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378" r:id="rId6"/>
    <p:sldId id="379" r:id="rId7"/>
    <p:sldId id="380" r:id="rId8"/>
    <p:sldId id="381" r:id="rId9"/>
    <p:sldId id="382" r:id="rId10"/>
    <p:sldId id="383" r:id="rId11"/>
    <p:sldId id="384" r:id="rId12"/>
  </p:sldIdLst>
  <p:sldSz cx="9144000" cy="6858000" type="screen4x3"/>
  <p:notesSz cx="7102475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kola Antti" initials="HA" lastIdx="1" clrIdx="0">
    <p:extLst>
      <p:ext uri="{19B8F6BF-5375-455C-9EA6-DF929625EA0E}">
        <p15:presenceInfo xmlns:p15="http://schemas.microsoft.com/office/powerpoint/2012/main" userId="S::antti.hakola@vtt.fi::65992f85-13c6-4cb4-8e3e-57db52c3c0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CE0BD4-9744-4A8B-98CB-AB5D4A07D265}" v="11" dt="2023-03-01T16:25:57.4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 showGuides="1"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kola Antti" userId="65992f85-13c6-4cb4-8e3e-57db52c3c016" providerId="ADAL" clId="{E5CE0BD4-9744-4A8B-98CB-AB5D4A07D265}"/>
    <pc:docChg chg="undo custSel addSld delSld modSld modMainMaster">
      <pc:chgData name="Hakola Antti" userId="65992f85-13c6-4cb4-8e3e-57db52c3c016" providerId="ADAL" clId="{E5CE0BD4-9744-4A8B-98CB-AB5D4A07D265}" dt="2023-03-01T16:26:06.387" v="980" actId="47"/>
      <pc:docMkLst>
        <pc:docMk/>
      </pc:docMkLst>
      <pc:sldChg chg="modSp mod">
        <pc:chgData name="Hakola Antti" userId="65992f85-13c6-4cb4-8e3e-57db52c3c016" providerId="ADAL" clId="{E5CE0BD4-9744-4A8B-98CB-AB5D4A07D265}" dt="2023-03-01T16:12:18.902" v="20" actId="20577"/>
        <pc:sldMkLst>
          <pc:docMk/>
          <pc:sldMk cId="697402911" sldId="256"/>
        </pc:sldMkLst>
        <pc:spChg chg="mod">
          <ac:chgData name="Hakola Antti" userId="65992f85-13c6-4cb4-8e3e-57db52c3c016" providerId="ADAL" clId="{E5CE0BD4-9744-4A8B-98CB-AB5D4A07D265}" dt="2023-03-01T16:12:18.902" v="20" actId="20577"/>
          <ac:spMkLst>
            <pc:docMk/>
            <pc:sldMk cId="697402911" sldId="256"/>
            <ac:spMk id="2" creationId="{00000000-0000-0000-0000-000000000000}"/>
          </ac:spMkLst>
        </pc:spChg>
      </pc:sldChg>
      <pc:sldChg chg="del">
        <pc:chgData name="Hakola Antti" userId="65992f85-13c6-4cb4-8e3e-57db52c3c016" providerId="ADAL" clId="{E5CE0BD4-9744-4A8B-98CB-AB5D4A07D265}" dt="2023-03-01T16:16:47.068" v="480" actId="47"/>
        <pc:sldMkLst>
          <pc:docMk/>
          <pc:sldMk cId="3716888886" sldId="372"/>
        </pc:sldMkLst>
      </pc:sldChg>
      <pc:sldChg chg="del">
        <pc:chgData name="Hakola Antti" userId="65992f85-13c6-4cb4-8e3e-57db52c3c016" providerId="ADAL" clId="{E5CE0BD4-9744-4A8B-98CB-AB5D4A07D265}" dt="2023-03-01T16:13:30.332" v="38" actId="47"/>
        <pc:sldMkLst>
          <pc:docMk/>
          <pc:sldMk cId="145232580" sldId="373"/>
        </pc:sldMkLst>
      </pc:sldChg>
      <pc:sldChg chg="del">
        <pc:chgData name="Hakola Antti" userId="65992f85-13c6-4cb4-8e3e-57db52c3c016" providerId="ADAL" clId="{E5CE0BD4-9744-4A8B-98CB-AB5D4A07D265}" dt="2023-03-01T16:17:03.972" v="485" actId="47"/>
        <pc:sldMkLst>
          <pc:docMk/>
          <pc:sldMk cId="2221587740" sldId="374"/>
        </pc:sldMkLst>
      </pc:sldChg>
      <pc:sldChg chg="del">
        <pc:chgData name="Hakola Antti" userId="65992f85-13c6-4cb4-8e3e-57db52c3c016" providerId="ADAL" clId="{E5CE0BD4-9744-4A8B-98CB-AB5D4A07D265}" dt="2023-03-01T16:18:20.350" v="511" actId="47"/>
        <pc:sldMkLst>
          <pc:docMk/>
          <pc:sldMk cId="2241869327" sldId="375"/>
        </pc:sldMkLst>
      </pc:sldChg>
      <pc:sldChg chg="del">
        <pc:chgData name="Hakola Antti" userId="65992f85-13c6-4cb4-8e3e-57db52c3c016" providerId="ADAL" clId="{E5CE0BD4-9744-4A8B-98CB-AB5D4A07D265}" dt="2023-03-01T16:21:49.947" v="652" actId="47"/>
        <pc:sldMkLst>
          <pc:docMk/>
          <pc:sldMk cId="2844219013" sldId="376"/>
        </pc:sldMkLst>
      </pc:sldChg>
      <pc:sldChg chg="del">
        <pc:chgData name="Hakola Antti" userId="65992f85-13c6-4cb4-8e3e-57db52c3c016" providerId="ADAL" clId="{E5CE0BD4-9744-4A8B-98CB-AB5D4A07D265}" dt="2023-03-01T16:26:06.387" v="980" actId="47"/>
        <pc:sldMkLst>
          <pc:docMk/>
          <pc:sldMk cId="1355667274" sldId="377"/>
        </pc:sldMkLst>
      </pc:sldChg>
      <pc:sldChg chg="addSp delSp modSp new mod modAnim">
        <pc:chgData name="Hakola Antti" userId="65992f85-13c6-4cb4-8e3e-57db52c3c016" providerId="ADAL" clId="{E5CE0BD4-9744-4A8B-98CB-AB5D4A07D265}" dt="2023-03-01T16:13:26.839" v="37"/>
        <pc:sldMkLst>
          <pc:docMk/>
          <pc:sldMk cId="3507630399" sldId="378"/>
        </pc:sldMkLst>
        <pc:spChg chg="del">
          <ac:chgData name="Hakola Antti" userId="65992f85-13c6-4cb4-8e3e-57db52c3c016" providerId="ADAL" clId="{E5CE0BD4-9744-4A8B-98CB-AB5D4A07D265}" dt="2023-03-01T16:13:20.741" v="36" actId="478"/>
          <ac:spMkLst>
            <pc:docMk/>
            <pc:sldMk cId="3507630399" sldId="378"/>
            <ac:spMk id="2" creationId="{4345B92B-98F2-FA47-AEE8-A0FA6A42CFAA}"/>
          </ac:spMkLst>
        </pc:spChg>
        <pc:spChg chg="del">
          <ac:chgData name="Hakola Antti" userId="65992f85-13c6-4cb4-8e3e-57db52c3c016" providerId="ADAL" clId="{E5CE0BD4-9744-4A8B-98CB-AB5D4A07D265}" dt="2023-03-01T16:13:19.476" v="35" actId="478"/>
          <ac:spMkLst>
            <pc:docMk/>
            <pc:sldMk cId="3507630399" sldId="378"/>
            <ac:spMk id="3" creationId="{70C6BBD1-AD00-28E9-F589-06FD0B012562}"/>
          </ac:spMkLst>
        </pc:spChg>
        <pc:spChg chg="add mod">
          <ac:chgData name="Hakola Antti" userId="65992f85-13c6-4cb4-8e3e-57db52c3c016" providerId="ADAL" clId="{E5CE0BD4-9744-4A8B-98CB-AB5D4A07D265}" dt="2023-03-01T16:13:26.839" v="37"/>
          <ac:spMkLst>
            <pc:docMk/>
            <pc:sldMk cId="3507630399" sldId="378"/>
            <ac:spMk id="5" creationId="{5E1F969B-9D7C-0A70-9A72-CC3B074C3B09}"/>
          </ac:spMkLst>
        </pc:spChg>
        <pc:spChg chg="add mod">
          <ac:chgData name="Hakola Antti" userId="65992f85-13c6-4cb4-8e3e-57db52c3c016" providerId="ADAL" clId="{E5CE0BD4-9744-4A8B-98CB-AB5D4A07D265}" dt="2023-03-01T16:13:26.839" v="37"/>
          <ac:spMkLst>
            <pc:docMk/>
            <pc:sldMk cId="3507630399" sldId="378"/>
            <ac:spMk id="6" creationId="{EDF4F5FF-B6FE-0947-F269-FE2626B3B411}"/>
          </ac:spMkLst>
        </pc:spChg>
      </pc:sldChg>
      <pc:sldChg chg="addSp delSp modSp new mod">
        <pc:chgData name="Hakola Antti" userId="65992f85-13c6-4cb4-8e3e-57db52c3c016" providerId="ADAL" clId="{E5CE0BD4-9744-4A8B-98CB-AB5D4A07D265}" dt="2023-03-01T16:16:39.964" v="479" actId="20577"/>
        <pc:sldMkLst>
          <pc:docMk/>
          <pc:sldMk cId="418333129" sldId="379"/>
        </pc:sldMkLst>
        <pc:spChg chg="del">
          <ac:chgData name="Hakola Antti" userId="65992f85-13c6-4cb4-8e3e-57db52c3c016" providerId="ADAL" clId="{E5CE0BD4-9744-4A8B-98CB-AB5D4A07D265}" dt="2023-03-01T16:13:38.772" v="41" actId="478"/>
          <ac:spMkLst>
            <pc:docMk/>
            <pc:sldMk cId="418333129" sldId="379"/>
            <ac:spMk id="2" creationId="{EF0C6BAF-FB81-33B5-A059-E09AF41C988D}"/>
          </ac:spMkLst>
        </pc:spChg>
        <pc:spChg chg="del">
          <ac:chgData name="Hakola Antti" userId="65992f85-13c6-4cb4-8e3e-57db52c3c016" providerId="ADAL" clId="{E5CE0BD4-9744-4A8B-98CB-AB5D4A07D265}" dt="2023-03-01T16:13:36.773" v="40" actId="478"/>
          <ac:spMkLst>
            <pc:docMk/>
            <pc:sldMk cId="418333129" sldId="379"/>
            <ac:spMk id="3" creationId="{8ADEA01F-FB12-EE8B-54F0-7C21C9EC72B2}"/>
          </ac:spMkLst>
        </pc:spChg>
        <pc:spChg chg="add mod">
          <ac:chgData name="Hakola Antti" userId="65992f85-13c6-4cb4-8e3e-57db52c3c016" providerId="ADAL" clId="{E5CE0BD4-9744-4A8B-98CB-AB5D4A07D265}" dt="2023-03-01T16:16:30.422" v="465" actId="20577"/>
          <ac:spMkLst>
            <pc:docMk/>
            <pc:sldMk cId="418333129" sldId="379"/>
            <ac:spMk id="5" creationId="{22FC145A-B819-14E0-3F80-AC26FCC1798E}"/>
          </ac:spMkLst>
        </pc:spChg>
        <pc:spChg chg="add mod">
          <ac:chgData name="Hakola Antti" userId="65992f85-13c6-4cb4-8e3e-57db52c3c016" providerId="ADAL" clId="{E5CE0BD4-9744-4A8B-98CB-AB5D4A07D265}" dt="2023-03-01T16:16:39.964" v="479" actId="20577"/>
          <ac:spMkLst>
            <pc:docMk/>
            <pc:sldMk cId="418333129" sldId="379"/>
            <ac:spMk id="6" creationId="{AFAC89BF-0915-A634-F9FC-C2D0B63C8F37}"/>
          </ac:spMkLst>
        </pc:spChg>
        <pc:spChg chg="add mod">
          <ac:chgData name="Hakola Antti" userId="65992f85-13c6-4cb4-8e3e-57db52c3c016" providerId="ADAL" clId="{E5CE0BD4-9744-4A8B-98CB-AB5D4A07D265}" dt="2023-03-01T16:13:57.461" v="45" actId="20577"/>
          <ac:spMkLst>
            <pc:docMk/>
            <pc:sldMk cId="418333129" sldId="379"/>
            <ac:spMk id="7" creationId="{939F663B-523D-D7BF-91AD-57BFDB36F200}"/>
          </ac:spMkLst>
        </pc:spChg>
        <pc:spChg chg="add mod">
          <ac:chgData name="Hakola Antti" userId="65992f85-13c6-4cb4-8e3e-57db52c3c016" providerId="ADAL" clId="{E5CE0BD4-9744-4A8B-98CB-AB5D4A07D265}" dt="2023-03-01T16:13:54.471" v="43"/>
          <ac:spMkLst>
            <pc:docMk/>
            <pc:sldMk cId="418333129" sldId="379"/>
            <ac:spMk id="8" creationId="{BE60A5B0-0070-FAF2-E79C-BF3E8D56D129}"/>
          </ac:spMkLst>
        </pc:spChg>
      </pc:sldChg>
      <pc:sldChg chg="addSp delSp modSp new mod">
        <pc:chgData name="Hakola Antti" userId="65992f85-13c6-4cb4-8e3e-57db52c3c016" providerId="ADAL" clId="{E5CE0BD4-9744-4A8B-98CB-AB5D4A07D265}" dt="2023-03-01T16:17:00.588" v="484"/>
        <pc:sldMkLst>
          <pc:docMk/>
          <pc:sldMk cId="1378562839" sldId="380"/>
        </pc:sldMkLst>
        <pc:spChg chg="del">
          <ac:chgData name="Hakola Antti" userId="65992f85-13c6-4cb4-8e3e-57db52c3c016" providerId="ADAL" clId="{E5CE0BD4-9744-4A8B-98CB-AB5D4A07D265}" dt="2023-03-01T16:16:54.207" v="483" actId="478"/>
          <ac:spMkLst>
            <pc:docMk/>
            <pc:sldMk cId="1378562839" sldId="380"/>
            <ac:spMk id="2" creationId="{72648DD5-0422-1F9A-CEE8-7EB7E46A7DEE}"/>
          </ac:spMkLst>
        </pc:spChg>
        <pc:spChg chg="del">
          <ac:chgData name="Hakola Antti" userId="65992f85-13c6-4cb4-8e3e-57db52c3c016" providerId="ADAL" clId="{E5CE0BD4-9744-4A8B-98CB-AB5D4A07D265}" dt="2023-03-01T16:16:52.132" v="482" actId="478"/>
          <ac:spMkLst>
            <pc:docMk/>
            <pc:sldMk cId="1378562839" sldId="380"/>
            <ac:spMk id="3" creationId="{D9C99594-B105-F3B4-4EE5-019A57811DD3}"/>
          </ac:spMkLst>
        </pc:spChg>
        <pc:spChg chg="add mod">
          <ac:chgData name="Hakola Antti" userId="65992f85-13c6-4cb4-8e3e-57db52c3c016" providerId="ADAL" clId="{E5CE0BD4-9744-4A8B-98CB-AB5D4A07D265}" dt="2023-03-01T16:17:00.588" v="484"/>
          <ac:spMkLst>
            <pc:docMk/>
            <pc:sldMk cId="1378562839" sldId="380"/>
            <ac:spMk id="6" creationId="{10937B11-0B0B-E34E-67C3-81C7C182FA3C}"/>
          </ac:spMkLst>
        </pc:spChg>
        <pc:graphicFrameChg chg="add mod">
          <ac:chgData name="Hakola Antti" userId="65992f85-13c6-4cb4-8e3e-57db52c3c016" providerId="ADAL" clId="{E5CE0BD4-9744-4A8B-98CB-AB5D4A07D265}" dt="2023-03-01T16:17:00.588" v="484"/>
          <ac:graphicFrameMkLst>
            <pc:docMk/>
            <pc:sldMk cId="1378562839" sldId="380"/>
            <ac:graphicFrameMk id="5" creationId="{CBD20110-FB21-4969-754E-E00758F6E929}"/>
          </ac:graphicFrameMkLst>
        </pc:graphicFrameChg>
      </pc:sldChg>
      <pc:sldChg chg="addSp delSp modSp new mod">
        <pc:chgData name="Hakola Antti" userId="65992f85-13c6-4cb4-8e3e-57db52c3c016" providerId="ADAL" clId="{E5CE0BD4-9744-4A8B-98CB-AB5D4A07D265}" dt="2023-03-01T16:18:15.773" v="510" actId="255"/>
        <pc:sldMkLst>
          <pc:docMk/>
          <pc:sldMk cId="2495212737" sldId="381"/>
        </pc:sldMkLst>
        <pc:spChg chg="del">
          <ac:chgData name="Hakola Antti" userId="65992f85-13c6-4cb4-8e3e-57db52c3c016" providerId="ADAL" clId="{E5CE0BD4-9744-4A8B-98CB-AB5D4A07D265}" dt="2023-03-01T16:17:10.422" v="488" actId="478"/>
          <ac:spMkLst>
            <pc:docMk/>
            <pc:sldMk cId="2495212737" sldId="381"/>
            <ac:spMk id="2" creationId="{C3AD1868-6F43-3864-54B1-99CCF1556E14}"/>
          </ac:spMkLst>
        </pc:spChg>
        <pc:spChg chg="del">
          <ac:chgData name="Hakola Antti" userId="65992f85-13c6-4cb4-8e3e-57db52c3c016" providerId="ADAL" clId="{E5CE0BD4-9744-4A8B-98CB-AB5D4A07D265}" dt="2023-03-01T16:17:09.003" v="487" actId="478"/>
          <ac:spMkLst>
            <pc:docMk/>
            <pc:sldMk cId="2495212737" sldId="381"/>
            <ac:spMk id="3" creationId="{6CC33418-CF73-AD3B-BBD5-FE127C2172A8}"/>
          </ac:spMkLst>
        </pc:spChg>
        <pc:spChg chg="add mod">
          <ac:chgData name="Hakola Antti" userId="65992f85-13c6-4cb4-8e3e-57db52c3c016" providerId="ADAL" clId="{E5CE0BD4-9744-4A8B-98CB-AB5D4A07D265}" dt="2023-03-01T16:17:27.980" v="503" actId="20577"/>
          <ac:spMkLst>
            <pc:docMk/>
            <pc:sldMk cId="2495212737" sldId="381"/>
            <ac:spMk id="5" creationId="{369C1172-6C5A-E6B0-7DA6-96AD324F61EE}"/>
          </ac:spMkLst>
        </pc:spChg>
        <pc:spChg chg="add del mod">
          <ac:chgData name="Hakola Antti" userId="65992f85-13c6-4cb4-8e3e-57db52c3c016" providerId="ADAL" clId="{E5CE0BD4-9744-4A8B-98CB-AB5D4A07D265}" dt="2023-03-01T16:17:40.701" v="505" actId="478"/>
          <ac:spMkLst>
            <pc:docMk/>
            <pc:sldMk cId="2495212737" sldId="381"/>
            <ac:spMk id="6" creationId="{71237D09-78AE-8149-A248-4A6A4FF1AC71}"/>
          </ac:spMkLst>
        </pc:spChg>
        <pc:graphicFrameChg chg="add mod modGraphic">
          <ac:chgData name="Hakola Antti" userId="65992f85-13c6-4cb4-8e3e-57db52c3c016" providerId="ADAL" clId="{E5CE0BD4-9744-4A8B-98CB-AB5D4A07D265}" dt="2023-03-01T16:18:15.773" v="510" actId="255"/>
          <ac:graphicFrameMkLst>
            <pc:docMk/>
            <pc:sldMk cId="2495212737" sldId="381"/>
            <ac:graphicFrameMk id="7" creationId="{1D633AB8-7294-064C-0B62-8FD753111313}"/>
          </ac:graphicFrameMkLst>
        </pc:graphicFrameChg>
      </pc:sldChg>
      <pc:sldChg chg="addSp delSp modSp new mod">
        <pc:chgData name="Hakola Antti" userId="65992f85-13c6-4cb4-8e3e-57db52c3c016" providerId="ADAL" clId="{E5CE0BD4-9744-4A8B-98CB-AB5D4A07D265}" dt="2023-03-01T16:21:38.244" v="651" actId="20577"/>
        <pc:sldMkLst>
          <pc:docMk/>
          <pc:sldMk cId="2602196784" sldId="382"/>
        </pc:sldMkLst>
        <pc:spChg chg="del">
          <ac:chgData name="Hakola Antti" userId="65992f85-13c6-4cb4-8e3e-57db52c3c016" providerId="ADAL" clId="{E5CE0BD4-9744-4A8B-98CB-AB5D4A07D265}" dt="2023-03-01T16:18:27.538" v="514" actId="478"/>
          <ac:spMkLst>
            <pc:docMk/>
            <pc:sldMk cId="2602196784" sldId="382"/>
            <ac:spMk id="2" creationId="{9EED3E0B-C765-1752-21A6-E3669A4237C5}"/>
          </ac:spMkLst>
        </pc:spChg>
        <pc:spChg chg="del">
          <ac:chgData name="Hakola Antti" userId="65992f85-13c6-4cb4-8e3e-57db52c3c016" providerId="ADAL" clId="{E5CE0BD4-9744-4A8B-98CB-AB5D4A07D265}" dt="2023-03-01T16:18:26.084" v="513" actId="478"/>
          <ac:spMkLst>
            <pc:docMk/>
            <pc:sldMk cId="2602196784" sldId="382"/>
            <ac:spMk id="3" creationId="{73AEE760-351A-8A4C-780F-EA9D66A1CFA6}"/>
          </ac:spMkLst>
        </pc:spChg>
        <pc:spChg chg="add mod">
          <ac:chgData name="Hakola Antti" userId="65992f85-13c6-4cb4-8e3e-57db52c3c016" providerId="ADAL" clId="{E5CE0BD4-9744-4A8B-98CB-AB5D4A07D265}" dt="2023-03-01T16:18:56.396" v="530" actId="6549"/>
          <ac:spMkLst>
            <pc:docMk/>
            <pc:sldMk cId="2602196784" sldId="382"/>
            <ac:spMk id="5" creationId="{69308D14-98AB-CFDA-AB7D-8E535C31E2E6}"/>
          </ac:spMkLst>
        </pc:spChg>
        <pc:graphicFrameChg chg="add mod modGraphic">
          <ac:chgData name="Hakola Antti" userId="65992f85-13c6-4cb4-8e3e-57db52c3c016" providerId="ADAL" clId="{E5CE0BD4-9744-4A8B-98CB-AB5D4A07D265}" dt="2023-03-01T16:20:27.149" v="629" actId="20577"/>
          <ac:graphicFrameMkLst>
            <pc:docMk/>
            <pc:sldMk cId="2602196784" sldId="382"/>
            <ac:graphicFrameMk id="6" creationId="{E4B06B02-105D-55AD-292A-7CFC53A8C7E6}"/>
          </ac:graphicFrameMkLst>
        </pc:graphicFrameChg>
        <pc:graphicFrameChg chg="add mod modGraphic">
          <ac:chgData name="Hakola Antti" userId="65992f85-13c6-4cb4-8e3e-57db52c3c016" providerId="ADAL" clId="{E5CE0BD4-9744-4A8B-98CB-AB5D4A07D265}" dt="2023-03-01T16:21:38.244" v="651" actId="20577"/>
          <ac:graphicFrameMkLst>
            <pc:docMk/>
            <pc:sldMk cId="2602196784" sldId="382"/>
            <ac:graphicFrameMk id="7" creationId="{1FFA9A87-3BA1-0B1D-DDD1-CE091587A192}"/>
          </ac:graphicFrameMkLst>
        </pc:graphicFrameChg>
      </pc:sldChg>
      <pc:sldChg chg="modSp add mod">
        <pc:chgData name="Hakola Antti" userId="65992f85-13c6-4cb4-8e3e-57db52c3c016" providerId="ADAL" clId="{E5CE0BD4-9744-4A8B-98CB-AB5D4A07D265}" dt="2023-03-01T16:25:38.748" v="973" actId="20577"/>
        <pc:sldMkLst>
          <pc:docMk/>
          <pc:sldMk cId="195823985" sldId="383"/>
        </pc:sldMkLst>
        <pc:spChg chg="mod">
          <ac:chgData name="Hakola Antti" userId="65992f85-13c6-4cb4-8e3e-57db52c3c016" providerId="ADAL" clId="{E5CE0BD4-9744-4A8B-98CB-AB5D4A07D265}" dt="2023-03-01T16:21:56.980" v="655" actId="20577"/>
          <ac:spMkLst>
            <pc:docMk/>
            <pc:sldMk cId="195823985" sldId="383"/>
            <ac:spMk id="5" creationId="{69308D14-98AB-CFDA-AB7D-8E535C31E2E6}"/>
          </ac:spMkLst>
        </pc:spChg>
        <pc:graphicFrameChg chg="modGraphic">
          <ac:chgData name="Hakola Antti" userId="65992f85-13c6-4cb4-8e3e-57db52c3c016" providerId="ADAL" clId="{E5CE0BD4-9744-4A8B-98CB-AB5D4A07D265}" dt="2023-03-01T16:25:11.014" v="945" actId="20577"/>
          <ac:graphicFrameMkLst>
            <pc:docMk/>
            <pc:sldMk cId="195823985" sldId="383"/>
            <ac:graphicFrameMk id="6" creationId="{E4B06B02-105D-55AD-292A-7CFC53A8C7E6}"/>
          </ac:graphicFrameMkLst>
        </pc:graphicFrameChg>
        <pc:graphicFrameChg chg="mod modGraphic">
          <ac:chgData name="Hakola Antti" userId="65992f85-13c6-4cb4-8e3e-57db52c3c016" providerId="ADAL" clId="{E5CE0BD4-9744-4A8B-98CB-AB5D4A07D265}" dt="2023-03-01T16:25:38.748" v="973" actId="20577"/>
          <ac:graphicFrameMkLst>
            <pc:docMk/>
            <pc:sldMk cId="195823985" sldId="383"/>
            <ac:graphicFrameMk id="7" creationId="{1FFA9A87-3BA1-0B1D-DDD1-CE091587A192}"/>
          </ac:graphicFrameMkLst>
        </pc:graphicFrameChg>
      </pc:sldChg>
      <pc:sldChg chg="addSp delSp modSp new mod">
        <pc:chgData name="Hakola Antti" userId="65992f85-13c6-4cb4-8e3e-57db52c3c016" providerId="ADAL" clId="{E5CE0BD4-9744-4A8B-98CB-AB5D4A07D265}" dt="2023-03-01T16:26:03.597" v="979" actId="20577"/>
        <pc:sldMkLst>
          <pc:docMk/>
          <pc:sldMk cId="36971310" sldId="384"/>
        </pc:sldMkLst>
        <pc:spChg chg="del">
          <ac:chgData name="Hakola Antti" userId="65992f85-13c6-4cb4-8e3e-57db52c3c016" providerId="ADAL" clId="{E5CE0BD4-9744-4A8B-98CB-AB5D4A07D265}" dt="2023-03-01T16:25:49.076" v="976" actId="478"/>
          <ac:spMkLst>
            <pc:docMk/>
            <pc:sldMk cId="36971310" sldId="384"/>
            <ac:spMk id="2" creationId="{745254EE-76B7-5B08-9387-FDB02609FE40}"/>
          </ac:spMkLst>
        </pc:spChg>
        <pc:spChg chg="del">
          <ac:chgData name="Hakola Antti" userId="65992f85-13c6-4cb4-8e3e-57db52c3c016" providerId="ADAL" clId="{E5CE0BD4-9744-4A8B-98CB-AB5D4A07D265}" dt="2023-03-01T16:25:47.884" v="975" actId="478"/>
          <ac:spMkLst>
            <pc:docMk/>
            <pc:sldMk cId="36971310" sldId="384"/>
            <ac:spMk id="3" creationId="{9D6C5CB6-8C1E-EC0F-B34B-515E871B6956}"/>
          </ac:spMkLst>
        </pc:spChg>
        <pc:spChg chg="add mod">
          <ac:chgData name="Hakola Antti" userId="65992f85-13c6-4cb4-8e3e-57db52c3c016" providerId="ADAL" clId="{E5CE0BD4-9744-4A8B-98CB-AB5D4A07D265}" dt="2023-03-01T16:25:57.403" v="977"/>
          <ac:spMkLst>
            <pc:docMk/>
            <pc:sldMk cId="36971310" sldId="384"/>
            <ac:spMk id="5" creationId="{131FC14C-D88F-EF9A-8F45-512B05ECF0D4}"/>
          </ac:spMkLst>
        </pc:spChg>
        <pc:spChg chg="add mod">
          <ac:chgData name="Hakola Antti" userId="65992f85-13c6-4cb4-8e3e-57db52c3c016" providerId="ADAL" clId="{E5CE0BD4-9744-4A8B-98CB-AB5D4A07D265}" dt="2023-03-01T16:25:57.403" v="977"/>
          <ac:spMkLst>
            <pc:docMk/>
            <pc:sldMk cId="36971310" sldId="384"/>
            <ac:spMk id="6" creationId="{D531A183-287C-BA30-419E-E7F9EA6A98BB}"/>
          </ac:spMkLst>
        </pc:spChg>
        <pc:spChg chg="add mod">
          <ac:chgData name="Hakola Antti" userId="65992f85-13c6-4cb4-8e3e-57db52c3c016" providerId="ADAL" clId="{E5CE0BD4-9744-4A8B-98CB-AB5D4A07D265}" dt="2023-03-01T16:26:03.597" v="979" actId="20577"/>
          <ac:spMkLst>
            <pc:docMk/>
            <pc:sldMk cId="36971310" sldId="384"/>
            <ac:spMk id="7" creationId="{E1069F19-605D-75B6-971C-704780596A46}"/>
          </ac:spMkLst>
        </pc:spChg>
        <pc:spChg chg="add mod">
          <ac:chgData name="Hakola Antti" userId="65992f85-13c6-4cb4-8e3e-57db52c3c016" providerId="ADAL" clId="{E5CE0BD4-9744-4A8B-98CB-AB5D4A07D265}" dt="2023-03-01T16:25:57.403" v="977"/>
          <ac:spMkLst>
            <pc:docMk/>
            <pc:sldMk cId="36971310" sldId="384"/>
            <ac:spMk id="8" creationId="{60DC87C9-2EA3-250B-0F46-14B98416A0B0}"/>
          </ac:spMkLst>
        </pc:spChg>
        <pc:spChg chg="add mod">
          <ac:chgData name="Hakola Antti" userId="65992f85-13c6-4cb4-8e3e-57db52c3c016" providerId="ADAL" clId="{E5CE0BD4-9744-4A8B-98CB-AB5D4A07D265}" dt="2023-03-01T16:25:57.403" v="977"/>
          <ac:spMkLst>
            <pc:docMk/>
            <pc:sldMk cId="36971310" sldId="384"/>
            <ac:spMk id="9" creationId="{DD8990E7-2D1D-988A-0086-F1A8DBD2A431}"/>
          </ac:spMkLst>
        </pc:spChg>
      </pc:sldChg>
      <pc:sldMasterChg chg="modSldLayout">
        <pc:chgData name="Hakola Antti" userId="65992f85-13c6-4cb4-8e3e-57db52c3c016" providerId="ADAL" clId="{E5CE0BD4-9744-4A8B-98CB-AB5D4A07D265}" dt="2023-03-01T16:12:37.334" v="33" actId="20577"/>
        <pc:sldMasterMkLst>
          <pc:docMk/>
          <pc:sldMasterMk cId="886642047" sldId="2147483648"/>
        </pc:sldMasterMkLst>
        <pc:sldLayoutChg chg="modSp mod">
          <pc:chgData name="Hakola Antti" userId="65992f85-13c6-4cb4-8e3e-57db52c3c016" providerId="ADAL" clId="{E5CE0BD4-9744-4A8B-98CB-AB5D4A07D265}" dt="2023-03-01T16:12:37.334" v="33" actId="20577"/>
          <pc:sldLayoutMkLst>
            <pc:docMk/>
            <pc:sldMasterMk cId="886642047" sldId="2147483648"/>
            <pc:sldLayoutMk cId="1996975160" sldId="2147483650"/>
          </pc:sldLayoutMkLst>
          <pc:spChg chg="mod">
            <ac:chgData name="Hakola Antti" userId="65992f85-13c6-4cb4-8e3e-57db52c3c016" providerId="ADAL" clId="{E5CE0BD4-9744-4A8B-98CB-AB5D4A07D265}" dt="2023-03-01T16:12:37.334" v="33" actId="20577"/>
            <ac:spMkLst>
              <pc:docMk/>
              <pc:sldMasterMk cId="886642047" sldId="2147483648"/>
              <pc:sldLayoutMk cId="1996975160" sldId="2147483650"/>
              <ac:spMk id="8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1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01/03/2023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9721107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01/03/2023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21107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1.png" descr="EUROFUSION PowerPoint MASTER DECKBLATT.png"/>
          <p:cNvPicPr/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4865"/>
          <a:stretch/>
        </p:blipFill>
        <p:spPr>
          <a:xfrm>
            <a:off x="0" y="219456"/>
            <a:ext cx="9144000" cy="5464867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96944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4293096"/>
            <a:ext cx="4392488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of presenter</a:t>
            </a:r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5" y="-457200"/>
            <a:ext cx="10763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6" y="5691683"/>
            <a:ext cx="1295375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18" t="18730" r="9897" b="21738"/>
          <a:stretch/>
        </p:blipFill>
        <p:spPr>
          <a:xfrm>
            <a:off x="395536" y="5860311"/>
            <a:ext cx="1368152" cy="72968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BF5A978-4D1B-469E-AFD4-264A576892E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825" y="5806095"/>
            <a:ext cx="3627746" cy="744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4624"/>
            <a:ext cx="7543800" cy="869776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 of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6545237"/>
            <a:ext cx="8240228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Antti Hakola | SP B.1 &amp; SP B.4 kick-off meeting | VC | 3 March 2023 | Page </a:t>
            </a:r>
            <a:fld id="{6A6D9FA1-99C7-4910-8E32-B85D378B0060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4" name="Picture 3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220092"/>
            <a:ext cx="458197" cy="46570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18" t="18730" r="9897" b="21738"/>
          <a:stretch/>
        </p:blipFill>
        <p:spPr>
          <a:xfrm>
            <a:off x="611560" y="6309319"/>
            <a:ext cx="1018409" cy="54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01/03/2023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.brezinsek@fz-juelich.de" TargetMode="External"/><Relationship Id="rId2" Type="http://schemas.openxmlformats.org/officeDocument/2006/relationships/hyperlink" Target="mailto:antti.Hakola@vtt.f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david.douai@euro-fusion.org" TargetMode="External"/><Relationship Id="rId4" Type="http://schemas.openxmlformats.org/officeDocument/2006/relationships/hyperlink" Target="mailto:m.reinhart@fz-juelich.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Overview of SP B, SP B.1, and SP B.4 in 2023</a:t>
            </a:r>
            <a:endParaRPr lang="en-US" sz="3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293096"/>
            <a:ext cx="8568952" cy="936104"/>
          </a:xfrm>
        </p:spPr>
        <p:txBody>
          <a:bodyPr>
            <a:normAutofit/>
          </a:bodyPr>
          <a:lstStyle/>
          <a:p>
            <a:r>
              <a:rPr lang="en-US" dirty="0"/>
              <a:t>Antti Hakola</a:t>
            </a:r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264EC4-8880-D6EF-ACAA-F6DA52BF9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Antti Hakola | SP B.1 &amp; SP B.4 kick-off meeting | VC | 3 March 2023 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E1F969B-9D7C-0A70-9A72-CC3B074C3B09}"/>
              </a:ext>
            </a:extLst>
          </p:cNvPr>
          <p:cNvSpPr txBox="1"/>
          <p:nvPr/>
        </p:nvSpPr>
        <p:spPr>
          <a:xfrm>
            <a:off x="107504" y="1052736"/>
            <a:ext cx="8928992" cy="4982518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13000"/>
              </a:lnSpc>
            </a:pPr>
            <a:r>
              <a:rPr lang="fi-FI" sz="1600" dirty="0">
                <a:cs typeface="Arial" panose="020B0604020202020204" pitchFamily="34" charset="0"/>
              </a:rPr>
              <a:t>SP B </a:t>
            </a:r>
            <a:r>
              <a:rPr lang="fi-FI" sz="1600" dirty="0" err="1">
                <a:cs typeface="Arial" panose="020B0604020202020204" pitchFamily="34" charset="0"/>
              </a:rPr>
              <a:t>will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continue</a:t>
            </a:r>
            <a:r>
              <a:rPr lang="fi-FI" sz="1600" dirty="0">
                <a:cs typeface="Arial" panose="020B0604020202020204" pitchFamily="34" charset="0"/>
              </a:rPr>
              <a:t> in 2023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almost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according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to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the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breakdown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established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back</a:t>
            </a:r>
            <a:r>
              <a:rPr lang="fi-FI" sz="1600" dirty="0">
                <a:cs typeface="Arial" panose="020B0604020202020204" pitchFamily="34" charset="0"/>
              </a:rPr>
              <a:t> in 2021 – </a:t>
            </a:r>
            <a:r>
              <a:rPr lang="fi-FI" sz="1600" dirty="0" err="1">
                <a:cs typeface="Arial" panose="020B0604020202020204" pitchFamily="34" charset="0"/>
              </a:rPr>
              <a:t>with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the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following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changes</a:t>
            </a:r>
            <a:r>
              <a:rPr lang="fi-FI" sz="1600" dirty="0">
                <a:cs typeface="Arial" panose="020B0604020202020204" pitchFamily="34" charset="0"/>
              </a:rPr>
              <a:t>: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fi-FI" sz="1600" b="1" dirty="0" err="1">
                <a:solidFill>
                  <a:srgbClr val="0070C0"/>
                </a:solidFill>
                <a:cs typeface="Arial" panose="020B0604020202020204" pitchFamily="34" charset="0"/>
              </a:rPr>
              <a:t>Dust</a:t>
            </a:r>
            <a:r>
              <a:rPr lang="fi-FI" sz="16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0070C0"/>
                </a:solidFill>
                <a:cs typeface="Arial" panose="020B0604020202020204" pitchFamily="34" charset="0"/>
              </a:rPr>
              <a:t>investigations</a:t>
            </a:r>
            <a:r>
              <a:rPr lang="fi-FI" sz="16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under</a:t>
            </a:r>
            <a:r>
              <a:rPr lang="fi-FI" sz="1600" dirty="0">
                <a:cs typeface="Arial" panose="020B0604020202020204" pitchFamily="34" charset="0"/>
              </a:rPr>
              <a:t> a </a:t>
            </a:r>
            <a:r>
              <a:rPr lang="fi-FI" sz="1600" dirty="0" err="1">
                <a:cs typeface="Arial" panose="020B0604020202020204" pitchFamily="34" charset="0"/>
              </a:rPr>
              <a:t>separate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0070C0"/>
                </a:solidFill>
                <a:cs typeface="Arial" panose="020B0604020202020204" pitchFamily="34" charset="0"/>
              </a:rPr>
              <a:t>activity</a:t>
            </a:r>
            <a:r>
              <a:rPr lang="fi-FI" sz="16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0070C0"/>
                </a:solidFill>
                <a:cs typeface="Arial" panose="020B0604020202020204" pitchFamily="34" charset="0"/>
              </a:rPr>
              <a:t>area</a:t>
            </a:r>
            <a:r>
              <a:rPr lang="fi-FI" sz="1600" b="1" dirty="0">
                <a:solidFill>
                  <a:srgbClr val="0070C0"/>
                </a:solidFill>
                <a:cs typeface="Arial" panose="020B0604020202020204" pitchFamily="34" charset="0"/>
              </a:rPr>
              <a:t> SP B.5</a:t>
            </a:r>
            <a:r>
              <a:rPr lang="fi-FI" sz="1600" dirty="0">
                <a:cs typeface="Arial" panose="020B0604020202020204" pitchFamily="34" charset="0"/>
              </a:rPr>
              <a:t> (</a:t>
            </a:r>
            <a:r>
              <a:rPr lang="fi-FI" sz="1600" dirty="0" err="1">
                <a:cs typeface="Arial" panose="020B0604020202020204" pitchFamily="34" charset="0"/>
              </a:rPr>
              <a:t>new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tasks</a:t>
            </a:r>
            <a:r>
              <a:rPr lang="fi-FI" sz="1600" dirty="0">
                <a:cs typeface="Arial" panose="020B0604020202020204" pitchFamily="34" charset="0"/>
              </a:rPr>
              <a:t> and </a:t>
            </a:r>
            <a:r>
              <a:rPr lang="fi-FI" sz="1600" dirty="0" err="1">
                <a:cs typeface="Arial" panose="020B0604020202020204" pitchFamily="34" charset="0"/>
              </a:rPr>
              <a:t>tasks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shifted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from</a:t>
            </a:r>
            <a:r>
              <a:rPr lang="fi-FI" sz="1600" dirty="0">
                <a:cs typeface="Arial" panose="020B0604020202020204" pitchFamily="34" charset="0"/>
              </a:rPr>
              <a:t> SP B.1)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fi-FI" sz="1600" dirty="0" err="1">
                <a:cs typeface="Arial" panose="020B0604020202020204" pitchFamily="34" charset="0"/>
              </a:rPr>
              <a:t>Shifting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0070C0"/>
                </a:solidFill>
                <a:cs typeface="Arial" panose="020B0604020202020204" pitchFamily="34" charset="0"/>
              </a:rPr>
              <a:t>all</a:t>
            </a:r>
            <a:r>
              <a:rPr lang="fi-FI" sz="1600" b="1" dirty="0">
                <a:solidFill>
                  <a:srgbClr val="0070C0"/>
                </a:solidFill>
                <a:cs typeface="Arial" panose="020B0604020202020204" pitchFamily="34" charset="0"/>
              </a:rPr>
              <a:t> ”</a:t>
            </a:r>
            <a:r>
              <a:rPr lang="fi-FI" sz="1600" b="1" dirty="0" err="1">
                <a:solidFill>
                  <a:srgbClr val="0070C0"/>
                </a:solidFill>
                <a:cs typeface="Arial" panose="020B0604020202020204" pitchFamily="34" charset="0"/>
              </a:rPr>
              <a:t>service</a:t>
            </a:r>
            <a:r>
              <a:rPr lang="fi-FI" sz="16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0070C0"/>
                </a:solidFill>
                <a:cs typeface="Arial" panose="020B0604020202020204" pitchFamily="34" charset="0"/>
              </a:rPr>
              <a:t>work</a:t>
            </a:r>
            <a:r>
              <a:rPr lang="fi-FI" sz="1600" b="1" dirty="0">
                <a:solidFill>
                  <a:srgbClr val="0070C0"/>
                </a:solidFill>
                <a:cs typeface="Arial" panose="020B0604020202020204" pitchFamily="34" charset="0"/>
              </a:rPr>
              <a:t>” </a:t>
            </a:r>
            <a:r>
              <a:rPr lang="fi-FI" sz="1600" dirty="0" err="1">
                <a:cs typeface="Arial" panose="020B0604020202020204" pitchFamily="34" charset="0"/>
              </a:rPr>
              <a:t>related</a:t>
            </a:r>
            <a:r>
              <a:rPr lang="fi-FI" sz="1600" dirty="0">
                <a:cs typeface="Arial" panose="020B0604020202020204" pitchFamily="34" charset="0"/>
              </a:rPr>
              <a:t> to </a:t>
            </a:r>
            <a:r>
              <a:rPr lang="fi-FI" sz="1600" dirty="0" err="1">
                <a:cs typeface="Arial" panose="020B0604020202020204" pitchFamily="34" charset="0"/>
              </a:rPr>
              <a:t>surface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analyses</a:t>
            </a:r>
            <a:r>
              <a:rPr lang="fi-FI" sz="1600" dirty="0">
                <a:cs typeface="Arial" panose="020B0604020202020204" pitchFamily="34" charset="0"/>
              </a:rPr>
              <a:t> of </a:t>
            </a:r>
            <a:r>
              <a:rPr lang="fi-FI" sz="1600" dirty="0" err="1">
                <a:cs typeface="Arial" panose="020B0604020202020204" pitchFamily="34" charset="0"/>
              </a:rPr>
              <a:t>tokamak</a:t>
            </a:r>
            <a:r>
              <a:rPr lang="fi-FI" sz="1600" dirty="0">
                <a:cs typeface="Arial" panose="020B0604020202020204" pitchFamily="34" charset="0"/>
              </a:rPr>
              <a:t>/</a:t>
            </a:r>
            <a:r>
              <a:rPr lang="fi-FI" sz="1600" dirty="0" err="1">
                <a:cs typeface="Arial" panose="020B0604020202020204" pitchFamily="34" charset="0"/>
              </a:rPr>
              <a:t>stellarator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samples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0070C0"/>
                </a:solidFill>
                <a:cs typeface="Arial" panose="020B0604020202020204" pitchFamily="34" charset="0"/>
              </a:rPr>
              <a:t>under</a:t>
            </a:r>
            <a:r>
              <a:rPr lang="fi-FI" sz="1600" b="1" dirty="0">
                <a:solidFill>
                  <a:srgbClr val="0070C0"/>
                </a:solidFill>
                <a:cs typeface="Arial" panose="020B0604020202020204" pitchFamily="34" charset="0"/>
              </a:rPr>
              <a:t> SP B.3</a:t>
            </a:r>
          </a:p>
          <a:p>
            <a:pPr marL="534988" lvl="1" indent="-177800">
              <a:lnSpc>
                <a:spcPct val="113000"/>
              </a:lnSpc>
              <a:buFont typeface="Wingdings" panose="05000000000000000000" pitchFamily="2" charset="2"/>
              <a:buChar char="ü"/>
            </a:pP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SP B.2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concentrates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on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analysis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of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the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outcomes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of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specific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experiments</a:t>
            </a:r>
            <a:endParaRPr lang="fi-FI" sz="1400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fi-FI" sz="1600" dirty="0" err="1">
                <a:cs typeface="Arial" panose="020B0604020202020204" pitchFamily="34" charset="0"/>
              </a:rPr>
              <a:t>Re-considering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the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program</a:t>
            </a:r>
            <a:r>
              <a:rPr lang="fi-FI" sz="1600" dirty="0">
                <a:cs typeface="Arial" panose="020B0604020202020204" pitchFamily="34" charset="0"/>
              </a:rPr>
              <a:t> for </a:t>
            </a:r>
            <a:r>
              <a:rPr lang="fi-FI" sz="1600" dirty="0" err="1">
                <a:cs typeface="Arial" panose="020B0604020202020204" pitchFamily="34" charset="0"/>
              </a:rPr>
              <a:t>producing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Be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samples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0070C0"/>
                </a:solidFill>
                <a:cs typeface="Arial" panose="020B0604020202020204" pitchFamily="34" charset="0"/>
              </a:rPr>
              <a:t>under</a:t>
            </a:r>
            <a:r>
              <a:rPr lang="fi-FI" sz="1600" b="1" dirty="0">
                <a:solidFill>
                  <a:srgbClr val="0070C0"/>
                </a:solidFill>
                <a:cs typeface="Arial" panose="020B0604020202020204" pitchFamily="34" charset="0"/>
              </a:rPr>
              <a:t> SP B.4</a:t>
            </a:r>
          </a:p>
          <a:p>
            <a:pPr marL="534988" lvl="1" indent="-177800">
              <a:lnSpc>
                <a:spcPct val="113000"/>
              </a:lnSpc>
              <a:buFont typeface="Wingdings" panose="05000000000000000000" pitchFamily="2" charset="2"/>
              <a:buChar char="ü"/>
            </a:pP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We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may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want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to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focus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on JET-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relevant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deposits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assist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in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the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preparation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of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the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JET LIBS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project</a:t>
            </a:r>
            <a:endParaRPr lang="fi-FI" sz="1400" dirty="0">
              <a:cs typeface="Arial" panose="020B0604020202020204" pitchFamily="34" charset="0"/>
            </a:endParaRPr>
          </a:p>
          <a:p>
            <a:pPr>
              <a:lnSpc>
                <a:spcPct val="113000"/>
              </a:lnSpc>
            </a:pPr>
            <a:endParaRPr lang="fi-FI" sz="1600" dirty="0">
              <a:cs typeface="Arial" panose="020B0604020202020204" pitchFamily="34" charset="0"/>
            </a:endParaRPr>
          </a:p>
          <a:p>
            <a:pPr>
              <a:lnSpc>
                <a:spcPct val="113000"/>
              </a:lnSpc>
            </a:pPr>
            <a:r>
              <a:rPr lang="fi-FI" sz="1600" u="sng" dirty="0" err="1">
                <a:cs typeface="Arial" panose="020B0604020202020204" pitchFamily="34" charset="0"/>
              </a:rPr>
              <a:t>Updated</a:t>
            </a:r>
            <a:r>
              <a:rPr lang="fi-FI" sz="1600" u="sng" dirty="0">
                <a:cs typeface="Arial" panose="020B0604020202020204" pitchFamily="34" charset="0"/>
              </a:rPr>
              <a:t> </a:t>
            </a:r>
            <a:r>
              <a:rPr lang="fi-FI" sz="1600" u="sng" dirty="0" err="1">
                <a:cs typeface="Arial" panose="020B0604020202020204" pitchFamily="34" charset="0"/>
              </a:rPr>
              <a:t>activity</a:t>
            </a:r>
            <a:r>
              <a:rPr lang="fi-FI" sz="1600" u="sng" dirty="0">
                <a:cs typeface="Arial" panose="020B0604020202020204" pitchFamily="34" charset="0"/>
              </a:rPr>
              <a:t> </a:t>
            </a:r>
            <a:r>
              <a:rPr lang="fi-FI" sz="1600" u="sng" dirty="0" err="1">
                <a:cs typeface="Arial" panose="020B0604020202020204" pitchFamily="34" charset="0"/>
              </a:rPr>
              <a:t>areas</a:t>
            </a:r>
            <a:r>
              <a:rPr lang="fi-FI" sz="1600" u="sng" dirty="0">
                <a:cs typeface="Arial" panose="020B0604020202020204" pitchFamily="34" charset="0"/>
              </a:rPr>
              <a:t>: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fi-FI" sz="1600" dirty="0">
                <a:cs typeface="Arial" panose="020B0604020202020204" pitchFamily="34" charset="0"/>
              </a:rPr>
              <a:t>SP B.1: </a:t>
            </a:r>
            <a:r>
              <a:rPr lang="en-US" sz="1600" dirty="0">
                <a:cs typeface="Arial" panose="020B0604020202020204" pitchFamily="34" charset="0"/>
              </a:rPr>
              <a:t>Physics of erosion and deposition (no dust)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cs typeface="Arial" panose="020B0604020202020204" pitchFamily="34" charset="0"/>
              </a:rPr>
              <a:t>SP B.2: Material migration in toroidal devices (special experiments on AUG and W7-X)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cs typeface="Arial" panose="020B0604020202020204" pitchFamily="34" charset="0"/>
              </a:rPr>
              <a:t>SP B.3: Characterization of plasma-exposed materials (all post-exposure analyses)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cs typeface="Arial" panose="020B0604020202020204" pitchFamily="34" charset="0"/>
              </a:rPr>
              <a:t>SP B.4: Reference coatings for ITER and DEMO (including surface analyses of the reference layers)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cs typeface="Arial" panose="020B0604020202020204" pitchFamily="34" charset="0"/>
              </a:rPr>
              <a:t>SP B.5: Production of metallic dust in toroidal devices (including dust production on AUG, WEST, MAGNUM-PSI)</a:t>
            </a:r>
            <a:endParaRPr lang="fi-FI" sz="1600" dirty="0">
              <a:cs typeface="Arial" panose="020B0604020202020204" pitchFamily="34" charset="0"/>
            </a:endParaRPr>
          </a:p>
          <a:p>
            <a:pPr>
              <a:lnSpc>
                <a:spcPct val="113000"/>
              </a:lnSpc>
            </a:pPr>
            <a:endParaRPr lang="fi-FI" sz="1600" dirty="0">
              <a:cs typeface="Arial" panose="020B0604020202020204" pitchFamily="34" charset="0"/>
            </a:endParaRP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fi-FI" sz="1600" dirty="0" err="1">
                <a:cs typeface="Arial" panose="020B0604020202020204" pitchFamily="34" charset="0"/>
              </a:rPr>
              <a:t>Only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small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changes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to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the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envelope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of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PMs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fi-FI" sz="1600" dirty="0">
                <a:cs typeface="Arial" panose="020B0604020202020204" pitchFamily="34" charset="0"/>
              </a:rPr>
              <a:t>(=</a:t>
            </a:r>
            <a:r>
              <a:rPr lang="fi-FI" sz="1600" dirty="0" err="1">
                <a:cs typeface="Arial" panose="020B0604020202020204" pitchFamily="34" charset="0"/>
              </a:rPr>
              <a:t>integral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over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all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the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activity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areas</a:t>
            </a:r>
            <a:r>
              <a:rPr lang="fi-FI" sz="1600" dirty="0">
                <a:cs typeface="Arial" panose="020B0604020202020204" pitchFamily="34" charset="0"/>
              </a:rPr>
              <a:t>) </a:t>
            </a:r>
            <a:r>
              <a:rPr lang="fi-FI" sz="1600" dirty="0" err="1">
                <a:cs typeface="Arial" panose="020B0604020202020204" pitchFamily="34" charset="0"/>
              </a:rPr>
              <a:t>allocated</a:t>
            </a:r>
            <a:r>
              <a:rPr lang="fi-FI" sz="1600" dirty="0">
                <a:cs typeface="Arial" panose="020B0604020202020204" pitchFamily="34" charset="0"/>
              </a:rPr>
              <a:t> to </a:t>
            </a:r>
            <a:r>
              <a:rPr lang="fi-FI" sz="1600" dirty="0" err="1">
                <a:cs typeface="Arial" panose="020B0604020202020204" pitchFamily="34" charset="0"/>
              </a:rPr>
              <a:t>each</a:t>
            </a:r>
            <a:r>
              <a:rPr lang="fi-FI" sz="1600" dirty="0">
                <a:cs typeface="Arial" panose="020B0604020202020204" pitchFamily="34" charset="0"/>
              </a:rPr>
              <a:t> RU</a:t>
            </a:r>
          </a:p>
          <a:p>
            <a:pPr marL="628650" lvl="1" indent="-171450">
              <a:lnSpc>
                <a:spcPct val="113000"/>
              </a:lnSpc>
              <a:buFont typeface="Wingdings" panose="05000000000000000000" pitchFamily="2" charset="2"/>
              <a:buChar char="ü"/>
            </a:pPr>
            <a:r>
              <a:rPr lang="fi-FI" sz="1400" dirty="0" err="1">
                <a:cs typeface="Arial" panose="020B0604020202020204" pitchFamily="34" charset="0"/>
              </a:rPr>
              <a:t>Reductions</a:t>
            </a:r>
            <a:r>
              <a:rPr lang="fi-FI" sz="1400" dirty="0">
                <a:cs typeface="Arial" panose="020B0604020202020204" pitchFamily="34" charset="0"/>
              </a:rPr>
              <a:t> </a:t>
            </a:r>
            <a:r>
              <a:rPr lang="fi-FI" sz="1400" dirty="0" err="1">
                <a:cs typeface="Arial" panose="020B0604020202020204" pitchFamily="34" charset="0"/>
              </a:rPr>
              <a:t>mainly</a:t>
            </a:r>
            <a:r>
              <a:rPr lang="fi-FI" sz="1400" dirty="0">
                <a:cs typeface="Arial" panose="020B0604020202020204" pitchFamily="34" charset="0"/>
              </a:rPr>
              <a:t> </a:t>
            </a:r>
            <a:r>
              <a:rPr lang="fi-FI" sz="1400" dirty="0" err="1">
                <a:cs typeface="Arial" panose="020B0604020202020204" pitchFamily="34" charset="0"/>
              </a:rPr>
              <a:t>due</a:t>
            </a:r>
            <a:r>
              <a:rPr lang="fi-FI" sz="1400" dirty="0">
                <a:cs typeface="Arial" panose="020B0604020202020204" pitchFamily="34" charset="0"/>
              </a:rPr>
              <a:t> to </a:t>
            </a:r>
            <a:r>
              <a:rPr lang="fi-FI" sz="1400" dirty="0" err="1">
                <a:cs typeface="Arial" panose="020B0604020202020204" pitchFamily="34" charset="0"/>
              </a:rPr>
              <a:t>limitations</a:t>
            </a:r>
            <a:r>
              <a:rPr lang="fi-FI" sz="1400" dirty="0">
                <a:cs typeface="Arial" panose="020B0604020202020204" pitchFamily="34" charset="0"/>
              </a:rPr>
              <a:t> in </a:t>
            </a:r>
            <a:r>
              <a:rPr lang="fi-FI" sz="1400" dirty="0" err="1">
                <a:cs typeface="Arial" panose="020B0604020202020204" pitchFamily="34" charset="0"/>
              </a:rPr>
              <a:t>the</a:t>
            </a:r>
            <a:r>
              <a:rPr lang="fi-FI" sz="1400" dirty="0">
                <a:cs typeface="Arial" panose="020B0604020202020204" pitchFamily="34" charset="0"/>
              </a:rPr>
              <a:t> PWIE </a:t>
            </a:r>
            <a:r>
              <a:rPr lang="fi-FI" sz="1400" dirty="0" err="1">
                <a:cs typeface="Arial" panose="020B0604020202020204" pitchFamily="34" charset="0"/>
              </a:rPr>
              <a:t>budget</a:t>
            </a:r>
            <a:endParaRPr lang="fi-FI" sz="1400" dirty="0"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DF4F5FF-B6FE-0947-F269-FE2626B3B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7543800" cy="869776"/>
          </a:xfrm>
        </p:spPr>
        <p:txBody>
          <a:bodyPr/>
          <a:lstStyle/>
          <a:p>
            <a:r>
              <a:rPr lang="fi-FI" dirty="0" err="1"/>
              <a:t>Overview</a:t>
            </a:r>
            <a:r>
              <a:rPr lang="fi-FI" dirty="0"/>
              <a:t> of SP B in 2023</a:t>
            </a:r>
          </a:p>
        </p:txBody>
      </p:sp>
    </p:spTree>
    <p:extLst>
      <p:ext uri="{BB962C8B-B14F-4D97-AF65-F5344CB8AC3E}">
        <p14:creationId xmlns:p14="http://schemas.microsoft.com/office/powerpoint/2010/main" val="3507630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187146-DE0A-886E-721B-3364F671A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Antti Hakola | SP B.1 &amp; SP B.4 kick-off meeting | VC | 3 March 2023 | 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FC145A-B819-14E0-3F80-AC26FCC1798E}"/>
              </a:ext>
            </a:extLst>
          </p:cNvPr>
          <p:cNvSpPr txBox="1"/>
          <p:nvPr/>
        </p:nvSpPr>
        <p:spPr>
          <a:xfrm>
            <a:off x="457200" y="2276872"/>
            <a:ext cx="829391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cs typeface="Arial" panose="020B0604020202020204" pitchFamily="34" charset="0"/>
              </a:rPr>
              <a:t>13:00 	</a:t>
            </a:r>
            <a:r>
              <a:rPr lang="fi-FI" dirty="0" err="1">
                <a:cs typeface="Arial" panose="020B0604020202020204" pitchFamily="34" charset="0"/>
              </a:rPr>
              <a:t>Introduction</a:t>
            </a:r>
            <a:r>
              <a:rPr lang="fi-FI" dirty="0">
                <a:cs typeface="Arial" panose="020B0604020202020204" pitchFamily="34" charset="0"/>
              </a:rPr>
              <a:t> to PWIE and SP B</a:t>
            </a:r>
          </a:p>
          <a:p>
            <a:r>
              <a:rPr lang="fi-FI" dirty="0">
                <a:cs typeface="Arial" panose="020B0604020202020204" pitchFamily="34" charset="0"/>
              </a:rPr>
              <a:t>13:10 	</a:t>
            </a:r>
            <a:r>
              <a:rPr lang="fi-FI" dirty="0" err="1">
                <a:cs typeface="Arial" panose="020B0604020202020204" pitchFamily="34" charset="0"/>
              </a:rPr>
              <a:t>Erosion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experiments</a:t>
            </a:r>
            <a:r>
              <a:rPr lang="fi-FI" dirty="0">
                <a:cs typeface="Arial" panose="020B0604020202020204" pitchFamily="34" charset="0"/>
              </a:rPr>
              <a:t> in </a:t>
            </a:r>
            <a:r>
              <a:rPr lang="fi-FI" dirty="0" err="1">
                <a:cs typeface="Arial" panose="020B0604020202020204" pitchFamily="34" charset="0"/>
              </a:rPr>
              <a:t>linear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machines</a:t>
            </a:r>
            <a:endParaRPr lang="fi-FI" dirty="0">
              <a:cs typeface="Arial" panose="020B0604020202020204" pitchFamily="34" charset="0"/>
            </a:endParaRPr>
          </a:p>
          <a:p>
            <a:r>
              <a:rPr lang="fi-FI" dirty="0">
                <a:cs typeface="Arial" panose="020B0604020202020204" pitchFamily="34" charset="0"/>
              </a:rPr>
              <a:t>14:00	</a:t>
            </a:r>
            <a:r>
              <a:rPr lang="fi-FI" dirty="0" err="1">
                <a:cs typeface="Arial" panose="020B0604020202020204" pitchFamily="34" charset="0"/>
              </a:rPr>
              <a:t>Production</a:t>
            </a:r>
            <a:r>
              <a:rPr lang="fi-FI" dirty="0">
                <a:cs typeface="Arial" panose="020B0604020202020204" pitchFamily="34" charset="0"/>
              </a:rPr>
              <a:t> of </a:t>
            </a:r>
            <a:r>
              <a:rPr lang="fi-FI" dirty="0" err="1">
                <a:cs typeface="Arial" panose="020B0604020202020204" pitchFamily="34" charset="0"/>
              </a:rPr>
              <a:t>samples</a:t>
            </a:r>
            <a:r>
              <a:rPr lang="fi-FI" dirty="0">
                <a:cs typeface="Arial" panose="020B0604020202020204" pitchFamily="34" charset="0"/>
              </a:rPr>
              <a:t> and </a:t>
            </a:r>
            <a:r>
              <a:rPr lang="fi-FI" dirty="0" err="1">
                <a:cs typeface="Arial" panose="020B0604020202020204" pitchFamily="34" charset="0"/>
              </a:rPr>
              <a:t>laboratory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experiments</a:t>
            </a:r>
            <a:endParaRPr lang="fi-FI" dirty="0">
              <a:cs typeface="Arial" panose="020B0604020202020204" pitchFamily="34" charset="0"/>
            </a:endParaRPr>
          </a:p>
          <a:p>
            <a:r>
              <a:rPr lang="fi-FI" dirty="0">
                <a:cs typeface="Arial" panose="020B0604020202020204" pitchFamily="34" charset="0"/>
              </a:rPr>
              <a:t>14:50	</a:t>
            </a:r>
            <a:r>
              <a:rPr lang="fi-FI" dirty="0" err="1">
                <a:cs typeface="Arial" panose="020B0604020202020204" pitchFamily="34" charset="0"/>
              </a:rPr>
              <a:t>Discussion</a:t>
            </a:r>
            <a:r>
              <a:rPr lang="fi-FI" dirty="0">
                <a:cs typeface="Arial" panose="020B0604020202020204" pitchFamily="34" charset="0"/>
              </a:rPr>
              <a:t> and open </a:t>
            </a:r>
            <a:r>
              <a:rPr lang="fi-FI" dirty="0" err="1">
                <a:cs typeface="Arial" panose="020B0604020202020204" pitchFamily="34" charset="0"/>
              </a:rPr>
              <a:t>points</a:t>
            </a:r>
            <a:endParaRPr lang="fi-FI" dirty="0">
              <a:cs typeface="Arial" panose="020B0604020202020204" pitchFamily="34" charset="0"/>
            </a:endParaRPr>
          </a:p>
          <a:p>
            <a:r>
              <a:rPr lang="fi-FI" dirty="0">
                <a:cs typeface="Arial" panose="020B0604020202020204" pitchFamily="34" charset="0"/>
              </a:rPr>
              <a:t>15:15	</a:t>
            </a:r>
            <a:r>
              <a:rPr lang="fi-FI" dirty="0" err="1">
                <a:cs typeface="Arial" panose="020B0604020202020204" pitchFamily="34" charset="0"/>
              </a:rPr>
              <a:t>End</a:t>
            </a:r>
            <a:r>
              <a:rPr lang="fi-FI" dirty="0">
                <a:cs typeface="Arial" panose="020B0604020202020204" pitchFamily="34" charset="0"/>
              </a:rPr>
              <a:t> of </a:t>
            </a:r>
            <a:r>
              <a:rPr lang="fi-FI" dirty="0" err="1">
                <a:cs typeface="Arial" panose="020B0604020202020204" pitchFamily="34" charset="0"/>
              </a:rPr>
              <a:t>the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meeting</a:t>
            </a:r>
            <a:endParaRPr lang="fi-FI" dirty="0">
              <a:cs typeface="Arial" panose="020B0604020202020204" pitchFamily="34" charset="0"/>
            </a:endParaRPr>
          </a:p>
          <a:p>
            <a:endParaRPr lang="fi-FI" dirty="0">
              <a:cs typeface="Arial" panose="020B0604020202020204" pitchFamily="34" charset="0"/>
            </a:endParaRPr>
          </a:p>
          <a:p>
            <a:r>
              <a:rPr lang="fi-FI" dirty="0" err="1">
                <a:cs typeface="Arial" panose="020B0604020202020204" pitchFamily="34" charset="0"/>
              </a:rPr>
              <a:t>Today</a:t>
            </a:r>
            <a:r>
              <a:rPr lang="fi-FI" dirty="0">
                <a:cs typeface="Arial" panose="020B0604020202020204" pitchFamily="34" charset="0"/>
              </a:rPr>
              <a:t>, </a:t>
            </a:r>
            <a:r>
              <a:rPr lang="fi-FI" dirty="0" err="1">
                <a:cs typeface="Arial" panose="020B0604020202020204" pitchFamily="34" charset="0"/>
              </a:rPr>
              <a:t>the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focus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will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be</a:t>
            </a:r>
            <a:r>
              <a:rPr lang="fi-FI" dirty="0">
                <a:cs typeface="Arial" panose="020B0604020202020204" pitchFamily="34" charset="0"/>
              </a:rPr>
              <a:t> on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erosion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experiments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on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linear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devices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dirty="0">
                <a:cs typeface="Arial" panose="020B0604020202020204" pitchFamily="34" charset="0"/>
              </a:rPr>
              <a:t>– </a:t>
            </a:r>
            <a:r>
              <a:rPr lang="fi-FI" dirty="0" err="1">
                <a:cs typeface="Arial" panose="020B0604020202020204" pitchFamily="34" charset="0"/>
              </a:rPr>
              <a:t>with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the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anticipation</a:t>
            </a:r>
            <a:r>
              <a:rPr lang="fi-FI" dirty="0">
                <a:cs typeface="Arial" panose="020B0604020202020204" pitchFamily="34" charset="0"/>
              </a:rPr>
              <a:t> of </a:t>
            </a:r>
            <a:r>
              <a:rPr lang="fi-FI" dirty="0" err="1">
                <a:cs typeface="Arial" panose="020B0604020202020204" pitchFamily="34" charset="0"/>
              </a:rPr>
              <a:t>creating</a:t>
            </a:r>
            <a:r>
              <a:rPr lang="fi-FI" dirty="0">
                <a:cs typeface="Arial" panose="020B0604020202020204" pitchFamily="34" charset="0"/>
              </a:rPr>
              <a:t> a </a:t>
            </a:r>
            <a:r>
              <a:rPr lang="fi-FI" dirty="0" err="1">
                <a:cs typeface="Arial" panose="020B0604020202020204" pitchFamily="34" charset="0"/>
              </a:rPr>
              <a:t>common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strategy</a:t>
            </a:r>
            <a:r>
              <a:rPr lang="fi-FI" dirty="0">
                <a:cs typeface="Arial" panose="020B0604020202020204" pitchFamily="34" charset="0"/>
              </a:rPr>
              <a:t> for </a:t>
            </a:r>
            <a:r>
              <a:rPr lang="fi-FI" dirty="0" err="1">
                <a:cs typeface="Arial" panose="020B0604020202020204" pitchFamily="34" charset="0"/>
              </a:rPr>
              <a:t>sample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exposures</a:t>
            </a:r>
            <a:r>
              <a:rPr lang="fi-FI" dirty="0">
                <a:cs typeface="Arial" panose="020B0604020202020204" pitchFamily="34" charset="0"/>
              </a:rPr>
              <a:t> – and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production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of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reference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samples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for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these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dirty="0">
                <a:cs typeface="Arial" panose="020B0604020202020204" pitchFamily="34" charset="0"/>
              </a:rPr>
              <a:t>(and </a:t>
            </a:r>
            <a:r>
              <a:rPr lang="fi-FI" dirty="0" err="1">
                <a:cs typeface="Arial" panose="020B0604020202020204" pitchFamily="34" charset="0"/>
              </a:rPr>
              <a:t>other</a:t>
            </a:r>
            <a:r>
              <a:rPr lang="fi-FI" dirty="0">
                <a:cs typeface="Arial" panose="020B0604020202020204" pitchFamily="34" charset="0"/>
              </a:rPr>
              <a:t> SP B/PWIE) </a:t>
            </a:r>
            <a:r>
              <a:rPr lang="fi-FI" dirty="0" err="1">
                <a:cs typeface="Arial" panose="020B0604020202020204" pitchFamily="34" charset="0"/>
              </a:rPr>
              <a:t>experiments</a:t>
            </a:r>
            <a:r>
              <a:rPr lang="fi-FI" dirty="0">
                <a:cs typeface="Arial" panose="020B0604020202020204" pitchFamily="34" charset="0"/>
              </a:rPr>
              <a:t>. </a:t>
            </a:r>
            <a:r>
              <a:rPr lang="fi-FI" dirty="0" err="1">
                <a:cs typeface="Arial" panose="020B0604020202020204" pitchFamily="34" charset="0"/>
              </a:rPr>
              <a:t>Modelling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efforts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are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channelled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under</a:t>
            </a:r>
            <a:r>
              <a:rPr lang="fi-FI" dirty="0">
                <a:cs typeface="Arial" panose="020B0604020202020204" pitchFamily="34" charset="0"/>
              </a:rPr>
              <a:t> SP D.</a:t>
            </a:r>
          </a:p>
          <a:p>
            <a:endParaRPr lang="fi-FI" dirty="0">
              <a:cs typeface="Arial" panose="020B0604020202020204" pitchFamily="34" charset="0"/>
            </a:endParaRPr>
          </a:p>
          <a:p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Everybody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is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invited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to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contribute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to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the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discussions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,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also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those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who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are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not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task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holders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of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any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of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the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SP B.1 and SP B.4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activities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AC89BF-0915-A634-F9FC-C2D0B63C8F37}"/>
              </a:ext>
            </a:extLst>
          </p:cNvPr>
          <p:cNvSpPr txBox="1"/>
          <p:nvPr/>
        </p:nvSpPr>
        <p:spPr>
          <a:xfrm>
            <a:off x="416782" y="980728"/>
            <a:ext cx="70930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err="1">
                <a:solidFill>
                  <a:srgbClr val="FF0000"/>
                </a:solidFill>
              </a:rPr>
              <a:t>The</a:t>
            </a:r>
            <a:r>
              <a:rPr lang="fi-FI" b="1" dirty="0">
                <a:solidFill>
                  <a:srgbClr val="FF0000"/>
                </a:solidFill>
              </a:rPr>
              <a:t> </a:t>
            </a:r>
            <a:r>
              <a:rPr lang="fi-FI" b="1" dirty="0" err="1">
                <a:solidFill>
                  <a:srgbClr val="FF0000"/>
                </a:solidFill>
              </a:rPr>
              <a:t>goals</a:t>
            </a:r>
            <a:r>
              <a:rPr lang="fi-FI" b="1" dirty="0">
                <a:solidFill>
                  <a:srgbClr val="FF0000"/>
                </a:solidFill>
              </a:rPr>
              <a:t> of </a:t>
            </a:r>
            <a:r>
              <a:rPr lang="fi-FI" b="1" dirty="0" err="1">
                <a:solidFill>
                  <a:srgbClr val="FF0000"/>
                </a:solidFill>
              </a:rPr>
              <a:t>the</a:t>
            </a:r>
            <a:r>
              <a:rPr lang="fi-FI" b="1" dirty="0">
                <a:solidFill>
                  <a:srgbClr val="FF0000"/>
                </a:solidFill>
              </a:rPr>
              <a:t> </a:t>
            </a:r>
            <a:r>
              <a:rPr lang="fi-FI" b="1" dirty="0" err="1">
                <a:solidFill>
                  <a:srgbClr val="FF0000"/>
                </a:solidFill>
              </a:rPr>
              <a:t>meeting</a:t>
            </a:r>
            <a:r>
              <a:rPr lang="fi-FI" b="1" dirty="0">
                <a:solidFill>
                  <a:srgbClr val="FF0000"/>
                </a:solidFill>
              </a:rPr>
              <a:t> </a:t>
            </a:r>
            <a:r>
              <a:rPr lang="fi-FI" b="1" dirty="0" err="1">
                <a:solidFill>
                  <a:srgbClr val="FF0000"/>
                </a:solidFill>
              </a:rPr>
              <a:t>are</a:t>
            </a:r>
            <a:r>
              <a:rPr lang="fi-FI" b="1" dirty="0">
                <a:solidFill>
                  <a:srgbClr val="FF0000"/>
                </a:solidFill>
              </a:rPr>
              <a:t> 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Discuss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detailed</a:t>
            </a:r>
            <a:r>
              <a:rPr lang="fi-FI" dirty="0"/>
              <a:t> </a:t>
            </a:r>
            <a:r>
              <a:rPr lang="fi-FI" dirty="0" err="1"/>
              <a:t>work</a:t>
            </a:r>
            <a:r>
              <a:rPr lang="fi-FI" dirty="0"/>
              <a:t> </a:t>
            </a:r>
            <a:r>
              <a:rPr lang="fi-FI" dirty="0" err="1"/>
              <a:t>plans</a:t>
            </a:r>
            <a:r>
              <a:rPr lang="fi-FI" dirty="0"/>
              <a:t> of </a:t>
            </a:r>
            <a:r>
              <a:rPr lang="fi-FI" dirty="0" err="1"/>
              <a:t>tasks</a:t>
            </a:r>
            <a:r>
              <a:rPr lang="fi-FI" dirty="0"/>
              <a:t> </a:t>
            </a:r>
            <a:r>
              <a:rPr lang="fi-FI" dirty="0" err="1"/>
              <a:t>under</a:t>
            </a:r>
            <a:r>
              <a:rPr lang="fi-FI" dirty="0"/>
              <a:t> SP B.1 and SP B.4,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Identify</a:t>
            </a:r>
            <a:r>
              <a:rPr lang="fi-FI" dirty="0"/>
              <a:t> </a:t>
            </a:r>
            <a:r>
              <a:rPr lang="fi-FI" dirty="0" err="1"/>
              <a:t>possible</a:t>
            </a:r>
            <a:r>
              <a:rPr lang="fi-FI" dirty="0"/>
              <a:t> </a:t>
            </a:r>
            <a:r>
              <a:rPr lang="fi-FI" dirty="0" err="1"/>
              <a:t>gaps</a:t>
            </a:r>
            <a:r>
              <a:rPr lang="fi-FI" dirty="0"/>
              <a:t> and </a:t>
            </a:r>
            <a:r>
              <a:rPr lang="fi-FI" dirty="0" err="1"/>
              <a:t>opportunities</a:t>
            </a:r>
            <a:r>
              <a:rPr lang="fi-FI" dirty="0"/>
              <a:t> for </a:t>
            </a:r>
            <a:r>
              <a:rPr lang="fi-FI" dirty="0" err="1"/>
              <a:t>collaboration</a:t>
            </a:r>
            <a:r>
              <a:rPr lang="fi-FI" dirty="0"/>
              <a:t>, 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Decide</a:t>
            </a:r>
            <a:r>
              <a:rPr lang="fi-FI" dirty="0"/>
              <a:t> on </a:t>
            </a:r>
            <a:r>
              <a:rPr lang="fi-FI" dirty="0" err="1"/>
              <a:t>concrete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steps</a:t>
            </a:r>
            <a:r>
              <a:rPr lang="fi-FI" dirty="0"/>
              <a:t>, to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reviewed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midterm</a:t>
            </a:r>
            <a:r>
              <a:rPr lang="fi-FI" dirty="0"/>
              <a:t> </a:t>
            </a:r>
            <a:r>
              <a:rPr lang="fi-FI" dirty="0" err="1"/>
              <a:t>meeting</a:t>
            </a:r>
            <a:endParaRPr lang="fi-FI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9F663B-523D-D7BF-91AD-57BFDB36F200}"/>
              </a:ext>
            </a:extLst>
          </p:cNvPr>
          <p:cNvSpPr txBox="1"/>
          <p:nvPr/>
        </p:nvSpPr>
        <p:spPr>
          <a:xfrm>
            <a:off x="4604157" y="3429000"/>
            <a:ext cx="4252318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i-FI" dirty="0"/>
              <a:t>https://indico.euro-fusion.org/event/2597/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E60A5B0-0070-FAF2-E79C-BF3E8D56D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7543800" cy="869776"/>
          </a:xfrm>
        </p:spPr>
        <p:txBody>
          <a:bodyPr/>
          <a:lstStyle/>
          <a:p>
            <a:r>
              <a:rPr lang="fi-FI" dirty="0" err="1"/>
              <a:t>Goals</a:t>
            </a:r>
            <a:r>
              <a:rPr lang="fi-FI" dirty="0"/>
              <a:t> and agenda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meeting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8333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A7F8B8-597E-C729-09B6-814BD3CFA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Antti Hakola | SP B.1 &amp; SP B.4 kick-off meeting | VC | 3 March 2023 | 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  <p:graphicFrame>
        <p:nvGraphicFramePr>
          <p:cNvPr id="5" name="Tabelle 7">
            <a:extLst>
              <a:ext uri="{FF2B5EF4-FFF2-40B4-BE49-F238E27FC236}">
                <a16:creationId xmlns:a16="http://schemas.microsoft.com/office/drawing/2014/main" id="{CBD20110-FB21-4969-754E-E00758F6E9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183938"/>
              </p:ext>
            </p:extLst>
          </p:nvPr>
        </p:nvGraphicFramePr>
        <p:xfrm>
          <a:off x="323528" y="1052736"/>
          <a:ext cx="8229600" cy="5196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2017">
                  <a:extLst>
                    <a:ext uri="{9D8B030D-6E8A-4147-A177-3AD203B41FA5}">
                      <a16:colId xmlns:a16="http://schemas.microsoft.com/office/drawing/2014/main" val="1621520873"/>
                    </a:ext>
                  </a:extLst>
                </a:gridCol>
                <a:gridCol w="1278131">
                  <a:extLst>
                    <a:ext uri="{9D8B030D-6E8A-4147-A177-3AD203B41FA5}">
                      <a16:colId xmlns:a16="http://schemas.microsoft.com/office/drawing/2014/main" val="2839852955"/>
                    </a:ext>
                  </a:extLst>
                </a:gridCol>
                <a:gridCol w="3679192">
                  <a:extLst>
                    <a:ext uri="{9D8B030D-6E8A-4147-A177-3AD203B41FA5}">
                      <a16:colId xmlns:a16="http://schemas.microsoft.com/office/drawing/2014/main" val="2383909151"/>
                    </a:ext>
                  </a:extLst>
                </a:gridCol>
                <a:gridCol w="1720260">
                  <a:extLst>
                    <a:ext uri="{9D8B030D-6E8A-4147-A177-3AD203B41FA5}">
                      <a16:colId xmlns:a16="http://schemas.microsoft.com/office/drawing/2014/main" val="4219246605"/>
                    </a:ext>
                  </a:extLst>
                </a:gridCol>
              </a:tblGrid>
              <a:tr h="925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500" dirty="0">
                          <a:effectLst/>
                        </a:rPr>
                        <a:t>WM57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SP B</a:t>
                      </a:r>
                      <a:endParaRPr lang="de-DE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Dependence of W erosion/deposition rates on plasma flux and impurity composition available for W model systems and role of CX neutrals on sputtering in past experiments reported. (ITER+DEMO) </a:t>
                      </a:r>
                      <a:endParaRPr lang="de-DE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31.12.2023 </a:t>
                      </a:r>
                      <a:endParaRPr lang="de-DE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286932"/>
                  </a:ext>
                </a:extLst>
              </a:tr>
              <a:tr h="705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500" dirty="0">
                          <a:effectLst/>
                        </a:rPr>
                        <a:t>WM58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500" dirty="0">
                          <a:effectLst/>
                        </a:rPr>
                        <a:t>SP B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500" dirty="0">
                          <a:effectLst/>
                        </a:rPr>
                        <a:t>Erosion and re-deposition patterns and characteristics of W nanostructures on marker samples originating from ASDEX Upgrade helium experiments determined. (ITER+DEMO)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500" dirty="0">
                          <a:effectLst/>
                        </a:rPr>
                        <a:t>31.12.2023 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extLst>
                  <a:ext uri="{0D108BD9-81ED-4DB2-BD59-A6C34878D82A}">
                    <a16:rowId xmlns:a16="http://schemas.microsoft.com/office/drawing/2014/main" val="1547136608"/>
                  </a:ext>
                </a:extLst>
              </a:tr>
              <a:tr h="740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500" dirty="0">
                          <a:effectLst/>
                        </a:rPr>
                        <a:t>WM59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500" dirty="0">
                          <a:effectLst/>
                        </a:rPr>
                        <a:t>SP B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500" dirty="0">
                          <a:effectLst/>
                        </a:rPr>
                        <a:t>W marker samples and ITER-like plasma-facing units removed after the WEST C5 campaign characterized and comparison made between C3, C4 , and C5 incl. helium results. (ITER+DEMO)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500" dirty="0">
                          <a:effectLst/>
                        </a:rPr>
                        <a:t>31.12.2023 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extLst>
                  <a:ext uri="{0D108BD9-81ED-4DB2-BD59-A6C34878D82A}">
                    <a16:rowId xmlns:a16="http://schemas.microsoft.com/office/drawing/2014/main" val="3745538837"/>
                  </a:ext>
                </a:extLst>
              </a:tr>
              <a:tr h="740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500" dirty="0">
                          <a:effectLst/>
                        </a:rPr>
                        <a:t>WM60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500" dirty="0">
                          <a:effectLst/>
                        </a:rPr>
                        <a:t>SP B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500" dirty="0">
                          <a:effectLst/>
                        </a:rPr>
                        <a:t>Fuel-containing </a:t>
                      </a:r>
                      <a:r>
                        <a:rPr lang="en-US" sz="1500" dirty="0" err="1">
                          <a:effectLst/>
                        </a:rPr>
                        <a:t>Be+O</a:t>
                      </a:r>
                      <a:r>
                        <a:rPr lang="en-US" sz="1500" dirty="0">
                          <a:effectLst/>
                        </a:rPr>
                        <a:t> and W+O samples produced, exposed in linear facilities, and characterized for their similarities to existing or expected layers in tokamaks (ASDEX Upgrade, WEST, JET). (ITER+DEMO)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500" dirty="0">
                          <a:effectLst/>
                        </a:rPr>
                        <a:t>31.12.2023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extLst>
                  <a:ext uri="{0D108BD9-81ED-4DB2-BD59-A6C34878D82A}">
                    <a16:rowId xmlns:a16="http://schemas.microsoft.com/office/drawing/2014/main" val="2249276014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10937B11-0B0B-E34E-67C3-81C7C182F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7543800" cy="869776"/>
          </a:xfrm>
        </p:spPr>
        <p:txBody>
          <a:bodyPr/>
          <a:lstStyle/>
          <a:p>
            <a:r>
              <a:rPr lang="fi-FI" dirty="0"/>
              <a:t>SP B </a:t>
            </a:r>
            <a:r>
              <a:rPr lang="fi-FI" dirty="0" err="1"/>
              <a:t>milestones</a:t>
            </a:r>
            <a:r>
              <a:rPr lang="fi-FI" dirty="0"/>
              <a:t> in 2023</a:t>
            </a:r>
          </a:p>
        </p:txBody>
      </p:sp>
    </p:spTree>
    <p:extLst>
      <p:ext uri="{BB962C8B-B14F-4D97-AF65-F5344CB8AC3E}">
        <p14:creationId xmlns:p14="http://schemas.microsoft.com/office/powerpoint/2010/main" val="1378562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7DDCE7-C937-B823-376B-7D780EFBD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Antti Hakola | SP B.1 &amp; SP B.4 kick-off meeting | VC | 3 March 2023 | Page </a:t>
            </a:r>
            <a:fld id="{6A6D9FA1-99C7-4910-8E32-B85D378B0060}" type="slidenum">
              <a:rPr lang="en-GB" smtClean="0"/>
              <a:pPr algn="r"/>
              <a:t>5</a:t>
            </a:fld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69C1172-6C5A-E6B0-7DA6-96AD324F6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7543800" cy="869776"/>
          </a:xfrm>
        </p:spPr>
        <p:txBody>
          <a:bodyPr/>
          <a:lstStyle/>
          <a:p>
            <a:r>
              <a:rPr lang="fi-FI" dirty="0"/>
              <a:t>SP B.1 &amp; SP B.4 </a:t>
            </a:r>
            <a:r>
              <a:rPr lang="fi-FI" dirty="0" err="1"/>
              <a:t>deliverables</a:t>
            </a:r>
            <a:r>
              <a:rPr lang="fi-FI" dirty="0"/>
              <a:t> in 2023</a:t>
            </a:r>
          </a:p>
        </p:txBody>
      </p:sp>
      <p:graphicFrame>
        <p:nvGraphicFramePr>
          <p:cNvPr id="7" name="Tabelle 5">
            <a:extLst>
              <a:ext uri="{FF2B5EF4-FFF2-40B4-BE49-F238E27FC236}">
                <a16:creationId xmlns:a16="http://schemas.microsoft.com/office/drawing/2014/main" id="{1D633AB8-7294-064C-0B62-8FD7531113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551643"/>
              </p:ext>
            </p:extLst>
          </p:nvPr>
        </p:nvGraphicFramePr>
        <p:xfrm>
          <a:off x="374565" y="1052736"/>
          <a:ext cx="8312235" cy="48812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53132847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334987883"/>
                    </a:ext>
                  </a:extLst>
                </a:gridCol>
                <a:gridCol w="5791955">
                  <a:extLst>
                    <a:ext uri="{9D8B030D-6E8A-4147-A177-3AD203B41FA5}">
                      <a16:colId xmlns:a16="http://schemas.microsoft.com/office/drawing/2014/main" val="18512828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dirty="0" err="1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Activity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dirty="0" err="1">
                          <a:effectLst/>
                        </a:rPr>
                        <a:t>Deliverable</a:t>
                      </a:r>
                      <a:r>
                        <a:rPr lang="de-DE" sz="1600" dirty="0">
                          <a:effectLst/>
                        </a:rPr>
                        <a:t> ID(s)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US" sz="1600" spc="-15" dirty="0">
                          <a:effectLst/>
                        </a:rPr>
                        <a:t>Title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3421015"/>
                  </a:ext>
                </a:extLst>
              </a:tr>
              <a:tr h="49776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SP B.1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dirty="0">
                          <a:effectLst/>
                        </a:rPr>
                        <a:t>D001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300"/>
                        </a:spcAft>
                        <a:tabLst>
                          <a:tab pos="-914400" algn="l"/>
                          <a:tab pos="771525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Erosion rates of W and W+O model systems in MAGNUM-PSI at varying fluxes, fluences, and impurity contents (DIFFER)</a:t>
                      </a:r>
                    </a:p>
                  </a:txBody>
                  <a:tcPr marL="72000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357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159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SP B.1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dirty="0">
                          <a:effectLst/>
                        </a:rPr>
                        <a:t>D002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300"/>
                        </a:spcAft>
                        <a:tabLst>
                          <a:tab pos="-914400" algn="l"/>
                          <a:tab pos="771525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Erosion rates of W and W+O model systems in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GyM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at varying fluxes, fluences, and impurity contents (ENEA)</a:t>
                      </a:r>
                      <a:endParaRPr lang="pt-BR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986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159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SP B.1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dirty="0">
                          <a:effectLst/>
                        </a:rPr>
                        <a:t>D003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300"/>
                        </a:spcAft>
                        <a:tabLst>
                          <a:tab pos="-914400" algn="l"/>
                          <a:tab pos="771525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Erosion rates of W and W+O model systems in PSI-2 at varying fluxes, fluences, and impurity contents (FZJ)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383438"/>
                  </a:ext>
                </a:extLst>
              </a:tr>
              <a:tr h="33509">
                <a:tc>
                  <a:txBody>
                    <a:bodyPr/>
                    <a:lstStyle/>
                    <a:p>
                      <a:pPr marL="2159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SP B.1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D004, D005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300"/>
                        </a:spcAft>
                        <a:tabLst>
                          <a:tab pos="-914400" algn="l"/>
                          <a:tab pos="771525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Effective sputtering yields of nanostructured W model systems following exposure to controlled ion beams (ÖAW + VR for surface analyses)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5197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SP B.4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D001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300"/>
                        </a:spcAft>
                        <a:tabLst>
                          <a:tab pos="-914400" algn="l"/>
                          <a:tab pos="771525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W-based coatings with pre-defined composition and morphology for experiments in linear plasma facilities (ENEA)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4602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SP B.4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D002, D003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300"/>
                        </a:spcAft>
                        <a:tabLst>
                          <a:tab pos="-914400" algn="l"/>
                          <a:tab pos="771525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W-based coatings with pre-defined composition and morphology for experiments in linear plasma facilities (IAP); Be-based coatings with pre-defined composition and morphology for comparison with data from tokamaks (IAP)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2237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SP B.4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D004-D010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300"/>
                        </a:spcAft>
                        <a:tabLst>
                          <a:tab pos="-914400" algn="l"/>
                          <a:tab pos="771525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Characterization of selected Be and/or W reference samples (CEA, CIEMAT, IPPLM, IST, JSI, RBI, VTT)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7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212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74412A-CA13-4B24-163A-92E39194A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Antti Hakola | SP B.1 &amp; SP B.4 kick-off meeting | VC | 3 March 2023 | Page </a:t>
            </a:r>
            <a:fld id="{6A6D9FA1-99C7-4910-8E32-B85D378B0060}" type="slidenum">
              <a:rPr lang="en-GB" smtClean="0"/>
              <a:pPr algn="r"/>
              <a:t>6</a:t>
            </a:fld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9308D14-98AB-CFDA-AB7D-8E535C31E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7543800" cy="869776"/>
          </a:xfrm>
        </p:spPr>
        <p:txBody>
          <a:bodyPr/>
          <a:lstStyle/>
          <a:p>
            <a:r>
              <a:rPr lang="fi-FI" dirty="0"/>
              <a:t>SP B.1 </a:t>
            </a:r>
            <a:r>
              <a:rPr lang="fi-FI" dirty="0" err="1"/>
              <a:t>resources</a:t>
            </a:r>
            <a:r>
              <a:rPr lang="fi-FI" dirty="0"/>
              <a:t> 2023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4B06B02-105D-55AD-292A-7CFC53A8C7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165878"/>
              </p:ext>
            </p:extLst>
          </p:nvPr>
        </p:nvGraphicFramePr>
        <p:xfrm>
          <a:off x="881886" y="1196752"/>
          <a:ext cx="6694427" cy="20792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6453">
                  <a:extLst>
                    <a:ext uri="{9D8B030D-6E8A-4147-A177-3AD203B41FA5}">
                      <a16:colId xmlns:a16="http://schemas.microsoft.com/office/drawing/2014/main" val="1252319938"/>
                    </a:ext>
                  </a:extLst>
                </a:gridCol>
                <a:gridCol w="2639990">
                  <a:extLst>
                    <a:ext uri="{9D8B030D-6E8A-4147-A177-3AD203B41FA5}">
                      <a16:colId xmlns:a16="http://schemas.microsoft.com/office/drawing/2014/main" val="763345730"/>
                    </a:ext>
                  </a:extLst>
                </a:gridCol>
                <a:gridCol w="1777984">
                  <a:extLst>
                    <a:ext uri="{9D8B030D-6E8A-4147-A177-3AD203B41FA5}">
                      <a16:colId xmlns:a16="http://schemas.microsoft.com/office/drawing/2014/main" val="3034726411"/>
                    </a:ext>
                  </a:extLst>
                </a:gridCol>
              </a:tblGrid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Deliverable Owner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Beneficiary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PM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5849135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T. Morgan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GB" sz="1600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DIFFER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1474769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de-DE" sz="1600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A. Uccello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DE" sz="1600" spc="-15" dirty="0">
                          <a:effectLst/>
                        </a:rPr>
                        <a:t>ENEA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de-DE" sz="1600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0781581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O. Marchuk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FZJ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2978214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F. Aumayr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ÖAW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311787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D. Primetzhofer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VR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2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7114935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Total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b="1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fi-F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27418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FFA9A87-3BA1-0B1D-DDD1-CE091587A1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020986"/>
              </p:ext>
            </p:extLst>
          </p:nvPr>
        </p:nvGraphicFramePr>
        <p:xfrm>
          <a:off x="323528" y="3620895"/>
          <a:ext cx="8136904" cy="20403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8597">
                  <a:extLst>
                    <a:ext uri="{9D8B030D-6E8A-4147-A177-3AD203B41FA5}">
                      <a16:colId xmlns:a16="http://schemas.microsoft.com/office/drawing/2014/main" val="3870887092"/>
                    </a:ext>
                  </a:extLst>
                </a:gridCol>
                <a:gridCol w="1426359">
                  <a:extLst>
                    <a:ext uri="{9D8B030D-6E8A-4147-A177-3AD203B41FA5}">
                      <a16:colId xmlns:a16="http://schemas.microsoft.com/office/drawing/2014/main" val="3301594717"/>
                    </a:ext>
                  </a:extLst>
                </a:gridCol>
                <a:gridCol w="1065015">
                  <a:extLst>
                    <a:ext uri="{9D8B030D-6E8A-4147-A177-3AD203B41FA5}">
                      <a16:colId xmlns:a16="http://schemas.microsoft.com/office/drawing/2014/main" val="2026491973"/>
                    </a:ext>
                  </a:extLst>
                </a:gridCol>
                <a:gridCol w="4126933">
                  <a:extLst>
                    <a:ext uri="{9D8B030D-6E8A-4147-A177-3AD203B41FA5}">
                      <a16:colId xmlns:a16="http://schemas.microsoft.com/office/drawing/2014/main" val="1769239956"/>
                    </a:ext>
                  </a:extLst>
                </a:gridCol>
              </a:tblGrid>
              <a:tr h="291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>
                          <a:effectLst/>
                        </a:rPr>
                        <a:t>Device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>
                          <a:effectLst/>
                        </a:rPr>
                        <a:t>Beneficiary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Days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  Related Deliverable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1258553"/>
                  </a:ext>
                </a:extLst>
              </a:tr>
              <a:tr h="291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>
                          <a:effectLst/>
                        </a:rPr>
                        <a:t>MAGNUM-PSI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GB" sz="1600" spc="-15">
                          <a:effectLst/>
                        </a:rPr>
                        <a:t>DIFFER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5</a:t>
                      </a:r>
                      <a:r>
                        <a:rPr lang="en-GB" sz="1600" dirty="0">
                          <a:effectLst/>
                        </a:rPr>
                        <a:t> 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D001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0396961"/>
                  </a:ext>
                </a:extLst>
              </a:tr>
              <a:tr h="291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>
                          <a:effectLst/>
                        </a:rPr>
                        <a:t>GYM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GB" sz="1600" spc="-15">
                          <a:effectLst/>
                        </a:rPr>
                        <a:t>ENEA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D002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4317974"/>
                  </a:ext>
                </a:extLst>
              </a:tr>
              <a:tr h="291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>
                          <a:effectLst/>
                        </a:rPr>
                        <a:t>PSI-2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GB" sz="1600" spc="-15">
                          <a:effectLst/>
                        </a:rPr>
                        <a:t>FZJ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17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D003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316137"/>
                  </a:ext>
                </a:extLst>
              </a:tr>
              <a:tr h="291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>
                          <a:effectLst/>
                        </a:rPr>
                        <a:t>Accelerator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GB" sz="1600" spc="-15">
                          <a:effectLst/>
                        </a:rPr>
                        <a:t>DIFFER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3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D001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0951622"/>
                  </a:ext>
                </a:extLst>
              </a:tr>
              <a:tr h="291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Accelerator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GB" sz="1600" spc="-15">
                          <a:effectLst/>
                        </a:rPr>
                        <a:t>FZJ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3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D003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829026"/>
                  </a:ext>
                </a:extLst>
              </a:tr>
              <a:tr h="291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>
                          <a:effectLst/>
                        </a:rPr>
                        <a:t>Accelerator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GB" sz="1600" spc="-15">
                          <a:effectLst/>
                        </a:rPr>
                        <a:t>VR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5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D005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350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196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74412A-CA13-4B24-163A-92E39194A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Antti Hakola | SP B.1 &amp; SP B.4 kick-off meeting | VC | 3 March 2023 | Page </a:t>
            </a:r>
            <a:fld id="{6A6D9FA1-99C7-4910-8E32-B85D378B0060}" type="slidenum">
              <a:rPr lang="en-GB" smtClean="0"/>
              <a:pPr algn="r"/>
              <a:t>7</a:t>
            </a:fld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9308D14-98AB-CFDA-AB7D-8E535C31E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7543800" cy="869776"/>
          </a:xfrm>
        </p:spPr>
        <p:txBody>
          <a:bodyPr/>
          <a:lstStyle/>
          <a:p>
            <a:r>
              <a:rPr lang="fi-FI" dirty="0"/>
              <a:t>SP B.4 </a:t>
            </a:r>
            <a:r>
              <a:rPr lang="fi-FI" dirty="0" err="1"/>
              <a:t>resources</a:t>
            </a:r>
            <a:r>
              <a:rPr lang="fi-FI" dirty="0"/>
              <a:t> 2023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4B06B02-105D-55AD-292A-7CFC53A8C7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078561"/>
              </p:ext>
            </p:extLst>
          </p:nvPr>
        </p:nvGraphicFramePr>
        <p:xfrm>
          <a:off x="881886" y="1196752"/>
          <a:ext cx="6694427" cy="35643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6453">
                  <a:extLst>
                    <a:ext uri="{9D8B030D-6E8A-4147-A177-3AD203B41FA5}">
                      <a16:colId xmlns:a16="http://schemas.microsoft.com/office/drawing/2014/main" val="1252319938"/>
                    </a:ext>
                  </a:extLst>
                </a:gridCol>
                <a:gridCol w="2639990">
                  <a:extLst>
                    <a:ext uri="{9D8B030D-6E8A-4147-A177-3AD203B41FA5}">
                      <a16:colId xmlns:a16="http://schemas.microsoft.com/office/drawing/2014/main" val="763345730"/>
                    </a:ext>
                  </a:extLst>
                </a:gridCol>
                <a:gridCol w="1777984">
                  <a:extLst>
                    <a:ext uri="{9D8B030D-6E8A-4147-A177-3AD203B41FA5}">
                      <a16:colId xmlns:a16="http://schemas.microsoft.com/office/drawing/2014/main" val="3034726411"/>
                    </a:ext>
                  </a:extLst>
                </a:gridCol>
              </a:tblGrid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Deliverable Owner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Beneficiary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PM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5849135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D. </a:t>
                      </a:r>
                      <a:r>
                        <a:rPr lang="en-GB" sz="1600" spc="-15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Dellasega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1474769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E. 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Grigore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IAP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8667062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Porosnicu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IAP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1995975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Pardanaud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4859662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D. Alegre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CIEMAT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4258383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E. Fortuna-Zalesna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IPPLM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286551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de-DE" sz="1600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E. Alves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0781581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 Panjan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JSI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2978214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I. Bogdanovic 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Radovic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RBI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311787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A. Hakola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VTT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2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7114935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Total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b="1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fi-F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27418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FFA9A87-3BA1-0B1D-DDD1-CE091587A1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435752"/>
              </p:ext>
            </p:extLst>
          </p:nvPr>
        </p:nvGraphicFramePr>
        <p:xfrm>
          <a:off x="457200" y="4941168"/>
          <a:ext cx="8136904" cy="11659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8597">
                  <a:extLst>
                    <a:ext uri="{9D8B030D-6E8A-4147-A177-3AD203B41FA5}">
                      <a16:colId xmlns:a16="http://schemas.microsoft.com/office/drawing/2014/main" val="3870887092"/>
                    </a:ext>
                  </a:extLst>
                </a:gridCol>
                <a:gridCol w="1426359">
                  <a:extLst>
                    <a:ext uri="{9D8B030D-6E8A-4147-A177-3AD203B41FA5}">
                      <a16:colId xmlns:a16="http://schemas.microsoft.com/office/drawing/2014/main" val="3301594717"/>
                    </a:ext>
                  </a:extLst>
                </a:gridCol>
                <a:gridCol w="1065015">
                  <a:extLst>
                    <a:ext uri="{9D8B030D-6E8A-4147-A177-3AD203B41FA5}">
                      <a16:colId xmlns:a16="http://schemas.microsoft.com/office/drawing/2014/main" val="2026491973"/>
                    </a:ext>
                  </a:extLst>
                </a:gridCol>
                <a:gridCol w="4126933">
                  <a:extLst>
                    <a:ext uri="{9D8B030D-6E8A-4147-A177-3AD203B41FA5}">
                      <a16:colId xmlns:a16="http://schemas.microsoft.com/office/drawing/2014/main" val="1769239956"/>
                    </a:ext>
                  </a:extLst>
                </a:gridCol>
              </a:tblGrid>
              <a:tr h="291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>
                          <a:effectLst/>
                        </a:rPr>
                        <a:t>Device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>
                          <a:effectLst/>
                        </a:rPr>
                        <a:t>Beneficiary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Days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  Related Deliverable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1258553"/>
                  </a:ext>
                </a:extLst>
              </a:tr>
              <a:tr h="291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>
                          <a:effectLst/>
                        </a:rPr>
                        <a:t>Accelerator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GB" sz="1600" spc="-15" dirty="0">
                          <a:effectLst/>
                        </a:rPr>
                        <a:t>IST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3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D007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0951622"/>
                  </a:ext>
                </a:extLst>
              </a:tr>
              <a:tr h="291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Accelerator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GB" sz="1600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RBI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D009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829026"/>
                  </a:ext>
                </a:extLst>
              </a:tr>
              <a:tr h="291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>
                          <a:effectLst/>
                        </a:rPr>
                        <a:t>Accelerator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GB" sz="1600" spc="-15" dirty="0">
                          <a:effectLst/>
                        </a:rPr>
                        <a:t>VTT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D010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350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23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FEEC6D-E01D-2192-3BF4-1642F0933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Antti Hakola | SP B.1 &amp; SP B.4 kick-off meeting | VC | 3 March 2023 | Page </a:t>
            </a:r>
            <a:fld id="{6A6D9FA1-99C7-4910-8E32-B85D378B0060}" type="slidenum">
              <a:rPr lang="en-GB" smtClean="0"/>
              <a:pPr algn="r"/>
              <a:t>8</a:t>
            </a:fld>
            <a:endParaRPr lang="en-GB" dirty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131FC14C-D88F-EF9A-8F45-512B05ECF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2664296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de-DE" sz="1800" dirty="0">
                <a:latin typeface="+mn-lt"/>
                <a:ea typeface="Arial" charset="0"/>
                <a:cs typeface="Arial" charset="0"/>
              </a:rPr>
              <a:t>Your SP B contact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de-DE" sz="1800" dirty="0">
                <a:latin typeface="+mn-lt"/>
                <a:ea typeface="Arial" charset="0"/>
                <a:cs typeface="Arial" charset="0"/>
              </a:rPr>
              <a:t>	Antti Hakola (</a:t>
            </a:r>
            <a:r>
              <a:rPr lang="en-US" altLang="de-DE" sz="1800" dirty="0">
                <a:latin typeface="+mn-lt"/>
                <a:ea typeface="Arial" charset="0"/>
                <a:cs typeface="Arial" charset="0"/>
                <a:hlinkClick r:id="rId2"/>
              </a:rPr>
              <a:t>antti.hakola@vtt.fi</a:t>
            </a:r>
            <a:r>
              <a:rPr lang="en-US" altLang="de-DE" sz="1800" dirty="0">
                <a:latin typeface="+mn-lt"/>
                <a:ea typeface="Arial" charset="0"/>
                <a:cs typeface="Arial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1800" dirty="0">
                <a:latin typeface="+mn-lt"/>
                <a:ea typeface="Arial" charset="0"/>
                <a:cs typeface="Arial" charset="0"/>
              </a:rPr>
              <a:t>Project leader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de-DE" sz="1800" dirty="0">
                <a:latin typeface="+mn-lt"/>
                <a:ea typeface="Arial" charset="0"/>
                <a:cs typeface="Arial" charset="0"/>
              </a:rPr>
              <a:t>	Sebastijan Brezinsek (</a:t>
            </a:r>
            <a:r>
              <a:rPr lang="en-US" altLang="de-DE" sz="1800" dirty="0">
                <a:latin typeface="+mn-lt"/>
                <a:ea typeface="Arial" charset="0"/>
                <a:cs typeface="Arial" charset="0"/>
                <a:hlinkClick r:id="rId3"/>
              </a:rPr>
              <a:t>s.brezinsek@fz-juelich.de</a:t>
            </a:r>
            <a:r>
              <a:rPr lang="en-US" altLang="de-DE" sz="1800" dirty="0">
                <a:latin typeface="+mn-lt"/>
                <a:ea typeface="Arial" charset="0"/>
                <a:cs typeface="Arial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altLang="de-DE" sz="1800" dirty="0">
                <a:latin typeface="+mn-lt"/>
                <a:ea typeface="Arial" charset="0"/>
                <a:cs typeface="Arial" charset="0"/>
              </a:rPr>
              <a:t>Project Support Officer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de-DE" sz="1800" dirty="0">
                <a:latin typeface="+mn-lt"/>
                <a:ea typeface="Arial" charset="0"/>
                <a:cs typeface="Arial" charset="0"/>
              </a:rPr>
              <a:t>	Michael Reinhart (</a:t>
            </a:r>
            <a:r>
              <a:rPr lang="en-US" altLang="de-DE" sz="1800" dirty="0">
                <a:latin typeface="+mn-lt"/>
                <a:ea typeface="Arial" charset="0"/>
                <a:cs typeface="Arial" charset="0"/>
                <a:hlinkClick r:id="rId4"/>
              </a:rPr>
              <a:t>m.reinhart@fz-juelich.de</a:t>
            </a:r>
            <a:r>
              <a:rPr lang="en-US" altLang="de-DE" sz="1800" dirty="0">
                <a:latin typeface="+mn-lt"/>
                <a:ea typeface="Arial" charset="0"/>
                <a:cs typeface="Arial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de-DE" altLang="de-DE" sz="1800" dirty="0">
                <a:latin typeface="+mn-lt"/>
                <a:ea typeface="Arial" charset="0"/>
                <a:cs typeface="Arial" charset="0"/>
              </a:rPr>
              <a:t>PMU </a:t>
            </a:r>
            <a:r>
              <a:rPr lang="de-DE" altLang="de-DE" sz="1800" dirty="0" err="1">
                <a:latin typeface="+mn-lt"/>
                <a:ea typeface="Arial" charset="0"/>
                <a:cs typeface="Arial" charset="0"/>
              </a:rPr>
              <a:t>Coordination</a:t>
            </a:r>
            <a:r>
              <a:rPr lang="de-DE" altLang="de-DE" sz="1800" dirty="0">
                <a:latin typeface="+mn-lt"/>
                <a:ea typeface="Arial" charset="0"/>
                <a:cs typeface="Arial" charset="0"/>
              </a:rPr>
              <a:t> Officer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de-DE" altLang="de-DE" sz="1800" dirty="0">
                <a:latin typeface="+mn-lt"/>
                <a:ea typeface="Arial" charset="0"/>
                <a:cs typeface="Arial" charset="0"/>
              </a:rPr>
              <a:t>	David Douai (</a:t>
            </a:r>
            <a:r>
              <a:rPr lang="de-DE" altLang="de-DE" sz="1800" dirty="0">
                <a:latin typeface="+mn-lt"/>
                <a:ea typeface="Arial" charset="0"/>
                <a:cs typeface="Arial" charset="0"/>
                <a:hlinkClick r:id="rId5"/>
              </a:rPr>
              <a:t>david.douai@euro-fusion.org</a:t>
            </a:r>
            <a:r>
              <a:rPr lang="de-DE" altLang="de-DE" sz="1800" dirty="0">
                <a:latin typeface="+mn-lt"/>
                <a:ea typeface="Arial" charset="0"/>
                <a:cs typeface="Arial" charset="0"/>
              </a:rPr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31A183-287C-BA30-419E-E7F9EA6A98BB}"/>
              </a:ext>
            </a:extLst>
          </p:cNvPr>
          <p:cNvSpPr txBox="1"/>
          <p:nvPr/>
        </p:nvSpPr>
        <p:spPr>
          <a:xfrm>
            <a:off x="467544" y="3742604"/>
            <a:ext cx="593444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i-FI" dirty="0" err="1"/>
              <a:t>Kick-off</a:t>
            </a:r>
            <a:r>
              <a:rPr lang="fi-FI" dirty="0"/>
              <a:t> </a:t>
            </a:r>
            <a:r>
              <a:rPr lang="fi-FI" dirty="0" err="1"/>
              <a:t>meetings</a:t>
            </a:r>
            <a:r>
              <a:rPr lang="fi-FI" dirty="0"/>
              <a:t> and </a:t>
            </a:r>
            <a:r>
              <a:rPr lang="fi-FI" dirty="0" err="1"/>
              <a:t>detailed</a:t>
            </a:r>
            <a:r>
              <a:rPr lang="fi-FI" dirty="0"/>
              <a:t> definition of </a:t>
            </a:r>
            <a:r>
              <a:rPr lang="fi-FI" dirty="0" err="1"/>
              <a:t>tasks</a:t>
            </a:r>
            <a:endParaRPr lang="fi-FI" dirty="0"/>
          </a:p>
          <a:p>
            <a:r>
              <a:rPr lang="fi-FI" dirty="0"/>
              <a:t>	</a:t>
            </a:r>
            <a:r>
              <a:rPr lang="fi-FI" b="1" dirty="0" err="1">
                <a:solidFill>
                  <a:srgbClr val="FF0000"/>
                </a:solidFill>
              </a:rPr>
              <a:t>March</a:t>
            </a:r>
            <a:r>
              <a:rPr lang="fi-FI" b="1" dirty="0">
                <a:solidFill>
                  <a:srgbClr val="FF0000"/>
                </a:solidFill>
              </a:rPr>
              <a:t> 2023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i-FI" dirty="0" err="1"/>
              <a:t>Thematic</a:t>
            </a:r>
            <a:r>
              <a:rPr lang="fi-FI" dirty="0"/>
              <a:t> </a:t>
            </a:r>
            <a:r>
              <a:rPr lang="fi-FI" dirty="0" err="1"/>
              <a:t>meetings</a:t>
            </a:r>
            <a:r>
              <a:rPr lang="fi-FI" dirty="0"/>
              <a:t> on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elaborated</a:t>
            </a:r>
            <a:r>
              <a:rPr lang="fi-FI" dirty="0"/>
              <a:t> </a:t>
            </a:r>
            <a:r>
              <a:rPr lang="fi-FI" dirty="0" err="1"/>
              <a:t>planning</a:t>
            </a:r>
            <a:r>
              <a:rPr lang="fi-FI" dirty="0"/>
              <a:t> of </a:t>
            </a:r>
            <a:r>
              <a:rPr lang="fi-FI" dirty="0" err="1"/>
              <a:t>tasks</a:t>
            </a:r>
            <a:endParaRPr lang="fi-FI" dirty="0"/>
          </a:p>
          <a:p>
            <a:r>
              <a:rPr lang="fi-FI" dirty="0"/>
              <a:t>	</a:t>
            </a:r>
            <a:r>
              <a:rPr lang="fi-FI" b="1" dirty="0" err="1">
                <a:solidFill>
                  <a:srgbClr val="FF0000"/>
                </a:solidFill>
              </a:rPr>
              <a:t>April-May</a:t>
            </a:r>
            <a:r>
              <a:rPr lang="fi-FI" b="1" dirty="0">
                <a:solidFill>
                  <a:srgbClr val="FF0000"/>
                </a:solidFill>
              </a:rPr>
              <a:t> 2023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i-FI" dirty="0" err="1"/>
              <a:t>Midtem</a:t>
            </a:r>
            <a:r>
              <a:rPr lang="fi-FI" dirty="0"/>
              <a:t> </a:t>
            </a:r>
            <a:r>
              <a:rPr lang="fi-FI" dirty="0" err="1"/>
              <a:t>meeting</a:t>
            </a:r>
            <a:r>
              <a:rPr lang="fi-FI" dirty="0"/>
              <a:t> of SP B </a:t>
            </a:r>
            <a:r>
              <a:rPr lang="fi-FI" dirty="0" err="1"/>
              <a:t>activity</a:t>
            </a:r>
            <a:r>
              <a:rPr lang="fi-FI" dirty="0"/>
              <a:t> </a:t>
            </a:r>
            <a:r>
              <a:rPr lang="fi-FI" dirty="0" err="1"/>
              <a:t>areas</a:t>
            </a:r>
            <a:r>
              <a:rPr lang="fi-FI" dirty="0"/>
              <a:t> – </a:t>
            </a:r>
            <a:r>
              <a:rPr lang="fi-FI" dirty="0" err="1"/>
              <a:t>latter</a:t>
            </a:r>
            <a:r>
              <a:rPr lang="fi-FI" dirty="0"/>
              <a:t> </a:t>
            </a:r>
            <a:r>
              <a:rPr lang="fi-FI" dirty="0" err="1"/>
              <a:t>half</a:t>
            </a:r>
            <a:r>
              <a:rPr lang="fi-FI" dirty="0"/>
              <a:t> of 2023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i-FI" dirty="0" err="1"/>
              <a:t>Review</a:t>
            </a:r>
            <a:r>
              <a:rPr lang="fi-FI" dirty="0"/>
              <a:t> </a:t>
            </a:r>
            <a:r>
              <a:rPr lang="fi-FI" dirty="0" err="1"/>
              <a:t>meeting</a:t>
            </a:r>
            <a:r>
              <a:rPr lang="fi-FI" dirty="0"/>
              <a:t> of WPPWIE– </a:t>
            </a:r>
            <a:r>
              <a:rPr lang="fi-FI" b="1" dirty="0">
                <a:solidFill>
                  <a:srgbClr val="FF0000"/>
                </a:solidFill>
              </a:rPr>
              <a:t>October-November 2023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069F19-605D-75B6-971C-704780596A46}"/>
              </a:ext>
            </a:extLst>
          </p:cNvPr>
          <p:cNvSpPr txBox="1"/>
          <p:nvPr/>
        </p:nvSpPr>
        <p:spPr>
          <a:xfrm>
            <a:off x="4193957" y="5866582"/>
            <a:ext cx="4252318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i-FI" dirty="0"/>
              <a:t>https://indico.euro-fusion.org/event/2597/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DC87C9-2EA3-250B-0F46-14B98416A0B0}"/>
              </a:ext>
            </a:extLst>
          </p:cNvPr>
          <p:cNvSpPr txBox="1"/>
          <p:nvPr/>
        </p:nvSpPr>
        <p:spPr>
          <a:xfrm>
            <a:off x="447899" y="5880316"/>
            <a:ext cx="3618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/>
              <a:t>Minutes</a:t>
            </a:r>
            <a:r>
              <a:rPr lang="fi-FI" dirty="0"/>
              <a:t> and </a:t>
            </a:r>
            <a:r>
              <a:rPr lang="fi-FI" dirty="0" err="1"/>
              <a:t>slides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meeting</a:t>
            </a:r>
            <a:r>
              <a:rPr lang="fi-FI" dirty="0"/>
              <a:t> at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D8990E7-2D1D-988A-0086-F1A8DBD2A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7543800" cy="869776"/>
          </a:xfrm>
        </p:spPr>
        <p:txBody>
          <a:bodyPr/>
          <a:lstStyle/>
          <a:p>
            <a:r>
              <a:rPr lang="fi-FI" dirty="0" err="1"/>
              <a:t>Contact</a:t>
            </a:r>
            <a:r>
              <a:rPr lang="fi-FI" dirty="0"/>
              <a:t> info and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steps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971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5D6C7BCD04A944BDEBCB3B61BEC5CF" ma:contentTypeVersion="10" ma:contentTypeDescription="Create a new document." ma:contentTypeScope="" ma:versionID="12bd3182a504424e1c2df83153ef6e28">
  <xsd:schema xmlns:xsd="http://www.w3.org/2001/XMLSchema" xmlns:xs="http://www.w3.org/2001/XMLSchema" xmlns:p="http://schemas.microsoft.com/office/2006/metadata/properties" xmlns:ns3="a7581780-e204-4b1b-ad56-f0a44b348806" targetNamespace="http://schemas.microsoft.com/office/2006/metadata/properties" ma:root="true" ma:fieldsID="3a4ed2a76c976ffc9b79a2ba7aa48740" ns3:_="">
    <xsd:import namespace="a7581780-e204-4b1b-ad56-f0a44b34880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581780-e204-4b1b-ad56-f0a44b3488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92FD4E-A877-49EA-B4B1-923CE99E6A67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  <ds:schemaRef ds:uri="a7581780-e204-4b1b-ad56-f0a44b348806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71AC6AA-5586-4C83-ADF3-2EEA114AF8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31E36C-415B-4087-803B-4E1FF90B42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581780-e204-4b1b-ad56-f0a44b3488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28601</TotalTime>
  <Words>1253</Words>
  <Application>Microsoft Office PowerPoint</Application>
  <PresentationFormat>On-screen Show (4:3)</PresentationFormat>
  <Paragraphs>203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Overview of SP B, SP B.1, and SP B.4 in 2023</vt:lpstr>
      <vt:lpstr>Overview of SP B in 2023</vt:lpstr>
      <vt:lpstr>Goals and agenda of the meeting</vt:lpstr>
      <vt:lpstr>SP B milestones in 2023</vt:lpstr>
      <vt:lpstr>SP B.1 &amp; SP B.4 deliverables in 2023</vt:lpstr>
      <vt:lpstr>SP B.1 resources 2023</vt:lpstr>
      <vt:lpstr>SP B.4 resources 2023</vt:lpstr>
      <vt:lpstr>Contact info and 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Nieckchen Petra</dc:creator>
  <cp:lastModifiedBy>Hakola Antti</cp:lastModifiedBy>
  <cp:revision>231</cp:revision>
  <cp:lastPrinted>2020-07-13T07:03:50Z</cp:lastPrinted>
  <dcterms:created xsi:type="dcterms:W3CDTF">2014-10-27T16:36:40Z</dcterms:created>
  <dcterms:modified xsi:type="dcterms:W3CDTF">2023-03-01T16:26:12Z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0x0101006E5D6C7BCD04A944BDEBCB3B61BEC5CF</vt:lpwstr>
  </property>
</Properties>
</file>