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  <p:sldMasterId id="2147483648" r:id="rId2"/>
  </p:sldMasterIdLst>
  <p:notesMasterIdLst>
    <p:notesMasterId r:id="rId13"/>
  </p:notesMasterIdLst>
  <p:sldIdLst>
    <p:sldId id="256" r:id="rId3"/>
    <p:sldId id="257" r:id="rId4"/>
    <p:sldId id="259" r:id="rId5"/>
    <p:sldId id="277" r:id="rId6"/>
    <p:sldId id="263" r:id="rId7"/>
    <p:sldId id="266" r:id="rId8"/>
    <p:sldId id="267" r:id="rId9"/>
    <p:sldId id="278" r:id="rId10"/>
    <p:sldId id="268" r:id="rId11"/>
    <p:sldId id="279" r:id="rId12"/>
  </p:sldIdLst>
  <p:sldSz cx="9144000" cy="6858000" type="screen4x3"/>
  <p:notesSz cx="9866313" cy="673576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4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C723A-1339-4D49-BCB0-D9279C408232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769E-5E1D-45EC-B184-C237A5A3B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2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6"/>
            <a:ext cx="9143999" cy="64190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5859779"/>
            <a:ext cx="1367028" cy="729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4276" y="2714504"/>
            <a:ext cx="8195447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43" y="222272"/>
            <a:ext cx="457196" cy="4637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15" y="6342747"/>
            <a:ext cx="965457" cy="467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7543800" cy="869776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Antti Hakola | SP B.1 &amp; SP B.4 kick-off meeting | VC | 3 March 2023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730" r="9897" b="21738"/>
          <a:stretch/>
        </p:blipFill>
        <p:spPr>
          <a:xfrm>
            <a:off x="611560" y="6309319"/>
            <a:ext cx="1018409" cy="5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4843" y="222272"/>
            <a:ext cx="457196" cy="4637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415" y="6342747"/>
            <a:ext cx="965457" cy="467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70648"/>
            <a:ext cx="807211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535" y="1190401"/>
            <a:ext cx="6707505" cy="2372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59460" y="6591495"/>
            <a:ext cx="4806950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.brezinsek@fz-juelich.de" TargetMode="External"/><Relationship Id="rId2" Type="http://schemas.openxmlformats.org/officeDocument/2006/relationships/hyperlink" Target="mailto:antti.Hakola@vtt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douai@cea.fr" TargetMode="External"/><Relationship Id="rId4" Type="http://schemas.openxmlformats.org/officeDocument/2006/relationships/hyperlink" Target="mailto:m.reinhart@fz-juelich.d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276" y="2714504"/>
            <a:ext cx="67354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Arial"/>
                <a:cs typeface="Arial"/>
              </a:rPr>
              <a:t>WP</a:t>
            </a:r>
            <a:r>
              <a:rPr sz="3400" b="1" spc="-12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PWIE</a:t>
            </a:r>
            <a:r>
              <a:rPr sz="3400" b="1" spc="-55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SP</a:t>
            </a:r>
            <a:r>
              <a:rPr lang="fi-FI" sz="3400" b="1" dirty="0">
                <a:latin typeface="Arial"/>
                <a:cs typeface="Arial"/>
              </a:rPr>
              <a:t>E</a:t>
            </a:r>
            <a:r>
              <a:rPr sz="3400" b="1" spc="-70" dirty="0">
                <a:latin typeface="Arial"/>
                <a:cs typeface="Arial"/>
              </a:rPr>
              <a:t> </a:t>
            </a:r>
            <a:r>
              <a:rPr sz="3400" b="1" spc="-30" dirty="0">
                <a:latin typeface="Arial"/>
                <a:cs typeface="Arial"/>
              </a:rPr>
              <a:t>kick-</a:t>
            </a:r>
            <a:r>
              <a:rPr sz="3400" b="1" dirty="0">
                <a:latin typeface="Arial"/>
                <a:cs typeface="Arial"/>
              </a:rPr>
              <a:t>off</a:t>
            </a:r>
            <a:r>
              <a:rPr sz="3400" b="1" spc="-25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meeting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276" y="4318496"/>
            <a:ext cx="188792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i-FI" sz="2200" b="1" dirty="0">
                <a:solidFill>
                  <a:srgbClr val="FFFFFF"/>
                </a:solidFill>
                <a:latin typeface="Arial"/>
                <a:cs typeface="Arial"/>
              </a:rPr>
              <a:t>Jari Likonen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Future actions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1" y="914400"/>
            <a:ext cx="4249776" cy="44813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endParaRPr lang="en-US" dirty="0"/>
          </a:p>
          <a:p>
            <a:pPr marL="284400" lvl="2" indent="-285750">
              <a:buFont typeface="Wingdings" panose="05000000000000000000" pitchFamily="2" charset="2"/>
              <a:buChar char="ü"/>
            </a:pPr>
            <a:r>
              <a:rPr lang="en-US" dirty="0"/>
              <a:t>Shipment of divertor core samples from VTT to RUs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Tiles 4, 6, 7 and 8 (exposed in ILW2+3)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IBA (IST, VR, NCSRD, MPG)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Tile 0 and 1 pieces to FZJ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lvl="4" indent="-285750">
              <a:buFont typeface="Wingdings" panose="05000000000000000000" pitchFamily="2" charset="2"/>
              <a:buChar char="ü"/>
            </a:pPr>
            <a:r>
              <a:rPr lang="en-US" dirty="0"/>
              <a:t>Louvre-clips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FT-IR (ISSP_UL)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Cutting?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TDS, XPS (IAP)</a:t>
            </a:r>
          </a:p>
          <a:p>
            <a:pPr marL="284400" lvl="4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4400" lvl="4" indent="-285750">
              <a:buFont typeface="Wingdings" panose="05000000000000000000" pitchFamily="2" charset="2"/>
              <a:buChar char="ü"/>
            </a:pPr>
            <a:r>
              <a:rPr lang="en-US" dirty="0"/>
              <a:t>Mirror cassettes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/>
              <a:t>IBA analysis of tubes (IST, VR) </a:t>
            </a:r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10</a:t>
            </a:fld>
            <a:endParaRPr spc="-5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C9D4F6-6914-C9DD-A52A-B94328E58697}"/>
              </a:ext>
            </a:extLst>
          </p:cNvPr>
          <p:cNvGrpSpPr>
            <a:grpSpLocks noChangeAspect="1"/>
          </p:cNvGrpSpPr>
          <p:nvPr/>
        </p:nvGrpSpPr>
        <p:grpSpPr>
          <a:xfrm>
            <a:off x="4953000" y="914400"/>
            <a:ext cx="4649470" cy="5486399"/>
            <a:chOff x="2000250" y="0"/>
            <a:chExt cx="5811838" cy="6857999"/>
          </a:xfrm>
        </p:grpSpPr>
        <p:pic>
          <p:nvPicPr>
            <p:cNvPr id="3" name="Picture 2" descr="A picture containing indoor, rack, cooking&#10;&#10;Description automatically generated">
              <a:extLst>
                <a:ext uri="{FF2B5EF4-FFF2-40B4-BE49-F238E27FC236}">
                  <a16:creationId xmlns:a16="http://schemas.microsoft.com/office/drawing/2014/main" id="{82CF05D7-BBD4-F062-D0CC-0B3462073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43000" y="857250"/>
              <a:ext cx="6857999" cy="5143499"/>
            </a:xfrm>
            <a:prstGeom prst="rect">
              <a:avLst/>
            </a:prstGeom>
          </p:spPr>
        </p:pic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106EE00-B0BE-52D7-DC7A-32D0E5A64B6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39975" y="44450"/>
              <a:ext cx="5472113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3200" b="1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fi-FI" altLang="fi-FI" sz="2400" dirty="0">
                  <a:solidFill>
                    <a:srgbClr val="FF0000"/>
                  </a:solidFill>
                </a:rPr>
                <a:t>14BN G4D (2013-2016)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695B1E3-285A-ABFE-57CD-6AF5ADE49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267" y="692696"/>
              <a:ext cx="576262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348CE14-6F85-D56B-FC89-3C91E34BF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267" y="1845221"/>
              <a:ext cx="576262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C75B6292-7192-432F-499E-B5002CF42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267" y="2132856"/>
              <a:ext cx="576262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DA75C03-FE5F-791B-50A6-5AC01E5C6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8217" y="2593231"/>
              <a:ext cx="576262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D530D7C-7882-9D72-2F72-1959C29C1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692" y="3091706"/>
              <a:ext cx="576262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7D82893-0AAE-A16D-FE87-6733953FD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542" y="3566368"/>
              <a:ext cx="576262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4E96D0E-3048-47B3-C433-45FC834EE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542" y="4017218"/>
              <a:ext cx="576262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1B2BB3A7-860E-AEAF-4D29-E7C3D9412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4496643"/>
              <a:ext cx="8636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FF47682-7639-7F3C-CD59-6463B7626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267" y="1461046"/>
              <a:ext cx="576262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7787675-83AB-59FD-403B-896BBA207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267" y="1089571"/>
              <a:ext cx="576262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62A4CD99-9C9F-4E06-81D2-3CE95AA9E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592" y="749846"/>
              <a:ext cx="7842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1a</a:t>
              </a: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67EAC893-D06D-615F-24BD-FFC1C8ACE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738" y="1772816"/>
              <a:ext cx="784225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4a</a:t>
              </a: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4324B08B-B924-B4BA-FE56-3E5C8F5D6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901" y="2226841"/>
              <a:ext cx="784225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5a</a:t>
              </a: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6DBA421-1194-1FC3-B15C-4810D4C04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526" y="2677691"/>
              <a:ext cx="7810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6a</a:t>
              </a: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499717F1-1133-0A9B-E548-B9B815944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454" y="3140968"/>
              <a:ext cx="792163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7a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1358B3B7-3A64-1560-2D4C-3FCE2345D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417" y="3658493"/>
              <a:ext cx="720725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8a</a:t>
              </a: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FBDBE025-CB5C-92B9-1D38-AD3C00370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454" y="4150618"/>
              <a:ext cx="7921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9a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4CC50014-91F7-0F5D-6743-7F2BA7F9B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967" y="4650681"/>
              <a:ext cx="10810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10a</a:t>
              </a: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DBBE84D1-6B41-59C3-1772-286F14639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779" y="1481683"/>
              <a:ext cx="79375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3a</a:t>
              </a:r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4361EDF8-0CE0-E934-9D98-034CEAD2C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179" y="1118146"/>
              <a:ext cx="79375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000" dirty="0">
                  <a:solidFill>
                    <a:srgbClr val="FF0000"/>
                  </a:solidFill>
                </a:rPr>
                <a:t>2a</a:t>
              </a:r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EC0A396F-AAF6-B5B5-E75A-5514EA221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135" y="794296"/>
              <a:ext cx="7842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1b</a:t>
              </a: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24E62C56-E775-2F77-EB33-37E5B9983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948" y="1907059"/>
              <a:ext cx="7842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4b</a:t>
              </a: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F6C0D20E-3AB5-D7F8-56D8-7FF34D485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60" y="2391246"/>
              <a:ext cx="784225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5b</a:t>
              </a: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F7DF3F9A-1C5F-55EA-906A-FD2C215C7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1452" y="2780928"/>
              <a:ext cx="782637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6b</a:t>
              </a: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A9C2158-CB68-7A39-843F-649B55AD7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02" y="3280990"/>
              <a:ext cx="792162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7b</a:t>
              </a: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79468994-F1E4-B6D6-3176-5765ED67B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698" y="3645024"/>
              <a:ext cx="719137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8b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6733141C-0D5E-E3CE-75D5-E6302A43F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098" y="4124449"/>
              <a:ext cx="792162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9b</a:t>
              </a:r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94DDFD4D-AFEF-8C20-3F1D-98351006F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198" y="4605461"/>
              <a:ext cx="10795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10b</a:t>
              </a:r>
            </a:p>
          </p:txBody>
        </p:sp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8DC0D00C-A305-8274-2DE8-C007E141A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473" y="1511418"/>
              <a:ext cx="79375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3b</a:t>
              </a: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7A8BE69F-B4E6-EB2C-8A69-E75B302D9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6410" y="1186408"/>
              <a:ext cx="79375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2b</a:t>
              </a:r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6FA06F41-C2F4-316C-C727-1446D75F3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456" y="790104"/>
              <a:ext cx="784225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1c</a:t>
              </a:r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7FF12270-ECD7-C081-EB39-CDFD6576E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7798" y="1844824"/>
              <a:ext cx="784225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4c</a:t>
              </a:r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D7D2CA62-C849-EE86-EAD8-B25446C92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2398" y="2329012"/>
              <a:ext cx="782637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5c</a:t>
              </a:r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A17354D8-DAE6-EDEA-6DBF-0A2C811A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423" y="2780928"/>
              <a:ext cx="78105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6c</a:t>
              </a:r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76874E80-4F9C-0C21-6F2C-57A95F56D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485" y="3272284"/>
              <a:ext cx="792163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7c</a:t>
              </a:r>
            </a:p>
          </p:txBody>
        </p:sp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EAEC0285-BBCE-A48D-A0C9-827E9FF36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485" y="3692972"/>
              <a:ext cx="7207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8c</a:t>
              </a: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69B5FBDA-C087-058E-EB1A-EE7A3F687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935" y="4208909"/>
              <a:ext cx="7921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9c</a:t>
              </a:r>
            </a:p>
          </p:txBody>
        </p:sp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F4FCB3C7-C72D-3130-B8E9-802BFAE60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510" y="4712147"/>
              <a:ext cx="10810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10c</a:t>
              </a:r>
            </a:p>
          </p:txBody>
        </p:sp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D1D0BF64-3C08-016D-ABFC-7674C9B65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323" y="1484784"/>
              <a:ext cx="79375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3c</a:t>
              </a: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BA5B39FC-79FB-E5CF-3FBE-35C7C3F1F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260" y="1156246"/>
              <a:ext cx="79375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>
                  <a:solidFill>
                    <a:srgbClr val="FF0000"/>
                  </a:solidFill>
                </a:rPr>
                <a:t>2c</a:t>
              </a:r>
            </a:p>
          </p:txBody>
        </p: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D5C8A00D-31B1-F9DE-9707-6FB2E3F7C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092" y="798399"/>
              <a:ext cx="79375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2d</a:t>
              </a:r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44320D8E-BE49-3260-0CA6-F99947147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963" y="2640857"/>
              <a:ext cx="7810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6d</a:t>
              </a:r>
            </a:p>
          </p:txBody>
        </p:sp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id="{CC8F66BE-C82B-8819-CE0E-4EA48AAF0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1819" y="2718694"/>
              <a:ext cx="792163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7d</a:t>
              </a: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FB52A5EC-2290-187C-0DAF-BF9F28A99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400" y="4579064"/>
              <a:ext cx="7921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200" dirty="0">
                  <a:solidFill>
                    <a:srgbClr val="FF0000"/>
                  </a:solidFill>
                </a:rPr>
                <a:t>9d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440A9F8-0C2F-ADF9-2F5B-5B49873AD3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78662" y="1777572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7A3241-45CE-8E3D-6F2F-4F964F4922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95382" y="1063930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367DECA-EB51-8EEA-2D2D-F1D4B8B5A8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95382" y="1377890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15D4FB2-7A6B-593E-6D21-B2ADAC9EB1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32865" y="2592305"/>
              <a:ext cx="415587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888B10D-7E67-8CC3-F60A-D8C0D27BD1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05663" y="720276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F05BAB8-7CC4-2205-6220-40BB7B5540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72255" y="3536868"/>
              <a:ext cx="415587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51AE174-D348-C91C-C627-A7055498CC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79571" y="4441584"/>
              <a:ext cx="415587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6C95732-0040-4752-7A51-94E8A9AF3C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18044" y="845131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5A88B0-3E02-A92C-275D-71C0F2C58F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55482" y="1156561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3E69AE4-4011-0C74-D126-D5F376ABD6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19532" y="1511711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E342D8-734B-8EA4-DB5B-F5E4084E60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66836" y="1911815"/>
              <a:ext cx="369332" cy="47776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66" name="Partial Circle 65">
              <a:extLst>
                <a:ext uri="{FF2B5EF4-FFF2-40B4-BE49-F238E27FC236}">
                  <a16:creationId xmlns:a16="http://schemas.microsoft.com/office/drawing/2014/main" id="{F3CB288F-F235-D8C7-8624-EFA2B5230FB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591865" y="1184831"/>
              <a:ext cx="479082" cy="475542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67" name="Partial Circle 66">
              <a:extLst>
                <a:ext uri="{FF2B5EF4-FFF2-40B4-BE49-F238E27FC236}">
                  <a16:creationId xmlns:a16="http://schemas.microsoft.com/office/drawing/2014/main" id="{720433EB-27E7-D552-9375-EB9F9556073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583928" y="1859820"/>
              <a:ext cx="479082" cy="475542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68" name="Partial Circle 67">
              <a:extLst>
                <a:ext uri="{FF2B5EF4-FFF2-40B4-BE49-F238E27FC236}">
                  <a16:creationId xmlns:a16="http://schemas.microsoft.com/office/drawing/2014/main" id="{60EC9FA0-DA55-BAEF-C9D9-4569C379B13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711994" y="3634877"/>
              <a:ext cx="479082" cy="475542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69" name="Partial Circle 68">
              <a:extLst>
                <a:ext uri="{FF2B5EF4-FFF2-40B4-BE49-F238E27FC236}">
                  <a16:creationId xmlns:a16="http://schemas.microsoft.com/office/drawing/2014/main" id="{43E553E0-53D9-4B74-D5CA-EA5B1BD4A8F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762032" y="4579064"/>
              <a:ext cx="479082" cy="475542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11B8BFB-8731-0652-EEE0-DB23EE2F2C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3426666" y="1161375"/>
              <a:ext cx="201078" cy="20088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D26195-A508-9E1E-EFAF-7EB322002D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3436140" y="3069599"/>
              <a:ext cx="201078" cy="20088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BDD6C0F-95A8-336F-A592-A64EA6644D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176132" y="3184855"/>
              <a:ext cx="201078" cy="20088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664A694-B7A5-80AC-4521-C6DFA160DD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273010" y="4497970"/>
              <a:ext cx="201078" cy="20088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/>
            </a:p>
          </p:txBody>
        </p:sp>
        <p:sp>
          <p:nvSpPr>
            <p:cNvPr id="78" name="Partial Circle 77">
              <a:extLst>
                <a:ext uri="{FF2B5EF4-FFF2-40B4-BE49-F238E27FC236}">
                  <a16:creationId xmlns:a16="http://schemas.microsoft.com/office/drawing/2014/main" id="{CE0CA134-B89C-23A8-B9FB-C004A32816D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00606" y="858130"/>
              <a:ext cx="479082" cy="475542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>
                <a:solidFill>
                  <a:schemeClr val="tx1"/>
                </a:solidFill>
              </a:endParaRPr>
            </a:p>
          </p:txBody>
        </p:sp>
        <p:sp>
          <p:nvSpPr>
            <p:cNvPr id="79" name="Partial Circle 78">
              <a:extLst>
                <a:ext uri="{FF2B5EF4-FFF2-40B4-BE49-F238E27FC236}">
                  <a16:creationId xmlns:a16="http://schemas.microsoft.com/office/drawing/2014/main" id="{21329B3F-8414-BFB2-FD68-6D9601DFF7D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56138" y="2722833"/>
              <a:ext cx="479082" cy="475542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>
                <a:solidFill>
                  <a:schemeClr val="tx1"/>
                </a:solidFill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FB138AD7-7EC5-BD4F-DAD5-BB4A21E1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173" y="5099170"/>
            <a:ext cx="2417663" cy="17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6405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Goals</a:t>
            </a:r>
            <a:r>
              <a:rPr spc="-4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agenda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spc="-10" dirty="0"/>
              <a:t> </a:t>
            </a:r>
            <a:r>
              <a:rPr lang="fi-FI" dirty="0" err="1"/>
              <a:t>March</a:t>
            </a:r>
            <a:r>
              <a:rPr lang="fi-FI" dirty="0"/>
              <a:t> </a:t>
            </a:r>
            <a:r>
              <a:rPr dirty="0"/>
              <a:t>202</a:t>
            </a:r>
            <a:r>
              <a:rPr lang="fi-FI" dirty="0"/>
              <a:t>3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478731"/>
            <a:ext cx="55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:30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:45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111" y="2478731"/>
            <a:ext cx="68751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Introduction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PWIE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fi-FI" sz="1800" spc="-5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Presentations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SP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fi-FI"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task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holders 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focus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 the question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”What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</a:t>
            </a:r>
            <a:r>
              <a:rPr lang="fi-FI" sz="180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others/EUROfusion”</a:t>
            </a:r>
            <a:endParaRPr sz="1800" dirty="0">
              <a:latin typeface="Calibri"/>
              <a:cs typeface="Calibri"/>
            </a:endParaRPr>
          </a:p>
          <a:p>
            <a:pPr marL="12700" marR="4191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Please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brief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 presentation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lang="fi-FI" sz="1800" dirty="0">
                <a:latin typeface="Calibri"/>
                <a:cs typeface="Calibri"/>
              </a:rPr>
              <a:t>5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fi-FI" sz="1800" dirty="0">
                <a:latin typeface="Calibri"/>
                <a:cs typeface="Calibri"/>
              </a:rPr>
              <a:t>5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quick</a:t>
            </a:r>
            <a:r>
              <a:rPr sz="1800" spc="-10" dirty="0">
                <a:latin typeface="Calibri"/>
                <a:cs typeface="Calibri"/>
              </a:rPr>
              <a:t> feedback Discussion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meeting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576011"/>
            <a:ext cx="55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11:</a:t>
            </a: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i-FI" sz="1800" spc="-10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711" y="4398971"/>
            <a:ext cx="80518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3335" marR="398145" indent="-635">
              <a:lnSpc>
                <a:spcPct val="100000"/>
              </a:lnSpc>
            </a:pP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Everybody</a:t>
            </a:r>
            <a:r>
              <a:rPr sz="18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invited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contribute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discussions,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also</a:t>
            </a:r>
            <a:r>
              <a:rPr sz="1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those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who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are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not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task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holders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any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SP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fi-FI" sz="18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activities!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22" y="998546"/>
            <a:ext cx="7443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goals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meeting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Introduce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discuss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tasks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attached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lang="fi-FI" sz="180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Identify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possible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gaps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opportunities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collaboration,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Decide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concrete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steps,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reviewed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fi-FI" sz="1800" spc="-10" dirty="0">
                <a:latin typeface="Calibri"/>
                <a:cs typeface="Calibri"/>
              </a:rPr>
              <a:t>summer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4977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</a:t>
            </a:r>
            <a:r>
              <a:rPr spc="-85" dirty="0"/>
              <a:t> </a:t>
            </a:r>
            <a:r>
              <a:rPr lang="fi-FI" dirty="0"/>
              <a:t>E</a:t>
            </a:r>
            <a:r>
              <a:rPr spc="-10" dirty="0"/>
              <a:t> </a:t>
            </a:r>
            <a:r>
              <a:rPr dirty="0"/>
              <a:t>focus</a:t>
            </a:r>
            <a:r>
              <a:rPr spc="-40" dirty="0"/>
              <a:t> </a:t>
            </a:r>
            <a:r>
              <a:rPr dirty="0"/>
              <a:t>points</a:t>
            </a:r>
            <a:r>
              <a:rPr spc="-4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20" dirty="0"/>
              <a:t>202</a:t>
            </a:r>
            <a:r>
              <a:rPr lang="fi-FI" spc="-20"/>
              <a:t>3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8092440" cy="593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255904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I:</a:t>
            </a:r>
            <a:r>
              <a:rPr sz="18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Coordination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activity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sample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preparation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distribution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for remaining JET ILW3 samples </a:t>
            </a:r>
            <a:r>
              <a:rPr sz="18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r>
              <a:rPr sz="18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spc="-5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68" y="3142488"/>
            <a:ext cx="8072755" cy="923925"/>
          </a:xfrm>
          <a:custGeom>
            <a:avLst/>
            <a:gdLst/>
            <a:ahLst/>
            <a:cxnLst/>
            <a:rect l="l" t="t" r="r" b="b"/>
            <a:pathLst>
              <a:path w="8072755" h="923925">
                <a:moveTo>
                  <a:pt x="8072628" y="0"/>
                </a:moveTo>
                <a:lnTo>
                  <a:pt x="0" y="0"/>
                </a:lnTo>
                <a:lnTo>
                  <a:pt x="0" y="923544"/>
                </a:lnTo>
                <a:lnTo>
                  <a:pt x="8072628" y="923544"/>
                </a:lnTo>
                <a:lnTo>
                  <a:pt x="807262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2135123"/>
            <a:ext cx="8065134" cy="923925"/>
          </a:xfrm>
          <a:custGeom>
            <a:avLst/>
            <a:gdLst/>
            <a:ahLst/>
            <a:cxnLst/>
            <a:rect l="l" t="t" r="r" b="b"/>
            <a:pathLst>
              <a:path w="8065134" h="923925">
                <a:moveTo>
                  <a:pt x="8065008" y="0"/>
                </a:moveTo>
                <a:lnTo>
                  <a:pt x="0" y="0"/>
                </a:lnTo>
                <a:lnTo>
                  <a:pt x="0" y="923544"/>
                </a:lnTo>
                <a:lnTo>
                  <a:pt x="8065008" y="923544"/>
                </a:lnTo>
                <a:lnTo>
                  <a:pt x="806500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284" y="2161520"/>
            <a:ext cx="76619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II:</a:t>
            </a:r>
            <a:r>
              <a:rPr sz="18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spc="-2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omparison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of hydrogenic retention quantification by different techniques and fuel removal assessment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(ITER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housekeeping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Arial"/>
                <a:cs typeface="Arial"/>
              </a:rPr>
              <a:t>approach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sz="18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r>
              <a:rPr sz="18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spc="-2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chemeClr val="bg1"/>
                </a:solidFill>
                <a:latin typeface="Arial"/>
                <a:cs typeface="Arial"/>
              </a:rPr>
              <a:t>.2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D3CDB33-D777-4A73-8009-046251036F59}"/>
              </a:ext>
            </a:extLst>
          </p:cNvPr>
          <p:cNvSpPr txBox="1"/>
          <p:nvPr/>
        </p:nvSpPr>
        <p:spPr>
          <a:xfrm>
            <a:off x="585543" y="3194510"/>
            <a:ext cx="766190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">
              <a:lnSpc>
                <a:spcPct val="100000"/>
              </a:lnSpc>
              <a:spcBef>
                <a:spcPts val="1455"/>
              </a:spcBef>
            </a:pP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III:</a:t>
            </a:r>
            <a:r>
              <a:rPr sz="18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Investigation of material migration from the limiters and the main wall towards the divertor (ITER). Post-mortem analysis of PFCs and other diagnostic components, modelling under SP D </a:t>
            </a:r>
            <a:r>
              <a:rPr sz="18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18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r>
              <a:rPr sz="18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-25" dirty="0">
                <a:solidFill>
                  <a:schemeClr val="bg1"/>
                </a:solidFill>
                <a:latin typeface="Arial"/>
                <a:cs typeface="Arial"/>
              </a:rPr>
              <a:t>.3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412A-CA13-4B24-163A-92E39194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 dirty="0"/>
              <a:t>Jari Likonen|</a:t>
            </a:r>
            <a:r>
              <a:rPr lang="fi-FI" spc="-20" dirty="0"/>
              <a:t> </a:t>
            </a:r>
            <a:r>
              <a:rPr lang="fi-FI" dirty="0"/>
              <a:t>WP</a:t>
            </a:r>
            <a:r>
              <a:rPr lang="fi-FI" spc="-35" dirty="0"/>
              <a:t> </a:t>
            </a:r>
            <a:r>
              <a:rPr lang="fi-FI" dirty="0"/>
              <a:t>PWIE</a:t>
            </a:r>
            <a:r>
              <a:rPr lang="fi-FI" spc="-50" dirty="0"/>
              <a:t> </a:t>
            </a:r>
            <a:r>
              <a:rPr lang="fi-FI" dirty="0"/>
              <a:t>SP E</a:t>
            </a:r>
            <a:r>
              <a:rPr lang="fi-FI" spc="-20" dirty="0"/>
              <a:t> </a:t>
            </a:r>
            <a:r>
              <a:rPr lang="fi-FI" spc="-10" dirty="0" err="1"/>
              <a:t>Kick-</a:t>
            </a:r>
            <a:r>
              <a:rPr lang="fi-FI" dirty="0" err="1"/>
              <a:t>off</a:t>
            </a:r>
            <a:r>
              <a:rPr lang="fi-FI" spc="-40" dirty="0"/>
              <a:t> </a:t>
            </a:r>
            <a:r>
              <a:rPr lang="fi-FI" dirty="0" err="1"/>
              <a:t>Meeting</a:t>
            </a:r>
            <a:r>
              <a:rPr lang="fi-FI" spc="5" dirty="0"/>
              <a:t> </a:t>
            </a:r>
            <a:r>
              <a:rPr lang="fi-FI" dirty="0"/>
              <a:t>|</a:t>
            </a:r>
            <a:r>
              <a:rPr lang="fi-FI" spc="-5" dirty="0"/>
              <a:t> </a:t>
            </a:r>
            <a:r>
              <a:rPr lang="fi-FI" dirty="0"/>
              <a:t>VC |</a:t>
            </a:r>
            <a:r>
              <a:rPr lang="fi-FI" spc="-5" dirty="0"/>
              <a:t> 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308D14-98AB-CFDA-AB7D-8E535C3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869776"/>
          </a:xfrm>
        </p:spPr>
        <p:txBody>
          <a:bodyPr/>
          <a:lstStyle/>
          <a:p>
            <a:r>
              <a:rPr lang="fi-FI" dirty="0"/>
              <a:t>SP E </a:t>
            </a:r>
            <a:r>
              <a:rPr lang="fi-FI" dirty="0" err="1"/>
              <a:t>resources</a:t>
            </a:r>
            <a:r>
              <a:rPr lang="fi-FI" dirty="0"/>
              <a:t>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B06B02-105D-55AD-292A-7CFC53A8C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9759"/>
              </p:ext>
            </p:extLst>
          </p:nvPr>
        </p:nvGraphicFramePr>
        <p:xfrm>
          <a:off x="762000" y="923728"/>
          <a:ext cx="6694427" cy="3564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453">
                  <a:extLst>
                    <a:ext uri="{9D8B030D-6E8A-4147-A177-3AD203B41FA5}">
                      <a16:colId xmlns:a16="http://schemas.microsoft.com/office/drawing/2014/main" val="1252319938"/>
                    </a:ext>
                  </a:extLst>
                </a:gridCol>
                <a:gridCol w="2639990">
                  <a:extLst>
                    <a:ext uri="{9D8B030D-6E8A-4147-A177-3AD203B41FA5}">
                      <a16:colId xmlns:a16="http://schemas.microsoft.com/office/drawing/2014/main" val="763345730"/>
                    </a:ext>
                  </a:extLst>
                </a:gridCol>
                <a:gridCol w="1777984">
                  <a:extLst>
                    <a:ext uri="{9D8B030D-6E8A-4147-A177-3AD203B41FA5}">
                      <a16:colId xmlns:a16="http://schemas.microsoft.com/office/drawing/2014/main" val="3034726411"/>
                    </a:ext>
                  </a:extLst>
                </a:gridCol>
              </a:tblGrid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Deliverable Owner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Beneficiary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PM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849135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P. Veis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474769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de-DE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T. Dittmar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600" spc="-15" dirty="0">
                          <a:effectLst/>
                        </a:rPr>
                        <a:t>FZJ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de-DE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78158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fi-FI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Grigore</a:t>
                      </a: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/C. Porosnicu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97821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Fortuna-Zaleśna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IPPLM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1178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Pajuste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ISSP-UL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12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114935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fi-FI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Alves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89270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Mayer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97527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Lagoyannis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NCSRD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09910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Primetzhofer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63791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J. Likonen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49805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Total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b="1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741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FA9A87-3BA1-0B1D-DDD1-CE091587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48600"/>
              </p:ext>
            </p:extLst>
          </p:nvPr>
        </p:nvGraphicFramePr>
        <p:xfrm>
          <a:off x="762000" y="4532457"/>
          <a:ext cx="4009971" cy="1721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597">
                  <a:extLst>
                    <a:ext uri="{9D8B030D-6E8A-4147-A177-3AD203B41FA5}">
                      <a16:colId xmlns:a16="http://schemas.microsoft.com/office/drawing/2014/main" val="3870887092"/>
                    </a:ext>
                  </a:extLst>
                </a:gridCol>
                <a:gridCol w="1426359">
                  <a:extLst>
                    <a:ext uri="{9D8B030D-6E8A-4147-A177-3AD203B41FA5}">
                      <a16:colId xmlns:a16="http://schemas.microsoft.com/office/drawing/2014/main" val="3301594717"/>
                    </a:ext>
                  </a:extLst>
                </a:gridCol>
                <a:gridCol w="1065015">
                  <a:extLst>
                    <a:ext uri="{9D8B030D-6E8A-4147-A177-3AD203B41FA5}">
                      <a16:colId xmlns:a16="http://schemas.microsoft.com/office/drawing/2014/main" val="2026491973"/>
                    </a:ext>
                  </a:extLst>
                </a:gridCol>
              </a:tblGrid>
              <a:tr h="102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>
                          <a:effectLst/>
                        </a:rPr>
                        <a:t>Device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>
                          <a:effectLst/>
                        </a:rPr>
                        <a:t>Beneficiary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Days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58553"/>
                  </a:ext>
                </a:extLst>
              </a:tr>
              <a:tr h="29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Accelerator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spc="-15" dirty="0">
                          <a:effectLst/>
                        </a:rPr>
                        <a:t>IST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7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396961"/>
                  </a:ext>
                </a:extLst>
              </a:tr>
              <a:tr h="29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Accelerator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spc="-15" dirty="0">
                          <a:effectLst/>
                        </a:rPr>
                        <a:t>MPG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317974"/>
                  </a:ext>
                </a:extLst>
              </a:tr>
              <a:tr h="29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Accelerator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spc="-15" dirty="0">
                          <a:effectLst/>
                        </a:rPr>
                        <a:t>NCSRD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5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16137"/>
                  </a:ext>
                </a:extLst>
              </a:tr>
              <a:tr h="29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Accelerator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spc="-15" dirty="0">
                          <a:effectLst/>
                        </a:rPr>
                        <a:t>VR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951622"/>
                  </a:ext>
                </a:extLst>
              </a:tr>
              <a:tr h="29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Accelerator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600" spc="-15" dirty="0">
                          <a:effectLst/>
                        </a:rPr>
                        <a:t>VTT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2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19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5653"/>
            <a:ext cx="5375910" cy="242476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Your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fi-FI"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contact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15"/>
              </a:spcBef>
            </a:pPr>
            <a:r>
              <a:rPr lang="fi-FI" sz="1800" dirty="0">
                <a:latin typeface="Calibri"/>
                <a:cs typeface="Calibri"/>
              </a:rPr>
              <a:t>Jari Likonen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lang="fi-FI" sz="1800" u="sng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jari.likonen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@vtt.fi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leader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Calibri"/>
                <a:cs typeface="Calibri"/>
              </a:rPr>
              <a:t>Sebastijan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Brezinsek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s.brezinsek@fz-juelich.de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Officer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Calibri"/>
                <a:cs typeface="Calibri"/>
              </a:rPr>
              <a:t>Michael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Reinhart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m.reinhart@fz-juelich.de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4965" marR="539750" indent="-354965">
              <a:lnSpc>
                <a:spcPct val="110000"/>
              </a:lnSpc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PMU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Coordination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Officer</a:t>
            </a:r>
            <a:r>
              <a:rPr sz="1800" spc="-30" dirty="0">
                <a:latin typeface="Calibri"/>
                <a:cs typeface="Calibri"/>
              </a:rPr>
              <a:t> </a:t>
            </a:r>
            <a:endParaRPr lang="fi-FI" sz="1800" spc="-30" dirty="0">
              <a:latin typeface="Calibri"/>
              <a:cs typeface="Calibri"/>
            </a:endParaRPr>
          </a:p>
          <a:p>
            <a:pPr marR="539750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fi-FI" sz="1800" dirty="0">
                <a:latin typeface="Calibri"/>
                <a:cs typeface="Calibri"/>
              </a:rPr>
              <a:t>			</a:t>
            </a:r>
            <a:r>
              <a:rPr sz="1800" dirty="0">
                <a:latin typeface="Calibri"/>
                <a:cs typeface="Calibri"/>
              </a:rPr>
              <a:t>David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Douai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david.douai@cea.fr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5344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spc="-55" dirty="0"/>
              <a:t> </a:t>
            </a:r>
            <a:r>
              <a:rPr dirty="0"/>
              <a:t>info</a:t>
            </a:r>
            <a:r>
              <a:rPr spc="-5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next</a:t>
            </a:r>
            <a:r>
              <a:rPr spc="-30" dirty="0"/>
              <a:t> </a:t>
            </a:r>
            <a:r>
              <a:rPr spc="-10" dirty="0"/>
              <a:t>steps</a:t>
            </a: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416FC-1A90-FDD2-43CE-594C828C56FB}"/>
              </a:ext>
            </a:extLst>
          </p:cNvPr>
          <p:cNvSpPr txBox="1"/>
          <p:nvPr/>
        </p:nvSpPr>
        <p:spPr>
          <a:xfrm>
            <a:off x="535940" y="3568378"/>
            <a:ext cx="81508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>
                <a:latin typeface="+mn-lt"/>
              </a:rPr>
              <a:t>Kick-off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meeting</a:t>
            </a:r>
            <a:r>
              <a:rPr lang="fi-FI" dirty="0">
                <a:latin typeface="+mn-lt"/>
              </a:rPr>
              <a:t> and </a:t>
            </a:r>
            <a:r>
              <a:rPr lang="fi-FI" dirty="0" err="1">
                <a:latin typeface="+mn-lt"/>
              </a:rPr>
              <a:t>detailed</a:t>
            </a:r>
            <a:r>
              <a:rPr lang="fi-FI" dirty="0">
                <a:latin typeface="+mn-lt"/>
              </a:rPr>
              <a:t> definition of </a:t>
            </a:r>
            <a:r>
              <a:rPr lang="fi-FI" dirty="0" err="1">
                <a:latin typeface="+mn-lt"/>
              </a:rPr>
              <a:t>tasks</a:t>
            </a:r>
            <a:r>
              <a:rPr lang="fi-FI" dirty="0">
                <a:latin typeface="+mn-lt"/>
              </a:rPr>
              <a:t>  </a:t>
            </a:r>
            <a:r>
              <a:rPr lang="fi-FI" b="1" dirty="0" err="1">
                <a:solidFill>
                  <a:srgbClr val="FF0000"/>
                </a:solidFill>
                <a:latin typeface="+mn-lt"/>
              </a:rPr>
              <a:t>March</a:t>
            </a:r>
            <a:r>
              <a:rPr lang="fi-FI" b="1" dirty="0">
                <a:solidFill>
                  <a:srgbClr val="FF0000"/>
                </a:solidFill>
                <a:latin typeface="+mn-lt"/>
              </a:rPr>
              <a:t>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>
                <a:latin typeface="+mn-lt"/>
              </a:rPr>
              <a:t>Thematic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meetings</a:t>
            </a:r>
            <a:r>
              <a:rPr lang="fi-FI" dirty="0">
                <a:latin typeface="+mn-lt"/>
              </a:rPr>
              <a:t> on </a:t>
            </a:r>
            <a:r>
              <a:rPr lang="fi-FI" dirty="0" err="1">
                <a:latin typeface="+mn-lt"/>
              </a:rPr>
              <a:t>more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detailed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planning</a:t>
            </a:r>
            <a:r>
              <a:rPr lang="fi-FI" dirty="0">
                <a:latin typeface="+mn-lt"/>
              </a:rPr>
              <a:t> of </a:t>
            </a:r>
            <a:r>
              <a:rPr lang="fi-FI" dirty="0" err="1">
                <a:latin typeface="+mn-lt"/>
              </a:rPr>
              <a:t>tasks</a:t>
            </a:r>
            <a:r>
              <a:rPr lang="fi-FI" dirty="0">
                <a:latin typeface="+mn-lt"/>
              </a:rPr>
              <a:t>  </a:t>
            </a:r>
            <a:r>
              <a:rPr lang="fi-FI" b="1" dirty="0" err="1">
                <a:solidFill>
                  <a:srgbClr val="FF0000"/>
                </a:solidFill>
                <a:latin typeface="+mn-lt"/>
              </a:rPr>
              <a:t>April-May</a:t>
            </a:r>
            <a:r>
              <a:rPr lang="fi-FI" b="1" dirty="0">
                <a:solidFill>
                  <a:srgbClr val="FF0000"/>
                </a:solidFill>
                <a:latin typeface="+mn-lt"/>
              </a:rPr>
              <a:t>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>
                <a:latin typeface="+mn-lt"/>
              </a:rPr>
              <a:t>Midterm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meeting</a:t>
            </a:r>
            <a:r>
              <a:rPr lang="fi-FI" dirty="0">
                <a:latin typeface="+mn-lt"/>
              </a:rPr>
              <a:t> of SP E </a:t>
            </a:r>
            <a:r>
              <a:rPr lang="fi-FI" dirty="0" err="1">
                <a:latin typeface="+mn-lt"/>
              </a:rPr>
              <a:t>activity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areas</a:t>
            </a:r>
            <a:r>
              <a:rPr lang="fi-FI" dirty="0">
                <a:latin typeface="+mn-lt"/>
              </a:rPr>
              <a:t> – </a:t>
            </a:r>
            <a:r>
              <a:rPr lang="fi-FI" dirty="0" err="1">
                <a:latin typeface="+mn-lt"/>
              </a:rPr>
              <a:t>latter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half</a:t>
            </a:r>
            <a:r>
              <a:rPr lang="fi-FI" dirty="0">
                <a:latin typeface="+mn-lt"/>
              </a:rPr>
              <a:t> of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>
                <a:latin typeface="+mn-lt"/>
              </a:rPr>
              <a:t>Review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meeting</a:t>
            </a:r>
            <a:r>
              <a:rPr lang="fi-FI" dirty="0">
                <a:latin typeface="+mn-lt"/>
              </a:rPr>
              <a:t> of WPPWIE– </a:t>
            </a:r>
            <a:r>
              <a:rPr lang="fi-FI" b="1" dirty="0">
                <a:solidFill>
                  <a:srgbClr val="FF0000"/>
                </a:solidFill>
                <a:latin typeface="+mn-lt"/>
              </a:rPr>
              <a:t>October-November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b="1" dirty="0">
              <a:solidFill>
                <a:srgbClr val="FF0000"/>
              </a:solidFill>
              <a:latin typeface="+mn-lt"/>
            </a:endParaRPr>
          </a:p>
          <a:p>
            <a:r>
              <a:rPr lang="fi-FI" dirty="0" err="1"/>
              <a:t>Minutes</a:t>
            </a:r>
            <a:r>
              <a:rPr lang="fi-FI" dirty="0"/>
              <a:t> and </a:t>
            </a:r>
            <a:r>
              <a:rPr lang="fi-FI" dirty="0" err="1"/>
              <a:t>slides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at</a:t>
            </a:r>
            <a:r>
              <a:rPr lang="fi-FI" dirty="0">
                <a:latin typeface="+mn-lt"/>
              </a:rPr>
              <a:t> </a:t>
            </a:r>
            <a:r>
              <a:rPr lang="fi-FI" dirty="0">
                <a:solidFill>
                  <a:srgbClr val="0000FF"/>
                </a:solidFill>
                <a:latin typeface="+mn-lt"/>
              </a:rPr>
              <a:t>https://indico.euro-fusion.org/event/2602/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2023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58663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dirty="0"/>
              <a:t>CU (Comenius University)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Participation in LIBS (and LID-QMS?) experiments </a:t>
            </a:r>
            <a:r>
              <a:rPr lang="en-GB" dirty="0"/>
              <a:t>at FZJ and VTT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/>
              <a:t>Data analysis of LIBS results (experiment at VTT in 2022)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FZJ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LID-QMS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/>
              <a:t>Poloidal section from HFGC tile and tile 1 (ILW1-3) for LID-QMS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Metallography and microstructure of W lamellae and Langmuir probes (16W)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/>
              <a:t>Samples from W lamellae (</a:t>
            </a:r>
            <a:r>
              <a:rPr lang="en-US" dirty="0"/>
              <a:t>B02, B12, B13, B17, B23 and B24)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Metallography and microstructure of Be castellations from IWGL tile with RE damage</a:t>
            </a:r>
            <a:endParaRPr lang="en-US" dirty="0"/>
          </a:p>
          <a:p>
            <a:pPr marL="7200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IAP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Sample preparation 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Fuel retention studies </a:t>
            </a:r>
            <a:r>
              <a:rPr lang="en-US" dirty="0"/>
              <a:t>using GDOES and TDS (divertor samples)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XRD and nanoindentation of Be samples </a:t>
            </a:r>
            <a:r>
              <a:rPr lang="en-US" dirty="0"/>
              <a:t>from RE damaged IWGL tile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TDS analysis </a:t>
            </a:r>
            <a:r>
              <a:rPr lang="en-US" dirty="0"/>
              <a:t>of Be samples (ILW3) 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Louvre clips: chemical structure </a:t>
            </a:r>
            <a:r>
              <a:rPr lang="en-US" dirty="0"/>
              <a:t>of co-deposits with XPS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74897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2023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58663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dirty="0"/>
              <a:t>IPPLM (WUT,NCBJ)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Nanoindentation of Langmuir probe 5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FIB cross-sections </a:t>
            </a:r>
            <a:r>
              <a:rPr lang="en-US" dirty="0">
                <a:solidFill>
                  <a:schemeClr val="tx1"/>
                </a:solidFill>
              </a:rPr>
              <a:t>to assess the grain size in individual zones of LPs</a:t>
            </a:r>
            <a:endParaRPr lang="en-GB" dirty="0">
              <a:solidFill>
                <a:schemeClr val="tx1"/>
              </a:solidFill>
            </a:endParaRP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Microstructure of W lamellae </a:t>
            </a:r>
            <a:r>
              <a:rPr lang="en-GB" dirty="0">
                <a:solidFill>
                  <a:schemeClr val="tx1"/>
                </a:solidFill>
              </a:rPr>
              <a:t>(stack B) 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ISPP_UL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FC, TDS (divertor samples from tiles 0 and 1, simulation of C39 baking cycle) and SEM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Samples from W lamellae (stack B)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dirty="0"/>
              <a:t>Louvre clips: </a:t>
            </a:r>
            <a:r>
              <a:rPr lang="en-US" dirty="0">
                <a:solidFill>
                  <a:srgbClr val="E46C0A"/>
                </a:solidFill>
              </a:rPr>
              <a:t>chemical structure </a:t>
            </a:r>
            <a:r>
              <a:rPr lang="en-US" dirty="0"/>
              <a:t>of co-deposits using FT-IR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IST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IBA (divertor samples from tiles 4, 6, 7 and 8)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IBA analyses</a:t>
            </a:r>
            <a:r>
              <a:rPr lang="en-US" dirty="0">
                <a:solidFill>
                  <a:srgbClr val="E46C0A"/>
                </a:solidFill>
              </a:rPr>
              <a:t> before and after TDS (for baking studies)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IBA analysis of </a:t>
            </a:r>
            <a:r>
              <a:rPr lang="en-US" dirty="0">
                <a:solidFill>
                  <a:srgbClr val="E46C0A"/>
                </a:solidFill>
              </a:rPr>
              <a:t>mirror cassettes (tubes) for metal migration (ERO validation)</a:t>
            </a:r>
            <a:endParaRPr lang="en-US" dirty="0"/>
          </a:p>
          <a:p>
            <a:pPr marL="28440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4400" lvl="1" indent="-285750">
              <a:buFont typeface="Wingdings" panose="05000000000000000000" pitchFamily="2" charset="2"/>
              <a:buChar char="ü"/>
            </a:pPr>
            <a:r>
              <a:rPr lang="en-US" dirty="0"/>
              <a:t>MPG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IBA (divertor samples from tiles 0 and 1)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02761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2023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58663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dirty="0"/>
              <a:t>NCSRD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Further analysis of Tile 0 and 1 samples</a:t>
            </a:r>
          </a:p>
          <a:p>
            <a:pPr marL="1080000" lvl="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Deuterium deposition employing </a:t>
            </a:r>
            <a:r>
              <a:rPr lang="en-US" baseline="30000" dirty="0">
                <a:solidFill>
                  <a:srgbClr val="E46C0A"/>
                </a:solidFill>
              </a:rPr>
              <a:t>3</a:t>
            </a:r>
            <a:r>
              <a:rPr lang="en-US" dirty="0">
                <a:solidFill>
                  <a:srgbClr val="E46C0A"/>
                </a:solidFill>
              </a:rPr>
              <a:t>He beam</a:t>
            </a:r>
          </a:p>
          <a:p>
            <a:pPr marL="108000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Scanning electron microscopy with EDS analysis</a:t>
            </a:r>
          </a:p>
          <a:p>
            <a:pPr marL="108000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X-ray diffraction</a:t>
            </a:r>
          </a:p>
          <a:p>
            <a:pPr marL="720000" lvl="4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µ-beam analysis of W lamellae </a:t>
            </a:r>
            <a:r>
              <a:rPr lang="en-GB" dirty="0">
                <a:solidFill>
                  <a:schemeClr val="tx1"/>
                </a:solidFill>
              </a:rPr>
              <a:t>(stack B) to compare with stack A samples </a:t>
            </a:r>
          </a:p>
          <a:p>
            <a:pPr lvl="1"/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VR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HIERDA (divertor samples from tiles 4, 6, 7 and 8)</a:t>
            </a:r>
          </a:p>
          <a:p>
            <a:pPr marL="720000" lvl="3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Analysis of mirror cassettes </a:t>
            </a:r>
            <a:r>
              <a:rPr lang="en-US" dirty="0">
                <a:solidFill>
                  <a:srgbClr val="E46C0A"/>
                </a:solidFill>
              </a:rPr>
              <a:t>(tubes) for metal migration (ERO validation) </a:t>
            </a:r>
            <a:r>
              <a:rPr lang="en-GB" dirty="0">
                <a:solidFill>
                  <a:schemeClr val="tx1"/>
                </a:solidFill>
              </a:rPr>
              <a:t>(HIERDA, µ-beam)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VTT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Preparation of </a:t>
            </a:r>
            <a:r>
              <a:rPr lang="en-GB" dirty="0">
                <a:solidFill>
                  <a:srgbClr val="E46C0A"/>
                </a:solidFill>
              </a:rPr>
              <a:t>divertor samples, cross sections for microscopy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SIMS (divertor samples from tiles 4, 5, 6, 7 and 8)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</a:t>
            </a:r>
            <a:r>
              <a:rPr lang="en-GB" dirty="0">
                <a:solidFill>
                  <a:srgbClr val="E46C0A"/>
                </a:solidFill>
              </a:rPr>
              <a:t>TDS experiments </a:t>
            </a:r>
            <a:r>
              <a:rPr lang="en-GB" dirty="0"/>
              <a:t>jointly with UKAEA</a:t>
            </a:r>
          </a:p>
          <a:p>
            <a:pPr marL="284400" lvl="2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434250" lvl="2"/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56343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084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Analysis plan 2023</a:t>
            </a:r>
            <a:endParaRPr spc="-25" dirty="0"/>
          </a:p>
        </p:txBody>
      </p:sp>
      <p:sp>
        <p:nvSpPr>
          <p:cNvPr id="5" name="object 3"/>
          <p:cNvSpPr txBox="1"/>
          <p:nvPr/>
        </p:nvSpPr>
        <p:spPr>
          <a:xfrm>
            <a:off x="535940" y="914400"/>
            <a:ext cx="8330565" cy="22653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endParaRPr lang="en-US" dirty="0"/>
          </a:p>
          <a:p>
            <a:pPr marL="284400" lvl="2" indent="-285750">
              <a:buFont typeface="Wingdings" panose="05000000000000000000" pitchFamily="2" charset="2"/>
              <a:buChar char="ü"/>
            </a:pPr>
            <a:r>
              <a:rPr lang="en-US" dirty="0"/>
              <a:t>UKAEA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TDS (divertor samples from tiles 4, 6, 7 and 8, simulation of C39 baking cycle, W lamellae)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</a:t>
            </a:r>
            <a:r>
              <a:rPr lang="en-GB" dirty="0">
                <a:solidFill>
                  <a:srgbClr val="E46C0A"/>
                </a:solidFill>
              </a:rPr>
              <a:t>IBA experiments jointly with IST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Microstructure of Langmuir probes </a:t>
            </a:r>
            <a:r>
              <a:rPr lang="en-GB" dirty="0"/>
              <a:t>(SEM, nanoindentation)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700" marR="208279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355600" algn="l"/>
              </a:tabLst>
            </a:pPr>
            <a:endParaRPr lang="fi-FI" sz="1800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dirty="0"/>
              <a:t>Jari Likonen</a:t>
            </a:r>
            <a:r>
              <a:rPr dirty="0"/>
              <a:t>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lang="fi-FI" spc="-5" dirty="0"/>
              <a:t>14</a:t>
            </a:r>
            <a:r>
              <a:rPr lang="fi-FI" spc="-10" dirty="0"/>
              <a:t> </a:t>
            </a:r>
            <a:r>
              <a:rPr lang="fi-FI" dirty="0" err="1"/>
              <a:t>March</a:t>
            </a:r>
            <a:r>
              <a:rPr lang="fi-FI" dirty="0"/>
              <a:t> 2023</a:t>
            </a:r>
            <a:r>
              <a:rPr lang="fi-FI"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43819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1152</Words>
  <Application>Microsoft Office PowerPoint</Application>
  <PresentationFormat>On-screen Show (4:3)</PresentationFormat>
  <Paragraphs>219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Calibri</vt:lpstr>
      <vt:lpstr>Arial</vt:lpstr>
      <vt:lpstr>Times New Roman</vt:lpstr>
      <vt:lpstr>Office Theme</vt:lpstr>
      <vt:lpstr>Office Theme</vt:lpstr>
      <vt:lpstr>PowerPoint Presentation</vt:lpstr>
      <vt:lpstr>Goals and agenda of the meeting</vt:lpstr>
      <vt:lpstr>SP E focus points in 2023</vt:lpstr>
      <vt:lpstr>SP E resources 2023</vt:lpstr>
      <vt:lpstr>Contact info and next steps</vt:lpstr>
      <vt:lpstr>Analysis plan 2023</vt:lpstr>
      <vt:lpstr>Analysis plan 2023</vt:lpstr>
      <vt:lpstr>Analysis plan 2023</vt:lpstr>
      <vt:lpstr>Analysis plan 2023</vt:lpstr>
      <vt:lpstr>Future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Likonen Jari</cp:lastModifiedBy>
  <cp:revision>170</cp:revision>
  <cp:lastPrinted>2023-03-14T04:52:35Z</cp:lastPrinted>
  <dcterms:created xsi:type="dcterms:W3CDTF">2021-11-04T04:44:47Z</dcterms:created>
  <dcterms:modified xsi:type="dcterms:W3CDTF">2023-03-14T07:33:15Z</dcterms:modified>
</cp:coreProperties>
</file>