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65" r:id="rId2"/>
    <p:sldId id="298" r:id="rId3"/>
    <p:sldId id="299" r:id="rId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FF8A"/>
    <a:srgbClr val="5B9BD5"/>
    <a:srgbClr val="EE7294"/>
    <a:srgbClr val="0000FF"/>
    <a:srgbClr val="F8D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2" autoAdjust="0"/>
    <p:restoredTop sz="95597" autoAdjust="0"/>
  </p:normalViewPr>
  <p:slideViewPr>
    <p:cSldViewPr showGuides="1">
      <p:cViewPr varScale="1">
        <p:scale>
          <a:sx n="82" d="100"/>
          <a:sy n="82" d="100"/>
        </p:scale>
        <p:origin x="1051" y="38"/>
      </p:cViewPr>
      <p:guideLst>
        <p:guide orient="horz" pos="1026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0" d="100"/>
          <a:sy n="70" d="100"/>
        </p:scale>
        <p:origin x="2037" y="5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E1389CC-567B-462D-9606-5A6D48725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2223E6-8DEC-4459-8B52-D06E9BD3D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9E86A-6679-4EC8-847C-9F954F45BF68}" type="datetimeFigureOut">
              <a:rPr lang="de-DE" smtClean="0"/>
              <a:t>24.03.2023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E09F90-192B-4C21-A710-7EFC4BA9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7B6243-ABD9-472E-9641-6E7B2B86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E8B7-5326-4A3E-8AE4-83D3CDA8A9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7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3C419-10E8-4216-A6CC-B7C8A23909AD}" type="datetimeFigureOut">
              <a:rPr lang="de-DE" smtClean="0"/>
              <a:t>24.03.2023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6CAD1-FD47-46B0-9C16-1B81F4E690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32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2444192"/>
            <a:ext cx="107283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1088740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7CEB1C7-3CEB-41C0-967D-A5811A09D9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620" y="6423285"/>
            <a:ext cx="2304000" cy="9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0BABBA3-207B-428D-8CD0-97794373E0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0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8" y="2660216"/>
            <a:ext cx="10728324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8" y="1124744"/>
            <a:ext cx="10728325" cy="136180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D7831BC-0764-4D94-B436-8046AD2DF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7390AF7B-9835-4AEF-ADBF-224AF53FB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620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9604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70822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185084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33D537E-7D32-4AF3-8F50-037B43117F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02F77179-7DE6-490F-AFDB-836C5B895F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620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3494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11514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221088"/>
            <a:ext cx="107283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noProof="0" dirty="0"/>
              <a:t>Subline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36BB06C-78EA-49C8-AAD0-451B7CEFC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1F0FB68E-EE59-46F0-A3EA-690446700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620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8135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noProof="0"/>
              <a:t>Titelmasterformat durch Klicken bearbeiten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0FEB314-58C6-43FB-BF57-07B357AFA1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4F581D6B-1739-4E95-A7A3-5B7B04BE53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12424" y="6602437"/>
            <a:ext cx="2232248" cy="221109"/>
          </a:xfrm>
        </p:spPr>
        <p:txBody>
          <a:bodyPr/>
          <a:lstStyle/>
          <a:p>
            <a:r>
              <a:rPr lang="en-US" dirty="0"/>
              <a:t>Zlobinski  -  Page </a:t>
            </a:r>
            <a:fld id="{A52F4D17-1AD6-42D9-B93A-EB002C62F438}" type="slidenum">
              <a:rPr lang="en-US" smtClean="0"/>
              <a:pPr/>
              <a:t>‹Nr.›</a:t>
            </a:fld>
            <a:r>
              <a:rPr lang="en-US" dirty="0"/>
              <a:t> / 15</a:t>
            </a:r>
          </a:p>
        </p:txBody>
      </p:sp>
    </p:spTree>
    <p:extLst>
      <p:ext uri="{BB962C8B-B14F-4D97-AF65-F5344CB8AC3E}">
        <p14:creationId xmlns:p14="http://schemas.microsoft.com/office/powerpoint/2010/main" val="121020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noProof="0"/>
              <a:t>Titelmasterformat durch Klicken bearbeiten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578310"/>
            <a:ext cx="114490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29624FD4-E8F5-4C76-8AB0-019D7FCEAA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4F581D6B-1739-4E95-A7A3-5B7B04BE533F}"/>
              </a:ext>
            </a:extLst>
          </p:cNvPr>
          <p:cNvSpPr txBox="1">
            <a:spLocks/>
          </p:cNvSpPr>
          <p:nvPr userDrawn="1"/>
        </p:nvSpPr>
        <p:spPr>
          <a:xfrm>
            <a:off x="9912424" y="6602437"/>
            <a:ext cx="223224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Zlobinski  -  Page </a:t>
            </a:r>
            <a:fld id="{A52F4D17-1AD6-42D9-B93A-EB002C62F438}" type="slidenum">
              <a:rPr lang="en-US" smtClean="0"/>
              <a:pPr/>
              <a:t>‹Nr.›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392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noProof="0"/>
              <a:t>Titelmasterformat durch Klicken bearbeiten</a:t>
            </a:r>
            <a:endParaRPr lang="en-US" noProof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3338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8D87DCD3-D230-4056-A20A-D9CBA549CE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4F581D6B-1739-4E95-A7A3-5B7B04BE533F}"/>
              </a:ext>
            </a:extLst>
          </p:cNvPr>
          <p:cNvSpPr txBox="1">
            <a:spLocks/>
          </p:cNvSpPr>
          <p:nvPr userDrawn="1"/>
        </p:nvSpPr>
        <p:spPr>
          <a:xfrm>
            <a:off x="9912424" y="6602437"/>
            <a:ext cx="223224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Zlobinski  -  Page </a:t>
            </a:r>
            <a:fld id="{A52F4D17-1AD6-42D9-B93A-EB002C62F438}" type="slidenum">
              <a:rPr lang="en-US" smtClean="0"/>
              <a:pPr/>
              <a:t>‹Nr.›</a:t>
            </a:fld>
            <a:r>
              <a:rPr lang="en-US"/>
              <a:t> /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5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noProof="0"/>
              <a:t>Titelmasterformat durch Klicken bearbeiten</a:t>
            </a:r>
            <a:endParaRPr lang="en-US" noProof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F63E2467-CDE8-4456-BDC8-2E6458C092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4F581D6B-1739-4E95-A7A3-5B7B04BE533F}"/>
              </a:ext>
            </a:extLst>
          </p:cNvPr>
          <p:cNvSpPr txBox="1">
            <a:spLocks/>
          </p:cNvSpPr>
          <p:nvPr userDrawn="1"/>
        </p:nvSpPr>
        <p:spPr>
          <a:xfrm>
            <a:off x="9912424" y="6602437"/>
            <a:ext cx="223224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Zlobinski  -  Page </a:t>
            </a:r>
            <a:fld id="{A52F4D17-1AD6-42D9-B93A-EB002C62F438}" type="slidenum">
              <a:rPr lang="en-US" smtClean="0"/>
              <a:pPr/>
              <a:t>‹Nr.›</a:t>
            </a:fld>
            <a:r>
              <a:rPr lang="en-US"/>
              <a:t> /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87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581D6B-1739-4E95-A7A3-5B7B04BE533F}"/>
              </a:ext>
            </a:extLst>
          </p:cNvPr>
          <p:cNvSpPr txBox="1">
            <a:spLocks/>
          </p:cNvSpPr>
          <p:nvPr userDrawn="1"/>
        </p:nvSpPr>
        <p:spPr>
          <a:xfrm>
            <a:off x="9912424" y="6602437"/>
            <a:ext cx="223224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Zlobinski  -  Page </a:t>
            </a:r>
            <a:fld id="{A52F4D17-1AD6-42D9-B93A-EB002C62F438}" type="slidenum">
              <a:rPr lang="en-US" smtClean="0"/>
              <a:pPr/>
              <a:t>‹Nr.›</a:t>
            </a:fld>
            <a:r>
              <a:rPr lang="en-US" dirty="0"/>
              <a:t> / 6</a:t>
            </a:r>
          </a:p>
        </p:txBody>
      </p:sp>
    </p:spTree>
    <p:extLst>
      <p:ext uri="{BB962C8B-B14F-4D97-AF65-F5344CB8AC3E}">
        <p14:creationId xmlns:p14="http://schemas.microsoft.com/office/powerpoint/2010/main" val="10631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1563143"/>
            <a:ext cx="11449050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6105" y="6381328"/>
            <a:ext cx="160050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00 Month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8290" y="6381328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‹Nr.›</a:t>
            </a:fld>
            <a:endParaRPr lang="en-US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5" y="324000"/>
            <a:ext cx="11449050" cy="11247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Mastertitelformat 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2C4F5F8-9F24-424C-8284-2E94052236C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F6C8115-8683-472F-BE9F-3E719023445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67" y="6424763"/>
            <a:ext cx="2303553" cy="9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62" r:id="rId5"/>
    <p:sldLayoutId id="2147483672" r:id="rId6"/>
    <p:sldLayoutId id="2147483673" r:id="rId7"/>
    <p:sldLayoutId id="2147483666" r:id="rId8"/>
    <p:sldLayoutId id="2147483667" r:id="rId9"/>
  </p:sldLayoutIdLst>
  <p:hf hdr="0" ftr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1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6" pos="3659" userDrawn="1">
          <p15:clr>
            <a:srgbClr val="F26B43"/>
          </p15:clr>
        </p15:guide>
        <p15:guide id="7" pos="4021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64521-ED94-4240-8AD4-6C3D7A90E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9" y="537344"/>
            <a:ext cx="11268817" cy="1883544"/>
          </a:xfrm>
        </p:spPr>
        <p:txBody>
          <a:bodyPr/>
          <a:lstStyle/>
          <a:p>
            <a:r>
              <a:rPr lang="de-DE" sz="2400" cap="none" noProof="0" dirty="0"/>
              <a:t>WP SP E</a:t>
            </a:r>
            <a:endParaRPr lang="en-US" sz="2400" cap="none" noProof="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93119F-69DD-4BF5-B78E-98C0144F5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5" y="4082100"/>
            <a:ext cx="10728325" cy="516756"/>
          </a:xfrm>
        </p:spPr>
        <p:txBody>
          <a:bodyPr/>
          <a:lstStyle/>
          <a:p>
            <a:r>
              <a:rPr lang="en-US" cap="none" dirty="0" smtClean="0"/>
              <a:t>14</a:t>
            </a:r>
            <a:r>
              <a:rPr lang="en-US" cap="none" noProof="0" dirty="0" smtClean="0"/>
              <a:t>.03.2023  </a:t>
            </a:r>
            <a:r>
              <a:rPr lang="en-US" cap="none" noProof="0" dirty="0"/>
              <a:t>I M. </a:t>
            </a:r>
            <a:r>
              <a:rPr lang="en-US" cap="none" noProof="0" dirty="0" smtClean="0"/>
              <a:t>Zlobinski, T. </a:t>
            </a:r>
            <a:r>
              <a:rPr lang="en-US" cap="none" dirty="0" err="1" smtClean="0"/>
              <a:t>Dittmar</a:t>
            </a:r>
            <a:r>
              <a:rPr lang="en-US" cap="none" dirty="0" smtClean="0"/>
              <a:t>, et al.</a:t>
            </a:r>
            <a:endParaRPr lang="en-US" cap="none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FFF684-B650-40AA-89A0-80D31734A2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1836" y="2324613"/>
            <a:ext cx="10728325" cy="1032379"/>
          </a:xfrm>
        </p:spPr>
        <p:txBody>
          <a:bodyPr/>
          <a:lstStyle/>
          <a:p>
            <a:r>
              <a:rPr lang="de-DE" sz="2400" dirty="0"/>
              <a:t>FZJ </a:t>
            </a:r>
            <a:r>
              <a:rPr lang="de-DE" sz="2400" dirty="0" err="1"/>
              <a:t>contribution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LID-QMS </a:t>
            </a:r>
            <a:r>
              <a:rPr lang="de-DE" sz="2400" dirty="0" err="1"/>
              <a:t>and</a:t>
            </a:r>
            <a:r>
              <a:rPr lang="de-DE" sz="2400" dirty="0"/>
              <a:t> TDS</a:t>
            </a:r>
            <a:br>
              <a:rPr lang="de-DE" sz="2400" dirty="0"/>
            </a:br>
            <a:r>
              <a:rPr lang="de-DE" sz="2400" dirty="0"/>
              <a:t>SP E2, SP E3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F7FD6BE-2AD6-4D5D-AF5C-37BA9885D0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6004143"/>
            <a:ext cx="564986" cy="564005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6095999" y="5898923"/>
            <a:ext cx="2560159" cy="766384"/>
            <a:chOff x="642938" y="191890"/>
            <a:chExt cx="13470681" cy="4032448"/>
          </a:xfrm>
        </p:grpSpPr>
        <p:sp>
          <p:nvSpPr>
            <p:cNvPr id="8" name="Rectangle 6"/>
            <p:cNvSpPr/>
            <p:nvPr userDrawn="1"/>
          </p:nvSpPr>
          <p:spPr bwMode="auto">
            <a:xfrm>
              <a:off x="642938" y="504480"/>
              <a:ext cx="13470681" cy="343217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 w="0">
                  <a:solidFill>
                    <a:schemeClr val="tx1"/>
                  </a:solidFill>
                </a:ln>
                <a:solidFill>
                  <a:srgbClr val="003399"/>
                </a:solidFill>
                <a:effectLst/>
                <a:latin typeface="Arial" charset="0"/>
              </a:endParaRPr>
            </a:p>
          </p:txBody>
        </p:sp>
        <p:pic>
          <p:nvPicPr>
            <p:cNvPr id="10" name="Picture 7" descr="EUROfusion-white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938" y="191890"/>
              <a:ext cx="13163393" cy="4032448"/>
            </a:xfrm>
            <a:prstGeom prst="rect">
              <a:avLst/>
            </a:prstGeom>
          </p:spPr>
        </p:pic>
      </p:grpSp>
      <p:grpSp>
        <p:nvGrpSpPr>
          <p:cNvPr id="11" name="Gruppieren 10"/>
          <p:cNvGrpSpPr/>
          <p:nvPr/>
        </p:nvGrpSpPr>
        <p:grpSpPr>
          <a:xfrm>
            <a:off x="4799856" y="5958956"/>
            <a:ext cx="936764" cy="648072"/>
            <a:chOff x="5220072" y="5733256"/>
            <a:chExt cx="936764" cy="648072"/>
          </a:xfrm>
        </p:grpSpPr>
        <p:sp>
          <p:nvSpPr>
            <p:cNvPr id="12" name="Rectangle 9"/>
            <p:cNvSpPr/>
            <p:nvPr/>
          </p:nvSpPr>
          <p:spPr bwMode="auto">
            <a:xfrm>
              <a:off x="5220072" y="5734477"/>
              <a:ext cx="936764" cy="646851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363"/>
            <a:stretch/>
          </p:blipFill>
          <p:spPr>
            <a:xfrm>
              <a:off x="5427877" y="5733256"/>
              <a:ext cx="668124" cy="648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8378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 idx="4294967295"/>
          </p:nvPr>
        </p:nvSpPr>
        <p:spPr>
          <a:xfrm>
            <a:off x="85524" y="62262"/>
            <a:ext cx="12059147" cy="460375"/>
          </a:xfrm>
          <a:prstGeom prst="rect">
            <a:avLst/>
          </a:prstGeom>
        </p:spPr>
        <p:txBody>
          <a:bodyPr>
            <a:normAutofit/>
          </a:bodyPr>
          <a:lstStyle>
            <a:lvl1pPr defTabSz="850391">
              <a:lnSpc>
                <a:spcPts val="2900"/>
              </a:lnSpc>
              <a:defRPr sz="2604"/>
            </a:lvl1pPr>
          </a:lstStyle>
          <a:p>
            <a:r>
              <a:rPr lang="en-GB" sz="2300" cap="none" dirty="0">
                <a:latin typeface="Arial" panose="020B0604020202020204" pitchFamily="34" charset="0"/>
                <a:cs typeface="Arial" panose="020B0604020202020204" pitchFamily="34" charset="0"/>
              </a:rPr>
              <a:t>Available JET samples at FZJ for fuel retention analysis by TDS and LID-QMS </a:t>
            </a:r>
          </a:p>
        </p:txBody>
      </p:sp>
      <p:sp>
        <p:nvSpPr>
          <p:cNvPr id="18" name="Textfeld 45">
            <a:extLst>
              <a:ext uri="{FF2B5EF4-FFF2-40B4-BE49-F238E27FC236}">
                <a16:creationId xmlns:a16="http://schemas.microsoft.com/office/drawing/2014/main" id="{E31FA537-9B64-4CE9-B723-A9C94FDC11C6}"/>
              </a:ext>
            </a:extLst>
          </p:cNvPr>
          <p:cNvSpPr txBox="1"/>
          <p:nvPr/>
        </p:nvSpPr>
        <p:spPr>
          <a:xfrm>
            <a:off x="-36000" y="369276"/>
            <a:ext cx="1205350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92288" algn="l"/>
              </a:tabLst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TDS: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92288" algn="l"/>
              </a:tabLst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Be block samples from 2XR10IWGL,</a:t>
            </a:r>
            <a:b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2B2C dump plate, 4D14WPL (9 from ILW-1,  7 from ILW-2)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92288" algn="l"/>
              </a:tabLst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92288" algn="l"/>
              </a:tabLst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small Be block samples from 2XR11 and 4D15</a:t>
            </a:r>
            <a:b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(exposed 2011-2016)</a:t>
            </a:r>
          </a:p>
          <a:p>
            <a:pPr>
              <a:tabLst>
                <a:tab pos="1792288" algn="l"/>
              </a:tabLst>
            </a:pPr>
            <a:endParaRPr lang="de-DE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92288" algn="l"/>
              </a:tabLst>
            </a:pP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Poloidal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HFGC14LH (=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divertor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ILW3):</a:t>
            </a:r>
          </a:p>
          <a:p>
            <a:pPr>
              <a:tabLst>
                <a:tab pos="1792288" algn="l"/>
              </a:tabLst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cores 1c-7c: for comparison of D retention with LID-QMS and NRA</a:t>
            </a:r>
            <a:b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possible external cooperation: Image Plate (IP) analysis of laser spots</a:t>
            </a:r>
          </a:p>
          <a:p>
            <a:pPr>
              <a:tabLst>
                <a:tab pos="1792288" algn="l"/>
              </a:tabLst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92288" algn="l"/>
              </a:tabLst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W </a:t>
            </a:r>
            <a:r>
              <a:rPr lang="en-GB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divertor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lamellas (A14, B14 from ILW2; B12, B13 from ILW3)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92288" algn="l"/>
              </a:tabLst>
            </a:pP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792288" algn="l"/>
              </a:tabLst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LID-QMS (Laser-Induced Desorption):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92288" algn="l"/>
              </a:tabLst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Poloidal fraction of 14ING1C (divertor tile 1 from ILW3):</a:t>
            </a:r>
            <a:b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perform poloidal laser scan for D profile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92288" algn="l"/>
              </a:tabLst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remaining fragments of tile 0 and 1 (ILW1-3)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92288" algn="l"/>
              </a:tabLst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lamella cuts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92288" algn="l"/>
              </a:tabLst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 blocks of Be limiter 2XR10 from ILW3 for poloidal D profile </a:t>
            </a: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92288" algn="l"/>
              </a:tabLst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IWC 4/2 (2011-2016) 19, 32 ???</a:t>
            </a:r>
          </a:p>
          <a:p>
            <a:pPr>
              <a:tabLst>
                <a:tab pos="1792288" algn="l"/>
              </a:tabLst>
            </a:pP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792288" algn="l"/>
              </a:tabLst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l="5521"/>
          <a:stretch/>
        </p:blipFill>
        <p:spPr>
          <a:xfrm>
            <a:off x="8184231" y="307585"/>
            <a:ext cx="4081963" cy="176470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6720" y="2057880"/>
            <a:ext cx="1654864" cy="394054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5"/>
          <a:srcRect l="21246" t="23871" r="39816" b="8550"/>
          <a:stretch/>
        </p:blipFill>
        <p:spPr>
          <a:xfrm>
            <a:off x="7738409" y="2653294"/>
            <a:ext cx="2808311" cy="3240359"/>
          </a:xfrm>
          <a:prstGeom prst="rect">
            <a:avLst/>
          </a:prstGeom>
        </p:spPr>
      </p:pic>
      <p:sp>
        <p:nvSpPr>
          <p:cNvPr id="33" name="Textfeld 45">
            <a:extLst>
              <a:ext uri="{FF2B5EF4-FFF2-40B4-BE49-F238E27FC236}">
                <a16:creationId xmlns:a16="http://schemas.microsoft.com/office/drawing/2014/main" id="{E31FA537-9B64-4CE9-B723-A9C94FDC11C6}"/>
              </a:ext>
            </a:extLst>
          </p:cNvPr>
          <p:cNvSpPr txBox="1"/>
          <p:nvPr/>
        </p:nvSpPr>
        <p:spPr>
          <a:xfrm>
            <a:off x="8204318" y="2910538"/>
            <a:ext cx="194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92288" algn="l"/>
              </a:tabLst>
            </a:pPr>
            <a:r>
              <a:rPr lang="de-DE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Divertor</a:t>
            </a:r>
            <a:r>
              <a:rPr 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</a:t>
            </a:r>
            <a:r>
              <a:rPr 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feld 45">
            <a:extLst>
              <a:ext uri="{FF2B5EF4-FFF2-40B4-BE49-F238E27FC236}">
                <a16:creationId xmlns:a16="http://schemas.microsoft.com/office/drawing/2014/main" id="{E31FA537-9B64-4CE9-B723-A9C94FDC11C6}"/>
              </a:ext>
            </a:extLst>
          </p:cNvPr>
          <p:cNvSpPr txBox="1"/>
          <p:nvPr/>
        </p:nvSpPr>
        <p:spPr>
          <a:xfrm>
            <a:off x="10556245" y="5577468"/>
            <a:ext cx="1943267" cy="368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92288" algn="l"/>
              </a:tabLst>
            </a:pPr>
            <a:r>
              <a:rPr lang="de-DE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Divertor</a:t>
            </a:r>
            <a:r>
              <a:rPr 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</a:t>
            </a:r>
            <a:r>
              <a:rPr 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3129897" y="5893653"/>
            <a:ext cx="4608512" cy="1152128"/>
            <a:chOff x="3090486" y="5369974"/>
            <a:chExt cx="4608512" cy="1152128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6"/>
            <a:srcRect l="11300" t="42800" r="25700" b="32000"/>
            <a:stretch/>
          </p:blipFill>
          <p:spPr>
            <a:xfrm>
              <a:off x="3090486" y="5369974"/>
              <a:ext cx="4608512" cy="1152128"/>
            </a:xfrm>
            <a:prstGeom prst="rect">
              <a:avLst/>
            </a:prstGeom>
          </p:spPr>
        </p:pic>
        <p:sp>
          <p:nvSpPr>
            <p:cNvPr id="41" name="Textfeld 45">
              <a:extLst>
                <a:ext uri="{FF2B5EF4-FFF2-40B4-BE49-F238E27FC236}">
                  <a16:creationId xmlns:a16="http://schemas.microsoft.com/office/drawing/2014/main" id="{E31FA537-9B64-4CE9-B723-A9C94FDC11C6}"/>
                </a:ext>
              </a:extLst>
            </p:cNvPr>
            <p:cNvSpPr txBox="1"/>
            <p:nvPr/>
          </p:nvSpPr>
          <p:spPr>
            <a:xfrm>
              <a:off x="4877013" y="6059476"/>
              <a:ext cx="11445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1792288" algn="l"/>
                </a:tabLst>
              </a:pPr>
              <a:r>
                <a:rPr lang="de-DE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2XR10</a:t>
              </a:r>
              <a:endPara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6" t="34280" r="37609" b="27921"/>
          <a:stretch/>
        </p:blipFill>
        <p:spPr>
          <a:xfrm>
            <a:off x="6690382" y="763132"/>
            <a:ext cx="1366679" cy="12947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4101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 idx="4294967295"/>
          </p:nvPr>
        </p:nvSpPr>
        <p:spPr>
          <a:xfrm>
            <a:off x="85524" y="62262"/>
            <a:ext cx="12059147" cy="460375"/>
          </a:xfrm>
          <a:prstGeom prst="rect">
            <a:avLst/>
          </a:prstGeom>
        </p:spPr>
        <p:txBody>
          <a:bodyPr>
            <a:normAutofit/>
          </a:bodyPr>
          <a:lstStyle>
            <a:lvl1pPr defTabSz="850391">
              <a:lnSpc>
                <a:spcPts val="2900"/>
              </a:lnSpc>
              <a:defRPr sz="2604"/>
            </a:lvl1pPr>
          </a:lstStyle>
          <a:p>
            <a:r>
              <a:rPr lang="en-GB" sz="23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Availability of FREDIS device</a:t>
            </a:r>
            <a:endParaRPr lang="en-GB" sz="23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45">
            <a:extLst>
              <a:ext uri="{FF2B5EF4-FFF2-40B4-BE49-F238E27FC236}">
                <a16:creationId xmlns:a16="http://schemas.microsoft.com/office/drawing/2014/main" id="{E31FA537-9B64-4CE9-B723-A9C94FDC11C6}"/>
              </a:ext>
            </a:extLst>
          </p:cNvPr>
          <p:cNvSpPr txBox="1"/>
          <p:nvPr/>
        </p:nvSpPr>
        <p:spPr>
          <a:xfrm>
            <a:off x="263352" y="908720"/>
            <a:ext cx="11809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1792288" algn="l"/>
              </a:tabLst>
            </a:pP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FREDIS is back to operation since 2 weeks</a:t>
            </a:r>
          </a:p>
          <a:p>
            <a:pPr>
              <a:tabLst>
                <a:tab pos="1792288" algn="l"/>
              </a:tabLst>
            </a:pPr>
            <a:endParaRPr lang="en-GB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92288" algn="l"/>
              </a:tabLst>
            </a:pP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FREDIS is probably </a:t>
            </a: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 out of operation in autumn 2023 due to construction work on the new hot cells in the same room as FREDIS</a:t>
            </a: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792288" algn="l"/>
              </a:tabLst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77175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7"/>
</p:tagLst>
</file>

<file path=ppt/theme/theme1.xml><?xml version="1.0" encoding="utf-8"?>
<a:theme xmlns:a="http://schemas.openxmlformats.org/drawingml/2006/main" name="Jülich">
  <a:themeElements>
    <a:clrScheme name="Benutzerdefiniert 1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FF"/>
      </a:hlink>
      <a:folHlink>
        <a:srgbClr val="6D268E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uelich_PowerPoint_16x9_en.potx" id="{29595BB3-892E-4A2B-BFFC-905C8F8D5303}" vid="{E1FF22B7-866D-4E77-AF2B-40B5522CEB0B}"/>
    </a:ext>
  </a:extLst>
</a:theme>
</file>

<file path=ppt/theme/theme2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2018-02-28_ppt_16x9_EN</Template>
  <TotalTime>0</TotalTime>
  <Words>241</Words>
  <Application>Microsoft Office PowerPoint</Application>
  <PresentationFormat>Breitbild</PresentationFormat>
  <Paragraphs>27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6" baseType="lpstr">
      <vt:lpstr>Arial</vt:lpstr>
      <vt:lpstr>Calibri</vt:lpstr>
      <vt:lpstr>Jülich</vt:lpstr>
      <vt:lpstr>WP SP E</vt:lpstr>
      <vt:lpstr>Available JET samples at FZJ for fuel retention analysis by TDS and LID-QMS </vt:lpstr>
      <vt:lpstr>Availability of FREDIS device</vt:lpstr>
    </vt:vector>
  </TitlesOfParts>
  <Company>Forschungszentrum Jülich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of presentation</dc:title>
  <dc:creator>Zlobinski</dc:creator>
  <cp:lastModifiedBy> </cp:lastModifiedBy>
  <cp:revision>502</cp:revision>
  <cp:lastPrinted>2019-12-12T08:39:50Z</cp:lastPrinted>
  <dcterms:created xsi:type="dcterms:W3CDTF">2018-10-01T16:40:19Z</dcterms:created>
  <dcterms:modified xsi:type="dcterms:W3CDTF">2023-03-24T10:09:40Z</dcterms:modified>
</cp:coreProperties>
</file>