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418" r:id="rId2"/>
    <p:sldId id="421" r:id="rId3"/>
    <p:sldId id="422" r:id="rId4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6600CC"/>
    <a:srgbClr val="FFFFCC"/>
    <a:srgbClr val="003399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94675" autoAdjust="0"/>
  </p:normalViewPr>
  <p:slideViewPr>
    <p:cSldViewPr showGuides="1">
      <p:cViewPr varScale="1">
        <p:scale>
          <a:sx n="73" d="100"/>
          <a:sy n="73" d="100"/>
        </p:scale>
        <p:origin x="136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8" d="100"/>
          <a:sy n="68" d="100"/>
        </p:scale>
        <p:origin x="3048" y="8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14/03/2023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14/03/2023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ng" descr="EUROFUSION PowerPoint MASTER DECKBLATT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9456"/>
            <a:ext cx="9144000" cy="663854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Test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TEST 1</a:t>
            </a:r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6" y="5691683"/>
            <a:ext cx="1295375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4330824" cy="891216"/>
          </a:xfrm>
        </p:spPr>
        <p:txBody>
          <a:bodyPr>
            <a:noAutofit/>
          </a:bodyPr>
          <a:lstStyle>
            <a:lvl1pPr algn="l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L. Marot | </a:t>
            </a:r>
            <a:r>
              <a:rPr lang="de-CH" dirty="0"/>
              <a:t>WPJET2 2019 </a:t>
            </a:r>
            <a:r>
              <a:rPr lang="de-CH" dirty="0" err="1"/>
              <a:t>report</a:t>
            </a:r>
            <a:r>
              <a:rPr lang="en-GB" dirty="0"/>
              <a:t> | Page </a:t>
            </a:r>
            <a:fld id="{6A6D9FA1-99C7-4910-8E32-B85D378B0060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458197" cy="465708"/>
          </a:xfrm>
          <a:prstGeom prst="rect">
            <a:avLst/>
          </a:prstGeom>
        </p:spPr>
      </p:pic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1691680" y="5301208"/>
            <a:ext cx="5453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</a:rPr>
              <a:t>L. Marot - ITPA  27</a:t>
            </a:r>
            <a:r>
              <a:rPr lang="en-US" sz="1400" baseline="30000" dirty="0">
                <a:solidFill>
                  <a:schemeClr val="bg1"/>
                </a:solidFill>
              </a:rPr>
              <a:t>th</a:t>
            </a:r>
            <a:r>
              <a:rPr lang="en-US" sz="1400" dirty="0">
                <a:solidFill>
                  <a:schemeClr val="bg1"/>
                </a:solidFill>
              </a:rPr>
              <a:t> meeting, ITER, France – November 3-7, 2014 </a:t>
            </a:r>
          </a:p>
        </p:txBody>
      </p:sp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14/03/2023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41251"/>
            <a:ext cx="6533267" cy="404812"/>
          </a:xfrm>
        </p:spPr>
        <p:txBody>
          <a:bodyPr/>
          <a:lstStyle/>
          <a:p>
            <a:pPr algn="ctr"/>
            <a:r>
              <a:rPr lang="en-GB" altLang="sv-SE" sz="2200" b="1" dirty="0">
                <a:latin typeface="Arial Black" pitchFamily="34" charset="0"/>
                <a:cs typeface="Arial" charset="0"/>
              </a:rPr>
              <a:t>VR in SP-E: </a:t>
            </a:r>
            <a:r>
              <a:rPr lang="en-GB" altLang="sv-SE" sz="2200" b="1" i="1" dirty="0">
                <a:latin typeface="Arial Black" pitchFamily="34" charset="0"/>
                <a:cs typeface="Arial" charset="0"/>
              </a:rPr>
              <a:t>Research potential and plans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A0395C-A958-42BA-AF9C-E1F8C60791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576000" cy="576000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6E222139-07DD-421E-8A88-17FEEB6362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605042" cy="57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64088" y="626874"/>
            <a:ext cx="3813160" cy="6114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4 accelerators: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i="1" dirty="0">
                <a:solidFill>
                  <a:srgbClr val="FF0000"/>
                </a:solidFill>
              </a:rPr>
              <a:t>5 MeV     </a:t>
            </a:r>
            <a:r>
              <a:rPr lang="sv-SE" i="1" dirty="0" err="1">
                <a:solidFill>
                  <a:srgbClr val="FF0000"/>
                </a:solidFill>
              </a:rPr>
              <a:t>Tandetron</a:t>
            </a:r>
            <a:endParaRPr lang="sv-SE" i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i="1" dirty="0">
                <a:solidFill>
                  <a:srgbClr val="FF0000"/>
                </a:solidFill>
              </a:rPr>
              <a:t>350 </a:t>
            </a:r>
            <a:r>
              <a:rPr lang="sv-SE" i="1" dirty="0" err="1">
                <a:solidFill>
                  <a:srgbClr val="FF0000"/>
                </a:solidFill>
              </a:rPr>
              <a:t>keV</a:t>
            </a:r>
            <a:r>
              <a:rPr lang="sv-SE" i="1" dirty="0">
                <a:solidFill>
                  <a:srgbClr val="FF0000"/>
                </a:solidFill>
              </a:rPr>
              <a:t>   </a:t>
            </a:r>
            <a:r>
              <a:rPr lang="sv-SE" i="1" dirty="0" err="1">
                <a:solidFill>
                  <a:srgbClr val="FF0000"/>
                </a:solidFill>
              </a:rPr>
              <a:t>Implanter</a:t>
            </a:r>
            <a:endParaRPr lang="sv-SE" i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i="1" dirty="0">
                <a:solidFill>
                  <a:srgbClr val="FF0000"/>
                </a:solidFill>
              </a:rPr>
              <a:t>170 </a:t>
            </a:r>
            <a:r>
              <a:rPr lang="sv-SE" i="1" dirty="0" err="1">
                <a:solidFill>
                  <a:srgbClr val="FF0000"/>
                </a:solidFill>
              </a:rPr>
              <a:t>keV</a:t>
            </a:r>
            <a:r>
              <a:rPr lang="sv-SE" i="1" dirty="0">
                <a:solidFill>
                  <a:srgbClr val="FF0000"/>
                </a:solidFill>
              </a:rPr>
              <a:t>   </a:t>
            </a:r>
            <a:r>
              <a:rPr lang="sv-SE" i="1" dirty="0" err="1">
                <a:solidFill>
                  <a:srgbClr val="FF0000"/>
                </a:solidFill>
              </a:rPr>
              <a:t>Micadas</a:t>
            </a:r>
            <a:endParaRPr lang="sv-SE" i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i="1" dirty="0">
                <a:solidFill>
                  <a:srgbClr val="FF0000"/>
                </a:solidFill>
              </a:rPr>
              <a:t>0.2 – 10 </a:t>
            </a:r>
            <a:r>
              <a:rPr lang="sv-SE" i="1" dirty="0" err="1">
                <a:solidFill>
                  <a:srgbClr val="FF0000"/>
                </a:solidFill>
              </a:rPr>
              <a:t>keV</a:t>
            </a:r>
            <a:r>
              <a:rPr lang="sv-SE" i="1" dirty="0">
                <a:solidFill>
                  <a:srgbClr val="FF0000"/>
                </a:solidFill>
              </a:rPr>
              <a:t>  </a:t>
            </a:r>
            <a:r>
              <a:rPr lang="sv-SE" i="1" dirty="0" err="1">
                <a:solidFill>
                  <a:srgbClr val="FF0000"/>
                </a:solidFill>
              </a:rPr>
              <a:t>Implanter</a:t>
            </a:r>
            <a:endParaRPr lang="sv-SE" i="1" dirty="0">
              <a:solidFill>
                <a:srgbClr val="FF0000"/>
              </a:solidFill>
            </a:endParaRPr>
          </a:p>
          <a:p>
            <a:endParaRPr lang="sv-SE" sz="800" i="1" dirty="0"/>
          </a:p>
          <a:p>
            <a:pPr>
              <a:spcAft>
                <a:spcPts val="400"/>
              </a:spcAft>
            </a:pPr>
            <a:r>
              <a:rPr lang="sv-SE" b="1" dirty="0"/>
              <a:t>1300</a:t>
            </a:r>
            <a:r>
              <a:rPr lang="sv-SE" b="1" baseline="30000" dirty="0"/>
              <a:t>o</a:t>
            </a:r>
            <a:r>
              <a:rPr lang="sv-SE" b="1" dirty="0"/>
              <a:t>C TDS in-situ implantation &amp; IBA</a:t>
            </a:r>
          </a:p>
          <a:p>
            <a:pPr>
              <a:spcAft>
                <a:spcPts val="400"/>
              </a:spcAft>
            </a:pPr>
            <a:r>
              <a:rPr lang="sv-SE" b="1" dirty="0"/>
              <a:t>Magnetrons, evaporation cells</a:t>
            </a:r>
          </a:p>
          <a:p>
            <a:pPr>
              <a:spcAft>
                <a:spcPts val="400"/>
              </a:spcAft>
            </a:pPr>
            <a:r>
              <a:rPr lang="sv-SE" b="1" dirty="0" err="1"/>
              <a:t>Sputter</a:t>
            </a:r>
            <a:r>
              <a:rPr lang="sv-SE" b="1" dirty="0"/>
              <a:t> </a:t>
            </a:r>
            <a:r>
              <a:rPr lang="sv-SE" b="1" dirty="0" err="1"/>
              <a:t>guns</a:t>
            </a:r>
            <a:endParaRPr lang="sv-SE" b="1" dirty="0"/>
          </a:p>
          <a:p>
            <a:pPr>
              <a:spcAft>
                <a:spcPts val="400"/>
              </a:spcAft>
            </a:pPr>
            <a:r>
              <a:rPr lang="sv-SE" b="1" dirty="0"/>
              <a:t>Clean </a:t>
            </a:r>
            <a:r>
              <a:rPr lang="sv-SE" b="1" dirty="0" err="1"/>
              <a:t>room</a:t>
            </a:r>
            <a:endParaRPr lang="sv-SE" i="1" dirty="0"/>
          </a:p>
          <a:p>
            <a:r>
              <a:rPr lang="sv-SE" b="1" dirty="0" err="1"/>
              <a:t>Radiological</a:t>
            </a:r>
            <a:r>
              <a:rPr lang="sv-SE" b="1" dirty="0"/>
              <a:t> </a:t>
            </a:r>
            <a:r>
              <a:rPr lang="sv-SE" b="1" dirty="0" err="1"/>
              <a:t>certificate</a:t>
            </a:r>
            <a:endParaRPr lang="sv-SE" b="1" dirty="0"/>
          </a:p>
          <a:p>
            <a:endParaRPr lang="sv-SE" sz="1000" i="1" dirty="0"/>
          </a:p>
          <a:p>
            <a:r>
              <a:rPr lang="sv-SE" b="1" dirty="0">
                <a:solidFill>
                  <a:srgbClr val="0000FF"/>
                </a:solidFill>
              </a:rPr>
              <a:t>IBA &amp; IBMM </a:t>
            </a:r>
            <a:r>
              <a:rPr lang="sv-SE" b="1" dirty="0" err="1">
                <a:solidFill>
                  <a:srgbClr val="0000FF"/>
                </a:solidFill>
              </a:rPr>
              <a:t>Methods</a:t>
            </a:r>
            <a:endParaRPr lang="sv-SE" b="1" dirty="0">
              <a:solidFill>
                <a:srgbClr val="0000FF"/>
              </a:solidFill>
            </a:endParaRPr>
          </a:p>
          <a:p>
            <a:endParaRPr lang="sv-SE" sz="200" b="1" dirty="0"/>
          </a:p>
          <a:p>
            <a:r>
              <a:rPr lang="sv-SE" i="1" dirty="0">
                <a:solidFill>
                  <a:srgbClr val="0000FF"/>
                </a:solidFill>
              </a:rPr>
              <a:t>RBS 		 standard</a:t>
            </a:r>
          </a:p>
          <a:p>
            <a:r>
              <a:rPr lang="sv-SE" i="1" dirty="0" err="1">
                <a:solidFill>
                  <a:srgbClr val="0000FF"/>
                </a:solidFill>
              </a:rPr>
              <a:t>wide</a:t>
            </a:r>
            <a:r>
              <a:rPr lang="sv-SE" i="1" dirty="0">
                <a:solidFill>
                  <a:srgbClr val="0000FF"/>
                </a:solidFill>
              </a:rPr>
              <a:t> </a:t>
            </a:r>
            <a:r>
              <a:rPr lang="sv-SE" i="1" dirty="0" err="1">
                <a:solidFill>
                  <a:srgbClr val="0000FF"/>
                </a:solidFill>
              </a:rPr>
              <a:t>range</a:t>
            </a:r>
            <a:r>
              <a:rPr lang="sv-SE" i="1" dirty="0">
                <a:solidFill>
                  <a:srgbClr val="0000FF"/>
                </a:solidFill>
              </a:rPr>
              <a:t> </a:t>
            </a:r>
            <a:r>
              <a:rPr lang="sv-SE" i="1" dirty="0" err="1">
                <a:solidFill>
                  <a:srgbClr val="0000FF"/>
                </a:solidFill>
              </a:rPr>
              <a:t>of</a:t>
            </a:r>
            <a:r>
              <a:rPr lang="sv-SE" i="1" dirty="0">
                <a:solidFill>
                  <a:srgbClr val="0000FF"/>
                </a:solidFill>
              </a:rPr>
              <a:t> NRA	      &amp; </a:t>
            </a:r>
          </a:p>
          <a:p>
            <a:r>
              <a:rPr lang="sv-SE" i="1" dirty="0">
                <a:solidFill>
                  <a:srgbClr val="0000FF"/>
                </a:solidFill>
              </a:rPr>
              <a:t>PIXE		   </a:t>
            </a:r>
            <a:r>
              <a:rPr lang="sv-SE" i="1" dirty="0" err="1">
                <a:solidFill>
                  <a:srgbClr val="0000FF"/>
                </a:solidFill>
              </a:rPr>
              <a:t>micro</a:t>
            </a:r>
            <a:r>
              <a:rPr lang="sv-SE" b="1" i="1" dirty="0">
                <a:solidFill>
                  <a:srgbClr val="0000FF"/>
                </a:solidFill>
              </a:rPr>
              <a:t> </a:t>
            </a:r>
            <a:endParaRPr lang="sv-SE" b="1" i="1" dirty="0">
              <a:solidFill>
                <a:srgbClr val="0000FF"/>
              </a:solidFill>
              <a:latin typeface="Symbol" panose="05050102010706020507" pitchFamily="18" charset="2"/>
            </a:endParaRPr>
          </a:p>
          <a:p>
            <a:endParaRPr lang="sv-SE" sz="800" i="1" dirty="0">
              <a:solidFill>
                <a:srgbClr val="0000FF"/>
              </a:solidFill>
            </a:endParaRPr>
          </a:p>
          <a:p>
            <a:r>
              <a:rPr lang="sv-SE" i="1" dirty="0">
                <a:solidFill>
                  <a:srgbClr val="0000FF"/>
                </a:solidFill>
              </a:rPr>
              <a:t>ERDA / HI-ERDA (GIC </a:t>
            </a:r>
            <a:r>
              <a:rPr lang="sv-SE" i="1" dirty="0" err="1">
                <a:solidFill>
                  <a:srgbClr val="0000FF"/>
                </a:solidFill>
              </a:rPr>
              <a:t>detector</a:t>
            </a:r>
            <a:r>
              <a:rPr lang="sv-SE" i="1" dirty="0">
                <a:solidFill>
                  <a:srgbClr val="0000FF"/>
                </a:solidFill>
              </a:rPr>
              <a:t>)</a:t>
            </a:r>
          </a:p>
          <a:p>
            <a:r>
              <a:rPr lang="sv-SE" i="1" dirty="0">
                <a:solidFill>
                  <a:srgbClr val="0000FF"/>
                </a:solidFill>
              </a:rPr>
              <a:t>MEISS</a:t>
            </a:r>
          </a:p>
          <a:p>
            <a:r>
              <a:rPr lang="sv-SE" i="1" dirty="0">
                <a:solidFill>
                  <a:srgbClr val="0000FF"/>
                </a:solidFill>
              </a:rPr>
              <a:t>LEISS</a:t>
            </a:r>
          </a:p>
          <a:p>
            <a:r>
              <a:rPr lang="sv-SE" i="1" dirty="0">
                <a:solidFill>
                  <a:srgbClr val="0000FF"/>
                </a:solidFill>
              </a:rPr>
              <a:t>AMS</a:t>
            </a:r>
          </a:p>
          <a:p>
            <a:endParaRPr lang="sv-SE" sz="800" i="1" dirty="0"/>
          </a:p>
          <a:p>
            <a:r>
              <a:rPr lang="sv-SE" i="1" dirty="0" err="1"/>
              <a:t>Microscopes</a:t>
            </a:r>
            <a:r>
              <a:rPr lang="sv-SE" i="1" dirty="0"/>
              <a:t>, </a:t>
            </a:r>
            <a:r>
              <a:rPr lang="sv-SE" i="1" dirty="0" err="1"/>
              <a:t>Photospectrometers</a:t>
            </a:r>
            <a:r>
              <a:rPr lang="sv-SE" i="1" dirty="0"/>
              <a:t>, etc.</a:t>
            </a:r>
          </a:p>
        </p:txBody>
      </p:sp>
      <p:pic>
        <p:nvPicPr>
          <p:cNvPr id="8" name="Picture 4" descr="Vetenskapsrådet startsi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3" t="10381" r="13950" b="18838"/>
          <a:stretch/>
        </p:blipFill>
        <p:spPr bwMode="auto">
          <a:xfrm>
            <a:off x="1187624" y="25308"/>
            <a:ext cx="62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47563" y="4077072"/>
            <a:ext cx="5902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5482" y="664639"/>
            <a:ext cx="5401717" cy="5788697"/>
            <a:chOff x="8144253" y="384990"/>
            <a:chExt cx="5401717" cy="5788697"/>
          </a:xfrm>
        </p:grpSpPr>
        <p:sp>
          <p:nvSpPr>
            <p:cNvPr id="10" name="TextBox 9"/>
            <p:cNvSpPr txBox="1"/>
            <p:nvPr/>
          </p:nvSpPr>
          <p:spPr>
            <a:xfrm>
              <a:off x="8144253" y="412294"/>
              <a:ext cx="5401717" cy="574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b="1" u="sng" dirty="0"/>
                <a:t>VR SP-E tasks in 2023 </a:t>
              </a:r>
              <a:r>
                <a:rPr lang="sv-SE" u="sng" dirty="0"/>
                <a:t>(as </a:t>
              </a:r>
              <a:r>
                <a:rPr lang="sv-SE" u="sng" dirty="0" err="1"/>
                <a:t>defined</a:t>
              </a:r>
              <a:r>
                <a:rPr lang="sv-SE" u="sng" dirty="0"/>
                <a:t> in PMP)</a:t>
              </a:r>
              <a:r>
                <a:rPr lang="sv-SE" b="1" u="sng" dirty="0"/>
                <a:t>:</a:t>
              </a:r>
            </a:p>
            <a:p>
              <a:r>
                <a:rPr lang="en-US" i="1" dirty="0"/>
                <a:t>Characterization of JET plasma facing and diagnostics components using </a:t>
              </a:r>
              <a:r>
                <a:rPr lang="sv-SE" i="1" dirty="0" err="1"/>
                <a:t>ion</a:t>
              </a:r>
              <a:r>
                <a:rPr lang="sv-SE" i="1" dirty="0"/>
                <a:t> </a:t>
              </a:r>
              <a:r>
                <a:rPr lang="sv-SE" i="1" dirty="0" err="1"/>
                <a:t>beam</a:t>
              </a:r>
              <a:r>
                <a:rPr lang="sv-SE" i="1" dirty="0"/>
                <a:t> </a:t>
              </a:r>
              <a:r>
                <a:rPr lang="sv-SE" i="1" dirty="0" err="1"/>
                <a:t>analysis</a:t>
              </a:r>
              <a:r>
                <a:rPr lang="sv-SE" i="1" dirty="0"/>
                <a:t> (HIERDA).</a:t>
              </a:r>
            </a:p>
            <a:p>
              <a:endParaRPr lang="sv-SE" sz="1000" dirty="0"/>
            </a:p>
            <a:p>
              <a:r>
                <a:rPr lang="sv-SE" b="1" dirty="0"/>
                <a:t>I. </a:t>
              </a:r>
              <a:r>
                <a:rPr lang="sv-SE" b="1" dirty="0" err="1"/>
                <a:t>Samples</a:t>
              </a:r>
              <a:r>
                <a:rPr lang="sv-SE" b="1" dirty="0"/>
                <a:t> </a:t>
              </a:r>
              <a:r>
                <a:rPr lang="sv-SE" b="1" dirty="0" err="1"/>
                <a:t>sectioned</a:t>
              </a:r>
              <a:r>
                <a:rPr lang="sv-SE" b="1" dirty="0"/>
                <a:t> at VTT from </a:t>
              </a:r>
              <a:r>
                <a:rPr lang="sv-SE" b="1" dirty="0" err="1"/>
                <a:t>divertor</a:t>
              </a:r>
              <a:r>
                <a:rPr lang="sv-SE" b="1" dirty="0"/>
                <a:t> </a:t>
              </a:r>
              <a:r>
                <a:rPr lang="sv-SE" b="1" dirty="0" err="1"/>
                <a:t>Tiles</a:t>
              </a:r>
              <a:r>
                <a:rPr lang="sv-SE" b="1" dirty="0"/>
                <a:t> 4,6,7,8:       </a:t>
              </a:r>
            </a:p>
            <a:p>
              <a:r>
                <a:rPr lang="sv-SE" dirty="0">
                  <a:solidFill>
                    <a:srgbClr val="FF0000"/>
                  </a:solidFill>
                </a:rPr>
                <a:t>  </a:t>
              </a:r>
              <a:r>
                <a:rPr lang="sv-SE" b="1" i="1" dirty="0">
                  <a:solidFill>
                    <a:srgbClr val="FF0000"/>
                  </a:solidFill>
                </a:rPr>
                <a:t>E2, Task D008: 3 PM, 3 accelerator </a:t>
              </a:r>
              <a:r>
                <a:rPr lang="sv-SE" b="1" i="1" dirty="0" err="1">
                  <a:solidFill>
                    <a:srgbClr val="FF0000"/>
                  </a:solidFill>
                </a:rPr>
                <a:t>days</a:t>
              </a:r>
              <a:r>
                <a:rPr lang="sv-SE" b="1" i="1" dirty="0">
                  <a:solidFill>
                    <a:srgbClr val="FF0000"/>
                  </a:solidFill>
                </a:rPr>
                <a:t>.</a:t>
              </a:r>
              <a:endParaRPr lang="sv-SE" i="1" dirty="0">
                <a:solidFill>
                  <a:srgbClr val="FF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dirty="0" err="1"/>
                <a:t>Contents</a:t>
              </a:r>
              <a:r>
                <a:rPr lang="sv-SE" dirty="0"/>
                <a:t> </a:t>
              </a:r>
              <a:r>
                <a:rPr lang="sv-SE" dirty="0" err="1"/>
                <a:t>of</a:t>
              </a:r>
              <a:r>
                <a:rPr lang="sv-SE" dirty="0"/>
                <a:t> all species (from H to W) in the </a:t>
              </a:r>
              <a:r>
                <a:rPr lang="sv-SE" dirty="0" err="1"/>
                <a:t>surface</a:t>
              </a:r>
              <a:r>
                <a:rPr lang="sv-SE" dirty="0"/>
                <a:t> </a:t>
              </a:r>
              <a:r>
                <a:rPr lang="sv-SE" dirty="0" err="1"/>
                <a:t>layer</a:t>
              </a:r>
              <a:r>
                <a:rPr lang="sv-SE" dirty="0"/>
                <a:t> </a:t>
              </a:r>
              <a:r>
                <a:rPr lang="sv-SE" dirty="0" err="1"/>
                <a:t>up</a:t>
              </a:r>
              <a:r>
                <a:rPr lang="sv-SE" dirty="0"/>
                <a:t> to the </a:t>
              </a:r>
              <a:r>
                <a:rPr lang="sv-SE" dirty="0" err="1"/>
                <a:t>depth</a:t>
              </a:r>
              <a:r>
                <a:rPr lang="sv-SE" dirty="0"/>
                <a:t> </a:t>
              </a:r>
              <a:r>
                <a:rPr lang="sv-SE" dirty="0" err="1"/>
                <a:t>of</a:t>
              </a:r>
              <a:r>
                <a:rPr lang="sv-SE" dirty="0"/>
                <a:t> 350 </a:t>
              </a:r>
              <a:r>
                <a:rPr lang="sv-SE" dirty="0" err="1"/>
                <a:t>nm</a:t>
              </a:r>
              <a:r>
                <a:rPr lang="sv-SE" dirty="0"/>
                <a:t>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sv-SE" sz="8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dirty="0" err="1"/>
                <a:t>Concentration</a:t>
              </a:r>
              <a:r>
                <a:rPr lang="sv-SE" dirty="0"/>
                <a:t> </a:t>
              </a:r>
              <a:r>
                <a:rPr lang="sv-SE" dirty="0" err="1"/>
                <a:t>ratios</a:t>
              </a:r>
              <a:r>
                <a:rPr lang="sv-SE" dirty="0"/>
                <a:t>: H/D, D/Be, D/C, Be/C, D/N, C/N, D/O, Be/N </a:t>
              </a:r>
              <a:r>
                <a:rPr lang="sv-SE" dirty="0" err="1"/>
                <a:t>etc</a:t>
              </a:r>
              <a:r>
                <a:rPr lang="sv-SE" dirty="0"/>
                <a:t> in </a:t>
              </a:r>
              <a:r>
                <a:rPr lang="sv-SE" dirty="0" err="1"/>
                <a:t>surface</a:t>
              </a:r>
              <a:r>
                <a:rPr lang="sv-SE" dirty="0"/>
                <a:t> </a:t>
              </a:r>
              <a:r>
                <a:rPr lang="sv-SE" dirty="0" err="1"/>
                <a:t>layer</a:t>
              </a:r>
              <a:r>
                <a:rPr lang="sv-SE" dirty="0"/>
                <a:t> </a:t>
              </a:r>
              <a:r>
                <a:rPr lang="sv-SE" dirty="0" err="1"/>
                <a:t>up</a:t>
              </a:r>
              <a:r>
                <a:rPr lang="sv-SE" dirty="0"/>
                <a:t> to 360 </a:t>
              </a:r>
              <a:r>
                <a:rPr lang="sv-SE" dirty="0" err="1"/>
                <a:t>nm</a:t>
              </a:r>
              <a:r>
                <a:rPr lang="sv-SE" dirty="0"/>
                <a:t>.    </a:t>
              </a:r>
            </a:p>
            <a:p>
              <a:endParaRPr lang="sv-SE" sz="800" b="1" dirty="0"/>
            </a:p>
            <a:p>
              <a:r>
                <a:rPr lang="sv-SE" b="1" dirty="0"/>
                <a:t>II. </a:t>
              </a:r>
              <a:r>
                <a:rPr lang="sv-SE" b="1" dirty="0" err="1"/>
                <a:t>Samples</a:t>
              </a:r>
              <a:r>
                <a:rPr lang="sv-SE" b="1" dirty="0"/>
                <a:t> </a:t>
              </a:r>
              <a:r>
                <a:rPr lang="sv-SE" b="1" dirty="0" err="1"/>
                <a:t>of</a:t>
              </a:r>
              <a:r>
                <a:rPr lang="sv-SE" b="1" dirty="0"/>
                <a:t> PFC and </a:t>
              </a:r>
              <a:r>
                <a:rPr lang="sv-SE" b="1" dirty="0" err="1"/>
                <a:t>other</a:t>
              </a:r>
              <a:r>
                <a:rPr lang="sv-SE" b="1" dirty="0"/>
                <a:t> </a:t>
              </a:r>
              <a:r>
                <a:rPr lang="sv-SE" b="1" dirty="0" err="1"/>
                <a:t>objects</a:t>
              </a:r>
              <a:r>
                <a:rPr lang="sv-SE" b="1" dirty="0"/>
                <a:t> in JET:</a:t>
              </a:r>
            </a:p>
            <a:p>
              <a:r>
                <a:rPr lang="sv-SE" b="1" dirty="0"/>
                <a:t>     </a:t>
              </a:r>
              <a:r>
                <a:rPr lang="sv-SE" b="1" i="1" dirty="0">
                  <a:solidFill>
                    <a:srgbClr val="FF0000"/>
                  </a:solidFill>
                </a:rPr>
                <a:t>E3, Task D008: 7 PM,  0 accelerator </a:t>
              </a:r>
              <a:r>
                <a:rPr lang="sv-SE" b="1" i="1" dirty="0" err="1">
                  <a:solidFill>
                    <a:srgbClr val="FF0000"/>
                  </a:solidFill>
                </a:rPr>
                <a:t>days</a:t>
              </a:r>
              <a:r>
                <a:rPr lang="sv-SE" b="1" i="1" dirty="0">
                  <a:solidFill>
                    <a:srgbClr val="FF0000"/>
                  </a:solidFill>
                </a:rPr>
                <a:t>.</a:t>
              </a:r>
            </a:p>
            <a:p>
              <a:r>
                <a:rPr lang="sv-SE" b="1" dirty="0">
                  <a:solidFill>
                    <a:srgbClr val="FF0000"/>
                  </a:solidFill>
                </a:rPr>
                <a:t>     </a:t>
              </a:r>
              <a:r>
                <a:rPr lang="sv-SE" dirty="0">
                  <a:solidFill>
                    <a:srgbClr val="FF0000"/>
                  </a:solidFill>
                </a:rPr>
                <a:t>In </a:t>
              </a:r>
              <a:r>
                <a:rPr lang="sv-SE" dirty="0" err="1">
                  <a:solidFill>
                    <a:srgbClr val="FF0000"/>
                  </a:solidFill>
                </a:rPr>
                <a:t>principle</a:t>
              </a:r>
              <a:r>
                <a:rPr lang="sv-SE" dirty="0">
                  <a:solidFill>
                    <a:srgbClr val="FF0000"/>
                  </a:solidFill>
                </a:rPr>
                <a:t> </a:t>
              </a:r>
              <a:r>
                <a:rPr lang="sv-SE" dirty="0" err="1">
                  <a:solidFill>
                    <a:srgbClr val="FF0000"/>
                  </a:solidFill>
                </a:rPr>
                <a:t>any</a:t>
              </a:r>
              <a:r>
                <a:rPr lang="sv-SE" dirty="0">
                  <a:solidFill>
                    <a:srgbClr val="FF0000"/>
                  </a:solidFill>
                </a:rPr>
                <a:t> </a:t>
              </a:r>
              <a:r>
                <a:rPr lang="sv-SE" dirty="0" err="1">
                  <a:solidFill>
                    <a:srgbClr val="FF0000"/>
                  </a:solidFill>
                </a:rPr>
                <a:t>sample</a:t>
              </a:r>
              <a:r>
                <a:rPr lang="sv-SE" dirty="0">
                  <a:solidFill>
                    <a:srgbClr val="FF0000"/>
                  </a:solidFill>
                </a:rPr>
                <a:t> </a:t>
              </a:r>
              <a:r>
                <a:rPr lang="sv-SE" dirty="0" err="1">
                  <a:solidFill>
                    <a:srgbClr val="FF0000"/>
                  </a:solidFill>
                </a:rPr>
                <a:t>can</a:t>
              </a:r>
              <a:r>
                <a:rPr lang="sv-SE" dirty="0">
                  <a:solidFill>
                    <a:srgbClr val="FF0000"/>
                  </a:solidFill>
                </a:rPr>
                <a:t> be </a:t>
              </a:r>
              <a:r>
                <a:rPr lang="sv-SE" dirty="0" err="1">
                  <a:solidFill>
                    <a:srgbClr val="FF0000"/>
                  </a:solidFill>
                </a:rPr>
                <a:t>studied</a:t>
              </a:r>
              <a:r>
                <a:rPr lang="sv-SE" dirty="0">
                  <a:solidFill>
                    <a:srgbClr val="FF0000"/>
                  </a:solidFill>
                </a:rPr>
                <a:t>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sv-SE" sz="9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dirty="0"/>
                <a:t>The </a:t>
              </a:r>
              <a:r>
                <a:rPr lang="sv-SE" dirty="0" err="1"/>
                <a:t>most</a:t>
              </a:r>
              <a:r>
                <a:rPr lang="sv-SE" dirty="0"/>
                <a:t> relevant </a:t>
              </a:r>
              <a:r>
                <a:rPr lang="sv-SE" dirty="0" err="1"/>
                <a:t>are</a:t>
              </a:r>
              <a:r>
                <a:rPr lang="sv-SE" dirty="0"/>
                <a:t> studies </a:t>
              </a:r>
              <a:r>
                <a:rPr lang="sv-SE" dirty="0" err="1"/>
                <a:t>of</a:t>
              </a:r>
              <a:r>
                <a:rPr lang="sv-SE" dirty="0"/>
                <a:t> </a:t>
              </a:r>
              <a:r>
                <a:rPr lang="sv-SE" dirty="0" err="1"/>
                <a:t>Langmuir</a:t>
              </a:r>
              <a:r>
                <a:rPr lang="sv-SE" dirty="0"/>
                <a:t> </a:t>
              </a:r>
              <a:r>
                <a:rPr lang="sv-SE" dirty="0" err="1"/>
                <a:t>probes</a:t>
              </a:r>
              <a:r>
                <a:rPr lang="sv-SE" dirty="0"/>
                <a:t>.</a:t>
              </a:r>
            </a:p>
            <a:p>
              <a:pPr marL="742950" lvl="1" indent="-285750">
                <a:buFont typeface="Wingdings" panose="05000000000000000000" pitchFamily="2" charset="2"/>
                <a:buChar char="Ø"/>
              </a:pPr>
              <a:r>
                <a:rPr lang="sv-SE" dirty="0"/>
                <a:t> </a:t>
              </a:r>
              <a:r>
                <a:rPr lang="sv-SE" i="1" dirty="0" err="1"/>
                <a:t>Composition</a:t>
              </a:r>
              <a:r>
                <a:rPr lang="sv-SE" i="1" dirty="0"/>
                <a:t> </a:t>
              </a:r>
              <a:r>
                <a:rPr lang="sv-SE" i="1" dirty="0" err="1"/>
                <a:t>of</a:t>
              </a:r>
              <a:r>
                <a:rPr lang="sv-SE" i="1" dirty="0"/>
                <a:t> </a:t>
              </a:r>
              <a:r>
                <a:rPr lang="sv-SE" i="1" dirty="0" err="1"/>
                <a:t>deposits</a:t>
              </a:r>
              <a:r>
                <a:rPr lang="sv-SE" i="1" dirty="0"/>
                <a:t> in </a:t>
              </a:r>
              <a:r>
                <a:rPr lang="sv-SE" i="1" dirty="0" err="1"/>
                <a:t>various</a:t>
              </a:r>
              <a:r>
                <a:rPr lang="sv-SE" i="1" dirty="0"/>
                <a:t> regions in the </a:t>
              </a:r>
              <a:r>
                <a:rPr lang="sv-SE" i="1" dirty="0" err="1"/>
                <a:t>divertor</a:t>
              </a:r>
              <a:r>
                <a:rPr lang="sv-SE" i="1" dirty="0"/>
                <a:t>, </a:t>
              </a:r>
              <a:r>
                <a:rPr lang="sv-SE" i="1" dirty="0" err="1"/>
                <a:t>both</a:t>
              </a:r>
              <a:r>
                <a:rPr lang="sv-SE" i="1" dirty="0"/>
                <a:t> on plasma-</a:t>
              </a:r>
              <a:r>
                <a:rPr lang="sv-SE" i="1" dirty="0" err="1"/>
                <a:t>facing</a:t>
              </a:r>
              <a:r>
                <a:rPr lang="sv-SE" i="1" dirty="0"/>
                <a:t> </a:t>
              </a:r>
              <a:r>
                <a:rPr lang="sv-SE" i="1" dirty="0" err="1"/>
                <a:t>surface</a:t>
              </a:r>
              <a:r>
                <a:rPr lang="sv-SE" i="1" dirty="0"/>
                <a:t> and in gaps </a:t>
              </a:r>
              <a:r>
                <a:rPr lang="sv-SE" i="1" dirty="0" err="1"/>
                <a:t>between</a:t>
              </a:r>
              <a:r>
                <a:rPr lang="sv-SE" i="1" dirty="0"/>
                <a:t> </a:t>
              </a:r>
              <a:r>
                <a:rPr lang="sv-SE" i="1" dirty="0" err="1"/>
                <a:t>lamellae</a:t>
              </a:r>
              <a:r>
                <a:rPr lang="sv-SE" i="1" dirty="0"/>
                <a:t>.</a:t>
              </a:r>
            </a:p>
            <a:p>
              <a:pPr marL="742950" lvl="1" indent="-285750">
                <a:buFont typeface="Wingdings" panose="05000000000000000000" pitchFamily="2" charset="2"/>
                <a:buChar char="Ø"/>
              </a:pPr>
              <a:r>
                <a:rPr lang="sv-SE" i="1" dirty="0" err="1"/>
                <a:t>Composition</a:t>
              </a:r>
              <a:r>
                <a:rPr lang="sv-SE" i="1" dirty="0"/>
                <a:t> </a:t>
              </a:r>
              <a:r>
                <a:rPr lang="sv-SE" i="1" dirty="0" err="1"/>
                <a:t>of</a:t>
              </a:r>
              <a:r>
                <a:rPr lang="sv-SE" i="1" dirty="0"/>
                <a:t> the </a:t>
              </a:r>
              <a:r>
                <a:rPr lang="sv-SE" i="1" dirty="0" err="1"/>
                <a:t>damaged</a:t>
              </a:r>
              <a:r>
                <a:rPr lang="sv-SE" i="1" dirty="0"/>
                <a:t> and </a:t>
              </a:r>
              <a:r>
                <a:rPr lang="sv-SE" i="1" dirty="0" err="1"/>
                <a:t>molten</a:t>
              </a:r>
              <a:r>
                <a:rPr lang="sv-SE" i="1" dirty="0"/>
                <a:t> </a:t>
              </a:r>
              <a:r>
                <a:rPr lang="sv-SE" i="1" dirty="0" err="1"/>
                <a:t>zones</a:t>
              </a:r>
              <a:r>
                <a:rPr lang="sv-SE" i="1" dirty="0"/>
                <a:t>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sv-SE" sz="8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v-SE" dirty="0" err="1"/>
                <a:t>Mirrors</a:t>
              </a:r>
              <a:r>
                <a:rPr lang="sv-SE" dirty="0"/>
                <a:t>: for </a:t>
              </a:r>
              <a:r>
                <a:rPr lang="sv-SE" dirty="0" err="1"/>
                <a:t>instance</a:t>
              </a:r>
              <a:r>
                <a:rPr lang="sv-SE" dirty="0"/>
                <a:t> H/D </a:t>
              </a:r>
              <a:r>
                <a:rPr lang="sv-SE" dirty="0" err="1"/>
                <a:t>ratio</a:t>
              </a:r>
              <a:r>
                <a:rPr lang="sv-SE" dirty="0"/>
                <a:t> over </a:t>
              </a:r>
              <a:r>
                <a:rPr lang="sv-SE" dirty="0" err="1"/>
                <a:t>time</a:t>
              </a:r>
              <a:r>
                <a:rPr lang="sv-SE" dirty="0"/>
                <a:t>.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3410851" y="384990"/>
              <a:ext cx="13712" cy="57886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5F125C7-4CB4-498E-AE3F-8F5D03296875}"/>
              </a:ext>
            </a:extLst>
          </p:cNvPr>
          <p:cNvSpPr txBox="1"/>
          <p:nvPr/>
        </p:nvSpPr>
        <p:spPr>
          <a:xfrm>
            <a:off x="5018388" y="6613549"/>
            <a:ext cx="4320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Per </a:t>
            </a:r>
            <a:r>
              <a:rPr lang="en-US" sz="1200" b="1" dirty="0" err="1"/>
              <a:t>Petersson</a:t>
            </a:r>
            <a:r>
              <a:rPr lang="en-US" sz="1200" b="1" dirty="0"/>
              <a:t>, Laura </a:t>
            </a:r>
            <a:r>
              <a:rPr lang="en-US" sz="1200" b="1" dirty="0" err="1"/>
              <a:t>Dittrich</a:t>
            </a:r>
            <a:r>
              <a:rPr lang="en-US" sz="1200" b="1" dirty="0"/>
              <a:t>, Daniel </a:t>
            </a:r>
            <a:r>
              <a:rPr lang="en-US" sz="1200" b="1" dirty="0" err="1"/>
              <a:t>Primetzhofer</a:t>
            </a:r>
            <a:r>
              <a:rPr lang="en-US" sz="1200" b="1" dirty="0"/>
              <a:t>, Marek Rubel</a:t>
            </a:r>
          </a:p>
        </p:txBody>
      </p:sp>
    </p:spTree>
    <p:extLst>
      <p:ext uri="{BB962C8B-B14F-4D97-AF65-F5344CB8AC3E}">
        <p14:creationId xmlns:p14="http://schemas.microsoft.com/office/powerpoint/2010/main" val="195742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5F125C7-4CB4-498E-AE3F-8F5D03296875}"/>
              </a:ext>
            </a:extLst>
          </p:cNvPr>
          <p:cNvSpPr txBox="1"/>
          <p:nvPr/>
        </p:nvSpPr>
        <p:spPr>
          <a:xfrm>
            <a:off x="4936917" y="6503629"/>
            <a:ext cx="4320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Per </a:t>
            </a:r>
            <a:r>
              <a:rPr lang="en-US" sz="1200" b="1" dirty="0" err="1"/>
              <a:t>Petersson</a:t>
            </a:r>
            <a:r>
              <a:rPr lang="en-US" sz="1200" b="1" dirty="0"/>
              <a:t>, Laura </a:t>
            </a:r>
            <a:r>
              <a:rPr lang="en-US" sz="1200" b="1" dirty="0" err="1"/>
              <a:t>Dittrich</a:t>
            </a:r>
            <a:r>
              <a:rPr lang="en-US" sz="1200" b="1" dirty="0"/>
              <a:t>, Daniel </a:t>
            </a:r>
            <a:r>
              <a:rPr lang="en-US" sz="1200" b="1" dirty="0" err="1"/>
              <a:t>Primetzhofer</a:t>
            </a:r>
            <a:r>
              <a:rPr lang="en-US" sz="1200" b="1" dirty="0"/>
              <a:t>, Marek Rubel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727" y="4311256"/>
            <a:ext cx="54433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>
                <a:solidFill>
                  <a:srgbClr val="0000FF"/>
                </a:solidFill>
              </a:rPr>
              <a:t>2 gas &amp; 2 </a:t>
            </a:r>
            <a:r>
              <a:rPr lang="sv-SE" sz="1350" dirty="0" err="1">
                <a:solidFill>
                  <a:srgbClr val="0000FF"/>
                </a:solidFill>
              </a:rPr>
              <a:t>sputter</a:t>
            </a:r>
            <a:r>
              <a:rPr lang="sv-SE" sz="1350" dirty="0">
                <a:solidFill>
                  <a:srgbClr val="0000FF"/>
                </a:solidFill>
              </a:rPr>
              <a:t> </a:t>
            </a:r>
            <a:r>
              <a:rPr lang="sv-SE" sz="1350" dirty="0" err="1">
                <a:solidFill>
                  <a:srgbClr val="0000FF"/>
                </a:solidFill>
              </a:rPr>
              <a:t>ion</a:t>
            </a:r>
            <a:r>
              <a:rPr lang="sv-SE" sz="1350" dirty="0">
                <a:solidFill>
                  <a:srgbClr val="0000FF"/>
                </a:solidFill>
              </a:rPr>
              <a:t> </a:t>
            </a:r>
            <a:r>
              <a:rPr lang="sv-SE" sz="1350" dirty="0" err="1">
                <a:solidFill>
                  <a:srgbClr val="0000FF"/>
                </a:solidFill>
              </a:rPr>
              <a:t>sources</a:t>
            </a:r>
            <a:r>
              <a:rPr lang="sv-SE" sz="1350" dirty="0">
                <a:solidFill>
                  <a:srgbClr val="0000FF"/>
                </a:solidFill>
              </a:rPr>
              <a:t> </a:t>
            </a:r>
            <a:r>
              <a:rPr lang="en-SE" sz="1350" dirty="0">
                <a:solidFill>
                  <a:srgbClr val="0000FF"/>
                </a:solidFill>
              </a:rPr>
              <a:t>–</a:t>
            </a:r>
            <a:r>
              <a:rPr lang="sv-SE" sz="1350" dirty="0">
                <a:solidFill>
                  <a:srgbClr val="0000FF"/>
                </a:solidFill>
              </a:rPr>
              <a:t> </a:t>
            </a:r>
            <a:r>
              <a:rPr lang="sv-SE" sz="1350" dirty="0" err="1">
                <a:solidFill>
                  <a:srgbClr val="0000FF"/>
                </a:solidFill>
              </a:rPr>
              <a:t>beams</a:t>
            </a:r>
            <a:r>
              <a:rPr lang="sv-SE" sz="1350" dirty="0">
                <a:solidFill>
                  <a:srgbClr val="0000FF"/>
                </a:solidFill>
              </a:rPr>
              <a:t> </a:t>
            </a:r>
            <a:r>
              <a:rPr lang="sv-SE" sz="1350" dirty="0" err="1">
                <a:solidFill>
                  <a:srgbClr val="0000FF"/>
                </a:solidFill>
              </a:rPr>
              <a:t>of</a:t>
            </a:r>
            <a:r>
              <a:rPr lang="sv-SE" sz="1350" dirty="0">
                <a:solidFill>
                  <a:srgbClr val="0000FF"/>
                </a:solidFill>
              </a:rPr>
              <a:t> H, D, </a:t>
            </a:r>
            <a:r>
              <a:rPr lang="sv-SE" sz="1350" baseline="30000" dirty="0">
                <a:solidFill>
                  <a:srgbClr val="0000FF"/>
                </a:solidFill>
              </a:rPr>
              <a:t>3</a:t>
            </a:r>
            <a:r>
              <a:rPr lang="sv-SE" sz="1350" dirty="0">
                <a:solidFill>
                  <a:srgbClr val="0000FF"/>
                </a:solidFill>
              </a:rPr>
              <a:t>He, </a:t>
            </a:r>
            <a:r>
              <a:rPr lang="sv-SE" sz="1350" baseline="30000" dirty="0">
                <a:solidFill>
                  <a:srgbClr val="0000FF"/>
                </a:solidFill>
              </a:rPr>
              <a:t>4</a:t>
            </a:r>
            <a:r>
              <a:rPr lang="sv-SE" sz="1350" dirty="0">
                <a:solidFill>
                  <a:srgbClr val="0000FF"/>
                </a:solidFill>
              </a:rPr>
              <a:t>He, C, N, O, Cu, </a:t>
            </a:r>
            <a:r>
              <a:rPr lang="sv-SE" sz="1350" dirty="0" err="1">
                <a:solidFill>
                  <a:srgbClr val="0000FF"/>
                </a:solidFill>
              </a:rPr>
              <a:t>Br</a:t>
            </a:r>
            <a:r>
              <a:rPr lang="sv-SE" sz="1350" dirty="0">
                <a:solidFill>
                  <a:srgbClr val="0000FF"/>
                </a:solidFill>
              </a:rPr>
              <a:t>, I, Au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812CA1-A06B-4518-99F7-0B17FF7D3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394" y="136424"/>
            <a:ext cx="5400600" cy="53091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  <a:reflection stA="73000"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v-SE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Tandem </a:t>
            </a:r>
            <a:r>
              <a:rPr lang="sv-SE" sz="21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Laboratory</a:t>
            </a:r>
            <a:r>
              <a:rPr lang="sv-SE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Uppsala University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75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238" y="836712"/>
            <a:ext cx="5342257" cy="3797099"/>
            <a:chOff x="34984" y="528661"/>
            <a:chExt cx="7123009" cy="506279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C4E9BAE-55E0-4217-8BE5-7151B7E13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984" y="914537"/>
              <a:ext cx="6928038" cy="424397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116968" y="528661"/>
              <a:ext cx="481234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b="1" dirty="0">
                  <a:solidFill>
                    <a:srgbClr val="0000FF"/>
                  </a:solidFill>
                </a:rPr>
                <a:t>5 MV 15-SDH2 pelletron accelerator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C6D4D9-5060-4520-BBBE-54C8E3310B62}"/>
                </a:ext>
              </a:extLst>
            </p:cNvPr>
            <p:cNvSpPr txBox="1"/>
            <p:nvPr/>
          </p:nvSpPr>
          <p:spPr>
            <a:xfrm>
              <a:off x="2731252" y="4480616"/>
              <a:ext cx="56254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975" dirty="0">
                  <a:latin typeface="Calibri" panose="020F0502020204030204" pitchFamily="34" charset="0"/>
                  <a:cs typeface="Calibri" panose="020F0502020204030204" pitchFamily="34" charset="0"/>
                </a:rPr>
                <a:t>AMS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46610" y="588704"/>
              <a:ext cx="7111383" cy="5002756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79159" y="881872"/>
            <a:ext cx="3559488" cy="2208670"/>
            <a:chOff x="7141216" y="588874"/>
            <a:chExt cx="4745984" cy="29448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32DCA1F-E7CF-4CF0-A65D-BCCBBC30C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1217" y="923163"/>
              <a:ext cx="4671964" cy="246045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717699" y="595097"/>
              <a:ext cx="359534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b="1" dirty="0">
                  <a:solidFill>
                    <a:srgbClr val="0000FF"/>
                  </a:solidFill>
                </a:rPr>
                <a:t>350 kV Danfysik </a:t>
              </a:r>
              <a:r>
                <a:rPr lang="sv-SE" b="1" dirty="0" err="1">
                  <a:solidFill>
                    <a:srgbClr val="0000FF"/>
                  </a:solidFill>
                </a:rPr>
                <a:t>implanter</a:t>
              </a:r>
              <a:endParaRPr lang="sv-SE" b="1" dirty="0">
                <a:solidFill>
                  <a:srgbClr val="0000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41216" y="3133658"/>
              <a:ext cx="4745983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50" dirty="0">
                  <a:solidFill>
                    <a:srgbClr val="0000FF"/>
                  </a:solidFill>
                </a:rPr>
                <a:t>3 </a:t>
              </a:r>
              <a:r>
                <a:rPr lang="sv-SE" sz="1350" dirty="0" err="1">
                  <a:solidFill>
                    <a:srgbClr val="0000FF"/>
                  </a:solidFill>
                </a:rPr>
                <a:t>changeable</a:t>
              </a:r>
              <a:r>
                <a:rPr lang="sv-SE" sz="1350" dirty="0">
                  <a:solidFill>
                    <a:srgbClr val="0000FF"/>
                  </a:solidFill>
                </a:rPr>
                <a:t> </a:t>
              </a:r>
              <a:r>
                <a:rPr lang="sv-SE" sz="1350" dirty="0" err="1">
                  <a:solidFill>
                    <a:srgbClr val="0000FF"/>
                  </a:solidFill>
                </a:rPr>
                <a:t>sources</a:t>
              </a:r>
              <a:r>
                <a:rPr lang="sv-SE" sz="1350" dirty="0">
                  <a:solidFill>
                    <a:srgbClr val="0000FF"/>
                  </a:solidFill>
                </a:rPr>
                <a:t>: gas, </a:t>
              </a:r>
              <a:r>
                <a:rPr lang="sv-SE" sz="1350" dirty="0" err="1">
                  <a:solidFill>
                    <a:srgbClr val="0000FF"/>
                  </a:solidFill>
                </a:rPr>
                <a:t>oven</a:t>
              </a:r>
              <a:r>
                <a:rPr lang="sv-SE" sz="1350" dirty="0">
                  <a:solidFill>
                    <a:srgbClr val="0000FF"/>
                  </a:solidFill>
                </a:rPr>
                <a:t>, </a:t>
              </a:r>
              <a:r>
                <a:rPr lang="sv-SE" sz="1350" dirty="0" err="1">
                  <a:solidFill>
                    <a:srgbClr val="0000FF"/>
                  </a:solidFill>
                </a:rPr>
                <a:t>sputter</a:t>
              </a:r>
              <a:endParaRPr lang="sv-SE" sz="1350" dirty="0">
                <a:solidFill>
                  <a:srgbClr val="0000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203522" y="588874"/>
              <a:ext cx="4683678" cy="2943241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425888" y="3090300"/>
            <a:ext cx="3512759" cy="2044943"/>
            <a:chOff x="7234518" y="3533445"/>
            <a:chExt cx="4683678" cy="272659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0BA0AA5-2962-40A2-8A10-3DD0A4939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41092" y="3893223"/>
              <a:ext cx="3240000" cy="229252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167518" y="3533445"/>
              <a:ext cx="223420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b="1" dirty="0" err="1">
                  <a:solidFill>
                    <a:srgbClr val="0000FF"/>
                  </a:solidFill>
                </a:rPr>
                <a:t>ToF</a:t>
              </a:r>
              <a:r>
                <a:rPr lang="sv-SE" b="1" dirty="0">
                  <a:solidFill>
                    <a:srgbClr val="0000FF"/>
                  </a:solidFill>
                </a:rPr>
                <a:t>-LEIS system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234518" y="3598901"/>
              <a:ext cx="4683678" cy="2661135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44205" y="4688360"/>
            <a:ext cx="5104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Fusion-</a:t>
            </a:r>
            <a:r>
              <a:rPr lang="sv-SE" b="1" dirty="0" err="1">
                <a:solidFill>
                  <a:srgbClr val="FF0000"/>
                </a:solidFill>
              </a:rPr>
              <a:t>related</a:t>
            </a:r>
            <a:r>
              <a:rPr lang="sv-SE" b="1" dirty="0">
                <a:solidFill>
                  <a:srgbClr val="FF0000"/>
                </a:solidFill>
              </a:rPr>
              <a:t> research is </a:t>
            </a:r>
            <a:r>
              <a:rPr lang="sv-SE" b="1" dirty="0" err="1">
                <a:solidFill>
                  <a:srgbClr val="FF0000"/>
                </a:solidFill>
              </a:rPr>
              <a:t>carried</a:t>
            </a:r>
            <a:r>
              <a:rPr lang="sv-SE" b="1" dirty="0">
                <a:solidFill>
                  <a:srgbClr val="FF0000"/>
                </a:solidFill>
              </a:rPr>
              <a:t> </a:t>
            </a:r>
            <a:r>
              <a:rPr lang="sv-SE" b="1" dirty="0" err="1">
                <a:solidFill>
                  <a:srgbClr val="FF0000"/>
                </a:solidFill>
              </a:rPr>
              <a:t>out</a:t>
            </a:r>
            <a:r>
              <a:rPr lang="sv-SE" b="1" dirty="0">
                <a:solidFill>
                  <a:srgbClr val="FF0000"/>
                </a:solidFill>
              </a:rPr>
              <a:t> in all systems.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337" y="5660666"/>
            <a:ext cx="7679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P. Ström and D. </a:t>
            </a:r>
            <a:r>
              <a:rPr lang="sv-SE" sz="1400" i="1" dirty="0" err="1"/>
              <a:t>Primetzhofer</a:t>
            </a:r>
            <a:r>
              <a:rPr lang="sv-SE" sz="1400" i="1" dirty="0"/>
              <a:t>, JINST 17 (2022) P04011.</a:t>
            </a:r>
          </a:p>
          <a:p>
            <a:r>
              <a:rPr lang="sv-SE" sz="1400" i="1" dirty="0"/>
              <a:t>M. Rubel, D. </a:t>
            </a:r>
            <a:r>
              <a:rPr lang="sv-SE" sz="1400" i="1" dirty="0" err="1"/>
              <a:t>Primetzhofer</a:t>
            </a:r>
            <a:r>
              <a:rPr lang="sv-SE" sz="1400" i="1" dirty="0"/>
              <a:t>, P. Petersson, S. </a:t>
            </a:r>
            <a:r>
              <a:rPr lang="sv-SE" sz="1400" i="1" dirty="0" err="1"/>
              <a:t>Charisopoulos</a:t>
            </a:r>
            <a:r>
              <a:rPr lang="sv-SE" sz="1400" i="1" dirty="0"/>
              <a:t>, A. </a:t>
            </a:r>
            <a:r>
              <a:rPr lang="sv-SE" sz="1400" i="1" dirty="0" err="1"/>
              <a:t>Widdowson</a:t>
            </a:r>
            <a:r>
              <a:rPr lang="sv-SE" sz="1400" i="1" dirty="0"/>
              <a:t>, EPJ Tech. </a:t>
            </a:r>
            <a:r>
              <a:rPr lang="sv-SE" sz="1400" i="1" dirty="0" err="1"/>
              <a:t>Instrum</a:t>
            </a:r>
            <a:r>
              <a:rPr lang="sv-SE" sz="1400" i="1" dirty="0"/>
              <a:t>. 10:3 (2023)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7A0395C-A958-42BA-AF9C-E1F8C60791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77" y="127273"/>
            <a:ext cx="432000" cy="432000"/>
          </a:xfrm>
          <a:prstGeom prst="rect">
            <a:avLst/>
          </a:prstGeom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6E222139-07DD-421E-8A88-17FEEB6362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07" y="106735"/>
            <a:ext cx="453782" cy="432000"/>
          </a:xfrm>
          <a:prstGeom prst="rect">
            <a:avLst/>
          </a:prstGeom>
        </p:spPr>
      </p:pic>
      <p:pic>
        <p:nvPicPr>
          <p:cNvPr id="27" name="Picture 4" descr="Vetenskapsrådet startsid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3" t="10381" r="13950" b="18838"/>
          <a:stretch/>
        </p:blipFill>
        <p:spPr bwMode="auto">
          <a:xfrm>
            <a:off x="1043608" y="136424"/>
            <a:ext cx="468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83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E812CA1-A06B-4518-99F7-0B17FF7D3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333" y="4275"/>
            <a:ext cx="8671760" cy="73866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  <a:reflection stA="73000"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v-SE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Tandem </a:t>
            </a:r>
            <a:r>
              <a:rPr lang="sv-SE" sz="21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Laboratory</a:t>
            </a:r>
            <a:r>
              <a:rPr lang="sv-SE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Uppsala University: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Multi-method capabilities: </a:t>
            </a:r>
            <a:r>
              <a:rPr lang="en-US" sz="210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In-situ</a:t>
            </a:r>
            <a:r>
              <a:rPr lang="en-US" sz="21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IBA &amp; target modification</a:t>
            </a:r>
            <a:endParaRPr lang="en-US" sz="75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0" r="3681" b="15068"/>
          <a:stretch/>
        </p:blipFill>
        <p:spPr>
          <a:xfrm>
            <a:off x="25122" y="1300736"/>
            <a:ext cx="4059798" cy="231986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3" r="24137" b="5059"/>
          <a:stretch/>
        </p:blipFill>
        <p:spPr>
          <a:xfrm>
            <a:off x="2418514" y="3728114"/>
            <a:ext cx="1666406" cy="129079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0" t="8471" r="28481" b="22230"/>
          <a:stretch/>
        </p:blipFill>
        <p:spPr>
          <a:xfrm rot="5400000">
            <a:off x="507782" y="3239733"/>
            <a:ext cx="1330577" cy="229589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144209" y="1300736"/>
            <a:ext cx="4924368" cy="34778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Ø"/>
            </a:pP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IBA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light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heavy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ions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– RBS, NRA, PIXE, </a:t>
            </a:r>
          </a:p>
          <a:p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PIGE</a:t>
            </a:r>
            <a:r>
              <a:rPr lang="sv-SE" b="1">
                <a:latin typeface="Calibri" panose="020F0502020204030204" pitchFamily="34" charset="0"/>
                <a:cs typeface="Calibri" panose="020F0502020204030204" pitchFamily="34" charset="0"/>
              </a:rPr>
              <a:t>, ERDA</a:t>
            </a:r>
            <a:endParaRPr lang="sv-SE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Beam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energies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: 2 </a:t>
            </a:r>
            <a:r>
              <a:rPr lang="en-SE" b="1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50 MeV</a:t>
            </a:r>
          </a:p>
          <a:p>
            <a:pPr marL="257175" indent="-25717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Large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viewport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optical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characterization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57175" indent="-25717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Evaporation: 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3 evaporation cells</a:t>
            </a:r>
          </a:p>
          <a:p>
            <a:pPr marL="257175" indent="-25717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Sputtering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1 – 5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keV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ion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gun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Implantation</a:t>
            </a:r>
          </a:p>
          <a:p>
            <a:pPr marL="257175" indent="-25717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Annealing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thermal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desorption</a:t>
            </a: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spectroscopy</a:t>
            </a:r>
            <a:endParaRPr lang="sv-SE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Gas analysers</a:t>
            </a:r>
          </a:p>
          <a:p>
            <a:pPr marL="257175" indent="-25717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v-SE" b="1" dirty="0">
                <a:latin typeface="Calibri" panose="020F0502020204030204" pitchFamily="34" charset="0"/>
                <a:cs typeface="Calibri" panose="020F0502020204030204" pitchFamily="34" charset="0"/>
              </a:rPr>
              <a:t>Gas </a:t>
            </a:r>
            <a:r>
              <a:rPr lang="sv-SE" b="1" dirty="0" err="1">
                <a:latin typeface="Calibri" panose="020F0502020204030204" pitchFamily="34" charset="0"/>
                <a:cs typeface="Calibri" panose="020F0502020204030204" pitchFamily="34" charset="0"/>
              </a:rPr>
              <a:t>feeds</a:t>
            </a:r>
            <a:endParaRPr lang="sv-S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A0395C-A958-42BA-AF9C-E1F8C60791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44" y="54085"/>
            <a:ext cx="432000" cy="432000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6E222139-07DD-421E-8A88-17FEEB6362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3" y="33547"/>
            <a:ext cx="453782" cy="432000"/>
          </a:xfrm>
          <a:prstGeom prst="rect">
            <a:avLst/>
          </a:prstGeom>
        </p:spPr>
      </p:pic>
      <p:pic>
        <p:nvPicPr>
          <p:cNvPr id="15" name="Picture 4" descr="Vetenskapsrådet startsid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3" t="10381" r="13950" b="18838"/>
          <a:stretch/>
        </p:blipFill>
        <p:spPr bwMode="auto">
          <a:xfrm>
            <a:off x="973192" y="73066"/>
            <a:ext cx="468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5F125C7-4CB4-498E-AE3F-8F5D03296875}"/>
              </a:ext>
            </a:extLst>
          </p:cNvPr>
          <p:cNvSpPr txBox="1"/>
          <p:nvPr/>
        </p:nvSpPr>
        <p:spPr>
          <a:xfrm>
            <a:off x="4607497" y="6554965"/>
            <a:ext cx="4284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Per </a:t>
            </a:r>
            <a:r>
              <a:rPr lang="en-US" sz="1200" b="1" dirty="0" err="1"/>
              <a:t>Petersson</a:t>
            </a:r>
            <a:r>
              <a:rPr lang="en-US" sz="1200" b="1" dirty="0"/>
              <a:t>, Laura </a:t>
            </a:r>
            <a:r>
              <a:rPr lang="en-US" sz="1200" b="1" dirty="0" err="1"/>
              <a:t>Dittrich</a:t>
            </a:r>
            <a:r>
              <a:rPr lang="en-US" sz="1200" b="1" dirty="0"/>
              <a:t>, Daniel </a:t>
            </a:r>
            <a:r>
              <a:rPr lang="en-US" sz="1200" b="1" dirty="0" err="1"/>
              <a:t>Primetzhofer</a:t>
            </a:r>
            <a:r>
              <a:rPr lang="en-US" sz="1200" b="1" dirty="0"/>
              <a:t>, Marek Rubel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11811" y="5661248"/>
            <a:ext cx="76791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/>
              <a:t>K. </a:t>
            </a:r>
            <a:r>
              <a:rPr lang="sv-SE" sz="1400" i="1" dirty="0" err="1"/>
              <a:t>Kantre</a:t>
            </a:r>
            <a:r>
              <a:rPr lang="sv-SE" sz="1400" i="1" dirty="0"/>
              <a:t> et al., </a:t>
            </a:r>
            <a:r>
              <a:rPr lang="sv-SE" sz="1400" i="1" dirty="0" err="1"/>
              <a:t>Nucl</a:t>
            </a:r>
            <a:r>
              <a:rPr lang="sv-SE" sz="1400" i="1" dirty="0"/>
              <a:t>. Instr. </a:t>
            </a:r>
            <a:r>
              <a:rPr lang="sv-SE" sz="1400" i="1" dirty="0" err="1"/>
              <a:t>Meth</a:t>
            </a:r>
            <a:r>
              <a:rPr lang="sv-SE" sz="1400" i="1" dirty="0"/>
              <a:t>. B (2020)</a:t>
            </a:r>
          </a:p>
          <a:p>
            <a:r>
              <a:rPr lang="sv-SE" sz="1400" i="1" dirty="0"/>
              <a:t>P. Ström and D. </a:t>
            </a:r>
            <a:r>
              <a:rPr lang="sv-SE" sz="1400" i="1" dirty="0" err="1"/>
              <a:t>Primetzhofer</a:t>
            </a:r>
            <a:r>
              <a:rPr lang="sv-SE" sz="1400" i="1" dirty="0"/>
              <a:t>, JINST 17 (2022) P04011.</a:t>
            </a:r>
          </a:p>
          <a:p>
            <a:r>
              <a:rPr lang="sv-SE" sz="1400" i="1" dirty="0"/>
              <a:t>M. Rubel, D. </a:t>
            </a:r>
            <a:r>
              <a:rPr lang="sv-SE" sz="1400" i="1" dirty="0" err="1"/>
              <a:t>Primetzhofer</a:t>
            </a:r>
            <a:r>
              <a:rPr lang="sv-SE" sz="1400" i="1" dirty="0"/>
              <a:t>, P. Petersson, S. </a:t>
            </a:r>
            <a:r>
              <a:rPr lang="sv-SE" sz="1400" i="1" dirty="0" err="1"/>
              <a:t>Charisopoulos</a:t>
            </a:r>
            <a:r>
              <a:rPr lang="sv-SE" sz="1400" i="1" dirty="0"/>
              <a:t>, A. </a:t>
            </a:r>
            <a:r>
              <a:rPr lang="sv-SE" sz="1400" i="1" dirty="0" err="1"/>
              <a:t>Widdowson</a:t>
            </a:r>
            <a:r>
              <a:rPr lang="sv-SE" sz="1400" i="1" dirty="0"/>
              <a:t>, EPJ Tech. </a:t>
            </a:r>
            <a:r>
              <a:rPr lang="sv-SE" sz="1400" i="1" dirty="0" err="1"/>
              <a:t>Instrum</a:t>
            </a:r>
            <a:r>
              <a:rPr lang="sv-SE" sz="1400" i="1" dirty="0"/>
              <a:t>. 10:3 (2023) </a:t>
            </a:r>
          </a:p>
        </p:txBody>
      </p:sp>
    </p:spTree>
    <p:extLst>
      <p:ext uri="{BB962C8B-B14F-4D97-AF65-F5344CB8AC3E}">
        <p14:creationId xmlns:p14="http://schemas.microsoft.com/office/powerpoint/2010/main" val="277522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1931</TotalTime>
  <Words>552</Words>
  <Application>Microsoft Office PowerPoint</Application>
  <PresentationFormat>Bildspel på skärmen (4:3)</PresentationFormat>
  <Paragraphs>72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10" baseType="lpstr">
      <vt:lpstr>Arial</vt:lpstr>
      <vt:lpstr>Arial Black</vt:lpstr>
      <vt:lpstr>Calibri</vt:lpstr>
      <vt:lpstr>Symbol</vt:lpstr>
      <vt:lpstr>Times New Roman</vt:lpstr>
      <vt:lpstr>Wingdings</vt:lpstr>
      <vt:lpstr>Office Theme</vt:lpstr>
      <vt:lpstr>VR in SP-E: Research potential and plans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Nieckchen Petra</dc:creator>
  <cp:lastModifiedBy>Per Petersson</cp:lastModifiedBy>
  <cp:revision>376</cp:revision>
  <cp:lastPrinted>2014-10-16T14:51:28Z</cp:lastPrinted>
  <dcterms:created xsi:type="dcterms:W3CDTF">2014-10-17T14:45:18Z</dcterms:created>
  <dcterms:modified xsi:type="dcterms:W3CDTF">2023-03-14T09:46:27Z</dcterms:modified>
</cp:coreProperties>
</file>