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327" autoAdjust="0"/>
  </p:normalViewPr>
  <p:slideViewPr>
    <p:cSldViewPr showGuides="1">
      <p:cViewPr varScale="1">
        <p:scale>
          <a:sx n="93" d="100"/>
          <a:sy n="93" d="100"/>
        </p:scale>
        <p:origin x="82" y="5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14/03/2023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14/03/2023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8" tIns="47954" rIns="95908" bIns="4795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08" tIns="47954" rIns="95908" bIns="4795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32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noFill/>
              </a:ln>
              <a:effectLst/>
            </a:endParaRP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57701" y="6466851"/>
            <a:ext cx="10986971" cy="2681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67" dirty="0"/>
              <a:t>H. Greuner | WP-PWIE Kick-off</a:t>
            </a:r>
            <a:r>
              <a:rPr lang="en-GB" sz="1467" baseline="0" dirty="0"/>
              <a:t> Meeting</a:t>
            </a:r>
            <a:r>
              <a:rPr lang="en-GB" sz="1467" dirty="0"/>
              <a:t> | VC |14. March 2023| Page </a:t>
            </a:r>
            <a:fld id="{6A6D9FA1-99C7-4910-8E32-B85D378B0060}" type="slidenum">
              <a:rPr lang="en-GB" sz="1467" smtClean="0"/>
              <a:pPr algn="r"/>
              <a:t>‹Nr.›</a:t>
            </a:fld>
            <a:endParaRPr lang="en-GB" sz="1467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H. Greuner, IPP </a:t>
            </a:r>
            <a:r>
              <a:rPr lang="en-US" dirty="0" err="1"/>
              <a:t>Garching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727214"/>
            <a:ext cx="4836995" cy="9922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96688" y="2616715"/>
            <a:ext cx="1238537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PWIE-SP A.1.T-T001-D004:</a:t>
            </a:r>
            <a:b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Qualification of W-Heavy Alloys for use in W7-X</a:t>
            </a:r>
            <a:endParaRPr lang="de-DE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" y="5522686"/>
            <a:ext cx="4655840" cy="13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BA492B-5A8E-4A9B-BEA6-E72411A9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592" y="2276872"/>
            <a:ext cx="3090315" cy="237626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3339" y="116632"/>
            <a:ext cx="7137771" cy="5144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>
                <a:solidFill>
                  <a:srgbClr val="0D3F75"/>
                </a:solidFill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 and planned HHF tests in GLADIS</a:t>
            </a:r>
            <a:endParaRPr lang="en-US" b="1" kern="0" dirty="0">
              <a:solidFill>
                <a:srgbClr val="C00000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8A32727B-DA77-485F-8A7C-66E37758CA52}"/>
              </a:ext>
            </a:extLst>
          </p:cNvPr>
          <p:cNvSpPr txBox="1"/>
          <p:nvPr/>
        </p:nvSpPr>
        <p:spPr>
          <a:xfrm>
            <a:off x="551384" y="220486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prstClr val="black"/>
                </a:solidFill>
                <a:cs typeface="Arial" pitchFamily="34" charset="0"/>
              </a:rPr>
              <a:t>Objective:</a:t>
            </a:r>
            <a:br>
              <a:rPr lang="en-GB" sz="180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Examination and qualification of different commercially available W-Ni-Fe and W-Ni-Cu materials based on </a:t>
            </a:r>
            <a:r>
              <a:rPr lang="en-GB" sz="1800" u="sng" dirty="0">
                <a:solidFill>
                  <a:prstClr val="black"/>
                </a:solidFill>
                <a:cs typeface="Arial" pitchFamily="34" charset="0"/>
              </a:rPr>
              <a:t>metallography</a:t>
            </a: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 and </a:t>
            </a:r>
            <a:r>
              <a:rPr lang="en-GB" sz="1800" u="sng" dirty="0">
                <a:solidFill>
                  <a:prstClr val="black"/>
                </a:solidFill>
                <a:cs typeface="Arial" pitchFamily="34" charset="0"/>
              </a:rPr>
              <a:t>HHF test results</a:t>
            </a: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en-GB" sz="18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defTabSz="914400">
              <a:buClr>
                <a:srgbClr val="0063B3"/>
              </a:buClr>
            </a:pPr>
            <a:r>
              <a:rPr lang="en-GB" sz="1800" i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2" panose="05020102010507070707" pitchFamily="18" charset="2"/>
              </a:rPr>
              <a:t>2022: </a:t>
            </a:r>
            <a:r>
              <a:rPr lang="en-GB" sz="18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Cyclic heat loading of actively cooled mock-ups</a:t>
            </a:r>
          </a:p>
          <a:p>
            <a:pPr marL="800100" lvl="1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r>
              <a:rPr lang="en-GB" sz="18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 heat load of 10 MW/m², 10 s pulse length to reach steady-state </a:t>
            </a:r>
            <a:r>
              <a:rPr lang="en-GB" sz="1800" kern="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GB" sz="1800" kern="0" dirty="0">
              <a:solidFill>
                <a:prstClr val="black"/>
              </a:solidFill>
            </a:endParaRPr>
          </a:p>
          <a:p>
            <a:pPr marL="800100" lvl="1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r>
              <a:rPr lang="en-GB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“1.2 safety margin” 12 MW/m², 10 s  </a:t>
            </a:r>
            <a:r>
              <a:rPr lang="en-GB" sz="1800" kern="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  <a:p>
            <a:pPr marL="800100" lvl="1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r>
              <a:rPr lang="en-GB" sz="1800" i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2" panose="05020102010507070707" pitchFamily="18" charset="2"/>
              </a:rPr>
              <a:t>Finally destructive metallography</a:t>
            </a:r>
            <a:endParaRPr lang="en-GB" sz="18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919F6D-84CD-4BEC-B31A-0CAD12AD48F9}"/>
              </a:ext>
            </a:extLst>
          </p:cNvPr>
          <p:cNvSpPr txBox="1"/>
          <p:nvPr/>
        </p:nvSpPr>
        <p:spPr>
          <a:xfrm>
            <a:off x="606373" y="1067906"/>
            <a:ext cx="108902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b="1" dirty="0">
                <a:cs typeface="Arial" panose="020B0604020202020204" pitchFamily="34" charset="0"/>
              </a:rPr>
              <a:t>Motivation:  </a:t>
            </a:r>
            <a:r>
              <a:rPr lang="en-GB" sz="1800" dirty="0">
                <a:cs typeface="Arial" panose="020B0604020202020204" pitchFamily="34" charset="0"/>
                <a:sym typeface="Symbol" panose="05050102010706020507" pitchFamily="18" charset="2"/>
              </a:rPr>
              <a:t>Transition of W7-X from graphite materials to W materials for divertor target and baffle plates.</a:t>
            </a:r>
            <a:br>
              <a:rPr lang="en-GB" sz="1800" dirty="0"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GB" sz="1800" dirty="0">
                <a:cs typeface="Arial" panose="020B0604020202020204" pitchFamily="34" charset="0"/>
                <a:sym typeface="Symbol" panose="05050102010706020507" pitchFamily="18" charset="2"/>
              </a:rPr>
              <a:t>Moderate heat fluxes up to 10 MW/m² allow to consider W heavy alloys materials</a:t>
            </a:r>
          </a:p>
          <a:p>
            <a:pPr marL="800100" lvl="1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prstClr val="black"/>
                </a:solidFill>
              </a:rPr>
              <a:t>reduced material &amp; manufacturing costs expected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D991DAE-A1D0-49A1-895A-D8BB3B1F7642}"/>
              </a:ext>
            </a:extLst>
          </p:cNvPr>
          <p:cNvGrpSpPr/>
          <p:nvPr/>
        </p:nvGrpSpPr>
        <p:grpSpPr>
          <a:xfrm>
            <a:off x="8847592" y="2349654"/>
            <a:ext cx="3026332" cy="2232248"/>
            <a:chOff x="8976320" y="3284984"/>
            <a:chExt cx="3026332" cy="223224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B26A6DE-6FDB-4451-A81F-6ECF8DC90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4"/>
            <a:stretch/>
          </p:blipFill>
          <p:spPr>
            <a:xfrm>
              <a:off x="8976320" y="3284984"/>
              <a:ext cx="2987824" cy="2232248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2214FCB-AB8B-404D-ABDE-9EFEE047EDAB}"/>
                </a:ext>
              </a:extLst>
            </p:cNvPr>
            <p:cNvSpPr txBox="1"/>
            <p:nvPr/>
          </p:nvSpPr>
          <p:spPr>
            <a:xfrm>
              <a:off x="9067233" y="5144405"/>
              <a:ext cx="2935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FF00"/>
                  </a:solidFill>
                </a:rPr>
                <a:t>Mock-up equipped with W-Ni-Cu tiles</a:t>
              </a:r>
            </a:p>
          </p:txBody>
        </p:sp>
      </p:grpSp>
      <p:sp>
        <p:nvSpPr>
          <p:cNvPr id="9" name="Textfeld 1">
            <a:extLst>
              <a:ext uri="{FF2B5EF4-FFF2-40B4-BE49-F238E27FC236}">
                <a16:creationId xmlns:a16="http://schemas.microsoft.com/office/drawing/2014/main" id="{3959E1FB-962D-4BAF-A5D5-B8D89E4B512F}"/>
              </a:ext>
            </a:extLst>
          </p:cNvPr>
          <p:cNvSpPr txBox="1"/>
          <p:nvPr/>
        </p:nvSpPr>
        <p:spPr>
          <a:xfrm>
            <a:off x="606373" y="4330595"/>
            <a:ext cx="11233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prstClr val="black"/>
                </a:solidFill>
                <a:cs typeface="Arial" pitchFamily="34" charset="0"/>
              </a:rPr>
              <a:t>2023: Continuation of examination with short transient overloading</a:t>
            </a:r>
            <a:endParaRPr lang="en-GB" sz="1800" b="1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800100" lvl="1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r>
              <a:rPr lang="en-GB" sz="1800" kern="0" dirty="0"/>
              <a:t>Cycling 40 MW/m², 200 </a:t>
            </a:r>
            <a:r>
              <a:rPr lang="en-GB" sz="1800" kern="0" dirty="0" err="1"/>
              <a:t>ms</a:t>
            </a:r>
            <a:r>
              <a:rPr lang="en-GB" sz="1800" kern="0" dirty="0"/>
              <a:t> similar to NBI shine trough events</a:t>
            </a:r>
          </a:p>
          <a:p>
            <a:pPr marL="1409685" lvl="2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r>
              <a:rPr lang="en-GB" sz="1800" kern="0" dirty="0">
                <a:cs typeface="Arial" pitchFamily="34" charset="0"/>
              </a:rPr>
              <a:t>Adiabatic loading of castellated (flat tile size) W-Ni-Cu materials to verify the influence</a:t>
            </a:r>
            <a:br>
              <a:rPr lang="en-GB" sz="1800" kern="0" dirty="0">
                <a:cs typeface="Arial" pitchFamily="34" charset="0"/>
              </a:rPr>
            </a:br>
            <a:r>
              <a:rPr lang="en-GB" sz="1800" kern="0" dirty="0">
                <a:cs typeface="Arial" pitchFamily="34" charset="0"/>
              </a:rPr>
              <a:t>of tile size on the cracking behaviour detected on “big samples” in 2022.</a:t>
            </a:r>
          </a:p>
          <a:p>
            <a:pPr marL="1409685" lvl="2" indent="-342900" defTabSz="914400">
              <a:buClr>
                <a:srgbClr val="0063B3"/>
              </a:buClr>
              <a:buFont typeface="Wingdings" panose="05000000000000000000" pitchFamily="2" charset="2"/>
              <a:buChar char="Ø"/>
            </a:pPr>
            <a:endParaRPr lang="en-GB" sz="1800" kern="0" dirty="0">
              <a:cs typeface="Arial" pitchFamily="34" charset="0"/>
            </a:endParaRPr>
          </a:p>
          <a:p>
            <a:pPr defTabSz="914400">
              <a:buClr>
                <a:srgbClr val="0063B3"/>
              </a:buClr>
            </a:pPr>
            <a:r>
              <a:rPr lang="en-GB" sz="1800" kern="0" dirty="0">
                <a:solidFill>
                  <a:srgbClr val="0070C0"/>
                </a:solidFill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GB" sz="1800" b="1" kern="0" dirty="0">
                <a:solidFill>
                  <a:prstClr val="black"/>
                </a:solidFill>
                <a:cs typeface="Arial" pitchFamily="34" charset="0"/>
              </a:rPr>
              <a:t>Combination of steady-state and transient HHF test results to predict the operating behaviour of W heavy alloys as divertor material for W7-X.</a:t>
            </a:r>
            <a:endParaRPr lang="en-GB" sz="18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Breitbild</PresentationFormat>
  <Paragraphs>17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Symbol</vt:lpstr>
      <vt:lpstr>Wingdings</vt:lpstr>
      <vt:lpstr>Wingdings 2</vt:lpstr>
      <vt:lpstr>Office Theme</vt:lpstr>
      <vt:lpstr> 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Henri Greuner</cp:lastModifiedBy>
  <cp:revision>168</cp:revision>
  <cp:lastPrinted>2022-12-01T08:36:30Z</cp:lastPrinted>
  <dcterms:created xsi:type="dcterms:W3CDTF">2021-12-22T14:29:37Z</dcterms:created>
  <dcterms:modified xsi:type="dcterms:W3CDTF">2023-03-14T10:17:07Z</dcterms:modified>
</cp:coreProperties>
</file>