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86" r:id="rId2"/>
  </p:sldMasterIdLst>
  <p:notesMasterIdLst>
    <p:notesMasterId r:id="rId7"/>
  </p:notesMasterIdLst>
  <p:handoutMasterIdLst>
    <p:handoutMasterId r:id="rId8"/>
  </p:handoutMasterIdLst>
  <p:sldIdLst>
    <p:sldId id="659" r:id="rId3"/>
    <p:sldId id="657" r:id="rId4"/>
    <p:sldId id="656" r:id="rId5"/>
    <p:sldId id="658" r:id="rId6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2060"/>
    <a:srgbClr val="FC7F81"/>
    <a:srgbClr val="FC9799"/>
    <a:srgbClr val="98DEF9"/>
    <a:srgbClr val="FEE599"/>
    <a:srgbClr val="AAAAAB"/>
    <a:srgbClr val="19B861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00" autoAdjust="0"/>
  </p:normalViewPr>
  <p:slideViewPr>
    <p:cSldViewPr>
      <p:cViewPr varScale="1">
        <p:scale>
          <a:sx n="79" d="100"/>
          <a:sy n="79" d="100"/>
        </p:scale>
        <p:origin x="196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291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3076672" cy="512746"/>
          </a:xfrm>
          <a:prstGeom prst="rect">
            <a:avLst/>
          </a:prstGeom>
        </p:spPr>
        <p:txBody>
          <a:bodyPr vert="horz" lIns="94752" tIns="47376" rIns="94752" bIns="4737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090" y="4"/>
            <a:ext cx="3076672" cy="512746"/>
          </a:xfrm>
          <a:prstGeom prst="rect">
            <a:avLst/>
          </a:prstGeom>
        </p:spPr>
        <p:txBody>
          <a:bodyPr vert="horz" lIns="94752" tIns="47376" rIns="94752" bIns="47376" rtlCol="0"/>
          <a:lstStyle>
            <a:lvl1pPr algn="r">
              <a:defRPr sz="1200"/>
            </a:lvl1pPr>
          </a:lstStyle>
          <a:p>
            <a:fld id="{BB9F5F6C-D668-4C36-BA2D-25C592BE835B}" type="datetimeFigureOut">
              <a:rPr lang="de-DE" smtClean="0"/>
              <a:t>14.03.2023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721870"/>
            <a:ext cx="3076672" cy="512745"/>
          </a:xfrm>
          <a:prstGeom prst="rect">
            <a:avLst/>
          </a:prstGeom>
        </p:spPr>
        <p:txBody>
          <a:bodyPr vert="horz" lIns="94752" tIns="47376" rIns="94752" bIns="4737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090" y="9721870"/>
            <a:ext cx="3076672" cy="512745"/>
          </a:xfrm>
          <a:prstGeom prst="rect">
            <a:avLst/>
          </a:prstGeom>
        </p:spPr>
        <p:txBody>
          <a:bodyPr vert="horz" lIns="94752" tIns="47376" rIns="94752" bIns="47376" rtlCol="0" anchor="b"/>
          <a:lstStyle>
            <a:lvl1pPr algn="r">
              <a:defRPr sz="1200"/>
            </a:lvl1pPr>
          </a:lstStyle>
          <a:p>
            <a:fld id="{9912CEDF-ABBC-4C4A-BBE3-3B660A3FFC5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830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076363" cy="511731"/>
          </a:xfrm>
          <a:prstGeom prst="rect">
            <a:avLst/>
          </a:prstGeom>
        </p:spPr>
        <p:txBody>
          <a:bodyPr vert="horz" lIns="100163" tIns="50082" rIns="100163" bIns="5008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7" y="2"/>
            <a:ext cx="3076363" cy="511731"/>
          </a:xfrm>
          <a:prstGeom prst="rect">
            <a:avLst/>
          </a:prstGeom>
        </p:spPr>
        <p:txBody>
          <a:bodyPr vert="horz" lIns="100163" tIns="50082" rIns="100163" bIns="50082" rtlCol="0"/>
          <a:lstStyle>
            <a:lvl1pPr algn="r">
              <a:defRPr sz="1300"/>
            </a:lvl1pPr>
          </a:lstStyle>
          <a:p>
            <a:fld id="{1FCA69BE-02DF-4B1C-A55F-6DC8CC5B47E4}" type="datetimeFigureOut">
              <a:rPr lang="en-US" smtClean="0"/>
              <a:t>14-Mar-23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0163" tIns="50082" rIns="100163" bIns="500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4"/>
            <a:ext cx="5679440" cy="4605576"/>
          </a:xfrm>
          <a:prstGeom prst="rect">
            <a:avLst/>
          </a:prstGeom>
        </p:spPr>
        <p:txBody>
          <a:bodyPr vert="horz" lIns="100163" tIns="50082" rIns="100163" bIns="5008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721109"/>
            <a:ext cx="3076363" cy="511731"/>
          </a:xfrm>
          <a:prstGeom prst="rect">
            <a:avLst/>
          </a:prstGeom>
        </p:spPr>
        <p:txBody>
          <a:bodyPr vert="horz" lIns="100163" tIns="50082" rIns="100163" bIns="5008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7" y="9721109"/>
            <a:ext cx="3076363" cy="511731"/>
          </a:xfrm>
          <a:prstGeom prst="rect">
            <a:avLst/>
          </a:prstGeom>
        </p:spPr>
        <p:txBody>
          <a:bodyPr vert="horz" lIns="100163" tIns="50082" rIns="100163" bIns="50082" rtlCol="0" anchor="b"/>
          <a:lstStyle>
            <a:lvl1pPr algn="r">
              <a:defRPr sz="1300"/>
            </a:lvl1pPr>
          </a:lstStyle>
          <a:p>
            <a:fld id="{03B8DDD0-A6E6-433E-9BA1-15A7394BE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29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BD13F-BDB4-41A2-AEFA-FB4783DD21EA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7638" y="763588"/>
            <a:ext cx="6827837" cy="384175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865" y="4863957"/>
            <a:ext cx="5203579" cy="4608205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2012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FB40566-5A6F-4623-85B6-552AD7DDC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0"/>
            <a:ext cx="10515600" cy="855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EC7155E-37FC-40C7-9EA5-7465E97B514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63352" y="1484784"/>
            <a:ext cx="11521280" cy="43924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842430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079523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178501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FB40566-5A6F-4623-85B6-552AD7DDC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0"/>
            <a:ext cx="10515600" cy="855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EC7155E-37FC-40C7-9EA5-7465E97B514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63352" y="1484784"/>
            <a:ext cx="11521280" cy="43924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4200716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3F6FF"/>
            </a:gs>
            <a:gs pos="100000">
              <a:srgbClr val="FFFF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BAB1AAD-0F92-47D1-823E-C01E5FB68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0"/>
            <a:ext cx="10515600" cy="855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8" name="Text Box 11"/>
          <p:cNvSpPr txBox="1">
            <a:spLocks noChangeArrowheads="1"/>
          </p:cNvSpPr>
          <p:nvPr userDrawn="1"/>
        </p:nvSpPr>
        <p:spPr bwMode="auto">
          <a:xfrm>
            <a:off x="9408368" y="6608254"/>
            <a:ext cx="174413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de-DE" sz="1000" dirty="0">
                <a:solidFill>
                  <a:srgbClr val="005B82"/>
                </a:solidFill>
                <a:cs typeface="Arial" pitchFamily="34" charset="0"/>
              </a:rPr>
              <a:t>Slide </a:t>
            </a:r>
            <a:fld id="{6CC8D0FB-E91E-454F-A699-9991DB64F94B}" type="slidenum">
              <a:rPr lang="de-DE" sz="1000" smtClean="0">
                <a:solidFill>
                  <a:srgbClr val="005B82"/>
                </a:solidFill>
                <a:cs typeface="Arial" pitchFamily="34" charset="0"/>
              </a:rPr>
              <a:pPr algn="r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de-DE" sz="1000" dirty="0">
              <a:solidFill>
                <a:srgbClr val="005B82"/>
              </a:solidFill>
              <a:cs typeface="Arial" pitchFamily="34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 userDrawn="1"/>
        </p:nvSpPr>
        <p:spPr bwMode="auto">
          <a:xfrm>
            <a:off x="0" y="6596816"/>
            <a:ext cx="12191999" cy="0"/>
          </a:xfrm>
          <a:prstGeom prst="line">
            <a:avLst/>
          </a:prstGeom>
          <a:noFill/>
          <a:ln w="9525">
            <a:solidFill>
              <a:srgbClr val="3A6F8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4" name="Grafik 9">
            <a:extLst>
              <a:ext uri="{FF2B5EF4-FFF2-40B4-BE49-F238E27FC236}">
                <a16:creationId xmlns:a16="http://schemas.microsoft.com/office/drawing/2014/main" id="{CCA27721-1E41-417D-8DF5-46DDCB2333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988" y="6608253"/>
            <a:ext cx="901387" cy="251359"/>
          </a:xfrm>
          <a:prstGeom prst="rect">
            <a:avLst/>
          </a:prstGeom>
        </p:spPr>
      </p:pic>
      <p:sp>
        <p:nvSpPr>
          <p:cNvPr id="9" name="Text Box 14"/>
          <p:cNvSpPr txBox="1">
            <a:spLocks noChangeArrowheads="1"/>
          </p:cNvSpPr>
          <p:nvPr userDrawn="1"/>
        </p:nvSpPr>
        <p:spPr bwMode="auto">
          <a:xfrm>
            <a:off x="86073" y="6608254"/>
            <a:ext cx="5376597" cy="22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0" indent="0" algn="l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900" dirty="0">
                <a:solidFill>
                  <a:srgbClr val="005B83"/>
                </a:solidFill>
              </a:rPr>
              <a:t>P. Bittner, SPA 3</a:t>
            </a:r>
            <a:r>
              <a:rPr lang="en-US" sz="900" baseline="0" dirty="0">
                <a:solidFill>
                  <a:srgbClr val="005B83"/>
                </a:solidFill>
              </a:rPr>
              <a:t> - </a:t>
            </a:r>
            <a:r>
              <a:rPr lang="en-US" sz="900" dirty="0">
                <a:solidFill>
                  <a:srgbClr val="005B83"/>
                </a:solidFill>
              </a:rPr>
              <a:t>SMART-</a:t>
            </a:r>
            <a:r>
              <a:rPr lang="en-US" sz="900" dirty="0" err="1">
                <a:solidFill>
                  <a:srgbClr val="005B83"/>
                </a:solidFill>
              </a:rPr>
              <a:t>WCrY</a:t>
            </a:r>
            <a:endParaRPr lang="en-US" sz="900" dirty="0">
              <a:solidFill>
                <a:srgbClr val="005B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28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ransition/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9EE0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5B8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5B82"/>
        </a:buClr>
        <a:buFont typeface="Wingdings" pitchFamily="2" charset="2"/>
        <a:buChar char="§"/>
        <a:defRPr sz="2200" i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3F6FF"/>
            </a:gs>
            <a:gs pos="100000">
              <a:srgbClr val="FFFF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1" name="Text Box 11"/>
          <p:cNvSpPr txBox="1">
            <a:spLocks noChangeArrowheads="1"/>
          </p:cNvSpPr>
          <p:nvPr userDrawn="1"/>
        </p:nvSpPr>
        <p:spPr bwMode="auto">
          <a:xfrm>
            <a:off x="9408368" y="6608254"/>
            <a:ext cx="174413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de-DE" sz="1000" dirty="0">
                <a:solidFill>
                  <a:srgbClr val="005B82"/>
                </a:solidFill>
                <a:cs typeface="Arial" pitchFamily="34" charset="0"/>
              </a:rPr>
              <a:t>Slide </a:t>
            </a:r>
            <a:fld id="{6CC8D0FB-E91E-454F-A699-9991DB64F94B}" type="slidenum">
              <a:rPr lang="de-DE" sz="1000" smtClean="0">
                <a:solidFill>
                  <a:srgbClr val="005B82"/>
                </a:solidFill>
                <a:cs typeface="Arial" pitchFamily="34" charset="0"/>
              </a:rPr>
              <a:pPr algn="r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de-DE" sz="1000" dirty="0">
              <a:solidFill>
                <a:srgbClr val="005B82"/>
              </a:solidFill>
              <a:cs typeface="Arial" pitchFamily="34" charset="0"/>
            </a:endParaRPr>
          </a:p>
        </p:txBody>
      </p:sp>
      <p:sp>
        <p:nvSpPr>
          <p:cNvPr id="10252" name="Line 12"/>
          <p:cNvSpPr>
            <a:spLocks noChangeShapeType="1"/>
          </p:cNvSpPr>
          <p:nvPr userDrawn="1"/>
        </p:nvSpPr>
        <p:spPr bwMode="auto">
          <a:xfrm>
            <a:off x="0" y="6596816"/>
            <a:ext cx="12191999" cy="0"/>
          </a:xfrm>
          <a:prstGeom prst="line">
            <a:avLst/>
          </a:prstGeom>
          <a:noFill/>
          <a:ln w="9525">
            <a:solidFill>
              <a:srgbClr val="3A6F8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86073" y="6608254"/>
            <a:ext cx="5376597" cy="19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0" indent="0" algn="l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900" dirty="0">
                <a:solidFill>
                  <a:srgbClr val="005B83"/>
                </a:solidFill>
              </a:rPr>
              <a:t>P. Bittner et al., SMART materials,</a:t>
            </a:r>
            <a:r>
              <a:rPr lang="en-US" sz="900" baseline="0" dirty="0">
                <a:solidFill>
                  <a:srgbClr val="005B83"/>
                </a:solidFill>
              </a:rPr>
              <a:t> Midterm meeting of the WP PWIE SP A3</a:t>
            </a:r>
            <a:r>
              <a:rPr lang="en-US" sz="900" dirty="0">
                <a:solidFill>
                  <a:srgbClr val="005B83"/>
                </a:solidFill>
              </a:rPr>
              <a:t> –</a:t>
            </a:r>
            <a:r>
              <a:rPr lang="en-US" sz="900" baseline="0" dirty="0">
                <a:solidFill>
                  <a:srgbClr val="005B83"/>
                </a:solidFill>
              </a:rPr>
              <a:t> 14</a:t>
            </a:r>
            <a:r>
              <a:rPr lang="en-US" sz="900" dirty="0">
                <a:solidFill>
                  <a:srgbClr val="005B83"/>
                </a:solidFill>
              </a:rPr>
              <a:t>.03.2023</a:t>
            </a:r>
          </a:p>
        </p:txBody>
      </p:sp>
      <p:sp>
        <p:nvSpPr>
          <p:cNvPr id="2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9000"/>
            <a:ext cx="12192000" cy="1980221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rgbClr val="023D6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7" name="Grafik 9">
            <a:extLst>
              <a:ext uri="{FF2B5EF4-FFF2-40B4-BE49-F238E27FC236}">
                <a16:creationId xmlns:a16="http://schemas.microsoft.com/office/drawing/2014/main" id="{CCA27721-1E41-417D-8DF5-46DDCB2333F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988" y="6608253"/>
            <a:ext cx="901387" cy="25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508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transition/>
  <p:hf sldNum="0" hdr="0"/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9EE0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5B8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5B82"/>
        </a:buClr>
        <a:buFont typeface="Wingdings" pitchFamily="2" charset="2"/>
        <a:buChar char="§"/>
        <a:defRPr sz="2200" i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tiff"/><Relationship Id="rId12" Type="http://schemas.openxmlformats.org/officeDocument/2006/relationships/image" Target="../media/image19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tiff"/><Relationship Id="rId11" Type="http://schemas.openxmlformats.org/officeDocument/2006/relationships/image" Target="../media/image16.tiff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2.tiff"/><Relationship Id="rId9" Type="http://schemas.openxmlformats.org/officeDocument/2006/relationships/image" Target="../media/image15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 txBox="1">
            <a:spLocks/>
          </p:cNvSpPr>
          <p:nvPr/>
        </p:nvSpPr>
        <p:spPr>
          <a:xfrm>
            <a:off x="911424" y="3645024"/>
            <a:ext cx="9937103" cy="15777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  <a:defRPr sz="3200" b="1" kern="1200" cap="all" spc="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SMART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material studies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within the work package PWIE SP A3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05066A1-6CEA-40AA-8157-2A9F1564896B}"/>
              </a:ext>
            </a:extLst>
          </p:cNvPr>
          <p:cNvSpPr txBox="1"/>
          <p:nvPr/>
        </p:nvSpPr>
        <p:spPr>
          <a:xfrm>
            <a:off x="839416" y="4459759"/>
            <a:ext cx="68932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P. Bittner, A. Litnovsky, H.R. Koslowski, J.W. Coenen and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Linsmeier</a:t>
            </a:r>
            <a:endParaRPr lang="de-DE" sz="1600" dirty="0">
              <a:solidFill>
                <a:srgbClr val="FFFFFF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Forschungszentrum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Jülich GmbH, Institut für Energie- und Klimaforschung – Plasmaphysik (IEK-4)</a:t>
            </a:r>
          </a:p>
        </p:txBody>
      </p:sp>
      <p:pic>
        <p:nvPicPr>
          <p:cNvPr id="3" name="Picture 2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26F958FD-10D1-A208-5F62-2A8058BD59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21" y="45486"/>
            <a:ext cx="5760640" cy="3271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982112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263352" y="116632"/>
            <a:ext cx="4608511" cy="1538030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de-DE" dirty="0"/>
              <a:t>Z. </a:t>
            </a:r>
            <a:r>
              <a:rPr lang="de-DE" dirty="0" err="1"/>
              <a:t>Haratyunyan</a:t>
            </a:r>
            <a:r>
              <a:rPr lang="de-DE" dirty="0"/>
              <a:t> et al. (MEPhI)</a:t>
            </a:r>
            <a:br>
              <a:rPr lang="de-DE" dirty="0"/>
            </a:br>
            <a:r>
              <a:rPr lang="de-DE" dirty="0"/>
              <a:t>(</a:t>
            </a:r>
            <a:r>
              <a:rPr lang="de-DE" b="1" dirty="0"/>
              <a:t>SMART-</a:t>
            </a:r>
            <a:r>
              <a:rPr lang="de-DE" b="1" dirty="0" err="1"/>
              <a:t>WCrY</a:t>
            </a:r>
            <a:r>
              <a:rPr lang="de-DE" dirty="0"/>
              <a:t>)</a:t>
            </a:r>
          </a:p>
          <a:p>
            <a:endParaRPr lang="de-DE" dirty="0"/>
          </a:p>
        </p:txBody>
      </p:sp>
      <p:pic>
        <p:nvPicPr>
          <p:cNvPr id="47" name="Grafik 46"/>
          <p:cNvPicPr>
            <a:picLocks noChangeAspect="1"/>
          </p:cNvPicPr>
          <p:nvPr/>
        </p:nvPicPr>
        <p:blipFill rotWithShape="1">
          <a:blip r:embed="rId2"/>
          <a:srcRect b="59964"/>
          <a:stretch/>
        </p:blipFill>
        <p:spPr>
          <a:xfrm>
            <a:off x="230979" y="980728"/>
            <a:ext cx="3507280" cy="2656378"/>
          </a:xfrm>
          <a:prstGeom prst="rect">
            <a:avLst/>
          </a:prstGeom>
        </p:spPr>
      </p:pic>
      <p:sp>
        <p:nvSpPr>
          <p:cNvPr id="8" name="Inhaltsplatzhalter 2"/>
          <p:cNvSpPr txBox="1">
            <a:spLocks/>
          </p:cNvSpPr>
          <p:nvPr/>
        </p:nvSpPr>
        <p:spPr>
          <a:xfrm>
            <a:off x="5087887" y="116632"/>
            <a:ext cx="6947145" cy="5256584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+mj-lt"/>
              <a:buAutoNum type="arabicParenR" startAt="2"/>
            </a:pPr>
            <a:r>
              <a:rPr lang="de-DE" kern="0" dirty="0"/>
              <a:t>M. Zhao et al. (IPP Garching) (</a:t>
            </a:r>
            <a:r>
              <a:rPr lang="de-DE" b="1" kern="0" dirty="0"/>
              <a:t>W-Y</a:t>
            </a:r>
            <a:r>
              <a:rPr lang="de-DE" b="1" kern="0" baseline="-25000" dirty="0"/>
              <a:t>2</a:t>
            </a:r>
            <a:r>
              <a:rPr lang="de-DE" b="1" kern="0" dirty="0"/>
              <a:t>O</a:t>
            </a:r>
            <a:r>
              <a:rPr lang="de-DE" b="1" kern="0" baseline="-25000" dirty="0"/>
              <a:t>3</a:t>
            </a:r>
            <a:r>
              <a:rPr lang="de-DE" kern="0" dirty="0"/>
              <a:t>)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986669"/>
            <a:ext cx="3490761" cy="2692453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951" y="1012506"/>
            <a:ext cx="3365321" cy="2624600"/>
          </a:xfrm>
          <a:prstGeom prst="rect">
            <a:avLst/>
          </a:prstGeom>
        </p:spPr>
      </p:pic>
      <p:cxnSp>
        <p:nvCxnSpPr>
          <p:cNvPr id="6" name="Gerader Verbinder 5"/>
          <p:cNvCxnSpPr/>
          <p:nvPr/>
        </p:nvCxnSpPr>
        <p:spPr>
          <a:xfrm>
            <a:off x="4871863" y="44624"/>
            <a:ext cx="0" cy="460851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Inhaltsplatzhalter 2"/>
          <p:cNvSpPr txBox="1">
            <a:spLocks/>
          </p:cNvSpPr>
          <p:nvPr/>
        </p:nvSpPr>
        <p:spPr>
          <a:xfrm>
            <a:off x="233250" y="3732187"/>
            <a:ext cx="4608511" cy="153803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de-DE" sz="1600" kern="0" dirty="0" err="1"/>
              <a:t>higher</a:t>
            </a:r>
            <a:r>
              <a:rPr lang="de-DE" sz="1600" kern="0" dirty="0"/>
              <a:t> D-retention in </a:t>
            </a:r>
            <a:r>
              <a:rPr lang="de-DE" sz="1600" kern="0" dirty="0" err="1"/>
              <a:t>WCrY</a:t>
            </a:r>
            <a:r>
              <a:rPr lang="de-DE" sz="1600" kern="0" dirty="0"/>
              <a:t> </a:t>
            </a:r>
            <a:r>
              <a:rPr lang="de-DE" sz="1600" kern="0" dirty="0" err="1"/>
              <a:t>than</a:t>
            </a:r>
            <a:r>
              <a:rPr lang="de-DE" sz="1600" kern="0" dirty="0"/>
              <a:t> pure 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kern="0" dirty="0"/>
              <a:t>high </a:t>
            </a:r>
            <a:r>
              <a:rPr lang="de-DE" sz="1600" kern="0" dirty="0" err="1"/>
              <a:t>temperature</a:t>
            </a:r>
            <a:r>
              <a:rPr lang="de-DE" sz="1600" kern="0" dirty="0"/>
              <a:t> TDS </a:t>
            </a:r>
            <a:r>
              <a:rPr lang="de-DE" sz="1600" kern="0" dirty="0" err="1"/>
              <a:t>peak</a:t>
            </a:r>
            <a:r>
              <a:rPr lang="de-DE" sz="1600" kern="0" dirty="0"/>
              <a:t> in </a:t>
            </a:r>
            <a:r>
              <a:rPr lang="de-DE" sz="1600" kern="0" dirty="0" err="1"/>
              <a:t>WCrY</a:t>
            </a:r>
            <a:endParaRPr lang="de-DE" sz="1600" kern="0" dirty="0"/>
          </a:p>
          <a:p>
            <a:pPr>
              <a:buFont typeface="Arial" panose="020B0604020202020204" pitchFamily="34" charset="0"/>
              <a:buChar char="•"/>
            </a:pPr>
            <a:endParaRPr lang="de-DE" sz="1600" kern="0" dirty="0"/>
          </a:p>
        </p:txBody>
      </p:sp>
      <p:sp>
        <p:nvSpPr>
          <p:cNvPr id="16" name="Inhaltsplatzhalter 2"/>
          <p:cNvSpPr txBox="1">
            <a:spLocks/>
          </p:cNvSpPr>
          <p:nvPr/>
        </p:nvSpPr>
        <p:spPr>
          <a:xfrm>
            <a:off x="5087888" y="3734985"/>
            <a:ext cx="6947145" cy="153803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de-DE" sz="1600" kern="0" dirty="0"/>
              <a:t>SPS-</a:t>
            </a:r>
            <a:r>
              <a:rPr lang="de-DE" sz="1600" kern="0" dirty="0" err="1"/>
              <a:t>ed</a:t>
            </a:r>
            <a:r>
              <a:rPr lang="de-DE" sz="1600" kern="0" dirty="0"/>
              <a:t>: </a:t>
            </a:r>
            <a:r>
              <a:rPr lang="de-DE" sz="1600" kern="0" dirty="0" err="1"/>
              <a:t>higher</a:t>
            </a:r>
            <a:r>
              <a:rPr lang="de-DE" sz="1600" kern="0" dirty="0"/>
              <a:t> D-retention after </a:t>
            </a:r>
            <a:r>
              <a:rPr lang="de-DE" sz="1600" kern="0" dirty="0" err="1"/>
              <a:t>annealing</a:t>
            </a:r>
            <a:r>
              <a:rPr lang="de-DE" sz="1600" kern="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kern="0" dirty="0"/>
              <a:t>SPS-</a:t>
            </a:r>
            <a:r>
              <a:rPr lang="de-DE" sz="1600" kern="0" dirty="0" err="1"/>
              <a:t>ed</a:t>
            </a:r>
            <a:r>
              <a:rPr lang="de-DE" sz="1600" kern="0" dirty="0"/>
              <a:t>: after </a:t>
            </a:r>
            <a:r>
              <a:rPr lang="de-DE" sz="1600" kern="0" dirty="0" err="1"/>
              <a:t>annealing</a:t>
            </a:r>
            <a:r>
              <a:rPr lang="de-DE" sz="1600" kern="0" dirty="0"/>
              <a:t> </a:t>
            </a:r>
            <a:r>
              <a:rPr lang="de-DE" sz="1600" kern="0" dirty="0" err="1"/>
              <a:t>desorption</a:t>
            </a:r>
            <a:r>
              <a:rPr lang="de-DE" sz="1600" kern="0" dirty="0"/>
              <a:t> </a:t>
            </a:r>
            <a:r>
              <a:rPr lang="de-DE" sz="1600" kern="0" dirty="0" err="1"/>
              <a:t>is</a:t>
            </a:r>
            <a:r>
              <a:rPr lang="de-DE" sz="1600" kern="0" dirty="0"/>
              <a:t> not </a:t>
            </a:r>
            <a:r>
              <a:rPr lang="de-DE" sz="1600" kern="0" dirty="0" err="1"/>
              <a:t>zero</a:t>
            </a:r>
            <a:r>
              <a:rPr lang="de-DE" sz="1600" kern="0" dirty="0"/>
              <a:t> </a:t>
            </a:r>
            <a:r>
              <a:rPr lang="de-DE" sz="1600" kern="0" dirty="0" err="1"/>
              <a:t>even</a:t>
            </a:r>
            <a:r>
              <a:rPr lang="de-DE" sz="1600" kern="0" dirty="0"/>
              <a:t> at 1200 K in TDS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kern="0" dirty="0"/>
              <a:t>As-</a:t>
            </a:r>
            <a:r>
              <a:rPr lang="de-DE" sz="1600" kern="0" dirty="0" err="1"/>
              <a:t>sintered</a:t>
            </a:r>
            <a:r>
              <a:rPr lang="de-DE" sz="1600" kern="0" dirty="0"/>
              <a:t>/</a:t>
            </a:r>
            <a:r>
              <a:rPr lang="de-DE" sz="1600" kern="0" dirty="0" err="1"/>
              <a:t>rolled</a:t>
            </a:r>
            <a:r>
              <a:rPr lang="de-DE" sz="1600" kern="0" dirty="0"/>
              <a:t>: high </a:t>
            </a:r>
            <a:r>
              <a:rPr lang="de-DE" sz="1600" kern="0" dirty="0" err="1"/>
              <a:t>temperature</a:t>
            </a:r>
            <a:r>
              <a:rPr lang="de-DE" sz="1600" kern="0" dirty="0"/>
              <a:t> TDS </a:t>
            </a:r>
            <a:r>
              <a:rPr lang="de-DE" sz="1600" kern="0" dirty="0" err="1"/>
              <a:t>peak</a:t>
            </a:r>
            <a:r>
              <a:rPr lang="de-DE" sz="1600" kern="0" dirty="0"/>
              <a:t> </a:t>
            </a:r>
            <a:r>
              <a:rPr lang="de-DE" sz="1600" kern="0" dirty="0" err="1"/>
              <a:t>as</a:t>
            </a:r>
            <a:r>
              <a:rPr lang="de-DE" sz="1600" kern="0" dirty="0"/>
              <a:t> in </a:t>
            </a:r>
            <a:r>
              <a:rPr lang="de-DE" sz="1600" kern="0" dirty="0" err="1"/>
              <a:t>WCrY</a:t>
            </a:r>
            <a:endParaRPr lang="de-DE" sz="1600" kern="0" dirty="0"/>
          </a:p>
          <a:p>
            <a:pPr>
              <a:buFont typeface="Arial" panose="020B0604020202020204" pitchFamily="34" charset="0"/>
              <a:buChar char="•"/>
            </a:pPr>
            <a:endParaRPr lang="de-DE" sz="1600" kern="0" dirty="0"/>
          </a:p>
        </p:txBody>
      </p:sp>
      <p:sp>
        <p:nvSpPr>
          <p:cNvPr id="12" name="Rechteck 11"/>
          <p:cNvSpPr/>
          <p:nvPr/>
        </p:nvSpPr>
        <p:spPr>
          <a:xfrm>
            <a:off x="5524189" y="550841"/>
            <a:ext cx="3111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err="1"/>
              <a:t>spark</a:t>
            </a:r>
            <a:r>
              <a:rPr lang="de-DE" sz="1200" dirty="0"/>
              <a:t>-plasma </a:t>
            </a:r>
            <a:r>
              <a:rPr lang="de-DE" sz="1200" dirty="0" err="1"/>
              <a:t>sintered</a:t>
            </a:r>
            <a:r>
              <a:rPr lang="de-DE" sz="1200" dirty="0"/>
              <a:t> </a:t>
            </a:r>
            <a:r>
              <a:rPr lang="de-DE" sz="1200" dirty="0" err="1"/>
              <a:t>samples</a:t>
            </a:r>
            <a:r>
              <a:rPr lang="de-DE" sz="1200" dirty="0"/>
              <a:t> </a:t>
            </a:r>
            <a:r>
              <a:rPr lang="de-DE" sz="1200" dirty="0" err="1"/>
              <a:t>annealed</a:t>
            </a:r>
            <a:r>
              <a:rPr lang="de-DE" sz="1200" dirty="0"/>
              <a:t> </a:t>
            </a:r>
            <a:br>
              <a:rPr lang="de-DE" sz="1200" dirty="0"/>
            </a:br>
            <a:r>
              <a:rPr lang="de-DE" sz="1200" dirty="0"/>
              <a:t>at 2170 K </a:t>
            </a:r>
            <a:r>
              <a:rPr lang="de-DE" sz="1200" dirty="0" err="1"/>
              <a:t>for</a:t>
            </a:r>
            <a:r>
              <a:rPr lang="de-DE" sz="1200" dirty="0"/>
              <a:t> 3 h in </a:t>
            </a:r>
            <a:r>
              <a:rPr lang="de-DE" sz="1200" dirty="0" err="1"/>
              <a:t>vacuum</a:t>
            </a:r>
            <a:r>
              <a:rPr lang="de-DE" sz="1200" dirty="0"/>
              <a:t> (p ~ 2·10</a:t>
            </a:r>
            <a:r>
              <a:rPr lang="de-DE" sz="1200" baseline="30000" dirty="0"/>
              <a:t>-6</a:t>
            </a:r>
            <a:r>
              <a:rPr lang="de-DE" sz="1200" dirty="0"/>
              <a:t> </a:t>
            </a:r>
            <a:r>
              <a:rPr lang="de-DE" sz="1200" dirty="0" err="1"/>
              <a:t>Pa</a:t>
            </a:r>
            <a:r>
              <a:rPr lang="de-DE" sz="1200" dirty="0"/>
              <a:t>)</a:t>
            </a:r>
            <a:endParaRPr lang="de-DE" sz="1200" baseline="30000" dirty="0"/>
          </a:p>
        </p:txBody>
      </p:sp>
      <p:sp>
        <p:nvSpPr>
          <p:cNvPr id="18" name="Rechteck 17"/>
          <p:cNvSpPr/>
          <p:nvPr/>
        </p:nvSpPr>
        <p:spPr>
          <a:xfrm>
            <a:off x="8946638" y="548680"/>
            <a:ext cx="36240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err="1"/>
              <a:t>as-sintered</a:t>
            </a:r>
            <a:r>
              <a:rPr lang="de-DE" sz="1200" dirty="0"/>
              <a:t>: </a:t>
            </a:r>
            <a:r>
              <a:rPr lang="de-DE" sz="1200" dirty="0" err="1"/>
              <a:t>cold</a:t>
            </a:r>
            <a:r>
              <a:rPr lang="de-DE" sz="1200" dirty="0"/>
              <a:t> </a:t>
            </a:r>
            <a:r>
              <a:rPr lang="de-DE" sz="1200" dirty="0" err="1"/>
              <a:t>isostatic</a:t>
            </a:r>
            <a:r>
              <a:rPr lang="de-DE" sz="1200" dirty="0"/>
              <a:t> presssing + high </a:t>
            </a:r>
            <a:br>
              <a:rPr lang="de-DE" sz="1200" dirty="0"/>
            </a:br>
            <a:r>
              <a:rPr lang="de-DE" sz="1200" dirty="0" err="1"/>
              <a:t>temperature</a:t>
            </a:r>
            <a:r>
              <a:rPr lang="de-DE" sz="1200" dirty="0"/>
              <a:t> </a:t>
            </a:r>
            <a:r>
              <a:rPr lang="de-DE" sz="1200" dirty="0" err="1"/>
              <a:t>sintering</a:t>
            </a:r>
            <a:br>
              <a:rPr lang="de-DE" sz="1200" dirty="0"/>
            </a:br>
            <a:endParaRPr lang="de-DE" sz="1200" baseline="30000" dirty="0"/>
          </a:p>
        </p:txBody>
      </p:sp>
      <p:sp>
        <p:nvSpPr>
          <p:cNvPr id="19" name="Textfeld 18"/>
          <p:cNvSpPr txBox="1"/>
          <p:nvPr/>
        </p:nvSpPr>
        <p:spPr>
          <a:xfrm>
            <a:off x="7298171" y="1783367"/>
            <a:ext cx="4860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/>
              <a:t>570 K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7270254" y="1968279"/>
            <a:ext cx="9669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/>
              <a:t> </a:t>
            </a:r>
            <a:r>
              <a:rPr lang="de-DE" sz="900" b="1" dirty="0"/>
              <a:t>TDS:</a:t>
            </a:r>
            <a:r>
              <a:rPr lang="de-DE" sz="900" dirty="0"/>
              <a:t> 15 K/min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7298172" y="1612395"/>
            <a:ext cx="7841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/>
              <a:t>6·10</a:t>
            </a:r>
            <a:r>
              <a:rPr lang="de-DE" sz="900" baseline="30000" dirty="0"/>
              <a:t>24</a:t>
            </a:r>
            <a:r>
              <a:rPr lang="de-DE" sz="900" dirty="0"/>
              <a:t> D/m²</a:t>
            </a:r>
            <a:endParaRPr lang="de-DE" sz="900" baseline="30000" dirty="0"/>
          </a:p>
        </p:txBody>
      </p:sp>
      <p:sp>
        <p:nvSpPr>
          <p:cNvPr id="24" name="Textfeld 23"/>
          <p:cNvSpPr txBox="1"/>
          <p:nvPr/>
        </p:nvSpPr>
        <p:spPr>
          <a:xfrm>
            <a:off x="7298171" y="1426490"/>
            <a:ext cx="7553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b="1" dirty="0"/>
              <a:t>D-</a:t>
            </a:r>
            <a:r>
              <a:rPr lang="de-DE" sz="900" b="1" dirty="0" err="1"/>
              <a:t>loading</a:t>
            </a:r>
            <a:r>
              <a:rPr lang="de-DE" sz="900" b="1" dirty="0"/>
              <a:t>:</a:t>
            </a:r>
            <a:endParaRPr lang="de-DE" sz="900" b="1" baseline="30000" dirty="0"/>
          </a:p>
        </p:txBody>
      </p:sp>
      <p:sp>
        <p:nvSpPr>
          <p:cNvPr id="25" name="Textfeld 24"/>
          <p:cNvSpPr txBox="1"/>
          <p:nvPr/>
        </p:nvSpPr>
        <p:spPr>
          <a:xfrm>
            <a:off x="9148253" y="1779958"/>
            <a:ext cx="4860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/>
              <a:t>450 K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9120336" y="1964870"/>
            <a:ext cx="9669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/>
              <a:t> </a:t>
            </a:r>
            <a:r>
              <a:rPr lang="de-DE" sz="900" b="1" dirty="0"/>
              <a:t>TDS:</a:t>
            </a:r>
            <a:r>
              <a:rPr lang="de-DE" sz="900" dirty="0"/>
              <a:t> 15 K/min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9148254" y="1608986"/>
            <a:ext cx="7841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/>
              <a:t>6·10</a:t>
            </a:r>
            <a:r>
              <a:rPr lang="de-DE" sz="900" baseline="30000" dirty="0"/>
              <a:t>24</a:t>
            </a:r>
            <a:r>
              <a:rPr lang="de-DE" sz="900" dirty="0"/>
              <a:t> D/m²</a:t>
            </a:r>
            <a:endParaRPr lang="de-DE" sz="900" baseline="30000" dirty="0"/>
          </a:p>
        </p:txBody>
      </p:sp>
      <p:sp>
        <p:nvSpPr>
          <p:cNvPr id="28" name="Textfeld 27"/>
          <p:cNvSpPr txBox="1"/>
          <p:nvPr/>
        </p:nvSpPr>
        <p:spPr>
          <a:xfrm>
            <a:off x="9148253" y="1423081"/>
            <a:ext cx="7553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b="1" dirty="0"/>
              <a:t>D-</a:t>
            </a:r>
            <a:r>
              <a:rPr lang="de-DE" sz="900" b="1" dirty="0" err="1"/>
              <a:t>loading</a:t>
            </a:r>
            <a:r>
              <a:rPr lang="de-DE" sz="900" b="1" dirty="0"/>
              <a:t>:</a:t>
            </a:r>
            <a:endParaRPr lang="de-DE" sz="900" b="1" baseline="30000" dirty="0"/>
          </a:p>
        </p:txBody>
      </p:sp>
      <p:sp>
        <p:nvSpPr>
          <p:cNvPr id="29" name="Inhaltsplatzhalter 2"/>
          <p:cNvSpPr txBox="1">
            <a:spLocks/>
          </p:cNvSpPr>
          <p:nvPr/>
        </p:nvSpPr>
        <p:spPr>
          <a:xfrm>
            <a:off x="230979" y="6114084"/>
            <a:ext cx="11625661" cy="429809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/>
            <a:r>
              <a:rPr lang="de-DE" sz="1600" b="1" kern="0" dirty="0"/>
              <a:t>Both </a:t>
            </a:r>
            <a:r>
              <a:rPr lang="de-DE" sz="1600" b="1" kern="0" dirty="0" err="1"/>
              <a:t>authors</a:t>
            </a:r>
            <a:r>
              <a:rPr lang="de-DE" sz="1600" b="1" kern="0" dirty="0"/>
              <a:t> </a:t>
            </a:r>
            <a:r>
              <a:rPr lang="de-DE" sz="1600" b="1" kern="0" dirty="0" err="1"/>
              <a:t>suggest</a:t>
            </a:r>
            <a:r>
              <a:rPr lang="de-DE" sz="1600" b="1" kern="0" dirty="0"/>
              <a:t> </a:t>
            </a:r>
            <a:r>
              <a:rPr lang="de-DE" sz="1600" b="1" kern="0" dirty="0" err="1"/>
              <a:t>that</a:t>
            </a:r>
            <a:r>
              <a:rPr lang="de-DE" sz="1600" b="1" kern="0" dirty="0"/>
              <a:t> </a:t>
            </a:r>
            <a:r>
              <a:rPr lang="de-DE" sz="1600" b="1" kern="0" dirty="0" err="1"/>
              <a:t>the</a:t>
            </a:r>
            <a:r>
              <a:rPr lang="de-DE" sz="1600" b="1" kern="0" dirty="0"/>
              <a:t> HT-peak and additional </a:t>
            </a:r>
            <a:r>
              <a:rPr lang="de-DE" sz="1600" b="1" kern="0" dirty="0" err="1"/>
              <a:t>retention</a:t>
            </a:r>
            <a:r>
              <a:rPr lang="de-DE" sz="1600" b="1" kern="0" dirty="0"/>
              <a:t> </a:t>
            </a:r>
            <a:r>
              <a:rPr lang="de-DE" sz="1600" b="1" kern="0" dirty="0" err="1"/>
              <a:t>could</a:t>
            </a:r>
            <a:r>
              <a:rPr lang="de-DE" sz="1600" b="1" kern="0" dirty="0"/>
              <a:t> </a:t>
            </a:r>
            <a:r>
              <a:rPr lang="de-DE" sz="1600" b="1" kern="0" dirty="0" err="1"/>
              <a:t>be</a:t>
            </a:r>
            <a:r>
              <a:rPr lang="de-DE" sz="1600" b="1" kern="0" dirty="0"/>
              <a:t> </a:t>
            </a:r>
            <a:r>
              <a:rPr lang="de-DE" sz="1600" b="1" kern="0" dirty="0" err="1"/>
              <a:t>caused</a:t>
            </a:r>
            <a:r>
              <a:rPr lang="de-DE" sz="1600" b="1" kern="0" dirty="0"/>
              <a:t> </a:t>
            </a:r>
            <a:r>
              <a:rPr lang="de-DE" sz="1600" b="1" kern="0" dirty="0" err="1"/>
              <a:t>by</a:t>
            </a:r>
            <a:r>
              <a:rPr lang="de-DE" sz="1600" b="1" kern="0" dirty="0"/>
              <a:t> (</a:t>
            </a:r>
            <a:r>
              <a:rPr lang="de-DE" sz="1600" b="1" kern="0" dirty="0" err="1"/>
              <a:t>submicron</a:t>
            </a:r>
            <a:r>
              <a:rPr lang="de-DE" sz="1600" b="1" kern="0" dirty="0"/>
              <a:t>) </a:t>
            </a:r>
            <a:r>
              <a:rPr lang="de-DE" sz="1600" b="1" kern="0" dirty="0" err="1"/>
              <a:t>pores</a:t>
            </a:r>
            <a:r>
              <a:rPr lang="de-DE" sz="1600" b="1" kern="0" dirty="0"/>
              <a:t> in </a:t>
            </a:r>
            <a:r>
              <a:rPr lang="de-DE" sz="1600" b="1" kern="0" dirty="0" err="1"/>
              <a:t>the</a:t>
            </a:r>
            <a:r>
              <a:rPr lang="de-DE" sz="1600" b="1" kern="0" dirty="0"/>
              <a:t> material</a:t>
            </a:r>
          </a:p>
          <a:p>
            <a:pPr marL="0" indent="0" algn="ctr"/>
            <a:endParaRPr lang="de-DE" sz="1600" b="1" kern="0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5888847" y="4746851"/>
            <a:ext cx="2480289" cy="1205044"/>
            <a:chOff x="5303912" y="4090019"/>
            <a:chExt cx="3786029" cy="1839436"/>
          </a:xfrm>
        </p:grpSpPr>
        <p:pic>
          <p:nvPicPr>
            <p:cNvPr id="23" name="Grafik 2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2" t="50359" r="49452" b="1619"/>
            <a:stretch/>
          </p:blipFill>
          <p:spPr>
            <a:xfrm>
              <a:off x="7175902" y="4090019"/>
              <a:ext cx="1914039" cy="1839436"/>
            </a:xfrm>
            <a:prstGeom prst="rect">
              <a:avLst/>
            </a:prstGeom>
          </p:spPr>
        </p:pic>
        <p:pic>
          <p:nvPicPr>
            <p:cNvPr id="30" name="Grafik 2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8" t="7651" r="49968" b="50596"/>
            <a:stretch/>
          </p:blipFill>
          <p:spPr>
            <a:xfrm>
              <a:off x="5303912" y="4092703"/>
              <a:ext cx="1871990" cy="1599331"/>
            </a:xfrm>
            <a:prstGeom prst="rect">
              <a:avLst/>
            </a:prstGeom>
          </p:spPr>
        </p:pic>
      </p:grpSp>
      <p:grpSp>
        <p:nvGrpSpPr>
          <p:cNvPr id="7" name="Gruppieren 6"/>
          <p:cNvGrpSpPr/>
          <p:nvPr/>
        </p:nvGrpSpPr>
        <p:grpSpPr>
          <a:xfrm>
            <a:off x="9113275" y="4747330"/>
            <a:ext cx="2484010" cy="1204086"/>
            <a:chOff x="8004478" y="4747295"/>
            <a:chExt cx="3744416" cy="1815048"/>
          </a:xfrm>
        </p:grpSpPr>
        <p:pic>
          <p:nvPicPr>
            <p:cNvPr id="31" name="Grafik 3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94" t="7766" r="2418" b="49898"/>
            <a:stretch/>
          </p:blipFill>
          <p:spPr>
            <a:xfrm>
              <a:off x="8004478" y="4747295"/>
              <a:ext cx="1872208" cy="1621665"/>
            </a:xfrm>
            <a:prstGeom prst="rect">
              <a:avLst/>
            </a:prstGeom>
          </p:spPr>
        </p:pic>
        <p:pic>
          <p:nvPicPr>
            <p:cNvPr id="32" name="Grafik 3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40" t="50267" r="2572" b="2349"/>
            <a:stretch/>
          </p:blipFill>
          <p:spPr>
            <a:xfrm>
              <a:off x="9876686" y="4747295"/>
              <a:ext cx="1872208" cy="1815048"/>
            </a:xfrm>
            <a:prstGeom prst="rect">
              <a:avLst/>
            </a:prstGeom>
          </p:spPr>
        </p:pic>
      </p:grpSp>
      <p:sp>
        <p:nvSpPr>
          <p:cNvPr id="33" name="Textfeld 32"/>
          <p:cNvSpPr txBox="1"/>
          <p:nvPr/>
        </p:nvSpPr>
        <p:spPr>
          <a:xfrm rot="16200000">
            <a:off x="5137172" y="5184616"/>
            <a:ext cx="1186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/>
              <a:t>non-</a:t>
            </a:r>
            <a:r>
              <a:rPr lang="de-DE" sz="1200" b="1" dirty="0" err="1"/>
              <a:t>annealed</a:t>
            </a:r>
            <a:endParaRPr lang="de-DE" sz="1200" b="1" baseline="30000" dirty="0"/>
          </a:p>
        </p:txBody>
      </p:sp>
      <p:sp>
        <p:nvSpPr>
          <p:cNvPr id="34" name="Textfeld 33"/>
          <p:cNvSpPr txBox="1"/>
          <p:nvPr/>
        </p:nvSpPr>
        <p:spPr>
          <a:xfrm rot="16200000">
            <a:off x="8547366" y="5146728"/>
            <a:ext cx="8515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err="1"/>
              <a:t>annealed</a:t>
            </a:r>
            <a:endParaRPr lang="de-DE" sz="1200" b="1" baseline="30000" dirty="0"/>
          </a:p>
        </p:txBody>
      </p:sp>
      <p:sp>
        <p:nvSpPr>
          <p:cNvPr id="35" name="Textfeld 34"/>
          <p:cNvSpPr txBox="1"/>
          <p:nvPr/>
        </p:nvSpPr>
        <p:spPr>
          <a:xfrm>
            <a:off x="9111623" y="5823128"/>
            <a:ext cx="1243657" cy="21544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de-DE" sz="800" dirty="0" err="1">
                <a:solidFill>
                  <a:srgbClr val="FFFF00"/>
                </a:solidFill>
              </a:rPr>
              <a:t>yellow</a:t>
            </a:r>
            <a:r>
              <a:rPr lang="de-DE" sz="800" dirty="0">
                <a:solidFill>
                  <a:srgbClr val="FFFF00"/>
                </a:solidFill>
              </a:rPr>
              <a:t> </a:t>
            </a:r>
            <a:r>
              <a:rPr lang="de-DE" sz="800" dirty="0" err="1">
                <a:solidFill>
                  <a:srgbClr val="FFFF00"/>
                </a:solidFill>
              </a:rPr>
              <a:t>arrows</a:t>
            </a:r>
            <a:r>
              <a:rPr lang="de-DE" sz="800" dirty="0">
                <a:solidFill>
                  <a:srgbClr val="FFFF00"/>
                </a:solidFill>
              </a:rPr>
              <a:t> = </a:t>
            </a:r>
            <a:r>
              <a:rPr lang="de-DE" sz="800" dirty="0" err="1">
                <a:solidFill>
                  <a:srgbClr val="FFFF00"/>
                </a:solidFill>
              </a:rPr>
              <a:t>pores</a:t>
            </a:r>
            <a:endParaRPr lang="de-DE" sz="800" dirty="0">
              <a:solidFill>
                <a:srgbClr val="FFFF00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5888847" y="5801395"/>
            <a:ext cx="1235014" cy="21544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de-DE" sz="800" dirty="0" err="1">
                <a:solidFill>
                  <a:srgbClr val="FFFF00"/>
                </a:solidFill>
              </a:rPr>
              <a:t>yellow</a:t>
            </a:r>
            <a:r>
              <a:rPr lang="de-DE" sz="800" dirty="0">
                <a:solidFill>
                  <a:srgbClr val="FFFF00"/>
                </a:solidFill>
              </a:rPr>
              <a:t> </a:t>
            </a:r>
            <a:r>
              <a:rPr lang="de-DE" sz="800" dirty="0" err="1">
                <a:solidFill>
                  <a:srgbClr val="FFFF00"/>
                </a:solidFill>
              </a:rPr>
              <a:t>arrows</a:t>
            </a:r>
            <a:r>
              <a:rPr lang="de-DE" sz="800" dirty="0">
                <a:solidFill>
                  <a:srgbClr val="FFFF00"/>
                </a:solidFill>
              </a:rPr>
              <a:t> = </a:t>
            </a:r>
            <a:r>
              <a:rPr lang="de-DE" sz="800" dirty="0" err="1">
                <a:solidFill>
                  <a:srgbClr val="FFFF00"/>
                </a:solidFill>
              </a:rPr>
              <a:t>pores</a:t>
            </a:r>
            <a:endParaRPr lang="de-DE" sz="800" dirty="0">
              <a:solidFill>
                <a:srgbClr val="FFFF00"/>
              </a:solidFill>
            </a:endParaRPr>
          </a:p>
        </p:txBody>
      </p:sp>
      <p:pic>
        <p:nvPicPr>
          <p:cNvPr id="38" name="Grafik 37"/>
          <p:cNvPicPr>
            <a:picLocks noChangeAspect="1"/>
          </p:cNvPicPr>
          <p:nvPr/>
        </p:nvPicPr>
        <p:blipFill rotWithShape="1">
          <a:blip r:embed="rId9"/>
          <a:srcRect t="4341"/>
          <a:stretch/>
        </p:blipFill>
        <p:spPr>
          <a:xfrm>
            <a:off x="619866" y="4514399"/>
            <a:ext cx="1777651" cy="1308729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 rotWithShape="1">
          <a:blip r:embed="rId2"/>
          <a:srcRect t="44619" b="15179"/>
          <a:stretch/>
        </p:blipFill>
        <p:spPr>
          <a:xfrm>
            <a:off x="2402811" y="4554668"/>
            <a:ext cx="1720811" cy="130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6155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1EF2C7-7541-4BA8-91A1-A5D931018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0"/>
            <a:ext cx="11737304" cy="855676"/>
          </a:xfrm>
        </p:spPr>
        <p:txBody>
          <a:bodyPr>
            <a:normAutofit/>
          </a:bodyPr>
          <a:lstStyle/>
          <a:p>
            <a:r>
              <a:rPr lang="de-DE" dirty="0"/>
              <a:t>Study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effect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porosity</a:t>
            </a:r>
            <a:r>
              <a:rPr lang="de-DE" dirty="0"/>
              <a:t> on D-retention in </a:t>
            </a:r>
            <a:r>
              <a:rPr lang="de-DE" dirty="0" err="1"/>
              <a:t>WCrY</a:t>
            </a:r>
            <a:r>
              <a:rPr lang="de-DE" dirty="0"/>
              <a:t> SMART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209788"/>
            <a:ext cx="3264363" cy="24482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2522596" y="855534"/>
                <a:ext cx="11957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&gt;98 %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596" y="855534"/>
                <a:ext cx="1195777" cy="369332"/>
              </a:xfrm>
              <a:prstGeom prst="rect">
                <a:avLst/>
              </a:prstGeom>
              <a:blipFill>
                <a:blip r:embed="rId3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feld 16"/>
          <p:cNvSpPr txBox="1"/>
          <p:nvPr/>
        </p:nvSpPr>
        <p:spPr>
          <a:xfrm>
            <a:off x="263352" y="855676"/>
            <a:ext cx="1371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FAST 4827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15998" y="3068960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>
                <a:solidFill>
                  <a:srgbClr val="FF0000"/>
                </a:solidFill>
              </a:rPr>
              <a:t>before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annealing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073" y="4077072"/>
            <a:ext cx="3264363" cy="24482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6440890" y="3707740"/>
                <a:ext cx="11925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93 %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0890" y="3707740"/>
                <a:ext cx="1192570" cy="369332"/>
              </a:xfrm>
              <a:prstGeom prst="rect">
                <a:avLst/>
              </a:prstGeom>
              <a:blipFill>
                <a:blip r:embed="rId5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feld 20"/>
          <p:cNvSpPr txBox="1"/>
          <p:nvPr/>
        </p:nvSpPr>
        <p:spPr>
          <a:xfrm>
            <a:off x="4212715" y="3726514"/>
            <a:ext cx="1393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FAST 5652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72" y="4077072"/>
            <a:ext cx="3264363" cy="2448272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1106890" y="5734997"/>
            <a:ext cx="1710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after </a:t>
            </a:r>
            <a:r>
              <a:rPr lang="de-DE" dirty="0" err="1">
                <a:solidFill>
                  <a:srgbClr val="FF0000"/>
                </a:solidFill>
              </a:rPr>
              <a:t>annealing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>
                <a:solidFill>
                  <a:srgbClr val="FF0000"/>
                </a:solidFill>
              </a:rPr>
              <a:t>1000 °C, 7h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786" y="4062988"/>
            <a:ext cx="3264362" cy="2448272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8239305" y="3726514"/>
            <a:ext cx="1393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FAST 5099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/>
              <p:cNvSpPr txBox="1"/>
              <p:nvPr/>
            </p:nvSpPr>
            <p:spPr>
              <a:xfrm>
                <a:off x="10331826" y="3693656"/>
                <a:ext cx="11957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≈85 %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4" name="Textfeld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1826" y="3693656"/>
                <a:ext cx="1195777" cy="369332"/>
              </a:xfrm>
              <a:prstGeom prst="rect">
                <a:avLst/>
              </a:prstGeom>
              <a:blipFill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Grafik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073" y="1206234"/>
            <a:ext cx="3269102" cy="24518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/>
              <p:cNvSpPr txBox="1"/>
              <p:nvPr/>
            </p:nvSpPr>
            <p:spPr>
              <a:xfrm>
                <a:off x="6467509" y="855534"/>
                <a:ext cx="11957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&gt;98 %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6" name="Textfeld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509" y="855534"/>
                <a:ext cx="1195777" cy="369332"/>
              </a:xfrm>
              <a:prstGeom prst="rect">
                <a:avLst/>
              </a:prstGeom>
              <a:blipFill>
                <a:blip r:embed="rId10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feld 26"/>
          <p:cNvSpPr txBox="1"/>
          <p:nvPr/>
        </p:nvSpPr>
        <p:spPr>
          <a:xfrm>
            <a:off x="4208265" y="855676"/>
            <a:ext cx="1371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FAST 4823</a:t>
            </a:r>
          </a:p>
        </p:txBody>
      </p:sp>
      <p:pic>
        <p:nvPicPr>
          <p:cNvPr id="28" name="Grafik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305" y="1211790"/>
            <a:ext cx="3261693" cy="24462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feld 28"/>
              <p:cNvSpPr txBox="1"/>
              <p:nvPr/>
            </p:nvSpPr>
            <p:spPr>
              <a:xfrm>
                <a:off x="10434609" y="855534"/>
                <a:ext cx="11957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&gt;98 %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9" name="Textfeld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4609" y="855534"/>
                <a:ext cx="1195777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feld 29"/>
          <p:cNvSpPr txBox="1"/>
          <p:nvPr/>
        </p:nvSpPr>
        <p:spPr>
          <a:xfrm>
            <a:off x="8175365" y="855676"/>
            <a:ext cx="1371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FAST 4835</a:t>
            </a:r>
          </a:p>
        </p:txBody>
      </p:sp>
      <p:sp>
        <p:nvSpPr>
          <p:cNvPr id="3" name="Rechteck 2"/>
          <p:cNvSpPr/>
          <p:nvPr/>
        </p:nvSpPr>
        <p:spPr>
          <a:xfrm>
            <a:off x="216249" y="790776"/>
            <a:ext cx="3477498" cy="58065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664503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1EF2C7-7541-4BA8-91A1-A5D931018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0"/>
            <a:ext cx="11737304" cy="855676"/>
          </a:xfrm>
        </p:spPr>
        <p:txBody>
          <a:bodyPr>
            <a:normAutofit/>
          </a:bodyPr>
          <a:lstStyle/>
          <a:p>
            <a:r>
              <a:rPr lang="de-DE" dirty="0" err="1"/>
              <a:t>Investigate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effect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porosity</a:t>
            </a:r>
            <a:r>
              <a:rPr lang="de-DE" dirty="0"/>
              <a:t> on D-retention in </a:t>
            </a:r>
            <a:r>
              <a:rPr lang="de-DE" dirty="0" err="1"/>
              <a:t>WCrY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Inhaltsplatzhalter 2"/>
              <p:cNvSpPr txBox="1">
                <a:spLocks/>
              </p:cNvSpPr>
              <p:nvPr/>
            </p:nvSpPr>
            <p:spPr>
              <a:xfrm>
                <a:off x="263352" y="855676"/>
                <a:ext cx="11881320" cy="5669668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9EE0"/>
                  </a:buClr>
                  <a:defRPr sz="2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5B82"/>
                  </a:buClr>
                  <a:buFont typeface="Wingdings" pitchFamily="2" charset="2"/>
                  <a:buChar char="§"/>
                  <a:defRPr sz="22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5B82"/>
                  </a:buClr>
                  <a:buFont typeface="Wingdings" pitchFamily="2" charset="2"/>
                  <a:buChar char="§"/>
                  <a:defRPr sz="2200" i="1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9EE0"/>
                  </a:buClr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9EE0"/>
                  </a:buClr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9EE0"/>
                  </a:buClr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9EE0"/>
                  </a:buClr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9EE0"/>
                  </a:buClr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9EE0"/>
                  </a:buClr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/>
                <a:r>
                  <a:rPr lang="de-DE" sz="2400" b="1" kern="0" dirty="0"/>
                  <a:t>Planning </a:t>
                </a:r>
                <a:r>
                  <a:rPr lang="de-DE" sz="2400" b="1" kern="0" dirty="0" err="1"/>
                  <a:t>to</a:t>
                </a:r>
                <a:r>
                  <a:rPr lang="de-DE" sz="2400" b="1" kern="0" dirty="0"/>
                  <a:t> do </a:t>
                </a:r>
                <a:r>
                  <a:rPr lang="de-DE" sz="2400" b="1" kern="0" dirty="0" err="1"/>
                  <a:t>two</a:t>
                </a:r>
                <a:r>
                  <a:rPr lang="de-DE" sz="2400" b="1" kern="0" dirty="0"/>
                  <a:t> D-</a:t>
                </a:r>
                <a:r>
                  <a:rPr lang="de-DE" sz="2400" b="1" kern="0" dirty="0" err="1"/>
                  <a:t>loading</a:t>
                </a:r>
                <a:r>
                  <a:rPr lang="de-DE" sz="2400" b="1" kern="0" dirty="0"/>
                  <a:t> </a:t>
                </a:r>
                <a:r>
                  <a:rPr lang="de-DE" sz="2400" b="1" kern="0" dirty="0" err="1"/>
                  <a:t>experiments</a:t>
                </a:r>
                <a:r>
                  <a:rPr lang="de-DE" sz="2400" b="1" kern="0" dirty="0"/>
                  <a:t> </a:t>
                </a:r>
                <a:r>
                  <a:rPr lang="de-DE" sz="2400" b="1" kern="0" dirty="0" err="1"/>
                  <a:t>with</a:t>
                </a:r>
                <a:r>
                  <a:rPr lang="de-DE" sz="2400" b="1" kern="0" dirty="0"/>
                  <a:t> PSI-2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b="1" kern="0" dirty="0"/>
                  <a:t>Experiment 1</a:t>
                </a:r>
                <a:r>
                  <a:rPr lang="de-DE" sz="1800" kern="0" dirty="0"/>
                  <a:t>: </a:t>
                </a:r>
                <a:r>
                  <a:rPr lang="de-DE" sz="1800" kern="0" dirty="0" err="1"/>
                  <a:t>investigate</a:t>
                </a:r>
                <a:r>
                  <a:rPr lang="de-DE" sz="1800" kern="0" dirty="0"/>
                  <a:t> </a:t>
                </a:r>
                <a:r>
                  <a:rPr lang="de-DE" sz="1800" kern="0" dirty="0" err="1"/>
                  <a:t>differences</a:t>
                </a:r>
                <a:r>
                  <a:rPr lang="de-DE" sz="1800" kern="0" dirty="0"/>
                  <a:t> in D-retention </a:t>
                </a:r>
                <a:r>
                  <a:rPr lang="de-DE" sz="1800" kern="0" dirty="0" err="1"/>
                  <a:t>caused</a:t>
                </a:r>
                <a:r>
                  <a:rPr lang="de-DE" sz="1800" kern="0" dirty="0"/>
                  <a:t> </a:t>
                </a:r>
                <a:r>
                  <a:rPr lang="de-DE" sz="1800" kern="0" dirty="0" err="1"/>
                  <a:t>by</a:t>
                </a:r>
                <a:r>
                  <a:rPr lang="de-DE" sz="1800" kern="0" dirty="0"/>
                  <a:t> different </a:t>
                </a:r>
                <a:r>
                  <a:rPr lang="de-DE" sz="1800" kern="0" dirty="0" err="1"/>
                  <a:t>porosities</a:t>
                </a:r>
                <a:endParaRPr lang="de-DE" sz="1800" kern="0" dirty="0"/>
              </a:p>
              <a:p>
                <a:pPr marL="685800" lvl="1">
                  <a:buFont typeface="Arial" panose="020B0604020202020204" pitchFamily="34" charset="0"/>
                  <a:buChar char="•"/>
                </a:pPr>
                <a:r>
                  <a:rPr lang="de-DE" sz="1800" kern="0" dirty="0"/>
                  <a:t>3 x </a:t>
                </a:r>
                <a:r>
                  <a:rPr lang="de-DE" sz="1800" kern="0" dirty="0" err="1"/>
                  <a:t>as-sintered</a:t>
                </a:r>
                <a:r>
                  <a:rPr lang="de-DE" sz="1800" kern="0" dirty="0"/>
                  <a:t> </a:t>
                </a:r>
                <a14:m>
                  <m:oMath xmlns:m="http://schemas.openxmlformats.org/officeDocument/2006/math"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&gt;98 % </m:t>
                    </m:r>
                  </m:oMath>
                </a14:m>
                <a:r>
                  <a:rPr lang="de-DE" sz="1800" kern="0" dirty="0"/>
                  <a:t>, </a:t>
                </a:r>
                <a:r>
                  <a:rPr lang="de-DE" sz="1800" kern="0" dirty="0" err="1"/>
                  <a:t>one</a:t>
                </a:r>
                <a:r>
                  <a:rPr lang="de-DE" sz="1800" kern="0" dirty="0"/>
                  <a:t> </a:t>
                </a:r>
                <a:r>
                  <a:rPr lang="de-DE" sz="1800" kern="0" dirty="0" err="1"/>
                  <a:t>of</a:t>
                </a:r>
                <a:r>
                  <a:rPr lang="de-DE" sz="1800" kern="0" dirty="0"/>
                  <a:t> </a:t>
                </a:r>
                <a:r>
                  <a:rPr lang="de-DE" sz="1800" kern="0" dirty="0" err="1"/>
                  <a:t>them</a:t>
                </a:r>
                <a:r>
                  <a:rPr lang="de-DE" sz="1800" kern="0" dirty="0"/>
                  <a:t> </a:t>
                </a:r>
                <a:r>
                  <a:rPr lang="de-DE" sz="1800" kern="0" dirty="0" err="1"/>
                  <a:t>annealed</a:t>
                </a:r>
                <a:r>
                  <a:rPr lang="de-DE" sz="1800" kern="0" dirty="0"/>
                  <a:t> @1000°C, 7h</a:t>
                </a:r>
              </a:p>
              <a:p>
                <a:pPr marL="685800" lvl="1">
                  <a:buFont typeface="Arial" panose="020B0604020202020204" pitchFamily="34" charset="0"/>
                  <a:buChar char="•"/>
                </a:pPr>
                <a:r>
                  <a:rPr lang="de-DE" sz="1800" kern="0" dirty="0"/>
                  <a:t>1 x </a:t>
                </a:r>
                <a:r>
                  <a:rPr lang="de-DE" sz="1800" kern="0" dirty="0" err="1"/>
                  <a:t>as-sintered</a:t>
                </a:r>
                <a:r>
                  <a:rPr lang="de-DE" sz="1800" kern="0" dirty="0"/>
                  <a:t> </a:t>
                </a:r>
                <a14:m>
                  <m:oMath xmlns:m="http://schemas.openxmlformats.org/officeDocument/2006/math"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de-DE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93 %</m:t>
                    </m:r>
                  </m:oMath>
                </a14:m>
                <a:endParaRPr lang="de-DE" sz="1800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685800" lvl="1">
                  <a:buFont typeface="Arial" panose="020B0604020202020204" pitchFamily="34" charset="0"/>
                  <a:buChar char="•"/>
                </a:pPr>
                <a:r>
                  <a:rPr lang="de-DE" sz="1800" kern="0" dirty="0"/>
                  <a:t>1 x </a:t>
                </a:r>
                <a:r>
                  <a:rPr lang="de-DE" sz="1800" kern="0" dirty="0" err="1"/>
                  <a:t>as-sintered</a:t>
                </a:r>
                <a:r>
                  <a:rPr lang="de-DE" sz="1800" kern="0" dirty="0"/>
                  <a:t> </a:t>
                </a:r>
                <a14:m>
                  <m:oMath xmlns:m="http://schemas.openxmlformats.org/officeDocument/2006/math"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de-DE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85</m:t>
                    </m:r>
                    <m:r>
                      <a:rPr lang="de-DE" sz="1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%</m:t>
                    </m:r>
                  </m:oMath>
                </a14:m>
                <a:endParaRPr lang="de-DE" sz="1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685800" lvl="1">
                  <a:buFont typeface="Arial" panose="020B0604020202020204" pitchFamily="34" charset="0"/>
                  <a:buChar char="•"/>
                </a:pPr>
                <a:r>
                  <a:rPr lang="de-DE" sz="1800" kern="0" dirty="0" err="1"/>
                  <a:t>if</a:t>
                </a:r>
                <a:r>
                  <a:rPr lang="de-DE" sz="1800" kern="0" dirty="0"/>
                  <a:t> </a:t>
                </a:r>
                <a:r>
                  <a:rPr lang="de-DE" sz="1800" kern="0" dirty="0" err="1"/>
                  <a:t>available</a:t>
                </a:r>
                <a:r>
                  <a:rPr lang="de-DE" sz="1800" kern="0" dirty="0"/>
                  <a:t>, </a:t>
                </a:r>
                <a:r>
                  <a:rPr lang="de-DE" sz="1800" kern="0" dirty="0" err="1"/>
                  <a:t>include</a:t>
                </a:r>
                <a:r>
                  <a:rPr lang="de-DE" sz="1800" kern="0" dirty="0"/>
                  <a:t> </a:t>
                </a:r>
                <a:r>
                  <a:rPr lang="de-DE" sz="1800" kern="0" dirty="0" err="1"/>
                  <a:t>reference</a:t>
                </a:r>
                <a:r>
                  <a:rPr lang="de-DE" sz="1800" kern="0" dirty="0"/>
                  <a:t> pure W sample </a:t>
                </a:r>
                <a:r>
                  <a:rPr lang="de-DE" sz="1800" kern="0" dirty="0" err="1"/>
                  <a:t>for</a:t>
                </a:r>
                <a:r>
                  <a:rPr lang="de-DE" sz="1800" kern="0" dirty="0"/>
                  <a:t> </a:t>
                </a:r>
                <a:r>
                  <a:rPr lang="de-DE" sz="1800" kern="0" dirty="0" err="1"/>
                  <a:t>comparison</a:t>
                </a:r>
                <a:endParaRPr lang="de-DE" sz="1800" kern="0" dirty="0"/>
              </a:p>
              <a:p>
                <a:pPr marL="685800" lvl="1">
                  <a:buFont typeface="Arial" panose="020B0604020202020204" pitchFamily="34" charset="0"/>
                  <a:buChar char="•"/>
                </a:pPr>
                <a:r>
                  <a:rPr lang="de-DE" sz="1800" kern="0" dirty="0">
                    <a:solidFill>
                      <a:srgbClr val="00B050"/>
                    </a:solidFill>
                  </a:rPr>
                  <a:t>all </a:t>
                </a:r>
                <a:r>
                  <a:rPr lang="de-DE" sz="1800" kern="0" dirty="0" err="1">
                    <a:solidFill>
                      <a:srgbClr val="00B050"/>
                    </a:solidFill>
                  </a:rPr>
                  <a:t>samples</a:t>
                </a:r>
                <a:r>
                  <a:rPr lang="de-DE" sz="1800" kern="0" dirty="0">
                    <a:solidFill>
                      <a:srgbClr val="00B050"/>
                    </a:solidFill>
                  </a:rPr>
                  <a:t> </a:t>
                </a:r>
                <a:r>
                  <a:rPr lang="de-DE" sz="1800" kern="0" dirty="0" err="1">
                    <a:solidFill>
                      <a:srgbClr val="00B050"/>
                    </a:solidFill>
                  </a:rPr>
                  <a:t>are</a:t>
                </a:r>
                <a:r>
                  <a:rPr lang="de-DE" sz="1800" kern="0" dirty="0">
                    <a:solidFill>
                      <a:srgbClr val="00B050"/>
                    </a:solidFill>
                  </a:rPr>
                  <a:t> </a:t>
                </a:r>
                <a:r>
                  <a:rPr lang="de-DE" sz="1800" kern="0" dirty="0" err="1">
                    <a:solidFill>
                      <a:srgbClr val="00B050"/>
                    </a:solidFill>
                  </a:rPr>
                  <a:t>already</a:t>
                </a:r>
                <a:r>
                  <a:rPr lang="de-DE" sz="1800" kern="0" dirty="0">
                    <a:solidFill>
                      <a:srgbClr val="00B050"/>
                    </a:solidFill>
                  </a:rPr>
                  <a:t> </a:t>
                </a:r>
                <a:r>
                  <a:rPr lang="de-DE" sz="1800" kern="0" dirty="0" err="1">
                    <a:solidFill>
                      <a:srgbClr val="00B050"/>
                    </a:solidFill>
                  </a:rPr>
                  <a:t>cut</a:t>
                </a:r>
                <a:r>
                  <a:rPr lang="de-DE" sz="1800" kern="0" dirty="0">
                    <a:solidFill>
                      <a:srgbClr val="00B050"/>
                    </a:solidFill>
                  </a:rPr>
                  <a:t> </a:t>
                </a:r>
                <a:r>
                  <a:rPr lang="de-DE" sz="1800" kern="0" dirty="0" err="1">
                    <a:solidFill>
                      <a:srgbClr val="00B050"/>
                    </a:solidFill>
                  </a:rPr>
                  <a:t>into</a:t>
                </a:r>
                <a:r>
                  <a:rPr lang="de-DE" sz="1800" kern="0" dirty="0">
                    <a:solidFill>
                      <a:srgbClr val="00B050"/>
                    </a:solidFill>
                  </a:rPr>
                  <a:t> PSI-2 </a:t>
                </a:r>
                <a:r>
                  <a:rPr lang="de-DE" sz="1800" kern="0" dirty="0" err="1">
                    <a:solidFill>
                      <a:srgbClr val="00B050"/>
                    </a:solidFill>
                  </a:rPr>
                  <a:t>geometry</a:t>
                </a:r>
                <a:endParaRPr lang="de-DE" sz="1800" kern="0" dirty="0">
                  <a:solidFill>
                    <a:srgbClr val="00B050"/>
                  </a:solidFill>
                </a:endParaRPr>
              </a:p>
              <a:p>
                <a:pPr marL="685800" lvl="1">
                  <a:buFont typeface="Arial" panose="020B0604020202020204" pitchFamily="34" charset="0"/>
                  <a:buChar char="•"/>
                </a:pPr>
                <a:r>
                  <a:rPr lang="de-DE" sz="1800" kern="0" dirty="0" err="1">
                    <a:solidFill>
                      <a:srgbClr val="00B050"/>
                    </a:solidFill>
                  </a:rPr>
                  <a:t>grinding</a:t>
                </a:r>
                <a:r>
                  <a:rPr lang="de-DE" sz="1800" kern="0" dirty="0">
                    <a:solidFill>
                      <a:srgbClr val="00B050"/>
                    </a:solidFill>
                  </a:rPr>
                  <a:t> </a:t>
                </a:r>
                <a:r>
                  <a:rPr lang="de-DE" sz="1800" kern="0" dirty="0" err="1">
                    <a:solidFill>
                      <a:srgbClr val="00B050"/>
                    </a:solidFill>
                  </a:rPr>
                  <a:t>and</a:t>
                </a:r>
                <a:r>
                  <a:rPr lang="de-DE" sz="1800" kern="0" dirty="0">
                    <a:solidFill>
                      <a:srgbClr val="00B050"/>
                    </a:solidFill>
                  </a:rPr>
                  <a:t> </a:t>
                </a:r>
                <a:r>
                  <a:rPr lang="de-DE" sz="1800" kern="0" dirty="0" err="1">
                    <a:solidFill>
                      <a:srgbClr val="00B050"/>
                    </a:solidFill>
                  </a:rPr>
                  <a:t>polishing</a:t>
                </a:r>
                <a:r>
                  <a:rPr lang="de-DE" sz="1800" kern="0" dirty="0">
                    <a:solidFill>
                      <a:srgbClr val="00B050"/>
                    </a:solidFill>
                  </a:rPr>
                  <a:t> will </a:t>
                </a:r>
                <a:r>
                  <a:rPr lang="de-DE" sz="1800" kern="0" dirty="0" err="1">
                    <a:solidFill>
                      <a:srgbClr val="00B050"/>
                    </a:solidFill>
                  </a:rPr>
                  <a:t>be</a:t>
                </a:r>
                <a:r>
                  <a:rPr lang="de-DE" sz="1800" kern="0" dirty="0">
                    <a:solidFill>
                      <a:srgbClr val="00B050"/>
                    </a:solidFill>
                  </a:rPr>
                  <a:t> </a:t>
                </a:r>
                <a:r>
                  <a:rPr lang="de-DE" sz="1800" kern="0" dirty="0" err="1">
                    <a:solidFill>
                      <a:srgbClr val="00B050"/>
                    </a:solidFill>
                  </a:rPr>
                  <a:t>finished</a:t>
                </a:r>
                <a:r>
                  <a:rPr lang="de-DE" sz="1800" kern="0" dirty="0">
                    <a:solidFill>
                      <a:srgbClr val="00B050"/>
                    </a:solidFill>
                  </a:rPr>
                  <a:t> </a:t>
                </a:r>
                <a:r>
                  <a:rPr lang="de-DE" sz="1800" kern="0" dirty="0" err="1">
                    <a:solidFill>
                      <a:srgbClr val="00B050"/>
                    </a:solidFill>
                  </a:rPr>
                  <a:t>next</a:t>
                </a:r>
                <a:r>
                  <a:rPr lang="de-DE" sz="1800" kern="0" dirty="0">
                    <a:solidFill>
                      <a:srgbClr val="00B050"/>
                    </a:solidFill>
                  </a:rPr>
                  <a:t> </a:t>
                </a:r>
                <a:r>
                  <a:rPr lang="de-DE" sz="1800" kern="0" dirty="0" err="1">
                    <a:solidFill>
                      <a:srgbClr val="00B050"/>
                    </a:solidFill>
                  </a:rPr>
                  <a:t>week</a:t>
                </a:r>
                <a:endParaRPr lang="de-DE" sz="1800" kern="0" dirty="0">
                  <a:solidFill>
                    <a:srgbClr val="00B050"/>
                  </a:solidFill>
                </a:endParaRPr>
              </a:p>
              <a:p>
                <a:pPr marL="685800" lvl="1">
                  <a:buFont typeface="Arial" panose="020B0604020202020204" pitchFamily="34" charset="0"/>
                  <a:buChar char="•"/>
                </a:pPr>
                <a:r>
                  <a:rPr lang="de-DE" sz="1800" kern="0" dirty="0" err="1"/>
                  <a:t>new</a:t>
                </a:r>
                <a:r>
                  <a:rPr lang="de-DE" sz="1800" kern="0" dirty="0"/>
                  <a:t> </a:t>
                </a:r>
                <a:r>
                  <a:rPr lang="de-DE" sz="1800" kern="0" dirty="0" err="1"/>
                  <a:t>density</a:t>
                </a:r>
                <a:r>
                  <a:rPr lang="de-DE" sz="1800" kern="0" dirty="0"/>
                  <a:t> </a:t>
                </a:r>
                <a:r>
                  <a:rPr lang="de-DE" sz="1800" kern="0" dirty="0" err="1"/>
                  <a:t>measurements</a:t>
                </a:r>
                <a:r>
                  <a:rPr lang="de-DE" sz="1800" kern="0" dirty="0"/>
                  <a:t> on </a:t>
                </a:r>
                <a:r>
                  <a:rPr lang="de-DE" sz="1800" kern="0" dirty="0" err="1"/>
                  <a:t>samples</a:t>
                </a:r>
                <a:r>
                  <a:rPr lang="de-DE" sz="1800" kern="0" dirty="0"/>
                  <a:t> </a:t>
                </a:r>
                <a:r>
                  <a:rPr lang="de-DE" sz="1800" kern="0" dirty="0" err="1"/>
                  <a:t>with</a:t>
                </a:r>
                <a:r>
                  <a:rPr lang="de-DE" sz="1800" kern="0" dirty="0"/>
                  <a:t> </a:t>
                </a:r>
                <a:r>
                  <a:rPr lang="de-DE" sz="1800" kern="0" dirty="0" err="1"/>
                  <a:t>low</a:t>
                </a:r>
                <a:r>
                  <a:rPr lang="de-DE" sz="1800" kern="0" dirty="0"/>
                  <a:t> </a:t>
                </a:r>
                <a:r>
                  <a:rPr lang="de-DE" sz="1800" kern="0" dirty="0" err="1"/>
                  <a:t>density</a:t>
                </a:r>
                <a:r>
                  <a:rPr lang="de-DE" sz="1800" kern="0" dirty="0"/>
                  <a:t> after </a:t>
                </a:r>
                <a:r>
                  <a:rPr lang="de-DE" sz="1800" kern="0" dirty="0" err="1"/>
                  <a:t>grinding</a:t>
                </a:r>
                <a:endParaRPr lang="de-DE" sz="1800" kern="0" dirty="0"/>
              </a:p>
              <a:p>
                <a:pPr marL="685800" lvl="1">
                  <a:buFont typeface="Arial" panose="020B0604020202020204" pitchFamily="34" charset="0"/>
                  <a:buChar char="•"/>
                </a:pPr>
                <a:r>
                  <a:rPr lang="de-DE" sz="1800" kern="0" dirty="0"/>
                  <a:t>PSI-2 Deuterium </a:t>
                </a:r>
                <a:r>
                  <a:rPr lang="de-DE" sz="1800" kern="0" dirty="0" err="1"/>
                  <a:t>loading</a:t>
                </a:r>
                <a:endParaRPr lang="de-DE" sz="1800" kern="0" dirty="0"/>
              </a:p>
              <a:p>
                <a:pPr marL="1085850" lvl="2">
                  <a:buFont typeface="Arial" panose="020B0604020202020204" pitchFamily="34" charset="0"/>
                  <a:buChar char="•"/>
                </a:pPr>
                <a:r>
                  <a:rPr lang="de-DE" sz="1800" dirty="0"/>
                  <a:t>ion </a:t>
                </a:r>
                <a:r>
                  <a:rPr lang="de-DE" sz="1800" dirty="0" err="1"/>
                  <a:t>energy</a:t>
                </a:r>
                <a:r>
                  <a:rPr lang="de-DE" sz="1800" dirty="0"/>
                  <a:t>:    </a:t>
                </a:r>
                <a14:m>
                  <m:oMath xmlns:m="http://schemas.openxmlformats.org/officeDocument/2006/math">
                    <m:r>
                      <a:rPr lang="de-DE" sz="1800">
                        <a:latin typeface="Cambria Math" panose="02040503050406030204" pitchFamily="18" charset="0"/>
                      </a:rPr>
                      <m:t>70 </m:t>
                    </m:r>
                    <m:r>
                      <a:rPr lang="de-DE" sz="1800">
                        <a:latin typeface="Cambria Math" panose="02040503050406030204" pitchFamily="18" charset="0"/>
                      </a:rPr>
                      <m:t>𝑒𝑉</m:t>
                    </m:r>
                  </m:oMath>
                </a14:m>
                <a:endParaRPr lang="de-DE" sz="1800" kern="0" dirty="0"/>
              </a:p>
              <a:p>
                <a:pPr marL="1085850" lvl="2">
                  <a:buFont typeface="Arial" panose="020B0604020202020204" pitchFamily="34" charset="0"/>
                  <a:buChar char="•"/>
                </a:pPr>
                <a:r>
                  <a:rPr lang="de-DE" sz="1800" dirty="0"/>
                  <a:t>ion </a:t>
                </a:r>
                <a:r>
                  <a:rPr lang="de-DE" sz="1800" dirty="0" err="1"/>
                  <a:t>flux</a:t>
                </a:r>
                <a:r>
                  <a:rPr lang="de-DE" sz="1800" dirty="0"/>
                  <a:t>:        </a:t>
                </a:r>
                <a14:m>
                  <m:oMath xmlns:m="http://schemas.openxmlformats.org/officeDocument/2006/math">
                    <m:r>
                      <a:rPr lang="de-DE" sz="1800" i="0">
                        <a:latin typeface="Cambria Math" panose="02040503050406030204" pitchFamily="18" charset="0"/>
                      </a:rPr>
                      <m:t>~ </m:t>
                    </m:r>
                    <m:r>
                      <a:rPr lang="de-DE" sz="1800">
                        <a:latin typeface="Cambria Math" panose="02040503050406030204" pitchFamily="18" charset="0"/>
                      </a:rPr>
                      <m:t>3</m:t>
                    </m:r>
                    <m:r>
                      <a:rPr lang="de-DE" sz="1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sz="1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21</m:t>
                        </m:r>
                      </m:sup>
                    </m:sSup>
                    <m:r>
                      <a:rPr lang="de-DE" sz="1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de-DE" sz="1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de-DE" sz="1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de-DE" sz="1800" kern="0" dirty="0"/>
              </a:p>
              <a:p>
                <a:pPr marL="1085850" lvl="2">
                  <a:buFont typeface="Arial" panose="020B0604020202020204" pitchFamily="34" charset="0"/>
                  <a:buChar char="•"/>
                </a:pPr>
                <a:r>
                  <a:rPr lang="de-DE" sz="1800" dirty="0"/>
                  <a:t>ion </a:t>
                </a:r>
                <a:r>
                  <a:rPr lang="de-DE" sz="1800" dirty="0" err="1"/>
                  <a:t>fluence</a:t>
                </a:r>
                <a:r>
                  <a:rPr lang="de-DE" sz="1800" dirty="0"/>
                  <a:t>:  </a:t>
                </a:r>
                <a14:m>
                  <m:oMath xmlns:m="http://schemas.openxmlformats.org/officeDocument/2006/math">
                    <m:r>
                      <a:rPr lang="de-DE" sz="1800" i="0">
                        <a:latin typeface="Cambria Math" panose="02040503050406030204" pitchFamily="18" charset="0"/>
                      </a:rPr>
                      <m:t>~ </m:t>
                    </m:r>
                    <m:r>
                      <a:rPr lang="de-DE" sz="1800">
                        <a:latin typeface="Cambria Math" panose="02040503050406030204" pitchFamily="18" charset="0"/>
                      </a:rPr>
                      <m:t>5</m:t>
                    </m:r>
                    <m:r>
                      <a:rPr lang="de-DE" sz="1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sz="1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25</m:t>
                        </m:r>
                      </m:sup>
                    </m:sSup>
                    <m:r>
                      <a:rPr lang="de-DE" sz="1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de-DE" sz="1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de-DE" sz="1800" kern="0" dirty="0"/>
              </a:p>
              <a:p>
                <a:pPr marL="685800" lvl="1">
                  <a:buFont typeface="Arial" panose="020B0604020202020204" pitchFamily="34" charset="0"/>
                  <a:buChar char="•"/>
                </a:pPr>
                <a:r>
                  <a:rPr lang="de-DE" sz="1800" kern="0" dirty="0"/>
                  <a:t>post-</a:t>
                </a:r>
                <a:r>
                  <a:rPr lang="de-DE" sz="1800" kern="0" dirty="0" err="1"/>
                  <a:t>characterization</a:t>
                </a:r>
                <a:r>
                  <a:rPr lang="de-DE" sz="1800" kern="0" dirty="0"/>
                  <a:t> (</a:t>
                </a:r>
                <a:r>
                  <a:rPr lang="de-DE" sz="1800" kern="0" dirty="0" err="1"/>
                  <a:t>mass</a:t>
                </a:r>
                <a:r>
                  <a:rPr lang="de-DE" sz="1800" kern="0" dirty="0"/>
                  <a:t> </a:t>
                </a:r>
                <a:r>
                  <a:rPr lang="de-DE" sz="1800" kern="0" dirty="0" err="1"/>
                  <a:t>loss</a:t>
                </a:r>
                <a:r>
                  <a:rPr lang="de-DE" sz="1800" kern="0" dirty="0"/>
                  <a:t>, etc.) </a:t>
                </a:r>
                <a:r>
                  <a:rPr lang="de-DE" sz="1800" kern="0" dirty="0" err="1"/>
                  <a:t>and</a:t>
                </a:r>
                <a:r>
                  <a:rPr lang="de-DE" sz="1800" kern="0" dirty="0"/>
                  <a:t> NRA </a:t>
                </a:r>
                <a:r>
                  <a:rPr lang="de-DE" sz="1800" kern="0" dirty="0" err="1"/>
                  <a:t>and</a:t>
                </a:r>
                <a:r>
                  <a:rPr lang="de-DE" sz="1800" kern="0" dirty="0"/>
                  <a:t> TDS after </a:t>
                </a:r>
                <a:r>
                  <a:rPr lang="de-DE" sz="1800" kern="0" dirty="0" err="1"/>
                  <a:t>exposure</a:t>
                </a:r>
                <a:endParaRPr lang="de-DE" sz="1800" kern="0" dirty="0"/>
              </a:p>
              <a:p>
                <a:pPr marL="285750">
                  <a:buFont typeface="Arial" panose="020B0604020202020204" pitchFamily="34" charset="0"/>
                  <a:buChar char="•"/>
                </a:pPr>
                <a:r>
                  <a:rPr lang="de-DE" sz="1800" b="1" kern="0" dirty="0"/>
                  <a:t>Experiment 2</a:t>
                </a:r>
                <a:r>
                  <a:rPr lang="de-DE" sz="1800" kern="0" dirty="0"/>
                  <a:t>: check </a:t>
                </a:r>
                <a:r>
                  <a:rPr lang="de-DE" sz="1800" kern="0" dirty="0" err="1"/>
                  <a:t>reproducibility</a:t>
                </a:r>
                <a:r>
                  <a:rPr lang="de-DE" sz="1800" kern="0" dirty="0"/>
                  <a:t> </a:t>
                </a:r>
                <a:r>
                  <a:rPr lang="de-DE" sz="1800" kern="0" dirty="0" err="1"/>
                  <a:t>with</a:t>
                </a:r>
                <a:r>
                  <a:rPr lang="de-DE" sz="1800" kern="0" dirty="0"/>
                  <a:t> 2-3 </a:t>
                </a:r>
                <a:r>
                  <a:rPr lang="de-DE" sz="1800" kern="0" dirty="0" err="1"/>
                  <a:t>new</a:t>
                </a:r>
                <a:r>
                  <a:rPr lang="de-DE" sz="1800" kern="0" dirty="0"/>
                  <a:t> </a:t>
                </a:r>
                <a14:m>
                  <m:oMath xmlns:m="http://schemas.openxmlformats.org/officeDocument/2006/math"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de-DE" sz="1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85 %</m:t>
                    </m:r>
                  </m:oMath>
                </a14:m>
                <a:r>
                  <a:rPr lang="de-DE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de-DE" sz="1800" kern="0" dirty="0"/>
                  <a:t>samples</a:t>
                </a:r>
              </a:p>
              <a:p>
                <a:pPr marL="685800" lvl="1">
                  <a:buFont typeface="Arial" panose="020B0604020202020204" pitchFamily="34" charset="0"/>
                  <a:buChar char="•"/>
                </a:pPr>
                <a:r>
                  <a:rPr lang="de-DE" sz="1800" kern="0" dirty="0">
                    <a:solidFill>
                      <a:srgbClr val="FF0000"/>
                    </a:solidFill>
                  </a:rPr>
                  <a:t>all </a:t>
                </a:r>
                <a:r>
                  <a:rPr lang="de-DE" sz="1800" kern="0" dirty="0" err="1">
                    <a:solidFill>
                      <a:srgbClr val="FF0000"/>
                    </a:solidFill>
                  </a:rPr>
                  <a:t>samples</a:t>
                </a:r>
                <a:r>
                  <a:rPr lang="de-DE" sz="1800" kern="0" dirty="0">
                    <a:solidFill>
                      <a:srgbClr val="FF0000"/>
                    </a:solidFill>
                  </a:rPr>
                  <a:t> must still </a:t>
                </a:r>
                <a:r>
                  <a:rPr lang="de-DE" sz="1800" kern="0" dirty="0" err="1">
                    <a:solidFill>
                      <a:srgbClr val="FF0000"/>
                    </a:solidFill>
                  </a:rPr>
                  <a:t>be</a:t>
                </a:r>
                <a:r>
                  <a:rPr lang="de-DE" sz="1800" kern="0" dirty="0">
                    <a:solidFill>
                      <a:srgbClr val="FF0000"/>
                    </a:solidFill>
                  </a:rPr>
                  <a:t> </a:t>
                </a:r>
                <a:r>
                  <a:rPr lang="de-DE" sz="1800" kern="0" dirty="0" err="1">
                    <a:solidFill>
                      <a:srgbClr val="FF0000"/>
                    </a:solidFill>
                  </a:rPr>
                  <a:t>produced</a:t>
                </a:r>
                <a:r>
                  <a:rPr lang="de-DE" sz="1800" kern="0" dirty="0">
                    <a:solidFill>
                      <a:srgbClr val="FF0000"/>
                    </a:solidFill>
                  </a:rPr>
                  <a:t> </a:t>
                </a:r>
                <a:r>
                  <a:rPr lang="de-DE" sz="1800" kern="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 will </a:t>
                </a:r>
                <a:r>
                  <a:rPr lang="de-DE" sz="1800" kern="0" dirty="0" err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take</a:t>
                </a:r>
                <a:r>
                  <a:rPr lang="de-DE" sz="1800" kern="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de-DE" sz="1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~ </m:t>
                    </m:r>
                    <m:r>
                      <a:rPr lang="de-DE" sz="1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de-DE" sz="1800" kern="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e-DE" sz="1800" kern="0" dirty="0" err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weeks</a:t>
                </a:r>
                <a:r>
                  <a:rPr lang="de-DE" sz="1800" kern="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e-DE" sz="1800" kern="0" dirty="0" err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from</a:t>
                </a:r>
                <a:r>
                  <a:rPr lang="de-DE" sz="1800" kern="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e-DE" sz="1800" kern="0" dirty="0" err="1">
                    <a:solidFill>
                      <a:srgbClr val="FF0000"/>
                    </a:solidFill>
                    <a:sym typeface="Wingdings" panose="05000000000000000000" pitchFamily="2" charset="2"/>
                  </a:rPr>
                  <a:t>now</a:t>
                </a:r>
                <a:endParaRPr lang="de-DE" sz="18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Inhaltsplatzhalt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855676"/>
                <a:ext cx="11881320" cy="5669668"/>
              </a:xfrm>
              <a:prstGeom prst="rect">
                <a:avLst/>
              </a:prstGeom>
              <a:blipFill>
                <a:blip r:embed="rId2"/>
                <a:stretch>
                  <a:fillRect l="-770" t="-753" b="-182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Geschweifte Klammer links 15"/>
          <p:cNvSpPr/>
          <p:nvPr/>
        </p:nvSpPr>
        <p:spPr>
          <a:xfrm rot="10800000">
            <a:off x="4120787" y="4577548"/>
            <a:ext cx="144016" cy="920804"/>
          </a:xfrm>
          <a:prstGeom prst="leftBrace">
            <a:avLst>
              <a:gd name="adj1" fmla="val 44398"/>
              <a:gd name="adj2" fmla="val 46202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hteck 25"/>
              <p:cNvSpPr/>
              <p:nvPr/>
            </p:nvSpPr>
            <p:spPr>
              <a:xfrm>
                <a:off x="4257054" y="4885594"/>
                <a:ext cx="714554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~  5 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de-DE" sz="1600" dirty="0"/>
                  <a:t>  </a:t>
                </a:r>
                <a:r>
                  <a:rPr lang="de-DE" sz="1600" dirty="0" err="1"/>
                  <a:t>exposure</a:t>
                </a:r>
                <a:r>
                  <a:rPr lang="de-DE" sz="1600" dirty="0"/>
                  <a:t> time (</a:t>
                </a:r>
                <a:r>
                  <a:rPr lang="de-DE" sz="1600" dirty="0" err="1"/>
                  <a:t>and</a:t>
                </a:r>
                <a:r>
                  <a:rPr lang="de-DE" sz="1600" dirty="0"/>
                  <a:t>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 8 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de-DE" sz="1600" dirty="0"/>
                  <a:t>  </a:t>
                </a:r>
                <a:r>
                  <a:rPr lang="de-DE" sz="1600" dirty="0" err="1"/>
                  <a:t>for</a:t>
                </a:r>
                <a:r>
                  <a:rPr lang="de-DE" sz="1600" dirty="0"/>
                  <a:t> </a:t>
                </a:r>
                <a:r>
                  <a:rPr lang="de-DE" sz="1600" dirty="0" err="1"/>
                  <a:t>whole</a:t>
                </a:r>
                <a:r>
                  <a:rPr lang="de-DE" sz="1600" dirty="0"/>
                  <a:t> </a:t>
                </a:r>
                <a:r>
                  <a:rPr lang="de-DE" sz="1600" dirty="0" err="1"/>
                  <a:t>experiment</a:t>
                </a:r>
                <a:r>
                  <a:rPr lang="de-DE" sz="1600" dirty="0"/>
                  <a:t> </a:t>
                </a:r>
                <a:r>
                  <a:rPr lang="de-DE" sz="1600" dirty="0" err="1"/>
                  <a:t>with</a:t>
                </a:r>
                <a:r>
                  <a:rPr lang="de-DE" sz="1600" dirty="0"/>
                  <a:t> </a:t>
                </a:r>
                <a:r>
                  <a:rPr lang="de-DE" sz="1600" dirty="0" err="1"/>
                  <a:t>preparation</a:t>
                </a:r>
                <a:r>
                  <a:rPr lang="de-DE" sz="1600" dirty="0"/>
                  <a:t> etc.)</a:t>
                </a:r>
              </a:p>
            </p:txBody>
          </p:sp>
        </mc:Choice>
        <mc:Fallback xmlns="">
          <p:sp>
            <p:nvSpPr>
              <p:cNvPr id="26" name="Rechteck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054" y="4885594"/>
                <a:ext cx="7145546" cy="338554"/>
              </a:xfrm>
              <a:prstGeom prst="rect">
                <a:avLst/>
              </a:prstGeom>
              <a:blipFill>
                <a:blip r:embed="rId3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/>
          <p:cNvSpPr txBox="1"/>
          <p:nvPr/>
        </p:nvSpPr>
        <p:spPr>
          <a:xfrm>
            <a:off x="7883510" y="2132856"/>
            <a:ext cx="42370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/>
              <a:t>Experiment 1: </a:t>
            </a:r>
            <a:r>
              <a:rPr lang="de-DE" b="1" dirty="0" err="1"/>
              <a:t>expect</a:t>
            </a:r>
            <a:r>
              <a:rPr lang="de-DE" b="1" dirty="0"/>
              <a:t> PSI-2 </a:t>
            </a:r>
            <a:r>
              <a:rPr lang="de-DE" b="1" dirty="0" err="1"/>
              <a:t>exposure</a:t>
            </a:r>
            <a:br>
              <a:rPr lang="de-DE" b="1" dirty="0"/>
            </a:br>
            <a:r>
              <a:rPr lang="de-DE" b="1" dirty="0" err="1"/>
              <a:t>to</a:t>
            </a:r>
            <a:r>
              <a:rPr lang="de-DE" b="1" dirty="0"/>
              <a:t> </a:t>
            </a:r>
            <a:r>
              <a:rPr lang="de-DE" b="1" dirty="0" err="1"/>
              <a:t>be</a:t>
            </a:r>
            <a:r>
              <a:rPr lang="de-DE" b="1" dirty="0"/>
              <a:t> </a:t>
            </a:r>
            <a:r>
              <a:rPr lang="de-DE" b="1" dirty="0" err="1"/>
              <a:t>conducted</a:t>
            </a:r>
            <a:r>
              <a:rPr lang="de-DE" b="1" dirty="0"/>
              <a:t> end </a:t>
            </a:r>
            <a:r>
              <a:rPr lang="de-DE" b="1" dirty="0" err="1"/>
              <a:t>of</a:t>
            </a:r>
            <a:r>
              <a:rPr lang="de-DE" b="1" dirty="0"/>
              <a:t> March / </a:t>
            </a:r>
          </a:p>
          <a:p>
            <a:pPr algn="ctr"/>
            <a:r>
              <a:rPr lang="de-DE" b="1" dirty="0" err="1"/>
              <a:t>beginning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April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8281052" y="5879013"/>
            <a:ext cx="3441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/>
              <a:t>Experiment 2: PSI-2 </a:t>
            </a:r>
            <a:r>
              <a:rPr lang="de-DE" b="1" dirty="0" err="1"/>
              <a:t>exposure</a:t>
            </a:r>
            <a:endParaRPr lang="de-DE" b="1" dirty="0"/>
          </a:p>
          <a:p>
            <a:pPr algn="ctr"/>
            <a:r>
              <a:rPr lang="de-DE" b="1" dirty="0"/>
              <a:t>not </a:t>
            </a:r>
            <a:r>
              <a:rPr lang="de-DE" b="1" dirty="0" err="1"/>
              <a:t>before</a:t>
            </a:r>
            <a:r>
              <a:rPr lang="de-DE" b="1" dirty="0"/>
              <a:t> end </a:t>
            </a:r>
            <a:r>
              <a:rPr lang="de-DE" b="1" dirty="0" err="1"/>
              <a:t>of</a:t>
            </a:r>
            <a:r>
              <a:rPr lang="de-DE" b="1" dirty="0"/>
              <a:t> April</a:t>
            </a:r>
          </a:p>
        </p:txBody>
      </p:sp>
    </p:spTree>
    <p:extLst>
      <p:ext uri="{BB962C8B-B14F-4D97-AF65-F5344CB8AC3E}">
        <p14:creationId xmlns:p14="http://schemas.microsoft.com/office/powerpoint/2010/main" val="288159823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462</Words>
  <Application>Microsoft Office PowerPoint</Application>
  <PresentationFormat>Widescreen</PresentationFormat>
  <Paragraphs>63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Cambria Math</vt:lpstr>
      <vt:lpstr>Wingdings</vt:lpstr>
      <vt:lpstr>1_Standarddesign</vt:lpstr>
      <vt:lpstr>Standarddesign</vt:lpstr>
      <vt:lpstr>PowerPoint Presentation</vt:lpstr>
      <vt:lpstr>PowerPoint Presentation</vt:lpstr>
      <vt:lpstr>Study the effect of porosity on D-retention in WCrY SMART</vt:lpstr>
      <vt:lpstr>Investigate the effect of porosity on D-retention in WCrY</vt:lpstr>
    </vt:vector>
  </TitlesOfParts>
  <Company>Forschungszentrum Juelich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Referee</dc:creator>
  <cp:lastModifiedBy>Andrey Litnovsky</cp:lastModifiedBy>
  <cp:revision>3206</cp:revision>
  <cp:lastPrinted>2021-02-04T11:45:21Z</cp:lastPrinted>
  <dcterms:created xsi:type="dcterms:W3CDTF">2015-06-18T12:16:36Z</dcterms:created>
  <dcterms:modified xsi:type="dcterms:W3CDTF">2023-03-14T10:14:40Z</dcterms:modified>
</cp:coreProperties>
</file>