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0" r:id="rId2"/>
    <p:sldId id="288" r:id="rId3"/>
    <p:sldId id="306" r:id="rId4"/>
    <p:sldId id="300" r:id="rId5"/>
    <p:sldId id="301" r:id="rId6"/>
    <p:sldId id="298" r:id="rId7"/>
    <p:sldId id="30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0"/>
    <a:srgbClr val="023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49" autoAdjust="0"/>
    <p:restoredTop sz="94660" autoAdjust="0"/>
  </p:normalViewPr>
  <p:slideViewPr>
    <p:cSldViewPr showGuides="1">
      <p:cViewPr varScale="1">
        <p:scale>
          <a:sx n="84" d="100"/>
          <a:sy n="84" d="100"/>
        </p:scale>
        <p:origin x="734" y="82"/>
      </p:cViewPr>
      <p:guideLst>
        <p:guide orient="horz" pos="1026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15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14.03.2023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14.03.2023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Headline der </a:t>
            </a:r>
            <a:r>
              <a:rPr lang="en-US" noProof="0" dirty="0" err="1" smtClean="0"/>
              <a:t>Präsentation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2444192"/>
            <a:ext cx="10728325" cy="516756"/>
          </a:xfrm>
        </p:spPr>
        <p:txBody>
          <a:bodyPr/>
          <a:lstStyle>
            <a:lvl1pPr marL="0" indent="0" algn="l">
              <a:buNone/>
              <a:defRPr sz="1600" cap="none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smtClean="0"/>
              <a:t>Datum  |  Name</a:t>
            </a:r>
            <a:endParaRPr lang="en-US" noProof="0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1088740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 smtClean="0"/>
              <a:t>Subline der </a:t>
            </a:r>
            <a:r>
              <a:rPr lang="en-US" noProof="0" dirty="0" err="1" smtClean="0"/>
              <a:t>Präsentation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7CEB1C7-3CEB-41C0-967D-A5811A09D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0BABBA3-207B-428D-8CD0-97794373E0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Headline der </a:t>
            </a:r>
            <a:r>
              <a:rPr lang="en-US" noProof="0" dirty="0" err="1" smtClean="0"/>
              <a:t>Präsentation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8" y="2660216"/>
            <a:ext cx="10728324" cy="516756"/>
          </a:xfrm>
        </p:spPr>
        <p:txBody>
          <a:bodyPr/>
          <a:lstStyle>
            <a:lvl1pPr marL="0" indent="0" algn="l">
              <a:buNone/>
              <a:defRPr sz="1600" cap="none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smtClean="0"/>
              <a:t>Datum  |  Name</a:t>
            </a:r>
            <a:endParaRPr lang="en-US" noProof="0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8" y="1124744"/>
            <a:ext cx="10728325" cy="136180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 smtClean="0"/>
              <a:t>Subline der </a:t>
            </a:r>
            <a:r>
              <a:rPr lang="en-US" noProof="0" dirty="0" err="1" smtClean="0"/>
              <a:t>Präsentation</a:t>
            </a:r>
            <a:endParaRPr lang="en-US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D7831BC-0764-4D94-B436-8046AD2DF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7390AF7B-9835-4AEF-ADBF-224AF53FB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Headline der </a:t>
            </a:r>
            <a:r>
              <a:rPr lang="en-US" noProof="0" dirty="0" err="1" smtClean="0"/>
              <a:t>Präsentation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70822"/>
            <a:ext cx="10728325" cy="360000"/>
          </a:xfrm>
        </p:spPr>
        <p:txBody>
          <a:bodyPr/>
          <a:lstStyle>
            <a:lvl1pPr marL="0" indent="0" algn="l">
              <a:buNone/>
              <a:defRPr sz="1600" cap="none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smtClean="0"/>
              <a:t>Datum  |  Name</a:t>
            </a:r>
            <a:endParaRPr lang="en-US" noProof="0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185084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 smtClean="0"/>
              <a:t>Subline der </a:t>
            </a:r>
            <a:r>
              <a:rPr lang="en-US" noProof="0" dirty="0" err="1" smtClean="0"/>
              <a:t>Präsentation</a:t>
            </a:r>
            <a:endParaRPr lang="en-US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33D537E-7D32-4AF3-8F50-037B43117F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02F77179-7DE6-490F-AFDB-836C5B895F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Headline der </a:t>
            </a:r>
            <a:r>
              <a:rPr lang="en-US" noProof="0" dirty="0" err="1" smtClean="0"/>
              <a:t>Präsentation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11514"/>
            <a:ext cx="10728325" cy="360000"/>
          </a:xfrm>
        </p:spPr>
        <p:txBody>
          <a:bodyPr/>
          <a:lstStyle>
            <a:lvl1pPr marL="0" indent="0" algn="l">
              <a:buNone/>
              <a:defRPr sz="1600" cap="none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smtClean="0"/>
              <a:t>Datum  |  Name</a:t>
            </a:r>
            <a:endParaRPr lang="en-US" noProof="0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221088"/>
            <a:ext cx="107283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noProof="0" dirty="0" smtClean="0"/>
              <a:t>Subline der </a:t>
            </a:r>
            <a:r>
              <a:rPr lang="en-US" noProof="0" dirty="0" err="1" smtClean="0"/>
              <a:t>Präsentation</a:t>
            </a:r>
            <a:endParaRPr lang="en-US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36BB06C-78EA-49C8-AAD0-451B7CEFC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1F0FB68E-EE59-46F0-A3EA-690446700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81359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vert="horz" lIns="0" tIns="0" rIns="0" bIns="0" rtlCol="0" anchor="t" anchorCtr="0">
            <a:noAutofit/>
          </a:bodyPr>
          <a:lstStyle>
            <a:lvl1pPr>
              <a:defRPr lang="de-DE" cap="none" spc="0" baseline="0" dirty="0"/>
            </a:lvl1pPr>
          </a:lstStyle>
          <a:p>
            <a:pPr lvl="0"/>
            <a:r>
              <a:rPr lang="en-US" noProof="0" dirty="0" err="1" smtClean="0"/>
              <a:t>Mastertitelformat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71475" y="1563143"/>
            <a:ext cx="11449050" cy="4638165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45005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 err="1" smtClean="0"/>
              <a:t>Bildunterschrift</a:t>
            </a:r>
            <a:endParaRPr lang="en-US" noProof="0" dirty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3338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 err="1" smtClean="0"/>
              <a:t>Bildunterschrift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1651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 vert="horz" lIns="0" tIns="0" rIns="0" bIns="0" rtlCol="0" anchor="t" anchorCtr="0">
            <a:noAutofit/>
          </a:bodyPr>
          <a:lstStyle>
            <a:lvl1pPr>
              <a:defRPr lang="de-DE" spc="0" dirty="0"/>
            </a:lvl1pPr>
          </a:lstStyle>
          <a:p>
            <a:pPr lvl="0"/>
            <a:r>
              <a:rPr lang="en-US" noProof="0" dirty="0" err="1" smtClean="0"/>
              <a:t>Mastertitelformat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1878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1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563143"/>
            <a:ext cx="11449050" cy="46381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 err="1" smtClean="0"/>
              <a:t>Mastertextformat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188640"/>
            <a:ext cx="8748861" cy="5575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 err="1" smtClean="0"/>
              <a:t>Mastertitelformat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2C4F5F8-9F24-424C-8284-2E94052236C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197296"/>
            <a:ext cx="1881980" cy="54885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58AF006-3416-44FA-BBD1-BCE9F27A196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10007" y="3370339"/>
            <a:ext cx="2304000" cy="117322"/>
          </a:xfrm>
          <a:prstGeom prst="rect">
            <a:avLst/>
          </a:prstGeom>
        </p:spPr>
      </p:pic>
      <p:cxnSp>
        <p:nvCxnSpPr>
          <p:cNvPr id="8" name="Gerade Verbindung 10"/>
          <p:cNvCxnSpPr>
            <a:cxnSpLocks noChangeShapeType="1"/>
          </p:cNvCxnSpPr>
          <p:nvPr/>
        </p:nvCxnSpPr>
        <p:spPr bwMode="auto">
          <a:xfrm>
            <a:off x="2963652" y="980728"/>
            <a:ext cx="9228348" cy="0"/>
          </a:xfrm>
          <a:prstGeom prst="line">
            <a:avLst/>
          </a:prstGeom>
          <a:noFill/>
          <a:ln w="63500" algn="ctr">
            <a:solidFill>
              <a:srgbClr val="023D6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feld 4"/>
          <p:cNvSpPr txBox="1">
            <a:spLocks noChangeAspect="1"/>
          </p:cNvSpPr>
          <p:nvPr/>
        </p:nvSpPr>
        <p:spPr>
          <a:xfrm>
            <a:off x="371475" y="6556702"/>
            <a:ext cx="854401" cy="184666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en-US"/>
            </a:defPPr>
            <a:lvl1pPr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smtClean="0"/>
              <a:t>Marius</a:t>
            </a:r>
            <a:r>
              <a:rPr lang="de-DE" baseline="0" dirty="0" smtClean="0"/>
              <a:t> Wirtz</a:t>
            </a:r>
            <a:endParaRPr lang="de-DE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11521212" y="6556702"/>
            <a:ext cx="299313" cy="184666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fld id="{F3C43FF3-6CE8-4C07-9769-20CD0422F686}" type="slidenum">
              <a:rPr lang="de-DE" smtClean="0"/>
              <a:pPr lvl="0"/>
              <a:t>‹Nr.›</a:t>
            </a:fld>
            <a:endParaRPr lang="de-DE" dirty="0" err="1" smtClean="0"/>
          </a:p>
        </p:txBody>
      </p:sp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74" r:id="rId5"/>
    <p:sldLayoutId id="2147483673" r:id="rId6"/>
    <p:sldLayoutId id="2147483666" r:id="rId7"/>
    <p:sldLayoutId id="214748366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none" spc="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3659" userDrawn="1">
          <p15:clr>
            <a:srgbClr val="F26B43"/>
          </p15:clr>
        </p15:guide>
        <p15:guide id="7" pos="402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r="8" b="57057"/>
          <a:stretch/>
        </p:blipFill>
        <p:spPr>
          <a:xfrm>
            <a:off x="382876" y="269221"/>
            <a:ext cx="11448000" cy="315936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5A64521-ED94-4240-8AD4-6C3D7A90E7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WPPWIE SPA Kick Off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93119F-69DD-4BF5-B78E-98C0144F5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March 2023  </a:t>
            </a:r>
            <a:r>
              <a:rPr lang="en-US" dirty="0"/>
              <a:t>I  M. </a:t>
            </a:r>
            <a:r>
              <a:rPr lang="en-US" dirty="0" smtClean="0"/>
              <a:t>Wirtz, D. Dorow-Gerspach, M. Gago, </a:t>
            </a:r>
            <a:r>
              <a:rPr lang="de-DE" dirty="0" smtClean="0"/>
              <a:t>et al.</a:t>
            </a:r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54580" y="5456257"/>
            <a:ext cx="81588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de-DE" sz="1200" dirty="0">
                <a:solidFill>
                  <a:schemeClr val="accent1"/>
                </a:solidFill>
                <a:latin typeface="Arial" charset="0"/>
              </a:rPr>
              <a:t>Forschungszentrum Jülich GmbH, Institut für Energie- und Klimaforschung</a:t>
            </a:r>
            <a:r>
              <a:rPr lang="en-GB" sz="1200" dirty="0">
                <a:solidFill>
                  <a:schemeClr val="accent1"/>
                </a:solidFill>
                <a:latin typeface="Arial" charset="0"/>
              </a:rPr>
              <a:t>, </a:t>
            </a:r>
            <a:r>
              <a:rPr lang="de-DE" sz="1200" dirty="0">
                <a:solidFill>
                  <a:schemeClr val="accent1"/>
                </a:solidFill>
                <a:latin typeface="Arial" charset="0"/>
              </a:rPr>
              <a:t>52425 Jülich, </a:t>
            </a:r>
            <a:r>
              <a:rPr lang="de-DE" sz="1200" dirty="0" smtClean="0">
                <a:solidFill>
                  <a:schemeClr val="accent1"/>
                </a:solidFill>
                <a:latin typeface="Arial" charset="0"/>
              </a:rPr>
              <a:t>Germany</a:t>
            </a:r>
            <a:endParaRPr lang="de-DE" sz="400" dirty="0">
              <a:solidFill>
                <a:schemeClr val="accent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4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Environmental </a:t>
            </a:r>
            <a:r>
              <a:rPr lang="de-DE" dirty="0" err="1" smtClean="0"/>
              <a:t>conditions</a:t>
            </a:r>
            <a:endParaRPr lang="en-US" dirty="0"/>
          </a:p>
        </p:txBody>
      </p:sp>
      <p:sp>
        <p:nvSpPr>
          <p:cNvPr id="4" name="Ellipse 3"/>
          <p:cNvSpPr/>
          <p:nvPr/>
        </p:nvSpPr>
        <p:spPr>
          <a:xfrm>
            <a:off x="3071630" y="3141026"/>
            <a:ext cx="3384470" cy="3384470"/>
          </a:xfrm>
          <a:prstGeom prst="ellipse">
            <a:avLst/>
          </a:prstGeom>
          <a:solidFill>
            <a:srgbClr val="FF9900"/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de-DE" sz="2800" b="1" kern="0" dirty="0" smtClean="0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5519970" y="3141026"/>
            <a:ext cx="3384470" cy="3384470"/>
          </a:xfrm>
          <a:prstGeom prst="ellipse">
            <a:avLst/>
          </a:prstGeom>
          <a:solidFill>
            <a:srgbClr val="3333CC">
              <a:alpha val="80000"/>
            </a:srgbClr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de-DE" sz="2800" b="1" kern="0" dirty="0" smtClean="0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323665" y="4221176"/>
            <a:ext cx="2340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GB" sz="3600" b="1" kern="0" dirty="0" smtClean="0">
                <a:solidFill>
                  <a:srgbClr val="FFFFFF"/>
                </a:solidFill>
                <a:cs typeface="Arial"/>
              </a:rPr>
              <a:t>plasma</a:t>
            </a:r>
            <a:br>
              <a:rPr lang="en-GB" sz="3600" b="1" kern="0" dirty="0" smtClean="0">
                <a:solidFill>
                  <a:srgbClr val="FFFFFF"/>
                </a:solidFill>
                <a:cs typeface="Arial"/>
              </a:rPr>
            </a:br>
            <a:r>
              <a:rPr lang="en-GB" sz="3600" b="1" kern="0" dirty="0" smtClean="0">
                <a:solidFill>
                  <a:srgbClr val="FFFFFF"/>
                </a:solidFill>
                <a:cs typeface="Arial"/>
              </a:rPr>
              <a:t>exposure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312080" y="4438965"/>
            <a:ext cx="2411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GB" sz="3600" b="1" kern="0" dirty="0" smtClean="0">
                <a:solidFill>
                  <a:srgbClr val="FFFFFF"/>
                </a:solidFill>
                <a:cs typeface="Arial"/>
              </a:rPr>
              <a:t>neutrons</a:t>
            </a:r>
          </a:p>
        </p:txBody>
      </p:sp>
      <p:sp>
        <p:nvSpPr>
          <p:cNvPr id="8" name="Ellipse 7"/>
          <p:cNvSpPr/>
          <p:nvPr/>
        </p:nvSpPr>
        <p:spPr>
          <a:xfrm>
            <a:off x="4295800" y="1052736"/>
            <a:ext cx="3384470" cy="3384470"/>
          </a:xfrm>
          <a:prstGeom prst="ellipse">
            <a:avLst/>
          </a:prstGeom>
          <a:solidFill>
            <a:srgbClr val="000000">
              <a:lumMod val="65000"/>
              <a:lumOff val="35000"/>
              <a:alpha val="40000"/>
            </a:srgbClr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de-DE" sz="2800" b="1" kern="0" dirty="0" smtClean="0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367810" y="1730774"/>
            <a:ext cx="315883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ts val="3800"/>
              </a:lnSpc>
              <a:defRPr/>
            </a:pPr>
            <a:r>
              <a:rPr lang="en-GB" sz="3600" b="1" kern="0" dirty="0" smtClean="0">
                <a:solidFill>
                  <a:srgbClr val="FF0000"/>
                </a:solidFill>
                <a:cs typeface="Arial"/>
              </a:rPr>
              <a:t> very high thermal</a:t>
            </a:r>
            <a:br>
              <a:rPr lang="en-GB" sz="3600" b="1" kern="0" dirty="0" smtClean="0">
                <a:solidFill>
                  <a:srgbClr val="FF0000"/>
                </a:solidFill>
                <a:cs typeface="Arial"/>
              </a:rPr>
            </a:br>
            <a:r>
              <a:rPr lang="en-GB" sz="3600" b="1" kern="0" dirty="0" smtClean="0">
                <a:solidFill>
                  <a:srgbClr val="FF0000"/>
                </a:solidFill>
                <a:cs typeface="Arial"/>
              </a:rPr>
              <a:t>loads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1775450" y="1196756"/>
            <a:ext cx="8540917" cy="1944270"/>
            <a:chOff x="395420" y="1052670"/>
            <a:chExt cx="8540917" cy="1944270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395420" y="1052670"/>
              <a:ext cx="2826415" cy="1944270"/>
              <a:chOff x="395420" y="1052670"/>
              <a:chExt cx="2826415" cy="1944270"/>
            </a:xfrm>
          </p:grpSpPr>
          <p:sp>
            <p:nvSpPr>
              <p:cNvPr id="18" name="Rechteck 17"/>
              <p:cNvSpPr/>
              <p:nvPr/>
            </p:nvSpPr>
            <p:spPr>
              <a:xfrm>
                <a:off x="395420" y="1052670"/>
                <a:ext cx="2808390" cy="1944270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Textfeld 18"/>
              <p:cNvSpPr txBox="1"/>
              <p:nvPr/>
            </p:nvSpPr>
            <p:spPr>
              <a:xfrm>
                <a:off x="395420" y="1052670"/>
                <a:ext cx="28264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Steady</a:t>
                </a:r>
                <a:r>
                  <a:rPr kumimoji="0" lang="de-DE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de-DE" sz="1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state</a:t>
                </a:r>
                <a:r>
                  <a:rPr kumimoji="0" lang="de-DE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de-DE" sz="1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heat</a:t>
                </a:r>
                <a:r>
                  <a:rPr kumimoji="0" lang="de-DE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de-DE" sz="1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loads</a:t>
                </a:r>
                <a:r>
                  <a:rPr kumimoji="0" lang="de-DE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:</a:t>
                </a:r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547820" y="1412720"/>
                <a:ext cx="263405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up</a:t>
                </a:r>
                <a:r>
                  <a:rPr kumimoji="0" lang="de-DE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de-DE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to</a:t>
                </a:r>
                <a:r>
                  <a:rPr kumimoji="0" lang="de-DE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20 MWm</a:t>
                </a:r>
                <a:r>
                  <a:rPr kumimoji="0" lang="de-DE" sz="18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-2 </a:t>
                </a:r>
                <a:r>
                  <a:rPr kumimoji="0" lang="de-DE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in ITER</a:t>
                </a:r>
                <a:br>
                  <a:rPr kumimoji="0" lang="de-DE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</a:br>
                <a:r>
                  <a:rPr kumimoji="0" lang="de-DE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(</a:t>
                </a:r>
                <a:r>
                  <a:rPr kumimoji="0" lang="de-DE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lower</a:t>
                </a:r>
                <a:r>
                  <a:rPr kumimoji="0" lang="de-DE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de-DE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loads</a:t>
                </a:r>
                <a:r>
                  <a:rPr kumimoji="0" lang="de-DE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in DEMO)</a:t>
                </a:r>
              </a:p>
            </p:txBody>
          </p:sp>
          <p:sp>
            <p:nvSpPr>
              <p:cNvPr id="21" name="Textfeld 20"/>
              <p:cNvSpPr txBox="1"/>
              <p:nvPr/>
            </p:nvSpPr>
            <p:spPr>
              <a:xfrm>
                <a:off x="611450" y="2070092"/>
                <a:ext cx="194989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73038" marR="0" lvl="0" indent="-17303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de-DE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recrystallization</a:t>
                </a:r>
                <a:endParaRPr kumimoji="0" lang="de-D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  <a:p>
                <a:pPr marL="173038" marR="0" lvl="0" indent="-17303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de-DE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failure</a:t>
                </a:r>
                <a:r>
                  <a:rPr kumimoji="0" lang="de-DE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of </a:t>
                </a:r>
                <a:r>
                  <a:rPr kumimoji="0" lang="de-DE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joints</a:t>
                </a:r>
                <a:endParaRPr kumimoji="0" lang="de-D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" name="Gruppieren 11"/>
            <p:cNvGrpSpPr/>
            <p:nvPr/>
          </p:nvGrpSpPr>
          <p:grpSpPr>
            <a:xfrm>
              <a:off x="6084210" y="1052670"/>
              <a:ext cx="2852127" cy="1944270"/>
              <a:chOff x="6084210" y="1052670"/>
              <a:chExt cx="2852127" cy="1944270"/>
            </a:xfrm>
          </p:grpSpPr>
          <p:sp>
            <p:nvSpPr>
              <p:cNvPr id="13" name="Rechteck 12"/>
              <p:cNvSpPr/>
              <p:nvPr/>
            </p:nvSpPr>
            <p:spPr>
              <a:xfrm>
                <a:off x="6084210" y="1052670"/>
                <a:ext cx="2808390" cy="1944270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4" name="Gruppieren 15"/>
              <p:cNvGrpSpPr/>
              <p:nvPr/>
            </p:nvGrpSpPr>
            <p:grpSpPr>
              <a:xfrm>
                <a:off x="6084210" y="1052670"/>
                <a:ext cx="2852127" cy="720100"/>
                <a:chOff x="6156220" y="1772770"/>
                <a:chExt cx="2852127" cy="720100"/>
              </a:xfrm>
            </p:grpSpPr>
            <p:sp>
              <p:nvSpPr>
                <p:cNvPr id="16" name="Textfeld 15"/>
                <p:cNvSpPr txBox="1"/>
                <p:nvPr/>
              </p:nvSpPr>
              <p:spPr>
                <a:xfrm>
                  <a:off x="6156220" y="1772770"/>
                  <a:ext cx="2852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</a:rPr>
                    <a:t>Transient thermal </a:t>
                  </a:r>
                  <a:r>
                    <a:rPr kumimoji="0" lang="de-DE" sz="1800" b="1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</a:rPr>
                    <a:t>loads</a:t>
                  </a:r>
                  <a:r>
                    <a:rPr kumimoji="0" lang="de-DE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</a:rPr>
                    <a:t>:</a:t>
                  </a:r>
                </a:p>
              </p:txBody>
            </p:sp>
            <p:sp>
              <p:nvSpPr>
                <p:cNvPr id="17" name="Textfeld 16"/>
                <p:cNvSpPr txBox="1"/>
                <p:nvPr/>
              </p:nvSpPr>
              <p:spPr>
                <a:xfrm>
                  <a:off x="6308620" y="2123538"/>
                  <a:ext cx="17187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8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up</a:t>
                  </a:r>
                  <a:r>
                    <a:rPr kumimoji="0" lang="de-DE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 </a:t>
                  </a:r>
                  <a:r>
                    <a:rPr kumimoji="0" lang="de-DE" sz="18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to</a:t>
                  </a:r>
                  <a:r>
                    <a:rPr kumimoji="0" lang="de-DE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 60 MJm</a:t>
                  </a:r>
                  <a:r>
                    <a:rPr kumimoji="0" lang="de-DE" sz="1800" b="0" i="0" u="none" strike="noStrike" kern="0" cap="none" spc="0" normalizeH="0" baseline="3000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-2</a:t>
                  </a:r>
                </a:p>
              </p:txBody>
            </p:sp>
          </p:grpSp>
          <p:sp>
            <p:nvSpPr>
              <p:cNvPr id="15" name="Textfeld 14"/>
              <p:cNvSpPr txBox="1"/>
              <p:nvPr/>
            </p:nvSpPr>
            <p:spPr>
              <a:xfrm>
                <a:off x="6228230" y="1700760"/>
                <a:ext cx="251863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79388" algn="l"/>
                  </a:tabLst>
                  <a:defRPr/>
                </a:pPr>
                <a:r>
                  <a:rPr kumimoji="0" lang="de-DE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(</a:t>
                </a:r>
                <a:r>
                  <a:rPr kumimoji="0" lang="de-DE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disrupt</a:t>
                </a:r>
                <a:r>
                  <a:rPr kumimoji="0" lang="de-DE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., ELMs, VDEs)</a:t>
                </a:r>
              </a:p>
              <a:p>
                <a:pPr marL="179388" marR="0" lvl="0" indent="-1793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>
                    <a:tab pos="179388" algn="l"/>
                  </a:tabLst>
                  <a:defRPr/>
                </a:pPr>
                <a:r>
                  <a:rPr kumimoji="0" lang="de-DE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crackings</a:t>
                </a:r>
                <a:endParaRPr kumimoji="0" lang="de-D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  <a:p>
                <a:pPr marL="179388" marR="0" lvl="0" indent="-1793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>
                    <a:tab pos="179388" algn="l"/>
                  </a:tabLst>
                  <a:defRPr/>
                </a:pPr>
                <a:r>
                  <a:rPr kumimoji="0" lang="de-DE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melting</a:t>
                </a:r>
                <a:endParaRPr kumimoji="0" lang="de-D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  <a:p>
                <a:pPr marL="179388" marR="0" lvl="0" indent="-1793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>
                    <a:tab pos="179388" algn="l"/>
                  </a:tabLst>
                  <a:defRPr/>
                </a:pPr>
                <a:r>
                  <a:rPr kumimoji="0" lang="de-DE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dust</a:t>
                </a:r>
                <a:r>
                  <a:rPr kumimoji="0" lang="de-DE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de-DE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formation</a:t>
                </a:r>
                <a:endParaRPr kumimoji="0" lang="de-D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2" name="Gruppieren 21"/>
          <p:cNvGrpSpPr/>
          <p:nvPr/>
        </p:nvGrpSpPr>
        <p:grpSpPr>
          <a:xfrm>
            <a:off x="1775450" y="5517357"/>
            <a:ext cx="1800250" cy="1224082"/>
            <a:chOff x="395420" y="1052670"/>
            <a:chExt cx="2808390" cy="1944270"/>
          </a:xfrm>
        </p:grpSpPr>
        <p:sp>
          <p:nvSpPr>
            <p:cNvPr id="23" name="Rechteck 22"/>
            <p:cNvSpPr/>
            <p:nvPr/>
          </p:nvSpPr>
          <p:spPr>
            <a:xfrm>
              <a:off x="395420" y="1052670"/>
              <a:ext cx="2808390" cy="1944270"/>
            </a:xfrm>
            <a:prstGeom prst="rect">
              <a:avLst/>
            </a:prstGeom>
            <a:solidFill>
              <a:srgbClr val="FF99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grpSp>
          <p:nvGrpSpPr>
            <p:cNvPr id="24" name="Gruppieren 14"/>
            <p:cNvGrpSpPr/>
            <p:nvPr/>
          </p:nvGrpSpPr>
          <p:grpSpPr>
            <a:xfrm>
              <a:off x="395420" y="1052670"/>
              <a:ext cx="1736373" cy="1274096"/>
              <a:chOff x="6156220" y="908650"/>
              <a:chExt cx="1736373" cy="1274096"/>
            </a:xfrm>
          </p:grpSpPr>
          <p:sp>
            <p:nvSpPr>
              <p:cNvPr id="25" name="Textfeld 24"/>
              <p:cNvSpPr txBox="1"/>
              <p:nvPr/>
            </p:nvSpPr>
            <p:spPr>
              <a:xfrm>
                <a:off x="6156220" y="908650"/>
                <a:ext cx="1736373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Plasma </a:t>
                </a:r>
                <a:r>
                  <a:rPr kumimoji="0" lang="de-DE" sz="1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loads</a:t>
                </a:r>
                <a:r>
                  <a:rPr kumimoji="0" lang="de-DE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:</a:t>
                </a:r>
              </a:p>
            </p:txBody>
          </p:sp>
          <p:sp>
            <p:nvSpPr>
              <p:cNvPr id="26" name="Textfeld 25"/>
              <p:cNvSpPr txBox="1"/>
              <p:nvPr/>
            </p:nvSpPr>
            <p:spPr>
              <a:xfrm>
                <a:off x="6308619" y="1259418"/>
                <a:ext cx="1376018" cy="923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76213" marR="0" lvl="0" indent="-176213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de-DE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sputtering</a:t>
                </a:r>
                <a:endParaRPr kumimoji="0" lang="de-D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  <a:p>
                <a:pPr marL="176213" marR="0" lvl="0" indent="-176213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de-DE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hydrogen</a:t>
                </a:r>
              </a:p>
              <a:p>
                <a:pPr marL="176213" marR="0" lvl="0" indent="-176213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de-DE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helium</a:t>
                </a:r>
                <a:endParaRPr kumimoji="0" lang="de-D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7" name="Gruppieren 26"/>
          <p:cNvGrpSpPr/>
          <p:nvPr/>
        </p:nvGrpSpPr>
        <p:grpSpPr>
          <a:xfrm>
            <a:off x="8328360" y="5517356"/>
            <a:ext cx="1872260" cy="1224083"/>
            <a:chOff x="283084" y="1052670"/>
            <a:chExt cx="2920728" cy="1944270"/>
          </a:xfrm>
        </p:grpSpPr>
        <p:sp>
          <p:nvSpPr>
            <p:cNvPr id="28" name="Rechteck 27"/>
            <p:cNvSpPr/>
            <p:nvPr/>
          </p:nvSpPr>
          <p:spPr>
            <a:xfrm>
              <a:off x="283084" y="1052670"/>
              <a:ext cx="2920728" cy="1944270"/>
            </a:xfrm>
            <a:prstGeom prst="rect">
              <a:avLst/>
            </a:prstGeom>
            <a:solidFill>
              <a:srgbClr val="3333CC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grpSp>
          <p:nvGrpSpPr>
            <p:cNvPr id="29" name="Gruppieren 14"/>
            <p:cNvGrpSpPr/>
            <p:nvPr/>
          </p:nvGrpSpPr>
          <p:grpSpPr>
            <a:xfrm>
              <a:off x="395420" y="1052670"/>
              <a:ext cx="2746753" cy="1662869"/>
              <a:chOff x="6156220" y="908650"/>
              <a:chExt cx="2746753" cy="1662869"/>
            </a:xfrm>
          </p:grpSpPr>
          <p:sp>
            <p:nvSpPr>
              <p:cNvPr id="30" name="Textfeld 29"/>
              <p:cNvSpPr txBox="1"/>
              <p:nvPr/>
            </p:nvSpPr>
            <p:spPr>
              <a:xfrm>
                <a:off x="6156220" y="908650"/>
                <a:ext cx="1988546" cy="524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Neutrons:</a:t>
                </a:r>
              </a:p>
            </p:txBody>
          </p:sp>
          <p:sp>
            <p:nvSpPr>
              <p:cNvPr id="31" name="Textfeld 30"/>
              <p:cNvSpPr txBox="1"/>
              <p:nvPr/>
            </p:nvSpPr>
            <p:spPr>
              <a:xfrm>
                <a:off x="6156220" y="1259418"/>
                <a:ext cx="2746753" cy="1312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76213" marR="0" lvl="0" indent="-176213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de-DE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up</a:t>
                </a:r>
                <a:r>
                  <a:rPr kumimoji="0" lang="de-DE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de-DE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to</a:t>
                </a:r>
                <a:r>
                  <a:rPr kumimoji="0" lang="de-DE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 14 </a:t>
                </a:r>
                <a:r>
                  <a:rPr kumimoji="0" lang="de-DE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MeV</a:t>
                </a:r>
                <a:endParaRPr kumimoji="0" lang="de-D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  <a:p>
                <a:pPr marL="176213" marR="0" lvl="0" indent="-176213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de-DE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defects</a:t>
                </a:r>
                <a:endParaRPr kumimoji="0" lang="de-D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  <a:p>
                <a:pPr marL="176213" marR="0" lvl="0" indent="-176213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de-DE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transmutation</a:t>
                </a:r>
                <a:endParaRPr kumimoji="0" lang="de-D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461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devices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237656" y="1084425"/>
            <a:ext cx="1584176" cy="369332"/>
          </a:xfrm>
          <a:prstGeom prst="rect">
            <a:avLst/>
          </a:prstGeom>
          <a:gradFill rotWithShape="1">
            <a:gsLst>
              <a:gs pos="0">
                <a:sysClr val="window" lastClr="FFFFFF"/>
              </a:gs>
              <a:gs pos="50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extLst/>
        </p:spPr>
        <p:txBody>
          <a:bodyPr rtlCol="0" anchor="ctr"/>
          <a:lstStyle>
            <a:defPPr>
              <a:defRPr lang="de-DE"/>
            </a:defPPr>
            <a:lvl1pPr algn="ctr">
              <a:defRPr kern="0">
                <a:solidFill>
                  <a:prstClr val="white"/>
                </a:solidFill>
                <a:latin typeface="Arial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JUDITH 2</a:t>
            </a:r>
            <a:endParaRPr kumimoji="0" lang="en-GB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8109775" y="1084425"/>
            <a:ext cx="1584176" cy="369332"/>
          </a:xfrm>
          <a:prstGeom prst="rect">
            <a:avLst/>
          </a:prstGeom>
          <a:gradFill rotWithShape="1">
            <a:gsLst>
              <a:gs pos="0">
                <a:sysClr val="window" lastClr="FFFFFF"/>
              </a:gs>
              <a:gs pos="50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extLst/>
        </p:spPr>
        <p:txBody>
          <a:bodyPr rtlCol="0" anchor="ctr"/>
          <a:lstStyle>
            <a:defPPr>
              <a:defRPr lang="de-DE"/>
            </a:defPPr>
            <a:lvl1pPr algn="ctr">
              <a:defRPr kern="0">
                <a:solidFill>
                  <a:prstClr val="white"/>
                </a:solidFill>
                <a:latin typeface="Arial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PSI-2</a:t>
            </a:r>
            <a:endParaRPr kumimoji="0" lang="en-GB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95536" y="4662563"/>
            <a:ext cx="2492369" cy="18169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4680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u="sng" dirty="0">
                <a:solidFill>
                  <a:srgbClr val="000000"/>
                </a:solidFill>
                <a:latin typeface="Arial" charset="0"/>
                <a:cs typeface="Arial" pitchFamily="34" charset="0"/>
              </a:rPr>
              <a:t>M</a:t>
            </a:r>
            <a:r>
              <a:rPr lang="en-US" sz="1400" b="1" u="sng" dirty="0" smtClean="0">
                <a:solidFill>
                  <a:srgbClr val="000000"/>
                </a:solidFill>
                <a:latin typeface="Arial" charset="0"/>
                <a:cs typeface="Arial" pitchFamily="34" charset="0"/>
              </a:rPr>
              <a:t>achine parameters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1347788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pitchFamily="34" charset="0"/>
              </a:rPr>
              <a:t>t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pitchFamily="34" charset="0"/>
              </a:rPr>
              <a:t>otal power:	200 kW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1347788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pitchFamily="34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pitchFamily="34" charset="0"/>
              </a:rPr>
              <a:t>cc. voltage:	40 – 60 kV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1347788" algn="l"/>
              </a:tabLst>
              <a:defRPr/>
            </a:pPr>
            <a:r>
              <a:rPr lang="en-US" sz="1400" dirty="0" err="1" smtClean="0">
                <a:solidFill>
                  <a:srgbClr val="000000"/>
                </a:solidFill>
                <a:latin typeface="Arial" charset="0"/>
                <a:cs typeface="Arial" pitchFamily="34" charset="0"/>
              </a:rPr>
              <a:t>irrad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pitchFamily="34" charset="0"/>
              </a:rPr>
              <a:t>. area:	40 × 40 cm</a:t>
            </a:r>
            <a:r>
              <a:rPr lang="en-US" sz="1400" baseline="30000" dirty="0" smtClean="0">
                <a:solidFill>
                  <a:srgbClr val="000000"/>
                </a:solidFill>
                <a:latin typeface="Arial" charset="0"/>
                <a:cs typeface="Arial" pitchFamily="34" charset="0"/>
              </a:rPr>
              <a:t>2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1347788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pitchFamily="34" charset="0"/>
              </a:rPr>
              <a:t>p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pitchFamily="34" charset="0"/>
              </a:rPr>
              <a:t>ower density:	≤ 2 GWm</a:t>
            </a:r>
            <a:r>
              <a:rPr lang="en-US" sz="1400" baseline="30000" dirty="0" smtClean="0">
                <a:solidFill>
                  <a:srgbClr val="000000"/>
                </a:solidFill>
                <a:latin typeface="Arial" charset="0"/>
                <a:cs typeface="Arial" pitchFamily="34" charset="0"/>
              </a:rPr>
              <a:t>-2</a:t>
            </a:r>
            <a:endParaRPr lang="en-US" sz="1400" dirty="0" smtClean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1347788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pitchFamily="34" charset="0"/>
              </a:rPr>
              <a:t>p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pitchFamily="34" charset="0"/>
              </a:rPr>
              <a:t>ulse length:	5 µs – cont.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1347788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pitchFamily="34" charset="0"/>
              </a:rPr>
              <a:t>beam FWHM:	3 – 12 mm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984250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pitchFamily="34" charset="0"/>
              </a:rPr>
              <a:t>	(typ.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pitchFamily="34" charset="0"/>
              </a:rPr>
              <a:t>8 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Arial" pitchFamily="34" charset="0"/>
              </a:rPr>
              <a:t>– 10 mm)</a:t>
            </a:r>
          </a:p>
        </p:txBody>
      </p:sp>
      <p:pic>
        <p:nvPicPr>
          <p:cNvPr id="7" name="Picture 3" descr="JUDITH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59299"/>
            <a:ext cx="2722638" cy="250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IMG_3370_0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6" r="9946" b="26273"/>
          <a:stretch/>
        </p:blipFill>
        <p:spPr bwMode="auto">
          <a:xfrm>
            <a:off x="3143672" y="1659301"/>
            <a:ext cx="2540242" cy="350731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s://ars.els-cdn.com/content/image/1-s2.0-S2352179115301186-gr1_lr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1687748"/>
            <a:ext cx="3312368" cy="226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9359289" y="1659299"/>
            <a:ext cx="2492453" cy="20313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u="sng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Stationary loads</a:t>
            </a:r>
            <a:endParaRPr lang="en-US" sz="14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D, He, </a:t>
            </a:r>
            <a:r>
              <a:rPr lang="en-US" sz="1400" kern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</a:t>
            </a:r>
            <a:r>
              <a:rPr lang="en-US" sz="1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plasma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plasma column Ø 60 mm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ion flux ≤ 10</a:t>
            </a:r>
            <a:r>
              <a:rPr lang="en-US" sz="1400" kern="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23</a:t>
            </a:r>
            <a:r>
              <a:rPr lang="en-US" sz="1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</a:t>
            </a:r>
            <a:r>
              <a:rPr lang="en-US" sz="1400" kern="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-2</a:t>
            </a:r>
            <a:r>
              <a:rPr lang="en-US" sz="1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400" kern="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-1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incident </a:t>
            </a:r>
            <a:r>
              <a:rPr lang="en-US" sz="1400" kern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1400" kern="0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(bias) 10 – 300 eV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u="sng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ELM-like heat pulse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Nd:YAG</a:t>
            </a:r>
            <a:r>
              <a:rPr lang="en-US" sz="1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laser </a:t>
            </a:r>
            <a:r>
              <a:rPr lang="en-US" sz="1400" kern="0" dirty="0" smtClean="0">
                <a:solidFill>
                  <a:srgbClr val="000000"/>
                </a:solidFill>
                <a:latin typeface="Symbol" panose="05050102010706020507" pitchFamily="18" charset="2"/>
                <a:cs typeface="Arial" pitchFamily="34" charset="0"/>
              </a:rPr>
              <a:t>l</a:t>
            </a:r>
            <a:r>
              <a:rPr lang="en-US" sz="1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1064 nm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laser energy 32 J</a:t>
            </a:r>
            <a:endParaRPr lang="en-US" sz="14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9" b="36970"/>
          <a:stretch/>
        </p:blipFill>
        <p:spPr bwMode="auto">
          <a:xfrm>
            <a:off x="5951984" y="4373039"/>
            <a:ext cx="5899758" cy="21617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3143672" y="5148686"/>
            <a:ext cx="2540242" cy="13860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4680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u="sng" dirty="0" smtClean="0">
                <a:solidFill>
                  <a:srgbClr val="000000"/>
                </a:solidFill>
                <a:latin typeface="Arial" charset="0"/>
                <a:cs typeface="Arial" pitchFamily="34" charset="0"/>
              </a:rPr>
              <a:t>Cooling circuit</a:t>
            </a:r>
            <a:endParaRPr lang="en-US" sz="1400" dirty="0" smtClean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1347788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pitchFamily="34" charset="0"/>
              </a:rPr>
              <a:t>temperature:	20 – 120 °C max. pressure:	4 MPa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1347788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pitchFamily="34" charset="0"/>
              </a:rPr>
              <a:t>max. flow:	200 l/min</a:t>
            </a:r>
            <a:endParaRPr lang="en-US" sz="1400" baseline="30000" dirty="0" smtClean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1347788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pitchFamily="34" charset="0"/>
              </a:rPr>
              <a:t>cooling power:	≤ 150 kW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1347788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pitchFamily="34" charset="0"/>
              </a:rPr>
              <a:t>monitoring of water quality</a:t>
            </a:r>
          </a:p>
        </p:txBody>
      </p:sp>
      <p:pic>
        <p:nvPicPr>
          <p:cNvPr id="13" name="Picture 2" descr="Sehr gifti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426" y="1659299"/>
            <a:ext cx="319811" cy="31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39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Low pulse </a:t>
            </a:r>
            <a:r>
              <a:rPr lang="de-DE" dirty="0" err="1"/>
              <a:t>number</a:t>
            </a:r>
            <a:r>
              <a:rPr lang="de-DE" dirty="0"/>
              <a:t> HHF </a:t>
            </a:r>
            <a:r>
              <a:rPr lang="de-DE" dirty="0" err="1"/>
              <a:t>testing</a:t>
            </a:r>
            <a:r>
              <a:rPr lang="de-DE" dirty="0"/>
              <a:t> </a:t>
            </a:r>
            <a:r>
              <a:rPr lang="de-DE" dirty="0" err="1"/>
              <a:t>procedure</a:t>
            </a:r>
            <a:endParaRPr lang="en-US" dirty="0"/>
          </a:p>
        </p:txBody>
      </p:sp>
      <p:sp>
        <p:nvSpPr>
          <p:cNvPr id="4" name="Textfeld 26"/>
          <p:cNvSpPr txBox="1">
            <a:spLocks noChangeArrowheads="1"/>
          </p:cNvSpPr>
          <p:nvPr/>
        </p:nvSpPr>
        <p:spPr bwMode="auto">
          <a:xfrm>
            <a:off x="623392" y="1274048"/>
            <a:ext cx="856773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>
              <a:spcBef>
                <a:spcPts val="0"/>
              </a:spcBef>
              <a:buClr>
                <a:srgbClr val="005B82"/>
              </a:buClr>
              <a:buFont typeface="Arial" panose="020B0604020202020204" pitchFamily="34" charset="0"/>
              <a:buChar char="•"/>
            </a:pPr>
            <a:r>
              <a:rPr lang="en-GB" altLang="de-DE" sz="2200" dirty="0" smtClean="0"/>
              <a:t>Definition ‟base temperature”: The surface temperature of the material before each transient pulse: </a:t>
            </a:r>
            <a:r>
              <a:rPr lang="en-GB" altLang="de-DE" sz="2200" dirty="0" err="1" smtClean="0"/>
              <a:t>T</a:t>
            </a:r>
            <a:r>
              <a:rPr lang="en-GB" altLang="de-DE" sz="2200" baseline="-25000" dirty="0" err="1" smtClean="0"/>
              <a:t>base</a:t>
            </a:r>
            <a:endParaRPr lang="en-GB" altLang="de-DE" sz="2200" baseline="-25000" dirty="0" smtClean="0"/>
          </a:p>
          <a:p>
            <a:pPr marL="342900" indent="-342900">
              <a:spcBef>
                <a:spcPts val="0"/>
              </a:spcBef>
              <a:buClr>
                <a:srgbClr val="005B82"/>
              </a:buClr>
              <a:buFont typeface="Arial" panose="020B0604020202020204" pitchFamily="34" charset="0"/>
              <a:buChar char="•"/>
            </a:pPr>
            <a:r>
              <a:rPr lang="en-GB" altLang="de-DE" sz="2200" dirty="0" err="1"/>
              <a:t>T</a:t>
            </a:r>
            <a:r>
              <a:rPr lang="en-GB" altLang="de-DE" sz="2200" baseline="-25000" dirty="0" err="1"/>
              <a:t>base</a:t>
            </a:r>
            <a:r>
              <a:rPr lang="en-GB" altLang="de-DE" sz="2200" dirty="0"/>
              <a:t> = </a:t>
            </a:r>
            <a:r>
              <a:rPr lang="en-GB" altLang="de-DE" sz="2200" dirty="0" smtClean="0"/>
              <a:t>RT, 400 °C, </a:t>
            </a:r>
            <a:r>
              <a:rPr lang="en-GB" altLang="de-DE" sz="2200" dirty="0"/>
              <a:t>1000 °</a:t>
            </a:r>
            <a:r>
              <a:rPr lang="en-GB" altLang="de-DE" sz="2200" dirty="0" smtClean="0"/>
              <a:t>C</a:t>
            </a:r>
          </a:p>
          <a:p>
            <a:pPr marL="342900" indent="-342900">
              <a:spcBef>
                <a:spcPts val="0"/>
              </a:spcBef>
              <a:buClr>
                <a:srgbClr val="005B82"/>
              </a:buClr>
              <a:buFont typeface="Arial" panose="020B0604020202020204" pitchFamily="34" charset="0"/>
              <a:buChar char="•"/>
            </a:pPr>
            <a:r>
              <a:rPr lang="en-GB" altLang="de-DE" sz="2200" dirty="0" smtClean="0"/>
              <a:t>Pulse shape: rectangular</a:t>
            </a:r>
          </a:p>
          <a:p>
            <a:pPr marL="342900" indent="-342900">
              <a:spcBef>
                <a:spcPts val="0"/>
              </a:spcBef>
              <a:buClr>
                <a:srgbClr val="005B82"/>
              </a:buClr>
              <a:buFont typeface="Arial" panose="020B0604020202020204" pitchFamily="34" charset="0"/>
              <a:buChar char="•"/>
            </a:pPr>
            <a:r>
              <a:rPr lang="en-GB" altLang="de-DE" sz="2200" dirty="0" smtClean="0"/>
              <a:t>Pre-Qualification: 100/1000 </a:t>
            </a:r>
            <a:r>
              <a:rPr lang="en-GB" altLang="de-DE" sz="2200" dirty="0"/>
              <a:t>pulses </a:t>
            </a:r>
            <a:r>
              <a:rPr lang="en-GB" altLang="de-DE" sz="2200" dirty="0" smtClean="0"/>
              <a:t>of </a:t>
            </a:r>
            <a:r>
              <a:rPr lang="en-GB" altLang="de-DE" sz="2200" dirty="0" smtClean="0">
                <a:latin typeface="Symbol" pitchFamily="18" charset="2"/>
              </a:rPr>
              <a:t>D</a:t>
            </a:r>
            <a:r>
              <a:rPr lang="en-GB" altLang="de-DE" sz="2200" dirty="0" smtClean="0"/>
              <a:t>t </a:t>
            </a:r>
            <a:r>
              <a:rPr lang="en-GB" altLang="de-DE" sz="2200" dirty="0"/>
              <a:t>= 1 </a:t>
            </a:r>
            <a:r>
              <a:rPr lang="en-GB" altLang="de-DE" sz="2200" dirty="0" err="1" smtClean="0"/>
              <a:t>ms</a:t>
            </a:r>
            <a:endParaRPr lang="en-GB" altLang="de-DE" sz="2200" dirty="0" smtClean="0"/>
          </a:p>
          <a:p>
            <a:pPr marL="342900" indent="-342900">
              <a:spcBef>
                <a:spcPts val="0"/>
              </a:spcBef>
              <a:buClr>
                <a:srgbClr val="005B82"/>
              </a:buClr>
              <a:buFont typeface="Arial" panose="020B0604020202020204" pitchFamily="34" charset="0"/>
              <a:buChar char="•"/>
            </a:pPr>
            <a:r>
              <a:rPr lang="en-GB" altLang="de-DE" sz="2200" dirty="0"/>
              <a:t>Power density L</a:t>
            </a:r>
            <a:r>
              <a:rPr lang="en-GB" altLang="de-DE" sz="2200" baseline="-25000" dirty="0"/>
              <a:t>abs</a:t>
            </a:r>
            <a:r>
              <a:rPr lang="en-GB" altLang="de-DE" sz="2200" dirty="0"/>
              <a:t> = 0.19/0.38 GW/m</a:t>
            </a:r>
            <a:r>
              <a:rPr lang="en-GB" altLang="de-DE" sz="2200" baseline="30000" dirty="0"/>
              <a:t>2</a:t>
            </a:r>
            <a:r>
              <a:rPr lang="en-GB" altLang="de-DE" sz="2200" dirty="0"/>
              <a:t> (F</a:t>
            </a:r>
            <a:r>
              <a:rPr lang="en-GB" altLang="de-DE" sz="2200" baseline="-25000" dirty="0"/>
              <a:t>HF</a:t>
            </a:r>
            <a:r>
              <a:rPr lang="en-GB" altLang="de-DE" sz="2200" dirty="0"/>
              <a:t> = 6/12 MW/m</a:t>
            </a:r>
            <a:r>
              <a:rPr lang="en-GB" altLang="de-DE" sz="2200" baseline="30000" dirty="0"/>
              <a:t>2</a:t>
            </a:r>
            <a:r>
              <a:rPr lang="en-GB" altLang="de-DE" sz="2200" dirty="0"/>
              <a:t>s</a:t>
            </a:r>
            <a:r>
              <a:rPr lang="en-GB" altLang="de-DE" sz="2200" baseline="30000" dirty="0"/>
              <a:t>1/2</a:t>
            </a:r>
            <a:r>
              <a:rPr lang="en-GB" altLang="de-DE" sz="2200" dirty="0" smtClean="0"/>
              <a:t>)</a:t>
            </a:r>
            <a:endParaRPr lang="en-GB" altLang="de-DE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9635636" y="4149000"/>
                <a:ext cx="2306144" cy="502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/>
                            </a:rPr>
                            <m:t>𝐻𝐹</m:t>
                          </m:r>
                        </m:sub>
                      </m:sSub>
                      <m:r>
                        <a:rPr lang="de-DE" sz="2200" b="0" i="1" smtClean="0">
                          <a:latin typeface="Cambria Math"/>
                        </a:rPr>
                        <m:t>=</m:t>
                      </m:r>
                      <m:r>
                        <a:rPr lang="de-DE" sz="2200" b="0" i="1" smtClean="0">
                          <a:latin typeface="Cambria Math"/>
                        </a:rPr>
                        <m:t>𝐿</m:t>
                      </m:r>
                      <m:r>
                        <a:rPr lang="de-DE" sz="2200" b="0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/>
                                  <a:ea typeface="Cambria Math"/>
                                </a:rPr>
                                <m:t>𝑝𝑢𝑙𝑠𝑒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5636" y="4149000"/>
                <a:ext cx="2306144" cy="502317"/>
              </a:xfrm>
              <a:prstGeom prst="rect">
                <a:avLst/>
              </a:prstGeom>
              <a:blipFill>
                <a:blip r:embed="rId2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uppieren 5"/>
          <p:cNvGrpSpPr/>
          <p:nvPr/>
        </p:nvGrpSpPr>
        <p:grpSpPr>
          <a:xfrm>
            <a:off x="5004348" y="3636000"/>
            <a:ext cx="4979315" cy="2688948"/>
            <a:chOff x="3769149" y="3382070"/>
            <a:chExt cx="4979315" cy="2688948"/>
          </a:xfrm>
        </p:grpSpPr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4206238" y="3382070"/>
              <a:ext cx="488950" cy="334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de-DE" sz="2200" dirty="0" err="1"/>
                <a:t>T</a:t>
              </a:r>
              <a:r>
                <a:rPr lang="en-GB" altLang="de-DE" sz="2200" baseline="-25000" dirty="0" err="1"/>
                <a:t>surf</a:t>
              </a:r>
              <a:endParaRPr lang="en-GB" altLang="de-DE" sz="2200" baseline="-25000" dirty="0"/>
            </a:p>
          </p:txBody>
        </p:sp>
        <p:sp>
          <p:nvSpPr>
            <p:cNvPr id="8" name="Rectangle 69"/>
            <p:cNvSpPr>
              <a:spLocks noChangeArrowheads="1"/>
            </p:cNvSpPr>
            <p:nvPr/>
          </p:nvSpPr>
          <p:spPr bwMode="auto">
            <a:xfrm>
              <a:off x="4427096" y="3941682"/>
              <a:ext cx="3954788" cy="46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/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4427096" y="4405441"/>
              <a:ext cx="3954788" cy="66337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tint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/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4427096" y="5105352"/>
              <a:ext cx="3954788" cy="69991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/>
            </a:p>
          </p:txBody>
        </p:sp>
        <p:sp>
          <p:nvSpPr>
            <p:cNvPr id="11" name="Text Box 67"/>
            <p:cNvSpPr txBox="1">
              <a:spLocks noChangeArrowheads="1"/>
            </p:cNvSpPr>
            <p:nvPr/>
          </p:nvSpPr>
          <p:spPr bwMode="auto">
            <a:xfrm>
              <a:off x="8669916" y="5732464"/>
              <a:ext cx="7854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de-DE" sz="2200" dirty="0" smtClean="0"/>
                <a:t>t</a:t>
              </a:r>
              <a:endParaRPr lang="en-GB" altLang="de-DE" sz="2200" baseline="-25000" dirty="0"/>
            </a:p>
          </p:txBody>
        </p:sp>
        <p:sp>
          <p:nvSpPr>
            <p:cNvPr id="12" name="Line 198"/>
            <p:cNvSpPr>
              <a:spLocks noChangeShapeType="1"/>
            </p:cNvSpPr>
            <p:nvPr/>
          </p:nvSpPr>
          <p:spPr bwMode="auto">
            <a:xfrm flipH="1" flipV="1">
              <a:off x="4421444" y="3716684"/>
              <a:ext cx="0" cy="2160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endParaRPr lang="de-DE"/>
            </a:p>
          </p:txBody>
        </p:sp>
        <p:sp>
          <p:nvSpPr>
            <p:cNvPr id="13" name="Line 197"/>
            <p:cNvSpPr>
              <a:spLocks noChangeShapeType="1"/>
            </p:cNvSpPr>
            <p:nvPr/>
          </p:nvSpPr>
          <p:spPr bwMode="auto">
            <a:xfrm>
              <a:off x="4349436" y="5805264"/>
              <a:ext cx="41558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endParaRPr lang="de-DE"/>
            </a:p>
          </p:txBody>
        </p:sp>
        <p:grpSp>
          <p:nvGrpSpPr>
            <p:cNvPr id="14" name="Gruppieren 13"/>
            <p:cNvGrpSpPr/>
            <p:nvPr/>
          </p:nvGrpSpPr>
          <p:grpSpPr>
            <a:xfrm>
              <a:off x="4421444" y="4454970"/>
              <a:ext cx="1934600" cy="1350292"/>
              <a:chOff x="4421444" y="4454970"/>
              <a:chExt cx="1934600" cy="1350292"/>
            </a:xfrm>
          </p:grpSpPr>
          <p:sp>
            <p:nvSpPr>
              <p:cNvPr id="35" name="Freeform 7"/>
              <p:cNvSpPr>
                <a:spLocks/>
              </p:cNvSpPr>
              <p:nvPr/>
            </p:nvSpPr>
            <p:spPr bwMode="auto">
              <a:xfrm>
                <a:off x="4421444" y="5085053"/>
                <a:ext cx="1934600" cy="720209"/>
              </a:xfrm>
              <a:custGeom>
                <a:avLst/>
                <a:gdLst>
                  <a:gd name="T0" fmla="*/ 0 w 2396"/>
                  <a:gd name="T1" fmla="*/ 886 h 887"/>
                  <a:gd name="T2" fmla="*/ 427 w 2396"/>
                  <a:gd name="T3" fmla="*/ 137 h 887"/>
                  <a:gd name="T4" fmla="*/ 1696 w 2396"/>
                  <a:gd name="T5" fmla="*/ 62 h 887"/>
                  <a:gd name="T6" fmla="*/ 1845 w 2396"/>
                  <a:gd name="T7" fmla="*/ 750 h 887"/>
                  <a:gd name="T8" fmla="*/ 2396 w 2396"/>
                  <a:gd name="T9" fmla="*/ 886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6" h="887">
                    <a:moveTo>
                      <a:pt x="0" y="886"/>
                    </a:moveTo>
                    <a:cubicBezTo>
                      <a:pt x="64" y="843"/>
                      <a:pt x="144" y="274"/>
                      <a:pt x="427" y="137"/>
                    </a:cubicBezTo>
                    <a:cubicBezTo>
                      <a:pt x="710" y="0"/>
                      <a:pt x="1435" y="46"/>
                      <a:pt x="1696" y="62"/>
                    </a:cubicBezTo>
                    <a:cubicBezTo>
                      <a:pt x="1717" y="425"/>
                      <a:pt x="1728" y="613"/>
                      <a:pt x="1845" y="750"/>
                    </a:cubicBezTo>
                    <a:cubicBezTo>
                      <a:pt x="1962" y="887"/>
                      <a:pt x="2281" y="858"/>
                      <a:pt x="2396" y="886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6" name="Line 16"/>
              <p:cNvSpPr>
                <a:spLocks noChangeShapeType="1"/>
              </p:cNvSpPr>
              <p:nvPr/>
            </p:nvSpPr>
            <p:spPr bwMode="auto">
              <a:xfrm flipH="1">
                <a:off x="4866338" y="4492321"/>
                <a:ext cx="35527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7" name="Line 17"/>
              <p:cNvSpPr>
                <a:spLocks noChangeShapeType="1"/>
              </p:cNvSpPr>
              <p:nvPr/>
            </p:nvSpPr>
            <p:spPr bwMode="auto">
              <a:xfrm>
                <a:off x="4902671" y="4492321"/>
                <a:ext cx="0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" name="Line 18"/>
              <p:cNvSpPr>
                <a:spLocks noChangeShapeType="1"/>
              </p:cNvSpPr>
              <p:nvPr/>
            </p:nvSpPr>
            <p:spPr bwMode="auto">
              <a:xfrm flipH="1">
                <a:off x="4976148" y="4480141"/>
                <a:ext cx="35527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9" name="Line 19"/>
              <p:cNvSpPr>
                <a:spLocks noChangeShapeType="1"/>
              </p:cNvSpPr>
              <p:nvPr/>
            </p:nvSpPr>
            <p:spPr bwMode="auto">
              <a:xfrm>
                <a:off x="5012482" y="4480141"/>
                <a:ext cx="0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40" name="Line 20"/>
              <p:cNvSpPr>
                <a:spLocks noChangeShapeType="1"/>
              </p:cNvSpPr>
              <p:nvPr/>
            </p:nvSpPr>
            <p:spPr bwMode="auto">
              <a:xfrm flipH="1">
                <a:off x="5086765" y="4472021"/>
                <a:ext cx="35527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41" name="Line 21"/>
              <p:cNvSpPr>
                <a:spLocks noChangeShapeType="1"/>
              </p:cNvSpPr>
              <p:nvPr/>
            </p:nvSpPr>
            <p:spPr bwMode="auto">
              <a:xfrm>
                <a:off x="5123100" y="4472021"/>
                <a:ext cx="0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42" name="Line 22"/>
              <p:cNvSpPr>
                <a:spLocks noChangeShapeType="1"/>
              </p:cNvSpPr>
              <p:nvPr/>
            </p:nvSpPr>
            <p:spPr bwMode="auto">
              <a:xfrm flipH="1">
                <a:off x="5196576" y="4459030"/>
                <a:ext cx="35527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43" name="Line 23"/>
              <p:cNvSpPr>
                <a:spLocks noChangeShapeType="1"/>
              </p:cNvSpPr>
              <p:nvPr/>
            </p:nvSpPr>
            <p:spPr bwMode="auto">
              <a:xfrm>
                <a:off x="5232910" y="4459030"/>
                <a:ext cx="0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44" name="Line 24"/>
              <p:cNvSpPr>
                <a:spLocks noChangeShapeType="1"/>
              </p:cNvSpPr>
              <p:nvPr/>
            </p:nvSpPr>
            <p:spPr bwMode="auto">
              <a:xfrm flipH="1">
                <a:off x="5306386" y="4454970"/>
                <a:ext cx="35527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45" name="Line 25"/>
              <p:cNvSpPr>
                <a:spLocks noChangeShapeType="1"/>
              </p:cNvSpPr>
              <p:nvPr/>
            </p:nvSpPr>
            <p:spPr bwMode="auto">
              <a:xfrm>
                <a:off x="5342720" y="4454970"/>
                <a:ext cx="0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46" name="Line 26"/>
              <p:cNvSpPr>
                <a:spLocks noChangeShapeType="1"/>
              </p:cNvSpPr>
              <p:nvPr/>
            </p:nvSpPr>
            <p:spPr bwMode="auto">
              <a:xfrm flipH="1">
                <a:off x="5415390" y="4459030"/>
                <a:ext cx="35527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47" name="Line 27"/>
              <p:cNvSpPr>
                <a:spLocks noChangeShapeType="1"/>
              </p:cNvSpPr>
              <p:nvPr/>
            </p:nvSpPr>
            <p:spPr bwMode="auto">
              <a:xfrm>
                <a:off x="5451723" y="4459030"/>
                <a:ext cx="0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48" name="Line 28"/>
              <p:cNvSpPr>
                <a:spLocks noChangeShapeType="1"/>
              </p:cNvSpPr>
              <p:nvPr/>
            </p:nvSpPr>
            <p:spPr bwMode="auto">
              <a:xfrm flipH="1">
                <a:off x="5525200" y="4454970"/>
                <a:ext cx="35527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49" name="Line 29"/>
              <p:cNvSpPr>
                <a:spLocks noChangeShapeType="1"/>
              </p:cNvSpPr>
              <p:nvPr/>
            </p:nvSpPr>
            <p:spPr bwMode="auto">
              <a:xfrm>
                <a:off x="5561534" y="4454970"/>
                <a:ext cx="0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50" name="Line 30"/>
              <p:cNvSpPr>
                <a:spLocks noChangeShapeType="1"/>
              </p:cNvSpPr>
              <p:nvPr/>
            </p:nvSpPr>
            <p:spPr bwMode="auto">
              <a:xfrm flipH="1">
                <a:off x="5635817" y="4463090"/>
                <a:ext cx="35527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51" name="Line 31"/>
              <p:cNvSpPr>
                <a:spLocks noChangeShapeType="1"/>
              </p:cNvSpPr>
              <p:nvPr/>
            </p:nvSpPr>
            <p:spPr bwMode="auto">
              <a:xfrm>
                <a:off x="5672152" y="4463090"/>
                <a:ext cx="0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15" name="Line 197"/>
            <p:cNvSpPr>
              <a:spLocks noChangeShapeType="1"/>
            </p:cNvSpPr>
            <p:nvPr/>
          </p:nvSpPr>
          <p:spPr bwMode="auto">
            <a:xfrm>
              <a:off x="4349237" y="5125442"/>
              <a:ext cx="722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endParaRPr lang="de-DE"/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769149" y="4967101"/>
              <a:ext cx="58028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de-DE" sz="2200" dirty="0" err="1" smtClean="0"/>
                <a:t>T</a:t>
              </a:r>
              <a:r>
                <a:rPr lang="en-GB" altLang="de-DE" sz="2200" baseline="-25000" dirty="0" err="1" smtClean="0"/>
                <a:t>base</a:t>
              </a:r>
              <a:endParaRPr lang="en-GB" altLang="de-DE" sz="2200" baseline="-25000" dirty="0"/>
            </a:p>
          </p:txBody>
        </p:sp>
        <p:grpSp>
          <p:nvGrpSpPr>
            <p:cNvPr id="17" name="Gruppieren 16"/>
            <p:cNvGrpSpPr/>
            <p:nvPr/>
          </p:nvGrpSpPr>
          <p:grpSpPr>
            <a:xfrm>
              <a:off x="6347312" y="4445738"/>
              <a:ext cx="1934600" cy="1350292"/>
              <a:chOff x="6347312" y="4445738"/>
              <a:chExt cx="1934600" cy="1350292"/>
            </a:xfrm>
          </p:grpSpPr>
          <p:sp>
            <p:nvSpPr>
              <p:cNvPr id="18" name="Freeform 7"/>
              <p:cNvSpPr>
                <a:spLocks/>
              </p:cNvSpPr>
              <p:nvPr/>
            </p:nvSpPr>
            <p:spPr bwMode="auto">
              <a:xfrm>
                <a:off x="6347312" y="5075821"/>
                <a:ext cx="1934600" cy="720209"/>
              </a:xfrm>
              <a:custGeom>
                <a:avLst/>
                <a:gdLst>
                  <a:gd name="T0" fmla="*/ 0 w 2396"/>
                  <a:gd name="T1" fmla="*/ 886 h 887"/>
                  <a:gd name="T2" fmla="*/ 427 w 2396"/>
                  <a:gd name="T3" fmla="*/ 137 h 887"/>
                  <a:gd name="T4" fmla="*/ 1696 w 2396"/>
                  <a:gd name="T5" fmla="*/ 62 h 887"/>
                  <a:gd name="T6" fmla="*/ 1845 w 2396"/>
                  <a:gd name="T7" fmla="*/ 750 h 887"/>
                  <a:gd name="T8" fmla="*/ 2396 w 2396"/>
                  <a:gd name="T9" fmla="*/ 886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6" h="887">
                    <a:moveTo>
                      <a:pt x="0" y="886"/>
                    </a:moveTo>
                    <a:cubicBezTo>
                      <a:pt x="64" y="843"/>
                      <a:pt x="144" y="274"/>
                      <a:pt x="427" y="137"/>
                    </a:cubicBezTo>
                    <a:cubicBezTo>
                      <a:pt x="710" y="0"/>
                      <a:pt x="1435" y="46"/>
                      <a:pt x="1696" y="62"/>
                    </a:cubicBezTo>
                    <a:cubicBezTo>
                      <a:pt x="1717" y="425"/>
                      <a:pt x="1728" y="613"/>
                      <a:pt x="1845" y="750"/>
                    </a:cubicBezTo>
                    <a:cubicBezTo>
                      <a:pt x="1962" y="887"/>
                      <a:pt x="2281" y="858"/>
                      <a:pt x="2396" y="886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 flipH="1">
                <a:off x="6792206" y="4483089"/>
                <a:ext cx="35527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auto">
              <a:xfrm>
                <a:off x="6828539" y="4483089"/>
                <a:ext cx="0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1" name="Line 18"/>
              <p:cNvSpPr>
                <a:spLocks noChangeShapeType="1"/>
              </p:cNvSpPr>
              <p:nvPr/>
            </p:nvSpPr>
            <p:spPr bwMode="auto">
              <a:xfrm flipH="1">
                <a:off x="6902016" y="4470909"/>
                <a:ext cx="35527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2" name="Line 19"/>
              <p:cNvSpPr>
                <a:spLocks noChangeShapeType="1"/>
              </p:cNvSpPr>
              <p:nvPr/>
            </p:nvSpPr>
            <p:spPr bwMode="auto">
              <a:xfrm>
                <a:off x="6938350" y="4470909"/>
                <a:ext cx="0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3" name="Line 20"/>
              <p:cNvSpPr>
                <a:spLocks noChangeShapeType="1"/>
              </p:cNvSpPr>
              <p:nvPr/>
            </p:nvSpPr>
            <p:spPr bwMode="auto">
              <a:xfrm flipH="1">
                <a:off x="7012633" y="4462789"/>
                <a:ext cx="35527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>
                <a:off x="7048968" y="4462789"/>
                <a:ext cx="0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 flipH="1">
                <a:off x="7122444" y="4449798"/>
                <a:ext cx="35527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6" name="Line 23"/>
              <p:cNvSpPr>
                <a:spLocks noChangeShapeType="1"/>
              </p:cNvSpPr>
              <p:nvPr/>
            </p:nvSpPr>
            <p:spPr bwMode="auto">
              <a:xfrm>
                <a:off x="7158778" y="4449798"/>
                <a:ext cx="0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7" name="Line 24"/>
              <p:cNvSpPr>
                <a:spLocks noChangeShapeType="1"/>
              </p:cNvSpPr>
              <p:nvPr/>
            </p:nvSpPr>
            <p:spPr bwMode="auto">
              <a:xfrm flipH="1">
                <a:off x="7232254" y="4445738"/>
                <a:ext cx="35527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8" name="Line 25"/>
              <p:cNvSpPr>
                <a:spLocks noChangeShapeType="1"/>
              </p:cNvSpPr>
              <p:nvPr/>
            </p:nvSpPr>
            <p:spPr bwMode="auto">
              <a:xfrm>
                <a:off x="7268588" y="4445738"/>
                <a:ext cx="0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9" name="Line 26"/>
              <p:cNvSpPr>
                <a:spLocks noChangeShapeType="1"/>
              </p:cNvSpPr>
              <p:nvPr/>
            </p:nvSpPr>
            <p:spPr bwMode="auto">
              <a:xfrm flipH="1">
                <a:off x="7341258" y="4449798"/>
                <a:ext cx="35527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" name="Line 27"/>
              <p:cNvSpPr>
                <a:spLocks noChangeShapeType="1"/>
              </p:cNvSpPr>
              <p:nvPr/>
            </p:nvSpPr>
            <p:spPr bwMode="auto">
              <a:xfrm>
                <a:off x="7377591" y="4449798"/>
                <a:ext cx="0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1" name="Line 28"/>
              <p:cNvSpPr>
                <a:spLocks noChangeShapeType="1"/>
              </p:cNvSpPr>
              <p:nvPr/>
            </p:nvSpPr>
            <p:spPr bwMode="auto">
              <a:xfrm flipH="1">
                <a:off x="7451068" y="4445738"/>
                <a:ext cx="35527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2" name="Line 29"/>
              <p:cNvSpPr>
                <a:spLocks noChangeShapeType="1"/>
              </p:cNvSpPr>
              <p:nvPr/>
            </p:nvSpPr>
            <p:spPr bwMode="auto">
              <a:xfrm>
                <a:off x="7487402" y="4445738"/>
                <a:ext cx="0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3" name="Line 30"/>
              <p:cNvSpPr>
                <a:spLocks noChangeShapeType="1"/>
              </p:cNvSpPr>
              <p:nvPr/>
            </p:nvSpPr>
            <p:spPr bwMode="auto">
              <a:xfrm flipH="1">
                <a:off x="7561685" y="4453858"/>
                <a:ext cx="35527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4" name="Line 31"/>
              <p:cNvSpPr>
                <a:spLocks noChangeShapeType="1"/>
              </p:cNvSpPr>
              <p:nvPr/>
            </p:nvSpPr>
            <p:spPr bwMode="auto">
              <a:xfrm>
                <a:off x="7598020" y="4453858"/>
                <a:ext cx="0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52" name="Gruppieren 51"/>
          <p:cNvGrpSpPr/>
          <p:nvPr/>
        </p:nvGrpSpPr>
        <p:grpSpPr>
          <a:xfrm>
            <a:off x="1847528" y="3600000"/>
            <a:ext cx="2880296" cy="2819540"/>
            <a:chOff x="611560" y="3378478"/>
            <a:chExt cx="2880296" cy="2819540"/>
          </a:xfrm>
        </p:grpSpPr>
        <p:sp>
          <p:nvSpPr>
            <p:cNvPr id="53" name="Line 197"/>
            <p:cNvSpPr>
              <a:spLocks noChangeShapeType="1"/>
            </p:cNvSpPr>
            <p:nvPr/>
          </p:nvSpPr>
          <p:spPr bwMode="auto">
            <a:xfrm>
              <a:off x="1187625" y="3933056"/>
              <a:ext cx="722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endParaRPr lang="de-DE"/>
            </a:p>
          </p:txBody>
        </p:sp>
        <p:sp>
          <p:nvSpPr>
            <p:cNvPr id="54" name="Line 197"/>
            <p:cNvSpPr>
              <a:spLocks noChangeShapeType="1"/>
            </p:cNvSpPr>
            <p:nvPr/>
          </p:nvSpPr>
          <p:spPr bwMode="auto">
            <a:xfrm>
              <a:off x="1188394" y="5805489"/>
              <a:ext cx="19796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endParaRPr lang="de-DE"/>
            </a:p>
          </p:txBody>
        </p:sp>
        <p:sp>
          <p:nvSpPr>
            <p:cNvPr id="55" name="Line 198"/>
            <p:cNvSpPr>
              <a:spLocks noChangeShapeType="1"/>
            </p:cNvSpPr>
            <p:nvPr/>
          </p:nvSpPr>
          <p:spPr bwMode="auto">
            <a:xfrm flipH="1" flipV="1">
              <a:off x="1259831" y="3716339"/>
              <a:ext cx="0" cy="2160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endParaRPr lang="de-DE"/>
            </a:p>
          </p:txBody>
        </p:sp>
        <p:sp>
          <p:nvSpPr>
            <p:cNvPr id="56" name="Text Box 199"/>
            <p:cNvSpPr txBox="1">
              <a:spLocks noChangeArrowheads="1"/>
            </p:cNvSpPr>
            <p:nvPr/>
          </p:nvSpPr>
          <p:spPr bwMode="auto">
            <a:xfrm>
              <a:off x="1188394" y="5859464"/>
              <a:ext cx="2159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de-DE" sz="2200" dirty="0" smtClean="0"/>
                <a:t>0</a:t>
              </a:r>
              <a:endParaRPr lang="en-GB" altLang="de-DE" sz="2200" baseline="-25000" dirty="0"/>
            </a:p>
          </p:txBody>
        </p:sp>
        <p:sp>
          <p:nvSpPr>
            <p:cNvPr id="57" name="Text Box 200"/>
            <p:cNvSpPr txBox="1">
              <a:spLocks noChangeArrowheads="1"/>
            </p:cNvSpPr>
            <p:nvPr/>
          </p:nvSpPr>
          <p:spPr bwMode="auto">
            <a:xfrm>
              <a:off x="3275956" y="5732464"/>
              <a:ext cx="2159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de-DE" sz="2200" dirty="0"/>
                <a:t>t</a:t>
              </a:r>
            </a:p>
          </p:txBody>
        </p:sp>
        <p:sp>
          <p:nvSpPr>
            <p:cNvPr id="58" name="Text Box 201"/>
            <p:cNvSpPr txBox="1">
              <a:spLocks noChangeArrowheads="1"/>
            </p:cNvSpPr>
            <p:nvPr/>
          </p:nvSpPr>
          <p:spPr bwMode="auto">
            <a:xfrm>
              <a:off x="1115369" y="3378478"/>
              <a:ext cx="50323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de-DE" sz="2200" dirty="0" smtClean="0"/>
                <a:t>L</a:t>
              </a:r>
              <a:r>
                <a:rPr lang="en-GB" altLang="de-DE" sz="2200" baseline="-25000" dirty="0" smtClean="0"/>
                <a:t>abs</a:t>
              </a:r>
              <a:endParaRPr lang="en-GB" altLang="de-DE" sz="2200" baseline="-25000" dirty="0"/>
            </a:p>
          </p:txBody>
        </p:sp>
        <p:sp>
          <p:nvSpPr>
            <p:cNvPr id="59" name="Text Box 202"/>
            <p:cNvSpPr txBox="1">
              <a:spLocks noChangeArrowheads="1"/>
            </p:cNvSpPr>
            <p:nvPr/>
          </p:nvSpPr>
          <p:spPr bwMode="auto">
            <a:xfrm>
              <a:off x="611560" y="3789364"/>
              <a:ext cx="57683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de-DE" sz="2200" dirty="0" err="1"/>
                <a:t>L</a:t>
              </a:r>
              <a:r>
                <a:rPr lang="en-GB" altLang="de-DE" sz="2200" baseline="-25000" dirty="0" err="1"/>
                <a:t>max</a:t>
              </a:r>
              <a:endParaRPr lang="en-GB" altLang="de-DE" sz="2200" baseline="-25000" dirty="0"/>
            </a:p>
          </p:txBody>
        </p:sp>
        <p:sp>
          <p:nvSpPr>
            <p:cNvPr id="60" name="Text Box 203"/>
            <p:cNvSpPr txBox="1">
              <a:spLocks noChangeArrowheads="1"/>
            </p:cNvSpPr>
            <p:nvPr/>
          </p:nvSpPr>
          <p:spPr bwMode="auto">
            <a:xfrm>
              <a:off x="1763539" y="3429001"/>
              <a:ext cx="1584325" cy="312738"/>
            </a:xfrm>
            <a:prstGeom prst="rect">
              <a:avLst/>
            </a:prstGeom>
            <a:solidFill>
              <a:srgbClr val="FF00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18000" rIns="36000" bIns="18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de-DE" sz="1800" dirty="0">
                  <a:solidFill>
                    <a:schemeClr val="bg1"/>
                  </a:solidFill>
                </a:rPr>
                <a:t>Transient load</a:t>
              </a:r>
            </a:p>
          </p:txBody>
        </p:sp>
        <p:grpSp>
          <p:nvGrpSpPr>
            <p:cNvPr id="61" name="Group 277"/>
            <p:cNvGrpSpPr>
              <a:grpSpLocks/>
            </p:cNvGrpSpPr>
            <p:nvPr/>
          </p:nvGrpSpPr>
          <p:grpSpPr bwMode="auto">
            <a:xfrm>
              <a:off x="1259832" y="3927478"/>
              <a:ext cx="1584325" cy="2257427"/>
              <a:chOff x="2835" y="2610"/>
              <a:chExt cx="998" cy="1422"/>
            </a:xfrm>
          </p:grpSpPr>
          <p:sp>
            <p:nvSpPr>
              <p:cNvPr id="63" name="Freeform 271" descr="Diagonal weit nach oben"/>
              <p:cNvSpPr>
                <a:spLocks/>
              </p:cNvSpPr>
              <p:nvPr/>
            </p:nvSpPr>
            <p:spPr bwMode="auto">
              <a:xfrm>
                <a:off x="2835" y="2610"/>
                <a:ext cx="726" cy="1182"/>
              </a:xfrm>
              <a:custGeom>
                <a:avLst/>
                <a:gdLst>
                  <a:gd name="T0" fmla="*/ 0 w 726"/>
                  <a:gd name="T1" fmla="*/ 1182 h 1182"/>
                  <a:gd name="T2" fmla="*/ 0 w 726"/>
                  <a:gd name="T3" fmla="*/ 0 h 1182"/>
                  <a:gd name="T4" fmla="*/ 726 w 726"/>
                  <a:gd name="T5" fmla="*/ 0 h 1182"/>
                  <a:gd name="T6" fmla="*/ 726 w 726"/>
                  <a:gd name="T7" fmla="*/ 1179 h 1182"/>
                  <a:gd name="T8" fmla="*/ 0 w 726"/>
                  <a:gd name="T9" fmla="*/ 1182 h 1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6" h="1182">
                    <a:moveTo>
                      <a:pt x="0" y="1182"/>
                    </a:moveTo>
                    <a:lnTo>
                      <a:pt x="0" y="0"/>
                    </a:lnTo>
                    <a:lnTo>
                      <a:pt x="726" y="0"/>
                    </a:lnTo>
                    <a:lnTo>
                      <a:pt x="726" y="1179"/>
                    </a:lnTo>
                    <a:lnTo>
                      <a:pt x="0" y="1182"/>
                    </a:lnTo>
                    <a:close/>
                  </a:path>
                </a:pathLst>
              </a:custGeom>
              <a:pattFill prst="wdUpDiag">
                <a:fgClr>
                  <a:srgbClr val="FF8080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64" name="Line 272"/>
              <p:cNvSpPr>
                <a:spLocks noChangeShapeType="1"/>
              </p:cNvSpPr>
              <p:nvPr/>
            </p:nvSpPr>
            <p:spPr bwMode="auto">
              <a:xfrm flipV="1">
                <a:off x="2835" y="2614"/>
                <a:ext cx="0" cy="117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65" name="Line 273"/>
              <p:cNvSpPr>
                <a:spLocks noChangeShapeType="1"/>
              </p:cNvSpPr>
              <p:nvPr/>
            </p:nvSpPr>
            <p:spPr bwMode="auto">
              <a:xfrm flipH="1">
                <a:off x="3561" y="2612"/>
                <a:ext cx="1" cy="118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66" name="Text Box 274"/>
              <p:cNvSpPr txBox="1">
                <a:spLocks noChangeArrowheads="1"/>
              </p:cNvSpPr>
              <p:nvPr/>
            </p:nvSpPr>
            <p:spPr bwMode="auto">
              <a:xfrm>
                <a:off x="3470" y="3819"/>
                <a:ext cx="363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altLang="de-DE" sz="2200" dirty="0" err="1" smtClean="0"/>
                  <a:t>t</a:t>
                </a:r>
                <a:r>
                  <a:rPr lang="en-GB" altLang="de-DE" sz="2200" baseline="-25000" dirty="0" err="1" smtClean="0"/>
                  <a:t>pulse</a:t>
                </a:r>
                <a:endParaRPr lang="en-GB" altLang="de-DE" sz="2200" dirty="0"/>
              </a:p>
            </p:txBody>
          </p:sp>
          <p:sp>
            <p:nvSpPr>
              <p:cNvPr id="67" name="Line 276"/>
              <p:cNvSpPr>
                <a:spLocks noChangeShapeType="1"/>
              </p:cNvSpPr>
              <p:nvPr/>
            </p:nvSpPr>
            <p:spPr bwMode="auto">
              <a:xfrm>
                <a:off x="2835" y="2614"/>
                <a:ext cx="725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62" name="Line 197"/>
            <p:cNvSpPr>
              <a:spLocks noChangeShapeType="1"/>
            </p:cNvSpPr>
            <p:nvPr/>
          </p:nvSpPr>
          <p:spPr bwMode="auto">
            <a:xfrm rot="16200000">
              <a:off x="2375657" y="5841368"/>
              <a:ext cx="722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82670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High pulse </a:t>
            </a:r>
            <a:r>
              <a:rPr lang="de-DE" dirty="0" err="1"/>
              <a:t>number</a:t>
            </a:r>
            <a:r>
              <a:rPr lang="de-DE" dirty="0"/>
              <a:t> HHF </a:t>
            </a:r>
            <a:r>
              <a:rPr lang="de-DE" dirty="0" err="1"/>
              <a:t>testing</a:t>
            </a:r>
            <a:r>
              <a:rPr lang="de-DE" dirty="0"/>
              <a:t> </a:t>
            </a:r>
            <a:r>
              <a:rPr lang="de-DE" dirty="0" err="1"/>
              <a:t>procedure</a:t>
            </a:r>
            <a:endParaRPr lang="en-US" dirty="0"/>
          </a:p>
        </p:txBody>
      </p:sp>
      <p:sp>
        <p:nvSpPr>
          <p:cNvPr id="4" name="Textfeld 26"/>
          <p:cNvSpPr txBox="1">
            <a:spLocks noChangeArrowheads="1"/>
          </p:cNvSpPr>
          <p:nvPr/>
        </p:nvSpPr>
        <p:spPr bwMode="auto">
          <a:xfrm>
            <a:off x="622800" y="1274400"/>
            <a:ext cx="1101781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>
              <a:spcBef>
                <a:spcPts val="0"/>
              </a:spcBef>
              <a:buClr>
                <a:srgbClr val="005B82"/>
              </a:buClr>
              <a:buFont typeface="Arial" panose="020B0604020202020204" pitchFamily="34" charset="0"/>
              <a:buChar char="•"/>
            </a:pPr>
            <a:r>
              <a:rPr lang="en-GB" altLang="de-DE" sz="2200" dirty="0" smtClean="0"/>
              <a:t>Definition ‟base temperature”: The surface temperature of the material before each transient pulse: </a:t>
            </a:r>
            <a:r>
              <a:rPr lang="en-GB" altLang="de-DE" sz="2200" dirty="0" err="1" smtClean="0"/>
              <a:t>T</a:t>
            </a:r>
            <a:r>
              <a:rPr lang="en-GB" altLang="de-DE" sz="2200" baseline="-25000" dirty="0" err="1" smtClean="0"/>
              <a:t>base</a:t>
            </a:r>
            <a:endParaRPr lang="en-GB" altLang="de-DE" sz="2200" baseline="-25000" dirty="0" smtClean="0"/>
          </a:p>
          <a:p>
            <a:pPr marL="342900" indent="-342900">
              <a:spcBef>
                <a:spcPts val="0"/>
              </a:spcBef>
              <a:buClr>
                <a:srgbClr val="005B82"/>
              </a:buClr>
              <a:buFont typeface="Arial" panose="020B0604020202020204" pitchFamily="34" charset="0"/>
              <a:buChar char="•"/>
            </a:pPr>
            <a:r>
              <a:rPr lang="en-GB" altLang="de-DE" sz="2200" b="1" dirty="0" err="1"/>
              <a:t>T</a:t>
            </a:r>
            <a:r>
              <a:rPr lang="en-GB" altLang="de-DE" sz="2200" b="1" baseline="-25000" dirty="0" err="1"/>
              <a:t>base</a:t>
            </a:r>
            <a:r>
              <a:rPr lang="en-GB" altLang="de-DE" sz="2200" b="1" dirty="0"/>
              <a:t> = </a:t>
            </a:r>
            <a:r>
              <a:rPr lang="en-GB" altLang="de-DE" sz="2200" b="1" dirty="0" smtClean="0"/>
              <a:t>700 °C, 1200 </a:t>
            </a:r>
            <a:r>
              <a:rPr lang="en-GB" altLang="de-DE" sz="2200" b="1" dirty="0"/>
              <a:t>°</a:t>
            </a:r>
            <a:r>
              <a:rPr lang="en-GB" altLang="de-DE" sz="2200" b="1" dirty="0" smtClean="0"/>
              <a:t>C</a:t>
            </a:r>
          </a:p>
          <a:p>
            <a:pPr marL="342900" indent="-342900">
              <a:spcBef>
                <a:spcPts val="0"/>
              </a:spcBef>
              <a:buClr>
                <a:srgbClr val="005B82"/>
              </a:buClr>
              <a:buFont typeface="Arial" panose="020B0604020202020204" pitchFamily="34" charset="0"/>
              <a:buChar char="•"/>
            </a:pPr>
            <a:r>
              <a:rPr lang="en-GB" altLang="de-DE" sz="2200" dirty="0" smtClean="0"/>
              <a:t>Pulse shape: rectangular</a:t>
            </a:r>
          </a:p>
          <a:p>
            <a:pPr marL="342900" indent="-342900">
              <a:spcBef>
                <a:spcPts val="0"/>
              </a:spcBef>
              <a:buClr>
                <a:srgbClr val="005B82"/>
              </a:buClr>
              <a:buFont typeface="Arial" panose="020B0604020202020204" pitchFamily="34" charset="0"/>
              <a:buChar char="•"/>
            </a:pPr>
            <a:r>
              <a:rPr lang="en-GB" altLang="de-DE" sz="2200" b="1" dirty="0" smtClean="0"/>
              <a:t>Qualification: 10</a:t>
            </a:r>
            <a:r>
              <a:rPr lang="en-GB" altLang="de-DE" sz="2200" b="1" baseline="30000" dirty="0" smtClean="0"/>
              <a:t>4</a:t>
            </a:r>
            <a:r>
              <a:rPr lang="en-GB" altLang="de-DE" sz="2200" b="1" dirty="0" smtClean="0"/>
              <a:t> - 10</a:t>
            </a:r>
            <a:r>
              <a:rPr lang="en-GB" altLang="de-DE" sz="2200" b="1" baseline="30000" dirty="0" smtClean="0"/>
              <a:t>6</a:t>
            </a:r>
            <a:r>
              <a:rPr lang="en-GB" altLang="de-DE" sz="2200" b="1" dirty="0" smtClean="0"/>
              <a:t> </a:t>
            </a:r>
            <a:r>
              <a:rPr lang="en-GB" altLang="de-DE" sz="2200" b="1" dirty="0"/>
              <a:t>pulses </a:t>
            </a:r>
            <a:r>
              <a:rPr lang="en-GB" altLang="de-DE" sz="2200" b="1" dirty="0" smtClean="0"/>
              <a:t>of </a:t>
            </a:r>
            <a:r>
              <a:rPr lang="en-GB" altLang="de-DE" sz="2200" b="1" dirty="0" smtClean="0">
                <a:latin typeface="Symbol" pitchFamily="18" charset="2"/>
              </a:rPr>
              <a:t>D</a:t>
            </a:r>
            <a:r>
              <a:rPr lang="en-GB" altLang="de-DE" sz="2200" b="1" dirty="0" smtClean="0"/>
              <a:t>t </a:t>
            </a:r>
            <a:r>
              <a:rPr lang="en-GB" altLang="de-DE" sz="2200" b="1" dirty="0"/>
              <a:t>= </a:t>
            </a:r>
            <a:r>
              <a:rPr lang="en-GB" altLang="de-DE" sz="2200" b="1" dirty="0" smtClean="0"/>
              <a:t>0.5 </a:t>
            </a:r>
            <a:r>
              <a:rPr lang="en-GB" altLang="de-DE" sz="2200" b="1" dirty="0" err="1" smtClean="0"/>
              <a:t>ms</a:t>
            </a:r>
            <a:endParaRPr lang="en-GB" altLang="de-DE" sz="2200" b="1" dirty="0" smtClean="0"/>
          </a:p>
          <a:p>
            <a:pPr marL="342900" indent="-342900">
              <a:spcBef>
                <a:spcPts val="0"/>
              </a:spcBef>
              <a:buClr>
                <a:srgbClr val="005B82"/>
              </a:buClr>
              <a:buFont typeface="Arial" panose="020B0604020202020204" pitchFamily="34" charset="0"/>
              <a:buChar char="•"/>
            </a:pPr>
            <a:r>
              <a:rPr lang="en-GB" altLang="de-DE" sz="2200" b="1" dirty="0"/>
              <a:t>Power density L</a:t>
            </a:r>
            <a:r>
              <a:rPr lang="en-GB" altLang="de-DE" sz="2200" b="1" baseline="-25000" dirty="0"/>
              <a:t>abs</a:t>
            </a:r>
            <a:r>
              <a:rPr lang="en-GB" altLang="de-DE" sz="2200" b="1" dirty="0"/>
              <a:t> = </a:t>
            </a:r>
            <a:r>
              <a:rPr lang="en-GB" altLang="de-DE" sz="2200" b="1" dirty="0" smtClean="0"/>
              <a:t>0.14/0.27/0.41/0.55 GW/m</a:t>
            </a:r>
            <a:r>
              <a:rPr lang="en-GB" altLang="de-DE" sz="2200" b="1" baseline="30000" dirty="0" smtClean="0"/>
              <a:t>2</a:t>
            </a:r>
            <a:r>
              <a:rPr lang="en-GB" altLang="de-DE" sz="2200" b="1" dirty="0"/>
              <a:t> </a:t>
            </a:r>
            <a:r>
              <a:rPr lang="en-GB" altLang="de-DE" sz="2200" b="1" dirty="0" smtClean="0"/>
              <a:t>(F</a:t>
            </a:r>
            <a:r>
              <a:rPr lang="en-GB" altLang="de-DE" sz="2200" b="1" baseline="-25000" dirty="0" smtClean="0"/>
              <a:t>HF</a:t>
            </a:r>
            <a:r>
              <a:rPr lang="en-GB" altLang="de-DE" sz="2200" b="1" dirty="0" smtClean="0"/>
              <a:t> </a:t>
            </a:r>
            <a:r>
              <a:rPr lang="en-GB" altLang="de-DE" sz="2200" b="1" dirty="0"/>
              <a:t>= </a:t>
            </a:r>
            <a:r>
              <a:rPr lang="en-GB" altLang="de-DE" sz="2200" b="1" dirty="0" smtClean="0"/>
              <a:t>3/6/9/12 </a:t>
            </a:r>
            <a:r>
              <a:rPr lang="en-GB" altLang="de-DE" sz="2200" b="1" dirty="0"/>
              <a:t>MW/m</a:t>
            </a:r>
            <a:r>
              <a:rPr lang="en-GB" altLang="de-DE" sz="2200" b="1" baseline="30000" dirty="0"/>
              <a:t>2</a:t>
            </a:r>
            <a:r>
              <a:rPr lang="en-GB" altLang="de-DE" sz="2200" b="1" dirty="0"/>
              <a:t>s</a:t>
            </a:r>
            <a:r>
              <a:rPr lang="en-GB" altLang="de-DE" sz="2200" b="1" baseline="30000" dirty="0"/>
              <a:t>1/2</a:t>
            </a:r>
            <a:r>
              <a:rPr lang="en-GB" altLang="de-DE" sz="2200" b="1" dirty="0" smtClean="0"/>
              <a:t>)</a:t>
            </a:r>
            <a:endParaRPr lang="en-GB" altLang="de-DE" sz="2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feld 68"/>
              <p:cNvSpPr txBox="1"/>
              <p:nvPr/>
            </p:nvSpPr>
            <p:spPr>
              <a:xfrm>
                <a:off x="9635636" y="4149000"/>
                <a:ext cx="2306144" cy="502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/>
                            </a:rPr>
                            <m:t>𝐻𝐹</m:t>
                          </m:r>
                        </m:sub>
                      </m:sSub>
                      <m:r>
                        <a:rPr lang="de-DE" sz="2200" b="0" i="1" smtClean="0">
                          <a:latin typeface="Cambria Math"/>
                        </a:rPr>
                        <m:t>=</m:t>
                      </m:r>
                      <m:r>
                        <a:rPr lang="de-DE" sz="2200" b="0" i="1" smtClean="0">
                          <a:latin typeface="Cambria Math"/>
                        </a:rPr>
                        <m:t>𝐿</m:t>
                      </m:r>
                      <m:r>
                        <a:rPr lang="de-DE" sz="2200" b="0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/>
                                  <a:ea typeface="Cambria Math"/>
                                </a:rPr>
                                <m:t>𝑝𝑢𝑙𝑠𝑒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69" name="Textfeld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5636" y="4149000"/>
                <a:ext cx="2306144" cy="502317"/>
              </a:xfrm>
              <a:prstGeom prst="rect">
                <a:avLst/>
              </a:prstGeom>
              <a:blipFill>
                <a:blip r:embed="rId2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uppieren 69"/>
          <p:cNvGrpSpPr/>
          <p:nvPr/>
        </p:nvGrpSpPr>
        <p:grpSpPr>
          <a:xfrm>
            <a:off x="5004348" y="3636000"/>
            <a:ext cx="4979315" cy="2688948"/>
            <a:chOff x="3769149" y="3382070"/>
            <a:chExt cx="4979315" cy="2688948"/>
          </a:xfrm>
        </p:grpSpPr>
        <p:sp>
          <p:nvSpPr>
            <p:cNvPr id="71" name="Text Box 11"/>
            <p:cNvSpPr txBox="1">
              <a:spLocks noChangeArrowheads="1"/>
            </p:cNvSpPr>
            <p:nvPr/>
          </p:nvSpPr>
          <p:spPr bwMode="auto">
            <a:xfrm>
              <a:off x="4206238" y="3382070"/>
              <a:ext cx="488950" cy="334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de-DE" sz="2200" dirty="0" err="1"/>
                <a:t>T</a:t>
              </a:r>
              <a:r>
                <a:rPr lang="en-GB" altLang="de-DE" sz="2200" baseline="-25000" dirty="0" err="1"/>
                <a:t>surf</a:t>
              </a:r>
              <a:endParaRPr lang="en-GB" altLang="de-DE" sz="2200" baseline="-25000" dirty="0"/>
            </a:p>
          </p:txBody>
        </p:sp>
        <p:sp>
          <p:nvSpPr>
            <p:cNvPr id="72" name="Rectangle 69"/>
            <p:cNvSpPr>
              <a:spLocks noChangeArrowheads="1"/>
            </p:cNvSpPr>
            <p:nvPr/>
          </p:nvSpPr>
          <p:spPr bwMode="auto">
            <a:xfrm>
              <a:off x="4427096" y="3941682"/>
              <a:ext cx="3954788" cy="46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/>
            </a:p>
          </p:txBody>
        </p:sp>
        <p:sp>
          <p:nvSpPr>
            <p:cNvPr id="73" name="Rectangle 13"/>
            <p:cNvSpPr>
              <a:spLocks noChangeArrowheads="1"/>
            </p:cNvSpPr>
            <p:nvPr/>
          </p:nvSpPr>
          <p:spPr bwMode="auto">
            <a:xfrm>
              <a:off x="4427096" y="4405441"/>
              <a:ext cx="3954788" cy="66337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tint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/>
            </a:p>
          </p:txBody>
        </p:sp>
        <p:sp>
          <p:nvSpPr>
            <p:cNvPr id="74" name="Rectangle 12"/>
            <p:cNvSpPr>
              <a:spLocks noChangeArrowheads="1"/>
            </p:cNvSpPr>
            <p:nvPr/>
          </p:nvSpPr>
          <p:spPr bwMode="auto">
            <a:xfrm>
              <a:off x="4427096" y="5105352"/>
              <a:ext cx="3954788" cy="69991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/>
            </a:p>
          </p:txBody>
        </p:sp>
        <p:sp>
          <p:nvSpPr>
            <p:cNvPr id="75" name="Text Box 67"/>
            <p:cNvSpPr txBox="1">
              <a:spLocks noChangeArrowheads="1"/>
            </p:cNvSpPr>
            <p:nvPr/>
          </p:nvSpPr>
          <p:spPr bwMode="auto">
            <a:xfrm>
              <a:off x="8669916" y="5732464"/>
              <a:ext cx="7854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de-DE" sz="2200" dirty="0" smtClean="0"/>
                <a:t>t</a:t>
              </a:r>
              <a:endParaRPr lang="en-GB" altLang="de-DE" sz="2200" baseline="-25000" dirty="0"/>
            </a:p>
          </p:txBody>
        </p:sp>
        <p:sp>
          <p:nvSpPr>
            <p:cNvPr id="76" name="Line 198"/>
            <p:cNvSpPr>
              <a:spLocks noChangeShapeType="1"/>
            </p:cNvSpPr>
            <p:nvPr/>
          </p:nvSpPr>
          <p:spPr bwMode="auto">
            <a:xfrm flipH="1" flipV="1">
              <a:off x="4421444" y="3716684"/>
              <a:ext cx="0" cy="2160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endParaRPr lang="de-DE"/>
            </a:p>
          </p:txBody>
        </p:sp>
        <p:sp>
          <p:nvSpPr>
            <p:cNvPr id="77" name="Line 197"/>
            <p:cNvSpPr>
              <a:spLocks noChangeShapeType="1"/>
            </p:cNvSpPr>
            <p:nvPr/>
          </p:nvSpPr>
          <p:spPr bwMode="auto">
            <a:xfrm>
              <a:off x="4349436" y="5805264"/>
              <a:ext cx="41558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endParaRPr lang="de-DE"/>
            </a:p>
          </p:txBody>
        </p:sp>
        <p:grpSp>
          <p:nvGrpSpPr>
            <p:cNvPr id="78" name="Gruppieren 77"/>
            <p:cNvGrpSpPr/>
            <p:nvPr/>
          </p:nvGrpSpPr>
          <p:grpSpPr>
            <a:xfrm>
              <a:off x="4421444" y="4454970"/>
              <a:ext cx="1934600" cy="1350292"/>
              <a:chOff x="4421444" y="4454970"/>
              <a:chExt cx="1934600" cy="1350292"/>
            </a:xfrm>
          </p:grpSpPr>
          <p:sp>
            <p:nvSpPr>
              <p:cNvPr id="99" name="Freeform 7"/>
              <p:cNvSpPr>
                <a:spLocks/>
              </p:cNvSpPr>
              <p:nvPr/>
            </p:nvSpPr>
            <p:spPr bwMode="auto">
              <a:xfrm>
                <a:off x="4421444" y="5085053"/>
                <a:ext cx="1934600" cy="720209"/>
              </a:xfrm>
              <a:custGeom>
                <a:avLst/>
                <a:gdLst>
                  <a:gd name="T0" fmla="*/ 0 w 2396"/>
                  <a:gd name="T1" fmla="*/ 886 h 887"/>
                  <a:gd name="T2" fmla="*/ 427 w 2396"/>
                  <a:gd name="T3" fmla="*/ 137 h 887"/>
                  <a:gd name="T4" fmla="*/ 1696 w 2396"/>
                  <a:gd name="T5" fmla="*/ 62 h 887"/>
                  <a:gd name="T6" fmla="*/ 1845 w 2396"/>
                  <a:gd name="T7" fmla="*/ 750 h 887"/>
                  <a:gd name="T8" fmla="*/ 2396 w 2396"/>
                  <a:gd name="T9" fmla="*/ 886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6" h="887">
                    <a:moveTo>
                      <a:pt x="0" y="886"/>
                    </a:moveTo>
                    <a:cubicBezTo>
                      <a:pt x="64" y="843"/>
                      <a:pt x="144" y="274"/>
                      <a:pt x="427" y="137"/>
                    </a:cubicBezTo>
                    <a:cubicBezTo>
                      <a:pt x="710" y="0"/>
                      <a:pt x="1435" y="46"/>
                      <a:pt x="1696" y="62"/>
                    </a:cubicBezTo>
                    <a:cubicBezTo>
                      <a:pt x="1717" y="425"/>
                      <a:pt x="1728" y="613"/>
                      <a:pt x="1845" y="750"/>
                    </a:cubicBezTo>
                    <a:cubicBezTo>
                      <a:pt x="1962" y="887"/>
                      <a:pt x="2281" y="858"/>
                      <a:pt x="2396" y="886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00" name="Line 16"/>
              <p:cNvSpPr>
                <a:spLocks noChangeShapeType="1"/>
              </p:cNvSpPr>
              <p:nvPr/>
            </p:nvSpPr>
            <p:spPr bwMode="auto">
              <a:xfrm flipH="1">
                <a:off x="4866338" y="4492321"/>
                <a:ext cx="35527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01" name="Line 17"/>
              <p:cNvSpPr>
                <a:spLocks noChangeShapeType="1"/>
              </p:cNvSpPr>
              <p:nvPr/>
            </p:nvSpPr>
            <p:spPr bwMode="auto">
              <a:xfrm>
                <a:off x="4902671" y="4492321"/>
                <a:ext cx="0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02" name="Line 18"/>
              <p:cNvSpPr>
                <a:spLocks noChangeShapeType="1"/>
              </p:cNvSpPr>
              <p:nvPr/>
            </p:nvSpPr>
            <p:spPr bwMode="auto">
              <a:xfrm flipH="1">
                <a:off x="4976148" y="4480141"/>
                <a:ext cx="35527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03" name="Line 19"/>
              <p:cNvSpPr>
                <a:spLocks noChangeShapeType="1"/>
              </p:cNvSpPr>
              <p:nvPr/>
            </p:nvSpPr>
            <p:spPr bwMode="auto">
              <a:xfrm>
                <a:off x="5012482" y="4480141"/>
                <a:ext cx="0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04" name="Line 20"/>
              <p:cNvSpPr>
                <a:spLocks noChangeShapeType="1"/>
              </p:cNvSpPr>
              <p:nvPr/>
            </p:nvSpPr>
            <p:spPr bwMode="auto">
              <a:xfrm flipH="1">
                <a:off x="5086765" y="4472021"/>
                <a:ext cx="35527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05" name="Line 21"/>
              <p:cNvSpPr>
                <a:spLocks noChangeShapeType="1"/>
              </p:cNvSpPr>
              <p:nvPr/>
            </p:nvSpPr>
            <p:spPr bwMode="auto">
              <a:xfrm>
                <a:off x="5123100" y="4472021"/>
                <a:ext cx="0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06" name="Line 22"/>
              <p:cNvSpPr>
                <a:spLocks noChangeShapeType="1"/>
              </p:cNvSpPr>
              <p:nvPr/>
            </p:nvSpPr>
            <p:spPr bwMode="auto">
              <a:xfrm flipH="1">
                <a:off x="5196576" y="4459030"/>
                <a:ext cx="35527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07" name="Line 23"/>
              <p:cNvSpPr>
                <a:spLocks noChangeShapeType="1"/>
              </p:cNvSpPr>
              <p:nvPr/>
            </p:nvSpPr>
            <p:spPr bwMode="auto">
              <a:xfrm>
                <a:off x="5232910" y="4459030"/>
                <a:ext cx="0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08" name="Line 24"/>
              <p:cNvSpPr>
                <a:spLocks noChangeShapeType="1"/>
              </p:cNvSpPr>
              <p:nvPr/>
            </p:nvSpPr>
            <p:spPr bwMode="auto">
              <a:xfrm flipH="1">
                <a:off x="5306386" y="4454970"/>
                <a:ext cx="35527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09" name="Line 25"/>
              <p:cNvSpPr>
                <a:spLocks noChangeShapeType="1"/>
              </p:cNvSpPr>
              <p:nvPr/>
            </p:nvSpPr>
            <p:spPr bwMode="auto">
              <a:xfrm>
                <a:off x="5342720" y="4454970"/>
                <a:ext cx="0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10" name="Line 26"/>
              <p:cNvSpPr>
                <a:spLocks noChangeShapeType="1"/>
              </p:cNvSpPr>
              <p:nvPr/>
            </p:nvSpPr>
            <p:spPr bwMode="auto">
              <a:xfrm flipH="1">
                <a:off x="5415390" y="4459030"/>
                <a:ext cx="35527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11" name="Line 27"/>
              <p:cNvSpPr>
                <a:spLocks noChangeShapeType="1"/>
              </p:cNvSpPr>
              <p:nvPr/>
            </p:nvSpPr>
            <p:spPr bwMode="auto">
              <a:xfrm>
                <a:off x="5451723" y="4459030"/>
                <a:ext cx="0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12" name="Line 28"/>
              <p:cNvSpPr>
                <a:spLocks noChangeShapeType="1"/>
              </p:cNvSpPr>
              <p:nvPr/>
            </p:nvSpPr>
            <p:spPr bwMode="auto">
              <a:xfrm flipH="1">
                <a:off x="5525200" y="4454970"/>
                <a:ext cx="35527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13" name="Line 29"/>
              <p:cNvSpPr>
                <a:spLocks noChangeShapeType="1"/>
              </p:cNvSpPr>
              <p:nvPr/>
            </p:nvSpPr>
            <p:spPr bwMode="auto">
              <a:xfrm>
                <a:off x="5561534" y="4454970"/>
                <a:ext cx="0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14" name="Line 30"/>
              <p:cNvSpPr>
                <a:spLocks noChangeShapeType="1"/>
              </p:cNvSpPr>
              <p:nvPr/>
            </p:nvSpPr>
            <p:spPr bwMode="auto">
              <a:xfrm flipH="1">
                <a:off x="5635817" y="4463090"/>
                <a:ext cx="35527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15" name="Line 31"/>
              <p:cNvSpPr>
                <a:spLocks noChangeShapeType="1"/>
              </p:cNvSpPr>
              <p:nvPr/>
            </p:nvSpPr>
            <p:spPr bwMode="auto">
              <a:xfrm>
                <a:off x="5672152" y="4463090"/>
                <a:ext cx="0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79" name="Line 197"/>
            <p:cNvSpPr>
              <a:spLocks noChangeShapeType="1"/>
            </p:cNvSpPr>
            <p:nvPr/>
          </p:nvSpPr>
          <p:spPr bwMode="auto">
            <a:xfrm>
              <a:off x="4349237" y="5125442"/>
              <a:ext cx="722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endParaRPr lang="de-DE"/>
            </a:p>
          </p:txBody>
        </p:sp>
        <p:sp>
          <p:nvSpPr>
            <p:cNvPr id="80" name="Text Box 11"/>
            <p:cNvSpPr txBox="1">
              <a:spLocks noChangeArrowheads="1"/>
            </p:cNvSpPr>
            <p:nvPr/>
          </p:nvSpPr>
          <p:spPr bwMode="auto">
            <a:xfrm>
              <a:off x="3769149" y="4967101"/>
              <a:ext cx="58028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de-DE" sz="2200" dirty="0" err="1" smtClean="0"/>
                <a:t>T</a:t>
              </a:r>
              <a:r>
                <a:rPr lang="en-GB" altLang="de-DE" sz="2200" baseline="-25000" dirty="0" err="1" smtClean="0"/>
                <a:t>base</a:t>
              </a:r>
              <a:endParaRPr lang="en-GB" altLang="de-DE" sz="2200" baseline="-25000" dirty="0"/>
            </a:p>
          </p:txBody>
        </p:sp>
        <p:grpSp>
          <p:nvGrpSpPr>
            <p:cNvPr id="81" name="Gruppieren 80"/>
            <p:cNvGrpSpPr/>
            <p:nvPr/>
          </p:nvGrpSpPr>
          <p:grpSpPr>
            <a:xfrm>
              <a:off x="6347312" y="4445738"/>
              <a:ext cx="1934600" cy="1350292"/>
              <a:chOff x="6347312" y="4445738"/>
              <a:chExt cx="1934600" cy="1350292"/>
            </a:xfrm>
          </p:grpSpPr>
          <p:sp>
            <p:nvSpPr>
              <p:cNvPr id="82" name="Freeform 7"/>
              <p:cNvSpPr>
                <a:spLocks/>
              </p:cNvSpPr>
              <p:nvPr/>
            </p:nvSpPr>
            <p:spPr bwMode="auto">
              <a:xfrm>
                <a:off x="6347312" y="5075821"/>
                <a:ext cx="1934600" cy="720209"/>
              </a:xfrm>
              <a:custGeom>
                <a:avLst/>
                <a:gdLst>
                  <a:gd name="T0" fmla="*/ 0 w 2396"/>
                  <a:gd name="T1" fmla="*/ 886 h 887"/>
                  <a:gd name="T2" fmla="*/ 427 w 2396"/>
                  <a:gd name="T3" fmla="*/ 137 h 887"/>
                  <a:gd name="T4" fmla="*/ 1696 w 2396"/>
                  <a:gd name="T5" fmla="*/ 62 h 887"/>
                  <a:gd name="T6" fmla="*/ 1845 w 2396"/>
                  <a:gd name="T7" fmla="*/ 750 h 887"/>
                  <a:gd name="T8" fmla="*/ 2396 w 2396"/>
                  <a:gd name="T9" fmla="*/ 886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6" h="887">
                    <a:moveTo>
                      <a:pt x="0" y="886"/>
                    </a:moveTo>
                    <a:cubicBezTo>
                      <a:pt x="64" y="843"/>
                      <a:pt x="144" y="274"/>
                      <a:pt x="427" y="137"/>
                    </a:cubicBezTo>
                    <a:cubicBezTo>
                      <a:pt x="710" y="0"/>
                      <a:pt x="1435" y="46"/>
                      <a:pt x="1696" y="62"/>
                    </a:cubicBezTo>
                    <a:cubicBezTo>
                      <a:pt x="1717" y="425"/>
                      <a:pt x="1728" y="613"/>
                      <a:pt x="1845" y="750"/>
                    </a:cubicBezTo>
                    <a:cubicBezTo>
                      <a:pt x="1962" y="887"/>
                      <a:pt x="2281" y="858"/>
                      <a:pt x="2396" y="886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83" name="Line 16"/>
              <p:cNvSpPr>
                <a:spLocks noChangeShapeType="1"/>
              </p:cNvSpPr>
              <p:nvPr/>
            </p:nvSpPr>
            <p:spPr bwMode="auto">
              <a:xfrm flipH="1">
                <a:off x="6792206" y="4483089"/>
                <a:ext cx="35527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84" name="Line 17"/>
              <p:cNvSpPr>
                <a:spLocks noChangeShapeType="1"/>
              </p:cNvSpPr>
              <p:nvPr/>
            </p:nvSpPr>
            <p:spPr bwMode="auto">
              <a:xfrm>
                <a:off x="6828539" y="4483089"/>
                <a:ext cx="0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85" name="Line 18"/>
              <p:cNvSpPr>
                <a:spLocks noChangeShapeType="1"/>
              </p:cNvSpPr>
              <p:nvPr/>
            </p:nvSpPr>
            <p:spPr bwMode="auto">
              <a:xfrm flipH="1">
                <a:off x="6902016" y="4470909"/>
                <a:ext cx="35527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86" name="Line 19"/>
              <p:cNvSpPr>
                <a:spLocks noChangeShapeType="1"/>
              </p:cNvSpPr>
              <p:nvPr/>
            </p:nvSpPr>
            <p:spPr bwMode="auto">
              <a:xfrm>
                <a:off x="6938350" y="4470909"/>
                <a:ext cx="0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87" name="Line 20"/>
              <p:cNvSpPr>
                <a:spLocks noChangeShapeType="1"/>
              </p:cNvSpPr>
              <p:nvPr/>
            </p:nvSpPr>
            <p:spPr bwMode="auto">
              <a:xfrm flipH="1">
                <a:off x="7012633" y="4462789"/>
                <a:ext cx="35527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88" name="Line 21"/>
              <p:cNvSpPr>
                <a:spLocks noChangeShapeType="1"/>
              </p:cNvSpPr>
              <p:nvPr/>
            </p:nvSpPr>
            <p:spPr bwMode="auto">
              <a:xfrm>
                <a:off x="7048968" y="4462789"/>
                <a:ext cx="0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89" name="Line 22"/>
              <p:cNvSpPr>
                <a:spLocks noChangeShapeType="1"/>
              </p:cNvSpPr>
              <p:nvPr/>
            </p:nvSpPr>
            <p:spPr bwMode="auto">
              <a:xfrm flipH="1">
                <a:off x="7122444" y="4449798"/>
                <a:ext cx="35527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90" name="Line 23"/>
              <p:cNvSpPr>
                <a:spLocks noChangeShapeType="1"/>
              </p:cNvSpPr>
              <p:nvPr/>
            </p:nvSpPr>
            <p:spPr bwMode="auto">
              <a:xfrm>
                <a:off x="7158778" y="4449798"/>
                <a:ext cx="0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91" name="Line 24"/>
              <p:cNvSpPr>
                <a:spLocks noChangeShapeType="1"/>
              </p:cNvSpPr>
              <p:nvPr/>
            </p:nvSpPr>
            <p:spPr bwMode="auto">
              <a:xfrm flipH="1">
                <a:off x="7232254" y="4445738"/>
                <a:ext cx="35527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92" name="Line 25"/>
              <p:cNvSpPr>
                <a:spLocks noChangeShapeType="1"/>
              </p:cNvSpPr>
              <p:nvPr/>
            </p:nvSpPr>
            <p:spPr bwMode="auto">
              <a:xfrm>
                <a:off x="7268588" y="4445738"/>
                <a:ext cx="0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93" name="Line 26"/>
              <p:cNvSpPr>
                <a:spLocks noChangeShapeType="1"/>
              </p:cNvSpPr>
              <p:nvPr/>
            </p:nvSpPr>
            <p:spPr bwMode="auto">
              <a:xfrm flipH="1">
                <a:off x="7341258" y="4449798"/>
                <a:ext cx="35527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94" name="Line 27"/>
              <p:cNvSpPr>
                <a:spLocks noChangeShapeType="1"/>
              </p:cNvSpPr>
              <p:nvPr/>
            </p:nvSpPr>
            <p:spPr bwMode="auto">
              <a:xfrm>
                <a:off x="7377591" y="4449798"/>
                <a:ext cx="0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95" name="Line 28"/>
              <p:cNvSpPr>
                <a:spLocks noChangeShapeType="1"/>
              </p:cNvSpPr>
              <p:nvPr/>
            </p:nvSpPr>
            <p:spPr bwMode="auto">
              <a:xfrm flipH="1">
                <a:off x="7451068" y="4445738"/>
                <a:ext cx="35527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96" name="Line 29"/>
              <p:cNvSpPr>
                <a:spLocks noChangeShapeType="1"/>
              </p:cNvSpPr>
              <p:nvPr/>
            </p:nvSpPr>
            <p:spPr bwMode="auto">
              <a:xfrm>
                <a:off x="7487402" y="4445738"/>
                <a:ext cx="0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97" name="Line 30"/>
              <p:cNvSpPr>
                <a:spLocks noChangeShapeType="1"/>
              </p:cNvSpPr>
              <p:nvPr/>
            </p:nvSpPr>
            <p:spPr bwMode="auto">
              <a:xfrm flipH="1">
                <a:off x="7561685" y="4453858"/>
                <a:ext cx="35527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98" name="Line 31"/>
              <p:cNvSpPr>
                <a:spLocks noChangeShapeType="1"/>
              </p:cNvSpPr>
              <p:nvPr/>
            </p:nvSpPr>
            <p:spPr bwMode="auto">
              <a:xfrm>
                <a:off x="7598020" y="4453858"/>
                <a:ext cx="0" cy="6625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116" name="Gruppieren 115"/>
          <p:cNvGrpSpPr/>
          <p:nvPr/>
        </p:nvGrpSpPr>
        <p:grpSpPr>
          <a:xfrm>
            <a:off x="1847528" y="3600000"/>
            <a:ext cx="2880296" cy="2819540"/>
            <a:chOff x="611560" y="3378478"/>
            <a:chExt cx="2880296" cy="2819540"/>
          </a:xfrm>
        </p:grpSpPr>
        <p:sp>
          <p:nvSpPr>
            <p:cNvPr id="117" name="Line 197"/>
            <p:cNvSpPr>
              <a:spLocks noChangeShapeType="1"/>
            </p:cNvSpPr>
            <p:nvPr/>
          </p:nvSpPr>
          <p:spPr bwMode="auto">
            <a:xfrm>
              <a:off x="1187625" y="3933056"/>
              <a:ext cx="722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endParaRPr lang="de-DE"/>
            </a:p>
          </p:txBody>
        </p:sp>
        <p:sp>
          <p:nvSpPr>
            <p:cNvPr id="118" name="Line 197"/>
            <p:cNvSpPr>
              <a:spLocks noChangeShapeType="1"/>
            </p:cNvSpPr>
            <p:nvPr/>
          </p:nvSpPr>
          <p:spPr bwMode="auto">
            <a:xfrm>
              <a:off x="1188394" y="5805489"/>
              <a:ext cx="19796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endParaRPr lang="de-DE"/>
            </a:p>
          </p:txBody>
        </p:sp>
        <p:sp>
          <p:nvSpPr>
            <p:cNvPr id="119" name="Line 198"/>
            <p:cNvSpPr>
              <a:spLocks noChangeShapeType="1"/>
            </p:cNvSpPr>
            <p:nvPr/>
          </p:nvSpPr>
          <p:spPr bwMode="auto">
            <a:xfrm flipH="1" flipV="1">
              <a:off x="1259831" y="3716339"/>
              <a:ext cx="0" cy="2160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endParaRPr lang="de-DE"/>
            </a:p>
          </p:txBody>
        </p:sp>
        <p:sp>
          <p:nvSpPr>
            <p:cNvPr id="120" name="Text Box 199"/>
            <p:cNvSpPr txBox="1">
              <a:spLocks noChangeArrowheads="1"/>
            </p:cNvSpPr>
            <p:nvPr/>
          </p:nvSpPr>
          <p:spPr bwMode="auto">
            <a:xfrm>
              <a:off x="1188394" y="5859464"/>
              <a:ext cx="2159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de-DE" sz="2200" dirty="0" smtClean="0"/>
                <a:t>0</a:t>
              </a:r>
              <a:endParaRPr lang="en-GB" altLang="de-DE" sz="2200" baseline="-25000" dirty="0"/>
            </a:p>
          </p:txBody>
        </p:sp>
        <p:sp>
          <p:nvSpPr>
            <p:cNvPr id="121" name="Text Box 200"/>
            <p:cNvSpPr txBox="1">
              <a:spLocks noChangeArrowheads="1"/>
            </p:cNvSpPr>
            <p:nvPr/>
          </p:nvSpPr>
          <p:spPr bwMode="auto">
            <a:xfrm>
              <a:off x="3275956" y="5732464"/>
              <a:ext cx="2159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de-DE" sz="2200" dirty="0"/>
                <a:t>t</a:t>
              </a:r>
            </a:p>
          </p:txBody>
        </p:sp>
        <p:sp>
          <p:nvSpPr>
            <p:cNvPr id="122" name="Text Box 201"/>
            <p:cNvSpPr txBox="1">
              <a:spLocks noChangeArrowheads="1"/>
            </p:cNvSpPr>
            <p:nvPr/>
          </p:nvSpPr>
          <p:spPr bwMode="auto">
            <a:xfrm>
              <a:off x="1115369" y="3378478"/>
              <a:ext cx="50323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de-DE" sz="2200" dirty="0" smtClean="0"/>
                <a:t>L</a:t>
              </a:r>
              <a:r>
                <a:rPr lang="en-GB" altLang="de-DE" sz="2200" baseline="-25000" dirty="0" smtClean="0"/>
                <a:t>abs</a:t>
              </a:r>
              <a:endParaRPr lang="en-GB" altLang="de-DE" sz="2200" baseline="-25000" dirty="0"/>
            </a:p>
          </p:txBody>
        </p:sp>
        <p:sp>
          <p:nvSpPr>
            <p:cNvPr id="123" name="Text Box 202"/>
            <p:cNvSpPr txBox="1">
              <a:spLocks noChangeArrowheads="1"/>
            </p:cNvSpPr>
            <p:nvPr/>
          </p:nvSpPr>
          <p:spPr bwMode="auto">
            <a:xfrm>
              <a:off x="611560" y="3789364"/>
              <a:ext cx="57683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de-DE" sz="2200" dirty="0" err="1"/>
                <a:t>L</a:t>
              </a:r>
              <a:r>
                <a:rPr lang="en-GB" altLang="de-DE" sz="2200" baseline="-25000" dirty="0" err="1"/>
                <a:t>max</a:t>
              </a:r>
              <a:endParaRPr lang="en-GB" altLang="de-DE" sz="2200" baseline="-25000" dirty="0"/>
            </a:p>
          </p:txBody>
        </p:sp>
        <p:sp>
          <p:nvSpPr>
            <p:cNvPr id="124" name="Text Box 203"/>
            <p:cNvSpPr txBox="1">
              <a:spLocks noChangeArrowheads="1"/>
            </p:cNvSpPr>
            <p:nvPr/>
          </p:nvSpPr>
          <p:spPr bwMode="auto">
            <a:xfrm>
              <a:off x="1763539" y="3429001"/>
              <a:ext cx="1584325" cy="312738"/>
            </a:xfrm>
            <a:prstGeom prst="rect">
              <a:avLst/>
            </a:prstGeom>
            <a:solidFill>
              <a:srgbClr val="FF00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18000" rIns="36000" bIns="18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de-DE" sz="1800" dirty="0">
                  <a:solidFill>
                    <a:schemeClr val="bg1"/>
                  </a:solidFill>
                </a:rPr>
                <a:t>Transient load</a:t>
              </a:r>
            </a:p>
          </p:txBody>
        </p:sp>
        <p:grpSp>
          <p:nvGrpSpPr>
            <p:cNvPr id="125" name="Group 277"/>
            <p:cNvGrpSpPr>
              <a:grpSpLocks/>
            </p:cNvGrpSpPr>
            <p:nvPr/>
          </p:nvGrpSpPr>
          <p:grpSpPr bwMode="auto">
            <a:xfrm>
              <a:off x="1259832" y="3927478"/>
              <a:ext cx="1584325" cy="2257427"/>
              <a:chOff x="2835" y="2610"/>
              <a:chExt cx="998" cy="1422"/>
            </a:xfrm>
          </p:grpSpPr>
          <p:sp>
            <p:nvSpPr>
              <p:cNvPr id="127" name="Freeform 271" descr="Diagonal weit nach oben"/>
              <p:cNvSpPr>
                <a:spLocks/>
              </p:cNvSpPr>
              <p:nvPr/>
            </p:nvSpPr>
            <p:spPr bwMode="auto">
              <a:xfrm>
                <a:off x="2835" y="2610"/>
                <a:ext cx="726" cy="1182"/>
              </a:xfrm>
              <a:custGeom>
                <a:avLst/>
                <a:gdLst>
                  <a:gd name="T0" fmla="*/ 0 w 726"/>
                  <a:gd name="T1" fmla="*/ 1182 h 1182"/>
                  <a:gd name="T2" fmla="*/ 0 w 726"/>
                  <a:gd name="T3" fmla="*/ 0 h 1182"/>
                  <a:gd name="T4" fmla="*/ 726 w 726"/>
                  <a:gd name="T5" fmla="*/ 0 h 1182"/>
                  <a:gd name="T6" fmla="*/ 726 w 726"/>
                  <a:gd name="T7" fmla="*/ 1179 h 1182"/>
                  <a:gd name="T8" fmla="*/ 0 w 726"/>
                  <a:gd name="T9" fmla="*/ 1182 h 1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6" h="1182">
                    <a:moveTo>
                      <a:pt x="0" y="1182"/>
                    </a:moveTo>
                    <a:lnTo>
                      <a:pt x="0" y="0"/>
                    </a:lnTo>
                    <a:lnTo>
                      <a:pt x="726" y="0"/>
                    </a:lnTo>
                    <a:lnTo>
                      <a:pt x="726" y="1179"/>
                    </a:lnTo>
                    <a:lnTo>
                      <a:pt x="0" y="1182"/>
                    </a:lnTo>
                    <a:close/>
                  </a:path>
                </a:pathLst>
              </a:custGeom>
              <a:pattFill prst="wdUpDiag">
                <a:fgClr>
                  <a:srgbClr val="FF8080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28" name="Line 272"/>
              <p:cNvSpPr>
                <a:spLocks noChangeShapeType="1"/>
              </p:cNvSpPr>
              <p:nvPr/>
            </p:nvSpPr>
            <p:spPr bwMode="auto">
              <a:xfrm flipV="1">
                <a:off x="2835" y="2614"/>
                <a:ext cx="0" cy="117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29" name="Line 273"/>
              <p:cNvSpPr>
                <a:spLocks noChangeShapeType="1"/>
              </p:cNvSpPr>
              <p:nvPr/>
            </p:nvSpPr>
            <p:spPr bwMode="auto">
              <a:xfrm flipH="1">
                <a:off x="3561" y="2612"/>
                <a:ext cx="1" cy="118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30" name="Text Box 274"/>
              <p:cNvSpPr txBox="1">
                <a:spLocks noChangeArrowheads="1"/>
              </p:cNvSpPr>
              <p:nvPr/>
            </p:nvSpPr>
            <p:spPr bwMode="auto">
              <a:xfrm>
                <a:off x="3470" y="3819"/>
                <a:ext cx="363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altLang="de-DE" sz="2200" dirty="0" err="1" smtClean="0"/>
                  <a:t>t</a:t>
                </a:r>
                <a:r>
                  <a:rPr lang="en-GB" altLang="de-DE" sz="2200" baseline="-25000" dirty="0" err="1" smtClean="0"/>
                  <a:t>pulse</a:t>
                </a:r>
                <a:endParaRPr lang="en-GB" altLang="de-DE" sz="2200" dirty="0"/>
              </a:p>
            </p:txBody>
          </p:sp>
          <p:sp>
            <p:nvSpPr>
              <p:cNvPr id="131" name="Line 276"/>
              <p:cNvSpPr>
                <a:spLocks noChangeShapeType="1"/>
              </p:cNvSpPr>
              <p:nvPr/>
            </p:nvSpPr>
            <p:spPr bwMode="auto">
              <a:xfrm>
                <a:off x="2835" y="2614"/>
                <a:ext cx="725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126" name="Line 197"/>
            <p:cNvSpPr>
              <a:spLocks noChangeShapeType="1"/>
            </p:cNvSpPr>
            <p:nvPr/>
          </p:nvSpPr>
          <p:spPr bwMode="auto">
            <a:xfrm rot="16200000">
              <a:off x="2375657" y="5841368"/>
              <a:ext cx="722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58468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Qualification criteria for new materials</a:t>
            </a:r>
          </a:p>
        </p:txBody>
      </p:sp>
      <p:sp>
        <p:nvSpPr>
          <p:cNvPr id="4" name="Textfeld 26"/>
          <p:cNvSpPr txBox="1">
            <a:spLocks noChangeArrowheads="1"/>
          </p:cNvSpPr>
          <p:nvPr/>
        </p:nvSpPr>
        <p:spPr bwMode="auto">
          <a:xfrm>
            <a:off x="407368" y="1268760"/>
            <a:ext cx="11161240" cy="437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Clr>
                <a:srgbClr val="005B82"/>
              </a:buClr>
            </a:pPr>
            <a:r>
              <a:rPr lang="en-GB" altLang="de-DE" sz="2200" b="1" dirty="0" smtClean="0"/>
              <a:t>Location of damage/cracking thresholds (low pulse number test)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005B82"/>
              </a:buClr>
              <a:buFont typeface="Arial" panose="020B0604020202020204" pitchFamily="34" charset="0"/>
              <a:buChar char="•"/>
            </a:pPr>
            <a:r>
              <a:rPr lang="en-GB" altLang="de-DE" sz="2200" dirty="0" smtClean="0"/>
              <a:t>elevated temperatures (400 °C and 1000 °C)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005B82"/>
              </a:buClr>
              <a:buFont typeface="Arial" panose="020B0604020202020204" pitchFamily="34" charset="0"/>
              <a:buChar char="•"/>
            </a:pPr>
            <a:r>
              <a:rPr lang="en-GB" altLang="de-DE" sz="2200" dirty="0" smtClean="0"/>
              <a:t>0.19 GW/m² (100 pulses) and 0.38 GW/m² (100/1000 pulses)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005B82"/>
              </a:buClr>
            </a:pPr>
            <a:endParaRPr lang="en-GB" altLang="de-DE" sz="2200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005B82"/>
              </a:buClr>
            </a:pPr>
            <a:r>
              <a:rPr lang="en-GB" altLang="de-DE" dirty="0" smtClean="0"/>
              <a:t>Better performance (higher threshold values)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005B82"/>
              </a:buClr>
            </a:pPr>
            <a:r>
              <a:rPr lang="en-GB" altLang="de-DE" dirty="0" smtClean="0"/>
              <a:t>→ high pulse number tests at 0.27 GW/m² (700 </a:t>
            </a:r>
            <a:r>
              <a:rPr lang="en-GB" altLang="de-DE" dirty="0"/>
              <a:t>°C and </a:t>
            </a:r>
            <a:r>
              <a:rPr lang="en-GB" altLang="de-DE" dirty="0" smtClean="0"/>
              <a:t>1200 </a:t>
            </a:r>
            <a:r>
              <a:rPr lang="en-GB" altLang="de-DE" dirty="0"/>
              <a:t>°C) </a:t>
            </a:r>
            <a:endParaRPr lang="en-GB" altLang="de-DE" dirty="0" smtClean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005B82"/>
              </a:buClr>
            </a:pPr>
            <a:endParaRPr lang="en-GB" altLang="de-DE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005B82"/>
              </a:buClr>
            </a:pPr>
            <a:r>
              <a:rPr lang="en-GB" altLang="de-DE" dirty="0" smtClean="0"/>
              <a:t>Same behaviour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005B82"/>
              </a:buClr>
            </a:pPr>
            <a:r>
              <a:rPr lang="en-GB" altLang="de-DE" dirty="0" smtClean="0"/>
              <a:t>→ detailed investigation of the surface roughness/crack formation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005B82"/>
              </a:buClr>
            </a:pPr>
            <a:endParaRPr lang="en-GB" altLang="de-DE" dirty="0" smtClean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005B82"/>
              </a:buClr>
            </a:pPr>
            <a:r>
              <a:rPr lang="en-GB" altLang="de-DE" dirty="0" smtClean="0"/>
              <a:t>Better behaviour (lower roughness/crack parameters)</a:t>
            </a:r>
            <a:endParaRPr lang="en-GB" altLang="de-DE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005B82"/>
              </a:buClr>
            </a:pPr>
            <a:r>
              <a:rPr lang="en-GB" altLang="de-DE" dirty="0" smtClean="0"/>
              <a:t>→ </a:t>
            </a:r>
            <a:r>
              <a:rPr lang="en-GB" altLang="de-DE" dirty="0"/>
              <a:t>high pulse number tests at </a:t>
            </a:r>
            <a:r>
              <a:rPr lang="en-GB" altLang="de-DE" dirty="0" smtClean="0"/>
              <a:t>0.27 </a:t>
            </a:r>
            <a:r>
              <a:rPr lang="en-GB" altLang="de-DE" dirty="0"/>
              <a:t>GW/m² </a:t>
            </a:r>
            <a:r>
              <a:rPr lang="en-GB" altLang="de-DE" dirty="0" smtClean="0"/>
              <a:t>(700 </a:t>
            </a:r>
            <a:r>
              <a:rPr lang="en-GB" altLang="de-DE" dirty="0"/>
              <a:t>°C and </a:t>
            </a:r>
            <a:r>
              <a:rPr lang="en-GB" altLang="de-DE" dirty="0" smtClean="0"/>
              <a:t>1200 </a:t>
            </a:r>
            <a:r>
              <a:rPr lang="en-GB" altLang="de-DE" dirty="0"/>
              <a:t>°C) </a:t>
            </a:r>
          </a:p>
        </p:txBody>
      </p:sp>
    </p:spTree>
    <p:extLst>
      <p:ext uri="{BB962C8B-B14F-4D97-AF65-F5344CB8AC3E}">
        <p14:creationId xmlns:p14="http://schemas.microsoft.com/office/powerpoint/2010/main" val="20195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en-US" dirty="0"/>
          </a:p>
        </p:txBody>
      </p:sp>
      <p:sp>
        <p:nvSpPr>
          <p:cNvPr id="4" name="Textfeld 26"/>
          <p:cNvSpPr txBox="1">
            <a:spLocks noChangeArrowheads="1"/>
          </p:cNvSpPr>
          <p:nvPr/>
        </p:nvSpPr>
        <p:spPr bwMode="auto">
          <a:xfrm>
            <a:off x="407368" y="1268760"/>
            <a:ext cx="1116124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Clr>
                <a:srgbClr val="005B82"/>
              </a:buClr>
            </a:pPr>
            <a:r>
              <a:rPr lang="en-GB" altLang="de-DE" sz="2200" b="1" dirty="0" smtClean="0"/>
              <a:t>Broad range methods/devices to characterize/qualify different materials and components under fusion relevant conditions: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005B82"/>
              </a:buClr>
              <a:buFont typeface="Arial" panose="020B0604020202020204" pitchFamily="34" charset="0"/>
              <a:buChar char="•"/>
            </a:pPr>
            <a:r>
              <a:rPr lang="en-GB" altLang="de-DE" sz="2200" dirty="0"/>
              <a:t>s</a:t>
            </a:r>
            <a:r>
              <a:rPr lang="en-GB" altLang="de-DE" sz="2200" dirty="0" smtClean="0"/>
              <a:t>tationary plasmas (PSI-2, JULE-PSI)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005B82"/>
              </a:buClr>
              <a:buFont typeface="Arial" panose="020B0604020202020204" pitchFamily="34" charset="0"/>
              <a:buChar char="•"/>
            </a:pPr>
            <a:r>
              <a:rPr lang="en-GB" altLang="de-DE" sz="2200" dirty="0" smtClean="0"/>
              <a:t>electron and laser beam for thermal shock tests (JUDITH 2/3, PSI-2, JULE-PSI)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005B82"/>
              </a:buClr>
              <a:buFont typeface="Arial" panose="020B0604020202020204" pitchFamily="34" charset="0"/>
              <a:buChar char="•"/>
            </a:pPr>
            <a:r>
              <a:rPr lang="en-GB" altLang="de-DE" sz="2200" dirty="0" smtClean="0"/>
              <a:t>mechanical, thermal and other analytic methods to characterize </a:t>
            </a:r>
            <a:r>
              <a:rPr lang="en-GB" altLang="de-DE" sz="2200" dirty="0" smtClean="0"/>
              <a:t>material/components </a:t>
            </a:r>
            <a:r>
              <a:rPr lang="en-GB" altLang="de-DE" sz="2200" dirty="0" smtClean="0"/>
              <a:t>before and after testing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005B82"/>
              </a:buClr>
            </a:pPr>
            <a:endParaRPr lang="en-GB" altLang="de-DE" sz="2200" dirty="0" smtClean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005B82"/>
              </a:buClr>
            </a:pPr>
            <a:r>
              <a:rPr lang="en-GB" altLang="de-DE" sz="2200" b="1" dirty="0"/>
              <a:t>Strong interconnection </a:t>
            </a:r>
            <a:r>
              <a:rPr lang="en-GB" altLang="de-DE" sz="2200" b="1" dirty="0" smtClean="0"/>
              <a:t>to other subprojects as well as </a:t>
            </a:r>
            <a:r>
              <a:rPr lang="en-GB" altLang="de-DE" sz="2200" b="1" dirty="0"/>
              <a:t>w</a:t>
            </a:r>
            <a:r>
              <a:rPr lang="en-GB" altLang="de-DE" sz="2200" b="1" dirty="0" smtClean="0"/>
              <a:t>ork pages MAT, PRD </a:t>
            </a:r>
            <a:r>
              <a:rPr lang="en-GB" altLang="de-DE" sz="2200" b="1" dirty="0"/>
              <a:t>and </a:t>
            </a:r>
            <a:r>
              <a:rPr lang="en-GB" altLang="de-DE" sz="2200" b="1" dirty="0" smtClean="0"/>
              <a:t>DIV allows a much better coordination/planning of tests and identification of interesting material and components designs.</a:t>
            </a:r>
          </a:p>
        </p:txBody>
      </p:sp>
    </p:spTree>
    <p:extLst>
      <p:ext uri="{BB962C8B-B14F-4D97-AF65-F5344CB8AC3E}">
        <p14:creationId xmlns:p14="http://schemas.microsoft.com/office/powerpoint/2010/main" val="390267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uelich_PowerPoint_16x9 v HTWV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ülich_PowerPoint_16x9.potx" id="{96E3BAF4-763A-4252-96EB-429A37E76C9B}" vid="{FC15072B-1A6B-4630-9ABB-3D2D56FD5EF8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Juelich_PowerPoint_16x9 v HTWV</Template>
  <TotalTime>0</TotalTime>
  <Words>593</Words>
  <Application>Microsoft Office PowerPoint</Application>
  <PresentationFormat>Breitbild</PresentationFormat>
  <Paragraphs>102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 Math</vt:lpstr>
      <vt:lpstr>Symbol</vt:lpstr>
      <vt:lpstr>Juelich_PowerPoint_16x9 v HTWV</vt:lpstr>
      <vt:lpstr>WPPWIE SPA Kick Off</vt:lpstr>
      <vt:lpstr>Environmental conditions</vt:lpstr>
      <vt:lpstr>Experimental devices </vt:lpstr>
      <vt:lpstr>Low pulse number HHF testing procedure</vt:lpstr>
      <vt:lpstr>High pulse number HHF testing procedure</vt:lpstr>
      <vt:lpstr>Qualification criteria for new materials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der Präsentation</dc:title>
  <dc:creator>Marius Wirtz</dc:creator>
  <cp:lastModifiedBy>Marius Wirtz</cp:lastModifiedBy>
  <cp:revision>107</cp:revision>
  <dcterms:created xsi:type="dcterms:W3CDTF">2018-02-28T06:24:33Z</dcterms:created>
  <dcterms:modified xsi:type="dcterms:W3CDTF">2023-03-14T09:11:46Z</dcterms:modified>
</cp:coreProperties>
</file>