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1329" r:id="rId3"/>
    <p:sldId id="1256" r:id="rId4"/>
    <p:sldId id="1330" r:id="rId5"/>
    <p:sldId id="1257" r:id="rId6"/>
    <p:sldId id="1252" r:id="rId7"/>
    <p:sldId id="1328" r:id="rId8"/>
  </p:sldIdLst>
  <p:sldSz cx="9144000" cy="5143500" type="screen16x9"/>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Coenen" initials="JC" lastIdx="3" clrIdx="0">
    <p:extLst>
      <p:ext uri="{19B8F6BF-5375-455C-9EA6-DF929625EA0E}">
        <p15:presenceInfo xmlns:p15="http://schemas.microsoft.com/office/powerpoint/2012/main" userId="56afbd7d11bd33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4" autoAdjust="0"/>
    <p:restoredTop sz="91280" autoAdjust="0"/>
  </p:normalViewPr>
  <p:slideViewPr>
    <p:cSldViewPr showGuides="1">
      <p:cViewPr varScale="1">
        <p:scale>
          <a:sx n="271" d="100"/>
          <a:sy n="271" d="100"/>
        </p:scale>
        <p:origin x="1168" y="1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notesViewPr>
    <p:cSldViewPr showGuides="1">
      <p:cViewPr varScale="1">
        <p:scale>
          <a:sx n="118" d="100"/>
          <a:sy n="118" d="100"/>
        </p:scale>
        <p:origin x="4752" y="2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5B2C45A-E869-45FE-B529-AF49C0F3C669}" type="datetimeFigureOut">
              <a:rPr lang="en-GB" smtClean="0">
                <a:latin typeface="Arial" panose="020B0604020202020204" pitchFamily="34" charset="0"/>
              </a:rPr>
              <a:pPr/>
              <a:t>14/03/2023</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A1166760-0E69-430F-A97F-08802152DB5E}" type="slidenum">
              <a:rPr lang="en-GB" smtClean="0">
                <a:latin typeface="Arial" panose="020B0604020202020204" pitchFamily="34" charset="0"/>
              </a:rPr>
              <a:pPr/>
              <a:t>‹Nr.›</a:t>
            </a:fld>
            <a:endParaRPr lang="en-GB" dirty="0">
              <a:latin typeface="Arial" panose="020B0604020202020204" pitchFamily="34" charset="0"/>
            </a:endParaRPr>
          </a:p>
        </p:txBody>
      </p:sp>
    </p:spTree>
    <p:extLst>
      <p:ext uri="{BB962C8B-B14F-4D97-AF65-F5344CB8AC3E}">
        <p14:creationId xmlns:p14="http://schemas.microsoft.com/office/powerpoint/2010/main" val="294364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F93E6C17-F35F-4654-8DE9-B693AC206066}" type="datetimeFigureOut">
              <a:rPr lang="en-GB" smtClean="0"/>
              <a:pPr/>
              <a:t>14/03/2023</a:t>
            </a:fld>
            <a:endParaRPr lang="en-GB"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9027E0A-1465-4A40-B1D5-9126D49509FC}" type="slidenum">
              <a:rPr lang="en-GB" smtClean="0"/>
              <a:pPr/>
              <a:t>‹Nr.›</a:t>
            </a:fld>
            <a:endParaRPr lang="en-GB" dirty="0"/>
          </a:p>
        </p:txBody>
      </p:sp>
    </p:spTree>
    <p:extLst>
      <p:ext uri="{BB962C8B-B14F-4D97-AF65-F5344CB8AC3E}">
        <p14:creationId xmlns:p14="http://schemas.microsoft.com/office/powerpoint/2010/main" val="25133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Please</a:t>
            </a:r>
            <a:r>
              <a:rPr lang="de-DE" dirty="0"/>
              <a:t> </a:t>
            </a:r>
            <a:r>
              <a:rPr lang="de-DE" dirty="0" err="1"/>
              <a:t>Indicate</a:t>
            </a:r>
            <a:r>
              <a:rPr lang="de-DE" dirty="0"/>
              <a:t> </a:t>
            </a:r>
            <a:r>
              <a:rPr lang="de-DE" dirty="0" err="1"/>
              <a:t>your</a:t>
            </a:r>
            <a:r>
              <a:rPr lang="de-DE" dirty="0"/>
              <a:t> </a:t>
            </a:r>
            <a:r>
              <a:rPr lang="de-DE" dirty="0" err="1"/>
              <a:t>subproject</a:t>
            </a:r>
            <a:endParaRPr lang="de-DE" dirty="0"/>
          </a:p>
        </p:txBody>
      </p:sp>
      <p:sp>
        <p:nvSpPr>
          <p:cNvPr id="4" name="Foliennummernplatzhalter 3"/>
          <p:cNvSpPr>
            <a:spLocks noGrp="1"/>
          </p:cNvSpPr>
          <p:nvPr>
            <p:ph type="sldNum" sz="quarter" idx="10"/>
          </p:nvPr>
        </p:nvSpPr>
        <p:spPr/>
        <p:txBody>
          <a:bodyPr/>
          <a:lstStyle/>
          <a:p>
            <a:fld id="{49027E0A-1465-4A40-B1D5-9126D49509FC}" type="slidenum">
              <a:rPr lang="en-GB" smtClean="0"/>
              <a:pPr/>
              <a:t>1</a:t>
            </a:fld>
            <a:endParaRPr lang="en-GB" dirty="0"/>
          </a:p>
        </p:txBody>
      </p:sp>
    </p:spTree>
    <p:extLst>
      <p:ext uri="{BB962C8B-B14F-4D97-AF65-F5344CB8AC3E}">
        <p14:creationId xmlns:p14="http://schemas.microsoft.com/office/powerpoint/2010/main" val="376346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Repalce</a:t>
            </a:r>
            <a:r>
              <a:rPr lang="de-DE" dirty="0"/>
              <a:t> </a:t>
            </a:r>
            <a:r>
              <a:rPr lang="de-DE" dirty="0" err="1"/>
              <a:t>by</a:t>
            </a:r>
            <a:r>
              <a:rPr lang="de-DE" dirty="0"/>
              <a:t> </a:t>
            </a:r>
            <a:r>
              <a:rPr lang="de-DE" dirty="0" err="1"/>
              <a:t>your</a:t>
            </a:r>
            <a:r>
              <a:rPr lang="de-DE" dirty="0"/>
              <a:t> SPX</a:t>
            </a: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027E0A-1465-4A40-B1D5-9126D49509FC}" type="slidenum">
              <a:rPr kumimoji="0" lang="en-GB" sz="13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81245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This </a:t>
            </a:r>
            <a:r>
              <a:rPr lang="de-DE" dirty="0" err="1"/>
              <a:t>is</a:t>
            </a:r>
            <a:r>
              <a:rPr lang="de-DE" dirty="0"/>
              <a:t> just a </a:t>
            </a:r>
            <a:r>
              <a:rPr lang="de-DE" dirty="0" err="1"/>
              <a:t>summary</a:t>
            </a:r>
            <a:r>
              <a:rPr lang="de-DE" dirty="0"/>
              <a:t> </a:t>
            </a:r>
            <a:r>
              <a:rPr lang="de-DE" dirty="0" err="1"/>
              <a:t>table</a:t>
            </a:r>
            <a:r>
              <a:rPr lang="de-DE" dirty="0"/>
              <a:t> – Michael</a:t>
            </a:r>
            <a:r>
              <a:rPr lang="de-DE" baseline="0" dirty="0"/>
              <a:t> will </a:t>
            </a:r>
            <a:r>
              <a:rPr lang="de-DE" baseline="0" dirty="0" err="1"/>
              <a:t>provide</a:t>
            </a:r>
            <a:r>
              <a:rPr lang="de-DE" baseline="0" dirty="0"/>
              <a:t> it.</a:t>
            </a:r>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027E0A-1465-4A40-B1D5-9126D49509FC}" type="slidenum">
              <a:rPr kumimoji="0" lang="en-GB" sz="13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3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1716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536" y="1761660"/>
            <a:ext cx="8496944" cy="972108"/>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219822"/>
            <a:ext cx="4392488" cy="324036"/>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42900"/>
            <a:ext cx="1076325" cy="7143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Picture Placeholder 10"/>
          <p:cNvSpPr>
            <a:spLocks noGrp="1"/>
          </p:cNvSpPr>
          <p:nvPr>
            <p:ph type="pic" sz="quarter" idx="10" hasCustomPrompt="1"/>
          </p:nvPr>
        </p:nvSpPr>
        <p:spPr>
          <a:xfrm>
            <a:off x="395537" y="4268763"/>
            <a:ext cx="1295375" cy="679252"/>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245936"/>
            <a:ext cx="3168352" cy="7020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24" name="Bild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27348"/>
          <a:stretch/>
        </p:blipFill>
        <p:spPr>
          <a:xfrm>
            <a:off x="0" y="0"/>
            <a:ext cx="9144000" cy="4176000"/>
          </a:xfrm>
          <a:prstGeom prst="rect">
            <a:avLst/>
          </a:prstGeom>
        </p:spPr>
      </p:pic>
      <p:pic>
        <p:nvPicPr>
          <p:cNvPr id="7" name="Picture 5">
            <a:extLst>
              <a:ext uri="{FF2B5EF4-FFF2-40B4-BE49-F238E27FC236}">
                <a16:creationId xmlns:a16="http://schemas.microsoft.com/office/drawing/2014/main" id="{F6C5CF7E-F1FA-E915-475F-E8B3D9F72DF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08750" y="4295410"/>
            <a:ext cx="3627746" cy="744154"/>
          </a:xfrm>
          <a:prstGeom prst="rect">
            <a:avLst/>
          </a:prstGeom>
        </p:spPr>
      </p:pic>
    </p:spTree>
    <p:extLst>
      <p:ext uri="{BB962C8B-B14F-4D97-AF65-F5344CB8AC3E}">
        <p14:creationId xmlns:p14="http://schemas.microsoft.com/office/powerpoint/2010/main" val="169429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5" name="Rectangle 4"/>
          <p:cNvSpPr/>
          <p:nvPr userDrawn="1"/>
        </p:nvSpPr>
        <p:spPr>
          <a:xfrm>
            <a:off x="0" y="0"/>
            <a:ext cx="9144000" cy="51435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ffectLst/>
            </a:endParaRPr>
          </a:p>
        </p:txBody>
      </p:sp>
      <p:sp>
        <p:nvSpPr>
          <p:cNvPr id="2" name="Title 1"/>
          <p:cNvSpPr>
            <a:spLocks noGrp="1"/>
          </p:cNvSpPr>
          <p:nvPr>
            <p:ph type="title"/>
          </p:nvPr>
        </p:nvSpPr>
        <p:spPr>
          <a:xfrm>
            <a:off x="-61609" y="82253"/>
            <a:ext cx="7543800" cy="342900"/>
          </a:xfrm>
        </p:spPr>
        <p:txBody>
          <a:bodyPr>
            <a:noAutofit/>
          </a:bodyPr>
          <a:lstStyle>
            <a:lvl1pPr algn="l">
              <a:lnSpc>
                <a:spcPts val="3200"/>
              </a:lnSpc>
              <a:defRPr sz="2800" b="1">
                <a:latin typeface="Arial" panose="020B0604020202020204" pitchFamily="34" charset="0"/>
                <a:cs typeface="Arial" panose="020B0604020202020204" pitchFamily="34" charset="0"/>
              </a:defRPr>
            </a:lvl1pPr>
          </a:lstStyle>
          <a:p>
            <a:r>
              <a:rPr lang="de-DE" dirty="0"/>
              <a:t>Titelmasterformat durch Klicken bearbeiten</a:t>
            </a:r>
            <a:endParaRPr lang="en-GB" dirty="0"/>
          </a:p>
        </p:txBody>
      </p:sp>
      <p:sp>
        <p:nvSpPr>
          <p:cNvPr id="3" name="Content Placeholder 2"/>
          <p:cNvSpPr>
            <a:spLocks noGrp="1"/>
          </p:cNvSpPr>
          <p:nvPr>
            <p:ph idx="1"/>
          </p:nvPr>
        </p:nvSpPr>
        <p:spPr>
          <a:xfrm>
            <a:off x="457200" y="1254135"/>
            <a:ext cx="8229600" cy="3672408"/>
          </a:xfrm>
        </p:spPr>
        <p:txBody>
          <a:bodyPr/>
          <a:lstStyle>
            <a:lvl1pPr marL="342900" indent="-342900">
              <a:buFont typeface="Wingdings" panose="05000000000000000000" pitchFamily="2" charset="2"/>
              <a:buChar char="§"/>
              <a:defRPr sz="2400">
                <a:latin typeface="Arial" panose="020B0604020202020204" pitchFamily="34" charset="0"/>
                <a:cs typeface="Arial" panose="020B0604020202020204" pitchFamily="34" charset="0"/>
              </a:defRPr>
            </a:lvl1pPr>
            <a:lvl2pPr marL="742950" indent="-285750">
              <a:buFont typeface="Wingdings" panose="05000000000000000000" pitchFamily="2" charset="2"/>
              <a:buChar char="§"/>
              <a:defRPr sz="2000">
                <a:latin typeface="Arial" panose="020B0604020202020204" pitchFamily="34" charset="0"/>
                <a:cs typeface="Arial" panose="020B0604020202020204" pitchFamily="34" charset="0"/>
              </a:defRPr>
            </a:lvl2pPr>
            <a:lvl3pPr marL="1143000" indent="-228600">
              <a:buFont typeface="Wingdings" panose="05000000000000000000" pitchFamily="2" charset="2"/>
              <a:buChar char="§"/>
              <a:defRPr sz="1800">
                <a:latin typeface="Arial" panose="020B0604020202020204" pitchFamily="34" charset="0"/>
                <a:cs typeface="Arial" panose="020B0604020202020204" pitchFamily="34" charset="0"/>
              </a:defRPr>
            </a:lvl3pPr>
            <a:lvl4pPr>
              <a:defRPr/>
            </a:lvl4pPr>
            <a:lvl5pPr>
              <a:defRPr/>
            </a:lvl5pPr>
          </a:lstStyle>
          <a:p>
            <a:pPr lvl="0"/>
            <a:r>
              <a:rPr lang="de-DE" dirty="0"/>
              <a:t>Formatvorlagen des Textmasters bearbeiten</a:t>
            </a:r>
          </a:p>
          <a:p>
            <a:pPr lvl="1"/>
            <a:r>
              <a:rPr lang="de-DE" dirty="0"/>
              <a:t>Zweite Ebene</a:t>
            </a:r>
          </a:p>
          <a:p>
            <a:pPr lvl="2"/>
            <a:r>
              <a:rPr lang="de-DE" dirty="0"/>
              <a:t>Dritte Ebene</a:t>
            </a:r>
          </a:p>
        </p:txBody>
      </p:sp>
      <p:sp>
        <p:nvSpPr>
          <p:cNvPr id="8" name="Footer Placeholder 4"/>
          <p:cNvSpPr>
            <a:spLocks noGrp="1"/>
          </p:cNvSpPr>
          <p:nvPr>
            <p:ph type="ftr" sz="quarter" idx="11"/>
          </p:nvPr>
        </p:nvSpPr>
        <p:spPr>
          <a:xfrm>
            <a:off x="467544" y="4908928"/>
            <a:ext cx="8240228" cy="201104"/>
          </a:xfrm>
          <a:prstGeom prst="rect">
            <a:avLst/>
          </a:prstGeom>
        </p:spPr>
        <p:txBody>
          <a:bodyPr/>
          <a:lstStyle>
            <a:lvl1pPr>
              <a:defRPr sz="1100">
                <a:solidFill>
                  <a:schemeClr val="tx1"/>
                </a:solidFill>
                <a:latin typeface="Arial" panose="020B0604020202020204" pitchFamily="34" charset="0"/>
                <a:cs typeface="Arial" panose="020B0604020202020204" pitchFamily="34" charset="0"/>
              </a:defRPr>
            </a:lvl1pPr>
          </a:lstStyle>
          <a:p>
            <a:pPr algn="r"/>
            <a:r>
              <a:rPr lang="en-GB" dirty="0"/>
              <a:t>Jan W. Coenen</a:t>
            </a:r>
            <a:r>
              <a:rPr lang="en-GB" dirty="0">
                <a:solidFill>
                  <a:srgbClr val="FF0000"/>
                </a:solidFill>
              </a:rPr>
              <a:t> </a:t>
            </a:r>
            <a:r>
              <a:rPr lang="en-GB" dirty="0"/>
              <a:t>| WPPWIE Reporting and Planning Meeting  | 09.02.2022 | Page </a:t>
            </a:r>
            <a:fld id="{6A6D9FA1-99C7-4910-8E32-B85D378B0060}" type="slidenum">
              <a:rPr lang="en-GB" smtClean="0"/>
              <a:pPr algn="r"/>
              <a:t>‹Nr.›</a:t>
            </a:fld>
            <a:endParaRPr lang="en-GB" dirty="0"/>
          </a:p>
        </p:txBody>
      </p:sp>
      <p:pic>
        <p:nvPicPr>
          <p:cNvPr id="7" name="Picture 6"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6416" y="70180"/>
            <a:ext cx="367958" cy="373990"/>
          </a:xfrm>
          <a:prstGeom prst="rect">
            <a:avLst/>
          </a:prstGeom>
        </p:spPr>
      </p:pic>
    </p:spTree>
    <p:extLst>
      <p:ext uri="{BB962C8B-B14F-4D97-AF65-F5344CB8AC3E}">
        <p14:creationId xmlns:p14="http://schemas.microsoft.com/office/powerpoint/2010/main" val="1996975160"/>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de-DE"/>
              <a:t>Titelmasterformat durch Klicken bearbeiten</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4" name="Footer Placeholder 4">
            <a:extLst>
              <a:ext uri="{FF2B5EF4-FFF2-40B4-BE49-F238E27FC236}">
                <a16:creationId xmlns:a16="http://schemas.microsoft.com/office/drawing/2014/main" id="{AE7A2F9F-331C-9F4C-CDF9-673EAC79B755}"/>
              </a:ext>
            </a:extLst>
          </p:cNvPr>
          <p:cNvSpPr>
            <a:spLocks noGrp="1"/>
          </p:cNvSpPr>
          <p:nvPr>
            <p:ph type="ftr" sz="quarter" idx="3"/>
          </p:nvPr>
        </p:nvSpPr>
        <p:spPr>
          <a:xfrm>
            <a:off x="467544" y="4908928"/>
            <a:ext cx="8240228" cy="201104"/>
          </a:xfrm>
          <a:prstGeom prst="rect">
            <a:avLst/>
          </a:prstGeom>
        </p:spPr>
        <p:txBody>
          <a:bodyPr/>
          <a:lstStyle>
            <a:lvl1pPr>
              <a:defRPr sz="1100">
                <a:solidFill>
                  <a:schemeClr val="tx1"/>
                </a:solidFill>
                <a:latin typeface="Arial" panose="020B0604020202020204" pitchFamily="34" charset="0"/>
                <a:cs typeface="Arial" panose="020B0604020202020204" pitchFamily="34" charset="0"/>
              </a:defRPr>
            </a:lvl1pPr>
          </a:lstStyle>
          <a:p>
            <a:pPr algn="r"/>
            <a:r>
              <a:rPr lang="en-GB" dirty="0"/>
              <a:t>Jan W. Coenen</a:t>
            </a:r>
            <a:r>
              <a:rPr lang="en-GB" dirty="0">
                <a:solidFill>
                  <a:srgbClr val="FF0000"/>
                </a:solidFill>
              </a:rPr>
              <a:t> </a:t>
            </a:r>
            <a:r>
              <a:rPr lang="en-GB" dirty="0"/>
              <a:t>| WPPWIE Project Reporting and Planning Meeting  | 09.02.2022 | Page </a:t>
            </a:r>
            <a:fld id="{6A6D9FA1-99C7-4910-8E32-B85D378B0060}" type="slidenum">
              <a:rPr lang="en-GB" smtClean="0"/>
              <a:pPr algn="r"/>
              <a:t>‹Nr.›</a:t>
            </a:fld>
            <a:endParaRPr lang="en-GB" dirty="0"/>
          </a:p>
        </p:txBody>
      </p:sp>
    </p:spTree>
    <p:extLst>
      <p:ext uri="{BB962C8B-B14F-4D97-AF65-F5344CB8AC3E}">
        <p14:creationId xmlns:p14="http://schemas.microsoft.com/office/powerpoint/2010/main" val="88664204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dm.euro-fusion.org/default.aspx?uid=2QB3A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SPA plans for 2023</a:t>
            </a:r>
            <a:endParaRPr lang="en-US" sz="2000" dirty="0"/>
          </a:p>
        </p:txBody>
      </p:sp>
      <p:sp>
        <p:nvSpPr>
          <p:cNvPr id="3" name="Subtitle 2"/>
          <p:cNvSpPr>
            <a:spLocks noGrp="1"/>
          </p:cNvSpPr>
          <p:nvPr>
            <p:ph type="subTitle" idx="1"/>
          </p:nvPr>
        </p:nvSpPr>
        <p:spPr>
          <a:xfrm>
            <a:off x="395536" y="3219822"/>
            <a:ext cx="8064896" cy="864096"/>
          </a:xfrm>
        </p:spPr>
        <p:txBody>
          <a:bodyPr>
            <a:normAutofit/>
          </a:bodyPr>
          <a:lstStyle/>
          <a:p>
            <a:r>
              <a:rPr lang="en-US" dirty="0">
                <a:solidFill>
                  <a:srgbClr val="E3E3E3"/>
                </a:solidFill>
              </a:rPr>
              <a:t>SPL A: Jan W. Coenen</a:t>
            </a:r>
          </a:p>
          <a:p>
            <a:r>
              <a:rPr lang="en-US" dirty="0">
                <a:solidFill>
                  <a:srgbClr val="E3E3E3"/>
                </a:solidFill>
              </a:rPr>
              <a:t>Talk 14.03.2023</a:t>
            </a:r>
            <a:endParaRPr lang="en-US"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4499036"/>
            <a:ext cx="1296144" cy="376970"/>
          </a:xfrm>
          <a:prstGeom prst="rect">
            <a:avLst/>
          </a:prstGeom>
        </p:spPr>
      </p:pic>
    </p:spTree>
    <p:extLst>
      <p:ext uri="{BB962C8B-B14F-4D97-AF65-F5344CB8AC3E}">
        <p14:creationId xmlns:p14="http://schemas.microsoft.com/office/powerpoint/2010/main" val="697402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440AF10D-3647-C8CD-D661-EA0017CB52F4}"/>
              </a:ext>
            </a:extLst>
          </p:cNvPr>
          <p:cNvSpPr>
            <a:spLocks noGrp="1"/>
          </p:cNvSpPr>
          <p:nvPr>
            <p:ph type="title"/>
          </p:nvPr>
        </p:nvSpPr>
        <p:spPr/>
        <p:txBody>
          <a:bodyPr/>
          <a:lstStyle/>
          <a:p>
            <a:endParaRPr lang="en-GB"/>
          </a:p>
        </p:txBody>
      </p:sp>
      <p:sp>
        <p:nvSpPr>
          <p:cNvPr id="8" name="Inhaltsplatzhalter 7">
            <a:extLst>
              <a:ext uri="{FF2B5EF4-FFF2-40B4-BE49-F238E27FC236}">
                <a16:creationId xmlns:a16="http://schemas.microsoft.com/office/drawing/2014/main" id="{002C6B10-EC46-43A6-FB17-A817FFE84700}"/>
              </a:ext>
            </a:extLst>
          </p:cNvPr>
          <p:cNvSpPr>
            <a:spLocks noGrp="1"/>
          </p:cNvSpPr>
          <p:nvPr>
            <p:ph idx="1"/>
          </p:nvPr>
        </p:nvSpPr>
        <p:spPr>
          <a:xfrm>
            <a:off x="494166" y="915566"/>
            <a:ext cx="8229600" cy="3672408"/>
          </a:xfrm>
        </p:spPr>
        <p:txBody>
          <a:bodyPr>
            <a:normAutofit fontScale="62500" lnSpcReduction="20000"/>
          </a:bodyPr>
          <a:lstStyle/>
          <a:p>
            <a:pPr marL="274320" indent="-274320">
              <a:lnSpc>
                <a:spcPct val="115000"/>
              </a:lnSpc>
              <a:spcBef>
                <a:spcPts val="2400"/>
              </a:spcBef>
              <a:spcAft>
                <a:spcPts val="600"/>
              </a:spcAft>
            </a:pPr>
            <a:r>
              <a:rPr lang="en-US" sz="1800" b="1" kern="0" cap="all" dirty="0">
                <a:effectLst/>
                <a:latin typeface="Calibri" panose="020F0502020204030204" pitchFamily="34" charset="0"/>
                <a:ea typeface="SimSun" panose="02010600030101010101" pitchFamily="2" charset="-122"/>
                <a:cs typeface="Times New Roman" panose="02020603050405020304" pitchFamily="18" charset="0"/>
              </a:rPr>
              <a:t>23B. Description of Work</a:t>
            </a:r>
            <a:endParaRPr lang="de-DE" sz="1800" b="1" kern="0" cap="all" dirty="0">
              <a:effectLst/>
              <a:latin typeface="Calibri" panose="020F0502020204030204" pitchFamily="34" charset="0"/>
              <a:ea typeface="SimSun" panose="02010600030101010101" pitchFamily="2" charset="-122"/>
              <a:cs typeface="Times New Roman" panose="02020603050405020304" pitchFamily="18" charset="0"/>
            </a:endParaRPr>
          </a:p>
          <a:p>
            <a:pPr algn="just">
              <a:lnSpc>
                <a:spcPct val="105000"/>
              </a:lnSpc>
              <a:spcAft>
                <a:spcPts val="600"/>
              </a:spcAft>
            </a:pPr>
            <a:r>
              <a:rPr lang="en-US" sz="1800" b="1" i="1" dirty="0">
                <a:effectLst/>
                <a:latin typeface="Calibri" panose="020F0502020204030204" pitchFamily="34" charset="0"/>
                <a:ea typeface="SimSun" panose="02010600030101010101" pitchFamily="2" charset="-122"/>
                <a:cs typeface="Arial" panose="020B0604020202020204" pitchFamily="34" charset="0"/>
              </a:rPr>
              <a:t>Proposed work of SPs and TSVVs within WPPWIE in 2023. Detailed description is given in the ANNEX 2</a:t>
            </a:r>
            <a:endParaRPr lang="de-DE" sz="1800" dirty="0">
              <a:effectLst/>
              <a:latin typeface="Calibri" panose="020F0502020204030204" pitchFamily="34" charset="0"/>
              <a:ea typeface="SimSun" panose="02010600030101010101" pitchFamily="2" charset="-122"/>
              <a:cs typeface="Arial" panose="020B0604020202020204" pitchFamily="34" charset="0"/>
            </a:endParaRPr>
          </a:p>
          <a:p>
            <a:pPr algn="just">
              <a:lnSpc>
                <a:spcPct val="105000"/>
              </a:lnSpc>
              <a:spcAft>
                <a:spcPts val="600"/>
              </a:spcAft>
            </a:pPr>
            <a:r>
              <a:rPr lang="en-US" sz="1800" b="1" dirty="0">
                <a:effectLst/>
                <a:latin typeface="Calibri" panose="020F0502020204030204" pitchFamily="34" charset="0"/>
                <a:ea typeface="SimSun" panose="02010600030101010101" pitchFamily="2" charset="-122"/>
                <a:cs typeface="Arial" panose="020B0604020202020204" pitchFamily="34" charset="0"/>
              </a:rPr>
              <a:t>SP A: Particle and heat load studies in preparation of the exploitation of ITER and DEMO</a:t>
            </a:r>
            <a:endParaRPr lang="de-DE" sz="1800" dirty="0">
              <a:effectLst/>
              <a:latin typeface="Calibri" panose="020F0502020204030204" pitchFamily="34" charset="0"/>
              <a:ea typeface="SimSun" panose="02010600030101010101" pitchFamily="2" charset="-122"/>
              <a:cs typeface="Arial" panose="020B0604020202020204" pitchFamily="34" charset="0"/>
            </a:endParaRPr>
          </a:p>
          <a:p>
            <a:pPr algn="just">
              <a:lnSpc>
                <a:spcPct val="105000"/>
              </a:lnSpc>
              <a:spcAft>
                <a:spcPts val="600"/>
              </a:spcAft>
            </a:pPr>
            <a:r>
              <a:rPr lang="en-US" sz="1800" dirty="0">
                <a:effectLst/>
                <a:latin typeface="Calibri" panose="020F0502020204030204" pitchFamily="34" charset="0"/>
                <a:ea typeface="SimSun" panose="02010600030101010101" pitchFamily="2" charset="-122"/>
                <a:cs typeface="Arial" panose="020B0604020202020204" pitchFamily="34" charset="0"/>
              </a:rPr>
              <a:t>IPFMs and PFCs for divertor and first wall, relevant for ITER and DEMO design options, are studied with respect to their performance under high heat flux and plasma load (including He and seeding species) mimicking conditions to be expected in the next step devices. A detailed analysis of production history, thermomechanical properties connected to exposure conditions is required to validate lifetime estimates for existing W divertor component solutions for ITER (F4E PFUs) as well as to allow extrapolations to new PFC materials and design for DEMO and beyond. The work in 2023  covers three  main strands focusing on PWIE studies on materials expected for DEMO , critical issues related to re-crystallization, melting and vapor shielding during runaway electron interaction, as well as materials developed under WPPRD and their ability to withstand synergistic loads. In 2023 in particular also new materials from KIT will be integrated to test W-VPS GFGMs from KIT. Studies in MAGNUM-PSI based on DEMO relevant mono-block chains will elaborate the impact of pre-damaged materials and linked to WPTE studies in WEST. Pre- and post-characterization of utilized PFCs and PFMs is part of this subproject. Modelling of melt layer motion and runaway electron impact are covered in this subproject, too in order benchmark codes for DEMO predictions and TSVV-7. Experiments in linear facilities (MAGNUM-PSI, PSI-2, UPP), plasma guns (QSPA), and high flux facilities (GLADIS, JUDITH, OLMAT) are connected to studies in toroidal devices like WEST via WPTE.</a:t>
            </a:r>
          </a:p>
          <a:p>
            <a:pPr algn="just">
              <a:lnSpc>
                <a:spcPct val="105000"/>
              </a:lnSpc>
              <a:spcAft>
                <a:spcPts val="600"/>
              </a:spcAft>
            </a:pPr>
            <a:endParaRPr lang="en-US" sz="1800" dirty="0">
              <a:latin typeface="Calibri" panose="020F0502020204030204" pitchFamily="34" charset="0"/>
              <a:ea typeface="SimSun" panose="02010600030101010101" pitchFamily="2" charset="-122"/>
            </a:endParaRPr>
          </a:p>
          <a:p>
            <a:pPr algn="just">
              <a:lnSpc>
                <a:spcPct val="105000"/>
              </a:lnSpc>
              <a:spcAft>
                <a:spcPts val="600"/>
              </a:spcAft>
            </a:pPr>
            <a:r>
              <a:rPr lang="en-US" sz="1800" dirty="0">
                <a:effectLst/>
                <a:latin typeface="Calibri" panose="020F0502020204030204" pitchFamily="34" charset="0"/>
                <a:ea typeface="SimSun" panose="02010600030101010101" pitchFamily="2" charset="-122"/>
                <a:cs typeface="Arial" panose="020B0604020202020204" pitchFamily="34" charset="0"/>
              </a:rPr>
              <a:t>Activity sheets under</a:t>
            </a:r>
          </a:p>
          <a:p>
            <a:pPr algn="just">
              <a:lnSpc>
                <a:spcPct val="105000"/>
              </a:lnSpc>
              <a:spcAft>
                <a:spcPts val="600"/>
              </a:spcAft>
            </a:pPr>
            <a:r>
              <a:rPr lang="de-DE" sz="1800" dirty="0">
                <a:effectLst/>
                <a:latin typeface="Calibri" panose="020F0502020204030204" pitchFamily="34" charset="0"/>
                <a:ea typeface="SimSun" panose="02010600030101010101" pitchFamily="2" charset="-122"/>
                <a:cs typeface="Arial" panose="020B0604020202020204" pitchFamily="34" charset="0"/>
                <a:hlinkClick r:id="rId2"/>
              </a:rPr>
              <a:t>https://idm.euro-fusion.org/default.aspx?uid=2QB3A5</a:t>
            </a:r>
            <a:endParaRPr lang="en-US" sz="1800" dirty="0">
              <a:latin typeface="Calibri" panose="020F0502020204030204" pitchFamily="34" charset="0"/>
              <a:ea typeface="SimSun" panose="02010600030101010101" pitchFamily="2" charset="-122"/>
            </a:endParaRPr>
          </a:p>
          <a:p>
            <a:pPr algn="just">
              <a:lnSpc>
                <a:spcPct val="105000"/>
              </a:lnSpc>
              <a:spcAft>
                <a:spcPts val="600"/>
              </a:spcAft>
            </a:pPr>
            <a:endParaRPr lang="de-DE" sz="1800" dirty="0">
              <a:effectLst/>
              <a:latin typeface="Calibri" panose="020F0502020204030204" pitchFamily="34" charset="0"/>
              <a:ea typeface="SimSun" panose="02010600030101010101" pitchFamily="2" charset="-122"/>
              <a:cs typeface="Arial" panose="020B0604020202020204" pitchFamily="34" charset="0"/>
            </a:endParaRPr>
          </a:p>
          <a:p>
            <a:endParaRPr lang="en-GB" dirty="0"/>
          </a:p>
        </p:txBody>
      </p:sp>
      <p:sp>
        <p:nvSpPr>
          <p:cNvPr id="4" name="Fußzeilenplatzhalter 3">
            <a:extLst>
              <a:ext uri="{FF2B5EF4-FFF2-40B4-BE49-F238E27FC236}">
                <a16:creationId xmlns:a16="http://schemas.microsoft.com/office/drawing/2014/main" id="{530B9338-8104-A02F-D982-669D45B240AF}"/>
              </a:ext>
            </a:extLst>
          </p:cNvPr>
          <p:cNvSpPr>
            <a:spLocks noGrp="1"/>
          </p:cNvSpPr>
          <p:nvPr>
            <p:ph type="ftr" sz="quarter" idx="11"/>
          </p:nvPr>
        </p:nvSpPr>
        <p:spPr/>
        <p:txBody>
          <a:bodyPr/>
          <a:lstStyle/>
          <a:p>
            <a:pPr algn="r"/>
            <a:r>
              <a:rPr lang="en-GB" dirty="0"/>
              <a:t>Jan W. Coenen</a:t>
            </a:r>
            <a:r>
              <a:rPr lang="en-GB" dirty="0">
                <a:solidFill>
                  <a:srgbClr val="FF0000"/>
                </a:solidFill>
              </a:rPr>
              <a:t> </a:t>
            </a:r>
            <a:r>
              <a:rPr lang="en-GB" dirty="0"/>
              <a:t>| WPPWIE Reporting and Planning Meeting  | 09.02.2023 | Page </a:t>
            </a:r>
            <a:fld id="{6A6D9FA1-99C7-4910-8E32-B85D378B0060}" type="slidenum">
              <a:rPr lang="en-GB" smtClean="0"/>
              <a:pPr algn="r"/>
              <a:t>2</a:t>
            </a:fld>
            <a:endParaRPr lang="en-GB" dirty="0"/>
          </a:p>
        </p:txBody>
      </p:sp>
    </p:spTree>
    <p:extLst>
      <p:ext uri="{BB962C8B-B14F-4D97-AF65-F5344CB8AC3E}">
        <p14:creationId xmlns:p14="http://schemas.microsoft.com/office/powerpoint/2010/main" val="25394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Milestones 2023</a:t>
            </a:r>
          </a:p>
        </p:txBody>
      </p:sp>
      <p:sp>
        <p:nvSpPr>
          <p:cNvPr id="3" name="Fußzeilenplatzhalter 3">
            <a:extLst>
              <a:ext uri="{FF2B5EF4-FFF2-40B4-BE49-F238E27FC236}">
                <a16:creationId xmlns:a16="http://schemas.microsoft.com/office/drawing/2014/main" id="{C7F2B2CA-D20E-42E3-39D4-33F1FEE449EF}"/>
              </a:ext>
            </a:extLst>
          </p:cNvPr>
          <p:cNvSpPr>
            <a:spLocks noGrp="1"/>
          </p:cNvSpPr>
          <p:nvPr>
            <p:ph type="ftr" sz="quarter" idx="11"/>
          </p:nvPr>
        </p:nvSpPr>
        <p:spPr>
          <a:xfrm>
            <a:off x="467544" y="4948014"/>
            <a:ext cx="8240228" cy="201104"/>
          </a:xfrm>
        </p:spPr>
        <p:txBody>
          <a:bodyPr/>
          <a:lstStyle/>
          <a:p>
            <a:pPr algn="r"/>
            <a:r>
              <a:rPr lang="en-GB" dirty="0"/>
              <a:t>Jan W. Coenen</a:t>
            </a:r>
            <a:r>
              <a:rPr lang="en-GB" dirty="0">
                <a:solidFill>
                  <a:srgbClr val="FF0000"/>
                </a:solidFill>
              </a:rPr>
              <a:t> </a:t>
            </a:r>
            <a:r>
              <a:rPr lang="en-GB" dirty="0"/>
              <a:t>| WPPWIE Reporting and Planning Meeting  | 09.02.2023 | Page </a:t>
            </a:r>
            <a:fld id="{6A6D9FA1-99C7-4910-8E32-B85D378B0060}" type="slidenum">
              <a:rPr lang="en-GB" smtClean="0"/>
              <a:pPr algn="r"/>
              <a:t>3</a:t>
            </a:fld>
            <a:endParaRPr lang="en-GB" dirty="0"/>
          </a:p>
        </p:txBody>
      </p:sp>
      <p:graphicFrame>
        <p:nvGraphicFramePr>
          <p:cNvPr id="4" name="Tabelle 3">
            <a:extLst>
              <a:ext uri="{FF2B5EF4-FFF2-40B4-BE49-F238E27FC236}">
                <a16:creationId xmlns:a16="http://schemas.microsoft.com/office/drawing/2014/main" id="{0611C6C4-AD1F-21CE-9301-7CBDBCBEB49F}"/>
              </a:ext>
            </a:extLst>
          </p:cNvPr>
          <p:cNvGraphicFramePr>
            <a:graphicFrameLocks noGrp="1"/>
          </p:cNvGraphicFramePr>
          <p:nvPr>
            <p:extLst>
              <p:ext uri="{D42A27DB-BD31-4B8C-83A1-F6EECF244321}">
                <p14:modId xmlns:p14="http://schemas.microsoft.com/office/powerpoint/2010/main" val="3903504072"/>
              </p:ext>
            </p:extLst>
          </p:nvPr>
        </p:nvGraphicFramePr>
        <p:xfrm>
          <a:off x="683568" y="1203598"/>
          <a:ext cx="7543799" cy="3394074"/>
        </p:xfrm>
        <a:graphic>
          <a:graphicData uri="http://schemas.openxmlformats.org/drawingml/2006/table">
            <a:tbl>
              <a:tblPr firstRow="1" firstCol="1" bandRow="1">
                <a:tableStyleId>{5C22544A-7EE6-4342-B048-85BDC9FD1C3A}</a:tableStyleId>
              </a:tblPr>
              <a:tblGrid>
                <a:gridCol w="1422681">
                  <a:extLst>
                    <a:ext uri="{9D8B030D-6E8A-4147-A177-3AD203B41FA5}">
                      <a16:colId xmlns:a16="http://schemas.microsoft.com/office/drawing/2014/main" val="2535868362"/>
                    </a:ext>
                  </a:extLst>
                </a:gridCol>
                <a:gridCol w="1171620">
                  <a:extLst>
                    <a:ext uri="{9D8B030D-6E8A-4147-A177-3AD203B41FA5}">
                      <a16:colId xmlns:a16="http://schemas.microsoft.com/office/drawing/2014/main" val="3903067233"/>
                    </a:ext>
                  </a:extLst>
                </a:gridCol>
                <a:gridCol w="3372593">
                  <a:extLst>
                    <a:ext uri="{9D8B030D-6E8A-4147-A177-3AD203B41FA5}">
                      <a16:colId xmlns:a16="http://schemas.microsoft.com/office/drawing/2014/main" val="357959631"/>
                    </a:ext>
                  </a:extLst>
                </a:gridCol>
                <a:gridCol w="1576905">
                  <a:extLst>
                    <a:ext uri="{9D8B030D-6E8A-4147-A177-3AD203B41FA5}">
                      <a16:colId xmlns:a16="http://schemas.microsoft.com/office/drawing/2014/main" val="1246897908"/>
                    </a:ext>
                  </a:extLst>
                </a:gridCol>
              </a:tblGrid>
              <a:tr h="337680">
                <a:tc>
                  <a:txBody>
                    <a:bodyPr/>
                    <a:lstStyle/>
                    <a:p>
                      <a:pPr algn="ctr">
                        <a:lnSpc>
                          <a:spcPct val="115000"/>
                        </a:lnSpc>
                        <a:spcBef>
                          <a:spcPts val="200"/>
                        </a:spcBef>
                        <a:spcAft>
                          <a:spcPts val="200"/>
                        </a:spcAft>
                      </a:pPr>
                      <a:r>
                        <a:rPr lang="en-US" sz="900">
                          <a:effectLst/>
                        </a:rPr>
                        <a:t>Sequential</a:t>
                      </a:r>
                      <a:endParaRPr lang="de-DE" sz="900">
                        <a:effectLst/>
                      </a:endParaRPr>
                    </a:p>
                    <a:p>
                      <a:pPr>
                        <a:lnSpc>
                          <a:spcPct val="115000"/>
                        </a:lnSpc>
                        <a:spcAft>
                          <a:spcPts val="300"/>
                        </a:spcAft>
                      </a:pPr>
                      <a:r>
                        <a:rPr lang="en-US" sz="900">
                          <a:effectLst/>
                        </a:rPr>
                        <a:t>WP-M ID</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gn="ctr">
                        <a:lnSpc>
                          <a:spcPct val="115000"/>
                        </a:lnSpc>
                        <a:spcBef>
                          <a:spcPts val="200"/>
                        </a:spcBef>
                        <a:spcAft>
                          <a:spcPts val="200"/>
                        </a:spcAft>
                      </a:pPr>
                      <a:r>
                        <a:rPr lang="en-US" sz="900">
                          <a:effectLst/>
                        </a:rPr>
                        <a:t>Related</a:t>
                      </a:r>
                      <a:endParaRPr lang="de-DE" sz="900">
                        <a:effectLst/>
                      </a:endParaRPr>
                    </a:p>
                    <a:p>
                      <a:pPr>
                        <a:lnSpc>
                          <a:spcPct val="115000"/>
                        </a:lnSpc>
                        <a:spcAft>
                          <a:spcPts val="300"/>
                        </a:spcAft>
                      </a:pPr>
                      <a:r>
                        <a:rPr lang="en-US" sz="900">
                          <a:effectLst/>
                        </a:rPr>
                        <a:t>WBS ID</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US" sz="900">
                          <a:effectLst/>
                        </a:rPr>
                        <a:t>WP Milestone Title</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gn="ctr">
                        <a:lnSpc>
                          <a:spcPct val="115000"/>
                        </a:lnSpc>
                        <a:spcBef>
                          <a:spcPts val="200"/>
                        </a:spcBef>
                        <a:spcAft>
                          <a:spcPts val="200"/>
                        </a:spcAft>
                      </a:pPr>
                      <a:r>
                        <a:rPr lang="en-US" sz="900">
                          <a:effectLst/>
                        </a:rPr>
                        <a:t>Due Date</a:t>
                      </a:r>
                      <a:endParaRPr lang="de-DE" sz="900">
                        <a:effectLst/>
                      </a:endParaRPr>
                    </a:p>
                    <a:p>
                      <a:pPr>
                        <a:lnSpc>
                          <a:spcPct val="115000"/>
                        </a:lnSpc>
                        <a:spcAft>
                          <a:spcPts val="300"/>
                        </a:spcAft>
                      </a:pPr>
                      <a:r>
                        <a:rPr lang="en-US" sz="900">
                          <a:effectLst/>
                        </a:rPr>
                        <a:t>[mm/yyyy]</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extLst>
                  <a:ext uri="{0D108BD9-81ED-4DB2-BD59-A6C34878D82A}">
                    <a16:rowId xmlns:a16="http://schemas.microsoft.com/office/drawing/2014/main" val="752252328"/>
                  </a:ext>
                </a:extLst>
              </a:tr>
              <a:tr h="967704">
                <a:tc>
                  <a:txBody>
                    <a:bodyPr/>
                    <a:lstStyle/>
                    <a:p>
                      <a:pPr>
                        <a:lnSpc>
                          <a:spcPct val="115000"/>
                        </a:lnSpc>
                        <a:spcAft>
                          <a:spcPts val="300"/>
                        </a:spcAft>
                      </a:pPr>
                      <a:r>
                        <a:rPr lang="en-GB" sz="900">
                          <a:effectLst/>
                        </a:rPr>
                        <a:t>WM53</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SP A</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Viability of advanced plasma-facing materials for DEMO-assessed including prototype materials such as W VPS on steel (with WPBB). Lifetime assessment linked to WEST, MAGNUM-PSI, GLADIS and JUDITH testing. (DEMO)</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31.12.2023  </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extLst>
                  <a:ext uri="{0D108BD9-81ED-4DB2-BD59-A6C34878D82A}">
                    <a16:rowId xmlns:a16="http://schemas.microsoft.com/office/drawing/2014/main" val="3874929398"/>
                  </a:ext>
                </a:extLst>
              </a:tr>
              <a:tr h="804820">
                <a:tc>
                  <a:txBody>
                    <a:bodyPr/>
                    <a:lstStyle/>
                    <a:p>
                      <a:pPr>
                        <a:lnSpc>
                          <a:spcPct val="115000"/>
                        </a:lnSpc>
                        <a:spcAft>
                          <a:spcPts val="300"/>
                        </a:spcAft>
                      </a:pPr>
                      <a:r>
                        <a:rPr lang="en-GB" sz="900">
                          <a:effectLst/>
                        </a:rPr>
                        <a:t>WM54</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SP A</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Characterisation of exposed WEST W-PFCs regarding recrystallization and damage. Further studies on material recrystallization physics incl. µ-CT studies (ITER).</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dirty="0">
                          <a:effectLst/>
                        </a:rPr>
                        <a:t>31.12.2023  </a:t>
                      </a:r>
                      <a:endParaRPr lang="de-DE" sz="900" dirty="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extLst>
                  <a:ext uri="{0D108BD9-81ED-4DB2-BD59-A6C34878D82A}">
                    <a16:rowId xmlns:a16="http://schemas.microsoft.com/office/drawing/2014/main" val="851464129"/>
                  </a:ext>
                </a:extLst>
              </a:tr>
              <a:tr h="641935">
                <a:tc>
                  <a:txBody>
                    <a:bodyPr/>
                    <a:lstStyle/>
                    <a:p>
                      <a:pPr>
                        <a:lnSpc>
                          <a:spcPct val="115000"/>
                        </a:lnSpc>
                        <a:spcAft>
                          <a:spcPts val="300"/>
                        </a:spcAft>
                      </a:pPr>
                      <a:r>
                        <a:rPr lang="en-GB" sz="900">
                          <a:effectLst/>
                        </a:rPr>
                        <a:t>WM55</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SP A</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Exposure of DEMO baseline W mono-blocks (from WPDIV) in MAGNUM-PSI at high plasms fluence and mixed seeding species (DEMO)</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31.12.2023  </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extLst>
                  <a:ext uri="{0D108BD9-81ED-4DB2-BD59-A6C34878D82A}">
                    <a16:rowId xmlns:a16="http://schemas.microsoft.com/office/drawing/2014/main" val="2979021984"/>
                  </a:ext>
                </a:extLst>
              </a:tr>
              <a:tr h="641935">
                <a:tc>
                  <a:txBody>
                    <a:bodyPr/>
                    <a:lstStyle/>
                    <a:p>
                      <a:pPr>
                        <a:lnSpc>
                          <a:spcPct val="115000"/>
                        </a:lnSpc>
                        <a:spcAft>
                          <a:spcPts val="300"/>
                        </a:spcAft>
                      </a:pPr>
                      <a:r>
                        <a:rPr lang="en-GB" sz="900">
                          <a:effectLst/>
                        </a:rPr>
                        <a:t>WM56</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SP A</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a:effectLst/>
                        </a:rPr>
                        <a:t>Benchmark of MEMOS-U and new MEMENTO code with W melt experiments in ASDEX Upgrade and WEST (with WPTE). (ITER+DEMO)</a:t>
                      </a:r>
                      <a:endParaRPr lang="de-DE" sz="90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tc>
                  <a:txBody>
                    <a:bodyPr/>
                    <a:lstStyle/>
                    <a:p>
                      <a:pPr>
                        <a:lnSpc>
                          <a:spcPct val="115000"/>
                        </a:lnSpc>
                        <a:spcAft>
                          <a:spcPts val="300"/>
                        </a:spcAft>
                      </a:pPr>
                      <a:r>
                        <a:rPr lang="en-GB" sz="900" dirty="0">
                          <a:effectLst/>
                        </a:rPr>
                        <a:t>31.12.2023</a:t>
                      </a:r>
                      <a:endParaRPr lang="de-DE" sz="900" dirty="0">
                        <a:effectLst/>
                        <a:latin typeface="Calibri" panose="020F0502020204030204" pitchFamily="34" charset="0"/>
                        <a:ea typeface="SimSun" panose="02010600030101010101" pitchFamily="2" charset="-122"/>
                        <a:cs typeface="Arial" panose="020B0604020202020204" pitchFamily="34" charset="0"/>
                      </a:endParaRPr>
                    </a:p>
                  </a:txBody>
                  <a:tcPr marL="57943" marR="57943" marT="0" marB="0"/>
                </a:tc>
                <a:extLst>
                  <a:ext uri="{0D108BD9-81ED-4DB2-BD59-A6C34878D82A}">
                    <a16:rowId xmlns:a16="http://schemas.microsoft.com/office/drawing/2014/main" val="4168200314"/>
                  </a:ext>
                </a:extLst>
              </a:tr>
            </a:tbl>
          </a:graphicData>
        </a:graphic>
      </p:graphicFrame>
    </p:spTree>
    <p:extLst>
      <p:ext uri="{BB962C8B-B14F-4D97-AF65-F5344CB8AC3E}">
        <p14:creationId xmlns:p14="http://schemas.microsoft.com/office/powerpoint/2010/main" val="295408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6DB33B-F159-25EA-2117-1E84FA5EFD02}"/>
              </a:ext>
            </a:extLst>
          </p:cNvPr>
          <p:cNvSpPr>
            <a:spLocks noGrp="1"/>
          </p:cNvSpPr>
          <p:nvPr>
            <p:ph type="title"/>
          </p:nvPr>
        </p:nvSpPr>
        <p:spPr/>
        <p:txBody>
          <a:bodyPr/>
          <a:lstStyle/>
          <a:p>
            <a:r>
              <a:rPr lang="en-GB" dirty="0"/>
              <a:t>Facilities 2023</a:t>
            </a:r>
          </a:p>
        </p:txBody>
      </p:sp>
      <p:sp>
        <p:nvSpPr>
          <p:cNvPr id="4" name="Fußzeilenplatzhalter 3">
            <a:extLst>
              <a:ext uri="{FF2B5EF4-FFF2-40B4-BE49-F238E27FC236}">
                <a16:creationId xmlns:a16="http://schemas.microsoft.com/office/drawing/2014/main" id="{9A924939-A63A-4F57-2F8E-AC8B6DD7B059}"/>
              </a:ext>
            </a:extLst>
          </p:cNvPr>
          <p:cNvSpPr>
            <a:spLocks noGrp="1"/>
          </p:cNvSpPr>
          <p:nvPr>
            <p:ph type="ftr" sz="quarter" idx="11"/>
          </p:nvPr>
        </p:nvSpPr>
        <p:spPr/>
        <p:txBody>
          <a:bodyPr/>
          <a:lstStyle/>
          <a:p>
            <a:pPr algn="r"/>
            <a:r>
              <a:rPr lang="en-GB"/>
              <a:t>Jan W. Coenen</a:t>
            </a:r>
            <a:r>
              <a:rPr lang="en-GB">
                <a:solidFill>
                  <a:srgbClr val="FF0000"/>
                </a:solidFill>
              </a:rPr>
              <a:t> </a:t>
            </a:r>
            <a:r>
              <a:rPr lang="en-GB"/>
              <a:t>| WPPWIE Reporting and Planning Meeting  | 09.02.2022 | Page </a:t>
            </a:r>
            <a:fld id="{6A6D9FA1-99C7-4910-8E32-B85D378B0060}" type="slidenum">
              <a:rPr lang="en-GB" smtClean="0"/>
              <a:pPr algn="r"/>
              <a:t>4</a:t>
            </a:fld>
            <a:endParaRPr lang="en-GB" dirty="0"/>
          </a:p>
        </p:txBody>
      </p:sp>
      <p:graphicFrame>
        <p:nvGraphicFramePr>
          <p:cNvPr id="5" name="Tabelle 4">
            <a:extLst>
              <a:ext uri="{FF2B5EF4-FFF2-40B4-BE49-F238E27FC236}">
                <a16:creationId xmlns:a16="http://schemas.microsoft.com/office/drawing/2014/main" id="{48C6E5F9-2C01-21BA-1B5A-DFC07E2A7D19}"/>
              </a:ext>
            </a:extLst>
          </p:cNvPr>
          <p:cNvGraphicFramePr>
            <a:graphicFrameLocks noGrp="1"/>
          </p:cNvGraphicFramePr>
          <p:nvPr/>
        </p:nvGraphicFramePr>
        <p:xfrm>
          <a:off x="457200" y="2534347"/>
          <a:ext cx="8229599" cy="725743"/>
        </p:xfrm>
        <a:graphic>
          <a:graphicData uri="http://schemas.openxmlformats.org/drawingml/2006/table">
            <a:tbl>
              <a:tblPr firstRow="1" firstCol="1" bandRow="1">
                <a:tableStyleId>{5C22544A-7EE6-4342-B048-85BDC9FD1C3A}</a:tableStyleId>
              </a:tblPr>
              <a:tblGrid>
                <a:gridCol w="3282053">
                  <a:extLst>
                    <a:ext uri="{9D8B030D-6E8A-4147-A177-3AD203B41FA5}">
                      <a16:colId xmlns:a16="http://schemas.microsoft.com/office/drawing/2014/main" val="53935864"/>
                    </a:ext>
                  </a:extLst>
                </a:gridCol>
                <a:gridCol w="1216497">
                  <a:extLst>
                    <a:ext uri="{9D8B030D-6E8A-4147-A177-3AD203B41FA5}">
                      <a16:colId xmlns:a16="http://schemas.microsoft.com/office/drawing/2014/main" val="381943647"/>
                    </a:ext>
                  </a:extLst>
                </a:gridCol>
                <a:gridCol w="1217356">
                  <a:extLst>
                    <a:ext uri="{9D8B030D-6E8A-4147-A177-3AD203B41FA5}">
                      <a16:colId xmlns:a16="http://schemas.microsoft.com/office/drawing/2014/main" val="2064979765"/>
                    </a:ext>
                  </a:extLst>
                </a:gridCol>
                <a:gridCol w="1216497">
                  <a:extLst>
                    <a:ext uri="{9D8B030D-6E8A-4147-A177-3AD203B41FA5}">
                      <a16:colId xmlns:a16="http://schemas.microsoft.com/office/drawing/2014/main" val="3416972057"/>
                    </a:ext>
                  </a:extLst>
                </a:gridCol>
                <a:gridCol w="1297196">
                  <a:extLst>
                    <a:ext uri="{9D8B030D-6E8A-4147-A177-3AD203B41FA5}">
                      <a16:colId xmlns:a16="http://schemas.microsoft.com/office/drawing/2014/main" val="404095534"/>
                    </a:ext>
                  </a:extLst>
                </a:gridCol>
              </a:tblGrid>
              <a:tr h="177863">
                <a:tc>
                  <a:txBody>
                    <a:bodyPr/>
                    <a:lstStyle/>
                    <a:p>
                      <a:pPr algn="just">
                        <a:lnSpc>
                          <a:spcPct val="107000"/>
                        </a:lnSpc>
                        <a:spcAft>
                          <a:spcPts val="500"/>
                        </a:spcAft>
                      </a:pPr>
                      <a:r>
                        <a:rPr lang="en-US" sz="1100">
                          <a:effectLst/>
                        </a:rPr>
                        <a:t>SP A</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JUDITH-2</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35485" marR="35485" marT="0" marB="0"/>
                </a:tc>
                <a:tc>
                  <a:txBody>
                    <a:bodyPr/>
                    <a:lstStyle/>
                    <a:p>
                      <a:pPr>
                        <a:lnSpc>
                          <a:spcPct val="115000"/>
                        </a:lnSpc>
                        <a:spcAft>
                          <a:spcPts val="200"/>
                        </a:spcAft>
                      </a:pPr>
                      <a:r>
                        <a:rPr lang="en-GB" sz="1100">
                          <a:effectLst/>
                        </a:rPr>
                        <a:t>20 (150)</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FZJ</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nSpc>
                          <a:spcPct val="115000"/>
                        </a:lnSpc>
                        <a:spcAft>
                          <a:spcPts val="200"/>
                        </a:spcAft>
                      </a:pPr>
                      <a:r>
                        <a:rPr lang="en-US" sz="1100">
                          <a:effectLst/>
                        </a:rPr>
                        <a:t>PWIE.D.05</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extLst>
                  <a:ext uri="{0D108BD9-81ED-4DB2-BD59-A6C34878D82A}">
                    <a16:rowId xmlns:a16="http://schemas.microsoft.com/office/drawing/2014/main" val="3071670222"/>
                  </a:ext>
                </a:extLst>
              </a:tr>
              <a:tr h="177863">
                <a:tc>
                  <a:txBody>
                    <a:bodyPr/>
                    <a:lstStyle/>
                    <a:p>
                      <a:pPr algn="just">
                        <a:lnSpc>
                          <a:spcPct val="107000"/>
                        </a:lnSpc>
                        <a:spcAft>
                          <a:spcPts val="500"/>
                        </a:spcAft>
                      </a:pPr>
                      <a:r>
                        <a:rPr lang="en-US" sz="1100">
                          <a:effectLst/>
                        </a:rPr>
                        <a:t>SP A</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GLADIS</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35485" marR="35485" marT="0" marB="0"/>
                </a:tc>
                <a:tc>
                  <a:txBody>
                    <a:bodyPr/>
                    <a:lstStyle/>
                    <a:p>
                      <a:pPr>
                        <a:lnSpc>
                          <a:spcPct val="115000"/>
                        </a:lnSpc>
                        <a:spcAft>
                          <a:spcPts val="200"/>
                        </a:spcAft>
                      </a:pPr>
                      <a:r>
                        <a:rPr lang="en-GB" sz="1100">
                          <a:effectLst/>
                        </a:rPr>
                        <a:t>10 (80)</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MPG</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nSpc>
                          <a:spcPct val="115000"/>
                        </a:lnSpc>
                        <a:spcAft>
                          <a:spcPts val="200"/>
                        </a:spcAft>
                      </a:pPr>
                      <a:r>
                        <a:rPr lang="en-US" sz="1100">
                          <a:effectLst/>
                        </a:rPr>
                        <a:t>PWIE.D.05</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extLst>
                  <a:ext uri="{0D108BD9-81ED-4DB2-BD59-A6C34878D82A}">
                    <a16:rowId xmlns:a16="http://schemas.microsoft.com/office/drawing/2014/main" val="89787952"/>
                  </a:ext>
                </a:extLst>
              </a:tr>
              <a:tr h="177863">
                <a:tc>
                  <a:txBody>
                    <a:bodyPr/>
                    <a:lstStyle/>
                    <a:p>
                      <a:pPr algn="just">
                        <a:lnSpc>
                          <a:spcPct val="107000"/>
                        </a:lnSpc>
                        <a:spcAft>
                          <a:spcPts val="500"/>
                        </a:spcAft>
                      </a:pPr>
                      <a:r>
                        <a:rPr lang="en-US" sz="1100">
                          <a:effectLst/>
                        </a:rPr>
                        <a:t>SP A</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QSPA</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35485" marR="35485" marT="0" marB="0"/>
                </a:tc>
                <a:tc>
                  <a:txBody>
                    <a:bodyPr/>
                    <a:lstStyle/>
                    <a:p>
                      <a:pPr>
                        <a:lnSpc>
                          <a:spcPct val="115000"/>
                        </a:lnSpc>
                        <a:spcAft>
                          <a:spcPts val="200"/>
                        </a:spcAft>
                      </a:pPr>
                      <a:r>
                        <a:rPr lang="en-GB" sz="1100">
                          <a:effectLst/>
                        </a:rPr>
                        <a:t>10 (200)</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KIPT</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nSpc>
                          <a:spcPct val="115000"/>
                        </a:lnSpc>
                        <a:spcAft>
                          <a:spcPts val="200"/>
                        </a:spcAft>
                      </a:pPr>
                      <a:r>
                        <a:rPr lang="en-US" sz="1100">
                          <a:effectLst/>
                        </a:rPr>
                        <a:t>PWIE.D.05</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extLst>
                  <a:ext uri="{0D108BD9-81ED-4DB2-BD59-A6C34878D82A}">
                    <a16:rowId xmlns:a16="http://schemas.microsoft.com/office/drawing/2014/main" val="2880903283"/>
                  </a:ext>
                </a:extLst>
              </a:tr>
              <a:tr h="177863">
                <a:tc>
                  <a:txBody>
                    <a:bodyPr/>
                    <a:lstStyle/>
                    <a:p>
                      <a:pPr algn="just">
                        <a:lnSpc>
                          <a:spcPct val="107000"/>
                        </a:lnSpc>
                        <a:spcAft>
                          <a:spcPts val="500"/>
                        </a:spcAft>
                      </a:pPr>
                      <a:r>
                        <a:rPr lang="en-US" sz="1100" dirty="0">
                          <a:effectLst/>
                        </a:rPr>
                        <a:t>SP A</a:t>
                      </a:r>
                      <a:endParaRPr lang="de-DE" sz="1100" dirty="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OLMAT</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35485" marR="35485" marT="0" marB="0"/>
                </a:tc>
                <a:tc>
                  <a:txBody>
                    <a:bodyPr/>
                    <a:lstStyle/>
                    <a:p>
                      <a:pPr>
                        <a:lnSpc>
                          <a:spcPct val="115000"/>
                        </a:lnSpc>
                        <a:spcAft>
                          <a:spcPts val="200"/>
                        </a:spcAft>
                      </a:pPr>
                      <a:r>
                        <a:rPr lang="en-GB" sz="1100">
                          <a:effectLst/>
                        </a:rPr>
                        <a:t>10</a:t>
                      </a:r>
                      <a:endParaRPr lang="de-DE" sz="110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tc>
                  <a:txBody>
                    <a:bodyPr/>
                    <a:lstStyle/>
                    <a:p>
                      <a:pPr algn="just">
                        <a:lnSpc>
                          <a:spcPct val="107000"/>
                        </a:lnSpc>
                        <a:spcAft>
                          <a:spcPts val="500"/>
                        </a:spcAft>
                      </a:pPr>
                      <a:r>
                        <a:rPr lang="en-US" sz="1100">
                          <a:effectLst/>
                        </a:rPr>
                        <a:t>CIEMAT</a:t>
                      </a:r>
                      <a:endParaRPr lang="de-DE" sz="1100">
                        <a:effectLst/>
                        <a:latin typeface="Calibri" panose="020F0502020204030204" pitchFamily="34" charset="0"/>
                        <a:ea typeface="Calibri" panose="020F0502020204030204" pitchFamily="34" charset="0"/>
                        <a:cs typeface="Arial" panose="020B0604020202020204" pitchFamily="34" charset="0"/>
                      </a:endParaRPr>
                    </a:p>
                  </a:txBody>
                  <a:tcPr marL="67235" marR="67235" marT="0" marB="0"/>
                </a:tc>
                <a:tc>
                  <a:txBody>
                    <a:bodyPr/>
                    <a:lstStyle/>
                    <a:p>
                      <a:pPr>
                        <a:lnSpc>
                          <a:spcPct val="115000"/>
                        </a:lnSpc>
                        <a:spcAft>
                          <a:spcPts val="200"/>
                        </a:spcAft>
                      </a:pPr>
                      <a:r>
                        <a:rPr lang="en-US" sz="1100" dirty="0">
                          <a:effectLst/>
                        </a:rPr>
                        <a:t>PWIE.D.05</a:t>
                      </a:r>
                      <a:endParaRPr lang="de-DE" sz="1100" dirty="0">
                        <a:effectLst/>
                        <a:latin typeface="Calibri" panose="020F0502020204030204" pitchFamily="34" charset="0"/>
                        <a:ea typeface="SimSun" panose="02010600030101010101" pitchFamily="2" charset="-122"/>
                        <a:cs typeface="Arial" panose="020B0604020202020204" pitchFamily="34" charset="0"/>
                      </a:endParaRPr>
                    </a:p>
                  </a:txBody>
                  <a:tcPr marL="67235" marR="67235" marT="0" marB="0"/>
                </a:tc>
                <a:extLst>
                  <a:ext uri="{0D108BD9-81ED-4DB2-BD59-A6C34878D82A}">
                    <a16:rowId xmlns:a16="http://schemas.microsoft.com/office/drawing/2014/main" val="1281256904"/>
                  </a:ext>
                </a:extLst>
              </a:tr>
            </a:tbl>
          </a:graphicData>
        </a:graphic>
      </p:graphicFrame>
    </p:spTree>
    <p:extLst>
      <p:ext uri="{BB962C8B-B14F-4D97-AF65-F5344CB8AC3E}">
        <p14:creationId xmlns:p14="http://schemas.microsoft.com/office/powerpoint/2010/main" val="331380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 A Tasks 2023</a:t>
            </a:r>
          </a:p>
        </p:txBody>
      </p:sp>
      <p:sp>
        <p:nvSpPr>
          <p:cNvPr id="5" name="Inhaltsplatzhalter 7">
            <a:extLst>
              <a:ext uri="{FF2B5EF4-FFF2-40B4-BE49-F238E27FC236}">
                <a16:creationId xmlns:a16="http://schemas.microsoft.com/office/drawing/2014/main" id="{1E24C8B4-04F5-BC43-ADD0-94EB61D92662}"/>
              </a:ext>
            </a:extLst>
          </p:cNvPr>
          <p:cNvSpPr>
            <a:spLocks noGrp="1"/>
          </p:cNvSpPr>
          <p:nvPr>
            <p:ph idx="1"/>
          </p:nvPr>
        </p:nvSpPr>
        <p:spPr>
          <a:xfrm>
            <a:off x="278606" y="2355726"/>
            <a:ext cx="8586788" cy="2267391"/>
          </a:xfrm>
        </p:spPr>
        <p:txBody>
          <a:bodyPr numCol="4">
            <a:normAutofit lnSpcReduction="10000"/>
          </a:bodyPr>
          <a:lstStyle/>
          <a:p>
            <a:pPr marL="0" indent="0">
              <a:buNone/>
            </a:pPr>
            <a:r>
              <a:rPr lang="de-DE" sz="1200" b="1" dirty="0"/>
              <a:t>SP A1</a:t>
            </a:r>
          </a:p>
          <a:p>
            <a:r>
              <a:rPr lang="de-DE" sz="1200" b="1" dirty="0" err="1"/>
              <a:t>Continuation</a:t>
            </a:r>
            <a:r>
              <a:rPr lang="de-DE" sz="1200" b="1" dirty="0"/>
              <a:t> </a:t>
            </a:r>
            <a:r>
              <a:rPr lang="de-DE" sz="1200" b="1" dirty="0" err="1"/>
              <a:t>of</a:t>
            </a:r>
            <a:r>
              <a:rPr lang="de-DE" sz="1200" b="1" dirty="0"/>
              <a:t> </a:t>
            </a:r>
            <a:r>
              <a:rPr lang="de-DE" sz="1200" b="1" dirty="0" err="1"/>
              <a:t>activities</a:t>
            </a:r>
            <a:endParaRPr lang="de-DE" sz="1200" b="1" dirty="0"/>
          </a:p>
          <a:p>
            <a:r>
              <a:rPr lang="de-DE" sz="1200" dirty="0"/>
              <a:t>Include KIT FGMs</a:t>
            </a:r>
          </a:p>
          <a:p>
            <a:r>
              <a:rPr lang="de-DE" sz="1200" dirty="0"/>
              <a:t>Include </a:t>
            </a:r>
            <a:r>
              <a:rPr lang="de-DE" sz="1200" dirty="0" err="1"/>
              <a:t>Pre-damage</a:t>
            </a:r>
            <a:r>
              <a:rPr lang="de-DE" sz="1200" dirty="0"/>
              <a:t> </a:t>
            </a:r>
            <a:r>
              <a:rPr lang="de-DE" sz="1200" dirty="0" err="1"/>
              <a:t>of</a:t>
            </a:r>
            <a:r>
              <a:rPr lang="de-DE" sz="1200" dirty="0"/>
              <a:t> W</a:t>
            </a:r>
          </a:p>
          <a:p>
            <a:r>
              <a:rPr lang="de-DE" sz="1200" dirty="0"/>
              <a:t>Lifetime </a:t>
            </a:r>
            <a:r>
              <a:rPr lang="de-DE" sz="1200" dirty="0" err="1"/>
              <a:t>assesment</a:t>
            </a:r>
            <a:br>
              <a:rPr lang="de-DE" sz="1200" dirty="0"/>
            </a:br>
            <a:endParaRPr lang="de-DE" sz="1200" dirty="0"/>
          </a:p>
          <a:p>
            <a:endParaRPr lang="de-DE" sz="1200" dirty="0"/>
          </a:p>
          <a:p>
            <a:endParaRPr lang="de-DE" sz="1200" dirty="0"/>
          </a:p>
          <a:p>
            <a:endParaRPr lang="de-DE" sz="1200" dirty="0"/>
          </a:p>
          <a:p>
            <a:endParaRPr lang="de-DE" sz="1200" dirty="0"/>
          </a:p>
          <a:p>
            <a:pPr marL="0" indent="0">
              <a:buNone/>
            </a:pPr>
            <a:r>
              <a:rPr lang="de-DE" sz="1200" b="1" dirty="0"/>
              <a:t>SP A2</a:t>
            </a:r>
          </a:p>
          <a:p>
            <a:r>
              <a:rPr lang="de-DE" sz="1200" b="1" dirty="0" err="1"/>
              <a:t>Continuation</a:t>
            </a:r>
            <a:r>
              <a:rPr lang="de-DE" sz="1200" b="1" dirty="0"/>
              <a:t> </a:t>
            </a:r>
            <a:r>
              <a:rPr lang="de-DE" sz="1200" b="1" dirty="0" err="1"/>
              <a:t>of</a:t>
            </a:r>
            <a:r>
              <a:rPr lang="de-DE" sz="1200" b="1" dirty="0"/>
              <a:t> </a:t>
            </a:r>
            <a:r>
              <a:rPr lang="de-DE" sz="1200" b="1" dirty="0" err="1"/>
              <a:t>activities</a:t>
            </a:r>
            <a:endParaRPr lang="de-DE" sz="1200" b="1" dirty="0"/>
          </a:p>
          <a:p>
            <a:r>
              <a:rPr lang="de-DE" sz="1200" dirty="0" err="1"/>
              <a:t>Choose</a:t>
            </a:r>
            <a:r>
              <a:rPr lang="de-DE" sz="1200" dirty="0"/>
              <a:t> </a:t>
            </a:r>
            <a:r>
              <a:rPr lang="de-DE" sz="1200" dirty="0" err="1"/>
              <a:t>new</a:t>
            </a:r>
            <a:r>
              <a:rPr lang="de-DE" sz="1200" dirty="0"/>
              <a:t> Materials / </a:t>
            </a:r>
            <a:r>
              <a:rPr lang="de-DE" sz="1200" dirty="0" err="1"/>
              <a:t>Mockups</a:t>
            </a:r>
            <a:r>
              <a:rPr lang="de-DE" sz="1200" dirty="0"/>
              <a:t> </a:t>
            </a:r>
          </a:p>
          <a:p>
            <a:pPr lvl="1"/>
            <a:r>
              <a:rPr lang="de-DE" sz="1200" i="1" dirty="0"/>
              <a:t>PRD/MAT/DIV</a:t>
            </a:r>
          </a:p>
          <a:p>
            <a:pPr lvl="1"/>
            <a:r>
              <a:rPr lang="de-DE" sz="1200" i="1" dirty="0"/>
              <a:t>Slow </a:t>
            </a:r>
            <a:r>
              <a:rPr lang="de-DE" sz="1200" i="1" dirty="0" err="1"/>
              <a:t>transients</a:t>
            </a:r>
            <a:r>
              <a:rPr lang="de-DE" sz="1200" i="1" dirty="0"/>
              <a:t> + </a:t>
            </a:r>
            <a:r>
              <a:rPr lang="de-DE" sz="1200" i="1" dirty="0" err="1"/>
              <a:t>analysis</a:t>
            </a:r>
            <a:endParaRPr lang="de-DE" sz="1200" i="1" dirty="0"/>
          </a:p>
          <a:p>
            <a:pPr lvl="1"/>
            <a:endParaRPr lang="de-DE" sz="1200" i="1" dirty="0"/>
          </a:p>
          <a:p>
            <a:pPr lvl="2"/>
            <a:endParaRPr lang="de-DE" sz="1200" i="1" dirty="0"/>
          </a:p>
          <a:p>
            <a:pPr marL="914400" lvl="2" indent="0">
              <a:buNone/>
            </a:pPr>
            <a:endParaRPr lang="de-DE" sz="1200" i="1" dirty="0"/>
          </a:p>
          <a:p>
            <a:pPr marL="338138" lvl="2" indent="0">
              <a:buNone/>
            </a:pPr>
            <a:r>
              <a:rPr lang="de-DE" sz="1200" b="1" dirty="0"/>
              <a:t>SP A3</a:t>
            </a:r>
          </a:p>
          <a:p>
            <a:r>
              <a:rPr lang="de-DE" sz="1200" b="1" dirty="0" err="1"/>
              <a:t>Continuation</a:t>
            </a:r>
            <a:r>
              <a:rPr lang="de-DE" sz="1200" b="1" dirty="0"/>
              <a:t> </a:t>
            </a:r>
            <a:r>
              <a:rPr lang="de-DE" sz="1200" b="1" dirty="0" err="1"/>
              <a:t>of</a:t>
            </a:r>
            <a:r>
              <a:rPr lang="de-DE" sz="1200" b="1" dirty="0"/>
              <a:t> </a:t>
            </a:r>
            <a:r>
              <a:rPr lang="de-DE" sz="1200" b="1" dirty="0" err="1"/>
              <a:t>activities</a:t>
            </a:r>
            <a:endParaRPr lang="de-DE" sz="1200" b="1" dirty="0"/>
          </a:p>
          <a:p>
            <a:r>
              <a:rPr lang="de-DE" sz="1200" dirty="0"/>
              <a:t>New Material </a:t>
            </a:r>
            <a:r>
              <a:rPr lang="de-DE" sz="1200" dirty="0" err="1"/>
              <a:t>Types</a:t>
            </a:r>
            <a:r>
              <a:rPr lang="de-DE" sz="1200" dirty="0"/>
              <a:t> / Samples</a:t>
            </a:r>
          </a:p>
          <a:p>
            <a:r>
              <a:rPr lang="de-DE" sz="1200" dirty="0" err="1"/>
              <a:t>Synergistic</a:t>
            </a:r>
            <a:r>
              <a:rPr lang="de-DE" sz="1200" dirty="0"/>
              <a:t> Loads on SMART-W</a:t>
            </a:r>
          </a:p>
          <a:p>
            <a:endParaRPr lang="de-DE" sz="1200" dirty="0"/>
          </a:p>
          <a:p>
            <a:endParaRPr lang="de-DE" sz="1200" dirty="0"/>
          </a:p>
          <a:p>
            <a:endParaRPr lang="de-DE" sz="1200" dirty="0"/>
          </a:p>
          <a:p>
            <a:endParaRPr lang="de-DE" sz="1200" dirty="0"/>
          </a:p>
          <a:p>
            <a:pPr marL="0" indent="0">
              <a:buNone/>
            </a:pPr>
            <a:r>
              <a:rPr lang="de-DE" sz="1200" b="1" dirty="0"/>
              <a:t>SP A4</a:t>
            </a:r>
          </a:p>
          <a:p>
            <a:r>
              <a:rPr lang="de-DE" sz="1200" b="1" dirty="0" err="1"/>
              <a:t>Continuation</a:t>
            </a:r>
            <a:r>
              <a:rPr lang="de-DE" sz="1200" b="1" dirty="0"/>
              <a:t> </a:t>
            </a:r>
            <a:r>
              <a:rPr lang="de-DE" sz="1200" b="1" dirty="0" err="1"/>
              <a:t>of</a:t>
            </a:r>
            <a:r>
              <a:rPr lang="de-DE" sz="1200" b="1" dirty="0"/>
              <a:t> </a:t>
            </a:r>
            <a:r>
              <a:rPr lang="de-DE" sz="1200" b="1" dirty="0" err="1"/>
              <a:t>Activities</a:t>
            </a:r>
            <a:endParaRPr lang="de-DE" sz="1200" b="1" dirty="0"/>
          </a:p>
          <a:p>
            <a:r>
              <a:rPr lang="de-DE" sz="1200" dirty="0"/>
              <a:t>µm-  CT Analyse von </a:t>
            </a:r>
            <a:r>
              <a:rPr lang="de-DE" sz="1200" dirty="0" err="1"/>
              <a:t>Compositen</a:t>
            </a:r>
            <a:endParaRPr lang="de-DE" sz="1200" dirty="0"/>
          </a:p>
          <a:p>
            <a:r>
              <a:rPr lang="de-DE" sz="1200" dirty="0"/>
              <a:t>Further </a:t>
            </a:r>
            <a:r>
              <a:rPr lang="de-DE" sz="1200" dirty="0" err="1"/>
              <a:t>extension</a:t>
            </a:r>
            <a:r>
              <a:rPr lang="de-DE" sz="1200" dirty="0"/>
              <a:t> </a:t>
            </a:r>
            <a:r>
              <a:rPr lang="de-DE" sz="1200" dirty="0" err="1"/>
              <a:t>of</a:t>
            </a:r>
            <a:r>
              <a:rPr lang="de-DE" sz="1200" dirty="0"/>
              <a:t> </a:t>
            </a:r>
            <a:r>
              <a:rPr lang="de-DE" sz="1200" dirty="0" err="1"/>
              <a:t>Rcrystallisation</a:t>
            </a:r>
            <a:r>
              <a:rPr lang="de-DE" sz="1200" dirty="0"/>
              <a:t> </a:t>
            </a:r>
            <a:r>
              <a:rPr lang="de-DE" sz="1200" dirty="0" err="1"/>
              <a:t>activities</a:t>
            </a:r>
            <a:r>
              <a:rPr lang="de-DE" sz="1200" dirty="0"/>
              <a:t> DTU.CEA.FZJ</a:t>
            </a:r>
          </a:p>
          <a:p>
            <a:endParaRPr lang="de-DE" sz="1200" dirty="0"/>
          </a:p>
        </p:txBody>
      </p:sp>
      <p:sp>
        <p:nvSpPr>
          <p:cNvPr id="6" name="Inhaltsplatzhalter 7">
            <a:extLst>
              <a:ext uri="{FF2B5EF4-FFF2-40B4-BE49-F238E27FC236}">
                <a16:creationId xmlns:a16="http://schemas.microsoft.com/office/drawing/2014/main" id="{FC509E05-4033-4945-BB16-6B189F6F8AF2}"/>
              </a:ext>
            </a:extLst>
          </p:cNvPr>
          <p:cNvSpPr txBox="1">
            <a:spLocks/>
          </p:cNvSpPr>
          <p:nvPr/>
        </p:nvSpPr>
        <p:spPr>
          <a:xfrm>
            <a:off x="278606" y="1200750"/>
            <a:ext cx="8586788" cy="1358950"/>
          </a:xfrm>
          <a:prstGeom prst="rect">
            <a:avLst/>
          </a:prstGeom>
        </p:spPr>
        <p:txBody>
          <a:bodyPr vert="horz" lIns="91440" tIns="45720" rIns="91440" bIns="45720" numCol="4" rtlCol="0">
            <a:normAutofit fontScale="77500" lnSpcReduction="20000"/>
          </a:bodyPr>
          <a:lstStyle>
            <a:lvl1pPr marL="342900" indent="-342900" algn="l" defTabSz="914400" rtl="0" eaLnBrk="1" latinLnBrk="0" hangingPunct="1">
              <a:spcBef>
                <a:spcPct val="20000"/>
              </a:spcBef>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 A1</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Synergistic Load Studies of Plasma-Facing Materials for ITER &amp; DEMO</a:t>
            </a:r>
            <a:r>
              <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br>
              <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 A2</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 Particle Fluence Exposures of Plasma-Facing Components for ITER</a:t>
            </a:r>
            <a:endPar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 A3</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Advanced Materials under thermo-mechanical and plasma loads</a:t>
            </a: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de-DE"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 A4</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 Temperature performance of </a:t>
            </a:r>
            <a:r>
              <a:rPr kumimoji="0" lang="en-US" sz="16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Armour</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Materials: Recrystallization and Melting</a:t>
            </a:r>
            <a:endParaRPr kumimoji="0" lang="de-DE"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Fußzeilenplatzhalter 3">
            <a:extLst>
              <a:ext uri="{FF2B5EF4-FFF2-40B4-BE49-F238E27FC236}">
                <a16:creationId xmlns:a16="http://schemas.microsoft.com/office/drawing/2014/main" id="{5C1A899E-E262-62E1-0D85-8A737C3E970D}"/>
              </a:ext>
            </a:extLst>
          </p:cNvPr>
          <p:cNvSpPr>
            <a:spLocks noGrp="1"/>
          </p:cNvSpPr>
          <p:nvPr>
            <p:ph type="ftr" sz="quarter" idx="11"/>
          </p:nvPr>
        </p:nvSpPr>
        <p:spPr>
          <a:xfrm>
            <a:off x="467544" y="4908928"/>
            <a:ext cx="8240228" cy="201104"/>
          </a:xfrm>
        </p:spPr>
        <p:txBody>
          <a:bodyPr/>
          <a:lstStyle/>
          <a:p>
            <a:pPr algn="r"/>
            <a:r>
              <a:rPr lang="en-GB" dirty="0"/>
              <a:t>Jan W. Coenen</a:t>
            </a:r>
            <a:r>
              <a:rPr lang="en-GB" dirty="0">
                <a:solidFill>
                  <a:srgbClr val="FF0000"/>
                </a:solidFill>
              </a:rPr>
              <a:t> </a:t>
            </a:r>
            <a:r>
              <a:rPr lang="en-GB" dirty="0"/>
              <a:t>| WPPWIE Reporting and Planning Meeting  | 09.02.2023 | Page </a:t>
            </a:r>
            <a:fld id="{6A6D9FA1-99C7-4910-8E32-B85D378B0060}" type="slidenum">
              <a:rPr lang="en-GB" smtClean="0"/>
              <a:pPr algn="r"/>
              <a:t>5</a:t>
            </a:fld>
            <a:endParaRPr lang="en-GB" dirty="0"/>
          </a:p>
        </p:txBody>
      </p:sp>
    </p:spTree>
    <p:extLst>
      <p:ext uri="{BB962C8B-B14F-4D97-AF65-F5344CB8AC3E}">
        <p14:creationId xmlns:p14="http://schemas.microsoft.com/office/powerpoint/2010/main" val="47911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5342E-61F2-29C3-9FCE-A409AC1FF948}"/>
              </a:ext>
            </a:extLst>
          </p:cNvPr>
          <p:cNvSpPr>
            <a:spLocks noGrp="1"/>
          </p:cNvSpPr>
          <p:nvPr>
            <p:ph type="title"/>
          </p:nvPr>
        </p:nvSpPr>
        <p:spPr/>
        <p:txBody>
          <a:bodyPr/>
          <a:lstStyle/>
          <a:p>
            <a:r>
              <a:rPr lang="en-GB" dirty="0"/>
              <a:t>General Comments</a:t>
            </a:r>
          </a:p>
        </p:txBody>
      </p:sp>
      <p:sp>
        <p:nvSpPr>
          <p:cNvPr id="3" name="Inhaltsplatzhalter 2">
            <a:extLst>
              <a:ext uri="{FF2B5EF4-FFF2-40B4-BE49-F238E27FC236}">
                <a16:creationId xmlns:a16="http://schemas.microsoft.com/office/drawing/2014/main" id="{1649C387-8AAE-7687-5FBE-12E12E6A33AD}"/>
              </a:ext>
            </a:extLst>
          </p:cNvPr>
          <p:cNvSpPr>
            <a:spLocks noGrp="1"/>
          </p:cNvSpPr>
          <p:nvPr>
            <p:ph idx="1"/>
          </p:nvPr>
        </p:nvSpPr>
        <p:spPr/>
        <p:txBody>
          <a:bodyPr/>
          <a:lstStyle/>
          <a:p>
            <a:r>
              <a:rPr lang="en-GB" dirty="0"/>
              <a:t>Most work will continue through to 2023</a:t>
            </a:r>
          </a:p>
          <a:p>
            <a:r>
              <a:rPr lang="en-GB" dirty="0"/>
              <a:t>New Materials will be added to the studies in SPA 1 / 3</a:t>
            </a:r>
          </a:p>
          <a:p>
            <a:r>
              <a:rPr lang="en-GB" dirty="0"/>
              <a:t>Additional analysis techniques added to SPA 4</a:t>
            </a:r>
          </a:p>
          <a:p>
            <a:r>
              <a:rPr lang="en-GB" dirty="0"/>
              <a:t>Focus shifts to ITER Lifetime and DEMO</a:t>
            </a:r>
          </a:p>
          <a:p>
            <a:endParaRPr lang="en-GB" dirty="0"/>
          </a:p>
          <a:p>
            <a:r>
              <a:rPr lang="en-GB" dirty="0"/>
              <a:t>See if materials can be obtained used by start ups to elaborate potential in </a:t>
            </a:r>
            <a:r>
              <a:rPr lang="en-GB" dirty="0" err="1"/>
              <a:t>DEMo</a:t>
            </a:r>
            <a:r>
              <a:rPr lang="en-GB" dirty="0"/>
              <a:t> programme (externally funded ?) </a:t>
            </a:r>
          </a:p>
        </p:txBody>
      </p:sp>
      <p:sp>
        <p:nvSpPr>
          <p:cNvPr id="4" name="Fußzeilenplatzhalter 3">
            <a:extLst>
              <a:ext uri="{FF2B5EF4-FFF2-40B4-BE49-F238E27FC236}">
                <a16:creationId xmlns:a16="http://schemas.microsoft.com/office/drawing/2014/main" id="{4F7B4207-68CB-58F6-0F2C-84B28D127F00}"/>
              </a:ext>
            </a:extLst>
          </p:cNvPr>
          <p:cNvSpPr>
            <a:spLocks noGrp="1"/>
          </p:cNvSpPr>
          <p:nvPr>
            <p:ph type="ftr" sz="quarter" idx="11"/>
          </p:nvPr>
        </p:nvSpPr>
        <p:spPr>
          <a:xfrm>
            <a:off x="467544" y="4876006"/>
            <a:ext cx="8240228" cy="201104"/>
          </a:xfrm>
        </p:spPr>
        <p:txBody>
          <a:bodyPr/>
          <a:lstStyle/>
          <a:p>
            <a:pPr algn="r"/>
            <a:r>
              <a:rPr lang="en-GB" dirty="0"/>
              <a:t>Jan W. Coenen</a:t>
            </a:r>
            <a:r>
              <a:rPr lang="en-GB" dirty="0">
                <a:solidFill>
                  <a:srgbClr val="FF0000"/>
                </a:solidFill>
              </a:rPr>
              <a:t> </a:t>
            </a:r>
            <a:r>
              <a:rPr lang="en-GB" dirty="0"/>
              <a:t>| WPPWIE Reporting and Planning Meeting  | 09.02.2023 | Page </a:t>
            </a:r>
            <a:fld id="{6A6D9FA1-99C7-4910-8E32-B85D378B0060}" type="slidenum">
              <a:rPr lang="en-GB" smtClean="0"/>
              <a:pPr algn="r"/>
              <a:t>6</a:t>
            </a:fld>
            <a:endParaRPr lang="en-GB" dirty="0"/>
          </a:p>
        </p:txBody>
      </p:sp>
    </p:spTree>
    <p:extLst>
      <p:ext uri="{BB962C8B-B14F-4D97-AF65-F5344CB8AC3E}">
        <p14:creationId xmlns:p14="http://schemas.microsoft.com/office/powerpoint/2010/main" val="350132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9608C-AC64-CD40-AAF0-CB5EAABCC473}"/>
              </a:ext>
            </a:extLst>
          </p:cNvPr>
          <p:cNvSpPr>
            <a:spLocks noGrp="1"/>
          </p:cNvSpPr>
          <p:nvPr>
            <p:ph type="title"/>
          </p:nvPr>
        </p:nvSpPr>
        <p:spPr/>
        <p:txBody>
          <a:bodyPr/>
          <a:lstStyle/>
          <a:p>
            <a:endParaRPr lang="en-US"/>
          </a:p>
        </p:txBody>
      </p:sp>
      <p:sp>
        <p:nvSpPr>
          <p:cNvPr id="4" name="Footer Placeholder 3">
            <a:extLst>
              <a:ext uri="{FF2B5EF4-FFF2-40B4-BE49-F238E27FC236}">
                <a16:creationId xmlns:a16="http://schemas.microsoft.com/office/drawing/2014/main" id="{F65950EF-3AE2-D0A4-410C-756C438E280C}"/>
              </a:ext>
            </a:extLst>
          </p:cNvPr>
          <p:cNvSpPr>
            <a:spLocks noGrp="1"/>
          </p:cNvSpPr>
          <p:nvPr>
            <p:ph type="ftr" sz="quarter" idx="11"/>
          </p:nvPr>
        </p:nvSpPr>
        <p:spPr/>
        <p:txBody>
          <a:bodyPr/>
          <a:lstStyle/>
          <a:p>
            <a:pPr algn="r"/>
            <a:r>
              <a:rPr lang="en-GB"/>
              <a:t>Name of presenter | Conference | Venue | Date | Page </a:t>
            </a:r>
            <a:fld id="{6A6D9FA1-99C7-4910-8E32-B85D378B0060}" type="slidenum">
              <a:rPr lang="en-GB" smtClean="0"/>
              <a:pPr algn="r"/>
              <a:t>7</a:t>
            </a:fld>
            <a:endParaRPr lang="en-GB" dirty="0"/>
          </a:p>
        </p:txBody>
      </p:sp>
      <p:pic>
        <p:nvPicPr>
          <p:cNvPr id="6" name="Content Placeholder 5" descr="Diagram">
            <a:extLst>
              <a:ext uri="{FF2B5EF4-FFF2-40B4-BE49-F238E27FC236}">
                <a16:creationId xmlns:a16="http://schemas.microsoft.com/office/drawing/2014/main" id="{0E833501-214F-3E51-98C5-69E5E6F4508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09589" y="626467"/>
            <a:ext cx="6524822" cy="3673475"/>
          </a:xfrm>
        </p:spPr>
      </p:pic>
    </p:spTree>
    <p:extLst>
      <p:ext uri="{BB962C8B-B14F-4D97-AF65-F5344CB8AC3E}">
        <p14:creationId xmlns:p14="http://schemas.microsoft.com/office/powerpoint/2010/main" val="1073596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814</Words>
  <Application>Microsoft Macintosh PowerPoint</Application>
  <PresentationFormat>Bildschirmpräsentation (16:9)</PresentationFormat>
  <Paragraphs>120</Paragraphs>
  <Slides>7</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Wingdings</vt:lpstr>
      <vt:lpstr>Office</vt:lpstr>
      <vt:lpstr>SPA plans for 2023</vt:lpstr>
      <vt:lpstr>PowerPoint-Präsentation</vt:lpstr>
      <vt:lpstr>Milestones 2023</vt:lpstr>
      <vt:lpstr>Facilities 2023</vt:lpstr>
      <vt:lpstr>SP A Tasks 2023</vt:lpstr>
      <vt:lpstr>General Comments</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Brezinse</dc:creator>
  <cp:lastModifiedBy>Coenen, Jan Willem</cp:lastModifiedBy>
  <cp:revision>190</cp:revision>
  <cp:lastPrinted>2014-10-16T14:51:28Z</cp:lastPrinted>
  <dcterms:created xsi:type="dcterms:W3CDTF">2020-10-16T13:52:18Z</dcterms:created>
  <dcterms:modified xsi:type="dcterms:W3CDTF">2023-03-14T07:40:11Z</dcterms:modified>
</cp:coreProperties>
</file>