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7" r:id="rId11"/>
    <p:sldId id="276" r:id="rId12"/>
    <p:sldId id="266" r:id="rId13"/>
    <p:sldId id="279" r:id="rId14"/>
    <p:sldId id="278" r:id="rId15"/>
    <p:sldId id="280" r:id="rId16"/>
    <p:sldId id="268" r:id="rId17"/>
    <p:sldId id="269" r:id="rId18"/>
    <p:sldId id="270" r:id="rId19"/>
    <p:sldId id="271" r:id="rId20"/>
    <p:sldId id="272" r:id="rId21"/>
    <p:sldId id="273" r:id="rId22"/>
    <p:sldId id="274" r:id="rId23"/>
    <p:sldId id="275" r:id="rId24"/>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FFRIN Emmanuel 133360" initials="JE1" lastIdx="3" clrIdx="0">
    <p:extLst>
      <p:ext uri="{19B8F6BF-5375-455C-9EA6-DF929625EA0E}">
        <p15:presenceInfo xmlns:p15="http://schemas.microsoft.com/office/powerpoint/2012/main" userId="S-1-5-21-1801674531-299502267-839522115-74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4694"/>
  </p:normalViewPr>
  <p:slideViewPr>
    <p:cSldViewPr showGuides="1">
      <p:cViewPr varScale="1">
        <p:scale>
          <a:sx n="121" d="100"/>
          <a:sy n="121" d="100"/>
        </p:scale>
        <p:origin x="2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pic>
        <p:nvPicPr>
          <p:cNvPr id="24" name="Bild 7"/>
          <p:cNvPicPr>
            <a:picLocks noChangeAspect="1"/>
          </p:cNvPicPr>
          <p:nvPr userDrawn="1"/>
        </p:nvPicPr>
        <p:blipFill>
          <a:blip r:embed="rId2"/>
          <a:srcRect t="1" b="27348"/>
          <a:stretch/>
        </p:blipFill>
        <p:spPr bwMode="auto">
          <a:xfrm>
            <a:off x="-1" y="0"/>
            <a:ext cx="12197925" cy="5570706"/>
          </a:xfrm>
          <a:prstGeom prst="rect">
            <a:avLst/>
          </a:prstGeom>
        </p:spPr>
      </p:pic>
      <p:grpSp>
        <p:nvGrpSpPr>
          <p:cNvPr id="4" name="Gruppieren 3"/>
          <p:cNvGrpSpPr/>
          <p:nvPr userDrawn="1"/>
        </p:nvGrpSpPr>
        <p:grpSpPr bwMode="auto">
          <a:xfrm>
            <a:off x="5735960" y="5812522"/>
            <a:ext cx="6120680" cy="784830"/>
            <a:chOff x="5735960" y="5717361"/>
            <a:chExt cx="6120680" cy="784830"/>
          </a:xfrm>
        </p:grpSpPr>
        <p:pic>
          <p:nvPicPr>
            <p:cNvPr id="25" name="Grafik 24"/>
            <p:cNvPicPr>
              <a:picLocks noChangeAspect="1"/>
            </p:cNvPicPr>
            <p:nvPr userDrawn="1"/>
          </p:nvPicPr>
          <p:blipFill>
            <a:blip r:embed="rId3"/>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784830"/>
            </a:xfrm>
            <a:prstGeom prst="rect">
              <a:avLst/>
            </a:prstGeom>
            <a:grpFill/>
          </p:spPr>
          <p:txBody>
            <a:bodyPr wrap="square">
              <a:spAutoFit/>
            </a:bodyPr>
            <a:lstStyle/>
            <a:p>
              <a:pPr algn="just">
                <a:lnSpc>
                  <a:spcPct val="90000"/>
                </a:lnSpc>
                <a:defRPr/>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5" name="Rectangle 4"/>
          <p:cNvSpPr/>
          <p:nvPr userDrawn="1"/>
        </p:nvSpPr>
        <p:spPr bwMode="auto">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ln>
                <a:noFill/>
              </a:ln>
              <a:latin typeface="+mj-lt"/>
            </a:endParaRPr>
          </a:p>
        </p:txBody>
      </p:sp>
      <p:sp>
        <p:nvSpPr>
          <p:cNvPr id="2" name="Title 1"/>
          <p:cNvSpPr>
            <a:spLocks noGrp="1"/>
          </p:cNvSpPr>
          <p:nvPr>
            <p:ph type="title"/>
          </p:nvPr>
        </p:nvSpPr>
        <p:spPr bwMode="auto">
          <a:xfrm>
            <a:off x="609600" y="116632"/>
            <a:ext cx="10058400" cy="457200"/>
          </a:xfrm>
        </p:spPr>
        <p:txBody>
          <a:bodyPr>
            <a:noAutofit/>
          </a:bodyPr>
          <a:lstStyle>
            <a:lvl1pPr algn="l">
              <a:lnSpc>
                <a:spcPts val="2400"/>
              </a:lnSpc>
              <a:defRPr sz="2400" b="0">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lstStyle>
            <a:lvl1pPr marL="257175" indent="-257175">
              <a:buFont typeface="Arial"/>
              <a:buChar char="•"/>
              <a:defRPr sz="1800">
                <a:latin typeface="+mn-lt"/>
                <a:cs typeface="Arial"/>
              </a:defRPr>
            </a:lvl1pPr>
            <a:lvl2pPr marL="557213" indent="-214313">
              <a:buFont typeface="Arial"/>
              <a:buChar char="•"/>
              <a:defRPr sz="1500">
                <a:latin typeface="+mn-lt"/>
                <a:cs typeface="Arial"/>
              </a:defRPr>
            </a:lvl2pPr>
            <a:lvl3pPr marL="857250" indent="-171450">
              <a:buFont typeface="Arial"/>
              <a:buChar char="•"/>
              <a:defRPr sz="135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pic>
        <p:nvPicPr>
          <p:cNvPr id="4" name="Picture 3" descr="EurofusionDisc.eps"/>
          <p:cNvPicPr>
            <a:picLocks noChangeAspect="1"/>
          </p:cNvPicPr>
          <p:nvPr userDrawn="1"/>
        </p:nvPicPr>
        <p:blipFill>
          <a:blip r:embed="rId2"/>
          <a:stretch/>
        </p:blipFill>
        <p:spPr bwMode="auto">
          <a:xfrm>
            <a:off x="11136560" y="116632"/>
            <a:ext cx="466915" cy="465708"/>
          </a:xfrm>
          <a:prstGeom prst="rect">
            <a:avLst/>
          </a:prstGeom>
        </p:spPr>
      </p:pic>
      <p:sp>
        <p:nvSpPr>
          <p:cNvPr id="8" name="Footer Placeholder 7"/>
          <p:cNvSpPr>
            <a:spLocks noGrp="1"/>
          </p:cNvSpPr>
          <p:nvPr>
            <p:ph type="ftr" sz="quarter" idx="11"/>
          </p:nvPr>
        </p:nvSpPr>
        <p:spPr bwMode="auto">
          <a:xfrm>
            <a:off x="609600" y="6528385"/>
            <a:ext cx="3470175" cy="329614"/>
          </a:xfrm>
        </p:spPr>
        <p:txBody>
          <a:bodyPr anchor="t"/>
          <a:lstStyle>
            <a:lvl1pPr>
              <a:defRPr sz="1100"/>
            </a:lvl1pPr>
          </a:lstStyle>
          <a:p>
            <a:pPr>
              <a:defRPr/>
            </a:pPr>
            <a:r>
              <a:rPr lang="fr-FR"/>
              <a:t>M. Wischmeier for TE TFLs |  FSD AWP 2024 |  15th June 2023</a:t>
            </a:r>
            <a:endParaRPr lang="en-GB"/>
          </a:p>
        </p:txBody>
      </p:sp>
      <p:sp>
        <p:nvSpPr>
          <p:cNvPr id="9" name="Slide Number Placeholder 8"/>
          <p:cNvSpPr>
            <a:spLocks noGrp="1"/>
          </p:cNvSpPr>
          <p:nvPr>
            <p:ph type="sldNum" sz="quarter" idx="12"/>
          </p:nvPr>
        </p:nvSpPr>
        <p:spPr bwMode="auto">
          <a:xfrm>
            <a:off x="10992544" y="6525344"/>
            <a:ext cx="720080" cy="199173"/>
          </a:xfrm>
        </p:spPr>
        <p:txBody>
          <a:bodyPr anchor="t"/>
          <a:lstStyle>
            <a:lvl1pPr>
              <a:defRPr sz="1100"/>
            </a:lvl1pPr>
          </a:lstStyle>
          <a:p>
            <a:pPr>
              <a:defRPr/>
            </a:pPr>
            <a:fld id="{6A6D9FA1-99C7-4910-8E32-B85D378B0060}" type="slidenum">
              <a:rPr lang="en-GB"/>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a:p>
        </p:txBody>
      </p:sp>
      <p:sp>
        <p:nvSpPr>
          <p:cNvPr id="4" name="Espace réservé de la date 3"/>
          <p:cNvSpPr>
            <a:spLocks noGrp="1"/>
          </p:cNvSpPr>
          <p:nvPr>
            <p:ph type="dt" sz="half" idx="10"/>
          </p:nvPr>
        </p:nvSpPr>
        <p:spPr bwMode="auto"/>
        <p:txBody>
          <a:bodyPr/>
          <a:lstStyle/>
          <a:p>
            <a:pPr>
              <a:defRPr/>
            </a:pPr>
            <a:fld id="{8DA80F33-64E5-4D2C-86CD-22F42A420C0F}" type="datetimeFigureOut">
              <a:rPr lang="fr-FR"/>
              <a:t>15/06/2023</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6C28674-5193-42F4-9805-2C3DAC9E36D9}" type="slidenum">
              <a:rPr lang="fr-F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Footer Placeholder 4"/>
          <p:cNvSpPr>
            <a:spLocks noGrp="1"/>
          </p:cNvSpPr>
          <p:nvPr>
            <p:ph type="ftr" sz="quarter" idx="3"/>
          </p:nvPr>
        </p:nvSpPr>
        <p:spPr bwMode="auto">
          <a:xfrm>
            <a:off x="623391"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pPr>
              <a:defRPr/>
            </a:pPr>
            <a:r>
              <a:rPr lang="fr-FR"/>
              <a:t>M. Wischmeier for TE TFLs |  FSD AWP 2024 |  15th June 2023</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a:defRPr/>
            </a:pPr>
            <a:fld id="{6A6D9FA1-99C7-4910-8E32-B85D378B0060}" type="slidenum">
              <a:rPr lang="en-GB"/>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le 1"/>
          <p:cNvSpPr>
            <a:spLocks noGrp="1"/>
          </p:cNvSpPr>
          <p:nvPr>
            <p:ph type="ctrTitle" idx="4294967295"/>
          </p:nvPr>
        </p:nvSpPr>
        <p:spPr bwMode="auto">
          <a:xfrm>
            <a:off x="527381" y="2348880"/>
            <a:ext cx="11329259" cy="1296144"/>
          </a:xfrm>
        </p:spPr>
        <p:txBody>
          <a:bodyPr/>
          <a:lstStyle/>
          <a:p>
            <a:pPr lvl="0" algn="l">
              <a:defRPr sz="1800" b="0"/>
            </a:pPr>
            <a:r>
              <a:rPr lang="de-DE" sz="2700" b="1"/>
              <a:t>FSD Science Coordination Meeting – preparation AWP 2024 for WP TE</a:t>
            </a:r>
            <a:endParaRPr lang="en-GB" sz="2700" b="1"/>
          </a:p>
        </p:txBody>
      </p:sp>
      <p:sp>
        <p:nvSpPr>
          <p:cNvPr id="4" name="Subtitle 2"/>
          <p:cNvSpPr>
            <a:spLocks noGrp="1"/>
          </p:cNvSpPr>
          <p:nvPr>
            <p:ph type="subTitle" idx="4294967295"/>
          </p:nvPr>
        </p:nvSpPr>
        <p:spPr bwMode="auto">
          <a:xfrm>
            <a:off x="479376" y="4205060"/>
            <a:ext cx="7272808" cy="830997"/>
          </a:xfrm>
        </p:spPr>
        <p:txBody>
          <a:bodyPr wrap="square">
            <a:spAutoFit/>
          </a:bodyPr>
          <a:lstStyle/>
          <a:p>
            <a:pPr marL="0" indent="0">
              <a:spcAft>
                <a:spcPts val="1200"/>
              </a:spcAft>
              <a:buNone/>
              <a:defRPr/>
            </a:pPr>
            <a:r>
              <a:rPr lang="en-US" u="sng">
                <a:solidFill>
                  <a:schemeClr val="bg1"/>
                </a:solidFill>
              </a:rPr>
              <a:t>Marco Wischmeier</a:t>
            </a:r>
            <a:r>
              <a:rPr lang="en-US">
                <a:solidFill>
                  <a:schemeClr val="bg1"/>
                </a:solidFill>
              </a:rPr>
              <a:t>, E. Joffrin, M. Baruzzo, A. Kappatou, D. Keeling, A. Hakola, B. Labit, E. Tsitrone, N. Vianello </a:t>
            </a:r>
            <a:endParaRPr/>
          </a:p>
        </p:txBody>
      </p:sp>
      <p:sp>
        <p:nvSpPr>
          <p:cNvPr id="11" name="TextBox 10"/>
          <p:cNvSpPr txBox="1"/>
          <p:nvPr/>
        </p:nvSpPr>
        <p:spPr bwMode="auto">
          <a:xfrm>
            <a:off x="527381" y="3356992"/>
            <a:ext cx="4776531" cy="369332"/>
          </a:xfrm>
          <a:prstGeom prst="rect">
            <a:avLst/>
          </a:prstGeom>
          <a:noFill/>
        </p:spPr>
        <p:txBody>
          <a:bodyPr wrap="square" rtlCol="0">
            <a:spAutoFit/>
          </a:bodyPr>
          <a:lstStyle/>
          <a:p>
            <a:pPr>
              <a:defRPr/>
            </a:pPr>
            <a:r>
              <a:rPr lang="en-GB" dirty="0"/>
              <a:t>15/06/2023</a:t>
            </a:r>
            <a:endParaRPr lang="en-GB" dirty="0">
              <a:latin typeface="+mj-lt"/>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Organizational strategy for 2024 &amp; 2025 1/2</a:t>
            </a:r>
            <a:endParaRPr/>
          </a:p>
        </p:txBody>
      </p:sp>
      <p:sp>
        <p:nvSpPr>
          <p:cNvPr id="3" name="Inhaltsplatzhalter 2"/>
          <p:cNvSpPr>
            <a:spLocks noGrp="1"/>
          </p:cNvSpPr>
          <p:nvPr>
            <p:ph idx="1"/>
          </p:nvPr>
        </p:nvSpPr>
        <p:spPr bwMode="auto">
          <a:xfrm>
            <a:off x="168120" y="728700"/>
            <a:ext cx="11904543" cy="6012668"/>
          </a:xfrm>
        </p:spPr>
        <p:txBody>
          <a:bodyPr>
            <a:noAutofit/>
          </a:bodyPr>
          <a:lstStyle/>
          <a:p>
            <a:pPr marL="0" indent="0" algn="just">
              <a:buNone/>
              <a:defRPr/>
            </a:pPr>
            <a:r>
              <a:rPr lang="en-GB" sz="2200" b="1" dirty="0">
                <a:solidFill>
                  <a:srgbClr val="FF0000"/>
                </a:solidFill>
              </a:rPr>
              <a:t>Propose to keep present C3 Research Topics and the associated scientific objectives</a:t>
            </a:r>
            <a:endParaRPr sz="2200" b="1" dirty="0">
              <a:solidFill>
                <a:srgbClr val="FF0000"/>
              </a:solidFill>
            </a:endParaRPr>
          </a:p>
          <a:p>
            <a:pPr lvl="1" algn="just">
              <a:buFont typeface="Wingdings" panose="05000000000000000000" pitchFamily="2" charset="2"/>
              <a:buChar char="Ø"/>
              <a:defRPr/>
            </a:pPr>
            <a:r>
              <a:rPr lang="en-GB" sz="2200" dirty="0"/>
              <a:t>DEMO priorities unchanged</a:t>
            </a:r>
            <a:endParaRPr sz="2200" dirty="0"/>
          </a:p>
          <a:p>
            <a:pPr lvl="1" algn="just">
              <a:buFont typeface="Wingdings" panose="05000000000000000000" pitchFamily="2" charset="2"/>
              <a:buChar char="Ø"/>
              <a:defRPr/>
            </a:pPr>
            <a:r>
              <a:rPr lang="en-GB" sz="2200" dirty="0"/>
              <a:t>ITER re-baselining: </a:t>
            </a:r>
            <a:r>
              <a:rPr lang="en-GB" sz="2200" i="1" dirty="0"/>
              <a:t>do not expect major changes in principle physics addressed </a:t>
            </a:r>
            <a:r>
              <a:rPr lang="en-GB" sz="2200" dirty="0"/>
              <a:t>inside mission 1 and mission 2 – possibly shift of allocated machine time resources – might have an impact only in 2025 but depends on which needs are how urgent for ITER</a:t>
            </a:r>
            <a:endParaRPr sz="2200" dirty="0"/>
          </a:p>
          <a:p>
            <a:pPr lvl="1" algn="just">
              <a:buFont typeface="Wingdings" panose="05000000000000000000" pitchFamily="2" charset="2"/>
              <a:buChar char="Ø"/>
              <a:defRPr/>
            </a:pPr>
            <a:r>
              <a:rPr lang="en-GB" sz="2200" dirty="0"/>
              <a:t>Calls will cover JET data validation (could be together with call for participation), analysis and interpretation of C44-C48 campaigns as well as analysis of C3 data on TCV, MAST-U &amp; WEST and preparation, execution and analysis of experiments in 2024 (2025) in ASDEX Upgrade, MAST-U, TCV and WEST</a:t>
            </a:r>
          </a:p>
          <a:p>
            <a:pPr lvl="1" algn="just">
              <a:buFont typeface="Wingdings" panose="05000000000000000000" pitchFamily="2" charset="2"/>
              <a:buChar char="Ø"/>
              <a:defRPr/>
            </a:pPr>
            <a:r>
              <a:rPr lang="en-GB" sz="2200" dirty="0"/>
              <a:t>creating 2 new </a:t>
            </a:r>
            <a:r>
              <a:rPr lang="en-GB" sz="2200" i="1" dirty="0">
                <a:solidFill>
                  <a:srgbClr val="FF0000"/>
                </a:solidFill>
              </a:rPr>
              <a:t>very specific RTs for DTE2 continuation inside DTE3 and C47 </a:t>
            </a:r>
            <a:r>
              <a:rPr lang="en-GB" sz="2200" dirty="0"/>
              <a:t>(clean up and more) </a:t>
            </a:r>
            <a:endParaRPr sz="2200" dirty="0"/>
          </a:p>
          <a:p>
            <a:pPr algn="just">
              <a:buFont typeface="Wingdings" panose="05000000000000000000" pitchFamily="2" charset="2"/>
              <a:buChar char="q"/>
              <a:defRPr/>
            </a:pPr>
            <a:r>
              <a:rPr lang="en-GB" sz="2200" dirty="0"/>
              <a:t>Defined </a:t>
            </a:r>
            <a:r>
              <a:rPr lang="en-GB" sz="2200" dirty="0">
                <a:solidFill>
                  <a:srgbClr val="FF0000"/>
                </a:solidFill>
              </a:rPr>
              <a:t>priorities per device following guidance by SSRL table </a:t>
            </a:r>
            <a:r>
              <a:rPr lang="en-GB" sz="2200" dirty="0"/>
              <a:t>and which machine can contribute most to provide progress including the (present) ITER &amp; DEMO priorities and the PEX exploitation (AUG new upper divertor, TCV baffles, MAST-U Super X and WEST ITER like components)</a:t>
            </a:r>
            <a:endParaRPr sz="2200" dirty="0"/>
          </a:p>
          <a:p>
            <a:pPr algn="just">
              <a:buFont typeface="Wingdings" panose="05000000000000000000" pitchFamily="2" charset="2"/>
              <a:buChar char="q"/>
              <a:defRPr/>
            </a:pPr>
            <a:r>
              <a:rPr lang="en-US" sz="2200" dirty="0"/>
              <a:t>While the DTE3 targets have been defined to achieve scientific objectives of RTs and milestones defined for JET C45 </a:t>
            </a:r>
            <a:r>
              <a:rPr lang="en-US" sz="2200" dirty="0">
                <a:sym typeface="Wingdings" pitchFamily="2" charset="2"/>
              </a:rPr>
              <a:t> would like to designate </a:t>
            </a:r>
            <a:r>
              <a:rPr lang="en-US" sz="2200" i="1" dirty="0">
                <a:solidFill>
                  <a:srgbClr val="FF0000"/>
                </a:solidFill>
                <a:sym typeface="Wingdings" pitchFamily="2" charset="2"/>
              </a:rPr>
              <a:t>2 or 3 of the DTFLs as DTE3 “commissioners” that guarantee a special focus of the DTE3 exploitation across RTs</a:t>
            </a:r>
          </a:p>
          <a:p>
            <a:pPr algn="just">
              <a:defRPr/>
            </a:pPr>
            <a:endParaRPr lang="en-US" sz="2200" dirty="0"/>
          </a:p>
        </p:txBody>
      </p:sp>
      <p:sp>
        <p:nvSpPr>
          <p:cNvPr id="4" name="Fußzeilenplatzhalter 3"/>
          <p:cNvSpPr>
            <a:spLocks noGrp="1"/>
          </p:cNvSpPr>
          <p:nvPr>
            <p:ph type="ftr" sz="quarter" idx="11"/>
          </p:nvPr>
        </p:nvSpPr>
        <p:spPr bwMode="auto">
          <a:xfrm>
            <a:off x="609600" y="6528385"/>
            <a:ext cx="3830216"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Timeline for 2024 &amp; 2025</a:t>
            </a:r>
            <a:endParaRPr dirty="0"/>
          </a:p>
        </p:txBody>
      </p:sp>
      <p:sp>
        <p:nvSpPr>
          <p:cNvPr id="3" name="Inhaltsplatzhalter 2"/>
          <p:cNvSpPr>
            <a:spLocks noGrp="1"/>
          </p:cNvSpPr>
          <p:nvPr>
            <p:ph idx="1"/>
          </p:nvPr>
        </p:nvSpPr>
        <p:spPr bwMode="auto">
          <a:xfrm>
            <a:off x="191344" y="944724"/>
            <a:ext cx="11521280" cy="3780420"/>
          </a:xfrm>
        </p:spPr>
        <p:txBody>
          <a:bodyPr>
            <a:normAutofit/>
          </a:bodyPr>
          <a:lstStyle/>
          <a:p>
            <a:pPr marL="0" indent="0" algn="just">
              <a:buNone/>
              <a:defRPr/>
            </a:pPr>
            <a:r>
              <a:rPr lang="en-GB" sz="2000" dirty="0">
                <a:solidFill>
                  <a:srgbClr val="FF0000"/>
                </a:solidFill>
              </a:rPr>
              <a:t>Propose to have annual calls for proposals and participation in view of machine schedules and programmatic uncertainties – allows corrections for 2025</a:t>
            </a:r>
          </a:p>
          <a:p>
            <a:pPr lvl="1" algn="just">
              <a:buFont typeface="Wingdings" panose="05000000000000000000" pitchFamily="2" charset="2"/>
              <a:buChar char="Ø"/>
              <a:defRPr/>
            </a:pPr>
            <a:r>
              <a:rPr lang="en-GB" sz="2000" dirty="0"/>
              <a:t>Call for proposals for calendar year 2024: end July to end September 2023</a:t>
            </a:r>
          </a:p>
          <a:p>
            <a:pPr lvl="1" algn="just">
              <a:buFont typeface="Wingdings" panose="05000000000000000000" pitchFamily="2" charset="2"/>
              <a:buChar char="Ø"/>
              <a:defRPr/>
            </a:pPr>
            <a:r>
              <a:rPr lang="en-GB" sz="2000" dirty="0"/>
              <a:t>Call for proposals for calendar year 2025: end July to end September 2024</a:t>
            </a:r>
          </a:p>
          <a:p>
            <a:pPr lvl="1" algn="just">
              <a:buFont typeface="Wingdings" panose="05000000000000000000" pitchFamily="2" charset="2"/>
              <a:buChar char="Ø"/>
              <a:defRPr/>
            </a:pPr>
            <a:endParaRPr lang="en-GB" sz="2000" dirty="0"/>
          </a:p>
          <a:p>
            <a:pPr>
              <a:buFont typeface="Wingdings" pitchFamily="2" charset="2"/>
              <a:buChar char="v"/>
              <a:defRPr/>
            </a:pPr>
            <a:r>
              <a:rPr lang="en-GB" sz="2000" dirty="0">
                <a:solidFill>
                  <a:srgbClr val="FF0000"/>
                </a:solidFill>
              </a:rPr>
              <a:t>“Virgin” Call for RTCs simultaneous with call for proposals</a:t>
            </a:r>
            <a:r>
              <a:rPr lang="en-GB" sz="2000" dirty="0"/>
              <a:t>: </a:t>
            </a:r>
            <a:endParaRPr sz="2000" dirty="0"/>
          </a:p>
          <a:p>
            <a:pPr lvl="1">
              <a:buFont typeface="Wingdings" pitchFamily="2" charset="2"/>
              <a:buChar char="v"/>
              <a:defRPr/>
            </a:pPr>
            <a:r>
              <a:rPr lang="en-GB" sz="2000" dirty="0"/>
              <a:t>unclear if to be appointed for one year or 2 years</a:t>
            </a:r>
            <a:endParaRPr sz="2000" dirty="0"/>
          </a:p>
          <a:p>
            <a:pPr lvl="1">
              <a:buFont typeface="Wingdings" pitchFamily="2" charset="2"/>
              <a:buChar char="v"/>
              <a:defRPr/>
            </a:pPr>
            <a:r>
              <a:rPr lang="en-GB" sz="2000" dirty="0"/>
              <a:t>Without JET operating the RTCs for some RTs might be less coherent in organizing cross device activities </a:t>
            </a:r>
            <a:endParaRPr sz="2000" dirty="0"/>
          </a:p>
          <a:p>
            <a:pPr>
              <a:buFont typeface="Wingdings" pitchFamily="2" charset="2"/>
              <a:buChar char="v"/>
              <a:defRPr/>
            </a:pPr>
            <a:r>
              <a:rPr lang="en-GB" sz="2000" dirty="0">
                <a:solidFill>
                  <a:srgbClr val="FF0000"/>
                </a:solidFill>
              </a:rPr>
              <a:t>Call for participation for 2024 Mid October to Mid November 2023</a:t>
            </a:r>
            <a:endParaRPr sz="2000" dirty="0">
              <a:solidFill>
                <a:srgbClr val="FF0000"/>
              </a:solidFill>
            </a:endParaRPr>
          </a:p>
          <a:p>
            <a:pPr>
              <a:buFont typeface="Wingdings" pitchFamily="2" charset="2"/>
              <a:buChar char="v"/>
              <a:defRPr/>
            </a:pPr>
            <a:r>
              <a:rPr lang="en-GB" sz="2000" dirty="0">
                <a:solidFill>
                  <a:srgbClr val="FF0000"/>
                </a:solidFill>
              </a:rPr>
              <a:t>WP TE programme meeting in week of October 30</a:t>
            </a:r>
            <a:r>
              <a:rPr lang="en-GB" sz="2000" baseline="30000" dirty="0">
                <a:solidFill>
                  <a:srgbClr val="FF0000"/>
                </a:solidFill>
              </a:rPr>
              <a:t>th</a:t>
            </a:r>
            <a:r>
              <a:rPr lang="en-GB" sz="2000" dirty="0"/>
              <a:t> (after IAEA and ITPA weeks)</a:t>
            </a:r>
            <a:endParaRPr sz="2000" dirty="0"/>
          </a:p>
          <a:p>
            <a:pPr>
              <a:buFont typeface="Wingdings" pitchFamily="2" charset="2"/>
              <a:buChar char="v"/>
              <a:defRPr/>
            </a:pPr>
            <a:r>
              <a:rPr lang="en-GB" sz="2000" dirty="0"/>
              <a:t>Selection starts last week Nov  would leave 4 weeks till December break</a:t>
            </a:r>
          </a:p>
          <a:p>
            <a:pPr>
              <a:buFont typeface="Wingdings" pitchFamily="2" charset="2"/>
              <a:buChar char="v"/>
              <a:defRPr/>
            </a:pPr>
            <a:r>
              <a:rPr lang="en-GB" sz="2000" dirty="0">
                <a:solidFill>
                  <a:srgbClr val="FF0000"/>
                </a:solidFill>
              </a:rPr>
              <a:t>Start participation January </a:t>
            </a:r>
            <a:r>
              <a:rPr lang="en-GB" sz="2000" dirty="0"/>
              <a:t>(WEST &amp; TCV) – maybe with some delay in start of TE contribution but unclear</a:t>
            </a:r>
          </a:p>
        </p:txBody>
      </p:sp>
      <p:sp>
        <p:nvSpPr>
          <p:cNvPr id="4" name="Fußzeilenplatzhalter 3"/>
          <p:cNvSpPr>
            <a:spLocks noGrp="1"/>
          </p:cNvSpPr>
          <p:nvPr>
            <p:ph type="ftr" sz="quarter" idx="11"/>
          </p:nvPr>
        </p:nvSpPr>
        <p:spPr bwMode="auto">
          <a:xfrm>
            <a:off x="609600" y="6528385"/>
            <a:ext cx="3830216"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11</a:t>
            </a:fld>
            <a:endParaRPr lang="en-GB"/>
          </a:p>
        </p:txBody>
      </p:sp>
      <p:cxnSp>
        <p:nvCxnSpPr>
          <p:cNvPr id="7" name="Gerade Verbindung mit Pfeil 6">
            <a:extLst>
              <a:ext uri="{FF2B5EF4-FFF2-40B4-BE49-F238E27FC236}">
                <a16:creationId xmlns:a16="http://schemas.microsoft.com/office/drawing/2014/main" id="{D09BFF42-08FC-63BC-A9D1-51C477C995E3}"/>
              </a:ext>
            </a:extLst>
          </p:cNvPr>
          <p:cNvCxnSpPr/>
          <p:nvPr/>
        </p:nvCxnSpPr>
        <p:spPr>
          <a:xfrm>
            <a:off x="335360" y="5307332"/>
            <a:ext cx="10801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CA3189EE-11AC-D118-F11D-3C3C42613749}"/>
              </a:ext>
            </a:extLst>
          </p:cNvPr>
          <p:cNvSpPr txBox="1"/>
          <p:nvPr/>
        </p:nvSpPr>
        <p:spPr>
          <a:xfrm>
            <a:off x="301338" y="4850880"/>
            <a:ext cx="3714478" cy="369332"/>
          </a:xfrm>
          <a:prstGeom prst="rect">
            <a:avLst/>
          </a:prstGeom>
          <a:noFill/>
        </p:spPr>
        <p:txBody>
          <a:bodyPr wrap="none" rtlCol="0">
            <a:spAutoFit/>
          </a:bodyPr>
          <a:lstStyle/>
          <a:p>
            <a:r>
              <a:rPr lang="en-GB" dirty="0"/>
              <a:t>Timeline proposed for 2024 and 2025</a:t>
            </a:r>
          </a:p>
        </p:txBody>
      </p:sp>
      <p:sp>
        <p:nvSpPr>
          <p:cNvPr id="11" name="Textfeld 10">
            <a:extLst>
              <a:ext uri="{FF2B5EF4-FFF2-40B4-BE49-F238E27FC236}">
                <a16:creationId xmlns:a16="http://schemas.microsoft.com/office/drawing/2014/main" id="{3022E4DF-D982-FF5C-C82B-F7F702CB899A}"/>
              </a:ext>
            </a:extLst>
          </p:cNvPr>
          <p:cNvSpPr txBox="1"/>
          <p:nvPr/>
        </p:nvSpPr>
        <p:spPr>
          <a:xfrm>
            <a:off x="335360" y="5353499"/>
            <a:ext cx="1887055" cy="646331"/>
          </a:xfrm>
          <a:prstGeom prst="rect">
            <a:avLst/>
          </a:prstGeom>
          <a:noFill/>
        </p:spPr>
        <p:txBody>
          <a:bodyPr wrap="none" rtlCol="0">
            <a:spAutoFit/>
          </a:bodyPr>
          <a:lstStyle/>
          <a:p>
            <a:r>
              <a:rPr lang="en-GB" dirty="0"/>
              <a:t>January</a:t>
            </a:r>
          </a:p>
          <a:p>
            <a:r>
              <a:rPr lang="en-GB" dirty="0"/>
              <a:t>Start participation</a:t>
            </a:r>
          </a:p>
        </p:txBody>
      </p:sp>
      <p:sp>
        <p:nvSpPr>
          <p:cNvPr id="12" name="Textfeld 11">
            <a:extLst>
              <a:ext uri="{FF2B5EF4-FFF2-40B4-BE49-F238E27FC236}">
                <a16:creationId xmlns:a16="http://schemas.microsoft.com/office/drawing/2014/main" id="{DF33CF32-FFCD-E575-C6BC-010055B20851}"/>
              </a:ext>
            </a:extLst>
          </p:cNvPr>
          <p:cNvSpPr txBox="1"/>
          <p:nvPr/>
        </p:nvSpPr>
        <p:spPr bwMode="auto">
          <a:xfrm>
            <a:off x="4857373" y="5353499"/>
            <a:ext cx="1813317" cy="646331"/>
          </a:xfrm>
          <a:prstGeom prst="rect">
            <a:avLst/>
          </a:prstGeom>
          <a:noFill/>
        </p:spPr>
        <p:txBody>
          <a:bodyPr wrap="none" rtlCol="0">
            <a:spAutoFit/>
          </a:bodyPr>
          <a:lstStyle/>
          <a:p>
            <a:r>
              <a:rPr lang="en-GB" dirty="0"/>
              <a:t>July - September</a:t>
            </a:r>
          </a:p>
          <a:p>
            <a:r>
              <a:rPr lang="en-GB" dirty="0"/>
              <a:t>Call for proposals</a:t>
            </a:r>
          </a:p>
        </p:txBody>
      </p:sp>
      <p:sp>
        <p:nvSpPr>
          <p:cNvPr id="13" name="Textfeld 12">
            <a:extLst>
              <a:ext uri="{FF2B5EF4-FFF2-40B4-BE49-F238E27FC236}">
                <a16:creationId xmlns:a16="http://schemas.microsoft.com/office/drawing/2014/main" id="{2E815C02-1A52-A942-CB39-DF48DA795522}"/>
              </a:ext>
            </a:extLst>
          </p:cNvPr>
          <p:cNvSpPr txBox="1"/>
          <p:nvPr/>
        </p:nvSpPr>
        <p:spPr bwMode="auto">
          <a:xfrm>
            <a:off x="7032104" y="5304095"/>
            <a:ext cx="2630848" cy="646331"/>
          </a:xfrm>
          <a:prstGeom prst="rect">
            <a:avLst/>
          </a:prstGeom>
          <a:noFill/>
        </p:spPr>
        <p:txBody>
          <a:bodyPr wrap="none" rtlCol="0">
            <a:spAutoFit/>
          </a:bodyPr>
          <a:lstStyle/>
          <a:p>
            <a:r>
              <a:rPr lang="en-GB" dirty="0"/>
              <a:t>End October</a:t>
            </a:r>
          </a:p>
          <a:p>
            <a:r>
              <a:rPr lang="en-GB" dirty="0"/>
              <a:t>General Planning Meeting</a:t>
            </a:r>
          </a:p>
        </p:txBody>
      </p:sp>
      <p:sp>
        <p:nvSpPr>
          <p:cNvPr id="14" name="Textfeld 13">
            <a:extLst>
              <a:ext uri="{FF2B5EF4-FFF2-40B4-BE49-F238E27FC236}">
                <a16:creationId xmlns:a16="http://schemas.microsoft.com/office/drawing/2014/main" id="{25FF1E64-A029-C600-A5F7-719E78469880}"/>
              </a:ext>
            </a:extLst>
          </p:cNvPr>
          <p:cNvSpPr txBox="1"/>
          <p:nvPr/>
        </p:nvSpPr>
        <p:spPr bwMode="auto">
          <a:xfrm>
            <a:off x="8122593" y="5879013"/>
            <a:ext cx="3013967" cy="646331"/>
          </a:xfrm>
          <a:prstGeom prst="rect">
            <a:avLst/>
          </a:prstGeom>
          <a:noFill/>
        </p:spPr>
        <p:txBody>
          <a:bodyPr wrap="none" rtlCol="0">
            <a:spAutoFit/>
          </a:bodyPr>
          <a:lstStyle/>
          <a:p>
            <a:r>
              <a:rPr lang="en-GB" dirty="0"/>
              <a:t>Mid October – Mid November</a:t>
            </a:r>
          </a:p>
          <a:p>
            <a:r>
              <a:rPr lang="en-GB" dirty="0"/>
              <a:t>Call for participation</a:t>
            </a:r>
          </a:p>
        </p:txBody>
      </p:sp>
    </p:spTree>
    <p:extLst>
      <p:ext uri="{BB962C8B-B14F-4D97-AF65-F5344CB8AC3E}">
        <p14:creationId xmlns:p14="http://schemas.microsoft.com/office/powerpoint/2010/main" val="320378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0" y="116632"/>
            <a:ext cx="11208568" cy="457200"/>
          </a:xfrm>
        </p:spPr>
        <p:txBody>
          <a:bodyPr/>
          <a:lstStyle/>
          <a:p>
            <a:pPr>
              <a:defRPr/>
            </a:pPr>
            <a:r>
              <a:rPr lang="en-GB" dirty="0"/>
              <a:t>As example: Anticipated contribution of devices to advancing the SSRL of the scientific objectives for the Research Topics 22-01 &amp; 22-02 relevance to ITER/DEMO/PEX</a:t>
            </a:r>
            <a:endParaRPr dirty="0"/>
          </a:p>
        </p:txBody>
      </p:sp>
      <p:sp>
        <p:nvSpPr>
          <p:cNvPr id="4" name="Fußzeilenplatzhalter 3"/>
          <p:cNvSpPr>
            <a:spLocks noGrp="1"/>
          </p:cNvSpPr>
          <p:nvPr>
            <p:ph type="ftr" sz="quarter" idx="11"/>
          </p:nvPr>
        </p:nvSpPr>
        <p:spPr bwMode="auto">
          <a:xfrm>
            <a:off x="609600" y="6528385"/>
            <a:ext cx="39022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12</a:t>
            </a:fld>
            <a:endParaRPr lang="en-GB"/>
          </a:p>
        </p:txBody>
      </p:sp>
      <p:pic>
        <p:nvPicPr>
          <p:cNvPr id="14" name="Grafik 13">
            <a:extLst>
              <a:ext uri="{FF2B5EF4-FFF2-40B4-BE49-F238E27FC236}">
                <a16:creationId xmlns:a16="http://schemas.microsoft.com/office/drawing/2014/main" id="{4668F4A7-93A8-79B1-B4A9-C8E07CD5D9FF}"/>
              </a:ext>
            </a:extLst>
          </p:cNvPr>
          <p:cNvPicPr>
            <a:picLocks noChangeAspect="1"/>
          </p:cNvPicPr>
          <p:nvPr/>
        </p:nvPicPr>
        <p:blipFill>
          <a:blip r:embed="rId2"/>
          <a:stretch>
            <a:fillRect/>
          </a:stretch>
        </p:blipFill>
        <p:spPr>
          <a:xfrm>
            <a:off x="4711614" y="6144344"/>
            <a:ext cx="6089645" cy="597024"/>
          </a:xfrm>
          <a:prstGeom prst="rect">
            <a:avLst/>
          </a:prstGeom>
        </p:spPr>
      </p:pic>
      <p:graphicFrame>
        <p:nvGraphicFramePr>
          <p:cNvPr id="7" name="Objekt 6">
            <a:extLst>
              <a:ext uri="{FF2B5EF4-FFF2-40B4-BE49-F238E27FC236}">
                <a16:creationId xmlns:a16="http://schemas.microsoft.com/office/drawing/2014/main" id="{90B5E46F-0DE7-D43B-4492-563CAB5A5647}"/>
              </a:ext>
            </a:extLst>
          </p:cNvPr>
          <p:cNvGraphicFramePr>
            <a:graphicFrameLocks noChangeAspect="1"/>
          </p:cNvGraphicFramePr>
          <p:nvPr>
            <p:extLst>
              <p:ext uri="{D42A27DB-BD31-4B8C-83A1-F6EECF244321}">
                <p14:modId xmlns:p14="http://schemas.microsoft.com/office/powerpoint/2010/main" val="1229282599"/>
              </p:ext>
            </p:extLst>
          </p:nvPr>
        </p:nvGraphicFramePr>
        <p:xfrm>
          <a:off x="30362" y="764705"/>
          <a:ext cx="11538246" cy="5312401"/>
        </p:xfrm>
        <a:graphic>
          <a:graphicData uri="http://schemas.openxmlformats.org/presentationml/2006/ole">
            <mc:AlternateContent xmlns:mc="http://schemas.openxmlformats.org/markup-compatibility/2006">
              <mc:Choice xmlns:v="urn:schemas-microsoft-com:vml" Requires="v">
                <p:oleObj name="Arbeitsblatt" r:id="rId3" imgW="21132800" imgH="9728200" progId="Excel.Sheet.12">
                  <p:embed/>
                </p:oleObj>
              </mc:Choice>
              <mc:Fallback>
                <p:oleObj name="Arbeitsblatt" r:id="rId3" imgW="21132800" imgH="9728200" progId="Excel.Sheet.12">
                  <p:embed/>
                  <p:pic>
                    <p:nvPicPr>
                      <p:cNvPr id="0" name=""/>
                      <p:cNvPicPr/>
                      <p:nvPr/>
                    </p:nvPicPr>
                    <p:blipFill>
                      <a:blip r:embed="rId4"/>
                      <a:stretch>
                        <a:fillRect/>
                      </a:stretch>
                    </p:blipFill>
                    <p:spPr>
                      <a:xfrm>
                        <a:off x="30362" y="764705"/>
                        <a:ext cx="11538246" cy="5312401"/>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A67489B9-F80C-1A83-A1A1-93706018C29E}"/>
              </a:ext>
            </a:extLst>
          </p:cNvPr>
          <p:cNvSpPr txBox="1"/>
          <p:nvPr/>
        </p:nvSpPr>
        <p:spPr>
          <a:xfrm>
            <a:off x="65858" y="6144344"/>
            <a:ext cx="2249334" cy="369332"/>
          </a:xfrm>
          <a:prstGeom prst="rect">
            <a:avLst/>
          </a:prstGeom>
          <a:noFill/>
        </p:spPr>
        <p:txBody>
          <a:bodyPr wrap="none" rtlCol="0">
            <a:spAutoFit/>
          </a:bodyPr>
          <a:lstStyle/>
          <a:p>
            <a:r>
              <a:rPr lang="en-GB" dirty="0"/>
              <a:t>Table for all RTs exists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F4E5C-DD34-D5AF-17A5-33F2F6D491CD}"/>
              </a:ext>
            </a:extLst>
          </p:cNvPr>
          <p:cNvSpPr>
            <a:spLocks noGrp="1"/>
          </p:cNvSpPr>
          <p:nvPr>
            <p:ph type="title"/>
          </p:nvPr>
        </p:nvSpPr>
        <p:spPr/>
        <p:txBody>
          <a:bodyPr/>
          <a:lstStyle/>
          <a:p>
            <a:r>
              <a:rPr lang="en-GB" dirty="0"/>
              <a:t>Further evolution of SSRLs in time…</a:t>
            </a:r>
          </a:p>
        </p:txBody>
      </p:sp>
      <p:sp>
        <p:nvSpPr>
          <p:cNvPr id="4" name="Fußzeilenplatzhalter 3">
            <a:extLst>
              <a:ext uri="{FF2B5EF4-FFF2-40B4-BE49-F238E27FC236}">
                <a16:creationId xmlns:a16="http://schemas.microsoft.com/office/drawing/2014/main" id="{CDF180BD-D1CD-AB8A-F7AF-FCFC4B73CF61}"/>
              </a:ext>
            </a:extLst>
          </p:cNvPr>
          <p:cNvSpPr>
            <a:spLocks noGrp="1"/>
          </p:cNvSpPr>
          <p:nvPr>
            <p:ph type="ftr" sz="quarter" idx="11"/>
          </p:nvPr>
        </p:nvSpPr>
        <p:spPr>
          <a:xfrm>
            <a:off x="609600" y="6525344"/>
            <a:ext cx="3974232" cy="332655"/>
          </a:xfrm>
        </p:spPr>
        <p:txBody>
          <a:bodyPr/>
          <a:lstStyle/>
          <a:p>
            <a:pPr>
              <a:defRPr/>
            </a:pPr>
            <a:r>
              <a:rPr lang="fr-FR" dirty="0"/>
              <a:t>M. Wischmeier for TE </a:t>
            </a:r>
            <a:r>
              <a:rPr lang="fr-FR" dirty="0" err="1"/>
              <a:t>TFLs</a:t>
            </a:r>
            <a:r>
              <a:rPr lang="fr-FR" dirty="0"/>
              <a:t> |  FSD AWP 2024 |  15th June 2023</a:t>
            </a:r>
            <a:endParaRPr lang="en-GB" dirty="0"/>
          </a:p>
        </p:txBody>
      </p:sp>
      <p:sp>
        <p:nvSpPr>
          <p:cNvPr id="5" name="Foliennummernplatzhalter 4">
            <a:extLst>
              <a:ext uri="{FF2B5EF4-FFF2-40B4-BE49-F238E27FC236}">
                <a16:creationId xmlns:a16="http://schemas.microsoft.com/office/drawing/2014/main" id="{9CE85568-4F56-1357-BDE2-C26F84C2B550}"/>
              </a:ext>
            </a:extLst>
          </p:cNvPr>
          <p:cNvSpPr>
            <a:spLocks noGrp="1"/>
          </p:cNvSpPr>
          <p:nvPr>
            <p:ph type="sldNum" sz="quarter" idx="12"/>
          </p:nvPr>
        </p:nvSpPr>
        <p:spPr/>
        <p:txBody>
          <a:bodyPr/>
          <a:lstStyle/>
          <a:p>
            <a:pPr>
              <a:defRPr/>
            </a:pPr>
            <a:fld id="{6A6D9FA1-99C7-4910-8E32-B85D378B0060}" type="slidenum">
              <a:rPr lang="en-GB" smtClean="0"/>
              <a:t>13</a:t>
            </a:fld>
            <a:endParaRPr lang="en-GB"/>
          </a:p>
        </p:txBody>
      </p:sp>
      <p:sp>
        <p:nvSpPr>
          <p:cNvPr id="6" name="Textfeld 5">
            <a:extLst>
              <a:ext uri="{FF2B5EF4-FFF2-40B4-BE49-F238E27FC236}">
                <a16:creationId xmlns:a16="http://schemas.microsoft.com/office/drawing/2014/main" id="{9E865C0D-E42A-A924-52EA-5685AF7A4964}"/>
              </a:ext>
            </a:extLst>
          </p:cNvPr>
          <p:cNvSpPr txBox="1"/>
          <p:nvPr/>
        </p:nvSpPr>
        <p:spPr bwMode="auto">
          <a:xfrm>
            <a:off x="31334" y="598596"/>
            <a:ext cx="12160665" cy="5570756"/>
          </a:xfrm>
          <a:prstGeom prst="rect">
            <a:avLst/>
          </a:prstGeom>
          <a:noFill/>
        </p:spPr>
        <p:txBody>
          <a:bodyPr wrap="square" rtlCol="0">
            <a:spAutoFit/>
          </a:bodyPr>
          <a:lstStyle/>
          <a:p>
            <a:pPr>
              <a:defRPr/>
            </a:pPr>
            <a:r>
              <a:rPr lang="en-GB" sz="2400" i="1" dirty="0"/>
              <a:t>Are there SSRLs where we might expect not to make any major progress with the available devices?</a:t>
            </a:r>
          </a:p>
          <a:p>
            <a:pPr marL="742950" lvl="1" indent="-285750">
              <a:buFont typeface="Wingdings" pitchFamily="2" charset="2"/>
              <a:buChar char="v"/>
              <a:defRPr/>
            </a:pPr>
            <a:r>
              <a:rPr lang="en-GB" sz="2400" dirty="0">
                <a:solidFill>
                  <a:srgbClr val="FF0000"/>
                </a:solidFill>
              </a:rPr>
              <a:t> In 2024/2025: With </a:t>
            </a:r>
            <a:r>
              <a:rPr lang="en-GB" sz="2400" i="1" dirty="0">
                <a:solidFill>
                  <a:srgbClr val="FF0000"/>
                </a:solidFill>
              </a:rPr>
              <a:t>low SSRLs most devices likely able to contribute</a:t>
            </a:r>
            <a:r>
              <a:rPr lang="en-GB" sz="2400" i="1" dirty="0"/>
              <a:t> </a:t>
            </a:r>
            <a:r>
              <a:rPr lang="en-GB" sz="2400" dirty="0"/>
              <a:t>to solidify the knowledge by providing more data or different combinations of data and to even increase the SSRL (e.g. RT22-01 &amp; RT22-02)</a:t>
            </a:r>
          </a:p>
          <a:p>
            <a:pPr marL="742950" lvl="1" indent="-285750">
              <a:buFont typeface="Wingdings" pitchFamily="2" charset="2"/>
              <a:buChar char="v"/>
              <a:defRPr/>
            </a:pPr>
            <a:r>
              <a:rPr lang="en-US" sz="2400" dirty="0"/>
              <a:t> In 2026/27: if a majority of the SSRLs change increase </a:t>
            </a:r>
            <a:r>
              <a:rPr lang="en-US" sz="2400" dirty="0">
                <a:sym typeface="Wingdings" pitchFamily="2" charset="2"/>
              </a:rPr>
              <a:t></a:t>
            </a:r>
            <a:r>
              <a:rPr lang="en-US" sz="2400" dirty="0"/>
              <a:t> further progress in SSRL for several scientific objectives becomes possibly too challenging (e.g. RT22-04)</a:t>
            </a:r>
          </a:p>
          <a:p>
            <a:pPr marL="742950" lvl="1" indent="-285750">
              <a:buFont typeface="Wingdings" pitchFamily="2" charset="2"/>
              <a:buChar char="v"/>
              <a:defRPr/>
            </a:pPr>
            <a:r>
              <a:rPr lang="en-US" sz="2400" dirty="0">
                <a:sym typeface="Wingdings" pitchFamily="2" charset="2"/>
              </a:rPr>
              <a:t> </a:t>
            </a:r>
            <a:r>
              <a:rPr lang="en-US" sz="2400" i="1" dirty="0">
                <a:solidFill>
                  <a:srgbClr val="FF0000"/>
                </a:solidFill>
                <a:sym typeface="Wingdings" pitchFamily="2" charset="2"/>
              </a:rPr>
              <a:t>Which are the maximum SSRLs all devices together can reach by end of 2027? </a:t>
            </a:r>
            <a:r>
              <a:rPr lang="en-US" sz="2400" dirty="0">
                <a:sym typeface="Wingdings" pitchFamily="2" charset="2"/>
              </a:rPr>
              <a:t>– </a:t>
            </a:r>
            <a:r>
              <a:rPr lang="en-US" sz="2000" dirty="0">
                <a:sym typeface="Wingdings" pitchFamily="2" charset="2"/>
              </a:rPr>
              <a:t>Analysis has not been done  to be considered in view of the facility review?</a:t>
            </a:r>
          </a:p>
          <a:p>
            <a:pPr marL="742950" lvl="1" indent="-285750">
              <a:buFont typeface="Wingdings" pitchFamily="2" charset="2"/>
              <a:buChar char="v"/>
              <a:defRPr/>
            </a:pPr>
            <a:r>
              <a:rPr lang="en-US" sz="2400" dirty="0">
                <a:sym typeface="Wingdings" pitchFamily="2" charset="2"/>
              </a:rPr>
              <a:t> How does outcome of TSVVs impact the SSRLs &amp; how to quantify the uncertainty of predictions for ITER / DEMO</a:t>
            </a:r>
          </a:p>
          <a:p>
            <a:pPr marL="742950" lvl="1" indent="-285750">
              <a:buFont typeface="Wingdings" pitchFamily="2" charset="2"/>
              <a:buChar char="v"/>
              <a:defRPr/>
            </a:pPr>
            <a:r>
              <a:rPr lang="en-US" sz="2400" dirty="0">
                <a:sym typeface="Wingdings" pitchFamily="2" charset="2"/>
              </a:rPr>
              <a:t> </a:t>
            </a:r>
            <a:r>
              <a:rPr lang="en-US" sz="2400" dirty="0">
                <a:solidFill>
                  <a:srgbClr val="FF0000"/>
                </a:solidFill>
                <a:sym typeface="Wingdings" pitchFamily="2" charset="2"/>
              </a:rPr>
              <a:t>Lack of devices for  progress to increase the SSRLs towards ITER/DEMO? Are there gaps in the physics understanding?</a:t>
            </a:r>
          </a:p>
          <a:p>
            <a:pPr marL="742950" lvl="1" indent="-285750">
              <a:buFont typeface="Wingdings" pitchFamily="2" charset="2"/>
              <a:buChar char="v"/>
              <a:defRPr/>
            </a:pPr>
            <a:r>
              <a:rPr lang="en-US" sz="2400" dirty="0">
                <a:sym typeface="Wingdings" pitchFamily="2" charset="2"/>
              </a:rPr>
              <a:t> What will the impact of DTT and JT-60SA or any of the facility review upgrades be in this context?</a:t>
            </a:r>
            <a:endParaRPr sz="2400" dirty="0"/>
          </a:p>
        </p:txBody>
      </p:sp>
    </p:spTree>
    <p:extLst>
      <p:ext uri="{BB962C8B-B14F-4D97-AF65-F5344CB8AC3E}">
        <p14:creationId xmlns:p14="http://schemas.microsoft.com/office/powerpoint/2010/main" val="213118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91344" y="116632"/>
            <a:ext cx="10801200" cy="457200"/>
          </a:xfrm>
        </p:spPr>
        <p:txBody>
          <a:bodyPr/>
          <a:lstStyle/>
          <a:p>
            <a:pPr>
              <a:defRPr/>
            </a:pPr>
            <a:r>
              <a:rPr lang="en-GB" dirty="0"/>
              <a:t>Long term impact of termination of JET, delay of JT-60SA and accessibility to remaining 4 devices (1/2 scientific)</a:t>
            </a:r>
            <a:endParaRPr dirty="0"/>
          </a:p>
        </p:txBody>
      </p:sp>
      <p:sp>
        <p:nvSpPr>
          <p:cNvPr id="4" name="Fußzeilenplatzhalter 3"/>
          <p:cNvSpPr>
            <a:spLocks noGrp="1"/>
          </p:cNvSpPr>
          <p:nvPr>
            <p:ph type="ftr" sz="quarter" idx="11"/>
          </p:nvPr>
        </p:nvSpPr>
        <p:spPr bwMode="auto">
          <a:xfrm>
            <a:off x="609600" y="6528385"/>
            <a:ext cx="39022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14</a:t>
            </a:fld>
            <a:endParaRPr lang="en-GB"/>
          </a:p>
        </p:txBody>
      </p:sp>
      <p:sp>
        <p:nvSpPr>
          <p:cNvPr id="7" name="ZoneTexte 6"/>
          <p:cNvSpPr txBox="1"/>
          <p:nvPr/>
        </p:nvSpPr>
        <p:spPr>
          <a:xfrm>
            <a:off x="191344" y="761443"/>
            <a:ext cx="11593288" cy="3139321"/>
          </a:xfrm>
          <a:prstGeom prst="rect">
            <a:avLst/>
          </a:prstGeom>
          <a:noFill/>
        </p:spPr>
        <p:txBody>
          <a:bodyPr wrap="square" rtlCol="0">
            <a:spAutoFit/>
          </a:bodyPr>
          <a:lstStyle/>
          <a:p>
            <a:pPr algn="just"/>
            <a:r>
              <a:rPr lang="fr-FR" sz="2400" b="1" dirty="0" err="1"/>
              <a:t>Some</a:t>
            </a:r>
            <a:r>
              <a:rPr lang="fr-FR" sz="2400" b="1" dirty="0"/>
              <a:t> for the </a:t>
            </a:r>
            <a:r>
              <a:rPr lang="fr-FR" sz="2400" b="1" dirty="0" err="1"/>
              <a:t>present</a:t>
            </a:r>
            <a:r>
              <a:rPr lang="fr-FR" sz="2400" b="1" dirty="0"/>
              <a:t> objectives are </a:t>
            </a:r>
            <a:r>
              <a:rPr lang="fr-FR" sz="2400" b="1" dirty="0" err="1"/>
              <a:t>likely</a:t>
            </a:r>
            <a:r>
              <a:rPr lang="fr-FR" sz="2400" b="1" dirty="0"/>
              <a:t> to </a:t>
            </a:r>
            <a:r>
              <a:rPr lang="fr-FR" sz="2400" b="1" dirty="0" err="1"/>
              <a:t>be</a:t>
            </a:r>
            <a:r>
              <a:rPr lang="fr-FR" sz="2400" b="1" dirty="0"/>
              <a:t> </a:t>
            </a:r>
            <a:r>
              <a:rPr lang="fr-FR" sz="2400" b="1" dirty="0" err="1"/>
              <a:t>impacted</a:t>
            </a:r>
            <a:r>
              <a:rPr lang="fr-FR" sz="2400" b="1" dirty="0"/>
              <a:t>. </a:t>
            </a:r>
            <a:r>
              <a:rPr lang="fr-FR" sz="2400" b="1" dirty="0" err="1"/>
              <a:t>Some</a:t>
            </a:r>
            <a:r>
              <a:rPr lang="fr-FR" sz="2400" b="1" dirty="0"/>
              <a:t> </a:t>
            </a:r>
            <a:r>
              <a:rPr lang="fr-FR" sz="2400" b="1" dirty="0" err="1"/>
              <a:t>elements</a:t>
            </a:r>
            <a:r>
              <a:rPr lang="fr-FR" sz="2400" b="1" dirty="0"/>
              <a:t>: </a:t>
            </a:r>
          </a:p>
          <a:p>
            <a:pPr marL="285750" indent="-285750" algn="just">
              <a:spcBef>
                <a:spcPts val="1200"/>
              </a:spcBef>
              <a:buFont typeface="Wingdings" panose="05000000000000000000" pitchFamily="2" charset="2"/>
              <a:buChar char="q"/>
            </a:pPr>
            <a:r>
              <a:rPr lang="fr-FR" sz="2400" dirty="0"/>
              <a:t>Objectives </a:t>
            </a:r>
            <a:r>
              <a:rPr lang="fr-FR" sz="2400" dirty="0" err="1"/>
              <a:t>related</a:t>
            </a:r>
            <a:r>
              <a:rPr lang="fr-FR" sz="2400" dirty="0"/>
              <a:t> to the </a:t>
            </a:r>
            <a:r>
              <a:rPr lang="fr-FR" sz="2400" dirty="0" err="1"/>
              <a:t>pedestal</a:t>
            </a:r>
            <a:r>
              <a:rPr lang="fr-FR" sz="2400" dirty="0"/>
              <a:t> </a:t>
            </a:r>
            <a:r>
              <a:rPr lang="fr-FR" sz="2400" dirty="0" err="1"/>
              <a:t>behaviour</a:t>
            </a:r>
            <a:r>
              <a:rPr lang="fr-FR" sz="2400" dirty="0"/>
              <a:t> at high plasma </a:t>
            </a:r>
            <a:r>
              <a:rPr lang="fr-FR" sz="2400" dirty="0" err="1"/>
              <a:t>current</a:t>
            </a:r>
            <a:r>
              <a:rPr lang="fr-FR" sz="2400" dirty="0"/>
              <a:t> and high </a:t>
            </a:r>
            <a:r>
              <a:rPr lang="fr-FR" sz="2400" dirty="0" err="1"/>
              <a:t>opacity</a:t>
            </a:r>
            <a:r>
              <a:rPr lang="fr-FR" sz="2400" dirty="0"/>
              <a:t> in the </a:t>
            </a:r>
            <a:r>
              <a:rPr lang="fr-FR" sz="2400" dirty="0" err="1"/>
              <a:t>baseline</a:t>
            </a:r>
            <a:r>
              <a:rPr lang="fr-FR" sz="2400" dirty="0"/>
              <a:t> scenario</a:t>
            </a:r>
          </a:p>
          <a:p>
            <a:pPr marL="285750" indent="-285750" algn="just">
              <a:spcBef>
                <a:spcPts val="1200"/>
              </a:spcBef>
              <a:buFont typeface="Wingdings" panose="05000000000000000000" pitchFamily="2" charset="2"/>
              <a:buChar char="q"/>
            </a:pPr>
            <a:r>
              <a:rPr lang="fr-FR" sz="2400" dirty="0"/>
              <a:t>Objectives </a:t>
            </a:r>
            <a:r>
              <a:rPr lang="fr-FR" sz="2400" dirty="0" err="1"/>
              <a:t>related</a:t>
            </a:r>
            <a:r>
              <a:rPr lang="fr-FR" sz="2400" dirty="0"/>
              <a:t> to the real time control (</a:t>
            </a:r>
            <a:r>
              <a:rPr lang="fr-FR" sz="2400" dirty="0" err="1"/>
              <a:t>kinetic</a:t>
            </a:r>
            <a:r>
              <a:rPr lang="fr-FR" sz="2400" dirty="0"/>
              <a:t> control or disruption control) </a:t>
            </a:r>
            <a:r>
              <a:rPr lang="fr-FR" sz="2400" dirty="0" err="1"/>
              <a:t>will</a:t>
            </a:r>
            <a:r>
              <a:rPr lang="fr-FR" sz="2400" dirty="0"/>
              <a:t> have </a:t>
            </a:r>
            <a:r>
              <a:rPr lang="fr-FR" sz="2400" dirty="0" err="1"/>
              <a:t>less</a:t>
            </a:r>
            <a:r>
              <a:rPr lang="fr-FR" sz="2400" dirty="0"/>
              <a:t> relevance for </a:t>
            </a:r>
            <a:r>
              <a:rPr lang="fr-FR" sz="2400" dirty="0" err="1"/>
              <a:t>transfering</a:t>
            </a:r>
            <a:r>
              <a:rPr lang="fr-FR" sz="2400" dirty="0"/>
              <a:t> the </a:t>
            </a:r>
            <a:r>
              <a:rPr lang="fr-FR" sz="2400" dirty="0" err="1"/>
              <a:t>knowledge</a:t>
            </a:r>
            <a:r>
              <a:rPr lang="fr-FR" sz="2400" dirty="0"/>
              <a:t> to </a:t>
            </a:r>
            <a:r>
              <a:rPr lang="fr-FR" sz="2400" dirty="0" err="1"/>
              <a:t>larger</a:t>
            </a:r>
            <a:r>
              <a:rPr lang="fr-FR" sz="2400" dirty="0"/>
              <a:t> </a:t>
            </a:r>
            <a:r>
              <a:rPr lang="fr-FR" sz="2400" dirty="0" err="1"/>
              <a:t>device</a:t>
            </a:r>
            <a:r>
              <a:rPr lang="fr-FR" sz="2400" dirty="0"/>
              <a:t>. </a:t>
            </a:r>
          </a:p>
          <a:p>
            <a:pPr marL="285750" indent="-285750" algn="just">
              <a:spcBef>
                <a:spcPts val="1200"/>
              </a:spcBef>
              <a:buFont typeface="Wingdings" panose="05000000000000000000" pitchFamily="2" charset="2"/>
              <a:buChar char="q"/>
            </a:pPr>
            <a:r>
              <a:rPr lang="fr-FR" sz="2400" dirty="0"/>
              <a:t>Objectives </a:t>
            </a:r>
            <a:r>
              <a:rPr lang="fr-FR" sz="2400" dirty="0" err="1"/>
              <a:t>related</a:t>
            </a:r>
            <a:r>
              <a:rPr lang="fr-FR" sz="2400" dirty="0"/>
              <a:t> to </a:t>
            </a:r>
            <a:r>
              <a:rPr lang="fr-FR" sz="2400" dirty="0" err="1"/>
              <a:t>integration</a:t>
            </a:r>
            <a:r>
              <a:rPr lang="fr-FR" sz="2400" dirty="0"/>
              <a:t> of scenarios </a:t>
            </a:r>
            <a:r>
              <a:rPr lang="fr-FR" sz="2400" dirty="0" err="1"/>
              <a:t>with</a:t>
            </a:r>
            <a:r>
              <a:rPr lang="fr-FR" sz="2400" dirty="0"/>
              <a:t> control </a:t>
            </a:r>
            <a:r>
              <a:rPr lang="fr-FR" sz="2400" dirty="0" err="1"/>
              <a:t>elements</a:t>
            </a:r>
            <a:r>
              <a:rPr lang="fr-FR" sz="2400" dirty="0"/>
              <a:t> and power and </a:t>
            </a:r>
            <a:r>
              <a:rPr lang="fr-FR" sz="2400" dirty="0" err="1"/>
              <a:t>particle</a:t>
            </a:r>
            <a:r>
              <a:rPr lang="fr-FR" sz="2400" dirty="0"/>
              <a:t> </a:t>
            </a:r>
            <a:r>
              <a:rPr lang="fr-FR" sz="2400" dirty="0" err="1"/>
              <a:t>exhaust</a:t>
            </a:r>
            <a:r>
              <a:rPr lang="fr-FR" sz="2400" dirty="0"/>
              <a:t> (</a:t>
            </a:r>
            <a:r>
              <a:rPr lang="fr-FR" sz="2400" dirty="0" err="1"/>
              <a:t>low</a:t>
            </a:r>
            <a:r>
              <a:rPr lang="fr-FR" sz="2400" dirty="0"/>
              <a:t> </a:t>
            </a:r>
            <a:r>
              <a:rPr lang="fr-FR" sz="2400" dirty="0" err="1"/>
              <a:t>pedestal</a:t>
            </a:r>
            <a:r>
              <a:rPr lang="fr-FR" sz="2400" dirty="0"/>
              <a:t> </a:t>
            </a:r>
            <a:r>
              <a:rPr lang="fr-FR" sz="2400" dirty="0">
                <a:latin typeface="Symbol" pitchFamily="2" charset="2"/>
              </a:rPr>
              <a:t>n </a:t>
            </a:r>
            <a:r>
              <a:rPr lang="fr-FR" sz="2400" dirty="0"/>
              <a:t>and high SOL </a:t>
            </a:r>
            <a:r>
              <a:rPr lang="fr-FR" sz="2400" dirty="0" err="1"/>
              <a:t>collisionaility</a:t>
            </a:r>
            <a:r>
              <a:rPr lang="fr-FR"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91344" y="116632"/>
            <a:ext cx="10801200" cy="457200"/>
          </a:xfrm>
        </p:spPr>
        <p:txBody>
          <a:bodyPr/>
          <a:lstStyle/>
          <a:p>
            <a:pPr>
              <a:defRPr/>
            </a:pPr>
            <a:r>
              <a:rPr lang="en-GB" dirty="0"/>
              <a:t>Long term impact of termination of JET, delay of JT-60SA and accessibility to remaining 4 devices (2/2 further consequences)</a:t>
            </a:r>
            <a:endParaRPr dirty="0"/>
          </a:p>
        </p:txBody>
      </p:sp>
      <p:sp>
        <p:nvSpPr>
          <p:cNvPr id="4" name="Fußzeilenplatzhalter 3"/>
          <p:cNvSpPr>
            <a:spLocks noGrp="1"/>
          </p:cNvSpPr>
          <p:nvPr>
            <p:ph type="ftr" sz="quarter" idx="11"/>
          </p:nvPr>
        </p:nvSpPr>
        <p:spPr bwMode="auto">
          <a:xfrm>
            <a:off x="609600" y="6528385"/>
            <a:ext cx="39022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15</a:t>
            </a:fld>
            <a:endParaRPr lang="en-GB"/>
          </a:p>
        </p:txBody>
      </p:sp>
      <p:sp>
        <p:nvSpPr>
          <p:cNvPr id="7" name="ZoneTexte 6"/>
          <p:cNvSpPr txBox="1"/>
          <p:nvPr/>
        </p:nvSpPr>
        <p:spPr>
          <a:xfrm>
            <a:off x="191344" y="761443"/>
            <a:ext cx="11593288" cy="4401205"/>
          </a:xfrm>
          <a:prstGeom prst="rect">
            <a:avLst/>
          </a:prstGeom>
          <a:noFill/>
        </p:spPr>
        <p:txBody>
          <a:bodyPr wrap="square" rtlCol="0">
            <a:spAutoFit/>
          </a:bodyPr>
          <a:lstStyle/>
          <a:p>
            <a:pPr algn="just"/>
            <a:r>
              <a:rPr lang="fr-FR" sz="2400" b="1" dirty="0" err="1"/>
              <a:t>Some</a:t>
            </a:r>
            <a:r>
              <a:rPr lang="fr-FR" sz="2400" b="1" dirty="0"/>
              <a:t> for the </a:t>
            </a:r>
            <a:r>
              <a:rPr lang="fr-FR" sz="2400" b="1" dirty="0" err="1"/>
              <a:t>present</a:t>
            </a:r>
            <a:r>
              <a:rPr lang="fr-FR" sz="2400" b="1" dirty="0"/>
              <a:t> objectives are </a:t>
            </a:r>
            <a:r>
              <a:rPr lang="fr-FR" sz="2400" b="1" dirty="0" err="1"/>
              <a:t>likely</a:t>
            </a:r>
            <a:r>
              <a:rPr lang="fr-FR" sz="2400" b="1" dirty="0"/>
              <a:t> to </a:t>
            </a:r>
            <a:r>
              <a:rPr lang="fr-FR" sz="2400" b="1" dirty="0" err="1"/>
              <a:t>be</a:t>
            </a:r>
            <a:r>
              <a:rPr lang="fr-FR" sz="2400" b="1" dirty="0"/>
              <a:t> </a:t>
            </a:r>
            <a:r>
              <a:rPr lang="fr-FR" sz="2400" b="1" dirty="0" err="1"/>
              <a:t>impacted</a:t>
            </a:r>
            <a:r>
              <a:rPr lang="fr-FR" sz="2400" b="1" dirty="0"/>
              <a:t>. </a:t>
            </a:r>
            <a:r>
              <a:rPr lang="fr-FR" sz="2400" b="1" dirty="0" err="1"/>
              <a:t>Some</a:t>
            </a:r>
            <a:r>
              <a:rPr lang="fr-FR" sz="2400" b="1" dirty="0"/>
              <a:t> </a:t>
            </a:r>
            <a:r>
              <a:rPr lang="fr-FR" sz="2400" b="1" dirty="0" err="1"/>
              <a:t>elements</a:t>
            </a:r>
            <a:r>
              <a:rPr lang="fr-FR" sz="2400" b="1" dirty="0"/>
              <a:t>: </a:t>
            </a:r>
          </a:p>
          <a:p>
            <a:pPr marL="285750" indent="-285750" algn="just">
              <a:spcBef>
                <a:spcPts val="1200"/>
              </a:spcBef>
              <a:buFont typeface="Wingdings" panose="05000000000000000000" pitchFamily="2" charset="2"/>
              <a:buChar char="q"/>
            </a:pPr>
            <a:r>
              <a:rPr lang="fr-FR" sz="2400" dirty="0"/>
              <a:t>LIBS and long </a:t>
            </a:r>
            <a:r>
              <a:rPr lang="fr-FR" sz="2400" dirty="0" err="1"/>
              <a:t>term</a:t>
            </a:r>
            <a:r>
              <a:rPr lang="fr-FR" sz="2400" dirty="0"/>
              <a:t> </a:t>
            </a:r>
            <a:r>
              <a:rPr lang="fr-FR" sz="2400" dirty="0" err="1"/>
              <a:t>sample</a:t>
            </a:r>
            <a:r>
              <a:rPr lang="fr-FR" sz="2400" dirty="0"/>
              <a:t> </a:t>
            </a:r>
            <a:r>
              <a:rPr lang="fr-FR" sz="2400" dirty="0" err="1"/>
              <a:t>analysis</a:t>
            </a:r>
            <a:r>
              <a:rPr lang="fr-FR" sz="2400" dirty="0"/>
              <a:t> </a:t>
            </a:r>
            <a:r>
              <a:rPr lang="fr-FR" sz="2400" dirty="0" err="1"/>
              <a:t>may</a:t>
            </a:r>
            <a:r>
              <a:rPr lang="fr-FR" sz="2400" dirty="0"/>
              <a:t> </a:t>
            </a:r>
            <a:r>
              <a:rPr lang="fr-FR" sz="2400" dirty="0" err="1"/>
              <a:t>require</a:t>
            </a:r>
            <a:r>
              <a:rPr lang="fr-FR" sz="2400" dirty="0"/>
              <a:t> </a:t>
            </a:r>
            <a:r>
              <a:rPr lang="fr-FR" sz="2400" dirty="0" err="1"/>
              <a:t>specific</a:t>
            </a:r>
            <a:r>
              <a:rPr lang="fr-FR" sz="2400" dirty="0"/>
              <a:t> actions </a:t>
            </a:r>
            <a:r>
              <a:rPr lang="fr-FR" sz="2400" dirty="0" err="1"/>
              <a:t>during</a:t>
            </a:r>
            <a:r>
              <a:rPr lang="fr-FR" sz="2400" dirty="0"/>
              <a:t> JET </a:t>
            </a:r>
            <a:r>
              <a:rPr lang="fr-FR" sz="2400" dirty="0" err="1"/>
              <a:t>decommissioning</a:t>
            </a:r>
            <a:r>
              <a:rPr lang="fr-FR" sz="2400" dirty="0"/>
              <a:t> (</a:t>
            </a:r>
            <a:r>
              <a:rPr lang="fr-FR" sz="2400" dirty="0" err="1"/>
              <a:t>starting</a:t>
            </a:r>
            <a:r>
              <a:rPr lang="fr-FR" sz="2400" dirty="0"/>
              <a:t> in in 2024). To </a:t>
            </a:r>
            <a:r>
              <a:rPr lang="fr-FR" sz="2400" dirty="0" err="1"/>
              <a:t>be</a:t>
            </a:r>
            <a:r>
              <a:rPr lang="fr-FR" sz="2400" dirty="0"/>
              <a:t> </a:t>
            </a:r>
            <a:r>
              <a:rPr lang="fr-FR" sz="2400" dirty="0" err="1"/>
              <a:t>discussed</a:t>
            </a:r>
            <a:r>
              <a:rPr lang="fr-FR" sz="2400" dirty="0"/>
              <a:t> </a:t>
            </a:r>
            <a:r>
              <a:rPr lang="fr-FR" sz="2400" dirty="0" err="1"/>
              <a:t>with</a:t>
            </a:r>
            <a:r>
              <a:rPr lang="fr-FR" sz="2400" dirty="0"/>
              <a:t> PWIE</a:t>
            </a:r>
          </a:p>
          <a:p>
            <a:pPr marL="285750" indent="-285750" algn="just">
              <a:spcBef>
                <a:spcPts val="1200"/>
              </a:spcBef>
              <a:buFont typeface="Wingdings" panose="05000000000000000000" pitchFamily="2" charset="2"/>
              <a:buChar char="q"/>
            </a:pPr>
            <a:r>
              <a:rPr lang="fr-FR" sz="2400" dirty="0"/>
              <a:t>Training of new </a:t>
            </a:r>
            <a:r>
              <a:rPr lang="fr-FR" sz="2400" dirty="0" err="1"/>
              <a:t>operators</a:t>
            </a:r>
            <a:r>
              <a:rPr lang="fr-FR" sz="2400" dirty="0"/>
              <a:t> on large </a:t>
            </a:r>
            <a:r>
              <a:rPr lang="fr-FR" sz="2400" dirty="0" err="1"/>
              <a:t>devices</a:t>
            </a:r>
            <a:r>
              <a:rPr lang="fr-FR" sz="2400" dirty="0"/>
              <a:t> or tritium plant for </a:t>
            </a:r>
            <a:r>
              <a:rPr lang="fr-FR" sz="2400" dirty="0" err="1"/>
              <a:t>contributing</a:t>
            </a:r>
            <a:r>
              <a:rPr lang="fr-FR" sz="2400" dirty="0"/>
              <a:t> to ITER </a:t>
            </a:r>
            <a:r>
              <a:rPr lang="fr-FR" sz="2400" dirty="0" err="1"/>
              <a:t>may</a:t>
            </a:r>
            <a:r>
              <a:rPr lang="fr-FR" sz="2400" dirty="0"/>
              <a:t> </a:t>
            </a:r>
            <a:r>
              <a:rPr lang="fr-FR" sz="2400" dirty="0" err="1"/>
              <a:t>be</a:t>
            </a:r>
            <a:r>
              <a:rPr lang="fr-FR" sz="2400" dirty="0"/>
              <a:t> </a:t>
            </a:r>
            <a:r>
              <a:rPr lang="fr-FR" sz="2400" dirty="0" err="1"/>
              <a:t>affected</a:t>
            </a:r>
            <a:r>
              <a:rPr lang="fr-FR" sz="2400" dirty="0"/>
              <a:t> by the </a:t>
            </a:r>
            <a:r>
              <a:rPr lang="fr-FR" sz="2400" dirty="0" err="1"/>
              <a:t>loss</a:t>
            </a:r>
            <a:r>
              <a:rPr lang="fr-FR" sz="2400" dirty="0"/>
              <a:t> of the </a:t>
            </a:r>
            <a:r>
              <a:rPr lang="fr-FR" sz="2400" dirty="0" err="1"/>
              <a:t>facility</a:t>
            </a:r>
            <a:r>
              <a:rPr lang="fr-FR" sz="2400" dirty="0"/>
              <a:t> </a:t>
            </a:r>
            <a:r>
              <a:rPr lang="fr-FR" sz="2400" dirty="0" err="1"/>
              <a:t>present</a:t>
            </a:r>
            <a:r>
              <a:rPr lang="fr-FR" sz="2400" dirty="0"/>
              <a:t> at JET. How </a:t>
            </a:r>
            <a:r>
              <a:rPr lang="fr-FR" sz="2400" dirty="0" err="1"/>
              <a:t>does</a:t>
            </a:r>
            <a:r>
              <a:rPr lang="fr-FR" sz="2400" dirty="0"/>
              <a:t> </a:t>
            </a:r>
            <a:r>
              <a:rPr lang="fr-FR" sz="2400" dirty="0" err="1"/>
              <a:t>this</a:t>
            </a:r>
            <a:r>
              <a:rPr lang="fr-FR" sz="2400" dirty="0"/>
              <a:t> affect </a:t>
            </a:r>
            <a:r>
              <a:rPr lang="fr-FR" sz="2400" dirty="0" err="1"/>
              <a:t>our</a:t>
            </a:r>
            <a:r>
              <a:rPr lang="fr-FR" sz="2400" dirty="0"/>
              <a:t> actions for the </a:t>
            </a:r>
            <a:r>
              <a:rPr lang="fr-FR" sz="2400" dirty="0" err="1"/>
              <a:t>preparation</a:t>
            </a:r>
            <a:r>
              <a:rPr lang="fr-FR" sz="2400" dirty="0"/>
              <a:t> to ITER (</a:t>
            </a:r>
            <a:r>
              <a:rPr lang="fr-FR" sz="2400" dirty="0" err="1"/>
              <a:t>see</a:t>
            </a:r>
            <a:r>
              <a:rPr lang="fr-FR" sz="2400" dirty="0"/>
              <a:t> EFPW)?</a:t>
            </a:r>
          </a:p>
          <a:p>
            <a:pPr marL="285750" indent="-285750" algn="just">
              <a:spcBef>
                <a:spcPts val="1200"/>
              </a:spcBef>
              <a:buFont typeface="Wingdings" panose="05000000000000000000" pitchFamily="2" charset="2"/>
              <a:buChar char="q"/>
            </a:pPr>
            <a:r>
              <a:rPr lang="fr-FR" sz="2400" dirty="0"/>
              <a:t>Validation of the JET data must continue at least </a:t>
            </a:r>
            <a:r>
              <a:rPr lang="fr-FR" sz="2400" dirty="0" err="1"/>
              <a:t>until</a:t>
            </a:r>
            <a:r>
              <a:rPr lang="fr-FR" sz="2400" dirty="0"/>
              <a:t> the end of 2025. This </a:t>
            </a:r>
            <a:r>
              <a:rPr lang="fr-FR" sz="2400" dirty="0" err="1"/>
              <a:t>will</a:t>
            </a:r>
            <a:r>
              <a:rPr lang="fr-FR" sz="2400" dirty="0"/>
              <a:t> </a:t>
            </a:r>
            <a:r>
              <a:rPr lang="fr-FR" sz="2400" dirty="0" err="1"/>
              <a:t>involve</a:t>
            </a:r>
            <a:r>
              <a:rPr lang="fr-FR" sz="2400" dirty="0"/>
              <a:t> UKAEA </a:t>
            </a:r>
            <a:r>
              <a:rPr lang="fr-FR" sz="2400" dirty="0" err="1"/>
              <a:t>resources</a:t>
            </a:r>
            <a:r>
              <a:rPr lang="fr-FR" sz="2400" dirty="0"/>
              <a:t> and EUROfusion (WPTE) </a:t>
            </a:r>
            <a:r>
              <a:rPr lang="fr-FR" sz="2400" dirty="0" err="1"/>
              <a:t>resources</a:t>
            </a:r>
            <a:r>
              <a:rPr lang="fr-FR" sz="2400" dirty="0"/>
              <a:t>. </a:t>
            </a:r>
          </a:p>
          <a:p>
            <a:pPr marL="285750" indent="-285750" algn="just">
              <a:spcBef>
                <a:spcPts val="1200"/>
              </a:spcBef>
              <a:buFont typeface="Wingdings" panose="05000000000000000000" pitchFamily="2" charset="2"/>
              <a:buChar char="q"/>
            </a:pPr>
            <a:r>
              <a:rPr lang="fr-FR" sz="2400" dirty="0"/>
              <a:t>Exploitation of </a:t>
            </a:r>
            <a:r>
              <a:rPr lang="fr-FR" sz="2400" dirty="0" err="1"/>
              <a:t>existing</a:t>
            </a:r>
            <a:r>
              <a:rPr lang="fr-FR" sz="2400" dirty="0"/>
              <a:t> data </a:t>
            </a:r>
            <a:r>
              <a:rPr lang="fr-FR" sz="2400" dirty="0" err="1"/>
              <a:t>from</a:t>
            </a:r>
            <a:r>
              <a:rPr lang="fr-FR" sz="2400" dirty="0"/>
              <a:t> tokamak </a:t>
            </a:r>
            <a:r>
              <a:rPr lang="fr-FR" sz="2400" dirty="0" err="1"/>
              <a:t>devices</a:t>
            </a:r>
            <a:r>
              <a:rPr lang="fr-FR" sz="2400" dirty="0"/>
              <a:t> – a lot of </a:t>
            </a:r>
            <a:r>
              <a:rPr lang="fr-FR" sz="2400" dirty="0" err="1"/>
              <a:t>manual</a:t>
            </a:r>
            <a:r>
              <a:rPr lang="fr-FR" sz="2400" dirty="0"/>
              <a:t> </a:t>
            </a:r>
            <a:r>
              <a:rPr lang="fr-FR" sz="2400" dirty="0" err="1"/>
              <a:t>work</a:t>
            </a:r>
            <a:r>
              <a:rPr lang="fr-FR" sz="2400" dirty="0"/>
              <a:t> to </a:t>
            </a:r>
            <a:r>
              <a:rPr lang="fr-FR" sz="2400" dirty="0" err="1"/>
              <a:t>develop</a:t>
            </a:r>
            <a:r>
              <a:rPr lang="fr-FR" sz="2400" dirty="0"/>
              <a:t> and </a:t>
            </a:r>
            <a:r>
              <a:rPr lang="fr-FR" sz="2400" dirty="0" err="1"/>
              <a:t>validate</a:t>
            </a:r>
            <a:r>
              <a:rPr lang="fr-FR" sz="2400" dirty="0"/>
              <a:t> </a:t>
            </a:r>
            <a:r>
              <a:rPr lang="fr-FR" sz="2400" dirty="0" err="1"/>
              <a:t>databases</a:t>
            </a:r>
            <a:r>
              <a:rPr lang="fr-FR" sz="2400" dirty="0"/>
              <a:t> </a:t>
            </a:r>
            <a:r>
              <a:rPr lang="fr-FR" sz="2400" dirty="0">
                <a:sym typeface="Wingdings" pitchFamily="2" charset="2"/>
              </a:rPr>
              <a:t> possible </a:t>
            </a:r>
            <a:r>
              <a:rPr lang="fr-FR" sz="2400" dirty="0" err="1">
                <a:sym typeface="Wingdings" pitchFamily="2" charset="2"/>
              </a:rPr>
              <a:t>role</a:t>
            </a:r>
            <a:r>
              <a:rPr lang="fr-FR" sz="2400" dirty="0">
                <a:sym typeface="Wingdings" pitchFamily="2" charset="2"/>
              </a:rPr>
              <a:t> or effort by AI possible?</a:t>
            </a:r>
            <a:endParaRPr lang="fr-FR" sz="2400" dirty="0"/>
          </a:p>
        </p:txBody>
      </p:sp>
    </p:spTree>
    <p:extLst>
      <p:ext uri="{BB962C8B-B14F-4D97-AF65-F5344CB8AC3E}">
        <p14:creationId xmlns:p14="http://schemas.microsoft.com/office/powerpoint/2010/main" val="187750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Expected status of Grant deliverables (1/2) in 2023-2025</a:t>
            </a:r>
            <a:endParaRPr/>
          </a:p>
        </p:txBody>
      </p:sp>
      <p:sp>
        <p:nvSpPr>
          <p:cNvPr id="4" name="Fußzeilenplatzhalter 3"/>
          <p:cNvSpPr>
            <a:spLocks noGrp="1"/>
          </p:cNvSpPr>
          <p:nvPr>
            <p:ph type="ftr" sz="quarter" idx="11"/>
          </p:nvPr>
        </p:nvSpPr>
        <p:spPr bwMode="auto">
          <a:xfrm>
            <a:off x="479376" y="6528385"/>
            <a:ext cx="38164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16</a:t>
            </a:fld>
            <a:endParaRPr lang="en-GB"/>
          </a:p>
        </p:txBody>
      </p:sp>
      <p:graphicFrame>
        <p:nvGraphicFramePr>
          <p:cNvPr id="7" name="Tabelle 6"/>
          <p:cNvGraphicFramePr>
            <a:graphicFrameLocks noGrp="1"/>
          </p:cNvGraphicFramePr>
          <p:nvPr/>
        </p:nvGraphicFramePr>
        <p:xfrm>
          <a:off x="155339" y="802413"/>
          <a:ext cx="11881321" cy="5722931"/>
        </p:xfrm>
        <a:graphic>
          <a:graphicData uri="http://schemas.openxmlformats.org/drawingml/2006/table">
            <a:tbl>
              <a:tblPr bandRow="1">
                <a:tableStyleId>{5C22544A-7EE6-4342-B048-85BDC9FD1C3A}</a:tableStyleId>
              </a:tblPr>
              <a:tblGrid>
                <a:gridCol w="1151423">
                  <a:extLst>
                    <a:ext uri="{9D8B030D-6E8A-4147-A177-3AD203B41FA5}">
                      <a16:colId xmlns:a16="http://schemas.microsoft.com/office/drawing/2014/main" val="20000"/>
                    </a:ext>
                  </a:extLst>
                </a:gridCol>
                <a:gridCol w="720150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3">
                  <a:extLst>
                    <a:ext uri="{9D8B030D-6E8A-4147-A177-3AD203B41FA5}">
                      <a16:colId xmlns:a16="http://schemas.microsoft.com/office/drawing/2014/main" val="20003"/>
                    </a:ext>
                  </a:extLst>
                </a:gridCol>
              </a:tblGrid>
              <a:tr h="212751">
                <a:tc>
                  <a:txBody>
                    <a:bodyPr/>
                    <a:lstStyle/>
                    <a:p>
                      <a:pPr algn="just">
                        <a:defRPr/>
                      </a:pPr>
                      <a:r>
                        <a:rPr lang="en-GB" sz="1600">
                          <a:solidFill>
                            <a:srgbClr val="00B050"/>
                          </a:solidFill>
                        </a:rPr>
                        <a:t>TE.D.01</a:t>
                      </a:r>
                      <a:endParaRPr lang="de-DE" sz="1600">
                        <a:solidFill>
                          <a:srgbClr val="00B050"/>
                        </a:solidFill>
                        <a:latin typeface="Times New Roman"/>
                        <a:ea typeface="Times New Roman"/>
                      </a:endParaRPr>
                    </a:p>
                  </a:txBody>
                  <a:tcPr marL="68580" marR="68580" marT="0" marB="0"/>
                </a:tc>
                <a:tc>
                  <a:txBody>
                    <a:bodyPr/>
                    <a:lstStyle/>
                    <a:p>
                      <a:pPr algn="just">
                        <a:defRPr/>
                      </a:pPr>
                      <a:r>
                        <a:rPr lang="en-GB" sz="1600">
                          <a:solidFill>
                            <a:srgbClr val="00B050"/>
                          </a:solidFill>
                        </a:rPr>
                        <a:t>Successful establishment of Type I ELMy H-mode scenario with dominant electron heating for the first safe operation of ITER.     </a:t>
                      </a:r>
                      <a:endParaRPr lang="de-DE" sz="1600">
                        <a:solidFill>
                          <a:srgbClr val="00B050"/>
                        </a:solidFill>
                        <a:latin typeface="Times New Roman"/>
                        <a:ea typeface="Times New Roman"/>
                      </a:endParaRPr>
                    </a:p>
                  </a:txBody>
                  <a:tcPr marL="68580" marR="68580" marT="0" marB="0"/>
                </a:tc>
                <a:tc>
                  <a:txBody>
                    <a:bodyPr/>
                    <a:lstStyle/>
                    <a:p>
                      <a:pPr algn="ctr">
                        <a:defRPr/>
                      </a:pPr>
                      <a:r>
                        <a:rPr lang="en-GB" sz="1600">
                          <a:solidFill>
                            <a:srgbClr val="00B050"/>
                          </a:solidFill>
                        </a:rPr>
                        <a:t>Dec. 2021</a:t>
                      </a:r>
                      <a:endParaRPr lang="de-DE" sz="1600">
                        <a:solidFill>
                          <a:srgbClr val="00B050"/>
                        </a:solidFill>
                        <a:latin typeface="Times New Roman"/>
                        <a:ea typeface="Times New Roman"/>
                      </a:endParaRPr>
                    </a:p>
                  </a:txBody>
                  <a:tcPr marL="68580" marR="68580" marT="0" marB="0"/>
                </a:tc>
                <a:tc>
                  <a:txBody>
                    <a:bodyPr/>
                    <a:lstStyle/>
                    <a:p>
                      <a:pPr algn="ctr">
                        <a:defRPr/>
                      </a:pPr>
                      <a:endParaRPr lang="de-DE" sz="1600">
                        <a:solidFill>
                          <a:srgbClr val="00B050"/>
                        </a:solidFill>
                        <a:latin typeface="+mn-lt"/>
                        <a:ea typeface="Times New Roman"/>
                      </a:endParaRPr>
                    </a:p>
                  </a:txBody>
                  <a:tcPr marL="68580" marR="68580" marT="0" marB="0"/>
                </a:tc>
                <a:extLst>
                  <a:ext uri="{0D108BD9-81ED-4DB2-BD59-A6C34878D82A}">
                    <a16:rowId xmlns:a16="http://schemas.microsoft.com/office/drawing/2014/main" val="10000"/>
                  </a:ext>
                </a:extLst>
              </a:tr>
              <a:tr h="425502">
                <a:tc>
                  <a:txBody>
                    <a:bodyPr/>
                    <a:lstStyle/>
                    <a:p>
                      <a:pPr algn="just">
                        <a:defRPr/>
                      </a:pPr>
                      <a:r>
                        <a:rPr lang="en-GB" sz="1600">
                          <a:solidFill>
                            <a:srgbClr val="00B050"/>
                          </a:solidFill>
                        </a:rPr>
                        <a:t>TE.D.02</a:t>
                      </a:r>
                      <a:endParaRPr lang="de-DE" sz="1600">
                        <a:solidFill>
                          <a:srgbClr val="00B050"/>
                        </a:solidFill>
                        <a:latin typeface="Times New Roman"/>
                        <a:ea typeface="Times New Roman"/>
                      </a:endParaRPr>
                    </a:p>
                  </a:txBody>
                  <a:tcPr marL="68580" marR="68580" marT="0" marB="0"/>
                </a:tc>
                <a:tc>
                  <a:txBody>
                    <a:bodyPr/>
                    <a:lstStyle/>
                    <a:p>
                      <a:pPr algn="just">
                        <a:defRPr/>
                      </a:pPr>
                      <a:r>
                        <a:rPr lang="en-GB" sz="1600">
                          <a:solidFill>
                            <a:srgbClr val="00B050"/>
                          </a:solidFill>
                        </a:rPr>
                        <a:t>The effect of total flux expansion and snowflake configurations in environments with intrinsic impurities on power dissipation quantified.     </a:t>
                      </a:r>
                      <a:endParaRPr lang="de-DE" sz="1600">
                        <a:solidFill>
                          <a:srgbClr val="00B050"/>
                        </a:solidFill>
                        <a:latin typeface="Times New Roman"/>
                        <a:ea typeface="Times New Roman"/>
                      </a:endParaRPr>
                    </a:p>
                  </a:txBody>
                  <a:tcPr marL="68580" marR="68580" marT="0" marB="0"/>
                </a:tc>
                <a:tc>
                  <a:txBody>
                    <a:bodyPr/>
                    <a:lstStyle/>
                    <a:p>
                      <a:pPr algn="ctr">
                        <a:defRPr/>
                      </a:pPr>
                      <a:r>
                        <a:rPr lang="en-GB" sz="1600">
                          <a:solidFill>
                            <a:srgbClr val="00B050"/>
                          </a:solidFill>
                        </a:rPr>
                        <a:t>Dec. 2021</a:t>
                      </a:r>
                      <a:endParaRPr lang="de-DE" sz="1600">
                        <a:solidFill>
                          <a:srgbClr val="00B050"/>
                        </a:solidFill>
                        <a:latin typeface="Times New Roman"/>
                        <a:ea typeface="Times New Roman"/>
                      </a:endParaRPr>
                    </a:p>
                  </a:txBody>
                  <a:tcPr marL="68580" marR="68580" marT="0" marB="0"/>
                </a:tc>
                <a:tc>
                  <a:txBody>
                    <a:bodyPr/>
                    <a:lstStyle/>
                    <a:p>
                      <a:pPr algn="ctr">
                        <a:defRPr/>
                      </a:pPr>
                      <a:endParaRPr lang="de-DE" sz="1600">
                        <a:solidFill>
                          <a:srgbClr val="00B050"/>
                        </a:solidFill>
                        <a:latin typeface="+mn-lt"/>
                        <a:ea typeface="Times New Roman"/>
                      </a:endParaRPr>
                    </a:p>
                  </a:txBody>
                  <a:tcPr marL="68580" marR="68580" marT="0" marB="0"/>
                </a:tc>
                <a:extLst>
                  <a:ext uri="{0D108BD9-81ED-4DB2-BD59-A6C34878D82A}">
                    <a16:rowId xmlns:a16="http://schemas.microsoft.com/office/drawing/2014/main" val="10001"/>
                  </a:ext>
                </a:extLst>
              </a:tr>
              <a:tr h="212751">
                <a:tc>
                  <a:txBody>
                    <a:bodyPr/>
                    <a:lstStyle/>
                    <a:p>
                      <a:pPr algn="just">
                        <a:defRPr/>
                      </a:pPr>
                      <a:r>
                        <a:rPr lang="en-GB" sz="1600">
                          <a:solidFill>
                            <a:schemeClr val="tx1"/>
                          </a:solidFill>
                          <a:highlight>
                            <a:srgbClr val="FF9900"/>
                          </a:highlight>
                        </a:rPr>
                        <a:t>TE.D.03</a:t>
                      </a:r>
                      <a:endParaRPr lang="de-DE" sz="1600">
                        <a:solidFill>
                          <a:schemeClr val="tx1"/>
                        </a:solidFill>
                        <a:highlight>
                          <a:srgbClr val="FF9900"/>
                        </a:highlight>
                        <a:latin typeface="Times New Roman"/>
                        <a:ea typeface="Times New Roman"/>
                      </a:endParaRPr>
                    </a:p>
                  </a:txBody>
                  <a:tcPr marL="68580" marR="68580" marT="0" marB="0"/>
                </a:tc>
                <a:tc>
                  <a:txBody>
                    <a:bodyPr/>
                    <a:lstStyle/>
                    <a:p>
                      <a:pPr algn="just">
                        <a:defRPr/>
                      </a:pPr>
                      <a:r>
                        <a:rPr lang="en-GB" sz="1600" dirty="0">
                          <a:solidFill>
                            <a:schemeClr val="tx1"/>
                          </a:solidFill>
                          <a:highlight>
                            <a:srgbClr val="FF9900"/>
                          </a:highlight>
                        </a:rPr>
                        <a:t>High fluence operation on actively cooled divertor at WEST assessed, and documented.     </a:t>
                      </a:r>
                      <a:endParaRPr lang="de-DE" sz="1600" dirty="0">
                        <a:solidFill>
                          <a:schemeClr val="tx1"/>
                        </a:solidFill>
                        <a:highlight>
                          <a:srgbClr val="FF9900"/>
                        </a:highlight>
                        <a:latin typeface="Times New Roman"/>
                        <a:ea typeface="Times New Roman"/>
                      </a:endParaRPr>
                    </a:p>
                  </a:txBody>
                  <a:tcPr marL="68580" marR="68580" marT="0" marB="0"/>
                </a:tc>
                <a:tc>
                  <a:txBody>
                    <a:bodyPr/>
                    <a:lstStyle/>
                    <a:p>
                      <a:pPr algn="ctr">
                        <a:defRPr/>
                      </a:pPr>
                      <a:r>
                        <a:rPr lang="en-GB" sz="1600">
                          <a:solidFill>
                            <a:schemeClr val="tx1"/>
                          </a:solidFill>
                          <a:highlight>
                            <a:srgbClr val="FF9900"/>
                          </a:highlight>
                        </a:rPr>
                        <a:t>Dec. 2022</a:t>
                      </a:r>
                      <a:endParaRPr lang="de-DE" sz="1600">
                        <a:solidFill>
                          <a:schemeClr val="tx1"/>
                        </a:solidFill>
                        <a:highlight>
                          <a:srgbClr val="FF9900"/>
                        </a:highlight>
                        <a:latin typeface="Times New Roman"/>
                        <a:ea typeface="Times New Roman"/>
                      </a:endParaRPr>
                    </a:p>
                  </a:txBody>
                  <a:tcPr marL="68580" marR="68580" marT="0" marB="0"/>
                </a:tc>
                <a:tc>
                  <a:txBody>
                    <a:bodyPr/>
                    <a:lstStyle/>
                    <a:p>
                      <a:pPr algn="ctr">
                        <a:defRPr/>
                      </a:pPr>
                      <a:r>
                        <a:rPr lang="de-DE" sz="1600">
                          <a:solidFill>
                            <a:schemeClr val="tx1"/>
                          </a:solidFill>
                          <a:highlight>
                            <a:srgbClr val="FF9900"/>
                          </a:highlight>
                          <a:latin typeface="+mn-lt"/>
                          <a:ea typeface="Times New Roman"/>
                        </a:rPr>
                        <a:t>Dec 2023</a:t>
                      </a:r>
                      <a:endParaRPr/>
                    </a:p>
                  </a:txBody>
                  <a:tcPr marL="68580" marR="68580" marT="0" marB="0"/>
                </a:tc>
                <a:extLst>
                  <a:ext uri="{0D108BD9-81ED-4DB2-BD59-A6C34878D82A}">
                    <a16:rowId xmlns:a16="http://schemas.microsoft.com/office/drawing/2014/main" val="10002"/>
                  </a:ext>
                </a:extLst>
              </a:tr>
              <a:tr h="425502">
                <a:tc>
                  <a:txBody>
                    <a:bodyPr/>
                    <a:lstStyle/>
                    <a:p>
                      <a:pPr algn="just">
                        <a:defRPr/>
                      </a:pPr>
                      <a:r>
                        <a:rPr lang="en-GB" sz="1600">
                          <a:solidFill>
                            <a:srgbClr val="00B050"/>
                          </a:solidFill>
                        </a:rPr>
                        <a:t>TE.D.04</a:t>
                      </a:r>
                      <a:endParaRPr lang="de-DE" sz="1600">
                        <a:solidFill>
                          <a:srgbClr val="00B050"/>
                        </a:solidFill>
                        <a:latin typeface="Times New Roman"/>
                        <a:ea typeface="Times New Roman"/>
                      </a:endParaRPr>
                    </a:p>
                  </a:txBody>
                  <a:tcPr marL="68580" marR="68580" marT="0" marB="0"/>
                </a:tc>
                <a:tc>
                  <a:txBody>
                    <a:bodyPr/>
                    <a:lstStyle/>
                    <a:p>
                      <a:pPr algn="just">
                        <a:defRPr/>
                      </a:pPr>
                      <a:r>
                        <a:rPr lang="en-GB" sz="1600">
                          <a:solidFill>
                            <a:srgbClr val="00B050"/>
                          </a:solidFill>
                        </a:rPr>
                        <a:t>Achievement of ELM control during the transient phases (I</a:t>
                      </a:r>
                      <a:r>
                        <a:rPr lang="en-GB" sz="1600" baseline="-25000">
                          <a:solidFill>
                            <a:srgbClr val="00B050"/>
                          </a:solidFill>
                        </a:rPr>
                        <a:t>p</a:t>
                      </a:r>
                      <a:r>
                        <a:rPr lang="en-GB" sz="1600">
                          <a:solidFill>
                            <a:srgbClr val="00B050"/>
                          </a:solidFill>
                        </a:rPr>
                        <a:t> ramp-up and down, entering and exiting H-mode etc.) integrating ITER operational constraints.</a:t>
                      </a:r>
                      <a:endParaRPr lang="de-DE" sz="1600">
                        <a:solidFill>
                          <a:srgbClr val="00B050"/>
                        </a:solidFill>
                        <a:latin typeface="Times New Roman"/>
                        <a:ea typeface="Times New Roman"/>
                      </a:endParaRPr>
                    </a:p>
                  </a:txBody>
                  <a:tcPr marL="68580" marR="68580" marT="0" marB="0"/>
                </a:tc>
                <a:tc>
                  <a:txBody>
                    <a:bodyPr/>
                    <a:lstStyle/>
                    <a:p>
                      <a:pPr algn="ctr">
                        <a:defRPr/>
                      </a:pPr>
                      <a:r>
                        <a:rPr lang="en-GB" sz="1600">
                          <a:solidFill>
                            <a:srgbClr val="00B050"/>
                          </a:solidFill>
                        </a:rPr>
                        <a:t>Dec. 2022</a:t>
                      </a:r>
                      <a:endParaRPr lang="de-DE" sz="1600">
                        <a:solidFill>
                          <a:srgbClr val="00B050"/>
                        </a:solidFill>
                        <a:latin typeface="Times New Roman"/>
                        <a:ea typeface="Times New Roman"/>
                      </a:endParaRPr>
                    </a:p>
                  </a:txBody>
                  <a:tcPr marL="68580" marR="68580" marT="0" marB="0"/>
                </a:tc>
                <a:tc>
                  <a:txBody>
                    <a:bodyPr/>
                    <a:lstStyle/>
                    <a:p>
                      <a:pPr algn="ctr">
                        <a:defRPr/>
                      </a:pPr>
                      <a:endParaRPr lang="de-DE" sz="1600">
                        <a:solidFill>
                          <a:srgbClr val="00B050"/>
                        </a:solidFill>
                        <a:latin typeface="+mn-lt"/>
                        <a:ea typeface="Times New Roman"/>
                      </a:endParaRPr>
                    </a:p>
                  </a:txBody>
                  <a:tcPr marL="68580" marR="68580" marT="0" marB="0"/>
                </a:tc>
                <a:extLst>
                  <a:ext uri="{0D108BD9-81ED-4DB2-BD59-A6C34878D82A}">
                    <a16:rowId xmlns:a16="http://schemas.microsoft.com/office/drawing/2014/main" val="10003"/>
                  </a:ext>
                </a:extLst>
              </a:tr>
              <a:tr h="425502">
                <a:tc>
                  <a:txBody>
                    <a:bodyPr/>
                    <a:lstStyle/>
                    <a:p>
                      <a:pPr algn="just">
                        <a:defRPr/>
                      </a:pPr>
                      <a:r>
                        <a:rPr lang="en-GB" sz="1600">
                          <a:highlight>
                            <a:srgbClr val="FF9900"/>
                          </a:highlight>
                        </a:rPr>
                        <a:t>TE.D.05</a:t>
                      </a:r>
                      <a:endParaRPr lang="de-DE" sz="1600">
                        <a:highlight>
                          <a:srgbClr val="FF9900"/>
                        </a:highlight>
                        <a:latin typeface="Times New Roman"/>
                        <a:ea typeface="Times New Roman"/>
                      </a:endParaRPr>
                    </a:p>
                  </a:txBody>
                  <a:tcPr marL="68580" marR="68580" marT="0" marB="0"/>
                </a:tc>
                <a:tc>
                  <a:txBody>
                    <a:bodyPr/>
                    <a:lstStyle/>
                    <a:p>
                      <a:pPr algn="just">
                        <a:defRPr/>
                      </a:pPr>
                      <a:r>
                        <a:rPr lang="en-GB" sz="1600" dirty="0">
                          <a:highlight>
                            <a:srgbClr val="FF9900"/>
                          </a:highlight>
                        </a:rPr>
                        <a:t>The role of turbulent and MHD driven transport in the vicinity of the separatrix for the stability of the pedestal quantified and the implications for predictions for ITER and DEMO reported.     </a:t>
                      </a:r>
                      <a:endParaRPr lang="de-DE" sz="1600" dirty="0">
                        <a:highlight>
                          <a:srgbClr val="FF9900"/>
                        </a:highlight>
                        <a:latin typeface="Times New Roman"/>
                        <a:ea typeface="Times New Roman"/>
                      </a:endParaRPr>
                    </a:p>
                  </a:txBody>
                  <a:tcPr marL="68580" marR="68580" marT="0" marB="0"/>
                </a:tc>
                <a:tc>
                  <a:txBody>
                    <a:bodyPr/>
                    <a:lstStyle/>
                    <a:p>
                      <a:pPr algn="ctr">
                        <a:defRPr/>
                      </a:pPr>
                      <a:r>
                        <a:rPr lang="en-GB" sz="1600">
                          <a:highlight>
                            <a:srgbClr val="FF9900"/>
                          </a:highlight>
                        </a:rPr>
                        <a:t>Dec. 2022</a:t>
                      </a:r>
                      <a:endParaRPr lang="de-DE" sz="1600">
                        <a:highlight>
                          <a:srgbClr val="FF9900"/>
                        </a:highlight>
                        <a:latin typeface="Times New Roman"/>
                        <a:ea typeface="Times New Roman"/>
                      </a:endParaRPr>
                    </a:p>
                  </a:txBody>
                  <a:tcPr marL="68580" marR="68580" marT="0" marB="0"/>
                </a:tc>
                <a:tc>
                  <a:txBody>
                    <a:bodyPr/>
                    <a:lstStyle/>
                    <a:p>
                      <a:pPr algn="ctr">
                        <a:defRPr/>
                      </a:pPr>
                      <a:r>
                        <a:rPr lang="de-DE" sz="1600">
                          <a:highlight>
                            <a:srgbClr val="FF9900"/>
                          </a:highlight>
                          <a:latin typeface="+mn-lt"/>
                          <a:ea typeface="Times New Roman"/>
                        </a:rPr>
                        <a:t>Dec 2023</a:t>
                      </a:r>
                      <a:endParaRPr/>
                    </a:p>
                  </a:txBody>
                  <a:tcPr marL="68580" marR="68580" marT="0" marB="0"/>
                </a:tc>
                <a:extLst>
                  <a:ext uri="{0D108BD9-81ED-4DB2-BD59-A6C34878D82A}">
                    <a16:rowId xmlns:a16="http://schemas.microsoft.com/office/drawing/2014/main" val="10004"/>
                  </a:ext>
                </a:extLst>
              </a:tr>
              <a:tr h="425502">
                <a:tc>
                  <a:txBody>
                    <a:bodyPr/>
                    <a:lstStyle/>
                    <a:p>
                      <a:pPr algn="just">
                        <a:defRPr/>
                      </a:pPr>
                      <a:r>
                        <a:rPr lang="en-GB" sz="1600"/>
                        <a:t>TE.D.06</a:t>
                      </a:r>
                      <a:endParaRPr lang="de-DE" sz="1600">
                        <a:latin typeface="Times New Roman"/>
                        <a:ea typeface="Times New Roman"/>
                      </a:endParaRPr>
                    </a:p>
                  </a:txBody>
                  <a:tcPr marL="68580" marR="68580" marT="0" marB="0"/>
                </a:tc>
                <a:tc>
                  <a:txBody>
                    <a:bodyPr/>
                    <a:lstStyle/>
                    <a:p>
                      <a:pPr algn="just">
                        <a:defRPr/>
                      </a:pPr>
                      <a:r>
                        <a:rPr lang="en-GB" sz="1600"/>
                        <a:t>Achievement of state-observer based control of radiative detachment using multiple diagnostics.      </a:t>
                      </a:r>
                      <a:endParaRPr lang="de-DE" sz="1600">
                        <a:latin typeface="Times New Roman"/>
                        <a:ea typeface="Times New Roman"/>
                      </a:endParaRPr>
                    </a:p>
                  </a:txBody>
                  <a:tcPr marL="68580" marR="68580" marT="0" marB="0"/>
                </a:tc>
                <a:tc>
                  <a:txBody>
                    <a:bodyPr/>
                    <a:lstStyle/>
                    <a:p>
                      <a:pPr algn="ctr">
                        <a:defRPr/>
                      </a:pPr>
                      <a:r>
                        <a:rPr lang="en-GB" sz="1600"/>
                        <a:t>Dec. 2023</a:t>
                      </a:r>
                      <a:endParaRPr lang="de-DE" sz="1600">
                        <a:latin typeface="Times New Roman"/>
                        <a:ea typeface="Times New Roman"/>
                      </a:endParaRPr>
                    </a:p>
                  </a:txBody>
                  <a:tcPr marL="68580" marR="68580" marT="0" marB="0"/>
                </a:tc>
                <a:tc>
                  <a:txBody>
                    <a:bodyPr/>
                    <a:lstStyle/>
                    <a:p>
                      <a:pPr algn="ctr">
                        <a:defRPr/>
                      </a:pPr>
                      <a:r>
                        <a:rPr lang="de-DE" sz="1600">
                          <a:latin typeface="+mn-lt"/>
                          <a:ea typeface="Times New Roman"/>
                        </a:rPr>
                        <a:t>Likely with JET experiments</a:t>
                      </a:r>
                    </a:p>
                  </a:txBody>
                  <a:tcPr marL="68580" marR="68580" marT="0" marB="0"/>
                </a:tc>
                <a:extLst>
                  <a:ext uri="{0D108BD9-81ED-4DB2-BD59-A6C34878D82A}">
                    <a16:rowId xmlns:a16="http://schemas.microsoft.com/office/drawing/2014/main" val="10005"/>
                  </a:ext>
                </a:extLst>
              </a:tr>
              <a:tr h="1063755">
                <a:tc>
                  <a:txBody>
                    <a:bodyPr/>
                    <a:lstStyle/>
                    <a:p>
                      <a:pPr algn="just">
                        <a:defRPr/>
                      </a:pPr>
                      <a:r>
                        <a:rPr lang="en-GB" sz="1600"/>
                        <a:t>TE.D.07</a:t>
                      </a:r>
                      <a:endParaRPr lang="de-DE" sz="1600">
                        <a:latin typeface="Times New Roman"/>
                        <a:ea typeface="Times New Roman"/>
                      </a:endParaRPr>
                    </a:p>
                  </a:txBody>
                  <a:tcPr marL="68580" marR="68580" marT="0" marB="0"/>
                </a:tc>
                <a:tc>
                  <a:txBody>
                    <a:bodyPr/>
                    <a:lstStyle/>
                    <a:p>
                      <a:pPr algn="just">
                        <a:defRPr/>
                      </a:pPr>
                      <a:r>
                        <a:rPr lang="en-GB" sz="1600"/>
                        <a:t>The disruption and run-away electron mitigation efficiency by single and multiple shattered pellet injectors on different sized devices to validate the ITER Strategy assessed and documented.      </a:t>
                      </a:r>
                      <a:endParaRPr lang="de-DE" sz="1600">
                        <a:latin typeface="Times New Roman"/>
                        <a:ea typeface="Times New Roman"/>
                      </a:endParaRPr>
                    </a:p>
                  </a:txBody>
                  <a:tcPr marL="68580" marR="68580" marT="0" marB="0"/>
                </a:tc>
                <a:tc>
                  <a:txBody>
                    <a:bodyPr/>
                    <a:lstStyle/>
                    <a:p>
                      <a:pPr algn="ctr">
                        <a:defRPr/>
                      </a:pPr>
                      <a:r>
                        <a:rPr lang="en-GB" sz="1600"/>
                        <a:t>Dec. 2023</a:t>
                      </a:r>
                      <a:endParaRPr lang="de-DE" sz="1600">
                        <a:latin typeface="Times New Roman"/>
                        <a:ea typeface="Times New Roman"/>
                      </a:endParaRPr>
                    </a:p>
                  </a:txBody>
                  <a:tcPr marL="68580" marR="68580" marT="0" marB="0"/>
                </a:tc>
                <a:tc>
                  <a:txBody>
                    <a:bodyPr/>
                    <a:lstStyle/>
                    <a:p>
                      <a:pPr algn="ctr">
                        <a:defRPr/>
                      </a:pPr>
                      <a:r>
                        <a:rPr lang="de-DE" sz="1600">
                          <a:latin typeface="+mn-lt"/>
                          <a:ea typeface="Times New Roman"/>
                        </a:rPr>
                        <a:t>JET  2023; RT22-03 several deliverables adressing SPI utilization</a:t>
                      </a:r>
                    </a:p>
                  </a:txBody>
                  <a:tcPr marL="68580" marR="68580" marT="0" marB="0"/>
                </a:tc>
                <a:extLst>
                  <a:ext uri="{0D108BD9-81ED-4DB2-BD59-A6C34878D82A}">
                    <a16:rowId xmlns:a16="http://schemas.microsoft.com/office/drawing/2014/main" val="10006"/>
                  </a:ext>
                </a:extLst>
              </a:tr>
              <a:tr h="1489256">
                <a:tc>
                  <a:txBody>
                    <a:bodyPr/>
                    <a:lstStyle/>
                    <a:p>
                      <a:pPr algn="just">
                        <a:defRPr/>
                      </a:pPr>
                      <a:r>
                        <a:rPr lang="en-GB" sz="1600"/>
                        <a:t>TE.D.08</a:t>
                      </a:r>
                      <a:endParaRPr lang="de-DE" sz="1600">
                        <a:latin typeface="Times New Roman"/>
                        <a:ea typeface="Times New Roman"/>
                      </a:endParaRPr>
                    </a:p>
                  </a:txBody>
                  <a:tcPr marL="68580" marR="68580" marT="0" marB="0"/>
                </a:tc>
                <a:tc>
                  <a:txBody>
                    <a:bodyPr/>
                    <a:lstStyle/>
                    <a:p>
                      <a:pPr algn="just">
                        <a:defRPr/>
                      </a:pPr>
                      <a:r>
                        <a:rPr lang="en-GB" sz="1600"/>
                        <a:t>Balance between gross and net erosion of W under different operational conditions in full-metallic toroidal devices (comment in PMU file: Quantify material erosion sources from metallic walls under ITER relevant plasma conditions (including high power and impurity seeding plasmas) and determine material migration pathways)</a:t>
                      </a:r>
                      <a:endParaRPr lang="de-DE" sz="1600">
                        <a:latin typeface="Times New Roman"/>
                        <a:ea typeface="Times New Roman"/>
                      </a:endParaRPr>
                    </a:p>
                  </a:txBody>
                  <a:tcPr marL="68580" marR="68580" marT="0" marB="0"/>
                </a:tc>
                <a:tc>
                  <a:txBody>
                    <a:bodyPr/>
                    <a:lstStyle/>
                    <a:p>
                      <a:pPr algn="ctr">
                        <a:defRPr/>
                      </a:pPr>
                      <a:r>
                        <a:rPr lang="en-GB" sz="1600"/>
                        <a:t>Dec. 2023</a:t>
                      </a:r>
                      <a:endParaRPr lang="de-DE" sz="1600">
                        <a:latin typeface="Times New Roman"/>
                        <a:ea typeface="Times New Roman"/>
                      </a:endParaRPr>
                    </a:p>
                  </a:txBody>
                  <a:tcPr marL="68580" marR="68580" marT="0" marB="0"/>
                </a:tc>
                <a:tc>
                  <a:txBody>
                    <a:bodyPr/>
                    <a:lstStyle/>
                    <a:p>
                      <a:pPr algn="ctr">
                        <a:defRPr/>
                      </a:pPr>
                      <a:r>
                        <a:rPr lang="de-DE" sz="1600" dirty="0" err="1">
                          <a:latin typeface="+mn-lt"/>
                          <a:ea typeface="Times New Roman"/>
                        </a:rPr>
                        <a:t>Might</a:t>
                      </a:r>
                      <a:r>
                        <a:rPr lang="de-DE" sz="1600" dirty="0">
                          <a:latin typeface="+mn-lt"/>
                          <a:ea typeface="Times New Roman"/>
                        </a:rPr>
                        <a:t> </a:t>
                      </a:r>
                      <a:r>
                        <a:rPr lang="de-DE" sz="1600" dirty="0" err="1">
                          <a:latin typeface="+mn-lt"/>
                          <a:ea typeface="Times New Roman"/>
                        </a:rPr>
                        <a:t>move</a:t>
                      </a:r>
                      <a:r>
                        <a:rPr lang="de-DE" sz="1600" dirty="0">
                          <a:latin typeface="+mn-lt"/>
                          <a:ea typeface="Times New Roman"/>
                        </a:rPr>
                        <a:t> </a:t>
                      </a:r>
                      <a:r>
                        <a:rPr lang="de-DE" sz="1600" dirty="0" err="1">
                          <a:latin typeface="+mn-lt"/>
                          <a:ea typeface="Times New Roman"/>
                        </a:rPr>
                        <a:t>to</a:t>
                      </a:r>
                      <a:r>
                        <a:rPr lang="de-DE" sz="1600" dirty="0">
                          <a:latin typeface="+mn-lt"/>
                          <a:ea typeface="Times New Roman"/>
                        </a:rPr>
                        <a:t> 2024 </a:t>
                      </a:r>
                      <a:r>
                        <a:rPr lang="de-DE" sz="1600" dirty="0" err="1">
                          <a:latin typeface="+mn-lt"/>
                          <a:ea typeface="Times New Roman"/>
                        </a:rPr>
                        <a:t>or</a:t>
                      </a:r>
                      <a:r>
                        <a:rPr lang="de-DE" sz="1600" dirty="0">
                          <a:latin typeface="+mn-lt"/>
                          <a:ea typeface="Times New Roman"/>
                        </a:rPr>
                        <a:t> </a:t>
                      </a:r>
                      <a:r>
                        <a:rPr lang="de-DE" sz="1600" dirty="0" err="1">
                          <a:latin typeface="+mn-lt"/>
                          <a:ea typeface="Times New Roman"/>
                        </a:rPr>
                        <a:t>even</a:t>
                      </a:r>
                      <a:r>
                        <a:rPr lang="de-DE" sz="1600" dirty="0">
                          <a:latin typeface="+mn-lt"/>
                          <a:ea typeface="Times New Roman"/>
                        </a:rPr>
                        <a:t> 2025 – </a:t>
                      </a:r>
                      <a:r>
                        <a:rPr lang="de-DE" sz="1600" dirty="0" err="1">
                          <a:latin typeface="+mn-lt"/>
                          <a:ea typeface="Times New Roman"/>
                        </a:rPr>
                        <a:t>should</a:t>
                      </a:r>
                      <a:r>
                        <a:rPr lang="de-DE" sz="1600" dirty="0">
                          <a:latin typeface="+mn-lt"/>
                          <a:ea typeface="Times New Roman"/>
                        </a:rPr>
                        <a:t> </a:t>
                      </a:r>
                      <a:r>
                        <a:rPr lang="de-DE" sz="1600" dirty="0" err="1">
                          <a:latin typeface="+mn-lt"/>
                          <a:ea typeface="Times New Roman"/>
                        </a:rPr>
                        <a:t>be</a:t>
                      </a:r>
                      <a:r>
                        <a:rPr lang="de-DE" sz="1600" dirty="0">
                          <a:latin typeface="+mn-lt"/>
                          <a:ea typeface="Times New Roman"/>
                        </a:rPr>
                        <a:t> </a:t>
                      </a:r>
                      <a:r>
                        <a:rPr lang="de-DE" sz="1600" dirty="0" err="1">
                          <a:latin typeface="+mn-lt"/>
                          <a:ea typeface="Times New Roman"/>
                        </a:rPr>
                        <a:t>completed</a:t>
                      </a:r>
                      <a:r>
                        <a:rPr lang="de-DE" sz="1600" dirty="0">
                          <a:latin typeface="+mn-lt"/>
                          <a:ea typeface="Times New Roman"/>
                        </a:rPr>
                        <a:t> </a:t>
                      </a:r>
                      <a:r>
                        <a:rPr lang="de-DE" sz="1600" dirty="0" err="1">
                          <a:latin typeface="+mn-lt"/>
                          <a:ea typeface="Times New Roman"/>
                        </a:rPr>
                        <a:t>by</a:t>
                      </a:r>
                      <a:r>
                        <a:rPr lang="de-DE" sz="1600" dirty="0">
                          <a:latin typeface="+mn-lt"/>
                          <a:ea typeface="Times New Roman"/>
                        </a:rPr>
                        <a:t> 2023 – </a:t>
                      </a:r>
                      <a:r>
                        <a:rPr lang="de-DE" sz="1600" dirty="0" err="1">
                          <a:latin typeface="+mn-lt"/>
                          <a:ea typeface="Times New Roman"/>
                        </a:rPr>
                        <a:t>better</a:t>
                      </a:r>
                      <a:r>
                        <a:rPr lang="de-DE" sz="1600" dirty="0">
                          <a:latin typeface="+mn-lt"/>
                          <a:ea typeface="Times New Roman"/>
                        </a:rPr>
                        <a:t> </a:t>
                      </a:r>
                      <a:r>
                        <a:rPr lang="de-DE" sz="1600" dirty="0" err="1">
                          <a:latin typeface="+mn-lt"/>
                          <a:ea typeface="Times New Roman"/>
                        </a:rPr>
                        <a:t>definition</a:t>
                      </a:r>
                      <a:r>
                        <a:rPr lang="de-DE" sz="1600" dirty="0">
                          <a:latin typeface="+mn-lt"/>
                          <a:ea typeface="Times New Roman"/>
                        </a:rPr>
                        <a:t> </a:t>
                      </a:r>
                      <a:r>
                        <a:rPr lang="de-DE" sz="1600" dirty="0" err="1">
                          <a:latin typeface="+mn-lt"/>
                          <a:ea typeface="Times New Roman"/>
                        </a:rPr>
                        <a:t>of</a:t>
                      </a:r>
                      <a:r>
                        <a:rPr lang="de-DE" sz="1600" dirty="0">
                          <a:latin typeface="+mn-lt"/>
                          <a:ea typeface="Times New Roman"/>
                        </a:rPr>
                        <a:t> </a:t>
                      </a:r>
                      <a:r>
                        <a:rPr lang="de-DE" sz="1600" dirty="0" err="1">
                          <a:latin typeface="+mn-lt"/>
                          <a:ea typeface="Times New Roman"/>
                        </a:rPr>
                        <a:t>the</a:t>
                      </a:r>
                      <a:r>
                        <a:rPr lang="de-DE" sz="1600" dirty="0">
                          <a:latin typeface="+mn-lt"/>
                          <a:ea typeface="Times New Roman"/>
                        </a:rPr>
                        <a:t> </a:t>
                      </a:r>
                      <a:r>
                        <a:rPr lang="de-DE" sz="1600" dirty="0" err="1">
                          <a:latin typeface="+mn-lt"/>
                          <a:ea typeface="Times New Roman"/>
                        </a:rPr>
                        <a:t>target</a:t>
                      </a:r>
                      <a:r>
                        <a:rPr lang="de-DE" sz="1600" dirty="0">
                          <a:latin typeface="+mn-lt"/>
                          <a:ea typeface="Times New Roman"/>
                        </a:rPr>
                        <a:t>  FSD</a:t>
                      </a:r>
                      <a:endParaRPr dirty="0"/>
                    </a:p>
                  </a:txBody>
                  <a:tcPr marL="68580" marR="68580" marT="0" marB="0"/>
                </a:tc>
                <a:extLst>
                  <a:ext uri="{0D108BD9-81ED-4DB2-BD59-A6C34878D82A}">
                    <a16:rowId xmlns:a16="http://schemas.microsoft.com/office/drawing/2014/main" val="10007"/>
                  </a:ext>
                </a:extLst>
              </a:tr>
            </a:tbl>
          </a:graphicData>
        </a:graphic>
      </p:graphicFrame>
      <p:sp>
        <p:nvSpPr>
          <p:cNvPr id="3" name="Textfeld 2">
            <a:extLst>
              <a:ext uri="{FF2B5EF4-FFF2-40B4-BE49-F238E27FC236}">
                <a16:creationId xmlns:a16="http://schemas.microsoft.com/office/drawing/2014/main" id="{1A61A527-6BC8-DD68-08E1-17BD1EDD74ED}"/>
              </a:ext>
            </a:extLst>
          </p:cNvPr>
          <p:cNvSpPr txBox="1"/>
          <p:nvPr/>
        </p:nvSpPr>
        <p:spPr>
          <a:xfrm>
            <a:off x="4862054" y="6440265"/>
            <a:ext cx="4891083" cy="369332"/>
          </a:xfrm>
          <a:prstGeom prst="rect">
            <a:avLst/>
          </a:prstGeom>
          <a:solidFill>
            <a:srgbClr val="FFC000"/>
          </a:solidFill>
        </p:spPr>
        <p:txBody>
          <a:bodyPr wrap="none" rtlCol="0">
            <a:spAutoFit/>
          </a:bodyPr>
          <a:lstStyle/>
          <a:p>
            <a:r>
              <a:rPr lang="en-GB" dirty="0"/>
              <a:t>Delayed compared to originally foreseen due date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Expected status of Grant deliverables (2/2) in 2023-2025</a:t>
            </a:r>
            <a:endParaRPr/>
          </a:p>
        </p:txBody>
      </p:sp>
      <p:sp>
        <p:nvSpPr>
          <p:cNvPr id="4" name="Fußzeilenplatzhalter 3"/>
          <p:cNvSpPr>
            <a:spLocks noGrp="1"/>
          </p:cNvSpPr>
          <p:nvPr>
            <p:ph type="ftr" sz="quarter" idx="11"/>
          </p:nvPr>
        </p:nvSpPr>
        <p:spPr bwMode="auto">
          <a:xfrm>
            <a:off x="335360" y="6528385"/>
            <a:ext cx="3744416"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17</a:t>
            </a:fld>
            <a:endParaRPr lang="en-GB"/>
          </a:p>
        </p:txBody>
      </p:sp>
      <p:graphicFrame>
        <p:nvGraphicFramePr>
          <p:cNvPr id="6" name="Tabelle 5"/>
          <p:cNvGraphicFramePr>
            <a:graphicFrameLocks noGrp="1"/>
          </p:cNvGraphicFramePr>
          <p:nvPr/>
        </p:nvGraphicFramePr>
        <p:xfrm>
          <a:off x="249559" y="857917"/>
          <a:ext cx="11463065" cy="5212080"/>
        </p:xfrm>
        <a:graphic>
          <a:graphicData uri="http://schemas.openxmlformats.org/drawingml/2006/table">
            <a:tbl>
              <a:tblPr bandRow="1">
                <a:tableStyleId>{5C22544A-7EE6-4342-B048-85BDC9FD1C3A}</a:tableStyleId>
              </a:tblPr>
              <a:tblGrid>
                <a:gridCol w="1110890">
                  <a:extLst>
                    <a:ext uri="{9D8B030D-6E8A-4147-A177-3AD203B41FA5}">
                      <a16:colId xmlns:a16="http://schemas.microsoft.com/office/drawing/2014/main" val="20000"/>
                    </a:ext>
                  </a:extLst>
                </a:gridCol>
                <a:gridCol w="444751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4464496">
                  <a:extLst>
                    <a:ext uri="{9D8B030D-6E8A-4147-A177-3AD203B41FA5}">
                      <a16:colId xmlns:a16="http://schemas.microsoft.com/office/drawing/2014/main" val="20003"/>
                    </a:ext>
                  </a:extLst>
                </a:gridCol>
              </a:tblGrid>
              <a:tr h="0">
                <a:tc>
                  <a:txBody>
                    <a:bodyPr/>
                    <a:lstStyle/>
                    <a:p>
                      <a:pPr algn="just">
                        <a:defRPr/>
                      </a:pPr>
                      <a:r>
                        <a:rPr lang="en-GB" sz="1800"/>
                        <a:t>TE.D.10</a:t>
                      </a:r>
                      <a:endParaRPr lang="de-DE" sz="1800">
                        <a:latin typeface="Times New Roman"/>
                        <a:ea typeface="Times New Roman"/>
                      </a:endParaRPr>
                    </a:p>
                  </a:txBody>
                  <a:tcPr marL="68580" marR="68580" marT="0" marB="0"/>
                </a:tc>
                <a:tc>
                  <a:txBody>
                    <a:bodyPr/>
                    <a:lstStyle/>
                    <a:p>
                      <a:pPr algn="just">
                        <a:defRPr/>
                      </a:pPr>
                      <a:r>
                        <a:rPr lang="en-GB" sz="1800"/>
                        <a:t>The role of electron and ion heat channels and plasma rotation on the access to H-mode for hydrogen, helium and mixed plasmas in view of the ITER non-active phase quantified.     </a:t>
                      </a:r>
                      <a:endParaRPr lang="de-DE" sz="1800">
                        <a:latin typeface="Times New Roman"/>
                        <a:ea typeface="Times New Roman"/>
                      </a:endParaRPr>
                    </a:p>
                  </a:txBody>
                  <a:tcPr marL="68580" marR="68580" marT="0" marB="0"/>
                </a:tc>
                <a:tc>
                  <a:txBody>
                    <a:bodyPr/>
                    <a:lstStyle/>
                    <a:p>
                      <a:pPr algn="ctr">
                        <a:defRPr/>
                      </a:pPr>
                      <a:r>
                        <a:rPr lang="en-GB" sz="1800"/>
                        <a:t>Dec. 2023</a:t>
                      </a:r>
                      <a:endParaRPr lang="de-DE" sz="1800">
                        <a:latin typeface="Times New Roman"/>
                        <a:ea typeface="Times New Roman"/>
                      </a:endParaRPr>
                    </a:p>
                  </a:txBody>
                  <a:tcPr marL="68580" marR="68580" marT="0" marB="0"/>
                </a:tc>
                <a:tc>
                  <a:txBody>
                    <a:bodyPr/>
                    <a:lstStyle/>
                    <a:p>
                      <a:pPr algn="ctr">
                        <a:defRPr/>
                      </a:pPr>
                      <a:r>
                        <a:rPr lang="de-DE" sz="1800">
                          <a:latin typeface="+mn-lt"/>
                          <a:ea typeface="Times New Roman"/>
                        </a:rPr>
                        <a:t>Data exists, analysis is lacking,-  Phd from McDermott (Benedikt), role of rotation, JET limited CXRS data – we are not fully aware if on time or not; simulations using TRANSP/ASTRA to determine if Qi scales with F. Ryter scaling simulations ongoing; A&amp;M of DTE2 feeds into this GD</a:t>
                      </a:r>
                    </a:p>
                  </a:txBody>
                  <a:tcPr marL="68580" marR="68580" marT="0" marB="0"/>
                </a:tc>
                <a:extLst>
                  <a:ext uri="{0D108BD9-81ED-4DB2-BD59-A6C34878D82A}">
                    <a16:rowId xmlns:a16="http://schemas.microsoft.com/office/drawing/2014/main" val="10000"/>
                  </a:ext>
                </a:extLst>
              </a:tr>
              <a:tr h="0">
                <a:tc>
                  <a:txBody>
                    <a:bodyPr/>
                    <a:lstStyle/>
                    <a:p>
                      <a:pPr algn="just">
                        <a:defRPr/>
                      </a:pPr>
                      <a:r>
                        <a:rPr lang="en-GB" sz="1800">
                          <a:highlight>
                            <a:srgbClr val="FF9900"/>
                          </a:highlight>
                        </a:rPr>
                        <a:t>TE.D.12</a:t>
                      </a:r>
                      <a:endParaRPr lang="de-DE" sz="1800">
                        <a:highlight>
                          <a:srgbClr val="FF9900"/>
                        </a:highlight>
                        <a:latin typeface="Times New Roman"/>
                        <a:ea typeface="Times New Roman"/>
                      </a:endParaRPr>
                    </a:p>
                  </a:txBody>
                  <a:tcPr marL="68580" marR="68580" marT="0" marB="0"/>
                </a:tc>
                <a:tc>
                  <a:txBody>
                    <a:bodyPr/>
                    <a:lstStyle/>
                    <a:p>
                      <a:pPr algn="just">
                        <a:defRPr/>
                      </a:pPr>
                      <a:r>
                        <a:rPr lang="en-GB" sz="1800">
                          <a:highlight>
                            <a:srgbClr val="FF9900"/>
                          </a:highlight>
                        </a:rPr>
                        <a:t>The physics basis for the decision for an alternative divertor configuration for DEMO. </a:t>
                      </a:r>
                      <a:endParaRPr lang="de-DE" sz="1800">
                        <a:highlight>
                          <a:srgbClr val="FF9900"/>
                        </a:highlight>
                        <a:latin typeface="Times New Roman"/>
                        <a:ea typeface="Times New Roman"/>
                      </a:endParaRPr>
                    </a:p>
                  </a:txBody>
                  <a:tcPr marL="68580" marR="68580" marT="0" marB="0"/>
                </a:tc>
                <a:tc>
                  <a:txBody>
                    <a:bodyPr/>
                    <a:lstStyle/>
                    <a:p>
                      <a:pPr algn="ctr">
                        <a:defRPr/>
                      </a:pPr>
                      <a:r>
                        <a:rPr lang="en-GB" sz="1800">
                          <a:highlight>
                            <a:srgbClr val="FF9900"/>
                          </a:highlight>
                        </a:rPr>
                        <a:t>Dec. 2024</a:t>
                      </a:r>
                      <a:endParaRPr lang="de-DE" sz="1800">
                        <a:highlight>
                          <a:srgbClr val="FF9900"/>
                        </a:highlight>
                        <a:latin typeface="Times New Roman"/>
                        <a:ea typeface="Times New Roman"/>
                      </a:endParaRPr>
                    </a:p>
                  </a:txBody>
                  <a:tcPr marL="68580" marR="68580" marT="0" marB="0"/>
                </a:tc>
                <a:tc>
                  <a:txBody>
                    <a:bodyPr/>
                    <a:lstStyle/>
                    <a:p>
                      <a:pPr algn="ctr">
                        <a:defRPr/>
                      </a:pPr>
                      <a:r>
                        <a:rPr lang="de-DE" sz="1800">
                          <a:highlight>
                            <a:srgbClr val="FF9900"/>
                          </a:highlight>
                          <a:latin typeface="+mn-lt"/>
                          <a:ea typeface="Times New Roman"/>
                        </a:rPr>
                        <a:t>Dec 2025 in view of AUG delay? Link to the FTD Gate review currently scheduled for end of 2024  might be moved to 2025  might still inform DTT?</a:t>
                      </a:r>
                    </a:p>
                  </a:txBody>
                  <a:tcPr marL="68580" marR="68580" marT="0" marB="0"/>
                </a:tc>
                <a:extLst>
                  <a:ext uri="{0D108BD9-81ED-4DB2-BD59-A6C34878D82A}">
                    <a16:rowId xmlns:a16="http://schemas.microsoft.com/office/drawing/2014/main" val="10001"/>
                  </a:ext>
                </a:extLst>
              </a:tr>
              <a:tr h="0">
                <a:tc>
                  <a:txBody>
                    <a:bodyPr/>
                    <a:lstStyle/>
                    <a:p>
                      <a:pPr algn="just">
                        <a:defRPr/>
                      </a:pPr>
                      <a:r>
                        <a:rPr lang="en-GB" sz="1800"/>
                        <a:t>TE.D.13</a:t>
                      </a:r>
                      <a:endParaRPr lang="de-DE" sz="1800">
                        <a:latin typeface="Times New Roman"/>
                        <a:ea typeface="Times New Roman"/>
                      </a:endParaRPr>
                    </a:p>
                  </a:txBody>
                  <a:tcPr marL="68580" marR="68580" marT="0" marB="0"/>
                </a:tc>
                <a:tc>
                  <a:txBody>
                    <a:bodyPr/>
                    <a:lstStyle/>
                    <a:p>
                      <a:pPr algn="just">
                        <a:defRPr/>
                      </a:pPr>
                      <a:r>
                        <a:rPr lang="en-GB" sz="1800"/>
                        <a:t>Recommendation on the seeding impurity mix in view of a future reactor.      </a:t>
                      </a:r>
                      <a:endParaRPr lang="de-DE" sz="1800">
                        <a:latin typeface="Times New Roman"/>
                        <a:ea typeface="Times New Roman"/>
                      </a:endParaRPr>
                    </a:p>
                  </a:txBody>
                  <a:tcPr marL="68580" marR="68580" marT="0" marB="0"/>
                </a:tc>
                <a:tc>
                  <a:txBody>
                    <a:bodyPr/>
                    <a:lstStyle/>
                    <a:p>
                      <a:pPr algn="ctr">
                        <a:defRPr/>
                      </a:pPr>
                      <a:r>
                        <a:rPr lang="en-GB" sz="1800"/>
                        <a:t>Dec. 2024</a:t>
                      </a:r>
                      <a:endParaRPr lang="de-DE" sz="1800">
                        <a:latin typeface="Times New Roman"/>
                        <a:ea typeface="Times New Roman"/>
                      </a:endParaRPr>
                    </a:p>
                  </a:txBody>
                  <a:tcPr marL="68580" marR="68580" marT="0" marB="0"/>
                </a:tc>
                <a:tc>
                  <a:txBody>
                    <a:bodyPr/>
                    <a:lstStyle/>
                    <a:p>
                      <a:pPr algn="ctr">
                        <a:defRPr/>
                      </a:pPr>
                      <a:r>
                        <a:rPr lang="de-DE" sz="1800">
                          <a:latin typeface="+mn-lt"/>
                          <a:ea typeface="Times New Roman"/>
                        </a:rPr>
                        <a:t>JET data from 2023 – experiments at high current – potentially achievable if we get some interpretative modelling</a:t>
                      </a:r>
                    </a:p>
                  </a:txBody>
                  <a:tcPr marL="68580" marR="68580" marT="0" marB="0"/>
                </a:tc>
                <a:extLst>
                  <a:ext uri="{0D108BD9-81ED-4DB2-BD59-A6C34878D82A}">
                    <a16:rowId xmlns:a16="http://schemas.microsoft.com/office/drawing/2014/main" val="10002"/>
                  </a:ext>
                </a:extLst>
              </a:tr>
              <a:tr h="0">
                <a:tc>
                  <a:txBody>
                    <a:bodyPr/>
                    <a:lstStyle/>
                    <a:p>
                      <a:pPr algn="just">
                        <a:defRPr/>
                      </a:pPr>
                      <a:r>
                        <a:rPr lang="en-GB" sz="1800">
                          <a:highlight>
                            <a:srgbClr val="FF9900"/>
                          </a:highlight>
                        </a:rPr>
                        <a:t>TE.D.14</a:t>
                      </a:r>
                      <a:endParaRPr lang="de-DE" sz="1800">
                        <a:highlight>
                          <a:srgbClr val="FF9900"/>
                        </a:highlight>
                        <a:latin typeface="Times New Roman"/>
                        <a:ea typeface="Times New Roman"/>
                      </a:endParaRPr>
                    </a:p>
                  </a:txBody>
                  <a:tcPr marL="68580" marR="68580" marT="0" marB="0"/>
                </a:tc>
                <a:tc>
                  <a:txBody>
                    <a:bodyPr/>
                    <a:lstStyle/>
                    <a:p>
                      <a:pPr algn="just">
                        <a:defRPr/>
                      </a:pPr>
                      <a:r>
                        <a:rPr lang="en-GB" sz="1800">
                          <a:highlight>
                            <a:srgbClr val="FF9900"/>
                          </a:highlight>
                        </a:rPr>
                        <a:t>The radiation asymmetry during disruption mitigation, and SPI disruption dynamics using improved power balance, radiation diagnostic capabilities and fast cameras characterized, and documented.      </a:t>
                      </a:r>
                      <a:endParaRPr lang="de-DE" sz="1800">
                        <a:highlight>
                          <a:srgbClr val="FF9900"/>
                        </a:highlight>
                        <a:latin typeface="Times New Roman"/>
                        <a:ea typeface="Times New Roman"/>
                      </a:endParaRPr>
                    </a:p>
                  </a:txBody>
                  <a:tcPr marL="68580" marR="68580" marT="0" marB="0"/>
                </a:tc>
                <a:tc>
                  <a:txBody>
                    <a:bodyPr/>
                    <a:lstStyle/>
                    <a:p>
                      <a:pPr algn="ctr">
                        <a:defRPr/>
                      </a:pPr>
                      <a:r>
                        <a:rPr lang="en-GB" sz="1800">
                          <a:highlight>
                            <a:srgbClr val="FF9900"/>
                          </a:highlight>
                        </a:rPr>
                        <a:t>Dec. 2024</a:t>
                      </a:r>
                      <a:endParaRPr lang="de-DE" sz="1800">
                        <a:highlight>
                          <a:srgbClr val="FF9900"/>
                        </a:highlight>
                        <a:latin typeface="Times New Roman"/>
                        <a:ea typeface="Times New Roman"/>
                      </a:endParaRPr>
                    </a:p>
                  </a:txBody>
                  <a:tcPr marL="68580" marR="68580" marT="0" marB="0"/>
                </a:tc>
                <a:tc>
                  <a:txBody>
                    <a:bodyPr/>
                    <a:lstStyle/>
                    <a:p>
                      <a:pPr algn="ctr">
                        <a:defRPr/>
                      </a:pPr>
                      <a:r>
                        <a:rPr lang="de-DE" sz="1800">
                          <a:highlight>
                            <a:srgbClr val="FF9900"/>
                          </a:highlight>
                          <a:latin typeface="+mn-lt"/>
                          <a:ea typeface="Times New Roman"/>
                        </a:rPr>
                        <a:t>Dec 2025 in view of AUG delay? – need to find out if the MP coils on AUG can be used for investigating the asymmetry - tbc</a:t>
                      </a:r>
                    </a:p>
                  </a:txBody>
                  <a:tcPr marL="68580" marR="68580" marT="0" marB="0"/>
                </a:tc>
                <a:extLst>
                  <a:ext uri="{0D108BD9-81ED-4DB2-BD59-A6C34878D82A}">
                    <a16:rowId xmlns:a16="http://schemas.microsoft.com/office/drawing/2014/main" val="10003"/>
                  </a:ext>
                </a:extLst>
              </a:tr>
            </a:tbl>
          </a:graphicData>
        </a:graphic>
      </p:graphicFrame>
      <p:sp>
        <p:nvSpPr>
          <p:cNvPr id="7" name="Textfeld 6"/>
          <p:cNvSpPr txBox="1"/>
          <p:nvPr/>
        </p:nvSpPr>
        <p:spPr bwMode="auto">
          <a:xfrm>
            <a:off x="249559" y="6156012"/>
            <a:ext cx="4372992" cy="369332"/>
          </a:xfrm>
          <a:prstGeom prst="rect">
            <a:avLst/>
          </a:prstGeom>
          <a:noFill/>
        </p:spPr>
        <p:txBody>
          <a:bodyPr wrap="none" rtlCol="0">
            <a:spAutoFit/>
          </a:bodyPr>
          <a:lstStyle/>
          <a:p>
            <a:pPr>
              <a:defRPr/>
            </a:pPr>
            <a:r>
              <a:rPr lang="en-GB"/>
              <a:t>TE.D.11 and TE.D.15 undergoing cancellation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Expected additional resources</a:t>
            </a:r>
            <a:endParaRPr/>
          </a:p>
        </p:txBody>
      </p:sp>
      <p:sp>
        <p:nvSpPr>
          <p:cNvPr id="3" name="Inhaltsplatzhalter 2"/>
          <p:cNvSpPr>
            <a:spLocks noGrp="1"/>
          </p:cNvSpPr>
          <p:nvPr>
            <p:ph idx="1"/>
          </p:nvPr>
        </p:nvSpPr>
        <p:spPr bwMode="auto">
          <a:xfrm>
            <a:off x="191344" y="836712"/>
            <a:ext cx="11665296" cy="5688632"/>
          </a:xfrm>
        </p:spPr>
        <p:txBody>
          <a:bodyPr>
            <a:normAutofit/>
          </a:bodyPr>
          <a:lstStyle/>
          <a:p>
            <a:pPr>
              <a:defRPr/>
            </a:pPr>
            <a:r>
              <a:rPr lang="en-GB" sz="2400" dirty="0"/>
              <a:t>JET: C44/C45/DTE3/C47/C48 analysis &amp; interpretation: </a:t>
            </a:r>
            <a:r>
              <a:rPr lang="en-GB" sz="2400" dirty="0">
                <a:solidFill>
                  <a:srgbClr val="FF0000"/>
                </a:solidFill>
              </a:rPr>
              <a:t>24 ppy for 2024-2025</a:t>
            </a:r>
            <a:r>
              <a:rPr lang="en-GB" sz="2400" dirty="0"/>
              <a:t> (based on DTE2 A&amp;M analysis that had been allocated) – assessment underway of currently available budget</a:t>
            </a:r>
            <a:endParaRPr dirty="0"/>
          </a:p>
          <a:p>
            <a:pPr>
              <a:defRPr/>
            </a:pPr>
            <a:r>
              <a:rPr lang="en-GB" sz="2400" dirty="0"/>
              <a:t>JDC: JET data validation and associated resources currently being investigated by UKAEA/FSD-PMU/TFLs (probably likely larger than 2 ppy, </a:t>
            </a:r>
            <a:r>
              <a:rPr lang="en-GB" sz="2400" dirty="0" err="1"/>
              <a:t>t.b.</a:t>
            </a:r>
            <a:r>
              <a:rPr lang="en-GB" sz="2400" dirty="0"/>
              <a:t> assessed based on J. Bernardo’s presentation in JDC meeting from 09/06/23)</a:t>
            </a:r>
            <a:endParaRPr dirty="0"/>
          </a:p>
          <a:p>
            <a:pPr>
              <a:defRPr/>
            </a:pPr>
            <a:endParaRPr lang="en-GB" sz="2400" dirty="0"/>
          </a:p>
        </p:txBody>
      </p:sp>
      <p:sp>
        <p:nvSpPr>
          <p:cNvPr id="4" name="Fußzeilenplatzhalter 3"/>
          <p:cNvSpPr>
            <a:spLocks noGrp="1"/>
          </p:cNvSpPr>
          <p:nvPr>
            <p:ph type="ftr" sz="quarter" idx="11"/>
          </p:nvPr>
        </p:nvSpPr>
        <p:spPr bwMode="auto">
          <a:xfrm>
            <a:off x="609600" y="6528385"/>
            <a:ext cx="39022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0" y="116632"/>
            <a:ext cx="11208568" cy="457200"/>
          </a:xfrm>
        </p:spPr>
        <p:txBody>
          <a:bodyPr/>
          <a:lstStyle/>
          <a:p>
            <a:pPr>
              <a:defRPr/>
            </a:pPr>
            <a:r>
              <a:rPr lang="en-GB" sz="2200" b="1">
                <a:latin typeface="+mj-lt"/>
              </a:rPr>
              <a:t>Further items for discussion in view of relation of WPTE with other WPs and topics in FSD (I)</a:t>
            </a:r>
            <a:endParaRPr/>
          </a:p>
        </p:txBody>
      </p:sp>
      <p:sp>
        <p:nvSpPr>
          <p:cNvPr id="3" name="Inhaltsplatzhalter 2"/>
          <p:cNvSpPr>
            <a:spLocks noGrp="1"/>
          </p:cNvSpPr>
          <p:nvPr>
            <p:ph idx="1"/>
          </p:nvPr>
        </p:nvSpPr>
        <p:spPr bwMode="auto">
          <a:xfrm>
            <a:off x="0" y="688509"/>
            <a:ext cx="11920262" cy="5480981"/>
          </a:xfrm>
        </p:spPr>
        <p:txBody>
          <a:bodyPr>
            <a:noAutofit/>
          </a:bodyPr>
          <a:lstStyle/>
          <a:p>
            <a:pPr>
              <a:buFont typeface="Wingdings"/>
              <a:buChar char="Ø"/>
              <a:defRPr/>
            </a:pPr>
            <a:r>
              <a:rPr lang="en-GB" sz="2000" u="sng" dirty="0">
                <a:latin typeface="+mn-lt"/>
              </a:rPr>
              <a:t>WPSA: </a:t>
            </a:r>
            <a:endParaRPr dirty="0"/>
          </a:p>
          <a:p>
            <a:pPr lvl="1">
              <a:defRPr/>
            </a:pPr>
            <a:r>
              <a:rPr lang="en-GB" sz="2000" dirty="0">
                <a:latin typeface="+mn-lt"/>
              </a:rPr>
              <a:t>Long term integration of scientific exploitation of </a:t>
            </a:r>
            <a:r>
              <a:rPr lang="en-GB" sz="2000" dirty="0"/>
              <a:t>JT-60SA</a:t>
            </a:r>
            <a:r>
              <a:rPr lang="en-GB" sz="2000" dirty="0">
                <a:latin typeface="+mn-lt"/>
              </a:rPr>
              <a:t> with WPTE – coordination of priorities in view of mutual gaps and JT-60SA Research Plan </a:t>
            </a:r>
            <a:r>
              <a:rPr lang="en-GB" sz="2000" dirty="0">
                <a:latin typeface="+mn-lt"/>
                <a:sym typeface="Wingdings" pitchFamily="2" charset="2"/>
              </a:rPr>
              <a:t> FP10? Will the output of JT-60SA merge into the SSRLs?</a:t>
            </a:r>
            <a:endParaRPr dirty="0"/>
          </a:p>
          <a:p>
            <a:pPr>
              <a:buFont typeface="Wingdings"/>
              <a:buChar char="Ø"/>
              <a:defRPr/>
            </a:pPr>
            <a:r>
              <a:rPr lang="en-GB" sz="2000" u="sng" dirty="0">
                <a:latin typeface="+mn-lt"/>
              </a:rPr>
              <a:t>WP </a:t>
            </a:r>
            <a:r>
              <a:rPr lang="en-GB" sz="2000" u="sng" dirty="0" err="1">
                <a:latin typeface="+mn-lt"/>
              </a:rPr>
              <a:t>PrIO</a:t>
            </a:r>
            <a:r>
              <a:rPr lang="en-GB" sz="2000" u="sng" dirty="0">
                <a:latin typeface="+mn-lt"/>
              </a:rPr>
              <a:t>: </a:t>
            </a:r>
            <a:endParaRPr dirty="0"/>
          </a:p>
          <a:p>
            <a:pPr lvl="1">
              <a:defRPr/>
            </a:pPr>
            <a:r>
              <a:rPr lang="en-GB" sz="2000" dirty="0">
                <a:latin typeface="+mn-lt"/>
              </a:rPr>
              <a:t>progress on various databases – pedestal database in the process of deployment</a:t>
            </a:r>
            <a:endParaRPr lang="en-GB" sz="2000" dirty="0"/>
          </a:p>
          <a:p>
            <a:pPr lvl="1">
              <a:defRPr/>
            </a:pPr>
            <a:r>
              <a:rPr lang="en-GB" sz="2000" dirty="0">
                <a:latin typeface="+mn-lt"/>
              </a:rPr>
              <a:t>Water activation – currently being installed on JET</a:t>
            </a:r>
            <a:endParaRPr dirty="0"/>
          </a:p>
          <a:p>
            <a:pPr lvl="1">
              <a:defRPr/>
            </a:pPr>
            <a:r>
              <a:rPr lang="en-GB" sz="2000" dirty="0">
                <a:latin typeface="+mn-lt"/>
              </a:rPr>
              <a:t>Break down - common scientific meeting coordinated by RT04 RTCs with actions</a:t>
            </a:r>
            <a:endParaRPr dirty="0"/>
          </a:p>
          <a:p>
            <a:pPr>
              <a:buFont typeface="Wingdings"/>
              <a:buChar char="Ø"/>
              <a:defRPr/>
            </a:pPr>
            <a:r>
              <a:rPr lang="en-GB" sz="2000" u="sng" dirty="0">
                <a:latin typeface="+mn-lt"/>
              </a:rPr>
              <a:t>WP PWIE: </a:t>
            </a:r>
            <a:endParaRPr dirty="0"/>
          </a:p>
          <a:p>
            <a:pPr lvl="1">
              <a:defRPr/>
            </a:pPr>
            <a:r>
              <a:rPr lang="en-GB" sz="2000" dirty="0">
                <a:latin typeface="+mn-lt"/>
              </a:rPr>
              <a:t>ADCs: Interaction between PWIE and RT22-07 on needs and requirements could be improved, what is the possible impact on the role of ADCs in the gate review for 2024? (left over from FSD meeting in June 2022)</a:t>
            </a:r>
            <a:endParaRPr lang="en-GB" sz="2000" dirty="0"/>
          </a:p>
          <a:p>
            <a:pPr lvl="1">
              <a:defRPr/>
            </a:pPr>
            <a:r>
              <a:rPr lang="en-GB" sz="2000" dirty="0">
                <a:latin typeface="+mn-lt"/>
              </a:rPr>
              <a:t>Sample removal from JET and LIBS (budget sufficient?)</a:t>
            </a:r>
            <a:endParaRPr dirty="0"/>
          </a:p>
        </p:txBody>
      </p:sp>
      <p:sp>
        <p:nvSpPr>
          <p:cNvPr id="4" name="Fußzeilenplatzhalter 3"/>
          <p:cNvSpPr>
            <a:spLocks noGrp="1"/>
          </p:cNvSpPr>
          <p:nvPr>
            <p:ph type="ftr" sz="quarter" idx="11"/>
          </p:nvPr>
        </p:nvSpPr>
        <p:spPr bwMode="auto">
          <a:xfrm>
            <a:off x="609600" y="6528385"/>
            <a:ext cx="4910336" cy="329614"/>
          </a:xfrm>
        </p:spPr>
        <p:txBody>
          <a:bodyPr/>
          <a:lstStyle/>
          <a:p>
            <a:pPr algn="r">
              <a:defRPr/>
            </a:pPr>
            <a:r>
              <a:rPr lang="en-GB"/>
              <a:t>M. Wischmeier for TE TFLs |  FSD AWP 2024 |  15th June 2023</a:t>
            </a:r>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91344" y="116632"/>
            <a:ext cx="10801200" cy="457200"/>
          </a:xfrm>
        </p:spPr>
        <p:txBody>
          <a:bodyPr/>
          <a:lstStyle/>
          <a:p>
            <a:pPr>
              <a:defRPr/>
            </a:pPr>
            <a:r>
              <a:rPr lang="de-DE" sz="2800" b="1">
                <a:latin typeface="+mj-lt"/>
              </a:rPr>
              <a:t>WP TE in FSD with overarching priorities: ITER &amp; DEMO &amp; PEX</a:t>
            </a:r>
            <a:endParaRPr lang="en-GB" sz="2800" b="1">
              <a:latin typeface="+mj-lt"/>
            </a:endParaRPr>
          </a:p>
        </p:txBody>
      </p:sp>
      <p:sp>
        <p:nvSpPr>
          <p:cNvPr id="4" name="Fußzeilenplatzhalter 3"/>
          <p:cNvSpPr>
            <a:spLocks noGrp="1"/>
          </p:cNvSpPr>
          <p:nvPr>
            <p:ph type="ftr" sz="quarter" idx="11"/>
          </p:nvPr>
        </p:nvSpPr>
        <p:spPr bwMode="auto">
          <a:xfrm>
            <a:off x="609599" y="6528385"/>
            <a:ext cx="4190812" cy="329614"/>
          </a:xfrm>
        </p:spPr>
        <p:txBody>
          <a:bodyPr/>
          <a:lstStyle/>
          <a:p>
            <a:pPr algn="l">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a:xfrm>
            <a:off x="11090148" y="6348727"/>
            <a:ext cx="720080" cy="199173"/>
          </a:xfrm>
        </p:spPr>
        <p:txBody>
          <a:bodyPr/>
          <a:lstStyle/>
          <a:p>
            <a:pPr>
              <a:defRPr/>
            </a:pPr>
            <a:fld id="{6A6D9FA1-99C7-4910-8E32-B85D378B0060}" type="slidenum">
              <a:rPr lang="en-GB"/>
              <a:t>2</a:t>
            </a:fld>
            <a:endParaRPr lang="en-GB"/>
          </a:p>
        </p:txBody>
      </p:sp>
      <p:sp>
        <p:nvSpPr>
          <p:cNvPr id="8" name="ZoneTexte 7"/>
          <p:cNvSpPr txBox="1"/>
          <p:nvPr/>
        </p:nvSpPr>
        <p:spPr bwMode="auto">
          <a:xfrm>
            <a:off x="8361775" y="3637193"/>
            <a:ext cx="3664476" cy="1631216"/>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DEMO Central </a:t>
            </a:r>
            <a:r>
              <a:rPr lang="fr-FR" sz="2000" b="1">
                <a:solidFill>
                  <a:prstClr val="black"/>
                </a:solidFill>
              </a:rPr>
              <a:t>T</a:t>
            </a:r>
            <a:r>
              <a:rPr lang="fr-FR" sz="2000" b="1" i="0" u="none" strike="noStrike" cap="none" spc="0">
                <a:ln>
                  <a:noFill/>
                </a:ln>
                <a:solidFill>
                  <a:prstClr val="black"/>
                </a:solidFill>
              </a:rPr>
              <a:t>eam </a:t>
            </a:r>
            <a:endParaRPr/>
          </a:p>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FF0000"/>
                </a:solidFill>
              </a:rPr>
              <a:t>bi-weekly (?) FSD-FTD meetings </a:t>
            </a:r>
            <a:r>
              <a:rPr lang="fr-FR" sz="2000" b="1" i="0" u="none" strike="noStrike" cap="none" spc="0">
                <a:ln>
                  <a:noFill/>
                </a:ln>
                <a:solidFill>
                  <a:prstClr val="black"/>
                </a:solidFill>
              </a:rPr>
              <a:t> </a:t>
            </a:r>
            <a:r>
              <a:rPr lang="fr-FR" sz="2000" b="1">
                <a:solidFill>
                  <a:prstClr val="black"/>
                </a:solidFill>
              </a:rPr>
              <a:t>specifying physics questions and actions of priority (small ELMs, dust, PSD/HPFS)</a:t>
            </a:r>
            <a:endParaRPr lang="fr-FR" sz="2000" b="1" i="0" u="none" strike="noStrike" cap="none" spc="0">
              <a:ln>
                <a:noFill/>
              </a:ln>
              <a:solidFill>
                <a:prstClr val="black"/>
              </a:solidFill>
            </a:endParaRPr>
          </a:p>
        </p:txBody>
      </p:sp>
      <p:sp>
        <p:nvSpPr>
          <p:cNvPr id="9" name="Rectangle à coins arrondis 8"/>
          <p:cNvSpPr/>
          <p:nvPr/>
        </p:nvSpPr>
        <p:spPr bwMode="auto">
          <a:xfrm>
            <a:off x="4617358" y="5065159"/>
            <a:ext cx="2957283" cy="1152128"/>
          </a:xfrm>
          <a:prstGeom prst="roundRect">
            <a:avLst>
              <a:gd name="adj" fmla="val 16667"/>
            </a:avLst>
          </a:prstGeom>
          <a:solidFill>
            <a:srgbClr val="FFC000"/>
          </a:solidFill>
          <a:ln w="25400" cap="flat" cmpd="sng" algn="ctr">
            <a:noFill/>
            <a:prstDash val="solid"/>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10" name="ZoneTexte 9"/>
          <p:cNvSpPr txBox="1"/>
          <p:nvPr/>
        </p:nvSpPr>
        <p:spPr bwMode="auto">
          <a:xfrm>
            <a:off x="4800413" y="5155820"/>
            <a:ext cx="2664182" cy="954107"/>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800" b="1" i="0" u="none" strike="noStrike" cap="none" spc="0">
                <a:ln>
                  <a:noFill/>
                </a:ln>
                <a:solidFill>
                  <a:prstClr val="black"/>
                </a:solidFill>
              </a:rPr>
              <a:t>AUG, MAST-U, TCV, WEST, JET</a:t>
            </a:r>
            <a:endParaRPr/>
          </a:p>
        </p:txBody>
      </p:sp>
      <p:sp>
        <p:nvSpPr>
          <p:cNvPr id="11" name="ZoneTexte 10"/>
          <p:cNvSpPr txBox="1"/>
          <p:nvPr/>
        </p:nvSpPr>
        <p:spPr bwMode="auto">
          <a:xfrm>
            <a:off x="8361775" y="2205409"/>
            <a:ext cx="3448449" cy="1015663"/>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Preparation of ITER Operation (e.g. data bases &amp; ITPA activities)</a:t>
            </a:r>
            <a:endParaRPr/>
          </a:p>
        </p:txBody>
      </p:sp>
      <p:sp>
        <p:nvSpPr>
          <p:cNvPr id="12" name="ZoneTexte 11"/>
          <p:cNvSpPr txBox="1"/>
          <p:nvPr/>
        </p:nvSpPr>
        <p:spPr bwMode="auto">
          <a:xfrm>
            <a:off x="4617358" y="730289"/>
            <a:ext cx="2957283" cy="707886"/>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Theory, Simulation</a:t>
            </a:r>
            <a:endParaRPr/>
          </a:p>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Verification, Validation</a:t>
            </a:r>
            <a:endParaRPr/>
          </a:p>
        </p:txBody>
      </p:sp>
      <p:sp>
        <p:nvSpPr>
          <p:cNvPr id="13" name="ZoneTexte 12"/>
          <p:cNvSpPr txBox="1"/>
          <p:nvPr/>
        </p:nvSpPr>
        <p:spPr bwMode="auto">
          <a:xfrm>
            <a:off x="4617358" y="2713240"/>
            <a:ext cx="2957283" cy="1200329"/>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3600" b="1" i="0" u="none" strike="noStrike" cap="none" spc="0">
                <a:ln>
                  <a:noFill/>
                </a:ln>
                <a:solidFill>
                  <a:prstClr val="black"/>
                </a:solidFill>
              </a:rPr>
              <a:t>WP Tokamak Exploitation</a:t>
            </a:r>
            <a:endParaRPr/>
          </a:p>
        </p:txBody>
      </p:sp>
      <p:sp>
        <p:nvSpPr>
          <p:cNvPr id="14" name="ZoneTexte 13"/>
          <p:cNvSpPr txBox="1"/>
          <p:nvPr/>
        </p:nvSpPr>
        <p:spPr bwMode="auto">
          <a:xfrm>
            <a:off x="1009031" y="2205409"/>
            <a:ext cx="2528208" cy="1015663"/>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Plasma Wall Interaction and </a:t>
            </a:r>
            <a:r>
              <a:rPr lang="fr-FR" sz="2000" b="1">
                <a:solidFill>
                  <a:prstClr val="black"/>
                </a:solidFill>
              </a:rPr>
              <a:t>ADCs for DTT1 and DEMO</a:t>
            </a:r>
            <a:endParaRPr lang="fr-FR" sz="2000" b="1" i="0" u="none" strike="noStrike" cap="none" spc="0">
              <a:ln>
                <a:noFill/>
              </a:ln>
              <a:solidFill>
                <a:prstClr val="black"/>
              </a:solidFill>
            </a:endParaRPr>
          </a:p>
        </p:txBody>
      </p:sp>
      <p:sp>
        <p:nvSpPr>
          <p:cNvPr id="15" name="ZoneTexte 14"/>
          <p:cNvSpPr txBox="1"/>
          <p:nvPr/>
        </p:nvSpPr>
        <p:spPr bwMode="auto">
          <a:xfrm>
            <a:off x="1953062" y="3852433"/>
            <a:ext cx="1584175" cy="707886"/>
          </a:xfrm>
          <a:prstGeom prst="rect">
            <a:avLst/>
          </a:prstGeom>
          <a:noFill/>
          <a:ln w="28575">
            <a:solidFill>
              <a:srgbClr val="0000FF"/>
            </a:solidFill>
          </a:ln>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Exploitation of JT-60SA</a:t>
            </a:r>
            <a:endParaRPr/>
          </a:p>
        </p:txBody>
      </p:sp>
      <p:sp>
        <p:nvSpPr>
          <p:cNvPr id="16" name="Rectangle 15"/>
          <p:cNvSpPr/>
          <p:nvPr/>
        </p:nvSpPr>
        <p:spPr bwMode="auto">
          <a:xfrm>
            <a:off x="4617358" y="1437156"/>
            <a:ext cx="2957283" cy="400110"/>
          </a:xfrm>
          <a:prstGeom prst="rect">
            <a:avLst/>
          </a:prstGeom>
          <a:ln w="28575">
            <a:solidFill>
              <a:srgbClr val="0000FF"/>
            </a:solidFill>
          </a:ln>
        </p:spPr>
        <p:txBody>
          <a:bodyPr wrap="none">
            <a:spAutoFit/>
          </a:bodyPr>
          <a:lstStyle/>
          <a:p>
            <a:pPr marL="0" marR="0" lvl="0" indent="0"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Advanced Computing Hub</a:t>
            </a:r>
            <a:endParaRPr/>
          </a:p>
        </p:txBody>
      </p:sp>
      <p:sp>
        <p:nvSpPr>
          <p:cNvPr id="17" name="Double flèche verticale 16"/>
          <p:cNvSpPr/>
          <p:nvPr/>
        </p:nvSpPr>
        <p:spPr bwMode="auto">
          <a:xfrm>
            <a:off x="5625470" y="3913569"/>
            <a:ext cx="936104" cy="1151590"/>
          </a:xfrm>
          <a:prstGeom prst="upDownArrow">
            <a:avLst>
              <a:gd name="adj1" fmla="val 40842"/>
              <a:gd name="adj2" fmla="val 33211"/>
            </a:avLst>
          </a:prstGeom>
          <a:solidFill>
            <a:srgbClr val="0000FF"/>
          </a:solidFill>
          <a:ln w="25400" cap="flat" cmpd="sng" algn="ctr">
            <a:noFill/>
            <a:prstDash val="solid"/>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cxnSp>
        <p:nvCxnSpPr>
          <p:cNvPr id="18" name="Connecteur en angle 17"/>
          <p:cNvCxnSpPr>
            <a:cxnSpLocks/>
            <a:stCxn id="13" idx="3"/>
            <a:endCxn id="11" idx="1"/>
          </p:cNvCxnSpPr>
          <p:nvPr/>
        </p:nvCxnSpPr>
        <p:spPr bwMode="auto">
          <a:xfrm flipV="1">
            <a:off x="7574642" y="2713240"/>
            <a:ext cx="787133" cy="600164"/>
          </a:xfrm>
          <a:prstGeom prst="bentConnector3">
            <a:avLst>
              <a:gd name="adj1" fmla="val 50000"/>
            </a:avLst>
          </a:prstGeom>
          <a:noFill/>
          <a:ln w="76200" cap="flat" cmpd="sng" algn="ctr">
            <a:solidFill>
              <a:srgbClr val="0000FF"/>
            </a:solidFill>
            <a:prstDash val="solid"/>
            <a:tailEnd type="triangle"/>
          </a:ln>
          <a:effectLst/>
        </p:spPr>
      </p:cxnSp>
      <p:cxnSp>
        <p:nvCxnSpPr>
          <p:cNvPr id="19" name="Connecteur en angle 18"/>
          <p:cNvCxnSpPr>
            <a:cxnSpLocks/>
            <a:stCxn id="13" idx="3"/>
            <a:endCxn id="8" idx="1"/>
          </p:cNvCxnSpPr>
          <p:nvPr/>
        </p:nvCxnSpPr>
        <p:spPr bwMode="auto">
          <a:xfrm>
            <a:off x="7574642" y="3313405"/>
            <a:ext cx="787133" cy="1139396"/>
          </a:xfrm>
          <a:prstGeom prst="bentConnector3">
            <a:avLst>
              <a:gd name="adj1" fmla="val 50000"/>
            </a:avLst>
          </a:prstGeom>
          <a:noFill/>
          <a:ln w="76200" cap="flat" cmpd="sng" algn="ctr">
            <a:solidFill>
              <a:srgbClr val="0000FF"/>
            </a:solidFill>
            <a:prstDash val="solid"/>
            <a:tailEnd type="triangle"/>
          </a:ln>
          <a:effectLst/>
        </p:spPr>
      </p:cxnSp>
      <p:cxnSp>
        <p:nvCxnSpPr>
          <p:cNvPr id="20" name="Connecteur droit avec flèche 19"/>
          <p:cNvCxnSpPr>
            <a:cxnSpLocks/>
          </p:cNvCxnSpPr>
          <p:nvPr/>
        </p:nvCxnSpPr>
        <p:spPr bwMode="auto">
          <a:xfrm>
            <a:off x="5096014" y="1837272"/>
            <a:ext cx="0" cy="875974"/>
          </a:xfrm>
          <a:prstGeom prst="straightConnector1">
            <a:avLst/>
          </a:prstGeom>
          <a:noFill/>
          <a:ln w="19050" cap="flat" cmpd="sng" algn="ctr">
            <a:solidFill>
              <a:sysClr val="windowText" lastClr="000000"/>
            </a:solidFill>
            <a:prstDash val="solid"/>
            <a:headEnd type="triangle"/>
            <a:tailEnd type="triangle"/>
          </a:ln>
          <a:effectLst/>
        </p:spPr>
      </p:cxnSp>
      <p:cxnSp>
        <p:nvCxnSpPr>
          <p:cNvPr id="21" name="Connecteur droit avec flèche 20"/>
          <p:cNvCxnSpPr>
            <a:cxnSpLocks/>
          </p:cNvCxnSpPr>
          <p:nvPr/>
        </p:nvCxnSpPr>
        <p:spPr bwMode="auto">
          <a:xfrm>
            <a:off x="5769486" y="1837266"/>
            <a:ext cx="0" cy="875974"/>
          </a:xfrm>
          <a:prstGeom prst="straightConnector1">
            <a:avLst/>
          </a:prstGeom>
          <a:noFill/>
          <a:ln w="19050" cap="flat" cmpd="sng" algn="ctr">
            <a:solidFill>
              <a:sysClr val="windowText" lastClr="000000"/>
            </a:solidFill>
            <a:prstDash val="solid"/>
            <a:headEnd type="triangle"/>
            <a:tailEnd type="triangle"/>
          </a:ln>
          <a:effectLst/>
        </p:spPr>
      </p:cxnSp>
      <p:cxnSp>
        <p:nvCxnSpPr>
          <p:cNvPr id="22" name="Connecteur droit avec flèche 21"/>
          <p:cNvCxnSpPr>
            <a:cxnSpLocks/>
          </p:cNvCxnSpPr>
          <p:nvPr/>
        </p:nvCxnSpPr>
        <p:spPr bwMode="auto">
          <a:xfrm>
            <a:off x="6438765" y="1837266"/>
            <a:ext cx="0" cy="875974"/>
          </a:xfrm>
          <a:prstGeom prst="straightConnector1">
            <a:avLst/>
          </a:prstGeom>
          <a:noFill/>
          <a:ln w="19050" cap="flat" cmpd="sng" algn="ctr">
            <a:solidFill>
              <a:sysClr val="windowText" lastClr="000000"/>
            </a:solidFill>
            <a:prstDash val="solid"/>
            <a:headEnd type="triangle"/>
            <a:tailEnd type="triangle"/>
          </a:ln>
          <a:effectLst/>
        </p:spPr>
      </p:cxnSp>
      <p:cxnSp>
        <p:nvCxnSpPr>
          <p:cNvPr id="23" name="Connecteur droit avec flèche 22"/>
          <p:cNvCxnSpPr>
            <a:cxnSpLocks/>
          </p:cNvCxnSpPr>
          <p:nvPr/>
        </p:nvCxnSpPr>
        <p:spPr bwMode="auto">
          <a:xfrm>
            <a:off x="7137638" y="1837266"/>
            <a:ext cx="0" cy="875974"/>
          </a:xfrm>
          <a:prstGeom prst="straightConnector1">
            <a:avLst/>
          </a:prstGeom>
          <a:noFill/>
          <a:ln w="19050" cap="flat" cmpd="sng" algn="ctr">
            <a:solidFill>
              <a:sysClr val="windowText" lastClr="000000"/>
            </a:solidFill>
            <a:prstDash val="solid"/>
            <a:headEnd type="triangle"/>
            <a:tailEnd type="triangle"/>
          </a:ln>
          <a:effectLst/>
        </p:spPr>
      </p:cxnSp>
      <p:cxnSp>
        <p:nvCxnSpPr>
          <p:cNvPr id="24" name="Connecteur en angle 23"/>
          <p:cNvCxnSpPr>
            <a:cxnSpLocks/>
            <a:stCxn id="13" idx="1"/>
            <a:endCxn id="14" idx="3"/>
          </p:cNvCxnSpPr>
          <p:nvPr/>
        </p:nvCxnSpPr>
        <p:spPr bwMode="auto">
          <a:xfrm rot="10800000">
            <a:off x="3537240" y="2713240"/>
            <a:ext cx="1080119" cy="600164"/>
          </a:xfrm>
          <a:prstGeom prst="bentConnector3">
            <a:avLst>
              <a:gd name="adj1" fmla="val 50000"/>
            </a:avLst>
          </a:prstGeom>
          <a:noFill/>
          <a:ln w="57150" cap="flat" cmpd="sng" algn="ctr">
            <a:solidFill>
              <a:srgbClr val="0000FF"/>
            </a:solidFill>
            <a:prstDash val="solid"/>
            <a:headEnd type="triangle" w="med" len="med"/>
            <a:tailEnd type="triangle" w="med" len="med"/>
          </a:ln>
          <a:effectLst/>
        </p:spPr>
      </p:cxnSp>
      <p:sp>
        <p:nvSpPr>
          <p:cNvPr id="25" name="ZoneTexte 24"/>
          <p:cNvSpPr txBox="1"/>
          <p:nvPr/>
        </p:nvSpPr>
        <p:spPr bwMode="auto">
          <a:xfrm>
            <a:off x="3729993" y="2851740"/>
            <a:ext cx="720080" cy="369332"/>
          </a:xfrm>
          <a:prstGeom prst="rect">
            <a:avLst/>
          </a:prstGeom>
          <a:solidFill>
            <a:sysClr val="window" lastClr="FFFFFF"/>
          </a:solidFill>
        </p:spPr>
        <p:txBody>
          <a:bodyPr wrap="square" rtlCol="0">
            <a:spAutoFit/>
          </a:bodyPr>
          <a:lstStyle/>
          <a:p>
            <a:pPr marL="0" marR="0" lvl="0" indent="0" defTabSz="914400">
              <a:lnSpc>
                <a:spcPct val="100000"/>
              </a:lnSpc>
              <a:spcBef>
                <a:spcPts val="0"/>
              </a:spcBef>
              <a:spcAft>
                <a:spcPts val="0"/>
              </a:spcAft>
              <a:buClrTx/>
              <a:buSzTx/>
              <a:buFontTx/>
              <a:buNone/>
              <a:defRPr/>
            </a:pPr>
            <a:r>
              <a:rPr lang="fr-FR" sz="1800" b="1" i="0" u="none" strike="noStrike" cap="none" spc="0">
                <a:ln>
                  <a:noFill/>
                </a:ln>
                <a:solidFill>
                  <a:prstClr val="black"/>
                </a:solidFill>
              </a:rPr>
              <a:t>(PEX)</a:t>
            </a:r>
            <a:endParaRPr/>
          </a:p>
        </p:txBody>
      </p:sp>
      <p:cxnSp>
        <p:nvCxnSpPr>
          <p:cNvPr id="26" name="Connecteur en angle 25"/>
          <p:cNvCxnSpPr>
            <a:cxnSpLocks/>
            <a:stCxn id="15" idx="3"/>
          </p:cNvCxnSpPr>
          <p:nvPr/>
        </p:nvCxnSpPr>
        <p:spPr bwMode="auto">
          <a:xfrm flipV="1">
            <a:off x="3537238" y="3637193"/>
            <a:ext cx="1080120" cy="569183"/>
          </a:xfrm>
          <a:prstGeom prst="bentConnector3">
            <a:avLst>
              <a:gd name="adj1" fmla="val 50000"/>
            </a:avLst>
          </a:prstGeom>
          <a:noFill/>
          <a:ln w="19050" cap="flat" cmpd="sng" algn="ctr">
            <a:solidFill>
              <a:srgbClr val="0000FF"/>
            </a:solidFill>
            <a:prstDash val="solid"/>
            <a:headEnd type="triangle"/>
            <a:tailEnd type="triangle"/>
          </a:ln>
          <a:effectLst/>
        </p:spPr>
      </p:cxnSp>
      <p:pic>
        <p:nvPicPr>
          <p:cNvPr id="27" name="Image 26"/>
          <p:cNvPicPr>
            <a:picLocks noChangeAspect="1"/>
          </p:cNvPicPr>
          <p:nvPr/>
        </p:nvPicPr>
        <p:blipFill>
          <a:blip r:embed="rId2"/>
          <a:stretch/>
        </p:blipFill>
        <p:spPr bwMode="auto">
          <a:xfrm>
            <a:off x="9408771" y="751057"/>
            <a:ext cx="1354455" cy="902970"/>
          </a:xfrm>
          <a:prstGeom prst="rect">
            <a:avLst/>
          </a:prstGeom>
        </p:spPr>
      </p:pic>
      <p:cxnSp>
        <p:nvCxnSpPr>
          <p:cNvPr id="28" name="Connecteur droit avec flèche 27"/>
          <p:cNvCxnSpPr>
            <a:cxnSpLocks/>
            <a:stCxn id="11" idx="0"/>
          </p:cNvCxnSpPr>
          <p:nvPr/>
        </p:nvCxnSpPr>
        <p:spPr bwMode="auto">
          <a:xfrm flipV="1">
            <a:off x="10086000" y="1748209"/>
            <a:ext cx="0" cy="457200"/>
          </a:xfrm>
          <a:prstGeom prst="straightConnector1">
            <a:avLst/>
          </a:prstGeom>
          <a:noFill/>
          <a:ln w="57150" cap="flat" cmpd="sng" algn="ctr">
            <a:solidFill>
              <a:srgbClr val="0000FF"/>
            </a:solidFill>
            <a:prstDash val="solid"/>
            <a:headEnd type="triangle" w="med" len="med"/>
            <a:tailEnd type="triangle" w="med" len="med"/>
          </a:ln>
          <a:effectLst/>
        </p:spPr>
      </p:cxnSp>
      <p:pic>
        <p:nvPicPr>
          <p:cNvPr id="29" name="Image 28"/>
          <p:cNvPicPr>
            <a:picLocks noChangeAspect="1"/>
          </p:cNvPicPr>
          <p:nvPr/>
        </p:nvPicPr>
        <p:blipFill>
          <a:blip r:embed="rId3"/>
          <a:stretch/>
        </p:blipFill>
        <p:spPr bwMode="auto">
          <a:xfrm>
            <a:off x="1775138" y="5155820"/>
            <a:ext cx="1955581" cy="557411"/>
          </a:xfrm>
          <a:prstGeom prst="rect">
            <a:avLst/>
          </a:prstGeom>
        </p:spPr>
      </p:pic>
      <p:cxnSp>
        <p:nvCxnSpPr>
          <p:cNvPr id="30" name="Connecteur droit avec flèche 29"/>
          <p:cNvCxnSpPr>
            <a:cxnSpLocks/>
          </p:cNvCxnSpPr>
          <p:nvPr/>
        </p:nvCxnSpPr>
        <p:spPr bwMode="auto">
          <a:xfrm flipH="1" flipV="1">
            <a:off x="2747134" y="4571359"/>
            <a:ext cx="1" cy="584462"/>
          </a:xfrm>
          <a:prstGeom prst="straightConnector1">
            <a:avLst/>
          </a:prstGeom>
          <a:noFill/>
          <a:ln w="57150" cap="flat" cmpd="sng" algn="ctr">
            <a:solidFill>
              <a:srgbClr val="0000FF"/>
            </a:solidFill>
            <a:prstDash val="solid"/>
            <a:headEnd type="triangle" w="med" len="med"/>
            <a:tailEnd type="triangle" w="med" len="med"/>
          </a:ln>
          <a:effectLst/>
        </p:spPr>
      </p:cxnSp>
      <p:sp>
        <p:nvSpPr>
          <p:cNvPr id="31" name="ZoneTexte 30"/>
          <p:cNvSpPr txBox="1"/>
          <p:nvPr/>
        </p:nvSpPr>
        <p:spPr bwMode="auto">
          <a:xfrm>
            <a:off x="3750233" y="3787690"/>
            <a:ext cx="679598" cy="369332"/>
          </a:xfrm>
          <a:prstGeom prst="rect">
            <a:avLst/>
          </a:prstGeom>
          <a:solidFill>
            <a:sysClr val="window" lastClr="FFFFFF"/>
          </a:solidFill>
        </p:spPr>
        <p:txBody>
          <a:bodyPr wrap="square" rtlCol="0">
            <a:spAutoFit/>
          </a:bodyPr>
          <a:lstStyle/>
          <a:p>
            <a:pPr marL="0" marR="0" lvl="0" indent="0" defTabSz="914400">
              <a:lnSpc>
                <a:spcPct val="100000"/>
              </a:lnSpc>
              <a:spcBef>
                <a:spcPts val="0"/>
              </a:spcBef>
              <a:spcAft>
                <a:spcPts val="0"/>
              </a:spcAft>
              <a:buClrTx/>
              <a:buSzTx/>
              <a:buFontTx/>
              <a:buNone/>
              <a:defRPr/>
            </a:pPr>
            <a:r>
              <a:rPr lang="fr-FR" sz="1800" b="1" i="0" u="none" strike="noStrike" cap="none" spc="0">
                <a:ln>
                  <a:noFill/>
                </a:ln>
                <a:solidFill>
                  <a:prstClr val="black"/>
                </a:solidFill>
              </a:rPr>
              <a:t>2024</a:t>
            </a:r>
            <a:endParaRPr/>
          </a:p>
        </p:txBody>
      </p:sp>
      <p:sp>
        <p:nvSpPr>
          <p:cNvPr id="32" name="ZoneTexte 31"/>
          <p:cNvSpPr txBox="1"/>
          <p:nvPr/>
        </p:nvSpPr>
        <p:spPr bwMode="auto">
          <a:xfrm>
            <a:off x="9973516" y="5314157"/>
            <a:ext cx="792087" cy="400110"/>
          </a:xfrm>
          <a:prstGeom prst="rect">
            <a:avLst/>
          </a:prstGeom>
          <a:solidFill>
            <a:srgbClr val="FFFF00"/>
          </a:solid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DCT</a:t>
            </a:r>
            <a:endParaRPr/>
          </a:p>
        </p:txBody>
      </p:sp>
      <p:sp>
        <p:nvSpPr>
          <p:cNvPr id="33" name="ZoneTexte 32"/>
          <p:cNvSpPr txBox="1"/>
          <p:nvPr/>
        </p:nvSpPr>
        <p:spPr bwMode="auto">
          <a:xfrm>
            <a:off x="2149741" y="1786179"/>
            <a:ext cx="1194785" cy="400110"/>
          </a:xfrm>
          <a:prstGeom prst="rect">
            <a:avLst/>
          </a:prstGeom>
          <a:solidFill>
            <a:srgbClr val="FFFF00"/>
          </a:solid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WP PWIE</a:t>
            </a:r>
            <a:endParaRPr/>
          </a:p>
        </p:txBody>
      </p:sp>
      <p:sp>
        <p:nvSpPr>
          <p:cNvPr id="34" name="ZoneTexte 33"/>
          <p:cNvSpPr txBox="1"/>
          <p:nvPr/>
        </p:nvSpPr>
        <p:spPr bwMode="auto">
          <a:xfrm>
            <a:off x="9724509" y="3224067"/>
            <a:ext cx="1115893" cy="400110"/>
          </a:xfrm>
          <a:prstGeom prst="rect">
            <a:avLst/>
          </a:prstGeom>
          <a:solidFill>
            <a:srgbClr val="FFFF00"/>
          </a:solid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WP PrIO</a:t>
            </a:r>
          </a:p>
        </p:txBody>
      </p:sp>
      <p:sp>
        <p:nvSpPr>
          <p:cNvPr id="35" name="ZoneTexte 34"/>
          <p:cNvSpPr txBox="1"/>
          <p:nvPr/>
        </p:nvSpPr>
        <p:spPr bwMode="auto">
          <a:xfrm>
            <a:off x="2354060" y="3452322"/>
            <a:ext cx="823138" cy="400110"/>
          </a:xfrm>
          <a:prstGeom prst="rect">
            <a:avLst/>
          </a:prstGeom>
          <a:solidFill>
            <a:srgbClr val="FFFF00"/>
          </a:solid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prstClr val="black"/>
                </a:solidFill>
              </a:rPr>
              <a:t>WPSA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63352" y="116632"/>
            <a:ext cx="10404647" cy="457200"/>
          </a:xfrm>
        </p:spPr>
        <p:txBody>
          <a:bodyPr/>
          <a:lstStyle/>
          <a:p>
            <a:pPr>
              <a:defRPr/>
            </a:pPr>
            <a:r>
              <a:rPr lang="en-GB" sz="2000" b="1"/>
              <a:t>Further items for discussion in view of relation of WPTE with other WPs and topics in FSD (II)</a:t>
            </a:r>
            <a:endParaRPr lang="en-GB" sz="2000" b="1">
              <a:latin typeface="+mj-lt"/>
            </a:endParaRPr>
          </a:p>
        </p:txBody>
      </p:sp>
      <p:sp>
        <p:nvSpPr>
          <p:cNvPr id="3" name="Inhaltsplatzhalter 2"/>
          <p:cNvSpPr>
            <a:spLocks noGrp="1"/>
          </p:cNvSpPr>
          <p:nvPr>
            <p:ph idx="1"/>
          </p:nvPr>
        </p:nvSpPr>
        <p:spPr bwMode="auto">
          <a:xfrm>
            <a:off x="0" y="688509"/>
            <a:ext cx="12192000" cy="5839877"/>
          </a:xfrm>
        </p:spPr>
        <p:txBody>
          <a:bodyPr>
            <a:noAutofit/>
          </a:bodyPr>
          <a:lstStyle/>
          <a:p>
            <a:pPr>
              <a:defRPr/>
            </a:pPr>
            <a:r>
              <a:rPr lang="en-GB" sz="2000" dirty="0">
                <a:latin typeface="+mn-lt"/>
              </a:rPr>
              <a:t>WP 7X:</a:t>
            </a:r>
            <a:r>
              <a:rPr lang="en-GB" sz="2000" dirty="0"/>
              <a:t> </a:t>
            </a:r>
            <a:endParaRPr sz="2000" dirty="0"/>
          </a:p>
          <a:p>
            <a:pPr lvl="1">
              <a:defRPr/>
            </a:pPr>
            <a:r>
              <a:rPr lang="en-GB" sz="2000" dirty="0"/>
              <a:t>Progress on 3D equilibria progress;</a:t>
            </a:r>
            <a:r>
              <a:rPr lang="en-GB" sz="2000" dirty="0">
                <a:latin typeface="+mn-lt"/>
              </a:rPr>
              <a:t> </a:t>
            </a:r>
            <a:endParaRPr sz="2000" dirty="0"/>
          </a:p>
          <a:p>
            <a:pPr lvl="1">
              <a:defRPr/>
            </a:pPr>
            <a:r>
              <a:rPr lang="en-GB" sz="2000" dirty="0">
                <a:latin typeface="+mn-lt"/>
              </a:rPr>
              <a:t>Exhaust: no common activities but should foster the scientific exchange to serve as a resonator/feedback as only other device for W7-X is LHD; </a:t>
            </a:r>
            <a:endParaRPr sz="2000" dirty="0"/>
          </a:p>
          <a:p>
            <a:pPr>
              <a:defRPr/>
            </a:pPr>
            <a:r>
              <a:rPr lang="en-GB" sz="2000" dirty="0">
                <a:latin typeface="+mn-lt"/>
              </a:rPr>
              <a:t>TSVVs: </a:t>
            </a:r>
            <a:endParaRPr sz="2000" dirty="0"/>
          </a:p>
          <a:p>
            <a:pPr lvl="1">
              <a:defRPr/>
            </a:pPr>
            <a:r>
              <a:rPr lang="en-GB" sz="2000" dirty="0">
                <a:latin typeface="+mn-lt"/>
              </a:rPr>
              <a:t>thrusts established – fairly loose connection to work programme/exploitation of TE </a:t>
            </a:r>
            <a:endParaRPr sz="2000" dirty="0"/>
          </a:p>
          <a:p>
            <a:pPr lvl="1">
              <a:defRPr/>
            </a:pPr>
            <a:r>
              <a:rPr lang="en-GB" sz="2000" dirty="0"/>
              <a:t>TE generally lacks sufficient funds for interpretative modelling – allocated resources often symbolic as an incentive hoping that participants and Rus cover the rest</a:t>
            </a:r>
            <a:endParaRPr sz="2000" dirty="0"/>
          </a:p>
          <a:p>
            <a:pPr lvl="1">
              <a:defRPr/>
            </a:pPr>
            <a:r>
              <a:rPr lang="en-GB" sz="2000" dirty="0"/>
              <a:t>F</a:t>
            </a:r>
            <a:r>
              <a:rPr lang="en-GB" sz="2000" dirty="0">
                <a:latin typeface="+mn-lt"/>
              </a:rPr>
              <a:t>acilitators provide platform for exchange but connection to WPs remains unclear (unchanged since 2022)</a:t>
            </a:r>
            <a:endParaRPr sz="2000" dirty="0"/>
          </a:p>
          <a:p>
            <a:pPr>
              <a:defRPr/>
            </a:pPr>
            <a:r>
              <a:rPr lang="en-GB" sz="2000" dirty="0"/>
              <a:t>DTT: </a:t>
            </a:r>
            <a:endParaRPr sz="2000" dirty="0"/>
          </a:p>
          <a:p>
            <a:pPr lvl="1">
              <a:defRPr/>
            </a:pPr>
            <a:r>
              <a:rPr lang="en-GB" sz="2000" dirty="0"/>
              <a:t>No explicit role at this stage</a:t>
            </a:r>
          </a:p>
          <a:p>
            <a:pPr>
              <a:defRPr/>
            </a:pPr>
            <a:r>
              <a:rPr lang="en-GB" sz="2000" dirty="0"/>
              <a:t>Facility Review: </a:t>
            </a:r>
            <a:endParaRPr sz="2000" dirty="0"/>
          </a:p>
          <a:p>
            <a:pPr lvl="1">
              <a:defRPr/>
            </a:pPr>
            <a:r>
              <a:rPr lang="en-GB" sz="2000" dirty="0"/>
              <a:t>No explicit input or feedback requested at this stage – </a:t>
            </a:r>
            <a:r>
              <a:rPr lang="en-GB" sz="2000" i="1" dirty="0"/>
              <a:t>what is expected from the TE TFLs and over which time scale and in which period of time?</a:t>
            </a:r>
            <a:endParaRPr sz="2000" i="1" dirty="0"/>
          </a:p>
          <a:p>
            <a:pPr>
              <a:defRPr/>
            </a:pPr>
            <a:r>
              <a:rPr lang="en-GB" sz="2000" dirty="0"/>
              <a:t>EU Roadmap revision</a:t>
            </a:r>
            <a:endParaRPr sz="2000" dirty="0"/>
          </a:p>
          <a:p>
            <a:pPr lvl="1">
              <a:defRPr/>
            </a:pPr>
            <a:r>
              <a:rPr lang="en-GB" sz="2000" dirty="0"/>
              <a:t>No explicit input or feedback requested at this stage</a:t>
            </a:r>
          </a:p>
          <a:p>
            <a:pPr>
              <a:defRPr/>
            </a:pPr>
            <a:r>
              <a:rPr lang="en-GB" sz="2000" dirty="0"/>
              <a:t>ITER:</a:t>
            </a:r>
          </a:p>
          <a:p>
            <a:pPr lvl="1">
              <a:defRPr/>
            </a:pPr>
            <a:r>
              <a:rPr lang="en-GB" sz="2000" dirty="0"/>
              <a:t>Required EUROfusion input for ITER re-baselining?</a:t>
            </a:r>
            <a:endParaRPr sz="2000" dirty="0"/>
          </a:p>
          <a:p>
            <a:pPr marL="342900" lvl="1" indent="0">
              <a:buNone/>
              <a:defRPr/>
            </a:pPr>
            <a:endParaRPr lang="en-GB" sz="2000" dirty="0">
              <a:latin typeface="+mn-lt"/>
            </a:endParaRPr>
          </a:p>
        </p:txBody>
      </p:sp>
      <p:sp>
        <p:nvSpPr>
          <p:cNvPr id="4" name="Fußzeilenplatzhalter 3"/>
          <p:cNvSpPr>
            <a:spLocks noGrp="1"/>
          </p:cNvSpPr>
          <p:nvPr>
            <p:ph type="ftr" sz="quarter" idx="11"/>
          </p:nvPr>
        </p:nvSpPr>
        <p:spPr bwMode="auto">
          <a:xfrm>
            <a:off x="609600" y="6528385"/>
            <a:ext cx="4910336" cy="329614"/>
          </a:xfrm>
        </p:spPr>
        <p:txBody>
          <a:bodyPr/>
          <a:lstStyle/>
          <a:p>
            <a:pPr algn="r">
              <a:defRPr/>
            </a:pPr>
            <a:r>
              <a:rPr lang="en-GB"/>
              <a:t>M. Wischmeier for TE TFLs |  FSD AWP 2024 |  15th June 2023</a:t>
            </a:r>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Publication plan for 2024 and beyond…</a:t>
            </a:r>
            <a:endParaRPr/>
          </a:p>
        </p:txBody>
      </p:sp>
      <p:sp>
        <p:nvSpPr>
          <p:cNvPr id="3" name="Inhaltsplatzhalter 2"/>
          <p:cNvSpPr>
            <a:spLocks noGrp="1"/>
          </p:cNvSpPr>
          <p:nvPr>
            <p:ph idx="1"/>
          </p:nvPr>
        </p:nvSpPr>
        <p:spPr bwMode="auto"/>
        <p:txBody>
          <a:bodyPr/>
          <a:lstStyle/>
          <a:p>
            <a:pPr>
              <a:defRPr/>
            </a:pPr>
            <a:r>
              <a:rPr lang="en-GB" dirty="0" err="1"/>
              <a:t>T.b.d.</a:t>
            </a:r>
            <a:endParaRPr lang="en-GB" dirty="0"/>
          </a:p>
        </p:txBody>
      </p:sp>
      <p:sp>
        <p:nvSpPr>
          <p:cNvPr id="4" name="Fußzeilenplatzhalter 3"/>
          <p:cNvSpPr>
            <a:spLocks noGrp="1"/>
          </p:cNvSpPr>
          <p:nvPr>
            <p:ph type="ftr" sz="quarter" idx="11"/>
          </p:nvPr>
        </p:nvSpPr>
        <p:spPr bwMode="auto">
          <a:xfrm>
            <a:off x="609600" y="6525344"/>
            <a:ext cx="3830216" cy="332655"/>
          </a:xfrm>
        </p:spPr>
        <p:txBody>
          <a:bodyPr/>
          <a:lstStyle/>
          <a:p>
            <a:pPr>
              <a:defRPr/>
            </a:pPr>
            <a:r>
              <a:rPr lang="fr-FR" dirty="0"/>
              <a:t>M. Wischmeier for TE </a:t>
            </a:r>
            <a:r>
              <a:rPr lang="fr-FR" dirty="0" err="1"/>
              <a:t>TFLs</a:t>
            </a:r>
            <a:r>
              <a:rPr lang="fr-FR" dirty="0"/>
              <a:t> |  FSD AWP 2024 |  15th June 2023</a:t>
            </a:r>
            <a:endParaRPr lang="en-GB" dirty="0"/>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endParaRPr lang="en-GB"/>
          </a:p>
        </p:txBody>
      </p:sp>
      <p:sp>
        <p:nvSpPr>
          <p:cNvPr id="3" name="Inhaltsplatzhalter 2"/>
          <p:cNvSpPr>
            <a:spLocks noGrp="1"/>
          </p:cNvSpPr>
          <p:nvPr>
            <p:ph idx="1"/>
          </p:nvPr>
        </p:nvSpPr>
        <p:spPr bwMode="auto"/>
        <p:txBody>
          <a:bodyPr anchor="ctr">
            <a:normAutofit/>
          </a:bodyPr>
          <a:lstStyle/>
          <a:p>
            <a:pPr marL="0" indent="0" algn="ctr">
              <a:buNone/>
              <a:defRPr/>
            </a:pPr>
            <a:r>
              <a:rPr lang="en-GB" sz="3200"/>
              <a:t>Back up</a:t>
            </a:r>
            <a:endParaRPr/>
          </a:p>
        </p:txBody>
      </p:sp>
      <p:sp>
        <p:nvSpPr>
          <p:cNvPr id="4" name="Fußzeilenplatzhalter 3"/>
          <p:cNvSpPr>
            <a:spLocks noGrp="1"/>
          </p:cNvSpPr>
          <p:nvPr>
            <p:ph type="ftr" sz="quarter" idx="11"/>
          </p:nvPr>
        </p:nvSpPr>
        <p:spPr bwMode="auto"/>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0" y="116632"/>
            <a:ext cx="11280576" cy="457200"/>
          </a:xfrm>
        </p:spPr>
        <p:txBody>
          <a:bodyPr/>
          <a:lstStyle/>
          <a:p>
            <a:pPr>
              <a:defRPr/>
            </a:pPr>
            <a:r>
              <a:rPr lang="en-GB"/>
              <a:t>C2: List of Research Topics and scientific deliverables that changed SSRL as of March 2023</a:t>
            </a:r>
            <a:endParaRPr/>
          </a:p>
        </p:txBody>
      </p:sp>
      <p:sp>
        <p:nvSpPr>
          <p:cNvPr id="4" name="Fußzeilenplatzhalter 3"/>
          <p:cNvSpPr>
            <a:spLocks noGrp="1"/>
          </p:cNvSpPr>
          <p:nvPr>
            <p:ph type="ftr" sz="quarter" idx="11"/>
          </p:nvPr>
        </p:nvSpPr>
        <p:spPr bwMode="auto"/>
        <p:txBody>
          <a:bodyPr/>
          <a:lstStyle/>
          <a:p>
            <a:pPr>
              <a:defRPr/>
            </a:pPr>
            <a:r>
              <a:rPr lang="fr-FR"/>
              <a:t>M. Wischmeier for TE TFLs |  FSD PB n5 |  16th March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23</a:t>
            </a:fld>
            <a:endParaRPr lang="en-GB"/>
          </a:p>
        </p:txBody>
      </p:sp>
      <p:pic>
        <p:nvPicPr>
          <p:cNvPr id="7" name="Grafik 6"/>
          <p:cNvPicPr>
            <a:picLocks noChangeAspect="1"/>
          </p:cNvPicPr>
          <p:nvPr/>
        </p:nvPicPr>
        <p:blipFill>
          <a:blip r:embed="rId2"/>
          <a:stretch/>
        </p:blipFill>
        <p:spPr bwMode="auto">
          <a:xfrm>
            <a:off x="-72053" y="378544"/>
            <a:ext cx="6197600" cy="6146800"/>
          </a:xfrm>
          <a:prstGeom prst="rect">
            <a:avLst/>
          </a:prstGeom>
        </p:spPr>
      </p:pic>
      <p:pic>
        <p:nvPicPr>
          <p:cNvPr id="9" name="Grafik 8"/>
          <p:cNvPicPr>
            <a:picLocks noChangeAspect="1"/>
          </p:cNvPicPr>
          <p:nvPr/>
        </p:nvPicPr>
        <p:blipFill>
          <a:blip r:embed="rId3"/>
          <a:stretch/>
        </p:blipFill>
        <p:spPr bwMode="auto">
          <a:xfrm>
            <a:off x="6077136" y="657944"/>
            <a:ext cx="6197600" cy="5867399"/>
          </a:xfrm>
          <a:prstGeom prst="rect">
            <a:avLst/>
          </a:prstGeom>
        </p:spPr>
      </p:pic>
      <p:graphicFrame>
        <p:nvGraphicFramePr>
          <p:cNvPr id="10" name="Table 4"/>
          <p:cNvGraphicFramePr>
            <a:graphicFrameLocks noGrp="1"/>
          </p:cNvGraphicFramePr>
          <p:nvPr/>
        </p:nvGraphicFramePr>
        <p:xfrm>
          <a:off x="1055440" y="516159"/>
          <a:ext cx="8914514" cy="518160"/>
        </p:xfrm>
        <a:graphic>
          <a:graphicData uri="http://schemas.openxmlformats.org/drawingml/2006/table">
            <a:tbl>
              <a:tblPr firstRow="1" bandRow="1"/>
              <a:tblGrid>
                <a:gridCol w="1273502">
                  <a:extLst>
                    <a:ext uri="{9D8B030D-6E8A-4147-A177-3AD203B41FA5}">
                      <a16:colId xmlns:a16="http://schemas.microsoft.com/office/drawing/2014/main" val="20000"/>
                    </a:ext>
                  </a:extLst>
                </a:gridCol>
                <a:gridCol w="1273502">
                  <a:extLst>
                    <a:ext uri="{9D8B030D-6E8A-4147-A177-3AD203B41FA5}">
                      <a16:colId xmlns:a16="http://schemas.microsoft.com/office/drawing/2014/main" val="20001"/>
                    </a:ext>
                  </a:extLst>
                </a:gridCol>
                <a:gridCol w="1273502">
                  <a:extLst>
                    <a:ext uri="{9D8B030D-6E8A-4147-A177-3AD203B41FA5}">
                      <a16:colId xmlns:a16="http://schemas.microsoft.com/office/drawing/2014/main" val="20002"/>
                    </a:ext>
                  </a:extLst>
                </a:gridCol>
                <a:gridCol w="1273502">
                  <a:extLst>
                    <a:ext uri="{9D8B030D-6E8A-4147-A177-3AD203B41FA5}">
                      <a16:colId xmlns:a16="http://schemas.microsoft.com/office/drawing/2014/main" val="20003"/>
                    </a:ext>
                  </a:extLst>
                </a:gridCol>
                <a:gridCol w="1273502">
                  <a:extLst>
                    <a:ext uri="{9D8B030D-6E8A-4147-A177-3AD203B41FA5}">
                      <a16:colId xmlns:a16="http://schemas.microsoft.com/office/drawing/2014/main" val="20004"/>
                    </a:ext>
                  </a:extLst>
                </a:gridCol>
                <a:gridCol w="1273502">
                  <a:extLst>
                    <a:ext uri="{9D8B030D-6E8A-4147-A177-3AD203B41FA5}">
                      <a16:colId xmlns:a16="http://schemas.microsoft.com/office/drawing/2014/main" val="20005"/>
                    </a:ext>
                  </a:extLst>
                </a:gridCol>
                <a:gridCol w="1273502">
                  <a:extLst>
                    <a:ext uri="{9D8B030D-6E8A-4147-A177-3AD203B41FA5}">
                      <a16:colId xmlns:a16="http://schemas.microsoft.com/office/drawing/2014/main" val="20006"/>
                    </a:ext>
                  </a:extLst>
                </a:gridCol>
              </a:tblGrid>
              <a:tr h="488079">
                <a:tc>
                  <a:txBody>
                    <a:bodyPr/>
                    <a:lstStyle/>
                    <a:p>
                      <a:pPr algn="ctr">
                        <a:defRPr/>
                      </a:pPr>
                      <a:r>
                        <a:rPr lang="en-GB" sz="1400" b="1">
                          <a:solidFill>
                            <a:schemeClr val="tx1"/>
                          </a:solidFill>
                        </a:rPr>
                        <a:t>Level</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4F81BD"/>
                    </a:solidFill>
                  </a:tcPr>
                </a:tc>
                <a:tc>
                  <a:txBody>
                    <a:bodyPr/>
                    <a:lstStyle/>
                    <a:p>
                      <a:pPr algn="ctr">
                        <a:defRPr/>
                      </a:pPr>
                      <a:r>
                        <a:rPr lang="en-GB" sz="1400" b="1">
                          <a:solidFill>
                            <a:schemeClr val="tx1"/>
                          </a:solidFill>
                        </a:rPr>
                        <a:t>Emerging</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21AC9"/>
                    </a:solidFill>
                  </a:tcPr>
                </a:tc>
                <a:tc>
                  <a:txBody>
                    <a:bodyPr/>
                    <a:lstStyle/>
                    <a:p>
                      <a:pPr algn="ctr">
                        <a:defRPr/>
                      </a:pPr>
                      <a:r>
                        <a:rPr lang="en-GB" sz="1400" b="1">
                          <a:solidFill>
                            <a:schemeClr val="tx1"/>
                          </a:solidFill>
                        </a:rPr>
                        <a:t>Exploratory</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FC000"/>
                    </a:solidFill>
                  </a:tcPr>
                </a:tc>
                <a:tc>
                  <a:txBody>
                    <a:bodyPr/>
                    <a:lstStyle/>
                    <a:p>
                      <a:pPr algn="ctr">
                        <a:defRPr/>
                      </a:pPr>
                      <a:r>
                        <a:rPr lang="en-GB" sz="1400" b="1">
                          <a:solidFill>
                            <a:schemeClr val="tx1"/>
                          </a:solidFill>
                        </a:rPr>
                        <a:t>Judgemental</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FFF00"/>
                    </a:solidFill>
                  </a:tcPr>
                </a:tc>
                <a:tc>
                  <a:txBody>
                    <a:bodyPr/>
                    <a:lstStyle/>
                    <a:p>
                      <a:pPr algn="ctr">
                        <a:defRPr/>
                      </a:pPr>
                      <a:r>
                        <a:rPr lang="en-GB" sz="1400" b="1">
                          <a:solidFill>
                            <a:schemeClr val="tx1"/>
                          </a:solidFill>
                        </a:rPr>
                        <a:t>Mature-needs underpinning</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92D050"/>
                    </a:solidFill>
                  </a:tcPr>
                </a:tc>
                <a:tc>
                  <a:txBody>
                    <a:bodyPr/>
                    <a:lstStyle/>
                    <a:p>
                      <a:pPr algn="ctr">
                        <a:defRPr/>
                      </a:pPr>
                      <a:r>
                        <a:rPr lang="en-GB" sz="1400" b="1">
                          <a:solidFill>
                            <a:schemeClr val="tx1"/>
                          </a:solidFill>
                        </a:rPr>
                        <a:t>Mature-needs support</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00B050"/>
                    </a:solidFill>
                  </a:tcPr>
                </a:tc>
                <a:tc>
                  <a:txBody>
                    <a:bodyPr/>
                    <a:lstStyle/>
                    <a:p>
                      <a:pPr algn="ctr">
                        <a:defRPr/>
                      </a:pPr>
                      <a:r>
                        <a:rPr lang="en-GB" sz="1400" b="1">
                          <a:solidFill>
                            <a:schemeClr val="tx1"/>
                          </a:solidFill>
                        </a:rPr>
                        <a:t>Established</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ysClr val="window" lastClr="FFFFFF">
                        <a:lumMod val="75000"/>
                      </a:sys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16632"/>
            <a:ext cx="10992544" cy="457200"/>
          </a:xfrm>
        </p:spPr>
        <p:txBody>
          <a:bodyPr/>
          <a:lstStyle/>
          <a:p>
            <a:pPr>
              <a:defRPr/>
            </a:pPr>
            <a:r>
              <a:rPr lang="de-DE" sz="2800"/>
              <a:t>WP TE is currently structured into 9 Research Topics + DTE2 A&amp;M</a:t>
            </a:r>
            <a:endParaRPr lang="en-GB" sz="2800"/>
          </a:p>
        </p:txBody>
      </p:sp>
      <p:sp>
        <p:nvSpPr>
          <p:cNvPr id="4" name="Footer Placeholder 3"/>
          <p:cNvSpPr>
            <a:spLocks noGrp="1"/>
          </p:cNvSpPr>
          <p:nvPr>
            <p:ph type="ftr" sz="quarter" idx="11"/>
          </p:nvPr>
        </p:nvSpPr>
        <p:spPr bwMode="auto">
          <a:xfrm>
            <a:off x="609600" y="6528385"/>
            <a:ext cx="4375740" cy="329614"/>
          </a:xfrm>
        </p:spPr>
        <p:txBody>
          <a:bodyPr/>
          <a:lstStyle/>
          <a:p>
            <a:pPr>
              <a:defRPr/>
            </a:pPr>
            <a:r>
              <a:rPr lang="fr-FR"/>
              <a:t>M. Wischmeier for TE TFLs |  FSD AWP 2024 |  15th June 2023</a:t>
            </a:r>
            <a:endParaRPr lang="en-GB"/>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t>3</a:t>
            </a:fld>
            <a:endParaRPr lang="en-GB"/>
          </a:p>
        </p:txBody>
      </p:sp>
      <p:sp>
        <p:nvSpPr>
          <p:cNvPr id="18" name="ZoneTexte 3"/>
          <p:cNvSpPr txBox="1"/>
          <p:nvPr/>
        </p:nvSpPr>
        <p:spPr bwMode="auto">
          <a:xfrm>
            <a:off x="2166827" y="1196245"/>
            <a:ext cx="2818513" cy="769441"/>
          </a:xfrm>
          <a:prstGeom prst="rect">
            <a:avLst/>
          </a:prstGeom>
          <a:pattFill prst="wdDnDiag">
            <a:fgClr>
              <a:srgbClr val="92D050"/>
            </a:fgClr>
            <a:bgClr>
              <a:srgbClr val="FFFF00"/>
            </a:bgClr>
          </a:pattFill>
          <a:ln>
            <a:solidFill>
              <a:srgbClr val="FF0000"/>
            </a:solidFill>
          </a:ln>
        </p:spPr>
        <p:txBody>
          <a:bodyPr wrap="square" rtlCol="0">
            <a:spAutoFit/>
          </a:bodyPr>
          <a:lstStyle/>
          <a:p>
            <a:pPr algn="ctr">
              <a:defRPr/>
            </a:pPr>
            <a:r>
              <a:rPr lang="fr-FR" sz="2200" b="1"/>
              <a:t>RT01: Core-Edge-SOL integrated H-mode</a:t>
            </a:r>
            <a:endParaRPr/>
          </a:p>
        </p:txBody>
      </p:sp>
      <p:sp>
        <p:nvSpPr>
          <p:cNvPr id="19" name="ZoneTexte 4"/>
          <p:cNvSpPr txBox="1"/>
          <p:nvPr/>
        </p:nvSpPr>
        <p:spPr bwMode="auto">
          <a:xfrm>
            <a:off x="6596583" y="1178163"/>
            <a:ext cx="2818514" cy="769441"/>
          </a:xfrm>
          <a:prstGeom prst="rect">
            <a:avLst/>
          </a:prstGeom>
          <a:pattFill prst="wdDnDiag">
            <a:fgClr>
              <a:srgbClr val="92D050"/>
            </a:fgClr>
            <a:bgClr>
              <a:srgbClr val="FFFF00"/>
            </a:bgClr>
          </a:pattFill>
          <a:ln>
            <a:solidFill>
              <a:srgbClr val="FF0000"/>
            </a:solidFill>
          </a:ln>
        </p:spPr>
        <p:txBody>
          <a:bodyPr wrap="square" rtlCol="0">
            <a:spAutoFit/>
          </a:bodyPr>
          <a:lstStyle/>
          <a:p>
            <a:pPr algn="ctr">
              <a:defRPr/>
            </a:pPr>
            <a:r>
              <a:rPr lang="fr-FR" sz="2200" b="1"/>
              <a:t>RT02: Alternative to type-I ELM regimes</a:t>
            </a:r>
          </a:p>
        </p:txBody>
      </p:sp>
      <p:sp>
        <p:nvSpPr>
          <p:cNvPr id="20" name="ZoneTexte 5"/>
          <p:cNvSpPr txBox="1"/>
          <p:nvPr/>
        </p:nvSpPr>
        <p:spPr bwMode="auto">
          <a:xfrm>
            <a:off x="1337230" y="2794846"/>
            <a:ext cx="2818513" cy="769441"/>
          </a:xfrm>
          <a:prstGeom prst="rect">
            <a:avLst/>
          </a:prstGeom>
          <a:solidFill>
            <a:srgbClr val="92D050"/>
          </a:solidFill>
          <a:ln>
            <a:solidFill>
              <a:srgbClr val="FF0000"/>
            </a:solidFill>
          </a:ln>
        </p:spPr>
        <p:txBody>
          <a:bodyPr wrap="square" rtlCol="0">
            <a:spAutoFit/>
          </a:bodyPr>
          <a:lstStyle/>
          <a:p>
            <a:pPr algn="ctr">
              <a:defRPr/>
            </a:pPr>
            <a:r>
              <a:rPr lang="fr-FR" sz="2200" b="1"/>
              <a:t>RT03: Disruption &amp; RE mitigation strategies</a:t>
            </a:r>
          </a:p>
        </p:txBody>
      </p:sp>
      <p:sp>
        <p:nvSpPr>
          <p:cNvPr id="21" name="ZoneTexte 6"/>
          <p:cNvSpPr txBox="1"/>
          <p:nvPr/>
        </p:nvSpPr>
        <p:spPr bwMode="auto">
          <a:xfrm>
            <a:off x="4333053" y="2794846"/>
            <a:ext cx="2818514" cy="769441"/>
          </a:xfrm>
          <a:prstGeom prst="rect">
            <a:avLst/>
          </a:prstGeom>
          <a:pattFill prst="wdDnDiag">
            <a:fgClr>
              <a:srgbClr val="92D050"/>
            </a:fgClr>
            <a:bgClr>
              <a:srgbClr val="FFFF00"/>
            </a:bgClr>
          </a:pattFill>
          <a:ln>
            <a:solidFill>
              <a:srgbClr val="FF0000"/>
            </a:solidFill>
          </a:ln>
        </p:spPr>
        <p:txBody>
          <a:bodyPr wrap="square" rtlCol="0">
            <a:spAutoFit/>
          </a:bodyPr>
          <a:lstStyle/>
          <a:p>
            <a:pPr algn="ctr">
              <a:defRPr/>
            </a:pPr>
            <a:r>
              <a:rPr lang="fr-FR" sz="2200" b="1"/>
              <a:t>RT04: Machine generic integrated control</a:t>
            </a:r>
            <a:endParaRPr/>
          </a:p>
        </p:txBody>
      </p:sp>
      <p:sp>
        <p:nvSpPr>
          <p:cNvPr id="22" name="ZoneTexte 7"/>
          <p:cNvSpPr txBox="1"/>
          <p:nvPr/>
        </p:nvSpPr>
        <p:spPr bwMode="auto">
          <a:xfrm>
            <a:off x="7328874" y="2794846"/>
            <a:ext cx="2841882" cy="769441"/>
          </a:xfrm>
          <a:prstGeom prst="rect">
            <a:avLst/>
          </a:prstGeom>
          <a:solidFill>
            <a:srgbClr val="FFFF00"/>
          </a:solidFill>
        </p:spPr>
        <p:txBody>
          <a:bodyPr wrap="square" rtlCol="0">
            <a:spAutoFit/>
          </a:bodyPr>
          <a:lstStyle/>
          <a:p>
            <a:pPr algn="ctr">
              <a:defRPr/>
            </a:pPr>
            <a:r>
              <a:rPr lang="fr-FR" sz="2200" b="1"/>
              <a:t>RT05: Physics of divertor detachment</a:t>
            </a:r>
          </a:p>
        </p:txBody>
      </p:sp>
      <p:sp>
        <p:nvSpPr>
          <p:cNvPr id="23" name="ZoneTexte 8"/>
          <p:cNvSpPr txBox="1"/>
          <p:nvPr/>
        </p:nvSpPr>
        <p:spPr bwMode="auto">
          <a:xfrm>
            <a:off x="7328875" y="3940587"/>
            <a:ext cx="2841881" cy="769441"/>
          </a:xfrm>
          <a:prstGeom prst="rect">
            <a:avLst/>
          </a:prstGeom>
          <a:solidFill>
            <a:srgbClr val="FFFF00"/>
          </a:solidFill>
        </p:spPr>
        <p:txBody>
          <a:bodyPr wrap="square" rtlCol="0">
            <a:spAutoFit/>
          </a:bodyPr>
          <a:lstStyle/>
          <a:p>
            <a:pPr algn="ctr">
              <a:defRPr/>
            </a:pPr>
            <a:r>
              <a:rPr lang="fr-FR" sz="2200" b="1"/>
              <a:t>RT06: preparation of efficient PFC operation</a:t>
            </a:r>
          </a:p>
        </p:txBody>
      </p:sp>
      <p:sp>
        <p:nvSpPr>
          <p:cNvPr id="24" name="ZoneTexte 9"/>
          <p:cNvSpPr txBox="1"/>
          <p:nvPr/>
        </p:nvSpPr>
        <p:spPr bwMode="auto">
          <a:xfrm>
            <a:off x="7328874" y="4952661"/>
            <a:ext cx="2818513" cy="769441"/>
          </a:xfrm>
          <a:prstGeom prst="rect">
            <a:avLst/>
          </a:prstGeom>
          <a:solidFill>
            <a:srgbClr val="FFFF00"/>
          </a:solidFill>
        </p:spPr>
        <p:txBody>
          <a:bodyPr wrap="square" rtlCol="0">
            <a:spAutoFit/>
          </a:bodyPr>
          <a:lstStyle/>
          <a:p>
            <a:pPr algn="ctr">
              <a:defRPr/>
            </a:pPr>
            <a:r>
              <a:rPr lang="fr-FR" sz="2200" b="1"/>
              <a:t>RT07: Alternative divertor configuration</a:t>
            </a:r>
            <a:endParaRPr/>
          </a:p>
        </p:txBody>
      </p:sp>
      <p:sp>
        <p:nvSpPr>
          <p:cNvPr id="25" name="ZoneTexte 10"/>
          <p:cNvSpPr txBox="1"/>
          <p:nvPr/>
        </p:nvSpPr>
        <p:spPr bwMode="auto">
          <a:xfrm>
            <a:off x="1337230" y="3940586"/>
            <a:ext cx="2818513" cy="769441"/>
          </a:xfrm>
          <a:prstGeom prst="rect">
            <a:avLst/>
          </a:prstGeom>
          <a:solidFill>
            <a:srgbClr val="92D050"/>
          </a:solidFill>
        </p:spPr>
        <p:txBody>
          <a:bodyPr wrap="square" rtlCol="0">
            <a:spAutoFit/>
          </a:bodyPr>
          <a:lstStyle/>
          <a:p>
            <a:pPr algn="ctr">
              <a:defRPr/>
            </a:pPr>
            <a:r>
              <a:rPr lang="fr-FR" sz="2200" b="1"/>
              <a:t>RT08: Physics of high </a:t>
            </a:r>
            <a:r>
              <a:rPr lang="fr-FR" sz="2200" b="1">
                <a:latin typeface="Symbol"/>
              </a:rPr>
              <a:t>b</a:t>
            </a:r>
            <a:r>
              <a:rPr lang="fr-FR" sz="2200" b="1"/>
              <a:t> long pulse scenario</a:t>
            </a:r>
            <a:endParaRPr/>
          </a:p>
        </p:txBody>
      </p:sp>
      <p:sp>
        <p:nvSpPr>
          <p:cNvPr id="26" name="ZoneTexte 11"/>
          <p:cNvSpPr txBox="1"/>
          <p:nvPr/>
        </p:nvSpPr>
        <p:spPr bwMode="auto">
          <a:xfrm>
            <a:off x="1337230" y="4952661"/>
            <a:ext cx="2818513" cy="769441"/>
          </a:xfrm>
          <a:prstGeom prst="rect">
            <a:avLst/>
          </a:prstGeom>
          <a:solidFill>
            <a:srgbClr val="92D050"/>
          </a:solidFill>
        </p:spPr>
        <p:txBody>
          <a:bodyPr wrap="square" rtlCol="0">
            <a:spAutoFit/>
          </a:bodyPr>
          <a:lstStyle/>
          <a:p>
            <a:pPr algn="ctr">
              <a:defRPr/>
            </a:pPr>
            <a:r>
              <a:rPr lang="fr-FR" sz="2200" b="1"/>
              <a:t>RT09: Physics of energetic particles</a:t>
            </a:r>
          </a:p>
        </p:txBody>
      </p:sp>
      <p:sp>
        <p:nvSpPr>
          <p:cNvPr id="27" name="ZoneTexte 12"/>
          <p:cNvSpPr txBox="1"/>
          <p:nvPr/>
        </p:nvSpPr>
        <p:spPr bwMode="auto">
          <a:xfrm>
            <a:off x="4453419" y="6152671"/>
            <a:ext cx="1308538" cy="369332"/>
          </a:xfrm>
          <a:prstGeom prst="rect">
            <a:avLst/>
          </a:prstGeom>
          <a:solidFill>
            <a:srgbClr val="92D050"/>
          </a:solidFill>
        </p:spPr>
        <p:txBody>
          <a:bodyPr wrap="square" rtlCol="0">
            <a:spAutoFit/>
          </a:bodyPr>
          <a:lstStyle/>
          <a:p>
            <a:pPr algn="ctr">
              <a:defRPr/>
            </a:pPr>
            <a:r>
              <a:rPr lang="fr-FR" b="1"/>
              <a:t>Mission 1</a:t>
            </a:r>
            <a:endParaRPr/>
          </a:p>
        </p:txBody>
      </p:sp>
      <p:sp>
        <p:nvSpPr>
          <p:cNvPr id="28" name="ZoneTexte 13"/>
          <p:cNvSpPr txBox="1"/>
          <p:nvPr/>
        </p:nvSpPr>
        <p:spPr bwMode="auto">
          <a:xfrm>
            <a:off x="5764199" y="6152671"/>
            <a:ext cx="1308538" cy="369332"/>
          </a:xfrm>
          <a:prstGeom prst="rect">
            <a:avLst/>
          </a:prstGeom>
          <a:solidFill>
            <a:srgbClr val="FFFF00"/>
          </a:solidFill>
        </p:spPr>
        <p:txBody>
          <a:bodyPr wrap="square" rtlCol="0">
            <a:spAutoFit/>
          </a:bodyPr>
          <a:lstStyle/>
          <a:p>
            <a:pPr algn="ctr">
              <a:defRPr/>
            </a:pPr>
            <a:r>
              <a:rPr lang="fr-FR" b="1"/>
              <a:t>Mission 2</a:t>
            </a:r>
            <a:endParaRPr/>
          </a:p>
        </p:txBody>
      </p:sp>
      <p:sp>
        <p:nvSpPr>
          <p:cNvPr id="29" name="Rectangle 28"/>
          <p:cNvSpPr/>
          <p:nvPr/>
        </p:nvSpPr>
        <p:spPr bwMode="auto">
          <a:xfrm>
            <a:off x="7248280" y="3810343"/>
            <a:ext cx="3003069" cy="26013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0" name="ZoneTexte 15"/>
          <p:cNvSpPr txBox="1"/>
          <p:nvPr/>
        </p:nvSpPr>
        <p:spPr bwMode="auto">
          <a:xfrm>
            <a:off x="8318822" y="5814117"/>
            <a:ext cx="1096275" cy="523220"/>
          </a:xfrm>
          <a:prstGeom prst="rect">
            <a:avLst/>
          </a:prstGeom>
          <a:noFill/>
        </p:spPr>
        <p:txBody>
          <a:bodyPr wrap="square" rtlCol="0">
            <a:spAutoFit/>
          </a:bodyPr>
          <a:lstStyle/>
          <a:p>
            <a:pPr algn="ctr">
              <a:defRPr/>
            </a:pPr>
            <a:r>
              <a:rPr lang="fr-FR" sz="2800" b="1">
                <a:solidFill>
                  <a:srgbClr val="C00000"/>
                </a:solidFill>
              </a:rPr>
              <a:t>PEX</a:t>
            </a:r>
            <a:endParaRPr/>
          </a:p>
        </p:txBody>
      </p:sp>
      <p:sp>
        <p:nvSpPr>
          <p:cNvPr id="31" name="ZoneTexte 16"/>
          <p:cNvSpPr txBox="1"/>
          <p:nvPr/>
        </p:nvSpPr>
        <p:spPr bwMode="auto">
          <a:xfrm>
            <a:off x="3059468" y="605402"/>
            <a:ext cx="1096275" cy="523220"/>
          </a:xfrm>
          <a:prstGeom prst="rect">
            <a:avLst/>
          </a:prstGeom>
          <a:noFill/>
        </p:spPr>
        <p:txBody>
          <a:bodyPr wrap="square" rtlCol="0">
            <a:spAutoFit/>
          </a:bodyPr>
          <a:lstStyle/>
          <a:p>
            <a:pPr algn="ctr">
              <a:defRPr/>
            </a:pPr>
            <a:r>
              <a:rPr lang="fr-FR" sz="2800" b="1">
                <a:solidFill>
                  <a:srgbClr val="C00000"/>
                </a:solidFill>
              </a:rPr>
              <a:t>ITER </a:t>
            </a:r>
            <a:endParaRPr/>
          </a:p>
        </p:txBody>
      </p:sp>
      <p:sp>
        <p:nvSpPr>
          <p:cNvPr id="32" name="ZoneTexte 17"/>
          <p:cNvSpPr txBox="1"/>
          <p:nvPr/>
        </p:nvSpPr>
        <p:spPr bwMode="auto">
          <a:xfrm>
            <a:off x="7377402" y="585519"/>
            <a:ext cx="1300224" cy="523220"/>
          </a:xfrm>
          <a:prstGeom prst="rect">
            <a:avLst/>
          </a:prstGeom>
          <a:noFill/>
        </p:spPr>
        <p:txBody>
          <a:bodyPr wrap="square" rtlCol="0">
            <a:spAutoFit/>
          </a:bodyPr>
          <a:lstStyle/>
          <a:p>
            <a:pPr algn="ctr">
              <a:defRPr/>
            </a:pPr>
            <a:r>
              <a:rPr lang="fr-FR" sz="2800" b="1">
                <a:solidFill>
                  <a:srgbClr val="C00000"/>
                </a:solidFill>
              </a:rPr>
              <a:t>DEMO </a:t>
            </a:r>
            <a:endParaRPr/>
          </a:p>
        </p:txBody>
      </p:sp>
      <p:sp>
        <p:nvSpPr>
          <p:cNvPr id="33" name="Triangle isocèle 18"/>
          <p:cNvSpPr/>
          <p:nvPr/>
        </p:nvSpPr>
        <p:spPr bwMode="auto">
          <a:xfrm>
            <a:off x="1487488" y="1950332"/>
            <a:ext cx="8659899" cy="788111"/>
          </a:xfrm>
          <a:prstGeom prst="triangle">
            <a:avLst>
              <a:gd name="adj" fmla="val 49818"/>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4" name="ZoneTexte 19"/>
          <p:cNvSpPr txBox="1"/>
          <p:nvPr/>
        </p:nvSpPr>
        <p:spPr bwMode="auto">
          <a:xfrm>
            <a:off x="3576083" y="2247273"/>
            <a:ext cx="4570409" cy="523220"/>
          </a:xfrm>
          <a:prstGeom prst="rect">
            <a:avLst/>
          </a:prstGeom>
          <a:noFill/>
        </p:spPr>
        <p:txBody>
          <a:bodyPr wrap="square" rtlCol="0">
            <a:spAutoFit/>
          </a:bodyPr>
          <a:lstStyle/>
          <a:p>
            <a:pPr algn="ctr">
              <a:defRPr/>
            </a:pPr>
            <a:r>
              <a:rPr lang="fr-FR" sz="2800" b="1">
                <a:solidFill>
                  <a:srgbClr val="C00000"/>
                </a:solidFill>
              </a:rPr>
              <a:t>Physics &amp; Control integration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104" y="116632"/>
            <a:ext cx="10970440" cy="457200"/>
          </a:xfrm>
        </p:spPr>
        <p:txBody>
          <a:bodyPr/>
          <a:lstStyle/>
          <a:p>
            <a:pPr>
              <a:defRPr/>
            </a:pPr>
            <a:r>
              <a:rPr lang="en-GB"/>
              <a:t>Present status of RTs, </a:t>
            </a:r>
            <a:r>
              <a:rPr lang="en-GB" u="sng"/>
              <a:t>R</a:t>
            </a:r>
            <a:r>
              <a:rPr lang="en-GB"/>
              <a:t>esearch </a:t>
            </a:r>
            <a:r>
              <a:rPr lang="en-GB" u="sng"/>
              <a:t>T</a:t>
            </a:r>
            <a:r>
              <a:rPr lang="en-GB"/>
              <a:t>opic </a:t>
            </a:r>
            <a:r>
              <a:rPr lang="en-GB" u="sng"/>
              <a:t>C</a:t>
            </a:r>
            <a:r>
              <a:rPr lang="en-GB"/>
              <a:t>oordinators, TFLs and other relations foreseen until end 2023</a:t>
            </a:r>
            <a:endParaRPr/>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4</a:t>
            </a:fld>
            <a:endParaRPr lang="en-GB"/>
          </a:p>
        </p:txBody>
      </p:sp>
      <p:graphicFrame>
        <p:nvGraphicFramePr>
          <p:cNvPr id="7" name="Tabelle 6"/>
          <p:cNvGraphicFramePr>
            <a:graphicFrameLocks noGrp="1"/>
          </p:cNvGraphicFramePr>
          <p:nvPr>
            <p:extLst>
              <p:ext uri="{D42A27DB-BD31-4B8C-83A1-F6EECF244321}">
                <p14:modId xmlns:p14="http://schemas.microsoft.com/office/powerpoint/2010/main" val="2033119291"/>
              </p:ext>
            </p:extLst>
          </p:nvPr>
        </p:nvGraphicFramePr>
        <p:xfrm>
          <a:off x="22104" y="693949"/>
          <a:ext cx="12169894" cy="5565691"/>
        </p:xfrm>
        <a:graphic>
          <a:graphicData uri="http://schemas.openxmlformats.org/drawingml/2006/table">
            <a:tbl>
              <a:tblPr/>
              <a:tblGrid>
                <a:gridCol w="1021019">
                  <a:extLst>
                    <a:ext uri="{9D8B030D-6E8A-4147-A177-3AD203B41FA5}">
                      <a16:colId xmlns:a16="http://schemas.microsoft.com/office/drawing/2014/main" val="20000"/>
                    </a:ext>
                  </a:extLst>
                </a:gridCol>
                <a:gridCol w="1020429">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584175">
                  <a:extLst>
                    <a:ext uri="{9D8B030D-6E8A-4147-A177-3AD203B41FA5}">
                      <a16:colId xmlns:a16="http://schemas.microsoft.com/office/drawing/2014/main" val="20004"/>
                    </a:ext>
                  </a:extLst>
                </a:gridCol>
                <a:gridCol w="2125130">
                  <a:extLst>
                    <a:ext uri="{9D8B030D-6E8A-4147-A177-3AD203B41FA5}">
                      <a16:colId xmlns:a16="http://schemas.microsoft.com/office/drawing/2014/main" val="20005"/>
                    </a:ext>
                  </a:extLst>
                </a:gridCol>
                <a:gridCol w="1051984">
                  <a:extLst>
                    <a:ext uri="{9D8B030D-6E8A-4147-A177-3AD203B41FA5}">
                      <a16:colId xmlns:a16="http://schemas.microsoft.com/office/drawing/2014/main" val="20006"/>
                    </a:ext>
                  </a:extLst>
                </a:gridCol>
                <a:gridCol w="2727541">
                  <a:extLst>
                    <a:ext uri="{9D8B030D-6E8A-4147-A177-3AD203B41FA5}">
                      <a16:colId xmlns:a16="http://schemas.microsoft.com/office/drawing/2014/main" val="20007"/>
                    </a:ext>
                  </a:extLst>
                </a:gridCol>
                <a:gridCol w="695400">
                  <a:extLst>
                    <a:ext uri="{9D8B030D-6E8A-4147-A177-3AD203B41FA5}">
                      <a16:colId xmlns:a16="http://schemas.microsoft.com/office/drawing/2014/main" val="20008"/>
                    </a:ext>
                  </a:extLst>
                </a:gridCol>
              </a:tblGrid>
              <a:tr h="592065">
                <a:tc>
                  <a:txBody>
                    <a:bodyPr/>
                    <a:lstStyle/>
                    <a:p>
                      <a:pPr algn="ctr">
                        <a:defRPr/>
                      </a:pPr>
                      <a:r>
                        <a:rPr lang="de-DE" sz="1800" b="0" i="0" u="none" strike="noStrike">
                          <a:solidFill>
                            <a:schemeClr val="tx1"/>
                          </a:solidFill>
                          <a:latin typeface="Calibri"/>
                        </a:rPr>
                        <a:t>RT22-01</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L. Frassinetti</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C. Giroud</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S. Wiesen</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D. King </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a:defRPr/>
                      </a:pPr>
                      <a:r>
                        <a:rPr lang="de-DE" sz="1800" b="1" i="0" u="none" strike="noStrike">
                          <a:solidFill>
                            <a:schemeClr val="tx1"/>
                          </a:solidFill>
                          <a:latin typeface="Calibri"/>
                          <a:ea typeface="+mn-ea"/>
                          <a:cs typeface="+mn-cs"/>
                        </a:rPr>
                        <a:t>AK</a:t>
                      </a:r>
                      <a:r>
                        <a:rPr lang="de-DE" sz="1800" b="0" i="0" u="none" strike="noStrike">
                          <a:solidFill>
                            <a:schemeClr val="tx1"/>
                          </a:solidFill>
                          <a:latin typeface="Calibri"/>
                          <a:ea typeface="+mn-ea"/>
                          <a:cs typeface="+mn-cs"/>
                        </a:rPr>
                        <a:t>/NV/MW</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a:defRPr/>
                      </a:pPr>
                      <a:r>
                        <a:rPr lang="de-DE" sz="1800" b="0" i="0" u="none" strike="noStrike">
                          <a:solidFill>
                            <a:schemeClr val="tx1"/>
                          </a:solidFill>
                          <a:latin typeface="Calibri"/>
                          <a:ea typeface="+mn-ea"/>
                          <a:cs typeface="+mn-cs"/>
                        </a:rPr>
                        <a:t>IOS/PEP/DSOL</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a:defRPr/>
                      </a:pPr>
                      <a:r>
                        <a:rPr lang="de-DE" sz="1800" b="0" i="0" u="none" strike="noStrike">
                          <a:solidFill>
                            <a:schemeClr val="tx1"/>
                          </a:solidFill>
                          <a:latin typeface="Calibri"/>
                          <a:ea typeface="+mn-ea"/>
                          <a:cs typeface="+mn-cs"/>
                        </a:rPr>
                        <a:t>JET,TCV,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 </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2065">
                <a:tc>
                  <a:txBody>
                    <a:bodyPr/>
                    <a:lstStyle/>
                    <a:p>
                      <a:pPr algn="ctr">
                        <a:defRPr/>
                      </a:pPr>
                      <a:r>
                        <a:rPr lang="de-DE" sz="1800" b="0" i="0" u="none" strike="noStrike">
                          <a:solidFill>
                            <a:schemeClr val="tx1"/>
                          </a:solidFill>
                          <a:latin typeface="Calibri"/>
                        </a:rPr>
                        <a:t>RT22-02</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M. Faitsch</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M. Dunne</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O. Sauter</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E. Viezzer</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BL</a:t>
                      </a:r>
                      <a:r>
                        <a:rPr lang="de-DE" sz="1800" b="0" i="1" u="none" strike="noStrike">
                          <a:solidFill>
                            <a:schemeClr val="tx1"/>
                          </a:solidFill>
                          <a:latin typeface="Calibri"/>
                        </a:rPr>
                        <a:t>/AK/MW</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PEP</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DCT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2065">
                <a:tc>
                  <a:txBody>
                    <a:bodyPr/>
                    <a:lstStyle/>
                    <a:p>
                      <a:pPr algn="ctr">
                        <a:defRPr/>
                      </a:pPr>
                      <a:r>
                        <a:rPr lang="de-DE" sz="1800" b="0" i="0" u="none" strike="noStrike">
                          <a:solidFill>
                            <a:schemeClr val="tx1"/>
                          </a:solidFill>
                          <a:latin typeface="Calibri"/>
                        </a:rPr>
                        <a:t>RT22-03</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O. Ficker</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dirty="0">
                          <a:solidFill>
                            <a:schemeClr val="tx1"/>
                          </a:solidFill>
                          <a:latin typeface="Calibri"/>
                        </a:rPr>
                        <a:t>U. Sheikh</a:t>
                      </a:r>
                      <a:endParaRPr dirty="0"/>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C. Reux</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S. Jachmich (M. Lehnen)</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AH</a:t>
                      </a:r>
                      <a:r>
                        <a:rPr lang="de-DE" sz="1800" b="0" i="0" u="none" strike="noStrike">
                          <a:solidFill>
                            <a:schemeClr val="tx1"/>
                          </a:solidFill>
                          <a:latin typeface="Calibri"/>
                        </a:rPr>
                        <a:t>/MB/EJ</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MDC</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 </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92065">
                <a:tc>
                  <a:txBody>
                    <a:bodyPr/>
                    <a:lstStyle/>
                    <a:p>
                      <a:pPr algn="ctr">
                        <a:defRPr/>
                      </a:pPr>
                      <a:r>
                        <a:rPr lang="de-DE" sz="1800" b="0" i="0" u="none" strike="noStrike">
                          <a:solidFill>
                            <a:schemeClr val="tx1"/>
                          </a:solidFill>
                          <a:latin typeface="Calibri"/>
                        </a:rPr>
                        <a:t>RT22-04</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sngStrike">
                          <a:solidFill>
                            <a:srgbClr val="FF0000"/>
                          </a:solidFill>
                          <a:latin typeface="Calibri"/>
                        </a:rPr>
                        <a:t>F. Felici</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B. Sieglin</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L. Piron</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MB</a:t>
                      </a:r>
                      <a:r>
                        <a:rPr lang="de-DE" sz="1800" b="0" i="0" u="none" strike="noStrike">
                          <a:solidFill>
                            <a:schemeClr val="tx1"/>
                          </a:solidFill>
                          <a:latin typeface="Calibri"/>
                        </a:rPr>
                        <a:t>/BL/EJ</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IOS</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PrIO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2065">
                <a:tc>
                  <a:txBody>
                    <a:bodyPr/>
                    <a:lstStyle/>
                    <a:p>
                      <a:pPr algn="ctr">
                        <a:defRPr/>
                      </a:pPr>
                      <a:r>
                        <a:rPr lang="de-DE" sz="1800" b="0" i="0" u="none" strike="noStrike">
                          <a:solidFill>
                            <a:schemeClr val="tx1"/>
                          </a:solidFill>
                          <a:latin typeface="Calibri"/>
                        </a:rPr>
                        <a:t>RT22-05</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H. Reimerdes</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M. Bernert</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D. Brida</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N. Fedorczak</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NV</a:t>
                      </a:r>
                      <a:r>
                        <a:rPr lang="de-DE" sz="1800" b="0" i="0" u="none" strike="noStrike">
                          <a:solidFill>
                            <a:schemeClr val="tx1"/>
                          </a:solidFill>
                          <a:latin typeface="Calibri"/>
                        </a:rPr>
                        <a:t>/ET/MW</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DSOL</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 </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92065">
                <a:tc>
                  <a:txBody>
                    <a:bodyPr/>
                    <a:lstStyle/>
                    <a:p>
                      <a:pPr algn="ctr">
                        <a:defRPr/>
                      </a:pPr>
                      <a:r>
                        <a:rPr lang="de-DE" sz="1800" b="0" i="0" u="none" strike="noStrike">
                          <a:solidFill>
                            <a:schemeClr val="tx1"/>
                          </a:solidFill>
                          <a:latin typeface="Calibri"/>
                        </a:rPr>
                        <a:t>RT22-06</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Y. Corre</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A. Winddowson</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K. Krieger</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ET</a:t>
                      </a:r>
                      <a:r>
                        <a:rPr lang="de-DE" sz="1800" b="0" i="0" u="none" strike="noStrike">
                          <a:solidFill>
                            <a:schemeClr val="tx1"/>
                          </a:solidFill>
                          <a:latin typeface="Calibri"/>
                        </a:rPr>
                        <a:t>/AH/EJ</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DSOL</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PWIE</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2065">
                <a:tc>
                  <a:txBody>
                    <a:bodyPr/>
                    <a:lstStyle/>
                    <a:p>
                      <a:pPr algn="ctr">
                        <a:defRPr/>
                      </a:pPr>
                      <a:r>
                        <a:rPr lang="de-DE" sz="1800" b="0" i="0" u="none" strike="noStrike">
                          <a:solidFill>
                            <a:schemeClr val="tx1"/>
                          </a:solidFill>
                          <a:latin typeface="Calibri"/>
                        </a:rPr>
                        <a:t>RT22-07</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C. Theiler</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K. Verhaegh </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NV</a:t>
                      </a:r>
                      <a:r>
                        <a:rPr lang="de-DE" sz="1800" b="0" i="0" u="none" strike="noStrike">
                          <a:solidFill>
                            <a:schemeClr val="tx1"/>
                          </a:solidFill>
                          <a:latin typeface="Calibri"/>
                        </a:rPr>
                        <a:t>/AH/MW</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 </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TCV, MAST-U</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PWIE</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92065">
                <a:tc>
                  <a:txBody>
                    <a:bodyPr/>
                    <a:lstStyle/>
                    <a:p>
                      <a:pPr algn="ctr">
                        <a:defRPr/>
                      </a:pPr>
                      <a:r>
                        <a:rPr lang="de-DE" sz="1800" b="0" i="0" u="none" strike="noStrike">
                          <a:solidFill>
                            <a:schemeClr val="tx1"/>
                          </a:solidFill>
                          <a:latin typeface="Calibri"/>
                        </a:rPr>
                        <a:t>RT22-08</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A. Burckhart</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C. Piron</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R. Dumont</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DK</a:t>
                      </a:r>
                      <a:r>
                        <a:rPr lang="de-DE" sz="1800" b="0" i="0" u="none" strike="noStrike">
                          <a:solidFill>
                            <a:schemeClr val="tx1"/>
                          </a:solidFill>
                          <a:latin typeface="Calibri"/>
                        </a:rPr>
                        <a:t>/MB/EJ</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IOS</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DCT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92065">
                <a:tc>
                  <a:txBody>
                    <a:bodyPr/>
                    <a:lstStyle/>
                    <a:p>
                      <a:pPr algn="ctr">
                        <a:defRPr/>
                      </a:pPr>
                      <a:r>
                        <a:rPr lang="de-DE" sz="1800" b="0" i="0" u="none" strike="noStrike">
                          <a:solidFill>
                            <a:schemeClr val="tx1"/>
                          </a:solidFill>
                          <a:latin typeface="Calibri"/>
                        </a:rPr>
                        <a:t>RT22-09</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J. Galdon</a:t>
                      </a: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3399"/>
                          </a:solidFill>
                          <a:latin typeface="Calibri"/>
                        </a:rPr>
                        <a:t>S. Mazzi</a:t>
                      </a:r>
                    </a:p>
                  </a:txBody>
                  <a:tcPr marL="7200"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chemeClr val="tx1"/>
                          </a:solidFill>
                          <a:latin typeface="Calibri"/>
                        </a:rPr>
                        <a:t>Y. Kazakov </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endParaRPr lang="de-DE" sz="1800" b="0" i="0" u="none" strike="noStrike">
                        <a:solidFill>
                          <a:schemeClr val="tx1"/>
                        </a:solidFill>
                        <a:latin typeface="Calibri"/>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1" i="0" u="none" strike="noStrike">
                          <a:solidFill>
                            <a:schemeClr val="tx1"/>
                          </a:solidFill>
                          <a:latin typeface="Calibri"/>
                        </a:rPr>
                        <a:t>DK</a:t>
                      </a:r>
                      <a:r>
                        <a:rPr lang="de-DE" sz="1800" b="0" i="0" u="none" strike="noStrike">
                          <a:solidFill>
                            <a:schemeClr val="tx1"/>
                          </a:solidFill>
                          <a:latin typeface="Calibri"/>
                        </a:rPr>
                        <a:t>/AK/MW</a:t>
                      </a:r>
                      <a:endParaRPr/>
                    </a:p>
                  </a:txBody>
                  <a:tcPr marL="6211" marR="6211" marT="6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a:solidFill>
                            <a:srgbClr val="000000"/>
                          </a:solidFill>
                          <a:latin typeface="Calibri"/>
                        </a:rPr>
                        <a:t>FP</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a:pPr>
                      <a:r>
                        <a:rPr lang="de-DE" sz="1800" b="0" i="0" u="none" strike="noStrike">
                          <a:solidFill>
                            <a:srgbClr val="000000"/>
                          </a:solidFill>
                          <a:latin typeface="Calibri"/>
                        </a:rPr>
                        <a:t>JET, TCV, MAST-U, WEST</a:t>
                      </a: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defRPr/>
                      </a:pPr>
                      <a:r>
                        <a:rPr lang="de-DE" sz="1800" b="0" i="0" u="none" strike="noStrike" dirty="0">
                          <a:solidFill>
                            <a:srgbClr val="000000"/>
                          </a:solidFill>
                          <a:latin typeface="Calibri"/>
                        </a:rPr>
                        <a:t> </a:t>
                      </a:r>
                      <a:endParaRPr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Textfeld 2"/>
          <p:cNvSpPr txBox="1"/>
          <p:nvPr/>
        </p:nvSpPr>
        <p:spPr bwMode="auto">
          <a:xfrm>
            <a:off x="4223792" y="6259640"/>
            <a:ext cx="2085443" cy="369332"/>
          </a:xfrm>
          <a:prstGeom prst="rect">
            <a:avLst/>
          </a:prstGeom>
          <a:noFill/>
        </p:spPr>
        <p:txBody>
          <a:bodyPr wrap="none" rtlCol="0">
            <a:spAutoFit/>
          </a:bodyPr>
          <a:lstStyle/>
          <a:p>
            <a:pPr>
              <a:defRPr/>
            </a:pPr>
            <a:r>
              <a:rPr lang="en-GB">
                <a:solidFill>
                  <a:srgbClr val="FF0000"/>
                </a:solidFill>
              </a:rPr>
              <a:t>Call for replacement</a:t>
            </a:r>
            <a:endParaRPr/>
          </a:p>
        </p:txBody>
      </p:sp>
      <p:sp>
        <p:nvSpPr>
          <p:cNvPr id="6" name="Fußzeilenplatzhalter 5"/>
          <p:cNvSpPr>
            <a:spLocks noGrp="1"/>
          </p:cNvSpPr>
          <p:nvPr>
            <p:ph type="ftr" sz="quarter" idx="11"/>
          </p:nvPr>
        </p:nvSpPr>
        <p:spPr bwMode="auto">
          <a:xfrm>
            <a:off x="335360" y="6528385"/>
            <a:ext cx="3744416" cy="329614"/>
          </a:xfrm>
        </p:spPr>
        <p:txBody>
          <a:bodyPr/>
          <a:lstStyle/>
          <a:p>
            <a:pPr>
              <a:defRPr/>
            </a:pPr>
            <a:r>
              <a:rPr lang="fr-FR"/>
              <a:t>M. Wischmeier for TE TFLs |  FSD AWP 2024 |  15th June 2023</a:t>
            </a:r>
            <a:endParaRPr lang="en-GB"/>
          </a:p>
        </p:txBody>
      </p:sp>
      <p:sp>
        <p:nvSpPr>
          <p:cNvPr id="4" name="Textfeld 3"/>
          <p:cNvSpPr txBox="1"/>
          <p:nvPr/>
        </p:nvSpPr>
        <p:spPr bwMode="auto">
          <a:xfrm>
            <a:off x="1456750" y="6229893"/>
            <a:ext cx="2623026" cy="369332"/>
          </a:xfrm>
          <a:prstGeom prst="rect">
            <a:avLst/>
          </a:prstGeom>
          <a:noFill/>
        </p:spPr>
        <p:txBody>
          <a:bodyPr wrap="none" rtlCol="0">
            <a:spAutoFit/>
          </a:bodyPr>
          <a:lstStyle/>
          <a:p>
            <a:pPr>
              <a:defRPr/>
            </a:pPr>
            <a:r>
              <a:rPr lang="en-GB">
                <a:solidFill>
                  <a:srgbClr val="003399"/>
                </a:solidFill>
              </a:rPr>
              <a:t>Replacement for M. Vallar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49795"/>
            <a:ext cx="11136560" cy="457200"/>
          </a:xfrm>
        </p:spPr>
        <p:txBody>
          <a:bodyPr/>
          <a:lstStyle/>
          <a:p>
            <a:pPr>
              <a:defRPr/>
            </a:pPr>
            <a:r>
              <a:rPr lang="en-GB" sz="2200"/>
              <a:t>Definition of Subjective Scientific Readiness Levels (Sep. 2021) –</a:t>
            </a:r>
            <a:br>
              <a:rPr lang="en-GB" sz="2200"/>
            </a:br>
            <a:r>
              <a:rPr lang="en-GB" sz="2200"/>
              <a:t> </a:t>
            </a:r>
            <a:r>
              <a:rPr lang="en-GB" sz="2200">
                <a:solidFill>
                  <a:srgbClr val="FF0000"/>
                </a:solidFill>
              </a:rPr>
              <a:t>used</a:t>
            </a:r>
            <a:r>
              <a:rPr lang="en-GB" sz="2200"/>
              <a:t> </a:t>
            </a:r>
            <a:r>
              <a:rPr lang="en-GB" sz="2200" i="1">
                <a:solidFill>
                  <a:srgbClr val="FF0000"/>
                </a:solidFill>
              </a:rPr>
              <a:t>to reflect on status and  identify progress in time </a:t>
            </a:r>
            <a:endParaRPr lang="en-GB" sz="2200"/>
          </a:p>
        </p:txBody>
      </p:sp>
      <p:sp>
        <p:nvSpPr>
          <p:cNvPr id="4" name="Footer Placeholder 3"/>
          <p:cNvSpPr>
            <a:spLocks noGrp="1"/>
          </p:cNvSpPr>
          <p:nvPr>
            <p:ph type="ftr" sz="quarter" idx="11"/>
          </p:nvPr>
        </p:nvSpPr>
        <p:spPr bwMode="auto">
          <a:xfrm>
            <a:off x="609600" y="6528385"/>
            <a:ext cx="4262264" cy="329614"/>
          </a:xfrm>
        </p:spPr>
        <p:txBody>
          <a:bodyPr/>
          <a:lstStyle/>
          <a:p>
            <a:pPr>
              <a:defRPr/>
            </a:pPr>
            <a:r>
              <a:rPr lang="fr-FR"/>
              <a:t>M. Wischmeier for TE TFLs |  FSD AWP 2024 |  15th June 2023</a:t>
            </a:r>
            <a:endParaRPr lang="en-GB"/>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t>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72905474"/>
              </p:ext>
            </p:extLst>
          </p:nvPr>
        </p:nvGraphicFramePr>
        <p:xfrm>
          <a:off x="14536" y="704867"/>
          <a:ext cx="12130136" cy="4597073"/>
        </p:xfrm>
        <a:graphic>
          <a:graphicData uri="http://schemas.openxmlformats.org/drawingml/2006/table">
            <a:tbl>
              <a:tblPr firstRow="1" firstCol="1" bandRow="1"/>
              <a:tblGrid>
                <a:gridCol w="3129136">
                  <a:extLst>
                    <a:ext uri="{9D8B030D-6E8A-4147-A177-3AD203B41FA5}">
                      <a16:colId xmlns:a16="http://schemas.microsoft.com/office/drawing/2014/main" val="20000"/>
                    </a:ext>
                  </a:extLst>
                </a:gridCol>
                <a:gridCol w="9001000">
                  <a:extLst>
                    <a:ext uri="{9D8B030D-6E8A-4147-A177-3AD203B41FA5}">
                      <a16:colId xmlns:a16="http://schemas.microsoft.com/office/drawing/2014/main" val="20001"/>
                    </a:ext>
                  </a:extLst>
                </a:gridCol>
              </a:tblGrid>
              <a:tr h="296560">
                <a:tc>
                  <a:txBody>
                    <a:bodyPr/>
                    <a:lstStyle/>
                    <a:p>
                      <a:pPr>
                        <a:lnSpc>
                          <a:spcPct val="114999"/>
                        </a:lnSpc>
                        <a:spcAft>
                          <a:spcPts val="1000"/>
                        </a:spcAft>
                        <a:defRPr/>
                      </a:pPr>
                      <a:r>
                        <a:rPr lang="en-GB" sz="1800">
                          <a:latin typeface="Calibri"/>
                          <a:ea typeface="Calibri"/>
                          <a:cs typeface="Times New Roman"/>
                        </a:rPr>
                        <a:t>Level</a:t>
                      </a:r>
                      <a:endParaRPr sz="1800">
                        <a:latin typeface="Calibri"/>
                        <a:ea typeface="Calibri"/>
                        <a:cs typeface="Times New Roman"/>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nSpc>
                          <a:spcPct val="114999"/>
                        </a:lnSpc>
                        <a:spcAft>
                          <a:spcPts val="1000"/>
                        </a:spcAft>
                        <a:defRPr/>
                      </a:pPr>
                      <a:r>
                        <a:rPr lang="en-GB" sz="1800">
                          <a:latin typeface="Calibri"/>
                          <a:ea typeface="Calibri"/>
                          <a:cs typeface="Times New Roman"/>
                        </a:rPr>
                        <a:t> </a:t>
                      </a:r>
                      <a:endParaRPr sz="1800">
                        <a:latin typeface="Calibri"/>
                        <a:ea typeface="Calibri"/>
                        <a:cs typeface="Times New Roman"/>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0"/>
                  </a:ext>
                </a:extLst>
              </a:tr>
              <a:tr h="296560">
                <a:tc>
                  <a:txBody>
                    <a:bodyPr/>
                    <a:lstStyle/>
                    <a:p>
                      <a:pPr>
                        <a:lnSpc>
                          <a:spcPct val="114999"/>
                        </a:lnSpc>
                        <a:spcAft>
                          <a:spcPts val="1000"/>
                        </a:spcAft>
                        <a:defRPr/>
                      </a:pPr>
                      <a:r>
                        <a:rPr lang="en-GB" sz="1800">
                          <a:solidFill>
                            <a:srgbClr val="000000"/>
                          </a:solidFill>
                          <a:latin typeface="Calibri"/>
                          <a:ea typeface="Calibri"/>
                          <a:cs typeface="Times New Roman"/>
                        </a:rPr>
                        <a:t>Emerging</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40FF"/>
                    </a:solidFill>
                  </a:tcPr>
                </a:tc>
                <a:tc>
                  <a:txBody>
                    <a:bodyPr/>
                    <a:lstStyle/>
                    <a:p>
                      <a:pPr>
                        <a:lnSpc>
                          <a:spcPct val="114999"/>
                        </a:lnSpc>
                        <a:spcAft>
                          <a:spcPts val="1000"/>
                        </a:spcAft>
                        <a:defRPr/>
                      </a:pPr>
                      <a:r>
                        <a:rPr lang="en-GB" sz="1800">
                          <a:solidFill>
                            <a:srgbClr val="000000"/>
                          </a:solidFill>
                          <a:latin typeface="Calibri"/>
                          <a:ea typeface="Calibri"/>
                          <a:cs typeface="Times New Roman"/>
                        </a:rPr>
                        <a:t>Little or no understanding yet on WP TE devices</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40FF"/>
                    </a:solidFill>
                  </a:tcPr>
                </a:tc>
                <a:extLst>
                  <a:ext uri="{0D108BD9-81ED-4DB2-BD59-A6C34878D82A}">
                    <a16:rowId xmlns:a16="http://schemas.microsoft.com/office/drawing/2014/main" val="10001"/>
                  </a:ext>
                </a:extLst>
              </a:tr>
              <a:tr h="611613">
                <a:tc>
                  <a:txBody>
                    <a:bodyPr/>
                    <a:lstStyle/>
                    <a:p>
                      <a:pPr>
                        <a:lnSpc>
                          <a:spcPct val="114999"/>
                        </a:lnSpc>
                        <a:spcAft>
                          <a:spcPts val="1000"/>
                        </a:spcAft>
                        <a:defRPr/>
                      </a:pPr>
                      <a:r>
                        <a:rPr lang="en-GB" sz="1800">
                          <a:solidFill>
                            <a:srgbClr val="000000"/>
                          </a:solidFill>
                          <a:latin typeface="Calibri"/>
                          <a:ea typeface="Calibri"/>
                          <a:cs typeface="Times New Roman"/>
                        </a:rPr>
                        <a:t>Exploratory</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a:txBody>
                    <a:bodyPr/>
                    <a:lstStyle/>
                    <a:p>
                      <a:pPr>
                        <a:lnSpc>
                          <a:spcPct val="114999"/>
                        </a:lnSpc>
                        <a:spcAft>
                          <a:spcPts val="1000"/>
                        </a:spcAft>
                        <a:defRPr/>
                      </a:pPr>
                      <a:r>
                        <a:rPr lang="en-GB" sz="1800">
                          <a:solidFill>
                            <a:srgbClr val="000000"/>
                          </a:solidFill>
                          <a:latin typeface="Calibri"/>
                          <a:ea typeface="Calibri"/>
                          <a:cs typeface="Times New Roman"/>
                        </a:rPr>
                        <a:t>Physical process is assessed on WP TE devices, transposing to ITER or DEMO is uncertain</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extLst>
                  <a:ext uri="{0D108BD9-81ED-4DB2-BD59-A6C34878D82A}">
                    <a16:rowId xmlns:a16="http://schemas.microsoft.com/office/drawing/2014/main" val="10002"/>
                  </a:ext>
                </a:extLst>
              </a:tr>
              <a:tr h="926665">
                <a:tc>
                  <a:txBody>
                    <a:bodyPr/>
                    <a:lstStyle/>
                    <a:p>
                      <a:pPr>
                        <a:lnSpc>
                          <a:spcPct val="114999"/>
                        </a:lnSpc>
                        <a:spcAft>
                          <a:spcPts val="1000"/>
                        </a:spcAft>
                        <a:defRPr/>
                      </a:pPr>
                      <a:r>
                        <a:rPr lang="en-GB" sz="1800">
                          <a:solidFill>
                            <a:srgbClr val="000000"/>
                          </a:solidFill>
                          <a:latin typeface="Calibri"/>
                          <a:ea typeface="Calibri"/>
                          <a:cs typeface="Times New Roman"/>
                        </a:rPr>
                        <a:t>Judgemental</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F00"/>
                    </a:solidFill>
                  </a:tcPr>
                </a:tc>
                <a:tc>
                  <a:txBody>
                    <a:bodyPr/>
                    <a:lstStyle/>
                    <a:p>
                      <a:pPr>
                        <a:lnSpc>
                          <a:spcPct val="114999"/>
                        </a:lnSpc>
                        <a:spcAft>
                          <a:spcPts val="1000"/>
                        </a:spcAft>
                        <a:defRPr/>
                      </a:pPr>
                      <a:r>
                        <a:rPr lang="en-GB" sz="1800">
                          <a:solidFill>
                            <a:srgbClr val="000000"/>
                          </a:solidFill>
                          <a:latin typeface="Calibri"/>
                          <a:ea typeface="Calibri"/>
                          <a:cs typeface="Times New Roman"/>
                        </a:rPr>
                        <a:t>Controlling physical processes has been assessed on WP TE devices, but extrapolation to ITER/DEMO requires scalable parameters and further investigation</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F00"/>
                    </a:solidFill>
                  </a:tcPr>
                </a:tc>
                <a:extLst>
                  <a:ext uri="{0D108BD9-81ED-4DB2-BD59-A6C34878D82A}">
                    <a16:rowId xmlns:a16="http://schemas.microsoft.com/office/drawing/2014/main" val="10003"/>
                  </a:ext>
                </a:extLst>
              </a:tr>
              <a:tr h="926665">
                <a:tc>
                  <a:txBody>
                    <a:bodyPr/>
                    <a:lstStyle/>
                    <a:p>
                      <a:pPr>
                        <a:lnSpc>
                          <a:spcPct val="114999"/>
                        </a:lnSpc>
                        <a:spcAft>
                          <a:spcPts val="1000"/>
                        </a:spcAft>
                        <a:defRPr/>
                      </a:pPr>
                      <a:r>
                        <a:rPr lang="en-GB" sz="1800">
                          <a:solidFill>
                            <a:srgbClr val="000000"/>
                          </a:solidFill>
                          <a:latin typeface="Calibri"/>
                          <a:ea typeface="Calibri"/>
                          <a:cs typeface="Times New Roman"/>
                        </a:rPr>
                        <a:t>Mature – needs underpinning</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2D050"/>
                    </a:solidFill>
                  </a:tcPr>
                </a:tc>
                <a:tc>
                  <a:txBody>
                    <a:bodyPr/>
                    <a:lstStyle/>
                    <a:p>
                      <a:pPr>
                        <a:lnSpc>
                          <a:spcPct val="114999"/>
                        </a:lnSpc>
                        <a:spcAft>
                          <a:spcPts val="1000"/>
                        </a:spcAft>
                        <a:defRPr/>
                      </a:pPr>
                      <a:r>
                        <a:rPr lang="en-GB" sz="1800">
                          <a:solidFill>
                            <a:srgbClr val="000000"/>
                          </a:solidFill>
                          <a:latin typeface="Calibri"/>
                          <a:ea typeface="Calibri"/>
                          <a:cs typeface="Times New Roman"/>
                        </a:rPr>
                        <a:t>Good understanding of controlling physical processes on WP TE devices, but major uncertainty in view of transposing ITER/DEMO</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2D050"/>
                    </a:solidFill>
                  </a:tcPr>
                </a:tc>
                <a:extLst>
                  <a:ext uri="{0D108BD9-81ED-4DB2-BD59-A6C34878D82A}">
                    <a16:rowId xmlns:a16="http://schemas.microsoft.com/office/drawing/2014/main" val="10004"/>
                  </a:ext>
                </a:extLst>
              </a:tr>
              <a:tr h="926665">
                <a:tc>
                  <a:txBody>
                    <a:bodyPr/>
                    <a:lstStyle/>
                    <a:p>
                      <a:pPr>
                        <a:lnSpc>
                          <a:spcPct val="114999"/>
                        </a:lnSpc>
                        <a:spcAft>
                          <a:spcPts val="1000"/>
                        </a:spcAft>
                        <a:defRPr/>
                      </a:pPr>
                      <a:r>
                        <a:rPr lang="en-GB" sz="1800">
                          <a:solidFill>
                            <a:srgbClr val="000000"/>
                          </a:solidFill>
                          <a:latin typeface="Calibri"/>
                          <a:ea typeface="Calibri"/>
                          <a:cs typeface="Times New Roman"/>
                        </a:rPr>
                        <a:t>Mature – needs support</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00B050"/>
                    </a:solidFill>
                  </a:tcPr>
                </a:tc>
                <a:tc>
                  <a:txBody>
                    <a:bodyPr/>
                    <a:lstStyle/>
                    <a:p>
                      <a:pPr>
                        <a:lnSpc>
                          <a:spcPct val="114999"/>
                        </a:lnSpc>
                        <a:spcAft>
                          <a:spcPts val="1000"/>
                        </a:spcAft>
                        <a:defRPr/>
                      </a:pPr>
                      <a:r>
                        <a:rPr lang="en-GB" sz="1800">
                          <a:solidFill>
                            <a:srgbClr val="000000"/>
                          </a:solidFill>
                          <a:latin typeface="Calibri"/>
                          <a:ea typeface="Calibri"/>
                          <a:cs typeface="Times New Roman"/>
                        </a:rPr>
                        <a:t>A good understanding has been achieved on WP TE devices, further research exploring ITER or DEMO relevant parameters</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00B050"/>
                    </a:solidFill>
                  </a:tcPr>
                </a:tc>
                <a:extLst>
                  <a:ext uri="{0D108BD9-81ED-4DB2-BD59-A6C34878D82A}">
                    <a16:rowId xmlns:a16="http://schemas.microsoft.com/office/drawing/2014/main" val="10005"/>
                  </a:ext>
                </a:extLst>
              </a:tr>
              <a:tr h="611613">
                <a:tc>
                  <a:txBody>
                    <a:bodyPr/>
                    <a:lstStyle/>
                    <a:p>
                      <a:pPr>
                        <a:lnSpc>
                          <a:spcPct val="114999"/>
                        </a:lnSpc>
                        <a:spcAft>
                          <a:spcPts val="1000"/>
                        </a:spcAft>
                        <a:defRPr/>
                      </a:pPr>
                      <a:r>
                        <a:rPr lang="en-GB" sz="1800">
                          <a:solidFill>
                            <a:srgbClr val="000000"/>
                          </a:solidFill>
                          <a:latin typeface="Calibri"/>
                          <a:ea typeface="Calibri"/>
                          <a:cs typeface="Times New Roman"/>
                        </a:rPr>
                        <a:t>Established</a:t>
                      </a:r>
                      <a:endParaRPr sz="180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BFBFBF"/>
                    </a:solidFill>
                  </a:tcPr>
                </a:tc>
                <a:tc>
                  <a:txBody>
                    <a:bodyPr/>
                    <a:lstStyle/>
                    <a:p>
                      <a:pPr>
                        <a:lnSpc>
                          <a:spcPct val="114999"/>
                        </a:lnSpc>
                        <a:spcAft>
                          <a:spcPts val="1000"/>
                        </a:spcAft>
                        <a:defRPr/>
                      </a:pPr>
                      <a:r>
                        <a:rPr lang="en-GB" sz="1800" dirty="0">
                          <a:solidFill>
                            <a:srgbClr val="000000"/>
                          </a:solidFill>
                          <a:latin typeface="Calibri"/>
                          <a:ea typeface="Calibri"/>
                          <a:cs typeface="Times New Roman"/>
                        </a:rPr>
                        <a:t>Understanding is well developed and can be applied to ITER or DEMO</a:t>
                      </a:r>
                      <a:endParaRPr sz="1800" dirty="0">
                        <a:latin typeface="Calibri"/>
                        <a:ea typeface="Calibri"/>
                        <a:cs typeface="Times New Roman"/>
                      </a:endParaRPr>
                    </a:p>
                  </a:txBody>
                  <a:tcPr marL="68580" marR="68580"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BFBFBF"/>
                    </a:solidFill>
                  </a:tcPr>
                </a:tc>
                <a:extLst>
                  <a:ext uri="{0D108BD9-81ED-4DB2-BD59-A6C34878D82A}">
                    <a16:rowId xmlns:a16="http://schemas.microsoft.com/office/drawing/2014/main" val="10006"/>
                  </a:ext>
                </a:extLst>
              </a:tr>
            </a:tbl>
          </a:graphicData>
        </a:graphic>
      </p:graphicFrame>
      <p:sp>
        <p:nvSpPr>
          <p:cNvPr id="3" name="Textfeld 2"/>
          <p:cNvSpPr txBox="1"/>
          <p:nvPr/>
        </p:nvSpPr>
        <p:spPr bwMode="auto">
          <a:xfrm>
            <a:off x="14537" y="5399812"/>
            <a:ext cx="11986120" cy="1200329"/>
          </a:xfrm>
          <a:prstGeom prst="rect">
            <a:avLst/>
          </a:prstGeom>
          <a:noFill/>
        </p:spPr>
        <p:txBody>
          <a:bodyPr wrap="square" rtlCol="0">
            <a:spAutoFit/>
          </a:bodyPr>
          <a:lstStyle/>
          <a:p>
            <a:pPr marL="285750" indent="-285750">
              <a:buFontTx/>
              <a:buChar char="-"/>
              <a:defRPr/>
            </a:pPr>
            <a:r>
              <a:rPr lang="en-GB" dirty="0"/>
              <a:t>not been used so far for resource prioritization &amp; quantification (as agreed in 09/2021)</a:t>
            </a:r>
          </a:p>
          <a:p>
            <a:pPr marL="285750" indent="-285750">
              <a:buFontTx/>
              <a:buChar char="-"/>
              <a:defRPr/>
            </a:pPr>
            <a:r>
              <a:rPr lang="en-GB" dirty="0"/>
              <a:t>can be applied for device prioritization and device availability analysis for progress</a:t>
            </a:r>
          </a:p>
          <a:p>
            <a:pPr marL="285750" indent="-285750">
              <a:buFontTx/>
              <a:buChar char="-"/>
              <a:defRPr/>
            </a:pPr>
            <a:r>
              <a:rPr lang="en-GB" dirty="0"/>
              <a:t>Change of SSRL currently this is evaluated as part of the drafting of the level 3 reports on a yearly basis jointly between RTCs and TFLs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19336" y="116632"/>
            <a:ext cx="10873208" cy="457200"/>
          </a:xfrm>
        </p:spPr>
        <p:txBody>
          <a:bodyPr/>
          <a:lstStyle/>
          <a:p>
            <a:pPr>
              <a:defRPr/>
            </a:pPr>
            <a:r>
              <a:rPr lang="en-GB" dirty="0"/>
              <a:t>List of Research Topics and scientific deliverables that changed SSRL as of March 2023</a:t>
            </a:r>
            <a:endParaRPr dirty="0"/>
          </a:p>
        </p:txBody>
      </p:sp>
      <p:sp>
        <p:nvSpPr>
          <p:cNvPr id="4" name="Fußzeilenplatzhalter 3"/>
          <p:cNvSpPr>
            <a:spLocks noGrp="1"/>
          </p:cNvSpPr>
          <p:nvPr>
            <p:ph type="ftr" sz="quarter" idx="11"/>
          </p:nvPr>
        </p:nvSpPr>
        <p:spPr bwMode="auto"/>
        <p:txBody>
          <a:bodyPr/>
          <a:lstStyle/>
          <a:p>
            <a:pPr>
              <a:defRPr/>
            </a:pPr>
            <a:r>
              <a:rPr lang="fr-FR"/>
              <a:t>M. Wischmeier for TE TFLs |  FSD PB n5 |  16th March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6</a:t>
            </a:fld>
            <a:endParaRPr lang="en-GB"/>
          </a:p>
        </p:txBody>
      </p:sp>
      <p:pic>
        <p:nvPicPr>
          <p:cNvPr id="6" name="Grafik 5"/>
          <p:cNvPicPr>
            <a:picLocks noChangeAspect="1"/>
          </p:cNvPicPr>
          <p:nvPr/>
        </p:nvPicPr>
        <p:blipFill>
          <a:blip r:embed="rId2"/>
          <a:stretch/>
        </p:blipFill>
        <p:spPr bwMode="auto">
          <a:xfrm>
            <a:off x="1919536" y="501075"/>
            <a:ext cx="6858074" cy="5855850"/>
          </a:xfrm>
          <a:prstGeom prst="rect">
            <a:avLst/>
          </a:prstGeom>
        </p:spPr>
      </p:pic>
      <p:graphicFrame>
        <p:nvGraphicFramePr>
          <p:cNvPr id="8" name="Table 4"/>
          <p:cNvGraphicFramePr>
            <a:graphicFrameLocks noGrp="1"/>
          </p:cNvGraphicFramePr>
          <p:nvPr/>
        </p:nvGraphicFramePr>
        <p:xfrm>
          <a:off x="609600" y="722123"/>
          <a:ext cx="8914514" cy="518160"/>
        </p:xfrm>
        <a:graphic>
          <a:graphicData uri="http://schemas.openxmlformats.org/drawingml/2006/table">
            <a:tbl>
              <a:tblPr firstRow="1" bandRow="1"/>
              <a:tblGrid>
                <a:gridCol w="1273502">
                  <a:extLst>
                    <a:ext uri="{9D8B030D-6E8A-4147-A177-3AD203B41FA5}">
                      <a16:colId xmlns:a16="http://schemas.microsoft.com/office/drawing/2014/main" val="20000"/>
                    </a:ext>
                  </a:extLst>
                </a:gridCol>
                <a:gridCol w="1273502">
                  <a:extLst>
                    <a:ext uri="{9D8B030D-6E8A-4147-A177-3AD203B41FA5}">
                      <a16:colId xmlns:a16="http://schemas.microsoft.com/office/drawing/2014/main" val="20001"/>
                    </a:ext>
                  </a:extLst>
                </a:gridCol>
                <a:gridCol w="1273502">
                  <a:extLst>
                    <a:ext uri="{9D8B030D-6E8A-4147-A177-3AD203B41FA5}">
                      <a16:colId xmlns:a16="http://schemas.microsoft.com/office/drawing/2014/main" val="20002"/>
                    </a:ext>
                  </a:extLst>
                </a:gridCol>
                <a:gridCol w="1273502">
                  <a:extLst>
                    <a:ext uri="{9D8B030D-6E8A-4147-A177-3AD203B41FA5}">
                      <a16:colId xmlns:a16="http://schemas.microsoft.com/office/drawing/2014/main" val="20003"/>
                    </a:ext>
                  </a:extLst>
                </a:gridCol>
                <a:gridCol w="1273502">
                  <a:extLst>
                    <a:ext uri="{9D8B030D-6E8A-4147-A177-3AD203B41FA5}">
                      <a16:colId xmlns:a16="http://schemas.microsoft.com/office/drawing/2014/main" val="20004"/>
                    </a:ext>
                  </a:extLst>
                </a:gridCol>
                <a:gridCol w="1273502">
                  <a:extLst>
                    <a:ext uri="{9D8B030D-6E8A-4147-A177-3AD203B41FA5}">
                      <a16:colId xmlns:a16="http://schemas.microsoft.com/office/drawing/2014/main" val="20005"/>
                    </a:ext>
                  </a:extLst>
                </a:gridCol>
                <a:gridCol w="1273502">
                  <a:extLst>
                    <a:ext uri="{9D8B030D-6E8A-4147-A177-3AD203B41FA5}">
                      <a16:colId xmlns:a16="http://schemas.microsoft.com/office/drawing/2014/main" val="20006"/>
                    </a:ext>
                  </a:extLst>
                </a:gridCol>
              </a:tblGrid>
              <a:tr h="488079">
                <a:tc>
                  <a:txBody>
                    <a:bodyPr/>
                    <a:lstStyle/>
                    <a:p>
                      <a:pPr algn="ctr">
                        <a:defRPr/>
                      </a:pPr>
                      <a:r>
                        <a:rPr lang="en-GB" sz="1400" b="1">
                          <a:solidFill>
                            <a:schemeClr val="tx1"/>
                          </a:solidFill>
                        </a:rPr>
                        <a:t>Level</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4F81BD"/>
                    </a:solidFill>
                  </a:tcPr>
                </a:tc>
                <a:tc>
                  <a:txBody>
                    <a:bodyPr/>
                    <a:lstStyle/>
                    <a:p>
                      <a:pPr algn="ctr">
                        <a:defRPr/>
                      </a:pPr>
                      <a:r>
                        <a:rPr lang="en-GB" sz="1400" b="1">
                          <a:solidFill>
                            <a:schemeClr val="tx1"/>
                          </a:solidFill>
                        </a:rPr>
                        <a:t>Emerging</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21AC9"/>
                    </a:solidFill>
                  </a:tcPr>
                </a:tc>
                <a:tc>
                  <a:txBody>
                    <a:bodyPr/>
                    <a:lstStyle/>
                    <a:p>
                      <a:pPr algn="ctr">
                        <a:defRPr/>
                      </a:pPr>
                      <a:r>
                        <a:rPr lang="en-GB" sz="1400" b="1">
                          <a:solidFill>
                            <a:schemeClr val="tx1"/>
                          </a:solidFill>
                        </a:rPr>
                        <a:t>Exploratory</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FC000"/>
                    </a:solidFill>
                  </a:tcPr>
                </a:tc>
                <a:tc>
                  <a:txBody>
                    <a:bodyPr/>
                    <a:lstStyle/>
                    <a:p>
                      <a:pPr algn="ctr">
                        <a:defRPr/>
                      </a:pPr>
                      <a:r>
                        <a:rPr lang="en-GB" sz="1400" b="1">
                          <a:solidFill>
                            <a:schemeClr val="tx1"/>
                          </a:solidFill>
                        </a:rPr>
                        <a:t>Judgemental</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FFFF00"/>
                    </a:solidFill>
                  </a:tcPr>
                </a:tc>
                <a:tc>
                  <a:txBody>
                    <a:bodyPr/>
                    <a:lstStyle/>
                    <a:p>
                      <a:pPr algn="ctr">
                        <a:defRPr/>
                      </a:pPr>
                      <a:r>
                        <a:rPr lang="en-GB" sz="1400" b="1">
                          <a:solidFill>
                            <a:schemeClr val="tx1"/>
                          </a:solidFill>
                        </a:rPr>
                        <a:t>Mature-needs underpinning</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92D050"/>
                    </a:solidFill>
                  </a:tcPr>
                </a:tc>
                <a:tc>
                  <a:txBody>
                    <a:bodyPr/>
                    <a:lstStyle/>
                    <a:p>
                      <a:pPr algn="ctr">
                        <a:defRPr/>
                      </a:pPr>
                      <a:r>
                        <a:rPr lang="en-GB" sz="1400" b="1">
                          <a:solidFill>
                            <a:schemeClr val="tx1"/>
                          </a:solidFill>
                        </a:rPr>
                        <a:t>Mature-needs support</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00B050"/>
                    </a:solidFill>
                  </a:tcPr>
                </a:tc>
                <a:tc>
                  <a:txBody>
                    <a:bodyPr/>
                    <a:lstStyle/>
                    <a:p>
                      <a:pPr algn="ctr">
                        <a:defRPr/>
                      </a:pPr>
                      <a:r>
                        <a:rPr lang="en-GB" sz="1400" b="1">
                          <a:solidFill>
                            <a:schemeClr val="tx1"/>
                          </a:solidFill>
                        </a:rPr>
                        <a:t>Established</a:t>
                      </a:r>
                      <a:endParaRPr/>
                    </a:p>
                  </a:txBody>
                  <a:tcPr anchor="ct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ysClr val="window" lastClr="FFFFFF">
                        <a:lumMod val="75000"/>
                      </a:sys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nvGraphicFramePr>
        <p:xfrm>
          <a:off x="107753" y="420469"/>
          <a:ext cx="11889175" cy="5791200"/>
        </p:xfrm>
        <a:graphic>
          <a:graphicData uri="http://schemas.openxmlformats.org/drawingml/2006/table">
            <a:tbl>
              <a:tblPr/>
              <a:tblGrid>
                <a:gridCol w="839332">
                  <a:extLst>
                    <a:ext uri="{9D8B030D-6E8A-4147-A177-3AD203B41FA5}">
                      <a16:colId xmlns:a16="http://schemas.microsoft.com/office/drawing/2014/main" val="20000"/>
                    </a:ext>
                  </a:extLst>
                </a:gridCol>
                <a:gridCol w="1463452">
                  <a:extLst>
                    <a:ext uri="{9D8B030D-6E8A-4147-A177-3AD203B41FA5}">
                      <a16:colId xmlns:a16="http://schemas.microsoft.com/office/drawing/2014/main" val="20001"/>
                    </a:ext>
                  </a:extLst>
                </a:gridCol>
                <a:gridCol w="1023801">
                  <a:extLst>
                    <a:ext uri="{9D8B030D-6E8A-4147-A177-3AD203B41FA5}">
                      <a16:colId xmlns:a16="http://schemas.microsoft.com/office/drawing/2014/main" val="20002"/>
                    </a:ext>
                  </a:extLst>
                </a:gridCol>
                <a:gridCol w="991861">
                  <a:extLst>
                    <a:ext uri="{9D8B030D-6E8A-4147-A177-3AD203B41FA5}">
                      <a16:colId xmlns:a16="http://schemas.microsoft.com/office/drawing/2014/main" val="20003"/>
                    </a:ext>
                  </a:extLst>
                </a:gridCol>
                <a:gridCol w="1062476">
                  <a:extLst>
                    <a:ext uri="{9D8B030D-6E8A-4147-A177-3AD203B41FA5}">
                      <a16:colId xmlns:a16="http://schemas.microsoft.com/office/drawing/2014/main" val="20004"/>
                    </a:ext>
                  </a:extLst>
                </a:gridCol>
                <a:gridCol w="515928">
                  <a:extLst>
                    <a:ext uri="{9D8B030D-6E8A-4147-A177-3AD203B41FA5}">
                      <a16:colId xmlns:a16="http://schemas.microsoft.com/office/drawing/2014/main" val="20005"/>
                    </a:ext>
                  </a:extLst>
                </a:gridCol>
                <a:gridCol w="1008921">
                  <a:extLst>
                    <a:ext uri="{9D8B030D-6E8A-4147-A177-3AD203B41FA5}">
                      <a16:colId xmlns:a16="http://schemas.microsoft.com/office/drawing/2014/main" val="20006"/>
                    </a:ext>
                  </a:extLst>
                </a:gridCol>
                <a:gridCol w="639000">
                  <a:extLst>
                    <a:ext uri="{9D8B030D-6E8A-4147-A177-3AD203B41FA5}">
                      <a16:colId xmlns:a16="http://schemas.microsoft.com/office/drawing/2014/main" val="20007"/>
                    </a:ext>
                  </a:extLst>
                </a:gridCol>
                <a:gridCol w="885450">
                  <a:extLst>
                    <a:ext uri="{9D8B030D-6E8A-4147-A177-3AD203B41FA5}">
                      <a16:colId xmlns:a16="http://schemas.microsoft.com/office/drawing/2014/main" val="20008"/>
                    </a:ext>
                  </a:extLst>
                </a:gridCol>
                <a:gridCol w="1020554">
                  <a:extLst>
                    <a:ext uri="{9D8B030D-6E8A-4147-A177-3AD203B41FA5}">
                      <a16:colId xmlns:a16="http://schemas.microsoft.com/office/drawing/2014/main" val="20009"/>
                    </a:ext>
                  </a:extLst>
                </a:gridCol>
                <a:gridCol w="938784">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950976">
                  <a:extLst>
                    <a:ext uri="{9D8B030D-6E8A-4147-A177-3AD203B41FA5}">
                      <a16:colId xmlns:a16="http://schemas.microsoft.com/office/drawing/2014/main" val="20012"/>
                    </a:ext>
                  </a:extLst>
                </a:gridCol>
              </a:tblGrid>
              <a:tr h="80243">
                <a:tc>
                  <a:txBody>
                    <a:bodyPr/>
                    <a:lstStyle/>
                    <a:p>
                      <a:pPr algn="l">
                        <a:defRPr/>
                      </a:pPr>
                      <a:r>
                        <a:rPr lang="fr-FR" sz="1000" b="1" i="0" u="none" strike="noStrike">
                          <a:solidFill>
                            <a:srgbClr val="FFFFFF"/>
                          </a:solidFill>
                          <a:latin typeface="Calibri"/>
                        </a:rPr>
                        <a:t>Code Name</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Code Contact Person</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TSVV1</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TSVV3</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TSVV4</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TSVV6</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TSVV7</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TSVV8</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TSVV9</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TSVV10</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tc>
                  <a:txBody>
                    <a:bodyPr/>
                    <a:lstStyle/>
                    <a:p>
                      <a:pPr algn="l">
                        <a:defRPr/>
                      </a:pPr>
                      <a:r>
                        <a:rPr lang="fr-FR" sz="1000" b="1" i="0" u="none" strike="noStrike">
                          <a:solidFill>
                            <a:srgbClr val="FFFFFF"/>
                          </a:solidFill>
                          <a:latin typeface="Calibri"/>
                        </a:rPr>
                        <a:t>TSVV11</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ED7D31"/>
                    </a:solidFill>
                  </a:tcPr>
                </a:tc>
                <a:extLst>
                  <a:ext uri="{0D108BD9-81ED-4DB2-BD59-A6C34878D82A}">
                    <a16:rowId xmlns:a16="http://schemas.microsoft.com/office/drawing/2014/main" val="10000"/>
                  </a:ext>
                </a:extLst>
              </a:tr>
              <a:tr h="158402">
                <a:tc>
                  <a:txBody>
                    <a:bodyPr/>
                    <a:lstStyle/>
                    <a:p>
                      <a:pPr algn="l">
                        <a:defRPr/>
                      </a:pPr>
                      <a:r>
                        <a:rPr lang="fr-FR" sz="1000" b="0" i="0" u="none" strike="noStrike">
                          <a:solidFill>
                            <a:srgbClr val="000000"/>
                          </a:solidFill>
                          <a:latin typeface="Calibri"/>
                        </a:rPr>
                        <a:t>BIT1/BIT3</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David Tskhakaya</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dirty="0">
                          <a:solidFill>
                            <a:srgbClr val="006100"/>
                          </a:solidFill>
                          <a:latin typeface="Calibri"/>
                        </a:rPr>
                        <a:t>RT22-01, RT22-02, RT22-06</a:t>
                      </a: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RT22-01, RT22-02, RT22-06</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1"/>
                  </a:ext>
                </a:extLst>
              </a:tr>
              <a:tr h="80243">
                <a:tc>
                  <a:txBody>
                    <a:bodyPr/>
                    <a:lstStyle/>
                    <a:p>
                      <a:pPr algn="l">
                        <a:defRPr/>
                      </a:pPr>
                      <a:r>
                        <a:rPr lang="fr-FR" sz="1000" b="0" i="0" u="none" strike="noStrike">
                          <a:solidFill>
                            <a:srgbClr val="000000"/>
                          </a:solidFill>
                          <a:latin typeface="Calibri"/>
                        </a:rPr>
                        <a:t>DREAM</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Mathias Hoppe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RT22-03</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2"/>
                  </a:ext>
                </a:extLst>
              </a:tr>
              <a:tr h="80243">
                <a:tc>
                  <a:txBody>
                    <a:bodyPr/>
                    <a:lstStyle/>
                    <a:p>
                      <a:pPr algn="l">
                        <a:defRPr/>
                      </a:pPr>
                      <a:r>
                        <a:rPr lang="fr-FR" sz="1000" b="0" i="0" u="none" strike="noStrike">
                          <a:solidFill>
                            <a:srgbClr val="000000"/>
                          </a:solidFill>
                          <a:latin typeface="Calibri"/>
                        </a:rPr>
                        <a:t>EBC</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3"/>
                  </a:ext>
                </a:extLst>
              </a:tr>
              <a:tr h="80243">
                <a:tc>
                  <a:txBody>
                    <a:bodyPr/>
                    <a:lstStyle/>
                    <a:p>
                      <a:pPr algn="l">
                        <a:defRPr/>
                      </a:pPr>
                      <a:r>
                        <a:rPr lang="fr-FR" sz="1000" b="0" i="0" u="none" strike="noStrike">
                          <a:solidFill>
                            <a:srgbClr val="000000"/>
                          </a:solidFill>
                          <a:latin typeface="Calibri"/>
                        </a:rPr>
                        <a:t>EIRENE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RT22-05, RT22-07</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4"/>
                  </a:ext>
                </a:extLst>
              </a:tr>
              <a:tr h="80243">
                <a:tc>
                  <a:txBody>
                    <a:bodyPr/>
                    <a:lstStyle/>
                    <a:p>
                      <a:pPr algn="l">
                        <a:defRPr/>
                      </a:pPr>
                      <a:r>
                        <a:rPr lang="fr-FR" sz="1000" b="0" i="0" u="none" strike="noStrike">
                          <a:solidFill>
                            <a:srgbClr val="000000"/>
                          </a:solidFill>
                          <a:latin typeface="Calibri"/>
                        </a:rPr>
                        <a:t>ERO2.0</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Juri Romazanov</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RT22-06</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5"/>
                  </a:ext>
                </a:extLst>
              </a:tr>
              <a:tr h="80243">
                <a:tc>
                  <a:txBody>
                    <a:bodyPr/>
                    <a:lstStyle/>
                    <a:p>
                      <a:pPr algn="l">
                        <a:defRPr/>
                      </a:pPr>
                      <a:r>
                        <a:rPr lang="fr-FR" sz="1000" b="0" i="0" u="none" strike="noStrike">
                          <a:solidFill>
                            <a:srgbClr val="000000"/>
                          </a:solidFill>
                          <a:latin typeface="Calibri"/>
                        </a:rPr>
                        <a:t>EUTERPE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round/>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round/>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6"/>
                  </a:ext>
                </a:extLst>
              </a:tr>
              <a:tr h="80243">
                <a:tc>
                  <a:txBody>
                    <a:bodyPr/>
                    <a:lstStyle/>
                    <a:p>
                      <a:pPr algn="l">
                        <a:defRPr/>
                      </a:pPr>
                      <a:r>
                        <a:rPr lang="fr-FR" sz="1000" b="0" i="0" u="none" strike="noStrike">
                          <a:solidFill>
                            <a:srgbClr val="000000"/>
                          </a:solidFill>
                          <a:latin typeface="Calibri"/>
                        </a:rPr>
                        <a:t>FELTOR</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r>
                        <a:rPr lang="fr-FR" sz="1000" b="0" i="0" u="none" strike="noStrike">
                          <a:solidFill>
                            <a:srgbClr val="006100"/>
                          </a:solidFill>
                          <a:latin typeface="Calibri"/>
                        </a:rPr>
                        <a:t> RT22-02, RT22-05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 RT22-02, RT22-05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beve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beve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beve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7"/>
                  </a:ext>
                </a:extLst>
              </a:tr>
              <a:tr h="80243">
                <a:tc>
                  <a:txBody>
                    <a:bodyPr/>
                    <a:lstStyle/>
                    <a:p>
                      <a:pPr algn="l">
                        <a:defRPr/>
                      </a:pPr>
                      <a:r>
                        <a:rPr lang="fr-FR" sz="1000" b="0" i="0" u="none" strike="noStrike">
                          <a:solidFill>
                            <a:srgbClr val="000000"/>
                          </a:solidFill>
                          <a:latin typeface="Calibri"/>
                        </a:rPr>
                        <a:t>GBS</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Paolo Ricci</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RT22-07, RT22-05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 RT22-07, RT22-05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RT22-07, RT22-05</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cap="flat" cmpd="sng" algn="ctr">
                      <a:solidFill>
                        <a:schemeClr val="bg2">
                          <a:lumMod val="75000"/>
                        </a:schemeClr>
                      </a:solidFill>
                      <a:prstDash val="solid"/>
                      <a:bevel/>
                      <a:headEnd type="none" w="med" len="med"/>
                      <a:tailEnd type="none" w="med" len="med"/>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cap="flat" cmpd="sng" algn="ctr">
                      <a:solidFill>
                        <a:schemeClr val="bg2">
                          <a:lumMod val="75000"/>
                        </a:schemeClr>
                      </a:solidFill>
                      <a:prstDash val="solid"/>
                      <a:bevel/>
                      <a:headEnd type="none" w="med" len="med"/>
                      <a:tailEnd type="none" w="med" len="med"/>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cap="flat" cmpd="sng" algn="ctr">
                      <a:solidFill>
                        <a:schemeClr val="bg2">
                          <a:lumMod val="75000"/>
                        </a:schemeClr>
                      </a:solidFill>
                      <a:prstDash val="solid"/>
                      <a:bevel/>
                      <a:headEnd type="none" w="med" len="med"/>
                      <a:tailEnd type="none" w="med" len="med"/>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8"/>
                  </a:ext>
                </a:extLst>
              </a:tr>
              <a:tr h="80243">
                <a:tc>
                  <a:txBody>
                    <a:bodyPr/>
                    <a:lstStyle/>
                    <a:p>
                      <a:pPr algn="l">
                        <a:defRPr/>
                      </a:pPr>
                      <a:r>
                        <a:rPr lang="fr-FR" sz="1000" b="0" i="0" u="none" strike="noStrike">
                          <a:solidFill>
                            <a:srgbClr val="000000"/>
                          </a:solidFill>
                          <a:latin typeface="Calibri"/>
                        </a:rPr>
                        <a:t>GENE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Tobias Görler</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RT22-01, RT22-02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RT22-01, RT22-02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09"/>
                  </a:ext>
                </a:extLst>
              </a:tr>
              <a:tr h="80243">
                <a:tc>
                  <a:txBody>
                    <a:bodyPr/>
                    <a:lstStyle/>
                    <a:p>
                      <a:pPr algn="l">
                        <a:defRPr/>
                      </a:pPr>
                      <a:r>
                        <a:rPr lang="fr-FR" sz="1000" b="0" i="0" u="none" strike="noStrike">
                          <a:solidFill>
                            <a:srgbClr val="000000"/>
                          </a:solidFill>
                          <a:latin typeface="Calibri"/>
                        </a:rPr>
                        <a:t>GENE-X</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0"/>
                  </a:ext>
                </a:extLst>
              </a:tr>
              <a:tr h="80243">
                <a:tc>
                  <a:txBody>
                    <a:bodyPr/>
                    <a:lstStyle/>
                    <a:p>
                      <a:pPr algn="l">
                        <a:defRPr/>
                      </a:pPr>
                      <a:r>
                        <a:rPr lang="fr-FR" sz="1000" b="0" i="0" u="none" strike="noStrike">
                          <a:solidFill>
                            <a:srgbClr val="000000"/>
                          </a:solidFill>
                          <a:latin typeface="Calibri"/>
                        </a:rPr>
                        <a:t>GO 1D</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RT22-03</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1"/>
                  </a:ext>
                </a:extLst>
              </a:tr>
              <a:tr h="80243">
                <a:tc>
                  <a:txBody>
                    <a:bodyPr/>
                    <a:lstStyle/>
                    <a:p>
                      <a:pPr algn="l">
                        <a:defRPr/>
                      </a:pPr>
                      <a:r>
                        <a:rPr lang="fr-FR" sz="1000" b="0" i="0" u="none" strike="noStrike">
                          <a:solidFill>
                            <a:srgbClr val="000000"/>
                          </a:solidFill>
                          <a:latin typeface="Calibri"/>
                        </a:rPr>
                        <a:t>GRILLIX</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2"/>
                  </a:ext>
                </a:extLst>
              </a:tr>
              <a:tr h="80243">
                <a:tc>
                  <a:txBody>
                    <a:bodyPr/>
                    <a:lstStyle/>
                    <a:p>
                      <a:pPr algn="l">
                        <a:defRPr/>
                      </a:pPr>
                      <a:r>
                        <a:rPr lang="fr-FR" sz="1000" b="0" i="0" u="none" strike="noStrike">
                          <a:solidFill>
                            <a:srgbClr val="000000"/>
                          </a:solidFill>
                          <a:latin typeface="Calibri"/>
                        </a:rPr>
                        <a:t>GYSELA</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Virginie Grandgirard</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 RT22-01</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3"/>
                  </a:ext>
                </a:extLst>
              </a:tr>
              <a:tr h="80243">
                <a:tc>
                  <a:txBody>
                    <a:bodyPr/>
                    <a:lstStyle/>
                    <a:p>
                      <a:pPr algn="l">
                        <a:defRPr/>
                      </a:pPr>
                      <a:r>
                        <a:rPr lang="fr-FR" sz="1000" b="0" i="0" u="none" strike="noStrike">
                          <a:solidFill>
                            <a:srgbClr val="000000"/>
                          </a:solidFill>
                          <a:latin typeface="Calibri"/>
                        </a:rPr>
                        <a:t>GyselaX</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4"/>
                  </a:ext>
                </a:extLst>
              </a:tr>
              <a:tr h="80243">
                <a:tc>
                  <a:txBody>
                    <a:bodyPr/>
                    <a:lstStyle/>
                    <a:p>
                      <a:pPr algn="l">
                        <a:defRPr/>
                      </a:pPr>
                      <a:r>
                        <a:rPr lang="fr-FR" sz="1000" b="0" i="0" u="none" strike="noStrike">
                          <a:solidFill>
                            <a:srgbClr val="000000"/>
                          </a:solidFill>
                          <a:latin typeface="Calibri"/>
                        </a:rPr>
                        <a:t>HAGIS</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5"/>
                  </a:ext>
                </a:extLst>
              </a:tr>
              <a:tr h="80243">
                <a:tc>
                  <a:txBody>
                    <a:bodyPr/>
                    <a:lstStyle/>
                    <a:p>
                      <a:pPr algn="l">
                        <a:defRPr/>
                      </a:pPr>
                      <a:r>
                        <a:rPr lang="fr-FR" sz="1000" b="0" i="0" u="none" strike="noStrike">
                          <a:solidFill>
                            <a:srgbClr val="000000"/>
                          </a:solidFill>
                          <a:latin typeface="Calibri"/>
                        </a:rPr>
                        <a:t>HFPSeu</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Francis Casson </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6"/>
                  </a:ext>
                </a:extLst>
              </a:tr>
              <a:tr h="80243">
                <a:tc>
                  <a:txBody>
                    <a:bodyPr/>
                    <a:lstStyle/>
                    <a:p>
                      <a:pPr algn="l">
                        <a:defRPr/>
                      </a:pPr>
                      <a:r>
                        <a:rPr lang="fr-FR" sz="1000" b="0" i="0" u="none" strike="noStrike">
                          <a:solidFill>
                            <a:srgbClr val="000000"/>
                          </a:solidFill>
                          <a:latin typeface="Calibri"/>
                        </a:rPr>
                        <a:t>HMGC</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17"/>
                  </a:ext>
                </a:extLst>
              </a:tr>
              <a:tr h="80243">
                <a:tc>
                  <a:txBody>
                    <a:bodyPr/>
                    <a:lstStyle/>
                    <a:p>
                      <a:pPr algn="l">
                        <a:defRPr/>
                      </a:pPr>
                      <a:r>
                        <a:rPr lang="fr-FR" sz="1000" b="0" i="0" u="none" strike="noStrike">
                          <a:solidFill>
                            <a:srgbClr val="000000"/>
                          </a:solidFill>
                          <a:latin typeface="Calibri"/>
                        </a:rPr>
                        <a:t>IMEP</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RT22-01</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extLst>
                  <a:ext uri="{0D108BD9-81ED-4DB2-BD59-A6C34878D82A}">
                    <a16:rowId xmlns:a16="http://schemas.microsoft.com/office/drawing/2014/main" val="10018"/>
                  </a:ext>
                </a:extLst>
              </a:tr>
              <a:tr h="166624">
                <a:tc>
                  <a:txBody>
                    <a:bodyPr/>
                    <a:lstStyle/>
                    <a:p>
                      <a:pPr algn="l">
                        <a:defRPr/>
                      </a:pPr>
                      <a:r>
                        <a:rPr lang="fr-FR" sz="1000" b="0" i="0" u="none" strike="noStrike">
                          <a:solidFill>
                            <a:srgbClr val="000000"/>
                          </a:solidFill>
                          <a:latin typeface="Calibri"/>
                        </a:rPr>
                        <a:t>JINTRAC</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F. Casson, C. Bourdelle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RT22-02, RT22-01</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extLst>
                  <a:ext uri="{0D108BD9-81ED-4DB2-BD59-A6C34878D82A}">
                    <a16:rowId xmlns:a16="http://schemas.microsoft.com/office/drawing/2014/main" val="10019"/>
                  </a:ext>
                </a:extLst>
              </a:tr>
              <a:tr h="150368">
                <a:tc>
                  <a:txBody>
                    <a:bodyPr/>
                    <a:lstStyle/>
                    <a:p>
                      <a:pPr algn="l">
                        <a:defRPr/>
                      </a:pPr>
                      <a:r>
                        <a:rPr lang="fr-FR" sz="1000" b="0" i="0" u="none" strike="noStrike">
                          <a:solidFill>
                            <a:srgbClr val="000000"/>
                          </a:solidFill>
                          <a:latin typeface="Calibri"/>
                        </a:rPr>
                        <a:t>JOREK</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Matthias Hölzl </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RT22-03, RT22_02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RT22-03, RT22-02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0"/>
                  </a:ext>
                </a:extLst>
              </a:tr>
              <a:tr h="80243">
                <a:tc>
                  <a:txBody>
                    <a:bodyPr/>
                    <a:lstStyle/>
                    <a:p>
                      <a:pPr algn="l">
                        <a:defRPr/>
                      </a:pPr>
                      <a:r>
                        <a:rPr lang="fr-FR" sz="1000" b="0" i="0" u="none" strike="noStrike">
                          <a:solidFill>
                            <a:srgbClr val="000000"/>
                          </a:solidFill>
                          <a:latin typeface="Calibri"/>
                        </a:rPr>
                        <a:t>LIGKA</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Philipp Lauber</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RT22-09</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1"/>
                  </a:ext>
                </a:extLst>
              </a:tr>
              <a:tr h="80243">
                <a:tc>
                  <a:txBody>
                    <a:bodyPr/>
                    <a:lstStyle/>
                    <a:p>
                      <a:pPr algn="l">
                        <a:defRPr/>
                      </a:pPr>
                      <a:r>
                        <a:rPr lang="fr-FR" sz="1000" b="0" i="0" u="none" strike="noStrike">
                          <a:solidFill>
                            <a:srgbClr val="000000"/>
                          </a:solidFill>
                          <a:latin typeface="Calibri"/>
                        </a:rPr>
                        <a:t>LUKE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RT22-03</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2"/>
                  </a:ext>
                </a:extLst>
              </a:tr>
              <a:tr h="80243">
                <a:tc>
                  <a:txBody>
                    <a:bodyPr/>
                    <a:lstStyle/>
                    <a:p>
                      <a:pPr algn="l">
                        <a:defRPr/>
                      </a:pPr>
                      <a:r>
                        <a:rPr lang="fr-FR" sz="1000" b="0" i="0" u="none" strike="noStrike">
                          <a:solidFill>
                            <a:srgbClr val="000000"/>
                          </a:solidFill>
                          <a:latin typeface="Calibri"/>
                        </a:rPr>
                        <a:t>MEMOS-U</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Svetlana Ratynskaia </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RT22-06</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3"/>
                  </a:ext>
                </a:extLst>
              </a:tr>
              <a:tr h="80243">
                <a:tc>
                  <a:txBody>
                    <a:bodyPr/>
                    <a:lstStyle/>
                    <a:p>
                      <a:pPr algn="l">
                        <a:defRPr/>
                      </a:pPr>
                      <a:r>
                        <a:rPr lang="fr-FR" sz="1000" b="0" i="0" u="none" strike="noStrike">
                          <a:solidFill>
                            <a:srgbClr val="000000"/>
                          </a:solidFill>
                          <a:latin typeface="Calibri"/>
                        </a:rPr>
                        <a:t>MIGRAINE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4"/>
                  </a:ext>
                </a:extLst>
              </a:tr>
              <a:tr h="80243">
                <a:tc>
                  <a:txBody>
                    <a:bodyPr/>
                    <a:lstStyle/>
                    <a:p>
                      <a:pPr algn="l">
                        <a:defRPr/>
                      </a:pPr>
                      <a:r>
                        <a:rPr lang="fr-FR" sz="1000" b="0" i="0" u="none" strike="noStrike">
                          <a:solidFill>
                            <a:srgbClr val="000000"/>
                          </a:solidFill>
                          <a:latin typeface="Calibri"/>
                        </a:rPr>
                        <a:t>ORB5</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5"/>
                  </a:ext>
                </a:extLst>
              </a:tr>
              <a:tr h="80243">
                <a:tc>
                  <a:txBody>
                    <a:bodyPr/>
                    <a:lstStyle/>
                    <a:p>
                      <a:pPr algn="l">
                        <a:defRPr/>
                      </a:pPr>
                      <a:r>
                        <a:rPr lang="fr-FR" sz="1000" b="0" i="0" u="none" strike="noStrike">
                          <a:solidFill>
                            <a:srgbClr val="000000"/>
                          </a:solidFill>
                          <a:latin typeface="Calibri"/>
                        </a:rPr>
                        <a:t>PICLS</a:t>
                      </a:r>
                      <a:endParaRPr/>
                    </a:p>
                  </a:txBody>
                  <a:tcPr marL="4064" marR="4064" marT="4064" marB="0" anchor="ctr">
                    <a:lnL w="12700" algn="ctr">
                      <a:solidFill>
                        <a:schemeClr val="bg2">
                          <a:lumMod val="75000"/>
                        </a:schemeClr>
                      </a:solidFill>
                    </a:lnL>
                    <a:lnR w="12700" algn="ctr">
                      <a:solidFill>
                        <a:schemeClr val="bg2">
                          <a:lumMod val="75000"/>
                        </a:schemeClr>
                      </a:solidFill>
                      <a:beve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beve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cap="flat" cmpd="sng" algn="ctr">
                      <a:solidFill>
                        <a:schemeClr val="bg2">
                          <a:lumMod val="75000"/>
                        </a:schemeClr>
                      </a:solidFill>
                      <a:prstDash val="solid"/>
                      <a:round/>
                      <a:headEnd type="none" w="med" len="med"/>
                      <a:tailEnd type="none" w="med" len="med"/>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cap="flat" cmpd="sng" algn="ctr">
                      <a:solidFill>
                        <a:schemeClr val="bg2">
                          <a:lumMod val="75000"/>
                        </a:schemeClr>
                      </a:solidFill>
                      <a:prstDash val="solid"/>
                      <a:round/>
                      <a:headEnd type="none" w="med" len="med"/>
                      <a:tailEnd type="none" w="med" len="med"/>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6"/>
                  </a:ext>
                </a:extLst>
              </a:tr>
              <a:tr h="80243">
                <a:tc>
                  <a:txBody>
                    <a:bodyPr/>
                    <a:lstStyle/>
                    <a:p>
                      <a:pPr algn="l">
                        <a:defRPr/>
                      </a:pPr>
                      <a:r>
                        <a:rPr lang="fr-FR" sz="1000" b="0" i="0" u="none" strike="noStrike">
                          <a:solidFill>
                            <a:srgbClr val="000000"/>
                          </a:solidFill>
                          <a:latin typeface="Calibri"/>
                        </a:rPr>
                        <a:t>SDTrim</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7"/>
                  </a:ext>
                </a:extLst>
              </a:tr>
              <a:tr h="80243">
                <a:tc>
                  <a:txBody>
                    <a:bodyPr/>
                    <a:lstStyle/>
                    <a:p>
                      <a:pPr algn="l">
                        <a:defRPr/>
                      </a:pPr>
                      <a:r>
                        <a:rPr lang="fr-FR" sz="1000" b="0" i="0" u="none" strike="noStrike">
                          <a:solidFill>
                            <a:srgbClr val="000000"/>
                          </a:solidFill>
                          <a:latin typeface="Calibri"/>
                        </a:rPr>
                        <a:t>SOFT</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8"/>
                  </a:ext>
                </a:extLst>
              </a:tr>
              <a:tr h="158402">
                <a:tc>
                  <a:txBody>
                    <a:bodyPr/>
                    <a:lstStyle/>
                    <a:p>
                      <a:pPr algn="l">
                        <a:defRPr/>
                      </a:pPr>
                      <a:r>
                        <a:rPr lang="fr-FR" sz="1000" b="0" i="0" u="none" strike="noStrike">
                          <a:solidFill>
                            <a:srgbClr val="000000"/>
                          </a:solidFill>
                          <a:latin typeface="Calibri"/>
                        </a:rPr>
                        <a:t>SOLEDGE</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0000"/>
                          </a:solidFill>
                          <a:latin typeface="Calibri"/>
                        </a:rPr>
                        <a:t>Hugo Bufferand</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RT22-01, RT22-05, RT22-06, RT22-07</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RT22-01, RT22-05, RT22-06, RT22-07</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r>
                        <a:rPr lang="fr-FR" sz="1000" b="0" i="0" u="none" strike="noStrike">
                          <a:solidFill>
                            <a:srgbClr val="006100"/>
                          </a:solidFill>
                          <a:latin typeface="Calibri"/>
                        </a:rPr>
                        <a:t>RT22-01, RT22-05, RT22-06, RT22-07</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29"/>
                  </a:ext>
                </a:extLst>
              </a:tr>
              <a:tr h="80243">
                <a:tc gridSpan="2">
                  <a:txBody>
                    <a:bodyPr/>
                    <a:lstStyle/>
                    <a:p>
                      <a:pPr algn="l">
                        <a:defRPr/>
                      </a:pPr>
                      <a:r>
                        <a:rPr lang="fr-FR" sz="1000" b="0" i="0" u="none" strike="noStrike">
                          <a:solidFill>
                            <a:srgbClr val="000000"/>
                          </a:solidFill>
                          <a:latin typeface="Calibri"/>
                        </a:rPr>
                        <a:t>SPICE (2D/3D)</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hMerge="1">
                  <a:txBody>
                    <a:bodyPr/>
                    <a:lstStyle/>
                    <a:p>
                      <a:endParaRPr/>
                    </a:p>
                  </a:txBody>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RT22-06</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30"/>
                  </a:ext>
                </a:extLst>
              </a:tr>
              <a:tr h="80243">
                <a:tc>
                  <a:txBody>
                    <a:bodyPr/>
                    <a:lstStyle/>
                    <a:p>
                      <a:pPr algn="l">
                        <a:defRPr/>
                      </a:pPr>
                      <a:r>
                        <a:rPr lang="fr-FR" sz="1000" b="0" i="0" u="none" strike="noStrike">
                          <a:solidFill>
                            <a:srgbClr val="000000"/>
                          </a:solidFill>
                          <a:latin typeface="Calibri"/>
                        </a:rPr>
                        <a:t>XTOR</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9C0006"/>
                          </a:solidFill>
                          <a:latin typeface="Calibri"/>
                        </a:rPr>
                        <a:t> </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FFC7CE"/>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extLst>
                  <a:ext uri="{0D108BD9-81ED-4DB2-BD59-A6C34878D82A}">
                    <a16:rowId xmlns:a16="http://schemas.microsoft.com/office/drawing/2014/main" val="10031"/>
                  </a:ext>
                </a:extLst>
              </a:tr>
              <a:tr h="80243">
                <a:tc>
                  <a:txBody>
                    <a:bodyPr/>
                    <a:lstStyle/>
                    <a:p>
                      <a:pPr algn="l">
                        <a:defRPr/>
                      </a:pPr>
                      <a:r>
                        <a:rPr lang="fr-FR" sz="1000" b="0" i="0" u="none" strike="noStrike">
                          <a:solidFill>
                            <a:srgbClr val="000000"/>
                          </a:solidFill>
                          <a:latin typeface="Calibri"/>
                        </a:rPr>
                        <a:t>ASTRA</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extLst>
                  <a:ext uri="{0D108BD9-81ED-4DB2-BD59-A6C34878D82A}">
                    <a16:rowId xmlns:a16="http://schemas.microsoft.com/office/drawing/2014/main" val="10032"/>
                  </a:ext>
                </a:extLst>
              </a:tr>
              <a:tr h="80243">
                <a:tc>
                  <a:txBody>
                    <a:bodyPr/>
                    <a:lstStyle/>
                    <a:p>
                      <a:pPr algn="l">
                        <a:defRPr/>
                      </a:pPr>
                      <a:r>
                        <a:rPr lang="fr-FR" sz="1000" b="0" i="0" u="none" strike="noStrike">
                          <a:solidFill>
                            <a:srgbClr val="000000"/>
                          </a:solidFill>
                          <a:latin typeface="Calibri"/>
                        </a:rPr>
                        <a:t>TGLF</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a:solidFill>
                            <a:srgbClr val="006100"/>
                          </a:solidFill>
                          <a:latin typeface="Calibri"/>
                        </a:rPr>
                        <a:t>RT22-02</a:t>
                      </a:r>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extLst>
                  <a:ext uri="{0D108BD9-81ED-4DB2-BD59-A6C34878D82A}">
                    <a16:rowId xmlns:a16="http://schemas.microsoft.com/office/drawing/2014/main" val="10033"/>
                  </a:ext>
                </a:extLst>
              </a:tr>
              <a:tr h="80243">
                <a:tc>
                  <a:txBody>
                    <a:bodyPr/>
                    <a:lstStyle/>
                    <a:p>
                      <a:pPr algn="l">
                        <a:defRPr/>
                      </a:pPr>
                      <a:r>
                        <a:rPr lang="fr-FR" sz="1000" b="0" i="0" u="none" strike="noStrike">
                          <a:solidFill>
                            <a:srgbClr val="000000"/>
                          </a:solidFill>
                          <a:latin typeface="Calibri"/>
                        </a:rPr>
                        <a:t>TRANSP</a:t>
                      </a:r>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ctr">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chemeClr val="accent4">
                        <a:lumMod val="60000"/>
                        <a:lumOff val="40000"/>
                      </a:schemeClr>
                    </a:solidFill>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endParaRPr lang="fr-FR" sz="1000" b="0" i="0" u="none" strike="noStrike">
                        <a:solidFill>
                          <a:srgbClr val="000000"/>
                        </a:solidFill>
                        <a:latin typeface="Calibri"/>
                      </a:endParaRPr>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tcPr>
                </a:tc>
                <a:tc>
                  <a:txBody>
                    <a:bodyPr/>
                    <a:lstStyle/>
                    <a:p>
                      <a:pPr algn="l">
                        <a:defRPr/>
                      </a:pPr>
                      <a:r>
                        <a:rPr lang="fr-FR" sz="1000" b="0" i="0" u="none" strike="noStrike" dirty="0">
                          <a:solidFill>
                            <a:srgbClr val="006100"/>
                          </a:solidFill>
                          <a:latin typeface="Calibri"/>
                        </a:rPr>
                        <a:t>RT22-02</a:t>
                      </a:r>
                      <a:endParaRPr dirty="0"/>
                    </a:p>
                  </a:txBody>
                  <a:tcPr marL="4064" marR="4064" marT="4064" marB="0" anchor="b">
                    <a:lnL w="12700" algn="ctr">
                      <a:solidFill>
                        <a:schemeClr val="bg2">
                          <a:lumMod val="75000"/>
                        </a:schemeClr>
                      </a:solidFill>
                    </a:lnL>
                    <a:lnR w="12700" algn="ctr">
                      <a:solidFill>
                        <a:schemeClr val="bg2">
                          <a:lumMod val="75000"/>
                        </a:schemeClr>
                      </a:solidFill>
                    </a:lnR>
                    <a:lnT w="12700" algn="ctr">
                      <a:solidFill>
                        <a:schemeClr val="bg2">
                          <a:lumMod val="75000"/>
                        </a:schemeClr>
                      </a:solidFill>
                    </a:lnT>
                    <a:lnB w="12700" algn="ctr">
                      <a:solidFill>
                        <a:schemeClr val="bg2">
                          <a:lumMod val="75000"/>
                        </a:schemeClr>
                      </a:solidFill>
                    </a:lnB>
                    <a:solidFill>
                      <a:srgbClr val="C6EFCE"/>
                    </a:solidFill>
                  </a:tcPr>
                </a:tc>
                <a:extLst>
                  <a:ext uri="{0D108BD9-81ED-4DB2-BD59-A6C34878D82A}">
                    <a16:rowId xmlns:a16="http://schemas.microsoft.com/office/drawing/2014/main" val="10034"/>
                  </a:ext>
                </a:extLst>
              </a:tr>
            </a:tbl>
          </a:graphicData>
        </a:graphic>
      </p:graphicFrame>
      <p:sp>
        <p:nvSpPr>
          <p:cNvPr id="3" name="ZoneTexte 2"/>
          <p:cNvSpPr txBox="1"/>
          <p:nvPr/>
        </p:nvSpPr>
        <p:spPr bwMode="auto">
          <a:xfrm>
            <a:off x="107752" y="-48768"/>
            <a:ext cx="6492303" cy="584775"/>
          </a:xfrm>
          <a:prstGeom prst="rect">
            <a:avLst/>
          </a:prstGeom>
          <a:noFill/>
        </p:spPr>
        <p:txBody>
          <a:bodyPr wrap="square" rtlCol="0">
            <a:spAutoFit/>
          </a:bodyPr>
          <a:lstStyle/>
          <a:p>
            <a:pPr>
              <a:defRPr/>
            </a:pPr>
            <a:r>
              <a:rPr lang="fr-FR" sz="3200" b="1" dirty="0">
                <a:solidFill>
                  <a:srgbClr val="C00000"/>
                </a:solidFill>
              </a:rPr>
              <a:t>TSVV: Code usage </a:t>
            </a:r>
            <a:r>
              <a:rPr lang="fr-FR" sz="3200" b="1" dirty="0" err="1">
                <a:solidFill>
                  <a:srgbClr val="C00000"/>
                </a:solidFill>
              </a:rPr>
              <a:t>inside</a:t>
            </a:r>
            <a:r>
              <a:rPr lang="fr-FR" sz="3200" b="1" dirty="0">
                <a:solidFill>
                  <a:srgbClr val="C00000"/>
                </a:solidFill>
              </a:rPr>
              <a:t> WP TE</a:t>
            </a:r>
            <a:endParaRPr dirty="0"/>
          </a:p>
        </p:txBody>
      </p:sp>
      <p:sp>
        <p:nvSpPr>
          <p:cNvPr id="4" name="ZoneTexte 1">
            <a:extLst>
              <a:ext uri="{FF2B5EF4-FFF2-40B4-BE49-F238E27FC236}">
                <a16:creationId xmlns:a16="http://schemas.microsoft.com/office/drawing/2014/main" id="{44C0F735-7FC9-FDF0-C007-459F4135CCF9}"/>
              </a:ext>
            </a:extLst>
          </p:cNvPr>
          <p:cNvSpPr txBox="1"/>
          <p:nvPr/>
        </p:nvSpPr>
        <p:spPr bwMode="auto">
          <a:xfrm>
            <a:off x="305105" y="1268760"/>
            <a:ext cx="10236719" cy="1200329"/>
          </a:xfrm>
          <a:prstGeom prst="rect">
            <a:avLst/>
          </a:prstGeom>
          <a:noFill/>
        </p:spPr>
        <p:txBody>
          <a:bodyPr wrap="square" rtlCol="0">
            <a:spAutoFit/>
          </a:bodyPr>
          <a:lstStyle/>
          <a:p>
            <a:pPr>
              <a:defRPr/>
            </a:pPr>
            <a:r>
              <a:rPr lang="fr-FR" dirty="0">
                <a:sym typeface="Wingdings" pitchFamily="2" charset="2"/>
              </a:rPr>
              <a:t> </a:t>
            </a:r>
            <a:r>
              <a:rPr lang="fr-FR" dirty="0"/>
              <a:t>About 40% of the codes </a:t>
            </a:r>
            <a:r>
              <a:rPr lang="fr-FR" dirty="0" err="1"/>
              <a:t>addressed</a:t>
            </a:r>
            <a:r>
              <a:rPr lang="fr-FR" dirty="0"/>
              <a:t> in </a:t>
            </a:r>
            <a:r>
              <a:rPr lang="fr-FR" dirty="0" err="1"/>
              <a:t>TSVVs</a:t>
            </a:r>
            <a:r>
              <a:rPr lang="fr-FR" dirty="0"/>
              <a:t> are not </a:t>
            </a:r>
            <a:r>
              <a:rPr lang="fr-FR" dirty="0" err="1"/>
              <a:t>used</a:t>
            </a:r>
            <a:r>
              <a:rPr lang="fr-FR" dirty="0"/>
              <a:t> in WPTE. </a:t>
            </a:r>
            <a:endParaRPr dirty="0"/>
          </a:p>
          <a:p>
            <a:pPr marL="285750" indent="-285750">
              <a:buFont typeface="Wingdings"/>
              <a:buChar char="è"/>
              <a:defRPr/>
            </a:pPr>
            <a:r>
              <a:rPr lang="fr-FR" dirty="0" err="1"/>
              <a:t>Some</a:t>
            </a:r>
            <a:r>
              <a:rPr lang="fr-FR" dirty="0"/>
              <a:t> of the </a:t>
            </a:r>
            <a:r>
              <a:rPr lang="fr-FR" dirty="0" err="1"/>
              <a:t>used</a:t>
            </a:r>
            <a:r>
              <a:rPr lang="fr-FR" dirty="0"/>
              <a:t> codes </a:t>
            </a:r>
            <a:r>
              <a:rPr lang="fr-FR" dirty="0" err="1"/>
              <a:t>still</a:t>
            </a:r>
            <a:r>
              <a:rPr lang="fr-FR" dirty="0"/>
              <a:t> do not have a contact </a:t>
            </a:r>
            <a:r>
              <a:rPr lang="fr-FR" dirty="0" err="1"/>
              <a:t>person</a:t>
            </a:r>
            <a:r>
              <a:rPr lang="fr-FR" dirty="0"/>
              <a:t> or the contact </a:t>
            </a:r>
            <a:r>
              <a:rPr lang="fr-FR" dirty="0" err="1"/>
              <a:t>person</a:t>
            </a:r>
            <a:r>
              <a:rPr lang="fr-FR" dirty="0"/>
              <a:t> </a:t>
            </a:r>
            <a:r>
              <a:rPr lang="fr-FR" dirty="0" err="1"/>
              <a:t>is</a:t>
            </a:r>
            <a:r>
              <a:rPr lang="fr-FR" dirty="0"/>
              <a:t> not </a:t>
            </a:r>
            <a:r>
              <a:rPr lang="fr-FR" dirty="0" err="1"/>
              <a:t>known</a:t>
            </a:r>
            <a:r>
              <a:rPr lang="fr-FR" dirty="0"/>
              <a:t> to WP TE</a:t>
            </a:r>
            <a:endParaRPr dirty="0"/>
          </a:p>
          <a:p>
            <a:pPr marL="285750" indent="-285750">
              <a:buFont typeface="Wingdings"/>
              <a:buChar char="è"/>
              <a:defRPr/>
            </a:pPr>
            <a:r>
              <a:rPr lang="fr-FR" dirty="0" err="1"/>
              <a:t>Some</a:t>
            </a:r>
            <a:r>
              <a:rPr lang="fr-FR" dirty="0"/>
              <a:t> validation and/or </a:t>
            </a:r>
            <a:r>
              <a:rPr lang="fr-FR" dirty="0" err="1"/>
              <a:t>interpretative</a:t>
            </a:r>
            <a:r>
              <a:rPr lang="fr-FR" dirty="0"/>
              <a:t> </a:t>
            </a:r>
            <a:r>
              <a:rPr lang="fr-FR" dirty="0" err="1"/>
              <a:t>modelling</a:t>
            </a:r>
            <a:r>
              <a:rPr lang="fr-FR" dirty="0"/>
              <a:t> </a:t>
            </a:r>
            <a:r>
              <a:rPr lang="fr-FR" dirty="0" err="1"/>
              <a:t>activity</a:t>
            </a:r>
            <a:r>
              <a:rPr lang="fr-FR" dirty="0"/>
              <a:t> in </a:t>
            </a:r>
            <a:r>
              <a:rPr lang="fr-FR" dirty="0" err="1"/>
              <a:t>internal</a:t>
            </a:r>
            <a:r>
              <a:rPr lang="fr-FR" dirty="0"/>
              <a:t> </a:t>
            </a:r>
            <a:r>
              <a:rPr lang="fr-FR" dirty="0" err="1"/>
              <a:t>campaign</a:t>
            </a:r>
            <a:r>
              <a:rPr lang="fr-FR" dirty="0"/>
              <a:t> (e.g. AUG &amp; QCE)</a:t>
            </a:r>
          </a:p>
          <a:p>
            <a:pPr marL="285750" indent="-285750">
              <a:buFont typeface="Wingdings"/>
              <a:buChar char="è"/>
              <a:defRPr/>
            </a:pPr>
            <a:r>
              <a:rPr lang="fr-FR" dirty="0"/>
              <a:t>How to </a:t>
            </a:r>
            <a:r>
              <a:rPr lang="fr-FR" dirty="0" err="1"/>
              <a:t>proceed</a:t>
            </a:r>
            <a:r>
              <a:rPr lang="fr-FR" dirty="0"/>
              <a:t> </a:t>
            </a:r>
            <a:r>
              <a:rPr lang="fr-FR" dirty="0" err="1"/>
              <a:t>from</a:t>
            </a:r>
            <a:r>
              <a:rPr lang="fr-FR" dirty="0"/>
              <a:t> </a:t>
            </a:r>
            <a:r>
              <a:rPr lang="fr-FR" dirty="0" err="1"/>
              <a:t>here</a:t>
            </a:r>
            <a:r>
              <a:rPr lang="fr-F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Image 5"/>
          <p:cNvPicPr>
            <a:picLocks noChangeAspect="1"/>
          </p:cNvPicPr>
          <p:nvPr/>
        </p:nvPicPr>
        <p:blipFill>
          <a:blip r:embed="rId2"/>
          <a:stretch/>
        </p:blipFill>
        <p:spPr bwMode="auto">
          <a:xfrm>
            <a:off x="1559496" y="493421"/>
            <a:ext cx="9933140" cy="2081628"/>
          </a:xfrm>
          <a:prstGeom prst="rect">
            <a:avLst/>
          </a:prstGeom>
        </p:spPr>
      </p:pic>
      <p:sp>
        <p:nvSpPr>
          <p:cNvPr id="7" name="ZoneTexte 6"/>
          <p:cNvSpPr txBox="1"/>
          <p:nvPr/>
        </p:nvSpPr>
        <p:spPr bwMode="auto">
          <a:xfrm>
            <a:off x="219456" y="0"/>
            <a:ext cx="6937248" cy="646331"/>
          </a:xfrm>
          <a:prstGeom prst="rect">
            <a:avLst/>
          </a:prstGeom>
          <a:noFill/>
        </p:spPr>
        <p:txBody>
          <a:bodyPr wrap="square" rtlCol="0">
            <a:spAutoFit/>
          </a:bodyPr>
          <a:lstStyle/>
          <a:p>
            <a:pPr>
              <a:defRPr/>
            </a:pPr>
            <a:r>
              <a:rPr lang="fr-FR" sz="3600" b="1">
                <a:solidFill>
                  <a:srgbClr val="C00000"/>
                </a:solidFill>
              </a:rPr>
              <a:t>End of JET</a:t>
            </a:r>
            <a:endParaRPr/>
          </a:p>
        </p:txBody>
      </p:sp>
      <p:graphicFrame>
        <p:nvGraphicFramePr>
          <p:cNvPr id="3" name="Tableau 2"/>
          <p:cNvGraphicFramePr>
            <a:graphicFrameLocks noGrp="1"/>
          </p:cNvGraphicFramePr>
          <p:nvPr>
            <p:extLst>
              <p:ext uri="{D42A27DB-BD31-4B8C-83A1-F6EECF244321}">
                <p14:modId xmlns:p14="http://schemas.microsoft.com/office/powerpoint/2010/main" val="769839477"/>
              </p:ext>
            </p:extLst>
          </p:nvPr>
        </p:nvGraphicFramePr>
        <p:xfrm>
          <a:off x="219456" y="2588529"/>
          <a:ext cx="11924444" cy="3515360"/>
        </p:xfrm>
        <a:graphic>
          <a:graphicData uri="http://schemas.openxmlformats.org/drawingml/2006/table">
            <a:tbl>
              <a:tblPr firstRow="1" bandRow="1">
                <a:tableStyleId>{5C22544A-7EE6-4342-B048-85BDC9FD1C3A}</a:tableStyleId>
              </a:tblPr>
              <a:tblGrid>
                <a:gridCol w="2786958">
                  <a:extLst>
                    <a:ext uri="{9D8B030D-6E8A-4147-A177-3AD203B41FA5}">
                      <a16:colId xmlns:a16="http://schemas.microsoft.com/office/drawing/2014/main" val="20000"/>
                    </a:ext>
                  </a:extLst>
                </a:gridCol>
                <a:gridCol w="3364992">
                  <a:extLst>
                    <a:ext uri="{9D8B030D-6E8A-4147-A177-3AD203B41FA5}">
                      <a16:colId xmlns:a16="http://schemas.microsoft.com/office/drawing/2014/main" val="20001"/>
                    </a:ext>
                  </a:extLst>
                </a:gridCol>
                <a:gridCol w="4131585">
                  <a:extLst>
                    <a:ext uri="{9D8B030D-6E8A-4147-A177-3AD203B41FA5}">
                      <a16:colId xmlns:a16="http://schemas.microsoft.com/office/drawing/2014/main" val="20002"/>
                    </a:ext>
                  </a:extLst>
                </a:gridCol>
                <a:gridCol w="1640909">
                  <a:extLst>
                    <a:ext uri="{9D8B030D-6E8A-4147-A177-3AD203B41FA5}">
                      <a16:colId xmlns:a16="http://schemas.microsoft.com/office/drawing/2014/main" val="20003"/>
                    </a:ext>
                  </a:extLst>
                </a:gridCol>
              </a:tblGrid>
              <a:tr h="370840">
                <a:tc>
                  <a:txBody>
                    <a:bodyPr/>
                    <a:lstStyle/>
                    <a:p>
                      <a:pPr algn="ctr">
                        <a:defRPr/>
                      </a:pPr>
                      <a:r>
                        <a:rPr lang="fr-FR"/>
                        <a:t>Contingency</a:t>
                      </a:r>
                    </a:p>
                  </a:txBody>
                  <a:tcPr/>
                </a:tc>
                <a:tc>
                  <a:txBody>
                    <a:bodyPr/>
                    <a:lstStyle/>
                    <a:p>
                      <a:pPr algn="ctr">
                        <a:defRPr/>
                      </a:pPr>
                      <a:r>
                        <a:rPr lang="fr-FR"/>
                        <a:t>DTE3 </a:t>
                      </a:r>
                      <a:endParaRPr/>
                    </a:p>
                  </a:txBody>
                  <a:tcPr/>
                </a:tc>
                <a:tc>
                  <a:txBody>
                    <a:bodyPr/>
                    <a:lstStyle/>
                    <a:p>
                      <a:pPr algn="ctr">
                        <a:defRPr/>
                      </a:pPr>
                      <a:r>
                        <a:rPr lang="fr-FR"/>
                        <a:t>C47</a:t>
                      </a:r>
                      <a:endParaRPr/>
                    </a:p>
                  </a:txBody>
                  <a:tcPr/>
                </a:tc>
                <a:tc>
                  <a:txBody>
                    <a:bodyPr/>
                    <a:lstStyle/>
                    <a:p>
                      <a:pPr algn="ctr">
                        <a:defRPr/>
                      </a:pPr>
                      <a:r>
                        <a:rPr lang="fr-FR"/>
                        <a:t>C48</a:t>
                      </a:r>
                      <a:endParaRPr/>
                    </a:p>
                  </a:txBody>
                  <a:tcPr/>
                </a:tc>
                <a:extLst>
                  <a:ext uri="{0D108BD9-81ED-4DB2-BD59-A6C34878D82A}">
                    <a16:rowId xmlns:a16="http://schemas.microsoft.com/office/drawing/2014/main" val="10000"/>
                  </a:ext>
                </a:extLst>
              </a:tr>
              <a:tr h="370840">
                <a:tc>
                  <a:txBody>
                    <a:bodyPr/>
                    <a:lstStyle/>
                    <a:p>
                      <a:pPr algn="ctr">
                        <a:defRPr/>
                      </a:pPr>
                      <a:r>
                        <a:rPr lang="fr-FR" b="1"/>
                        <a:t>2 weeks</a:t>
                      </a:r>
                    </a:p>
                  </a:txBody>
                  <a:tcPr/>
                </a:tc>
                <a:tc>
                  <a:txBody>
                    <a:bodyPr/>
                    <a:lstStyle/>
                    <a:p>
                      <a:pPr algn="ctr">
                        <a:defRPr/>
                      </a:pPr>
                      <a:r>
                        <a:rPr lang="fr-FR" b="1"/>
                        <a:t>7 weeks</a:t>
                      </a:r>
                    </a:p>
                  </a:txBody>
                  <a:tcPr/>
                </a:tc>
                <a:tc>
                  <a:txBody>
                    <a:bodyPr/>
                    <a:lstStyle/>
                    <a:p>
                      <a:pPr algn="ctr">
                        <a:defRPr/>
                      </a:pPr>
                      <a:r>
                        <a:rPr lang="fr-FR" b="1"/>
                        <a:t>6 weeks</a:t>
                      </a:r>
                    </a:p>
                  </a:txBody>
                  <a:tcPr/>
                </a:tc>
                <a:tc>
                  <a:txBody>
                    <a:bodyPr/>
                    <a:lstStyle/>
                    <a:p>
                      <a:pPr algn="ctr">
                        <a:defRPr/>
                      </a:pPr>
                      <a:r>
                        <a:rPr lang="fr-FR" b="1"/>
                        <a:t>3 weeks</a:t>
                      </a:r>
                    </a:p>
                  </a:txBody>
                  <a:tcPr/>
                </a:tc>
                <a:extLst>
                  <a:ext uri="{0D108BD9-81ED-4DB2-BD59-A6C34878D82A}">
                    <a16:rowId xmlns:a16="http://schemas.microsoft.com/office/drawing/2014/main" val="10001"/>
                  </a:ext>
                </a:extLst>
              </a:tr>
              <a:tr h="370840">
                <a:tc>
                  <a:txBody>
                    <a:bodyPr/>
                    <a:lstStyle/>
                    <a:p>
                      <a:pPr marL="0" indent="0">
                        <a:buFont typeface="Arial"/>
                        <a:buNone/>
                        <a:defRPr/>
                      </a:pPr>
                      <a:r>
                        <a:rPr lang="en-US" sz="1600"/>
                        <a:t>TFLs will propose a timeline for the following cases: </a:t>
                      </a:r>
                    </a:p>
                    <a:p>
                      <a:pPr marL="285750" indent="-285750">
                        <a:buFont typeface="Arial"/>
                        <a:buChar char="•"/>
                        <a:defRPr/>
                      </a:pPr>
                      <a:r>
                        <a:rPr lang="en-US" sz="1600"/>
                        <a:t>For significant machine loss time and DTE3 milestones have not been achieved </a:t>
                      </a:r>
                      <a:endParaRPr/>
                    </a:p>
                    <a:p>
                      <a:pPr marL="285750" indent="-285750">
                        <a:buFont typeface="Arial"/>
                        <a:buChar char="•"/>
                        <a:defRPr/>
                      </a:pPr>
                      <a:r>
                        <a:rPr lang="en-US" sz="1600"/>
                        <a:t>More experiment within the RTs if machine loss time is within the built-in contingency and milestones are met</a:t>
                      </a:r>
                      <a:endParaRPr lang="fr-FR" sz="1600"/>
                    </a:p>
                    <a:p>
                      <a:pPr>
                        <a:defRPr/>
                      </a:pPr>
                      <a:endParaRPr lang="fr-FR" sz="1600"/>
                    </a:p>
                  </a:txBody>
                  <a:tcPr/>
                </a:tc>
                <a:tc>
                  <a:txBody>
                    <a:bodyPr/>
                    <a:lstStyle/>
                    <a:p>
                      <a:pPr>
                        <a:defRPr/>
                      </a:pPr>
                      <a:r>
                        <a:rPr lang="fr-FR" sz="1600"/>
                        <a:t>list of DT-targets established with their pirority and good pulses</a:t>
                      </a:r>
                      <a:endParaRPr/>
                    </a:p>
                    <a:p>
                      <a:pPr>
                        <a:defRPr/>
                      </a:pPr>
                      <a:r>
                        <a:rPr lang="fr-FR" sz="1600"/>
                        <a:t>RTCs working now on the gas and neutron requirements </a:t>
                      </a:r>
                      <a:endParaRPr/>
                    </a:p>
                    <a:p>
                      <a:pPr marL="285750" indent="-285750">
                        <a:buFont typeface="Arial"/>
                        <a:buChar char="•"/>
                        <a:defRPr/>
                      </a:pPr>
                      <a:r>
                        <a:rPr lang="en-US" sz="1600"/>
                        <a:t>5</a:t>
                      </a:r>
                      <a:r>
                        <a:rPr lang="en-US" sz="1600" baseline="30000"/>
                        <a:t>th</a:t>
                      </a:r>
                      <a:r>
                        <a:rPr lang="en-US" sz="1600"/>
                        <a:t> July: Outline of campaign at JPEC with number of pulses, tritium and DT neutron budget per target</a:t>
                      </a:r>
                      <a:endParaRPr/>
                    </a:p>
                    <a:p>
                      <a:pPr marL="285750" indent="-285750">
                        <a:buFont typeface="Arial"/>
                        <a:buChar char="•"/>
                        <a:defRPr/>
                      </a:pPr>
                      <a:r>
                        <a:rPr lang="en-US" sz="1600"/>
                        <a:t>17</a:t>
                      </a:r>
                      <a:r>
                        <a:rPr lang="en-US" sz="1600" baseline="30000"/>
                        <a:t>th</a:t>
                      </a:r>
                      <a:r>
                        <a:rPr lang="en-US" sz="1600"/>
                        <a:t> of July: last review of the DTE3 content </a:t>
                      </a:r>
                      <a:endParaRPr/>
                    </a:p>
                    <a:p>
                      <a:pPr marL="285750" indent="-285750">
                        <a:buFont typeface="Arial"/>
                        <a:buChar char="•"/>
                        <a:defRPr/>
                      </a:pPr>
                      <a:r>
                        <a:rPr lang="en-US" sz="1600"/>
                        <a:t>19</a:t>
                      </a:r>
                      <a:r>
                        <a:rPr lang="en-US" sz="1600" baseline="30000"/>
                        <a:t>th</a:t>
                      </a:r>
                      <a:r>
                        <a:rPr lang="en-US" sz="1600"/>
                        <a:t> of July: Timeline approval</a:t>
                      </a:r>
                    </a:p>
                  </a:txBody>
                  <a:tcPr/>
                </a:tc>
                <a:tc>
                  <a:txBody>
                    <a:bodyPr/>
                    <a:lstStyle/>
                    <a:p>
                      <a:pPr>
                        <a:defRPr/>
                      </a:pPr>
                      <a:r>
                        <a:rPr lang="en-US" sz="1600" b="1"/>
                        <a:t>TCU group</a:t>
                      </a:r>
                      <a:r>
                        <a:rPr lang="en-US" sz="1600"/>
                        <a:t>: Operator in charge of day-to-day management of the activities, with a restricted group of people (TCU group). This should not be exclusively PWI oriented, but have some expertise on other fields as well. </a:t>
                      </a:r>
                      <a:endParaRPr/>
                    </a:p>
                    <a:p>
                      <a:pPr marL="285750" indent="-285750">
                        <a:buFont typeface="Wingdings"/>
                        <a:buChar char="q"/>
                        <a:defRPr/>
                      </a:pPr>
                      <a:r>
                        <a:rPr lang="en-US" sz="1600"/>
                        <a:t>Participation of WPTE to the C47 campaign </a:t>
                      </a:r>
                      <a:endParaRPr/>
                    </a:p>
                    <a:p>
                      <a:pPr marL="285750" indent="-285750">
                        <a:buFont typeface="Wingdings"/>
                        <a:buChar char="q"/>
                        <a:defRPr/>
                      </a:pPr>
                      <a:r>
                        <a:rPr lang="en-US" sz="1600"/>
                        <a:t>Participation of WPTE to the operation (SLs, DCs) </a:t>
                      </a:r>
                      <a:endParaRPr/>
                    </a:p>
                    <a:p>
                      <a:pPr marL="285750" indent="-285750">
                        <a:buFont typeface="Wingdings"/>
                        <a:buChar char="q"/>
                        <a:defRPr/>
                      </a:pPr>
                      <a:r>
                        <a:rPr lang="en-US" sz="1600"/>
                        <a:t>WP-TE to nominate 1-2 TFLs to be part of the TCU group : DK and AH We are also asking to have a couple of RTCs. </a:t>
                      </a:r>
                      <a:endParaRPr lang="fr-FR" sz="1600"/>
                    </a:p>
                  </a:txBody>
                  <a:tcPr/>
                </a:tc>
                <a:tc>
                  <a:txBody>
                    <a:bodyPr/>
                    <a:lstStyle/>
                    <a:p>
                      <a:pPr marL="0" marR="0" lvl="0" indent="0" algn="l" defTabSz="914400">
                        <a:lnSpc>
                          <a:spcPct val="100000"/>
                        </a:lnSpc>
                        <a:spcBef>
                          <a:spcPts val="0"/>
                        </a:spcBef>
                        <a:spcAft>
                          <a:spcPts val="0"/>
                        </a:spcAft>
                        <a:buClrTx/>
                        <a:buSzTx/>
                        <a:buFontTx/>
                        <a:buNone/>
                        <a:defRPr/>
                      </a:pPr>
                      <a:r>
                        <a:rPr lang="fr-FR" sz="1600" dirty="0" err="1"/>
                        <a:t>Still</a:t>
                      </a:r>
                      <a:r>
                        <a:rPr lang="fr-FR" sz="1600" dirty="0"/>
                        <a:t> to </a:t>
                      </a:r>
                      <a:r>
                        <a:rPr lang="fr-FR" sz="1600" dirty="0" err="1"/>
                        <a:t>be</a:t>
                      </a:r>
                      <a:r>
                        <a:rPr lang="fr-FR" sz="1600" dirty="0"/>
                        <a:t> </a:t>
                      </a:r>
                      <a:r>
                        <a:rPr lang="fr-FR" sz="1600" dirty="0" err="1"/>
                        <a:t>defined</a:t>
                      </a:r>
                      <a:r>
                        <a:rPr lang="fr-FR" sz="1600" dirty="0"/>
                        <a:t>: </a:t>
                      </a:r>
                      <a:r>
                        <a:rPr lang="fr-FR" sz="1600" dirty="0" err="1"/>
                        <a:t>TFLs</a:t>
                      </a:r>
                      <a:r>
                        <a:rPr lang="fr-FR" sz="1600" dirty="0"/>
                        <a:t> </a:t>
                      </a:r>
                      <a:r>
                        <a:rPr lang="fr-FR" sz="1600" dirty="0" err="1"/>
                        <a:t>will</a:t>
                      </a:r>
                      <a:r>
                        <a:rPr lang="fr-FR" sz="1600" dirty="0"/>
                        <a:t> </a:t>
                      </a:r>
                      <a:r>
                        <a:rPr lang="fr-FR" sz="1600" dirty="0" err="1"/>
                        <a:t>gather</a:t>
                      </a:r>
                      <a:r>
                        <a:rPr lang="fr-FR" sz="1600" dirty="0"/>
                        <a:t> the </a:t>
                      </a:r>
                      <a:r>
                        <a:rPr lang="fr-FR" sz="1600" dirty="0" err="1"/>
                        <a:t>ideas</a:t>
                      </a:r>
                      <a:r>
                        <a:rPr lang="fr-FR" sz="1600" dirty="0"/>
                        <a:t> in the course of C46. </a:t>
                      </a:r>
                    </a:p>
                    <a:p>
                      <a:pPr>
                        <a:defRPr/>
                      </a:pPr>
                      <a:endParaRPr lang="fr-FR" sz="1600" dirty="0"/>
                    </a:p>
                  </a:txBody>
                  <a:tcPr/>
                </a:tc>
                <a:extLst>
                  <a:ext uri="{0D108BD9-81ED-4DB2-BD59-A6C34878D82A}">
                    <a16:rowId xmlns:a16="http://schemas.microsoft.com/office/drawing/2014/main" val="10002"/>
                  </a:ext>
                </a:extLst>
              </a:tr>
            </a:tbl>
          </a:graphicData>
        </a:graphic>
      </p:graphicFrame>
      <p:sp>
        <p:nvSpPr>
          <p:cNvPr id="4" name="ZoneTexte 3"/>
          <p:cNvSpPr txBox="1"/>
          <p:nvPr/>
        </p:nvSpPr>
        <p:spPr bwMode="auto">
          <a:xfrm>
            <a:off x="3329084" y="1590171"/>
            <a:ext cx="3632548" cy="646331"/>
          </a:xfrm>
          <a:prstGeom prst="rect">
            <a:avLst/>
          </a:prstGeom>
          <a:solidFill>
            <a:srgbClr val="0000FF"/>
          </a:solidFill>
        </p:spPr>
        <p:txBody>
          <a:bodyPr wrap="square" rtlCol="0">
            <a:spAutoFit/>
          </a:bodyPr>
          <a:lstStyle/>
          <a:p>
            <a:pPr algn="ctr">
              <a:defRPr/>
            </a:pPr>
            <a:r>
              <a:rPr lang="fr-FR" b="1">
                <a:solidFill>
                  <a:schemeClr val="bg1"/>
                </a:solidFill>
              </a:rPr>
              <a:t>C45</a:t>
            </a:r>
            <a:endParaRPr/>
          </a:p>
          <a:p>
            <a:pPr algn="ctr">
              <a:defRPr/>
            </a:pPr>
            <a:r>
              <a:rPr lang="fr-FR" b="1">
                <a:solidFill>
                  <a:schemeClr val="bg1"/>
                </a:solidFill>
              </a:rPr>
              <a:t>Seeding, SPI, No-ELMs, control</a:t>
            </a:r>
            <a:endParaRPr/>
          </a:p>
        </p:txBody>
      </p:sp>
      <p:sp>
        <p:nvSpPr>
          <p:cNvPr id="8" name="ZoneTexte 7"/>
          <p:cNvSpPr txBox="1"/>
          <p:nvPr/>
        </p:nvSpPr>
        <p:spPr bwMode="auto">
          <a:xfrm>
            <a:off x="8134735" y="1586991"/>
            <a:ext cx="876823" cy="646331"/>
          </a:xfrm>
          <a:prstGeom prst="rect">
            <a:avLst/>
          </a:prstGeom>
          <a:solidFill>
            <a:srgbClr val="009900"/>
          </a:solidFill>
        </p:spPr>
        <p:txBody>
          <a:bodyPr wrap="square" rtlCol="0">
            <a:spAutoFit/>
          </a:bodyPr>
          <a:lstStyle/>
          <a:p>
            <a:pPr algn="ctr">
              <a:defRPr/>
            </a:pPr>
            <a:r>
              <a:rPr lang="fr-FR" b="1" dirty="0">
                <a:solidFill>
                  <a:schemeClr val="bg1"/>
                </a:solidFill>
              </a:rPr>
              <a:t>C46</a:t>
            </a:r>
            <a:endParaRPr dirty="0"/>
          </a:p>
          <a:p>
            <a:pPr algn="ctr">
              <a:defRPr/>
            </a:pPr>
            <a:r>
              <a:rPr lang="fr-FR" b="1" dirty="0">
                <a:solidFill>
                  <a:schemeClr val="bg1"/>
                </a:solidFill>
              </a:rPr>
              <a:t>DTE3</a:t>
            </a:r>
            <a:endParaRPr dirty="0"/>
          </a:p>
        </p:txBody>
      </p:sp>
      <p:sp>
        <p:nvSpPr>
          <p:cNvPr id="9" name="ZoneTexte 8"/>
          <p:cNvSpPr txBox="1"/>
          <p:nvPr/>
        </p:nvSpPr>
        <p:spPr bwMode="auto">
          <a:xfrm>
            <a:off x="9168301" y="1586991"/>
            <a:ext cx="1070808" cy="646331"/>
          </a:xfrm>
          <a:prstGeom prst="rect">
            <a:avLst/>
          </a:prstGeom>
          <a:solidFill>
            <a:srgbClr val="0000FF"/>
          </a:solidFill>
        </p:spPr>
        <p:txBody>
          <a:bodyPr wrap="square" rtlCol="0">
            <a:spAutoFit/>
          </a:bodyPr>
          <a:lstStyle/>
          <a:p>
            <a:pPr algn="ctr">
              <a:defRPr/>
            </a:pPr>
            <a:r>
              <a:rPr lang="fr-FR" b="1">
                <a:solidFill>
                  <a:schemeClr val="bg1"/>
                </a:solidFill>
              </a:rPr>
              <a:t>C47</a:t>
            </a:r>
            <a:endParaRPr/>
          </a:p>
          <a:p>
            <a:pPr algn="ctr">
              <a:defRPr/>
            </a:pPr>
            <a:r>
              <a:rPr lang="fr-FR" b="1">
                <a:solidFill>
                  <a:schemeClr val="bg1"/>
                </a:solidFill>
              </a:rPr>
              <a:t>Clean-up</a:t>
            </a:r>
            <a:endParaRPr/>
          </a:p>
        </p:txBody>
      </p:sp>
      <p:sp>
        <p:nvSpPr>
          <p:cNvPr id="10" name="ZoneTexte 9"/>
          <p:cNvSpPr txBox="1"/>
          <p:nvPr/>
        </p:nvSpPr>
        <p:spPr bwMode="auto">
          <a:xfrm rot="16199999">
            <a:off x="10122910" y="1725490"/>
            <a:ext cx="795570" cy="369332"/>
          </a:xfrm>
          <a:prstGeom prst="rect">
            <a:avLst/>
          </a:prstGeom>
          <a:noFill/>
          <a:ln>
            <a:solidFill>
              <a:srgbClr val="00B0F0"/>
            </a:solidFill>
          </a:ln>
        </p:spPr>
        <p:txBody>
          <a:bodyPr wrap="square" rtlCol="0">
            <a:spAutoFit/>
          </a:bodyPr>
          <a:lstStyle/>
          <a:p>
            <a:pPr algn="ctr">
              <a:defRPr/>
            </a:pPr>
            <a:r>
              <a:rPr lang="fr-FR" b="1">
                <a:solidFill>
                  <a:schemeClr val="bg1"/>
                </a:solidFill>
              </a:rPr>
              <a:t>Cont</a:t>
            </a:r>
          </a:p>
        </p:txBody>
      </p:sp>
      <p:sp>
        <p:nvSpPr>
          <p:cNvPr id="11" name="ZoneTexte 10"/>
          <p:cNvSpPr txBox="1"/>
          <p:nvPr/>
        </p:nvSpPr>
        <p:spPr bwMode="auto">
          <a:xfrm rot="16199999">
            <a:off x="6905256" y="1725490"/>
            <a:ext cx="795570" cy="369332"/>
          </a:xfrm>
          <a:prstGeom prst="rect">
            <a:avLst/>
          </a:prstGeom>
          <a:solidFill>
            <a:srgbClr val="00B0F0"/>
          </a:solidFill>
          <a:ln>
            <a:solidFill>
              <a:srgbClr val="00B0F0"/>
            </a:solidFill>
          </a:ln>
        </p:spPr>
        <p:txBody>
          <a:bodyPr wrap="square" rtlCol="0">
            <a:spAutoFit/>
          </a:bodyPr>
          <a:lstStyle/>
          <a:p>
            <a:pPr algn="ctr">
              <a:defRPr/>
            </a:pPr>
            <a:r>
              <a:rPr lang="fr-FR" b="1">
                <a:solidFill>
                  <a:schemeClr val="bg1"/>
                </a:solidFill>
              </a:rPr>
              <a:t>Cont</a:t>
            </a:r>
          </a:p>
        </p:txBody>
      </p:sp>
      <p:sp>
        <p:nvSpPr>
          <p:cNvPr id="5" name="ZoneTexte 4"/>
          <p:cNvSpPr txBox="1"/>
          <p:nvPr/>
        </p:nvSpPr>
        <p:spPr bwMode="auto">
          <a:xfrm>
            <a:off x="119336" y="6117369"/>
            <a:ext cx="11593288" cy="707886"/>
          </a:xfrm>
          <a:prstGeom prst="rect">
            <a:avLst/>
          </a:prstGeom>
          <a:noFill/>
        </p:spPr>
        <p:txBody>
          <a:bodyPr wrap="square" rtlCol="0">
            <a:spAutoFit/>
          </a:bodyPr>
          <a:lstStyle/>
          <a:p>
            <a:pPr algn="ctr">
              <a:defRPr/>
            </a:pPr>
            <a:r>
              <a:rPr lang="en-US" sz="2000" dirty="0"/>
              <a:t>JET data analysis and modelling to be included at adequate level in the 2024-2025 </a:t>
            </a:r>
            <a:r>
              <a:rPr lang="en-US" sz="2000" dirty="0" err="1"/>
              <a:t>programme</a:t>
            </a:r>
            <a:r>
              <a:rPr lang="en-US" sz="2000" dirty="0"/>
              <a:t>, including data validation</a:t>
            </a:r>
            <a:endParaRPr lang="fr-FR" sz="20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a:t>Expected availability of devices in 2024 / 2025</a:t>
            </a:r>
            <a:endParaRPr/>
          </a:p>
        </p:txBody>
      </p:sp>
      <p:sp>
        <p:nvSpPr>
          <p:cNvPr id="4" name="Fußzeilenplatzhalter 3"/>
          <p:cNvSpPr>
            <a:spLocks noGrp="1"/>
          </p:cNvSpPr>
          <p:nvPr>
            <p:ph type="ftr" sz="quarter" idx="11"/>
          </p:nvPr>
        </p:nvSpPr>
        <p:spPr bwMode="auto">
          <a:xfrm>
            <a:off x="609600" y="6528385"/>
            <a:ext cx="3902224" cy="329614"/>
          </a:xfrm>
        </p:spPr>
        <p:txBody>
          <a:bodyPr/>
          <a:lstStyle/>
          <a:p>
            <a:pPr>
              <a:defRPr/>
            </a:pPr>
            <a:r>
              <a:rPr lang="fr-FR"/>
              <a:t>M. Wischmeier for TE TFLs |  FSD AWP 2024 |  15th June 2023</a:t>
            </a:r>
            <a:endParaRPr lang="en-GB"/>
          </a:p>
        </p:txBody>
      </p:sp>
      <p:sp>
        <p:nvSpPr>
          <p:cNvPr id="5" name="Foliennummernplatzhalter 4"/>
          <p:cNvSpPr>
            <a:spLocks noGrp="1"/>
          </p:cNvSpPr>
          <p:nvPr>
            <p:ph type="sldNum" sz="quarter" idx="12"/>
          </p:nvPr>
        </p:nvSpPr>
        <p:spPr bwMode="auto"/>
        <p:txBody>
          <a:bodyPr/>
          <a:lstStyle/>
          <a:p>
            <a:pPr>
              <a:defRPr/>
            </a:pPr>
            <a:fld id="{6A6D9FA1-99C7-4910-8E32-B85D378B0060}" type="slidenum">
              <a:rPr lang="en-GB"/>
              <a:t>9</a:t>
            </a:fld>
            <a:endParaRPr lang="en-GB"/>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8662" y="1124356"/>
            <a:ext cx="12145518" cy="1858010"/>
          </a:xfrm>
          <a:prstGeom prst="rect">
            <a:avLst/>
          </a:prstGeom>
        </p:spPr>
      </p:pic>
      <p:sp>
        <p:nvSpPr>
          <p:cNvPr id="8" name="Textfeld 7"/>
          <p:cNvSpPr txBox="1"/>
          <p:nvPr/>
        </p:nvSpPr>
        <p:spPr bwMode="auto">
          <a:xfrm>
            <a:off x="77010" y="3041161"/>
            <a:ext cx="11954174" cy="2800767"/>
          </a:xfrm>
          <a:prstGeom prst="rect">
            <a:avLst/>
          </a:prstGeom>
          <a:noFill/>
        </p:spPr>
        <p:txBody>
          <a:bodyPr wrap="square" rtlCol="0">
            <a:spAutoFit/>
          </a:bodyPr>
          <a:lstStyle/>
          <a:p>
            <a:pPr>
              <a:defRPr/>
            </a:pPr>
            <a:r>
              <a:rPr lang="en-GB" sz="2200" u="sng" dirty="0"/>
              <a:t>TCV:</a:t>
            </a:r>
            <a:r>
              <a:rPr lang="en-GB" sz="2200" dirty="0"/>
              <a:t> semi-continuous operation; installation of tight baffled long legged divertor in/for 2</a:t>
            </a:r>
            <a:r>
              <a:rPr lang="en-GB" sz="2200" baseline="30000" dirty="0"/>
              <a:t>nd</a:t>
            </a:r>
            <a:r>
              <a:rPr lang="en-GB" sz="2200" dirty="0"/>
              <a:t> half of 2025, present domestic campaign continues until end of 2024; new call for 25/26 expected in fall of 2024</a:t>
            </a:r>
            <a:endParaRPr sz="2200" dirty="0"/>
          </a:p>
          <a:p>
            <a:pPr>
              <a:defRPr/>
            </a:pPr>
            <a:r>
              <a:rPr lang="en-GB" sz="2200" u="sng" dirty="0"/>
              <a:t>AUG:</a:t>
            </a:r>
            <a:r>
              <a:rPr lang="en-GB" sz="2200" dirty="0"/>
              <a:t> Call for proposals for 24-25 in May ‘24 with </a:t>
            </a:r>
            <a:r>
              <a:rPr lang="en-GB" sz="2200" dirty="0" err="1"/>
              <a:t>Ringberg</a:t>
            </a:r>
            <a:r>
              <a:rPr lang="en-GB" sz="2200" dirty="0"/>
              <a:t> in June ‘24; Should not expect to be able to operate ADCs routinely or in feed-back control in 2024 – scenario development and RTC commissioning required and AUG expects this to be shared with TE…; AUG operation from Sep ‘25 until July ‘26;</a:t>
            </a:r>
          </a:p>
          <a:p>
            <a:pPr>
              <a:defRPr/>
            </a:pPr>
            <a:r>
              <a:rPr lang="en-GB" sz="2200" u="sng" dirty="0"/>
              <a:t>WEST:</a:t>
            </a:r>
            <a:r>
              <a:rPr lang="en-GB" sz="2200" dirty="0"/>
              <a:t> continuous operation in Dec 23-Jan-March 2024, then usual 2 campaigns/year. ECRH expected by end 2024</a:t>
            </a:r>
            <a:endParaRPr sz="2200" dirty="0"/>
          </a:p>
          <a:p>
            <a:pPr>
              <a:defRPr/>
            </a:pPr>
            <a:r>
              <a:rPr lang="en-GB" sz="2200" u="sng" dirty="0"/>
              <a:t>PMU: </a:t>
            </a:r>
            <a:r>
              <a:rPr lang="en-GB" sz="2200" dirty="0"/>
              <a:t>Need to confirm fraction / overall machine time on devices for 2024 and later for 2025</a:t>
            </a:r>
            <a:endParaRPr sz="2200" dirty="0"/>
          </a:p>
        </p:txBody>
      </p:sp>
    </p:spTree>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EUROfusion.1line_5_3_2019</Template>
  <TotalTime>0</TotalTime>
  <Words>3583</Words>
  <Application>Microsoft Macintosh PowerPoint</Application>
  <DocSecurity>0</DocSecurity>
  <PresentationFormat>Breitbild</PresentationFormat>
  <Paragraphs>462</Paragraphs>
  <Slides>23</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0" baseType="lpstr">
      <vt:lpstr>Arial</vt:lpstr>
      <vt:lpstr>Calibri</vt:lpstr>
      <vt:lpstr>Symbol</vt:lpstr>
      <vt:lpstr>Times New Roman</vt:lpstr>
      <vt:lpstr>Wingdings</vt:lpstr>
      <vt:lpstr>EUROfusion.1line_5_3_2019</vt:lpstr>
      <vt:lpstr>Arbeitsblatt</vt:lpstr>
      <vt:lpstr>FSD Science Coordination Meeting – preparation AWP 2024 for WP TE</vt:lpstr>
      <vt:lpstr>WP TE in FSD with overarching priorities: ITER &amp; DEMO &amp; PEX</vt:lpstr>
      <vt:lpstr>WP TE is currently structured into 9 Research Topics + DTE2 A&amp;M</vt:lpstr>
      <vt:lpstr>Present status of RTs, Research Topic Coordinators, TFLs and other relations foreseen until end 2023</vt:lpstr>
      <vt:lpstr>Definition of Subjective Scientific Readiness Levels (Sep. 2021) –  used to reflect on status and  identify progress in time </vt:lpstr>
      <vt:lpstr>List of Research Topics and scientific deliverables that changed SSRL as of March 2023</vt:lpstr>
      <vt:lpstr>PowerPoint-Präsentation</vt:lpstr>
      <vt:lpstr>PowerPoint-Präsentation</vt:lpstr>
      <vt:lpstr>Expected availability of devices in 2024 / 2025</vt:lpstr>
      <vt:lpstr>Organizational strategy for 2024 &amp; 2025 1/2</vt:lpstr>
      <vt:lpstr>Timeline for 2024 &amp; 2025</vt:lpstr>
      <vt:lpstr>As example: Anticipated contribution of devices to advancing the SSRL of the scientific objectives for the Research Topics 22-01 &amp; 22-02 relevance to ITER/DEMO/PEX</vt:lpstr>
      <vt:lpstr>Further evolution of SSRLs in time…</vt:lpstr>
      <vt:lpstr>Long term impact of termination of JET, delay of JT-60SA and accessibility to remaining 4 devices (1/2 scientific)</vt:lpstr>
      <vt:lpstr>Long term impact of termination of JET, delay of JT-60SA and accessibility to remaining 4 devices (2/2 further consequences)</vt:lpstr>
      <vt:lpstr>Expected status of Grant deliverables (1/2) in 2023-2025</vt:lpstr>
      <vt:lpstr>Expected status of Grant deliverables (2/2) in 2023-2025</vt:lpstr>
      <vt:lpstr>Expected additional resources</vt:lpstr>
      <vt:lpstr>Further items for discussion in view of relation of WPTE with other WPs and topics in FSD (I)</vt:lpstr>
      <vt:lpstr>Further items for discussion in view of relation of WPTE with other WPs and topics in FSD (II)</vt:lpstr>
      <vt:lpstr>Publication plan for 2024 and beyond…</vt:lpstr>
      <vt:lpstr>PowerPoint-Präsentation</vt:lpstr>
      <vt:lpstr>C2: List of Research Topics and scientific deliverables that changed SSRL as of March 2023</vt:lpstr>
    </vt:vector>
  </TitlesOfParts>
  <Manager/>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subject/>
  <dc:creator>juergen.gafert@kit.edu</dc:creator>
  <cp:keywords/>
  <dc:description/>
  <cp:lastModifiedBy>Marco Wischmeier</cp:lastModifiedBy>
  <cp:revision>677</cp:revision>
  <dcterms:created xsi:type="dcterms:W3CDTF">2019-04-02T13:59:54Z</dcterms:created>
  <dcterms:modified xsi:type="dcterms:W3CDTF">2023-06-15T12:16:26Z</dcterms:modified>
  <cp:category/>
  <dc:identifier/>
  <cp:contentStatus/>
  <dc:language/>
  <cp:version/>
</cp:coreProperties>
</file>