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67" r:id="rId4"/>
    <p:sldMasterId id="2147483881" r:id="rId5"/>
  </p:sldMasterIdLst>
  <p:notesMasterIdLst>
    <p:notesMasterId r:id="rId23"/>
  </p:notesMasterIdLst>
  <p:handoutMasterIdLst>
    <p:handoutMasterId r:id="rId24"/>
  </p:handoutMasterIdLst>
  <p:sldIdLst>
    <p:sldId id="366" r:id="rId6"/>
    <p:sldId id="784" r:id="rId7"/>
    <p:sldId id="739" r:id="rId8"/>
    <p:sldId id="726" r:id="rId9"/>
    <p:sldId id="746" r:id="rId10"/>
    <p:sldId id="760" r:id="rId11"/>
    <p:sldId id="750" r:id="rId12"/>
    <p:sldId id="731" r:id="rId13"/>
    <p:sldId id="778" r:id="rId14"/>
    <p:sldId id="783" r:id="rId15"/>
    <p:sldId id="764" r:id="rId16"/>
    <p:sldId id="773" r:id="rId17"/>
    <p:sldId id="777" r:id="rId18"/>
    <p:sldId id="779" r:id="rId19"/>
    <p:sldId id="780" r:id="rId20"/>
    <p:sldId id="781" r:id="rId21"/>
    <p:sldId id="78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73FB79"/>
    <a:srgbClr val="7A81FF"/>
    <a:srgbClr val="9437FF"/>
    <a:srgbClr val="D883FF"/>
    <a:srgbClr val="FF8AD8"/>
    <a:srgbClr val="000000"/>
    <a:srgbClr val="FFFFFF"/>
    <a:srgbClr val="945200"/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濃色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4" autoAdjust="0"/>
    <p:restoredTop sz="96395" autoAdjust="0"/>
  </p:normalViewPr>
  <p:slideViewPr>
    <p:cSldViewPr snapToGrid="0">
      <p:cViewPr varScale="1">
        <p:scale>
          <a:sx n="147" d="100"/>
          <a:sy n="147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5E7E3-1AAB-C242-80F1-20C504BD55D8}" type="datetime1">
              <a:rPr lang="ja-JP" altLang="en-US"/>
              <a:pPr>
                <a:defRPr/>
              </a:pPr>
              <a:t>2023/6/13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D6647-FD7C-854B-A6C2-A899AD82BF56}" type="slidenum">
              <a:rPr lang="ja-JP" altLang="en-US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625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F459CFB6-EE75-B845-B697-25292A916C20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1487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631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61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D4F6E36-2569-EC48-80C5-3BB63A255378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9879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29277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3586D6B8-F17C-6144-AA69-7F6E49A36B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2308" y="1"/>
            <a:ext cx="3516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69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5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6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EFF5-44ED-A340-B978-F89C753D2229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03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ABED-947C-DC49-B85D-FF2B001CEB52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19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EFF5-44ED-A340-B978-F89C753D2229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18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5F10-1D2B-3C48-9131-F0C768367081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77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596A-1555-464B-81AF-BDCAE884E076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07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63992" cy="734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447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-594"/>
            <a:ext cx="4675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0401"/>
            <a:ext cx="9073662" cy="104775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56376" y="322583"/>
            <a:ext cx="1187624" cy="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9" r:id="rId3"/>
    <p:sldLayoutId id="2147483880" r:id="rId4"/>
  </p:sldLayoutIdLst>
  <p:hf hdr="0" ftr="0" dt="0"/>
  <p:txStyles>
    <p:titleStyle>
      <a:lvl1pPr algn="ctr" defTabSz="685800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174625" algn="l" defTabSz="685800" rtl="0" eaLnBrk="1" latinLnBrk="0" hangingPunct="1">
        <a:lnSpc>
          <a:spcPct val="100000"/>
        </a:lnSpc>
        <a:spcBef>
          <a:spcPts val="400"/>
        </a:spcBef>
        <a:buFont typeface="System Font Regular"/>
        <a:buChar char="-"/>
        <a:tabLst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42"/>
            <a:ext cx="7496633" cy="5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54" y="681541"/>
            <a:ext cx="8996064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 dirty="0"/>
          </a:p>
        </p:txBody>
      </p:sp>
      <p:grpSp>
        <p:nvGrpSpPr>
          <p:cNvPr id="1031" name="図形グループ 10"/>
          <p:cNvGrpSpPr>
            <a:grpSpLocks/>
          </p:cNvGrpSpPr>
          <p:nvPr userDrawn="1"/>
        </p:nvGrpSpPr>
        <p:grpSpPr bwMode="auto">
          <a:xfrm>
            <a:off x="0" y="546497"/>
            <a:ext cx="9073662" cy="104775"/>
            <a:chOff x="0" y="727954"/>
            <a:chExt cx="9829800" cy="1397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875" dirty="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875" dirty="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1" name="Picture 10" descr="logo6">
            <a:extLst>
              <a:ext uri="{FF2B5EF4-FFF2-40B4-BE49-F238E27FC236}">
                <a16:creationId xmlns:a16="http://schemas.microsoft.com/office/drawing/2014/main" id="{81998577-2BCC-9542-ACC5-7CF59FFB1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028384" y="223609"/>
            <a:ext cx="1115616" cy="3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4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0"/>
          </a:solidFill>
          <a:latin typeface="+mj-lt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500" b="1">
          <a:solidFill>
            <a:schemeClr val="tx1"/>
          </a:solidFill>
          <a:latin typeface="+mn-lt"/>
          <a:ea typeface="+mn-ea"/>
          <a:cs typeface="Arial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t60sa.org/pdfs/JT-60SA_Res_Pla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BE3443-98F2-6749-B7FD-3A482FD8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247" t="10059" r="2111" b="8986"/>
          <a:stretch/>
        </p:blipFill>
        <p:spPr>
          <a:xfrm>
            <a:off x="-1" y="4715"/>
            <a:ext cx="9144000" cy="51665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2E60-AE50-5144-A999-7E01850D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0CA7BB1-514F-5146-A051-568415102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6927"/>
            <a:ext cx="9144000" cy="19791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CA" sz="2800" dirty="0"/>
              <a:t>JT-60SA </a:t>
            </a:r>
            <a:r>
              <a:rPr lang="en-CA" sz="2800" dirty="0" smtClean="0"/>
              <a:t>experiment team plans for 2024</a:t>
            </a:r>
            <a:endParaRPr lang="en-CA" altLang="ja-JP" sz="2800" dirty="0">
              <a:ln w="9525">
                <a:solidFill>
                  <a:schemeClr val="bg1">
                    <a:alpha val="50000"/>
                  </a:schemeClr>
                </a:solidFill>
                <a:prstDash val="solid"/>
              </a:ln>
              <a:solidFill>
                <a:srgbClr val="0432FF"/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5" name="正方形/長方形 1">
            <a:extLst>
              <a:ext uri="{FF2B5EF4-FFF2-40B4-BE49-F238E27FC236}">
                <a16:creationId xmlns:a16="http://schemas.microsoft.com/office/drawing/2014/main" id="{F1F73028-8229-994C-BC3E-31DF54C3D82D}"/>
              </a:ext>
            </a:extLst>
          </p:cNvPr>
          <p:cNvSpPr/>
          <p:nvPr/>
        </p:nvSpPr>
        <p:spPr>
          <a:xfrm>
            <a:off x="1" y="33406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J. Garcia  on behalf of the JT-60SA Experiment Team Leaders</a:t>
            </a:r>
          </a:p>
        </p:txBody>
      </p:sp>
    </p:spTree>
    <p:extLst>
      <p:ext uri="{BB962C8B-B14F-4D97-AF65-F5344CB8AC3E}">
        <p14:creationId xmlns:p14="http://schemas.microsoft.com/office/powerpoint/2010/main" val="286450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>
                <a:latin typeface="Arial Narrow" panose="020B0606020202030204" pitchFamily="34" charset="0"/>
              </a:rPr>
              <a:t>Strategy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towards</a:t>
            </a:r>
            <a:r>
              <a:rPr lang="fr-FR" sz="2800" dirty="0">
                <a:latin typeface="Arial Narrow" panose="020B0606020202030204" pitchFamily="34" charset="0"/>
              </a:rPr>
              <a:t> initial phases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8280" y="1080072"/>
            <a:ext cx="3495473" cy="3263504"/>
          </a:xfrm>
        </p:spPr>
        <p:txBody>
          <a:bodyPr>
            <a:normAutofit fontScale="92500" lnSpcReduction="10000"/>
          </a:bodyPr>
          <a:lstStyle/>
          <a:p>
            <a:r>
              <a:rPr lang="en-IE" sz="2000" dirty="0">
                <a:latin typeface="Arial Narrow" panose="020B0606020202030204" pitchFamily="34" charset="0"/>
              </a:rPr>
              <a:t>Initial simulations performed with the free boundary Japanese code MECS</a:t>
            </a:r>
          </a:p>
          <a:p>
            <a:r>
              <a:rPr lang="en-IE" sz="2000" dirty="0">
                <a:latin typeface="Arial Narrow" panose="020B0606020202030204" pitchFamily="34" charset="0"/>
              </a:rPr>
              <a:t>Further studies to be performed with more sophisticated codes in WPSA and QST</a:t>
            </a:r>
          </a:p>
          <a:p>
            <a:r>
              <a:rPr lang="en-IE" sz="2000" dirty="0">
                <a:latin typeface="Arial Narrow" panose="020B0606020202030204" pitchFamily="34" charset="0"/>
              </a:rPr>
              <a:t>In the future, lower Ip plasmas will be studied</a:t>
            </a:r>
          </a:p>
          <a:p>
            <a:r>
              <a:rPr lang="en-IE" sz="2000" b="1" dirty="0">
                <a:latin typeface="Arial Narrow" panose="020B0606020202030204" pitchFamily="34" charset="0"/>
              </a:rPr>
              <a:t>Detailed studies about specific topics to be done in these scenarios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1EFF5-44ED-A340-B978-F89C753D222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5" y="961065"/>
            <a:ext cx="5166571" cy="36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4BEFF-72ED-0C44-885C-E00E3A9E04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6456" y="0"/>
            <a:ext cx="4675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  <a:lvl2pPr marL="389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2pPr>
            <a:lvl3pPr marL="77907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3pPr>
            <a:lvl4pPr marL="1168612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4pPr>
            <a:lvl5pPr marL="155814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5pPr>
            <a:lvl6pPr marL="1947686" algn="l" defTabSz="389538" rtl="0" eaLnBrk="1" latinLnBrk="0" hangingPunct="1"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6pPr>
            <a:lvl7pPr marL="2337223" algn="l" defTabSz="389538" rtl="0" eaLnBrk="1" latinLnBrk="0" hangingPunct="1"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7pPr>
            <a:lvl8pPr marL="2726760" algn="l" defTabSz="389538" rtl="0" eaLnBrk="1" latinLnBrk="0" hangingPunct="1"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8pPr>
            <a:lvl9pPr marL="3116298" algn="l" defTabSz="389538" rtl="0" eaLnBrk="1" latinLnBrk="0" hangingPunct="1">
              <a:defRPr kumimoji="1" kern="1200">
                <a:solidFill>
                  <a:schemeClr val="tx1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9pPr>
          </a:lstStyle>
          <a:p>
            <a:pPr>
              <a:defRPr/>
            </a:pPr>
            <a:fld id="{5EFF5F10-1D2B-3C48-9131-F0C768367081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4F575C-ECEA-69D5-98D5-7B4DB620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2"/>
            <a:ext cx="8063992" cy="732585"/>
          </a:xfrm>
        </p:spPr>
        <p:txBody>
          <a:bodyPr>
            <a:normAutofit/>
          </a:bodyPr>
          <a:lstStyle/>
          <a:p>
            <a:r>
              <a:rPr lang="en-US" sz="2800" dirty="0"/>
              <a:t>JT-60SA global plan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25237"/>
              </p:ext>
            </p:extLst>
          </p:nvPr>
        </p:nvGraphicFramePr>
        <p:xfrm>
          <a:off x="521955" y="758083"/>
          <a:ext cx="7539242" cy="429348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1678">
                  <a:extLst>
                    <a:ext uri="{9D8B030D-6E8A-4147-A177-3AD203B41FA5}">
                      <a16:colId xmlns:a16="http://schemas.microsoft.com/office/drawing/2014/main" val="2877810070"/>
                    </a:ext>
                  </a:extLst>
                </a:gridCol>
                <a:gridCol w="1716788">
                  <a:extLst>
                    <a:ext uri="{9D8B030D-6E8A-4147-A177-3AD203B41FA5}">
                      <a16:colId xmlns:a16="http://schemas.microsoft.com/office/drawing/2014/main" val="3618730769"/>
                    </a:ext>
                  </a:extLst>
                </a:gridCol>
                <a:gridCol w="778749">
                  <a:extLst>
                    <a:ext uri="{9D8B030D-6E8A-4147-A177-3AD203B41FA5}">
                      <a16:colId xmlns:a16="http://schemas.microsoft.com/office/drawing/2014/main" val="1371945558"/>
                    </a:ext>
                  </a:extLst>
                </a:gridCol>
                <a:gridCol w="778749">
                  <a:extLst>
                    <a:ext uri="{9D8B030D-6E8A-4147-A177-3AD203B41FA5}">
                      <a16:colId xmlns:a16="http://schemas.microsoft.com/office/drawing/2014/main" val="2706337253"/>
                    </a:ext>
                  </a:extLst>
                </a:gridCol>
                <a:gridCol w="580802">
                  <a:extLst>
                    <a:ext uri="{9D8B030D-6E8A-4147-A177-3AD203B41FA5}">
                      <a16:colId xmlns:a16="http://schemas.microsoft.com/office/drawing/2014/main" val="1743392195"/>
                    </a:ext>
                  </a:extLst>
                </a:gridCol>
                <a:gridCol w="594308">
                  <a:extLst>
                    <a:ext uri="{9D8B030D-6E8A-4147-A177-3AD203B41FA5}">
                      <a16:colId xmlns:a16="http://schemas.microsoft.com/office/drawing/2014/main" val="2194915950"/>
                    </a:ext>
                  </a:extLst>
                </a:gridCol>
                <a:gridCol w="881286">
                  <a:extLst>
                    <a:ext uri="{9D8B030D-6E8A-4147-A177-3AD203B41FA5}">
                      <a16:colId xmlns:a16="http://schemas.microsoft.com/office/drawing/2014/main" val="1197177971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374392480"/>
                    </a:ext>
                  </a:extLst>
                </a:gridCol>
                <a:gridCol w="482965">
                  <a:extLst>
                    <a:ext uri="{9D8B030D-6E8A-4147-A177-3AD203B41FA5}">
                      <a16:colId xmlns:a16="http://schemas.microsoft.com/office/drawing/2014/main" val="1077888593"/>
                    </a:ext>
                  </a:extLst>
                </a:gridCol>
                <a:gridCol w="580802">
                  <a:extLst>
                    <a:ext uri="{9D8B030D-6E8A-4147-A177-3AD203B41FA5}">
                      <a16:colId xmlns:a16="http://schemas.microsoft.com/office/drawing/2014/main" val="3926236213"/>
                    </a:ext>
                  </a:extLst>
                </a:gridCol>
              </a:tblGrid>
              <a:tr h="342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Research phase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Focus of exploitation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Operation Campaign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Expected operation schedule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Annual neutron limit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Divertor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Installed NB power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ECRF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Max. usable aux. power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2377185524"/>
                  </a:ext>
                </a:extLst>
              </a:tr>
              <a:tr h="113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Integrated pre-plasma Commissioning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Op-1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2020-2021 (6M)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2023 (6M)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First plasma 2023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(N</a:t>
                      </a:r>
                      <a:r>
                        <a:rPr lang="en-GB" sz="800" baseline="-25000">
                          <a:effectLst/>
                        </a:rPr>
                        <a:t>2 ­ </a:t>
                      </a:r>
                      <a:r>
                        <a:rPr lang="en-GB" sz="800">
                          <a:effectLst/>
                        </a:rPr>
                        <a:t>in VV interspace)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Open upper </a:t>
                      </a:r>
                      <a:r>
                        <a:rPr lang="en-GB" sz="800" b="1" dirty="0" err="1">
                          <a:effectLst/>
                        </a:rPr>
                        <a:t>inertially</a:t>
                      </a:r>
                      <a:r>
                        <a:rPr lang="en-GB" sz="800" b="1" dirty="0">
                          <a:effectLst/>
                        </a:rPr>
                        <a:t> cooled carbon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1.5 MW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(2 Gryo.)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1.5MW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2902550088"/>
                  </a:ext>
                </a:extLst>
              </a:tr>
              <a:tr h="3456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Initial research phase 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3">
                  <a:txBody>
                    <a:bodyPr/>
                    <a:lstStyle/>
                    <a:p>
                      <a:pPr marL="177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Initial stable and reliable operation</a:t>
                      </a:r>
                      <a:endParaRPr lang="fr-FR" sz="9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H operation for commissioning towards D operation.</a:t>
                      </a:r>
                      <a:endParaRPr lang="fr-FR" sz="9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Stable operation at high current heated plasma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52768"/>
                  </a:ext>
                </a:extLst>
              </a:tr>
              <a:tr h="2189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Op-2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2026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(9M)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</a:rPr>
                        <a:t>Inertially</a:t>
                      </a:r>
                      <a:r>
                        <a:rPr lang="en-GB" sz="800" b="1" dirty="0">
                          <a:effectLst/>
                        </a:rPr>
                        <a:t> cooled lower pumped carbon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16MW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(with H)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23.5 MW (with D)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PNB 8 units, plus NNB)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1.5 MW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(4 gyro)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19MW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3975350587"/>
                  </a:ext>
                </a:extLst>
              </a:tr>
              <a:tr h="242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~26MW 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 2-3s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(limited by divertor cooling)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1596891166"/>
                  </a:ext>
                </a:extLst>
              </a:tr>
              <a:tr h="332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Initial research phase II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ITER and DEMO regime access 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(high power and high </a:t>
                      </a:r>
                      <a:r>
                        <a:rPr lang="en-GB" sz="800" dirty="0" err="1">
                          <a:effectLst/>
                        </a:rPr>
                        <a:t>Ip</a:t>
                      </a:r>
                      <a:r>
                        <a:rPr lang="en-GB" sz="800" dirty="0">
                          <a:effectLst/>
                        </a:rPr>
                        <a:t> with short pulses)</a:t>
                      </a:r>
                      <a:endParaRPr lang="fr-FR" sz="9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 err="1">
                          <a:effectLst/>
                        </a:rPr>
                        <a:t>Acces</a:t>
                      </a:r>
                      <a:r>
                        <a:rPr lang="en-GB" sz="800" dirty="0">
                          <a:effectLst/>
                        </a:rPr>
                        <a:t> to the ITER standard scenario </a:t>
                      </a:r>
                      <a:endParaRPr lang="fr-FR" sz="9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High beta access</a:t>
                      </a:r>
                      <a:endParaRPr lang="fr-FR" sz="9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ITER risk mitigation (ELM, disruption)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Op-3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2026-2027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 (9M)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3.2e19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(N</a:t>
                      </a:r>
                      <a:r>
                        <a:rPr lang="en-GB" sz="800" baseline="-25000">
                          <a:effectLst/>
                        </a:rPr>
                        <a:t>2 ­ </a:t>
                      </a:r>
                      <a:r>
                        <a:rPr lang="en-GB" sz="800">
                          <a:effectLst/>
                        </a:rPr>
                        <a:t>in VV interspace)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5088"/>
                  </a:ext>
                </a:extLst>
              </a:tr>
              <a:tr h="5344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Op-4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2027-2028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 (8M)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 MW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(PNB 12 units, plus NNB)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 MW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305535270"/>
                  </a:ext>
                </a:extLst>
              </a:tr>
              <a:tr h="650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Integrated research phase 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High beta long pulse</a:t>
                      </a:r>
                      <a:endParaRPr lang="fr-FR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Burning plasma relevant</a:t>
                      </a:r>
                      <a:endParaRPr lang="fr-FR" sz="9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ITER standard and hybrid stationary (~2-3tR)</a:t>
                      </a:r>
                      <a:endParaRPr lang="fr-FR" sz="9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High beta steady-state (~2-3tR), DEMO contribution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TBD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TBD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4e20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(water in VV interspace)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Actively cooled lower pumped carbon</a:t>
                      </a:r>
                      <a:endParaRPr lang="fr-FR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7MW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(9 gyro.)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37MW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209183954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Integrated research phase II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High beta and metal wall compatibility</a:t>
                      </a:r>
                      <a:endParaRPr lang="fr-FR" sz="9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Radiative divertor with impurity seeding</a:t>
                      </a:r>
                      <a:endParaRPr lang="fr-FR" sz="9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Impurity pumpout from core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TBD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From ~2030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(TBC)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1e21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(water in VV interspace)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Actively cooled lower pumped tungsten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23418"/>
                  </a:ext>
                </a:extLst>
              </a:tr>
              <a:tr h="69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Extended research phase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TBD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&gt;5y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1.5e21</a:t>
                      </a:r>
                      <a:endParaRPr lang="fr-F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(boronated water in VV interspace)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Actively cooled tungsten advanced structure (Upper div. TBC)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34MW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41MW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6837" marR="46837" marT="0" marB="0" anchor="ctr"/>
                </a:tc>
                <a:extLst>
                  <a:ext uri="{0D108BD9-81ED-4DB2-BD59-A6C34878D82A}">
                    <a16:rowId xmlns:a16="http://schemas.microsoft.com/office/drawing/2014/main" val="3244299455"/>
                  </a:ext>
                </a:extLst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1392" y="12735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Timeline</a:t>
            </a:r>
            <a:r>
              <a:rPr lang="fr-FR" dirty="0"/>
              <a:t> and main </a:t>
            </a:r>
            <a:r>
              <a:rPr lang="fr-FR" dirty="0" err="1"/>
              <a:t>scientific</a:t>
            </a:r>
            <a:r>
              <a:rPr lang="fr-FR" dirty="0"/>
              <a:t> topics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84306" y="977943"/>
            <a:ext cx="8751824" cy="12241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60" y="1360224"/>
            <a:ext cx="91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55245" y="13746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2026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58373" y="13641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2027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1893" y="673705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research</a:t>
            </a:r>
            <a:r>
              <a:rPr lang="fr-FR" dirty="0"/>
              <a:t> phase I</a:t>
            </a:r>
          </a:p>
          <a:p>
            <a:pPr algn="ctr"/>
            <a:r>
              <a:rPr lang="fr-FR" sz="1400" i="1" dirty="0"/>
              <a:t>(</a:t>
            </a:r>
            <a:r>
              <a:rPr lang="fr-FR" sz="1400" i="1" dirty="0" err="1"/>
              <a:t>Includes</a:t>
            </a:r>
            <a:r>
              <a:rPr lang="fr-FR" sz="1400" i="1" dirty="0"/>
              <a:t> </a:t>
            </a:r>
            <a:r>
              <a:rPr lang="fr-FR" sz="1400" i="1" dirty="0" err="1"/>
              <a:t>commisioning</a:t>
            </a:r>
            <a:r>
              <a:rPr lang="fr-FR" sz="1400" i="1" dirty="0"/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080" y="78142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research</a:t>
            </a:r>
            <a:r>
              <a:rPr lang="fr-FR" dirty="0"/>
              <a:t> phase II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944" y="1925300"/>
            <a:ext cx="3928524" cy="325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b="1" u="sng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Commissioning with H plasmas for D plasma operation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Commissioning NB injectors into plasma, including monitoring of shine-through vs energy (esp. N-NBI)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Step-by-step increase of plasma current up to 5.5 MA 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Test of plasma control schemes: current, position, density, heating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Break down and plasma formation studies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b="1" u="sng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ITER risk mitigation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Studies of L-H transition comparison between H and D and considering the addition of He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Disruption studies including suppression of disruptions with MGI;</a:t>
            </a:r>
            <a:endParaRPr lang="fr-FR" sz="1100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Runaway Generation and mitigation techniques</a:t>
            </a:r>
            <a:endParaRPr lang="fr-FR" sz="1100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100" b="1" u="sng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Scenario development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integrated scenarios development towards ITER standard H-mode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55976" y="1902574"/>
            <a:ext cx="4572000" cy="23605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Consolidate results from OP2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b="1" u="sng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ITER risk mitigation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Optimise ELM control and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disruption mitigation </a:t>
            </a: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with a focus on risk reduction for ITER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Advanced studies about the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destabilization of Alfven modes by N-NBI and impact on fast ions </a:t>
            </a:r>
            <a:r>
              <a:rPr lang="en-GB" sz="1100" dirty="0" smtClean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confinement and plasma turbulence</a:t>
            </a:r>
            <a:endParaRPr lang="fr-FR" sz="1100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b="1" u="sng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Scenario development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Further development of integrated scenarios including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advanced real time control techniques</a:t>
            </a:r>
            <a:endParaRPr lang="fr-FR" sz="1100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steps towards radiative integrated scenarios</a:t>
            </a:r>
            <a:endParaRPr lang="fr-FR" sz="11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steps towards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high beta scenario</a:t>
            </a:r>
            <a:r>
              <a:rPr lang="en-GB" sz="11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development for ITER and DEMO and specific transport and turbulence studies in this regime</a:t>
            </a:r>
            <a:endParaRPr lang="fr-FR" sz="1100" dirty="0"/>
          </a:p>
        </p:txBody>
      </p:sp>
      <p:sp>
        <p:nvSpPr>
          <p:cNvPr id="12" name="Rectangle 11"/>
          <p:cNvSpPr/>
          <p:nvPr/>
        </p:nvSpPr>
        <p:spPr>
          <a:xfrm>
            <a:off x="7588053" y="1360224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4184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en-JM" dirty="0" smtClean="0"/>
              <a:t>activities</a:t>
            </a:r>
            <a:r>
              <a:rPr lang="fr-FR" dirty="0" smtClean="0"/>
              <a:t> in 2024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764470"/>
            <a:ext cx="9058940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PH" sz="20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060" y="683406"/>
            <a:ext cx="9058940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2000" dirty="0" smtClean="0">
                <a:latin typeface="Arial Narrow" panose="020B0606020202030204" pitchFamily="34" charset="0"/>
              </a:rPr>
              <a:t>Coordinate Integrated Commissioning analyses (call expected in 2024</a:t>
            </a:r>
            <a:r>
              <a:rPr lang="en-PH" sz="2000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PH" sz="1800" dirty="0" smtClean="0">
                <a:latin typeface="Arial Narrow" panose="020B0606020202030204" pitchFamily="34" charset="0"/>
              </a:rPr>
              <a:t>Break-down IC results per TG</a:t>
            </a:r>
            <a:endParaRPr lang="en-PH" sz="1800" dirty="0" smtClean="0">
              <a:latin typeface="Arial Narrow" panose="020B0606020202030204" pitchFamily="34" charset="0"/>
            </a:endParaRPr>
          </a:p>
          <a:p>
            <a:r>
              <a:rPr lang="en-PH" sz="2000" dirty="0" smtClean="0">
                <a:latin typeface="Arial Narrow" panose="020B0606020202030204" pitchFamily="34" charset="0"/>
              </a:rPr>
              <a:t>Further modification of project plan, notably, in view of ITER research plan changes</a:t>
            </a:r>
          </a:p>
          <a:p>
            <a:r>
              <a:rPr lang="en-PH" sz="2000" dirty="0" smtClean="0">
                <a:latin typeface="Arial Narrow" panose="020B0606020202030204" pitchFamily="34" charset="0"/>
              </a:rPr>
              <a:t>Coordinate joint EU-JA modelling that is focused on the initial JT-60SA campaigns (call proposed in 2023 but not issued yet)</a:t>
            </a:r>
          </a:p>
          <a:p>
            <a:r>
              <a:rPr lang="en-PH" sz="2000" dirty="0" smtClean="0">
                <a:latin typeface="Arial Narrow" panose="020B0606020202030204" pitchFamily="34" charset="0"/>
              </a:rPr>
              <a:t>Continuous evaluation and monitoring of machine enhancement </a:t>
            </a:r>
            <a:r>
              <a:rPr lang="en-PH" sz="2000" dirty="0" smtClean="0">
                <a:latin typeface="Arial Narrow" panose="020B0606020202030204" pitchFamily="34" charset="0"/>
              </a:rPr>
              <a:t>proposals/installation</a:t>
            </a:r>
          </a:p>
          <a:p>
            <a:r>
              <a:rPr lang="en-PH" sz="2000" dirty="0" smtClean="0">
                <a:latin typeface="Arial Narrow" panose="020B0606020202030204" pitchFamily="34" charset="0"/>
              </a:rPr>
              <a:t>Definition of new IC to be performed during OP2</a:t>
            </a:r>
          </a:p>
          <a:p>
            <a:r>
              <a:rPr lang="en-PH" sz="2000" dirty="0" smtClean="0">
                <a:latin typeface="Arial Narrow" panose="020B0606020202030204" pitchFamily="34" charset="0"/>
              </a:rPr>
              <a:t>Revision of CQMS regarding Experiment Team</a:t>
            </a:r>
            <a:endParaRPr lang="en-PH" sz="2000" dirty="0" smtClean="0">
              <a:latin typeface="Arial Narrow" panose="020B0606020202030204" pitchFamily="34" charset="0"/>
            </a:endParaRPr>
          </a:p>
          <a:p>
            <a:r>
              <a:rPr lang="en-PH" sz="2000" dirty="0" smtClean="0">
                <a:latin typeface="Arial Narrow" panose="020B0606020202030204" pitchFamily="34" charset="0"/>
              </a:rPr>
              <a:t>Proposal of machine upgrades to ensure quick scientific relevance</a:t>
            </a:r>
          </a:p>
          <a:p>
            <a:pPr lvl="1"/>
            <a:r>
              <a:rPr lang="en-PH" sz="1800" dirty="0" smtClean="0">
                <a:latin typeface="Arial Narrow" panose="020B0606020202030204" pitchFamily="34" charset="0"/>
              </a:rPr>
              <a:t>Increase ECRH power</a:t>
            </a:r>
          </a:p>
          <a:p>
            <a:pPr lvl="1"/>
            <a:r>
              <a:rPr lang="en-PH" sz="1800" dirty="0" smtClean="0">
                <a:latin typeface="Arial Narrow" panose="020B0606020202030204" pitchFamily="34" charset="0"/>
              </a:rPr>
              <a:t>Bring forward W-</a:t>
            </a:r>
            <a:r>
              <a:rPr lang="en-PH" sz="1800" dirty="0" err="1" smtClean="0">
                <a:latin typeface="Arial Narrow" panose="020B0606020202030204" pitchFamily="34" charset="0"/>
              </a:rPr>
              <a:t>divertor</a:t>
            </a:r>
            <a:endParaRPr lang="en-PH" sz="1800" dirty="0" smtClean="0">
              <a:latin typeface="Arial Narrow" panose="020B0606020202030204" pitchFamily="34" charset="0"/>
            </a:endParaRPr>
          </a:p>
          <a:p>
            <a:pPr lvl="1"/>
            <a:r>
              <a:rPr lang="en-PH" sz="1800" dirty="0" smtClean="0">
                <a:latin typeface="Arial Narrow" panose="020B0606020202030204" pitchFamily="34" charset="0"/>
              </a:rPr>
              <a:t>Possibility of ICRH antenna</a:t>
            </a:r>
          </a:p>
          <a:p>
            <a:pPr lvl="1"/>
            <a:r>
              <a:rPr lang="en-PH" sz="1800" dirty="0" smtClean="0">
                <a:latin typeface="Arial Narrow" panose="020B0606020202030204" pitchFamily="34" charset="0"/>
              </a:rPr>
              <a:t>Speed-up N-NBI use at full energy </a:t>
            </a:r>
          </a:p>
        </p:txBody>
      </p:sp>
    </p:spTree>
    <p:extLst>
      <p:ext uri="{BB962C8B-B14F-4D97-AF65-F5344CB8AC3E}">
        <p14:creationId xmlns:p14="http://schemas.microsoft.com/office/powerpoint/2010/main" val="18403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en-JM" dirty="0"/>
              <a:t>activities</a:t>
            </a:r>
            <a:r>
              <a:rPr lang="fr-FR" dirty="0"/>
              <a:t> in 2024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52400" y="916870"/>
            <a:ext cx="9058940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2000" dirty="0">
                <a:latin typeface="Arial Narrow" panose="020B0606020202030204" pitchFamily="34" charset="0"/>
              </a:rPr>
              <a:t>Promote coordination </a:t>
            </a:r>
            <a:r>
              <a:rPr lang="en-PH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and </a:t>
            </a:r>
            <a:r>
              <a:rPr lang="en-PH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EUROfusion</a:t>
            </a:r>
            <a:r>
              <a:rPr lang="en-PH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views </a:t>
            </a:r>
            <a:r>
              <a:rPr lang="en-PH" sz="2000" dirty="0">
                <a:latin typeface="Arial Narrow" panose="020B0606020202030204" pitchFamily="34" charset="0"/>
              </a:rPr>
              <a:t>on real-time control and disruption </a:t>
            </a:r>
            <a:r>
              <a:rPr lang="en-PH" sz="2000" dirty="0" smtClean="0">
                <a:latin typeface="Arial Narrow" panose="020B0606020202030204" pitchFamily="34" charset="0"/>
              </a:rPr>
              <a:t>mitigation/suppression</a:t>
            </a:r>
          </a:p>
          <a:p>
            <a:r>
              <a:rPr lang="en-PH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Promote participation of </a:t>
            </a:r>
            <a:r>
              <a:rPr lang="en-PH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EUROfusion</a:t>
            </a:r>
            <a:r>
              <a:rPr lang="en-PH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on JT-60SA operation</a:t>
            </a:r>
          </a:p>
          <a:p>
            <a:r>
              <a:rPr lang="en-PH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Promote the use of 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IMAS</a:t>
            </a:r>
            <a:endParaRPr lang="en-PH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Ensure 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that the scientific tools for participation, data analyses,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pinboard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etc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(developed by QST) are ready on time and can be smoothly used by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EUROfusion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participants</a:t>
            </a:r>
          </a:p>
          <a:p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Ensure that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EUROfusion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scientific priorities are well aligned with the JT-60SA scientific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programme</a:t>
            </a:r>
            <a:endParaRPr lang="en-PH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Ensure a minimum level of coordination with WPTE</a:t>
            </a:r>
          </a:p>
          <a:p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Ensure that up-to-date JT-60SA information is properly transferred to </a:t>
            </a:r>
            <a:r>
              <a:rPr lang="en-PH" sz="2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EUROfusion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members and WPSA project </a:t>
            </a:r>
            <a:r>
              <a:rPr lang="en-PH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leader</a:t>
            </a:r>
            <a:endParaRPr lang="en-PH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scientific</a:t>
            </a:r>
            <a:r>
              <a:rPr lang="fr-FR" dirty="0" smtClean="0"/>
              <a:t> topics in OP2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70634" y="839247"/>
            <a:ext cx="4524209" cy="298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High </a:t>
            </a:r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Energy Particle Behavior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</a:t>
            </a:r>
            <a:r>
              <a:rPr lang="en-GB" sz="1400" dirty="0" err="1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hine</a:t>
            </a: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-through studies in H and D, especially with N-NBI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studies of Alfven modes destabilization by N-NBI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Characterization of fast ions loses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Neutron emission studies and reproducibility with codes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Pedestal and Edge Physics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L-H power threshold characterization in H and D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ELMs generation studies in different plasma conditions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b="1" dirty="0" err="1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Divertor</a:t>
            </a:r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, Scrape Off Layer and Plasma-Material Interaction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SOL width scaling at high </a:t>
            </a:r>
            <a:r>
              <a:rPr lang="en-GB" sz="1400" dirty="0" err="1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Ip</a:t>
            </a: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Neutral compression by the V-shaped corner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771" y="509335"/>
            <a:ext cx="3962400" cy="448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/>
            <a:r>
              <a:rPr lang="en-GB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Operation Regime Development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Safe increase of toroidal current up to 5.5MA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Test of plasma control schemes: current, position, density, heating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Break down and plasma formation studies in conditions of low loop voltage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integrated scenarios development towards ITER standard H-mode scenario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MHD Stability and Control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Disruption and runaway electrons studies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Creation of disruption databases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 err="1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Sawtooth</a:t>
            </a: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activity and modification by ECH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Transport and Confinement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Heat transport in electron heated dominated plasmas in L-mode and/or low β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Characterization of L-mode confinement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characterization of H-mode confinement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Isotope studies by comparison of H and D plasmas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scientific</a:t>
            </a:r>
            <a:r>
              <a:rPr lang="fr-FR" dirty="0"/>
              <a:t> topics in </a:t>
            </a:r>
            <a:r>
              <a:rPr lang="fr-FR" dirty="0" smtClean="0"/>
              <a:t>OP3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8068" y="843515"/>
            <a:ext cx="4753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Operation Regime Development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Consolidate the access to ITER standard H-mode scenario towards integrated scenario demonstration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Initial development of the access to high beta integrated scenarios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Integration of advanced real time control techniques , e.g. q-profile and pressure profile in transient phase, beta or ELMs control, in scenario development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MHD Stability and Control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Neoclassical tearing modes destabilization with ECH/ECCD and NBI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Neoclassical tearing modes control with ECCD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Resistive wall mode studies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Transport and Confinement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Heat transport in electron heated dominated plasmas in H-mode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Heat, particle and impurity transport in high β plasmas 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Characterization of H-mode confinement in type-I ELMs plasmas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H/D ratio control by gas-puff and pellet</a:t>
            </a:r>
            <a:endParaRPr lang="fr-FR" sz="1400" dirty="0">
              <a:latin typeface="Calibri" panose="020F050202020403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41651" y="739470"/>
            <a:ext cx="413749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High Energy Particle Behavior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Studies of Alfven modes destabilization by N-NBI in high beta plasmas and impact on fast ion confinement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Characterization of fast ions loses at high N-NBI power with FILD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Interplay between fast ions and turbulence</a:t>
            </a:r>
            <a:r>
              <a:rPr kumimoji="0" lang="en-US" altLang="fr-FR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.</a:t>
            </a: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 Transport reduction by fast ions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Compatibility of RMP with fast ion confinement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Pedestal and Edge Physics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Characterization of the access to type-I ELMs and comparison to plasmas with no/small ELMs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ELMs control with 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RMP and pacing pellets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Divertor</a:t>
            </a:r>
            <a:r>
              <a:rPr kumimoji="0" lang="en-US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, Scrape Off Layer and Plasma-Material Interaction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Neutral compression by the V-shaped corner, He pumping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Initial seeding studies and impact on the heat flux to </a:t>
            </a:r>
            <a:r>
              <a:rPr kumimoji="0" lang="en-GB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divertor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charset="-128"/>
                <a:cs typeface="Times New Roman" panose="02020603050405020304" pitchFamily="18" charset="0"/>
              </a:rPr>
              <a:t> </a:t>
            </a:r>
            <a:endParaRPr kumimoji="0" lang="en-GB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EUROfusion</a:t>
            </a:r>
            <a:r>
              <a:rPr lang="fr-FR" dirty="0"/>
              <a:t> </a:t>
            </a:r>
            <a:r>
              <a:rPr lang="fr-FR" dirty="0" err="1"/>
              <a:t>priorities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764470"/>
            <a:ext cx="9092119" cy="326350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Participation of EU scientists to </a:t>
            </a:r>
            <a:r>
              <a:rPr lang="en-US" sz="2400" b="1">
                <a:latin typeface="Arial Narrow" panose="020B0606020202030204" pitchFamily="34" charset="0"/>
              </a:rPr>
              <a:t>the </a:t>
            </a:r>
            <a:r>
              <a:rPr lang="en-US" sz="2400" b="1" smtClean="0">
                <a:latin typeface="Arial Narrow" panose="020B0606020202030204" pitchFamily="34" charset="0"/>
              </a:rPr>
              <a:t>JT-60SA </a:t>
            </a:r>
            <a:r>
              <a:rPr lang="en-US" sz="2400" b="1" dirty="0">
                <a:latin typeface="Arial Narrow" panose="020B0606020202030204" pitchFamily="34" charset="0"/>
              </a:rPr>
              <a:t>scientific </a:t>
            </a:r>
            <a:r>
              <a:rPr lang="en-US" sz="2400" b="1" dirty="0" err="1">
                <a:latin typeface="Arial Narrow" panose="020B0606020202030204" pitchFamily="34" charset="0"/>
              </a:rPr>
              <a:t>programme</a:t>
            </a:r>
            <a:r>
              <a:rPr lang="en-US" sz="2400" b="1" dirty="0">
                <a:latin typeface="Arial Narrow" panose="020B0606020202030204" pitchFamily="34" charset="0"/>
              </a:rPr>
              <a:t> will be lead by the EU Strategic priorities in the JT-60SA research program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Development and investigation of high performance scenarios compatible with future W-PFCs. 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Avoidance and mitigation of disruptions and runaways 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Fast ion physics 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Development and validation of high level real-time control strategies</a:t>
            </a:r>
            <a:endParaRPr lang="fr-FR" sz="2200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1EFF5-44ED-A340-B978-F89C753D222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E7815F8-6F3C-6A47-8D5C-1078270C7DD6}"/>
              </a:ext>
            </a:extLst>
          </p:cNvPr>
          <p:cNvSpPr txBox="1"/>
          <p:nvPr/>
        </p:nvSpPr>
        <p:spPr>
          <a:xfrm>
            <a:off x="124720" y="3633609"/>
            <a:ext cx="78145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Target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 plasmas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2" charset="-128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Complement current European tokamaks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sz="2000" b="1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Explore conditions </a:t>
            </a:r>
            <a:r>
              <a:rPr kumimoji="1" lang="en-US" sz="20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2" charset="-128"/>
                <a:cs typeface="Arial" panose="020B0604020202020204" pitchFamily="34" charset="0"/>
              </a:rPr>
              <a:t>currently unexplored in Europe</a:t>
            </a:r>
          </a:p>
        </p:txBody>
      </p:sp>
    </p:spTree>
    <p:extLst>
      <p:ext uri="{BB962C8B-B14F-4D97-AF65-F5344CB8AC3E}">
        <p14:creationId xmlns:p14="http://schemas.microsoft.com/office/powerpoint/2010/main" val="316957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chemeClr val="tx1"/>
                </a:solidFill>
                <a:latin typeface="Arial Narrow" panose="020B0606020202030204" pitchFamily="34" charset="0"/>
              </a:rPr>
              <a:t>Global structure of the JT-60SA project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4299943"/>
            <a:ext cx="2916324" cy="50919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https://www.jt60sa.org/wp/</a:t>
            </a:r>
          </a:p>
        </p:txBody>
      </p:sp>
      <p:pic>
        <p:nvPicPr>
          <p:cNvPr id="5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955" y="928187"/>
            <a:ext cx="5180965" cy="3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7634" y="192410"/>
            <a:ext cx="6642738" cy="367550"/>
          </a:xfrm>
        </p:spPr>
        <p:txBody>
          <a:bodyPr>
            <a:noAutofit/>
          </a:bodyPr>
          <a:lstStyle/>
          <a:p>
            <a:pPr algn="ctr"/>
            <a:r>
              <a:rPr lang="fr-FR" sz="2700" dirty="0">
                <a:solidFill>
                  <a:schemeClr val="tx1"/>
                </a:solidFill>
                <a:latin typeface="Arial Narrow" panose="020B0606020202030204" pitchFamily="34" charset="0"/>
              </a:rPr>
              <a:t>JT-60SA </a:t>
            </a:r>
            <a:r>
              <a:rPr lang="fr-FR" sz="27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Experiment</a:t>
            </a:r>
            <a:r>
              <a:rPr lang="fr-FR" sz="2700" dirty="0">
                <a:solidFill>
                  <a:schemeClr val="tx1"/>
                </a:solidFill>
                <a:latin typeface="Arial Narrow" panose="020B0606020202030204" pitchFamily="34" charset="0"/>
              </a:rPr>
              <a:t> Team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797406" y="902862"/>
            <a:ext cx="5346594" cy="32875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The JT-60SA Experiment Team is the unified Experiment Implementation Structure for the JT-60SA experiment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Three Experiment Leaders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Maiko Yoshida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Hajime Urano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Jeronimo Garcia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526" y="843559"/>
            <a:ext cx="3567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Arial Narrow" panose="020B0606020202030204" pitchFamily="34" charset="0"/>
              </a:rPr>
              <a:t>JT-60SA Project leader and EU and JA Project Managers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33718" y="1545636"/>
            <a:ext cx="0" cy="4320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4" descr="タイムライン が含まれている画像&#10;&#10;自動的に生成された説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" y="2068837"/>
            <a:ext cx="3724111" cy="287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7634" y="192410"/>
            <a:ext cx="6642738" cy="367550"/>
          </a:xfrm>
        </p:spPr>
        <p:txBody>
          <a:bodyPr>
            <a:noAutofit/>
          </a:bodyPr>
          <a:lstStyle/>
          <a:p>
            <a:pPr algn="ctr"/>
            <a:r>
              <a:rPr lang="fr-FR" sz="2700" dirty="0">
                <a:solidFill>
                  <a:schemeClr val="tx1"/>
                </a:solidFill>
                <a:latin typeface="Arial Narrow" panose="020B0606020202030204" pitchFamily="34" charset="0"/>
              </a:rPr>
              <a:t>JT-60SA </a:t>
            </a:r>
            <a:r>
              <a:rPr lang="fr-FR" sz="27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Experiment</a:t>
            </a:r>
            <a:r>
              <a:rPr lang="fr-FR" sz="2700" dirty="0">
                <a:solidFill>
                  <a:schemeClr val="tx1"/>
                </a:solidFill>
                <a:latin typeface="Arial Narrow" panose="020B0606020202030204" pitchFamily="34" charset="0"/>
              </a:rPr>
              <a:t> Team: </a:t>
            </a:r>
            <a:r>
              <a:rPr lang="fr-FR" sz="27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experiment</a:t>
            </a:r>
            <a:r>
              <a:rPr lang="fr-FR" sz="2700" dirty="0">
                <a:solidFill>
                  <a:schemeClr val="tx1"/>
                </a:solidFill>
                <a:latin typeface="Arial Narrow" panose="020B0606020202030204" pitchFamily="34" charset="0"/>
              </a:rPr>
              <a:t> leaders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5916" y="789552"/>
            <a:ext cx="5346594" cy="4266474"/>
          </a:xfrm>
        </p:spPr>
        <p:txBody>
          <a:bodyPr>
            <a:normAutofit fontScale="62500" lnSpcReduction="20000"/>
          </a:bodyPr>
          <a:lstStyle/>
          <a:p>
            <a:endParaRPr lang="en-US" sz="2175" dirty="0">
              <a:latin typeface="Arial Narrow" panose="020B0606020202030204" pitchFamily="34" charset="0"/>
            </a:endParaRPr>
          </a:p>
          <a:p>
            <a:r>
              <a:rPr lang="en-US" sz="3150" b="1" dirty="0">
                <a:latin typeface="Arial Narrow" panose="020B0606020202030204" pitchFamily="34" charset="0"/>
              </a:rPr>
              <a:t>Experiment Team Leaders are responsible for: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</a:t>
            </a:r>
            <a:r>
              <a:rPr lang="en-US" sz="2850" dirty="0">
                <a:latin typeface="Arial Narrow" panose="020B0606020202030204" pitchFamily="34" charset="0"/>
              </a:rPr>
              <a:t> develop the Annual Experiment Programme and submit it with the Annual Experiment Report to the Project Managers (PMs) and to the Project Leader (PL) </a:t>
            </a: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</a:t>
            </a:r>
            <a:r>
              <a:rPr lang="en-US" sz="2850" dirty="0">
                <a:latin typeface="Arial Narrow" panose="020B0606020202030204" pitchFamily="34" charset="0"/>
              </a:rPr>
              <a:t> assessing, prioritizing, and allocating machine time to experimental proposals</a:t>
            </a: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 </a:t>
            </a:r>
            <a:r>
              <a:rPr lang="en-US" sz="2850" dirty="0">
                <a:latin typeface="Arial Narrow" panose="020B0606020202030204" pitchFamily="34" charset="0"/>
              </a:rPr>
              <a:t>direct and supervise the Experiment Team in the implementation of the Annual Experiment </a:t>
            </a:r>
            <a:r>
              <a:rPr lang="en-US" sz="2850" dirty="0" err="1">
                <a:latin typeface="Arial Narrow" panose="020B0606020202030204" pitchFamily="34" charset="0"/>
              </a:rPr>
              <a:t>Programme</a:t>
            </a:r>
            <a:r>
              <a:rPr lang="en-US" sz="285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 </a:t>
            </a:r>
            <a:r>
              <a:rPr lang="en-US" sz="2850" dirty="0">
                <a:latin typeface="Arial Narrow" panose="020B0606020202030204" pitchFamily="34" charset="0"/>
              </a:rPr>
              <a:t>coordinate and validate the publications related to the Experimental Team activity.</a:t>
            </a: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 </a:t>
            </a:r>
            <a:r>
              <a:rPr lang="en-US" sz="2850" dirty="0">
                <a:latin typeface="Arial Narrow" panose="020B0606020202030204" pitchFamily="34" charset="0"/>
              </a:rPr>
              <a:t>receive, assess and make proposals for machine enhancement from the experiment team </a:t>
            </a:r>
          </a:p>
          <a:p>
            <a:pPr>
              <a:spcBef>
                <a:spcPts val="600"/>
              </a:spcBef>
            </a:pPr>
            <a:r>
              <a:rPr lang="en-US" sz="2850" dirty="0">
                <a:solidFill>
                  <a:srgbClr val="FF0000"/>
                </a:solidFill>
                <a:latin typeface="Arial Narrow" panose="020B0606020202030204" pitchFamily="34" charset="0"/>
              </a:rPr>
              <a:t>Jointly </a:t>
            </a:r>
            <a:r>
              <a:rPr lang="en-US" sz="2850" dirty="0">
                <a:latin typeface="Arial Narrow" panose="020B0606020202030204" pitchFamily="34" charset="0"/>
              </a:rPr>
              <a:t>contribute to the evaluation of the machine enhancement proposals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526" y="843559"/>
            <a:ext cx="3567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Arial Narrow" panose="020B0606020202030204" pitchFamily="34" charset="0"/>
              </a:rPr>
              <a:t>JT-60SA Project leader and EU and JA Project Managers</a:t>
            </a:r>
          </a:p>
        </p:txBody>
      </p:sp>
      <p:pic>
        <p:nvPicPr>
          <p:cNvPr id="7" name="図 4" descr="タイムライン が含まれている画像&#10;&#10;自動的に生成された説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" y="2068837"/>
            <a:ext cx="3724111" cy="287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2033718" y="1545636"/>
            <a:ext cx="0" cy="4320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Specific</a:t>
            </a:r>
            <a:r>
              <a:rPr lang="fr-FR" sz="3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3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working</a:t>
            </a:r>
            <a:r>
              <a:rPr lang="fr-FR" sz="3300" dirty="0">
                <a:solidFill>
                  <a:schemeClr val="tx1"/>
                </a:solidFill>
                <a:latin typeface="Arial Narrow" panose="020B0606020202030204" pitchFamily="34" charset="0"/>
              </a:rPr>
              <a:t> groups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470"/>
            <a:ext cx="9144000" cy="4021526"/>
          </a:xfrm>
        </p:spPr>
        <p:txBody>
          <a:bodyPr>
            <a:normAutofit/>
          </a:bodyPr>
          <a:lstStyle/>
          <a:p>
            <a:r>
              <a:rPr lang="en-US" sz="2625" dirty="0">
                <a:latin typeface="Arial Narrow" panose="020B0606020202030204" pitchFamily="34" charset="0"/>
              </a:rPr>
              <a:t>Several topics have implications in the Experiment team and operational aspects</a:t>
            </a:r>
          </a:p>
          <a:p>
            <a:r>
              <a:rPr lang="en-US" sz="2625" dirty="0">
                <a:latin typeface="Arial Narrow" panose="020B0606020202030204" pitchFamily="34" charset="0"/>
              </a:rPr>
              <a:t>Several working groups are being organized:</a:t>
            </a:r>
          </a:p>
          <a:p>
            <a:endParaRPr lang="fr-FR" sz="1950" dirty="0"/>
          </a:p>
          <a:p>
            <a:r>
              <a:rPr lang="en-US" sz="1950" dirty="0">
                <a:latin typeface="Arial Narrow" panose="020B0606020202030204" pitchFamily="34" charset="0"/>
              </a:rPr>
              <a:t>Working group: Real time control (creation, development, implementation) led by the </a:t>
            </a:r>
            <a:r>
              <a:rPr lang="fr-FR" sz="1950" dirty="0" err="1">
                <a:solidFill>
                  <a:srgbClr val="222222"/>
                </a:solidFill>
                <a:latin typeface="Arial Narrow" panose="020B0606020202030204" pitchFamily="34" charset="0"/>
              </a:rPr>
              <a:t>Operation</a:t>
            </a:r>
            <a:r>
              <a:rPr lang="fr-FR" sz="1950" dirty="0">
                <a:solidFill>
                  <a:srgbClr val="222222"/>
                </a:solidFill>
                <a:latin typeface="Arial Narrow" panose="020B0606020202030204" pitchFamily="34" charset="0"/>
              </a:rPr>
              <a:t> </a:t>
            </a:r>
            <a:r>
              <a:rPr lang="fr-FR" sz="1950" dirty="0" err="1">
                <a:solidFill>
                  <a:srgbClr val="222222"/>
                </a:solidFill>
                <a:latin typeface="Arial Narrow" panose="020B0606020202030204" pitchFamily="34" charset="0"/>
              </a:rPr>
              <a:t>Regime</a:t>
            </a:r>
            <a:r>
              <a:rPr lang="fr-FR" sz="1950" dirty="0">
                <a:solidFill>
                  <a:srgbClr val="222222"/>
                </a:solidFill>
                <a:latin typeface="Arial Narrow" panose="020B0606020202030204" pitchFamily="34" charset="0"/>
              </a:rPr>
              <a:t> </a:t>
            </a:r>
            <a:r>
              <a:rPr lang="fr-FR" sz="1950" dirty="0" err="1">
                <a:solidFill>
                  <a:srgbClr val="222222"/>
                </a:solidFill>
                <a:latin typeface="Arial Narrow" panose="020B0606020202030204" pitchFamily="34" charset="0"/>
              </a:rPr>
              <a:t>Development</a:t>
            </a:r>
            <a:r>
              <a:rPr lang="fr-FR" sz="1425" dirty="0">
                <a:solidFill>
                  <a:srgbClr val="222222"/>
                </a:solidFill>
                <a:latin typeface="Arial Narrow" panose="020B0606020202030204" pitchFamily="34" charset="0"/>
              </a:rPr>
              <a:t> </a:t>
            </a:r>
            <a:r>
              <a:rPr lang="fr-FR" sz="1950" dirty="0">
                <a:solidFill>
                  <a:srgbClr val="222222"/>
                </a:solidFill>
                <a:latin typeface="Arial Narrow" panose="020B0606020202030204" pitchFamily="34" charset="0"/>
              </a:rPr>
              <a:t>TG</a:t>
            </a:r>
            <a:endParaRPr lang="en-US" sz="1950" dirty="0">
              <a:latin typeface="Arial Narrow" panose="020B0606020202030204" pitchFamily="34" charset="0"/>
            </a:endParaRPr>
          </a:p>
          <a:p>
            <a:r>
              <a:rPr lang="en-US" sz="1950" dirty="0">
                <a:latin typeface="Arial Narrow" panose="020B0606020202030204" pitchFamily="34" charset="0"/>
              </a:rPr>
              <a:t>Working group: Disruption avoidance techniques and disruption database led by </a:t>
            </a:r>
            <a:r>
              <a:rPr lang="fr-FR" sz="1950" dirty="0">
                <a:solidFill>
                  <a:srgbClr val="222222"/>
                </a:solidFill>
                <a:latin typeface="Arial Narrow" panose="020B0606020202030204" pitchFamily="34" charset="0"/>
              </a:rPr>
              <a:t>MHD </a:t>
            </a:r>
            <a:r>
              <a:rPr lang="fr-FR" sz="1950" dirty="0" err="1">
                <a:solidFill>
                  <a:srgbClr val="222222"/>
                </a:solidFill>
                <a:latin typeface="Arial Narrow" panose="020B0606020202030204" pitchFamily="34" charset="0"/>
              </a:rPr>
              <a:t>Stability</a:t>
            </a:r>
            <a:r>
              <a:rPr lang="fr-FR" sz="1950" dirty="0">
                <a:solidFill>
                  <a:srgbClr val="222222"/>
                </a:solidFill>
                <a:latin typeface="Arial Narrow" panose="020B0606020202030204" pitchFamily="34" charset="0"/>
              </a:rPr>
              <a:t> and Control</a:t>
            </a:r>
            <a:r>
              <a:rPr lang="en-US" sz="1950">
                <a:latin typeface="Arial Narrow" panose="020B0606020202030204" pitchFamily="34" charset="0"/>
              </a:rPr>
              <a:t> TG</a:t>
            </a:r>
            <a:endParaRPr lang="fr-FR" sz="195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9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role</a:t>
            </a:r>
            <a:r>
              <a:rPr lang="fr-FR" dirty="0"/>
              <a:t> of the </a:t>
            </a:r>
            <a:r>
              <a:rPr lang="fr-FR" dirty="0" err="1"/>
              <a:t>Experiment</a:t>
            </a:r>
            <a:r>
              <a:rPr lang="fr-FR" dirty="0"/>
              <a:t> Team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764470"/>
            <a:ext cx="9058940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2400" dirty="0">
                <a:latin typeface="Arial Narrow" panose="020B0606020202030204" pitchFamily="34" charset="0"/>
              </a:rPr>
              <a:t>The Experiment team is formed now by EL+TGL</a:t>
            </a:r>
          </a:p>
          <a:p>
            <a:r>
              <a:rPr lang="en-PH" sz="2400" dirty="0">
                <a:latin typeface="Arial Narrow" panose="020B0606020202030204" pitchFamily="34" charset="0"/>
              </a:rPr>
              <a:t>Some experts (mostly from WPSA) have been invited to participate on scientific discussions</a:t>
            </a:r>
          </a:p>
          <a:p>
            <a:r>
              <a:rPr lang="en-PH" sz="2400" dirty="0">
                <a:latin typeface="Arial Narrow" panose="020B0606020202030204" pitchFamily="34" charset="0"/>
              </a:rPr>
              <a:t>Work done until now has been useful towards:</a:t>
            </a:r>
          </a:p>
          <a:p>
            <a:pPr lvl="1"/>
            <a:r>
              <a:rPr lang="en-PH" sz="2000" dirty="0">
                <a:latin typeface="Arial Narrow" panose="020B0606020202030204" pitchFamily="34" charset="0"/>
              </a:rPr>
              <a:t>Reinforce collaborative work</a:t>
            </a:r>
          </a:p>
          <a:p>
            <a:pPr lvl="1"/>
            <a:r>
              <a:rPr lang="en-PH" sz="2000" dirty="0">
                <a:latin typeface="Arial Narrow" panose="020B0606020202030204" pitchFamily="34" charset="0"/>
              </a:rPr>
              <a:t>Improve joint leadership</a:t>
            </a:r>
          </a:p>
          <a:p>
            <a:pPr lvl="1"/>
            <a:r>
              <a:rPr lang="en-PH" sz="2000" b="1" dirty="0">
                <a:latin typeface="Arial Narrow" panose="020B0606020202030204" pitchFamily="34" charset="0"/>
              </a:rPr>
              <a:t>Exchange of </a:t>
            </a:r>
            <a:r>
              <a:rPr lang="en-PH" sz="2000" b="1" dirty="0" smtClean="0">
                <a:latin typeface="Arial Narrow" panose="020B0606020202030204" pitchFamily="34" charset="0"/>
              </a:rPr>
              <a:t>ideas </a:t>
            </a:r>
            <a:r>
              <a:rPr lang="en-PH" sz="2000" b="1" dirty="0">
                <a:latin typeface="Arial Narrow" panose="020B0606020202030204" pitchFamily="34" charset="0"/>
              </a:rPr>
              <a:t>towards the initial operation phase</a:t>
            </a:r>
          </a:p>
          <a:p>
            <a:pPr lvl="1"/>
            <a:r>
              <a:rPr lang="en-PH" sz="2000" b="1" dirty="0">
                <a:latin typeface="Arial Narrow" panose="020B0606020202030204" pitchFamily="34" charset="0"/>
              </a:rPr>
              <a:t>Modification of the Project Plan</a:t>
            </a:r>
          </a:p>
          <a:p>
            <a:pPr lvl="1"/>
            <a:r>
              <a:rPr lang="en-PH" sz="2000" dirty="0">
                <a:latin typeface="Arial Narrow" panose="020B0606020202030204" pitchFamily="34" charset="0"/>
              </a:rPr>
              <a:t>Drive JA-EU sides towards a common goal</a:t>
            </a:r>
          </a:p>
          <a:p>
            <a:pPr lvl="1"/>
            <a:r>
              <a:rPr lang="en-PH" sz="2000" dirty="0">
                <a:latin typeface="Arial Narrow" panose="020B0606020202030204" pitchFamily="34" charset="0"/>
              </a:rPr>
              <a:t>Coordinate joint modelling between JA and EU</a:t>
            </a:r>
          </a:p>
          <a:p>
            <a:pPr lvl="1"/>
            <a:r>
              <a:rPr lang="en-PH" sz="2000" dirty="0">
                <a:latin typeface="Arial Narrow" panose="020B0606020202030204" pitchFamily="34" charset="0"/>
              </a:rPr>
              <a:t>Solve misunderstanding issues </a:t>
            </a:r>
          </a:p>
        </p:txBody>
      </p:sp>
    </p:spTree>
    <p:extLst>
      <p:ext uri="{BB962C8B-B14F-4D97-AF65-F5344CB8AC3E}">
        <p14:creationId xmlns:p14="http://schemas.microsoft.com/office/powerpoint/2010/main" val="13647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</a:t>
            </a:r>
            <a:r>
              <a:rPr lang="fr-FR" dirty="0"/>
              <a:t> team: Beyond the </a:t>
            </a:r>
            <a:r>
              <a:rPr lang="fr-FR" dirty="0" err="1"/>
              <a:t>research</a:t>
            </a:r>
            <a:r>
              <a:rPr lang="fr-FR" dirty="0"/>
              <a:t> plan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" y="739471"/>
            <a:ext cx="3078342" cy="4216976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178411" y="739471"/>
            <a:ext cx="5965589" cy="427981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0016" indent="-232828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 typeface="System Font Regular"/>
              <a:buChar char="-"/>
              <a:tabLst/>
              <a:defRPr lang="en-US" sz="213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 panose="020B0606020202030204" pitchFamily="34" charset="0"/>
              </a:rPr>
              <a:t>JT-60SA research plan is a key pillar to understand our scientific objectives 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https://www.jt60sa.org/pdfs/JT-60SA_Res_Plan.pdf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Research plan is giving generic scientific objectives, mainly focus on key goals</a:t>
            </a:r>
          </a:p>
          <a:p>
            <a:r>
              <a:rPr kumimoji="1" lang="en-US" sz="2000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Need to define the main scientific topics for the initial campaigns, coherent with</a:t>
            </a:r>
          </a:p>
          <a:p>
            <a:pPr lvl="1"/>
            <a:r>
              <a:rPr kumimoji="1" lang="en-US" sz="1600" kern="0" dirty="0">
                <a:solidFill>
                  <a:srgbClr val="FF0000"/>
                </a:solidFill>
                <a:latin typeface="Arial Narrow" panose="020B0606020202030204" pitchFamily="34" charset="0"/>
              </a:rPr>
              <a:t>Required Machine Enhancements</a:t>
            </a:r>
          </a:p>
          <a:p>
            <a:pPr lvl="1"/>
            <a:r>
              <a:rPr kumimoji="1" lang="en-US" sz="1600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Analysis and simulation codes available</a:t>
            </a:r>
          </a:p>
          <a:p>
            <a:pPr lvl="1"/>
            <a:endParaRPr lang="en-US" sz="15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JT-60SA </a:t>
            </a:r>
            <a:r>
              <a:rPr lang="fr-FR" dirty="0" err="1" smtClean="0"/>
              <a:t>Timeline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62895" y="2778109"/>
            <a:ext cx="8311684" cy="18482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000" dirty="0">
                <a:latin typeface="Arial Narrow" panose="020B0606020202030204" pitchFamily="34" charset="0"/>
              </a:rPr>
              <a:t>Experiment team focuses on </a:t>
            </a:r>
            <a:r>
              <a:rPr lang="en-JM" sz="2000" dirty="0" smtClean="0">
                <a:latin typeface="Arial Narrow" panose="020B0606020202030204" pitchFamily="34" charset="0"/>
              </a:rPr>
              <a:t>the scientific preparation of Initial </a:t>
            </a:r>
            <a:r>
              <a:rPr lang="en-JM" sz="2000" dirty="0">
                <a:latin typeface="Arial Narrow" panose="020B0606020202030204" pitchFamily="34" charset="0"/>
              </a:rPr>
              <a:t>Research phase I and </a:t>
            </a:r>
            <a:r>
              <a:rPr lang="en-JM" sz="2000" dirty="0" smtClean="0">
                <a:latin typeface="Arial Narrow" panose="020B0606020202030204" pitchFamily="34" charset="0"/>
              </a:rPr>
              <a:t>II</a:t>
            </a:r>
          </a:p>
          <a:p>
            <a:r>
              <a:rPr lang="en-JM" sz="2000" dirty="0" smtClean="0">
                <a:latin typeface="Arial Narrow" panose="020B0606020202030204" pitchFamily="34" charset="0"/>
              </a:rPr>
              <a:t>Coordination of IC+OP1 analyses</a:t>
            </a:r>
            <a:endParaRPr lang="en-JM" sz="2000" dirty="0">
              <a:latin typeface="Arial Narrow" panose="020B0606020202030204" pitchFamily="34" charset="0"/>
            </a:endParaRPr>
          </a:p>
          <a:p>
            <a:r>
              <a:rPr lang="en-JM" sz="2000" dirty="0" smtClean="0">
                <a:latin typeface="Arial Narrow" panose="020B0606020202030204" pitchFamily="34" charset="0"/>
              </a:rPr>
              <a:t>Commissioning </a:t>
            </a:r>
            <a:r>
              <a:rPr lang="en-JM" sz="2000" dirty="0">
                <a:latin typeface="Arial Narrow" panose="020B0606020202030204" pitchFamily="34" charset="0"/>
              </a:rPr>
              <a:t>phase also necessary in Research phase I </a:t>
            </a:r>
          </a:p>
          <a:p>
            <a:r>
              <a:rPr lang="en-JM" sz="2000" b="1" dirty="0">
                <a:latin typeface="Arial Narrow" panose="020B0606020202030204" pitchFamily="34" charset="0"/>
              </a:rPr>
              <a:t>Risk of delaying relevant scientific output </a:t>
            </a:r>
          </a:p>
          <a:p>
            <a:r>
              <a:rPr lang="en-JM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More detailed assessment have been performed </a:t>
            </a:r>
            <a:r>
              <a:rPr lang="en-JM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within </a:t>
            </a:r>
            <a:r>
              <a:rPr lang="en-JM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the ET</a:t>
            </a:r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56862"/>
            <a:ext cx="9048587" cy="9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wrap="square" rtlCol="0" anchor="ctr">
        <a:spAutoFit/>
      </a:bodyPr>
      <a:lstStyle>
        <a:defPPr algn="ctr">
          <a:spcBef>
            <a:spcPts val="600"/>
          </a:spcBef>
          <a:buFont typeface="Wingdings" charset="2"/>
          <a:buChar char="l"/>
          <a:defRPr kumimoji="1" sz="2000" b="1" dirty="0">
            <a:solidFill>
              <a:srgbClr val="008000"/>
            </a:solidFill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965CFDB0A6A7743AA67D8C77AC2054A" ma:contentTypeVersion="10" ma:contentTypeDescription="新しいドキュメントを作成します。" ma:contentTypeScope="" ma:versionID="4a039743a3201512e5a606943d9d9f00">
  <xsd:schema xmlns:xsd="http://www.w3.org/2001/XMLSchema" xmlns:xs="http://www.w3.org/2001/XMLSchema" xmlns:p="http://schemas.microsoft.com/office/2006/metadata/properties" xmlns:ns2="7633cb61-4f07-431c-940d-987b53fc7bb2" targetNamespace="http://schemas.microsoft.com/office/2006/metadata/properties" ma:root="true" ma:fieldsID="f335dc53b4b7ee46526d2a990ff02429" ns2:_="">
    <xsd:import namespace="7633cb61-4f07-431c-940d-987b53fc7b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cb61-4f07-431c-940d-987b53fc7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0A8AE-BD5B-423B-961D-BAF1CF65D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3cb61-4f07-431c-940d-987b53fc7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CE3E3-D89D-4246-8591-C939CB1FE1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FBFF6-E530-4055-8512-9961123F26C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633cb61-4f07-431c-940d-987b53fc7bb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1643</Words>
  <Application>Microsoft Office PowerPoint</Application>
  <PresentationFormat>Affichage à l'écran (16:9)</PresentationFormat>
  <Paragraphs>273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ＭＳ Ｐゴシック</vt:lpstr>
      <vt:lpstr>ＭＳ Ｐ明朝</vt:lpstr>
      <vt:lpstr>System Font Regular</vt:lpstr>
      <vt:lpstr>游ゴシック</vt:lpstr>
      <vt:lpstr>游ゴシック Light</vt:lpstr>
      <vt:lpstr>Yu Mincho</vt:lpstr>
      <vt:lpstr>Arial</vt:lpstr>
      <vt:lpstr>Arial Narrow</vt:lpstr>
      <vt:lpstr>Calibri</vt:lpstr>
      <vt:lpstr>Courier New</vt:lpstr>
      <vt:lpstr>Symbol</vt:lpstr>
      <vt:lpstr>Times New Roman</vt:lpstr>
      <vt:lpstr>Office Theme</vt:lpstr>
      <vt:lpstr>2_標準デザイン</vt:lpstr>
      <vt:lpstr>JT-60SA experiment team plans for 2024</vt:lpstr>
      <vt:lpstr>EUROfusion priorities</vt:lpstr>
      <vt:lpstr>Global structure of the JT-60SA project</vt:lpstr>
      <vt:lpstr>JT-60SA Experiment Team</vt:lpstr>
      <vt:lpstr>JT-60SA Experiment Team: experiment leaders</vt:lpstr>
      <vt:lpstr>Specific working groups</vt:lpstr>
      <vt:lpstr>The role of the Experiment Team</vt:lpstr>
      <vt:lpstr>Experiment team: Beyond the research plan</vt:lpstr>
      <vt:lpstr>JT-60SA Timeline</vt:lpstr>
      <vt:lpstr>Strategy towards initial phases</vt:lpstr>
      <vt:lpstr>JT-60SA global plan</vt:lpstr>
      <vt:lpstr>Timeline and main scientific topics</vt:lpstr>
      <vt:lpstr>Main activities in 2024</vt:lpstr>
      <vt:lpstr>Main activities in 2024</vt:lpstr>
      <vt:lpstr>Présentation PowerPoint</vt:lpstr>
      <vt:lpstr>Main scientific topics in OP2</vt:lpstr>
      <vt:lpstr>Main scientific topics in OP3</vt:lpstr>
    </vt:vector>
  </TitlesOfParts>
  <Company>JT-60SA-ProjectTeam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PT_member1</dc:creator>
  <cp:lastModifiedBy>GARCIA Jeronimo 120906</cp:lastModifiedBy>
  <cp:revision>1451</cp:revision>
  <cp:lastPrinted>2023-06-13T05:37:00Z</cp:lastPrinted>
  <dcterms:created xsi:type="dcterms:W3CDTF">2013-05-04T23:40:07Z</dcterms:created>
  <dcterms:modified xsi:type="dcterms:W3CDTF">2023-06-13T05:45:33Z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0x0101003965CFDB0A6A7743AA67D8C77AC2054A</vt:lpwstr>
  </property>
</Properties>
</file>