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37"/>
  </p:notesMasterIdLst>
  <p:handoutMasterIdLst>
    <p:handoutMasterId r:id="rId38"/>
  </p:handoutMasterIdLst>
  <p:sldIdLst>
    <p:sldId id="256" r:id="rId2"/>
    <p:sldId id="307" r:id="rId3"/>
    <p:sldId id="352" r:id="rId4"/>
    <p:sldId id="350" r:id="rId5"/>
    <p:sldId id="308" r:id="rId6"/>
    <p:sldId id="351" r:id="rId7"/>
    <p:sldId id="353" r:id="rId8"/>
    <p:sldId id="303" r:id="rId9"/>
    <p:sldId id="340" r:id="rId10"/>
    <p:sldId id="313" r:id="rId11"/>
    <p:sldId id="314" r:id="rId12"/>
    <p:sldId id="355" r:id="rId13"/>
    <p:sldId id="354" r:id="rId14"/>
    <p:sldId id="359" r:id="rId15"/>
    <p:sldId id="360" r:id="rId16"/>
    <p:sldId id="341" r:id="rId17"/>
    <p:sldId id="330" r:id="rId18"/>
    <p:sldId id="331" r:id="rId19"/>
    <p:sldId id="332" r:id="rId20"/>
    <p:sldId id="320" r:id="rId21"/>
    <p:sldId id="322" r:id="rId22"/>
    <p:sldId id="336" r:id="rId23"/>
    <p:sldId id="319" r:id="rId24"/>
    <p:sldId id="342" r:id="rId25"/>
    <p:sldId id="324" r:id="rId26"/>
    <p:sldId id="343" r:id="rId27"/>
    <p:sldId id="317" r:id="rId28"/>
    <p:sldId id="325" r:id="rId29"/>
    <p:sldId id="346" r:id="rId30"/>
    <p:sldId id="327" r:id="rId31"/>
    <p:sldId id="326" r:id="rId32"/>
    <p:sldId id="344" r:id="rId33"/>
    <p:sldId id="356" r:id="rId34"/>
    <p:sldId id="357" r:id="rId35"/>
    <p:sldId id="358" r:id="rId36"/>
  </p:sldIdLst>
  <p:sldSz cx="12192000" cy="6858000"/>
  <p:notesSz cx="9872663" cy="67421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08" y="3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67AFCA-C948-4328-8634-42090D9A885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AF4A1B3-E008-41EE-B1B1-845673A7AE5E}">
      <dgm:prSet/>
      <dgm:spPr/>
      <dgm:t>
        <a:bodyPr/>
        <a:lstStyle/>
        <a:p>
          <a:r>
            <a:rPr lang="en-GB" dirty="0"/>
            <a:t>The HFPS is a collection of IMAS actors used together in a python workflow</a:t>
          </a:r>
          <a:endParaRPr lang="en-US" dirty="0"/>
        </a:p>
      </dgm:t>
    </dgm:pt>
    <dgm:pt modelId="{502A9436-81EF-4A70-8820-B2571F4783CB}" type="parTrans" cxnId="{455756F0-5735-4B35-84CD-65A1F7B7CE79}">
      <dgm:prSet/>
      <dgm:spPr/>
      <dgm:t>
        <a:bodyPr/>
        <a:lstStyle/>
        <a:p>
          <a:endParaRPr lang="en-US"/>
        </a:p>
      </dgm:t>
    </dgm:pt>
    <dgm:pt modelId="{561EF017-780B-4BF9-A23F-8C815B61C97F}" type="sibTrans" cxnId="{455756F0-5735-4B35-84CD-65A1F7B7CE79}">
      <dgm:prSet/>
      <dgm:spPr/>
      <dgm:t>
        <a:bodyPr/>
        <a:lstStyle/>
        <a:p>
          <a:endParaRPr lang="en-US"/>
        </a:p>
      </dgm:t>
    </dgm:pt>
    <dgm:pt modelId="{E197AF7A-2700-4287-A4C1-B289149C6440}">
      <dgm:prSet/>
      <dgm:spPr/>
      <dgm:t>
        <a:bodyPr/>
        <a:lstStyle/>
        <a:p>
          <a:r>
            <a:rPr lang="en-GB"/>
            <a:t>Already combines ETS components (HCD) and all JINTRAC components</a:t>
          </a:r>
          <a:endParaRPr lang="en-US"/>
        </a:p>
      </dgm:t>
    </dgm:pt>
    <dgm:pt modelId="{B19849FA-71F2-495C-A34A-F74D64760866}" type="parTrans" cxnId="{352A4372-C5A4-480C-8A79-508FABE1534B}">
      <dgm:prSet/>
      <dgm:spPr/>
      <dgm:t>
        <a:bodyPr/>
        <a:lstStyle/>
        <a:p>
          <a:endParaRPr lang="en-US"/>
        </a:p>
      </dgm:t>
    </dgm:pt>
    <dgm:pt modelId="{5973D4BE-7467-44DB-8F1A-0026430F17E9}" type="sibTrans" cxnId="{352A4372-C5A4-480C-8A79-508FABE1534B}">
      <dgm:prSet/>
      <dgm:spPr/>
      <dgm:t>
        <a:bodyPr/>
        <a:lstStyle/>
        <a:p>
          <a:endParaRPr lang="en-US"/>
        </a:p>
      </dgm:t>
    </dgm:pt>
    <dgm:pt modelId="{24781D53-FD25-4AD3-B0B0-26B6604E7ED8}">
      <dgm:prSet/>
      <dgm:spPr/>
      <dgm:t>
        <a:bodyPr/>
        <a:lstStyle/>
        <a:p>
          <a:r>
            <a:rPr lang="en-GB" dirty="0"/>
            <a:t>Planned:  DINA coupling, reduced SOL models, reduced pedestal models, surrogate transport models, new TSVV models, FBE</a:t>
          </a:r>
          <a:endParaRPr lang="en-US" dirty="0"/>
        </a:p>
      </dgm:t>
    </dgm:pt>
    <dgm:pt modelId="{8FEC8B89-9966-4124-A466-3BEEF11747DB}" type="parTrans" cxnId="{5D21CA91-8D4F-47D7-BC1C-E1510A80CBBB}">
      <dgm:prSet/>
      <dgm:spPr/>
      <dgm:t>
        <a:bodyPr/>
        <a:lstStyle/>
        <a:p>
          <a:endParaRPr lang="en-US"/>
        </a:p>
      </dgm:t>
    </dgm:pt>
    <dgm:pt modelId="{A71A6CD8-D6C1-4E27-983F-81B58F919DC1}" type="sibTrans" cxnId="{5D21CA91-8D4F-47D7-BC1C-E1510A80CBBB}">
      <dgm:prSet/>
      <dgm:spPr/>
      <dgm:t>
        <a:bodyPr/>
        <a:lstStyle/>
        <a:p>
          <a:endParaRPr lang="en-US"/>
        </a:p>
      </dgm:t>
    </dgm:pt>
    <dgm:pt modelId="{04A00867-31B4-4C14-8006-7A736A9DFD07}">
      <dgm:prSet/>
      <dgm:spPr/>
      <dgm:t>
        <a:bodyPr/>
        <a:lstStyle/>
        <a:p>
          <a:r>
            <a:rPr lang="en-GB" dirty="0"/>
            <a:t>Coupling </a:t>
          </a:r>
          <a:r>
            <a:rPr lang="en-GB" i="1" dirty="0"/>
            <a:t>framework</a:t>
          </a:r>
          <a:r>
            <a:rPr lang="en-GB" dirty="0"/>
            <a:t> prototypical but functional: we hope it will grow further</a:t>
          </a:r>
          <a:endParaRPr lang="en-US" dirty="0"/>
        </a:p>
      </dgm:t>
    </dgm:pt>
    <dgm:pt modelId="{0B68FFA7-3061-4A87-9AF4-25B000E3ED1C}" type="parTrans" cxnId="{2CF91BB7-06CA-4DD6-BE08-3ED0C3CF43BE}">
      <dgm:prSet/>
      <dgm:spPr/>
      <dgm:t>
        <a:bodyPr/>
        <a:lstStyle/>
        <a:p>
          <a:endParaRPr lang="en-US"/>
        </a:p>
      </dgm:t>
    </dgm:pt>
    <dgm:pt modelId="{EE4E9E62-54FB-4253-84DB-C9464A4BE38D}" type="sibTrans" cxnId="{2CF91BB7-06CA-4DD6-BE08-3ED0C3CF43BE}">
      <dgm:prSet/>
      <dgm:spPr/>
      <dgm:t>
        <a:bodyPr/>
        <a:lstStyle/>
        <a:p>
          <a:endParaRPr lang="en-US"/>
        </a:p>
      </dgm:t>
    </dgm:pt>
    <dgm:pt modelId="{F092505B-83BA-4E3F-8D13-F0953977D147}">
      <dgm:prSet/>
      <dgm:spPr/>
      <dgm:t>
        <a:bodyPr/>
        <a:lstStyle/>
        <a:p>
          <a:r>
            <a:rPr lang="en-GB" dirty="0"/>
            <a:t>Status</a:t>
          </a:r>
          <a:endParaRPr lang="en-US" dirty="0"/>
        </a:p>
      </dgm:t>
    </dgm:pt>
    <dgm:pt modelId="{00AD503D-50FF-4C9E-8102-3D4AE859E38D}" type="parTrans" cxnId="{74EA77A8-559E-4DBF-8B36-AFC6F9C17F23}">
      <dgm:prSet/>
      <dgm:spPr/>
      <dgm:t>
        <a:bodyPr/>
        <a:lstStyle/>
        <a:p>
          <a:endParaRPr lang="en-US"/>
        </a:p>
      </dgm:t>
    </dgm:pt>
    <dgm:pt modelId="{231CA4B0-C379-4A33-9910-A706F3B0FD8C}" type="sibTrans" cxnId="{74EA77A8-559E-4DBF-8B36-AFC6F9C17F23}">
      <dgm:prSet/>
      <dgm:spPr/>
      <dgm:t>
        <a:bodyPr/>
        <a:lstStyle/>
        <a:p>
          <a:endParaRPr lang="en-US"/>
        </a:p>
      </dgm:t>
    </dgm:pt>
    <dgm:pt modelId="{559E714C-3AD4-45C0-8583-18401F61B078}">
      <dgm:prSet/>
      <dgm:spPr/>
      <dgm:t>
        <a:bodyPr/>
        <a:lstStyle/>
        <a:p>
          <a:r>
            <a:rPr lang="en-GB"/>
            <a:t>All actors take physics input / output from IDS via argument</a:t>
          </a:r>
          <a:endParaRPr lang="en-US" dirty="0"/>
        </a:p>
      </dgm:t>
    </dgm:pt>
    <dgm:pt modelId="{576E12C2-C3A7-48BD-896B-B1FF32DF573C}" type="parTrans" cxnId="{5DF861EB-AD0F-431F-AB5E-55618C28CE9E}">
      <dgm:prSet/>
      <dgm:spPr/>
      <dgm:t>
        <a:bodyPr/>
        <a:lstStyle/>
        <a:p>
          <a:endParaRPr lang="en-US"/>
        </a:p>
      </dgm:t>
    </dgm:pt>
    <dgm:pt modelId="{24939657-9CEF-4ABD-B43E-692D742E220D}" type="sibTrans" cxnId="{5DF861EB-AD0F-431F-AB5E-55618C28CE9E}">
      <dgm:prSet/>
      <dgm:spPr/>
      <dgm:t>
        <a:bodyPr/>
        <a:lstStyle/>
        <a:p>
          <a:endParaRPr lang="en-US"/>
        </a:p>
      </dgm:t>
    </dgm:pt>
    <dgm:pt modelId="{1108C158-39A7-46B9-81A1-D187B9064B31}">
      <dgm:prSet/>
      <dgm:spPr/>
      <dgm:t>
        <a:bodyPr/>
        <a:lstStyle/>
        <a:p>
          <a:r>
            <a:rPr lang="en-GB" dirty="0"/>
            <a:t>Actors wrapped via FC2K -&gt; </a:t>
          </a:r>
          <a:r>
            <a:rPr lang="en-GB" b="1" dirty="0"/>
            <a:t>Plan to migrate to MUSCLE3 </a:t>
          </a:r>
          <a:r>
            <a:rPr lang="en-GB" dirty="0"/>
            <a:t>(Skip </a:t>
          </a:r>
          <a:r>
            <a:rPr lang="en-GB" dirty="0" err="1"/>
            <a:t>IWrap</a:t>
          </a:r>
          <a:r>
            <a:rPr lang="en-GB" dirty="0"/>
            <a:t> for JINTRAC actors)</a:t>
          </a:r>
          <a:endParaRPr lang="en-US" dirty="0"/>
        </a:p>
      </dgm:t>
    </dgm:pt>
    <dgm:pt modelId="{FC60F938-DBAC-4313-AD2D-1940B017E5DE}" type="parTrans" cxnId="{8EB7AC89-414B-40C2-93B1-A0B3B69EFE19}">
      <dgm:prSet/>
      <dgm:spPr/>
      <dgm:t>
        <a:bodyPr/>
        <a:lstStyle/>
        <a:p>
          <a:endParaRPr lang="en-US"/>
        </a:p>
      </dgm:t>
    </dgm:pt>
    <dgm:pt modelId="{D7B3B664-8124-422D-955C-54C57D17A979}" type="sibTrans" cxnId="{8EB7AC89-414B-40C2-93B1-A0B3B69EFE19}">
      <dgm:prSet/>
      <dgm:spPr/>
      <dgm:t>
        <a:bodyPr/>
        <a:lstStyle/>
        <a:p>
          <a:endParaRPr lang="en-US"/>
        </a:p>
      </dgm:t>
    </dgm:pt>
    <dgm:pt modelId="{3CF27E4D-58AA-42FD-9307-8E3C84625476}">
      <dgm:prSet/>
      <dgm:spPr/>
      <dgm:t>
        <a:bodyPr/>
        <a:lstStyle/>
        <a:p>
          <a:r>
            <a:rPr lang="en-GB" dirty="0"/>
            <a:t>Each actor handles code specific params in it’s own way</a:t>
          </a:r>
          <a:endParaRPr lang="en-US" dirty="0"/>
        </a:p>
      </dgm:t>
    </dgm:pt>
    <dgm:pt modelId="{0EDE8B60-C5C9-4656-8D5E-E74A406A35FE}" type="parTrans" cxnId="{129201D5-620A-4E31-823C-F7931D4F8007}">
      <dgm:prSet/>
      <dgm:spPr/>
      <dgm:t>
        <a:bodyPr/>
        <a:lstStyle/>
        <a:p>
          <a:endParaRPr lang="en-US"/>
        </a:p>
      </dgm:t>
    </dgm:pt>
    <dgm:pt modelId="{F4316808-0178-4EE1-89D3-B0E7AE90CD8C}" type="sibTrans" cxnId="{129201D5-620A-4E31-823C-F7931D4F8007}">
      <dgm:prSet/>
      <dgm:spPr/>
      <dgm:t>
        <a:bodyPr/>
        <a:lstStyle/>
        <a:p>
          <a:endParaRPr lang="en-US"/>
        </a:p>
      </dgm:t>
    </dgm:pt>
    <dgm:pt modelId="{79C11574-1125-432D-BEB1-38AE95585181}">
      <dgm:prSet/>
      <dgm:spPr/>
      <dgm:t>
        <a:bodyPr/>
        <a:lstStyle/>
        <a:p>
          <a:r>
            <a:rPr lang="en-GB"/>
            <a:t>JAMS GUI collects </a:t>
          </a:r>
          <a:r>
            <a:rPr lang="en-GB" i="1"/>
            <a:t>all</a:t>
          </a:r>
          <a:r>
            <a:rPr lang="en-GB"/>
            <a:t> input files in one folder, launches workflow.  </a:t>
          </a:r>
          <a:endParaRPr lang="en-US"/>
        </a:p>
      </dgm:t>
    </dgm:pt>
    <dgm:pt modelId="{D934EBE3-A595-4C70-9B52-A9C4BD25BA3B}" type="parTrans" cxnId="{702A58BA-2CE1-4C9C-9B27-6B4A400BA11F}">
      <dgm:prSet/>
      <dgm:spPr/>
      <dgm:t>
        <a:bodyPr/>
        <a:lstStyle/>
        <a:p>
          <a:endParaRPr lang="en-US"/>
        </a:p>
      </dgm:t>
    </dgm:pt>
    <dgm:pt modelId="{3CB84655-7698-40ED-BA0A-3067FB77CC98}" type="sibTrans" cxnId="{702A58BA-2CE1-4C9C-9B27-6B4A400BA11F}">
      <dgm:prSet/>
      <dgm:spPr/>
      <dgm:t>
        <a:bodyPr/>
        <a:lstStyle/>
        <a:p>
          <a:endParaRPr lang="en-US"/>
        </a:p>
      </dgm:t>
    </dgm:pt>
    <dgm:pt modelId="{49202063-28FE-4CF6-BCB4-408402BA6F93}">
      <dgm:prSet/>
      <dgm:spPr/>
      <dgm:t>
        <a:bodyPr/>
        <a:lstStyle/>
        <a:p>
          <a:r>
            <a:rPr lang="en-GB" dirty="0"/>
            <a:t>Non JINTRAC actors provide their own GUI (JAMS can launch) to configure parameters</a:t>
          </a:r>
          <a:endParaRPr lang="en-US" dirty="0"/>
        </a:p>
      </dgm:t>
    </dgm:pt>
    <dgm:pt modelId="{8BE6F586-9057-48D5-AE21-C584312A4B13}" type="parTrans" cxnId="{9D2A967C-3E75-43CA-B0FF-1F1F89E13CDB}">
      <dgm:prSet/>
      <dgm:spPr/>
      <dgm:t>
        <a:bodyPr/>
        <a:lstStyle/>
        <a:p>
          <a:endParaRPr lang="en-US"/>
        </a:p>
      </dgm:t>
    </dgm:pt>
    <dgm:pt modelId="{34236AA0-F7EB-4211-B851-4EEB9BBFDCA2}" type="sibTrans" cxnId="{9D2A967C-3E75-43CA-B0FF-1F1F89E13CDB}">
      <dgm:prSet/>
      <dgm:spPr/>
      <dgm:t>
        <a:bodyPr/>
        <a:lstStyle/>
        <a:p>
          <a:endParaRPr lang="en-US"/>
        </a:p>
      </dgm:t>
    </dgm:pt>
    <dgm:pt modelId="{6C8471D9-E921-4690-9BB3-F528AAF37428}">
      <dgm:prSet/>
      <dgm:spPr/>
      <dgm:t>
        <a:bodyPr/>
        <a:lstStyle/>
        <a:p>
          <a:r>
            <a:rPr lang="en-GB" dirty="0"/>
            <a:t>MDS+ and HDF5 backends supported, but trouble with HDF5 inputs (</a:t>
          </a:r>
          <a:r>
            <a:rPr lang="en-GB" dirty="0" err="1"/>
            <a:t>getslice</a:t>
          </a:r>
          <a:r>
            <a:rPr lang="en-GB" dirty="0"/>
            <a:t> </a:t>
          </a:r>
          <a:r>
            <a:rPr lang="en-GB" dirty="0" err="1"/>
            <a:t>interp</a:t>
          </a:r>
          <a:r>
            <a:rPr lang="en-GB" dirty="0"/>
            <a:t>?)</a:t>
          </a:r>
          <a:endParaRPr lang="en-US" dirty="0"/>
        </a:p>
      </dgm:t>
    </dgm:pt>
    <dgm:pt modelId="{14C584AB-A609-4955-AFEA-2FCD4D503AB7}" type="parTrans" cxnId="{7F5D30F8-47E8-4516-B145-A139668E2669}">
      <dgm:prSet/>
      <dgm:spPr/>
      <dgm:t>
        <a:bodyPr/>
        <a:lstStyle/>
        <a:p>
          <a:endParaRPr lang="en-US"/>
        </a:p>
      </dgm:t>
    </dgm:pt>
    <dgm:pt modelId="{16C33A73-E1DD-4F2D-B3DC-9AD97B04ABEC}" type="sibTrans" cxnId="{7F5D30F8-47E8-4516-B145-A139668E2669}">
      <dgm:prSet/>
      <dgm:spPr/>
      <dgm:t>
        <a:bodyPr/>
        <a:lstStyle/>
        <a:p>
          <a:endParaRPr lang="en-US"/>
        </a:p>
      </dgm:t>
    </dgm:pt>
    <dgm:pt modelId="{A3B27BB7-1CCE-4000-9DEE-D9C6470291E1}">
      <dgm:prSet/>
      <dgm:spPr/>
      <dgm:t>
        <a:bodyPr/>
        <a:lstStyle/>
        <a:p>
          <a:r>
            <a:rPr lang="en-GB" dirty="0"/>
            <a:t>Some performance (AL) and memory (FC2K) issues compared to non-IMAS JINTRAC usage</a:t>
          </a:r>
          <a:endParaRPr lang="en-US" dirty="0"/>
        </a:p>
      </dgm:t>
    </dgm:pt>
    <dgm:pt modelId="{88E16956-6163-4E1E-BB55-089185B9C440}" type="parTrans" cxnId="{E7029385-48DA-4FAD-A9BD-CDA246BDD393}">
      <dgm:prSet/>
      <dgm:spPr/>
      <dgm:t>
        <a:bodyPr/>
        <a:lstStyle/>
        <a:p>
          <a:endParaRPr lang="en-US"/>
        </a:p>
      </dgm:t>
    </dgm:pt>
    <dgm:pt modelId="{5487BE8C-F662-48A6-B594-0F666365BB5A}" type="sibTrans" cxnId="{E7029385-48DA-4FAD-A9BD-CDA246BDD393}">
      <dgm:prSet/>
      <dgm:spPr/>
      <dgm:t>
        <a:bodyPr/>
        <a:lstStyle/>
        <a:p>
          <a:endParaRPr lang="en-US"/>
        </a:p>
      </dgm:t>
    </dgm:pt>
    <dgm:pt modelId="{33DF63D0-F09E-4C44-81FE-E670C00075FB}">
      <dgm:prSet/>
      <dgm:spPr/>
      <dgm:t>
        <a:bodyPr/>
        <a:lstStyle/>
        <a:p>
          <a:r>
            <a:rPr lang="en-GB"/>
            <a:t>How it could evolve</a:t>
          </a:r>
          <a:endParaRPr lang="en-US"/>
        </a:p>
      </dgm:t>
    </dgm:pt>
    <dgm:pt modelId="{898B460D-C0D1-45AE-AAB6-1AA15570F6D9}" type="parTrans" cxnId="{62FAA3B8-5CFE-4688-A5CA-1632AFE7832E}">
      <dgm:prSet/>
      <dgm:spPr/>
      <dgm:t>
        <a:bodyPr/>
        <a:lstStyle/>
        <a:p>
          <a:endParaRPr lang="en-US"/>
        </a:p>
      </dgm:t>
    </dgm:pt>
    <dgm:pt modelId="{75503C40-BCB0-4C03-BC7F-38363201A82D}" type="sibTrans" cxnId="{62FAA3B8-5CFE-4688-A5CA-1632AFE7832E}">
      <dgm:prSet/>
      <dgm:spPr/>
      <dgm:t>
        <a:bodyPr/>
        <a:lstStyle/>
        <a:p>
          <a:endParaRPr lang="en-US"/>
        </a:p>
      </dgm:t>
    </dgm:pt>
    <dgm:pt modelId="{F9BB79C0-AEA5-4B8A-928E-B649032BE94C}">
      <dgm:prSet/>
      <dgm:spPr/>
      <dgm:t>
        <a:bodyPr/>
        <a:lstStyle/>
        <a:p>
          <a:r>
            <a:rPr lang="en-GB" dirty="0"/>
            <a:t>Agree standards for IMAS python workflows, converge on common methodology / tools</a:t>
          </a:r>
          <a:endParaRPr lang="en-US" dirty="0"/>
        </a:p>
      </dgm:t>
    </dgm:pt>
    <dgm:pt modelId="{111DE6C6-1BCF-46A5-85FE-741F914173D4}" type="parTrans" cxnId="{6AE3FB6B-DCCF-4A4A-B421-846DDC05CEFF}">
      <dgm:prSet/>
      <dgm:spPr/>
      <dgm:t>
        <a:bodyPr/>
        <a:lstStyle/>
        <a:p>
          <a:endParaRPr lang="en-US"/>
        </a:p>
      </dgm:t>
    </dgm:pt>
    <dgm:pt modelId="{7B59526F-17EF-40A5-A3C7-7802A2947726}" type="sibTrans" cxnId="{6AE3FB6B-DCCF-4A4A-B421-846DDC05CEFF}">
      <dgm:prSet/>
      <dgm:spPr/>
      <dgm:t>
        <a:bodyPr/>
        <a:lstStyle/>
        <a:p>
          <a:endParaRPr lang="en-US"/>
        </a:p>
      </dgm:t>
    </dgm:pt>
    <dgm:pt modelId="{635CB746-B97E-4A33-A306-DF53FE84F56B}">
      <dgm:prSet/>
      <dgm:spPr/>
      <dgm:t>
        <a:bodyPr/>
        <a:lstStyle/>
        <a:p>
          <a:r>
            <a:rPr lang="en-GB" dirty="0"/>
            <a:t>Evolve the generic python driver loop to match these standards and to be truly generic</a:t>
          </a:r>
          <a:endParaRPr lang="en-US" dirty="0"/>
        </a:p>
      </dgm:t>
    </dgm:pt>
    <dgm:pt modelId="{7379C4AC-7ADE-423F-A3B9-1D95665016C3}" type="parTrans" cxnId="{2C2BAAEF-EDD7-4261-BCB0-B61D574911E1}">
      <dgm:prSet/>
      <dgm:spPr/>
      <dgm:t>
        <a:bodyPr/>
        <a:lstStyle/>
        <a:p>
          <a:endParaRPr lang="en-US"/>
        </a:p>
      </dgm:t>
    </dgm:pt>
    <dgm:pt modelId="{FEB94FE9-0547-4380-A7E1-5C20A5EB75C0}" type="sibTrans" cxnId="{2C2BAAEF-EDD7-4261-BCB0-B61D574911E1}">
      <dgm:prSet/>
      <dgm:spPr/>
      <dgm:t>
        <a:bodyPr/>
        <a:lstStyle/>
        <a:p>
          <a:endParaRPr lang="en-US"/>
        </a:p>
      </dgm:t>
    </dgm:pt>
    <dgm:pt modelId="{A9CC2FBE-8D99-4C09-90E8-49B3D61A1F09}">
      <dgm:prSet/>
      <dgm:spPr/>
      <dgm:t>
        <a:bodyPr/>
        <a:lstStyle/>
        <a:p>
          <a:r>
            <a:rPr lang="en-GB"/>
            <a:t>Add new actors as they are adapted to python</a:t>
          </a:r>
          <a:endParaRPr lang="en-US"/>
        </a:p>
      </dgm:t>
    </dgm:pt>
    <dgm:pt modelId="{1ECC4056-D52C-4425-BF08-E457FA2D59E5}" type="parTrans" cxnId="{611B8634-13D3-40F0-8AA3-F63A2F850C77}">
      <dgm:prSet/>
      <dgm:spPr/>
      <dgm:t>
        <a:bodyPr/>
        <a:lstStyle/>
        <a:p>
          <a:endParaRPr lang="en-US"/>
        </a:p>
      </dgm:t>
    </dgm:pt>
    <dgm:pt modelId="{EACD183B-89EE-4FE7-BC1D-808EE5F66A91}" type="sibTrans" cxnId="{611B8634-13D3-40F0-8AA3-F63A2F850C77}">
      <dgm:prSet/>
      <dgm:spPr/>
      <dgm:t>
        <a:bodyPr/>
        <a:lstStyle/>
        <a:p>
          <a:endParaRPr lang="en-US"/>
        </a:p>
      </dgm:t>
    </dgm:pt>
    <dgm:pt modelId="{1ED25B2E-41A2-483B-A06F-F5AB96A2937B}">
      <dgm:prSet/>
      <dgm:spPr/>
      <dgm:t>
        <a:bodyPr/>
        <a:lstStyle/>
        <a:p>
          <a:r>
            <a:rPr lang="en-GB" dirty="0"/>
            <a:t>A common GUI</a:t>
          </a:r>
          <a:endParaRPr lang="en-US" dirty="0"/>
        </a:p>
      </dgm:t>
    </dgm:pt>
    <dgm:pt modelId="{4A5103AE-84CB-4729-BB0C-14D859D3452C}" type="parTrans" cxnId="{62238F7A-B38C-4138-8C4D-E44CD380509A}">
      <dgm:prSet/>
      <dgm:spPr/>
      <dgm:t>
        <a:bodyPr/>
        <a:lstStyle/>
        <a:p>
          <a:endParaRPr lang="en-US"/>
        </a:p>
      </dgm:t>
    </dgm:pt>
    <dgm:pt modelId="{6FF4712E-903B-4C0C-9CE3-CFB237F683E1}" type="sibTrans" cxnId="{62238F7A-B38C-4138-8C4D-E44CD380509A}">
      <dgm:prSet/>
      <dgm:spPr/>
      <dgm:t>
        <a:bodyPr/>
        <a:lstStyle/>
        <a:p>
          <a:endParaRPr lang="en-US"/>
        </a:p>
      </dgm:t>
    </dgm:pt>
    <dgm:pt modelId="{1D43AC1B-4E9A-40CC-B8E5-8B5B5C9D32D5}">
      <dgm:prSet/>
      <dgm:spPr/>
      <dgm:t>
        <a:bodyPr/>
        <a:lstStyle/>
        <a:p>
          <a:r>
            <a:rPr lang="en-GB"/>
            <a:t>Couple to a control framework</a:t>
          </a:r>
          <a:endParaRPr lang="en-US"/>
        </a:p>
      </dgm:t>
    </dgm:pt>
    <dgm:pt modelId="{90A6FDF0-4CB8-4D28-AA7E-760EB7856D4F}" type="parTrans" cxnId="{9197021A-E3F0-477B-B19D-D1B8A082D86C}">
      <dgm:prSet/>
      <dgm:spPr/>
      <dgm:t>
        <a:bodyPr/>
        <a:lstStyle/>
        <a:p>
          <a:endParaRPr lang="en-US"/>
        </a:p>
      </dgm:t>
    </dgm:pt>
    <dgm:pt modelId="{896F380E-F404-4D9A-A4F4-0792DF080181}" type="sibTrans" cxnId="{9197021A-E3F0-477B-B19D-D1B8A082D86C}">
      <dgm:prSet/>
      <dgm:spPr/>
      <dgm:t>
        <a:bodyPr/>
        <a:lstStyle/>
        <a:p>
          <a:endParaRPr lang="en-US"/>
        </a:p>
      </dgm:t>
    </dgm:pt>
    <dgm:pt modelId="{B2F7BDB4-8429-4871-AC3F-88570740DA11}">
      <dgm:prSet/>
      <dgm:spPr/>
      <dgm:t>
        <a:bodyPr/>
        <a:lstStyle/>
        <a:p>
          <a:r>
            <a:rPr lang="en-US" dirty="0"/>
            <a:t>Most JINTRAC components containerized, deployed to cloud resources</a:t>
          </a:r>
        </a:p>
      </dgm:t>
    </dgm:pt>
    <dgm:pt modelId="{05D28D11-E9F7-46E2-B4C0-21D338AF3BA4}" type="parTrans" cxnId="{D054BB76-A73F-4DFD-89AB-8D8C46B04B87}">
      <dgm:prSet/>
      <dgm:spPr/>
      <dgm:t>
        <a:bodyPr/>
        <a:lstStyle/>
        <a:p>
          <a:endParaRPr lang="fr-FR"/>
        </a:p>
      </dgm:t>
    </dgm:pt>
    <dgm:pt modelId="{697BF025-CD61-41B5-960E-D21021667574}" type="sibTrans" cxnId="{D054BB76-A73F-4DFD-89AB-8D8C46B04B87}">
      <dgm:prSet/>
      <dgm:spPr/>
      <dgm:t>
        <a:bodyPr/>
        <a:lstStyle/>
        <a:p>
          <a:endParaRPr lang="fr-FR"/>
        </a:p>
      </dgm:t>
    </dgm:pt>
    <dgm:pt modelId="{71BD478C-C4AE-4A63-827B-5F1053854C40}" type="pres">
      <dgm:prSet presAssocID="{6A67AFCA-C948-4328-8634-42090D9A88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DE01BFF-9313-4B59-B8C6-D8ECAA70112F}" type="pres">
      <dgm:prSet presAssocID="{2AF4A1B3-E008-41EE-B1B1-845673A7AE5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386309-DDD8-455D-B9B7-0C7062EAD8A1}" type="pres">
      <dgm:prSet presAssocID="{2AF4A1B3-E008-41EE-B1B1-845673A7AE5E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D4A794-E1F0-4C1D-8968-D14B490217A1}" type="pres">
      <dgm:prSet presAssocID="{F092505B-83BA-4E3F-8D13-F0953977D14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FFD3FAE-A732-4A8A-A0F2-CA4B0EF15088}" type="pres">
      <dgm:prSet presAssocID="{F092505B-83BA-4E3F-8D13-F0953977D147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36F6F9D-DA24-4CF0-AB81-90ADD81951A7}" type="pres">
      <dgm:prSet presAssocID="{33DF63D0-F09E-4C44-81FE-E670C00075F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704798-721F-4257-9DFA-D9A4F86DE6B8}" type="pres">
      <dgm:prSet presAssocID="{33DF63D0-F09E-4C44-81FE-E670C00075FB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C2BAAEF-EDD7-4261-BCB0-B61D574911E1}" srcId="{33DF63D0-F09E-4C44-81FE-E670C00075FB}" destId="{635CB746-B97E-4A33-A306-DF53FE84F56B}" srcOrd="1" destOrd="0" parTransId="{7379C4AC-7ADE-423F-A3B9-1D95665016C3}" sibTransId="{FEB94FE9-0547-4380-A7E1-5C20A5EB75C0}"/>
    <dgm:cxn modelId="{74EA77A8-559E-4DBF-8B36-AFC6F9C17F23}" srcId="{6A67AFCA-C948-4328-8634-42090D9A8856}" destId="{F092505B-83BA-4E3F-8D13-F0953977D147}" srcOrd="1" destOrd="0" parTransId="{00AD503D-50FF-4C9E-8102-3D4AE859E38D}" sibTransId="{231CA4B0-C379-4A33-9910-A706F3B0FD8C}"/>
    <dgm:cxn modelId="{702A58BA-2CE1-4C9C-9B27-6B4A400BA11F}" srcId="{F092505B-83BA-4E3F-8D13-F0953977D147}" destId="{79C11574-1125-432D-BEB1-38AE95585181}" srcOrd="3" destOrd="0" parTransId="{D934EBE3-A595-4C70-9B52-A9C4BD25BA3B}" sibTransId="{3CB84655-7698-40ED-BA0A-3067FB77CC98}"/>
    <dgm:cxn modelId="{CBF79B95-B4BD-44CE-8A2C-0FFEDB742DA2}" type="presOf" srcId="{A3B27BB7-1CCE-4000-9DEE-D9C6470291E1}" destId="{6FFD3FAE-A732-4A8A-A0F2-CA4B0EF15088}" srcOrd="0" destOrd="6" presId="urn:microsoft.com/office/officeart/2005/8/layout/vList2"/>
    <dgm:cxn modelId="{7F5D30F8-47E8-4516-B145-A139668E2669}" srcId="{F092505B-83BA-4E3F-8D13-F0953977D147}" destId="{6C8471D9-E921-4690-9BB3-F528AAF37428}" srcOrd="5" destOrd="0" parTransId="{14C584AB-A609-4955-AFEA-2FCD4D503AB7}" sibTransId="{16C33A73-E1DD-4F2D-B3DC-9AD97B04ABEC}"/>
    <dgm:cxn modelId="{352A4372-C5A4-480C-8A79-508FABE1534B}" srcId="{2AF4A1B3-E008-41EE-B1B1-845673A7AE5E}" destId="{E197AF7A-2700-4287-A4C1-B289149C6440}" srcOrd="0" destOrd="0" parTransId="{B19849FA-71F2-495C-A34A-F74D64760866}" sibTransId="{5973D4BE-7467-44DB-8F1A-0026430F17E9}"/>
    <dgm:cxn modelId="{611B8634-13D3-40F0-8AA3-F63A2F850C77}" srcId="{33DF63D0-F09E-4C44-81FE-E670C00075FB}" destId="{A9CC2FBE-8D99-4C09-90E8-49B3D61A1F09}" srcOrd="2" destOrd="0" parTransId="{1ECC4056-D52C-4425-BF08-E457FA2D59E5}" sibTransId="{EACD183B-89EE-4FE7-BC1D-808EE5F66A91}"/>
    <dgm:cxn modelId="{EA5B9816-7AB2-4035-B708-D4539E5F6035}" type="presOf" srcId="{3CF27E4D-58AA-42FD-9307-8E3C84625476}" destId="{6FFD3FAE-A732-4A8A-A0F2-CA4B0EF15088}" srcOrd="0" destOrd="2" presId="urn:microsoft.com/office/officeart/2005/8/layout/vList2"/>
    <dgm:cxn modelId="{D054BB76-A73F-4DFD-89AB-8D8C46B04B87}" srcId="{F092505B-83BA-4E3F-8D13-F0953977D147}" destId="{B2F7BDB4-8429-4871-AC3F-88570740DA11}" srcOrd="7" destOrd="0" parTransId="{05D28D11-E9F7-46E2-B4C0-21D338AF3BA4}" sibTransId="{697BF025-CD61-41B5-960E-D21021667574}"/>
    <dgm:cxn modelId="{EA118B5E-3C01-464C-850F-3CCBB73BDC35}" type="presOf" srcId="{6C8471D9-E921-4690-9BB3-F528AAF37428}" destId="{6FFD3FAE-A732-4A8A-A0F2-CA4B0EF15088}" srcOrd="0" destOrd="5" presId="urn:microsoft.com/office/officeart/2005/8/layout/vList2"/>
    <dgm:cxn modelId="{2CF91BB7-06CA-4DD6-BE08-3ED0C3CF43BE}" srcId="{2AF4A1B3-E008-41EE-B1B1-845673A7AE5E}" destId="{04A00867-31B4-4C14-8006-7A736A9DFD07}" srcOrd="2" destOrd="0" parTransId="{0B68FFA7-3061-4A87-9AF4-25B000E3ED1C}" sibTransId="{EE4E9E62-54FB-4253-84DB-C9464A4BE38D}"/>
    <dgm:cxn modelId="{9197021A-E3F0-477B-B19D-D1B8A082D86C}" srcId="{33DF63D0-F09E-4C44-81FE-E670C00075FB}" destId="{1D43AC1B-4E9A-40CC-B8E5-8B5B5C9D32D5}" srcOrd="4" destOrd="0" parTransId="{90A6FDF0-4CB8-4D28-AA7E-760EB7856D4F}" sibTransId="{896F380E-F404-4D9A-A4F4-0792DF080181}"/>
    <dgm:cxn modelId="{1F46B37E-0EE3-4CAD-9565-200A347B847D}" type="presOf" srcId="{559E714C-3AD4-45C0-8583-18401F61B078}" destId="{6FFD3FAE-A732-4A8A-A0F2-CA4B0EF15088}" srcOrd="0" destOrd="0" presId="urn:microsoft.com/office/officeart/2005/8/layout/vList2"/>
    <dgm:cxn modelId="{129201D5-620A-4E31-823C-F7931D4F8007}" srcId="{F092505B-83BA-4E3F-8D13-F0953977D147}" destId="{3CF27E4D-58AA-42FD-9307-8E3C84625476}" srcOrd="2" destOrd="0" parTransId="{0EDE8B60-C5C9-4656-8D5E-E74A406A35FE}" sibTransId="{F4316808-0178-4EE1-89D3-B0E7AE90CD8C}"/>
    <dgm:cxn modelId="{E9AE520A-0548-4218-926F-BF7D96C62865}" type="presOf" srcId="{79C11574-1125-432D-BEB1-38AE95585181}" destId="{6FFD3FAE-A732-4A8A-A0F2-CA4B0EF15088}" srcOrd="0" destOrd="3" presId="urn:microsoft.com/office/officeart/2005/8/layout/vList2"/>
    <dgm:cxn modelId="{EBDC8531-A091-42BF-A230-964F7B4678DB}" type="presOf" srcId="{1D43AC1B-4E9A-40CC-B8E5-8B5B5C9D32D5}" destId="{14704798-721F-4257-9DFA-D9A4F86DE6B8}" srcOrd="0" destOrd="4" presId="urn:microsoft.com/office/officeart/2005/8/layout/vList2"/>
    <dgm:cxn modelId="{455756F0-5735-4B35-84CD-65A1F7B7CE79}" srcId="{6A67AFCA-C948-4328-8634-42090D9A8856}" destId="{2AF4A1B3-E008-41EE-B1B1-845673A7AE5E}" srcOrd="0" destOrd="0" parTransId="{502A9436-81EF-4A70-8820-B2571F4783CB}" sibTransId="{561EF017-780B-4BF9-A23F-8C815B61C97F}"/>
    <dgm:cxn modelId="{5DF861EB-AD0F-431F-AB5E-55618C28CE9E}" srcId="{F092505B-83BA-4E3F-8D13-F0953977D147}" destId="{559E714C-3AD4-45C0-8583-18401F61B078}" srcOrd="0" destOrd="0" parTransId="{576E12C2-C3A7-48BD-896B-B1FF32DF573C}" sibTransId="{24939657-9CEF-4ABD-B43E-692D742E220D}"/>
    <dgm:cxn modelId="{ED621008-0DF8-4CE8-B9EA-87093950CDD5}" type="presOf" srcId="{1ED25B2E-41A2-483B-A06F-F5AB96A2937B}" destId="{14704798-721F-4257-9DFA-D9A4F86DE6B8}" srcOrd="0" destOrd="3" presId="urn:microsoft.com/office/officeart/2005/8/layout/vList2"/>
    <dgm:cxn modelId="{8109649F-113E-4559-A85F-1AA3E11C7626}" type="presOf" srcId="{B2F7BDB4-8429-4871-AC3F-88570740DA11}" destId="{6FFD3FAE-A732-4A8A-A0F2-CA4B0EF15088}" srcOrd="0" destOrd="7" presId="urn:microsoft.com/office/officeart/2005/8/layout/vList2"/>
    <dgm:cxn modelId="{3F948A16-9844-42DA-921B-D1A23D66B26A}" type="presOf" srcId="{33DF63D0-F09E-4C44-81FE-E670C00075FB}" destId="{436F6F9D-DA24-4CF0-AB81-90ADD81951A7}" srcOrd="0" destOrd="0" presId="urn:microsoft.com/office/officeart/2005/8/layout/vList2"/>
    <dgm:cxn modelId="{5BCCA10A-55BB-43CA-A0DA-88BF57B18D10}" type="presOf" srcId="{E197AF7A-2700-4287-A4C1-B289149C6440}" destId="{86386309-DDD8-455D-B9B7-0C7062EAD8A1}" srcOrd="0" destOrd="0" presId="urn:microsoft.com/office/officeart/2005/8/layout/vList2"/>
    <dgm:cxn modelId="{9D2A967C-3E75-43CA-B0FF-1F1F89E13CDB}" srcId="{F092505B-83BA-4E3F-8D13-F0953977D147}" destId="{49202063-28FE-4CF6-BCB4-408402BA6F93}" srcOrd="4" destOrd="0" parTransId="{8BE6F586-9057-48D5-AE21-C584312A4B13}" sibTransId="{34236AA0-F7EB-4211-B851-4EEB9BBFDCA2}"/>
    <dgm:cxn modelId="{D4E73149-9AA0-4F4D-A406-76F097087D1F}" type="presOf" srcId="{24781D53-FD25-4AD3-B0B0-26B6604E7ED8}" destId="{86386309-DDD8-455D-B9B7-0C7062EAD8A1}" srcOrd="0" destOrd="1" presId="urn:microsoft.com/office/officeart/2005/8/layout/vList2"/>
    <dgm:cxn modelId="{CCAC1E72-4AD0-4552-9D02-52128E443715}" type="presOf" srcId="{A9CC2FBE-8D99-4C09-90E8-49B3D61A1F09}" destId="{14704798-721F-4257-9DFA-D9A4F86DE6B8}" srcOrd="0" destOrd="2" presId="urn:microsoft.com/office/officeart/2005/8/layout/vList2"/>
    <dgm:cxn modelId="{E7029385-48DA-4FAD-A9BD-CDA246BDD393}" srcId="{F092505B-83BA-4E3F-8D13-F0953977D147}" destId="{A3B27BB7-1CCE-4000-9DEE-D9C6470291E1}" srcOrd="6" destOrd="0" parTransId="{88E16956-6163-4E1E-BB55-089185B9C440}" sibTransId="{5487BE8C-F662-48A6-B594-0F666365BB5A}"/>
    <dgm:cxn modelId="{6AE3FB6B-DCCF-4A4A-B421-846DDC05CEFF}" srcId="{33DF63D0-F09E-4C44-81FE-E670C00075FB}" destId="{F9BB79C0-AEA5-4B8A-928E-B649032BE94C}" srcOrd="0" destOrd="0" parTransId="{111DE6C6-1BCF-46A5-85FE-741F914173D4}" sibTransId="{7B59526F-17EF-40A5-A3C7-7802A2947726}"/>
    <dgm:cxn modelId="{4016B893-753F-4A68-A868-F71D2126A75E}" type="presOf" srcId="{635CB746-B97E-4A33-A306-DF53FE84F56B}" destId="{14704798-721F-4257-9DFA-D9A4F86DE6B8}" srcOrd="0" destOrd="1" presId="urn:microsoft.com/office/officeart/2005/8/layout/vList2"/>
    <dgm:cxn modelId="{5D21CA91-8D4F-47D7-BC1C-E1510A80CBBB}" srcId="{2AF4A1B3-E008-41EE-B1B1-845673A7AE5E}" destId="{24781D53-FD25-4AD3-B0B0-26B6604E7ED8}" srcOrd="1" destOrd="0" parTransId="{8FEC8B89-9966-4124-A466-3BEEF11747DB}" sibTransId="{A71A6CD8-D6C1-4E27-983F-81B58F919DC1}"/>
    <dgm:cxn modelId="{8B55A8CB-D95A-4441-B182-8251D1272D3C}" type="presOf" srcId="{49202063-28FE-4CF6-BCB4-408402BA6F93}" destId="{6FFD3FAE-A732-4A8A-A0F2-CA4B0EF15088}" srcOrd="0" destOrd="4" presId="urn:microsoft.com/office/officeart/2005/8/layout/vList2"/>
    <dgm:cxn modelId="{28848DDF-1063-49B5-BC8E-A06B07AB44BE}" type="presOf" srcId="{F9BB79C0-AEA5-4B8A-928E-B649032BE94C}" destId="{14704798-721F-4257-9DFA-D9A4F86DE6B8}" srcOrd="0" destOrd="0" presId="urn:microsoft.com/office/officeart/2005/8/layout/vList2"/>
    <dgm:cxn modelId="{DB4013BE-DB7F-41F2-BA9C-12BA435F7D3A}" type="presOf" srcId="{F092505B-83BA-4E3F-8D13-F0953977D147}" destId="{40D4A794-E1F0-4C1D-8968-D14B490217A1}" srcOrd="0" destOrd="0" presId="urn:microsoft.com/office/officeart/2005/8/layout/vList2"/>
    <dgm:cxn modelId="{8EB7AC89-414B-40C2-93B1-A0B3B69EFE19}" srcId="{F092505B-83BA-4E3F-8D13-F0953977D147}" destId="{1108C158-39A7-46B9-81A1-D187B9064B31}" srcOrd="1" destOrd="0" parTransId="{FC60F938-DBAC-4313-AD2D-1940B017E5DE}" sibTransId="{D7B3B664-8124-422D-955C-54C57D17A979}"/>
    <dgm:cxn modelId="{62238F7A-B38C-4138-8C4D-E44CD380509A}" srcId="{33DF63D0-F09E-4C44-81FE-E670C00075FB}" destId="{1ED25B2E-41A2-483B-A06F-F5AB96A2937B}" srcOrd="3" destOrd="0" parTransId="{4A5103AE-84CB-4729-BB0C-14D859D3452C}" sibTransId="{6FF4712E-903B-4C0C-9CE3-CFB237F683E1}"/>
    <dgm:cxn modelId="{F42F3494-25E9-4372-8D7B-4BB9A3D84CF6}" type="presOf" srcId="{2AF4A1B3-E008-41EE-B1B1-845673A7AE5E}" destId="{FDE01BFF-9313-4B59-B8C6-D8ECAA70112F}" srcOrd="0" destOrd="0" presId="urn:microsoft.com/office/officeart/2005/8/layout/vList2"/>
    <dgm:cxn modelId="{3A099233-6B34-47BD-BA03-F00B704D517A}" type="presOf" srcId="{04A00867-31B4-4C14-8006-7A736A9DFD07}" destId="{86386309-DDD8-455D-B9B7-0C7062EAD8A1}" srcOrd="0" destOrd="2" presId="urn:microsoft.com/office/officeart/2005/8/layout/vList2"/>
    <dgm:cxn modelId="{3B9A3624-7707-4A6D-86F6-309E40E5CC85}" type="presOf" srcId="{6A67AFCA-C948-4328-8634-42090D9A8856}" destId="{71BD478C-C4AE-4A63-827B-5F1053854C40}" srcOrd="0" destOrd="0" presId="urn:microsoft.com/office/officeart/2005/8/layout/vList2"/>
    <dgm:cxn modelId="{B4F2E3E1-EFCD-4C0B-9D4C-C1E373E0C10C}" type="presOf" srcId="{1108C158-39A7-46B9-81A1-D187B9064B31}" destId="{6FFD3FAE-A732-4A8A-A0F2-CA4B0EF15088}" srcOrd="0" destOrd="1" presId="urn:microsoft.com/office/officeart/2005/8/layout/vList2"/>
    <dgm:cxn modelId="{62FAA3B8-5CFE-4688-A5CA-1632AFE7832E}" srcId="{6A67AFCA-C948-4328-8634-42090D9A8856}" destId="{33DF63D0-F09E-4C44-81FE-E670C00075FB}" srcOrd="2" destOrd="0" parTransId="{898B460D-C0D1-45AE-AAB6-1AA15570F6D9}" sibTransId="{75503C40-BCB0-4C03-BC7F-38363201A82D}"/>
    <dgm:cxn modelId="{F3FCA24F-1A60-4ECE-9C3B-CFA423CC365F}" type="presParOf" srcId="{71BD478C-C4AE-4A63-827B-5F1053854C40}" destId="{FDE01BFF-9313-4B59-B8C6-D8ECAA70112F}" srcOrd="0" destOrd="0" presId="urn:microsoft.com/office/officeart/2005/8/layout/vList2"/>
    <dgm:cxn modelId="{380F72F2-7AE1-48E3-A2D3-4DEF57317F50}" type="presParOf" srcId="{71BD478C-C4AE-4A63-827B-5F1053854C40}" destId="{86386309-DDD8-455D-B9B7-0C7062EAD8A1}" srcOrd="1" destOrd="0" presId="urn:microsoft.com/office/officeart/2005/8/layout/vList2"/>
    <dgm:cxn modelId="{E0557D9B-7A76-4048-9F40-C60F807537E2}" type="presParOf" srcId="{71BD478C-C4AE-4A63-827B-5F1053854C40}" destId="{40D4A794-E1F0-4C1D-8968-D14B490217A1}" srcOrd="2" destOrd="0" presId="urn:microsoft.com/office/officeart/2005/8/layout/vList2"/>
    <dgm:cxn modelId="{AAFCD3AA-C6C2-45E8-9495-CB67BC02DAD7}" type="presParOf" srcId="{71BD478C-C4AE-4A63-827B-5F1053854C40}" destId="{6FFD3FAE-A732-4A8A-A0F2-CA4B0EF15088}" srcOrd="3" destOrd="0" presId="urn:microsoft.com/office/officeart/2005/8/layout/vList2"/>
    <dgm:cxn modelId="{EF266086-91F3-4D50-813B-396933540806}" type="presParOf" srcId="{71BD478C-C4AE-4A63-827B-5F1053854C40}" destId="{436F6F9D-DA24-4CF0-AB81-90ADD81951A7}" srcOrd="4" destOrd="0" presId="urn:microsoft.com/office/officeart/2005/8/layout/vList2"/>
    <dgm:cxn modelId="{621FEE47-09B1-4521-823F-F4113FBD4EA8}" type="presParOf" srcId="{71BD478C-C4AE-4A63-827B-5F1053854C40}" destId="{14704798-721F-4257-9DFA-D9A4F86DE6B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01BFF-9313-4B59-B8C6-D8ECAA70112F}">
      <dsp:nvSpPr>
        <dsp:cNvPr id="0" name=""/>
        <dsp:cNvSpPr/>
      </dsp:nvSpPr>
      <dsp:spPr>
        <a:xfrm>
          <a:off x="0" y="402742"/>
          <a:ext cx="6466873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The HFPS is a collection of IMAS actors used together in a python workflow</a:t>
          </a:r>
          <a:endParaRPr lang="en-US" sz="1600" kern="1200" dirty="0"/>
        </a:p>
      </dsp:txBody>
      <dsp:txXfrm>
        <a:off x="18734" y="421476"/>
        <a:ext cx="6429405" cy="346292"/>
      </dsp:txXfrm>
    </dsp:sp>
    <dsp:sp modelId="{86386309-DDD8-455D-B9B7-0C7062EAD8A1}">
      <dsp:nvSpPr>
        <dsp:cNvPr id="0" name=""/>
        <dsp:cNvSpPr/>
      </dsp:nvSpPr>
      <dsp:spPr>
        <a:xfrm>
          <a:off x="0" y="786502"/>
          <a:ext cx="6466873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323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200" kern="1200"/>
            <a:t>Already combines ETS components (HCD) and all JINTRAC components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200" kern="1200" dirty="0"/>
            <a:t>Planned:  DINA coupling, reduced SOL models, reduced pedestal models, surrogate transport models, new TSVV models, FBE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200" kern="1200" dirty="0"/>
            <a:t>Coupling </a:t>
          </a:r>
          <a:r>
            <a:rPr lang="en-GB" sz="1200" i="1" kern="1200" dirty="0"/>
            <a:t>framework</a:t>
          </a:r>
          <a:r>
            <a:rPr lang="en-GB" sz="1200" kern="1200" dirty="0"/>
            <a:t> prototypical but functional: we hope it will grow further</a:t>
          </a:r>
          <a:endParaRPr lang="en-US" sz="1200" kern="1200" dirty="0"/>
        </a:p>
      </dsp:txBody>
      <dsp:txXfrm>
        <a:off x="0" y="786502"/>
        <a:ext cx="6466873" cy="794880"/>
      </dsp:txXfrm>
    </dsp:sp>
    <dsp:sp modelId="{40D4A794-E1F0-4C1D-8968-D14B490217A1}">
      <dsp:nvSpPr>
        <dsp:cNvPr id="0" name=""/>
        <dsp:cNvSpPr/>
      </dsp:nvSpPr>
      <dsp:spPr>
        <a:xfrm>
          <a:off x="0" y="1581382"/>
          <a:ext cx="6466873" cy="38376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Status</a:t>
          </a:r>
          <a:endParaRPr lang="en-US" sz="1600" kern="1200" dirty="0"/>
        </a:p>
      </dsp:txBody>
      <dsp:txXfrm>
        <a:off x="18734" y="1600116"/>
        <a:ext cx="6429405" cy="346292"/>
      </dsp:txXfrm>
    </dsp:sp>
    <dsp:sp modelId="{6FFD3FAE-A732-4A8A-A0F2-CA4B0EF15088}">
      <dsp:nvSpPr>
        <dsp:cNvPr id="0" name=""/>
        <dsp:cNvSpPr/>
      </dsp:nvSpPr>
      <dsp:spPr>
        <a:xfrm>
          <a:off x="0" y="1965142"/>
          <a:ext cx="6466873" cy="165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323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200" kern="1200"/>
            <a:t>All actors take physics input / output from IDS via argument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200" kern="1200" dirty="0"/>
            <a:t>Actors wrapped via FC2K -&gt; </a:t>
          </a:r>
          <a:r>
            <a:rPr lang="en-GB" sz="1200" b="1" kern="1200" dirty="0"/>
            <a:t>Plan to migrate to MUSCLE3 </a:t>
          </a:r>
          <a:r>
            <a:rPr lang="en-GB" sz="1200" kern="1200" dirty="0"/>
            <a:t>(Skip </a:t>
          </a:r>
          <a:r>
            <a:rPr lang="en-GB" sz="1200" kern="1200" dirty="0" err="1"/>
            <a:t>IWrap</a:t>
          </a:r>
          <a:r>
            <a:rPr lang="en-GB" sz="1200" kern="1200" dirty="0"/>
            <a:t> for JINTRAC actors)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200" kern="1200" dirty="0"/>
            <a:t>Each actor handles code specific params in it’s own way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200" kern="1200"/>
            <a:t>JAMS GUI collects </a:t>
          </a:r>
          <a:r>
            <a:rPr lang="en-GB" sz="1200" i="1" kern="1200"/>
            <a:t>all</a:t>
          </a:r>
          <a:r>
            <a:rPr lang="en-GB" sz="1200" kern="1200"/>
            <a:t> input files in one folder, launches workflow.  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200" kern="1200" dirty="0"/>
            <a:t>Non JINTRAC actors provide their own GUI (JAMS can launch) to configure parameters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200" kern="1200" dirty="0"/>
            <a:t>MDS+ and HDF5 backends supported, but trouble with HDF5 inputs (</a:t>
          </a:r>
          <a:r>
            <a:rPr lang="en-GB" sz="1200" kern="1200" dirty="0" err="1"/>
            <a:t>getslice</a:t>
          </a:r>
          <a:r>
            <a:rPr lang="en-GB" sz="1200" kern="1200" dirty="0"/>
            <a:t> </a:t>
          </a:r>
          <a:r>
            <a:rPr lang="en-GB" sz="1200" kern="1200" dirty="0" err="1"/>
            <a:t>interp</a:t>
          </a:r>
          <a:r>
            <a:rPr lang="en-GB" sz="1200" kern="1200" dirty="0"/>
            <a:t>?)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200" kern="1200" dirty="0"/>
            <a:t>Some performance (AL) and memory (FC2K) issues compared to non-IMAS JINTRAC usage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/>
            <a:t>Most JINTRAC components containerized, deployed to cloud resources</a:t>
          </a:r>
        </a:p>
      </dsp:txBody>
      <dsp:txXfrm>
        <a:off x="0" y="1965142"/>
        <a:ext cx="6466873" cy="1656000"/>
      </dsp:txXfrm>
    </dsp:sp>
    <dsp:sp modelId="{436F6F9D-DA24-4CF0-AB81-90ADD81951A7}">
      <dsp:nvSpPr>
        <dsp:cNvPr id="0" name=""/>
        <dsp:cNvSpPr/>
      </dsp:nvSpPr>
      <dsp:spPr>
        <a:xfrm>
          <a:off x="0" y="3621142"/>
          <a:ext cx="6466873" cy="38376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/>
            <a:t>How it could evolve</a:t>
          </a:r>
          <a:endParaRPr lang="en-US" sz="1600" kern="1200"/>
        </a:p>
      </dsp:txBody>
      <dsp:txXfrm>
        <a:off x="18734" y="3639876"/>
        <a:ext cx="6429405" cy="346292"/>
      </dsp:txXfrm>
    </dsp:sp>
    <dsp:sp modelId="{14704798-721F-4257-9DFA-D9A4F86DE6B8}">
      <dsp:nvSpPr>
        <dsp:cNvPr id="0" name=""/>
        <dsp:cNvSpPr/>
      </dsp:nvSpPr>
      <dsp:spPr>
        <a:xfrm>
          <a:off x="0" y="4004902"/>
          <a:ext cx="6466873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323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200" kern="1200" dirty="0"/>
            <a:t>Agree standards for IMAS python workflows, converge on common methodology / tools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200" kern="1200" dirty="0"/>
            <a:t>Evolve the generic python driver loop to match these standards and to be truly generic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200" kern="1200"/>
            <a:t>Add new actors as they are adapted to python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200" kern="1200" dirty="0"/>
            <a:t>A common GUI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200" kern="1200"/>
            <a:t>Couple to a control framework</a:t>
          </a:r>
          <a:endParaRPr lang="en-US" sz="1200" kern="1200"/>
        </a:p>
      </dsp:txBody>
      <dsp:txXfrm>
        <a:off x="0" y="4004902"/>
        <a:ext cx="6466873" cy="1043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8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8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87083-4E82-455E-A35E-972B7563092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03837"/>
            <a:ext cx="4278154" cy="338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592224" y="6403837"/>
            <a:ext cx="4278154" cy="338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13270-9E43-4109-8C52-C14C13E40A5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04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8312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5DDB8-35EB-46F0-B2F6-A084E9A35F0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2963"/>
            <a:ext cx="4043363" cy="2274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87425" y="3244850"/>
            <a:ext cx="7897813" cy="2654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03975"/>
            <a:ext cx="4278313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92763" y="6403975"/>
            <a:ext cx="4278312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E7E0A-0C8D-44EA-B86B-6182D436AEA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3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2348880"/>
            <a:ext cx="11329259" cy="1296144"/>
          </a:xfrm>
        </p:spPr>
        <p:txBody>
          <a:bodyPr>
            <a:noAutofit/>
          </a:bodyPr>
          <a:lstStyle>
            <a:lvl1pPr algn="l">
              <a:defRPr sz="4667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7381" y="4293096"/>
            <a:ext cx="5856651" cy="432048"/>
          </a:xfrm>
        </p:spPr>
        <p:txBody>
          <a:bodyPr>
            <a:normAutofit/>
          </a:bodyPr>
          <a:lstStyle>
            <a:lvl1pPr marL="0" indent="0" algn="l">
              <a:buNone/>
              <a:defRPr sz="2933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</a:t>
            </a:r>
            <a:r>
              <a:rPr lang="en-US" smtClean="0"/>
              <a:t>of presenter</a:t>
            </a:r>
            <a:endParaRPr lang="en-US" dirty="0" smtClean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/>
        </p:nvSpPr>
        <p:spPr bwMode="auto">
          <a:xfrm>
            <a:off x="207435" y="-457199"/>
            <a:ext cx="14351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1" name="Rectangle 10"/>
          <p:cNvSpPr/>
          <p:nvPr/>
        </p:nvSpPr>
        <p:spPr>
          <a:xfrm>
            <a:off x="7632172" y="5661248"/>
            <a:ext cx="4224469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24307044" y="40252897"/>
            <a:ext cx="13233195" cy="1781641"/>
            <a:chOff x="18230283" y="40396912"/>
            <a:chExt cx="9924896" cy="1781641"/>
          </a:xfrm>
        </p:grpSpPr>
        <p:sp>
          <p:nvSpPr>
            <p:cNvPr id="10" name="Rectangle 9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4510244" y="40405297"/>
            <a:ext cx="13233195" cy="1781641"/>
            <a:chOff x="18230283" y="40396912"/>
            <a:chExt cx="9924896" cy="1781641"/>
          </a:xfrm>
        </p:grpSpPr>
        <p:sp>
          <p:nvSpPr>
            <p:cNvPr id="15" name="Rectangle 14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24713444" y="40557697"/>
            <a:ext cx="13233195" cy="1781641"/>
            <a:chOff x="18230283" y="40396912"/>
            <a:chExt cx="9924896" cy="1781641"/>
          </a:xfrm>
        </p:grpSpPr>
        <p:sp>
          <p:nvSpPr>
            <p:cNvPr id="18" name="Rectangle 17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4916644" y="40710097"/>
            <a:ext cx="13233195" cy="1781641"/>
            <a:chOff x="18230283" y="40396912"/>
            <a:chExt cx="9924896" cy="1781641"/>
          </a:xfrm>
        </p:grpSpPr>
        <p:sp>
          <p:nvSpPr>
            <p:cNvPr id="21" name="Rectangle 20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12192000" cy="5568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5760001"/>
            <a:ext cx="4608512" cy="86560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623" y="5716291"/>
            <a:ext cx="1576760" cy="10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72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058400" cy="457200"/>
          </a:xfrm>
        </p:spPr>
        <p:txBody>
          <a:bodyPr>
            <a:noAutofit/>
          </a:bodyPr>
          <a:lstStyle>
            <a:lvl1pPr algn="l">
              <a:lnSpc>
                <a:spcPts val="4267"/>
              </a:lnSpc>
              <a:defRPr sz="2400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4896544"/>
          </a:xfrm>
        </p:spPr>
        <p:txBody>
          <a:bodyPr>
            <a:normAutofit/>
          </a:bodyPr>
          <a:lstStyle>
            <a:lvl1pPr marL="457189" indent="-457189">
              <a:buFont typeface="Arial" panose="020B0604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2pPr>
            <a:lvl3pPr marL="1523962" indent="-304792">
              <a:buFont typeface="Arial" panose="020B0604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545237"/>
            <a:ext cx="10986971" cy="268139"/>
          </a:xfrm>
        </p:spPr>
        <p:txBody>
          <a:bodyPr/>
          <a:lstStyle>
            <a:lvl1pPr>
              <a:defRPr sz="14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pic>
        <p:nvPicPr>
          <p:cNvPr id="7" name="Picture 6" descr="EurofusionDis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555" y="93574"/>
            <a:ext cx="490611" cy="49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7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8E7E257-27BD-45B6-9FAE-51985E275AAD}" type="datetimeFigureOut">
              <a:rPr lang="fr-FR" smtClean="0"/>
              <a:t>07/06/2023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1B853DB-8699-4ADC-A111-225C1A70B1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63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4.png"/><Relationship Id="rId7" Type="http://schemas.openxmlformats.org/officeDocument/2006/relationships/image" Target="../media/image5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50.png"/><Relationship Id="rId4" Type="http://schemas.openxmlformats.org/officeDocument/2006/relationships/hyperlink" Target="https://iopscience.iop.org/article/10.1088/1741-4326/ac70ea/meta?casa_token=V5r5BsnBRIAAAAAA:EWfd0EitJJi9h262B0BcM94E75sWVYyAv3zsCBQ-UFkk1pQNMco3subHR4nJwa5mLPEXtXjDF3n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sers.euro-fusion.org/repository/pinboard/EFDA-JET/journal/104377_gabriellini_article_v3.pdf" TargetMode="Externa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uro-fusion.org/wiki/19/04/2023_and_03/05/2023:_overview_of_Pulse_Design_Simulators,_Flight_Simulators_activities_and_plan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b="0" i="1" dirty="0" smtClean="0"/>
              <a:t>TSVV11: Validated </a:t>
            </a:r>
            <a:r>
              <a:rPr lang="en-US" sz="2000" b="0" i="1" dirty="0"/>
              <a:t>Frameworks for the Reliable Prediction of Plasma Performance and </a:t>
            </a:r>
            <a:r>
              <a:rPr lang="en-US" sz="2000" b="0" i="1" dirty="0" smtClean="0"/>
              <a:t/>
            </a:r>
            <a:br>
              <a:rPr lang="en-US" sz="2000" b="0" i="1" dirty="0" smtClean="0"/>
            </a:br>
            <a:r>
              <a:rPr lang="en-US" sz="2000" b="0" i="1" dirty="0" smtClean="0"/>
              <a:t>Operational </a:t>
            </a:r>
            <a:r>
              <a:rPr lang="en-US" sz="2000" b="0" i="1" dirty="0"/>
              <a:t>Limits in </a:t>
            </a:r>
            <a:r>
              <a:rPr lang="en-US" sz="2000" b="0" i="1" dirty="0" smtClean="0"/>
              <a:t>Tokamaks</a:t>
            </a:r>
            <a:br>
              <a:rPr lang="en-US" sz="2000" b="0" i="1" dirty="0" smtClean="0"/>
            </a:br>
            <a:r>
              <a:rPr lang="fr-FR" sz="2000" dirty="0" smtClean="0"/>
              <a:t>Update, </a:t>
            </a:r>
            <a:r>
              <a:rPr lang="fr-FR" sz="2000" dirty="0" err="1" smtClean="0"/>
              <a:t>Thrust</a:t>
            </a:r>
            <a:r>
              <a:rPr lang="fr-FR" sz="2000" dirty="0" smtClean="0"/>
              <a:t> 5</a:t>
            </a:r>
            <a:endParaRPr lang="fr-FR" sz="2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32312" y="4293096"/>
            <a:ext cx="5856651" cy="432048"/>
          </a:xfrm>
        </p:spPr>
        <p:txBody>
          <a:bodyPr>
            <a:noAutofit/>
          </a:bodyPr>
          <a:lstStyle/>
          <a:p>
            <a:r>
              <a:rPr lang="fr-FR" sz="1600" dirty="0" smtClean="0"/>
              <a:t>C. Bourdelle</a:t>
            </a:r>
          </a:p>
          <a:p>
            <a:r>
              <a:rPr lang="fr-FR" sz="1600" dirty="0" smtClean="0"/>
              <a:t>07/06</a:t>
            </a:r>
            <a:r>
              <a:rPr lang="fr-FR" sz="1600" dirty="0" smtClean="0"/>
              <a:t>/2023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94911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76200"/>
            <a:ext cx="10355317" cy="45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C00000"/>
                </a:solidFill>
              </a:rPr>
              <a:t>WP1: HFPS </a:t>
            </a:r>
            <a:r>
              <a:rPr lang="en-US" dirty="0">
                <a:solidFill>
                  <a:srgbClr val="C00000"/>
                </a:solidFill>
              </a:rPr>
              <a:t>Workflow orchestration and module coupling </a:t>
            </a:r>
            <a:r>
              <a:rPr lang="en-US" dirty="0" smtClean="0">
                <a:solidFill>
                  <a:srgbClr val="C00000"/>
                </a:solidFill>
              </a:rPr>
              <a:t>framework, F. </a:t>
            </a:r>
            <a:r>
              <a:rPr lang="en-US" dirty="0" err="1" smtClean="0">
                <a:solidFill>
                  <a:srgbClr val="C00000"/>
                </a:solidFill>
              </a:rPr>
              <a:t>Casson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Persistent </a:t>
            </a:r>
            <a:r>
              <a:rPr lang="en-US" dirty="0">
                <a:solidFill>
                  <a:srgbClr val="C00000"/>
                </a:solidFill>
              </a:rPr>
              <a:t>Actor Framework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1718" y="1121114"/>
            <a:ext cx="10972800" cy="4896544"/>
          </a:xfrm>
        </p:spPr>
        <p:txBody>
          <a:bodyPr/>
          <a:lstStyle/>
          <a:p>
            <a:r>
              <a:rPr lang="en-US" dirty="0" smtClean="0"/>
              <a:t>Context: Persistent Actor Framework contract (1.5 year started ~Feb 2022- end </a:t>
            </a:r>
            <a:r>
              <a:rPr lang="en-US" dirty="0" err="1" smtClean="0"/>
              <a:t>inAugust</a:t>
            </a:r>
            <a:r>
              <a:rPr lang="en-US" dirty="0" smtClean="0"/>
              <a:t> 2023) between ITER and DIFFER, NL </a:t>
            </a:r>
            <a:r>
              <a:rPr lang="en-US" dirty="0" err="1" smtClean="0"/>
              <a:t>eScience</a:t>
            </a:r>
            <a:r>
              <a:rPr lang="en-US" dirty="0" smtClean="0"/>
              <a:t> center, Ignition Computing, PSNC </a:t>
            </a:r>
            <a:r>
              <a:rPr lang="en-GB" dirty="0" smtClean="0">
                <a:ea typeface="Times New Roman" panose="02020603050405020304" pitchFamily="18" charset="0"/>
              </a:rPr>
              <a:t>(</a:t>
            </a:r>
            <a:r>
              <a:rPr lang="en-GB" dirty="0" err="1" smtClean="0">
                <a:ea typeface="Times New Roman" panose="02020603050405020304" pitchFamily="18" charset="0"/>
              </a:rPr>
              <a:t>coord</a:t>
            </a:r>
            <a:r>
              <a:rPr lang="en-GB" dirty="0" smtClean="0">
                <a:ea typeface="Times New Roman" panose="02020603050405020304" pitchFamily="18" charset="0"/>
              </a:rPr>
              <a:t>. J. </a:t>
            </a:r>
            <a:r>
              <a:rPr lang="en-GB" dirty="0" err="1" smtClean="0">
                <a:ea typeface="Times New Roman" panose="02020603050405020304" pitchFamily="18" charset="0"/>
              </a:rPr>
              <a:t>Citrin</a:t>
            </a:r>
            <a:r>
              <a:rPr lang="en-GB" dirty="0" smtClean="0">
                <a:ea typeface="Times New Roman" panose="02020603050405020304" pitchFamily="18" charset="0"/>
              </a:rPr>
              <a:t>, </a:t>
            </a:r>
            <a:r>
              <a:rPr lang="en-GB" dirty="0" err="1" smtClean="0">
                <a:ea typeface="Times New Roman" panose="02020603050405020304" pitchFamily="18" charset="0"/>
              </a:rPr>
              <a:t>Daan</a:t>
            </a:r>
            <a:r>
              <a:rPr lang="en-GB" dirty="0" smtClean="0">
                <a:ea typeface="Times New Roman" panose="02020603050405020304" pitchFamily="18" charset="0"/>
              </a:rPr>
              <a:t> Van </a:t>
            </a:r>
            <a:r>
              <a:rPr lang="en-GB" dirty="0" err="1" smtClean="0">
                <a:ea typeface="Times New Roman" panose="02020603050405020304" pitchFamily="18" charset="0"/>
              </a:rPr>
              <a:t>Vugt</a:t>
            </a:r>
            <a:r>
              <a:rPr lang="en-GB" dirty="0" smtClean="0">
                <a:ea typeface="Times New Roman" panose="02020603050405020304" pitchFamily="18" charset="0"/>
              </a:rPr>
              <a:t>).</a:t>
            </a:r>
          </a:p>
          <a:p>
            <a:r>
              <a:rPr lang="fr-FR" dirty="0" smtClean="0">
                <a:ea typeface="Times New Roman" panose="02020603050405020304" pitchFamily="18" charset="0"/>
              </a:rPr>
              <a:t>MUSCLE3: a </a:t>
            </a:r>
            <a:r>
              <a:rPr lang="en-US" dirty="0" smtClean="0"/>
              <a:t>Multiscale Modelling and Simulation Framework dealing with separate persistent processes. It has </a:t>
            </a:r>
            <a:r>
              <a:rPr lang="fr-FR" dirty="0" smtClean="0">
                <a:ea typeface="Times New Roman" panose="02020603050405020304" pitchFamily="18" charset="0"/>
              </a:rPr>
              <a:t>a long </a:t>
            </a:r>
            <a:r>
              <a:rPr lang="fr-FR" dirty="0" err="1" smtClean="0">
                <a:ea typeface="Times New Roman" panose="02020603050405020304" pitchFamily="18" charset="0"/>
              </a:rPr>
              <a:t>devt</a:t>
            </a:r>
            <a:r>
              <a:rPr lang="fr-FR" dirty="0" smtClean="0">
                <a:ea typeface="Times New Roman" panose="02020603050405020304" pitchFamily="18" charset="0"/>
              </a:rPr>
              <a:t> </a:t>
            </a:r>
            <a:r>
              <a:rPr lang="fr-FR" dirty="0" err="1" smtClean="0">
                <a:ea typeface="Times New Roman" panose="02020603050405020304" pitchFamily="18" charset="0"/>
              </a:rPr>
              <a:t>history</a:t>
            </a:r>
            <a:r>
              <a:rPr lang="fr-FR" dirty="0" smtClean="0">
                <a:ea typeface="Times New Roman" panose="02020603050405020304" pitchFamily="18" charset="0"/>
              </a:rPr>
              <a:t>, not fusion </a:t>
            </a:r>
            <a:r>
              <a:rPr lang="fr-FR" dirty="0" err="1" smtClean="0">
                <a:ea typeface="Times New Roman" panose="02020603050405020304" pitchFamily="18" charset="0"/>
              </a:rPr>
              <a:t>specific</a:t>
            </a:r>
            <a:r>
              <a:rPr lang="fr-FR" dirty="0" smtClean="0">
                <a:ea typeface="Times New Roman" panose="02020603050405020304" pitchFamily="18" charset="0"/>
              </a:rPr>
              <a:t>. </a:t>
            </a:r>
            <a:r>
              <a:rPr lang="en-US" dirty="0"/>
              <a:t>IMAS updated for sending IDSs with MUSCLE3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9" y="3075263"/>
            <a:ext cx="3943350" cy="3371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237" y="3903711"/>
            <a:ext cx="4270978" cy="24185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4248807" y="3476296"/>
            <a:ext cx="1786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Simple </a:t>
            </a:r>
            <a:r>
              <a:rPr lang="en-US" dirty="0" err="1" smtClean="0">
                <a:solidFill>
                  <a:schemeClr val="tx2"/>
                </a:solidFill>
              </a:rPr>
              <a:t>config</a:t>
            </a:r>
            <a:r>
              <a:rPr lang="en-US" dirty="0" smtClean="0">
                <a:solidFill>
                  <a:schemeClr val="tx2"/>
                </a:solidFill>
              </a:rPr>
              <a:t> file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5005552" y="3823138"/>
            <a:ext cx="7882" cy="35472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9033640" y="5142185"/>
            <a:ext cx="2790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Library (not a framework)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Compatible with: Fortran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smtClean="0">
                <a:solidFill>
                  <a:schemeClr val="tx2"/>
                </a:solidFill>
              </a:rPr>
              <a:t>Python, </a:t>
            </a:r>
            <a:r>
              <a:rPr lang="en-US" dirty="0" err="1" smtClean="0">
                <a:solidFill>
                  <a:schemeClr val="tx2"/>
                </a:solidFill>
              </a:rPr>
              <a:t>Matlab</a:t>
            </a:r>
            <a:r>
              <a:rPr lang="en-US" dirty="0" smtClean="0">
                <a:solidFill>
                  <a:schemeClr val="tx2"/>
                </a:solidFill>
              </a:rPr>
              <a:t>/Simulink, </a:t>
            </a:r>
            <a:r>
              <a:rPr lang="en-US" dirty="0">
                <a:solidFill>
                  <a:schemeClr val="tx2"/>
                </a:solidFill>
              </a:rPr>
              <a:t>C++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 flipH="1" flipV="1">
            <a:off x="8610604" y="5331376"/>
            <a:ext cx="415155" cy="525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0092" y="2995449"/>
            <a:ext cx="2989812" cy="1576058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9088821" y="2688021"/>
            <a:ext cx="1039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Example: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7480738" y="4193628"/>
            <a:ext cx="1340069" cy="7882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579234" y="2936907"/>
            <a:ext cx="3427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Lourens</a:t>
            </a:r>
            <a:r>
              <a:rPr lang="fr-FR" dirty="0"/>
              <a:t> </a:t>
            </a:r>
            <a:r>
              <a:rPr lang="fr-FR" dirty="0" err="1"/>
              <a:t>Veen</a:t>
            </a:r>
            <a:r>
              <a:rPr lang="fr-FR" dirty="0"/>
              <a:t> (NL </a:t>
            </a:r>
            <a:r>
              <a:rPr lang="fr-FR" dirty="0" err="1"/>
              <a:t>eScience</a:t>
            </a:r>
            <a:r>
              <a:rPr lang="fr-FR" dirty="0"/>
              <a:t> center)</a:t>
            </a:r>
          </a:p>
        </p:txBody>
      </p:sp>
    </p:spTree>
    <p:extLst>
      <p:ext uri="{BB962C8B-B14F-4D97-AF65-F5344CB8AC3E}">
        <p14:creationId xmlns:p14="http://schemas.microsoft.com/office/powerpoint/2010/main" val="2302551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009586" cy="45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C00000"/>
                </a:solidFill>
              </a:rPr>
              <a:t>WP1: HFPS </a:t>
            </a:r>
            <a:r>
              <a:rPr lang="en-US" dirty="0">
                <a:solidFill>
                  <a:srgbClr val="C00000"/>
                </a:solidFill>
              </a:rPr>
              <a:t>Workflow orchestration and module coupling </a:t>
            </a:r>
            <a:r>
              <a:rPr lang="en-US" dirty="0" smtClean="0">
                <a:solidFill>
                  <a:srgbClr val="C00000"/>
                </a:solidFill>
              </a:rPr>
              <a:t>framework</a:t>
            </a:r>
            <a:r>
              <a:rPr lang="en-US" dirty="0">
                <a:solidFill>
                  <a:srgbClr val="C00000"/>
                </a:solidFill>
              </a:rPr>
              <a:t>, F. </a:t>
            </a:r>
            <a:r>
              <a:rPr lang="en-US" dirty="0" err="1" smtClean="0">
                <a:solidFill>
                  <a:srgbClr val="C00000"/>
                </a:solidFill>
              </a:rPr>
              <a:t>Casson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status of the HFPS and synergies with ETS/ASTRA and ITER</a:t>
            </a:r>
            <a:endParaRPr lang="en-US" dirty="0"/>
          </a:p>
        </p:txBody>
      </p:sp>
      <p:graphicFrame>
        <p:nvGraphicFramePr>
          <p:cNvPr id="4" name="Content Placeholder 1">
            <a:extLst>
              <a:ext uri="{FF2B5EF4-FFF2-40B4-BE49-F238E27FC236}">
                <a16:creationId xmlns:a16="http://schemas.microsoft.com/office/drawing/2014/main" id="{48145773-8C3D-7779-E8C1-F9401F2B86BE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83502305"/>
              </p:ext>
            </p:extLst>
          </p:nvPr>
        </p:nvGraphicFramePr>
        <p:xfrm>
          <a:off x="0" y="835572"/>
          <a:ext cx="6466873" cy="5450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212835" y="772510"/>
            <a:ext cx="1652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HFPS: F. </a:t>
            </a:r>
            <a:r>
              <a:rPr lang="en-US" b="1" dirty="0" err="1" smtClean="0"/>
              <a:t>Casson</a:t>
            </a:r>
            <a:endParaRPr lang="en-US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6884276" y="719957"/>
            <a:ext cx="1498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ETS: D. </a:t>
            </a:r>
            <a:r>
              <a:rPr lang="en-US" b="1" dirty="0" err="1" smtClean="0"/>
              <a:t>Coster</a:t>
            </a:r>
            <a:endParaRPr lang="en-US" b="1" dirty="0"/>
          </a:p>
        </p:txBody>
      </p:sp>
      <p:grpSp>
        <p:nvGrpSpPr>
          <p:cNvPr id="13" name="Groupe 12"/>
          <p:cNvGrpSpPr/>
          <p:nvPr/>
        </p:nvGrpSpPr>
        <p:grpSpPr>
          <a:xfrm>
            <a:off x="6794822" y="1111468"/>
            <a:ext cx="5183100" cy="2017986"/>
            <a:chOff x="6842119" y="1229710"/>
            <a:chExt cx="5183100" cy="2017986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42119" y="1229710"/>
              <a:ext cx="5183100" cy="201798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433441" y="2333297"/>
              <a:ext cx="1379483" cy="118241"/>
            </a:xfrm>
            <a:prstGeom prst="rect">
              <a:avLst/>
            </a:prstGeom>
            <a:noFill/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39959" y="1744718"/>
              <a:ext cx="1221827" cy="107730"/>
            </a:xfrm>
            <a:prstGeom prst="rect">
              <a:avLst/>
            </a:prstGeom>
            <a:noFill/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6510108" y="5103674"/>
            <a:ext cx="5516960" cy="175432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Starting now, great opportunity to share strategies </a:t>
            </a:r>
          </a:p>
          <a:p>
            <a:r>
              <a:rPr lang="en-US" dirty="0" smtClean="0"/>
              <a:t>IMAS input/output : all on the same page</a:t>
            </a:r>
          </a:p>
          <a:p>
            <a:r>
              <a:rPr lang="en-US" b="1" dirty="0" smtClean="0"/>
              <a:t>Code modularity level </a:t>
            </a:r>
            <a:r>
              <a:rPr lang="en-US" dirty="0" smtClean="0"/>
              <a:t>: </a:t>
            </a:r>
            <a:r>
              <a:rPr lang="en-US" dirty="0" err="1" smtClean="0"/>
              <a:t>Iwrap</a:t>
            </a:r>
            <a:r>
              <a:rPr lang="en-US" dirty="0" smtClean="0"/>
              <a:t> or not </a:t>
            </a:r>
            <a:r>
              <a:rPr lang="en-US" dirty="0" err="1" smtClean="0"/>
              <a:t>Iwrap</a:t>
            </a:r>
            <a:endParaRPr lang="en-US" dirty="0" smtClean="0"/>
          </a:p>
          <a:p>
            <a:r>
              <a:rPr lang="en-US" b="1" dirty="0" smtClean="0"/>
              <a:t>Persistent actor workflow choice</a:t>
            </a:r>
            <a:r>
              <a:rPr lang="en-US" dirty="0" smtClean="0"/>
              <a:t>: Muscle3 or not </a:t>
            </a:r>
          </a:p>
          <a:p>
            <a:r>
              <a:rPr lang="en-US" b="1" dirty="0" smtClean="0"/>
              <a:t>GUI</a:t>
            </a:r>
            <a:r>
              <a:rPr lang="en-US" dirty="0" smtClean="0"/>
              <a:t>: </a:t>
            </a:r>
            <a:r>
              <a:rPr lang="en-US" dirty="0" err="1" smtClean="0"/>
              <a:t>autoGUI</a:t>
            </a:r>
            <a:r>
              <a:rPr lang="en-US" dirty="0" smtClean="0"/>
              <a:t> based workflow or not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Proposing: </a:t>
            </a:r>
            <a:r>
              <a:rPr lang="en-US" dirty="0" smtClean="0">
                <a:solidFill>
                  <a:srgbClr val="C00000"/>
                </a:solidFill>
              </a:rPr>
              <a:t>2 </a:t>
            </a:r>
            <a:r>
              <a:rPr lang="en-US" dirty="0" smtClean="0">
                <a:solidFill>
                  <a:srgbClr val="C00000"/>
                </a:solidFill>
              </a:rPr>
              <a:t>meetings/year HFPS/ASTRA/ETS (and ITER)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6271" y="3237700"/>
            <a:ext cx="4213991" cy="185965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524297" y="3237184"/>
            <a:ext cx="1094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ASTRA: </a:t>
            </a:r>
          </a:p>
          <a:p>
            <a:r>
              <a:rPr lang="en-US" b="1" dirty="0" smtClean="0"/>
              <a:t>G. </a:t>
            </a:r>
            <a:r>
              <a:rPr lang="en-US" b="1" dirty="0" err="1" smtClean="0"/>
              <a:t>Tardini</a:t>
            </a:r>
            <a:endParaRPr lang="en-US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141889" y="5934670"/>
            <a:ext cx="61656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ITER: M. Schneider </a:t>
            </a:r>
          </a:p>
          <a:p>
            <a:r>
              <a:rPr lang="en-US" dirty="0" smtClean="0"/>
              <a:t>Muscle3 for flexibility with </a:t>
            </a:r>
            <a:r>
              <a:rPr lang="en-US" dirty="0" err="1" smtClean="0"/>
              <a:t>Iwrap</a:t>
            </a:r>
            <a:r>
              <a:rPr lang="en-US" dirty="0" smtClean="0"/>
              <a:t> for modularity</a:t>
            </a:r>
          </a:p>
          <a:p>
            <a:r>
              <a:rPr lang="en-US" dirty="0" smtClean="0"/>
              <a:t>Tested on IDA, tested IMAS-PCSSP proto (fueling, DINA), in HCD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580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WP1 deliverables for 2023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165537" y="711783"/>
          <a:ext cx="12026462" cy="6191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0408">
                  <a:extLst>
                    <a:ext uri="{9D8B030D-6E8A-4147-A177-3AD203B41FA5}">
                      <a16:colId xmlns:a16="http://schemas.microsoft.com/office/drawing/2014/main" val="2900086198"/>
                    </a:ext>
                  </a:extLst>
                </a:gridCol>
                <a:gridCol w="6406054">
                  <a:extLst>
                    <a:ext uri="{9D8B030D-6E8A-4147-A177-3AD203B41FA5}">
                      <a16:colId xmlns:a16="http://schemas.microsoft.com/office/drawing/2014/main" val="1405990958"/>
                    </a:ext>
                  </a:extLst>
                </a:gridCol>
              </a:tblGrid>
              <a:tr h="39401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WP1 Planned milestones for 2023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status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310533"/>
                  </a:ext>
                </a:extLst>
              </a:tr>
              <a:tr h="793950">
                <a:tc>
                  <a:txBody>
                    <a:bodyPr/>
                    <a:lstStyle/>
                    <a:p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Milestone 1.2 M3 Adapted existing HFPS components (for SOL, MHD, pedestal and breakdown/burn-through) to </a:t>
                      </a:r>
                      <a:r>
                        <a:rPr lang="en-US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follow new Python workflow specifications- 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 2023</a:t>
                      </a:r>
                      <a:endParaRPr lang="en-US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600" dirty="0" smtClean="0"/>
                        <a:t>Planned</a:t>
                      </a:r>
                      <a:r>
                        <a:rPr lang="en-US" sz="1600" baseline="0" dirty="0" smtClean="0"/>
                        <a:t> for 2023 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HFPS workflow</a:t>
                      </a:r>
                      <a:r>
                        <a:rPr lang="en-US" sz="1600" baseline="0" dirty="0" smtClean="0">
                          <a:solidFill>
                            <a:srgbClr val="C00000"/>
                          </a:solidFill>
                        </a:rPr>
                        <a:t> to </a:t>
                      </a:r>
                      <a:r>
                        <a:rPr lang="en-US" sz="1600" b="1" baseline="0" dirty="0" smtClean="0">
                          <a:solidFill>
                            <a:srgbClr val="C00000"/>
                          </a:solidFill>
                        </a:rPr>
                        <a:t>Muscle3 </a:t>
                      </a:r>
                      <a:r>
                        <a:rPr lang="en-US" sz="1600" baseline="0" dirty="0" smtClean="0">
                          <a:solidFill>
                            <a:srgbClr val="C00000"/>
                          </a:solidFill>
                        </a:rPr>
                        <a:t>with support of PAF contract and ACH in Poznan.</a:t>
                      </a:r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Need to </a:t>
                      </a:r>
                      <a:r>
                        <a:rPr lang="en-US" sz="1600" b="1" baseline="0" dirty="0" smtClean="0"/>
                        <a:t>interact with ITER on flexibility vs modularity </a:t>
                      </a:r>
                      <a:r>
                        <a:rPr lang="en-US" sz="1600" baseline="0" dirty="0" smtClean="0"/>
                        <a:t>and make sure HFPS muscle3 EF/ITER is aligned.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761856"/>
                  </a:ext>
                </a:extLst>
              </a:tr>
              <a:tr h="650304">
                <a:tc>
                  <a:txBody>
                    <a:bodyPr/>
                    <a:lstStyle/>
                    <a:p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Milestone 1.3.M1 Adapted existing HFPS components to workflow settings management specifications Dec 2023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619"/>
                  </a:ext>
                </a:extLst>
              </a:tr>
              <a:tr h="971537">
                <a:tc>
                  <a:txBody>
                    <a:bodyPr/>
                    <a:lstStyle/>
                    <a:p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Milestone 1.4.M4 All existing HFPS components configurable from </a:t>
                      </a:r>
                      <a:r>
                        <a:rPr lang="en-US" sz="1600" b="1" i="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GUI 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integrated with common simulation cataloging system Dec 2023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Cataloguing</a:t>
                      </a:r>
                      <a:r>
                        <a:rPr lang="en-US" sz="1600" baseline="0" dirty="0" smtClean="0"/>
                        <a:t> OK, </a:t>
                      </a:r>
                      <a:r>
                        <a:rPr lang="en-US" sz="1600" baseline="0" dirty="0" smtClean="0">
                          <a:solidFill>
                            <a:srgbClr val="C00000"/>
                          </a:solidFill>
                        </a:rPr>
                        <a:t>post-pone to Dec 2024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30470"/>
                  </a:ext>
                </a:extLst>
              </a:tr>
              <a:tr h="97153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Demonstrate JINTRAC with </a:t>
                      </a:r>
                      <a:r>
                        <a:rPr lang="en-GB" sz="16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IMAS input in HDF5 format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 at least two EF tokamaks</a:t>
                      </a:r>
                    </a:p>
                    <a:p>
                      <a:pPr lvl="0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Demonstrate </a:t>
                      </a:r>
                      <a:r>
                        <a:rPr lang="en-GB" sz="16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containerised JINTRAC-IMAS running in the cloud</a:t>
                      </a:r>
                      <a:endParaRPr lang="en-GB" sz="1600" i="1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Demonstrate multi-container workflow with JINTRAC + HCD</a:t>
                      </a:r>
                      <a:endParaRPr lang="fr-FR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138793"/>
                  </a:ext>
                </a:extLst>
              </a:tr>
              <a:tr h="971537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With WP2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effectLst/>
                          <a:latin typeface="+mn-lt"/>
                        </a:rPr>
                        <a:t>MISHKA and CASTOR: output in IDS (Florian, test: Patrick)</a:t>
                      </a:r>
                      <a:endParaRPr lang="fr-FR" sz="1600" dirty="0" smtClean="0">
                        <a:effectLst/>
                        <a:latin typeface="Symbol" panose="05050102010706020507" pitchFamily="18" charset="2"/>
                      </a:endParaRPr>
                    </a:p>
                    <a:p>
                      <a:r>
                        <a:rPr lang="fr-FR" sz="1600" dirty="0" smtClean="0">
                          <a:effectLst/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fr-FR" sz="1600" dirty="0" smtClean="0">
                          <a:effectLst/>
                          <a:latin typeface="+mn-lt"/>
                        </a:rPr>
                        <a:t>' </a:t>
                      </a:r>
                      <a:r>
                        <a:rPr lang="fr-FR" sz="1600" dirty="0" err="1" smtClean="0">
                          <a:effectLst/>
                          <a:latin typeface="+mn-lt"/>
                        </a:rPr>
                        <a:t>calculation</a:t>
                      </a:r>
                      <a:r>
                        <a:rPr lang="fr-FR" sz="1600" dirty="0" smtClean="0">
                          <a:effectLst/>
                          <a:latin typeface="+mn-lt"/>
                        </a:rPr>
                        <a:t> (Florian, test</a:t>
                      </a:r>
                      <a:r>
                        <a:rPr lang="fr-FR" sz="1600" baseline="0" dirty="0" smtClean="0">
                          <a:effectLst/>
                          <a:latin typeface="+mn-lt"/>
                        </a:rPr>
                        <a:t> on </a:t>
                      </a:r>
                      <a:r>
                        <a:rPr lang="fr-FR" sz="1600" baseline="0" dirty="0" err="1" smtClean="0">
                          <a:effectLst/>
                          <a:latin typeface="+mn-lt"/>
                        </a:rPr>
                        <a:t>Ip</a:t>
                      </a:r>
                      <a:r>
                        <a:rPr lang="fr-FR" sz="16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fr-FR" sz="1600" baseline="0" dirty="0" err="1" smtClean="0">
                          <a:effectLst/>
                          <a:latin typeface="+mn-lt"/>
                        </a:rPr>
                        <a:t>ramp</a:t>
                      </a:r>
                      <a:r>
                        <a:rPr lang="fr-FR" sz="1600" baseline="0" dirty="0" smtClean="0">
                          <a:effectLst/>
                          <a:latin typeface="+mn-lt"/>
                        </a:rPr>
                        <a:t> Patrick</a:t>
                      </a:r>
                      <a:r>
                        <a:rPr lang="fr-FR" sz="1600" dirty="0" smtClean="0">
                          <a:effectLst/>
                          <a:latin typeface="+mn-lt"/>
                        </a:rPr>
                        <a:t>)</a:t>
                      </a:r>
                      <a:endParaRPr lang="en-US" sz="1600" dirty="0" smtClean="0"/>
                    </a:p>
                    <a:p>
                      <a:r>
                        <a:rPr lang="en-US" sz="1600" dirty="0" err="1" smtClean="0"/>
                        <a:t>Er</a:t>
                      </a:r>
                      <a:r>
                        <a:rPr lang="en-US" sz="1600" dirty="0" smtClean="0"/>
                        <a:t> boundary condition free to be user chosen (Florian, test: Clarisse)</a:t>
                      </a:r>
                      <a:endParaRPr lang="fr-FR" sz="1600" dirty="0" smtClean="0">
                        <a:effectLst/>
                        <a:latin typeface="+mn-lt"/>
                      </a:endParaRPr>
                    </a:p>
                    <a:p>
                      <a:r>
                        <a:rPr lang="fr-FR" sz="1600" dirty="0" smtClean="0">
                          <a:effectLst/>
                          <a:latin typeface="+mn-lt"/>
                        </a:rPr>
                        <a:t>FACIT </a:t>
                      </a:r>
                      <a:r>
                        <a:rPr lang="fr-FR" sz="1600" dirty="0" err="1" smtClean="0">
                          <a:effectLst/>
                          <a:latin typeface="+mn-lt"/>
                        </a:rPr>
                        <a:t>coupling</a:t>
                      </a:r>
                      <a:r>
                        <a:rPr lang="fr-FR" sz="1600" dirty="0" smtClean="0">
                          <a:effectLst/>
                          <a:latin typeface="+mn-lt"/>
                        </a:rPr>
                        <a:t> and test (Francis, tests Patrick,</a:t>
                      </a:r>
                      <a:r>
                        <a:rPr lang="fr-FR" sz="1600" baseline="0" dirty="0" smtClean="0">
                          <a:effectLst/>
                          <a:latin typeface="+mn-lt"/>
                        </a:rPr>
                        <a:t> Pierre</a:t>
                      </a:r>
                      <a:r>
                        <a:rPr lang="fr-FR" sz="1600" dirty="0" smtClean="0">
                          <a:effectLst/>
                          <a:latin typeface="+mn-lt"/>
                        </a:rPr>
                        <a:t>)</a:t>
                      </a:r>
                    </a:p>
                    <a:p>
                      <a:r>
                        <a:rPr lang="fr-FR" sz="1600" dirty="0" smtClean="0">
                          <a:effectLst/>
                          <a:latin typeface="+mn-lt"/>
                        </a:rPr>
                        <a:t>QLKNN-</a:t>
                      </a:r>
                      <a:r>
                        <a:rPr lang="fr-FR" sz="1600" dirty="0" err="1" smtClean="0">
                          <a:effectLst/>
                          <a:latin typeface="+mn-lt"/>
                        </a:rPr>
                        <a:t>edge</a:t>
                      </a:r>
                      <a:r>
                        <a:rPr lang="fr-FR" sz="1600" dirty="0" smtClean="0">
                          <a:effectLst/>
                          <a:latin typeface="+mn-lt"/>
                        </a:rPr>
                        <a:t> in TCI/HFPS (Jonathan, tests: Clarisse, Pierre)</a:t>
                      </a:r>
                    </a:p>
                    <a:p>
                      <a:r>
                        <a:rPr lang="fr-FR" sz="1600" dirty="0" smtClean="0">
                          <a:effectLst/>
                          <a:latin typeface="+mn-lt"/>
                        </a:rPr>
                        <a:t>HFPS-HCD </a:t>
                      </a:r>
                      <a:r>
                        <a:rPr lang="fr-FR" sz="1600" dirty="0" err="1" smtClean="0">
                          <a:effectLst/>
                          <a:latin typeface="+mn-lt"/>
                        </a:rPr>
                        <a:t>with</a:t>
                      </a:r>
                      <a:r>
                        <a:rPr lang="fr-FR" sz="1600" dirty="0" smtClean="0">
                          <a:effectLst/>
                          <a:latin typeface="+mn-lt"/>
                        </a:rPr>
                        <a:t> LHCD/ICRH</a:t>
                      </a:r>
                      <a:r>
                        <a:rPr lang="fr-FR" sz="16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fr-FR" sz="1600" baseline="0" dirty="0" err="1" smtClean="0">
                          <a:effectLst/>
                          <a:latin typeface="+mn-lt"/>
                        </a:rPr>
                        <a:t>demonstration</a:t>
                      </a:r>
                      <a:r>
                        <a:rPr lang="fr-FR" sz="1600" baseline="0" dirty="0" smtClean="0">
                          <a:effectLst/>
                          <a:latin typeface="+mn-lt"/>
                        </a:rPr>
                        <a:t> (Nathan, tests: Théo, Patrick)</a:t>
                      </a:r>
                      <a:endParaRPr lang="fr-FR" sz="1600" dirty="0" smtClean="0">
                        <a:effectLst/>
                        <a:latin typeface="+mn-lt"/>
                      </a:endParaRPr>
                    </a:p>
                    <a:p>
                      <a:r>
                        <a:rPr lang="fr-FR" sz="1600" dirty="0" smtClean="0">
                          <a:effectLst/>
                          <a:latin typeface="+mn-lt"/>
                        </a:rPr>
                        <a:t>HPI2 in HFPS on GW (Florian,</a:t>
                      </a:r>
                      <a:r>
                        <a:rPr lang="fr-FR" sz="1600" baseline="0" dirty="0" smtClean="0">
                          <a:effectLst/>
                          <a:latin typeface="+mn-lt"/>
                        </a:rPr>
                        <a:t> test: Clarisse)</a:t>
                      </a:r>
                      <a:endParaRPr lang="fr-FR" sz="1600" dirty="0" smtClean="0">
                        <a:effectLst/>
                        <a:latin typeface="+mn-lt"/>
                      </a:endParaRPr>
                    </a:p>
                    <a:p>
                      <a:pPr lvl="0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Verify TGLF impurity transport decomposition in SANCO against ASTRA and fix if needed.</a:t>
                      </a:r>
                      <a:endParaRPr lang="fr-FR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087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27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1</a:t>
            </a:r>
            <a:r>
              <a:rPr lang="en-US" baseline="30000" dirty="0" smtClean="0">
                <a:solidFill>
                  <a:srgbClr val="C00000"/>
                </a:solidFill>
              </a:rPr>
              <a:t>st</a:t>
            </a:r>
            <a:r>
              <a:rPr lang="en-US" dirty="0" smtClean="0">
                <a:solidFill>
                  <a:srgbClr val="C00000"/>
                </a:solidFill>
              </a:rPr>
              <a:t> HFPS training open to all EUROfusion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841210"/>
              </p:ext>
            </p:extLst>
          </p:nvPr>
        </p:nvGraphicFramePr>
        <p:xfrm>
          <a:off x="224814" y="874569"/>
          <a:ext cx="8302893" cy="4354874"/>
        </p:xfrm>
        <a:graphic>
          <a:graphicData uri="http://schemas.openxmlformats.org/drawingml/2006/table">
            <a:tbl>
              <a:tblPr/>
              <a:tblGrid>
                <a:gridCol w="2093284">
                  <a:extLst>
                    <a:ext uri="{9D8B030D-6E8A-4147-A177-3AD203B41FA5}">
                      <a16:colId xmlns:a16="http://schemas.microsoft.com/office/drawing/2014/main" val="866142253"/>
                    </a:ext>
                  </a:extLst>
                </a:gridCol>
                <a:gridCol w="6209609">
                  <a:extLst>
                    <a:ext uri="{9D8B030D-6E8A-4147-A177-3AD203B41FA5}">
                      <a16:colId xmlns:a16="http://schemas.microsoft.com/office/drawing/2014/main" val="750791214"/>
                    </a:ext>
                  </a:extLst>
                </a:gridCol>
              </a:tblGrid>
              <a:tr h="158674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Wed. Jan. 25</a:t>
                      </a:r>
                      <a:r>
                        <a:rPr lang="en-US" sz="2000" b="1" i="0" u="none" strike="noStrike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10.30-12.30 CET</a:t>
                      </a:r>
                      <a:endParaRPr lang="en-US" sz="2000" dirty="0">
                        <a:effectLst/>
                      </a:endParaRPr>
                    </a:p>
                  </a:txBody>
                  <a:tcPr marL="63500" marR="63500" marT="63500" marB="635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General introduction and overview (open to all, no registration needed)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15900" indent="-1651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·     Recent achievements of integrated modelling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15900" indent="-1651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·     What is the High Fidelity Pulse Simulator?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</a:txBody>
                  <a:tcPr marL="63500" marR="63500" marT="63500" marB="635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0169432"/>
                  </a:ext>
                </a:extLst>
              </a:tr>
              <a:tr h="135193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Wed. Jan. 25</a:t>
                      </a:r>
                      <a:r>
                        <a:rPr lang="en-US" sz="2000" b="1" i="0" u="none" strike="noStrike" baseline="30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14.30-17.30 CET</a:t>
                      </a:r>
                      <a:endParaRPr lang="en-US" sz="20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</a:txBody>
                  <a:tcPr marL="63500" marR="63500" marT="63500" marB="635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 CET: all, Intro/demo interpretative case: F. Casson</a:t>
                      </a:r>
                      <a:endParaRPr lang="en-US" sz="20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Breakout rooms as needed (ref. supervisor see table below)</a:t>
                      </a:r>
                      <a:endParaRPr lang="en-US" sz="20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pm CET: all, update on progresses/issues</a:t>
                      </a:r>
                      <a:endParaRPr lang="en-US" sz="2000">
                        <a:effectLst/>
                      </a:endParaRPr>
                    </a:p>
                  </a:txBody>
                  <a:tcPr marL="63500" marR="63500" marT="63500" marB="635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244530"/>
                  </a:ext>
                </a:extLst>
              </a:tr>
              <a:tr h="135193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Thur. Jan. 26</a:t>
                      </a:r>
                      <a:r>
                        <a:rPr lang="en-US" sz="2000" b="1" i="0" u="none" strike="noStrike" baseline="30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 </a:t>
                      </a:r>
                      <a:endParaRPr lang="en-US" sz="20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9.30-12.30 CET</a:t>
                      </a:r>
                      <a:endParaRPr lang="en-US" sz="20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</a:txBody>
                  <a:tcPr marL="63500" marR="63500" marT="63500" marB="635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9.30 CET: all, intro/demo predictive case with QLKNN</a:t>
                      </a:r>
                      <a:endParaRPr lang="en-US" sz="20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Breakout rooms as needed (ref. supervisor see table below)</a:t>
                      </a:r>
                      <a:endParaRPr lang="en-US" sz="20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 CET: all, update on progresses/issues</a:t>
                      </a:r>
                      <a:endParaRPr lang="en-US" sz="2000" dirty="0">
                        <a:effectLst/>
                      </a:endParaRPr>
                    </a:p>
                  </a:txBody>
                  <a:tcPr marL="63500" marR="63500" marT="63500" marB="63500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8439653"/>
                  </a:ext>
                </a:extLst>
              </a:tr>
            </a:tbl>
          </a:graphicData>
        </a:graphic>
      </p:graphicFrame>
      <p:sp>
        <p:nvSpPr>
          <p:cNvPr id="5" name="Accolade fermante 4"/>
          <p:cNvSpPr/>
          <p:nvPr/>
        </p:nvSpPr>
        <p:spPr>
          <a:xfrm>
            <a:off x="8585460" y="2537494"/>
            <a:ext cx="346509" cy="259882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9110451" y="3346017"/>
            <a:ext cx="2567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Registered participants </a:t>
            </a:r>
            <a:r>
              <a:rPr lang="en-US" dirty="0" smtClean="0"/>
              <a:t>13 </a:t>
            </a:r>
            <a:r>
              <a:rPr lang="en-US" dirty="0"/>
              <a:t>persons</a:t>
            </a:r>
          </a:p>
          <a:p>
            <a:endParaRPr lang="en-US" dirty="0"/>
          </a:p>
          <a:p>
            <a:r>
              <a:rPr lang="en-US" dirty="0"/>
              <a:t>JET, AUG and </a:t>
            </a:r>
            <a:r>
              <a:rPr lang="en-US" dirty="0" smtClean="0"/>
              <a:t>TCV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631" y="794222"/>
            <a:ext cx="3200439" cy="19930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73618" y="5331613"/>
            <a:ext cx="9084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Using </a:t>
            </a:r>
            <a:r>
              <a:rPr lang="en-US" dirty="0"/>
              <a:t>zoom and breakout rooms.</a:t>
            </a:r>
          </a:p>
          <a:p>
            <a:r>
              <a:rPr lang="en-US" dirty="0"/>
              <a:t>In the mean time every 3 months we will have TSVV11 meetings dedicated to debugging/analysis support to older and newer HFPS </a:t>
            </a:r>
            <a:r>
              <a:rPr lang="en-US" dirty="0" smtClean="0"/>
              <a:t>users.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Will be repeated yearly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761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IMAS AUG data modelled by the </a:t>
            </a:r>
            <a:r>
              <a:rPr lang="en-US" dirty="0" smtClean="0">
                <a:solidFill>
                  <a:srgbClr val="C00000"/>
                </a:solidFill>
              </a:rPr>
              <a:t>HFPSL </a:t>
            </a:r>
            <a:r>
              <a:rPr lang="en-US" dirty="0">
                <a:solidFill>
                  <a:srgbClr val="C00000"/>
                </a:solidFill>
              </a:rPr>
              <a:t>mode up to </a:t>
            </a:r>
            <a:r>
              <a:rPr lang="en-US" dirty="0" smtClean="0">
                <a:solidFill>
                  <a:srgbClr val="C00000"/>
                </a:solidFill>
              </a:rPr>
              <a:t>the LCFS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 flipH="1">
            <a:off x="739402" y="884447"/>
            <a:ext cx="7860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 mode on AUG, 1.2 MW of ECRH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29735" y="129909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HFPS-</a:t>
            </a:r>
            <a:r>
              <a:rPr lang="en-US" sz="2000" dirty="0" err="1" smtClean="0">
                <a:solidFill>
                  <a:srgbClr val="7030A0"/>
                </a:solidFill>
              </a:rPr>
              <a:t>QuaLiKiz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or</a:t>
            </a:r>
            <a:r>
              <a:rPr lang="en-US" sz="2000" dirty="0" smtClean="0">
                <a:solidFill>
                  <a:srgbClr val="7030A0"/>
                </a:solidFill>
              </a:rPr>
              <a:t> TGLFsat2-FRANTIC (neutrals at 5eV)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Predictive </a:t>
            </a:r>
            <a:r>
              <a:rPr lang="en-US" sz="2000" dirty="0">
                <a:solidFill>
                  <a:srgbClr val="7030A0"/>
                </a:solidFill>
              </a:rPr>
              <a:t>modeling up to </a:t>
            </a:r>
            <a:r>
              <a:rPr lang="en-US" sz="2000" dirty="0" err="1" smtClean="0">
                <a:solidFill>
                  <a:srgbClr val="7030A0"/>
                </a:solidFill>
              </a:rPr>
              <a:t>separatrix</a:t>
            </a:r>
            <a:r>
              <a:rPr lang="en-US" sz="2000" dirty="0" smtClean="0">
                <a:solidFill>
                  <a:srgbClr val="7030A0"/>
                </a:solidFill>
              </a:rPr>
              <a:t>, heat and particle</a:t>
            </a:r>
            <a:endParaRPr lang="en-US" sz="2000" dirty="0">
              <a:solidFill>
                <a:srgbClr val="7030A0"/>
              </a:solidFill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109373" y="1481959"/>
            <a:ext cx="11924096" cy="4614205"/>
            <a:chOff x="369504" y="1970690"/>
            <a:chExt cx="11924096" cy="4614205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5892" y="2995446"/>
              <a:ext cx="8077708" cy="2932387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9504" y="1970690"/>
              <a:ext cx="3596276" cy="4614205"/>
            </a:xfrm>
            <a:prstGeom prst="rect">
              <a:avLst/>
            </a:prstGeom>
          </p:spPr>
        </p:pic>
        <p:sp>
          <p:nvSpPr>
            <p:cNvPr id="11" name="Flèche vers le bas 10"/>
            <p:cNvSpPr/>
            <p:nvPr/>
          </p:nvSpPr>
          <p:spPr>
            <a:xfrm>
              <a:off x="1986455" y="3436883"/>
              <a:ext cx="173420" cy="323193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9341069" y="6187965"/>
            <a:ext cx="2249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Citrin</a:t>
            </a:r>
            <a:r>
              <a:rPr lang="en-US" dirty="0" smtClean="0"/>
              <a:t> ITPA Oct. 2022]</a:t>
            </a:r>
            <a:endParaRPr lang="en-US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26" y="6245898"/>
            <a:ext cx="1296550" cy="38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0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7">
            <a:extLst>
              <a:ext uri="{FF2B5EF4-FFF2-40B4-BE49-F238E27FC236}">
                <a16:creationId xmlns:a16="http://schemas.microsoft.com/office/drawing/2014/main" id="{9480FCEF-9AD3-984A-1EE9-C13E45C88D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1"/>
          <a:stretch/>
        </p:blipFill>
        <p:spPr>
          <a:xfrm>
            <a:off x="8130315" y="3167994"/>
            <a:ext cx="4061685" cy="2189097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580" y="3173003"/>
            <a:ext cx="4338145" cy="232582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C00000"/>
                </a:solidFill>
              </a:rPr>
              <a:t>IMAS WEST data </a:t>
            </a:r>
            <a:r>
              <a:rPr lang="en-US" dirty="0">
                <a:solidFill>
                  <a:srgbClr val="C00000"/>
                </a:solidFill>
              </a:rPr>
              <a:t>modelled by the </a:t>
            </a:r>
            <a:r>
              <a:rPr lang="en-US" dirty="0" smtClean="0">
                <a:solidFill>
                  <a:srgbClr val="C00000"/>
                </a:solidFill>
              </a:rPr>
              <a:t>HFPS Boron </a:t>
            </a:r>
            <a:r>
              <a:rPr lang="en-US" dirty="0" smtClean="0">
                <a:solidFill>
                  <a:srgbClr val="C00000"/>
                </a:solidFill>
              </a:rPr>
              <a:t>dropper enhancing L mode confinement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81166" y="1728395"/>
            <a:ext cx="8071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</a:t>
            </a:r>
            <a:r>
              <a:rPr lang="en-US" sz="2000" dirty="0" smtClean="0"/>
              <a:t>argest Boron powder </a:t>
            </a:r>
            <a:r>
              <a:rPr lang="en-US" sz="2000" dirty="0"/>
              <a:t>injection </a:t>
            </a:r>
            <a:r>
              <a:rPr lang="en-US" sz="2000" dirty="0" smtClean="0"/>
              <a:t>in WEST LHCD heated L mode, </a:t>
            </a:r>
          </a:p>
          <a:p>
            <a:r>
              <a:rPr lang="en-US" sz="2000" dirty="0" smtClean="0"/>
              <a:t>leads to increased energy content [</a:t>
            </a:r>
            <a:r>
              <a:rPr lang="en-US" sz="2000" dirty="0" smtClean="0">
                <a:hlinkClick r:id="rId4"/>
              </a:rPr>
              <a:t>Bodner NF2022</a:t>
            </a:r>
            <a:r>
              <a:rPr lang="en-US" sz="2000" dirty="0" smtClean="0"/>
              <a:t>]</a:t>
            </a:r>
            <a:endParaRPr lang="en-US" sz="2000" dirty="0"/>
          </a:p>
          <a:p>
            <a:r>
              <a:rPr lang="en-US" sz="2000" dirty="0" smtClean="0"/>
              <a:t>Key role of enhanced </a:t>
            </a:r>
            <a:r>
              <a:rPr lang="en-US" sz="2000" dirty="0" err="1" smtClean="0"/>
              <a:t>Z</a:t>
            </a:r>
            <a:r>
              <a:rPr lang="en-US" sz="2000" baseline="-25000" dirty="0" err="1" smtClean="0"/>
              <a:t>eff</a:t>
            </a:r>
            <a:r>
              <a:rPr lang="en-US" sz="2000" dirty="0" smtClean="0"/>
              <a:t> and </a:t>
            </a:r>
            <a:r>
              <a:rPr lang="en-US" sz="2000" dirty="0" err="1" smtClean="0"/>
              <a:t>collisionality</a:t>
            </a:r>
            <a:r>
              <a:rPr lang="en-US" sz="2000" dirty="0" smtClean="0"/>
              <a:t> on turbulence stabilization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6">
                <a:extLst>
                  <a:ext uri="{FF2B5EF4-FFF2-40B4-BE49-F238E27FC236}">
                    <a16:creationId xmlns:a16="http://schemas.microsoft.com/office/drawing/2014/main" id="{86BD7504-444D-D0AE-5DEA-63B45837EFC2}"/>
                  </a:ext>
                </a:extLst>
              </p:cNvPr>
              <p:cNvSpPr txBox="1"/>
              <p:nvPr/>
            </p:nvSpPr>
            <p:spPr>
              <a:xfrm>
                <a:off x="10058400" y="4592329"/>
                <a:ext cx="17268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3" name="TextBox 6">
                <a:extLst>
                  <a:ext uri="{FF2B5EF4-FFF2-40B4-BE49-F238E27FC236}">
                    <a16:creationId xmlns:a16="http://schemas.microsoft.com/office/drawing/2014/main" id="{86BD7504-444D-D0AE-5DEA-63B45837E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0" y="4592329"/>
                <a:ext cx="1726824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9853350" y="5522115"/>
            <a:ext cx="2101024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[G. Bodner, P. Manas et al]</a:t>
            </a:r>
            <a:endParaRPr lang="en-US" sz="1400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195889"/>
            <a:ext cx="4181640" cy="2250061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599090" y="3288702"/>
            <a:ext cx="1410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accent1"/>
                </a:solidFill>
              </a:rPr>
              <a:t>Expt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HFPS-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QuaLiKiz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6">
                <a:extLst>
                  <a:ext uri="{FF2B5EF4-FFF2-40B4-BE49-F238E27FC236}">
                    <a16:creationId xmlns:a16="http://schemas.microsoft.com/office/drawing/2014/main" id="{86BD7504-444D-D0AE-5DEA-63B45837EFC2}"/>
                  </a:ext>
                </a:extLst>
              </p:cNvPr>
              <p:cNvSpPr txBox="1"/>
              <p:nvPr/>
            </p:nvSpPr>
            <p:spPr>
              <a:xfrm>
                <a:off x="4282966" y="4792026"/>
                <a:ext cx="17268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8" name="TextBox 6">
                <a:extLst>
                  <a:ext uri="{FF2B5EF4-FFF2-40B4-BE49-F238E27FC236}">
                    <a16:creationId xmlns:a16="http://schemas.microsoft.com/office/drawing/2014/main" id="{86BD7504-444D-D0AE-5DEA-63B45837E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966" y="4792026"/>
                <a:ext cx="1726824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6">
                <a:extLst>
                  <a:ext uri="{FF2B5EF4-FFF2-40B4-BE49-F238E27FC236}">
                    <a16:creationId xmlns:a16="http://schemas.microsoft.com/office/drawing/2014/main" id="{86BD7504-444D-D0AE-5DEA-63B45837EFC2}"/>
                  </a:ext>
                </a:extLst>
              </p:cNvPr>
              <p:cNvSpPr txBox="1"/>
              <p:nvPr/>
            </p:nvSpPr>
            <p:spPr>
              <a:xfrm>
                <a:off x="112985" y="4471300"/>
                <a:ext cx="17268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9" name="TextBox 6">
                <a:extLst>
                  <a:ext uri="{FF2B5EF4-FFF2-40B4-BE49-F238E27FC236}">
                    <a16:creationId xmlns:a16="http://schemas.microsoft.com/office/drawing/2014/main" id="{86BD7504-444D-D0AE-5DEA-63B45837E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85" y="4471300"/>
                <a:ext cx="1726824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ZoneTexte 29"/>
          <p:cNvSpPr txBox="1"/>
          <p:nvPr/>
        </p:nvSpPr>
        <p:spPr>
          <a:xfrm>
            <a:off x="4566745" y="3344042"/>
            <a:ext cx="1410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accent1"/>
                </a:solidFill>
              </a:rPr>
              <a:t>Expt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HFPS-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QuaLiKiz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2534" y="957345"/>
            <a:ext cx="88939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HFPS-</a:t>
            </a:r>
            <a:r>
              <a:rPr lang="en-US" sz="2000" dirty="0" err="1" smtClean="0">
                <a:solidFill>
                  <a:srgbClr val="7030A0"/>
                </a:solidFill>
              </a:rPr>
              <a:t>QuaLiKiz</a:t>
            </a:r>
            <a:endParaRPr lang="en-US" sz="2000" dirty="0">
              <a:solidFill>
                <a:srgbClr val="7030A0"/>
              </a:solidFill>
            </a:endParaRPr>
          </a:p>
          <a:p>
            <a:r>
              <a:rPr lang="en-US" sz="2000" dirty="0" smtClean="0">
                <a:solidFill>
                  <a:srgbClr val="7030A0"/>
                </a:solidFill>
              </a:rPr>
              <a:t>Predictive </a:t>
            </a:r>
            <a:r>
              <a:rPr lang="en-US" sz="2000" dirty="0">
                <a:solidFill>
                  <a:srgbClr val="7030A0"/>
                </a:solidFill>
              </a:rPr>
              <a:t>modeling up to </a:t>
            </a:r>
            <a:r>
              <a:rPr lang="en-US" sz="2000" dirty="0" smtClean="0">
                <a:solidFill>
                  <a:srgbClr val="7030A0"/>
                </a:solidFill>
                <a:latin typeface="Symbol" panose="05050102010706020507" pitchFamily="18" charset="2"/>
              </a:rPr>
              <a:t>r</a:t>
            </a:r>
            <a:r>
              <a:rPr lang="en-US" sz="2000" dirty="0" smtClean="0">
                <a:solidFill>
                  <a:srgbClr val="7030A0"/>
                </a:solidFill>
              </a:rPr>
              <a:t>=0.9, heat and particle over 3.5 s of plasma evolution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2864" y="2754807"/>
            <a:ext cx="885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#56920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91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WP1: HFPS Workflow orchestration and module coupling framework </a:t>
            </a:r>
            <a:r>
              <a:rPr lang="en-US" dirty="0"/>
              <a:t>(coordinator: F.J. </a:t>
            </a:r>
            <a:r>
              <a:rPr lang="en-US" dirty="0" err="1"/>
              <a:t>Casson</a:t>
            </a:r>
            <a:r>
              <a:rPr lang="en-US" dirty="0"/>
              <a:t>, 2.5 </a:t>
            </a:r>
            <a:r>
              <a:rPr lang="en-US" dirty="0" err="1"/>
              <a:t>ppy</a:t>
            </a:r>
            <a:r>
              <a:rPr lang="en-US" dirty="0"/>
              <a:t> incl. 1.5 ACH) </a:t>
            </a:r>
            <a:endParaRPr lang="en-US" dirty="0" smtClean="0"/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WP2: HFPS key physics modules validation </a:t>
            </a:r>
            <a:r>
              <a:rPr lang="en-US" dirty="0"/>
              <a:t>(3.5 </a:t>
            </a:r>
            <a:r>
              <a:rPr lang="en-US" dirty="0" err="1"/>
              <a:t>ppy</a:t>
            </a:r>
            <a:r>
              <a:rPr lang="en-US" dirty="0"/>
              <a:t> incl. 1 from ACH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>
                <a:solidFill>
                  <a:schemeClr val="tx2"/>
                </a:solidFill>
              </a:rPr>
              <a:t>WP3-HFPS full pulse modelling capability demonstration </a:t>
            </a:r>
            <a:r>
              <a:rPr lang="en-US" dirty="0"/>
              <a:t>(coordinator: E. Fable, 2 </a:t>
            </a:r>
            <a:r>
              <a:rPr lang="en-US" dirty="0" err="1"/>
              <a:t>ppy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WP4-HFPS systematic validation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(coordinator: A. Ho, 1ppy incl. 0.5 from ACH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>
                <a:solidFill>
                  <a:schemeClr val="tx2"/>
                </a:solidFill>
              </a:rPr>
              <a:t>WP5- HFPS initial ITER phase modelling </a:t>
            </a:r>
            <a:r>
              <a:rPr lang="en-US" dirty="0"/>
              <a:t>(coordinator: J. </a:t>
            </a:r>
            <a:r>
              <a:rPr lang="en-US" dirty="0" err="1"/>
              <a:t>Citrin</a:t>
            </a:r>
            <a:r>
              <a:rPr lang="en-US" dirty="0"/>
              <a:t>, total effort 0.5 </a:t>
            </a:r>
            <a:r>
              <a:rPr lang="en-US" dirty="0" err="1"/>
              <a:t>ppy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191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dirty="0">
                <a:solidFill>
                  <a:srgbClr val="C00000"/>
                </a:solidFill>
              </a:rPr>
              <a:t>WP2-D1: Turbulent transport </a:t>
            </a:r>
            <a:r>
              <a:rPr lang="fr-FR" dirty="0" err="1">
                <a:solidFill>
                  <a:srgbClr val="C00000"/>
                </a:solidFill>
              </a:rPr>
              <a:t>reduced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models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targeted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smtClean="0">
                <a:solidFill>
                  <a:srgbClr val="C00000"/>
                </a:solidFill>
              </a:rPr>
              <a:t>validation, Y. Camenen</a:t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dirty="0" err="1" smtClean="0">
                <a:solidFill>
                  <a:srgbClr val="C00000"/>
                </a:solidFill>
              </a:rPr>
              <a:t>Ip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dirty="0" err="1" smtClean="0">
                <a:solidFill>
                  <a:srgbClr val="C00000"/>
                </a:solidFill>
              </a:rPr>
              <a:t>ramp</a:t>
            </a:r>
            <a:r>
              <a:rPr lang="fr-FR" dirty="0" smtClean="0">
                <a:solidFill>
                  <a:srgbClr val="C00000"/>
                </a:solidFill>
              </a:rPr>
              <a:t> up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0527"/>
            <a:ext cx="5502165" cy="84120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81303" y="1174531"/>
            <a:ext cx="27510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Ramp up, TCV, GKW modelling Y. Camenen</a:t>
            </a:r>
          </a:p>
          <a:p>
            <a:r>
              <a:rPr lang="en-US" dirty="0" smtClean="0"/>
              <a:t>TEM stabilized as </a:t>
            </a:r>
            <a:r>
              <a:rPr lang="en-US" dirty="0" err="1" smtClean="0"/>
              <a:t>rIp</a:t>
            </a:r>
            <a:r>
              <a:rPr lang="en-US" dirty="0" smtClean="0"/>
              <a:t> ramps up confirming previous E. Fable’s work 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585" y="1055303"/>
            <a:ext cx="2496043" cy="201519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5945" y="1575734"/>
            <a:ext cx="6299473" cy="124399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825358" y="859220"/>
            <a:ext cx="6449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Marin’s HFPS on TCV, using </a:t>
            </a:r>
            <a:r>
              <a:rPr lang="en-US" dirty="0" err="1" smtClean="0"/>
              <a:t>QuaLiKiz</a:t>
            </a:r>
            <a:r>
              <a:rPr lang="en-US" dirty="0" smtClean="0"/>
              <a:t>, good agreement</a:t>
            </a:r>
          </a:p>
          <a:p>
            <a:r>
              <a:rPr lang="en-US" dirty="0" smtClean="0"/>
              <a:t>But still some tests (energy of neutrals, </a:t>
            </a:r>
            <a:r>
              <a:rPr lang="en-US" dirty="0" err="1" smtClean="0"/>
              <a:t>etc</a:t>
            </a:r>
            <a:r>
              <a:rPr lang="en-US" dirty="0" smtClean="0"/>
              <a:t>) before using </a:t>
            </a:r>
            <a:r>
              <a:rPr lang="en-US" dirty="0" err="1" smtClean="0"/>
              <a:t>dUQtools</a:t>
            </a:r>
            <a:endParaRPr lang="en-US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4775" y="2890536"/>
            <a:ext cx="2578155" cy="1937653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5959367" y="3074276"/>
            <a:ext cx="2561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P. Manas,</a:t>
            </a:r>
          </a:p>
          <a:p>
            <a:r>
              <a:rPr lang="en-US" dirty="0" smtClean="0"/>
              <a:t>HFPS on WEST</a:t>
            </a:r>
          </a:p>
          <a:p>
            <a:r>
              <a:rPr lang="en-US" dirty="0" smtClean="0"/>
              <a:t>Not as good, need to understand why</a:t>
            </a:r>
            <a:endParaRPr lang="en-US" dirty="0"/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25116"/>
              </p:ext>
            </p:extLst>
          </p:nvPr>
        </p:nvGraphicFramePr>
        <p:xfrm>
          <a:off x="87885" y="5392068"/>
          <a:ext cx="11967780" cy="1169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3890">
                  <a:extLst>
                    <a:ext uri="{9D8B030D-6E8A-4147-A177-3AD203B41FA5}">
                      <a16:colId xmlns:a16="http://schemas.microsoft.com/office/drawing/2014/main" val="1838256081"/>
                    </a:ext>
                  </a:extLst>
                </a:gridCol>
                <a:gridCol w="5983890">
                  <a:extLst>
                    <a:ext uri="{9D8B030D-6E8A-4147-A177-3AD203B41FA5}">
                      <a16:colId xmlns:a16="http://schemas.microsoft.com/office/drawing/2014/main" val="747151636"/>
                    </a:ext>
                  </a:extLst>
                </a:gridCol>
              </a:tblGrid>
              <a:tr h="3015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Milestones planned 2023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status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277628"/>
                  </a:ext>
                </a:extLst>
              </a:tr>
              <a:tr h="834255">
                <a:tc>
                  <a:txBody>
                    <a:bodyPr/>
                    <a:lstStyle/>
                    <a:p>
                      <a:r>
                        <a:rPr lang="fr-FR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Milestone</a:t>
                      </a:r>
                      <a:r>
                        <a:rPr lang="fr-F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2.1.M1: </a:t>
                      </a:r>
                      <a:r>
                        <a:rPr lang="fr-FR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Validated</a:t>
                      </a:r>
                      <a:r>
                        <a:rPr lang="fr-F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 mode </a:t>
                      </a:r>
                      <a:r>
                        <a:rPr lang="fr-FR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edge</a:t>
                      </a:r>
                      <a:r>
                        <a:rPr lang="fr-F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capability</a:t>
                      </a:r>
                      <a:r>
                        <a:rPr lang="fr-F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TGLF and QLKNN in </a:t>
                      </a:r>
                      <a:r>
                        <a:rPr lang="fr-FR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fr-F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ramp</a:t>
                      </a:r>
                      <a:r>
                        <a:rPr lang="fr-F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up </a:t>
                      </a:r>
                      <a:r>
                        <a:rPr lang="fr-FR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extended</a:t>
                      </a:r>
                      <a:r>
                        <a:rPr lang="fr-F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QLKNN for </a:t>
                      </a:r>
                      <a:r>
                        <a:rPr lang="fr-FR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edge</a:t>
                      </a:r>
                      <a:r>
                        <a:rPr lang="fr-F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T1 2023 </a:t>
                      </a:r>
                    </a:p>
                    <a:p>
                      <a:r>
                        <a:rPr lang="fr-FR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Milestone</a:t>
                      </a:r>
                      <a:r>
                        <a:rPr lang="fr-F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2.1.M2 in </a:t>
                      </a:r>
                      <a:r>
                        <a:rPr lang="fr-FR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fr-F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ramp</a:t>
                      </a:r>
                      <a:r>
                        <a:rPr lang="fr-F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down </a:t>
                      </a:r>
                      <a:r>
                        <a:rPr lang="fr-FR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r>
                        <a:rPr lang="fr-F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OK for ramp up :</a:t>
                      </a:r>
                      <a:r>
                        <a:rPr lang="en-US" sz="1600" baseline="0" dirty="0" smtClean="0"/>
                        <a:t> EPS, TTF and M. Marin publication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rgbClr val="C00000"/>
                          </a:solidFill>
                        </a:rPr>
                        <a:t>QLKNN edge (L. </a:t>
                      </a:r>
                      <a:r>
                        <a:rPr lang="en-US" sz="1600" baseline="0" dirty="0" err="1" smtClean="0">
                          <a:solidFill>
                            <a:srgbClr val="C00000"/>
                          </a:solidFill>
                        </a:rPr>
                        <a:t>Chôné</a:t>
                      </a:r>
                      <a:r>
                        <a:rPr lang="en-US" sz="1600" baseline="0" dirty="0" smtClean="0">
                          <a:solidFill>
                            <a:srgbClr val="C00000"/>
                          </a:solidFill>
                        </a:rPr>
                        <a:t>, J. </a:t>
                      </a:r>
                      <a:r>
                        <a:rPr lang="en-US" sz="1600" baseline="0" dirty="0" err="1" smtClean="0">
                          <a:solidFill>
                            <a:srgbClr val="C00000"/>
                          </a:solidFill>
                        </a:rPr>
                        <a:t>Citrin</a:t>
                      </a:r>
                      <a:r>
                        <a:rPr lang="en-US" sz="1600" baseline="0" dirty="0" smtClean="0">
                          <a:solidFill>
                            <a:srgbClr val="C00000"/>
                          </a:solidFill>
                        </a:rPr>
                        <a:t> et al) now available for testing in HFPS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rgbClr val="C00000"/>
                          </a:solidFill>
                        </a:rPr>
                        <a:t>Ramp down </a:t>
                      </a:r>
                      <a:r>
                        <a:rPr lang="en-US" sz="1600" baseline="0" dirty="0" smtClean="0">
                          <a:solidFill>
                            <a:srgbClr val="C00000"/>
                          </a:solidFill>
                        </a:rPr>
                        <a:t>postponed </a:t>
                      </a:r>
                      <a:r>
                        <a:rPr lang="en-US" sz="1600" baseline="0" dirty="0" smtClean="0">
                          <a:solidFill>
                            <a:srgbClr val="C00000"/>
                          </a:solidFill>
                        </a:rPr>
                        <a:t>to 2024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50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48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dirty="0">
                <a:solidFill>
                  <a:srgbClr val="C00000"/>
                </a:solidFill>
              </a:rPr>
              <a:t>WP2-D1: Turbulent transport </a:t>
            </a:r>
            <a:r>
              <a:rPr lang="fr-FR" dirty="0" err="1">
                <a:solidFill>
                  <a:srgbClr val="C00000"/>
                </a:solidFill>
              </a:rPr>
              <a:t>reduced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models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targeted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smtClean="0">
                <a:solidFill>
                  <a:srgbClr val="C00000"/>
                </a:solidFill>
              </a:rPr>
              <a:t>validation, Y. </a:t>
            </a:r>
            <a:r>
              <a:rPr lang="fr-FR" dirty="0">
                <a:solidFill>
                  <a:srgbClr val="C00000"/>
                </a:solidFill>
              </a:rPr>
              <a:t>C</a:t>
            </a:r>
            <a:r>
              <a:rPr lang="fr-FR" dirty="0" smtClean="0">
                <a:solidFill>
                  <a:srgbClr val="C00000"/>
                </a:solidFill>
              </a:rPr>
              <a:t>amenen</a:t>
            </a:r>
            <a:r>
              <a:rPr lang="fr-FR" dirty="0">
                <a:solidFill>
                  <a:srgbClr val="C00000"/>
                </a:solidFill>
              </a:rPr>
              <a:t/>
            </a:r>
            <a:br>
              <a:rPr lang="fr-FR" dirty="0">
                <a:solidFill>
                  <a:srgbClr val="C00000"/>
                </a:solidFill>
              </a:rPr>
            </a:br>
            <a:r>
              <a:rPr lang="fr-FR" dirty="0" err="1" smtClean="0">
                <a:solidFill>
                  <a:srgbClr val="C00000"/>
                </a:solidFill>
              </a:rPr>
              <a:t>QuaLiKiz</a:t>
            </a:r>
            <a:r>
              <a:rPr lang="fr-FR" dirty="0" smtClean="0">
                <a:solidFill>
                  <a:srgbClr val="C00000"/>
                </a:solidFill>
              </a:rPr>
              <a:t>, QLKNN for </a:t>
            </a:r>
            <a:r>
              <a:rPr lang="fr-FR" dirty="0" err="1" smtClean="0">
                <a:solidFill>
                  <a:srgbClr val="C00000"/>
                </a:solidFill>
              </a:rPr>
              <a:t>edge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dirty="0" err="1" smtClean="0">
                <a:solidFill>
                  <a:srgbClr val="C00000"/>
                </a:solidFill>
              </a:rPr>
              <a:t>etc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710" y="835573"/>
            <a:ext cx="7217979" cy="610125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Status of NN turbulent transport models available in HFPS</a:t>
            </a:r>
          </a:p>
          <a:p>
            <a:pPr lvl="1"/>
            <a:r>
              <a:rPr lang="en-US" dirty="0" err="1" smtClean="0"/>
              <a:t>QuaLiKiz</a:t>
            </a:r>
            <a:r>
              <a:rPr lang="en-US" dirty="0" smtClean="0"/>
              <a:t> with </a:t>
            </a:r>
            <a:r>
              <a:rPr lang="en-US" dirty="0" err="1" smtClean="0"/>
              <a:t>collisionality</a:t>
            </a:r>
            <a:r>
              <a:rPr lang="en-US" dirty="0" smtClean="0"/>
              <a:t> operator improved [Stephens PhD and paper to be sub. </a:t>
            </a:r>
            <a:r>
              <a:rPr lang="en-US" dirty="0"/>
              <a:t>s</a:t>
            </a:r>
            <a:r>
              <a:rPr lang="en-US" dirty="0" smtClean="0"/>
              <a:t>oon]</a:t>
            </a:r>
          </a:p>
          <a:p>
            <a:pPr lvl="1"/>
            <a:r>
              <a:rPr lang="en-US" dirty="0" smtClean="0"/>
              <a:t> QLKNN-10D 300 millions </a:t>
            </a:r>
            <a:r>
              <a:rPr lang="en-US" dirty="0" err="1" smtClean="0"/>
              <a:t>datapoints</a:t>
            </a:r>
            <a:r>
              <a:rPr lang="en-US" dirty="0" smtClean="0"/>
              <a:t> hypercube trained on previous </a:t>
            </a:r>
            <a:r>
              <a:rPr lang="en-US" dirty="0" err="1" smtClean="0"/>
              <a:t>collisionality</a:t>
            </a:r>
            <a:r>
              <a:rPr lang="en-US" dirty="0" smtClean="0"/>
              <a:t> operator [</a:t>
            </a:r>
            <a:r>
              <a:rPr lang="en-US" dirty="0" err="1" smtClean="0"/>
              <a:t>VandePlassche</a:t>
            </a:r>
            <a:r>
              <a:rPr lang="en-US" dirty="0" smtClean="0"/>
              <a:t> PoP2020]. Recommendation is to apply 0.25 to </a:t>
            </a:r>
            <a:r>
              <a:rPr lang="en-US" dirty="0" err="1" smtClean="0"/>
              <a:t>collisionality</a:t>
            </a:r>
            <a:r>
              <a:rPr lang="en-US" dirty="0" smtClean="0"/>
              <a:t> when using it… [Ho NF2022 </a:t>
            </a:r>
            <a:r>
              <a:rPr lang="en-US" dirty="0" err="1" smtClean="0"/>
              <a:t>Ip</a:t>
            </a:r>
            <a:r>
              <a:rPr lang="en-US" dirty="0" smtClean="0"/>
              <a:t> ramp in JET as ref]. </a:t>
            </a:r>
            <a:endParaRPr lang="en-US" b="1" dirty="0" smtClean="0"/>
          </a:p>
          <a:p>
            <a:pPr lvl="1"/>
            <a:r>
              <a:rPr lang="en-US" b="1" dirty="0" smtClean="0"/>
              <a:t>Database 11D 2.8 billion </a:t>
            </a:r>
            <a:r>
              <a:rPr lang="en-US" b="1" dirty="0" err="1" smtClean="0"/>
              <a:t>QuaLiKiz</a:t>
            </a:r>
            <a:r>
              <a:rPr lang="en-US" b="1" dirty="0" smtClean="0"/>
              <a:t> new </a:t>
            </a:r>
            <a:r>
              <a:rPr lang="en-US" b="1" dirty="0" err="1" smtClean="0"/>
              <a:t>collisionality</a:t>
            </a:r>
            <a:r>
              <a:rPr lang="en-US" b="1" dirty="0" smtClean="0"/>
              <a:t> operator points exists, but no NN training… </a:t>
            </a:r>
            <a:r>
              <a:rPr lang="en-US" dirty="0" smtClean="0">
                <a:solidFill>
                  <a:srgbClr val="C00000"/>
                </a:solidFill>
              </a:rPr>
              <a:t>open source it to </a:t>
            </a:r>
            <a:r>
              <a:rPr lang="en-US" dirty="0" err="1" smtClean="0">
                <a:solidFill>
                  <a:srgbClr val="C00000"/>
                </a:solidFill>
              </a:rPr>
              <a:t>zenodo</a:t>
            </a:r>
            <a:r>
              <a:rPr lang="en-US" dirty="0" smtClean="0">
                <a:solidFill>
                  <a:srgbClr val="C00000"/>
                </a:solidFill>
              </a:rPr>
              <a:t>, find someone to do NN </a:t>
            </a:r>
            <a:r>
              <a:rPr lang="en-US" dirty="0" smtClean="0">
                <a:solidFill>
                  <a:srgbClr val="C00000"/>
                </a:solidFill>
              </a:rPr>
              <a:t>(on-going)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/>
              <a:t>Q</a:t>
            </a:r>
            <a:r>
              <a:rPr lang="en-US" dirty="0" smtClean="0"/>
              <a:t>LKNN-15D 21 million </a:t>
            </a:r>
            <a:r>
              <a:rPr lang="en-US" dirty="0" err="1" smtClean="0"/>
              <a:t>datapoints</a:t>
            </a:r>
            <a:r>
              <a:rPr lang="en-US" dirty="0" smtClean="0"/>
              <a:t>, JET specific [Ho PoP2021]</a:t>
            </a:r>
          </a:p>
          <a:p>
            <a:pPr lvl="1"/>
            <a:r>
              <a:rPr lang="en-US" b="1" dirty="0" smtClean="0"/>
              <a:t>QLKNN-edge by L. </a:t>
            </a:r>
            <a:r>
              <a:rPr lang="en-US" b="1" dirty="0" err="1" smtClean="0"/>
              <a:t>Chôné</a:t>
            </a:r>
            <a:r>
              <a:rPr lang="en-US" b="1" dirty="0" smtClean="0"/>
              <a:t> soon available in TCI-HFPS</a:t>
            </a:r>
            <a:r>
              <a:rPr lang="en-US" dirty="0" smtClean="0"/>
              <a:t>, very valuable for </a:t>
            </a:r>
            <a:r>
              <a:rPr lang="en-US" dirty="0" err="1" smtClean="0"/>
              <a:t>Ip</a:t>
            </a:r>
            <a:r>
              <a:rPr lang="en-US" dirty="0" smtClean="0"/>
              <a:t> ramps, L mode etc. (TSVV11 meeting Jan 13, 23) last checks + strategy QLK-QLKNN-edge switches J. </a:t>
            </a:r>
            <a:r>
              <a:rPr lang="en-US" dirty="0" err="1" smtClean="0"/>
              <a:t>Citrin</a:t>
            </a:r>
            <a:endParaRPr lang="en-US" dirty="0" smtClean="0"/>
          </a:p>
          <a:p>
            <a:pPr lvl="1"/>
            <a:r>
              <a:rPr lang="en-US" dirty="0" smtClean="0"/>
              <a:t>Plans: project FASTER to train NN on higher fidelity GK codes</a:t>
            </a:r>
            <a:r>
              <a:rPr lang="en-US" dirty="0"/>
              <a:t> . (see TSVV11 meeting Jan 13, 2023</a:t>
            </a:r>
            <a:r>
              <a:rPr lang="en-US" dirty="0" smtClean="0"/>
              <a:t>)</a:t>
            </a:r>
          </a:p>
          <a:p>
            <a:r>
              <a:rPr lang="en-US" b="1" dirty="0" err="1" smtClean="0"/>
              <a:t>QuaLiKiz</a:t>
            </a:r>
            <a:r>
              <a:rPr lang="en-US" b="1" dirty="0" smtClean="0"/>
              <a:t> itself in L mode does not capture the </a:t>
            </a:r>
            <a:r>
              <a:rPr lang="en-US" b="1" dirty="0" err="1" smtClean="0"/>
              <a:t>Ip</a:t>
            </a:r>
            <a:r>
              <a:rPr lang="en-US" b="1" dirty="0" smtClean="0"/>
              <a:t> scaling unlike TGLF </a:t>
            </a:r>
            <a:r>
              <a:rPr lang="en-US" dirty="0" smtClean="0"/>
              <a:t>[C. Angioni], issue in the q scaling of the TEM mode width identified [C. Stephens]. Work discussion May 4</a:t>
            </a:r>
            <a:r>
              <a:rPr lang="en-US" baseline="30000" dirty="0" smtClean="0"/>
              <a:t>th</a:t>
            </a:r>
            <a:r>
              <a:rPr lang="en-US" dirty="0" smtClean="0"/>
              <a:t>. To impact strategy for NN regression. </a:t>
            </a:r>
            <a:r>
              <a:rPr lang="en-US" b="1" dirty="0" err="1" smtClean="0"/>
              <a:t>Hypercubes</a:t>
            </a:r>
            <a:r>
              <a:rPr lang="en-US" b="1" dirty="0" smtClean="0"/>
              <a:t> are heavy to make, </a:t>
            </a:r>
            <a:r>
              <a:rPr lang="en-US" b="1" dirty="0" err="1" smtClean="0"/>
              <a:t>unsmart</a:t>
            </a:r>
            <a:r>
              <a:rPr lang="en-US" b="1" dirty="0" smtClean="0"/>
              <a:t>, but great production tools… </a:t>
            </a:r>
            <a:r>
              <a:rPr lang="en-US" b="1" dirty="0" err="1" smtClean="0"/>
              <a:t>cf</a:t>
            </a:r>
            <a:r>
              <a:rPr lang="en-US" b="1" dirty="0" smtClean="0"/>
              <a:t> QLKNN-10D.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101" y="1119352"/>
            <a:ext cx="4320697" cy="313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80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WP2-D2: Core-edge-SOL coupling targeted </a:t>
            </a:r>
            <a:r>
              <a:rPr lang="en-US" dirty="0" smtClean="0">
                <a:solidFill>
                  <a:srgbClr val="C00000"/>
                </a:solidFill>
              </a:rPr>
              <a:t>validation, C. Bourdelle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138009"/>
              </p:ext>
            </p:extLst>
          </p:nvPr>
        </p:nvGraphicFramePr>
        <p:xfrm>
          <a:off x="187432" y="4800598"/>
          <a:ext cx="12004568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5575">
                  <a:extLst>
                    <a:ext uri="{9D8B030D-6E8A-4147-A177-3AD203B41FA5}">
                      <a16:colId xmlns:a16="http://schemas.microsoft.com/office/drawing/2014/main" val="1838256081"/>
                    </a:ext>
                  </a:extLst>
                </a:gridCol>
                <a:gridCol w="8628993">
                  <a:extLst>
                    <a:ext uri="{9D8B030D-6E8A-4147-A177-3AD203B41FA5}">
                      <a16:colId xmlns:a16="http://schemas.microsoft.com/office/drawing/2014/main" val="747151636"/>
                    </a:ext>
                  </a:extLst>
                </a:gridCol>
              </a:tblGrid>
              <a:tr h="21441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Milestones planned 2023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status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277628"/>
                  </a:ext>
                </a:extLst>
              </a:tr>
              <a:tr h="1172109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Milestone 2.2.M1 validated reduced SOL model in the HFPS. </a:t>
                      </a:r>
                    </a:p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Milestone 2.2.M4 validated reduced pedestal models in the HFPS</a:t>
                      </a:r>
                      <a:endParaRPr lang="fr-FR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ENR synergy</a:t>
                      </a:r>
                      <a:r>
                        <a:rPr lang="en-US" sz="1800" baseline="0" dirty="0" smtClean="0"/>
                        <a:t> so milestones rather for 2024</a:t>
                      </a:r>
                    </a:p>
                    <a:p>
                      <a:r>
                        <a:rPr lang="en-US" sz="1800" baseline="0" dirty="0" smtClean="0"/>
                        <a:t>IMEP in ASTRA for now not in HFPS, maybe 2024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aseline="0" dirty="0" smtClean="0">
                          <a:effectLst/>
                          <a:latin typeface="+mn-lt"/>
                        </a:rPr>
                        <a:t>EUROPED NN to </a:t>
                      </a:r>
                      <a:r>
                        <a:rPr lang="fr-FR" sz="1800" baseline="0" dirty="0" err="1" smtClean="0">
                          <a:effectLst/>
                          <a:latin typeface="+mn-lt"/>
                        </a:rPr>
                        <a:t>be</a:t>
                      </a:r>
                      <a:r>
                        <a:rPr lang="fr-FR" sz="18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fr-FR" sz="1800" baseline="0" dirty="0" err="1" smtClean="0">
                          <a:effectLst/>
                          <a:latin typeface="+mn-lt"/>
                        </a:rPr>
                        <a:t>implemented</a:t>
                      </a:r>
                      <a:r>
                        <a:rPr lang="fr-FR" sz="1800" baseline="0" dirty="0" smtClean="0">
                          <a:effectLst/>
                          <a:latin typeface="+mn-lt"/>
                        </a:rPr>
                        <a:t>? </a:t>
                      </a:r>
                      <a:r>
                        <a:rPr lang="fr-FR" sz="1800" baseline="0" dirty="0" err="1" smtClean="0">
                          <a:effectLst/>
                          <a:latin typeface="+mn-lt"/>
                        </a:rPr>
                        <a:t>Tested</a:t>
                      </a:r>
                      <a:r>
                        <a:rPr lang="fr-FR" sz="1800" baseline="0" dirty="0" smtClean="0">
                          <a:effectLst/>
                          <a:latin typeface="+mn-lt"/>
                        </a:rPr>
                        <a:t>? </a:t>
                      </a:r>
                      <a:r>
                        <a:rPr lang="fr-FR" sz="1800" baseline="0" dirty="0" err="1" smtClean="0">
                          <a:effectLst/>
                          <a:latin typeface="+mn-lt"/>
                        </a:rPr>
                        <a:t>Need</a:t>
                      </a:r>
                      <a:r>
                        <a:rPr lang="fr-FR" sz="18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fr-FR" sz="1800" baseline="0" dirty="0" err="1" smtClean="0">
                          <a:effectLst/>
                          <a:latin typeface="+mn-lt"/>
                        </a:rPr>
                        <a:t>physics</a:t>
                      </a:r>
                      <a:r>
                        <a:rPr lang="fr-FR" sz="18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fr-FR" sz="1800" baseline="0" dirty="0" err="1" smtClean="0">
                          <a:effectLst/>
                          <a:latin typeface="+mn-lt"/>
                        </a:rPr>
                        <a:t>driven</a:t>
                      </a:r>
                      <a:r>
                        <a:rPr lang="fr-FR" sz="1800" baseline="0" dirty="0" smtClean="0">
                          <a:effectLst/>
                          <a:latin typeface="+mn-lt"/>
                        </a:rPr>
                        <a:t> topic, </a:t>
                      </a:r>
                      <a:r>
                        <a:rPr lang="fr-FR" sz="1800" baseline="0" dirty="0" err="1" smtClean="0">
                          <a:effectLst/>
                          <a:latin typeface="+mn-lt"/>
                        </a:rPr>
                        <a:t>synergy</a:t>
                      </a:r>
                      <a:r>
                        <a:rPr lang="fr-FR" sz="1800" baseline="0" dirty="0" smtClean="0">
                          <a:effectLst/>
                          <a:latin typeface="+mn-lt"/>
                        </a:rPr>
                        <a:t> MHD </a:t>
                      </a:r>
                      <a:r>
                        <a:rPr lang="fr-FR" sz="1800" baseline="0" dirty="0" err="1" smtClean="0">
                          <a:effectLst/>
                          <a:latin typeface="+mn-lt"/>
                        </a:rPr>
                        <a:t>stab</a:t>
                      </a:r>
                      <a:endParaRPr lang="en-US" sz="1800" baseline="0" dirty="0" smtClean="0"/>
                    </a:p>
                    <a:p>
                      <a:r>
                        <a:rPr lang="en-US" sz="1800" b="1" baseline="0" dirty="0" smtClean="0"/>
                        <a:t>For 2023: tests of </a:t>
                      </a:r>
                      <a:r>
                        <a:rPr lang="fr-FR" sz="1800" b="1" baseline="0" dirty="0" smtClean="0"/>
                        <a:t>Er </a:t>
                      </a:r>
                      <a:r>
                        <a:rPr lang="fr-FR" sz="1800" b="1" dirty="0" err="1" smtClean="0">
                          <a:effectLst/>
                          <a:latin typeface="+mn-lt"/>
                        </a:rPr>
                        <a:t>separatrix</a:t>
                      </a:r>
                      <a:r>
                        <a:rPr lang="fr-FR" sz="1800" b="1" dirty="0" smtClean="0">
                          <a:effectLst/>
                          <a:latin typeface="+mn-lt"/>
                        </a:rPr>
                        <a:t> to </a:t>
                      </a:r>
                      <a:r>
                        <a:rPr lang="fr-FR" sz="1800" b="1" dirty="0" err="1" smtClean="0">
                          <a:effectLst/>
                          <a:latin typeface="+mn-lt"/>
                        </a:rPr>
                        <a:t>fixed</a:t>
                      </a:r>
                      <a:r>
                        <a:rPr lang="fr-FR" sz="1800" b="1" dirty="0" smtClean="0">
                          <a:effectLst/>
                          <a:latin typeface="+mn-lt"/>
                        </a:rPr>
                        <a:t> value on WEST/JET L modes </a:t>
                      </a:r>
                    </a:p>
                    <a:p>
                      <a:r>
                        <a:rPr lang="fr-FR" sz="1800" dirty="0" smtClean="0">
                          <a:effectLst/>
                          <a:latin typeface="+mn-lt"/>
                        </a:rPr>
                        <a:t>ITER-DEMO</a:t>
                      </a:r>
                      <a:r>
                        <a:rPr lang="fr-FR" sz="1800" baseline="0" dirty="0" smtClean="0">
                          <a:effectLst/>
                          <a:latin typeface="+mn-lt"/>
                        </a:rPr>
                        <a:t> sep </a:t>
                      </a:r>
                      <a:r>
                        <a:rPr lang="fr-FR" sz="1800" baseline="0" dirty="0" err="1" smtClean="0">
                          <a:effectLst/>
                          <a:latin typeface="+mn-lt"/>
                        </a:rPr>
                        <a:t>scaling</a:t>
                      </a:r>
                      <a:r>
                        <a:rPr lang="fr-FR" sz="18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fr-FR" sz="1800" baseline="0" dirty="0" err="1" smtClean="0">
                          <a:effectLst/>
                          <a:latin typeface="+mn-lt"/>
                        </a:rPr>
                        <a:t>avail</a:t>
                      </a:r>
                      <a:r>
                        <a:rPr lang="fr-FR" sz="1800" baseline="0" dirty="0" smtClean="0">
                          <a:effectLst/>
                          <a:latin typeface="+mn-lt"/>
                        </a:rPr>
                        <a:t>. HFPS tests on WEST L mode. </a:t>
                      </a:r>
                      <a:r>
                        <a:rPr lang="fr-FR" sz="1800" baseline="0" dirty="0" err="1" smtClean="0">
                          <a:effectLst/>
                          <a:latin typeface="+mn-lt"/>
                        </a:rPr>
                        <a:t>Some</a:t>
                      </a:r>
                      <a:r>
                        <a:rPr lang="fr-FR" sz="1800" baseline="0" dirty="0" smtClean="0">
                          <a:effectLst/>
                          <a:latin typeface="+mn-lt"/>
                        </a:rPr>
                        <a:t> EDGE2D </a:t>
                      </a:r>
                      <a:r>
                        <a:rPr lang="fr-FR" sz="1800" baseline="0" dirty="0" err="1" smtClean="0">
                          <a:effectLst/>
                          <a:latin typeface="+mn-lt"/>
                        </a:rPr>
                        <a:t>coupling</a:t>
                      </a:r>
                      <a:r>
                        <a:rPr lang="fr-FR" sz="1800" baseline="0" dirty="0" smtClean="0">
                          <a:effectLst/>
                          <a:latin typeface="+mn-lt"/>
                        </a:rPr>
                        <a:t> validation </a:t>
                      </a:r>
                      <a:r>
                        <a:rPr lang="fr-FR" sz="1800" baseline="0" dirty="0" err="1" smtClean="0">
                          <a:effectLst/>
                          <a:latin typeface="+mn-lt"/>
                        </a:rPr>
                        <a:t>should</a:t>
                      </a:r>
                      <a:r>
                        <a:rPr lang="fr-FR" sz="18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fr-FR" sz="1800" baseline="0" dirty="0" err="1" smtClean="0">
                          <a:effectLst/>
                          <a:latin typeface="+mn-lt"/>
                        </a:rPr>
                        <a:t>be</a:t>
                      </a:r>
                      <a:r>
                        <a:rPr lang="fr-FR" sz="18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fr-FR" sz="1800" baseline="0" dirty="0" err="1" smtClean="0">
                          <a:effectLst/>
                          <a:latin typeface="+mn-lt"/>
                        </a:rPr>
                        <a:t>done</a:t>
                      </a:r>
                      <a:r>
                        <a:rPr lang="fr-FR" sz="1800" baseline="0" dirty="0" smtClean="0">
                          <a:effectLst/>
                          <a:latin typeface="+mn-lt"/>
                        </a:rPr>
                        <a:t> (</a:t>
                      </a:r>
                      <a:r>
                        <a:rPr lang="fr-FR" sz="1800" baseline="0" dirty="0" err="1" smtClean="0">
                          <a:effectLst/>
                          <a:latin typeface="+mn-lt"/>
                        </a:rPr>
                        <a:t>see</a:t>
                      </a:r>
                      <a:r>
                        <a:rPr lang="fr-FR" sz="1800" baseline="0" dirty="0" smtClean="0">
                          <a:effectLst/>
                          <a:latin typeface="+mn-lt"/>
                        </a:rPr>
                        <a:t> ETS warning by D. Coster) but </a:t>
                      </a:r>
                      <a:r>
                        <a:rPr lang="fr-FR" sz="1800" baseline="0" dirty="0" err="1" smtClean="0">
                          <a:effectLst/>
                          <a:latin typeface="+mn-lt"/>
                        </a:rPr>
                        <a:t>lack</a:t>
                      </a:r>
                      <a:r>
                        <a:rPr lang="fr-FR" sz="1800" baseline="0" dirty="0" smtClean="0">
                          <a:effectLst/>
                          <a:latin typeface="+mn-lt"/>
                        </a:rPr>
                        <a:t> of experts in </a:t>
                      </a:r>
                      <a:r>
                        <a:rPr lang="fr-FR" sz="1800" baseline="0" dirty="0" smtClean="0">
                          <a:effectLst/>
                          <a:latin typeface="+mn-lt"/>
                        </a:rPr>
                        <a:t>TSVV11</a:t>
                      </a:r>
                      <a:endParaRPr lang="fr-FR" sz="1800" baseline="0" dirty="0" smtClean="0"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50172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57655" y="764629"/>
            <a:ext cx="2238703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Er</a:t>
            </a:r>
            <a:r>
              <a:rPr lang="en-US" dirty="0" smtClean="0"/>
              <a:t> boundary condition to be chosen freely as also the width over which </a:t>
            </a:r>
            <a:r>
              <a:rPr lang="en-US" dirty="0" err="1" smtClean="0"/>
              <a:t>Er</a:t>
            </a:r>
            <a:r>
              <a:rPr lang="en-US" dirty="0" smtClean="0"/>
              <a:t> from force balance to SOL BC</a:t>
            </a:r>
          </a:p>
          <a:p>
            <a:r>
              <a:rPr lang="en-US" dirty="0" smtClean="0"/>
              <a:t>See </a:t>
            </a:r>
            <a:r>
              <a:rPr lang="en-US" dirty="0" err="1" smtClean="0"/>
              <a:t>Bonanomi’s</a:t>
            </a:r>
            <a:r>
              <a:rPr lang="en-US" dirty="0" smtClean="0"/>
              <a:t> ASTRA talk TSVV11 meeting Sept 30 2022</a:t>
            </a:r>
          </a:p>
          <a:p>
            <a:r>
              <a:rPr lang="en-US" b="1" dirty="0" smtClean="0"/>
              <a:t>ASTRA routine shared by Clemente to Florian, will be soon available in HFPS</a:t>
            </a:r>
            <a:endParaRPr lang="en-US" b="1" dirty="0"/>
          </a:p>
        </p:txBody>
      </p:sp>
      <p:grpSp>
        <p:nvGrpSpPr>
          <p:cNvPr id="13" name="Groupe 12"/>
          <p:cNvGrpSpPr/>
          <p:nvPr/>
        </p:nvGrpSpPr>
        <p:grpSpPr>
          <a:xfrm>
            <a:off x="2439385" y="764627"/>
            <a:ext cx="2061671" cy="2487831"/>
            <a:chOff x="6672426" y="1004738"/>
            <a:chExt cx="2566166" cy="3114824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72426" y="1004738"/>
              <a:ext cx="2566166" cy="3114824"/>
            </a:xfrm>
            <a:prstGeom prst="rect">
              <a:avLst/>
            </a:prstGeom>
          </p:spPr>
        </p:pic>
        <p:sp>
          <p:nvSpPr>
            <p:cNvPr id="10" name="Forme libre 9"/>
            <p:cNvSpPr/>
            <p:nvPr/>
          </p:nvSpPr>
          <p:spPr>
            <a:xfrm>
              <a:off x="8071945" y="3302876"/>
              <a:ext cx="435801" cy="256455"/>
            </a:xfrm>
            <a:custGeom>
              <a:avLst/>
              <a:gdLst>
                <a:gd name="connsiteX0" fmla="*/ 0 w 435801"/>
                <a:gd name="connsiteY0" fmla="*/ 0 h 256455"/>
                <a:gd name="connsiteX1" fmla="*/ 370489 w 435801"/>
                <a:gd name="connsiteY1" fmla="*/ 228600 h 256455"/>
                <a:gd name="connsiteX2" fmla="*/ 433552 w 435801"/>
                <a:gd name="connsiteY2" fmla="*/ 244365 h 25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5801" h="256455">
                  <a:moveTo>
                    <a:pt x="0" y="0"/>
                  </a:moveTo>
                  <a:cubicBezTo>
                    <a:pt x="149115" y="93936"/>
                    <a:pt x="298230" y="187873"/>
                    <a:pt x="370489" y="228600"/>
                  </a:cubicBezTo>
                  <a:cubicBezTo>
                    <a:pt x="442748" y="269328"/>
                    <a:pt x="438150" y="256846"/>
                    <a:pt x="433552" y="244365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8458200" y="2215055"/>
              <a:ext cx="622738" cy="1324304"/>
            </a:xfrm>
            <a:custGeom>
              <a:avLst/>
              <a:gdLst>
                <a:gd name="connsiteX0" fmla="*/ 0 w 622738"/>
                <a:gd name="connsiteY0" fmla="*/ 1324304 h 1324304"/>
                <a:gd name="connsiteX1" fmla="*/ 622738 w 622738"/>
                <a:gd name="connsiteY1" fmla="*/ 0 h 13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2738" h="1324304">
                  <a:moveTo>
                    <a:pt x="0" y="1324304"/>
                  </a:moveTo>
                  <a:lnTo>
                    <a:pt x="622738" y="0"/>
                  </a:ln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7047186" y="1537138"/>
              <a:ext cx="13976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[Bourdelle NF2015]</a:t>
              </a:r>
              <a:endParaRPr lang="en-US" sz="1200" dirty="0"/>
            </a:p>
          </p:txBody>
        </p:sp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028" y="989563"/>
            <a:ext cx="6859970" cy="3867855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5084380" y="646386"/>
            <a:ext cx="701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Longer term, synergy with ENR project A. Järvinen, S. Wiesen, </a:t>
            </a:r>
            <a:r>
              <a:rPr lang="en-US" dirty="0"/>
              <a:t>A. Kit,</a:t>
            </a:r>
            <a:r>
              <a:rPr lang="en-US" dirty="0" smtClean="0"/>
              <a:t> et 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2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modelling landscape, preparing tokamak operation</a:t>
            </a:r>
            <a:endParaRPr lang="en-US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785092" y="2131842"/>
          <a:ext cx="10621819" cy="3692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4611">
                  <a:extLst>
                    <a:ext uri="{9D8B030D-6E8A-4147-A177-3AD203B41FA5}">
                      <a16:colId xmlns:a16="http://schemas.microsoft.com/office/drawing/2014/main" val="1889637288"/>
                    </a:ext>
                  </a:extLst>
                </a:gridCol>
                <a:gridCol w="1748195">
                  <a:extLst>
                    <a:ext uri="{9D8B030D-6E8A-4147-A177-3AD203B41FA5}">
                      <a16:colId xmlns:a16="http://schemas.microsoft.com/office/drawing/2014/main" val="3741619723"/>
                    </a:ext>
                  </a:extLst>
                </a:gridCol>
                <a:gridCol w="1247803">
                  <a:extLst>
                    <a:ext uri="{9D8B030D-6E8A-4147-A177-3AD203B41FA5}">
                      <a16:colId xmlns:a16="http://schemas.microsoft.com/office/drawing/2014/main" val="688410711"/>
                    </a:ext>
                  </a:extLst>
                </a:gridCol>
                <a:gridCol w="1247803">
                  <a:extLst>
                    <a:ext uri="{9D8B030D-6E8A-4147-A177-3AD203B41FA5}">
                      <a16:colId xmlns:a16="http://schemas.microsoft.com/office/drawing/2014/main" val="3371295585"/>
                    </a:ext>
                  </a:extLst>
                </a:gridCol>
                <a:gridCol w="1247803">
                  <a:extLst>
                    <a:ext uri="{9D8B030D-6E8A-4147-A177-3AD203B41FA5}">
                      <a16:colId xmlns:a16="http://schemas.microsoft.com/office/drawing/2014/main" val="3019614762"/>
                    </a:ext>
                  </a:extLst>
                </a:gridCol>
                <a:gridCol w="2495604">
                  <a:extLst>
                    <a:ext uri="{9D8B030D-6E8A-4147-A177-3AD203B41FA5}">
                      <a16:colId xmlns:a16="http://schemas.microsoft.com/office/drawing/2014/main" val="1737610569"/>
                    </a:ext>
                  </a:extLst>
                </a:gridCol>
              </a:tblGrid>
              <a:tr h="115089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Physics understanding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Prepare (ITER) operation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Design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future devices (DEMO)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3482308"/>
                  </a:ext>
                </a:extLst>
              </a:tr>
              <a:tr h="115089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2000" b="0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 principle codes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High Fidelity Pulse</a:t>
                      </a:r>
                      <a:r>
                        <a:rPr lang="en-US" sz="2000" b="0" baseline="0" dirty="0" smtClean="0">
                          <a:solidFill>
                            <a:srgbClr val="C00000"/>
                          </a:solidFill>
                        </a:rPr>
                        <a:t> Simulators</a:t>
                      </a:r>
                      <a:endParaRPr lang="en-US" sz="20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Flight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Simulators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System codes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150165"/>
                  </a:ext>
                </a:extLst>
              </a:tr>
              <a:tr h="1390535">
                <a:tc gridSpan="5"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Validation against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</a:rPr>
                        <a:t> measurements</a:t>
                      </a:r>
                    </a:p>
                    <a:p>
                      <a:pPr algn="ctr"/>
                      <a:endParaRPr lang="en-US" sz="2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20091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491220" y="4219171"/>
            <a:ext cx="1107197" cy="780814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Real-time capacity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Double flèche horizontale 9"/>
          <p:cNvSpPr/>
          <p:nvPr/>
        </p:nvSpPr>
        <p:spPr>
          <a:xfrm>
            <a:off x="8321039" y="3804070"/>
            <a:ext cx="1216152" cy="484632"/>
          </a:xfrm>
          <a:prstGeom prst="leftRightArrow">
            <a:avLst/>
          </a:prstGeom>
          <a:solidFill>
            <a:schemeClr val="tx2">
              <a:alpha val="58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Double flèche horizontale 10"/>
          <p:cNvSpPr/>
          <p:nvPr/>
        </p:nvSpPr>
        <p:spPr>
          <a:xfrm rot="5400000">
            <a:off x="1473247" y="4279939"/>
            <a:ext cx="1216152" cy="484632"/>
          </a:xfrm>
          <a:prstGeom prst="leftRightArrow">
            <a:avLst/>
          </a:prstGeom>
          <a:solidFill>
            <a:schemeClr val="tx2">
              <a:alpha val="58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Double flèche horizontale 11"/>
          <p:cNvSpPr/>
          <p:nvPr/>
        </p:nvSpPr>
        <p:spPr>
          <a:xfrm rot="5400000">
            <a:off x="7204022" y="4294861"/>
            <a:ext cx="1216152" cy="484632"/>
          </a:xfrm>
          <a:prstGeom prst="leftRightArrow">
            <a:avLst/>
          </a:prstGeom>
          <a:solidFill>
            <a:schemeClr val="tx2">
              <a:alpha val="58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484581" y="905163"/>
            <a:ext cx="4970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Model integration, longer plasma time frames</a:t>
            </a:r>
          </a:p>
          <a:p>
            <a:r>
              <a:rPr lang="en-US" sz="2000" dirty="0">
                <a:solidFill>
                  <a:srgbClr val="C00000"/>
                </a:solidFill>
              </a:rPr>
              <a:t>R</a:t>
            </a:r>
            <a:r>
              <a:rPr lang="en-US" sz="2000" dirty="0" smtClean="0">
                <a:solidFill>
                  <a:srgbClr val="C00000"/>
                </a:solidFill>
              </a:rPr>
              <a:t>equires faster yes accurate physics models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2299855" y="1662547"/>
            <a:ext cx="5624946" cy="221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uble flèche horizontale 14"/>
          <p:cNvSpPr/>
          <p:nvPr/>
        </p:nvSpPr>
        <p:spPr>
          <a:xfrm>
            <a:off x="2842660" y="3706213"/>
            <a:ext cx="1216152" cy="484632"/>
          </a:xfrm>
          <a:prstGeom prst="leftRightArrow">
            <a:avLst/>
          </a:prstGeom>
          <a:solidFill>
            <a:schemeClr val="accent2">
              <a:alpha val="58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Double flèche horizontale 15"/>
          <p:cNvSpPr/>
          <p:nvPr/>
        </p:nvSpPr>
        <p:spPr>
          <a:xfrm>
            <a:off x="5710989" y="3677338"/>
            <a:ext cx="1216152" cy="484632"/>
          </a:xfrm>
          <a:prstGeom prst="leftRightArrow">
            <a:avLst/>
          </a:prstGeom>
          <a:solidFill>
            <a:schemeClr val="tx2">
              <a:alpha val="58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Double flèche horizontale 16"/>
          <p:cNvSpPr/>
          <p:nvPr/>
        </p:nvSpPr>
        <p:spPr>
          <a:xfrm rot="5400000">
            <a:off x="4295978" y="4294422"/>
            <a:ext cx="1216152" cy="484632"/>
          </a:xfrm>
          <a:prstGeom prst="leftRightArrow">
            <a:avLst/>
          </a:prstGeom>
          <a:solidFill>
            <a:schemeClr val="accent2">
              <a:alpha val="58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94325" y="6086764"/>
            <a:ext cx="870514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The focus of the TSVV11 activity is on the physics understanding </a:t>
            </a:r>
            <a:r>
              <a:rPr lang="en-US" sz="2000" dirty="0" smtClean="0">
                <a:solidFill>
                  <a:srgbClr val="C00000"/>
                </a:solidFill>
              </a:rPr>
              <a:t>side of the coin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7 </a:t>
            </a:r>
            <a:r>
              <a:rPr lang="en-US" sz="2000" dirty="0" err="1" smtClean="0">
                <a:solidFill>
                  <a:srgbClr val="C00000"/>
                </a:solidFill>
              </a:rPr>
              <a:t>ppy</a:t>
            </a:r>
            <a:r>
              <a:rPr lang="en-US" sz="2000" dirty="0" smtClean="0">
                <a:solidFill>
                  <a:srgbClr val="C00000"/>
                </a:solidFill>
              </a:rPr>
              <a:t> + 3 </a:t>
            </a:r>
            <a:r>
              <a:rPr lang="en-US" sz="2000" dirty="0" err="1" smtClean="0">
                <a:solidFill>
                  <a:srgbClr val="C00000"/>
                </a:solidFill>
              </a:rPr>
              <a:t>ppy</a:t>
            </a:r>
            <a:r>
              <a:rPr lang="en-US" sz="2000" dirty="0" smtClean="0">
                <a:solidFill>
                  <a:srgbClr val="C00000"/>
                </a:solidFill>
              </a:rPr>
              <a:t> in ACH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3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</a:rPr>
              <a:t>WP2-D3: Impurity transport, development of reduced models, verification and targeted </a:t>
            </a:r>
            <a:r>
              <a:rPr lang="en-US" dirty="0" smtClean="0">
                <a:solidFill>
                  <a:srgbClr val="C00000"/>
                </a:solidFill>
              </a:rPr>
              <a:t>validation. C. Angioni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599337"/>
              </p:ext>
            </p:extLst>
          </p:nvPr>
        </p:nvGraphicFramePr>
        <p:xfrm>
          <a:off x="124370" y="4510514"/>
          <a:ext cx="12004568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0437">
                  <a:extLst>
                    <a:ext uri="{9D8B030D-6E8A-4147-A177-3AD203B41FA5}">
                      <a16:colId xmlns:a16="http://schemas.microsoft.com/office/drawing/2014/main" val="1838256081"/>
                    </a:ext>
                  </a:extLst>
                </a:gridCol>
                <a:gridCol w="5594131">
                  <a:extLst>
                    <a:ext uri="{9D8B030D-6E8A-4147-A177-3AD203B41FA5}">
                      <a16:colId xmlns:a16="http://schemas.microsoft.com/office/drawing/2014/main" val="747151636"/>
                    </a:ext>
                  </a:extLst>
                </a:gridCol>
              </a:tblGrid>
              <a:tr h="21441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Milestones planned (2022) 2024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status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277628"/>
                  </a:ext>
                </a:extLst>
              </a:tr>
              <a:tr h="1172109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Milestone 2.3.M2: Validated impurity collisional and turbulent transport capability for the new neoclassical code and the QLK-NN incl. impurities in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ramp conditions. - Dec 2022</a:t>
                      </a:r>
                    </a:p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Milestone 2.3.M3: Validated impurity collisional and turbulent transport capability for the new neoclassical code and the QLK-NN incl. impurities in presence of poloidal asymmetries. - Dec 2024</a:t>
                      </a:r>
                      <a:endParaRPr lang="fr-FR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FACIT </a:t>
                      </a:r>
                      <a:r>
                        <a:rPr lang="fr-FR" sz="1800" dirty="0" err="1" smtClean="0"/>
                        <a:t>coupling</a:t>
                      </a:r>
                      <a:r>
                        <a:rPr lang="fr-FR" sz="1800" dirty="0" smtClean="0"/>
                        <a:t> </a:t>
                      </a:r>
                      <a:r>
                        <a:rPr lang="fr-FR" sz="1800" dirty="0" err="1" smtClean="0"/>
                        <a:t>available</a:t>
                      </a:r>
                      <a:r>
                        <a:rPr lang="fr-FR" sz="1800" dirty="0" smtClean="0"/>
                        <a:t> </a:t>
                      </a:r>
                      <a:r>
                        <a:rPr lang="fr-FR" sz="1800" dirty="0" err="1" smtClean="0"/>
                        <a:t>soon</a:t>
                      </a:r>
                      <a:r>
                        <a:rPr lang="fr-FR" sz="1800" dirty="0" smtClean="0"/>
                        <a:t>, for tests in </a:t>
                      </a:r>
                      <a:r>
                        <a:rPr lang="fr-FR" sz="1800" dirty="0" err="1" smtClean="0"/>
                        <a:t>Ip</a:t>
                      </a:r>
                      <a:r>
                        <a:rPr lang="fr-FR" sz="1800" dirty="0" smtClean="0"/>
                        <a:t> </a:t>
                      </a:r>
                      <a:r>
                        <a:rPr lang="fr-FR" sz="1800" dirty="0" err="1" smtClean="0"/>
                        <a:t>ramp</a:t>
                      </a:r>
                      <a:r>
                        <a:rPr lang="fr-FR" sz="1800" dirty="0" smtClean="0"/>
                        <a:t> up and </a:t>
                      </a:r>
                      <a:r>
                        <a:rPr lang="fr-FR" sz="1800" dirty="0" err="1" smtClean="0"/>
                        <a:t>other</a:t>
                      </a:r>
                      <a:r>
                        <a:rPr lang="fr-FR" sz="1800" dirty="0" smtClean="0"/>
                        <a:t> cases</a:t>
                      </a:r>
                      <a:r>
                        <a:rPr lang="fr-FR" sz="1800" baseline="0" dirty="0" smtClean="0"/>
                        <a:t>, Francis. </a:t>
                      </a:r>
                    </a:p>
                    <a:p>
                      <a:endParaRPr lang="fr-FR" sz="1800" baseline="0" dirty="0" smtClean="0"/>
                    </a:p>
                    <a:p>
                      <a:r>
                        <a:rPr lang="fr-FR" sz="1800" baseline="0" dirty="0" smtClean="0"/>
                        <a:t>On-</a:t>
                      </a:r>
                      <a:r>
                        <a:rPr lang="fr-FR" sz="1800" baseline="0" dirty="0" err="1" smtClean="0"/>
                        <a:t>going</a:t>
                      </a:r>
                      <a:r>
                        <a:rPr lang="fr-FR" sz="1800" baseline="0" dirty="0" smtClean="0"/>
                        <a:t> </a:t>
                      </a:r>
                      <a:r>
                        <a:rPr lang="fr-FR" sz="1800" baseline="0" dirty="0" err="1" smtClean="0"/>
                        <a:t>verification</a:t>
                      </a:r>
                      <a:r>
                        <a:rPr lang="fr-FR" sz="1800" baseline="0" dirty="0" smtClean="0"/>
                        <a:t> </a:t>
                      </a:r>
                      <a:r>
                        <a:rPr lang="fr-FR" sz="1800" baseline="0" dirty="0" err="1" smtClean="0"/>
                        <a:t>QuaLiKiz</a:t>
                      </a:r>
                      <a:r>
                        <a:rPr lang="fr-FR" sz="1800" baseline="0" dirty="0" smtClean="0"/>
                        <a:t>, TGLF vs GKW for </a:t>
                      </a:r>
                      <a:r>
                        <a:rPr lang="fr-FR" sz="1800" baseline="0" dirty="0" err="1" smtClean="0"/>
                        <a:t>impurity</a:t>
                      </a:r>
                      <a:r>
                        <a:rPr lang="fr-FR" sz="1800" baseline="0" dirty="0" smtClean="0"/>
                        <a:t> turbulent transport. </a:t>
                      </a:r>
                      <a:r>
                        <a:rPr lang="fr-FR" sz="1800" baseline="0" dirty="0" err="1" smtClean="0"/>
                        <a:t>Would</a:t>
                      </a:r>
                      <a:r>
                        <a:rPr lang="fr-FR" sz="1800" baseline="0" dirty="0" smtClean="0"/>
                        <a:t> </a:t>
                      </a:r>
                      <a:r>
                        <a:rPr lang="fr-FR" sz="1800" baseline="0" dirty="0" err="1" smtClean="0"/>
                        <a:t>need</a:t>
                      </a:r>
                      <a:r>
                        <a:rPr lang="fr-FR" sz="1800" baseline="0" dirty="0" smtClean="0"/>
                        <a:t> QLKNN-11D to </a:t>
                      </a:r>
                      <a:r>
                        <a:rPr lang="fr-FR" sz="1800" baseline="0" dirty="0" err="1" smtClean="0"/>
                        <a:t>extend</a:t>
                      </a:r>
                      <a:r>
                        <a:rPr lang="fr-FR" sz="1800" baseline="0" dirty="0" smtClean="0"/>
                        <a:t> to NN. AUG NBI+ECRH cases, WEST ICRH cases, </a:t>
                      </a:r>
                      <a:r>
                        <a:rPr lang="fr-FR" sz="1800" baseline="0" dirty="0" err="1" smtClean="0"/>
                        <a:t>ramp</a:t>
                      </a:r>
                      <a:r>
                        <a:rPr lang="fr-FR" sz="1800" baseline="0" dirty="0" smtClean="0"/>
                        <a:t> </a:t>
                      </a:r>
                      <a:r>
                        <a:rPr lang="fr-FR" sz="1800" baseline="0" dirty="0" err="1" smtClean="0"/>
                        <a:t>ups</a:t>
                      </a:r>
                      <a:r>
                        <a:rPr lang="fr-FR" sz="1800" baseline="0" dirty="0" smtClean="0"/>
                        <a:t>… 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50172"/>
                  </a:ext>
                </a:extLst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450" y="987558"/>
            <a:ext cx="3720334" cy="294889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115911" y="1127234"/>
            <a:ext cx="1852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Boron, AUG database,</a:t>
            </a:r>
          </a:p>
          <a:p>
            <a:r>
              <a:rPr lang="en-US" dirty="0" err="1" smtClean="0"/>
              <a:t>QuaLiKiz</a:t>
            </a:r>
            <a:r>
              <a:rPr lang="en-US" dirty="0" smtClean="0"/>
              <a:t> Boron peaking at </a:t>
            </a:r>
            <a:r>
              <a:rPr lang="en-US" dirty="0">
                <a:latin typeface="Symbol" panose="05050102010706020507" pitchFamily="18" charset="2"/>
              </a:rPr>
              <a:t>r</a:t>
            </a:r>
            <a:r>
              <a:rPr lang="en-US" dirty="0"/>
              <a:t>=</a:t>
            </a:r>
            <a:r>
              <a:rPr lang="en-US" dirty="0" smtClean="0"/>
              <a:t>0.5 more scattered than GKW-NL, </a:t>
            </a:r>
          </a:p>
          <a:p>
            <a:r>
              <a:rPr lang="en-US" dirty="0" smtClean="0"/>
              <a:t>GKW QL~GKW NL</a:t>
            </a:r>
          </a:p>
          <a:p>
            <a:r>
              <a:rPr lang="en-US" dirty="0" smtClean="0"/>
              <a:t>P. Manas</a:t>
            </a:r>
          </a:p>
          <a:p>
            <a:r>
              <a:rPr lang="en-US" dirty="0" err="1" smtClean="0"/>
              <a:t>TTF+publi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5139"/>
            <a:ext cx="1261569" cy="278087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62607" y="646387"/>
            <a:ext cx="605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Reduced model validation for turbulent transport of impurities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471" y="969579"/>
            <a:ext cx="4407863" cy="313963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922173" y="638504"/>
            <a:ext cx="123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D. Fajardo, 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9948042" y="1497724"/>
            <a:ext cx="380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QL</a:t>
            </a:r>
            <a:endParaRPr lang="en-US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9806152" y="733096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r</a:t>
            </a:r>
            <a:r>
              <a:rPr lang="en-US" dirty="0" smtClean="0"/>
              <a:t>=&lt;0.4-0.6&gt;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181304" y="4067503"/>
            <a:ext cx="5956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Impurity transport in ASTRA for AUG [D. Fajardo et al, @TTF]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077608" y="4094570"/>
            <a:ext cx="6266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FYI S. Gabriellini JINTRAC Ne seeding JET 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Sept21 talk) </a:t>
            </a:r>
            <a:r>
              <a:rPr lang="en-US" dirty="0" smtClean="0">
                <a:hlinkClick r:id="rId5"/>
              </a:rPr>
              <a:t>sub to </a:t>
            </a:r>
            <a:r>
              <a:rPr lang="en-US" dirty="0">
                <a:hlinkClick r:id="rId5"/>
              </a:rPr>
              <a:t>NF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880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WP2-D4: MHD modules targeted </a:t>
            </a:r>
            <a:r>
              <a:rPr lang="en-US" dirty="0" smtClean="0">
                <a:solidFill>
                  <a:srgbClr val="C00000"/>
                </a:solidFill>
              </a:rPr>
              <a:t>validation, P. </a:t>
            </a:r>
            <a:r>
              <a:rPr lang="en-US" dirty="0" err="1" smtClean="0">
                <a:solidFill>
                  <a:srgbClr val="C00000"/>
                </a:solidFill>
              </a:rPr>
              <a:t>Maget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53" y="1130154"/>
            <a:ext cx="6381017" cy="2740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993" y="2200075"/>
            <a:ext cx="5227089" cy="1077675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126907"/>
              </p:ext>
            </p:extLst>
          </p:nvPr>
        </p:nvGraphicFramePr>
        <p:xfrm>
          <a:off x="95497" y="4446417"/>
          <a:ext cx="12004568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0437">
                  <a:extLst>
                    <a:ext uri="{9D8B030D-6E8A-4147-A177-3AD203B41FA5}">
                      <a16:colId xmlns:a16="http://schemas.microsoft.com/office/drawing/2014/main" val="1838256081"/>
                    </a:ext>
                  </a:extLst>
                </a:gridCol>
                <a:gridCol w="5594131">
                  <a:extLst>
                    <a:ext uri="{9D8B030D-6E8A-4147-A177-3AD203B41FA5}">
                      <a16:colId xmlns:a16="http://schemas.microsoft.com/office/drawing/2014/main" val="747151636"/>
                    </a:ext>
                  </a:extLst>
                </a:gridCol>
              </a:tblGrid>
              <a:tr h="21441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Milestones planned (2022) 2024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status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277628"/>
                  </a:ext>
                </a:extLst>
              </a:tr>
              <a:tr h="1172109">
                <a:tc>
                  <a:txBody>
                    <a:bodyPr/>
                    <a:lstStyle/>
                    <a:p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Milestone 2.4.M1: validated ideal MHD limit calculation in the HFPS- Dec 2021</a:t>
                      </a:r>
                    </a:p>
                    <a:p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Milestone 2.4.M3: validated Double-Tearing Mode model available in the HFPS- Dec 2023</a:t>
                      </a:r>
                    </a:p>
                    <a:p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Milestone 2.4.M4: validated impurity transport model in presence of magnetic island available in the HFPS-Dec 2024</a:t>
                      </a:r>
                      <a:endParaRPr lang="fr-FR" sz="16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Ideal MHD stand alone done </a:t>
                      </a:r>
                    </a:p>
                    <a:p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Within</a:t>
                      </a:r>
                      <a:r>
                        <a:rPr lang="en-US" sz="1600" baseline="0" dirty="0" smtClean="0">
                          <a:solidFill>
                            <a:srgbClr val="C00000"/>
                          </a:solidFill>
                        </a:rPr>
                        <a:t> TSVV11 not yet MHD limit tests using HFPS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rgbClr val="C00000"/>
                          </a:solidFill>
                        </a:rPr>
                        <a:t>-Planned for </a:t>
                      </a:r>
                      <a:r>
                        <a:rPr lang="en-US" sz="1600" baseline="0" dirty="0" err="1" smtClean="0">
                          <a:solidFill>
                            <a:srgbClr val="C00000"/>
                          </a:solidFill>
                        </a:rPr>
                        <a:t>Ip</a:t>
                      </a:r>
                      <a:r>
                        <a:rPr lang="en-US" sz="1600" baseline="0" dirty="0" smtClean="0">
                          <a:solidFill>
                            <a:srgbClr val="C00000"/>
                          </a:solidFill>
                        </a:rPr>
                        <a:t> ramp up modelling (TCV-WEST), </a:t>
                      </a:r>
                      <a:r>
                        <a:rPr lang="en-US" sz="1600" baseline="0" dirty="0" smtClean="0"/>
                        <a:t>in particular Double tearing modes (</a:t>
                      </a:r>
                      <a:r>
                        <a:rPr lang="en-US" sz="1600" baseline="0" dirty="0" smtClean="0">
                          <a:solidFill>
                            <a:srgbClr val="C00000"/>
                          </a:solidFill>
                        </a:rPr>
                        <a:t>Delta prime routine in HFPS</a:t>
                      </a:r>
                      <a:r>
                        <a:rPr lang="en-US" sz="1600" baseline="0" dirty="0" smtClean="0"/>
                        <a:t>, Florian’s support)</a:t>
                      </a:r>
                    </a:p>
                    <a:p>
                      <a:r>
                        <a:rPr lang="en-US" sz="1600" baseline="0" dirty="0" smtClean="0"/>
                        <a:t>-computing linear MHD from MISHKA/CASTOR in IDS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50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146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</a:rPr>
              <a:t>WP2-D5: Plasma initiation (Breakdown and burn-through and MHD equilibrium) integration and </a:t>
            </a:r>
            <a:r>
              <a:rPr lang="en-US" dirty="0" smtClean="0">
                <a:solidFill>
                  <a:srgbClr val="C00000"/>
                </a:solidFill>
              </a:rPr>
              <a:t>validation. J-F Artaud</a:t>
            </a:r>
            <a:r>
              <a:rPr lang="en-US" b="0" dirty="0"/>
              <a:t> </a:t>
            </a:r>
            <a:endParaRPr lang="en-US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930882"/>
              </p:ext>
            </p:extLst>
          </p:nvPr>
        </p:nvGraphicFramePr>
        <p:xfrm>
          <a:off x="68557" y="1253088"/>
          <a:ext cx="12004568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8535">
                  <a:extLst>
                    <a:ext uri="{9D8B030D-6E8A-4147-A177-3AD203B41FA5}">
                      <a16:colId xmlns:a16="http://schemas.microsoft.com/office/drawing/2014/main" val="1838256081"/>
                    </a:ext>
                  </a:extLst>
                </a:gridCol>
                <a:gridCol w="6326033">
                  <a:extLst>
                    <a:ext uri="{9D8B030D-6E8A-4147-A177-3AD203B41FA5}">
                      <a16:colId xmlns:a16="http://schemas.microsoft.com/office/drawing/2014/main" val="747151636"/>
                    </a:ext>
                  </a:extLst>
                </a:gridCol>
              </a:tblGrid>
              <a:tr h="21441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Milestones planned 2022-2023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status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277628"/>
                  </a:ext>
                </a:extLst>
              </a:tr>
              <a:tr h="1172109">
                <a:tc>
                  <a:txBody>
                    <a:bodyPr/>
                    <a:lstStyle/>
                    <a:p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Milestone 2.5.M1: IMAS database of plasma initiation phases having data from more 5 plasma descriptions from at least 2 tokamaks- Dec 2022</a:t>
                      </a:r>
                    </a:p>
                    <a:p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Milestone 2.5.M2: Validated coupling between the breakdown and burn-through models and the self-consistent equilibrium and plasma evolution - Dec 2023</a:t>
                      </a:r>
                      <a:endParaRPr lang="fr-FR" sz="16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WEST database OK, adding MAST using DYON</a:t>
                      </a:r>
                      <a:r>
                        <a:rPr lang="en-US" sz="1600" baseline="0" dirty="0" smtClean="0"/>
                        <a:t> IMAS coupling (on-going under </a:t>
                      </a:r>
                      <a:r>
                        <a:rPr lang="en-US" sz="1600" baseline="0" dirty="0" err="1" smtClean="0"/>
                        <a:t>WPPrIO</a:t>
                      </a:r>
                      <a:r>
                        <a:rPr lang="en-US" sz="1600" baseline="0" dirty="0" smtClean="0"/>
                        <a:t>), soon OK</a:t>
                      </a:r>
                    </a:p>
                    <a:p>
                      <a:r>
                        <a:rPr lang="en-US" sz="1600" baseline="0" dirty="0" err="1" smtClean="0"/>
                        <a:t>WPPriO</a:t>
                      </a:r>
                      <a:r>
                        <a:rPr lang="en-US" sz="1600" baseline="0" dirty="0" smtClean="0"/>
                        <a:t> meeting May 24. interfaces WPSA, WPTE… 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Coupling FBE after</a:t>
                      </a:r>
                      <a:r>
                        <a:rPr lang="en-US" sz="1600" baseline="0" dirty="0" smtClean="0"/>
                        <a:t> breakdown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loose coupling might be enough,</a:t>
                      </a:r>
                      <a:r>
                        <a:rPr lang="en-US" sz="1600" baseline="0" dirty="0" smtClean="0">
                          <a:solidFill>
                            <a:srgbClr val="C00000"/>
                          </a:solidFill>
                        </a:rPr>
                        <a:t> w/o FBE, will be tried with METIS on WEST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, post </a:t>
                      </a:r>
                      <a:r>
                        <a:rPr lang="en-US" sz="1600" dirty="0" err="1" smtClean="0">
                          <a:solidFill>
                            <a:srgbClr val="C00000"/>
                          </a:solidFill>
                        </a:rPr>
                        <a:t>poned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 to Dec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50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355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C00000"/>
                </a:solidFill>
              </a:rPr>
              <a:t>WP2 </a:t>
            </a:r>
            <a:r>
              <a:rPr lang="en-US" dirty="0">
                <a:solidFill>
                  <a:srgbClr val="C00000"/>
                </a:solidFill>
              </a:rPr>
              <a:t>HFPS key physics modules validation 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2023 deliverables, additional revisions?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10579" y="1461928"/>
            <a:ext cx="3944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might </a:t>
            </a:r>
            <a:r>
              <a:rPr lang="en-US" dirty="0" smtClean="0">
                <a:solidFill>
                  <a:srgbClr val="C00000"/>
                </a:solidFill>
              </a:rPr>
              <a:t>appear in the Pulse Design part</a:t>
            </a:r>
            <a:r>
              <a:rPr lang="en-US" dirty="0" smtClean="0">
                <a:solidFill>
                  <a:srgbClr val="C00000"/>
                </a:solidFill>
              </a:rPr>
              <a:t>? 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243921"/>
              </p:ext>
            </p:extLst>
          </p:nvPr>
        </p:nvGraphicFramePr>
        <p:xfrm>
          <a:off x="248869" y="2328155"/>
          <a:ext cx="12073760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6174">
                  <a:extLst>
                    <a:ext uri="{9D8B030D-6E8A-4147-A177-3AD203B41FA5}">
                      <a16:colId xmlns:a16="http://schemas.microsoft.com/office/drawing/2014/main" val="3243848482"/>
                    </a:ext>
                  </a:extLst>
                </a:gridCol>
                <a:gridCol w="6437586">
                  <a:extLst>
                    <a:ext uri="{9D8B030D-6E8A-4147-A177-3AD203B41FA5}">
                      <a16:colId xmlns:a16="http://schemas.microsoft.com/office/drawing/2014/main" val="32834351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Other topics discussed at Eindhoven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Potential changes within TSVVV11 for</a:t>
                      </a:r>
                      <a:r>
                        <a:rPr lang="en-US" sz="1600" baseline="0" dirty="0" smtClean="0"/>
                        <a:t> 2023-2025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336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Pellets:</a:t>
                      </a:r>
                      <a:r>
                        <a:rPr lang="en-US" sz="1600" baseline="0" dirty="0" smtClean="0"/>
                        <a:t> HPI2 available from HFPS on gateway, on-going a workaround possible with Florian’s help for now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V. Konrad at JET, T. Luda at AUG, Alex Panera on WEST/AUG, key for ITER/DEMO incl. for flight simulator, controller training. On-going HPI2 refactoring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436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398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WP1: HFPS Workflow orchestration and module coupling framework </a:t>
            </a:r>
            <a:r>
              <a:rPr lang="en-US" dirty="0"/>
              <a:t>(coordinator: F.J. </a:t>
            </a:r>
            <a:r>
              <a:rPr lang="en-US" dirty="0" err="1"/>
              <a:t>Casson</a:t>
            </a:r>
            <a:r>
              <a:rPr lang="en-US" dirty="0"/>
              <a:t>, 2.5 </a:t>
            </a:r>
            <a:r>
              <a:rPr lang="en-US" dirty="0" err="1"/>
              <a:t>ppy</a:t>
            </a:r>
            <a:r>
              <a:rPr lang="en-US" dirty="0"/>
              <a:t> incl. 1.5 ACH) 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WP2: HFPS key physics modules validation </a:t>
            </a:r>
            <a:r>
              <a:rPr lang="en-US" dirty="0"/>
              <a:t>(3.5 </a:t>
            </a:r>
            <a:r>
              <a:rPr lang="en-US" dirty="0" err="1"/>
              <a:t>ppy</a:t>
            </a:r>
            <a:r>
              <a:rPr lang="en-US" dirty="0"/>
              <a:t> incl. 1 from ACH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b="1" dirty="0">
                <a:solidFill>
                  <a:schemeClr val="tx2"/>
                </a:solidFill>
              </a:rPr>
              <a:t>WP3-HFPS full pulse modelling capability demonstration </a:t>
            </a:r>
            <a:r>
              <a:rPr lang="en-US" dirty="0"/>
              <a:t>(coordinator: E. Fable, 2 </a:t>
            </a:r>
            <a:r>
              <a:rPr lang="en-US" dirty="0" err="1"/>
              <a:t>ppy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WP4-HFPS systematic validation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(coordinator: A. Ho, 1ppy incl. 0.5 from ACH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>
                <a:solidFill>
                  <a:schemeClr val="tx2"/>
                </a:solidFill>
              </a:rPr>
              <a:t>WP5- HFPS initial ITER phase modelling </a:t>
            </a:r>
            <a:r>
              <a:rPr lang="en-US" dirty="0"/>
              <a:t>(coordinator: J. </a:t>
            </a:r>
            <a:r>
              <a:rPr lang="en-US" dirty="0" err="1"/>
              <a:t>Citrin</a:t>
            </a:r>
            <a:r>
              <a:rPr lang="en-US" dirty="0"/>
              <a:t>, total effort 0.5 </a:t>
            </a:r>
            <a:r>
              <a:rPr lang="en-US" dirty="0" err="1"/>
              <a:t>ppy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100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WP3-HFPS </a:t>
            </a:r>
            <a:r>
              <a:rPr lang="en-US" dirty="0">
                <a:solidFill>
                  <a:srgbClr val="C00000"/>
                </a:solidFill>
              </a:rPr>
              <a:t>full pulse modelling capability demonstration</a:t>
            </a:r>
            <a:r>
              <a:rPr lang="en-US" dirty="0" smtClean="0">
                <a:solidFill>
                  <a:srgbClr val="C00000"/>
                </a:solidFill>
              </a:rPr>
              <a:t>, E. Fable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34006" y="1135118"/>
            <a:ext cx="49267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Reminder, last year in Poznan, current diffusion only was compared btw FENIX and HFPS on AUG case</a:t>
            </a:r>
          </a:p>
          <a:p>
            <a:r>
              <a:rPr lang="en-US" dirty="0" smtClean="0"/>
              <a:t>AUG H-mode </a:t>
            </a:r>
            <a:r>
              <a:rPr lang="en-US" dirty="0"/>
              <a:t>discharge #40446, </a:t>
            </a:r>
            <a:r>
              <a:rPr lang="en-US" dirty="0" smtClean="0"/>
              <a:t>0.8 </a:t>
            </a:r>
            <a:r>
              <a:rPr lang="en-US" dirty="0"/>
              <a:t>MA, and has both NBI and ECRF heating applied (ICRF is also present in the later part of the pulse, but it is ignored for the modeling).</a:t>
            </a:r>
            <a:endParaRPr lang="fr-FR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738" y="783534"/>
            <a:ext cx="4790090" cy="331008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122573" y="914401"/>
            <a:ext cx="742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FENIX</a:t>
            </a:r>
          </a:p>
          <a:p>
            <a:r>
              <a:rPr lang="en-US" b="1" dirty="0" err="1" smtClean="0">
                <a:solidFill>
                  <a:srgbClr val="0000CC"/>
                </a:solidFill>
              </a:rPr>
              <a:t>Expt</a:t>
            </a:r>
            <a:endParaRPr lang="en-US" b="1" dirty="0">
              <a:solidFill>
                <a:srgbClr val="0000CC"/>
              </a:solidFill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286050"/>
              </p:ext>
            </p:extLst>
          </p:nvPr>
        </p:nvGraphicFramePr>
        <p:xfrm>
          <a:off x="94053" y="4200745"/>
          <a:ext cx="12004568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0437">
                  <a:extLst>
                    <a:ext uri="{9D8B030D-6E8A-4147-A177-3AD203B41FA5}">
                      <a16:colId xmlns:a16="http://schemas.microsoft.com/office/drawing/2014/main" val="1838256081"/>
                    </a:ext>
                  </a:extLst>
                </a:gridCol>
                <a:gridCol w="5594131">
                  <a:extLst>
                    <a:ext uri="{9D8B030D-6E8A-4147-A177-3AD203B41FA5}">
                      <a16:colId xmlns:a16="http://schemas.microsoft.com/office/drawing/2014/main" val="747151636"/>
                    </a:ext>
                  </a:extLst>
                </a:gridCol>
              </a:tblGrid>
              <a:tr h="21441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Milestones planned 2023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status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277628"/>
                  </a:ext>
                </a:extLst>
              </a:tr>
              <a:tr h="1172109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Milestone 3.1.M2: demonstrated full pulse capability for current, heat and main ion particle predictive mode including a SOL model - Dec 2023</a:t>
                      </a:r>
                    </a:p>
                    <a:p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Milestone 3.1.M3: demonstrate the automated validation of 0D and 1D quantities of a full pulse simulated by the HFPS- </a:t>
                      </a:r>
                      <a:r>
                        <a:rPr lang="en-US" sz="1800" b="0" i="0" strike="sng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 2022</a:t>
                      </a:r>
                      <a:endParaRPr lang="fr-FR" sz="1800" b="0" i="0" strike="sng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OK, strategy: </a:t>
                      </a:r>
                      <a:r>
                        <a:rPr lang="en-US" sz="1800" dirty="0" err="1" smtClean="0">
                          <a:solidFill>
                            <a:srgbClr val="C00000"/>
                          </a:solidFill>
                        </a:rPr>
                        <a:t>Ohmic</a:t>
                      </a:r>
                      <a:r>
                        <a:rPr lang="en-US" sz="1800" baseline="0" dirty="0" smtClean="0">
                          <a:solidFill>
                            <a:srgbClr val="C00000"/>
                          </a:solidFill>
                        </a:rPr>
                        <a:t> pulse of AUG used with Fenix full pulse modelling will be modelled with the HFPS including current, heat and particle (TGLF and QLK). </a:t>
                      </a:r>
                      <a:r>
                        <a:rPr lang="en-US" sz="1800" baseline="0" dirty="0" smtClean="0"/>
                        <a:t>E. Fable and G. </a:t>
                      </a:r>
                      <a:r>
                        <a:rPr lang="en-US" sz="1800" baseline="0" dirty="0" err="1" smtClean="0"/>
                        <a:t>Tardini</a:t>
                      </a:r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r>
                        <a:rPr lang="en-US" sz="1800" baseline="0" dirty="0" smtClean="0"/>
                        <a:t>For the automated validation should be a goal for 2024, once steady state large scale validation has taken place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50172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50306" y="3486069"/>
            <a:ext cx="6020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Here, natural extension towards “Pulse Design Tools”, test of control schemes, optimization </a:t>
            </a:r>
            <a:r>
              <a:rPr lang="en-US" dirty="0" err="1" smtClean="0">
                <a:solidFill>
                  <a:srgbClr val="FF0000"/>
                </a:solidFill>
              </a:rPr>
              <a:t>etc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69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WP1: HFPS Workflow orchestration and module coupling framework </a:t>
            </a:r>
            <a:r>
              <a:rPr lang="en-US" dirty="0"/>
              <a:t>(coordinator: F.J. </a:t>
            </a:r>
            <a:r>
              <a:rPr lang="en-US" dirty="0" err="1"/>
              <a:t>Casson</a:t>
            </a:r>
            <a:r>
              <a:rPr lang="en-US" dirty="0"/>
              <a:t>, 2.5 </a:t>
            </a:r>
            <a:r>
              <a:rPr lang="en-US" dirty="0" err="1"/>
              <a:t>ppy</a:t>
            </a:r>
            <a:r>
              <a:rPr lang="en-US" dirty="0"/>
              <a:t> incl. 1.5 ACH) 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WP2: HFPS key physics modules validation </a:t>
            </a:r>
            <a:r>
              <a:rPr lang="en-US" dirty="0"/>
              <a:t>(3.5 </a:t>
            </a:r>
            <a:r>
              <a:rPr lang="en-US" dirty="0" err="1"/>
              <a:t>ppy</a:t>
            </a:r>
            <a:r>
              <a:rPr lang="en-US" dirty="0"/>
              <a:t> incl. 1 from ACH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>
                <a:solidFill>
                  <a:schemeClr val="tx2"/>
                </a:solidFill>
              </a:rPr>
              <a:t>WP3-HFPS full pulse modelling capability demonstration </a:t>
            </a:r>
            <a:r>
              <a:rPr lang="en-US" dirty="0"/>
              <a:t>(coordinator: E. Fable, 2 </a:t>
            </a:r>
            <a:r>
              <a:rPr lang="en-US" dirty="0" err="1"/>
              <a:t>ppy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WP4-HFPS systematic validation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dirty="0"/>
              <a:t>(coordinator: A. Ho, 1ppy incl. 0.5 from ACH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>
                <a:solidFill>
                  <a:schemeClr val="tx2"/>
                </a:solidFill>
              </a:rPr>
              <a:t>WP5- HFPS initial ITER phase modelling </a:t>
            </a:r>
            <a:r>
              <a:rPr lang="en-US" dirty="0"/>
              <a:t>(coordinator: J. </a:t>
            </a:r>
            <a:r>
              <a:rPr lang="en-US" dirty="0" err="1"/>
              <a:t>Citrin</a:t>
            </a:r>
            <a:r>
              <a:rPr lang="en-US" dirty="0"/>
              <a:t>, total effort 0.5 </a:t>
            </a:r>
            <a:r>
              <a:rPr lang="en-US" dirty="0" err="1"/>
              <a:t>ppy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046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WP4-HFPS systematic </a:t>
            </a:r>
            <a:r>
              <a:rPr lang="en-US" dirty="0" smtClean="0">
                <a:solidFill>
                  <a:srgbClr val="C00000"/>
                </a:solidFill>
              </a:rPr>
              <a:t>validation, A. Ho: framework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650854"/>
            <a:ext cx="9505950" cy="454979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71552" y="5103674"/>
            <a:ext cx="36861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Input:</a:t>
            </a:r>
          </a:p>
          <a:p>
            <a:r>
              <a:rPr lang="en-US" dirty="0" smtClean="0"/>
              <a:t>JET database IMAS format</a:t>
            </a:r>
          </a:p>
          <a:p>
            <a:r>
              <a:rPr lang="en-US" dirty="0" smtClean="0"/>
              <a:t>5500 time average datasets</a:t>
            </a:r>
          </a:p>
          <a:p>
            <a:r>
              <a:rPr lang="en-US" dirty="0" smtClean="0"/>
              <a:t>Aaron Ho,</a:t>
            </a:r>
          </a:p>
          <a:p>
            <a:r>
              <a:rPr lang="en-US" dirty="0" smtClean="0"/>
              <a:t>WEST could easily provide 3800 time average points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910140" y="5103674"/>
            <a:ext cx="368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dUQ</a:t>
            </a:r>
            <a:r>
              <a:rPr lang="en-US" dirty="0" smtClean="0"/>
              <a:t> tools see next slide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505826" y="5103674"/>
            <a:ext cx="3686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ACH VTT Emil </a:t>
            </a:r>
            <a:r>
              <a:rPr lang="en-US" dirty="0" err="1" smtClean="0"/>
              <a:t>Amnell</a:t>
            </a:r>
            <a:r>
              <a:rPr lang="en-US" dirty="0" smtClean="0"/>
              <a:t>, Aaro Järvinen</a:t>
            </a:r>
          </a:p>
          <a:p>
            <a:endParaRPr lang="en-US" dirty="0"/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project defined on Bayesian optimization of LHCD </a:t>
            </a:r>
          </a:p>
        </p:txBody>
      </p:sp>
    </p:spTree>
    <p:extLst>
      <p:ext uri="{BB962C8B-B14F-4D97-AF65-F5344CB8AC3E}">
        <p14:creationId xmlns:p14="http://schemas.microsoft.com/office/powerpoint/2010/main" val="1692298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WP4-HFPS systematic </a:t>
            </a:r>
            <a:r>
              <a:rPr lang="en-US" dirty="0" smtClean="0">
                <a:solidFill>
                  <a:srgbClr val="C00000"/>
                </a:solidFill>
              </a:rPr>
              <a:t>validation, A. Ho: large scale simulation launching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4275"/>
            <a:ext cx="7887357" cy="109708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54" y="1694793"/>
            <a:ext cx="7363903" cy="224675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9482959" y="662151"/>
            <a:ext cx="2432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Stef Smeets, Victor Azizi</a:t>
            </a:r>
            <a:endParaRPr lang="en-US" dirty="0"/>
          </a:p>
          <a:p>
            <a:r>
              <a:rPr lang="en-US" dirty="0" smtClean="0"/>
              <a:t>NL </a:t>
            </a:r>
            <a:r>
              <a:rPr lang="en-US" dirty="0" err="1" smtClean="0"/>
              <a:t>eScience</a:t>
            </a:r>
            <a:r>
              <a:rPr lang="en-US" dirty="0" smtClean="0"/>
              <a:t> center</a:t>
            </a:r>
            <a:endParaRPr lang="en-US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353" y="3970685"/>
            <a:ext cx="8595986" cy="264491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647" y="1637050"/>
            <a:ext cx="5201799" cy="267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73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WP4-HFPS systematic </a:t>
            </a:r>
            <a:r>
              <a:rPr lang="en-US" dirty="0" smtClean="0">
                <a:solidFill>
                  <a:srgbClr val="C00000"/>
                </a:solidFill>
              </a:rPr>
              <a:t>validation, A. Ho: large scale simulation launching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396" y="2017986"/>
            <a:ext cx="10086504" cy="34368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94792" y="2569779"/>
            <a:ext cx="8986345" cy="4887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457200" y="898634"/>
            <a:ext cx="8570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discussions/training in Eindhoven, quite a few project related to </a:t>
            </a:r>
            <a:r>
              <a:rPr lang="en-US" dirty="0" err="1" smtClean="0"/>
              <a:t>duqtools</a:t>
            </a:r>
            <a:r>
              <a:rPr lang="en-US" dirty="0" smtClean="0"/>
              <a:t> emerged: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592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modelling landscape, preparing tokamak operation</a:t>
            </a:r>
            <a:endParaRPr lang="en-US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446227"/>
              </p:ext>
            </p:extLst>
          </p:nvPr>
        </p:nvGraphicFramePr>
        <p:xfrm>
          <a:off x="785092" y="2131842"/>
          <a:ext cx="10621819" cy="3692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4611">
                  <a:extLst>
                    <a:ext uri="{9D8B030D-6E8A-4147-A177-3AD203B41FA5}">
                      <a16:colId xmlns:a16="http://schemas.microsoft.com/office/drawing/2014/main" val="1889637288"/>
                    </a:ext>
                  </a:extLst>
                </a:gridCol>
                <a:gridCol w="1748195">
                  <a:extLst>
                    <a:ext uri="{9D8B030D-6E8A-4147-A177-3AD203B41FA5}">
                      <a16:colId xmlns:a16="http://schemas.microsoft.com/office/drawing/2014/main" val="3741619723"/>
                    </a:ext>
                  </a:extLst>
                </a:gridCol>
                <a:gridCol w="1247803">
                  <a:extLst>
                    <a:ext uri="{9D8B030D-6E8A-4147-A177-3AD203B41FA5}">
                      <a16:colId xmlns:a16="http://schemas.microsoft.com/office/drawing/2014/main" val="688410711"/>
                    </a:ext>
                  </a:extLst>
                </a:gridCol>
                <a:gridCol w="1247803">
                  <a:extLst>
                    <a:ext uri="{9D8B030D-6E8A-4147-A177-3AD203B41FA5}">
                      <a16:colId xmlns:a16="http://schemas.microsoft.com/office/drawing/2014/main" val="3371295585"/>
                    </a:ext>
                  </a:extLst>
                </a:gridCol>
                <a:gridCol w="1247803">
                  <a:extLst>
                    <a:ext uri="{9D8B030D-6E8A-4147-A177-3AD203B41FA5}">
                      <a16:colId xmlns:a16="http://schemas.microsoft.com/office/drawing/2014/main" val="3019614762"/>
                    </a:ext>
                  </a:extLst>
                </a:gridCol>
                <a:gridCol w="2495604">
                  <a:extLst>
                    <a:ext uri="{9D8B030D-6E8A-4147-A177-3AD203B41FA5}">
                      <a16:colId xmlns:a16="http://schemas.microsoft.com/office/drawing/2014/main" val="1737610569"/>
                    </a:ext>
                  </a:extLst>
                </a:gridCol>
              </a:tblGrid>
              <a:tr h="115089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Physics understanding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Prepare (ITER) operation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Design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future devices (DEMO)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3482308"/>
                  </a:ext>
                </a:extLst>
              </a:tr>
              <a:tr h="115089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2000" b="0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 principle codes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High Fidelity Pulse</a:t>
                      </a:r>
                      <a:r>
                        <a:rPr lang="en-US" sz="2000" b="0" baseline="0" dirty="0" smtClean="0">
                          <a:solidFill>
                            <a:srgbClr val="C00000"/>
                          </a:solidFill>
                        </a:rPr>
                        <a:t> Simulators</a:t>
                      </a:r>
                      <a:endParaRPr lang="en-US" sz="20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Flight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Simulators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System codes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150165"/>
                  </a:ext>
                </a:extLst>
              </a:tr>
              <a:tr h="1390535">
                <a:tc gridSpan="5"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Validation against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</a:rPr>
                        <a:t> measurements</a:t>
                      </a:r>
                    </a:p>
                    <a:p>
                      <a:pPr algn="ctr"/>
                      <a:endParaRPr lang="en-US" sz="2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20091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491220" y="4219171"/>
            <a:ext cx="1107197" cy="780814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Real-time capacity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Double flèche horizontale 9"/>
          <p:cNvSpPr/>
          <p:nvPr/>
        </p:nvSpPr>
        <p:spPr>
          <a:xfrm>
            <a:off x="8321039" y="3804070"/>
            <a:ext cx="1216152" cy="484632"/>
          </a:xfrm>
          <a:prstGeom prst="leftRightArrow">
            <a:avLst/>
          </a:prstGeom>
          <a:solidFill>
            <a:schemeClr val="tx2">
              <a:alpha val="58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Double flèche horizontale 10"/>
          <p:cNvSpPr/>
          <p:nvPr/>
        </p:nvSpPr>
        <p:spPr>
          <a:xfrm rot="5400000">
            <a:off x="1473247" y="4279939"/>
            <a:ext cx="1216152" cy="484632"/>
          </a:xfrm>
          <a:prstGeom prst="leftRightArrow">
            <a:avLst/>
          </a:prstGeom>
          <a:solidFill>
            <a:schemeClr val="tx2">
              <a:alpha val="58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Double flèche horizontale 11"/>
          <p:cNvSpPr/>
          <p:nvPr/>
        </p:nvSpPr>
        <p:spPr>
          <a:xfrm rot="5400000">
            <a:off x="7204022" y="4294861"/>
            <a:ext cx="1216152" cy="484632"/>
          </a:xfrm>
          <a:prstGeom prst="leftRightArrow">
            <a:avLst/>
          </a:prstGeom>
          <a:solidFill>
            <a:srgbClr val="FF0000">
              <a:alpha val="58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484581" y="905163"/>
            <a:ext cx="4970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Model integration, longer plasma time frames</a:t>
            </a:r>
          </a:p>
          <a:p>
            <a:r>
              <a:rPr lang="en-US" sz="2000" dirty="0">
                <a:solidFill>
                  <a:srgbClr val="C00000"/>
                </a:solidFill>
              </a:rPr>
              <a:t>R</a:t>
            </a:r>
            <a:r>
              <a:rPr lang="en-US" sz="2000" dirty="0" smtClean="0">
                <a:solidFill>
                  <a:srgbClr val="C00000"/>
                </a:solidFill>
              </a:rPr>
              <a:t>equires faster yes accurate physics models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2299855" y="1662547"/>
            <a:ext cx="5624946" cy="221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uble flèche horizontale 14"/>
          <p:cNvSpPr/>
          <p:nvPr/>
        </p:nvSpPr>
        <p:spPr>
          <a:xfrm>
            <a:off x="2842660" y="3706213"/>
            <a:ext cx="1216152" cy="484632"/>
          </a:xfrm>
          <a:prstGeom prst="leftRightArrow">
            <a:avLst/>
          </a:prstGeom>
          <a:solidFill>
            <a:schemeClr val="accent2">
              <a:alpha val="58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Double flèche horizontale 15"/>
          <p:cNvSpPr/>
          <p:nvPr/>
        </p:nvSpPr>
        <p:spPr>
          <a:xfrm>
            <a:off x="5710989" y="3677338"/>
            <a:ext cx="1216152" cy="484632"/>
          </a:xfrm>
          <a:prstGeom prst="leftRightArrow">
            <a:avLst/>
          </a:prstGeom>
          <a:solidFill>
            <a:srgbClr val="FF0000">
              <a:alpha val="58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Double flèche horizontale 16"/>
          <p:cNvSpPr/>
          <p:nvPr/>
        </p:nvSpPr>
        <p:spPr>
          <a:xfrm rot="5400000">
            <a:off x="4295978" y="4294422"/>
            <a:ext cx="1216152" cy="484632"/>
          </a:xfrm>
          <a:prstGeom prst="leftRightArrow">
            <a:avLst/>
          </a:prstGeom>
          <a:solidFill>
            <a:schemeClr val="accent2">
              <a:alpha val="58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94325" y="6086764"/>
            <a:ext cx="870514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The focus of the TSVV11 activity is on the physics understanding </a:t>
            </a:r>
            <a:r>
              <a:rPr lang="en-US" sz="2000" dirty="0" smtClean="0">
                <a:solidFill>
                  <a:srgbClr val="C00000"/>
                </a:solidFill>
              </a:rPr>
              <a:t>side of the coin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7</a:t>
            </a:r>
            <a:r>
              <a:rPr lang="en-US" sz="2000" b="1" dirty="0" smtClean="0">
                <a:solidFill>
                  <a:srgbClr val="FF0000"/>
                </a:solidFill>
              </a:rPr>
              <a:t>+2 </a:t>
            </a:r>
            <a:r>
              <a:rPr lang="en-US" sz="2000" b="1" dirty="0" err="1" smtClean="0">
                <a:solidFill>
                  <a:srgbClr val="FF0000"/>
                </a:solidFill>
              </a:rPr>
              <a:t>ppy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3 </a:t>
            </a:r>
            <a:r>
              <a:rPr lang="en-US" sz="2000" dirty="0" err="1" smtClean="0">
                <a:solidFill>
                  <a:srgbClr val="C00000"/>
                </a:solidFill>
              </a:rPr>
              <a:t>ppy</a:t>
            </a:r>
            <a:r>
              <a:rPr lang="en-US" sz="2000" dirty="0" smtClean="0">
                <a:solidFill>
                  <a:srgbClr val="C00000"/>
                </a:solidFill>
              </a:rPr>
              <a:t> ACH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WP4-HFPS systematic validation: </a:t>
            </a:r>
            <a:r>
              <a:rPr lang="en-US" dirty="0" smtClean="0">
                <a:solidFill>
                  <a:srgbClr val="C00000"/>
                </a:solidFill>
              </a:rPr>
              <a:t>1</a:t>
            </a:r>
            <a:r>
              <a:rPr lang="en-US" baseline="30000" dirty="0" smtClean="0">
                <a:solidFill>
                  <a:srgbClr val="C00000"/>
                </a:solidFill>
              </a:rPr>
              <a:t>st</a:t>
            </a:r>
            <a:r>
              <a:rPr lang="en-US" dirty="0" smtClean="0">
                <a:solidFill>
                  <a:srgbClr val="C00000"/>
                </a:solidFill>
              </a:rPr>
              <a:t> project on Bayesian </a:t>
            </a:r>
            <a:r>
              <a:rPr lang="en-US" dirty="0" err="1" smtClean="0">
                <a:solidFill>
                  <a:srgbClr val="C00000"/>
                </a:solidFill>
              </a:rPr>
              <a:t>Optimisation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6330" y="772539"/>
            <a:ext cx="6096000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fr-FR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Reminder</a:t>
            </a:r>
            <a:r>
              <a:rPr lang="fr-FR" dirty="0" smtClean="0">
                <a:solidFill>
                  <a:srgbClr val="202122"/>
                </a:solidFill>
                <a:latin typeface="Arial" panose="020B0604020202020204" pitchFamily="34" charset="0"/>
              </a:rPr>
              <a:t>: </a:t>
            </a:r>
          </a:p>
          <a:p>
            <a:r>
              <a:rPr lang="fr-FR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Milestone</a:t>
            </a:r>
            <a:r>
              <a:rPr lang="fr-FR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fr-FR" dirty="0">
                <a:solidFill>
                  <a:srgbClr val="202122"/>
                </a:solidFill>
                <a:latin typeface="Arial" panose="020B0604020202020204" pitchFamily="34" charset="0"/>
              </a:rPr>
              <a:t>4.4.M1 </a:t>
            </a:r>
            <a:r>
              <a:rPr lang="fr-FR" dirty="0" err="1">
                <a:solidFill>
                  <a:srgbClr val="202122"/>
                </a:solidFill>
                <a:latin typeface="Arial" panose="020B0604020202020204" pitchFamily="34" charset="0"/>
              </a:rPr>
              <a:t>implemented</a:t>
            </a:r>
            <a:r>
              <a:rPr lang="fr-FR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202122"/>
                </a:solidFill>
                <a:latin typeface="Arial" panose="020B0604020202020204" pitchFamily="34" charset="0"/>
              </a:rPr>
              <a:t>additional</a:t>
            </a:r>
            <a:r>
              <a:rPr lang="fr-FR" dirty="0">
                <a:solidFill>
                  <a:srgbClr val="202122"/>
                </a:solidFill>
                <a:latin typeface="Arial" panose="020B0604020202020204" pitchFamily="34" charset="0"/>
              </a:rPr>
              <a:t> validation </a:t>
            </a:r>
            <a:r>
              <a:rPr lang="fr-FR" dirty="0" err="1">
                <a:solidFill>
                  <a:srgbClr val="202122"/>
                </a:solidFill>
                <a:latin typeface="Arial" panose="020B0604020202020204" pitchFamily="34" charset="0"/>
              </a:rPr>
              <a:t>metrics</a:t>
            </a:r>
            <a:r>
              <a:rPr lang="fr-FR" dirty="0">
                <a:solidFill>
                  <a:srgbClr val="202122"/>
                </a:solidFill>
                <a:latin typeface="Arial" panose="020B0604020202020204" pitchFamily="34" charset="0"/>
              </a:rPr>
              <a:t> via </a:t>
            </a:r>
            <a:r>
              <a:rPr lang="fr-FR" dirty="0" err="1">
                <a:solidFill>
                  <a:srgbClr val="202122"/>
                </a:solidFill>
                <a:latin typeface="Arial" panose="020B0604020202020204" pitchFamily="34" charset="0"/>
              </a:rPr>
              <a:t>Bayesian</a:t>
            </a:r>
            <a:r>
              <a:rPr lang="fr-FR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202122"/>
                </a:solidFill>
                <a:latin typeface="Arial" panose="020B0604020202020204" pitchFamily="34" charset="0"/>
              </a:rPr>
              <a:t>inferential</a:t>
            </a:r>
            <a:r>
              <a:rPr lang="fr-FR" dirty="0">
                <a:solidFill>
                  <a:srgbClr val="202122"/>
                </a:solidFill>
                <a:latin typeface="Arial" panose="020B0604020202020204" pitchFamily="34" charset="0"/>
              </a:rPr>
              <a:t> techniques </a:t>
            </a:r>
            <a:r>
              <a:rPr lang="fr-FR" dirty="0" err="1">
                <a:solidFill>
                  <a:srgbClr val="202122"/>
                </a:solidFill>
                <a:latin typeface="Arial" panose="020B0604020202020204" pitchFamily="34" charset="0"/>
              </a:rPr>
              <a:t>Dec</a:t>
            </a:r>
            <a:r>
              <a:rPr lang="fr-FR" dirty="0">
                <a:solidFill>
                  <a:srgbClr val="202122"/>
                </a:solidFill>
                <a:latin typeface="Arial" panose="020B0604020202020204" pitchFamily="34" charset="0"/>
              </a:rPr>
              <a:t> 2024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8221717" y="2735316"/>
            <a:ext cx="37285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ACH-VTT </a:t>
            </a:r>
          </a:p>
          <a:p>
            <a:r>
              <a:rPr lang="en-US" dirty="0" smtClean="0"/>
              <a:t>Emil </a:t>
            </a:r>
            <a:r>
              <a:rPr lang="en-US" dirty="0" err="1" smtClean="0"/>
              <a:t>Amnell</a:t>
            </a:r>
            <a:r>
              <a:rPr lang="en-US" dirty="0" smtClean="0"/>
              <a:t> and Aaro Järvinen</a:t>
            </a:r>
          </a:p>
          <a:p>
            <a:endParaRPr lang="en-US" dirty="0"/>
          </a:p>
          <a:p>
            <a:r>
              <a:rPr lang="en-US" b="1" dirty="0"/>
              <a:t>Gaussian process regression, with Bayesian </a:t>
            </a:r>
            <a:r>
              <a:rPr lang="en-US" b="1" dirty="0" err="1" smtClean="0"/>
              <a:t>optimisation</a:t>
            </a:r>
            <a:r>
              <a:rPr lang="en-US" b="1" dirty="0" smtClean="0"/>
              <a:t> </a:t>
            </a:r>
            <a:r>
              <a:rPr lang="en-US" dirty="0" smtClean="0"/>
              <a:t>to optimize the </a:t>
            </a:r>
            <a:r>
              <a:rPr lang="fr-FR" dirty="0" err="1"/>
              <a:t>required</a:t>
            </a:r>
            <a:r>
              <a:rPr lang="fr-FR" dirty="0"/>
              <a:t> </a:t>
            </a:r>
            <a:r>
              <a:rPr lang="fr-FR" dirty="0" err="1" smtClean="0"/>
              <a:t>number</a:t>
            </a:r>
            <a:r>
              <a:rPr lang="fr-FR" dirty="0" smtClean="0"/>
              <a:t> of simulations</a:t>
            </a:r>
            <a:r>
              <a:rPr lang="fr-FR" dirty="0"/>
              <a:t> </a:t>
            </a:r>
            <a:r>
              <a:rPr lang="fr-FR" dirty="0" err="1" smtClean="0"/>
              <a:t>needed</a:t>
            </a:r>
            <a:r>
              <a:rPr lang="fr-FR" dirty="0" smtClean="0"/>
              <a:t> to </a:t>
            </a:r>
            <a:r>
              <a:rPr lang="fr-FR" b="1" dirty="0" err="1" smtClean="0"/>
              <a:t>find</a:t>
            </a:r>
            <a:r>
              <a:rPr lang="fr-FR" b="1" dirty="0" smtClean="0"/>
              <a:t> the LHCD power on-axis </a:t>
            </a:r>
            <a:r>
              <a:rPr lang="fr-FR" b="1" dirty="0" err="1" smtClean="0"/>
              <a:t>needed</a:t>
            </a:r>
            <a:r>
              <a:rPr lang="fr-FR" b="1" dirty="0" smtClean="0"/>
              <a:t> to match the </a:t>
            </a:r>
            <a:r>
              <a:rPr lang="fr-FR" b="1" dirty="0" err="1" smtClean="0"/>
              <a:t>measured</a:t>
            </a:r>
            <a:r>
              <a:rPr lang="fr-FR" b="1" dirty="0" smtClean="0"/>
              <a:t> </a:t>
            </a:r>
            <a:r>
              <a:rPr lang="fr-FR" b="1" dirty="0" err="1" smtClean="0"/>
              <a:t>temperature</a:t>
            </a:r>
            <a:r>
              <a:rPr lang="fr-FR" b="1" dirty="0" smtClean="0"/>
              <a:t>.</a:t>
            </a:r>
          </a:p>
          <a:p>
            <a:endParaRPr lang="fr-FR" dirty="0" smtClean="0"/>
          </a:p>
          <a:p>
            <a:r>
              <a:rPr lang="fr-FR" dirty="0" smtClean="0"/>
              <a:t>Project </a:t>
            </a:r>
            <a:r>
              <a:rPr lang="fr-FR" dirty="0" smtClean="0"/>
              <a:t>‘</a:t>
            </a:r>
            <a:r>
              <a:rPr lang="fr-FR" dirty="0" err="1" smtClean="0"/>
              <a:t>kicked</a:t>
            </a:r>
            <a:r>
              <a:rPr lang="fr-FR" dirty="0" smtClean="0"/>
              <a:t> off’ </a:t>
            </a:r>
            <a:endParaRPr lang="fr-FR" dirty="0"/>
          </a:p>
          <a:p>
            <a:r>
              <a:rPr lang="fr-FR" dirty="0" smtClean="0"/>
              <a:t>Poster </a:t>
            </a:r>
            <a:r>
              <a:rPr lang="fr-FR" dirty="0" err="1" smtClean="0"/>
              <a:t>planned</a:t>
            </a:r>
            <a:r>
              <a:rPr lang="fr-FR" dirty="0" smtClean="0"/>
              <a:t> at TTF by Théo</a:t>
            </a:r>
          </a:p>
          <a:p>
            <a:r>
              <a:rPr lang="fr-FR" dirty="0" smtClean="0"/>
              <a:t>Publication ~end of </a:t>
            </a:r>
            <a:r>
              <a:rPr lang="fr-FR" dirty="0" err="1" smtClean="0"/>
              <a:t>year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77" y="2601311"/>
            <a:ext cx="7409626" cy="39159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212835" y="1970689"/>
            <a:ext cx="8630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 starting: WEST L mode LHCD heated modelled database (</a:t>
            </a:r>
            <a:r>
              <a:rPr lang="en-US" dirty="0" err="1" smtClean="0"/>
              <a:t>Théo</a:t>
            </a:r>
            <a:r>
              <a:rPr lang="en-US" dirty="0" smtClean="0"/>
              <a:t> </a:t>
            </a:r>
            <a:r>
              <a:rPr lang="en-US" dirty="0" err="1" smtClean="0"/>
              <a:t>Fonghetti</a:t>
            </a:r>
            <a:r>
              <a:rPr lang="en-US" dirty="0" smtClean="0"/>
              <a:t>, PhD CEA)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2146" y="2992085"/>
            <a:ext cx="1888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METIS-QLKNN10D</a:t>
            </a:r>
          </a:p>
        </p:txBody>
      </p:sp>
    </p:spTree>
    <p:extLst>
      <p:ext uri="{BB962C8B-B14F-4D97-AF65-F5344CB8AC3E}">
        <p14:creationId xmlns:p14="http://schemas.microsoft.com/office/powerpoint/2010/main" val="1233360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WP4-HFPS systematic </a:t>
            </a:r>
            <a:r>
              <a:rPr lang="en-US" dirty="0" smtClean="0">
                <a:solidFill>
                  <a:srgbClr val="C00000"/>
                </a:solidFill>
              </a:rPr>
              <a:t>validation, A. Ho: 2023 milestones revision</a:t>
            </a:r>
            <a:endParaRPr lang="en-US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146824"/>
              </p:ext>
            </p:extLst>
          </p:nvPr>
        </p:nvGraphicFramePr>
        <p:xfrm>
          <a:off x="614856" y="719664"/>
          <a:ext cx="11232930" cy="5678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465">
                  <a:extLst>
                    <a:ext uri="{9D8B030D-6E8A-4147-A177-3AD203B41FA5}">
                      <a16:colId xmlns:a16="http://schemas.microsoft.com/office/drawing/2014/main" val="2182126112"/>
                    </a:ext>
                  </a:extLst>
                </a:gridCol>
                <a:gridCol w="5616465">
                  <a:extLst>
                    <a:ext uri="{9D8B030D-6E8A-4147-A177-3AD203B41FA5}">
                      <a16:colId xmlns:a16="http://schemas.microsoft.com/office/drawing/2014/main" val="880126385"/>
                    </a:ext>
                  </a:extLst>
                </a:gridCol>
              </a:tblGrid>
              <a:tr h="40375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Milestones</a:t>
                      </a:r>
                      <a:r>
                        <a:rPr lang="en-US" sz="1800" baseline="0" dirty="0" smtClean="0"/>
                        <a:t> foreseen for 2023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Suggested</a:t>
                      </a:r>
                      <a:r>
                        <a:rPr lang="en-US" sz="1800" baseline="0" dirty="0" smtClean="0"/>
                        <a:t> modifications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729561"/>
                  </a:ext>
                </a:extLst>
              </a:tr>
              <a:tr h="3086256">
                <a:tc>
                  <a:txBody>
                    <a:bodyPr/>
                    <a:lstStyle/>
                    <a:p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Milestone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4.2.M1: </a:t>
                      </a:r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demonstrated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0D data </a:t>
                      </a:r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consistency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e.g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Wth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&lt;WMHD, li, neutron flux, </a:t>
                      </a:r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Prad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-div, </a:t>
                      </a:r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Prad_bulk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&lt;</a:t>
                      </a:r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Zeff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&gt;, &lt;n&gt; on more </a:t>
                      </a:r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than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 plasmas </a:t>
                      </a:r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2022</a:t>
                      </a:r>
                    </a:p>
                    <a:p>
                      <a:endParaRPr lang="fr-FR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Milestone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4.2.M2 </a:t>
                      </a:r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demonstrated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1D data </a:t>
                      </a:r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consistency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e.g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core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profiles Te, Ne, Ti, </a:t>
                      </a:r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Vtor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Zeff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Er on more </a:t>
                      </a:r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than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 plasmas </a:t>
                      </a:r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more </a:t>
                      </a:r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than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 tokamaks </a:t>
                      </a:r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2022</a:t>
                      </a:r>
                    </a:p>
                    <a:p>
                      <a:endParaRPr lang="fr-FR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Milestone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4.2.M3 </a:t>
                      </a:r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demonstrated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2D line-of-</a:t>
                      </a:r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sight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synthetic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diagnostics (</a:t>
                      </a:r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e.g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SXR, </a:t>
                      </a:r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bolometer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UV, Langmuir Probes, IR) on more </a:t>
                      </a:r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than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 plasmas </a:t>
                      </a:r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more </a:t>
                      </a:r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than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 tokamaks </a:t>
                      </a:r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By Dec 2022 we demonstrated on</a:t>
                      </a:r>
                      <a:r>
                        <a:rPr lang="en-US" sz="1800" baseline="0" dirty="0" smtClean="0"/>
                        <a:t> a reduced dataset a 0D check on AUG, JET, TCV and WEST</a:t>
                      </a:r>
                    </a:p>
                    <a:p>
                      <a:endParaRPr lang="en-US" sz="1800" baseline="0" dirty="0" smtClean="0"/>
                    </a:p>
                    <a:p>
                      <a:r>
                        <a:rPr lang="en-US" sz="1800" baseline="0" dirty="0" smtClean="0"/>
                        <a:t>Dec 2023: </a:t>
                      </a:r>
                      <a:r>
                        <a:rPr lang="en-US" sz="1800" b="1" baseline="0" dirty="0" smtClean="0"/>
                        <a:t>more than 1000 steady state plasma phases on 2 tokamaks demonstrated data consistency checks for current diffusion, heat and particle transport predictions on 0D and 1D data</a:t>
                      </a:r>
                    </a:p>
                    <a:p>
                      <a:endParaRPr lang="en-US" sz="1800" baseline="0" dirty="0" smtClean="0"/>
                    </a:p>
                    <a:p>
                      <a:r>
                        <a:rPr lang="en-US" sz="1800" baseline="0" dirty="0" smtClean="0"/>
                        <a:t>Dec 2024: addition of other tokamaks and of synthetic diagnostics for bolometry, SXR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450902"/>
                  </a:ext>
                </a:extLst>
              </a:tr>
              <a:tr h="189157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Higher</a:t>
                      </a:r>
                      <a:r>
                        <a:rPr lang="en-US" sz="1800" baseline="0" dirty="0" smtClean="0"/>
                        <a:t> level deliverable towards EU commission through </a:t>
                      </a:r>
                      <a:r>
                        <a:rPr lang="en-US" sz="1800" baseline="0" dirty="0" err="1" smtClean="0"/>
                        <a:t>WPPrIO</a:t>
                      </a:r>
                      <a:r>
                        <a:rPr lang="en-US" sz="1800" baseline="0" dirty="0" smtClean="0"/>
                        <a:t>: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“Report on the procedure for an automated and systematic validation of predictive integrated modelling including uncertainty quantification ( TSVV11 responsibility)”, Sept 2023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OK, based</a:t>
                      </a:r>
                      <a:r>
                        <a:rPr lang="en-US" sz="1800" baseline="0" dirty="0" smtClean="0"/>
                        <a:t> on EPS TTF A. Ho contributions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2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4995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WP1: HFPS Workflow orchestration and module coupling framework </a:t>
            </a:r>
            <a:r>
              <a:rPr lang="en-US" dirty="0"/>
              <a:t>(coordinator: F.J. </a:t>
            </a:r>
            <a:r>
              <a:rPr lang="en-US" dirty="0" err="1"/>
              <a:t>Casson</a:t>
            </a:r>
            <a:r>
              <a:rPr lang="en-US" dirty="0"/>
              <a:t>, 2.5 </a:t>
            </a:r>
            <a:r>
              <a:rPr lang="en-US" dirty="0" err="1"/>
              <a:t>ppy</a:t>
            </a:r>
            <a:r>
              <a:rPr lang="en-US" dirty="0"/>
              <a:t> incl. 1.5 ACH) 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WP2: HFPS key physics modules validation </a:t>
            </a:r>
            <a:r>
              <a:rPr lang="en-US" dirty="0"/>
              <a:t>(3.5 </a:t>
            </a:r>
            <a:r>
              <a:rPr lang="en-US" dirty="0" err="1"/>
              <a:t>ppy</a:t>
            </a:r>
            <a:r>
              <a:rPr lang="en-US" dirty="0"/>
              <a:t> incl. 1 from ACH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>
                <a:solidFill>
                  <a:schemeClr val="tx2"/>
                </a:solidFill>
              </a:rPr>
              <a:t>WP3-HFPS full pulse modelling capability demonstration </a:t>
            </a:r>
            <a:r>
              <a:rPr lang="en-US" dirty="0"/>
              <a:t>(coordinator: E. Fable, 2 </a:t>
            </a:r>
            <a:r>
              <a:rPr lang="en-US" dirty="0" err="1"/>
              <a:t>ppy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WP4-HFPS systematic validation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(coordinator: A. Ho, 1ppy incl. 0.5 from ACH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b="1" dirty="0">
                <a:solidFill>
                  <a:schemeClr val="tx2"/>
                </a:solidFill>
              </a:rPr>
              <a:t>WP5- HFPS initial ITER phase modelling </a:t>
            </a:r>
            <a:r>
              <a:rPr lang="en-US" dirty="0"/>
              <a:t>(coordinator: J. </a:t>
            </a:r>
            <a:r>
              <a:rPr lang="en-US" dirty="0" err="1"/>
              <a:t>Citrin</a:t>
            </a:r>
            <a:r>
              <a:rPr lang="en-US" dirty="0"/>
              <a:t>, total effort 0.5 </a:t>
            </a:r>
            <a:r>
              <a:rPr lang="en-US" dirty="0" err="1"/>
              <a:t>ppy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2308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WP5: </a:t>
            </a:r>
            <a:r>
              <a:rPr lang="en-US" dirty="0" smtClean="0">
                <a:solidFill>
                  <a:srgbClr val="C00000"/>
                </a:solidFill>
              </a:rPr>
              <a:t>HFPS </a:t>
            </a:r>
            <a:r>
              <a:rPr lang="en-US" dirty="0">
                <a:solidFill>
                  <a:srgbClr val="C00000"/>
                </a:solidFill>
              </a:rPr>
              <a:t>initial ITER phase </a:t>
            </a:r>
            <a:r>
              <a:rPr lang="en-US" dirty="0" smtClean="0">
                <a:solidFill>
                  <a:srgbClr val="C00000"/>
                </a:solidFill>
              </a:rPr>
              <a:t>modelling, J. </a:t>
            </a:r>
            <a:r>
              <a:rPr lang="en-US" dirty="0" err="1" smtClean="0">
                <a:solidFill>
                  <a:srgbClr val="C00000"/>
                </a:solidFill>
              </a:rPr>
              <a:t>Citrin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268012" y="703900"/>
          <a:ext cx="11619188" cy="2045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9594">
                  <a:extLst>
                    <a:ext uri="{9D8B030D-6E8A-4147-A177-3AD203B41FA5}">
                      <a16:colId xmlns:a16="http://schemas.microsoft.com/office/drawing/2014/main" val="169469888"/>
                    </a:ext>
                  </a:extLst>
                </a:gridCol>
                <a:gridCol w="5809594">
                  <a:extLst>
                    <a:ext uri="{9D8B030D-6E8A-4147-A177-3AD203B41FA5}">
                      <a16:colId xmlns:a16="http://schemas.microsoft.com/office/drawing/2014/main" val="2903640827"/>
                    </a:ext>
                  </a:extLst>
                </a:gridCol>
              </a:tblGrid>
              <a:tr h="272542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Milestones</a:t>
                      </a:r>
                      <a:r>
                        <a:rPr lang="en-US" sz="1800" baseline="0" dirty="0" smtClean="0"/>
                        <a:t> foreseen for 2023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status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58521"/>
                  </a:ext>
                </a:extLst>
              </a:tr>
              <a:tr h="1680048">
                <a:tc>
                  <a:txBody>
                    <a:bodyPr/>
                    <a:lstStyle/>
                    <a:p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Milestone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5.2.M1: </a:t>
                      </a:r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modelled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ramp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-up (</a:t>
                      </a:r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2022) and </a:t>
                      </a:r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ramp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down L-mode plasmas. </a:t>
                      </a:r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Estimate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requirements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 ECRH for </a:t>
                      </a:r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controlling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 in </a:t>
                      </a:r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ramp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-up, </a:t>
                      </a:r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avoiding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operational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constraints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and </a:t>
                      </a:r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avoiding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(2,1) mode </a:t>
                      </a:r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onset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for </a:t>
                      </a:r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various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 </a:t>
                      </a:r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boundary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condition </a:t>
                      </a:r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assumptions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2023)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ECRH in L mode</a:t>
                      </a:r>
                      <a:r>
                        <a:rPr lang="en-US" sz="1800" baseline="0" dirty="0" smtClean="0"/>
                        <a:t> modelling of AUG plasmas [C. Angioni with ASTRA and J. </a:t>
                      </a:r>
                      <a:r>
                        <a:rPr lang="en-US" sz="1800" baseline="0" dirty="0" err="1" smtClean="0"/>
                        <a:t>Citrin</a:t>
                      </a:r>
                      <a:r>
                        <a:rPr lang="en-US" sz="1800" baseline="0" dirty="0" smtClean="0"/>
                        <a:t> with HFPS]</a:t>
                      </a:r>
                    </a:p>
                    <a:p>
                      <a:r>
                        <a:rPr lang="en-US" sz="1800" dirty="0" smtClean="0"/>
                        <a:t>Extrapolation towards ITER L mode C. Angioni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648610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/>
          </p:nvPr>
        </p:nvGraphicFramePr>
        <p:xfrm>
          <a:off x="313560" y="2892973"/>
          <a:ext cx="11542110" cy="3890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1055">
                  <a:extLst>
                    <a:ext uri="{9D8B030D-6E8A-4147-A177-3AD203B41FA5}">
                      <a16:colId xmlns:a16="http://schemas.microsoft.com/office/drawing/2014/main" val="305227492"/>
                    </a:ext>
                  </a:extLst>
                </a:gridCol>
                <a:gridCol w="5771055">
                  <a:extLst>
                    <a:ext uri="{9D8B030D-6E8A-4147-A177-3AD203B41FA5}">
                      <a16:colId xmlns:a16="http://schemas.microsoft.com/office/drawing/2014/main" val="2705823922"/>
                    </a:ext>
                  </a:extLst>
                </a:gridCol>
              </a:tblGrid>
              <a:tr h="507181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Milestones</a:t>
                      </a:r>
                      <a:r>
                        <a:rPr lang="en-US" sz="1800" baseline="0" dirty="0" smtClean="0"/>
                        <a:t> foreseen for 2024 2025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Proposed revision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77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Milestone 5.2.M2: modelled full pulse H and He PFPO-1 simulations, up to the LCFS, focusing on operational limits,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H-mode accessibility, ramp up and ramp down phases with respect to the timing of LH and HL transitions, transport characteristics in the low &lt;ne&gt; ECH heated H-mode itself. Analyze scenario for predicted pedestal heights, as well as reduced pedestals assuming degradation due to ELM control (Jul 2024)</a:t>
                      </a:r>
                    </a:p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Milestone 5.2.M3 modelled full pulse H and He PFPO-1 as above including both reduced SOL model as well as more advanced EDGE2D-EIRENE model including heat and particle exhaust related operational limits Dec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ITER Research Plan being revised</a:t>
                      </a:r>
                    </a:p>
                    <a:p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Florian now at ITER, Jonathan</a:t>
                      </a:r>
                      <a:r>
                        <a:rPr lang="en-US" sz="1800" baseline="0" dirty="0" smtClean="0">
                          <a:solidFill>
                            <a:srgbClr val="C00000"/>
                          </a:solidFill>
                        </a:rPr>
                        <a:t> not in TSVV11 anymore</a:t>
                      </a:r>
                      <a:endParaRPr lang="en-US" sz="1800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In 2023/2024: </a:t>
                      </a:r>
                      <a:r>
                        <a:rPr lang="en-US" sz="1800" b="1" dirty="0" smtClean="0"/>
                        <a:t>Possible work in synergy with DEMO Central Team </a:t>
                      </a:r>
                      <a:r>
                        <a:rPr lang="en-US" sz="1800" dirty="0" smtClean="0"/>
                        <a:t>(C. Bourdelle, Transport RO) with ITER as a logical 1</a:t>
                      </a:r>
                      <a:r>
                        <a:rPr lang="en-US" sz="1800" baseline="30000" dirty="0" smtClean="0"/>
                        <a:t>st</a:t>
                      </a:r>
                      <a:r>
                        <a:rPr lang="en-US" sz="1800" dirty="0" smtClean="0"/>
                        <a:t> step before DEMO ;)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‘towards reduced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transport models for burning plasmas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’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‘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in burning plasmas, explore the non-linear interplay between fast ion stabilized turbulence and fast ion enhanced diffusion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 due to fast ion triggered modes’ with Ph. Lauber TSVV10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763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37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 and conferences foreseen in 2023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938048"/>
            <a:ext cx="10972800" cy="537127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Coming conferences:</a:t>
            </a:r>
          </a:p>
          <a:p>
            <a:pPr lvl="1"/>
            <a:r>
              <a:rPr lang="en-US" dirty="0" smtClean="0"/>
              <a:t>EPS in Bordeaux: </a:t>
            </a:r>
          </a:p>
          <a:p>
            <a:pPr lvl="2"/>
            <a:r>
              <a:rPr lang="en-US" b="1" dirty="0" smtClean="0"/>
              <a:t>Aaron Ho’s poster on large scale validation, JET data </a:t>
            </a:r>
          </a:p>
          <a:p>
            <a:pPr lvl="2"/>
            <a:r>
              <a:rPr lang="en-US" b="1" dirty="0" smtClean="0"/>
              <a:t>Y. </a:t>
            </a:r>
            <a:r>
              <a:rPr lang="en-US" b="1" dirty="0"/>
              <a:t>C</a:t>
            </a:r>
            <a:r>
              <a:rPr lang="en-US" b="1" dirty="0" smtClean="0"/>
              <a:t>amenen TCV GKW ramp up modelling</a:t>
            </a:r>
          </a:p>
          <a:p>
            <a:pPr lvl="1"/>
            <a:r>
              <a:rPr lang="en-US" dirty="0" smtClean="0"/>
              <a:t>TTF in Nancy:</a:t>
            </a:r>
          </a:p>
          <a:p>
            <a:pPr lvl="2"/>
            <a:r>
              <a:rPr lang="en-US" dirty="0" smtClean="0"/>
              <a:t>overview talk by myself on </a:t>
            </a:r>
            <a:r>
              <a:rPr lang="fr-FR" sz="1800" i="1" dirty="0"/>
              <a:t>"</a:t>
            </a:r>
            <a:r>
              <a:rPr lang="fr-FR" sz="1800" i="1" dirty="0" err="1"/>
              <a:t>Understanding</a:t>
            </a:r>
            <a:r>
              <a:rPr lang="fr-FR" sz="1800" i="1" dirty="0"/>
              <a:t> of </a:t>
            </a:r>
            <a:r>
              <a:rPr lang="fr-FR" sz="1800" i="1" dirty="0" err="1"/>
              <a:t>near-edge</a:t>
            </a:r>
            <a:r>
              <a:rPr lang="fr-FR" sz="1800" i="1" dirty="0"/>
              <a:t> </a:t>
            </a:r>
            <a:r>
              <a:rPr lang="fr-FR" sz="1800" i="1" dirty="0" err="1" smtClean="0"/>
              <a:t>physics</a:t>
            </a:r>
            <a:r>
              <a:rPr lang="fr-FR" sz="1800" i="1" dirty="0" smtClean="0"/>
              <a:t> </a:t>
            </a:r>
            <a:r>
              <a:rPr lang="fr-FR" sz="1800" i="1" dirty="0"/>
              <a:t>in L-mode, H-mode and ELM-free </a:t>
            </a:r>
            <a:r>
              <a:rPr lang="fr-FR" sz="1800" i="1" dirty="0" err="1"/>
              <a:t>regimes</a:t>
            </a:r>
            <a:r>
              <a:rPr lang="fr-FR" sz="1800" i="1" dirty="0"/>
              <a:t>” </a:t>
            </a:r>
            <a:r>
              <a:rPr lang="fr-FR" sz="1800" dirty="0" smtClean="0"/>
              <a:t>in the </a:t>
            </a:r>
            <a:r>
              <a:rPr lang="fr-FR" sz="1800" dirty="0" err="1" smtClean="0"/>
              <a:t>context</a:t>
            </a:r>
            <a:r>
              <a:rPr lang="fr-FR" sz="1800" dirty="0" smtClean="0"/>
              <a:t> of TTF </a:t>
            </a:r>
            <a:r>
              <a:rPr lang="fr-FR" sz="1800" dirty="0" err="1" smtClean="0"/>
              <a:t>such</a:t>
            </a:r>
            <a:r>
              <a:rPr lang="fr-FR" sz="1800" dirty="0" smtClean="0"/>
              <a:t> </a:t>
            </a:r>
            <a:r>
              <a:rPr lang="fr-FR" sz="1800" dirty="0" err="1" smtClean="0"/>
              <a:t>talks</a:t>
            </a:r>
            <a:r>
              <a:rPr lang="fr-FR" sz="1800" dirty="0" smtClean="0"/>
              <a:t> are more </a:t>
            </a:r>
            <a:r>
              <a:rPr lang="fr-FR" sz="1800" dirty="0" err="1" smtClean="0"/>
              <a:t>there</a:t>
            </a:r>
            <a:r>
              <a:rPr lang="fr-FR" sz="1800" dirty="0" smtClean="0"/>
              <a:t> to </a:t>
            </a:r>
            <a:r>
              <a:rPr lang="fr-FR" sz="1800" dirty="0" err="1" smtClean="0"/>
              <a:t>share</a:t>
            </a:r>
            <a:r>
              <a:rPr lang="fr-FR" sz="1800" dirty="0" smtClean="0"/>
              <a:t> </a:t>
            </a:r>
            <a:r>
              <a:rPr lang="fr-FR" sz="1800" dirty="0" err="1" smtClean="0"/>
              <a:t>existing</a:t>
            </a:r>
            <a:r>
              <a:rPr lang="fr-FR" sz="1800" dirty="0" smtClean="0"/>
              <a:t> </a:t>
            </a:r>
            <a:r>
              <a:rPr lang="fr-FR" sz="1800" dirty="0" err="1" smtClean="0"/>
              <a:t>works</a:t>
            </a:r>
            <a:r>
              <a:rPr lang="fr-FR" sz="1800" dirty="0" smtClean="0"/>
              <a:t>, </a:t>
            </a:r>
            <a:r>
              <a:rPr lang="fr-FR" sz="1800" dirty="0" err="1" smtClean="0"/>
              <a:t>likely</a:t>
            </a:r>
            <a:r>
              <a:rPr lang="fr-FR" sz="1800" dirty="0" smtClean="0"/>
              <a:t> </a:t>
            </a:r>
            <a:r>
              <a:rPr lang="fr-FR" sz="1800" dirty="0" err="1" smtClean="0"/>
              <a:t>shown</a:t>
            </a:r>
            <a:r>
              <a:rPr lang="fr-FR" sz="1800" dirty="0" smtClean="0"/>
              <a:t> in the session </a:t>
            </a:r>
            <a:r>
              <a:rPr lang="fr-FR" sz="1800" dirty="0" err="1" smtClean="0"/>
              <a:t>following</a:t>
            </a:r>
            <a:r>
              <a:rPr lang="fr-FR" sz="1800" dirty="0" smtClean="0"/>
              <a:t> the talk and trigger discussions</a:t>
            </a:r>
          </a:p>
          <a:p>
            <a:pPr lvl="2"/>
            <a:r>
              <a:rPr lang="fr-FR" b="1" dirty="0" smtClean="0"/>
              <a:t>M. Marin: TCV </a:t>
            </a:r>
            <a:r>
              <a:rPr lang="fr-FR" b="1" dirty="0" err="1" smtClean="0"/>
              <a:t>ramp</a:t>
            </a:r>
            <a:r>
              <a:rPr lang="fr-FR" b="1" dirty="0" smtClean="0"/>
              <a:t> up </a:t>
            </a:r>
            <a:r>
              <a:rPr lang="fr-FR" b="1" dirty="0" err="1" smtClean="0"/>
              <a:t>modelling</a:t>
            </a:r>
            <a:r>
              <a:rPr lang="fr-FR" b="1" dirty="0" smtClean="0"/>
              <a:t> </a:t>
            </a:r>
            <a:r>
              <a:rPr lang="fr-FR" b="1" dirty="0" err="1" smtClean="0"/>
              <a:t>using</a:t>
            </a:r>
            <a:r>
              <a:rPr lang="fr-FR" b="1" dirty="0" smtClean="0"/>
              <a:t> HFPS and incl. WEST</a:t>
            </a:r>
          </a:p>
          <a:p>
            <a:pPr lvl="2"/>
            <a:r>
              <a:rPr lang="en-US" b="1" dirty="0"/>
              <a:t>Y. Camenen TCV GKW ramp up </a:t>
            </a:r>
            <a:r>
              <a:rPr lang="en-US" b="1" dirty="0" smtClean="0"/>
              <a:t>modelling</a:t>
            </a:r>
          </a:p>
          <a:p>
            <a:pPr lvl="2"/>
            <a:r>
              <a:rPr lang="en-US" dirty="0" smtClean="0"/>
              <a:t>D. Fajardo AUG integrated modelling with impurities + </a:t>
            </a:r>
            <a:r>
              <a:rPr lang="en-US" b="1" dirty="0" smtClean="0"/>
              <a:t>QLK-TGLF-GKW validation</a:t>
            </a:r>
            <a:endParaRPr lang="fr-FR" b="1" dirty="0" smtClean="0"/>
          </a:p>
          <a:p>
            <a:pPr lvl="2"/>
            <a:r>
              <a:rPr lang="fr-FR" b="1" dirty="0" smtClean="0"/>
              <a:t>Aaron Ho on large </a:t>
            </a:r>
            <a:r>
              <a:rPr lang="fr-FR" b="1" dirty="0" err="1" smtClean="0"/>
              <a:t>scale</a:t>
            </a:r>
            <a:r>
              <a:rPr lang="fr-FR" b="1" dirty="0" smtClean="0"/>
              <a:t> validation </a:t>
            </a:r>
            <a:r>
              <a:rPr lang="fr-FR" b="1" dirty="0" err="1" smtClean="0"/>
              <a:t>likely</a:t>
            </a:r>
            <a:r>
              <a:rPr lang="fr-FR" b="1" dirty="0" smtClean="0"/>
              <a:t> </a:t>
            </a:r>
            <a:r>
              <a:rPr lang="fr-FR" b="1" dirty="0" err="1" smtClean="0"/>
              <a:t>extended</a:t>
            </a:r>
            <a:r>
              <a:rPr lang="fr-FR" b="1" dirty="0" smtClean="0"/>
              <a:t> to JET+WEST</a:t>
            </a:r>
          </a:p>
          <a:p>
            <a:pPr lvl="2"/>
            <a:r>
              <a:rPr lang="en-US" dirty="0" smtClean="0"/>
              <a:t>G. </a:t>
            </a:r>
            <a:r>
              <a:rPr lang="en-US" dirty="0" err="1" smtClean="0"/>
              <a:t>Tardini</a:t>
            </a:r>
            <a:r>
              <a:rPr lang="en-US" dirty="0" smtClean="0"/>
              <a:t>: ASTRA </a:t>
            </a:r>
            <a:r>
              <a:rPr lang="en-US" dirty="0"/>
              <a:t>modularity and </a:t>
            </a:r>
            <a:r>
              <a:rPr lang="en-US" dirty="0" err="1"/>
              <a:t>IMASification</a:t>
            </a:r>
            <a:r>
              <a:rPr lang="en-US" dirty="0"/>
              <a:t> for integrated modelling workflows</a:t>
            </a:r>
            <a:endParaRPr lang="fr-FR" dirty="0"/>
          </a:p>
          <a:p>
            <a:pPr lvl="2"/>
            <a:r>
              <a:rPr lang="en-US" dirty="0" smtClean="0"/>
              <a:t>Shengyu Shi HFPS used on WEST long pulses</a:t>
            </a:r>
          </a:p>
          <a:p>
            <a:pPr lvl="2"/>
            <a:r>
              <a:rPr lang="en-US" dirty="0" smtClean="0"/>
              <a:t>J-F Artaud on METIS+QLKNN on </a:t>
            </a:r>
            <a:r>
              <a:rPr lang="en-US" dirty="0" err="1" smtClean="0"/>
              <a:t>Ti</a:t>
            </a:r>
            <a:r>
              <a:rPr lang="en-US" dirty="0" smtClean="0"/>
              <a:t> saturation modelling in electron heated WEST plasmas</a:t>
            </a:r>
          </a:p>
          <a:p>
            <a:pPr lvl="2"/>
            <a:r>
              <a:rPr lang="en-US" dirty="0" smtClean="0"/>
              <a:t>P. </a:t>
            </a:r>
            <a:r>
              <a:rPr lang="en-US" dirty="0"/>
              <a:t>M</a:t>
            </a:r>
            <a:r>
              <a:rPr lang="en-US" dirty="0" smtClean="0"/>
              <a:t>anas on Boron transport in AUG</a:t>
            </a:r>
          </a:p>
          <a:p>
            <a:pPr lvl="2"/>
            <a:r>
              <a:rPr lang="en-US" b="1" dirty="0" err="1" smtClean="0"/>
              <a:t>Théo</a:t>
            </a:r>
            <a:r>
              <a:rPr lang="en-US" b="1" dirty="0" smtClean="0"/>
              <a:t> </a:t>
            </a:r>
            <a:r>
              <a:rPr lang="en-US" b="1" dirty="0" err="1" smtClean="0"/>
              <a:t>Fonghetti</a:t>
            </a:r>
            <a:r>
              <a:rPr lang="en-US" b="1" dirty="0" smtClean="0"/>
              <a:t> on WEST LHCD heated pulses using Bayesian </a:t>
            </a:r>
            <a:r>
              <a:rPr lang="en-US" b="1" dirty="0" err="1" smtClean="0"/>
              <a:t>optimisation</a:t>
            </a:r>
            <a:r>
              <a:rPr lang="en-US" b="1" dirty="0" smtClean="0"/>
              <a:t> of HFPS runs needed</a:t>
            </a:r>
          </a:p>
          <a:p>
            <a:pPr lvl="2"/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IAEA: Bayesian Optimization overview, Aaro Järvinen</a:t>
            </a:r>
          </a:p>
          <a:p>
            <a:pPr marL="1219170" lvl="2" indent="0">
              <a:buNone/>
            </a:pPr>
            <a:endParaRPr lang="en-US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379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 and conferences foreseen in 2023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 smtClean="0"/>
              <a:t>Journal publications foreseen to be submitted within end of 2023, </a:t>
            </a:r>
            <a:r>
              <a:rPr lang="en-US" b="1" dirty="0" smtClean="0">
                <a:solidFill>
                  <a:srgbClr val="C00000"/>
                </a:solidFill>
              </a:rPr>
              <a:t>using HFPS on Gateway and incl. uncertainty quantification, optimization </a:t>
            </a:r>
            <a:r>
              <a:rPr lang="en-US" b="1" dirty="0" smtClean="0"/>
              <a:t>(</a:t>
            </a:r>
            <a:r>
              <a:rPr lang="en-US" b="1" dirty="0" err="1" smtClean="0"/>
              <a:t>duqtools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r>
              <a:rPr lang="en-US" i="1" dirty="0" smtClean="0"/>
              <a:t>A. Ho et al </a:t>
            </a:r>
            <a:r>
              <a:rPr lang="en-US" dirty="0" smtClean="0"/>
              <a:t>JET based large scale uncertainty exploration for HFPS validation</a:t>
            </a:r>
          </a:p>
          <a:p>
            <a:pPr marL="0" indent="0">
              <a:buNone/>
            </a:pPr>
            <a:r>
              <a:rPr lang="en-US" i="1" dirty="0" smtClean="0"/>
              <a:t>M. Marin et al </a:t>
            </a:r>
            <a:r>
              <a:rPr lang="en-US" dirty="0" smtClean="0"/>
              <a:t>TCV ramp up modelling incl. GKW vs reduced models and WEST ramp up sensitivity</a:t>
            </a:r>
          </a:p>
          <a:p>
            <a:pPr marL="0" indent="0">
              <a:buNone/>
            </a:pPr>
            <a:r>
              <a:rPr lang="en-US" i="1" dirty="0" smtClean="0"/>
              <a:t>T. </a:t>
            </a:r>
            <a:r>
              <a:rPr lang="en-US" i="1" dirty="0" err="1" smtClean="0"/>
              <a:t>Fonghetti</a:t>
            </a:r>
            <a:r>
              <a:rPr lang="en-US" i="1" dirty="0" smtClean="0"/>
              <a:t> et al </a:t>
            </a:r>
            <a:r>
              <a:rPr lang="en-US" dirty="0" smtClean="0"/>
              <a:t>WEST central LHCD deposition optimization thanks to BO on large database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TSVV11 related publications: </a:t>
            </a:r>
          </a:p>
          <a:p>
            <a:pPr marL="0" indent="0">
              <a:buNone/>
            </a:pPr>
            <a:r>
              <a:rPr lang="en-US" i="1" dirty="0" smtClean="0"/>
              <a:t>D. Fajardo et al </a:t>
            </a:r>
            <a:r>
              <a:rPr lang="en-US" dirty="0" smtClean="0"/>
              <a:t>AUG integrated modelling L and H mode with impurities </a:t>
            </a:r>
          </a:p>
          <a:p>
            <a:pPr marL="0" indent="0">
              <a:buNone/>
            </a:pPr>
            <a:r>
              <a:rPr lang="en-US" i="1" dirty="0" smtClean="0"/>
              <a:t>P. Manas et al </a:t>
            </a:r>
            <a:r>
              <a:rPr lang="en-US" dirty="0" smtClean="0"/>
              <a:t>Ion temperature saturation in electron heated WEST plasmas using METIS-QLKNN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TSVV11 extended to </a:t>
            </a:r>
            <a:r>
              <a:rPr lang="fr-FR" i="1" dirty="0" smtClean="0"/>
              <a:t>Pulse </a:t>
            </a:r>
            <a:r>
              <a:rPr lang="fr-FR" i="1" dirty="0"/>
              <a:t>Design </a:t>
            </a:r>
            <a:r>
              <a:rPr lang="fr-FR" i="1" dirty="0" err="1" smtClean="0"/>
              <a:t>Tool</a:t>
            </a:r>
            <a:r>
              <a:rPr lang="fr-FR" i="1" dirty="0" smtClean="0"/>
              <a:t>  </a:t>
            </a:r>
            <a:endParaRPr lang="en-US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97" y="742175"/>
            <a:ext cx="10476187" cy="45159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77011" y="2655712"/>
            <a:ext cx="6222124" cy="1077218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dirty="0" smtClean="0"/>
              <a:t>General </a:t>
            </a:r>
            <a:r>
              <a:rPr lang="fr-FR" sz="1600" dirty="0"/>
              <a:t>EF </a:t>
            </a:r>
            <a:r>
              <a:rPr lang="fr-FR" sz="1600" dirty="0" err="1"/>
              <a:t>Assembly</a:t>
            </a:r>
            <a:r>
              <a:rPr lang="fr-FR" sz="1600" dirty="0"/>
              <a:t>, April 6-7: 2ppy per </a:t>
            </a:r>
            <a:r>
              <a:rPr lang="fr-FR" sz="1600" dirty="0" err="1"/>
              <a:t>year</a:t>
            </a:r>
            <a:r>
              <a:rPr lang="fr-FR" sz="1600" dirty="0"/>
              <a:t> </a:t>
            </a:r>
            <a:r>
              <a:rPr lang="fr-FR" sz="1600" dirty="0" smtClean="0"/>
              <a:t>(</a:t>
            </a:r>
            <a:r>
              <a:rPr lang="fr-FR" sz="1600" dirty="0" err="1" smtClean="0"/>
              <a:t>starting</a:t>
            </a:r>
            <a:r>
              <a:rPr lang="fr-FR" sz="1600" dirty="0" smtClean="0"/>
              <a:t> 2023) </a:t>
            </a:r>
            <a:r>
              <a:rPr lang="fr-FR" sz="1600" dirty="0"/>
              <a:t>on « Pulse Design Simulator &amp; control </a:t>
            </a:r>
            <a:r>
              <a:rPr lang="fr-FR" sz="1600" dirty="0" err="1"/>
              <a:t>developments</a:t>
            </a:r>
            <a:r>
              <a:rPr lang="fr-FR" sz="1600" dirty="0"/>
              <a:t> for ITER &amp; DEMO </a:t>
            </a:r>
            <a:r>
              <a:rPr lang="fr-FR" sz="1600" dirty="0" smtClean="0"/>
              <a:t>»</a:t>
            </a:r>
          </a:p>
          <a:p>
            <a:pPr marL="285750" indent="-285750">
              <a:buFontTx/>
              <a:buChar char="-"/>
            </a:pPr>
            <a:r>
              <a:rPr lang="en-GB" sz="1600" dirty="0" smtClean="0"/>
              <a:t>Strategy </a:t>
            </a:r>
            <a:r>
              <a:rPr lang="en-GB" sz="1600" dirty="0"/>
              <a:t>on development of the Pulse Design Tool (</a:t>
            </a:r>
            <a:r>
              <a:rPr lang="en-GB" sz="1600" dirty="0" smtClean="0"/>
              <a:t>PDT) by V </a:t>
            </a:r>
            <a:r>
              <a:rPr lang="en-GB" sz="1600" dirty="0" smtClean="0"/>
              <a:t>Naulin, D </a:t>
            </a:r>
            <a:r>
              <a:rPr lang="en-GB" sz="1600" dirty="0" err="1" smtClean="0"/>
              <a:t>Kalupin</a:t>
            </a:r>
            <a:r>
              <a:rPr lang="en-GB" sz="1600" dirty="0" smtClean="0"/>
              <a:t> </a:t>
            </a:r>
            <a:r>
              <a:rPr lang="en-GB" sz="1600" dirty="0" smtClean="0"/>
              <a:t>to be discussed within ETASC SB. 2ppy in 2023</a:t>
            </a:r>
            <a:endParaRPr lang="fr-FR" sz="1600" dirty="0"/>
          </a:p>
        </p:txBody>
      </p:sp>
      <p:sp>
        <p:nvSpPr>
          <p:cNvPr id="6" name="Rectangle 5"/>
          <p:cNvSpPr/>
          <p:nvPr/>
        </p:nvSpPr>
        <p:spPr>
          <a:xfrm>
            <a:off x="7740868" y="1291698"/>
            <a:ext cx="42566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https://wiki.euro-fusion.org/wiki/19/04/2023_and_03/05/2023:_overview_of_Pulse_Design_Simulators,_</a:t>
            </a:r>
            <a:r>
              <a:rPr lang="en-US" sz="1000" dirty="0" smtClean="0">
                <a:hlinkClick r:id="rId3"/>
              </a:rPr>
              <a:t>Flight_Simulators_activities_and_plans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413012" y="5587388"/>
            <a:ext cx="5207876" cy="954107"/>
          </a:xfrm>
          <a:prstGeom prst="rect">
            <a:avLst/>
          </a:prstGeom>
          <a:noFill/>
          <a:ln w="57150">
            <a:solidFill>
              <a:srgbClr val="FFFF99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New </a:t>
            </a:r>
            <a:r>
              <a:rPr lang="en-GB" sz="1400" b="1" dirty="0" smtClean="0"/>
              <a:t>lead </a:t>
            </a:r>
            <a:r>
              <a:rPr lang="en-GB" sz="1400" b="1" dirty="0"/>
              <a:t>for the IO PDS development</a:t>
            </a:r>
            <a:r>
              <a:rPr lang="en-GB" sz="1400" dirty="0" smtClean="0"/>
              <a:t>. </a:t>
            </a:r>
            <a:r>
              <a:rPr lang="en-GB" sz="1400" b="1" dirty="0" smtClean="0"/>
              <a:t>Mireille </a:t>
            </a:r>
            <a:r>
              <a:rPr lang="en-GB" sz="1400" b="1" dirty="0"/>
              <a:t>Schneider</a:t>
            </a:r>
            <a:r>
              <a:rPr lang="en-GB" sz="1400" dirty="0"/>
              <a:t>, </a:t>
            </a:r>
            <a:r>
              <a:rPr lang="en-GB" sz="1400" dirty="0" smtClean="0"/>
              <a:t>previously within </a:t>
            </a:r>
            <a:r>
              <a:rPr lang="en-GB" sz="1400" dirty="0"/>
              <a:t>the Plasma Modelling and Analysis Section in the IO Science Division, will move to Experiments and Plasma Operations Section from June 1 2023 as </a:t>
            </a:r>
            <a:r>
              <a:rPr lang="en-GB" sz="1400" b="1" dirty="0"/>
              <a:t>Coordinating Scientist for Pulse Design. </a:t>
            </a:r>
            <a:r>
              <a:rPr lang="en-GB" sz="1400" dirty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7066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sz="2000" dirty="0"/>
              <a:t>TSVV11 : « </a:t>
            </a:r>
            <a:r>
              <a:rPr lang="en-US" sz="2000" i="1" dirty="0"/>
              <a:t>Validated frameworks for the Reliable Prediction of Plasma Performance and Operational Limits in Tokamaks</a:t>
            </a:r>
            <a:r>
              <a:rPr lang="fr-FR" sz="2000" dirty="0"/>
              <a:t> »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9455" y="945244"/>
            <a:ext cx="10502684" cy="57551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C00000"/>
                </a:solidFill>
              </a:rPr>
              <a:t>All the physics that we master </a:t>
            </a:r>
            <a:r>
              <a:rPr lang="en-US" sz="1800" dirty="0" smtClean="0">
                <a:solidFill>
                  <a:srgbClr val="C00000"/>
                </a:solidFill>
              </a:rPr>
              <a:t>now has </a:t>
            </a:r>
            <a:r>
              <a:rPr lang="en-US" sz="1800" dirty="0">
                <a:solidFill>
                  <a:srgbClr val="C00000"/>
                </a:solidFill>
              </a:rPr>
              <a:t>to be </a:t>
            </a:r>
            <a:r>
              <a:rPr lang="en-US" sz="1800" dirty="0" smtClean="0">
                <a:solidFill>
                  <a:srgbClr val="C00000"/>
                </a:solidFill>
              </a:rPr>
              <a:t>available from ITER control room 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Guiding </a:t>
            </a:r>
            <a:r>
              <a:rPr lang="en-US" sz="1800" dirty="0" smtClean="0"/>
              <a:t>principles:</a:t>
            </a:r>
            <a:endParaRPr lang="en-US" sz="1800" dirty="0"/>
          </a:p>
          <a:p>
            <a:pPr lvl="0"/>
            <a:r>
              <a:rPr lang="en-US" sz="1800" dirty="0">
                <a:solidFill>
                  <a:srgbClr val="C00000"/>
                </a:solidFill>
              </a:rPr>
              <a:t>Align with ITER technical choices </a:t>
            </a:r>
            <a:r>
              <a:rPr lang="en-US" sz="1800" dirty="0"/>
              <a:t>in terms of integrated modelling workflow and database </a:t>
            </a:r>
            <a:r>
              <a:rPr lang="en-US" sz="1800" dirty="0" smtClean="0"/>
              <a:t>management</a:t>
            </a:r>
            <a:endParaRPr lang="fr-FR" sz="1800" dirty="0"/>
          </a:p>
          <a:p>
            <a:pPr lvl="0"/>
            <a:r>
              <a:rPr lang="en-US" sz="1800" dirty="0" smtClean="0">
                <a:solidFill>
                  <a:srgbClr val="C00000"/>
                </a:solidFill>
              </a:rPr>
              <a:t>Improve and validate advanced physics modules </a:t>
            </a:r>
            <a:r>
              <a:rPr lang="en-US" sz="1800" dirty="0" smtClean="0"/>
              <a:t>focusing on high priority modelling extensions that will be needed for multi-physics full predictive modelling, with the help of other TSVV activities and in coherence with WPTE </a:t>
            </a:r>
            <a:r>
              <a:rPr lang="fr-FR" sz="1800" dirty="0" err="1" smtClean="0"/>
              <a:t>priorities</a:t>
            </a:r>
            <a:endParaRPr lang="fr-FR" sz="1800" dirty="0" smtClean="0"/>
          </a:p>
          <a:p>
            <a:pPr lvl="0"/>
            <a:r>
              <a:rPr lang="en-US" sz="1800" dirty="0" smtClean="0"/>
              <a:t>Demonstrate validation of full pulse predictive modelling </a:t>
            </a:r>
            <a:r>
              <a:rPr lang="en-US" sz="1800" dirty="0" smtClean="0">
                <a:solidFill>
                  <a:srgbClr val="C00000"/>
                </a:solidFill>
              </a:rPr>
              <a:t>from breakdown to termination</a:t>
            </a:r>
            <a:r>
              <a:rPr lang="en-US" sz="1800" dirty="0" smtClean="0"/>
              <a:t>, including a realistic assessment of operational </a:t>
            </a:r>
            <a:r>
              <a:rPr lang="en-US" sz="1800" dirty="0" smtClean="0"/>
              <a:t>limits </a:t>
            </a:r>
            <a:r>
              <a:rPr lang="en-US" sz="1800" i="1" dirty="0" smtClean="0">
                <a:solidFill>
                  <a:srgbClr val="FF0000"/>
                </a:solidFill>
              </a:rPr>
              <a:t>extension to Flight Simulators </a:t>
            </a:r>
            <a:endParaRPr lang="fr-FR" sz="1800" i="1" dirty="0" smtClean="0">
              <a:solidFill>
                <a:srgbClr val="FF0000"/>
              </a:solidFill>
            </a:endParaRPr>
          </a:p>
          <a:p>
            <a:pPr lvl="0"/>
            <a:r>
              <a:rPr lang="en-US" sz="1800" dirty="0" smtClean="0">
                <a:solidFill>
                  <a:srgbClr val="C00000"/>
                </a:solidFill>
              </a:rPr>
              <a:t>Support </a:t>
            </a:r>
            <a:r>
              <a:rPr lang="en-US" sz="1800" dirty="0">
                <a:solidFill>
                  <a:srgbClr val="C00000"/>
                </a:solidFill>
              </a:rPr>
              <a:t>extended validation against EU operating tokamaks </a:t>
            </a:r>
            <a:r>
              <a:rPr lang="en-US" sz="1800" dirty="0"/>
              <a:t>by providing to users outside this TSVV </a:t>
            </a:r>
            <a:r>
              <a:rPr lang="en-US" sz="1800" dirty="0">
                <a:solidFill>
                  <a:srgbClr val="C00000"/>
                </a:solidFill>
              </a:rPr>
              <a:t>yearly training </a:t>
            </a:r>
            <a:r>
              <a:rPr lang="en-US" sz="1800" dirty="0"/>
              <a:t>on the integrated modelling workflow, a detailed and clear </a:t>
            </a:r>
            <a:r>
              <a:rPr lang="en-US" sz="1800" dirty="0">
                <a:solidFill>
                  <a:srgbClr val="C00000"/>
                </a:solidFill>
              </a:rPr>
              <a:t>documentation </a:t>
            </a:r>
            <a:r>
              <a:rPr lang="en-US" sz="1800" dirty="0"/>
              <a:t>on the workflow and the embedded physics modules, </a:t>
            </a:r>
            <a:r>
              <a:rPr lang="en-US" sz="1800" dirty="0">
                <a:solidFill>
                  <a:srgbClr val="C00000"/>
                </a:solidFill>
              </a:rPr>
              <a:t>a user friendly interface </a:t>
            </a:r>
            <a:r>
              <a:rPr lang="en-US" sz="1800" dirty="0"/>
              <a:t>and </a:t>
            </a:r>
            <a:r>
              <a:rPr lang="en-US" sz="1800" dirty="0">
                <a:solidFill>
                  <a:srgbClr val="C00000"/>
                </a:solidFill>
              </a:rPr>
              <a:t>automated validation </a:t>
            </a:r>
            <a:r>
              <a:rPr lang="en-US" sz="1800" dirty="0" smtClean="0">
                <a:solidFill>
                  <a:srgbClr val="C00000"/>
                </a:solidFill>
              </a:rPr>
              <a:t>tools</a:t>
            </a:r>
            <a:endParaRPr lang="fr-FR" sz="1800" dirty="0">
              <a:solidFill>
                <a:srgbClr val="C00000"/>
              </a:solidFill>
            </a:endParaRPr>
          </a:p>
          <a:p>
            <a:endParaRPr lang="en-US" sz="1800" dirty="0"/>
          </a:p>
          <a:p>
            <a:endParaRPr lang="fr-FR" sz="1800" b="1" dirty="0" smtClean="0"/>
          </a:p>
          <a:p>
            <a:endParaRPr lang="fr-FR" sz="1800" dirty="0" smtClean="0"/>
          </a:p>
        </p:txBody>
      </p:sp>
    </p:spTree>
    <p:extLst>
      <p:ext uri="{BB962C8B-B14F-4D97-AF65-F5344CB8AC3E}">
        <p14:creationId xmlns:p14="http://schemas.microsoft.com/office/powerpoint/2010/main" val="210761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TSVV11 7 </a:t>
            </a:r>
            <a:r>
              <a:rPr lang="en-US" dirty="0" err="1" smtClean="0"/>
              <a:t>ppy</a:t>
            </a:r>
            <a:r>
              <a:rPr lang="en-US" dirty="0" smtClean="0"/>
              <a:t> 2023, update</a:t>
            </a:r>
            <a:endParaRPr lang="en-US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813115"/>
              </p:ext>
            </p:extLst>
          </p:nvPr>
        </p:nvGraphicFramePr>
        <p:xfrm>
          <a:off x="146048" y="669051"/>
          <a:ext cx="8329112" cy="61960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48764">
                  <a:extLst>
                    <a:ext uri="{9D8B030D-6E8A-4147-A177-3AD203B41FA5}">
                      <a16:colId xmlns:a16="http://schemas.microsoft.com/office/drawing/2014/main" val="3022412463"/>
                    </a:ext>
                  </a:extLst>
                </a:gridCol>
                <a:gridCol w="1419149">
                  <a:extLst>
                    <a:ext uri="{9D8B030D-6E8A-4147-A177-3AD203B41FA5}">
                      <a16:colId xmlns:a16="http://schemas.microsoft.com/office/drawing/2014/main" val="3891378431"/>
                    </a:ext>
                  </a:extLst>
                </a:gridCol>
                <a:gridCol w="1761199">
                  <a:extLst>
                    <a:ext uri="{9D8B030D-6E8A-4147-A177-3AD203B41FA5}">
                      <a16:colId xmlns:a16="http://schemas.microsoft.com/office/drawing/2014/main" val="60860852"/>
                    </a:ext>
                  </a:extLst>
                </a:gridCol>
              </a:tblGrid>
              <a:tr h="277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pm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changes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83680768"/>
                  </a:ext>
                </a:extLst>
              </a:tr>
              <a:tr h="277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Yann Camenen (01-CNRS)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strike="sngStrike">
                          <a:effectLst/>
                        </a:rPr>
                        <a:t>6</a:t>
                      </a:r>
                      <a:r>
                        <a:rPr lang="fr-FR" sz="1800">
                          <a:effectLst/>
                        </a:rPr>
                        <a:t>4.8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36215208"/>
                  </a:ext>
                </a:extLst>
              </a:tr>
              <a:tr h="277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Clarisse Bourdelle (CEA)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6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32126219"/>
                  </a:ext>
                </a:extLst>
              </a:tr>
              <a:tr h="277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Jean Francois Artaud (CEA)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4,8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30551519"/>
                  </a:ext>
                </a:extLst>
              </a:tr>
              <a:tr h="277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Patrick </a:t>
                      </a:r>
                      <a:r>
                        <a:rPr lang="fr-FR" sz="1800" dirty="0" err="1">
                          <a:effectLst/>
                        </a:rPr>
                        <a:t>Maget</a:t>
                      </a:r>
                      <a:r>
                        <a:rPr lang="fr-FR" sz="1800" dirty="0">
                          <a:effectLst/>
                        </a:rPr>
                        <a:t> (CEA)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strike="sngStrike">
                          <a:effectLst/>
                        </a:rPr>
                        <a:t>4,8</a:t>
                      </a:r>
                      <a:r>
                        <a:rPr lang="fr-FR" sz="1800">
                          <a:effectLst/>
                        </a:rPr>
                        <a:t> 6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99249778"/>
                  </a:ext>
                </a:extLst>
              </a:tr>
              <a:tr h="277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Pierre Manas (CEA)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6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12972901"/>
                  </a:ext>
                </a:extLst>
              </a:tr>
              <a:tr h="277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Jorge Morales (CEA)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6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77484810"/>
                  </a:ext>
                </a:extLst>
              </a:tr>
              <a:tr h="277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Francis Casson (UKAEA)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6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45059704"/>
                  </a:ext>
                </a:extLst>
              </a:tr>
              <a:tr h="277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Žiga</a:t>
                      </a:r>
                      <a:r>
                        <a:rPr lang="en-GB" sz="18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GB" sz="1800" b="1" dirty="0" err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Štancar</a:t>
                      </a:r>
                      <a:r>
                        <a:rPr lang="en-GB" sz="18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 (UKAEA)</a:t>
                      </a:r>
                      <a:endParaRPr lang="fr-FR" sz="18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18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26465694"/>
                  </a:ext>
                </a:extLst>
              </a:tr>
              <a:tr h="277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Emmi </a:t>
                      </a:r>
                      <a:r>
                        <a:rPr lang="fr-FR" sz="1800" dirty="0" err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Thorus</a:t>
                      </a:r>
                      <a:r>
                        <a:rPr lang="fr-FR" sz="18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(UKAEA)</a:t>
                      </a:r>
                      <a:endParaRPr lang="fr-FR" sz="18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18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55802150"/>
                  </a:ext>
                </a:extLst>
              </a:tr>
              <a:tr h="277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strike="sngStrike" dirty="0">
                          <a:effectLst/>
                        </a:rPr>
                        <a:t>Florian Köchl</a:t>
                      </a:r>
                      <a:r>
                        <a:rPr lang="en-US" sz="1800" dirty="0">
                          <a:effectLst/>
                        </a:rPr>
                        <a:t>  Nathan Cummings (UKAEA)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6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0516417"/>
                  </a:ext>
                </a:extLst>
              </a:tr>
              <a:tr h="277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strike="sngStrike" dirty="0">
                          <a:effectLst/>
                        </a:rPr>
                        <a:t>Jonathan Citrin (DIFFER)</a:t>
                      </a:r>
                      <a:endParaRPr lang="fr-FR" sz="1800" strike="sngStrike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6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73556252"/>
                  </a:ext>
                </a:extLst>
              </a:tr>
              <a:tr h="277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PhD (Alex </a:t>
                      </a:r>
                      <a:r>
                        <a:rPr lang="en-US" sz="1800" dirty="0" err="1" smtClean="0">
                          <a:effectLst/>
                        </a:rPr>
                        <a:t>Pañera</a:t>
                      </a:r>
                      <a:r>
                        <a:rPr lang="en-US" sz="1800" dirty="0" smtClean="0">
                          <a:effectLst/>
                        </a:rPr>
                        <a:t> from 11/23) (DIFFER)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10.8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93796929"/>
                  </a:ext>
                </a:extLst>
              </a:tr>
              <a:tr h="277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Aaron Ho</a:t>
                      </a:r>
                      <a:r>
                        <a:rPr lang="fr-FR" sz="18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(DIFFER)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strike="sngStrike" dirty="0" smtClean="0">
                          <a:effectLst/>
                        </a:rPr>
                        <a:t>6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36124314"/>
                  </a:ext>
                </a:extLst>
              </a:tr>
              <a:tr h="277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Michele </a:t>
                      </a:r>
                      <a:r>
                        <a:rPr lang="fr-FR" sz="1800" dirty="0" smtClean="0">
                          <a:effectLst/>
                        </a:rPr>
                        <a:t>Marin (SPC)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6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67685191"/>
                  </a:ext>
                </a:extLst>
              </a:tr>
              <a:tr h="277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Clemente Angioni (MPG)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4,8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02971157"/>
                  </a:ext>
                </a:extLst>
              </a:tr>
              <a:tr h="277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Emiliano Fable (MPG)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4,8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22632823"/>
                  </a:ext>
                </a:extLst>
              </a:tr>
              <a:tr h="277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Giovanni </a:t>
                      </a:r>
                      <a:r>
                        <a:rPr lang="fr-FR" sz="1800" dirty="0" err="1">
                          <a:effectLst/>
                        </a:rPr>
                        <a:t>Tardini</a:t>
                      </a:r>
                      <a:r>
                        <a:rPr lang="fr-FR" sz="1800" dirty="0">
                          <a:effectLst/>
                        </a:rPr>
                        <a:t> (MPG)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6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8290218"/>
                  </a:ext>
                </a:extLst>
              </a:tr>
              <a:tr h="277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strike="sngStrike" dirty="0">
                          <a:effectLst/>
                        </a:rPr>
                        <a:t>Karel van de Plassche (DIFFER)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strike="sngStrike" dirty="0">
                          <a:effectLst/>
                        </a:rPr>
                        <a:t>4,8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83835482"/>
                  </a:ext>
                </a:extLst>
              </a:tr>
              <a:tr h="277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Pulse Design Tool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+2 </a:t>
                      </a:r>
                      <a:r>
                        <a:rPr lang="fr-FR" sz="18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ppy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41038399"/>
                  </a:ext>
                </a:extLst>
              </a:tr>
              <a:tr h="277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7ppy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fr-FR" sz="18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ppy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018650585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8883870" y="2065283"/>
            <a:ext cx="3308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2024 and 2025 will continue with </a:t>
            </a:r>
          </a:p>
          <a:p>
            <a:r>
              <a:rPr lang="en-US" dirty="0" smtClean="0"/>
              <a:t>7 </a:t>
            </a:r>
            <a:r>
              <a:rPr lang="en-US" dirty="0" err="1" smtClean="0"/>
              <a:t>ppy</a:t>
            </a:r>
            <a:r>
              <a:rPr lang="en-US" dirty="0" smtClean="0"/>
              <a:t> TSVV11 + 2ppy “</a:t>
            </a:r>
            <a:r>
              <a:rPr lang="en-GB" dirty="0" smtClean="0"/>
              <a:t>Pulse </a:t>
            </a:r>
            <a:r>
              <a:rPr lang="en-GB" dirty="0"/>
              <a:t>Design </a:t>
            </a:r>
            <a:r>
              <a:rPr lang="en-GB" dirty="0" smtClean="0"/>
              <a:t>Tool”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974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TSVV11 team building!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03" y="1147326"/>
            <a:ext cx="9363075" cy="38004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60534" y="825573"/>
            <a:ext cx="5604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Regular meetings open to TSVV11 members and “friends”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7706033" y="4394163"/>
            <a:ext cx="4374498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person meeting April 2022 Poznan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625" y="4871794"/>
            <a:ext cx="2808383" cy="19182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66118" y="830318"/>
            <a:ext cx="413715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https://wiki.euro-fusion.org/wiki/TSVV-11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51" y="5360068"/>
            <a:ext cx="8090807" cy="108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23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</a:rPr>
              <a:t>2</a:t>
            </a:r>
            <a:r>
              <a:rPr lang="en-US" sz="1800" baseline="30000" dirty="0">
                <a:latin typeface="Arial" panose="020B0604020202020204" pitchFamily="34" charset="0"/>
              </a:rPr>
              <a:t>nd</a:t>
            </a:r>
            <a:r>
              <a:rPr lang="en-US" sz="1800" dirty="0">
                <a:latin typeface="Arial" panose="020B0604020202020204" pitchFamily="34" charset="0"/>
              </a:rPr>
              <a:t> in person meeting </a:t>
            </a:r>
            <a:r>
              <a:rPr lang="en-US" sz="1800" dirty="0" smtClean="0">
                <a:latin typeface="Arial" panose="020B0604020202020204" pitchFamily="34" charset="0"/>
              </a:rPr>
              <a:t>March 20-24, Eindhoven, DIFFER</a:t>
            </a:r>
            <a:br>
              <a:rPr lang="en-US" sz="1800" dirty="0" smtClean="0">
                <a:latin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</a:rPr>
              <a:t>Joined </a:t>
            </a:r>
            <a:r>
              <a:rPr lang="en-US" sz="1800" dirty="0">
                <a:latin typeface="Arial" panose="020B0604020202020204" pitchFamily="34" charset="0"/>
              </a:rPr>
              <a:t>with NL </a:t>
            </a:r>
            <a:r>
              <a:rPr lang="en-US" sz="1800" dirty="0" err="1">
                <a:latin typeface="Arial" panose="020B0604020202020204" pitchFamily="34" charset="0"/>
              </a:rPr>
              <a:t>eScience</a:t>
            </a:r>
            <a:r>
              <a:rPr lang="en-US" sz="1800" dirty="0">
                <a:latin typeface="Arial" panose="020B0604020202020204" pitchFamily="34" charset="0"/>
              </a:rPr>
              <a:t> center synergistic project on tools for large scale validation 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222" y="740421"/>
            <a:ext cx="6652048" cy="4434699"/>
          </a:xfrm>
        </p:spPr>
      </p:pic>
      <p:sp>
        <p:nvSpPr>
          <p:cNvPr id="5" name="ZoneTexte 4"/>
          <p:cNvSpPr txBox="1"/>
          <p:nvPr/>
        </p:nvSpPr>
        <p:spPr>
          <a:xfrm>
            <a:off x="8695465" y="5470660"/>
            <a:ext cx="3496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Brush Script MT" panose="03060802040406070304" pitchFamily="66" charset="0"/>
              </a:rPr>
              <a:t>Thanks to</a:t>
            </a:r>
            <a:r>
              <a:rPr lang="en-US" sz="2800" b="1" dirty="0" smtClean="0">
                <a:solidFill>
                  <a:srgbClr val="0000CC"/>
                </a:solidFill>
                <a:latin typeface="Brush Script MT" panose="03060802040406070304" pitchFamily="66" charset="0"/>
              </a:rPr>
              <a:t> Jonathan </a:t>
            </a:r>
            <a:r>
              <a:rPr lang="en-US" sz="2800" b="1" dirty="0" err="1" smtClean="0">
                <a:solidFill>
                  <a:srgbClr val="0000CC"/>
                </a:solidFill>
                <a:latin typeface="Brush Script MT" panose="03060802040406070304" pitchFamily="66" charset="0"/>
              </a:rPr>
              <a:t>Citrin</a:t>
            </a:r>
            <a:r>
              <a:rPr lang="en-US" sz="2800" b="1" dirty="0" smtClean="0">
                <a:solidFill>
                  <a:srgbClr val="0000CC"/>
                </a:solidFill>
                <a:latin typeface="Brush Script MT" panose="03060802040406070304" pitchFamily="66" charset="0"/>
              </a:rPr>
              <a:t>!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6345" y="868195"/>
            <a:ext cx="1683870" cy="58263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993" y="1553451"/>
            <a:ext cx="1680545" cy="42477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3448" y="6066837"/>
            <a:ext cx="2060105" cy="563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8806" y="1023683"/>
            <a:ext cx="47322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This flexible format allowed having </a:t>
            </a:r>
            <a:r>
              <a:rPr lang="en-US" b="1" dirty="0"/>
              <a:t>37 persons meeting on-site</a:t>
            </a:r>
            <a:r>
              <a:rPr lang="en-US" dirty="0"/>
              <a:t> from </a:t>
            </a:r>
          </a:p>
          <a:p>
            <a:pPr marL="285750" indent="-285750" algn="just">
              <a:buFontTx/>
              <a:buChar char="-"/>
            </a:pPr>
            <a:r>
              <a:rPr lang="en-US" dirty="0" smtClean="0"/>
              <a:t>TSVV11 (EUROfusion financed)</a:t>
            </a:r>
          </a:p>
          <a:p>
            <a:pPr algn="just"/>
            <a:r>
              <a:rPr lang="en-US" dirty="0" smtClean="0"/>
              <a:t>And more participants financed thanks to the NL </a:t>
            </a:r>
            <a:r>
              <a:rPr lang="en-US" dirty="0" err="1" smtClean="0"/>
              <a:t>eScience</a:t>
            </a:r>
            <a:r>
              <a:rPr lang="en-US" dirty="0" smtClean="0"/>
              <a:t> center grant from:</a:t>
            </a:r>
          </a:p>
          <a:p>
            <a:pPr marL="285750" indent="-285750" algn="just">
              <a:buFontTx/>
              <a:buChar char="-"/>
            </a:pPr>
            <a:r>
              <a:rPr lang="en-US" dirty="0" smtClean="0"/>
              <a:t>new </a:t>
            </a:r>
            <a:r>
              <a:rPr lang="en-US" dirty="0"/>
              <a:t>HFPS </a:t>
            </a:r>
            <a:r>
              <a:rPr lang="en-US" dirty="0" smtClean="0"/>
              <a:t>users </a:t>
            </a:r>
          </a:p>
          <a:p>
            <a:pPr marL="285750" indent="-285750" algn="just">
              <a:buFontTx/>
              <a:buChar char="-"/>
            </a:pPr>
            <a:r>
              <a:rPr lang="en-US" dirty="0" smtClean="0"/>
              <a:t>NL </a:t>
            </a:r>
            <a:r>
              <a:rPr lang="en-US" dirty="0" err="1"/>
              <a:t>eScience</a:t>
            </a:r>
            <a:r>
              <a:rPr lang="en-US" dirty="0"/>
              <a:t> </a:t>
            </a:r>
            <a:r>
              <a:rPr lang="en-US" dirty="0" smtClean="0"/>
              <a:t>center</a:t>
            </a:r>
          </a:p>
          <a:p>
            <a:pPr marL="285750" indent="-285750" algn="just">
              <a:buFontTx/>
              <a:buChar char="-"/>
            </a:pPr>
            <a:r>
              <a:rPr lang="en-US" dirty="0" smtClean="0"/>
              <a:t>Ignition </a:t>
            </a:r>
            <a:r>
              <a:rPr lang="en-US" dirty="0"/>
              <a:t>Computing </a:t>
            </a:r>
            <a:r>
              <a:rPr lang="en-US" dirty="0" smtClean="0"/>
              <a:t>company</a:t>
            </a:r>
          </a:p>
          <a:p>
            <a:pPr marL="285750" indent="-285750" algn="just">
              <a:buFontTx/>
              <a:buChar char="-"/>
            </a:pPr>
            <a:r>
              <a:rPr lang="en-US" dirty="0" smtClean="0"/>
              <a:t>Advanced </a:t>
            </a:r>
            <a:r>
              <a:rPr lang="en-US" dirty="0"/>
              <a:t>Computing </a:t>
            </a:r>
            <a:r>
              <a:rPr lang="en-US" dirty="0" smtClean="0"/>
              <a:t>Hub </a:t>
            </a:r>
            <a:r>
              <a:rPr lang="en-US" dirty="0"/>
              <a:t>of Poland </a:t>
            </a:r>
            <a:endParaRPr lang="en-US" dirty="0" smtClean="0"/>
          </a:p>
          <a:p>
            <a:pPr marL="285750" indent="-285750" algn="just">
              <a:buFontTx/>
              <a:buChar char="-"/>
            </a:pPr>
            <a:r>
              <a:rPr lang="en-US" dirty="0"/>
              <a:t>Advanced Computing Hub </a:t>
            </a:r>
            <a:r>
              <a:rPr lang="en-US" dirty="0" smtClean="0"/>
              <a:t>of </a:t>
            </a:r>
            <a:r>
              <a:rPr lang="en-US" dirty="0"/>
              <a:t>Finland </a:t>
            </a:r>
            <a:endParaRPr lang="en-US" dirty="0" smtClean="0"/>
          </a:p>
          <a:p>
            <a:pPr marL="285750" indent="-285750" algn="just">
              <a:buFontTx/>
              <a:buChar char="-"/>
            </a:pPr>
            <a:r>
              <a:rPr lang="en-US" dirty="0" smtClean="0"/>
              <a:t>ITER Organization</a:t>
            </a:r>
          </a:p>
          <a:p>
            <a:pPr marL="285750" indent="-285750" algn="just">
              <a:buFontTx/>
              <a:buChar char="-"/>
            </a:pPr>
            <a:endParaRPr lang="en-US" dirty="0"/>
          </a:p>
          <a:p>
            <a:pPr algn="just"/>
            <a:r>
              <a:rPr lang="en-US" dirty="0" smtClean="0"/>
              <a:t>This 2 year project with the NL </a:t>
            </a:r>
            <a:r>
              <a:rPr lang="en-US" dirty="0" err="1" smtClean="0"/>
              <a:t>eScience</a:t>
            </a:r>
            <a:r>
              <a:rPr lang="en-US" dirty="0" smtClean="0"/>
              <a:t> center is managed by J. </a:t>
            </a:r>
            <a:r>
              <a:rPr lang="en-US" dirty="0" err="1" smtClean="0"/>
              <a:t>Citrin</a:t>
            </a:r>
            <a:r>
              <a:rPr lang="en-US" dirty="0"/>
              <a:t>,</a:t>
            </a:r>
            <a:r>
              <a:rPr lang="en-US" dirty="0" smtClean="0"/>
              <a:t> A. Ho at DIFFER and S. Smeets, V. Aziz at the NL </a:t>
            </a:r>
            <a:r>
              <a:rPr lang="en-US" dirty="0" err="1" smtClean="0"/>
              <a:t>eScience</a:t>
            </a:r>
            <a:r>
              <a:rPr lang="en-US" dirty="0" smtClean="0"/>
              <a:t> center.</a:t>
            </a:r>
          </a:p>
          <a:p>
            <a:pPr algn="just"/>
            <a:endParaRPr lang="en-US" dirty="0"/>
          </a:p>
          <a:p>
            <a:pPr algn="just"/>
            <a:r>
              <a:rPr lang="en-US" b="1" dirty="0" smtClean="0"/>
              <a:t>Within Feb 2024, another meeting taking advantage of this synergy will be organized, maybe hosted at ITER (tbc).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7546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WP1: HFPS Workflow orchestration and module coupling framework </a:t>
            </a:r>
            <a:r>
              <a:rPr lang="en-US" dirty="0"/>
              <a:t>(coordinator: F.J. </a:t>
            </a:r>
            <a:r>
              <a:rPr lang="en-US" dirty="0" err="1"/>
              <a:t>Casson</a:t>
            </a:r>
            <a:r>
              <a:rPr lang="en-US" dirty="0"/>
              <a:t>, 2.5 </a:t>
            </a:r>
            <a:r>
              <a:rPr lang="en-US" dirty="0" err="1"/>
              <a:t>ppy</a:t>
            </a:r>
            <a:r>
              <a:rPr lang="en-US" dirty="0"/>
              <a:t> incl. 1.5 ACH) 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WP2: HFPS key physics modules validation </a:t>
            </a:r>
            <a:r>
              <a:rPr lang="en-US" dirty="0"/>
              <a:t>(3.5 </a:t>
            </a:r>
            <a:r>
              <a:rPr lang="en-US" dirty="0" err="1"/>
              <a:t>ppy</a:t>
            </a:r>
            <a:r>
              <a:rPr lang="en-US" dirty="0"/>
              <a:t> incl. 1 from ACH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>
                <a:solidFill>
                  <a:schemeClr val="tx2"/>
                </a:solidFill>
              </a:rPr>
              <a:t>WP3-HFPS full pulse modelling capability demonstration </a:t>
            </a:r>
            <a:r>
              <a:rPr lang="en-US" dirty="0"/>
              <a:t>(coordinator: E. Fable, 2 </a:t>
            </a:r>
            <a:r>
              <a:rPr lang="en-US" dirty="0" err="1"/>
              <a:t>ppy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WP4-HFPS systematic validation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(coordinator: A. Ho, 1ppy incl. 0.5 from ACH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>
                <a:solidFill>
                  <a:schemeClr val="tx2"/>
                </a:solidFill>
              </a:rPr>
              <a:t>WP5- HFPS initial ITER phase modelling </a:t>
            </a:r>
            <a:r>
              <a:rPr lang="en-US" dirty="0"/>
              <a:t>(coordinator: J. </a:t>
            </a:r>
            <a:r>
              <a:rPr lang="en-US" dirty="0" err="1"/>
              <a:t>Citrin</a:t>
            </a:r>
            <a:r>
              <a:rPr lang="en-US" dirty="0"/>
              <a:t>, total effort 0.5 </a:t>
            </a:r>
            <a:r>
              <a:rPr lang="en-US" dirty="0" err="1"/>
              <a:t>ppy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535974"/>
      </p:ext>
    </p:extLst>
  </p:cSld>
  <p:clrMapOvr>
    <a:masterClrMapping/>
  </p:clrMapOvr>
</p:sld>
</file>

<file path=ppt/theme/theme1.xml><?xml version="1.0" encoding="utf-8"?>
<a:theme xmlns:a="http://schemas.openxmlformats.org/drawingml/2006/main" name="E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F" id="{91A4CA45-7437-447E-ACB8-7A5868CC24A5}" vid="{66C510C1-7345-44E8-82D4-51747495033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37981</TotalTime>
  <Words>4501</Words>
  <Application>Microsoft Office PowerPoint</Application>
  <PresentationFormat>Grand écran</PresentationFormat>
  <Paragraphs>461</Paragraphs>
  <Slides>35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2" baseType="lpstr">
      <vt:lpstr>Arial</vt:lpstr>
      <vt:lpstr>Brush Script MT</vt:lpstr>
      <vt:lpstr>Calibri</vt:lpstr>
      <vt:lpstr>Cambria Math</vt:lpstr>
      <vt:lpstr>Symbol</vt:lpstr>
      <vt:lpstr>Times New Roman</vt:lpstr>
      <vt:lpstr>EF</vt:lpstr>
      <vt:lpstr>TSVV11: Validated Frameworks for the Reliable Prediction of Plasma Performance and  Operational Limits in Tokamaks Update, Thrust 5</vt:lpstr>
      <vt:lpstr>Integrated modelling landscape, preparing tokamak operation</vt:lpstr>
      <vt:lpstr>Integrated modelling landscape, preparing tokamak operation</vt:lpstr>
      <vt:lpstr>TSVV11 extended to Pulse Design Tool  </vt:lpstr>
      <vt:lpstr>TSVV11 : « Validated frameworks for the Reliable Prediction of Plasma Performance and Operational Limits in Tokamaks » </vt:lpstr>
      <vt:lpstr>TSVV11 7 ppy 2023, update</vt:lpstr>
      <vt:lpstr>TSVV11 team building!</vt:lpstr>
      <vt:lpstr>2nd in person meeting March 20-24, Eindhoven, DIFFER Joined with NL eScience center synergistic project on tools for large scale validation  </vt:lpstr>
      <vt:lpstr>outline</vt:lpstr>
      <vt:lpstr>WP1: HFPS Workflow orchestration and module coupling framework, F. Casson Persistent Actor Framework</vt:lpstr>
      <vt:lpstr>WP1: HFPS Workflow orchestration and module coupling framework, F. Casson status of the HFPS and synergies with ETS/ASTRA and ITER</vt:lpstr>
      <vt:lpstr>WP1 deliverables for 2023</vt:lpstr>
      <vt:lpstr>1st HFPS training open to all EUROfusion</vt:lpstr>
      <vt:lpstr>IMAS AUG data modelled by the HFPSL mode up to the LCFS</vt:lpstr>
      <vt:lpstr>IMAS WEST data modelled by the HFPS Boron dropper enhancing L mode confinement</vt:lpstr>
      <vt:lpstr>outline</vt:lpstr>
      <vt:lpstr>WP2-D1: Turbulent transport reduced models targeted validation, Y. Camenen Ip ramp up</vt:lpstr>
      <vt:lpstr>WP2-D1: Turbulent transport reduced models targeted validation, Y. Camenen QuaLiKiz, QLKNN for edge etc</vt:lpstr>
      <vt:lpstr>WP2-D2: Core-edge-SOL coupling targeted validation, C. Bourdelle</vt:lpstr>
      <vt:lpstr>WP2-D3: Impurity transport, development of reduced models, verification and targeted validation. C. Angioni</vt:lpstr>
      <vt:lpstr>WP2-D4: MHD modules targeted validation, P. Maget</vt:lpstr>
      <vt:lpstr>WP2-D5: Plasma initiation (Breakdown and burn-through and MHD equilibrium) integration and validation. J-F Artaud </vt:lpstr>
      <vt:lpstr>WP2 HFPS key physics modules validation  2023 deliverables, additional revisions?</vt:lpstr>
      <vt:lpstr>outline</vt:lpstr>
      <vt:lpstr>WP3-HFPS full pulse modelling capability demonstration, E. Fable</vt:lpstr>
      <vt:lpstr>outline</vt:lpstr>
      <vt:lpstr>WP4-HFPS systematic validation, A. Ho: framework</vt:lpstr>
      <vt:lpstr>WP4-HFPS systematic validation, A. Ho: large scale simulation launching</vt:lpstr>
      <vt:lpstr>WP4-HFPS systematic validation, A. Ho: large scale simulation launching</vt:lpstr>
      <vt:lpstr>WP4-HFPS systematic validation: 1st project on Bayesian Optimisation </vt:lpstr>
      <vt:lpstr>WP4-HFPS systematic validation, A. Ho: 2023 milestones revision</vt:lpstr>
      <vt:lpstr>outline</vt:lpstr>
      <vt:lpstr>WP5: HFPS initial ITER phase modelling, J. Citrin</vt:lpstr>
      <vt:lpstr>Publication and conferences foreseen in 2023 </vt:lpstr>
      <vt:lpstr>Publication and conferences foreseen in 2023 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Kick-off meeting, TSVV11 « Validated frameworks for the Reliable Prediction of Plasma Performance and Operational Limits in Tokamaks »</dc:title>
  <dc:creator>BOURDELLE Clarisse 165101</dc:creator>
  <cp:lastModifiedBy>BOURDELLE Clarisse 165101</cp:lastModifiedBy>
  <cp:revision>389</cp:revision>
  <cp:lastPrinted>2022-09-19T13:01:55Z</cp:lastPrinted>
  <dcterms:created xsi:type="dcterms:W3CDTF">2021-04-19T12:25:06Z</dcterms:created>
  <dcterms:modified xsi:type="dcterms:W3CDTF">2023-06-07T07:59:57Z</dcterms:modified>
</cp:coreProperties>
</file>