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F_64A9AE2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8_74A1146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9_C06C66E.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3C_D69BF37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8" r:id="rId5"/>
  </p:sldMasterIdLst>
  <p:notesMasterIdLst>
    <p:notesMasterId r:id="rId30"/>
  </p:notesMasterIdLst>
  <p:handoutMasterIdLst>
    <p:handoutMasterId r:id="rId31"/>
  </p:handoutMasterIdLst>
  <p:sldIdLst>
    <p:sldId id="305" r:id="rId6"/>
    <p:sldId id="294" r:id="rId7"/>
    <p:sldId id="306" r:id="rId8"/>
    <p:sldId id="303" r:id="rId9"/>
    <p:sldId id="328" r:id="rId10"/>
    <p:sldId id="309" r:id="rId11"/>
    <p:sldId id="310" r:id="rId12"/>
    <p:sldId id="312" r:id="rId13"/>
    <p:sldId id="311" r:id="rId14"/>
    <p:sldId id="307" r:id="rId15"/>
    <p:sldId id="313" r:id="rId16"/>
    <p:sldId id="314" r:id="rId17"/>
    <p:sldId id="315" r:id="rId18"/>
    <p:sldId id="316" r:id="rId19"/>
    <p:sldId id="317" r:id="rId20"/>
    <p:sldId id="319" r:id="rId21"/>
    <p:sldId id="318" r:id="rId22"/>
    <p:sldId id="321" r:id="rId23"/>
    <p:sldId id="324" r:id="rId24"/>
    <p:sldId id="327" r:id="rId25"/>
    <p:sldId id="326" r:id="rId26"/>
    <p:sldId id="322" r:id="rId27"/>
    <p:sldId id="323" r:id="rId28"/>
    <p:sldId id="3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A63014CC-2C09-495B-D67B-EB4684B57DCC}" name="Ivan Alessio Maione" initials="IM" userId="7c3b0669d195b1d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1D"/>
    <a:srgbClr val="132B4E"/>
    <a:srgbClr val="90919C"/>
    <a:srgbClr val="9091B3"/>
    <a:srgbClr val="B0B8C9"/>
    <a:srgbClr val="F6A704"/>
    <a:srgbClr val="EF4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A31F7-F8C5-496B-B2FE-7EA3F4FC7F38}" v="268" dt="2023-06-06T14:45:42.451"/>
    <p1510:client id="{2E23071E-8E5B-4F14-A765-DC35345D7159}" v="376" dt="2023-06-06T10:47:50.518"/>
    <p1510:client id="{56294CAB-AE15-4070-A97A-1ABC4170168A}" v="1465" dt="2023-06-06T12:06:17.405"/>
    <p1510:client id="{68793C3B-8D1E-4BD3-81B8-50594AFCF9CE}" v="2" dt="2023-06-07T07:12:06.007"/>
    <p1510:client id="{7BF72006-DB4C-432E-B006-B1574718DF19}" v="3" dt="2023-06-07T09:00:04.964"/>
    <p1510:client id="{85882AD8-61D4-49A3-ADA3-1DFAD3343A3D}" v="91" dt="2023-06-06T14:48:01.400"/>
    <p1510:client id="{BF368AA1-3856-4D14-A9F1-A5CDA2E895DB}" v="12" dt="2023-06-06T10:46:42.450"/>
    <p1510:client id="{FAD8B08B-9262-4543-919A-58F8D6D55BD8}" v="405" dt="2023-06-06T10:29:26.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100" y="1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James" userId="730842ae-1d90-4f65-8008-d650395c4d84" providerId="ADAL" clId="{7BF72006-DB4C-432E-B006-B1574718DF19}"/>
    <pc:docChg chg="undo custSel delSld modSld sldOrd">
      <pc:chgData name="Morris, James" userId="730842ae-1d90-4f65-8008-d650395c4d84" providerId="ADAL" clId="{7BF72006-DB4C-432E-B006-B1574718DF19}" dt="2023-06-07T09:01:19.378" v="376" actId="1076"/>
      <pc:docMkLst>
        <pc:docMk/>
      </pc:docMkLst>
      <pc:sldChg chg="addSp delSp modSp mod">
        <pc:chgData name="Morris, James" userId="730842ae-1d90-4f65-8008-d650395c4d84" providerId="ADAL" clId="{7BF72006-DB4C-432E-B006-B1574718DF19}" dt="2023-06-07T08:24:06.347" v="243" actId="20577"/>
        <pc:sldMkLst>
          <pc:docMk/>
          <pc:sldMk cId="2371031024" sldId="294"/>
        </pc:sldMkLst>
        <pc:spChg chg="mod">
          <ac:chgData name="Morris, James" userId="730842ae-1d90-4f65-8008-d650395c4d84" providerId="ADAL" clId="{7BF72006-DB4C-432E-B006-B1574718DF19}" dt="2023-06-07T08:08:03.996" v="17" actId="6549"/>
          <ac:spMkLst>
            <pc:docMk/>
            <pc:sldMk cId="2371031024" sldId="294"/>
            <ac:spMk id="2" creationId="{B92ABBE5-ACF8-446F-9E00-14BA454F2BE9}"/>
          </ac:spMkLst>
        </pc:spChg>
        <pc:spChg chg="add del">
          <ac:chgData name="Morris, James" userId="730842ae-1d90-4f65-8008-d650395c4d84" providerId="ADAL" clId="{7BF72006-DB4C-432E-B006-B1574718DF19}" dt="2023-06-07T08:10:58.971" v="19" actId="478"/>
          <ac:spMkLst>
            <pc:docMk/>
            <pc:sldMk cId="2371031024" sldId="294"/>
            <ac:spMk id="6" creationId="{E3A503E2-51FB-0FE5-F8F5-D9AFB393CE48}"/>
          </ac:spMkLst>
        </pc:spChg>
        <pc:spChg chg="add mod">
          <ac:chgData name="Morris, James" userId="730842ae-1d90-4f65-8008-d650395c4d84" providerId="ADAL" clId="{7BF72006-DB4C-432E-B006-B1574718DF19}" dt="2023-06-07T08:24:06.347" v="243" actId="20577"/>
          <ac:spMkLst>
            <pc:docMk/>
            <pc:sldMk cId="2371031024" sldId="294"/>
            <ac:spMk id="7" creationId="{7EA5BF60-D41F-9D10-C8A1-FA27AE2F4AEC}"/>
          </ac:spMkLst>
        </pc:spChg>
      </pc:sldChg>
      <pc:sldChg chg="modSp mod">
        <pc:chgData name="Morris, James" userId="730842ae-1d90-4f65-8008-d650395c4d84" providerId="ADAL" clId="{7BF72006-DB4C-432E-B006-B1574718DF19}" dt="2023-06-07T08:55:09.071" v="335" actId="404"/>
        <pc:sldMkLst>
          <pc:docMk/>
          <pc:sldMk cId="402662352" sldId="305"/>
        </pc:sldMkLst>
        <pc:spChg chg="mod">
          <ac:chgData name="Morris, James" userId="730842ae-1d90-4f65-8008-d650395c4d84" providerId="ADAL" clId="{7BF72006-DB4C-432E-B006-B1574718DF19}" dt="2023-06-07T08:55:09.071" v="335" actId="404"/>
          <ac:spMkLst>
            <pc:docMk/>
            <pc:sldMk cId="402662352" sldId="305"/>
            <ac:spMk id="4" creationId="{5FE27902-3E6C-9D52-D766-68FEF7BACEA0}"/>
          </ac:spMkLst>
        </pc:spChg>
      </pc:sldChg>
      <pc:sldChg chg="modSp mod">
        <pc:chgData name="Morris, James" userId="730842ae-1d90-4f65-8008-d650395c4d84" providerId="ADAL" clId="{7BF72006-DB4C-432E-B006-B1574718DF19}" dt="2023-06-07T09:00:53.912" v="371" actId="27636"/>
        <pc:sldMkLst>
          <pc:docMk/>
          <pc:sldMk cId="380077007" sldId="306"/>
        </pc:sldMkLst>
        <pc:spChg chg="mod">
          <ac:chgData name="Morris, James" userId="730842ae-1d90-4f65-8008-d650395c4d84" providerId="ADAL" clId="{7BF72006-DB4C-432E-B006-B1574718DF19}" dt="2023-06-07T09:00:53.912" v="371" actId="27636"/>
          <ac:spMkLst>
            <pc:docMk/>
            <pc:sldMk cId="380077007" sldId="306"/>
            <ac:spMk id="5" creationId="{ABA46EF3-EBC6-1955-80D2-B3E6A6BED6B9}"/>
          </ac:spMkLst>
        </pc:spChg>
      </pc:sldChg>
      <pc:sldChg chg="addSp delSp modSp mod">
        <pc:chgData name="Morris, James" userId="730842ae-1d90-4f65-8008-d650395c4d84" providerId="ADAL" clId="{7BF72006-DB4C-432E-B006-B1574718DF19}" dt="2023-06-07T08:59:48.280" v="351" actId="1076"/>
        <pc:sldMkLst>
          <pc:docMk/>
          <pc:sldMk cId="2729175950" sldId="309"/>
        </pc:sldMkLst>
        <pc:spChg chg="add mod">
          <ac:chgData name="Morris, James" userId="730842ae-1d90-4f65-8008-d650395c4d84" providerId="ADAL" clId="{7BF72006-DB4C-432E-B006-B1574718DF19}" dt="2023-06-07T08:59:34.906" v="343"/>
          <ac:spMkLst>
            <pc:docMk/>
            <pc:sldMk cId="2729175950" sldId="309"/>
            <ac:spMk id="39" creationId="{7E18F220-586C-B130-0F93-2EB71712198F}"/>
          </ac:spMkLst>
        </pc:spChg>
        <pc:grpChg chg="del mod">
          <ac:chgData name="Morris, James" userId="730842ae-1d90-4f65-8008-d650395c4d84" providerId="ADAL" clId="{7BF72006-DB4C-432E-B006-B1574718DF19}" dt="2023-06-07T08:59:27.571" v="340" actId="478"/>
          <ac:grpSpMkLst>
            <pc:docMk/>
            <pc:sldMk cId="2729175950" sldId="309"/>
            <ac:grpSpMk id="6" creationId="{00000000-0000-0000-0000-000000000000}"/>
          </ac:grpSpMkLst>
        </pc:grpChg>
        <pc:picChg chg="add mod">
          <ac:chgData name="Morris, James" userId="730842ae-1d90-4f65-8008-d650395c4d84" providerId="ADAL" clId="{7BF72006-DB4C-432E-B006-B1574718DF19}" dt="2023-06-07T08:59:48.280" v="351" actId="1076"/>
          <ac:picMkLst>
            <pc:docMk/>
            <pc:sldMk cId="2729175950" sldId="309"/>
            <ac:picMk id="2" creationId="{050CBF19-D734-3F69-6915-88B1C51AC82B}"/>
          </ac:picMkLst>
        </pc:picChg>
        <pc:cxnChg chg="mod">
          <ac:chgData name="Morris, James" userId="730842ae-1d90-4f65-8008-d650395c4d84" providerId="ADAL" clId="{7BF72006-DB4C-432E-B006-B1574718DF19}" dt="2023-06-07T08:59:27.571" v="340" actId="478"/>
          <ac:cxnSpMkLst>
            <pc:docMk/>
            <pc:sldMk cId="2729175950" sldId="309"/>
            <ac:cxnSpMk id="12"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14"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15"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19"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23"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25"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26"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28" creationId="{00000000-0000-0000-0000-000000000000}"/>
          </ac:cxnSpMkLst>
        </pc:cxnChg>
        <pc:cxnChg chg="mod">
          <ac:chgData name="Morris, James" userId="730842ae-1d90-4f65-8008-d650395c4d84" providerId="ADAL" clId="{7BF72006-DB4C-432E-B006-B1574718DF19}" dt="2023-06-07T08:59:27.571" v="340" actId="478"/>
          <ac:cxnSpMkLst>
            <pc:docMk/>
            <pc:sldMk cId="2729175950" sldId="309"/>
            <ac:cxnSpMk id="31" creationId="{00000000-0000-0000-0000-000000000000}"/>
          </ac:cxnSpMkLst>
        </pc:cxnChg>
      </pc:sldChg>
      <pc:sldChg chg="addSp modSp mod">
        <pc:chgData name="Morris, James" userId="730842ae-1d90-4f65-8008-d650395c4d84" providerId="ADAL" clId="{7BF72006-DB4C-432E-B006-B1574718DF19}" dt="2023-06-07T09:00:32.342" v="366" actId="1076"/>
        <pc:sldMkLst>
          <pc:docMk/>
          <pc:sldMk cId="3483661380" sldId="310"/>
        </pc:sldMkLst>
        <pc:spChg chg="add mod">
          <ac:chgData name="Morris, James" userId="730842ae-1d90-4f65-8008-d650395c4d84" providerId="ADAL" clId="{7BF72006-DB4C-432E-B006-B1574718DF19}" dt="2023-06-07T09:00:14.512" v="358" actId="1076"/>
          <ac:spMkLst>
            <pc:docMk/>
            <pc:sldMk cId="3483661380" sldId="310"/>
            <ac:spMk id="11" creationId="{58BCDF41-A7C0-6201-282C-544BBD1F9930}"/>
          </ac:spMkLst>
        </pc:spChg>
        <pc:grpChg chg="add mod">
          <ac:chgData name="Morris, James" userId="730842ae-1d90-4f65-8008-d650395c4d84" providerId="ADAL" clId="{7BF72006-DB4C-432E-B006-B1574718DF19}" dt="2023-06-07T09:00:26.239" v="364" actId="1076"/>
          <ac:grpSpMkLst>
            <pc:docMk/>
            <pc:sldMk cId="3483661380" sldId="310"/>
            <ac:grpSpMk id="6" creationId="{245A1EA0-BC03-6EB7-D0FA-0F0B403D0B60}"/>
          </ac:grpSpMkLst>
        </pc:grpChg>
        <pc:picChg chg="add mod">
          <ac:chgData name="Morris, James" userId="730842ae-1d90-4f65-8008-d650395c4d84" providerId="ADAL" clId="{7BF72006-DB4C-432E-B006-B1574718DF19}" dt="2023-06-07T09:00:29.911" v="365" actId="1076"/>
          <ac:picMkLst>
            <pc:docMk/>
            <pc:sldMk cId="3483661380" sldId="310"/>
            <ac:picMk id="2" creationId="{E5BF6232-C62F-22A9-40D6-6C541EE4D615}"/>
          </ac:picMkLst>
        </pc:picChg>
        <pc:picChg chg="mod">
          <ac:chgData name="Morris, James" userId="730842ae-1d90-4f65-8008-d650395c4d84" providerId="ADAL" clId="{7BF72006-DB4C-432E-B006-B1574718DF19}" dt="2023-06-07T09:00:04.964" v="354"/>
          <ac:picMkLst>
            <pc:docMk/>
            <pc:sldMk cId="3483661380" sldId="310"/>
            <ac:picMk id="7" creationId="{0FC1B9A4-9506-6D1B-24B9-AF825B9F49DE}"/>
          </ac:picMkLst>
        </pc:picChg>
        <pc:picChg chg="mod">
          <ac:chgData name="Morris, James" userId="730842ae-1d90-4f65-8008-d650395c4d84" providerId="ADAL" clId="{7BF72006-DB4C-432E-B006-B1574718DF19}" dt="2023-06-07T09:00:04.964" v="354"/>
          <ac:picMkLst>
            <pc:docMk/>
            <pc:sldMk cId="3483661380" sldId="310"/>
            <ac:picMk id="8" creationId="{4E8BD612-BD11-BB46-C1D4-646FFE47197A}"/>
          </ac:picMkLst>
        </pc:picChg>
        <pc:picChg chg="mod">
          <ac:chgData name="Morris, James" userId="730842ae-1d90-4f65-8008-d650395c4d84" providerId="ADAL" clId="{7BF72006-DB4C-432E-B006-B1574718DF19}" dt="2023-06-07T09:00:04.964" v="354"/>
          <ac:picMkLst>
            <pc:docMk/>
            <pc:sldMk cId="3483661380" sldId="310"/>
            <ac:picMk id="9" creationId="{54510FE8-1047-A78C-A2BC-404CDFAE3FC8}"/>
          </ac:picMkLst>
        </pc:picChg>
        <pc:picChg chg="mod">
          <ac:chgData name="Morris, James" userId="730842ae-1d90-4f65-8008-d650395c4d84" providerId="ADAL" clId="{7BF72006-DB4C-432E-B006-B1574718DF19}" dt="2023-06-07T09:00:04.964" v="354"/>
          <ac:picMkLst>
            <pc:docMk/>
            <pc:sldMk cId="3483661380" sldId="310"/>
            <ac:picMk id="10" creationId="{2344BA62-EDB3-9047-E1EB-F02F5BEB239B}"/>
          </ac:picMkLst>
        </pc:picChg>
        <pc:picChg chg="mod">
          <ac:chgData name="Morris, James" userId="730842ae-1d90-4f65-8008-d650395c4d84" providerId="ADAL" clId="{7BF72006-DB4C-432E-B006-B1574718DF19}" dt="2023-06-07T09:00:32.342" v="366" actId="1076"/>
          <ac:picMkLst>
            <pc:docMk/>
            <pc:sldMk cId="3483661380" sldId="310"/>
            <ac:picMk id="43" creationId="{3CB67A40-EA76-3C75-4E2B-98C5C6285DD8}"/>
          </ac:picMkLst>
        </pc:picChg>
      </pc:sldChg>
      <pc:sldChg chg="ord">
        <pc:chgData name="Morris, James" userId="730842ae-1d90-4f65-8008-d650395c4d84" providerId="ADAL" clId="{7BF72006-DB4C-432E-B006-B1574718DF19}" dt="2023-06-07T09:00:57.487" v="373"/>
        <pc:sldMkLst>
          <pc:docMk/>
          <pc:sldMk cId="2254634391" sldId="311"/>
        </pc:sldMkLst>
      </pc:sldChg>
      <pc:sldChg chg="ord">
        <pc:chgData name="Morris, James" userId="730842ae-1d90-4f65-8008-d650395c4d84" providerId="ADAL" clId="{7BF72006-DB4C-432E-B006-B1574718DF19}" dt="2023-06-07T07:41:40.759" v="3"/>
        <pc:sldMkLst>
          <pc:docMk/>
          <pc:sldMk cId="3866405492" sldId="315"/>
        </pc:sldMkLst>
      </pc:sldChg>
      <pc:sldChg chg="modSp mod">
        <pc:chgData name="Morris, James" userId="730842ae-1d90-4f65-8008-d650395c4d84" providerId="ADAL" clId="{7BF72006-DB4C-432E-B006-B1574718DF19}" dt="2023-06-07T08:19:22.451" v="185" actId="6549"/>
        <pc:sldMkLst>
          <pc:docMk/>
          <pc:sldMk cId="3638733700" sldId="319"/>
        </pc:sldMkLst>
        <pc:spChg chg="mod">
          <ac:chgData name="Morris, James" userId="730842ae-1d90-4f65-8008-d650395c4d84" providerId="ADAL" clId="{7BF72006-DB4C-432E-B006-B1574718DF19}" dt="2023-06-07T08:19:22.451" v="185" actId="6549"/>
          <ac:spMkLst>
            <pc:docMk/>
            <pc:sldMk cId="3638733700" sldId="319"/>
            <ac:spMk id="2" creationId="{B92ABBE5-ACF8-446F-9E00-14BA454F2BE9}"/>
          </ac:spMkLst>
        </pc:spChg>
      </pc:sldChg>
      <pc:sldChg chg="modSp mod">
        <pc:chgData name="Morris, James" userId="730842ae-1d90-4f65-8008-d650395c4d84" providerId="ADAL" clId="{7BF72006-DB4C-432E-B006-B1574718DF19}" dt="2023-06-07T09:01:19.378" v="376" actId="1076"/>
        <pc:sldMkLst>
          <pc:docMk/>
          <pc:sldMk cId="3953452765" sldId="321"/>
        </pc:sldMkLst>
        <pc:spChg chg="mod">
          <ac:chgData name="Morris, James" userId="730842ae-1d90-4f65-8008-d650395c4d84" providerId="ADAL" clId="{7BF72006-DB4C-432E-B006-B1574718DF19}" dt="2023-06-07T09:01:19.378" v="376" actId="1076"/>
          <ac:spMkLst>
            <pc:docMk/>
            <pc:sldMk cId="3953452765" sldId="321"/>
            <ac:spMk id="6" creationId="{37010027-97B1-44F0-10D4-791DF57B433B}"/>
          </ac:spMkLst>
        </pc:spChg>
        <pc:spChg chg="mod">
          <ac:chgData name="Morris, James" userId="730842ae-1d90-4f65-8008-d650395c4d84" providerId="ADAL" clId="{7BF72006-DB4C-432E-B006-B1574718DF19}" dt="2023-06-07T09:01:19.378" v="376" actId="1076"/>
          <ac:spMkLst>
            <pc:docMk/>
            <pc:sldMk cId="3953452765" sldId="321"/>
            <ac:spMk id="9" creationId="{F3F02F94-BAEE-E83D-8953-D12933238BE4}"/>
          </ac:spMkLst>
        </pc:spChg>
        <pc:picChg chg="mod">
          <ac:chgData name="Morris, James" userId="730842ae-1d90-4f65-8008-d650395c4d84" providerId="ADAL" clId="{7BF72006-DB4C-432E-B006-B1574718DF19}" dt="2023-06-07T09:01:19.378" v="376" actId="1076"/>
          <ac:picMkLst>
            <pc:docMk/>
            <pc:sldMk cId="3953452765" sldId="321"/>
            <ac:picMk id="7" creationId="{31E5E899-1C67-BA01-99CA-9FCAFC1335F6}"/>
          </ac:picMkLst>
        </pc:picChg>
        <pc:picChg chg="mod">
          <ac:chgData name="Morris, James" userId="730842ae-1d90-4f65-8008-d650395c4d84" providerId="ADAL" clId="{7BF72006-DB4C-432E-B006-B1574718DF19}" dt="2023-06-07T09:01:19.378" v="376" actId="1076"/>
          <ac:picMkLst>
            <pc:docMk/>
            <pc:sldMk cId="3953452765" sldId="321"/>
            <ac:picMk id="8" creationId="{23389F3C-F8B1-84B5-1539-2FDF39026007}"/>
          </ac:picMkLst>
        </pc:picChg>
      </pc:sldChg>
      <pc:sldChg chg="modSp mod">
        <pc:chgData name="Morris, James" userId="730842ae-1d90-4f65-8008-d650395c4d84" providerId="ADAL" clId="{7BF72006-DB4C-432E-B006-B1574718DF19}" dt="2023-06-07T08:25:07.510" v="329" actId="20577"/>
        <pc:sldMkLst>
          <pc:docMk/>
          <pc:sldMk cId="4192598006" sldId="326"/>
        </pc:sldMkLst>
        <pc:spChg chg="mod">
          <ac:chgData name="Morris, James" userId="730842ae-1d90-4f65-8008-d650395c4d84" providerId="ADAL" clId="{7BF72006-DB4C-432E-B006-B1574718DF19}" dt="2023-06-07T08:25:07.510" v="329" actId="20577"/>
          <ac:spMkLst>
            <pc:docMk/>
            <pc:sldMk cId="4192598006" sldId="326"/>
            <ac:spMk id="2" creationId="{B92ABBE5-ACF8-446F-9E00-14BA454F2BE9}"/>
          </ac:spMkLst>
        </pc:spChg>
      </pc:sldChg>
      <pc:sldChg chg="delSp modSp del mod delAnim">
        <pc:chgData name="Morris, James" userId="730842ae-1d90-4f65-8008-d650395c4d84" providerId="ADAL" clId="{7BF72006-DB4C-432E-B006-B1574718DF19}" dt="2023-06-07T08:59:40.006" v="346" actId="47"/>
        <pc:sldMkLst>
          <pc:docMk/>
          <pc:sldMk cId="1743355178" sldId="330"/>
        </pc:sldMkLst>
        <pc:spChg chg="mod">
          <ac:chgData name="Morris, James" userId="730842ae-1d90-4f65-8008-d650395c4d84" providerId="ADAL" clId="{7BF72006-DB4C-432E-B006-B1574718DF19}" dt="2023-06-07T08:59:12.858" v="336" actId="1076"/>
          <ac:spMkLst>
            <pc:docMk/>
            <pc:sldMk cId="1743355178" sldId="330"/>
            <ac:spMk id="3" creationId="{9FBD1A9B-6272-4498-98AB-F19777935C21}"/>
          </ac:spMkLst>
        </pc:spChg>
        <pc:picChg chg="del">
          <ac:chgData name="Morris, James" userId="730842ae-1d90-4f65-8008-d650395c4d84" providerId="ADAL" clId="{7BF72006-DB4C-432E-B006-B1574718DF19}" dt="2023-06-07T08:13:48.226" v="111" actId="478"/>
          <ac:picMkLst>
            <pc:docMk/>
            <pc:sldMk cId="1743355178" sldId="330"/>
            <ac:picMk id="41" creationId="{ACA7E9C4-3883-09B2-3F32-26E7437251E4}"/>
          </ac:picMkLst>
        </pc:picChg>
      </pc:sldChg>
      <pc:sldChg chg="del">
        <pc:chgData name="Morris, James" userId="730842ae-1d90-4f65-8008-d650395c4d84" providerId="ADAL" clId="{7BF72006-DB4C-432E-B006-B1574718DF19}" dt="2023-06-07T09:00:33.814" v="367" actId="47"/>
        <pc:sldMkLst>
          <pc:docMk/>
          <pc:sldMk cId="3150681583" sldId="331"/>
        </pc:sldMkLst>
      </pc:sldChg>
    </pc:docChg>
  </pc:docChgLst>
</pc:chgInfo>
</file>

<file path=ppt/comments/modernComment_12F_64A9AE23.xml><?xml version="1.0" encoding="utf-8"?>
<p188:cmLst xmlns:a="http://schemas.openxmlformats.org/drawingml/2006/main" xmlns:r="http://schemas.openxmlformats.org/officeDocument/2006/relationships" xmlns:p188="http://schemas.microsoft.com/office/powerpoint/2018/8/main">
  <p188:cm id="{E9DFDAB1-AA2E-4D64-A054-190182C6A78E}" authorId="{A63014CC-2C09-495B-D67B-EB4684B57DCC}" created="2023-05-23T09:57:12.641">
    <ac:deMkLst xmlns:ac="http://schemas.microsoft.com/office/drawing/2013/main/command">
      <pc:docMk xmlns:pc="http://schemas.microsoft.com/office/powerpoint/2013/main/command"/>
      <pc:sldMk xmlns:pc="http://schemas.microsoft.com/office/powerpoint/2013/main/command" cId="1688841763" sldId="303"/>
      <ac:picMk id="15" creationId="{00000000-0000-0000-0000-000000000000}"/>
    </ac:deMkLst>
    <p188:txBody>
      <a:bodyPr/>
      <a:lstStyle/>
      <a:p>
        <a:r>
          <a:rPr lang="it-IT"/>
          <a:t>Update picture</a:t>
        </a:r>
      </a:p>
    </p188:txBody>
  </p188:cm>
  <p188:cm id="{D179AE00-2EF6-400E-B532-AAADDCD97657}" authorId="{95582667-6102-27E7-ED8E-01A166EB4B6B}" created="2023-05-23T10:13:28.328">
    <pc:sldMkLst xmlns:pc="http://schemas.microsoft.com/office/powerpoint/2013/main/command">
      <pc:docMk/>
      <pc:sldMk cId="1688841763" sldId="303"/>
    </pc:sldMkLst>
    <p188:replyLst>
      <p188:reply id="{CF946A2E-E8FD-4E59-AFBC-0333B971BDA8}" authorId="{A63014CC-2C09-495B-D67B-EB4684B57DCC}" created="2023-05-23T10:27:24.363">
        <p188:txBody>
          <a:bodyPr/>
          <a:lstStyle/>
          <a:p>
            <a:r>
              <a:rPr lang="it-IT"/>
              <a:t>For that there was the comment "update picture" :)</a:t>
            </a:r>
          </a:p>
        </p188:txBody>
      </p188:reply>
    </p188:replyLst>
    <p188:txBody>
      <a:bodyPr/>
      <a:lstStyle/>
      <a:p>
        <a:r>
          <a:rPr lang="en-GB"/>
          <a:t>MC: I'd say mention FreeCAD but display "our" geometry stuff</a:t>
        </a:r>
      </a:p>
    </p188:txBody>
  </p188:cm>
</p188:cmLst>
</file>

<file path=ppt/comments/modernComment_138_74A11460.xml><?xml version="1.0" encoding="utf-8"?>
<p188:cmLst xmlns:a="http://schemas.openxmlformats.org/drawingml/2006/main" xmlns:r="http://schemas.openxmlformats.org/officeDocument/2006/relationships" xmlns:p188="http://schemas.microsoft.com/office/powerpoint/2018/8/main">
  <p188:cm id="{37B285C2-0014-401B-89A8-9780911137EB}" authorId="{95582667-6102-27E7-ED8E-01A166EB4B6B}" created="2023-05-18T11:07:24.829">
    <ac:deMkLst xmlns:ac="http://schemas.microsoft.com/office/drawing/2013/main/command">
      <pc:docMk xmlns:pc="http://schemas.microsoft.com/office/powerpoint/2013/main/command"/>
      <pc:sldMk xmlns:pc="http://schemas.microsoft.com/office/powerpoint/2013/main/command" cId="1956713568" sldId="312"/>
      <ac:spMk id="2" creationId="{B92ABBE5-ACF8-446F-9E00-14BA454F2BE9}"/>
    </ac:deMkLst>
    <p188:txBody>
      <a:bodyPr/>
      <a:lstStyle/>
      <a:p>
        <a:r>
          <a:rPr lang="en-GB"/>
          <a:t>JamesC : 
Possible Talking points:​
- Ports ​
- Blankets (panelling)​
- Void tracking/component filtering​
- Intercoil supports​
- More of FreeCAD api accessible</a:t>
        </a:r>
      </a:p>
    </p188:txBody>
  </p188:cm>
</p188:cmLst>
</file>

<file path=ppt/comments/modernComment_139_C06C66E.xml><?xml version="1.0" encoding="utf-8"?>
<p188:cmLst xmlns:a="http://schemas.openxmlformats.org/drawingml/2006/main" xmlns:r="http://schemas.openxmlformats.org/officeDocument/2006/relationships" xmlns:p188="http://schemas.microsoft.com/office/powerpoint/2018/8/main">
  <p188:cm id="{FE030FA4-A17F-4280-B1FF-303358BF5816}" authorId="{95582667-6102-27E7-ED8E-01A166EB4B6B}" created="2023-05-19T09:03:16.760">
    <ac:deMkLst xmlns:ac="http://schemas.microsoft.com/office/drawing/2013/main/command">
      <pc:docMk xmlns:pc="http://schemas.microsoft.com/office/powerpoint/2013/main/command"/>
      <pc:sldMk xmlns:pc="http://schemas.microsoft.com/office/powerpoint/2013/main/command" cId="201770606" sldId="313"/>
      <ac:spMk id="2" creationId="{B92ABBE5-ACF8-446F-9E00-14BA454F2BE9}"/>
    </ac:deMkLst>
    <p188:replyLst>
      <p188:reply id="{3B444328-285A-4273-A325-96626111D356}" authorId="{95582667-6102-27E7-ED8E-01A166EB4B6B}" created="2023-06-05T15:10:07.117">
        <p188:txBody>
          <a:bodyPr/>
          <a:lstStyle/>
          <a:p>
            <a:r>
              <a:rPr lang="en-GB"/>
              <a:t>Oli: CI piplines, guest contributor tests against secret data
Maybe dockerisation?</a:t>
            </a:r>
          </a:p>
        </p188:txBody>
      </p188:reply>
    </p188:replyLst>
    <p188:txBody>
      <a:bodyPr/>
      <a:lstStyle/>
      <a:p>
        <a:r>
          <a:rPr lang="en-GB"/>
          <a:t>JC: 
- Reactor object, designer/builder split, componentmanager...​
- Installation improvements​
- Robustness of CAD?</a:t>
        </a:r>
      </a:p>
    </p188:txBody>
  </p188:cm>
</p188:cmLst>
</file>

<file path=ppt/comments/modernComment_13C_D69BF372.xml><?xml version="1.0" encoding="utf-8"?>
<p188:cmLst xmlns:a="http://schemas.openxmlformats.org/drawingml/2006/main" xmlns:r="http://schemas.openxmlformats.org/officeDocument/2006/relationships" xmlns:p188="http://schemas.microsoft.com/office/powerpoint/2018/8/main">
  <p188:cm id="{82DE4C04-4813-49CE-8ED5-E54D0AEF3319}" authorId="{95582667-6102-27E7-ED8E-01A166EB4B6B}" created="2023-05-23T10:12:36.168">
    <pc:sldMkLst xmlns:pc="http://schemas.microsoft.com/office/powerpoint/2013/main/command">
      <pc:docMk/>
      <pc:sldMk cId="3600544626" sldId="316"/>
    </pc:sldMkLst>
    <p188:replyLst>
      <p188:reply id="{45778A0C-AF13-436C-A883-685A17147D1B}" authorId="{95582667-6102-27E7-ED8E-01A166EB4B6B}" created="2023-06-02T11:56:51.711">
        <p188:txBody>
          <a:bodyPr/>
          <a:lstStyle/>
          <a:p>
            <a:r>
              <a:rPr lang="en-GB"/>
              <a:t>JC: The fields still need to be fixed (hence the WIP below) but I thought it was a good picture to show the aim</a:t>
            </a:r>
          </a:p>
        </p188:txBody>
      </p188:reply>
      <p188:reply id="{37B16B87-09E0-4002-962B-0798EE654292}" authorId="{95582667-6102-27E7-ED8E-01A166EB4B6B}" created="2023-06-05T11:37:55.989">
        <p188:txBody>
          <a:bodyPr/>
          <a:lstStyle/>
          <a:p>
            <a:r>
              <a:rPr lang="en-US"/>
              <a:t>I'm not sure it is a good picture when presenting to a bunch of physicists for whom magnetostatics is a "solved problem"!</a:t>
            </a:r>
          </a:p>
        </p188:txBody>
      </p188:reply>
      <p188:reply id="{F2D621D2-FFBD-47EF-888C-348157EF38E4}" authorId="{95582667-6102-27E7-ED8E-01A166EB4B6B}" created="2023-06-05T14:40:33.135">
        <p188:txBody>
          <a:bodyPr/>
          <a:lstStyle/>
          <a:p>
            <a:r>
              <a:rPr lang="en-GB"/>
              <a:t>fair enough, 2 options I think; just show the hexagonal prism without the field map or don't talk about this bit.
Which do you think?</a:t>
            </a:r>
          </a:p>
        </p188:txBody>
      </p188:reply>
    </p188:replyLst>
    <p188:txBody>
      <a:bodyPr/>
      <a:lstStyle/>
      <a:p>
        <a:r>
          <a:rPr lang="en-GB"/>
          <a:t>MC: Hexagonal prism looks cool, but the fields don't look right (I have not checked, just looks funny.. I don't have eyes on this yet, but is there any verification involved?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494B7-3010-C04A-A8D2-3A67F5B3F74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9E3AD-85AA-4D4F-953B-BDDC046C417F}" type="datetimeFigureOut">
              <a:rPr lang="en-US" smtClean="0"/>
              <a:t>6/7/2023</a:t>
            </a:fld>
            <a:endParaRPr lang="en-US"/>
          </a:p>
        </p:txBody>
      </p:sp>
    </p:spTree>
    <p:extLst>
      <p:ext uri="{BB962C8B-B14F-4D97-AF65-F5344CB8AC3E}">
        <p14:creationId xmlns:p14="http://schemas.microsoft.com/office/powerpoint/2010/main" val="1743236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9CD0D-D0C5-DD4D-B44E-98E59B6DF763}"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E606-7E0B-0B4A-8955-4487729DC77D}" type="slidenum">
              <a:rPr lang="en-US" smtClean="0"/>
              <a:t>‹#›</a:t>
            </a:fld>
            <a:endParaRPr lang="en-US"/>
          </a:p>
        </p:txBody>
      </p:sp>
    </p:spTree>
    <p:extLst>
      <p:ext uri="{BB962C8B-B14F-4D97-AF65-F5344CB8AC3E}">
        <p14:creationId xmlns:p14="http://schemas.microsoft.com/office/powerpoint/2010/main" val="19762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2</a:t>
            </a:fld>
            <a:endParaRPr lang="en-US"/>
          </a:p>
        </p:txBody>
      </p:sp>
    </p:spTree>
    <p:extLst>
      <p:ext uri="{BB962C8B-B14F-4D97-AF65-F5344CB8AC3E}">
        <p14:creationId xmlns:p14="http://schemas.microsoft.com/office/powerpoint/2010/main" val="202707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14</a:t>
            </a:fld>
            <a:endParaRPr lang="en-US"/>
          </a:p>
        </p:txBody>
      </p:sp>
    </p:spTree>
    <p:extLst>
      <p:ext uri="{BB962C8B-B14F-4D97-AF65-F5344CB8AC3E}">
        <p14:creationId xmlns:p14="http://schemas.microsoft.com/office/powerpoint/2010/main" val="280122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16</a:t>
            </a:fld>
            <a:endParaRPr lang="en-US"/>
          </a:p>
        </p:txBody>
      </p:sp>
    </p:spTree>
    <p:extLst>
      <p:ext uri="{BB962C8B-B14F-4D97-AF65-F5344CB8AC3E}">
        <p14:creationId xmlns:p14="http://schemas.microsoft.com/office/powerpoint/2010/main" val="255534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18</a:t>
            </a:fld>
            <a:endParaRPr lang="en-US"/>
          </a:p>
        </p:txBody>
      </p:sp>
    </p:spTree>
    <p:extLst>
      <p:ext uri="{BB962C8B-B14F-4D97-AF65-F5344CB8AC3E}">
        <p14:creationId xmlns:p14="http://schemas.microsoft.com/office/powerpoint/2010/main" val="387663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19</a:t>
            </a:fld>
            <a:endParaRPr lang="en-US"/>
          </a:p>
        </p:txBody>
      </p:sp>
    </p:spTree>
    <p:extLst>
      <p:ext uri="{BB962C8B-B14F-4D97-AF65-F5344CB8AC3E}">
        <p14:creationId xmlns:p14="http://schemas.microsoft.com/office/powerpoint/2010/main" val="414952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20</a:t>
            </a:fld>
            <a:endParaRPr lang="en-US"/>
          </a:p>
        </p:txBody>
      </p:sp>
    </p:spTree>
    <p:extLst>
      <p:ext uri="{BB962C8B-B14F-4D97-AF65-F5344CB8AC3E}">
        <p14:creationId xmlns:p14="http://schemas.microsoft.com/office/powerpoint/2010/main" val="118051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21</a:t>
            </a:fld>
            <a:endParaRPr lang="en-US"/>
          </a:p>
        </p:txBody>
      </p:sp>
    </p:spTree>
    <p:extLst>
      <p:ext uri="{BB962C8B-B14F-4D97-AF65-F5344CB8AC3E}">
        <p14:creationId xmlns:p14="http://schemas.microsoft.com/office/powerpoint/2010/main" val="21254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22</a:t>
            </a:fld>
            <a:endParaRPr lang="en-US"/>
          </a:p>
        </p:txBody>
      </p:sp>
    </p:spTree>
    <p:extLst>
      <p:ext uri="{BB962C8B-B14F-4D97-AF65-F5344CB8AC3E}">
        <p14:creationId xmlns:p14="http://schemas.microsoft.com/office/powerpoint/2010/main" val="363120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24</a:t>
            </a:fld>
            <a:endParaRPr lang="en-US"/>
          </a:p>
        </p:txBody>
      </p:sp>
    </p:spTree>
    <p:extLst>
      <p:ext uri="{BB962C8B-B14F-4D97-AF65-F5344CB8AC3E}">
        <p14:creationId xmlns:p14="http://schemas.microsoft.com/office/powerpoint/2010/main" val="408157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4</a:t>
            </a:fld>
            <a:endParaRPr lang="en-US"/>
          </a:p>
        </p:txBody>
      </p:sp>
    </p:spTree>
    <p:extLst>
      <p:ext uri="{BB962C8B-B14F-4D97-AF65-F5344CB8AC3E}">
        <p14:creationId xmlns:p14="http://schemas.microsoft.com/office/powerpoint/2010/main" val="413627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5</a:t>
            </a:fld>
            <a:endParaRPr lang="en-US"/>
          </a:p>
        </p:txBody>
      </p:sp>
    </p:spTree>
    <p:extLst>
      <p:ext uri="{BB962C8B-B14F-4D97-AF65-F5344CB8AC3E}">
        <p14:creationId xmlns:p14="http://schemas.microsoft.com/office/powerpoint/2010/main" val="369176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6</a:t>
            </a:fld>
            <a:endParaRPr lang="en-US"/>
          </a:p>
        </p:txBody>
      </p:sp>
    </p:spTree>
    <p:extLst>
      <p:ext uri="{BB962C8B-B14F-4D97-AF65-F5344CB8AC3E}">
        <p14:creationId xmlns:p14="http://schemas.microsoft.com/office/powerpoint/2010/main" val="377834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7</a:t>
            </a:fld>
            <a:endParaRPr lang="en-US"/>
          </a:p>
        </p:txBody>
      </p:sp>
    </p:spTree>
    <p:extLst>
      <p:ext uri="{BB962C8B-B14F-4D97-AF65-F5344CB8AC3E}">
        <p14:creationId xmlns:p14="http://schemas.microsoft.com/office/powerpoint/2010/main" val="227026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8</a:t>
            </a:fld>
            <a:endParaRPr lang="en-US"/>
          </a:p>
        </p:txBody>
      </p:sp>
    </p:spTree>
    <p:extLst>
      <p:ext uri="{BB962C8B-B14F-4D97-AF65-F5344CB8AC3E}">
        <p14:creationId xmlns:p14="http://schemas.microsoft.com/office/powerpoint/2010/main" val="337319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2E606-7E0B-0B4A-8955-4487729DC77D}" type="slidenum">
              <a:rPr lang="en-US" smtClean="0"/>
              <a:t>9</a:t>
            </a:fld>
            <a:endParaRPr lang="en-US"/>
          </a:p>
        </p:txBody>
      </p:sp>
    </p:spTree>
    <p:extLst>
      <p:ext uri="{BB962C8B-B14F-4D97-AF65-F5344CB8AC3E}">
        <p14:creationId xmlns:p14="http://schemas.microsoft.com/office/powerpoint/2010/main" val="177811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11</a:t>
            </a:fld>
            <a:endParaRPr lang="en-US"/>
          </a:p>
        </p:txBody>
      </p:sp>
    </p:spTree>
    <p:extLst>
      <p:ext uri="{BB962C8B-B14F-4D97-AF65-F5344CB8AC3E}">
        <p14:creationId xmlns:p14="http://schemas.microsoft.com/office/powerpoint/2010/main" val="303919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13</a:t>
            </a:fld>
            <a:endParaRPr lang="en-US"/>
          </a:p>
        </p:txBody>
      </p:sp>
    </p:spTree>
    <p:extLst>
      <p:ext uri="{BB962C8B-B14F-4D97-AF65-F5344CB8AC3E}">
        <p14:creationId xmlns:p14="http://schemas.microsoft.com/office/powerpoint/2010/main" val="887613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1"/>
            <a:ext cx="11329259" cy="1296144"/>
          </a:xfrm>
        </p:spPr>
        <p:txBody>
          <a:bodyPr>
            <a:noAutofit/>
          </a:bodyPr>
          <a:lstStyle>
            <a:lvl1pPr algn="l">
              <a:defRPr sz="3419" b="1" baseline="0">
                <a:latin typeface="Arial" panose="020B0604020202020204" pitchFamily="34" charset="0"/>
                <a:cs typeface="Arial" panose="020B0604020202020204" pitchFamily="34" charset="0"/>
              </a:defRPr>
            </a:lvl1pPr>
          </a:lstStyle>
          <a:p>
            <a:r>
              <a:rPr lang="en-GB"/>
              <a:t>Presentation title</a:t>
            </a:r>
          </a:p>
        </p:txBody>
      </p:sp>
      <p:sp>
        <p:nvSpPr>
          <p:cNvPr id="3" name="Subtitle 2"/>
          <p:cNvSpPr>
            <a:spLocks noGrp="1"/>
          </p:cNvSpPr>
          <p:nvPr>
            <p:ph type="subTitle" idx="1" hasCustomPrompt="1"/>
          </p:nvPr>
        </p:nvSpPr>
        <p:spPr>
          <a:xfrm>
            <a:off x="527381" y="4293097"/>
            <a:ext cx="5856651" cy="432048"/>
          </a:xfrm>
        </p:spPr>
        <p:txBody>
          <a:bodyPr>
            <a:normAutofit/>
          </a:bodyPr>
          <a:lstStyle>
            <a:lvl1pPr marL="0" indent="0" algn="l">
              <a:buNone/>
              <a:defRPr sz="2149" b="1" baseline="0">
                <a:solidFill>
                  <a:schemeClr val="bg1"/>
                </a:solidFill>
                <a:latin typeface="Arial" panose="020B0604020202020204" pitchFamily="34" charset="0"/>
                <a:cs typeface="Arial" panose="020B0604020202020204" pitchFamily="34" charset="0"/>
              </a:defRPr>
            </a:lvl1pPr>
            <a:lvl2pPr marL="446639" indent="0" algn="ctr">
              <a:buNone/>
              <a:defRPr>
                <a:solidFill>
                  <a:schemeClr val="tx1">
                    <a:tint val="75000"/>
                  </a:schemeClr>
                </a:solidFill>
              </a:defRPr>
            </a:lvl2pPr>
            <a:lvl3pPr marL="893277" indent="0" algn="ctr">
              <a:buNone/>
              <a:defRPr>
                <a:solidFill>
                  <a:schemeClr val="tx1">
                    <a:tint val="75000"/>
                  </a:schemeClr>
                </a:solidFill>
              </a:defRPr>
            </a:lvl3pPr>
            <a:lvl4pPr marL="1339916" indent="0" algn="ctr">
              <a:buNone/>
              <a:defRPr>
                <a:solidFill>
                  <a:schemeClr val="tx1">
                    <a:tint val="75000"/>
                  </a:schemeClr>
                </a:solidFill>
              </a:defRPr>
            </a:lvl4pPr>
            <a:lvl5pPr marL="1786555" indent="0" algn="ctr">
              <a:buNone/>
              <a:defRPr>
                <a:solidFill>
                  <a:schemeClr val="tx1">
                    <a:tint val="75000"/>
                  </a:schemeClr>
                </a:solidFill>
              </a:defRPr>
            </a:lvl5pPr>
            <a:lvl6pPr marL="2233193" indent="0" algn="ctr">
              <a:buNone/>
              <a:defRPr>
                <a:solidFill>
                  <a:schemeClr val="tx1">
                    <a:tint val="75000"/>
                  </a:schemeClr>
                </a:solidFill>
              </a:defRPr>
            </a:lvl6pPr>
            <a:lvl7pPr marL="2679832" indent="0" algn="ctr">
              <a:buNone/>
              <a:defRPr>
                <a:solidFill>
                  <a:schemeClr val="tx1">
                    <a:tint val="75000"/>
                  </a:schemeClr>
                </a:solidFill>
              </a:defRPr>
            </a:lvl7pPr>
            <a:lvl8pPr marL="3126471" indent="0" algn="ctr">
              <a:buNone/>
              <a:defRPr>
                <a:solidFill>
                  <a:schemeClr val="tx1">
                    <a:tint val="75000"/>
                  </a:schemeClr>
                </a:solidFill>
              </a:defRPr>
            </a:lvl8pPr>
            <a:lvl9pPr marL="3573109" indent="0" algn="ctr">
              <a:buNone/>
              <a:defRPr>
                <a:solidFill>
                  <a:schemeClr val="tx1">
                    <a:tint val="75000"/>
                  </a:schemeClr>
                </a:solidFill>
              </a:defRPr>
            </a:lvl9pPr>
          </a:lstStyle>
          <a:p>
            <a:r>
              <a:rPr lang="en-US"/>
              <a:t>Name of presenter</a:t>
            </a:r>
          </a:p>
        </p:txBody>
      </p:sp>
      <p:sp>
        <p:nvSpPr>
          <p:cNvPr id="5" name="AutoShape 2" descr="https://idw-online.de/pages/de/institutionlogo921"/>
          <p:cNvSpPr>
            <a:spLocks noChangeAspect="1" noChangeArrowheads="1"/>
          </p:cNvSpPr>
          <p:nvPr userDrawn="1"/>
        </p:nvSpPr>
        <p:spPr bwMode="auto">
          <a:xfrm>
            <a:off x="207436"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331" tIns="44665" rIns="89331" bIns="44665" numCol="1" anchor="t" anchorCtr="0" compatLnSpc="1">
            <a:prstTxWarp prst="textNoShape">
              <a:avLst/>
            </a:prstTxWarp>
          </a:bodyPr>
          <a:lstStyle/>
          <a:p>
            <a:endParaRPr lang="en-GB" sz="2361"/>
          </a:p>
        </p:txBody>
      </p:sp>
      <p:sp>
        <p:nvSpPr>
          <p:cNvPr id="6" name="Picture Placeholder 10"/>
          <p:cNvSpPr>
            <a:spLocks noGrp="1"/>
          </p:cNvSpPr>
          <p:nvPr>
            <p:ph type="pic" sz="quarter" idx="10" hasCustomPrompt="1"/>
          </p:nvPr>
        </p:nvSpPr>
        <p:spPr>
          <a:xfrm>
            <a:off x="527384" y="5691685"/>
            <a:ext cx="1727166" cy="905669"/>
          </a:xfrm>
        </p:spPr>
        <p:txBody>
          <a:bodyPr>
            <a:normAutofit/>
          </a:bodyPr>
          <a:lstStyle>
            <a:lvl1pPr marL="0" indent="0" algn="ctr">
              <a:buFontTx/>
              <a:buNone/>
              <a:defRPr sz="1758">
                <a:latin typeface="Arial" panose="020B0604020202020204" pitchFamily="34" charset="0"/>
                <a:cs typeface="Arial" panose="020B0604020202020204" pitchFamily="34" charset="0"/>
              </a:defRPr>
            </a:lvl1pPr>
          </a:lstStyle>
          <a:p>
            <a:r>
              <a:rPr lang="en-US"/>
              <a:t>Logo of presenter</a:t>
            </a:r>
            <a:endParaRPr lang="en-GB"/>
          </a:p>
        </p:txBody>
      </p:sp>
      <p:sp>
        <p:nvSpPr>
          <p:cNvPr id="11" name="Rectangle 10"/>
          <p:cNvSpPr/>
          <p:nvPr userDrawn="1"/>
        </p:nvSpPr>
        <p:spPr>
          <a:xfrm>
            <a:off x="7632173" y="5661248"/>
            <a:ext cx="422447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58"/>
          </a:p>
        </p:txBody>
      </p:sp>
      <p:grpSp>
        <p:nvGrpSpPr>
          <p:cNvPr id="9" name="Group 8"/>
          <p:cNvGrpSpPr/>
          <p:nvPr userDrawn="1"/>
        </p:nvGrpSpPr>
        <p:grpSpPr>
          <a:xfrm>
            <a:off x="24307044" y="40252897"/>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075578" rtl="0" eaLnBrk="1" fontAlgn="base" latinLnBrk="0" hangingPunct="1">
                <a:lnSpc>
                  <a:spcPct val="100000"/>
                </a:lnSpc>
                <a:spcBef>
                  <a:spcPct val="0"/>
                </a:spcBef>
                <a:spcAft>
                  <a:spcPct val="0"/>
                </a:spcAft>
                <a:buClrTx/>
                <a:buSzTx/>
                <a:buFontTx/>
                <a:buNone/>
                <a:tabLst/>
              </a:pPr>
              <a:endParaRPr kumimoji="0" lang="en-US" sz="8011"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7"/>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075578" rtl="0" eaLnBrk="1" fontAlgn="base" latinLnBrk="0" hangingPunct="1">
                <a:lnSpc>
                  <a:spcPct val="100000"/>
                </a:lnSpc>
                <a:spcBef>
                  <a:spcPct val="0"/>
                </a:spcBef>
                <a:spcAft>
                  <a:spcPct val="0"/>
                </a:spcAft>
                <a:buClrTx/>
                <a:buSzTx/>
                <a:buFontTx/>
                <a:buNone/>
                <a:tabLst/>
              </a:pPr>
              <a:endParaRPr kumimoji="0" lang="en-US" sz="8011"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5" y="40557697"/>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075578" rtl="0" eaLnBrk="1" fontAlgn="base" latinLnBrk="0" hangingPunct="1">
                <a:lnSpc>
                  <a:spcPct val="100000"/>
                </a:lnSpc>
                <a:spcBef>
                  <a:spcPct val="0"/>
                </a:spcBef>
                <a:spcAft>
                  <a:spcPct val="0"/>
                </a:spcAft>
                <a:buClrTx/>
                <a:buSzTx/>
                <a:buFontTx/>
                <a:buNone/>
                <a:tabLst/>
              </a:pPr>
              <a:endParaRPr kumimoji="0" lang="en-US" sz="8011"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5" y="40710097"/>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075578" rtl="0" eaLnBrk="1" fontAlgn="base" latinLnBrk="0" hangingPunct="1">
                <a:lnSpc>
                  <a:spcPct val="100000"/>
                </a:lnSpc>
                <a:spcBef>
                  <a:spcPct val="0"/>
                </a:spcBef>
                <a:spcAft>
                  <a:spcPct val="0"/>
                </a:spcAft>
                <a:buClrTx/>
                <a:buSzTx/>
                <a:buFontTx/>
                <a:buNone/>
                <a:tabLst/>
              </a:pPr>
              <a:endParaRPr kumimoji="0" lang="en-US" sz="8011"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1"/>
            <a:ext cx="12192000" cy="5568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129" y="5760001"/>
            <a:ext cx="4608512" cy="865604"/>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TSVV-14 - Thrust 5 - June 2023</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3641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r>
              <a:rPr lang="en-US"/>
              <a:t>TSVV-14 - Thrust 5 - June 2023</a:t>
            </a:r>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35482B25-261F-464E-BDD8-63296DE4D8A4}" type="slidenum">
              <a:rPr lang="en-US" smtClean="0"/>
              <a:pPr/>
              <a:t>‹#›</a:t>
            </a:fld>
            <a:endParaRPr lang="en-US"/>
          </a:p>
        </p:txBody>
      </p:sp>
      <p:sp>
        <p:nvSpPr>
          <p:cNvPr id="12"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b="0" i="0">
              <a:solidFill>
                <a:schemeClr val="bg1"/>
              </a:solidFill>
              <a:latin typeface="Arial" charset="0"/>
              <a:ea typeface="Arial" charset="0"/>
              <a:cs typeface="Arial" charset="0"/>
            </a:endParaRP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2050" name="Picture 2" descr="Student Innovation Lab - Practical entrepreneurship experience at the KIT">
            <a:extLst>
              <a:ext uri="{FF2B5EF4-FFF2-40B4-BE49-F238E27FC236}">
                <a16:creationId xmlns:a16="http://schemas.microsoft.com/office/drawing/2014/main" id="{13BD4731-37C6-A4C5-5475-1EA6730D2C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15853" y="271592"/>
            <a:ext cx="1162800" cy="527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userDrawn="1"/>
        </p:nvPicPr>
        <p:blipFill>
          <a:blip r:embed="rId2"/>
          <a:stretch>
            <a:fillRect/>
          </a:stretch>
        </p:blipFill>
        <p:spPr>
          <a:xfrm>
            <a:off x="-9697" y="-12652"/>
            <a:ext cx="12206924" cy="5324881"/>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userDrawn="1"/>
        </p:nvPicPr>
        <p:blipFill>
          <a:blip r:embed="rId2"/>
          <a:stretch>
            <a:fillRect/>
          </a:stretch>
        </p:blipFill>
        <p:spPr>
          <a:xfrm>
            <a:off x="-20444" y="-12653"/>
            <a:ext cx="12236577" cy="536842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userDrawn="1"/>
        </p:nvPicPr>
        <p:blipFill>
          <a:blip r:embed="rId2"/>
          <a:stretch>
            <a:fillRect/>
          </a:stretch>
        </p:blipFill>
        <p:spPr>
          <a:xfrm>
            <a:off x="-17748"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userDrawn="1"/>
        </p:nvPicPr>
        <p:blipFill>
          <a:blip r:embed="rId2"/>
          <a:stretch>
            <a:fillRect/>
          </a:stretch>
        </p:blipFill>
        <p:spPr>
          <a:xfrm>
            <a:off x="-16038" y="-12653"/>
            <a:ext cx="12213265" cy="530746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userDrawn="1"/>
        </p:nvPicPr>
        <p:blipFill>
          <a:blip r:embed="rId2"/>
          <a:stretch>
            <a:fillRect/>
          </a:stretch>
        </p:blipFill>
        <p:spPr>
          <a:xfrm>
            <a:off x="-22975"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US"/>
              <a:t>Click icon to add picture</a:t>
            </a:r>
          </a:p>
        </p:txBody>
      </p:sp>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1"/>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61">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3126"/>
              </a:lnSpc>
              <a:defRPr sz="3126" b="1">
                <a:latin typeface="Arial" panose="020B0604020202020204" pitchFamily="34" charset="0"/>
                <a:cs typeface="Arial" panose="020B0604020202020204" pitchFamily="34" charset="0"/>
              </a:defRPr>
            </a:lvl1pPr>
          </a:lstStyle>
          <a:p>
            <a:r>
              <a:rPr lang="de-DE"/>
              <a:t>Titelmasterformat durch Klicken bearbeiten</a:t>
            </a:r>
            <a:endParaRPr lang="en-GB"/>
          </a:p>
        </p:txBody>
      </p:sp>
      <p:sp>
        <p:nvSpPr>
          <p:cNvPr id="3" name="Content Placeholder 2"/>
          <p:cNvSpPr>
            <a:spLocks noGrp="1"/>
          </p:cNvSpPr>
          <p:nvPr>
            <p:ph idx="1"/>
          </p:nvPr>
        </p:nvSpPr>
        <p:spPr>
          <a:xfrm>
            <a:off x="609601" y="1412776"/>
            <a:ext cx="10972800" cy="4896544"/>
          </a:xfrm>
        </p:spPr>
        <p:txBody>
          <a:bodyPr/>
          <a:lstStyle>
            <a:lvl1pPr marL="334979" indent="-334979">
              <a:buFont typeface="Arial" panose="020B0604020202020204" pitchFamily="34" charset="0"/>
              <a:buChar char="•"/>
              <a:defRPr sz="2345">
                <a:latin typeface="Arial" panose="020B0604020202020204" pitchFamily="34" charset="0"/>
                <a:cs typeface="Arial" panose="020B0604020202020204" pitchFamily="34" charset="0"/>
              </a:defRPr>
            </a:lvl1pPr>
            <a:lvl2pPr marL="725788" indent="-279149">
              <a:buFont typeface="Arial" panose="020B0604020202020204" pitchFamily="34" charset="0"/>
              <a:buChar char="•"/>
              <a:defRPr sz="1954">
                <a:latin typeface="Arial" panose="020B0604020202020204" pitchFamily="34" charset="0"/>
                <a:cs typeface="Arial" panose="020B0604020202020204" pitchFamily="34" charset="0"/>
              </a:defRPr>
            </a:lvl2pPr>
            <a:lvl3pPr marL="1116597" indent="-223319">
              <a:buFont typeface="Arial" panose="020B0604020202020204" pitchFamily="34" charset="0"/>
              <a:buChar char="•"/>
              <a:defRPr sz="1758">
                <a:latin typeface="Arial" panose="020B0604020202020204" pitchFamily="34" charset="0"/>
                <a:cs typeface="Arial" panose="020B0604020202020204" pitchFamily="34" charset="0"/>
              </a:defRPr>
            </a:lvl3pPr>
            <a:lvl4pPr>
              <a:defRPr/>
            </a:lvl4pPr>
            <a:lvl5pPr>
              <a:defRPr/>
            </a:lvl5pPr>
          </a:lstStyle>
          <a:p>
            <a:pPr lvl="0"/>
            <a:r>
              <a:rPr lang="de-DE"/>
              <a:t>Formatvorlagen des Textmasters bearbeiten</a:t>
            </a:r>
          </a:p>
          <a:p>
            <a:pPr lvl="1"/>
            <a:r>
              <a:rPr lang="de-DE"/>
              <a:t>Zweite Ebene</a:t>
            </a:r>
          </a:p>
          <a:p>
            <a:pPr lvl="2"/>
            <a:r>
              <a:rPr lang="de-DE"/>
              <a:t>Dritte Ebene</a:t>
            </a:r>
          </a:p>
        </p:txBody>
      </p:sp>
      <p:sp>
        <p:nvSpPr>
          <p:cNvPr id="8" name="Footer Placeholder 4"/>
          <p:cNvSpPr>
            <a:spLocks noGrp="1"/>
          </p:cNvSpPr>
          <p:nvPr>
            <p:ph type="ftr" sz="quarter" idx="11"/>
          </p:nvPr>
        </p:nvSpPr>
        <p:spPr>
          <a:xfrm>
            <a:off x="623393" y="6545238"/>
            <a:ext cx="10986970" cy="268139"/>
          </a:xfrm>
        </p:spPr>
        <p:txBody>
          <a:bodyPr/>
          <a:lstStyle>
            <a:lvl1pPr>
              <a:defRPr sz="1075">
                <a:solidFill>
                  <a:schemeClr val="tx1"/>
                </a:solidFill>
                <a:latin typeface="Arial" panose="020B0604020202020204" pitchFamily="34" charset="0"/>
                <a:cs typeface="Arial" panose="020B0604020202020204" pitchFamily="34" charset="0"/>
              </a:defRPr>
            </a:lvl1pPr>
          </a:lstStyle>
          <a:p>
            <a:pPr algn="r"/>
            <a:r>
              <a:rPr lang="en-GB"/>
              <a:t>M. Coleman | FFP Special Meeting | PPPL | 29/09/2022 | Page </a:t>
            </a:r>
            <a:fld id="{6A6D9FA1-99C7-4910-8E32-B85D378B0060}" type="slidenum">
              <a:rPr lang="en-GB" smtClean="0"/>
              <a:pPr algn="r"/>
              <a:t>‹#›</a:t>
            </a:fld>
            <a:endParaRPr lang="en-GB"/>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0" cy="498653"/>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userDrawn="1"/>
        </p:nvPicPr>
        <p:blipFill>
          <a:blip r:embed="rId2"/>
          <a:stretch>
            <a:fillRect/>
          </a:stretch>
        </p:blipFill>
        <p:spPr>
          <a:xfrm>
            <a:off x="0" y="-12652"/>
            <a:ext cx="12197227" cy="5308448"/>
          </a:xfrm>
          <a:prstGeom prst="rect">
            <a:avLst/>
          </a:prstGeom>
        </p:spPr>
      </p:pic>
      <p:sp>
        <p:nvSpPr>
          <p:cNvPr id="13" name="Freeform 12"/>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TSVV-14 - Thrust 5 - June 2023</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000" b="1" i="0">
                <a:solidFill>
                  <a:srgbClr val="F8971D"/>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5406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TSVV-14 - Thrust 5 - June 2023</a:t>
            </a:r>
          </a:p>
        </p:txBody>
      </p:sp>
      <p:sp>
        <p:nvSpPr>
          <p:cNvPr id="3" name="TextBox 2"/>
          <p:cNvSpPr txBox="1"/>
          <p:nvPr userDrawn="1"/>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a:ln>
                  <a:noFill/>
                </a:ln>
                <a:solidFill>
                  <a:schemeClr val="tx1"/>
                </a:solidFill>
                <a:effectLst/>
                <a:uLnTx/>
                <a:uFillTx/>
                <a:latin typeface="Arial Black" charset="0"/>
                <a:ea typeface="Arial Black" charset="0"/>
                <a:cs typeface="Arial Black" charset="0"/>
              </a:rPr>
              <a:t>Affiliations</a:t>
            </a:r>
            <a:endParaRPr lang="en-US">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000" b="1" i="0">
                <a:solidFill>
                  <a:srgbClr val="C00000"/>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p:cNvSpPr>
            <a:spLocks noGrp="1"/>
          </p:cNvSpPr>
          <p:nvPr>
            <p:ph type="ftr" sz="quarter" idx="11"/>
          </p:nvPr>
        </p:nvSpPr>
        <p:spPr>
          <a:xfrm>
            <a:off x="876222" y="6387700"/>
            <a:ext cx="4114800" cy="365125"/>
          </a:xfrm>
        </p:spPr>
        <p:txBody>
          <a:bodyPr/>
          <a:lstStyle>
            <a:lvl1pPr>
              <a:defRPr>
                <a:solidFill>
                  <a:schemeClr val="tx1"/>
                </a:solidFill>
              </a:defRPr>
            </a:lvl1pPr>
          </a:lstStyle>
          <a:p>
            <a:r>
              <a:rPr lang="en-US"/>
              <a:t>TSVV-14 - Thrust 5 - June 2023</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202369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TSVV-14 - Thrust 5 - June 2023</a:t>
            </a:r>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9942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a:t>INSERT QUOTE HERE</a:t>
            </a:r>
            <a:endParaRPr lang="en-US"/>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a:t>NAME / DATE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8" y="190096"/>
            <a:ext cx="605971" cy="604800"/>
          </a:xfrm>
          <a:prstGeom prst="rect">
            <a:avLst/>
          </a:prstGeom>
        </p:spPr>
      </p:pic>
      <p:sp>
        <p:nvSpPr>
          <p:cNvPr id="17" name="TextBox 16"/>
          <p:cNvSpPr txBox="1"/>
          <p:nvPr userDrawn="1"/>
        </p:nvSpPr>
        <p:spPr>
          <a:xfrm>
            <a:off x="731458" y="1034180"/>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18" name="TextBox 17"/>
          <p:cNvSpPr txBox="1"/>
          <p:nvPr userDrawn="1"/>
        </p:nvSpPr>
        <p:spPr>
          <a:xfrm>
            <a:off x="10573850" y="4825641"/>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r>
              <a:rPr lang="en-US"/>
              <a:t>TSVV-14 - Thrust 5 - June 2023</a:t>
            </a:r>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35482B25-261F-464E-BDD8-63296DE4D8A4}" type="slidenum">
              <a:rPr lang="en-US" smtClean="0"/>
              <a:pPr/>
              <a:t>‹#›</a:t>
            </a:fld>
            <a:endParaRPr lang="en-US"/>
          </a:p>
        </p:txBody>
      </p:sp>
      <p:sp>
        <p:nvSpPr>
          <p:cNvPr id="19"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4762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TSVV-14 - Thrust 5 - June 2023</a:t>
            </a:r>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477052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5.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 Placeholder 2"/>
          <p:cNvSpPr>
            <a:spLocks noGrp="1"/>
          </p:cNvSpPr>
          <p:nvPr>
            <p:ph type="body" idx="1"/>
          </p:nvPr>
        </p:nvSpPr>
        <p:spPr>
          <a:xfrm>
            <a:off x="609601" y="1600201"/>
            <a:ext cx="10972800" cy="452596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172">
                <a:solidFill>
                  <a:schemeClr val="tx1">
                    <a:tint val="75000"/>
                  </a:schemeClr>
                </a:solidFill>
                <a:latin typeface="Arial" panose="020B0604020202020204" pitchFamily="34" charset="0"/>
              </a:defRPr>
            </a:lvl1pPr>
          </a:lstStyle>
          <a:p>
            <a:fld id="{AEB1851A-CFBC-47C7-80F8-04FF84B1759D}" type="datetimeFigureOut">
              <a:rPr lang="en-GB" smtClean="0"/>
              <a:pPr/>
              <a:t>07/06/2023</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172">
                <a:solidFill>
                  <a:schemeClr val="tx1">
                    <a:tint val="75000"/>
                  </a:schemeClr>
                </a:solidFill>
                <a:latin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172">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893277" rtl="0" eaLnBrk="1" latinLnBrk="0" hangingPunct="1">
        <a:spcBef>
          <a:spcPct val="0"/>
        </a:spcBef>
        <a:buNone/>
        <a:defRPr sz="4298" kern="1200">
          <a:solidFill>
            <a:schemeClr val="tx1"/>
          </a:solidFill>
          <a:latin typeface="Arial" panose="020B0604020202020204" pitchFamily="34" charset="0"/>
          <a:ea typeface="+mj-ea"/>
          <a:cs typeface="+mj-cs"/>
        </a:defRPr>
      </a:lvl1pPr>
    </p:titleStyle>
    <p:bodyStyle>
      <a:lvl1pPr marL="334979" indent="-334979" algn="l" defTabSz="893277" rtl="0" eaLnBrk="1" latinLnBrk="0" hangingPunct="1">
        <a:spcBef>
          <a:spcPct val="20000"/>
        </a:spcBef>
        <a:buFont typeface="Arial" panose="020B0604020202020204" pitchFamily="34" charset="0"/>
        <a:buChar char="•"/>
        <a:defRPr sz="3126" kern="1200">
          <a:solidFill>
            <a:schemeClr val="tx1"/>
          </a:solidFill>
          <a:latin typeface="Arial" panose="020B0604020202020204" pitchFamily="34" charset="0"/>
          <a:ea typeface="+mn-ea"/>
          <a:cs typeface="+mn-cs"/>
        </a:defRPr>
      </a:lvl1pPr>
      <a:lvl2pPr marL="725788" indent="-279149" algn="l" defTabSz="893277" rtl="0" eaLnBrk="1" latinLnBrk="0" hangingPunct="1">
        <a:spcBef>
          <a:spcPct val="20000"/>
        </a:spcBef>
        <a:buFont typeface="Arial" panose="020B0604020202020204" pitchFamily="34" charset="0"/>
        <a:buChar char="–"/>
        <a:defRPr sz="2735" kern="1200">
          <a:solidFill>
            <a:schemeClr val="tx1"/>
          </a:solidFill>
          <a:latin typeface="Arial" panose="020B0604020202020204" pitchFamily="34" charset="0"/>
          <a:ea typeface="+mn-ea"/>
          <a:cs typeface="+mn-cs"/>
        </a:defRPr>
      </a:lvl2pPr>
      <a:lvl3pPr marL="1116597" indent="-223319" algn="l" defTabSz="893277" rtl="0" eaLnBrk="1" latinLnBrk="0" hangingPunct="1">
        <a:spcBef>
          <a:spcPct val="20000"/>
        </a:spcBef>
        <a:buFont typeface="Arial" panose="020B0604020202020204" pitchFamily="34" charset="0"/>
        <a:buChar char="•"/>
        <a:defRPr sz="2345" kern="1200">
          <a:solidFill>
            <a:schemeClr val="tx1"/>
          </a:solidFill>
          <a:latin typeface="Arial" panose="020B0604020202020204" pitchFamily="34" charset="0"/>
          <a:ea typeface="+mn-ea"/>
          <a:cs typeface="+mn-cs"/>
        </a:defRPr>
      </a:lvl3pPr>
      <a:lvl4pPr marL="1563235" indent="-223319" algn="l" defTabSz="893277" rtl="0" eaLnBrk="1" latinLnBrk="0" hangingPunct="1">
        <a:spcBef>
          <a:spcPct val="20000"/>
        </a:spcBef>
        <a:buFont typeface="Arial" panose="020B0604020202020204" pitchFamily="34" charset="0"/>
        <a:buChar char="–"/>
        <a:defRPr sz="1954" kern="1200">
          <a:solidFill>
            <a:schemeClr val="tx1"/>
          </a:solidFill>
          <a:latin typeface="Arial" panose="020B0604020202020204" pitchFamily="34" charset="0"/>
          <a:ea typeface="+mn-ea"/>
          <a:cs typeface="+mn-cs"/>
        </a:defRPr>
      </a:lvl4pPr>
      <a:lvl5pPr marL="2009874" indent="-223319" algn="l" defTabSz="893277" rtl="0" eaLnBrk="1" latinLnBrk="0" hangingPunct="1">
        <a:spcBef>
          <a:spcPct val="20000"/>
        </a:spcBef>
        <a:buFont typeface="Arial" panose="020B0604020202020204" pitchFamily="34" charset="0"/>
        <a:buChar char="»"/>
        <a:defRPr sz="1954" kern="1200">
          <a:solidFill>
            <a:schemeClr val="tx1"/>
          </a:solidFill>
          <a:latin typeface="Arial" panose="020B0604020202020204" pitchFamily="34" charset="0"/>
          <a:ea typeface="+mn-ea"/>
          <a:cs typeface="+mn-cs"/>
        </a:defRPr>
      </a:lvl5pPr>
      <a:lvl6pPr marL="2456513" indent="-223319" algn="l" defTabSz="893277" rtl="0" eaLnBrk="1" latinLnBrk="0" hangingPunct="1">
        <a:spcBef>
          <a:spcPct val="20000"/>
        </a:spcBef>
        <a:buFont typeface="Arial" panose="020B0604020202020204" pitchFamily="34" charset="0"/>
        <a:buChar char="•"/>
        <a:defRPr sz="1954" kern="1200">
          <a:solidFill>
            <a:schemeClr val="tx1"/>
          </a:solidFill>
          <a:latin typeface="+mn-lt"/>
          <a:ea typeface="+mn-ea"/>
          <a:cs typeface="+mn-cs"/>
        </a:defRPr>
      </a:lvl6pPr>
      <a:lvl7pPr marL="2903151" indent="-223319" algn="l" defTabSz="893277" rtl="0" eaLnBrk="1" latinLnBrk="0" hangingPunct="1">
        <a:spcBef>
          <a:spcPct val="20000"/>
        </a:spcBef>
        <a:buFont typeface="Arial" panose="020B0604020202020204" pitchFamily="34" charset="0"/>
        <a:buChar char="•"/>
        <a:defRPr sz="1954" kern="1200">
          <a:solidFill>
            <a:schemeClr val="tx1"/>
          </a:solidFill>
          <a:latin typeface="+mn-lt"/>
          <a:ea typeface="+mn-ea"/>
          <a:cs typeface="+mn-cs"/>
        </a:defRPr>
      </a:lvl7pPr>
      <a:lvl8pPr marL="3349790" indent="-223319" algn="l" defTabSz="893277" rtl="0" eaLnBrk="1" latinLnBrk="0" hangingPunct="1">
        <a:spcBef>
          <a:spcPct val="20000"/>
        </a:spcBef>
        <a:buFont typeface="Arial" panose="020B0604020202020204" pitchFamily="34" charset="0"/>
        <a:buChar char="•"/>
        <a:defRPr sz="1954" kern="1200">
          <a:solidFill>
            <a:schemeClr val="tx1"/>
          </a:solidFill>
          <a:latin typeface="+mn-lt"/>
          <a:ea typeface="+mn-ea"/>
          <a:cs typeface="+mn-cs"/>
        </a:defRPr>
      </a:lvl8pPr>
      <a:lvl9pPr marL="3796429" indent="-223319" algn="l" defTabSz="893277" rtl="0" eaLnBrk="1" latinLnBrk="0" hangingPunct="1">
        <a:spcBef>
          <a:spcPct val="20000"/>
        </a:spcBef>
        <a:buFont typeface="Arial" panose="020B0604020202020204" pitchFamily="34" charset="0"/>
        <a:buChar char="•"/>
        <a:defRPr sz="1954" kern="1200">
          <a:solidFill>
            <a:schemeClr val="tx1"/>
          </a:solidFill>
          <a:latin typeface="+mn-lt"/>
          <a:ea typeface="+mn-ea"/>
          <a:cs typeface="+mn-cs"/>
        </a:defRPr>
      </a:lvl9pPr>
    </p:bodyStyle>
    <p:otherStyle>
      <a:defPPr>
        <a:defRPr lang="en-US"/>
      </a:defPPr>
      <a:lvl1pPr marL="0" algn="l" defTabSz="893277" rtl="0" eaLnBrk="1" latinLnBrk="0" hangingPunct="1">
        <a:defRPr sz="1758" kern="1200">
          <a:solidFill>
            <a:schemeClr val="tx1"/>
          </a:solidFill>
          <a:latin typeface="+mn-lt"/>
          <a:ea typeface="+mn-ea"/>
          <a:cs typeface="+mn-cs"/>
        </a:defRPr>
      </a:lvl1pPr>
      <a:lvl2pPr marL="446639" algn="l" defTabSz="893277" rtl="0" eaLnBrk="1" latinLnBrk="0" hangingPunct="1">
        <a:defRPr sz="1758" kern="1200">
          <a:solidFill>
            <a:schemeClr val="tx1"/>
          </a:solidFill>
          <a:latin typeface="+mn-lt"/>
          <a:ea typeface="+mn-ea"/>
          <a:cs typeface="+mn-cs"/>
        </a:defRPr>
      </a:lvl2pPr>
      <a:lvl3pPr marL="893277" algn="l" defTabSz="893277" rtl="0" eaLnBrk="1" latinLnBrk="0" hangingPunct="1">
        <a:defRPr sz="1758" kern="1200">
          <a:solidFill>
            <a:schemeClr val="tx1"/>
          </a:solidFill>
          <a:latin typeface="+mn-lt"/>
          <a:ea typeface="+mn-ea"/>
          <a:cs typeface="+mn-cs"/>
        </a:defRPr>
      </a:lvl3pPr>
      <a:lvl4pPr marL="1339916" algn="l" defTabSz="893277" rtl="0" eaLnBrk="1" latinLnBrk="0" hangingPunct="1">
        <a:defRPr sz="1758" kern="1200">
          <a:solidFill>
            <a:schemeClr val="tx1"/>
          </a:solidFill>
          <a:latin typeface="+mn-lt"/>
          <a:ea typeface="+mn-ea"/>
          <a:cs typeface="+mn-cs"/>
        </a:defRPr>
      </a:lvl4pPr>
      <a:lvl5pPr marL="1786555" algn="l" defTabSz="893277" rtl="0" eaLnBrk="1" latinLnBrk="0" hangingPunct="1">
        <a:defRPr sz="1758" kern="1200">
          <a:solidFill>
            <a:schemeClr val="tx1"/>
          </a:solidFill>
          <a:latin typeface="+mn-lt"/>
          <a:ea typeface="+mn-ea"/>
          <a:cs typeface="+mn-cs"/>
        </a:defRPr>
      </a:lvl5pPr>
      <a:lvl6pPr marL="2233193" algn="l" defTabSz="893277" rtl="0" eaLnBrk="1" latinLnBrk="0" hangingPunct="1">
        <a:defRPr sz="1758" kern="1200">
          <a:solidFill>
            <a:schemeClr val="tx1"/>
          </a:solidFill>
          <a:latin typeface="+mn-lt"/>
          <a:ea typeface="+mn-ea"/>
          <a:cs typeface="+mn-cs"/>
        </a:defRPr>
      </a:lvl6pPr>
      <a:lvl7pPr marL="2679832" algn="l" defTabSz="893277" rtl="0" eaLnBrk="1" latinLnBrk="0" hangingPunct="1">
        <a:defRPr sz="1758" kern="1200">
          <a:solidFill>
            <a:schemeClr val="tx1"/>
          </a:solidFill>
          <a:latin typeface="+mn-lt"/>
          <a:ea typeface="+mn-ea"/>
          <a:cs typeface="+mn-cs"/>
        </a:defRPr>
      </a:lvl7pPr>
      <a:lvl8pPr marL="3126471" algn="l" defTabSz="893277" rtl="0" eaLnBrk="1" latinLnBrk="0" hangingPunct="1">
        <a:defRPr sz="1758" kern="1200">
          <a:solidFill>
            <a:schemeClr val="tx1"/>
          </a:solidFill>
          <a:latin typeface="+mn-lt"/>
          <a:ea typeface="+mn-ea"/>
          <a:cs typeface="+mn-cs"/>
        </a:defRPr>
      </a:lvl8pPr>
      <a:lvl9pPr marL="3573109" algn="l" defTabSz="893277" rtl="0" eaLnBrk="1" latinLnBrk="0" hangingPunct="1">
        <a:defRPr sz="175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US"/>
              <a:t>Click to edit Master title style</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000" b="1" i="0">
                <a:solidFill>
                  <a:srgbClr val="F8971D"/>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US"/>
              <a:t>TSVV-14 - Thrust 5 - June 2023</a:t>
            </a:r>
          </a:p>
        </p:txBody>
      </p:sp>
      <p:pic>
        <p:nvPicPr>
          <p:cNvPr id="1026" name="Picture 2" descr="Karlsruhe Institute of Technology - Wikipedia">
            <a:extLst>
              <a:ext uri="{FF2B5EF4-FFF2-40B4-BE49-F238E27FC236}">
                <a16:creationId xmlns:a16="http://schemas.microsoft.com/office/drawing/2014/main" id="{57B9CFF1-6F23-DF9E-8292-B23AAC22FDF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997966" y="283473"/>
            <a:ext cx="1126720" cy="56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ED2A41-ABFA-C078-B2EF-B82FC05CFEF6}"/>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53800" y="241256"/>
            <a:ext cx="606750" cy="60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6753"/>
      </p:ext>
    </p:extLst>
  </p:cSld>
  <p:clrMap bg1="lt1" tx1="dk1" bg2="lt2" tx2="dk2" accent1="accent1" accent2="accent2" accent3="accent3" accent4="accent4" accent5="accent5" accent6="accent6" hlink="hlink" folHlink="folHlink"/>
  <p:sldLayoutIdLst>
    <p:sldLayoutId id="2147483667" r:id="rId1"/>
    <p:sldLayoutId id="2147483680" r:id="rId2"/>
    <p:sldLayoutId id="2147483673" r:id="rId3"/>
    <p:sldLayoutId id="2147483679" r:id="rId4"/>
    <p:sldLayoutId id="2147483653" r:id="rId5"/>
    <p:sldLayoutId id="2147483660" r:id="rId6"/>
    <p:sldLayoutId id="2147483655" r:id="rId7"/>
    <p:sldLayoutId id="2147483651" r:id="rId8"/>
    <p:sldLayoutId id="2147483677" r:id="rId9"/>
    <p:sldLayoutId id="2147483670" r:id="rId10"/>
    <p:sldLayoutId id="2147483671" r:id="rId11"/>
    <p:sldLayoutId id="2147483674" r:id="rId12"/>
    <p:sldLayoutId id="2147483675" r:id="rId13"/>
    <p:sldLayoutId id="2147483676" r:id="rId14"/>
    <p:sldLayoutId id="2147483672" r:id="rId15"/>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9_C06C66E.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C_D69BF372.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F_64A9AE23.xm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38_74A1146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7902-3E6C-9D52-D766-68FEF7BACEA0}"/>
              </a:ext>
            </a:extLst>
          </p:cNvPr>
          <p:cNvSpPr>
            <a:spLocks noGrp="1"/>
          </p:cNvSpPr>
          <p:nvPr>
            <p:ph type="title"/>
          </p:nvPr>
        </p:nvSpPr>
        <p:spPr/>
        <p:txBody>
          <a:bodyPr>
            <a:normAutofit/>
          </a:bodyPr>
          <a:lstStyle/>
          <a:p>
            <a:r>
              <a:rPr lang="en-GB" sz="3600" kern="0" spc="-170" dirty="0">
                <a:solidFill>
                  <a:schemeClr val="bg1"/>
                </a:solidFill>
                <a:latin typeface="+mj-lt"/>
                <a:sym typeface="Helvetica Neue"/>
              </a:rPr>
              <a:t>TSVV-14: Multi-Fidelity Systems Code for DEMO</a:t>
            </a:r>
            <a:endParaRPr lang="en-GB" sz="3600" dirty="0"/>
          </a:p>
        </p:txBody>
      </p:sp>
      <p:sp>
        <p:nvSpPr>
          <p:cNvPr id="5" name="Text Placeholder 4">
            <a:extLst>
              <a:ext uri="{FF2B5EF4-FFF2-40B4-BE49-F238E27FC236}">
                <a16:creationId xmlns:a16="http://schemas.microsoft.com/office/drawing/2014/main" id="{968F34CA-C1BD-71C0-FB04-1B7917CA7FBA}"/>
              </a:ext>
            </a:extLst>
          </p:cNvPr>
          <p:cNvSpPr>
            <a:spLocks noGrp="1"/>
          </p:cNvSpPr>
          <p:nvPr>
            <p:ph type="body" idx="1"/>
          </p:nvPr>
        </p:nvSpPr>
        <p:spPr/>
        <p:txBody>
          <a:bodyPr/>
          <a:lstStyle/>
          <a:p>
            <a:pPr>
              <a:lnSpc>
                <a:spcPct val="100000"/>
              </a:lnSpc>
            </a:pPr>
            <a:r>
              <a:rPr lang="en-GB" sz="2000" kern="0" spc="-170">
                <a:solidFill>
                  <a:srgbClr val="F8971D"/>
                </a:solidFill>
                <a:latin typeface="+mj-lt"/>
                <a:sym typeface="Helvetica Neue"/>
              </a:rPr>
              <a:t>J. Morris, M. Coleman, J. Cook, O. Funk, I. Maione, T. </a:t>
            </a:r>
            <a:r>
              <a:rPr lang="en-GB" sz="2000" kern="0" spc="-170" err="1">
                <a:solidFill>
                  <a:srgbClr val="F8971D"/>
                </a:solidFill>
                <a:latin typeface="+mj-lt"/>
                <a:sym typeface="Helvetica Neue"/>
              </a:rPr>
              <a:t>Pomella</a:t>
            </a:r>
            <a:r>
              <a:rPr lang="en-GB" sz="2000" kern="0" spc="-170">
                <a:solidFill>
                  <a:srgbClr val="F8971D"/>
                </a:solidFill>
                <a:latin typeface="+mj-lt"/>
                <a:sym typeface="Helvetica Neue"/>
              </a:rPr>
              <a:t>-Lobo, H. Saunders, O. Wong</a:t>
            </a:r>
          </a:p>
          <a:p>
            <a:pPr>
              <a:lnSpc>
                <a:spcPct val="100000"/>
              </a:lnSpc>
            </a:pPr>
            <a:endParaRPr lang="en-GB" sz="2000" b="1" kern="0" spc="-170">
              <a:solidFill>
                <a:srgbClr val="F8971D"/>
              </a:solidFill>
              <a:latin typeface="+mj-lt"/>
              <a:sym typeface="Helvetica Neue"/>
            </a:endParaRPr>
          </a:p>
          <a:p>
            <a:pPr>
              <a:lnSpc>
                <a:spcPct val="100000"/>
              </a:lnSpc>
            </a:pPr>
            <a:r>
              <a:rPr lang="en-GB" sz="2000" kern="0" spc="-170">
                <a:solidFill>
                  <a:srgbClr val="F8971D"/>
                </a:solidFill>
                <a:latin typeface="+mj-lt"/>
                <a:sym typeface="Helvetica Neue"/>
              </a:rPr>
              <a:t>Thrust 5 meeting –  7</a:t>
            </a:r>
            <a:r>
              <a:rPr lang="en-GB" sz="2000" kern="0" spc="-170" baseline="30000">
                <a:solidFill>
                  <a:srgbClr val="F8971D"/>
                </a:solidFill>
                <a:latin typeface="+mj-lt"/>
                <a:sym typeface="Helvetica Neue"/>
              </a:rPr>
              <a:t>th</a:t>
            </a:r>
            <a:r>
              <a:rPr lang="en-GB" sz="2000" kern="0" spc="-170">
                <a:solidFill>
                  <a:srgbClr val="F8971D"/>
                </a:solidFill>
                <a:latin typeface="+mj-lt"/>
                <a:sym typeface="Helvetica Neue"/>
              </a:rPr>
              <a:t> June 2023</a:t>
            </a:r>
            <a:endParaRPr lang="en-GB" sz="700">
              <a:solidFill>
                <a:srgbClr val="F8971D"/>
              </a:solidFill>
              <a:latin typeface="+mj-lt"/>
            </a:endParaRPr>
          </a:p>
        </p:txBody>
      </p:sp>
      <p:grpSp>
        <p:nvGrpSpPr>
          <p:cNvPr id="13" name="Group 12">
            <a:extLst>
              <a:ext uri="{FF2B5EF4-FFF2-40B4-BE49-F238E27FC236}">
                <a16:creationId xmlns:a16="http://schemas.microsoft.com/office/drawing/2014/main" id="{56095868-5AEF-3814-2D66-0FAAC031329E}"/>
              </a:ext>
            </a:extLst>
          </p:cNvPr>
          <p:cNvGrpSpPr/>
          <p:nvPr/>
        </p:nvGrpSpPr>
        <p:grpSpPr>
          <a:xfrm>
            <a:off x="9114982" y="6206364"/>
            <a:ext cx="3018964" cy="708192"/>
            <a:chOff x="9114982" y="6149808"/>
            <a:chExt cx="3018964" cy="708192"/>
          </a:xfrm>
        </p:grpSpPr>
        <p:sp>
          <p:nvSpPr>
            <p:cNvPr id="10" name="TextBox 9">
              <a:extLst>
                <a:ext uri="{FF2B5EF4-FFF2-40B4-BE49-F238E27FC236}">
                  <a16:creationId xmlns:a16="http://schemas.microsoft.com/office/drawing/2014/main" id="{6E37672C-5FAC-6E3A-F056-195C04E1A403}"/>
                </a:ext>
              </a:extLst>
            </p:cNvPr>
            <p:cNvSpPr txBox="1"/>
            <p:nvPr/>
          </p:nvSpPr>
          <p:spPr>
            <a:xfrm>
              <a:off x="9114982" y="6488668"/>
              <a:ext cx="3018964" cy="369332"/>
            </a:xfrm>
            <a:prstGeom prst="rect">
              <a:avLst/>
            </a:prstGeom>
            <a:noFill/>
          </p:spPr>
          <p:txBody>
            <a:bodyPr wrap="square" lIns="0" rIns="0" rtlCol="0">
              <a:spAutoFit/>
            </a:bodyPr>
            <a:lstStyle/>
            <a:p>
              <a:r>
                <a:rPr lang="en-US" sz="600">
                  <a:solidFill>
                    <a:schemeClr val="bg1"/>
                  </a:solidFill>
                  <a:latin typeface="Arial" charset="0"/>
                  <a:ea typeface="Arial" charset="0"/>
                  <a:cs typeface="Arial" charset="0"/>
                </a:rPr>
                <a:t>Contract for the Operation of the JET Facilities Co-Funded by </a:t>
              </a:r>
              <a:r>
                <a:rPr lang="en-US" sz="600" err="1">
                  <a:solidFill>
                    <a:schemeClr val="bg1"/>
                  </a:solidFill>
                  <a:latin typeface="Arial" charset="0"/>
                  <a:ea typeface="Arial" charset="0"/>
                  <a:cs typeface="Arial" charset="0"/>
                </a:rPr>
                <a:t>Euratom</a:t>
              </a:r>
              <a:endParaRPr lang="en-US" sz="600">
                <a:solidFill>
                  <a:schemeClr val="bg1"/>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bg1"/>
                  </a:solidFill>
                  <a:latin typeface="Arial" charset="0"/>
                  <a:ea typeface="Arial" charset="0"/>
                  <a:cs typeface="Arial" charset="0"/>
                </a:rPr>
                <a:t>This work was funded by the RCUK Energy </a:t>
              </a:r>
              <a:r>
                <a:rPr lang="en-US" sz="600" err="1">
                  <a:solidFill>
                    <a:schemeClr val="bg1"/>
                  </a:solidFill>
                  <a:latin typeface="Arial" charset="0"/>
                  <a:ea typeface="Arial" charset="0"/>
                  <a:cs typeface="Arial" charset="0"/>
                </a:rPr>
                <a:t>Programme</a:t>
              </a:r>
              <a:r>
                <a:rPr lang="en-US" sz="600">
                  <a:solidFill>
                    <a:schemeClr val="bg1"/>
                  </a:solidFill>
                  <a:latin typeface="Arial" charset="0"/>
                  <a:ea typeface="Arial" charset="0"/>
                  <a:cs typeface="Arial" charset="0"/>
                </a:rPr>
                <a:t> [Grant number EP/W006839/1]</a:t>
              </a:r>
            </a:p>
            <a:p>
              <a:endParaRPr lang="en-US" sz="600">
                <a:solidFill>
                  <a:schemeClr val="bg1"/>
                </a:solidFill>
                <a:latin typeface="Arial" charset="0"/>
                <a:ea typeface="Arial" charset="0"/>
                <a:cs typeface="Arial" charset="0"/>
              </a:endParaRPr>
            </a:p>
          </p:txBody>
        </p:sp>
        <p:pic>
          <p:nvPicPr>
            <p:cNvPr id="11" name="Picture 10" descr="logo-ce-horizontal-en-neg-quadri.eps">
              <a:extLst>
                <a:ext uri="{FF2B5EF4-FFF2-40B4-BE49-F238E27FC236}">
                  <a16:creationId xmlns:a16="http://schemas.microsoft.com/office/drawing/2014/main" id="{66743724-DE42-7A9B-F8E7-3E876B2477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24763" y="6149808"/>
              <a:ext cx="1065356" cy="281254"/>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D5E9204E-8D91-36E6-B407-ADC0C00038C3}"/>
                </a:ext>
              </a:extLst>
            </p:cNvPr>
            <p:cNvPicPr>
              <a:picLocks noChangeAspect="1"/>
            </p:cNvPicPr>
            <p:nvPr/>
          </p:nvPicPr>
          <p:blipFill>
            <a:blip r:embed="rId3"/>
            <a:stretch>
              <a:fillRect/>
            </a:stretch>
          </p:blipFill>
          <p:spPr>
            <a:xfrm>
              <a:off x="10422466" y="6181457"/>
              <a:ext cx="1054879" cy="261996"/>
            </a:xfrm>
            <a:prstGeom prst="rect">
              <a:avLst/>
            </a:prstGeom>
          </p:spPr>
        </p:pic>
      </p:grpSp>
    </p:spTree>
    <p:extLst>
      <p:ext uri="{BB962C8B-B14F-4D97-AF65-F5344CB8AC3E}">
        <p14:creationId xmlns:p14="http://schemas.microsoft.com/office/powerpoint/2010/main" val="402662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30F0D1-58FA-D5BF-A3BD-420DEB4DEFE6}"/>
              </a:ext>
            </a:extLst>
          </p:cNvPr>
          <p:cNvSpPr>
            <a:spLocks noGrp="1"/>
          </p:cNvSpPr>
          <p:nvPr>
            <p:ph type="ftr" sz="quarter" idx="12"/>
          </p:nvPr>
        </p:nvSpPr>
        <p:spPr/>
        <p:txBody>
          <a:bodyPr/>
          <a:lstStyle/>
          <a:p>
            <a:r>
              <a:rPr lang="en-US"/>
              <a:t>TSVV-14 - Thrust 5 - June 2023</a:t>
            </a:r>
          </a:p>
        </p:txBody>
      </p:sp>
      <p:sp>
        <p:nvSpPr>
          <p:cNvPr id="3" name="Slide Number Placeholder 2">
            <a:extLst>
              <a:ext uri="{FF2B5EF4-FFF2-40B4-BE49-F238E27FC236}">
                <a16:creationId xmlns:a16="http://schemas.microsoft.com/office/drawing/2014/main" id="{8309E578-06A1-085A-0314-39A138E1E3F1}"/>
              </a:ext>
            </a:extLst>
          </p:cNvPr>
          <p:cNvSpPr>
            <a:spLocks noGrp="1"/>
          </p:cNvSpPr>
          <p:nvPr>
            <p:ph type="sldNum" sz="quarter" idx="13"/>
          </p:nvPr>
        </p:nvSpPr>
        <p:spPr/>
        <p:txBody>
          <a:bodyPr/>
          <a:lstStyle/>
          <a:p>
            <a:fld id="{35482B25-261F-464E-BDD8-63296DE4D8A4}" type="slidenum">
              <a:rPr lang="en-US" smtClean="0"/>
              <a:pPr/>
              <a:t>10</a:t>
            </a:fld>
            <a:endParaRPr lang="en-US"/>
          </a:p>
        </p:txBody>
      </p:sp>
      <p:sp>
        <p:nvSpPr>
          <p:cNvPr id="4" name="Title 3">
            <a:extLst>
              <a:ext uri="{FF2B5EF4-FFF2-40B4-BE49-F238E27FC236}">
                <a16:creationId xmlns:a16="http://schemas.microsoft.com/office/drawing/2014/main" id="{8E2245AD-A26D-0CA8-1404-971812DA36D1}"/>
              </a:ext>
            </a:extLst>
          </p:cNvPr>
          <p:cNvSpPr>
            <a:spLocks noGrp="1"/>
          </p:cNvSpPr>
          <p:nvPr>
            <p:ph type="title"/>
          </p:nvPr>
        </p:nvSpPr>
        <p:spPr/>
        <p:txBody>
          <a:bodyPr/>
          <a:lstStyle/>
          <a:p>
            <a:r>
              <a:rPr lang="en-GB" b="0">
                <a:latin typeface="+mj-lt"/>
              </a:rPr>
              <a:t>Minor updates</a:t>
            </a:r>
          </a:p>
        </p:txBody>
      </p:sp>
      <p:sp>
        <p:nvSpPr>
          <p:cNvPr id="5" name="Text Placeholder 4">
            <a:extLst>
              <a:ext uri="{FF2B5EF4-FFF2-40B4-BE49-F238E27FC236}">
                <a16:creationId xmlns:a16="http://schemas.microsoft.com/office/drawing/2014/main" id="{ABA46EF3-EBC6-1955-80D2-B3E6A6BED6B9}"/>
              </a:ext>
            </a:extLst>
          </p:cNvPr>
          <p:cNvSpPr>
            <a:spLocks noGrp="1"/>
          </p:cNvSpPr>
          <p:nvPr>
            <p:ph type="body" idx="1"/>
          </p:nvPr>
        </p:nvSpPr>
        <p:spPr/>
        <p:txBody>
          <a:bodyPr numCol="2">
            <a:normAutofit/>
          </a:bodyPr>
          <a:lstStyle/>
          <a:p>
            <a:pPr>
              <a:lnSpc>
                <a:spcPct val="100000"/>
              </a:lnSpc>
            </a:pPr>
            <a:endParaRPr lang="en-GB">
              <a:solidFill>
                <a:srgbClr val="F8971D"/>
              </a:solidFill>
            </a:endParaRPr>
          </a:p>
        </p:txBody>
      </p:sp>
    </p:spTree>
    <p:extLst>
      <p:ext uri="{BB962C8B-B14F-4D97-AF65-F5344CB8AC3E}">
        <p14:creationId xmlns:p14="http://schemas.microsoft.com/office/powerpoint/2010/main" val="204967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40174"/>
            <a:ext cx="9867277" cy="4482800"/>
          </a:xfrm>
        </p:spPr>
        <p:txBody>
          <a:bodyPr vert="horz" lIns="91440" tIns="45720" rIns="91440" bIns="45720" numCol="1" rtlCol="0" anchor="t">
            <a:normAutofit fontScale="70000" lnSpcReduction="20000"/>
          </a:bodyPr>
          <a:lstStyle/>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Object orientated reactor design</a:t>
            </a:r>
          </a:p>
          <a:p>
            <a:pPr marL="799465" lvl="1"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 Reactor objects hold various component managers</a:t>
            </a:r>
          </a:p>
          <a:p>
            <a:pPr marL="799465" lvl="1"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 Component managers hold CAD and functions that </a:t>
            </a:r>
          </a:p>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Split between "Designers" and "Builders"</a:t>
            </a:r>
          </a:p>
          <a:p>
            <a:pPr marL="799465" lvl="1"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Designers solve optimisation problems and produce minimal geometry</a:t>
            </a:r>
          </a:p>
          <a:p>
            <a:pPr marL="799465" lvl="1"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Builders produce the final geometry based on designers output</a:t>
            </a:r>
          </a:p>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Efficient CI pipelines </a:t>
            </a:r>
            <a:r>
              <a:rPr lang="en-GB" dirty="0">
                <a:solidFill>
                  <a:srgbClr val="000000"/>
                </a:solidFill>
                <a:latin typeface="Helvetica Neue"/>
                <a:ea typeface="+mn-ea"/>
                <a:cs typeface="Arial"/>
              </a:rPr>
              <a:t>scale contributors</a:t>
            </a:r>
            <a:r>
              <a:rPr lang="en-GB" dirty="0">
                <a:solidFill>
                  <a:srgbClr val="000000"/>
                </a:solidFill>
                <a:latin typeface="Helvetica Neue"/>
                <a:ea typeface="+mn-ea"/>
                <a:cs typeface="+mn-cs"/>
              </a:rPr>
              <a:t> to the project. PR's are tested for code quality and test coverage. All tests must pass and code owners must review and approve</a:t>
            </a:r>
            <a:endParaRPr lang="en-GB" dirty="0">
              <a:ea typeface="+mn-ea"/>
            </a:endParaRPr>
          </a:p>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CAD outputs are tested on the domain on of their parameterisations, improving their robustness</a:t>
            </a:r>
          </a:p>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Bluemira can be access through a Docker image and in the future will be available on </a:t>
            </a:r>
            <a:r>
              <a:rPr lang="en-GB" dirty="0" err="1">
                <a:solidFill>
                  <a:srgbClr val="000000"/>
                </a:solidFill>
                <a:latin typeface="Helvetica Neue"/>
                <a:ea typeface="+mn-ea"/>
                <a:cs typeface="+mn-cs"/>
              </a:rPr>
              <a:t>PyPi</a:t>
            </a:r>
            <a:endParaRPr lang="en-GB" dirty="0">
              <a:solidFill>
                <a:srgbClr val="000000"/>
              </a:solidFill>
              <a:latin typeface="Helvetica Neue"/>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endParaRPr lang="en-GB" dirty="0">
              <a:solidFill>
                <a:srgbClr val="000000"/>
              </a:solidFill>
              <a:latin typeface="Helvetica Neue"/>
              <a:ea typeface="+mn-ea"/>
              <a:cs typeface="+mn-cs"/>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Minor updates</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11</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a:solidFill>
                  <a:srgbClr val="F8971D"/>
                </a:solidFill>
              </a:rPr>
              <a:t>QoL, minor features, performance, … </a:t>
            </a:r>
            <a:endParaRPr lang="en-GB" sz="2400">
              <a:solidFill>
                <a:srgbClr val="F8971D"/>
              </a:solidFill>
            </a:endParaRPr>
          </a:p>
        </p:txBody>
      </p:sp>
    </p:spTree>
    <p:extLst>
      <p:ext uri="{BB962C8B-B14F-4D97-AF65-F5344CB8AC3E}">
        <p14:creationId xmlns:p14="http://schemas.microsoft.com/office/powerpoint/2010/main" val="20177060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30F0D1-58FA-D5BF-A3BD-420DEB4DEFE6}"/>
              </a:ext>
            </a:extLst>
          </p:cNvPr>
          <p:cNvSpPr>
            <a:spLocks noGrp="1"/>
          </p:cNvSpPr>
          <p:nvPr>
            <p:ph type="ftr" sz="quarter" idx="12"/>
          </p:nvPr>
        </p:nvSpPr>
        <p:spPr/>
        <p:txBody>
          <a:bodyPr/>
          <a:lstStyle/>
          <a:p>
            <a:r>
              <a:rPr lang="en-US"/>
              <a:t>TSVV-14 - Thrust 5 - June 2023</a:t>
            </a:r>
          </a:p>
        </p:txBody>
      </p:sp>
      <p:sp>
        <p:nvSpPr>
          <p:cNvPr id="3" name="Slide Number Placeholder 2">
            <a:extLst>
              <a:ext uri="{FF2B5EF4-FFF2-40B4-BE49-F238E27FC236}">
                <a16:creationId xmlns:a16="http://schemas.microsoft.com/office/drawing/2014/main" id="{8309E578-06A1-085A-0314-39A138E1E3F1}"/>
              </a:ext>
            </a:extLst>
          </p:cNvPr>
          <p:cNvSpPr>
            <a:spLocks noGrp="1"/>
          </p:cNvSpPr>
          <p:nvPr>
            <p:ph type="sldNum" sz="quarter" idx="13"/>
          </p:nvPr>
        </p:nvSpPr>
        <p:spPr/>
        <p:txBody>
          <a:bodyPr/>
          <a:lstStyle/>
          <a:p>
            <a:fld id="{35482B25-261F-464E-BDD8-63296DE4D8A4}" type="slidenum">
              <a:rPr lang="en-US" smtClean="0"/>
              <a:pPr/>
              <a:t>12</a:t>
            </a:fld>
            <a:endParaRPr lang="en-US"/>
          </a:p>
        </p:txBody>
      </p:sp>
      <p:sp>
        <p:nvSpPr>
          <p:cNvPr id="4" name="Title 3">
            <a:extLst>
              <a:ext uri="{FF2B5EF4-FFF2-40B4-BE49-F238E27FC236}">
                <a16:creationId xmlns:a16="http://schemas.microsoft.com/office/drawing/2014/main" id="{8E2245AD-A26D-0CA8-1404-971812DA36D1}"/>
              </a:ext>
            </a:extLst>
          </p:cNvPr>
          <p:cNvSpPr>
            <a:spLocks noGrp="1"/>
          </p:cNvSpPr>
          <p:nvPr>
            <p:ph type="title"/>
          </p:nvPr>
        </p:nvSpPr>
        <p:spPr/>
        <p:txBody>
          <a:bodyPr/>
          <a:lstStyle/>
          <a:p>
            <a:r>
              <a:rPr lang="en-GB" b="0">
                <a:latin typeface="+mj-lt"/>
              </a:rPr>
              <a:t>Complementary work</a:t>
            </a:r>
          </a:p>
        </p:txBody>
      </p:sp>
      <p:sp>
        <p:nvSpPr>
          <p:cNvPr id="5" name="Text Placeholder 4">
            <a:extLst>
              <a:ext uri="{FF2B5EF4-FFF2-40B4-BE49-F238E27FC236}">
                <a16:creationId xmlns:a16="http://schemas.microsoft.com/office/drawing/2014/main" id="{ABA46EF3-EBC6-1955-80D2-B3E6A6BED6B9}"/>
              </a:ext>
            </a:extLst>
          </p:cNvPr>
          <p:cNvSpPr>
            <a:spLocks noGrp="1"/>
          </p:cNvSpPr>
          <p:nvPr>
            <p:ph type="body" idx="1"/>
          </p:nvPr>
        </p:nvSpPr>
        <p:spPr/>
        <p:txBody>
          <a:bodyPr numCol="1">
            <a:normAutofit/>
          </a:bodyPr>
          <a:lstStyle/>
          <a:p>
            <a:pPr>
              <a:lnSpc>
                <a:spcPct val="100000"/>
              </a:lnSpc>
            </a:pPr>
            <a:r>
              <a:rPr lang="en-GB">
                <a:solidFill>
                  <a:srgbClr val="F8971D"/>
                </a:solidFill>
              </a:rPr>
              <a:t>STEP – Spherical harmonics for equilibrium solving</a:t>
            </a:r>
          </a:p>
          <a:p>
            <a:pPr>
              <a:lnSpc>
                <a:spcPct val="100000"/>
              </a:lnSpc>
            </a:pPr>
            <a:r>
              <a:rPr lang="en-GB">
                <a:solidFill>
                  <a:srgbClr val="F8971D"/>
                </a:solidFill>
              </a:rPr>
              <a:t>STEP – Arbitrary cross-section analytical magnetic source</a:t>
            </a:r>
          </a:p>
        </p:txBody>
      </p:sp>
    </p:spTree>
    <p:extLst>
      <p:ext uri="{BB962C8B-B14F-4D97-AF65-F5344CB8AC3E}">
        <p14:creationId xmlns:p14="http://schemas.microsoft.com/office/powerpoint/2010/main" val="89173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491980"/>
          </a:xfrm>
        </p:spPr>
        <p:txBody>
          <a:bodyPr vert="horz" lIns="91440" tIns="45720" rIns="91440" bIns="45720" numCol="1" rtlCol="0" anchor="t">
            <a:normAutofit/>
          </a:bodyPr>
          <a:lstStyle/>
          <a:p>
            <a:pPr marL="342900" indent="-342900" defTabSz="412750">
              <a:lnSpc>
                <a:spcPct val="8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Spherical Harmonics can be used as a constraint when positioning PF coils</a:t>
            </a:r>
            <a:endParaRPr lang="en-US">
              <a:solidFill>
                <a:srgbClr val="000000"/>
              </a:solidFill>
              <a:latin typeface="Helvetica Neue"/>
              <a:ea typeface="+mn-ea"/>
              <a:cs typeface="+mn-cs"/>
            </a:endParaRPr>
          </a:p>
          <a:p>
            <a:pPr marL="800100" lvl="2" indent="-342900" defTabSz="412750">
              <a:lnSpc>
                <a:spcPct val="80000"/>
              </a:lnSpc>
              <a:spcBef>
                <a:spcPts val="0"/>
              </a:spcBef>
              <a:spcAft>
                <a:spcPts val="1800"/>
              </a:spcAft>
              <a:buFont typeface="Arial" panose="020B0604020202020204" pitchFamily="34" charset="0"/>
              <a:buChar char="•"/>
            </a:pPr>
            <a:endParaRPr lang="en-GB">
              <a:solidFill>
                <a:srgbClr val="000000"/>
              </a:solidFill>
              <a:latin typeface="Helvetica Neue"/>
              <a:ea typeface="+mn-ea"/>
            </a:endParaRPr>
          </a:p>
          <a:p>
            <a:pPr marL="800100" lvl="2" indent="-342900" defTabSz="412750">
              <a:lnSpc>
                <a:spcPct val="80000"/>
              </a:lnSpc>
              <a:spcBef>
                <a:spcPts val="0"/>
              </a:spcBef>
              <a:spcAft>
                <a:spcPts val="1800"/>
              </a:spcAft>
              <a:buFont typeface="Arial" panose="020B0604020202020204" pitchFamily="34" charset="0"/>
              <a:buChar char="•"/>
            </a:pPr>
            <a:endParaRPr lang="en-GB">
              <a:solidFill>
                <a:srgbClr val="000000"/>
              </a:solidFill>
              <a:latin typeface="Helvetica Neue"/>
              <a:ea typeface="+mn-ea"/>
              <a:cs typeface="Arial"/>
            </a:endParaRPr>
          </a:p>
          <a:p>
            <a:pPr marL="171450" indent="-171450" defTabSz="412750">
              <a:lnSpc>
                <a:spcPct val="100000"/>
              </a:lnSpc>
              <a:spcBef>
                <a:spcPts val="0"/>
              </a:spcBef>
              <a:spcAft>
                <a:spcPts val="1800"/>
              </a:spcAft>
              <a:buFont typeface="Wingdings" panose="05000000000000000000" pitchFamily="2" charset="2"/>
              <a:buChar char="§"/>
            </a:pPr>
            <a:endParaRPr lang="en-GB">
              <a:solidFill>
                <a:srgbClr val="000000"/>
              </a:solidFill>
              <a:latin typeface="Helvetica Neue"/>
              <a:ea typeface="+mn-ea"/>
              <a:cs typeface="Arial"/>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Complementary work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13</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STEP – Spherical harmonics for equilibrium solving</a:t>
            </a:r>
          </a:p>
        </p:txBody>
      </p:sp>
      <p:pic>
        <p:nvPicPr>
          <p:cNvPr id="6" name="Picture 6" descr="Chart&#10;&#10;Description automatically generated">
            <a:extLst>
              <a:ext uri="{FF2B5EF4-FFF2-40B4-BE49-F238E27FC236}">
                <a16:creationId xmlns:a16="http://schemas.microsoft.com/office/drawing/2014/main" id="{6B103EC3-7174-21BB-E66E-18EB1BBB71AF}"/>
              </a:ext>
            </a:extLst>
          </p:cNvPr>
          <p:cNvPicPr>
            <a:picLocks noChangeAspect="1"/>
          </p:cNvPicPr>
          <p:nvPr/>
        </p:nvPicPr>
        <p:blipFill>
          <a:blip r:embed="rId3"/>
          <a:stretch>
            <a:fillRect/>
          </a:stretch>
        </p:blipFill>
        <p:spPr>
          <a:xfrm>
            <a:off x="4508738" y="2065908"/>
            <a:ext cx="7689011" cy="4336450"/>
          </a:xfrm>
          <a:prstGeom prst="rect">
            <a:avLst/>
          </a:prstGeom>
        </p:spPr>
      </p:pic>
      <p:sp>
        <p:nvSpPr>
          <p:cNvPr id="7" name="TextBox 6">
            <a:extLst>
              <a:ext uri="{FF2B5EF4-FFF2-40B4-BE49-F238E27FC236}">
                <a16:creationId xmlns:a16="http://schemas.microsoft.com/office/drawing/2014/main" id="{961D8C21-41E4-AC1D-FCCD-6C8FE7681038}"/>
              </a:ext>
            </a:extLst>
          </p:cNvPr>
          <p:cNvSpPr txBox="1"/>
          <p:nvPr/>
        </p:nvSpPr>
        <p:spPr>
          <a:xfrm>
            <a:off x="160579" y="2068612"/>
            <a:ext cx="4507098"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2" indent="-342900">
              <a:lnSpc>
                <a:spcPct val="80000"/>
              </a:lnSpc>
              <a:spcAft>
                <a:spcPts val="1800"/>
              </a:spcAft>
              <a:buFont typeface="Arial,Sans-Serif"/>
              <a:buChar char="•"/>
            </a:pPr>
            <a:r>
              <a:rPr lang="en-GB" sz="2000">
                <a:solidFill>
                  <a:srgbClr val="000000"/>
                </a:solidFill>
                <a:cs typeface="Arial"/>
              </a:rPr>
              <a:t>Constraint used on vacuum psi with the plasma psi isolated</a:t>
            </a:r>
          </a:p>
          <a:p>
            <a:pPr marL="800100" lvl="2" indent="-342900">
              <a:lnSpc>
                <a:spcPct val="80000"/>
              </a:lnSpc>
              <a:spcAft>
                <a:spcPts val="1800"/>
              </a:spcAft>
              <a:buFont typeface="Arial,Sans-Serif"/>
              <a:buChar char="•"/>
            </a:pPr>
            <a:r>
              <a:rPr lang="en-GB" sz="2000">
                <a:solidFill>
                  <a:srgbClr val="000000"/>
                </a:solidFill>
                <a:cs typeface="Arial"/>
              </a:rPr>
              <a:t>Keeping the vacuum psi constant within orange zone avoids equilibrium psi recalculation</a:t>
            </a:r>
          </a:p>
          <a:p>
            <a:pPr marL="800100" lvl="2" indent="-342900">
              <a:lnSpc>
                <a:spcPct val="80000"/>
              </a:lnSpc>
              <a:spcAft>
                <a:spcPts val="1800"/>
              </a:spcAft>
              <a:buFont typeface="Arial,Sans-Serif"/>
              <a:buChar char="•"/>
            </a:pPr>
            <a:r>
              <a:rPr lang="en-GB" sz="2000">
                <a:solidFill>
                  <a:srgbClr val="000000"/>
                </a:solidFill>
                <a:cs typeface="Arial"/>
              </a:rPr>
              <a:t>Optimising coil positions aims to reproduce original vacuum psi</a:t>
            </a:r>
          </a:p>
          <a:p>
            <a:pPr marL="800100" lvl="2" indent="-342900">
              <a:lnSpc>
                <a:spcPct val="80000"/>
              </a:lnSpc>
              <a:spcAft>
                <a:spcPts val="1800"/>
              </a:spcAft>
              <a:buFont typeface="Arial,Sans-Serif"/>
              <a:buChar char="•"/>
            </a:pPr>
            <a:r>
              <a:rPr lang="en-GB" sz="2000">
                <a:solidFill>
                  <a:srgbClr val="000000"/>
                </a:solidFill>
                <a:cs typeface="Arial"/>
              </a:rPr>
              <a:t>Possible secondary use case as a divertor constraint</a:t>
            </a:r>
            <a:endParaRPr lang="en-GB"/>
          </a:p>
        </p:txBody>
      </p:sp>
      <p:sp>
        <p:nvSpPr>
          <p:cNvPr id="8" name="TextBox 7">
            <a:extLst>
              <a:ext uri="{FF2B5EF4-FFF2-40B4-BE49-F238E27FC236}">
                <a16:creationId xmlns:a16="http://schemas.microsoft.com/office/drawing/2014/main" id="{55B9CD9F-D558-0C53-4373-E5F8EB8E7415}"/>
              </a:ext>
            </a:extLst>
          </p:cNvPr>
          <p:cNvSpPr txBox="1"/>
          <p:nvPr/>
        </p:nvSpPr>
        <p:spPr>
          <a:xfrm>
            <a:off x="4930241" y="6348604"/>
            <a:ext cx="39998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Figure created by G. Graham</a:t>
            </a:r>
          </a:p>
        </p:txBody>
      </p:sp>
    </p:spTree>
    <p:extLst>
      <p:ext uri="{BB962C8B-B14F-4D97-AF65-F5344CB8AC3E}">
        <p14:creationId xmlns:p14="http://schemas.microsoft.com/office/powerpoint/2010/main" val="386640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491980"/>
          </a:xfrm>
        </p:spPr>
        <p:txBody>
          <a:bodyPr vert="horz" lIns="91440" tIns="45720" rIns="91440" bIns="45720" numCol="1" rtlCol="0" anchor="t">
            <a:normAutofit/>
          </a:bodyPr>
          <a:lstStyle/>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Generalising the existing rectangular analytical current sources for any cross-section magnets (work ongoing) </a:t>
            </a:r>
            <a:endParaRPr lang="en-US">
              <a:solidFill>
                <a:srgbClr val="002F56"/>
              </a:solidFill>
              <a:ea typeface="+mn-ea"/>
            </a:endParaRPr>
          </a:p>
          <a:p>
            <a:pPr marL="799465" lvl="1" defTabSz="412750">
              <a:lnSpc>
                <a:spcPct val="100000"/>
              </a:lnSpc>
              <a:spcBef>
                <a:spcPts val="0"/>
              </a:spcBef>
              <a:spcAft>
                <a:spcPts val="1800"/>
              </a:spcAft>
            </a:pPr>
            <a:endParaRPr lang="en-GB">
              <a:solidFill>
                <a:srgbClr val="000000"/>
              </a:solidFill>
              <a:latin typeface="Helvetica Neue"/>
              <a:ea typeface="+mn-ea"/>
              <a:cs typeface="Arial" panose="020B0604020202020204" pitchFamily="34" charset="0"/>
            </a:endParaRPr>
          </a:p>
          <a:p>
            <a:pPr marL="171450" indent="-171450" defTabSz="412750">
              <a:lnSpc>
                <a:spcPct val="100000"/>
              </a:lnSpc>
              <a:spcBef>
                <a:spcPts val="0"/>
              </a:spcBef>
              <a:spcAft>
                <a:spcPts val="1800"/>
              </a:spcAft>
              <a:buFont typeface="Wingdings" panose="05000000000000000000" pitchFamily="2" charset="2"/>
              <a:buChar char="§"/>
            </a:pPr>
            <a:endParaRPr lang="en-GB">
              <a:solidFill>
                <a:srgbClr val="000000"/>
              </a:solidFill>
              <a:latin typeface="Helvetica Neue"/>
              <a:ea typeface="+mn-ea"/>
              <a:cs typeface="Arial" panose="020B0604020202020204" pitchFamily="34" charset="0"/>
            </a:endParaRPr>
          </a:p>
          <a:p>
            <a:pPr marL="171450" indent="-171450" defTabSz="412750">
              <a:lnSpc>
                <a:spcPct val="100000"/>
              </a:lnSpc>
              <a:spcBef>
                <a:spcPts val="0"/>
              </a:spcBef>
              <a:spcAft>
                <a:spcPts val="1800"/>
              </a:spcAft>
              <a:buFont typeface="Wingdings" panose="05000000000000000000" pitchFamily="2" charset="2"/>
              <a:buChar char="§"/>
            </a:pPr>
            <a:endParaRPr lang="en-GB">
              <a:solidFill>
                <a:srgbClr val="000000"/>
              </a:solidFill>
              <a:latin typeface="Helvetica Neue"/>
              <a:ea typeface="+mn-ea"/>
              <a:cs typeface="Arial" panose="020B0604020202020204" pitchFamily="34" charset="0"/>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Complementary work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14</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STEP – Arbitrary cross-section analytical magnetic source</a:t>
            </a:r>
          </a:p>
        </p:txBody>
      </p:sp>
      <p:pic>
        <p:nvPicPr>
          <p:cNvPr id="7" name="Picture 7" descr="Chart, scatter chart&#10;&#10;Description automatically generated">
            <a:extLst>
              <a:ext uri="{FF2B5EF4-FFF2-40B4-BE49-F238E27FC236}">
                <a16:creationId xmlns:a16="http://schemas.microsoft.com/office/drawing/2014/main" id="{B70B05BF-700C-889D-2CB5-57418EB5942A}"/>
              </a:ext>
            </a:extLst>
          </p:cNvPr>
          <p:cNvPicPr>
            <a:picLocks noChangeAspect="1"/>
          </p:cNvPicPr>
          <p:nvPr/>
        </p:nvPicPr>
        <p:blipFill>
          <a:blip r:embed="rId4"/>
          <a:stretch>
            <a:fillRect/>
          </a:stretch>
        </p:blipFill>
        <p:spPr>
          <a:xfrm>
            <a:off x="1273833" y="2469846"/>
            <a:ext cx="4180935" cy="3442308"/>
          </a:xfrm>
          <a:prstGeom prst="rect">
            <a:avLst/>
          </a:prstGeom>
        </p:spPr>
      </p:pic>
      <p:sp>
        <p:nvSpPr>
          <p:cNvPr id="8" name="TextBox 7">
            <a:extLst>
              <a:ext uri="{FF2B5EF4-FFF2-40B4-BE49-F238E27FC236}">
                <a16:creationId xmlns:a16="http://schemas.microsoft.com/office/drawing/2014/main" id="{180F9E94-8600-CB59-B0D3-5BBF2BBA0240}"/>
              </a:ext>
            </a:extLst>
          </p:cNvPr>
          <p:cNvSpPr txBox="1"/>
          <p:nvPr/>
        </p:nvSpPr>
        <p:spPr>
          <a:xfrm>
            <a:off x="1168409" y="6024894"/>
            <a:ext cx="46406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Existing functionality - rectangular prism</a:t>
            </a:r>
          </a:p>
          <a:p>
            <a:endParaRPr lang="en-GB">
              <a:cs typeface="Arial"/>
            </a:endParaRPr>
          </a:p>
        </p:txBody>
      </p:sp>
      <p:sp>
        <p:nvSpPr>
          <p:cNvPr id="9" name="TextBox 8">
            <a:extLst>
              <a:ext uri="{FF2B5EF4-FFF2-40B4-BE49-F238E27FC236}">
                <a16:creationId xmlns:a16="http://schemas.microsoft.com/office/drawing/2014/main" id="{9A039030-583C-6D33-BAA0-97421C2820F6}"/>
              </a:ext>
            </a:extLst>
          </p:cNvPr>
          <p:cNvSpPr txBox="1"/>
          <p:nvPr/>
        </p:nvSpPr>
        <p:spPr>
          <a:xfrm>
            <a:off x="6056710" y="6024893"/>
            <a:ext cx="39648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Work in progress – hexagonal prism</a:t>
            </a:r>
          </a:p>
          <a:p>
            <a:endParaRPr lang="en-GB">
              <a:cs typeface="Arial"/>
            </a:endParaRPr>
          </a:p>
        </p:txBody>
      </p:sp>
      <p:pic>
        <p:nvPicPr>
          <p:cNvPr id="11" name="Picture 11" descr="Chart&#10;&#10;Description automatically generated">
            <a:extLst>
              <a:ext uri="{FF2B5EF4-FFF2-40B4-BE49-F238E27FC236}">
                <a16:creationId xmlns:a16="http://schemas.microsoft.com/office/drawing/2014/main" id="{DA0AF6E3-B170-B843-0495-5ACE0F90DA81}"/>
              </a:ext>
            </a:extLst>
          </p:cNvPr>
          <p:cNvPicPr>
            <a:picLocks noChangeAspect="1"/>
          </p:cNvPicPr>
          <p:nvPr/>
        </p:nvPicPr>
        <p:blipFill rotWithShape="1">
          <a:blip r:embed="rId5"/>
          <a:srcRect l="21439" t="11909" r="17474" b="5379"/>
          <a:stretch/>
        </p:blipFill>
        <p:spPr>
          <a:xfrm>
            <a:off x="6089650" y="2466567"/>
            <a:ext cx="4389588" cy="3466893"/>
          </a:xfrm>
          <a:prstGeom prst="rect">
            <a:avLst/>
          </a:prstGeom>
        </p:spPr>
      </p:pic>
      <p:sp>
        <p:nvSpPr>
          <p:cNvPr id="10" name="TextBox 9">
            <a:extLst>
              <a:ext uri="{FF2B5EF4-FFF2-40B4-BE49-F238E27FC236}">
                <a16:creationId xmlns:a16="http://schemas.microsoft.com/office/drawing/2014/main" id="{ABE55ADF-6A3C-9B7B-24B3-55271A171F7E}"/>
              </a:ext>
            </a:extLst>
          </p:cNvPr>
          <p:cNvSpPr txBox="1"/>
          <p:nvPr/>
        </p:nvSpPr>
        <p:spPr>
          <a:xfrm>
            <a:off x="9621439" y="5464854"/>
            <a:ext cx="12848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cs typeface="Arial"/>
              </a:rPr>
              <a:t>Courtesy of J. Matthews</a:t>
            </a:r>
          </a:p>
        </p:txBody>
      </p:sp>
    </p:spTree>
    <p:extLst>
      <p:ext uri="{BB962C8B-B14F-4D97-AF65-F5344CB8AC3E}">
        <p14:creationId xmlns:p14="http://schemas.microsoft.com/office/powerpoint/2010/main" val="360054462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30F0D1-58FA-D5BF-A3BD-420DEB4DEFE6}"/>
              </a:ext>
            </a:extLst>
          </p:cNvPr>
          <p:cNvSpPr>
            <a:spLocks noGrp="1"/>
          </p:cNvSpPr>
          <p:nvPr>
            <p:ph type="ftr" sz="quarter" idx="12"/>
          </p:nvPr>
        </p:nvSpPr>
        <p:spPr/>
        <p:txBody>
          <a:bodyPr/>
          <a:lstStyle/>
          <a:p>
            <a:r>
              <a:rPr lang="en-US"/>
              <a:t>TSVV-14 - Thrust 5 - June 2023</a:t>
            </a:r>
          </a:p>
        </p:txBody>
      </p:sp>
      <p:sp>
        <p:nvSpPr>
          <p:cNvPr id="3" name="Slide Number Placeholder 2">
            <a:extLst>
              <a:ext uri="{FF2B5EF4-FFF2-40B4-BE49-F238E27FC236}">
                <a16:creationId xmlns:a16="http://schemas.microsoft.com/office/drawing/2014/main" id="{8309E578-06A1-085A-0314-39A138E1E3F1}"/>
              </a:ext>
            </a:extLst>
          </p:cNvPr>
          <p:cNvSpPr>
            <a:spLocks noGrp="1"/>
          </p:cNvSpPr>
          <p:nvPr>
            <p:ph type="sldNum" sz="quarter" idx="13"/>
          </p:nvPr>
        </p:nvSpPr>
        <p:spPr/>
        <p:txBody>
          <a:bodyPr/>
          <a:lstStyle/>
          <a:p>
            <a:fld id="{35482B25-261F-464E-BDD8-63296DE4D8A4}" type="slidenum">
              <a:rPr lang="en-US" smtClean="0"/>
              <a:pPr/>
              <a:t>15</a:t>
            </a:fld>
            <a:endParaRPr lang="en-US"/>
          </a:p>
        </p:txBody>
      </p:sp>
      <p:sp>
        <p:nvSpPr>
          <p:cNvPr id="4" name="Title 3">
            <a:extLst>
              <a:ext uri="{FF2B5EF4-FFF2-40B4-BE49-F238E27FC236}">
                <a16:creationId xmlns:a16="http://schemas.microsoft.com/office/drawing/2014/main" id="{8E2245AD-A26D-0CA8-1404-971812DA36D1}"/>
              </a:ext>
            </a:extLst>
          </p:cNvPr>
          <p:cNvSpPr>
            <a:spLocks noGrp="1"/>
          </p:cNvSpPr>
          <p:nvPr>
            <p:ph type="title"/>
          </p:nvPr>
        </p:nvSpPr>
        <p:spPr/>
        <p:txBody>
          <a:bodyPr/>
          <a:lstStyle/>
          <a:p>
            <a:r>
              <a:rPr lang="en-GB" b="0" dirty="0">
                <a:latin typeface="+mj-lt"/>
              </a:rPr>
              <a:t>Users and developers</a:t>
            </a:r>
          </a:p>
        </p:txBody>
      </p:sp>
      <p:sp>
        <p:nvSpPr>
          <p:cNvPr id="5" name="Text Placeholder 4">
            <a:extLst>
              <a:ext uri="{FF2B5EF4-FFF2-40B4-BE49-F238E27FC236}">
                <a16:creationId xmlns:a16="http://schemas.microsoft.com/office/drawing/2014/main" id="{ABA46EF3-EBC6-1955-80D2-B3E6A6BED6B9}"/>
              </a:ext>
            </a:extLst>
          </p:cNvPr>
          <p:cNvSpPr>
            <a:spLocks noGrp="1"/>
          </p:cNvSpPr>
          <p:nvPr>
            <p:ph type="body" idx="1"/>
          </p:nvPr>
        </p:nvSpPr>
        <p:spPr/>
        <p:txBody>
          <a:bodyPr numCol="1">
            <a:normAutofit/>
          </a:bodyPr>
          <a:lstStyle/>
          <a:p>
            <a:pPr>
              <a:lnSpc>
                <a:spcPct val="100000"/>
              </a:lnSpc>
            </a:pPr>
            <a:endParaRPr lang="en-GB">
              <a:solidFill>
                <a:srgbClr val="F8971D"/>
              </a:solidFill>
            </a:endParaRPr>
          </a:p>
        </p:txBody>
      </p:sp>
    </p:spTree>
    <p:extLst>
      <p:ext uri="{BB962C8B-B14F-4D97-AF65-F5344CB8AC3E}">
        <p14:creationId xmlns:p14="http://schemas.microsoft.com/office/powerpoint/2010/main" val="27817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491980"/>
          </a:xfrm>
        </p:spPr>
        <p:txBody>
          <a:bodyPr vert="horz" lIns="91440" tIns="45720" rIns="91440" bIns="45720" numCol="1" rtlCol="0" anchor="t">
            <a:normAutofit fontScale="77500" lnSpcReduction="20000"/>
          </a:bodyPr>
          <a:lstStyle/>
          <a:p>
            <a:pPr lvl="0" defTabSz="412750">
              <a:lnSpc>
                <a:spcPct val="120000"/>
              </a:lnSpc>
              <a:spcBef>
                <a:spcPts val="0"/>
              </a:spcBef>
              <a:spcAft>
                <a:spcPts val="600"/>
              </a:spcAft>
            </a:pPr>
            <a:r>
              <a:rPr lang="en-GB" dirty="0">
                <a:solidFill>
                  <a:srgbClr val="000000"/>
                </a:solidFill>
                <a:latin typeface="Helvetica Neue"/>
                <a:ea typeface="+mn-ea"/>
                <a:cs typeface="+mn-cs"/>
                <a:sym typeface="Helvetica Neue"/>
              </a:rPr>
              <a:t>Core development team – 8 Members (UKAEA – 5, KIT – 2, IPP – 1)</a:t>
            </a:r>
          </a:p>
          <a:p>
            <a:pPr defTabSz="412750">
              <a:lnSpc>
                <a:spcPct val="120000"/>
              </a:lnSpc>
              <a:spcBef>
                <a:spcPts val="0"/>
              </a:spcBef>
              <a:spcAft>
                <a:spcPts val="600"/>
              </a:spcAft>
            </a:pPr>
            <a:r>
              <a:rPr lang="en-GB" dirty="0">
                <a:solidFill>
                  <a:srgbClr val="000000"/>
                </a:solidFill>
                <a:latin typeface="Helvetica Neue"/>
                <a:ea typeface="+mn-ea"/>
                <a:cs typeface="+mn-cs"/>
                <a:sym typeface="Helvetica Neue"/>
              </a:rPr>
              <a:t>Users/followers/contributors – UKAEA – 11 (RACE, STEP, Digital), External – 21 (VTT, STEP EDP, TE, PPPL, GA)</a:t>
            </a:r>
            <a:endParaRPr lang="en-GB" dirty="0">
              <a:solidFill>
                <a:srgbClr val="000000"/>
              </a:solidFill>
              <a:latin typeface="Helvetica Neue"/>
              <a:ea typeface="+mn-ea"/>
              <a:cs typeface="+mn-cs"/>
            </a:endParaRPr>
          </a:p>
          <a:p>
            <a:pPr defTabSz="412750">
              <a:lnSpc>
                <a:spcPct val="120000"/>
              </a:lnSpc>
              <a:spcBef>
                <a:spcPts val="0"/>
              </a:spcBef>
              <a:spcAft>
                <a:spcPts val="600"/>
              </a:spcAft>
            </a:pPr>
            <a:endParaRPr lang="en-GB" dirty="0">
              <a:solidFill>
                <a:srgbClr val="000000"/>
              </a:solidFill>
              <a:latin typeface="Helvetica Neue"/>
              <a:ea typeface="+mn-ea"/>
              <a:cs typeface="+mn-cs"/>
              <a:sym typeface="Helvetica Neue"/>
            </a:endParaRPr>
          </a:p>
          <a:p>
            <a:pPr defTabSz="412750">
              <a:lnSpc>
                <a:spcPct val="120000"/>
              </a:lnSpc>
              <a:spcBef>
                <a:spcPts val="0"/>
              </a:spcBef>
              <a:spcAft>
                <a:spcPts val="600"/>
              </a:spcAft>
            </a:pPr>
            <a:r>
              <a:rPr lang="en-GB" dirty="0">
                <a:solidFill>
                  <a:srgbClr val="000000"/>
                </a:solidFill>
                <a:latin typeface="Helvetica Neue"/>
                <a:ea typeface="+mn-ea"/>
                <a:cs typeface="+mn-cs"/>
                <a:sym typeface="Helvetica Neue"/>
              </a:rPr>
              <a:t>To drive usage and community engagement with Bluemira we have undertaken several usability improvements to reduce the onboarding learning curve where possible. This includes:</a:t>
            </a:r>
            <a:endParaRPr lang="en-GB" dirty="0">
              <a:solidFill>
                <a:srgbClr val="000000"/>
              </a:solidFill>
              <a:latin typeface="Helvetica Neue"/>
              <a:ea typeface="+mn-ea"/>
              <a:cs typeface="+mn-cs"/>
            </a:endParaRPr>
          </a:p>
          <a:p>
            <a:pPr marL="456565" lvl="1" defTabSz="412750">
              <a:lnSpc>
                <a:spcPct val="120000"/>
              </a:lnSpc>
              <a:spcBef>
                <a:spcPts val="0"/>
              </a:spcBef>
              <a:spcAft>
                <a:spcPts val="600"/>
              </a:spcAft>
            </a:pPr>
            <a:r>
              <a:rPr lang="en-GB" dirty="0">
                <a:solidFill>
                  <a:srgbClr val="000000"/>
                </a:solidFill>
                <a:latin typeface="Helvetica Neue"/>
                <a:ea typeface="+mn-ea"/>
                <a:cs typeface="+mn-cs"/>
                <a:sym typeface="Helvetica Neue"/>
              </a:rPr>
              <a:t>•	Providing examples explaining how to use certain aspects of the code</a:t>
            </a:r>
            <a:endParaRPr lang="en-GB" dirty="0">
              <a:solidFill>
                <a:srgbClr val="000000"/>
              </a:solidFill>
              <a:latin typeface="Helvetica Neue"/>
              <a:ea typeface="+mn-ea"/>
              <a:cs typeface="+mn-cs"/>
            </a:endParaRPr>
          </a:p>
          <a:p>
            <a:pPr marL="456565" lvl="1" defTabSz="412750">
              <a:lnSpc>
                <a:spcPct val="120000"/>
              </a:lnSpc>
              <a:spcBef>
                <a:spcPts val="0"/>
              </a:spcBef>
              <a:spcAft>
                <a:spcPts val="600"/>
              </a:spcAft>
            </a:pPr>
            <a:r>
              <a:rPr lang="en-GB" dirty="0">
                <a:solidFill>
                  <a:srgbClr val="000000"/>
                </a:solidFill>
                <a:latin typeface="Helvetica Neue"/>
                <a:ea typeface="+mn-ea"/>
                <a:cs typeface="+mn-cs"/>
                <a:sym typeface="Helvetica Neue"/>
              </a:rPr>
              <a:t>•	Creation of training material to enable a wider dissemination of knowledge</a:t>
            </a:r>
            <a:endParaRPr lang="en-GB" dirty="0">
              <a:solidFill>
                <a:srgbClr val="000000"/>
              </a:solidFill>
              <a:latin typeface="Helvetica Neue"/>
              <a:ea typeface="+mn-ea"/>
              <a:cs typeface="+mn-cs"/>
            </a:endParaRPr>
          </a:p>
          <a:p>
            <a:pPr marL="456565" lvl="1" defTabSz="412750">
              <a:lnSpc>
                <a:spcPct val="120000"/>
              </a:lnSpc>
              <a:spcBef>
                <a:spcPts val="0"/>
              </a:spcBef>
              <a:spcAft>
                <a:spcPts val="600"/>
              </a:spcAft>
            </a:pPr>
            <a:r>
              <a:rPr lang="en-GB" dirty="0">
                <a:solidFill>
                  <a:srgbClr val="000000"/>
                </a:solidFill>
                <a:latin typeface="Helvetica Neue"/>
                <a:ea typeface="+mn-ea"/>
                <a:cs typeface="+mn-cs"/>
                <a:sym typeface="Helvetica Neue"/>
              </a:rPr>
              <a:t>•	Training individual users on Bluemira enabling them to contribute back to the code</a:t>
            </a:r>
            <a:endParaRPr lang="en-GB" dirty="0">
              <a:solidFill>
                <a:srgbClr val="000000"/>
              </a:solidFill>
              <a:latin typeface="Helvetica Neue"/>
              <a:ea typeface="+mn-ea"/>
              <a:cs typeface="+mn-cs"/>
            </a:endParaRPr>
          </a:p>
          <a:p>
            <a:pPr marL="456565" lvl="1" defTabSz="412750">
              <a:lnSpc>
                <a:spcPct val="120000"/>
              </a:lnSpc>
              <a:spcBef>
                <a:spcPts val="0"/>
              </a:spcBef>
              <a:spcAft>
                <a:spcPts val="600"/>
              </a:spcAft>
            </a:pPr>
            <a:r>
              <a:rPr lang="en-GB" dirty="0">
                <a:solidFill>
                  <a:srgbClr val="000000"/>
                </a:solidFill>
                <a:latin typeface="Helvetica Neue"/>
                <a:ea typeface="+mn-ea"/>
                <a:cs typeface="+mn-cs"/>
                <a:sym typeface="Helvetica Neue"/>
              </a:rPr>
              <a:t>•	Interacting with users on the repository, helping solve user’s problems.</a:t>
            </a:r>
            <a:endParaRPr lang="en-GB" dirty="0">
              <a:solidFill>
                <a:srgbClr val="000000"/>
              </a:solidFill>
              <a:latin typeface="Helvetica Neue"/>
              <a:ea typeface="+mn-ea"/>
              <a:cs typeface="+mn-cs"/>
            </a:endParaRPr>
          </a:p>
          <a:p>
            <a:pPr marL="456565" lvl="1" defTabSz="412750">
              <a:lnSpc>
                <a:spcPct val="120000"/>
              </a:lnSpc>
              <a:spcBef>
                <a:spcPts val="0"/>
              </a:spcBef>
              <a:spcAft>
                <a:spcPts val="600"/>
              </a:spcAft>
            </a:pPr>
            <a:r>
              <a:rPr lang="en-GB" dirty="0">
                <a:solidFill>
                  <a:srgbClr val="000000"/>
                </a:solidFill>
                <a:latin typeface="Helvetica Neue"/>
                <a:ea typeface="+mn-ea"/>
                <a:cs typeface="+mn-cs"/>
                <a:sym typeface="Helvetica Neue"/>
              </a:rPr>
              <a:t>•	Maintaining and improving test coverage</a:t>
            </a:r>
            <a:endParaRPr lang="en-GB" dirty="0">
              <a:solidFill>
                <a:srgbClr val="000000"/>
              </a:solidFill>
              <a:latin typeface="Helvetica Neue"/>
              <a:ea typeface="+mn-ea"/>
              <a:cs typeface="+mn-cs"/>
            </a:endParaRPr>
          </a:p>
          <a:p>
            <a:pPr marL="456565" lvl="1" defTabSz="412750">
              <a:lnSpc>
                <a:spcPct val="120000"/>
              </a:lnSpc>
              <a:spcBef>
                <a:spcPts val="0"/>
              </a:spcBef>
              <a:spcAft>
                <a:spcPts val="600"/>
              </a:spcAft>
            </a:pPr>
            <a:r>
              <a:rPr lang="en-GB" dirty="0">
                <a:solidFill>
                  <a:srgbClr val="000000"/>
                </a:solidFill>
                <a:latin typeface="Helvetica Neue"/>
                <a:ea typeface="+mn-ea"/>
                <a:cs typeface="+mn-cs"/>
                <a:sym typeface="Helvetica Neue"/>
              </a:rPr>
              <a:t>•	Versioning of Bluemira to provide referenceable and stable points for users to build tools from</a:t>
            </a:r>
            <a:endParaRPr lang="en-GB" dirty="0">
              <a:solidFill>
                <a:srgbClr val="000000"/>
              </a:solidFill>
              <a:latin typeface="Helvetica Neue"/>
              <a:ea typeface="+mn-ea"/>
              <a:cs typeface="+mn-cs"/>
            </a:endParaRPr>
          </a:p>
          <a:p>
            <a:pPr defTabSz="412750">
              <a:lnSpc>
                <a:spcPct val="120000"/>
              </a:lnSpc>
              <a:spcBef>
                <a:spcPts val="0"/>
              </a:spcBef>
              <a:spcAft>
                <a:spcPts val="1800"/>
              </a:spcAft>
            </a:pPr>
            <a:endParaRPr lang="en-GB" dirty="0">
              <a:solidFill>
                <a:srgbClr val="000000"/>
              </a:solidFill>
              <a:latin typeface="Helvetica Neue"/>
              <a:ea typeface="+mn-ea"/>
              <a:cs typeface="+mn-cs"/>
              <a:sym typeface="Helvetica Neue"/>
            </a:endParaRPr>
          </a:p>
          <a:p>
            <a:pPr marL="1257277" lvl="2" indent="-342900" defTabSz="412750">
              <a:lnSpc>
                <a:spcPct val="120000"/>
              </a:lnSpc>
              <a:spcBef>
                <a:spcPts val="0"/>
              </a:spcBef>
              <a:spcAft>
                <a:spcPts val="1800"/>
              </a:spcAft>
              <a:buFont typeface="Arial" panose="020B0604020202020204" pitchFamily="34" charset="0"/>
              <a:buChar char="•"/>
            </a:pPr>
            <a:endParaRPr lang="en-GB" dirty="0">
              <a:solidFill>
                <a:srgbClr val="000000"/>
              </a:solidFill>
              <a:latin typeface="Helvetica Neue"/>
              <a:ea typeface="+mn-ea"/>
              <a:cs typeface="+mn-cs"/>
              <a:sym typeface="Helvetica Neue"/>
            </a:endParaRPr>
          </a:p>
          <a:p>
            <a:pPr marL="342900" lvl="0" indent="-342900" defTabSz="412750">
              <a:lnSpc>
                <a:spcPct val="120000"/>
              </a:lnSpc>
              <a:spcBef>
                <a:spcPts val="0"/>
              </a:spcBef>
              <a:spcAft>
                <a:spcPts val="1800"/>
              </a:spcAft>
              <a:buFont typeface="Arial" panose="020B0604020202020204" pitchFamily="34" charset="0"/>
              <a:buChar char="•"/>
            </a:pPr>
            <a:endParaRPr lang="en-GB" dirty="0">
              <a:solidFill>
                <a:srgbClr val="000000"/>
              </a:solidFill>
              <a:latin typeface="Helvetica Neue"/>
              <a:ea typeface="+mn-ea"/>
              <a:cs typeface="+mn-cs"/>
              <a:sym typeface="Helvetica Neue"/>
            </a:endParaRPr>
          </a:p>
          <a:p>
            <a:pPr marL="171450" indent="-171450" defTabSz="412750">
              <a:lnSpc>
                <a:spcPct val="120000"/>
              </a:lnSpc>
              <a:spcBef>
                <a:spcPts val="0"/>
              </a:spcBef>
              <a:spcAft>
                <a:spcPts val="1800"/>
              </a:spcAft>
              <a:buFont typeface="Wingdings" panose="05000000000000000000" pitchFamily="2" charset="2"/>
              <a:buChar char="§"/>
            </a:pPr>
            <a:endParaRPr lang="en-GB" dirty="0">
              <a:solidFill>
                <a:srgbClr val="000000"/>
              </a:solidFill>
              <a:latin typeface="Helvetica Neue"/>
              <a:ea typeface="+mn-ea"/>
              <a:cs typeface="Arial" panose="020B0604020202020204" pitchFamily="34" charset="0"/>
              <a:sym typeface="Helvetica Neue Medium"/>
            </a:endParaRPr>
          </a:p>
          <a:p>
            <a:pPr marL="171450" lvl="0" indent="-171450" defTabSz="412750">
              <a:lnSpc>
                <a:spcPct val="120000"/>
              </a:lnSpc>
              <a:spcBef>
                <a:spcPts val="0"/>
              </a:spcBef>
              <a:spcAft>
                <a:spcPts val="1800"/>
              </a:spcAft>
              <a:buFont typeface="Wingdings" panose="05000000000000000000" pitchFamily="2" charset="2"/>
              <a:buChar char="§"/>
            </a:pPr>
            <a:endParaRPr lang="en-GB" dirty="0">
              <a:solidFill>
                <a:srgbClr val="000000"/>
              </a:solidFill>
              <a:latin typeface="Helvetica Neue"/>
              <a:ea typeface="+mn-ea"/>
              <a:cs typeface="+mn-cs"/>
              <a:sym typeface="Helvetica Neue"/>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dirty="0">
                <a:solidFill>
                  <a:srgbClr val="132B4E"/>
                </a:solidFill>
                <a:latin typeface="Helvetica Neue"/>
                <a:sym typeface="Helvetica Neue"/>
              </a:rPr>
              <a:t>Users and developers</a:t>
            </a:r>
            <a:endParaRPr lang="en-GB" sz="1100" b="0" dirty="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16</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BLUEMIRA community</a:t>
            </a:r>
          </a:p>
        </p:txBody>
      </p:sp>
    </p:spTree>
    <p:extLst>
      <p:ext uri="{BB962C8B-B14F-4D97-AF65-F5344CB8AC3E}">
        <p14:creationId xmlns:p14="http://schemas.microsoft.com/office/powerpoint/2010/main" val="363873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30F0D1-58FA-D5BF-A3BD-420DEB4DEFE6}"/>
              </a:ext>
            </a:extLst>
          </p:cNvPr>
          <p:cNvSpPr>
            <a:spLocks noGrp="1"/>
          </p:cNvSpPr>
          <p:nvPr>
            <p:ph type="ftr" sz="quarter" idx="12"/>
          </p:nvPr>
        </p:nvSpPr>
        <p:spPr/>
        <p:txBody>
          <a:bodyPr/>
          <a:lstStyle/>
          <a:p>
            <a:r>
              <a:rPr lang="en-US"/>
              <a:t>TSVV-14 - Thrust 5 - June 2023</a:t>
            </a:r>
          </a:p>
        </p:txBody>
      </p:sp>
      <p:sp>
        <p:nvSpPr>
          <p:cNvPr id="3" name="Slide Number Placeholder 2">
            <a:extLst>
              <a:ext uri="{FF2B5EF4-FFF2-40B4-BE49-F238E27FC236}">
                <a16:creationId xmlns:a16="http://schemas.microsoft.com/office/drawing/2014/main" id="{8309E578-06A1-085A-0314-39A138E1E3F1}"/>
              </a:ext>
            </a:extLst>
          </p:cNvPr>
          <p:cNvSpPr>
            <a:spLocks noGrp="1"/>
          </p:cNvSpPr>
          <p:nvPr>
            <p:ph type="sldNum" sz="quarter" idx="13"/>
          </p:nvPr>
        </p:nvSpPr>
        <p:spPr/>
        <p:txBody>
          <a:bodyPr/>
          <a:lstStyle/>
          <a:p>
            <a:fld id="{35482B25-261F-464E-BDD8-63296DE4D8A4}" type="slidenum">
              <a:rPr lang="en-US" smtClean="0"/>
              <a:pPr/>
              <a:t>17</a:t>
            </a:fld>
            <a:endParaRPr lang="en-US"/>
          </a:p>
        </p:txBody>
      </p:sp>
      <p:sp>
        <p:nvSpPr>
          <p:cNvPr id="4" name="Title 3">
            <a:extLst>
              <a:ext uri="{FF2B5EF4-FFF2-40B4-BE49-F238E27FC236}">
                <a16:creationId xmlns:a16="http://schemas.microsoft.com/office/drawing/2014/main" id="{8E2245AD-A26D-0CA8-1404-971812DA36D1}"/>
              </a:ext>
            </a:extLst>
          </p:cNvPr>
          <p:cNvSpPr>
            <a:spLocks noGrp="1"/>
          </p:cNvSpPr>
          <p:nvPr>
            <p:ph type="title"/>
          </p:nvPr>
        </p:nvSpPr>
        <p:spPr/>
        <p:txBody>
          <a:bodyPr/>
          <a:lstStyle/>
          <a:p>
            <a:r>
              <a:rPr lang="en-GB" b="0">
                <a:latin typeface="+mj-lt"/>
              </a:rPr>
              <a:t>Outlook</a:t>
            </a:r>
          </a:p>
        </p:txBody>
      </p:sp>
      <p:sp>
        <p:nvSpPr>
          <p:cNvPr id="5" name="Text Placeholder 4">
            <a:extLst>
              <a:ext uri="{FF2B5EF4-FFF2-40B4-BE49-F238E27FC236}">
                <a16:creationId xmlns:a16="http://schemas.microsoft.com/office/drawing/2014/main" id="{ABA46EF3-EBC6-1955-80D2-B3E6A6BED6B9}"/>
              </a:ext>
            </a:extLst>
          </p:cNvPr>
          <p:cNvSpPr>
            <a:spLocks noGrp="1"/>
          </p:cNvSpPr>
          <p:nvPr>
            <p:ph type="body" idx="1"/>
          </p:nvPr>
        </p:nvSpPr>
        <p:spPr/>
        <p:txBody>
          <a:bodyPr numCol="2">
            <a:normAutofit/>
          </a:bodyPr>
          <a:lstStyle/>
          <a:p>
            <a:pPr>
              <a:lnSpc>
                <a:spcPct val="100000"/>
              </a:lnSpc>
            </a:pPr>
            <a:r>
              <a:rPr lang="en-GB" dirty="0">
                <a:solidFill>
                  <a:srgbClr val="F8971D"/>
                </a:solidFill>
              </a:rPr>
              <a:t>Neutronics</a:t>
            </a:r>
          </a:p>
          <a:p>
            <a:pPr>
              <a:lnSpc>
                <a:spcPct val="100000"/>
              </a:lnSpc>
            </a:pPr>
            <a:r>
              <a:rPr lang="en-GB" dirty="0">
                <a:solidFill>
                  <a:srgbClr val="F8971D"/>
                </a:solidFill>
              </a:rPr>
              <a:t>TF winding pack</a:t>
            </a:r>
          </a:p>
          <a:p>
            <a:pPr>
              <a:lnSpc>
                <a:spcPct val="100000"/>
              </a:lnSpc>
            </a:pPr>
            <a:r>
              <a:rPr lang="en-GB" dirty="0">
                <a:solidFill>
                  <a:srgbClr val="F8971D"/>
                </a:solidFill>
              </a:rPr>
              <a:t>Vertical stability</a:t>
            </a:r>
          </a:p>
          <a:p>
            <a:pPr>
              <a:lnSpc>
                <a:spcPct val="100000"/>
              </a:lnSpc>
            </a:pPr>
            <a:r>
              <a:rPr lang="en-GB" dirty="0">
                <a:solidFill>
                  <a:srgbClr val="F8971D"/>
                </a:solidFill>
              </a:rPr>
              <a:t>Radiation</a:t>
            </a:r>
          </a:p>
          <a:p>
            <a:pPr>
              <a:lnSpc>
                <a:spcPct val="100000"/>
              </a:lnSpc>
            </a:pPr>
            <a:r>
              <a:rPr lang="en-GB" dirty="0">
                <a:solidFill>
                  <a:srgbClr val="F8971D"/>
                </a:solidFill>
              </a:rPr>
              <a:t>Baseline</a:t>
            </a:r>
          </a:p>
        </p:txBody>
      </p:sp>
    </p:spTree>
    <p:extLst>
      <p:ext uri="{BB962C8B-B14F-4D97-AF65-F5344CB8AC3E}">
        <p14:creationId xmlns:p14="http://schemas.microsoft.com/office/powerpoint/2010/main" val="417555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203590" y="1282692"/>
            <a:ext cx="10757807" cy="4851084"/>
          </a:xfrm>
        </p:spPr>
        <p:txBody>
          <a:bodyPr vert="horz" lIns="91440" tIns="45720" rIns="91440" bIns="45720" numCol="1" rtlCol="0" anchor="t">
            <a:noAutofit/>
          </a:bodyPr>
          <a:lstStyle/>
          <a:p>
            <a:pPr marL="342900" indent="-342900" defTabSz="412750">
              <a:lnSpc>
                <a:spcPct val="100000"/>
              </a:lnSpc>
              <a:spcBef>
                <a:spcPts val="0"/>
              </a:spcBef>
              <a:spcAft>
                <a:spcPts val="1800"/>
              </a:spcAft>
              <a:buFont typeface="Arial" panose="020B0604020202020204" pitchFamily="34" charset="0"/>
              <a:buChar char="•"/>
            </a:pPr>
            <a:r>
              <a:rPr lang="en-GB" sz="2000" dirty="0">
                <a:solidFill>
                  <a:srgbClr val="000000"/>
                </a:solidFill>
                <a:latin typeface="Helvetica Neue"/>
                <a:ea typeface="+mn-ea"/>
                <a:cs typeface="+mn-cs"/>
                <a:sym typeface="Helvetica Neue"/>
              </a:rPr>
              <a:t>Using </a:t>
            </a:r>
            <a:r>
              <a:rPr lang="en-GB" sz="2000" dirty="0" err="1">
                <a:solidFill>
                  <a:srgbClr val="000000"/>
                </a:solidFill>
                <a:latin typeface="Helvetica Neue"/>
                <a:ea typeface="+mn-ea"/>
                <a:cs typeface="+mn-cs"/>
                <a:sym typeface="Helvetica Neue"/>
              </a:rPr>
              <a:t>OpenMC</a:t>
            </a:r>
            <a:r>
              <a:rPr lang="en-GB" sz="2000" dirty="0">
                <a:solidFill>
                  <a:srgbClr val="000000"/>
                </a:solidFill>
                <a:latin typeface="Helvetica Neue"/>
                <a:ea typeface="+mn-ea"/>
                <a:cs typeface="+mn-cs"/>
                <a:sym typeface="Helvetica Neue"/>
              </a:rPr>
              <a:t> to calculate the neutronics quantities</a:t>
            </a:r>
            <a:endParaRPr lang="en-US" sz="2000" dirty="0">
              <a:solidFill>
                <a:srgbClr val="002F56"/>
              </a:solidFill>
              <a:ea typeface="+mn-ea"/>
            </a:endParaRPr>
          </a:p>
          <a:p>
            <a:pPr marL="799465" lvl="1" indent="-342900" defTabSz="412750">
              <a:lnSpc>
                <a:spcPct val="100000"/>
              </a:lnSpc>
              <a:spcBef>
                <a:spcPts val="0"/>
              </a:spcBef>
              <a:spcAft>
                <a:spcPts val="1800"/>
              </a:spcAft>
              <a:buFont typeface="Arial" panose="020B0604020202020204" pitchFamily="34" charset="0"/>
              <a:buChar char="•"/>
            </a:pPr>
            <a:r>
              <a:rPr lang="en-GB" sz="2000" dirty="0">
                <a:solidFill>
                  <a:srgbClr val="000000"/>
                </a:solidFill>
                <a:latin typeface="Helvetica Neue"/>
                <a:ea typeface="+mn-ea"/>
                <a:cs typeface="+mn-cs"/>
                <a:sym typeface="Helvetica Neue"/>
              </a:rPr>
              <a:t> TBR, heating, wall loads, etc. </a:t>
            </a:r>
            <a:endParaRPr lang="en-US" sz="2000" dirty="0">
              <a:solidFill>
                <a:srgbClr val="002F56"/>
              </a:solidFill>
              <a:ea typeface="+mn-ea"/>
            </a:endParaRPr>
          </a:p>
          <a:p>
            <a:pPr marL="799465" lvl="1" indent="-342900" defTabSz="412750">
              <a:lnSpc>
                <a:spcPct val="100000"/>
              </a:lnSpc>
              <a:spcBef>
                <a:spcPts val="0"/>
              </a:spcBef>
              <a:spcAft>
                <a:spcPts val="1800"/>
              </a:spcAft>
              <a:buFont typeface="Arial" panose="020B0604020202020204" pitchFamily="34" charset="0"/>
              <a:buChar char="•"/>
            </a:pPr>
            <a:r>
              <a:rPr lang="en-GB" sz="2000" dirty="0">
                <a:solidFill>
                  <a:srgbClr val="000000"/>
                </a:solidFill>
                <a:latin typeface="Helvetica Neue"/>
                <a:ea typeface="+mn-ea"/>
                <a:cs typeface="+mn-cs"/>
                <a:sym typeface="Helvetica Neue"/>
              </a:rPr>
              <a:t> Integrated into the optimisation and design of the first wall.</a:t>
            </a:r>
            <a:endParaRPr lang="en-US" sz="2000" dirty="0"/>
          </a:p>
          <a:p>
            <a:pPr marL="342900" indent="-342900" defTabSz="412750">
              <a:lnSpc>
                <a:spcPct val="100000"/>
              </a:lnSpc>
              <a:spcBef>
                <a:spcPts val="0"/>
              </a:spcBef>
              <a:spcAft>
                <a:spcPts val="1800"/>
              </a:spcAft>
              <a:buFont typeface="Arial" panose="020B0604020202020204" pitchFamily="34" charset="0"/>
              <a:buChar char="•"/>
            </a:pPr>
            <a:r>
              <a:rPr lang="en-GB" sz="2000" dirty="0">
                <a:solidFill>
                  <a:srgbClr val="000000"/>
                </a:solidFill>
                <a:latin typeface="Helvetica Neue"/>
                <a:ea typeface="+mn-ea"/>
                <a:cs typeface="+mn-cs"/>
              </a:rPr>
              <a:t>Axis-symmetric 3-D case to enable fast optimisation use in bluemira:</a:t>
            </a:r>
          </a:p>
          <a:p>
            <a:pPr marL="456565" lvl="1" defTabSz="412750">
              <a:lnSpc>
                <a:spcPct val="100000"/>
              </a:lnSpc>
              <a:spcBef>
                <a:spcPts val="0"/>
              </a:spcBef>
              <a:spcAft>
                <a:spcPts val="1800"/>
              </a:spcAft>
            </a:pPr>
            <a:endParaRPr lang="en-GB" sz="2000" dirty="0">
              <a:solidFill>
                <a:srgbClr val="000000"/>
              </a:solidFill>
              <a:latin typeface="Helvetica Neue"/>
              <a:ea typeface="+mn-ea"/>
              <a:cs typeface="Arial"/>
            </a:endParaRPr>
          </a:p>
          <a:p>
            <a:pPr marL="4228465" lvl="8" indent="-342900" defTabSz="412750">
              <a:lnSpc>
                <a:spcPct val="100000"/>
              </a:lnSpc>
              <a:spcBef>
                <a:spcPts val="0"/>
              </a:spcBef>
              <a:spcAft>
                <a:spcPts val="1800"/>
              </a:spcAft>
              <a:buFont typeface="Arial" panose="020B0604020202020204" pitchFamily="34" charset="0"/>
              <a:buChar char="•"/>
            </a:pPr>
            <a:r>
              <a:rPr lang="en-GB" sz="1600" dirty="0">
                <a:solidFill>
                  <a:srgbClr val="000000"/>
                </a:solidFill>
                <a:latin typeface="Helvetica Neue"/>
              </a:rPr>
              <a:t>                </a:t>
            </a:r>
          </a:p>
          <a:p>
            <a:pPr marL="799465" lvl="1" indent="-342900" defTabSz="412750">
              <a:lnSpc>
                <a:spcPct val="100000"/>
              </a:lnSpc>
              <a:spcBef>
                <a:spcPts val="0"/>
              </a:spcBef>
              <a:spcAft>
                <a:spcPts val="1800"/>
              </a:spcAft>
              <a:buFont typeface="Arial" panose="020B0604020202020204" pitchFamily="34" charset="0"/>
              <a:buChar char="•"/>
            </a:pPr>
            <a:endParaRPr lang="en-GB" sz="2000" dirty="0">
              <a:solidFill>
                <a:srgbClr val="000000"/>
              </a:solidFill>
              <a:latin typeface="Helvetica Neue"/>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endParaRPr lang="en-GB" sz="1000" dirty="0">
              <a:solidFill>
                <a:srgbClr val="000000"/>
              </a:solidFill>
              <a:latin typeface="Helvetica Neue"/>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r>
              <a:rPr lang="en-GB" sz="2000" dirty="0">
                <a:solidFill>
                  <a:srgbClr val="000000"/>
                </a:solidFill>
                <a:latin typeface="Helvetica Neue"/>
                <a:ea typeface="+mn-ea"/>
                <a:cs typeface="+mn-cs"/>
              </a:rPr>
              <a:t>Future: </a:t>
            </a:r>
            <a:endParaRPr lang="en-GB" sz="2000" dirty="0">
              <a:solidFill>
                <a:srgbClr val="000000"/>
              </a:solidFill>
              <a:latin typeface="Helvetica Neue"/>
              <a:ea typeface="+mn-ea"/>
            </a:endParaRPr>
          </a:p>
          <a:p>
            <a:pPr marL="799465" lvl="1" indent="-342900" defTabSz="412750">
              <a:lnSpc>
                <a:spcPct val="100000"/>
              </a:lnSpc>
              <a:spcBef>
                <a:spcPts val="0"/>
              </a:spcBef>
              <a:spcAft>
                <a:spcPts val="1800"/>
              </a:spcAft>
              <a:buFont typeface="Arial" panose="020B0604020202020204" pitchFamily="34" charset="0"/>
              <a:buChar char="•"/>
            </a:pPr>
            <a:r>
              <a:rPr lang="en-GB" sz="1800" dirty="0">
                <a:solidFill>
                  <a:srgbClr val="000000"/>
                </a:solidFill>
                <a:latin typeface="Helvetica Neue"/>
                <a:ea typeface="+mn-ea"/>
                <a:cs typeface="+mn-cs"/>
              </a:rPr>
              <a:t>Handle more complex geometries, using pluggable parametric plasma source</a:t>
            </a: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Outlook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18</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a:solidFill>
                  <a:srgbClr val="F8971D"/>
                </a:solidFill>
              </a:rPr>
              <a:t>Neutronics</a:t>
            </a:r>
            <a:endParaRPr lang="en-GB" sz="2400">
              <a:solidFill>
                <a:srgbClr val="F8971D"/>
              </a:solidFill>
            </a:endParaRPr>
          </a:p>
        </p:txBody>
      </p:sp>
      <p:pic>
        <p:nvPicPr>
          <p:cNvPr id="7" name="Picture 7" descr="Cross-section showing different cells used for tallying in the bluemira neutronics model">
            <a:extLst>
              <a:ext uri="{FF2B5EF4-FFF2-40B4-BE49-F238E27FC236}">
                <a16:creationId xmlns:a16="http://schemas.microsoft.com/office/drawing/2014/main" id="{31E5E899-1C67-BA01-99CA-9FCAFC1335F6}"/>
              </a:ext>
            </a:extLst>
          </p:cNvPr>
          <p:cNvPicPr>
            <a:picLocks noChangeAspect="1"/>
          </p:cNvPicPr>
          <p:nvPr/>
        </p:nvPicPr>
        <p:blipFill rotWithShape="1">
          <a:blip r:embed="rId3"/>
          <a:srcRect l="2488" t="24106" r="3110" b="24261"/>
          <a:stretch/>
        </p:blipFill>
        <p:spPr>
          <a:xfrm>
            <a:off x="6622456" y="3429000"/>
            <a:ext cx="3207290" cy="1765640"/>
          </a:xfrm>
          <a:prstGeom prst="rect">
            <a:avLst/>
          </a:prstGeom>
        </p:spPr>
      </p:pic>
      <p:pic>
        <p:nvPicPr>
          <p:cNvPr id="8" name="Picture 8" descr="Logo&#10;&#10;Description automatically generated">
            <a:extLst>
              <a:ext uri="{FF2B5EF4-FFF2-40B4-BE49-F238E27FC236}">
                <a16:creationId xmlns:a16="http://schemas.microsoft.com/office/drawing/2014/main" id="{23389F3C-F8B1-84B5-1539-2FDF39026007}"/>
              </a:ext>
            </a:extLst>
          </p:cNvPr>
          <p:cNvPicPr>
            <a:picLocks noChangeAspect="1"/>
          </p:cNvPicPr>
          <p:nvPr/>
        </p:nvPicPr>
        <p:blipFill rotWithShape="1">
          <a:blip r:embed="rId4"/>
          <a:srcRect l="5852" t="25954" r="6361" b="27481"/>
          <a:stretch/>
        </p:blipFill>
        <p:spPr>
          <a:xfrm>
            <a:off x="2261572" y="3513210"/>
            <a:ext cx="3023149" cy="1603665"/>
          </a:xfrm>
          <a:prstGeom prst="rect">
            <a:avLst/>
          </a:prstGeom>
        </p:spPr>
      </p:pic>
      <p:sp>
        <p:nvSpPr>
          <p:cNvPr id="6" name="TextBox 5">
            <a:extLst>
              <a:ext uri="{FF2B5EF4-FFF2-40B4-BE49-F238E27FC236}">
                <a16:creationId xmlns:a16="http://schemas.microsoft.com/office/drawing/2014/main" id="{37010027-97B1-44F0-10D4-791DF57B433B}"/>
              </a:ext>
            </a:extLst>
          </p:cNvPr>
          <p:cNvSpPr txBox="1"/>
          <p:nvPr/>
        </p:nvSpPr>
        <p:spPr>
          <a:xfrm>
            <a:off x="3127573" y="5118695"/>
            <a:ext cx="18863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err="1">
                <a:cs typeface="Arial"/>
              </a:rPr>
              <a:t>OpenMC</a:t>
            </a:r>
            <a:r>
              <a:rPr lang="en-GB" sz="1200">
                <a:cs typeface="Arial"/>
              </a:rPr>
              <a:t> Geometry</a:t>
            </a:r>
            <a:endParaRPr lang="en-GB" sz="1600">
              <a:solidFill>
                <a:srgbClr val="000000"/>
              </a:solidFill>
              <a:cs typeface="Arial"/>
            </a:endParaRPr>
          </a:p>
        </p:txBody>
      </p:sp>
      <p:sp>
        <p:nvSpPr>
          <p:cNvPr id="9" name="TextBox 8">
            <a:extLst>
              <a:ext uri="{FF2B5EF4-FFF2-40B4-BE49-F238E27FC236}">
                <a16:creationId xmlns:a16="http://schemas.microsoft.com/office/drawing/2014/main" id="{F3F02F94-BAEE-E83D-8953-D12933238BE4}"/>
              </a:ext>
            </a:extLst>
          </p:cNvPr>
          <p:cNvSpPr txBox="1"/>
          <p:nvPr/>
        </p:nvSpPr>
        <p:spPr>
          <a:xfrm>
            <a:off x="7163906" y="5193935"/>
            <a:ext cx="212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000000"/>
                </a:solidFill>
                <a:ea typeface="+mn-lt"/>
                <a:cs typeface="+mn-lt"/>
              </a:rPr>
              <a:t> Divided into cells for tallying</a:t>
            </a:r>
            <a:endParaRPr lang="en-US" sz="1200" dirty="0">
              <a:cs typeface="Arial"/>
            </a:endParaRPr>
          </a:p>
        </p:txBody>
      </p:sp>
    </p:spTree>
    <p:extLst>
      <p:ext uri="{BB962C8B-B14F-4D97-AF65-F5344CB8AC3E}">
        <p14:creationId xmlns:p14="http://schemas.microsoft.com/office/powerpoint/2010/main" val="395345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Outlook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19</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lIns="91440" tIns="45720" rIns="91440" bIns="45720" anchor="t"/>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a:solidFill>
                  <a:srgbClr val="F8971D"/>
                </a:solidFill>
              </a:rPr>
              <a:t>Coils Winding pack</a:t>
            </a:r>
            <a:endParaRPr lang="en-GB" sz="2400">
              <a:solidFill>
                <a:srgbClr val="F8971D"/>
              </a:solidFill>
            </a:endParaRPr>
          </a:p>
        </p:txBody>
      </p:sp>
      <p:pic>
        <p:nvPicPr>
          <p:cNvPr id="8" name="Immagine 8" descr="Immagine che contiene diagramma&#10;&#10;Descrizione generata automaticamente">
            <a:extLst>
              <a:ext uri="{FF2B5EF4-FFF2-40B4-BE49-F238E27FC236}">
                <a16:creationId xmlns:a16="http://schemas.microsoft.com/office/drawing/2014/main" id="{99D76724-FAD9-317D-060F-90E44F1253BC}"/>
              </a:ext>
            </a:extLst>
          </p:cNvPr>
          <p:cNvPicPr>
            <a:picLocks noChangeAspect="1"/>
          </p:cNvPicPr>
          <p:nvPr/>
        </p:nvPicPr>
        <p:blipFill>
          <a:blip r:embed="rId3"/>
          <a:stretch>
            <a:fillRect/>
          </a:stretch>
        </p:blipFill>
        <p:spPr>
          <a:xfrm>
            <a:off x="9296400" y="1095362"/>
            <a:ext cx="2511879" cy="2762277"/>
          </a:xfrm>
          <a:prstGeom prst="rect">
            <a:avLst/>
          </a:prstGeom>
        </p:spPr>
      </p:pic>
      <p:pic>
        <p:nvPicPr>
          <p:cNvPr id="9" name="Immagine 9" descr="Immagine che contiene diagramma&#10;&#10;Descrizione generata automaticamente">
            <a:extLst>
              <a:ext uri="{FF2B5EF4-FFF2-40B4-BE49-F238E27FC236}">
                <a16:creationId xmlns:a16="http://schemas.microsoft.com/office/drawing/2014/main" id="{86FF5441-D9C5-A15E-5975-D23A64C8C6BD}"/>
              </a:ext>
            </a:extLst>
          </p:cNvPr>
          <p:cNvPicPr>
            <a:picLocks noChangeAspect="1"/>
          </p:cNvPicPr>
          <p:nvPr/>
        </p:nvPicPr>
        <p:blipFill>
          <a:blip r:embed="rId4"/>
          <a:stretch>
            <a:fillRect/>
          </a:stretch>
        </p:blipFill>
        <p:spPr>
          <a:xfrm>
            <a:off x="7881255" y="3822577"/>
            <a:ext cx="4103916" cy="2873166"/>
          </a:xfrm>
          <a:prstGeom prst="rect">
            <a:avLst/>
          </a:prstGeom>
        </p:spPr>
      </p:pic>
      <p:sp>
        <p:nvSpPr>
          <p:cNvPr id="10" name="CasellaDiTesto 9">
            <a:extLst>
              <a:ext uri="{FF2B5EF4-FFF2-40B4-BE49-F238E27FC236}">
                <a16:creationId xmlns:a16="http://schemas.microsoft.com/office/drawing/2014/main" id="{E2B7D85B-7EFE-B27A-F59D-2553E7FE5A79}"/>
              </a:ext>
            </a:extLst>
          </p:cNvPr>
          <p:cNvSpPr txBox="1"/>
          <p:nvPr/>
        </p:nvSpPr>
        <p:spPr>
          <a:xfrm>
            <a:off x="163285" y="1279071"/>
            <a:ext cx="90160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a:cs typeface="Arial"/>
              </a:rPr>
              <a:t>The 2-D Winding Pack module to be implemented in bluemira shall address both direct and indirect problems and be applicable to the central solenoid, poloidal, and toroidal field coils. It shall consider both geometrical, electromagnetic and structural constraints in a formulation suitable for bluemira.</a:t>
            </a:r>
            <a:endParaRPr lang="it-IT"/>
          </a:p>
        </p:txBody>
      </p:sp>
      <p:pic>
        <p:nvPicPr>
          <p:cNvPr id="15" name="Immagine 15" descr="Immagine che contiene testo&#10;&#10;Descrizione generata automaticamente">
            <a:extLst>
              <a:ext uri="{FF2B5EF4-FFF2-40B4-BE49-F238E27FC236}">
                <a16:creationId xmlns:a16="http://schemas.microsoft.com/office/drawing/2014/main" id="{86B8EA0F-F86C-5FE5-2974-B4F1459FA6B7}"/>
              </a:ext>
            </a:extLst>
          </p:cNvPr>
          <p:cNvPicPr>
            <a:picLocks noChangeAspect="1"/>
          </p:cNvPicPr>
          <p:nvPr/>
        </p:nvPicPr>
        <p:blipFill>
          <a:blip r:embed="rId5"/>
          <a:stretch>
            <a:fillRect/>
          </a:stretch>
        </p:blipFill>
        <p:spPr>
          <a:xfrm>
            <a:off x="166007" y="2781027"/>
            <a:ext cx="4620986" cy="493123"/>
          </a:xfrm>
          <a:prstGeom prst="rect">
            <a:avLst/>
          </a:prstGeom>
        </p:spPr>
      </p:pic>
      <p:pic>
        <p:nvPicPr>
          <p:cNvPr id="16" name="Immagine 16" descr="Immagine che contiene testo&#10;&#10;Descrizione generata automaticamente">
            <a:extLst>
              <a:ext uri="{FF2B5EF4-FFF2-40B4-BE49-F238E27FC236}">
                <a16:creationId xmlns:a16="http://schemas.microsoft.com/office/drawing/2014/main" id="{EAE72BB2-76A4-7000-E39E-4BAE7210E09D}"/>
              </a:ext>
            </a:extLst>
          </p:cNvPr>
          <p:cNvPicPr>
            <a:picLocks noChangeAspect="1"/>
          </p:cNvPicPr>
          <p:nvPr/>
        </p:nvPicPr>
        <p:blipFill>
          <a:blip r:embed="rId6"/>
          <a:stretch>
            <a:fillRect/>
          </a:stretch>
        </p:blipFill>
        <p:spPr>
          <a:xfrm>
            <a:off x="3771900" y="3526194"/>
            <a:ext cx="4103914" cy="839754"/>
          </a:xfrm>
          <a:prstGeom prst="rect">
            <a:avLst/>
          </a:prstGeom>
        </p:spPr>
      </p:pic>
      <p:pic>
        <p:nvPicPr>
          <p:cNvPr id="17" name="Immagine 17" descr="Immagine che contiene testo&#10;&#10;Descrizione generata automaticamente">
            <a:extLst>
              <a:ext uri="{FF2B5EF4-FFF2-40B4-BE49-F238E27FC236}">
                <a16:creationId xmlns:a16="http://schemas.microsoft.com/office/drawing/2014/main" id="{B75ED2BD-55A6-B47D-31AF-BE3F014731B6}"/>
              </a:ext>
            </a:extLst>
          </p:cNvPr>
          <p:cNvPicPr>
            <a:picLocks noChangeAspect="1"/>
          </p:cNvPicPr>
          <p:nvPr/>
        </p:nvPicPr>
        <p:blipFill>
          <a:blip r:embed="rId7"/>
          <a:stretch>
            <a:fillRect/>
          </a:stretch>
        </p:blipFill>
        <p:spPr>
          <a:xfrm>
            <a:off x="274864" y="4561643"/>
            <a:ext cx="4512128" cy="619426"/>
          </a:xfrm>
          <a:prstGeom prst="rect">
            <a:avLst/>
          </a:prstGeom>
        </p:spPr>
      </p:pic>
      <p:pic>
        <p:nvPicPr>
          <p:cNvPr id="22" name="Immagine 22" descr="Immagine che contiene testo&#10;&#10;Descrizione generata automaticamente">
            <a:extLst>
              <a:ext uri="{FF2B5EF4-FFF2-40B4-BE49-F238E27FC236}">
                <a16:creationId xmlns:a16="http://schemas.microsoft.com/office/drawing/2014/main" id="{B266E237-BC51-5810-080A-56E9D63BFA1B}"/>
              </a:ext>
            </a:extLst>
          </p:cNvPr>
          <p:cNvPicPr>
            <a:picLocks noChangeAspect="1"/>
          </p:cNvPicPr>
          <p:nvPr/>
        </p:nvPicPr>
        <p:blipFill>
          <a:blip r:embed="rId8"/>
          <a:stretch>
            <a:fillRect/>
          </a:stretch>
        </p:blipFill>
        <p:spPr>
          <a:xfrm>
            <a:off x="4574722" y="5604559"/>
            <a:ext cx="2743200" cy="384168"/>
          </a:xfrm>
          <a:prstGeom prst="rect">
            <a:avLst/>
          </a:prstGeom>
        </p:spPr>
      </p:pic>
      <p:sp>
        <p:nvSpPr>
          <p:cNvPr id="23" name="CasellaDiTesto 22">
            <a:extLst>
              <a:ext uri="{FF2B5EF4-FFF2-40B4-BE49-F238E27FC236}">
                <a16:creationId xmlns:a16="http://schemas.microsoft.com/office/drawing/2014/main" id="{4066BB92-DB75-A948-5D9C-035B765F873B}"/>
              </a:ext>
            </a:extLst>
          </p:cNvPr>
          <p:cNvSpPr txBox="1"/>
          <p:nvPr/>
        </p:nvSpPr>
        <p:spPr>
          <a:xfrm>
            <a:off x="5388428" y="28438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err="1">
                <a:cs typeface="Arial"/>
              </a:rPr>
              <a:t>currents</a:t>
            </a:r>
            <a:endParaRPr lang="it-IT" err="1"/>
          </a:p>
        </p:txBody>
      </p:sp>
      <p:sp>
        <p:nvSpPr>
          <p:cNvPr id="24" name="CasellaDiTesto 23">
            <a:extLst>
              <a:ext uri="{FF2B5EF4-FFF2-40B4-BE49-F238E27FC236}">
                <a16:creationId xmlns:a16="http://schemas.microsoft.com/office/drawing/2014/main" id="{40EE0F67-B4B7-C416-1789-868260551902}"/>
              </a:ext>
            </a:extLst>
          </p:cNvPr>
          <p:cNvSpPr txBox="1"/>
          <p:nvPr/>
        </p:nvSpPr>
        <p:spPr>
          <a:xfrm>
            <a:off x="1156606" y="37691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err="1">
                <a:cs typeface="Arial"/>
              </a:rPr>
              <a:t>Magnetic</a:t>
            </a:r>
            <a:r>
              <a:rPr lang="it-IT">
                <a:cs typeface="Arial"/>
              </a:rPr>
              <a:t> field</a:t>
            </a:r>
            <a:endParaRPr lang="it-IT"/>
          </a:p>
        </p:txBody>
      </p:sp>
      <p:sp>
        <p:nvSpPr>
          <p:cNvPr id="25" name="CasellaDiTesto 24">
            <a:extLst>
              <a:ext uri="{FF2B5EF4-FFF2-40B4-BE49-F238E27FC236}">
                <a16:creationId xmlns:a16="http://schemas.microsoft.com/office/drawing/2014/main" id="{EE0C8E3C-7972-2CAB-3998-52BA02DFFB25}"/>
              </a:ext>
            </a:extLst>
          </p:cNvPr>
          <p:cNvSpPr txBox="1"/>
          <p:nvPr/>
        </p:nvSpPr>
        <p:spPr>
          <a:xfrm>
            <a:off x="5347605" y="47352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cs typeface="Arial"/>
              </a:rPr>
              <a:t>EM loads</a:t>
            </a:r>
          </a:p>
        </p:txBody>
      </p:sp>
      <p:sp>
        <p:nvSpPr>
          <p:cNvPr id="26" name="CasellaDiTesto 25">
            <a:extLst>
              <a:ext uri="{FF2B5EF4-FFF2-40B4-BE49-F238E27FC236}">
                <a16:creationId xmlns:a16="http://schemas.microsoft.com/office/drawing/2014/main" id="{83C58EBF-A05B-6360-8A06-F551573EAC22}"/>
              </a:ext>
            </a:extLst>
          </p:cNvPr>
          <p:cNvSpPr txBox="1"/>
          <p:nvPr/>
        </p:nvSpPr>
        <p:spPr>
          <a:xfrm>
            <a:off x="1279069" y="56197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cs typeface="Arial"/>
              </a:rPr>
              <a:t>Temperature </a:t>
            </a:r>
            <a:r>
              <a:rPr lang="it-IT" err="1">
                <a:cs typeface="Arial"/>
              </a:rPr>
              <a:t>margin</a:t>
            </a:r>
            <a:endParaRPr lang="it-IT" err="1"/>
          </a:p>
        </p:txBody>
      </p:sp>
    </p:spTree>
    <p:extLst>
      <p:ext uri="{BB962C8B-B14F-4D97-AF65-F5344CB8AC3E}">
        <p14:creationId xmlns:p14="http://schemas.microsoft.com/office/powerpoint/2010/main" val="185353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491980"/>
          </a:xfrm>
        </p:spPr>
        <p:txBody>
          <a:bodyPr numCol="1">
            <a:normAutofit/>
          </a:bodyPr>
          <a:lstStyle/>
          <a:p>
            <a:pPr marL="457200" lvl="0" indent="-457200" defTabSz="412750">
              <a:lnSpc>
                <a:spcPct val="100000"/>
              </a:lnSpc>
              <a:spcBef>
                <a:spcPts val="0"/>
              </a:spcBef>
              <a:spcAft>
                <a:spcPts val="1800"/>
              </a:spcAft>
              <a:buAutoNum type="arabicPeriod"/>
            </a:pPr>
            <a:r>
              <a:rPr lang="en-GB" dirty="0">
                <a:solidFill>
                  <a:srgbClr val="000000"/>
                </a:solidFill>
                <a:latin typeface="Helvetica Neue"/>
                <a:ea typeface="+mn-ea"/>
                <a:cs typeface="+mn-cs"/>
                <a:sym typeface="Helvetica Neue"/>
              </a:rPr>
              <a:t>Features</a:t>
            </a:r>
          </a:p>
          <a:p>
            <a:pPr marL="457200" lvl="0" indent="-457200" defTabSz="412750">
              <a:lnSpc>
                <a:spcPct val="100000"/>
              </a:lnSpc>
              <a:spcBef>
                <a:spcPts val="0"/>
              </a:spcBef>
              <a:spcAft>
                <a:spcPts val="1800"/>
              </a:spcAft>
              <a:buAutoNum type="arabicPeriod"/>
            </a:pPr>
            <a:r>
              <a:rPr lang="en-GB" dirty="0">
                <a:solidFill>
                  <a:srgbClr val="000000"/>
                </a:solidFill>
                <a:latin typeface="Helvetica Neue"/>
                <a:ea typeface="+mn-ea"/>
                <a:cs typeface="+mn-cs"/>
                <a:sym typeface="Helvetica Neue"/>
              </a:rPr>
              <a:t>Minor updates</a:t>
            </a:r>
          </a:p>
          <a:p>
            <a:pPr marL="457200" lvl="0" indent="-457200" defTabSz="412750">
              <a:lnSpc>
                <a:spcPct val="100000"/>
              </a:lnSpc>
              <a:spcBef>
                <a:spcPts val="0"/>
              </a:spcBef>
              <a:spcAft>
                <a:spcPts val="1800"/>
              </a:spcAft>
              <a:buAutoNum type="arabicPeriod"/>
            </a:pPr>
            <a:r>
              <a:rPr lang="en-GB" dirty="0">
                <a:solidFill>
                  <a:srgbClr val="000000"/>
                </a:solidFill>
                <a:latin typeface="Helvetica Neue"/>
                <a:ea typeface="+mn-ea"/>
                <a:cs typeface="+mn-cs"/>
                <a:sym typeface="Helvetica Neue"/>
              </a:rPr>
              <a:t>Complementary work</a:t>
            </a:r>
          </a:p>
          <a:p>
            <a:pPr marL="457200" lvl="0" indent="-457200" defTabSz="412750">
              <a:lnSpc>
                <a:spcPct val="100000"/>
              </a:lnSpc>
              <a:spcBef>
                <a:spcPts val="0"/>
              </a:spcBef>
              <a:spcAft>
                <a:spcPts val="1800"/>
              </a:spcAft>
              <a:buAutoNum type="arabicPeriod"/>
            </a:pPr>
            <a:r>
              <a:rPr lang="en-GB" dirty="0">
                <a:solidFill>
                  <a:srgbClr val="000000"/>
                </a:solidFill>
                <a:latin typeface="Helvetica Neue"/>
                <a:ea typeface="+mn-ea"/>
                <a:cs typeface="+mn-cs"/>
                <a:sym typeface="Helvetica Neue"/>
              </a:rPr>
              <a:t>Developers/users</a:t>
            </a:r>
          </a:p>
          <a:p>
            <a:pPr marL="457200" lvl="0" indent="-457200" defTabSz="412750">
              <a:lnSpc>
                <a:spcPct val="100000"/>
              </a:lnSpc>
              <a:spcBef>
                <a:spcPts val="0"/>
              </a:spcBef>
              <a:spcAft>
                <a:spcPts val="1800"/>
              </a:spcAft>
              <a:buAutoNum type="arabicPeriod"/>
            </a:pPr>
            <a:r>
              <a:rPr lang="en-GB" dirty="0">
                <a:solidFill>
                  <a:srgbClr val="000000"/>
                </a:solidFill>
                <a:latin typeface="Helvetica Neue"/>
                <a:ea typeface="+mn-ea"/>
                <a:cs typeface="+mn-cs"/>
                <a:sym typeface="Helvetica Neue"/>
              </a:rPr>
              <a:t>Outlook</a:t>
            </a:r>
          </a:p>
          <a:p>
            <a:pPr marL="457200" lvl="0" indent="-457200" defTabSz="412750">
              <a:lnSpc>
                <a:spcPct val="100000"/>
              </a:lnSpc>
              <a:spcBef>
                <a:spcPts val="0"/>
              </a:spcBef>
              <a:spcAft>
                <a:spcPts val="1800"/>
              </a:spcAft>
              <a:buAutoNum type="arabicPeriod"/>
            </a:pPr>
            <a:r>
              <a:rPr lang="en-GB" dirty="0">
                <a:solidFill>
                  <a:srgbClr val="000000"/>
                </a:solidFill>
                <a:latin typeface="Helvetica Neue"/>
                <a:ea typeface="+mn-ea"/>
                <a:cs typeface="+mn-cs"/>
                <a:sym typeface="Helvetica Neue"/>
              </a:rPr>
              <a:t>Summary</a:t>
            </a:r>
          </a:p>
          <a:p>
            <a:pPr marL="457200" lvl="0" indent="-457200" defTabSz="412750">
              <a:lnSpc>
                <a:spcPct val="100000"/>
              </a:lnSpc>
              <a:spcBef>
                <a:spcPts val="0"/>
              </a:spcBef>
              <a:spcAft>
                <a:spcPts val="1800"/>
              </a:spcAft>
              <a:buAutoNum type="arabicPeriod"/>
            </a:pPr>
            <a:endParaRPr lang="en-GB" dirty="0">
              <a:solidFill>
                <a:srgbClr val="000000"/>
              </a:solidFill>
              <a:latin typeface="Helvetica Neue"/>
              <a:ea typeface="+mn-ea"/>
              <a:cs typeface="+mn-cs"/>
              <a:sym typeface="Helvetica Neue"/>
            </a:endParaRPr>
          </a:p>
          <a:p>
            <a:pPr marL="457200" lvl="0" indent="-457200" defTabSz="412750">
              <a:lnSpc>
                <a:spcPct val="100000"/>
              </a:lnSpc>
              <a:spcBef>
                <a:spcPts val="0"/>
              </a:spcBef>
              <a:spcAft>
                <a:spcPts val="1800"/>
              </a:spcAft>
              <a:buAutoNum type="arabicPeriod"/>
            </a:pPr>
            <a:endParaRPr lang="en-GB" dirty="0">
              <a:solidFill>
                <a:srgbClr val="000000"/>
              </a:solidFill>
              <a:latin typeface="Helvetica Neue"/>
              <a:ea typeface="+mn-ea"/>
              <a:cs typeface="+mn-cs"/>
              <a:sym typeface="Helvetica Neue"/>
            </a:endParaRPr>
          </a:p>
          <a:p>
            <a:pPr marL="457200" lvl="0" indent="-457200" defTabSz="412750">
              <a:lnSpc>
                <a:spcPct val="100000"/>
              </a:lnSpc>
              <a:spcBef>
                <a:spcPts val="0"/>
              </a:spcBef>
              <a:spcAft>
                <a:spcPts val="1800"/>
              </a:spcAft>
              <a:buAutoNum type="arabicPeriod"/>
            </a:pPr>
            <a:endParaRPr lang="en-GB" dirty="0">
              <a:solidFill>
                <a:srgbClr val="000000"/>
              </a:solidFill>
              <a:latin typeface="Helvetica Neue"/>
              <a:ea typeface="+mn-ea"/>
              <a:cs typeface="+mn-cs"/>
              <a:sym typeface="Helvetica Neue"/>
            </a:endParaRPr>
          </a:p>
          <a:p>
            <a:pPr lvl="0" defTabSz="412750">
              <a:lnSpc>
                <a:spcPct val="100000"/>
              </a:lnSpc>
              <a:spcBef>
                <a:spcPts val="0"/>
              </a:spcBef>
              <a:spcAft>
                <a:spcPts val="1800"/>
              </a:spcAft>
            </a:pPr>
            <a:endParaRPr lang="en-GB" dirty="0">
              <a:solidFill>
                <a:srgbClr val="000000"/>
              </a:solidFill>
              <a:latin typeface="Helvetica Neue"/>
              <a:ea typeface="+mn-ea"/>
              <a:cs typeface="+mn-cs"/>
              <a:sym typeface="Helvetica Neue"/>
            </a:endParaRPr>
          </a:p>
          <a:p>
            <a:pPr marL="342900" lvl="0" indent="-342900" defTabSz="412750">
              <a:lnSpc>
                <a:spcPct val="100000"/>
              </a:lnSpc>
              <a:spcBef>
                <a:spcPts val="0"/>
              </a:spcBef>
              <a:spcAft>
                <a:spcPts val="1800"/>
              </a:spcAft>
              <a:buFont typeface="Arial" panose="020B0604020202020204" pitchFamily="34" charset="0"/>
              <a:buChar char="•"/>
            </a:pPr>
            <a:endParaRPr lang="en-GB" dirty="0">
              <a:solidFill>
                <a:srgbClr val="000000"/>
              </a:solidFill>
              <a:latin typeface="Helvetica Neue"/>
              <a:ea typeface="+mn-ea"/>
              <a:cs typeface="+mn-cs"/>
              <a:sym typeface="Helvetica Neue"/>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dirty="0">
                <a:solidFill>
                  <a:srgbClr val="132B4E"/>
                </a:solidFill>
                <a:latin typeface="Helvetica Neue"/>
                <a:sym typeface="Helvetica Neue"/>
              </a:rPr>
              <a:t>Outline</a:t>
            </a:r>
            <a:endParaRPr lang="en-GB" sz="1100" b="0" dirty="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dirty="0">
                <a:solidFill>
                  <a:srgbClr val="132B4E"/>
                </a:solidFill>
                <a:latin typeface="Helvetica Neue"/>
                <a:cs typeface="Arial" panose="020B0604020202020204" pitchFamily="34" charset="0"/>
                <a:sym typeface="Helvetica Neue Medium"/>
              </a:rPr>
              <a:t>TSVV-14 - Thrust 5 - June 2023</a:t>
            </a:r>
            <a:endParaRPr lang="en-US" sz="1050" dirty="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2</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lvl="0" defTabSz="914400" hangingPunct="1">
              <a:lnSpc>
                <a:spcPct val="100000"/>
              </a:lnSpc>
              <a:spcBef>
                <a:spcPts val="0"/>
              </a:spcBef>
            </a:pPr>
            <a:r>
              <a:rPr lang="en-GB" sz="2800" kern="0" spc="-170">
                <a:solidFill>
                  <a:srgbClr val="F8971D"/>
                </a:solidFill>
                <a:latin typeface="Helvetica Neue"/>
              </a:rPr>
              <a:t>Work 2022-2023</a:t>
            </a:r>
            <a:endParaRPr lang="en-GB" sz="1800">
              <a:solidFill>
                <a:srgbClr val="F8971D"/>
              </a:solidFill>
            </a:endParaRPr>
          </a:p>
        </p:txBody>
      </p:sp>
      <p:sp>
        <p:nvSpPr>
          <p:cNvPr id="7" name="Rectangle: Rounded Corners 6">
            <a:extLst>
              <a:ext uri="{FF2B5EF4-FFF2-40B4-BE49-F238E27FC236}">
                <a16:creationId xmlns:a16="http://schemas.microsoft.com/office/drawing/2014/main" id="{7EA5BF60-D41F-9D10-C8A1-FA27AE2F4AEC}"/>
              </a:ext>
            </a:extLst>
          </p:cNvPr>
          <p:cNvSpPr/>
          <p:nvPr/>
        </p:nvSpPr>
        <p:spPr>
          <a:xfrm>
            <a:off x="5360278" y="1237863"/>
            <a:ext cx="6152745" cy="4849663"/>
          </a:xfrm>
          <a:prstGeom prst="roundRect">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accent1"/>
                </a:solidFill>
              </a:rPr>
              <a:t>TSVV-14 - reactor design framework requirements</a:t>
            </a:r>
          </a:p>
          <a:p>
            <a:pPr algn="ctr"/>
            <a:endParaRPr lang="en-GB" dirty="0">
              <a:solidFill>
                <a:schemeClr val="accent1"/>
              </a:solidFill>
            </a:endParaRPr>
          </a:p>
          <a:p>
            <a:pPr algn="ctr"/>
            <a:r>
              <a:rPr lang="en-GB" dirty="0">
                <a:solidFill>
                  <a:schemeClr val="accent1"/>
                </a:solidFill>
              </a:rPr>
              <a:t>Carrying out a series of 0-D to 3-D design and analysis tasks in a self-consistent manner</a:t>
            </a:r>
          </a:p>
          <a:p>
            <a:pPr algn="ctr"/>
            <a:endParaRPr lang="en-GB" dirty="0">
              <a:solidFill>
                <a:schemeClr val="accent1"/>
              </a:solidFill>
            </a:endParaRPr>
          </a:p>
          <a:p>
            <a:pPr algn="ctr"/>
            <a:r>
              <a:rPr lang="en-GB" dirty="0">
                <a:solidFill>
                  <a:schemeClr val="accent1"/>
                </a:solidFill>
              </a:rPr>
              <a:t>Optimising a reactor design point and various sub-systems</a:t>
            </a:r>
          </a:p>
          <a:p>
            <a:pPr algn="ctr"/>
            <a:endParaRPr lang="en-GB" dirty="0">
              <a:solidFill>
                <a:schemeClr val="accent1"/>
              </a:solidFill>
            </a:endParaRPr>
          </a:p>
          <a:p>
            <a:pPr algn="ctr"/>
            <a:r>
              <a:rPr lang="en-GB" dirty="0">
                <a:solidFill>
                  <a:schemeClr val="accent1"/>
                </a:solidFill>
              </a:rPr>
              <a:t>Performing a range of whole-plant performance analyses and sub-system analyses, to varying degrees of fidelity</a:t>
            </a:r>
          </a:p>
          <a:p>
            <a:pPr algn="ctr"/>
            <a:endParaRPr lang="en-GB" dirty="0">
              <a:solidFill>
                <a:schemeClr val="accent1"/>
              </a:solidFill>
            </a:endParaRPr>
          </a:p>
          <a:p>
            <a:pPr algn="ctr"/>
            <a:r>
              <a:rPr lang="en-GB" dirty="0">
                <a:solidFill>
                  <a:schemeClr val="accent1"/>
                </a:solidFill>
              </a:rPr>
              <a:t>Creating 3-D CAD models and preparing inputs for neutronics, finite element, and other 3-D analyses</a:t>
            </a:r>
          </a:p>
          <a:p>
            <a:pPr algn="ctr"/>
            <a:endParaRPr lang="en-GB" dirty="0">
              <a:solidFill>
                <a:schemeClr val="accent1"/>
              </a:solidFill>
            </a:endParaRPr>
          </a:p>
          <a:p>
            <a:pPr algn="ctr"/>
            <a:r>
              <a:rPr lang="en-GB" b="1" dirty="0">
                <a:solidFill>
                  <a:schemeClr val="accent1"/>
                </a:solidFill>
              </a:rPr>
              <a:t>UKAEA + KIT – 2.4 PPY + 0.6 ACH</a:t>
            </a:r>
          </a:p>
        </p:txBody>
      </p:sp>
    </p:spTree>
    <p:extLst>
      <p:ext uri="{BB962C8B-B14F-4D97-AF65-F5344CB8AC3E}">
        <p14:creationId xmlns:p14="http://schemas.microsoft.com/office/powerpoint/2010/main" val="237103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Outlook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20</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lIns="91440" tIns="45720" rIns="91440" bIns="45720" anchor="t"/>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a:solidFill>
                  <a:srgbClr val="F8971D"/>
                </a:solidFill>
              </a:rPr>
              <a:t>Coils Winding pack</a:t>
            </a:r>
            <a:endParaRPr lang="en-GB" sz="2400">
              <a:solidFill>
                <a:srgbClr val="F8971D"/>
              </a:solidFill>
            </a:endParaRPr>
          </a:p>
        </p:txBody>
      </p:sp>
      <p:pic>
        <p:nvPicPr>
          <p:cNvPr id="2" name="Immagine 5" descr="Immagine che contiene diagramma&#10;&#10;Descrizione generata automaticamente">
            <a:extLst>
              <a:ext uri="{FF2B5EF4-FFF2-40B4-BE49-F238E27FC236}">
                <a16:creationId xmlns:a16="http://schemas.microsoft.com/office/drawing/2014/main" id="{2A8A48F6-F743-C21B-F113-38BAC55A7CCB}"/>
              </a:ext>
            </a:extLst>
          </p:cNvPr>
          <p:cNvPicPr>
            <a:picLocks noChangeAspect="1"/>
          </p:cNvPicPr>
          <p:nvPr/>
        </p:nvPicPr>
        <p:blipFill>
          <a:blip r:embed="rId3"/>
          <a:stretch>
            <a:fillRect/>
          </a:stretch>
        </p:blipFill>
        <p:spPr>
          <a:xfrm>
            <a:off x="7187292" y="2253725"/>
            <a:ext cx="4675414" cy="4037836"/>
          </a:xfrm>
          <a:prstGeom prst="rect">
            <a:avLst/>
          </a:prstGeom>
        </p:spPr>
      </p:pic>
      <p:sp>
        <p:nvSpPr>
          <p:cNvPr id="6" name="CasellaDiTesto 5">
            <a:extLst>
              <a:ext uri="{FF2B5EF4-FFF2-40B4-BE49-F238E27FC236}">
                <a16:creationId xmlns:a16="http://schemas.microsoft.com/office/drawing/2014/main" id="{BFCA383D-9AE6-3BB2-C991-1832B3B38CE8}"/>
              </a:ext>
            </a:extLst>
          </p:cNvPr>
          <p:cNvSpPr txBox="1"/>
          <p:nvPr/>
        </p:nvSpPr>
        <p:spPr>
          <a:xfrm>
            <a:off x="247650" y="1499507"/>
            <a:ext cx="117783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code shall be capable of accommodating various superconducting cable options, based on the technological solutions explored for ITER and DEMO.</a:t>
            </a:r>
            <a:endParaRPr lang="it-IT"/>
          </a:p>
        </p:txBody>
      </p:sp>
      <p:pic>
        <p:nvPicPr>
          <p:cNvPr id="7" name="Immagine 10" descr="Immagine che contiene tavolo&#10;&#10;Descrizione generata automaticamente">
            <a:extLst>
              <a:ext uri="{FF2B5EF4-FFF2-40B4-BE49-F238E27FC236}">
                <a16:creationId xmlns:a16="http://schemas.microsoft.com/office/drawing/2014/main" id="{73EB2467-D790-5745-B659-CAFA2AADDF38}"/>
              </a:ext>
            </a:extLst>
          </p:cNvPr>
          <p:cNvPicPr>
            <a:picLocks noChangeAspect="1"/>
          </p:cNvPicPr>
          <p:nvPr/>
        </p:nvPicPr>
        <p:blipFill>
          <a:blip r:embed="rId4"/>
          <a:stretch>
            <a:fillRect/>
          </a:stretch>
        </p:blipFill>
        <p:spPr>
          <a:xfrm>
            <a:off x="247650" y="2444524"/>
            <a:ext cx="6689270" cy="3656239"/>
          </a:xfrm>
          <a:prstGeom prst="rect">
            <a:avLst/>
          </a:prstGeom>
        </p:spPr>
      </p:pic>
    </p:spTree>
    <p:extLst>
      <p:ext uri="{BB962C8B-B14F-4D97-AF65-F5344CB8AC3E}">
        <p14:creationId xmlns:p14="http://schemas.microsoft.com/office/powerpoint/2010/main" val="3519307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7458904" cy="4491980"/>
          </a:xfrm>
        </p:spPr>
        <p:txBody>
          <a:bodyPr vert="horz" lIns="91440" tIns="45720" rIns="91440" bIns="45720" numCol="1" rtlCol="0" anchor="t">
            <a:normAutofit fontScale="92500"/>
          </a:bodyPr>
          <a:lstStyle/>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Calculation of</a:t>
            </a:r>
            <a:endParaRPr lang="en-US" dirty="0">
              <a:solidFill>
                <a:srgbClr val="002F56"/>
              </a:solidFill>
              <a:ea typeface="+mn-ea"/>
              <a:sym typeface="Helvetica Neue"/>
            </a:endParaRPr>
          </a:p>
          <a:p>
            <a:pPr marL="799465" lvl="1"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 The line radiation source</a:t>
            </a:r>
            <a:endParaRPr lang="en-GB" dirty="0">
              <a:solidFill>
                <a:srgbClr val="000000"/>
              </a:solidFill>
              <a:latin typeface="Helvetica Neue"/>
              <a:ea typeface="+mn-ea"/>
              <a:cs typeface="+mn-cs"/>
            </a:endParaRPr>
          </a:p>
          <a:p>
            <a:pPr marL="799465" lvl="1"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 First wall radiation heat flux  </a:t>
            </a:r>
            <a:endParaRPr lang="en-GB" dirty="0">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Improve first wall design problem</a:t>
            </a:r>
          </a:p>
          <a:p>
            <a:pPr marL="799465" lvl="1" indent="-227965"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Starting point for </a:t>
            </a:r>
            <a:r>
              <a:rPr lang="en-GB" dirty="0">
                <a:solidFill>
                  <a:srgbClr val="000000"/>
                </a:solidFill>
                <a:latin typeface="Helvetica Neue"/>
                <a:ea typeface="+mn-ea"/>
                <a:cs typeface="Arial"/>
              </a:rPr>
              <a:t>first wall shaping algorithms</a:t>
            </a:r>
          </a:p>
          <a:p>
            <a:pPr marL="799465" lvl="1" indent="-227965"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Arial"/>
              </a:rPr>
              <a:t>Directly account for radiation and particle heat loads.</a:t>
            </a:r>
          </a:p>
          <a:p>
            <a:pPr marL="342276" indent="-227965"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Arial"/>
              </a:rPr>
              <a:t>Feature implemented in branch and under initial review</a:t>
            </a:r>
            <a:endParaRPr lang="en-GB" dirty="0">
              <a:solidFill>
                <a:srgbClr val="000000"/>
              </a:solidFill>
              <a:latin typeface="Helvetica Neue"/>
              <a:ea typeface="+mn-ea"/>
              <a:cs typeface="+mn-cs"/>
            </a:endParaRPr>
          </a:p>
          <a:p>
            <a:pPr marL="799465" lvl="1" defTabSz="412750">
              <a:lnSpc>
                <a:spcPct val="100000"/>
              </a:lnSpc>
              <a:spcBef>
                <a:spcPts val="0"/>
              </a:spcBef>
              <a:spcAft>
                <a:spcPts val="1800"/>
              </a:spcAft>
              <a:buFont typeface="Arial" panose="020B0604020202020204" pitchFamily="34" charset="0"/>
              <a:buChar char="•"/>
            </a:pPr>
            <a:endParaRPr lang="en-GB" dirty="0">
              <a:solidFill>
                <a:srgbClr val="000000"/>
              </a:solidFill>
              <a:latin typeface="Helvetica Neue"/>
              <a:ea typeface="+mn-ea"/>
              <a:cs typeface="+mn-cs"/>
            </a:endParaRPr>
          </a:p>
          <a:p>
            <a:pPr marL="171450" indent="-171450" defTabSz="412750">
              <a:lnSpc>
                <a:spcPct val="100000"/>
              </a:lnSpc>
              <a:spcBef>
                <a:spcPts val="0"/>
              </a:spcBef>
              <a:spcAft>
                <a:spcPts val="1800"/>
              </a:spcAft>
              <a:buFont typeface="Wingdings" panose="05000000000000000000" pitchFamily="2" charset="2"/>
              <a:buChar char="§"/>
            </a:pPr>
            <a:endParaRPr lang="en-GB" dirty="0">
              <a:solidFill>
                <a:srgbClr val="000000"/>
              </a:solidFill>
              <a:latin typeface="Helvetica Neue"/>
              <a:ea typeface="+mn-ea"/>
              <a:cs typeface="+mn-cs"/>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Outlook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dirty="0">
                <a:solidFill>
                  <a:srgbClr val="132B4E"/>
                </a:solidFill>
                <a:latin typeface="Helvetica Neue"/>
                <a:cs typeface="Arial" panose="020B0604020202020204" pitchFamily="34" charset="0"/>
                <a:sym typeface="Helvetica Neue Medium"/>
              </a:rPr>
              <a:t>TSVV-14 - Thrust 5 - June 2023</a:t>
            </a:r>
            <a:endParaRPr lang="en-US" sz="1050" dirty="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21</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a:lnSpc>
                <a:spcPct val="100000"/>
              </a:lnSpc>
            </a:pPr>
            <a:r>
              <a:rPr lang="en-GB">
                <a:solidFill>
                  <a:srgbClr val="F8971D"/>
                </a:solidFill>
              </a:rPr>
              <a:t>Radiation</a:t>
            </a:r>
          </a:p>
        </p:txBody>
      </p:sp>
      <p:pic>
        <p:nvPicPr>
          <p:cNvPr id="7" name="Picture 7" descr="A picture containing diagram&#10;&#10;Description automatically generated">
            <a:extLst>
              <a:ext uri="{FF2B5EF4-FFF2-40B4-BE49-F238E27FC236}">
                <a16:creationId xmlns:a16="http://schemas.microsoft.com/office/drawing/2014/main" id="{11D21C5C-2A5C-BA70-08EF-01CF6FBC27DA}"/>
              </a:ext>
            </a:extLst>
          </p:cNvPr>
          <p:cNvPicPr>
            <a:picLocks noChangeAspect="1"/>
          </p:cNvPicPr>
          <p:nvPr/>
        </p:nvPicPr>
        <p:blipFill>
          <a:blip r:embed="rId3"/>
          <a:stretch>
            <a:fillRect/>
          </a:stretch>
        </p:blipFill>
        <p:spPr>
          <a:xfrm>
            <a:off x="7632552" y="1069047"/>
            <a:ext cx="2682092" cy="5000415"/>
          </a:xfrm>
          <a:prstGeom prst="rect">
            <a:avLst/>
          </a:prstGeom>
        </p:spPr>
      </p:pic>
      <p:sp>
        <p:nvSpPr>
          <p:cNvPr id="8" name="TextBox 7">
            <a:extLst>
              <a:ext uri="{FF2B5EF4-FFF2-40B4-BE49-F238E27FC236}">
                <a16:creationId xmlns:a16="http://schemas.microsoft.com/office/drawing/2014/main" id="{43AC83B6-FA95-5E7F-5256-6AA08AF53B8F}"/>
              </a:ext>
            </a:extLst>
          </p:cNvPr>
          <p:cNvSpPr txBox="1"/>
          <p:nvPr/>
        </p:nvSpPr>
        <p:spPr>
          <a:xfrm>
            <a:off x="8481417" y="6072682"/>
            <a:ext cx="23123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Courtesy of D. Vaccaro</a:t>
            </a:r>
            <a:endParaRPr lang="en-GB" sz="1400"/>
          </a:p>
        </p:txBody>
      </p:sp>
    </p:spTree>
    <p:extLst>
      <p:ext uri="{BB962C8B-B14F-4D97-AF65-F5344CB8AC3E}">
        <p14:creationId xmlns:p14="http://schemas.microsoft.com/office/powerpoint/2010/main" val="419259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491980"/>
          </a:xfrm>
        </p:spPr>
        <p:txBody>
          <a:bodyPr vert="horz" lIns="91440" tIns="45720" rIns="91440" bIns="45720" numCol="1" rtlCol="0" anchor="t">
            <a:normAutofit/>
          </a:bodyPr>
          <a:lstStyle/>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Next EU-DEMO baseline to be issued in Q3 2023</a:t>
            </a: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Arial"/>
              </a:rPr>
              <a:t>BLUEMIRA not scheduled to be "officially" used to produce the baseline, but we will produce a baseline design point once the input parameters have been decided</a:t>
            </a:r>
            <a:endParaRPr lang="en-GB">
              <a:solidFill>
                <a:srgbClr val="000000"/>
              </a:solidFill>
              <a:latin typeface="Helvetica Neue"/>
              <a:ea typeface="+mn-ea"/>
              <a:cs typeface="Arial" panose="020B0604020202020204" pitchFamily="34" charset="0"/>
            </a:endParaRP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Arial"/>
              </a:rPr>
              <a:t>Continuous interaction with </a:t>
            </a:r>
            <a:r>
              <a:rPr lang="en-GB" err="1">
                <a:solidFill>
                  <a:srgbClr val="000000"/>
                </a:solidFill>
                <a:latin typeface="Helvetica Neue"/>
                <a:ea typeface="+mn-ea"/>
                <a:cs typeface="Arial"/>
              </a:rPr>
              <a:t>EUROfusion</a:t>
            </a:r>
            <a:r>
              <a:rPr lang="en-GB">
                <a:solidFill>
                  <a:srgbClr val="000000"/>
                </a:solidFill>
                <a:latin typeface="Helvetica Neue"/>
                <a:ea typeface="+mn-ea"/>
                <a:cs typeface="Arial"/>
              </a:rPr>
              <a:t> regarding EU-DEMO:</a:t>
            </a:r>
            <a:endParaRPr lang="en-GB">
              <a:solidFill>
                <a:srgbClr val="000000"/>
              </a:solidFill>
              <a:latin typeface="Helvetica Neue"/>
              <a:ea typeface="+mn-ea"/>
              <a:cs typeface="Arial" panose="020B0604020202020204" pitchFamily="34" charset="0"/>
            </a:endParaRPr>
          </a:p>
          <a:p>
            <a:pPr marL="799465" lvl="1"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Arial"/>
              </a:rPr>
              <a:t>Ensure the parameterisation in BLUEMIRA is as intended</a:t>
            </a:r>
            <a:endParaRPr lang="en-GB">
              <a:solidFill>
                <a:srgbClr val="000000"/>
              </a:solidFill>
              <a:latin typeface="Helvetica Neue"/>
              <a:ea typeface="+mn-ea"/>
              <a:cs typeface="Arial" panose="020B0604020202020204" pitchFamily="34" charset="0"/>
            </a:endParaRPr>
          </a:p>
          <a:p>
            <a:pPr marL="799465" lvl="1"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Arial"/>
              </a:rPr>
              <a:t>Ensure input parameters and sub-models are up-to-date</a:t>
            </a:r>
          </a:p>
          <a:p>
            <a:pPr marL="342900" indent="-342900" defTabSz="412750">
              <a:lnSpc>
                <a:spcPct val="100000"/>
              </a:lnSpc>
              <a:spcBef>
                <a:spcPts val="0"/>
              </a:spcBef>
              <a:spcAft>
                <a:spcPts val="1800"/>
              </a:spcAft>
              <a:buFont typeface="Arial" panose="020B0604020202020204" pitchFamily="34" charset="0"/>
              <a:buChar char="•"/>
            </a:pPr>
            <a:endParaRPr lang="en-GB">
              <a:solidFill>
                <a:srgbClr val="000000"/>
              </a:solidFill>
              <a:latin typeface="Helvetica Neue"/>
              <a:ea typeface="+mn-ea"/>
              <a:cs typeface="Arial" panose="020B0604020202020204" pitchFamily="34" charset="0"/>
            </a:endParaRPr>
          </a:p>
          <a:p>
            <a:pPr marL="171450" indent="-171450" defTabSz="412750">
              <a:lnSpc>
                <a:spcPct val="100000"/>
              </a:lnSpc>
              <a:spcBef>
                <a:spcPts val="0"/>
              </a:spcBef>
              <a:spcAft>
                <a:spcPts val="1800"/>
              </a:spcAft>
              <a:buFont typeface="Wingdings" panose="05000000000000000000" pitchFamily="2" charset="2"/>
              <a:buChar char="§"/>
            </a:pPr>
            <a:endParaRPr lang="en-GB">
              <a:solidFill>
                <a:srgbClr val="000000"/>
              </a:solidFill>
              <a:latin typeface="Helvetica Neue"/>
              <a:ea typeface="+mn-ea"/>
              <a:cs typeface="Arial" panose="020B0604020202020204" pitchFamily="34" charset="0"/>
            </a:endParaRPr>
          </a:p>
          <a:p>
            <a:pPr marL="171450" indent="-171450" defTabSz="412750">
              <a:lnSpc>
                <a:spcPct val="100000"/>
              </a:lnSpc>
              <a:spcBef>
                <a:spcPts val="0"/>
              </a:spcBef>
              <a:spcAft>
                <a:spcPts val="1800"/>
              </a:spcAft>
              <a:buFont typeface="Wingdings" panose="05000000000000000000" pitchFamily="2" charset="2"/>
              <a:buChar char="§"/>
            </a:pPr>
            <a:endParaRPr lang="en-GB">
              <a:solidFill>
                <a:srgbClr val="000000"/>
              </a:solidFill>
              <a:latin typeface="Helvetica Neue"/>
              <a:ea typeface="+mn-ea"/>
              <a:cs typeface="+mn-cs"/>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Outlook</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22</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lIns="91440" tIns="45720" rIns="91440" bIns="45720" anchor="t"/>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a:lnSpc>
                <a:spcPct val="100000"/>
              </a:lnSpc>
            </a:pPr>
            <a:r>
              <a:rPr lang="en-GB">
                <a:solidFill>
                  <a:srgbClr val="F8971D"/>
                </a:solidFill>
              </a:rPr>
              <a:t>Baseline</a:t>
            </a:r>
          </a:p>
        </p:txBody>
      </p:sp>
    </p:spTree>
    <p:extLst>
      <p:ext uri="{BB962C8B-B14F-4D97-AF65-F5344CB8AC3E}">
        <p14:creationId xmlns:p14="http://schemas.microsoft.com/office/powerpoint/2010/main" val="280438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30F0D1-58FA-D5BF-A3BD-420DEB4DEFE6}"/>
              </a:ext>
            </a:extLst>
          </p:cNvPr>
          <p:cNvSpPr>
            <a:spLocks noGrp="1"/>
          </p:cNvSpPr>
          <p:nvPr>
            <p:ph type="ftr" sz="quarter" idx="12"/>
          </p:nvPr>
        </p:nvSpPr>
        <p:spPr/>
        <p:txBody>
          <a:bodyPr/>
          <a:lstStyle/>
          <a:p>
            <a:r>
              <a:rPr lang="en-US"/>
              <a:t>TSVV-14 - Thrust 5 - June 2023</a:t>
            </a:r>
          </a:p>
        </p:txBody>
      </p:sp>
      <p:sp>
        <p:nvSpPr>
          <p:cNvPr id="3" name="Slide Number Placeholder 2">
            <a:extLst>
              <a:ext uri="{FF2B5EF4-FFF2-40B4-BE49-F238E27FC236}">
                <a16:creationId xmlns:a16="http://schemas.microsoft.com/office/drawing/2014/main" id="{8309E578-06A1-085A-0314-39A138E1E3F1}"/>
              </a:ext>
            </a:extLst>
          </p:cNvPr>
          <p:cNvSpPr>
            <a:spLocks noGrp="1"/>
          </p:cNvSpPr>
          <p:nvPr>
            <p:ph type="sldNum" sz="quarter" idx="13"/>
          </p:nvPr>
        </p:nvSpPr>
        <p:spPr/>
        <p:txBody>
          <a:bodyPr/>
          <a:lstStyle/>
          <a:p>
            <a:fld id="{35482B25-261F-464E-BDD8-63296DE4D8A4}" type="slidenum">
              <a:rPr lang="en-US" smtClean="0"/>
              <a:pPr/>
              <a:t>23</a:t>
            </a:fld>
            <a:endParaRPr lang="en-US"/>
          </a:p>
        </p:txBody>
      </p:sp>
      <p:sp>
        <p:nvSpPr>
          <p:cNvPr id="4" name="Title 3">
            <a:extLst>
              <a:ext uri="{FF2B5EF4-FFF2-40B4-BE49-F238E27FC236}">
                <a16:creationId xmlns:a16="http://schemas.microsoft.com/office/drawing/2014/main" id="{8E2245AD-A26D-0CA8-1404-971812DA36D1}"/>
              </a:ext>
            </a:extLst>
          </p:cNvPr>
          <p:cNvSpPr>
            <a:spLocks noGrp="1"/>
          </p:cNvSpPr>
          <p:nvPr>
            <p:ph type="title"/>
          </p:nvPr>
        </p:nvSpPr>
        <p:spPr/>
        <p:txBody>
          <a:bodyPr/>
          <a:lstStyle/>
          <a:p>
            <a:r>
              <a:rPr lang="en-GB" b="0">
                <a:latin typeface="+mj-lt"/>
              </a:rPr>
              <a:t>Summary</a:t>
            </a:r>
          </a:p>
        </p:txBody>
      </p:sp>
      <p:sp>
        <p:nvSpPr>
          <p:cNvPr id="5" name="Text Placeholder 4">
            <a:extLst>
              <a:ext uri="{FF2B5EF4-FFF2-40B4-BE49-F238E27FC236}">
                <a16:creationId xmlns:a16="http://schemas.microsoft.com/office/drawing/2014/main" id="{ABA46EF3-EBC6-1955-80D2-B3E6A6BED6B9}"/>
              </a:ext>
            </a:extLst>
          </p:cNvPr>
          <p:cNvSpPr>
            <a:spLocks noGrp="1"/>
          </p:cNvSpPr>
          <p:nvPr>
            <p:ph type="body" idx="1"/>
          </p:nvPr>
        </p:nvSpPr>
        <p:spPr/>
        <p:txBody>
          <a:bodyPr numCol="2">
            <a:normAutofit/>
          </a:bodyPr>
          <a:lstStyle/>
          <a:p>
            <a:pPr>
              <a:lnSpc>
                <a:spcPct val="100000"/>
              </a:lnSpc>
            </a:pPr>
            <a:endParaRPr lang="en-GB">
              <a:solidFill>
                <a:srgbClr val="F8971D"/>
              </a:solidFill>
            </a:endParaRPr>
          </a:p>
        </p:txBody>
      </p:sp>
    </p:spTree>
    <p:extLst>
      <p:ext uri="{BB962C8B-B14F-4D97-AF65-F5344CB8AC3E}">
        <p14:creationId xmlns:p14="http://schemas.microsoft.com/office/powerpoint/2010/main" val="245924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491980"/>
          </a:xfrm>
        </p:spPr>
        <p:txBody>
          <a:bodyPr vert="horz" lIns="91440" tIns="45720" rIns="91440" bIns="45720" numCol="1" rtlCol="0" anchor="t">
            <a:normAutofit fontScale="92500" lnSpcReduction="10000"/>
          </a:bodyPr>
          <a:lstStyle/>
          <a:p>
            <a:pPr marL="342900" lvl="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Move to parameterised CAD completed and most of CAD component builders done – some port/shield interaction still to be done</a:t>
            </a:r>
          </a:p>
          <a:p>
            <a:pPr marL="800089" lvl="1"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Remote maintenance considerations – some already but would like to expand to more detailed allowances for support structure and space needed for ports.</a:t>
            </a:r>
          </a:p>
          <a:p>
            <a:pPr marL="342900" lvl="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Coupled transport solver (PLASMOD) to fixed boundary equilibrium solver.</a:t>
            </a:r>
            <a:endParaRPr lang="en-GB" dirty="0">
              <a:solidFill>
                <a:srgbClr val="000000"/>
              </a:solidFill>
              <a:latin typeface="Helvetica Neue"/>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EU-DEMO workflow constructed and will attempt to use to create equivalent of 2023 baseline as a test.</a:t>
            </a:r>
            <a:endParaRPr lang="en-GB" dirty="0">
              <a:solidFill>
                <a:srgbClr val="000000"/>
              </a:solidFill>
              <a:latin typeface="Helvetica Neue"/>
              <a:ea typeface="+mn-ea"/>
              <a:cs typeface="+mn-cs"/>
            </a:endParaRPr>
          </a:p>
          <a:p>
            <a:pPr marL="342900" lvl="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Balance of plant model implemented.</a:t>
            </a:r>
            <a:endParaRPr lang="en-GB" dirty="0">
              <a:solidFill>
                <a:srgbClr val="000000"/>
              </a:solidFill>
              <a:latin typeface="Helvetica Neue"/>
              <a:ea typeface="+mn-ea"/>
              <a:cs typeface="+mn-cs"/>
            </a:endParaRPr>
          </a:p>
          <a:p>
            <a:pPr marL="342900" lvl="0" indent="-342900" defTabSz="412750">
              <a:lnSpc>
                <a:spcPct val="10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sym typeface="Helvetica Neue"/>
              </a:rPr>
              <a:t>Winding pack tool and neutronics coupling key features for rest of this year/early next year.</a:t>
            </a:r>
            <a:endParaRPr lang="en-GB" dirty="0">
              <a:solidFill>
                <a:srgbClr val="000000"/>
              </a:solidFill>
              <a:latin typeface="Helvetica Neue"/>
              <a:ea typeface="+mn-ea"/>
              <a:cs typeface="+mn-cs"/>
            </a:endParaRPr>
          </a:p>
          <a:p>
            <a:pPr marL="342900" lvl="0" indent="-342900" defTabSz="412750">
              <a:lnSpc>
                <a:spcPct val="100000"/>
              </a:lnSpc>
              <a:spcBef>
                <a:spcPts val="0"/>
              </a:spcBef>
              <a:spcAft>
                <a:spcPts val="1800"/>
              </a:spcAft>
              <a:buFont typeface="Arial" panose="020B0604020202020204" pitchFamily="34" charset="0"/>
              <a:buChar char="•"/>
            </a:pPr>
            <a:endParaRPr lang="en-GB" dirty="0">
              <a:solidFill>
                <a:srgbClr val="000000"/>
              </a:solidFill>
              <a:latin typeface="Helvetica Neue"/>
              <a:ea typeface="+mn-ea"/>
              <a:cs typeface="Arial" panose="020B0604020202020204" pitchFamily="34" charset="0"/>
              <a:sym typeface="Helvetica Neue Medium"/>
            </a:endParaRPr>
          </a:p>
          <a:p>
            <a:pPr marL="171450" lvl="0" indent="-171450" defTabSz="412750">
              <a:lnSpc>
                <a:spcPct val="100000"/>
              </a:lnSpc>
              <a:spcBef>
                <a:spcPts val="0"/>
              </a:spcBef>
              <a:spcAft>
                <a:spcPts val="1800"/>
              </a:spcAft>
              <a:buFont typeface="Wingdings" panose="05000000000000000000" pitchFamily="2" charset="2"/>
              <a:buChar char="§"/>
            </a:pPr>
            <a:endParaRPr lang="en-GB" dirty="0">
              <a:solidFill>
                <a:srgbClr val="000000"/>
              </a:solidFill>
              <a:latin typeface="Helvetica Neue"/>
              <a:ea typeface="+mn-ea"/>
              <a:cs typeface="+mn-cs"/>
              <a:sym typeface="Helvetica Neue"/>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Summary</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24</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Progress and outlook</a:t>
            </a:r>
          </a:p>
        </p:txBody>
      </p:sp>
    </p:spTree>
    <p:extLst>
      <p:ext uri="{BB962C8B-B14F-4D97-AF65-F5344CB8AC3E}">
        <p14:creationId xmlns:p14="http://schemas.microsoft.com/office/powerpoint/2010/main" val="173896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2245AD-A26D-0CA8-1404-971812DA36D1}"/>
              </a:ext>
            </a:extLst>
          </p:cNvPr>
          <p:cNvSpPr>
            <a:spLocks noGrp="1"/>
          </p:cNvSpPr>
          <p:nvPr>
            <p:ph type="title"/>
          </p:nvPr>
        </p:nvSpPr>
        <p:spPr/>
        <p:txBody>
          <a:bodyPr/>
          <a:lstStyle/>
          <a:p>
            <a:r>
              <a:rPr lang="en-GB" b="0">
                <a:latin typeface="+mj-lt"/>
              </a:rPr>
              <a:t>Features</a:t>
            </a:r>
          </a:p>
        </p:txBody>
      </p:sp>
      <p:sp>
        <p:nvSpPr>
          <p:cNvPr id="5" name="Text Placeholder 4">
            <a:extLst>
              <a:ext uri="{FF2B5EF4-FFF2-40B4-BE49-F238E27FC236}">
                <a16:creationId xmlns:a16="http://schemas.microsoft.com/office/drawing/2014/main" id="{ABA46EF3-EBC6-1955-80D2-B3E6A6BED6B9}"/>
              </a:ext>
            </a:extLst>
          </p:cNvPr>
          <p:cNvSpPr>
            <a:spLocks noGrp="1"/>
          </p:cNvSpPr>
          <p:nvPr>
            <p:ph type="body" idx="1"/>
          </p:nvPr>
        </p:nvSpPr>
        <p:spPr/>
        <p:txBody>
          <a:bodyPr numCol="2">
            <a:normAutofit/>
          </a:bodyPr>
          <a:lstStyle/>
          <a:p>
            <a:pPr>
              <a:lnSpc>
                <a:spcPct val="100000"/>
              </a:lnSpc>
            </a:pPr>
            <a:r>
              <a:rPr lang="en-GB" dirty="0">
                <a:solidFill>
                  <a:srgbClr val="F8971D"/>
                </a:solidFill>
              </a:rPr>
              <a:t>Parameterised CAD</a:t>
            </a:r>
          </a:p>
          <a:p>
            <a:pPr>
              <a:lnSpc>
                <a:spcPct val="100000"/>
              </a:lnSpc>
            </a:pPr>
            <a:r>
              <a:rPr lang="en-GB" dirty="0">
                <a:solidFill>
                  <a:srgbClr val="F8971D"/>
                </a:solidFill>
              </a:rPr>
              <a:t>Reactor workflow</a:t>
            </a:r>
          </a:p>
          <a:p>
            <a:pPr>
              <a:lnSpc>
                <a:spcPct val="100000"/>
              </a:lnSpc>
            </a:pPr>
            <a:r>
              <a:rPr lang="en-GB" dirty="0">
                <a:solidFill>
                  <a:srgbClr val="F8971D"/>
                </a:solidFill>
              </a:rPr>
              <a:t>Coupling transport solver to FBE</a:t>
            </a:r>
          </a:p>
          <a:p>
            <a:pPr>
              <a:lnSpc>
                <a:spcPct val="100000"/>
              </a:lnSpc>
            </a:pPr>
            <a:r>
              <a:rPr lang="en-GB" dirty="0">
                <a:solidFill>
                  <a:srgbClr val="F8971D"/>
                </a:solidFill>
              </a:rPr>
              <a:t>Balance of plant</a:t>
            </a:r>
          </a:p>
          <a:p>
            <a:pPr>
              <a:lnSpc>
                <a:spcPct val="100000"/>
              </a:lnSpc>
            </a:pPr>
            <a:r>
              <a:rPr lang="en-GB" dirty="0">
                <a:solidFill>
                  <a:srgbClr val="F8971D"/>
                </a:solidFill>
              </a:rPr>
              <a:t>3-D CAD updates</a:t>
            </a:r>
          </a:p>
          <a:p>
            <a:pPr>
              <a:lnSpc>
                <a:spcPct val="100000"/>
              </a:lnSpc>
            </a:pPr>
            <a:r>
              <a:rPr lang="en-GB" dirty="0">
                <a:solidFill>
                  <a:srgbClr val="F8971D"/>
                </a:solidFill>
              </a:rPr>
              <a:t>Systems code coupling</a:t>
            </a:r>
          </a:p>
        </p:txBody>
      </p:sp>
    </p:spTree>
    <p:extLst>
      <p:ext uri="{BB962C8B-B14F-4D97-AF65-F5344CB8AC3E}">
        <p14:creationId xmlns:p14="http://schemas.microsoft.com/office/powerpoint/2010/main" val="38007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Features</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4</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Parameterised</a:t>
            </a:r>
            <a:r>
              <a:rPr lang="en-GB" sz="2400" b="1">
                <a:solidFill>
                  <a:srgbClr val="F8971D"/>
                </a:solidFill>
              </a:rPr>
              <a:t> </a:t>
            </a:r>
            <a:r>
              <a:rPr lang="en-GB" sz="2400">
                <a:solidFill>
                  <a:srgbClr val="F8971D"/>
                </a:solidFill>
              </a:rPr>
              <a:t>CAD</a:t>
            </a:r>
          </a:p>
        </p:txBody>
      </p:sp>
      <p:sp>
        <p:nvSpPr>
          <p:cNvPr id="8" name="Rectangle 7"/>
          <p:cNvSpPr/>
          <p:nvPr/>
        </p:nvSpPr>
        <p:spPr>
          <a:xfrm>
            <a:off x="1501586" y="1192412"/>
            <a:ext cx="10296601" cy="1169551"/>
          </a:xfrm>
          <a:prstGeom prst="rect">
            <a:avLst/>
          </a:prstGeom>
        </p:spPr>
        <p:txBody>
          <a:bodyPr wrap="square" lIns="91440" tIns="45720" rIns="91440" bIns="45720" anchor="t">
            <a:spAutoFit/>
          </a:bodyPr>
          <a:lstStyle/>
          <a:p>
            <a:pPr algn="just"/>
            <a:r>
              <a:rPr lang="en-US" sz="1400">
                <a:solidFill>
                  <a:srgbClr val="FF0000"/>
                </a:solidFill>
              </a:rPr>
              <a:t>The geometry module of bluemira is based on </a:t>
            </a:r>
            <a:r>
              <a:rPr lang="en-US" sz="1400" err="1">
                <a:solidFill>
                  <a:srgbClr val="FF0000"/>
                </a:solidFill>
              </a:rPr>
              <a:t>FreeCAD</a:t>
            </a:r>
            <a:r>
              <a:rPr lang="en-US" sz="1400">
                <a:solidFill>
                  <a:srgbClr val="FF0000"/>
                </a:solidFill>
              </a:rPr>
              <a:t>, an open-source parametric 3D modeler that mostly satisfies all the requirements identified for the creation of a FPP CAD. – Allows for move to parametric FEA.</a:t>
            </a:r>
          </a:p>
          <a:p>
            <a:pPr algn="just"/>
            <a:endParaRPr lang="en-US" sz="1400">
              <a:solidFill>
                <a:srgbClr val="FF0000"/>
              </a:solidFill>
            </a:endParaRPr>
          </a:p>
          <a:p>
            <a:pPr algn="just"/>
            <a:r>
              <a:rPr lang="en-US" sz="1400" err="1">
                <a:solidFill>
                  <a:srgbClr val="FF0000"/>
                </a:solidFill>
              </a:rPr>
              <a:t>FreeCAD</a:t>
            </a:r>
            <a:r>
              <a:rPr lang="en-US" sz="1400">
                <a:solidFill>
                  <a:srgbClr val="FF0000"/>
                </a:solidFill>
              </a:rPr>
              <a:t> parametric objects (i.e. wire, face, shell, solid) have been wrapped into bluemira geo objects. A python </a:t>
            </a:r>
            <a:r>
              <a:rPr lang="en-US" sz="1400" err="1">
                <a:solidFill>
                  <a:srgbClr val="FF0000"/>
                </a:solidFill>
              </a:rPr>
              <a:t>FreeCAD</a:t>
            </a:r>
            <a:r>
              <a:rPr lang="en-US" sz="1400">
                <a:solidFill>
                  <a:srgbClr val="FF0000"/>
                </a:solidFill>
              </a:rPr>
              <a:t> </a:t>
            </a:r>
            <a:r>
              <a:rPr lang="en-US" sz="1400" err="1">
                <a:solidFill>
                  <a:srgbClr val="FF0000"/>
                </a:solidFill>
              </a:rPr>
              <a:t>api</a:t>
            </a:r>
            <a:r>
              <a:rPr lang="en-US" sz="1400">
                <a:solidFill>
                  <a:srgbClr val="FF0000"/>
                </a:solidFill>
              </a:rPr>
              <a:t> has been implemented to expose ….</a:t>
            </a:r>
            <a:endParaRPr lang="en-US" sz="1400">
              <a:solidFill>
                <a:srgbClr val="FF0000"/>
              </a:solidFill>
              <a:cs typeface="Arial"/>
            </a:endParaRPr>
          </a:p>
        </p:txBody>
      </p:sp>
      <p:pic>
        <p:nvPicPr>
          <p:cNvPr id="9" name="Picture 3"/>
          <p:cNvPicPr>
            <a:picLocks noChangeAspect="1"/>
          </p:cNvPicPr>
          <p:nvPr/>
        </p:nvPicPr>
        <p:blipFill>
          <a:blip r:embed="rId4"/>
          <a:stretch/>
        </p:blipFill>
        <p:spPr bwMode="auto">
          <a:xfrm>
            <a:off x="297530" y="1315040"/>
            <a:ext cx="1073396" cy="1073396"/>
          </a:xfrm>
          <a:prstGeom prst="rect">
            <a:avLst/>
          </a:prstGeom>
        </p:spPr>
      </p:pic>
      <p:pic>
        <p:nvPicPr>
          <p:cNvPr id="10" name="Picture 9"/>
          <p:cNvPicPr>
            <a:picLocks noChangeAspect="1"/>
          </p:cNvPicPr>
          <p:nvPr/>
        </p:nvPicPr>
        <p:blipFill>
          <a:blip r:embed="rId5"/>
          <a:stretch>
            <a:fillRect/>
          </a:stretch>
        </p:blipFill>
        <p:spPr>
          <a:xfrm rot="16200000">
            <a:off x="-363699" y="3556063"/>
            <a:ext cx="2182485" cy="923603"/>
          </a:xfrm>
          <a:prstGeom prst="rect">
            <a:avLst/>
          </a:prstGeom>
        </p:spPr>
      </p:pic>
      <p:sp>
        <p:nvSpPr>
          <p:cNvPr id="11" name="TextBox 10"/>
          <p:cNvSpPr txBox="1"/>
          <p:nvPr/>
        </p:nvSpPr>
        <p:spPr>
          <a:xfrm>
            <a:off x="971953" y="2631440"/>
            <a:ext cx="1544012" cy="3139321"/>
          </a:xfrm>
          <a:prstGeom prst="rect">
            <a:avLst/>
          </a:prstGeom>
          <a:noFill/>
        </p:spPr>
        <p:txBody>
          <a:bodyPr wrap="none" rtlCol="0">
            <a:spAutoFit/>
          </a:bodyPr>
          <a:lstStyle/>
          <a:p>
            <a:pPr marL="342900" indent="-342900">
              <a:buFont typeface="Arial"/>
              <a:buChar char="•"/>
            </a:pPr>
            <a:r>
              <a:rPr lang="en-US" sz="1600"/>
              <a:t>Arch</a:t>
            </a:r>
          </a:p>
          <a:p>
            <a:pPr marL="342900" indent="-342900">
              <a:buFont typeface="Arial"/>
              <a:buChar char="•"/>
            </a:pPr>
            <a:r>
              <a:rPr lang="en-US" sz="1600"/>
              <a:t>Assembly</a:t>
            </a:r>
          </a:p>
          <a:p>
            <a:pPr marL="342900" indent="-342900">
              <a:buFont typeface="Arial"/>
              <a:buChar char="•"/>
            </a:pPr>
            <a:r>
              <a:rPr lang="en-US" sz="1600"/>
              <a:t>Base</a:t>
            </a:r>
          </a:p>
          <a:p>
            <a:pPr marL="342900" indent="-342900">
              <a:buFont typeface="Arial"/>
              <a:buChar char="•"/>
            </a:pPr>
            <a:r>
              <a:rPr lang="en-US" sz="1600"/>
              <a:t>Draft</a:t>
            </a:r>
          </a:p>
          <a:p>
            <a:pPr marL="342900" indent="-342900">
              <a:buFont typeface="Arial"/>
              <a:buChar char="•"/>
            </a:pPr>
            <a:r>
              <a:rPr lang="en-US" sz="1600"/>
              <a:t>Expression</a:t>
            </a:r>
          </a:p>
          <a:p>
            <a:pPr marL="342900" indent="-342900">
              <a:buFont typeface="Arial"/>
              <a:buChar char="•"/>
            </a:pPr>
            <a:r>
              <a:rPr lang="en-US" sz="1600"/>
              <a:t>FEM</a:t>
            </a:r>
          </a:p>
          <a:p>
            <a:pPr marL="342900" indent="-342900">
              <a:buFont typeface="Arial"/>
              <a:buChar char="•"/>
            </a:pPr>
            <a:r>
              <a:rPr lang="en-US" sz="1600"/>
              <a:t>GCS</a:t>
            </a:r>
          </a:p>
          <a:p>
            <a:pPr marL="342900" indent="-342900">
              <a:buFont typeface="Arial"/>
              <a:buChar char="•"/>
            </a:pPr>
            <a:r>
              <a:rPr lang="en-US" sz="1600">
                <a:solidFill>
                  <a:srgbClr val="009682"/>
                </a:solidFill>
              </a:rPr>
              <a:t>Part</a:t>
            </a:r>
          </a:p>
          <a:p>
            <a:pPr marL="342900" indent="-342900">
              <a:buFont typeface="Arial"/>
              <a:buChar char="•"/>
            </a:pPr>
            <a:r>
              <a:rPr lang="en-US" sz="1600" err="1"/>
              <a:t>PartDesign</a:t>
            </a:r>
            <a:endParaRPr lang="en-US" sz="1600"/>
          </a:p>
          <a:p>
            <a:pPr marL="342900" indent="-342900">
              <a:buFont typeface="Arial"/>
              <a:buChar char="•"/>
            </a:pPr>
            <a:r>
              <a:rPr lang="en-US" sz="1600"/>
              <a:t>Path</a:t>
            </a:r>
          </a:p>
          <a:p>
            <a:pPr marL="342900" indent="-342900">
              <a:buFont typeface="Arial"/>
              <a:buChar char="•"/>
            </a:pPr>
            <a:r>
              <a:rPr lang="en-US" sz="1600"/>
              <a:t>Sketcher</a:t>
            </a:r>
          </a:p>
          <a:p>
            <a:pPr marL="342900" indent="-342900">
              <a:buFont typeface="Arial"/>
              <a:buChar char="•"/>
            </a:pPr>
            <a:r>
              <a:rPr lang="mr-IN" sz="1600"/>
              <a:t>…</a:t>
            </a:r>
            <a:endParaRPr lang="en-US" sz="1600"/>
          </a:p>
        </p:txBody>
      </p:sp>
      <p:cxnSp>
        <p:nvCxnSpPr>
          <p:cNvPr id="12" name="Straight Arrow Connector 11"/>
          <p:cNvCxnSpPr/>
          <p:nvPr/>
        </p:nvCxnSpPr>
        <p:spPr>
          <a:xfrm>
            <a:off x="2188238" y="4515355"/>
            <a:ext cx="6554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2843692" y="2259376"/>
            <a:ext cx="5952602" cy="4160421"/>
          </a:xfrm>
          <a:prstGeom prst="rect">
            <a:avLst/>
          </a:prstGeom>
        </p:spPr>
      </p:pic>
      <p:pic>
        <p:nvPicPr>
          <p:cNvPr id="7" name="Picture 15" descr="A picture containing logo&#10;&#10;Description automatically generated">
            <a:extLst>
              <a:ext uri="{FF2B5EF4-FFF2-40B4-BE49-F238E27FC236}">
                <a16:creationId xmlns:a16="http://schemas.microsoft.com/office/drawing/2014/main" id="{4869E3A6-61FF-9702-6FF6-1C9E1FF294FF}"/>
              </a:ext>
            </a:extLst>
          </p:cNvPr>
          <p:cNvPicPr>
            <a:picLocks noChangeAspect="1"/>
          </p:cNvPicPr>
          <p:nvPr/>
        </p:nvPicPr>
        <p:blipFill>
          <a:blip r:embed="rId7"/>
          <a:stretch>
            <a:fillRect/>
          </a:stretch>
        </p:blipFill>
        <p:spPr>
          <a:xfrm>
            <a:off x="8793192" y="2357252"/>
            <a:ext cx="3030747" cy="3955044"/>
          </a:xfrm>
          <a:prstGeom prst="rect">
            <a:avLst/>
          </a:prstGeom>
        </p:spPr>
      </p:pic>
    </p:spTree>
    <p:extLst>
      <p:ext uri="{BB962C8B-B14F-4D97-AF65-F5344CB8AC3E}">
        <p14:creationId xmlns:p14="http://schemas.microsoft.com/office/powerpoint/2010/main" val="168884176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descr="Chart&#10;&#10;Description automatically generated">
            <a:extLst>
              <a:ext uri="{FF2B5EF4-FFF2-40B4-BE49-F238E27FC236}">
                <a16:creationId xmlns:a16="http://schemas.microsoft.com/office/drawing/2014/main" id="{D616EF61-BDC5-88EB-0B48-3A236FCD745E}"/>
              </a:ext>
            </a:extLst>
          </p:cNvPr>
          <p:cNvPicPr>
            <a:picLocks noChangeAspect="1"/>
          </p:cNvPicPr>
          <p:nvPr/>
        </p:nvPicPr>
        <p:blipFill>
          <a:blip r:embed="rId3"/>
          <a:stretch>
            <a:fillRect/>
          </a:stretch>
        </p:blipFill>
        <p:spPr>
          <a:xfrm>
            <a:off x="2658833" y="725103"/>
            <a:ext cx="2991401" cy="666355"/>
          </a:xfrm>
          <a:prstGeom prst="rect">
            <a:avLst/>
          </a:prstGeom>
        </p:spPr>
      </p:pic>
      <p:pic>
        <p:nvPicPr>
          <p:cNvPr id="79" name="Picture 78" descr="Chart&#10;&#10;Description automatically generated">
            <a:extLst>
              <a:ext uri="{FF2B5EF4-FFF2-40B4-BE49-F238E27FC236}">
                <a16:creationId xmlns:a16="http://schemas.microsoft.com/office/drawing/2014/main" id="{E3A4F072-923B-456A-344F-6264268062DF}"/>
              </a:ext>
            </a:extLst>
          </p:cNvPr>
          <p:cNvPicPr>
            <a:picLocks noChangeAspect="1"/>
          </p:cNvPicPr>
          <p:nvPr/>
        </p:nvPicPr>
        <p:blipFill>
          <a:blip r:embed="rId4"/>
          <a:stretch>
            <a:fillRect/>
          </a:stretch>
        </p:blipFill>
        <p:spPr>
          <a:xfrm>
            <a:off x="3685531" y="904321"/>
            <a:ext cx="2680405" cy="1619227"/>
          </a:xfrm>
          <a:prstGeom prst="rect">
            <a:avLst/>
          </a:prstGeom>
        </p:spPr>
      </p:pic>
      <p:pic>
        <p:nvPicPr>
          <p:cNvPr id="21" name="Picture 6" descr="Chart&#10;&#10;Description automatically generated">
            <a:extLst>
              <a:ext uri="{FF2B5EF4-FFF2-40B4-BE49-F238E27FC236}">
                <a16:creationId xmlns:a16="http://schemas.microsoft.com/office/drawing/2014/main" id="{229742FF-3262-0C24-12DF-CABCB4A6BEC4}"/>
              </a:ext>
            </a:extLst>
          </p:cNvPr>
          <p:cNvPicPr>
            <a:picLocks noChangeAspect="1"/>
          </p:cNvPicPr>
          <p:nvPr/>
        </p:nvPicPr>
        <p:blipFill>
          <a:blip r:embed="rId5"/>
          <a:stretch>
            <a:fillRect/>
          </a:stretch>
        </p:blipFill>
        <p:spPr>
          <a:xfrm>
            <a:off x="6058446" y="1462500"/>
            <a:ext cx="1099737" cy="1388203"/>
          </a:xfrm>
          <a:prstGeom prst="rect">
            <a:avLst/>
          </a:prstGeom>
        </p:spPr>
      </p:pic>
      <p:pic>
        <p:nvPicPr>
          <p:cNvPr id="23" name="Picture 9" descr="A picture containing chart&#10;&#10;Description automatically generated">
            <a:extLst>
              <a:ext uri="{FF2B5EF4-FFF2-40B4-BE49-F238E27FC236}">
                <a16:creationId xmlns:a16="http://schemas.microsoft.com/office/drawing/2014/main" id="{B4104EA6-4DAF-7BE0-EF5B-60520E0CE00B}"/>
              </a:ext>
            </a:extLst>
          </p:cNvPr>
          <p:cNvPicPr>
            <a:picLocks noGrp="1" noChangeAspect="1"/>
          </p:cNvPicPr>
          <p:nvPr>
            <p:ph idx="1"/>
          </p:nvPr>
        </p:nvPicPr>
        <p:blipFill>
          <a:blip r:embed="rId6"/>
          <a:stretch>
            <a:fillRect/>
          </a:stretch>
        </p:blipFill>
        <p:spPr>
          <a:xfrm>
            <a:off x="4920472" y="1462500"/>
            <a:ext cx="1037380" cy="1349421"/>
          </a:xfrm>
        </p:spPr>
      </p:pic>
      <p:pic>
        <p:nvPicPr>
          <p:cNvPr id="73" name="Picture 6" descr="Chart&#10;&#10;Description automatically generated">
            <a:extLst>
              <a:ext uri="{FF2B5EF4-FFF2-40B4-BE49-F238E27FC236}">
                <a16:creationId xmlns:a16="http://schemas.microsoft.com/office/drawing/2014/main" id="{60C056EB-E579-38DA-A07E-DEFDD1EA2837}"/>
              </a:ext>
            </a:extLst>
          </p:cNvPr>
          <p:cNvPicPr>
            <a:picLocks noChangeAspect="1"/>
          </p:cNvPicPr>
          <p:nvPr/>
        </p:nvPicPr>
        <p:blipFill>
          <a:blip r:embed="rId7"/>
          <a:stretch>
            <a:fillRect/>
          </a:stretch>
        </p:blipFill>
        <p:spPr>
          <a:xfrm>
            <a:off x="5669924" y="2542712"/>
            <a:ext cx="2004612" cy="2113036"/>
          </a:xfrm>
          <a:prstGeom prst="rect">
            <a:avLst/>
          </a:prstGeom>
        </p:spPr>
      </p:pic>
      <p:sp>
        <p:nvSpPr>
          <p:cNvPr id="59" name="Content Placeholder 2">
            <a:extLst>
              <a:ext uri="{FF2B5EF4-FFF2-40B4-BE49-F238E27FC236}">
                <a16:creationId xmlns:a16="http://schemas.microsoft.com/office/drawing/2014/main" id="{8985ABE8-CDF0-AF52-5C98-D6E24210CE15}"/>
              </a:ext>
            </a:extLst>
          </p:cNvPr>
          <p:cNvSpPr txBox="1">
            <a:spLocks/>
          </p:cNvSpPr>
          <p:nvPr/>
        </p:nvSpPr>
        <p:spPr>
          <a:xfrm>
            <a:off x="6162740" y="2843465"/>
            <a:ext cx="5324363" cy="1584001"/>
          </a:xfrm>
          <a:prstGeom prst="rect">
            <a:avLst/>
          </a:prstGeom>
        </p:spPr>
        <p:txBody>
          <a:bodyPr vert="horz" lIns="89331" tIns="44665" rIns="89331" bIns="44665" rtlCol="0" anchor="t">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2345" b="1" u="sng">
                <a:latin typeface="Arial"/>
                <a:cs typeface="Arial"/>
              </a:rPr>
              <a:t>Choose calculations:</a:t>
            </a:r>
            <a:r>
              <a:rPr lang="en-US" sz="2345">
                <a:latin typeface="Arial"/>
                <a:cs typeface="Arial"/>
              </a:rPr>
              <a:t> </a:t>
            </a:r>
          </a:p>
          <a:p>
            <a:pPr>
              <a:spcBef>
                <a:spcPts val="0"/>
              </a:spcBef>
              <a:buFont typeface="Arial"/>
              <a:buChar char="•"/>
            </a:pPr>
            <a:r>
              <a:rPr lang="en-GB" sz="2345">
                <a:latin typeface="Arial"/>
                <a:cs typeface="Arial"/>
              </a:rPr>
              <a:t>Sequences</a:t>
            </a:r>
            <a:r>
              <a:rPr lang="en-US" sz="2345">
                <a:latin typeface="Arial"/>
                <a:cs typeface="Arial"/>
              </a:rPr>
              <a:t> </a:t>
            </a:r>
          </a:p>
          <a:p>
            <a:pPr>
              <a:spcBef>
                <a:spcPts val="0"/>
              </a:spcBef>
              <a:buFont typeface="Arial"/>
              <a:buChar char="•"/>
            </a:pPr>
            <a:r>
              <a:rPr lang="en-GB" sz="2345">
                <a:latin typeface="Arial"/>
                <a:cs typeface="Arial"/>
              </a:rPr>
              <a:t>Optimisation problems</a:t>
            </a:r>
            <a:r>
              <a:rPr lang="en-US" sz="2345">
                <a:latin typeface="Arial"/>
                <a:cs typeface="Arial"/>
              </a:rPr>
              <a:t> </a:t>
            </a:r>
            <a:endParaRPr lang="en-US" sz="2345"/>
          </a:p>
          <a:p>
            <a:pPr>
              <a:spcBef>
                <a:spcPts val="0"/>
              </a:spcBef>
              <a:buFont typeface="Arial"/>
            </a:pPr>
            <a:r>
              <a:rPr lang="en-GB" sz="2345">
                <a:latin typeface="Arial"/>
                <a:cs typeface="Arial"/>
              </a:rPr>
              <a:t>Solvers, builders </a:t>
            </a:r>
            <a:endParaRPr lang="en-US" sz="2345">
              <a:latin typeface="Arial"/>
              <a:cs typeface="Arial"/>
            </a:endParaRPr>
          </a:p>
          <a:p>
            <a:pPr>
              <a:spcBef>
                <a:spcPts val="0"/>
              </a:spcBef>
              <a:buFont typeface="Arial"/>
            </a:pPr>
            <a:r>
              <a:rPr lang="en-GB" sz="2345">
                <a:latin typeface="Arial"/>
                <a:cs typeface="Arial"/>
              </a:rPr>
              <a:t>Convergence criteria, stop conditions</a:t>
            </a:r>
            <a:endParaRPr lang="en-US" sz="2345"/>
          </a:p>
          <a:p>
            <a:pPr marL="0" indent="0">
              <a:spcBef>
                <a:spcPts val="0"/>
              </a:spcBef>
              <a:buNone/>
            </a:pPr>
            <a:endParaRPr lang="en-GB" sz="2345">
              <a:latin typeface="Arial"/>
              <a:cs typeface="Arial"/>
            </a:endParaRPr>
          </a:p>
          <a:p>
            <a:pPr marL="0" indent="0">
              <a:buNone/>
            </a:pPr>
            <a:endParaRPr lang="en-GB" sz="2345" b="1" u="sng">
              <a:latin typeface="Arial"/>
              <a:cs typeface="Arial"/>
            </a:endParaRPr>
          </a:p>
        </p:txBody>
      </p:sp>
      <p:sp>
        <p:nvSpPr>
          <p:cNvPr id="58" name="Content Placeholder 2">
            <a:extLst>
              <a:ext uri="{FF2B5EF4-FFF2-40B4-BE49-F238E27FC236}">
                <a16:creationId xmlns:a16="http://schemas.microsoft.com/office/drawing/2014/main" id="{EA182DB0-4499-F16C-1352-D9C9153C7AE9}"/>
              </a:ext>
            </a:extLst>
          </p:cNvPr>
          <p:cNvSpPr txBox="1">
            <a:spLocks/>
          </p:cNvSpPr>
          <p:nvPr/>
        </p:nvSpPr>
        <p:spPr>
          <a:xfrm>
            <a:off x="6344447" y="900071"/>
            <a:ext cx="4513459" cy="1376967"/>
          </a:xfrm>
          <a:prstGeom prst="rect">
            <a:avLst/>
          </a:prstGeom>
        </p:spPr>
        <p:txBody>
          <a:bodyPr vert="horz" lIns="89331" tIns="44665" rIns="89331" bIns="44665" rtlCol="0" anchor="t">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345" b="1" u="sng">
                <a:latin typeface="Arial"/>
                <a:cs typeface="Arial"/>
              </a:rPr>
              <a:t>Choose inputs:</a:t>
            </a:r>
            <a:endParaRPr lang="en-US" sz="2345" b="1" u="sng"/>
          </a:p>
          <a:p>
            <a:r>
              <a:rPr lang="en-GB" sz="2345">
                <a:latin typeface="Arial"/>
                <a:cs typeface="Arial"/>
              </a:rPr>
              <a:t>Values, constraint values</a:t>
            </a:r>
          </a:p>
          <a:p>
            <a:r>
              <a:rPr lang="en-GB" sz="2345">
                <a:latin typeface="Arial"/>
                <a:cs typeface="Arial"/>
              </a:rPr>
              <a:t>Constraints, objective functions</a:t>
            </a:r>
            <a:endParaRPr lang="en-GB" sz="2345"/>
          </a:p>
          <a:p>
            <a:r>
              <a:rPr lang="en-GB" sz="2345">
                <a:latin typeface="Arial"/>
                <a:cs typeface="Arial"/>
              </a:rPr>
              <a:t>Geometry parameterisations</a:t>
            </a:r>
            <a:endParaRPr lang="en-GB" sz="2345"/>
          </a:p>
          <a:p>
            <a:endParaRPr lang="en-GB" sz="2345">
              <a:latin typeface="Arial"/>
              <a:cs typeface="Arial"/>
            </a:endParaRPr>
          </a:p>
          <a:p>
            <a:endParaRPr lang="en-GB" sz="2345">
              <a:latin typeface="Arial"/>
              <a:cs typeface="Arial"/>
            </a:endParaRPr>
          </a:p>
        </p:txBody>
      </p:sp>
      <p:sp>
        <p:nvSpPr>
          <p:cNvPr id="2" name="Title 1">
            <a:extLst>
              <a:ext uri="{FF2B5EF4-FFF2-40B4-BE49-F238E27FC236}">
                <a16:creationId xmlns:a16="http://schemas.microsoft.com/office/drawing/2014/main" id="{36685947-9014-AB38-3422-EC3A692D8023}"/>
              </a:ext>
            </a:extLst>
          </p:cNvPr>
          <p:cNvSpPr>
            <a:spLocks noGrp="1"/>
          </p:cNvSpPr>
          <p:nvPr>
            <p:ph type="title"/>
          </p:nvPr>
        </p:nvSpPr>
        <p:spPr/>
        <p:txBody>
          <a:bodyPr/>
          <a:lstStyle/>
          <a:p>
            <a:r>
              <a:rPr lang="en-GB">
                <a:latin typeface="Arial"/>
                <a:cs typeface="Arial"/>
              </a:rPr>
              <a:t>EU-DEMO workflow in BLUEMIRA</a:t>
            </a:r>
            <a:endParaRPr lang="en-GB"/>
          </a:p>
        </p:txBody>
      </p:sp>
      <p:sp>
        <p:nvSpPr>
          <p:cNvPr id="5" name="Rectangle: Rounded Corners 4">
            <a:extLst>
              <a:ext uri="{FF2B5EF4-FFF2-40B4-BE49-F238E27FC236}">
                <a16:creationId xmlns:a16="http://schemas.microsoft.com/office/drawing/2014/main" id="{1C05B4CF-050B-48B8-3CD5-41ED592AF4D9}"/>
              </a:ext>
            </a:extLst>
          </p:cNvPr>
          <p:cNvSpPr/>
          <p:nvPr/>
        </p:nvSpPr>
        <p:spPr>
          <a:xfrm>
            <a:off x="375599" y="913514"/>
            <a:ext cx="1461335" cy="503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5">
                <a:cs typeface="Calibri"/>
              </a:rPr>
              <a:t>PROCESS</a:t>
            </a:r>
          </a:p>
        </p:txBody>
      </p:sp>
      <p:sp>
        <p:nvSpPr>
          <p:cNvPr id="6" name="Rectangle: Rounded Corners 5">
            <a:extLst>
              <a:ext uri="{FF2B5EF4-FFF2-40B4-BE49-F238E27FC236}">
                <a16:creationId xmlns:a16="http://schemas.microsoft.com/office/drawing/2014/main" id="{D3E9CF83-093D-6C19-A6D6-E5F76703213F}"/>
              </a:ext>
            </a:extLst>
          </p:cNvPr>
          <p:cNvSpPr/>
          <p:nvPr/>
        </p:nvSpPr>
        <p:spPr>
          <a:xfrm>
            <a:off x="815304" y="1417895"/>
            <a:ext cx="1461335" cy="503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PLASMOD</a:t>
            </a:r>
          </a:p>
        </p:txBody>
      </p:sp>
      <p:sp>
        <p:nvSpPr>
          <p:cNvPr id="7" name="Rectangle: Rounded Corners 6">
            <a:extLst>
              <a:ext uri="{FF2B5EF4-FFF2-40B4-BE49-F238E27FC236}">
                <a16:creationId xmlns:a16="http://schemas.microsoft.com/office/drawing/2014/main" id="{E709CA88-9B29-BD53-371C-1F7EDB207E48}"/>
              </a:ext>
            </a:extLst>
          </p:cNvPr>
          <p:cNvSpPr/>
          <p:nvPr/>
        </p:nvSpPr>
        <p:spPr>
          <a:xfrm>
            <a:off x="1229034" y="1922276"/>
            <a:ext cx="1720040" cy="465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2-D fixed BE</a:t>
            </a:r>
            <a:endParaRPr lang="en-US" sz="2361"/>
          </a:p>
        </p:txBody>
      </p:sp>
      <p:sp>
        <p:nvSpPr>
          <p:cNvPr id="8" name="Rectangle: Rounded Corners 7">
            <a:extLst>
              <a:ext uri="{FF2B5EF4-FFF2-40B4-BE49-F238E27FC236}">
                <a16:creationId xmlns:a16="http://schemas.microsoft.com/office/drawing/2014/main" id="{63D25D53-BCEF-9A30-C59D-D20831B1A877}"/>
              </a:ext>
            </a:extLst>
          </p:cNvPr>
          <p:cNvSpPr/>
          <p:nvPr/>
        </p:nvSpPr>
        <p:spPr>
          <a:xfrm>
            <a:off x="1656375" y="2387868"/>
            <a:ext cx="1720040" cy="55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2-D free BE</a:t>
            </a:r>
          </a:p>
        </p:txBody>
      </p:sp>
      <p:sp>
        <p:nvSpPr>
          <p:cNvPr id="9" name="Rectangle: Rounded Corners 8">
            <a:extLst>
              <a:ext uri="{FF2B5EF4-FFF2-40B4-BE49-F238E27FC236}">
                <a16:creationId xmlns:a16="http://schemas.microsoft.com/office/drawing/2014/main" id="{723662CC-5516-D66B-A1B8-085313598514}"/>
              </a:ext>
            </a:extLst>
          </p:cNvPr>
          <p:cNvSpPr/>
          <p:nvPr/>
        </p:nvSpPr>
        <p:spPr>
          <a:xfrm>
            <a:off x="2084783" y="2931040"/>
            <a:ext cx="1720040" cy="55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FW design</a:t>
            </a:r>
          </a:p>
        </p:txBody>
      </p:sp>
      <p:sp>
        <p:nvSpPr>
          <p:cNvPr id="10" name="Rectangle: Rounded Corners 9">
            <a:extLst>
              <a:ext uri="{FF2B5EF4-FFF2-40B4-BE49-F238E27FC236}">
                <a16:creationId xmlns:a16="http://schemas.microsoft.com/office/drawing/2014/main" id="{701FEE28-D842-0D75-53EE-B882E22F5C53}"/>
              </a:ext>
            </a:extLst>
          </p:cNvPr>
          <p:cNvSpPr/>
          <p:nvPr/>
        </p:nvSpPr>
        <p:spPr>
          <a:xfrm>
            <a:off x="2513798" y="3474210"/>
            <a:ext cx="1720040" cy="55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TF design</a:t>
            </a:r>
          </a:p>
        </p:txBody>
      </p:sp>
      <p:sp>
        <p:nvSpPr>
          <p:cNvPr id="11" name="Rectangle: Rounded Corners 10">
            <a:extLst>
              <a:ext uri="{FF2B5EF4-FFF2-40B4-BE49-F238E27FC236}">
                <a16:creationId xmlns:a16="http://schemas.microsoft.com/office/drawing/2014/main" id="{8CA2C47D-10B8-F7D9-310F-8A2918163F06}"/>
              </a:ext>
            </a:extLst>
          </p:cNvPr>
          <p:cNvSpPr/>
          <p:nvPr/>
        </p:nvSpPr>
        <p:spPr>
          <a:xfrm>
            <a:off x="2943460" y="4030312"/>
            <a:ext cx="1720040" cy="736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Equilibrium + PF design</a:t>
            </a:r>
          </a:p>
        </p:txBody>
      </p:sp>
      <p:sp>
        <p:nvSpPr>
          <p:cNvPr id="12" name="Rectangle: Rounded Corners 11">
            <a:extLst>
              <a:ext uri="{FF2B5EF4-FFF2-40B4-BE49-F238E27FC236}">
                <a16:creationId xmlns:a16="http://schemas.microsoft.com/office/drawing/2014/main" id="{B85D6C74-ACD9-687C-D063-F808F532C6F4}"/>
              </a:ext>
            </a:extLst>
          </p:cNvPr>
          <p:cNvSpPr/>
          <p:nvPr/>
        </p:nvSpPr>
        <p:spPr>
          <a:xfrm>
            <a:off x="3377471" y="4767232"/>
            <a:ext cx="1720040" cy="55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FW design</a:t>
            </a:r>
          </a:p>
        </p:txBody>
      </p:sp>
      <p:sp>
        <p:nvSpPr>
          <p:cNvPr id="13" name="Rectangle: Rounded Corners 12">
            <a:extLst>
              <a:ext uri="{FF2B5EF4-FFF2-40B4-BE49-F238E27FC236}">
                <a16:creationId xmlns:a16="http://schemas.microsoft.com/office/drawing/2014/main" id="{7FDF1F2F-1F39-575A-51BB-2E5AF9B524A0}"/>
              </a:ext>
            </a:extLst>
          </p:cNvPr>
          <p:cNvSpPr/>
          <p:nvPr/>
        </p:nvSpPr>
        <p:spPr>
          <a:xfrm>
            <a:off x="3805262" y="5323334"/>
            <a:ext cx="1720040" cy="723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Machine design</a:t>
            </a:r>
          </a:p>
        </p:txBody>
      </p:sp>
      <p:sp>
        <p:nvSpPr>
          <p:cNvPr id="14" name="Rectangle: Rounded Corners 13">
            <a:extLst>
              <a:ext uri="{FF2B5EF4-FFF2-40B4-BE49-F238E27FC236}">
                <a16:creationId xmlns:a16="http://schemas.microsoft.com/office/drawing/2014/main" id="{172241D4-67B3-6931-CCBA-A7A13FD07810}"/>
              </a:ext>
            </a:extLst>
          </p:cNvPr>
          <p:cNvSpPr/>
          <p:nvPr/>
        </p:nvSpPr>
        <p:spPr>
          <a:xfrm>
            <a:off x="4401233" y="6047529"/>
            <a:ext cx="1707105" cy="452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331" tIns="44665" rIns="89331" bIns="44665" rtlCol="0" anchor="ctr"/>
          <a:lstStyle/>
          <a:p>
            <a:pPr algn="ctr"/>
            <a:r>
              <a:rPr lang="en-GB" sz="2345">
                <a:cs typeface="Calibri"/>
              </a:rPr>
              <a:t>BOP calc</a:t>
            </a:r>
          </a:p>
        </p:txBody>
      </p:sp>
      <p:pic>
        <p:nvPicPr>
          <p:cNvPr id="20" name="Picture 10" descr="Diagram, schematic&#10;&#10;Description automatically generated">
            <a:extLst>
              <a:ext uri="{FF2B5EF4-FFF2-40B4-BE49-F238E27FC236}">
                <a16:creationId xmlns:a16="http://schemas.microsoft.com/office/drawing/2014/main" id="{8D9834C4-38AF-FF7F-A193-6A8D7B57FC5D}"/>
              </a:ext>
            </a:extLst>
          </p:cNvPr>
          <p:cNvPicPr>
            <a:picLocks noChangeAspect="1"/>
          </p:cNvPicPr>
          <p:nvPr/>
        </p:nvPicPr>
        <p:blipFill>
          <a:blip r:embed="rId8"/>
          <a:stretch>
            <a:fillRect/>
          </a:stretch>
        </p:blipFill>
        <p:spPr>
          <a:xfrm>
            <a:off x="5900472" y="3150679"/>
            <a:ext cx="4762476" cy="1843212"/>
          </a:xfrm>
          <a:prstGeom prst="rect">
            <a:avLst/>
          </a:prstGeom>
        </p:spPr>
      </p:pic>
      <p:pic>
        <p:nvPicPr>
          <p:cNvPr id="3" name="Picture 14" descr="Chart&#10;&#10;Description automatically generated">
            <a:extLst>
              <a:ext uri="{FF2B5EF4-FFF2-40B4-BE49-F238E27FC236}">
                <a16:creationId xmlns:a16="http://schemas.microsoft.com/office/drawing/2014/main" id="{47646348-5BED-596D-38F1-49AC7CE12574}"/>
              </a:ext>
            </a:extLst>
          </p:cNvPr>
          <p:cNvPicPr>
            <a:picLocks noChangeAspect="1"/>
          </p:cNvPicPr>
          <p:nvPr/>
        </p:nvPicPr>
        <p:blipFill>
          <a:blip r:embed="rId9"/>
          <a:stretch>
            <a:fillRect/>
          </a:stretch>
        </p:blipFill>
        <p:spPr>
          <a:xfrm>
            <a:off x="7024541" y="3470073"/>
            <a:ext cx="1558531" cy="2022226"/>
          </a:xfrm>
          <a:prstGeom prst="rect">
            <a:avLst/>
          </a:prstGeom>
        </p:spPr>
      </p:pic>
      <p:pic>
        <p:nvPicPr>
          <p:cNvPr id="18" name="Picture 7" descr="Diagram&#10;&#10;Description automatically generated">
            <a:extLst>
              <a:ext uri="{FF2B5EF4-FFF2-40B4-BE49-F238E27FC236}">
                <a16:creationId xmlns:a16="http://schemas.microsoft.com/office/drawing/2014/main" id="{DBA43BDD-172C-F159-DA73-FD8B18152670}"/>
              </a:ext>
            </a:extLst>
          </p:cNvPr>
          <p:cNvPicPr>
            <a:picLocks noChangeAspect="1"/>
          </p:cNvPicPr>
          <p:nvPr/>
        </p:nvPicPr>
        <p:blipFill rotWithShape="1">
          <a:blip r:embed="rId10"/>
          <a:srcRect l="4489" r="-362" b="-243"/>
          <a:stretch/>
        </p:blipFill>
        <p:spPr>
          <a:xfrm>
            <a:off x="7463597" y="3294437"/>
            <a:ext cx="1638717" cy="2552190"/>
          </a:xfrm>
          <a:prstGeom prst="rect">
            <a:avLst/>
          </a:prstGeom>
        </p:spPr>
      </p:pic>
      <p:pic>
        <p:nvPicPr>
          <p:cNvPr id="19" name="Picture 6" descr="Icon&#10;&#10;Description automatically generated">
            <a:extLst>
              <a:ext uri="{FF2B5EF4-FFF2-40B4-BE49-F238E27FC236}">
                <a16:creationId xmlns:a16="http://schemas.microsoft.com/office/drawing/2014/main" id="{96D4E4CF-3ADD-1E5D-B482-DAFDE56297F5}"/>
              </a:ext>
            </a:extLst>
          </p:cNvPr>
          <p:cNvPicPr>
            <a:picLocks noChangeAspect="1"/>
          </p:cNvPicPr>
          <p:nvPr/>
        </p:nvPicPr>
        <p:blipFill rotWithShape="1">
          <a:blip r:embed="rId11"/>
          <a:srcRect l="4555" r="2277" b="241"/>
          <a:stretch/>
        </p:blipFill>
        <p:spPr>
          <a:xfrm>
            <a:off x="9070449" y="3290769"/>
            <a:ext cx="2607385" cy="2390535"/>
          </a:xfrm>
          <a:prstGeom prst="rect">
            <a:avLst/>
          </a:prstGeom>
        </p:spPr>
      </p:pic>
      <p:pic>
        <p:nvPicPr>
          <p:cNvPr id="15" name="Picture 16" descr="Diagram&#10;&#10;Description automatically generated">
            <a:extLst>
              <a:ext uri="{FF2B5EF4-FFF2-40B4-BE49-F238E27FC236}">
                <a16:creationId xmlns:a16="http://schemas.microsoft.com/office/drawing/2014/main" id="{A61DDE3A-17B7-A23A-4935-5C5595CE9D93}"/>
              </a:ext>
            </a:extLst>
          </p:cNvPr>
          <p:cNvPicPr>
            <a:picLocks noChangeAspect="1"/>
          </p:cNvPicPr>
          <p:nvPr/>
        </p:nvPicPr>
        <p:blipFill>
          <a:blip r:embed="rId12"/>
          <a:stretch>
            <a:fillRect/>
          </a:stretch>
        </p:blipFill>
        <p:spPr>
          <a:xfrm>
            <a:off x="9350151" y="4770334"/>
            <a:ext cx="2679994" cy="1611718"/>
          </a:xfrm>
          <a:prstGeom prst="rect">
            <a:avLst/>
          </a:prstGeom>
        </p:spPr>
      </p:pic>
      <p:cxnSp>
        <p:nvCxnSpPr>
          <p:cNvPr id="24" name="Elbow Connector 23"/>
          <p:cNvCxnSpPr>
            <a:stCxn id="5" idx="3"/>
            <a:endCxn id="6" idx="3"/>
          </p:cNvCxnSpPr>
          <p:nvPr/>
        </p:nvCxnSpPr>
        <p:spPr>
          <a:xfrm>
            <a:off x="1836934" y="1165511"/>
            <a:ext cx="439705" cy="504381"/>
          </a:xfrm>
          <a:prstGeom prst="bentConnector3">
            <a:avLst>
              <a:gd name="adj1" fmla="val 15079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6" idx="3"/>
            <a:endCxn id="7" idx="3"/>
          </p:cNvCxnSpPr>
          <p:nvPr/>
        </p:nvCxnSpPr>
        <p:spPr>
          <a:xfrm>
            <a:off x="2276639" y="1669893"/>
            <a:ext cx="672436" cy="484972"/>
          </a:xfrm>
          <a:prstGeom prst="bentConnector3">
            <a:avLst>
              <a:gd name="adj1" fmla="val 13321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3"/>
            <a:endCxn id="8" idx="3"/>
          </p:cNvCxnSpPr>
          <p:nvPr/>
        </p:nvCxnSpPr>
        <p:spPr>
          <a:xfrm>
            <a:off x="2949075" y="2154865"/>
            <a:ext cx="427341" cy="510880"/>
          </a:xfrm>
          <a:prstGeom prst="bentConnector3">
            <a:avLst>
              <a:gd name="adj1" fmla="val 15226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a:endCxn id="9" idx="3"/>
          </p:cNvCxnSpPr>
          <p:nvPr/>
        </p:nvCxnSpPr>
        <p:spPr>
          <a:xfrm>
            <a:off x="3376416" y="2665745"/>
            <a:ext cx="428408" cy="543172"/>
          </a:xfrm>
          <a:prstGeom prst="bentConnector3">
            <a:avLst>
              <a:gd name="adj1" fmla="val 15213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9" idx="3"/>
            <a:endCxn id="10" idx="3"/>
          </p:cNvCxnSpPr>
          <p:nvPr/>
        </p:nvCxnSpPr>
        <p:spPr>
          <a:xfrm>
            <a:off x="3804823" y="3208917"/>
            <a:ext cx="429014" cy="543170"/>
          </a:xfrm>
          <a:prstGeom prst="bentConnector3">
            <a:avLst>
              <a:gd name="adj1" fmla="val 152056"/>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0" idx="3"/>
            <a:endCxn id="11" idx="3"/>
          </p:cNvCxnSpPr>
          <p:nvPr/>
        </p:nvCxnSpPr>
        <p:spPr>
          <a:xfrm>
            <a:off x="4233838" y="3752087"/>
            <a:ext cx="429662" cy="646679"/>
          </a:xfrm>
          <a:prstGeom prst="bentConnector3">
            <a:avLst>
              <a:gd name="adj1" fmla="val 151977"/>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1" idx="3"/>
            <a:endCxn id="12" idx="3"/>
          </p:cNvCxnSpPr>
          <p:nvPr/>
        </p:nvCxnSpPr>
        <p:spPr>
          <a:xfrm>
            <a:off x="4663500" y="4398766"/>
            <a:ext cx="434012" cy="646343"/>
          </a:xfrm>
          <a:prstGeom prst="bentConnector3">
            <a:avLst>
              <a:gd name="adj1" fmla="val 151456"/>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3"/>
            <a:endCxn id="13" idx="3"/>
          </p:cNvCxnSpPr>
          <p:nvPr/>
        </p:nvCxnSpPr>
        <p:spPr>
          <a:xfrm>
            <a:off x="5097512" y="5045109"/>
            <a:ext cx="427790" cy="640209"/>
          </a:xfrm>
          <a:prstGeom prst="bentConnector3">
            <a:avLst>
              <a:gd name="adj1" fmla="val 152205"/>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3" idx="3"/>
            <a:endCxn id="14" idx="3"/>
          </p:cNvCxnSpPr>
          <p:nvPr/>
        </p:nvCxnSpPr>
        <p:spPr>
          <a:xfrm>
            <a:off x="5525302" y="5685318"/>
            <a:ext cx="583036" cy="588329"/>
          </a:xfrm>
          <a:prstGeom prst="bentConnector3">
            <a:avLst>
              <a:gd name="adj1" fmla="val 138304"/>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6" idx="1"/>
            <a:endCxn id="5" idx="1"/>
          </p:cNvCxnSpPr>
          <p:nvPr/>
        </p:nvCxnSpPr>
        <p:spPr>
          <a:xfrm rot="10800000">
            <a:off x="375600" y="1165511"/>
            <a:ext cx="439705" cy="504381"/>
          </a:xfrm>
          <a:prstGeom prst="bentConnector3">
            <a:avLst>
              <a:gd name="adj1" fmla="val 139013"/>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7" idx="1"/>
            <a:endCxn id="6" idx="1"/>
          </p:cNvCxnSpPr>
          <p:nvPr/>
        </p:nvCxnSpPr>
        <p:spPr>
          <a:xfrm rot="10800000">
            <a:off x="815303" y="1669894"/>
            <a:ext cx="413731" cy="484972"/>
          </a:xfrm>
          <a:prstGeom prst="bentConnector3">
            <a:avLst>
              <a:gd name="adj1" fmla="val 153979"/>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4" idx="1"/>
            <a:endCxn id="5" idx="1"/>
          </p:cNvCxnSpPr>
          <p:nvPr/>
        </p:nvCxnSpPr>
        <p:spPr>
          <a:xfrm rot="10800000">
            <a:off x="375598" y="1165512"/>
            <a:ext cx="4025634" cy="5108135"/>
          </a:xfrm>
          <a:prstGeom prst="bentConnector3">
            <a:avLst>
              <a:gd name="adj1" fmla="val 104262"/>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0" idx="1"/>
          </p:cNvCxnSpPr>
          <p:nvPr/>
        </p:nvCxnSpPr>
        <p:spPr>
          <a:xfrm rot="10800000">
            <a:off x="475907" y="3208918"/>
            <a:ext cx="2037891" cy="543170"/>
          </a:xfrm>
          <a:prstGeom prst="bentConnector3">
            <a:avLst>
              <a:gd name="adj1" fmla="val 100188"/>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11" idx="1"/>
          </p:cNvCxnSpPr>
          <p:nvPr/>
        </p:nvCxnSpPr>
        <p:spPr>
          <a:xfrm rot="10800000">
            <a:off x="746620" y="3909842"/>
            <a:ext cx="2196840" cy="488924"/>
          </a:xfrm>
          <a:prstGeom prst="bentConnector3">
            <a:avLst>
              <a:gd name="adj1" fmla="val 99503"/>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12" idx="1"/>
          </p:cNvCxnSpPr>
          <p:nvPr/>
        </p:nvCxnSpPr>
        <p:spPr>
          <a:xfrm rot="10800000">
            <a:off x="850934" y="3470074"/>
            <a:ext cx="2526539" cy="1575037"/>
          </a:xfrm>
          <a:prstGeom prst="bentConnector3">
            <a:avLst>
              <a:gd name="adj1" fmla="val 120714"/>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13" idx="1"/>
          </p:cNvCxnSpPr>
          <p:nvPr/>
        </p:nvCxnSpPr>
        <p:spPr>
          <a:xfrm rot="10800000">
            <a:off x="429578" y="4217093"/>
            <a:ext cx="3375684" cy="1468227"/>
          </a:xfrm>
          <a:prstGeom prst="bentConnector3">
            <a:avLst>
              <a:gd name="adj1" fmla="val 50000"/>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10800000">
            <a:off x="1082774" y="3486794"/>
            <a:ext cx="2722051" cy="2359837"/>
          </a:xfrm>
          <a:prstGeom prst="bentConnector3">
            <a:avLst>
              <a:gd name="adj1" fmla="val 8350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8" idx="1"/>
            <a:endCxn id="7" idx="1"/>
          </p:cNvCxnSpPr>
          <p:nvPr/>
        </p:nvCxnSpPr>
        <p:spPr>
          <a:xfrm rot="10800000">
            <a:off x="1229036" y="2154865"/>
            <a:ext cx="427341" cy="510880"/>
          </a:xfrm>
          <a:prstGeom prst="bentConnector3">
            <a:avLst>
              <a:gd name="adj1" fmla="val 15226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24" name="Footer Placeholder 3">
            <a:extLst>
              <a:ext uri="{FF2B5EF4-FFF2-40B4-BE49-F238E27FC236}">
                <a16:creationId xmlns:a16="http://schemas.microsoft.com/office/drawing/2014/main" id="{8F38D145-627D-0390-32A6-AF8AFA0EDE61}"/>
              </a:ext>
            </a:extLst>
          </p:cNvPr>
          <p:cNvSpPr txBox="1">
            <a:spLocks/>
          </p:cNvSpPr>
          <p:nvPr/>
        </p:nvSpPr>
        <p:spPr>
          <a:xfrm>
            <a:off x="876221" y="6387700"/>
            <a:ext cx="70088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Tree>
    <p:extLst>
      <p:ext uri="{BB962C8B-B14F-4D97-AF65-F5344CB8AC3E}">
        <p14:creationId xmlns:p14="http://schemas.microsoft.com/office/powerpoint/2010/main" val="11326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8"/>
                                        </p:tgtEl>
                                      </p:cBhvr>
                                    </p:animEffect>
                                    <p:set>
                                      <p:cBhvr>
                                        <p:cTn id="10" dur="1" fill="hold">
                                          <p:stCondLst>
                                            <p:cond delay="499"/>
                                          </p:stCondLst>
                                        </p:cTn>
                                        <p:tgtEl>
                                          <p:spTgt spid="5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par>
                                <p:cTn id="113" presetID="10" presetClass="entr" presetSubtype="0" fill="hold"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500"/>
                                        <p:tgtEl>
                                          <p:spTgt spid="18"/>
                                        </p:tgtEl>
                                      </p:cBhvr>
                                    </p:animEffect>
                                  </p:childTnLst>
                                </p:cTn>
                              </p:par>
                              <p:par>
                                <p:cTn id="116" presetID="10" presetClass="entr" presetSubtype="0" fill="hold" nodeType="with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500"/>
                                        <p:tgtEl>
                                          <p:spTgt spid="1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500"/>
                                        <p:tgtEl>
                                          <p:spTgt spid="4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childTnLst>
                                </p:cTn>
                              </p:par>
                              <p:par>
                                <p:cTn id="127" presetID="10" presetClass="entr" presetSubtype="0" fill="hold" nodeType="with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fade">
                                      <p:cBhvr>
                                        <p:cTn id="129" dur="500"/>
                                        <p:tgtEl>
                                          <p:spTgt spid="1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500"/>
                                        <p:tgtEl>
                                          <p:spTgt spid="60"/>
                                        </p:tgtEl>
                                      </p:cBhvr>
                                    </p:animEffect>
                                  </p:childTnLst>
                                </p:cTn>
                              </p:par>
                              <p:par>
                                <p:cTn id="135" presetID="10" presetClass="entr" presetSubtype="0" fill="hold" nodeType="with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fade">
                                      <p:cBhvr>
                                        <p:cTn id="137" dur="500"/>
                                        <p:tgtEl>
                                          <p:spTgt spid="64"/>
                                        </p:tgtEl>
                                      </p:cBhvr>
                                    </p:animEffect>
                                  </p:childTnLst>
                                </p:cTn>
                              </p:par>
                              <p:par>
                                <p:cTn id="138" presetID="10" presetClass="entr" presetSubtype="0" fill="hold" nodeType="with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500"/>
                                        <p:tgtEl>
                                          <p:spTgt spid="68"/>
                                        </p:tgtEl>
                                      </p:cBhvr>
                                    </p:animEffect>
                                  </p:childTnLst>
                                </p:cTn>
                              </p:par>
                              <p:par>
                                <p:cTn id="141" presetID="10" presetClass="entr" presetSubtype="0" fill="hold" nodeType="with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fade">
                                      <p:cBhvr>
                                        <p:cTn id="143" dur="500"/>
                                        <p:tgtEl>
                                          <p:spTgt spid="80"/>
                                        </p:tgtEl>
                                      </p:cBhvr>
                                    </p:animEffect>
                                  </p:childTnLst>
                                </p:cTn>
                              </p:par>
                              <p:par>
                                <p:cTn id="144" presetID="10" presetClass="entr" presetSubtype="0" fill="hold"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500"/>
                                        <p:tgtEl>
                                          <p:spTgt spid="84"/>
                                        </p:tgtEl>
                                      </p:cBhvr>
                                    </p:animEffect>
                                  </p:childTnLst>
                                </p:cTn>
                              </p:par>
                              <p:par>
                                <p:cTn id="147" presetID="10" presetClass="entr" presetSubtype="0" fill="hold" nodeType="withEffect">
                                  <p:stCondLst>
                                    <p:cond delay="0"/>
                                  </p:stCondLst>
                                  <p:childTnLst>
                                    <p:set>
                                      <p:cBhvr>
                                        <p:cTn id="148" dur="1" fill="hold">
                                          <p:stCondLst>
                                            <p:cond delay="0"/>
                                          </p:stCondLst>
                                        </p:cTn>
                                        <p:tgtEl>
                                          <p:spTgt spid="90"/>
                                        </p:tgtEl>
                                        <p:attrNameLst>
                                          <p:attrName>style.visibility</p:attrName>
                                        </p:attrNameLst>
                                      </p:cBhvr>
                                      <p:to>
                                        <p:strVal val="visible"/>
                                      </p:to>
                                    </p:set>
                                    <p:animEffect transition="in" filter="fade">
                                      <p:cBhvr>
                                        <p:cTn id="14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8" grpId="0"/>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Features</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6</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Coupling transport solver to </a:t>
            </a:r>
            <a:r>
              <a:rPr lang="en-GB">
                <a:solidFill>
                  <a:srgbClr val="F8971D"/>
                </a:solidFill>
              </a:rPr>
              <a:t>Fixed Boundary Equilibrium</a:t>
            </a:r>
            <a:endParaRPr lang="en-GB" sz="2400">
              <a:solidFill>
                <a:srgbClr val="F8971D"/>
              </a:solidFill>
            </a:endParaRPr>
          </a:p>
        </p:txBody>
      </p:sp>
      <p:pic>
        <p:nvPicPr>
          <p:cNvPr id="2" name="Picture 1">
            <a:extLst>
              <a:ext uri="{FF2B5EF4-FFF2-40B4-BE49-F238E27FC236}">
                <a16:creationId xmlns:a16="http://schemas.microsoft.com/office/drawing/2014/main" id="{050CBF19-D734-3F69-6915-88B1C51AC82B}"/>
              </a:ext>
            </a:extLst>
          </p:cNvPr>
          <p:cNvPicPr>
            <a:picLocks noChangeAspect="1"/>
          </p:cNvPicPr>
          <p:nvPr/>
        </p:nvPicPr>
        <p:blipFill>
          <a:blip r:embed="rId3"/>
          <a:stretch>
            <a:fillRect/>
          </a:stretch>
        </p:blipFill>
        <p:spPr>
          <a:xfrm>
            <a:off x="4339699" y="2286000"/>
            <a:ext cx="7515198" cy="3424137"/>
          </a:xfrm>
          <a:prstGeom prst="rect">
            <a:avLst/>
          </a:prstGeom>
        </p:spPr>
      </p:pic>
      <p:sp>
        <p:nvSpPr>
          <p:cNvPr id="39" name="Content Placeholder 1">
            <a:extLst>
              <a:ext uri="{FF2B5EF4-FFF2-40B4-BE49-F238E27FC236}">
                <a16:creationId xmlns:a16="http://schemas.microsoft.com/office/drawing/2014/main" id="{7E18F220-586C-B130-0F93-2EB71712198F}"/>
              </a:ext>
            </a:extLst>
          </p:cNvPr>
          <p:cNvSpPr>
            <a:spLocks noGrp="1"/>
          </p:cNvSpPr>
          <p:nvPr>
            <p:ph sz="half" idx="2"/>
          </p:nvPr>
        </p:nvSpPr>
        <p:spPr>
          <a:xfrm>
            <a:off x="166868" y="1530994"/>
            <a:ext cx="3863091" cy="4549490"/>
          </a:xfrm>
        </p:spPr>
        <p:txBody>
          <a:bodyPr vert="horz" lIns="91440" tIns="45720" rIns="91440" bIns="45720" numCol="1" rtlCol="0" anchor="t">
            <a:normAutofit fontScale="62500" lnSpcReduction="20000"/>
          </a:bodyPr>
          <a:lstStyle/>
          <a:p>
            <a:pPr defTabSz="412750">
              <a:lnSpc>
                <a:spcPct val="120000"/>
              </a:lnSpc>
              <a:spcBef>
                <a:spcPts val="0"/>
              </a:spcBef>
              <a:spcAft>
                <a:spcPts val="1800"/>
              </a:spcAft>
            </a:pPr>
            <a:r>
              <a:rPr lang="en-GB" b="1" u="sng" dirty="0">
                <a:solidFill>
                  <a:srgbClr val="000000"/>
                </a:solidFill>
                <a:latin typeface="Helvetica Neue"/>
                <a:ea typeface="+mn-ea"/>
                <a:cs typeface="+mn-cs"/>
              </a:rPr>
              <a:t>Objective:</a:t>
            </a:r>
            <a:r>
              <a:rPr lang="en-GB" dirty="0">
                <a:solidFill>
                  <a:srgbClr val="000000"/>
                </a:solidFill>
                <a:latin typeface="Helvetica Neue"/>
                <a:ea typeface="+mn-ea"/>
                <a:cs typeface="+mn-cs"/>
              </a:rPr>
              <a:t> Use plasma profiles from a transport solver, matching target plasma shape parameters, in free boundary equilibrium.</a:t>
            </a:r>
          </a:p>
          <a:p>
            <a:pPr marL="342900" indent="-342900" defTabSz="412750">
              <a:lnSpc>
                <a:spcPct val="12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Iterate between PLASMOD and fixed boundary equilibrium solver</a:t>
            </a:r>
          </a:p>
          <a:p>
            <a:pPr marL="800089" lvl="1" indent="-342900" defTabSz="412750">
              <a:lnSpc>
                <a:spcPct val="12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Match plasma volume</a:t>
            </a:r>
          </a:p>
          <a:p>
            <a:pPr marL="800089" lvl="1" indent="-342900" defTabSz="412750">
              <a:lnSpc>
                <a:spcPct val="12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Adjusting boundary shape parameters</a:t>
            </a:r>
          </a:p>
          <a:p>
            <a:pPr marL="800089" lvl="1" indent="-342900" defTabSz="412750">
              <a:lnSpc>
                <a:spcPct val="12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Reach target 95th flux surface shape parameters</a:t>
            </a:r>
          </a:p>
          <a:p>
            <a:pPr marL="342900" indent="-342900" defTabSz="412750">
              <a:lnSpc>
                <a:spcPct val="120000"/>
              </a:lnSpc>
              <a:spcBef>
                <a:spcPts val="0"/>
              </a:spcBef>
              <a:spcAft>
                <a:spcPts val="1800"/>
              </a:spcAft>
              <a:buFont typeface="Arial" panose="020B0604020202020204" pitchFamily="34" charset="0"/>
              <a:buChar char="•"/>
            </a:pPr>
            <a:r>
              <a:rPr lang="en-GB" dirty="0">
                <a:solidFill>
                  <a:srgbClr val="000000"/>
                </a:solidFill>
                <a:latin typeface="Helvetica Neue"/>
                <a:ea typeface="+mn-ea"/>
                <a:cs typeface="+mn-cs"/>
              </a:rPr>
              <a:t>Pass from fixed boundary equilibrium to free boundary equilibrium</a:t>
            </a:r>
          </a:p>
        </p:txBody>
      </p:sp>
    </p:spTree>
    <p:extLst>
      <p:ext uri="{BB962C8B-B14F-4D97-AF65-F5344CB8AC3E}">
        <p14:creationId xmlns:p14="http://schemas.microsoft.com/office/powerpoint/2010/main" val="272917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Features</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7</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Balance of plant</a:t>
            </a:r>
          </a:p>
        </p:txBody>
      </p:sp>
      <p:pic>
        <p:nvPicPr>
          <p:cNvPr id="43" name="Picture 42">
            <a:extLst>
              <a:ext uri="{FF2B5EF4-FFF2-40B4-BE49-F238E27FC236}">
                <a16:creationId xmlns:a16="http://schemas.microsoft.com/office/drawing/2014/main" id="{3CB67A40-EA76-3C75-4E2B-98C5C6285DD8}"/>
              </a:ext>
            </a:extLst>
          </p:cNvPr>
          <p:cNvPicPr>
            <a:picLocks noChangeAspect="1"/>
          </p:cNvPicPr>
          <p:nvPr/>
        </p:nvPicPr>
        <p:blipFill>
          <a:blip r:embed="rId3"/>
          <a:stretch>
            <a:fillRect/>
          </a:stretch>
        </p:blipFill>
        <p:spPr>
          <a:xfrm>
            <a:off x="166868" y="1656994"/>
            <a:ext cx="5636560" cy="2370809"/>
          </a:xfrm>
          <a:prstGeom prst="rect">
            <a:avLst/>
          </a:prstGeom>
        </p:spPr>
      </p:pic>
      <p:pic>
        <p:nvPicPr>
          <p:cNvPr id="2" name="Picture 1" descr="Chart, line chart&#10;&#10;Description automatically generated">
            <a:extLst>
              <a:ext uri="{FF2B5EF4-FFF2-40B4-BE49-F238E27FC236}">
                <a16:creationId xmlns:a16="http://schemas.microsoft.com/office/drawing/2014/main" id="{E5BF6232-C62F-22A9-40D6-6C541EE4D615}"/>
              </a:ext>
            </a:extLst>
          </p:cNvPr>
          <p:cNvPicPr>
            <a:picLocks noChangeAspect="1"/>
          </p:cNvPicPr>
          <p:nvPr/>
        </p:nvPicPr>
        <p:blipFill rotWithShape="1">
          <a:blip r:embed="rId4">
            <a:extLst>
              <a:ext uri="{28A0092B-C50C-407E-A947-70E740481C1C}">
                <a14:useLocalDpi xmlns:a14="http://schemas.microsoft.com/office/drawing/2010/main" val="0"/>
              </a:ext>
            </a:extLst>
          </a:blip>
          <a:srcRect l="8282" b="4675"/>
          <a:stretch/>
        </p:blipFill>
        <p:spPr>
          <a:xfrm>
            <a:off x="4429018" y="4473928"/>
            <a:ext cx="2368486" cy="1846214"/>
          </a:xfrm>
          <a:prstGeom prst="rect">
            <a:avLst/>
          </a:prstGeom>
        </p:spPr>
      </p:pic>
      <p:grpSp>
        <p:nvGrpSpPr>
          <p:cNvPr id="6" name="Group 5">
            <a:extLst>
              <a:ext uri="{FF2B5EF4-FFF2-40B4-BE49-F238E27FC236}">
                <a16:creationId xmlns:a16="http://schemas.microsoft.com/office/drawing/2014/main" id="{245A1EA0-BC03-6EB7-D0FA-0F0B403D0B60}"/>
              </a:ext>
            </a:extLst>
          </p:cNvPr>
          <p:cNvGrpSpPr/>
          <p:nvPr/>
        </p:nvGrpSpPr>
        <p:grpSpPr>
          <a:xfrm>
            <a:off x="6797505" y="2615049"/>
            <a:ext cx="5097593" cy="3772651"/>
            <a:chOff x="4068728" y="1062261"/>
            <a:chExt cx="4569917" cy="3382126"/>
          </a:xfrm>
        </p:grpSpPr>
        <p:pic>
          <p:nvPicPr>
            <p:cNvPr id="7" name="Picture 6" descr="Chart, line chart&#10;&#10;Description automatically generated">
              <a:extLst>
                <a:ext uri="{FF2B5EF4-FFF2-40B4-BE49-F238E27FC236}">
                  <a16:creationId xmlns:a16="http://schemas.microsoft.com/office/drawing/2014/main" id="{0FC1B9A4-9506-6D1B-24B9-AF825B9F49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8728" y="1062261"/>
              <a:ext cx="2287557" cy="1715668"/>
            </a:xfrm>
            <a:prstGeom prst="rect">
              <a:avLst/>
            </a:prstGeom>
          </p:spPr>
        </p:pic>
        <p:pic>
          <p:nvPicPr>
            <p:cNvPr id="8" name="Picture 7">
              <a:extLst>
                <a:ext uri="{FF2B5EF4-FFF2-40B4-BE49-F238E27FC236}">
                  <a16:creationId xmlns:a16="http://schemas.microsoft.com/office/drawing/2014/main" id="{4E8BD612-BD11-BB46-C1D4-646FFE47197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51088" y="1062261"/>
              <a:ext cx="2287557" cy="1715667"/>
            </a:xfrm>
            <a:prstGeom prst="rect">
              <a:avLst/>
            </a:prstGeom>
          </p:spPr>
        </p:pic>
        <p:pic>
          <p:nvPicPr>
            <p:cNvPr id="9" name="Picture 8">
              <a:extLst>
                <a:ext uri="{FF2B5EF4-FFF2-40B4-BE49-F238E27FC236}">
                  <a16:creationId xmlns:a16="http://schemas.microsoft.com/office/drawing/2014/main" id="{54510FE8-1047-A78C-A2BC-404CDFAE3FC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68728" y="2728720"/>
              <a:ext cx="2287556" cy="1715667"/>
            </a:xfrm>
            <a:prstGeom prst="rect">
              <a:avLst/>
            </a:prstGeom>
          </p:spPr>
        </p:pic>
        <p:pic>
          <p:nvPicPr>
            <p:cNvPr id="10" name="Picture 9">
              <a:extLst>
                <a:ext uri="{FF2B5EF4-FFF2-40B4-BE49-F238E27FC236}">
                  <a16:creationId xmlns:a16="http://schemas.microsoft.com/office/drawing/2014/main" id="{2344BA62-EDB3-9047-E1EB-F02F5BEB239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51088" y="2728719"/>
              <a:ext cx="2287556" cy="1715667"/>
            </a:xfrm>
            <a:prstGeom prst="rect">
              <a:avLst/>
            </a:prstGeom>
          </p:spPr>
        </p:pic>
      </p:grpSp>
      <p:sp>
        <p:nvSpPr>
          <p:cNvPr id="11" name="Content Placeholder 1">
            <a:extLst>
              <a:ext uri="{FF2B5EF4-FFF2-40B4-BE49-F238E27FC236}">
                <a16:creationId xmlns:a16="http://schemas.microsoft.com/office/drawing/2014/main" id="{58BCDF41-A7C0-6201-282C-544BBD1F9930}"/>
              </a:ext>
            </a:extLst>
          </p:cNvPr>
          <p:cNvSpPr>
            <a:spLocks noGrp="1"/>
          </p:cNvSpPr>
          <p:nvPr>
            <p:ph sz="half" idx="2"/>
          </p:nvPr>
        </p:nvSpPr>
        <p:spPr>
          <a:xfrm>
            <a:off x="6197138" y="1493592"/>
            <a:ext cx="5697960" cy="695387"/>
          </a:xfrm>
        </p:spPr>
        <p:txBody>
          <a:bodyPr vert="horz" lIns="91440" tIns="45720" rIns="91440" bIns="45720" numCol="1" rtlCol="0" anchor="t">
            <a:normAutofit fontScale="55000" lnSpcReduction="20000"/>
          </a:bodyPr>
          <a:lstStyle/>
          <a:p>
            <a:pPr algn="ctr" defTabSz="412750">
              <a:lnSpc>
                <a:spcPct val="120000"/>
              </a:lnSpc>
              <a:spcBef>
                <a:spcPts val="0"/>
              </a:spcBef>
            </a:pPr>
            <a:r>
              <a:rPr lang="en-GB" u="sng">
                <a:solidFill>
                  <a:srgbClr val="000000"/>
                </a:solidFill>
                <a:latin typeface="Helvetica Neue"/>
                <a:ea typeface="+mn-ea"/>
                <a:cs typeface="+mn-cs"/>
              </a:rPr>
              <a:t>Simple example</a:t>
            </a:r>
          </a:p>
          <a:p>
            <a:pPr algn="ctr" defTabSz="412750">
              <a:lnSpc>
                <a:spcPct val="120000"/>
              </a:lnSpc>
              <a:spcBef>
                <a:spcPts val="0"/>
              </a:spcBef>
            </a:pPr>
            <a:r>
              <a:rPr lang="en-GB">
                <a:solidFill>
                  <a:srgbClr val="000000"/>
                </a:solidFill>
                <a:latin typeface="Helvetica Neue"/>
                <a:ea typeface="+mn-ea"/>
                <a:cs typeface="+mn-cs"/>
              </a:rPr>
              <a:t>Inputs: ECH, “All Field Coils“ &amp; “CS recharge“, simplified BOP, no reactive powers.</a:t>
            </a:r>
          </a:p>
        </p:txBody>
      </p:sp>
    </p:spTree>
    <p:extLst>
      <p:ext uri="{BB962C8B-B14F-4D97-AF65-F5344CB8AC3E}">
        <p14:creationId xmlns:p14="http://schemas.microsoft.com/office/powerpoint/2010/main" val="348366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Logo, icon&#10;&#10;Description automatically generated">
            <a:extLst>
              <a:ext uri="{FF2B5EF4-FFF2-40B4-BE49-F238E27FC236}">
                <a16:creationId xmlns:a16="http://schemas.microsoft.com/office/drawing/2014/main" id="{6A75AF79-69B6-9472-28D7-030AE7A25373}"/>
              </a:ext>
            </a:extLst>
          </p:cNvPr>
          <p:cNvPicPr>
            <a:picLocks noChangeAspect="1"/>
          </p:cNvPicPr>
          <p:nvPr/>
        </p:nvPicPr>
        <p:blipFill>
          <a:blip r:embed="rId4"/>
          <a:stretch>
            <a:fillRect/>
          </a:stretch>
        </p:blipFill>
        <p:spPr>
          <a:xfrm>
            <a:off x="4983192" y="4018785"/>
            <a:ext cx="2743200" cy="2759825"/>
          </a:xfrm>
          <a:prstGeom prst="rect">
            <a:avLst/>
          </a:prstGeom>
        </p:spPr>
      </p:pic>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40174"/>
            <a:ext cx="5010675" cy="4482800"/>
          </a:xfrm>
        </p:spPr>
        <p:txBody>
          <a:bodyPr vert="horz" lIns="91440" tIns="45720" rIns="91440" bIns="45720" numCol="1" rtlCol="0" anchor="t">
            <a:normAutofit/>
          </a:bodyPr>
          <a:lstStyle/>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From EUDEMO: Added ports, optimised blanket panelling, inter-coil support structures</a:t>
            </a: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Arial"/>
              </a:rPr>
              <a:t>CAD sectoring, component level filtering (void space) and selection</a:t>
            </a:r>
            <a:endParaRPr lang="en-GB">
              <a:solidFill>
                <a:srgbClr val="000000"/>
              </a:solidFill>
              <a:latin typeface="Helvetica Neue"/>
              <a:ea typeface="+mn-ea"/>
              <a:cs typeface="Arial" panose="020B0604020202020204" pitchFamily="34" charset="0"/>
            </a:endParaRPr>
          </a:p>
          <a:p>
            <a:pPr marL="342900" indent="-342900" defTabSz="412750">
              <a:lnSpc>
                <a:spcPct val="100000"/>
              </a:lnSpc>
              <a:spcBef>
                <a:spcPts val="0"/>
              </a:spcBef>
              <a:spcAft>
                <a:spcPts val="1800"/>
              </a:spcAft>
              <a:buFont typeface="Arial" panose="020B0604020202020204" pitchFamily="34" charset="0"/>
              <a:buChar char="•"/>
            </a:pPr>
            <a:r>
              <a:rPr lang="en-GB" err="1">
                <a:solidFill>
                  <a:srgbClr val="000000"/>
                </a:solidFill>
                <a:latin typeface="Helvetica Neue"/>
                <a:ea typeface="+mn-ea"/>
                <a:cs typeface="Arial"/>
              </a:rPr>
              <a:t>Polyscope</a:t>
            </a:r>
            <a:r>
              <a:rPr lang="en-GB">
                <a:solidFill>
                  <a:srgbClr val="000000"/>
                </a:solidFill>
                <a:latin typeface="Helvetica Neue"/>
                <a:ea typeface="+mn-ea"/>
                <a:cs typeface="Arial"/>
              </a:rPr>
              <a:t> viewer</a:t>
            </a:r>
            <a:endParaRPr lang="en-GB">
              <a:solidFill>
                <a:srgbClr val="000000"/>
              </a:solidFill>
              <a:latin typeface="Helvetica Neue"/>
              <a:ea typeface="+mn-ea"/>
              <a:cs typeface="Arial" panose="020B0604020202020204" pitchFamily="34" charset="0"/>
            </a:endParaRP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Arial"/>
              </a:rPr>
              <a:t>Expanded set of </a:t>
            </a:r>
            <a:r>
              <a:rPr lang="en-GB" err="1">
                <a:solidFill>
                  <a:srgbClr val="000000"/>
                </a:solidFill>
                <a:latin typeface="Helvetica Neue"/>
                <a:ea typeface="+mn-ea"/>
                <a:cs typeface="Arial"/>
              </a:rPr>
              <a:t>FreeCAD</a:t>
            </a:r>
            <a:r>
              <a:rPr lang="en-GB">
                <a:solidFill>
                  <a:srgbClr val="000000"/>
                </a:solidFill>
                <a:latin typeface="Helvetica Neue"/>
                <a:ea typeface="+mn-ea"/>
                <a:cs typeface="Arial"/>
              </a:rPr>
              <a:t> API's</a:t>
            </a:r>
          </a:p>
          <a:p>
            <a:pPr marL="342900" indent="-342900" defTabSz="412750">
              <a:lnSpc>
                <a:spcPct val="100000"/>
              </a:lnSpc>
              <a:spcBef>
                <a:spcPts val="0"/>
              </a:spcBef>
              <a:spcAft>
                <a:spcPts val="1800"/>
              </a:spcAft>
              <a:buFont typeface="Arial" panose="020B0604020202020204" pitchFamily="34" charset="0"/>
              <a:buChar char="•"/>
            </a:pPr>
            <a:endParaRPr lang="en-GB">
              <a:solidFill>
                <a:srgbClr val="000000"/>
              </a:solidFill>
              <a:latin typeface="Helvetica Neue"/>
              <a:ea typeface="+mn-ea"/>
              <a:cs typeface="Arial" panose="020B0604020202020204" pitchFamily="34" charset="0"/>
            </a:endParaRP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Features</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8</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3-D CAD updates</a:t>
            </a:r>
          </a:p>
        </p:txBody>
      </p:sp>
      <p:pic>
        <p:nvPicPr>
          <p:cNvPr id="6" name="Picture 5" descr="Image">
            <a:extLst>
              <a:ext uri="{FF2B5EF4-FFF2-40B4-BE49-F238E27FC236}">
                <a16:creationId xmlns:a16="http://schemas.microsoft.com/office/drawing/2014/main" id="{2D16A960-B24F-F41A-13AD-0560B52A9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50150" y="90827"/>
            <a:ext cx="8522659" cy="43855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6C7E767D-D597-D488-8A51-5126ADDF9829}"/>
              </a:ext>
            </a:extLst>
          </p:cNvPr>
          <p:cNvPicPr>
            <a:picLocks noChangeAspect="1"/>
          </p:cNvPicPr>
          <p:nvPr/>
        </p:nvPicPr>
        <p:blipFill rotWithShape="1">
          <a:blip r:embed="rId6"/>
          <a:srcRect l="36996" t="18386" r="33122" b="21824"/>
          <a:stretch/>
        </p:blipFill>
        <p:spPr>
          <a:xfrm>
            <a:off x="8755367" y="2656127"/>
            <a:ext cx="3430110" cy="3634113"/>
          </a:xfrm>
          <a:prstGeom prst="rect">
            <a:avLst/>
          </a:prstGeom>
        </p:spPr>
      </p:pic>
    </p:spTree>
    <p:extLst>
      <p:ext uri="{BB962C8B-B14F-4D97-AF65-F5344CB8AC3E}">
        <p14:creationId xmlns:p14="http://schemas.microsoft.com/office/powerpoint/2010/main" val="195671356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ABBE5-ACF8-446F-9E00-14BA454F2BE9}"/>
              </a:ext>
            </a:extLst>
          </p:cNvPr>
          <p:cNvSpPr>
            <a:spLocks noGrp="1"/>
          </p:cNvSpPr>
          <p:nvPr>
            <p:ph sz="half" idx="2"/>
          </p:nvPr>
        </p:nvSpPr>
        <p:spPr>
          <a:xfrm>
            <a:off x="166867" y="1530994"/>
            <a:ext cx="10757807" cy="4549490"/>
          </a:xfrm>
        </p:spPr>
        <p:txBody>
          <a:bodyPr vert="horz" lIns="91440" tIns="45720" rIns="91440" bIns="45720" numCol="1" rtlCol="0" anchor="t">
            <a:normAutofit fontScale="70000" lnSpcReduction="20000"/>
          </a:bodyPr>
          <a:lstStyle/>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Generic "Solver" API to Interface with external systems codes </a:t>
            </a:r>
            <a:endParaRPr lang="en-US"/>
          </a:p>
          <a:p>
            <a:pPr marL="799465" lvl="1"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PROCESS interface implemented</a:t>
            </a:r>
            <a:endParaRPr lang="en-GB">
              <a:ea typeface="+mn-ea"/>
            </a:endParaRPr>
          </a:p>
          <a:p>
            <a:pPr marL="799465" lvl="1" indent="-342900" defTabSz="412750">
              <a:lnSpc>
                <a:spcPct val="100000"/>
              </a:lnSpc>
              <a:spcBef>
                <a:spcPts val="0"/>
              </a:spcBef>
              <a:spcAft>
                <a:spcPts val="1800"/>
              </a:spcAft>
              <a:buFont typeface="Arial" panose="020B0604020202020204" pitchFamily="34" charset="0"/>
              <a:buChar char="•"/>
            </a:pPr>
            <a:endParaRPr lang="en-GB">
              <a:solidFill>
                <a:srgbClr val="000000"/>
              </a:solidFill>
              <a:latin typeface="Helvetica Neue"/>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Encapsulates 3 stages of running a program</a:t>
            </a:r>
          </a:p>
          <a:p>
            <a:pPr marL="799465" lvl="1"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Setup – transfer data from bluemira and create input</a:t>
            </a:r>
          </a:p>
          <a:p>
            <a:pPr marL="799465" lvl="1"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Run – execute systems code </a:t>
            </a:r>
          </a:p>
          <a:p>
            <a:pPr marL="799465" lvl="1"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Teardown – process output of systems code and transfer data to Bluemira objects</a:t>
            </a:r>
          </a:p>
          <a:p>
            <a:pPr marL="799465" lvl="1" indent="-342900" defTabSz="412750">
              <a:lnSpc>
                <a:spcPct val="100000"/>
              </a:lnSpc>
              <a:spcBef>
                <a:spcPts val="0"/>
              </a:spcBef>
              <a:spcAft>
                <a:spcPts val="1800"/>
              </a:spcAft>
              <a:buFont typeface="Arial" panose="020B0604020202020204" pitchFamily="34" charset="0"/>
              <a:buChar char="•"/>
            </a:pPr>
            <a:endParaRPr lang="en-GB">
              <a:solidFill>
                <a:srgbClr val="000000"/>
              </a:solidFill>
              <a:latin typeface="Helvetica Neue"/>
              <a:ea typeface="+mn-ea"/>
              <a:cs typeface="+mn-cs"/>
            </a:endParaRP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High level interface completely abstracted (</a:t>
            </a:r>
            <a:r>
              <a:rPr lang="en-GB" err="1">
                <a:solidFill>
                  <a:srgbClr val="000000"/>
                </a:solidFill>
                <a:latin typeface="Helvetica Neue"/>
                <a:ea typeface="+mn-ea"/>
                <a:cs typeface="+mn-cs"/>
              </a:rPr>
              <a:t>eg</a:t>
            </a:r>
            <a:r>
              <a:rPr lang="en-GB">
                <a:solidFill>
                  <a:srgbClr val="000000"/>
                </a:solidFill>
                <a:latin typeface="Helvetica Neue"/>
                <a:ea typeface="+mn-ea"/>
                <a:cs typeface="+mn-cs"/>
              </a:rPr>
              <a:t> variable I/O, high level configuration)</a:t>
            </a:r>
          </a:p>
          <a:p>
            <a:pPr marL="342900" indent="-342900" defTabSz="412750">
              <a:lnSpc>
                <a:spcPct val="100000"/>
              </a:lnSpc>
              <a:spcBef>
                <a:spcPts val="0"/>
              </a:spcBef>
              <a:spcAft>
                <a:spcPts val="1800"/>
              </a:spcAft>
              <a:buFont typeface="Arial" panose="020B0604020202020204" pitchFamily="34" charset="0"/>
              <a:buChar char="•"/>
            </a:pPr>
            <a:r>
              <a:rPr lang="en-GB">
                <a:solidFill>
                  <a:srgbClr val="000000"/>
                </a:solidFill>
                <a:latin typeface="Helvetica Neue"/>
                <a:ea typeface="+mn-ea"/>
                <a:cs typeface="+mn-cs"/>
              </a:rPr>
              <a:t>Low level interface available to expert users (</a:t>
            </a:r>
            <a:r>
              <a:rPr lang="en-GB" err="1">
                <a:solidFill>
                  <a:srgbClr val="000000"/>
                </a:solidFill>
                <a:latin typeface="Helvetica Neue"/>
                <a:ea typeface="+mn-ea"/>
                <a:cs typeface="+mn-cs"/>
              </a:rPr>
              <a:t>eg.</a:t>
            </a:r>
            <a:r>
              <a:rPr lang="en-GB">
                <a:solidFill>
                  <a:srgbClr val="000000"/>
                </a:solidFill>
                <a:latin typeface="Helvetica Neue"/>
                <a:ea typeface="+mn-ea"/>
                <a:cs typeface="+mn-cs"/>
              </a:rPr>
              <a:t> Low level configuration, direct interaction with code I/O)</a:t>
            </a:r>
          </a:p>
        </p:txBody>
      </p:sp>
      <p:sp>
        <p:nvSpPr>
          <p:cNvPr id="3" name="Title 2">
            <a:extLst>
              <a:ext uri="{FF2B5EF4-FFF2-40B4-BE49-F238E27FC236}">
                <a16:creationId xmlns:a16="http://schemas.microsoft.com/office/drawing/2014/main" id="{9FBD1A9B-6272-4498-98AB-F19777935C21}"/>
              </a:ext>
            </a:extLst>
          </p:cNvPr>
          <p:cNvSpPr>
            <a:spLocks noGrp="1"/>
          </p:cNvSpPr>
          <p:nvPr>
            <p:ph type="title"/>
          </p:nvPr>
        </p:nvSpPr>
        <p:spPr/>
        <p:txBody>
          <a:bodyPr>
            <a:normAutofit/>
          </a:bodyPr>
          <a:lstStyle/>
          <a:p>
            <a:r>
              <a:rPr lang="en-GB" b="0" kern="0" spc="-170">
                <a:solidFill>
                  <a:srgbClr val="132B4E"/>
                </a:solidFill>
                <a:latin typeface="Helvetica Neue"/>
                <a:sym typeface="Helvetica Neue"/>
              </a:rPr>
              <a:t>Features</a:t>
            </a:r>
            <a:endParaRPr lang="en-GB" sz="1100" b="0">
              <a:solidFill>
                <a:srgbClr val="132B4E"/>
              </a:solidFill>
            </a:endParaRPr>
          </a:p>
        </p:txBody>
      </p:sp>
      <p:sp>
        <p:nvSpPr>
          <p:cNvPr id="4" name="Footer Placeholder 3">
            <a:extLst>
              <a:ext uri="{FF2B5EF4-FFF2-40B4-BE49-F238E27FC236}">
                <a16:creationId xmlns:a16="http://schemas.microsoft.com/office/drawing/2014/main" id="{BCC16ABF-0D11-4D6A-A5A6-E5A679C2D872}"/>
              </a:ext>
            </a:extLst>
          </p:cNvPr>
          <p:cNvSpPr>
            <a:spLocks noGrp="1"/>
          </p:cNvSpPr>
          <p:nvPr>
            <p:ph type="ftr" sz="quarter" idx="10"/>
          </p:nvPr>
        </p:nvSpPr>
        <p:spPr/>
        <p:txBody>
          <a:bodyPr/>
          <a:lstStyle/>
          <a:p>
            <a:r>
              <a:rPr lang="en-GB" sz="1200">
                <a:solidFill>
                  <a:srgbClr val="132B4E"/>
                </a:solidFill>
                <a:latin typeface="Helvetica Neue"/>
                <a:cs typeface="Arial" panose="020B0604020202020204" pitchFamily="34" charset="0"/>
                <a:sym typeface="Helvetica Neue Medium"/>
              </a:rPr>
              <a:t>TSVV-14 - Thrust 5 - June 2023</a:t>
            </a:r>
            <a:endParaRPr lang="en-US" sz="1050">
              <a:solidFill>
                <a:srgbClr val="132B4E"/>
              </a:solidFill>
            </a:endParaRPr>
          </a:p>
        </p:txBody>
      </p:sp>
      <p:sp>
        <p:nvSpPr>
          <p:cNvPr id="5" name="Slide Number Placeholder 4">
            <a:extLst>
              <a:ext uri="{FF2B5EF4-FFF2-40B4-BE49-F238E27FC236}">
                <a16:creationId xmlns:a16="http://schemas.microsoft.com/office/drawing/2014/main" id="{B1B794C6-28E6-494A-B99D-05AD04CF7146}"/>
              </a:ext>
            </a:extLst>
          </p:cNvPr>
          <p:cNvSpPr>
            <a:spLocks noGrp="1"/>
          </p:cNvSpPr>
          <p:nvPr>
            <p:ph type="sldNum" sz="quarter" idx="4"/>
          </p:nvPr>
        </p:nvSpPr>
        <p:spPr/>
        <p:txBody>
          <a:bodyPr/>
          <a:lstStyle/>
          <a:p>
            <a:fld id="{35482B25-261F-464E-BDD8-63296DE4D8A4}" type="slidenum">
              <a:rPr lang="en-US" smtClean="0"/>
              <a:pPr/>
              <a:t>9</a:t>
            </a:fld>
            <a:endParaRPr lang="en-US"/>
          </a:p>
        </p:txBody>
      </p:sp>
      <p:sp>
        <p:nvSpPr>
          <p:cNvPr id="13" name="Text Placeholder 2">
            <a:extLst>
              <a:ext uri="{FF2B5EF4-FFF2-40B4-BE49-F238E27FC236}">
                <a16:creationId xmlns:a16="http://schemas.microsoft.com/office/drawing/2014/main" id="{8E08AE1F-3F31-47BB-9009-C8C5FF2C0451}"/>
              </a:ext>
            </a:extLst>
          </p:cNvPr>
          <p:cNvSpPr txBox="1">
            <a:spLocks/>
          </p:cNvSpPr>
          <p:nvPr/>
        </p:nvSpPr>
        <p:spPr>
          <a:xfrm>
            <a:off x="166868" y="770474"/>
            <a:ext cx="10985500" cy="46739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1pPr>
            <a:lvl2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2pPr>
            <a:lvl3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3pPr>
            <a:lvl4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4pPr>
            <a:lvl5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5pPr>
            <a:lvl6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6pPr>
            <a:lvl7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7pPr>
            <a:lvl8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8pPr>
            <a:lvl9pPr marL="0" marR="0" indent="0" algn="l" defTabSz="1219169" rtl="0" eaLnBrk="1" fontAlgn="auto" latinLnBrk="0" hangingPunct="0">
              <a:lnSpc>
                <a:spcPct val="90000"/>
              </a:lnSpc>
              <a:spcBef>
                <a:spcPts val="2250"/>
              </a:spcBef>
              <a:spcAft>
                <a:spcPts val="0"/>
              </a:spcAft>
              <a:buClrTx/>
              <a:buSzTx/>
              <a:buFontTx/>
              <a:buNone/>
              <a:tabLst/>
              <a:defRPr kumimoji="0" sz="2400" b="0" i="0" u="none" strike="noStrike" kern="1200" cap="none" spc="0" normalizeH="0" baseline="0">
                <a:ln>
                  <a:noFill/>
                </a:ln>
                <a:solidFill>
                  <a:srgbClr val="000000"/>
                </a:solidFill>
                <a:effectLst/>
                <a:uFillTx/>
                <a:latin typeface="+mn-lt"/>
                <a:ea typeface="+mn-ea"/>
                <a:cs typeface="+mn-cs"/>
                <a:sym typeface="Helvetica Neue"/>
              </a:defRPr>
            </a:lvl9pPr>
          </a:lstStyle>
          <a:p>
            <a:pPr defTabSz="914400" hangingPunct="1">
              <a:lnSpc>
                <a:spcPct val="100000"/>
              </a:lnSpc>
              <a:spcBef>
                <a:spcPts val="0"/>
              </a:spcBef>
            </a:pPr>
            <a:r>
              <a:rPr lang="en-GB" sz="2400">
                <a:solidFill>
                  <a:srgbClr val="F8971D"/>
                </a:solidFill>
              </a:rPr>
              <a:t>Systems code coupling</a:t>
            </a:r>
          </a:p>
        </p:txBody>
      </p:sp>
    </p:spTree>
    <p:extLst>
      <p:ext uri="{BB962C8B-B14F-4D97-AF65-F5344CB8AC3E}">
        <p14:creationId xmlns:p14="http://schemas.microsoft.com/office/powerpoint/2010/main" val="22546343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A91B6F11-F28B-3645-974B-3C6C4F75442A}" vid="{BB82078F-5EBB-014B-AD18-E9A65C103E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03ae9f6-309f-4b26-8133-332aed5e56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777B8876EEB942A41EB136C84D6A23" ma:contentTypeVersion="15" ma:contentTypeDescription="Create a new document." ma:contentTypeScope="" ma:versionID="764c2dce2199b08aca9549cbad8a29b4">
  <xsd:schema xmlns:xsd="http://www.w3.org/2001/XMLSchema" xmlns:xs="http://www.w3.org/2001/XMLSchema" xmlns:p="http://schemas.microsoft.com/office/2006/metadata/properties" xmlns:ns3="4a21ed07-5686-40f5-a7a7-c48be42ccee9" xmlns:ns4="c03ae9f6-309f-4b26-8133-332aed5e56e8" targetNamespace="http://schemas.microsoft.com/office/2006/metadata/properties" ma:root="true" ma:fieldsID="3264c3035dc742d37feacd12b8b0a87a" ns3:_="" ns4:_="">
    <xsd:import namespace="4a21ed07-5686-40f5-a7a7-c48be42ccee9"/>
    <xsd:import namespace="c03ae9f6-309f-4b26-8133-332aed5e56e8"/>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1ed07-5686-40f5-a7a7-c48be42cce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3ae9f6-309f-4b26-8133-332aed5e56e8"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AF908-B7E0-4351-9ACD-EF44FA1F1825}">
  <ds:schemaRefs>
    <ds:schemaRef ds:uri="c03ae9f6-309f-4b26-8133-332aed5e56e8"/>
    <ds:schemaRef ds:uri="http://purl.org/dc/elements/1.1/"/>
    <ds:schemaRef ds:uri="http://schemas.microsoft.com/office/2006/documentManagement/types"/>
    <ds:schemaRef ds:uri="http://purl.org/dc/dcmitype/"/>
    <ds:schemaRef ds:uri="http://purl.org/dc/terms/"/>
    <ds:schemaRef ds:uri="4a21ed07-5686-40f5-a7a7-c48be42ccee9"/>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39838FB-E710-4C6E-8DC6-B944BEA774A4}">
  <ds:schemaRefs>
    <ds:schemaRef ds:uri="http://schemas.microsoft.com/sharepoint/v3/contenttype/forms"/>
  </ds:schemaRefs>
</ds:datastoreItem>
</file>

<file path=customXml/itemProps3.xml><?xml version="1.0" encoding="utf-8"?>
<ds:datastoreItem xmlns:ds="http://schemas.openxmlformats.org/officeDocument/2006/customXml" ds:itemID="{F3E0891D-97E7-4B69-AA13-3AF9F71CC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1ed07-5686-40f5-a7a7-c48be42ccee9"/>
    <ds:schemaRef ds:uri="c03ae9f6-309f-4b26-8133-332aed5e5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UKAEA-w</Template>
  <TotalTime>109</TotalTime>
  <Words>1500</Words>
  <Application>Microsoft Office PowerPoint</Application>
  <PresentationFormat>Widescreen</PresentationFormat>
  <Paragraphs>266</Paragraphs>
  <Slides>24</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Black</vt:lpstr>
      <vt:lpstr>Arial,Sans-Serif</vt:lpstr>
      <vt:lpstr>Calibri</vt:lpstr>
      <vt:lpstr>Helvetica Neue</vt:lpstr>
      <vt:lpstr>Wingdings</vt:lpstr>
      <vt:lpstr>Office</vt:lpstr>
      <vt:lpstr>Office Theme</vt:lpstr>
      <vt:lpstr>TSVV-14: Multi-Fidelity Systems Code for DEMO</vt:lpstr>
      <vt:lpstr>Outline</vt:lpstr>
      <vt:lpstr>Features</vt:lpstr>
      <vt:lpstr>Features</vt:lpstr>
      <vt:lpstr>EU-DEMO workflow in BLUEMIRA</vt:lpstr>
      <vt:lpstr>Features</vt:lpstr>
      <vt:lpstr>Features</vt:lpstr>
      <vt:lpstr>Features</vt:lpstr>
      <vt:lpstr>Features</vt:lpstr>
      <vt:lpstr>Minor updates</vt:lpstr>
      <vt:lpstr>Minor updates</vt:lpstr>
      <vt:lpstr>Complementary work</vt:lpstr>
      <vt:lpstr>Complementary work</vt:lpstr>
      <vt:lpstr>Complementary work</vt:lpstr>
      <vt:lpstr>Users and developers</vt:lpstr>
      <vt:lpstr>Users and developers</vt:lpstr>
      <vt:lpstr>Outlook</vt:lpstr>
      <vt:lpstr>Outlook</vt:lpstr>
      <vt:lpstr>Outlook</vt:lpstr>
      <vt:lpstr>Outlook</vt:lpstr>
      <vt:lpstr>Outlook</vt:lpstr>
      <vt:lpstr>Outlook</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James</dc:creator>
  <cp:lastModifiedBy>Morris, James</cp:lastModifiedBy>
  <cp:revision>2</cp:revision>
  <cp:lastPrinted>2017-03-10T11:43:47Z</cp:lastPrinted>
  <dcterms:created xsi:type="dcterms:W3CDTF">2021-03-28T18:58:08Z</dcterms:created>
  <dcterms:modified xsi:type="dcterms:W3CDTF">2023-06-07T09:01:22Z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2021-03-28T18:58:08Z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ac3851b8-4a37-4a12-ae1a-32067202d2de</vt:lpwstr>
  </property>
  <property fmtid="{D5CDD505-2E9C-101B-9397-08002B2CF9AE}" pid="8" name="MSIP_Label_22759de7-3255-46b5-8dfe-736652f9c6c1_ContentBits">
    <vt:lpwstr>0</vt:lpwstr>
  </property>
  <property fmtid="{D5CDD505-2E9C-101B-9397-08002B2CF9AE}" pid="9" name="ContentTypeId">
    <vt:lpwstr>0x01010019777B8876EEB942A41EB136C84D6A23</vt:lpwstr>
  </property>
</Properties>
</file>