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4" r:id="rId2"/>
    <p:sldId id="315" r:id="rId3"/>
    <p:sldId id="336" r:id="rId4"/>
    <p:sldId id="330" r:id="rId5"/>
    <p:sldId id="329" r:id="rId6"/>
    <p:sldId id="316" r:id="rId7"/>
    <p:sldId id="331" r:id="rId8"/>
    <p:sldId id="335" r:id="rId9"/>
    <p:sldId id="334" r:id="rId10"/>
    <p:sldId id="332" r:id="rId1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de Andrés Sanchis" initials="CDAS" lastIdx="18" clrIdx="0">
    <p:extLst>
      <p:ext uri="{19B8F6BF-5375-455C-9EA6-DF929625EA0E}">
        <p15:presenceInfo xmlns:p15="http://schemas.microsoft.com/office/powerpoint/2012/main" userId="Carme de Andrés Sanch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66FF"/>
    <a:srgbClr val="EA8B00"/>
    <a:srgbClr val="FF9900"/>
    <a:srgbClr val="E3E3E3"/>
    <a:srgbClr val="3F8179"/>
    <a:srgbClr val="003399"/>
    <a:srgbClr val="489289"/>
    <a:srgbClr val="5DAFA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15" autoAdjust="0"/>
    <p:restoredTop sz="90397" autoAdjust="0"/>
  </p:normalViewPr>
  <p:slideViewPr>
    <p:cSldViewPr showGuides="1">
      <p:cViewPr varScale="1">
        <p:scale>
          <a:sx n="70" d="100"/>
          <a:sy n="70" d="100"/>
        </p:scale>
        <p:origin x="620" y="5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10398"/>
    </p:cViewPr>
  </p:sorterViewPr>
  <p:notesViewPr>
    <p:cSldViewPr showGuides="1">
      <p:cViewPr varScale="1">
        <p:scale>
          <a:sx n="85" d="100"/>
          <a:sy n="85" d="100"/>
        </p:scale>
        <p:origin x="-3834"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43" tIns="49522" rIns="99043" bIns="49522"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6" y="1"/>
            <a:ext cx="3076363" cy="511731"/>
          </a:xfrm>
          <a:prstGeom prst="rect">
            <a:avLst/>
          </a:prstGeom>
        </p:spPr>
        <p:txBody>
          <a:bodyPr vert="horz" lIns="99043" tIns="49522" rIns="99043" bIns="49522" rtlCol="0"/>
          <a:lstStyle>
            <a:lvl1pPr algn="r">
              <a:defRPr sz="1300"/>
            </a:lvl1pPr>
          </a:lstStyle>
          <a:p>
            <a:fld id="{15B2C45A-E869-45FE-B529-AF49C0F3C669}" type="datetimeFigureOut">
              <a:rPr lang="en-GB" smtClean="0">
                <a:latin typeface="Arial" panose="020B0604020202020204" pitchFamily="34" charset="0"/>
              </a:rPr>
              <a:pPr/>
              <a:t>15/06/2023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7"/>
            <a:ext cx="3076363" cy="511731"/>
          </a:xfrm>
          <a:prstGeom prst="rect">
            <a:avLst/>
          </a:prstGeom>
        </p:spPr>
        <p:txBody>
          <a:bodyPr vert="horz" lIns="99043" tIns="49522" rIns="99043" bIns="49522"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6" y="9721107"/>
            <a:ext cx="3076363" cy="511731"/>
          </a:xfrm>
          <a:prstGeom prst="rect">
            <a:avLst/>
          </a:prstGeom>
        </p:spPr>
        <p:txBody>
          <a:bodyPr vert="horz" lIns="99043" tIns="49522" rIns="99043" bIns="49522"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43" tIns="49522" rIns="99043" bIns="49522"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6" y="1"/>
            <a:ext cx="3076363" cy="511731"/>
          </a:xfrm>
          <a:prstGeom prst="rect">
            <a:avLst/>
          </a:prstGeom>
        </p:spPr>
        <p:txBody>
          <a:bodyPr vert="horz" lIns="99043" tIns="49522" rIns="99043" bIns="49522" rtlCol="0"/>
          <a:lstStyle>
            <a:lvl1pPr algn="r">
              <a:defRPr sz="1300">
                <a:latin typeface="Arial" panose="020B0604020202020204" pitchFamily="34" charset="0"/>
              </a:defRPr>
            </a:lvl1pPr>
          </a:lstStyle>
          <a:p>
            <a:fld id="{F93E6C17-F35F-4654-8DE9-B693AC206066}" type="datetimeFigureOut">
              <a:rPr lang="en-GB" smtClean="0"/>
              <a:pPr/>
              <a:t>15/06/2023</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3" tIns="49522" rIns="99043" bIns="49522" rtlCol="0" anchor="ctr"/>
          <a:lstStyle/>
          <a:p>
            <a:endParaRPr lang="en-GB" dirty="0"/>
          </a:p>
        </p:txBody>
      </p:sp>
      <p:sp>
        <p:nvSpPr>
          <p:cNvPr id="5" name="Notes Placeholder 4"/>
          <p:cNvSpPr>
            <a:spLocks noGrp="1"/>
          </p:cNvSpPr>
          <p:nvPr>
            <p:ph type="body" sz="quarter" idx="3"/>
          </p:nvPr>
        </p:nvSpPr>
        <p:spPr>
          <a:xfrm>
            <a:off x="709930" y="4861444"/>
            <a:ext cx="5679440" cy="4605576"/>
          </a:xfrm>
          <a:prstGeom prst="rect">
            <a:avLst/>
          </a:prstGeom>
        </p:spPr>
        <p:txBody>
          <a:bodyPr vert="horz" lIns="99043" tIns="49522" rIns="99043" bIns="4952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7"/>
            <a:ext cx="3076363" cy="511731"/>
          </a:xfrm>
          <a:prstGeom prst="rect">
            <a:avLst/>
          </a:prstGeom>
        </p:spPr>
        <p:txBody>
          <a:bodyPr vert="horz" lIns="99043" tIns="49522" rIns="99043" bIns="49522"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6" y="9721107"/>
            <a:ext cx="3076363" cy="511731"/>
          </a:xfrm>
          <a:prstGeom prst="rect">
            <a:avLst/>
          </a:prstGeom>
        </p:spPr>
        <p:txBody>
          <a:bodyPr vert="horz" lIns="99043" tIns="49522" rIns="99043" bIns="49522"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1" y="0"/>
            <a:ext cx="12197925" cy="5570706"/>
          </a:xfrm>
          <a:prstGeom prst="rect">
            <a:avLst/>
          </a:prstGeom>
        </p:spPr>
      </p:pic>
      <p:grpSp>
        <p:nvGrpSpPr>
          <p:cNvPr id="4" name="Gruppieren 3"/>
          <p:cNvGrpSpPr/>
          <p:nvPr userDrawn="1"/>
        </p:nvGrpSpPr>
        <p:grpSpPr>
          <a:xfrm>
            <a:off x="5735960" y="5812522"/>
            <a:ext cx="6120680" cy="784830"/>
            <a:chOff x="5735960" y="5717361"/>
            <a:chExt cx="6120680" cy="784830"/>
          </a:xfrm>
        </p:grpSpPr>
        <p:pic>
          <p:nvPicPr>
            <p:cNvPr id="25" name="Grafik 24"/>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784830"/>
            </a:xfrm>
            <a:prstGeom prst="rect">
              <a:avLst/>
            </a:prstGeom>
          </p:spPr>
          <p:txBody>
            <a:bodyPr wrap="square">
              <a:spAutoFit/>
            </a:bodyPr>
            <a:lstStyle/>
            <a:p>
              <a:pPr algn="just">
                <a:lnSpc>
                  <a:spcPct val="90000"/>
                </a:lnSpc>
              </a:pPr>
              <a:r>
                <a:rPr lang="en-GB" sz="1000"/>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latin typeface="+mj-lt"/>
            </a:endParaRPr>
          </a:p>
        </p:txBody>
      </p:sp>
      <p:sp>
        <p:nvSpPr>
          <p:cNvPr id="2" name="Title 1"/>
          <p:cNvSpPr>
            <a:spLocks noGrp="1"/>
          </p:cNvSpPr>
          <p:nvPr>
            <p:ph type="title"/>
          </p:nvPr>
        </p:nvSpPr>
        <p:spPr>
          <a:xfrm>
            <a:off x="609600" y="116632"/>
            <a:ext cx="10058400" cy="457200"/>
          </a:xfrm>
        </p:spPr>
        <p:txBody>
          <a:bodyPr>
            <a:noAutofit/>
          </a:bodyPr>
          <a:lstStyle>
            <a:lvl1pPr algn="l">
              <a:lnSpc>
                <a:spcPts val="2400"/>
              </a:lnSpc>
              <a:defRPr sz="2400" b="0">
                <a:latin typeface="+mn-lt"/>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lstStyle>
            <a:lvl1pPr marL="257175" indent="-257175">
              <a:buFont typeface="Arial" panose="020B0604020202020204" pitchFamily="34" charset="0"/>
              <a:buChar char="•"/>
              <a:defRPr sz="1800">
                <a:latin typeface="+mn-lt"/>
                <a:cs typeface="Arial" panose="020B0604020202020204" pitchFamily="34" charset="0"/>
              </a:defRPr>
            </a:lvl1pPr>
            <a:lvl2pPr marL="557213" indent="-214313">
              <a:buFont typeface="Arial" panose="020B0604020202020204" pitchFamily="34" charset="0"/>
              <a:buChar char="•"/>
              <a:defRPr sz="1500">
                <a:latin typeface="+mn-lt"/>
                <a:cs typeface="Arial" panose="020B0604020202020204" pitchFamily="34" charset="0"/>
              </a:defRPr>
            </a:lvl2pPr>
            <a:lvl3pPr marL="857250" indent="-171450">
              <a:buFont typeface="Arial" panose="020B0604020202020204" pitchFamily="34" charset="0"/>
              <a:buChar char="•"/>
              <a:defRPr sz="135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36560" y="116632"/>
            <a:ext cx="466915" cy="465708"/>
          </a:xfrm>
          <a:prstGeom prst="rect">
            <a:avLst/>
          </a:prstGeom>
        </p:spPr>
      </p:pic>
      <p:sp>
        <p:nvSpPr>
          <p:cNvPr id="8" name="Footer Placeholder 7"/>
          <p:cNvSpPr>
            <a:spLocks noGrp="1"/>
          </p:cNvSpPr>
          <p:nvPr>
            <p:ph type="ftr" sz="quarter" idx="11"/>
          </p:nvPr>
        </p:nvSpPr>
        <p:spPr>
          <a:xfrm>
            <a:off x="609600" y="6528386"/>
            <a:ext cx="3470176" cy="329614"/>
          </a:xfrm>
        </p:spPr>
        <p:txBody>
          <a:bodyPr anchor="t"/>
          <a:lstStyle>
            <a:lvl1pPr>
              <a:defRPr sz="1100"/>
            </a:lvl1pPr>
          </a:lstStyle>
          <a:p>
            <a:r>
              <a:rPr lang="fr-FR" dirty="0" err="1"/>
              <a:t>D.Kalupin</a:t>
            </a:r>
            <a:r>
              <a:rPr lang="fr-FR" dirty="0"/>
              <a:t> |  2nd FSD PB |  15 March 2023</a:t>
            </a:r>
            <a:endParaRPr lang="en-GB" dirty="0"/>
          </a:p>
        </p:txBody>
      </p:sp>
      <p:sp>
        <p:nvSpPr>
          <p:cNvPr id="9" name="Slide Number Placeholder 8"/>
          <p:cNvSpPr>
            <a:spLocks noGrp="1"/>
          </p:cNvSpPr>
          <p:nvPr>
            <p:ph type="sldNum" sz="quarter" idx="12"/>
          </p:nvPr>
        </p:nvSpPr>
        <p:spPr>
          <a:xfrm>
            <a:off x="10992544" y="6525344"/>
            <a:ext cx="720080" cy="199174"/>
          </a:xfrm>
        </p:spPr>
        <p:txBody>
          <a:bodyPr anchor="t"/>
          <a:lstStyle>
            <a:lvl1pPr>
              <a:defRPr sz="1100"/>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199697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3392" y="6356353"/>
            <a:ext cx="3860800"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r>
              <a:rPr lang="fr-FR"/>
              <a:t>A. Author  |  XYZ PB Meeting  |  dd Mth yyyy</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indico.euro-fusion.org/event/2441/" TargetMode="External"/><Relationship Id="rId3" Type="http://schemas.openxmlformats.org/officeDocument/2006/relationships/hyperlink" Target="https://indico.euro-fusion.org/event/1967/" TargetMode="External"/><Relationship Id="rId7" Type="http://schemas.openxmlformats.org/officeDocument/2006/relationships/hyperlink" Target="https://indico.euro-fusion.org/event/2438/" TargetMode="External"/><Relationship Id="rId2" Type="http://schemas.openxmlformats.org/officeDocument/2006/relationships/hyperlink" Target="https://indico.euro-fusion.org/event/1966/" TargetMode="External"/><Relationship Id="rId1" Type="http://schemas.openxmlformats.org/officeDocument/2006/relationships/slideLayout" Target="../slideLayouts/slideLayout2.xml"/><Relationship Id="rId6" Type="http://schemas.openxmlformats.org/officeDocument/2006/relationships/hyperlink" Target="https://indico.euro-fusion.org/event/2443/" TargetMode="External"/><Relationship Id="rId5" Type="http://schemas.openxmlformats.org/officeDocument/2006/relationships/hyperlink" Target="https://indico.euro-fusion.org/event/1968/" TargetMode="External"/><Relationship Id="rId4" Type="http://schemas.openxmlformats.org/officeDocument/2006/relationships/hyperlink" Target="https://indico.euro-fusion.org/event/1969/" TargetMode="External"/><Relationship Id="rId9" Type="http://schemas.openxmlformats.org/officeDocument/2006/relationships/hyperlink" Target="https://indico.euro-fusion.org/event/243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dm.euro-fusion.org/?uid=2PVA5Q" TargetMode="External"/><Relationship Id="rId3" Type="http://schemas.openxmlformats.org/officeDocument/2006/relationships/hyperlink" Target="https://idm.euro-fusion.org/default.aspx?uid=2PTLGY" TargetMode="External"/><Relationship Id="rId7" Type="http://schemas.openxmlformats.org/officeDocument/2006/relationships/hyperlink" Target="https://idm.euro-fusion.org/default.aspx?uid=2QFLJ5" TargetMode="External"/><Relationship Id="rId2" Type="http://schemas.openxmlformats.org/officeDocument/2006/relationships/hyperlink" Target="https://idm.euro-fusion.org/default.aspx?uid=2PUARS" TargetMode="External"/><Relationship Id="rId1" Type="http://schemas.openxmlformats.org/officeDocument/2006/relationships/slideLayout" Target="../slideLayouts/slideLayout2.xml"/><Relationship Id="rId6" Type="http://schemas.openxmlformats.org/officeDocument/2006/relationships/hyperlink" Target="https://idm.euro-fusion.org/?uid=2QBFBQ" TargetMode="External"/><Relationship Id="rId5" Type="http://schemas.openxmlformats.org/officeDocument/2006/relationships/hyperlink" Target="https://idm.euro-fusion.org/default.aspx?uid=2PTVJT" TargetMode="External"/><Relationship Id="rId4" Type="http://schemas.openxmlformats.org/officeDocument/2006/relationships/hyperlink" Target="https://idm.euro-fusion.org/default.aspx?uid=2PUJV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idx="4294967295"/>
          </p:nvPr>
        </p:nvSpPr>
        <p:spPr>
          <a:xfrm>
            <a:off x="527381" y="2348880"/>
            <a:ext cx="11329259" cy="1296144"/>
          </a:xfrm>
        </p:spPr>
        <p:txBody>
          <a:bodyPr/>
          <a:lstStyle/>
          <a:p>
            <a:pPr lvl="0" algn="l">
              <a:defRPr sz="1800" b="0"/>
            </a:pPr>
            <a:r>
              <a:rPr lang="de-DE" sz="2700" b="1" dirty="0"/>
              <a:t>WPEnR</a:t>
            </a:r>
            <a:endParaRPr lang="en-GB" sz="2700" b="1" dirty="0"/>
          </a:p>
        </p:txBody>
      </p:sp>
      <p:sp>
        <p:nvSpPr>
          <p:cNvPr id="4" name="Subtitle 2"/>
          <p:cNvSpPr>
            <a:spLocks noGrp="1"/>
          </p:cNvSpPr>
          <p:nvPr>
            <p:ph type="subTitle" idx="4294967295"/>
          </p:nvPr>
        </p:nvSpPr>
        <p:spPr>
          <a:xfrm>
            <a:off x="479376" y="4205060"/>
            <a:ext cx="11161240" cy="461665"/>
          </a:xfrm>
        </p:spPr>
        <p:txBody>
          <a:bodyPr wrap="square">
            <a:spAutoFit/>
          </a:bodyPr>
          <a:lstStyle/>
          <a:p>
            <a:pPr marL="0" indent="0">
              <a:spcAft>
                <a:spcPts val="1200"/>
              </a:spcAft>
              <a:buNone/>
            </a:pPr>
            <a:r>
              <a:rPr lang="en-US" dirty="0" err="1">
                <a:solidFill>
                  <a:schemeClr val="bg1"/>
                </a:solidFill>
              </a:rPr>
              <a:t>D.Kalupin</a:t>
            </a:r>
            <a:endParaRPr lang="en-US" dirty="0">
              <a:solidFill>
                <a:schemeClr val="bg1"/>
              </a:solidFill>
            </a:endParaRPr>
          </a:p>
        </p:txBody>
      </p:sp>
      <p:sp>
        <p:nvSpPr>
          <p:cNvPr id="11" name="TextBox 10"/>
          <p:cNvSpPr txBox="1"/>
          <p:nvPr/>
        </p:nvSpPr>
        <p:spPr>
          <a:xfrm>
            <a:off x="527381" y="3356992"/>
            <a:ext cx="2526461" cy="369332"/>
          </a:xfrm>
          <a:prstGeom prst="rect">
            <a:avLst/>
          </a:prstGeom>
          <a:noFill/>
        </p:spPr>
        <p:txBody>
          <a:bodyPr wrap="none" rtlCol="0">
            <a:spAutoFit/>
          </a:bodyPr>
          <a:lstStyle/>
          <a:p>
            <a:r>
              <a:rPr lang="en-GB" dirty="0">
                <a:latin typeface="+mj-lt"/>
                <a:cs typeface="Arial" panose="020B0604020202020204" pitchFamily="34" charset="0"/>
              </a:rPr>
              <a:t>3</a:t>
            </a:r>
            <a:r>
              <a:rPr lang="en-GB" baseline="30000" dirty="0">
                <a:latin typeface="+mj-lt"/>
                <a:cs typeface="Arial" panose="020B0604020202020204" pitchFamily="34" charset="0"/>
              </a:rPr>
              <a:t>rd</a:t>
            </a:r>
            <a:r>
              <a:rPr lang="en-GB" dirty="0">
                <a:latin typeface="+mj-lt"/>
                <a:cs typeface="Arial" panose="020B0604020202020204" pitchFamily="34" charset="0"/>
              </a:rPr>
              <a:t> FSD Planning meeting</a:t>
            </a:r>
          </a:p>
        </p:txBody>
      </p:sp>
    </p:spTree>
    <p:extLst>
      <p:ext uri="{BB962C8B-B14F-4D97-AF65-F5344CB8AC3E}">
        <p14:creationId xmlns:p14="http://schemas.microsoft.com/office/powerpoint/2010/main" val="120064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a:xfrm>
            <a:off x="609600" y="836712"/>
            <a:ext cx="10058400" cy="457200"/>
          </a:xfrm>
        </p:spPr>
        <p:txBody>
          <a:bodyPr/>
          <a:lstStyle/>
          <a:p>
            <a:r>
              <a:rPr lang="en-GB" dirty="0">
                <a:solidFill>
                  <a:schemeClr val="bg2">
                    <a:lumMod val="10000"/>
                  </a:schemeClr>
                </a:solidFill>
              </a:rPr>
              <a:t>Outlook 2024</a:t>
            </a:r>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10</a:t>
            </a:fld>
            <a:endParaRPr lang="en-GB" dirty="0"/>
          </a:p>
        </p:txBody>
      </p:sp>
      <p:sp>
        <p:nvSpPr>
          <p:cNvPr id="9" name="Content Placeholder 2">
            <a:extLst>
              <a:ext uri="{FF2B5EF4-FFF2-40B4-BE49-F238E27FC236}">
                <a16:creationId xmlns:a16="http://schemas.microsoft.com/office/drawing/2014/main" id="{B819E054-F076-2FD4-706D-030C6593A8F1}"/>
              </a:ext>
            </a:extLst>
          </p:cNvPr>
          <p:cNvSpPr>
            <a:spLocks noGrp="1"/>
          </p:cNvSpPr>
          <p:nvPr/>
        </p:nvSpPr>
        <p:spPr>
          <a:xfrm>
            <a:off x="586338" y="1556792"/>
            <a:ext cx="11103024" cy="1440160"/>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b="1" dirty="0">
                <a:solidFill>
                  <a:srgbClr val="002060"/>
                </a:solidFill>
              </a:rPr>
              <a:t>Largest number of projects running contemporary (2021-2024 and 2024-2025)</a:t>
            </a:r>
          </a:p>
          <a:p>
            <a:r>
              <a:rPr lang="en-GB" sz="2000" b="1" dirty="0">
                <a:solidFill>
                  <a:srgbClr val="002060"/>
                </a:solidFill>
              </a:rPr>
              <a:t>Final report / meeting / closure of </a:t>
            </a:r>
            <a:r>
              <a:rPr lang="en-GB" sz="2000" b="1">
                <a:solidFill>
                  <a:srgbClr val="002060"/>
                </a:solidFill>
              </a:rPr>
              <a:t>2021-2024 projects</a:t>
            </a:r>
            <a:endParaRPr lang="en-GB" sz="2000" b="1" dirty="0">
              <a:solidFill>
                <a:srgbClr val="002060"/>
              </a:solidFill>
            </a:endParaRPr>
          </a:p>
          <a:p>
            <a:pPr marL="0" indent="0">
              <a:buNone/>
            </a:pPr>
            <a:endParaRPr lang="en-US" sz="2000" b="1" dirty="0"/>
          </a:p>
          <a:p>
            <a:pPr marL="0" indent="0">
              <a:buNone/>
            </a:pPr>
            <a:endParaRPr lang="en-US" sz="2000" dirty="0"/>
          </a:p>
        </p:txBody>
      </p:sp>
      <p:sp>
        <p:nvSpPr>
          <p:cNvPr id="3" name="Title 1">
            <a:extLst>
              <a:ext uri="{FF2B5EF4-FFF2-40B4-BE49-F238E27FC236}">
                <a16:creationId xmlns:a16="http://schemas.microsoft.com/office/drawing/2014/main" id="{7ABB869C-BFD1-4F25-C9EF-DF3127E81542}"/>
              </a:ext>
            </a:extLst>
          </p:cNvPr>
          <p:cNvSpPr txBox="1">
            <a:spLocks/>
          </p:cNvSpPr>
          <p:nvPr/>
        </p:nvSpPr>
        <p:spPr>
          <a:xfrm>
            <a:off x="718662" y="2780928"/>
            <a:ext cx="10058400" cy="457200"/>
          </a:xfrm>
          <a:prstGeom prst="rect">
            <a:avLst/>
          </a:prstGeom>
        </p:spPr>
        <p:txBody>
          <a:bodyPr vert="horz" lIns="91440" tIns="45720" rIns="91440" bIns="45720" rtlCol="0" anchor="ctr">
            <a:noAutofit/>
          </a:bodyPr>
          <a:lstStyle>
            <a:lvl1pPr algn="l" defTabSz="685800" rtl="0" eaLnBrk="1" latinLnBrk="0" hangingPunct="1">
              <a:lnSpc>
                <a:spcPts val="2400"/>
              </a:lnSpc>
              <a:spcBef>
                <a:spcPct val="0"/>
              </a:spcBef>
              <a:buNone/>
              <a:defRPr sz="2400" b="0" kern="1200">
                <a:solidFill>
                  <a:schemeClr val="tx1"/>
                </a:solidFill>
                <a:latin typeface="+mn-lt"/>
                <a:ea typeface="+mj-ea"/>
                <a:cs typeface="Arial" panose="020B0604020202020204" pitchFamily="34" charset="0"/>
              </a:defRPr>
            </a:lvl1pPr>
          </a:lstStyle>
          <a:p>
            <a:r>
              <a:rPr lang="en-GB" dirty="0">
                <a:solidFill>
                  <a:schemeClr val="bg2">
                    <a:lumMod val="10000"/>
                  </a:schemeClr>
                </a:solidFill>
              </a:rPr>
              <a:t>Some points </a:t>
            </a:r>
            <a:r>
              <a:rPr lang="en-GB">
                <a:solidFill>
                  <a:schemeClr val="bg2">
                    <a:lumMod val="10000"/>
                  </a:schemeClr>
                </a:solidFill>
              </a:rPr>
              <a:t>for discussion</a:t>
            </a:r>
            <a:endParaRPr lang="en-GB" dirty="0">
              <a:solidFill>
                <a:schemeClr val="bg2">
                  <a:lumMod val="10000"/>
                </a:schemeClr>
              </a:solidFill>
            </a:endParaRPr>
          </a:p>
        </p:txBody>
      </p:sp>
      <p:sp>
        <p:nvSpPr>
          <p:cNvPr id="6" name="Content Placeholder 2">
            <a:extLst>
              <a:ext uri="{FF2B5EF4-FFF2-40B4-BE49-F238E27FC236}">
                <a16:creationId xmlns:a16="http://schemas.microsoft.com/office/drawing/2014/main" id="{7782D8D4-747F-9020-4783-349CDDF06FE7}"/>
              </a:ext>
            </a:extLst>
          </p:cNvPr>
          <p:cNvSpPr>
            <a:spLocks noGrp="1"/>
          </p:cNvSpPr>
          <p:nvPr/>
        </p:nvSpPr>
        <p:spPr>
          <a:xfrm>
            <a:off x="718662" y="3495288"/>
            <a:ext cx="11103024" cy="2381984"/>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b="1" dirty="0">
                <a:solidFill>
                  <a:srgbClr val="002060"/>
                </a:solidFill>
              </a:rPr>
              <a:t>Link between </a:t>
            </a:r>
            <a:r>
              <a:rPr lang="en-GB" sz="2000" b="1" dirty="0" err="1">
                <a:solidFill>
                  <a:srgbClr val="002060"/>
                </a:solidFill>
              </a:rPr>
              <a:t>EnR</a:t>
            </a:r>
            <a:r>
              <a:rPr lang="en-GB" sz="2000" b="1" dirty="0">
                <a:solidFill>
                  <a:srgbClr val="002060"/>
                </a:solidFill>
              </a:rPr>
              <a:t> and main WPs</a:t>
            </a:r>
          </a:p>
          <a:p>
            <a:r>
              <a:rPr lang="en-GB" sz="2000" b="1" dirty="0">
                <a:solidFill>
                  <a:srgbClr val="002060"/>
                </a:solidFill>
              </a:rPr>
              <a:t>Availability of information regarding </a:t>
            </a:r>
            <a:r>
              <a:rPr lang="en-GB" sz="2000" b="1" dirty="0" err="1">
                <a:solidFill>
                  <a:srgbClr val="002060"/>
                </a:solidFill>
              </a:rPr>
              <a:t>EnR</a:t>
            </a:r>
            <a:r>
              <a:rPr lang="en-GB" sz="2000" b="1" dirty="0">
                <a:solidFill>
                  <a:srgbClr val="002060"/>
                </a:solidFill>
              </a:rPr>
              <a:t> (</a:t>
            </a:r>
            <a:r>
              <a:rPr lang="en-GB" sz="2000" b="1" dirty="0" err="1">
                <a:solidFill>
                  <a:srgbClr val="002060"/>
                </a:solidFill>
              </a:rPr>
              <a:t>WiKi</a:t>
            </a:r>
            <a:r>
              <a:rPr lang="en-GB" sz="2000" b="1" dirty="0">
                <a:solidFill>
                  <a:srgbClr val="002060"/>
                </a:solidFill>
              </a:rPr>
              <a:t>, IDM, seminars, ???)</a:t>
            </a:r>
          </a:p>
          <a:p>
            <a:r>
              <a:rPr lang="en-GB" sz="2000" b="1" dirty="0">
                <a:solidFill>
                  <a:srgbClr val="002060"/>
                </a:solidFill>
              </a:rPr>
              <a:t>Continuation of selected activities (following the feedback by PLs)</a:t>
            </a:r>
          </a:p>
          <a:p>
            <a:pPr lvl="1"/>
            <a:r>
              <a:rPr lang="en-GB" sz="2000" b="1" dirty="0">
                <a:solidFill>
                  <a:srgbClr val="002060"/>
                </a:solidFill>
              </a:rPr>
              <a:t>AI models</a:t>
            </a:r>
          </a:p>
          <a:p>
            <a:pPr lvl="1"/>
            <a:r>
              <a:rPr lang="en-GB" sz="2000" b="1" dirty="0">
                <a:solidFill>
                  <a:srgbClr val="002060"/>
                </a:solidFill>
              </a:rPr>
              <a:t>MIMO control</a:t>
            </a:r>
          </a:p>
          <a:p>
            <a:pPr lvl="1"/>
            <a:r>
              <a:rPr lang="en-GB" sz="2000" b="1" dirty="0">
                <a:solidFill>
                  <a:srgbClr val="002060"/>
                </a:solidFill>
              </a:rPr>
              <a:t>2MW gyrotron</a:t>
            </a:r>
          </a:p>
          <a:p>
            <a:pPr lvl="1"/>
            <a:r>
              <a:rPr lang="en-GB" sz="2000" b="1" dirty="0">
                <a:solidFill>
                  <a:srgbClr val="002060"/>
                </a:solidFill>
              </a:rPr>
              <a:t>???</a:t>
            </a:r>
          </a:p>
          <a:p>
            <a:endParaRPr lang="en-US" sz="2000" b="1" dirty="0"/>
          </a:p>
          <a:p>
            <a:pPr marL="0" indent="0">
              <a:buNone/>
            </a:pPr>
            <a:endParaRPr lang="en-US" sz="2000" dirty="0"/>
          </a:p>
        </p:txBody>
      </p:sp>
    </p:spTree>
    <p:extLst>
      <p:ext uri="{BB962C8B-B14F-4D97-AF65-F5344CB8AC3E}">
        <p14:creationId xmlns:p14="http://schemas.microsoft.com/office/powerpoint/2010/main" val="292250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DEA0-0DB2-B0F9-B781-86554049DA7B}"/>
              </a:ext>
            </a:extLst>
          </p:cNvPr>
          <p:cNvSpPr>
            <a:spLocks noGrp="1"/>
          </p:cNvSpPr>
          <p:nvPr>
            <p:ph type="title"/>
          </p:nvPr>
        </p:nvSpPr>
        <p:spPr/>
        <p:txBody>
          <a:bodyPr/>
          <a:lstStyle/>
          <a:p>
            <a:r>
              <a:rPr lang="de-DE" dirty="0"/>
              <a:t>WP Organization</a:t>
            </a:r>
            <a:endParaRPr lang="en-US" dirty="0"/>
          </a:p>
        </p:txBody>
      </p:sp>
      <p:sp>
        <p:nvSpPr>
          <p:cNvPr id="4" name="Footer Placeholder 3">
            <a:extLst>
              <a:ext uri="{FF2B5EF4-FFF2-40B4-BE49-F238E27FC236}">
                <a16:creationId xmlns:a16="http://schemas.microsoft.com/office/drawing/2014/main" id="{D5AFE93C-96A3-8DBA-81A5-EB6019956D1B}"/>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BBB2FC13-F82D-DE87-3EED-86F246082243}"/>
              </a:ext>
            </a:extLst>
          </p:cNvPr>
          <p:cNvSpPr>
            <a:spLocks noGrp="1"/>
          </p:cNvSpPr>
          <p:nvPr>
            <p:ph type="sldNum" sz="quarter" idx="12"/>
          </p:nvPr>
        </p:nvSpPr>
        <p:spPr/>
        <p:txBody>
          <a:bodyPr/>
          <a:lstStyle/>
          <a:p>
            <a:fld id="{6A6D9FA1-99C7-4910-8E32-B85D378B0060}" type="slidenum">
              <a:rPr lang="en-GB" smtClean="0"/>
              <a:pPr/>
              <a:t>2</a:t>
            </a:fld>
            <a:endParaRPr lang="en-GB" dirty="0"/>
          </a:p>
        </p:txBody>
      </p:sp>
      <p:sp>
        <p:nvSpPr>
          <p:cNvPr id="9" name="TextBox 8">
            <a:extLst>
              <a:ext uri="{FF2B5EF4-FFF2-40B4-BE49-F238E27FC236}">
                <a16:creationId xmlns:a16="http://schemas.microsoft.com/office/drawing/2014/main" id="{46AFA7BA-C31A-2144-255E-A39F1B6AE210}"/>
              </a:ext>
            </a:extLst>
          </p:cNvPr>
          <p:cNvSpPr txBox="1"/>
          <p:nvPr/>
        </p:nvSpPr>
        <p:spPr>
          <a:xfrm>
            <a:off x="7608168" y="764704"/>
            <a:ext cx="4583832" cy="5355312"/>
          </a:xfrm>
          <a:prstGeom prst="rect">
            <a:avLst/>
          </a:prstGeom>
          <a:noFill/>
        </p:spPr>
        <p:txBody>
          <a:bodyPr wrap="square">
            <a:spAutoFit/>
          </a:bodyPr>
          <a:lstStyle/>
          <a:p>
            <a:r>
              <a:rPr lang="en-GB" sz="1800" dirty="0" err="1">
                <a:effectLst/>
              </a:rPr>
              <a:t>EnR</a:t>
            </a:r>
            <a:r>
              <a:rPr lang="en-GB" sz="1800" dirty="0">
                <a:effectLst/>
              </a:rPr>
              <a:t> provides a special path to bring new ideas and techniques into the programme in ways not easily achieved within the strongly goal-oriented main WPs. (</a:t>
            </a:r>
            <a:r>
              <a:rPr lang="en-GB" sz="1800" i="1" dirty="0">
                <a:effectLst/>
              </a:rPr>
              <a:t>bottom up approach</a:t>
            </a:r>
            <a:r>
              <a:rPr lang="en-GB" sz="1800" dirty="0">
                <a:effectLst/>
              </a:rPr>
              <a:t>)</a:t>
            </a:r>
          </a:p>
          <a:p>
            <a:endParaRPr lang="en-GB" b="1" dirty="0">
              <a:solidFill>
                <a:srgbClr val="002060"/>
              </a:solidFill>
            </a:endParaRPr>
          </a:p>
          <a:p>
            <a:r>
              <a:rPr lang="en-GB" sz="1800" b="1" dirty="0">
                <a:solidFill>
                  <a:srgbClr val="002060"/>
                </a:solidFill>
                <a:effectLst/>
              </a:rPr>
              <a:t>Scientific Objectives </a:t>
            </a:r>
          </a:p>
          <a:p>
            <a:r>
              <a:rPr lang="en-GB" dirty="0">
                <a:effectLst/>
              </a:rPr>
              <a:t>are defined following project proposals submitted in reply to the </a:t>
            </a:r>
            <a:r>
              <a:rPr lang="en-GB" dirty="0" err="1">
                <a:effectLst/>
              </a:rPr>
              <a:t>CfP</a:t>
            </a:r>
            <a:r>
              <a:rPr lang="en-GB" dirty="0"/>
              <a:t>, evaluated by the responsible Scientific Board and accepted by the GA (21) 33 -5.3 (projects: 2021-2024)</a:t>
            </a:r>
            <a:br>
              <a:rPr lang="en-GB" dirty="0"/>
            </a:br>
            <a:endParaRPr lang="en-GB" dirty="0"/>
          </a:p>
          <a:p>
            <a:endParaRPr lang="en-GB" dirty="0">
              <a:effectLst/>
            </a:endParaRPr>
          </a:p>
          <a:p>
            <a:endParaRPr lang="en-GB" dirty="0"/>
          </a:p>
          <a:p>
            <a:endParaRPr lang="en-GB" dirty="0">
              <a:effectLst/>
            </a:endParaRPr>
          </a:p>
          <a:p>
            <a:endParaRPr lang="en-GB" dirty="0">
              <a:effectLst/>
            </a:endParaRPr>
          </a:p>
          <a:p>
            <a:r>
              <a:rPr lang="en-GB" sz="1800" b="1" dirty="0">
                <a:solidFill>
                  <a:srgbClr val="002060"/>
                </a:solidFill>
                <a:effectLst/>
              </a:rPr>
              <a:t>Monitoring of activities</a:t>
            </a:r>
            <a:br>
              <a:rPr lang="en-GB" dirty="0">
                <a:effectLst/>
              </a:rPr>
            </a:br>
            <a:r>
              <a:rPr lang="en-GB" dirty="0">
                <a:effectLst/>
              </a:rPr>
              <a:t>is by the responsible Scientific Board and the PMU</a:t>
            </a:r>
          </a:p>
          <a:p>
            <a:endParaRPr lang="en-GB" dirty="0">
              <a:effectLst/>
            </a:endParaRPr>
          </a:p>
        </p:txBody>
      </p:sp>
      <p:pic>
        <p:nvPicPr>
          <p:cNvPr id="12" name="Picture 11">
            <a:extLst>
              <a:ext uri="{FF2B5EF4-FFF2-40B4-BE49-F238E27FC236}">
                <a16:creationId xmlns:a16="http://schemas.microsoft.com/office/drawing/2014/main" id="{479E6C14-89D4-E25F-5DD2-F97DAA4589EF}"/>
              </a:ext>
            </a:extLst>
          </p:cNvPr>
          <p:cNvPicPr>
            <a:picLocks noChangeAspect="1"/>
          </p:cNvPicPr>
          <p:nvPr/>
        </p:nvPicPr>
        <p:blipFill>
          <a:blip r:embed="rId2"/>
          <a:stretch>
            <a:fillRect/>
          </a:stretch>
        </p:blipFill>
        <p:spPr>
          <a:xfrm>
            <a:off x="44201" y="748872"/>
            <a:ext cx="7491959" cy="5017163"/>
          </a:xfrm>
          <a:prstGeom prst="rect">
            <a:avLst/>
          </a:prstGeom>
        </p:spPr>
      </p:pic>
    </p:spTree>
    <p:extLst>
      <p:ext uri="{BB962C8B-B14F-4D97-AF65-F5344CB8AC3E}">
        <p14:creationId xmlns:p14="http://schemas.microsoft.com/office/powerpoint/2010/main" val="21668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98F158-F570-78BA-41B9-25BB4734FDC7}"/>
              </a:ext>
            </a:extLst>
          </p:cNvPr>
          <p:cNvSpPr>
            <a:spLocks noGrp="1"/>
          </p:cNvSpPr>
          <p:nvPr>
            <p:ph idx="1"/>
          </p:nvPr>
        </p:nvSpPr>
        <p:spPr/>
        <p:txBody>
          <a:bodyPr>
            <a:normAutofit/>
          </a:bodyPr>
          <a:lstStyle/>
          <a:p>
            <a:pPr marL="0" indent="0">
              <a:buNone/>
            </a:pPr>
            <a:r>
              <a:rPr lang="en-US" sz="2000" b="1" dirty="0">
                <a:solidFill>
                  <a:srgbClr val="002060"/>
                </a:solidFill>
              </a:rPr>
              <a:t>For the monitoring of 2022 activities each Scientific Board have met twice, for</a:t>
            </a:r>
          </a:p>
          <a:p>
            <a:pPr marL="0" indent="0">
              <a:buNone/>
            </a:pPr>
            <a:endParaRPr lang="en-US" sz="2000" dirty="0"/>
          </a:p>
          <a:p>
            <a:r>
              <a:rPr lang="en-US" sz="2000" b="1" dirty="0">
                <a:solidFill>
                  <a:schemeClr val="accent2">
                    <a:lumMod val="50000"/>
                  </a:schemeClr>
                </a:solidFill>
              </a:rPr>
              <a:t>The Mid-Term evaluation</a:t>
            </a:r>
            <a:endParaRPr lang="en-US" sz="2000" dirty="0">
              <a:solidFill>
                <a:srgbClr val="002060"/>
              </a:solidFill>
            </a:endParaRPr>
          </a:p>
          <a:p>
            <a:pPr marL="0" indent="0">
              <a:buNone/>
            </a:pPr>
            <a:r>
              <a:rPr lang="en-US" dirty="0"/>
              <a:t>	</a:t>
            </a:r>
            <a:r>
              <a:rPr lang="en-GB" dirty="0">
                <a:hlinkClick r:id="rId2"/>
              </a:rPr>
              <a:t>3rd SB.ENR-IFE (Mid Term Review - </a:t>
            </a:r>
            <a:r>
              <a:rPr lang="en-GB" dirty="0" err="1">
                <a:hlinkClick r:id="rId2"/>
              </a:rPr>
              <a:t>EnR</a:t>
            </a:r>
            <a:r>
              <a:rPr lang="en-GB" dirty="0">
                <a:hlinkClick r:id="rId2"/>
              </a:rPr>
              <a:t> projects) </a:t>
            </a:r>
            <a:endParaRPr lang="en-US" dirty="0"/>
          </a:p>
          <a:p>
            <a:pPr marL="0" indent="0">
              <a:buNone/>
            </a:pPr>
            <a:r>
              <a:rPr lang="en-US" dirty="0"/>
              <a:t>	</a:t>
            </a:r>
            <a:r>
              <a:rPr lang="en-GB" dirty="0">
                <a:hlinkClick r:id="rId3"/>
              </a:rPr>
              <a:t>3rd SB.ENR-MAT (Mid Term Review - </a:t>
            </a:r>
            <a:r>
              <a:rPr lang="en-GB" dirty="0" err="1">
                <a:hlinkClick r:id="rId3"/>
              </a:rPr>
              <a:t>EnR</a:t>
            </a:r>
            <a:r>
              <a:rPr lang="en-GB" dirty="0">
                <a:hlinkClick r:id="rId3"/>
              </a:rPr>
              <a:t> projects) </a:t>
            </a:r>
            <a:endParaRPr lang="en-GB" dirty="0"/>
          </a:p>
          <a:p>
            <a:pPr marL="0" indent="0">
              <a:buNone/>
            </a:pPr>
            <a:r>
              <a:rPr lang="en-GB" dirty="0"/>
              <a:t>	</a:t>
            </a:r>
            <a:r>
              <a:rPr lang="en-GB" dirty="0">
                <a:hlinkClick r:id="rId4"/>
              </a:rPr>
              <a:t>6th E-TASC Scientific Board (Mid Term Review - </a:t>
            </a:r>
            <a:r>
              <a:rPr lang="en-GB" dirty="0" err="1">
                <a:hlinkClick r:id="rId4"/>
              </a:rPr>
              <a:t>EnR</a:t>
            </a:r>
            <a:r>
              <a:rPr lang="en-GB" dirty="0">
                <a:hlinkClick r:id="rId4"/>
              </a:rPr>
              <a:t> projects) </a:t>
            </a:r>
            <a:endParaRPr lang="en-GB" dirty="0"/>
          </a:p>
          <a:p>
            <a:pPr marL="0" indent="0">
              <a:buNone/>
            </a:pPr>
            <a:r>
              <a:rPr lang="en-GB" dirty="0"/>
              <a:t>	</a:t>
            </a:r>
            <a:r>
              <a:rPr lang="en-GB" dirty="0">
                <a:hlinkClick r:id="rId5"/>
              </a:rPr>
              <a:t>3rd SB.ENR-TEC (Mid Term Review - </a:t>
            </a:r>
            <a:r>
              <a:rPr lang="en-GB" dirty="0" err="1">
                <a:hlinkClick r:id="rId5"/>
              </a:rPr>
              <a:t>EnR</a:t>
            </a:r>
            <a:r>
              <a:rPr lang="en-GB" dirty="0">
                <a:hlinkClick r:id="rId5"/>
              </a:rPr>
              <a:t> projects) </a:t>
            </a:r>
            <a:endParaRPr lang="en-GB" dirty="0"/>
          </a:p>
          <a:p>
            <a:pPr marL="0" indent="0">
              <a:buNone/>
            </a:pPr>
            <a:endParaRPr lang="en-US" dirty="0"/>
          </a:p>
          <a:p>
            <a:r>
              <a:rPr lang="en-US" sz="2000" b="1" dirty="0">
                <a:solidFill>
                  <a:schemeClr val="accent2">
                    <a:lumMod val="50000"/>
                  </a:schemeClr>
                </a:solidFill>
              </a:rPr>
              <a:t>The annual progress review</a:t>
            </a:r>
            <a:endParaRPr lang="en-GB" sz="2000" b="1" dirty="0">
              <a:solidFill>
                <a:schemeClr val="accent2">
                  <a:lumMod val="50000"/>
                </a:schemeClr>
              </a:solidFill>
            </a:endParaRPr>
          </a:p>
          <a:p>
            <a:pPr marL="0" indent="0">
              <a:buNone/>
            </a:pPr>
            <a:r>
              <a:rPr lang="en-GB" dirty="0"/>
              <a:t>	</a:t>
            </a:r>
            <a:r>
              <a:rPr lang="en-GB" dirty="0">
                <a:hlinkClick r:id="rId6"/>
              </a:rPr>
              <a:t>4th SB.ENR-IFE (Monitoring of 2022 activities) </a:t>
            </a:r>
            <a:endParaRPr lang="en-US" dirty="0"/>
          </a:p>
          <a:p>
            <a:pPr marL="0" indent="0">
              <a:buNone/>
            </a:pPr>
            <a:r>
              <a:rPr lang="en-US" dirty="0"/>
              <a:t>	</a:t>
            </a:r>
            <a:r>
              <a:rPr lang="en-GB" dirty="0">
                <a:hlinkClick r:id="rId7"/>
              </a:rPr>
              <a:t>4th SB.ENR-MAT (Monitoring of 2022 activities) </a:t>
            </a:r>
            <a:endParaRPr lang="en-GB" dirty="0"/>
          </a:p>
          <a:p>
            <a:pPr marL="0" indent="0">
              <a:buNone/>
            </a:pPr>
            <a:r>
              <a:rPr lang="en-GB" dirty="0"/>
              <a:t>	</a:t>
            </a:r>
            <a:r>
              <a:rPr lang="en-GB" dirty="0">
                <a:hlinkClick r:id="rId8"/>
              </a:rPr>
              <a:t>8th E-TASC Scientific Board (Monitoring of ENR-MOD 2022 activities) </a:t>
            </a:r>
            <a:endParaRPr lang="en-GB" dirty="0"/>
          </a:p>
          <a:p>
            <a:pPr marL="0" indent="0">
              <a:buNone/>
            </a:pPr>
            <a:r>
              <a:rPr lang="en-GB" dirty="0"/>
              <a:t>	</a:t>
            </a:r>
            <a:r>
              <a:rPr lang="en-GB" dirty="0">
                <a:hlinkClick r:id="rId9"/>
              </a:rPr>
              <a:t>4th SB.ENR-TEC (Monitoring of 2022 activities) </a:t>
            </a:r>
            <a:endParaRPr lang="en-GB" dirty="0"/>
          </a:p>
          <a:p>
            <a:pPr marL="0" indent="0">
              <a:buNone/>
            </a:pPr>
            <a:r>
              <a:rPr lang="en-GB" dirty="0"/>
              <a:t>	</a:t>
            </a:r>
          </a:p>
          <a:p>
            <a:pPr marL="0" indent="0">
              <a:buNone/>
            </a:pPr>
            <a:r>
              <a:rPr lang="en-US" sz="2000" b="1" dirty="0">
                <a:solidFill>
                  <a:srgbClr val="002060"/>
                </a:solidFill>
              </a:rPr>
              <a:t>No issues which would require the escalation to the FSD PB have been reported by any of the board.</a:t>
            </a:r>
          </a:p>
        </p:txBody>
      </p:sp>
      <p:sp>
        <p:nvSpPr>
          <p:cNvPr id="4" name="Footer Placeholder 3">
            <a:extLst>
              <a:ext uri="{FF2B5EF4-FFF2-40B4-BE49-F238E27FC236}">
                <a16:creationId xmlns:a16="http://schemas.microsoft.com/office/drawing/2014/main" id="{1E9D5E37-70D1-735C-5D69-8C02D0506946}"/>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32B3AD83-AF28-089B-368E-8AB7E9377D9D}"/>
              </a:ext>
            </a:extLst>
          </p:cNvPr>
          <p:cNvSpPr>
            <a:spLocks noGrp="1"/>
          </p:cNvSpPr>
          <p:nvPr>
            <p:ph type="sldNum" sz="quarter" idx="12"/>
          </p:nvPr>
        </p:nvSpPr>
        <p:spPr/>
        <p:txBody>
          <a:bodyPr/>
          <a:lstStyle/>
          <a:p>
            <a:fld id="{6A6D9FA1-99C7-4910-8E32-B85D378B0060}" type="slidenum">
              <a:rPr lang="en-GB" smtClean="0"/>
              <a:pPr/>
              <a:t>3</a:t>
            </a:fld>
            <a:endParaRPr lang="en-GB" dirty="0"/>
          </a:p>
        </p:txBody>
      </p:sp>
      <p:sp>
        <p:nvSpPr>
          <p:cNvPr id="6" name="Title 1">
            <a:extLst>
              <a:ext uri="{FF2B5EF4-FFF2-40B4-BE49-F238E27FC236}">
                <a16:creationId xmlns:a16="http://schemas.microsoft.com/office/drawing/2014/main" id="{DA9C5DBA-D809-88B0-D394-9325EEA7153E}"/>
              </a:ext>
            </a:extLst>
          </p:cNvPr>
          <p:cNvSpPr>
            <a:spLocks noGrp="1"/>
          </p:cNvSpPr>
          <p:nvPr>
            <p:ph type="title"/>
          </p:nvPr>
        </p:nvSpPr>
        <p:spPr>
          <a:xfrm>
            <a:off x="609600" y="115888"/>
            <a:ext cx="10058400" cy="457200"/>
          </a:xfrm>
        </p:spPr>
        <p:txBody>
          <a:bodyPr/>
          <a:lstStyle/>
          <a:p>
            <a:r>
              <a:rPr lang="en-GB" dirty="0">
                <a:solidFill>
                  <a:schemeClr val="bg2">
                    <a:lumMod val="10000"/>
                  </a:schemeClr>
                </a:solidFill>
              </a:rPr>
              <a:t>Close monitoring by dedicated Scientific Boards</a:t>
            </a:r>
            <a:endParaRPr lang="en-US" dirty="0"/>
          </a:p>
        </p:txBody>
      </p:sp>
    </p:spTree>
    <p:extLst>
      <p:ext uri="{BB962C8B-B14F-4D97-AF65-F5344CB8AC3E}">
        <p14:creationId xmlns:p14="http://schemas.microsoft.com/office/powerpoint/2010/main" val="313351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45797-CCF4-09E6-2757-57A44C707A06}"/>
              </a:ext>
            </a:extLst>
          </p:cNvPr>
          <p:cNvSpPr>
            <a:spLocks noGrp="1"/>
          </p:cNvSpPr>
          <p:nvPr>
            <p:ph type="title"/>
          </p:nvPr>
        </p:nvSpPr>
        <p:spPr/>
        <p:txBody>
          <a:bodyPr/>
          <a:lstStyle/>
          <a:p>
            <a:r>
              <a:rPr lang="en-US" dirty="0"/>
              <a:t>Recommendations from the Mid-Term evaluation</a:t>
            </a:r>
          </a:p>
        </p:txBody>
      </p:sp>
      <p:sp>
        <p:nvSpPr>
          <p:cNvPr id="3" name="Content Placeholder 2">
            <a:extLst>
              <a:ext uri="{FF2B5EF4-FFF2-40B4-BE49-F238E27FC236}">
                <a16:creationId xmlns:a16="http://schemas.microsoft.com/office/drawing/2014/main" id="{9EF983A5-BA18-FFB9-9C12-CC37D44242DB}"/>
              </a:ext>
            </a:extLst>
          </p:cNvPr>
          <p:cNvSpPr>
            <a:spLocks noGrp="1"/>
          </p:cNvSpPr>
          <p:nvPr>
            <p:ph idx="1"/>
          </p:nvPr>
        </p:nvSpPr>
        <p:spPr>
          <a:xfrm>
            <a:off x="191344" y="836712"/>
            <a:ext cx="11881320" cy="5256584"/>
          </a:xfrm>
        </p:spPr>
        <p:txBody>
          <a:bodyPr>
            <a:noAutofit/>
          </a:bodyPr>
          <a:lstStyle/>
          <a:p>
            <a:pPr marL="0" indent="0">
              <a:buNone/>
            </a:pPr>
            <a:r>
              <a:rPr lang="en-GB" dirty="0">
                <a:solidFill>
                  <a:srgbClr val="002060"/>
                </a:solidFill>
                <a:latin typeface="Calibri" panose="020F0502020204030204" pitchFamily="34" charset="0"/>
                <a:ea typeface="Calibri" panose="020F0502020204030204" pitchFamily="34" charset="0"/>
                <a:cs typeface="Calibri" panose="020F0502020204030204" pitchFamily="34" charset="0"/>
              </a:rPr>
              <a:t>The expected outcome from some ENR projects is considered for support and implementation under other areas of EUROfusion programme (upon the project completion).</a:t>
            </a:r>
          </a:p>
          <a:p>
            <a:pPr marL="0" indent="0">
              <a:buNone/>
            </a:pPr>
            <a:endParaRPr lang="en-US" dirty="0"/>
          </a:p>
          <a:p>
            <a:pPr marL="300038" lvl="1" indent="0" algn="just">
              <a:spcBef>
                <a:spcPts val="0"/>
              </a:spcBef>
              <a:buNone/>
            </a:pPr>
            <a:r>
              <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rPr>
              <a:t>Inertial fusion Energy project</a:t>
            </a:r>
            <a:endParaRPr lang="en-GB" sz="1600" dirty="0">
              <a:effectLst/>
              <a:latin typeface="Calibri" panose="020F0502020204030204" pitchFamily="34" charset="0"/>
              <a:ea typeface="Calibri" panose="020F0502020204030204" pitchFamily="34" charset="0"/>
            </a:endParaRPr>
          </a:p>
          <a:p>
            <a:pPr marL="300038" lvl="1" indent="0" algn="just">
              <a:spcBef>
                <a:spcPts val="0"/>
              </a:spcBef>
              <a:spcAft>
                <a:spcPts val="300"/>
              </a:spcAft>
              <a:buNone/>
            </a:pPr>
            <a:r>
              <a:rPr lang="en-GB" sz="1600" dirty="0">
                <a:effectLst/>
                <a:latin typeface="Calibri" panose="020F0502020204030204" pitchFamily="34" charset="0"/>
                <a:ea typeface="Calibri" panose="020F0502020204030204" pitchFamily="34" charset="0"/>
                <a:cs typeface="Calibri" panose="020F0502020204030204" pitchFamily="34" charset="0"/>
              </a:rPr>
              <a:t>The IFE project demonstrates a substantial progress in most of areas </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showing an overall experimental activity in most of the proposed laser facilities. Some of deliverables are still not fully reached by the project team due to: UK Brexit; the pandemic; and the Russian attack to Ukraine. (</a:t>
            </a:r>
            <a:r>
              <a:rPr lang="en-GB"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Extension of the project duration within currently allocated budget can be considered</a:t>
            </a: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GB" sz="1600" dirty="0">
              <a:effectLst/>
              <a:latin typeface="Calibri" panose="020F0502020204030204" pitchFamily="34" charset="0"/>
              <a:ea typeface="Calibri" panose="020F0502020204030204" pitchFamily="34" charset="0"/>
            </a:endParaRPr>
          </a:p>
          <a:p>
            <a:pPr marL="300038" lvl="1" indent="0">
              <a:spcBef>
                <a:spcPts val="0"/>
              </a:spcBef>
              <a:buNone/>
            </a:pPr>
            <a:endPar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endParaRPr>
          </a:p>
          <a:p>
            <a:pPr marL="300038" lvl="1" indent="0">
              <a:spcBef>
                <a:spcPts val="0"/>
              </a:spcBef>
              <a:buNone/>
            </a:pPr>
            <a:r>
              <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rPr>
              <a:t>Material projects</a:t>
            </a:r>
            <a:endParaRPr lang="en-GB" sz="1600" dirty="0">
              <a:effectLst/>
              <a:latin typeface="Calibri" panose="020F0502020204030204" pitchFamily="34" charset="0"/>
              <a:ea typeface="Calibri" panose="020F0502020204030204" pitchFamily="34" charset="0"/>
            </a:endParaRPr>
          </a:p>
          <a:p>
            <a:pPr marL="300038" lvl="1" indent="0" algn="just">
              <a:spcBef>
                <a:spcPts val="0"/>
              </a:spcBef>
              <a:buNone/>
            </a:pPr>
            <a:r>
              <a:rPr lang="en-GB" sz="1600" dirty="0">
                <a:effectLst/>
                <a:latin typeface="Calibri" panose="020F0502020204030204" pitchFamily="34" charset="0"/>
                <a:ea typeface="Calibri" panose="020F0502020204030204" pitchFamily="34" charset="0"/>
                <a:cs typeface="Calibri" panose="020F0502020204030204" pitchFamily="34" charset="0"/>
              </a:rPr>
              <a:t>All five projects perform according to the schedule, all deliverables and milestones are on track. </a:t>
            </a:r>
            <a:endParaRPr lang="en-GB" sz="1600" dirty="0">
              <a:effectLst/>
              <a:latin typeface="Calibri" panose="020F0502020204030204" pitchFamily="34" charset="0"/>
              <a:ea typeface="Calibri" panose="020F0502020204030204" pitchFamily="34" charset="0"/>
            </a:endParaRPr>
          </a:p>
          <a:p>
            <a:pPr marL="300038" lvl="1" indent="0" algn="just">
              <a:spcBef>
                <a:spcPts val="0"/>
              </a:spcBef>
              <a:buNone/>
            </a:pPr>
            <a:r>
              <a:rPr lang="en-GB" sz="1600" dirty="0">
                <a:effectLst/>
                <a:latin typeface="Calibri" panose="020F0502020204030204" pitchFamily="34" charset="0"/>
                <a:ea typeface="Calibri" panose="020F0502020204030204" pitchFamily="34" charset="0"/>
                <a:cs typeface="Calibri" panose="020F0502020204030204" pitchFamily="34" charset="0"/>
              </a:rPr>
              <a:t>(</a:t>
            </a:r>
            <a:r>
              <a:rPr lang="en-GB" sz="16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For a couple of projects more adjustment of the scope following the recommendation from the SB have been implemented, meaning focusing on a smaller number of “most promising” samples or manufacturing techniques</a:t>
            </a:r>
            <a:r>
              <a:rPr lang="en-GB" sz="1600" dirty="0">
                <a:effectLst/>
                <a:latin typeface="Calibri" panose="020F0502020204030204" pitchFamily="34"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pPr marL="300038" lvl="1" indent="0">
              <a:buNone/>
            </a:pPr>
            <a:endParaRPr lang="en-US" sz="1600" dirty="0"/>
          </a:p>
          <a:p>
            <a:pPr marL="300038" lvl="1" indent="0" algn="just">
              <a:spcBef>
                <a:spcPts val="0"/>
              </a:spcBef>
              <a:buNone/>
            </a:pPr>
            <a:r>
              <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rPr>
              <a:t>Theory and Modelling projects</a:t>
            </a:r>
            <a:endParaRPr lang="en-GB" sz="1600" dirty="0">
              <a:effectLst/>
              <a:latin typeface="Calibri" panose="020F0502020204030204" pitchFamily="34" charset="0"/>
              <a:ea typeface="Calibri" panose="020F0502020204030204" pitchFamily="34" charset="0"/>
            </a:endParaRPr>
          </a:p>
          <a:p>
            <a:pPr marL="300038" lvl="1" indent="0" algn="just">
              <a:spcBef>
                <a:spcPts val="0"/>
              </a:spcBef>
              <a:buNone/>
            </a:pPr>
            <a:r>
              <a:rPr lang="en-GB" sz="1600" dirty="0">
                <a:effectLst/>
                <a:latin typeface="Calibri" panose="020F0502020204030204" pitchFamily="34" charset="0"/>
                <a:ea typeface="Times New Roman" panose="02020603050405020304" pitchFamily="18" charset="0"/>
                <a:cs typeface="Calibri" panose="020F0502020204030204" pitchFamily="34" charset="0"/>
              </a:rPr>
              <a:t>All projects are on schedule and making significant progress in all topics, reflected by a good set of publications and conference presentations. (</a:t>
            </a:r>
            <a:r>
              <a:rPr lang="en-US" sz="1600" i="1" dirty="0">
                <a:solidFill>
                  <a:srgbClr val="002060"/>
                </a:solidFill>
                <a:effectLst/>
                <a:latin typeface="Calibri" panose="020F0502020204030204" pitchFamily="34" charset="0"/>
                <a:ea typeface="Times New Roman" panose="02020603050405020304" pitchFamily="18" charset="0"/>
              </a:rPr>
              <a:t>The knowledge on ANN/ML methods shall in future be maintained by one of the ACHs</a:t>
            </a:r>
            <a:r>
              <a:rPr lang="en-US" sz="1600" dirty="0">
                <a:effectLst/>
                <a:latin typeface="Calibri" panose="020F0502020204030204" pitchFamily="34" charset="0"/>
                <a:ea typeface="Times New Roman" panose="02020603050405020304" pitchFamily="18" charset="0"/>
              </a:rPr>
              <a:t>)</a:t>
            </a:r>
            <a:endParaRPr lang="en-GB" sz="1600" dirty="0">
              <a:effectLst/>
              <a:latin typeface="Times New Roman" panose="02020603050405020304" pitchFamily="18" charset="0"/>
              <a:ea typeface="Times New Roman" panose="02020603050405020304" pitchFamily="18" charset="0"/>
            </a:endParaRPr>
          </a:p>
          <a:p>
            <a:pPr marL="300038" lvl="1" indent="0" algn="just">
              <a:spcBef>
                <a:spcPts val="0"/>
              </a:spcBef>
              <a:buNone/>
            </a:pPr>
            <a:endPar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endParaRPr>
          </a:p>
          <a:p>
            <a:pPr marL="300038" lvl="1" indent="0" algn="just">
              <a:spcBef>
                <a:spcPts val="0"/>
              </a:spcBef>
              <a:buNone/>
            </a:pPr>
            <a:r>
              <a:rPr lang="en-GB" sz="1600" b="1" dirty="0">
                <a:solidFill>
                  <a:srgbClr val="800000"/>
                </a:solidFill>
                <a:effectLst/>
                <a:latin typeface="Calibri" panose="020F0502020204030204" pitchFamily="34" charset="0"/>
                <a:ea typeface="Calibri" panose="020F0502020204030204" pitchFamily="34" charset="0"/>
                <a:cs typeface="Calibri" panose="020F0502020204030204" pitchFamily="34" charset="0"/>
              </a:rPr>
              <a:t>Technology and Systems projects</a:t>
            </a:r>
            <a:endParaRPr lang="en-GB" sz="1600" dirty="0">
              <a:effectLst/>
              <a:latin typeface="Calibri" panose="020F0502020204030204" pitchFamily="34" charset="0"/>
              <a:ea typeface="Calibri" panose="020F0502020204030204" pitchFamily="34" charset="0"/>
            </a:endParaRPr>
          </a:p>
          <a:p>
            <a:pPr marL="300038" lvl="1" indent="0" algn="just">
              <a:spcBef>
                <a:spcPts val="0"/>
              </a:spcBef>
              <a:buNone/>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Significant progress is demonstrated for all projects, including the development of tools and methods. (</a:t>
            </a:r>
            <a:r>
              <a:rPr lang="en-US" sz="1600"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The possibility to apply MIMO technique on other devices can be considered</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GB" sz="1600" dirty="0">
              <a:effectLst/>
              <a:latin typeface="Calibri" panose="020F0502020204030204" pitchFamily="34" charset="0"/>
              <a:ea typeface="Calibri" panose="020F0502020204030204" pitchFamily="34" charset="0"/>
            </a:endParaRPr>
          </a:p>
        </p:txBody>
      </p:sp>
      <p:sp>
        <p:nvSpPr>
          <p:cNvPr id="4" name="Footer Placeholder 3">
            <a:extLst>
              <a:ext uri="{FF2B5EF4-FFF2-40B4-BE49-F238E27FC236}">
                <a16:creationId xmlns:a16="http://schemas.microsoft.com/office/drawing/2014/main" id="{B0DB98B2-91F1-0835-35B6-DE477FEA83E8}"/>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97B2312D-70BB-FCD5-620B-33ADAD61BEB8}"/>
              </a:ext>
            </a:extLst>
          </p:cNvPr>
          <p:cNvSpPr>
            <a:spLocks noGrp="1"/>
          </p:cNvSpPr>
          <p:nvPr>
            <p:ph type="sldNum" sz="quarter" idx="12"/>
          </p:nvPr>
        </p:nvSpPr>
        <p:spPr/>
        <p:txBody>
          <a:bodyPr/>
          <a:lstStyle/>
          <a:p>
            <a:fld id="{6A6D9FA1-99C7-4910-8E32-B85D378B0060}" type="slidenum">
              <a:rPr lang="en-GB" smtClean="0"/>
              <a:pPr/>
              <a:t>4</a:t>
            </a:fld>
            <a:endParaRPr lang="en-GB" dirty="0"/>
          </a:p>
        </p:txBody>
      </p:sp>
    </p:spTree>
    <p:extLst>
      <p:ext uri="{BB962C8B-B14F-4D97-AF65-F5344CB8AC3E}">
        <p14:creationId xmlns:p14="http://schemas.microsoft.com/office/powerpoint/2010/main" val="379035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p:txBody>
          <a:bodyPr/>
          <a:lstStyle/>
          <a:p>
            <a:r>
              <a:rPr lang="en-GB" dirty="0">
                <a:solidFill>
                  <a:schemeClr val="bg2">
                    <a:lumMod val="10000"/>
                  </a:schemeClr>
                </a:solidFill>
              </a:rPr>
              <a:t>WP Main Objectives &amp; Summary of Achievements</a:t>
            </a:r>
            <a:endParaRPr lang="en-US" dirty="0"/>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5</a:t>
            </a:fld>
            <a:endParaRPr lang="en-GB" dirty="0"/>
          </a:p>
        </p:txBody>
      </p:sp>
      <p:sp>
        <p:nvSpPr>
          <p:cNvPr id="8" name="Content Placeholder 2">
            <a:extLst>
              <a:ext uri="{FF2B5EF4-FFF2-40B4-BE49-F238E27FC236}">
                <a16:creationId xmlns:a16="http://schemas.microsoft.com/office/drawing/2014/main" id="{97F974E9-031D-48EF-A403-CA6FC11F0E12}"/>
              </a:ext>
            </a:extLst>
          </p:cNvPr>
          <p:cNvSpPr>
            <a:spLocks noGrp="1"/>
          </p:cNvSpPr>
          <p:nvPr/>
        </p:nvSpPr>
        <p:spPr>
          <a:xfrm>
            <a:off x="479376" y="764704"/>
            <a:ext cx="11521280" cy="568863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2000" b="1" dirty="0">
                <a:solidFill>
                  <a:srgbClr val="002060"/>
                </a:solidFill>
              </a:rPr>
              <a:t>Monitoring of 2022 activities is accomplished. </a:t>
            </a:r>
            <a:r>
              <a:rPr lang="en-GB" sz="2000" b="1" dirty="0">
                <a:solidFill>
                  <a:srgbClr val="002060"/>
                </a:solidFill>
              </a:rPr>
              <a:t>In general, a good progress have been made in all </a:t>
            </a:r>
            <a:r>
              <a:rPr lang="en-GB" sz="2000" b="1" dirty="0" err="1">
                <a:solidFill>
                  <a:srgbClr val="002060"/>
                </a:solidFill>
              </a:rPr>
              <a:t>EnR</a:t>
            </a:r>
            <a:r>
              <a:rPr lang="en-GB" sz="2000" b="1" dirty="0">
                <a:solidFill>
                  <a:srgbClr val="002060"/>
                </a:solidFill>
              </a:rPr>
              <a:t> areas, all projects developing according to the agreed work plan. </a:t>
            </a:r>
            <a:r>
              <a:rPr lang="en-US" sz="2000" b="1" dirty="0">
                <a:solidFill>
                  <a:srgbClr val="002060"/>
                </a:solidFill>
              </a:rPr>
              <a:t> </a:t>
            </a:r>
          </a:p>
          <a:p>
            <a:pPr marL="0" indent="0">
              <a:buNone/>
            </a:pPr>
            <a:endParaRPr lang="en-US" sz="2000" b="1" dirty="0">
              <a:solidFill>
                <a:srgbClr val="002060"/>
              </a:solidFill>
            </a:endParaRPr>
          </a:p>
          <a:p>
            <a:pPr marL="0" indent="0">
              <a:buNone/>
            </a:pPr>
            <a:r>
              <a:rPr lang="en-US" b="1" dirty="0">
                <a:solidFill>
                  <a:srgbClr val="800000"/>
                </a:solidFill>
              </a:rPr>
              <a:t>WP activity reports (Level-3):</a:t>
            </a:r>
          </a:p>
          <a:p>
            <a:pPr marL="0" indent="0">
              <a:buNone/>
            </a:pPr>
            <a:r>
              <a:rPr lang="en-US" b="1" dirty="0">
                <a:solidFill>
                  <a:srgbClr val="002060"/>
                </a:solidFill>
              </a:rPr>
              <a:t>ENR-IFE: </a:t>
            </a:r>
            <a:r>
              <a:rPr lang="en-US" dirty="0"/>
              <a:t>	</a:t>
            </a:r>
            <a:r>
              <a:rPr lang="en-US" dirty="0">
                <a:hlinkClick r:id="rId2"/>
              </a:rPr>
              <a:t>https://idm.euro-fusion.org/default.aspx?uid=2PUARS</a:t>
            </a:r>
            <a:r>
              <a:rPr lang="en-US" dirty="0"/>
              <a:t> </a:t>
            </a:r>
          </a:p>
          <a:p>
            <a:pPr marL="0" indent="0">
              <a:buNone/>
            </a:pPr>
            <a:r>
              <a:rPr lang="en-US" b="1" dirty="0">
                <a:solidFill>
                  <a:srgbClr val="002060"/>
                </a:solidFill>
              </a:rPr>
              <a:t>ENR-MAT: </a:t>
            </a:r>
            <a:r>
              <a:rPr lang="en-US" dirty="0"/>
              <a:t>	</a:t>
            </a:r>
            <a:r>
              <a:rPr lang="en-US" dirty="0">
                <a:hlinkClick r:id="rId3"/>
              </a:rPr>
              <a:t>https://idm.euro-fusion.org/default.aspx?uid=2PTLGY</a:t>
            </a:r>
            <a:r>
              <a:rPr lang="en-US" dirty="0"/>
              <a:t> </a:t>
            </a:r>
          </a:p>
          <a:p>
            <a:pPr marL="0" indent="0">
              <a:buNone/>
            </a:pPr>
            <a:r>
              <a:rPr lang="en-US" b="1" dirty="0">
                <a:solidFill>
                  <a:srgbClr val="002060"/>
                </a:solidFill>
              </a:rPr>
              <a:t>ENR-MOD: </a:t>
            </a:r>
            <a:r>
              <a:rPr lang="en-US" dirty="0"/>
              <a:t>	</a:t>
            </a:r>
            <a:r>
              <a:rPr lang="en-US" dirty="0">
                <a:hlinkClick r:id="rId4"/>
              </a:rPr>
              <a:t>https://idm.euro-fusion.org/default.aspx?uid=2PUJVS</a:t>
            </a:r>
            <a:r>
              <a:rPr lang="en-US" dirty="0"/>
              <a:t> 	</a:t>
            </a:r>
          </a:p>
          <a:p>
            <a:pPr marL="0" indent="0">
              <a:buNone/>
            </a:pPr>
            <a:r>
              <a:rPr lang="en-US" b="1" dirty="0">
                <a:solidFill>
                  <a:srgbClr val="002060"/>
                </a:solidFill>
              </a:rPr>
              <a:t>ENR-TEC: </a:t>
            </a:r>
            <a:r>
              <a:rPr lang="en-US" dirty="0"/>
              <a:t>	</a:t>
            </a:r>
            <a:r>
              <a:rPr lang="en-US" dirty="0">
                <a:hlinkClick r:id="rId5"/>
              </a:rPr>
              <a:t>https://idm.euro-fusion.org/default.aspx?uid=2PTVJT</a:t>
            </a:r>
            <a:r>
              <a:rPr lang="en-US" dirty="0"/>
              <a:t> 	</a:t>
            </a:r>
          </a:p>
          <a:p>
            <a:pPr marL="0" indent="0">
              <a:buNone/>
            </a:pPr>
            <a:endParaRPr lang="en-US" dirty="0"/>
          </a:p>
          <a:p>
            <a:pPr marL="0" indent="0">
              <a:buNone/>
            </a:pPr>
            <a:r>
              <a:rPr lang="en-US" b="1" dirty="0">
                <a:solidFill>
                  <a:srgbClr val="800000"/>
                </a:solidFill>
              </a:rPr>
              <a:t>Technical report:</a:t>
            </a:r>
          </a:p>
          <a:p>
            <a:pPr marL="0" indent="0">
              <a:buNone/>
            </a:pPr>
            <a:r>
              <a:rPr lang="en-US" b="1" dirty="0" err="1">
                <a:solidFill>
                  <a:srgbClr val="002060"/>
                </a:solidFill>
              </a:rPr>
              <a:t>WPEnR</a:t>
            </a:r>
            <a:r>
              <a:rPr lang="en-US" b="1" dirty="0">
                <a:solidFill>
                  <a:srgbClr val="002060"/>
                </a:solidFill>
              </a:rPr>
              <a:t>:</a:t>
            </a:r>
            <a:r>
              <a:rPr lang="en-US" dirty="0"/>
              <a:t>	</a:t>
            </a:r>
            <a:r>
              <a:rPr lang="en-US" dirty="0">
                <a:hlinkClick r:id="rId6"/>
              </a:rPr>
              <a:t>https://idm.euro-fusion.org/?uid=2QBFBQ</a:t>
            </a:r>
            <a:r>
              <a:rPr lang="en-US" dirty="0"/>
              <a:t> </a:t>
            </a:r>
          </a:p>
          <a:p>
            <a:pPr marL="0" indent="0">
              <a:buNone/>
            </a:pPr>
            <a:endParaRPr lang="en-US" dirty="0"/>
          </a:p>
          <a:p>
            <a:pPr marL="0" indent="0">
              <a:buNone/>
            </a:pPr>
            <a:r>
              <a:rPr lang="en-US" b="1" dirty="0">
                <a:solidFill>
                  <a:srgbClr val="800000"/>
                </a:solidFill>
              </a:rPr>
              <a:t>Grant Deliverable reports:</a:t>
            </a:r>
          </a:p>
          <a:p>
            <a:pPr marL="0" indent="0">
              <a:buNone/>
            </a:pPr>
            <a:r>
              <a:rPr lang="en-US" b="1" dirty="0" err="1">
                <a:solidFill>
                  <a:srgbClr val="002060"/>
                </a:solidFill>
              </a:rPr>
              <a:t>WPEnR</a:t>
            </a:r>
            <a:r>
              <a:rPr lang="en-US" b="1" dirty="0">
                <a:solidFill>
                  <a:srgbClr val="002060"/>
                </a:solidFill>
              </a:rPr>
              <a:t>: </a:t>
            </a:r>
            <a:r>
              <a:rPr lang="en-US" dirty="0"/>
              <a:t>	</a:t>
            </a:r>
            <a:r>
              <a:rPr lang="en-US" dirty="0">
                <a:hlinkClick r:id="rId7"/>
              </a:rPr>
              <a:t>https://idm.euro-fusion.org/default.aspx?uid=2QFLJ5</a:t>
            </a:r>
            <a:r>
              <a:rPr lang="en-US" dirty="0"/>
              <a:t> </a:t>
            </a:r>
          </a:p>
          <a:p>
            <a:pPr marL="0" indent="0">
              <a:buNone/>
            </a:pPr>
            <a:endParaRPr lang="en-US" dirty="0"/>
          </a:p>
          <a:p>
            <a:pPr marL="0" indent="0">
              <a:buNone/>
            </a:pPr>
            <a:r>
              <a:rPr lang="en-US" b="1" dirty="0">
                <a:solidFill>
                  <a:srgbClr val="800000"/>
                </a:solidFill>
              </a:rPr>
              <a:t>Mid-Term Evaluation reports:</a:t>
            </a:r>
          </a:p>
          <a:p>
            <a:pPr marL="0" indent="0">
              <a:buNone/>
            </a:pPr>
            <a:r>
              <a:rPr lang="en-US" b="1" dirty="0" err="1">
                <a:solidFill>
                  <a:srgbClr val="002060"/>
                </a:solidFill>
              </a:rPr>
              <a:t>WPEnR</a:t>
            </a:r>
            <a:r>
              <a:rPr lang="en-US" b="1" dirty="0">
                <a:solidFill>
                  <a:srgbClr val="002060"/>
                </a:solidFill>
              </a:rPr>
              <a:t>:	</a:t>
            </a:r>
            <a:r>
              <a:rPr lang="en-US" sz="1800" dirty="0">
                <a:latin typeface="Calibri" panose="020F0502020204030204" pitchFamily="34" charset="0"/>
                <a:ea typeface="Calibri" panose="020F0502020204030204" pitchFamily="34" charset="0"/>
                <a:cs typeface="Times New Roman" panose="02020603050405020304" pitchFamily="18" charset="0"/>
                <a:hlinkClick r:id="rId8"/>
              </a:rPr>
              <a:t>http://idm.euro-fusion.org/?uid=2PVA5Q</a:t>
            </a:r>
            <a:endParaRPr lang="en-US" dirty="0"/>
          </a:p>
          <a:p>
            <a:pPr marL="0" indent="0">
              <a:buNone/>
            </a:pPr>
            <a:endParaRPr lang="en-US" dirty="0"/>
          </a:p>
        </p:txBody>
      </p:sp>
    </p:spTree>
    <p:extLst>
      <p:ext uri="{BB962C8B-B14F-4D97-AF65-F5344CB8AC3E}">
        <p14:creationId xmlns:p14="http://schemas.microsoft.com/office/powerpoint/2010/main" val="154134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p:txBody>
          <a:bodyPr/>
          <a:lstStyle/>
          <a:p>
            <a:r>
              <a:rPr lang="en-GB" dirty="0">
                <a:solidFill>
                  <a:schemeClr val="bg2">
                    <a:lumMod val="10000"/>
                  </a:schemeClr>
                </a:solidFill>
              </a:rPr>
              <a:t>Calls for proposals of projects 2024-2025</a:t>
            </a:r>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6</a:t>
            </a:fld>
            <a:endParaRPr lang="en-GB" dirty="0"/>
          </a:p>
        </p:txBody>
      </p:sp>
      <p:sp>
        <p:nvSpPr>
          <p:cNvPr id="9" name="Content Placeholder 2">
            <a:extLst>
              <a:ext uri="{FF2B5EF4-FFF2-40B4-BE49-F238E27FC236}">
                <a16:creationId xmlns:a16="http://schemas.microsoft.com/office/drawing/2014/main" id="{B819E054-F076-2FD4-706D-030C6593A8F1}"/>
              </a:ext>
            </a:extLst>
          </p:cNvPr>
          <p:cNvSpPr>
            <a:spLocks noGrp="1"/>
          </p:cNvSpPr>
          <p:nvPr/>
        </p:nvSpPr>
        <p:spPr>
          <a:xfrm>
            <a:off x="586338" y="836712"/>
            <a:ext cx="11103024" cy="280831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sz="2000" b="1" dirty="0">
                <a:solidFill>
                  <a:srgbClr val="002060"/>
                </a:solidFill>
              </a:rPr>
              <a:t>Time line:</a:t>
            </a:r>
          </a:p>
          <a:p>
            <a:pPr marL="0" indent="0">
              <a:buNone/>
            </a:pPr>
            <a:r>
              <a:rPr lang="en-GB" sz="2000" dirty="0">
                <a:solidFill>
                  <a:srgbClr val="002060"/>
                </a:solidFill>
              </a:rPr>
              <a:t>        </a:t>
            </a:r>
            <a:r>
              <a:rPr lang="en-GB" sz="2000" dirty="0">
                <a:solidFill>
                  <a:schemeClr val="bg1">
                    <a:lumMod val="50000"/>
                  </a:schemeClr>
                </a:solidFill>
              </a:rPr>
              <a:t>Mar-2023   	---  Issue Call for full proposals         </a:t>
            </a:r>
          </a:p>
          <a:p>
            <a:pPr marL="0" indent="0">
              <a:buNone/>
            </a:pPr>
            <a:r>
              <a:rPr lang="en-GB" sz="2000" dirty="0">
                <a:solidFill>
                  <a:schemeClr val="bg1">
                    <a:lumMod val="50000"/>
                  </a:schemeClr>
                </a:solidFill>
              </a:rPr>
              <a:t>   26-May-2023   	---  Closing date for submitting full proposals    </a:t>
            </a:r>
          </a:p>
          <a:p>
            <a:pPr marL="0" indent="0">
              <a:buNone/>
            </a:pPr>
            <a:r>
              <a:rPr lang="en-GB" sz="2000" dirty="0">
                <a:solidFill>
                  <a:schemeClr val="accent2">
                    <a:lumMod val="50000"/>
                  </a:schemeClr>
                </a:solidFill>
              </a:rPr>
              <a:t>      Sept - 2023   	---  SB provides final recommendation to the Programme Manager</a:t>
            </a:r>
          </a:p>
          <a:p>
            <a:pPr marL="0" indent="0">
              <a:buNone/>
            </a:pPr>
            <a:r>
              <a:rPr lang="en-GB" sz="2000" dirty="0">
                <a:solidFill>
                  <a:schemeClr val="accent2">
                    <a:lumMod val="50000"/>
                  </a:schemeClr>
                </a:solidFill>
              </a:rPr>
              <a:t>          </a:t>
            </a:r>
            <a:r>
              <a:rPr lang="en-GB" sz="2000" b="1" dirty="0">
                <a:solidFill>
                  <a:schemeClr val="accent2">
                    <a:lumMod val="50000"/>
                  </a:schemeClr>
                </a:solidFill>
              </a:rPr>
              <a:t>Oct-2023  	---  General Assembly decide on PM proposal (estimated date)         </a:t>
            </a:r>
          </a:p>
          <a:p>
            <a:pPr marL="0" indent="0">
              <a:buNone/>
            </a:pPr>
            <a:r>
              <a:rPr lang="en-GB" sz="2000" dirty="0">
                <a:solidFill>
                  <a:schemeClr val="accent2">
                    <a:lumMod val="50000"/>
                  </a:schemeClr>
                </a:solidFill>
              </a:rPr>
              <a:t>         Nov-2023   	---  PMU informs PIs on the outcome. KOMs and recruitment can start</a:t>
            </a:r>
          </a:p>
          <a:p>
            <a:pPr marL="0" indent="0">
              <a:buNone/>
            </a:pPr>
            <a:r>
              <a:rPr lang="en-GB" sz="2000" dirty="0">
                <a:solidFill>
                  <a:schemeClr val="accent2">
                    <a:lumMod val="50000"/>
                  </a:schemeClr>
                </a:solidFill>
              </a:rPr>
              <a:t>    01-Jan-2024   	---  Start of projects </a:t>
            </a:r>
            <a:endParaRPr lang="en-US" sz="2000" dirty="0">
              <a:solidFill>
                <a:schemeClr val="accent2">
                  <a:lumMod val="50000"/>
                </a:schemeClr>
              </a:solidFill>
            </a:endParaRPr>
          </a:p>
          <a:p>
            <a:pPr marL="0" indent="0">
              <a:buNone/>
            </a:pPr>
            <a:endParaRPr lang="en-US" sz="2000" b="1" dirty="0"/>
          </a:p>
          <a:p>
            <a:pPr marL="0" indent="0">
              <a:buNone/>
            </a:pPr>
            <a:endParaRPr lang="en-US" sz="2000" dirty="0"/>
          </a:p>
        </p:txBody>
      </p:sp>
      <p:sp>
        <p:nvSpPr>
          <p:cNvPr id="3" name="Content Placeholder 2">
            <a:extLst>
              <a:ext uri="{FF2B5EF4-FFF2-40B4-BE49-F238E27FC236}">
                <a16:creationId xmlns:a16="http://schemas.microsoft.com/office/drawing/2014/main" id="{89D44121-379A-A2E4-9DD6-0325FB63EC4C}"/>
              </a:ext>
            </a:extLst>
          </p:cNvPr>
          <p:cNvSpPr>
            <a:spLocks noGrp="1"/>
          </p:cNvSpPr>
          <p:nvPr/>
        </p:nvSpPr>
        <p:spPr>
          <a:xfrm>
            <a:off x="586338" y="3622340"/>
            <a:ext cx="11103024" cy="280831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sz="2000" b="1" dirty="0">
                <a:solidFill>
                  <a:srgbClr val="002060"/>
                </a:solidFill>
              </a:rPr>
              <a:t>Involvement of PLs:</a:t>
            </a:r>
          </a:p>
          <a:p>
            <a:pPr marL="0" indent="0">
              <a:buNone/>
            </a:pPr>
            <a:r>
              <a:rPr lang="en-US" sz="2000" dirty="0">
                <a:solidFill>
                  <a:srgbClr val="002060"/>
                </a:solidFill>
              </a:rPr>
              <a:t>During the selection phase – cross check the overlaps with main WPs (in case of strong overlap the proposal can be rejected by the SB mechanically)</a:t>
            </a:r>
          </a:p>
          <a:p>
            <a:pPr marL="0" indent="0">
              <a:buNone/>
            </a:pPr>
            <a:r>
              <a:rPr lang="en-US" sz="2000" dirty="0">
                <a:solidFill>
                  <a:srgbClr val="002060"/>
                </a:solidFill>
              </a:rPr>
              <a:t>Execution phase – stay in touch</a:t>
            </a:r>
          </a:p>
          <a:p>
            <a:pPr marL="0" indent="0">
              <a:buNone/>
            </a:pPr>
            <a:r>
              <a:rPr lang="en-US" sz="2000" dirty="0">
                <a:solidFill>
                  <a:srgbClr val="002060"/>
                </a:solidFill>
              </a:rPr>
              <a:t>Post execution – accommodate relevant knowledge and technology developed in </a:t>
            </a:r>
            <a:r>
              <a:rPr lang="en-US" sz="2000" dirty="0" err="1">
                <a:solidFill>
                  <a:srgbClr val="002060"/>
                </a:solidFill>
              </a:rPr>
              <a:t>EnR</a:t>
            </a:r>
            <a:r>
              <a:rPr lang="en-US" sz="2000" dirty="0">
                <a:solidFill>
                  <a:srgbClr val="002060"/>
                </a:solidFill>
              </a:rPr>
              <a:t> under main WPs</a:t>
            </a:r>
            <a:endParaRPr lang="en-US" sz="2000" dirty="0">
              <a:solidFill>
                <a:schemeClr val="accent2">
                  <a:lumMod val="50000"/>
                </a:schemeClr>
              </a:solidFill>
            </a:endParaRPr>
          </a:p>
          <a:p>
            <a:pPr marL="0" indent="0">
              <a:buNone/>
            </a:pPr>
            <a:endParaRPr lang="en-US" sz="2000" b="1" dirty="0"/>
          </a:p>
          <a:p>
            <a:pPr marL="0" indent="0">
              <a:buNone/>
            </a:pPr>
            <a:endParaRPr lang="en-US" sz="2000" dirty="0"/>
          </a:p>
        </p:txBody>
      </p:sp>
    </p:spTree>
    <p:extLst>
      <p:ext uri="{BB962C8B-B14F-4D97-AF65-F5344CB8AC3E}">
        <p14:creationId xmlns:p14="http://schemas.microsoft.com/office/powerpoint/2010/main" val="124000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p:txBody>
          <a:bodyPr/>
          <a:lstStyle/>
          <a:p>
            <a:r>
              <a:rPr lang="en-GB" dirty="0">
                <a:solidFill>
                  <a:schemeClr val="bg2">
                    <a:lumMod val="10000"/>
                  </a:schemeClr>
                </a:solidFill>
              </a:rPr>
              <a:t>Calls for proposals of projects 2024-2025</a:t>
            </a:r>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7</a:t>
            </a:fld>
            <a:endParaRPr lang="en-GB" dirty="0"/>
          </a:p>
        </p:txBody>
      </p:sp>
      <p:sp>
        <p:nvSpPr>
          <p:cNvPr id="9" name="Content Placeholder 2">
            <a:extLst>
              <a:ext uri="{FF2B5EF4-FFF2-40B4-BE49-F238E27FC236}">
                <a16:creationId xmlns:a16="http://schemas.microsoft.com/office/drawing/2014/main" id="{B819E054-F076-2FD4-706D-030C6593A8F1}"/>
              </a:ext>
            </a:extLst>
          </p:cNvPr>
          <p:cNvSpPr>
            <a:spLocks noGrp="1"/>
          </p:cNvSpPr>
          <p:nvPr/>
        </p:nvSpPr>
        <p:spPr>
          <a:xfrm>
            <a:off x="586338" y="836712"/>
            <a:ext cx="11103024" cy="280831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sz="2000" b="1" dirty="0">
                <a:solidFill>
                  <a:srgbClr val="002060"/>
                </a:solidFill>
              </a:rPr>
              <a:t>Proposals:</a:t>
            </a:r>
            <a:endParaRPr lang="en-US" sz="2000" b="1" dirty="0"/>
          </a:p>
          <a:p>
            <a:pPr marL="0" indent="0">
              <a:buNone/>
            </a:pPr>
            <a:endParaRPr lang="en-US" sz="2000" dirty="0"/>
          </a:p>
        </p:txBody>
      </p:sp>
      <p:graphicFrame>
        <p:nvGraphicFramePr>
          <p:cNvPr id="3" name="Table 2">
            <a:extLst>
              <a:ext uri="{FF2B5EF4-FFF2-40B4-BE49-F238E27FC236}">
                <a16:creationId xmlns:a16="http://schemas.microsoft.com/office/drawing/2014/main" id="{B617F2FD-7C58-B04C-143E-A2B0C2F09D26}"/>
              </a:ext>
            </a:extLst>
          </p:cNvPr>
          <p:cNvGraphicFramePr>
            <a:graphicFrameLocks noGrp="1"/>
          </p:cNvGraphicFramePr>
          <p:nvPr>
            <p:extLst>
              <p:ext uri="{D42A27DB-BD31-4B8C-83A1-F6EECF244321}">
                <p14:modId xmlns:p14="http://schemas.microsoft.com/office/powerpoint/2010/main" val="2011993837"/>
              </p:ext>
            </p:extLst>
          </p:nvPr>
        </p:nvGraphicFramePr>
        <p:xfrm>
          <a:off x="645444" y="1288186"/>
          <a:ext cx="11103024" cy="668655"/>
        </p:xfrm>
        <a:graphic>
          <a:graphicData uri="http://schemas.openxmlformats.org/drawingml/2006/table">
            <a:tbl>
              <a:tblPr>
                <a:tableStyleId>{5C22544A-7EE6-4342-B048-85BDC9FD1C3A}</a:tableStyleId>
              </a:tblPr>
              <a:tblGrid>
                <a:gridCol w="1130076">
                  <a:extLst>
                    <a:ext uri="{9D8B030D-6E8A-4147-A177-3AD203B41FA5}">
                      <a16:colId xmlns:a16="http://schemas.microsoft.com/office/drawing/2014/main" val="1403727634"/>
                    </a:ext>
                  </a:extLst>
                </a:gridCol>
                <a:gridCol w="9972948">
                  <a:extLst>
                    <a:ext uri="{9D8B030D-6E8A-4147-A177-3AD203B41FA5}">
                      <a16:colId xmlns:a16="http://schemas.microsoft.com/office/drawing/2014/main" val="4067289519"/>
                    </a:ext>
                  </a:extLst>
                </a:gridCol>
              </a:tblGrid>
              <a:tr h="190500">
                <a:tc>
                  <a:txBody>
                    <a:bodyPr/>
                    <a:lstStyle/>
                    <a:p>
                      <a:pPr algn="l" fontAlgn="b"/>
                      <a:r>
                        <a:rPr lang="en-GB" sz="1400" b="1" u="none" strike="noStrike" dirty="0">
                          <a:solidFill>
                            <a:schemeClr val="bg1"/>
                          </a:solidFill>
                          <a:effectLst/>
                        </a:rPr>
                        <a:t>Reference No.</a:t>
                      </a:r>
                      <a:endParaRPr lang="en-GB" sz="1400" b="1"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tc>
                  <a:txBody>
                    <a:bodyPr/>
                    <a:lstStyle/>
                    <a:p>
                      <a:pPr algn="l" fontAlgn="b"/>
                      <a:r>
                        <a:rPr lang="en-GB" sz="1400" b="1" u="none" strike="noStrike" dirty="0">
                          <a:solidFill>
                            <a:schemeClr val="bg1"/>
                          </a:solidFill>
                          <a:effectLst/>
                        </a:rPr>
                        <a:t>Title</a:t>
                      </a:r>
                      <a:endParaRPr lang="en-GB" sz="1400" b="1"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315364408"/>
                  </a:ext>
                </a:extLst>
              </a:tr>
              <a:tr h="190500">
                <a:tc>
                  <a:txBody>
                    <a:bodyPr/>
                    <a:lstStyle/>
                    <a:p>
                      <a:pPr algn="l" fontAlgn="b"/>
                      <a:r>
                        <a:rPr lang="en-GB" sz="1400" u="none" strike="noStrike">
                          <a:effectLst/>
                        </a:rPr>
                        <a:t>IFE-01</a:t>
                      </a:r>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400" u="none" strike="noStrike">
                          <a:effectLst/>
                        </a:rPr>
                        <a:t>Magnetized inertial confinement fusion</a:t>
                      </a:r>
                      <a:endParaRPr lang="en-GB"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6742863"/>
                  </a:ext>
                </a:extLst>
              </a:tr>
              <a:tr h="190500">
                <a:tc>
                  <a:txBody>
                    <a:bodyPr/>
                    <a:lstStyle/>
                    <a:p>
                      <a:pPr algn="l" fontAlgn="b"/>
                      <a:r>
                        <a:rPr lang="en-GB" sz="1400" u="none" strike="noStrike">
                          <a:effectLst/>
                        </a:rPr>
                        <a:t>IFE-02</a:t>
                      </a:r>
                      <a:endParaRPr lang="en-GB"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400" u="none" strike="noStrike" dirty="0">
                          <a:effectLst/>
                        </a:rPr>
                        <a:t>Foams as a Pathway to Energy from high gain direct drive ignition (</a:t>
                      </a:r>
                      <a:r>
                        <a:rPr lang="en-GB" sz="1400" u="none" strike="noStrike" dirty="0" err="1">
                          <a:effectLst/>
                        </a:rPr>
                        <a:t>FoPIFE</a:t>
                      </a:r>
                      <a:r>
                        <a:rPr lang="en-GB" sz="1400" u="none" strike="noStrike" dirty="0">
                          <a:effectLst/>
                        </a:rPr>
                        <a:t>)</a:t>
                      </a:r>
                      <a:endParaRPr lang="en-GB"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391803"/>
                  </a:ext>
                </a:extLst>
              </a:tr>
            </a:tbl>
          </a:graphicData>
        </a:graphic>
      </p:graphicFrame>
      <p:graphicFrame>
        <p:nvGraphicFramePr>
          <p:cNvPr id="6" name="Table 5">
            <a:extLst>
              <a:ext uri="{FF2B5EF4-FFF2-40B4-BE49-F238E27FC236}">
                <a16:creationId xmlns:a16="http://schemas.microsoft.com/office/drawing/2014/main" id="{6C665C67-9313-382D-5E51-BADDF0FCB771}"/>
              </a:ext>
            </a:extLst>
          </p:cNvPr>
          <p:cNvGraphicFramePr>
            <a:graphicFrameLocks noGrp="1"/>
          </p:cNvGraphicFramePr>
          <p:nvPr>
            <p:extLst>
              <p:ext uri="{D42A27DB-BD31-4B8C-83A1-F6EECF244321}">
                <p14:modId xmlns:p14="http://schemas.microsoft.com/office/powerpoint/2010/main" val="3120160438"/>
              </p:ext>
            </p:extLst>
          </p:nvPr>
        </p:nvGraphicFramePr>
        <p:xfrm>
          <a:off x="645444" y="2270271"/>
          <a:ext cx="11103024" cy="4193677"/>
        </p:xfrm>
        <a:graphic>
          <a:graphicData uri="http://schemas.openxmlformats.org/drawingml/2006/table">
            <a:tbl>
              <a:tblPr>
                <a:tableStyleId>{5C22544A-7EE6-4342-B048-85BDC9FD1C3A}</a:tableStyleId>
              </a:tblPr>
              <a:tblGrid>
                <a:gridCol w="1130076">
                  <a:extLst>
                    <a:ext uri="{9D8B030D-6E8A-4147-A177-3AD203B41FA5}">
                      <a16:colId xmlns:a16="http://schemas.microsoft.com/office/drawing/2014/main" val="3338096468"/>
                    </a:ext>
                  </a:extLst>
                </a:gridCol>
                <a:gridCol w="9972948">
                  <a:extLst>
                    <a:ext uri="{9D8B030D-6E8A-4147-A177-3AD203B41FA5}">
                      <a16:colId xmlns:a16="http://schemas.microsoft.com/office/drawing/2014/main" val="647952239"/>
                    </a:ext>
                  </a:extLst>
                </a:gridCol>
              </a:tblGrid>
              <a:tr h="88932">
                <a:tc>
                  <a:txBody>
                    <a:bodyPr/>
                    <a:lstStyle/>
                    <a:p>
                      <a:pPr algn="l" fontAlgn="b"/>
                      <a:r>
                        <a:rPr lang="en-GB" sz="1400" b="1" u="none" strike="noStrike" dirty="0">
                          <a:solidFill>
                            <a:schemeClr val="bg1"/>
                          </a:solidFill>
                          <a:effectLst/>
                        </a:rPr>
                        <a:t>Reference No.</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tc>
                  <a:txBody>
                    <a:bodyPr/>
                    <a:lstStyle/>
                    <a:p>
                      <a:pPr algn="l" fontAlgn="b"/>
                      <a:r>
                        <a:rPr lang="en-GB" sz="1400" b="1" u="none" strike="noStrike" dirty="0">
                          <a:solidFill>
                            <a:schemeClr val="bg1"/>
                          </a:solidFill>
                          <a:effectLst/>
                        </a:rPr>
                        <a:t>Title</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extLst>
                  <a:ext uri="{0D108BD9-81ED-4DB2-BD59-A6C34878D82A}">
                    <a16:rowId xmlns:a16="http://schemas.microsoft.com/office/drawing/2014/main" val="411086491"/>
                  </a:ext>
                </a:extLst>
              </a:tr>
              <a:tr h="167444">
                <a:tc>
                  <a:txBody>
                    <a:bodyPr/>
                    <a:lstStyle/>
                    <a:p>
                      <a:pPr algn="l" fontAlgn="b"/>
                      <a:r>
                        <a:rPr lang="en-GB" sz="1400" u="none" strike="noStrike" dirty="0">
                          <a:effectLst/>
                        </a:rPr>
                        <a:t>MAT-01</a:t>
                      </a:r>
                      <a:endParaRPr lang="en-GB" sz="1400" b="0" i="0" u="none" strike="noStrike" dirty="0">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dirty="0">
                          <a:effectLst/>
                        </a:rPr>
                        <a:t>Solute effect on void growth suppression in tungsten</a:t>
                      </a:r>
                      <a:endParaRPr lang="en-GB" sz="1400" b="0" i="0" u="none" strike="noStrike" dirty="0">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3558207841"/>
                  </a:ext>
                </a:extLst>
              </a:tr>
              <a:tr h="167444">
                <a:tc>
                  <a:txBody>
                    <a:bodyPr/>
                    <a:lstStyle/>
                    <a:p>
                      <a:pPr algn="l" fontAlgn="b"/>
                      <a:r>
                        <a:rPr lang="en-GB" sz="1400" u="none" strike="noStrike">
                          <a:effectLst/>
                        </a:rPr>
                        <a:t>MAT-02</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dirty="0">
                          <a:effectLst/>
                        </a:rPr>
                        <a:t>A graphene/tungsten heterostructure for Tokamak first wall material: a proof of concept</a:t>
                      </a:r>
                      <a:endParaRPr lang="en-GB" sz="1400" b="0" i="0" u="none" strike="noStrike" dirty="0">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728104052"/>
                  </a:ext>
                </a:extLst>
              </a:tr>
              <a:tr h="167444">
                <a:tc>
                  <a:txBody>
                    <a:bodyPr/>
                    <a:lstStyle/>
                    <a:p>
                      <a:pPr algn="l" fontAlgn="b"/>
                      <a:r>
                        <a:rPr lang="en-GB" sz="1400" u="none" strike="noStrike">
                          <a:effectLst/>
                        </a:rPr>
                        <a:t>MAT-03</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Laser-generated plasmas for studies of first-wall Tokamak materials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3416461355"/>
                  </a:ext>
                </a:extLst>
              </a:tr>
              <a:tr h="167444">
                <a:tc>
                  <a:txBody>
                    <a:bodyPr/>
                    <a:lstStyle/>
                    <a:p>
                      <a:pPr algn="l" fontAlgn="b"/>
                      <a:r>
                        <a:rPr lang="en-GB" sz="1400" u="none" strike="noStrike">
                          <a:effectLst/>
                        </a:rPr>
                        <a:t>MAT-04</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irOn-based supeRconducting wIres for fusiON (ORION)</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685198384"/>
                  </a:ext>
                </a:extLst>
              </a:tr>
              <a:tr h="248943">
                <a:tc>
                  <a:txBody>
                    <a:bodyPr/>
                    <a:lstStyle/>
                    <a:p>
                      <a:pPr algn="l" fontAlgn="b"/>
                      <a:r>
                        <a:rPr lang="en-GB" sz="1400" u="none" strike="noStrike">
                          <a:effectLst/>
                        </a:rPr>
                        <a:t>MAT-05</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Laser-assisted chemical vapor deposition process of tungsten for the application of plasma facing materials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085787703"/>
                  </a:ext>
                </a:extLst>
              </a:tr>
              <a:tr h="248943">
                <a:tc>
                  <a:txBody>
                    <a:bodyPr/>
                    <a:lstStyle/>
                    <a:p>
                      <a:pPr algn="l" fontAlgn="b"/>
                      <a:r>
                        <a:rPr lang="en-GB" sz="1400" u="none" strike="noStrike">
                          <a:effectLst/>
                        </a:rPr>
                        <a:t>MAT-06</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Hydrogen Embrittlement of Tungsten Plasma-Facing Materials (HEW-PFM): Zeus’ Forehead or Achilles' Heel?</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523909808"/>
                  </a:ext>
                </a:extLst>
              </a:tr>
              <a:tr h="248943">
                <a:tc>
                  <a:txBody>
                    <a:bodyPr/>
                    <a:lstStyle/>
                    <a:p>
                      <a:pPr algn="l" fontAlgn="b"/>
                      <a:r>
                        <a:rPr lang="en-GB" sz="1400" u="none" strike="noStrike">
                          <a:effectLst/>
                        </a:rPr>
                        <a:t>MAT-07</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Analysis of the impact of irradiation defects on hydrogen interaction in selected plasma-facing materials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306602507"/>
                  </a:ext>
                </a:extLst>
              </a:tr>
              <a:tr h="248943">
                <a:tc>
                  <a:txBody>
                    <a:bodyPr/>
                    <a:lstStyle/>
                    <a:p>
                      <a:pPr algn="l" fontAlgn="b"/>
                      <a:r>
                        <a:rPr lang="en-GB" sz="1400" u="none" strike="noStrike">
                          <a:effectLst/>
                        </a:rPr>
                        <a:t>MAT-08</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dirty="0">
                          <a:effectLst/>
                        </a:rPr>
                        <a:t>New dielectric functional materials and interfaces (DFMI) – Theoretical and Experimental analysis</a:t>
                      </a:r>
                      <a:endParaRPr lang="en-GB" sz="1400" b="0" i="0" u="none" strike="noStrike" dirty="0">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487437531"/>
                  </a:ext>
                </a:extLst>
              </a:tr>
              <a:tr h="167444">
                <a:tc>
                  <a:txBody>
                    <a:bodyPr/>
                    <a:lstStyle/>
                    <a:p>
                      <a:pPr algn="l" fontAlgn="b"/>
                      <a:r>
                        <a:rPr lang="en-GB" sz="1400" u="none" strike="noStrike">
                          <a:effectLst/>
                        </a:rPr>
                        <a:t>MAT-09</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CrTaVWA (A= Ti or Fe) high entropy alloys as thermal barriers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1639608789"/>
                  </a:ext>
                </a:extLst>
              </a:tr>
              <a:tr h="330442">
                <a:tc>
                  <a:txBody>
                    <a:bodyPr/>
                    <a:lstStyle/>
                    <a:p>
                      <a:pPr algn="l" fontAlgn="b"/>
                      <a:r>
                        <a:rPr lang="en-GB" sz="1400" u="none" strike="noStrike">
                          <a:effectLst/>
                        </a:rPr>
                        <a:t>MAT-10</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Searching for spinel-structured materials with varying cation composition and enhanced radiation tolerance as optical windows for fusion applications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143984596"/>
                  </a:ext>
                </a:extLst>
              </a:tr>
              <a:tr h="248943">
                <a:tc>
                  <a:txBody>
                    <a:bodyPr/>
                    <a:lstStyle/>
                    <a:p>
                      <a:pPr algn="l" fontAlgn="b"/>
                      <a:r>
                        <a:rPr lang="en-GB" sz="1400" u="none" strike="noStrike">
                          <a:effectLst/>
                        </a:rPr>
                        <a:t>MAT-11</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Behaviour of a three-layer metallic material under the influence of a dense beam of hydrogen and helium ions</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1006357287"/>
                  </a:ext>
                </a:extLst>
              </a:tr>
              <a:tr h="167444">
                <a:tc>
                  <a:txBody>
                    <a:bodyPr/>
                    <a:lstStyle/>
                    <a:p>
                      <a:pPr algn="l" fontAlgn="b"/>
                      <a:r>
                        <a:rPr lang="en-GB" sz="1400" u="none" strike="noStrike">
                          <a:effectLst/>
                        </a:rPr>
                        <a:t>MAT-12</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Dual phase open connectivity materials: A brake for hydrogen transport?</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968912422"/>
                  </a:ext>
                </a:extLst>
              </a:tr>
              <a:tr h="330442">
                <a:tc>
                  <a:txBody>
                    <a:bodyPr/>
                    <a:lstStyle/>
                    <a:p>
                      <a:pPr algn="l" fontAlgn="b"/>
                      <a:r>
                        <a:rPr lang="en-GB" sz="1400" u="none" strike="noStrike">
                          <a:effectLst/>
                        </a:rPr>
                        <a:t>MAT-13</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The impact of boron intermixing in PFC on atomic, structural and mechanical features: sputter yields, near-surface morphology, and fuel retention.</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2107054163"/>
                  </a:ext>
                </a:extLst>
              </a:tr>
              <a:tr h="167444">
                <a:tc>
                  <a:txBody>
                    <a:bodyPr/>
                    <a:lstStyle/>
                    <a:p>
                      <a:pPr algn="l" fontAlgn="b"/>
                      <a:r>
                        <a:rPr lang="en-GB" sz="1400" u="none" strike="noStrike">
                          <a:effectLst/>
                        </a:rPr>
                        <a:t>MAT-14</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a:effectLst/>
                        </a:rPr>
                        <a:t>MAterial DAMage INduced by Runaway Electron Deposition [MADAM IN RED]</a:t>
                      </a:r>
                      <a:endParaRPr lang="en-GB" sz="1400" b="0" i="0" u="none" strike="noStrike">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688809608"/>
                  </a:ext>
                </a:extLst>
              </a:tr>
              <a:tr h="330442">
                <a:tc>
                  <a:txBody>
                    <a:bodyPr/>
                    <a:lstStyle/>
                    <a:p>
                      <a:pPr algn="l" fontAlgn="b"/>
                      <a:r>
                        <a:rPr lang="en-GB" sz="1400" u="none" strike="noStrike">
                          <a:effectLst/>
                        </a:rPr>
                        <a:t>MAT-15</a:t>
                      </a:r>
                      <a:endParaRPr lang="en-GB" sz="1400" b="0" i="0" u="none" strike="noStrike">
                        <a:solidFill>
                          <a:srgbClr val="000000"/>
                        </a:solidFill>
                        <a:effectLst/>
                        <a:latin typeface="Calibri" panose="020F0502020204030204" pitchFamily="34" charset="0"/>
                      </a:endParaRPr>
                    </a:p>
                  </a:txBody>
                  <a:tcPr marL="5820" marR="5820" marT="5820" marB="0" anchor="b"/>
                </a:tc>
                <a:tc>
                  <a:txBody>
                    <a:bodyPr/>
                    <a:lstStyle/>
                    <a:p>
                      <a:pPr algn="l" fontAlgn="b"/>
                      <a:r>
                        <a:rPr lang="en-GB" sz="1400" u="none" strike="noStrike" dirty="0">
                          <a:effectLst/>
                        </a:rPr>
                        <a:t>He effects in concentrated </a:t>
                      </a:r>
                      <a:r>
                        <a:rPr lang="en-GB" sz="1400" u="none" strike="noStrike" dirty="0" err="1">
                          <a:effectLst/>
                        </a:rPr>
                        <a:t>equiatomic</a:t>
                      </a:r>
                      <a:r>
                        <a:rPr lang="en-GB" sz="1400" u="none" strike="noStrike" dirty="0">
                          <a:effectLst/>
                        </a:rPr>
                        <a:t> refractory alloys with increasing chemical complexity: from medium to high entropy alloys</a:t>
                      </a:r>
                      <a:endParaRPr lang="en-GB" sz="1400" b="0" i="0" u="none" strike="noStrike" dirty="0">
                        <a:solidFill>
                          <a:srgbClr val="000000"/>
                        </a:solidFill>
                        <a:effectLst/>
                        <a:latin typeface="Calibri" panose="020F0502020204030204" pitchFamily="34" charset="0"/>
                      </a:endParaRPr>
                    </a:p>
                  </a:txBody>
                  <a:tcPr marL="5820" marR="5820" marT="5820" marB="0" anchor="b"/>
                </a:tc>
                <a:extLst>
                  <a:ext uri="{0D108BD9-81ED-4DB2-BD59-A6C34878D82A}">
                    <a16:rowId xmlns:a16="http://schemas.microsoft.com/office/drawing/2014/main" val="417930151"/>
                  </a:ext>
                </a:extLst>
              </a:tr>
            </a:tbl>
          </a:graphicData>
        </a:graphic>
      </p:graphicFrame>
    </p:spTree>
    <p:extLst>
      <p:ext uri="{BB962C8B-B14F-4D97-AF65-F5344CB8AC3E}">
        <p14:creationId xmlns:p14="http://schemas.microsoft.com/office/powerpoint/2010/main" val="3059698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p:txBody>
          <a:bodyPr/>
          <a:lstStyle/>
          <a:p>
            <a:r>
              <a:rPr lang="en-GB" dirty="0">
                <a:solidFill>
                  <a:schemeClr val="bg2">
                    <a:lumMod val="10000"/>
                  </a:schemeClr>
                </a:solidFill>
              </a:rPr>
              <a:t>Calls for proposals of projects 2024-2025</a:t>
            </a:r>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8</a:t>
            </a:fld>
            <a:endParaRPr lang="en-GB" dirty="0"/>
          </a:p>
        </p:txBody>
      </p:sp>
      <p:sp>
        <p:nvSpPr>
          <p:cNvPr id="9" name="Content Placeholder 2">
            <a:extLst>
              <a:ext uri="{FF2B5EF4-FFF2-40B4-BE49-F238E27FC236}">
                <a16:creationId xmlns:a16="http://schemas.microsoft.com/office/drawing/2014/main" id="{B819E054-F076-2FD4-706D-030C6593A8F1}"/>
              </a:ext>
            </a:extLst>
          </p:cNvPr>
          <p:cNvSpPr>
            <a:spLocks noGrp="1"/>
          </p:cNvSpPr>
          <p:nvPr/>
        </p:nvSpPr>
        <p:spPr>
          <a:xfrm>
            <a:off x="586338" y="836712"/>
            <a:ext cx="11103024" cy="280831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sz="2000" b="1" dirty="0">
                <a:solidFill>
                  <a:srgbClr val="002060"/>
                </a:solidFill>
              </a:rPr>
              <a:t>Proposals:</a:t>
            </a:r>
            <a:endParaRPr lang="en-US" sz="2000" b="1" dirty="0"/>
          </a:p>
          <a:p>
            <a:pPr marL="0" indent="0">
              <a:buNone/>
            </a:pPr>
            <a:endParaRPr lang="en-US" sz="2000" dirty="0"/>
          </a:p>
        </p:txBody>
      </p:sp>
      <p:graphicFrame>
        <p:nvGraphicFramePr>
          <p:cNvPr id="6" name="Table 5">
            <a:extLst>
              <a:ext uri="{FF2B5EF4-FFF2-40B4-BE49-F238E27FC236}">
                <a16:creationId xmlns:a16="http://schemas.microsoft.com/office/drawing/2014/main" id="{6C665C67-9313-382D-5E51-BADDF0FCB771}"/>
              </a:ext>
            </a:extLst>
          </p:cNvPr>
          <p:cNvGraphicFramePr>
            <a:graphicFrameLocks noGrp="1"/>
          </p:cNvGraphicFramePr>
          <p:nvPr>
            <p:extLst>
              <p:ext uri="{D42A27DB-BD31-4B8C-83A1-F6EECF244321}">
                <p14:modId xmlns:p14="http://schemas.microsoft.com/office/powerpoint/2010/main" val="3640186262"/>
              </p:ext>
            </p:extLst>
          </p:nvPr>
        </p:nvGraphicFramePr>
        <p:xfrm>
          <a:off x="609600" y="1357313"/>
          <a:ext cx="11103024" cy="4782103"/>
        </p:xfrm>
        <a:graphic>
          <a:graphicData uri="http://schemas.openxmlformats.org/drawingml/2006/table">
            <a:tbl>
              <a:tblPr>
                <a:tableStyleId>{5C22544A-7EE6-4342-B048-85BDC9FD1C3A}</a:tableStyleId>
              </a:tblPr>
              <a:tblGrid>
                <a:gridCol w="1130076">
                  <a:extLst>
                    <a:ext uri="{9D8B030D-6E8A-4147-A177-3AD203B41FA5}">
                      <a16:colId xmlns:a16="http://schemas.microsoft.com/office/drawing/2014/main" val="3338096468"/>
                    </a:ext>
                  </a:extLst>
                </a:gridCol>
                <a:gridCol w="9972948">
                  <a:extLst>
                    <a:ext uri="{9D8B030D-6E8A-4147-A177-3AD203B41FA5}">
                      <a16:colId xmlns:a16="http://schemas.microsoft.com/office/drawing/2014/main" val="647952239"/>
                    </a:ext>
                  </a:extLst>
                </a:gridCol>
              </a:tblGrid>
              <a:tr h="88932">
                <a:tc>
                  <a:txBody>
                    <a:bodyPr/>
                    <a:lstStyle/>
                    <a:p>
                      <a:pPr algn="l" fontAlgn="b"/>
                      <a:r>
                        <a:rPr lang="en-GB" sz="1400" b="1" u="none" strike="noStrike" dirty="0">
                          <a:solidFill>
                            <a:schemeClr val="bg1"/>
                          </a:solidFill>
                          <a:effectLst/>
                        </a:rPr>
                        <a:t>Reference No.</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tc>
                  <a:txBody>
                    <a:bodyPr/>
                    <a:lstStyle/>
                    <a:p>
                      <a:pPr algn="l" fontAlgn="b"/>
                      <a:r>
                        <a:rPr lang="en-GB" sz="1400" b="1" u="none" strike="noStrike" dirty="0">
                          <a:solidFill>
                            <a:schemeClr val="bg1"/>
                          </a:solidFill>
                          <a:effectLst/>
                        </a:rPr>
                        <a:t>Title</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extLst>
                  <a:ext uri="{0D108BD9-81ED-4DB2-BD59-A6C34878D82A}">
                    <a16:rowId xmlns:a16="http://schemas.microsoft.com/office/drawing/2014/main" val="411086491"/>
                  </a:ext>
                </a:extLst>
              </a:tr>
              <a:tr h="167444">
                <a:tc>
                  <a:txBody>
                    <a:bodyPr/>
                    <a:lstStyle/>
                    <a:p>
                      <a:pPr algn="l" fontAlgn="b"/>
                      <a:r>
                        <a:rPr lang="en-GB" sz="1400" b="0" i="0" u="none" strike="noStrike">
                          <a:solidFill>
                            <a:srgbClr val="000000"/>
                          </a:solidFill>
                          <a:effectLst/>
                          <a:latin typeface="Calibri" panose="020F0502020204030204" pitchFamily="34" charset="0"/>
                        </a:rPr>
                        <a:t>MOD-01</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Magnetic reconnection in tokamaks:  from theoretical foundations to solutions for fusion energy</a:t>
                      </a:r>
                    </a:p>
                  </a:txBody>
                  <a:tcPr marL="9525" marR="9525" marT="9525" marB="0" anchor="b"/>
                </a:tc>
                <a:extLst>
                  <a:ext uri="{0D108BD9-81ED-4DB2-BD59-A6C34878D82A}">
                    <a16:rowId xmlns:a16="http://schemas.microsoft.com/office/drawing/2014/main" val="3558207841"/>
                  </a:ext>
                </a:extLst>
              </a:tr>
              <a:tr h="167444">
                <a:tc>
                  <a:txBody>
                    <a:bodyPr/>
                    <a:lstStyle/>
                    <a:p>
                      <a:pPr algn="l" fontAlgn="b"/>
                      <a:r>
                        <a:rPr lang="en-GB" sz="1400" b="0" i="0" u="none" strike="noStrike">
                          <a:solidFill>
                            <a:srgbClr val="000000"/>
                          </a:solidFill>
                          <a:effectLst/>
                          <a:latin typeface="Calibri" panose="020F0502020204030204" pitchFamily="34" charset="0"/>
                        </a:rPr>
                        <a:t>MOD-02</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The treatment of zonal structures in reduced transport models (ZoRed)</a:t>
                      </a:r>
                    </a:p>
                  </a:txBody>
                  <a:tcPr marL="9525" marR="9525" marT="9525" marB="0" anchor="b"/>
                </a:tc>
                <a:extLst>
                  <a:ext uri="{0D108BD9-81ED-4DB2-BD59-A6C34878D82A}">
                    <a16:rowId xmlns:a16="http://schemas.microsoft.com/office/drawing/2014/main" val="2728104052"/>
                  </a:ext>
                </a:extLst>
              </a:tr>
              <a:tr h="167444">
                <a:tc>
                  <a:txBody>
                    <a:bodyPr/>
                    <a:lstStyle/>
                    <a:p>
                      <a:pPr algn="l" fontAlgn="b"/>
                      <a:r>
                        <a:rPr lang="en-GB" sz="1400" b="0" i="0" u="none" strike="noStrike">
                          <a:solidFill>
                            <a:srgbClr val="000000"/>
                          </a:solidFill>
                          <a:effectLst/>
                          <a:latin typeface="Calibri" panose="020F0502020204030204" pitchFamily="34" charset="0"/>
                        </a:rPr>
                        <a:t>MOD-03</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HYGIENIC</a:t>
                      </a:r>
                    </a:p>
                  </a:txBody>
                  <a:tcPr marL="9525" marR="9525" marT="9525" marB="0" anchor="b"/>
                </a:tc>
                <a:extLst>
                  <a:ext uri="{0D108BD9-81ED-4DB2-BD59-A6C34878D82A}">
                    <a16:rowId xmlns:a16="http://schemas.microsoft.com/office/drawing/2014/main" val="3416461355"/>
                  </a:ext>
                </a:extLst>
              </a:tr>
              <a:tr h="167444">
                <a:tc>
                  <a:txBody>
                    <a:bodyPr/>
                    <a:lstStyle/>
                    <a:p>
                      <a:pPr algn="l" fontAlgn="b"/>
                      <a:r>
                        <a:rPr lang="en-GB" sz="1400" b="0" i="0" u="none" strike="noStrike">
                          <a:solidFill>
                            <a:srgbClr val="000000"/>
                          </a:solidFill>
                          <a:effectLst/>
                          <a:latin typeface="Calibri" panose="020F0502020204030204" pitchFamily="34" charset="0"/>
                        </a:rPr>
                        <a:t>MOD-04</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Development of multiphysics fusion simulations for HPC environments</a:t>
                      </a:r>
                    </a:p>
                  </a:txBody>
                  <a:tcPr marL="9525" marR="9525" marT="9525" marB="0" anchor="b"/>
                </a:tc>
                <a:extLst>
                  <a:ext uri="{0D108BD9-81ED-4DB2-BD59-A6C34878D82A}">
                    <a16:rowId xmlns:a16="http://schemas.microsoft.com/office/drawing/2014/main" val="685198384"/>
                  </a:ext>
                </a:extLst>
              </a:tr>
              <a:tr h="248943">
                <a:tc>
                  <a:txBody>
                    <a:bodyPr/>
                    <a:lstStyle/>
                    <a:p>
                      <a:pPr algn="l" fontAlgn="b"/>
                      <a:r>
                        <a:rPr lang="en-GB" sz="1400" b="0" i="0" u="none" strike="noStrike">
                          <a:solidFill>
                            <a:srgbClr val="000000"/>
                          </a:solidFill>
                          <a:effectLst/>
                          <a:latin typeface="Calibri" panose="020F0502020204030204" pitchFamily="34" charset="0"/>
                        </a:rPr>
                        <a:t>MOD-05</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Quasilinear Transport Models for Stellarators and Shaped Tokamaks</a:t>
                      </a:r>
                    </a:p>
                  </a:txBody>
                  <a:tcPr marL="9525" marR="9525" marT="9525" marB="0" anchor="b"/>
                </a:tc>
                <a:extLst>
                  <a:ext uri="{0D108BD9-81ED-4DB2-BD59-A6C34878D82A}">
                    <a16:rowId xmlns:a16="http://schemas.microsoft.com/office/drawing/2014/main" val="2085787703"/>
                  </a:ext>
                </a:extLst>
              </a:tr>
              <a:tr h="248943">
                <a:tc>
                  <a:txBody>
                    <a:bodyPr/>
                    <a:lstStyle/>
                    <a:p>
                      <a:pPr algn="l" fontAlgn="b"/>
                      <a:r>
                        <a:rPr lang="en-GB" sz="1400" b="0" i="0" u="none" strike="noStrike">
                          <a:solidFill>
                            <a:srgbClr val="000000"/>
                          </a:solidFill>
                          <a:effectLst/>
                          <a:latin typeface="Calibri" panose="020F0502020204030204" pitchFamily="34" charset="0"/>
                        </a:rPr>
                        <a:t>MOD-06</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1D to 4D tomographic inversion methods for energetic particle measurements in burning plasmas</a:t>
                      </a:r>
                    </a:p>
                  </a:txBody>
                  <a:tcPr marL="9525" marR="9525" marT="9525" marB="0" anchor="b"/>
                </a:tc>
                <a:extLst>
                  <a:ext uri="{0D108BD9-81ED-4DB2-BD59-A6C34878D82A}">
                    <a16:rowId xmlns:a16="http://schemas.microsoft.com/office/drawing/2014/main" val="2523909808"/>
                  </a:ext>
                </a:extLst>
              </a:tr>
              <a:tr h="248943">
                <a:tc>
                  <a:txBody>
                    <a:bodyPr/>
                    <a:lstStyle/>
                    <a:p>
                      <a:pPr algn="l" fontAlgn="b"/>
                      <a:r>
                        <a:rPr lang="en-GB" sz="1400" b="0" i="0" u="none" strike="noStrike">
                          <a:solidFill>
                            <a:srgbClr val="000000"/>
                          </a:solidFill>
                          <a:effectLst/>
                          <a:latin typeface="Calibri" panose="020F0502020204030204" pitchFamily="34" charset="0"/>
                        </a:rPr>
                        <a:t>MOD-07</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The role of X-point physics in Tokamak plasmas: models and validation (XPPT)</a:t>
                      </a:r>
                    </a:p>
                  </a:txBody>
                  <a:tcPr marL="9525" marR="9525" marT="9525" marB="0" anchor="b"/>
                </a:tc>
                <a:extLst>
                  <a:ext uri="{0D108BD9-81ED-4DB2-BD59-A6C34878D82A}">
                    <a16:rowId xmlns:a16="http://schemas.microsoft.com/office/drawing/2014/main" val="2306602507"/>
                  </a:ext>
                </a:extLst>
              </a:tr>
              <a:tr h="248943">
                <a:tc>
                  <a:txBody>
                    <a:bodyPr/>
                    <a:lstStyle/>
                    <a:p>
                      <a:pPr algn="l" fontAlgn="b"/>
                      <a:r>
                        <a:rPr lang="en-GB" sz="1400" b="0" i="0" u="none" strike="noStrike">
                          <a:solidFill>
                            <a:srgbClr val="000000"/>
                          </a:solidFill>
                          <a:effectLst/>
                          <a:latin typeface="Calibri" panose="020F0502020204030204" pitchFamily="34" charset="0"/>
                        </a:rPr>
                        <a:t>MOD-08</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Investigation of Lagrangian Coherent Structures as barriers to chaotic transport in hot plasmas</a:t>
                      </a:r>
                    </a:p>
                  </a:txBody>
                  <a:tcPr marL="9525" marR="9525" marT="9525" marB="0" anchor="b"/>
                </a:tc>
                <a:extLst>
                  <a:ext uri="{0D108BD9-81ED-4DB2-BD59-A6C34878D82A}">
                    <a16:rowId xmlns:a16="http://schemas.microsoft.com/office/drawing/2014/main" val="2487437531"/>
                  </a:ext>
                </a:extLst>
              </a:tr>
              <a:tr h="167444">
                <a:tc>
                  <a:txBody>
                    <a:bodyPr/>
                    <a:lstStyle/>
                    <a:p>
                      <a:pPr algn="l" fontAlgn="b"/>
                      <a:r>
                        <a:rPr lang="en-GB" sz="1400" b="0" i="0" u="none" strike="noStrike">
                          <a:solidFill>
                            <a:srgbClr val="000000"/>
                          </a:solidFill>
                          <a:effectLst/>
                          <a:latin typeface="Calibri" panose="020F0502020204030204" pitchFamily="34" charset="0"/>
                        </a:rPr>
                        <a:t>MOD-09</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Testing the Plasma Staircase as a Proxy for Accessing Improved Confinement and Containing Nonlocal Transport (PRONTO)</a:t>
                      </a:r>
                    </a:p>
                  </a:txBody>
                  <a:tcPr marL="9525" marR="9525" marT="9525" marB="0" anchor="b"/>
                </a:tc>
                <a:extLst>
                  <a:ext uri="{0D108BD9-81ED-4DB2-BD59-A6C34878D82A}">
                    <a16:rowId xmlns:a16="http://schemas.microsoft.com/office/drawing/2014/main" val="1639608789"/>
                  </a:ext>
                </a:extLst>
              </a:tr>
              <a:tr h="330442">
                <a:tc>
                  <a:txBody>
                    <a:bodyPr/>
                    <a:lstStyle/>
                    <a:p>
                      <a:pPr algn="l" fontAlgn="b"/>
                      <a:r>
                        <a:rPr lang="en-GB" sz="1400" b="0" i="0" u="none" strike="noStrike">
                          <a:solidFill>
                            <a:srgbClr val="000000"/>
                          </a:solidFill>
                          <a:effectLst/>
                          <a:latin typeface="Calibri" panose="020F0502020204030204" pitchFamily="34" charset="0"/>
                        </a:rPr>
                        <a:t>MOD-10</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Integral kernel approach to modelling wave heating of stellarator plasmas : theory and numerical implementation.</a:t>
                      </a:r>
                    </a:p>
                  </a:txBody>
                  <a:tcPr marL="9525" marR="9525" marT="9525" marB="0" anchor="b"/>
                </a:tc>
                <a:extLst>
                  <a:ext uri="{0D108BD9-81ED-4DB2-BD59-A6C34878D82A}">
                    <a16:rowId xmlns:a16="http://schemas.microsoft.com/office/drawing/2014/main" val="143984596"/>
                  </a:ext>
                </a:extLst>
              </a:tr>
              <a:tr h="248943">
                <a:tc>
                  <a:txBody>
                    <a:bodyPr/>
                    <a:lstStyle/>
                    <a:p>
                      <a:pPr algn="l" fontAlgn="b"/>
                      <a:r>
                        <a:rPr lang="en-GB" sz="1400" b="0" i="0" u="none" strike="noStrike">
                          <a:solidFill>
                            <a:srgbClr val="000000"/>
                          </a:solidFill>
                          <a:effectLst/>
                          <a:latin typeface="Calibri" panose="020F0502020204030204" pitchFamily="34" charset="0"/>
                        </a:rPr>
                        <a:t>MOD-11</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Application of Quantum Computing to Plasma Fusion</a:t>
                      </a:r>
                    </a:p>
                  </a:txBody>
                  <a:tcPr marL="9525" marR="9525" marT="9525" marB="0" anchor="b"/>
                </a:tc>
                <a:extLst>
                  <a:ext uri="{0D108BD9-81ED-4DB2-BD59-A6C34878D82A}">
                    <a16:rowId xmlns:a16="http://schemas.microsoft.com/office/drawing/2014/main" val="1006357287"/>
                  </a:ext>
                </a:extLst>
              </a:tr>
              <a:tr h="167444">
                <a:tc>
                  <a:txBody>
                    <a:bodyPr/>
                    <a:lstStyle/>
                    <a:p>
                      <a:pPr algn="l" fontAlgn="b"/>
                      <a:r>
                        <a:rPr lang="en-GB" sz="1400" b="0" i="0" u="none" strike="noStrike">
                          <a:solidFill>
                            <a:srgbClr val="000000"/>
                          </a:solidFill>
                          <a:effectLst/>
                          <a:latin typeface="Calibri" panose="020F0502020204030204" pitchFamily="34" charset="0"/>
                        </a:rPr>
                        <a:t>MOD-12</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Hamiltonian and Deep Learning methods for equilibrium and stability of flowing tokamak plasmas with energetic particles</a:t>
                      </a:r>
                    </a:p>
                  </a:txBody>
                  <a:tcPr marL="9525" marR="9525" marT="9525" marB="0" anchor="b"/>
                </a:tc>
                <a:extLst>
                  <a:ext uri="{0D108BD9-81ED-4DB2-BD59-A6C34878D82A}">
                    <a16:rowId xmlns:a16="http://schemas.microsoft.com/office/drawing/2014/main" val="2968912422"/>
                  </a:ext>
                </a:extLst>
              </a:tr>
              <a:tr h="330442">
                <a:tc>
                  <a:txBody>
                    <a:bodyPr/>
                    <a:lstStyle/>
                    <a:p>
                      <a:pPr algn="l" fontAlgn="b"/>
                      <a:r>
                        <a:rPr lang="en-GB" sz="1400" b="0" i="0" u="none" strike="noStrike">
                          <a:solidFill>
                            <a:srgbClr val="000000"/>
                          </a:solidFill>
                          <a:effectLst/>
                          <a:latin typeface="Calibri" panose="020F0502020204030204" pitchFamily="34" charset="0"/>
                        </a:rPr>
                        <a:t>MOD-13</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DESTOM: Deterministic-Stochastic Modeling of Magnetohydrodynamics (MHD) and transport equations for tokamak phenomena</a:t>
                      </a:r>
                    </a:p>
                  </a:txBody>
                  <a:tcPr marL="9525" marR="9525" marT="9525" marB="0" anchor="b"/>
                </a:tc>
                <a:extLst>
                  <a:ext uri="{0D108BD9-81ED-4DB2-BD59-A6C34878D82A}">
                    <a16:rowId xmlns:a16="http://schemas.microsoft.com/office/drawing/2014/main" val="2107054163"/>
                  </a:ext>
                </a:extLst>
              </a:tr>
              <a:tr h="167444">
                <a:tc>
                  <a:txBody>
                    <a:bodyPr/>
                    <a:lstStyle/>
                    <a:p>
                      <a:pPr algn="l" fontAlgn="b"/>
                      <a:r>
                        <a:rPr lang="en-GB" sz="1400" b="0" i="0" u="none" strike="noStrike">
                          <a:solidFill>
                            <a:srgbClr val="000000"/>
                          </a:solidFill>
                          <a:effectLst/>
                          <a:latin typeface="Calibri" panose="020F0502020204030204" pitchFamily="34" charset="0"/>
                        </a:rPr>
                        <a:t>MOD-14</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Improving resilience of tokamak divertors to transients</a:t>
                      </a:r>
                    </a:p>
                  </a:txBody>
                  <a:tcPr marL="9525" marR="9525" marT="9525" marB="0" anchor="b"/>
                </a:tc>
                <a:extLst>
                  <a:ext uri="{0D108BD9-81ED-4DB2-BD59-A6C34878D82A}">
                    <a16:rowId xmlns:a16="http://schemas.microsoft.com/office/drawing/2014/main" val="688809608"/>
                  </a:ext>
                </a:extLst>
              </a:tr>
              <a:tr h="330442">
                <a:tc>
                  <a:txBody>
                    <a:bodyPr/>
                    <a:lstStyle/>
                    <a:p>
                      <a:pPr algn="l" fontAlgn="b"/>
                      <a:r>
                        <a:rPr lang="en-GB" sz="1400" b="0" i="0" u="none" strike="noStrike">
                          <a:solidFill>
                            <a:srgbClr val="000000"/>
                          </a:solidFill>
                          <a:effectLst/>
                          <a:latin typeface="Calibri" panose="020F0502020204030204" pitchFamily="34" charset="0"/>
                        </a:rPr>
                        <a:t>MOD-15</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Vapour Shielding Capability Development – Cross-Code Benchmarking and Experimental Validation</a:t>
                      </a:r>
                    </a:p>
                  </a:txBody>
                  <a:tcPr marL="9525" marR="9525" marT="9525" marB="0" anchor="b"/>
                </a:tc>
                <a:extLst>
                  <a:ext uri="{0D108BD9-81ED-4DB2-BD59-A6C34878D82A}">
                    <a16:rowId xmlns:a16="http://schemas.microsoft.com/office/drawing/2014/main" val="561003238"/>
                  </a:ext>
                </a:extLst>
              </a:tr>
              <a:tr h="330442">
                <a:tc>
                  <a:txBody>
                    <a:bodyPr/>
                    <a:lstStyle/>
                    <a:p>
                      <a:pPr algn="l" fontAlgn="b"/>
                      <a:r>
                        <a:rPr lang="en-GB" sz="1400" b="0" i="0" u="none" strike="noStrike">
                          <a:solidFill>
                            <a:srgbClr val="000000"/>
                          </a:solidFill>
                          <a:effectLst/>
                          <a:latin typeface="Calibri" panose="020F0502020204030204" pitchFamily="34" charset="0"/>
                        </a:rPr>
                        <a:t>MOD-16</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Elaboration, testing and benchmarking RF numerical model for fusion devices based on new form of Maxwell’s equations</a:t>
                      </a:r>
                    </a:p>
                  </a:txBody>
                  <a:tcPr marL="9525" marR="9525" marT="9525" marB="0" anchor="b"/>
                </a:tc>
                <a:extLst>
                  <a:ext uri="{0D108BD9-81ED-4DB2-BD59-A6C34878D82A}">
                    <a16:rowId xmlns:a16="http://schemas.microsoft.com/office/drawing/2014/main" val="2589140541"/>
                  </a:ext>
                </a:extLst>
              </a:tr>
              <a:tr h="330442">
                <a:tc>
                  <a:txBody>
                    <a:bodyPr/>
                    <a:lstStyle/>
                    <a:p>
                      <a:pPr algn="l" fontAlgn="b"/>
                      <a:r>
                        <a:rPr lang="en-GB" sz="1400" b="0" i="0" u="none" strike="noStrike">
                          <a:solidFill>
                            <a:srgbClr val="000000"/>
                          </a:solidFill>
                          <a:effectLst/>
                          <a:latin typeface="Calibri" panose="020F0502020204030204" pitchFamily="34" charset="0"/>
                        </a:rPr>
                        <a:t>MOD-17</a:t>
                      </a:r>
                    </a:p>
                  </a:txBody>
                  <a:tcPr marL="9525" marR="9525" marT="9525" marB="0" anchor="b"/>
                </a:tc>
                <a:tc>
                  <a:txBody>
                    <a:bodyPr/>
                    <a:lstStyle/>
                    <a:p>
                      <a:pPr algn="l" fontAlgn="b"/>
                      <a:r>
                        <a:rPr lang="en-GB" sz="1400" b="0" i="0" u="none" strike="noStrike" dirty="0">
                          <a:solidFill>
                            <a:srgbClr val="000000"/>
                          </a:solidFill>
                          <a:effectLst/>
                          <a:latin typeface="Calibri" panose="020F0502020204030204" pitchFamily="34" charset="0"/>
                        </a:rPr>
                        <a:t>Developing machine learning algorithms for physics-informed, data-driven core-edge integration models to enable plasma scenario digital twinning</a:t>
                      </a:r>
                    </a:p>
                  </a:txBody>
                  <a:tcPr marL="9525" marR="9525" marT="9525" marB="0" anchor="b"/>
                </a:tc>
                <a:extLst>
                  <a:ext uri="{0D108BD9-81ED-4DB2-BD59-A6C34878D82A}">
                    <a16:rowId xmlns:a16="http://schemas.microsoft.com/office/drawing/2014/main" val="417930151"/>
                  </a:ext>
                </a:extLst>
              </a:tr>
            </a:tbl>
          </a:graphicData>
        </a:graphic>
      </p:graphicFrame>
    </p:spTree>
    <p:extLst>
      <p:ext uri="{BB962C8B-B14F-4D97-AF65-F5344CB8AC3E}">
        <p14:creationId xmlns:p14="http://schemas.microsoft.com/office/powerpoint/2010/main" val="249608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D391D-019A-76E6-5C09-E10BD9FFDCA2}"/>
              </a:ext>
            </a:extLst>
          </p:cNvPr>
          <p:cNvSpPr>
            <a:spLocks noGrp="1"/>
          </p:cNvSpPr>
          <p:nvPr>
            <p:ph type="title"/>
          </p:nvPr>
        </p:nvSpPr>
        <p:spPr/>
        <p:txBody>
          <a:bodyPr/>
          <a:lstStyle/>
          <a:p>
            <a:r>
              <a:rPr lang="en-GB" dirty="0">
                <a:solidFill>
                  <a:schemeClr val="bg2">
                    <a:lumMod val="10000"/>
                  </a:schemeClr>
                </a:solidFill>
              </a:rPr>
              <a:t>Calls for proposals of projects 2024-2025</a:t>
            </a:r>
          </a:p>
        </p:txBody>
      </p:sp>
      <p:sp>
        <p:nvSpPr>
          <p:cNvPr id="4" name="Footer Placeholder 3">
            <a:extLst>
              <a:ext uri="{FF2B5EF4-FFF2-40B4-BE49-F238E27FC236}">
                <a16:creationId xmlns:a16="http://schemas.microsoft.com/office/drawing/2014/main" id="{CF41A302-1FF8-3D5E-4567-FA7CBDB9D4E4}"/>
              </a:ext>
            </a:extLst>
          </p:cNvPr>
          <p:cNvSpPr>
            <a:spLocks noGrp="1"/>
          </p:cNvSpPr>
          <p:nvPr>
            <p:ph type="ftr" sz="quarter" idx="11"/>
          </p:nvPr>
        </p:nvSpPr>
        <p:spPr/>
        <p:txBody>
          <a:bodyPr/>
          <a:lstStyle/>
          <a:p>
            <a:r>
              <a:rPr lang="fr-FR" dirty="0" err="1"/>
              <a:t>D.Kalupin</a:t>
            </a:r>
            <a:r>
              <a:rPr lang="fr-FR" dirty="0"/>
              <a:t> |  3rd FSD PM  | 13-16 June </a:t>
            </a:r>
            <a:endParaRPr lang="en-GB" dirty="0"/>
          </a:p>
        </p:txBody>
      </p:sp>
      <p:sp>
        <p:nvSpPr>
          <p:cNvPr id="5" name="Slide Number Placeholder 4">
            <a:extLst>
              <a:ext uri="{FF2B5EF4-FFF2-40B4-BE49-F238E27FC236}">
                <a16:creationId xmlns:a16="http://schemas.microsoft.com/office/drawing/2014/main" id="{E991BA7F-D8D2-0DEB-5EAE-AA9C15C2AEC9}"/>
              </a:ext>
            </a:extLst>
          </p:cNvPr>
          <p:cNvSpPr>
            <a:spLocks noGrp="1"/>
          </p:cNvSpPr>
          <p:nvPr>
            <p:ph type="sldNum" sz="quarter" idx="12"/>
          </p:nvPr>
        </p:nvSpPr>
        <p:spPr/>
        <p:txBody>
          <a:bodyPr/>
          <a:lstStyle/>
          <a:p>
            <a:fld id="{6A6D9FA1-99C7-4910-8E32-B85D378B0060}" type="slidenum">
              <a:rPr lang="en-GB" smtClean="0"/>
              <a:pPr/>
              <a:t>9</a:t>
            </a:fld>
            <a:endParaRPr lang="en-GB" dirty="0"/>
          </a:p>
        </p:txBody>
      </p:sp>
      <p:sp>
        <p:nvSpPr>
          <p:cNvPr id="9" name="Content Placeholder 2">
            <a:extLst>
              <a:ext uri="{FF2B5EF4-FFF2-40B4-BE49-F238E27FC236}">
                <a16:creationId xmlns:a16="http://schemas.microsoft.com/office/drawing/2014/main" id="{B819E054-F076-2FD4-706D-030C6593A8F1}"/>
              </a:ext>
            </a:extLst>
          </p:cNvPr>
          <p:cNvSpPr>
            <a:spLocks noGrp="1"/>
          </p:cNvSpPr>
          <p:nvPr/>
        </p:nvSpPr>
        <p:spPr>
          <a:xfrm>
            <a:off x="586338" y="836712"/>
            <a:ext cx="11103024" cy="2808312"/>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GB" sz="2000" b="1" dirty="0">
                <a:solidFill>
                  <a:srgbClr val="002060"/>
                </a:solidFill>
              </a:rPr>
              <a:t>Proposals:</a:t>
            </a:r>
            <a:endParaRPr lang="en-US" sz="2000" b="1" dirty="0"/>
          </a:p>
          <a:p>
            <a:pPr marL="0" indent="0">
              <a:buNone/>
            </a:pPr>
            <a:endParaRPr lang="en-US" sz="2000" dirty="0"/>
          </a:p>
        </p:txBody>
      </p:sp>
      <p:graphicFrame>
        <p:nvGraphicFramePr>
          <p:cNvPr id="6" name="Table 5">
            <a:extLst>
              <a:ext uri="{FF2B5EF4-FFF2-40B4-BE49-F238E27FC236}">
                <a16:creationId xmlns:a16="http://schemas.microsoft.com/office/drawing/2014/main" id="{6C665C67-9313-382D-5E51-BADDF0FCB771}"/>
              </a:ext>
            </a:extLst>
          </p:cNvPr>
          <p:cNvGraphicFramePr>
            <a:graphicFrameLocks noGrp="1"/>
          </p:cNvGraphicFramePr>
          <p:nvPr>
            <p:extLst>
              <p:ext uri="{D42A27DB-BD31-4B8C-83A1-F6EECF244321}">
                <p14:modId xmlns:p14="http://schemas.microsoft.com/office/powerpoint/2010/main" val="4058915459"/>
              </p:ext>
            </p:extLst>
          </p:nvPr>
        </p:nvGraphicFramePr>
        <p:xfrm>
          <a:off x="638992" y="1357313"/>
          <a:ext cx="11103024" cy="4050053"/>
        </p:xfrm>
        <a:graphic>
          <a:graphicData uri="http://schemas.openxmlformats.org/drawingml/2006/table">
            <a:tbl>
              <a:tblPr>
                <a:tableStyleId>{5C22544A-7EE6-4342-B048-85BDC9FD1C3A}</a:tableStyleId>
              </a:tblPr>
              <a:tblGrid>
                <a:gridCol w="1130076">
                  <a:extLst>
                    <a:ext uri="{9D8B030D-6E8A-4147-A177-3AD203B41FA5}">
                      <a16:colId xmlns:a16="http://schemas.microsoft.com/office/drawing/2014/main" val="3338096468"/>
                    </a:ext>
                  </a:extLst>
                </a:gridCol>
                <a:gridCol w="9972948">
                  <a:extLst>
                    <a:ext uri="{9D8B030D-6E8A-4147-A177-3AD203B41FA5}">
                      <a16:colId xmlns:a16="http://schemas.microsoft.com/office/drawing/2014/main" val="647952239"/>
                    </a:ext>
                  </a:extLst>
                </a:gridCol>
              </a:tblGrid>
              <a:tr h="88932">
                <a:tc>
                  <a:txBody>
                    <a:bodyPr/>
                    <a:lstStyle/>
                    <a:p>
                      <a:pPr algn="l" fontAlgn="b"/>
                      <a:r>
                        <a:rPr lang="en-GB" sz="1400" b="1" u="none" strike="noStrike" dirty="0">
                          <a:solidFill>
                            <a:schemeClr val="bg1"/>
                          </a:solidFill>
                          <a:effectLst/>
                        </a:rPr>
                        <a:t>Reference No.</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tc>
                  <a:txBody>
                    <a:bodyPr/>
                    <a:lstStyle/>
                    <a:p>
                      <a:pPr algn="l" fontAlgn="b"/>
                      <a:r>
                        <a:rPr lang="en-GB" sz="1400" b="1" u="none" strike="noStrike" dirty="0">
                          <a:solidFill>
                            <a:schemeClr val="bg1"/>
                          </a:solidFill>
                          <a:effectLst/>
                        </a:rPr>
                        <a:t>Title</a:t>
                      </a:r>
                      <a:endParaRPr lang="en-GB" sz="1400" b="1" i="0" u="none" strike="noStrike" dirty="0">
                        <a:solidFill>
                          <a:schemeClr val="bg1"/>
                        </a:solidFill>
                        <a:effectLst/>
                        <a:latin typeface="Calibri" panose="020F0502020204030204" pitchFamily="34" charset="0"/>
                      </a:endParaRPr>
                    </a:p>
                  </a:txBody>
                  <a:tcPr marL="5820" marR="5820" marT="5820" marB="0" anchor="b">
                    <a:solidFill>
                      <a:schemeClr val="accent2"/>
                    </a:solidFill>
                  </a:tcPr>
                </a:tc>
                <a:extLst>
                  <a:ext uri="{0D108BD9-81ED-4DB2-BD59-A6C34878D82A}">
                    <a16:rowId xmlns:a16="http://schemas.microsoft.com/office/drawing/2014/main" val="411086491"/>
                  </a:ext>
                </a:extLst>
              </a:tr>
              <a:tr h="167444">
                <a:tc>
                  <a:txBody>
                    <a:bodyPr/>
                    <a:lstStyle/>
                    <a:p>
                      <a:pPr algn="l" fontAlgn="b"/>
                      <a:r>
                        <a:rPr lang="en-GB" sz="1400" b="0" i="0" u="none" strike="noStrike">
                          <a:solidFill>
                            <a:srgbClr val="000000"/>
                          </a:solidFill>
                          <a:effectLst/>
                          <a:latin typeface="Calibri" panose="020F0502020204030204" pitchFamily="34" charset="0"/>
                        </a:rPr>
                        <a:t>TEC-01</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Demonstration of a Travelling Wave Array antenna for Ion Cyclotron Resonance Heating in WEST</a:t>
                      </a:r>
                    </a:p>
                  </a:txBody>
                  <a:tcPr marL="9525" marR="9525" marT="9525" marB="0" anchor="b"/>
                </a:tc>
                <a:extLst>
                  <a:ext uri="{0D108BD9-81ED-4DB2-BD59-A6C34878D82A}">
                    <a16:rowId xmlns:a16="http://schemas.microsoft.com/office/drawing/2014/main" val="3558207841"/>
                  </a:ext>
                </a:extLst>
              </a:tr>
              <a:tr h="167444">
                <a:tc>
                  <a:txBody>
                    <a:bodyPr/>
                    <a:lstStyle/>
                    <a:p>
                      <a:pPr algn="l" fontAlgn="b"/>
                      <a:r>
                        <a:rPr lang="en-GB" sz="1400" b="0" i="0" u="none" strike="noStrike">
                          <a:solidFill>
                            <a:srgbClr val="000000"/>
                          </a:solidFill>
                          <a:effectLst/>
                          <a:latin typeface="Calibri" panose="020F0502020204030204" pitchFamily="34" charset="0"/>
                        </a:rPr>
                        <a:t>TEC-02</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Turbulence Control through Feedback of Zonal Flows</a:t>
                      </a:r>
                    </a:p>
                  </a:txBody>
                  <a:tcPr marL="9525" marR="9525" marT="9525" marB="0" anchor="b"/>
                </a:tc>
                <a:extLst>
                  <a:ext uri="{0D108BD9-81ED-4DB2-BD59-A6C34878D82A}">
                    <a16:rowId xmlns:a16="http://schemas.microsoft.com/office/drawing/2014/main" val="2728104052"/>
                  </a:ext>
                </a:extLst>
              </a:tr>
              <a:tr h="167444">
                <a:tc>
                  <a:txBody>
                    <a:bodyPr/>
                    <a:lstStyle/>
                    <a:p>
                      <a:pPr algn="l" fontAlgn="b"/>
                      <a:r>
                        <a:rPr lang="en-GB" sz="1400" b="0" i="0" u="none" strike="noStrike">
                          <a:solidFill>
                            <a:srgbClr val="000000"/>
                          </a:solidFill>
                          <a:effectLst/>
                          <a:latin typeface="Calibri" panose="020F0502020204030204" pitchFamily="34" charset="0"/>
                        </a:rPr>
                        <a:t>TEC-03</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High confinement scenarios at positive and negative triangularity in the SMART spherical tokamak</a:t>
                      </a:r>
                    </a:p>
                  </a:txBody>
                  <a:tcPr marL="9525" marR="9525" marT="9525" marB="0" anchor="b"/>
                </a:tc>
                <a:extLst>
                  <a:ext uri="{0D108BD9-81ED-4DB2-BD59-A6C34878D82A}">
                    <a16:rowId xmlns:a16="http://schemas.microsoft.com/office/drawing/2014/main" val="3416461355"/>
                  </a:ext>
                </a:extLst>
              </a:tr>
              <a:tr h="167444">
                <a:tc>
                  <a:txBody>
                    <a:bodyPr/>
                    <a:lstStyle/>
                    <a:p>
                      <a:pPr algn="l" fontAlgn="b"/>
                      <a:r>
                        <a:rPr lang="en-GB" sz="1400" b="0" i="0" u="none" strike="noStrike">
                          <a:solidFill>
                            <a:srgbClr val="000000"/>
                          </a:solidFill>
                          <a:effectLst/>
                          <a:latin typeface="Calibri" panose="020F0502020204030204" pitchFamily="34" charset="0"/>
                        </a:rPr>
                        <a:t>TEC-04</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Advancing the diagnosis of hydrogen molecules in divertor relevant plasmas</a:t>
                      </a:r>
                    </a:p>
                  </a:txBody>
                  <a:tcPr marL="9525" marR="9525" marT="9525" marB="0" anchor="b"/>
                </a:tc>
                <a:extLst>
                  <a:ext uri="{0D108BD9-81ED-4DB2-BD59-A6C34878D82A}">
                    <a16:rowId xmlns:a16="http://schemas.microsoft.com/office/drawing/2014/main" val="685198384"/>
                  </a:ext>
                </a:extLst>
              </a:tr>
              <a:tr h="248943">
                <a:tc>
                  <a:txBody>
                    <a:bodyPr/>
                    <a:lstStyle/>
                    <a:p>
                      <a:pPr algn="l" fontAlgn="b"/>
                      <a:r>
                        <a:rPr lang="en-GB" sz="1400" b="0" i="0" u="none" strike="noStrike">
                          <a:solidFill>
                            <a:srgbClr val="000000"/>
                          </a:solidFill>
                          <a:effectLst/>
                          <a:latin typeface="Calibri" panose="020F0502020204030204" pitchFamily="34" charset="0"/>
                        </a:rPr>
                        <a:t>TEC-05</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Verification and control of fuel composition for optimized performance of fusion reactors</a:t>
                      </a:r>
                    </a:p>
                  </a:txBody>
                  <a:tcPr marL="9525" marR="9525" marT="9525" marB="0" anchor="b"/>
                </a:tc>
                <a:extLst>
                  <a:ext uri="{0D108BD9-81ED-4DB2-BD59-A6C34878D82A}">
                    <a16:rowId xmlns:a16="http://schemas.microsoft.com/office/drawing/2014/main" val="2085787703"/>
                  </a:ext>
                </a:extLst>
              </a:tr>
              <a:tr h="248943">
                <a:tc>
                  <a:txBody>
                    <a:bodyPr/>
                    <a:lstStyle/>
                    <a:p>
                      <a:pPr algn="l" fontAlgn="b"/>
                      <a:r>
                        <a:rPr lang="en-GB" sz="1400" b="0" i="0" u="none" strike="noStrike">
                          <a:solidFill>
                            <a:srgbClr val="000000"/>
                          </a:solidFill>
                          <a:effectLst/>
                          <a:latin typeface="Calibri" panose="020F0502020204030204" pitchFamily="34" charset="0"/>
                        </a:rPr>
                        <a:t>TEC-06</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A groundbreaking innovative Electron Cyclotron Emission diagnostics for next step fusion experiments, based on THz-TDS technology</a:t>
                      </a:r>
                    </a:p>
                  </a:txBody>
                  <a:tcPr marL="9525" marR="9525" marT="9525" marB="0" anchor="b"/>
                </a:tc>
                <a:extLst>
                  <a:ext uri="{0D108BD9-81ED-4DB2-BD59-A6C34878D82A}">
                    <a16:rowId xmlns:a16="http://schemas.microsoft.com/office/drawing/2014/main" val="2523909808"/>
                  </a:ext>
                </a:extLst>
              </a:tr>
              <a:tr h="248943">
                <a:tc>
                  <a:txBody>
                    <a:bodyPr/>
                    <a:lstStyle/>
                    <a:p>
                      <a:pPr algn="l" fontAlgn="b"/>
                      <a:r>
                        <a:rPr lang="en-GB" sz="1400" b="0" i="0" u="none" strike="noStrike">
                          <a:solidFill>
                            <a:srgbClr val="000000"/>
                          </a:solidFill>
                          <a:effectLst/>
                          <a:latin typeface="Calibri" panose="020F0502020204030204" pitchFamily="34" charset="0"/>
                        </a:rPr>
                        <a:t>TEC-07</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Measurement of atomic hydrogen and deuterium densities in fusion relevant plasmas using two-photon absorption laser induced fluorescence with femtosecond pulses (fs-TALIF)</a:t>
                      </a:r>
                    </a:p>
                  </a:txBody>
                  <a:tcPr marL="9525" marR="9525" marT="9525" marB="0" anchor="b"/>
                </a:tc>
                <a:extLst>
                  <a:ext uri="{0D108BD9-81ED-4DB2-BD59-A6C34878D82A}">
                    <a16:rowId xmlns:a16="http://schemas.microsoft.com/office/drawing/2014/main" val="2306602507"/>
                  </a:ext>
                </a:extLst>
              </a:tr>
              <a:tr h="248943">
                <a:tc>
                  <a:txBody>
                    <a:bodyPr/>
                    <a:lstStyle/>
                    <a:p>
                      <a:pPr algn="l" fontAlgn="b"/>
                      <a:r>
                        <a:rPr lang="en-GB" sz="1400" b="0" i="0" u="none" strike="noStrike">
                          <a:solidFill>
                            <a:srgbClr val="000000"/>
                          </a:solidFill>
                          <a:effectLst/>
                          <a:latin typeface="Calibri" panose="020F0502020204030204" pitchFamily="34" charset="0"/>
                        </a:rPr>
                        <a:t>TEC-08</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Novel dual-harmonic gyrotrons for DEMO featuring fast switching between distant frequencies: concept elaboration and experimental demonstration of key elements</a:t>
                      </a:r>
                    </a:p>
                  </a:txBody>
                  <a:tcPr marL="9525" marR="9525" marT="9525" marB="0" anchor="b"/>
                </a:tc>
                <a:extLst>
                  <a:ext uri="{0D108BD9-81ED-4DB2-BD59-A6C34878D82A}">
                    <a16:rowId xmlns:a16="http://schemas.microsoft.com/office/drawing/2014/main" val="2487437531"/>
                  </a:ext>
                </a:extLst>
              </a:tr>
              <a:tr h="167444">
                <a:tc>
                  <a:txBody>
                    <a:bodyPr/>
                    <a:lstStyle/>
                    <a:p>
                      <a:pPr algn="l" fontAlgn="b"/>
                      <a:r>
                        <a:rPr lang="en-GB" sz="1400" b="0" i="0" u="none" strike="noStrike">
                          <a:solidFill>
                            <a:srgbClr val="000000"/>
                          </a:solidFill>
                          <a:effectLst/>
                          <a:latin typeface="Calibri" panose="020F0502020204030204" pitchFamily="34" charset="0"/>
                        </a:rPr>
                        <a:t>TEC-09</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Aspects of controlling non-metals dissolved in liquid-metal breeding materials: Development of a hydrogen pump, qualification of non-metal sensors, influence of oxygen on hydrogen chemistry</a:t>
                      </a:r>
                    </a:p>
                  </a:txBody>
                  <a:tcPr marL="9525" marR="9525" marT="9525" marB="0" anchor="b"/>
                </a:tc>
                <a:extLst>
                  <a:ext uri="{0D108BD9-81ED-4DB2-BD59-A6C34878D82A}">
                    <a16:rowId xmlns:a16="http://schemas.microsoft.com/office/drawing/2014/main" val="1639608789"/>
                  </a:ext>
                </a:extLst>
              </a:tr>
              <a:tr h="330442">
                <a:tc>
                  <a:txBody>
                    <a:bodyPr/>
                    <a:lstStyle/>
                    <a:p>
                      <a:pPr algn="l" fontAlgn="b"/>
                      <a:r>
                        <a:rPr lang="en-GB" sz="1400" b="0" i="0" u="none" strike="noStrike">
                          <a:solidFill>
                            <a:srgbClr val="000000"/>
                          </a:solidFill>
                          <a:effectLst/>
                          <a:latin typeface="Calibri" panose="020F0502020204030204" pitchFamily="34" charset="0"/>
                        </a:rPr>
                        <a:t>TEC-10</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Sub-terahertz radiometers using photonics technologies</a:t>
                      </a:r>
                    </a:p>
                  </a:txBody>
                  <a:tcPr marL="9525" marR="9525" marT="9525" marB="0" anchor="b"/>
                </a:tc>
                <a:extLst>
                  <a:ext uri="{0D108BD9-81ED-4DB2-BD59-A6C34878D82A}">
                    <a16:rowId xmlns:a16="http://schemas.microsoft.com/office/drawing/2014/main" val="143984596"/>
                  </a:ext>
                </a:extLst>
              </a:tr>
              <a:tr h="248943">
                <a:tc>
                  <a:txBody>
                    <a:bodyPr/>
                    <a:lstStyle/>
                    <a:p>
                      <a:pPr algn="l" fontAlgn="b"/>
                      <a:r>
                        <a:rPr lang="en-GB" sz="1400" b="0" i="0" u="none" strike="noStrike">
                          <a:solidFill>
                            <a:srgbClr val="000000"/>
                          </a:solidFill>
                          <a:effectLst/>
                          <a:latin typeface="Calibri" panose="020F0502020204030204" pitchFamily="34" charset="0"/>
                        </a:rPr>
                        <a:t>TEC-11</a:t>
                      </a:r>
                    </a:p>
                  </a:txBody>
                  <a:tcPr marL="9525" marR="9525" marT="9525" marB="0" anchor="b"/>
                </a:tc>
                <a:tc>
                  <a:txBody>
                    <a:bodyPr/>
                    <a:lstStyle/>
                    <a:p>
                      <a:pPr algn="l" fontAlgn="b"/>
                      <a:r>
                        <a:rPr lang="en-GB" sz="1400" b="0" i="0" u="none" strike="noStrike">
                          <a:solidFill>
                            <a:srgbClr val="000000"/>
                          </a:solidFill>
                          <a:effectLst/>
                          <a:latin typeface="Calibri" panose="020F0502020204030204" pitchFamily="34" charset="0"/>
                        </a:rPr>
                        <a:t>Rapid Prototyping Platform for Stellarator Reactor Configurations</a:t>
                      </a:r>
                    </a:p>
                  </a:txBody>
                  <a:tcPr marL="9525" marR="9525" marT="9525" marB="0" anchor="b"/>
                </a:tc>
                <a:extLst>
                  <a:ext uri="{0D108BD9-81ED-4DB2-BD59-A6C34878D82A}">
                    <a16:rowId xmlns:a16="http://schemas.microsoft.com/office/drawing/2014/main" val="1006357287"/>
                  </a:ext>
                </a:extLst>
              </a:tr>
              <a:tr h="167444">
                <a:tc>
                  <a:txBody>
                    <a:bodyPr/>
                    <a:lstStyle/>
                    <a:p>
                      <a:pPr algn="l" fontAlgn="b"/>
                      <a:r>
                        <a:rPr lang="en-GB" sz="1400" b="0" i="0" u="none" strike="noStrike">
                          <a:solidFill>
                            <a:srgbClr val="000000"/>
                          </a:solidFill>
                          <a:effectLst/>
                          <a:latin typeface="Calibri" panose="020F0502020204030204" pitchFamily="34" charset="0"/>
                        </a:rPr>
                        <a:t>TEC-12</a:t>
                      </a:r>
                    </a:p>
                  </a:txBody>
                  <a:tcPr marL="9525" marR="9525" marT="9525" marB="0" anchor="b"/>
                </a:tc>
                <a:tc>
                  <a:txBody>
                    <a:bodyPr/>
                    <a:lstStyle/>
                    <a:p>
                      <a:pPr algn="l" fontAlgn="b"/>
                      <a:r>
                        <a:rPr lang="en-GB" sz="1400" b="0" i="0" u="none" strike="noStrike" dirty="0">
                          <a:solidFill>
                            <a:srgbClr val="000000"/>
                          </a:solidFill>
                          <a:effectLst/>
                          <a:latin typeface="Calibri" panose="020F0502020204030204" pitchFamily="34" charset="0"/>
                        </a:rPr>
                        <a:t>Data-rich experimental validation of fusion component </a:t>
                      </a:r>
                      <a:r>
                        <a:rPr lang="en-GB" sz="1400" b="0" i="0" u="none" strike="noStrike" dirty="0" err="1">
                          <a:solidFill>
                            <a:srgbClr val="000000"/>
                          </a:solidFill>
                          <a:effectLst/>
                          <a:latin typeface="Calibri" panose="020F0502020204030204" pitchFamily="34" charset="0"/>
                        </a:rPr>
                        <a:t>multiphysics</a:t>
                      </a:r>
                      <a:r>
                        <a:rPr lang="en-GB" sz="1400" b="0" i="0" u="none" strike="noStrike" dirty="0">
                          <a:solidFill>
                            <a:srgbClr val="000000"/>
                          </a:solidFill>
                          <a:effectLst/>
                          <a:latin typeface="Calibri" panose="020F0502020204030204" pitchFamily="34" charset="0"/>
                        </a:rPr>
                        <a:t> simulations</a:t>
                      </a:r>
                    </a:p>
                  </a:txBody>
                  <a:tcPr marL="9525" marR="9525" marT="9525" marB="0" anchor="b"/>
                </a:tc>
                <a:extLst>
                  <a:ext uri="{0D108BD9-81ED-4DB2-BD59-A6C34878D82A}">
                    <a16:rowId xmlns:a16="http://schemas.microsoft.com/office/drawing/2014/main" val="2968912422"/>
                  </a:ext>
                </a:extLst>
              </a:tr>
              <a:tr h="330442">
                <a:tc>
                  <a:txBody>
                    <a:bodyPr/>
                    <a:lstStyle/>
                    <a:p>
                      <a:pPr algn="l" fontAlgn="b"/>
                      <a:r>
                        <a:rPr lang="en-GB" sz="1400" b="0" i="0" u="none" strike="noStrike">
                          <a:solidFill>
                            <a:srgbClr val="000000"/>
                          </a:solidFill>
                          <a:effectLst/>
                          <a:latin typeface="Calibri" panose="020F0502020204030204" pitchFamily="34" charset="0"/>
                        </a:rPr>
                        <a:t>TEC-13</a:t>
                      </a:r>
                    </a:p>
                  </a:txBody>
                  <a:tcPr marL="9525" marR="9525" marT="9525" marB="0" anchor="b"/>
                </a:tc>
                <a:tc>
                  <a:txBody>
                    <a:bodyPr/>
                    <a:lstStyle/>
                    <a:p>
                      <a:pPr algn="l" fontAlgn="b"/>
                      <a:r>
                        <a:rPr lang="en-GB" sz="1400" b="0" i="0" u="none" strike="noStrike" dirty="0">
                          <a:solidFill>
                            <a:srgbClr val="000000"/>
                          </a:solidFill>
                          <a:effectLst/>
                          <a:latin typeface="Calibri" panose="020F0502020204030204" pitchFamily="34" charset="0"/>
                        </a:rPr>
                        <a:t>Surrogate Modelling and Systems Simulation Coupling for Complex MHD Flows in Fusion Component Flow Networks</a:t>
                      </a:r>
                    </a:p>
                  </a:txBody>
                  <a:tcPr marL="9525" marR="9525" marT="9525" marB="0" anchor="b"/>
                </a:tc>
                <a:extLst>
                  <a:ext uri="{0D108BD9-81ED-4DB2-BD59-A6C34878D82A}">
                    <a16:rowId xmlns:a16="http://schemas.microsoft.com/office/drawing/2014/main" val="2107054163"/>
                  </a:ext>
                </a:extLst>
              </a:tr>
            </a:tbl>
          </a:graphicData>
        </a:graphic>
      </p:graphicFrame>
    </p:spTree>
    <p:extLst>
      <p:ext uri="{BB962C8B-B14F-4D97-AF65-F5344CB8AC3E}">
        <p14:creationId xmlns:p14="http://schemas.microsoft.com/office/powerpoint/2010/main" val="1035771926"/>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EUROfusion.1line_5_3_2019</Template>
  <TotalTime>8953</TotalTime>
  <Words>1647</Words>
  <Application>Microsoft Office PowerPoint</Application>
  <PresentationFormat>Widescreen</PresentationFormat>
  <Paragraphs>210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EUROfusion.1line_5_3_2019</vt:lpstr>
      <vt:lpstr>WPEnR</vt:lpstr>
      <vt:lpstr>WP Organization</vt:lpstr>
      <vt:lpstr>Close monitoring by dedicated Scientific Boards</vt:lpstr>
      <vt:lpstr>Recommendations from the Mid-Term evaluation</vt:lpstr>
      <vt:lpstr>WP Main Objectives &amp; Summary of Achievements</vt:lpstr>
      <vt:lpstr>Calls for proposals of projects 2024-2025</vt:lpstr>
      <vt:lpstr>Calls for proposals of projects 2024-2025</vt:lpstr>
      <vt:lpstr>Calls for proposals of projects 2024-2025</vt:lpstr>
      <vt:lpstr>Calls for proposals of projects 2024-2025</vt:lpstr>
      <vt:lpstr>Outlook 2024</vt:lpstr>
    </vt:vector>
  </TitlesOfParts>
  <Company>Windows User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PB-Presentation Template</dc:title>
  <dc:creator>juergen.gafert@kit.edu</dc:creator>
  <cp:lastModifiedBy>Kalupin Denis</cp:lastModifiedBy>
  <cp:revision>491</cp:revision>
  <cp:lastPrinted>2021-01-11T15:26:49Z</cp:lastPrinted>
  <dcterms:created xsi:type="dcterms:W3CDTF">2019-04-02T13:59:54Z</dcterms:created>
  <dcterms:modified xsi:type="dcterms:W3CDTF">2023-06-15T12:03:32Z</dcterms:modified>
</cp:coreProperties>
</file>