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61" r:id="rId2"/>
    <p:sldId id="256" r:id="rId3"/>
    <p:sldId id="268" r:id="rId4"/>
    <p:sldId id="262" r:id="rId5"/>
    <p:sldId id="272" r:id="rId6"/>
    <p:sldId id="275" r:id="rId7"/>
    <p:sldId id="273" r:id="rId8"/>
    <p:sldId id="274" r:id="rId9"/>
    <p:sldId id="276" r:id="rId10"/>
    <p:sldId id="277" r:id="rId11"/>
    <p:sldId id="278" r:id="rId12"/>
    <p:sldId id="280" r:id="rId13"/>
    <p:sldId id="279" r:id="rId14"/>
    <p:sldId id="281" r:id="rId15"/>
    <p:sldId id="282" r:id="rId16"/>
    <p:sldId id="283" r:id="rId17"/>
    <p:sldId id="284" r:id="rId18"/>
    <p:sldId id="28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7"/>
    <p:restoredTop sz="94514"/>
  </p:normalViewPr>
  <p:slideViewPr>
    <p:cSldViewPr snapToGrid="0" snapToObjects="1">
      <p:cViewPr varScale="1">
        <p:scale>
          <a:sx n="80" d="100"/>
          <a:sy n="80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EE1E0-2CA4-0E48-913E-819E7F3BB936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CA551-786C-7F40-80B6-B177B4F56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09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CA551-786C-7F40-80B6-B177B4F562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61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25698-5A83-F440-97D3-1A81FE090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EC032B-09FC-B843-9483-DD76BE615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89EA2-FE48-B64F-8153-62B23A27C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 June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02383-1F0A-F343-A375-3975B2FD0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 FSD planning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A0E06-DB58-884D-93F1-F94FF94FD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7199-C3B7-5448-A864-D71920917E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6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6350"/>
            <a:ext cx="12192000" cy="653169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527382" y="5691684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pic>
        <p:nvPicPr>
          <p:cNvPr id="12" name="Bild 13" descr="EU_und_Text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9410" y="5805265"/>
            <a:ext cx="5367231" cy="75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97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7A2-D1F3-4BD5-AAF9-4BA4C0ED9CF9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83BA-9E3A-4947-BF64-99BE35FC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0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127278-4E7B-0345-916F-978361290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3CD3F-2C24-1147-BA15-C0D5970CA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11209-A7E6-2745-80CD-9651FE904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14 June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48FC6-6F51-5D4D-8623-1C8BD039F8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FSD planning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948E2-4751-9A4E-9091-CC944BE6B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87199-C3B7-5448-A864-D7192091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6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4378" y="2132856"/>
            <a:ext cx="8941466" cy="1512168"/>
          </a:xfrm>
        </p:spPr>
        <p:txBody>
          <a:bodyPr/>
          <a:lstStyle/>
          <a:p>
            <a:r>
              <a:rPr lang="en-US" sz="3600" dirty="0">
                <a:latin typeface="+mj-lt"/>
              </a:rPr>
              <a:t>3</a:t>
            </a:r>
            <a:r>
              <a:rPr lang="en-US" sz="3600" baseline="30000" dirty="0">
                <a:latin typeface="+mj-lt"/>
              </a:rPr>
              <a:t>rd</a:t>
            </a:r>
            <a:r>
              <a:rPr lang="en-US" sz="3600" dirty="0">
                <a:latin typeface="+mj-lt"/>
              </a:rPr>
              <a:t> FSD planning meeting </a:t>
            </a:r>
            <a:br>
              <a:rPr lang="en-US" sz="3600" dirty="0">
                <a:latin typeface="+mj-lt"/>
              </a:rPr>
            </a:br>
            <a:r>
              <a:rPr lang="en-US" sz="3600" dirty="0">
                <a:latin typeface="+mj-lt"/>
              </a:rPr>
              <a:t>Heraklion, 14-16</a:t>
            </a:r>
            <a:r>
              <a:rPr lang="en-US" sz="3600" baseline="30000" dirty="0">
                <a:latin typeface="+mj-lt"/>
              </a:rPr>
              <a:t>th</a:t>
            </a:r>
            <a:r>
              <a:rPr lang="en-US" sz="3600" dirty="0">
                <a:latin typeface="+mj-lt"/>
              </a:rPr>
              <a:t> June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5520" y="4293096"/>
            <a:ext cx="8496944" cy="64807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Volker </a:t>
            </a:r>
            <a:r>
              <a:rPr lang="en-US" sz="2400" dirty="0" err="1">
                <a:latin typeface="+mn-lt"/>
              </a:rPr>
              <a:t>Naulin</a:t>
            </a:r>
            <a:r>
              <a:rPr lang="en-US" sz="2400" dirty="0">
                <a:latin typeface="+mn-lt"/>
              </a:rPr>
              <a:t>, FSD team</a:t>
            </a:r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045700" y="62357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8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DE0A1DD-4DA0-C717-DC4B-AA5279039B8D}"/>
              </a:ext>
            </a:extLst>
          </p:cNvPr>
          <p:cNvSpPr/>
          <p:nvPr/>
        </p:nvSpPr>
        <p:spPr>
          <a:xfrm>
            <a:off x="470452" y="277626"/>
            <a:ext cx="5309153" cy="5782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259B24-0B6E-9B42-B04A-82B080260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52" y="384185"/>
            <a:ext cx="5625548" cy="365126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Impact of Roadmap updates</a:t>
            </a:r>
            <a:endParaRPr lang="en-US" sz="20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48C03-8494-4D41-901B-4D89E5B0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September 2022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134FE-4A11-1742-B5BF-CE62D3C5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7199-C3B7-5448-A864-D71920917ECC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3A75168-0CA3-ED63-AC44-BC20B938726A}"/>
              </a:ext>
            </a:extLst>
          </p:cNvPr>
          <p:cNvGrpSpPr/>
          <p:nvPr/>
        </p:nvGrpSpPr>
        <p:grpSpPr>
          <a:xfrm>
            <a:off x="9078805" y="0"/>
            <a:ext cx="2819030" cy="2065976"/>
            <a:chOff x="8450981" y="3961757"/>
            <a:chExt cx="2531444" cy="188635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A6B58AA-40D7-4B20-4287-2E9A629131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10600" y="3961757"/>
              <a:ext cx="2276766" cy="1774802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F4EB3DE-3331-405F-48B7-23600FF79767}"/>
                </a:ext>
              </a:extLst>
            </p:cNvPr>
            <p:cNvSpPr/>
            <p:nvPr/>
          </p:nvSpPr>
          <p:spPr>
            <a:xfrm>
              <a:off x="8450981" y="5486400"/>
              <a:ext cx="2531444" cy="3617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7F7A17C-B668-0722-A3F0-420DA72FFDA1}"/>
              </a:ext>
            </a:extLst>
          </p:cNvPr>
          <p:cNvSpPr txBox="1"/>
          <p:nvPr/>
        </p:nvSpPr>
        <p:spPr>
          <a:xfrm>
            <a:off x="656492" y="1009893"/>
            <a:ext cx="1041009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What do we know so far: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Fast </a:t>
            </a:r>
            <a:r>
              <a:rPr lang="en-US" sz="2000" dirty="0" smtClean="0"/>
              <a:t>track(?) DEMO to commissioning start in 2045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Additional facility for component </a:t>
            </a:r>
            <a:r>
              <a:rPr lang="en-US" sz="2000" dirty="0" smtClean="0"/>
              <a:t>test, breeding blanket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 err="1" smtClean="0"/>
              <a:t>Role</a:t>
            </a:r>
            <a:r>
              <a:rPr lang="da-DK" sz="2000" dirty="0" smtClean="0"/>
              <a:t> of </a:t>
            </a:r>
            <a:r>
              <a:rPr lang="da-DK" sz="2000" dirty="0" err="1" smtClean="0"/>
              <a:t>modelling</a:t>
            </a:r>
            <a:r>
              <a:rPr lang="da-DK" sz="2000" dirty="0" smtClean="0"/>
              <a:t>, </a:t>
            </a:r>
            <a:r>
              <a:rPr lang="da-DK" sz="2000" dirty="0" err="1" smtClean="0"/>
              <a:t>control</a:t>
            </a:r>
            <a:r>
              <a:rPr lang="da-DK" sz="2000" dirty="0" smtClean="0"/>
              <a:t>, </a:t>
            </a:r>
            <a:r>
              <a:rPr lang="da-DK" sz="2000" dirty="0" err="1" smtClean="0"/>
              <a:t>flight</a:t>
            </a:r>
            <a:r>
              <a:rPr lang="da-DK" sz="2000" dirty="0" smtClean="0"/>
              <a:t> simulators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 err="1" smtClean="0"/>
              <a:t>Organistaion</a:t>
            </a:r>
            <a:r>
              <a:rPr lang="da-DK" sz="2000" dirty="0" smtClean="0"/>
              <a:t>, PPP </a:t>
            </a:r>
            <a:endParaRPr lang="en-US" sz="2000" dirty="0"/>
          </a:p>
          <a:p>
            <a:pPr lvl="1"/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Impact on </a:t>
            </a:r>
            <a:r>
              <a:rPr lang="en-US" sz="2400" i="1" dirty="0" err="1"/>
              <a:t>Programme’s</a:t>
            </a:r>
            <a:r>
              <a:rPr lang="en-US" sz="2400" i="1" dirty="0"/>
              <a:t> Objectives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Specific list of affected </a:t>
            </a:r>
            <a:r>
              <a:rPr lang="en-US" sz="2000" i="1" dirty="0"/>
              <a:t>Ds &amp; </a:t>
            </a:r>
            <a:r>
              <a:rPr lang="en-US" sz="2000" i="1" dirty="0" err="1" smtClean="0"/>
              <a:t>Ms</a:t>
            </a:r>
            <a:r>
              <a:rPr lang="en-US" sz="2000" i="1" dirty="0" smtClean="0"/>
              <a:t>?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What do we need to change in response?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PWIE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err="1"/>
              <a:t>PrIO</a:t>
            </a:r>
            <a:endParaRPr lang="en-US" sz="20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TSVVs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692061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DE0A1DD-4DA0-C717-DC4B-AA5279039B8D}"/>
              </a:ext>
            </a:extLst>
          </p:cNvPr>
          <p:cNvSpPr/>
          <p:nvPr/>
        </p:nvSpPr>
        <p:spPr>
          <a:xfrm>
            <a:off x="470452" y="277626"/>
            <a:ext cx="5309153" cy="5782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259B24-0B6E-9B42-B04A-82B080260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52" y="384185"/>
            <a:ext cx="5625548" cy="365126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Facilities review &amp; new facilities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48C03-8494-4D41-901B-4D89E5B0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September 2022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134FE-4A11-1742-B5BF-CE62D3C5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7199-C3B7-5448-A864-D71920917ECC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3A75168-0CA3-ED63-AC44-BC20B938726A}"/>
              </a:ext>
            </a:extLst>
          </p:cNvPr>
          <p:cNvGrpSpPr/>
          <p:nvPr/>
        </p:nvGrpSpPr>
        <p:grpSpPr>
          <a:xfrm>
            <a:off x="9078805" y="0"/>
            <a:ext cx="2819030" cy="2065976"/>
            <a:chOff x="8450981" y="3961757"/>
            <a:chExt cx="2531444" cy="188635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A6B58AA-40D7-4B20-4287-2E9A629131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10600" y="3961757"/>
              <a:ext cx="2276766" cy="1774802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F4EB3DE-3331-405F-48B7-23600FF79767}"/>
                </a:ext>
              </a:extLst>
            </p:cNvPr>
            <p:cNvSpPr/>
            <p:nvPr/>
          </p:nvSpPr>
          <p:spPr>
            <a:xfrm>
              <a:off x="8450981" y="5486400"/>
              <a:ext cx="2531444" cy="3617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7F7A17C-B668-0722-A3F0-420DA72FFDA1}"/>
              </a:ext>
            </a:extLst>
          </p:cNvPr>
          <p:cNvSpPr txBox="1"/>
          <p:nvPr/>
        </p:nvSpPr>
        <p:spPr>
          <a:xfrm>
            <a:off x="656492" y="1009893"/>
            <a:ext cx="1041009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Main additions &amp; losses of available facilities: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JET shut </a:t>
            </a:r>
            <a:r>
              <a:rPr lang="en-US" sz="2000" dirty="0" smtClean="0"/>
              <a:t>down (impact on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? Loss of capabilities?)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AUG operational start date?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JT60-SA operational start </a:t>
            </a:r>
            <a:r>
              <a:rPr lang="en-US" sz="2000" dirty="0" smtClean="0"/>
              <a:t>date, machine capabilities?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…?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Impact on </a:t>
            </a:r>
            <a:r>
              <a:rPr lang="en-US" sz="2400" i="1" dirty="0" err="1"/>
              <a:t>Programme’s</a:t>
            </a:r>
            <a:r>
              <a:rPr lang="en-US" sz="2400" i="1" dirty="0"/>
              <a:t> Objectives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Specific list of affected </a:t>
            </a:r>
            <a:r>
              <a:rPr lang="en-US" sz="2000" i="1" dirty="0"/>
              <a:t>Ds &amp; </a:t>
            </a:r>
            <a:r>
              <a:rPr lang="en-US" sz="2000" i="1" dirty="0" err="1"/>
              <a:t>Ms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What do we need to change in response?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PWIE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err="1"/>
              <a:t>PrIO</a:t>
            </a:r>
            <a:endParaRPr lang="en-US" sz="20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TSVVs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3951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DE0A1DD-4DA0-C717-DC4B-AA5279039B8D}"/>
              </a:ext>
            </a:extLst>
          </p:cNvPr>
          <p:cNvSpPr/>
          <p:nvPr/>
        </p:nvSpPr>
        <p:spPr>
          <a:xfrm>
            <a:off x="470452" y="277626"/>
            <a:ext cx="5309153" cy="5782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259B24-0B6E-9B42-B04A-82B080260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52" y="384185"/>
            <a:ext cx="5625548" cy="365126"/>
          </a:xfrm>
        </p:spPr>
        <p:txBody>
          <a:bodyPr>
            <a:noAutofit/>
          </a:bodyPr>
          <a:lstStyle/>
          <a:p>
            <a:pPr algn="l"/>
            <a:r>
              <a:rPr lang="da-DK" sz="2000" b="1" dirty="0" err="1" smtClean="0"/>
              <a:t>Artificial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intelligence,machine</a:t>
            </a:r>
            <a:r>
              <a:rPr lang="da-DK" sz="2000" b="1" dirty="0" smtClean="0"/>
              <a:t> </a:t>
            </a:r>
            <a:r>
              <a:rPr lang="da-DK" sz="2000" b="1" dirty="0" err="1" smtClean="0"/>
              <a:t>learning</a:t>
            </a:r>
            <a:r>
              <a:rPr lang="da-DK" sz="2000" b="1" dirty="0" smtClean="0"/>
              <a:t> </a:t>
            </a:r>
            <a:endParaRPr lang="en-US" sz="2000" b="1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48C03-8494-4D41-901B-4D89E5B0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September 2022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134FE-4A11-1742-B5BF-CE62D3C5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7199-C3B7-5448-A864-D71920917ECC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3A75168-0CA3-ED63-AC44-BC20B938726A}"/>
              </a:ext>
            </a:extLst>
          </p:cNvPr>
          <p:cNvGrpSpPr/>
          <p:nvPr/>
        </p:nvGrpSpPr>
        <p:grpSpPr>
          <a:xfrm>
            <a:off x="9078805" y="0"/>
            <a:ext cx="2819030" cy="2065976"/>
            <a:chOff x="8450981" y="3961757"/>
            <a:chExt cx="2531444" cy="188635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A6B58AA-40D7-4B20-4287-2E9A629131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10600" y="3961757"/>
              <a:ext cx="2276766" cy="1774802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F4EB3DE-3331-405F-48B7-23600FF79767}"/>
                </a:ext>
              </a:extLst>
            </p:cNvPr>
            <p:cNvSpPr/>
            <p:nvPr/>
          </p:nvSpPr>
          <p:spPr>
            <a:xfrm>
              <a:off x="8450981" y="5486400"/>
              <a:ext cx="2531444" cy="3617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7F7A17C-B668-0722-A3F0-420DA72FFDA1}"/>
              </a:ext>
            </a:extLst>
          </p:cNvPr>
          <p:cNvSpPr txBox="1"/>
          <p:nvPr/>
        </p:nvSpPr>
        <p:spPr>
          <a:xfrm>
            <a:off x="656492" y="1009893"/>
            <a:ext cx="1041009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Presently used across the </a:t>
            </a:r>
            <a:r>
              <a:rPr lang="en-US" sz="2400" i="1" dirty="0" err="1" smtClean="0"/>
              <a:t>programme</a:t>
            </a:r>
            <a:r>
              <a:rPr lang="en-US" sz="2400" i="1" dirty="0" smtClean="0"/>
              <a:t>:</a:t>
            </a:r>
            <a:endParaRPr lang="en-US" sz="24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IR </a:t>
            </a:r>
            <a:r>
              <a:rPr lang="da-DK" sz="2000" dirty="0" err="1" smtClean="0"/>
              <a:t>analysis</a:t>
            </a:r>
            <a:endParaRPr lang="da-DK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 err="1" smtClean="0"/>
              <a:t>Disruptions</a:t>
            </a:r>
            <a:endParaRPr lang="da-DK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Control?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 err="1" smtClean="0"/>
              <a:t>Spread</a:t>
            </a:r>
            <a:r>
              <a:rPr lang="da-DK" sz="2000" dirty="0" smtClean="0"/>
              <a:t> in single </a:t>
            </a:r>
            <a:r>
              <a:rPr lang="da-DK" sz="2000" dirty="0" err="1" smtClean="0"/>
              <a:t>activities</a:t>
            </a:r>
            <a:endParaRPr lang="da-DK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Do we need to do something, as FSD, </a:t>
            </a:r>
            <a:r>
              <a:rPr lang="en-US" sz="2400" i="1" dirty="0" err="1" smtClean="0"/>
              <a:t>programme</a:t>
            </a:r>
            <a:r>
              <a:rPr lang="en-US" sz="2400" i="1" dirty="0" smtClean="0"/>
              <a:t>?</a:t>
            </a:r>
            <a:endParaRPr lang="en-US" sz="24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Data </a:t>
            </a:r>
            <a:r>
              <a:rPr lang="da-DK" sz="2000" dirty="0" err="1" smtClean="0"/>
              <a:t>preparation</a:t>
            </a:r>
            <a:r>
              <a:rPr lang="da-DK" sz="2000" dirty="0" smtClean="0"/>
              <a:t> and </a:t>
            </a:r>
            <a:r>
              <a:rPr lang="da-DK" sz="2000" dirty="0" err="1" smtClean="0"/>
              <a:t>availability</a:t>
            </a:r>
            <a:endParaRPr lang="da-DK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Foster </a:t>
            </a:r>
            <a:r>
              <a:rPr lang="da-DK" sz="2000" dirty="0" err="1" smtClean="0"/>
              <a:t>use</a:t>
            </a:r>
            <a:r>
              <a:rPr lang="da-DK" sz="2000" dirty="0" smtClean="0"/>
              <a:t> of </a:t>
            </a:r>
            <a:r>
              <a:rPr lang="da-DK" sz="2000" dirty="0" err="1" smtClean="0"/>
              <a:t>exsisting</a:t>
            </a:r>
            <a:r>
              <a:rPr lang="da-DK" sz="2000" dirty="0" smtClean="0"/>
              <a:t> data </a:t>
            </a:r>
            <a:r>
              <a:rPr lang="da-DK" sz="2000" dirty="0" err="1" smtClean="0"/>
              <a:t>sources</a:t>
            </a:r>
            <a:r>
              <a:rPr lang="da-DK" sz="2000" dirty="0" smtClean="0"/>
              <a:t>, JDC?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Change setup of JDC</a:t>
            </a:r>
            <a:r>
              <a:rPr lang="en-US" sz="2400" i="1" dirty="0" smtClean="0"/>
              <a:t>? Join with long term storage facility? </a:t>
            </a:r>
            <a:r>
              <a:rPr lang="en-US" sz="2400" i="1" dirty="0" smtClean="0"/>
              <a:t>Have resources on site that enable AI/ML use?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400" i="1" dirty="0" smtClean="0"/>
              <a:t>Collaboration with </a:t>
            </a:r>
            <a:r>
              <a:rPr lang="da-DK" sz="2400" i="1" dirty="0" err="1" smtClean="0"/>
              <a:t>industry</a:t>
            </a:r>
            <a:r>
              <a:rPr lang="da-DK" sz="2400" i="1" dirty="0" smtClean="0"/>
              <a:t>? </a:t>
            </a:r>
            <a:endParaRPr lang="en-US" sz="2400" i="1" dirty="0"/>
          </a:p>
          <a:p>
            <a:pPr lvl="1"/>
            <a:endParaRPr lang="en-US" sz="2000" i="1" dirty="0"/>
          </a:p>
          <a:p>
            <a:r>
              <a:rPr lang="da-DK" sz="2800" i="1" dirty="0" err="1" smtClean="0"/>
              <a:t>Formulation</a:t>
            </a:r>
            <a:r>
              <a:rPr lang="da-DK" sz="2800" i="1" dirty="0" smtClean="0"/>
              <a:t> of </a:t>
            </a:r>
            <a:r>
              <a:rPr lang="da-DK" sz="2800" i="1" dirty="0" err="1" smtClean="0"/>
              <a:t>near</a:t>
            </a:r>
            <a:r>
              <a:rPr lang="da-DK" sz="2800" i="1" dirty="0" smtClean="0"/>
              <a:t> term and long term </a:t>
            </a:r>
            <a:r>
              <a:rPr lang="da-DK" sz="2800" i="1" dirty="0" err="1" smtClean="0"/>
              <a:t>goals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195847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DE0A1DD-4DA0-C717-DC4B-AA5279039B8D}"/>
              </a:ext>
            </a:extLst>
          </p:cNvPr>
          <p:cNvSpPr/>
          <p:nvPr/>
        </p:nvSpPr>
        <p:spPr>
          <a:xfrm>
            <a:off x="470452" y="277626"/>
            <a:ext cx="5309153" cy="5782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259B24-0B6E-9B42-B04A-82B080260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52" y="384185"/>
            <a:ext cx="5625548" cy="365126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PPP strategy &amp; data access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48C03-8494-4D41-901B-4D89E5B0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September 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C6C44-B087-EB46-AF71-3E491A9D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FSD planning meeting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134FE-4A11-1742-B5BF-CE62D3C5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7199-C3B7-5448-A864-D71920917ECC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3A75168-0CA3-ED63-AC44-BC20B938726A}"/>
              </a:ext>
            </a:extLst>
          </p:cNvPr>
          <p:cNvGrpSpPr/>
          <p:nvPr/>
        </p:nvGrpSpPr>
        <p:grpSpPr>
          <a:xfrm>
            <a:off x="9078805" y="0"/>
            <a:ext cx="2819030" cy="2065976"/>
            <a:chOff x="8450981" y="3961757"/>
            <a:chExt cx="2531444" cy="188635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A6B58AA-40D7-4B20-4287-2E9A629131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10600" y="3961757"/>
              <a:ext cx="2276766" cy="1774802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F4EB3DE-3331-405F-48B7-23600FF79767}"/>
                </a:ext>
              </a:extLst>
            </p:cNvPr>
            <p:cNvSpPr/>
            <p:nvPr/>
          </p:nvSpPr>
          <p:spPr>
            <a:xfrm>
              <a:off x="8450981" y="5486400"/>
              <a:ext cx="2531444" cy="3617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7F7A17C-B668-0722-A3F0-420DA72FFDA1}"/>
              </a:ext>
            </a:extLst>
          </p:cNvPr>
          <p:cNvSpPr txBox="1"/>
          <p:nvPr/>
        </p:nvSpPr>
        <p:spPr>
          <a:xfrm>
            <a:off x="656492" y="1009893"/>
            <a:ext cx="1041009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Where &amp; how we need a PPP: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Pilot project, Topics?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Data access rights, IP?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Collaborations with Fusion Start-ups, &amp; added value</a:t>
            </a:r>
            <a:r>
              <a:rPr lang="en-US" sz="2000" i="1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i="1" dirty="0"/>
          </a:p>
          <a:p>
            <a:r>
              <a:rPr lang="en-US" sz="2000" i="1" dirty="0" smtClean="0"/>
              <a:t>Arranging a simpler and unified way to allow private sector access to data in context of joint projects. This might also need finer granularity in IMS, IDM access rules (not a real problem!)</a:t>
            </a:r>
          </a:p>
          <a:p>
            <a:endParaRPr lang="en-US" sz="2000" i="1" dirty="0"/>
          </a:p>
          <a:p>
            <a:r>
              <a:rPr lang="en-US" sz="2000" i="1" dirty="0" smtClean="0"/>
              <a:t> </a:t>
            </a:r>
            <a:endParaRPr lang="en-US" sz="20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768127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766228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Objectives in the medium term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2023: assessment of impact to plasma and pedestal performance of:</a:t>
            </a:r>
          </a:p>
          <a:p>
            <a:pPr lvl="1"/>
            <a:r>
              <a:rPr lang="en-GB" dirty="0" smtClean="0"/>
              <a:t> ion and electron heat channels </a:t>
            </a:r>
          </a:p>
          <a:p>
            <a:pPr lvl="1"/>
            <a:r>
              <a:rPr lang="en-GB" dirty="0" smtClean="0"/>
              <a:t> plasma rotation </a:t>
            </a:r>
          </a:p>
          <a:p>
            <a:r>
              <a:rPr lang="en-GB" dirty="0" smtClean="0"/>
              <a:t>2024: a </a:t>
            </a:r>
            <a:r>
              <a:rPr lang="en-GB" dirty="0"/>
              <a:t>comprehensive assessment of the operational strategy for ITER will be </a:t>
            </a:r>
            <a:r>
              <a:rPr lang="en-GB" dirty="0" smtClean="0"/>
              <a:t>provided</a:t>
            </a:r>
            <a:r>
              <a:rPr lang="en-GB" dirty="0"/>
              <a:t> </a:t>
            </a:r>
            <a:r>
              <a:rPr lang="en-GB" dirty="0" smtClean="0"/>
              <a:t>(TE, </a:t>
            </a:r>
            <a:r>
              <a:rPr lang="en-GB" dirty="0" err="1" smtClean="0"/>
              <a:t>PrIO</a:t>
            </a:r>
            <a:r>
              <a:rPr lang="en-GB" dirty="0" smtClean="0"/>
              <a:t>)</a:t>
            </a:r>
            <a:endParaRPr lang="en-US" dirty="0" smtClean="0"/>
          </a:p>
          <a:p>
            <a:r>
              <a:rPr lang="en-US" dirty="0" smtClean="0"/>
              <a:t>2024: impact on ITER</a:t>
            </a:r>
          </a:p>
          <a:p>
            <a:pPr lvl="1"/>
            <a:r>
              <a:rPr lang="en-GB" dirty="0" smtClean="0"/>
              <a:t>predictive </a:t>
            </a:r>
            <a:r>
              <a:rPr lang="en-GB" dirty="0"/>
              <a:t>capability for active ELM control using 3D perturbation fields including the simulation of </a:t>
            </a:r>
            <a:r>
              <a:rPr lang="en-GB" dirty="0" err="1"/>
              <a:t>divertor</a:t>
            </a:r>
            <a:r>
              <a:rPr lang="en-GB" dirty="0"/>
              <a:t> heat loads, fast-ion confinement and global plasma </a:t>
            </a:r>
            <a:r>
              <a:rPr lang="en-GB" dirty="0" smtClean="0"/>
              <a:t>stability</a:t>
            </a:r>
          </a:p>
          <a:p>
            <a:pPr lvl="1"/>
            <a:r>
              <a:rPr lang="en-GB" dirty="0" smtClean="0"/>
              <a:t>Integrated modelling with high impurity content and addressing </a:t>
            </a:r>
            <a:r>
              <a:rPr lang="en-GB" dirty="0" err="1" smtClean="0"/>
              <a:t>partia</a:t>
            </a:r>
            <a:r>
              <a:rPr lang="en-GB" dirty="0" smtClean="0"/>
              <a:t>/full detachment</a:t>
            </a:r>
          </a:p>
        </p:txBody>
      </p:sp>
    </p:spTree>
    <p:extLst>
      <p:ext uri="{BB962C8B-B14F-4D97-AF65-F5344CB8AC3E}">
        <p14:creationId xmlns:p14="http://schemas.microsoft.com/office/powerpoint/2010/main" val="235056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Objectives in the medium term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2024-5: No ELM scenarios (transferable between machines)</a:t>
            </a:r>
          </a:p>
          <a:p>
            <a:pPr lvl="1"/>
            <a:r>
              <a:rPr lang="en-GB" dirty="0" smtClean="0"/>
              <a:t>Compatibility with pellets, detachment, seeding, confinement transitions</a:t>
            </a:r>
          </a:p>
          <a:p>
            <a:r>
              <a:rPr lang="en-GB" dirty="0" smtClean="0"/>
              <a:t>2024: High </a:t>
            </a:r>
            <a:r>
              <a:rPr lang="en-GB" dirty="0" err="1" smtClean="0"/>
              <a:t>beta_n</a:t>
            </a:r>
            <a:r>
              <a:rPr lang="en-GB" dirty="0" smtClean="0"/>
              <a:t> scenarios with reduced turbulent transport </a:t>
            </a:r>
          </a:p>
          <a:p>
            <a:pPr lvl="1"/>
            <a:r>
              <a:rPr lang="en-GB" dirty="0" smtClean="0"/>
              <a:t>Impact of fast ion stabilisation in integrated modelling </a:t>
            </a:r>
          </a:p>
          <a:p>
            <a:r>
              <a:rPr lang="en-GB" dirty="0" smtClean="0"/>
              <a:t>2025: detachment</a:t>
            </a:r>
          </a:p>
          <a:p>
            <a:pPr lvl="1"/>
            <a:r>
              <a:rPr lang="en-GB" dirty="0" err="1" smtClean="0"/>
              <a:t>Extrapolatable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Consequences of loss of detachment</a:t>
            </a:r>
          </a:p>
          <a:p>
            <a:pPr lvl="1"/>
            <a:r>
              <a:rPr lang="en-GB" dirty="0" smtClean="0"/>
              <a:t>Physics investigated with validated modelling </a:t>
            </a:r>
          </a:p>
          <a:p>
            <a:pPr lvl="1"/>
            <a:r>
              <a:rPr lang="en-GB" dirty="0" smtClean="0"/>
              <a:t>Asymmetric detachment in codes </a:t>
            </a:r>
          </a:p>
          <a:p>
            <a:pPr lvl="1"/>
            <a:r>
              <a:rPr lang="en-GB" dirty="0" smtClean="0"/>
              <a:t>Demonstrate entry/exit to H mode, ELM resilience, control  with ITER/DEMO sensors </a:t>
            </a:r>
          </a:p>
          <a:p>
            <a:pPr lvl="1"/>
            <a:r>
              <a:rPr lang="en-GB" dirty="0" smtClean="0"/>
              <a:t>He exhaust in detached conditions</a:t>
            </a:r>
          </a:p>
        </p:txBody>
      </p:sp>
    </p:spTree>
    <p:extLst>
      <p:ext uri="{BB962C8B-B14F-4D97-AF65-F5344CB8AC3E}">
        <p14:creationId xmlns:p14="http://schemas.microsoft.com/office/powerpoint/2010/main" val="36840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Objectives in the medium term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2024-5: ADC-</a:t>
            </a:r>
            <a:r>
              <a:rPr lang="en-GB" dirty="0" err="1" smtClean="0"/>
              <a:t>Divertor</a:t>
            </a:r>
            <a:endParaRPr lang="en-GB" dirty="0" smtClean="0"/>
          </a:p>
          <a:p>
            <a:pPr lvl="1"/>
            <a:r>
              <a:rPr lang="en-GB" dirty="0" smtClean="0"/>
              <a:t>Compatibility with ELM control, buffering, detachment </a:t>
            </a:r>
          </a:p>
          <a:p>
            <a:pPr lvl="1"/>
            <a:r>
              <a:rPr lang="en-GB" dirty="0" smtClean="0"/>
              <a:t>Using PEX enhancements</a:t>
            </a:r>
          </a:p>
          <a:p>
            <a:pPr lvl="1"/>
            <a:r>
              <a:rPr lang="en-GB" dirty="0" smtClean="0"/>
              <a:t>Validate SOL codes</a:t>
            </a:r>
          </a:p>
          <a:p>
            <a:pPr lvl="1"/>
            <a:r>
              <a:rPr lang="en-GB" dirty="0" smtClean="0"/>
              <a:t>JT-60SA W </a:t>
            </a:r>
            <a:r>
              <a:rPr lang="en-GB" dirty="0" err="1" smtClean="0"/>
              <a:t>divertor</a:t>
            </a:r>
            <a:r>
              <a:rPr lang="en-GB" dirty="0" smtClean="0"/>
              <a:t> preparation</a:t>
            </a:r>
          </a:p>
          <a:p>
            <a:pPr lvl="1"/>
            <a:r>
              <a:rPr lang="en-GB" dirty="0" smtClean="0"/>
              <a:t>W7-X W </a:t>
            </a:r>
            <a:r>
              <a:rPr lang="en-GB" dirty="0" err="1" smtClean="0"/>
              <a:t>divertor</a:t>
            </a:r>
            <a:endParaRPr lang="en-GB" dirty="0" smtClean="0"/>
          </a:p>
          <a:p>
            <a:r>
              <a:rPr lang="en-GB" dirty="0" smtClean="0"/>
              <a:t>2025: Preparation of JT-60SA further ops</a:t>
            </a:r>
          </a:p>
          <a:p>
            <a:r>
              <a:rPr lang="en-GB" dirty="0" smtClean="0"/>
              <a:t>2025: Turbulence and </a:t>
            </a:r>
            <a:r>
              <a:rPr lang="en-GB" dirty="0" err="1" smtClean="0"/>
              <a:t>Neoclassics</a:t>
            </a:r>
            <a:r>
              <a:rPr lang="en-GB" dirty="0" smtClean="0"/>
              <a:t> </a:t>
            </a:r>
          </a:p>
          <a:p>
            <a:r>
              <a:rPr lang="en-GB" dirty="0" smtClean="0"/>
              <a:t>2025: Coordination with ITER and DES on </a:t>
            </a:r>
            <a:r>
              <a:rPr lang="en-GB" dirty="0"/>
              <a:t>plasma-exhaust compatible operational scenarios, safety, diagnostics, fuel cycle, and material migration</a:t>
            </a:r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4158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Objectives in the medium term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2025: Synergistic effects of neutrons on materials, including aspects of safety</a:t>
            </a:r>
          </a:p>
          <a:p>
            <a:r>
              <a:rPr lang="en-GB" dirty="0" smtClean="0"/>
              <a:t>High </a:t>
            </a:r>
            <a:r>
              <a:rPr lang="en-GB" dirty="0" err="1" smtClean="0"/>
              <a:t>fluence</a:t>
            </a:r>
            <a:r>
              <a:rPr lang="en-GB" dirty="0" smtClean="0"/>
              <a:t> qualification of materials in linear facilities and </a:t>
            </a:r>
            <a:r>
              <a:rPr lang="en-GB" dirty="0" err="1" smtClean="0"/>
              <a:t>loang</a:t>
            </a:r>
            <a:r>
              <a:rPr lang="en-GB" dirty="0" smtClean="0"/>
              <a:t> pulse facilities</a:t>
            </a:r>
          </a:p>
          <a:p>
            <a:pPr lvl="1"/>
            <a:r>
              <a:rPr lang="en-GB" dirty="0" smtClean="0"/>
              <a:t>10^32 /m2: West: 10^27 /m2, necessary? Doable? </a:t>
            </a:r>
          </a:p>
          <a:p>
            <a:r>
              <a:rPr lang="en-GB" dirty="0" smtClean="0"/>
              <a:t>2024-2025: Input to ITER research plan by IMAS tools</a:t>
            </a:r>
          </a:p>
          <a:p>
            <a:pPr lvl="1"/>
            <a:r>
              <a:rPr lang="en-GB" dirty="0" smtClean="0"/>
              <a:t>With ITER Simulation and Theory group</a:t>
            </a:r>
          </a:p>
          <a:p>
            <a:pPr lvl="1"/>
            <a:r>
              <a:rPr lang="en-GB" dirty="0" smtClean="0"/>
              <a:t>Breakdown to termination simulations</a:t>
            </a:r>
          </a:p>
          <a:p>
            <a:r>
              <a:rPr lang="en-GB" dirty="0" smtClean="0"/>
              <a:t>2025: Validate nuclear codes</a:t>
            </a:r>
          </a:p>
          <a:p>
            <a:endParaRPr lang="en-GB" dirty="0" smtClean="0"/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2714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48C03-8494-4D41-901B-4D89E5B0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September 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C6C44-B087-EB46-AF71-3E491A9D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FSD planning meeting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134FE-4A11-1742-B5BF-CE62D3C5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7199-C3B7-5448-A864-D71920917ECC}" type="slidenum">
              <a:rPr lang="en-US" smtClean="0"/>
              <a:t>2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466860-B5E8-744B-BC66-56E18220D44D}"/>
              </a:ext>
            </a:extLst>
          </p:cNvPr>
          <p:cNvSpPr txBox="1"/>
          <p:nvPr/>
        </p:nvSpPr>
        <p:spPr>
          <a:xfrm>
            <a:off x="656492" y="1009893"/>
            <a:ext cx="104100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Dinner plans: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14/06: </a:t>
            </a:r>
          </a:p>
          <a:p>
            <a:pPr lvl="1"/>
            <a:r>
              <a:rPr lang="en-US" sz="2400" dirty="0"/>
              <a:t>@19:00 </a:t>
            </a:r>
          </a:p>
          <a:p>
            <a:pPr lvl="1"/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15/06: </a:t>
            </a:r>
          </a:p>
          <a:p>
            <a:pPr lvl="1"/>
            <a:r>
              <a:rPr lang="en-US" sz="2400" dirty="0"/>
              <a:t>@19:00</a:t>
            </a:r>
          </a:p>
        </p:txBody>
      </p:sp>
    </p:spTree>
    <p:extLst>
      <p:ext uri="{BB962C8B-B14F-4D97-AF65-F5344CB8AC3E}">
        <p14:creationId xmlns:p14="http://schemas.microsoft.com/office/powerpoint/2010/main" val="395637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48C03-8494-4D41-901B-4D89E5B0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September 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C6C44-B087-EB46-AF71-3E491A9D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FSD planning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134FE-4A11-1742-B5BF-CE62D3C5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7199-C3B7-5448-A864-D71920917ECC}" type="slidenum">
              <a:rPr lang="en-US" smtClean="0"/>
              <a:t>3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466860-B5E8-744B-BC66-56E18220D44D}"/>
              </a:ext>
            </a:extLst>
          </p:cNvPr>
          <p:cNvSpPr txBox="1"/>
          <p:nvPr/>
        </p:nvSpPr>
        <p:spPr>
          <a:xfrm>
            <a:off x="576815" y="512226"/>
            <a:ext cx="1041009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Aim of the meeting: </a:t>
            </a:r>
          </a:p>
          <a:p>
            <a:r>
              <a:rPr lang="en-US" sz="2400" dirty="0"/>
              <a:t>At the middle point of the FP9, &amp; in view of the changes in the fusion </a:t>
            </a:r>
            <a:r>
              <a:rPr lang="en-US" sz="2400" dirty="0" smtClean="0"/>
              <a:t>landscape (ITER, DEMO; Roadmap, Private) </a:t>
            </a:r>
            <a:r>
              <a:rPr lang="en-US" sz="2400" dirty="0"/>
              <a:t>we will be 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Looking back:</a:t>
            </a:r>
            <a:r>
              <a:rPr lang="en-US" sz="24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Progress points, update the FSD SSRLs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Status of FSD PCR implementation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Lessons learned (STAC reviews, Publication rules, 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Looking forward: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Impact of Roadmap update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Impact of ITER BL change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Facilities review &amp; new facilities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AI &amp; ML </a:t>
            </a:r>
            <a:r>
              <a:rPr lang="en-US" sz="2400" dirty="0" smtClean="0"/>
              <a:t>strategy (?)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PPP strategy &amp; data access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6F92246-F8A4-631D-675E-5ED90141692F}"/>
              </a:ext>
            </a:extLst>
          </p:cNvPr>
          <p:cNvGrpSpPr/>
          <p:nvPr/>
        </p:nvGrpSpPr>
        <p:grpSpPr>
          <a:xfrm>
            <a:off x="8273736" y="3950766"/>
            <a:ext cx="2819030" cy="2065976"/>
            <a:chOff x="8450981" y="3961757"/>
            <a:chExt cx="2531444" cy="188635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1819AE9-C12C-E1C9-0F9E-75D67BCF8F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10600" y="3961757"/>
              <a:ext cx="2276766" cy="1774802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B7874B5-19EC-8DFE-0600-9F4084235786}"/>
                </a:ext>
              </a:extLst>
            </p:cNvPr>
            <p:cNvSpPr/>
            <p:nvPr/>
          </p:nvSpPr>
          <p:spPr>
            <a:xfrm>
              <a:off x="8450981" y="5486400"/>
              <a:ext cx="2531444" cy="3617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C739291-5B38-731D-4240-5B0EC141EF92}"/>
              </a:ext>
            </a:extLst>
          </p:cNvPr>
          <p:cNvGrpSpPr/>
          <p:nvPr/>
        </p:nvGrpSpPr>
        <p:grpSpPr>
          <a:xfrm>
            <a:off x="8770219" y="1797117"/>
            <a:ext cx="2583581" cy="1814042"/>
            <a:chOff x="8770219" y="1654190"/>
            <a:chExt cx="2193990" cy="1543479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20DE5F33-3F74-E7DA-2D28-7D9A8CD604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770219" y="1654190"/>
              <a:ext cx="2193990" cy="1460001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5F8CAD1-97BB-7462-4719-F724592739C2}"/>
                </a:ext>
              </a:extLst>
            </p:cNvPr>
            <p:cNvSpPr/>
            <p:nvPr/>
          </p:nvSpPr>
          <p:spPr>
            <a:xfrm>
              <a:off x="10067127" y="2425952"/>
              <a:ext cx="897082" cy="7717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2505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37BFC3BF-0539-8548-BC4E-6A0DFB796A52}"/>
              </a:ext>
            </a:extLst>
          </p:cNvPr>
          <p:cNvSpPr/>
          <p:nvPr/>
        </p:nvSpPr>
        <p:spPr>
          <a:xfrm>
            <a:off x="3441423" y="2688200"/>
            <a:ext cx="5309153" cy="14816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259B24-0B6E-9B42-B04A-82B080260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26191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Looking back</a:t>
            </a:r>
            <a:r>
              <a:rPr lang="en-US" sz="4800" dirty="0">
                <a:solidFill>
                  <a:schemeClr val="bg1"/>
                </a:solidFill>
              </a:rPr>
              <a:t/>
            </a:r>
            <a:br>
              <a:rPr lang="en-US" sz="4800" dirty="0">
                <a:solidFill>
                  <a:schemeClr val="bg1"/>
                </a:solidFill>
              </a:rPr>
            </a:b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48C03-8494-4D41-901B-4D89E5B0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September 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C6C44-B087-EB46-AF71-3E491A9D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FSD planning meeting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134FE-4A11-1742-B5BF-CE62D3C5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7199-C3B7-5448-A864-D71920917EC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330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A00740A-8BA0-6BC4-FB99-B623E5920D6E}"/>
              </a:ext>
            </a:extLst>
          </p:cNvPr>
          <p:cNvSpPr/>
          <p:nvPr/>
        </p:nvSpPr>
        <p:spPr>
          <a:xfrm>
            <a:off x="470452" y="277626"/>
            <a:ext cx="5309153" cy="5782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259B24-0B6E-9B42-B04A-82B080260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52" y="384185"/>
            <a:ext cx="5625548" cy="365126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FSD Objectives SSRL update (use the Excel table)</a:t>
            </a:r>
            <a:endParaRPr lang="en-US" sz="20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48C03-8494-4D41-901B-4D89E5B0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September 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C6C44-B087-EB46-AF71-3E491A9D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FSD planning meeting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134FE-4A11-1742-B5BF-CE62D3C5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7199-C3B7-5448-A864-D71920917ECC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CD504C-4E52-AD02-EA51-3736DC53ACD3}"/>
              </a:ext>
            </a:extLst>
          </p:cNvPr>
          <p:cNvGrpSpPr/>
          <p:nvPr/>
        </p:nvGrpSpPr>
        <p:grpSpPr>
          <a:xfrm>
            <a:off x="9982200" y="136525"/>
            <a:ext cx="2160104" cy="1631883"/>
            <a:chOff x="8770219" y="1654190"/>
            <a:chExt cx="2193990" cy="154347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4ACB727-A8F0-F1E0-A2BB-83282DDF41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70219" y="1654190"/>
              <a:ext cx="2193990" cy="1460001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A397A50-490B-1D06-9498-5C5CEB87491B}"/>
                </a:ext>
              </a:extLst>
            </p:cNvPr>
            <p:cNvSpPr/>
            <p:nvPr/>
          </p:nvSpPr>
          <p:spPr>
            <a:xfrm>
              <a:off x="10067127" y="2425952"/>
              <a:ext cx="897082" cy="7717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8290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72733CD1-23C0-DF5C-D60C-81982A8756C6}"/>
              </a:ext>
            </a:extLst>
          </p:cNvPr>
          <p:cNvSpPr/>
          <p:nvPr/>
        </p:nvSpPr>
        <p:spPr>
          <a:xfrm>
            <a:off x="470452" y="277626"/>
            <a:ext cx="5309153" cy="5782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259B24-0B6E-9B42-B04A-82B080260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52" y="384185"/>
            <a:ext cx="5625548" cy="365126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Implementation of the 1</a:t>
            </a:r>
            <a:r>
              <a:rPr lang="en-US" sz="2000" b="1" baseline="30000" dirty="0"/>
              <a:t>st</a:t>
            </a:r>
            <a:r>
              <a:rPr lang="en-US" sz="2000" b="1" dirty="0"/>
              <a:t> FSD PCR package</a:t>
            </a:r>
            <a:endParaRPr lang="en-US" sz="20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48C03-8494-4D41-901B-4D89E5B0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September 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C6C44-B087-EB46-AF71-3E491A9D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FSD planning meeting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134FE-4A11-1742-B5BF-CE62D3C5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7199-C3B7-5448-A864-D71920917ECC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12" name="Table 20">
            <a:extLst>
              <a:ext uri="{FF2B5EF4-FFF2-40B4-BE49-F238E27FC236}">
                <a16:creationId xmlns:a16="http://schemas.microsoft.com/office/drawing/2014/main" id="{95025974-EDF8-8736-A6DF-4D82CDF82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494701"/>
              </p:ext>
            </p:extLst>
          </p:nvPr>
        </p:nvGraphicFramePr>
        <p:xfrm>
          <a:off x="423212" y="991882"/>
          <a:ext cx="9558987" cy="5021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9989">
                  <a:extLst>
                    <a:ext uri="{9D8B030D-6E8A-4147-A177-3AD203B41FA5}">
                      <a16:colId xmlns:a16="http://schemas.microsoft.com/office/drawing/2014/main" val="3495220715"/>
                    </a:ext>
                  </a:extLst>
                </a:gridCol>
                <a:gridCol w="6758998">
                  <a:extLst>
                    <a:ext uri="{9D8B030D-6E8A-4147-A177-3AD203B41FA5}">
                      <a16:colId xmlns:a16="http://schemas.microsoft.com/office/drawing/2014/main" val="407754398"/>
                    </a:ext>
                  </a:extLst>
                </a:gridCol>
              </a:tblGrid>
              <a:tr h="513175">
                <a:tc>
                  <a:txBody>
                    <a:bodyPr/>
                    <a:lstStyle/>
                    <a:p>
                      <a:r>
                        <a:rPr lang="en-US" sz="1400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Status of Implementation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878889"/>
                  </a:ext>
                </a:extLst>
              </a:tr>
              <a:tr h="393047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accent6"/>
                          </a:solidFill>
                        </a:rPr>
                        <a:t>- W7-X campaign resources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dirty="0"/>
                        <a:t>W7-X started making use of the additional staffing for the OP2.1 campaign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260436"/>
                  </a:ext>
                </a:extLst>
              </a:tr>
              <a:tr h="54919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b="1" dirty="0">
                          <a:solidFill>
                            <a:schemeClr val="accent6"/>
                          </a:solidFill>
                        </a:rPr>
                        <a:t>- JET Postmortem analysis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1" dirty="0">
                          <a:solidFill>
                            <a:schemeClr val="accent6"/>
                          </a:solidFill>
                        </a:rPr>
                        <a:t>- Finalization of ADC simulations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PWIE started on the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406625"/>
                  </a:ext>
                </a:extLst>
              </a:tr>
              <a:tr h="813096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b="1" dirty="0"/>
                        <a:t>- </a:t>
                      </a:r>
                      <a:r>
                        <a:rPr lang="en-US" sz="1200" b="1" dirty="0" err="1"/>
                        <a:t>IMASification</a:t>
                      </a:r>
                      <a:r>
                        <a:rPr lang="en-US" sz="1200" b="1" dirty="0"/>
                        <a:t> of Machine datasets, JET, JT60, WEST, AUG, TCV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Discussions with Data Management Plan PL has resulted in the following: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- </a:t>
                      </a:r>
                      <a:r>
                        <a:rPr lang="en-US" sz="1200" b="0" dirty="0" smtClean="0"/>
                        <a:t>Agreement</a:t>
                      </a:r>
                      <a:r>
                        <a:rPr lang="en-US" sz="1200" b="0" baseline="0" dirty="0" smtClean="0"/>
                        <a:t> to implement unified data server on machines, possibly using ITER supported </a:t>
                      </a:r>
                      <a:r>
                        <a:rPr lang="en-US" sz="1200" b="0" baseline="0" dirty="0" err="1" smtClean="0"/>
                        <a:t>toold</a:t>
                      </a:r>
                      <a:r>
                        <a:rPr lang="en-US" sz="1200" b="0" baseline="0" dirty="0" smtClean="0"/>
                        <a:t> developed at MAST U</a:t>
                      </a:r>
                      <a:endParaRPr lang="en-US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504817"/>
                  </a:ext>
                </a:extLst>
              </a:tr>
              <a:tr h="104541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b="1" dirty="0"/>
                        <a:t>- Pulse Design Simulator &amp; control developments for ITER &amp; DEMO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1" dirty="0">
                          <a:solidFill>
                            <a:schemeClr val="accent6"/>
                          </a:solidFill>
                        </a:rPr>
                        <a:t>- Control algorithm portability across WPTE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- Following the discussions with FSD and TSVV11 the funds to be allocated to TSVV11 for fast track some of the developments with new additional Milestones defined</a:t>
                      </a:r>
                      <a:r>
                        <a:rPr lang="en-US" sz="1200" b="0" dirty="0" smtClean="0"/>
                        <a:t>. To end of 2023. </a:t>
                      </a:r>
                      <a:endParaRPr lang="en-US" sz="12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- TE has started the project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917141"/>
                  </a:ext>
                </a:extLst>
              </a:tr>
              <a:tr h="32683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b="1" dirty="0">
                          <a:solidFill>
                            <a:schemeClr val="accent6"/>
                          </a:solidFill>
                        </a:rPr>
                        <a:t>- Collaborations IO-EF on Operations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PrIO</a:t>
                      </a:r>
                      <a:r>
                        <a:rPr lang="en-US" sz="1200" dirty="0"/>
                        <a:t> started on the projects 2023/24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566887"/>
                  </a:ext>
                </a:extLst>
              </a:tr>
              <a:tr h="736839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b="1" dirty="0"/>
                        <a:t>- </a:t>
                      </a:r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LIBS project at JET (UK) incl. Equipment's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Coordination team is set up for the implementation of the project with EF and UKAEA relevant staff, current status is </a:t>
                      </a:r>
                      <a:r>
                        <a:rPr lang="en-US" sz="1200" b="1" dirty="0"/>
                        <a:t>1) </a:t>
                      </a:r>
                      <a:r>
                        <a:rPr lang="en-US" sz="1200" b="0" dirty="0"/>
                        <a:t>in negotiation for equipment procurements and</a:t>
                      </a:r>
                      <a:r>
                        <a:rPr lang="en-US" sz="1200" b="1" dirty="0"/>
                        <a:t> 2) </a:t>
                      </a:r>
                      <a:r>
                        <a:rPr lang="en-US" sz="1200" b="0" dirty="0"/>
                        <a:t>finalize the list of post jet tiles to be extracted for EF analysis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44331"/>
                  </a:ext>
                </a:extLst>
              </a:tr>
              <a:tr h="643688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b="1" dirty="0"/>
                        <a:t>- Additional Mission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60988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7A1EBA98-E27A-3F17-B451-8470E80B1410}"/>
              </a:ext>
            </a:extLst>
          </p:cNvPr>
          <p:cNvGrpSpPr/>
          <p:nvPr/>
        </p:nvGrpSpPr>
        <p:grpSpPr>
          <a:xfrm>
            <a:off x="9982200" y="136525"/>
            <a:ext cx="2160104" cy="1631883"/>
            <a:chOff x="8770219" y="1654190"/>
            <a:chExt cx="2193990" cy="1543479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EC5B840B-D2F5-C1C2-C92F-E5E27F6A4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70219" y="1654190"/>
              <a:ext cx="2193990" cy="1460001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ACC7E23-DFA3-870A-7B5D-BF1C209FF849}"/>
                </a:ext>
              </a:extLst>
            </p:cNvPr>
            <p:cNvSpPr/>
            <p:nvPr/>
          </p:nvSpPr>
          <p:spPr>
            <a:xfrm>
              <a:off x="10067127" y="2425952"/>
              <a:ext cx="897082" cy="7717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1347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20FC921-2FA5-6289-7BBF-F9B98ECE2A12}"/>
              </a:ext>
            </a:extLst>
          </p:cNvPr>
          <p:cNvSpPr/>
          <p:nvPr/>
        </p:nvSpPr>
        <p:spPr>
          <a:xfrm>
            <a:off x="470452" y="277626"/>
            <a:ext cx="5309153" cy="5782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259B24-0B6E-9B42-B04A-82B080260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52" y="384185"/>
            <a:ext cx="5625548" cy="365126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Lessons Learned</a:t>
            </a:r>
            <a:endParaRPr lang="en-US" sz="20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48C03-8494-4D41-901B-4D89E5B0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September 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C6C44-B087-EB46-AF71-3E491A9D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FSD planning meeting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134FE-4A11-1742-B5BF-CE62D3C5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7199-C3B7-5448-A864-D71920917ECC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CD504C-4E52-AD02-EA51-3736DC53ACD3}"/>
              </a:ext>
            </a:extLst>
          </p:cNvPr>
          <p:cNvGrpSpPr/>
          <p:nvPr/>
        </p:nvGrpSpPr>
        <p:grpSpPr>
          <a:xfrm>
            <a:off x="9982200" y="136525"/>
            <a:ext cx="2160104" cy="1631883"/>
            <a:chOff x="8770219" y="1654190"/>
            <a:chExt cx="2193990" cy="154347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4ACB727-A8F0-F1E0-A2BB-83282DDF41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70219" y="1654190"/>
              <a:ext cx="2193990" cy="1460001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A397A50-490B-1D06-9498-5C5CEB87491B}"/>
                </a:ext>
              </a:extLst>
            </p:cNvPr>
            <p:cNvSpPr/>
            <p:nvPr/>
          </p:nvSpPr>
          <p:spPr>
            <a:xfrm>
              <a:off x="10067127" y="2425952"/>
              <a:ext cx="897082" cy="7717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4FF3E63C-EF0C-4770-1F48-99864FA83CDA}"/>
              </a:ext>
            </a:extLst>
          </p:cNvPr>
          <p:cNvSpPr txBox="1"/>
          <p:nvPr/>
        </p:nvSpPr>
        <p:spPr>
          <a:xfrm>
            <a:off x="656492" y="1009893"/>
            <a:ext cx="1041009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Reporting &amp; STAC: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Reports need to be more clear and concise, and timely delivered 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STAC will be represented at Autumn FSD Planning meeting to help earlier feedback for AWP2024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Publications, e.g. NF policies, IAEA overviews selection, </a:t>
            </a:r>
            <a:r>
              <a:rPr lang="en-US" sz="2400" i="1" dirty="0" smtClean="0"/>
              <a:t>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/>
              <a:t>AI </a:t>
            </a:r>
            <a:r>
              <a:rPr lang="da-DK" sz="2000" dirty="0" err="1"/>
              <a:t>tools</a:t>
            </a:r>
            <a:r>
              <a:rPr lang="da-DK" sz="2000" dirty="0"/>
              <a:t> </a:t>
            </a:r>
            <a:r>
              <a:rPr lang="da-DK" sz="2000" dirty="0" err="1"/>
              <a:t>trigger</a:t>
            </a:r>
            <a:r>
              <a:rPr lang="da-DK" sz="2000" dirty="0"/>
              <a:t> at 30% overlap with </a:t>
            </a:r>
            <a:r>
              <a:rPr lang="da-DK" sz="2000" dirty="0" err="1"/>
              <a:t>previously</a:t>
            </a:r>
            <a:r>
              <a:rPr lang="da-DK" sz="2000" dirty="0"/>
              <a:t> </a:t>
            </a:r>
            <a:r>
              <a:rPr lang="da-DK" sz="2000" dirty="0" err="1"/>
              <a:t>published</a:t>
            </a:r>
            <a:r>
              <a:rPr lang="da-DK" sz="2000" dirty="0"/>
              <a:t> </a:t>
            </a:r>
            <a:r>
              <a:rPr lang="da-DK" sz="2000" dirty="0" err="1"/>
              <a:t>material</a:t>
            </a:r>
            <a:endParaRPr lang="da-DK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 err="1"/>
              <a:t>Shall</a:t>
            </a:r>
            <a:r>
              <a:rPr lang="da-DK" sz="2000" dirty="0"/>
              <a:t> not </a:t>
            </a:r>
            <a:r>
              <a:rPr lang="da-DK" sz="2000" dirty="0" err="1"/>
              <a:t>be</a:t>
            </a:r>
            <a:r>
              <a:rPr lang="da-DK" sz="2000" dirty="0"/>
              <a:t> an </a:t>
            </a:r>
            <a:r>
              <a:rPr lang="da-DK" sz="2000" dirty="0" err="1"/>
              <a:t>issue</a:t>
            </a:r>
            <a:r>
              <a:rPr lang="da-DK" sz="2000" dirty="0"/>
              <a:t> for </a:t>
            </a:r>
            <a:r>
              <a:rPr lang="da-DK" sz="2000" dirty="0" err="1"/>
              <a:t>conference</a:t>
            </a:r>
            <a:r>
              <a:rPr lang="da-DK" sz="2000" dirty="0"/>
              <a:t> </a:t>
            </a:r>
            <a:r>
              <a:rPr lang="da-DK" sz="2000" dirty="0" err="1"/>
              <a:t>proceedings</a:t>
            </a:r>
            <a:endParaRPr lang="da-DK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/>
              <a:t>IAEA </a:t>
            </a:r>
            <a:r>
              <a:rPr lang="da-DK" sz="2000" dirty="0" err="1"/>
              <a:t>overviews</a:t>
            </a:r>
            <a:r>
              <a:rPr lang="da-DK" sz="2000" dirty="0"/>
              <a:t>: Machine </a:t>
            </a:r>
            <a:r>
              <a:rPr lang="da-DK" sz="2000" dirty="0" err="1"/>
              <a:t>dominated</a:t>
            </a:r>
            <a:r>
              <a:rPr lang="da-DK" sz="2000" dirty="0"/>
              <a:t>, </a:t>
            </a:r>
            <a:r>
              <a:rPr lang="da-DK" sz="2000" dirty="0" err="1"/>
              <a:t>setup</a:t>
            </a:r>
            <a:r>
              <a:rPr lang="da-DK" sz="2000" dirty="0"/>
              <a:t> is per country, not made for a joint programme as </a:t>
            </a:r>
            <a:r>
              <a:rPr lang="da-DK" sz="2000" dirty="0" err="1"/>
              <a:t>EUROfusion</a:t>
            </a:r>
            <a:r>
              <a:rPr lang="da-DK" sz="2000" dirty="0"/>
              <a:t>. 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IC &amp; Private access to EUROfusion data and </a:t>
            </a:r>
            <a:r>
              <a:rPr lang="en-US" sz="2400" i="1" dirty="0" smtClean="0"/>
              <a:t>wikis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 err="1"/>
              <a:t>Formulation</a:t>
            </a:r>
            <a:r>
              <a:rPr lang="da-DK" sz="2000" dirty="0"/>
              <a:t> of </a:t>
            </a:r>
            <a:r>
              <a:rPr lang="da-DK" sz="2000" dirty="0" err="1"/>
              <a:t>access</a:t>
            </a:r>
            <a:r>
              <a:rPr lang="da-DK" sz="2000" dirty="0"/>
              <a:t> </a:t>
            </a:r>
            <a:r>
              <a:rPr lang="da-DK" sz="2000" dirty="0" err="1"/>
              <a:t>rules</a:t>
            </a:r>
            <a:r>
              <a:rPr lang="da-DK" sz="2000" dirty="0"/>
              <a:t> for Private </a:t>
            </a:r>
            <a:r>
              <a:rPr lang="da-DK" sz="2000" dirty="0" err="1"/>
              <a:t>Sector</a:t>
            </a:r>
            <a:r>
              <a:rPr lang="da-DK" sz="2000" dirty="0"/>
              <a:t> (at </a:t>
            </a:r>
            <a:r>
              <a:rPr lang="da-DK" sz="2000" dirty="0" err="1"/>
              <a:t>least</a:t>
            </a:r>
            <a:r>
              <a:rPr lang="da-DK" sz="2000" dirty="0"/>
              <a:t> for JDC)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3824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59B24-0B6E-9B42-B04A-82B080260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261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Looking Forward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48C03-8494-4D41-901B-4D89E5B0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September 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C6C44-B087-EB46-AF71-3E491A9D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FSD planning meeting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134FE-4A11-1742-B5BF-CE62D3C5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7199-C3B7-5448-A864-D71920917ECC}" type="slidenum">
              <a:rPr lang="en-US" smtClean="0"/>
              <a:t>8</a:t>
            </a:fld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4BF2774-FB33-FDC8-542B-B42E07C5C643}"/>
              </a:ext>
            </a:extLst>
          </p:cNvPr>
          <p:cNvSpPr/>
          <p:nvPr/>
        </p:nvSpPr>
        <p:spPr>
          <a:xfrm>
            <a:off x="3441423" y="2688200"/>
            <a:ext cx="5309153" cy="1481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Looking Forward</a:t>
            </a:r>
          </a:p>
        </p:txBody>
      </p:sp>
    </p:spTree>
    <p:extLst>
      <p:ext uri="{BB962C8B-B14F-4D97-AF65-F5344CB8AC3E}">
        <p14:creationId xmlns:p14="http://schemas.microsoft.com/office/powerpoint/2010/main" val="2096780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DE0A1DD-4DA0-C717-DC4B-AA5279039B8D}"/>
              </a:ext>
            </a:extLst>
          </p:cNvPr>
          <p:cNvSpPr/>
          <p:nvPr/>
        </p:nvSpPr>
        <p:spPr>
          <a:xfrm>
            <a:off x="470452" y="277626"/>
            <a:ext cx="5309153" cy="5782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259B24-0B6E-9B42-B04A-82B080260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52" y="384185"/>
            <a:ext cx="5625548" cy="365126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Impact of ITER BL changes</a:t>
            </a:r>
            <a:endParaRPr lang="en-US" sz="20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48C03-8494-4D41-901B-4D89E5B0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14 September 2022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134FE-4A11-1742-B5BF-CE62D3C5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87199-C3B7-5448-A864-D71920917ECC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3A75168-0CA3-ED63-AC44-BC20B938726A}"/>
              </a:ext>
            </a:extLst>
          </p:cNvPr>
          <p:cNvGrpSpPr/>
          <p:nvPr/>
        </p:nvGrpSpPr>
        <p:grpSpPr>
          <a:xfrm>
            <a:off x="9078805" y="0"/>
            <a:ext cx="2819030" cy="2065976"/>
            <a:chOff x="8450981" y="3961757"/>
            <a:chExt cx="2531444" cy="188635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A6B58AA-40D7-4B20-4287-2E9A629131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10600" y="3961757"/>
              <a:ext cx="2276766" cy="1774802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F4EB3DE-3331-405F-48B7-23600FF79767}"/>
                </a:ext>
              </a:extLst>
            </p:cNvPr>
            <p:cNvSpPr/>
            <p:nvPr/>
          </p:nvSpPr>
          <p:spPr>
            <a:xfrm>
              <a:off x="8450981" y="5486400"/>
              <a:ext cx="2531444" cy="3617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7F7A17C-B668-0722-A3F0-420DA72FFDA1}"/>
              </a:ext>
            </a:extLst>
          </p:cNvPr>
          <p:cNvSpPr txBox="1"/>
          <p:nvPr/>
        </p:nvSpPr>
        <p:spPr>
          <a:xfrm>
            <a:off x="658779" y="1079277"/>
            <a:ext cx="1041009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What do we know so far: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Start of operation shifted </a:t>
            </a:r>
            <a:r>
              <a:rPr lang="en-US" sz="2000" dirty="0" smtClean="0"/>
              <a:t>to 203x (x&lt;5?)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Wall material changes </a:t>
            </a:r>
            <a:r>
              <a:rPr lang="en-US" sz="2000" dirty="0" smtClean="0"/>
              <a:t>to W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Fast </a:t>
            </a:r>
            <a:r>
              <a:rPr lang="da-DK" sz="2000" dirty="0" err="1" smtClean="0"/>
              <a:t>way</a:t>
            </a:r>
            <a:r>
              <a:rPr lang="da-DK" sz="2000" dirty="0" smtClean="0"/>
              <a:t> to Q=10, </a:t>
            </a:r>
            <a:r>
              <a:rPr lang="da-DK" sz="2000" dirty="0" err="1" smtClean="0"/>
              <a:t>less</a:t>
            </a:r>
            <a:r>
              <a:rPr lang="da-DK" sz="2000" dirty="0" smtClean="0"/>
              <a:t> </a:t>
            </a:r>
            <a:r>
              <a:rPr lang="da-DK" sz="2000" dirty="0" err="1" smtClean="0"/>
              <a:t>fluence</a:t>
            </a:r>
            <a:r>
              <a:rPr lang="da-DK" sz="2000" dirty="0" smtClean="0"/>
              <a:t> (300s pulses?)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60 MW ECRH?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ALBERTO to </a:t>
            </a:r>
            <a:r>
              <a:rPr lang="da-DK" sz="2000" dirty="0" err="1" smtClean="0"/>
              <a:t>be</a:t>
            </a:r>
            <a:r>
              <a:rPr lang="da-DK" sz="2000" dirty="0" smtClean="0"/>
              <a:t> in </a:t>
            </a:r>
            <a:r>
              <a:rPr lang="da-DK" sz="2000" dirty="0" err="1" smtClean="0"/>
              <a:t>dedicated</a:t>
            </a:r>
            <a:r>
              <a:rPr lang="da-DK" sz="2000" dirty="0" smtClean="0"/>
              <a:t> </a:t>
            </a:r>
            <a:r>
              <a:rPr lang="da-DK" sz="2000" dirty="0" err="1" smtClean="0"/>
              <a:t>siscussion</a:t>
            </a:r>
            <a:r>
              <a:rPr lang="da-DK" sz="2000" dirty="0" smtClean="0"/>
              <a:t> </a:t>
            </a:r>
            <a:r>
              <a:rPr lang="da-DK" sz="2000" dirty="0" err="1" smtClean="0"/>
              <a:t>Thursday</a:t>
            </a:r>
            <a:r>
              <a:rPr lang="da-DK" sz="2000" dirty="0" smtClean="0"/>
              <a:t> morning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Impact on </a:t>
            </a:r>
            <a:r>
              <a:rPr lang="en-US" sz="2400" i="1" dirty="0" err="1"/>
              <a:t>Programme’s</a:t>
            </a:r>
            <a:r>
              <a:rPr lang="en-US" sz="2400" i="1" dirty="0"/>
              <a:t> Objectives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Specific list of affected </a:t>
            </a:r>
            <a:r>
              <a:rPr lang="en-US" sz="2000" i="1" dirty="0"/>
              <a:t>Ds &amp; </a:t>
            </a:r>
            <a:r>
              <a:rPr lang="en-US" sz="2000" i="1" dirty="0" err="1"/>
              <a:t>Ms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What do we need to change in response</a:t>
            </a:r>
            <a:r>
              <a:rPr lang="en-US" sz="2400" i="1" dirty="0" smtClean="0"/>
              <a:t>? Impact on facilities review? </a:t>
            </a:r>
            <a:endParaRPr lang="en-US" sz="24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/>
              <a:t>TE </a:t>
            </a:r>
            <a:endParaRPr lang="en-US" sz="20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PWIE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err="1"/>
              <a:t>PrIO</a:t>
            </a:r>
            <a:endParaRPr lang="en-US" sz="20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TSVVs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/>
              <a:t>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114981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3989</TotalTime>
  <Words>1187</Words>
  <Application>Microsoft Office PowerPoint</Application>
  <PresentationFormat>Widescreen</PresentationFormat>
  <Paragraphs>206</Paragraphs>
  <Slides>18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3rd FSD planning meeting  Heraklion, 14-16th June 2023</vt:lpstr>
      <vt:lpstr>PowerPoint Presentation</vt:lpstr>
      <vt:lpstr>PowerPoint Presentation</vt:lpstr>
      <vt:lpstr>Looking back </vt:lpstr>
      <vt:lpstr>FSD Objectives SSRL update (use the Excel table)</vt:lpstr>
      <vt:lpstr>Implementation of the 1st FSD PCR package</vt:lpstr>
      <vt:lpstr>Lessons Learned</vt:lpstr>
      <vt:lpstr>Looking Forward </vt:lpstr>
      <vt:lpstr>Impact of ITER BL changes</vt:lpstr>
      <vt:lpstr>Impact of Roadmap updates</vt:lpstr>
      <vt:lpstr>Facilities review &amp; new facilities</vt:lpstr>
      <vt:lpstr>Artificial intelligence,machine learning </vt:lpstr>
      <vt:lpstr>PPP strategy &amp; data access</vt:lpstr>
      <vt:lpstr>PowerPoint Presentation</vt:lpstr>
      <vt:lpstr>Objectives in the medium term  </vt:lpstr>
      <vt:lpstr>Objectives in the medium term  </vt:lpstr>
      <vt:lpstr>Objectives in the medium term  </vt:lpstr>
      <vt:lpstr>Objectives in the medium term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</dc:title>
  <dc:creator>Moradi, Sara</dc:creator>
  <cp:lastModifiedBy>Volker Naulin</cp:lastModifiedBy>
  <cp:revision>278</cp:revision>
  <dcterms:created xsi:type="dcterms:W3CDTF">2022-09-12T11:11:56Z</dcterms:created>
  <dcterms:modified xsi:type="dcterms:W3CDTF">2023-06-10T08:45:48Z</dcterms:modified>
</cp:coreProperties>
</file>