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6"/>
  </p:notesMasterIdLst>
  <p:handoutMasterIdLst>
    <p:handoutMasterId r:id="rId17"/>
  </p:handoutMasterIdLst>
  <p:sldIdLst>
    <p:sldId id="256" r:id="rId2"/>
    <p:sldId id="261" r:id="rId3"/>
    <p:sldId id="291" r:id="rId4"/>
    <p:sldId id="326" r:id="rId5"/>
    <p:sldId id="327" r:id="rId6"/>
    <p:sldId id="286" r:id="rId7"/>
    <p:sldId id="287" r:id="rId8"/>
    <p:sldId id="285" r:id="rId9"/>
    <p:sldId id="337" r:id="rId10"/>
    <p:sldId id="338" r:id="rId11"/>
    <p:sldId id="335" r:id="rId12"/>
    <p:sldId id="336" r:id="rId13"/>
    <p:sldId id="334" r:id="rId14"/>
    <p:sldId id="328" r:id="rId15"/>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me de Andrés Sanchis" initials="CDAS" lastIdx="18" clrIdx="0">
    <p:extLst>
      <p:ext uri="{19B8F6BF-5375-455C-9EA6-DF929625EA0E}">
        <p15:presenceInfo xmlns:p15="http://schemas.microsoft.com/office/powerpoint/2012/main" userId="Carme de Andrés Sanch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0E04"/>
    <a:srgbClr val="FF9900"/>
    <a:srgbClr val="E3E3E3"/>
    <a:srgbClr val="3F8179"/>
    <a:srgbClr val="003399"/>
    <a:srgbClr val="489289"/>
    <a:srgbClr val="5DAFA5"/>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822" autoAdjust="0"/>
    <p:restoredTop sz="90370" autoAdjust="0"/>
  </p:normalViewPr>
  <p:slideViewPr>
    <p:cSldViewPr showGuides="1">
      <p:cViewPr varScale="1">
        <p:scale>
          <a:sx n="101" d="100"/>
          <a:sy n="101" d="100"/>
        </p:scale>
        <p:origin x="1160" y="1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18" d="100"/>
        <a:sy n="118" d="100"/>
      </p:scale>
      <p:origin x="0" y="-10398"/>
    </p:cViewPr>
  </p:sorterViewPr>
  <p:notesViewPr>
    <p:cSldViewPr showGuides="1">
      <p:cViewPr varScale="1">
        <p:scale>
          <a:sx n="85" d="100"/>
          <a:sy n="85" d="100"/>
        </p:scale>
        <p:origin x="-3834" y="-96"/>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e-ews-fs01.efda.local\efdawork\EUROFUSION%20HORIZON%20EUROPE\FSD%20Fusion%20Science%20Department\4.%20AC%20-%20Advanced%20Computing\4.%20DELIVERABLES%20&amp;%20REPORTING\5.%20Code%20Progress%20Monitoring\Code-Progress-Monitoring_2023-03-15%20(2nd%20FSD%20PB).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de-ews-fs01.efda.local\efdawork\EUROFUSION%20HORIZON%20EUROPE\FSD%20Fusion%20Science%20Department\4.%20AC%20-%20Advanced%20Computing\1.%20PLANNING%20(PMP,%20Budget)\ACH%20AWP\USE_of_ACH_resources_(overall%20statistic).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cap="none" spc="20" baseline="0">
                <a:solidFill>
                  <a:schemeClr val="dk1">
                    <a:lumMod val="50000"/>
                    <a:lumOff val="50000"/>
                  </a:schemeClr>
                </a:solidFill>
                <a:latin typeface="+mn-lt"/>
                <a:ea typeface="+mn-ea"/>
                <a:cs typeface="+mn-cs"/>
              </a:defRPr>
            </a:pPr>
            <a:r>
              <a:rPr lang="en-US" sz="2400" dirty="0"/>
              <a:t>Quantified progress of TSVV codes towards EUROfusion Standard Software</a:t>
            </a:r>
          </a:p>
        </c:rich>
      </c:tx>
      <c:layout>
        <c:manualLayout>
          <c:xMode val="edge"/>
          <c:yMode val="edge"/>
          <c:x val="0.11464214413886673"/>
          <c:y val="2.6334116835348358E-2"/>
        </c:manualLayout>
      </c:layout>
      <c:overlay val="0"/>
      <c:spPr>
        <a:noFill/>
        <a:ln>
          <a:noFill/>
        </a:ln>
        <a:effectLst/>
      </c:spPr>
      <c:txPr>
        <a:bodyPr rot="0" spcFirstLastPara="1" vertOverflow="ellipsis" vert="horz" wrap="square" anchor="ctr" anchorCtr="1"/>
        <a:lstStyle/>
        <a:p>
          <a:pPr>
            <a:defRPr sz="2400" b="0" i="0" u="none" strike="noStrike" kern="1200" cap="none" spc="20" baseline="0">
              <a:solidFill>
                <a:schemeClr val="dk1">
                  <a:lumMod val="50000"/>
                  <a:lumOff val="50000"/>
                </a:schemeClr>
              </a:solidFill>
              <a:latin typeface="+mn-lt"/>
              <a:ea typeface="+mn-ea"/>
              <a:cs typeface="+mn-cs"/>
            </a:defRPr>
          </a:pPr>
          <a:endParaRPr lang="de-DE"/>
        </a:p>
      </c:txPr>
    </c:title>
    <c:autoTitleDeleted val="0"/>
    <c:plotArea>
      <c:layout>
        <c:manualLayout>
          <c:layoutTarget val="inner"/>
          <c:xMode val="edge"/>
          <c:yMode val="edge"/>
          <c:x val="4.7994355210768523E-2"/>
          <c:y val="9.2349801662105477E-2"/>
          <c:w val="0.93034143996402219"/>
          <c:h val="0.57974504909073032"/>
        </c:manualLayout>
      </c:layout>
      <c:lineChart>
        <c:grouping val="standard"/>
        <c:varyColors val="0"/>
        <c:ser>
          <c:idx val="0"/>
          <c:order val="0"/>
          <c:tx>
            <c:v>Sept.2021</c:v>
          </c:tx>
          <c:spPr>
            <a:ln w="31750" cap="rnd" cmpd="sng" algn="ctr">
              <a:solidFill>
                <a:srgbClr val="FFC000"/>
              </a:solidFill>
              <a:round/>
            </a:ln>
            <a:effectLst>
              <a:glow rad="63500">
                <a:schemeClr val="accent3">
                  <a:lumMod val="75000"/>
                  <a:alpha val="40000"/>
                </a:schemeClr>
              </a:glow>
            </a:effectLst>
          </c:spPr>
          <c:marker>
            <c:symbol val="none"/>
          </c:marker>
          <c:val>
            <c:numRef>
              <c:f>Progres!$B$3:$B$19</c:f>
              <c:numCache>
                <c:formatCode>0.00</c:formatCode>
                <c:ptCount val="17"/>
                <c:pt idx="0">
                  <c:v>0.74358974358974361</c:v>
                </c:pt>
                <c:pt idx="1">
                  <c:v>0.55555555555555558</c:v>
                </c:pt>
                <c:pt idx="2">
                  <c:v>0.37719298245614036</c:v>
                </c:pt>
                <c:pt idx="3">
                  <c:v>0</c:v>
                </c:pt>
                <c:pt idx="4">
                  <c:v>0.33333333333333331</c:v>
                </c:pt>
                <c:pt idx="5">
                  <c:v>0.50877192982456143</c:v>
                </c:pt>
                <c:pt idx="6">
                  <c:v>0.21296296296296297</c:v>
                </c:pt>
                <c:pt idx="7">
                  <c:v>0.3783783783783784</c:v>
                </c:pt>
                <c:pt idx="8">
                  <c:v>0.44736842105263158</c:v>
                </c:pt>
                <c:pt idx="9">
                  <c:v>0</c:v>
                </c:pt>
                <c:pt idx="10">
                  <c:v>0.37719298245614036</c:v>
                </c:pt>
                <c:pt idx="11">
                  <c:v>0.12962962962962962</c:v>
                </c:pt>
                <c:pt idx="12">
                  <c:v>0.10476190476190476</c:v>
                </c:pt>
                <c:pt idx="13">
                  <c:v>0.40170940170940173</c:v>
                </c:pt>
                <c:pt idx="14">
                  <c:v>0.3247863247863248</c:v>
                </c:pt>
                <c:pt idx="15">
                  <c:v>0.49074074074074076</c:v>
                </c:pt>
                <c:pt idx="16">
                  <c:v>0.36036036036036034</c:v>
                </c:pt>
              </c:numCache>
              <c:extLst/>
            </c:numRef>
          </c:val>
          <c:smooth val="0"/>
          <c:extLst>
            <c:ext xmlns:c16="http://schemas.microsoft.com/office/drawing/2014/chart" uri="{C3380CC4-5D6E-409C-BE32-E72D297353CC}">
              <c16:uniqueId val="{00000000-0F50-4D22-804E-40CDABBCCD24}"/>
            </c:ext>
          </c:extLst>
        </c:ser>
        <c:ser>
          <c:idx val="2"/>
          <c:order val="2"/>
          <c:tx>
            <c:v>Mar.2022</c:v>
          </c:tx>
          <c:spPr>
            <a:ln w="31750" cap="rnd" cmpd="sng" algn="ctr">
              <a:solidFill>
                <a:srgbClr val="CC9900"/>
              </a:solidFill>
              <a:round/>
            </a:ln>
            <a:effectLst>
              <a:glow rad="63500">
                <a:schemeClr val="accent3">
                  <a:lumMod val="60000"/>
                  <a:lumOff val="40000"/>
                  <a:alpha val="40000"/>
                </a:schemeClr>
              </a:glow>
            </a:effectLst>
          </c:spPr>
          <c:marker>
            <c:symbol val="none"/>
          </c:marker>
          <c:cat>
            <c:strLit>
              <c:ptCount val="17"/>
              <c:pt idx="0">
                <c:v>2.00</c:v>
              </c:pt>
              <c:pt idx="1">
                <c:v>3.00</c:v>
              </c:pt>
              <c:pt idx="2">
                <c:v>4.00</c:v>
              </c:pt>
              <c:pt idx="3">
                <c:v>5.00</c:v>
              </c:pt>
              <c:pt idx="4">
                <c:v>6.00</c:v>
              </c:pt>
              <c:pt idx="5">
                <c:v>7.00</c:v>
              </c:pt>
              <c:pt idx="6">
                <c:v>8.00</c:v>
              </c:pt>
              <c:pt idx="7">
                <c:v>9.00</c:v>
              </c:pt>
              <c:pt idx="8">
                <c:v>10.00</c:v>
              </c:pt>
              <c:pt idx="9">
                <c:v>11.00</c:v>
              </c:pt>
              <c:pt idx="10">
                <c:v>12.00</c:v>
              </c:pt>
              <c:pt idx="11">
                <c:v>13.00</c:v>
              </c:pt>
              <c:pt idx="12">
                <c:v>14.00</c:v>
              </c:pt>
              <c:pt idx="13">
                <c:v>15.00</c:v>
              </c:pt>
              <c:pt idx="14">
                <c:v>16.00</c:v>
              </c:pt>
              <c:pt idx="15">
                <c:v>17.00</c:v>
              </c:pt>
              <c:pt idx="16">
                <c:v>18.00</c:v>
              </c:pt>
              <c:extLst>
                <c:ext xmlns:c15="http://schemas.microsoft.com/office/drawing/2012/chart" uri="{02D57815-91ED-43cb-92C2-25804820EDAC}">
                  <c15:autoCat val="1"/>
                </c:ext>
              </c:extLst>
            </c:strLit>
          </c:cat>
          <c:val>
            <c:numRef>
              <c:f>Progres!$C$3:$C$19</c:f>
              <c:numCache>
                <c:formatCode>0.00</c:formatCode>
                <c:ptCount val="17"/>
                <c:pt idx="0">
                  <c:v>0.84615384615384615</c:v>
                </c:pt>
                <c:pt idx="1">
                  <c:v>0.58119658119658124</c:v>
                </c:pt>
                <c:pt idx="2">
                  <c:v>0.51754385964912286</c:v>
                </c:pt>
                <c:pt idx="3">
                  <c:v>0.17948717948717949</c:v>
                </c:pt>
                <c:pt idx="4">
                  <c:v>0.3888888888888889</c:v>
                </c:pt>
                <c:pt idx="5">
                  <c:v>0.58771929824561409</c:v>
                </c:pt>
                <c:pt idx="6">
                  <c:v>0.25925925925925924</c:v>
                </c:pt>
                <c:pt idx="7">
                  <c:v>0.52252252252252251</c:v>
                </c:pt>
                <c:pt idx="8">
                  <c:v>0.59649122807017541</c:v>
                </c:pt>
                <c:pt idx="9">
                  <c:v>0.23931623931623933</c:v>
                </c:pt>
                <c:pt idx="10">
                  <c:v>0.48245614035087719</c:v>
                </c:pt>
                <c:pt idx="11">
                  <c:v>0.1111111111111111</c:v>
                </c:pt>
                <c:pt idx="12">
                  <c:v>0.15238095238095239</c:v>
                </c:pt>
                <c:pt idx="13">
                  <c:v>0.47008547008547008</c:v>
                </c:pt>
                <c:pt idx="14">
                  <c:v>0.37606837606837606</c:v>
                </c:pt>
                <c:pt idx="15">
                  <c:v>0.51851851851851849</c:v>
                </c:pt>
                <c:pt idx="16">
                  <c:v>0.3783783783783784</c:v>
                </c:pt>
              </c:numCache>
              <c:extLst/>
            </c:numRef>
          </c:val>
          <c:smooth val="0"/>
          <c:extLst>
            <c:ext xmlns:c16="http://schemas.microsoft.com/office/drawing/2014/chart" uri="{C3380CC4-5D6E-409C-BE32-E72D297353CC}">
              <c16:uniqueId val="{00000001-0F50-4D22-804E-40CDABBCCD24}"/>
            </c:ext>
          </c:extLst>
        </c:ser>
        <c:ser>
          <c:idx val="3"/>
          <c:order val="3"/>
          <c:tx>
            <c:v>Oct.2022</c:v>
          </c:tx>
          <c:spPr>
            <a:ln w="31750" cap="rnd" cmpd="sng" algn="ctr">
              <a:solidFill>
                <a:srgbClr val="C00000"/>
              </a:solidFill>
              <a:round/>
            </a:ln>
            <a:effectLst>
              <a:glow rad="63500">
                <a:schemeClr val="accent3">
                  <a:lumMod val="60000"/>
                  <a:lumOff val="40000"/>
                  <a:alpha val="40000"/>
                </a:schemeClr>
              </a:glow>
            </a:effectLst>
          </c:spPr>
          <c:marker>
            <c:symbol val="none"/>
          </c:marker>
          <c:cat>
            <c:strLit>
              <c:ptCount val="17"/>
              <c:pt idx="0">
                <c:v>2.00</c:v>
              </c:pt>
              <c:pt idx="1">
                <c:v>3.00</c:v>
              </c:pt>
              <c:pt idx="2">
                <c:v>4.00</c:v>
              </c:pt>
              <c:pt idx="3">
                <c:v>5.00</c:v>
              </c:pt>
              <c:pt idx="4">
                <c:v>6.00</c:v>
              </c:pt>
              <c:pt idx="5">
                <c:v>7.00</c:v>
              </c:pt>
              <c:pt idx="6">
                <c:v>8.00</c:v>
              </c:pt>
              <c:pt idx="7">
                <c:v>9.00</c:v>
              </c:pt>
              <c:pt idx="8">
                <c:v>10.00</c:v>
              </c:pt>
              <c:pt idx="9">
                <c:v>11.00</c:v>
              </c:pt>
              <c:pt idx="10">
                <c:v>12.00</c:v>
              </c:pt>
              <c:pt idx="11">
                <c:v>13.00</c:v>
              </c:pt>
              <c:pt idx="12">
                <c:v>14.00</c:v>
              </c:pt>
              <c:pt idx="13">
                <c:v>15.00</c:v>
              </c:pt>
              <c:pt idx="14">
                <c:v>16.00</c:v>
              </c:pt>
              <c:pt idx="15">
                <c:v>17.00</c:v>
              </c:pt>
              <c:pt idx="16">
                <c:v>18.00</c:v>
              </c:pt>
              <c:extLst>
                <c:ext xmlns:c15="http://schemas.microsoft.com/office/drawing/2012/chart" uri="{02D57815-91ED-43cb-92C2-25804820EDAC}">
                  <c15:autoCat val="1"/>
                </c:ext>
              </c:extLst>
            </c:strLit>
          </c:cat>
          <c:val>
            <c:numRef>
              <c:f>Progres!$D$3:$D$19</c:f>
              <c:numCache>
                <c:formatCode>0.00</c:formatCode>
                <c:ptCount val="17"/>
                <c:pt idx="0">
                  <c:v>0.89743589743589747</c:v>
                </c:pt>
                <c:pt idx="1">
                  <c:v>0.64102564102564108</c:v>
                </c:pt>
                <c:pt idx="2">
                  <c:v>0.57894736842105265</c:v>
                </c:pt>
                <c:pt idx="3">
                  <c:v>0.25641025641025639</c:v>
                </c:pt>
                <c:pt idx="4">
                  <c:v>0.3888888888888889</c:v>
                </c:pt>
                <c:pt idx="5">
                  <c:v>0.65789473684210531</c:v>
                </c:pt>
                <c:pt idx="6">
                  <c:v>0.30555555555555558</c:v>
                </c:pt>
                <c:pt idx="7">
                  <c:v>0.60360360360360366</c:v>
                </c:pt>
                <c:pt idx="8">
                  <c:v>0.63157894736842102</c:v>
                </c:pt>
                <c:pt idx="9">
                  <c:v>0.37606837606837606</c:v>
                </c:pt>
                <c:pt idx="10">
                  <c:v>0.51754385964912286</c:v>
                </c:pt>
                <c:pt idx="11">
                  <c:v>0.18518518518518517</c:v>
                </c:pt>
                <c:pt idx="12">
                  <c:v>0.1891891891891892</c:v>
                </c:pt>
                <c:pt idx="13">
                  <c:v>0.49572649572649574</c:v>
                </c:pt>
                <c:pt idx="14">
                  <c:v>0.44444444444444442</c:v>
                </c:pt>
                <c:pt idx="15">
                  <c:v>0.57407407407407407</c:v>
                </c:pt>
                <c:pt idx="16">
                  <c:v>0.43809523809523809</c:v>
                </c:pt>
              </c:numCache>
              <c:extLst/>
            </c:numRef>
          </c:val>
          <c:smooth val="0"/>
          <c:extLst>
            <c:ext xmlns:c16="http://schemas.microsoft.com/office/drawing/2014/chart" uri="{C3380CC4-5D6E-409C-BE32-E72D297353CC}">
              <c16:uniqueId val="{00000002-0F50-4D22-804E-40CDABBCCD24}"/>
            </c:ext>
          </c:extLst>
        </c:ser>
        <c:ser>
          <c:idx val="4"/>
          <c:order val="4"/>
          <c:tx>
            <c:v>Mar.2023</c:v>
          </c:tx>
          <c:spPr>
            <a:ln w="31750" cap="rnd" cmpd="sng" algn="ctr">
              <a:solidFill>
                <a:srgbClr val="0070C0"/>
              </a:solidFill>
              <a:round/>
            </a:ln>
            <a:effectLst/>
          </c:spPr>
          <c:marker>
            <c:symbol val="none"/>
          </c:marker>
          <c:val>
            <c:numRef>
              <c:f>Progres!$E$3:$E$19</c:f>
              <c:numCache>
                <c:formatCode>0.00</c:formatCode>
                <c:ptCount val="17"/>
                <c:pt idx="0">
                  <c:v>0.9145299145299145</c:v>
                </c:pt>
                <c:pt idx="1">
                  <c:v>0.64102564102564108</c:v>
                </c:pt>
                <c:pt idx="2">
                  <c:v>0.59649122807017541</c:v>
                </c:pt>
                <c:pt idx="3">
                  <c:v>0.27350427350427353</c:v>
                </c:pt>
                <c:pt idx="4">
                  <c:v>0.40277777777777779</c:v>
                </c:pt>
                <c:pt idx="5">
                  <c:v>0.67543859649122806</c:v>
                </c:pt>
                <c:pt idx="6">
                  <c:v>0.30555555555555558</c:v>
                </c:pt>
                <c:pt idx="7">
                  <c:v>0.63963963963963966</c:v>
                </c:pt>
                <c:pt idx="8">
                  <c:v>0.63157894736842102</c:v>
                </c:pt>
                <c:pt idx="9">
                  <c:v>0.39316239316239315</c:v>
                </c:pt>
                <c:pt idx="10">
                  <c:v>0.52631578947368418</c:v>
                </c:pt>
                <c:pt idx="11">
                  <c:v>0.21296296296296297</c:v>
                </c:pt>
                <c:pt idx="12">
                  <c:v>0.23423423423423423</c:v>
                </c:pt>
                <c:pt idx="13">
                  <c:v>0.49572649572649574</c:v>
                </c:pt>
                <c:pt idx="14">
                  <c:v>0.45614035087719296</c:v>
                </c:pt>
                <c:pt idx="15">
                  <c:v>0.59259259259259256</c:v>
                </c:pt>
                <c:pt idx="16">
                  <c:v>0.43809523809523809</c:v>
                </c:pt>
              </c:numCache>
            </c:numRef>
          </c:val>
          <c:smooth val="0"/>
          <c:extLst xmlns:c15="http://schemas.microsoft.com/office/drawing/2012/chart">
            <c:ext xmlns:c16="http://schemas.microsoft.com/office/drawing/2014/chart" uri="{C3380CC4-5D6E-409C-BE32-E72D297353CC}">
              <c16:uniqueId val="{00000003-0F50-4D22-804E-40CDABBCCD24}"/>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3508719"/>
        <c:axId val="3509551"/>
        <c:extLst>
          <c:ext xmlns:c15="http://schemas.microsoft.com/office/drawing/2012/chart" uri="{02D57815-91ED-43cb-92C2-25804820EDAC}">
            <c15:filteredLineSeries>
              <c15:ser>
                <c:idx val="1"/>
                <c:order val="1"/>
                <c:tx>
                  <c:v>4th SB</c:v>
                </c:tx>
                <c:spPr>
                  <a:ln w="22225" cap="rnd" cmpd="sng" algn="ctr">
                    <a:solidFill>
                      <a:schemeClr val="accent2"/>
                    </a:solidFill>
                    <a:round/>
                  </a:ln>
                  <a:effectLst/>
                </c:spPr>
                <c:marker>
                  <c:symbol val="none"/>
                </c:marker>
                <c:val>
                  <c:numRef>
                    <c:extLst>
                      <c:ext uri="{02D57815-91ED-43cb-92C2-25804820EDAC}">
                        <c15:formulaRef>
                          <c15:sqref>Progres!#REF!</c15:sqref>
                        </c15:formulaRef>
                      </c:ext>
                    </c:extLst>
                  </c:numRef>
                </c:val>
                <c:smooth val="0"/>
                <c:extLst>
                  <c:ext xmlns:c16="http://schemas.microsoft.com/office/drawing/2014/chart" uri="{C3380CC4-5D6E-409C-BE32-E72D297353CC}">
                    <c16:uniqueId val="{00000004-0F50-4D22-804E-40CDABBCCD24}"/>
                  </c:ext>
                </c:extLst>
              </c15:ser>
            </c15:filteredLineSeries>
            <c15:filteredLineSeries>
              <c15:ser>
                <c:idx val="5"/>
                <c:order val="5"/>
                <c:spPr>
                  <a:ln w="22225" cap="rnd" cmpd="sng" algn="ctr">
                    <a:solidFill>
                      <a:schemeClr val="accent6"/>
                    </a:solidFill>
                    <a:round/>
                  </a:ln>
                  <a:effectLst/>
                </c:spPr>
                <c:marker>
                  <c:symbol val="none"/>
                </c:marker>
                <c:val>
                  <c:numLit>
                    <c:ptCount val="0"/>
                  </c:numLit>
                </c:val>
                <c:smooth val="0"/>
                <c:extLst xmlns:c15="http://schemas.microsoft.com/office/drawing/2012/chart">
                  <c:ext xmlns:c16="http://schemas.microsoft.com/office/drawing/2014/chart" uri="{C3380CC4-5D6E-409C-BE32-E72D297353CC}">
                    <c16:uniqueId val="{00000005-0F50-4D22-804E-40CDABBCCD24}"/>
                  </c:ext>
                </c:extLst>
              </c15:ser>
            </c15:filteredLineSeries>
          </c:ext>
        </c:extLst>
      </c:lineChart>
      <c:catAx>
        <c:axId val="3508719"/>
        <c:scaling>
          <c:orientation val="minMax"/>
        </c:scaling>
        <c:delete val="1"/>
        <c:axPos val="b"/>
        <c:numFmt formatCode="General" sourceLinked="1"/>
        <c:majorTickMark val="none"/>
        <c:minorTickMark val="none"/>
        <c:tickLblPos val="nextTo"/>
        <c:crossAx val="3509551"/>
        <c:crosses val="autoZero"/>
        <c:auto val="1"/>
        <c:lblAlgn val="ctr"/>
        <c:lblOffset val="100"/>
        <c:tickLblSkip val="1"/>
        <c:noMultiLvlLbl val="0"/>
      </c:catAx>
      <c:valAx>
        <c:axId val="3509551"/>
        <c:scaling>
          <c:orientation val="minMax"/>
          <c:max val="1.1900000000000002"/>
          <c:min val="0"/>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spc="20" baseline="0">
                <a:solidFill>
                  <a:schemeClr val="dk1">
                    <a:lumMod val="65000"/>
                    <a:lumOff val="35000"/>
                  </a:schemeClr>
                </a:solidFill>
                <a:latin typeface="+mn-lt"/>
                <a:ea typeface="+mn-ea"/>
                <a:cs typeface="+mn-cs"/>
              </a:defRPr>
            </a:pPr>
            <a:endParaRPr lang="de-DE"/>
          </a:p>
        </c:txPr>
        <c:crossAx val="3508719"/>
        <c:crosses val="autoZero"/>
        <c:crossBetween val="between"/>
      </c:valAx>
      <c:spPr>
        <a:gradFill>
          <a:gsLst>
            <a:gs pos="100000">
              <a:schemeClr val="lt1">
                <a:lumMod val="95000"/>
              </a:schemeClr>
            </a:gs>
            <a:gs pos="0">
              <a:schemeClr val="lt1"/>
            </a:gs>
          </a:gsLst>
          <a:lin ang="5400000" scaled="0"/>
        </a:gradFill>
        <a:ln>
          <a:noFill/>
        </a:ln>
        <a:effectLst>
          <a:outerShdw blurRad="50800" dist="50800" dir="5400000" algn="ctr" rotWithShape="0">
            <a:schemeClr val="bg1">
              <a:lumMod val="75000"/>
            </a:schemeClr>
          </a:outerShdw>
        </a:effectLst>
      </c:spPr>
    </c:plotArea>
    <c:legend>
      <c:legendPos val="b"/>
      <c:layout>
        <c:manualLayout>
          <c:xMode val="edge"/>
          <c:yMode val="edge"/>
          <c:x val="0.78931131512782826"/>
          <c:y val="0.12825589107560836"/>
          <c:w val="0.17359146286919477"/>
          <c:h val="0.1798335463458598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dk1">
                  <a:lumMod val="65000"/>
                  <a:lumOff val="3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sz="1400"/>
      </a:pPr>
      <a:endParaRPr lang="de-DE"/>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50" baseline="0">
                <a:solidFill>
                  <a:schemeClr val="tx1">
                    <a:lumMod val="50000"/>
                    <a:lumOff val="50000"/>
                  </a:schemeClr>
                </a:solidFill>
                <a:latin typeface="+mn-lt"/>
                <a:ea typeface="+mn-ea"/>
                <a:cs typeface="+mn-cs"/>
              </a:defRPr>
            </a:pPr>
            <a:r>
              <a:rPr lang="en-US" sz="1600" dirty="0"/>
              <a:t>Use of ACH resources</a:t>
            </a:r>
          </a:p>
        </c:rich>
      </c:tx>
      <c:overlay val="0"/>
      <c:spPr>
        <a:noFill/>
        <a:ln>
          <a:noFill/>
        </a:ln>
        <a:effectLst/>
      </c:spPr>
      <c:txPr>
        <a:bodyPr rot="0" spcFirstLastPara="1" vertOverflow="ellipsis" vert="horz" wrap="square" anchor="ctr" anchorCtr="1"/>
        <a:lstStyle/>
        <a:p>
          <a:pPr>
            <a:defRPr sz="1600" b="1" i="0" u="none" strike="noStrike" kern="1200" cap="all" spc="150" baseline="0">
              <a:solidFill>
                <a:schemeClr val="tx1">
                  <a:lumMod val="50000"/>
                  <a:lumOff val="50000"/>
                </a:schemeClr>
              </a:solidFill>
              <a:latin typeface="+mn-lt"/>
              <a:ea typeface="+mn-ea"/>
              <a:cs typeface="+mn-cs"/>
            </a:defRPr>
          </a:pPr>
          <a:endParaRPr lang="de-DE"/>
        </a:p>
      </c:txPr>
    </c:title>
    <c:autoTitleDeleted val="0"/>
    <c:plotArea>
      <c:layout/>
      <c:barChart>
        <c:barDir val="col"/>
        <c:grouping val="clustered"/>
        <c:varyColors val="0"/>
        <c:ser>
          <c:idx val="0"/>
          <c:order val="0"/>
          <c:tx>
            <c:v>Planned</c:v>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strRef>
              <c:f>Project_summary!$D$4:$D$17</c:f>
              <c:strCache>
                <c:ptCount val="14"/>
                <c:pt idx="0">
                  <c:v>TSVV-01</c:v>
                </c:pt>
                <c:pt idx="1">
                  <c:v>TSVV-02</c:v>
                </c:pt>
                <c:pt idx="2">
                  <c:v>TSVV-03</c:v>
                </c:pt>
                <c:pt idx="3">
                  <c:v>TSVV-04</c:v>
                </c:pt>
                <c:pt idx="4">
                  <c:v>TSVV-05</c:v>
                </c:pt>
                <c:pt idx="5">
                  <c:v>TSVV-06</c:v>
                </c:pt>
                <c:pt idx="6">
                  <c:v>TSVV-07</c:v>
                </c:pt>
                <c:pt idx="7">
                  <c:v>TSVV-08</c:v>
                </c:pt>
                <c:pt idx="8">
                  <c:v>TSVV-09</c:v>
                </c:pt>
                <c:pt idx="9">
                  <c:v>TSVV-10</c:v>
                </c:pt>
                <c:pt idx="10">
                  <c:v>TSVV-11</c:v>
                </c:pt>
                <c:pt idx="11">
                  <c:v>TSVV-12</c:v>
                </c:pt>
                <c:pt idx="12">
                  <c:v>TSVV-13</c:v>
                </c:pt>
                <c:pt idx="13">
                  <c:v>TSVV-14</c:v>
                </c:pt>
              </c:strCache>
            </c:strRef>
          </c:cat>
          <c:val>
            <c:numRef>
              <c:f>Project_summary!$E$4:$E$17</c:f>
              <c:numCache>
                <c:formatCode>0.0</c:formatCode>
                <c:ptCount val="14"/>
                <c:pt idx="0">
                  <c:v>148.80000000000001</c:v>
                </c:pt>
                <c:pt idx="1">
                  <c:v>74.400000000000006</c:v>
                </c:pt>
                <c:pt idx="2">
                  <c:v>148.80000000000001</c:v>
                </c:pt>
                <c:pt idx="3">
                  <c:v>148.80000000000001</c:v>
                </c:pt>
                <c:pt idx="4">
                  <c:v>104.39999999999999</c:v>
                </c:pt>
                <c:pt idx="5">
                  <c:v>74.400000000000006</c:v>
                </c:pt>
                <c:pt idx="6">
                  <c:v>148.80000000000001</c:v>
                </c:pt>
                <c:pt idx="7">
                  <c:v>148.80000000000001</c:v>
                </c:pt>
                <c:pt idx="8">
                  <c:v>88.800000000000011</c:v>
                </c:pt>
                <c:pt idx="9">
                  <c:v>148.80000000000001</c:v>
                </c:pt>
                <c:pt idx="10">
                  <c:v>148.80000000000001</c:v>
                </c:pt>
                <c:pt idx="11">
                  <c:v>148.80000000000001</c:v>
                </c:pt>
                <c:pt idx="12">
                  <c:v>104.39999999999999</c:v>
                </c:pt>
                <c:pt idx="13">
                  <c:v>44.400000000000006</c:v>
                </c:pt>
              </c:numCache>
            </c:numRef>
          </c:val>
          <c:extLst>
            <c:ext xmlns:c16="http://schemas.microsoft.com/office/drawing/2014/chart" uri="{C3380CC4-5D6E-409C-BE32-E72D297353CC}">
              <c16:uniqueId val="{00000000-45A4-4981-9D8B-C8324626EBC2}"/>
            </c:ext>
          </c:extLst>
        </c:ser>
        <c:ser>
          <c:idx val="1"/>
          <c:order val="1"/>
          <c:tx>
            <c:v>USED</c:v>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cat>
            <c:strRef>
              <c:f>Project_summary!$D$4:$D$17</c:f>
              <c:strCache>
                <c:ptCount val="14"/>
                <c:pt idx="0">
                  <c:v>TSVV-01</c:v>
                </c:pt>
                <c:pt idx="1">
                  <c:v>TSVV-02</c:v>
                </c:pt>
                <c:pt idx="2">
                  <c:v>TSVV-03</c:v>
                </c:pt>
                <c:pt idx="3">
                  <c:v>TSVV-04</c:v>
                </c:pt>
                <c:pt idx="4">
                  <c:v>TSVV-05</c:v>
                </c:pt>
                <c:pt idx="5">
                  <c:v>TSVV-06</c:v>
                </c:pt>
                <c:pt idx="6">
                  <c:v>TSVV-07</c:v>
                </c:pt>
                <c:pt idx="7">
                  <c:v>TSVV-08</c:v>
                </c:pt>
                <c:pt idx="8">
                  <c:v>TSVV-09</c:v>
                </c:pt>
                <c:pt idx="9">
                  <c:v>TSVV-10</c:v>
                </c:pt>
                <c:pt idx="10">
                  <c:v>TSVV-11</c:v>
                </c:pt>
                <c:pt idx="11">
                  <c:v>TSVV-12</c:v>
                </c:pt>
                <c:pt idx="12">
                  <c:v>TSVV-13</c:v>
                </c:pt>
                <c:pt idx="13">
                  <c:v>TSVV-14</c:v>
                </c:pt>
              </c:strCache>
            </c:strRef>
          </c:cat>
          <c:val>
            <c:numRef>
              <c:f>Project_summary!$F$4:$F$17</c:f>
              <c:numCache>
                <c:formatCode>0.0</c:formatCode>
                <c:ptCount val="14"/>
                <c:pt idx="0">
                  <c:v>56.2</c:v>
                </c:pt>
                <c:pt idx="1">
                  <c:v>29.4</c:v>
                </c:pt>
                <c:pt idx="2">
                  <c:v>61.900000000000006</c:v>
                </c:pt>
                <c:pt idx="3">
                  <c:v>34</c:v>
                </c:pt>
                <c:pt idx="4">
                  <c:v>62.7</c:v>
                </c:pt>
                <c:pt idx="5">
                  <c:v>6.4</c:v>
                </c:pt>
                <c:pt idx="6">
                  <c:v>81.699999999999989</c:v>
                </c:pt>
                <c:pt idx="7">
                  <c:v>68</c:v>
                </c:pt>
                <c:pt idx="8">
                  <c:v>33</c:v>
                </c:pt>
                <c:pt idx="9">
                  <c:v>42.5</c:v>
                </c:pt>
                <c:pt idx="10">
                  <c:v>102.9</c:v>
                </c:pt>
                <c:pt idx="11">
                  <c:v>55.8</c:v>
                </c:pt>
                <c:pt idx="12">
                  <c:v>32.5</c:v>
                </c:pt>
                <c:pt idx="13">
                  <c:v>8</c:v>
                </c:pt>
              </c:numCache>
            </c:numRef>
          </c:val>
          <c:extLst>
            <c:ext xmlns:c16="http://schemas.microsoft.com/office/drawing/2014/chart" uri="{C3380CC4-5D6E-409C-BE32-E72D297353CC}">
              <c16:uniqueId val="{00000001-45A4-4981-9D8B-C8324626EBC2}"/>
            </c:ext>
          </c:extLst>
        </c:ser>
        <c:dLbls>
          <c:showLegendKey val="0"/>
          <c:showVal val="0"/>
          <c:showCatName val="0"/>
          <c:showSerName val="0"/>
          <c:showPercent val="0"/>
          <c:showBubbleSize val="0"/>
        </c:dLbls>
        <c:gapWidth val="164"/>
        <c:overlap val="-22"/>
        <c:axId val="1957864191"/>
        <c:axId val="1957862527"/>
      </c:barChart>
      <c:catAx>
        <c:axId val="1957864191"/>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5400000" spcFirstLastPara="1" vertOverflow="ellipsis" wrap="square" anchor="ctr" anchorCtr="1"/>
          <a:lstStyle/>
          <a:p>
            <a:pPr>
              <a:defRPr sz="1050" b="1" i="0" u="none" strike="noStrike" kern="1200" baseline="0">
                <a:solidFill>
                  <a:srgbClr val="002060"/>
                </a:solidFill>
                <a:latin typeface="+mn-lt"/>
                <a:ea typeface="+mn-ea"/>
                <a:cs typeface="+mn-cs"/>
              </a:defRPr>
            </a:pPr>
            <a:endParaRPr lang="de-DE"/>
          </a:p>
        </c:txPr>
        <c:crossAx val="1957862527"/>
        <c:crosses val="autoZero"/>
        <c:auto val="1"/>
        <c:lblAlgn val="ctr"/>
        <c:lblOffset val="100"/>
        <c:noMultiLvlLbl val="0"/>
      </c:catAx>
      <c:valAx>
        <c:axId val="1957862527"/>
        <c:scaling>
          <c:orientation val="minMax"/>
          <c:max val="15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j-lt"/>
                <a:ea typeface="+mn-ea"/>
                <a:cs typeface="+mn-cs"/>
              </a:defRPr>
            </a:pPr>
            <a:endParaRPr lang="de-DE"/>
          </a:p>
        </c:txPr>
        <c:crossAx val="1957864191"/>
        <c:crosses val="autoZero"/>
        <c:crossBetween val="between"/>
        <c:majorUnit val="50"/>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0.04977</cdr:x>
      <cdr:y>0.76514</cdr:y>
    </cdr:from>
    <cdr:to>
      <cdr:x>0.19189</cdr:x>
      <cdr:y>0.94441</cdr:y>
    </cdr:to>
    <cdr:sp macro="" textlink="">
      <cdr:nvSpPr>
        <cdr:cNvPr id="2" name="TextBox 1">
          <a:extLst xmlns:a="http://schemas.openxmlformats.org/drawingml/2006/main">
            <a:ext uri="{FF2B5EF4-FFF2-40B4-BE49-F238E27FC236}">
              <a16:creationId xmlns:a16="http://schemas.microsoft.com/office/drawing/2014/main" id="{A5BC64F7-FBD1-D7DC-83BA-BD8376F99EFF}"/>
            </a:ext>
          </a:extLst>
        </cdr:cNvPr>
        <cdr:cNvSpPr txBox="1"/>
      </cdr:nvSpPr>
      <cdr:spPr>
        <a:xfrm xmlns:a="http://schemas.openxmlformats.org/drawingml/2006/main">
          <a:off x="320187" y="390268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0.05054</cdr:x>
      <cdr:y>0.67313</cdr:y>
    </cdr:from>
    <cdr:to>
      <cdr:x>0.26919</cdr:x>
      <cdr:y>0.71795</cdr:y>
    </cdr:to>
    <cdr:sp macro="" textlink="">
      <cdr:nvSpPr>
        <cdr:cNvPr id="3" name="TextBox 2">
          <a:extLst xmlns:a="http://schemas.openxmlformats.org/drawingml/2006/main">
            <a:ext uri="{FF2B5EF4-FFF2-40B4-BE49-F238E27FC236}">
              <a16:creationId xmlns:a16="http://schemas.microsoft.com/office/drawing/2014/main" id="{7AA8EC3E-81DF-9977-6AFD-33ED06E7F480}"/>
            </a:ext>
          </a:extLst>
        </cdr:cNvPr>
        <cdr:cNvSpPr txBox="1"/>
      </cdr:nvSpPr>
      <cdr:spPr>
        <a:xfrm xmlns:a="http://schemas.openxmlformats.org/drawingml/2006/main">
          <a:off x="326567" y="3511564"/>
          <a:ext cx="1412820" cy="233815"/>
        </a:xfrm>
        <a:prstGeom xmlns:a="http://schemas.openxmlformats.org/drawingml/2006/main" prst="rect">
          <a:avLst/>
        </a:prstGeom>
        <a:solidFill xmlns:a="http://schemas.openxmlformats.org/drawingml/2006/main">
          <a:schemeClr val="accent3">
            <a:lumMod val="40000"/>
            <a:lumOff val="60000"/>
          </a:schemeClr>
        </a:solidFill>
      </cdr:spPr>
      <cdr:txBody>
        <a:bodyPr xmlns:a="http://schemas.openxmlformats.org/drawingml/2006/main" vertOverflow="clip" wrap="none" rtlCol="0" anchor="ctr"/>
        <a:lstStyle xmlns:a="http://schemas.openxmlformats.org/drawingml/2006/main"/>
        <a:p xmlns:a="http://schemas.openxmlformats.org/drawingml/2006/main">
          <a:pPr algn="ctr"/>
          <a:r>
            <a:rPr lang="en-US" sz="1100" b="1"/>
            <a:t>SOFTWARE ENGINEERING</a:t>
          </a:r>
        </a:p>
      </cdr:txBody>
    </cdr:sp>
  </cdr:relSizeAnchor>
  <cdr:relSizeAnchor xmlns:cdr="http://schemas.openxmlformats.org/drawingml/2006/chartDrawing">
    <cdr:from>
      <cdr:x>0.26919</cdr:x>
      <cdr:y>0.67354</cdr:y>
    </cdr:from>
    <cdr:to>
      <cdr:x>0.43546</cdr:x>
      <cdr:y>0.71835</cdr:y>
    </cdr:to>
    <cdr:sp macro="" textlink="">
      <cdr:nvSpPr>
        <cdr:cNvPr id="4" name="TextBox 1">
          <a:extLst xmlns:a="http://schemas.openxmlformats.org/drawingml/2006/main">
            <a:ext uri="{FF2B5EF4-FFF2-40B4-BE49-F238E27FC236}">
              <a16:creationId xmlns:a16="http://schemas.microsoft.com/office/drawing/2014/main" id="{73D78060-FBE2-6570-A807-4BD9E2FF15DB}"/>
            </a:ext>
          </a:extLst>
        </cdr:cNvPr>
        <cdr:cNvSpPr txBox="1"/>
      </cdr:nvSpPr>
      <cdr:spPr>
        <a:xfrm xmlns:a="http://schemas.openxmlformats.org/drawingml/2006/main">
          <a:off x="1739387" y="3513703"/>
          <a:ext cx="1074364" cy="233763"/>
        </a:xfrm>
        <a:prstGeom xmlns:a="http://schemas.openxmlformats.org/drawingml/2006/main" prst="rect">
          <a:avLst/>
        </a:prstGeom>
        <a:solidFill xmlns:a="http://schemas.openxmlformats.org/drawingml/2006/main">
          <a:srgbClr val="FFF6DD"/>
        </a:solidFill>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b="1"/>
            <a:t>INTERFACES</a:t>
          </a:r>
        </a:p>
      </cdr:txBody>
    </cdr:sp>
  </cdr:relSizeAnchor>
  <cdr:relSizeAnchor xmlns:cdr="http://schemas.openxmlformats.org/drawingml/2006/chartDrawing">
    <cdr:from>
      <cdr:x>0.4366</cdr:x>
      <cdr:y>0.67354</cdr:y>
    </cdr:from>
    <cdr:to>
      <cdr:x>0.65639</cdr:x>
      <cdr:y>0.71835</cdr:y>
    </cdr:to>
    <cdr:sp macro="" textlink="">
      <cdr:nvSpPr>
        <cdr:cNvPr id="5" name="TextBox 1">
          <a:extLst xmlns:a="http://schemas.openxmlformats.org/drawingml/2006/main">
            <a:ext uri="{FF2B5EF4-FFF2-40B4-BE49-F238E27FC236}">
              <a16:creationId xmlns:a16="http://schemas.microsoft.com/office/drawing/2014/main" id="{73D78060-FBE2-6570-A807-4BD9E2FF15DB}"/>
            </a:ext>
          </a:extLst>
        </cdr:cNvPr>
        <cdr:cNvSpPr txBox="1"/>
      </cdr:nvSpPr>
      <cdr:spPr>
        <a:xfrm xmlns:a="http://schemas.openxmlformats.org/drawingml/2006/main">
          <a:off x="2821117" y="3513703"/>
          <a:ext cx="1420187" cy="233763"/>
        </a:xfrm>
        <a:prstGeom xmlns:a="http://schemas.openxmlformats.org/drawingml/2006/main" prst="rect">
          <a:avLst/>
        </a:prstGeom>
        <a:solidFill xmlns:a="http://schemas.openxmlformats.org/drawingml/2006/main">
          <a:schemeClr val="accent3">
            <a:lumMod val="40000"/>
            <a:lumOff val="60000"/>
          </a:schemeClr>
        </a:solidFill>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b="1"/>
            <a:t>VVUQ</a:t>
          </a:r>
        </a:p>
      </cdr:txBody>
    </cdr:sp>
  </cdr:relSizeAnchor>
  <cdr:relSizeAnchor xmlns:cdr="http://schemas.openxmlformats.org/drawingml/2006/chartDrawing">
    <cdr:from>
      <cdr:x>0.65525</cdr:x>
      <cdr:y>0.67354</cdr:y>
    </cdr:from>
    <cdr:to>
      <cdr:x>0.76458</cdr:x>
      <cdr:y>0.71835</cdr:y>
    </cdr:to>
    <cdr:sp macro="" textlink="">
      <cdr:nvSpPr>
        <cdr:cNvPr id="6" name="TextBox 1">
          <a:extLst xmlns:a="http://schemas.openxmlformats.org/drawingml/2006/main">
            <a:ext uri="{FF2B5EF4-FFF2-40B4-BE49-F238E27FC236}">
              <a16:creationId xmlns:a16="http://schemas.microsoft.com/office/drawing/2014/main" id="{F95D0509-6B22-E32E-B746-7B935C2A2CF5}"/>
            </a:ext>
          </a:extLst>
        </cdr:cNvPr>
        <cdr:cNvSpPr txBox="1"/>
      </cdr:nvSpPr>
      <cdr:spPr>
        <a:xfrm xmlns:a="http://schemas.openxmlformats.org/drawingml/2006/main">
          <a:off x="4233938" y="3513703"/>
          <a:ext cx="706442" cy="233763"/>
        </a:xfrm>
        <a:prstGeom xmlns:a="http://schemas.openxmlformats.org/drawingml/2006/main" prst="rect">
          <a:avLst/>
        </a:prstGeom>
        <a:solidFill xmlns:a="http://schemas.openxmlformats.org/drawingml/2006/main">
          <a:srgbClr val="FFF6DD"/>
        </a:solidFill>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b="1"/>
            <a:t>DISSEMINATION</a:t>
          </a:r>
        </a:p>
      </cdr:txBody>
    </cdr:sp>
  </cdr:relSizeAnchor>
  <cdr:relSizeAnchor xmlns:cdr="http://schemas.openxmlformats.org/drawingml/2006/chartDrawing">
    <cdr:from>
      <cdr:x>0.76531</cdr:x>
      <cdr:y>0.6721</cdr:y>
    </cdr:from>
    <cdr:to>
      <cdr:x>0.8735</cdr:x>
      <cdr:y>0.71692</cdr:y>
    </cdr:to>
    <cdr:sp macro="" textlink="">
      <cdr:nvSpPr>
        <cdr:cNvPr id="7" name="TextBox 1">
          <a:extLst xmlns:a="http://schemas.openxmlformats.org/drawingml/2006/main">
            <a:ext uri="{FF2B5EF4-FFF2-40B4-BE49-F238E27FC236}">
              <a16:creationId xmlns:a16="http://schemas.microsoft.com/office/drawing/2014/main" id="{EADB3730-7581-46E9-B590-754C7C8968E9}"/>
            </a:ext>
          </a:extLst>
        </cdr:cNvPr>
        <cdr:cNvSpPr txBox="1"/>
      </cdr:nvSpPr>
      <cdr:spPr>
        <a:xfrm xmlns:a="http://schemas.openxmlformats.org/drawingml/2006/main">
          <a:off x="4945097" y="3506190"/>
          <a:ext cx="699077" cy="233816"/>
        </a:xfrm>
        <a:prstGeom xmlns:a="http://schemas.openxmlformats.org/drawingml/2006/main" prst="rect">
          <a:avLst/>
        </a:prstGeom>
        <a:solidFill xmlns:a="http://schemas.openxmlformats.org/drawingml/2006/main">
          <a:schemeClr val="accent3">
            <a:lumMod val="40000"/>
            <a:lumOff val="60000"/>
          </a:schemeClr>
        </a:solidFill>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b="1"/>
            <a:t>DOCUMENTATION</a:t>
          </a:r>
        </a:p>
      </cdr:txBody>
    </cdr:sp>
  </cdr:relSizeAnchor>
  <cdr:relSizeAnchor xmlns:cdr="http://schemas.openxmlformats.org/drawingml/2006/chartDrawing">
    <cdr:from>
      <cdr:x>0.87427</cdr:x>
      <cdr:y>0.6721</cdr:y>
    </cdr:from>
    <cdr:to>
      <cdr:x>0.98132</cdr:x>
      <cdr:y>0.71692</cdr:y>
    </cdr:to>
    <cdr:sp macro="" textlink="">
      <cdr:nvSpPr>
        <cdr:cNvPr id="8" name="TextBox 1">
          <a:extLst xmlns:a="http://schemas.openxmlformats.org/drawingml/2006/main">
            <a:ext uri="{FF2B5EF4-FFF2-40B4-BE49-F238E27FC236}">
              <a16:creationId xmlns:a16="http://schemas.microsoft.com/office/drawing/2014/main" id="{490B1A42-0FD3-B895-B811-B1A9A25A14E8}"/>
            </a:ext>
          </a:extLst>
        </cdr:cNvPr>
        <cdr:cNvSpPr txBox="1"/>
      </cdr:nvSpPr>
      <cdr:spPr>
        <a:xfrm xmlns:a="http://schemas.openxmlformats.org/drawingml/2006/main">
          <a:off x="5649149" y="3506190"/>
          <a:ext cx="691710" cy="233816"/>
        </a:xfrm>
        <a:prstGeom xmlns:a="http://schemas.openxmlformats.org/drawingml/2006/main" prst="rect">
          <a:avLst/>
        </a:prstGeom>
        <a:solidFill xmlns:a="http://schemas.openxmlformats.org/drawingml/2006/main">
          <a:srgbClr val="FFF6DD"/>
        </a:solidFill>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b="1"/>
            <a:t>USER SUPPORT</a:t>
          </a:r>
        </a:p>
      </cdr:txBody>
    </cdr:sp>
  </cdr:relSizeAnchor>
  <cdr:relSizeAnchor xmlns:cdr="http://schemas.openxmlformats.org/drawingml/2006/chartDrawing">
    <cdr:from>
      <cdr:x>0.05461</cdr:x>
      <cdr:y>0.71529</cdr:y>
    </cdr:from>
    <cdr:to>
      <cdr:x>0.11041</cdr:x>
      <cdr:y>0.95971</cdr:y>
    </cdr:to>
    <cdr:sp macro="" textlink="">
      <cdr:nvSpPr>
        <cdr:cNvPr id="9" name="TextBox 1">
          <a:extLst xmlns:a="http://schemas.openxmlformats.org/drawingml/2006/main">
            <a:ext uri="{FF2B5EF4-FFF2-40B4-BE49-F238E27FC236}">
              <a16:creationId xmlns:a16="http://schemas.microsoft.com/office/drawing/2014/main" id="{56A3A47E-E680-3AB2-1C4B-662E9DBFA5A4}"/>
            </a:ext>
          </a:extLst>
        </cdr:cNvPr>
        <cdr:cNvSpPr txBox="1"/>
      </cdr:nvSpPr>
      <cdr:spPr>
        <a:xfrm xmlns:a="http://schemas.openxmlformats.org/drawingml/2006/main" rot="16200000">
          <a:off x="-104420" y="4188766"/>
          <a:ext cx="1275082" cy="360555"/>
        </a:xfrm>
        <a:prstGeom xmlns:a="http://schemas.openxmlformats.org/drawingml/2006/main" prst="rect">
          <a:avLst/>
        </a:prstGeom>
        <a:noFill xmlns:a="http://schemas.openxmlformats.org/drawingml/2006/main"/>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200" b="0" i="1" dirty="0"/>
            <a:t>Version control</a:t>
          </a:r>
        </a:p>
        <a:p xmlns:a="http://schemas.openxmlformats.org/drawingml/2006/main">
          <a:pPr algn="r"/>
          <a:r>
            <a:rPr lang="en-US" sz="1200" b="0" i="1" dirty="0"/>
            <a:t> implemented</a:t>
          </a:r>
        </a:p>
      </cdr:txBody>
    </cdr:sp>
  </cdr:relSizeAnchor>
  <cdr:relSizeAnchor xmlns:cdr="http://schemas.openxmlformats.org/drawingml/2006/chartDrawing">
    <cdr:from>
      <cdr:x>0.10954</cdr:x>
      <cdr:y>0.71529</cdr:y>
    </cdr:from>
    <cdr:to>
      <cdr:x>0.16534</cdr:x>
      <cdr:y>0.95971</cdr:y>
    </cdr:to>
    <cdr:sp macro="" textlink="">
      <cdr:nvSpPr>
        <cdr:cNvPr id="10" name="TextBox 1">
          <a:extLst xmlns:a="http://schemas.openxmlformats.org/drawingml/2006/main">
            <a:ext uri="{FF2B5EF4-FFF2-40B4-BE49-F238E27FC236}">
              <a16:creationId xmlns:a16="http://schemas.microsoft.com/office/drawing/2014/main" id="{E64E44AE-9477-F93F-94A2-1AD6ACF4FE98}"/>
            </a:ext>
          </a:extLst>
        </cdr:cNvPr>
        <cdr:cNvSpPr txBox="1"/>
      </cdr:nvSpPr>
      <cdr:spPr>
        <a:xfrm xmlns:a="http://schemas.openxmlformats.org/drawingml/2006/main" rot="16200000">
          <a:off x="250513" y="4188766"/>
          <a:ext cx="1275082" cy="360555"/>
        </a:xfrm>
        <a:prstGeom xmlns:a="http://schemas.openxmlformats.org/drawingml/2006/main" prst="rect">
          <a:avLst/>
        </a:prstGeom>
        <a:noFill xmlns:a="http://schemas.openxmlformats.org/drawingml/2006/main"/>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200" b="0" i="1"/>
            <a:t>Software engineering</a:t>
          </a:r>
        </a:p>
        <a:p xmlns:a="http://schemas.openxmlformats.org/drawingml/2006/main">
          <a:pPr algn="r"/>
          <a:r>
            <a:rPr lang="en-US" sz="1200" b="0" i="1"/>
            <a:t>standards</a:t>
          </a:r>
        </a:p>
      </cdr:txBody>
    </cdr:sp>
  </cdr:relSizeAnchor>
  <cdr:relSizeAnchor xmlns:cdr="http://schemas.openxmlformats.org/drawingml/2006/chartDrawing">
    <cdr:from>
      <cdr:x>0.16192</cdr:x>
      <cdr:y>0.71529</cdr:y>
    </cdr:from>
    <cdr:to>
      <cdr:x>0.21773</cdr:x>
      <cdr:y>0.95971</cdr:y>
    </cdr:to>
    <cdr:sp macro="" textlink="">
      <cdr:nvSpPr>
        <cdr:cNvPr id="11" name="TextBox 1">
          <a:extLst xmlns:a="http://schemas.openxmlformats.org/drawingml/2006/main">
            <a:ext uri="{FF2B5EF4-FFF2-40B4-BE49-F238E27FC236}">
              <a16:creationId xmlns:a16="http://schemas.microsoft.com/office/drawing/2014/main" id="{E64E44AE-9477-F93F-94A2-1AD6ACF4FE98}"/>
            </a:ext>
          </a:extLst>
        </cdr:cNvPr>
        <cdr:cNvSpPr txBox="1"/>
      </cdr:nvSpPr>
      <cdr:spPr>
        <a:xfrm xmlns:a="http://schemas.openxmlformats.org/drawingml/2006/main" rot="16200000">
          <a:off x="589002" y="4188734"/>
          <a:ext cx="1275082" cy="360620"/>
        </a:xfrm>
        <a:prstGeom xmlns:a="http://schemas.openxmlformats.org/drawingml/2006/main" prst="rect">
          <a:avLst/>
        </a:prstGeom>
        <a:noFill xmlns:a="http://schemas.openxmlformats.org/drawingml/2006/main"/>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200" b="0" i="1"/>
            <a:t>Coding standards</a:t>
          </a:r>
        </a:p>
        <a:p xmlns:a="http://schemas.openxmlformats.org/drawingml/2006/main">
          <a:pPr algn="r"/>
          <a:r>
            <a:rPr lang="en-US" sz="1200" b="0" i="1"/>
            <a:t>established</a:t>
          </a:r>
        </a:p>
      </cdr:txBody>
    </cdr:sp>
  </cdr:relSizeAnchor>
  <cdr:relSizeAnchor xmlns:cdr="http://schemas.openxmlformats.org/drawingml/2006/chartDrawing">
    <cdr:from>
      <cdr:x>0.21773</cdr:x>
      <cdr:y>0.71529</cdr:y>
    </cdr:from>
    <cdr:to>
      <cdr:x>0.27353</cdr:x>
      <cdr:y>0.95971</cdr:y>
    </cdr:to>
    <cdr:sp macro="" textlink="">
      <cdr:nvSpPr>
        <cdr:cNvPr id="12" name="TextBox 1">
          <a:extLst xmlns:a="http://schemas.openxmlformats.org/drawingml/2006/main">
            <a:ext uri="{FF2B5EF4-FFF2-40B4-BE49-F238E27FC236}">
              <a16:creationId xmlns:a16="http://schemas.microsoft.com/office/drawing/2014/main" id="{E64E44AE-9477-F93F-94A2-1AD6ACF4FE98}"/>
            </a:ext>
          </a:extLst>
        </cdr:cNvPr>
        <cdr:cNvSpPr txBox="1"/>
      </cdr:nvSpPr>
      <cdr:spPr>
        <a:xfrm xmlns:a="http://schemas.openxmlformats.org/drawingml/2006/main" rot="16200000">
          <a:off x="949590" y="4188766"/>
          <a:ext cx="1275082" cy="360555"/>
        </a:xfrm>
        <a:prstGeom xmlns:a="http://schemas.openxmlformats.org/drawingml/2006/main" prst="rect">
          <a:avLst/>
        </a:prstGeom>
        <a:noFill xmlns:a="http://schemas.openxmlformats.org/drawingml/2006/main"/>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200" b="0" i="1"/>
            <a:t>HPC performance</a:t>
          </a:r>
        </a:p>
        <a:p xmlns:a="http://schemas.openxmlformats.org/drawingml/2006/main">
          <a:pPr algn="r"/>
          <a:r>
            <a:rPr lang="en-US" sz="1200" b="0" i="1"/>
            <a:t> optimization</a:t>
          </a:r>
        </a:p>
      </cdr:txBody>
    </cdr:sp>
  </cdr:relSizeAnchor>
  <cdr:relSizeAnchor xmlns:cdr="http://schemas.openxmlformats.org/drawingml/2006/chartDrawing">
    <cdr:from>
      <cdr:x>0.27239</cdr:x>
      <cdr:y>0.71529</cdr:y>
    </cdr:from>
    <cdr:to>
      <cdr:x>0.32819</cdr:x>
      <cdr:y>0.95971</cdr:y>
    </cdr:to>
    <cdr:sp macro="" textlink="">
      <cdr:nvSpPr>
        <cdr:cNvPr id="13" name="TextBox 1">
          <a:extLst xmlns:a="http://schemas.openxmlformats.org/drawingml/2006/main">
            <a:ext uri="{FF2B5EF4-FFF2-40B4-BE49-F238E27FC236}">
              <a16:creationId xmlns:a16="http://schemas.microsoft.com/office/drawing/2014/main" id="{79EAE994-51FE-811E-21F4-D825D229190A}"/>
            </a:ext>
          </a:extLst>
        </cdr:cNvPr>
        <cdr:cNvSpPr txBox="1"/>
      </cdr:nvSpPr>
      <cdr:spPr>
        <a:xfrm xmlns:a="http://schemas.openxmlformats.org/drawingml/2006/main" rot="16200000">
          <a:off x="1302779" y="4188766"/>
          <a:ext cx="1275082" cy="360555"/>
        </a:xfrm>
        <a:prstGeom xmlns:a="http://schemas.openxmlformats.org/drawingml/2006/main" prst="rect">
          <a:avLst/>
        </a:prstGeom>
        <a:noFill xmlns:a="http://schemas.openxmlformats.org/drawingml/2006/main"/>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200" b="0" i="1"/>
            <a:t>User-friendly interface</a:t>
          </a:r>
        </a:p>
      </cdr:txBody>
    </cdr:sp>
  </cdr:relSizeAnchor>
  <cdr:relSizeAnchor xmlns:cdr="http://schemas.openxmlformats.org/drawingml/2006/chartDrawing">
    <cdr:from>
      <cdr:x>0.32732</cdr:x>
      <cdr:y>0.71529</cdr:y>
    </cdr:from>
    <cdr:to>
      <cdr:x>0.38312</cdr:x>
      <cdr:y>0.95971</cdr:y>
    </cdr:to>
    <cdr:sp macro="" textlink="">
      <cdr:nvSpPr>
        <cdr:cNvPr id="14" name="TextBox 1">
          <a:extLst xmlns:a="http://schemas.openxmlformats.org/drawingml/2006/main">
            <a:ext uri="{FF2B5EF4-FFF2-40B4-BE49-F238E27FC236}">
              <a16:creationId xmlns:a16="http://schemas.microsoft.com/office/drawing/2014/main" id="{67DE18A4-2B5C-F274-EF84-BB2386FC22F9}"/>
            </a:ext>
          </a:extLst>
        </cdr:cNvPr>
        <cdr:cNvSpPr txBox="1"/>
      </cdr:nvSpPr>
      <cdr:spPr>
        <a:xfrm xmlns:a="http://schemas.openxmlformats.org/drawingml/2006/main" rot="16200000">
          <a:off x="1657712" y="4188766"/>
          <a:ext cx="1275082" cy="360555"/>
        </a:xfrm>
        <a:prstGeom xmlns:a="http://schemas.openxmlformats.org/drawingml/2006/main" prst="rect">
          <a:avLst/>
        </a:prstGeom>
        <a:noFill xmlns:a="http://schemas.openxmlformats.org/drawingml/2006/main"/>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200" b="0" i="1"/>
            <a:t>Post-processing</a:t>
          </a:r>
        </a:p>
        <a:p xmlns:a="http://schemas.openxmlformats.org/drawingml/2006/main">
          <a:pPr algn="r"/>
          <a:r>
            <a:rPr lang="en-US" sz="1200" b="0" i="1"/>
            <a:t>(visualisation) tools</a:t>
          </a:r>
        </a:p>
      </cdr:txBody>
    </cdr:sp>
  </cdr:relSizeAnchor>
  <cdr:relSizeAnchor xmlns:cdr="http://schemas.openxmlformats.org/drawingml/2006/chartDrawing">
    <cdr:from>
      <cdr:x>0.3797</cdr:x>
      <cdr:y>0.71529</cdr:y>
    </cdr:from>
    <cdr:to>
      <cdr:x>0.43551</cdr:x>
      <cdr:y>0.95971</cdr:y>
    </cdr:to>
    <cdr:sp macro="" textlink="">
      <cdr:nvSpPr>
        <cdr:cNvPr id="15" name="TextBox 1">
          <a:extLst xmlns:a="http://schemas.openxmlformats.org/drawingml/2006/main">
            <a:ext uri="{FF2B5EF4-FFF2-40B4-BE49-F238E27FC236}">
              <a16:creationId xmlns:a16="http://schemas.microsoft.com/office/drawing/2014/main" id="{26578852-4503-168A-5E18-AACEC58772DF}"/>
            </a:ext>
          </a:extLst>
        </cdr:cNvPr>
        <cdr:cNvSpPr txBox="1"/>
      </cdr:nvSpPr>
      <cdr:spPr>
        <a:xfrm xmlns:a="http://schemas.openxmlformats.org/drawingml/2006/main" rot="16200000">
          <a:off x="1996201" y="4188734"/>
          <a:ext cx="1275082" cy="360620"/>
        </a:xfrm>
        <a:prstGeom xmlns:a="http://schemas.openxmlformats.org/drawingml/2006/main" prst="rect">
          <a:avLst/>
        </a:prstGeom>
        <a:noFill xmlns:a="http://schemas.openxmlformats.org/drawingml/2006/main"/>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200" b="0" i="1"/>
            <a:t>Interface to IMAS</a:t>
          </a:r>
        </a:p>
      </cdr:txBody>
    </cdr:sp>
  </cdr:relSizeAnchor>
  <cdr:relSizeAnchor xmlns:cdr="http://schemas.openxmlformats.org/drawingml/2006/chartDrawing">
    <cdr:from>
      <cdr:x>0.43551</cdr:x>
      <cdr:y>0.71529</cdr:y>
    </cdr:from>
    <cdr:to>
      <cdr:x>0.49131</cdr:x>
      <cdr:y>0.95971</cdr:y>
    </cdr:to>
    <cdr:sp macro="" textlink="">
      <cdr:nvSpPr>
        <cdr:cNvPr id="16" name="TextBox 1">
          <a:extLst xmlns:a="http://schemas.openxmlformats.org/drawingml/2006/main">
            <a:ext uri="{FF2B5EF4-FFF2-40B4-BE49-F238E27FC236}">
              <a16:creationId xmlns:a16="http://schemas.microsoft.com/office/drawing/2014/main" id="{B4CF6020-DE08-2AA1-534D-CF096FF982E9}"/>
            </a:ext>
          </a:extLst>
        </cdr:cNvPr>
        <cdr:cNvSpPr txBox="1"/>
      </cdr:nvSpPr>
      <cdr:spPr>
        <a:xfrm xmlns:a="http://schemas.openxmlformats.org/drawingml/2006/main" rot="16200000">
          <a:off x="2356789" y="4188766"/>
          <a:ext cx="1275082" cy="360555"/>
        </a:xfrm>
        <a:prstGeom xmlns:a="http://schemas.openxmlformats.org/drawingml/2006/main" prst="rect">
          <a:avLst/>
        </a:prstGeom>
        <a:noFill xmlns:a="http://schemas.openxmlformats.org/drawingml/2006/main"/>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200" b="0" i="1"/>
            <a:t>Verification strategy</a:t>
          </a:r>
        </a:p>
      </cdr:txBody>
    </cdr:sp>
  </cdr:relSizeAnchor>
  <cdr:relSizeAnchor xmlns:cdr="http://schemas.openxmlformats.org/drawingml/2006/chartDrawing">
    <cdr:from>
      <cdr:x>0.49104</cdr:x>
      <cdr:y>0.71529</cdr:y>
    </cdr:from>
    <cdr:to>
      <cdr:x>0.54685</cdr:x>
      <cdr:y>0.95971</cdr:y>
    </cdr:to>
    <cdr:sp macro="" textlink="">
      <cdr:nvSpPr>
        <cdr:cNvPr id="17" name="TextBox 1">
          <a:extLst xmlns:a="http://schemas.openxmlformats.org/drawingml/2006/main">
            <a:ext uri="{FF2B5EF4-FFF2-40B4-BE49-F238E27FC236}">
              <a16:creationId xmlns:a16="http://schemas.microsoft.com/office/drawing/2014/main" id="{79EAE994-51FE-811E-21F4-D825D229190A}"/>
            </a:ext>
          </a:extLst>
        </cdr:cNvPr>
        <cdr:cNvSpPr txBox="1"/>
      </cdr:nvSpPr>
      <cdr:spPr>
        <a:xfrm xmlns:a="http://schemas.openxmlformats.org/drawingml/2006/main" rot="16200000">
          <a:off x="2715631" y="4188734"/>
          <a:ext cx="1275082" cy="360620"/>
        </a:xfrm>
        <a:prstGeom xmlns:a="http://schemas.openxmlformats.org/drawingml/2006/main" prst="rect">
          <a:avLst/>
        </a:prstGeom>
        <a:noFill xmlns:a="http://schemas.openxmlformats.org/drawingml/2006/main"/>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200" b="0" i="1"/>
            <a:t>Verification</a:t>
          </a:r>
        </a:p>
        <a:p xmlns:a="http://schemas.openxmlformats.org/drawingml/2006/main">
          <a:pPr algn="r"/>
          <a:r>
            <a:rPr lang="en-US" sz="1200" b="0" i="1"/>
            <a:t>accomplished</a:t>
          </a:r>
        </a:p>
      </cdr:txBody>
    </cdr:sp>
  </cdr:relSizeAnchor>
  <cdr:relSizeAnchor xmlns:cdr="http://schemas.openxmlformats.org/drawingml/2006/chartDrawing">
    <cdr:from>
      <cdr:x>0.54597</cdr:x>
      <cdr:y>0.71529</cdr:y>
    </cdr:from>
    <cdr:to>
      <cdr:x>0.60177</cdr:x>
      <cdr:y>0.95971</cdr:y>
    </cdr:to>
    <cdr:sp macro="" textlink="">
      <cdr:nvSpPr>
        <cdr:cNvPr id="18" name="TextBox 1">
          <a:extLst xmlns:a="http://schemas.openxmlformats.org/drawingml/2006/main">
            <a:ext uri="{FF2B5EF4-FFF2-40B4-BE49-F238E27FC236}">
              <a16:creationId xmlns:a16="http://schemas.microsoft.com/office/drawing/2014/main" id="{67DE18A4-2B5C-F274-EF84-BB2386FC22F9}"/>
            </a:ext>
          </a:extLst>
        </cdr:cNvPr>
        <cdr:cNvSpPr txBox="1"/>
      </cdr:nvSpPr>
      <cdr:spPr>
        <a:xfrm xmlns:a="http://schemas.openxmlformats.org/drawingml/2006/main" rot="16200000">
          <a:off x="3070533" y="4188766"/>
          <a:ext cx="1275082" cy="360555"/>
        </a:xfrm>
        <a:prstGeom xmlns:a="http://schemas.openxmlformats.org/drawingml/2006/main" prst="rect">
          <a:avLst/>
        </a:prstGeom>
        <a:noFill xmlns:a="http://schemas.openxmlformats.org/drawingml/2006/main"/>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200" b="0" i="1"/>
            <a:t>Benchmarking </a:t>
          </a:r>
        </a:p>
        <a:p xmlns:a="http://schemas.openxmlformats.org/drawingml/2006/main">
          <a:pPr algn="r"/>
          <a:r>
            <a:rPr lang="en-US" sz="1200" b="0" i="1"/>
            <a:t>accomplished</a:t>
          </a:r>
        </a:p>
      </cdr:txBody>
    </cdr:sp>
  </cdr:relSizeAnchor>
  <cdr:relSizeAnchor xmlns:cdr="http://schemas.openxmlformats.org/drawingml/2006/chartDrawing">
    <cdr:from>
      <cdr:x>0.59836</cdr:x>
      <cdr:y>0.71529</cdr:y>
    </cdr:from>
    <cdr:to>
      <cdr:x>0.65416</cdr:x>
      <cdr:y>0.95971</cdr:y>
    </cdr:to>
    <cdr:sp macro="" textlink="">
      <cdr:nvSpPr>
        <cdr:cNvPr id="19" name="TextBox 1">
          <a:extLst xmlns:a="http://schemas.openxmlformats.org/drawingml/2006/main">
            <a:ext uri="{FF2B5EF4-FFF2-40B4-BE49-F238E27FC236}">
              <a16:creationId xmlns:a16="http://schemas.microsoft.com/office/drawing/2014/main" id="{26578852-4503-168A-5E18-AACEC58772DF}"/>
            </a:ext>
          </a:extLst>
        </cdr:cNvPr>
        <cdr:cNvSpPr txBox="1"/>
      </cdr:nvSpPr>
      <cdr:spPr>
        <a:xfrm xmlns:a="http://schemas.openxmlformats.org/drawingml/2006/main" rot="16200000">
          <a:off x="3409054" y="4188766"/>
          <a:ext cx="1275082" cy="360555"/>
        </a:xfrm>
        <a:prstGeom xmlns:a="http://schemas.openxmlformats.org/drawingml/2006/main" prst="rect">
          <a:avLst/>
        </a:prstGeom>
        <a:noFill xmlns:a="http://schemas.openxmlformats.org/drawingml/2006/main"/>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200" b="0" i="1"/>
            <a:t>Validation</a:t>
          </a:r>
        </a:p>
        <a:p xmlns:a="http://schemas.openxmlformats.org/drawingml/2006/main">
          <a:pPr algn="r"/>
          <a:r>
            <a:rPr lang="en-US" sz="1200" b="0" i="1"/>
            <a:t>accomplished</a:t>
          </a:r>
        </a:p>
      </cdr:txBody>
    </cdr:sp>
  </cdr:relSizeAnchor>
  <cdr:relSizeAnchor xmlns:cdr="http://schemas.openxmlformats.org/drawingml/2006/chartDrawing">
    <cdr:from>
      <cdr:x>0.65416</cdr:x>
      <cdr:y>0.71529</cdr:y>
    </cdr:from>
    <cdr:to>
      <cdr:x>0.70996</cdr:x>
      <cdr:y>0.95971</cdr:y>
    </cdr:to>
    <cdr:sp macro="" textlink="">
      <cdr:nvSpPr>
        <cdr:cNvPr id="20" name="TextBox 1">
          <a:extLst xmlns:a="http://schemas.openxmlformats.org/drawingml/2006/main">
            <a:ext uri="{FF2B5EF4-FFF2-40B4-BE49-F238E27FC236}">
              <a16:creationId xmlns:a16="http://schemas.microsoft.com/office/drawing/2014/main" id="{B4CF6020-DE08-2AA1-534D-CF096FF982E9}"/>
            </a:ext>
          </a:extLst>
        </cdr:cNvPr>
        <cdr:cNvSpPr txBox="1"/>
      </cdr:nvSpPr>
      <cdr:spPr>
        <a:xfrm xmlns:a="http://schemas.openxmlformats.org/drawingml/2006/main" rot="16200000">
          <a:off x="3769609" y="4188766"/>
          <a:ext cx="1275082" cy="360555"/>
        </a:xfrm>
        <a:prstGeom xmlns:a="http://schemas.openxmlformats.org/drawingml/2006/main" prst="rect">
          <a:avLst/>
        </a:prstGeom>
        <a:noFill xmlns:a="http://schemas.openxmlformats.org/drawingml/2006/main"/>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200" b="0" i="1"/>
            <a:t>Release</a:t>
          </a:r>
          <a:r>
            <a:rPr lang="en-US" sz="1200" b="0" i="1" baseline="0"/>
            <a:t> at the</a:t>
          </a:r>
          <a:r>
            <a:rPr lang="en-US" sz="1200" b="0" i="1"/>
            <a:t> </a:t>
          </a:r>
        </a:p>
        <a:p xmlns:a="http://schemas.openxmlformats.org/drawingml/2006/main">
          <a:pPr algn="r"/>
          <a:r>
            <a:rPr lang="en-US" sz="1200" b="0" i="1"/>
            <a:t>Gateway</a:t>
          </a:r>
        </a:p>
      </cdr:txBody>
    </cdr:sp>
  </cdr:relSizeAnchor>
  <cdr:relSizeAnchor xmlns:cdr="http://schemas.openxmlformats.org/drawingml/2006/chartDrawing">
    <cdr:from>
      <cdr:x>0.70742</cdr:x>
      <cdr:y>0.71529</cdr:y>
    </cdr:from>
    <cdr:to>
      <cdr:x>0.76322</cdr:x>
      <cdr:y>0.95971</cdr:y>
    </cdr:to>
    <cdr:sp macro="" textlink="">
      <cdr:nvSpPr>
        <cdr:cNvPr id="21" name="TextBox 1">
          <a:extLst xmlns:a="http://schemas.openxmlformats.org/drawingml/2006/main">
            <a:ext uri="{FF2B5EF4-FFF2-40B4-BE49-F238E27FC236}">
              <a16:creationId xmlns:a16="http://schemas.microsoft.com/office/drawing/2014/main" id="{79EAE994-51FE-811E-21F4-D825D229190A}"/>
            </a:ext>
          </a:extLst>
        </cdr:cNvPr>
        <cdr:cNvSpPr txBox="1"/>
      </cdr:nvSpPr>
      <cdr:spPr>
        <a:xfrm xmlns:a="http://schemas.openxmlformats.org/drawingml/2006/main" rot="16200000">
          <a:off x="4113752" y="4188766"/>
          <a:ext cx="1275082" cy="360555"/>
        </a:xfrm>
        <a:prstGeom xmlns:a="http://schemas.openxmlformats.org/drawingml/2006/main" prst="rect">
          <a:avLst/>
        </a:prstGeom>
        <a:noFill xmlns:a="http://schemas.openxmlformats.org/drawingml/2006/main"/>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200" b="0" i="1"/>
            <a:t>Trainings </a:t>
          </a:r>
        </a:p>
        <a:p xmlns:a="http://schemas.openxmlformats.org/drawingml/2006/main">
          <a:pPr algn="r"/>
          <a:r>
            <a:rPr lang="en-US" sz="1200" b="0" i="1"/>
            <a:t>to code users</a:t>
          </a:r>
        </a:p>
      </cdr:txBody>
    </cdr:sp>
  </cdr:relSizeAnchor>
  <cdr:relSizeAnchor xmlns:cdr="http://schemas.openxmlformats.org/drawingml/2006/chartDrawing">
    <cdr:from>
      <cdr:x>0.75905</cdr:x>
      <cdr:y>0.71529</cdr:y>
    </cdr:from>
    <cdr:to>
      <cdr:x>0.81486</cdr:x>
      <cdr:y>0.95971</cdr:y>
    </cdr:to>
    <cdr:sp macro="" textlink="">
      <cdr:nvSpPr>
        <cdr:cNvPr id="22" name="TextBox 1">
          <a:extLst xmlns:a="http://schemas.openxmlformats.org/drawingml/2006/main">
            <a:ext uri="{FF2B5EF4-FFF2-40B4-BE49-F238E27FC236}">
              <a16:creationId xmlns:a16="http://schemas.microsoft.com/office/drawing/2014/main" id="{67DE18A4-2B5C-F274-EF84-BB2386FC22F9}"/>
            </a:ext>
          </a:extLst>
        </cdr:cNvPr>
        <cdr:cNvSpPr txBox="1"/>
      </cdr:nvSpPr>
      <cdr:spPr>
        <a:xfrm xmlns:a="http://schemas.openxmlformats.org/drawingml/2006/main" rot="16200000">
          <a:off x="4447417" y="4188734"/>
          <a:ext cx="1275082" cy="360620"/>
        </a:xfrm>
        <a:prstGeom xmlns:a="http://schemas.openxmlformats.org/drawingml/2006/main" prst="rect">
          <a:avLst/>
        </a:prstGeom>
        <a:noFill xmlns:a="http://schemas.openxmlformats.org/drawingml/2006/main"/>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200" b="0" i="1"/>
            <a:t>Technical </a:t>
          </a:r>
        </a:p>
        <a:p xmlns:a="http://schemas.openxmlformats.org/drawingml/2006/main">
          <a:pPr algn="r"/>
          <a:r>
            <a:rPr lang="en-US" sz="1200" b="0" i="1"/>
            <a:t>documentation</a:t>
          </a:r>
        </a:p>
      </cdr:txBody>
    </cdr:sp>
  </cdr:relSizeAnchor>
  <cdr:relSizeAnchor xmlns:cdr="http://schemas.openxmlformats.org/drawingml/2006/chartDrawing">
    <cdr:from>
      <cdr:x>0.81454</cdr:x>
      <cdr:y>0.71529</cdr:y>
    </cdr:from>
    <cdr:to>
      <cdr:x>0.87034</cdr:x>
      <cdr:y>0.95971</cdr:y>
    </cdr:to>
    <cdr:sp macro="" textlink="">
      <cdr:nvSpPr>
        <cdr:cNvPr id="23" name="TextBox 1">
          <a:extLst xmlns:a="http://schemas.openxmlformats.org/drawingml/2006/main">
            <a:ext uri="{FF2B5EF4-FFF2-40B4-BE49-F238E27FC236}">
              <a16:creationId xmlns:a16="http://schemas.microsoft.com/office/drawing/2014/main" id="{26578852-4503-168A-5E18-AACEC58772DF}"/>
            </a:ext>
          </a:extLst>
        </cdr:cNvPr>
        <cdr:cNvSpPr txBox="1"/>
      </cdr:nvSpPr>
      <cdr:spPr>
        <a:xfrm xmlns:a="http://schemas.openxmlformats.org/drawingml/2006/main" rot="16200000">
          <a:off x="4805937" y="4188766"/>
          <a:ext cx="1275082" cy="360555"/>
        </a:xfrm>
        <a:prstGeom xmlns:a="http://schemas.openxmlformats.org/drawingml/2006/main" prst="rect">
          <a:avLst/>
        </a:prstGeom>
        <a:noFill xmlns:a="http://schemas.openxmlformats.org/drawingml/2006/main"/>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200" b="0" i="1"/>
            <a:t>User manual</a:t>
          </a:r>
        </a:p>
      </cdr:txBody>
    </cdr:sp>
  </cdr:relSizeAnchor>
  <cdr:relSizeAnchor xmlns:cdr="http://schemas.openxmlformats.org/drawingml/2006/chartDrawing">
    <cdr:from>
      <cdr:x>0.86957</cdr:x>
      <cdr:y>0.71529</cdr:y>
    </cdr:from>
    <cdr:to>
      <cdr:x>0.92537</cdr:x>
      <cdr:y>0.95971</cdr:y>
    </cdr:to>
    <cdr:sp macro="" textlink="">
      <cdr:nvSpPr>
        <cdr:cNvPr id="24" name="TextBox 1">
          <a:extLst xmlns:a="http://schemas.openxmlformats.org/drawingml/2006/main">
            <a:ext uri="{FF2B5EF4-FFF2-40B4-BE49-F238E27FC236}">
              <a16:creationId xmlns:a16="http://schemas.microsoft.com/office/drawing/2014/main" id="{B4CF6020-DE08-2AA1-534D-CF096FF982E9}"/>
            </a:ext>
          </a:extLst>
        </cdr:cNvPr>
        <cdr:cNvSpPr txBox="1"/>
      </cdr:nvSpPr>
      <cdr:spPr>
        <a:xfrm xmlns:a="http://schemas.openxmlformats.org/drawingml/2006/main" rot="16200000">
          <a:off x="5161517" y="4188766"/>
          <a:ext cx="1275082" cy="360555"/>
        </a:xfrm>
        <a:prstGeom xmlns:a="http://schemas.openxmlformats.org/drawingml/2006/main" prst="rect">
          <a:avLst/>
        </a:prstGeom>
        <a:noFill xmlns:a="http://schemas.openxmlformats.org/drawingml/2006/main"/>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200" b="0" i="1"/>
            <a:t>Support team</a:t>
          </a:r>
        </a:p>
      </cdr:txBody>
    </cdr:sp>
  </cdr:relSizeAnchor>
  <cdr:relSizeAnchor xmlns:cdr="http://schemas.openxmlformats.org/drawingml/2006/chartDrawing">
    <cdr:from>
      <cdr:x>0.92464</cdr:x>
      <cdr:y>0.71529</cdr:y>
    </cdr:from>
    <cdr:to>
      <cdr:x>0.98045</cdr:x>
      <cdr:y>0.95971</cdr:y>
    </cdr:to>
    <cdr:sp macro="" textlink="">
      <cdr:nvSpPr>
        <cdr:cNvPr id="25" name="TextBox 1">
          <a:extLst xmlns:a="http://schemas.openxmlformats.org/drawingml/2006/main">
            <a:ext uri="{FF2B5EF4-FFF2-40B4-BE49-F238E27FC236}">
              <a16:creationId xmlns:a16="http://schemas.microsoft.com/office/drawing/2014/main" id="{333B7736-08B8-C42E-F12D-3E79427F5773}"/>
            </a:ext>
          </a:extLst>
        </cdr:cNvPr>
        <cdr:cNvSpPr txBox="1"/>
      </cdr:nvSpPr>
      <cdr:spPr>
        <a:xfrm xmlns:a="http://schemas.openxmlformats.org/drawingml/2006/main" rot="16200000">
          <a:off x="5517387" y="4188734"/>
          <a:ext cx="1275082" cy="360620"/>
        </a:xfrm>
        <a:prstGeom xmlns:a="http://schemas.openxmlformats.org/drawingml/2006/main" prst="rect">
          <a:avLst/>
        </a:prstGeom>
        <a:noFill xmlns:a="http://schemas.openxmlformats.org/drawingml/2006/main"/>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200" b="0" i="1"/>
            <a:t>Tools for support</a:t>
          </a:r>
          <a:r>
            <a:rPr lang="en-US" sz="1200" b="0" i="1" baseline="0"/>
            <a:t> </a:t>
          </a:r>
        </a:p>
        <a:p xmlns:a="http://schemas.openxmlformats.org/drawingml/2006/main">
          <a:pPr algn="r"/>
          <a:r>
            <a:rPr lang="en-US" sz="1200" b="0" i="1" baseline="0"/>
            <a:t>requests</a:t>
          </a:r>
          <a:endParaRPr lang="en-US" sz="1200" b="0" i="1"/>
        </a:p>
      </cdr:txBody>
    </cdr:sp>
  </cdr:relSizeAnchor>
  <cdr:relSizeAnchor xmlns:cdr="http://schemas.openxmlformats.org/drawingml/2006/chartDrawing">
    <cdr:from>
      <cdr:x>0.05342</cdr:x>
      <cdr:y>0.18007</cdr:y>
    </cdr:from>
    <cdr:to>
      <cdr:x>0.59732</cdr:x>
      <cdr:y>0.20273</cdr:y>
    </cdr:to>
    <cdr:sp macro="" textlink="">
      <cdr:nvSpPr>
        <cdr:cNvPr id="26" name="Rectangle 25">
          <a:extLst xmlns:a="http://schemas.openxmlformats.org/drawingml/2006/main">
            <a:ext uri="{FF2B5EF4-FFF2-40B4-BE49-F238E27FC236}">
              <a16:creationId xmlns:a16="http://schemas.microsoft.com/office/drawing/2014/main" id="{C081A654-D098-4E95-D45F-AB4F86E8B2B9}"/>
            </a:ext>
          </a:extLst>
        </cdr:cNvPr>
        <cdr:cNvSpPr/>
      </cdr:nvSpPr>
      <cdr:spPr>
        <a:xfrm xmlns:a="http://schemas.openxmlformats.org/drawingml/2006/main">
          <a:off x="345199" y="939362"/>
          <a:ext cx="3514397" cy="118241"/>
        </a:xfrm>
        <a:prstGeom xmlns:a="http://schemas.openxmlformats.org/drawingml/2006/main" prst="rect">
          <a:avLst/>
        </a:prstGeom>
        <a:gradFill xmlns:a="http://schemas.openxmlformats.org/drawingml/2006/main" flip="none" rotWithShape="1">
          <a:gsLst>
            <a:gs pos="1000">
              <a:schemeClr val="bg1"/>
            </a:gs>
            <a:gs pos="66000">
              <a:schemeClr val="bg1">
                <a:lumMod val="95000"/>
              </a:schemeClr>
            </a:gs>
            <a:gs pos="83000">
              <a:schemeClr val="accent3">
                <a:lumMod val="40000"/>
                <a:lumOff val="60000"/>
              </a:schemeClr>
            </a:gs>
            <a:gs pos="100000">
              <a:schemeClr val="accent3">
                <a:lumMod val="40000"/>
                <a:lumOff val="60000"/>
              </a:schemeClr>
            </a:gs>
          </a:gsLst>
          <a:lin ang="10800000" scaled="1"/>
          <a:tileRect/>
        </a:gra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1.54761E-7</cdr:x>
      <cdr:y>0.18007</cdr:y>
    </cdr:from>
    <cdr:to>
      <cdr:x>0.27098</cdr:x>
      <cdr:y>0.20147</cdr:y>
    </cdr:to>
    <cdr:sp macro="" textlink="">
      <cdr:nvSpPr>
        <cdr:cNvPr id="27" name="TextBox 1">
          <a:extLst xmlns:a="http://schemas.openxmlformats.org/drawingml/2006/main">
            <a:ext uri="{FF2B5EF4-FFF2-40B4-BE49-F238E27FC236}">
              <a16:creationId xmlns:a16="http://schemas.microsoft.com/office/drawing/2014/main" id="{C4FCE1A5-B782-92CB-B51C-DACA621BD005}"/>
            </a:ext>
          </a:extLst>
        </cdr:cNvPr>
        <cdr:cNvSpPr txBox="1"/>
      </cdr:nvSpPr>
      <cdr:spPr>
        <a:xfrm xmlns:a="http://schemas.openxmlformats.org/drawingml/2006/main">
          <a:off x="1" y="939362"/>
          <a:ext cx="1750958" cy="111673"/>
        </a:xfrm>
        <a:prstGeom xmlns:a="http://schemas.openxmlformats.org/drawingml/2006/main" prst="rect">
          <a:avLst/>
        </a:prstGeom>
        <a:noFill xmlns:a="http://schemas.openxmlformats.org/drawingml/2006/main"/>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US" sz="1000" b="1" i="1" dirty="0">
              <a:solidFill>
                <a:schemeClr val="accent3">
                  <a:lumMod val="75000"/>
                </a:schemeClr>
              </a:solidFill>
            </a:rPr>
            <a:t>Criteria is fulfilled by all TSVV</a:t>
          </a:r>
          <a:r>
            <a:rPr lang="en-US" sz="1000" b="1" i="1" baseline="0" dirty="0">
              <a:solidFill>
                <a:schemeClr val="accent3">
                  <a:lumMod val="75000"/>
                </a:schemeClr>
              </a:solidFill>
            </a:rPr>
            <a:t> codes</a:t>
          </a:r>
          <a:endParaRPr lang="en-US" sz="1000" b="1" i="1" dirty="0">
            <a:solidFill>
              <a:schemeClr val="accent3">
                <a:lumMod val="75000"/>
              </a:schemeClr>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6363" cy="511731"/>
          </a:xfrm>
          <a:prstGeom prst="rect">
            <a:avLst/>
          </a:prstGeom>
        </p:spPr>
        <p:txBody>
          <a:bodyPr vert="horz" lIns="99043" tIns="49522" rIns="99043" bIns="49522" rtlCol="0"/>
          <a:lstStyle>
            <a:lvl1pPr algn="l">
              <a:defRPr sz="13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4021296" y="1"/>
            <a:ext cx="3076363" cy="511731"/>
          </a:xfrm>
          <a:prstGeom prst="rect">
            <a:avLst/>
          </a:prstGeom>
        </p:spPr>
        <p:txBody>
          <a:bodyPr vert="horz" lIns="99043" tIns="49522" rIns="99043" bIns="49522" rtlCol="0"/>
          <a:lstStyle>
            <a:lvl1pPr algn="r">
              <a:defRPr sz="1300"/>
            </a:lvl1pPr>
          </a:lstStyle>
          <a:p>
            <a:fld id="{15B2C45A-E869-45FE-B529-AF49C0F3C669}" type="datetimeFigureOut">
              <a:rPr lang="en-GB" smtClean="0">
                <a:latin typeface="Arial" panose="020B0604020202020204" pitchFamily="34" charset="0"/>
              </a:rPr>
              <a:pPr/>
              <a:t>12/06/2023</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0" y="9721107"/>
            <a:ext cx="3076363" cy="511731"/>
          </a:xfrm>
          <a:prstGeom prst="rect">
            <a:avLst/>
          </a:prstGeom>
        </p:spPr>
        <p:txBody>
          <a:bodyPr vert="horz" lIns="99043" tIns="49522" rIns="99043" bIns="49522" rtlCol="0" anchor="b"/>
          <a:lstStyle>
            <a:lvl1pPr algn="l">
              <a:defRPr sz="13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4021296" y="9721107"/>
            <a:ext cx="3076363" cy="511731"/>
          </a:xfrm>
          <a:prstGeom prst="rect">
            <a:avLst/>
          </a:prstGeom>
        </p:spPr>
        <p:txBody>
          <a:bodyPr vert="horz" lIns="99043" tIns="49522" rIns="99043" bIns="49522" rtlCol="0" anchor="b"/>
          <a:lstStyle>
            <a:lvl1pPr algn="r">
              <a:defRPr sz="1300"/>
            </a:lvl1pPr>
          </a:lstStyle>
          <a:p>
            <a:fld id="{A1166760-0E69-430F-A97F-08802152DB5E}" type="slidenum">
              <a:rPr lang="en-GB" smtClean="0">
                <a:latin typeface="Arial" panose="020B0604020202020204" pitchFamily="34" charset="0"/>
              </a:rPr>
              <a:pPr/>
              <a:t>‹Nr.›</a:t>
            </a:fld>
            <a:endParaRPr lang="en-GB" dirty="0">
              <a:latin typeface="Arial" panose="020B0604020202020204" pitchFamily="34" charset="0"/>
            </a:endParaRPr>
          </a:p>
        </p:txBody>
      </p:sp>
    </p:spTree>
    <p:extLst>
      <p:ext uri="{BB962C8B-B14F-4D97-AF65-F5344CB8AC3E}">
        <p14:creationId xmlns:p14="http://schemas.microsoft.com/office/powerpoint/2010/main" val="294364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6363" cy="511731"/>
          </a:xfrm>
          <a:prstGeom prst="rect">
            <a:avLst/>
          </a:prstGeom>
        </p:spPr>
        <p:txBody>
          <a:bodyPr vert="horz" lIns="99043" tIns="49522" rIns="99043" bIns="49522" rtlCol="0"/>
          <a:lstStyle>
            <a:lvl1pPr algn="l">
              <a:defRPr sz="13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4021296" y="1"/>
            <a:ext cx="3076363" cy="511731"/>
          </a:xfrm>
          <a:prstGeom prst="rect">
            <a:avLst/>
          </a:prstGeom>
        </p:spPr>
        <p:txBody>
          <a:bodyPr vert="horz" lIns="99043" tIns="49522" rIns="99043" bIns="49522" rtlCol="0"/>
          <a:lstStyle>
            <a:lvl1pPr algn="r">
              <a:defRPr sz="1300">
                <a:latin typeface="Arial" panose="020B0604020202020204" pitchFamily="34" charset="0"/>
              </a:defRPr>
            </a:lvl1pPr>
          </a:lstStyle>
          <a:p>
            <a:fld id="{F93E6C17-F35F-4654-8DE9-B693AC206066}" type="datetimeFigureOut">
              <a:rPr lang="en-GB" smtClean="0"/>
              <a:pPr/>
              <a:t>12/06/2023</a:t>
            </a:fld>
            <a:endParaRPr lang="en-GB" dirty="0"/>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3" tIns="49522" rIns="99043" bIns="49522" rtlCol="0" anchor="ctr"/>
          <a:lstStyle/>
          <a:p>
            <a:endParaRPr lang="en-GB" dirty="0"/>
          </a:p>
        </p:txBody>
      </p:sp>
      <p:sp>
        <p:nvSpPr>
          <p:cNvPr id="5" name="Notes Placeholder 4"/>
          <p:cNvSpPr>
            <a:spLocks noGrp="1"/>
          </p:cNvSpPr>
          <p:nvPr>
            <p:ph type="body" sz="quarter" idx="3"/>
          </p:nvPr>
        </p:nvSpPr>
        <p:spPr>
          <a:xfrm>
            <a:off x="709930" y="4861444"/>
            <a:ext cx="5679440" cy="4605576"/>
          </a:xfrm>
          <a:prstGeom prst="rect">
            <a:avLst/>
          </a:prstGeom>
        </p:spPr>
        <p:txBody>
          <a:bodyPr vert="horz" lIns="99043" tIns="49522" rIns="99043" bIns="4952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721107"/>
            <a:ext cx="3076363" cy="511731"/>
          </a:xfrm>
          <a:prstGeom prst="rect">
            <a:avLst/>
          </a:prstGeom>
        </p:spPr>
        <p:txBody>
          <a:bodyPr vert="horz" lIns="99043" tIns="49522" rIns="99043" bIns="49522" rtlCol="0" anchor="b"/>
          <a:lstStyle>
            <a:lvl1pPr algn="l">
              <a:defRPr sz="13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4021296" y="9721107"/>
            <a:ext cx="3076363" cy="511731"/>
          </a:xfrm>
          <a:prstGeom prst="rect">
            <a:avLst/>
          </a:prstGeom>
        </p:spPr>
        <p:txBody>
          <a:bodyPr vert="horz" lIns="99043" tIns="49522" rIns="99043" bIns="49522" rtlCol="0" anchor="b"/>
          <a:lstStyle>
            <a:lvl1pPr algn="r">
              <a:defRPr sz="1300">
                <a:latin typeface="Arial" panose="020B0604020202020204" pitchFamily="34" charset="0"/>
              </a:defRPr>
            </a:lvl1pPr>
          </a:lstStyle>
          <a:p>
            <a:fld id="{49027E0A-1465-4A40-B1D5-9126D49509FC}" type="slidenum">
              <a:rPr lang="en-GB" smtClean="0"/>
              <a:pPr/>
              <a:t>‹Nr.›</a:t>
            </a:fld>
            <a:endParaRPr lang="en-GB" dirty="0"/>
          </a:p>
        </p:txBody>
      </p:sp>
    </p:spTree>
    <p:extLst>
      <p:ext uri="{BB962C8B-B14F-4D97-AF65-F5344CB8AC3E}">
        <p14:creationId xmlns:p14="http://schemas.microsoft.com/office/powerpoint/2010/main" val="25133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4" name="Bild 7"/>
          <p:cNvPicPr>
            <a:picLocks noChangeAspect="1"/>
          </p:cNvPicPr>
          <p:nvPr userDrawn="1"/>
        </p:nvPicPr>
        <p:blipFill rotWithShape="1">
          <a:blip r:embed="rId2" cstate="print">
            <a:extLst>
              <a:ext uri="{28A0092B-C50C-407E-A947-70E740481C1C}">
                <a14:useLocalDpi xmlns:a14="http://schemas.microsoft.com/office/drawing/2010/main" val="0"/>
              </a:ext>
            </a:extLst>
          </a:blip>
          <a:srcRect t="1" b="27348"/>
          <a:stretch/>
        </p:blipFill>
        <p:spPr>
          <a:xfrm>
            <a:off x="-1" y="0"/>
            <a:ext cx="12197925" cy="5570706"/>
          </a:xfrm>
          <a:prstGeom prst="rect">
            <a:avLst/>
          </a:prstGeom>
        </p:spPr>
      </p:pic>
      <p:grpSp>
        <p:nvGrpSpPr>
          <p:cNvPr id="4" name="Gruppieren 3"/>
          <p:cNvGrpSpPr/>
          <p:nvPr userDrawn="1"/>
        </p:nvGrpSpPr>
        <p:grpSpPr>
          <a:xfrm>
            <a:off x="5735960" y="5812522"/>
            <a:ext cx="6120680" cy="784830"/>
            <a:chOff x="5735960" y="5717361"/>
            <a:chExt cx="6120680" cy="784830"/>
          </a:xfrm>
        </p:grpSpPr>
        <p:pic>
          <p:nvPicPr>
            <p:cNvPr id="25" name="Grafik 24"/>
            <p:cNvPicPr preferRelativeResize="0">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784830"/>
            </a:xfrm>
            <a:prstGeom prst="rect">
              <a:avLst/>
            </a:prstGeom>
          </p:spPr>
          <p:txBody>
            <a:bodyPr wrap="square">
              <a:spAutoFit/>
            </a:bodyPr>
            <a:lstStyle/>
            <a:p>
              <a:pPr algn="just">
                <a:lnSpc>
                  <a:spcPct val="90000"/>
                </a:lnSpc>
              </a:pPr>
              <a:r>
                <a:rPr lang="en-GB" sz="1000"/>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spTree>
    <p:extLst>
      <p:ext uri="{BB962C8B-B14F-4D97-AF65-F5344CB8AC3E}">
        <p14:creationId xmlns:p14="http://schemas.microsoft.com/office/powerpoint/2010/main" val="169429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0"/>
            <a:ext cx="12192000" cy="68580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ln>
                <a:noFill/>
              </a:ln>
              <a:effectLst/>
              <a:latin typeface="+mj-lt"/>
            </a:endParaRPr>
          </a:p>
        </p:txBody>
      </p:sp>
      <p:sp>
        <p:nvSpPr>
          <p:cNvPr id="2" name="Title 1"/>
          <p:cNvSpPr>
            <a:spLocks noGrp="1"/>
          </p:cNvSpPr>
          <p:nvPr>
            <p:ph type="title"/>
          </p:nvPr>
        </p:nvSpPr>
        <p:spPr>
          <a:xfrm>
            <a:off x="609600" y="116632"/>
            <a:ext cx="10058400" cy="457200"/>
          </a:xfrm>
        </p:spPr>
        <p:txBody>
          <a:bodyPr>
            <a:noAutofit/>
          </a:bodyPr>
          <a:lstStyle>
            <a:lvl1pPr algn="l">
              <a:lnSpc>
                <a:spcPts val="2400"/>
              </a:lnSpc>
              <a:defRPr sz="2400" b="0">
                <a:latin typeface="+mn-lt"/>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609600" y="836712"/>
            <a:ext cx="11103024" cy="5688632"/>
          </a:xfrm>
        </p:spPr>
        <p:txBody>
          <a:bodyPr/>
          <a:lstStyle>
            <a:lvl1pPr marL="257175" indent="-257175">
              <a:buFont typeface="Arial" panose="020B0604020202020204" pitchFamily="34" charset="0"/>
              <a:buChar char="•"/>
              <a:defRPr sz="1800">
                <a:latin typeface="+mn-lt"/>
                <a:cs typeface="Arial" panose="020B0604020202020204" pitchFamily="34" charset="0"/>
              </a:defRPr>
            </a:lvl1pPr>
            <a:lvl2pPr marL="557213" indent="-214313">
              <a:buFont typeface="Arial" panose="020B0604020202020204" pitchFamily="34" charset="0"/>
              <a:buChar char="•"/>
              <a:defRPr sz="1500">
                <a:latin typeface="+mn-lt"/>
                <a:cs typeface="Arial" panose="020B0604020202020204" pitchFamily="34" charset="0"/>
              </a:defRPr>
            </a:lvl2pPr>
            <a:lvl3pPr marL="857250" indent="-171450">
              <a:buFont typeface="Arial" panose="020B0604020202020204" pitchFamily="34" charset="0"/>
              <a:buChar char="•"/>
              <a:defRPr sz="1350">
                <a:latin typeface="+mn-lt"/>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pic>
        <p:nvPicPr>
          <p:cNvPr id="4" name="Picture 3"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36560" y="116632"/>
            <a:ext cx="466915" cy="465708"/>
          </a:xfrm>
          <a:prstGeom prst="rect">
            <a:avLst/>
          </a:prstGeom>
        </p:spPr>
      </p:pic>
      <p:sp>
        <p:nvSpPr>
          <p:cNvPr id="9" name="Slide Number Placeholder 8"/>
          <p:cNvSpPr>
            <a:spLocks noGrp="1"/>
          </p:cNvSpPr>
          <p:nvPr>
            <p:ph type="sldNum" sz="quarter" idx="12"/>
          </p:nvPr>
        </p:nvSpPr>
        <p:spPr>
          <a:xfrm>
            <a:off x="10992544" y="6525344"/>
            <a:ext cx="720080" cy="199174"/>
          </a:xfrm>
        </p:spPr>
        <p:txBody>
          <a:bodyPr anchor="t"/>
          <a:lstStyle>
            <a:lvl1pPr>
              <a:defRPr sz="1100"/>
            </a:lvl1pPr>
          </a:lstStyle>
          <a:p>
            <a:fld id="{6A6D9FA1-99C7-4910-8E32-B85D378B0060}" type="slidenum">
              <a:rPr lang="en-GB" smtClean="0"/>
              <a:pPr/>
              <a:t>‹Nr.›</a:t>
            </a:fld>
            <a:endParaRPr lang="en-GB" dirty="0"/>
          </a:p>
        </p:txBody>
      </p:sp>
    </p:spTree>
    <p:extLst>
      <p:ext uri="{BB962C8B-B14F-4D97-AF65-F5344CB8AC3E}">
        <p14:creationId xmlns:p14="http://schemas.microsoft.com/office/powerpoint/2010/main" val="19969751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623392" y="6356353"/>
            <a:ext cx="3860800" cy="365125"/>
          </a:xfrm>
          <a:prstGeom prst="rect">
            <a:avLst/>
          </a:prstGeom>
        </p:spPr>
        <p:txBody>
          <a:bodyPr vert="horz" lIns="91440" tIns="45720" rIns="91440" bIns="45720" rtlCol="0" anchor="ctr"/>
          <a:lstStyle>
            <a:lvl1pPr algn="l">
              <a:defRPr sz="1000">
                <a:solidFill>
                  <a:schemeClr val="tx1">
                    <a:tint val="75000"/>
                  </a:schemeClr>
                </a:solidFill>
                <a:latin typeface="+mn-lt"/>
              </a:defRPr>
            </a:lvl1pPr>
          </a:lstStyle>
          <a:p>
            <a:r>
              <a:rPr lang="fr-FR"/>
              <a:t>A. Author  |  XYZ PB Meeting  |  dd Mth yyyy</a:t>
            </a:r>
            <a:endParaRPr lang="en-GB" dirty="0"/>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fld id="{6A6D9FA1-99C7-4910-8E32-B85D378B0060}" type="slidenum">
              <a:rPr lang="en-GB" smtClean="0"/>
              <a:pPr/>
              <a:t>‹Nr.›</a:t>
            </a:fld>
            <a:endParaRPr lang="en-GB" dirty="0"/>
          </a:p>
        </p:txBody>
      </p:sp>
    </p:spTree>
    <p:extLst>
      <p:ext uri="{BB962C8B-B14F-4D97-AF65-F5344CB8AC3E}">
        <p14:creationId xmlns:p14="http://schemas.microsoft.com/office/powerpoint/2010/main" val="886642047"/>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ims.euro-fusion.org/fp9/Attachment/DownloadData?aAttachmentId=5074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ndico.euro-fusion.org/event/224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idm.euro-fusion.org/?uid=2P9MS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idx="4294967295"/>
          </p:nvPr>
        </p:nvSpPr>
        <p:spPr>
          <a:xfrm>
            <a:off x="527381" y="2348880"/>
            <a:ext cx="11329259" cy="1296144"/>
          </a:xfrm>
        </p:spPr>
        <p:txBody>
          <a:bodyPr/>
          <a:lstStyle/>
          <a:p>
            <a:pPr lvl="0" algn="l">
              <a:defRPr sz="1800" b="0"/>
            </a:pPr>
            <a:r>
              <a:rPr lang="de-DE" sz="2700" b="1" dirty="0"/>
              <a:t>Annual Work Plan 2024</a:t>
            </a:r>
            <a:br>
              <a:rPr lang="de-DE" sz="2700" b="1" dirty="0"/>
            </a:br>
            <a:r>
              <a:rPr lang="de-DE" sz="2700" b="1" dirty="0"/>
              <a:t>Advanced Computing (WPAC)</a:t>
            </a:r>
            <a:endParaRPr lang="en-GB" sz="2700" b="1" dirty="0"/>
          </a:p>
        </p:txBody>
      </p:sp>
      <p:sp>
        <p:nvSpPr>
          <p:cNvPr id="4" name="Subtitle 2"/>
          <p:cNvSpPr>
            <a:spLocks noGrp="1"/>
          </p:cNvSpPr>
          <p:nvPr>
            <p:ph type="subTitle" idx="4294967295"/>
          </p:nvPr>
        </p:nvSpPr>
        <p:spPr>
          <a:xfrm>
            <a:off x="479377" y="4205060"/>
            <a:ext cx="6264695" cy="461665"/>
          </a:xfrm>
        </p:spPr>
        <p:txBody>
          <a:bodyPr wrap="square">
            <a:spAutoFit/>
          </a:bodyPr>
          <a:lstStyle/>
          <a:p>
            <a:pPr marL="0" indent="0">
              <a:spcAft>
                <a:spcPts val="1200"/>
              </a:spcAft>
              <a:buNone/>
            </a:pPr>
            <a:r>
              <a:rPr lang="en-US" dirty="0">
                <a:solidFill>
                  <a:schemeClr val="bg1"/>
                </a:solidFill>
              </a:rPr>
              <a:t>F. </a:t>
            </a:r>
            <a:r>
              <a:rPr lang="en-US" dirty="0" err="1">
                <a:solidFill>
                  <a:schemeClr val="bg1"/>
                </a:solidFill>
              </a:rPr>
              <a:t>Jenko</a:t>
            </a:r>
            <a:r>
              <a:rPr lang="en-US" dirty="0">
                <a:solidFill>
                  <a:schemeClr val="bg1"/>
                </a:solidFill>
              </a:rPr>
              <a:t>, D. </a:t>
            </a:r>
            <a:r>
              <a:rPr lang="en-US" dirty="0" err="1">
                <a:solidFill>
                  <a:schemeClr val="bg1"/>
                </a:solidFill>
              </a:rPr>
              <a:t>Kalupin</a:t>
            </a:r>
            <a:r>
              <a:rPr lang="en-US" dirty="0">
                <a:solidFill>
                  <a:schemeClr val="bg1"/>
                </a:solidFill>
              </a:rPr>
              <a:t> &amp; V. </a:t>
            </a:r>
            <a:r>
              <a:rPr lang="en-US" dirty="0" err="1">
                <a:solidFill>
                  <a:schemeClr val="bg1"/>
                </a:solidFill>
              </a:rPr>
              <a:t>Naulin</a:t>
            </a:r>
            <a:endParaRPr lang="en-US" dirty="0">
              <a:solidFill>
                <a:schemeClr val="bg1"/>
              </a:solidFill>
              <a:latin typeface="+mn-lt"/>
            </a:endParaRPr>
          </a:p>
        </p:txBody>
      </p:sp>
    </p:spTree>
    <p:extLst>
      <p:ext uri="{BB962C8B-B14F-4D97-AF65-F5344CB8AC3E}">
        <p14:creationId xmlns:p14="http://schemas.microsoft.com/office/powerpoint/2010/main" val="697402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875C-AB31-E8FA-EF6D-1CF87EFA25D1}"/>
              </a:ext>
            </a:extLst>
          </p:cNvPr>
          <p:cNvSpPr>
            <a:spLocks noGrp="1"/>
          </p:cNvSpPr>
          <p:nvPr>
            <p:ph type="title"/>
          </p:nvPr>
        </p:nvSpPr>
        <p:spPr/>
        <p:txBody>
          <a:bodyPr/>
          <a:lstStyle/>
          <a:p>
            <a:r>
              <a:rPr lang="en-US" dirty="0"/>
              <a:t>Pulse Design Tool: Developments from now until 2025</a:t>
            </a:r>
          </a:p>
        </p:txBody>
      </p:sp>
      <p:sp>
        <p:nvSpPr>
          <p:cNvPr id="4" name="Slide Number Placeholder 3">
            <a:extLst>
              <a:ext uri="{FF2B5EF4-FFF2-40B4-BE49-F238E27FC236}">
                <a16:creationId xmlns:a16="http://schemas.microsoft.com/office/drawing/2014/main" id="{6146C6CD-C709-629C-F918-21C77E5EF048}"/>
              </a:ext>
            </a:extLst>
          </p:cNvPr>
          <p:cNvSpPr>
            <a:spLocks noGrp="1"/>
          </p:cNvSpPr>
          <p:nvPr>
            <p:ph type="sldNum" sz="quarter" idx="12"/>
          </p:nvPr>
        </p:nvSpPr>
        <p:spPr/>
        <p:txBody>
          <a:bodyPr/>
          <a:lstStyle/>
          <a:p>
            <a:fld id="{6A6D9FA1-99C7-4910-8E32-B85D378B0060}" type="slidenum">
              <a:rPr lang="en-GB" smtClean="0"/>
              <a:pPr/>
              <a:t>10</a:t>
            </a:fld>
            <a:endParaRPr lang="en-GB" dirty="0"/>
          </a:p>
        </p:txBody>
      </p:sp>
      <p:sp>
        <p:nvSpPr>
          <p:cNvPr id="7" name="TextBox 6">
            <a:extLst>
              <a:ext uri="{FF2B5EF4-FFF2-40B4-BE49-F238E27FC236}">
                <a16:creationId xmlns:a16="http://schemas.microsoft.com/office/drawing/2014/main" id="{10A8E4A3-0F0E-97B0-8BC7-5647777B2822}"/>
              </a:ext>
            </a:extLst>
          </p:cNvPr>
          <p:cNvSpPr txBox="1"/>
          <p:nvPr/>
        </p:nvSpPr>
        <p:spPr>
          <a:xfrm>
            <a:off x="314832" y="836712"/>
            <a:ext cx="11377264" cy="4995983"/>
          </a:xfrm>
          <a:prstGeom prst="rect">
            <a:avLst/>
          </a:prstGeom>
          <a:noFill/>
        </p:spPr>
        <p:txBody>
          <a:bodyPr wrap="square">
            <a:spAutoFit/>
          </a:bodyPr>
          <a:lstStyle/>
          <a:p>
            <a:pPr marL="0" marR="0" algn="just">
              <a:lnSpc>
                <a:spcPct val="107000"/>
              </a:lnSpc>
              <a:spcBef>
                <a:spcPts val="200"/>
              </a:spcBef>
              <a:spcAft>
                <a:spcPts val="1200"/>
              </a:spcAft>
            </a:pPr>
            <a:r>
              <a:rPr lang="en-US" sz="2000" b="1" kern="100" dirty="0">
                <a:solidFill>
                  <a:srgbClr val="002060"/>
                </a:solidFill>
                <a:effectLst/>
                <a:ea typeface="Times New Roman" panose="02020603050405020304" pitchFamily="18" charset="0"/>
                <a:cs typeface="Times New Roman" panose="02020603050405020304" pitchFamily="18" charset="0"/>
              </a:rPr>
              <a:t>Workplan of 2023</a:t>
            </a:r>
            <a:endParaRPr lang="en-GB" sz="2000" b="1" kern="100" dirty="0">
              <a:solidFill>
                <a:srgbClr val="2F5496"/>
              </a:solidFill>
              <a:effectLst/>
              <a:ea typeface="Times New Roman" panose="02020603050405020304" pitchFamily="18" charset="0"/>
              <a:cs typeface="Times New Roman" panose="02020603050405020304" pitchFamily="18" charset="0"/>
            </a:endParaRPr>
          </a:p>
          <a:p>
            <a:pPr marL="0" marR="0">
              <a:lnSpc>
                <a:spcPct val="107000"/>
              </a:lnSpc>
              <a:spcBef>
                <a:spcPts val="200"/>
              </a:spcBef>
              <a:spcAft>
                <a:spcPts val="0"/>
              </a:spcAft>
            </a:pPr>
            <a:r>
              <a:rPr lang="en-US" sz="2000" b="1" kern="100" dirty="0">
                <a:solidFill>
                  <a:srgbClr val="002060"/>
                </a:solidFill>
                <a:effectLst/>
                <a:ea typeface="Times New Roman" panose="02020603050405020304" pitchFamily="18" charset="0"/>
                <a:cs typeface="Times New Roman" panose="02020603050405020304" pitchFamily="18" charset="0"/>
              </a:rPr>
              <a:t>Objectives:</a:t>
            </a:r>
            <a:endParaRPr lang="en-GB" sz="2000" b="1" kern="100" dirty="0">
              <a:solidFill>
                <a:srgbClr val="1F3763"/>
              </a:solidFill>
              <a:effectLst/>
              <a:ea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Clr>
                <a:srgbClr val="800000"/>
              </a:buClr>
              <a:buFont typeface="Wingdings" panose="05000000000000000000" pitchFamily="2" charset="2"/>
              <a:buChar char=""/>
            </a:pPr>
            <a:r>
              <a:rPr lang="en-US" sz="2000" kern="100" dirty="0">
                <a:ea typeface="Calibri" panose="020F0502020204030204" pitchFamily="34" charset="0"/>
                <a:cs typeface="Times New Roman" panose="02020603050405020304" pitchFamily="18" charset="0"/>
              </a:rPr>
              <a:t>S</a:t>
            </a:r>
            <a:r>
              <a:rPr lang="en-US" sz="2000" kern="100" dirty="0">
                <a:effectLst/>
                <a:ea typeface="Calibri" panose="020F0502020204030204" pitchFamily="34" charset="0"/>
                <a:cs typeface="Times New Roman" panose="02020603050405020304" pitchFamily="18" charset="0"/>
              </a:rPr>
              <a:t>elect existing tools to be included in a PDT</a:t>
            </a:r>
            <a:endParaRPr lang="en-GB" sz="2000" kern="100" dirty="0">
              <a:effectLst/>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Clr>
                <a:srgbClr val="800000"/>
              </a:buClr>
              <a:buFont typeface="Wingdings" panose="05000000000000000000" pitchFamily="2" charset="2"/>
              <a:buChar char=""/>
            </a:pPr>
            <a:r>
              <a:rPr lang="en-US" sz="2000" kern="100" dirty="0">
                <a:ea typeface="Calibri" panose="020F0502020204030204" pitchFamily="34" charset="0"/>
                <a:cs typeface="Times New Roman" panose="02020603050405020304" pitchFamily="18" charset="0"/>
              </a:rPr>
              <a:t>I</a:t>
            </a:r>
            <a:r>
              <a:rPr lang="en-US" sz="2000" kern="100" dirty="0">
                <a:effectLst/>
                <a:ea typeface="Calibri" panose="020F0502020204030204" pitchFamily="34" charset="0"/>
                <a:cs typeface="Times New Roman" panose="02020603050405020304" pitchFamily="18" charset="0"/>
              </a:rPr>
              <a:t>dentify missing components and necessary improvements</a:t>
            </a:r>
            <a:endParaRPr lang="en-GB" sz="2000" kern="100" dirty="0">
              <a:effectLst/>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Clr>
                <a:srgbClr val="800000"/>
              </a:buClr>
              <a:buFont typeface="Wingdings" panose="05000000000000000000" pitchFamily="2" charset="2"/>
              <a:buChar char=""/>
            </a:pPr>
            <a:r>
              <a:rPr lang="en-US" sz="2000" kern="100" dirty="0">
                <a:ea typeface="Calibri" panose="020F0502020204030204" pitchFamily="34" charset="0"/>
                <a:cs typeface="Times New Roman" panose="02020603050405020304" pitchFamily="18" charset="0"/>
              </a:rPr>
              <a:t>I</a:t>
            </a:r>
            <a:r>
              <a:rPr lang="en-US" sz="2000" kern="100" dirty="0">
                <a:effectLst/>
                <a:ea typeface="Calibri" panose="020F0502020204030204" pitchFamily="34" charset="0"/>
                <a:cs typeface="Times New Roman" panose="02020603050405020304" pitchFamily="18" charset="0"/>
              </a:rPr>
              <a:t>mprove, if necessary, the modularity of presently available tools</a:t>
            </a:r>
            <a:endParaRPr lang="en-GB" sz="2000" kern="100" dirty="0">
              <a:effectLst/>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Clr>
                <a:srgbClr val="800000"/>
              </a:buClr>
              <a:buFont typeface="Wingdings" panose="05000000000000000000" pitchFamily="2" charset="2"/>
              <a:buChar char=""/>
            </a:pPr>
            <a:r>
              <a:rPr lang="en-US" sz="2000" kern="100" dirty="0">
                <a:ea typeface="Calibri" panose="020F0502020204030204" pitchFamily="34" charset="0"/>
                <a:cs typeface="Times New Roman" panose="02020603050405020304" pitchFamily="18" charset="0"/>
              </a:rPr>
              <a:t>S</a:t>
            </a:r>
            <a:r>
              <a:rPr lang="en-US" sz="2000" kern="100" dirty="0">
                <a:effectLst/>
                <a:ea typeface="Calibri" panose="020F0502020204030204" pitchFamily="34" charset="0"/>
                <a:cs typeface="Times New Roman" panose="02020603050405020304" pitchFamily="18" charset="0"/>
              </a:rPr>
              <a:t>tart development of reduced models</a:t>
            </a:r>
            <a:endParaRPr lang="en-GB" sz="2000" kern="100" dirty="0">
              <a:effectLst/>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00"/>
              </a:spcAft>
              <a:buClr>
                <a:srgbClr val="800000"/>
              </a:buClr>
              <a:buFont typeface="Wingdings" panose="05000000000000000000" pitchFamily="2" charset="2"/>
              <a:buChar char=""/>
            </a:pPr>
            <a:r>
              <a:rPr lang="en-US" sz="2000" kern="100" dirty="0">
                <a:ea typeface="Calibri" panose="020F0502020204030204" pitchFamily="34" charset="0"/>
                <a:cs typeface="Times New Roman" panose="02020603050405020304" pitchFamily="18" charset="0"/>
              </a:rPr>
              <a:t>S</a:t>
            </a:r>
            <a:r>
              <a:rPr lang="en-US" sz="2000" kern="100" dirty="0">
                <a:effectLst/>
                <a:ea typeface="Calibri" panose="020F0502020204030204" pitchFamily="34" charset="0"/>
                <a:cs typeface="Times New Roman" panose="02020603050405020304" pitchFamily="18" charset="0"/>
              </a:rPr>
              <a:t>tart development of generic control package (activity shared with WPTE)</a:t>
            </a:r>
            <a:endParaRPr lang="en-GB" sz="2000" kern="100" dirty="0">
              <a:effectLst/>
              <a:ea typeface="Calibri" panose="020F0502020204030204" pitchFamily="34" charset="0"/>
              <a:cs typeface="Times New Roman" panose="02020603050405020304" pitchFamily="18" charset="0"/>
            </a:endParaRPr>
          </a:p>
          <a:p>
            <a:pPr marL="0" marR="0">
              <a:lnSpc>
                <a:spcPct val="107000"/>
              </a:lnSpc>
              <a:spcBef>
                <a:spcPts val="200"/>
              </a:spcBef>
              <a:spcAft>
                <a:spcPts val="0"/>
              </a:spcAft>
            </a:pPr>
            <a:r>
              <a:rPr lang="en-US" sz="2000" b="1" kern="100" dirty="0">
                <a:solidFill>
                  <a:srgbClr val="002060"/>
                </a:solidFill>
                <a:effectLst/>
                <a:ea typeface="Times New Roman" panose="02020603050405020304" pitchFamily="18" charset="0"/>
                <a:cs typeface="Times New Roman" panose="02020603050405020304" pitchFamily="18" charset="0"/>
              </a:rPr>
              <a:t>Deliverables:</a:t>
            </a:r>
            <a:endParaRPr lang="en-GB" sz="2000" b="1" kern="100" dirty="0">
              <a:solidFill>
                <a:srgbClr val="1F3763"/>
              </a:solidFill>
              <a:effectLst/>
              <a:ea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Clr>
                <a:srgbClr val="800000"/>
              </a:buClr>
              <a:buFont typeface="+mj-lt"/>
              <a:buAutoNum type="arabicPeriod"/>
            </a:pPr>
            <a:r>
              <a:rPr lang="en-US" sz="2000" kern="100" dirty="0">
                <a:effectLst/>
                <a:ea typeface="Calibri" panose="020F0502020204030204" pitchFamily="34" charset="0"/>
                <a:cs typeface="Times New Roman" panose="02020603050405020304" pitchFamily="18" charset="0"/>
              </a:rPr>
              <a:t>Demonstrate of the potential towards a PDT. Modular discharge simulator, with the minimum set of modules (i.e., FBE, transport, auxiliary heating) for similar scenario at three machines (i.e., ITER, JET and AUG, with DEMO as an optional extra case). The results of such similarity validation test, including a comparison of the modules in terms of accuracy and speed, shall be presented at a FSD science meeting at the end of 2023 (to be planned).</a:t>
            </a:r>
            <a:endParaRPr lang="en-GB" sz="2000" kern="100" dirty="0">
              <a:effectLst/>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00"/>
              </a:spcAft>
              <a:buClr>
                <a:srgbClr val="800000"/>
              </a:buClr>
              <a:buFont typeface="+mj-lt"/>
              <a:buAutoNum type="arabicPeriod"/>
            </a:pPr>
            <a:r>
              <a:rPr lang="en-US" sz="2000" kern="100" dirty="0">
                <a:effectLst/>
                <a:ea typeface="Calibri" panose="020F0502020204030204" pitchFamily="34" charset="0"/>
                <a:cs typeface="Times New Roman" panose="02020603050405020304" pitchFamily="18" charset="0"/>
              </a:rPr>
              <a:t>Selection of prioritized set of reduced models, </a:t>
            </a:r>
            <a:r>
              <a:rPr lang="en-US" sz="2000" kern="100" dirty="0">
                <a:ea typeface="Calibri" panose="020F0502020204030204" pitchFamily="34" charset="0"/>
                <a:cs typeface="Times New Roman" panose="02020603050405020304" pitchFamily="18" charset="0"/>
              </a:rPr>
              <a:t>whose</a:t>
            </a:r>
            <a:r>
              <a:rPr lang="en-US" sz="2000" kern="100" dirty="0">
                <a:effectLst/>
                <a:ea typeface="Calibri" panose="020F0502020204030204" pitchFamily="34" charset="0"/>
                <a:cs typeface="Times New Roman" panose="02020603050405020304" pitchFamily="18" charset="0"/>
              </a:rPr>
              <a:t> development shall be prioritized in 2024-25.</a:t>
            </a:r>
            <a:endParaRPr lang="en-GB" sz="2000" kern="100" dirty="0">
              <a:effectLst/>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9CEE57AA-E8E6-B2D1-0B3A-DAC30765D491}"/>
              </a:ext>
            </a:extLst>
          </p:cNvPr>
          <p:cNvSpPr txBox="1"/>
          <p:nvPr/>
        </p:nvSpPr>
        <p:spPr>
          <a:xfrm>
            <a:off x="523272" y="5841277"/>
            <a:ext cx="10960384" cy="736355"/>
          </a:xfrm>
          <a:prstGeom prst="rect">
            <a:avLst/>
          </a:prstGeom>
          <a:noFill/>
        </p:spPr>
        <p:txBody>
          <a:bodyPr wrap="square">
            <a:spAutoFit/>
          </a:bodyPr>
          <a:lstStyle/>
          <a:p>
            <a:pPr marL="0" marR="0" algn="just">
              <a:lnSpc>
                <a:spcPct val="107000"/>
              </a:lnSpc>
              <a:spcBef>
                <a:spcPts val="0"/>
              </a:spcBef>
              <a:spcAft>
                <a:spcPts val="800"/>
              </a:spcAft>
            </a:pPr>
            <a:r>
              <a:rPr lang="en-US" sz="2000" b="1" kern="1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Based on e</a:t>
            </a:r>
            <a:r>
              <a:rPr lang="en-US" sz="2000" b="1" kern="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valuation of the progress made in 2023, priorities 2024-25 will be defined, and funds will be made available to project as needed (~2 PPY/year).</a:t>
            </a:r>
            <a:endParaRPr lang="en-GB" sz="2000" b="1" kern="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828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437BE-1F3C-0CF8-CB52-CBA67BC86982}"/>
              </a:ext>
            </a:extLst>
          </p:cNvPr>
          <p:cNvSpPr>
            <a:spLocks noGrp="1"/>
          </p:cNvSpPr>
          <p:nvPr>
            <p:ph type="title"/>
          </p:nvPr>
        </p:nvSpPr>
        <p:spPr/>
        <p:txBody>
          <a:bodyPr/>
          <a:lstStyle/>
          <a:p>
            <a:r>
              <a:rPr lang="en-US" dirty="0"/>
              <a:t>Data Management Plan</a:t>
            </a:r>
            <a:endParaRPr lang="en-GB" dirty="0"/>
          </a:p>
        </p:txBody>
      </p:sp>
      <p:sp>
        <p:nvSpPr>
          <p:cNvPr id="3" name="Content Placeholder 2">
            <a:extLst>
              <a:ext uri="{FF2B5EF4-FFF2-40B4-BE49-F238E27FC236}">
                <a16:creationId xmlns:a16="http://schemas.microsoft.com/office/drawing/2014/main" id="{6FC85859-68BB-24CC-8D9D-DE0C91E51DEF}"/>
              </a:ext>
            </a:extLst>
          </p:cNvPr>
          <p:cNvSpPr>
            <a:spLocks noGrp="1"/>
          </p:cNvSpPr>
          <p:nvPr>
            <p:ph idx="1"/>
          </p:nvPr>
        </p:nvSpPr>
        <p:spPr>
          <a:xfrm>
            <a:off x="407368" y="836712"/>
            <a:ext cx="11665296" cy="5688632"/>
          </a:xfrm>
        </p:spPr>
        <p:txBody>
          <a:bodyPr>
            <a:normAutofit fontScale="92500" lnSpcReduction="10000"/>
          </a:bodyPr>
          <a:lstStyle/>
          <a:p>
            <a:pPr marL="0" indent="0">
              <a:buNone/>
            </a:pPr>
            <a:r>
              <a:rPr lang="en-US" dirty="0">
                <a:solidFill>
                  <a:srgbClr val="002060"/>
                </a:solidFill>
              </a:rPr>
              <a:t>Following the recommendation of the 40</a:t>
            </a:r>
            <a:r>
              <a:rPr lang="en-US" baseline="30000" dirty="0">
                <a:solidFill>
                  <a:srgbClr val="002060"/>
                </a:solidFill>
              </a:rPr>
              <a:t>th</a:t>
            </a:r>
            <a:r>
              <a:rPr lang="en-US" dirty="0">
                <a:solidFill>
                  <a:srgbClr val="002060"/>
                </a:solidFill>
              </a:rPr>
              <a:t> EUROfusion GA the </a:t>
            </a:r>
            <a:r>
              <a:rPr lang="en-GB" dirty="0">
                <a:solidFill>
                  <a:srgbClr val="002060"/>
                </a:solidFill>
              </a:rPr>
              <a:t>Call for Implementation of the Data Management Plan (DMP) was sent to beneficiaries. As the result, a </a:t>
            </a:r>
            <a:r>
              <a:rPr lang="en-GB" b="1" dirty="0">
                <a:solidFill>
                  <a:srgbClr val="002060"/>
                </a:solidFill>
              </a:rPr>
              <a:t>new DMP project</a:t>
            </a:r>
            <a:r>
              <a:rPr lang="en-GB" dirty="0">
                <a:solidFill>
                  <a:srgbClr val="002060"/>
                </a:solidFill>
              </a:rPr>
              <a:t>, consisting of:</a:t>
            </a:r>
          </a:p>
          <a:p>
            <a:r>
              <a:rPr lang="en-GB" dirty="0">
                <a:solidFill>
                  <a:schemeClr val="accent2">
                    <a:lumMod val="50000"/>
                  </a:schemeClr>
                </a:solidFill>
              </a:rPr>
              <a:t>Coordinator [VR];</a:t>
            </a:r>
          </a:p>
          <a:p>
            <a:r>
              <a:rPr lang="en-GB" dirty="0">
                <a:solidFill>
                  <a:schemeClr val="accent2">
                    <a:lumMod val="50000"/>
                  </a:schemeClr>
                </a:solidFill>
              </a:rPr>
              <a:t>CORE team [IPPLM] </a:t>
            </a:r>
            <a:r>
              <a:rPr lang="en-GB" dirty="0">
                <a:solidFill>
                  <a:srgbClr val="002060"/>
                </a:solidFill>
              </a:rPr>
              <a:t>(in charge of developing , testing and supporting the DMP infrastructure); and</a:t>
            </a:r>
          </a:p>
          <a:p>
            <a:r>
              <a:rPr lang="en-GB" dirty="0">
                <a:solidFill>
                  <a:schemeClr val="accent2">
                    <a:lumMod val="50000"/>
                  </a:schemeClr>
                </a:solidFill>
              </a:rPr>
              <a:t>SITE/Machine teams [CEA, EPFL, MPG] </a:t>
            </a:r>
            <a:r>
              <a:rPr lang="en-GB" dirty="0">
                <a:solidFill>
                  <a:srgbClr val="002060"/>
                </a:solidFill>
              </a:rPr>
              <a:t>(in charge of local installation of DMP infrastructure and data support)</a:t>
            </a:r>
          </a:p>
          <a:p>
            <a:pPr marL="0" indent="0">
              <a:buNone/>
            </a:pPr>
            <a:r>
              <a:rPr lang="en-GB" dirty="0">
                <a:solidFill>
                  <a:srgbClr val="002060"/>
                </a:solidFill>
              </a:rPr>
              <a:t>for the time period of 2023-2025 is set up. (</a:t>
            </a:r>
            <a:r>
              <a:rPr lang="en-GB" dirty="0">
                <a:solidFill>
                  <a:schemeClr val="accent2">
                    <a:lumMod val="50000"/>
                  </a:schemeClr>
                </a:solidFill>
              </a:rPr>
              <a:t>Kick-off in March 2023</a:t>
            </a:r>
            <a:r>
              <a:rPr lang="en-GB" dirty="0">
                <a:solidFill>
                  <a:srgbClr val="002060"/>
                </a:solidFill>
              </a:rPr>
              <a:t>)</a:t>
            </a:r>
          </a:p>
          <a:p>
            <a:pPr marL="0" indent="0">
              <a:buNone/>
            </a:pPr>
            <a:endParaRPr lang="en-GB" dirty="0">
              <a:solidFill>
                <a:srgbClr val="002060"/>
              </a:solidFill>
            </a:endParaRPr>
          </a:p>
          <a:p>
            <a:pPr marL="0" indent="0">
              <a:buNone/>
            </a:pPr>
            <a:r>
              <a:rPr lang="en-GB" dirty="0">
                <a:solidFill>
                  <a:srgbClr val="002060"/>
                </a:solidFill>
              </a:rPr>
              <a:t>The design and main elements of the proposed infrastructure are described in the </a:t>
            </a:r>
            <a:r>
              <a:rPr lang="en-GB" dirty="0">
                <a:solidFill>
                  <a:srgbClr val="002060"/>
                </a:solidFill>
                <a:hlinkClick r:id="rId2"/>
              </a:rPr>
              <a:t>DMP blueprint</a:t>
            </a:r>
            <a:r>
              <a:rPr lang="en-GB" dirty="0">
                <a:solidFill>
                  <a:srgbClr val="002060"/>
                </a:solidFill>
              </a:rPr>
              <a:t>.</a:t>
            </a:r>
          </a:p>
          <a:p>
            <a:pPr marL="0" indent="0">
              <a:buNone/>
            </a:pPr>
            <a:endParaRPr lang="en-GB" dirty="0">
              <a:solidFill>
                <a:srgbClr val="002060"/>
              </a:solidFill>
            </a:endParaRPr>
          </a:p>
          <a:p>
            <a:pPr marL="0" indent="0">
              <a:buNone/>
            </a:pPr>
            <a:r>
              <a:rPr lang="en-GB" dirty="0">
                <a:solidFill>
                  <a:srgbClr val="002060"/>
                </a:solidFill>
              </a:rPr>
              <a:t>The data management plan defines 4 scenarios  of increasing ambition in terms of data access and </a:t>
            </a:r>
            <a:r>
              <a:rPr lang="en-GB" dirty="0" err="1">
                <a:solidFill>
                  <a:srgbClr val="002060"/>
                </a:solidFill>
              </a:rPr>
              <a:t>F.A.I.R.ness</a:t>
            </a:r>
            <a:r>
              <a:rPr lang="en-GB" dirty="0">
                <a:solidFill>
                  <a:srgbClr val="002060"/>
                </a:solidFill>
              </a:rPr>
              <a:t> (Findable, Accessible, Interoperable and Reusable), from which:</a:t>
            </a:r>
          </a:p>
          <a:p>
            <a:r>
              <a:rPr lang="en-GB" dirty="0">
                <a:solidFill>
                  <a:schemeClr val="accent2">
                    <a:lumMod val="50000"/>
                  </a:schemeClr>
                </a:solidFill>
              </a:rPr>
              <a:t>Scenario A (fully):</a:t>
            </a:r>
            <a:r>
              <a:rPr lang="en-GB" dirty="0">
                <a:solidFill>
                  <a:srgbClr val="002060"/>
                </a:solidFill>
              </a:rPr>
              <a:t> making metadata only available and searchable using IMAS data subsets for interoperable definitions of quantities [F,(I)];</a:t>
            </a:r>
          </a:p>
          <a:p>
            <a:r>
              <a:rPr lang="en-GB" dirty="0">
                <a:solidFill>
                  <a:schemeClr val="accent2">
                    <a:lumMod val="50000"/>
                  </a:schemeClr>
                </a:solidFill>
              </a:rPr>
              <a:t>Scenario B (prototype level): </a:t>
            </a:r>
            <a:r>
              <a:rPr lang="en-GB" dirty="0">
                <a:solidFill>
                  <a:srgbClr val="002060"/>
                </a:solidFill>
              </a:rPr>
              <a:t>adds to Scenario A by allowing a subset of the data to be accessed using common tools (for example UDA). Facilities are responsible for the access level and qualification of data through the data mappings [F,A,I,(R)];</a:t>
            </a:r>
          </a:p>
          <a:p>
            <a:pPr marL="0" indent="0">
              <a:buNone/>
            </a:pPr>
            <a:r>
              <a:rPr lang="en-GB" dirty="0">
                <a:solidFill>
                  <a:srgbClr val="002060"/>
                </a:solidFill>
              </a:rPr>
              <a:t>Will be implemented by the DMP project (</a:t>
            </a:r>
            <a:r>
              <a:rPr lang="en-GB" dirty="0">
                <a:solidFill>
                  <a:schemeClr val="accent2">
                    <a:lumMod val="50000"/>
                  </a:schemeClr>
                </a:solidFill>
              </a:rPr>
              <a:t>included machines: AUG, TCV and WEST</a:t>
            </a:r>
            <a:r>
              <a:rPr lang="en-GB" dirty="0">
                <a:solidFill>
                  <a:srgbClr val="002060"/>
                </a:solidFill>
              </a:rPr>
              <a:t>).</a:t>
            </a:r>
          </a:p>
          <a:p>
            <a:pPr marL="0" indent="0">
              <a:buNone/>
            </a:pPr>
            <a:endParaRPr lang="en-GB" dirty="0">
              <a:solidFill>
                <a:srgbClr val="002060"/>
              </a:solidFill>
            </a:endParaRPr>
          </a:p>
          <a:p>
            <a:pPr marL="0" indent="0">
              <a:buNone/>
            </a:pPr>
            <a:r>
              <a:rPr lang="en-GB" dirty="0">
                <a:solidFill>
                  <a:srgbClr val="002060"/>
                </a:solidFill>
              </a:rPr>
              <a:t>The infrastructure should be built on the Fair for Fusion provided software tools and developed practices and it is expected that the portal interface and development activities will be hosted on the Gateway where additional virtual machines will be made available for the effort. The documentation, software and ticketing tools should be integrated with the existing PSNC based </a:t>
            </a:r>
            <a:r>
              <a:rPr lang="en-GB" dirty="0" err="1">
                <a:solidFill>
                  <a:srgbClr val="002060"/>
                </a:solidFill>
              </a:rPr>
              <a:t>gitlab</a:t>
            </a:r>
            <a:r>
              <a:rPr lang="en-GB" dirty="0">
                <a:solidFill>
                  <a:srgbClr val="002060"/>
                </a:solidFill>
              </a:rPr>
              <a:t> and Jira services. </a:t>
            </a:r>
          </a:p>
        </p:txBody>
      </p:sp>
      <p:sp>
        <p:nvSpPr>
          <p:cNvPr id="5" name="Slide Number Placeholder 4">
            <a:extLst>
              <a:ext uri="{FF2B5EF4-FFF2-40B4-BE49-F238E27FC236}">
                <a16:creationId xmlns:a16="http://schemas.microsoft.com/office/drawing/2014/main" id="{4AB00DD7-B6EE-377A-5FB8-63C34066D0B9}"/>
              </a:ext>
            </a:extLst>
          </p:cNvPr>
          <p:cNvSpPr>
            <a:spLocks noGrp="1"/>
          </p:cNvSpPr>
          <p:nvPr>
            <p:ph type="sldNum" sz="quarter" idx="12"/>
          </p:nvPr>
        </p:nvSpPr>
        <p:spPr/>
        <p:txBody>
          <a:bodyPr/>
          <a:lstStyle/>
          <a:p>
            <a:fld id="{6A6D9FA1-99C7-4910-8E32-B85D378B0060}" type="slidenum">
              <a:rPr lang="en-GB" smtClean="0"/>
              <a:pPr/>
              <a:t>11</a:t>
            </a:fld>
            <a:endParaRPr lang="en-GB" dirty="0"/>
          </a:p>
        </p:txBody>
      </p:sp>
    </p:spTree>
    <p:extLst>
      <p:ext uri="{BB962C8B-B14F-4D97-AF65-F5344CB8AC3E}">
        <p14:creationId xmlns:p14="http://schemas.microsoft.com/office/powerpoint/2010/main" val="785113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33B17-98A9-9A5B-5C42-79FEF2BBE480}"/>
              </a:ext>
            </a:extLst>
          </p:cNvPr>
          <p:cNvSpPr>
            <a:spLocks noGrp="1"/>
          </p:cNvSpPr>
          <p:nvPr>
            <p:ph type="title"/>
          </p:nvPr>
        </p:nvSpPr>
        <p:spPr/>
        <p:txBody>
          <a:bodyPr/>
          <a:lstStyle/>
          <a:p>
            <a:r>
              <a:rPr lang="en-US" dirty="0"/>
              <a:t>Additional support on </a:t>
            </a:r>
            <a:r>
              <a:rPr lang="en-US" dirty="0" err="1"/>
              <a:t>IMASification</a:t>
            </a:r>
            <a:r>
              <a:rPr lang="en-US" dirty="0"/>
              <a:t> </a:t>
            </a:r>
            <a:endParaRPr lang="en-GB" dirty="0"/>
          </a:p>
        </p:txBody>
      </p:sp>
      <p:sp>
        <p:nvSpPr>
          <p:cNvPr id="4" name="Slide Number Placeholder 3">
            <a:extLst>
              <a:ext uri="{FF2B5EF4-FFF2-40B4-BE49-F238E27FC236}">
                <a16:creationId xmlns:a16="http://schemas.microsoft.com/office/drawing/2014/main" id="{87D85570-F91C-801B-CCAA-11F5EF471472}"/>
              </a:ext>
            </a:extLst>
          </p:cNvPr>
          <p:cNvSpPr>
            <a:spLocks noGrp="1"/>
          </p:cNvSpPr>
          <p:nvPr>
            <p:ph type="sldNum" sz="quarter" idx="12"/>
          </p:nvPr>
        </p:nvSpPr>
        <p:spPr/>
        <p:txBody>
          <a:bodyPr/>
          <a:lstStyle/>
          <a:p>
            <a:fld id="{6A6D9FA1-99C7-4910-8E32-B85D378B0060}" type="slidenum">
              <a:rPr lang="en-GB" smtClean="0"/>
              <a:pPr/>
              <a:t>12</a:t>
            </a:fld>
            <a:endParaRPr lang="en-GB" dirty="0"/>
          </a:p>
        </p:txBody>
      </p:sp>
      <p:sp>
        <p:nvSpPr>
          <p:cNvPr id="5" name="Content Placeholder 2">
            <a:extLst>
              <a:ext uri="{FF2B5EF4-FFF2-40B4-BE49-F238E27FC236}">
                <a16:creationId xmlns:a16="http://schemas.microsoft.com/office/drawing/2014/main" id="{750D9745-DE0A-F318-336E-B8ED44BB4F7A}"/>
              </a:ext>
            </a:extLst>
          </p:cNvPr>
          <p:cNvSpPr>
            <a:spLocks noGrp="1"/>
          </p:cNvSpPr>
          <p:nvPr>
            <p:ph idx="1"/>
          </p:nvPr>
        </p:nvSpPr>
        <p:spPr>
          <a:xfrm>
            <a:off x="407368" y="836712"/>
            <a:ext cx="11665296" cy="5688632"/>
          </a:xfrm>
        </p:spPr>
        <p:txBody>
          <a:bodyPr>
            <a:normAutofit/>
          </a:bodyPr>
          <a:lstStyle/>
          <a:p>
            <a:pPr>
              <a:buFontTx/>
              <a:buChar char="-"/>
            </a:pPr>
            <a:r>
              <a:rPr lang="en-US" sz="2000" dirty="0">
                <a:solidFill>
                  <a:srgbClr val="002060"/>
                </a:solidFill>
              </a:rPr>
              <a:t>Following requests on </a:t>
            </a:r>
            <a:r>
              <a:rPr lang="en-US" sz="2000" dirty="0" err="1">
                <a:solidFill>
                  <a:srgbClr val="002060"/>
                </a:solidFill>
              </a:rPr>
              <a:t>IMASified</a:t>
            </a:r>
            <a:r>
              <a:rPr lang="en-US" sz="2000" dirty="0">
                <a:solidFill>
                  <a:srgbClr val="002060"/>
                </a:solidFill>
              </a:rPr>
              <a:t> data from TSVVs;</a:t>
            </a:r>
          </a:p>
          <a:p>
            <a:pPr>
              <a:buFontTx/>
              <a:buChar char="-"/>
            </a:pPr>
            <a:r>
              <a:rPr lang="en-GB" sz="2000" dirty="0">
                <a:solidFill>
                  <a:srgbClr val="002060"/>
                </a:solidFill>
              </a:rPr>
              <a:t>Reinforce DMP project to make faster transition to scenario B</a:t>
            </a:r>
          </a:p>
          <a:p>
            <a:pPr>
              <a:buFontTx/>
              <a:buChar char="-"/>
            </a:pPr>
            <a:r>
              <a:rPr lang="en-GB" sz="2000" dirty="0">
                <a:solidFill>
                  <a:srgbClr val="002060"/>
                </a:solidFill>
              </a:rPr>
              <a:t>Use existing tools (legacy from ITM and WPCD) as intermediate solution</a:t>
            </a:r>
          </a:p>
          <a:p>
            <a:pPr>
              <a:buFontTx/>
              <a:buChar char="-"/>
            </a:pPr>
            <a:r>
              <a:rPr lang="en-GB" sz="2000" dirty="0">
                <a:solidFill>
                  <a:srgbClr val="002060"/>
                </a:solidFill>
              </a:rPr>
              <a:t>Support machine data experts for development of mapping files</a:t>
            </a:r>
          </a:p>
          <a:p>
            <a:pPr>
              <a:buFontTx/>
              <a:buChar char="-"/>
            </a:pPr>
            <a:endParaRPr lang="en-GB" sz="2000" dirty="0">
              <a:solidFill>
                <a:srgbClr val="002060"/>
              </a:solidFill>
            </a:endParaRPr>
          </a:p>
        </p:txBody>
      </p:sp>
    </p:spTree>
    <p:extLst>
      <p:ext uri="{BB962C8B-B14F-4D97-AF65-F5344CB8AC3E}">
        <p14:creationId xmlns:p14="http://schemas.microsoft.com/office/powerpoint/2010/main" val="805709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875C-AB31-E8FA-EF6D-1CF87EFA25D1}"/>
              </a:ext>
            </a:extLst>
          </p:cNvPr>
          <p:cNvSpPr>
            <a:spLocks noGrp="1"/>
          </p:cNvSpPr>
          <p:nvPr>
            <p:ph type="title"/>
          </p:nvPr>
        </p:nvSpPr>
        <p:spPr/>
        <p:txBody>
          <a:bodyPr/>
          <a:lstStyle/>
          <a:p>
            <a:r>
              <a:rPr lang="en-US" dirty="0"/>
              <a:t>Word of warning: HPC resources in 2024</a:t>
            </a:r>
          </a:p>
        </p:txBody>
      </p:sp>
      <p:sp>
        <p:nvSpPr>
          <p:cNvPr id="4" name="Slide Number Placeholder 3">
            <a:extLst>
              <a:ext uri="{FF2B5EF4-FFF2-40B4-BE49-F238E27FC236}">
                <a16:creationId xmlns:a16="http://schemas.microsoft.com/office/drawing/2014/main" id="{6146C6CD-C709-629C-F918-21C77E5EF048}"/>
              </a:ext>
            </a:extLst>
          </p:cNvPr>
          <p:cNvSpPr>
            <a:spLocks noGrp="1"/>
          </p:cNvSpPr>
          <p:nvPr>
            <p:ph type="sldNum" sz="quarter" idx="12"/>
          </p:nvPr>
        </p:nvSpPr>
        <p:spPr/>
        <p:txBody>
          <a:bodyPr/>
          <a:lstStyle/>
          <a:p>
            <a:fld id="{6A6D9FA1-99C7-4910-8E32-B85D378B0060}" type="slidenum">
              <a:rPr lang="en-GB" smtClean="0"/>
              <a:pPr/>
              <a:t>13</a:t>
            </a:fld>
            <a:endParaRPr lang="en-GB" dirty="0"/>
          </a:p>
        </p:txBody>
      </p:sp>
      <p:sp>
        <p:nvSpPr>
          <p:cNvPr id="3" name="Textfeld 2">
            <a:extLst>
              <a:ext uri="{FF2B5EF4-FFF2-40B4-BE49-F238E27FC236}">
                <a16:creationId xmlns:a16="http://schemas.microsoft.com/office/drawing/2014/main" id="{BA6D0D80-CA92-932F-2074-1D8424709443}"/>
              </a:ext>
            </a:extLst>
          </p:cNvPr>
          <p:cNvSpPr txBox="1"/>
          <p:nvPr/>
        </p:nvSpPr>
        <p:spPr>
          <a:xfrm>
            <a:off x="305472" y="1052736"/>
            <a:ext cx="11703460" cy="2251065"/>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lang="de-DE" sz="2400" dirty="0" err="1"/>
              <a:t>It</a:t>
            </a:r>
            <a:r>
              <a:rPr lang="de-DE" sz="2400" dirty="0"/>
              <a:t> </a:t>
            </a:r>
            <a:r>
              <a:rPr lang="de-DE" sz="2400" dirty="0" err="1"/>
              <a:t>is</a:t>
            </a:r>
            <a:r>
              <a:rPr lang="de-DE" sz="2400" dirty="0"/>
              <a:t> </a:t>
            </a:r>
            <a:r>
              <a:rPr lang="de-DE" sz="2400" dirty="0" err="1"/>
              <a:t>to</a:t>
            </a:r>
            <a:r>
              <a:rPr lang="de-DE" sz="2400" dirty="0"/>
              <a:t> </a:t>
            </a:r>
            <a:r>
              <a:rPr lang="de-DE" sz="2400" dirty="0" err="1"/>
              <a:t>be</a:t>
            </a:r>
            <a:r>
              <a:rPr lang="de-DE" sz="2400" dirty="0"/>
              <a:t> </a:t>
            </a:r>
            <a:r>
              <a:rPr lang="de-DE" sz="2400" dirty="0" err="1"/>
              <a:t>expected</a:t>
            </a:r>
            <a:r>
              <a:rPr lang="de-DE" sz="2400" dirty="0"/>
              <a:t> </a:t>
            </a:r>
            <a:r>
              <a:rPr lang="de-DE" sz="2400" dirty="0" err="1"/>
              <a:t>that</a:t>
            </a:r>
            <a:r>
              <a:rPr lang="de-DE" sz="2400" dirty="0"/>
              <a:t> </a:t>
            </a:r>
            <a:r>
              <a:rPr lang="de-DE" sz="2400" dirty="0" err="1"/>
              <a:t>during</a:t>
            </a:r>
            <a:r>
              <a:rPr lang="de-DE" sz="2400" dirty="0"/>
              <a:t> </a:t>
            </a:r>
            <a:r>
              <a:rPr lang="de-DE" sz="2400" dirty="0" err="1"/>
              <a:t>the</a:t>
            </a:r>
            <a:r>
              <a:rPr lang="de-DE" sz="2400" dirty="0"/>
              <a:t> </a:t>
            </a:r>
            <a:r>
              <a:rPr lang="de-DE" sz="2400" b="1" dirty="0" err="1"/>
              <a:t>first</a:t>
            </a:r>
            <a:r>
              <a:rPr lang="de-DE" sz="2400" b="1" dirty="0"/>
              <a:t> half </a:t>
            </a:r>
            <a:r>
              <a:rPr lang="de-DE" sz="2400" b="1" dirty="0" err="1"/>
              <a:t>of</a:t>
            </a:r>
            <a:r>
              <a:rPr lang="de-DE" sz="2400" b="1" dirty="0"/>
              <a:t> 2024</a:t>
            </a:r>
            <a:r>
              <a:rPr lang="de-DE" sz="2400" dirty="0"/>
              <a:t>, HPC </a:t>
            </a:r>
            <a:r>
              <a:rPr lang="de-DE" sz="2400" dirty="0" err="1"/>
              <a:t>resources</a:t>
            </a:r>
            <a:r>
              <a:rPr lang="de-DE" sz="2400" dirty="0"/>
              <a:t> </a:t>
            </a:r>
            <a:r>
              <a:rPr lang="de-DE" sz="2400" b="1" dirty="0"/>
              <a:t>will NOT </a:t>
            </a:r>
            <a:r>
              <a:rPr lang="de-DE" sz="2400" b="1" dirty="0" err="1"/>
              <a:t>be</a:t>
            </a:r>
            <a:r>
              <a:rPr lang="de-DE" sz="2400" b="1" dirty="0"/>
              <a:t> </a:t>
            </a:r>
            <a:r>
              <a:rPr lang="de-DE" sz="2400" b="1" dirty="0" err="1"/>
              <a:t>available</a:t>
            </a:r>
            <a:r>
              <a:rPr lang="de-DE" sz="2400" dirty="0"/>
              <a:t>.</a:t>
            </a:r>
          </a:p>
          <a:p>
            <a:pPr marL="285750" indent="-285750">
              <a:lnSpc>
                <a:spcPct val="150000"/>
              </a:lnSpc>
              <a:buFont typeface="Arial" panose="020B0604020202020204" pitchFamily="34" charset="0"/>
              <a:buChar char="•"/>
            </a:pPr>
            <a:r>
              <a:rPr lang="de-DE" sz="2400" dirty="0"/>
              <a:t>This will </a:t>
            </a:r>
            <a:r>
              <a:rPr lang="de-DE" sz="2400" dirty="0" err="1"/>
              <a:t>present</a:t>
            </a:r>
            <a:r>
              <a:rPr lang="de-DE" sz="2400" dirty="0"/>
              <a:t> a </a:t>
            </a:r>
            <a:r>
              <a:rPr lang="de-DE" sz="2400" dirty="0" err="1"/>
              <a:t>big</a:t>
            </a:r>
            <a:r>
              <a:rPr lang="de-DE" sz="2400" dirty="0"/>
              <a:t> </a:t>
            </a:r>
            <a:r>
              <a:rPr lang="de-DE" sz="2400" dirty="0" err="1"/>
              <a:t>problem</a:t>
            </a:r>
            <a:r>
              <a:rPr lang="de-DE" sz="2400" dirty="0"/>
              <a:t> </a:t>
            </a:r>
            <a:r>
              <a:rPr lang="de-DE" sz="2400" dirty="0" err="1"/>
              <a:t>to</a:t>
            </a:r>
            <a:r>
              <a:rPr lang="de-DE" sz="2400" dirty="0"/>
              <a:t> all E-TASC </a:t>
            </a:r>
            <a:r>
              <a:rPr lang="de-DE" sz="2400" dirty="0" err="1"/>
              <a:t>related</a:t>
            </a:r>
            <a:r>
              <a:rPr lang="de-DE" sz="2400" dirty="0"/>
              <a:t> </a:t>
            </a:r>
            <a:r>
              <a:rPr lang="de-DE" sz="2400" dirty="0" err="1"/>
              <a:t>activities</a:t>
            </a:r>
            <a:r>
              <a:rPr lang="de-DE" sz="2400" dirty="0"/>
              <a:t>, </a:t>
            </a:r>
            <a:r>
              <a:rPr lang="de-DE" sz="2400" dirty="0" err="1"/>
              <a:t>inducing</a:t>
            </a:r>
            <a:r>
              <a:rPr lang="de-DE" sz="2400" dirty="0"/>
              <a:t> </a:t>
            </a:r>
            <a:r>
              <a:rPr lang="de-DE" sz="2400" b="1" dirty="0" err="1"/>
              <a:t>significant</a:t>
            </a:r>
            <a:r>
              <a:rPr lang="de-DE" sz="2400" b="1" dirty="0"/>
              <a:t> </a:t>
            </a:r>
            <a:r>
              <a:rPr lang="de-DE" sz="2400" b="1" dirty="0" err="1"/>
              <a:t>delays</a:t>
            </a:r>
            <a:r>
              <a:rPr lang="de-DE" sz="2400" dirty="0"/>
              <a:t>.</a:t>
            </a:r>
          </a:p>
          <a:p>
            <a:pPr marL="285750" indent="-285750">
              <a:lnSpc>
                <a:spcPct val="150000"/>
              </a:lnSpc>
              <a:buFont typeface="Arial" panose="020B0604020202020204" pitchFamily="34" charset="0"/>
              <a:buChar char="•"/>
            </a:pPr>
            <a:r>
              <a:rPr lang="de-DE" sz="2400" dirty="0" err="1"/>
              <a:t>Applications</a:t>
            </a:r>
            <a:r>
              <a:rPr lang="de-DE" sz="2400" dirty="0"/>
              <a:t> </a:t>
            </a:r>
            <a:r>
              <a:rPr lang="de-DE" sz="2400" dirty="0" err="1"/>
              <a:t>to</a:t>
            </a:r>
            <a:r>
              <a:rPr lang="de-DE" sz="2400" dirty="0"/>
              <a:t> </a:t>
            </a:r>
            <a:r>
              <a:rPr lang="de-DE" sz="2400" dirty="0" err="1"/>
              <a:t>existing</a:t>
            </a:r>
            <a:r>
              <a:rPr lang="de-DE" sz="2400" dirty="0"/>
              <a:t> and </a:t>
            </a:r>
            <a:r>
              <a:rPr lang="de-DE" sz="2400" dirty="0" err="1"/>
              <a:t>future</a:t>
            </a:r>
            <a:r>
              <a:rPr lang="de-DE" sz="2400" dirty="0"/>
              <a:t> </a:t>
            </a:r>
            <a:r>
              <a:rPr lang="de-DE" sz="2400" dirty="0" err="1"/>
              <a:t>experiments</a:t>
            </a:r>
            <a:r>
              <a:rPr lang="de-DE" sz="2400" dirty="0"/>
              <a:t> will also </a:t>
            </a:r>
            <a:r>
              <a:rPr lang="de-DE" sz="2400" dirty="0" err="1"/>
              <a:t>suffer</a:t>
            </a:r>
            <a:r>
              <a:rPr lang="de-DE" sz="2400" dirty="0"/>
              <a:t>; </a:t>
            </a:r>
            <a:r>
              <a:rPr lang="de-DE" sz="2400" b="1" dirty="0" err="1"/>
              <a:t>be</a:t>
            </a:r>
            <a:r>
              <a:rPr lang="de-DE" sz="2400" b="1" dirty="0"/>
              <a:t> </a:t>
            </a:r>
            <a:r>
              <a:rPr lang="de-DE" sz="2400" b="1" dirty="0" err="1"/>
              <a:t>prepared</a:t>
            </a:r>
            <a:r>
              <a:rPr lang="de-DE" sz="2400" dirty="0"/>
              <a:t>.</a:t>
            </a:r>
          </a:p>
          <a:p>
            <a:pPr marL="285750" indent="-285750">
              <a:lnSpc>
                <a:spcPct val="150000"/>
              </a:lnSpc>
              <a:buFont typeface="Arial" panose="020B0604020202020204" pitchFamily="34" charset="0"/>
              <a:buChar char="•"/>
            </a:pPr>
            <a:r>
              <a:rPr lang="de-DE" sz="2400" dirty="0" err="1"/>
              <a:t>Presently</a:t>
            </a:r>
            <a:r>
              <a:rPr lang="de-DE" sz="2400" dirty="0"/>
              <a:t> </a:t>
            </a:r>
            <a:r>
              <a:rPr lang="de-DE" sz="2400" dirty="0" err="1"/>
              <a:t>unclear</a:t>
            </a:r>
            <a:r>
              <a:rPr lang="de-DE" sz="2400" dirty="0"/>
              <a:t> </a:t>
            </a:r>
            <a:r>
              <a:rPr lang="de-DE" sz="2400" dirty="0" err="1"/>
              <a:t>if</a:t>
            </a:r>
            <a:r>
              <a:rPr lang="de-DE" sz="2400" dirty="0"/>
              <a:t> and </a:t>
            </a:r>
            <a:r>
              <a:rPr lang="de-DE" sz="2400" dirty="0" err="1"/>
              <a:t>how</a:t>
            </a:r>
            <a:r>
              <a:rPr lang="de-DE" sz="2400" dirty="0"/>
              <a:t> at least </a:t>
            </a:r>
            <a:r>
              <a:rPr lang="de-DE" sz="2400" dirty="0" err="1"/>
              <a:t>some</a:t>
            </a:r>
            <a:r>
              <a:rPr lang="de-DE" sz="2400" dirty="0"/>
              <a:t> </a:t>
            </a:r>
            <a:r>
              <a:rPr lang="de-DE" sz="2400" dirty="0" err="1"/>
              <a:t>activities</a:t>
            </a:r>
            <a:r>
              <a:rPr lang="de-DE" sz="2400" dirty="0"/>
              <a:t> </a:t>
            </a:r>
            <a:r>
              <a:rPr lang="de-DE" sz="2400" dirty="0" err="1"/>
              <a:t>can</a:t>
            </a:r>
            <a:r>
              <a:rPr lang="de-DE" sz="2400" dirty="0"/>
              <a:t> </a:t>
            </a:r>
            <a:r>
              <a:rPr lang="de-DE" sz="2400" dirty="0" err="1"/>
              <a:t>be</a:t>
            </a:r>
            <a:r>
              <a:rPr lang="de-DE" sz="2400" dirty="0"/>
              <a:t> </a:t>
            </a:r>
            <a:r>
              <a:rPr lang="de-DE" sz="2400" dirty="0" err="1"/>
              <a:t>continued</a:t>
            </a:r>
            <a:r>
              <a:rPr lang="de-DE" sz="2400" dirty="0"/>
              <a:t> (on a </a:t>
            </a:r>
            <a:r>
              <a:rPr lang="de-DE" sz="2400" dirty="0" err="1"/>
              <a:t>small</a:t>
            </a:r>
            <a:r>
              <a:rPr lang="de-DE" sz="2400" dirty="0"/>
              <a:t> </a:t>
            </a:r>
            <a:r>
              <a:rPr lang="de-DE" sz="2400" dirty="0" err="1"/>
              <a:t>level</a:t>
            </a:r>
            <a:r>
              <a:rPr lang="de-DE" sz="2400" dirty="0"/>
              <a:t>).</a:t>
            </a:r>
          </a:p>
        </p:txBody>
      </p:sp>
    </p:spTree>
    <p:extLst>
      <p:ext uri="{BB962C8B-B14F-4D97-AF65-F5344CB8AC3E}">
        <p14:creationId xmlns:p14="http://schemas.microsoft.com/office/powerpoint/2010/main" val="1088799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875C-AB31-E8FA-EF6D-1CF87EFA25D1}"/>
              </a:ext>
            </a:extLst>
          </p:cNvPr>
          <p:cNvSpPr>
            <a:spLocks noGrp="1"/>
          </p:cNvSpPr>
          <p:nvPr>
            <p:ph type="title"/>
          </p:nvPr>
        </p:nvSpPr>
        <p:spPr/>
        <p:txBody>
          <a:bodyPr/>
          <a:lstStyle/>
          <a:p>
            <a:r>
              <a:rPr lang="en-US" dirty="0"/>
              <a:t>Some points for discussion</a:t>
            </a:r>
          </a:p>
        </p:txBody>
      </p:sp>
      <p:sp>
        <p:nvSpPr>
          <p:cNvPr id="4" name="Slide Number Placeholder 3">
            <a:extLst>
              <a:ext uri="{FF2B5EF4-FFF2-40B4-BE49-F238E27FC236}">
                <a16:creationId xmlns:a16="http://schemas.microsoft.com/office/drawing/2014/main" id="{6146C6CD-C709-629C-F918-21C77E5EF048}"/>
              </a:ext>
            </a:extLst>
          </p:cNvPr>
          <p:cNvSpPr>
            <a:spLocks noGrp="1"/>
          </p:cNvSpPr>
          <p:nvPr>
            <p:ph type="sldNum" sz="quarter" idx="12"/>
          </p:nvPr>
        </p:nvSpPr>
        <p:spPr/>
        <p:txBody>
          <a:bodyPr/>
          <a:lstStyle/>
          <a:p>
            <a:fld id="{6A6D9FA1-99C7-4910-8E32-B85D378B0060}" type="slidenum">
              <a:rPr lang="en-GB" smtClean="0"/>
              <a:pPr/>
              <a:t>14</a:t>
            </a:fld>
            <a:endParaRPr lang="en-GB" dirty="0"/>
          </a:p>
        </p:txBody>
      </p:sp>
      <p:sp>
        <p:nvSpPr>
          <p:cNvPr id="3" name="Textfeld 2">
            <a:extLst>
              <a:ext uri="{FF2B5EF4-FFF2-40B4-BE49-F238E27FC236}">
                <a16:creationId xmlns:a16="http://schemas.microsoft.com/office/drawing/2014/main" id="{7A26B296-BBC4-4157-4342-182C96275EC2}"/>
              </a:ext>
            </a:extLst>
          </p:cNvPr>
          <p:cNvSpPr txBox="1"/>
          <p:nvPr/>
        </p:nvSpPr>
        <p:spPr>
          <a:xfrm>
            <a:off x="551384" y="887477"/>
            <a:ext cx="11089232" cy="5632311"/>
          </a:xfrm>
          <a:prstGeom prst="rect">
            <a:avLst/>
          </a:prstGeom>
          <a:noFill/>
        </p:spPr>
        <p:txBody>
          <a:bodyPr wrap="square" rtlCol="0">
            <a:spAutoFit/>
          </a:bodyPr>
          <a:lstStyle/>
          <a:p>
            <a:r>
              <a:rPr lang="de-DE" sz="2000" dirty="0"/>
              <a:t>Work Plan</a:t>
            </a:r>
          </a:p>
          <a:p>
            <a:endParaRPr lang="de-DE" sz="2000" dirty="0"/>
          </a:p>
          <a:p>
            <a:pPr marL="342900" indent="-342900">
              <a:buFont typeface="Arial" panose="020B0604020202020204" pitchFamily="34" charset="0"/>
              <a:buChar char="•"/>
            </a:pPr>
            <a:r>
              <a:rPr lang="de-DE" sz="2000" dirty="0"/>
              <a:t>Possible </a:t>
            </a:r>
            <a:r>
              <a:rPr lang="de-DE" sz="2000" dirty="0" err="1"/>
              <a:t>corrections</a:t>
            </a:r>
            <a:r>
              <a:rPr lang="de-DE" sz="2000" dirty="0"/>
              <a:t> </a:t>
            </a:r>
            <a:r>
              <a:rPr lang="de-DE" sz="2000" dirty="0" err="1"/>
              <a:t>to</a:t>
            </a:r>
            <a:r>
              <a:rPr lang="de-DE" sz="2000" dirty="0"/>
              <a:t> </a:t>
            </a:r>
            <a:r>
              <a:rPr lang="de-DE" sz="2000" dirty="0" err="1"/>
              <a:t>the</a:t>
            </a:r>
            <a:r>
              <a:rPr lang="de-DE" sz="2000" dirty="0"/>
              <a:t> </a:t>
            </a:r>
            <a:r>
              <a:rPr lang="de-DE" sz="2000" dirty="0" err="1"/>
              <a:t>long</a:t>
            </a:r>
            <a:r>
              <a:rPr lang="de-DE" sz="2000" dirty="0"/>
              <a:t>-term </a:t>
            </a:r>
            <a:r>
              <a:rPr lang="de-DE" sz="2000" dirty="0" err="1"/>
              <a:t>objectives</a:t>
            </a:r>
            <a:r>
              <a:rPr lang="de-DE" sz="2000" dirty="0"/>
              <a:t> </a:t>
            </a:r>
            <a:r>
              <a:rPr lang="de-DE" sz="2000" dirty="0" err="1"/>
              <a:t>of</a:t>
            </a:r>
            <a:r>
              <a:rPr lang="de-DE" sz="2000" dirty="0"/>
              <a:t> </a:t>
            </a:r>
            <a:r>
              <a:rPr lang="de-DE" sz="2000" dirty="0" err="1"/>
              <a:t>the</a:t>
            </a:r>
            <a:r>
              <a:rPr lang="de-DE" sz="2000" dirty="0"/>
              <a:t> TSVVs (WP </a:t>
            </a:r>
            <a:r>
              <a:rPr lang="de-DE" sz="2000" dirty="0" err="1"/>
              <a:t>input</a:t>
            </a:r>
            <a:r>
              <a:rPr lang="de-DE" sz="2000" dirty="0"/>
              <a:t> </a:t>
            </a:r>
            <a:r>
              <a:rPr lang="de-DE" sz="2000" dirty="0" err="1"/>
              <a:t>to</a:t>
            </a:r>
            <a:r>
              <a:rPr lang="de-DE" sz="2000" dirty="0"/>
              <a:t> Mid-Term Review)</a:t>
            </a:r>
          </a:p>
          <a:p>
            <a:endParaRPr lang="de-DE" sz="2000" dirty="0"/>
          </a:p>
          <a:p>
            <a:pPr marL="342900" indent="-342900">
              <a:buFont typeface="Arial" panose="020B0604020202020204" pitchFamily="34" charset="0"/>
              <a:buChar char="•"/>
            </a:pPr>
            <a:r>
              <a:rPr lang="de-DE" sz="2000" dirty="0" err="1"/>
              <a:t>Requests</a:t>
            </a:r>
            <a:r>
              <a:rPr lang="de-DE" sz="2000" dirty="0"/>
              <a:t> and </a:t>
            </a:r>
            <a:r>
              <a:rPr lang="de-DE" sz="2000" dirty="0" err="1"/>
              <a:t>suggestions</a:t>
            </a:r>
            <a:r>
              <a:rPr lang="de-DE" sz="2000" dirty="0"/>
              <a:t> </a:t>
            </a:r>
            <a:r>
              <a:rPr lang="de-DE" sz="2000" dirty="0" err="1"/>
              <a:t>by</a:t>
            </a:r>
            <a:r>
              <a:rPr lang="de-DE" sz="2000" dirty="0"/>
              <a:t> </a:t>
            </a:r>
            <a:r>
              <a:rPr lang="de-DE" sz="2000" dirty="0" err="1"/>
              <a:t>the</a:t>
            </a:r>
            <a:r>
              <a:rPr lang="de-DE" sz="2000" dirty="0"/>
              <a:t> </a:t>
            </a:r>
            <a:r>
              <a:rPr lang="de-DE" sz="2000" dirty="0" err="1"/>
              <a:t>community</a:t>
            </a:r>
            <a:r>
              <a:rPr lang="de-DE" sz="2000" dirty="0"/>
              <a:t> </a:t>
            </a:r>
            <a:r>
              <a:rPr lang="de-DE" sz="2000" dirty="0" err="1"/>
              <a:t>regarding</a:t>
            </a:r>
            <a:r>
              <a:rPr lang="de-DE" sz="2000" dirty="0"/>
              <a:t> TSVV-</a:t>
            </a:r>
            <a:r>
              <a:rPr lang="de-DE" sz="2000" dirty="0" err="1"/>
              <a:t>developed</a:t>
            </a:r>
            <a:r>
              <a:rPr lang="de-DE" sz="2000" dirty="0"/>
              <a:t> </a:t>
            </a:r>
            <a:r>
              <a:rPr lang="de-DE" sz="2000" dirty="0" err="1"/>
              <a:t>tools</a:t>
            </a:r>
            <a:r>
              <a:rPr lang="de-DE" sz="2000" dirty="0"/>
              <a:t> (</a:t>
            </a:r>
            <a:r>
              <a:rPr lang="de-DE" sz="2000" dirty="0" err="1"/>
              <a:t>dissemination</a:t>
            </a:r>
            <a:r>
              <a:rPr lang="de-DE" sz="2000" dirty="0"/>
              <a:t> </a:t>
            </a:r>
            <a:r>
              <a:rPr lang="de-DE" sz="2000" dirty="0" err="1"/>
              <a:t>of</a:t>
            </a:r>
            <a:r>
              <a:rPr lang="de-DE" sz="2000" dirty="0"/>
              <a:t> </a:t>
            </a:r>
            <a:r>
              <a:rPr lang="de-DE" sz="2000" dirty="0" err="1"/>
              <a:t>codes</a:t>
            </a:r>
            <a:r>
              <a:rPr lang="de-DE" sz="2000" dirty="0"/>
              <a:t>, </a:t>
            </a:r>
            <a:r>
              <a:rPr lang="de-DE" sz="2000" dirty="0" err="1"/>
              <a:t>feedback</a:t>
            </a:r>
            <a:r>
              <a:rPr lang="de-DE" sz="2000" dirty="0"/>
              <a:t> </a:t>
            </a:r>
            <a:r>
              <a:rPr lang="de-DE" sz="2000" dirty="0" err="1"/>
              <a:t>to</a:t>
            </a:r>
            <a:r>
              <a:rPr lang="de-DE" sz="2000" dirty="0"/>
              <a:t> </a:t>
            </a:r>
            <a:r>
              <a:rPr lang="de-DE" sz="2000" dirty="0" err="1"/>
              <a:t>developers</a:t>
            </a:r>
            <a:r>
              <a:rPr lang="de-DE" sz="2000" dirty="0"/>
              <a:t>, </a:t>
            </a:r>
            <a:r>
              <a:rPr lang="de-DE" sz="2000" dirty="0" err="1"/>
              <a:t>enlargement</a:t>
            </a:r>
            <a:r>
              <a:rPr lang="de-DE" sz="2000" dirty="0"/>
              <a:t> </a:t>
            </a:r>
            <a:r>
              <a:rPr lang="de-DE" sz="2000" dirty="0" err="1"/>
              <a:t>of</a:t>
            </a:r>
            <a:r>
              <a:rPr lang="de-DE" sz="2000" dirty="0"/>
              <a:t> </a:t>
            </a:r>
            <a:r>
              <a:rPr lang="de-DE" sz="2000" dirty="0" err="1"/>
              <a:t>user</a:t>
            </a:r>
            <a:r>
              <a:rPr lang="de-DE" sz="2000" dirty="0"/>
              <a:t> </a:t>
            </a:r>
            <a:r>
              <a:rPr lang="de-DE" sz="2000" dirty="0" err="1"/>
              <a:t>community</a:t>
            </a:r>
            <a:r>
              <a:rPr lang="de-DE" sz="2000" dirty="0"/>
              <a:t> etc.)</a:t>
            </a:r>
          </a:p>
          <a:p>
            <a:pPr marL="342900" indent="-342900">
              <a:buFont typeface="Arial" panose="020B0604020202020204" pitchFamily="34" charset="0"/>
              <a:buChar char="•"/>
            </a:pPr>
            <a:endParaRPr lang="de-DE" sz="2000" dirty="0"/>
          </a:p>
          <a:p>
            <a:r>
              <a:rPr lang="de-DE" sz="2000" dirty="0"/>
              <a:t>Challenges</a:t>
            </a:r>
          </a:p>
          <a:p>
            <a:endParaRPr lang="de-DE" sz="2000" dirty="0"/>
          </a:p>
          <a:p>
            <a:pPr marL="342900" indent="-342900">
              <a:buFont typeface="Arial" panose="020B0604020202020204" pitchFamily="34" charset="0"/>
              <a:buChar char="•"/>
            </a:pPr>
            <a:r>
              <a:rPr lang="de-DE" sz="2000" dirty="0"/>
              <a:t>Impact </a:t>
            </a:r>
            <a:r>
              <a:rPr lang="de-DE" sz="2000" dirty="0" err="1"/>
              <a:t>of</a:t>
            </a:r>
            <a:r>
              <a:rPr lang="de-DE" sz="2000" dirty="0"/>
              <a:t> </a:t>
            </a:r>
            <a:r>
              <a:rPr lang="de-DE" sz="2000" dirty="0" err="1"/>
              <a:t>migration</a:t>
            </a:r>
            <a:r>
              <a:rPr lang="de-DE" sz="2000" dirty="0"/>
              <a:t> </a:t>
            </a:r>
            <a:r>
              <a:rPr lang="de-DE" sz="2000" dirty="0" err="1"/>
              <a:t>of</a:t>
            </a:r>
            <a:r>
              <a:rPr lang="de-DE" sz="2000" dirty="0"/>
              <a:t> TSVV </a:t>
            </a:r>
            <a:r>
              <a:rPr lang="de-DE" sz="2000" dirty="0" err="1"/>
              <a:t>personnel</a:t>
            </a:r>
            <a:r>
              <a:rPr lang="de-DE" sz="2000" dirty="0"/>
              <a:t> (</a:t>
            </a:r>
            <a:r>
              <a:rPr lang="de-DE" sz="2000" dirty="0" err="1"/>
              <a:t>loss</a:t>
            </a:r>
            <a:r>
              <a:rPr lang="de-DE" sz="2000" dirty="0"/>
              <a:t> </a:t>
            </a:r>
            <a:r>
              <a:rPr lang="de-DE" sz="2000" dirty="0" err="1"/>
              <a:t>of</a:t>
            </a:r>
            <a:r>
              <a:rPr lang="de-DE" sz="2000" dirty="0"/>
              <a:t> </a:t>
            </a:r>
            <a:r>
              <a:rPr lang="de-DE" sz="2000" dirty="0" err="1"/>
              <a:t>resources</a:t>
            </a:r>
            <a:r>
              <a:rPr lang="de-DE" sz="2000" dirty="0"/>
              <a:t> and </a:t>
            </a:r>
            <a:r>
              <a:rPr lang="de-DE" sz="2000" dirty="0" err="1"/>
              <a:t>knowledge</a:t>
            </a:r>
            <a:r>
              <a:rPr lang="de-DE" sz="2000" dirty="0"/>
              <a:t>)</a:t>
            </a:r>
          </a:p>
          <a:p>
            <a:endParaRPr lang="de-DE" sz="2000" dirty="0"/>
          </a:p>
          <a:p>
            <a:pPr marL="342900" indent="-342900">
              <a:buFont typeface="Arial" panose="020B0604020202020204" pitchFamily="34" charset="0"/>
              <a:buChar char="•"/>
            </a:pPr>
            <a:r>
              <a:rPr lang="de-DE" sz="2000" dirty="0"/>
              <a:t>Impact </a:t>
            </a:r>
            <a:r>
              <a:rPr lang="de-DE" sz="2000" dirty="0" err="1"/>
              <a:t>of</a:t>
            </a:r>
            <a:r>
              <a:rPr lang="de-DE" sz="2000" dirty="0"/>
              <a:t> </a:t>
            </a:r>
            <a:r>
              <a:rPr lang="de-DE" sz="2000" dirty="0" err="1"/>
              <a:t>unavailability</a:t>
            </a:r>
            <a:r>
              <a:rPr lang="de-DE" sz="2000" dirty="0"/>
              <a:t> </a:t>
            </a:r>
            <a:r>
              <a:rPr lang="de-DE" sz="2000" dirty="0" err="1"/>
              <a:t>of</a:t>
            </a:r>
            <a:r>
              <a:rPr lang="de-DE" sz="2000" dirty="0"/>
              <a:t> HPC </a:t>
            </a:r>
            <a:r>
              <a:rPr lang="de-DE" sz="2000" dirty="0" err="1"/>
              <a:t>resources</a:t>
            </a:r>
            <a:r>
              <a:rPr lang="de-DE" sz="2000" dirty="0"/>
              <a:t> </a:t>
            </a:r>
            <a:r>
              <a:rPr lang="de-DE" sz="2000" dirty="0" err="1"/>
              <a:t>during</a:t>
            </a:r>
            <a:r>
              <a:rPr lang="de-DE" sz="2000" dirty="0"/>
              <a:t> </a:t>
            </a:r>
            <a:r>
              <a:rPr lang="de-DE" sz="2000" dirty="0" err="1"/>
              <a:t>the</a:t>
            </a:r>
            <a:r>
              <a:rPr lang="de-DE" sz="2000" dirty="0"/>
              <a:t> </a:t>
            </a:r>
            <a:r>
              <a:rPr lang="de-DE" sz="2000" dirty="0" err="1"/>
              <a:t>first</a:t>
            </a:r>
            <a:r>
              <a:rPr lang="de-DE" sz="2000" dirty="0"/>
              <a:t> half </a:t>
            </a:r>
            <a:r>
              <a:rPr lang="de-DE" sz="2000" dirty="0" err="1"/>
              <a:t>of</a:t>
            </a:r>
            <a:r>
              <a:rPr lang="de-DE" sz="2000" dirty="0"/>
              <a:t> 2024 </a:t>
            </a:r>
          </a:p>
          <a:p>
            <a:endParaRPr lang="de-DE" sz="2000" dirty="0"/>
          </a:p>
          <a:p>
            <a:r>
              <a:rPr lang="de-DE" sz="2000" dirty="0"/>
              <a:t>Networking &amp; Communication</a:t>
            </a:r>
          </a:p>
          <a:p>
            <a:endParaRPr lang="de-DE" sz="2000" dirty="0"/>
          </a:p>
          <a:p>
            <a:pPr marL="342900" indent="-342900">
              <a:buFont typeface="Arial" panose="020B0604020202020204" pitchFamily="34" charset="0"/>
              <a:buChar char="•"/>
            </a:pPr>
            <a:r>
              <a:rPr lang="de-DE" sz="2000" dirty="0" err="1"/>
              <a:t>How</a:t>
            </a:r>
            <a:r>
              <a:rPr lang="de-DE" sz="2000" dirty="0"/>
              <a:t> </a:t>
            </a:r>
            <a:r>
              <a:rPr lang="de-DE" sz="2000" dirty="0" err="1"/>
              <a:t>can</a:t>
            </a:r>
            <a:r>
              <a:rPr lang="de-DE" sz="2000" dirty="0"/>
              <a:t> </a:t>
            </a:r>
            <a:r>
              <a:rPr lang="de-DE" sz="2000" dirty="0" err="1"/>
              <a:t>the</a:t>
            </a:r>
            <a:r>
              <a:rPr lang="de-DE" sz="2000" dirty="0"/>
              <a:t> </a:t>
            </a:r>
            <a:r>
              <a:rPr lang="de-DE" sz="2000" dirty="0" err="1"/>
              <a:t>interactions</a:t>
            </a:r>
            <a:r>
              <a:rPr lang="de-DE" sz="2000" dirty="0"/>
              <a:t> </a:t>
            </a:r>
            <a:r>
              <a:rPr lang="de-DE" sz="2000" dirty="0" err="1"/>
              <a:t>within</a:t>
            </a:r>
            <a:r>
              <a:rPr lang="de-DE" sz="2000" dirty="0"/>
              <a:t> and </a:t>
            </a:r>
            <a:r>
              <a:rPr lang="de-DE" sz="2000" dirty="0" err="1"/>
              <a:t>beyond</a:t>
            </a:r>
            <a:r>
              <a:rPr lang="de-DE" sz="2000" dirty="0"/>
              <a:t> </a:t>
            </a:r>
            <a:r>
              <a:rPr lang="de-DE" sz="2000" dirty="0" err="1"/>
              <a:t>the</a:t>
            </a:r>
            <a:r>
              <a:rPr lang="de-DE" sz="2000" dirty="0"/>
              <a:t> E-TASC </a:t>
            </a:r>
            <a:r>
              <a:rPr lang="de-DE" sz="2000" dirty="0" err="1"/>
              <a:t>ecosystem</a:t>
            </a:r>
            <a:r>
              <a:rPr lang="de-DE" sz="2000" dirty="0"/>
              <a:t> </a:t>
            </a:r>
            <a:r>
              <a:rPr lang="de-DE" sz="2000" dirty="0" err="1"/>
              <a:t>be</a:t>
            </a:r>
            <a:r>
              <a:rPr lang="de-DE" sz="2000" dirty="0"/>
              <a:t> </a:t>
            </a:r>
            <a:r>
              <a:rPr lang="de-DE" sz="2000" dirty="0" err="1"/>
              <a:t>further</a:t>
            </a:r>
            <a:r>
              <a:rPr lang="de-DE" sz="2000" dirty="0"/>
              <a:t> </a:t>
            </a:r>
            <a:r>
              <a:rPr lang="de-DE" sz="2000" dirty="0" err="1"/>
              <a:t>strengthened</a:t>
            </a:r>
            <a:r>
              <a:rPr lang="de-DE" sz="2000" dirty="0"/>
              <a:t>?</a:t>
            </a:r>
          </a:p>
          <a:p>
            <a:endParaRPr lang="de-DE" sz="2000" dirty="0"/>
          </a:p>
          <a:p>
            <a:pPr marL="342900" indent="-342900">
              <a:buFont typeface="Arial" panose="020B0604020202020204" pitchFamily="34" charset="0"/>
              <a:buChar char="•"/>
            </a:pPr>
            <a:r>
              <a:rPr lang="de-DE" sz="2000" dirty="0" err="1"/>
              <a:t>Is</a:t>
            </a:r>
            <a:r>
              <a:rPr lang="de-DE" sz="2000" dirty="0"/>
              <a:t> </a:t>
            </a:r>
            <a:r>
              <a:rPr lang="de-DE" sz="2000" dirty="0" err="1"/>
              <a:t>the</a:t>
            </a:r>
            <a:r>
              <a:rPr lang="de-DE" sz="2000" dirty="0"/>
              <a:t> </a:t>
            </a:r>
            <a:r>
              <a:rPr lang="de-DE" sz="2000" dirty="0" err="1"/>
              <a:t>Thrust</a:t>
            </a:r>
            <a:r>
              <a:rPr lang="de-DE" sz="2000" dirty="0"/>
              <a:t> </a:t>
            </a:r>
            <a:r>
              <a:rPr lang="de-DE" sz="2000" dirty="0" err="1"/>
              <a:t>structure</a:t>
            </a:r>
            <a:r>
              <a:rPr lang="de-DE" sz="2000" dirty="0"/>
              <a:t> </a:t>
            </a:r>
            <a:r>
              <a:rPr lang="de-DE" sz="2000" dirty="0" err="1"/>
              <a:t>effective</a:t>
            </a:r>
            <a:r>
              <a:rPr lang="de-DE" sz="2000" dirty="0"/>
              <a:t>?</a:t>
            </a:r>
          </a:p>
        </p:txBody>
      </p:sp>
    </p:spTree>
    <p:extLst>
      <p:ext uri="{BB962C8B-B14F-4D97-AF65-F5344CB8AC3E}">
        <p14:creationId xmlns:p14="http://schemas.microsoft.com/office/powerpoint/2010/main" val="466744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WP </a:t>
            </a:r>
            <a:r>
              <a:rPr lang="de-DE" dirty="0" err="1"/>
              <a:t>Organization</a:t>
            </a:r>
            <a:r>
              <a:rPr lang="de-DE" dirty="0"/>
              <a:t>: </a:t>
            </a:r>
            <a:r>
              <a:rPr lang="de-DE" dirty="0" err="1"/>
              <a:t>Overview</a:t>
            </a:r>
            <a:endParaRPr lang="en-GB" dirty="0"/>
          </a:p>
        </p:txBody>
      </p:sp>
      <p:sp>
        <p:nvSpPr>
          <p:cNvPr id="5" name="Foliennummernplatzhalter 4"/>
          <p:cNvSpPr>
            <a:spLocks noGrp="1"/>
          </p:cNvSpPr>
          <p:nvPr>
            <p:ph type="sldNum" sz="quarter" idx="12"/>
          </p:nvPr>
        </p:nvSpPr>
        <p:spPr/>
        <p:txBody>
          <a:bodyPr/>
          <a:lstStyle/>
          <a:p>
            <a:fld id="{6A6D9FA1-99C7-4910-8E32-B85D378B0060}" type="slidenum">
              <a:rPr lang="en-GB" smtClean="0"/>
              <a:pPr/>
              <a:t>2</a:t>
            </a:fld>
            <a:endParaRPr lang="en-GB" dirty="0"/>
          </a:p>
        </p:txBody>
      </p:sp>
      <p:sp>
        <p:nvSpPr>
          <p:cNvPr id="4" name="TextBox 3">
            <a:extLst>
              <a:ext uri="{FF2B5EF4-FFF2-40B4-BE49-F238E27FC236}">
                <a16:creationId xmlns:a16="http://schemas.microsoft.com/office/drawing/2014/main" id="{F27CCAD2-47B1-2C42-863B-4012A56AF9A4}"/>
              </a:ext>
            </a:extLst>
          </p:cNvPr>
          <p:cNvSpPr txBox="1"/>
          <p:nvPr/>
        </p:nvSpPr>
        <p:spPr>
          <a:xfrm>
            <a:off x="8544272" y="1109057"/>
            <a:ext cx="3647728" cy="5632311"/>
          </a:xfrm>
          <a:prstGeom prst="rect">
            <a:avLst/>
          </a:prstGeom>
          <a:noFill/>
        </p:spPr>
        <p:txBody>
          <a:bodyPr wrap="square">
            <a:spAutoFit/>
          </a:bodyPr>
          <a:lstStyle/>
          <a:p>
            <a:r>
              <a:rPr lang="en-GB" sz="1800" dirty="0">
                <a:effectLst/>
              </a:rPr>
              <a:t>WPAC aims at </a:t>
            </a:r>
            <a:r>
              <a:rPr lang="en-GB" dirty="0"/>
              <a:t>s</a:t>
            </a:r>
            <a:r>
              <a:rPr lang="en-GB" sz="1800" dirty="0">
                <a:effectLst/>
              </a:rPr>
              <a:t>upporting a coherent </a:t>
            </a:r>
            <a:r>
              <a:rPr lang="en-GB" dirty="0"/>
              <a:t>research </a:t>
            </a:r>
            <a:r>
              <a:rPr lang="en-GB" sz="1800" dirty="0">
                <a:effectLst/>
              </a:rPr>
              <a:t>programme to advance </a:t>
            </a:r>
            <a:r>
              <a:rPr lang="en-GB" dirty="0"/>
              <a:t>the</a:t>
            </a:r>
            <a:r>
              <a:rPr lang="en-GB" sz="1800" dirty="0">
                <a:effectLst/>
              </a:rPr>
              <a:t> physics understanding in key areas and the development of respective predictive capabilities, including a high-quality suite of “</a:t>
            </a:r>
            <a:r>
              <a:rPr lang="en-GB" sz="1800" dirty="0" err="1">
                <a:effectLst/>
              </a:rPr>
              <a:t>EUROfusion</a:t>
            </a:r>
            <a:r>
              <a:rPr lang="en-GB" sz="1800" dirty="0">
                <a:effectLst/>
              </a:rPr>
              <a:t> Standard </a:t>
            </a:r>
            <a:r>
              <a:rPr lang="en-GB" dirty="0"/>
              <a:t>S</a:t>
            </a:r>
            <a:r>
              <a:rPr lang="en-GB" sz="1800" dirty="0">
                <a:effectLst/>
              </a:rPr>
              <a:t>oftware”</a:t>
            </a:r>
          </a:p>
          <a:p>
            <a:endParaRPr lang="en-GB" b="1" dirty="0">
              <a:solidFill>
                <a:srgbClr val="002060"/>
              </a:solidFill>
            </a:endParaRPr>
          </a:p>
          <a:p>
            <a:r>
              <a:rPr lang="en-GB" sz="1800" b="1" dirty="0">
                <a:solidFill>
                  <a:srgbClr val="002060"/>
                </a:solidFill>
                <a:effectLst/>
              </a:rPr>
              <a:t>Scientific Objectives of TSVVs</a:t>
            </a:r>
            <a:br>
              <a:rPr lang="en-GB" dirty="0">
                <a:effectLst/>
              </a:rPr>
            </a:br>
            <a:r>
              <a:rPr lang="en-GB" dirty="0">
                <a:effectLst/>
              </a:rPr>
              <a:t>were pre-defined by the E-TASC SB, prior to the </a:t>
            </a:r>
            <a:r>
              <a:rPr lang="en-GB" dirty="0"/>
              <a:t>TSVV </a:t>
            </a:r>
            <a:r>
              <a:rPr lang="en-GB" dirty="0" err="1"/>
              <a:t>CfP</a:t>
            </a:r>
            <a:r>
              <a:rPr lang="en-GB" dirty="0"/>
              <a:t> (2021-2024)</a:t>
            </a:r>
            <a:br>
              <a:rPr lang="en-GB" dirty="0"/>
            </a:br>
            <a:endParaRPr lang="en-GB" dirty="0"/>
          </a:p>
          <a:p>
            <a:r>
              <a:rPr lang="en-GB" sz="1800" b="1" dirty="0">
                <a:solidFill>
                  <a:srgbClr val="002060"/>
                </a:solidFill>
                <a:effectLst/>
              </a:rPr>
              <a:t>Scientific Objectives of ACHs</a:t>
            </a:r>
            <a:br>
              <a:rPr lang="en-GB" dirty="0">
                <a:effectLst/>
              </a:rPr>
            </a:br>
            <a:r>
              <a:rPr lang="en-GB" dirty="0">
                <a:effectLst/>
              </a:rPr>
              <a:t>are defined following requests by code developers with approval by the E-TASC </a:t>
            </a:r>
            <a:r>
              <a:rPr lang="en-GB" dirty="0"/>
              <a:t>SB (annual)</a:t>
            </a:r>
            <a:br>
              <a:rPr lang="en-GB" dirty="0"/>
            </a:br>
            <a:endParaRPr lang="en-GB" dirty="0"/>
          </a:p>
          <a:p>
            <a:r>
              <a:rPr lang="en-GB" sz="1800" b="1" dirty="0">
                <a:solidFill>
                  <a:srgbClr val="002060"/>
                </a:solidFill>
                <a:effectLst/>
              </a:rPr>
              <a:t>Monitoring of Activities</a:t>
            </a:r>
            <a:br>
              <a:rPr lang="en-GB" dirty="0">
                <a:effectLst/>
              </a:rPr>
            </a:br>
            <a:r>
              <a:rPr lang="en-GB" dirty="0">
                <a:effectLst/>
              </a:rPr>
              <a:t>is by the E-TASC SB and the PMU</a:t>
            </a:r>
          </a:p>
          <a:p>
            <a:endParaRPr lang="en-GB" dirty="0">
              <a:effectLst/>
            </a:endParaRPr>
          </a:p>
        </p:txBody>
      </p:sp>
      <p:pic>
        <p:nvPicPr>
          <p:cNvPr id="6" name="Picture 5">
            <a:extLst>
              <a:ext uri="{FF2B5EF4-FFF2-40B4-BE49-F238E27FC236}">
                <a16:creationId xmlns:a16="http://schemas.microsoft.com/office/drawing/2014/main" id="{04EEF731-DA00-E45A-00A9-0BFA37F6E75A}"/>
              </a:ext>
            </a:extLst>
          </p:cNvPr>
          <p:cNvPicPr>
            <a:picLocks noChangeAspect="1"/>
          </p:cNvPicPr>
          <p:nvPr/>
        </p:nvPicPr>
        <p:blipFill>
          <a:blip r:embed="rId2"/>
          <a:stretch>
            <a:fillRect/>
          </a:stretch>
        </p:blipFill>
        <p:spPr>
          <a:xfrm>
            <a:off x="27460" y="764704"/>
            <a:ext cx="8470149" cy="5987395"/>
          </a:xfrm>
          <a:prstGeom prst="rect">
            <a:avLst/>
          </a:prstGeom>
        </p:spPr>
      </p:pic>
    </p:spTree>
    <p:extLst>
      <p:ext uri="{BB962C8B-B14F-4D97-AF65-F5344CB8AC3E}">
        <p14:creationId xmlns:p14="http://schemas.microsoft.com/office/powerpoint/2010/main" val="3890063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216AE-F3A5-0E24-6717-D87D8642474F}"/>
              </a:ext>
            </a:extLst>
          </p:cNvPr>
          <p:cNvSpPr>
            <a:spLocks noGrp="1"/>
          </p:cNvSpPr>
          <p:nvPr>
            <p:ph type="title"/>
          </p:nvPr>
        </p:nvSpPr>
        <p:spPr/>
        <p:txBody>
          <a:bodyPr/>
          <a:lstStyle/>
          <a:p>
            <a:r>
              <a:rPr lang="de-DE" dirty="0"/>
              <a:t>WP </a:t>
            </a:r>
            <a:r>
              <a:rPr lang="de-DE" dirty="0" err="1"/>
              <a:t>Organization</a:t>
            </a:r>
            <a:r>
              <a:rPr lang="de-DE" dirty="0"/>
              <a:t>: </a:t>
            </a:r>
            <a:r>
              <a:rPr lang="de-DE" dirty="0" err="1"/>
              <a:t>Thrusts</a:t>
            </a:r>
            <a:endParaRPr lang="en-GB" dirty="0"/>
          </a:p>
        </p:txBody>
      </p:sp>
      <p:sp>
        <p:nvSpPr>
          <p:cNvPr id="4" name="Slide Number Placeholder 3">
            <a:extLst>
              <a:ext uri="{FF2B5EF4-FFF2-40B4-BE49-F238E27FC236}">
                <a16:creationId xmlns:a16="http://schemas.microsoft.com/office/drawing/2014/main" id="{53B4CDF5-541C-1301-69DB-BC001E98292B}"/>
              </a:ext>
            </a:extLst>
          </p:cNvPr>
          <p:cNvSpPr>
            <a:spLocks noGrp="1"/>
          </p:cNvSpPr>
          <p:nvPr>
            <p:ph type="sldNum" sz="quarter" idx="12"/>
          </p:nvPr>
        </p:nvSpPr>
        <p:spPr/>
        <p:txBody>
          <a:bodyPr/>
          <a:lstStyle/>
          <a:p>
            <a:fld id="{6A6D9FA1-99C7-4910-8E32-B85D378B0060}" type="slidenum">
              <a:rPr lang="en-GB" smtClean="0"/>
              <a:pPr/>
              <a:t>3</a:t>
            </a:fld>
            <a:endParaRPr lang="en-GB" dirty="0"/>
          </a:p>
        </p:txBody>
      </p:sp>
      <p:sp>
        <p:nvSpPr>
          <p:cNvPr id="5" name="TextBox 4">
            <a:extLst>
              <a:ext uri="{FF2B5EF4-FFF2-40B4-BE49-F238E27FC236}">
                <a16:creationId xmlns:a16="http://schemas.microsoft.com/office/drawing/2014/main" id="{9909F4E0-620C-BEB1-7F4F-F69797AAF6EC}"/>
              </a:ext>
            </a:extLst>
          </p:cNvPr>
          <p:cNvSpPr txBox="1"/>
          <p:nvPr/>
        </p:nvSpPr>
        <p:spPr>
          <a:xfrm>
            <a:off x="8400256" y="1412776"/>
            <a:ext cx="3600400" cy="4801314"/>
          </a:xfrm>
          <a:prstGeom prst="rect">
            <a:avLst/>
          </a:prstGeom>
          <a:noFill/>
        </p:spPr>
        <p:txBody>
          <a:bodyPr wrap="square">
            <a:spAutoFit/>
          </a:bodyPr>
          <a:lstStyle/>
          <a:p>
            <a:r>
              <a:rPr lang="en-GB" dirty="0" err="1">
                <a:solidFill>
                  <a:schemeClr val="tx1">
                    <a:lumMod val="65000"/>
                    <a:lumOff val="35000"/>
                  </a:schemeClr>
                </a:solidFill>
              </a:rPr>
              <a:t>ToR</a:t>
            </a:r>
            <a:r>
              <a:rPr lang="en-GB" dirty="0">
                <a:solidFill>
                  <a:schemeClr val="tx1">
                    <a:lumMod val="65000"/>
                    <a:lumOff val="35000"/>
                  </a:schemeClr>
                </a:solidFill>
              </a:rPr>
              <a:t>:</a:t>
            </a:r>
          </a:p>
          <a:p>
            <a:endParaRPr lang="en-GB" i="1" dirty="0">
              <a:solidFill>
                <a:schemeClr val="tx1">
                  <a:lumMod val="65000"/>
                  <a:lumOff val="35000"/>
                </a:schemeClr>
              </a:solidFill>
            </a:endParaRPr>
          </a:p>
          <a:p>
            <a:r>
              <a:rPr lang="en-GB" i="1" dirty="0"/>
              <a:t>A Thrust serves as a </a:t>
            </a:r>
            <a:r>
              <a:rPr lang="en-GB" b="1" i="1" dirty="0">
                <a:solidFill>
                  <a:schemeClr val="tx2">
                    <a:lumMod val="50000"/>
                  </a:schemeClr>
                </a:solidFill>
              </a:rPr>
              <a:t>communication platform</a:t>
            </a:r>
            <a:r>
              <a:rPr lang="en-GB" i="1" dirty="0"/>
              <a:t> among a group of related TSVVs and WPs, on behalf of the entire E-TASC SB.</a:t>
            </a:r>
          </a:p>
          <a:p>
            <a:endParaRPr lang="en-GB" i="1" dirty="0"/>
          </a:p>
          <a:p>
            <a:r>
              <a:rPr lang="en-GB" i="1" dirty="0"/>
              <a:t>It consists of a set of TSVV leaders, E-TASC SB members, and relevant PLs/TFLs and is </a:t>
            </a:r>
            <a:r>
              <a:rPr lang="en-GB" b="1" i="1" dirty="0">
                <a:solidFill>
                  <a:schemeClr val="tx2">
                    <a:lumMod val="50000"/>
                  </a:schemeClr>
                </a:solidFill>
              </a:rPr>
              <a:t>coordinated by a facilitator </a:t>
            </a:r>
            <a:r>
              <a:rPr lang="en-GB" i="1" dirty="0"/>
              <a:t>chosen among the latter.</a:t>
            </a:r>
          </a:p>
          <a:p>
            <a:endParaRPr lang="en-GB" i="1" dirty="0"/>
          </a:p>
          <a:p>
            <a:r>
              <a:rPr lang="en-GB" i="1" dirty="0"/>
              <a:t>The </a:t>
            </a:r>
            <a:r>
              <a:rPr lang="en-GB" b="1" i="1" dirty="0"/>
              <a:t>facilitator provides feedback </a:t>
            </a:r>
            <a:r>
              <a:rPr lang="en-GB" i="1" dirty="0"/>
              <a:t>on the Thrust activities and proposes corrective actions for the TSVV work programmes to the E-TASC SB if and when needed.</a:t>
            </a:r>
          </a:p>
        </p:txBody>
      </p:sp>
      <p:sp>
        <p:nvSpPr>
          <p:cNvPr id="6" name="TextBox 5">
            <a:extLst>
              <a:ext uri="{FF2B5EF4-FFF2-40B4-BE49-F238E27FC236}">
                <a16:creationId xmlns:a16="http://schemas.microsoft.com/office/drawing/2014/main" id="{480A7704-82C4-637C-3B7F-A78C93884423}"/>
              </a:ext>
            </a:extLst>
          </p:cNvPr>
          <p:cNvSpPr txBox="1"/>
          <p:nvPr/>
        </p:nvSpPr>
        <p:spPr>
          <a:xfrm>
            <a:off x="739404" y="5329063"/>
            <a:ext cx="8006680" cy="1295868"/>
          </a:xfrm>
          <a:prstGeom prst="rect">
            <a:avLst/>
          </a:prstGeom>
          <a:noFill/>
        </p:spPr>
        <p:txBody>
          <a:bodyPr wrap="square">
            <a:spAutoFit/>
          </a:bodyPr>
          <a:lstStyle/>
          <a:p>
            <a:pPr marL="285750" indent="-285750">
              <a:lnSpc>
                <a:spcPct val="150000"/>
              </a:lnSpc>
              <a:buFontTx/>
              <a:buChar char="-"/>
            </a:pPr>
            <a:r>
              <a:rPr lang="en-GB" b="1" dirty="0">
                <a:solidFill>
                  <a:srgbClr val="960E04"/>
                </a:solidFill>
              </a:rPr>
              <a:t>Organize regular Thrust meetings (≥ 2 per year)</a:t>
            </a:r>
          </a:p>
          <a:p>
            <a:pPr marL="285750" indent="-285750">
              <a:lnSpc>
                <a:spcPct val="150000"/>
              </a:lnSpc>
              <a:buFontTx/>
              <a:buChar char="-"/>
            </a:pPr>
            <a:r>
              <a:rPr lang="en-GB" b="1" dirty="0">
                <a:solidFill>
                  <a:srgbClr val="960E04"/>
                </a:solidFill>
              </a:rPr>
              <a:t>Coordinate V&amp;V activities (if needed: request data or specific experiment)</a:t>
            </a:r>
          </a:p>
          <a:p>
            <a:pPr marL="285750" indent="-285750">
              <a:lnSpc>
                <a:spcPct val="150000"/>
              </a:lnSpc>
              <a:buFontTx/>
              <a:buChar char="-"/>
            </a:pPr>
            <a:r>
              <a:rPr lang="en-GB" b="1" dirty="0">
                <a:solidFill>
                  <a:srgbClr val="960E04"/>
                </a:solidFill>
              </a:rPr>
              <a:t>Provide feedback to the E-TASC SB</a:t>
            </a:r>
            <a:endParaRPr lang="en-US" b="1" dirty="0">
              <a:solidFill>
                <a:srgbClr val="960E04"/>
              </a:solidFill>
            </a:endParaRPr>
          </a:p>
        </p:txBody>
      </p:sp>
      <p:pic>
        <p:nvPicPr>
          <p:cNvPr id="7" name="Picture 6">
            <a:extLst>
              <a:ext uri="{FF2B5EF4-FFF2-40B4-BE49-F238E27FC236}">
                <a16:creationId xmlns:a16="http://schemas.microsoft.com/office/drawing/2014/main" id="{135DBFD7-D3CA-E8A5-4CC8-7031CAA4DED5}"/>
              </a:ext>
            </a:extLst>
          </p:cNvPr>
          <p:cNvPicPr>
            <a:picLocks noChangeAspect="1"/>
          </p:cNvPicPr>
          <p:nvPr/>
        </p:nvPicPr>
        <p:blipFill>
          <a:blip r:embed="rId2"/>
          <a:stretch>
            <a:fillRect/>
          </a:stretch>
        </p:blipFill>
        <p:spPr>
          <a:xfrm>
            <a:off x="767408" y="743366"/>
            <a:ext cx="7416824" cy="4461462"/>
          </a:xfrm>
          <a:prstGeom prst="rect">
            <a:avLst/>
          </a:prstGeom>
        </p:spPr>
      </p:pic>
    </p:spTree>
    <p:extLst>
      <p:ext uri="{BB962C8B-B14F-4D97-AF65-F5344CB8AC3E}">
        <p14:creationId xmlns:p14="http://schemas.microsoft.com/office/powerpoint/2010/main" val="3593796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B66BE-D5C8-365B-26C1-9C0427B94630}"/>
              </a:ext>
            </a:extLst>
          </p:cNvPr>
          <p:cNvSpPr>
            <a:spLocks noGrp="1"/>
          </p:cNvSpPr>
          <p:nvPr>
            <p:ph type="title"/>
          </p:nvPr>
        </p:nvSpPr>
        <p:spPr/>
        <p:txBody>
          <a:bodyPr/>
          <a:lstStyle/>
          <a:p>
            <a:r>
              <a:rPr lang="en-US" dirty="0"/>
              <a:t>Progress towards </a:t>
            </a:r>
            <a:r>
              <a:rPr lang="en-US" dirty="0" err="1"/>
              <a:t>EUROfusion</a:t>
            </a:r>
            <a:r>
              <a:rPr lang="en-US" dirty="0"/>
              <a:t> Standard Software</a:t>
            </a:r>
          </a:p>
        </p:txBody>
      </p:sp>
      <p:sp>
        <p:nvSpPr>
          <p:cNvPr id="4" name="Footer Placeholder 3">
            <a:extLst>
              <a:ext uri="{FF2B5EF4-FFF2-40B4-BE49-F238E27FC236}">
                <a16:creationId xmlns:a16="http://schemas.microsoft.com/office/drawing/2014/main" id="{C063420F-34B6-4A02-4D1E-56240AA20D15}"/>
              </a:ext>
            </a:extLst>
          </p:cNvPr>
          <p:cNvSpPr>
            <a:spLocks noGrp="1"/>
          </p:cNvSpPr>
          <p:nvPr>
            <p:ph type="ftr" sz="quarter" idx="11"/>
          </p:nvPr>
        </p:nvSpPr>
        <p:spPr>
          <a:xfrm>
            <a:off x="609600" y="6528386"/>
            <a:ext cx="3470176" cy="329614"/>
          </a:xfrm>
          <a:prstGeom prst="rect">
            <a:avLst/>
          </a:prstGeom>
        </p:spPr>
        <p:txBody>
          <a:bodyPr vert="horz" lIns="91440" tIns="45720" rIns="91440" bIns="45720" rtlCol="0" anchor="t"/>
          <a:lstStyle>
            <a:defPPr>
              <a:defRPr lang="en-US"/>
            </a:defPPr>
            <a:lvl1pPr marL="0" algn="l"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a:t>D.Kalupin |  2nd FSD PB |  15 March 2023</a:t>
            </a:r>
            <a:endParaRPr lang="en-GB" dirty="0"/>
          </a:p>
        </p:txBody>
      </p:sp>
      <p:sp>
        <p:nvSpPr>
          <p:cNvPr id="5" name="Slide Number Placeholder 4">
            <a:extLst>
              <a:ext uri="{FF2B5EF4-FFF2-40B4-BE49-F238E27FC236}">
                <a16:creationId xmlns:a16="http://schemas.microsoft.com/office/drawing/2014/main" id="{14CE512E-D692-D701-02CC-44339B7BD4BE}"/>
              </a:ext>
            </a:extLst>
          </p:cNvPr>
          <p:cNvSpPr>
            <a:spLocks noGrp="1"/>
          </p:cNvSpPr>
          <p:nvPr>
            <p:ph type="sldNum" sz="quarter" idx="12"/>
          </p:nvPr>
        </p:nvSpPr>
        <p:spPr/>
        <p:txBody>
          <a:bodyPr/>
          <a:lstStyle/>
          <a:p>
            <a:fld id="{6A6D9FA1-99C7-4910-8E32-B85D378B0060}" type="slidenum">
              <a:rPr lang="en-GB" smtClean="0"/>
              <a:pPr/>
              <a:t>4</a:t>
            </a:fld>
            <a:endParaRPr lang="en-GB" dirty="0"/>
          </a:p>
        </p:txBody>
      </p:sp>
      <p:graphicFrame>
        <p:nvGraphicFramePr>
          <p:cNvPr id="7" name="Chart 6">
            <a:extLst>
              <a:ext uri="{FF2B5EF4-FFF2-40B4-BE49-F238E27FC236}">
                <a16:creationId xmlns:a16="http://schemas.microsoft.com/office/drawing/2014/main" id="{850F3ED7-B153-157B-4924-19C136559ACB}"/>
              </a:ext>
            </a:extLst>
          </p:cNvPr>
          <p:cNvGraphicFramePr>
            <a:graphicFrameLocks/>
          </p:cNvGraphicFramePr>
          <p:nvPr/>
        </p:nvGraphicFramePr>
        <p:xfrm>
          <a:off x="191344" y="820615"/>
          <a:ext cx="11881320" cy="57047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0662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875C-AB31-E8FA-EF6D-1CF87EFA25D1}"/>
              </a:ext>
            </a:extLst>
          </p:cNvPr>
          <p:cNvSpPr>
            <a:spLocks noGrp="1"/>
          </p:cNvSpPr>
          <p:nvPr>
            <p:ph type="title"/>
          </p:nvPr>
        </p:nvSpPr>
        <p:spPr/>
        <p:txBody>
          <a:bodyPr/>
          <a:lstStyle/>
          <a:p>
            <a:r>
              <a:rPr lang="en-US" dirty="0"/>
              <a:t>Overview of ACH resources</a:t>
            </a:r>
          </a:p>
        </p:txBody>
      </p:sp>
      <p:sp>
        <p:nvSpPr>
          <p:cNvPr id="4" name="Slide Number Placeholder 3">
            <a:extLst>
              <a:ext uri="{FF2B5EF4-FFF2-40B4-BE49-F238E27FC236}">
                <a16:creationId xmlns:a16="http://schemas.microsoft.com/office/drawing/2014/main" id="{6146C6CD-C709-629C-F918-21C77E5EF048}"/>
              </a:ext>
            </a:extLst>
          </p:cNvPr>
          <p:cNvSpPr>
            <a:spLocks noGrp="1"/>
          </p:cNvSpPr>
          <p:nvPr>
            <p:ph type="sldNum" sz="quarter" idx="12"/>
          </p:nvPr>
        </p:nvSpPr>
        <p:spPr/>
        <p:txBody>
          <a:bodyPr/>
          <a:lstStyle/>
          <a:p>
            <a:fld id="{6A6D9FA1-99C7-4910-8E32-B85D378B0060}" type="slidenum">
              <a:rPr lang="en-GB" smtClean="0"/>
              <a:pPr/>
              <a:t>5</a:t>
            </a:fld>
            <a:endParaRPr lang="en-GB" dirty="0"/>
          </a:p>
        </p:txBody>
      </p:sp>
      <p:pic>
        <p:nvPicPr>
          <p:cNvPr id="9" name="Picture 8">
            <a:extLst>
              <a:ext uri="{FF2B5EF4-FFF2-40B4-BE49-F238E27FC236}">
                <a16:creationId xmlns:a16="http://schemas.microsoft.com/office/drawing/2014/main" id="{D2EC2108-501B-C39D-4A05-5FC67014276D}"/>
              </a:ext>
            </a:extLst>
          </p:cNvPr>
          <p:cNvPicPr>
            <a:picLocks noChangeAspect="1"/>
          </p:cNvPicPr>
          <p:nvPr/>
        </p:nvPicPr>
        <p:blipFill rotWithShape="1">
          <a:blip r:embed="rId2"/>
          <a:srcRect r="10127"/>
          <a:stretch/>
        </p:blipFill>
        <p:spPr>
          <a:xfrm>
            <a:off x="7104112" y="692695"/>
            <a:ext cx="5087888" cy="3248568"/>
          </a:xfrm>
          <a:prstGeom prst="rect">
            <a:avLst/>
          </a:prstGeom>
        </p:spPr>
      </p:pic>
      <p:sp>
        <p:nvSpPr>
          <p:cNvPr id="11" name="TextBox 10">
            <a:extLst>
              <a:ext uri="{FF2B5EF4-FFF2-40B4-BE49-F238E27FC236}">
                <a16:creationId xmlns:a16="http://schemas.microsoft.com/office/drawing/2014/main" id="{690D5E46-57F8-0B04-A623-A89D004955BF}"/>
              </a:ext>
            </a:extLst>
          </p:cNvPr>
          <p:cNvSpPr txBox="1"/>
          <p:nvPr/>
        </p:nvSpPr>
        <p:spPr>
          <a:xfrm>
            <a:off x="335360" y="764704"/>
            <a:ext cx="6480720" cy="5755422"/>
          </a:xfrm>
          <a:prstGeom prst="rect">
            <a:avLst/>
          </a:prstGeom>
          <a:noFill/>
        </p:spPr>
        <p:txBody>
          <a:bodyPr wrap="square">
            <a:spAutoFit/>
          </a:bodyPr>
          <a:lstStyle/>
          <a:p>
            <a:r>
              <a:rPr lang="en-GB" dirty="0">
                <a:solidFill>
                  <a:srgbClr val="002060"/>
                </a:solidFill>
              </a:rPr>
              <a:t>5 ACHs were established (in 3 categories):</a:t>
            </a:r>
          </a:p>
          <a:p>
            <a:r>
              <a:rPr lang="en-GB" sz="800" dirty="0">
                <a:solidFill>
                  <a:srgbClr val="002060"/>
                </a:solidFill>
              </a:rPr>
              <a:t> </a:t>
            </a:r>
          </a:p>
          <a:p>
            <a:pPr lvl="1"/>
            <a:r>
              <a:rPr lang="en-GB" b="1" dirty="0">
                <a:solidFill>
                  <a:srgbClr val="002060"/>
                </a:solidFill>
              </a:rPr>
              <a:t>Cat. 1 – HPC 			</a:t>
            </a:r>
            <a:r>
              <a:rPr lang="en-GB" dirty="0"/>
              <a:t>[</a:t>
            </a:r>
            <a:r>
              <a:rPr lang="en-GB" dirty="0">
                <a:solidFill>
                  <a:schemeClr val="accent2">
                    <a:lumMod val="50000"/>
                  </a:schemeClr>
                </a:solidFill>
              </a:rPr>
              <a:t>CIEMAT</a:t>
            </a:r>
            <a:r>
              <a:rPr lang="en-GB" dirty="0"/>
              <a:t>, </a:t>
            </a:r>
            <a:r>
              <a:rPr lang="en-GB" dirty="0">
                <a:solidFill>
                  <a:schemeClr val="accent2">
                    <a:lumMod val="50000"/>
                  </a:schemeClr>
                </a:solidFill>
              </a:rPr>
              <a:t>EPFL</a:t>
            </a:r>
            <a:r>
              <a:rPr lang="en-GB" dirty="0"/>
              <a:t>, </a:t>
            </a:r>
            <a:r>
              <a:rPr lang="en-GB" dirty="0">
                <a:solidFill>
                  <a:schemeClr val="accent2">
                    <a:lumMod val="50000"/>
                  </a:schemeClr>
                </a:solidFill>
              </a:rPr>
              <a:t>MPG</a:t>
            </a:r>
            <a:r>
              <a:rPr lang="en-GB" dirty="0"/>
              <a:t>] ~52%;   </a:t>
            </a:r>
          </a:p>
          <a:p>
            <a:pPr lvl="1"/>
            <a:r>
              <a:rPr lang="en-GB" b="1" dirty="0">
                <a:solidFill>
                  <a:srgbClr val="002060"/>
                </a:solidFill>
              </a:rPr>
              <a:t>Cat. 2 – Integrated </a:t>
            </a:r>
            <a:r>
              <a:rPr lang="en-GB" b="1" dirty="0" err="1">
                <a:solidFill>
                  <a:srgbClr val="002060"/>
                </a:solidFill>
              </a:rPr>
              <a:t>Modeling</a:t>
            </a:r>
            <a:r>
              <a:rPr lang="en-GB" b="1" dirty="0">
                <a:solidFill>
                  <a:srgbClr val="002060"/>
                </a:solidFill>
              </a:rPr>
              <a:t> 	</a:t>
            </a:r>
            <a:r>
              <a:rPr lang="en-GB" dirty="0"/>
              <a:t>[</a:t>
            </a:r>
            <a:r>
              <a:rPr lang="en-GB" dirty="0">
                <a:solidFill>
                  <a:schemeClr val="accent2">
                    <a:lumMod val="50000"/>
                  </a:schemeClr>
                </a:solidFill>
              </a:rPr>
              <a:t>IPPLM</a:t>
            </a:r>
            <a:r>
              <a:rPr lang="en-GB" dirty="0"/>
              <a:t>] ~27%;   </a:t>
            </a:r>
          </a:p>
          <a:p>
            <a:pPr lvl="1"/>
            <a:r>
              <a:rPr lang="en-GB" b="1" dirty="0">
                <a:solidFill>
                  <a:srgbClr val="002060"/>
                </a:solidFill>
              </a:rPr>
              <a:t>Cat. 3 – Data 			</a:t>
            </a:r>
            <a:r>
              <a:rPr lang="en-GB" dirty="0"/>
              <a:t>[</a:t>
            </a:r>
            <a:r>
              <a:rPr lang="en-GB" dirty="0">
                <a:solidFill>
                  <a:schemeClr val="accent2">
                    <a:lumMod val="50000"/>
                  </a:schemeClr>
                </a:solidFill>
              </a:rPr>
              <a:t>VTT</a:t>
            </a:r>
            <a:r>
              <a:rPr lang="en-GB" dirty="0"/>
              <a:t>] ~21%</a:t>
            </a:r>
          </a:p>
          <a:p>
            <a:endParaRPr lang="en-US" dirty="0"/>
          </a:p>
          <a:p>
            <a:r>
              <a:rPr lang="en-GB" b="1" dirty="0">
                <a:solidFill>
                  <a:schemeClr val="accent2">
                    <a:lumMod val="50000"/>
                  </a:schemeClr>
                </a:solidFill>
              </a:rPr>
              <a:t>2023 onwards – ACHs are finally running at ‘full speed’</a:t>
            </a:r>
          </a:p>
          <a:p>
            <a:endParaRPr lang="en-GB" dirty="0"/>
          </a:p>
          <a:p>
            <a:r>
              <a:rPr lang="en-GB" dirty="0">
                <a:solidFill>
                  <a:srgbClr val="002060"/>
                </a:solidFill>
              </a:rPr>
              <a:t>Expected use of total ACH resources by the </a:t>
            </a:r>
            <a:r>
              <a:rPr lang="en-GB" b="1" dirty="0">
                <a:solidFill>
                  <a:schemeClr val="accent2">
                    <a:lumMod val="50000"/>
                  </a:schemeClr>
                </a:solidFill>
              </a:rPr>
              <a:t>end of 2023: 47.6%</a:t>
            </a:r>
          </a:p>
          <a:p>
            <a:endParaRPr lang="en-GB" b="1" dirty="0">
              <a:solidFill>
                <a:schemeClr val="accent2">
                  <a:lumMod val="50000"/>
                </a:schemeClr>
              </a:solidFill>
            </a:endParaRPr>
          </a:p>
          <a:p>
            <a:r>
              <a:rPr lang="en-GB" b="1" dirty="0">
                <a:solidFill>
                  <a:schemeClr val="accent2">
                    <a:lumMod val="50000"/>
                  </a:schemeClr>
                </a:solidFill>
              </a:rPr>
              <a:t>[RISK]: Due to the difficulty of attracting and retaining IT experts, some ACHs might be forced to reduce the provided support.</a:t>
            </a:r>
          </a:p>
          <a:p>
            <a:r>
              <a:rPr lang="en-GB" dirty="0">
                <a:solidFill>
                  <a:schemeClr val="accent2">
                    <a:lumMod val="50000"/>
                  </a:schemeClr>
                </a:solidFill>
              </a:rPr>
              <a:t>As mitigation measure, the inclusion of experts working remotely is considered.</a:t>
            </a:r>
          </a:p>
          <a:p>
            <a:endParaRPr lang="en-GB" b="1" dirty="0">
              <a:solidFill>
                <a:schemeClr val="accent2">
                  <a:lumMod val="50000"/>
                </a:schemeClr>
              </a:solidFill>
            </a:endParaRPr>
          </a:p>
          <a:p>
            <a:r>
              <a:rPr lang="en-GB" b="1" dirty="0">
                <a:solidFill>
                  <a:srgbClr val="002060"/>
                </a:solidFill>
              </a:rPr>
              <a:t>The majority of TSVVs are spending their ACH resources according to the original plan [35-55%].</a:t>
            </a:r>
          </a:p>
          <a:p>
            <a:endParaRPr lang="en-GB" b="1" dirty="0">
              <a:solidFill>
                <a:srgbClr val="002060"/>
              </a:solidFill>
            </a:endParaRPr>
          </a:p>
          <a:p>
            <a:r>
              <a:rPr lang="en-GB" b="1" dirty="0">
                <a:solidFill>
                  <a:srgbClr val="002060"/>
                </a:solidFill>
              </a:rPr>
              <a:t>Several other tasks </a:t>
            </a:r>
            <a:r>
              <a:rPr lang="en-GB" dirty="0">
                <a:solidFill>
                  <a:srgbClr val="002060"/>
                </a:solidFill>
              </a:rPr>
              <a:t>(up to 220 PMs in 2021-23) </a:t>
            </a:r>
            <a:r>
              <a:rPr lang="en-GB" b="1" dirty="0">
                <a:solidFill>
                  <a:srgbClr val="002060"/>
                </a:solidFill>
              </a:rPr>
              <a:t>are covered by the ACHs </a:t>
            </a:r>
            <a:r>
              <a:rPr lang="en-GB" b="1" i="1" dirty="0">
                <a:solidFill>
                  <a:srgbClr val="002060"/>
                </a:solidFill>
              </a:rPr>
              <a:t>in addition </a:t>
            </a:r>
            <a:r>
              <a:rPr lang="en-GB" b="1" dirty="0">
                <a:solidFill>
                  <a:srgbClr val="002060"/>
                </a:solidFill>
              </a:rPr>
              <a:t>to the TSVV support </a:t>
            </a:r>
            <a:r>
              <a:rPr lang="en-GB" dirty="0">
                <a:solidFill>
                  <a:srgbClr val="002060"/>
                </a:solidFill>
              </a:rPr>
              <a:t>(small projects in other WPs and services for the entire community).</a:t>
            </a:r>
            <a:endParaRPr lang="en-GB" dirty="0"/>
          </a:p>
        </p:txBody>
      </p:sp>
      <p:sp>
        <p:nvSpPr>
          <p:cNvPr id="3" name="Footer Placeholder 3">
            <a:extLst>
              <a:ext uri="{FF2B5EF4-FFF2-40B4-BE49-F238E27FC236}">
                <a16:creationId xmlns:a16="http://schemas.microsoft.com/office/drawing/2014/main" id="{269FF5E0-5357-55C0-F44C-CB85B733E688}"/>
              </a:ext>
            </a:extLst>
          </p:cNvPr>
          <p:cNvSpPr>
            <a:spLocks noGrp="1"/>
          </p:cNvSpPr>
          <p:nvPr>
            <p:ph type="ftr" sz="quarter" idx="11"/>
          </p:nvPr>
        </p:nvSpPr>
        <p:spPr>
          <a:xfrm>
            <a:off x="609600" y="6528386"/>
            <a:ext cx="3470176" cy="329614"/>
          </a:xfrm>
          <a:prstGeom prst="rect">
            <a:avLst/>
          </a:prstGeom>
        </p:spPr>
        <p:txBody>
          <a:bodyPr vert="horz" lIns="91440" tIns="45720" rIns="91440" bIns="45720" rtlCol="0" anchor="t"/>
          <a:lstStyle>
            <a:defPPr>
              <a:defRPr lang="en-US"/>
            </a:defPPr>
            <a:lvl1pPr marL="0" algn="l"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a:t>D.Kalupin |  2nd FSD PB |  15 March 2023</a:t>
            </a:r>
            <a:endParaRPr lang="en-GB" dirty="0"/>
          </a:p>
        </p:txBody>
      </p:sp>
      <p:graphicFrame>
        <p:nvGraphicFramePr>
          <p:cNvPr id="5" name="Chart 4">
            <a:extLst>
              <a:ext uri="{FF2B5EF4-FFF2-40B4-BE49-F238E27FC236}">
                <a16:creationId xmlns:a16="http://schemas.microsoft.com/office/drawing/2014/main" id="{5D7297A6-7945-4630-8A2A-1596C2A5C21B}"/>
              </a:ext>
            </a:extLst>
          </p:cNvPr>
          <p:cNvGraphicFramePr>
            <a:graphicFrameLocks/>
          </p:cNvGraphicFramePr>
          <p:nvPr/>
        </p:nvGraphicFramePr>
        <p:xfrm>
          <a:off x="7032104" y="3989492"/>
          <a:ext cx="5159896" cy="26354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76956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0BCB3-6A32-C419-7031-9D357DCD8A23}"/>
              </a:ext>
            </a:extLst>
          </p:cNvPr>
          <p:cNvSpPr>
            <a:spLocks noGrp="1"/>
          </p:cNvSpPr>
          <p:nvPr>
            <p:ph type="title"/>
          </p:nvPr>
        </p:nvSpPr>
        <p:spPr/>
        <p:txBody>
          <a:bodyPr/>
          <a:lstStyle/>
          <a:p>
            <a:r>
              <a:rPr lang="en-US" dirty="0"/>
              <a:t>Key developments and events in 2023</a:t>
            </a:r>
          </a:p>
        </p:txBody>
      </p:sp>
      <p:sp>
        <p:nvSpPr>
          <p:cNvPr id="4" name="Slide Number Placeholder 3">
            <a:extLst>
              <a:ext uri="{FF2B5EF4-FFF2-40B4-BE49-F238E27FC236}">
                <a16:creationId xmlns:a16="http://schemas.microsoft.com/office/drawing/2014/main" id="{A486E196-BBF1-D835-724A-29B6CDF6CB50}"/>
              </a:ext>
            </a:extLst>
          </p:cNvPr>
          <p:cNvSpPr>
            <a:spLocks noGrp="1"/>
          </p:cNvSpPr>
          <p:nvPr>
            <p:ph type="sldNum" sz="quarter" idx="12"/>
          </p:nvPr>
        </p:nvSpPr>
        <p:spPr/>
        <p:txBody>
          <a:bodyPr/>
          <a:lstStyle/>
          <a:p>
            <a:fld id="{6A6D9FA1-99C7-4910-8E32-B85D378B0060}" type="slidenum">
              <a:rPr lang="en-GB" smtClean="0"/>
              <a:pPr/>
              <a:t>6</a:t>
            </a:fld>
            <a:endParaRPr lang="en-GB" dirty="0"/>
          </a:p>
        </p:txBody>
      </p:sp>
      <p:sp>
        <p:nvSpPr>
          <p:cNvPr id="7" name="Content Placeholder 2">
            <a:extLst>
              <a:ext uri="{FF2B5EF4-FFF2-40B4-BE49-F238E27FC236}">
                <a16:creationId xmlns:a16="http://schemas.microsoft.com/office/drawing/2014/main" id="{FC84D7BB-3CA2-731F-46E1-D7D9427C0DB1}"/>
              </a:ext>
            </a:extLst>
          </p:cNvPr>
          <p:cNvSpPr>
            <a:spLocks noGrp="1"/>
          </p:cNvSpPr>
          <p:nvPr/>
        </p:nvSpPr>
        <p:spPr>
          <a:xfrm>
            <a:off x="609600" y="775758"/>
            <a:ext cx="11463064" cy="5948759"/>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Arial" panose="020B0604020202020204" pitchFamily="34" charset="0"/>
              </a:defRPr>
            </a:lvl1pPr>
            <a:lvl2pPr marL="557213" indent="-214313"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Arial" panose="020B0604020202020204" pitchFamily="34" charset="0"/>
              </a:defRPr>
            </a:lvl2pPr>
            <a:lvl3pPr marL="857250" indent="-171450" algn="l" defTabSz="685800" rtl="0" eaLnBrk="1" latinLnBrk="0" hangingPunct="1">
              <a:spcBef>
                <a:spcPct val="20000"/>
              </a:spcBef>
              <a:buFont typeface="Arial" panose="020B0604020202020204" pitchFamily="34" charset="0"/>
              <a:buChar char="•"/>
              <a:defRPr sz="1350" kern="1200">
                <a:solidFill>
                  <a:schemeClr val="tx1"/>
                </a:solidFill>
                <a:latin typeface="+mn-lt"/>
                <a:ea typeface="+mn-ea"/>
                <a:cs typeface="Arial" panose="020B0604020202020204" pitchFamily="34" charset="0"/>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sz="2000" b="1" dirty="0">
                <a:solidFill>
                  <a:srgbClr val="002060"/>
                </a:solidFill>
              </a:rPr>
              <a:t>TSVV</a:t>
            </a:r>
          </a:p>
          <a:p>
            <a:r>
              <a:rPr lang="en-US" sz="2000" dirty="0"/>
              <a:t>Continue with TSVV project execution following the work plans originally approved by the E-TASC SB</a:t>
            </a:r>
          </a:p>
          <a:p>
            <a:r>
              <a:rPr lang="en-US" sz="2000" dirty="0"/>
              <a:t>Mid-Term Review </a:t>
            </a:r>
          </a:p>
          <a:p>
            <a:pPr marL="342900" lvl="1" indent="0">
              <a:buNone/>
            </a:pPr>
            <a:r>
              <a:rPr lang="en-GB" sz="1600" b="1" dirty="0">
                <a:solidFill>
                  <a:schemeClr val="accent1"/>
                </a:solidFill>
              </a:rPr>
              <a:t>Indicative timeline</a:t>
            </a:r>
          </a:p>
          <a:p>
            <a:pPr lvl="1"/>
            <a:r>
              <a:rPr lang="en-GB" sz="1600" dirty="0">
                <a:solidFill>
                  <a:schemeClr val="accent1"/>
                </a:solidFill>
              </a:rPr>
              <a:t>13-14 Sept 2023 	– </a:t>
            </a:r>
            <a:r>
              <a:rPr lang="en-GB" sz="1600" dirty="0" err="1">
                <a:solidFill>
                  <a:schemeClr val="accent1"/>
                </a:solidFill>
              </a:rPr>
              <a:t>EUROfusion</a:t>
            </a:r>
            <a:r>
              <a:rPr lang="en-GB" sz="1600" dirty="0">
                <a:solidFill>
                  <a:schemeClr val="accent1"/>
                </a:solidFill>
              </a:rPr>
              <a:t> seminar with the respective PIs presenting the main project achievements of all 14 TSVVs</a:t>
            </a:r>
          </a:p>
          <a:p>
            <a:pPr lvl="1"/>
            <a:r>
              <a:rPr lang="en-GB" sz="1600" dirty="0">
                <a:solidFill>
                  <a:schemeClr val="accent1"/>
                </a:solidFill>
              </a:rPr>
              <a:t>22 Sept 2023 	– Deadline for submission of written recommendations by the Thrust Facilitators</a:t>
            </a:r>
          </a:p>
          <a:p>
            <a:pPr lvl="1"/>
            <a:r>
              <a:rPr lang="en-GB" sz="1600" dirty="0">
                <a:solidFill>
                  <a:schemeClr val="accent1"/>
                </a:solidFill>
              </a:rPr>
              <a:t>3-4 Oct 2023 	– E-TASC SB meeting (discussions with Thrust Facilitators and PIs as necessary)</a:t>
            </a:r>
          </a:p>
          <a:p>
            <a:pPr lvl="1"/>
            <a:r>
              <a:rPr lang="en-GB" sz="1600" dirty="0">
                <a:solidFill>
                  <a:schemeClr val="accent1"/>
                </a:solidFill>
              </a:rPr>
              <a:t>20 Oct 2023 	– Recommendations on the TSVV program and individual project evaluation reports to be sent to the PM</a:t>
            </a:r>
          </a:p>
          <a:p>
            <a:pPr marL="0" indent="0">
              <a:buNone/>
            </a:pPr>
            <a:r>
              <a:rPr lang="en-US" sz="2000" b="1" dirty="0">
                <a:solidFill>
                  <a:srgbClr val="002060"/>
                </a:solidFill>
              </a:rPr>
              <a:t>ACH</a:t>
            </a:r>
          </a:p>
          <a:p>
            <a:r>
              <a:rPr lang="en-US" sz="2000" dirty="0"/>
              <a:t>Continued support for TSVVs and other </a:t>
            </a:r>
            <a:r>
              <a:rPr lang="en-US" sz="2000" dirty="0" err="1"/>
              <a:t>EUROfusion</a:t>
            </a:r>
            <a:r>
              <a:rPr lang="en-US" sz="2000" dirty="0"/>
              <a:t> activities following the task allocation by E-TASC SB (</a:t>
            </a:r>
            <a:r>
              <a:rPr lang="en-US" sz="2000" dirty="0">
                <a:hlinkClick r:id="rId2"/>
              </a:rPr>
              <a:t>https://indico.euro-fusion.org/event/2248/</a:t>
            </a:r>
            <a:r>
              <a:rPr lang="en-US" sz="2000" dirty="0"/>
              <a:t>)</a:t>
            </a:r>
          </a:p>
          <a:p>
            <a:r>
              <a:rPr lang="en-US" sz="2000" dirty="0"/>
              <a:t>Planning of 2024 activities (two-step process, to be finalized in November 2023)</a:t>
            </a:r>
          </a:p>
          <a:p>
            <a:pPr marL="0" indent="0">
              <a:buNone/>
            </a:pPr>
            <a:r>
              <a:rPr lang="en-US" sz="2000" b="1" dirty="0">
                <a:solidFill>
                  <a:srgbClr val="002060"/>
                </a:solidFill>
              </a:rPr>
              <a:t>HPC</a:t>
            </a:r>
          </a:p>
          <a:p>
            <a:r>
              <a:rPr lang="en-US" sz="2000" dirty="0"/>
              <a:t>New HPC system (extended gap in early 2024) &amp; Gateway (installation in January 2024)</a:t>
            </a:r>
          </a:p>
          <a:p>
            <a:pPr marL="0" indent="0">
              <a:buNone/>
            </a:pPr>
            <a:r>
              <a:rPr lang="en-US" sz="2000" b="1" dirty="0">
                <a:solidFill>
                  <a:srgbClr val="002060"/>
                </a:solidFill>
              </a:rPr>
              <a:t>DATA </a:t>
            </a:r>
          </a:p>
          <a:p>
            <a:r>
              <a:rPr lang="en-US" sz="2000" b="1" dirty="0">
                <a:solidFill>
                  <a:srgbClr val="002060"/>
                </a:solidFill>
              </a:rPr>
              <a:t>JDC: </a:t>
            </a:r>
            <a:r>
              <a:rPr lang="en-US" sz="2000" dirty="0"/>
              <a:t>Implementing agreement (pending the association of UK to EURATOM)</a:t>
            </a:r>
          </a:p>
          <a:p>
            <a:r>
              <a:rPr lang="en-US" sz="2000" b="1" dirty="0">
                <a:solidFill>
                  <a:srgbClr val="002060"/>
                </a:solidFill>
              </a:rPr>
              <a:t>DMP</a:t>
            </a:r>
            <a:r>
              <a:rPr lang="en-US" sz="2000" dirty="0"/>
              <a:t>: Project start in March 2023; prototype for technical implementation</a:t>
            </a:r>
          </a:p>
        </p:txBody>
      </p:sp>
    </p:spTree>
    <p:extLst>
      <p:ext uri="{BB962C8B-B14F-4D97-AF65-F5344CB8AC3E}">
        <p14:creationId xmlns:p14="http://schemas.microsoft.com/office/powerpoint/2010/main" val="729723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875C-AB31-E8FA-EF6D-1CF87EFA25D1}"/>
              </a:ext>
            </a:extLst>
          </p:cNvPr>
          <p:cNvSpPr>
            <a:spLocks noGrp="1"/>
          </p:cNvSpPr>
          <p:nvPr>
            <p:ph type="title"/>
          </p:nvPr>
        </p:nvSpPr>
        <p:spPr/>
        <p:txBody>
          <a:bodyPr/>
          <a:lstStyle/>
          <a:p>
            <a:r>
              <a:rPr lang="en-US" dirty="0"/>
              <a:t>TSVVs &amp; ACHs: Continued project execution in 2024</a:t>
            </a:r>
          </a:p>
        </p:txBody>
      </p:sp>
      <p:sp>
        <p:nvSpPr>
          <p:cNvPr id="4" name="Slide Number Placeholder 3">
            <a:extLst>
              <a:ext uri="{FF2B5EF4-FFF2-40B4-BE49-F238E27FC236}">
                <a16:creationId xmlns:a16="http://schemas.microsoft.com/office/drawing/2014/main" id="{6146C6CD-C709-629C-F918-21C77E5EF048}"/>
              </a:ext>
            </a:extLst>
          </p:cNvPr>
          <p:cNvSpPr>
            <a:spLocks noGrp="1"/>
          </p:cNvSpPr>
          <p:nvPr>
            <p:ph type="sldNum" sz="quarter" idx="12"/>
          </p:nvPr>
        </p:nvSpPr>
        <p:spPr/>
        <p:txBody>
          <a:bodyPr/>
          <a:lstStyle/>
          <a:p>
            <a:fld id="{6A6D9FA1-99C7-4910-8E32-B85D378B0060}" type="slidenum">
              <a:rPr lang="en-GB" smtClean="0"/>
              <a:pPr/>
              <a:t>7</a:t>
            </a:fld>
            <a:endParaRPr lang="en-GB" dirty="0"/>
          </a:p>
        </p:txBody>
      </p:sp>
      <p:sp>
        <p:nvSpPr>
          <p:cNvPr id="3" name="Textfeld 2">
            <a:extLst>
              <a:ext uri="{FF2B5EF4-FFF2-40B4-BE49-F238E27FC236}">
                <a16:creationId xmlns:a16="http://schemas.microsoft.com/office/drawing/2014/main" id="{75BA461B-CD8E-3862-A85F-2CE2569DA59A}"/>
              </a:ext>
            </a:extLst>
          </p:cNvPr>
          <p:cNvSpPr txBox="1"/>
          <p:nvPr/>
        </p:nvSpPr>
        <p:spPr>
          <a:xfrm>
            <a:off x="394141" y="1196752"/>
            <a:ext cx="11318483" cy="4893647"/>
          </a:xfrm>
          <a:prstGeom prst="rect">
            <a:avLst/>
          </a:prstGeom>
          <a:noFill/>
        </p:spPr>
        <p:txBody>
          <a:bodyPr wrap="none" rtlCol="0">
            <a:spAutoFit/>
          </a:bodyPr>
          <a:lstStyle/>
          <a:p>
            <a:r>
              <a:rPr lang="de-DE" sz="2400" dirty="0" err="1"/>
              <a:t>Some</a:t>
            </a:r>
            <a:r>
              <a:rPr lang="de-DE" sz="2400" dirty="0"/>
              <a:t> </a:t>
            </a:r>
            <a:r>
              <a:rPr lang="de-DE" sz="2400" dirty="0" err="1"/>
              <a:t>key</a:t>
            </a:r>
            <a:r>
              <a:rPr lang="de-DE" sz="2400" dirty="0"/>
              <a:t> </a:t>
            </a:r>
            <a:r>
              <a:rPr lang="de-DE" sz="2400" dirty="0" err="1"/>
              <a:t>aspects</a:t>
            </a:r>
            <a:r>
              <a:rPr lang="de-DE" sz="2400" dirty="0"/>
              <a:t>:</a:t>
            </a:r>
          </a:p>
          <a:p>
            <a:endParaRPr lang="de-DE" sz="2400" dirty="0"/>
          </a:p>
          <a:p>
            <a:pPr marL="342900" indent="-342900">
              <a:buFont typeface="Arial" panose="020B0604020202020204" pitchFamily="34" charset="0"/>
              <a:buChar char="•"/>
            </a:pPr>
            <a:r>
              <a:rPr lang="de-DE" sz="2400" dirty="0"/>
              <a:t>TSVVs </a:t>
            </a:r>
            <a:r>
              <a:rPr lang="de-DE" sz="2400" dirty="0" err="1"/>
              <a:t>are</a:t>
            </a:r>
            <a:r>
              <a:rPr lang="de-DE" sz="2400" dirty="0"/>
              <a:t> </a:t>
            </a:r>
            <a:r>
              <a:rPr lang="de-DE" sz="2400" dirty="0" err="1"/>
              <a:t>expected</a:t>
            </a:r>
            <a:r>
              <a:rPr lang="de-DE" sz="2400" dirty="0"/>
              <a:t> </a:t>
            </a:r>
            <a:r>
              <a:rPr lang="de-DE" sz="2400" dirty="0" err="1"/>
              <a:t>to</a:t>
            </a:r>
            <a:r>
              <a:rPr lang="de-DE" sz="2400" dirty="0"/>
              <a:t> </a:t>
            </a:r>
            <a:r>
              <a:rPr lang="de-DE" sz="2400" dirty="0" err="1"/>
              <a:t>gradually</a:t>
            </a:r>
            <a:r>
              <a:rPr lang="de-DE" sz="2400" dirty="0"/>
              <a:t> </a:t>
            </a:r>
            <a:r>
              <a:rPr lang="de-DE" sz="2400" dirty="0" err="1"/>
              <a:t>increase</a:t>
            </a:r>
            <a:r>
              <a:rPr lang="de-DE" sz="2400" dirty="0"/>
              <a:t> </a:t>
            </a:r>
            <a:r>
              <a:rPr lang="de-DE" sz="2400" dirty="0" err="1"/>
              <a:t>their</a:t>
            </a:r>
            <a:r>
              <a:rPr lang="de-DE" sz="2400" dirty="0"/>
              <a:t> </a:t>
            </a:r>
            <a:r>
              <a:rPr lang="de-DE" sz="2400" b="1" dirty="0" err="1"/>
              <a:t>impact</a:t>
            </a:r>
            <a:r>
              <a:rPr lang="de-DE" sz="2400" b="1" dirty="0"/>
              <a:t> on </a:t>
            </a:r>
            <a:r>
              <a:rPr lang="de-DE" sz="2400" b="1" dirty="0" err="1"/>
              <a:t>the</a:t>
            </a:r>
            <a:r>
              <a:rPr lang="de-DE" sz="2400" b="1" dirty="0"/>
              <a:t> wider </a:t>
            </a:r>
            <a:r>
              <a:rPr lang="de-DE" sz="2400" b="1" dirty="0" err="1"/>
              <a:t>community</a:t>
            </a:r>
            <a:endParaRPr lang="de-DE" sz="2400" b="1"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This </a:t>
            </a:r>
            <a:r>
              <a:rPr lang="de-DE" sz="2400" dirty="0" err="1"/>
              <a:t>includes</a:t>
            </a:r>
            <a:r>
              <a:rPr lang="de-DE" sz="2400" dirty="0"/>
              <a:t>, in </a:t>
            </a:r>
            <a:r>
              <a:rPr lang="de-DE" sz="2400" dirty="0" err="1"/>
              <a:t>particular</a:t>
            </a:r>
            <a:r>
              <a:rPr lang="de-DE" sz="2400" dirty="0"/>
              <a:t>, </a:t>
            </a:r>
            <a:r>
              <a:rPr lang="de-DE" sz="2400" dirty="0" err="1"/>
              <a:t>the</a:t>
            </a:r>
            <a:r>
              <a:rPr lang="de-DE" sz="2400" dirty="0"/>
              <a:t> </a:t>
            </a:r>
            <a:r>
              <a:rPr lang="de-DE" sz="2400" b="1" dirty="0" err="1"/>
              <a:t>dissemination</a:t>
            </a:r>
            <a:r>
              <a:rPr lang="de-DE" sz="2400" b="1" dirty="0"/>
              <a:t> </a:t>
            </a:r>
            <a:r>
              <a:rPr lang="de-DE" sz="2400" b="1" dirty="0" err="1"/>
              <a:t>of</a:t>
            </a:r>
            <a:r>
              <a:rPr lang="de-DE" sz="2400" b="1" dirty="0"/>
              <a:t> </a:t>
            </a:r>
            <a:r>
              <a:rPr lang="de-DE" sz="2400" b="1" dirty="0" err="1"/>
              <a:t>EUROfusion</a:t>
            </a:r>
            <a:r>
              <a:rPr lang="de-DE" sz="2400" b="1" dirty="0"/>
              <a:t> Standard Software</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The </a:t>
            </a:r>
            <a:r>
              <a:rPr lang="de-DE" sz="2400" dirty="0" err="1"/>
              <a:t>goal</a:t>
            </a:r>
            <a:r>
              <a:rPr lang="de-DE" sz="2400" dirty="0"/>
              <a:t> </a:t>
            </a:r>
            <a:r>
              <a:rPr lang="de-DE" sz="2400" dirty="0" err="1"/>
              <a:t>is</a:t>
            </a:r>
            <a:r>
              <a:rPr lang="de-DE" sz="2400" dirty="0"/>
              <a:t> </a:t>
            </a:r>
            <a:r>
              <a:rPr lang="de-DE" sz="2400" dirty="0" err="1"/>
              <a:t>to</a:t>
            </a:r>
            <a:r>
              <a:rPr lang="de-DE" sz="2400" dirty="0"/>
              <a:t> </a:t>
            </a:r>
            <a:r>
              <a:rPr lang="de-DE" sz="2400" b="1" dirty="0" err="1"/>
              <a:t>engage</a:t>
            </a:r>
            <a:r>
              <a:rPr lang="de-DE" sz="2400" b="1" dirty="0"/>
              <a:t> and </a:t>
            </a:r>
            <a:r>
              <a:rPr lang="de-DE" sz="2400" b="1" dirty="0" err="1"/>
              <a:t>enable</a:t>
            </a:r>
            <a:r>
              <a:rPr lang="de-DE" sz="2400" b="1" dirty="0"/>
              <a:t> </a:t>
            </a:r>
            <a:r>
              <a:rPr lang="de-DE" sz="2400" b="1" dirty="0" err="1"/>
              <a:t>colleagues</a:t>
            </a:r>
            <a:r>
              <a:rPr lang="de-DE" sz="2400" b="1" dirty="0"/>
              <a:t> </a:t>
            </a:r>
            <a:r>
              <a:rPr lang="de-DE" sz="2400" dirty="0"/>
              <a:t>outside </a:t>
            </a:r>
            <a:r>
              <a:rPr lang="de-DE" sz="2400" dirty="0" err="1"/>
              <a:t>the</a:t>
            </a:r>
            <a:r>
              <a:rPr lang="de-DE" sz="2400" dirty="0"/>
              <a:t> code </a:t>
            </a:r>
            <a:r>
              <a:rPr lang="de-DE" sz="2400" dirty="0" err="1"/>
              <a:t>development</a:t>
            </a:r>
            <a:r>
              <a:rPr lang="de-DE" sz="2400" dirty="0"/>
              <a:t> </a:t>
            </a:r>
            <a:r>
              <a:rPr lang="de-DE" sz="2400" dirty="0" err="1"/>
              <a:t>teams</a:t>
            </a: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err="1"/>
              <a:t>With</a:t>
            </a:r>
            <a:r>
              <a:rPr lang="de-DE" sz="2400" dirty="0"/>
              <a:t> </a:t>
            </a:r>
            <a:r>
              <a:rPr lang="de-DE" sz="2400" dirty="0" err="1"/>
              <a:t>the</a:t>
            </a:r>
            <a:r>
              <a:rPr lang="de-DE" sz="2400" dirty="0"/>
              <a:t> </a:t>
            </a:r>
            <a:r>
              <a:rPr lang="de-DE" sz="2400" dirty="0" err="1"/>
              <a:t>help</a:t>
            </a:r>
            <a:r>
              <a:rPr lang="de-DE" sz="2400" dirty="0"/>
              <a:t> </a:t>
            </a:r>
            <a:r>
              <a:rPr lang="de-DE" sz="2400" dirty="0" err="1"/>
              <a:t>of</a:t>
            </a:r>
            <a:r>
              <a:rPr lang="de-DE" sz="2400" dirty="0"/>
              <a:t> </a:t>
            </a:r>
            <a:r>
              <a:rPr lang="de-DE" sz="2400" dirty="0" err="1"/>
              <a:t>newly</a:t>
            </a:r>
            <a:r>
              <a:rPr lang="de-DE" sz="2400" dirty="0"/>
              <a:t> </a:t>
            </a:r>
            <a:r>
              <a:rPr lang="de-DE" sz="2400" dirty="0" err="1"/>
              <a:t>developed</a:t>
            </a:r>
            <a:r>
              <a:rPr lang="de-DE" sz="2400" dirty="0"/>
              <a:t> </a:t>
            </a:r>
            <a:r>
              <a:rPr lang="de-DE" sz="2400" dirty="0" err="1"/>
              <a:t>tools</a:t>
            </a:r>
            <a:r>
              <a:rPr lang="de-DE" sz="2400" dirty="0"/>
              <a:t>, </a:t>
            </a:r>
            <a:r>
              <a:rPr lang="de-DE" sz="2400" b="1" dirty="0" err="1"/>
              <a:t>outstanding</a:t>
            </a:r>
            <a:r>
              <a:rPr lang="de-DE" sz="2400" b="1" dirty="0"/>
              <a:t> open </a:t>
            </a:r>
            <a:r>
              <a:rPr lang="de-DE" sz="2400" b="1" dirty="0" err="1"/>
              <a:t>questions</a:t>
            </a:r>
            <a:r>
              <a:rPr lang="de-DE" sz="2400" b="1" dirty="0"/>
              <a:t> </a:t>
            </a:r>
            <a:r>
              <a:rPr lang="de-DE" sz="2400" dirty="0" err="1"/>
              <a:t>can</a:t>
            </a:r>
            <a:r>
              <a:rPr lang="de-DE" sz="2400" dirty="0"/>
              <a:t> </a:t>
            </a:r>
            <a:r>
              <a:rPr lang="de-DE" sz="2400" dirty="0" err="1"/>
              <a:t>be</a:t>
            </a:r>
            <a:r>
              <a:rPr lang="de-DE" sz="2400" dirty="0"/>
              <a:t> </a:t>
            </a:r>
            <a:r>
              <a:rPr lang="de-DE" sz="2400" dirty="0" err="1"/>
              <a:t>addressed</a:t>
            </a: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ACHs will </a:t>
            </a:r>
            <a:r>
              <a:rPr lang="de-DE" sz="2400" dirty="0" err="1"/>
              <a:t>finally</a:t>
            </a:r>
            <a:r>
              <a:rPr lang="de-DE" sz="2400" dirty="0"/>
              <a:t> </a:t>
            </a:r>
            <a:r>
              <a:rPr lang="de-DE" sz="2400" dirty="0" err="1"/>
              <a:t>be</a:t>
            </a:r>
            <a:r>
              <a:rPr lang="de-DE" sz="2400" dirty="0"/>
              <a:t> at </a:t>
            </a:r>
            <a:r>
              <a:rPr lang="de-DE" sz="2400" dirty="0" err="1"/>
              <a:t>full</a:t>
            </a:r>
            <a:r>
              <a:rPr lang="de-DE" sz="2400" dirty="0"/>
              <a:t> </a:t>
            </a:r>
            <a:r>
              <a:rPr lang="de-DE" sz="2400" dirty="0" err="1"/>
              <a:t>speed</a:t>
            </a:r>
            <a:r>
              <a:rPr lang="de-DE" sz="2400" dirty="0"/>
              <a:t> and </a:t>
            </a:r>
            <a:r>
              <a:rPr lang="de-DE" sz="2400" dirty="0" err="1"/>
              <a:t>are</a:t>
            </a:r>
            <a:r>
              <a:rPr lang="de-DE" sz="2400" dirty="0"/>
              <a:t> </a:t>
            </a:r>
            <a:r>
              <a:rPr lang="de-DE" sz="2400" dirty="0" err="1"/>
              <a:t>expected</a:t>
            </a:r>
            <a:r>
              <a:rPr lang="de-DE" sz="2400" dirty="0"/>
              <a:t> </a:t>
            </a:r>
            <a:r>
              <a:rPr lang="de-DE" sz="2400" dirty="0" err="1"/>
              <a:t>to</a:t>
            </a:r>
            <a:r>
              <a:rPr lang="de-DE" sz="2400" dirty="0"/>
              <a:t> </a:t>
            </a:r>
            <a:r>
              <a:rPr lang="de-DE" sz="2400" dirty="0" err="1"/>
              <a:t>provide</a:t>
            </a:r>
            <a:r>
              <a:rPr lang="de-DE" sz="2400" dirty="0"/>
              <a:t> </a:t>
            </a:r>
            <a:r>
              <a:rPr lang="de-DE" sz="2400" b="1" dirty="0" err="1"/>
              <a:t>valuable</a:t>
            </a:r>
            <a:r>
              <a:rPr lang="de-DE" sz="2400" b="1" dirty="0"/>
              <a:t> support</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b="1" dirty="0"/>
              <a:t>Networking &amp; </a:t>
            </a:r>
            <a:r>
              <a:rPr lang="de-DE" sz="2400" b="1" dirty="0" err="1"/>
              <a:t>communication</a:t>
            </a:r>
            <a:r>
              <a:rPr lang="de-DE" sz="2400" b="1" dirty="0"/>
              <a:t> </a:t>
            </a:r>
            <a:r>
              <a:rPr lang="de-DE" sz="2400" dirty="0" err="1"/>
              <a:t>within</a:t>
            </a:r>
            <a:r>
              <a:rPr lang="de-DE" sz="2400" dirty="0"/>
              <a:t> and </a:t>
            </a:r>
            <a:r>
              <a:rPr lang="de-DE" sz="2400" dirty="0" err="1"/>
              <a:t>beyond</a:t>
            </a:r>
            <a:r>
              <a:rPr lang="de-DE" sz="2400" dirty="0"/>
              <a:t> </a:t>
            </a:r>
            <a:r>
              <a:rPr lang="de-DE" sz="2400" dirty="0" err="1"/>
              <a:t>the</a:t>
            </a:r>
            <a:r>
              <a:rPr lang="de-DE" sz="2400" dirty="0"/>
              <a:t> E-TASC </a:t>
            </a:r>
            <a:r>
              <a:rPr lang="de-DE" sz="2400" dirty="0" err="1"/>
              <a:t>ecosystem</a:t>
            </a:r>
            <a:r>
              <a:rPr lang="de-DE" sz="2400" dirty="0"/>
              <a:t> will </a:t>
            </a:r>
            <a:r>
              <a:rPr lang="de-DE" sz="2400" dirty="0" err="1"/>
              <a:t>be</a:t>
            </a:r>
            <a:r>
              <a:rPr lang="de-DE" sz="2400" dirty="0"/>
              <a:t> vital</a:t>
            </a:r>
          </a:p>
        </p:txBody>
      </p:sp>
    </p:spTree>
    <p:extLst>
      <p:ext uri="{BB962C8B-B14F-4D97-AF65-F5344CB8AC3E}">
        <p14:creationId xmlns:p14="http://schemas.microsoft.com/office/powerpoint/2010/main" val="1012500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TSVV Mid-Term Review: K</a:t>
            </a:r>
            <a:r>
              <a:rPr lang="en-GB" dirty="0" err="1"/>
              <a:t>ey</a:t>
            </a:r>
            <a:r>
              <a:rPr lang="en-GB" dirty="0"/>
              <a:t> questions to be addressed</a:t>
            </a:r>
          </a:p>
        </p:txBody>
      </p:sp>
      <p:sp>
        <p:nvSpPr>
          <p:cNvPr id="5" name="Slide Number Placeholder 4"/>
          <p:cNvSpPr>
            <a:spLocks noGrp="1"/>
          </p:cNvSpPr>
          <p:nvPr>
            <p:ph type="sldNum" sz="quarter" idx="12"/>
          </p:nvPr>
        </p:nvSpPr>
        <p:spPr/>
        <p:txBody>
          <a:bodyPr/>
          <a:lstStyle/>
          <a:p>
            <a:fld id="{6A6D9FA1-99C7-4910-8E32-B85D378B0060}" type="slidenum">
              <a:rPr lang="en-GB" smtClean="0"/>
              <a:pPr/>
              <a:t>8</a:t>
            </a:fld>
            <a:endParaRPr lang="en-GB" dirty="0"/>
          </a:p>
        </p:txBody>
      </p:sp>
      <p:sp>
        <p:nvSpPr>
          <p:cNvPr id="4" name="TextBox 3">
            <a:extLst>
              <a:ext uri="{FF2B5EF4-FFF2-40B4-BE49-F238E27FC236}">
                <a16:creationId xmlns:a16="http://schemas.microsoft.com/office/drawing/2014/main" id="{CB57D1E3-B16F-D794-A11A-82A542671764}"/>
              </a:ext>
            </a:extLst>
          </p:cNvPr>
          <p:cNvSpPr txBox="1"/>
          <p:nvPr/>
        </p:nvSpPr>
        <p:spPr>
          <a:xfrm>
            <a:off x="263352" y="692696"/>
            <a:ext cx="11809312" cy="5742982"/>
          </a:xfrm>
          <a:prstGeom prst="rect">
            <a:avLst/>
          </a:prstGeom>
          <a:noFill/>
        </p:spPr>
        <p:txBody>
          <a:bodyPr wrap="square">
            <a:spAutoFit/>
          </a:bodyPr>
          <a:lstStyle/>
          <a:p>
            <a:pPr marL="342900" marR="0" lvl="0" indent="-342900">
              <a:lnSpc>
                <a:spcPct val="115000"/>
              </a:lnSpc>
              <a:spcBef>
                <a:spcPts val="0"/>
              </a:spcBef>
              <a:spcAft>
                <a:spcPts val="0"/>
              </a:spcAft>
              <a:buFont typeface="Symbol" panose="05050102010706020507" pitchFamily="18" charset="2"/>
              <a:buChar char=""/>
            </a:pPr>
            <a:r>
              <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What is the project performance in terms of code development &amp; dissemination?</a:t>
            </a:r>
            <a:endParaRPr lang="en-US"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GB" sz="12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Software engineering (incl. code porting &amp; optimization)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GB" sz="12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Interfaces (incl. IMAS)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GB" sz="12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VVUQ (incl. specific V&amp;V activities)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GB" sz="12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Documentation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GB" sz="12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Dissemination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GB" sz="12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User support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What is the project performance in terms of helping to address open science questions?</a:t>
            </a:r>
            <a:endParaRPr lang="en-US"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GB" sz="12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Activities within the TSVV project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GB" sz="12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Activities in other WPs, facilitated by the TSVV project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GB" sz="12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General impact on the wider scientific community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GB" sz="12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How does the TSVV team engage with the community in identifying and updating the science questions their code(s) should help to answer?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Did the project deviate from the plans in the original scientific proposal?</a:t>
            </a:r>
            <a:endParaRPr lang="en-US"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GB" sz="12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Achievement of deliverables and milestones?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GB" sz="12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If the project did deviate from the plan, how and why?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GB" sz="12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Were there unforeseen challenges and/or opportunities?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Is the project implemented efficiently and effectively?</a:t>
            </a:r>
            <a:endParaRPr lang="en-US"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GB" sz="12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Are the chosen methods suitable to address the respective topic in a timely fashion?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GB" sz="12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Is the team balanced in its expertise and collaborating well?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GB" sz="12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Is the team managed well?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GB" sz="12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Are there any obstacles to project performance that can be removed?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Are there suggestions for specific corrections to improve the interactions with WPs?</a:t>
            </a:r>
            <a:endParaRPr lang="en-US"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GB" sz="12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To be based on the written recommendations by the Thrust Facilitators, including </a:t>
            </a:r>
            <a:r>
              <a:rPr lang="en-US" sz="1200" i="1" dirty="0">
                <a:solidFill>
                  <a:srgbClr val="595959"/>
                </a:solidFill>
                <a:effectLst/>
                <a:latin typeface="Calibri" panose="020F0502020204030204" pitchFamily="34" charset="0"/>
                <a:ea typeface="Calibri" panose="020F0502020204030204" pitchFamily="34" charset="0"/>
                <a:cs typeface="Calibri" panose="020F0502020204030204" pitchFamily="34" charset="0"/>
              </a:rPr>
              <a:t>possible changes of the project objectives to reflect the current state and updated needs of Work Packages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Font typeface="Courier New" panose="02070309020205020404" pitchFamily="49" charset="0"/>
              <a:buChar char="o"/>
            </a:pPr>
            <a:r>
              <a:rPr lang="en-GB" sz="1200" i="1" dirty="0">
                <a:solidFill>
                  <a:srgbClr val="595959"/>
                </a:solidFill>
                <a:effectLst/>
                <a:latin typeface="Calibri" panose="020F0502020204030204" pitchFamily="34" charset="0"/>
                <a:ea typeface="Calibri" panose="020F0502020204030204" pitchFamily="34" charset="0"/>
                <a:cs typeface="Times New Roman" panose="02020603050405020304" pitchFamily="18" charset="0"/>
              </a:rPr>
              <a:t>Are tools and results from the TSVV project disseminated to WPs? How can this process be continuously improved?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02D81647-925C-CF61-B991-90C683DF6E47}"/>
              </a:ext>
            </a:extLst>
          </p:cNvPr>
          <p:cNvSpPr txBox="1"/>
          <p:nvPr/>
        </p:nvSpPr>
        <p:spPr>
          <a:xfrm>
            <a:off x="8112226" y="6317154"/>
            <a:ext cx="3240358" cy="307777"/>
          </a:xfrm>
          <a:prstGeom prst="rect">
            <a:avLst/>
          </a:prstGeom>
          <a:noFill/>
        </p:spPr>
        <p:txBody>
          <a:bodyPr wrap="square">
            <a:spAutoFit/>
          </a:bodyPr>
          <a:lstStyle/>
          <a:p>
            <a:pPr algn="r"/>
            <a:r>
              <a:rPr lang="en-GB" sz="1400" dirty="0">
                <a:hlinkClick r:id="rId2"/>
              </a:rPr>
              <a:t>http://idm.euro-fusion.org/?uid=2P9MS8</a:t>
            </a:r>
            <a:endParaRPr lang="en-GB" sz="1400" dirty="0"/>
          </a:p>
        </p:txBody>
      </p:sp>
    </p:spTree>
    <p:extLst>
      <p:ext uri="{BB962C8B-B14F-4D97-AF65-F5344CB8AC3E}">
        <p14:creationId xmlns:p14="http://schemas.microsoft.com/office/powerpoint/2010/main" val="3008383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875C-AB31-E8FA-EF6D-1CF87EFA25D1}"/>
              </a:ext>
            </a:extLst>
          </p:cNvPr>
          <p:cNvSpPr>
            <a:spLocks noGrp="1"/>
          </p:cNvSpPr>
          <p:nvPr>
            <p:ph type="title"/>
          </p:nvPr>
        </p:nvSpPr>
        <p:spPr/>
        <p:txBody>
          <a:bodyPr/>
          <a:lstStyle/>
          <a:p>
            <a:r>
              <a:rPr lang="en-US" dirty="0"/>
              <a:t>Development of a Pulse Design Tool</a:t>
            </a:r>
          </a:p>
        </p:txBody>
      </p:sp>
      <p:sp>
        <p:nvSpPr>
          <p:cNvPr id="4" name="Slide Number Placeholder 3">
            <a:extLst>
              <a:ext uri="{FF2B5EF4-FFF2-40B4-BE49-F238E27FC236}">
                <a16:creationId xmlns:a16="http://schemas.microsoft.com/office/drawing/2014/main" id="{6146C6CD-C709-629C-F918-21C77E5EF048}"/>
              </a:ext>
            </a:extLst>
          </p:cNvPr>
          <p:cNvSpPr>
            <a:spLocks noGrp="1"/>
          </p:cNvSpPr>
          <p:nvPr>
            <p:ph type="sldNum" sz="quarter" idx="12"/>
          </p:nvPr>
        </p:nvSpPr>
        <p:spPr/>
        <p:txBody>
          <a:bodyPr/>
          <a:lstStyle/>
          <a:p>
            <a:fld id="{6A6D9FA1-99C7-4910-8E32-B85D378B0060}" type="slidenum">
              <a:rPr lang="en-GB" smtClean="0"/>
              <a:pPr/>
              <a:t>9</a:t>
            </a:fld>
            <a:endParaRPr lang="en-GB" dirty="0"/>
          </a:p>
        </p:txBody>
      </p:sp>
      <p:graphicFrame>
        <p:nvGraphicFramePr>
          <p:cNvPr id="3" name="Table 2">
            <a:extLst>
              <a:ext uri="{FF2B5EF4-FFF2-40B4-BE49-F238E27FC236}">
                <a16:creationId xmlns:a16="http://schemas.microsoft.com/office/drawing/2014/main" id="{4DD6735D-E665-B6BC-5EC4-512797C3F039}"/>
              </a:ext>
            </a:extLst>
          </p:cNvPr>
          <p:cNvGraphicFramePr>
            <a:graphicFrameLocks noGrp="1"/>
          </p:cNvGraphicFramePr>
          <p:nvPr>
            <p:extLst>
              <p:ext uri="{D42A27DB-BD31-4B8C-83A1-F6EECF244321}">
                <p14:modId xmlns:p14="http://schemas.microsoft.com/office/powerpoint/2010/main" val="3633843959"/>
              </p:ext>
            </p:extLst>
          </p:nvPr>
        </p:nvGraphicFramePr>
        <p:xfrm>
          <a:off x="119336" y="692696"/>
          <a:ext cx="11737304" cy="6134187"/>
        </p:xfrm>
        <a:graphic>
          <a:graphicData uri="http://schemas.openxmlformats.org/drawingml/2006/table">
            <a:tbl>
              <a:tblPr firstRow="1" bandRow="1">
                <a:tableStyleId>{5C22544A-7EE6-4342-B048-85BDC9FD1C3A}</a:tableStyleId>
              </a:tblPr>
              <a:tblGrid>
                <a:gridCol w="1544629">
                  <a:extLst>
                    <a:ext uri="{9D8B030D-6E8A-4147-A177-3AD203B41FA5}">
                      <a16:colId xmlns:a16="http://schemas.microsoft.com/office/drawing/2014/main" val="1243531664"/>
                    </a:ext>
                  </a:extLst>
                </a:gridCol>
                <a:gridCol w="2032901">
                  <a:extLst>
                    <a:ext uri="{9D8B030D-6E8A-4147-A177-3AD203B41FA5}">
                      <a16:colId xmlns:a16="http://schemas.microsoft.com/office/drawing/2014/main" val="742612622"/>
                    </a:ext>
                  </a:extLst>
                </a:gridCol>
                <a:gridCol w="2032901">
                  <a:extLst>
                    <a:ext uri="{9D8B030D-6E8A-4147-A177-3AD203B41FA5}">
                      <a16:colId xmlns:a16="http://schemas.microsoft.com/office/drawing/2014/main" val="726353738"/>
                    </a:ext>
                  </a:extLst>
                </a:gridCol>
                <a:gridCol w="2032901">
                  <a:extLst>
                    <a:ext uri="{9D8B030D-6E8A-4147-A177-3AD203B41FA5}">
                      <a16:colId xmlns:a16="http://schemas.microsoft.com/office/drawing/2014/main" val="2048313834"/>
                    </a:ext>
                  </a:extLst>
                </a:gridCol>
                <a:gridCol w="2032901">
                  <a:extLst>
                    <a:ext uri="{9D8B030D-6E8A-4147-A177-3AD203B41FA5}">
                      <a16:colId xmlns:a16="http://schemas.microsoft.com/office/drawing/2014/main" val="2366816485"/>
                    </a:ext>
                  </a:extLst>
                </a:gridCol>
                <a:gridCol w="2061071">
                  <a:extLst>
                    <a:ext uri="{9D8B030D-6E8A-4147-A177-3AD203B41FA5}">
                      <a16:colId xmlns:a16="http://schemas.microsoft.com/office/drawing/2014/main" val="334675440"/>
                    </a:ext>
                  </a:extLst>
                </a:gridCol>
              </a:tblGrid>
              <a:tr h="777233">
                <a:tc>
                  <a:txBody>
                    <a:bodyPr/>
                    <a:lstStyle/>
                    <a:p>
                      <a:pPr marL="0" marR="49530" algn="r">
                        <a:lnSpc>
                          <a:spcPct val="107000"/>
                        </a:lnSpc>
                        <a:spcBef>
                          <a:spcPts val="0"/>
                        </a:spcBef>
                        <a:spcAft>
                          <a:spcPts val="0"/>
                        </a:spcAft>
                      </a:pPr>
                      <a:r>
                        <a:rPr lang="en-US" sz="1400" b="1" kern="100" dirty="0">
                          <a:solidFill>
                            <a:schemeClr val="bg1"/>
                          </a:solidFill>
                          <a:effectLst/>
                        </a:rPr>
                        <a:t>Objectives</a:t>
                      </a:r>
                      <a:endParaRPr lang="en-GB"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nSpc>
                          <a:spcPct val="107000"/>
                        </a:lnSpc>
                        <a:spcBef>
                          <a:spcPts val="0"/>
                        </a:spcBef>
                        <a:spcAft>
                          <a:spcPts val="0"/>
                        </a:spcAft>
                      </a:pPr>
                      <a:r>
                        <a:rPr lang="en-US" sz="1400" kern="100" dirty="0">
                          <a:effectLst/>
                        </a:rPr>
                        <a:t>Fundamental physics understanding, analysis</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nSpc>
                          <a:spcPct val="107000"/>
                        </a:lnSpc>
                        <a:spcBef>
                          <a:spcPts val="0"/>
                        </a:spcBef>
                        <a:spcAft>
                          <a:spcPts val="0"/>
                        </a:spcAft>
                      </a:pPr>
                      <a:r>
                        <a:rPr lang="en-US" sz="1400" kern="100">
                          <a:effectLst/>
                        </a:rPr>
                        <a:t>Understanding a full pulse, assess the performance</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nSpc>
                          <a:spcPct val="107000"/>
                        </a:lnSpc>
                        <a:spcBef>
                          <a:spcPts val="0"/>
                        </a:spcBef>
                        <a:spcAft>
                          <a:spcPts val="0"/>
                        </a:spcAft>
                      </a:pPr>
                      <a:r>
                        <a:rPr lang="en-US" sz="1400" kern="100">
                          <a:effectLst/>
                        </a:rPr>
                        <a:t>Optimizing and predicting a pulse</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nSpc>
                          <a:spcPct val="107000"/>
                        </a:lnSpc>
                        <a:spcBef>
                          <a:spcPts val="0"/>
                        </a:spcBef>
                        <a:spcAft>
                          <a:spcPts val="0"/>
                        </a:spcAft>
                      </a:pPr>
                      <a:r>
                        <a:rPr lang="en-US" sz="1400" kern="100">
                          <a:effectLst/>
                        </a:rPr>
                        <a:t>Predicting a pulse and developing the controls</a:t>
                      </a:r>
                      <a:endParaRPr lang="en-GB"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nSpc>
                          <a:spcPct val="107000"/>
                        </a:lnSpc>
                        <a:spcBef>
                          <a:spcPts val="0"/>
                        </a:spcBef>
                        <a:spcAft>
                          <a:spcPts val="0"/>
                        </a:spcAft>
                      </a:pPr>
                      <a:r>
                        <a:rPr lang="en-US" sz="1400" kern="100" dirty="0">
                          <a:effectLst/>
                        </a:rPr>
                        <a:t>Controlling partial or up to a full real pulse,</a:t>
                      </a:r>
                      <a:endParaRPr lang="en-GB" sz="1400" kern="100" dirty="0">
                        <a:effectLst/>
                      </a:endParaRPr>
                    </a:p>
                    <a:p>
                      <a:pPr marL="0" marR="0">
                        <a:lnSpc>
                          <a:spcPct val="107000"/>
                        </a:lnSpc>
                        <a:spcBef>
                          <a:spcPts val="0"/>
                        </a:spcBef>
                        <a:spcAft>
                          <a:spcPts val="0"/>
                        </a:spcAft>
                      </a:pPr>
                      <a:r>
                        <a:rPr lang="da-DK" sz="1400" kern="100" dirty="0">
                          <a:effectLst/>
                        </a:rPr>
                        <a:t>runs parallel to experiment</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895237656"/>
                  </a:ext>
                </a:extLst>
              </a:tr>
              <a:tr h="602348">
                <a:tc>
                  <a:txBody>
                    <a:bodyPr/>
                    <a:lstStyle/>
                    <a:p>
                      <a:pPr marL="0" marR="49530" algn="r">
                        <a:lnSpc>
                          <a:spcPct val="107000"/>
                        </a:lnSpc>
                        <a:spcBef>
                          <a:spcPts val="0"/>
                        </a:spcBef>
                        <a:spcAft>
                          <a:spcPts val="0"/>
                        </a:spcAft>
                      </a:pPr>
                      <a:r>
                        <a:rPr lang="en-US" sz="1400" b="1" kern="100" dirty="0">
                          <a:solidFill>
                            <a:schemeClr val="bg1"/>
                          </a:solidFill>
                          <a:effectLst/>
                        </a:rPr>
                        <a:t>Class</a:t>
                      </a:r>
                      <a:endParaRPr lang="en-GB"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nSpc>
                          <a:spcPct val="107000"/>
                        </a:lnSpc>
                        <a:spcBef>
                          <a:spcPts val="0"/>
                        </a:spcBef>
                        <a:spcAft>
                          <a:spcPts val="0"/>
                        </a:spcAft>
                      </a:pPr>
                      <a:r>
                        <a:rPr lang="en-US" sz="1200" b="1" kern="100" dirty="0">
                          <a:solidFill>
                            <a:schemeClr val="accent2">
                              <a:lumMod val="50000"/>
                            </a:schemeClr>
                          </a:solidFill>
                          <a:effectLst/>
                        </a:rPr>
                        <a:t>1</a:t>
                      </a:r>
                      <a:r>
                        <a:rPr lang="en-US" sz="1200" b="1" kern="100" baseline="30000" dirty="0">
                          <a:solidFill>
                            <a:schemeClr val="accent2">
                              <a:lumMod val="50000"/>
                            </a:schemeClr>
                          </a:solidFill>
                          <a:effectLst/>
                        </a:rPr>
                        <a:t>st</a:t>
                      </a:r>
                      <a:r>
                        <a:rPr lang="en-US" sz="1200" b="1" kern="100" dirty="0">
                          <a:solidFill>
                            <a:schemeClr val="accent2">
                              <a:lumMod val="50000"/>
                            </a:schemeClr>
                          </a:solidFill>
                          <a:effectLst/>
                        </a:rPr>
                        <a:t> principle stand-alone plasma codes</a:t>
                      </a:r>
                      <a:endParaRPr lang="en-GB" sz="1200" b="1" kern="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b="1" kern="100" dirty="0">
                          <a:solidFill>
                            <a:schemeClr val="accent2">
                              <a:lumMod val="50000"/>
                            </a:schemeClr>
                          </a:solidFill>
                          <a:effectLst/>
                        </a:rPr>
                        <a:t>Integrated Workflows</a:t>
                      </a:r>
                      <a:endParaRPr lang="en-GB" sz="1200" b="1" kern="100" dirty="0">
                        <a:solidFill>
                          <a:schemeClr val="accent2">
                            <a:lumMod val="50000"/>
                          </a:schemeClr>
                        </a:solidFill>
                        <a:effectLst/>
                      </a:endParaRPr>
                    </a:p>
                    <a:p>
                      <a:pPr marL="0" marR="0">
                        <a:lnSpc>
                          <a:spcPct val="107000"/>
                        </a:lnSpc>
                        <a:spcBef>
                          <a:spcPts val="0"/>
                        </a:spcBef>
                        <a:spcAft>
                          <a:spcPts val="0"/>
                        </a:spcAft>
                      </a:pPr>
                      <a:r>
                        <a:rPr lang="en-GB" sz="1200" kern="100" dirty="0">
                          <a:effectLst/>
                        </a:rPr>
                        <a:t>(discharge simulator)</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b="1" kern="100" dirty="0">
                          <a:solidFill>
                            <a:schemeClr val="accent2">
                              <a:lumMod val="50000"/>
                            </a:schemeClr>
                          </a:solidFill>
                          <a:effectLst/>
                        </a:rPr>
                        <a:t>Pulse Design Tool </a:t>
                      </a:r>
                      <a:endParaRPr lang="en-GB" sz="1400" b="1" kern="100" dirty="0">
                        <a:solidFill>
                          <a:schemeClr val="accent2">
                            <a:lumMod val="50000"/>
                          </a:schemeClr>
                        </a:solidFill>
                        <a:effectLst/>
                      </a:endParaRPr>
                    </a:p>
                    <a:p>
                      <a:pPr marL="0" marR="0">
                        <a:lnSpc>
                          <a:spcPct val="107000"/>
                        </a:lnSpc>
                        <a:spcBef>
                          <a:spcPts val="0"/>
                        </a:spcBef>
                        <a:spcAft>
                          <a:spcPts val="0"/>
                        </a:spcAft>
                      </a:pPr>
                      <a:r>
                        <a:rPr lang="en-US" sz="1400" kern="100" dirty="0">
                          <a:effectLst/>
                        </a:rPr>
                        <a:t>(Feed Forward) </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200" b="1" kern="100" dirty="0">
                          <a:solidFill>
                            <a:schemeClr val="accent2">
                              <a:lumMod val="50000"/>
                            </a:schemeClr>
                          </a:solidFill>
                          <a:effectLst/>
                        </a:rPr>
                        <a:t>Flight Simulator </a:t>
                      </a:r>
                      <a:endParaRPr lang="en-GB" sz="1200" b="1" kern="100" dirty="0">
                        <a:solidFill>
                          <a:schemeClr val="accent2">
                            <a:lumMod val="50000"/>
                          </a:schemeClr>
                        </a:solidFill>
                        <a:effectLst/>
                      </a:endParaRPr>
                    </a:p>
                    <a:p>
                      <a:pPr marL="0" marR="0">
                        <a:lnSpc>
                          <a:spcPct val="107000"/>
                        </a:lnSpc>
                        <a:spcBef>
                          <a:spcPts val="0"/>
                        </a:spcBef>
                        <a:spcAft>
                          <a:spcPts val="0"/>
                        </a:spcAft>
                      </a:pPr>
                      <a:r>
                        <a:rPr lang="en-US" sz="1200" kern="100" dirty="0">
                          <a:effectLst/>
                        </a:rPr>
                        <a:t>(Closed loop)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b="1" kern="100" dirty="0">
                          <a:solidFill>
                            <a:schemeClr val="accent2">
                              <a:lumMod val="50000"/>
                            </a:schemeClr>
                          </a:solidFill>
                          <a:effectLst/>
                        </a:rPr>
                        <a:t>Real Time </a:t>
                      </a:r>
                      <a:r>
                        <a:rPr lang="en-US" sz="1200" kern="100" dirty="0">
                          <a:effectLst/>
                        </a:rPr>
                        <a:t>capable tool </a:t>
                      </a:r>
                      <a:endParaRPr lang="en-GB" sz="1200" kern="100" dirty="0">
                        <a:effectLst/>
                      </a:endParaRPr>
                    </a:p>
                    <a:p>
                      <a:pPr marL="0" marR="0">
                        <a:lnSpc>
                          <a:spcPct val="107000"/>
                        </a:lnSpc>
                        <a:spcBef>
                          <a:spcPts val="0"/>
                        </a:spcBef>
                        <a:spcAft>
                          <a:spcPts val="0"/>
                        </a:spcAft>
                      </a:pPr>
                      <a:r>
                        <a:rPr lang="en-US" sz="1200" kern="100" dirty="0">
                          <a:effectLst/>
                        </a:rPr>
                        <a:t>(in loop with real plasma)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3813989"/>
                  </a:ext>
                </a:extLst>
              </a:tr>
              <a:tr h="664816">
                <a:tc>
                  <a:txBody>
                    <a:bodyPr/>
                    <a:lstStyle/>
                    <a:p>
                      <a:pPr marL="0" marR="49530" algn="r">
                        <a:lnSpc>
                          <a:spcPct val="107000"/>
                        </a:lnSpc>
                        <a:spcBef>
                          <a:spcPts val="0"/>
                        </a:spcBef>
                        <a:spcAft>
                          <a:spcPts val="0"/>
                        </a:spcAft>
                      </a:pPr>
                      <a:r>
                        <a:rPr lang="en-GB" sz="1400" b="1" kern="100" dirty="0">
                          <a:solidFill>
                            <a:schemeClr val="bg1"/>
                          </a:solidFill>
                          <a:effectLst/>
                        </a:rPr>
                        <a:t>Required interfaces between modules </a:t>
                      </a:r>
                      <a:endParaRPr lang="en-GB"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nSpc>
                          <a:spcPct val="107000"/>
                        </a:lnSpc>
                        <a:spcBef>
                          <a:spcPts val="0"/>
                        </a:spcBef>
                        <a:spcAft>
                          <a:spcPts val="0"/>
                        </a:spcAft>
                      </a:pPr>
                      <a:r>
                        <a:rPr lang="en-GB" sz="1200" b="1" kern="100" dirty="0">
                          <a:effectLst/>
                        </a:rPr>
                        <a:t>manual </a:t>
                      </a:r>
                    </a:p>
                    <a:p>
                      <a:pPr marL="0" marR="0">
                        <a:lnSpc>
                          <a:spcPct val="107000"/>
                        </a:lnSpc>
                        <a:spcBef>
                          <a:spcPts val="0"/>
                        </a:spcBef>
                        <a:spcAft>
                          <a:spcPts val="0"/>
                        </a:spcAft>
                      </a:pPr>
                      <a:r>
                        <a:rPr lang="en-GB" sz="1200" kern="100" dirty="0">
                          <a:effectLst/>
                        </a:rPr>
                        <a:t>file exchange</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200" b="1" kern="100" dirty="0">
                          <a:effectLst/>
                        </a:rPr>
                        <a:t>automated </a:t>
                      </a:r>
                    </a:p>
                    <a:p>
                      <a:pPr marL="0" marR="0">
                        <a:lnSpc>
                          <a:spcPct val="107000"/>
                        </a:lnSpc>
                        <a:spcBef>
                          <a:spcPts val="0"/>
                        </a:spcBef>
                        <a:spcAft>
                          <a:spcPts val="0"/>
                        </a:spcAft>
                      </a:pPr>
                      <a:r>
                        <a:rPr lang="en-GB" sz="1200" kern="100" dirty="0">
                          <a:effectLst/>
                        </a:rPr>
                        <a:t>workflow engines chosen by author</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400" b="1" kern="100" dirty="0">
                          <a:effectLst/>
                        </a:rPr>
                        <a:t>automated </a:t>
                      </a:r>
                    </a:p>
                    <a:p>
                      <a:pPr marL="0" marR="0">
                        <a:lnSpc>
                          <a:spcPct val="107000"/>
                        </a:lnSpc>
                        <a:spcBef>
                          <a:spcPts val="0"/>
                        </a:spcBef>
                        <a:spcAft>
                          <a:spcPts val="0"/>
                        </a:spcAft>
                      </a:pPr>
                      <a:r>
                        <a:rPr lang="en-GB" sz="1400" kern="100" dirty="0">
                          <a:effectLst/>
                        </a:rPr>
                        <a:t>recommended engines, e.g. MUSCLE-3</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GB" sz="1200" b="1" kern="100" dirty="0">
                          <a:effectLst/>
                        </a:rPr>
                        <a:t>automated </a:t>
                      </a:r>
                    </a:p>
                    <a:p>
                      <a:pPr marL="0" marR="0">
                        <a:lnSpc>
                          <a:spcPct val="107000"/>
                        </a:lnSpc>
                        <a:spcBef>
                          <a:spcPts val="0"/>
                        </a:spcBef>
                        <a:spcAft>
                          <a:spcPts val="0"/>
                        </a:spcAft>
                      </a:pPr>
                      <a:r>
                        <a:rPr lang="en-GB" sz="1200" kern="100" dirty="0">
                          <a:effectLst/>
                        </a:rPr>
                        <a:t>recommended engines, e.g. MUSCLE-3</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200" b="1" kern="100" dirty="0">
                          <a:effectLst/>
                        </a:rPr>
                        <a:t>automated </a:t>
                      </a:r>
                    </a:p>
                    <a:p>
                      <a:pPr marL="0" marR="0">
                        <a:lnSpc>
                          <a:spcPct val="107000"/>
                        </a:lnSpc>
                        <a:spcBef>
                          <a:spcPts val="0"/>
                        </a:spcBef>
                        <a:spcAft>
                          <a:spcPts val="0"/>
                        </a:spcAft>
                      </a:pPr>
                      <a:r>
                        <a:rPr lang="en-GB" sz="1200" kern="100" dirty="0">
                          <a:effectLst/>
                        </a:rPr>
                        <a:t>using engines compatible with RT</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087600"/>
                  </a:ext>
                </a:extLst>
              </a:tr>
              <a:tr h="664816">
                <a:tc>
                  <a:txBody>
                    <a:bodyPr/>
                    <a:lstStyle/>
                    <a:p>
                      <a:pPr marL="0" marR="49530" algn="r">
                        <a:lnSpc>
                          <a:spcPct val="107000"/>
                        </a:lnSpc>
                        <a:spcBef>
                          <a:spcPts val="0"/>
                        </a:spcBef>
                        <a:spcAft>
                          <a:spcPts val="0"/>
                        </a:spcAft>
                      </a:pPr>
                      <a:r>
                        <a:rPr lang="en-GB" sz="1400" b="1" kern="100" dirty="0">
                          <a:solidFill>
                            <a:schemeClr val="bg1"/>
                          </a:solidFill>
                          <a:effectLst/>
                        </a:rPr>
                        <a:t>Structure (modularity index)</a:t>
                      </a:r>
                      <a:endParaRPr lang="en-GB"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nSpc>
                          <a:spcPct val="107000"/>
                        </a:lnSpc>
                        <a:spcBef>
                          <a:spcPts val="0"/>
                        </a:spcBef>
                        <a:spcAft>
                          <a:spcPts val="0"/>
                        </a:spcAft>
                      </a:pPr>
                      <a:r>
                        <a:rPr lang="en-GB" sz="1200" b="1" kern="100" dirty="0">
                          <a:effectLst/>
                        </a:rPr>
                        <a:t>low </a:t>
                      </a:r>
                    </a:p>
                    <a:p>
                      <a:pPr marL="0" marR="0">
                        <a:lnSpc>
                          <a:spcPct val="107000"/>
                        </a:lnSpc>
                        <a:spcBef>
                          <a:spcPts val="0"/>
                        </a:spcBef>
                        <a:spcAft>
                          <a:spcPts val="0"/>
                        </a:spcAft>
                      </a:pPr>
                      <a:r>
                        <a:rPr lang="en-GB" sz="1200" kern="100" dirty="0">
                          <a:effectLst/>
                        </a:rPr>
                        <a:t>hard-coded connections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200" b="1" kern="100" dirty="0">
                          <a:effectLst/>
                        </a:rPr>
                        <a:t>medium </a:t>
                      </a:r>
                      <a:r>
                        <a:rPr lang="en-GB" sz="1200" kern="100" dirty="0">
                          <a:effectLst/>
                        </a:rPr>
                        <a:t>Interchangeable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400" b="1" kern="100" dirty="0">
                          <a:effectLst/>
                        </a:rPr>
                        <a:t>high </a:t>
                      </a:r>
                    </a:p>
                    <a:p>
                      <a:pPr marL="0" marR="0">
                        <a:lnSpc>
                          <a:spcPct val="107000"/>
                        </a:lnSpc>
                        <a:spcBef>
                          <a:spcPts val="0"/>
                        </a:spcBef>
                        <a:spcAft>
                          <a:spcPts val="0"/>
                        </a:spcAft>
                      </a:pPr>
                      <a:r>
                        <a:rPr lang="en-GB" sz="1400" kern="100" dirty="0">
                          <a:effectLst/>
                        </a:rPr>
                        <a:t>Easily interchangeable</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GB" sz="1200" b="1" kern="100" dirty="0">
                          <a:effectLst/>
                        </a:rPr>
                        <a:t>high </a:t>
                      </a:r>
                    </a:p>
                    <a:p>
                      <a:pPr marL="0" marR="0">
                        <a:lnSpc>
                          <a:spcPct val="107000"/>
                        </a:lnSpc>
                        <a:spcBef>
                          <a:spcPts val="0"/>
                        </a:spcBef>
                        <a:spcAft>
                          <a:spcPts val="0"/>
                        </a:spcAft>
                      </a:pPr>
                      <a:r>
                        <a:rPr lang="en-GB" sz="1200" kern="100" dirty="0">
                          <a:effectLst/>
                        </a:rPr>
                        <a:t>Easily interchangeable</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200" b="1" kern="100" dirty="0" err="1">
                          <a:effectLst/>
                        </a:rPr>
                        <a:t>n.a.</a:t>
                      </a:r>
                      <a:endParaRPr lang="en-GB" sz="1200" b="1" kern="100" dirty="0">
                        <a:effectLst/>
                      </a:endParaRPr>
                    </a:p>
                    <a:p>
                      <a:pPr marL="0" marR="0">
                        <a:lnSpc>
                          <a:spcPct val="107000"/>
                        </a:lnSpc>
                        <a:spcBef>
                          <a:spcPts val="0"/>
                        </a:spcBef>
                        <a:spcAft>
                          <a:spcPts val="0"/>
                        </a:spcAft>
                      </a:pPr>
                      <a:r>
                        <a:rPr lang="en-GB" sz="1200" kern="100" dirty="0">
                          <a:effectLst/>
                        </a:rPr>
                        <a:t>modularity can be reduced to allow RT</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8700431"/>
                  </a:ext>
                </a:extLst>
              </a:tr>
              <a:tr h="464696">
                <a:tc>
                  <a:txBody>
                    <a:bodyPr/>
                    <a:lstStyle/>
                    <a:p>
                      <a:pPr marL="0" marR="49530" algn="r">
                        <a:lnSpc>
                          <a:spcPct val="107000"/>
                        </a:lnSpc>
                        <a:spcBef>
                          <a:spcPts val="0"/>
                        </a:spcBef>
                        <a:spcAft>
                          <a:spcPts val="0"/>
                        </a:spcAft>
                      </a:pPr>
                      <a:r>
                        <a:rPr lang="en-GB" sz="1400" b="1" kern="100" dirty="0">
                          <a:solidFill>
                            <a:schemeClr val="bg1"/>
                          </a:solidFill>
                          <a:effectLst/>
                        </a:rPr>
                        <a:t>Required data format</a:t>
                      </a:r>
                      <a:endParaRPr lang="en-GB"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nSpc>
                          <a:spcPct val="107000"/>
                        </a:lnSpc>
                        <a:spcBef>
                          <a:spcPts val="0"/>
                        </a:spcBef>
                        <a:spcAft>
                          <a:spcPts val="0"/>
                        </a:spcAft>
                      </a:pPr>
                      <a:r>
                        <a:rPr lang="en-GB" sz="1200" kern="100">
                          <a:effectLst/>
                        </a:rPr>
                        <a:t>private</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200" kern="100">
                          <a:effectLst/>
                        </a:rPr>
                        <a:t>IMAS compatible</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400" kern="100" dirty="0">
                          <a:effectLst/>
                        </a:rPr>
                        <a:t>IMAS</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GB" sz="1200" kern="100">
                          <a:effectLst/>
                        </a:rPr>
                        <a:t>IMAS</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200" kern="100">
                          <a:effectLst/>
                        </a:rPr>
                        <a:t>n.a.</a:t>
                      </a:r>
                    </a:p>
                    <a:p>
                      <a:pPr marL="0" marR="0">
                        <a:lnSpc>
                          <a:spcPct val="107000"/>
                        </a:lnSpc>
                        <a:spcBef>
                          <a:spcPts val="0"/>
                        </a:spcBef>
                        <a:spcAft>
                          <a:spcPts val="0"/>
                        </a:spcAft>
                      </a:pPr>
                      <a:r>
                        <a:rPr lang="en-GB" sz="1200" kern="100">
                          <a:effectLst/>
                        </a:rPr>
                        <a:t>determined by machine</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8311790"/>
                  </a:ext>
                </a:extLst>
              </a:tr>
              <a:tr h="777233">
                <a:tc>
                  <a:txBody>
                    <a:bodyPr/>
                    <a:lstStyle/>
                    <a:p>
                      <a:pPr marL="0" marR="49530" algn="r">
                        <a:lnSpc>
                          <a:spcPct val="107000"/>
                        </a:lnSpc>
                        <a:spcBef>
                          <a:spcPts val="0"/>
                        </a:spcBef>
                        <a:spcAft>
                          <a:spcPts val="0"/>
                        </a:spcAft>
                      </a:pPr>
                      <a:r>
                        <a:rPr lang="en-GB" sz="1400" b="1" kern="100" dirty="0">
                          <a:solidFill>
                            <a:schemeClr val="bg1"/>
                          </a:solidFill>
                          <a:effectLst/>
                        </a:rPr>
                        <a:t>Expected simulation effort</a:t>
                      </a:r>
                      <a:endParaRPr lang="en-GB"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nSpc>
                          <a:spcPct val="107000"/>
                        </a:lnSpc>
                        <a:spcBef>
                          <a:spcPts val="0"/>
                        </a:spcBef>
                        <a:spcAft>
                          <a:spcPts val="0"/>
                        </a:spcAft>
                      </a:pPr>
                      <a:r>
                        <a:rPr lang="en-GB" sz="1200" b="1" kern="100" dirty="0">
                          <a:effectLst/>
                        </a:rPr>
                        <a:t>high </a:t>
                      </a:r>
                    </a:p>
                    <a:p>
                      <a:pPr marL="0" marR="0">
                        <a:lnSpc>
                          <a:spcPct val="107000"/>
                        </a:lnSpc>
                        <a:spcBef>
                          <a:spcPts val="0"/>
                        </a:spcBef>
                        <a:spcAft>
                          <a:spcPts val="0"/>
                        </a:spcAft>
                      </a:pPr>
                      <a:r>
                        <a:rPr lang="en-GB" sz="1200" kern="100" dirty="0">
                          <a:effectLst/>
                        </a:rPr>
                        <a:t>much slower than experimental time scales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200" b="1" kern="100" dirty="0">
                          <a:effectLst/>
                        </a:rPr>
                        <a:t>medium-high </a:t>
                      </a:r>
                    </a:p>
                    <a:p>
                      <a:pPr marL="0" marR="0">
                        <a:lnSpc>
                          <a:spcPct val="107000"/>
                        </a:lnSpc>
                        <a:spcBef>
                          <a:spcPts val="0"/>
                        </a:spcBef>
                        <a:spcAft>
                          <a:spcPts val="0"/>
                        </a:spcAft>
                      </a:pPr>
                      <a:r>
                        <a:rPr lang="en-GB" sz="1200" kern="100" dirty="0">
                          <a:effectLst/>
                        </a:rPr>
                        <a:t>much slower than experimental time scales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400" b="1" kern="100" dirty="0">
                          <a:effectLst/>
                        </a:rPr>
                        <a:t>medium </a:t>
                      </a:r>
                    </a:p>
                    <a:p>
                      <a:pPr marL="0" marR="0">
                        <a:lnSpc>
                          <a:spcPct val="107000"/>
                        </a:lnSpc>
                        <a:spcBef>
                          <a:spcPts val="0"/>
                        </a:spcBef>
                        <a:spcAft>
                          <a:spcPts val="0"/>
                        </a:spcAft>
                      </a:pPr>
                      <a:r>
                        <a:rPr lang="en-GB" sz="1400" kern="100" dirty="0">
                          <a:effectLst/>
                        </a:rPr>
                        <a:t>reasonable time, allowing easy simulation scans</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GB" sz="1200" b="1" kern="100" dirty="0">
                          <a:effectLst/>
                        </a:rPr>
                        <a:t>low-medium </a:t>
                      </a:r>
                    </a:p>
                    <a:p>
                      <a:pPr marL="0" marR="0">
                        <a:lnSpc>
                          <a:spcPct val="107000"/>
                        </a:lnSpc>
                        <a:spcBef>
                          <a:spcPts val="0"/>
                        </a:spcBef>
                        <a:spcAft>
                          <a:spcPts val="0"/>
                        </a:spcAft>
                      </a:pPr>
                      <a:r>
                        <a:rPr lang="en-GB" sz="1200" kern="100" dirty="0">
                          <a:effectLst/>
                        </a:rPr>
                        <a:t>~10 × real time</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200" b="1" kern="100" dirty="0">
                          <a:effectLst/>
                        </a:rPr>
                        <a:t>low </a:t>
                      </a:r>
                    </a:p>
                    <a:p>
                      <a:pPr marL="0" marR="0">
                        <a:lnSpc>
                          <a:spcPct val="107000"/>
                        </a:lnSpc>
                        <a:spcBef>
                          <a:spcPts val="0"/>
                        </a:spcBef>
                        <a:spcAft>
                          <a:spcPts val="0"/>
                        </a:spcAft>
                      </a:pPr>
                      <a:r>
                        <a:rPr lang="en-GB" sz="1200" kern="100" dirty="0">
                          <a:effectLst/>
                        </a:rPr>
                        <a:t>real time</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2034462"/>
                  </a:ext>
                </a:extLst>
              </a:tr>
              <a:tr h="464696">
                <a:tc>
                  <a:txBody>
                    <a:bodyPr/>
                    <a:lstStyle/>
                    <a:p>
                      <a:pPr marL="0" marR="49530" algn="r">
                        <a:lnSpc>
                          <a:spcPct val="107000"/>
                        </a:lnSpc>
                        <a:spcBef>
                          <a:spcPts val="0"/>
                        </a:spcBef>
                        <a:spcAft>
                          <a:spcPts val="0"/>
                        </a:spcAft>
                      </a:pPr>
                      <a:r>
                        <a:rPr lang="en-GB" sz="1400" b="1" kern="100" dirty="0">
                          <a:solidFill>
                            <a:schemeClr val="bg1"/>
                          </a:solidFill>
                          <a:effectLst/>
                        </a:rPr>
                        <a:t>Acceptable fidelity level</a:t>
                      </a:r>
                      <a:endParaRPr lang="en-GB"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nSpc>
                          <a:spcPct val="107000"/>
                        </a:lnSpc>
                        <a:spcBef>
                          <a:spcPts val="0"/>
                        </a:spcBef>
                        <a:spcAft>
                          <a:spcPts val="0"/>
                        </a:spcAft>
                      </a:pPr>
                      <a:r>
                        <a:rPr lang="en-GB" sz="1200" kern="100">
                          <a:effectLst/>
                        </a:rPr>
                        <a:t>multiple levels for each physics aspect</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200" kern="100">
                          <a:effectLst/>
                        </a:rPr>
                        <a:t>multiple levels for each physics aspect</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400" b="1" kern="100" dirty="0">
                          <a:effectLst/>
                        </a:rPr>
                        <a:t>medium</a:t>
                      </a:r>
                      <a:endParaRPr lang="en-GB" sz="14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GB" sz="1200" b="1" kern="100" dirty="0">
                          <a:effectLst/>
                        </a:rPr>
                        <a:t>low-medium</a:t>
                      </a:r>
                      <a:endParaRPr lang="en-GB"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200" b="1" kern="100" dirty="0">
                          <a:effectLst/>
                        </a:rPr>
                        <a:t>low</a:t>
                      </a:r>
                      <a:endParaRPr lang="en-GB"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20378174"/>
                  </a:ext>
                </a:extLst>
              </a:tr>
              <a:tr h="952117">
                <a:tc>
                  <a:txBody>
                    <a:bodyPr/>
                    <a:lstStyle/>
                    <a:p>
                      <a:pPr marL="0" marR="49530" algn="r">
                        <a:lnSpc>
                          <a:spcPct val="107000"/>
                        </a:lnSpc>
                        <a:spcBef>
                          <a:spcPts val="0"/>
                        </a:spcBef>
                        <a:spcAft>
                          <a:spcPts val="0"/>
                        </a:spcAft>
                      </a:pPr>
                      <a:r>
                        <a:rPr lang="en-GB" sz="1400" b="1" kern="100" dirty="0">
                          <a:solidFill>
                            <a:schemeClr val="bg1"/>
                          </a:solidFill>
                          <a:effectLst/>
                        </a:rPr>
                        <a:t>Required coupling to experiments</a:t>
                      </a:r>
                      <a:endParaRPr lang="en-GB"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nSpc>
                          <a:spcPct val="107000"/>
                        </a:lnSpc>
                        <a:spcBef>
                          <a:spcPts val="0"/>
                        </a:spcBef>
                        <a:spcAft>
                          <a:spcPts val="0"/>
                        </a:spcAft>
                      </a:pPr>
                      <a:r>
                        <a:rPr lang="en-US" sz="1200" b="1" kern="100" dirty="0">
                          <a:effectLst/>
                        </a:rPr>
                        <a:t>loose</a:t>
                      </a:r>
                      <a:endParaRPr lang="en-GB" sz="1200" b="1" kern="100" dirty="0">
                        <a:effectLst/>
                      </a:endParaRPr>
                    </a:p>
                    <a:p>
                      <a:pPr marL="0" marR="0">
                        <a:lnSpc>
                          <a:spcPct val="107000"/>
                        </a:lnSpc>
                        <a:spcBef>
                          <a:spcPts val="0"/>
                        </a:spcBef>
                        <a:spcAft>
                          <a:spcPts val="0"/>
                        </a:spcAft>
                      </a:pPr>
                      <a:r>
                        <a:rPr lang="en-GB" sz="1200" kern="100" dirty="0">
                          <a:effectLst/>
                        </a:rPr>
                        <a:t>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b="1" kern="100" dirty="0">
                          <a:effectLst/>
                        </a:rPr>
                        <a:t>loose</a:t>
                      </a:r>
                      <a:endParaRPr lang="en-GB" sz="1200" b="1" kern="100" dirty="0">
                        <a:effectLst/>
                      </a:endParaRPr>
                    </a:p>
                    <a:p>
                      <a:pPr marL="0" marR="0">
                        <a:lnSpc>
                          <a:spcPct val="107000"/>
                        </a:lnSpc>
                        <a:spcBef>
                          <a:spcPts val="0"/>
                        </a:spcBef>
                        <a:spcAft>
                          <a:spcPts val="0"/>
                        </a:spcAft>
                      </a:pPr>
                      <a:r>
                        <a:rPr lang="en-GB" sz="1200" kern="100" dirty="0">
                          <a:effectLst/>
                        </a:rPr>
                        <a:t>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b="1" kern="100" dirty="0">
                          <a:effectLst/>
                        </a:rPr>
                        <a:t>medium</a:t>
                      </a:r>
                      <a:endParaRPr lang="en-GB" sz="1400" b="1" kern="100" dirty="0">
                        <a:effectLst/>
                      </a:endParaRPr>
                    </a:p>
                    <a:p>
                      <a:pPr marL="0" marR="0">
                        <a:lnSpc>
                          <a:spcPct val="107000"/>
                        </a:lnSpc>
                        <a:spcBef>
                          <a:spcPts val="0"/>
                        </a:spcBef>
                        <a:spcAft>
                          <a:spcPts val="0"/>
                        </a:spcAft>
                      </a:pPr>
                      <a:r>
                        <a:rPr lang="en-US" sz="1400" kern="100" dirty="0">
                          <a:effectLst/>
                        </a:rPr>
                        <a:t>Linked to Actuators (Multi Machine Capable), check limits of actuators</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US" sz="1200" b="1" kern="100" dirty="0">
                          <a:effectLst/>
                        </a:rPr>
                        <a:t>tight</a:t>
                      </a:r>
                      <a:endParaRPr lang="en-GB" sz="1200" b="1" kern="100" dirty="0">
                        <a:effectLst/>
                      </a:endParaRPr>
                    </a:p>
                    <a:p>
                      <a:pPr marL="0" marR="0">
                        <a:lnSpc>
                          <a:spcPct val="107000"/>
                        </a:lnSpc>
                        <a:spcBef>
                          <a:spcPts val="0"/>
                        </a:spcBef>
                        <a:spcAft>
                          <a:spcPts val="0"/>
                        </a:spcAft>
                      </a:pPr>
                      <a:r>
                        <a:rPr lang="en-US" sz="1200" kern="100" dirty="0">
                          <a:effectLst/>
                        </a:rPr>
                        <a:t>Runs the PCS, sensor input from a plasma simulation, output to actuators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b="1" kern="100" dirty="0">
                          <a:effectLst/>
                        </a:rPr>
                        <a:t>tight</a:t>
                      </a:r>
                      <a:endParaRPr lang="en-GB" sz="1200" b="1" kern="100" dirty="0">
                        <a:effectLst/>
                      </a:endParaRPr>
                    </a:p>
                    <a:p>
                      <a:pPr marL="0" marR="0">
                        <a:lnSpc>
                          <a:spcPct val="107000"/>
                        </a:lnSpc>
                        <a:spcBef>
                          <a:spcPts val="0"/>
                        </a:spcBef>
                        <a:spcAft>
                          <a:spcPts val="0"/>
                        </a:spcAft>
                      </a:pPr>
                      <a:r>
                        <a:rPr lang="en-US" sz="1200" kern="100" dirty="0">
                          <a:effectLst/>
                        </a:rPr>
                        <a:t>Embedded in the PCS, sensor input from real plasma, output to actuators</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1484535"/>
                  </a:ext>
                </a:extLst>
              </a:tr>
              <a:tr h="464696">
                <a:tc>
                  <a:txBody>
                    <a:bodyPr/>
                    <a:lstStyle/>
                    <a:p>
                      <a:pPr marL="0" marR="49530" algn="r">
                        <a:lnSpc>
                          <a:spcPct val="107000"/>
                        </a:lnSpc>
                        <a:spcBef>
                          <a:spcPts val="0"/>
                        </a:spcBef>
                        <a:spcAft>
                          <a:spcPts val="0"/>
                        </a:spcAft>
                      </a:pPr>
                      <a:r>
                        <a:rPr lang="en-GB" sz="1400" b="1" kern="100" dirty="0">
                          <a:solidFill>
                            <a:schemeClr val="bg1"/>
                          </a:solidFill>
                          <a:effectLst/>
                        </a:rPr>
                        <a:t>Examples</a:t>
                      </a:r>
                      <a:endParaRPr lang="en-GB" sz="1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nSpc>
                          <a:spcPct val="107000"/>
                        </a:lnSpc>
                        <a:spcBef>
                          <a:spcPts val="0"/>
                        </a:spcBef>
                        <a:spcAft>
                          <a:spcPts val="0"/>
                        </a:spcAft>
                      </a:pPr>
                      <a:r>
                        <a:rPr lang="da-DK" sz="1200" kern="100">
                          <a:effectLst/>
                        </a:rPr>
                        <a:t>Equilibrium, Gene, RF, NBI, Pellets, …</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fr-FR" sz="1200" kern="100">
                          <a:effectLst/>
                        </a:rPr>
                        <a:t>HFPS, ETS, JINTRAC, ASTRA-SPIDER, …</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400" kern="100" dirty="0">
                          <a:effectLst/>
                        </a:rPr>
                        <a:t>HFPS, …</a:t>
                      </a:r>
                      <a:endParaRPr lang="en-GB"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a:lnSpc>
                          <a:spcPct val="107000"/>
                        </a:lnSpc>
                        <a:spcBef>
                          <a:spcPts val="0"/>
                        </a:spcBef>
                        <a:spcAft>
                          <a:spcPts val="0"/>
                        </a:spcAft>
                      </a:pPr>
                      <a:r>
                        <a:rPr lang="en-GB" sz="1200" kern="100">
                          <a:effectLst/>
                        </a:rPr>
                        <a:t>FENIX</a:t>
                      </a:r>
                      <a:endParaRPr lang="en-GB"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GB" sz="1200" kern="100" dirty="0">
                          <a:effectLst/>
                        </a:rPr>
                        <a:t>RAPTOR, …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71671" marR="71671" marT="35835" marB="3583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9059148"/>
                  </a:ext>
                </a:extLst>
              </a:tr>
            </a:tbl>
          </a:graphicData>
        </a:graphic>
      </p:graphicFrame>
    </p:spTree>
    <p:extLst>
      <p:ext uri="{BB962C8B-B14F-4D97-AF65-F5344CB8AC3E}">
        <p14:creationId xmlns:p14="http://schemas.microsoft.com/office/powerpoint/2010/main" val="931162758"/>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EUROfusion.1line_5_3_2019</Template>
  <TotalTime>0</TotalTime>
  <Words>2107</Words>
  <Application>Microsoft Macintosh PowerPoint</Application>
  <PresentationFormat>Breitbild</PresentationFormat>
  <Paragraphs>282</Paragraphs>
  <Slides>14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Arial</vt:lpstr>
      <vt:lpstr>Calibri</vt:lpstr>
      <vt:lpstr>Courier New</vt:lpstr>
      <vt:lpstr>Symbol</vt:lpstr>
      <vt:lpstr>Wingdings</vt:lpstr>
      <vt:lpstr>EUROfusion.1line_5_3_2019</vt:lpstr>
      <vt:lpstr>Annual Work Plan 2024 Advanced Computing (WPAC)</vt:lpstr>
      <vt:lpstr>WP Organization: Overview</vt:lpstr>
      <vt:lpstr>WP Organization: Thrusts</vt:lpstr>
      <vt:lpstr>Progress towards EUROfusion Standard Software</vt:lpstr>
      <vt:lpstr>Overview of ACH resources</vt:lpstr>
      <vt:lpstr>Key developments and events in 2023</vt:lpstr>
      <vt:lpstr>TSVVs &amp; ACHs: Continued project execution in 2024</vt:lpstr>
      <vt:lpstr>TSVV Mid-Term Review: Key questions to be addressed</vt:lpstr>
      <vt:lpstr>Development of a Pulse Design Tool</vt:lpstr>
      <vt:lpstr>Pulse Design Tool: Developments from now until 2025</vt:lpstr>
      <vt:lpstr>Data Management Plan</vt:lpstr>
      <vt:lpstr>Additional support on IMASification </vt:lpstr>
      <vt:lpstr>Word of warning: HPC resources in 2024</vt:lpstr>
      <vt:lpstr>Some points for discussion</vt:lpstr>
    </vt:vector>
  </TitlesOfParts>
  <Company>Windows User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PB-Presentation Template</dc:title>
  <dc:creator>juergen.gafert@kit.edu</dc:creator>
  <cp:lastModifiedBy>Microsoft Office User</cp:lastModifiedBy>
  <cp:revision>488</cp:revision>
  <cp:lastPrinted>2021-01-11T15:26:49Z</cp:lastPrinted>
  <dcterms:created xsi:type="dcterms:W3CDTF">2019-04-02T13:59:54Z</dcterms:created>
  <dcterms:modified xsi:type="dcterms:W3CDTF">2023-06-12T09:58:12Z</dcterms:modified>
</cp:coreProperties>
</file>