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28"/>
  </p:notesMasterIdLst>
  <p:handoutMasterIdLst>
    <p:handoutMasterId r:id="rId29"/>
  </p:handoutMasterIdLst>
  <p:sldIdLst>
    <p:sldId id="357" r:id="rId3"/>
    <p:sldId id="308" r:id="rId4"/>
    <p:sldId id="369" r:id="rId5"/>
    <p:sldId id="370" r:id="rId6"/>
    <p:sldId id="372" r:id="rId7"/>
    <p:sldId id="373" r:id="rId8"/>
    <p:sldId id="358" r:id="rId9"/>
    <p:sldId id="374" r:id="rId10"/>
    <p:sldId id="375" r:id="rId11"/>
    <p:sldId id="376" r:id="rId12"/>
    <p:sldId id="361" r:id="rId13"/>
    <p:sldId id="377" r:id="rId14"/>
    <p:sldId id="378" r:id="rId15"/>
    <p:sldId id="379" r:id="rId16"/>
    <p:sldId id="364" r:id="rId17"/>
    <p:sldId id="381" r:id="rId18"/>
    <p:sldId id="382" r:id="rId19"/>
    <p:sldId id="366" r:id="rId20"/>
    <p:sldId id="368" r:id="rId21"/>
    <p:sldId id="359" r:id="rId22"/>
    <p:sldId id="333" r:id="rId23"/>
    <p:sldId id="315" r:id="rId24"/>
    <p:sldId id="356" r:id="rId25"/>
    <p:sldId id="354" r:id="rId26"/>
    <p:sldId id="353" r:id="rId27"/>
  </p:sldIdLst>
  <p:sldSz cx="9144000" cy="5143500" type="screen16x9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8000"/>
    <a:srgbClr val="E3E3E3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1342" autoAdjust="0"/>
  </p:normalViewPr>
  <p:slideViewPr>
    <p:cSldViewPr showGuides="1">
      <p:cViewPr varScale="1">
        <p:scale>
          <a:sx n="124" d="100"/>
          <a:sy n="124" d="100"/>
        </p:scale>
        <p:origin x="60" y="3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1C2589-70EB-45EC-B8F3-2A119E2AFFCA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94FB16F-561F-4C89-A5ED-DC849601B0B0}">
      <dgm:prSet phldrT="[Texte]"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spcAft>
              <a:spcPct val="35000"/>
            </a:spcAft>
          </a:pPr>
          <a:r>
            <a:rPr lang="en-US" sz="1800" b="1" noProof="0" dirty="0" smtClean="0"/>
            <a:t>Coordinate and rationalize effort</a:t>
          </a:r>
        </a:p>
        <a:p>
          <a:pPr>
            <a:spcAft>
              <a:spcPts val="0"/>
            </a:spcAft>
          </a:pPr>
          <a:r>
            <a:rPr lang="en-US" sz="1400" noProof="0" dirty="0" smtClean="0"/>
            <a:t>- Task 0: project coordination</a:t>
          </a:r>
        </a:p>
        <a:p>
          <a:pPr>
            <a:spcAft>
              <a:spcPts val="0"/>
            </a:spcAft>
          </a:pPr>
          <a:r>
            <a:rPr lang="en-US" sz="1400" noProof="0" dirty="0" smtClean="0"/>
            <a:t>- Task 10: evaluate and select approaches</a:t>
          </a:r>
          <a:endParaRPr lang="en-US" sz="1400" noProof="0" dirty="0"/>
        </a:p>
      </dgm:t>
    </dgm:pt>
    <dgm:pt modelId="{749510AA-8A32-4E49-854B-1E9DA30C6364}" type="parTrans" cxnId="{9EEA2691-F242-4755-9954-954AC5CA5871}">
      <dgm:prSet/>
      <dgm:spPr/>
      <dgm:t>
        <a:bodyPr/>
        <a:lstStyle/>
        <a:p>
          <a:endParaRPr lang="fr-FR"/>
        </a:p>
      </dgm:t>
    </dgm:pt>
    <dgm:pt modelId="{70F0CD53-CF2A-45A3-9EE9-126EE819C4A9}" type="sibTrans" cxnId="{9EEA2691-F242-4755-9954-954AC5CA5871}">
      <dgm:prSet/>
      <dgm:spPr/>
      <dgm:t>
        <a:bodyPr/>
        <a:lstStyle/>
        <a:p>
          <a:endParaRPr lang="fr-FR"/>
        </a:p>
      </dgm:t>
    </dgm:pt>
    <dgm:pt modelId="{62B73AC1-79F8-4413-881E-B9E46A014583}">
      <dgm:prSet phldrT="[Texte]" custT="1"/>
      <dgm:spPr/>
      <dgm:t>
        <a:bodyPr/>
        <a:lstStyle/>
        <a:p>
          <a:pPr>
            <a:spcAft>
              <a:spcPct val="35000"/>
            </a:spcAft>
          </a:pPr>
          <a:r>
            <a:rPr lang="en-US" sz="1800" b="1" noProof="0" dirty="0" smtClean="0"/>
            <a:t>Improve models</a:t>
          </a:r>
        </a:p>
        <a:p>
          <a:pPr>
            <a:spcAft>
              <a:spcPts val="0"/>
            </a:spcAft>
          </a:pPr>
          <a:r>
            <a:rPr lang="en-US" sz="1400" noProof="0" dirty="0" smtClean="0"/>
            <a:t>- Task 1: </a:t>
          </a:r>
          <a:r>
            <a:rPr lang="en-US" sz="1400" noProof="0" dirty="0" err="1" smtClean="0"/>
            <a:t>gyrofluid</a:t>
          </a:r>
          <a:r>
            <a:rPr lang="en-US" sz="1400" noProof="0" dirty="0" smtClean="0"/>
            <a:t> models</a:t>
          </a:r>
        </a:p>
        <a:p>
          <a:pPr>
            <a:spcAft>
              <a:spcPts val="0"/>
            </a:spcAft>
          </a:pPr>
          <a:r>
            <a:rPr lang="en-US" sz="1400" noProof="0" dirty="0" smtClean="0"/>
            <a:t>- Task 2: </a:t>
          </a:r>
          <a:r>
            <a:rPr lang="en-US" sz="1400" noProof="0" dirty="0" err="1" smtClean="0"/>
            <a:t>sheat</a:t>
          </a:r>
          <a:r>
            <a:rPr lang="en-US" sz="1400" noProof="0" dirty="0" smtClean="0"/>
            <a:t> BCs</a:t>
          </a:r>
        </a:p>
        <a:p>
          <a:pPr>
            <a:spcAft>
              <a:spcPts val="0"/>
            </a:spcAft>
          </a:pPr>
          <a:r>
            <a:rPr lang="en-US" sz="1400" noProof="0" dirty="0" smtClean="0"/>
            <a:t>- Task 3: reduced turbulence models</a:t>
          </a:r>
          <a:endParaRPr lang="en-US" sz="1400" noProof="0" dirty="0"/>
        </a:p>
      </dgm:t>
    </dgm:pt>
    <dgm:pt modelId="{7DFD3F64-91B6-4D1F-955F-D0AC254F98A8}" type="parTrans" cxnId="{9A25F02D-7089-46A5-A30F-977029A7552D}">
      <dgm:prSet/>
      <dgm:spPr/>
      <dgm:t>
        <a:bodyPr/>
        <a:lstStyle/>
        <a:p>
          <a:endParaRPr lang="fr-FR"/>
        </a:p>
      </dgm:t>
    </dgm:pt>
    <dgm:pt modelId="{3946351F-09B7-4DC9-98D6-D982C38ECA82}" type="sibTrans" cxnId="{9A25F02D-7089-46A5-A30F-977029A7552D}">
      <dgm:prSet/>
      <dgm:spPr/>
      <dgm:t>
        <a:bodyPr/>
        <a:lstStyle/>
        <a:p>
          <a:endParaRPr lang="fr-FR"/>
        </a:p>
      </dgm:t>
    </dgm:pt>
    <dgm:pt modelId="{FC59E73B-CEC3-4C9B-B0A3-5DB087C72C9F}">
      <dgm:prSet phldrT="[Texte]" custT="1"/>
      <dgm:spPr>
        <a:solidFill>
          <a:schemeClr val="accent2">
            <a:alpha val="50000"/>
          </a:schemeClr>
        </a:solidFill>
      </dgm:spPr>
      <dgm:t>
        <a:bodyPr/>
        <a:lstStyle/>
        <a:p>
          <a:pPr>
            <a:spcAft>
              <a:spcPct val="35000"/>
            </a:spcAft>
          </a:pPr>
          <a:r>
            <a:rPr lang="en-US" sz="1800" b="1" noProof="0" dirty="0" smtClean="0"/>
            <a:t>Improve codes capabilities</a:t>
          </a:r>
        </a:p>
        <a:p>
          <a:pPr>
            <a:spcAft>
              <a:spcPts val="0"/>
            </a:spcAft>
          </a:pPr>
          <a:r>
            <a:rPr lang="en-US" sz="1400" noProof="0" dirty="0" smtClean="0"/>
            <a:t>- Task 4: codes optimization</a:t>
          </a:r>
        </a:p>
        <a:p>
          <a:pPr>
            <a:spcAft>
              <a:spcPts val="0"/>
            </a:spcAft>
          </a:pPr>
          <a:r>
            <a:rPr lang="en-US" sz="1400" noProof="0" dirty="0" smtClean="0"/>
            <a:t>- Task 5: neutrals physics</a:t>
          </a:r>
        </a:p>
        <a:p>
          <a:pPr>
            <a:spcAft>
              <a:spcPts val="0"/>
            </a:spcAft>
          </a:pPr>
          <a:r>
            <a:rPr lang="en-US" sz="1400" noProof="0" dirty="0" smtClean="0"/>
            <a:t>- Task 6: multi-species plasmas</a:t>
          </a:r>
        </a:p>
        <a:p>
          <a:pPr>
            <a:spcAft>
              <a:spcPts val="0"/>
            </a:spcAft>
          </a:pPr>
          <a:r>
            <a:rPr lang="en-US" sz="1400" noProof="0" dirty="0" smtClean="0"/>
            <a:t>- Task 7: complex geometry</a:t>
          </a:r>
          <a:endParaRPr lang="en-US" sz="1400" noProof="0" dirty="0"/>
        </a:p>
      </dgm:t>
    </dgm:pt>
    <dgm:pt modelId="{08EA1116-BAAB-46E6-AA22-4D04F83F79B9}" type="parTrans" cxnId="{24079A32-3D16-4565-ADA9-BB8C33430A33}">
      <dgm:prSet/>
      <dgm:spPr/>
      <dgm:t>
        <a:bodyPr/>
        <a:lstStyle/>
        <a:p>
          <a:endParaRPr lang="fr-FR"/>
        </a:p>
      </dgm:t>
    </dgm:pt>
    <dgm:pt modelId="{06A44525-17D0-4007-96E7-99C4A7BE88C8}" type="sibTrans" cxnId="{24079A32-3D16-4565-ADA9-BB8C33430A33}">
      <dgm:prSet/>
      <dgm:spPr/>
      <dgm:t>
        <a:bodyPr/>
        <a:lstStyle/>
        <a:p>
          <a:endParaRPr lang="fr-FR"/>
        </a:p>
      </dgm:t>
    </dgm:pt>
    <dgm:pt modelId="{E8B40323-C239-4AF6-A5BD-5BAD0B2A8E1B}">
      <dgm:prSet phldrT="[Texte]" custT="1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sz="1800" b="1" noProof="0" dirty="0" smtClean="0"/>
            <a:t>Validate</a:t>
          </a:r>
        </a:p>
        <a:p>
          <a:r>
            <a:rPr lang="fr-FR" sz="1400" dirty="0" smtClean="0"/>
            <a:t>- </a:t>
          </a:r>
          <a:r>
            <a:rPr lang="fr-FR" sz="1400" dirty="0" err="1" smtClean="0"/>
            <a:t>Task</a:t>
          </a:r>
          <a:r>
            <a:rPr lang="fr-FR" sz="1400" dirty="0" smtClean="0"/>
            <a:t> 8: IMAS-</a:t>
          </a:r>
          <a:r>
            <a:rPr lang="fr-FR" sz="1400" dirty="0" err="1" smtClean="0"/>
            <a:t>ification</a:t>
          </a:r>
          <a:r>
            <a:rPr lang="fr-FR" sz="1400" dirty="0" smtClean="0"/>
            <a:t> and </a:t>
          </a:r>
          <a:r>
            <a:rPr lang="fr-FR" sz="1400" dirty="0" err="1" smtClean="0"/>
            <a:t>synthetic</a:t>
          </a:r>
          <a:r>
            <a:rPr lang="fr-FR" sz="1400" dirty="0" smtClean="0"/>
            <a:t> diagnostics</a:t>
          </a:r>
        </a:p>
        <a:p>
          <a:r>
            <a:rPr lang="fr-FR" sz="1400" dirty="0" smtClean="0"/>
            <a:t>- All </a:t>
          </a:r>
          <a:r>
            <a:rPr lang="fr-FR" sz="1400" dirty="0" err="1" smtClean="0"/>
            <a:t>tasks</a:t>
          </a:r>
          <a:r>
            <a:rPr lang="fr-FR" sz="1400" dirty="0" smtClean="0"/>
            <a:t>: test new </a:t>
          </a:r>
          <a:r>
            <a:rPr lang="fr-FR" sz="1400" dirty="0" err="1" smtClean="0"/>
            <a:t>capabilities</a:t>
          </a:r>
          <a:r>
            <a:rPr lang="fr-FR" sz="1400" dirty="0" smtClean="0"/>
            <a:t> </a:t>
          </a:r>
          <a:r>
            <a:rPr lang="fr-FR" sz="1400" dirty="0" err="1" smtClean="0"/>
            <a:t>against</a:t>
          </a:r>
          <a:r>
            <a:rPr lang="fr-FR" sz="1400" dirty="0" smtClean="0"/>
            <a:t> </a:t>
          </a:r>
          <a:r>
            <a:rPr lang="fr-FR" sz="1400" dirty="0" err="1" smtClean="0"/>
            <a:t>experiments</a:t>
          </a:r>
          <a:endParaRPr lang="fr-FR" sz="1400" dirty="0"/>
        </a:p>
      </dgm:t>
    </dgm:pt>
    <dgm:pt modelId="{D8BEDB9E-EDD3-480B-9F5E-C9197748C135}" type="parTrans" cxnId="{053C0F92-A3D5-46D3-AF2A-6AE11D8AEB32}">
      <dgm:prSet/>
      <dgm:spPr/>
      <dgm:t>
        <a:bodyPr/>
        <a:lstStyle/>
        <a:p>
          <a:endParaRPr lang="fr-FR"/>
        </a:p>
      </dgm:t>
    </dgm:pt>
    <dgm:pt modelId="{A0E67823-80B7-4345-AF41-4E91D1769869}" type="sibTrans" cxnId="{053C0F92-A3D5-46D3-AF2A-6AE11D8AEB32}">
      <dgm:prSet/>
      <dgm:spPr/>
      <dgm:t>
        <a:bodyPr/>
        <a:lstStyle/>
        <a:p>
          <a:endParaRPr lang="fr-FR"/>
        </a:p>
      </dgm:t>
    </dgm:pt>
    <dgm:pt modelId="{373CA79B-34EB-4387-A1ED-F88F7360E072}">
      <dgm:prSet phldrT="[Texte]" custT="1"/>
      <dgm:spPr>
        <a:solidFill>
          <a:schemeClr val="accent3">
            <a:alpha val="50000"/>
          </a:schemeClr>
        </a:solidFill>
      </dgm:spPr>
      <dgm:t>
        <a:bodyPr/>
        <a:lstStyle/>
        <a:p>
          <a:r>
            <a:rPr lang="fr-FR" sz="1800" b="1" dirty="0" err="1" smtClean="0"/>
            <a:t>Disseminate</a:t>
          </a:r>
          <a:endParaRPr lang="fr-FR" sz="1800" b="1" dirty="0" smtClean="0"/>
        </a:p>
        <a:p>
          <a:r>
            <a:rPr lang="fr-FR" sz="2000" dirty="0" smtClean="0"/>
            <a:t>- </a:t>
          </a:r>
          <a:r>
            <a:rPr lang="fr-FR" sz="1400" dirty="0" err="1" smtClean="0"/>
            <a:t>Task</a:t>
          </a:r>
          <a:r>
            <a:rPr lang="fr-FR" sz="1400" dirty="0" smtClean="0"/>
            <a:t> 9: </a:t>
          </a:r>
          <a:r>
            <a:rPr lang="en-US" sz="1400" noProof="0" dirty="0" smtClean="0"/>
            <a:t>make</a:t>
          </a:r>
          <a:r>
            <a:rPr lang="fr-FR" sz="1400" dirty="0" smtClean="0"/>
            <a:t> </a:t>
          </a:r>
          <a:r>
            <a:rPr lang="fr-FR" sz="1400" dirty="0" err="1" smtClean="0"/>
            <a:t>verified</a:t>
          </a:r>
          <a:r>
            <a:rPr lang="fr-FR" sz="1400" dirty="0" smtClean="0"/>
            <a:t> codes </a:t>
          </a:r>
          <a:r>
            <a:rPr lang="fr-FR" sz="1400" dirty="0" err="1" smtClean="0"/>
            <a:t>available</a:t>
          </a:r>
          <a:r>
            <a:rPr lang="fr-FR" sz="1400" dirty="0" smtClean="0"/>
            <a:t> to </a:t>
          </a:r>
          <a:r>
            <a:rPr lang="fr-FR" sz="1400" dirty="0" err="1" smtClean="0"/>
            <a:t>WPs</a:t>
          </a:r>
          <a:endParaRPr lang="fr-FR" sz="1400" dirty="0"/>
        </a:p>
      </dgm:t>
    </dgm:pt>
    <dgm:pt modelId="{15E9DD51-11F0-4A3B-9B1E-799FEE042FAE}" type="parTrans" cxnId="{4263983A-1FC8-48A0-9DEA-7DD7D3CDADD0}">
      <dgm:prSet/>
      <dgm:spPr/>
      <dgm:t>
        <a:bodyPr/>
        <a:lstStyle/>
        <a:p>
          <a:endParaRPr lang="fr-FR"/>
        </a:p>
      </dgm:t>
    </dgm:pt>
    <dgm:pt modelId="{0754B9F6-D8B2-4EE0-8522-54E0B289C7D9}" type="sibTrans" cxnId="{4263983A-1FC8-48A0-9DEA-7DD7D3CDADD0}">
      <dgm:prSet/>
      <dgm:spPr/>
      <dgm:t>
        <a:bodyPr/>
        <a:lstStyle/>
        <a:p>
          <a:endParaRPr lang="fr-FR"/>
        </a:p>
      </dgm:t>
    </dgm:pt>
    <dgm:pt modelId="{9B787E92-5FBC-4FFA-A604-E8B55D806F47}" type="pres">
      <dgm:prSet presAssocID="{131C2589-70EB-45EC-B8F3-2A119E2AFFC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474180A-CADD-4CB4-9244-EE18B7FBFA14}" type="pres">
      <dgm:prSet presAssocID="{131C2589-70EB-45EC-B8F3-2A119E2AFFCA}" presName="radial" presStyleCnt="0">
        <dgm:presLayoutVars>
          <dgm:animLvl val="ctr"/>
        </dgm:presLayoutVars>
      </dgm:prSet>
      <dgm:spPr/>
    </dgm:pt>
    <dgm:pt modelId="{3E04B458-CBB5-40C6-93D3-8A18908A612A}" type="pres">
      <dgm:prSet presAssocID="{A94FB16F-561F-4C89-A5ED-DC849601B0B0}" presName="centerShape" presStyleLbl="vennNode1" presStyleIdx="0" presStyleCnt="5" custScaleX="169231"/>
      <dgm:spPr/>
      <dgm:t>
        <a:bodyPr/>
        <a:lstStyle/>
        <a:p>
          <a:endParaRPr lang="fr-FR"/>
        </a:p>
      </dgm:t>
    </dgm:pt>
    <dgm:pt modelId="{50E195A6-A929-4AED-83B3-C615627677FD}" type="pres">
      <dgm:prSet presAssocID="{62B73AC1-79F8-4413-881E-B9E46A014583}" presName="node" presStyleLbl="vennNode1" presStyleIdx="1" presStyleCnt="5" custScaleX="281101" custScaleY="166105" custRadScaleRad="188113" custRadScaleInc="-7372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F12E85-5264-471D-99ED-98DB134199D2}" type="pres">
      <dgm:prSet presAssocID="{FC59E73B-CEC3-4C9B-B0A3-5DB087C72C9F}" presName="node" presStyleLbl="vennNode1" presStyleIdx="2" presStyleCnt="5" custScaleX="281101" custScaleY="166105" custRadScaleRad="189710" custRadScaleInc="-2574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1CC7FAC-8871-4A99-9EDB-8611E53DEF01}" type="pres">
      <dgm:prSet presAssocID="{E8B40323-C239-4AF6-A5BD-5BAD0B2A8E1B}" presName="node" presStyleLbl="vennNode1" presStyleIdx="3" presStyleCnt="5" custScaleX="281101" custScaleY="166105" custRadScaleRad="189941" custRadScaleInc="-7407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AA2C659-6694-4E44-956B-4E95FD057A93}" type="pres">
      <dgm:prSet presAssocID="{373CA79B-34EB-4387-A1ED-F88F7360E072}" presName="node" presStyleLbl="vennNode1" presStyleIdx="4" presStyleCnt="5" custScaleX="281101" custScaleY="166105" custRadScaleRad="189708" custRadScaleInc="-2574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8D30ABB-F967-4CBA-9030-BCAB33A8BF65}" type="presOf" srcId="{131C2589-70EB-45EC-B8F3-2A119E2AFFCA}" destId="{9B787E92-5FBC-4FFA-A604-E8B55D806F47}" srcOrd="0" destOrd="0" presId="urn:microsoft.com/office/officeart/2005/8/layout/radial3"/>
    <dgm:cxn modelId="{76F9BBF0-E948-4390-AD4B-AD1E2DB0BD94}" type="presOf" srcId="{E8B40323-C239-4AF6-A5BD-5BAD0B2A8E1B}" destId="{11CC7FAC-8871-4A99-9EDB-8611E53DEF01}" srcOrd="0" destOrd="0" presId="urn:microsoft.com/office/officeart/2005/8/layout/radial3"/>
    <dgm:cxn modelId="{4263983A-1FC8-48A0-9DEA-7DD7D3CDADD0}" srcId="{A94FB16F-561F-4C89-A5ED-DC849601B0B0}" destId="{373CA79B-34EB-4387-A1ED-F88F7360E072}" srcOrd="3" destOrd="0" parTransId="{15E9DD51-11F0-4A3B-9B1E-799FEE042FAE}" sibTransId="{0754B9F6-D8B2-4EE0-8522-54E0B289C7D9}"/>
    <dgm:cxn modelId="{920BC498-3B0F-4852-B301-F4F6BBCF4481}" type="presOf" srcId="{373CA79B-34EB-4387-A1ED-F88F7360E072}" destId="{1AA2C659-6694-4E44-956B-4E95FD057A93}" srcOrd="0" destOrd="0" presId="urn:microsoft.com/office/officeart/2005/8/layout/radial3"/>
    <dgm:cxn modelId="{053C0F92-A3D5-46D3-AF2A-6AE11D8AEB32}" srcId="{A94FB16F-561F-4C89-A5ED-DC849601B0B0}" destId="{E8B40323-C239-4AF6-A5BD-5BAD0B2A8E1B}" srcOrd="2" destOrd="0" parTransId="{D8BEDB9E-EDD3-480B-9F5E-C9197748C135}" sibTransId="{A0E67823-80B7-4345-AF41-4E91D1769869}"/>
    <dgm:cxn modelId="{AA96A781-0CD4-48CC-A71B-96C0F391E5B5}" type="presOf" srcId="{62B73AC1-79F8-4413-881E-B9E46A014583}" destId="{50E195A6-A929-4AED-83B3-C615627677FD}" srcOrd="0" destOrd="0" presId="urn:microsoft.com/office/officeart/2005/8/layout/radial3"/>
    <dgm:cxn modelId="{9A25F02D-7089-46A5-A30F-977029A7552D}" srcId="{A94FB16F-561F-4C89-A5ED-DC849601B0B0}" destId="{62B73AC1-79F8-4413-881E-B9E46A014583}" srcOrd="0" destOrd="0" parTransId="{7DFD3F64-91B6-4D1F-955F-D0AC254F98A8}" sibTransId="{3946351F-09B7-4DC9-98D6-D982C38ECA82}"/>
    <dgm:cxn modelId="{1B22FFBF-4F5A-49A9-963D-38EEED3F650E}" type="presOf" srcId="{FC59E73B-CEC3-4C9B-B0A3-5DB087C72C9F}" destId="{E7F12E85-5264-471D-99ED-98DB134199D2}" srcOrd="0" destOrd="0" presId="urn:microsoft.com/office/officeart/2005/8/layout/radial3"/>
    <dgm:cxn modelId="{462C18FC-5498-44C4-8788-4D991B32E6AD}" type="presOf" srcId="{A94FB16F-561F-4C89-A5ED-DC849601B0B0}" destId="{3E04B458-CBB5-40C6-93D3-8A18908A612A}" srcOrd="0" destOrd="0" presId="urn:microsoft.com/office/officeart/2005/8/layout/radial3"/>
    <dgm:cxn modelId="{24079A32-3D16-4565-ADA9-BB8C33430A33}" srcId="{A94FB16F-561F-4C89-A5ED-DC849601B0B0}" destId="{FC59E73B-CEC3-4C9B-B0A3-5DB087C72C9F}" srcOrd="1" destOrd="0" parTransId="{08EA1116-BAAB-46E6-AA22-4D04F83F79B9}" sibTransId="{06A44525-17D0-4007-96E7-99C4A7BE88C8}"/>
    <dgm:cxn modelId="{9EEA2691-F242-4755-9954-954AC5CA5871}" srcId="{131C2589-70EB-45EC-B8F3-2A119E2AFFCA}" destId="{A94FB16F-561F-4C89-A5ED-DC849601B0B0}" srcOrd="0" destOrd="0" parTransId="{749510AA-8A32-4E49-854B-1E9DA30C6364}" sibTransId="{70F0CD53-CF2A-45A3-9EE9-126EE819C4A9}"/>
    <dgm:cxn modelId="{E5DF326C-E873-4B4C-BBB4-C2EE1D899E83}" type="presParOf" srcId="{9B787E92-5FBC-4FFA-A604-E8B55D806F47}" destId="{C474180A-CADD-4CB4-9244-EE18B7FBFA14}" srcOrd="0" destOrd="0" presId="urn:microsoft.com/office/officeart/2005/8/layout/radial3"/>
    <dgm:cxn modelId="{465E20F2-1E3D-4690-8ADC-81C9E2167193}" type="presParOf" srcId="{C474180A-CADD-4CB4-9244-EE18B7FBFA14}" destId="{3E04B458-CBB5-40C6-93D3-8A18908A612A}" srcOrd="0" destOrd="0" presId="urn:microsoft.com/office/officeart/2005/8/layout/radial3"/>
    <dgm:cxn modelId="{139C417E-2EBE-4555-9D71-5810481FC7E9}" type="presParOf" srcId="{C474180A-CADD-4CB4-9244-EE18B7FBFA14}" destId="{50E195A6-A929-4AED-83B3-C615627677FD}" srcOrd="1" destOrd="0" presId="urn:microsoft.com/office/officeart/2005/8/layout/radial3"/>
    <dgm:cxn modelId="{C09D61B2-55F2-46C6-A6FE-284473981581}" type="presParOf" srcId="{C474180A-CADD-4CB4-9244-EE18B7FBFA14}" destId="{E7F12E85-5264-471D-99ED-98DB134199D2}" srcOrd="2" destOrd="0" presId="urn:microsoft.com/office/officeart/2005/8/layout/radial3"/>
    <dgm:cxn modelId="{3EEFB5CF-32F9-4EE3-BF8A-9E7396220713}" type="presParOf" srcId="{C474180A-CADD-4CB4-9244-EE18B7FBFA14}" destId="{11CC7FAC-8871-4A99-9EDB-8611E53DEF01}" srcOrd="3" destOrd="0" presId="urn:microsoft.com/office/officeart/2005/8/layout/radial3"/>
    <dgm:cxn modelId="{942D6BEC-B091-4505-AA8E-42174B2CBA5A}" type="presParOf" srcId="{C474180A-CADD-4CB4-9244-EE18B7FBFA14}" destId="{1AA2C659-6694-4E44-956B-4E95FD057A93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4B458-CBB5-40C6-93D3-8A18908A612A}">
      <dsp:nvSpPr>
        <dsp:cNvPr id="0" name=""/>
        <dsp:cNvSpPr/>
      </dsp:nvSpPr>
      <dsp:spPr>
        <a:xfrm>
          <a:off x="2422597" y="934498"/>
          <a:ext cx="3939780" cy="2328048"/>
        </a:xfrm>
        <a:prstGeom prst="ellipse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smtClean="0"/>
            <a:t>Coordinate and rationalize effort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noProof="0" dirty="0" smtClean="0"/>
            <a:t>- Task 0: project coordination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noProof="0" dirty="0" smtClean="0"/>
            <a:t>- Task 10: evaluate and select approaches</a:t>
          </a:r>
          <a:endParaRPr lang="en-US" sz="1400" kern="1200" noProof="0" dirty="0"/>
        </a:p>
      </dsp:txBody>
      <dsp:txXfrm>
        <a:off x="2999564" y="1275433"/>
        <a:ext cx="2785846" cy="1646178"/>
      </dsp:txXfrm>
    </dsp:sp>
    <dsp:sp modelId="{50E195A6-A929-4AED-83B3-C615627677FD}">
      <dsp:nvSpPr>
        <dsp:cNvPr id="0" name=""/>
        <dsp:cNvSpPr/>
      </dsp:nvSpPr>
      <dsp:spPr>
        <a:xfrm>
          <a:off x="144024" y="-12343"/>
          <a:ext cx="3272084" cy="19335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smtClean="0"/>
            <a:t>Improve models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noProof="0" dirty="0" smtClean="0"/>
            <a:t>- Task 1: </a:t>
          </a:r>
          <a:r>
            <a:rPr lang="en-US" sz="1400" kern="1200" noProof="0" dirty="0" err="1" smtClean="0"/>
            <a:t>gyrofluid</a:t>
          </a:r>
          <a:r>
            <a:rPr lang="en-US" sz="1400" kern="1200" noProof="0" dirty="0" smtClean="0"/>
            <a:t> models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noProof="0" dirty="0" smtClean="0"/>
            <a:t>- Task 2: </a:t>
          </a:r>
          <a:r>
            <a:rPr lang="en-US" sz="1400" kern="1200" noProof="0" dirty="0" err="1" smtClean="0"/>
            <a:t>sheat</a:t>
          </a:r>
          <a:r>
            <a:rPr lang="en-US" sz="1400" kern="1200" noProof="0" dirty="0" smtClean="0"/>
            <a:t> BCs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noProof="0" dirty="0" smtClean="0"/>
            <a:t>- Task 3: reduced turbulence models</a:t>
          </a:r>
          <a:endParaRPr lang="en-US" sz="1400" kern="1200" noProof="0" dirty="0"/>
        </a:p>
      </dsp:txBody>
      <dsp:txXfrm>
        <a:off x="623210" y="270812"/>
        <a:ext cx="2313712" cy="1367192"/>
      </dsp:txXfrm>
    </dsp:sp>
    <dsp:sp modelId="{E7F12E85-5264-471D-99ED-98DB134199D2}">
      <dsp:nvSpPr>
        <dsp:cNvPr id="0" name=""/>
        <dsp:cNvSpPr/>
      </dsp:nvSpPr>
      <dsp:spPr>
        <a:xfrm>
          <a:off x="5400595" y="0"/>
          <a:ext cx="3272084" cy="1933502"/>
        </a:xfrm>
        <a:prstGeom prst="ellipse">
          <a:avLst/>
        </a:prstGeom>
        <a:solidFill>
          <a:schemeClr val="accent2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smtClean="0"/>
            <a:t>Improve codes capabilities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noProof="0" dirty="0" smtClean="0"/>
            <a:t>- Task 4: codes optimization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noProof="0" dirty="0" smtClean="0"/>
            <a:t>- Task 5: neutrals physics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noProof="0" dirty="0" smtClean="0"/>
            <a:t>- Task 6: multi-species plasmas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noProof="0" dirty="0" smtClean="0"/>
            <a:t>- Task 7: complex geometry</a:t>
          </a:r>
          <a:endParaRPr lang="en-US" sz="1400" kern="1200" noProof="0" dirty="0"/>
        </a:p>
      </dsp:txBody>
      <dsp:txXfrm>
        <a:off x="5879781" y="283155"/>
        <a:ext cx="2313712" cy="1367192"/>
      </dsp:txXfrm>
    </dsp:sp>
    <dsp:sp modelId="{11CC7FAC-8871-4A99-9EDB-8611E53DEF01}">
      <dsp:nvSpPr>
        <dsp:cNvPr id="0" name=""/>
        <dsp:cNvSpPr/>
      </dsp:nvSpPr>
      <dsp:spPr>
        <a:xfrm>
          <a:off x="5400600" y="2272401"/>
          <a:ext cx="3272084" cy="1933502"/>
        </a:xfrm>
        <a:prstGeom prst="ellipse">
          <a:avLst/>
        </a:prstGeom>
        <a:solidFill>
          <a:schemeClr val="accent6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smtClean="0"/>
            <a:t>Validate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- </a:t>
          </a:r>
          <a:r>
            <a:rPr lang="fr-FR" sz="1400" kern="1200" dirty="0" err="1" smtClean="0"/>
            <a:t>Task</a:t>
          </a:r>
          <a:r>
            <a:rPr lang="fr-FR" sz="1400" kern="1200" dirty="0" smtClean="0"/>
            <a:t> 8: IMAS-</a:t>
          </a:r>
          <a:r>
            <a:rPr lang="fr-FR" sz="1400" kern="1200" dirty="0" err="1" smtClean="0"/>
            <a:t>ification</a:t>
          </a:r>
          <a:r>
            <a:rPr lang="fr-FR" sz="1400" kern="1200" dirty="0" smtClean="0"/>
            <a:t> and </a:t>
          </a:r>
          <a:r>
            <a:rPr lang="fr-FR" sz="1400" kern="1200" dirty="0" err="1" smtClean="0"/>
            <a:t>synthetic</a:t>
          </a:r>
          <a:r>
            <a:rPr lang="fr-FR" sz="1400" kern="1200" dirty="0" smtClean="0"/>
            <a:t> diagnostics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- All </a:t>
          </a:r>
          <a:r>
            <a:rPr lang="fr-FR" sz="1400" kern="1200" dirty="0" err="1" smtClean="0"/>
            <a:t>tasks</a:t>
          </a:r>
          <a:r>
            <a:rPr lang="fr-FR" sz="1400" kern="1200" dirty="0" smtClean="0"/>
            <a:t>: test new </a:t>
          </a:r>
          <a:r>
            <a:rPr lang="fr-FR" sz="1400" kern="1200" dirty="0" err="1" smtClean="0"/>
            <a:t>capabilities</a:t>
          </a:r>
          <a:r>
            <a:rPr lang="fr-FR" sz="1400" kern="1200" dirty="0" smtClean="0"/>
            <a:t> </a:t>
          </a:r>
          <a:r>
            <a:rPr lang="fr-FR" sz="1400" kern="1200" dirty="0" err="1" smtClean="0"/>
            <a:t>against</a:t>
          </a:r>
          <a:r>
            <a:rPr lang="fr-FR" sz="1400" kern="1200" dirty="0" smtClean="0"/>
            <a:t> </a:t>
          </a:r>
          <a:r>
            <a:rPr lang="fr-FR" sz="1400" kern="1200" dirty="0" err="1" smtClean="0"/>
            <a:t>experiments</a:t>
          </a:r>
          <a:endParaRPr lang="fr-FR" sz="1400" kern="1200" dirty="0"/>
        </a:p>
      </dsp:txBody>
      <dsp:txXfrm>
        <a:off x="5879786" y="2555556"/>
        <a:ext cx="2313712" cy="1367192"/>
      </dsp:txXfrm>
    </dsp:sp>
    <dsp:sp modelId="{1AA2C659-6694-4E44-956B-4E95FD057A93}">
      <dsp:nvSpPr>
        <dsp:cNvPr id="0" name=""/>
        <dsp:cNvSpPr/>
      </dsp:nvSpPr>
      <dsp:spPr>
        <a:xfrm>
          <a:off x="112305" y="2263489"/>
          <a:ext cx="3272084" cy="1933502"/>
        </a:xfrm>
        <a:prstGeom prst="ellipse">
          <a:avLst/>
        </a:prstGeom>
        <a:solidFill>
          <a:schemeClr val="accent3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err="1" smtClean="0"/>
            <a:t>Disseminate</a:t>
          </a:r>
          <a:endParaRPr lang="fr-FR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- </a:t>
          </a:r>
          <a:r>
            <a:rPr lang="fr-FR" sz="1400" kern="1200" dirty="0" err="1" smtClean="0"/>
            <a:t>Task</a:t>
          </a:r>
          <a:r>
            <a:rPr lang="fr-FR" sz="1400" kern="1200" dirty="0" smtClean="0"/>
            <a:t> 9: </a:t>
          </a:r>
          <a:r>
            <a:rPr lang="en-US" sz="1400" kern="1200" noProof="0" dirty="0" smtClean="0"/>
            <a:t>make</a:t>
          </a:r>
          <a:r>
            <a:rPr lang="fr-FR" sz="1400" kern="1200" dirty="0" smtClean="0"/>
            <a:t> </a:t>
          </a:r>
          <a:r>
            <a:rPr lang="fr-FR" sz="1400" kern="1200" dirty="0" err="1" smtClean="0"/>
            <a:t>verified</a:t>
          </a:r>
          <a:r>
            <a:rPr lang="fr-FR" sz="1400" kern="1200" dirty="0" smtClean="0"/>
            <a:t> codes </a:t>
          </a:r>
          <a:r>
            <a:rPr lang="fr-FR" sz="1400" kern="1200" dirty="0" err="1" smtClean="0"/>
            <a:t>available</a:t>
          </a:r>
          <a:r>
            <a:rPr lang="fr-FR" sz="1400" kern="1200" dirty="0" smtClean="0"/>
            <a:t> to </a:t>
          </a:r>
          <a:r>
            <a:rPr lang="fr-FR" sz="1400" kern="1200" dirty="0" err="1" smtClean="0"/>
            <a:t>WPs</a:t>
          </a:r>
          <a:endParaRPr lang="fr-FR" sz="1400" kern="1200" dirty="0"/>
        </a:p>
      </dsp:txBody>
      <dsp:txXfrm>
        <a:off x="591491" y="2546644"/>
        <a:ext cx="2313712" cy="1367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02/05/2023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‹N°›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02/05/2023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2385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4608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547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Presentation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 </a:t>
            </a:r>
            <a:r>
              <a:rPr lang="en-US" smtClean="0"/>
              <a:t>of presenter</a:t>
            </a:r>
            <a:endParaRPr lang="en-US" dirty="0" smtClean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7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30189672"/>
            <a:ext cx="9924896" cy="133623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30303972"/>
            <a:ext cx="9924896" cy="133623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3" y="30418272"/>
            <a:ext cx="9924896" cy="133623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3" y="30532572"/>
            <a:ext cx="9924896" cy="133623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9144000" cy="4176000"/>
          </a:xfrm>
          <a:prstGeom prst="rect">
            <a:avLst/>
          </a:prstGeom>
        </p:spPr>
      </p:pic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20000"/>
            <a:ext cx="3456384" cy="6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16/06/2022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Dekeyser et al. - PSI22 - C-Mod flows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5274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5449" y="405000"/>
            <a:ext cx="3142865" cy="671325"/>
          </a:xfrm>
        </p:spPr>
        <p:txBody>
          <a:bodyPr anchor="t" anchorCtr="0"/>
          <a:lstStyle>
            <a:lvl1pPr algn="l">
              <a:defRPr sz="1500" b="1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405000"/>
            <a:ext cx="5184577" cy="3942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200"/>
            </a:lvl4pPr>
            <a:lvl5pPr marL="1076325" indent="-171450">
              <a:buFont typeface="Arial" pitchFamily="34" charset="0"/>
              <a:buChar char="-"/>
              <a:tabLst/>
              <a:defRPr sz="1200">
                <a:solidFill>
                  <a:srgbClr val="00407A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405001" y="1076326"/>
            <a:ext cx="3142865" cy="32670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16/06/2022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Dekeyser et al. - PSI22 - C-Mod flows</a:t>
            </a: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3157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5000" y="3591000"/>
            <a:ext cx="8541486" cy="405000"/>
          </a:xfrm>
        </p:spPr>
        <p:txBody>
          <a:bodyPr anchor="t" anchorCtr="0">
            <a:noAutofit/>
          </a:bodyPr>
          <a:lstStyle>
            <a:lvl1pPr algn="l">
              <a:defRPr sz="1500" b="1"/>
            </a:lvl1pPr>
          </a:lstStyle>
          <a:p>
            <a:r>
              <a:rPr lang="nl-NL" dirty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05000" y="405000"/>
            <a:ext cx="8541486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405000" y="4083918"/>
            <a:ext cx="8541486" cy="2700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05000" y="4840026"/>
            <a:ext cx="936000" cy="216000"/>
          </a:xfrm>
        </p:spPr>
        <p:txBody>
          <a:bodyPr/>
          <a:lstStyle/>
          <a:p>
            <a:r>
              <a:rPr lang="nl-BE"/>
              <a:t>16/06/2022</a:t>
            </a:r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431000" y="4840026"/>
            <a:ext cx="1980000" cy="216000"/>
          </a:xfrm>
        </p:spPr>
        <p:txBody>
          <a:bodyPr/>
          <a:lstStyle/>
          <a:p>
            <a:r>
              <a:rPr lang="da-DK"/>
              <a:t>Dekeyser et al. - PSI22 - C-Mod flows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224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 dirty="0" smtClean="0"/>
              <a:t>Patrick </a:t>
            </a:r>
            <a:r>
              <a:rPr lang="en-US" dirty="0" err="1" smtClean="0"/>
              <a:t>Tamain</a:t>
            </a:r>
            <a:r>
              <a:rPr lang="en-US" dirty="0" smtClean="0"/>
              <a:t> | ETASC – Thrust 1 meeting | 03/05/2023 | </a:t>
            </a:r>
            <a:r>
              <a:rPr lang="en-GB" dirty="0" smtClean="0"/>
              <a:t>Page </a:t>
            </a:r>
            <a:fld id="{6A6D9FA1-99C7-4910-8E32-B85D378B0060}" type="slidenum">
              <a:rPr lang="en-GB" smtClean="0"/>
              <a:pPr algn="r"/>
              <a:t>‹N°›</a:t>
            </a:fld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70180"/>
            <a:ext cx="367958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7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20000"/>
            <a:ext cx="3456384" cy="649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BFE644-41C6-BBC9-71C2-A938576127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0538"/>
            <a:ext cx="9144000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40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552906" y="4347686"/>
            <a:ext cx="321300" cy="540000"/>
          </a:xfrm>
          <a:prstGeom prst="rect">
            <a:avLst/>
          </a:prstGeom>
        </p:spPr>
      </p:pic>
      <p:sp>
        <p:nvSpPr>
          <p:cNvPr id="8" name="Rechthoek 12"/>
          <p:cNvSpPr/>
          <p:nvPr userDrawn="1"/>
        </p:nvSpPr>
        <p:spPr>
          <a:xfrm>
            <a:off x="0" y="486000"/>
            <a:ext cx="9144000" cy="467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13" name="Rechthoek 12"/>
          <p:cNvSpPr/>
          <p:nvPr/>
        </p:nvSpPr>
        <p:spPr>
          <a:xfrm>
            <a:off x="0" y="486000"/>
            <a:ext cx="9144000" cy="467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2320546" y="1566000"/>
            <a:ext cx="6553454" cy="1350000"/>
          </a:xfr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320546" y="3145256"/>
            <a:ext cx="6553454" cy="81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0" y="1350000"/>
            <a:ext cx="1378079" cy="32211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52905" y="4347685"/>
            <a:ext cx="321095" cy="539315"/>
          </a:xfrm>
          <a:prstGeom prst="rect">
            <a:avLst/>
          </a:prstGeom>
        </p:spPr>
      </p:pic>
      <p:pic>
        <p:nvPicPr>
          <p:cNvPr id="3" name="Afbeelding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270001"/>
            <a:ext cx="1511049" cy="539497"/>
          </a:xfrm>
          <a:prstGeom prst="rect">
            <a:avLst/>
          </a:prstGeom>
        </p:spPr>
      </p:pic>
      <p:pic>
        <p:nvPicPr>
          <p:cNvPr id="14" name="Afbeelding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0" y="1350000"/>
            <a:ext cx="1378079" cy="3221100"/>
          </a:xfrm>
          <a:prstGeom prst="rect">
            <a:avLst/>
          </a:prstGeom>
        </p:spPr>
      </p:pic>
      <p:pic>
        <p:nvPicPr>
          <p:cNvPr id="16" name="Afbeelding 2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270001"/>
            <a:ext cx="1511049" cy="53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1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nl-BE" dirty="0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16/06/2022</a:t>
            </a:r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431000" y="4840002"/>
            <a:ext cx="5085216" cy="216000"/>
          </a:xfrm>
        </p:spPr>
        <p:txBody>
          <a:bodyPr/>
          <a:lstStyle/>
          <a:p>
            <a:r>
              <a:rPr lang="da-DK"/>
              <a:t>Dekeyser et al. - PSI22 - C-Mod flows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660336" y="4840002"/>
            <a:ext cx="936000" cy="216000"/>
          </a:xfrm>
        </p:spPr>
        <p:txBody>
          <a:bodyPr/>
          <a:lstStyle/>
          <a:p>
            <a:fld id="{F35D8031-C8E5-48F8-A3B6-81643B27A3AF}" type="slidenum">
              <a:rPr lang="nl-BE" smtClean="0"/>
              <a:pPr/>
              <a:t>‹N°›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405000" y="1012499"/>
            <a:ext cx="8536500" cy="332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86985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eko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12"/>
          <p:cNvSpPr/>
          <p:nvPr userDrawn="1"/>
        </p:nvSpPr>
        <p:spPr>
          <a:xfrm>
            <a:off x="0" y="0"/>
            <a:ext cx="9144000" cy="477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13" name="Rechthoek 12"/>
          <p:cNvSpPr/>
          <p:nvPr/>
        </p:nvSpPr>
        <p:spPr>
          <a:xfrm>
            <a:off x="0" y="-6016"/>
            <a:ext cx="9144000" cy="477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2814534" y="1728000"/>
            <a:ext cx="6059466" cy="1350150"/>
          </a:xfr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14534" y="3314331"/>
            <a:ext cx="6059466" cy="81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sectie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62500"/>
            <a:ext cx="2477033" cy="2408400"/>
          </a:xfrm>
          <a:prstGeom prst="rect">
            <a:avLst/>
          </a:prstGeom>
        </p:spPr>
      </p:pic>
      <p:pic>
        <p:nvPicPr>
          <p:cNvPr id="7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59" y="4535346"/>
            <a:ext cx="1134742" cy="405265"/>
          </a:xfrm>
          <a:prstGeom prst="rect">
            <a:avLst/>
          </a:prstGeom>
        </p:spPr>
      </p:pic>
      <p:pic>
        <p:nvPicPr>
          <p:cNvPr id="11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62500"/>
            <a:ext cx="2477033" cy="2408400"/>
          </a:xfrm>
          <a:prstGeom prst="rect">
            <a:avLst/>
          </a:prstGeom>
        </p:spPr>
      </p:pic>
      <p:pic>
        <p:nvPicPr>
          <p:cNvPr id="12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59" y="4535346"/>
            <a:ext cx="1134742" cy="40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8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nl-BE" dirty="0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05000" y="1012500"/>
            <a:ext cx="4173600" cy="3321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076325" indent="-171450">
              <a:buFont typeface="Arial" pitchFamily="34" charset="0"/>
              <a:buChar char="-"/>
              <a:defRPr lang="nl-BE" dirty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012500"/>
            <a:ext cx="4106100" cy="3321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076325" indent="-171450">
              <a:buFont typeface="Arial" pitchFamily="34" charset="0"/>
              <a:buChar char="-"/>
              <a:defRPr lang="nl-BE" dirty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16/06/2022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Dekeyser et al. - PSI22 - C-Mod flows</a:t>
            </a: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624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05000" y="1012500"/>
            <a:ext cx="4175188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407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05000" y="1493942"/>
            <a:ext cx="4175188" cy="28485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076325" indent="-135000">
              <a:buFont typeface="Arial" pitchFamily="34" charset="0"/>
              <a:buChar char="-"/>
              <a:defRPr lang="nl-BE" dirty="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012500"/>
            <a:ext cx="4117500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493942"/>
            <a:ext cx="4117500" cy="28485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188244" indent="-214313">
              <a:buFont typeface="Arial" pitchFamily="34" charset="0"/>
              <a:buChar char="-"/>
              <a:defRPr lang="nl-BE" dirty="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16/06/2022</a:t>
            </a: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Dekeyser et al. - PSI22 - C-Mod flows</a:t>
            </a:r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51925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16/06/2022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Dekeyser et al. - PSI22 - C-Mod flows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5888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02/05/2023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05000" y="135000"/>
            <a:ext cx="8536500" cy="675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05000" y="1012499"/>
            <a:ext cx="8536500" cy="332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4779000"/>
            <a:ext cx="9144000" cy="364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>
              <a:solidFill>
                <a:schemeClr val="accent1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59" y="4535346"/>
            <a:ext cx="1134742" cy="405265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05000" y="4840002"/>
            <a:ext cx="93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5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BE"/>
              <a:t>16/06/2022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431000" y="4840002"/>
            <a:ext cx="1980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5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a-DK"/>
              <a:t>Dekeyser et al. - PSI22 - C-Mod flows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501900" y="4840002"/>
            <a:ext cx="93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5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5D8031-C8E5-48F8-A3B6-81643B27A3AF}" type="slidenum">
              <a:rPr lang="nl-BE" smtClean="0"/>
              <a:pPr/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6516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hf hdr="0"/>
  <p:txStyles>
    <p:titleStyle>
      <a:lvl1pPr algn="l" defTabSz="685800" rtl="0" eaLnBrk="1" latinLnBrk="0" hangingPunct="1">
        <a:spcBef>
          <a:spcPct val="0"/>
        </a:spcBef>
        <a:buNone/>
        <a:defRPr lang="nl-BE" sz="2700" kern="1200" baseline="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70000" indent="-270000" algn="l" defTabSz="685800" rtl="0" eaLnBrk="1" latinLnBrk="0" hangingPunct="1">
        <a:spcBef>
          <a:spcPts val="435"/>
        </a:spcBef>
        <a:buSzPct val="110000"/>
        <a:buFont typeface="Arial" pitchFamily="34" charset="0"/>
        <a:buChar char="•"/>
        <a:defRPr lang="nl-NL" sz="18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0000" indent="-270272" algn="l" defTabSz="685800" rtl="0" eaLnBrk="1" latinLnBrk="0" hangingPunct="1">
        <a:spcBef>
          <a:spcPts val="435"/>
        </a:spcBef>
        <a:buSzPct val="75000"/>
        <a:buFont typeface="Courier New" pitchFamily="49" charset="0"/>
        <a:buChar char="o"/>
        <a:defRPr lang="nl-NL" sz="18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742500" indent="-202500" algn="l" defTabSz="685800" rtl="0" eaLnBrk="1" latinLnBrk="0" hangingPunct="1">
        <a:spcBef>
          <a:spcPct val="20000"/>
        </a:spcBef>
        <a:buFont typeface="Arial" pitchFamily="34" charset="0"/>
        <a:buChar char="•"/>
        <a:defRPr lang="nl-NL" sz="15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76300" indent="-135000" algn="l" defTabSz="685800" rtl="0" eaLnBrk="1" latinLnBrk="0" hangingPunct="1">
        <a:spcBef>
          <a:spcPts val="285"/>
        </a:spcBef>
        <a:buSzPct val="80000"/>
        <a:buFont typeface="Arial" pitchFamily="34" charset="0"/>
        <a:buChar char="•"/>
        <a:defRPr lang="nl-NL" sz="12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003697" indent="-134541" algn="l" defTabSz="685800" rtl="0" eaLnBrk="1" latinLnBrk="0" hangingPunct="1">
        <a:spcBef>
          <a:spcPts val="285"/>
        </a:spcBef>
        <a:buFont typeface="Arial" pitchFamily="34" charset="0"/>
        <a:buChar char="-"/>
        <a:defRPr lang="nl-BE" sz="12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eufus.psnc.pl/gbs/gbs-mirror" TargetMode="External"/><Relationship Id="rId2" Type="http://schemas.openxmlformats.org/officeDocument/2006/relationships/hyperlink" Target="https://gitlab.eufus.psnc.pl/tsvv3/eb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hyperlink" Target="https://github.com/feltor-dev/feltor" TargetMode="External"/><Relationship Id="rId4" Type="http://schemas.openxmlformats.org/officeDocument/2006/relationships/hyperlink" Target="https://gitlab.eufus.psnc.pl/tsvv3/soledge3x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iki.euro-fusion.org/images/9/9f/Report_2021_TSVV3_ACH_EPFL_Task4_code_optimization.pdf" TargetMode="Externa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A575D9-4B2C-9547-A865-6D57039CF7B9}"/>
              </a:ext>
            </a:extLst>
          </p:cNvPr>
          <p:cNvSpPr/>
          <p:nvPr/>
        </p:nvSpPr>
        <p:spPr>
          <a:xfrm>
            <a:off x="5220072" y="4299942"/>
            <a:ext cx="3890885" cy="68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F0D9A-94BA-EE48-9317-87017801B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0" y="4295410"/>
            <a:ext cx="3627746" cy="7441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1B1AE2-8012-4110-B7D7-AABE6E96FDCC}"/>
              </a:ext>
            </a:extLst>
          </p:cNvPr>
          <p:cNvSpPr txBox="1"/>
          <p:nvPr/>
        </p:nvSpPr>
        <p:spPr>
          <a:xfrm>
            <a:off x="395536" y="1832215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TSVV3 project (Edge Fluid Modelling):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update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focused on WPTE applications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1F6B464-B5C8-43C3-9696-8BEE95CA6FB6}"/>
              </a:ext>
            </a:extLst>
          </p:cNvPr>
          <p:cNvSpPr txBox="1">
            <a:spLocks/>
          </p:cNvSpPr>
          <p:nvPr/>
        </p:nvSpPr>
        <p:spPr>
          <a:xfrm>
            <a:off x="395536" y="4295410"/>
            <a:ext cx="4392488" cy="324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4490AAA-1C10-4E66-AD10-FFF9E925EEA3}"/>
              </a:ext>
            </a:extLst>
          </p:cNvPr>
          <p:cNvSpPr txBox="1">
            <a:spLocks/>
          </p:cNvSpPr>
          <p:nvPr/>
        </p:nvSpPr>
        <p:spPr>
          <a:xfrm>
            <a:off x="395536" y="4295410"/>
            <a:ext cx="4392488" cy="324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 smtClean="0">
                <a:solidFill>
                  <a:schemeClr val="tx1"/>
                </a:solidFill>
              </a:rPr>
              <a:t>ETASC Thrust 1 meeting </a:t>
            </a:r>
            <a:r>
              <a:rPr lang="en-US" sz="1800" b="0" dirty="0">
                <a:solidFill>
                  <a:schemeClr val="tx1"/>
                </a:solidFill>
              </a:rPr>
              <a:t>| </a:t>
            </a:r>
            <a:r>
              <a:rPr lang="en-US" sz="1800" b="0" dirty="0" smtClean="0">
                <a:solidFill>
                  <a:schemeClr val="tx1"/>
                </a:solidFill>
              </a:rPr>
              <a:t>03/05/2023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95536" y="3147814"/>
            <a:ext cx="4680520" cy="864096"/>
          </a:xfrm>
        </p:spPr>
        <p:txBody>
          <a:bodyPr>
            <a:noAutofit/>
          </a:bodyPr>
          <a:lstStyle/>
          <a:p>
            <a:r>
              <a:rPr lang="en-US" dirty="0" smtClean="0"/>
              <a:t>P. Tamain</a:t>
            </a:r>
          </a:p>
          <a:p>
            <a:r>
              <a:rPr lang="en-US" sz="2000" b="0" dirty="0" smtClean="0"/>
              <a:t>In name of the TSVV3 team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86638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Turbulence towards high density regimes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Patrick </a:t>
            </a:r>
            <a:r>
              <a:rPr lang="en-US" dirty="0" err="1" smtClean="0"/>
              <a:t>Tamain</a:t>
            </a:r>
            <a:r>
              <a:rPr lang="en-US" dirty="0" smtClean="0"/>
              <a:t> | ETASC – Thrust 1 meeting | 03/05/2023 | </a:t>
            </a:r>
            <a:r>
              <a:rPr lang="en-GB" dirty="0" smtClean="0"/>
              <a:t>Page </a:t>
            </a:r>
            <a:fld id="{6A6D9FA1-99C7-4910-8E32-B85D378B0060}" type="slidenum">
              <a:rPr lang="en-GB" smtClean="0"/>
              <a:pPr algn="r"/>
              <a:t>10</a:t>
            </a:fld>
            <a:endParaRPr lang="en-GB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251520" y="627534"/>
            <a:ext cx="3744416" cy="4281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800" dirty="0" err="1" smtClean="0">
                <a:latin typeface="+mn-lt"/>
              </a:rPr>
              <a:t>Further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progress</a:t>
            </a:r>
            <a:r>
              <a:rPr lang="fr-FR" sz="1800" dirty="0" smtClean="0">
                <a:latin typeface="+mn-lt"/>
              </a:rPr>
              <a:t> to </a:t>
            </a:r>
            <a:r>
              <a:rPr lang="fr-FR" sz="1800" dirty="0" err="1" smtClean="0">
                <a:latin typeface="+mn-lt"/>
              </a:rPr>
              <a:t>extend</a:t>
            </a:r>
            <a:r>
              <a:rPr lang="fr-FR" sz="1800" dirty="0" smtClean="0">
                <a:latin typeface="+mn-lt"/>
              </a:rPr>
              <a:t> usage of </a:t>
            </a: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neutrals</a:t>
            </a:r>
            <a:r>
              <a:rPr lang="fr-FR" sz="1800" b="1" dirty="0" smtClean="0">
                <a:solidFill>
                  <a:srgbClr val="FF0000"/>
                </a:solidFill>
                <a:latin typeface="+mn-lt"/>
              </a:rPr>
              <a:t> in 3D turbulence simulations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fr-FR" sz="1800" b="1" dirty="0">
              <a:solidFill>
                <a:srgbClr val="FF0000"/>
              </a:solidFill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800" b="1" dirty="0" smtClean="0">
                <a:solidFill>
                  <a:srgbClr val="0000FF"/>
                </a:solidFill>
                <a:latin typeface="+mn-lt"/>
              </a:rPr>
              <a:t>GRILLIX</a:t>
            </a:r>
            <a:r>
              <a:rPr lang="fr-FR" sz="1800" dirty="0" smtClean="0">
                <a:latin typeface="+mn-lt"/>
              </a:rPr>
              <a:t>: </a:t>
            </a:r>
            <a:r>
              <a:rPr lang="fr-FR" sz="1800" dirty="0" err="1" smtClean="0">
                <a:latin typeface="+mn-lt"/>
              </a:rPr>
              <a:t>implementation</a:t>
            </a:r>
            <a:r>
              <a:rPr lang="fr-FR" sz="1800" dirty="0" smtClean="0">
                <a:latin typeface="+mn-lt"/>
              </a:rPr>
              <a:t> of </a:t>
            </a: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recycling</a:t>
            </a:r>
            <a:r>
              <a:rPr lang="fr-FR" sz="1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boundary</a:t>
            </a:r>
            <a:endParaRPr lang="fr-FR" sz="1800" b="1" dirty="0" smtClean="0">
              <a:solidFill>
                <a:srgbClr val="FF0000"/>
              </a:solidFill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fr-FR" sz="1800" b="1" dirty="0" smtClean="0">
              <a:solidFill>
                <a:srgbClr val="FF0000"/>
              </a:solidFill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800" b="1" dirty="0" smtClean="0">
                <a:solidFill>
                  <a:srgbClr val="0000FF"/>
                </a:solidFill>
                <a:latin typeface="+mn-lt"/>
              </a:rPr>
              <a:t>GRILLIX</a:t>
            </a:r>
            <a:r>
              <a:rPr lang="fr-FR" sz="1800" dirty="0" smtClean="0">
                <a:latin typeface="+mn-lt"/>
              </a:rPr>
              <a:t> and </a:t>
            </a:r>
            <a:r>
              <a:rPr lang="fr-FR" sz="1800" b="1" dirty="0" smtClean="0">
                <a:solidFill>
                  <a:srgbClr val="0000FF"/>
                </a:solidFill>
                <a:latin typeface="+mn-lt"/>
              </a:rPr>
              <a:t>SOLEDGE3X</a:t>
            </a:r>
            <a:r>
              <a:rPr lang="fr-FR" sz="1800" dirty="0" smtClean="0">
                <a:latin typeface="+mn-lt"/>
              </a:rPr>
              <a:t>: </a:t>
            </a:r>
            <a:r>
              <a:rPr lang="fr-FR" sz="1800" dirty="0" err="1" smtClean="0">
                <a:latin typeface="+mn-lt"/>
              </a:rPr>
              <a:t>implementation</a:t>
            </a:r>
            <a:r>
              <a:rPr lang="fr-FR" sz="1800" dirty="0" smtClean="0">
                <a:latin typeface="+mn-lt"/>
              </a:rPr>
              <a:t> of </a:t>
            </a: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advanced</a:t>
            </a:r>
            <a:r>
              <a:rPr lang="fr-FR" sz="1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fluid</a:t>
            </a:r>
            <a:r>
              <a:rPr lang="fr-FR" sz="1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neutrals</a:t>
            </a:r>
            <a:r>
              <a:rPr lang="fr-FR" sz="1800" dirty="0" smtClean="0">
                <a:latin typeface="+mn-lt"/>
              </a:rPr>
              <a:t> model (</a:t>
            </a:r>
            <a:r>
              <a:rPr lang="fr-FR" sz="1800" dirty="0" err="1" smtClean="0">
                <a:latin typeface="+mn-lt"/>
              </a:rPr>
              <a:t>Horsten</a:t>
            </a:r>
            <a:r>
              <a:rPr lang="fr-FR" sz="1800" dirty="0" smtClean="0">
                <a:latin typeface="+mn-lt"/>
              </a:rPr>
              <a:t> et al., NF 2017] </a:t>
            </a:r>
            <a:r>
              <a:rPr lang="fr-FR" sz="1800" dirty="0" err="1" smtClean="0">
                <a:latin typeface="+mn-lt"/>
              </a:rPr>
              <a:t>completed</a:t>
            </a:r>
            <a:endParaRPr lang="fr-FR" sz="1800" dirty="0" smtClean="0"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fr-FR" sz="1800" dirty="0"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800" b="1" dirty="0" smtClean="0">
                <a:solidFill>
                  <a:srgbClr val="0000FF"/>
                </a:solidFill>
                <a:latin typeface="+mn-lt"/>
              </a:rPr>
              <a:t>FELTOR</a:t>
            </a:r>
            <a:r>
              <a:rPr lang="fr-FR" sz="1800" dirty="0" smtClean="0">
                <a:latin typeface="+mn-lt"/>
              </a:rPr>
              <a:t>: </a:t>
            </a:r>
            <a:r>
              <a:rPr lang="fr-FR" sz="1800" dirty="0" err="1" smtClean="0">
                <a:latin typeface="+mn-lt"/>
              </a:rPr>
              <a:t>implementation</a:t>
            </a:r>
            <a:r>
              <a:rPr lang="fr-FR" sz="1800" dirty="0" smtClean="0">
                <a:latin typeface="+mn-lt"/>
              </a:rPr>
              <a:t> of </a:t>
            </a: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collisional</a:t>
            </a:r>
            <a:r>
              <a:rPr lang="fr-FR" sz="1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gyro-fluid</a:t>
            </a:r>
            <a:r>
              <a:rPr lang="fr-FR" sz="1800" b="1" dirty="0" smtClean="0">
                <a:solidFill>
                  <a:srgbClr val="FF0000"/>
                </a:solidFill>
                <a:latin typeface="+mn-lt"/>
              </a:rPr>
              <a:t> model</a:t>
            </a:r>
            <a:endParaRPr lang="fr-FR" sz="1800" dirty="0" smtClean="0">
              <a:latin typeface="+mn-lt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4067944" y="1498295"/>
            <a:ext cx="4991839" cy="2862777"/>
            <a:chOff x="3111475" y="2102377"/>
            <a:chExt cx="6223761" cy="3569274"/>
          </a:xfrm>
        </p:grpSpPr>
        <p:grpSp>
          <p:nvGrpSpPr>
            <p:cNvPr id="14" name="Groupe 13"/>
            <p:cNvGrpSpPr/>
            <p:nvPr/>
          </p:nvGrpSpPr>
          <p:grpSpPr>
            <a:xfrm>
              <a:off x="3111475" y="2110403"/>
              <a:ext cx="3641552" cy="3149479"/>
              <a:chOff x="4365321" y="-465566"/>
              <a:chExt cx="6324601" cy="5469973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65321" y="-462936"/>
                <a:ext cx="6324601" cy="5467343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4365321" y="-465566"/>
                <a:ext cx="1722141" cy="3600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7" name="Groupe 16"/>
            <p:cNvGrpSpPr/>
            <p:nvPr/>
          </p:nvGrpSpPr>
          <p:grpSpPr>
            <a:xfrm>
              <a:off x="5051252" y="2102377"/>
              <a:ext cx="4283984" cy="3569274"/>
              <a:chOff x="6948264" y="239459"/>
              <a:chExt cx="6515661" cy="5428635"/>
            </a:xfrm>
          </p:grpSpPr>
          <p:pic>
            <p:nvPicPr>
              <p:cNvPr id="15" name="Image 14"/>
              <p:cNvPicPr>
                <a:picLocks noChangeAspect="1"/>
              </p:cNvPicPr>
              <p:nvPr/>
            </p:nvPicPr>
            <p:blipFill rotWithShape="1">
              <a:blip r:embed="rId3"/>
              <a:srcRect l="9939"/>
              <a:stretch/>
            </p:blipFill>
            <p:spPr>
              <a:xfrm>
                <a:off x="8475815" y="239459"/>
                <a:ext cx="4988110" cy="5163211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6948264" y="5305425"/>
                <a:ext cx="1052736" cy="362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0" name="ZoneTexte 19"/>
          <p:cNvSpPr txBox="1"/>
          <p:nvPr/>
        </p:nvSpPr>
        <p:spPr>
          <a:xfrm>
            <a:off x="4539723" y="927038"/>
            <a:ext cx="1764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/>
              <a:t>Constant diffusion model</a:t>
            </a:r>
            <a:endParaRPr lang="fr-FR" sz="1600" i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6433242" y="926904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/>
              <a:t>Pressure-diffusion CX </a:t>
            </a:r>
            <a:r>
              <a:rPr lang="fr-FR" sz="1600" i="1" dirty="0" err="1" smtClean="0"/>
              <a:t>dominated</a:t>
            </a:r>
            <a:r>
              <a:rPr lang="fr-FR" sz="1600" i="1" dirty="0" smtClean="0"/>
              <a:t> model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43924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TCVX23 validation </a:t>
            </a:r>
            <a:r>
              <a:rPr lang="fr-FR" dirty="0" err="1" smtClean="0"/>
              <a:t>exercise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Patrick </a:t>
            </a:r>
            <a:r>
              <a:rPr lang="en-US" dirty="0" err="1" smtClean="0"/>
              <a:t>Tamain</a:t>
            </a:r>
            <a:r>
              <a:rPr lang="en-US" dirty="0" smtClean="0"/>
              <a:t> | ETASC – Thrust 1 meeting | 03/05/2023 | </a:t>
            </a:r>
            <a:r>
              <a:rPr lang="en-GB" dirty="0" smtClean="0"/>
              <a:t>Page </a:t>
            </a:r>
            <a:fld id="{6A6D9FA1-99C7-4910-8E32-B85D378B0060}" type="slidenum">
              <a:rPr lang="en-GB" smtClean="0"/>
              <a:pPr algn="r"/>
              <a:t>11</a:t>
            </a:fld>
            <a:endParaRPr lang="en-GB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251520" y="627534"/>
            <a:ext cx="6408712" cy="1597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+mn-lt"/>
              </a:rPr>
              <a:t>Dedicated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TCV experiment </a:t>
            </a:r>
            <a:r>
              <a:rPr lang="en-GB" sz="2000" dirty="0" smtClean="0">
                <a:latin typeface="+mn-lt"/>
              </a:rPr>
              <a:t>for turbulence through density regimes (</a:t>
            </a:r>
            <a:r>
              <a:rPr lang="en-GB" sz="2000" b="1" dirty="0" smtClean="0">
                <a:solidFill>
                  <a:srgbClr val="0000FF"/>
                </a:solidFill>
                <a:latin typeface="+mn-lt"/>
              </a:rPr>
              <a:t>RT22-05</a:t>
            </a:r>
            <a:r>
              <a:rPr lang="en-GB" sz="2000" dirty="0" smtClean="0">
                <a:latin typeface="+mn-lt"/>
              </a:rPr>
              <a:t>):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+mn-lt"/>
              </a:rPr>
              <a:t>density scans in low field discharges adapted for modelling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+mn-lt"/>
              </a:rPr>
              <a:t>max diagnostics coverage for turbulence and profiles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+mn-lt"/>
              </a:rPr>
              <a:t>Chosen as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reference case for all TSVV3</a:t>
            </a:r>
            <a:r>
              <a:rPr lang="en-GB" sz="2000" dirty="0" smtClean="0">
                <a:latin typeface="+mn-lt"/>
              </a:rPr>
              <a:t> codes</a:t>
            </a:r>
            <a:endParaRPr lang="en-GB" sz="20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747739"/>
            <a:ext cx="3024336" cy="168325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237" y="2424702"/>
            <a:ext cx="2824132" cy="232932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624" y="627534"/>
            <a:ext cx="1968966" cy="40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TCVX23: HESEL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Patrick </a:t>
            </a:r>
            <a:r>
              <a:rPr lang="en-US" dirty="0" err="1" smtClean="0"/>
              <a:t>Tamain</a:t>
            </a:r>
            <a:r>
              <a:rPr lang="en-US" dirty="0" smtClean="0"/>
              <a:t> | ETASC – Thrust 1 meeting | 03/05/2023 | </a:t>
            </a:r>
            <a:r>
              <a:rPr lang="en-GB" dirty="0" smtClean="0"/>
              <a:t>Page </a:t>
            </a:r>
            <a:fld id="{6A6D9FA1-99C7-4910-8E32-B85D378B0060}" type="slidenum">
              <a:rPr lang="en-GB" smtClean="0"/>
              <a:pPr algn="r"/>
              <a:t>12</a:t>
            </a:fld>
            <a:endParaRPr lang="en-GB" dirty="0"/>
          </a:p>
        </p:txBody>
      </p:sp>
      <p:pic>
        <p:nvPicPr>
          <p:cNvPr id="8" name="TCV.76142.101.h52">
            <a:hlinkClick r:id="" action="ppaction://media"/>
            <a:extLst>
              <a:ext uri="{FF2B5EF4-FFF2-40B4-BE49-F238E27FC236}">
                <a16:creationId xmlns:a16="http://schemas.microsoft.com/office/drawing/2014/main" id="{982A6A70-91A3-69EA-7C2E-8EBB971D10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2391" y="507742"/>
            <a:ext cx="5408583" cy="4056437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43AB9D89-4678-4B3C-8679-3E429EFBB2DD}"/>
              </a:ext>
            </a:extLst>
          </p:cNvPr>
          <p:cNvSpPr txBox="1">
            <a:spLocks/>
          </p:cNvSpPr>
          <p:nvPr/>
        </p:nvSpPr>
        <p:spPr>
          <a:xfrm>
            <a:off x="5144734" y="1090778"/>
            <a:ext cx="2988085" cy="234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1600" dirty="0" smtClean="0"/>
              <a:t>TCV#76142</a:t>
            </a:r>
            <a:endParaRPr lang="en-GB" sz="1600" dirty="0"/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C07549C2-CF9A-C1EB-0813-12E365944F2E}"/>
              </a:ext>
            </a:extLst>
          </p:cNvPr>
          <p:cNvSpPr txBox="1"/>
          <p:nvPr/>
        </p:nvSpPr>
        <p:spPr>
          <a:xfrm>
            <a:off x="3653898" y="2841780"/>
            <a:ext cx="65" cy="2077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24"/>
              </a:spcBef>
            </a:pPr>
            <a:endParaRPr lang="da-DK" sz="1350" b="1" dirty="0"/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800292B-98CB-0FCF-B4CC-CE6979E66E32}"/>
              </a:ext>
            </a:extLst>
          </p:cNvPr>
          <p:cNvSpPr txBox="1"/>
          <p:nvPr/>
        </p:nvSpPr>
        <p:spPr>
          <a:xfrm>
            <a:off x="4782810" y="3366880"/>
            <a:ext cx="3296612" cy="14003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24"/>
              </a:spcBef>
            </a:pPr>
            <a:r>
              <a:rPr lang="da-DK" sz="1350" b="1" dirty="0"/>
              <a:t>TCV 76142</a:t>
            </a:r>
          </a:p>
          <a:p>
            <a:pPr>
              <a:spcBef>
                <a:spcPts val="324"/>
              </a:spcBef>
            </a:pPr>
            <a:r>
              <a:rPr lang="en-US" sz="1350" dirty="0"/>
              <a:t>B 	=  1.05 T   (on axis)</a:t>
            </a:r>
          </a:p>
          <a:p>
            <a:pPr>
              <a:spcBef>
                <a:spcPts val="324"/>
              </a:spcBef>
            </a:pPr>
            <a:r>
              <a:rPr lang="en-US" sz="1350" dirty="0"/>
              <a:t>B0 	=  0.82T  (outboard midplane)</a:t>
            </a:r>
          </a:p>
          <a:p>
            <a:pPr>
              <a:spcBef>
                <a:spcPts val="324"/>
              </a:spcBef>
            </a:pPr>
            <a:r>
              <a:rPr lang="en-US" sz="1350" dirty="0"/>
              <a:t>q95 	= 3.05</a:t>
            </a:r>
          </a:p>
          <a:p>
            <a:pPr>
              <a:spcBef>
                <a:spcPts val="324"/>
              </a:spcBef>
            </a:pPr>
            <a:r>
              <a:rPr lang="en-US" sz="1350" dirty="0"/>
              <a:t>R0 	= 0.88 m ,  r0 	= 0.25 m   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F6ABB634-0427-0015-5F1F-C47E08B98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66" y="831985"/>
            <a:ext cx="3504862" cy="3542147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25E781C9-6633-E257-94A4-70A200D4B2C3}"/>
              </a:ext>
            </a:extLst>
          </p:cNvPr>
          <p:cNvSpPr txBox="1"/>
          <p:nvPr/>
        </p:nvSpPr>
        <p:spPr>
          <a:xfrm>
            <a:off x="1601670" y="599264"/>
            <a:ext cx="1349600" cy="2077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24"/>
              </a:spcBef>
            </a:pPr>
            <a:r>
              <a:rPr lang="da-DK" sz="1350" b="1" dirty="0" err="1"/>
              <a:t>Experimental</a:t>
            </a:r>
            <a:r>
              <a:rPr lang="da-DK" sz="1350" b="1" dirty="0"/>
              <a:t> data </a:t>
            </a:r>
          </a:p>
        </p:txBody>
      </p:sp>
      <p:cxnSp>
        <p:nvCxnSpPr>
          <p:cNvPr id="18" name="Straight Connector 8">
            <a:extLst>
              <a:ext uri="{FF2B5EF4-FFF2-40B4-BE49-F238E27FC236}">
                <a16:creationId xmlns:a16="http://schemas.microsoft.com/office/drawing/2014/main" id="{742CB911-BFD3-5890-9CE6-F7D3158E71A0}"/>
              </a:ext>
            </a:extLst>
          </p:cNvPr>
          <p:cNvCxnSpPr/>
          <p:nvPr/>
        </p:nvCxnSpPr>
        <p:spPr bwMode="auto">
          <a:xfrm flipV="1">
            <a:off x="3095715" y="3273828"/>
            <a:ext cx="0" cy="8100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B4DB1382-B376-B86C-6A97-367687C17F10}"/>
              </a:ext>
            </a:extLst>
          </p:cNvPr>
          <p:cNvCxnSpPr/>
          <p:nvPr/>
        </p:nvCxnSpPr>
        <p:spPr bwMode="auto">
          <a:xfrm flipV="1">
            <a:off x="3221850" y="3285789"/>
            <a:ext cx="0" cy="8100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1D1297C2-3F15-9864-96BA-490C019F0371}"/>
              </a:ext>
            </a:extLst>
          </p:cNvPr>
          <p:cNvCxnSpPr/>
          <p:nvPr/>
        </p:nvCxnSpPr>
        <p:spPr bwMode="auto">
          <a:xfrm flipV="1">
            <a:off x="3336150" y="3273828"/>
            <a:ext cx="0" cy="8100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14">
            <a:extLst>
              <a:ext uri="{FF2B5EF4-FFF2-40B4-BE49-F238E27FC236}">
                <a16:creationId xmlns:a16="http://schemas.microsoft.com/office/drawing/2014/main" id="{BFACA615-11DB-9847-2226-A1B254EA07B7}"/>
              </a:ext>
            </a:extLst>
          </p:cNvPr>
          <p:cNvCxnSpPr/>
          <p:nvPr/>
        </p:nvCxnSpPr>
        <p:spPr bwMode="auto">
          <a:xfrm flipV="1">
            <a:off x="3303765" y="2151663"/>
            <a:ext cx="0" cy="8100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15">
            <a:extLst>
              <a:ext uri="{FF2B5EF4-FFF2-40B4-BE49-F238E27FC236}">
                <a16:creationId xmlns:a16="http://schemas.microsoft.com/office/drawing/2014/main" id="{E2FDA955-3F04-82A7-1D36-8611F409CBEC}"/>
              </a:ext>
            </a:extLst>
          </p:cNvPr>
          <p:cNvCxnSpPr/>
          <p:nvPr/>
        </p:nvCxnSpPr>
        <p:spPr bwMode="auto">
          <a:xfrm flipV="1">
            <a:off x="3486380" y="2163624"/>
            <a:ext cx="0" cy="8100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16">
            <a:extLst>
              <a:ext uri="{FF2B5EF4-FFF2-40B4-BE49-F238E27FC236}">
                <a16:creationId xmlns:a16="http://schemas.microsoft.com/office/drawing/2014/main" id="{C8447A06-BE94-96B3-CF3D-878CC97E773D}"/>
              </a:ext>
            </a:extLst>
          </p:cNvPr>
          <p:cNvCxnSpPr/>
          <p:nvPr/>
        </p:nvCxnSpPr>
        <p:spPr bwMode="auto">
          <a:xfrm flipV="1">
            <a:off x="3641022" y="2151663"/>
            <a:ext cx="0" cy="8100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3C0628DF-E98E-4E79-5D50-BAE188A1AFDC}"/>
              </a:ext>
            </a:extLst>
          </p:cNvPr>
          <p:cNvCxnSpPr/>
          <p:nvPr/>
        </p:nvCxnSpPr>
        <p:spPr bwMode="auto">
          <a:xfrm flipV="1">
            <a:off x="3305451" y="1059582"/>
            <a:ext cx="0" cy="8100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18">
            <a:extLst>
              <a:ext uri="{FF2B5EF4-FFF2-40B4-BE49-F238E27FC236}">
                <a16:creationId xmlns:a16="http://schemas.microsoft.com/office/drawing/2014/main" id="{C0BF113F-C18B-EAE8-4C18-12A0DD35430C}"/>
              </a:ext>
            </a:extLst>
          </p:cNvPr>
          <p:cNvCxnSpPr/>
          <p:nvPr/>
        </p:nvCxnSpPr>
        <p:spPr bwMode="auto">
          <a:xfrm flipV="1">
            <a:off x="3471929" y="1071543"/>
            <a:ext cx="0" cy="8100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19">
            <a:extLst>
              <a:ext uri="{FF2B5EF4-FFF2-40B4-BE49-F238E27FC236}">
                <a16:creationId xmlns:a16="http://schemas.microsoft.com/office/drawing/2014/main" id="{8E8D7DCF-7510-1E7E-C2F4-B8A5A56F6C3C}"/>
              </a:ext>
            </a:extLst>
          </p:cNvPr>
          <p:cNvCxnSpPr/>
          <p:nvPr/>
        </p:nvCxnSpPr>
        <p:spPr bwMode="auto">
          <a:xfrm flipV="1">
            <a:off x="3650774" y="1059582"/>
            <a:ext cx="0" cy="8100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2950" y="628630"/>
            <a:ext cx="64770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TCVX23: SOLEDGE3X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Patrick </a:t>
            </a:r>
            <a:r>
              <a:rPr lang="en-US" dirty="0" err="1" smtClean="0"/>
              <a:t>Tamain</a:t>
            </a:r>
            <a:r>
              <a:rPr lang="en-US" dirty="0" smtClean="0"/>
              <a:t> | ETASC – Thrust 1 meeting | 03/05/2023 | </a:t>
            </a:r>
            <a:r>
              <a:rPr lang="en-GB" dirty="0" smtClean="0"/>
              <a:t>Page </a:t>
            </a:r>
            <a:fld id="{6A6D9FA1-99C7-4910-8E32-B85D378B0060}" type="slidenum">
              <a:rPr lang="en-GB" smtClean="0"/>
              <a:pPr algn="r"/>
              <a:t>13</a:t>
            </a:fld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21" y="987574"/>
            <a:ext cx="2190750" cy="36576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36945" y="60160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Log</a:t>
            </a:r>
            <a:r>
              <a:rPr lang="fr-FR" i="1" baseline="-25000" dirty="0" smtClean="0"/>
              <a:t>10</a:t>
            </a:r>
            <a:r>
              <a:rPr lang="fr-FR" i="1" dirty="0" smtClean="0"/>
              <a:t>(n</a:t>
            </a:r>
            <a:r>
              <a:rPr lang="fr-FR" i="1" baseline="-25000" dirty="0" smtClean="0"/>
              <a:t>e</a:t>
            </a:r>
            <a:r>
              <a:rPr lang="fr-FR" i="1" dirty="0" smtClean="0"/>
              <a:t> [m</a:t>
            </a:r>
            <a:r>
              <a:rPr lang="fr-FR" i="1" baseline="30000" dirty="0" smtClean="0"/>
              <a:t>-3</a:t>
            </a:r>
            <a:r>
              <a:rPr lang="fr-FR" i="1" dirty="0" smtClean="0"/>
              <a:t>])</a:t>
            </a:r>
            <a:endParaRPr lang="fr-FR" i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3485365" y="60160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T</a:t>
            </a:r>
            <a:r>
              <a:rPr lang="fr-FR" i="1" baseline="-25000" dirty="0" smtClean="0"/>
              <a:t>e</a:t>
            </a:r>
            <a:r>
              <a:rPr lang="fr-FR" i="1" dirty="0" smtClean="0"/>
              <a:t> [eV]</a:t>
            </a:r>
            <a:endParaRPr lang="fr-FR" i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b="4715"/>
          <a:stretch/>
        </p:blipFill>
        <p:spPr>
          <a:xfrm>
            <a:off x="3485365" y="987575"/>
            <a:ext cx="2162175" cy="3657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621" y="997667"/>
            <a:ext cx="2228850" cy="3648075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5861629" y="62833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Log</a:t>
            </a:r>
            <a:r>
              <a:rPr lang="fr-FR" i="1" baseline="-25000" dirty="0" smtClean="0"/>
              <a:t>10</a:t>
            </a:r>
            <a:r>
              <a:rPr lang="fr-FR" i="1" dirty="0" smtClean="0"/>
              <a:t>(</a:t>
            </a:r>
            <a:r>
              <a:rPr lang="fr-FR" i="1" dirty="0" err="1" smtClean="0"/>
              <a:t>n</a:t>
            </a:r>
            <a:r>
              <a:rPr lang="fr-FR" i="1" baseline="-25000" dirty="0" err="1" smtClean="0"/>
              <a:t>n</a:t>
            </a:r>
            <a:r>
              <a:rPr lang="fr-FR" i="1" dirty="0" smtClean="0"/>
              <a:t> [m</a:t>
            </a:r>
            <a:r>
              <a:rPr lang="fr-FR" i="1" baseline="30000" dirty="0" smtClean="0"/>
              <a:t>-3</a:t>
            </a:r>
            <a:r>
              <a:rPr lang="fr-FR" i="1" dirty="0" smtClean="0"/>
              <a:t>])</a:t>
            </a:r>
            <a:endParaRPr lang="fr-FR" i="1" dirty="0"/>
          </a:p>
        </p:txBody>
      </p:sp>
      <p:sp>
        <p:nvSpPr>
          <p:cNvPr id="10" name="Rectangle 9"/>
          <p:cNvSpPr/>
          <p:nvPr/>
        </p:nvSpPr>
        <p:spPr>
          <a:xfrm>
            <a:off x="996384" y="2110085"/>
            <a:ext cx="7151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i="1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WIP… not for publication</a:t>
            </a:r>
            <a:endParaRPr lang="fr-FR" sz="5400" b="0" i="1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2445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err="1" smtClean="0"/>
              <a:t>Other</a:t>
            </a:r>
            <a:r>
              <a:rPr lang="fr-FR" sz="2800" dirty="0" smtClean="0"/>
              <a:t> WPTE </a:t>
            </a:r>
            <a:r>
              <a:rPr lang="fr-FR" sz="2800" dirty="0" err="1" smtClean="0"/>
              <a:t>related</a:t>
            </a:r>
            <a:r>
              <a:rPr lang="fr-FR" sz="2800" dirty="0" smtClean="0"/>
              <a:t> validation </a:t>
            </a:r>
            <a:r>
              <a:rPr lang="fr-FR" sz="2800" dirty="0" err="1" smtClean="0"/>
              <a:t>exercises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Patrick </a:t>
            </a:r>
            <a:r>
              <a:rPr lang="en-US" dirty="0" err="1" smtClean="0"/>
              <a:t>Tamain</a:t>
            </a:r>
            <a:r>
              <a:rPr lang="en-US" dirty="0" smtClean="0"/>
              <a:t> | ETASC – Thrust 1 meeting | 03/05/2023 | </a:t>
            </a:r>
            <a:r>
              <a:rPr lang="en-GB" dirty="0" smtClean="0"/>
              <a:t>Page </a:t>
            </a:r>
            <a:fld id="{6A6D9FA1-99C7-4910-8E32-B85D378B0060}" type="slidenum">
              <a:rPr lang="en-GB" smtClean="0"/>
              <a:pPr algn="r"/>
              <a:t>14</a:t>
            </a:fld>
            <a:endParaRPr lang="en-GB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251520" y="627534"/>
            <a:ext cx="2664296" cy="595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800" dirty="0" smtClean="0">
                <a:latin typeface="+mn-lt"/>
              </a:rPr>
              <a:t>FELTOR: MAST-U</a:t>
            </a:r>
            <a:endParaRPr lang="fr-FR" sz="18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Google Shape;8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76890" y="1132292"/>
            <a:ext cx="3175025" cy="21927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0;p12"/>
          <p:cNvSpPr txBox="1"/>
          <p:nvPr/>
        </p:nvSpPr>
        <p:spPr>
          <a:xfrm>
            <a:off x="3319968" y="3399977"/>
            <a:ext cx="2336889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 i="1" dirty="0" smtClean="0"/>
              <a:t>AUG H-mode plasma studies unlocked by recent code developments</a:t>
            </a:r>
            <a:endParaRPr sz="1600" i="1" dirty="0">
              <a:solidFill>
                <a:srgbClr val="000000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49114" y="998627"/>
            <a:ext cx="2690744" cy="4077463"/>
            <a:chOff x="200653" y="967549"/>
            <a:chExt cx="3194262" cy="4840477"/>
          </a:xfrm>
        </p:grpSpPr>
        <p:sp>
          <p:nvSpPr>
            <p:cNvPr id="12" name="Title 4">
              <a:extLst>
                <a:ext uri="{FF2B5EF4-FFF2-40B4-BE49-F238E27FC236}">
                  <a16:creationId xmlns:a16="http://schemas.microsoft.com/office/drawing/2014/main" id="{43AB9D89-4678-4B3C-8679-3E429EFBB2DD}"/>
                </a:ext>
              </a:extLst>
            </p:cNvPr>
            <p:cNvSpPr txBox="1">
              <a:spLocks/>
            </p:cNvSpPr>
            <p:nvPr/>
          </p:nvSpPr>
          <p:spPr>
            <a:xfrm>
              <a:off x="356690" y="967549"/>
              <a:ext cx="3038225" cy="31735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ts val="3200"/>
                </a:lnSpc>
                <a:spcBef>
                  <a:spcPct val="0"/>
                </a:spcBef>
                <a:buNone/>
                <a:defRPr sz="32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GB" sz="1400" b="0" i="1" dirty="0" smtClean="0"/>
                <a:t>MAST-U#46678</a:t>
              </a:r>
              <a:endParaRPr lang="en-GB" sz="1400" b="0" i="1" dirty="0"/>
            </a:p>
          </p:txBody>
        </p:sp>
        <p:pic>
          <p:nvPicPr>
            <p:cNvPr id="15" name="Picture 9">
              <a:extLst>
                <a:ext uri="{FF2B5EF4-FFF2-40B4-BE49-F238E27FC236}">
                  <a16:creationId xmlns:a16="http://schemas.microsoft.com/office/drawing/2014/main" id="{ABD06E47-8AFD-C93F-2857-99F7BB632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653" y="1289180"/>
              <a:ext cx="3060183" cy="4518846"/>
            </a:xfrm>
            <a:prstGeom prst="rect">
              <a:avLst/>
            </a:prstGeom>
          </p:spPr>
        </p:pic>
      </p:grp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3319968" y="673970"/>
            <a:ext cx="2664296" cy="595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800" dirty="0" smtClean="0">
                <a:latin typeface="+mn-lt"/>
              </a:rPr>
              <a:t>GRILLIX: AUG H-mode</a:t>
            </a:r>
            <a:endParaRPr lang="fr-FR" sz="1800" b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6251915" y="627534"/>
            <a:ext cx="2839628" cy="595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800" dirty="0" smtClean="0">
                <a:latin typeface="+mn-lt"/>
              </a:rPr>
              <a:t>SOLEDGE3D</a:t>
            </a:r>
            <a:r>
              <a:rPr lang="fr-FR" sz="1800" dirty="0" smtClean="0">
                <a:latin typeface="+mn-lt"/>
              </a:rPr>
              <a:t>: WEST high fluence (RT22-06)</a:t>
            </a:r>
            <a:endParaRPr lang="fr-FR" sz="18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808" y="1571758"/>
            <a:ext cx="2453213" cy="254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3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Wall compliance </a:t>
            </a:r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dirty="0" err="1" smtClean="0"/>
              <a:t>challenging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Patrick </a:t>
            </a:r>
            <a:r>
              <a:rPr lang="en-US" dirty="0" err="1" smtClean="0"/>
              <a:t>Tamain</a:t>
            </a:r>
            <a:r>
              <a:rPr lang="en-US" dirty="0" smtClean="0"/>
              <a:t> | ETASC – Thrust 1 meeting | 03/05/2023 | </a:t>
            </a:r>
            <a:r>
              <a:rPr lang="en-GB" dirty="0" smtClean="0"/>
              <a:t>Page </a:t>
            </a:r>
            <a:fld id="{6A6D9FA1-99C7-4910-8E32-B85D378B0060}" type="slidenum">
              <a:rPr lang="en-GB" smtClean="0"/>
              <a:pPr algn="r"/>
              <a:t>15</a:t>
            </a:fld>
            <a:endParaRPr lang="en-GB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251520" y="627534"/>
            <a:ext cx="5688632" cy="381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GB" sz="1800" b="1" dirty="0">
                <a:solidFill>
                  <a:srgbClr val="FF0000"/>
                </a:solidFill>
              </a:rPr>
              <a:t>Wall conformity </a:t>
            </a:r>
            <a:r>
              <a:rPr lang="en-GB" sz="1800" dirty="0"/>
              <a:t>n</a:t>
            </a:r>
            <a:r>
              <a:rPr lang="en-GB" sz="1800" dirty="0" smtClean="0"/>
              <a:t>ecessary for </a:t>
            </a:r>
            <a:r>
              <a:rPr lang="en-GB" sz="1800" b="1" dirty="0">
                <a:solidFill>
                  <a:srgbClr val="FF0000"/>
                </a:solidFill>
              </a:rPr>
              <a:t>reliable description of detachment physics</a:t>
            </a:r>
            <a:endParaRPr lang="en-GB" sz="2000" b="1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GB" sz="2000" b="1" dirty="0">
              <a:solidFill>
                <a:srgbClr val="FF0000"/>
              </a:solidFill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GB" sz="2000" dirty="0">
                <a:latin typeface="+mn-lt"/>
              </a:rPr>
              <a:t>I</a:t>
            </a:r>
            <a:r>
              <a:rPr lang="en-GB" sz="2000" dirty="0" smtClean="0">
                <a:latin typeface="+mn-lt"/>
              </a:rPr>
              <a:t>n </a:t>
            </a:r>
            <a:r>
              <a:rPr lang="en-GB" sz="2000" b="1" dirty="0" smtClean="0">
                <a:solidFill>
                  <a:srgbClr val="0000FF"/>
                </a:solidFill>
                <a:latin typeface="+mn-lt"/>
              </a:rPr>
              <a:t>SOLEDGE3X</a:t>
            </a:r>
            <a:r>
              <a:rPr lang="en-GB" sz="2000" dirty="0" smtClean="0">
                <a:latin typeface="+mn-lt"/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already available </a:t>
            </a:r>
            <a:r>
              <a:rPr lang="en-GB" sz="2000" dirty="0" smtClean="0">
                <a:latin typeface="+mn-lt"/>
              </a:rPr>
              <a:t>from 2D cases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+mn-lt"/>
              </a:rPr>
              <a:t>Working on optimizing robustness in 3D turbulence cases</a:t>
            </a:r>
            <a:endParaRPr lang="en-GB" sz="1800" dirty="0" smtClean="0"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GB" sz="2000" dirty="0" smtClean="0"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+mn-lt"/>
              </a:rPr>
              <a:t>Numerical schemes in </a:t>
            </a:r>
            <a:r>
              <a:rPr lang="en-GB" sz="2000" b="1" dirty="0" smtClean="0">
                <a:solidFill>
                  <a:srgbClr val="0000FF"/>
                </a:solidFill>
                <a:latin typeface="+mn-lt"/>
              </a:rPr>
              <a:t>GBS</a:t>
            </a:r>
            <a:r>
              <a:rPr lang="en-GB" sz="2000" dirty="0" smtClean="0">
                <a:latin typeface="+mn-lt"/>
              </a:rPr>
              <a:t> and </a:t>
            </a:r>
            <a:r>
              <a:rPr lang="en-GB" sz="2000" b="1" dirty="0" smtClean="0">
                <a:solidFill>
                  <a:srgbClr val="0000FF"/>
                </a:solidFill>
                <a:latin typeface="+mn-lt"/>
              </a:rPr>
              <a:t>GRILLIX</a:t>
            </a:r>
            <a:r>
              <a:rPr lang="en-GB" sz="2000" dirty="0" smtClean="0">
                <a:latin typeface="+mn-lt"/>
              </a:rPr>
              <a:t> </a:t>
            </a:r>
            <a:r>
              <a:rPr lang="en-GB" sz="2000" dirty="0" smtClean="0">
                <a:latin typeface="+mn-lt"/>
              </a:rPr>
              <a:t>be</a:t>
            </a:r>
            <a:r>
              <a:rPr lang="en-GB" sz="2000" dirty="0" smtClean="0">
                <a:latin typeface="+mn-lt"/>
              </a:rPr>
              <a:t>ing adapted to describe wall geometry following 2 different routes due to discretization schemes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+mn-lt"/>
              </a:rPr>
              <a:t>Solutions identified and being implemented</a:t>
            </a:r>
          </a:p>
        </p:txBody>
      </p:sp>
      <p:pic>
        <p:nvPicPr>
          <p:cNvPr id="10" name="Google Shape;10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08304" y="2972357"/>
            <a:ext cx="1229957" cy="190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/>
          <p:cNvPicPr/>
          <p:nvPr/>
        </p:nvPicPr>
        <p:blipFill>
          <a:blip r:embed="rId3"/>
          <a:stretch/>
        </p:blipFill>
        <p:spPr>
          <a:xfrm>
            <a:off x="6181922" y="3043350"/>
            <a:ext cx="805647" cy="1763145"/>
          </a:xfrm>
          <a:prstGeom prst="rect">
            <a:avLst/>
          </a:prstGeom>
          <a:ln w="0"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6372200" y="627534"/>
            <a:ext cx="2458227" cy="2224162"/>
            <a:chOff x="5972861" y="635620"/>
            <a:chExt cx="3015328" cy="2728218"/>
          </a:xfrm>
        </p:grpSpPr>
        <p:pic>
          <p:nvPicPr>
            <p:cNvPr id="13" name="Picture 2" descr="https://ars.els-cdn.com/content/image/1-s2.0-S2352179118302035-gr1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98"/>
            <a:stretch/>
          </p:blipFill>
          <p:spPr bwMode="auto">
            <a:xfrm>
              <a:off x="5972861" y="635620"/>
              <a:ext cx="3015328" cy="2728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991449" y="1563638"/>
              <a:ext cx="97815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100" i="1" dirty="0" smtClean="0"/>
                <a:t>©SOLEDGE3X</a:t>
              </a:r>
              <a:endParaRPr lang="fr-FR" sz="1100" i="1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5664531" y="4589270"/>
            <a:ext cx="6397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i="1" dirty="0" smtClean="0"/>
              <a:t>@GBS</a:t>
            </a:r>
            <a:endParaRPr lang="fr-FR" sz="1100" i="1" dirty="0"/>
          </a:p>
        </p:txBody>
      </p:sp>
      <p:sp>
        <p:nvSpPr>
          <p:cNvPr id="17" name="Rectangle 16"/>
          <p:cNvSpPr/>
          <p:nvPr/>
        </p:nvSpPr>
        <p:spPr>
          <a:xfrm>
            <a:off x="7672481" y="4465297"/>
            <a:ext cx="80813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i="1" dirty="0" smtClean="0"/>
              <a:t>@GRILLIX</a:t>
            </a:r>
            <a:endParaRPr lang="fr-FR" sz="1100" i="1" dirty="0"/>
          </a:p>
        </p:txBody>
      </p:sp>
    </p:spTree>
    <p:extLst>
      <p:ext uri="{BB962C8B-B14F-4D97-AF65-F5344CB8AC3E}">
        <p14:creationId xmlns:p14="http://schemas.microsoft.com/office/powerpoint/2010/main" val="388676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843558"/>
            <a:ext cx="2843808" cy="382211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Impurities turbulent transport challenging</a:t>
            </a:r>
            <a:endParaRPr lang="en-GB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581039"/>
            <a:ext cx="8712968" cy="804870"/>
          </a:xfrm>
        </p:spPr>
        <p:txBody>
          <a:bodyPr>
            <a:noAutofit/>
          </a:bodyPr>
          <a:lstStyle/>
          <a:p>
            <a:pPr marL="304800" lvl="1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800" b="1" dirty="0" smtClean="0">
                <a:solidFill>
                  <a:srgbClr val="FF0000"/>
                </a:solidFill>
              </a:rPr>
              <a:t>Limits of </a:t>
            </a:r>
            <a:r>
              <a:rPr lang="en-US" sz="1800" b="1" dirty="0" err="1" smtClean="0">
                <a:solidFill>
                  <a:srgbClr val="FF0000"/>
                </a:solidFill>
              </a:rPr>
              <a:t>Braginskii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closure: close to unit mass and density ratios</a:t>
            </a:r>
          </a:p>
          <a:p>
            <a:pPr marL="704850" lvl="2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600" dirty="0" smtClean="0"/>
              <a:t>Not applicable to D-T plasmas among others</a:t>
            </a:r>
            <a:endParaRPr lang="en-US" sz="1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662198"/>
            <a:ext cx="3312368" cy="2407296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179512" y="1397794"/>
            <a:ext cx="6408712" cy="1400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lvl="1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800" b="1" dirty="0" smtClean="0">
                <a:solidFill>
                  <a:srgbClr val="FF0000"/>
                </a:solidFill>
              </a:rPr>
              <a:t>Zhdanov closure implemented in SOLEDGE3X </a:t>
            </a:r>
            <a:r>
              <a:rPr lang="en-US" sz="1800" dirty="0" smtClean="0"/>
              <a:t>and applied to </a:t>
            </a:r>
            <a:r>
              <a:rPr lang="en-US" sz="1800" b="1" dirty="0" smtClean="0">
                <a:solidFill>
                  <a:srgbClr val="0000FF"/>
                </a:solidFill>
              </a:rPr>
              <a:t>JET D-T-Ne </a:t>
            </a:r>
            <a:r>
              <a:rPr lang="en-US" sz="1800" dirty="0" err="1" smtClean="0"/>
              <a:t>disharges</a:t>
            </a:r>
            <a:endParaRPr lang="en-US" sz="1800" dirty="0" smtClean="0"/>
          </a:p>
          <a:p>
            <a:pPr marL="704850" lvl="2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600" dirty="0" smtClean="0"/>
              <a:t>D/T far from uniform with possible implications for </a:t>
            </a:r>
            <a:r>
              <a:rPr lang="en-US" sz="1600" dirty="0" smtClean="0"/>
              <a:t>exhaust</a:t>
            </a:r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7020272" y="4598691"/>
            <a:ext cx="21827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 smtClean="0">
                <a:solidFill>
                  <a:srgbClr val="009900"/>
                </a:solidFill>
                <a:latin typeface="-apple-system"/>
              </a:rPr>
              <a:t>[</a:t>
            </a:r>
            <a:r>
              <a:rPr lang="fr-FR" sz="1400" i="1" dirty="0" err="1" smtClean="0">
                <a:solidFill>
                  <a:srgbClr val="009900"/>
                </a:solidFill>
                <a:latin typeface="-apple-system"/>
              </a:rPr>
              <a:t>Bufferand</a:t>
            </a:r>
            <a:r>
              <a:rPr lang="fr-FR" sz="1400" i="1" dirty="0" smtClean="0">
                <a:solidFill>
                  <a:srgbClr val="009900"/>
                </a:solidFill>
                <a:latin typeface="-apple-system"/>
              </a:rPr>
              <a:t>, </a:t>
            </a:r>
            <a:r>
              <a:rPr lang="fr-FR" sz="1400" i="1" dirty="0" smtClean="0">
                <a:solidFill>
                  <a:srgbClr val="009900"/>
                </a:solidFill>
                <a:latin typeface="-apple-system"/>
              </a:rPr>
              <a:t>PPCF2022]</a:t>
            </a:r>
            <a:endParaRPr lang="fr-FR" sz="1400" i="1" dirty="0">
              <a:solidFill>
                <a:srgbClr val="009900"/>
              </a:solidFill>
            </a:endParaRPr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03/05/2023 | Page </a:t>
            </a:r>
            <a:fld id="{6A6D9FA1-99C7-4910-8E32-B85D378B0060}" type="slidenum">
              <a:rPr lang="en-GB" smtClean="0"/>
              <a:pPr algn="r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04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843558"/>
            <a:ext cx="2843808" cy="382211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Impurities turbulent transport challenging</a:t>
            </a:r>
            <a:endParaRPr lang="en-GB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581039"/>
            <a:ext cx="8712968" cy="804870"/>
          </a:xfrm>
        </p:spPr>
        <p:txBody>
          <a:bodyPr>
            <a:noAutofit/>
          </a:bodyPr>
          <a:lstStyle/>
          <a:p>
            <a:pPr marL="304800" lvl="1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800" b="1" dirty="0" smtClean="0">
                <a:solidFill>
                  <a:srgbClr val="FF0000"/>
                </a:solidFill>
              </a:rPr>
              <a:t>Limits of </a:t>
            </a:r>
            <a:r>
              <a:rPr lang="en-US" sz="1800" b="1" dirty="0" err="1" smtClean="0">
                <a:solidFill>
                  <a:srgbClr val="FF0000"/>
                </a:solidFill>
              </a:rPr>
              <a:t>Braginskii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closure: close to unit mass and density ratios</a:t>
            </a:r>
          </a:p>
          <a:p>
            <a:pPr marL="704850" lvl="2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600" dirty="0" smtClean="0"/>
              <a:t>Not applicable to D-T plasmas among others</a:t>
            </a:r>
            <a:endParaRPr lang="en-US" sz="1200" dirty="0"/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03/05/2023 | Page </a:t>
            </a:r>
            <a:fld id="{6A6D9FA1-99C7-4910-8E32-B85D378B0060}" type="slidenum">
              <a:rPr lang="en-GB" smtClean="0"/>
              <a:pPr algn="r"/>
              <a:t>17</a:t>
            </a:fld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7020272" y="4598691"/>
            <a:ext cx="21827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 smtClean="0">
                <a:solidFill>
                  <a:srgbClr val="009900"/>
                </a:solidFill>
                <a:latin typeface="-apple-system"/>
              </a:rPr>
              <a:t>[</a:t>
            </a:r>
            <a:r>
              <a:rPr lang="fr-FR" sz="1400" i="1" dirty="0" err="1" smtClean="0">
                <a:solidFill>
                  <a:srgbClr val="009900"/>
                </a:solidFill>
                <a:latin typeface="-apple-system"/>
              </a:rPr>
              <a:t>Bufferand</a:t>
            </a:r>
            <a:r>
              <a:rPr lang="fr-FR" sz="1400" i="1" dirty="0" smtClean="0">
                <a:solidFill>
                  <a:srgbClr val="009900"/>
                </a:solidFill>
                <a:latin typeface="-apple-system"/>
              </a:rPr>
              <a:t>, </a:t>
            </a:r>
            <a:r>
              <a:rPr lang="fr-FR" sz="1400" i="1" dirty="0" smtClean="0">
                <a:solidFill>
                  <a:srgbClr val="009900"/>
                </a:solidFill>
                <a:latin typeface="-apple-system"/>
              </a:rPr>
              <a:t>PPCF2022]</a:t>
            </a:r>
            <a:endParaRPr lang="fr-FR" sz="1400" i="1" dirty="0">
              <a:solidFill>
                <a:srgbClr val="009900"/>
              </a:solidFill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179512" y="1397794"/>
            <a:ext cx="6408712" cy="3406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lvl="1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800" b="1" dirty="0" smtClean="0">
                <a:solidFill>
                  <a:srgbClr val="FF0000"/>
                </a:solidFill>
              </a:rPr>
              <a:t>Zhdanov closure implemented in SOLEDGE3X </a:t>
            </a:r>
            <a:r>
              <a:rPr lang="en-US" sz="1800" dirty="0" smtClean="0"/>
              <a:t>and applied to </a:t>
            </a:r>
            <a:r>
              <a:rPr lang="en-US" sz="1800" b="1" dirty="0" smtClean="0">
                <a:solidFill>
                  <a:srgbClr val="0000FF"/>
                </a:solidFill>
              </a:rPr>
              <a:t>JET D-T-Ne </a:t>
            </a:r>
            <a:r>
              <a:rPr lang="en-US" sz="1800" dirty="0" err="1" smtClean="0"/>
              <a:t>disharges</a:t>
            </a:r>
            <a:endParaRPr lang="en-US" sz="1800" dirty="0" smtClean="0"/>
          </a:p>
          <a:p>
            <a:pPr marL="704850" lvl="2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600" dirty="0" smtClean="0"/>
              <a:t>D/T far from uniform with possible implications for </a:t>
            </a:r>
            <a:r>
              <a:rPr lang="en-US" sz="1600" dirty="0" smtClean="0"/>
              <a:t>exhaust</a:t>
            </a:r>
          </a:p>
          <a:p>
            <a:pPr marL="704850" lvl="2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304800" lvl="1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800" dirty="0" smtClean="0"/>
              <a:t>Extension to </a:t>
            </a:r>
            <a:r>
              <a:rPr lang="en-US" sz="1800" b="1" dirty="0" smtClean="0">
                <a:solidFill>
                  <a:srgbClr val="FF0000"/>
                </a:solidFill>
              </a:rPr>
              <a:t>3D turbulence </a:t>
            </a:r>
            <a:r>
              <a:rPr lang="en-US" sz="1800" dirty="0" smtClean="0"/>
              <a:t>on-going</a:t>
            </a:r>
          </a:p>
          <a:p>
            <a:pPr marL="704850" lvl="2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600" dirty="0" smtClean="0"/>
              <a:t>Objective: propose first self-consistent simulation of </a:t>
            </a:r>
            <a:r>
              <a:rPr lang="en-US" sz="1600" b="1" dirty="0" smtClean="0">
                <a:solidFill>
                  <a:srgbClr val="0000FF"/>
                </a:solidFill>
              </a:rPr>
              <a:t>turbulent transport of impurities</a:t>
            </a:r>
            <a:r>
              <a:rPr lang="en-US" sz="1600" dirty="0" smtClean="0"/>
              <a:t> (incl. W) by beginning of 2024</a:t>
            </a:r>
          </a:p>
          <a:p>
            <a:pPr marL="704850" lvl="2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600" dirty="0" smtClean="0"/>
              <a:t>First application: WEST </a:t>
            </a:r>
            <a:r>
              <a:rPr lang="en-US" sz="1600" b="1" dirty="0" smtClean="0">
                <a:solidFill>
                  <a:srgbClr val="0000FF"/>
                </a:solidFill>
              </a:rPr>
              <a:t>X-point radiator </a:t>
            </a:r>
            <a:r>
              <a:rPr lang="en-US" sz="1600" dirty="0" smtClean="0"/>
              <a:t>(RT22-05)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12224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Making</a:t>
            </a:r>
            <a:r>
              <a:rPr lang="fr-FR" dirty="0" smtClean="0"/>
              <a:t> </a:t>
            </a:r>
            <a:r>
              <a:rPr lang="fr-FR" dirty="0" err="1" smtClean="0"/>
              <a:t>tools</a:t>
            </a:r>
            <a:r>
              <a:rPr lang="fr-FR" dirty="0" smtClean="0"/>
              <a:t> accessible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Patrick </a:t>
            </a:r>
            <a:r>
              <a:rPr lang="en-US" dirty="0" err="1" smtClean="0"/>
              <a:t>Tamain</a:t>
            </a:r>
            <a:r>
              <a:rPr lang="en-US" dirty="0" smtClean="0"/>
              <a:t> | ETASC – Thrust 1 meeting | 03/05/2023 | </a:t>
            </a:r>
            <a:r>
              <a:rPr lang="en-GB" dirty="0" smtClean="0"/>
              <a:t>Page </a:t>
            </a:r>
            <a:fld id="{6A6D9FA1-99C7-4910-8E32-B85D378B0060}" type="slidenum">
              <a:rPr lang="en-GB" smtClean="0"/>
              <a:pPr algn="r"/>
              <a:t>18</a:t>
            </a:fld>
            <a:endParaRPr lang="en-GB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251520" y="627534"/>
            <a:ext cx="8640960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2000" dirty="0" err="1" smtClean="0">
                <a:latin typeface="+mn-lt"/>
              </a:rPr>
              <a:t>Strong</a:t>
            </a:r>
            <a:r>
              <a:rPr lang="fr-FR" sz="2000" dirty="0" smtClean="0">
                <a:latin typeface="+mn-lt"/>
              </a:rPr>
              <a:t> effor</a:t>
            </a:r>
            <a:r>
              <a:rPr lang="fr-FR" sz="2000" dirty="0" smtClean="0">
                <a:latin typeface="+mn-lt"/>
              </a:rPr>
              <a:t>t </a:t>
            </a:r>
            <a:r>
              <a:rPr lang="fr-FR" sz="2000" dirty="0" smtClean="0">
                <a:latin typeface="+mn-lt"/>
              </a:rPr>
              <a:t>in </a:t>
            </a:r>
            <a:r>
              <a:rPr lang="fr-FR" sz="2000" dirty="0" err="1" smtClean="0">
                <a:latin typeface="+mn-lt"/>
              </a:rPr>
              <a:t>project</a:t>
            </a:r>
            <a:r>
              <a:rPr lang="fr-FR" sz="2000" dirty="0" smtClean="0">
                <a:latin typeface="+mn-lt"/>
              </a:rPr>
              <a:t> to </a:t>
            </a:r>
            <a:r>
              <a:rPr lang="fr-FR" sz="2000" dirty="0" err="1" smtClean="0">
                <a:latin typeface="+mn-lt"/>
              </a:rPr>
              <a:t>make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numerical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tools</a:t>
            </a:r>
            <a:r>
              <a:rPr lang="fr-FR" sz="2000" dirty="0" smtClean="0">
                <a:latin typeface="+mn-lt"/>
              </a:rPr>
              <a:t> accessible to the </a:t>
            </a:r>
            <a:r>
              <a:rPr lang="fr-FR" sz="2000" dirty="0" err="1" smtClean="0">
                <a:latin typeface="+mn-lt"/>
              </a:rPr>
              <a:t>community</a:t>
            </a:r>
            <a:endParaRPr lang="fr-FR" sz="2000" dirty="0" smtClean="0">
              <a:latin typeface="+mn-lt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1800" b="1" dirty="0" smtClean="0">
                <a:solidFill>
                  <a:srgbClr val="FF0000"/>
                </a:solidFill>
                <a:latin typeface="+mn-lt"/>
              </a:rPr>
              <a:t>Codes accessible </a:t>
            </a:r>
            <a:r>
              <a:rPr lang="fr-FR" sz="1800" dirty="0" smtClean="0">
                <a:latin typeface="+mn-lt"/>
              </a:rPr>
              <a:t>(or </a:t>
            </a:r>
            <a:r>
              <a:rPr lang="fr-FR" sz="1800" dirty="0" err="1" smtClean="0">
                <a:latin typeface="+mn-lt"/>
              </a:rPr>
              <a:t>soon</a:t>
            </a:r>
            <a:r>
              <a:rPr lang="fr-FR" sz="1800" dirty="0" smtClean="0">
                <a:latin typeface="+mn-lt"/>
              </a:rPr>
              <a:t> to </a:t>
            </a:r>
            <a:r>
              <a:rPr lang="fr-FR" sz="1800" dirty="0" err="1" smtClean="0">
                <a:latin typeface="+mn-lt"/>
              </a:rPr>
              <a:t>be</a:t>
            </a:r>
            <a:r>
              <a:rPr lang="fr-FR" sz="1800" dirty="0" smtClean="0">
                <a:latin typeface="+mn-lt"/>
              </a:rPr>
              <a:t>) </a:t>
            </a:r>
            <a:r>
              <a:rPr lang="fr-FR" sz="1800" dirty="0" err="1" smtClean="0">
                <a:latin typeface="+mn-lt"/>
              </a:rPr>
              <a:t>either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through</a:t>
            </a:r>
            <a:r>
              <a:rPr lang="fr-FR" sz="1800" dirty="0" smtClean="0">
                <a:latin typeface="+mn-lt"/>
              </a:rPr>
              <a:t> Gateway </a:t>
            </a:r>
            <a:r>
              <a:rPr lang="fr-FR" sz="1800" dirty="0" err="1" smtClean="0">
                <a:latin typeface="+mn-lt"/>
              </a:rPr>
              <a:t>repository</a:t>
            </a:r>
            <a:r>
              <a:rPr lang="fr-FR" sz="1800" dirty="0" smtClean="0">
                <a:latin typeface="+mn-lt"/>
              </a:rPr>
              <a:t> or web-page</a:t>
            </a:r>
            <a:endParaRPr lang="fr-FR" sz="1800" dirty="0" smtClean="0">
              <a:latin typeface="+mn-lt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400" dirty="0"/>
              <a:t>EBC: </a:t>
            </a:r>
            <a:r>
              <a:rPr lang="en-GB" sz="1400" dirty="0">
                <a:hlinkClick r:id="rId2"/>
              </a:rPr>
              <a:t>https://gitlab.eufus.psnc.pl/tsvv3/ebc</a:t>
            </a:r>
            <a:endParaRPr lang="en-GB" sz="14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400" dirty="0"/>
              <a:t>GBS: </a:t>
            </a:r>
            <a:r>
              <a:rPr lang="en-GB" sz="1400" dirty="0">
                <a:hlinkClick r:id="rId3"/>
              </a:rPr>
              <a:t>https://gitlab.eufus.psnc.pl/gbs/gbs-mirror</a:t>
            </a:r>
            <a:endParaRPr lang="en-GB" sz="14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400" dirty="0"/>
              <a:t>SOLEDGE3X: </a:t>
            </a:r>
            <a:r>
              <a:rPr lang="en-GB" sz="1400" dirty="0">
                <a:hlinkClick r:id="rId4"/>
              </a:rPr>
              <a:t>https://</a:t>
            </a:r>
            <a:r>
              <a:rPr lang="en-GB" sz="1400" dirty="0" smtClean="0">
                <a:hlinkClick r:id="rId4"/>
              </a:rPr>
              <a:t>gitlab.eufus.psnc.pl/tsvv3/soledge3x</a:t>
            </a:r>
            <a:r>
              <a:rPr lang="en-GB" sz="1400" dirty="0" smtClean="0"/>
              <a:t> (and https://www.soledge3x.com)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400" dirty="0" smtClean="0"/>
              <a:t>FELTOR: </a:t>
            </a:r>
            <a:r>
              <a:rPr lang="en-GB" sz="1400" dirty="0">
                <a:hlinkClick r:id="rId5"/>
              </a:rPr>
              <a:t>https://github.com/feltor-dev/feltor</a:t>
            </a:r>
            <a:endParaRPr lang="en-GB" sz="14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400" dirty="0" smtClean="0"/>
              <a:t>GRILLIX: </a:t>
            </a:r>
            <a:r>
              <a:rPr lang="en-GB" sz="1400" dirty="0"/>
              <a:t>up-coming soon </a:t>
            </a:r>
            <a:r>
              <a:rPr lang="en-GB" sz="1400" dirty="0" smtClean="0"/>
              <a:t>(licence under discussion)</a:t>
            </a:r>
            <a:endParaRPr lang="fr-FR" sz="2000" dirty="0" smtClean="0"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2698473"/>
            <a:ext cx="3384376" cy="1797950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251520" y="2427734"/>
            <a:ext cx="5112568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GB" sz="1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>
                <a:latin typeface="+mn-lt"/>
              </a:rPr>
              <a:t>Documentation and </a:t>
            </a:r>
            <a:r>
              <a:rPr lang="fr-FR" b="1" dirty="0" err="1" smtClean="0">
                <a:solidFill>
                  <a:srgbClr val="FF0000"/>
                </a:solidFill>
                <a:latin typeface="+mn-lt"/>
              </a:rPr>
              <a:t>video</a:t>
            </a:r>
            <a:r>
              <a:rPr lang="fr-FR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+mn-lt"/>
              </a:rPr>
              <a:t>tut</a:t>
            </a:r>
            <a:r>
              <a:rPr lang="fr-FR" b="1" dirty="0" err="1" smtClean="0">
                <a:solidFill>
                  <a:srgbClr val="FF0000"/>
                </a:solidFill>
                <a:latin typeface="+mn-lt"/>
              </a:rPr>
              <a:t>orials</a:t>
            </a:r>
            <a:r>
              <a:rPr lang="fr-FR" b="1" dirty="0" smtClean="0">
                <a:solidFill>
                  <a:srgbClr val="FF0000"/>
                </a:solidFill>
                <a:latin typeface="+mn-lt"/>
              </a:rPr>
              <a:t> in </a:t>
            </a:r>
            <a:r>
              <a:rPr lang="fr-FR" b="1" dirty="0" err="1" smtClean="0">
                <a:solidFill>
                  <a:srgbClr val="FF0000"/>
                </a:solidFill>
                <a:latin typeface="+mn-lt"/>
              </a:rPr>
              <a:t>preparation</a:t>
            </a:r>
            <a:r>
              <a:rPr lang="fr-FR" dirty="0" smtClean="0">
                <a:latin typeface="+mn-lt"/>
              </a:rPr>
              <a:t> (</a:t>
            </a:r>
            <a:r>
              <a:rPr lang="fr-FR" dirty="0" err="1" smtClean="0">
                <a:latin typeface="+mn-lt"/>
              </a:rPr>
              <a:t>available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mid</a:t>
            </a:r>
            <a:r>
              <a:rPr lang="fr-FR" dirty="0" smtClean="0">
                <a:latin typeface="+mn-lt"/>
              </a:rPr>
              <a:t> 2023)</a:t>
            </a:r>
            <a:endParaRPr lang="fr-FR" b="1" dirty="0">
              <a:solidFill>
                <a:srgbClr val="FF0000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dirty="0" err="1" smtClean="0">
                <a:latin typeface="+mn-lt"/>
              </a:rPr>
              <a:t>IMASification</a:t>
            </a:r>
            <a:r>
              <a:rPr lang="fr-FR" sz="2000" dirty="0" smtClean="0">
                <a:latin typeface="+mn-lt"/>
              </a:rPr>
              <a:t> of IO to </a:t>
            </a:r>
            <a:r>
              <a:rPr lang="fr-FR" sz="2000" dirty="0" err="1" smtClean="0">
                <a:latin typeface="+mn-lt"/>
              </a:rPr>
              <a:t>allow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easy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set-up</a:t>
            </a:r>
            <a:r>
              <a:rPr lang="fr-FR" sz="2000" dirty="0" smtClean="0">
                <a:latin typeface="+mn-lt"/>
              </a:rPr>
              <a:t> and post-</a:t>
            </a:r>
            <a:r>
              <a:rPr lang="fr-FR" sz="2000" dirty="0" err="1" smtClean="0">
                <a:latin typeface="+mn-lt"/>
              </a:rPr>
              <a:t>treatment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with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experiments</a:t>
            </a:r>
            <a:r>
              <a:rPr lang="fr-FR" sz="2000" dirty="0" smtClean="0">
                <a:latin typeface="+mn-lt"/>
              </a:rPr>
              <a:t> (</a:t>
            </a:r>
            <a:r>
              <a:rPr lang="fr-FR" sz="2000" dirty="0" err="1" smtClean="0">
                <a:latin typeface="+mn-lt"/>
              </a:rPr>
              <a:t>synthetic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diagnotics</a:t>
            </a:r>
            <a:r>
              <a:rPr lang="fr-FR" sz="2000" dirty="0" smtClean="0">
                <a:latin typeface="+mn-lt"/>
              </a:rPr>
              <a:t>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1600" dirty="0" err="1" smtClean="0">
                <a:latin typeface="+mn-lt"/>
              </a:rPr>
              <a:t>Definition</a:t>
            </a:r>
            <a:r>
              <a:rPr lang="fr-FR" sz="1600" dirty="0" smtClean="0">
                <a:latin typeface="+mn-lt"/>
              </a:rPr>
              <a:t> of </a:t>
            </a:r>
            <a:r>
              <a:rPr lang="fr-FR" sz="1600" dirty="0" err="1" smtClean="0">
                <a:latin typeface="+mn-lt"/>
              </a:rPr>
              <a:t>specific</a:t>
            </a:r>
            <a:r>
              <a:rPr lang="fr-FR" sz="1600" dirty="0" smtClean="0">
                <a:latin typeface="+mn-lt"/>
              </a:rPr>
              <a:t> IMAS structures close to </a:t>
            </a:r>
            <a:r>
              <a:rPr lang="fr-FR" sz="1600" dirty="0" err="1" smtClean="0">
                <a:latin typeface="+mn-lt"/>
              </a:rPr>
              <a:t>completed</a:t>
            </a:r>
            <a:endParaRPr lang="fr-FR" sz="1600" dirty="0"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fr-FR" sz="2000" dirty="0" smtClean="0">
              <a:latin typeface="+mn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580112" y="4486000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 smtClean="0"/>
              <a:t>Video</a:t>
            </a:r>
            <a:r>
              <a:rPr lang="fr-FR" sz="1200" i="1" dirty="0" smtClean="0"/>
              <a:t> tutorial for SOLEDGE3X </a:t>
            </a:r>
            <a:r>
              <a:rPr lang="fr-FR" sz="1200" i="1" dirty="0" err="1" smtClean="0"/>
              <a:t>mesh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generator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12994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Patrick </a:t>
            </a:r>
            <a:r>
              <a:rPr lang="en-US" dirty="0" err="1" smtClean="0"/>
              <a:t>Tamain</a:t>
            </a:r>
            <a:r>
              <a:rPr lang="en-US" dirty="0" smtClean="0"/>
              <a:t> | ETASC – Thrust 1 meeting | 03/05/2023 | </a:t>
            </a:r>
            <a:r>
              <a:rPr lang="en-GB" dirty="0" smtClean="0"/>
              <a:t>Page </a:t>
            </a:r>
            <a:fld id="{6A6D9FA1-99C7-4910-8E32-B85D378B0060}" type="slidenum">
              <a:rPr lang="en-GB" smtClean="0"/>
              <a:pPr algn="r"/>
              <a:t>19</a:t>
            </a:fld>
            <a:endParaRPr lang="en-GB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251520" y="627534"/>
            <a:ext cx="8784976" cy="4608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+mn-lt"/>
              </a:rPr>
              <a:t>Plasma and BC models developed to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extend hierarchy of models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GB" sz="800" dirty="0" smtClean="0"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+mn-lt"/>
              </a:rPr>
              <a:t>Continuous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development in code capabilities</a:t>
            </a:r>
            <a:r>
              <a:rPr lang="en-GB" sz="2000" dirty="0" smtClean="0">
                <a:latin typeface="+mn-lt"/>
              </a:rPr>
              <a:t>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rgbClr val="0000FF"/>
                </a:solidFill>
                <a:latin typeface="+mn-lt"/>
              </a:rPr>
              <a:t>3D magnetic geometries </a:t>
            </a:r>
            <a:r>
              <a:rPr lang="en-GB" sz="1800" dirty="0" smtClean="0">
                <a:latin typeface="+mn-lt"/>
              </a:rPr>
              <a:t>available in GBS, soon to be in GRILLIX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rgbClr val="0000FF"/>
                </a:solidFill>
                <a:latin typeface="+mn-lt"/>
              </a:rPr>
              <a:t>Neutrals</a:t>
            </a:r>
            <a:r>
              <a:rPr lang="en-GB" sz="1800" dirty="0" smtClean="0">
                <a:latin typeface="+mn-lt"/>
              </a:rPr>
              <a:t> implemented to a point where </a:t>
            </a:r>
            <a:r>
              <a:rPr lang="en-GB" sz="1800" b="1" dirty="0" smtClean="0">
                <a:solidFill>
                  <a:srgbClr val="0000FF"/>
                </a:solidFill>
                <a:latin typeface="+mn-lt"/>
              </a:rPr>
              <a:t>density regimes </a:t>
            </a:r>
            <a:r>
              <a:rPr lang="en-GB" sz="1800" dirty="0" smtClean="0">
                <a:latin typeface="+mn-lt"/>
              </a:rPr>
              <a:t>addressable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rgbClr val="0000FF"/>
                </a:solidFill>
                <a:latin typeface="+mn-lt"/>
              </a:rPr>
              <a:t>Wall conformity </a:t>
            </a:r>
            <a:r>
              <a:rPr lang="en-GB" sz="1800" dirty="0" smtClean="0">
                <a:latin typeface="+mn-lt"/>
              </a:rPr>
              <a:t>and</a:t>
            </a:r>
            <a:r>
              <a:rPr lang="en-GB" sz="1800" b="1" dirty="0" smtClean="0">
                <a:solidFill>
                  <a:srgbClr val="0000FF"/>
                </a:solidFill>
                <a:latin typeface="+mn-lt"/>
              </a:rPr>
              <a:t> impurities </a:t>
            </a:r>
            <a:r>
              <a:rPr lang="en-GB" sz="1800" dirty="0" smtClean="0">
                <a:latin typeface="+mn-lt"/>
              </a:rPr>
              <a:t>remains a numerical challenge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en-GB" sz="800" dirty="0" smtClean="0"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+mn-lt"/>
              </a:rPr>
              <a:t>Step-up of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validation effort </a:t>
            </a:r>
            <a:r>
              <a:rPr lang="en-GB" sz="2000" dirty="0" smtClean="0">
                <a:latin typeface="+mn-lt"/>
              </a:rPr>
              <a:t>capitalizing on new capabilities 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+mn-lt"/>
              </a:rPr>
              <a:t>TCV validation experiment at high density (“</a:t>
            </a:r>
            <a:r>
              <a:rPr lang="en-GB" sz="1800" b="1" dirty="0" smtClean="0">
                <a:solidFill>
                  <a:srgbClr val="0000FF"/>
                </a:solidFill>
                <a:latin typeface="+mn-lt"/>
              </a:rPr>
              <a:t>TCVX23</a:t>
            </a:r>
            <a:r>
              <a:rPr lang="en-GB" sz="1800" dirty="0" smtClean="0">
                <a:latin typeface="+mn-lt"/>
              </a:rPr>
              <a:t>”)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+mn-lt"/>
              </a:rPr>
              <a:t>Applications to </a:t>
            </a:r>
            <a:r>
              <a:rPr lang="en-GB" sz="1800" b="1" dirty="0" smtClean="0">
                <a:solidFill>
                  <a:srgbClr val="0000FF"/>
                </a:solidFill>
                <a:latin typeface="+mn-lt"/>
              </a:rPr>
              <a:t>AUG</a:t>
            </a:r>
            <a:r>
              <a:rPr lang="en-GB" sz="1800" dirty="0" smtClean="0">
                <a:latin typeface="+mn-lt"/>
              </a:rPr>
              <a:t> (GRILLIX), </a:t>
            </a:r>
            <a:r>
              <a:rPr lang="en-GB" sz="1800" b="1" dirty="0" smtClean="0">
                <a:solidFill>
                  <a:srgbClr val="0000FF"/>
                </a:solidFill>
                <a:latin typeface="+mn-lt"/>
              </a:rPr>
              <a:t>MAST-U</a:t>
            </a:r>
            <a:r>
              <a:rPr lang="en-GB" sz="1800" dirty="0" smtClean="0">
                <a:latin typeface="+mn-lt"/>
              </a:rPr>
              <a:t> (FELTOR),  </a:t>
            </a:r>
            <a:r>
              <a:rPr lang="en-GB" sz="1800" b="1" dirty="0" smtClean="0">
                <a:solidFill>
                  <a:srgbClr val="0000FF"/>
                </a:solidFill>
                <a:latin typeface="+mn-lt"/>
              </a:rPr>
              <a:t>TCV</a:t>
            </a:r>
            <a:r>
              <a:rPr lang="en-GB" sz="1800" dirty="0" smtClean="0">
                <a:latin typeface="+mn-lt"/>
              </a:rPr>
              <a:t> (GBS), </a:t>
            </a:r>
            <a:r>
              <a:rPr lang="en-GB" sz="1800" b="1" dirty="0" smtClean="0">
                <a:solidFill>
                  <a:srgbClr val="0000FF"/>
                </a:solidFill>
                <a:latin typeface="+mn-lt"/>
              </a:rPr>
              <a:t>WEST</a:t>
            </a:r>
            <a:r>
              <a:rPr lang="en-GB" sz="1800" dirty="0" smtClean="0">
                <a:latin typeface="+mn-lt"/>
              </a:rPr>
              <a:t> (SOLEDGE3X) experiments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GB" sz="800" dirty="0"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+mn-lt"/>
              </a:rPr>
              <a:t>Further developments in support of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codes’ usage by community</a:t>
            </a:r>
            <a:r>
              <a:rPr lang="en-GB" sz="2000" dirty="0" smtClean="0">
                <a:latin typeface="+mn-lt"/>
              </a:rPr>
              <a:t>: </a:t>
            </a:r>
            <a:r>
              <a:rPr lang="en-GB" sz="2000" dirty="0" err="1" smtClean="0">
                <a:latin typeface="+mn-lt"/>
              </a:rPr>
              <a:t>IMASification</a:t>
            </a:r>
            <a:r>
              <a:rPr lang="en-GB" sz="2000" dirty="0" smtClean="0">
                <a:latin typeface="+mn-lt"/>
              </a:rPr>
              <a:t>, synthetic diagnostics, tutorials…</a:t>
            </a:r>
          </a:p>
        </p:txBody>
      </p:sp>
    </p:spTree>
    <p:extLst>
      <p:ext uri="{BB962C8B-B14F-4D97-AF65-F5344CB8AC3E}">
        <p14:creationId xmlns:p14="http://schemas.microsoft.com/office/powerpoint/2010/main" val="179691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7343" y="57150"/>
            <a:ext cx="7891391" cy="342900"/>
          </a:xfrm>
        </p:spPr>
        <p:txBody>
          <a:bodyPr>
            <a:noAutofit/>
          </a:bodyPr>
          <a:lstStyle/>
          <a:p>
            <a:r>
              <a:rPr lang="en-US" dirty="0" smtClean="0"/>
              <a:t>Reminder of project structure</a:t>
            </a:r>
            <a:endParaRPr lang="en-US" dirty="0"/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03/05/2023 | Page </a:t>
            </a:r>
            <a:fld id="{6A6D9FA1-99C7-4910-8E32-B85D378B0060}" type="slidenum">
              <a:rPr lang="en-GB" smtClean="0"/>
              <a:pPr algn="r"/>
              <a:t>2</a:t>
            </a:fld>
            <a:endParaRPr lang="en-GB" dirty="0"/>
          </a:p>
        </p:txBody>
      </p:sp>
      <p:graphicFrame>
        <p:nvGraphicFramePr>
          <p:cNvPr id="15" name="Diagramme 14"/>
          <p:cNvGraphicFramePr/>
          <p:nvPr>
            <p:extLst>
              <p:ext uri="{D42A27DB-BD31-4B8C-83A1-F6EECF244321}">
                <p14:modId xmlns:p14="http://schemas.microsoft.com/office/powerpoint/2010/main" val="3686838349"/>
              </p:ext>
            </p:extLst>
          </p:nvPr>
        </p:nvGraphicFramePr>
        <p:xfrm>
          <a:off x="179512" y="639874"/>
          <a:ext cx="8784976" cy="4197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Rectangle à coins arrondis 16"/>
          <p:cNvSpPr/>
          <p:nvPr/>
        </p:nvSpPr>
        <p:spPr>
          <a:xfrm>
            <a:off x="8275724" y="714337"/>
            <a:ext cx="720080" cy="504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ACHs</a:t>
            </a:r>
            <a:endParaRPr lang="fr-FR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5364088" y="4332156"/>
            <a:ext cx="720080" cy="504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WPs</a:t>
            </a:r>
            <a:endParaRPr lang="fr-FR" dirty="0"/>
          </a:p>
        </p:txBody>
      </p:sp>
      <p:sp>
        <p:nvSpPr>
          <p:cNvPr id="19" name="Rectangle à coins arrondis 18"/>
          <p:cNvSpPr/>
          <p:nvPr/>
        </p:nvSpPr>
        <p:spPr>
          <a:xfrm>
            <a:off x="107504" y="711212"/>
            <a:ext cx="864096" cy="504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TSVV1</a:t>
            </a:r>
          </a:p>
          <a:p>
            <a:pPr algn="ctr"/>
            <a:r>
              <a:rPr lang="fr-FR" dirty="0" smtClean="0"/>
              <a:t>TSVV4</a:t>
            </a:r>
            <a:endParaRPr lang="fr-FR" dirty="0"/>
          </a:p>
        </p:txBody>
      </p:sp>
      <p:sp>
        <p:nvSpPr>
          <p:cNvPr id="20" name="Rectangle à coins arrondis 19"/>
          <p:cNvSpPr/>
          <p:nvPr/>
        </p:nvSpPr>
        <p:spPr>
          <a:xfrm>
            <a:off x="5219219" y="561535"/>
            <a:ext cx="864949" cy="9244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TSVV2</a:t>
            </a:r>
          </a:p>
          <a:p>
            <a:pPr algn="ctr"/>
            <a:r>
              <a:rPr lang="fr-FR" dirty="0" smtClean="0"/>
              <a:t>TSVV5</a:t>
            </a:r>
          </a:p>
          <a:p>
            <a:pPr algn="ctr"/>
            <a:r>
              <a:rPr lang="fr-FR" dirty="0" smtClean="0"/>
              <a:t>TSVV6</a:t>
            </a:r>
            <a:endParaRPr lang="fr-FR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2987824" y="4332156"/>
            <a:ext cx="720080" cy="504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WPs</a:t>
            </a:r>
            <a:endParaRPr lang="fr-FR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251520" y="4411203"/>
            <a:ext cx="720080" cy="504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ACHs</a:t>
            </a:r>
            <a:endParaRPr lang="fr-FR" dirty="0"/>
          </a:p>
        </p:txBody>
      </p:sp>
      <p:sp>
        <p:nvSpPr>
          <p:cNvPr id="23" name="Rectangle à coins arrondis 22"/>
          <p:cNvSpPr/>
          <p:nvPr/>
        </p:nvSpPr>
        <p:spPr>
          <a:xfrm>
            <a:off x="8244408" y="4411203"/>
            <a:ext cx="720080" cy="504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ACHs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901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Additional</a:t>
            </a:r>
            <a:r>
              <a:rPr lang="fr-FR" dirty="0" smtClean="0"/>
              <a:t> slides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Patrick </a:t>
            </a:r>
            <a:r>
              <a:rPr lang="en-US" dirty="0" err="1" smtClean="0"/>
              <a:t>Tamain</a:t>
            </a:r>
            <a:r>
              <a:rPr lang="en-US" dirty="0" smtClean="0"/>
              <a:t> | ETASC – Thrust 1 meeting | 03/05/2023 | </a:t>
            </a:r>
            <a:r>
              <a:rPr lang="en-GB" dirty="0" smtClean="0"/>
              <a:t>Page </a:t>
            </a:r>
            <a:fld id="{6A6D9FA1-99C7-4910-8E32-B85D378B0060}" type="slidenum">
              <a:rPr lang="en-GB" smtClean="0"/>
              <a:pPr algn="r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623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0C7D73-BAAB-4E53-8DDA-FCD1EEB7A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>
                <a:cs typeface="Calibri Light"/>
              </a:rPr>
              <a:t>Facilitating comparison with experiments</a:t>
            </a:r>
            <a:endParaRPr lang="da-DK" sz="2800" dirty="0"/>
          </a:p>
        </p:txBody>
      </p:sp>
      <p:pic>
        <p:nvPicPr>
          <p:cNvPr id="4" name="Billede 4" descr="Et billede, der indeholder laser, lys&#10;&#10;Beskrivelsen er genereret automatisk">
            <a:extLst>
              <a:ext uri="{FF2B5EF4-FFF2-40B4-BE49-F238E27FC236}">
                <a16:creationId xmlns:a16="http://schemas.microsoft.com/office/drawing/2014/main" id="{9C9B052A-BB39-43E6-B75A-64515EFB6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070" y="1203598"/>
            <a:ext cx="1457860" cy="2445752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179512" y="627534"/>
            <a:ext cx="6624736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GB" sz="2000" dirty="0" smtClean="0"/>
              <a:t>Action started to </a:t>
            </a:r>
            <a:r>
              <a:rPr lang="en-GB" sz="2000" b="1" dirty="0" smtClean="0">
                <a:solidFill>
                  <a:srgbClr val="FF0000"/>
                </a:solidFill>
              </a:rPr>
              <a:t>port I/O of codes to IMAS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/>
              <a:t>Decision to do it via wrappers (</a:t>
            </a:r>
            <a:r>
              <a:rPr lang="en-GB" sz="1800" dirty="0" err="1" smtClean="0"/>
              <a:t>e.g</a:t>
            </a:r>
            <a:r>
              <a:rPr lang="en-GB" sz="1800" dirty="0" smtClean="0"/>
              <a:t>, Python) not internally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/>
              <a:t>Step 1: </a:t>
            </a:r>
            <a:r>
              <a:rPr lang="en-GB" sz="1800" b="1" dirty="0" smtClean="0">
                <a:solidFill>
                  <a:srgbClr val="0000FF"/>
                </a:solidFill>
              </a:rPr>
              <a:t>commonly agreed definition of needs </a:t>
            </a:r>
            <a:r>
              <a:rPr lang="en-GB" sz="1800" dirty="0" smtClean="0"/>
              <a:t>in terms of data input / output - done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/>
              <a:t>Step 2: identify need or not for new IDSs (existing incomplete “edge turbulence” IDS) – on-going</a:t>
            </a:r>
          </a:p>
          <a:p>
            <a:pPr>
              <a:buFont typeface="Wingdings" panose="05000000000000000000" pitchFamily="2" charset="2"/>
              <a:buChar char="v"/>
            </a:pPr>
            <a:endParaRPr lang="en-GB" sz="2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GB" sz="2000" dirty="0" smtClean="0"/>
              <a:t>Progress on </a:t>
            </a:r>
            <a:r>
              <a:rPr lang="en-GB" sz="2000" b="1" dirty="0" smtClean="0">
                <a:solidFill>
                  <a:srgbClr val="FF0000"/>
                </a:solidFill>
              </a:rPr>
              <a:t>synthetic diagnostics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/>
              <a:t>Standard for embedded </a:t>
            </a:r>
            <a:r>
              <a:rPr lang="en-GB" sz="1800" b="1" dirty="0" smtClean="0">
                <a:solidFill>
                  <a:srgbClr val="0000FF"/>
                </a:solidFill>
              </a:rPr>
              <a:t>Langmuir probes </a:t>
            </a:r>
            <a:r>
              <a:rPr lang="en-GB" sz="1800" dirty="0" smtClean="0"/>
              <a:t>synthetic diagnostics defined and being implemented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/>
              <a:t>Coupling to standard libraries (e.g. </a:t>
            </a:r>
            <a:r>
              <a:rPr lang="en-GB" sz="1800" b="1" dirty="0" smtClean="0">
                <a:solidFill>
                  <a:srgbClr val="0000FF"/>
                </a:solidFill>
              </a:rPr>
              <a:t>CHERAB</a:t>
            </a:r>
            <a:r>
              <a:rPr lang="en-GB" sz="1800" dirty="0" smtClean="0"/>
              <a:t>) through IMAS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76256" y="3669599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/>
              <a:t>Langmuir probes in FELTOR (illustration)</a:t>
            </a:r>
            <a:endParaRPr lang="fr-FR" sz="1600" i="1" dirty="0"/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03/05/2023 | Page </a:t>
            </a:r>
            <a:fld id="{6A6D9FA1-99C7-4910-8E32-B85D378B0060}" type="slidenum">
              <a:rPr lang="en-GB" smtClean="0"/>
              <a:pPr algn="r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81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A first application: WEST visible camera</a:t>
            </a:r>
            <a:endParaRPr lang="fr-FR" sz="2800" dirty="0"/>
          </a:p>
        </p:txBody>
      </p:sp>
      <p:pic>
        <p:nvPicPr>
          <p:cNvPr id="6" name="5273416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/>
          </a:blip>
          <a:stretch>
            <a:fillRect/>
          </a:stretch>
        </p:blipFill>
        <p:spPr>
          <a:xfrm>
            <a:off x="683568" y="771550"/>
            <a:ext cx="7920880" cy="3960440"/>
          </a:xfrm>
        </p:spPr>
      </p:pic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03/05/2023 | Page </a:t>
            </a:r>
            <a:fld id="{6A6D9FA1-99C7-4910-8E32-B85D378B0060}" type="slidenum">
              <a:rPr lang="en-GB" smtClean="0"/>
              <a:pPr algn="r"/>
              <a:t>22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2755" y="4739651"/>
            <a:ext cx="39731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 smtClean="0">
                <a:solidFill>
                  <a:srgbClr val="009900"/>
                </a:solidFill>
              </a:rPr>
              <a:t>[</a:t>
            </a:r>
            <a:r>
              <a:rPr lang="fr-FR" sz="1600" i="1" dirty="0" err="1" smtClean="0">
                <a:solidFill>
                  <a:srgbClr val="009900"/>
                </a:solidFill>
              </a:rPr>
              <a:t>Courtesy</a:t>
            </a:r>
            <a:r>
              <a:rPr lang="fr-FR" sz="1600" i="1" dirty="0" smtClean="0">
                <a:solidFill>
                  <a:srgbClr val="009900"/>
                </a:solidFill>
              </a:rPr>
              <a:t> A. Medvedeva, M2P2 </a:t>
            </a:r>
            <a:r>
              <a:rPr lang="fr-FR" sz="1600" i="1" dirty="0" err="1" smtClean="0">
                <a:solidFill>
                  <a:srgbClr val="009900"/>
                </a:solidFill>
              </a:rPr>
              <a:t>laboratory</a:t>
            </a:r>
            <a:r>
              <a:rPr lang="fr-FR" sz="1600" i="1" dirty="0" smtClean="0">
                <a:solidFill>
                  <a:srgbClr val="009900"/>
                </a:solidFill>
              </a:rPr>
              <a:t>]</a:t>
            </a:r>
            <a:endParaRPr lang="fr-FR" sz="1600" i="1" dirty="0">
              <a:solidFill>
                <a:srgbClr val="0099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99592" y="418182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© SOLEDGE-HDG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44008" y="771550"/>
            <a:ext cx="4063764" cy="3968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5652120" y="962513"/>
            <a:ext cx="2348880" cy="3578513"/>
            <a:chOff x="5652120" y="873669"/>
            <a:chExt cx="2348880" cy="357851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5"/>
            <a:srcRect l="13855" t="2861" r="44143" b="11174"/>
            <a:stretch/>
          </p:blipFill>
          <p:spPr>
            <a:xfrm>
              <a:off x="5652120" y="873669"/>
              <a:ext cx="2348880" cy="3578513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6702276" y="873669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WEST pulse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99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Revised model for BC tested in SOLPS</a:t>
            </a:r>
            <a:endParaRPr lang="en-GB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627534"/>
            <a:ext cx="8640960" cy="532877"/>
          </a:xfrm>
        </p:spPr>
        <p:txBody>
          <a:bodyPr>
            <a:noAutofit/>
          </a:bodyPr>
          <a:lstStyle/>
          <a:p>
            <a:pPr marL="304800" lvl="1" indent="-342900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r>
              <a:rPr lang="en-US" sz="1800" dirty="0" smtClean="0">
                <a:latin typeface="+mn-lt"/>
              </a:rPr>
              <a:t>Analytical model fits well PIC data:</a:t>
            </a:r>
          </a:p>
          <a:p>
            <a:pPr marL="285750" lvl="1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endParaRPr lang="en-US" sz="1800" dirty="0" smtClean="0">
              <a:latin typeface="+mn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7447" y="1674757"/>
            <a:ext cx="29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009900"/>
                </a:solidFill>
              </a:rPr>
              <a:t>[</a:t>
            </a:r>
            <a:r>
              <a:rPr lang="fr-FR" i="1" dirty="0" err="1" smtClean="0">
                <a:solidFill>
                  <a:srgbClr val="009900"/>
                </a:solidFill>
              </a:rPr>
              <a:t>Tskhakaya</a:t>
            </a:r>
            <a:r>
              <a:rPr lang="fr-FR" i="1" dirty="0" smtClean="0">
                <a:solidFill>
                  <a:srgbClr val="009900"/>
                </a:solidFill>
              </a:rPr>
              <a:t>, EPS 2021;</a:t>
            </a:r>
          </a:p>
          <a:p>
            <a:r>
              <a:rPr lang="fr-FR" i="1" dirty="0" smtClean="0">
                <a:solidFill>
                  <a:srgbClr val="009900"/>
                </a:solidFill>
              </a:rPr>
              <a:t>D. </a:t>
            </a:r>
            <a:r>
              <a:rPr lang="fr-FR" i="1" dirty="0" err="1" smtClean="0">
                <a:solidFill>
                  <a:srgbClr val="009900"/>
                </a:solidFill>
              </a:rPr>
              <a:t>Moulton</a:t>
            </a:r>
            <a:r>
              <a:rPr lang="fr-FR" i="1" dirty="0" smtClean="0">
                <a:solidFill>
                  <a:srgbClr val="009900"/>
                </a:solidFill>
              </a:rPr>
              <a:t>, ISFN 09/2021]</a:t>
            </a:r>
            <a:endParaRPr lang="fr-FR" i="1" dirty="0">
              <a:solidFill>
                <a:srgbClr val="0099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1403648" y="1203598"/>
                <a:ext cx="2406428" cy="3420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=1+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</m:ra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1203598"/>
                <a:ext cx="2406428" cy="342081"/>
              </a:xfrm>
              <a:prstGeom prst="rect">
                <a:avLst/>
              </a:prstGeom>
              <a:blipFill>
                <a:blip r:embed="rId2"/>
                <a:stretch>
                  <a:fillRect l="-1772" r="-2532" b="-210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4355976" y="1082474"/>
                <a:ext cx="2563329" cy="584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𝑚𝑡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𝑒𝑖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1082474"/>
                <a:ext cx="2563329" cy="5843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6012160" y="541697"/>
                <a:ext cx="1316451" cy="304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541697"/>
                <a:ext cx="1316451" cy="304442"/>
              </a:xfrm>
              <a:prstGeom prst="rect">
                <a:avLst/>
              </a:prstGeom>
              <a:blipFill>
                <a:blip r:embed="rId4"/>
                <a:stretch>
                  <a:fillRect l="-2315" r="-1389" b="-2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316558" y="1203598"/>
            <a:ext cx="2535362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6091213" y="176915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Incidence angle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5883194" y="846139"/>
            <a:ext cx="272982" cy="23987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6300192" y="1635646"/>
            <a:ext cx="216024" cy="19938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7471333" y="999903"/>
                <a:ext cx="19647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err="1" smtClean="0"/>
                  <a:t>Dist</a:t>
                </a:r>
                <a:r>
                  <a:rPr lang="fr-FR" dirty="0" smtClean="0"/>
                  <a:t>. of </a:t>
                </a:r>
                <a:r>
                  <a:rPr lang="fr-FR" dirty="0" err="1" smtClean="0"/>
                  <a:t>demag</a:t>
                </a:r>
                <a:r>
                  <a:rPr lang="fr-FR" dirty="0" smtClean="0"/>
                  <a:t>.: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≈20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333" y="999903"/>
                <a:ext cx="1964730" cy="646331"/>
              </a:xfrm>
              <a:prstGeom prst="rect">
                <a:avLst/>
              </a:prstGeom>
              <a:blipFill>
                <a:blip r:embed="rId5"/>
                <a:stretch>
                  <a:fillRect l="-2795" t="-4717" b="-37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eur droit avec flèche 20"/>
          <p:cNvCxnSpPr/>
          <p:nvPr/>
        </p:nvCxnSpPr>
        <p:spPr>
          <a:xfrm flipH="1">
            <a:off x="6944741" y="1203598"/>
            <a:ext cx="452092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3661296" y="1651421"/>
            <a:ext cx="226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Ion-</a:t>
            </a:r>
            <a:r>
              <a:rPr lang="fr-FR" dirty="0" err="1" smtClean="0"/>
              <a:t>atom</a:t>
            </a:r>
            <a:r>
              <a:rPr lang="fr-FR" dirty="0" smtClean="0"/>
              <a:t> </a:t>
            </a:r>
            <a:r>
              <a:rPr lang="fr-FR" dirty="0" err="1" smtClean="0"/>
              <a:t>momentum</a:t>
            </a:r>
            <a:r>
              <a:rPr lang="fr-FR" dirty="0" smtClean="0"/>
              <a:t> </a:t>
            </a:r>
            <a:r>
              <a:rPr lang="fr-FR" dirty="0" err="1" smtClean="0"/>
              <a:t>transfer</a:t>
            </a:r>
            <a:r>
              <a:rPr lang="fr-FR" dirty="0" smtClean="0"/>
              <a:t> </a:t>
            </a:r>
            <a:r>
              <a:rPr lang="fr-FR" dirty="0" err="1" smtClean="0"/>
              <a:t>frequency</a:t>
            </a:r>
            <a:endParaRPr lang="fr-FR" dirty="0"/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4788024" y="1327150"/>
            <a:ext cx="177676" cy="3084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3354909" y="2478447"/>
            <a:ext cx="5753595" cy="2263742"/>
            <a:chOff x="2850853" y="3226337"/>
            <a:chExt cx="6284753" cy="2472725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6"/>
            <a:srcRect r="51613"/>
            <a:stretch/>
          </p:blipFill>
          <p:spPr>
            <a:xfrm>
              <a:off x="2850853" y="3244107"/>
              <a:ext cx="3240360" cy="2454955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6"/>
            <a:srcRect l="54539"/>
            <a:stretch/>
          </p:blipFill>
          <p:spPr>
            <a:xfrm>
              <a:off x="6091213" y="3226337"/>
              <a:ext cx="3044393" cy="2454955"/>
            </a:xfrm>
            <a:prstGeom prst="rect">
              <a:avLst/>
            </a:prstGeom>
          </p:spPr>
        </p:pic>
      </p:grp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179512" y="2571750"/>
            <a:ext cx="3384376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lvl="1" indent="-342900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r>
              <a:rPr lang="en-US" sz="1800" dirty="0" smtClean="0">
                <a:latin typeface="+mn-lt"/>
              </a:rPr>
              <a:t>First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application in SOLPS </a:t>
            </a:r>
            <a:r>
              <a:rPr lang="en-US" sz="1800" dirty="0" smtClean="0">
                <a:latin typeface="+mn-lt"/>
              </a:rPr>
              <a:t>=&gt; </a:t>
            </a:r>
            <a:r>
              <a:rPr lang="en-US" sz="1800" b="1" dirty="0" smtClean="0">
                <a:solidFill>
                  <a:srgbClr val="0000FF"/>
                </a:solidFill>
                <a:latin typeface="+mn-lt"/>
              </a:rPr>
              <a:t>60% difference in target density</a:t>
            </a:r>
            <a:r>
              <a:rPr lang="en-US" sz="1800" dirty="0" smtClean="0">
                <a:latin typeface="+mn-lt"/>
              </a:rPr>
              <a:t>, likely to impact </a:t>
            </a:r>
            <a:r>
              <a:rPr lang="en-US" sz="1800" dirty="0" err="1" smtClean="0">
                <a:latin typeface="+mn-lt"/>
              </a:rPr>
              <a:t>divertor</a:t>
            </a:r>
            <a:r>
              <a:rPr lang="en-US" sz="1800" dirty="0" smtClean="0">
                <a:latin typeface="+mn-lt"/>
              </a:rPr>
              <a:t> regimes</a:t>
            </a:r>
          </a:p>
          <a:p>
            <a:pPr marL="304800" lvl="1" indent="-342900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endParaRPr lang="en-US" sz="1800" dirty="0" smtClean="0">
              <a:latin typeface="+mn-lt"/>
            </a:endParaRPr>
          </a:p>
          <a:p>
            <a:pPr marL="285750" lvl="1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endParaRPr lang="en-US" sz="1800" dirty="0" smtClean="0">
              <a:latin typeface="+mn-lt"/>
            </a:endParaRPr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174864" y="3973552"/>
            <a:ext cx="3317016" cy="722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lvl="1" indent="-342900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r>
              <a:rPr lang="en-US" sz="1800" dirty="0" smtClean="0">
                <a:latin typeface="+mn-lt"/>
              </a:rPr>
              <a:t>Generalization to 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multi-species plasmas </a:t>
            </a:r>
            <a:r>
              <a:rPr lang="en-US" sz="1800" dirty="0" smtClean="0">
                <a:latin typeface="+mn-lt"/>
              </a:rPr>
              <a:t>on-going</a:t>
            </a:r>
          </a:p>
          <a:p>
            <a:pPr marL="304800" lvl="1" indent="-342900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endParaRPr lang="en-US" sz="1800" dirty="0" smtClean="0">
              <a:latin typeface="+mn-lt"/>
            </a:endParaRPr>
          </a:p>
          <a:p>
            <a:pPr marL="285750" lvl="1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endParaRPr lang="en-US" sz="1800" dirty="0" smtClean="0">
              <a:latin typeface="+mn-lt"/>
            </a:endParaRPr>
          </a:p>
        </p:txBody>
      </p:sp>
      <p:sp>
        <p:nvSpPr>
          <p:cNvPr id="2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03/05/2023 | Page </a:t>
            </a:r>
            <a:fld id="{6A6D9FA1-99C7-4910-8E32-B85D378B0060}" type="slidenum">
              <a:rPr lang="en-GB" smtClean="0"/>
              <a:pPr algn="r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57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Codes performance </a:t>
            </a:r>
            <a:r>
              <a:rPr lang="fr-FR" sz="2800" dirty="0" err="1" smtClean="0"/>
              <a:t>optimization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631356"/>
            <a:ext cx="8352928" cy="124413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fr-FR" sz="1800" dirty="0" err="1" smtClean="0"/>
              <a:t>Strong</a:t>
            </a:r>
            <a:r>
              <a:rPr lang="fr-FR" sz="1800" dirty="0" smtClean="0"/>
              <a:t> </a:t>
            </a:r>
            <a:r>
              <a:rPr lang="fr-FR" sz="1800" b="1" dirty="0" smtClean="0">
                <a:solidFill>
                  <a:srgbClr val="FF0000"/>
                </a:solidFill>
              </a:rPr>
              <a:t>collaboration </a:t>
            </a:r>
            <a:r>
              <a:rPr lang="fr-FR" sz="1800" b="1" dirty="0" err="1" smtClean="0">
                <a:solidFill>
                  <a:srgbClr val="FF0000"/>
                </a:solidFill>
              </a:rPr>
              <a:t>with</a:t>
            </a:r>
            <a:r>
              <a:rPr lang="fr-FR" sz="1800" b="1" dirty="0" smtClean="0">
                <a:solidFill>
                  <a:srgbClr val="FF0000"/>
                </a:solidFill>
              </a:rPr>
              <a:t> ACH</a:t>
            </a:r>
            <a:r>
              <a:rPr lang="fr-FR" sz="1800" dirty="0" smtClean="0"/>
              <a:t> </a:t>
            </a:r>
            <a:r>
              <a:rPr lang="fr-FR" sz="1800" dirty="0" err="1" smtClean="0"/>
              <a:t>focusing</a:t>
            </a:r>
            <a:r>
              <a:rPr lang="fr-FR" sz="1800" dirty="0" smtClean="0"/>
              <a:t> on: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</a:rPr>
              <a:t>Implicit</a:t>
            </a:r>
            <a:r>
              <a:rPr lang="fr-FR" sz="1600" b="1" dirty="0" smtClean="0">
                <a:solidFill>
                  <a:srgbClr val="0000FF"/>
                </a:solidFill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</a:rPr>
              <a:t>solvers</a:t>
            </a:r>
            <a:r>
              <a:rPr lang="fr-FR" sz="1600" b="1" dirty="0" smtClean="0">
                <a:solidFill>
                  <a:srgbClr val="0000FF"/>
                </a:solidFill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</a:rPr>
              <a:t>optimization</a:t>
            </a:r>
            <a:r>
              <a:rPr lang="fr-FR" sz="1600" b="1" dirty="0" smtClean="0">
                <a:solidFill>
                  <a:srgbClr val="0000FF"/>
                </a:solidFill>
              </a:rPr>
              <a:t> </a:t>
            </a:r>
            <a:r>
              <a:rPr lang="fr-FR" sz="1600" dirty="0" smtClean="0"/>
              <a:t>(</a:t>
            </a:r>
            <a:r>
              <a:rPr lang="fr-FR" sz="1600" dirty="0" err="1" smtClean="0"/>
              <a:t>common</a:t>
            </a:r>
            <a:r>
              <a:rPr lang="fr-FR" sz="1600" dirty="0" smtClean="0"/>
              <a:t> </a:t>
            </a:r>
            <a:r>
              <a:rPr lang="fr-FR" sz="1600" dirty="0" err="1" smtClean="0"/>
              <a:t>botteleneck</a:t>
            </a:r>
            <a:r>
              <a:rPr lang="fr-FR" sz="1600" dirty="0" smtClean="0"/>
              <a:t>) =&gt; HYPRE as attractive option (good perf., </a:t>
            </a:r>
            <a:r>
              <a:rPr lang="fr-FR" sz="1600" dirty="0" err="1" smtClean="0"/>
              <a:t>hybrid</a:t>
            </a:r>
            <a:r>
              <a:rPr lang="fr-FR" sz="1600" dirty="0" smtClean="0"/>
              <a:t> </a:t>
            </a:r>
            <a:r>
              <a:rPr lang="fr-FR" sz="1600" dirty="0" err="1" smtClean="0"/>
              <a:t>paralleization</a:t>
            </a:r>
            <a:r>
              <a:rPr lang="fr-FR" sz="1600" dirty="0" smtClean="0"/>
              <a:t>, GPU version (AMGX))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sz="1600" dirty="0" smtClean="0"/>
              <a:t> </a:t>
            </a:r>
            <a:r>
              <a:rPr lang="fr-FR" sz="1600" b="1" dirty="0" smtClean="0">
                <a:solidFill>
                  <a:srgbClr val="0000FF"/>
                </a:solidFill>
              </a:rPr>
              <a:t>Codes </a:t>
            </a:r>
            <a:r>
              <a:rPr lang="fr-FR" sz="1600" b="1" dirty="0" err="1" smtClean="0">
                <a:solidFill>
                  <a:srgbClr val="0000FF"/>
                </a:solidFill>
              </a:rPr>
              <a:t>profiling</a:t>
            </a:r>
            <a:r>
              <a:rPr lang="fr-FR" sz="1600" b="1" dirty="0" smtClean="0">
                <a:solidFill>
                  <a:srgbClr val="0000FF"/>
                </a:solidFill>
              </a:rPr>
              <a:t> </a:t>
            </a:r>
            <a:r>
              <a:rPr lang="fr-FR" sz="1600" dirty="0" err="1" smtClean="0"/>
              <a:t>completed</a:t>
            </a:r>
            <a:r>
              <a:rPr lang="fr-FR" sz="1600" dirty="0" smtClean="0"/>
              <a:t>, </a:t>
            </a:r>
            <a:r>
              <a:rPr lang="fr-FR" sz="1600" dirty="0" err="1" smtClean="0"/>
              <a:t>started</a:t>
            </a:r>
            <a:r>
              <a:rPr lang="fr-FR" sz="1600" dirty="0" smtClean="0"/>
              <a:t> </a:t>
            </a:r>
            <a:r>
              <a:rPr lang="fr-FR" sz="1600" dirty="0" err="1" smtClean="0"/>
              <a:t>implementing</a:t>
            </a:r>
            <a:r>
              <a:rPr lang="fr-FR" sz="1600" dirty="0" smtClean="0"/>
              <a:t> </a:t>
            </a:r>
            <a:r>
              <a:rPr lang="fr-FR" sz="1600" dirty="0" err="1" smtClean="0"/>
              <a:t>recommendations</a:t>
            </a:r>
            <a:r>
              <a:rPr lang="fr-FR" sz="1600" dirty="0" smtClean="0"/>
              <a:t> =&gt; </a:t>
            </a:r>
            <a:r>
              <a:rPr lang="fr-FR" sz="1600" dirty="0" err="1" smtClean="0"/>
              <a:t>essentially</a:t>
            </a:r>
            <a:r>
              <a:rPr lang="fr-FR" sz="1600" dirty="0" smtClean="0"/>
              <a:t> </a:t>
            </a:r>
            <a:r>
              <a:rPr lang="fr-FR" sz="1600" dirty="0" err="1" smtClean="0"/>
              <a:t>porting</a:t>
            </a:r>
            <a:r>
              <a:rPr lang="fr-FR" sz="1600" dirty="0" smtClean="0"/>
              <a:t> to GPU, but </a:t>
            </a:r>
            <a:r>
              <a:rPr lang="fr-FR" sz="1600" dirty="0" err="1" smtClean="0"/>
              <a:t>also</a:t>
            </a:r>
            <a:r>
              <a:rPr lang="fr-FR" sz="1600" dirty="0" smtClean="0"/>
              <a:t> </a:t>
            </a:r>
            <a:r>
              <a:rPr lang="fr-FR" sz="1600" dirty="0" err="1" smtClean="0"/>
              <a:t>load</a:t>
            </a:r>
            <a:r>
              <a:rPr lang="fr-FR" sz="1600" dirty="0" smtClean="0"/>
              <a:t> balance </a:t>
            </a:r>
            <a:r>
              <a:rPr lang="fr-FR" sz="1600" dirty="0" err="1" smtClean="0"/>
              <a:t>optimizations</a:t>
            </a:r>
            <a:r>
              <a:rPr lang="fr-FR" sz="1600" dirty="0" smtClean="0"/>
              <a:t>…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96" y="2220880"/>
            <a:ext cx="3841712" cy="251969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216046"/>
            <a:ext cx="4247976" cy="246157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547664" y="4593426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GBS </a:t>
            </a:r>
            <a:r>
              <a:rPr lang="fr-FR" sz="1600" i="1" dirty="0" err="1" smtClean="0"/>
              <a:t>scaling</a:t>
            </a:r>
            <a:r>
              <a:rPr lang="fr-FR" sz="1600" i="1" dirty="0" smtClean="0"/>
              <a:t> report</a:t>
            </a:r>
            <a:endParaRPr lang="fr-FR" sz="16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467544" y="1823386"/>
            <a:ext cx="8737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[</a:t>
            </a:r>
            <a:r>
              <a:rPr lang="fr-FR" sz="1400" i="1" dirty="0" smtClean="0">
                <a:hlinkClick r:id="rId5"/>
              </a:rPr>
              <a:t>https</a:t>
            </a:r>
            <a:r>
              <a:rPr lang="fr-FR" sz="1400" i="1" dirty="0">
                <a:hlinkClick r:id="rId5"/>
              </a:rPr>
              <a:t>://</a:t>
            </a:r>
            <a:r>
              <a:rPr lang="fr-FR" sz="1400" i="1" dirty="0" smtClean="0">
                <a:hlinkClick r:id="rId5"/>
              </a:rPr>
              <a:t>wiki.euro-fusion.org/images/9/9f/Report_2021_TSVV3_ACH_EPFL_Task4_code_optimization.pdf</a:t>
            </a:r>
            <a:r>
              <a:rPr lang="fr-FR" sz="1400" i="1" dirty="0" smtClean="0"/>
              <a:t>]</a:t>
            </a:r>
            <a:endParaRPr lang="fr-FR" sz="1400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748914" y="4593426"/>
            <a:ext cx="2735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SOLEDGE3X </a:t>
            </a:r>
            <a:r>
              <a:rPr lang="fr-FR" sz="1600" i="1" dirty="0" err="1" smtClean="0"/>
              <a:t>scaling</a:t>
            </a:r>
            <a:r>
              <a:rPr lang="fr-FR" sz="1600" i="1" dirty="0" smtClean="0"/>
              <a:t> report</a:t>
            </a:r>
            <a:endParaRPr lang="fr-FR" sz="1600" i="1" dirty="0"/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03/05/2023 | Page </a:t>
            </a:r>
            <a:fld id="{6A6D9FA1-99C7-4910-8E32-B85D378B0060}" type="slidenum">
              <a:rPr lang="en-GB" smtClean="0"/>
              <a:pPr algn="r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94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Beyond the Zhdanov closure</a:t>
            </a:r>
            <a:endParaRPr lang="en-GB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570142"/>
            <a:ext cx="8784976" cy="4248472"/>
          </a:xfrm>
        </p:spPr>
        <p:txBody>
          <a:bodyPr>
            <a:noAutofit/>
          </a:bodyPr>
          <a:lstStyle/>
          <a:p>
            <a:pPr marL="304800" lvl="1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800" dirty="0" smtClean="0"/>
              <a:t>Several limitations to Zhdanov’s closure: single ion temperature, small departure from mass-average flow velocity</a:t>
            </a:r>
          </a:p>
          <a:p>
            <a:pPr marL="304800" lvl="1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800" dirty="0" smtClean="0"/>
              <a:t>On-going </a:t>
            </a:r>
            <a:r>
              <a:rPr lang="en-US" sz="1800" b="1" dirty="0" smtClean="0">
                <a:solidFill>
                  <a:srgbClr val="FF0000"/>
                </a:solidFill>
              </a:rPr>
              <a:t>theoretical developments </a:t>
            </a:r>
            <a:r>
              <a:rPr lang="en-US" sz="1800" dirty="0" smtClean="0"/>
              <a:t>to go beyond these limitations</a:t>
            </a:r>
          </a:p>
          <a:p>
            <a:pPr marL="704850" lvl="2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600" dirty="0" smtClean="0"/>
              <a:t>Practically implementable </a:t>
            </a:r>
            <a:r>
              <a:rPr lang="en-US" sz="1600" b="1" dirty="0" smtClean="0">
                <a:solidFill>
                  <a:srgbClr val="0000FF"/>
                </a:solidFill>
              </a:rPr>
              <a:t>generalization of Zhdanov’s closure</a:t>
            </a:r>
          </a:p>
          <a:p>
            <a:pPr marL="704850" lvl="2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0000FF"/>
                </a:solidFill>
              </a:rPr>
              <a:t>On-going implementation </a:t>
            </a:r>
            <a:r>
              <a:rPr lang="en-US" sz="1600" dirty="0" smtClean="0"/>
              <a:t>in FELTOR, GRILLIX and SOLEDGE3X</a:t>
            </a:r>
          </a:p>
          <a:p>
            <a:pPr marL="704850" lvl="2" indent="-342900"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endParaRPr lang="en-US" sz="1600" dirty="0" smtClean="0"/>
          </a:p>
          <a:p>
            <a:pPr marL="0" lvl="1" indent="0">
              <a:spcBef>
                <a:spcPts val="600"/>
              </a:spcBef>
              <a:buClr>
                <a:schemeClr val="tx1"/>
              </a:buClr>
              <a:buSzPct val="100000"/>
              <a:buNone/>
            </a:pPr>
            <a:endParaRPr lang="en-US" sz="1100" dirty="0"/>
          </a:p>
        </p:txBody>
      </p:sp>
      <p:grpSp>
        <p:nvGrpSpPr>
          <p:cNvPr id="10" name="Groupe 9"/>
          <p:cNvGrpSpPr/>
          <p:nvPr/>
        </p:nvGrpSpPr>
        <p:grpSpPr>
          <a:xfrm>
            <a:off x="1475656" y="2283312"/>
            <a:ext cx="6693675" cy="2573836"/>
            <a:chOff x="1464755" y="1385950"/>
            <a:chExt cx="5843549" cy="2246947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2"/>
            <a:srcRect b="55539"/>
            <a:stretch/>
          </p:blipFill>
          <p:spPr>
            <a:xfrm>
              <a:off x="1464755" y="1385950"/>
              <a:ext cx="5843549" cy="1872208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/>
            <a:srcRect t="90633"/>
            <a:stretch/>
          </p:blipFill>
          <p:spPr>
            <a:xfrm>
              <a:off x="1464755" y="3238463"/>
              <a:ext cx="5843549" cy="394434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2755" y="4564761"/>
            <a:ext cx="39731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 smtClean="0">
                <a:solidFill>
                  <a:srgbClr val="009900"/>
                </a:solidFill>
              </a:rPr>
              <a:t>[</a:t>
            </a:r>
            <a:r>
              <a:rPr lang="fr-FR" sz="1600" i="1" dirty="0" err="1" smtClean="0">
                <a:solidFill>
                  <a:srgbClr val="009900"/>
                </a:solidFill>
              </a:rPr>
              <a:t>Raghunathan</a:t>
            </a:r>
            <a:r>
              <a:rPr lang="fr-FR" sz="1600" i="1" dirty="0" smtClean="0">
                <a:solidFill>
                  <a:srgbClr val="009900"/>
                </a:solidFill>
              </a:rPr>
              <a:t>, </a:t>
            </a:r>
            <a:r>
              <a:rPr lang="fr-FR" sz="1600" i="1" dirty="0" smtClean="0">
                <a:solidFill>
                  <a:srgbClr val="009900"/>
                </a:solidFill>
              </a:rPr>
              <a:t>PPCF 2022]</a:t>
            </a:r>
            <a:endParaRPr lang="fr-FR" sz="1600" i="1" dirty="0">
              <a:solidFill>
                <a:srgbClr val="009900"/>
              </a:solidFill>
            </a:endParaRPr>
          </a:p>
        </p:txBody>
      </p:sp>
      <p:sp>
        <p:nvSpPr>
          <p:cNvPr id="11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GB" dirty="0" smtClean="0"/>
              <a:t>Patrick Tamain | ETASC – Thrust 1 meeting | 03/05/2023 | Page </a:t>
            </a:r>
            <a:fld id="{6A6D9FA1-99C7-4910-8E32-B85D378B0060}" type="slidenum">
              <a:rPr lang="en-GB" smtClean="0"/>
              <a:pPr algn="r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966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Gyro-fluid</a:t>
            </a:r>
            <a:r>
              <a:rPr lang="fr-FR" dirty="0" smtClean="0"/>
              <a:t> </a:t>
            </a:r>
            <a:r>
              <a:rPr lang="fr-FR" dirty="0" err="1" smtClean="0"/>
              <a:t>including</a:t>
            </a:r>
            <a:r>
              <a:rPr lang="fr-FR" dirty="0" smtClean="0"/>
              <a:t> collisions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Patrick </a:t>
            </a:r>
            <a:r>
              <a:rPr lang="en-US" dirty="0" err="1" smtClean="0"/>
              <a:t>Tamain</a:t>
            </a:r>
            <a:r>
              <a:rPr lang="en-US" dirty="0" smtClean="0"/>
              <a:t> | ETASC – Thrust 1 meeting | 03/05/2023 | </a:t>
            </a:r>
            <a:r>
              <a:rPr lang="en-GB" dirty="0" smtClean="0"/>
              <a:t>Page </a:t>
            </a:r>
            <a:fld id="{6A6D9FA1-99C7-4910-8E32-B85D378B0060}" type="slidenum">
              <a:rPr lang="en-GB" smtClean="0"/>
              <a:pPr algn="r"/>
              <a:t>3</a:t>
            </a:fld>
            <a:endParaRPr lang="en-GB" dirty="0"/>
          </a:p>
        </p:txBody>
      </p:sp>
      <p:grpSp>
        <p:nvGrpSpPr>
          <p:cNvPr id="5" name="Groupe 4"/>
          <p:cNvGrpSpPr/>
          <p:nvPr/>
        </p:nvGrpSpPr>
        <p:grpSpPr>
          <a:xfrm>
            <a:off x="282600" y="2523723"/>
            <a:ext cx="8543046" cy="2329398"/>
            <a:chOff x="-226630" y="1490351"/>
            <a:chExt cx="10532085" cy="2871741"/>
          </a:xfrm>
        </p:grpSpPr>
        <p:pic>
          <p:nvPicPr>
            <p:cNvPr id="14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1563638"/>
              <a:ext cx="4365303" cy="985372"/>
            </a:xfrm>
            <a:prstGeom prst="rect">
              <a:avLst/>
            </a:prstGeom>
          </p:spPr>
        </p:pic>
        <p:pic>
          <p:nvPicPr>
            <p:cNvPr id="15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630" y="3903907"/>
              <a:ext cx="1814416" cy="434988"/>
            </a:xfrm>
            <a:prstGeom prst="rect">
              <a:avLst/>
            </a:prstGeom>
          </p:spPr>
        </p:pic>
        <p:pic>
          <p:nvPicPr>
            <p:cNvPr id="1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327" y="1490351"/>
              <a:ext cx="1774193" cy="598472"/>
            </a:xfrm>
            <a:prstGeom prst="rect">
              <a:avLst/>
            </a:prstGeom>
          </p:spPr>
        </p:pic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7453" y="3249497"/>
              <a:ext cx="4892271" cy="594186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7453" y="2664802"/>
              <a:ext cx="5999477" cy="584695"/>
            </a:xfrm>
            <a:prstGeom prst="rect">
              <a:avLst/>
            </a:prstGeom>
          </p:spPr>
        </p:pic>
        <p:pic>
          <p:nvPicPr>
            <p:cNvPr id="19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385" y="3786028"/>
              <a:ext cx="3581793" cy="576064"/>
            </a:xfrm>
            <a:prstGeom prst="rect">
              <a:avLst/>
            </a:prstGeom>
          </p:spPr>
        </p:pic>
        <p:pic>
          <p:nvPicPr>
            <p:cNvPr id="20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7453" y="2084133"/>
              <a:ext cx="3521782" cy="580669"/>
            </a:xfrm>
            <a:prstGeom prst="rect">
              <a:avLst/>
            </a:prstGeom>
          </p:spPr>
        </p:pic>
        <p:pic>
          <p:nvPicPr>
            <p:cNvPr id="21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2871864"/>
              <a:ext cx="4266694" cy="1203149"/>
            </a:xfrm>
            <a:prstGeom prst="rect">
              <a:avLst/>
            </a:prstGeom>
          </p:spPr>
        </p:pic>
      </p:grp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251520" y="627534"/>
            <a:ext cx="8703584" cy="1679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+mn-lt"/>
              </a:rPr>
              <a:t>Design of</a:t>
            </a:r>
            <a:r>
              <a:rPr lang="en-GB" sz="2000" dirty="0" smtClean="0">
                <a:latin typeface="+mn-lt"/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gyro-fluid model including collision and reaction terms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+mn-lt"/>
              </a:rPr>
              <a:t>Based on </a:t>
            </a:r>
            <a:r>
              <a:rPr lang="en-GB" sz="1800" b="1" dirty="0" smtClean="0">
                <a:solidFill>
                  <a:srgbClr val="0000FF"/>
                </a:solidFill>
                <a:cs typeface="Calibri"/>
              </a:rPr>
              <a:t>systematic method to transpose fluid-drift equation into gyro-fluid 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+mn-lt"/>
              </a:rPr>
              <a:t>=&gt; gyro-fluid model compatible with </a:t>
            </a:r>
            <a:r>
              <a:rPr lang="en-GB" sz="1800" b="1" dirty="0" smtClean="0">
                <a:solidFill>
                  <a:srgbClr val="FF0000"/>
                </a:solidFill>
                <a:latin typeface="+mn-lt"/>
              </a:rPr>
              <a:t>neutrals and multi-species physics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+mn-lt"/>
              </a:rPr>
              <a:t>Implementation in </a:t>
            </a:r>
            <a:r>
              <a:rPr lang="en-GB" sz="1800" b="1" dirty="0" smtClean="0">
                <a:solidFill>
                  <a:srgbClr val="0000FF"/>
                </a:solidFill>
                <a:latin typeface="+mn-lt"/>
              </a:rPr>
              <a:t>FELTOR</a:t>
            </a:r>
            <a:r>
              <a:rPr lang="en-GB" sz="1800" dirty="0" smtClean="0">
                <a:latin typeface="+mn-lt"/>
              </a:rPr>
              <a:t> quasi-completed, with applications to WPTE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en-GB" dirty="0" smtClean="0"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GB" sz="2000" dirty="0" smtClean="0"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GB" sz="2000" dirty="0" smtClean="0">
              <a:latin typeface="+mn-lt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7404" y="1365952"/>
            <a:ext cx="647700" cy="88582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491880" y="2248585"/>
            <a:ext cx="5652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tx1"/>
              </a:buClr>
            </a:pPr>
            <a:r>
              <a:rPr lang="fr-FR" sz="1400" i="1" dirty="0">
                <a:solidFill>
                  <a:srgbClr val="00B050"/>
                </a:solidFill>
              </a:rPr>
              <a:t>[M. Wiesenberger et al., </a:t>
            </a:r>
            <a:r>
              <a:rPr lang="en-US" sz="1400" i="1" dirty="0">
                <a:solidFill>
                  <a:srgbClr val="00B050"/>
                </a:solidFill>
              </a:rPr>
              <a:t>Journal of Physics : Conference Series</a:t>
            </a:r>
            <a:r>
              <a:rPr lang="fr-FR" sz="1400" i="1" dirty="0">
                <a:solidFill>
                  <a:srgbClr val="00B050"/>
                </a:solidFill>
              </a:rPr>
              <a:t> 2022]</a:t>
            </a:r>
          </a:p>
        </p:txBody>
      </p:sp>
    </p:spTree>
    <p:extLst>
      <p:ext uri="{BB962C8B-B14F-4D97-AF65-F5344CB8AC3E}">
        <p14:creationId xmlns:p14="http://schemas.microsoft.com/office/powerpoint/2010/main" val="84236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Reliable</a:t>
            </a:r>
            <a:r>
              <a:rPr lang="fr-FR" dirty="0" smtClean="0"/>
              <a:t> </a:t>
            </a:r>
            <a:r>
              <a:rPr lang="fr-FR" dirty="0" err="1" smtClean="0"/>
              <a:t>boundary</a:t>
            </a:r>
            <a:r>
              <a:rPr lang="fr-FR" dirty="0" smtClean="0"/>
              <a:t> conditions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Patrick </a:t>
            </a:r>
            <a:r>
              <a:rPr lang="en-US" dirty="0" err="1" smtClean="0"/>
              <a:t>Tamain</a:t>
            </a:r>
            <a:r>
              <a:rPr lang="en-US" dirty="0" smtClean="0"/>
              <a:t> | ETASC – Thrust 1 meeting | 03/05/2023 | </a:t>
            </a:r>
            <a:r>
              <a:rPr lang="en-GB" dirty="0" smtClean="0"/>
              <a:t>Page </a:t>
            </a:r>
            <a:fld id="{6A6D9FA1-99C7-4910-8E32-B85D378B0060}" type="slidenum">
              <a:rPr lang="en-GB" smtClean="0"/>
              <a:pPr algn="r"/>
              <a:t>4</a:t>
            </a:fld>
            <a:endParaRPr lang="en-GB" dirty="0"/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251520" y="627534"/>
            <a:ext cx="4752528" cy="4281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2000" b="1" dirty="0" err="1" smtClean="0">
                <a:solidFill>
                  <a:srgbClr val="FF0000"/>
                </a:solidFill>
                <a:latin typeface="+mn-lt"/>
              </a:rPr>
              <a:t>Boundary</a:t>
            </a:r>
            <a:r>
              <a:rPr lang="fr-FR" sz="2000" b="1" dirty="0" smtClean="0">
                <a:solidFill>
                  <a:srgbClr val="FF0000"/>
                </a:solidFill>
                <a:latin typeface="+mn-lt"/>
              </a:rPr>
              <a:t> conditions </a:t>
            </a:r>
            <a:r>
              <a:rPr lang="fr-FR" sz="2000" b="1" dirty="0" err="1" smtClean="0">
                <a:solidFill>
                  <a:srgbClr val="FF0000"/>
                </a:solidFill>
                <a:latin typeface="+mn-lt"/>
              </a:rPr>
              <a:t>with</a:t>
            </a:r>
            <a:r>
              <a:rPr lang="fr-FR" sz="20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+mn-lt"/>
              </a:rPr>
              <a:t>impurities</a:t>
            </a:r>
            <a:r>
              <a:rPr lang="fr-FR" sz="2000" b="1" dirty="0" smtClean="0">
                <a:solidFill>
                  <a:srgbClr val="FF0000"/>
                </a:solidFill>
                <a:latin typeface="+mn-lt"/>
              </a:rPr>
              <a:t> in </a:t>
            </a:r>
            <a:r>
              <a:rPr lang="fr-FR" sz="2000" b="1" dirty="0" err="1" smtClean="0">
                <a:solidFill>
                  <a:srgbClr val="FF0000"/>
                </a:solidFill>
                <a:latin typeface="+mn-lt"/>
              </a:rPr>
              <a:t>highly</a:t>
            </a:r>
            <a:r>
              <a:rPr lang="fr-FR" sz="20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+mn-lt"/>
              </a:rPr>
              <a:t>collisional</a:t>
            </a:r>
            <a:r>
              <a:rPr lang="fr-FR" sz="2000" b="1" dirty="0" smtClean="0">
                <a:solidFill>
                  <a:srgbClr val="FF0000"/>
                </a:solidFill>
                <a:latin typeface="+mn-lt"/>
              </a:rPr>
              <a:t> plasmas?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1800" dirty="0" smtClean="0">
                <a:latin typeface="+mn-lt"/>
              </a:rPr>
              <a:t>Simulations </a:t>
            </a:r>
            <a:r>
              <a:rPr lang="fr-FR" sz="1800" dirty="0" err="1" smtClean="0">
                <a:latin typeface="+mn-lt"/>
              </a:rPr>
              <a:t>with</a:t>
            </a:r>
            <a:r>
              <a:rPr lang="fr-FR" sz="1800" dirty="0" smtClean="0">
                <a:latin typeface="+mn-lt"/>
              </a:rPr>
              <a:t> BIT1 code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fr-FR" sz="2000" i="1" dirty="0">
              <a:solidFill>
                <a:srgbClr val="00B050"/>
              </a:solidFill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2000" dirty="0" err="1" smtClean="0">
                <a:latin typeface="+mn-lt"/>
              </a:rPr>
              <a:t>Previously</a:t>
            </a:r>
            <a:r>
              <a:rPr lang="fr-FR" sz="2000" dirty="0" smtClean="0">
                <a:latin typeface="+mn-lt"/>
              </a:rPr>
              <a:t>: </a:t>
            </a:r>
            <a:r>
              <a:rPr lang="fr-FR" sz="2000" dirty="0" err="1" smtClean="0">
                <a:latin typeface="+mn-lt"/>
              </a:rPr>
              <a:t>strong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+mn-lt"/>
              </a:rPr>
              <a:t>effect</a:t>
            </a:r>
            <a:r>
              <a:rPr lang="fr-FR" sz="2000" b="1" dirty="0" smtClean="0">
                <a:solidFill>
                  <a:srgbClr val="FF0000"/>
                </a:solidFill>
                <a:latin typeface="+mn-lt"/>
              </a:rPr>
              <a:t> of </a:t>
            </a:r>
            <a:r>
              <a:rPr lang="fr-FR" sz="2000" b="1" dirty="0" err="1" smtClean="0">
                <a:solidFill>
                  <a:srgbClr val="FF0000"/>
                </a:solidFill>
                <a:latin typeface="+mn-lt"/>
              </a:rPr>
              <a:t>neutrals</a:t>
            </a:r>
            <a:r>
              <a:rPr lang="fr-FR" sz="2000" b="1" dirty="0" smtClean="0">
                <a:solidFill>
                  <a:srgbClr val="FF0000"/>
                </a:solidFill>
                <a:latin typeface="+mn-lt"/>
              </a:rPr>
              <a:t> on </a:t>
            </a:r>
            <a:r>
              <a:rPr lang="fr-FR" sz="2000" b="1" dirty="0" err="1" smtClean="0">
                <a:solidFill>
                  <a:srgbClr val="FF0000"/>
                </a:solidFill>
                <a:latin typeface="+mn-lt"/>
              </a:rPr>
              <a:t>boundary</a:t>
            </a:r>
            <a:r>
              <a:rPr lang="fr-FR" sz="2000" b="1" dirty="0" smtClean="0">
                <a:solidFill>
                  <a:srgbClr val="FF0000"/>
                </a:solidFill>
                <a:latin typeface="+mn-lt"/>
              </a:rPr>
              <a:t> conditions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1800" dirty="0" err="1" smtClean="0">
                <a:latin typeface="+mn-lt"/>
              </a:rPr>
              <a:t>proposed</a:t>
            </a:r>
            <a:r>
              <a:rPr lang="fr-FR" sz="1800" dirty="0" smtClean="0">
                <a:latin typeface="+mn-lt"/>
              </a:rPr>
              <a:t> correction to standard </a:t>
            </a:r>
            <a:r>
              <a:rPr lang="fr-FR" sz="1800" dirty="0" err="1" smtClean="0">
                <a:latin typeface="+mn-lt"/>
              </a:rPr>
              <a:t>Bohm</a:t>
            </a:r>
            <a:r>
              <a:rPr lang="fr-FR" sz="1800" dirty="0" smtClean="0">
                <a:latin typeface="+mn-lt"/>
              </a:rPr>
              <a:t> BC =&gt; </a:t>
            </a:r>
            <a:r>
              <a:rPr lang="fr-FR" sz="1800" b="1" dirty="0" err="1" smtClean="0">
                <a:solidFill>
                  <a:srgbClr val="0000FF"/>
                </a:solidFill>
                <a:latin typeface="+mn-lt"/>
              </a:rPr>
              <a:t>implementation</a:t>
            </a:r>
            <a:r>
              <a:rPr lang="fr-FR" sz="18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FR" sz="1800" b="1" dirty="0" err="1" smtClean="0">
                <a:solidFill>
                  <a:srgbClr val="0000FF"/>
                </a:solidFill>
                <a:latin typeface="+mn-lt"/>
              </a:rPr>
              <a:t>scheduled</a:t>
            </a:r>
            <a:endParaRPr lang="fr-FR" sz="1800" b="1" dirty="0" smtClean="0">
              <a:solidFill>
                <a:srgbClr val="0000FF"/>
              </a:solidFill>
              <a:latin typeface="+mn-lt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fr-FR" sz="1800" dirty="0"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2000" dirty="0" smtClean="0">
                <a:latin typeface="+mn-lt"/>
              </a:rPr>
              <a:t>New </a:t>
            </a:r>
            <a:r>
              <a:rPr lang="fr-FR" sz="2000" dirty="0" err="1" smtClean="0">
                <a:latin typeface="+mn-lt"/>
              </a:rPr>
              <a:t>result</a:t>
            </a:r>
            <a:r>
              <a:rPr lang="fr-FR" sz="2000" dirty="0" smtClean="0">
                <a:latin typeface="+mn-lt"/>
              </a:rPr>
              <a:t>: </a:t>
            </a:r>
            <a:r>
              <a:rPr lang="fr-FR" sz="2000" b="1" dirty="0" err="1" smtClean="0">
                <a:solidFill>
                  <a:srgbClr val="FF0000"/>
                </a:solidFill>
                <a:latin typeface="+mn-lt"/>
              </a:rPr>
              <a:t>minority</a:t>
            </a:r>
            <a:r>
              <a:rPr lang="fr-FR" sz="20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+mn-lt"/>
              </a:rPr>
              <a:t>species</a:t>
            </a:r>
            <a:r>
              <a:rPr lang="fr-FR" sz="20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+mn-lt"/>
              </a:rPr>
              <a:t>don’t</a:t>
            </a:r>
            <a:r>
              <a:rPr lang="fr-FR" sz="2000" b="1" dirty="0" smtClean="0">
                <a:solidFill>
                  <a:srgbClr val="FF0000"/>
                </a:solidFill>
                <a:latin typeface="+mn-lt"/>
              </a:rPr>
              <a:t> change </a:t>
            </a:r>
            <a:r>
              <a:rPr lang="fr-FR" sz="2000" b="1" dirty="0" err="1" smtClean="0">
                <a:solidFill>
                  <a:srgbClr val="FF0000"/>
                </a:solidFill>
                <a:latin typeface="+mn-lt"/>
              </a:rPr>
              <a:t>boundary</a:t>
            </a:r>
            <a:r>
              <a:rPr lang="fr-FR" sz="2000" b="1" dirty="0" smtClean="0">
                <a:solidFill>
                  <a:srgbClr val="FF0000"/>
                </a:solidFill>
                <a:latin typeface="+mn-lt"/>
              </a:rPr>
              <a:t> conditions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1800" b="1" dirty="0" err="1" smtClean="0">
                <a:solidFill>
                  <a:srgbClr val="0000FF"/>
                </a:solidFill>
                <a:latin typeface="+mn-lt"/>
              </a:rPr>
              <a:t>Dragged</a:t>
            </a:r>
            <a:r>
              <a:rPr lang="fr-FR" sz="1800" b="1" dirty="0" smtClean="0">
                <a:solidFill>
                  <a:srgbClr val="0000FF"/>
                </a:solidFill>
                <a:latin typeface="+mn-lt"/>
              </a:rPr>
              <a:t> at main </a:t>
            </a:r>
            <a:r>
              <a:rPr lang="fr-FR" sz="1800" b="1" dirty="0" err="1" smtClean="0">
                <a:solidFill>
                  <a:srgbClr val="0000FF"/>
                </a:solidFill>
                <a:latin typeface="+mn-lt"/>
              </a:rPr>
              <a:t>ion’s</a:t>
            </a:r>
            <a:r>
              <a:rPr lang="fr-FR" sz="1800" b="1" dirty="0" smtClean="0">
                <a:solidFill>
                  <a:srgbClr val="0000FF"/>
                </a:solidFill>
                <a:latin typeface="+mn-lt"/>
              </a:rPr>
              <a:t> flow </a:t>
            </a:r>
            <a:r>
              <a:rPr lang="fr-FR" sz="1800" b="1" dirty="0" err="1" smtClean="0">
                <a:solidFill>
                  <a:srgbClr val="0000FF"/>
                </a:solidFill>
                <a:latin typeface="+mn-lt"/>
              </a:rPr>
              <a:t>velocity</a:t>
            </a:r>
            <a:endParaRPr lang="fr-FR" sz="1800" b="1" dirty="0" smtClean="0">
              <a:solidFill>
                <a:srgbClr val="0000FF"/>
              </a:solidFill>
              <a:latin typeface="+mn-lt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1800" dirty="0" err="1" smtClean="0">
                <a:latin typeface="+mn-lt"/>
              </a:rPr>
              <a:t>Perturb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little</a:t>
            </a:r>
            <a:r>
              <a:rPr lang="fr-FR" sz="1800" dirty="0" smtClean="0">
                <a:latin typeface="+mn-lt"/>
              </a:rPr>
              <a:t> main </a:t>
            </a:r>
            <a:r>
              <a:rPr lang="fr-FR" sz="1800" dirty="0" err="1" smtClean="0">
                <a:latin typeface="+mn-lt"/>
              </a:rPr>
              <a:t>ion’s</a:t>
            </a:r>
            <a:r>
              <a:rPr lang="fr-FR" sz="1800" dirty="0" smtClean="0">
                <a:latin typeface="+mn-lt"/>
              </a:rPr>
              <a:t> flow</a:t>
            </a:r>
            <a:endParaRPr lang="fr-FR" sz="2000" dirty="0" smtClean="0">
              <a:latin typeface="+mn-lt"/>
            </a:endParaRP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06916DA3-C541-4EAD-9C83-FC9C91CE0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55" y="556857"/>
            <a:ext cx="4372914" cy="2097632"/>
          </a:xfrm>
          <a:prstGeom prst="rect">
            <a:avLst/>
          </a:prstGeom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32B1CAC2-7D12-44F7-9A05-9B2AAAB13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846" y="2640292"/>
            <a:ext cx="4406892" cy="2113931"/>
          </a:xfrm>
          <a:prstGeom prst="rect">
            <a:avLst/>
          </a:prstGeom>
        </p:spPr>
      </p:pic>
      <p:pic>
        <p:nvPicPr>
          <p:cNvPr id="3076" name="Picture 4" descr="https://www.ipp.cas.cz/miranda2/export/sitesavcr/ufp/o-ufp/visual_identity/IPP_-RGB-_Colour_Horisontal_Shor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238"/>
            <a:ext cx="1143163" cy="48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9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err="1" smtClean="0"/>
              <a:t>Reduced</a:t>
            </a:r>
            <a:r>
              <a:rPr lang="fr-FR" sz="2800" dirty="0" smtClean="0"/>
              <a:t> turbulence </a:t>
            </a:r>
            <a:r>
              <a:rPr lang="fr-FR" sz="2800" dirty="0" err="1" smtClean="0"/>
              <a:t>models</a:t>
            </a:r>
            <a:r>
              <a:rPr lang="fr-FR" sz="2800" dirty="0" smtClean="0"/>
              <a:t> </a:t>
            </a:r>
            <a:r>
              <a:rPr lang="fr-FR" sz="2800" dirty="0" err="1" smtClean="0"/>
              <a:t>towards</a:t>
            </a:r>
            <a:r>
              <a:rPr lang="fr-FR" sz="2800" dirty="0" smtClean="0"/>
              <a:t> 3D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Patrick </a:t>
            </a:r>
            <a:r>
              <a:rPr lang="en-US" dirty="0" err="1" smtClean="0"/>
              <a:t>Tamain</a:t>
            </a:r>
            <a:r>
              <a:rPr lang="en-US" dirty="0" smtClean="0"/>
              <a:t> | ETASC – Thrust 1 meeting | 03/05/2023 | </a:t>
            </a:r>
            <a:r>
              <a:rPr lang="en-GB" dirty="0" smtClean="0"/>
              <a:t>Page </a:t>
            </a:r>
            <a:fld id="{6A6D9FA1-99C7-4910-8E32-B85D378B0060}" type="slidenum">
              <a:rPr lang="en-GB" smtClean="0"/>
              <a:pPr algn="r"/>
              <a:t>5</a:t>
            </a:fld>
            <a:endParaRPr lang="en-GB" dirty="0"/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251520" y="627534"/>
            <a:ext cx="8784976" cy="89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800" dirty="0" err="1" smtClean="0">
                <a:latin typeface="+mn-lt"/>
              </a:rPr>
              <a:t>Reminder</a:t>
            </a:r>
            <a:r>
              <a:rPr lang="fr-FR" sz="1800" dirty="0" smtClean="0">
                <a:latin typeface="+mn-lt"/>
              </a:rPr>
              <a:t>: RANS </a:t>
            </a:r>
            <a:r>
              <a:rPr lang="fr-FR" sz="1800" dirty="0" err="1" smtClean="0">
                <a:latin typeface="+mn-lt"/>
              </a:rPr>
              <a:t>models</a:t>
            </a:r>
            <a:r>
              <a:rPr lang="fr-FR" sz="1800" dirty="0" smtClean="0">
                <a:latin typeface="+mn-lt"/>
              </a:rPr>
              <a:t> = </a:t>
            </a:r>
            <a:r>
              <a:rPr lang="fr-FR" sz="1800" dirty="0" err="1" smtClean="0">
                <a:latin typeface="+mn-lt"/>
              </a:rPr>
              <a:t>intermediate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level</a:t>
            </a:r>
            <a:r>
              <a:rPr lang="fr-FR" sz="1800" dirty="0" smtClean="0">
                <a:latin typeface="+mn-lt"/>
              </a:rPr>
              <a:t> of description to </a:t>
            </a:r>
            <a:r>
              <a:rPr lang="fr-FR" sz="1800" dirty="0" err="1" smtClean="0">
                <a:latin typeface="+mn-lt"/>
              </a:rPr>
              <a:t>get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b="1" dirty="0" smtClean="0">
                <a:solidFill>
                  <a:srgbClr val="FF0000"/>
                </a:solidFill>
                <a:latin typeface="+mn-lt"/>
              </a:rPr>
              <a:t>minimal turbulence </a:t>
            </a: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physics</a:t>
            </a:r>
            <a:r>
              <a:rPr lang="fr-FR" sz="1800" b="1" dirty="0" smtClean="0">
                <a:solidFill>
                  <a:srgbClr val="FF0000"/>
                </a:solidFill>
                <a:latin typeface="+mn-lt"/>
              </a:rPr>
              <a:t> at </a:t>
            </a: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low</a:t>
            </a:r>
            <a:r>
              <a:rPr lang="fr-FR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cost</a:t>
            </a:r>
            <a:r>
              <a:rPr lang="fr-FR" sz="1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dirty="0" smtClean="0">
                <a:latin typeface="+mn-lt"/>
              </a:rPr>
              <a:t>(</a:t>
            </a:r>
            <a:r>
              <a:rPr lang="fr-FR" sz="1800" dirty="0">
                <a:latin typeface="+mn-lt"/>
              </a:rPr>
              <a:t>self consistent transverse transport coefficients</a:t>
            </a:r>
            <a:r>
              <a:rPr lang="fr-FR" sz="1800" dirty="0" smtClean="0">
                <a:latin typeface="+mn-lt"/>
              </a:rPr>
              <a:t>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1800" dirty="0" err="1" smtClean="0">
                <a:latin typeface="+mn-lt"/>
              </a:rPr>
              <a:t>Available</a:t>
            </a:r>
            <a:r>
              <a:rPr lang="fr-FR" sz="1800" dirty="0" smtClean="0">
                <a:latin typeface="+mn-lt"/>
              </a:rPr>
              <a:t> in </a:t>
            </a:r>
            <a:r>
              <a:rPr lang="fr-FR" sz="1800" b="1" dirty="0" smtClean="0">
                <a:solidFill>
                  <a:srgbClr val="0000FF"/>
                </a:solidFill>
                <a:latin typeface="+mn-lt"/>
              </a:rPr>
              <a:t>SOLPS</a:t>
            </a:r>
            <a:r>
              <a:rPr lang="fr-FR" sz="1800" dirty="0" smtClean="0">
                <a:latin typeface="+mn-lt"/>
              </a:rPr>
              <a:t> and </a:t>
            </a:r>
            <a:r>
              <a:rPr lang="fr-FR" sz="1800" b="1" dirty="0" smtClean="0">
                <a:solidFill>
                  <a:srgbClr val="0000FF"/>
                </a:solidFill>
                <a:latin typeface="+mn-lt"/>
              </a:rPr>
              <a:t>SOLEDGE3X</a:t>
            </a:r>
            <a:r>
              <a:rPr lang="fr-FR" sz="1800" dirty="0" smtClean="0">
                <a:latin typeface="+mn-lt"/>
              </a:rPr>
              <a:t> codes</a:t>
            </a:r>
            <a:endParaRPr lang="fr-FR" sz="1800" dirty="0" smtClean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4128" y="1414764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Dekeyser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NME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2021; </a:t>
            </a:r>
            <a:r>
              <a:rPr kumimoji="0" lang="fr-FR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Dekeyser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CPP 2022]</a:t>
            </a: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903" y="1851670"/>
            <a:ext cx="3312368" cy="293051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1693318"/>
            <a:ext cx="1851514" cy="3042797"/>
          </a:xfrm>
          <a:prstGeom prst="rect">
            <a:avLst/>
          </a:prstGeom>
        </p:spPr>
      </p:pic>
      <p:pic>
        <p:nvPicPr>
          <p:cNvPr id="11" name="Picture 7" descr="Chart&#10;&#10;Description automatically generated">
            <a:extLst>
              <a:ext uri="{FF2B5EF4-FFF2-40B4-BE49-F238E27FC236}">
                <a16:creationId xmlns:a16="http://schemas.microsoft.com/office/drawing/2014/main" id="{9BDE2FD8-5742-4E82-B293-F4BD7395C7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9" y="1834611"/>
            <a:ext cx="1958722" cy="3131889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43C83C02-4411-44E9-AB3A-CF9387D77219}"/>
              </a:ext>
            </a:extLst>
          </p:cNvPr>
          <p:cNvSpPr txBox="1"/>
          <p:nvPr/>
        </p:nvSpPr>
        <p:spPr>
          <a:xfrm>
            <a:off x="852966" y="284538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D</a:t>
            </a:r>
            <a:r>
              <a:rPr lang="en-US" dirty="0">
                <a:solidFill>
                  <a:srgbClr val="FF0000"/>
                </a:solidFill>
              </a:rPr>
              <a:t> (log)</a:t>
            </a:r>
            <a:endParaRPr lang="nl-BE" dirty="0">
              <a:solidFill>
                <a:srgbClr val="FF000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8977" y="4706892"/>
            <a:ext cx="1212798" cy="43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3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err="1" smtClean="0"/>
              <a:t>Reduced</a:t>
            </a:r>
            <a:r>
              <a:rPr lang="fr-FR" sz="2800" dirty="0" smtClean="0"/>
              <a:t> turbulence </a:t>
            </a:r>
            <a:r>
              <a:rPr lang="fr-FR" sz="2800" dirty="0" err="1" smtClean="0"/>
              <a:t>models</a:t>
            </a:r>
            <a:r>
              <a:rPr lang="fr-FR" sz="2800" dirty="0" smtClean="0"/>
              <a:t> </a:t>
            </a:r>
            <a:r>
              <a:rPr lang="fr-FR" sz="2800" dirty="0" err="1" smtClean="0"/>
              <a:t>towards</a:t>
            </a:r>
            <a:r>
              <a:rPr lang="fr-FR" sz="2800" dirty="0" smtClean="0"/>
              <a:t> 3D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Patrick </a:t>
            </a:r>
            <a:r>
              <a:rPr lang="en-US" dirty="0" err="1" smtClean="0"/>
              <a:t>Tamain</a:t>
            </a:r>
            <a:r>
              <a:rPr lang="en-US" dirty="0" smtClean="0"/>
              <a:t> | ETASC – Thrust 1 meeting | 03/05/2023 | </a:t>
            </a:r>
            <a:r>
              <a:rPr lang="en-GB" dirty="0" smtClean="0"/>
              <a:t>Page </a:t>
            </a:r>
            <a:fld id="{6A6D9FA1-99C7-4910-8E32-B85D378B0060}" type="slidenum">
              <a:rPr lang="en-GB" smtClean="0"/>
              <a:pPr algn="r"/>
              <a:t>6</a:t>
            </a:fld>
            <a:endParaRPr lang="en-GB" dirty="0"/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251520" y="627534"/>
            <a:ext cx="8784976" cy="89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800" dirty="0">
                <a:latin typeface="+mn-lt"/>
              </a:rPr>
              <a:t>Reminder: RANS models = intermediate level of description to get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minimal turbulence physics at low cost </a:t>
            </a:r>
            <a:r>
              <a:rPr lang="en-US" sz="1800" dirty="0">
                <a:latin typeface="+mn-lt"/>
              </a:rPr>
              <a:t>(self consistent transverse transport coefficients</a:t>
            </a:r>
            <a:r>
              <a:rPr lang="en-US" sz="1800" dirty="0" smtClean="0">
                <a:latin typeface="+mn-lt"/>
              </a:rPr>
              <a:t>)</a:t>
            </a:r>
            <a:endParaRPr lang="fr-FR" sz="1800" dirty="0"/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1800" dirty="0" err="1">
                <a:latin typeface="+mn-lt"/>
              </a:rPr>
              <a:t>Available</a:t>
            </a:r>
            <a:r>
              <a:rPr lang="fr-FR" sz="1800" dirty="0">
                <a:latin typeface="+mn-lt"/>
              </a:rPr>
              <a:t> in </a:t>
            </a:r>
            <a:r>
              <a:rPr lang="fr-FR" sz="1800" b="1" dirty="0">
                <a:solidFill>
                  <a:srgbClr val="0000FF"/>
                </a:solidFill>
                <a:latin typeface="+mn-lt"/>
              </a:rPr>
              <a:t>SOLPS</a:t>
            </a:r>
            <a:r>
              <a:rPr lang="fr-FR" sz="1800" dirty="0">
                <a:latin typeface="+mn-lt"/>
              </a:rPr>
              <a:t> and </a:t>
            </a:r>
            <a:r>
              <a:rPr lang="fr-FR" sz="1800" b="1" dirty="0">
                <a:solidFill>
                  <a:srgbClr val="0000FF"/>
                </a:solidFill>
                <a:latin typeface="+mn-lt"/>
              </a:rPr>
              <a:t>SOLEDGE3X</a:t>
            </a:r>
            <a:r>
              <a:rPr lang="fr-FR" sz="1800" dirty="0">
                <a:latin typeface="+mn-lt"/>
              </a:rPr>
              <a:t> codes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US" sz="1800" dirty="0">
              <a:latin typeface="+mn-lt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3661387" y="1671452"/>
            <a:ext cx="5087077" cy="3235442"/>
            <a:chOff x="3558149" y="1203598"/>
            <a:chExt cx="6927902" cy="4406229"/>
          </a:xfrm>
        </p:grpSpPr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0AC2A918-76CC-F92F-4BBC-84ADDA70DD22}"/>
                </a:ext>
              </a:extLst>
            </p:cNvPr>
            <p:cNvSpPr txBox="1"/>
            <p:nvPr/>
          </p:nvSpPr>
          <p:spPr>
            <a:xfrm>
              <a:off x="4769078" y="5171415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>
                  <a:solidFill>
                    <a:srgbClr val="92D050"/>
                  </a:solidFill>
                </a:rPr>
                <a:t>R = 0,5</a:t>
              </a:r>
              <a:endParaRPr lang="en-US" dirty="0">
                <a:solidFill>
                  <a:srgbClr val="92D050"/>
                </a:solidFill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B2BA5238-397B-AB93-97EB-F615617B501B}"/>
                </a:ext>
              </a:extLst>
            </p:cNvPr>
            <p:cNvSpPr txBox="1"/>
            <p:nvPr/>
          </p:nvSpPr>
          <p:spPr>
            <a:xfrm>
              <a:off x="8396031" y="5240495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>
                  <a:solidFill>
                    <a:srgbClr val="FFC000"/>
                  </a:solidFill>
                </a:rPr>
                <a:t>R = 0,99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pic>
          <p:nvPicPr>
            <p:cNvPr id="16" name="Picture 29">
              <a:extLst>
                <a:ext uri="{FF2B5EF4-FFF2-40B4-BE49-F238E27FC236}">
                  <a16:creationId xmlns:a16="http://schemas.microsoft.com/office/drawing/2014/main" id="{5C9D8C3D-BDF4-7656-23C1-F51645550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58149" y="1203598"/>
              <a:ext cx="3244519" cy="2431998"/>
            </a:xfrm>
            <a:prstGeom prst="rect">
              <a:avLst/>
            </a:prstGeom>
            <a:ln w="38100">
              <a:solidFill>
                <a:srgbClr val="92D050"/>
              </a:solidFill>
            </a:ln>
          </p:spPr>
        </p:pic>
        <p:pic>
          <p:nvPicPr>
            <p:cNvPr id="17" name="Picture 35">
              <a:extLst>
                <a:ext uri="{FF2B5EF4-FFF2-40B4-BE49-F238E27FC236}">
                  <a16:creationId xmlns:a16="http://schemas.microsoft.com/office/drawing/2014/main" id="{F4AA6F32-E904-CD10-038F-894E01B49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8149" y="2739417"/>
              <a:ext cx="3244519" cy="2431998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pic>
          <p:nvPicPr>
            <p:cNvPr id="18" name="Picture 37">
              <a:extLst>
                <a:ext uri="{FF2B5EF4-FFF2-40B4-BE49-F238E27FC236}">
                  <a16:creationId xmlns:a16="http://schemas.microsoft.com/office/drawing/2014/main" id="{98321DA6-E8D9-DFA1-41F3-030CB4D23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5691" y="1203598"/>
              <a:ext cx="3240360" cy="2428881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pic>
          <p:nvPicPr>
            <p:cNvPr id="19" name="Picture 39">
              <a:extLst>
                <a:ext uri="{FF2B5EF4-FFF2-40B4-BE49-F238E27FC236}">
                  <a16:creationId xmlns:a16="http://schemas.microsoft.com/office/drawing/2014/main" id="{86BFD9AB-A108-E454-1C6F-F70E85CE4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45691" y="2742534"/>
              <a:ext cx="3240360" cy="2428881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</p:grpSp>
      <p:sp>
        <p:nvSpPr>
          <p:cNvPr id="32" name="Espace réservé du contenu 2"/>
          <p:cNvSpPr txBox="1">
            <a:spLocks/>
          </p:cNvSpPr>
          <p:nvPr/>
        </p:nvSpPr>
        <p:spPr>
          <a:xfrm>
            <a:off x="251520" y="1798100"/>
            <a:ext cx="3312368" cy="2717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800" dirty="0" err="1" smtClean="0">
                <a:latin typeface="+mn-lt"/>
              </a:rPr>
              <a:t>Initially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tuned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based</a:t>
            </a:r>
            <a:r>
              <a:rPr lang="fr-FR" sz="1800" dirty="0" smtClean="0">
                <a:latin typeface="+mn-lt"/>
              </a:rPr>
              <a:t> on </a:t>
            </a:r>
            <a:r>
              <a:rPr lang="fr-FR" sz="1800" dirty="0" err="1" smtClean="0">
                <a:latin typeface="+mn-lt"/>
              </a:rPr>
              <a:t>database</a:t>
            </a:r>
            <a:r>
              <a:rPr lang="fr-FR" sz="1800" dirty="0" smtClean="0">
                <a:latin typeface="+mn-lt"/>
              </a:rPr>
              <a:t> of 2D turbulence simulations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fr-FR" sz="1800" dirty="0"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800" dirty="0" err="1" smtClean="0">
                <a:latin typeface="+mn-lt"/>
              </a:rPr>
              <a:t>Now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adding</a:t>
            </a:r>
            <a:r>
              <a:rPr lang="fr-FR" sz="1800" dirty="0" smtClean="0">
                <a:latin typeface="+mn-lt"/>
              </a:rPr>
              <a:t> description of </a:t>
            </a: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parallel</a:t>
            </a:r>
            <a:r>
              <a:rPr lang="fr-FR" sz="1800" b="1" dirty="0" smtClean="0">
                <a:solidFill>
                  <a:srgbClr val="FF0000"/>
                </a:solidFill>
                <a:latin typeface="+mn-lt"/>
              </a:rPr>
              <a:t> transport </a:t>
            </a: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physics</a:t>
            </a:r>
            <a:endParaRPr lang="fr-FR" sz="18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8977" y="4706892"/>
            <a:ext cx="1212798" cy="43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4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829872"/>
            <a:ext cx="2598041" cy="20790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3D non-</a:t>
            </a:r>
            <a:r>
              <a:rPr lang="fr-FR" dirty="0" err="1" smtClean="0"/>
              <a:t>axisymmetric</a:t>
            </a:r>
            <a:r>
              <a:rPr lang="fr-FR" dirty="0" smtClean="0"/>
              <a:t> </a:t>
            </a:r>
            <a:r>
              <a:rPr lang="fr-FR" dirty="0" err="1" smtClean="0"/>
              <a:t>equilibria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Patrick </a:t>
            </a:r>
            <a:r>
              <a:rPr lang="en-US" dirty="0" err="1" smtClean="0"/>
              <a:t>Tamain</a:t>
            </a:r>
            <a:r>
              <a:rPr lang="en-US" dirty="0" smtClean="0"/>
              <a:t> | ETASC – Thrust 1 meeting | 03/05/2023 | </a:t>
            </a:r>
            <a:r>
              <a:rPr lang="en-GB" dirty="0" smtClean="0"/>
              <a:t>Page </a:t>
            </a:r>
            <a:fld id="{6A6D9FA1-99C7-4910-8E32-B85D378B0060}" type="slidenum">
              <a:rPr lang="en-GB" smtClean="0"/>
              <a:pPr algn="r"/>
              <a:t>7</a:t>
            </a:fld>
            <a:endParaRPr lang="en-GB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251520" y="627534"/>
            <a:ext cx="4896544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2000" b="1" dirty="0" smtClean="0">
                <a:solidFill>
                  <a:srgbClr val="0000FF"/>
                </a:solidFill>
                <a:latin typeface="+mn-lt"/>
              </a:rPr>
              <a:t>GBS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extended</a:t>
            </a:r>
            <a:r>
              <a:rPr lang="fr-FR" sz="2000" dirty="0" smtClean="0">
                <a:latin typeface="+mn-lt"/>
              </a:rPr>
              <a:t> to </a:t>
            </a:r>
            <a:r>
              <a:rPr lang="fr-FR" sz="2000" b="1" dirty="0" smtClean="0">
                <a:solidFill>
                  <a:srgbClr val="FF0000"/>
                </a:solidFill>
                <a:latin typeface="+mn-lt"/>
              </a:rPr>
              <a:t>3D non </a:t>
            </a:r>
            <a:r>
              <a:rPr lang="fr-FR" sz="2000" b="1" dirty="0" err="1" smtClean="0">
                <a:solidFill>
                  <a:srgbClr val="FF0000"/>
                </a:solidFill>
                <a:latin typeface="+mn-lt"/>
              </a:rPr>
              <a:t>axisymetric</a:t>
            </a:r>
            <a:r>
              <a:rPr lang="fr-FR" sz="20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+mn-lt"/>
              </a:rPr>
              <a:t>equilibria</a:t>
            </a:r>
            <a:endParaRPr lang="fr-FR" sz="2000" b="1" dirty="0" smtClean="0">
              <a:solidFill>
                <a:srgbClr val="FF0000"/>
              </a:solidFill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fr-FR" sz="1200" dirty="0"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2000" dirty="0" smtClean="0">
                <a:latin typeface="+mn-lt"/>
              </a:rPr>
              <a:t>Validation </a:t>
            </a:r>
            <a:r>
              <a:rPr lang="fr-FR" sz="2000" dirty="0" err="1" smtClean="0">
                <a:latin typeface="+mn-lt"/>
              </a:rPr>
              <a:t>against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1800" b="1" dirty="0" smtClean="0">
                <a:solidFill>
                  <a:srgbClr val="FF0000"/>
                </a:solidFill>
                <a:latin typeface="+mn-lt"/>
              </a:rPr>
              <a:t>TJ-K </a:t>
            </a: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stellarator</a:t>
            </a:r>
            <a:endParaRPr lang="fr-FR" sz="1800" b="1" dirty="0" smtClean="0">
              <a:solidFill>
                <a:srgbClr val="FF0000"/>
              </a:solidFill>
              <a:latin typeface="+mn-lt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fr-FR" sz="1600" i="1" dirty="0" smtClean="0">
                <a:solidFill>
                  <a:srgbClr val="00B050"/>
                </a:solidFill>
                <a:latin typeface="+mn-lt"/>
              </a:rPr>
              <a:t>[</a:t>
            </a:r>
            <a:r>
              <a:rPr lang="it-IT" sz="1600" i="1" dirty="0">
                <a:solidFill>
                  <a:srgbClr val="00B050"/>
                </a:solidFill>
              </a:rPr>
              <a:t>A.J. Coelho et al 2022 Nucl. Fusion 62 074004</a:t>
            </a:r>
            <a:r>
              <a:rPr lang="en-US" sz="1600" i="1" dirty="0" smtClean="0">
                <a:solidFill>
                  <a:srgbClr val="00B050"/>
                </a:solidFill>
              </a:rPr>
              <a:t>]</a:t>
            </a:r>
            <a:endParaRPr lang="fr-FR" sz="2800" dirty="0"/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fr-FR" sz="1200" dirty="0" smtClean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2000" dirty="0">
                <a:latin typeface="+mn-lt"/>
              </a:rPr>
              <a:t>On-</a:t>
            </a:r>
            <a:r>
              <a:rPr lang="fr-FR" sz="2000" dirty="0" err="1">
                <a:latin typeface="+mn-lt"/>
              </a:rPr>
              <a:t>going</a:t>
            </a:r>
            <a:r>
              <a:rPr lang="fr-FR" sz="2000" dirty="0">
                <a:latin typeface="+mn-lt"/>
              </a:rPr>
              <a:t> </a:t>
            </a:r>
            <a:r>
              <a:rPr lang="fr-FR" sz="2000" dirty="0" err="1">
                <a:latin typeface="+mn-lt"/>
              </a:rPr>
              <a:t>study</a:t>
            </a:r>
            <a:r>
              <a:rPr lang="fr-FR" sz="2000" dirty="0">
                <a:latin typeface="+mn-lt"/>
              </a:rPr>
              <a:t> </a:t>
            </a:r>
            <a:r>
              <a:rPr lang="fr-FR" sz="2000" dirty="0" err="1">
                <a:latin typeface="+mn-lt"/>
              </a:rPr>
              <a:t>with</a:t>
            </a:r>
            <a:r>
              <a:rPr lang="fr-FR" sz="2000" dirty="0">
                <a:latin typeface="+mn-lt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+mn-lt"/>
              </a:rPr>
              <a:t>RMPs</a:t>
            </a:r>
            <a:r>
              <a:rPr lang="fr-FR" sz="2000" b="1" dirty="0">
                <a:solidFill>
                  <a:srgbClr val="FF0000"/>
                </a:solidFill>
                <a:latin typeface="+mn-lt"/>
              </a:rPr>
              <a:t> in TCV</a:t>
            </a:r>
            <a:endParaRPr lang="fr-FR" sz="2000" b="1" dirty="0">
              <a:solidFill>
                <a:srgbClr val="FF0000"/>
              </a:solidFill>
              <a:latin typeface="+mn-lt"/>
            </a:endParaRPr>
          </a:p>
          <a:p>
            <a:pPr marL="457200" lvl="1" indent="0">
              <a:buClr>
                <a:schemeClr val="tx1"/>
              </a:buClr>
              <a:buNone/>
            </a:pPr>
            <a:endParaRPr lang="fr-FR" dirty="0"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fr-FR" sz="2000" dirty="0"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fr-FR" sz="2000" dirty="0" smtClean="0">
              <a:latin typeface="+mn-l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516765"/>
            <a:ext cx="3108820" cy="2387822"/>
          </a:xfrm>
          <a:prstGeom prst="rect">
            <a:avLst/>
          </a:prstGeom>
        </p:spPr>
      </p:pic>
      <p:pic>
        <p:nvPicPr>
          <p:cNvPr id="8" name="Image1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303270" y="2874862"/>
            <a:ext cx="4844794" cy="203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1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3D non-</a:t>
            </a:r>
            <a:r>
              <a:rPr lang="fr-FR" dirty="0" err="1" smtClean="0"/>
              <a:t>axisymmetric</a:t>
            </a:r>
            <a:r>
              <a:rPr lang="fr-FR" dirty="0" smtClean="0"/>
              <a:t> </a:t>
            </a:r>
            <a:r>
              <a:rPr lang="fr-FR" dirty="0" err="1" smtClean="0"/>
              <a:t>equilibria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Patrick </a:t>
            </a:r>
            <a:r>
              <a:rPr lang="en-US" dirty="0" err="1" smtClean="0"/>
              <a:t>Tamain</a:t>
            </a:r>
            <a:r>
              <a:rPr lang="en-US" dirty="0" smtClean="0"/>
              <a:t> | ETASC – Thrust 1 meeting | 03/05/2023 | </a:t>
            </a:r>
            <a:r>
              <a:rPr lang="en-GB" dirty="0" smtClean="0"/>
              <a:t>Page </a:t>
            </a:r>
            <a:fld id="{6A6D9FA1-99C7-4910-8E32-B85D378B0060}" type="slidenum">
              <a:rPr lang="en-GB" smtClean="0"/>
              <a:pPr algn="r"/>
              <a:t>8</a:t>
            </a:fld>
            <a:endParaRPr lang="en-GB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251520" y="627534"/>
            <a:ext cx="4896544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GB" sz="2000" b="1" dirty="0" smtClean="0">
                <a:solidFill>
                  <a:srgbClr val="0000FF"/>
                </a:solidFill>
                <a:latin typeface="+mn-lt"/>
              </a:rPr>
              <a:t>GBS</a:t>
            </a:r>
            <a:r>
              <a:rPr lang="en-GB" sz="2000" dirty="0" smtClean="0">
                <a:latin typeface="+mn-lt"/>
              </a:rPr>
              <a:t> extended to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3D non </a:t>
            </a:r>
            <a:r>
              <a:rPr lang="en-GB" sz="2000" b="1" dirty="0" err="1" smtClean="0">
                <a:solidFill>
                  <a:srgbClr val="FF0000"/>
                </a:solidFill>
                <a:latin typeface="+mn-lt"/>
              </a:rPr>
              <a:t>axisymetric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 equilibria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GB" sz="1200" dirty="0" smtClean="0"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+mn-lt"/>
              </a:rPr>
              <a:t>Validation against </a:t>
            </a:r>
            <a:r>
              <a:rPr lang="en-GB" sz="1800" b="1" dirty="0" smtClean="0">
                <a:solidFill>
                  <a:srgbClr val="FF0000"/>
                </a:solidFill>
                <a:latin typeface="+mn-lt"/>
              </a:rPr>
              <a:t>TJ-K </a:t>
            </a:r>
            <a:r>
              <a:rPr lang="en-GB" sz="1800" b="1" dirty="0" err="1" smtClean="0">
                <a:solidFill>
                  <a:srgbClr val="FF0000"/>
                </a:solidFill>
                <a:latin typeface="+mn-lt"/>
              </a:rPr>
              <a:t>stellarator</a:t>
            </a:r>
            <a:endParaRPr lang="en-GB" sz="1800" b="1" dirty="0" smtClean="0">
              <a:solidFill>
                <a:srgbClr val="FF0000"/>
              </a:solidFill>
              <a:latin typeface="+mn-lt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GB" sz="1600" i="1" dirty="0" smtClean="0">
                <a:solidFill>
                  <a:srgbClr val="00B050"/>
                </a:solidFill>
                <a:latin typeface="+mn-lt"/>
              </a:rPr>
              <a:t>[</a:t>
            </a:r>
            <a:r>
              <a:rPr lang="en-GB" sz="1600" i="1" dirty="0" smtClean="0">
                <a:solidFill>
                  <a:srgbClr val="00B050"/>
                </a:solidFill>
              </a:rPr>
              <a:t>A.J. Coelho et al 2022 </a:t>
            </a:r>
            <a:r>
              <a:rPr lang="en-GB" sz="1600" i="1" dirty="0" err="1" smtClean="0">
                <a:solidFill>
                  <a:srgbClr val="00B050"/>
                </a:solidFill>
              </a:rPr>
              <a:t>Nucl</a:t>
            </a:r>
            <a:r>
              <a:rPr lang="en-GB" sz="1600" i="1" dirty="0" smtClean="0">
                <a:solidFill>
                  <a:srgbClr val="00B050"/>
                </a:solidFill>
              </a:rPr>
              <a:t>. Fusion 62 074004]</a:t>
            </a:r>
            <a:endParaRPr lang="en-GB" sz="2800" dirty="0" smtClean="0"/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GB" sz="1200" dirty="0" smtClean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+mn-lt"/>
              </a:rPr>
              <a:t>On-going study with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RMPs in TCV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GB" sz="2000" b="1" dirty="0" smtClean="0">
              <a:solidFill>
                <a:srgbClr val="FF0000"/>
              </a:solidFill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+mn-lt"/>
              </a:rPr>
              <a:t>Similar capabilities soon available in </a:t>
            </a:r>
            <a:r>
              <a:rPr lang="en-GB" sz="2000" b="1" dirty="0" smtClean="0">
                <a:solidFill>
                  <a:srgbClr val="0000FF"/>
                </a:solidFill>
                <a:latin typeface="+mn-lt"/>
              </a:rPr>
              <a:t>GRILLIX</a:t>
            </a:r>
            <a:r>
              <a:rPr lang="en-GB" sz="2000" dirty="0" smtClean="0">
                <a:latin typeface="+mn-lt"/>
              </a:rPr>
              <a:t> (final adaptations on-going)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latin typeface="+mn-lt"/>
              </a:rPr>
              <a:t>First planned application: </a:t>
            </a:r>
            <a:r>
              <a:rPr lang="en-GB" sz="1800" b="1" dirty="0" smtClean="0">
                <a:solidFill>
                  <a:srgbClr val="0000FF"/>
                </a:solidFill>
                <a:latin typeface="+mn-lt"/>
              </a:rPr>
              <a:t>W7-X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en-GB" dirty="0" smtClean="0"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GB" sz="2000" dirty="0" smtClean="0"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GB" sz="2000" dirty="0" smtClean="0">
              <a:latin typeface="+mn-lt"/>
            </a:endParaRPr>
          </a:p>
        </p:txBody>
      </p:sp>
      <p:pic>
        <p:nvPicPr>
          <p:cNvPr id="10" name="Google Shape;104;p13"/>
          <p:cNvPicPr preferRelativeResize="0"/>
          <p:nvPr/>
        </p:nvPicPr>
        <p:blipFill rotWithShape="1">
          <a:blip r:embed="rId2">
            <a:alphaModFix/>
          </a:blip>
          <a:srcRect l="47787" t="35587" r="7279" b="24671"/>
          <a:stretch/>
        </p:blipFill>
        <p:spPr>
          <a:xfrm>
            <a:off x="4860032" y="1347614"/>
            <a:ext cx="4083359" cy="203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7404" y="3207596"/>
            <a:ext cx="1786527" cy="8007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07;p13"/>
          <p:cNvSpPr txBox="1"/>
          <p:nvPr/>
        </p:nvSpPr>
        <p:spPr>
          <a:xfrm>
            <a:off x="7308304" y="3297171"/>
            <a:ext cx="1572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700" b="1" i="1" dirty="0"/>
              <a:t>FCI mesh</a:t>
            </a:r>
            <a:endParaRPr sz="1700" b="1" i="1" dirty="0"/>
          </a:p>
        </p:txBody>
      </p:sp>
    </p:spTree>
    <p:extLst>
      <p:ext uri="{BB962C8B-B14F-4D97-AF65-F5344CB8AC3E}">
        <p14:creationId xmlns:p14="http://schemas.microsoft.com/office/powerpoint/2010/main" val="127563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Turbulence </a:t>
            </a:r>
            <a:r>
              <a:rPr lang="fr-FR" sz="2800" dirty="0" err="1" smtClean="0"/>
              <a:t>towards</a:t>
            </a:r>
            <a:r>
              <a:rPr lang="fr-FR" sz="2800" dirty="0" smtClean="0"/>
              <a:t> high </a:t>
            </a:r>
            <a:r>
              <a:rPr lang="fr-FR" sz="2800" dirty="0" err="1" smtClean="0"/>
              <a:t>density</a:t>
            </a:r>
            <a:r>
              <a:rPr lang="fr-FR" sz="2800" dirty="0" smtClean="0"/>
              <a:t> </a:t>
            </a:r>
            <a:r>
              <a:rPr lang="fr-FR" sz="2800" dirty="0" err="1" smtClean="0"/>
              <a:t>regimes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Patrick </a:t>
            </a:r>
            <a:r>
              <a:rPr lang="en-US" dirty="0" err="1" smtClean="0"/>
              <a:t>Tamain</a:t>
            </a:r>
            <a:r>
              <a:rPr lang="en-US" dirty="0" smtClean="0"/>
              <a:t> | ETASC – Thrust 1 meeting | 03/05/2023 | </a:t>
            </a:r>
            <a:r>
              <a:rPr lang="en-GB" dirty="0" smtClean="0"/>
              <a:t>Page </a:t>
            </a:r>
            <a:fld id="{6A6D9FA1-99C7-4910-8E32-B85D378B0060}" type="slidenum">
              <a:rPr lang="en-GB" smtClean="0"/>
              <a:pPr algn="r"/>
              <a:t>9</a:t>
            </a:fld>
            <a:endParaRPr lang="en-GB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251520" y="627534"/>
            <a:ext cx="3744416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800" dirty="0" err="1" smtClean="0">
                <a:latin typeface="+mn-lt"/>
              </a:rPr>
              <a:t>Further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progress</a:t>
            </a:r>
            <a:r>
              <a:rPr lang="fr-FR" sz="1800" dirty="0" smtClean="0">
                <a:latin typeface="+mn-lt"/>
              </a:rPr>
              <a:t> to </a:t>
            </a:r>
            <a:r>
              <a:rPr lang="fr-FR" sz="1800" dirty="0" err="1" smtClean="0">
                <a:latin typeface="+mn-lt"/>
              </a:rPr>
              <a:t>extend</a:t>
            </a:r>
            <a:r>
              <a:rPr lang="fr-FR" sz="1800" dirty="0" smtClean="0">
                <a:latin typeface="+mn-lt"/>
              </a:rPr>
              <a:t> usage of </a:t>
            </a: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neutrals</a:t>
            </a:r>
            <a:r>
              <a:rPr lang="fr-FR" sz="1800" b="1" dirty="0" smtClean="0">
                <a:solidFill>
                  <a:srgbClr val="FF0000"/>
                </a:solidFill>
                <a:latin typeface="+mn-lt"/>
              </a:rPr>
              <a:t> in 3D turbulence simulations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fr-FR" sz="1800" b="1" dirty="0">
              <a:solidFill>
                <a:srgbClr val="FF0000"/>
              </a:solidFill>
              <a:latin typeface="+mn-lt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800" b="1" dirty="0" smtClean="0">
                <a:solidFill>
                  <a:srgbClr val="0000FF"/>
                </a:solidFill>
                <a:latin typeface="+mn-lt"/>
              </a:rPr>
              <a:t>GRILLIX</a:t>
            </a:r>
            <a:r>
              <a:rPr lang="fr-FR" sz="1800" dirty="0" smtClean="0">
                <a:latin typeface="+mn-lt"/>
              </a:rPr>
              <a:t>: </a:t>
            </a:r>
            <a:r>
              <a:rPr lang="fr-FR" sz="1800" dirty="0" err="1">
                <a:latin typeface="+mn-lt"/>
              </a:rPr>
              <a:t>implementation</a:t>
            </a:r>
            <a:r>
              <a:rPr lang="fr-FR" sz="1800" dirty="0">
                <a:latin typeface="+mn-lt"/>
              </a:rPr>
              <a:t> of </a:t>
            </a:r>
            <a:r>
              <a:rPr lang="fr-FR" sz="1800" b="1" dirty="0" err="1">
                <a:solidFill>
                  <a:srgbClr val="FF0000"/>
                </a:solidFill>
                <a:latin typeface="+mn-lt"/>
              </a:rPr>
              <a:t>recycling</a:t>
            </a:r>
            <a:r>
              <a:rPr lang="fr-FR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boundary</a:t>
            </a:r>
            <a:endParaRPr lang="fr-FR" sz="18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4499992" y="674090"/>
            <a:ext cx="4373741" cy="4022314"/>
            <a:chOff x="5082239" y="847670"/>
            <a:chExt cx="3791494" cy="3486850"/>
          </a:xfrm>
        </p:grpSpPr>
        <p:pic>
          <p:nvPicPr>
            <p:cNvPr id="5" name="Google Shape;86;p12"/>
            <p:cNvPicPr preferRelativeResize="0"/>
            <p:nvPr/>
          </p:nvPicPr>
          <p:blipFill rotWithShape="1">
            <a:blip r:embed="rId2">
              <a:alphaModFix/>
            </a:blip>
            <a:srcRect l="49101" t="15103"/>
            <a:stretch/>
          </p:blipFill>
          <p:spPr>
            <a:xfrm>
              <a:off x="5082239" y="2715595"/>
              <a:ext cx="1899729" cy="158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87;p1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48064" y="847670"/>
              <a:ext cx="3725658" cy="1415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88;p12"/>
            <p:cNvSpPr txBox="1"/>
            <p:nvPr/>
          </p:nvSpPr>
          <p:spPr>
            <a:xfrm>
              <a:off x="5148064" y="2134345"/>
              <a:ext cx="17136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800" b="1" i="1">
                  <a:solidFill>
                    <a:srgbClr val="FF0000"/>
                  </a:solidFill>
                </a:rPr>
                <a:t>OLD: </a:t>
              </a:r>
              <a:r>
                <a:rPr lang="de" sz="800" i="1"/>
                <a:t>Fixed ad-hoc value for neutral density at divertor</a:t>
              </a:r>
              <a:endParaRPr sz="800" i="1"/>
            </a:p>
          </p:txBody>
        </p:sp>
        <p:sp>
          <p:nvSpPr>
            <p:cNvPr id="9" name="Google Shape;89;p12"/>
            <p:cNvSpPr txBox="1"/>
            <p:nvPr/>
          </p:nvSpPr>
          <p:spPr>
            <a:xfrm>
              <a:off x="6861664" y="2171970"/>
              <a:ext cx="2010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800" b="1" i="1">
                  <a:solidFill>
                    <a:srgbClr val="38761D"/>
                  </a:solidFill>
                </a:rPr>
                <a:t>NEW: </a:t>
              </a:r>
              <a:r>
                <a:rPr lang="de" sz="800" i="1"/>
                <a:t>Neutral inflow = plasma outflow</a:t>
              </a:r>
              <a:endParaRPr sz="800" i="1"/>
            </a:p>
          </p:txBody>
        </p:sp>
        <p:pic>
          <p:nvPicPr>
            <p:cNvPr id="10" name="Google Shape;91;p12"/>
            <p:cNvPicPr preferRelativeResize="0"/>
            <p:nvPr/>
          </p:nvPicPr>
          <p:blipFill rotWithShape="1">
            <a:blip r:embed="rId4">
              <a:alphaModFix/>
            </a:blip>
            <a:srcRect l="50799" t="15746"/>
            <a:stretch/>
          </p:blipFill>
          <p:spPr>
            <a:xfrm>
              <a:off x="7023289" y="2746120"/>
              <a:ext cx="1850444" cy="1588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92;p12"/>
            <p:cNvSpPr txBox="1"/>
            <p:nvPr/>
          </p:nvSpPr>
          <p:spPr>
            <a:xfrm>
              <a:off x="5375514" y="2435645"/>
              <a:ext cx="3354352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dirty="0">
                  <a:solidFill>
                    <a:srgbClr val="000000"/>
                  </a:solidFill>
                </a:rPr>
                <a:t>Low field side divertor target profiles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86707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rporate-KU Leuven-Liggend-Achtergrond Wit">
  <a:themeElements>
    <a:clrScheme name="KU Leuven Corporate">
      <a:dk1>
        <a:srgbClr val="00407A"/>
      </a:dk1>
      <a:lt1>
        <a:srgbClr val="FFFFFF"/>
      </a:lt1>
      <a:dk2>
        <a:srgbClr val="52BDEC"/>
      </a:dk2>
      <a:lt2>
        <a:srgbClr val="FFFFFF"/>
      </a:lt2>
      <a:accent1>
        <a:srgbClr val="00407A"/>
      </a:accent1>
      <a:accent2>
        <a:srgbClr val="1D8DB0"/>
      </a:accent2>
      <a:accent3>
        <a:srgbClr val="52BDEC"/>
      </a:accent3>
      <a:accent4>
        <a:srgbClr val="00407A"/>
      </a:accent4>
      <a:accent5>
        <a:srgbClr val="FF9E0F"/>
      </a:accent5>
      <a:accent6>
        <a:srgbClr val="FF4D00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U Leuven" id="{F2BCC727-2FE8-4CF6-A914-4F2FB01FAB1C}" vid="{5F7B67F4-B5EA-4346-9241-177087B3063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EUROfusion6x9_5_3_2019 (1)</Template>
  <TotalTime>16065</TotalTime>
  <Words>1757</Words>
  <Application>Microsoft Office PowerPoint</Application>
  <PresentationFormat>Affichage à l'écran (16:9)</PresentationFormat>
  <Paragraphs>245</Paragraphs>
  <Slides>25</Slides>
  <Notes>3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34" baseType="lpstr">
      <vt:lpstr>-apple-system</vt:lpstr>
      <vt:lpstr>Arial</vt:lpstr>
      <vt:lpstr>Calibri</vt:lpstr>
      <vt:lpstr>Calibri Light</vt:lpstr>
      <vt:lpstr>Cambria Math</vt:lpstr>
      <vt:lpstr>Courier New</vt:lpstr>
      <vt:lpstr>Wingdings</vt:lpstr>
      <vt:lpstr>Thème Office</vt:lpstr>
      <vt:lpstr>Corporate-KU Leuven-Liggend-Achtergrond Wit</vt:lpstr>
      <vt:lpstr> </vt:lpstr>
      <vt:lpstr>Reminder of project structure</vt:lpstr>
      <vt:lpstr>Gyro-fluid including collisions</vt:lpstr>
      <vt:lpstr>Reliable boundary conditions</vt:lpstr>
      <vt:lpstr>Reduced turbulence models towards 3D</vt:lpstr>
      <vt:lpstr>Reduced turbulence models towards 3D</vt:lpstr>
      <vt:lpstr>3D non-axisymmetric equilibria</vt:lpstr>
      <vt:lpstr>3D non-axisymmetric equilibria</vt:lpstr>
      <vt:lpstr>Turbulence towards high density regimes</vt:lpstr>
      <vt:lpstr>Turbulence towards high density regimes</vt:lpstr>
      <vt:lpstr>TCVX23 validation exercise</vt:lpstr>
      <vt:lpstr>TCVX23: HESEL</vt:lpstr>
      <vt:lpstr>TCVX23: SOLEDGE3X</vt:lpstr>
      <vt:lpstr>Other WPTE related validation exercises</vt:lpstr>
      <vt:lpstr>Wall compliance still challenging</vt:lpstr>
      <vt:lpstr>Impurities turbulent transport challenging</vt:lpstr>
      <vt:lpstr>Impurities turbulent transport challenging</vt:lpstr>
      <vt:lpstr>Making tools accessible</vt:lpstr>
      <vt:lpstr>Summary</vt:lpstr>
      <vt:lpstr>Additional slides</vt:lpstr>
      <vt:lpstr>Facilitating comparison with experiments</vt:lpstr>
      <vt:lpstr>A first application: WEST visible camera</vt:lpstr>
      <vt:lpstr>Revised model for BC tested in SOLPS</vt:lpstr>
      <vt:lpstr>Codes performance optimization</vt:lpstr>
      <vt:lpstr>Beyond the Zhdanov closure</vt:lpstr>
    </vt:vector>
  </TitlesOfParts>
  <Company>CEA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TAMAIN Patrick</dc:creator>
  <cp:lastModifiedBy>TAMAIN Patrick 207314</cp:lastModifiedBy>
  <cp:revision>226</cp:revision>
  <cp:lastPrinted>2014-10-16T14:51:28Z</cp:lastPrinted>
  <dcterms:created xsi:type="dcterms:W3CDTF">2021-03-22T08:41:36Z</dcterms:created>
  <dcterms:modified xsi:type="dcterms:W3CDTF">2023-05-03T07:38:08Z</dcterms:modified>
</cp:coreProperties>
</file>