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47" r:id="rId3"/>
    <p:sldId id="348" r:id="rId4"/>
    <p:sldId id="342" r:id="rId5"/>
    <p:sldId id="349" r:id="rId6"/>
    <p:sldId id="259" r:id="rId7"/>
    <p:sldId id="257" r:id="rId8"/>
    <p:sldId id="260" r:id="rId9"/>
    <p:sldId id="263" r:id="rId10"/>
    <p:sldId id="345" r:id="rId11"/>
    <p:sldId id="350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är Strand" userId="5fbb2697-8666-435e-ab8d-30be0bd8401d" providerId="ADAL" clId="{761FC625-61E3-4EE3-9555-8915C398CD13}"/>
    <pc:docChg chg="custSel modSld">
      <pc:chgData name="Pär Strand" userId="5fbb2697-8666-435e-ab8d-30be0bd8401d" providerId="ADAL" clId="{761FC625-61E3-4EE3-9555-8915C398CD13}" dt="2023-10-10T07:35:00.887" v="201" actId="20577"/>
      <pc:docMkLst>
        <pc:docMk/>
      </pc:docMkLst>
      <pc:sldChg chg="modSp mod">
        <pc:chgData name="Pär Strand" userId="5fbb2697-8666-435e-ab8d-30be0bd8401d" providerId="ADAL" clId="{761FC625-61E3-4EE3-9555-8915C398CD13}" dt="2023-10-10T07:35:00.887" v="201" actId="20577"/>
        <pc:sldMkLst>
          <pc:docMk/>
          <pc:sldMk cId="0" sldId="256"/>
        </pc:sldMkLst>
        <pc:spChg chg="mod">
          <ac:chgData name="Pär Strand" userId="5fbb2697-8666-435e-ab8d-30be0bd8401d" providerId="ADAL" clId="{761FC625-61E3-4EE3-9555-8915C398CD13}" dt="2023-10-10T07:35:00.887" v="201" actId="20577"/>
          <ac:spMkLst>
            <pc:docMk/>
            <pc:sldMk cId="0" sldId="256"/>
            <ac:spMk id="39" creationId="{00000000-0000-0000-0000-000000000000}"/>
          </ac:spMkLst>
        </pc:spChg>
      </pc:sldChg>
      <pc:sldChg chg="modSp mod">
        <pc:chgData name="Pär Strand" userId="5fbb2697-8666-435e-ab8d-30be0bd8401d" providerId="ADAL" clId="{761FC625-61E3-4EE3-9555-8915C398CD13}" dt="2023-10-10T07:09:07.139" v="125" actId="20577"/>
        <pc:sldMkLst>
          <pc:docMk/>
          <pc:sldMk cId="2402591794" sldId="342"/>
        </pc:sldMkLst>
        <pc:spChg chg="mod">
          <ac:chgData name="Pär Strand" userId="5fbb2697-8666-435e-ab8d-30be0bd8401d" providerId="ADAL" clId="{761FC625-61E3-4EE3-9555-8915C398CD13}" dt="2023-10-10T07:09:07.139" v="125" actId="20577"/>
          <ac:spMkLst>
            <pc:docMk/>
            <pc:sldMk cId="2402591794" sldId="342"/>
            <ac:spMk id="3" creationId="{F7167074-C091-70B6-A05A-4DABE620088C}"/>
          </ac:spMkLst>
        </pc:spChg>
      </pc:sldChg>
      <pc:sldChg chg="modSp mod">
        <pc:chgData name="Pär Strand" userId="5fbb2697-8666-435e-ab8d-30be0bd8401d" providerId="ADAL" clId="{761FC625-61E3-4EE3-9555-8915C398CD13}" dt="2023-10-10T07:13:49.832" v="147" actId="313"/>
        <pc:sldMkLst>
          <pc:docMk/>
          <pc:sldMk cId="3107772621" sldId="350"/>
        </pc:sldMkLst>
        <pc:spChg chg="mod">
          <ac:chgData name="Pär Strand" userId="5fbb2697-8666-435e-ab8d-30be0bd8401d" providerId="ADAL" clId="{761FC625-61E3-4EE3-9555-8915C398CD13}" dt="2023-10-10T07:13:49.832" v="147" actId="313"/>
          <ac:spMkLst>
            <pc:docMk/>
            <pc:sldMk cId="3107772621" sldId="350"/>
            <ac:spMk id="3" creationId="{200FD1FD-A71D-9F99-A134-96D321A7EC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E4C56-AD57-43B6-8055-F53079769B0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B8754-4644-4FB5-9935-336D08CBC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2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85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84aeadc30a_2_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284aeadc30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84aeadc30a_1_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284aeadc30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4aeadc30a_2_1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284aeadc30a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700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527381" y="2348880"/>
            <a:ext cx="11329259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4667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527381" y="4293096"/>
            <a:ext cx="585665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587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 descr="https://idw-online.de/pages/de/institutionlogo921"/>
          <p:cNvSpPr/>
          <p:nvPr/>
        </p:nvSpPr>
        <p:spPr>
          <a:xfrm>
            <a:off x="207435" y="-457199"/>
            <a:ext cx="14351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527383" y="5691684"/>
            <a:ext cx="1727167" cy="905669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4" descr="EU_und_Tex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8128" y="5760001"/>
            <a:ext cx="4608512" cy="86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384"/>
            <a:ext cx="12192000" cy="5567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17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09600" y="1412776"/>
            <a:ext cx="109728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>
                <a:latin typeface="Arial"/>
                <a:ea typeface="Arial"/>
                <a:cs typeface="Arial"/>
                <a:sym typeface="Arial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828754" lvl="2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>
                <a:latin typeface="Arial"/>
                <a:ea typeface="Arial"/>
                <a:cs typeface="Arial"/>
                <a:sym typeface="Arial"/>
              </a:defRPr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623392" y="6545237"/>
            <a:ext cx="10986971" cy="2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5" descr="EurofusionDisc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8555" y="93574"/>
            <a:ext cx="490611" cy="498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40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595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illa.man.poznan.pl/dashboar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5Zr5bzwxnwBpNpUv6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eufus.psnc.pl/containerization/imas/imas-installer/-/tree/main#ud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527381" y="2348880"/>
            <a:ext cx="11329259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GB"/>
              <a:t> </a:t>
            </a:r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subTitle" idx="1"/>
          </p:nvPr>
        </p:nvSpPr>
        <p:spPr>
          <a:xfrm>
            <a:off x="527381" y="4293096"/>
            <a:ext cx="585665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SzPct val="100000"/>
            </a:pPr>
            <a:r>
              <a:rPr lang="sv-SE" dirty="0"/>
              <a:t>Pär Strand, Chalmers, for </a:t>
            </a:r>
            <a:r>
              <a:rPr lang="sv-SE" dirty="0" err="1"/>
              <a:t>EUROfusion</a:t>
            </a:r>
            <a:r>
              <a:rPr lang="sv-SE" dirty="0"/>
              <a:t> and DMP </a:t>
            </a:r>
            <a:r>
              <a:rPr lang="sv-SE" dirty="0" err="1"/>
              <a:t>SiCo</a:t>
            </a:r>
            <a:r>
              <a:rPr lang="sv-SE" dirty="0"/>
              <a:t> team</a:t>
            </a:r>
            <a:endParaRPr dirty="0"/>
          </a:p>
        </p:txBody>
      </p:sp>
      <p:sp>
        <p:nvSpPr>
          <p:cNvPr id="35" name="Google Shape;35;p1"/>
          <p:cNvSpPr/>
          <p:nvPr/>
        </p:nvSpPr>
        <p:spPr>
          <a:xfrm>
            <a:off x="6960097" y="5733256"/>
            <a:ext cx="5187847" cy="913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1667" y="5727214"/>
            <a:ext cx="4836995" cy="99220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/>
        </p:nvSpPr>
        <p:spPr>
          <a:xfrm>
            <a:off x="527381" y="2452122"/>
            <a:ext cx="6048672" cy="127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dirty="0">
                <a:solidFill>
                  <a:srgbClr val="000000"/>
                </a:solidFill>
                <a:latin typeface="Times New Roman" panose="02020603050405020304" pitchFamily="18" charset="0"/>
              </a:rPr>
              <a:t>Summary of the </a:t>
            </a:r>
            <a:r>
              <a:rPr lang="en-US" sz="37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EUROfusion</a:t>
            </a:r>
            <a:r>
              <a:rPr lang="en-US" sz="3733" dirty="0">
                <a:solidFill>
                  <a:srgbClr val="000000"/>
                </a:solidFill>
                <a:latin typeface="Times New Roman" panose="02020603050405020304" pitchFamily="18" charset="0"/>
              </a:rPr>
              <a:t> data management project 	</a:t>
            </a:r>
          </a:p>
        </p:txBody>
      </p:sp>
      <p:sp>
        <p:nvSpPr>
          <p:cNvPr id="38" name="Google Shape;38;p1"/>
          <p:cNvSpPr txBox="1"/>
          <p:nvPr/>
        </p:nvSpPr>
        <p:spPr>
          <a:xfrm>
            <a:off x="527381" y="5727213"/>
            <a:ext cx="585665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 fontScale="85000" lnSpcReduction="20000"/>
          </a:bodyPr>
          <a:lstStyle/>
          <a:p>
            <a:pPr>
              <a:buClr>
                <a:schemeClr val="lt1"/>
              </a:buClr>
              <a:buSzPct val="100000"/>
            </a:pPr>
            <a:endParaRPr sz="2933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527381" y="5727213"/>
            <a:ext cx="585665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 fontScale="92500" lnSpcReduction="10000"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EF-IO coordination meeting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2023-10-10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CAE95C-96D4-AB08-5412-9E69084F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Site Services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7F01E1-D0FD-F6BD-74CB-7EE461665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10972800" cy="5156347"/>
          </a:xfrm>
        </p:spPr>
        <p:txBody>
          <a:bodyPr>
            <a:normAutofit fontScale="77500" lnSpcReduction="20000"/>
          </a:bodyPr>
          <a:lstStyle/>
          <a:p>
            <a:r>
              <a:rPr lang="sv-SE" dirty="0" err="1"/>
              <a:t>Discussions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AUG,WEST, TCV, MAST-U, JET, (W-7X), COMPASS-</a:t>
            </a:r>
            <a:r>
              <a:rPr lang="sv-SE" dirty="0" err="1"/>
              <a:t>Upgrade</a:t>
            </a:r>
            <a:r>
              <a:rPr lang="sv-SE" dirty="0"/>
              <a:t>. (</a:t>
            </a:r>
            <a:r>
              <a:rPr lang="sv-SE" dirty="0" err="1"/>
              <a:t>ongoing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Restarted</a:t>
            </a:r>
            <a:r>
              <a:rPr lang="sv-SE" dirty="0"/>
              <a:t>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reformulation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scenario B implementation</a:t>
            </a:r>
          </a:p>
          <a:p>
            <a:r>
              <a:rPr lang="sv-SE" dirty="0" err="1"/>
              <a:t>Bespoke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to </a:t>
            </a:r>
            <a:r>
              <a:rPr lang="sv-SE" dirty="0" err="1"/>
              <a:t>provide</a:t>
            </a:r>
            <a:r>
              <a:rPr lang="sv-SE" dirty="0"/>
              <a:t> ”</a:t>
            </a:r>
            <a:r>
              <a:rPr lang="sv-SE" dirty="0" err="1"/>
              <a:t>static</a:t>
            </a:r>
            <a:r>
              <a:rPr lang="sv-SE" dirty="0"/>
              <a:t>” metadata CSV or </a:t>
            </a:r>
            <a:r>
              <a:rPr lang="sv-SE" dirty="0" err="1"/>
              <a:t>similar</a:t>
            </a:r>
            <a:r>
              <a:rPr lang="sv-SE" dirty="0"/>
              <a:t> for </a:t>
            </a:r>
            <a:r>
              <a:rPr lang="sv-SE" dirty="0" err="1"/>
              <a:t>use</a:t>
            </a:r>
            <a:r>
              <a:rPr lang="sv-SE" dirty="0"/>
              <a:t> in portal/</a:t>
            </a:r>
            <a:r>
              <a:rPr lang="sv-SE" dirty="0" err="1"/>
              <a:t>dashboard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.  </a:t>
            </a:r>
            <a:r>
              <a:rPr lang="sv-SE" dirty="0">
                <a:solidFill>
                  <a:schemeClr val="bg2"/>
                </a:solidFill>
              </a:rPr>
              <a:t>(</a:t>
            </a:r>
            <a:r>
              <a:rPr lang="sv-SE" dirty="0" err="1">
                <a:solidFill>
                  <a:schemeClr val="bg2"/>
                </a:solidFill>
              </a:rPr>
              <a:t>available</a:t>
            </a:r>
            <a:r>
              <a:rPr lang="sv-SE" dirty="0">
                <a:solidFill>
                  <a:schemeClr val="bg2"/>
                </a:solidFill>
              </a:rPr>
              <a:t>/data extensions </a:t>
            </a:r>
            <a:r>
              <a:rPr lang="sv-SE" dirty="0" err="1">
                <a:solidFill>
                  <a:schemeClr val="bg2"/>
                </a:solidFill>
              </a:rPr>
              <a:t>needed</a:t>
            </a:r>
            <a:r>
              <a:rPr lang="sv-SE" dirty="0">
                <a:solidFill>
                  <a:schemeClr val="bg2"/>
                </a:solidFill>
              </a:rPr>
              <a:t>)</a:t>
            </a:r>
          </a:p>
          <a:p>
            <a:r>
              <a:rPr lang="sv-SE" dirty="0" err="1"/>
              <a:t>Aim</a:t>
            </a:r>
            <a:r>
              <a:rPr lang="sv-SE" dirty="0"/>
              <a:t> is to </a:t>
            </a:r>
            <a:r>
              <a:rPr lang="sv-SE" dirty="0" err="1"/>
              <a:t>allow</a:t>
            </a:r>
            <a:r>
              <a:rPr lang="sv-SE" dirty="0"/>
              <a:t> for </a:t>
            </a:r>
            <a:r>
              <a:rPr lang="sv-SE" dirty="0" err="1"/>
              <a:t>automatic</a:t>
            </a:r>
            <a:r>
              <a:rPr lang="sv-SE" dirty="0"/>
              <a:t> </a:t>
            </a:r>
            <a:r>
              <a:rPr lang="sv-SE" dirty="0" err="1"/>
              <a:t>updates</a:t>
            </a:r>
            <a:r>
              <a:rPr lang="sv-SE" dirty="0"/>
              <a:t> </a:t>
            </a:r>
            <a:r>
              <a:rPr lang="sv-SE" dirty="0" err="1"/>
              <a:t>pushed</a:t>
            </a:r>
            <a:r>
              <a:rPr lang="sv-SE" dirty="0"/>
              <a:t> from the data </a:t>
            </a:r>
            <a:r>
              <a:rPr lang="sv-SE" dirty="0" err="1"/>
              <a:t>providers</a:t>
            </a:r>
            <a:r>
              <a:rPr lang="sv-SE" dirty="0"/>
              <a:t> </a:t>
            </a:r>
            <a:r>
              <a:rPr lang="sv-SE" dirty="0">
                <a:solidFill>
                  <a:schemeClr val="bg2"/>
                </a:solidFill>
              </a:rPr>
              <a:t>(</a:t>
            </a:r>
            <a:r>
              <a:rPr lang="sv-SE" dirty="0" err="1">
                <a:solidFill>
                  <a:schemeClr val="bg2"/>
                </a:solidFill>
              </a:rPr>
              <a:t>development</a:t>
            </a:r>
            <a:r>
              <a:rPr lang="sv-SE" dirty="0">
                <a:solidFill>
                  <a:schemeClr val="bg2"/>
                </a:solidFill>
              </a:rPr>
              <a:t> </a:t>
            </a:r>
            <a:r>
              <a:rPr lang="sv-SE" dirty="0" err="1">
                <a:solidFill>
                  <a:schemeClr val="bg2"/>
                </a:solidFill>
              </a:rPr>
              <a:t>work</a:t>
            </a:r>
            <a:r>
              <a:rPr lang="sv-SE" dirty="0">
                <a:solidFill>
                  <a:schemeClr val="bg2"/>
                </a:solidFill>
              </a:rPr>
              <a:t> 2023/24)</a:t>
            </a:r>
          </a:p>
          <a:p>
            <a:pPr lvl="1"/>
            <a:r>
              <a:rPr lang="sv-SE" dirty="0"/>
              <a:t>May be </a:t>
            </a:r>
            <a:r>
              <a:rPr lang="sv-SE" dirty="0" err="1"/>
              <a:t>supported</a:t>
            </a:r>
            <a:r>
              <a:rPr lang="sv-SE" dirty="0"/>
              <a:t> by UDA installations</a:t>
            </a:r>
          </a:p>
          <a:p>
            <a:r>
              <a:rPr lang="sv-SE" dirty="0"/>
              <a:t>Installation and </a:t>
            </a:r>
            <a:r>
              <a:rPr lang="sv-SE" dirty="0" err="1"/>
              <a:t>testing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IMAS/UDA installations on </a:t>
            </a:r>
            <a:r>
              <a:rPr lang="sv-SE" dirty="0" err="1"/>
              <a:t>each</a:t>
            </a:r>
            <a:r>
              <a:rPr lang="sv-SE" dirty="0"/>
              <a:t> site </a:t>
            </a:r>
            <a:r>
              <a:rPr lang="sv-SE" dirty="0">
                <a:solidFill>
                  <a:schemeClr val="bg2"/>
                </a:solidFill>
              </a:rPr>
              <a:t>(</a:t>
            </a:r>
            <a:r>
              <a:rPr lang="sv-SE" dirty="0" err="1">
                <a:solidFill>
                  <a:schemeClr val="bg2"/>
                </a:solidFill>
              </a:rPr>
              <a:t>started</a:t>
            </a:r>
            <a:r>
              <a:rPr lang="sv-SE" dirty="0">
                <a:solidFill>
                  <a:schemeClr val="bg2"/>
                </a:solidFill>
              </a:rPr>
              <a:t> on </a:t>
            </a:r>
            <a:r>
              <a:rPr lang="sv-SE" dirty="0" err="1">
                <a:solidFill>
                  <a:schemeClr val="bg2"/>
                </a:solidFill>
              </a:rPr>
              <a:t>most</a:t>
            </a:r>
            <a:r>
              <a:rPr lang="sv-SE" dirty="0">
                <a:solidFill>
                  <a:schemeClr val="bg2"/>
                </a:solidFill>
              </a:rPr>
              <a:t> sites)</a:t>
            </a:r>
          </a:p>
          <a:p>
            <a:r>
              <a:rPr lang="sv-SE" dirty="0" err="1"/>
              <a:t>Mapping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and </a:t>
            </a:r>
            <a:r>
              <a:rPr lang="sv-SE" dirty="0" err="1"/>
              <a:t>knowledge</a:t>
            </a:r>
            <a:r>
              <a:rPr lang="sv-SE" dirty="0"/>
              <a:t> to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 - 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forces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ITER </a:t>
            </a:r>
            <a:r>
              <a:rPr lang="sv-SE" dirty="0" err="1"/>
              <a:t>work</a:t>
            </a:r>
            <a:r>
              <a:rPr lang="sv-SE" dirty="0"/>
              <a:t> on experimental data </a:t>
            </a:r>
            <a:r>
              <a:rPr lang="sv-SE" dirty="0" err="1"/>
              <a:t>mappings</a:t>
            </a:r>
            <a:r>
              <a:rPr lang="sv-SE" dirty="0"/>
              <a:t>? </a:t>
            </a:r>
            <a:r>
              <a:rPr lang="sv-SE" dirty="0">
                <a:solidFill>
                  <a:schemeClr val="bg2"/>
                </a:solidFill>
              </a:rPr>
              <a:t>(not </a:t>
            </a:r>
            <a:r>
              <a:rPr lang="sv-SE" dirty="0" err="1">
                <a:solidFill>
                  <a:schemeClr val="bg2"/>
                </a:solidFill>
              </a:rPr>
              <a:t>yet</a:t>
            </a:r>
            <a:r>
              <a:rPr lang="sv-SE" dirty="0">
                <a:solidFill>
                  <a:schemeClr val="bg2"/>
                </a:solidFill>
              </a:rPr>
              <a:t> or </a:t>
            </a:r>
            <a:r>
              <a:rPr lang="sv-SE" dirty="0" err="1">
                <a:solidFill>
                  <a:schemeClr val="bg2"/>
                </a:solidFill>
              </a:rPr>
              <a:t>barely</a:t>
            </a:r>
            <a:r>
              <a:rPr lang="sv-SE" dirty="0">
                <a:solidFill>
                  <a:schemeClr val="bg2"/>
                </a:solidFill>
              </a:rPr>
              <a:t> </a:t>
            </a:r>
            <a:r>
              <a:rPr lang="sv-SE" dirty="0" err="1">
                <a:solidFill>
                  <a:schemeClr val="bg2"/>
                </a:solidFill>
              </a:rPr>
              <a:t>started</a:t>
            </a:r>
            <a:r>
              <a:rPr lang="sv-SE" dirty="0">
                <a:solidFill>
                  <a:schemeClr val="bg2"/>
                </a:solidFill>
              </a:rPr>
              <a:t>) </a:t>
            </a:r>
          </a:p>
          <a:p>
            <a:r>
              <a:rPr lang="sv-SE" dirty="0" err="1"/>
              <a:t>Discussions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users</a:t>
            </a:r>
            <a:r>
              <a:rPr lang="sv-SE" dirty="0"/>
              <a:t> /</a:t>
            </a:r>
            <a:r>
              <a:rPr lang="sv-SE" dirty="0" err="1"/>
              <a:t>code</a:t>
            </a:r>
            <a:r>
              <a:rPr lang="sv-SE" dirty="0"/>
              <a:t> </a:t>
            </a:r>
            <a:r>
              <a:rPr lang="sv-SE" dirty="0" err="1"/>
              <a:t>owners</a:t>
            </a:r>
            <a:r>
              <a:rPr lang="sv-SE" dirty="0"/>
              <a:t>/</a:t>
            </a:r>
            <a:r>
              <a:rPr lang="sv-SE" dirty="0" err="1"/>
              <a:t>developers</a:t>
            </a:r>
            <a:r>
              <a:rPr lang="sv-SE" dirty="0"/>
              <a:t> and the TSVV </a:t>
            </a:r>
            <a:r>
              <a:rPr lang="sv-SE" dirty="0" err="1"/>
              <a:t>projects</a:t>
            </a:r>
            <a:r>
              <a:rPr lang="sv-SE" dirty="0"/>
              <a:t> to </a:t>
            </a:r>
            <a:r>
              <a:rPr lang="sv-SE" dirty="0" err="1"/>
              <a:t>define</a:t>
            </a:r>
            <a:r>
              <a:rPr lang="sv-SE" dirty="0"/>
              <a:t> </a:t>
            </a:r>
            <a:r>
              <a:rPr lang="sv-SE" dirty="0" err="1"/>
              <a:t>scope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data </a:t>
            </a:r>
            <a:r>
              <a:rPr lang="sv-SE" dirty="0" err="1"/>
              <a:t>mappings</a:t>
            </a:r>
            <a:r>
              <a:rPr lang="sv-SE" dirty="0"/>
              <a:t>. </a:t>
            </a:r>
            <a:r>
              <a:rPr lang="sv-SE" dirty="0">
                <a:solidFill>
                  <a:schemeClr val="bg2"/>
                </a:solidFill>
              </a:rPr>
              <a:t>(to be </a:t>
            </a:r>
            <a:r>
              <a:rPr lang="sv-SE" dirty="0" err="1">
                <a:solidFill>
                  <a:schemeClr val="bg2"/>
                </a:solidFill>
              </a:rPr>
              <a:t>started</a:t>
            </a:r>
            <a:r>
              <a:rPr lang="sv-SE" dirty="0">
                <a:solidFill>
                  <a:schemeClr val="bg2"/>
                </a:solidFill>
              </a:rPr>
              <a:t> </a:t>
            </a:r>
            <a:r>
              <a:rPr lang="sv-SE" dirty="0" err="1">
                <a:solidFill>
                  <a:schemeClr val="bg2"/>
                </a:solidFill>
              </a:rPr>
              <a:t>this</a:t>
            </a:r>
            <a:r>
              <a:rPr lang="sv-SE" dirty="0">
                <a:solidFill>
                  <a:schemeClr val="bg2"/>
                </a:solidFill>
              </a:rPr>
              <a:t> fall </a:t>
            </a:r>
            <a:r>
              <a:rPr lang="sv-SE" dirty="0" err="1">
                <a:solidFill>
                  <a:schemeClr val="bg2"/>
                </a:solidFill>
              </a:rPr>
              <a:t>but</a:t>
            </a:r>
            <a:r>
              <a:rPr lang="sv-SE" dirty="0">
                <a:solidFill>
                  <a:schemeClr val="bg2"/>
                </a:solidFill>
              </a:rPr>
              <a:t> input </a:t>
            </a:r>
            <a:r>
              <a:rPr lang="sv-SE" dirty="0" err="1">
                <a:solidFill>
                  <a:schemeClr val="bg2"/>
                </a:solidFill>
              </a:rPr>
              <a:t>available</a:t>
            </a:r>
            <a:r>
              <a:rPr lang="sv-SE" dirty="0">
                <a:solidFill>
                  <a:schemeClr val="bg2"/>
                </a:solidFill>
              </a:rPr>
              <a:t> for </a:t>
            </a:r>
            <a:r>
              <a:rPr lang="sv-SE" dirty="0" err="1">
                <a:solidFill>
                  <a:schemeClr val="bg2"/>
                </a:solidFill>
              </a:rPr>
              <a:t>some</a:t>
            </a:r>
            <a:r>
              <a:rPr lang="sv-SE" dirty="0">
                <a:solidFill>
                  <a:schemeClr val="bg2"/>
                </a:solidFill>
              </a:rPr>
              <a:t> </a:t>
            </a:r>
            <a:r>
              <a:rPr lang="sv-SE" dirty="0" err="1">
                <a:solidFill>
                  <a:schemeClr val="bg2"/>
                </a:solidFill>
              </a:rPr>
              <a:t>stakeholders</a:t>
            </a:r>
            <a:r>
              <a:rPr lang="sv-SE" dirty="0">
                <a:solidFill>
                  <a:schemeClr val="bg2"/>
                </a:solidFill>
              </a:rPr>
              <a:t> </a:t>
            </a:r>
            <a:r>
              <a:rPr lang="sv-SE" dirty="0" err="1">
                <a:solidFill>
                  <a:schemeClr val="bg2"/>
                </a:solidFill>
              </a:rPr>
              <a:t>already</a:t>
            </a:r>
            <a:r>
              <a:rPr lang="sv-SE" dirty="0">
                <a:solidFill>
                  <a:schemeClr val="bg2"/>
                </a:solidFill>
              </a:rPr>
              <a:t>)</a:t>
            </a:r>
          </a:p>
          <a:p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dependency</a:t>
            </a:r>
            <a:r>
              <a:rPr lang="sv-SE" dirty="0"/>
              <a:t> AAI to </a:t>
            </a:r>
            <a:r>
              <a:rPr lang="sv-SE" dirty="0" err="1"/>
              <a:t>secure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access is </a:t>
            </a:r>
            <a:r>
              <a:rPr lang="sv-SE" dirty="0" err="1"/>
              <a:t>properly</a:t>
            </a:r>
            <a:r>
              <a:rPr lang="sv-SE" dirty="0"/>
              <a:t> </a:t>
            </a:r>
            <a:r>
              <a:rPr lang="sv-SE" dirty="0" err="1"/>
              <a:t>authorized</a:t>
            </a:r>
            <a:r>
              <a:rPr lang="sv-SE" dirty="0"/>
              <a:t>. </a:t>
            </a:r>
            <a:r>
              <a:rPr lang="sv-SE" dirty="0">
                <a:solidFill>
                  <a:schemeClr val="bg2"/>
                </a:solidFill>
              </a:rPr>
              <a:t>(</a:t>
            </a:r>
            <a:r>
              <a:rPr lang="sv-SE" dirty="0" err="1">
                <a:solidFill>
                  <a:schemeClr val="bg2"/>
                </a:solidFill>
              </a:rPr>
              <a:t>started</a:t>
            </a:r>
            <a:r>
              <a:rPr lang="sv-SE" dirty="0">
                <a:solidFill>
                  <a:schemeClr val="bg2"/>
                </a:solidFill>
              </a:rPr>
              <a:t> </a:t>
            </a:r>
            <a:r>
              <a:rPr lang="sv-SE" dirty="0" err="1">
                <a:solidFill>
                  <a:schemeClr val="bg2"/>
                </a:solidFill>
              </a:rPr>
              <a:t>but</a:t>
            </a:r>
            <a:r>
              <a:rPr lang="sv-SE" dirty="0">
                <a:solidFill>
                  <a:schemeClr val="bg2"/>
                </a:solidFill>
              </a:rPr>
              <a:t> implementation </a:t>
            </a:r>
            <a:r>
              <a:rPr lang="sv-SE" dirty="0" err="1">
                <a:solidFill>
                  <a:schemeClr val="bg2"/>
                </a:solidFill>
              </a:rPr>
              <a:t>pace</a:t>
            </a:r>
            <a:r>
              <a:rPr lang="sv-SE" dirty="0">
                <a:solidFill>
                  <a:schemeClr val="bg2"/>
                </a:solidFill>
              </a:rPr>
              <a:t> is not </a:t>
            </a:r>
            <a:r>
              <a:rPr lang="sv-SE" dirty="0" err="1">
                <a:solidFill>
                  <a:schemeClr val="bg2"/>
                </a:solidFill>
              </a:rPr>
              <a:t>clear</a:t>
            </a:r>
            <a:r>
              <a:rPr lang="sv-SE" dirty="0">
                <a:solidFill>
                  <a:schemeClr val="bg2"/>
                </a:solidFill>
              </a:rPr>
              <a:t> for all </a:t>
            </a:r>
            <a:r>
              <a:rPr lang="sv-SE" dirty="0" err="1">
                <a:solidFill>
                  <a:schemeClr val="bg2"/>
                </a:solidFill>
              </a:rPr>
              <a:t>parties</a:t>
            </a:r>
            <a:r>
              <a:rPr lang="sv-SE" dirty="0">
                <a:solidFill>
                  <a:schemeClr val="bg2"/>
                </a:solidFill>
              </a:rPr>
              <a:t>).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41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F3407C-8AC4-AE2B-37B4-FC83B1C9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and reflections -  discussion points?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0FD1FD-A71D-9F99-A134-96D321A7E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11763"/>
            <a:ext cx="10972800" cy="5497557"/>
          </a:xfrm>
        </p:spPr>
        <p:txBody>
          <a:bodyPr>
            <a:normAutofit fontScale="85000" lnSpcReduction="20000"/>
          </a:bodyPr>
          <a:lstStyle/>
          <a:p>
            <a:pPr marL="135464" indent="0">
              <a:buNone/>
            </a:pPr>
            <a:r>
              <a:rPr lang="en-GB" dirty="0"/>
              <a:t>Status: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DMP scenario A on path, scenario B reformulated with new resource allocations.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Concerns on integration with modelling/simulation data! LTSSF?</a:t>
            </a:r>
          </a:p>
          <a:p>
            <a:pPr marL="135464" indent="0">
              <a:buNone/>
            </a:pPr>
            <a:endParaRPr lang="en-GB" dirty="0"/>
          </a:p>
          <a:p>
            <a:pPr marL="135464" indent="0">
              <a:buNone/>
            </a:pPr>
            <a:r>
              <a:rPr lang="en-GB" dirty="0"/>
              <a:t>Reflections (collected from stakeholders and “others”)</a:t>
            </a:r>
          </a:p>
          <a:p>
            <a:r>
              <a:rPr lang="en-GB" dirty="0"/>
              <a:t>Disruptive update for DD4/AL5 (non backwards compatible changes -  fundamental change of geometry description)</a:t>
            </a:r>
          </a:p>
          <a:p>
            <a:pPr lvl="1"/>
            <a:r>
              <a:rPr lang="en-GB" dirty="0"/>
              <a:t>Experiments: wait to push experimental mappings until fully available?</a:t>
            </a:r>
          </a:p>
          <a:p>
            <a:pPr lvl="1"/>
            <a:r>
              <a:rPr lang="en-GB" dirty="0"/>
              <a:t>Customer side delays anticipated -  rewrite of code base, revalidation, revisit already done </a:t>
            </a:r>
            <a:r>
              <a:rPr lang="en-GB" dirty="0" err="1"/>
              <a:t>IMASification</a:t>
            </a:r>
            <a:r>
              <a:rPr lang="en-GB" dirty="0"/>
              <a:t> work! </a:t>
            </a:r>
            <a:r>
              <a:rPr lang="en-GB" dirty="0" err="1"/>
              <a:t>IMASification</a:t>
            </a:r>
            <a:r>
              <a:rPr lang="en-GB" dirty="0"/>
              <a:t> already slow and questioned!</a:t>
            </a:r>
          </a:p>
          <a:p>
            <a:r>
              <a:rPr lang="en-GB" dirty="0"/>
              <a:t>In general:   </a:t>
            </a:r>
          </a:p>
          <a:p>
            <a:pPr lvl="1"/>
            <a:r>
              <a:rPr lang="en-GB" dirty="0"/>
              <a:t>mature enough infrastructure to invest in? Fit for purpose? Governance and steering! BUT, probably the way to go.</a:t>
            </a:r>
          </a:p>
          <a:p>
            <a:pPr lvl="1"/>
            <a:r>
              <a:rPr lang="en-GB" dirty="0"/>
              <a:t>Muddled responsibilities/task separation ACH/TSVV vs ITER contractors</a:t>
            </a:r>
          </a:p>
          <a:p>
            <a:pPr lvl="2"/>
            <a:r>
              <a:rPr lang="en-GB" dirty="0"/>
              <a:t>Risk for overlap and duplication?</a:t>
            </a:r>
          </a:p>
          <a:p>
            <a:pPr lvl="2"/>
            <a:r>
              <a:rPr lang="en-GB" dirty="0"/>
              <a:t>What interfaces to use for charges?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77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47138" y="-9712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buSzPts val="4400"/>
            </a:pP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EUROfusion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Data management Plan</a:t>
            </a: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618697" y="897045"/>
            <a:ext cx="10792641" cy="58443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SzPct val="100000"/>
              <a:buNone/>
            </a:pPr>
            <a:r>
              <a:rPr lang="en-GB" sz="8000" dirty="0">
                <a:latin typeface="+mn-lt"/>
              </a:rPr>
              <a:t>The data management plan defines 4 scenarios  of increasing ambition</a:t>
            </a:r>
          </a:p>
          <a:p>
            <a:pPr>
              <a:lnSpc>
                <a:spcPct val="170000"/>
              </a:lnSpc>
              <a:spcBef>
                <a:spcPts val="751"/>
              </a:spcBef>
              <a:buSzPct val="100000"/>
            </a:pPr>
            <a:r>
              <a:rPr lang="en-GB" sz="8000" u="sng" dirty="0">
                <a:latin typeface="+mn-lt"/>
                <a:ea typeface="Calibri"/>
                <a:cs typeface="Calibri"/>
                <a:sym typeface="Calibri"/>
              </a:rPr>
              <a:t>Scenario A: </a:t>
            </a:r>
            <a:r>
              <a:rPr lang="en-GB" sz="8000" dirty="0">
                <a:latin typeface="+mn-lt"/>
                <a:ea typeface="Calibri"/>
                <a:cs typeface="Calibri"/>
                <a:sym typeface="Calibri"/>
              </a:rPr>
              <a:t>making metadata only available and searchable using IMAS data subsets for interoperable definitions of quantities [F,(I)]. </a:t>
            </a:r>
            <a:endParaRPr lang="en-GB" sz="8000" dirty="0">
              <a:solidFill>
                <a:srgbClr val="00B050"/>
              </a:solidFill>
              <a:latin typeface="+mn-lt"/>
            </a:endParaRPr>
          </a:p>
          <a:p>
            <a:pPr>
              <a:lnSpc>
                <a:spcPct val="170000"/>
              </a:lnSpc>
              <a:spcBef>
                <a:spcPts val="751"/>
              </a:spcBef>
              <a:buSzPct val="100000"/>
            </a:pPr>
            <a:r>
              <a:rPr lang="en-GB" sz="8000" u="sng" dirty="0">
                <a:latin typeface="+mn-lt"/>
                <a:ea typeface="Calibri"/>
                <a:cs typeface="Calibri"/>
                <a:sym typeface="Calibri"/>
              </a:rPr>
              <a:t>Scenario B:</a:t>
            </a:r>
            <a:r>
              <a:rPr lang="en-GB" sz="8000" dirty="0">
                <a:latin typeface="+mn-lt"/>
                <a:ea typeface="Calibri"/>
                <a:cs typeface="Calibri"/>
                <a:sym typeface="Calibri"/>
              </a:rPr>
              <a:t> adds to Scenario A by allowing a subset of the data to be accessed using common tools (for example UDA). Facilities are responsible for the access level and qualification of data through the data mappings [F,A,I,(R)]. </a:t>
            </a:r>
            <a:endParaRPr lang="en-GB" sz="8000" dirty="0">
              <a:solidFill>
                <a:srgbClr val="00B050"/>
              </a:solidFill>
              <a:latin typeface="+mn-lt"/>
            </a:endParaRPr>
          </a:p>
          <a:p>
            <a:pPr>
              <a:lnSpc>
                <a:spcPct val="170000"/>
              </a:lnSpc>
              <a:spcBef>
                <a:spcPts val="751"/>
              </a:spcBef>
              <a:buSzPct val="100000"/>
            </a:pPr>
            <a:r>
              <a:rPr lang="en-GB" sz="8000" u="sng" dirty="0">
                <a:latin typeface="+mn-lt"/>
                <a:ea typeface="Calibri"/>
                <a:cs typeface="Calibri"/>
                <a:sym typeface="Calibri"/>
              </a:rPr>
              <a:t>Scenario C: </a:t>
            </a:r>
            <a:r>
              <a:rPr lang="en-GB" sz="8000" dirty="0">
                <a:latin typeface="+mn-lt"/>
                <a:ea typeface="Calibri"/>
                <a:cs typeface="Calibri"/>
                <a:sym typeface="Calibri"/>
              </a:rPr>
              <a:t>builds on the previous stages and allows for enhanced data provenance and referencing through PID’s [F,A,I,R].  </a:t>
            </a:r>
            <a:endParaRPr lang="en-GB" sz="8000" dirty="0">
              <a:solidFill>
                <a:schemeClr val="accent2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lnSpc>
                <a:spcPct val="170000"/>
              </a:lnSpc>
              <a:spcBef>
                <a:spcPts val="751"/>
              </a:spcBef>
              <a:buSzPct val="100000"/>
            </a:pPr>
            <a:r>
              <a:rPr lang="en-GB" sz="8000" u="sng" dirty="0">
                <a:latin typeface="+mn-lt"/>
                <a:ea typeface="Calibri"/>
                <a:cs typeface="Calibri"/>
                <a:sym typeface="Calibri"/>
              </a:rPr>
              <a:t>Scenario D:</a:t>
            </a:r>
            <a:r>
              <a:rPr lang="en-GB" sz="8000" dirty="0">
                <a:latin typeface="+mn-lt"/>
                <a:ea typeface="Calibri"/>
                <a:cs typeface="Calibri"/>
                <a:sym typeface="Calibri"/>
              </a:rPr>
              <a:t> adds a lightweight layer for open access to non-embargoed metadata and where allowed by the facilities also data access for export in human readable formats (CSV files) [F,A,I,R] and open. </a:t>
            </a:r>
            <a:endParaRPr lang="en-GB" sz="8000" dirty="0">
              <a:latin typeface="+mn-lt"/>
            </a:endParaRPr>
          </a:p>
          <a:p>
            <a:pPr marL="171446" indent="-78103">
              <a:lnSpc>
                <a:spcPct val="90000"/>
              </a:lnSpc>
              <a:spcBef>
                <a:spcPts val="751"/>
              </a:spcBef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56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47138" y="-9712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buSzPts val="4400"/>
            </a:pP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EUROfusion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Data management Plan</a:t>
            </a: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618697" y="897045"/>
            <a:ext cx="10941931" cy="58443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SzPct val="100000"/>
              <a:buNone/>
            </a:pPr>
            <a:r>
              <a:rPr lang="en-GB" sz="8000" dirty="0">
                <a:latin typeface="+mn-lt"/>
              </a:rPr>
              <a:t>The data management plan defines 4 scenarios  of increasing ambition</a:t>
            </a:r>
          </a:p>
          <a:p>
            <a:pPr>
              <a:lnSpc>
                <a:spcPct val="170000"/>
              </a:lnSpc>
              <a:spcBef>
                <a:spcPts val="751"/>
              </a:spcBef>
              <a:buSzPct val="100000"/>
            </a:pPr>
            <a:r>
              <a:rPr lang="en-GB" sz="8000" u="sng" dirty="0">
                <a:latin typeface="+mn-lt"/>
                <a:ea typeface="Calibri"/>
                <a:cs typeface="Calibri"/>
                <a:sym typeface="Calibri"/>
              </a:rPr>
              <a:t>Scenario A: </a:t>
            </a:r>
            <a:r>
              <a:rPr lang="en-GB" sz="8000" dirty="0">
                <a:latin typeface="+mn-lt"/>
                <a:ea typeface="Calibri"/>
                <a:cs typeface="Calibri"/>
                <a:sym typeface="Calibri"/>
              </a:rPr>
              <a:t>making metadata only available and searchable using IMAS data subsets for interoperable definitions of quantities [F,(I)]. </a:t>
            </a:r>
            <a:r>
              <a:rPr lang="en-GB" sz="8000" dirty="0">
                <a:solidFill>
                  <a:srgbClr val="00B050"/>
                </a:solidFill>
                <a:latin typeface="+mn-lt"/>
                <a:ea typeface="Calibri"/>
                <a:cs typeface="Calibri"/>
                <a:sym typeface="Calibri"/>
              </a:rPr>
              <a:t>Implement</a:t>
            </a:r>
            <a:r>
              <a:rPr lang="en-GB" sz="8000" dirty="0">
                <a:solidFill>
                  <a:srgbClr val="00B050"/>
                </a:solidFill>
                <a:latin typeface="+mn-lt"/>
              </a:rPr>
              <a:t>!</a:t>
            </a:r>
          </a:p>
          <a:p>
            <a:pPr>
              <a:lnSpc>
                <a:spcPct val="170000"/>
              </a:lnSpc>
              <a:spcBef>
                <a:spcPts val="751"/>
              </a:spcBef>
              <a:buSzPct val="100000"/>
            </a:pPr>
            <a:r>
              <a:rPr lang="en-GB" sz="8000" u="sng" dirty="0">
                <a:latin typeface="+mn-lt"/>
                <a:ea typeface="Calibri"/>
                <a:cs typeface="Calibri"/>
                <a:sym typeface="Calibri"/>
              </a:rPr>
              <a:t>Scenario B:</a:t>
            </a:r>
            <a:r>
              <a:rPr lang="en-GB" sz="8000" dirty="0">
                <a:latin typeface="+mn-lt"/>
                <a:ea typeface="Calibri"/>
                <a:cs typeface="Calibri"/>
                <a:sym typeface="Calibri"/>
              </a:rPr>
              <a:t> adds to Scenario A by allowing a subset of the data to be accessed using common tools (for example UDA). Facilities are responsible for the access level and qualification of data through the data mappings [F,A,I,(R)]. )]. </a:t>
            </a:r>
            <a:r>
              <a:rPr lang="en-GB" sz="8000" strike="sngStrike" dirty="0">
                <a:solidFill>
                  <a:srgbClr val="00B050"/>
                </a:solidFill>
                <a:latin typeface="+mn-lt"/>
                <a:ea typeface="Calibri"/>
                <a:cs typeface="Calibri"/>
                <a:sym typeface="Calibri"/>
              </a:rPr>
              <a:t>Prototype</a:t>
            </a:r>
            <a:r>
              <a:rPr lang="en-GB" sz="8000" strike="sngStrike" dirty="0">
                <a:solidFill>
                  <a:srgbClr val="00B050"/>
                </a:solidFill>
                <a:latin typeface="+mn-lt"/>
              </a:rPr>
              <a:t>! </a:t>
            </a:r>
            <a:r>
              <a:rPr lang="en-GB" sz="8000" dirty="0">
                <a:solidFill>
                  <a:srgbClr val="00B050"/>
                </a:solidFill>
                <a:latin typeface="+mn-lt"/>
              </a:rPr>
              <a:t>Start implement!</a:t>
            </a:r>
          </a:p>
          <a:p>
            <a:pPr>
              <a:lnSpc>
                <a:spcPct val="170000"/>
              </a:lnSpc>
              <a:spcBef>
                <a:spcPts val="751"/>
              </a:spcBef>
              <a:buSzPct val="100000"/>
            </a:pPr>
            <a:r>
              <a:rPr lang="en-GB" sz="8000" u="sng" dirty="0">
                <a:latin typeface="+mn-lt"/>
                <a:ea typeface="Calibri"/>
                <a:cs typeface="Calibri"/>
                <a:sym typeface="Calibri"/>
              </a:rPr>
              <a:t>Scenario C: </a:t>
            </a:r>
            <a:r>
              <a:rPr lang="en-GB" sz="8000" dirty="0">
                <a:latin typeface="+mn-lt"/>
                <a:ea typeface="Calibri"/>
                <a:cs typeface="Calibri"/>
                <a:sym typeface="Calibri"/>
              </a:rPr>
              <a:t>builds on the previous stages and allows for enhanced data provenance and referencing through PID’s [F,A,I,R]. </a:t>
            </a:r>
            <a:r>
              <a:rPr lang="en-GB" sz="8000" dirty="0">
                <a:solidFill>
                  <a:schemeClr val="accent2"/>
                </a:solidFill>
                <a:latin typeface="+mn-lt"/>
                <a:ea typeface="Calibri"/>
                <a:cs typeface="Calibri"/>
                <a:sym typeface="Calibri"/>
              </a:rPr>
              <a:t>Defer. Resource restricted but important!</a:t>
            </a:r>
          </a:p>
          <a:p>
            <a:pPr>
              <a:lnSpc>
                <a:spcPct val="170000"/>
              </a:lnSpc>
              <a:spcBef>
                <a:spcPts val="751"/>
              </a:spcBef>
              <a:buSzPct val="100000"/>
            </a:pPr>
            <a:r>
              <a:rPr lang="en-GB" sz="8000" u="sng" dirty="0">
                <a:latin typeface="+mn-lt"/>
                <a:ea typeface="Calibri"/>
                <a:cs typeface="Calibri"/>
                <a:sym typeface="Calibri"/>
              </a:rPr>
              <a:t>Scenario D:</a:t>
            </a:r>
            <a:r>
              <a:rPr lang="en-GB" sz="8000" dirty="0">
                <a:latin typeface="+mn-lt"/>
                <a:ea typeface="Calibri"/>
                <a:cs typeface="Calibri"/>
                <a:sym typeface="Calibri"/>
              </a:rPr>
              <a:t> adds a lightweight layer for open access to non-embargoed metadata and where allowed by the facilities also data access for export in human readable formats (CSV files) [F,A,I,R] and open. </a:t>
            </a:r>
            <a:r>
              <a:rPr lang="en-GB" sz="8000" dirty="0">
                <a:solidFill>
                  <a:schemeClr val="accent2"/>
                </a:solidFill>
                <a:latin typeface="+mn-lt"/>
                <a:ea typeface="Calibri"/>
                <a:cs typeface="Calibri"/>
                <a:sym typeface="Calibri"/>
              </a:rPr>
              <a:t>Defer.</a:t>
            </a:r>
            <a:endParaRPr lang="en-GB" sz="8000" dirty="0">
              <a:latin typeface="+mn-lt"/>
            </a:endParaRPr>
          </a:p>
          <a:p>
            <a:pPr marL="171446" indent="-78103">
              <a:lnSpc>
                <a:spcPct val="90000"/>
              </a:lnSpc>
              <a:spcBef>
                <a:spcPts val="751"/>
              </a:spcBef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033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F6CAA8-E6EA-268D-15C1-75E3C3FE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Implementation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167074-C091-70B6-A05A-4DABE6200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GB" sz="2133" dirty="0"/>
              <a:t>The portal interface and development activities will be hosted on the Gateway Supported by a Core team for the central services</a:t>
            </a:r>
          </a:p>
          <a:p>
            <a:pPr>
              <a:lnSpc>
                <a:spcPct val="150000"/>
              </a:lnSpc>
              <a:spcBef>
                <a:spcPts val="1000"/>
              </a:spcBef>
              <a:buSzPts val="2800"/>
            </a:pPr>
            <a:r>
              <a:rPr lang="en-GB" sz="2133" dirty="0"/>
              <a:t>Documentation, software and ticketing will be integrated with the existing PSNC based </a:t>
            </a:r>
            <a:r>
              <a:rPr lang="en-GB" sz="2133" dirty="0" err="1"/>
              <a:t>gitlab</a:t>
            </a:r>
            <a:r>
              <a:rPr lang="en-GB" sz="2133" dirty="0"/>
              <a:t> and </a:t>
            </a:r>
            <a:r>
              <a:rPr lang="en-GB" sz="2133" dirty="0" err="1"/>
              <a:t>jira</a:t>
            </a:r>
            <a:r>
              <a:rPr lang="en-GB" sz="2133" dirty="0"/>
              <a:t> services.</a:t>
            </a:r>
          </a:p>
          <a:p>
            <a:pPr>
              <a:lnSpc>
                <a:spcPct val="150000"/>
              </a:lnSpc>
              <a:spcBef>
                <a:spcPts val="1000"/>
              </a:spcBef>
              <a:buSzPts val="2800"/>
            </a:pPr>
            <a:r>
              <a:rPr lang="en-GB" sz="2133" dirty="0"/>
              <a:t>The Infrastructure will be built on the Fair for Fusion provided software tools and developed practices, e.g., Blueprint architecture </a:t>
            </a:r>
          </a:p>
          <a:p>
            <a:pPr>
              <a:lnSpc>
                <a:spcPct val="150000"/>
              </a:lnSpc>
              <a:spcBef>
                <a:spcPts val="1000"/>
              </a:spcBef>
              <a:buSzPts val="2800"/>
            </a:pPr>
            <a:r>
              <a:rPr lang="en-GB" sz="2133" dirty="0"/>
              <a:t>Initial sites are proposed to consist of </a:t>
            </a:r>
          </a:p>
          <a:p>
            <a:pPr lvl="1" indent="-761981">
              <a:lnSpc>
                <a:spcPct val="150000"/>
              </a:lnSpc>
              <a:spcBef>
                <a:spcPts val="500"/>
              </a:spcBef>
              <a:buSzPts val="2400"/>
            </a:pPr>
            <a:r>
              <a:rPr lang="en-GB" sz="2133" dirty="0">
                <a:solidFill>
                  <a:schemeClr val="tx1"/>
                </a:solidFill>
              </a:rPr>
              <a:t>AUG, JET, MAST-U, TCV and WEST </a:t>
            </a:r>
          </a:p>
          <a:p>
            <a:pPr indent="-761981">
              <a:lnSpc>
                <a:spcPct val="150000"/>
              </a:lnSpc>
              <a:spcBef>
                <a:spcPts val="500"/>
              </a:spcBef>
              <a:buSzPts val="2400"/>
            </a:pPr>
            <a:r>
              <a:rPr lang="en-GB" dirty="0">
                <a:solidFill>
                  <a:schemeClr val="tx1"/>
                </a:solidFill>
              </a:rPr>
              <a:t>Requirements driven by user and in particular user applications TSVV/ENR and other FSD/FTD projects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259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CF4CDBA2-A78E-3ED7-4859-053DA2B5EC08}"/>
              </a:ext>
            </a:extLst>
          </p:cNvPr>
          <p:cNvSpPr/>
          <p:nvPr/>
        </p:nvSpPr>
        <p:spPr>
          <a:xfrm>
            <a:off x="7700858" y="2093162"/>
            <a:ext cx="3964832" cy="4544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5267143-CDE6-0818-B790-89154C0D85D0}"/>
              </a:ext>
            </a:extLst>
          </p:cNvPr>
          <p:cNvSpPr/>
          <p:nvPr/>
        </p:nvSpPr>
        <p:spPr>
          <a:xfrm>
            <a:off x="1129001" y="2080727"/>
            <a:ext cx="3964832" cy="4544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Google Shape;209;p7"/>
          <p:cNvSpPr txBox="1">
            <a:spLocks noGrp="1"/>
          </p:cNvSpPr>
          <p:nvPr>
            <p:ph type="title"/>
          </p:nvPr>
        </p:nvSpPr>
        <p:spPr>
          <a:xfrm>
            <a:off x="1828691" y="-17139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buSzPts val="4400"/>
            </a:pPr>
            <a:r>
              <a:rPr lang="sv-SE" sz="4000" dirty="0">
                <a:latin typeface="+mn-lt"/>
              </a:rPr>
              <a:t>Central services</a:t>
            </a:r>
            <a:endParaRPr sz="4000" dirty="0">
              <a:latin typeface="+mn-lt"/>
            </a:endParaRPr>
          </a:p>
        </p:txBody>
      </p:sp>
      <p:grpSp>
        <p:nvGrpSpPr>
          <p:cNvPr id="210" name="Google Shape;210;p7"/>
          <p:cNvGrpSpPr/>
          <p:nvPr/>
        </p:nvGrpSpPr>
        <p:grpSpPr>
          <a:xfrm>
            <a:off x="1828692" y="1563998"/>
            <a:ext cx="8143273" cy="4285397"/>
            <a:chOff x="431945" y="2381"/>
            <a:chExt cx="9651708" cy="4346574"/>
          </a:xfrm>
        </p:grpSpPr>
        <p:sp>
          <p:nvSpPr>
            <p:cNvPr id="211" name="Google Shape;211;p7"/>
            <p:cNvSpPr/>
            <p:nvPr/>
          </p:nvSpPr>
          <p:spPr>
            <a:xfrm>
              <a:off x="8183060" y="2002136"/>
              <a:ext cx="247903" cy="193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sv-SE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8183060" y="2002136"/>
              <a:ext cx="247903" cy="7602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sv-SE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551152" y="828726"/>
              <a:ext cx="3292984" cy="3470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sv-SE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257677" y="2002136"/>
              <a:ext cx="173532" cy="7602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sv-SE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6084144" y="2002136"/>
              <a:ext cx="173532" cy="7602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sv-SE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5551152" y="828726"/>
              <a:ext cx="706524" cy="3470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sv-SE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084635" y="2002136"/>
              <a:ext cx="173532" cy="193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sv-SE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258167" y="2002136"/>
              <a:ext cx="173532" cy="7602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sv-SE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2084635" y="2002136"/>
              <a:ext cx="173532" cy="7602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sv-SE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2258167" y="828726"/>
              <a:ext cx="3292984" cy="3470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sv-SE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4724807" y="2381"/>
              <a:ext cx="1652689" cy="82634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4724807" y="2381"/>
              <a:ext cx="1652689" cy="8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95" tIns="9995" rIns="9995" bIns="9995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sv-SE" sz="15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Core Facilities</a:t>
              </a:r>
              <a:endParaRPr sz="1575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1431823" y="1175791"/>
              <a:ext cx="1652689" cy="82634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1431823" y="1175791"/>
              <a:ext cx="1652689" cy="8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95" tIns="9995" rIns="9995" bIns="9995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sv-SE" sz="15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Portal</a:t>
              </a: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431945" y="2349201"/>
              <a:ext cx="1652689" cy="82634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431945" y="2349201"/>
              <a:ext cx="1652689" cy="8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95" tIns="9995" rIns="9995" bIns="9995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sv-SE" sz="15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Deployment and Hardening</a:t>
              </a:r>
              <a:endParaRPr sz="1575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431700" y="2349201"/>
              <a:ext cx="1652689" cy="82634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2431700" y="2349201"/>
              <a:ext cx="1652689" cy="8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95" tIns="9995" rIns="9995" bIns="9995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sv-SE" sz="15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Maintenance</a:t>
              </a:r>
              <a:endParaRPr sz="1575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431945" y="3522611"/>
              <a:ext cx="1652689" cy="82634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431945" y="3522611"/>
              <a:ext cx="1652689" cy="8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95" tIns="9995" rIns="9995" bIns="9995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sv-SE" sz="15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Enhancements</a:t>
              </a:r>
              <a:endParaRPr sz="1575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5431332" y="1175791"/>
              <a:ext cx="1652689" cy="82634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5431332" y="1175791"/>
              <a:ext cx="1652689" cy="8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95" tIns="9995" rIns="9995" bIns="9995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sv-SE" sz="15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Helpdesk</a:t>
              </a: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4431455" y="2349201"/>
              <a:ext cx="1652689" cy="82634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4431455" y="2349201"/>
              <a:ext cx="1652689" cy="8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95" tIns="9995" rIns="9995" bIns="9995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sv-SE" sz="15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Ticketing system</a:t>
              </a: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6431209" y="2349201"/>
              <a:ext cx="1652689" cy="82634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6431209" y="2349201"/>
              <a:ext cx="1652689" cy="8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95" tIns="9995" rIns="9995" bIns="9995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sv-SE" sz="15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User Support</a:t>
              </a: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8017791" y="1175791"/>
              <a:ext cx="1652689" cy="82634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8017791" y="1175791"/>
              <a:ext cx="1652689" cy="8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95" tIns="9995" rIns="9995" bIns="9995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sv-SE" sz="15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Prototyping</a:t>
              </a:r>
              <a:endParaRPr sz="1575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8430964" y="2349201"/>
              <a:ext cx="1652689" cy="82634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8430964" y="2349201"/>
              <a:ext cx="1652689" cy="8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95" tIns="9995" rIns="9995" bIns="9995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sv-SE" sz="15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UDA support</a:t>
              </a: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430964" y="3522611"/>
              <a:ext cx="1652689" cy="82634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8430964" y="3522611"/>
              <a:ext cx="1652689" cy="8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95" tIns="9995" rIns="9995" bIns="9995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sv-SE" sz="15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Portal extensions</a:t>
              </a: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2FDCC1F2-49CD-6E2F-51CD-85AA1EB0570C}"/>
              </a:ext>
            </a:extLst>
          </p:cNvPr>
          <p:cNvSpPr txBox="1"/>
          <p:nvPr/>
        </p:nvSpPr>
        <p:spPr>
          <a:xfrm>
            <a:off x="3907256" y="5257045"/>
            <a:ext cx="108671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sv-SE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Focus 2023 -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F1095E5-007F-3865-ADBB-AAA765B44647}"/>
              </a:ext>
            </a:extLst>
          </p:cNvPr>
          <p:cNvSpPr txBox="1"/>
          <p:nvPr/>
        </p:nvSpPr>
        <p:spPr>
          <a:xfrm>
            <a:off x="10133688" y="5205483"/>
            <a:ext cx="108671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sv-SE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Exp. </a:t>
            </a:r>
            <a:r>
              <a:rPr lang="sv-SE" sz="18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profiles</a:t>
            </a:r>
            <a:endParaRPr lang="sv-SE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sv-SE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2024-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DC22088-8F34-21F3-0782-460D0F3199A0}"/>
              </a:ext>
            </a:extLst>
          </p:cNvPr>
          <p:cNvSpPr txBox="1"/>
          <p:nvPr/>
        </p:nvSpPr>
        <p:spPr>
          <a:xfrm>
            <a:off x="5865679" y="4908233"/>
            <a:ext cx="139439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sv-SE" sz="18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Production</a:t>
            </a:r>
            <a:r>
              <a:rPr lang="sv-SE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sv-SE" sz="18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use</a:t>
            </a:r>
            <a:endParaRPr lang="sv-SE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4aeadc30a_2_0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GB"/>
              <a:t>Core Services - </a:t>
            </a:r>
            <a:r>
              <a:rPr lang="en-GB" u="sng"/>
              <a:t>for the users</a:t>
            </a:r>
            <a:endParaRPr u="sng"/>
          </a:p>
        </p:txBody>
      </p:sp>
      <p:sp>
        <p:nvSpPr>
          <p:cNvPr id="57" name="Google Shape;57;g284aeadc30a_2_0"/>
          <p:cNvSpPr txBox="1"/>
          <p:nvPr/>
        </p:nvSpPr>
        <p:spPr>
          <a:xfrm>
            <a:off x="450976" y="815750"/>
            <a:ext cx="11072327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 dirty="0"/>
              <a:t>Users (researchers) will mostly focus on the search engine and user interface</a:t>
            </a:r>
            <a:endParaRPr sz="2400" dirty="0"/>
          </a:p>
        </p:txBody>
      </p:sp>
      <p:sp>
        <p:nvSpPr>
          <p:cNvPr id="58" name="Google Shape;58;g284aeadc30a_2_0"/>
          <p:cNvSpPr txBox="1"/>
          <p:nvPr/>
        </p:nvSpPr>
        <p:spPr>
          <a:xfrm>
            <a:off x="609600" y="6026367"/>
            <a:ext cx="1014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667" b="1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https://scilla.man.poznan.pl/dashboard/</a:t>
            </a:r>
            <a:endParaRPr sz="3067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9" name="Google Shape;59;g284aeadc30a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7833" y="1638600"/>
            <a:ext cx="6781979" cy="438776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84aeadc30a_2_0"/>
          <p:cNvSpPr txBox="1"/>
          <p:nvPr/>
        </p:nvSpPr>
        <p:spPr>
          <a:xfrm>
            <a:off x="8937000" y="2818967"/>
            <a:ext cx="32548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400" b="1"/>
              <a:t>Give it a try and tell us</a:t>
            </a:r>
            <a:endParaRPr sz="2400" b="1"/>
          </a:p>
          <a:p>
            <a:pPr algn="ctr"/>
            <a:r>
              <a:rPr lang="en-GB" sz="2400" b="1"/>
              <a:t>what you think!</a:t>
            </a:r>
            <a:endParaRPr sz="2400" b="1"/>
          </a:p>
          <a:p>
            <a:endParaRPr sz="2400"/>
          </a:p>
          <a:p>
            <a:pPr algn="ctr"/>
            <a:r>
              <a:rPr lang="en-GB" sz="1600" b="1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DMP Feedback Google Form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FA21895-5214-B0DA-F559-C8D675D653B0}"/>
              </a:ext>
            </a:extLst>
          </p:cNvPr>
          <p:cNvSpPr txBox="1"/>
          <p:nvPr/>
        </p:nvSpPr>
        <p:spPr>
          <a:xfrm>
            <a:off x="572275" y="1344281"/>
            <a:ext cx="102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Metadata access, next step allow for downloading of a subset of experimental data in IMAS format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84aeadc30a_1_1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GB"/>
              <a:t>Core Services</a:t>
            </a:r>
            <a:endParaRPr/>
          </a:p>
        </p:txBody>
      </p:sp>
      <p:sp>
        <p:nvSpPr>
          <p:cNvPr id="45" name="Google Shape;45;g284aeadc30a_1_1"/>
          <p:cNvSpPr txBox="1"/>
          <p:nvPr/>
        </p:nvSpPr>
        <p:spPr>
          <a:xfrm>
            <a:off x="609600" y="666462"/>
            <a:ext cx="10142400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000" dirty="0"/>
              <a:t>Current development is focused on</a:t>
            </a:r>
            <a:endParaRPr sz="2000" dirty="0"/>
          </a:p>
          <a:p>
            <a:endParaRPr sz="2000" dirty="0"/>
          </a:p>
          <a:p>
            <a:pPr marL="609585" indent="-423323">
              <a:buSzPts val="1400"/>
              <a:buChar char="●"/>
            </a:pPr>
            <a:r>
              <a:rPr lang="en-GB" sz="2000" dirty="0"/>
              <a:t>Developing the User Interface and improving User Experience</a:t>
            </a:r>
          </a:p>
          <a:p>
            <a:pPr marL="609585" indent="-423323">
              <a:buSzPts val="1400"/>
              <a:buFontTx/>
              <a:buChar char="●"/>
            </a:pPr>
            <a:r>
              <a:rPr lang="en-US" sz="2000" dirty="0"/>
              <a:t>Delivering improved performance (highly responsive application)</a:t>
            </a:r>
          </a:p>
          <a:p>
            <a:pPr marL="609585" indent="-423323">
              <a:buSzPts val="1400"/>
              <a:buFontTx/>
              <a:buChar char="●"/>
            </a:pPr>
            <a:r>
              <a:rPr lang="en-US" sz="2000" dirty="0"/>
              <a:t>Looking at </a:t>
            </a:r>
            <a:r>
              <a:rPr lang="en-GB" sz="2000" dirty="0"/>
              <a:t>optimization of data retrieval/collection</a:t>
            </a:r>
          </a:p>
          <a:p>
            <a:pPr marL="609585" indent="-423323">
              <a:buSzPts val="1400"/>
              <a:buFontTx/>
              <a:buChar char="●"/>
            </a:pPr>
            <a:endParaRPr lang="en-US" sz="2000" dirty="0"/>
          </a:p>
          <a:p>
            <a:pPr marL="186262">
              <a:buSzPts val="1400"/>
            </a:pPr>
            <a:r>
              <a:rPr lang="sv-SE" sz="2000" dirty="0" err="1"/>
              <a:t>Next</a:t>
            </a:r>
            <a:r>
              <a:rPr lang="sv-SE" sz="2000" dirty="0"/>
              <a:t> </a:t>
            </a:r>
            <a:r>
              <a:rPr lang="sv-SE" sz="2000" dirty="0" err="1"/>
              <a:t>stage</a:t>
            </a:r>
            <a:r>
              <a:rPr lang="sv-SE" sz="2000" dirty="0"/>
              <a:t> </a:t>
            </a:r>
            <a:r>
              <a:rPr lang="sv-SE" sz="2000" dirty="0" err="1"/>
              <a:t>work</a:t>
            </a:r>
            <a:endParaRPr sz="2000" dirty="0"/>
          </a:p>
          <a:p>
            <a:pPr marL="609585" indent="-423323">
              <a:buSzPts val="1400"/>
              <a:buChar char="●"/>
            </a:pPr>
            <a:r>
              <a:rPr lang="en-GB" sz="2000" dirty="0"/>
              <a:t>providing unified and simplified access to experimental data</a:t>
            </a:r>
          </a:p>
          <a:p>
            <a:pPr marL="186262">
              <a:buSzPts val="1400"/>
            </a:pPr>
            <a:endParaRPr lang="en-GB" sz="2000" dirty="0"/>
          </a:p>
          <a:p>
            <a:pPr marL="186262">
              <a:buSzPts val="1400"/>
            </a:pPr>
            <a:r>
              <a:rPr lang="en-GB" sz="2000" dirty="0"/>
              <a:t>Technology underpinnings:</a:t>
            </a:r>
          </a:p>
          <a:p>
            <a:pPr marL="1219170" lvl="1" indent="-423323">
              <a:buSzPts val="1400"/>
              <a:buChar char="○"/>
            </a:pPr>
            <a:r>
              <a:rPr lang="en-US" sz="2000" dirty="0"/>
              <a:t>Authentication and Authorization Infrastructure</a:t>
            </a:r>
          </a:p>
          <a:p>
            <a:pPr marL="1219170" lvl="1" indent="-423323">
              <a:buSzPts val="1400"/>
              <a:buChar char="○"/>
            </a:pPr>
            <a:r>
              <a:rPr lang="en-US" sz="2000" dirty="0"/>
              <a:t>new data sources for Catalog QT 2 (e.g. HDF5 / CSV / </a:t>
            </a:r>
            <a:r>
              <a:rPr lang="en-US" sz="2000" dirty="0" err="1"/>
              <a:t>simDB</a:t>
            </a:r>
            <a:r>
              <a:rPr lang="en-US" sz="2000" dirty="0"/>
              <a:t>)</a:t>
            </a:r>
          </a:p>
          <a:p>
            <a:pPr marL="1219170" lvl="1" indent="-423323">
              <a:buSzPts val="1400"/>
              <a:buChar char="○"/>
            </a:pPr>
            <a:r>
              <a:rPr lang="en-US" sz="2000" dirty="0"/>
              <a:t>developments related to `UDA` - e.g. Docker based server / client</a:t>
            </a:r>
            <a:endParaRPr lang="en-GB" sz="2000" dirty="0"/>
          </a:p>
          <a:p>
            <a:pPr marL="186262">
              <a:buSzPts val="1400"/>
            </a:pPr>
            <a:endParaRPr lang="en-GB" sz="2000" dirty="0"/>
          </a:p>
          <a:p>
            <a:pPr marL="186262">
              <a:buSzPts val="1400"/>
            </a:pPr>
            <a:r>
              <a:rPr lang="en-GB" sz="2000" dirty="0"/>
              <a:t>General approach</a:t>
            </a:r>
            <a:endParaRPr sz="2000" dirty="0"/>
          </a:p>
          <a:p>
            <a:pPr marL="609585" indent="-423323">
              <a:buSzPts val="1400"/>
              <a:buChar char="●"/>
            </a:pPr>
            <a:r>
              <a:rPr lang="en-GB" sz="2000" dirty="0"/>
              <a:t>delivering software based on state of the art software development practices: Unit Tests, Integration Tests, automatic delivery of all the components (CI/CD, test releases, nightly builds)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4aeadc30a_2_11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GB"/>
              <a:t>Core Services - </a:t>
            </a:r>
            <a:r>
              <a:rPr lang="en-GB" u="sng"/>
              <a:t>for the data owners</a:t>
            </a:r>
            <a:endParaRPr u="sng"/>
          </a:p>
        </p:txBody>
      </p:sp>
      <p:sp>
        <p:nvSpPr>
          <p:cNvPr id="66" name="Google Shape;66;g284aeadc30a_2_11"/>
          <p:cNvSpPr txBox="1"/>
          <p:nvPr/>
        </p:nvSpPr>
        <p:spPr>
          <a:xfrm>
            <a:off x="609600" y="1105001"/>
            <a:ext cx="10142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/>
              <a:t>Data owners can benefit from Docker based `UDA` solution - client / server</a:t>
            </a:r>
            <a:endParaRPr sz="2400"/>
          </a:p>
        </p:txBody>
      </p:sp>
      <p:pic>
        <p:nvPicPr>
          <p:cNvPr id="67" name="Google Shape;67;g284aeadc30a_2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500" y="1638601"/>
            <a:ext cx="8132601" cy="4399868"/>
          </a:xfrm>
          <a:prstGeom prst="rect">
            <a:avLst/>
          </a:prstGeom>
          <a:noFill/>
          <a:ln>
            <a:noFill/>
          </a:ln>
          <a:effectLst>
            <a:outerShdw blurRad="57150" dist="57150" dir="2640000" algn="bl" rotWithShape="0">
              <a:srgbClr val="000000">
                <a:alpha val="22000"/>
              </a:srgbClr>
            </a:outerShdw>
          </a:effectLst>
        </p:spPr>
      </p:pic>
      <p:sp>
        <p:nvSpPr>
          <p:cNvPr id="68" name="Google Shape;68;g284aeadc30a_2_11"/>
          <p:cNvSpPr txBox="1"/>
          <p:nvPr/>
        </p:nvSpPr>
        <p:spPr>
          <a:xfrm>
            <a:off x="1024800" y="6146100"/>
            <a:ext cx="10142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600" b="1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https://gitlab.eufus.psnc.pl/containerization/imas/imas-installer/-/tree/main#uda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ruta 22">
            <a:extLst>
              <a:ext uri="{FF2B5EF4-FFF2-40B4-BE49-F238E27FC236}">
                <a16:creationId xmlns:a16="http://schemas.microsoft.com/office/drawing/2014/main" id="{4D001BB4-201F-529C-884B-F4ECE324DB9A}"/>
              </a:ext>
            </a:extLst>
          </p:cNvPr>
          <p:cNvSpPr txBox="1"/>
          <p:nvPr/>
        </p:nvSpPr>
        <p:spPr>
          <a:xfrm>
            <a:off x="7795110" y="3048001"/>
            <a:ext cx="415123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sv-SE" sz="2400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2BF4510-9EDC-1272-FC19-8B045210FCAC}"/>
              </a:ext>
            </a:extLst>
          </p:cNvPr>
          <p:cNvSpPr txBox="1"/>
          <p:nvPr/>
        </p:nvSpPr>
        <p:spPr>
          <a:xfrm>
            <a:off x="542995" y="4497694"/>
            <a:ext cx="649725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sv-SE" sz="2400" dirty="0"/>
          </a:p>
        </p:txBody>
      </p:sp>
      <p:sp>
        <p:nvSpPr>
          <p:cNvPr id="247" name="Google Shape;247;p8"/>
          <p:cNvSpPr txBox="1">
            <a:spLocks noGrp="1"/>
          </p:cNvSpPr>
          <p:nvPr>
            <p:ph type="title"/>
          </p:nvPr>
        </p:nvSpPr>
        <p:spPr>
          <a:xfrm>
            <a:off x="1837901" y="-1738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buSzPts val="4400"/>
            </a:pPr>
            <a:r>
              <a:rPr lang="en-GB" sz="4000" dirty="0">
                <a:latin typeface="+mn-lt"/>
              </a:rPr>
              <a:t>Site activities</a:t>
            </a:r>
          </a:p>
        </p:txBody>
      </p:sp>
      <p:grpSp>
        <p:nvGrpSpPr>
          <p:cNvPr id="248" name="Google Shape;248;p8"/>
          <p:cNvGrpSpPr/>
          <p:nvPr/>
        </p:nvGrpSpPr>
        <p:grpSpPr>
          <a:xfrm>
            <a:off x="1837901" y="1431878"/>
            <a:ext cx="7715535" cy="3994245"/>
            <a:chOff x="1689004" y="0"/>
            <a:chExt cx="7137590" cy="4348827"/>
          </a:xfrm>
        </p:grpSpPr>
        <p:sp>
          <p:nvSpPr>
            <p:cNvPr id="249" name="Google Shape;249;p8"/>
            <p:cNvSpPr/>
            <p:nvPr/>
          </p:nvSpPr>
          <p:spPr>
            <a:xfrm>
              <a:off x="7330108" y="1577074"/>
              <a:ext cx="195193" cy="24464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 sz="1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7330108" y="1577074"/>
              <a:ext cx="195193" cy="15225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 sz="1400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7330108" y="1577074"/>
              <a:ext cx="195193" cy="5985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 sz="1400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5529119" y="650646"/>
              <a:ext cx="2321506" cy="2757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546"/>
                  </a:lnTo>
                  <a:lnTo>
                    <a:pt x="120000" y="6054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 sz="1400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6139425" y="1577074"/>
              <a:ext cx="136635" cy="5985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 sz="1400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5529119" y="650646"/>
              <a:ext cx="746941" cy="2757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546"/>
                  </a:lnTo>
                  <a:lnTo>
                    <a:pt x="120000" y="6054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 sz="1400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564861" y="1577074"/>
              <a:ext cx="136635" cy="5985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 sz="1400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701497" y="650646"/>
              <a:ext cx="827622" cy="2757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546"/>
                  </a:lnTo>
                  <a:lnTo>
                    <a:pt x="0" y="6054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 sz="1400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990297" y="1577074"/>
              <a:ext cx="136635" cy="5985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 sz="1400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3126933" y="650646"/>
              <a:ext cx="2402186" cy="2757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546"/>
                  </a:lnTo>
                  <a:lnTo>
                    <a:pt x="0" y="6054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 sz="140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878473" y="0"/>
              <a:ext cx="1301292" cy="65064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260" name="Google Shape;260;p8"/>
            <p:cNvSpPr txBox="1"/>
            <p:nvPr/>
          </p:nvSpPr>
          <p:spPr>
            <a:xfrm>
              <a:off x="4878473" y="0"/>
              <a:ext cx="1301292" cy="650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4" tIns="7144" rIns="7144" bIns="714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sv-SE" sz="1125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Sites</a:t>
              </a:r>
              <a:endParaRPr sz="1351" dirty="0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2476286" y="926428"/>
              <a:ext cx="1301292" cy="65064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262" name="Google Shape;262;p8"/>
            <p:cNvSpPr txBox="1"/>
            <p:nvPr/>
          </p:nvSpPr>
          <p:spPr>
            <a:xfrm>
              <a:off x="2476286" y="926428"/>
              <a:ext cx="1301292" cy="650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4" tIns="7144" rIns="7144" bIns="714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sv-SE" sz="1125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Access Services</a:t>
              </a:r>
              <a:endParaRPr sz="1351" dirty="0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689004" y="1850345"/>
              <a:ext cx="1301292" cy="65064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264" name="Google Shape;264;p8"/>
            <p:cNvSpPr txBox="1"/>
            <p:nvPr/>
          </p:nvSpPr>
          <p:spPr>
            <a:xfrm>
              <a:off x="1689004" y="1850345"/>
              <a:ext cx="1301292" cy="650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4" tIns="7144" rIns="7144" bIns="714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sv-SE" sz="1125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IMAS Infrastructure</a:t>
              </a:r>
              <a:endParaRPr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050851" y="926428"/>
              <a:ext cx="1301292" cy="65064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266" name="Google Shape;266;p8"/>
            <p:cNvSpPr txBox="1"/>
            <p:nvPr/>
          </p:nvSpPr>
          <p:spPr>
            <a:xfrm>
              <a:off x="4050851" y="926428"/>
              <a:ext cx="1301292" cy="650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4" tIns="7144" rIns="7144" bIns="714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sv-SE" sz="1125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Mappnings</a:t>
              </a:r>
              <a:endParaRPr sz="112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3263568" y="1850345"/>
              <a:ext cx="1301292" cy="65064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268" name="Google Shape;268;p8"/>
            <p:cNvSpPr txBox="1"/>
            <p:nvPr/>
          </p:nvSpPr>
          <p:spPr>
            <a:xfrm>
              <a:off x="3263568" y="1850345"/>
              <a:ext cx="1301292" cy="650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4" tIns="7144" rIns="7144" bIns="714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sv-SE" sz="1125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Metadata DB</a:t>
              </a:r>
              <a:endParaRPr sz="1351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5625415" y="926428"/>
              <a:ext cx="1301292" cy="65064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270" name="Google Shape;270;p8"/>
            <p:cNvSpPr txBox="1"/>
            <p:nvPr/>
          </p:nvSpPr>
          <p:spPr>
            <a:xfrm>
              <a:off x="5625415" y="926428"/>
              <a:ext cx="1301292" cy="650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4" tIns="7144" rIns="7144" bIns="714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sv-SE" sz="1125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Workflow</a:t>
              </a:r>
              <a:endParaRPr sz="1351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4838133" y="1850345"/>
              <a:ext cx="1301292" cy="65064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272" name="Google Shape;272;p8"/>
            <p:cNvSpPr txBox="1"/>
            <p:nvPr/>
          </p:nvSpPr>
          <p:spPr>
            <a:xfrm>
              <a:off x="4838133" y="1850345"/>
              <a:ext cx="1301292" cy="650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4" tIns="7144" rIns="7144" bIns="714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sv-SE" sz="1125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Integration (push data to portal)</a:t>
              </a:r>
              <a:endParaRPr sz="1351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7199979" y="926428"/>
              <a:ext cx="1301292" cy="65064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7199979" y="926428"/>
              <a:ext cx="1301292" cy="650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4" tIns="7144" rIns="7144" bIns="714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sv-SE" sz="1125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Prototyping</a:t>
              </a:r>
              <a:endParaRPr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525302" y="1850345"/>
              <a:ext cx="1301292" cy="65064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7525302" y="1850345"/>
              <a:ext cx="1301292" cy="650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4" tIns="7144" rIns="7144" bIns="714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sv-SE" sz="1125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UDA support (data access, workflow)</a:t>
              </a:r>
              <a:endParaRPr sz="1351" dirty="0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525302" y="2774263"/>
              <a:ext cx="1301292" cy="65064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278" name="Google Shape;278;p8"/>
            <p:cNvSpPr txBox="1"/>
            <p:nvPr/>
          </p:nvSpPr>
          <p:spPr>
            <a:xfrm>
              <a:off x="7525302" y="2774263"/>
              <a:ext cx="1301292" cy="650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4" tIns="7144" rIns="7144" bIns="714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sv-SE" sz="1125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Extended data mappings</a:t>
              </a:r>
              <a:endParaRPr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7525302" y="3698181"/>
              <a:ext cx="1301292" cy="65064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1"/>
            </a:p>
          </p:txBody>
        </p:sp>
        <p:sp>
          <p:nvSpPr>
            <p:cNvPr id="280" name="Google Shape;280;p8"/>
            <p:cNvSpPr txBox="1"/>
            <p:nvPr/>
          </p:nvSpPr>
          <p:spPr>
            <a:xfrm>
              <a:off x="7525302" y="3698181"/>
              <a:ext cx="1301292" cy="650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4" tIns="7144" rIns="7144" bIns="714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sv-SE" sz="1125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AAI integration</a:t>
              </a:r>
              <a:endParaRPr sz="1351"/>
            </a:p>
          </p:txBody>
        </p:sp>
      </p:grp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6FB66701-DA4E-82BC-A9E0-AA15C204B820}"/>
              </a:ext>
            </a:extLst>
          </p:cNvPr>
          <p:cNvCxnSpPr>
            <a:cxnSpLocks/>
          </p:cNvCxnSpPr>
          <p:nvPr/>
        </p:nvCxnSpPr>
        <p:spPr>
          <a:xfrm flipH="1">
            <a:off x="542995" y="2310064"/>
            <a:ext cx="2138124" cy="2166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47EC8C1C-F26D-39D1-8469-7978D9AFF21F}"/>
              </a:ext>
            </a:extLst>
          </p:cNvPr>
          <p:cNvCxnSpPr/>
          <p:nvPr/>
        </p:nvCxnSpPr>
        <p:spPr>
          <a:xfrm>
            <a:off x="542995" y="4476467"/>
            <a:ext cx="0" cy="15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35978095-7C54-6E62-2831-4C2FAD22E6BA}"/>
              </a:ext>
            </a:extLst>
          </p:cNvPr>
          <p:cNvSpPr txBox="1"/>
          <p:nvPr/>
        </p:nvSpPr>
        <p:spPr>
          <a:xfrm>
            <a:off x="550805" y="5127325"/>
            <a:ext cx="1301959" cy="995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67" dirty="0"/>
              <a:t>Installation </a:t>
            </a:r>
          </a:p>
          <a:p>
            <a:r>
              <a:rPr lang="sv-SE" sz="1467" dirty="0"/>
              <a:t>and </a:t>
            </a:r>
            <a:r>
              <a:rPr lang="sv-SE" sz="1467" dirty="0" err="1"/>
              <a:t>testing</a:t>
            </a:r>
            <a:endParaRPr lang="sv-SE" sz="1467" dirty="0"/>
          </a:p>
          <a:p>
            <a:endParaRPr lang="sv-SE" sz="1467" dirty="0"/>
          </a:p>
          <a:p>
            <a:r>
              <a:rPr lang="sv-SE" sz="1467" dirty="0" err="1"/>
              <a:t>Autumn</a:t>
            </a:r>
            <a:r>
              <a:rPr lang="sv-SE" sz="1467" dirty="0"/>
              <a:t> 2023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03D06202-3F8B-7A20-0E31-567D06499F2D}"/>
              </a:ext>
            </a:extLst>
          </p:cNvPr>
          <p:cNvCxnSpPr>
            <a:cxnSpLocks/>
          </p:cNvCxnSpPr>
          <p:nvPr/>
        </p:nvCxnSpPr>
        <p:spPr>
          <a:xfrm flipH="1">
            <a:off x="2929851" y="2331291"/>
            <a:ext cx="2138124" cy="2166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CF923971-8E65-71B0-C8E1-9FBCA5335DC1}"/>
              </a:ext>
            </a:extLst>
          </p:cNvPr>
          <p:cNvCxnSpPr/>
          <p:nvPr/>
        </p:nvCxnSpPr>
        <p:spPr>
          <a:xfrm>
            <a:off x="2929851" y="4497694"/>
            <a:ext cx="0" cy="15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45356503-609E-9ABC-543D-B9DDEF24D09C}"/>
              </a:ext>
            </a:extLst>
          </p:cNvPr>
          <p:cNvSpPr txBox="1"/>
          <p:nvPr/>
        </p:nvSpPr>
        <p:spPr>
          <a:xfrm>
            <a:off x="2857573" y="4901620"/>
            <a:ext cx="1835759" cy="1221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67" dirty="0" err="1"/>
              <a:t>Static</a:t>
            </a:r>
            <a:r>
              <a:rPr lang="sv-SE" sz="1467" dirty="0"/>
              <a:t> </a:t>
            </a:r>
            <a:r>
              <a:rPr lang="sv-SE" sz="1467" dirty="0" err="1"/>
              <a:t>uploads</a:t>
            </a:r>
            <a:endParaRPr lang="sv-SE" sz="1467" dirty="0"/>
          </a:p>
          <a:p>
            <a:r>
              <a:rPr lang="sv-SE" sz="1467" dirty="0"/>
              <a:t>test data </a:t>
            </a:r>
          </a:p>
          <a:p>
            <a:r>
              <a:rPr lang="sv-SE" sz="1467" dirty="0" err="1"/>
              <a:t>Available</a:t>
            </a:r>
            <a:endParaRPr lang="sv-SE" sz="1467" dirty="0"/>
          </a:p>
          <a:p>
            <a:endParaRPr lang="sv-SE" sz="1467" dirty="0"/>
          </a:p>
          <a:p>
            <a:r>
              <a:rPr lang="sv-SE" sz="1467" dirty="0"/>
              <a:t>Extensions 2023/24</a:t>
            </a:r>
          </a:p>
        </p:txBody>
      </p: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3BC4D1DC-07F4-A005-AB7D-5B5D6AD821B3}"/>
              </a:ext>
            </a:extLst>
          </p:cNvPr>
          <p:cNvCxnSpPr>
            <a:cxnSpLocks/>
          </p:cNvCxnSpPr>
          <p:nvPr/>
        </p:nvCxnSpPr>
        <p:spPr>
          <a:xfrm flipH="1">
            <a:off x="5334887" y="2316123"/>
            <a:ext cx="2138124" cy="2166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190C7E14-4E41-CB34-5DB7-8EF2324CC7B9}"/>
              </a:ext>
            </a:extLst>
          </p:cNvPr>
          <p:cNvCxnSpPr/>
          <p:nvPr/>
        </p:nvCxnSpPr>
        <p:spPr>
          <a:xfrm>
            <a:off x="5334887" y="4482526"/>
            <a:ext cx="0" cy="15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5CEF4116-3582-ACB4-D542-07B0586293EE}"/>
              </a:ext>
            </a:extLst>
          </p:cNvPr>
          <p:cNvSpPr txBox="1"/>
          <p:nvPr/>
        </p:nvSpPr>
        <p:spPr>
          <a:xfrm>
            <a:off x="5251280" y="4860687"/>
            <a:ext cx="1563248" cy="1221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67" dirty="0"/>
              <a:t>Push data</a:t>
            </a:r>
          </a:p>
          <a:p>
            <a:r>
              <a:rPr lang="sv-SE" sz="1467" dirty="0"/>
              <a:t>(</a:t>
            </a:r>
            <a:r>
              <a:rPr lang="sv-SE" sz="1467" dirty="0" err="1"/>
              <a:t>automagic</a:t>
            </a:r>
            <a:r>
              <a:rPr lang="sv-SE" sz="1467" dirty="0"/>
              <a:t>)</a:t>
            </a:r>
          </a:p>
          <a:p>
            <a:endParaRPr lang="sv-SE" sz="1467" dirty="0"/>
          </a:p>
          <a:p>
            <a:r>
              <a:rPr lang="sv-SE" sz="1467" dirty="0"/>
              <a:t>To be </a:t>
            </a:r>
            <a:r>
              <a:rPr lang="sv-SE" sz="1467" dirty="0" err="1"/>
              <a:t>developed</a:t>
            </a:r>
            <a:endParaRPr lang="sv-SE" sz="1467" dirty="0"/>
          </a:p>
          <a:p>
            <a:r>
              <a:rPr lang="sv-SE" sz="1467" dirty="0"/>
              <a:t>2024?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13C68D3F-9731-009C-CDC2-56E1F6F440E8}"/>
              </a:ext>
            </a:extLst>
          </p:cNvPr>
          <p:cNvSpPr txBox="1"/>
          <p:nvPr/>
        </p:nvSpPr>
        <p:spPr>
          <a:xfrm>
            <a:off x="3303910" y="4546216"/>
            <a:ext cx="1674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Scenario A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6A5E38E-0A2B-111C-941B-E4B99682474B}"/>
              </a:ext>
            </a:extLst>
          </p:cNvPr>
          <p:cNvSpPr txBox="1"/>
          <p:nvPr/>
        </p:nvSpPr>
        <p:spPr>
          <a:xfrm>
            <a:off x="9639018" y="3048001"/>
            <a:ext cx="2221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Scenario B</a:t>
            </a:r>
          </a:p>
          <a:p>
            <a:endParaRPr lang="sv-SE" sz="2400" dirty="0"/>
          </a:p>
          <a:p>
            <a:r>
              <a:rPr lang="sv-SE" sz="1600" dirty="0"/>
              <a:t>- AAI </a:t>
            </a:r>
            <a:r>
              <a:rPr lang="sv-SE" sz="1600" dirty="0" err="1"/>
              <a:t>necessary</a:t>
            </a:r>
            <a:endParaRPr lang="sv-SE" sz="1600" dirty="0"/>
          </a:p>
          <a:p>
            <a:r>
              <a:rPr lang="sv-SE" sz="1600" dirty="0"/>
              <a:t>- UDA call from portal</a:t>
            </a:r>
          </a:p>
          <a:p>
            <a:r>
              <a:rPr lang="sv-SE" sz="1600" dirty="0"/>
              <a:t>- </a:t>
            </a:r>
            <a:r>
              <a:rPr lang="sv-SE" sz="1600" dirty="0" err="1"/>
              <a:t>Local</a:t>
            </a:r>
            <a:r>
              <a:rPr lang="sv-SE" sz="1600" dirty="0"/>
              <a:t> to </a:t>
            </a:r>
            <a:r>
              <a:rPr lang="sv-SE" sz="1600" dirty="0" err="1"/>
              <a:t>users</a:t>
            </a:r>
            <a:endParaRPr lang="sv-SE" sz="1600" dirty="0"/>
          </a:p>
          <a:p>
            <a:r>
              <a:rPr lang="sv-SE" sz="1600" dirty="0"/>
              <a:t>  (No </a:t>
            </a:r>
            <a:r>
              <a:rPr lang="sv-SE" sz="1600" dirty="0" err="1"/>
              <a:t>secondary</a:t>
            </a:r>
            <a:r>
              <a:rPr lang="sv-SE" sz="1600" dirty="0"/>
              <a:t> </a:t>
            </a:r>
            <a:r>
              <a:rPr lang="sv-SE" sz="1600" dirty="0" err="1"/>
              <a:t>storage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exp</a:t>
            </a:r>
            <a:r>
              <a:rPr lang="sv-SE" sz="1600" dirty="0"/>
              <a:t> data)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854F1D5E-EE0E-9BEE-CF79-20F2E50860FE}"/>
              </a:ext>
            </a:extLst>
          </p:cNvPr>
          <p:cNvSpPr txBox="1"/>
          <p:nvPr/>
        </p:nvSpPr>
        <p:spPr>
          <a:xfrm>
            <a:off x="7924237" y="5766280"/>
            <a:ext cx="389297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67" dirty="0"/>
              <a:t>Data </a:t>
            </a:r>
            <a:r>
              <a:rPr lang="sv-SE" sz="1467" dirty="0" err="1"/>
              <a:t>mappings</a:t>
            </a:r>
            <a:r>
              <a:rPr lang="sv-SE" sz="1467" dirty="0"/>
              <a:t> </a:t>
            </a:r>
            <a:r>
              <a:rPr lang="sv-SE" sz="1467" dirty="0" err="1"/>
              <a:t>continous</a:t>
            </a:r>
            <a:r>
              <a:rPr lang="sv-SE" sz="1467" dirty="0"/>
              <a:t> </a:t>
            </a:r>
            <a:r>
              <a:rPr lang="sv-SE" sz="1467" dirty="0" err="1"/>
              <a:t>activity</a:t>
            </a:r>
            <a:r>
              <a:rPr lang="sv-SE" sz="1467" dirty="0"/>
              <a:t> </a:t>
            </a:r>
            <a:r>
              <a:rPr lang="sv-SE" sz="1467" dirty="0" err="1"/>
              <a:t>growing</a:t>
            </a:r>
            <a:r>
              <a:rPr lang="sv-SE" sz="1467" dirty="0"/>
              <a:t> </a:t>
            </a:r>
            <a:r>
              <a:rPr lang="sv-SE" sz="1467" dirty="0" err="1"/>
              <a:t>based</a:t>
            </a:r>
            <a:r>
              <a:rPr lang="sv-SE" sz="1467" dirty="0"/>
              <a:t> on </a:t>
            </a:r>
            <a:r>
              <a:rPr lang="sv-SE" sz="1467" dirty="0" err="1"/>
              <a:t>users</a:t>
            </a:r>
            <a:r>
              <a:rPr lang="sv-SE" sz="1467" dirty="0"/>
              <a:t> </a:t>
            </a:r>
            <a:r>
              <a:rPr lang="sv-SE" sz="1467" dirty="0" err="1"/>
              <a:t>needs</a:t>
            </a:r>
            <a:r>
              <a:rPr lang="sv-SE" sz="1467" dirty="0"/>
              <a:t> (</a:t>
            </a:r>
            <a:r>
              <a:rPr lang="sv-SE" sz="1467" dirty="0" err="1"/>
              <a:t>applications</a:t>
            </a:r>
            <a:r>
              <a:rPr lang="sv-SE" sz="1467" dirty="0"/>
              <a:t> driven) (CCFE </a:t>
            </a:r>
            <a:r>
              <a:rPr lang="sv-SE" sz="1467" dirty="0" err="1"/>
              <a:t>tool</a:t>
            </a:r>
            <a:r>
              <a:rPr lang="sv-SE" sz="1467" dirty="0"/>
              <a:t> + JSON </a:t>
            </a:r>
            <a:r>
              <a:rPr lang="sv-SE" sz="1467" dirty="0" err="1"/>
              <a:t>mapping</a:t>
            </a:r>
            <a:r>
              <a:rPr lang="sv-SE" sz="1467" dirty="0"/>
              <a:t> </a:t>
            </a:r>
            <a:r>
              <a:rPr lang="sv-SE" sz="1467" dirty="0" err="1"/>
              <a:t>file</a:t>
            </a:r>
            <a:r>
              <a:rPr lang="sv-SE" sz="1467" dirty="0"/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308026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1137</Words>
  <Application>Microsoft Office PowerPoint</Application>
  <PresentationFormat>Bredbild</PresentationFormat>
  <Paragraphs>131</Paragraphs>
  <Slides>11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Office Theme</vt:lpstr>
      <vt:lpstr> </vt:lpstr>
      <vt:lpstr>EUROfusion Data management Plan</vt:lpstr>
      <vt:lpstr>EUROfusion Data management Plan</vt:lpstr>
      <vt:lpstr>Implementation</vt:lpstr>
      <vt:lpstr>Central services</vt:lpstr>
      <vt:lpstr>Core Services - for the users</vt:lpstr>
      <vt:lpstr>Core Services</vt:lpstr>
      <vt:lpstr>Core Services - for the data owners</vt:lpstr>
      <vt:lpstr>Site activities</vt:lpstr>
      <vt:lpstr>Site Services</vt:lpstr>
      <vt:lpstr>Status and reflections -  discussion points?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Pär Strand</dc:creator>
  <cp:lastModifiedBy>Pär Strand</cp:lastModifiedBy>
  <cp:revision>1</cp:revision>
  <dcterms:created xsi:type="dcterms:W3CDTF">2023-10-10T05:13:03Z</dcterms:created>
  <dcterms:modified xsi:type="dcterms:W3CDTF">2023-10-10T07:35:05Z</dcterms:modified>
</cp:coreProperties>
</file>