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263" r:id="rId2"/>
    <p:sldId id="262" r:id="rId3"/>
    <p:sldId id="265" r:id="rId4"/>
    <p:sldId id="273" r:id="rId5"/>
    <p:sldId id="266" r:id="rId6"/>
    <p:sldId id="268" r:id="rId7"/>
    <p:sldId id="274" r:id="rId8"/>
    <p:sldId id="275" r:id="rId9"/>
    <p:sldId id="269" r:id="rId10"/>
    <p:sldId id="276" r:id="rId11"/>
    <p:sldId id="277" r:id="rId12"/>
    <p:sldId id="278" r:id="rId13"/>
    <p:sldId id="280" r:id="rId14"/>
    <p:sldId id="279" r:id="rId15"/>
    <p:sldId id="281" r:id="rId16"/>
    <p:sldId id="287" r:id="rId17"/>
    <p:sldId id="282" r:id="rId18"/>
    <p:sldId id="285" r:id="rId19"/>
    <p:sldId id="294" r:id="rId20"/>
    <p:sldId id="283" r:id="rId21"/>
    <p:sldId id="284" r:id="rId22"/>
    <p:sldId id="290" r:id="rId23"/>
    <p:sldId id="289" r:id="rId24"/>
    <p:sldId id="291" r:id="rId25"/>
    <p:sldId id="298" r:id="rId26"/>
    <p:sldId id="305" r:id="rId27"/>
    <p:sldId id="300" r:id="rId28"/>
    <p:sldId id="296" r:id="rId29"/>
    <p:sldId id="302" r:id="rId30"/>
    <p:sldId id="295" r:id="rId31"/>
    <p:sldId id="304" r:id="rId32"/>
    <p:sldId id="299" r:id="rId33"/>
    <p:sldId id="293" r:id="rId34"/>
    <p:sldId id="303" r:id="rId35"/>
    <p:sldId id="297" r:id="rId36"/>
    <p:sldId id="272" r:id="rId37"/>
  </p:sldIdLst>
  <p:sldSz cx="9144000" cy="5143500" type="screen16x9"/>
  <p:notesSz cx="6797675" cy="9926638"/>
  <p:defaultTex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942"/>
    <a:srgbClr val="DD131D"/>
    <a:srgbClr val="FCC7C3"/>
    <a:srgbClr val="F99A93"/>
    <a:srgbClr val="F44336"/>
    <a:srgbClr val="FAA61A"/>
    <a:srgbClr val="F66E64"/>
    <a:srgbClr val="60C053"/>
    <a:srgbClr val="99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47" d="100"/>
          <a:sy n="147" d="100"/>
        </p:scale>
        <p:origin x="180" y="11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7" d="100"/>
          <a:sy n="77" d="100"/>
        </p:scale>
        <p:origin x="-325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start</c:v>
                </c:pt>
              </c:strCache>
            </c:strRef>
          </c:tx>
          <c:spPr>
            <a:noFill/>
            <a:ln>
              <a:noFill/>
            </a:ln>
            <a:effectLst/>
          </c:spPr>
          <c:invertIfNegative val="0"/>
          <c:cat>
            <c:strRef>
              <c:f>Sheet1!$A$2:$A$15</c:f>
              <c:strCache>
                <c:ptCount val="14"/>
                <c:pt idx="0">
                  <c:v>Data Analysis Framework (Minerva)</c:v>
                </c:pt>
                <c:pt idx="1">
                  <c:v>SimDB/UDA</c:v>
                </c:pt>
                <c:pt idx="2">
                  <c:v>HFPS</c:v>
                </c:pt>
                <c:pt idx="3">
                  <c:v>HFPS-JINTRAC</c:v>
                </c:pt>
                <c:pt idx="4">
                  <c:v>HFPS-DINA</c:v>
                </c:pt>
                <c:pt idx="5">
                  <c:v>PDS-TRANSMAK/SCENPLINT</c:v>
                </c:pt>
                <c:pt idx="6">
                  <c:v>PDS-Workflow</c:v>
                </c:pt>
                <c:pt idx="7">
                  <c:v>DINA DS</c:v>
                </c:pt>
                <c:pt idx="8">
                  <c:v>Persistent Actor Framework</c:v>
                </c:pt>
                <c:pt idx="9">
                  <c:v>IA UKAEA</c:v>
                </c:pt>
                <c:pt idx="10">
                  <c:v>iWrap support</c:v>
                </c:pt>
                <c:pt idx="11">
                  <c:v>IMASPy support</c:v>
                </c:pt>
                <c:pt idx="12">
                  <c:v>Access-Layer support (FWC)</c:v>
                </c:pt>
                <c:pt idx="13">
                  <c:v>Data-Dictionary support (FWC)</c:v>
                </c:pt>
              </c:strCache>
            </c:strRef>
          </c:cat>
          <c:val>
            <c:numRef>
              <c:f>Sheet1!$B$2:$B$15</c:f>
              <c:numCache>
                <c:formatCode>[$-409]mmm\-yy;@</c:formatCode>
                <c:ptCount val="14"/>
                <c:pt idx="0">
                  <c:v>44197</c:v>
                </c:pt>
                <c:pt idx="1">
                  <c:v>44197</c:v>
                </c:pt>
                <c:pt idx="2">
                  <c:v>44378</c:v>
                </c:pt>
                <c:pt idx="3">
                  <c:v>44743</c:v>
                </c:pt>
                <c:pt idx="4">
                  <c:v>44835</c:v>
                </c:pt>
                <c:pt idx="5">
                  <c:v>44440</c:v>
                </c:pt>
                <c:pt idx="6">
                  <c:v>44562</c:v>
                </c:pt>
                <c:pt idx="7">
                  <c:v>44562</c:v>
                </c:pt>
                <c:pt idx="8">
                  <c:v>44593</c:v>
                </c:pt>
                <c:pt idx="9">
                  <c:v>44805</c:v>
                </c:pt>
                <c:pt idx="10">
                  <c:v>44927</c:v>
                </c:pt>
                <c:pt idx="11">
                  <c:v>44927</c:v>
                </c:pt>
                <c:pt idx="12">
                  <c:v>44958</c:v>
                </c:pt>
                <c:pt idx="13">
                  <c:v>44958</c:v>
                </c:pt>
              </c:numCache>
            </c:numRef>
          </c:val>
          <c:extLst>
            <c:ext xmlns:c16="http://schemas.microsoft.com/office/drawing/2014/chart" uri="{C3380CC4-5D6E-409C-BE32-E72D297353CC}">
              <c16:uniqueId val="{00000000-F201-4D40-A78D-2ED8D51A7D7C}"/>
            </c:ext>
          </c:extLst>
        </c:ser>
        <c:ser>
          <c:idx val="2"/>
          <c:order val="2"/>
          <c:tx>
            <c:strRef>
              <c:f>Sheet1!$D$1</c:f>
              <c:strCache>
                <c:ptCount val="1"/>
                <c:pt idx="0">
                  <c:v>duration</c:v>
                </c:pt>
              </c:strCache>
            </c:strRef>
          </c:tx>
          <c:spPr>
            <a:solidFill>
              <a:srgbClr val="0070C0"/>
            </a:solidFill>
            <a:ln>
              <a:noFill/>
            </a:ln>
            <a:effectLst/>
          </c:spPr>
          <c:invertIfNegative val="0"/>
          <c:cat>
            <c:strRef>
              <c:f>Sheet1!$A$2:$A$15</c:f>
              <c:strCache>
                <c:ptCount val="14"/>
                <c:pt idx="0">
                  <c:v>Data Analysis Framework (Minerva)</c:v>
                </c:pt>
                <c:pt idx="1">
                  <c:v>SimDB/UDA</c:v>
                </c:pt>
                <c:pt idx="2">
                  <c:v>HFPS</c:v>
                </c:pt>
                <c:pt idx="3">
                  <c:v>HFPS-JINTRAC</c:v>
                </c:pt>
                <c:pt idx="4">
                  <c:v>HFPS-DINA</c:v>
                </c:pt>
                <c:pt idx="5">
                  <c:v>PDS-TRANSMAK/SCENPLINT</c:v>
                </c:pt>
                <c:pt idx="6">
                  <c:v>PDS-Workflow</c:v>
                </c:pt>
                <c:pt idx="7">
                  <c:v>DINA DS</c:v>
                </c:pt>
                <c:pt idx="8">
                  <c:v>Persistent Actor Framework</c:v>
                </c:pt>
                <c:pt idx="9">
                  <c:v>IA UKAEA</c:v>
                </c:pt>
                <c:pt idx="10">
                  <c:v>iWrap support</c:v>
                </c:pt>
                <c:pt idx="11">
                  <c:v>IMASPy support</c:v>
                </c:pt>
                <c:pt idx="12">
                  <c:v>Access-Layer support (FWC)</c:v>
                </c:pt>
                <c:pt idx="13">
                  <c:v>Data-Dictionary support (FWC)</c:v>
                </c:pt>
              </c:strCache>
            </c:strRef>
          </c:cat>
          <c:val>
            <c:numRef>
              <c:f>Sheet1!$D$2:$D$15</c:f>
              <c:numCache>
                <c:formatCode>General</c:formatCode>
                <c:ptCount val="14"/>
                <c:pt idx="0">
                  <c:v>730</c:v>
                </c:pt>
                <c:pt idx="1">
                  <c:v>820</c:v>
                </c:pt>
                <c:pt idx="2">
                  <c:v>243</c:v>
                </c:pt>
                <c:pt idx="3">
                  <c:v>731</c:v>
                </c:pt>
                <c:pt idx="4">
                  <c:v>548</c:v>
                </c:pt>
                <c:pt idx="5">
                  <c:v>365</c:v>
                </c:pt>
                <c:pt idx="6">
                  <c:v>669</c:v>
                </c:pt>
                <c:pt idx="7">
                  <c:v>730</c:v>
                </c:pt>
                <c:pt idx="8">
                  <c:v>577</c:v>
                </c:pt>
                <c:pt idx="9">
                  <c:v>731</c:v>
                </c:pt>
                <c:pt idx="10">
                  <c:v>547</c:v>
                </c:pt>
                <c:pt idx="11">
                  <c:v>365</c:v>
                </c:pt>
                <c:pt idx="12">
                  <c:v>547</c:v>
                </c:pt>
                <c:pt idx="13">
                  <c:v>547</c:v>
                </c:pt>
              </c:numCache>
            </c:numRef>
          </c:val>
          <c:extLst>
            <c:ext xmlns:c16="http://schemas.microsoft.com/office/drawing/2014/chart" uri="{C3380CC4-5D6E-409C-BE32-E72D297353CC}">
              <c16:uniqueId val="{00000002-F201-4D40-A78D-2ED8D51A7D7C}"/>
            </c:ext>
          </c:extLst>
        </c:ser>
        <c:dLbls>
          <c:showLegendKey val="0"/>
          <c:showVal val="0"/>
          <c:showCatName val="0"/>
          <c:showSerName val="0"/>
          <c:showPercent val="0"/>
          <c:showBubbleSize val="0"/>
        </c:dLbls>
        <c:gapWidth val="150"/>
        <c:overlap val="100"/>
        <c:axId val="369024128"/>
        <c:axId val="3690283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end</c:v>
                      </c:pt>
                    </c:strCache>
                  </c:strRef>
                </c:tx>
                <c:spPr>
                  <a:solidFill>
                    <a:schemeClr val="accent2"/>
                  </a:solidFill>
                  <a:ln>
                    <a:noFill/>
                  </a:ln>
                  <a:effectLst/>
                </c:spPr>
                <c:invertIfNegative val="0"/>
                <c:cat>
                  <c:strRef>
                    <c:extLst>
                      <c:ext uri="{02D57815-91ED-43cb-92C2-25804820EDAC}">
                        <c15:formulaRef>
                          <c15:sqref>Sheet1!$A$2:$A$15</c15:sqref>
                        </c15:formulaRef>
                      </c:ext>
                    </c:extLst>
                    <c:strCache>
                      <c:ptCount val="14"/>
                      <c:pt idx="0">
                        <c:v>Data Analysis Framework (Minerva)</c:v>
                      </c:pt>
                      <c:pt idx="1">
                        <c:v>SimDB/UDA</c:v>
                      </c:pt>
                      <c:pt idx="2">
                        <c:v>HFPS</c:v>
                      </c:pt>
                      <c:pt idx="3">
                        <c:v>HFPS-JINTRAC</c:v>
                      </c:pt>
                      <c:pt idx="4">
                        <c:v>HFPS-DINA</c:v>
                      </c:pt>
                      <c:pt idx="5">
                        <c:v>PDS-TRANSMAK/SCENPLINT</c:v>
                      </c:pt>
                      <c:pt idx="6">
                        <c:v>PDS-Workflow</c:v>
                      </c:pt>
                      <c:pt idx="7">
                        <c:v>DINA DS</c:v>
                      </c:pt>
                      <c:pt idx="8">
                        <c:v>Persistent Actor Framework</c:v>
                      </c:pt>
                      <c:pt idx="9">
                        <c:v>IA UKAEA</c:v>
                      </c:pt>
                      <c:pt idx="10">
                        <c:v>iWrap support</c:v>
                      </c:pt>
                      <c:pt idx="11">
                        <c:v>IMASPy support</c:v>
                      </c:pt>
                      <c:pt idx="12">
                        <c:v>Access-Layer support (FWC)</c:v>
                      </c:pt>
                      <c:pt idx="13">
                        <c:v>Data-Dictionary support (FWC)</c:v>
                      </c:pt>
                    </c:strCache>
                  </c:strRef>
                </c:cat>
                <c:val>
                  <c:numRef>
                    <c:extLst>
                      <c:ext uri="{02D57815-91ED-43cb-92C2-25804820EDAC}">
                        <c15:formulaRef>
                          <c15:sqref>Sheet1!$C$2:$C$15</c15:sqref>
                        </c15:formulaRef>
                      </c:ext>
                    </c:extLst>
                    <c:numCache>
                      <c:formatCode>[$-409]mmm\-yy;@</c:formatCode>
                      <c:ptCount val="14"/>
                      <c:pt idx="0">
                        <c:v>44927</c:v>
                      </c:pt>
                      <c:pt idx="1">
                        <c:v>45017</c:v>
                      </c:pt>
                      <c:pt idx="2">
                        <c:v>44621</c:v>
                      </c:pt>
                      <c:pt idx="3">
                        <c:v>45474</c:v>
                      </c:pt>
                      <c:pt idx="4">
                        <c:v>45383</c:v>
                      </c:pt>
                      <c:pt idx="5">
                        <c:v>44805</c:v>
                      </c:pt>
                      <c:pt idx="6">
                        <c:v>45231</c:v>
                      </c:pt>
                      <c:pt idx="7">
                        <c:v>45292</c:v>
                      </c:pt>
                      <c:pt idx="8">
                        <c:v>45170</c:v>
                      </c:pt>
                      <c:pt idx="9">
                        <c:v>45536</c:v>
                      </c:pt>
                      <c:pt idx="10">
                        <c:v>45474</c:v>
                      </c:pt>
                      <c:pt idx="11">
                        <c:v>45292</c:v>
                      </c:pt>
                      <c:pt idx="12">
                        <c:v>45505</c:v>
                      </c:pt>
                      <c:pt idx="13">
                        <c:v>45505</c:v>
                      </c:pt>
                    </c:numCache>
                  </c:numRef>
                </c:val>
                <c:extLst>
                  <c:ext xmlns:c16="http://schemas.microsoft.com/office/drawing/2014/chart" uri="{C3380CC4-5D6E-409C-BE32-E72D297353CC}">
                    <c16:uniqueId val="{00000001-F201-4D40-A78D-2ED8D51A7D7C}"/>
                  </c:ext>
                </c:extLst>
              </c15:ser>
            </c15:filteredBarSeries>
          </c:ext>
        </c:extLst>
      </c:barChart>
      <c:catAx>
        <c:axId val="36902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9028392"/>
        <c:crosses val="autoZero"/>
        <c:auto val="1"/>
        <c:lblAlgn val="ctr"/>
        <c:lblOffset val="100"/>
        <c:noMultiLvlLbl val="0"/>
      </c:catAx>
      <c:valAx>
        <c:axId val="369028392"/>
        <c:scaling>
          <c:orientation val="minMax"/>
          <c:max val="45600"/>
          <c:min val="44580"/>
        </c:scaling>
        <c:delete val="0"/>
        <c:axPos val="t"/>
        <c:majorGridlines>
          <c:spPr>
            <a:ln w="9525" cap="flat" cmpd="sng" algn="ctr">
              <a:solidFill>
                <a:schemeClr val="tx1">
                  <a:lumMod val="15000"/>
                  <a:lumOff val="85000"/>
                </a:schemeClr>
              </a:solidFill>
              <a:round/>
            </a:ln>
            <a:effectLst/>
          </c:spPr>
        </c:majorGridlines>
        <c:numFmt formatCode="[$-409]mmm\-yy;@" sourceLinked="1"/>
        <c:majorTickMark val="none"/>
        <c:minorTickMark val="none"/>
        <c:tickLblPos val="nextTo"/>
        <c:spPr>
          <a:noFill/>
          <a:ln>
            <a:solidFill>
              <a:schemeClr val="accent1"/>
            </a:solid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902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 morning</c:v>
                </c:pt>
              </c:strCache>
            </c:strRef>
          </c:tx>
          <c:spPr>
            <a:ln w="31750" cap="rnd">
              <a:solidFill>
                <a:srgbClr val="FCC7C3"/>
              </a:solidFill>
              <a:prstDash val="sysDash"/>
              <a:round/>
            </a:ln>
            <a:effectLst/>
          </c:spPr>
          <c:marker>
            <c:symbol val="circle"/>
            <c:size val="17"/>
            <c:spPr>
              <a:solidFill>
                <a:srgbClr val="F99A93"/>
              </a:solidFill>
              <a:ln>
                <a:solidFill>
                  <a:srgbClr val="FCC7C3"/>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march</c:v>
                </c:pt>
                <c:pt idx="1">
                  <c:v>april</c:v>
                </c:pt>
                <c:pt idx="2">
                  <c:v>may</c:v>
                </c:pt>
                <c:pt idx="3">
                  <c:v>june</c:v>
                </c:pt>
                <c:pt idx="4">
                  <c:v>july</c:v>
                </c:pt>
                <c:pt idx="5">
                  <c:v>august</c:v>
                </c:pt>
                <c:pt idx="6">
                  <c:v>september</c:v>
                </c:pt>
              </c:strCache>
            </c:strRef>
          </c:cat>
          <c:val>
            <c:numRef>
              <c:f>Sheet1!$B$2:$B$8</c:f>
              <c:numCache>
                <c:formatCode>General</c:formatCode>
                <c:ptCount val="7"/>
                <c:pt idx="0">
                  <c:v>40</c:v>
                </c:pt>
                <c:pt idx="1">
                  <c:v>31</c:v>
                </c:pt>
                <c:pt idx="2">
                  <c:v>19</c:v>
                </c:pt>
                <c:pt idx="3">
                  <c:v>22</c:v>
                </c:pt>
                <c:pt idx="4">
                  <c:v>15</c:v>
                </c:pt>
                <c:pt idx="5">
                  <c:v>18</c:v>
                </c:pt>
                <c:pt idx="6">
                  <c:v>16</c:v>
                </c:pt>
              </c:numCache>
            </c:numRef>
          </c:val>
          <c:smooth val="0"/>
          <c:extLst>
            <c:ext xmlns:c16="http://schemas.microsoft.com/office/drawing/2014/chart" uri="{C3380CC4-5D6E-409C-BE32-E72D297353CC}">
              <c16:uniqueId val="{00000000-7DD9-43CF-A217-3E76B4B46EC0}"/>
            </c:ext>
          </c:extLst>
        </c:ser>
        <c:ser>
          <c:idx val="1"/>
          <c:order val="1"/>
          <c:tx>
            <c:strRef>
              <c:f>Sheet1!$C$1</c:f>
              <c:strCache>
                <c:ptCount val="1"/>
                <c:pt idx="0">
                  <c:v>AL afternoon</c:v>
                </c:pt>
              </c:strCache>
            </c:strRef>
          </c:tx>
          <c:spPr>
            <a:ln w="31750" cap="rnd">
              <a:solidFill>
                <a:srgbClr val="C00000"/>
              </a:solidFill>
              <a:prstDash val="sysDash"/>
              <a:round/>
            </a:ln>
            <a:effectLst/>
          </c:spPr>
          <c:marker>
            <c:symbol val="circle"/>
            <c:size val="17"/>
            <c:spPr>
              <a:solidFill>
                <a:srgbClr val="C00000"/>
              </a:solidFill>
              <a:ln>
                <a:solidFill>
                  <a:srgbClr val="C00000"/>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march</c:v>
                </c:pt>
                <c:pt idx="1">
                  <c:v>april</c:v>
                </c:pt>
                <c:pt idx="2">
                  <c:v>may</c:v>
                </c:pt>
                <c:pt idx="3">
                  <c:v>june</c:v>
                </c:pt>
                <c:pt idx="4">
                  <c:v>july</c:v>
                </c:pt>
                <c:pt idx="5">
                  <c:v>august</c:v>
                </c:pt>
                <c:pt idx="6">
                  <c:v>september</c:v>
                </c:pt>
              </c:strCache>
            </c:strRef>
          </c:cat>
          <c:val>
            <c:numRef>
              <c:f>Sheet1!$C$2:$C$8</c:f>
              <c:numCache>
                <c:formatCode>General</c:formatCode>
                <c:ptCount val="7"/>
                <c:pt idx="0">
                  <c:v>49</c:v>
                </c:pt>
                <c:pt idx="1">
                  <c:v>24</c:v>
                </c:pt>
                <c:pt idx="2">
                  <c:v>27</c:v>
                </c:pt>
                <c:pt idx="3">
                  <c:v>27</c:v>
                </c:pt>
                <c:pt idx="4">
                  <c:v>15</c:v>
                </c:pt>
                <c:pt idx="5">
                  <c:v>15</c:v>
                </c:pt>
                <c:pt idx="6">
                  <c:v>13</c:v>
                </c:pt>
              </c:numCache>
            </c:numRef>
          </c:val>
          <c:smooth val="0"/>
          <c:extLst>
            <c:ext xmlns:c16="http://schemas.microsoft.com/office/drawing/2014/chart" uri="{C3380CC4-5D6E-409C-BE32-E72D297353CC}">
              <c16:uniqueId val="{00000001-7DD9-43CF-A217-3E76B4B46EC0}"/>
            </c:ext>
          </c:extLst>
        </c:ser>
        <c:ser>
          <c:idx val="2"/>
          <c:order val="2"/>
          <c:tx>
            <c:strRef>
              <c:f>Sheet1!$D$1</c:f>
              <c:strCache>
                <c:ptCount val="1"/>
                <c:pt idx="0">
                  <c:v>DD morning</c:v>
                </c:pt>
              </c:strCache>
            </c:strRef>
          </c:tx>
          <c:spPr>
            <a:ln w="31750" cap="rnd">
              <a:solidFill>
                <a:srgbClr val="00B0F0"/>
              </a:solidFill>
              <a:prstDash val="sysDot"/>
              <a:round/>
            </a:ln>
            <a:effectLst/>
          </c:spPr>
          <c:marker>
            <c:symbol val="circle"/>
            <c:size val="17"/>
            <c:spPr>
              <a:solidFill>
                <a:srgbClr val="00B0F0"/>
              </a:solidFill>
              <a:ln>
                <a:solidFill>
                  <a:srgbClr val="00B0F0"/>
                </a:solidFill>
                <a:prstDash val="sysDot"/>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march</c:v>
                </c:pt>
                <c:pt idx="1">
                  <c:v>april</c:v>
                </c:pt>
                <c:pt idx="2">
                  <c:v>may</c:v>
                </c:pt>
                <c:pt idx="3">
                  <c:v>june</c:v>
                </c:pt>
                <c:pt idx="4">
                  <c:v>july</c:v>
                </c:pt>
                <c:pt idx="5">
                  <c:v>august</c:v>
                </c:pt>
                <c:pt idx="6">
                  <c:v>september</c:v>
                </c:pt>
              </c:strCache>
            </c:strRef>
          </c:cat>
          <c:val>
            <c:numRef>
              <c:f>Sheet1!$D$2:$D$8</c:f>
              <c:numCache>
                <c:formatCode>General</c:formatCode>
                <c:ptCount val="7"/>
                <c:pt idx="1">
                  <c:v>29</c:v>
                </c:pt>
                <c:pt idx="3">
                  <c:v>22</c:v>
                </c:pt>
                <c:pt idx="5">
                  <c:v>18</c:v>
                </c:pt>
              </c:numCache>
            </c:numRef>
          </c:val>
          <c:smooth val="0"/>
          <c:extLst>
            <c:ext xmlns:c16="http://schemas.microsoft.com/office/drawing/2014/chart" uri="{C3380CC4-5D6E-409C-BE32-E72D297353CC}">
              <c16:uniqueId val="{00000002-7DD9-43CF-A217-3E76B4B46EC0}"/>
            </c:ext>
          </c:extLst>
        </c:ser>
        <c:ser>
          <c:idx val="3"/>
          <c:order val="3"/>
          <c:tx>
            <c:strRef>
              <c:f>Sheet1!$E$1</c:f>
              <c:strCache>
                <c:ptCount val="1"/>
                <c:pt idx="0">
                  <c:v>DD afternoon</c:v>
                </c:pt>
              </c:strCache>
            </c:strRef>
          </c:tx>
          <c:spPr>
            <a:ln w="31750" cap="rnd">
              <a:solidFill>
                <a:srgbClr val="002060"/>
              </a:solidFill>
              <a:prstDash val="sysDot"/>
              <a:round/>
            </a:ln>
            <a:effectLst/>
          </c:spPr>
          <c:marker>
            <c:symbol val="circle"/>
            <c:size val="17"/>
            <c:spPr>
              <a:solidFill>
                <a:srgbClr val="002060"/>
              </a:solidFill>
              <a:ln>
                <a:solidFill>
                  <a:srgbClr val="002060"/>
                </a:solidFill>
                <a:prstDash val="sysDot"/>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Sheet1!$A$2:$A$8</c:f>
              <c:strCache>
                <c:ptCount val="7"/>
                <c:pt idx="0">
                  <c:v>march</c:v>
                </c:pt>
                <c:pt idx="1">
                  <c:v>april</c:v>
                </c:pt>
                <c:pt idx="2">
                  <c:v>may</c:v>
                </c:pt>
                <c:pt idx="3">
                  <c:v>june</c:v>
                </c:pt>
                <c:pt idx="4">
                  <c:v>july</c:v>
                </c:pt>
                <c:pt idx="5">
                  <c:v>august</c:v>
                </c:pt>
                <c:pt idx="6">
                  <c:v>september</c:v>
                </c:pt>
              </c:strCache>
            </c:strRef>
          </c:cat>
          <c:val>
            <c:numRef>
              <c:f>Sheet1!$E$2:$E$8</c:f>
              <c:numCache>
                <c:formatCode>General</c:formatCode>
                <c:ptCount val="7"/>
                <c:pt idx="0">
                  <c:v>34</c:v>
                </c:pt>
                <c:pt idx="2">
                  <c:v>25</c:v>
                </c:pt>
                <c:pt idx="4">
                  <c:v>21</c:v>
                </c:pt>
                <c:pt idx="6">
                  <c:v>14</c:v>
                </c:pt>
              </c:numCache>
            </c:numRef>
          </c:val>
          <c:smooth val="0"/>
          <c:extLst>
            <c:ext xmlns:c16="http://schemas.microsoft.com/office/drawing/2014/chart" uri="{C3380CC4-5D6E-409C-BE32-E72D297353CC}">
              <c16:uniqueId val="{00000003-7DD9-43CF-A217-3E76B4B46EC0}"/>
            </c:ext>
          </c:extLst>
        </c:ser>
        <c:dLbls>
          <c:dLblPos val="ctr"/>
          <c:showLegendKey val="0"/>
          <c:showVal val="1"/>
          <c:showCatName val="0"/>
          <c:showSerName val="0"/>
          <c:showPercent val="0"/>
          <c:showBubbleSize val="0"/>
        </c:dLbls>
        <c:marker val="1"/>
        <c:smooth val="0"/>
        <c:axId val="805536960"/>
        <c:axId val="805532696"/>
      </c:lineChart>
      <c:catAx>
        <c:axId val="8055369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05532696"/>
        <c:crosses val="autoZero"/>
        <c:auto val="1"/>
        <c:lblAlgn val="ctr"/>
        <c:lblOffset val="100"/>
        <c:noMultiLvlLbl val="0"/>
      </c:catAx>
      <c:valAx>
        <c:axId val="8055326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055369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span"/>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9B665-794E-41C2-98BC-082FD4F5556F}"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A35989F1-1D73-43EC-9487-A81B3EA32FFE}">
      <dgm:prSet phldrT="[Text]" custT="1"/>
      <dgm:spPr/>
      <dgm: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solidFill>
                <a:schemeClr val="bg1">
                  <a:lumMod val="85000"/>
                </a:schemeClr>
              </a:solidFill>
            </a:rPr>
            <a:t>Applications</a:t>
          </a:r>
          <a:endParaRPr lang="en-US" sz="3400" dirty="0">
            <a:solidFill>
              <a:schemeClr val="bg1">
                <a:lumMod val="85000"/>
              </a:schemeClr>
            </a:solidFill>
          </a:endParaRPr>
        </a:p>
      </dgm:t>
    </dgm:pt>
    <dgm:pt modelId="{64F49D06-CC38-4401-BA61-DE8C6AD6435F}" type="parTrans" cxnId="{199DD841-9633-4BA0-90CA-9149095F62EC}">
      <dgm:prSet/>
      <dgm:spPr/>
      <dgm:t>
        <a:bodyPr/>
        <a:lstStyle/>
        <a:p>
          <a:endParaRPr lang="en-US"/>
        </a:p>
      </dgm:t>
    </dgm:pt>
    <dgm:pt modelId="{0344714F-7D68-4EB5-A435-609A76489B14}" type="sibTrans" cxnId="{199DD841-9633-4BA0-90CA-9149095F62EC}">
      <dgm:prSet/>
      <dgm:spPr/>
      <dgm:t>
        <a:bodyPr/>
        <a:lstStyle/>
        <a:p>
          <a:endParaRPr lang="en-US"/>
        </a:p>
      </dgm:t>
    </dgm:pt>
    <dgm:pt modelId="{7842FD27-F3E1-4F27-8417-7277D043FF07}">
      <dgm:prSet phldrT="[Text]"/>
      <dgm:spPr/>
      <dgm:t>
        <a:bodyPr/>
        <a:lstStyle/>
        <a:p>
          <a:r>
            <a:rPr lang="en-US" dirty="0" smtClean="0">
              <a:solidFill>
                <a:schemeClr val="bg1">
                  <a:lumMod val="85000"/>
                </a:schemeClr>
              </a:solidFill>
            </a:rPr>
            <a:t>Data Analysis</a:t>
          </a:r>
          <a:endParaRPr lang="en-US" dirty="0">
            <a:solidFill>
              <a:schemeClr val="bg1">
                <a:lumMod val="85000"/>
              </a:schemeClr>
            </a:solidFill>
          </a:endParaRPr>
        </a:p>
      </dgm:t>
    </dgm:pt>
    <dgm:pt modelId="{3938C494-D207-4017-8360-6DC1A92E9189}" type="parTrans" cxnId="{1F029784-55C8-4620-BAE3-E2EBB916A0DE}">
      <dgm:prSet/>
      <dgm:spPr/>
      <dgm:t>
        <a:bodyPr/>
        <a:lstStyle/>
        <a:p>
          <a:endParaRPr lang="en-US"/>
        </a:p>
      </dgm:t>
    </dgm:pt>
    <dgm:pt modelId="{08EC17BF-95D2-4E63-8137-60548B39A2E5}" type="sibTrans" cxnId="{1F029784-55C8-4620-BAE3-E2EBB916A0DE}">
      <dgm:prSet/>
      <dgm:spPr/>
      <dgm:t>
        <a:bodyPr/>
        <a:lstStyle/>
        <a:p>
          <a:endParaRPr lang="en-US"/>
        </a:p>
      </dgm:t>
    </dgm:pt>
    <dgm:pt modelId="{D4C8B838-D2FA-47BF-B8CB-F214DB847CB4}">
      <dgm:prSet phldrT="[Text]" custT="1"/>
      <dgm:spPr/>
      <dgm:t>
        <a:bodyPr/>
        <a:lstStyle/>
        <a:p>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Generic Tools</a:t>
          </a:r>
          <a:endParaRPr lang="en-US" sz="2800" dirty="0">
            <a:solidFill>
              <a:schemeClr val="bg1">
                <a:lumMod val="85000"/>
              </a:schemeClr>
            </a:solidFill>
          </a:endParaRPr>
        </a:p>
      </dgm:t>
    </dgm:pt>
    <dgm:pt modelId="{E2D72D92-49BD-4B5B-A7E3-A3E03B156850}" type="parTrans" cxnId="{69234E58-3476-4FF2-8596-68EAA35216CB}">
      <dgm:prSet/>
      <dgm:spPr/>
      <dgm:t>
        <a:bodyPr/>
        <a:lstStyle/>
        <a:p>
          <a:endParaRPr lang="en-US"/>
        </a:p>
      </dgm:t>
    </dgm:pt>
    <dgm:pt modelId="{3083AF7D-E34B-4B57-96FD-D867CFDA125F}" type="sibTrans" cxnId="{69234E58-3476-4FF2-8596-68EAA35216CB}">
      <dgm:prSet/>
      <dgm:spPr/>
      <dgm:t>
        <a:bodyPr/>
        <a:lstStyle/>
        <a:p>
          <a:endParaRPr lang="en-US"/>
        </a:p>
      </dgm:t>
    </dgm:pt>
    <dgm:pt modelId="{699FB911-2F70-4A1D-AEC5-763012823722}">
      <dgm:prSet phldrT="[Text]"/>
      <dgm:spPr/>
      <dgm:t>
        <a:bodyPr/>
        <a:lstStyle/>
        <a:p>
          <a:r>
            <a:rPr lang="en-US" dirty="0" smtClean="0">
              <a:solidFill>
                <a:schemeClr val="bg1">
                  <a:lumMod val="85000"/>
                </a:schemeClr>
              </a:solidFill>
            </a:rPr>
            <a:t>Data access</a:t>
          </a:r>
          <a:endParaRPr lang="en-US" dirty="0">
            <a:solidFill>
              <a:schemeClr val="bg1">
                <a:lumMod val="85000"/>
              </a:schemeClr>
            </a:solidFill>
          </a:endParaRPr>
        </a:p>
      </dgm:t>
    </dgm:pt>
    <dgm:pt modelId="{9493D952-DAA9-4449-B4C4-3D0BAE151C4F}" type="parTrans" cxnId="{4CCF035F-3F96-4C49-9266-AAAF243C520E}">
      <dgm:prSet/>
      <dgm:spPr/>
      <dgm:t>
        <a:bodyPr/>
        <a:lstStyle/>
        <a:p>
          <a:endParaRPr lang="en-US"/>
        </a:p>
      </dgm:t>
    </dgm:pt>
    <dgm:pt modelId="{44BCA681-0C22-449A-BF09-429BD70FC46F}" type="sibTrans" cxnId="{4CCF035F-3F96-4C49-9266-AAAF243C520E}">
      <dgm:prSet/>
      <dgm:spPr/>
      <dgm:t>
        <a:bodyPr/>
        <a:lstStyle/>
        <a:p>
          <a:endParaRPr lang="en-US"/>
        </a:p>
      </dgm:t>
    </dgm:pt>
    <dgm:pt modelId="{7DA6F7EA-52D3-43B2-83C8-88CB4C9AF26F}">
      <dgm:prSet phldrT="[Text]"/>
      <dgm:spPr/>
      <dgm:t>
        <a:bodyPr/>
        <a:lstStyle/>
        <a:p>
          <a:r>
            <a:rPr lang="en-US" dirty="0" smtClean="0">
              <a:solidFill>
                <a:schemeClr val="tx1"/>
              </a:solidFill>
            </a:rPr>
            <a:t>Data-Dictionary 3</a:t>
          </a:r>
          <a:endParaRPr lang="en-US" dirty="0">
            <a:solidFill>
              <a:schemeClr val="tx1"/>
            </a:solidFill>
          </a:endParaRPr>
        </a:p>
      </dgm:t>
    </dgm:pt>
    <dgm:pt modelId="{C82878BF-E20C-4D2C-A577-513835211FC7}" type="parTrans" cxnId="{5F0645A9-1D1B-425D-B2D9-78150DED5597}">
      <dgm:prSet/>
      <dgm:spPr/>
      <dgm:t>
        <a:bodyPr/>
        <a:lstStyle/>
        <a:p>
          <a:endParaRPr lang="en-US"/>
        </a:p>
      </dgm:t>
    </dgm:pt>
    <dgm:pt modelId="{73EB0D0A-77B0-496C-BF31-F58F48FA0F7B}" type="sibTrans" cxnId="{5F0645A9-1D1B-425D-B2D9-78150DED5597}">
      <dgm:prSet/>
      <dgm:spPr/>
      <dgm:t>
        <a:bodyPr/>
        <a:lstStyle/>
        <a:p>
          <a:endParaRPr lang="en-US"/>
        </a:p>
      </dgm:t>
    </dgm:pt>
    <dgm:pt modelId="{5408C188-A94A-43C6-B258-33D64E4AC74A}">
      <dgm:prSet phldrT="[Text]"/>
      <dgm:spPr/>
      <dgm:t>
        <a:bodyPr/>
        <a:lstStyle/>
        <a:p>
          <a:r>
            <a:rPr lang="en-US" dirty="0" smtClean="0">
              <a:solidFill>
                <a:schemeClr val="bg1">
                  <a:lumMod val="85000"/>
                </a:schemeClr>
              </a:solidFill>
            </a:rPr>
            <a:t>Heating &amp; Current Drive workflow</a:t>
          </a:r>
          <a:endParaRPr lang="en-US" dirty="0">
            <a:solidFill>
              <a:schemeClr val="bg1">
                <a:lumMod val="85000"/>
              </a:schemeClr>
            </a:solidFill>
          </a:endParaRPr>
        </a:p>
      </dgm:t>
    </dgm:pt>
    <dgm:pt modelId="{39DE0606-D32B-4B58-B4D1-BB28331FC2A6}" type="parTrans" cxnId="{7DC3EE03-EB12-4BE6-8158-9BBB33962D48}">
      <dgm:prSet/>
      <dgm:spPr/>
      <dgm:t>
        <a:bodyPr/>
        <a:lstStyle/>
        <a:p>
          <a:endParaRPr lang="en-US"/>
        </a:p>
      </dgm:t>
    </dgm:pt>
    <dgm:pt modelId="{77876557-4AD0-4368-B00E-019104DEB120}" type="sibTrans" cxnId="{7DC3EE03-EB12-4BE6-8158-9BBB33962D48}">
      <dgm:prSet/>
      <dgm:spPr/>
      <dgm:t>
        <a:bodyPr/>
        <a:lstStyle/>
        <a:p>
          <a:endParaRPr lang="en-US"/>
        </a:p>
      </dgm:t>
    </dgm:pt>
    <dgm:pt modelId="{1AB1DF47-3BA8-4944-8CB9-14C5C31F30F2}">
      <dgm:prSet phldrT="[Text]" custT="1"/>
      <dgm:spPr/>
      <dgm:t>
        <a:bodyPr/>
        <a:lstStyle/>
        <a:p>
          <a:r>
            <a:rPr lang="en-US" sz="2800" dirty="0" smtClean="0"/>
            <a:t>Data Model</a:t>
          </a:r>
          <a:endParaRPr lang="en-US" sz="2800" dirty="0"/>
        </a:p>
      </dgm:t>
    </dgm:pt>
    <dgm:pt modelId="{D8B807DB-85E4-4AEE-A7A5-3BEB3F4194F1}" type="sibTrans" cxnId="{4629FADE-AAB4-4916-AF2B-042673EA5928}">
      <dgm:prSet/>
      <dgm:spPr/>
      <dgm:t>
        <a:bodyPr/>
        <a:lstStyle/>
        <a:p>
          <a:endParaRPr lang="en-US"/>
        </a:p>
      </dgm:t>
    </dgm:pt>
    <dgm:pt modelId="{392E7B10-05CC-4DA9-9A66-629AED269D69}" type="parTrans" cxnId="{4629FADE-AAB4-4916-AF2B-042673EA5928}">
      <dgm:prSet/>
      <dgm:spPr/>
      <dgm:t>
        <a:bodyPr/>
        <a:lstStyle/>
        <a:p>
          <a:endParaRPr lang="en-US"/>
        </a:p>
      </dgm:t>
    </dgm:pt>
    <dgm:pt modelId="{09030D45-10F8-428D-B6D4-F58100CC3797}">
      <dgm:prSet phldrT="[Text]"/>
      <dgm:spPr/>
      <dgm:t>
        <a:bodyPr/>
        <a:lstStyle/>
        <a:p>
          <a:r>
            <a:rPr lang="en-US" dirty="0" smtClean="0">
              <a:solidFill>
                <a:schemeClr val="bg1">
                  <a:lumMod val="85000"/>
                </a:schemeClr>
              </a:solidFill>
            </a:rPr>
            <a:t>Data visualization</a:t>
          </a:r>
          <a:endParaRPr lang="en-US" dirty="0">
            <a:solidFill>
              <a:schemeClr val="bg1">
                <a:lumMod val="85000"/>
              </a:schemeClr>
            </a:solidFill>
          </a:endParaRPr>
        </a:p>
      </dgm:t>
    </dgm:pt>
    <dgm:pt modelId="{0EF7E687-3221-4610-9DBB-52C624D9FAA5}" type="parTrans" cxnId="{BC02532D-F78C-40DC-8653-BB7B6B037B8C}">
      <dgm:prSet/>
      <dgm:spPr/>
      <dgm:t>
        <a:bodyPr/>
        <a:lstStyle/>
        <a:p>
          <a:endParaRPr lang="en-US"/>
        </a:p>
      </dgm:t>
    </dgm:pt>
    <dgm:pt modelId="{1BB5CAC1-1F96-4416-83CD-3A9FBD9E05D5}" type="sibTrans" cxnId="{BC02532D-F78C-40DC-8653-BB7B6B037B8C}">
      <dgm:prSet/>
      <dgm:spPr/>
      <dgm:t>
        <a:bodyPr/>
        <a:lstStyle/>
        <a:p>
          <a:endParaRPr lang="en-US"/>
        </a:p>
      </dgm:t>
    </dgm:pt>
    <dgm:pt modelId="{E6940251-018E-42BC-B5B5-9D8BF5168386}">
      <dgm:prSet phldrT="[Text]"/>
      <dgm:spPr/>
      <dgm:t>
        <a:bodyPr/>
        <a:lstStyle/>
        <a:p>
          <a:r>
            <a:rPr lang="en-US" dirty="0" smtClean="0">
              <a:solidFill>
                <a:schemeClr val="bg1">
                  <a:lumMod val="85000"/>
                </a:schemeClr>
              </a:solidFill>
            </a:rPr>
            <a:t>Workflow and coupling tools</a:t>
          </a:r>
          <a:endParaRPr lang="en-US" dirty="0">
            <a:solidFill>
              <a:schemeClr val="bg1">
                <a:lumMod val="85000"/>
              </a:schemeClr>
            </a:solidFill>
          </a:endParaRPr>
        </a:p>
      </dgm:t>
    </dgm:pt>
    <dgm:pt modelId="{C0AEF51D-2481-49D2-A3B5-273AC1CF7467}" type="parTrans" cxnId="{2E143703-569E-4644-8254-4A5FDDF111CB}">
      <dgm:prSet/>
      <dgm:spPr/>
      <dgm:t>
        <a:bodyPr/>
        <a:lstStyle/>
        <a:p>
          <a:endParaRPr lang="en-US"/>
        </a:p>
      </dgm:t>
    </dgm:pt>
    <dgm:pt modelId="{0A35DAF7-0229-4BD2-B635-CFD33EFCD010}" type="sibTrans" cxnId="{2E143703-569E-4644-8254-4A5FDDF111CB}">
      <dgm:prSet/>
      <dgm:spPr/>
      <dgm:t>
        <a:bodyPr/>
        <a:lstStyle/>
        <a:p>
          <a:endParaRPr lang="en-US"/>
        </a:p>
      </dgm:t>
    </dgm:pt>
    <dgm:pt modelId="{54D13619-C165-4341-9CDF-253CB3CB3C90}">
      <dgm:prSet phldrT="[Text]"/>
      <dgm:spPr/>
      <dgm:t>
        <a:bodyPr/>
        <a:lstStyle/>
        <a:p>
          <a:r>
            <a:rPr lang="en-US" dirty="0" smtClean="0">
              <a:solidFill>
                <a:schemeClr val="bg1">
                  <a:lumMod val="85000"/>
                </a:schemeClr>
              </a:solidFill>
            </a:rPr>
            <a:t>Database management</a:t>
          </a:r>
          <a:endParaRPr lang="en-US" dirty="0">
            <a:solidFill>
              <a:schemeClr val="bg1">
                <a:lumMod val="85000"/>
              </a:schemeClr>
            </a:solidFill>
          </a:endParaRPr>
        </a:p>
      </dgm:t>
    </dgm:pt>
    <dgm:pt modelId="{F5530CB1-9D59-4DB0-B79E-43C6399B77AF}" type="parTrans" cxnId="{198634F4-5865-4792-A6BB-5BC211317969}">
      <dgm:prSet/>
      <dgm:spPr/>
      <dgm:t>
        <a:bodyPr/>
        <a:lstStyle/>
        <a:p>
          <a:endParaRPr lang="en-US"/>
        </a:p>
      </dgm:t>
    </dgm:pt>
    <dgm:pt modelId="{0C79F473-5AE1-4119-A07E-BB9BB49A780E}" type="sibTrans" cxnId="{198634F4-5865-4792-A6BB-5BC211317969}">
      <dgm:prSet/>
      <dgm:spPr/>
      <dgm:t>
        <a:bodyPr/>
        <a:lstStyle/>
        <a:p>
          <a:endParaRPr lang="en-US"/>
        </a:p>
      </dgm:t>
    </dgm:pt>
    <dgm:pt modelId="{FE2492B6-D8A5-47FF-B88D-773E3522B7D1}">
      <dgm:prSet phldrT="[Text]"/>
      <dgm:spPr/>
      <dgm:t>
        <a:bodyPr/>
        <a:lstStyle/>
        <a:p>
          <a:r>
            <a:rPr lang="en-US" dirty="0" smtClean="0">
              <a:solidFill>
                <a:schemeClr val="bg1">
                  <a:lumMod val="85000"/>
                </a:schemeClr>
              </a:solidFill>
            </a:rPr>
            <a:t>High-Fidelity Plasma Simulator</a:t>
          </a:r>
          <a:endParaRPr lang="en-US" dirty="0">
            <a:solidFill>
              <a:schemeClr val="bg1">
                <a:lumMod val="85000"/>
              </a:schemeClr>
            </a:solidFill>
          </a:endParaRPr>
        </a:p>
      </dgm:t>
    </dgm:pt>
    <dgm:pt modelId="{1C9D2F76-C9A8-4B12-8953-9372CFE27B7E}" type="parTrans" cxnId="{057724AC-CB08-4E90-BD8E-99D66D6C07DA}">
      <dgm:prSet/>
      <dgm:spPr/>
      <dgm:t>
        <a:bodyPr/>
        <a:lstStyle/>
        <a:p>
          <a:endParaRPr lang="en-US"/>
        </a:p>
      </dgm:t>
    </dgm:pt>
    <dgm:pt modelId="{2EF1C698-7BA3-4ED6-A407-F7514F0AE0B2}" type="sibTrans" cxnId="{057724AC-CB08-4E90-BD8E-99D66D6C07DA}">
      <dgm:prSet/>
      <dgm:spPr/>
      <dgm:t>
        <a:bodyPr/>
        <a:lstStyle/>
        <a:p>
          <a:endParaRPr lang="en-US"/>
        </a:p>
      </dgm:t>
    </dgm:pt>
    <dgm:pt modelId="{9A3FB941-D74A-4094-AAA8-A15051CF44FF}">
      <dgm:prSet phldrT="[Text]"/>
      <dgm:spPr/>
      <dgm:t>
        <a:bodyPr/>
        <a:lstStyle/>
        <a:p>
          <a:r>
            <a:rPr lang="en-US" dirty="0" smtClean="0">
              <a:solidFill>
                <a:schemeClr val="tx1"/>
              </a:solidFill>
            </a:rPr>
            <a:t>Experimental data mapping survey</a:t>
          </a:r>
          <a:endParaRPr lang="en-US" dirty="0">
            <a:solidFill>
              <a:schemeClr val="tx1"/>
            </a:solidFill>
          </a:endParaRPr>
        </a:p>
      </dgm:t>
    </dgm:pt>
    <dgm:pt modelId="{362D09D9-AC93-435A-AB90-041D49FBC84F}" type="parTrans" cxnId="{FE25A855-881E-4FE2-946E-0E5BF293FCD8}">
      <dgm:prSet/>
      <dgm:spPr/>
      <dgm:t>
        <a:bodyPr/>
        <a:lstStyle/>
        <a:p>
          <a:endParaRPr lang="en-US"/>
        </a:p>
      </dgm:t>
    </dgm:pt>
    <dgm:pt modelId="{8D6E44EE-D34A-46FB-A4C9-A61E432998E0}" type="sibTrans" cxnId="{FE25A855-881E-4FE2-946E-0E5BF293FCD8}">
      <dgm:prSet/>
      <dgm:spPr/>
      <dgm:t>
        <a:bodyPr/>
        <a:lstStyle/>
        <a:p>
          <a:endParaRPr lang="en-US"/>
        </a:p>
      </dgm:t>
    </dgm:pt>
    <dgm:pt modelId="{2ADF3930-1D0A-404C-B6E9-213EF43719C6}">
      <dgm:prSet phldrT="[Text]"/>
      <dgm:spPr/>
      <dgm:t>
        <a:bodyPr/>
        <a:lstStyle/>
        <a:p>
          <a:r>
            <a:rPr lang="en-US" dirty="0" smtClean="0">
              <a:solidFill>
                <a:schemeClr val="bg1">
                  <a:lumMod val="85000"/>
                </a:schemeClr>
              </a:solidFill>
            </a:rPr>
            <a:t>Pulse Design Simulator</a:t>
          </a:r>
          <a:endParaRPr lang="en-US" dirty="0">
            <a:solidFill>
              <a:schemeClr val="bg1">
                <a:lumMod val="85000"/>
              </a:schemeClr>
            </a:solidFill>
          </a:endParaRPr>
        </a:p>
      </dgm:t>
    </dgm:pt>
    <dgm:pt modelId="{3F503585-A634-47B6-8781-D761A4D756D0}" type="parTrans" cxnId="{BC704E6F-F54F-4BC3-9C9F-E28B31E26AE4}">
      <dgm:prSet/>
      <dgm:spPr/>
      <dgm:t>
        <a:bodyPr/>
        <a:lstStyle/>
        <a:p>
          <a:endParaRPr lang="en-US"/>
        </a:p>
      </dgm:t>
    </dgm:pt>
    <dgm:pt modelId="{79E7A812-627B-400B-A7E3-6EFA86187F40}" type="sibTrans" cxnId="{BC704E6F-F54F-4BC3-9C9F-E28B31E26AE4}">
      <dgm:prSet/>
      <dgm:spPr/>
      <dgm:t>
        <a:bodyPr/>
        <a:lstStyle/>
        <a:p>
          <a:endParaRPr lang="en-US"/>
        </a:p>
      </dgm:t>
    </dgm:pt>
    <dgm:pt modelId="{208844DA-44E0-4995-B407-1051DB58F4B4}">
      <dgm:prSet phldrT="[Text]"/>
      <dgm:spPr/>
      <dgm:t>
        <a:bodyPr/>
        <a:lstStyle/>
        <a:p>
          <a:r>
            <a:rPr lang="en-US" dirty="0" smtClean="0">
              <a:solidFill>
                <a:schemeClr val="tx1"/>
              </a:solidFill>
            </a:rPr>
            <a:t>Status of Data-Dictionary 4</a:t>
          </a:r>
          <a:endParaRPr lang="en-US" dirty="0">
            <a:solidFill>
              <a:schemeClr val="tx1"/>
            </a:solidFill>
          </a:endParaRPr>
        </a:p>
      </dgm:t>
    </dgm:pt>
    <dgm:pt modelId="{8AF84628-D22D-45A7-AD1C-28010554CD5E}" type="parTrans" cxnId="{72421C3C-AB65-4D99-BB5C-8FEDE0B24B2B}">
      <dgm:prSet/>
      <dgm:spPr/>
      <dgm:t>
        <a:bodyPr/>
        <a:lstStyle/>
        <a:p>
          <a:endParaRPr lang="en-US"/>
        </a:p>
      </dgm:t>
    </dgm:pt>
    <dgm:pt modelId="{E6CF237F-8827-44E6-B9BC-D01F26F0ADFA}" type="sibTrans" cxnId="{72421C3C-AB65-4D99-BB5C-8FEDE0B24B2B}">
      <dgm:prSet/>
      <dgm:spPr/>
      <dgm:t>
        <a:bodyPr/>
        <a:lstStyle/>
        <a:p>
          <a:endParaRPr lang="en-US"/>
        </a:p>
      </dgm:t>
    </dgm:pt>
    <dgm:pt modelId="{A77EEBBC-EBF3-42F9-B782-0E24C8028ED6}">
      <dgm:prSet phldrT="[Text]"/>
      <dgm:spPr/>
      <dgm:t>
        <a:bodyPr/>
        <a:lstStyle/>
        <a:p>
          <a:r>
            <a:rPr lang="en-US" dirty="0" smtClean="0">
              <a:solidFill>
                <a:schemeClr val="tx1"/>
              </a:solidFill>
            </a:rPr>
            <a:t>Documentation and tools</a:t>
          </a:r>
          <a:endParaRPr lang="en-US" dirty="0">
            <a:solidFill>
              <a:schemeClr val="tx1"/>
            </a:solidFill>
          </a:endParaRPr>
        </a:p>
      </dgm:t>
    </dgm:pt>
    <dgm:pt modelId="{F62ECD38-006B-47C3-A993-A0B87C4CFBBF}" type="parTrans" cxnId="{5E231BB5-2EB6-4BCC-A122-44751F570473}">
      <dgm:prSet/>
      <dgm:spPr/>
      <dgm:t>
        <a:bodyPr/>
        <a:lstStyle/>
        <a:p>
          <a:endParaRPr lang="en-US"/>
        </a:p>
      </dgm:t>
    </dgm:pt>
    <dgm:pt modelId="{94A7C767-6379-4400-AE43-0488D58C5157}" type="sibTrans" cxnId="{5E231BB5-2EB6-4BCC-A122-44751F570473}">
      <dgm:prSet/>
      <dgm:spPr/>
      <dgm:t>
        <a:bodyPr/>
        <a:lstStyle/>
        <a:p>
          <a:endParaRPr lang="en-US"/>
        </a:p>
      </dgm:t>
    </dgm:pt>
    <dgm:pt modelId="{7060EEF6-5E7A-4079-AF3F-879B17D16DF9}">
      <dgm:prSet phldrT="[Text]"/>
      <dgm:spPr/>
      <dgm:t>
        <a:bodyPr/>
        <a:lstStyle/>
        <a:p>
          <a:r>
            <a:rPr lang="en-US" dirty="0" smtClean="0">
              <a:solidFill>
                <a:schemeClr val="bg1">
                  <a:lumMod val="85000"/>
                </a:schemeClr>
              </a:solidFill>
            </a:rPr>
            <a:t>Other Activities</a:t>
          </a:r>
          <a:endParaRPr lang="en-US" dirty="0">
            <a:solidFill>
              <a:schemeClr val="bg1">
                <a:lumMod val="85000"/>
              </a:schemeClr>
            </a:solidFill>
          </a:endParaRPr>
        </a:p>
      </dgm:t>
    </dgm:pt>
    <dgm:pt modelId="{94205AB2-E561-43BB-A64B-38AFB2D0C64D}" type="parTrans" cxnId="{71B94489-8286-49E6-8DAF-0890D3D8EB8B}">
      <dgm:prSet/>
      <dgm:spPr/>
      <dgm:t>
        <a:bodyPr/>
        <a:lstStyle/>
        <a:p>
          <a:endParaRPr lang="en-US"/>
        </a:p>
      </dgm:t>
    </dgm:pt>
    <dgm:pt modelId="{13436DD2-C22F-4B73-81D8-323DD9C8FA85}" type="sibTrans" cxnId="{71B94489-8286-49E6-8DAF-0890D3D8EB8B}">
      <dgm:prSet/>
      <dgm:spPr/>
      <dgm:t>
        <a:bodyPr/>
        <a:lstStyle/>
        <a:p>
          <a:endParaRPr lang="en-US"/>
        </a:p>
      </dgm:t>
    </dgm:pt>
    <dgm:pt modelId="{9B0B64B3-3288-48DA-9901-8FC5C6375AA6}" type="pres">
      <dgm:prSet presAssocID="{A249B665-794E-41C2-98BC-082FD4F5556F}" presName="Name0" presStyleCnt="0">
        <dgm:presLayoutVars>
          <dgm:chMax val="7"/>
          <dgm:dir/>
          <dgm:animLvl val="lvl"/>
          <dgm:resizeHandles val="exact"/>
        </dgm:presLayoutVars>
      </dgm:prSet>
      <dgm:spPr/>
      <dgm:t>
        <a:bodyPr/>
        <a:lstStyle/>
        <a:p>
          <a:endParaRPr lang="en-US"/>
        </a:p>
      </dgm:t>
    </dgm:pt>
    <dgm:pt modelId="{442267F7-4A3E-4D2A-9B33-2FE181D53DD7}" type="pres">
      <dgm:prSet presAssocID="{A35989F1-1D73-43EC-9487-A81B3EA32FFE}" presName="circle1" presStyleLbl="node1" presStyleIdx="0" presStyleCnt="3" custLinFactNeighborX="1389" custLinFactNeighborY="0"/>
      <dgm:spPr/>
    </dgm:pt>
    <dgm:pt modelId="{E031309F-D061-4BDD-A8F6-62E6889DCCCC}" type="pres">
      <dgm:prSet presAssocID="{A35989F1-1D73-43EC-9487-A81B3EA32FFE}" presName="space" presStyleCnt="0"/>
      <dgm:spPr/>
    </dgm:pt>
    <dgm:pt modelId="{BD2BF36B-8217-4075-885A-BBAA5F95073E}" type="pres">
      <dgm:prSet presAssocID="{A35989F1-1D73-43EC-9487-A81B3EA32FFE}" presName="rect1" presStyleLbl="alignAcc1" presStyleIdx="0" presStyleCnt="3"/>
      <dgm:spPr/>
      <dgm:t>
        <a:bodyPr/>
        <a:lstStyle/>
        <a:p>
          <a:endParaRPr lang="en-US"/>
        </a:p>
      </dgm:t>
    </dgm:pt>
    <dgm:pt modelId="{91A0BFA0-FD62-4241-A430-7EEC6F9693E0}" type="pres">
      <dgm:prSet presAssocID="{D4C8B838-D2FA-47BF-B8CB-F214DB847CB4}" presName="vertSpace2" presStyleLbl="node1" presStyleIdx="0" presStyleCnt="3"/>
      <dgm:spPr/>
    </dgm:pt>
    <dgm:pt modelId="{8B44F4C2-168A-4CA9-BC3A-0A9F97FC8E7E}" type="pres">
      <dgm:prSet presAssocID="{D4C8B838-D2FA-47BF-B8CB-F214DB847CB4}" presName="circle2" presStyleLbl="node1" presStyleIdx="1" presStyleCnt="3" custLinFactNeighborY="-42103"/>
      <dgm:spPr/>
    </dgm:pt>
    <dgm:pt modelId="{F77D7FD1-4FA6-46D3-9AC8-9C32E2C09B36}" type="pres">
      <dgm:prSet presAssocID="{D4C8B838-D2FA-47BF-B8CB-F214DB847CB4}" presName="rect2" presStyleLbl="alignAcc1" presStyleIdx="1" presStyleCnt="3" custLinFactNeighborY="-42103"/>
      <dgm:spPr/>
      <dgm:t>
        <a:bodyPr/>
        <a:lstStyle/>
        <a:p>
          <a:endParaRPr lang="en-US"/>
        </a:p>
      </dgm:t>
    </dgm:pt>
    <dgm:pt modelId="{169174E1-D8CF-4056-85DF-846D71E141CA}" type="pres">
      <dgm:prSet presAssocID="{1AB1DF47-3BA8-4944-8CB9-14C5C31F30F2}" presName="vertSpace3" presStyleLbl="node1" presStyleIdx="1" presStyleCnt="3"/>
      <dgm:spPr/>
    </dgm:pt>
    <dgm:pt modelId="{E94A951E-E394-4B9F-AF48-C85592DC88DB}" type="pres">
      <dgm:prSet presAssocID="{1AB1DF47-3BA8-4944-8CB9-14C5C31F30F2}" presName="circle3" presStyleLbl="node1" presStyleIdx="2" presStyleCnt="3" custLinFactY="-80543" custLinFactNeighborY="-100000"/>
      <dgm:spPr/>
    </dgm:pt>
    <dgm:pt modelId="{27FC27F5-50F5-46AA-AF83-3246B8B9EB12}" type="pres">
      <dgm:prSet presAssocID="{1AB1DF47-3BA8-4944-8CB9-14C5C31F30F2}" presName="rect3" presStyleLbl="alignAcc1" presStyleIdx="2" presStyleCnt="3" custLinFactY="-81482" custLinFactNeighborY="-100000"/>
      <dgm:spPr/>
      <dgm:t>
        <a:bodyPr/>
        <a:lstStyle/>
        <a:p>
          <a:endParaRPr lang="en-US"/>
        </a:p>
      </dgm:t>
    </dgm:pt>
    <dgm:pt modelId="{3CF8498A-59E7-4623-A88B-D97279B5D2F6}" type="pres">
      <dgm:prSet presAssocID="{A35989F1-1D73-43EC-9487-A81B3EA32FFE}" presName="rect1ParTx" presStyleLbl="alignAcc1" presStyleIdx="2" presStyleCnt="3">
        <dgm:presLayoutVars>
          <dgm:chMax val="1"/>
          <dgm:bulletEnabled val="1"/>
        </dgm:presLayoutVars>
      </dgm:prSet>
      <dgm:spPr/>
      <dgm:t>
        <a:bodyPr/>
        <a:lstStyle/>
        <a:p>
          <a:endParaRPr lang="en-US"/>
        </a:p>
      </dgm:t>
    </dgm:pt>
    <dgm:pt modelId="{A5BA10AD-62DD-4BE4-AB6E-AFD6FF78F458}" type="pres">
      <dgm:prSet presAssocID="{A35989F1-1D73-43EC-9487-A81B3EA32FFE}" presName="rect1ChTx" presStyleLbl="alignAcc1" presStyleIdx="2" presStyleCnt="3" custScaleX="105416" custLinFactY="100000" custLinFactNeighborX="-1354" custLinFactNeighborY="130161">
        <dgm:presLayoutVars>
          <dgm:bulletEnabled val="1"/>
        </dgm:presLayoutVars>
      </dgm:prSet>
      <dgm:spPr/>
      <dgm:t>
        <a:bodyPr/>
        <a:lstStyle/>
        <a:p>
          <a:endParaRPr lang="en-US"/>
        </a:p>
      </dgm:t>
    </dgm:pt>
    <dgm:pt modelId="{E8129F9E-1955-44AE-8EC3-83D32B570BF6}" type="pres">
      <dgm:prSet presAssocID="{D4C8B838-D2FA-47BF-B8CB-F214DB847CB4}" presName="rect2ParTx" presStyleLbl="alignAcc1" presStyleIdx="2" presStyleCnt="3">
        <dgm:presLayoutVars>
          <dgm:chMax val="1"/>
          <dgm:bulletEnabled val="1"/>
        </dgm:presLayoutVars>
      </dgm:prSet>
      <dgm:spPr/>
      <dgm:t>
        <a:bodyPr/>
        <a:lstStyle/>
        <a:p>
          <a:endParaRPr lang="en-US"/>
        </a:p>
      </dgm:t>
    </dgm:pt>
    <dgm:pt modelId="{F8491550-EC58-402F-B45D-D6E5160A94F8}" type="pres">
      <dgm:prSet presAssocID="{D4C8B838-D2FA-47BF-B8CB-F214DB847CB4}" presName="rect2ChTx" presStyleLbl="alignAcc1" presStyleIdx="2" presStyleCnt="3" custScaleX="105416" custLinFactNeighborX="-1354" custLinFactNeighborY="20421">
        <dgm:presLayoutVars>
          <dgm:bulletEnabled val="1"/>
        </dgm:presLayoutVars>
      </dgm:prSet>
      <dgm:spPr/>
      <dgm:t>
        <a:bodyPr/>
        <a:lstStyle/>
        <a:p>
          <a:endParaRPr lang="en-US"/>
        </a:p>
      </dgm:t>
    </dgm:pt>
    <dgm:pt modelId="{32AF386A-67CD-47F0-9EBE-3A326F4BDE39}" type="pres">
      <dgm:prSet presAssocID="{1AB1DF47-3BA8-4944-8CB9-14C5C31F30F2}" presName="rect3ParTx" presStyleLbl="alignAcc1" presStyleIdx="2" presStyleCnt="3">
        <dgm:presLayoutVars>
          <dgm:chMax val="1"/>
          <dgm:bulletEnabled val="1"/>
        </dgm:presLayoutVars>
      </dgm:prSet>
      <dgm:spPr/>
      <dgm:t>
        <a:bodyPr/>
        <a:lstStyle/>
        <a:p>
          <a:endParaRPr lang="en-US"/>
        </a:p>
      </dgm:t>
    </dgm:pt>
    <dgm:pt modelId="{9724B29E-A893-4FB3-A24F-F4D199F5D4E9}" type="pres">
      <dgm:prSet presAssocID="{1AB1DF47-3BA8-4944-8CB9-14C5C31F30F2}" presName="rect3ChTx" presStyleLbl="alignAcc1" presStyleIdx="2" presStyleCnt="3" custScaleX="105416" custLinFactY="-80594" custLinFactNeighborX="-1354" custLinFactNeighborY="-100000">
        <dgm:presLayoutVars>
          <dgm:bulletEnabled val="1"/>
        </dgm:presLayoutVars>
      </dgm:prSet>
      <dgm:spPr/>
      <dgm:t>
        <a:bodyPr/>
        <a:lstStyle/>
        <a:p>
          <a:endParaRPr lang="en-US"/>
        </a:p>
      </dgm:t>
    </dgm:pt>
  </dgm:ptLst>
  <dgm:cxnLst>
    <dgm:cxn modelId="{EE97BC9B-7BBC-4327-A042-102648F1DBCA}" type="presOf" srcId="{D4C8B838-D2FA-47BF-B8CB-F214DB847CB4}" destId="{F77D7FD1-4FA6-46D3-9AC8-9C32E2C09B36}" srcOrd="0" destOrd="0" presId="urn:microsoft.com/office/officeart/2005/8/layout/target3"/>
    <dgm:cxn modelId="{DCB70BAA-F46D-4113-869F-2DDD26FC4684}" type="presOf" srcId="{A77EEBBC-EBF3-42F9-B782-0E24C8028ED6}" destId="{9724B29E-A893-4FB3-A24F-F4D199F5D4E9}" srcOrd="0" destOrd="2" presId="urn:microsoft.com/office/officeart/2005/8/layout/target3"/>
    <dgm:cxn modelId="{5E231BB5-2EB6-4BCC-A122-44751F570473}" srcId="{1AB1DF47-3BA8-4944-8CB9-14C5C31F30F2}" destId="{A77EEBBC-EBF3-42F9-B782-0E24C8028ED6}" srcOrd="2" destOrd="0" parTransId="{F62ECD38-006B-47C3-A993-A0B87C4CFBBF}" sibTransId="{94A7C767-6379-4400-AE43-0488D58C5157}"/>
    <dgm:cxn modelId="{7DC3EE03-EB12-4BE6-8158-9BBB33962D48}" srcId="{A35989F1-1D73-43EC-9487-A81B3EA32FFE}" destId="{5408C188-A94A-43C6-B258-33D64E4AC74A}" srcOrd="3" destOrd="0" parTransId="{39DE0606-D32B-4B58-B4D1-BB28331FC2A6}" sibTransId="{77876557-4AD0-4368-B00E-019104DEB120}"/>
    <dgm:cxn modelId="{69234E58-3476-4FF2-8596-68EAA35216CB}" srcId="{A249B665-794E-41C2-98BC-082FD4F5556F}" destId="{D4C8B838-D2FA-47BF-B8CB-F214DB847CB4}" srcOrd="1" destOrd="0" parTransId="{E2D72D92-49BD-4B5B-A7E3-A3E03B156850}" sibTransId="{3083AF7D-E34B-4B57-96FD-D867CFDA125F}"/>
    <dgm:cxn modelId="{02DDEEC0-3E0B-4F39-96A1-7B9896F38F28}" type="presOf" srcId="{E6940251-018E-42BC-B5B5-9D8BF5168386}" destId="{F8491550-EC58-402F-B45D-D6E5160A94F8}" srcOrd="0" destOrd="2" presId="urn:microsoft.com/office/officeart/2005/8/layout/target3"/>
    <dgm:cxn modelId="{F4E21625-15CC-4063-BA67-D76C5AC2614D}" type="presOf" srcId="{699FB911-2F70-4A1D-AEC5-763012823722}" destId="{F8491550-EC58-402F-B45D-D6E5160A94F8}" srcOrd="0" destOrd="0" presId="urn:microsoft.com/office/officeart/2005/8/layout/target3"/>
    <dgm:cxn modelId="{4C46A787-D518-4796-9FDF-B41E2CFF1BD5}" type="presOf" srcId="{9A3FB941-D74A-4094-AAA8-A15051CF44FF}" destId="{9724B29E-A893-4FB3-A24F-F4D199F5D4E9}" srcOrd="0" destOrd="3" presId="urn:microsoft.com/office/officeart/2005/8/layout/target3"/>
    <dgm:cxn modelId="{83E8ED6B-2C16-445A-8B7C-C6C89F736793}" type="presOf" srcId="{54D13619-C165-4341-9CDF-253CB3CB3C90}" destId="{F8491550-EC58-402F-B45D-D6E5160A94F8}" srcOrd="0" destOrd="3" presId="urn:microsoft.com/office/officeart/2005/8/layout/target3"/>
    <dgm:cxn modelId="{5F0645A9-1D1B-425D-B2D9-78150DED5597}" srcId="{1AB1DF47-3BA8-4944-8CB9-14C5C31F30F2}" destId="{7DA6F7EA-52D3-43B2-83C8-88CB4C9AF26F}" srcOrd="0" destOrd="0" parTransId="{C82878BF-E20C-4D2C-A577-513835211FC7}" sibTransId="{73EB0D0A-77B0-496C-BF31-F58F48FA0F7B}"/>
    <dgm:cxn modelId="{B18F4EC6-E083-4380-B934-48C07A33D198}" type="presOf" srcId="{7DA6F7EA-52D3-43B2-83C8-88CB4C9AF26F}" destId="{9724B29E-A893-4FB3-A24F-F4D199F5D4E9}" srcOrd="0" destOrd="0" presId="urn:microsoft.com/office/officeart/2005/8/layout/target3"/>
    <dgm:cxn modelId="{BC02532D-F78C-40DC-8653-BB7B6B037B8C}" srcId="{D4C8B838-D2FA-47BF-B8CB-F214DB847CB4}" destId="{09030D45-10F8-428D-B6D4-F58100CC3797}" srcOrd="1" destOrd="0" parTransId="{0EF7E687-3221-4610-9DBB-52C624D9FAA5}" sibTransId="{1BB5CAC1-1F96-4416-83CD-3A9FBD9E05D5}"/>
    <dgm:cxn modelId="{4CCF035F-3F96-4C49-9266-AAAF243C520E}" srcId="{D4C8B838-D2FA-47BF-B8CB-F214DB847CB4}" destId="{699FB911-2F70-4A1D-AEC5-763012823722}" srcOrd="0" destOrd="0" parTransId="{9493D952-DAA9-4449-B4C4-3D0BAE151C4F}" sibTransId="{44BCA681-0C22-449A-BF09-429BD70FC46F}"/>
    <dgm:cxn modelId="{F85F916B-C1C4-45D1-BBB7-95D9F8E0F782}" type="presOf" srcId="{FE2492B6-D8A5-47FF-B88D-773E3522B7D1}" destId="{A5BA10AD-62DD-4BE4-AB6E-AFD6FF78F458}" srcOrd="0" destOrd="1" presId="urn:microsoft.com/office/officeart/2005/8/layout/target3"/>
    <dgm:cxn modelId="{71B94489-8286-49E6-8DAF-0890D3D8EB8B}" srcId="{A35989F1-1D73-43EC-9487-A81B3EA32FFE}" destId="{7060EEF6-5E7A-4079-AF3F-879B17D16DF9}" srcOrd="4" destOrd="0" parTransId="{94205AB2-E561-43BB-A64B-38AFB2D0C64D}" sibTransId="{13436DD2-C22F-4B73-81D8-323DD9C8FA85}"/>
    <dgm:cxn modelId="{6F99E230-A89B-4BFE-8561-741EB3D58B6B}" type="presOf" srcId="{2ADF3930-1D0A-404C-B6E9-213EF43719C6}" destId="{A5BA10AD-62DD-4BE4-AB6E-AFD6FF78F458}" srcOrd="0" destOrd="2" presId="urn:microsoft.com/office/officeart/2005/8/layout/target3"/>
    <dgm:cxn modelId="{D7082106-C348-4BAA-B51F-9D1C22287BE4}" type="presOf" srcId="{09030D45-10F8-428D-B6D4-F58100CC3797}" destId="{F8491550-EC58-402F-B45D-D6E5160A94F8}" srcOrd="0" destOrd="1" presId="urn:microsoft.com/office/officeart/2005/8/layout/target3"/>
    <dgm:cxn modelId="{6349ACA3-4644-4E95-AA29-E2FFC121D1CC}" type="presOf" srcId="{A35989F1-1D73-43EC-9487-A81B3EA32FFE}" destId="{BD2BF36B-8217-4075-885A-BBAA5F95073E}" srcOrd="0" destOrd="0" presId="urn:microsoft.com/office/officeart/2005/8/layout/target3"/>
    <dgm:cxn modelId="{198634F4-5865-4792-A6BB-5BC211317969}" srcId="{D4C8B838-D2FA-47BF-B8CB-F214DB847CB4}" destId="{54D13619-C165-4341-9CDF-253CB3CB3C90}" srcOrd="3" destOrd="0" parTransId="{F5530CB1-9D59-4DB0-B79E-43C6399B77AF}" sibTransId="{0C79F473-5AE1-4119-A07E-BB9BB49A780E}"/>
    <dgm:cxn modelId="{2E143703-569E-4644-8254-4A5FDDF111CB}" srcId="{D4C8B838-D2FA-47BF-B8CB-F214DB847CB4}" destId="{E6940251-018E-42BC-B5B5-9D8BF5168386}" srcOrd="2" destOrd="0" parTransId="{C0AEF51D-2481-49D2-A3B5-273AC1CF7467}" sibTransId="{0A35DAF7-0229-4BD2-B635-CFD33EFCD010}"/>
    <dgm:cxn modelId="{FE25A855-881E-4FE2-946E-0E5BF293FCD8}" srcId="{1AB1DF47-3BA8-4944-8CB9-14C5C31F30F2}" destId="{9A3FB941-D74A-4094-AAA8-A15051CF44FF}" srcOrd="3" destOrd="0" parTransId="{362D09D9-AC93-435A-AB90-041D49FBC84F}" sibTransId="{8D6E44EE-D34A-46FB-A4C9-A61E432998E0}"/>
    <dgm:cxn modelId="{70B65D70-8E1D-4DC1-B1F3-7BE2459C373D}" type="presOf" srcId="{7060EEF6-5E7A-4079-AF3F-879B17D16DF9}" destId="{A5BA10AD-62DD-4BE4-AB6E-AFD6FF78F458}" srcOrd="0" destOrd="4" presId="urn:microsoft.com/office/officeart/2005/8/layout/target3"/>
    <dgm:cxn modelId="{7E537128-D631-493A-9E26-E927FF2189C9}" type="presOf" srcId="{A249B665-794E-41C2-98BC-082FD4F5556F}" destId="{9B0B64B3-3288-48DA-9901-8FC5C6375AA6}" srcOrd="0" destOrd="0" presId="urn:microsoft.com/office/officeart/2005/8/layout/target3"/>
    <dgm:cxn modelId="{1F029784-55C8-4620-BAE3-E2EBB916A0DE}" srcId="{A35989F1-1D73-43EC-9487-A81B3EA32FFE}" destId="{7842FD27-F3E1-4F27-8417-7277D043FF07}" srcOrd="0" destOrd="0" parTransId="{3938C494-D207-4017-8360-6DC1A92E9189}" sibTransId="{08EC17BF-95D2-4E63-8137-60548B39A2E5}"/>
    <dgm:cxn modelId="{BC704E6F-F54F-4BC3-9C9F-E28B31E26AE4}" srcId="{A35989F1-1D73-43EC-9487-A81B3EA32FFE}" destId="{2ADF3930-1D0A-404C-B6E9-213EF43719C6}" srcOrd="2" destOrd="0" parTransId="{3F503585-A634-47B6-8781-D761A4D756D0}" sibTransId="{79E7A812-627B-400B-A7E3-6EFA86187F40}"/>
    <dgm:cxn modelId="{9A444933-A019-4580-BA2B-BF468AFF45E2}" type="presOf" srcId="{A35989F1-1D73-43EC-9487-A81B3EA32FFE}" destId="{3CF8498A-59E7-4623-A88B-D97279B5D2F6}" srcOrd="1" destOrd="0" presId="urn:microsoft.com/office/officeart/2005/8/layout/target3"/>
    <dgm:cxn modelId="{057724AC-CB08-4E90-BD8E-99D66D6C07DA}" srcId="{A35989F1-1D73-43EC-9487-A81B3EA32FFE}" destId="{FE2492B6-D8A5-47FF-B88D-773E3522B7D1}" srcOrd="1" destOrd="0" parTransId="{1C9D2F76-C9A8-4B12-8953-9372CFE27B7E}" sibTransId="{2EF1C698-7BA3-4ED6-A407-F7514F0AE0B2}"/>
    <dgm:cxn modelId="{5FEFE795-6057-4908-9F67-5281A40FBF03}" type="presOf" srcId="{208844DA-44E0-4995-B407-1051DB58F4B4}" destId="{9724B29E-A893-4FB3-A24F-F4D199F5D4E9}" srcOrd="0" destOrd="1" presId="urn:microsoft.com/office/officeart/2005/8/layout/target3"/>
    <dgm:cxn modelId="{199DD841-9633-4BA0-90CA-9149095F62EC}" srcId="{A249B665-794E-41C2-98BC-082FD4F5556F}" destId="{A35989F1-1D73-43EC-9487-A81B3EA32FFE}" srcOrd="0" destOrd="0" parTransId="{64F49D06-CC38-4401-BA61-DE8C6AD6435F}" sibTransId="{0344714F-7D68-4EB5-A435-609A76489B14}"/>
    <dgm:cxn modelId="{0D92E997-39DB-4C8C-9A10-7FC5CBE8123B}" type="presOf" srcId="{5408C188-A94A-43C6-B258-33D64E4AC74A}" destId="{A5BA10AD-62DD-4BE4-AB6E-AFD6FF78F458}" srcOrd="0" destOrd="3" presId="urn:microsoft.com/office/officeart/2005/8/layout/target3"/>
    <dgm:cxn modelId="{24DA15EA-4F5D-4FE6-B033-1C241D9179CC}" type="presOf" srcId="{7842FD27-F3E1-4F27-8417-7277D043FF07}" destId="{A5BA10AD-62DD-4BE4-AB6E-AFD6FF78F458}" srcOrd="0" destOrd="0" presId="urn:microsoft.com/office/officeart/2005/8/layout/target3"/>
    <dgm:cxn modelId="{B58C9E5D-A070-445D-AB3A-E19C4F18A44C}" type="presOf" srcId="{D4C8B838-D2FA-47BF-B8CB-F214DB847CB4}" destId="{E8129F9E-1955-44AE-8EC3-83D32B570BF6}" srcOrd="1" destOrd="0" presId="urn:microsoft.com/office/officeart/2005/8/layout/target3"/>
    <dgm:cxn modelId="{E4048CB7-B999-46D9-9147-F0CBE6BB8D77}" type="presOf" srcId="{1AB1DF47-3BA8-4944-8CB9-14C5C31F30F2}" destId="{27FC27F5-50F5-46AA-AF83-3246B8B9EB12}" srcOrd="0" destOrd="0" presId="urn:microsoft.com/office/officeart/2005/8/layout/target3"/>
    <dgm:cxn modelId="{72421C3C-AB65-4D99-BB5C-8FEDE0B24B2B}" srcId="{1AB1DF47-3BA8-4944-8CB9-14C5C31F30F2}" destId="{208844DA-44E0-4995-B407-1051DB58F4B4}" srcOrd="1" destOrd="0" parTransId="{8AF84628-D22D-45A7-AD1C-28010554CD5E}" sibTransId="{E6CF237F-8827-44E6-B9BC-D01F26F0ADFA}"/>
    <dgm:cxn modelId="{4629FADE-AAB4-4916-AF2B-042673EA5928}" srcId="{A249B665-794E-41C2-98BC-082FD4F5556F}" destId="{1AB1DF47-3BA8-4944-8CB9-14C5C31F30F2}" srcOrd="2" destOrd="0" parTransId="{392E7B10-05CC-4DA9-9A66-629AED269D69}" sibTransId="{D8B807DB-85E4-4AEE-A7A5-3BEB3F4194F1}"/>
    <dgm:cxn modelId="{09414549-F113-4E92-8ED3-672BB00FD20B}" type="presOf" srcId="{1AB1DF47-3BA8-4944-8CB9-14C5C31F30F2}" destId="{32AF386A-67CD-47F0-9EBE-3A326F4BDE39}" srcOrd="1" destOrd="0" presId="urn:microsoft.com/office/officeart/2005/8/layout/target3"/>
    <dgm:cxn modelId="{894E75ED-4EC3-41EB-A7B6-D53D86CD2F5A}" type="presParOf" srcId="{9B0B64B3-3288-48DA-9901-8FC5C6375AA6}" destId="{442267F7-4A3E-4D2A-9B33-2FE181D53DD7}" srcOrd="0" destOrd="0" presId="urn:microsoft.com/office/officeart/2005/8/layout/target3"/>
    <dgm:cxn modelId="{D4C9021C-03AA-4D30-8A0D-12B171EDD839}" type="presParOf" srcId="{9B0B64B3-3288-48DA-9901-8FC5C6375AA6}" destId="{E031309F-D061-4BDD-A8F6-62E6889DCCCC}" srcOrd="1" destOrd="0" presId="urn:microsoft.com/office/officeart/2005/8/layout/target3"/>
    <dgm:cxn modelId="{37C070EA-7E1D-4F61-8C56-AE16B5886BA5}" type="presParOf" srcId="{9B0B64B3-3288-48DA-9901-8FC5C6375AA6}" destId="{BD2BF36B-8217-4075-885A-BBAA5F95073E}" srcOrd="2" destOrd="0" presId="urn:microsoft.com/office/officeart/2005/8/layout/target3"/>
    <dgm:cxn modelId="{DCB806FB-FB3B-47B0-B5C4-34E224A3727D}" type="presParOf" srcId="{9B0B64B3-3288-48DA-9901-8FC5C6375AA6}" destId="{91A0BFA0-FD62-4241-A430-7EEC6F9693E0}" srcOrd="3" destOrd="0" presId="urn:microsoft.com/office/officeart/2005/8/layout/target3"/>
    <dgm:cxn modelId="{70FE2D66-B89F-4044-9A88-7776240752F2}" type="presParOf" srcId="{9B0B64B3-3288-48DA-9901-8FC5C6375AA6}" destId="{8B44F4C2-168A-4CA9-BC3A-0A9F97FC8E7E}" srcOrd="4" destOrd="0" presId="urn:microsoft.com/office/officeart/2005/8/layout/target3"/>
    <dgm:cxn modelId="{7FEC1104-EB0C-4941-9C26-F91D0482DA60}" type="presParOf" srcId="{9B0B64B3-3288-48DA-9901-8FC5C6375AA6}" destId="{F77D7FD1-4FA6-46D3-9AC8-9C32E2C09B36}" srcOrd="5" destOrd="0" presId="urn:microsoft.com/office/officeart/2005/8/layout/target3"/>
    <dgm:cxn modelId="{5901D8B5-D2EA-49E5-814C-1B567663B49E}" type="presParOf" srcId="{9B0B64B3-3288-48DA-9901-8FC5C6375AA6}" destId="{169174E1-D8CF-4056-85DF-846D71E141CA}" srcOrd="6" destOrd="0" presId="urn:microsoft.com/office/officeart/2005/8/layout/target3"/>
    <dgm:cxn modelId="{3B14AA05-4D47-4A3C-BF68-5247AC985145}" type="presParOf" srcId="{9B0B64B3-3288-48DA-9901-8FC5C6375AA6}" destId="{E94A951E-E394-4B9F-AF48-C85592DC88DB}" srcOrd="7" destOrd="0" presId="urn:microsoft.com/office/officeart/2005/8/layout/target3"/>
    <dgm:cxn modelId="{C6C80054-DBB0-4971-B739-96DB1940497E}" type="presParOf" srcId="{9B0B64B3-3288-48DA-9901-8FC5C6375AA6}" destId="{27FC27F5-50F5-46AA-AF83-3246B8B9EB12}" srcOrd="8" destOrd="0" presId="urn:microsoft.com/office/officeart/2005/8/layout/target3"/>
    <dgm:cxn modelId="{6D04BB33-2C5E-4E0B-8FC4-82CC2A5A7EC7}" type="presParOf" srcId="{9B0B64B3-3288-48DA-9901-8FC5C6375AA6}" destId="{3CF8498A-59E7-4623-A88B-D97279B5D2F6}" srcOrd="9" destOrd="0" presId="urn:microsoft.com/office/officeart/2005/8/layout/target3"/>
    <dgm:cxn modelId="{95DEAEDD-EB21-42E0-A86D-29118339E6D0}" type="presParOf" srcId="{9B0B64B3-3288-48DA-9901-8FC5C6375AA6}" destId="{A5BA10AD-62DD-4BE4-AB6E-AFD6FF78F458}" srcOrd="10" destOrd="0" presId="urn:microsoft.com/office/officeart/2005/8/layout/target3"/>
    <dgm:cxn modelId="{F610FC2B-2818-41FB-A91A-DC2F24348839}" type="presParOf" srcId="{9B0B64B3-3288-48DA-9901-8FC5C6375AA6}" destId="{E8129F9E-1955-44AE-8EC3-83D32B570BF6}" srcOrd="11" destOrd="0" presId="urn:microsoft.com/office/officeart/2005/8/layout/target3"/>
    <dgm:cxn modelId="{7CE4A9AA-B204-464D-A92C-555BE56D6669}" type="presParOf" srcId="{9B0B64B3-3288-48DA-9901-8FC5C6375AA6}" destId="{F8491550-EC58-402F-B45D-D6E5160A94F8}" srcOrd="12" destOrd="0" presId="urn:microsoft.com/office/officeart/2005/8/layout/target3"/>
    <dgm:cxn modelId="{19758B2E-FCC0-4D37-A532-1E81C6BFFDCA}" type="presParOf" srcId="{9B0B64B3-3288-48DA-9901-8FC5C6375AA6}" destId="{32AF386A-67CD-47F0-9EBE-3A326F4BDE39}" srcOrd="13" destOrd="0" presId="urn:microsoft.com/office/officeart/2005/8/layout/target3"/>
    <dgm:cxn modelId="{7D230D1D-8BCE-4E15-9CC1-B48C2DDD6C20}" type="presParOf" srcId="{9B0B64B3-3288-48DA-9901-8FC5C6375AA6}" destId="{9724B29E-A893-4FB3-A24F-F4D199F5D4E9}"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9B665-794E-41C2-98BC-082FD4F5556F}"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A35989F1-1D73-43EC-9487-A81B3EA32FFE}">
      <dgm:prSet phldrT="[Text]" custT="1"/>
      <dgm:spPr/>
      <dgm: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solidFill>
                <a:schemeClr val="accent3">
                  <a:lumMod val="85000"/>
                </a:schemeClr>
              </a:solidFill>
            </a:rPr>
            <a:t>Applications</a:t>
          </a:r>
          <a:endParaRPr lang="en-US" sz="3400" dirty="0">
            <a:solidFill>
              <a:schemeClr val="accent3">
                <a:lumMod val="85000"/>
              </a:schemeClr>
            </a:solidFill>
          </a:endParaRPr>
        </a:p>
      </dgm:t>
    </dgm:pt>
    <dgm:pt modelId="{64F49D06-CC38-4401-BA61-DE8C6AD6435F}" type="parTrans" cxnId="{199DD841-9633-4BA0-90CA-9149095F62EC}">
      <dgm:prSet/>
      <dgm:spPr/>
      <dgm:t>
        <a:bodyPr/>
        <a:lstStyle/>
        <a:p>
          <a:endParaRPr lang="en-US"/>
        </a:p>
      </dgm:t>
    </dgm:pt>
    <dgm:pt modelId="{0344714F-7D68-4EB5-A435-609A76489B14}" type="sibTrans" cxnId="{199DD841-9633-4BA0-90CA-9149095F62EC}">
      <dgm:prSet/>
      <dgm:spPr/>
      <dgm:t>
        <a:bodyPr/>
        <a:lstStyle/>
        <a:p>
          <a:endParaRPr lang="en-US"/>
        </a:p>
      </dgm:t>
    </dgm:pt>
    <dgm:pt modelId="{7842FD27-F3E1-4F27-8417-7277D043FF07}">
      <dgm:prSet phldrT="[Text]"/>
      <dgm:spPr/>
      <dgm:t>
        <a:bodyPr/>
        <a:lstStyle/>
        <a:p>
          <a:r>
            <a:rPr lang="en-US" dirty="0" smtClean="0">
              <a:solidFill>
                <a:schemeClr val="accent3">
                  <a:lumMod val="85000"/>
                </a:schemeClr>
              </a:solidFill>
            </a:rPr>
            <a:t>Data Analysis</a:t>
          </a:r>
          <a:endParaRPr lang="en-US" dirty="0">
            <a:solidFill>
              <a:schemeClr val="accent3">
                <a:lumMod val="85000"/>
              </a:schemeClr>
            </a:solidFill>
          </a:endParaRPr>
        </a:p>
      </dgm:t>
    </dgm:pt>
    <dgm:pt modelId="{3938C494-D207-4017-8360-6DC1A92E9189}" type="parTrans" cxnId="{1F029784-55C8-4620-BAE3-E2EBB916A0DE}">
      <dgm:prSet/>
      <dgm:spPr/>
      <dgm:t>
        <a:bodyPr/>
        <a:lstStyle/>
        <a:p>
          <a:endParaRPr lang="en-US"/>
        </a:p>
      </dgm:t>
    </dgm:pt>
    <dgm:pt modelId="{08EC17BF-95D2-4E63-8137-60548B39A2E5}" type="sibTrans" cxnId="{1F029784-55C8-4620-BAE3-E2EBB916A0DE}">
      <dgm:prSet/>
      <dgm:spPr/>
      <dgm:t>
        <a:bodyPr/>
        <a:lstStyle/>
        <a:p>
          <a:endParaRPr lang="en-US"/>
        </a:p>
      </dgm:t>
    </dgm:pt>
    <dgm:pt modelId="{D4C8B838-D2FA-47BF-B8CB-F214DB847CB4}">
      <dgm:prSet phldrT="[Text]" custT="1"/>
      <dgm:spPr/>
      <dgm:t>
        <a:bodyPr/>
        <a:lstStyle/>
        <a:p>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tx1"/>
              </a:solidFill>
            </a:rPr>
            <a:t>Generic Tools</a:t>
          </a:r>
          <a:endParaRPr lang="en-US" sz="2800" dirty="0">
            <a:solidFill>
              <a:schemeClr val="tx1"/>
            </a:solidFill>
          </a:endParaRPr>
        </a:p>
      </dgm:t>
    </dgm:pt>
    <dgm:pt modelId="{E2D72D92-49BD-4B5B-A7E3-A3E03B156850}" type="parTrans" cxnId="{69234E58-3476-4FF2-8596-68EAA35216CB}">
      <dgm:prSet/>
      <dgm:spPr/>
      <dgm:t>
        <a:bodyPr/>
        <a:lstStyle/>
        <a:p>
          <a:endParaRPr lang="en-US"/>
        </a:p>
      </dgm:t>
    </dgm:pt>
    <dgm:pt modelId="{3083AF7D-E34B-4B57-96FD-D867CFDA125F}" type="sibTrans" cxnId="{69234E58-3476-4FF2-8596-68EAA35216CB}">
      <dgm:prSet/>
      <dgm:spPr/>
      <dgm:t>
        <a:bodyPr/>
        <a:lstStyle/>
        <a:p>
          <a:endParaRPr lang="en-US"/>
        </a:p>
      </dgm:t>
    </dgm:pt>
    <dgm:pt modelId="{699FB911-2F70-4A1D-AEC5-763012823722}">
      <dgm:prSet phldrT="[Text]"/>
      <dgm:spPr/>
      <dgm:t>
        <a:bodyPr/>
        <a:lstStyle/>
        <a:p>
          <a:r>
            <a:rPr lang="en-US" dirty="0" smtClean="0">
              <a:solidFill>
                <a:schemeClr val="tx1"/>
              </a:solidFill>
            </a:rPr>
            <a:t>Data access</a:t>
          </a:r>
          <a:endParaRPr lang="en-US" dirty="0">
            <a:solidFill>
              <a:schemeClr val="tx1"/>
            </a:solidFill>
          </a:endParaRPr>
        </a:p>
      </dgm:t>
    </dgm:pt>
    <dgm:pt modelId="{9493D952-DAA9-4449-B4C4-3D0BAE151C4F}" type="parTrans" cxnId="{4CCF035F-3F96-4C49-9266-AAAF243C520E}">
      <dgm:prSet/>
      <dgm:spPr/>
      <dgm:t>
        <a:bodyPr/>
        <a:lstStyle/>
        <a:p>
          <a:endParaRPr lang="en-US"/>
        </a:p>
      </dgm:t>
    </dgm:pt>
    <dgm:pt modelId="{44BCA681-0C22-449A-BF09-429BD70FC46F}" type="sibTrans" cxnId="{4CCF035F-3F96-4C49-9266-AAAF243C520E}">
      <dgm:prSet/>
      <dgm:spPr/>
      <dgm:t>
        <a:bodyPr/>
        <a:lstStyle/>
        <a:p>
          <a:endParaRPr lang="en-US"/>
        </a:p>
      </dgm:t>
    </dgm:pt>
    <dgm:pt modelId="{7DA6F7EA-52D3-43B2-83C8-88CB4C9AF26F}">
      <dgm:prSet phldrT="[Text]"/>
      <dgm:spPr/>
      <dgm:t>
        <a:bodyPr/>
        <a:lstStyle/>
        <a:p>
          <a:r>
            <a:rPr lang="en-US" dirty="0" smtClean="0">
              <a:solidFill>
                <a:schemeClr val="accent3">
                  <a:lumMod val="85000"/>
                </a:schemeClr>
              </a:solidFill>
            </a:rPr>
            <a:t>Data-Dictionary 3</a:t>
          </a:r>
          <a:endParaRPr lang="en-US" dirty="0">
            <a:solidFill>
              <a:schemeClr val="accent3">
                <a:lumMod val="85000"/>
              </a:schemeClr>
            </a:solidFill>
          </a:endParaRPr>
        </a:p>
      </dgm:t>
    </dgm:pt>
    <dgm:pt modelId="{C82878BF-E20C-4D2C-A577-513835211FC7}" type="parTrans" cxnId="{5F0645A9-1D1B-425D-B2D9-78150DED5597}">
      <dgm:prSet/>
      <dgm:spPr/>
      <dgm:t>
        <a:bodyPr/>
        <a:lstStyle/>
        <a:p>
          <a:endParaRPr lang="en-US"/>
        </a:p>
      </dgm:t>
    </dgm:pt>
    <dgm:pt modelId="{73EB0D0A-77B0-496C-BF31-F58F48FA0F7B}" type="sibTrans" cxnId="{5F0645A9-1D1B-425D-B2D9-78150DED5597}">
      <dgm:prSet/>
      <dgm:spPr/>
      <dgm:t>
        <a:bodyPr/>
        <a:lstStyle/>
        <a:p>
          <a:endParaRPr lang="en-US"/>
        </a:p>
      </dgm:t>
    </dgm:pt>
    <dgm:pt modelId="{5408C188-A94A-43C6-B258-33D64E4AC74A}">
      <dgm:prSet phldrT="[Text]"/>
      <dgm:spPr/>
      <dgm:t>
        <a:bodyPr/>
        <a:lstStyle/>
        <a:p>
          <a:r>
            <a:rPr lang="en-US" dirty="0" smtClean="0">
              <a:solidFill>
                <a:schemeClr val="accent3">
                  <a:lumMod val="85000"/>
                </a:schemeClr>
              </a:solidFill>
            </a:rPr>
            <a:t>Heating &amp; Current Drive Workflow</a:t>
          </a:r>
          <a:endParaRPr lang="en-US" dirty="0">
            <a:solidFill>
              <a:schemeClr val="accent3">
                <a:lumMod val="85000"/>
              </a:schemeClr>
            </a:solidFill>
          </a:endParaRPr>
        </a:p>
      </dgm:t>
    </dgm:pt>
    <dgm:pt modelId="{39DE0606-D32B-4B58-B4D1-BB28331FC2A6}" type="parTrans" cxnId="{7DC3EE03-EB12-4BE6-8158-9BBB33962D48}">
      <dgm:prSet/>
      <dgm:spPr/>
      <dgm:t>
        <a:bodyPr/>
        <a:lstStyle/>
        <a:p>
          <a:endParaRPr lang="en-US"/>
        </a:p>
      </dgm:t>
    </dgm:pt>
    <dgm:pt modelId="{77876557-4AD0-4368-B00E-019104DEB120}" type="sibTrans" cxnId="{7DC3EE03-EB12-4BE6-8158-9BBB33962D48}">
      <dgm:prSet/>
      <dgm:spPr/>
      <dgm:t>
        <a:bodyPr/>
        <a:lstStyle/>
        <a:p>
          <a:endParaRPr lang="en-US"/>
        </a:p>
      </dgm:t>
    </dgm:pt>
    <dgm:pt modelId="{1AB1DF47-3BA8-4944-8CB9-14C5C31F30F2}">
      <dgm:prSet phldrT="[Text]" custT="1"/>
      <dgm:spPr/>
      <dgm:t>
        <a:bodyPr/>
        <a:lstStyle/>
        <a:p>
          <a:r>
            <a:rPr lang="en-US" sz="2800" dirty="0" smtClean="0">
              <a:solidFill>
                <a:schemeClr val="accent3">
                  <a:lumMod val="85000"/>
                </a:schemeClr>
              </a:solidFill>
            </a:rPr>
            <a:t>Data Model</a:t>
          </a:r>
          <a:endParaRPr lang="en-US" sz="2800" dirty="0">
            <a:solidFill>
              <a:schemeClr val="accent3">
                <a:lumMod val="85000"/>
              </a:schemeClr>
            </a:solidFill>
          </a:endParaRPr>
        </a:p>
      </dgm:t>
    </dgm:pt>
    <dgm:pt modelId="{D8B807DB-85E4-4AEE-A7A5-3BEB3F4194F1}" type="sibTrans" cxnId="{4629FADE-AAB4-4916-AF2B-042673EA5928}">
      <dgm:prSet/>
      <dgm:spPr/>
      <dgm:t>
        <a:bodyPr/>
        <a:lstStyle/>
        <a:p>
          <a:endParaRPr lang="en-US"/>
        </a:p>
      </dgm:t>
    </dgm:pt>
    <dgm:pt modelId="{392E7B10-05CC-4DA9-9A66-629AED269D69}" type="parTrans" cxnId="{4629FADE-AAB4-4916-AF2B-042673EA5928}">
      <dgm:prSet/>
      <dgm:spPr/>
      <dgm:t>
        <a:bodyPr/>
        <a:lstStyle/>
        <a:p>
          <a:endParaRPr lang="en-US"/>
        </a:p>
      </dgm:t>
    </dgm:pt>
    <dgm:pt modelId="{09030D45-10F8-428D-B6D4-F58100CC3797}">
      <dgm:prSet phldrT="[Text]"/>
      <dgm:spPr/>
      <dgm:t>
        <a:bodyPr/>
        <a:lstStyle/>
        <a:p>
          <a:r>
            <a:rPr lang="en-US" dirty="0" smtClean="0">
              <a:solidFill>
                <a:schemeClr val="tx1"/>
              </a:solidFill>
            </a:rPr>
            <a:t>Data visualization</a:t>
          </a:r>
          <a:endParaRPr lang="en-US" dirty="0">
            <a:solidFill>
              <a:schemeClr val="tx1"/>
            </a:solidFill>
          </a:endParaRPr>
        </a:p>
      </dgm:t>
    </dgm:pt>
    <dgm:pt modelId="{0EF7E687-3221-4610-9DBB-52C624D9FAA5}" type="parTrans" cxnId="{BC02532D-F78C-40DC-8653-BB7B6B037B8C}">
      <dgm:prSet/>
      <dgm:spPr/>
      <dgm:t>
        <a:bodyPr/>
        <a:lstStyle/>
        <a:p>
          <a:endParaRPr lang="en-US"/>
        </a:p>
      </dgm:t>
    </dgm:pt>
    <dgm:pt modelId="{1BB5CAC1-1F96-4416-83CD-3A9FBD9E05D5}" type="sibTrans" cxnId="{BC02532D-F78C-40DC-8653-BB7B6B037B8C}">
      <dgm:prSet/>
      <dgm:spPr/>
      <dgm:t>
        <a:bodyPr/>
        <a:lstStyle/>
        <a:p>
          <a:endParaRPr lang="en-US"/>
        </a:p>
      </dgm:t>
    </dgm:pt>
    <dgm:pt modelId="{E6940251-018E-42BC-B5B5-9D8BF5168386}">
      <dgm:prSet phldrT="[Text]"/>
      <dgm:spPr/>
      <dgm:t>
        <a:bodyPr/>
        <a:lstStyle/>
        <a:p>
          <a:r>
            <a:rPr lang="en-US" dirty="0" smtClean="0">
              <a:solidFill>
                <a:schemeClr val="tx1"/>
              </a:solidFill>
            </a:rPr>
            <a:t>Workflow and coupling tools</a:t>
          </a:r>
          <a:endParaRPr lang="en-US" dirty="0">
            <a:solidFill>
              <a:schemeClr val="tx1"/>
            </a:solidFill>
          </a:endParaRPr>
        </a:p>
      </dgm:t>
    </dgm:pt>
    <dgm:pt modelId="{C0AEF51D-2481-49D2-A3B5-273AC1CF7467}" type="parTrans" cxnId="{2E143703-569E-4644-8254-4A5FDDF111CB}">
      <dgm:prSet/>
      <dgm:spPr/>
      <dgm:t>
        <a:bodyPr/>
        <a:lstStyle/>
        <a:p>
          <a:endParaRPr lang="en-US"/>
        </a:p>
      </dgm:t>
    </dgm:pt>
    <dgm:pt modelId="{0A35DAF7-0229-4BD2-B635-CFD33EFCD010}" type="sibTrans" cxnId="{2E143703-569E-4644-8254-4A5FDDF111CB}">
      <dgm:prSet/>
      <dgm:spPr/>
      <dgm:t>
        <a:bodyPr/>
        <a:lstStyle/>
        <a:p>
          <a:endParaRPr lang="en-US"/>
        </a:p>
      </dgm:t>
    </dgm:pt>
    <dgm:pt modelId="{54D13619-C165-4341-9CDF-253CB3CB3C90}">
      <dgm:prSet phldrT="[Text]"/>
      <dgm:spPr/>
      <dgm:t>
        <a:bodyPr/>
        <a:lstStyle/>
        <a:p>
          <a:r>
            <a:rPr lang="en-US" dirty="0" smtClean="0">
              <a:solidFill>
                <a:schemeClr val="tx1"/>
              </a:solidFill>
            </a:rPr>
            <a:t>Database management</a:t>
          </a:r>
          <a:endParaRPr lang="en-US" dirty="0">
            <a:solidFill>
              <a:schemeClr val="tx1"/>
            </a:solidFill>
          </a:endParaRPr>
        </a:p>
      </dgm:t>
    </dgm:pt>
    <dgm:pt modelId="{F5530CB1-9D59-4DB0-B79E-43C6399B77AF}" type="parTrans" cxnId="{198634F4-5865-4792-A6BB-5BC211317969}">
      <dgm:prSet/>
      <dgm:spPr/>
      <dgm:t>
        <a:bodyPr/>
        <a:lstStyle/>
        <a:p>
          <a:endParaRPr lang="en-US"/>
        </a:p>
      </dgm:t>
    </dgm:pt>
    <dgm:pt modelId="{0C79F473-5AE1-4119-A07E-BB9BB49A780E}" type="sibTrans" cxnId="{198634F4-5865-4792-A6BB-5BC211317969}">
      <dgm:prSet/>
      <dgm:spPr/>
      <dgm:t>
        <a:bodyPr/>
        <a:lstStyle/>
        <a:p>
          <a:endParaRPr lang="en-US"/>
        </a:p>
      </dgm:t>
    </dgm:pt>
    <dgm:pt modelId="{9A3FB941-D74A-4094-AAA8-A15051CF44FF}">
      <dgm:prSet phldrT="[Text]"/>
      <dgm:spPr/>
      <dgm:t>
        <a:bodyPr/>
        <a:lstStyle/>
        <a:p>
          <a:r>
            <a:rPr lang="en-US" dirty="0" smtClean="0">
              <a:solidFill>
                <a:schemeClr val="accent3">
                  <a:lumMod val="85000"/>
                </a:schemeClr>
              </a:solidFill>
            </a:rPr>
            <a:t>Experimental data mapping survey</a:t>
          </a:r>
          <a:endParaRPr lang="en-US" dirty="0">
            <a:solidFill>
              <a:schemeClr val="accent3">
                <a:lumMod val="85000"/>
              </a:schemeClr>
            </a:solidFill>
          </a:endParaRPr>
        </a:p>
      </dgm:t>
    </dgm:pt>
    <dgm:pt modelId="{362D09D9-AC93-435A-AB90-041D49FBC84F}" type="parTrans" cxnId="{FE25A855-881E-4FE2-946E-0E5BF293FCD8}">
      <dgm:prSet/>
      <dgm:spPr/>
      <dgm:t>
        <a:bodyPr/>
        <a:lstStyle/>
        <a:p>
          <a:endParaRPr lang="en-US"/>
        </a:p>
      </dgm:t>
    </dgm:pt>
    <dgm:pt modelId="{8D6E44EE-D34A-46FB-A4C9-A61E432998E0}" type="sibTrans" cxnId="{FE25A855-881E-4FE2-946E-0E5BF293FCD8}">
      <dgm:prSet/>
      <dgm:spPr/>
      <dgm:t>
        <a:bodyPr/>
        <a:lstStyle/>
        <a:p>
          <a:endParaRPr lang="en-US"/>
        </a:p>
      </dgm:t>
    </dgm:pt>
    <dgm:pt modelId="{FB6DE950-F82C-4B99-97ED-93CE03FED550}">
      <dgm:prSet phldrT="[Text]"/>
      <dgm:spPr/>
      <dgm:t>
        <a:bodyPr/>
        <a:lstStyle/>
        <a:p>
          <a:r>
            <a:rPr lang="en-US" dirty="0" smtClean="0">
              <a:solidFill>
                <a:schemeClr val="accent3">
                  <a:lumMod val="85000"/>
                </a:schemeClr>
              </a:solidFill>
            </a:rPr>
            <a:t>Status of Data-Dictionary 4</a:t>
          </a:r>
          <a:endParaRPr lang="en-US" dirty="0">
            <a:solidFill>
              <a:schemeClr val="accent3">
                <a:lumMod val="85000"/>
              </a:schemeClr>
            </a:solidFill>
          </a:endParaRPr>
        </a:p>
      </dgm:t>
    </dgm:pt>
    <dgm:pt modelId="{9009A9B5-226F-4D4D-AE2F-7D1B734CAF76}" type="parTrans" cxnId="{FC49BF0A-56D8-49A7-8665-1588313D3A4B}">
      <dgm:prSet/>
      <dgm:spPr/>
      <dgm:t>
        <a:bodyPr/>
        <a:lstStyle/>
        <a:p>
          <a:endParaRPr lang="en-US"/>
        </a:p>
      </dgm:t>
    </dgm:pt>
    <dgm:pt modelId="{1B0FA319-9625-4415-8336-ADA3573BE769}" type="sibTrans" cxnId="{FC49BF0A-56D8-49A7-8665-1588313D3A4B}">
      <dgm:prSet/>
      <dgm:spPr/>
      <dgm:t>
        <a:bodyPr/>
        <a:lstStyle/>
        <a:p>
          <a:endParaRPr lang="en-US"/>
        </a:p>
      </dgm:t>
    </dgm:pt>
    <dgm:pt modelId="{B3E27583-AC6E-42BF-AB42-430C60023A91}">
      <dgm:prSet phldrT="[Text]"/>
      <dgm:spPr/>
      <dgm:t>
        <a:bodyPr/>
        <a:lstStyle/>
        <a:p>
          <a:r>
            <a:rPr lang="en-US" dirty="0" smtClean="0">
              <a:solidFill>
                <a:schemeClr val="accent3">
                  <a:lumMod val="85000"/>
                </a:schemeClr>
              </a:solidFill>
            </a:rPr>
            <a:t>High-Fidelity Plasma Simulator</a:t>
          </a:r>
          <a:endParaRPr lang="en-US" dirty="0">
            <a:solidFill>
              <a:schemeClr val="accent3">
                <a:lumMod val="85000"/>
              </a:schemeClr>
            </a:solidFill>
          </a:endParaRPr>
        </a:p>
      </dgm:t>
    </dgm:pt>
    <dgm:pt modelId="{3C864848-D68A-4B98-BE5E-94DB43F8126B}" type="parTrans" cxnId="{7A5E119A-F914-4C48-B102-9D591B593954}">
      <dgm:prSet/>
      <dgm:spPr/>
      <dgm:t>
        <a:bodyPr/>
        <a:lstStyle/>
        <a:p>
          <a:endParaRPr lang="en-US"/>
        </a:p>
      </dgm:t>
    </dgm:pt>
    <dgm:pt modelId="{3F891A8D-DBEA-4C6C-813E-8E34C280F726}" type="sibTrans" cxnId="{7A5E119A-F914-4C48-B102-9D591B593954}">
      <dgm:prSet/>
      <dgm:spPr/>
      <dgm:t>
        <a:bodyPr/>
        <a:lstStyle/>
        <a:p>
          <a:endParaRPr lang="en-US"/>
        </a:p>
      </dgm:t>
    </dgm:pt>
    <dgm:pt modelId="{F4F6A5CE-3251-478E-8E30-23F00B1F85E5}">
      <dgm:prSet phldrT="[Text]"/>
      <dgm:spPr/>
      <dgm:t>
        <a:bodyPr/>
        <a:lstStyle/>
        <a:p>
          <a:r>
            <a:rPr lang="en-US" dirty="0" smtClean="0">
              <a:solidFill>
                <a:schemeClr val="accent3">
                  <a:lumMod val="85000"/>
                </a:schemeClr>
              </a:solidFill>
            </a:rPr>
            <a:t>Pulse Design Simulator</a:t>
          </a:r>
          <a:endParaRPr lang="en-US" dirty="0">
            <a:solidFill>
              <a:schemeClr val="accent3">
                <a:lumMod val="85000"/>
              </a:schemeClr>
            </a:solidFill>
          </a:endParaRPr>
        </a:p>
      </dgm:t>
    </dgm:pt>
    <dgm:pt modelId="{32B7D83B-AFCF-4663-BCAC-6828FD3DF63A}" type="parTrans" cxnId="{E4958CD4-F18E-4342-BCD2-B4386B22F8DA}">
      <dgm:prSet/>
      <dgm:spPr/>
      <dgm:t>
        <a:bodyPr/>
        <a:lstStyle/>
        <a:p>
          <a:endParaRPr lang="en-US"/>
        </a:p>
      </dgm:t>
    </dgm:pt>
    <dgm:pt modelId="{B8C816B3-D28A-4771-8477-7164BA903248}" type="sibTrans" cxnId="{E4958CD4-F18E-4342-BCD2-B4386B22F8DA}">
      <dgm:prSet/>
      <dgm:spPr/>
      <dgm:t>
        <a:bodyPr/>
        <a:lstStyle/>
        <a:p>
          <a:endParaRPr lang="en-US"/>
        </a:p>
      </dgm:t>
    </dgm:pt>
    <dgm:pt modelId="{5BA0AAA2-718A-4B0F-999D-18AAAE98E20E}">
      <dgm:prSet phldrT="[Text]"/>
      <dgm:spPr/>
      <dgm:t>
        <a:bodyPr/>
        <a:lstStyle/>
        <a:p>
          <a:r>
            <a:rPr lang="en-US" dirty="0" smtClean="0">
              <a:solidFill>
                <a:schemeClr val="accent3">
                  <a:lumMod val="85000"/>
                </a:schemeClr>
              </a:solidFill>
            </a:rPr>
            <a:t>Documentation and tools</a:t>
          </a:r>
          <a:endParaRPr lang="en-US" dirty="0">
            <a:solidFill>
              <a:schemeClr val="accent3">
                <a:lumMod val="85000"/>
              </a:schemeClr>
            </a:solidFill>
          </a:endParaRPr>
        </a:p>
      </dgm:t>
    </dgm:pt>
    <dgm:pt modelId="{5CBAFCB4-C0B5-42DD-883B-2EFAEDEA2F28}" type="parTrans" cxnId="{7C9AD94D-D0B5-4FAB-B9A3-B38A2C2EA1A1}">
      <dgm:prSet/>
      <dgm:spPr/>
    </dgm:pt>
    <dgm:pt modelId="{CBC8E1BC-C7CF-4EDF-BAD5-B73FA054DAD6}" type="sibTrans" cxnId="{7C9AD94D-D0B5-4FAB-B9A3-B38A2C2EA1A1}">
      <dgm:prSet/>
      <dgm:spPr/>
    </dgm:pt>
    <dgm:pt modelId="{3948FDE2-8F05-4C43-A147-48E0584B9101}">
      <dgm:prSet phldrT="[Text]"/>
      <dgm:spPr/>
      <dgm:t>
        <a:bodyPr/>
        <a:lstStyle/>
        <a:p>
          <a:r>
            <a:rPr lang="en-US" dirty="0" smtClean="0">
              <a:solidFill>
                <a:schemeClr val="accent3">
                  <a:lumMod val="85000"/>
                </a:schemeClr>
              </a:solidFill>
            </a:rPr>
            <a:t>Other Activities</a:t>
          </a:r>
          <a:endParaRPr lang="en-US" dirty="0">
            <a:solidFill>
              <a:schemeClr val="accent3">
                <a:lumMod val="85000"/>
              </a:schemeClr>
            </a:solidFill>
          </a:endParaRPr>
        </a:p>
      </dgm:t>
    </dgm:pt>
    <dgm:pt modelId="{F1F9A801-2990-4C98-BC9A-6127FF6B5BDA}" type="parTrans" cxnId="{AFC1FBCC-1D7E-43F9-9E10-6F8A2BC4CBD3}">
      <dgm:prSet/>
      <dgm:spPr/>
    </dgm:pt>
    <dgm:pt modelId="{18846B6C-C81E-451D-A95F-DDCBABFD1577}" type="sibTrans" cxnId="{AFC1FBCC-1D7E-43F9-9E10-6F8A2BC4CBD3}">
      <dgm:prSet/>
      <dgm:spPr/>
    </dgm:pt>
    <dgm:pt modelId="{9B0B64B3-3288-48DA-9901-8FC5C6375AA6}" type="pres">
      <dgm:prSet presAssocID="{A249B665-794E-41C2-98BC-082FD4F5556F}" presName="Name0" presStyleCnt="0">
        <dgm:presLayoutVars>
          <dgm:chMax val="7"/>
          <dgm:dir/>
          <dgm:animLvl val="lvl"/>
          <dgm:resizeHandles val="exact"/>
        </dgm:presLayoutVars>
      </dgm:prSet>
      <dgm:spPr/>
      <dgm:t>
        <a:bodyPr/>
        <a:lstStyle/>
        <a:p>
          <a:endParaRPr lang="en-US"/>
        </a:p>
      </dgm:t>
    </dgm:pt>
    <dgm:pt modelId="{442267F7-4A3E-4D2A-9B33-2FE181D53DD7}" type="pres">
      <dgm:prSet presAssocID="{A35989F1-1D73-43EC-9487-A81B3EA32FFE}" presName="circle1" presStyleLbl="node1" presStyleIdx="0" presStyleCnt="3" custLinFactNeighborX="1389" custLinFactNeighborY="0"/>
      <dgm:spPr/>
    </dgm:pt>
    <dgm:pt modelId="{E031309F-D061-4BDD-A8F6-62E6889DCCCC}" type="pres">
      <dgm:prSet presAssocID="{A35989F1-1D73-43EC-9487-A81B3EA32FFE}" presName="space" presStyleCnt="0"/>
      <dgm:spPr/>
    </dgm:pt>
    <dgm:pt modelId="{BD2BF36B-8217-4075-885A-BBAA5F95073E}" type="pres">
      <dgm:prSet presAssocID="{A35989F1-1D73-43EC-9487-A81B3EA32FFE}" presName="rect1" presStyleLbl="alignAcc1" presStyleIdx="0" presStyleCnt="3"/>
      <dgm:spPr/>
      <dgm:t>
        <a:bodyPr/>
        <a:lstStyle/>
        <a:p>
          <a:endParaRPr lang="en-US"/>
        </a:p>
      </dgm:t>
    </dgm:pt>
    <dgm:pt modelId="{91A0BFA0-FD62-4241-A430-7EEC6F9693E0}" type="pres">
      <dgm:prSet presAssocID="{D4C8B838-D2FA-47BF-B8CB-F214DB847CB4}" presName="vertSpace2" presStyleLbl="node1" presStyleIdx="0" presStyleCnt="3"/>
      <dgm:spPr/>
    </dgm:pt>
    <dgm:pt modelId="{8B44F4C2-168A-4CA9-BC3A-0A9F97FC8E7E}" type="pres">
      <dgm:prSet presAssocID="{D4C8B838-D2FA-47BF-B8CB-F214DB847CB4}" presName="circle2" presStyleLbl="node1" presStyleIdx="1" presStyleCnt="3" custLinFactNeighborY="-42103"/>
      <dgm:spPr/>
    </dgm:pt>
    <dgm:pt modelId="{F77D7FD1-4FA6-46D3-9AC8-9C32E2C09B36}" type="pres">
      <dgm:prSet presAssocID="{D4C8B838-D2FA-47BF-B8CB-F214DB847CB4}" presName="rect2" presStyleLbl="alignAcc1" presStyleIdx="1" presStyleCnt="3" custLinFactNeighborY="-42103"/>
      <dgm:spPr/>
      <dgm:t>
        <a:bodyPr/>
        <a:lstStyle/>
        <a:p>
          <a:endParaRPr lang="en-US"/>
        </a:p>
      </dgm:t>
    </dgm:pt>
    <dgm:pt modelId="{169174E1-D8CF-4056-85DF-846D71E141CA}" type="pres">
      <dgm:prSet presAssocID="{1AB1DF47-3BA8-4944-8CB9-14C5C31F30F2}" presName="vertSpace3" presStyleLbl="node1" presStyleIdx="1" presStyleCnt="3"/>
      <dgm:spPr/>
    </dgm:pt>
    <dgm:pt modelId="{E94A951E-E394-4B9F-AF48-C85592DC88DB}" type="pres">
      <dgm:prSet presAssocID="{1AB1DF47-3BA8-4944-8CB9-14C5C31F30F2}" presName="circle3" presStyleLbl="node1" presStyleIdx="2" presStyleCnt="3" custLinFactY="-80543" custLinFactNeighborY="-100000"/>
      <dgm:spPr/>
    </dgm:pt>
    <dgm:pt modelId="{27FC27F5-50F5-46AA-AF83-3246B8B9EB12}" type="pres">
      <dgm:prSet presAssocID="{1AB1DF47-3BA8-4944-8CB9-14C5C31F30F2}" presName="rect3" presStyleLbl="alignAcc1" presStyleIdx="2" presStyleCnt="3" custLinFactY="-81482" custLinFactNeighborY="-100000"/>
      <dgm:spPr/>
      <dgm:t>
        <a:bodyPr/>
        <a:lstStyle/>
        <a:p>
          <a:endParaRPr lang="en-US"/>
        </a:p>
      </dgm:t>
    </dgm:pt>
    <dgm:pt modelId="{3CF8498A-59E7-4623-A88B-D97279B5D2F6}" type="pres">
      <dgm:prSet presAssocID="{A35989F1-1D73-43EC-9487-A81B3EA32FFE}" presName="rect1ParTx" presStyleLbl="alignAcc1" presStyleIdx="2" presStyleCnt="3">
        <dgm:presLayoutVars>
          <dgm:chMax val="1"/>
          <dgm:bulletEnabled val="1"/>
        </dgm:presLayoutVars>
      </dgm:prSet>
      <dgm:spPr/>
      <dgm:t>
        <a:bodyPr/>
        <a:lstStyle/>
        <a:p>
          <a:endParaRPr lang="en-US"/>
        </a:p>
      </dgm:t>
    </dgm:pt>
    <dgm:pt modelId="{A5BA10AD-62DD-4BE4-AB6E-AFD6FF78F458}" type="pres">
      <dgm:prSet presAssocID="{A35989F1-1D73-43EC-9487-A81B3EA32FFE}" presName="rect1ChTx" presStyleLbl="alignAcc1" presStyleIdx="2" presStyleCnt="3" custScaleX="105416" custLinFactY="100000" custLinFactNeighborX="-1354" custLinFactNeighborY="130161">
        <dgm:presLayoutVars>
          <dgm:bulletEnabled val="1"/>
        </dgm:presLayoutVars>
      </dgm:prSet>
      <dgm:spPr/>
      <dgm:t>
        <a:bodyPr/>
        <a:lstStyle/>
        <a:p>
          <a:endParaRPr lang="en-US"/>
        </a:p>
      </dgm:t>
    </dgm:pt>
    <dgm:pt modelId="{E8129F9E-1955-44AE-8EC3-83D32B570BF6}" type="pres">
      <dgm:prSet presAssocID="{D4C8B838-D2FA-47BF-B8CB-F214DB847CB4}" presName="rect2ParTx" presStyleLbl="alignAcc1" presStyleIdx="2" presStyleCnt="3">
        <dgm:presLayoutVars>
          <dgm:chMax val="1"/>
          <dgm:bulletEnabled val="1"/>
        </dgm:presLayoutVars>
      </dgm:prSet>
      <dgm:spPr/>
      <dgm:t>
        <a:bodyPr/>
        <a:lstStyle/>
        <a:p>
          <a:endParaRPr lang="en-US"/>
        </a:p>
      </dgm:t>
    </dgm:pt>
    <dgm:pt modelId="{F8491550-EC58-402F-B45D-D6E5160A94F8}" type="pres">
      <dgm:prSet presAssocID="{D4C8B838-D2FA-47BF-B8CB-F214DB847CB4}" presName="rect2ChTx" presStyleLbl="alignAcc1" presStyleIdx="2" presStyleCnt="3" custScaleX="105416" custLinFactNeighborX="-1354" custLinFactNeighborY="20421">
        <dgm:presLayoutVars>
          <dgm:bulletEnabled val="1"/>
        </dgm:presLayoutVars>
      </dgm:prSet>
      <dgm:spPr/>
      <dgm:t>
        <a:bodyPr/>
        <a:lstStyle/>
        <a:p>
          <a:endParaRPr lang="en-US"/>
        </a:p>
      </dgm:t>
    </dgm:pt>
    <dgm:pt modelId="{32AF386A-67CD-47F0-9EBE-3A326F4BDE39}" type="pres">
      <dgm:prSet presAssocID="{1AB1DF47-3BA8-4944-8CB9-14C5C31F30F2}" presName="rect3ParTx" presStyleLbl="alignAcc1" presStyleIdx="2" presStyleCnt="3">
        <dgm:presLayoutVars>
          <dgm:chMax val="1"/>
          <dgm:bulletEnabled val="1"/>
        </dgm:presLayoutVars>
      </dgm:prSet>
      <dgm:spPr/>
      <dgm:t>
        <a:bodyPr/>
        <a:lstStyle/>
        <a:p>
          <a:endParaRPr lang="en-US"/>
        </a:p>
      </dgm:t>
    </dgm:pt>
    <dgm:pt modelId="{9724B29E-A893-4FB3-A24F-F4D199F5D4E9}" type="pres">
      <dgm:prSet presAssocID="{1AB1DF47-3BA8-4944-8CB9-14C5C31F30F2}" presName="rect3ChTx" presStyleLbl="alignAcc1" presStyleIdx="2" presStyleCnt="3" custScaleX="105416" custLinFactY="-80594" custLinFactNeighborX="-1354" custLinFactNeighborY="-100000">
        <dgm:presLayoutVars>
          <dgm:bulletEnabled val="1"/>
        </dgm:presLayoutVars>
      </dgm:prSet>
      <dgm:spPr/>
      <dgm:t>
        <a:bodyPr/>
        <a:lstStyle/>
        <a:p>
          <a:endParaRPr lang="en-US"/>
        </a:p>
      </dgm:t>
    </dgm:pt>
  </dgm:ptLst>
  <dgm:cxnLst>
    <dgm:cxn modelId="{EE97BC9B-7BBC-4327-A042-102648F1DBCA}" type="presOf" srcId="{D4C8B838-D2FA-47BF-B8CB-F214DB847CB4}" destId="{F77D7FD1-4FA6-46D3-9AC8-9C32E2C09B36}" srcOrd="0" destOrd="0" presId="urn:microsoft.com/office/officeart/2005/8/layout/target3"/>
    <dgm:cxn modelId="{7DC3EE03-EB12-4BE6-8158-9BBB33962D48}" srcId="{A35989F1-1D73-43EC-9487-A81B3EA32FFE}" destId="{5408C188-A94A-43C6-B258-33D64E4AC74A}" srcOrd="3" destOrd="0" parTransId="{39DE0606-D32B-4B58-B4D1-BB28331FC2A6}" sibTransId="{77876557-4AD0-4368-B00E-019104DEB120}"/>
    <dgm:cxn modelId="{69234E58-3476-4FF2-8596-68EAA35216CB}" srcId="{A249B665-794E-41C2-98BC-082FD4F5556F}" destId="{D4C8B838-D2FA-47BF-B8CB-F214DB847CB4}" srcOrd="1" destOrd="0" parTransId="{E2D72D92-49BD-4B5B-A7E3-A3E03B156850}" sibTransId="{3083AF7D-E34B-4B57-96FD-D867CFDA125F}"/>
    <dgm:cxn modelId="{02DDEEC0-3E0B-4F39-96A1-7B9896F38F28}" type="presOf" srcId="{E6940251-018E-42BC-B5B5-9D8BF5168386}" destId="{F8491550-EC58-402F-B45D-D6E5160A94F8}" srcOrd="0" destOrd="2" presId="urn:microsoft.com/office/officeart/2005/8/layout/target3"/>
    <dgm:cxn modelId="{F4E21625-15CC-4063-BA67-D76C5AC2614D}" type="presOf" srcId="{699FB911-2F70-4A1D-AEC5-763012823722}" destId="{F8491550-EC58-402F-B45D-D6E5160A94F8}" srcOrd="0" destOrd="0" presId="urn:microsoft.com/office/officeart/2005/8/layout/target3"/>
    <dgm:cxn modelId="{4C46A787-D518-4796-9FDF-B41E2CFF1BD5}" type="presOf" srcId="{9A3FB941-D74A-4094-AAA8-A15051CF44FF}" destId="{9724B29E-A893-4FB3-A24F-F4D199F5D4E9}" srcOrd="0" destOrd="3" presId="urn:microsoft.com/office/officeart/2005/8/layout/target3"/>
    <dgm:cxn modelId="{83E8ED6B-2C16-445A-8B7C-C6C89F736793}" type="presOf" srcId="{54D13619-C165-4341-9CDF-253CB3CB3C90}" destId="{F8491550-EC58-402F-B45D-D6E5160A94F8}" srcOrd="0" destOrd="3" presId="urn:microsoft.com/office/officeart/2005/8/layout/target3"/>
    <dgm:cxn modelId="{ACCC0344-7F63-4A91-BC90-25C3D4DE2016}" type="presOf" srcId="{FB6DE950-F82C-4B99-97ED-93CE03FED550}" destId="{9724B29E-A893-4FB3-A24F-F4D199F5D4E9}" srcOrd="0" destOrd="1" presId="urn:microsoft.com/office/officeart/2005/8/layout/target3"/>
    <dgm:cxn modelId="{5F0645A9-1D1B-425D-B2D9-78150DED5597}" srcId="{1AB1DF47-3BA8-4944-8CB9-14C5C31F30F2}" destId="{7DA6F7EA-52D3-43B2-83C8-88CB4C9AF26F}" srcOrd="0" destOrd="0" parTransId="{C82878BF-E20C-4D2C-A577-513835211FC7}" sibTransId="{73EB0D0A-77B0-496C-BF31-F58F48FA0F7B}"/>
    <dgm:cxn modelId="{B18F4EC6-E083-4380-B934-48C07A33D198}" type="presOf" srcId="{7DA6F7EA-52D3-43B2-83C8-88CB4C9AF26F}" destId="{9724B29E-A893-4FB3-A24F-F4D199F5D4E9}" srcOrd="0" destOrd="0" presId="urn:microsoft.com/office/officeart/2005/8/layout/target3"/>
    <dgm:cxn modelId="{BC02532D-F78C-40DC-8653-BB7B6B037B8C}" srcId="{D4C8B838-D2FA-47BF-B8CB-F214DB847CB4}" destId="{09030D45-10F8-428D-B6D4-F58100CC3797}" srcOrd="1" destOrd="0" parTransId="{0EF7E687-3221-4610-9DBB-52C624D9FAA5}" sibTransId="{1BB5CAC1-1F96-4416-83CD-3A9FBD9E05D5}"/>
    <dgm:cxn modelId="{4CCF035F-3F96-4C49-9266-AAAF243C520E}" srcId="{D4C8B838-D2FA-47BF-B8CB-F214DB847CB4}" destId="{699FB911-2F70-4A1D-AEC5-763012823722}" srcOrd="0" destOrd="0" parTransId="{9493D952-DAA9-4449-B4C4-3D0BAE151C4F}" sibTransId="{44BCA681-0C22-449A-BF09-429BD70FC46F}"/>
    <dgm:cxn modelId="{83ED3720-DBBD-4E65-8442-D6B1B4E90F70}" type="presOf" srcId="{B3E27583-AC6E-42BF-AB42-430C60023A91}" destId="{A5BA10AD-62DD-4BE4-AB6E-AFD6FF78F458}" srcOrd="0" destOrd="1" presId="urn:microsoft.com/office/officeart/2005/8/layout/target3"/>
    <dgm:cxn modelId="{D7082106-C348-4BAA-B51F-9D1C22287BE4}" type="presOf" srcId="{09030D45-10F8-428D-B6D4-F58100CC3797}" destId="{F8491550-EC58-402F-B45D-D6E5160A94F8}" srcOrd="0" destOrd="1" presId="urn:microsoft.com/office/officeart/2005/8/layout/target3"/>
    <dgm:cxn modelId="{6349ACA3-4644-4E95-AA29-E2FFC121D1CC}" type="presOf" srcId="{A35989F1-1D73-43EC-9487-A81B3EA32FFE}" destId="{BD2BF36B-8217-4075-885A-BBAA5F95073E}" srcOrd="0" destOrd="0" presId="urn:microsoft.com/office/officeart/2005/8/layout/target3"/>
    <dgm:cxn modelId="{198634F4-5865-4792-A6BB-5BC211317969}" srcId="{D4C8B838-D2FA-47BF-B8CB-F214DB847CB4}" destId="{54D13619-C165-4341-9CDF-253CB3CB3C90}" srcOrd="3" destOrd="0" parTransId="{F5530CB1-9D59-4DB0-B79E-43C6399B77AF}" sibTransId="{0C79F473-5AE1-4119-A07E-BB9BB49A780E}"/>
    <dgm:cxn modelId="{2E143703-569E-4644-8254-4A5FDDF111CB}" srcId="{D4C8B838-D2FA-47BF-B8CB-F214DB847CB4}" destId="{E6940251-018E-42BC-B5B5-9D8BF5168386}" srcOrd="2" destOrd="0" parTransId="{C0AEF51D-2481-49D2-A3B5-273AC1CF7467}" sibTransId="{0A35DAF7-0229-4BD2-B635-CFD33EFCD010}"/>
    <dgm:cxn modelId="{FE25A855-881E-4FE2-946E-0E5BF293FCD8}" srcId="{1AB1DF47-3BA8-4944-8CB9-14C5C31F30F2}" destId="{9A3FB941-D74A-4094-AAA8-A15051CF44FF}" srcOrd="3" destOrd="0" parTransId="{362D09D9-AC93-435A-AB90-041D49FBC84F}" sibTransId="{8D6E44EE-D34A-46FB-A4C9-A61E432998E0}"/>
    <dgm:cxn modelId="{8D3A8C46-7B84-4BBE-A343-3EA902FB966D}" type="presOf" srcId="{3948FDE2-8F05-4C43-A147-48E0584B9101}" destId="{A5BA10AD-62DD-4BE4-AB6E-AFD6FF78F458}" srcOrd="0" destOrd="4" presId="urn:microsoft.com/office/officeart/2005/8/layout/target3"/>
    <dgm:cxn modelId="{7E537128-D631-493A-9E26-E927FF2189C9}" type="presOf" srcId="{A249B665-794E-41C2-98BC-082FD4F5556F}" destId="{9B0B64B3-3288-48DA-9901-8FC5C6375AA6}" srcOrd="0" destOrd="0" presId="urn:microsoft.com/office/officeart/2005/8/layout/target3"/>
    <dgm:cxn modelId="{1F029784-55C8-4620-BAE3-E2EBB916A0DE}" srcId="{A35989F1-1D73-43EC-9487-A81B3EA32FFE}" destId="{7842FD27-F3E1-4F27-8417-7277D043FF07}" srcOrd="0" destOrd="0" parTransId="{3938C494-D207-4017-8360-6DC1A92E9189}" sibTransId="{08EC17BF-95D2-4E63-8137-60548B39A2E5}"/>
    <dgm:cxn modelId="{9A444933-A019-4580-BA2B-BF468AFF45E2}" type="presOf" srcId="{A35989F1-1D73-43EC-9487-A81B3EA32FFE}" destId="{3CF8498A-59E7-4623-A88B-D97279B5D2F6}" srcOrd="1" destOrd="0" presId="urn:microsoft.com/office/officeart/2005/8/layout/target3"/>
    <dgm:cxn modelId="{CBF51552-F444-46D9-BA63-E5F73969F920}" type="presOf" srcId="{5BA0AAA2-718A-4B0F-999D-18AAAE98E20E}" destId="{9724B29E-A893-4FB3-A24F-F4D199F5D4E9}" srcOrd="0" destOrd="2" presId="urn:microsoft.com/office/officeart/2005/8/layout/target3"/>
    <dgm:cxn modelId="{335A0025-E967-49FA-869D-A44EBE3E62AE}" type="presOf" srcId="{F4F6A5CE-3251-478E-8E30-23F00B1F85E5}" destId="{A5BA10AD-62DD-4BE4-AB6E-AFD6FF78F458}" srcOrd="0" destOrd="2" presId="urn:microsoft.com/office/officeart/2005/8/layout/target3"/>
    <dgm:cxn modelId="{199DD841-9633-4BA0-90CA-9149095F62EC}" srcId="{A249B665-794E-41C2-98BC-082FD4F5556F}" destId="{A35989F1-1D73-43EC-9487-A81B3EA32FFE}" srcOrd="0" destOrd="0" parTransId="{64F49D06-CC38-4401-BA61-DE8C6AD6435F}" sibTransId="{0344714F-7D68-4EB5-A435-609A76489B14}"/>
    <dgm:cxn modelId="{0D92E997-39DB-4C8C-9A10-7FC5CBE8123B}" type="presOf" srcId="{5408C188-A94A-43C6-B258-33D64E4AC74A}" destId="{A5BA10AD-62DD-4BE4-AB6E-AFD6FF78F458}" srcOrd="0" destOrd="3" presId="urn:microsoft.com/office/officeart/2005/8/layout/target3"/>
    <dgm:cxn modelId="{24DA15EA-4F5D-4FE6-B033-1C241D9179CC}" type="presOf" srcId="{7842FD27-F3E1-4F27-8417-7277D043FF07}" destId="{A5BA10AD-62DD-4BE4-AB6E-AFD6FF78F458}" srcOrd="0" destOrd="0" presId="urn:microsoft.com/office/officeart/2005/8/layout/target3"/>
    <dgm:cxn modelId="{E4958CD4-F18E-4342-BCD2-B4386B22F8DA}" srcId="{A35989F1-1D73-43EC-9487-A81B3EA32FFE}" destId="{F4F6A5CE-3251-478E-8E30-23F00B1F85E5}" srcOrd="2" destOrd="0" parTransId="{32B7D83B-AFCF-4663-BCAC-6828FD3DF63A}" sibTransId="{B8C816B3-D28A-4771-8477-7164BA903248}"/>
    <dgm:cxn modelId="{B58C9E5D-A070-445D-AB3A-E19C4F18A44C}" type="presOf" srcId="{D4C8B838-D2FA-47BF-B8CB-F214DB847CB4}" destId="{E8129F9E-1955-44AE-8EC3-83D32B570BF6}" srcOrd="1" destOrd="0" presId="urn:microsoft.com/office/officeart/2005/8/layout/target3"/>
    <dgm:cxn modelId="{E4048CB7-B999-46D9-9147-F0CBE6BB8D77}" type="presOf" srcId="{1AB1DF47-3BA8-4944-8CB9-14C5C31F30F2}" destId="{27FC27F5-50F5-46AA-AF83-3246B8B9EB12}" srcOrd="0" destOrd="0" presId="urn:microsoft.com/office/officeart/2005/8/layout/target3"/>
    <dgm:cxn modelId="{AFC1FBCC-1D7E-43F9-9E10-6F8A2BC4CBD3}" srcId="{A35989F1-1D73-43EC-9487-A81B3EA32FFE}" destId="{3948FDE2-8F05-4C43-A147-48E0584B9101}" srcOrd="4" destOrd="0" parTransId="{F1F9A801-2990-4C98-BC9A-6127FF6B5BDA}" sibTransId="{18846B6C-C81E-451D-A95F-DDCBABFD1577}"/>
    <dgm:cxn modelId="{4629FADE-AAB4-4916-AF2B-042673EA5928}" srcId="{A249B665-794E-41C2-98BC-082FD4F5556F}" destId="{1AB1DF47-3BA8-4944-8CB9-14C5C31F30F2}" srcOrd="2" destOrd="0" parTransId="{392E7B10-05CC-4DA9-9A66-629AED269D69}" sibTransId="{D8B807DB-85E4-4AEE-A7A5-3BEB3F4194F1}"/>
    <dgm:cxn modelId="{7C9AD94D-D0B5-4FAB-B9A3-B38A2C2EA1A1}" srcId="{1AB1DF47-3BA8-4944-8CB9-14C5C31F30F2}" destId="{5BA0AAA2-718A-4B0F-999D-18AAAE98E20E}" srcOrd="2" destOrd="0" parTransId="{5CBAFCB4-C0B5-42DD-883B-2EFAEDEA2F28}" sibTransId="{CBC8E1BC-C7CF-4EDF-BAD5-B73FA054DAD6}"/>
    <dgm:cxn modelId="{09414549-F113-4E92-8ED3-672BB00FD20B}" type="presOf" srcId="{1AB1DF47-3BA8-4944-8CB9-14C5C31F30F2}" destId="{32AF386A-67CD-47F0-9EBE-3A326F4BDE39}" srcOrd="1" destOrd="0" presId="urn:microsoft.com/office/officeart/2005/8/layout/target3"/>
    <dgm:cxn modelId="{7A5E119A-F914-4C48-B102-9D591B593954}" srcId="{A35989F1-1D73-43EC-9487-A81B3EA32FFE}" destId="{B3E27583-AC6E-42BF-AB42-430C60023A91}" srcOrd="1" destOrd="0" parTransId="{3C864848-D68A-4B98-BE5E-94DB43F8126B}" sibTransId="{3F891A8D-DBEA-4C6C-813E-8E34C280F726}"/>
    <dgm:cxn modelId="{FC49BF0A-56D8-49A7-8665-1588313D3A4B}" srcId="{1AB1DF47-3BA8-4944-8CB9-14C5C31F30F2}" destId="{FB6DE950-F82C-4B99-97ED-93CE03FED550}" srcOrd="1" destOrd="0" parTransId="{9009A9B5-226F-4D4D-AE2F-7D1B734CAF76}" sibTransId="{1B0FA319-9625-4415-8336-ADA3573BE769}"/>
    <dgm:cxn modelId="{894E75ED-4EC3-41EB-A7B6-D53D86CD2F5A}" type="presParOf" srcId="{9B0B64B3-3288-48DA-9901-8FC5C6375AA6}" destId="{442267F7-4A3E-4D2A-9B33-2FE181D53DD7}" srcOrd="0" destOrd="0" presId="urn:microsoft.com/office/officeart/2005/8/layout/target3"/>
    <dgm:cxn modelId="{D4C9021C-03AA-4D30-8A0D-12B171EDD839}" type="presParOf" srcId="{9B0B64B3-3288-48DA-9901-8FC5C6375AA6}" destId="{E031309F-D061-4BDD-A8F6-62E6889DCCCC}" srcOrd="1" destOrd="0" presId="urn:microsoft.com/office/officeart/2005/8/layout/target3"/>
    <dgm:cxn modelId="{37C070EA-7E1D-4F61-8C56-AE16B5886BA5}" type="presParOf" srcId="{9B0B64B3-3288-48DA-9901-8FC5C6375AA6}" destId="{BD2BF36B-8217-4075-885A-BBAA5F95073E}" srcOrd="2" destOrd="0" presId="urn:microsoft.com/office/officeart/2005/8/layout/target3"/>
    <dgm:cxn modelId="{DCB806FB-FB3B-47B0-B5C4-34E224A3727D}" type="presParOf" srcId="{9B0B64B3-3288-48DA-9901-8FC5C6375AA6}" destId="{91A0BFA0-FD62-4241-A430-7EEC6F9693E0}" srcOrd="3" destOrd="0" presId="urn:microsoft.com/office/officeart/2005/8/layout/target3"/>
    <dgm:cxn modelId="{70FE2D66-B89F-4044-9A88-7776240752F2}" type="presParOf" srcId="{9B0B64B3-3288-48DA-9901-8FC5C6375AA6}" destId="{8B44F4C2-168A-4CA9-BC3A-0A9F97FC8E7E}" srcOrd="4" destOrd="0" presId="urn:microsoft.com/office/officeart/2005/8/layout/target3"/>
    <dgm:cxn modelId="{7FEC1104-EB0C-4941-9C26-F91D0482DA60}" type="presParOf" srcId="{9B0B64B3-3288-48DA-9901-8FC5C6375AA6}" destId="{F77D7FD1-4FA6-46D3-9AC8-9C32E2C09B36}" srcOrd="5" destOrd="0" presId="urn:microsoft.com/office/officeart/2005/8/layout/target3"/>
    <dgm:cxn modelId="{5901D8B5-D2EA-49E5-814C-1B567663B49E}" type="presParOf" srcId="{9B0B64B3-3288-48DA-9901-8FC5C6375AA6}" destId="{169174E1-D8CF-4056-85DF-846D71E141CA}" srcOrd="6" destOrd="0" presId="urn:microsoft.com/office/officeart/2005/8/layout/target3"/>
    <dgm:cxn modelId="{3B14AA05-4D47-4A3C-BF68-5247AC985145}" type="presParOf" srcId="{9B0B64B3-3288-48DA-9901-8FC5C6375AA6}" destId="{E94A951E-E394-4B9F-AF48-C85592DC88DB}" srcOrd="7" destOrd="0" presId="urn:microsoft.com/office/officeart/2005/8/layout/target3"/>
    <dgm:cxn modelId="{C6C80054-DBB0-4971-B739-96DB1940497E}" type="presParOf" srcId="{9B0B64B3-3288-48DA-9901-8FC5C6375AA6}" destId="{27FC27F5-50F5-46AA-AF83-3246B8B9EB12}" srcOrd="8" destOrd="0" presId="urn:microsoft.com/office/officeart/2005/8/layout/target3"/>
    <dgm:cxn modelId="{6D04BB33-2C5E-4E0B-8FC4-82CC2A5A7EC7}" type="presParOf" srcId="{9B0B64B3-3288-48DA-9901-8FC5C6375AA6}" destId="{3CF8498A-59E7-4623-A88B-D97279B5D2F6}" srcOrd="9" destOrd="0" presId="urn:microsoft.com/office/officeart/2005/8/layout/target3"/>
    <dgm:cxn modelId="{95DEAEDD-EB21-42E0-A86D-29118339E6D0}" type="presParOf" srcId="{9B0B64B3-3288-48DA-9901-8FC5C6375AA6}" destId="{A5BA10AD-62DD-4BE4-AB6E-AFD6FF78F458}" srcOrd="10" destOrd="0" presId="urn:microsoft.com/office/officeart/2005/8/layout/target3"/>
    <dgm:cxn modelId="{F610FC2B-2818-41FB-A91A-DC2F24348839}" type="presParOf" srcId="{9B0B64B3-3288-48DA-9901-8FC5C6375AA6}" destId="{E8129F9E-1955-44AE-8EC3-83D32B570BF6}" srcOrd="11" destOrd="0" presId="urn:microsoft.com/office/officeart/2005/8/layout/target3"/>
    <dgm:cxn modelId="{7CE4A9AA-B204-464D-A92C-555BE56D6669}" type="presParOf" srcId="{9B0B64B3-3288-48DA-9901-8FC5C6375AA6}" destId="{F8491550-EC58-402F-B45D-D6E5160A94F8}" srcOrd="12" destOrd="0" presId="urn:microsoft.com/office/officeart/2005/8/layout/target3"/>
    <dgm:cxn modelId="{19758B2E-FCC0-4D37-A532-1E81C6BFFDCA}" type="presParOf" srcId="{9B0B64B3-3288-48DA-9901-8FC5C6375AA6}" destId="{32AF386A-67CD-47F0-9EBE-3A326F4BDE39}" srcOrd="13" destOrd="0" presId="urn:microsoft.com/office/officeart/2005/8/layout/target3"/>
    <dgm:cxn modelId="{7D230D1D-8BCE-4E15-9CC1-B48C2DDD6C20}" type="presParOf" srcId="{9B0B64B3-3288-48DA-9901-8FC5C6375AA6}" destId="{9724B29E-A893-4FB3-A24F-F4D199F5D4E9}"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9B665-794E-41C2-98BC-082FD4F5556F}"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A35989F1-1D73-43EC-9487-A81B3EA32FFE}">
      <dgm:prSet phldrT="[Text]" custT="1"/>
      <dgm:spPr/>
      <dgm: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solidFill>
                <a:schemeClr val="tx1"/>
              </a:solidFill>
            </a:rPr>
            <a:t>Applications</a:t>
          </a:r>
          <a:endParaRPr lang="en-US" sz="3400" dirty="0">
            <a:solidFill>
              <a:schemeClr val="tx1"/>
            </a:solidFill>
          </a:endParaRPr>
        </a:p>
      </dgm:t>
    </dgm:pt>
    <dgm:pt modelId="{64F49D06-CC38-4401-BA61-DE8C6AD6435F}" type="parTrans" cxnId="{199DD841-9633-4BA0-90CA-9149095F62EC}">
      <dgm:prSet/>
      <dgm:spPr/>
      <dgm:t>
        <a:bodyPr/>
        <a:lstStyle/>
        <a:p>
          <a:endParaRPr lang="en-US"/>
        </a:p>
      </dgm:t>
    </dgm:pt>
    <dgm:pt modelId="{0344714F-7D68-4EB5-A435-609A76489B14}" type="sibTrans" cxnId="{199DD841-9633-4BA0-90CA-9149095F62EC}">
      <dgm:prSet/>
      <dgm:spPr/>
      <dgm:t>
        <a:bodyPr/>
        <a:lstStyle/>
        <a:p>
          <a:endParaRPr lang="en-US"/>
        </a:p>
      </dgm:t>
    </dgm:pt>
    <dgm:pt modelId="{7842FD27-F3E1-4F27-8417-7277D043FF07}">
      <dgm:prSet phldrT="[Text]"/>
      <dgm:spPr/>
      <dgm:t>
        <a:bodyPr/>
        <a:lstStyle/>
        <a:p>
          <a:r>
            <a:rPr lang="en-US" dirty="0" smtClean="0">
              <a:solidFill>
                <a:schemeClr val="tx1"/>
              </a:solidFill>
            </a:rPr>
            <a:t>Data Analysis</a:t>
          </a:r>
          <a:endParaRPr lang="en-US" dirty="0">
            <a:solidFill>
              <a:schemeClr val="tx1"/>
            </a:solidFill>
          </a:endParaRPr>
        </a:p>
      </dgm:t>
    </dgm:pt>
    <dgm:pt modelId="{3938C494-D207-4017-8360-6DC1A92E9189}" type="parTrans" cxnId="{1F029784-55C8-4620-BAE3-E2EBB916A0DE}">
      <dgm:prSet/>
      <dgm:spPr/>
      <dgm:t>
        <a:bodyPr/>
        <a:lstStyle/>
        <a:p>
          <a:endParaRPr lang="en-US"/>
        </a:p>
      </dgm:t>
    </dgm:pt>
    <dgm:pt modelId="{08EC17BF-95D2-4E63-8137-60548B39A2E5}" type="sibTrans" cxnId="{1F029784-55C8-4620-BAE3-E2EBB916A0DE}">
      <dgm:prSet/>
      <dgm:spPr/>
      <dgm:t>
        <a:bodyPr/>
        <a:lstStyle/>
        <a:p>
          <a:endParaRPr lang="en-US"/>
        </a:p>
      </dgm:t>
    </dgm:pt>
    <dgm:pt modelId="{D2082011-7CD4-4E94-B104-B78964547DD2}">
      <dgm:prSet phldrT="[Text]"/>
      <dgm:spPr/>
      <dgm:t>
        <a:bodyPr/>
        <a:lstStyle/>
        <a:p>
          <a:r>
            <a:rPr lang="en-US" dirty="0" smtClean="0">
              <a:solidFill>
                <a:schemeClr val="tx1"/>
              </a:solidFill>
            </a:rPr>
            <a:t>High-Fidelity Plasma Simulator</a:t>
          </a:r>
          <a:endParaRPr lang="en-US" dirty="0">
            <a:solidFill>
              <a:schemeClr val="tx1"/>
            </a:solidFill>
          </a:endParaRPr>
        </a:p>
      </dgm:t>
    </dgm:pt>
    <dgm:pt modelId="{7A316437-1AE7-4896-B145-FD367CCDA440}" type="parTrans" cxnId="{1C293075-C7F8-49BC-956C-C03F49EC778E}">
      <dgm:prSet/>
      <dgm:spPr/>
      <dgm:t>
        <a:bodyPr/>
        <a:lstStyle/>
        <a:p>
          <a:endParaRPr lang="en-US"/>
        </a:p>
      </dgm:t>
    </dgm:pt>
    <dgm:pt modelId="{942D5E84-77D9-4992-AAE6-F24D825A8995}" type="sibTrans" cxnId="{1C293075-C7F8-49BC-956C-C03F49EC778E}">
      <dgm:prSet/>
      <dgm:spPr/>
      <dgm:t>
        <a:bodyPr/>
        <a:lstStyle/>
        <a:p>
          <a:endParaRPr lang="en-US"/>
        </a:p>
      </dgm:t>
    </dgm:pt>
    <dgm:pt modelId="{D4C8B838-D2FA-47BF-B8CB-F214DB847CB4}">
      <dgm:prSet phldrT="[Text]" custT="1"/>
      <dgm:spPr/>
      <dgm:t>
        <a:bodyPr/>
        <a:lstStyle/>
        <a:p>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bg1">
                  <a:lumMod val="85000"/>
                </a:schemeClr>
              </a:solidFill>
            </a:rPr>
            <a:t/>
          </a:r>
          <a:br>
            <a:rPr lang="en-US" sz="2800" dirty="0" smtClean="0">
              <a:solidFill>
                <a:schemeClr val="bg1">
                  <a:lumMod val="85000"/>
                </a:schemeClr>
              </a:solidFill>
            </a:rPr>
          </a:br>
          <a:r>
            <a:rPr lang="en-US" sz="2800" dirty="0" smtClean="0">
              <a:solidFill>
                <a:schemeClr val="accent3">
                  <a:lumMod val="85000"/>
                </a:schemeClr>
              </a:solidFill>
            </a:rPr>
            <a:t>Generic Tools</a:t>
          </a:r>
          <a:endParaRPr lang="en-US" sz="2800" dirty="0">
            <a:solidFill>
              <a:schemeClr val="accent3">
                <a:lumMod val="85000"/>
              </a:schemeClr>
            </a:solidFill>
          </a:endParaRPr>
        </a:p>
      </dgm:t>
    </dgm:pt>
    <dgm:pt modelId="{E2D72D92-49BD-4B5B-A7E3-A3E03B156850}" type="parTrans" cxnId="{69234E58-3476-4FF2-8596-68EAA35216CB}">
      <dgm:prSet/>
      <dgm:spPr/>
      <dgm:t>
        <a:bodyPr/>
        <a:lstStyle/>
        <a:p>
          <a:endParaRPr lang="en-US"/>
        </a:p>
      </dgm:t>
    </dgm:pt>
    <dgm:pt modelId="{3083AF7D-E34B-4B57-96FD-D867CFDA125F}" type="sibTrans" cxnId="{69234E58-3476-4FF2-8596-68EAA35216CB}">
      <dgm:prSet/>
      <dgm:spPr/>
      <dgm:t>
        <a:bodyPr/>
        <a:lstStyle/>
        <a:p>
          <a:endParaRPr lang="en-US"/>
        </a:p>
      </dgm:t>
    </dgm:pt>
    <dgm:pt modelId="{699FB911-2F70-4A1D-AEC5-763012823722}">
      <dgm:prSet phldrT="[Text]"/>
      <dgm:spPr/>
      <dgm:t>
        <a:bodyPr/>
        <a:lstStyle/>
        <a:p>
          <a:r>
            <a:rPr lang="en-US" dirty="0" smtClean="0">
              <a:solidFill>
                <a:schemeClr val="accent3">
                  <a:lumMod val="85000"/>
                </a:schemeClr>
              </a:solidFill>
            </a:rPr>
            <a:t>Data access</a:t>
          </a:r>
          <a:endParaRPr lang="en-US" dirty="0">
            <a:solidFill>
              <a:schemeClr val="accent3">
                <a:lumMod val="85000"/>
              </a:schemeClr>
            </a:solidFill>
          </a:endParaRPr>
        </a:p>
      </dgm:t>
    </dgm:pt>
    <dgm:pt modelId="{9493D952-DAA9-4449-B4C4-3D0BAE151C4F}" type="parTrans" cxnId="{4CCF035F-3F96-4C49-9266-AAAF243C520E}">
      <dgm:prSet/>
      <dgm:spPr/>
      <dgm:t>
        <a:bodyPr/>
        <a:lstStyle/>
        <a:p>
          <a:endParaRPr lang="en-US"/>
        </a:p>
      </dgm:t>
    </dgm:pt>
    <dgm:pt modelId="{44BCA681-0C22-449A-BF09-429BD70FC46F}" type="sibTrans" cxnId="{4CCF035F-3F96-4C49-9266-AAAF243C520E}">
      <dgm:prSet/>
      <dgm:spPr/>
      <dgm:t>
        <a:bodyPr/>
        <a:lstStyle/>
        <a:p>
          <a:endParaRPr lang="en-US"/>
        </a:p>
      </dgm:t>
    </dgm:pt>
    <dgm:pt modelId="{7DA6F7EA-52D3-43B2-83C8-88CB4C9AF26F}">
      <dgm:prSet phldrT="[Text]"/>
      <dgm:spPr/>
      <dgm:t>
        <a:bodyPr/>
        <a:lstStyle/>
        <a:p>
          <a:r>
            <a:rPr lang="en-US" dirty="0" smtClean="0">
              <a:solidFill>
                <a:schemeClr val="accent3">
                  <a:lumMod val="85000"/>
                </a:schemeClr>
              </a:solidFill>
            </a:rPr>
            <a:t>Data-Dictionary 3</a:t>
          </a:r>
          <a:endParaRPr lang="en-US" dirty="0">
            <a:solidFill>
              <a:schemeClr val="accent3">
                <a:lumMod val="85000"/>
              </a:schemeClr>
            </a:solidFill>
          </a:endParaRPr>
        </a:p>
      </dgm:t>
    </dgm:pt>
    <dgm:pt modelId="{C82878BF-E20C-4D2C-A577-513835211FC7}" type="parTrans" cxnId="{5F0645A9-1D1B-425D-B2D9-78150DED5597}">
      <dgm:prSet/>
      <dgm:spPr/>
      <dgm:t>
        <a:bodyPr/>
        <a:lstStyle/>
        <a:p>
          <a:endParaRPr lang="en-US"/>
        </a:p>
      </dgm:t>
    </dgm:pt>
    <dgm:pt modelId="{73EB0D0A-77B0-496C-BF31-F58F48FA0F7B}" type="sibTrans" cxnId="{5F0645A9-1D1B-425D-B2D9-78150DED5597}">
      <dgm:prSet/>
      <dgm:spPr/>
      <dgm:t>
        <a:bodyPr/>
        <a:lstStyle/>
        <a:p>
          <a:endParaRPr lang="en-US"/>
        </a:p>
      </dgm:t>
    </dgm:pt>
    <dgm:pt modelId="{5408C188-A94A-43C6-B258-33D64E4AC74A}">
      <dgm:prSet phldrT="[Text]"/>
      <dgm:spPr/>
      <dgm:t>
        <a:bodyPr/>
        <a:lstStyle/>
        <a:p>
          <a:r>
            <a:rPr lang="en-US" dirty="0" smtClean="0">
              <a:solidFill>
                <a:schemeClr val="tx1"/>
              </a:solidFill>
            </a:rPr>
            <a:t>Heating &amp; Current Drive Workflow</a:t>
          </a:r>
          <a:endParaRPr lang="en-US" dirty="0">
            <a:solidFill>
              <a:schemeClr val="tx1"/>
            </a:solidFill>
          </a:endParaRPr>
        </a:p>
      </dgm:t>
    </dgm:pt>
    <dgm:pt modelId="{39DE0606-D32B-4B58-B4D1-BB28331FC2A6}" type="parTrans" cxnId="{7DC3EE03-EB12-4BE6-8158-9BBB33962D48}">
      <dgm:prSet/>
      <dgm:spPr/>
      <dgm:t>
        <a:bodyPr/>
        <a:lstStyle/>
        <a:p>
          <a:endParaRPr lang="en-US"/>
        </a:p>
      </dgm:t>
    </dgm:pt>
    <dgm:pt modelId="{77876557-4AD0-4368-B00E-019104DEB120}" type="sibTrans" cxnId="{7DC3EE03-EB12-4BE6-8158-9BBB33962D48}">
      <dgm:prSet/>
      <dgm:spPr/>
      <dgm:t>
        <a:bodyPr/>
        <a:lstStyle/>
        <a:p>
          <a:endParaRPr lang="en-US"/>
        </a:p>
      </dgm:t>
    </dgm:pt>
    <dgm:pt modelId="{1AB1DF47-3BA8-4944-8CB9-14C5C31F30F2}">
      <dgm:prSet phldrT="[Text]" custT="1"/>
      <dgm:spPr/>
      <dgm:t>
        <a:bodyPr/>
        <a:lstStyle/>
        <a:p>
          <a:r>
            <a:rPr lang="en-US" sz="2800" dirty="0" smtClean="0">
              <a:solidFill>
                <a:schemeClr val="accent3">
                  <a:lumMod val="85000"/>
                </a:schemeClr>
              </a:solidFill>
            </a:rPr>
            <a:t>Data Model</a:t>
          </a:r>
          <a:endParaRPr lang="en-US" sz="2800" dirty="0">
            <a:solidFill>
              <a:schemeClr val="accent3">
                <a:lumMod val="85000"/>
              </a:schemeClr>
            </a:solidFill>
          </a:endParaRPr>
        </a:p>
      </dgm:t>
    </dgm:pt>
    <dgm:pt modelId="{D8B807DB-85E4-4AEE-A7A5-3BEB3F4194F1}" type="sibTrans" cxnId="{4629FADE-AAB4-4916-AF2B-042673EA5928}">
      <dgm:prSet/>
      <dgm:spPr/>
      <dgm:t>
        <a:bodyPr/>
        <a:lstStyle/>
        <a:p>
          <a:endParaRPr lang="en-US"/>
        </a:p>
      </dgm:t>
    </dgm:pt>
    <dgm:pt modelId="{392E7B10-05CC-4DA9-9A66-629AED269D69}" type="parTrans" cxnId="{4629FADE-AAB4-4916-AF2B-042673EA5928}">
      <dgm:prSet/>
      <dgm:spPr/>
      <dgm:t>
        <a:bodyPr/>
        <a:lstStyle/>
        <a:p>
          <a:endParaRPr lang="en-US"/>
        </a:p>
      </dgm:t>
    </dgm:pt>
    <dgm:pt modelId="{09030D45-10F8-428D-B6D4-F58100CC3797}">
      <dgm:prSet phldrT="[Text]"/>
      <dgm:spPr/>
      <dgm:t>
        <a:bodyPr/>
        <a:lstStyle/>
        <a:p>
          <a:r>
            <a:rPr lang="en-US" dirty="0" smtClean="0">
              <a:solidFill>
                <a:schemeClr val="accent3">
                  <a:lumMod val="85000"/>
                </a:schemeClr>
              </a:solidFill>
            </a:rPr>
            <a:t>Data visualization</a:t>
          </a:r>
          <a:endParaRPr lang="en-US" dirty="0">
            <a:solidFill>
              <a:schemeClr val="accent3">
                <a:lumMod val="85000"/>
              </a:schemeClr>
            </a:solidFill>
          </a:endParaRPr>
        </a:p>
      </dgm:t>
    </dgm:pt>
    <dgm:pt modelId="{0EF7E687-3221-4610-9DBB-52C624D9FAA5}" type="parTrans" cxnId="{BC02532D-F78C-40DC-8653-BB7B6B037B8C}">
      <dgm:prSet/>
      <dgm:spPr/>
      <dgm:t>
        <a:bodyPr/>
        <a:lstStyle/>
        <a:p>
          <a:endParaRPr lang="en-US"/>
        </a:p>
      </dgm:t>
    </dgm:pt>
    <dgm:pt modelId="{1BB5CAC1-1F96-4416-83CD-3A9FBD9E05D5}" type="sibTrans" cxnId="{BC02532D-F78C-40DC-8653-BB7B6B037B8C}">
      <dgm:prSet/>
      <dgm:spPr/>
      <dgm:t>
        <a:bodyPr/>
        <a:lstStyle/>
        <a:p>
          <a:endParaRPr lang="en-US"/>
        </a:p>
      </dgm:t>
    </dgm:pt>
    <dgm:pt modelId="{E6940251-018E-42BC-B5B5-9D8BF5168386}">
      <dgm:prSet phldrT="[Text]"/>
      <dgm:spPr/>
      <dgm:t>
        <a:bodyPr/>
        <a:lstStyle/>
        <a:p>
          <a:r>
            <a:rPr lang="en-US" dirty="0" smtClean="0">
              <a:solidFill>
                <a:schemeClr val="accent3">
                  <a:lumMod val="85000"/>
                </a:schemeClr>
              </a:solidFill>
            </a:rPr>
            <a:t>Workflow and coupling tools</a:t>
          </a:r>
          <a:endParaRPr lang="en-US" dirty="0">
            <a:solidFill>
              <a:schemeClr val="accent3">
                <a:lumMod val="85000"/>
              </a:schemeClr>
            </a:solidFill>
          </a:endParaRPr>
        </a:p>
      </dgm:t>
    </dgm:pt>
    <dgm:pt modelId="{C0AEF51D-2481-49D2-A3B5-273AC1CF7467}" type="parTrans" cxnId="{2E143703-569E-4644-8254-4A5FDDF111CB}">
      <dgm:prSet/>
      <dgm:spPr/>
      <dgm:t>
        <a:bodyPr/>
        <a:lstStyle/>
        <a:p>
          <a:endParaRPr lang="en-US"/>
        </a:p>
      </dgm:t>
    </dgm:pt>
    <dgm:pt modelId="{0A35DAF7-0229-4BD2-B635-CFD33EFCD010}" type="sibTrans" cxnId="{2E143703-569E-4644-8254-4A5FDDF111CB}">
      <dgm:prSet/>
      <dgm:spPr/>
      <dgm:t>
        <a:bodyPr/>
        <a:lstStyle/>
        <a:p>
          <a:endParaRPr lang="en-US"/>
        </a:p>
      </dgm:t>
    </dgm:pt>
    <dgm:pt modelId="{54D13619-C165-4341-9CDF-253CB3CB3C90}">
      <dgm:prSet phldrT="[Text]"/>
      <dgm:spPr/>
      <dgm:t>
        <a:bodyPr/>
        <a:lstStyle/>
        <a:p>
          <a:r>
            <a:rPr lang="en-US" dirty="0" smtClean="0">
              <a:solidFill>
                <a:schemeClr val="accent3">
                  <a:lumMod val="85000"/>
                </a:schemeClr>
              </a:solidFill>
            </a:rPr>
            <a:t>Database management</a:t>
          </a:r>
          <a:endParaRPr lang="en-US" dirty="0">
            <a:solidFill>
              <a:schemeClr val="accent3">
                <a:lumMod val="85000"/>
              </a:schemeClr>
            </a:solidFill>
          </a:endParaRPr>
        </a:p>
      </dgm:t>
    </dgm:pt>
    <dgm:pt modelId="{F5530CB1-9D59-4DB0-B79E-43C6399B77AF}" type="parTrans" cxnId="{198634F4-5865-4792-A6BB-5BC211317969}">
      <dgm:prSet/>
      <dgm:spPr/>
      <dgm:t>
        <a:bodyPr/>
        <a:lstStyle/>
        <a:p>
          <a:endParaRPr lang="en-US"/>
        </a:p>
      </dgm:t>
    </dgm:pt>
    <dgm:pt modelId="{0C79F473-5AE1-4119-A07E-BB9BB49A780E}" type="sibTrans" cxnId="{198634F4-5865-4792-A6BB-5BC211317969}">
      <dgm:prSet/>
      <dgm:spPr/>
      <dgm:t>
        <a:bodyPr/>
        <a:lstStyle/>
        <a:p>
          <a:endParaRPr lang="en-US"/>
        </a:p>
      </dgm:t>
    </dgm:pt>
    <dgm:pt modelId="{9A3FB941-D74A-4094-AAA8-A15051CF44FF}">
      <dgm:prSet phldrT="[Text]"/>
      <dgm:spPr/>
      <dgm:t>
        <a:bodyPr/>
        <a:lstStyle/>
        <a:p>
          <a:r>
            <a:rPr lang="en-US" dirty="0" smtClean="0">
              <a:solidFill>
                <a:schemeClr val="accent3">
                  <a:lumMod val="85000"/>
                </a:schemeClr>
              </a:solidFill>
            </a:rPr>
            <a:t>Experimental data mapping survey</a:t>
          </a:r>
          <a:endParaRPr lang="en-US" dirty="0">
            <a:solidFill>
              <a:schemeClr val="accent3">
                <a:lumMod val="85000"/>
              </a:schemeClr>
            </a:solidFill>
          </a:endParaRPr>
        </a:p>
      </dgm:t>
    </dgm:pt>
    <dgm:pt modelId="{362D09D9-AC93-435A-AB90-041D49FBC84F}" type="parTrans" cxnId="{FE25A855-881E-4FE2-946E-0E5BF293FCD8}">
      <dgm:prSet/>
      <dgm:spPr/>
      <dgm:t>
        <a:bodyPr/>
        <a:lstStyle/>
        <a:p>
          <a:endParaRPr lang="en-US"/>
        </a:p>
      </dgm:t>
    </dgm:pt>
    <dgm:pt modelId="{8D6E44EE-D34A-46FB-A4C9-A61E432998E0}" type="sibTrans" cxnId="{FE25A855-881E-4FE2-946E-0E5BF293FCD8}">
      <dgm:prSet/>
      <dgm:spPr/>
      <dgm:t>
        <a:bodyPr/>
        <a:lstStyle/>
        <a:p>
          <a:endParaRPr lang="en-US"/>
        </a:p>
      </dgm:t>
    </dgm:pt>
    <dgm:pt modelId="{FB6DE950-F82C-4B99-97ED-93CE03FED550}">
      <dgm:prSet phldrT="[Text]"/>
      <dgm:spPr/>
      <dgm:t>
        <a:bodyPr/>
        <a:lstStyle/>
        <a:p>
          <a:r>
            <a:rPr lang="en-US" dirty="0" smtClean="0">
              <a:solidFill>
                <a:schemeClr val="accent3">
                  <a:lumMod val="85000"/>
                </a:schemeClr>
              </a:solidFill>
            </a:rPr>
            <a:t>Status of Data-Dictionary 4</a:t>
          </a:r>
          <a:endParaRPr lang="en-US" dirty="0">
            <a:solidFill>
              <a:schemeClr val="accent3">
                <a:lumMod val="85000"/>
              </a:schemeClr>
            </a:solidFill>
          </a:endParaRPr>
        </a:p>
      </dgm:t>
    </dgm:pt>
    <dgm:pt modelId="{9009A9B5-226F-4D4D-AE2F-7D1B734CAF76}" type="parTrans" cxnId="{FC49BF0A-56D8-49A7-8665-1588313D3A4B}">
      <dgm:prSet/>
      <dgm:spPr/>
      <dgm:t>
        <a:bodyPr/>
        <a:lstStyle/>
        <a:p>
          <a:endParaRPr lang="en-US"/>
        </a:p>
      </dgm:t>
    </dgm:pt>
    <dgm:pt modelId="{1B0FA319-9625-4415-8336-ADA3573BE769}" type="sibTrans" cxnId="{FC49BF0A-56D8-49A7-8665-1588313D3A4B}">
      <dgm:prSet/>
      <dgm:spPr/>
      <dgm:t>
        <a:bodyPr/>
        <a:lstStyle/>
        <a:p>
          <a:endParaRPr lang="en-US"/>
        </a:p>
      </dgm:t>
    </dgm:pt>
    <dgm:pt modelId="{4E1C2859-ACD3-4EF6-AE3E-6D1044CDA60B}">
      <dgm:prSet phldrT="[Text]"/>
      <dgm:spPr/>
      <dgm:t>
        <a:bodyPr/>
        <a:lstStyle/>
        <a:p>
          <a:r>
            <a:rPr lang="en-US" dirty="0" smtClean="0">
              <a:solidFill>
                <a:schemeClr val="tx1"/>
              </a:solidFill>
            </a:rPr>
            <a:t>Pulse Design Simulator</a:t>
          </a:r>
          <a:endParaRPr lang="en-US" dirty="0">
            <a:solidFill>
              <a:schemeClr val="tx1"/>
            </a:solidFill>
          </a:endParaRPr>
        </a:p>
      </dgm:t>
    </dgm:pt>
    <dgm:pt modelId="{68A76BD8-B55A-46B8-8961-573556F1606D}" type="parTrans" cxnId="{FDC27964-0F98-461E-A82B-629B476FEE84}">
      <dgm:prSet/>
      <dgm:spPr/>
      <dgm:t>
        <a:bodyPr/>
        <a:lstStyle/>
        <a:p>
          <a:endParaRPr lang="en-US"/>
        </a:p>
      </dgm:t>
    </dgm:pt>
    <dgm:pt modelId="{6D30BBC1-D446-4AFA-AC8D-2ADC505EAEE3}" type="sibTrans" cxnId="{FDC27964-0F98-461E-A82B-629B476FEE84}">
      <dgm:prSet/>
      <dgm:spPr/>
      <dgm:t>
        <a:bodyPr/>
        <a:lstStyle/>
        <a:p>
          <a:endParaRPr lang="en-US"/>
        </a:p>
      </dgm:t>
    </dgm:pt>
    <dgm:pt modelId="{3B77B32B-3A2C-40A6-A362-105C4FA3536E}">
      <dgm:prSet phldrT="[Text]"/>
      <dgm:spPr/>
      <dgm:t>
        <a:bodyPr/>
        <a:lstStyle/>
        <a:p>
          <a:r>
            <a:rPr lang="en-US" dirty="0" smtClean="0">
              <a:solidFill>
                <a:schemeClr val="accent3">
                  <a:lumMod val="85000"/>
                </a:schemeClr>
              </a:solidFill>
            </a:rPr>
            <a:t>Documentation and tools</a:t>
          </a:r>
          <a:endParaRPr lang="en-US" dirty="0">
            <a:solidFill>
              <a:schemeClr val="accent3">
                <a:lumMod val="85000"/>
              </a:schemeClr>
            </a:solidFill>
          </a:endParaRPr>
        </a:p>
      </dgm:t>
    </dgm:pt>
    <dgm:pt modelId="{F32C2417-1D50-4036-A19A-FDCC623E9076}" type="parTrans" cxnId="{F1D4B0A0-3435-4EE6-9C69-3D6D10FDB339}">
      <dgm:prSet/>
      <dgm:spPr/>
      <dgm:t>
        <a:bodyPr/>
        <a:lstStyle/>
        <a:p>
          <a:endParaRPr lang="en-US"/>
        </a:p>
      </dgm:t>
    </dgm:pt>
    <dgm:pt modelId="{80597B44-1094-48E6-A2C3-39E01C60399B}" type="sibTrans" cxnId="{F1D4B0A0-3435-4EE6-9C69-3D6D10FDB339}">
      <dgm:prSet/>
      <dgm:spPr/>
      <dgm:t>
        <a:bodyPr/>
        <a:lstStyle/>
        <a:p>
          <a:endParaRPr lang="en-US"/>
        </a:p>
      </dgm:t>
    </dgm:pt>
    <dgm:pt modelId="{6A31142D-5D05-4505-98DD-8FAC68710CD7}">
      <dgm:prSet phldrT="[Text]"/>
      <dgm:spPr/>
      <dgm:t>
        <a:bodyPr/>
        <a:lstStyle/>
        <a:p>
          <a:r>
            <a:rPr lang="en-US" dirty="0" smtClean="0">
              <a:solidFill>
                <a:schemeClr val="tx1"/>
              </a:solidFill>
            </a:rPr>
            <a:t>Other Activities</a:t>
          </a:r>
          <a:endParaRPr lang="en-US" dirty="0">
            <a:solidFill>
              <a:schemeClr val="tx1"/>
            </a:solidFill>
          </a:endParaRPr>
        </a:p>
      </dgm:t>
    </dgm:pt>
    <dgm:pt modelId="{71975ACA-DCF2-4BA9-9C34-241B1592A30B}" type="parTrans" cxnId="{0520B59D-645F-4408-B56C-EB35A56466CD}">
      <dgm:prSet/>
      <dgm:spPr/>
      <dgm:t>
        <a:bodyPr/>
        <a:lstStyle/>
        <a:p>
          <a:endParaRPr lang="en-US"/>
        </a:p>
      </dgm:t>
    </dgm:pt>
    <dgm:pt modelId="{642ECCB0-3B2C-49D6-88D1-87B1DE2753FB}" type="sibTrans" cxnId="{0520B59D-645F-4408-B56C-EB35A56466CD}">
      <dgm:prSet/>
      <dgm:spPr/>
      <dgm:t>
        <a:bodyPr/>
        <a:lstStyle/>
        <a:p>
          <a:endParaRPr lang="en-US"/>
        </a:p>
      </dgm:t>
    </dgm:pt>
    <dgm:pt modelId="{9B0B64B3-3288-48DA-9901-8FC5C6375AA6}" type="pres">
      <dgm:prSet presAssocID="{A249B665-794E-41C2-98BC-082FD4F5556F}" presName="Name0" presStyleCnt="0">
        <dgm:presLayoutVars>
          <dgm:chMax val="7"/>
          <dgm:dir/>
          <dgm:animLvl val="lvl"/>
          <dgm:resizeHandles val="exact"/>
        </dgm:presLayoutVars>
      </dgm:prSet>
      <dgm:spPr/>
      <dgm:t>
        <a:bodyPr/>
        <a:lstStyle/>
        <a:p>
          <a:endParaRPr lang="en-US"/>
        </a:p>
      </dgm:t>
    </dgm:pt>
    <dgm:pt modelId="{442267F7-4A3E-4D2A-9B33-2FE181D53DD7}" type="pres">
      <dgm:prSet presAssocID="{A35989F1-1D73-43EC-9487-A81B3EA32FFE}" presName="circle1" presStyleLbl="node1" presStyleIdx="0" presStyleCnt="3" custLinFactNeighborX="1389" custLinFactNeighborY="0"/>
      <dgm:spPr/>
    </dgm:pt>
    <dgm:pt modelId="{E031309F-D061-4BDD-A8F6-62E6889DCCCC}" type="pres">
      <dgm:prSet presAssocID="{A35989F1-1D73-43EC-9487-A81B3EA32FFE}" presName="space" presStyleCnt="0"/>
      <dgm:spPr/>
    </dgm:pt>
    <dgm:pt modelId="{BD2BF36B-8217-4075-885A-BBAA5F95073E}" type="pres">
      <dgm:prSet presAssocID="{A35989F1-1D73-43EC-9487-A81B3EA32FFE}" presName="rect1" presStyleLbl="alignAcc1" presStyleIdx="0" presStyleCnt="3"/>
      <dgm:spPr/>
      <dgm:t>
        <a:bodyPr/>
        <a:lstStyle/>
        <a:p>
          <a:endParaRPr lang="en-US"/>
        </a:p>
      </dgm:t>
    </dgm:pt>
    <dgm:pt modelId="{91A0BFA0-FD62-4241-A430-7EEC6F9693E0}" type="pres">
      <dgm:prSet presAssocID="{D4C8B838-D2FA-47BF-B8CB-F214DB847CB4}" presName="vertSpace2" presStyleLbl="node1" presStyleIdx="0" presStyleCnt="3"/>
      <dgm:spPr/>
    </dgm:pt>
    <dgm:pt modelId="{8B44F4C2-168A-4CA9-BC3A-0A9F97FC8E7E}" type="pres">
      <dgm:prSet presAssocID="{D4C8B838-D2FA-47BF-B8CB-F214DB847CB4}" presName="circle2" presStyleLbl="node1" presStyleIdx="1" presStyleCnt="3" custLinFactNeighborY="-42103"/>
      <dgm:spPr/>
    </dgm:pt>
    <dgm:pt modelId="{F77D7FD1-4FA6-46D3-9AC8-9C32E2C09B36}" type="pres">
      <dgm:prSet presAssocID="{D4C8B838-D2FA-47BF-B8CB-F214DB847CB4}" presName="rect2" presStyleLbl="alignAcc1" presStyleIdx="1" presStyleCnt="3" custLinFactNeighborY="-42103"/>
      <dgm:spPr/>
      <dgm:t>
        <a:bodyPr/>
        <a:lstStyle/>
        <a:p>
          <a:endParaRPr lang="en-US"/>
        </a:p>
      </dgm:t>
    </dgm:pt>
    <dgm:pt modelId="{169174E1-D8CF-4056-85DF-846D71E141CA}" type="pres">
      <dgm:prSet presAssocID="{1AB1DF47-3BA8-4944-8CB9-14C5C31F30F2}" presName="vertSpace3" presStyleLbl="node1" presStyleIdx="1" presStyleCnt="3"/>
      <dgm:spPr/>
    </dgm:pt>
    <dgm:pt modelId="{E94A951E-E394-4B9F-AF48-C85592DC88DB}" type="pres">
      <dgm:prSet presAssocID="{1AB1DF47-3BA8-4944-8CB9-14C5C31F30F2}" presName="circle3" presStyleLbl="node1" presStyleIdx="2" presStyleCnt="3" custLinFactY="-80543" custLinFactNeighborY="-100000"/>
      <dgm:spPr/>
    </dgm:pt>
    <dgm:pt modelId="{27FC27F5-50F5-46AA-AF83-3246B8B9EB12}" type="pres">
      <dgm:prSet presAssocID="{1AB1DF47-3BA8-4944-8CB9-14C5C31F30F2}" presName="rect3" presStyleLbl="alignAcc1" presStyleIdx="2" presStyleCnt="3" custLinFactY="-81482" custLinFactNeighborY="-100000"/>
      <dgm:spPr/>
      <dgm:t>
        <a:bodyPr/>
        <a:lstStyle/>
        <a:p>
          <a:endParaRPr lang="en-US"/>
        </a:p>
      </dgm:t>
    </dgm:pt>
    <dgm:pt modelId="{3CF8498A-59E7-4623-A88B-D97279B5D2F6}" type="pres">
      <dgm:prSet presAssocID="{A35989F1-1D73-43EC-9487-A81B3EA32FFE}" presName="rect1ParTx" presStyleLbl="alignAcc1" presStyleIdx="2" presStyleCnt="3">
        <dgm:presLayoutVars>
          <dgm:chMax val="1"/>
          <dgm:bulletEnabled val="1"/>
        </dgm:presLayoutVars>
      </dgm:prSet>
      <dgm:spPr/>
      <dgm:t>
        <a:bodyPr/>
        <a:lstStyle/>
        <a:p>
          <a:endParaRPr lang="en-US"/>
        </a:p>
      </dgm:t>
    </dgm:pt>
    <dgm:pt modelId="{A5BA10AD-62DD-4BE4-AB6E-AFD6FF78F458}" type="pres">
      <dgm:prSet presAssocID="{A35989F1-1D73-43EC-9487-A81B3EA32FFE}" presName="rect1ChTx" presStyleLbl="alignAcc1" presStyleIdx="2" presStyleCnt="3" custScaleX="105416" custLinFactY="100000" custLinFactNeighborX="-1354" custLinFactNeighborY="130161">
        <dgm:presLayoutVars>
          <dgm:bulletEnabled val="1"/>
        </dgm:presLayoutVars>
      </dgm:prSet>
      <dgm:spPr/>
      <dgm:t>
        <a:bodyPr/>
        <a:lstStyle/>
        <a:p>
          <a:endParaRPr lang="en-US"/>
        </a:p>
      </dgm:t>
    </dgm:pt>
    <dgm:pt modelId="{E8129F9E-1955-44AE-8EC3-83D32B570BF6}" type="pres">
      <dgm:prSet presAssocID="{D4C8B838-D2FA-47BF-B8CB-F214DB847CB4}" presName="rect2ParTx" presStyleLbl="alignAcc1" presStyleIdx="2" presStyleCnt="3">
        <dgm:presLayoutVars>
          <dgm:chMax val="1"/>
          <dgm:bulletEnabled val="1"/>
        </dgm:presLayoutVars>
      </dgm:prSet>
      <dgm:spPr/>
      <dgm:t>
        <a:bodyPr/>
        <a:lstStyle/>
        <a:p>
          <a:endParaRPr lang="en-US"/>
        </a:p>
      </dgm:t>
    </dgm:pt>
    <dgm:pt modelId="{F8491550-EC58-402F-B45D-D6E5160A94F8}" type="pres">
      <dgm:prSet presAssocID="{D4C8B838-D2FA-47BF-B8CB-F214DB847CB4}" presName="rect2ChTx" presStyleLbl="alignAcc1" presStyleIdx="2" presStyleCnt="3" custScaleX="105416" custLinFactNeighborX="-1354" custLinFactNeighborY="20421">
        <dgm:presLayoutVars>
          <dgm:bulletEnabled val="1"/>
        </dgm:presLayoutVars>
      </dgm:prSet>
      <dgm:spPr/>
      <dgm:t>
        <a:bodyPr/>
        <a:lstStyle/>
        <a:p>
          <a:endParaRPr lang="en-US"/>
        </a:p>
      </dgm:t>
    </dgm:pt>
    <dgm:pt modelId="{32AF386A-67CD-47F0-9EBE-3A326F4BDE39}" type="pres">
      <dgm:prSet presAssocID="{1AB1DF47-3BA8-4944-8CB9-14C5C31F30F2}" presName="rect3ParTx" presStyleLbl="alignAcc1" presStyleIdx="2" presStyleCnt="3">
        <dgm:presLayoutVars>
          <dgm:chMax val="1"/>
          <dgm:bulletEnabled val="1"/>
        </dgm:presLayoutVars>
      </dgm:prSet>
      <dgm:spPr/>
      <dgm:t>
        <a:bodyPr/>
        <a:lstStyle/>
        <a:p>
          <a:endParaRPr lang="en-US"/>
        </a:p>
      </dgm:t>
    </dgm:pt>
    <dgm:pt modelId="{9724B29E-A893-4FB3-A24F-F4D199F5D4E9}" type="pres">
      <dgm:prSet presAssocID="{1AB1DF47-3BA8-4944-8CB9-14C5C31F30F2}" presName="rect3ChTx" presStyleLbl="alignAcc1" presStyleIdx="2" presStyleCnt="3" custScaleX="105416" custLinFactY="-80594" custLinFactNeighborX="-1354" custLinFactNeighborY="-100000">
        <dgm:presLayoutVars>
          <dgm:bulletEnabled val="1"/>
        </dgm:presLayoutVars>
      </dgm:prSet>
      <dgm:spPr/>
      <dgm:t>
        <a:bodyPr/>
        <a:lstStyle/>
        <a:p>
          <a:endParaRPr lang="en-US"/>
        </a:p>
      </dgm:t>
    </dgm:pt>
  </dgm:ptLst>
  <dgm:cxnLst>
    <dgm:cxn modelId="{EE97BC9B-7BBC-4327-A042-102648F1DBCA}" type="presOf" srcId="{D4C8B838-D2FA-47BF-B8CB-F214DB847CB4}" destId="{F77D7FD1-4FA6-46D3-9AC8-9C32E2C09B36}" srcOrd="0" destOrd="0" presId="urn:microsoft.com/office/officeart/2005/8/layout/target3"/>
    <dgm:cxn modelId="{FDC27964-0F98-461E-A82B-629B476FEE84}" srcId="{A35989F1-1D73-43EC-9487-A81B3EA32FFE}" destId="{4E1C2859-ACD3-4EF6-AE3E-6D1044CDA60B}" srcOrd="2" destOrd="0" parTransId="{68A76BD8-B55A-46B8-8961-573556F1606D}" sibTransId="{6D30BBC1-D446-4AFA-AC8D-2ADC505EAEE3}"/>
    <dgm:cxn modelId="{7DC3EE03-EB12-4BE6-8158-9BBB33962D48}" srcId="{A35989F1-1D73-43EC-9487-A81B3EA32FFE}" destId="{5408C188-A94A-43C6-B258-33D64E4AC74A}" srcOrd="3" destOrd="0" parTransId="{39DE0606-D32B-4B58-B4D1-BB28331FC2A6}" sibTransId="{77876557-4AD0-4368-B00E-019104DEB120}"/>
    <dgm:cxn modelId="{69234E58-3476-4FF2-8596-68EAA35216CB}" srcId="{A249B665-794E-41C2-98BC-082FD4F5556F}" destId="{D4C8B838-D2FA-47BF-B8CB-F214DB847CB4}" srcOrd="1" destOrd="0" parTransId="{E2D72D92-49BD-4B5B-A7E3-A3E03B156850}" sibTransId="{3083AF7D-E34B-4B57-96FD-D867CFDA125F}"/>
    <dgm:cxn modelId="{02DDEEC0-3E0B-4F39-96A1-7B9896F38F28}" type="presOf" srcId="{E6940251-018E-42BC-B5B5-9D8BF5168386}" destId="{F8491550-EC58-402F-B45D-D6E5160A94F8}" srcOrd="0" destOrd="2" presId="urn:microsoft.com/office/officeart/2005/8/layout/target3"/>
    <dgm:cxn modelId="{F4E21625-15CC-4063-BA67-D76C5AC2614D}" type="presOf" srcId="{699FB911-2F70-4A1D-AEC5-763012823722}" destId="{F8491550-EC58-402F-B45D-D6E5160A94F8}" srcOrd="0" destOrd="0" presId="urn:microsoft.com/office/officeart/2005/8/layout/target3"/>
    <dgm:cxn modelId="{4C46A787-D518-4796-9FDF-B41E2CFF1BD5}" type="presOf" srcId="{9A3FB941-D74A-4094-AAA8-A15051CF44FF}" destId="{9724B29E-A893-4FB3-A24F-F4D199F5D4E9}" srcOrd="0" destOrd="3" presId="urn:microsoft.com/office/officeart/2005/8/layout/target3"/>
    <dgm:cxn modelId="{83E8ED6B-2C16-445A-8B7C-C6C89F736793}" type="presOf" srcId="{54D13619-C165-4341-9CDF-253CB3CB3C90}" destId="{F8491550-EC58-402F-B45D-D6E5160A94F8}" srcOrd="0" destOrd="3" presId="urn:microsoft.com/office/officeart/2005/8/layout/target3"/>
    <dgm:cxn modelId="{ACCC0344-7F63-4A91-BC90-25C3D4DE2016}" type="presOf" srcId="{FB6DE950-F82C-4B99-97ED-93CE03FED550}" destId="{9724B29E-A893-4FB3-A24F-F4D199F5D4E9}" srcOrd="0" destOrd="1" presId="urn:microsoft.com/office/officeart/2005/8/layout/target3"/>
    <dgm:cxn modelId="{5F0645A9-1D1B-425D-B2D9-78150DED5597}" srcId="{1AB1DF47-3BA8-4944-8CB9-14C5C31F30F2}" destId="{7DA6F7EA-52D3-43B2-83C8-88CB4C9AF26F}" srcOrd="0" destOrd="0" parTransId="{C82878BF-E20C-4D2C-A577-513835211FC7}" sibTransId="{73EB0D0A-77B0-496C-BF31-F58F48FA0F7B}"/>
    <dgm:cxn modelId="{B18F4EC6-E083-4380-B934-48C07A33D198}" type="presOf" srcId="{7DA6F7EA-52D3-43B2-83C8-88CB4C9AF26F}" destId="{9724B29E-A893-4FB3-A24F-F4D199F5D4E9}" srcOrd="0" destOrd="0" presId="urn:microsoft.com/office/officeart/2005/8/layout/target3"/>
    <dgm:cxn modelId="{BC02532D-F78C-40DC-8653-BB7B6B037B8C}" srcId="{D4C8B838-D2FA-47BF-B8CB-F214DB847CB4}" destId="{09030D45-10F8-428D-B6D4-F58100CC3797}" srcOrd="1" destOrd="0" parTransId="{0EF7E687-3221-4610-9DBB-52C624D9FAA5}" sibTransId="{1BB5CAC1-1F96-4416-83CD-3A9FBD9E05D5}"/>
    <dgm:cxn modelId="{4CCF035F-3F96-4C49-9266-AAAF243C520E}" srcId="{D4C8B838-D2FA-47BF-B8CB-F214DB847CB4}" destId="{699FB911-2F70-4A1D-AEC5-763012823722}" srcOrd="0" destOrd="0" parTransId="{9493D952-DAA9-4449-B4C4-3D0BAE151C4F}" sibTransId="{44BCA681-0C22-449A-BF09-429BD70FC46F}"/>
    <dgm:cxn modelId="{F1D4B0A0-3435-4EE6-9C69-3D6D10FDB339}" srcId="{1AB1DF47-3BA8-4944-8CB9-14C5C31F30F2}" destId="{3B77B32B-3A2C-40A6-A362-105C4FA3536E}" srcOrd="2" destOrd="0" parTransId="{F32C2417-1D50-4036-A19A-FDCC623E9076}" sibTransId="{80597B44-1094-48E6-A2C3-39E01C60399B}"/>
    <dgm:cxn modelId="{1C293075-C7F8-49BC-956C-C03F49EC778E}" srcId="{A35989F1-1D73-43EC-9487-A81B3EA32FFE}" destId="{D2082011-7CD4-4E94-B104-B78964547DD2}" srcOrd="1" destOrd="0" parTransId="{7A316437-1AE7-4896-B145-FD367CCDA440}" sibTransId="{942D5E84-77D9-4992-AAE6-F24D825A8995}"/>
    <dgm:cxn modelId="{D7082106-C348-4BAA-B51F-9D1C22287BE4}" type="presOf" srcId="{09030D45-10F8-428D-B6D4-F58100CC3797}" destId="{F8491550-EC58-402F-B45D-D6E5160A94F8}" srcOrd="0" destOrd="1" presId="urn:microsoft.com/office/officeart/2005/8/layout/target3"/>
    <dgm:cxn modelId="{6349ACA3-4644-4E95-AA29-E2FFC121D1CC}" type="presOf" srcId="{A35989F1-1D73-43EC-9487-A81B3EA32FFE}" destId="{BD2BF36B-8217-4075-885A-BBAA5F95073E}" srcOrd="0" destOrd="0" presId="urn:microsoft.com/office/officeart/2005/8/layout/target3"/>
    <dgm:cxn modelId="{012CE175-5692-4190-87C9-FAAE30BB7D3C}" type="presOf" srcId="{6A31142D-5D05-4505-98DD-8FAC68710CD7}" destId="{A5BA10AD-62DD-4BE4-AB6E-AFD6FF78F458}" srcOrd="0" destOrd="4" presId="urn:microsoft.com/office/officeart/2005/8/layout/target3"/>
    <dgm:cxn modelId="{198634F4-5865-4792-A6BB-5BC211317969}" srcId="{D4C8B838-D2FA-47BF-B8CB-F214DB847CB4}" destId="{54D13619-C165-4341-9CDF-253CB3CB3C90}" srcOrd="3" destOrd="0" parTransId="{F5530CB1-9D59-4DB0-B79E-43C6399B77AF}" sibTransId="{0C79F473-5AE1-4119-A07E-BB9BB49A780E}"/>
    <dgm:cxn modelId="{2E143703-569E-4644-8254-4A5FDDF111CB}" srcId="{D4C8B838-D2FA-47BF-B8CB-F214DB847CB4}" destId="{E6940251-018E-42BC-B5B5-9D8BF5168386}" srcOrd="2" destOrd="0" parTransId="{C0AEF51D-2481-49D2-A3B5-273AC1CF7467}" sibTransId="{0A35DAF7-0229-4BD2-B635-CFD33EFCD010}"/>
    <dgm:cxn modelId="{FE25A855-881E-4FE2-946E-0E5BF293FCD8}" srcId="{1AB1DF47-3BA8-4944-8CB9-14C5C31F30F2}" destId="{9A3FB941-D74A-4094-AAA8-A15051CF44FF}" srcOrd="3" destOrd="0" parTransId="{362D09D9-AC93-435A-AB90-041D49FBC84F}" sibTransId="{8D6E44EE-D34A-46FB-A4C9-A61E432998E0}"/>
    <dgm:cxn modelId="{098B71DD-D0A3-4870-8355-923DC17B2F37}" type="presOf" srcId="{3B77B32B-3A2C-40A6-A362-105C4FA3536E}" destId="{9724B29E-A893-4FB3-A24F-F4D199F5D4E9}" srcOrd="0" destOrd="2" presId="urn:microsoft.com/office/officeart/2005/8/layout/target3"/>
    <dgm:cxn modelId="{0055CA7D-2955-4635-B86F-E8F42932CB1A}" type="presOf" srcId="{4E1C2859-ACD3-4EF6-AE3E-6D1044CDA60B}" destId="{A5BA10AD-62DD-4BE4-AB6E-AFD6FF78F458}" srcOrd="0" destOrd="2" presId="urn:microsoft.com/office/officeart/2005/8/layout/target3"/>
    <dgm:cxn modelId="{7E537128-D631-493A-9E26-E927FF2189C9}" type="presOf" srcId="{A249B665-794E-41C2-98BC-082FD4F5556F}" destId="{9B0B64B3-3288-48DA-9901-8FC5C6375AA6}" srcOrd="0" destOrd="0" presId="urn:microsoft.com/office/officeart/2005/8/layout/target3"/>
    <dgm:cxn modelId="{1F029784-55C8-4620-BAE3-E2EBB916A0DE}" srcId="{A35989F1-1D73-43EC-9487-A81B3EA32FFE}" destId="{7842FD27-F3E1-4F27-8417-7277D043FF07}" srcOrd="0" destOrd="0" parTransId="{3938C494-D207-4017-8360-6DC1A92E9189}" sibTransId="{08EC17BF-95D2-4E63-8137-60548B39A2E5}"/>
    <dgm:cxn modelId="{9A444933-A019-4580-BA2B-BF468AFF45E2}" type="presOf" srcId="{A35989F1-1D73-43EC-9487-A81B3EA32FFE}" destId="{3CF8498A-59E7-4623-A88B-D97279B5D2F6}" srcOrd="1" destOrd="0" presId="urn:microsoft.com/office/officeart/2005/8/layout/target3"/>
    <dgm:cxn modelId="{F1CF2C4C-BE47-46D8-BA1D-BC7650C0D442}" type="presOf" srcId="{D2082011-7CD4-4E94-B104-B78964547DD2}" destId="{A5BA10AD-62DD-4BE4-AB6E-AFD6FF78F458}" srcOrd="0" destOrd="1" presId="urn:microsoft.com/office/officeart/2005/8/layout/target3"/>
    <dgm:cxn modelId="{199DD841-9633-4BA0-90CA-9149095F62EC}" srcId="{A249B665-794E-41C2-98BC-082FD4F5556F}" destId="{A35989F1-1D73-43EC-9487-A81B3EA32FFE}" srcOrd="0" destOrd="0" parTransId="{64F49D06-CC38-4401-BA61-DE8C6AD6435F}" sibTransId="{0344714F-7D68-4EB5-A435-609A76489B14}"/>
    <dgm:cxn modelId="{0D92E997-39DB-4C8C-9A10-7FC5CBE8123B}" type="presOf" srcId="{5408C188-A94A-43C6-B258-33D64E4AC74A}" destId="{A5BA10AD-62DD-4BE4-AB6E-AFD6FF78F458}" srcOrd="0" destOrd="3" presId="urn:microsoft.com/office/officeart/2005/8/layout/target3"/>
    <dgm:cxn modelId="{24DA15EA-4F5D-4FE6-B033-1C241D9179CC}" type="presOf" srcId="{7842FD27-F3E1-4F27-8417-7277D043FF07}" destId="{A5BA10AD-62DD-4BE4-AB6E-AFD6FF78F458}" srcOrd="0" destOrd="0" presId="urn:microsoft.com/office/officeart/2005/8/layout/target3"/>
    <dgm:cxn modelId="{B58C9E5D-A070-445D-AB3A-E19C4F18A44C}" type="presOf" srcId="{D4C8B838-D2FA-47BF-B8CB-F214DB847CB4}" destId="{E8129F9E-1955-44AE-8EC3-83D32B570BF6}" srcOrd="1" destOrd="0" presId="urn:microsoft.com/office/officeart/2005/8/layout/target3"/>
    <dgm:cxn modelId="{0520B59D-645F-4408-B56C-EB35A56466CD}" srcId="{A35989F1-1D73-43EC-9487-A81B3EA32FFE}" destId="{6A31142D-5D05-4505-98DD-8FAC68710CD7}" srcOrd="4" destOrd="0" parTransId="{71975ACA-DCF2-4BA9-9C34-241B1592A30B}" sibTransId="{642ECCB0-3B2C-49D6-88D1-87B1DE2753FB}"/>
    <dgm:cxn modelId="{E4048CB7-B999-46D9-9147-F0CBE6BB8D77}" type="presOf" srcId="{1AB1DF47-3BA8-4944-8CB9-14C5C31F30F2}" destId="{27FC27F5-50F5-46AA-AF83-3246B8B9EB12}" srcOrd="0" destOrd="0" presId="urn:microsoft.com/office/officeart/2005/8/layout/target3"/>
    <dgm:cxn modelId="{4629FADE-AAB4-4916-AF2B-042673EA5928}" srcId="{A249B665-794E-41C2-98BC-082FD4F5556F}" destId="{1AB1DF47-3BA8-4944-8CB9-14C5C31F30F2}" srcOrd="2" destOrd="0" parTransId="{392E7B10-05CC-4DA9-9A66-629AED269D69}" sibTransId="{D8B807DB-85E4-4AEE-A7A5-3BEB3F4194F1}"/>
    <dgm:cxn modelId="{09414549-F113-4E92-8ED3-672BB00FD20B}" type="presOf" srcId="{1AB1DF47-3BA8-4944-8CB9-14C5C31F30F2}" destId="{32AF386A-67CD-47F0-9EBE-3A326F4BDE39}" srcOrd="1" destOrd="0" presId="urn:microsoft.com/office/officeart/2005/8/layout/target3"/>
    <dgm:cxn modelId="{FC49BF0A-56D8-49A7-8665-1588313D3A4B}" srcId="{1AB1DF47-3BA8-4944-8CB9-14C5C31F30F2}" destId="{FB6DE950-F82C-4B99-97ED-93CE03FED550}" srcOrd="1" destOrd="0" parTransId="{9009A9B5-226F-4D4D-AE2F-7D1B734CAF76}" sibTransId="{1B0FA319-9625-4415-8336-ADA3573BE769}"/>
    <dgm:cxn modelId="{894E75ED-4EC3-41EB-A7B6-D53D86CD2F5A}" type="presParOf" srcId="{9B0B64B3-3288-48DA-9901-8FC5C6375AA6}" destId="{442267F7-4A3E-4D2A-9B33-2FE181D53DD7}" srcOrd="0" destOrd="0" presId="urn:microsoft.com/office/officeart/2005/8/layout/target3"/>
    <dgm:cxn modelId="{D4C9021C-03AA-4D30-8A0D-12B171EDD839}" type="presParOf" srcId="{9B0B64B3-3288-48DA-9901-8FC5C6375AA6}" destId="{E031309F-D061-4BDD-A8F6-62E6889DCCCC}" srcOrd="1" destOrd="0" presId="urn:microsoft.com/office/officeart/2005/8/layout/target3"/>
    <dgm:cxn modelId="{37C070EA-7E1D-4F61-8C56-AE16B5886BA5}" type="presParOf" srcId="{9B0B64B3-3288-48DA-9901-8FC5C6375AA6}" destId="{BD2BF36B-8217-4075-885A-BBAA5F95073E}" srcOrd="2" destOrd="0" presId="urn:microsoft.com/office/officeart/2005/8/layout/target3"/>
    <dgm:cxn modelId="{DCB806FB-FB3B-47B0-B5C4-34E224A3727D}" type="presParOf" srcId="{9B0B64B3-3288-48DA-9901-8FC5C6375AA6}" destId="{91A0BFA0-FD62-4241-A430-7EEC6F9693E0}" srcOrd="3" destOrd="0" presId="urn:microsoft.com/office/officeart/2005/8/layout/target3"/>
    <dgm:cxn modelId="{70FE2D66-B89F-4044-9A88-7776240752F2}" type="presParOf" srcId="{9B0B64B3-3288-48DA-9901-8FC5C6375AA6}" destId="{8B44F4C2-168A-4CA9-BC3A-0A9F97FC8E7E}" srcOrd="4" destOrd="0" presId="urn:microsoft.com/office/officeart/2005/8/layout/target3"/>
    <dgm:cxn modelId="{7FEC1104-EB0C-4941-9C26-F91D0482DA60}" type="presParOf" srcId="{9B0B64B3-3288-48DA-9901-8FC5C6375AA6}" destId="{F77D7FD1-4FA6-46D3-9AC8-9C32E2C09B36}" srcOrd="5" destOrd="0" presId="urn:microsoft.com/office/officeart/2005/8/layout/target3"/>
    <dgm:cxn modelId="{5901D8B5-D2EA-49E5-814C-1B567663B49E}" type="presParOf" srcId="{9B0B64B3-3288-48DA-9901-8FC5C6375AA6}" destId="{169174E1-D8CF-4056-85DF-846D71E141CA}" srcOrd="6" destOrd="0" presId="urn:microsoft.com/office/officeart/2005/8/layout/target3"/>
    <dgm:cxn modelId="{3B14AA05-4D47-4A3C-BF68-5247AC985145}" type="presParOf" srcId="{9B0B64B3-3288-48DA-9901-8FC5C6375AA6}" destId="{E94A951E-E394-4B9F-AF48-C85592DC88DB}" srcOrd="7" destOrd="0" presId="urn:microsoft.com/office/officeart/2005/8/layout/target3"/>
    <dgm:cxn modelId="{C6C80054-DBB0-4971-B739-96DB1940497E}" type="presParOf" srcId="{9B0B64B3-3288-48DA-9901-8FC5C6375AA6}" destId="{27FC27F5-50F5-46AA-AF83-3246B8B9EB12}" srcOrd="8" destOrd="0" presId="urn:microsoft.com/office/officeart/2005/8/layout/target3"/>
    <dgm:cxn modelId="{6D04BB33-2C5E-4E0B-8FC4-82CC2A5A7EC7}" type="presParOf" srcId="{9B0B64B3-3288-48DA-9901-8FC5C6375AA6}" destId="{3CF8498A-59E7-4623-A88B-D97279B5D2F6}" srcOrd="9" destOrd="0" presId="urn:microsoft.com/office/officeart/2005/8/layout/target3"/>
    <dgm:cxn modelId="{95DEAEDD-EB21-42E0-A86D-29118339E6D0}" type="presParOf" srcId="{9B0B64B3-3288-48DA-9901-8FC5C6375AA6}" destId="{A5BA10AD-62DD-4BE4-AB6E-AFD6FF78F458}" srcOrd="10" destOrd="0" presId="urn:microsoft.com/office/officeart/2005/8/layout/target3"/>
    <dgm:cxn modelId="{F610FC2B-2818-41FB-A91A-DC2F24348839}" type="presParOf" srcId="{9B0B64B3-3288-48DA-9901-8FC5C6375AA6}" destId="{E8129F9E-1955-44AE-8EC3-83D32B570BF6}" srcOrd="11" destOrd="0" presId="urn:microsoft.com/office/officeart/2005/8/layout/target3"/>
    <dgm:cxn modelId="{7CE4A9AA-B204-464D-A92C-555BE56D6669}" type="presParOf" srcId="{9B0B64B3-3288-48DA-9901-8FC5C6375AA6}" destId="{F8491550-EC58-402F-B45D-D6E5160A94F8}" srcOrd="12" destOrd="0" presId="urn:microsoft.com/office/officeart/2005/8/layout/target3"/>
    <dgm:cxn modelId="{19758B2E-FCC0-4D37-A532-1E81C6BFFDCA}" type="presParOf" srcId="{9B0B64B3-3288-48DA-9901-8FC5C6375AA6}" destId="{32AF386A-67CD-47F0-9EBE-3A326F4BDE39}" srcOrd="13" destOrd="0" presId="urn:microsoft.com/office/officeart/2005/8/layout/target3"/>
    <dgm:cxn modelId="{7D230D1D-8BCE-4E15-9CC1-B48C2DDD6C20}" type="presParOf" srcId="{9B0B64B3-3288-48DA-9901-8FC5C6375AA6}" destId="{9724B29E-A893-4FB3-A24F-F4D199F5D4E9}"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267F7-4A3E-4D2A-9B33-2FE181D53DD7}">
      <dsp:nvSpPr>
        <dsp:cNvPr id="0" name=""/>
        <dsp:cNvSpPr/>
      </dsp:nvSpPr>
      <dsp:spPr>
        <a:xfrm>
          <a:off x="3815" y="0"/>
          <a:ext cx="3240360" cy="324036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BF36B-8217-4075-885A-BBAA5F95073E}">
      <dsp:nvSpPr>
        <dsp:cNvPr id="0" name=""/>
        <dsp:cNvSpPr/>
      </dsp:nvSpPr>
      <dsp:spPr>
        <a:xfrm>
          <a:off x="1578986" y="0"/>
          <a:ext cx="6084676" cy="324036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solidFill>
                <a:schemeClr val="bg1">
                  <a:lumMod val="85000"/>
                </a:schemeClr>
              </a:solidFill>
            </a:rPr>
            <a:t>Applications</a:t>
          </a:r>
          <a:endParaRPr lang="en-US" sz="3400" kern="1200" dirty="0">
            <a:solidFill>
              <a:schemeClr val="bg1">
                <a:lumMod val="85000"/>
              </a:schemeClr>
            </a:solidFill>
          </a:endParaRPr>
        </a:p>
      </dsp:txBody>
      <dsp:txXfrm>
        <a:off x="1578986" y="0"/>
        <a:ext cx="3042338" cy="972110"/>
      </dsp:txXfrm>
    </dsp:sp>
    <dsp:sp modelId="{8B44F4C2-168A-4CA9-BC3A-0A9F97FC8E7E}">
      <dsp:nvSpPr>
        <dsp:cNvPr id="0" name=""/>
        <dsp:cNvSpPr/>
      </dsp:nvSpPr>
      <dsp:spPr>
        <a:xfrm>
          <a:off x="525870" y="85323"/>
          <a:ext cx="2106231" cy="2106231"/>
        </a:xfrm>
        <a:prstGeom prst="pie">
          <a:avLst>
            <a:gd name="adj1" fmla="val 5400000"/>
            <a:gd name="adj2" fmla="val 16200000"/>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D7FD1-4FA6-46D3-9AC8-9C32E2C09B36}">
      <dsp:nvSpPr>
        <dsp:cNvPr id="0" name=""/>
        <dsp:cNvSpPr/>
      </dsp:nvSpPr>
      <dsp:spPr>
        <a:xfrm>
          <a:off x="1578986" y="85323"/>
          <a:ext cx="6084676" cy="2106231"/>
        </a:xfrm>
        <a:prstGeom prst="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Generic Tools</a:t>
          </a:r>
          <a:endParaRPr lang="en-US" sz="2800" kern="1200" dirty="0">
            <a:solidFill>
              <a:schemeClr val="bg1">
                <a:lumMod val="85000"/>
              </a:schemeClr>
            </a:solidFill>
          </a:endParaRPr>
        </a:p>
      </dsp:txBody>
      <dsp:txXfrm>
        <a:off x="1578986" y="85323"/>
        <a:ext cx="3042338" cy="972106"/>
      </dsp:txXfrm>
    </dsp:sp>
    <dsp:sp modelId="{E94A951E-E394-4B9F-AF48-C85592DC88DB}">
      <dsp:nvSpPr>
        <dsp:cNvPr id="0" name=""/>
        <dsp:cNvSpPr/>
      </dsp:nvSpPr>
      <dsp:spPr>
        <a:xfrm>
          <a:off x="1092933" y="189145"/>
          <a:ext cx="972107" cy="972107"/>
        </a:xfrm>
        <a:prstGeom prst="pie">
          <a:avLst>
            <a:gd name="adj1" fmla="val 5400000"/>
            <a:gd name="adj2" fmla="val 1620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C27F5-50F5-46AA-AF83-3246B8B9EB12}">
      <dsp:nvSpPr>
        <dsp:cNvPr id="0" name=""/>
        <dsp:cNvSpPr/>
      </dsp:nvSpPr>
      <dsp:spPr>
        <a:xfrm>
          <a:off x="1578986" y="180017"/>
          <a:ext cx="6084676" cy="972107"/>
        </a:xfrm>
        <a:prstGeom prst="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Data Model</a:t>
          </a:r>
          <a:endParaRPr lang="en-US" sz="2800" kern="1200" dirty="0"/>
        </a:p>
      </dsp:txBody>
      <dsp:txXfrm>
        <a:off x="1578986" y="180017"/>
        <a:ext cx="3042338" cy="972107"/>
      </dsp:txXfrm>
    </dsp:sp>
    <dsp:sp modelId="{A5BA10AD-62DD-4BE4-AB6E-AFD6FF78F458}">
      <dsp:nvSpPr>
        <dsp:cNvPr id="0" name=""/>
        <dsp:cNvSpPr/>
      </dsp:nvSpPr>
      <dsp:spPr>
        <a:xfrm>
          <a:off x="4497744" y="2237418"/>
          <a:ext cx="3207111" cy="9721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Data Analysis</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High-Fidelity Plasma Simulator</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Pulse Design Simulator</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Heating &amp; Current Drive workflow</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Other Activities</a:t>
          </a:r>
          <a:endParaRPr lang="en-US" sz="1100" kern="1200" dirty="0">
            <a:solidFill>
              <a:schemeClr val="bg1">
                <a:lumMod val="85000"/>
              </a:schemeClr>
            </a:solidFill>
          </a:endParaRPr>
        </a:p>
      </dsp:txBody>
      <dsp:txXfrm>
        <a:off x="4497744" y="2237418"/>
        <a:ext cx="3207111" cy="972110"/>
      </dsp:txXfrm>
    </dsp:sp>
    <dsp:sp modelId="{F8491550-EC58-402F-B45D-D6E5160A94F8}">
      <dsp:nvSpPr>
        <dsp:cNvPr id="0" name=""/>
        <dsp:cNvSpPr/>
      </dsp:nvSpPr>
      <dsp:spPr>
        <a:xfrm>
          <a:off x="4497744" y="1170624"/>
          <a:ext cx="3207111" cy="9721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Data access</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Data visualization</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Workflow and coupling tools</a:t>
          </a:r>
          <a:endParaRPr lang="en-US" sz="1100" kern="1200" dirty="0">
            <a:solidFill>
              <a:schemeClr val="bg1">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bg1">
                  <a:lumMod val="85000"/>
                </a:schemeClr>
              </a:solidFill>
            </a:rPr>
            <a:t>Database management</a:t>
          </a:r>
          <a:endParaRPr lang="en-US" sz="1100" kern="1200" dirty="0">
            <a:solidFill>
              <a:schemeClr val="bg1">
                <a:lumMod val="85000"/>
              </a:schemeClr>
            </a:solidFill>
          </a:endParaRPr>
        </a:p>
      </dsp:txBody>
      <dsp:txXfrm>
        <a:off x="4497744" y="1170624"/>
        <a:ext cx="3207111" cy="972106"/>
      </dsp:txXfrm>
    </dsp:sp>
    <dsp:sp modelId="{9724B29E-A893-4FB3-A24F-F4D199F5D4E9}">
      <dsp:nvSpPr>
        <dsp:cNvPr id="0" name=""/>
        <dsp:cNvSpPr/>
      </dsp:nvSpPr>
      <dsp:spPr>
        <a:xfrm>
          <a:off x="4497744" y="188650"/>
          <a:ext cx="3207111" cy="9721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tx1"/>
              </a:solidFill>
            </a:rPr>
            <a:t>Data-Dictionary 3</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Status of Data-Dictionary 4</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Documentation and tools</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Experimental data mapping survey</a:t>
          </a:r>
          <a:endParaRPr lang="en-US" sz="1100" kern="1200" dirty="0">
            <a:solidFill>
              <a:schemeClr val="tx1"/>
            </a:solidFill>
          </a:endParaRPr>
        </a:p>
      </dsp:txBody>
      <dsp:txXfrm>
        <a:off x="4497744" y="188650"/>
        <a:ext cx="3207111" cy="972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267F7-4A3E-4D2A-9B33-2FE181D53DD7}">
      <dsp:nvSpPr>
        <dsp:cNvPr id="0" name=""/>
        <dsp:cNvSpPr/>
      </dsp:nvSpPr>
      <dsp:spPr>
        <a:xfrm>
          <a:off x="3815" y="0"/>
          <a:ext cx="3240360" cy="324036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BF36B-8217-4075-885A-BBAA5F95073E}">
      <dsp:nvSpPr>
        <dsp:cNvPr id="0" name=""/>
        <dsp:cNvSpPr/>
      </dsp:nvSpPr>
      <dsp:spPr>
        <a:xfrm>
          <a:off x="1578986" y="0"/>
          <a:ext cx="6084676" cy="324036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solidFill>
                <a:schemeClr val="accent3">
                  <a:lumMod val="85000"/>
                </a:schemeClr>
              </a:solidFill>
            </a:rPr>
            <a:t>Applications</a:t>
          </a:r>
          <a:endParaRPr lang="en-US" sz="3400" kern="1200" dirty="0">
            <a:solidFill>
              <a:schemeClr val="accent3">
                <a:lumMod val="85000"/>
              </a:schemeClr>
            </a:solidFill>
          </a:endParaRPr>
        </a:p>
      </dsp:txBody>
      <dsp:txXfrm>
        <a:off x="1578986" y="0"/>
        <a:ext cx="3042338" cy="972110"/>
      </dsp:txXfrm>
    </dsp:sp>
    <dsp:sp modelId="{8B44F4C2-168A-4CA9-BC3A-0A9F97FC8E7E}">
      <dsp:nvSpPr>
        <dsp:cNvPr id="0" name=""/>
        <dsp:cNvSpPr/>
      </dsp:nvSpPr>
      <dsp:spPr>
        <a:xfrm>
          <a:off x="525870" y="85323"/>
          <a:ext cx="2106231" cy="2106231"/>
        </a:xfrm>
        <a:prstGeom prst="pie">
          <a:avLst>
            <a:gd name="adj1" fmla="val 5400000"/>
            <a:gd name="adj2" fmla="val 16200000"/>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D7FD1-4FA6-46D3-9AC8-9C32E2C09B36}">
      <dsp:nvSpPr>
        <dsp:cNvPr id="0" name=""/>
        <dsp:cNvSpPr/>
      </dsp:nvSpPr>
      <dsp:spPr>
        <a:xfrm>
          <a:off x="1578986" y="85323"/>
          <a:ext cx="6084676" cy="2106231"/>
        </a:xfrm>
        <a:prstGeom prst="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tx1"/>
              </a:solidFill>
            </a:rPr>
            <a:t>Generic Tools</a:t>
          </a:r>
          <a:endParaRPr lang="en-US" sz="2800" kern="1200" dirty="0">
            <a:solidFill>
              <a:schemeClr val="tx1"/>
            </a:solidFill>
          </a:endParaRPr>
        </a:p>
      </dsp:txBody>
      <dsp:txXfrm>
        <a:off x="1578986" y="85323"/>
        <a:ext cx="3042338" cy="972106"/>
      </dsp:txXfrm>
    </dsp:sp>
    <dsp:sp modelId="{E94A951E-E394-4B9F-AF48-C85592DC88DB}">
      <dsp:nvSpPr>
        <dsp:cNvPr id="0" name=""/>
        <dsp:cNvSpPr/>
      </dsp:nvSpPr>
      <dsp:spPr>
        <a:xfrm>
          <a:off x="1092933" y="189145"/>
          <a:ext cx="972107" cy="972107"/>
        </a:xfrm>
        <a:prstGeom prst="pie">
          <a:avLst>
            <a:gd name="adj1" fmla="val 5400000"/>
            <a:gd name="adj2" fmla="val 1620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C27F5-50F5-46AA-AF83-3246B8B9EB12}">
      <dsp:nvSpPr>
        <dsp:cNvPr id="0" name=""/>
        <dsp:cNvSpPr/>
      </dsp:nvSpPr>
      <dsp:spPr>
        <a:xfrm>
          <a:off x="1578986" y="180017"/>
          <a:ext cx="6084676" cy="972107"/>
        </a:xfrm>
        <a:prstGeom prst="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3">
                  <a:lumMod val="85000"/>
                </a:schemeClr>
              </a:solidFill>
            </a:rPr>
            <a:t>Data Model</a:t>
          </a:r>
          <a:endParaRPr lang="en-US" sz="2800" kern="1200" dirty="0">
            <a:solidFill>
              <a:schemeClr val="accent3">
                <a:lumMod val="85000"/>
              </a:schemeClr>
            </a:solidFill>
          </a:endParaRPr>
        </a:p>
      </dsp:txBody>
      <dsp:txXfrm>
        <a:off x="1578986" y="180017"/>
        <a:ext cx="3042338" cy="972107"/>
      </dsp:txXfrm>
    </dsp:sp>
    <dsp:sp modelId="{A5BA10AD-62DD-4BE4-AB6E-AFD6FF78F458}">
      <dsp:nvSpPr>
        <dsp:cNvPr id="0" name=""/>
        <dsp:cNvSpPr/>
      </dsp:nvSpPr>
      <dsp:spPr>
        <a:xfrm>
          <a:off x="4497744" y="2237418"/>
          <a:ext cx="3207111" cy="9721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Data Analysis</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High-Fidelity Plasma Simulator</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Pulse Design Simulator</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Heating &amp; Current Drive Workflow</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Other Activities</a:t>
          </a:r>
          <a:endParaRPr lang="en-US" sz="1100" kern="1200" dirty="0">
            <a:solidFill>
              <a:schemeClr val="accent3">
                <a:lumMod val="85000"/>
              </a:schemeClr>
            </a:solidFill>
          </a:endParaRPr>
        </a:p>
      </dsp:txBody>
      <dsp:txXfrm>
        <a:off x="4497744" y="2237418"/>
        <a:ext cx="3207111" cy="972110"/>
      </dsp:txXfrm>
    </dsp:sp>
    <dsp:sp modelId="{F8491550-EC58-402F-B45D-D6E5160A94F8}">
      <dsp:nvSpPr>
        <dsp:cNvPr id="0" name=""/>
        <dsp:cNvSpPr/>
      </dsp:nvSpPr>
      <dsp:spPr>
        <a:xfrm>
          <a:off x="4497744" y="1170624"/>
          <a:ext cx="3207111" cy="9721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tx1"/>
              </a:solidFill>
            </a:rPr>
            <a:t>Data access</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Data visualization</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Workflow and coupling tools</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Database management</a:t>
          </a:r>
          <a:endParaRPr lang="en-US" sz="1100" kern="1200" dirty="0">
            <a:solidFill>
              <a:schemeClr val="tx1"/>
            </a:solidFill>
          </a:endParaRPr>
        </a:p>
      </dsp:txBody>
      <dsp:txXfrm>
        <a:off x="4497744" y="1170624"/>
        <a:ext cx="3207111" cy="972106"/>
      </dsp:txXfrm>
    </dsp:sp>
    <dsp:sp modelId="{9724B29E-A893-4FB3-A24F-F4D199F5D4E9}">
      <dsp:nvSpPr>
        <dsp:cNvPr id="0" name=""/>
        <dsp:cNvSpPr/>
      </dsp:nvSpPr>
      <dsp:spPr>
        <a:xfrm>
          <a:off x="4497744" y="188650"/>
          <a:ext cx="3207111" cy="9721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Data-Dictionary 3</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Status of Data-Dictionary 4</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Documentation and tools</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Experimental data mapping survey</a:t>
          </a:r>
          <a:endParaRPr lang="en-US" sz="1100" kern="1200" dirty="0">
            <a:solidFill>
              <a:schemeClr val="accent3">
                <a:lumMod val="85000"/>
              </a:schemeClr>
            </a:solidFill>
          </a:endParaRPr>
        </a:p>
      </dsp:txBody>
      <dsp:txXfrm>
        <a:off x="4497744" y="188650"/>
        <a:ext cx="3207111" cy="972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267F7-4A3E-4D2A-9B33-2FE181D53DD7}">
      <dsp:nvSpPr>
        <dsp:cNvPr id="0" name=""/>
        <dsp:cNvSpPr/>
      </dsp:nvSpPr>
      <dsp:spPr>
        <a:xfrm>
          <a:off x="3815" y="0"/>
          <a:ext cx="3240360" cy="324036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BF36B-8217-4075-885A-BBAA5F95073E}">
      <dsp:nvSpPr>
        <dsp:cNvPr id="0" name=""/>
        <dsp:cNvSpPr/>
      </dsp:nvSpPr>
      <dsp:spPr>
        <a:xfrm>
          <a:off x="1578986" y="0"/>
          <a:ext cx="6084676" cy="324036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t/>
          </a:r>
          <a:br>
            <a:rPr lang="en-US" sz="2800" kern="1200" dirty="0" smtClean="0"/>
          </a:br>
          <a:r>
            <a:rPr lang="en-US" sz="2800" kern="1200" dirty="0" smtClean="0">
              <a:solidFill>
                <a:schemeClr val="tx1"/>
              </a:solidFill>
            </a:rPr>
            <a:t>Applications</a:t>
          </a:r>
          <a:endParaRPr lang="en-US" sz="3400" kern="1200" dirty="0">
            <a:solidFill>
              <a:schemeClr val="tx1"/>
            </a:solidFill>
          </a:endParaRPr>
        </a:p>
      </dsp:txBody>
      <dsp:txXfrm>
        <a:off x="1578986" y="0"/>
        <a:ext cx="3042338" cy="972110"/>
      </dsp:txXfrm>
    </dsp:sp>
    <dsp:sp modelId="{8B44F4C2-168A-4CA9-BC3A-0A9F97FC8E7E}">
      <dsp:nvSpPr>
        <dsp:cNvPr id="0" name=""/>
        <dsp:cNvSpPr/>
      </dsp:nvSpPr>
      <dsp:spPr>
        <a:xfrm>
          <a:off x="525870" y="85323"/>
          <a:ext cx="2106231" cy="2106231"/>
        </a:xfrm>
        <a:prstGeom prst="pie">
          <a:avLst>
            <a:gd name="adj1" fmla="val 5400000"/>
            <a:gd name="adj2" fmla="val 16200000"/>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D7FD1-4FA6-46D3-9AC8-9C32E2C09B36}">
      <dsp:nvSpPr>
        <dsp:cNvPr id="0" name=""/>
        <dsp:cNvSpPr/>
      </dsp:nvSpPr>
      <dsp:spPr>
        <a:xfrm>
          <a:off x="1578986" y="85323"/>
          <a:ext cx="6084676" cy="2106231"/>
        </a:xfrm>
        <a:prstGeom prst="rect">
          <a:avLst/>
        </a:prstGeom>
        <a:solidFill>
          <a:schemeClr val="lt1">
            <a:alpha val="90000"/>
            <a:hueOff val="0"/>
            <a:satOff val="0"/>
            <a:lumOff val="0"/>
            <a:alphaOff val="0"/>
          </a:schemeClr>
        </a:solidFill>
        <a:ln w="25400" cap="flat" cmpd="sng" algn="ctr">
          <a:solidFill>
            <a:schemeClr val="accent5">
              <a:hueOff val="1628513"/>
              <a:satOff val="5598"/>
              <a:lumOff val="-2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bg1">
                  <a:lumMod val="85000"/>
                </a:schemeClr>
              </a:solidFill>
            </a:rPr>
            <a:t/>
          </a:r>
          <a:br>
            <a:rPr lang="en-US" sz="2800" kern="1200" dirty="0" smtClean="0">
              <a:solidFill>
                <a:schemeClr val="bg1">
                  <a:lumMod val="85000"/>
                </a:schemeClr>
              </a:solidFill>
            </a:rPr>
          </a:br>
          <a:r>
            <a:rPr lang="en-US" sz="2800" kern="1200" dirty="0" smtClean="0">
              <a:solidFill>
                <a:schemeClr val="accent3">
                  <a:lumMod val="85000"/>
                </a:schemeClr>
              </a:solidFill>
            </a:rPr>
            <a:t>Generic Tools</a:t>
          </a:r>
          <a:endParaRPr lang="en-US" sz="2800" kern="1200" dirty="0">
            <a:solidFill>
              <a:schemeClr val="accent3">
                <a:lumMod val="85000"/>
              </a:schemeClr>
            </a:solidFill>
          </a:endParaRPr>
        </a:p>
      </dsp:txBody>
      <dsp:txXfrm>
        <a:off x="1578986" y="85323"/>
        <a:ext cx="3042338" cy="972106"/>
      </dsp:txXfrm>
    </dsp:sp>
    <dsp:sp modelId="{E94A951E-E394-4B9F-AF48-C85592DC88DB}">
      <dsp:nvSpPr>
        <dsp:cNvPr id="0" name=""/>
        <dsp:cNvSpPr/>
      </dsp:nvSpPr>
      <dsp:spPr>
        <a:xfrm>
          <a:off x="1092933" y="189145"/>
          <a:ext cx="972107" cy="972107"/>
        </a:xfrm>
        <a:prstGeom prst="pie">
          <a:avLst>
            <a:gd name="adj1" fmla="val 5400000"/>
            <a:gd name="adj2" fmla="val 1620000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C27F5-50F5-46AA-AF83-3246B8B9EB12}">
      <dsp:nvSpPr>
        <dsp:cNvPr id="0" name=""/>
        <dsp:cNvSpPr/>
      </dsp:nvSpPr>
      <dsp:spPr>
        <a:xfrm>
          <a:off x="1578986" y="180017"/>
          <a:ext cx="6084676" cy="972107"/>
        </a:xfrm>
        <a:prstGeom prst="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3">
                  <a:lumMod val="85000"/>
                </a:schemeClr>
              </a:solidFill>
            </a:rPr>
            <a:t>Data Model</a:t>
          </a:r>
          <a:endParaRPr lang="en-US" sz="2800" kern="1200" dirty="0">
            <a:solidFill>
              <a:schemeClr val="accent3">
                <a:lumMod val="85000"/>
              </a:schemeClr>
            </a:solidFill>
          </a:endParaRPr>
        </a:p>
      </dsp:txBody>
      <dsp:txXfrm>
        <a:off x="1578986" y="180017"/>
        <a:ext cx="3042338" cy="972107"/>
      </dsp:txXfrm>
    </dsp:sp>
    <dsp:sp modelId="{A5BA10AD-62DD-4BE4-AB6E-AFD6FF78F458}">
      <dsp:nvSpPr>
        <dsp:cNvPr id="0" name=""/>
        <dsp:cNvSpPr/>
      </dsp:nvSpPr>
      <dsp:spPr>
        <a:xfrm>
          <a:off x="4497744" y="2237418"/>
          <a:ext cx="3207111" cy="9721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tx1"/>
              </a:solidFill>
            </a:rPr>
            <a:t>Data Analysis</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High-Fidelity Plasma Simulator</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Pulse Design Simulator</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Heating &amp; Current Drive Workflow</a:t>
          </a:r>
          <a:endParaRPr lang="en-US" sz="1100" kern="1200" dirty="0">
            <a:solidFill>
              <a:schemeClr val="tx1"/>
            </a:solidFill>
          </a:endParaRPr>
        </a:p>
        <a:p>
          <a:pPr marL="57150" lvl="1" indent="-57150" algn="l" defTabSz="488950">
            <a:lnSpc>
              <a:spcPct val="90000"/>
            </a:lnSpc>
            <a:spcBef>
              <a:spcPct val="0"/>
            </a:spcBef>
            <a:spcAft>
              <a:spcPct val="15000"/>
            </a:spcAft>
            <a:buChar char="••"/>
          </a:pPr>
          <a:r>
            <a:rPr lang="en-US" sz="1100" kern="1200" dirty="0" smtClean="0">
              <a:solidFill>
                <a:schemeClr val="tx1"/>
              </a:solidFill>
            </a:rPr>
            <a:t>Other Activities</a:t>
          </a:r>
          <a:endParaRPr lang="en-US" sz="1100" kern="1200" dirty="0">
            <a:solidFill>
              <a:schemeClr val="tx1"/>
            </a:solidFill>
          </a:endParaRPr>
        </a:p>
      </dsp:txBody>
      <dsp:txXfrm>
        <a:off x="4497744" y="2237418"/>
        <a:ext cx="3207111" cy="972110"/>
      </dsp:txXfrm>
    </dsp:sp>
    <dsp:sp modelId="{F8491550-EC58-402F-B45D-D6E5160A94F8}">
      <dsp:nvSpPr>
        <dsp:cNvPr id="0" name=""/>
        <dsp:cNvSpPr/>
      </dsp:nvSpPr>
      <dsp:spPr>
        <a:xfrm>
          <a:off x="4497744" y="1170624"/>
          <a:ext cx="3207111" cy="9721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Data access</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Data visualization</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Workflow and coupling tools</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Database management</a:t>
          </a:r>
          <a:endParaRPr lang="en-US" sz="1100" kern="1200" dirty="0">
            <a:solidFill>
              <a:schemeClr val="accent3">
                <a:lumMod val="85000"/>
              </a:schemeClr>
            </a:solidFill>
          </a:endParaRPr>
        </a:p>
      </dsp:txBody>
      <dsp:txXfrm>
        <a:off x="4497744" y="1170624"/>
        <a:ext cx="3207111" cy="972106"/>
      </dsp:txXfrm>
    </dsp:sp>
    <dsp:sp modelId="{9724B29E-A893-4FB3-A24F-F4D199F5D4E9}">
      <dsp:nvSpPr>
        <dsp:cNvPr id="0" name=""/>
        <dsp:cNvSpPr/>
      </dsp:nvSpPr>
      <dsp:spPr>
        <a:xfrm>
          <a:off x="4497744" y="188650"/>
          <a:ext cx="3207111" cy="9721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Data-Dictionary 3</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Status of Data-Dictionary 4</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Documentation and tools</a:t>
          </a:r>
          <a:endParaRPr lang="en-US" sz="1100" kern="1200" dirty="0">
            <a:solidFill>
              <a:schemeClr val="accent3">
                <a:lumMod val="8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accent3">
                  <a:lumMod val="85000"/>
                </a:schemeClr>
              </a:solidFill>
            </a:rPr>
            <a:t>Experimental data mapping survey</a:t>
          </a:r>
          <a:endParaRPr lang="en-US" sz="1100" kern="1200" dirty="0">
            <a:solidFill>
              <a:schemeClr val="accent3">
                <a:lumMod val="85000"/>
              </a:schemeClr>
            </a:solidFill>
          </a:endParaRPr>
        </a:p>
      </dsp:txBody>
      <dsp:txXfrm>
        <a:off x="4497744" y="188650"/>
        <a:ext cx="3207111" cy="97210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t" anchorCtr="0" compatLnSpc="1">
            <a:prstTxWarp prst="textNoShape">
              <a:avLst/>
            </a:prstTxWarp>
          </a:bodyPr>
          <a:lstStyle>
            <a:lvl1pPr>
              <a:defRPr sz="1200">
                <a:latin typeface="Arial" charset="0"/>
              </a:defRPr>
            </a:lvl1pPr>
          </a:lstStyle>
          <a:p>
            <a:endParaRPr lang="en-GB"/>
          </a:p>
        </p:txBody>
      </p:sp>
      <p:sp>
        <p:nvSpPr>
          <p:cNvPr id="9219" name="Rectangle 3"/>
          <p:cNvSpPr>
            <a:spLocks noGrp="1" noChangeArrowheads="1"/>
          </p:cNvSpPr>
          <p:nvPr>
            <p:ph type="dt" sz="quarter" idx="1"/>
          </p:nvPr>
        </p:nvSpPr>
        <p:spPr bwMode="auto">
          <a:xfrm>
            <a:off x="3852016" y="0"/>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t" anchorCtr="0" compatLnSpc="1">
            <a:prstTxWarp prst="textNoShape">
              <a:avLst/>
            </a:prstTxWarp>
          </a:bodyPr>
          <a:lstStyle>
            <a:lvl1pPr algn="r">
              <a:defRPr sz="1200">
                <a:latin typeface="Arial" charset="0"/>
              </a:defRPr>
            </a:lvl1pPr>
          </a:lstStyle>
          <a:p>
            <a:endParaRPr lang="en-GB"/>
          </a:p>
        </p:txBody>
      </p:sp>
      <p:sp>
        <p:nvSpPr>
          <p:cNvPr id="9220" name="Rectangle 4"/>
          <p:cNvSpPr>
            <a:spLocks noGrp="1" noChangeArrowheads="1"/>
          </p:cNvSpPr>
          <p:nvPr>
            <p:ph type="ftr" sz="quarter" idx="2"/>
          </p:nvPr>
        </p:nvSpPr>
        <p:spPr bwMode="auto">
          <a:xfrm>
            <a:off x="0" y="9430307"/>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b" anchorCtr="0" compatLnSpc="1">
            <a:prstTxWarp prst="textNoShape">
              <a:avLst/>
            </a:prstTxWarp>
          </a:bodyPr>
          <a:lstStyle>
            <a:lvl1pPr>
              <a:defRPr sz="1200">
                <a:latin typeface="Arial" charset="0"/>
              </a:defRPr>
            </a:lvl1pPr>
          </a:lstStyle>
          <a:p>
            <a:endParaRPr lang="en-GB"/>
          </a:p>
        </p:txBody>
      </p:sp>
      <p:sp>
        <p:nvSpPr>
          <p:cNvPr id="9221" name="Rectangle 5"/>
          <p:cNvSpPr>
            <a:spLocks noGrp="1" noChangeArrowheads="1"/>
          </p:cNvSpPr>
          <p:nvPr>
            <p:ph type="sldNum" sz="quarter" idx="3"/>
          </p:nvPr>
        </p:nvSpPr>
        <p:spPr bwMode="auto">
          <a:xfrm>
            <a:off x="3852016" y="9430307"/>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b" anchorCtr="0" compatLnSpc="1">
            <a:prstTxWarp prst="textNoShape">
              <a:avLst/>
            </a:prstTxWarp>
          </a:bodyPr>
          <a:lstStyle>
            <a:lvl1pPr algn="r">
              <a:defRPr sz="1200">
                <a:latin typeface="Arial" charset="0"/>
              </a:defRPr>
            </a:lvl1pPr>
          </a:lstStyle>
          <a:p>
            <a:fld id="{C5029E26-3CDE-4E2A-9243-F4CFA73F77C0}" type="slidenum">
              <a:rPr lang="en-GB"/>
              <a:pPr/>
              <a:t>‹#›</a:t>
            </a:fld>
            <a:endParaRPr lang="en-GB"/>
          </a:p>
        </p:txBody>
      </p:sp>
    </p:spTree>
    <p:extLst>
      <p:ext uri="{BB962C8B-B14F-4D97-AF65-F5344CB8AC3E}">
        <p14:creationId xmlns:p14="http://schemas.microsoft.com/office/powerpoint/2010/main" val="581971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t" anchorCtr="0" compatLnSpc="1">
            <a:prstTxWarp prst="textNoShape">
              <a:avLst/>
            </a:prstTxWarp>
          </a:bodyPr>
          <a:lstStyle>
            <a:lvl1pPr>
              <a:defRPr sz="1200">
                <a:latin typeface="Arial" charset="0"/>
              </a:defRPr>
            </a:lvl1pPr>
          </a:lstStyle>
          <a:p>
            <a:endParaRPr lang="en-GB"/>
          </a:p>
        </p:txBody>
      </p:sp>
      <p:sp>
        <p:nvSpPr>
          <p:cNvPr id="4099" name="Rectangle 3"/>
          <p:cNvSpPr>
            <a:spLocks noGrp="1" noChangeArrowheads="1"/>
          </p:cNvSpPr>
          <p:nvPr>
            <p:ph type="dt" idx="1"/>
          </p:nvPr>
        </p:nvSpPr>
        <p:spPr bwMode="auto">
          <a:xfrm>
            <a:off x="3852016" y="0"/>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t" anchorCtr="0" compatLnSpc="1">
            <a:prstTxWarp prst="textNoShape">
              <a:avLst/>
            </a:prstTxWarp>
          </a:bodyPr>
          <a:lstStyle>
            <a:lvl1pPr algn="r">
              <a:defRPr sz="1200">
                <a:latin typeface="Arial" charset="0"/>
              </a:defRPr>
            </a:lvl1pPr>
          </a:lstStyle>
          <a:p>
            <a:endParaRPr lang="en-GB"/>
          </a:p>
        </p:txBody>
      </p:sp>
      <p:sp>
        <p:nvSpPr>
          <p:cNvPr id="41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357" y="4715155"/>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30307"/>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b" anchorCtr="0" compatLnSpc="1">
            <a:prstTxWarp prst="textNoShape">
              <a:avLst/>
            </a:prstTxWarp>
          </a:bodyPr>
          <a:lstStyle>
            <a:lvl1pPr>
              <a:defRPr sz="1200">
                <a:latin typeface="Arial" charset="0"/>
              </a:defRPr>
            </a:lvl1pPr>
          </a:lstStyle>
          <a:p>
            <a:endParaRPr lang="en-GB"/>
          </a:p>
        </p:txBody>
      </p:sp>
      <p:sp>
        <p:nvSpPr>
          <p:cNvPr id="4103" name="Rectangle 7"/>
          <p:cNvSpPr>
            <a:spLocks noGrp="1" noChangeArrowheads="1"/>
          </p:cNvSpPr>
          <p:nvPr>
            <p:ph type="sldNum" sz="quarter" idx="5"/>
          </p:nvPr>
        </p:nvSpPr>
        <p:spPr bwMode="auto">
          <a:xfrm>
            <a:off x="3852016" y="9430307"/>
            <a:ext cx="294566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559" tIns="45779" rIns="91559" bIns="45779" numCol="1" anchor="b" anchorCtr="0" compatLnSpc="1">
            <a:prstTxWarp prst="textNoShape">
              <a:avLst/>
            </a:prstTxWarp>
          </a:bodyPr>
          <a:lstStyle>
            <a:lvl1pPr algn="r">
              <a:defRPr sz="1200">
                <a:latin typeface="Arial" charset="0"/>
              </a:defRPr>
            </a:lvl1pPr>
          </a:lstStyle>
          <a:p>
            <a:fld id="{4D204273-9E39-4C9A-A251-EF1633DCAA43}" type="slidenum">
              <a:rPr lang="en-GB"/>
              <a:pPr/>
              <a:t>‹#›</a:t>
            </a:fld>
            <a:endParaRPr lang="en-GB"/>
          </a:p>
        </p:txBody>
      </p:sp>
    </p:spTree>
    <p:extLst>
      <p:ext uri="{BB962C8B-B14F-4D97-AF65-F5344CB8AC3E}">
        <p14:creationId xmlns:p14="http://schemas.microsoft.com/office/powerpoint/2010/main" val="29439932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3</a:t>
            </a:fld>
            <a:endParaRPr lang="en-GB"/>
          </a:p>
        </p:txBody>
      </p:sp>
      <p:sp>
        <p:nvSpPr>
          <p:cNvPr id="19458" name="Rectangle 2"/>
          <p:cNvSpPr>
            <a:spLocks noGrp="1" noRot="1" noChangeAspect="1" noChangeArrowheads="1" noTextEdit="1"/>
          </p:cNvSpPr>
          <p:nvPr>
            <p:ph type="sldImg"/>
          </p:nvPr>
        </p:nvSpPr>
        <p:spPr>
          <a:xfrm>
            <a:off x="90488" y="744538"/>
            <a:ext cx="6616700" cy="3722687"/>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6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10</a:t>
            </a:fld>
            <a:endParaRPr lang="en-GB"/>
          </a:p>
        </p:txBody>
      </p:sp>
      <p:sp>
        <p:nvSpPr>
          <p:cNvPr id="19458" name="Rectangle 2"/>
          <p:cNvSpPr>
            <a:spLocks noGrp="1" noRot="1" noChangeAspect="1" noChangeArrowheads="1" noTextEdit="1"/>
          </p:cNvSpPr>
          <p:nvPr>
            <p:ph type="sldImg"/>
          </p:nvPr>
        </p:nvSpPr>
        <p:spPr>
          <a:xfrm>
            <a:off x="90488" y="744538"/>
            <a:ext cx="6616700" cy="3722687"/>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104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1CCE-8A12-40BB-9B34-BDA9373B9D37}" type="slidenum">
              <a:rPr lang="en-GB"/>
              <a:pPr/>
              <a:t>20</a:t>
            </a:fld>
            <a:endParaRPr lang="en-GB"/>
          </a:p>
        </p:txBody>
      </p:sp>
      <p:sp>
        <p:nvSpPr>
          <p:cNvPr id="19458" name="Rectangle 2"/>
          <p:cNvSpPr>
            <a:spLocks noGrp="1" noRot="1" noChangeAspect="1" noChangeArrowheads="1" noTextEdit="1"/>
          </p:cNvSpPr>
          <p:nvPr>
            <p:ph type="sldImg"/>
          </p:nvPr>
        </p:nvSpPr>
        <p:spPr>
          <a:xfrm>
            <a:off x="90488" y="744538"/>
            <a:ext cx="6616700" cy="3722687"/>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450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1371600" y="2914650"/>
            <a:ext cx="6400800" cy="1331286"/>
          </a:xfrm>
        </p:spPr>
        <p:txBody>
          <a:bodyPr/>
          <a:lstStyle>
            <a:lvl1pPr marL="0" indent="0" algn="ctr">
              <a:buFontTx/>
              <a:buNone/>
              <a:defRPr sz="2000" baseline="0"/>
            </a:lvl1pPr>
          </a:lstStyle>
          <a:p>
            <a:pPr lvl="0"/>
            <a:r>
              <a:rPr lang="en-US" noProof="0" smtClean="0"/>
              <a:t>Click to edit Master subtitle style</a:t>
            </a:r>
            <a:endParaRPr lang="en-US" noProof="0" dirty="0" smtClean="0"/>
          </a:p>
        </p:txBody>
      </p:sp>
      <p:sp>
        <p:nvSpPr>
          <p:cNvPr id="10" name="TextBox 9"/>
          <p:cNvSpPr txBox="1"/>
          <p:nvPr userDrawn="1"/>
        </p:nvSpPr>
        <p:spPr>
          <a:xfrm>
            <a:off x="539552" y="4470235"/>
            <a:ext cx="8352928" cy="261610"/>
          </a:xfrm>
          <a:prstGeom prst="rect">
            <a:avLst/>
          </a:prstGeom>
          <a:noFill/>
        </p:spPr>
        <p:txBody>
          <a:bodyPr wrap="square" rtlCol="0">
            <a:spAutoFit/>
          </a:bodyPr>
          <a:lstStyle/>
          <a:p>
            <a:pPr algn="ctr"/>
            <a:r>
              <a:rPr lang="fr-FR" sz="1100" i="1" dirty="0" err="1" smtClean="0">
                <a:latin typeface="+mn-lt"/>
              </a:rPr>
              <a:t>Disclaimer</a:t>
            </a:r>
            <a:r>
              <a:rPr lang="fr-FR" sz="1100" i="1" dirty="0" smtClean="0">
                <a:latin typeface="+mn-lt"/>
              </a:rPr>
              <a:t>: The </a:t>
            </a:r>
            <a:r>
              <a:rPr lang="fr-FR" sz="1100" i="1" dirty="0" err="1" smtClean="0">
                <a:latin typeface="+mn-lt"/>
              </a:rPr>
              <a:t>views</a:t>
            </a:r>
            <a:r>
              <a:rPr lang="fr-FR" sz="1100" i="1" dirty="0" smtClean="0">
                <a:latin typeface="+mn-lt"/>
              </a:rPr>
              <a:t> and opinions </a:t>
            </a:r>
            <a:r>
              <a:rPr lang="fr-FR" sz="1100" i="1" dirty="0" err="1" smtClean="0">
                <a:latin typeface="+mn-lt"/>
              </a:rPr>
              <a:t>expressed</a:t>
            </a:r>
            <a:r>
              <a:rPr lang="fr-FR" sz="1100" i="1" dirty="0" smtClean="0">
                <a:latin typeface="+mn-lt"/>
              </a:rPr>
              <a:t> </a:t>
            </a:r>
            <a:r>
              <a:rPr lang="fr-FR" sz="1100" i="1" dirty="0" err="1" smtClean="0">
                <a:latin typeface="+mn-lt"/>
              </a:rPr>
              <a:t>herein</a:t>
            </a:r>
            <a:r>
              <a:rPr lang="fr-FR" sz="1100" i="1" dirty="0" smtClean="0">
                <a:latin typeface="+mn-lt"/>
              </a:rPr>
              <a:t> do not </a:t>
            </a:r>
            <a:r>
              <a:rPr lang="fr-FR" sz="1100" i="1" dirty="0" err="1" smtClean="0">
                <a:latin typeface="+mn-lt"/>
              </a:rPr>
              <a:t>necessarily</a:t>
            </a:r>
            <a:r>
              <a:rPr lang="fr-FR" sz="1100" i="1" dirty="0" smtClean="0">
                <a:latin typeface="+mn-lt"/>
              </a:rPr>
              <a:t> </a:t>
            </a:r>
            <a:r>
              <a:rPr lang="fr-FR" sz="1100" i="1" dirty="0" err="1" smtClean="0">
                <a:latin typeface="+mn-lt"/>
              </a:rPr>
              <a:t>reflect</a:t>
            </a:r>
            <a:r>
              <a:rPr lang="fr-FR" sz="1100" i="1" dirty="0" smtClean="0">
                <a:latin typeface="+mn-lt"/>
              </a:rPr>
              <a:t> </a:t>
            </a:r>
            <a:r>
              <a:rPr lang="fr-FR" sz="1100" i="1" dirty="0" err="1" smtClean="0">
                <a:latin typeface="+mn-lt"/>
              </a:rPr>
              <a:t>those</a:t>
            </a:r>
            <a:r>
              <a:rPr lang="fr-FR" sz="1100" i="1" dirty="0" smtClean="0">
                <a:latin typeface="+mn-lt"/>
              </a:rPr>
              <a:t> of the ITER Organization</a:t>
            </a:r>
          </a:p>
        </p:txBody>
      </p:sp>
      <p:sp>
        <p:nvSpPr>
          <p:cNvPr id="2" name="Title 1"/>
          <p:cNvSpPr>
            <a:spLocks noGrp="1"/>
          </p:cNvSpPr>
          <p:nvPr>
            <p:ph type="title"/>
          </p:nvPr>
        </p:nvSpPr>
        <p:spPr>
          <a:xfrm>
            <a:off x="573088" y="1524000"/>
            <a:ext cx="8001000" cy="438150"/>
          </a:xfrm>
        </p:spPr>
        <p:txBody>
          <a:body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161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457200"/>
            <a:ext cx="200025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3088" y="457200"/>
            <a:ext cx="5848350" cy="4114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357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600"/>
            </a:lvl4pPr>
            <a:lvl5pPr>
              <a:defRPr sz="16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5598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72813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73088" y="1314450"/>
            <a:ext cx="39243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314450"/>
            <a:ext cx="39243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708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315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9955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0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927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25813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73088" y="0"/>
            <a:ext cx="80010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573088" y="819150"/>
            <a:ext cx="8001000" cy="364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7" name="Line 13"/>
          <p:cNvSpPr>
            <a:spLocks noChangeShapeType="1"/>
          </p:cNvSpPr>
          <p:nvPr/>
        </p:nvSpPr>
        <p:spPr bwMode="auto">
          <a:xfrm>
            <a:off x="0" y="4381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Text Box 15"/>
          <p:cNvSpPr txBox="1">
            <a:spLocks noChangeArrowheads="1"/>
          </p:cNvSpPr>
          <p:nvPr/>
        </p:nvSpPr>
        <p:spPr bwMode="auto">
          <a:xfrm>
            <a:off x="2706689" y="4812328"/>
            <a:ext cx="46085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chor="ctr">
            <a:spAutoFit/>
          </a:bodyPr>
          <a:lstStyle/>
          <a:p>
            <a:pPr algn="ctr">
              <a:spcBef>
                <a:spcPct val="50000"/>
              </a:spcBef>
            </a:pPr>
            <a:r>
              <a:rPr lang="en-GB" sz="800" kern="1200" dirty="0" smtClean="0">
                <a:solidFill>
                  <a:schemeClr val="tx1"/>
                </a:solidFill>
                <a:latin typeface="+mn-lt"/>
                <a:ea typeface="+mn-ea"/>
                <a:cs typeface="+mn-cs"/>
              </a:rPr>
              <a:t>15</a:t>
            </a:r>
            <a:r>
              <a:rPr lang="en-GB" sz="800" kern="1200" baseline="30000" dirty="0" smtClean="0">
                <a:solidFill>
                  <a:schemeClr val="tx1"/>
                </a:solidFill>
                <a:latin typeface="+mn-lt"/>
                <a:ea typeface="+mn-ea"/>
                <a:cs typeface="+mn-cs"/>
              </a:rPr>
              <a:t>th</a:t>
            </a:r>
            <a:r>
              <a:rPr lang="en-GB" sz="800" kern="1200" dirty="0" smtClean="0">
                <a:solidFill>
                  <a:schemeClr val="tx1"/>
                </a:solidFill>
                <a:latin typeface="+mn-lt"/>
                <a:ea typeface="+mn-ea"/>
                <a:cs typeface="+mn-cs"/>
              </a:rPr>
              <a:t> Integrated Modelling Expert</a:t>
            </a:r>
            <a:r>
              <a:rPr lang="en-GB" sz="800" kern="1200" baseline="0" dirty="0" smtClean="0">
                <a:solidFill>
                  <a:schemeClr val="tx1"/>
                </a:solidFill>
                <a:latin typeface="+mn-lt"/>
                <a:ea typeface="+mn-ea"/>
                <a:cs typeface="+mn-cs"/>
              </a:rPr>
              <a:t> </a:t>
            </a:r>
            <a:r>
              <a:rPr lang="en-GB" sz="800" kern="1200" dirty="0" smtClean="0">
                <a:solidFill>
                  <a:schemeClr val="tx1"/>
                </a:solidFill>
                <a:latin typeface="+mn-lt"/>
                <a:ea typeface="+mn-ea"/>
                <a:cs typeface="+mn-cs"/>
              </a:rPr>
              <a:t>Group Meeting, 3</a:t>
            </a:r>
            <a:r>
              <a:rPr lang="en-GB" sz="800" kern="1200" baseline="30000" dirty="0" smtClean="0">
                <a:solidFill>
                  <a:schemeClr val="tx1"/>
                </a:solidFill>
                <a:latin typeface="+mn-lt"/>
                <a:ea typeface="+mn-ea"/>
                <a:cs typeface="+mn-cs"/>
              </a:rPr>
              <a:t>rd</a:t>
            </a:r>
            <a:r>
              <a:rPr lang="en-GB" sz="800" kern="1200" dirty="0" smtClean="0">
                <a:solidFill>
                  <a:schemeClr val="tx1"/>
                </a:solidFill>
                <a:latin typeface="+mn-lt"/>
                <a:ea typeface="+mn-ea"/>
                <a:cs typeface="+mn-cs"/>
              </a:rPr>
              <a:t> to 5</a:t>
            </a:r>
            <a:r>
              <a:rPr lang="en-GB" sz="800" kern="1200" baseline="30000" dirty="0" smtClean="0">
                <a:solidFill>
                  <a:schemeClr val="tx1"/>
                </a:solidFill>
                <a:latin typeface="+mn-lt"/>
                <a:ea typeface="+mn-ea"/>
                <a:cs typeface="+mn-cs"/>
              </a:rPr>
              <a:t>th</a:t>
            </a:r>
            <a:r>
              <a:rPr lang="en-GB" sz="800" kern="1200" dirty="0" smtClean="0">
                <a:solidFill>
                  <a:schemeClr val="tx1"/>
                </a:solidFill>
                <a:latin typeface="+mn-lt"/>
                <a:ea typeface="+mn-ea"/>
                <a:cs typeface="+mn-cs"/>
              </a:rPr>
              <a:t> </a:t>
            </a:r>
            <a:r>
              <a:rPr lang="en-GB" sz="800" kern="1200" baseline="0" dirty="0" smtClean="0">
                <a:solidFill>
                  <a:schemeClr val="tx1"/>
                </a:solidFill>
                <a:latin typeface="+mn-lt"/>
                <a:ea typeface="+mn-ea"/>
                <a:cs typeface="+mn-cs"/>
              </a:rPr>
              <a:t>October 2023</a:t>
            </a:r>
            <a:r>
              <a:rPr lang="en-GB" sz="800" kern="1200" dirty="0" smtClean="0">
                <a:solidFill>
                  <a:schemeClr val="tx1"/>
                </a:solidFill>
                <a:latin typeface="+mn-lt"/>
                <a:ea typeface="+mn-ea"/>
                <a:cs typeface="+mn-cs"/>
              </a:rPr>
              <a:t/>
            </a:r>
            <a:br>
              <a:rPr lang="en-GB" sz="800" kern="1200" dirty="0" smtClean="0">
                <a:solidFill>
                  <a:schemeClr val="tx1"/>
                </a:solidFill>
                <a:latin typeface="+mn-lt"/>
                <a:ea typeface="+mn-ea"/>
                <a:cs typeface="+mn-cs"/>
              </a:rPr>
            </a:br>
            <a:r>
              <a:rPr lang="en-GB" sz="800" kern="1200" dirty="0" smtClean="0">
                <a:solidFill>
                  <a:schemeClr val="tx1"/>
                </a:solidFill>
                <a:latin typeface="+mn-lt"/>
                <a:ea typeface="+mn-ea"/>
                <a:cs typeface="+mn-cs"/>
              </a:rPr>
              <a:t>© 2023, ITER Organization</a:t>
            </a:r>
            <a:endParaRPr lang="en-GB" sz="800" dirty="0">
              <a:solidFill>
                <a:schemeClr val="tx1"/>
              </a:solidFill>
              <a:latin typeface="+mj-lt"/>
            </a:endParaRPr>
          </a:p>
        </p:txBody>
      </p:sp>
      <p:sp>
        <p:nvSpPr>
          <p:cNvPr id="1040" name="Text Box 16"/>
          <p:cNvSpPr txBox="1">
            <a:spLocks noChangeArrowheads="1"/>
          </p:cNvSpPr>
          <p:nvPr/>
        </p:nvSpPr>
        <p:spPr bwMode="auto">
          <a:xfrm>
            <a:off x="8458200" y="4788000"/>
            <a:ext cx="5857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GB" sz="800" dirty="0">
                <a:latin typeface="+mj-lt"/>
              </a:rPr>
              <a:t>Page </a:t>
            </a:r>
            <a:fld id="{47BA91C2-74BF-4480-8BF1-C44F20807924}" type="slidenum">
              <a:rPr lang="en-GB" sz="800" smtClean="0">
                <a:latin typeface="+mj-lt"/>
              </a:rPr>
              <a:pPr>
                <a:spcBef>
                  <a:spcPct val="50000"/>
                </a:spcBef>
              </a:pPr>
              <a:t>‹#›</a:t>
            </a:fld>
            <a:endParaRPr lang="en-GB" sz="800" dirty="0">
              <a:latin typeface="+mj-lt"/>
            </a:endParaRPr>
          </a:p>
        </p:txBody>
      </p:sp>
      <p:cxnSp>
        <p:nvCxnSpPr>
          <p:cNvPr id="4" name="Straight Connector 3"/>
          <p:cNvCxnSpPr/>
          <p:nvPr/>
        </p:nvCxnSpPr>
        <p:spPr bwMode="auto">
          <a:xfrm>
            <a:off x="0" y="4731514"/>
            <a:ext cx="9144000" cy="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8388424" y="4731514"/>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7308304"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2699792"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96" y="4752000"/>
            <a:ext cx="592767" cy="29349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000" y="4953600"/>
            <a:ext cx="2016224" cy="97106"/>
          </a:xfrm>
          <a:prstGeom prst="rect">
            <a:avLst/>
          </a:prstGeom>
        </p:spPr>
      </p:pic>
      <p:sp>
        <p:nvSpPr>
          <p:cNvPr id="3" name="TextBox 2"/>
          <p:cNvSpPr txBox="1"/>
          <p:nvPr userDrawn="1"/>
        </p:nvSpPr>
        <p:spPr>
          <a:xfrm>
            <a:off x="7384975" y="4809293"/>
            <a:ext cx="877163" cy="230832"/>
          </a:xfrm>
          <a:prstGeom prst="rect">
            <a:avLst/>
          </a:prstGeom>
          <a:noFill/>
        </p:spPr>
        <p:txBody>
          <a:bodyPr wrap="none" rtlCol="0">
            <a:spAutoFit/>
          </a:bodyPr>
          <a:lstStyle/>
          <a:p>
            <a:r>
              <a:rPr lang="en-US" sz="900" dirty="0" smtClean="0">
                <a:latin typeface="+mn-lt"/>
              </a:rPr>
              <a:t>IDM: 93BLN5</a:t>
            </a:r>
            <a:endParaRPr lang="en-GB" sz="900" dirty="0" err="1" smtClean="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28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287338" indent="-287338" algn="just" defTabSz="795338" rtl="0" eaLnBrk="1" fontAlgn="base" hangingPunct="1">
        <a:spcBef>
          <a:spcPct val="20000"/>
        </a:spcBef>
        <a:spcAft>
          <a:spcPct val="0"/>
        </a:spcAft>
        <a:buChar char="•"/>
        <a:defRPr sz="24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2000">
          <a:solidFill>
            <a:schemeClr val="tx1"/>
          </a:solidFill>
          <a:latin typeface="+mn-lt"/>
        </a:defRPr>
      </a:lvl2pPr>
      <a:lvl3pPr marL="1136650" indent="-188913" algn="just" defTabSz="795338" rtl="0" eaLnBrk="1" fontAlgn="base" hangingPunct="1">
        <a:spcBef>
          <a:spcPct val="20000"/>
        </a:spcBef>
        <a:spcAft>
          <a:spcPct val="0"/>
        </a:spcAft>
        <a:buChar char="•"/>
        <a:defRPr>
          <a:solidFill>
            <a:schemeClr val="tx1"/>
          </a:solidFill>
          <a:latin typeface="+mn-lt"/>
        </a:defRPr>
      </a:lvl3pPr>
      <a:lvl4pPr marL="1511300" indent="-184150" algn="just" defTabSz="795338" rtl="0" eaLnBrk="1" fontAlgn="base" hangingPunct="1">
        <a:spcBef>
          <a:spcPct val="20000"/>
        </a:spcBef>
        <a:spcAft>
          <a:spcPct val="0"/>
        </a:spcAft>
        <a:buChar char="–"/>
        <a:defRPr>
          <a:solidFill>
            <a:schemeClr val="tx1"/>
          </a:solidFill>
          <a:latin typeface="+mn-lt"/>
        </a:defRPr>
      </a:lvl4pPr>
      <a:lvl5pPr marL="1885950" indent="-184150" algn="just" defTabSz="795338" rtl="0" eaLnBrk="1" fontAlgn="base" hangingPunct="1">
        <a:spcBef>
          <a:spcPct val="20000"/>
        </a:spcBef>
        <a:spcAft>
          <a:spcPct val="0"/>
        </a:spcAft>
        <a:buChar char="»"/>
        <a:defRPr>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ser.iter.org/default.aspx?uid=YSQENW&amp;version=v1.1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confluence.iter.org/display/IMP/AL5+cheat+shee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sharepoint.iter.org/departments/POP/CM/IMDesign/Code%20Documentation/ACCESS-LAYER-doc/java/5.0/index.html" TargetMode="External"/><Relationship Id="rId3" Type="http://schemas.openxmlformats.org/officeDocument/2006/relationships/image" Target="../media/image29.png"/><Relationship Id="rId7" Type="http://schemas.openxmlformats.org/officeDocument/2006/relationships/hyperlink" Target="https://sharepoint.iter.org/departments/POP/CM/IMDesign/Code%20Documentation/ACCESS-LAYER-doc/matlab/5.0/index.html"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harepoint.iter.org/departments/POP/CM/IMDesign/Code%20Documentation/ACCESS-LAYER-doc/python/5.0/index.html" TargetMode="External"/><Relationship Id="rId5" Type="http://schemas.openxmlformats.org/officeDocument/2006/relationships/hyperlink" Target="https://sharepoint.iter.org/departments/POP/CM/IMDesign/Code%20Documentation/ACCESS-LAYER-doc/cpp/5.0/index.html" TargetMode="External"/><Relationship Id="rId10" Type="http://schemas.openxmlformats.org/officeDocument/2006/relationships/image" Target="../media/image31.png"/><Relationship Id="rId4" Type="http://schemas.openxmlformats.org/officeDocument/2006/relationships/hyperlink" Target="https://sharepoint.iter.org/departments/POP/CM/IMDesign/Code%20Documentation/ACCESS-LAYER-doc/fortran/5.0/index.html" TargetMode="Externa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jira.iter.org/browse/IMAS-4668" TargetMode="External"/><Relationship Id="rId7" Type="http://schemas.openxmlformats.org/officeDocument/2006/relationships/hyperlink" Target="https://jira.iter.org/browse/IMAS-4650"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jira.iter.org/browse/IMAS-3829" TargetMode="External"/><Relationship Id="rId5" Type="http://schemas.openxmlformats.org/officeDocument/2006/relationships/hyperlink" Target="https://jira.iter.org/browse/IMAS-4200"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s://asv.readthedocs.io/en/stabl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muscle3.readthedocs.io/en/latest/"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imdb.iter.org/dashboard/"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hyperlink" Target="https://git.iter.org/projects/IMAS/repos/wftools"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hyperlink" Target="https://confluence.iter.org/display/IMP/HCD-WF+-+API+improvements+towards+coupling+with+other+workflows"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sharepoint.iter.org/departments/POP/CM/IMDesign/Data%20Model/sphinx_doc_demo/generated/ids/spi.html" TargetMode="External"/><Relationship Id="rId2" Type="http://schemas.openxmlformats.org/officeDocument/2006/relationships/hyperlink" Target="https://sharepoint.iter.org/departments/POP/CM/IMDesign/Data%20Model/CI/imas-3.39.0/runaway_electrons.html"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s://iterorganization-my.sharepoint.com/:v:/g/personal/olivier_hoenen_iter_org/EYecJVij51FGpypIqXYi1AoBTEvCsmH_ic8ajO1YjkvYug?nav=eyJyZWZlcnJhbEluZm8iOnsicmVmZXJyYWxBcHAiOiJTdHJlYW1XZWJBcHAiLCJyZWZlcnJhbFZpZXciOiJTaGFyZURpYWxvZyIsInJlZmVycmFsQXBwUGxhdGZvcm0iOiJXZWIiLCJyZWZlcnJhbE1vZGUiOiJ2aWV3In19&amp;e=0Ujt0P" TargetMode="External"/><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hyperlink" Target="https://confluence.iter.org/pages/viewpage.action?pageId=437600798" TargetMode="External"/><Relationship Id="rId2" Type="http://schemas.openxmlformats.org/officeDocument/2006/relationships/hyperlink" Target="https://confluence.iter.org/download/attachments/374451347/AL5_cheat_sheet.pdf?version=1&amp;modificationDate=1693580813197&amp;api=v2" TargetMode="External"/><Relationship Id="rId1" Type="http://schemas.openxmlformats.org/officeDocument/2006/relationships/slideLayout" Target="../slideLayouts/slideLayout2.xml"/><Relationship Id="rId6" Type="http://schemas.openxmlformats.org/officeDocument/2006/relationships/hyperlink" Target="https://confluence.iter.org/download/attachments/374451347/IMAS-news-2023-04.pdf?version=1&amp;modificationDate=1682696164973&amp;api=v2" TargetMode="External"/><Relationship Id="rId11" Type="http://schemas.openxmlformats.org/officeDocument/2006/relationships/hyperlink" Target="https://join.slack.com/t/imasusers/shared_invite/zt-1c25gg4d1-rpiKnfQjIVBTBrAn37x~yA" TargetMode="External"/><Relationship Id="rId5" Type="http://schemas.openxmlformats.org/officeDocument/2006/relationships/image" Target="../media/image62.png"/><Relationship Id="rId15" Type="http://schemas.openxmlformats.org/officeDocument/2006/relationships/image" Target="../media/image65.png"/><Relationship Id="rId10" Type="http://schemas.openxmlformats.org/officeDocument/2006/relationships/hyperlink" Target="https://confluence.iter.org/display/IMP/Access-Layer+and+data-access+support+meetings" TargetMode="External"/><Relationship Id="rId4" Type="http://schemas.openxmlformats.org/officeDocument/2006/relationships/hyperlink" Target="https://confluence.iter.org/download/attachments/374451347/IMAS-news-2023-08.pdf?version=1&amp;modificationDate=1693580801663&amp;api=v2" TargetMode="External"/><Relationship Id="rId9" Type="http://schemas.openxmlformats.org/officeDocument/2006/relationships/hyperlink" Target="https://confluence.iter.org/display/IMP/Data-Dictionary+support+meetings" TargetMode="External"/><Relationship Id="rId14" Type="http://schemas.openxmlformats.org/officeDocument/2006/relationships/hyperlink" Target="https://indico.iter.org/e/udamappings202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jira.iter.org/browse/IMAS-4200" TargetMode="Externa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hyperlink" Target="https://git.iter.org/projects/IMAS/repos/data-dictionary/browse?at=refs%2Fheads%2Fdevelop%2F4" TargetMode="External"/><Relationship Id="rId1" Type="http://schemas.openxmlformats.org/officeDocument/2006/relationships/slideLayout" Target="../slideLayouts/slideLayout2.xml"/><Relationship Id="rId6" Type="http://schemas.openxmlformats.org/officeDocument/2006/relationships/hyperlink" Target="https://jira.iter.org/browse/IMAS-4668"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jira.iter.org/browse/IMAS-3829"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user.iter.org/?uid=YSQENW&amp;action=get_document" TargetMode="External"/><Relationship Id="rId3" Type="http://schemas.openxmlformats.org/officeDocument/2006/relationships/image" Target="../media/image12.png"/><Relationship Id="rId7" Type="http://schemas.openxmlformats.org/officeDocument/2006/relationships/hyperlink" Target="https://sharepoint.iter.org/departments/POP/CM/IMDesign/Data%20Model/CI/imas-3.39.0/html_documentation.html"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sharepoint.iter.org/departments/POP/CM/IMDesign/Data%20Model/sphinx_doc_demo/index.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harepoint.iter.org/departments/POP/CM/IMDesign/Data%20Model/search_tool/index.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indico.iter.org/e/udamappings2023"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95350"/>
            <a:ext cx="3039922" cy="3039922"/>
          </a:xfrm>
          <a:prstGeom prst="rect">
            <a:avLst/>
          </a:prstGeom>
        </p:spPr>
      </p:pic>
      <p:sp>
        <p:nvSpPr>
          <p:cNvPr id="2" name="Subtitle 1"/>
          <p:cNvSpPr>
            <a:spLocks noGrp="1"/>
          </p:cNvSpPr>
          <p:nvPr>
            <p:ph type="subTitle" idx="1"/>
          </p:nvPr>
        </p:nvSpPr>
        <p:spPr>
          <a:xfrm>
            <a:off x="2057400" y="2914650"/>
            <a:ext cx="7010400" cy="1331286"/>
          </a:xfrm>
        </p:spPr>
        <p:txBody>
          <a:bodyPr/>
          <a:lstStyle/>
          <a:p>
            <a:r>
              <a:rPr lang="en-US" sz="1800" dirty="0" smtClean="0"/>
              <a:t>O. Hoenen, ITER Organization</a:t>
            </a:r>
          </a:p>
          <a:p>
            <a:r>
              <a:rPr lang="en-US" sz="700" dirty="0" smtClean="0"/>
              <a:t/>
            </a:r>
            <a:br>
              <a:rPr lang="en-US" sz="700" dirty="0" smtClean="0"/>
            </a:br>
            <a:r>
              <a:rPr lang="en-US" sz="1800" dirty="0" smtClean="0"/>
              <a:t>On behalf of contributors within ITER Members, contractors and IO</a:t>
            </a:r>
            <a:endParaRPr lang="en-GB" sz="1800" dirty="0"/>
          </a:p>
        </p:txBody>
      </p:sp>
      <p:sp>
        <p:nvSpPr>
          <p:cNvPr id="3" name="Title 2"/>
          <p:cNvSpPr>
            <a:spLocks noGrp="1"/>
          </p:cNvSpPr>
          <p:nvPr>
            <p:ph type="title"/>
          </p:nvPr>
        </p:nvSpPr>
        <p:spPr>
          <a:xfrm>
            <a:off x="2590800" y="2133600"/>
            <a:ext cx="6288088" cy="666750"/>
          </a:xfrm>
        </p:spPr>
        <p:txBody>
          <a:bodyPr/>
          <a:lstStyle/>
          <a:p>
            <a:r>
              <a:rPr lang="en-US" sz="3200" dirty="0" smtClean="0"/>
              <a:t>IMAS Status and Plans</a:t>
            </a:r>
            <a:endParaRPr lang="en-GB" sz="3200" dirty="0"/>
          </a:p>
        </p:txBody>
      </p:sp>
    </p:spTree>
    <p:extLst>
      <p:ext uri="{BB962C8B-B14F-4D97-AF65-F5344CB8AC3E}">
        <p14:creationId xmlns:p14="http://schemas.microsoft.com/office/powerpoint/2010/main" val="194433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95029464"/>
              </p:ext>
            </p:extLst>
          </p:nvPr>
        </p:nvGraphicFramePr>
        <p:xfrm>
          <a:off x="1025866" y="971550"/>
          <a:ext cx="770485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895078"/>
            <a:ext cx="1110722" cy="1112752"/>
          </a:xfrm>
          <a:prstGeom prst="rect">
            <a:avLst/>
          </a:prstGeom>
        </p:spPr>
      </p:pic>
      <p:sp>
        <p:nvSpPr>
          <p:cNvPr id="9" name="Rectangle 8"/>
          <p:cNvSpPr/>
          <p:nvPr/>
        </p:nvSpPr>
        <p:spPr bwMode="auto">
          <a:xfrm>
            <a:off x="2558522" y="2075688"/>
            <a:ext cx="6172200" cy="1133856"/>
          </a:xfrm>
          <a:prstGeom prst="rect">
            <a:avLst/>
          </a:prstGeom>
          <a:noFill/>
          <a:ln w="38100"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0" name="Title 1"/>
          <p:cNvSpPr>
            <a:spLocks noGrp="1"/>
          </p:cNvSpPr>
          <p:nvPr>
            <p:ph type="title"/>
          </p:nvPr>
        </p:nvSpPr>
        <p:spPr>
          <a:xfrm>
            <a:off x="573088" y="0"/>
            <a:ext cx="8001000" cy="438150"/>
          </a:xfrm>
        </p:spPr>
        <p:txBody>
          <a:bodyPr/>
          <a:lstStyle/>
          <a:p>
            <a:r>
              <a:rPr lang="fr-FR" dirty="0" smtClean="0"/>
              <a:t>IMAS Progress </a:t>
            </a:r>
            <a:r>
              <a:rPr lang="fr-FR" dirty="0" err="1" smtClean="0"/>
              <a:t>Status</a:t>
            </a:r>
            <a:endParaRPr lang="en-GB" dirty="0"/>
          </a:p>
        </p:txBody>
      </p:sp>
    </p:spTree>
    <p:extLst>
      <p:ext uri="{BB962C8B-B14F-4D97-AF65-F5344CB8AC3E}">
        <p14:creationId xmlns:p14="http://schemas.microsoft.com/office/powerpoint/2010/main" val="303704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Access-Layer 4</a:t>
            </a:r>
            <a:endParaRPr lang="en-GB" dirty="0"/>
          </a:p>
        </p:txBody>
      </p:sp>
      <p:pic>
        <p:nvPicPr>
          <p:cNvPr id="4" name="Picture 3"/>
          <p:cNvPicPr>
            <a:picLocks noChangeAspect="1"/>
          </p:cNvPicPr>
          <p:nvPr/>
        </p:nvPicPr>
        <p:blipFill>
          <a:blip r:embed="rId2"/>
          <a:stretch>
            <a:fillRect/>
          </a:stretch>
        </p:blipFill>
        <p:spPr>
          <a:xfrm>
            <a:off x="1981200" y="485500"/>
            <a:ext cx="7050088" cy="4172500"/>
          </a:xfrm>
          <a:prstGeom prst="rect">
            <a:avLst/>
          </a:prstGeom>
          <a:effectLst>
            <a:outerShdw blurRad="50800" dist="38100" dir="5400000" algn="t" rotWithShape="0">
              <a:prstClr val="black">
                <a:alpha val="40000"/>
              </a:prstClr>
            </a:outerShdw>
          </a:effectLst>
        </p:spPr>
      </p:pic>
      <p:sp>
        <p:nvSpPr>
          <p:cNvPr id="3" name="Content Placeholder 2"/>
          <p:cNvSpPr>
            <a:spLocks noGrp="1"/>
          </p:cNvSpPr>
          <p:nvPr>
            <p:ph idx="1"/>
          </p:nvPr>
        </p:nvSpPr>
        <p:spPr>
          <a:xfrm>
            <a:off x="38100" y="3317227"/>
            <a:ext cx="4495800" cy="1369348"/>
          </a:xfrm>
          <a:solidFill>
            <a:schemeClr val="bg1">
              <a:alpha val="80000"/>
            </a:schemeClr>
          </a:solidFill>
        </p:spPr>
        <p:txBody>
          <a:bodyPr/>
          <a:lstStyle/>
          <a:p>
            <a:pPr marL="0" indent="0">
              <a:buNone/>
            </a:pPr>
            <a:r>
              <a:rPr lang="en-US" sz="1600" dirty="0" smtClean="0">
                <a:solidFill>
                  <a:srgbClr val="0070C0"/>
                </a:solidFill>
              </a:rPr>
              <a:t>Bug fix </a:t>
            </a:r>
            <a:r>
              <a:rPr lang="en-US" sz="1600" dirty="0" smtClean="0"/>
              <a:t>releases </a:t>
            </a:r>
            <a:r>
              <a:rPr lang="en-US" sz="1600" b="1" dirty="0" smtClean="0"/>
              <a:t>4.11.2</a:t>
            </a:r>
            <a:r>
              <a:rPr lang="en-US" sz="1600" dirty="0" smtClean="0"/>
              <a:t> </a:t>
            </a:r>
            <a:r>
              <a:rPr lang="en-US" sz="1600" dirty="0" smtClean="0">
                <a:sym typeface="Wingdings" panose="05000000000000000000" pitchFamily="2" charset="2"/>
              </a:rPr>
              <a:t> </a:t>
            </a:r>
            <a:r>
              <a:rPr lang="en-US" sz="1600" b="1" dirty="0" smtClean="0">
                <a:sym typeface="Wingdings" panose="05000000000000000000" pitchFamily="2" charset="2"/>
              </a:rPr>
              <a:t>4.11.7</a:t>
            </a:r>
          </a:p>
          <a:p>
            <a:pPr lvl="1"/>
            <a:r>
              <a:rPr lang="en-US" sz="1400" dirty="0" smtClean="0">
                <a:sym typeface="Wingdings" panose="05000000000000000000" pitchFamily="2" charset="2"/>
              </a:rPr>
              <a:t>Fix memory leaks, interpolation, serialization</a:t>
            </a:r>
          </a:p>
          <a:p>
            <a:pPr lvl="1"/>
            <a:r>
              <a:rPr lang="en-US" sz="1400" dirty="0" smtClean="0">
                <a:sym typeface="Wingdings" panose="05000000000000000000" pitchFamily="2" charset="2"/>
              </a:rPr>
              <a:t>Fix field &gt; 2GB in </a:t>
            </a:r>
            <a:r>
              <a:rPr lang="en-US" sz="1400" dirty="0" err="1" smtClean="0">
                <a:sym typeface="Wingdings" panose="05000000000000000000" pitchFamily="2" charset="2"/>
              </a:rPr>
              <a:t>MDSplus</a:t>
            </a:r>
            <a:endParaRPr lang="en-US" sz="1400" dirty="0" smtClean="0">
              <a:sym typeface="Wingdings" panose="05000000000000000000" pitchFamily="2" charset="2"/>
            </a:endParaRPr>
          </a:p>
          <a:p>
            <a:pPr lvl="1"/>
            <a:r>
              <a:rPr lang="en-US" sz="1400" dirty="0" smtClean="0">
                <a:sym typeface="Wingdings" panose="05000000000000000000" pitchFamily="2" charset="2"/>
              </a:rPr>
              <a:t>Support for Python 3.10.8 and </a:t>
            </a:r>
            <a:r>
              <a:rPr lang="en-US" sz="1400" dirty="0" err="1" smtClean="0">
                <a:sym typeface="Wingdings" panose="05000000000000000000" pitchFamily="2" charset="2"/>
              </a:rPr>
              <a:t>Cython</a:t>
            </a:r>
            <a:r>
              <a:rPr lang="en-US" sz="1400" dirty="0" smtClean="0">
                <a:sym typeface="Wingdings" panose="05000000000000000000" pitchFamily="2" charset="2"/>
              </a:rPr>
              <a:t> 3.0</a:t>
            </a:r>
          </a:p>
          <a:p>
            <a:pPr lvl="1"/>
            <a:r>
              <a:rPr lang="en-US" sz="1400" dirty="0" smtClean="0">
                <a:sym typeface="Wingdings" panose="05000000000000000000" pitchFamily="2" charset="2"/>
              </a:rPr>
              <a:t>Finale update of </a:t>
            </a:r>
            <a:r>
              <a:rPr lang="en-US" sz="1400" dirty="0" smtClean="0">
                <a:sym typeface="Wingdings" panose="05000000000000000000" pitchFamily="2" charset="2"/>
                <a:hlinkClick r:id="rId3" tooltip="v1.11"/>
              </a:rPr>
              <a:t>User Guide</a:t>
            </a:r>
            <a:r>
              <a:rPr lang="en-US" sz="1400" dirty="0" smtClean="0">
                <a:sym typeface="Wingdings" panose="05000000000000000000" pitchFamily="2" charset="2"/>
              </a:rPr>
              <a:t> in IDM</a:t>
            </a:r>
          </a:p>
          <a:p>
            <a:pPr lvl="1"/>
            <a:endParaRPr lang="en-US" sz="1400" dirty="0" smtClean="0">
              <a:sym typeface="Wingdings" panose="05000000000000000000" pitchFamily="2" charset="2"/>
            </a:endParaRPr>
          </a:p>
          <a:p>
            <a:pPr lvl="1"/>
            <a:endParaRPr lang="en-US" sz="1400" dirty="0" smtClean="0">
              <a:sym typeface="Wingdings" panose="05000000000000000000" pitchFamily="2" charset="2"/>
            </a:endParaRPr>
          </a:p>
          <a:p>
            <a:pPr lvl="1"/>
            <a:endParaRPr lang="en-GB" sz="1400" dirty="0"/>
          </a:p>
        </p:txBody>
      </p:sp>
      <p:sp>
        <p:nvSpPr>
          <p:cNvPr id="5" name="TextBox 4"/>
          <p:cNvSpPr txBox="1"/>
          <p:nvPr/>
        </p:nvSpPr>
        <p:spPr>
          <a:xfrm>
            <a:off x="0" y="438150"/>
            <a:ext cx="1834156" cy="553998"/>
          </a:xfrm>
          <a:prstGeom prst="rect">
            <a:avLst/>
          </a:prstGeom>
          <a:noFill/>
        </p:spPr>
        <p:txBody>
          <a:bodyPr wrap="none" rtlCol="0">
            <a:spAutoFit/>
          </a:bodyPr>
          <a:lstStyle/>
          <a:p>
            <a:r>
              <a:rPr lang="en-US" sz="1000" i="1" dirty="0" smtClean="0">
                <a:solidFill>
                  <a:schemeClr val="accent3">
                    <a:lumMod val="75000"/>
                  </a:schemeClr>
                </a:solidFill>
                <a:latin typeface="+mn-lt"/>
              </a:rPr>
              <a:t>Persistent Actor Framework</a:t>
            </a:r>
          </a:p>
          <a:p>
            <a:r>
              <a:rPr lang="en-US" sz="1000" dirty="0" smtClean="0">
                <a:solidFill>
                  <a:schemeClr val="accent3">
                    <a:lumMod val="75000"/>
                  </a:schemeClr>
                </a:solidFill>
                <a:latin typeface="+mn-lt"/>
              </a:rPr>
              <a:t>Access-Layer support (FWC)</a:t>
            </a:r>
          </a:p>
          <a:p>
            <a:r>
              <a:rPr lang="en-US" sz="1000" dirty="0" smtClean="0">
                <a:solidFill>
                  <a:schemeClr val="accent3">
                    <a:lumMod val="75000"/>
                  </a:schemeClr>
                </a:solidFill>
                <a:latin typeface="+mn-lt"/>
              </a:rPr>
              <a:t>IO-IPA + contrib.</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2124279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Access-Layer 5</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8" y="1752601"/>
            <a:ext cx="2947071" cy="2876549"/>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57642"/>
            <a:ext cx="2978545" cy="3071508"/>
          </a:xfrm>
          <a:prstGeom prst="rect">
            <a:avLst/>
          </a:prstGeom>
          <a:effectLst>
            <a:outerShdw blurRad="50800" dist="38100" dir="5400000" algn="t" rotWithShape="0">
              <a:prstClr val="black">
                <a:alpha val="40000"/>
              </a:prstClr>
            </a:outerShdw>
          </a:effectLst>
        </p:spPr>
      </p:pic>
      <p:sp>
        <p:nvSpPr>
          <p:cNvPr id="3" name="Content Placeholder 2"/>
          <p:cNvSpPr>
            <a:spLocks noGrp="1"/>
          </p:cNvSpPr>
          <p:nvPr>
            <p:ph idx="1"/>
          </p:nvPr>
        </p:nvSpPr>
        <p:spPr>
          <a:xfrm>
            <a:off x="1143000" y="590550"/>
            <a:ext cx="5715000" cy="2333922"/>
          </a:xfrm>
          <a:solidFill>
            <a:schemeClr val="bg1">
              <a:alpha val="80000"/>
            </a:schemeClr>
          </a:solidFill>
        </p:spPr>
        <p:txBody>
          <a:bodyPr/>
          <a:lstStyle/>
          <a:p>
            <a:pPr marL="0" indent="0">
              <a:buNone/>
            </a:pPr>
            <a:r>
              <a:rPr lang="en-US" sz="1600" dirty="0" smtClean="0"/>
              <a:t>First </a:t>
            </a:r>
            <a:r>
              <a:rPr lang="en-US" sz="1600" b="1" dirty="0" smtClean="0">
                <a:solidFill>
                  <a:srgbClr val="0070C0"/>
                </a:solidFill>
              </a:rPr>
              <a:t>release 5.0.0 </a:t>
            </a:r>
            <a:r>
              <a:rPr lang="en-US" sz="1600" dirty="0" smtClean="0"/>
              <a:t>(Aug 4</a:t>
            </a:r>
            <a:r>
              <a:rPr lang="en-US" sz="1600" baseline="30000" dirty="0" smtClean="0"/>
              <a:t>th</a:t>
            </a:r>
            <a:r>
              <a:rPr lang="en-US" sz="1600" dirty="0" smtClean="0"/>
              <a:t>)</a:t>
            </a:r>
          </a:p>
          <a:p>
            <a:pPr lvl="1"/>
            <a:r>
              <a:rPr lang="en-US" sz="1400" dirty="0" smtClean="0"/>
              <a:t>New </a:t>
            </a:r>
            <a:r>
              <a:rPr lang="en-US" sz="1400" b="1" dirty="0" smtClean="0">
                <a:solidFill>
                  <a:srgbClr val="0070C0"/>
                </a:solidFill>
              </a:rPr>
              <a:t>UDA backend</a:t>
            </a:r>
            <a:r>
              <a:rPr lang="en-US" sz="1400" dirty="0" smtClean="0"/>
              <a:t> (requires UDA </a:t>
            </a:r>
            <a:r>
              <a:rPr lang="en-US" sz="1400" dirty="0">
                <a:latin typeface="Arial" panose="020B0604020202020204" pitchFamily="34" charset="0"/>
                <a:cs typeface="Arial" panose="020B0604020202020204" pitchFamily="34" charset="0"/>
                <a:sym typeface="Symbol" panose="05050102010706020507" pitchFamily="18" charset="2"/>
              </a:rPr>
              <a:t>≥ </a:t>
            </a:r>
            <a:r>
              <a:rPr lang="en-US" sz="1400" dirty="0" smtClean="0">
                <a:sym typeface="Symbol" panose="05050102010706020507" pitchFamily="18" charset="2"/>
              </a:rPr>
              <a:t>2.7.1 with </a:t>
            </a:r>
            <a:r>
              <a:rPr lang="en-US" sz="1400" dirty="0" err="1" smtClean="0">
                <a:sym typeface="Symbol" panose="05050102010706020507" pitchFamily="18" charset="2"/>
              </a:rPr>
              <a:t>Cap’n’Proto</a:t>
            </a:r>
            <a:r>
              <a:rPr lang="en-US" sz="1400" dirty="0" smtClean="0"/>
              <a:t>)</a:t>
            </a:r>
          </a:p>
          <a:p>
            <a:pPr lvl="1"/>
            <a:r>
              <a:rPr lang="en-US" sz="1400" dirty="0" smtClean="0"/>
              <a:t>Remove limitation of </a:t>
            </a:r>
            <a:r>
              <a:rPr lang="en-US" sz="1400" dirty="0" err="1" smtClean="0"/>
              <a:t>MDSplus</a:t>
            </a:r>
            <a:r>
              <a:rPr lang="en-US" sz="1400" dirty="0" smtClean="0"/>
              <a:t> (</a:t>
            </a:r>
            <a:r>
              <a:rPr lang="en-US" sz="1400" dirty="0" smtClean="0">
                <a:solidFill>
                  <a:srgbClr val="C00000"/>
                </a:solidFill>
              </a:rPr>
              <a:t>new file layout</a:t>
            </a:r>
            <a:r>
              <a:rPr lang="en-US" sz="1400" dirty="0" smtClean="0"/>
              <a:t>)</a:t>
            </a:r>
          </a:p>
          <a:p>
            <a:pPr lvl="1"/>
            <a:r>
              <a:rPr lang="en-US" sz="1400" dirty="0" smtClean="0"/>
              <a:t>New </a:t>
            </a:r>
            <a:r>
              <a:rPr lang="en-US" sz="1400" b="1" dirty="0" smtClean="0">
                <a:solidFill>
                  <a:srgbClr val="0070C0"/>
                </a:solidFill>
                <a:latin typeface="Courier New" panose="02070309020205020404" pitchFamily="49" charset="0"/>
                <a:cs typeface="Courier New" panose="02070309020205020404" pitchFamily="49" charset="0"/>
              </a:rPr>
              <a:t>open(URI)</a:t>
            </a:r>
            <a:r>
              <a:rPr lang="en-US" sz="1400" dirty="0" smtClean="0"/>
              <a:t> API (can take legacy arguments)</a:t>
            </a:r>
          </a:p>
          <a:p>
            <a:pPr lvl="1"/>
            <a:r>
              <a:rPr lang="en-US" sz="1400" dirty="0" smtClean="0"/>
              <a:t>Simplified </a:t>
            </a:r>
            <a:r>
              <a:rPr lang="en-US" sz="1400" dirty="0" smtClean="0">
                <a:solidFill>
                  <a:srgbClr val="C00000"/>
                </a:solidFill>
              </a:rPr>
              <a:t>lib and pc files names</a:t>
            </a:r>
            <a:r>
              <a:rPr lang="en-US" sz="1400" dirty="0" smtClean="0"/>
              <a:t> (no compiler dependency)</a:t>
            </a:r>
          </a:p>
          <a:p>
            <a:pPr lvl="1"/>
            <a:r>
              <a:rPr lang="en-US" sz="1400" dirty="0" smtClean="0"/>
              <a:t>Consistency of </a:t>
            </a:r>
            <a:r>
              <a:rPr lang="en-US" sz="1400" dirty="0" err="1" smtClean="0"/>
              <a:t>lowlevel</a:t>
            </a:r>
            <a:r>
              <a:rPr lang="en-US" sz="1400" dirty="0" smtClean="0"/>
              <a:t> </a:t>
            </a:r>
            <a:r>
              <a:rPr lang="en-US" sz="1400" dirty="0" smtClean="0">
                <a:solidFill>
                  <a:srgbClr val="C00000"/>
                </a:solidFill>
              </a:rPr>
              <a:t>functions names</a:t>
            </a:r>
            <a:r>
              <a:rPr lang="en-US" sz="1400" dirty="0" smtClean="0"/>
              <a:t> (</a:t>
            </a:r>
            <a:r>
              <a:rPr lang="en-US" sz="1400" dirty="0" smtClean="0">
                <a:latin typeface="Courier New" panose="02070309020205020404" pitchFamily="49" charset="0"/>
                <a:cs typeface="Courier New" panose="02070309020205020404" pitchFamily="49" charset="0"/>
              </a:rPr>
              <a:t>UAL</a:t>
            </a:r>
            <a:r>
              <a:rPr lang="en-US" sz="1400" dirty="0" smtClean="0">
                <a:latin typeface="Courier New" panose="02070309020205020404" pitchFamily="49" charset="0"/>
                <a:cs typeface="Courier New" panose="02070309020205020404" pitchFamily="49" charset="0"/>
                <a:sym typeface="Wingdings" panose="05000000000000000000" pitchFamily="2" charset="2"/>
              </a:rPr>
              <a:t></a:t>
            </a:r>
            <a:r>
              <a:rPr lang="en-US" sz="1400" dirty="0" smtClean="0">
                <a:latin typeface="Courier New" panose="02070309020205020404" pitchFamily="49" charset="0"/>
                <a:cs typeface="Courier New" panose="02070309020205020404" pitchFamily="49" charset="0"/>
              </a:rPr>
              <a:t>AL</a:t>
            </a:r>
            <a:r>
              <a:rPr lang="en-US" sz="1400" dirty="0" smtClean="0"/>
              <a:t>)</a:t>
            </a:r>
          </a:p>
          <a:p>
            <a:pPr lvl="1"/>
            <a:r>
              <a:rPr lang="en-US" sz="1400" dirty="0" smtClean="0"/>
              <a:t>New </a:t>
            </a:r>
            <a:r>
              <a:rPr lang="en-US" sz="1400" b="1" dirty="0" smtClean="0">
                <a:solidFill>
                  <a:srgbClr val="0070C0"/>
                </a:solidFill>
              </a:rPr>
              <a:t>plugin infrastructure </a:t>
            </a:r>
            <a:r>
              <a:rPr lang="en-US" sz="1400" dirty="0" smtClean="0"/>
              <a:t>(with a few examples in beta)</a:t>
            </a:r>
          </a:p>
          <a:p>
            <a:pPr lvl="1"/>
            <a:r>
              <a:rPr lang="en-US" sz="1400" dirty="0" smtClean="0"/>
              <a:t>Remove </a:t>
            </a:r>
            <a:r>
              <a:rPr lang="en-US" sz="1400" dirty="0" smtClean="0">
                <a:solidFill>
                  <a:srgbClr val="C00000"/>
                </a:solidFill>
              </a:rPr>
              <a:t>old APIs </a:t>
            </a:r>
            <a:r>
              <a:rPr lang="en-US" sz="1400" dirty="0" smtClean="0"/>
              <a:t>(</a:t>
            </a:r>
            <a:r>
              <a:rPr lang="en-US" sz="1400" dirty="0" err="1" smtClean="0">
                <a:latin typeface="Courier New" panose="02070309020205020404" pitchFamily="49" charset="0"/>
                <a:cs typeface="Courier New" panose="02070309020205020404" pitchFamily="49" charset="0"/>
              </a:rPr>
              <a:t>imas.ids</a:t>
            </a:r>
            <a:r>
              <a:rPr lang="en-US" sz="1400" dirty="0" smtClean="0"/>
              <a:t> Python, </a:t>
            </a:r>
            <a:r>
              <a:rPr lang="en-US" sz="1400" dirty="0" err="1" smtClean="0">
                <a:latin typeface="Courier New" panose="02070309020205020404" pitchFamily="49" charset="0"/>
                <a:cs typeface="Courier New" panose="02070309020205020404" pitchFamily="49" charset="0"/>
              </a:rPr>
              <a:t>matlabinterface</a:t>
            </a:r>
            <a:r>
              <a:rPr lang="en-US" sz="1400" dirty="0" smtClean="0"/>
              <a:t>)</a:t>
            </a:r>
          </a:p>
          <a:p>
            <a:pPr lvl="1"/>
            <a:r>
              <a:rPr lang="en-US" sz="1400" dirty="0" smtClean="0"/>
              <a:t>New </a:t>
            </a:r>
            <a:r>
              <a:rPr lang="en-US" sz="1400" b="1" dirty="0" smtClean="0">
                <a:solidFill>
                  <a:srgbClr val="0070C0"/>
                </a:solidFill>
              </a:rPr>
              <a:t>coordinates check </a:t>
            </a:r>
            <a:r>
              <a:rPr lang="en-US" sz="1400" dirty="0" smtClean="0"/>
              <a:t>function (Python only for 5.0.0)</a:t>
            </a:r>
          </a:p>
          <a:p>
            <a:pPr lvl="1"/>
            <a:endParaRPr lang="en-GB" sz="1400" dirty="0"/>
          </a:p>
        </p:txBody>
      </p:sp>
      <p:sp>
        <p:nvSpPr>
          <p:cNvPr id="9" name="TextBox 8"/>
          <p:cNvSpPr txBox="1"/>
          <p:nvPr/>
        </p:nvSpPr>
        <p:spPr>
          <a:xfrm>
            <a:off x="5943600" y="438150"/>
            <a:ext cx="3200400" cy="577081"/>
          </a:xfrm>
          <a:prstGeom prst="rect">
            <a:avLst/>
          </a:prstGeom>
          <a:noFill/>
        </p:spPr>
        <p:txBody>
          <a:bodyPr wrap="square" rtlCol="0">
            <a:spAutoFit/>
          </a:bodyPr>
          <a:lstStyle/>
          <a:p>
            <a:pPr algn="r"/>
            <a:r>
              <a:rPr lang="en-GB" sz="1050" i="1" dirty="0" err="1" smtClean="0">
                <a:solidFill>
                  <a:schemeClr val="accent3">
                    <a:lumMod val="75000"/>
                  </a:schemeClr>
                </a:solidFill>
                <a:latin typeface="+mn-lt"/>
              </a:rPr>
              <a:t>SimDB</a:t>
            </a:r>
            <a:r>
              <a:rPr lang="en-GB" sz="1050" i="1" dirty="0" smtClean="0">
                <a:solidFill>
                  <a:schemeClr val="accent3">
                    <a:lumMod val="75000"/>
                  </a:schemeClr>
                </a:solidFill>
                <a:latin typeface="+mn-lt"/>
              </a:rPr>
              <a:t>/UDA</a:t>
            </a:r>
          </a:p>
          <a:p>
            <a:pPr algn="r"/>
            <a:r>
              <a:rPr lang="en-GB" sz="1050" dirty="0" smtClean="0">
                <a:solidFill>
                  <a:schemeClr val="accent3">
                    <a:lumMod val="75000"/>
                  </a:schemeClr>
                </a:solidFill>
                <a:latin typeface="+mn-lt"/>
              </a:rPr>
              <a:t>Access-Layer support (FWC)</a:t>
            </a:r>
          </a:p>
          <a:p>
            <a:pPr algn="r"/>
            <a:r>
              <a:rPr lang="en-US" sz="1050" dirty="0" smtClean="0">
                <a:solidFill>
                  <a:schemeClr val="accent3">
                    <a:lumMod val="75000"/>
                  </a:schemeClr>
                </a:solidFill>
                <a:latin typeface="+mn-lt"/>
              </a:rPr>
              <a:t>IO-IPA + contrib.</a:t>
            </a:r>
            <a:endParaRPr lang="en-GB" sz="1050" dirty="0" smtClean="0">
              <a:solidFill>
                <a:schemeClr val="accent3">
                  <a:lumMod val="75000"/>
                </a:schemeClr>
              </a:solidFill>
              <a:latin typeface="+mn-lt"/>
            </a:endParaRPr>
          </a:p>
        </p:txBody>
      </p:sp>
    </p:spTree>
    <p:extLst>
      <p:ext uri="{BB962C8B-B14F-4D97-AF65-F5344CB8AC3E}">
        <p14:creationId xmlns:p14="http://schemas.microsoft.com/office/powerpoint/2010/main" val="984528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AL5 Cheat Sheet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916" y="589747"/>
            <a:ext cx="4435156" cy="4039403"/>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1" y="589747"/>
            <a:ext cx="4499369" cy="4039403"/>
          </a:xfrm>
          <a:prstGeom prst="rect">
            <a:avLst/>
          </a:prstGeom>
          <a:effectLst>
            <a:outerShdw blurRad="50800" dist="38100" dir="5400000" algn="t" rotWithShape="0">
              <a:prstClr val="black">
                <a:alpha val="40000"/>
              </a:prstClr>
            </a:outerShdw>
          </a:effectLst>
        </p:spPr>
      </p:pic>
      <p:sp>
        <p:nvSpPr>
          <p:cNvPr id="6" name="Rounded Rectangle 5">
            <a:hlinkClick r:id="rId4" tooltip="cheat-sheet"/>
          </p:cNvPr>
          <p:cNvSpPr/>
          <p:nvPr/>
        </p:nvSpPr>
        <p:spPr bwMode="auto">
          <a:xfrm>
            <a:off x="3352800" y="489080"/>
            <a:ext cx="1066800" cy="201333"/>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bg1"/>
                </a:solidFill>
                <a:latin typeface="Trebuchet MS" panose="020B0603020202020204" pitchFamily="34" charset="0"/>
                <a:cs typeface="Courier New" panose="02070309020205020404" pitchFamily="49" charset="0"/>
              </a:rPr>
              <a:t>Check it here</a:t>
            </a:r>
            <a:endParaRPr kumimoji="0" lang="en-GB" sz="1000" b="1" i="0" u="none" strike="noStrike" cap="none" normalizeH="0" baseline="0" dirty="0" smtClean="0">
              <a:ln>
                <a:noFill/>
              </a:ln>
              <a:solidFill>
                <a:schemeClr val="bg1"/>
              </a:solidFill>
              <a:effectLst/>
              <a:latin typeface="Trebuchet MS" panose="020B0603020202020204" pitchFamily="34" charset="0"/>
              <a:cs typeface="Courier New" panose="02070309020205020404" pitchFamily="49" charset="0"/>
            </a:endParaRPr>
          </a:p>
        </p:txBody>
      </p:sp>
      <p:sp>
        <p:nvSpPr>
          <p:cNvPr id="3" name="Content Placeholder 2"/>
          <p:cNvSpPr>
            <a:spLocks noGrp="1"/>
          </p:cNvSpPr>
          <p:nvPr>
            <p:ph idx="1"/>
          </p:nvPr>
        </p:nvSpPr>
        <p:spPr>
          <a:xfrm>
            <a:off x="1781572" y="972793"/>
            <a:ext cx="5580856" cy="1124659"/>
          </a:xfrm>
          <a:solidFill>
            <a:schemeClr val="bg1">
              <a:alpha val="85000"/>
            </a:schemeClr>
          </a:solidFill>
        </p:spPr>
        <p:txBody>
          <a:bodyPr/>
          <a:lstStyle/>
          <a:p>
            <a:pPr marL="0" indent="0">
              <a:buNone/>
            </a:pPr>
            <a:r>
              <a:rPr lang="en-US" sz="1600" dirty="0" smtClean="0"/>
              <a:t>Tips to support users in </a:t>
            </a:r>
            <a:r>
              <a:rPr lang="en-US" sz="1600" dirty="0" smtClean="0">
                <a:solidFill>
                  <a:srgbClr val="0070C0"/>
                </a:solidFill>
              </a:rPr>
              <a:t>migrating from AL4 to AL5</a:t>
            </a:r>
          </a:p>
          <a:p>
            <a:pPr lvl="1"/>
            <a:r>
              <a:rPr lang="en-US" sz="1400" dirty="0" smtClean="0"/>
              <a:t>Compatibility and changes (API, lib and </a:t>
            </a:r>
            <a:r>
              <a:rPr lang="en-US" sz="1400" dirty="0" err="1" smtClean="0"/>
              <a:t>pkg-config</a:t>
            </a:r>
            <a:r>
              <a:rPr lang="en-US" sz="1400" dirty="0" smtClean="0"/>
              <a:t> names)</a:t>
            </a:r>
          </a:p>
          <a:p>
            <a:pPr lvl="1"/>
            <a:r>
              <a:rPr lang="en-US" sz="1400" dirty="0" smtClean="0"/>
              <a:t>Script to convert </a:t>
            </a:r>
            <a:r>
              <a:rPr lang="en-US" sz="1400" dirty="0" err="1" smtClean="0"/>
              <a:t>MDSplus</a:t>
            </a:r>
            <a:r>
              <a:rPr lang="en-US" sz="1400" dirty="0" smtClean="0"/>
              <a:t> databases to the new layout</a:t>
            </a:r>
          </a:p>
          <a:p>
            <a:pPr lvl="1"/>
            <a:r>
              <a:rPr lang="en-US" sz="1400" dirty="0" smtClean="0"/>
              <a:t>UDA client configuration for servers with authentication</a:t>
            </a:r>
          </a:p>
        </p:txBody>
      </p:sp>
    </p:spTree>
    <p:extLst>
      <p:ext uri="{BB962C8B-B14F-4D97-AF65-F5344CB8AC3E}">
        <p14:creationId xmlns:p14="http://schemas.microsoft.com/office/powerpoint/2010/main" val="386896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AL5 Documentation</a:t>
            </a:r>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448352"/>
            <a:ext cx="5486401" cy="4246795"/>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084580"/>
            <a:ext cx="4617131" cy="2934970"/>
          </a:xfrm>
          <a:prstGeom prst="rect">
            <a:avLst/>
          </a:prstGeom>
          <a:effectLst>
            <a:outerShdw blurRad="50800" dist="38100" dir="5400000" algn="t" rotWithShape="0">
              <a:prstClr val="black">
                <a:alpha val="40000"/>
              </a:prstClr>
            </a:outerShdw>
          </a:effectLst>
        </p:spPr>
      </p:pic>
      <p:sp>
        <p:nvSpPr>
          <p:cNvPr id="9" name="Content Placeholder 8"/>
          <p:cNvSpPr>
            <a:spLocks noGrp="1"/>
          </p:cNvSpPr>
          <p:nvPr>
            <p:ph idx="1"/>
          </p:nvPr>
        </p:nvSpPr>
        <p:spPr>
          <a:xfrm>
            <a:off x="3505200" y="3546975"/>
            <a:ext cx="5410200" cy="1132797"/>
          </a:xfrm>
          <a:solidFill>
            <a:schemeClr val="bg1">
              <a:alpha val="80000"/>
            </a:schemeClr>
          </a:solidFill>
        </p:spPr>
        <p:txBody>
          <a:bodyPr/>
          <a:lstStyle/>
          <a:p>
            <a:pPr marL="0" indent="0">
              <a:buNone/>
            </a:pPr>
            <a:r>
              <a:rPr lang="en-US" sz="1600" dirty="0" smtClean="0"/>
              <a:t>New </a:t>
            </a:r>
            <a:r>
              <a:rPr lang="en-US" sz="1600" b="1" dirty="0" smtClean="0">
                <a:solidFill>
                  <a:srgbClr val="0070C0"/>
                </a:solidFill>
              </a:rPr>
              <a:t>Sphinx-based documentation</a:t>
            </a:r>
          </a:p>
          <a:p>
            <a:pPr lvl="1"/>
            <a:r>
              <a:rPr lang="en-US" sz="1400" dirty="0" smtClean="0"/>
              <a:t>Separate </a:t>
            </a:r>
            <a:r>
              <a:rPr lang="en-US" sz="1400" dirty="0"/>
              <a:t>languages: </a:t>
            </a:r>
            <a:r>
              <a:rPr lang="en-US" sz="1400" dirty="0" smtClean="0">
                <a:hlinkClick r:id="rId4"/>
              </a:rPr>
              <a:t>Fortran</a:t>
            </a:r>
            <a:r>
              <a:rPr lang="en-US" sz="1400" dirty="0"/>
              <a:t>, </a:t>
            </a:r>
            <a:r>
              <a:rPr lang="en-US" sz="1400" dirty="0">
                <a:hlinkClick r:id="rId5"/>
              </a:rPr>
              <a:t>C++</a:t>
            </a:r>
            <a:r>
              <a:rPr lang="en-US" sz="1400" dirty="0"/>
              <a:t>, </a:t>
            </a:r>
            <a:r>
              <a:rPr lang="en-US" sz="1400" dirty="0">
                <a:hlinkClick r:id="rId6"/>
              </a:rPr>
              <a:t>Python</a:t>
            </a:r>
            <a:r>
              <a:rPr lang="en-US" sz="1400" dirty="0"/>
              <a:t>, </a:t>
            </a:r>
            <a:r>
              <a:rPr lang="en-US" sz="1400" dirty="0" err="1">
                <a:hlinkClick r:id="rId7"/>
              </a:rPr>
              <a:t>Matlab</a:t>
            </a:r>
            <a:r>
              <a:rPr lang="en-US" sz="1400" dirty="0"/>
              <a:t>, </a:t>
            </a:r>
            <a:r>
              <a:rPr lang="en-US" sz="1400" dirty="0" smtClean="0">
                <a:hlinkClick r:id="rId8"/>
              </a:rPr>
              <a:t>Java</a:t>
            </a:r>
            <a:endParaRPr lang="en-US" sz="1400" dirty="0" smtClean="0"/>
          </a:p>
          <a:p>
            <a:pPr lvl="1"/>
            <a:r>
              <a:rPr lang="en-US" sz="1400" dirty="0" smtClean="0"/>
              <a:t>Includes examples and use-cases</a:t>
            </a:r>
          </a:p>
          <a:p>
            <a:pPr lvl="1"/>
            <a:r>
              <a:rPr lang="en-US" sz="1400" dirty="0" smtClean="0"/>
              <a:t>User and API documentation</a:t>
            </a:r>
            <a:endParaRPr lang="en-GB" sz="1400" dirty="0"/>
          </a:p>
        </p:txBody>
      </p:sp>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b="20371"/>
          <a:stretch/>
        </p:blipFill>
        <p:spPr>
          <a:xfrm>
            <a:off x="91146" y="2271333"/>
            <a:ext cx="2895601" cy="2410563"/>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29936" t="7455"/>
          <a:stretch/>
        </p:blipFill>
        <p:spPr>
          <a:xfrm>
            <a:off x="487824" y="448352"/>
            <a:ext cx="2681949" cy="2822150"/>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7301976" y="438150"/>
            <a:ext cx="1834156"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Access-Layer support (FWC)</a:t>
            </a:r>
          </a:p>
        </p:txBody>
      </p:sp>
    </p:spTree>
    <p:extLst>
      <p:ext uri="{BB962C8B-B14F-4D97-AF65-F5344CB8AC3E}">
        <p14:creationId xmlns:p14="http://schemas.microsoft.com/office/powerpoint/2010/main" val="39826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0550"/>
            <a:ext cx="7391400" cy="4114800"/>
          </a:xfrm>
        </p:spPr>
        <p:txBody>
          <a:bodyPr/>
          <a:lstStyle/>
          <a:p>
            <a:r>
              <a:rPr lang="en-US" sz="1600" dirty="0" smtClean="0"/>
              <a:t>Ongoing and planned developments in AL5</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smtClean="0"/>
          </a:p>
          <a:p>
            <a:endParaRPr lang="en-US" sz="1600" dirty="0" smtClean="0"/>
          </a:p>
          <a:p>
            <a:r>
              <a:rPr lang="en-US" sz="1600" dirty="0" smtClean="0"/>
              <a:t>Latest version for </a:t>
            </a:r>
            <a:r>
              <a:rPr lang="en-US" sz="1600" b="1" dirty="0" smtClean="0">
                <a:solidFill>
                  <a:srgbClr val="0070C0"/>
                </a:solidFill>
              </a:rPr>
              <a:t>testing </a:t>
            </a:r>
            <a:r>
              <a:rPr lang="en-US" sz="1600" dirty="0" smtClean="0"/>
              <a:t>(based on </a:t>
            </a:r>
            <a:r>
              <a:rPr lang="en-US" sz="1600" dirty="0" smtClean="0">
                <a:latin typeface="Courier New" panose="02070309020205020404" pitchFamily="49" charset="0"/>
                <a:cs typeface="Courier New" panose="02070309020205020404" pitchFamily="49" charset="0"/>
              </a:rPr>
              <a:t>develop</a:t>
            </a:r>
            <a:r>
              <a:rPr lang="en-US" sz="1600" dirty="0" smtClean="0"/>
              <a:t> branch)</a:t>
            </a:r>
          </a:p>
          <a:p>
            <a:pPr lvl="1"/>
            <a:r>
              <a:rPr lang="en-US" sz="1400" dirty="0" smtClean="0"/>
              <a:t>Load module </a:t>
            </a:r>
            <a:r>
              <a:rPr lang="en-US" sz="1400" b="1" dirty="0" smtClean="0">
                <a:solidFill>
                  <a:srgbClr val="0070C0"/>
                </a:solidFill>
                <a:latin typeface="Courier New" panose="02070309020205020404" pitchFamily="49" charset="0"/>
                <a:cs typeface="Courier New" panose="02070309020205020404" pitchFamily="49" charset="0"/>
              </a:rPr>
              <a:t>IMAS/dd3-intel-2020b</a:t>
            </a:r>
            <a:r>
              <a:rPr lang="en-US" sz="1400" dirty="0" smtClean="0"/>
              <a:t>  (or </a:t>
            </a:r>
            <a:r>
              <a:rPr lang="en-US" sz="1400" b="1" dirty="0" smtClean="0">
                <a:solidFill>
                  <a:srgbClr val="0070C0"/>
                </a:solidFill>
                <a:latin typeface="Courier New" panose="02070309020205020404" pitchFamily="49" charset="0"/>
                <a:cs typeface="Courier New" panose="02070309020205020404" pitchFamily="49" charset="0"/>
              </a:rPr>
              <a:t>IMAS/dd4-intel-2020b</a:t>
            </a:r>
            <a:r>
              <a:rPr lang="en-US" sz="1400" dirty="0" smtClean="0"/>
              <a:t> for DD4)</a:t>
            </a:r>
          </a:p>
        </p:txBody>
      </p:sp>
      <p:sp>
        <p:nvSpPr>
          <p:cNvPr id="2" name="Title 1"/>
          <p:cNvSpPr>
            <a:spLocks noGrp="1"/>
          </p:cNvSpPr>
          <p:nvPr>
            <p:ph type="title"/>
          </p:nvPr>
        </p:nvSpPr>
        <p:spPr/>
        <p:txBody>
          <a:bodyPr/>
          <a:lstStyle/>
          <a:p>
            <a:r>
              <a:rPr lang="en-US" dirty="0" smtClean="0"/>
              <a:t>AL5 Developments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47734471"/>
              </p:ext>
            </p:extLst>
          </p:nvPr>
        </p:nvGraphicFramePr>
        <p:xfrm>
          <a:off x="304800" y="976630"/>
          <a:ext cx="8458205" cy="2966720"/>
        </p:xfrm>
        <a:graphic>
          <a:graphicData uri="http://schemas.openxmlformats.org/drawingml/2006/table">
            <a:tbl>
              <a:tblPr firstRow="1">
                <a:tableStyleId>{74C1A8A3-306A-4EB7-A6B1-4F7E0EB9C5D6}</a:tableStyleId>
              </a:tblPr>
              <a:tblGrid>
                <a:gridCol w="6019800">
                  <a:extLst>
                    <a:ext uri="{9D8B030D-6E8A-4147-A177-3AD203B41FA5}">
                      <a16:colId xmlns:a16="http://schemas.microsoft.com/office/drawing/2014/main" val="4169789024"/>
                    </a:ext>
                  </a:extLst>
                </a:gridCol>
                <a:gridCol w="685800">
                  <a:extLst>
                    <a:ext uri="{9D8B030D-6E8A-4147-A177-3AD203B41FA5}">
                      <a16:colId xmlns:a16="http://schemas.microsoft.com/office/drawing/2014/main" val="3850796544"/>
                    </a:ext>
                  </a:extLst>
                </a:gridCol>
                <a:gridCol w="762000">
                  <a:extLst>
                    <a:ext uri="{9D8B030D-6E8A-4147-A177-3AD203B41FA5}">
                      <a16:colId xmlns:a16="http://schemas.microsoft.com/office/drawing/2014/main" val="1870800850"/>
                    </a:ext>
                  </a:extLst>
                </a:gridCol>
                <a:gridCol w="990605">
                  <a:extLst>
                    <a:ext uri="{9D8B030D-6E8A-4147-A177-3AD203B41FA5}">
                      <a16:colId xmlns:a16="http://schemas.microsoft.com/office/drawing/2014/main" val="606289721"/>
                    </a:ext>
                  </a:extLst>
                </a:gridCol>
              </a:tblGrid>
              <a:tr h="370840">
                <a:tc>
                  <a:txBody>
                    <a:bodyPr/>
                    <a:lstStyle/>
                    <a:p>
                      <a:r>
                        <a:rPr lang="en-US" sz="1200" b="1" dirty="0" smtClean="0"/>
                        <a:t>Feature</a:t>
                      </a:r>
                      <a:endParaRPr lang="en-GB" sz="1200" b="1" dirty="0" smtClean="0"/>
                    </a:p>
                  </a:txBody>
                  <a:tcPr anchor="ctr">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200" b="1" dirty="0" smtClean="0"/>
                        <a:t>Status</a:t>
                      </a:r>
                      <a:endParaRPr lang="en-GB" sz="1200" b="1"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200" b="1" dirty="0" smtClean="0"/>
                        <a:t>Release</a:t>
                      </a:r>
                      <a:endParaRPr lang="en-GB" sz="1200" b="1"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200" b="1" dirty="0" smtClean="0"/>
                        <a:t>When</a:t>
                      </a:r>
                      <a:endParaRPr lang="en-GB" sz="1200" b="1"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996840118"/>
                  </a:ext>
                </a:extLst>
              </a:tr>
              <a:tr h="370840">
                <a:tc>
                  <a:txBody>
                    <a:bodyPr/>
                    <a:lstStyle/>
                    <a:p>
                      <a:r>
                        <a:rPr lang="en-GB" sz="1400" dirty="0" smtClean="0"/>
                        <a:t>Finalize </a:t>
                      </a:r>
                      <a:r>
                        <a:rPr lang="en-GB" sz="1400" dirty="0" smtClean="0">
                          <a:latin typeface="Courier New" panose="02070309020205020404" pitchFamily="49" charset="0"/>
                          <a:cs typeface="Courier New" panose="02070309020205020404" pitchFamily="49" charset="0"/>
                        </a:rPr>
                        <a:t>validate</a:t>
                      </a:r>
                      <a:r>
                        <a:rPr lang="en-GB" sz="1400" dirty="0" smtClean="0"/>
                        <a:t> </a:t>
                      </a:r>
                      <a:r>
                        <a:rPr lang="en-GB" sz="1400" baseline="0" dirty="0" smtClean="0"/>
                        <a:t>function for </a:t>
                      </a:r>
                      <a:r>
                        <a:rPr lang="en-US" sz="1400" baseline="0" dirty="0" smtClean="0"/>
                        <a:t>all languages  and alternate </a:t>
                      </a:r>
                      <a:r>
                        <a:rPr lang="en-US" sz="1400" baseline="0" dirty="0" err="1" smtClean="0"/>
                        <a:t>coord</a:t>
                      </a:r>
                      <a:r>
                        <a:rPr lang="en-US" sz="1400" baseline="0" dirty="0" smtClean="0"/>
                        <a:t> (DD4)</a:t>
                      </a:r>
                      <a:endParaRPr lang="en-GB"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endParaRPr lang="en-GB"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5.0.1</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Q4 2023</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2408728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Add documentation for plugins framework </a:t>
                      </a:r>
                      <a:endParaRPr lang="en-GB"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5.0.1</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Q4 2023</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3583179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Add support for constant</a:t>
                      </a:r>
                      <a:r>
                        <a:rPr lang="en-US" sz="1400" baseline="0" dirty="0" smtClean="0"/>
                        <a:t> IDSs (no timed field - DD4), fix tests accordingly</a:t>
                      </a: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latin typeface="+mn-lt"/>
                          <a:cs typeface="Courier New" panose="02070309020205020404" pitchFamily="49" charset="0"/>
                        </a:rPr>
                        <a:t>5.x.y</a:t>
                      </a:r>
                      <a:endParaRPr lang="en-GB" sz="1400" dirty="0">
                        <a:latin typeface="+mn-lt"/>
                        <a:cs typeface="Courier New" panose="02070309020205020404" pitchFamily="49" charset="0"/>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latin typeface="+mn-lt"/>
                          <a:cs typeface="Courier New" panose="02070309020205020404" pitchFamily="49" charset="0"/>
                        </a:rPr>
                        <a:t>Q4 2023</a:t>
                      </a:r>
                      <a:endParaRPr lang="en-GB" sz="1400" dirty="0">
                        <a:latin typeface="+mn-lt"/>
                        <a:cs typeface="Courier New" panose="02070309020205020404" pitchFamily="49" charset="0"/>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2479407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Add functions in all languages to list occurrences and their meta-data</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latin typeface="+mn-lt"/>
                          <a:cs typeface="Courier New" panose="02070309020205020404" pitchFamily="49" charset="0"/>
                        </a:rPr>
                        <a:t>5.x.y</a:t>
                      </a:r>
                      <a:endParaRPr lang="en-GB" sz="1400" dirty="0">
                        <a:latin typeface="+mn-lt"/>
                        <a:cs typeface="Courier New" panose="02070309020205020404" pitchFamily="49" charset="0"/>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latin typeface="+mn-lt"/>
                          <a:cs typeface="Courier New" panose="02070309020205020404" pitchFamily="49" charset="0"/>
                        </a:rPr>
                        <a:t>Q4 2023</a:t>
                      </a:r>
                      <a:endParaRPr lang="en-GB" sz="1400" dirty="0">
                        <a:latin typeface="+mn-lt"/>
                        <a:cs typeface="Courier New" panose="02070309020205020404" pitchFamily="49" charset="0"/>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1793454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Split the repository and install</a:t>
                      </a:r>
                      <a:r>
                        <a:rPr lang="en-US" sz="1400" baseline="0" dirty="0" smtClean="0"/>
                        <a:t> separately</a:t>
                      </a:r>
                      <a:r>
                        <a:rPr lang="en-US" sz="1400" dirty="0" smtClean="0"/>
                        <a:t> (using </a:t>
                      </a:r>
                      <a:r>
                        <a:rPr lang="en-US" sz="1400" baseline="0" dirty="0" err="1" smtClean="0"/>
                        <a:t>EasyBuild</a:t>
                      </a:r>
                      <a:r>
                        <a:rPr lang="en-US" sz="1400" baseline="0" dirty="0" smtClean="0"/>
                        <a:t> on SDCC)</a:t>
                      </a: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Q1 2024</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1617750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Add the </a:t>
                      </a:r>
                      <a:r>
                        <a:rPr lang="en-US" sz="1400" dirty="0" err="1" smtClean="0"/>
                        <a:t>Hierachical</a:t>
                      </a:r>
                      <a:r>
                        <a:rPr lang="en-US" sz="1400" dirty="0" smtClean="0"/>
                        <a:t> Dynamic Container (HDC) interface</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algn="ctr"/>
                      <a:r>
                        <a:rPr lang="en-US" sz="1400" dirty="0" smtClean="0"/>
                        <a:t>Q1 2024</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13426757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Add</a:t>
                      </a:r>
                      <a:r>
                        <a:rPr lang="en-US" sz="1400" baseline="0" dirty="0" smtClean="0"/>
                        <a:t> functionality to retrieve IDS data for a specific time-range</a:t>
                      </a: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t>Q2 2024</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270580"/>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5432" y="1803323"/>
            <a:ext cx="247634" cy="216267"/>
          </a:xfrm>
          <a:prstGeom prst="rect">
            <a:avLst/>
          </a:prstGeom>
        </p:spPr>
      </p:pic>
      <p:pic>
        <p:nvPicPr>
          <p:cNvPr id="8" name="Picture 7">
            <a:hlinkClick r:id="rId3" tooltip="IMAS-4668"/>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125" y="2881963"/>
            <a:ext cx="285750" cy="285750"/>
          </a:xfrm>
          <a:prstGeom prst="rect">
            <a:avLst/>
          </a:prstGeom>
        </p:spPr>
      </p:pic>
      <p:pic>
        <p:nvPicPr>
          <p:cNvPr id="9" name="Picture 8">
            <a:hlinkClick r:id="rId5" tooltip="IMAS-4200"/>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5125" y="3250630"/>
            <a:ext cx="285750" cy="285750"/>
          </a:xfrm>
          <a:prstGeom prst="rect">
            <a:avLst/>
          </a:prstGeom>
        </p:spPr>
      </p:pic>
      <p:pic>
        <p:nvPicPr>
          <p:cNvPr id="10" name="Picture 9">
            <a:hlinkClick r:id="rId6" tooltip="IMAS-3829"/>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600713"/>
            <a:ext cx="285750" cy="285750"/>
          </a:xfrm>
          <a:prstGeom prst="rect">
            <a:avLst/>
          </a:prstGeom>
        </p:spPr>
      </p:pic>
      <p:pic>
        <p:nvPicPr>
          <p:cNvPr id="13" name="Picture 12">
            <a:hlinkClick r:id="rId7" tooltip="IMAS-4650"/>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5125" y="1428750"/>
            <a:ext cx="247941" cy="247941"/>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5432" y="2148530"/>
            <a:ext cx="247634" cy="216267"/>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234" y="2517197"/>
            <a:ext cx="247634" cy="216267"/>
          </a:xfrm>
          <a:prstGeom prst="rect">
            <a:avLst/>
          </a:prstGeom>
        </p:spPr>
      </p:pic>
      <p:sp>
        <p:nvSpPr>
          <p:cNvPr id="17" name="TextBox 16"/>
          <p:cNvSpPr txBox="1"/>
          <p:nvPr/>
        </p:nvSpPr>
        <p:spPr>
          <a:xfrm>
            <a:off x="7309844" y="438150"/>
            <a:ext cx="1834156" cy="400110"/>
          </a:xfrm>
          <a:prstGeom prst="rect">
            <a:avLst/>
          </a:prstGeom>
          <a:noFill/>
        </p:spPr>
        <p:txBody>
          <a:bodyPr wrap="none" rtlCol="0">
            <a:spAutoFit/>
          </a:bodyPr>
          <a:lstStyle/>
          <a:p>
            <a:pPr algn="r"/>
            <a:r>
              <a:rPr lang="en-US" sz="1000" dirty="0" smtClean="0">
                <a:solidFill>
                  <a:schemeClr val="accent3">
                    <a:lumMod val="75000"/>
                  </a:schemeClr>
                </a:solidFill>
                <a:latin typeface="+mn-lt"/>
              </a:rPr>
              <a:t>Access-Layer support (FWC)</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IO-IPA </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73024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IMASPy</a:t>
            </a:r>
            <a:endParaRPr lang="en-GB" dirty="0"/>
          </a:p>
        </p:txBody>
      </p:sp>
      <p:sp>
        <p:nvSpPr>
          <p:cNvPr id="4" name="TextBox 3"/>
          <p:cNvSpPr txBox="1"/>
          <p:nvPr/>
        </p:nvSpPr>
        <p:spPr>
          <a:xfrm>
            <a:off x="8037607" y="438150"/>
            <a:ext cx="1106393" cy="246221"/>
          </a:xfrm>
          <a:prstGeom prst="rect">
            <a:avLst/>
          </a:prstGeom>
          <a:noFill/>
        </p:spPr>
        <p:txBody>
          <a:bodyPr wrap="none" rtlCol="0">
            <a:spAutoFit/>
          </a:bodyPr>
          <a:lstStyle/>
          <a:p>
            <a:pPr algn="r"/>
            <a:r>
              <a:rPr lang="en-US" sz="1000" dirty="0" err="1" smtClean="0">
                <a:solidFill>
                  <a:schemeClr val="accent3">
                    <a:lumMod val="75000"/>
                  </a:schemeClr>
                </a:solidFill>
                <a:latin typeface="+mn-lt"/>
              </a:rPr>
              <a:t>IMASPy</a:t>
            </a:r>
            <a:r>
              <a:rPr lang="en-US" sz="1000" dirty="0" smtClean="0">
                <a:solidFill>
                  <a:schemeClr val="accent3">
                    <a:lumMod val="75000"/>
                  </a:schemeClr>
                </a:solidFill>
                <a:latin typeface="+mn-lt"/>
              </a:rPr>
              <a:t> support</a:t>
            </a:r>
            <a:endParaRPr lang="en-GB" sz="1050" dirty="0" err="1" smtClean="0">
              <a:solidFill>
                <a:schemeClr val="accent3">
                  <a:lumMod val="75000"/>
                </a:schemeClr>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 y="604217"/>
            <a:ext cx="4923879" cy="4024933"/>
          </a:xfrm>
          <a:prstGeom prst="rect">
            <a:avLst/>
          </a:prstGeom>
          <a:effectLst>
            <a:outerShdw blurRad="50800" dist="38100" dir="5400000" algn="t" rotWithShape="0">
              <a:prstClr val="black">
                <a:alpha val="40000"/>
              </a:prstClr>
            </a:outerShdw>
          </a:effectLst>
        </p:spPr>
      </p:pic>
      <p:sp>
        <p:nvSpPr>
          <p:cNvPr id="3" name="Content Placeholder 2"/>
          <p:cNvSpPr>
            <a:spLocks noGrp="1"/>
          </p:cNvSpPr>
          <p:nvPr>
            <p:ph idx="1"/>
          </p:nvPr>
        </p:nvSpPr>
        <p:spPr>
          <a:xfrm>
            <a:off x="4343400" y="742950"/>
            <a:ext cx="4800600" cy="3657600"/>
          </a:xfrm>
          <a:solidFill>
            <a:schemeClr val="bg1">
              <a:alpha val="85000"/>
            </a:schemeClr>
          </a:solidFill>
        </p:spPr>
        <p:txBody>
          <a:bodyPr/>
          <a:lstStyle/>
          <a:p>
            <a:r>
              <a:rPr lang="en-US" sz="1600" dirty="0" smtClean="0"/>
              <a:t>Releases 0.6.0 to 0.7.1</a:t>
            </a:r>
          </a:p>
          <a:p>
            <a:pPr lvl="1"/>
            <a:r>
              <a:rPr lang="en-US" sz="1400" dirty="0" smtClean="0"/>
              <a:t>Improve </a:t>
            </a:r>
            <a:r>
              <a:rPr lang="en-US" sz="1400" dirty="0" smtClean="0">
                <a:solidFill>
                  <a:srgbClr val="0070C0"/>
                </a:solidFill>
              </a:rPr>
              <a:t>CI, tests, build, documentation</a:t>
            </a:r>
          </a:p>
          <a:p>
            <a:pPr lvl="1"/>
            <a:r>
              <a:rPr lang="en-US" sz="1400" dirty="0" smtClean="0"/>
              <a:t>Add support for complex numbers</a:t>
            </a:r>
          </a:p>
          <a:p>
            <a:pPr lvl="1"/>
            <a:r>
              <a:rPr lang="en-US" sz="1400" dirty="0" smtClean="0"/>
              <a:t>Add API to retrieve </a:t>
            </a:r>
            <a:r>
              <a:rPr lang="en-US" sz="1400" dirty="0" smtClean="0">
                <a:solidFill>
                  <a:srgbClr val="0070C0"/>
                </a:solidFill>
              </a:rPr>
              <a:t>meta-data</a:t>
            </a:r>
            <a:r>
              <a:rPr lang="en-US" sz="1400" dirty="0" smtClean="0"/>
              <a:t> </a:t>
            </a:r>
          </a:p>
          <a:p>
            <a:pPr lvl="1"/>
            <a:r>
              <a:rPr lang="en-US" sz="1400" dirty="0" smtClean="0"/>
              <a:t>Add </a:t>
            </a:r>
            <a:r>
              <a:rPr lang="en-US" sz="1400" b="1" dirty="0" smtClean="0">
                <a:solidFill>
                  <a:srgbClr val="0070C0"/>
                </a:solidFill>
                <a:latin typeface="Courier New" panose="02070309020205020404" pitchFamily="49" charset="0"/>
                <a:cs typeface="Courier New" panose="02070309020205020404" pitchFamily="49" charset="0"/>
              </a:rPr>
              <a:t>serialize</a:t>
            </a:r>
            <a:r>
              <a:rPr lang="en-US" sz="1400" dirty="0" smtClean="0"/>
              <a:t> and </a:t>
            </a:r>
            <a:r>
              <a:rPr lang="en-US" sz="1400" b="1" dirty="0" smtClean="0">
                <a:solidFill>
                  <a:srgbClr val="0070C0"/>
                </a:solidFill>
                <a:latin typeface="Courier New" panose="02070309020205020404" pitchFamily="49" charset="0"/>
                <a:cs typeface="Courier New" panose="02070309020205020404" pitchFamily="49" charset="0"/>
              </a:rPr>
              <a:t>validate</a:t>
            </a:r>
            <a:r>
              <a:rPr lang="en-US" sz="1400" dirty="0" smtClean="0"/>
              <a:t> functions</a:t>
            </a:r>
          </a:p>
          <a:p>
            <a:pPr lvl="1"/>
            <a:r>
              <a:rPr lang="en-US" sz="1400" dirty="0" smtClean="0">
                <a:solidFill>
                  <a:srgbClr val="C00000"/>
                </a:solidFill>
              </a:rPr>
              <a:t>Modify API </a:t>
            </a:r>
            <a:r>
              <a:rPr lang="en-US" sz="1400" dirty="0" smtClean="0"/>
              <a:t>(add </a:t>
            </a:r>
            <a:r>
              <a:rPr lang="en-US" sz="1400" b="1" dirty="0" err="1" smtClean="0">
                <a:solidFill>
                  <a:srgbClr val="0070C0"/>
                </a:solidFill>
                <a:latin typeface="Courier New" panose="02070309020205020404" pitchFamily="49" charset="0"/>
                <a:cs typeface="Courier New" panose="02070309020205020404" pitchFamily="49" charset="0"/>
              </a:rPr>
              <a:t>DBEntry</a:t>
            </a:r>
            <a:r>
              <a:rPr lang="en-US" sz="1400" dirty="0" smtClean="0">
                <a:cs typeface="Courier New" panose="02070309020205020404" pitchFamily="49" charset="0"/>
              </a:rPr>
              <a:t> and </a:t>
            </a:r>
            <a:r>
              <a:rPr lang="en-US" sz="1400" b="1" dirty="0" err="1" smtClean="0">
                <a:solidFill>
                  <a:srgbClr val="0070C0"/>
                </a:solidFill>
                <a:latin typeface="Courier New" panose="02070309020205020404" pitchFamily="49" charset="0"/>
                <a:cs typeface="Courier New" panose="02070309020205020404" pitchFamily="49" charset="0"/>
              </a:rPr>
              <a:t>IDSFactory</a:t>
            </a:r>
            <a:r>
              <a:rPr lang="en-US" sz="1400" dirty="0">
                <a:cs typeface="Courier New" panose="02070309020205020404" pitchFamily="49" charset="0"/>
              </a:rPr>
              <a:t>)</a:t>
            </a:r>
            <a:endParaRPr lang="en-US" sz="1400" dirty="0" smtClean="0"/>
          </a:p>
          <a:p>
            <a:pPr lvl="1"/>
            <a:r>
              <a:rPr lang="en-US" sz="1400" dirty="0" smtClean="0"/>
              <a:t>Add </a:t>
            </a:r>
            <a:r>
              <a:rPr lang="en-US" sz="1400" dirty="0">
                <a:solidFill>
                  <a:srgbClr val="0070C0"/>
                </a:solidFill>
              </a:rPr>
              <a:t>in-memory conversion </a:t>
            </a:r>
            <a:r>
              <a:rPr lang="en-US" sz="1400" dirty="0"/>
              <a:t>between DD </a:t>
            </a:r>
            <a:r>
              <a:rPr lang="en-US" sz="1400" dirty="0" smtClean="0"/>
              <a:t>versions</a:t>
            </a:r>
            <a:br>
              <a:rPr lang="en-US" sz="1400" dirty="0" smtClean="0"/>
            </a:br>
            <a:endParaRPr lang="en-US" sz="1400" dirty="0"/>
          </a:p>
          <a:p>
            <a:r>
              <a:rPr lang="en-US" sz="1600" dirty="0"/>
              <a:t>Ongoing developments</a:t>
            </a:r>
          </a:p>
          <a:p>
            <a:pPr lvl="1"/>
            <a:r>
              <a:rPr lang="en-US" sz="1400" dirty="0"/>
              <a:t>URI API and compatibility with AL5</a:t>
            </a:r>
          </a:p>
          <a:p>
            <a:pPr lvl="1"/>
            <a:r>
              <a:rPr lang="en-US" sz="1400" dirty="0"/>
              <a:t>Lazy data loading </a:t>
            </a:r>
          </a:p>
          <a:p>
            <a:pPr lvl="1"/>
            <a:r>
              <a:rPr lang="en-US" sz="1400" dirty="0"/>
              <a:t>Enable data nodes duck typing </a:t>
            </a:r>
          </a:p>
          <a:p>
            <a:pPr lvl="1"/>
            <a:r>
              <a:rPr lang="en-US" sz="1400" dirty="0" smtClean="0"/>
              <a:t>Training </a:t>
            </a:r>
            <a:r>
              <a:rPr lang="en-US" sz="1400" dirty="0"/>
              <a:t>material for beginners/advanced users</a:t>
            </a:r>
          </a:p>
          <a:p>
            <a:pPr lvl="1"/>
            <a:r>
              <a:rPr lang="en-US" sz="1400" dirty="0" smtClean="0"/>
              <a:t>Benchmarking </a:t>
            </a:r>
            <a:r>
              <a:rPr lang="en-US" sz="1400" dirty="0"/>
              <a:t>incorporated to CI pipeline (</a:t>
            </a:r>
            <a:r>
              <a:rPr lang="en-US" sz="1400" dirty="0" err="1">
                <a:hlinkClick r:id="rId3" tooltip="airspeed velocity"/>
              </a:rPr>
              <a:t>asv</a:t>
            </a:r>
            <a:r>
              <a:rPr lang="en-US" sz="1400" dirty="0" smtClean="0"/>
              <a:t>)</a:t>
            </a:r>
            <a:endParaRPr lang="en-US" sz="1400" dirty="0"/>
          </a:p>
        </p:txBody>
      </p:sp>
      <p:sp>
        <p:nvSpPr>
          <p:cNvPr id="7" name="TextBox 6"/>
          <p:cNvSpPr txBox="1"/>
          <p:nvPr/>
        </p:nvSpPr>
        <p:spPr>
          <a:xfrm>
            <a:off x="5867400" y="4506039"/>
            <a:ext cx="3276600" cy="246221"/>
          </a:xfrm>
          <a:prstGeom prst="rect">
            <a:avLst/>
          </a:prstGeom>
          <a:noFill/>
        </p:spPr>
        <p:txBody>
          <a:bodyPr wrap="square" rtlCol="0">
            <a:spAutoFit/>
          </a:bodyPr>
          <a:lstStyle/>
          <a:p>
            <a:pPr algn="r"/>
            <a:r>
              <a:rPr lang="en-US" sz="1000" dirty="0" smtClean="0">
                <a:solidFill>
                  <a:schemeClr val="accent3">
                    <a:lumMod val="75000"/>
                  </a:schemeClr>
                </a:solidFill>
                <a:latin typeface="+mn-lt"/>
              </a:rPr>
              <a:t>More details in presentation </a:t>
            </a:r>
            <a:r>
              <a:rPr lang="en-US" sz="1000" i="1" dirty="0" err="1" smtClean="0">
                <a:solidFill>
                  <a:schemeClr val="accent3">
                    <a:lumMod val="75000"/>
                  </a:schemeClr>
                </a:solidFill>
                <a:latin typeface="+mn-lt"/>
              </a:rPr>
              <a:t>IMASPy</a:t>
            </a:r>
            <a:r>
              <a:rPr lang="en-US" sz="1000" i="1" dirty="0" smtClean="0">
                <a:solidFill>
                  <a:schemeClr val="accent3">
                    <a:lumMod val="75000"/>
                  </a:schemeClr>
                </a:solidFill>
                <a:latin typeface="+mn-lt"/>
              </a:rPr>
              <a:t>: Status and plans</a:t>
            </a:r>
            <a:endParaRPr lang="en-GB" sz="1050" i="1" dirty="0" err="1" smtClean="0">
              <a:solidFill>
                <a:schemeClr val="accent3">
                  <a:lumMod val="75000"/>
                </a:schemeClr>
              </a:solidFill>
              <a:latin typeface="+mn-lt"/>
            </a:endParaRPr>
          </a:p>
        </p:txBody>
      </p:sp>
      <p:sp>
        <p:nvSpPr>
          <p:cNvPr id="8" name="Right Brace 7"/>
          <p:cNvSpPr/>
          <p:nvPr/>
        </p:nvSpPr>
        <p:spPr bwMode="auto">
          <a:xfrm>
            <a:off x="8001000" y="3105150"/>
            <a:ext cx="228600" cy="762000"/>
          </a:xfrm>
          <a:prstGeom prst="rightBrace">
            <a:avLst>
              <a:gd name="adj1" fmla="val 42376"/>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9" name="TextBox 8"/>
          <p:cNvSpPr txBox="1"/>
          <p:nvPr/>
        </p:nvSpPr>
        <p:spPr>
          <a:xfrm>
            <a:off x="8194507" y="3347650"/>
            <a:ext cx="603050" cy="276999"/>
          </a:xfrm>
          <a:prstGeom prst="rect">
            <a:avLst/>
          </a:prstGeom>
          <a:noFill/>
        </p:spPr>
        <p:txBody>
          <a:bodyPr wrap="none" rtlCol="0">
            <a:spAutoFit/>
          </a:bodyPr>
          <a:lstStyle/>
          <a:p>
            <a:r>
              <a:rPr lang="en-US" sz="1200" dirty="0">
                <a:latin typeface="+mn-lt"/>
              </a:rPr>
              <a:t>v</a:t>
            </a:r>
            <a:r>
              <a:rPr lang="en-US" sz="1200" dirty="0" smtClean="0">
                <a:latin typeface="+mn-lt"/>
              </a:rPr>
              <a:t>1.0.0</a:t>
            </a:r>
            <a:endParaRPr lang="en-GB" sz="1200" dirty="0" err="1" smtClean="0">
              <a:latin typeface="+mn-lt"/>
            </a:endParaRPr>
          </a:p>
        </p:txBody>
      </p:sp>
    </p:spTree>
    <p:extLst>
      <p:ext uri="{BB962C8B-B14F-4D97-AF65-F5344CB8AC3E}">
        <p14:creationId xmlns:p14="http://schemas.microsoft.com/office/powerpoint/2010/main" val="3282266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6200" y="471486"/>
            <a:ext cx="3201574" cy="2709864"/>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028" y="473466"/>
            <a:ext cx="2914698" cy="2707884"/>
          </a:xfrm>
          <a:prstGeom prst="rect">
            <a:avLst/>
          </a:prstGeom>
          <a:ln>
            <a:no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smtClean="0"/>
              <a:t>Visualization and Command Line Tools</a:t>
            </a:r>
            <a:endParaRPr lang="en-GB" dirty="0"/>
          </a:p>
        </p:txBody>
      </p:sp>
      <p:sp>
        <p:nvSpPr>
          <p:cNvPr id="3" name="Content Placeholder 2"/>
          <p:cNvSpPr>
            <a:spLocks noGrp="1"/>
          </p:cNvSpPr>
          <p:nvPr>
            <p:ph idx="1"/>
          </p:nvPr>
        </p:nvSpPr>
        <p:spPr>
          <a:xfrm>
            <a:off x="2286000" y="1657350"/>
            <a:ext cx="3810000" cy="1316879"/>
          </a:xfrm>
          <a:solidFill>
            <a:schemeClr val="bg1">
              <a:alpha val="80000"/>
            </a:schemeClr>
          </a:solidFill>
        </p:spPr>
        <p:txBody>
          <a:bodyPr/>
          <a:lstStyle/>
          <a:p>
            <a:r>
              <a:rPr lang="en-US" sz="1600" b="1" dirty="0" err="1" smtClean="0">
                <a:solidFill>
                  <a:srgbClr val="0070C0"/>
                </a:solidFill>
              </a:rPr>
              <a:t>Viz</a:t>
            </a:r>
            <a:r>
              <a:rPr lang="en-US" sz="1600" b="1" dirty="0" smtClean="0">
                <a:solidFill>
                  <a:srgbClr val="0070C0"/>
                </a:solidFill>
              </a:rPr>
              <a:t> release 2.7.x</a:t>
            </a:r>
          </a:p>
          <a:p>
            <a:pPr lvl="1"/>
            <a:r>
              <a:rPr lang="en-US" sz="1400" dirty="0" smtClean="0"/>
              <a:t>Pure technical update</a:t>
            </a:r>
          </a:p>
          <a:p>
            <a:pPr lvl="1" algn="l"/>
            <a:r>
              <a:rPr lang="en-US" sz="1400" dirty="0" smtClean="0"/>
              <a:t>Use PySide6 rather than PyQt5 </a:t>
            </a:r>
          </a:p>
          <a:p>
            <a:pPr lvl="2" algn="l"/>
            <a:r>
              <a:rPr lang="en-US" sz="1200" dirty="0" smtClean="0"/>
              <a:t>More flexible LGPL license</a:t>
            </a:r>
          </a:p>
          <a:p>
            <a:pPr lvl="1" algn="l"/>
            <a:r>
              <a:rPr lang="en-US" sz="1400" b="1" dirty="0" smtClean="0">
                <a:solidFill>
                  <a:srgbClr val="FF0000"/>
                </a:solidFill>
              </a:rPr>
              <a:t>2.7.2</a:t>
            </a:r>
            <a:r>
              <a:rPr lang="en-US" sz="1400" dirty="0" smtClean="0">
                <a:solidFill>
                  <a:srgbClr val="FF0000"/>
                </a:solidFill>
              </a:rPr>
              <a:t> not yet compatible with AL5 </a:t>
            </a:r>
            <a:r>
              <a:rPr lang="en-US" sz="1400" dirty="0" smtClean="0">
                <a:solidFill>
                  <a:srgbClr val="FF0000"/>
                </a:solidFill>
                <a:sym typeface="Wingdings" panose="05000000000000000000" pitchFamily="2" charset="2"/>
              </a:rPr>
              <a:t></a:t>
            </a:r>
            <a:endParaRPr lang="en-US" sz="1400" dirty="0" smtClean="0">
              <a:solidFill>
                <a:srgbClr val="FF0000"/>
              </a:solidFill>
            </a:endParaRPr>
          </a:p>
        </p:txBody>
      </p:sp>
      <p:sp>
        <p:nvSpPr>
          <p:cNvPr id="4" name="TextBox 3"/>
          <p:cNvSpPr txBox="1"/>
          <p:nvPr/>
        </p:nvSpPr>
        <p:spPr>
          <a:xfrm>
            <a:off x="3429000" y="438150"/>
            <a:ext cx="1132041"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IO-IPA + contrib.</a:t>
            </a:r>
            <a:endParaRPr lang="en-GB" sz="1050" dirty="0" err="1" smtClean="0">
              <a:solidFill>
                <a:schemeClr val="accent3">
                  <a:lumMod val="75000"/>
                </a:schemeClr>
              </a:solidFill>
              <a:latin typeface="+mn-lt"/>
            </a:endParaRPr>
          </a:p>
        </p:txBody>
      </p:sp>
      <p:sp>
        <p:nvSpPr>
          <p:cNvPr id="5" name="TextBox 4"/>
          <p:cNvSpPr txBox="1"/>
          <p:nvPr/>
        </p:nvSpPr>
        <p:spPr>
          <a:xfrm>
            <a:off x="4618401" y="4497421"/>
            <a:ext cx="4525599"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More details on ongoing effort in presentation </a:t>
            </a:r>
            <a:r>
              <a:rPr lang="en-US" sz="1000" i="1" dirty="0" err="1" smtClean="0">
                <a:solidFill>
                  <a:schemeClr val="accent3">
                    <a:lumMod val="75000"/>
                  </a:schemeClr>
                </a:solidFill>
                <a:latin typeface="+mn-lt"/>
              </a:rPr>
              <a:t>IDStools</a:t>
            </a:r>
            <a:r>
              <a:rPr lang="en-US" sz="1000" i="1" dirty="0" smtClean="0">
                <a:solidFill>
                  <a:schemeClr val="accent3">
                    <a:lumMod val="75000"/>
                  </a:schemeClr>
                </a:solidFill>
                <a:latin typeface="+mn-lt"/>
              </a:rPr>
              <a:t> 2: Overview and plans</a:t>
            </a:r>
            <a:endParaRPr lang="en-GB" sz="1050" i="1" dirty="0" err="1" smtClean="0">
              <a:solidFill>
                <a:schemeClr val="accent3">
                  <a:lumMod val="75000"/>
                </a:schemeClr>
              </a:solidFill>
              <a:latin typeface="+mn-lt"/>
            </a:endParaRPr>
          </a:p>
        </p:txBody>
      </p:sp>
      <p:sp>
        <p:nvSpPr>
          <p:cNvPr id="6" name="Content Placeholder 2"/>
          <p:cNvSpPr txBox="1">
            <a:spLocks/>
          </p:cNvSpPr>
          <p:nvPr/>
        </p:nvSpPr>
        <p:spPr bwMode="auto">
          <a:xfrm>
            <a:off x="4495800" y="590550"/>
            <a:ext cx="3200400" cy="1088279"/>
          </a:xfrm>
          <a:prstGeom prst="rect">
            <a:avLst/>
          </a:prstGeom>
          <a:solidFill>
            <a:schemeClr val="bg1">
              <a:alpha val="80000"/>
            </a:schemeClr>
          </a:solid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b="1" kern="0" dirty="0" smtClean="0">
                <a:solidFill>
                  <a:srgbClr val="0070C0"/>
                </a:solidFill>
              </a:rPr>
              <a:t>GGD-VTK 0.2.x</a:t>
            </a:r>
          </a:p>
          <a:p>
            <a:pPr lvl="1"/>
            <a:r>
              <a:rPr lang="en-US" sz="1400" kern="0" dirty="0" smtClean="0"/>
              <a:t>Improve logging </a:t>
            </a:r>
          </a:p>
          <a:p>
            <a:pPr lvl="1"/>
            <a:r>
              <a:rPr lang="en-US" sz="1400" kern="0" dirty="0" smtClean="0"/>
              <a:t>Add units retrieval</a:t>
            </a:r>
          </a:p>
          <a:p>
            <a:pPr lvl="1"/>
            <a:r>
              <a:rPr lang="en-US" sz="1400" kern="0" dirty="0" smtClean="0"/>
              <a:t>Update DD support to 3.39.0</a:t>
            </a:r>
          </a:p>
        </p:txBody>
      </p:sp>
      <p:sp>
        <p:nvSpPr>
          <p:cNvPr id="7" name="Content Placeholder 2"/>
          <p:cNvSpPr txBox="1">
            <a:spLocks/>
          </p:cNvSpPr>
          <p:nvPr/>
        </p:nvSpPr>
        <p:spPr bwMode="auto">
          <a:xfrm>
            <a:off x="304800" y="3181350"/>
            <a:ext cx="8534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b="1" kern="0" dirty="0" err="1" smtClean="0">
                <a:solidFill>
                  <a:srgbClr val="0070C0"/>
                </a:solidFill>
              </a:rPr>
              <a:t>IDStools</a:t>
            </a:r>
            <a:r>
              <a:rPr lang="en-US" sz="1600" b="1" kern="0" dirty="0" smtClean="0">
                <a:solidFill>
                  <a:srgbClr val="0070C0"/>
                </a:solidFill>
              </a:rPr>
              <a:t> releases 1.14.x</a:t>
            </a:r>
          </a:p>
          <a:p>
            <a:pPr lvl="1"/>
            <a:r>
              <a:rPr lang="en-US" sz="1400" kern="0" dirty="0" smtClean="0"/>
              <a:t>Add </a:t>
            </a:r>
            <a:r>
              <a:rPr lang="en-US" sz="1400" kern="0" dirty="0" smtClean="0">
                <a:latin typeface="Courier New" panose="02070309020205020404" pitchFamily="49" charset="0"/>
                <a:cs typeface="Courier New" panose="02070309020205020404" pitchFamily="49" charset="0"/>
              </a:rPr>
              <a:t>geqdsk2ids</a:t>
            </a:r>
            <a:r>
              <a:rPr lang="en-US" sz="1400" kern="0" dirty="0" smtClean="0"/>
              <a:t> (EQDSK file </a:t>
            </a:r>
            <a:r>
              <a:rPr lang="en-US" sz="1400" kern="0" dirty="0" smtClean="0">
                <a:sym typeface="Wingdings" panose="05000000000000000000" pitchFamily="2" charset="2"/>
              </a:rPr>
              <a:t> </a:t>
            </a:r>
            <a:r>
              <a:rPr lang="en-US" sz="1400" kern="0" dirty="0" smtClean="0"/>
              <a:t>equilibrium IDS)</a:t>
            </a:r>
          </a:p>
          <a:p>
            <a:pPr lvl="1"/>
            <a:r>
              <a:rPr lang="en-US" sz="1400" kern="0" dirty="0" smtClean="0"/>
              <a:t>Add </a:t>
            </a:r>
            <a:r>
              <a:rPr lang="en-US" sz="1400" kern="0" dirty="0" err="1" smtClean="0">
                <a:latin typeface="Courier New" panose="02070309020205020404" pitchFamily="49" charset="0"/>
                <a:cs typeface="Courier New" panose="02070309020205020404" pitchFamily="49" charset="0"/>
              </a:rPr>
              <a:t>validate_db_entry</a:t>
            </a:r>
            <a:r>
              <a:rPr lang="en-US" sz="1400" kern="0" dirty="0" smtClean="0"/>
              <a:t> (validate IDS against pre-defined rules)</a:t>
            </a:r>
          </a:p>
          <a:p>
            <a:pPr lvl="1"/>
            <a:r>
              <a:rPr lang="en-US" sz="1400" kern="0" dirty="0" smtClean="0"/>
              <a:t>Support </a:t>
            </a:r>
            <a:r>
              <a:rPr lang="en-US" sz="1400" kern="0" dirty="0" err="1" smtClean="0"/>
              <a:t>matplotlib</a:t>
            </a:r>
            <a:r>
              <a:rPr lang="en-US" sz="1400" kern="0" dirty="0" smtClean="0"/>
              <a:t> </a:t>
            </a:r>
            <a:r>
              <a:rPr lang="en-US" sz="1400" kern="0" dirty="0" smtClean="0">
                <a:latin typeface="Arial" panose="020B0604020202020204" pitchFamily="34" charset="0"/>
                <a:cs typeface="Arial" panose="020B0604020202020204" pitchFamily="34" charset="0"/>
                <a:sym typeface="Symbol" panose="05050102010706020507" pitchFamily="18" charset="2"/>
              </a:rPr>
              <a:t>≥</a:t>
            </a:r>
            <a:r>
              <a:rPr lang="en-US" sz="1400" kern="0" dirty="0" smtClean="0"/>
              <a:t> 3.5 (</a:t>
            </a:r>
            <a:r>
              <a:rPr lang="en-US" sz="1400" kern="0" dirty="0" err="1" smtClean="0">
                <a:latin typeface="Courier New" panose="02070309020205020404" pitchFamily="49" charset="0"/>
                <a:cs typeface="Courier New" panose="02070309020205020404" pitchFamily="49" charset="0"/>
              </a:rPr>
              <a:t>scenplot</a:t>
            </a:r>
            <a:r>
              <a:rPr lang="en-US" sz="1400" kern="0" dirty="0" smtClean="0"/>
              <a:t>, </a:t>
            </a:r>
            <a:r>
              <a:rPr lang="en-US" sz="1400" kern="0" dirty="0" err="1" smtClean="0">
                <a:latin typeface="Courier New" panose="02070309020205020404" pitchFamily="49" charset="0"/>
                <a:cs typeface="Courier New" panose="02070309020205020404" pitchFamily="49" charset="0"/>
              </a:rPr>
              <a:t>kinplot</a:t>
            </a:r>
            <a:r>
              <a:rPr lang="en-US" sz="1400" kern="0" dirty="0" smtClean="0"/>
              <a:t>, </a:t>
            </a:r>
            <a:r>
              <a:rPr lang="en-US" sz="1400" kern="0" dirty="0" err="1" smtClean="0">
                <a:latin typeface="Courier New" panose="02070309020205020404" pitchFamily="49" charset="0"/>
                <a:cs typeface="Courier New" panose="02070309020205020404" pitchFamily="49" charset="0"/>
              </a:rPr>
              <a:t>pressureplot</a:t>
            </a:r>
            <a:r>
              <a:rPr lang="en-US" sz="1400" kern="0" dirty="0" smtClean="0"/>
              <a:t>, </a:t>
            </a:r>
            <a:r>
              <a:rPr lang="en-US" sz="1400" kern="0" dirty="0" err="1" smtClean="0">
                <a:latin typeface="Courier New" panose="02070309020205020404" pitchFamily="49" charset="0"/>
                <a:cs typeface="Courier New" panose="02070309020205020404" pitchFamily="49" charset="0"/>
              </a:rPr>
              <a:t>rotationplot</a:t>
            </a:r>
            <a:r>
              <a:rPr lang="en-US" sz="1400" kern="0" dirty="0" smtClean="0"/>
              <a:t>)</a:t>
            </a:r>
          </a:p>
          <a:p>
            <a:pPr lvl="1"/>
            <a:r>
              <a:rPr lang="en-GB" sz="1400" b="1" kern="0" dirty="0" smtClean="0">
                <a:solidFill>
                  <a:srgbClr val="00B050"/>
                </a:solidFill>
              </a:rPr>
              <a:t>1.14.1</a:t>
            </a:r>
            <a:r>
              <a:rPr lang="en-GB" sz="1400" kern="0" dirty="0" smtClean="0">
                <a:solidFill>
                  <a:srgbClr val="00B050"/>
                </a:solidFill>
              </a:rPr>
              <a:t> compatible with AL5 </a:t>
            </a:r>
            <a:r>
              <a:rPr lang="en-GB" sz="1400" kern="0" dirty="0" smtClean="0">
                <a:solidFill>
                  <a:srgbClr val="00B050"/>
                </a:solidFill>
                <a:sym typeface="Wingdings" panose="05000000000000000000" pitchFamily="2" charset="2"/>
              </a:rPr>
              <a:t> </a:t>
            </a:r>
            <a:r>
              <a:rPr lang="en-GB" sz="1400" kern="0" dirty="0" smtClean="0">
                <a:sym typeface="Wingdings" panose="05000000000000000000" pitchFamily="2" charset="2"/>
              </a:rPr>
              <a:t>(+ patch</a:t>
            </a:r>
            <a:r>
              <a:rPr lang="en-GB" sz="1400" kern="0" dirty="0" smtClean="0">
                <a:solidFill>
                  <a:srgbClr val="00B050"/>
                </a:solidFill>
                <a:sym typeface="Wingdings" panose="05000000000000000000" pitchFamily="2" charset="2"/>
              </a:rPr>
              <a:t> </a:t>
            </a:r>
            <a:r>
              <a:rPr lang="en-GB" sz="1400" kern="0" dirty="0" err="1" smtClean="0">
                <a:latin typeface="Courier New" panose="02070309020205020404" pitchFamily="49" charset="0"/>
                <a:cs typeface="Courier New" panose="02070309020205020404" pitchFamily="49" charset="0"/>
              </a:rPr>
              <a:t>imasdbs</a:t>
            </a:r>
            <a:r>
              <a:rPr lang="en-GB" sz="1400" kern="0" dirty="0" smtClean="0"/>
              <a:t> tool to deal with dual AL4/AL5 DBs)</a:t>
            </a:r>
            <a:endParaRPr lang="en-US" sz="1400" kern="0" dirty="0" smtClean="0"/>
          </a:p>
        </p:txBody>
      </p:sp>
    </p:spTree>
    <p:extLst>
      <p:ext uri="{BB962C8B-B14F-4D97-AF65-F5344CB8AC3E}">
        <p14:creationId xmlns:p14="http://schemas.microsoft.com/office/powerpoint/2010/main" val="872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&amp; Workflow Tools</a:t>
            </a:r>
            <a:endParaRPr lang="en-GB" dirty="0"/>
          </a:p>
        </p:txBody>
      </p:sp>
      <p:sp>
        <p:nvSpPr>
          <p:cNvPr id="5" name="Content Placeholder 2"/>
          <p:cNvSpPr>
            <a:spLocks noGrp="1"/>
          </p:cNvSpPr>
          <p:nvPr>
            <p:ph idx="1"/>
          </p:nvPr>
        </p:nvSpPr>
        <p:spPr>
          <a:xfrm>
            <a:off x="152400" y="616302"/>
            <a:ext cx="4267200" cy="3719010"/>
          </a:xfrm>
        </p:spPr>
        <p:txBody>
          <a:bodyPr/>
          <a:lstStyle/>
          <a:p>
            <a:r>
              <a:rPr lang="en-US" sz="1600" b="1" dirty="0" smtClean="0"/>
              <a:t>Persistent Actor Framework</a:t>
            </a:r>
          </a:p>
          <a:p>
            <a:pPr lvl="1"/>
            <a:r>
              <a:rPr lang="en-US" sz="1400" dirty="0"/>
              <a:t>Based on </a:t>
            </a:r>
            <a:r>
              <a:rPr lang="en-US" sz="1400" dirty="0">
                <a:solidFill>
                  <a:srgbClr val="0070C0"/>
                </a:solidFill>
                <a:hlinkClick r:id="rId2"/>
              </a:rPr>
              <a:t>MUSCLE3</a:t>
            </a:r>
            <a:endParaRPr lang="en-US" sz="1400" dirty="0">
              <a:solidFill>
                <a:srgbClr val="0070C0"/>
              </a:solidFill>
            </a:endParaRPr>
          </a:p>
          <a:p>
            <a:pPr lvl="1"/>
            <a:r>
              <a:rPr lang="en-US" sz="1400" dirty="0" smtClean="0"/>
              <a:t>For building more </a:t>
            </a:r>
            <a:r>
              <a:rPr lang="en-US" sz="1400" dirty="0" smtClean="0">
                <a:solidFill>
                  <a:srgbClr val="0070C0"/>
                </a:solidFill>
              </a:rPr>
              <a:t>complex applications</a:t>
            </a:r>
          </a:p>
          <a:p>
            <a:pPr lvl="1"/>
            <a:r>
              <a:rPr lang="en-US" sz="1400" dirty="0" smtClean="0"/>
              <a:t>Actors running in separate processes</a:t>
            </a:r>
          </a:p>
          <a:p>
            <a:pPr lvl="1"/>
            <a:r>
              <a:rPr lang="en-US" sz="1400" dirty="0" smtClean="0"/>
              <a:t>Distributed logic (</a:t>
            </a:r>
            <a:r>
              <a:rPr lang="en-US" sz="1400" i="1" dirty="0" smtClean="0"/>
              <a:t>declared</a:t>
            </a:r>
            <a:r>
              <a:rPr lang="en-US" sz="1400" dirty="0" smtClean="0"/>
              <a:t> in </a:t>
            </a:r>
            <a:r>
              <a:rPr lang="en-US" sz="1400" dirty="0" err="1" smtClean="0"/>
              <a:t>config</a:t>
            </a:r>
            <a:r>
              <a:rPr lang="en-US" sz="1400" dirty="0" smtClean="0"/>
              <a:t>. file)</a:t>
            </a:r>
          </a:p>
          <a:p>
            <a:pPr lvl="1"/>
            <a:r>
              <a:rPr lang="en-US" sz="1400" dirty="0" smtClean="0">
                <a:solidFill>
                  <a:srgbClr val="00B050"/>
                </a:solidFill>
              </a:rPr>
              <a:t>Some actors can be generated by </a:t>
            </a:r>
            <a:r>
              <a:rPr lang="en-US" sz="1400" dirty="0" err="1" smtClean="0">
                <a:solidFill>
                  <a:srgbClr val="00B050"/>
                </a:solidFill>
              </a:rPr>
              <a:t>iWrap</a:t>
            </a:r>
            <a:endParaRPr lang="en-US" sz="1400" dirty="0" smtClean="0">
              <a:solidFill>
                <a:srgbClr val="00B050"/>
              </a:solidFill>
            </a:endParaRPr>
          </a:p>
          <a:p>
            <a:pPr lvl="1"/>
            <a:endParaRPr lang="en-GB" sz="1400" dirty="0"/>
          </a:p>
        </p:txBody>
      </p:sp>
      <p:sp>
        <p:nvSpPr>
          <p:cNvPr id="6" name="Content Placeholder 2"/>
          <p:cNvSpPr txBox="1">
            <a:spLocks/>
          </p:cNvSpPr>
          <p:nvPr/>
        </p:nvSpPr>
        <p:spPr bwMode="auto">
          <a:xfrm>
            <a:off x="4724400" y="616302"/>
            <a:ext cx="4267200" cy="371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b="1" kern="0" dirty="0" err="1" smtClean="0"/>
              <a:t>iWrap</a:t>
            </a:r>
            <a:endParaRPr lang="en-US" sz="1600" b="1" kern="0" dirty="0"/>
          </a:p>
          <a:p>
            <a:pPr lvl="1"/>
            <a:r>
              <a:rPr lang="en-US" sz="1400" kern="0" dirty="0" smtClean="0"/>
              <a:t>For </a:t>
            </a:r>
            <a:r>
              <a:rPr lang="en-US" sz="1400" kern="0" dirty="0" smtClean="0">
                <a:solidFill>
                  <a:srgbClr val="0070C0"/>
                </a:solidFill>
              </a:rPr>
              <a:t>rapid prototyping in Python</a:t>
            </a:r>
          </a:p>
          <a:p>
            <a:pPr lvl="1"/>
            <a:r>
              <a:rPr lang="en-US" sz="1400" kern="0" dirty="0" smtClean="0"/>
              <a:t>Actors called by an orchestrator </a:t>
            </a:r>
          </a:p>
          <a:p>
            <a:pPr lvl="1"/>
            <a:r>
              <a:rPr lang="en-US" sz="1400" kern="0" dirty="0" smtClean="0">
                <a:sym typeface="Wingdings" panose="05000000000000000000" pitchFamily="2" charset="2"/>
              </a:rPr>
              <a:t>Centralized logic (</a:t>
            </a:r>
            <a:r>
              <a:rPr lang="en-US" sz="1400" i="1" kern="0" dirty="0" smtClean="0">
                <a:sym typeface="Wingdings" panose="05000000000000000000" pitchFamily="2" charset="2"/>
              </a:rPr>
              <a:t>implemented</a:t>
            </a:r>
            <a:r>
              <a:rPr lang="en-US" sz="1400" kern="0" dirty="0" smtClean="0">
                <a:sym typeface="Wingdings" panose="05000000000000000000" pitchFamily="2" charset="2"/>
              </a:rPr>
              <a:t> in script)</a:t>
            </a:r>
          </a:p>
          <a:p>
            <a:pPr lvl="1"/>
            <a:r>
              <a:rPr lang="en-US" sz="1400" kern="0" dirty="0" smtClean="0">
                <a:solidFill>
                  <a:srgbClr val="00B050"/>
                </a:solidFill>
                <a:sym typeface="Wingdings" panose="05000000000000000000" pitchFamily="2" charset="2"/>
              </a:rPr>
              <a:t>Extended to generate MUSCLE3 actors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032" y="2343150"/>
            <a:ext cx="1892968" cy="2320413"/>
          </a:xfrm>
          <a:prstGeom prst="rect">
            <a:avLst/>
          </a:prstGeom>
        </p:spPr>
      </p:pic>
      <p:pic>
        <p:nvPicPr>
          <p:cNvPr id="8" name="Picture 7"/>
          <p:cNvPicPr>
            <a:picLocks noChangeAspect="1"/>
          </p:cNvPicPr>
          <p:nvPr/>
        </p:nvPicPr>
        <p:blipFill rotWithShape="1">
          <a:blip r:embed="rId4"/>
          <a:srcRect l="56135" t="19507" r="4643" b="15473"/>
          <a:stretch/>
        </p:blipFill>
        <p:spPr>
          <a:xfrm>
            <a:off x="5791200" y="2323407"/>
            <a:ext cx="2057401" cy="762000"/>
          </a:xfrm>
          <a:prstGeom prst="rect">
            <a:avLst/>
          </a:prstGeom>
        </p:spPr>
      </p:pic>
      <p:sp>
        <p:nvSpPr>
          <p:cNvPr id="9" name="Rectangle 8"/>
          <p:cNvSpPr/>
          <p:nvPr/>
        </p:nvSpPr>
        <p:spPr bwMode="auto">
          <a:xfrm>
            <a:off x="3533390" y="2724150"/>
            <a:ext cx="978568" cy="274320"/>
          </a:xfrm>
          <a:prstGeom prst="rect">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70C0"/>
              </a:solidFill>
              <a:effectLst/>
              <a:latin typeface="Century Gothic" pitchFamily="34" charset="0"/>
            </a:endParaRPr>
          </a:p>
        </p:txBody>
      </p:sp>
      <p:sp>
        <p:nvSpPr>
          <p:cNvPr id="10" name="Rectangle 9"/>
          <p:cNvSpPr/>
          <p:nvPr/>
        </p:nvSpPr>
        <p:spPr bwMode="auto">
          <a:xfrm>
            <a:off x="3096608" y="4189476"/>
            <a:ext cx="978568" cy="265176"/>
          </a:xfrm>
          <a:prstGeom prst="rect">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2" name="Left-Right Arrow 11"/>
          <p:cNvSpPr/>
          <p:nvPr/>
        </p:nvSpPr>
        <p:spPr bwMode="auto">
          <a:xfrm>
            <a:off x="4846354" y="2650047"/>
            <a:ext cx="716246" cy="228600"/>
          </a:xfrm>
          <a:prstGeom prst="leftRightArrow">
            <a:avLst/>
          </a:prstGeom>
          <a:solidFill>
            <a:srgbClr val="FAA61A"/>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pic>
        <p:nvPicPr>
          <p:cNvPr id="13" name="Picture 12"/>
          <p:cNvPicPr>
            <a:picLocks noChangeAspect="1"/>
          </p:cNvPicPr>
          <p:nvPr/>
        </p:nvPicPr>
        <p:blipFill>
          <a:blip r:embed="rId5"/>
          <a:stretch>
            <a:fillRect/>
          </a:stretch>
        </p:blipFill>
        <p:spPr>
          <a:xfrm>
            <a:off x="5917489" y="3230729"/>
            <a:ext cx="1804822" cy="1109881"/>
          </a:xfrm>
          <a:prstGeom prst="rect">
            <a:avLst/>
          </a:prstGeom>
        </p:spPr>
      </p:pic>
      <p:pic>
        <p:nvPicPr>
          <p:cNvPr id="1026" name="Picture 2" descr="https://lh6.googleusercontent.com/FvGocon1M2hpVOOpKKclP1pmB8B-owyl7qIioOukLl8R0CEeo0XOtL6PzsiX1khJsWqO5DcJFSVJQ2PVzQ59ukar95dzss33Te86hIu8_ar1xFi0tTVLyyELvARNKmqhdvvIJgBUcQ1yqshrv2Ef8n8OcA=s204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13"/>
          <a:stretch/>
        </p:blipFill>
        <p:spPr bwMode="auto">
          <a:xfrm>
            <a:off x="183935" y="2304200"/>
            <a:ext cx="2208849" cy="20963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4912" y="4535329"/>
            <a:ext cx="4265912"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More details in presentation </a:t>
            </a:r>
            <a:r>
              <a:rPr lang="en-US" sz="1000" i="1" dirty="0">
                <a:solidFill>
                  <a:schemeClr val="accent3">
                    <a:lumMod val="75000"/>
                  </a:schemeClr>
                </a:solidFill>
                <a:latin typeface="+mn-lt"/>
              </a:rPr>
              <a:t>IMAS-PCSSP co-simulation with MUSCLE3</a:t>
            </a:r>
            <a:endParaRPr lang="en-GB" sz="1050" i="1" dirty="0" err="1" smtClean="0">
              <a:solidFill>
                <a:schemeClr val="accent3">
                  <a:lumMod val="75000"/>
                </a:schemeClr>
              </a:solidFill>
              <a:latin typeface="+mn-lt"/>
            </a:endParaRPr>
          </a:p>
        </p:txBody>
      </p:sp>
      <p:sp>
        <p:nvSpPr>
          <p:cNvPr id="16" name="TextBox 15"/>
          <p:cNvSpPr txBox="1"/>
          <p:nvPr/>
        </p:nvSpPr>
        <p:spPr>
          <a:xfrm>
            <a:off x="6052033" y="4505448"/>
            <a:ext cx="3118161"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More details in presentation </a:t>
            </a:r>
            <a:r>
              <a:rPr lang="en-US" sz="1000" i="1" dirty="0" err="1" smtClean="0">
                <a:solidFill>
                  <a:schemeClr val="accent3">
                    <a:lumMod val="75000"/>
                  </a:schemeClr>
                </a:solidFill>
                <a:latin typeface="+mn-lt"/>
              </a:rPr>
              <a:t>iWrap</a:t>
            </a:r>
            <a:r>
              <a:rPr lang="en-US" sz="1000" i="1" dirty="0" smtClean="0">
                <a:solidFill>
                  <a:schemeClr val="accent3">
                    <a:lumMod val="75000"/>
                  </a:schemeClr>
                </a:solidFill>
                <a:latin typeface="+mn-lt"/>
              </a:rPr>
              <a:t>: Status and plans</a:t>
            </a:r>
            <a:endParaRPr lang="en-GB" sz="1050" i="1" dirty="0" err="1" smtClean="0">
              <a:solidFill>
                <a:schemeClr val="accent3">
                  <a:lumMod val="75000"/>
                </a:schemeClr>
              </a:solidFill>
              <a:latin typeface="+mn-lt"/>
            </a:endParaRPr>
          </a:p>
        </p:txBody>
      </p:sp>
      <p:sp>
        <p:nvSpPr>
          <p:cNvPr id="4" name="TextBox 3"/>
          <p:cNvSpPr txBox="1"/>
          <p:nvPr/>
        </p:nvSpPr>
        <p:spPr>
          <a:xfrm>
            <a:off x="7381979" y="438150"/>
            <a:ext cx="1762021" cy="553998"/>
          </a:xfrm>
          <a:prstGeom prst="rect">
            <a:avLst/>
          </a:prstGeom>
          <a:noFill/>
        </p:spPr>
        <p:txBody>
          <a:bodyPr wrap="none" rtlCol="0">
            <a:spAutoFit/>
          </a:bodyPr>
          <a:lstStyle/>
          <a:p>
            <a:pPr algn="r"/>
            <a:r>
              <a:rPr lang="en-US" sz="1000" i="1" dirty="0" smtClean="0">
                <a:solidFill>
                  <a:schemeClr val="accent3">
                    <a:lumMod val="75000"/>
                  </a:schemeClr>
                </a:solidFill>
                <a:latin typeface="+mn-lt"/>
              </a:rPr>
              <a:t>Persistent Actor Framework</a:t>
            </a:r>
            <a:r>
              <a:rPr lang="en-US" sz="1000" dirty="0" smtClean="0">
                <a:solidFill>
                  <a:schemeClr val="accent3">
                    <a:lumMod val="75000"/>
                  </a:schemeClr>
                </a:solidFill>
                <a:latin typeface="+mn-lt"/>
              </a:rPr>
              <a:t/>
            </a:r>
            <a:br>
              <a:rPr lang="en-US" sz="1000" dirty="0" smtClean="0">
                <a:solidFill>
                  <a:schemeClr val="accent3">
                    <a:lumMod val="75000"/>
                  </a:schemeClr>
                </a:solidFill>
                <a:latin typeface="+mn-lt"/>
              </a:rPr>
            </a:br>
            <a:r>
              <a:rPr lang="en-US" sz="1000" dirty="0" err="1" smtClean="0">
                <a:solidFill>
                  <a:schemeClr val="accent3">
                    <a:lumMod val="75000"/>
                  </a:schemeClr>
                </a:solidFill>
                <a:latin typeface="+mn-lt"/>
              </a:rPr>
              <a:t>iWrap</a:t>
            </a:r>
            <a:r>
              <a:rPr lang="en-US" sz="1000" dirty="0" smtClean="0">
                <a:solidFill>
                  <a:schemeClr val="accent3">
                    <a:lumMod val="75000"/>
                  </a:schemeClr>
                </a:solidFill>
                <a:latin typeface="+mn-lt"/>
              </a:rPr>
              <a:t> support</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IO-IPA + contrib.</a:t>
            </a:r>
            <a:endParaRPr lang="en-GB" sz="1050" dirty="0" err="1" smtClean="0">
              <a:solidFill>
                <a:schemeClr val="accent3">
                  <a:lumMod val="75000"/>
                </a:schemeClr>
              </a:solidFill>
              <a:latin typeface="+mn-lt"/>
            </a:endParaRPr>
          </a:p>
        </p:txBody>
      </p:sp>
      <p:sp>
        <p:nvSpPr>
          <p:cNvPr id="17" name="Rectangle 16"/>
          <p:cNvSpPr/>
          <p:nvPr/>
        </p:nvSpPr>
        <p:spPr bwMode="auto">
          <a:xfrm>
            <a:off x="2743200" y="2373630"/>
            <a:ext cx="978568" cy="274320"/>
          </a:xfrm>
          <a:prstGeom prst="rect">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70C0"/>
              </a:solidFill>
              <a:effectLst/>
              <a:latin typeface="Century Gothic" pitchFamily="34" charset="0"/>
            </a:endParaRPr>
          </a:p>
        </p:txBody>
      </p:sp>
    </p:spTree>
    <p:extLst>
      <p:ext uri="{BB962C8B-B14F-4D97-AF65-F5344CB8AC3E}">
        <p14:creationId xmlns:p14="http://schemas.microsoft.com/office/powerpoint/2010/main" val="15846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Tools</a:t>
            </a:r>
            <a:endParaRPr lang="en-GB" dirty="0"/>
          </a:p>
        </p:txBody>
      </p:sp>
      <p:sp>
        <p:nvSpPr>
          <p:cNvPr id="3" name="Content Placeholder 2"/>
          <p:cNvSpPr>
            <a:spLocks noGrp="1"/>
          </p:cNvSpPr>
          <p:nvPr>
            <p:ph idx="1"/>
          </p:nvPr>
        </p:nvSpPr>
        <p:spPr>
          <a:xfrm>
            <a:off x="152399" y="1885950"/>
            <a:ext cx="8839201" cy="2812886"/>
          </a:xfrm>
        </p:spPr>
        <p:txBody>
          <a:bodyPr/>
          <a:lstStyle/>
          <a:p>
            <a:pPr marL="0" indent="0">
              <a:buNone/>
            </a:pPr>
            <a:r>
              <a:rPr lang="en-US" sz="1600" b="1" dirty="0" err="1" smtClean="0">
                <a:solidFill>
                  <a:srgbClr val="0070C0"/>
                </a:solidFill>
              </a:rPr>
              <a:t>SimDB</a:t>
            </a:r>
            <a:r>
              <a:rPr lang="en-US" sz="1600" b="1" dirty="0" smtClean="0"/>
              <a:t> </a:t>
            </a:r>
            <a:r>
              <a:rPr lang="en-US" sz="1600" dirty="0" smtClean="0"/>
              <a:t>releases </a:t>
            </a:r>
            <a:r>
              <a:rPr lang="en-US" sz="1600" b="1" dirty="0" smtClean="0"/>
              <a:t>0.8.0 </a:t>
            </a:r>
            <a:r>
              <a:rPr lang="en-US" sz="1600" dirty="0">
                <a:sym typeface="Wingdings" panose="05000000000000000000" pitchFamily="2" charset="2"/>
              </a:rPr>
              <a:t></a:t>
            </a:r>
            <a:r>
              <a:rPr lang="en-US" sz="1600" b="1" dirty="0" smtClean="0"/>
              <a:t> 0.10.0</a:t>
            </a:r>
            <a:endParaRPr lang="en-US" dirty="0" smtClean="0"/>
          </a:p>
          <a:p>
            <a:pPr algn="l"/>
            <a:r>
              <a:rPr lang="en-US" sz="1400" dirty="0" smtClean="0"/>
              <a:t>Implement IMAS URI (AL5)</a:t>
            </a:r>
          </a:p>
          <a:p>
            <a:pPr algn="l"/>
            <a:r>
              <a:rPr lang="en-US" sz="1400" dirty="0" smtClean="0"/>
              <a:t>Ingest legacy (</a:t>
            </a:r>
            <a:r>
              <a:rPr lang="en-US" sz="1400" dirty="0" err="1" smtClean="0"/>
              <a:t>yaml</a:t>
            </a:r>
            <a:r>
              <a:rPr lang="en-US" sz="1400" dirty="0" smtClean="0"/>
              <a:t>) as </a:t>
            </a:r>
            <a:r>
              <a:rPr lang="en-US" sz="1400" dirty="0" err="1" smtClean="0">
                <a:latin typeface="Courier New" panose="02070309020205020404" pitchFamily="49" charset="0"/>
                <a:cs typeface="Courier New" panose="02070309020205020404" pitchFamily="49" charset="0"/>
              </a:rPr>
              <a:t>dataset_description</a:t>
            </a:r>
            <a:r>
              <a:rPr lang="en-US" sz="1400" dirty="0" smtClean="0">
                <a:cs typeface="Courier New" panose="02070309020205020404" pitchFamily="49" charset="0"/>
              </a:rPr>
              <a:t> IDS</a:t>
            </a:r>
          </a:p>
          <a:p>
            <a:pPr algn="l"/>
            <a:r>
              <a:rPr lang="en-US" sz="1400" dirty="0" smtClean="0"/>
              <a:t>New option to ingest only metadata</a:t>
            </a:r>
          </a:p>
          <a:p>
            <a:r>
              <a:rPr lang="en-US" sz="1400" dirty="0" smtClean="0"/>
              <a:t>Option for authentication behind firewall (from headers)</a:t>
            </a:r>
          </a:p>
          <a:p>
            <a:r>
              <a:rPr lang="en-US" sz="1400" dirty="0" smtClean="0"/>
              <a:t>Allow push/pull files in IMAS format</a:t>
            </a:r>
          </a:p>
          <a:p>
            <a:r>
              <a:rPr lang="en-US" sz="1400" dirty="0" smtClean="0"/>
              <a:t>Cleaning alias creation</a:t>
            </a:r>
          </a:p>
          <a:p>
            <a:endParaRPr lang="en-US" sz="1400" dirty="0" smtClean="0">
              <a:solidFill>
                <a:srgbClr val="0070C0"/>
              </a:solidFill>
            </a:endParaRPr>
          </a:p>
          <a:p>
            <a:pPr marL="0" indent="0">
              <a:buFontTx/>
              <a:buNone/>
            </a:pPr>
            <a:r>
              <a:rPr lang="en-US" sz="1600" b="1" dirty="0">
                <a:solidFill>
                  <a:srgbClr val="0070C0"/>
                </a:solidFill>
              </a:rPr>
              <a:t>Dashboard</a:t>
            </a:r>
            <a:r>
              <a:rPr lang="en-US" sz="1600" b="1" dirty="0"/>
              <a:t> </a:t>
            </a:r>
            <a:r>
              <a:rPr lang="en-US" sz="1600" dirty="0"/>
              <a:t>release</a:t>
            </a:r>
            <a:r>
              <a:rPr lang="en-US" sz="1600" b="1" dirty="0"/>
              <a:t> 0.2.0</a:t>
            </a:r>
            <a:endParaRPr lang="en-US" sz="1600" dirty="0"/>
          </a:p>
          <a:p>
            <a:pPr algn="l"/>
            <a:r>
              <a:rPr lang="en-US" sz="1400" dirty="0"/>
              <a:t>Integration with SSO (at ITER, no need for token</a:t>
            </a:r>
            <a:r>
              <a:rPr lang="en-US" sz="1400" dirty="0" smtClean="0"/>
              <a:t>)</a:t>
            </a:r>
            <a:endParaRPr lang="en-US" sz="1400" dirty="0"/>
          </a:p>
        </p:txBody>
      </p:sp>
      <p:sp>
        <p:nvSpPr>
          <p:cNvPr id="17" name="TextBox 16"/>
          <p:cNvSpPr txBox="1"/>
          <p:nvPr/>
        </p:nvSpPr>
        <p:spPr>
          <a:xfrm>
            <a:off x="4742829" y="553737"/>
            <a:ext cx="3200401" cy="461665"/>
          </a:xfrm>
          <a:prstGeom prst="rect">
            <a:avLst/>
          </a:prstGeom>
          <a:noFill/>
        </p:spPr>
        <p:txBody>
          <a:bodyPr wrap="square" rtlCol="0">
            <a:spAutoFit/>
          </a:bodyPr>
          <a:lstStyle/>
          <a:p>
            <a:r>
              <a:rPr lang="en-GB" sz="1200" dirty="0" err="1" smtClean="0">
                <a:latin typeface="+mn-lt"/>
                <a:sym typeface="Wingdings" panose="05000000000000000000" pitchFamily="2" charset="2"/>
              </a:rPr>
              <a:t>Catalog</a:t>
            </a:r>
            <a:r>
              <a:rPr lang="en-GB" sz="1200" dirty="0" smtClean="0">
                <a:latin typeface="+mn-lt"/>
                <a:sym typeface="Wingdings" panose="05000000000000000000" pitchFamily="2" charset="2"/>
              </a:rPr>
              <a:t> is now accessible from everywhere: </a:t>
            </a:r>
            <a:r>
              <a:rPr lang="en-GB" sz="1200" dirty="0" smtClean="0">
                <a:latin typeface="+mn-lt"/>
                <a:hlinkClick r:id="rId2" tooltip="Dashboard"/>
              </a:rPr>
              <a:t>https://simdb.iter.org/dashboard/</a:t>
            </a:r>
            <a:r>
              <a:rPr lang="en-GB" sz="1200" dirty="0" smtClean="0">
                <a:latin typeface="+mn-lt"/>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311" y="992147"/>
            <a:ext cx="4156212" cy="3181253"/>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t="67778" r="42845"/>
          <a:stretch/>
        </p:blipFill>
        <p:spPr>
          <a:xfrm>
            <a:off x="4931997" y="2370224"/>
            <a:ext cx="4175247" cy="1801725"/>
          </a:xfrm>
          <a:prstGeom prst="rect">
            <a:avLst/>
          </a:prstGeom>
          <a:ln>
            <a:solidFill>
              <a:schemeClr val="tx1"/>
            </a:solidFill>
            <a:prstDash val="dash"/>
          </a:ln>
        </p:spPr>
      </p:pic>
      <p:sp>
        <p:nvSpPr>
          <p:cNvPr id="18" name="TextBox 17"/>
          <p:cNvSpPr txBox="1"/>
          <p:nvPr/>
        </p:nvSpPr>
        <p:spPr>
          <a:xfrm>
            <a:off x="7909367" y="438150"/>
            <a:ext cx="1234633" cy="553998"/>
          </a:xfrm>
          <a:prstGeom prst="rect">
            <a:avLst/>
          </a:prstGeom>
          <a:noFill/>
        </p:spPr>
        <p:txBody>
          <a:bodyPr wrap="none" rtlCol="0">
            <a:spAutoFit/>
          </a:bodyPr>
          <a:lstStyle/>
          <a:p>
            <a:pPr algn="r"/>
            <a:r>
              <a:rPr lang="en-US" sz="1000" i="1" dirty="0" err="1" smtClean="0">
                <a:solidFill>
                  <a:schemeClr val="accent3">
                    <a:lumMod val="75000"/>
                  </a:schemeClr>
                </a:solidFill>
                <a:latin typeface="+mn-lt"/>
              </a:rPr>
              <a:t>SimDB</a:t>
            </a:r>
            <a:r>
              <a:rPr lang="en-US" sz="1000" i="1" dirty="0" smtClean="0">
                <a:solidFill>
                  <a:schemeClr val="accent3">
                    <a:lumMod val="75000"/>
                  </a:schemeClr>
                </a:solidFill>
                <a:latin typeface="+mn-lt"/>
              </a:rPr>
              <a:t>/UDA</a:t>
            </a:r>
            <a:br>
              <a:rPr lang="en-US" sz="1000" i="1" dirty="0" smtClean="0">
                <a:solidFill>
                  <a:schemeClr val="accent3">
                    <a:lumMod val="75000"/>
                  </a:schemeClr>
                </a:solidFill>
                <a:latin typeface="+mn-lt"/>
              </a:rPr>
            </a:br>
            <a:r>
              <a:rPr lang="en-US" sz="1000" dirty="0" smtClean="0">
                <a:solidFill>
                  <a:schemeClr val="accent3">
                    <a:lumMod val="75000"/>
                  </a:schemeClr>
                </a:solidFill>
                <a:latin typeface="+mn-lt"/>
              </a:rPr>
              <a:t>IA UKAEA (task 6)</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 + contrib.</a:t>
            </a:r>
            <a:endParaRPr lang="en-GB" sz="1050" dirty="0" err="1" smtClean="0">
              <a:solidFill>
                <a:schemeClr val="accent3">
                  <a:lumMod val="75000"/>
                </a:schemeClr>
              </a:solidFill>
              <a:latin typeface="+mn-l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599" y="493588"/>
            <a:ext cx="1276352" cy="1408714"/>
          </a:xfrm>
          <a:prstGeom prst="rect">
            <a:avLst/>
          </a:prstGeom>
        </p:spPr>
      </p:pic>
      <p:sp>
        <p:nvSpPr>
          <p:cNvPr id="20" name="Content Placeholder 2"/>
          <p:cNvSpPr txBox="1">
            <a:spLocks/>
          </p:cNvSpPr>
          <p:nvPr/>
        </p:nvSpPr>
        <p:spPr bwMode="auto">
          <a:xfrm>
            <a:off x="152401" y="590550"/>
            <a:ext cx="3948268" cy="1143000"/>
          </a:xfrm>
          <a:prstGeom prst="rect">
            <a:avLst/>
          </a:prstGeom>
          <a:solidFill>
            <a:schemeClr val="bg1">
              <a:alpha val="85000"/>
            </a:schemeClr>
          </a:solid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pPr marL="0" indent="0" algn="l">
              <a:buFontTx/>
              <a:buNone/>
            </a:pPr>
            <a:r>
              <a:rPr lang="en-US" sz="1600" kern="0" dirty="0" smtClean="0"/>
              <a:t>Status of </a:t>
            </a:r>
            <a:r>
              <a:rPr lang="en-US" sz="1600" kern="0" dirty="0" smtClean="0">
                <a:solidFill>
                  <a:srgbClr val="0070C0"/>
                </a:solidFill>
              </a:rPr>
              <a:t>IMAS databases</a:t>
            </a:r>
            <a:r>
              <a:rPr lang="en-US" sz="1600" kern="0" dirty="0" smtClean="0"/>
              <a:t> for ITER </a:t>
            </a:r>
          </a:p>
          <a:p>
            <a:pPr algn="l"/>
            <a:r>
              <a:rPr lang="en-US" sz="1400" kern="0" dirty="0" smtClean="0"/>
              <a:t>ITER_DISRUPTIONS simulations (    ~120)</a:t>
            </a:r>
          </a:p>
          <a:p>
            <a:pPr algn="l"/>
            <a:r>
              <a:rPr lang="en-US" sz="1400" kern="0" dirty="0" smtClean="0">
                <a:cs typeface="Courier New" panose="02070309020205020404" pitchFamily="49" charset="0"/>
              </a:rPr>
              <a:t>ITER_SCENARIOS (    ~1000)</a:t>
            </a:r>
          </a:p>
          <a:p>
            <a:pPr algn="l"/>
            <a:r>
              <a:rPr lang="en-US" sz="1400" kern="0" dirty="0" smtClean="0">
                <a:cs typeface="Courier New" panose="02070309020205020404" pitchFamily="49" charset="0"/>
              </a:rPr>
              <a:t>ITER_MD (    ~110)</a:t>
            </a:r>
          </a:p>
        </p:txBody>
      </p:sp>
      <p:sp>
        <p:nvSpPr>
          <p:cNvPr id="22" name="Right Arrow 21"/>
          <p:cNvSpPr/>
          <p:nvPr/>
        </p:nvSpPr>
        <p:spPr bwMode="auto">
          <a:xfrm>
            <a:off x="3291840" y="961181"/>
            <a:ext cx="166159" cy="162769"/>
          </a:xfrm>
          <a:prstGeom prst="rightArrow">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3" name="Right Arrow 22"/>
          <p:cNvSpPr/>
          <p:nvPr/>
        </p:nvSpPr>
        <p:spPr bwMode="auto">
          <a:xfrm rot="18975512">
            <a:off x="2214364" y="1216152"/>
            <a:ext cx="166159" cy="162769"/>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4" name="Right Arrow 23"/>
          <p:cNvSpPr/>
          <p:nvPr/>
        </p:nvSpPr>
        <p:spPr bwMode="auto">
          <a:xfrm rot="18975512">
            <a:off x="1426464" y="1463605"/>
            <a:ext cx="166159" cy="162769"/>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5" name="TextBox 24"/>
          <p:cNvSpPr txBox="1"/>
          <p:nvPr/>
        </p:nvSpPr>
        <p:spPr>
          <a:xfrm>
            <a:off x="4267200" y="4505448"/>
            <a:ext cx="4767652"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More details in presentation </a:t>
            </a:r>
            <a:r>
              <a:rPr lang="en-GB" sz="1000" i="1" dirty="0" err="1">
                <a:solidFill>
                  <a:schemeClr val="accent3">
                    <a:lumMod val="75000"/>
                  </a:schemeClr>
                </a:solidFill>
                <a:latin typeface="+mn-lt"/>
              </a:rPr>
              <a:t>SimDB</a:t>
            </a:r>
            <a:r>
              <a:rPr lang="en-GB" sz="1000" i="1" dirty="0">
                <a:solidFill>
                  <a:schemeClr val="accent3">
                    <a:lumMod val="75000"/>
                  </a:schemeClr>
                </a:solidFill>
                <a:latin typeface="+mn-lt"/>
              </a:rPr>
              <a:t> services and rules for the ITER scenarios </a:t>
            </a:r>
            <a:r>
              <a:rPr lang="en-GB" sz="1000" i="1" dirty="0" smtClean="0">
                <a:solidFill>
                  <a:schemeClr val="accent3">
                    <a:lumMod val="75000"/>
                  </a:schemeClr>
                </a:solidFill>
                <a:latin typeface="+mn-lt"/>
              </a:rPr>
              <a:t>DB</a:t>
            </a:r>
            <a:endParaRPr lang="en-GB" sz="1050" i="1" dirty="0" smtClean="0">
              <a:solidFill>
                <a:schemeClr val="accent3">
                  <a:lumMod val="75000"/>
                </a:schemeClr>
              </a:solidFill>
              <a:latin typeface="+mn-lt"/>
            </a:endParaRPr>
          </a:p>
        </p:txBody>
      </p:sp>
      <p:grpSp>
        <p:nvGrpSpPr>
          <p:cNvPr id="28" name="Group 27"/>
          <p:cNvGrpSpPr/>
          <p:nvPr/>
        </p:nvGrpSpPr>
        <p:grpSpPr>
          <a:xfrm>
            <a:off x="2895600" y="3634900"/>
            <a:ext cx="1947412" cy="461665"/>
            <a:chOff x="2922603" y="3596882"/>
            <a:chExt cx="1947412" cy="461665"/>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2603" y="3638550"/>
              <a:ext cx="406616" cy="355111"/>
            </a:xfrm>
            <a:prstGeom prst="rect">
              <a:avLst/>
            </a:prstGeom>
          </p:spPr>
        </p:pic>
        <p:sp>
          <p:nvSpPr>
            <p:cNvPr id="27" name="TextBox 26"/>
            <p:cNvSpPr txBox="1"/>
            <p:nvPr/>
          </p:nvSpPr>
          <p:spPr>
            <a:xfrm>
              <a:off x="3253868" y="3596882"/>
              <a:ext cx="1616147" cy="461665"/>
            </a:xfrm>
            <a:prstGeom prst="rect">
              <a:avLst/>
            </a:prstGeom>
            <a:noFill/>
          </p:spPr>
          <p:txBody>
            <a:bodyPr wrap="none" rtlCol="0">
              <a:spAutoFit/>
            </a:bodyPr>
            <a:lstStyle/>
            <a:p>
              <a:pPr algn="ctr"/>
              <a:r>
                <a:rPr lang="en-US" sz="1200" dirty="0" smtClean="0">
                  <a:latin typeface="+mn-lt"/>
                </a:rPr>
                <a:t>Production </a:t>
              </a:r>
              <a:r>
                <a:rPr lang="en-US" sz="1200" dirty="0" smtClean="0">
                  <a:solidFill>
                    <a:srgbClr val="FF0000"/>
                  </a:solidFill>
                  <a:latin typeface="+mn-lt"/>
                </a:rPr>
                <a:t>ingestion</a:t>
              </a:r>
              <a:r>
                <a:rPr lang="en-US" sz="1200" dirty="0" smtClean="0">
                  <a:latin typeface="+mn-lt"/>
                </a:rPr>
                <a:t> </a:t>
              </a:r>
            </a:p>
            <a:p>
              <a:pPr algn="ctr"/>
              <a:r>
                <a:rPr lang="en-US" sz="1200" dirty="0" smtClean="0">
                  <a:latin typeface="+mn-lt"/>
                </a:rPr>
                <a:t>and </a:t>
              </a:r>
              <a:r>
                <a:rPr lang="en-US" sz="1200" dirty="0" smtClean="0">
                  <a:solidFill>
                    <a:srgbClr val="FF0000"/>
                  </a:solidFill>
                  <a:latin typeface="+mn-lt"/>
                </a:rPr>
                <a:t>handover</a:t>
              </a:r>
              <a:r>
                <a:rPr lang="en-US" sz="1200" dirty="0" smtClean="0">
                  <a:latin typeface="+mn-lt"/>
                </a:rPr>
                <a:t> soon</a:t>
              </a:r>
              <a:endParaRPr lang="en-GB" sz="1200" dirty="0" err="1" smtClean="0">
                <a:latin typeface="+mn-lt"/>
              </a:endParaRPr>
            </a:p>
          </p:txBody>
        </p:sp>
      </p:grpSp>
    </p:spTree>
    <p:extLst>
      <p:ext uri="{BB962C8B-B14F-4D97-AF65-F5344CB8AC3E}">
        <p14:creationId xmlns:p14="http://schemas.microsoft.com/office/powerpoint/2010/main" val="267847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53" presetClass="entr" presetSubtype="16" fill="hold" nodeType="afterEffect">
                                  <p:stCondLst>
                                    <p:cond delay="30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571500" y="1428750"/>
            <a:ext cx="8001000" cy="2286000"/>
          </a:xfrm>
        </p:spPr>
        <p:txBody>
          <a:bodyPr/>
          <a:lstStyle/>
          <a:p>
            <a:r>
              <a:rPr lang="en-US" dirty="0" smtClean="0"/>
              <a:t>IMAS Progress Status</a:t>
            </a:r>
          </a:p>
          <a:p>
            <a:pPr lvl="1"/>
            <a:r>
              <a:rPr lang="en-US" dirty="0" smtClean="0"/>
              <a:t>Data Model</a:t>
            </a:r>
          </a:p>
          <a:p>
            <a:pPr lvl="1"/>
            <a:r>
              <a:rPr lang="en-US" dirty="0" smtClean="0"/>
              <a:t>Generic Tools</a:t>
            </a:r>
          </a:p>
          <a:p>
            <a:pPr lvl="1"/>
            <a:r>
              <a:rPr lang="en-US" dirty="0" smtClean="0"/>
              <a:t>Applications for ITER</a:t>
            </a:r>
          </a:p>
          <a:p>
            <a:pPr lvl="1"/>
            <a:endParaRPr lang="en-US" dirty="0" smtClean="0"/>
          </a:p>
          <a:p>
            <a:r>
              <a:rPr lang="en-US" dirty="0" smtClean="0"/>
              <a:t>Future Plans, Licensing and Communication</a:t>
            </a:r>
            <a:endParaRPr lang="en-GB" dirty="0"/>
          </a:p>
        </p:txBody>
      </p:sp>
    </p:spTree>
    <p:extLst>
      <p:ext uri="{BB962C8B-B14F-4D97-AF65-F5344CB8AC3E}">
        <p14:creationId xmlns:p14="http://schemas.microsoft.com/office/powerpoint/2010/main" val="3597859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11402533"/>
              </p:ext>
            </p:extLst>
          </p:nvPr>
        </p:nvGraphicFramePr>
        <p:xfrm>
          <a:off x="1025866" y="971550"/>
          <a:ext cx="770485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895078"/>
            <a:ext cx="1110722" cy="1112752"/>
          </a:xfrm>
          <a:prstGeom prst="rect">
            <a:avLst/>
          </a:prstGeom>
        </p:spPr>
      </p:pic>
      <p:sp>
        <p:nvSpPr>
          <p:cNvPr id="9" name="Rectangle 8"/>
          <p:cNvSpPr/>
          <p:nvPr/>
        </p:nvSpPr>
        <p:spPr bwMode="auto">
          <a:xfrm>
            <a:off x="2569464" y="3118104"/>
            <a:ext cx="6163056" cy="1133856"/>
          </a:xfrm>
          <a:prstGeom prst="rect">
            <a:avLst/>
          </a:prstGeom>
          <a:noFill/>
          <a:ln w="38100"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0" name="Title 1"/>
          <p:cNvSpPr>
            <a:spLocks noGrp="1"/>
          </p:cNvSpPr>
          <p:nvPr>
            <p:ph type="title"/>
          </p:nvPr>
        </p:nvSpPr>
        <p:spPr>
          <a:xfrm>
            <a:off x="573088" y="0"/>
            <a:ext cx="8001000" cy="438150"/>
          </a:xfrm>
        </p:spPr>
        <p:txBody>
          <a:bodyPr/>
          <a:lstStyle/>
          <a:p>
            <a:r>
              <a:rPr lang="fr-FR" dirty="0" smtClean="0"/>
              <a:t>IMAS Progress </a:t>
            </a:r>
            <a:r>
              <a:rPr lang="fr-FR" dirty="0" err="1" smtClean="0"/>
              <a:t>Status</a:t>
            </a:r>
            <a:endParaRPr lang="en-GB" dirty="0"/>
          </a:p>
        </p:txBody>
      </p:sp>
    </p:spTree>
    <p:extLst>
      <p:ext uri="{BB962C8B-B14F-4D97-AF65-F5344CB8AC3E}">
        <p14:creationId xmlns:p14="http://schemas.microsoft.com/office/powerpoint/2010/main" val="255971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GB" dirty="0"/>
          </a:p>
        </p:txBody>
      </p:sp>
      <p:pic>
        <p:nvPicPr>
          <p:cNvPr id="5" name="Picture 4"/>
          <p:cNvPicPr/>
          <p:nvPr/>
        </p:nvPicPr>
        <p:blipFill>
          <a:blip r:embed="rId2"/>
          <a:srcRect/>
          <a:stretch>
            <a:fillRect/>
          </a:stretch>
        </p:blipFill>
        <p:spPr bwMode="auto">
          <a:xfrm>
            <a:off x="533400" y="1718475"/>
            <a:ext cx="7116471" cy="2280403"/>
          </a:xfrm>
          <a:prstGeom prst="rect">
            <a:avLst/>
          </a:prstGeom>
          <a:noFill/>
          <a:ln w="9525">
            <a:noFill/>
            <a:miter lim="800000"/>
            <a:headEnd/>
            <a:tailEnd/>
          </a:ln>
        </p:spPr>
      </p:pic>
      <p:sp>
        <p:nvSpPr>
          <p:cNvPr id="6" name="Content Placeholder 2"/>
          <p:cNvSpPr>
            <a:spLocks noGrp="1"/>
          </p:cNvSpPr>
          <p:nvPr>
            <p:ph idx="1"/>
          </p:nvPr>
        </p:nvSpPr>
        <p:spPr>
          <a:xfrm>
            <a:off x="304800" y="529140"/>
            <a:ext cx="8534400" cy="4176210"/>
          </a:xfrm>
        </p:spPr>
        <p:txBody>
          <a:bodyPr/>
          <a:lstStyle/>
          <a:p>
            <a:r>
              <a:rPr lang="en-GB" sz="1600" dirty="0">
                <a:solidFill>
                  <a:srgbClr val="0070C0"/>
                </a:solidFill>
              </a:rPr>
              <a:t>Minerva Bayesian </a:t>
            </a:r>
            <a:r>
              <a:rPr lang="en-GB" sz="1600" dirty="0"/>
              <a:t>modelling </a:t>
            </a:r>
            <a:r>
              <a:rPr lang="en-GB" sz="1600" dirty="0" smtClean="0"/>
              <a:t>framework</a:t>
            </a:r>
          </a:p>
          <a:p>
            <a:pPr lvl="1"/>
            <a:r>
              <a:rPr lang="en-US" sz="1400" dirty="0" smtClean="0"/>
              <a:t>Model for magnetic diagnostics</a:t>
            </a:r>
          </a:p>
          <a:p>
            <a:pPr lvl="2"/>
            <a:r>
              <a:rPr lang="en-US" sz="1200" dirty="0" smtClean="0"/>
              <a:t>From IMAS Machine Description (location and orientation of the magnetic probes, location of saddle loops)</a:t>
            </a:r>
          </a:p>
          <a:p>
            <a:pPr lvl="2"/>
            <a:r>
              <a:rPr lang="en-US" sz="1200" dirty="0" smtClean="0"/>
              <a:t>To the prediction of ITER pickups and saddle coils</a:t>
            </a:r>
          </a:p>
          <a:p>
            <a:pPr lvl="2"/>
            <a:endParaRPr lang="en-US" sz="12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marL="0" indent="0">
              <a:buNone/>
            </a:pPr>
            <a:endParaRPr lang="en-US" sz="1600" dirty="0" smtClean="0"/>
          </a:p>
          <a:p>
            <a:endParaRPr lang="en-US" sz="1100" dirty="0" smtClean="0"/>
          </a:p>
          <a:p>
            <a:r>
              <a:rPr lang="en-US" sz="1600" dirty="0" smtClean="0"/>
              <a:t>Prototype </a:t>
            </a:r>
            <a:r>
              <a:rPr lang="en-US" sz="1600" dirty="0" smtClean="0">
                <a:solidFill>
                  <a:srgbClr val="0070C0"/>
                </a:solidFill>
              </a:rPr>
              <a:t>plasma reconstruction chain </a:t>
            </a:r>
            <a:r>
              <a:rPr lang="en-US" sz="1600" dirty="0" smtClean="0"/>
              <a:t>for ITER (including CODAC)</a:t>
            </a:r>
            <a:endParaRPr lang="en-GB" sz="1600" dirty="0"/>
          </a:p>
        </p:txBody>
      </p:sp>
      <p:sp>
        <p:nvSpPr>
          <p:cNvPr id="7" name="TextBox 6"/>
          <p:cNvSpPr txBox="1"/>
          <p:nvPr/>
        </p:nvSpPr>
        <p:spPr>
          <a:xfrm>
            <a:off x="6861004" y="438150"/>
            <a:ext cx="2282996" cy="553998"/>
          </a:xfrm>
          <a:prstGeom prst="rect">
            <a:avLst/>
          </a:prstGeom>
          <a:noFill/>
        </p:spPr>
        <p:txBody>
          <a:bodyPr wrap="none" rtlCol="0">
            <a:spAutoFit/>
          </a:bodyPr>
          <a:lstStyle/>
          <a:p>
            <a:pPr algn="r"/>
            <a:r>
              <a:rPr lang="en-US" sz="1000" i="1" dirty="0" smtClean="0">
                <a:solidFill>
                  <a:schemeClr val="accent3">
                    <a:lumMod val="75000"/>
                  </a:schemeClr>
                </a:solidFill>
                <a:latin typeface="+mn-lt"/>
              </a:rPr>
              <a:t>Data Analysis Framework (</a:t>
            </a:r>
            <a:r>
              <a:rPr lang="en-US" sz="1000" i="1" dirty="0" err="1" smtClean="0">
                <a:solidFill>
                  <a:schemeClr val="accent3">
                    <a:lumMod val="75000"/>
                  </a:schemeClr>
                </a:solidFill>
                <a:latin typeface="+mn-lt"/>
              </a:rPr>
              <a:t>Minverva</a:t>
            </a:r>
            <a:r>
              <a:rPr lang="en-US" sz="1000" i="1" dirty="0" smtClean="0">
                <a:solidFill>
                  <a:schemeClr val="accent3">
                    <a:lumMod val="75000"/>
                  </a:schemeClr>
                </a:solidFill>
                <a:latin typeface="+mn-lt"/>
              </a:rPr>
              <a:t>)</a:t>
            </a:r>
          </a:p>
          <a:p>
            <a:pPr algn="r"/>
            <a:r>
              <a:rPr lang="en-GB" sz="1000" dirty="0" smtClean="0">
                <a:solidFill>
                  <a:schemeClr val="accent3">
                    <a:lumMod val="75000"/>
                  </a:schemeClr>
                </a:solidFill>
                <a:latin typeface="+mn-lt"/>
              </a:rPr>
              <a:t>IA UKAEA </a:t>
            </a:r>
            <a:r>
              <a:rPr lang="en-GB" sz="1000" dirty="0">
                <a:solidFill>
                  <a:schemeClr val="accent3">
                    <a:lumMod val="75000"/>
                  </a:schemeClr>
                </a:solidFill>
                <a:latin typeface="+mn-lt"/>
              </a:rPr>
              <a:t>(Task </a:t>
            </a:r>
            <a:r>
              <a:rPr lang="en-GB" sz="1000" dirty="0" smtClean="0">
                <a:solidFill>
                  <a:schemeClr val="accent3">
                    <a:lumMod val="75000"/>
                  </a:schemeClr>
                </a:solidFill>
                <a:latin typeface="+mn-lt"/>
              </a:rPr>
              <a:t>4+5)</a:t>
            </a:r>
            <a:endParaRPr lang="en-GB" sz="1000" dirty="0">
              <a:solidFill>
                <a:schemeClr val="accent3">
                  <a:lumMod val="75000"/>
                </a:schemeClr>
              </a:solidFill>
              <a:latin typeface="+mn-lt"/>
            </a:endParaRPr>
          </a:p>
          <a:p>
            <a:pPr algn="r"/>
            <a:r>
              <a:rPr lang="en-US" sz="1000" dirty="0" smtClean="0">
                <a:solidFill>
                  <a:schemeClr val="accent3">
                    <a:lumMod val="75000"/>
                  </a:schemeClr>
                </a:solidFill>
                <a:latin typeface="+mn-lt"/>
              </a:rPr>
              <a:t>IO-IPA-</a:t>
            </a:r>
            <a:r>
              <a:rPr lang="en-US" sz="1000" i="1" dirty="0" err="1" smtClean="0">
                <a:solidFill>
                  <a:schemeClr val="accent3">
                    <a:lumMod val="75000"/>
                  </a:schemeClr>
                </a:solidFill>
                <a:latin typeface="+mn-lt"/>
              </a:rPr>
              <a:t>PostDoc</a:t>
            </a:r>
            <a:r>
              <a:rPr lang="en-US" sz="1000" dirty="0" smtClean="0">
                <a:solidFill>
                  <a:schemeClr val="accent3">
                    <a:lumMod val="75000"/>
                  </a:schemeClr>
                </a:solidFill>
                <a:latin typeface="+mn-lt"/>
              </a:rPr>
              <a:t> + contrib.</a:t>
            </a:r>
            <a:endParaRPr lang="en-GB" sz="1050" dirty="0" err="1" smtClean="0">
              <a:solidFill>
                <a:schemeClr val="accent3">
                  <a:lumMod val="75000"/>
                </a:schemeClr>
              </a:solidFill>
              <a:latin typeface="+mn-lt"/>
            </a:endParaRPr>
          </a:p>
        </p:txBody>
      </p:sp>
      <p:pic>
        <p:nvPicPr>
          <p:cNvPr id="11" name="Picture 10"/>
          <p:cNvPicPr>
            <a:picLocks noChangeAspect="1"/>
          </p:cNvPicPr>
          <p:nvPr/>
        </p:nvPicPr>
        <p:blipFill>
          <a:blip r:embed="rId3"/>
          <a:stretch>
            <a:fillRect/>
          </a:stretch>
        </p:blipFill>
        <p:spPr>
          <a:xfrm>
            <a:off x="7405232" y="1408078"/>
            <a:ext cx="1679984" cy="1324170"/>
          </a:xfrm>
          <a:prstGeom prst="rect">
            <a:avLst/>
          </a:prstGeom>
        </p:spPr>
      </p:pic>
      <p:pic>
        <p:nvPicPr>
          <p:cNvPr id="12" name="Picture 11"/>
          <p:cNvPicPr>
            <a:picLocks noChangeAspect="1"/>
          </p:cNvPicPr>
          <p:nvPr/>
        </p:nvPicPr>
        <p:blipFill>
          <a:blip r:embed="rId4"/>
          <a:stretch>
            <a:fillRect/>
          </a:stretch>
        </p:blipFill>
        <p:spPr>
          <a:xfrm>
            <a:off x="7365461" y="2827108"/>
            <a:ext cx="1719755" cy="1324170"/>
          </a:xfrm>
          <a:prstGeom prst="rect">
            <a:avLst/>
          </a:prstGeom>
        </p:spPr>
      </p:pic>
      <p:sp>
        <p:nvSpPr>
          <p:cNvPr id="13" name="Right Arrow 12"/>
          <p:cNvSpPr/>
          <p:nvPr/>
        </p:nvSpPr>
        <p:spPr bwMode="auto">
          <a:xfrm>
            <a:off x="1278035" y="2522308"/>
            <a:ext cx="384584"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pic>
        <p:nvPicPr>
          <p:cNvPr id="14" name="Picture 13"/>
          <p:cNvPicPr>
            <a:picLocks noChangeAspect="1"/>
          </p:cNvPicPr>
          <p:nvPr/>
        </p:nvPicPr>
        <p:blipFill rotWithShape="1">
          <a:blip r:embed="rId5"/>
          <a:srcRect t="2631"/>
          <a:stretch/>
        </p:blipFill>
        <p:spPr>
          <a:xfrm>
            <a:off x="94504" y="1220822"/>
            <a:ext cx="1129807" cy="1427128"/>
          </a:xfrm>
          <a:prstGeom prst="rect">
            <a:avLst/>
          </a:prstGeom>
        </p:spPr>
      </p:pic>
      <p:pic>
        <p:nvPicPr>
          <p:cNvPr id="15" name="Picture 14"/>
          <p:cNvPicPr>
            <a:picLocks noChangeAspect="1"/>
          </p:cNvPicPr>
          <p:nvPr/>
        </p:nvPicPr>
        <p:blipFill>
          <a:blip r:embed="rId6"/>
          <a:stretch>
            <a:fillRect/>
          </a:stretch>
        </p:blipFill>
        <p:spPr>
          <a:xfrm>
            <a:off x="58784" y="2800350"/>
            <a:ext cx="1165526" cy="1518715"/>
          </a:xfrm>
          <a:prstGeom prst="rect">
            <a:avLst/>
          </a:prstGeom>
        </p:spPr>
      </p:pic>
      <p:sp>
        <p:nvSpPr>
          <p:cNvPr id="16" name="Right Arrow 15"/>
          <p:cNvSpPr/>
          <p:nvPr/>
        </p:nvSpPr>
        <p:spPr bwMode="auto">
          <a:xfrm>
            <a:off x="7086600" y="2522308"/>
            <a:ext cx="384584"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7" name="TextBox 16"/>
          <p:cNvSpPr txBox="1"/>
          <p:nvPr/>
        </p:nvSpPr>
        <p:spPr>
          <a:xfrm>
            <a:off x="4164806" y="4505448"/>
            <a:ext cx="4979194" cy="246221"/>
          </a:xfrm>
          <a:prstGeom prst="rect">
            <a:avLst/>
          </a:prstGeom>
          <a:noFill/>
        </p:spPr>
        <p:txBody>
          <a:bodyPr wrap="square" rtlCol="0">
            <a:spAutoFit/>
          </a:bodyPr>
          <a:lstStyle/>
          <a:p>
            <a:r>
              <a:rPr lang="en-US" sz="1000" dirty="0" smtClean="0">
                <a:solidFill>
                  <a:schemeClr val="accent3">
                    <a:lumMod val="75000"/>
                  </a:schemeClr>
                </a:solidFill>
                <a:latin typeface="+mn-lt"/>
              </a:rPr>
              <a:t>More details in presentation</a:t>
            </a:r>
            <a:r>
              <a:rPr lang="en-US" sz="1000" i="1" dirty="0" smtClean="0">
                <a:solidFill>
                  <a:schemeClr val="accent3">
                    <a:lumMod val="75000"/>
                  </a:schemeClr>
                </a:solidFill>
                <a:latin typeface="+mn-lt"/>
              </a:rPr>
              <a:t> </a:t>
            </a:r>
            <a:r>
              <a:rPr lang="en-GB" sz="1000" i="1" dirty="0">
                <a:solidFill>
                  <a:schemeClr val="accent3">
                    <a:lumMod val="75000"/>
                  </a:schemeClr>
                </a:solidFill>
                <a:latin typeface="+mn-lt"/>
              </a:rPr>
              <a:t>Data processing at ITER: Status, plans and </a:t>
            </a:r>
            <a:r>
              <a:rPr lang="en-GB" sz="1000" i="1" dirty="0" smtClean="0">
                <a:solidFill>
                  <a:schemeClr val="accent3">
                    <a:lumMod val="75000"/>
                  </a:schemeClr>
                </a:solidFill>
                <a:latin typeface="+mn-lt"/>
              </a:rPr>
              <a:t>opportunities</a:t>
            </a:r>
            <a:endParaRPr lang="en-GB" sz="1050" i="1" dirty="0" smtClean="0">
              <a:solidFill>
                <a:schemeClr val="accent3">
                  <a:lumMod val="75000"/>
                </a:schemeClr>
              </a:solidFill>
              <a:latin typeface="+mn-lt"/>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1525" y="4295313"/>
            <a:ext cx="285075" cy="248965"/>
          </a:xfrm>
          <a:prstGeom prst="rect">
            <a:avLst/>
          </a:prstGeom>
        </p:spPr>
      </p:pic>
    </p:spTree>
    <p:extLst>
      <p:ext uri="{BB962C8B-B14F-4D97-AF65-F5344CB8AC3E}">
        <p14:creationId xmlns:p14="http://schemas.microsoft.com/office/powerpoint/2010/main" val="142961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81832" y="975435"/>
            <a:ext cx="4362168" cy="3399580"/>
          </a:xfrm>
          <a:prstGeom prst="rect">
            <a:avLst/>
          </a:prstGeom>
        </p:spPr>
      </p:pic>
      <p:sp>
        <p:nvSpPr>
          <p:cNvPr id="2" name="Title 1"/>
          <p:cNvSpPr>
            <a:spLocks noGrp="1"/>
          </p:cNvSpPr>
          <p:nvPr>
            <p:ph type="title"/>
          </p:nvPr>
        </p:nvSpPr>
        <p:spPr/>
        <p:txBody>
          <a:bodyPr/>
          <a:lstStyle/>
          <a:p>
            <a:r>
              <a:rPr lang="en-US" dirty="0" smtClean="0"/>
              <a:t>High-Fidelity Plasma Simulator</a:t>
            </a:r>
            <a:endParaRPr lang="en-GB" dirty="0"/>
          </a:p>
        </p:txBody>
      </p:sp>
      <p:sp>
        <p:nvSpPr>
          <p:cNvPr id="3" name="Content Placeholder 2"/>
          <p:cNvSpPr>
            <a:spLocks noGrp="1"/>
          </p:cNvSpPr>
          <p:nvPr>
            <p:ph idx="1"/>
          </p:nvPr>
        </p:nvSpPr>
        <p:spPr>
          <a:xfrm>
            <a:off x="152400" y="895350"/>
            <a:ext cx="4572000" cy="3505200"/>
          </a:xfrm>
        </p:spPr>
        <p:txBody>
          <a:bodyPr/>
          <a:lstStyle/>
          <a:p>
            <a:r>
              <a:rPr lang="en-US" sz="1600" dirty="0" smtClean="0"/>
              <a:t>HFPS based on </a:t>
            </a:r>
            <a:r>
              <a:rPr lang="en-US" sz="1600" dirty="0" smtClean="0">
                <a:solidFill>
                  <a:srgbClr val="0070C0"/>
                </a:solidFill>
              </a:rPr>
              <a:t>JINTRAC</a:t>
            </a:r>
            <a:r>
              <a:rPr lang="en-US" sz="1600" dirty="0" smtClean="0"/>
              <a:t> (core/edge/SOL transport) and </a:t>
            </a:r>
            <a:r>
              <a:rPr lang="en-US" sz="1600" dirty="0" smtClean="0">
                <a:solidFill>
                  <a:srgbClr val="0070C0"/>
                </a:solidFill>
              </a:rPr>
              <a:t>DINA</a:t>
            </a:r>
            <a:r>
              <a:rPr lang="en-US" sz="1600" dirty="0" smtClean="0"/>
              <a:t> (FBE)</a:t>
            </a:r>
          </a:p>
          <a:p>
            <a:r>
              <a:rPr lang="en-US" sz="1600" dirty="0" smtClean="0"/>
              <a:t>Two coupling schemes are implemented and demonstrated to preserve both accuracy and performance</a:t>
            </a:r>
          </a:p>
          <a:p>
            <a:pPr lvl="1" algn="l"/>
            <a:r>
              <a:rPr lang="en-US" sz="1400" dirty="0" smtClean="0">
                <a:solidFill>
                  <a:srgbClr val="0070C0"/>
                </a:solidFill>
              </a:rPr>
              <a:t>Loose coupling </a:t>
            </a:r>
            <a:r>
              <a:rPr lang="en-US" sz="1400" dirty="0" smtClean="0"/>
              <a:t>= iterative exchange of scenario segment simulations</a:t>
            </a:r>
          </a:p>
          <a:p>
            <a:pPr lvl="1" algn="l"/>
            <a:r>
              <a:rPr lang="en-US" sz="1400" dirty="0">
                <a:solidFill>
                  <a:srgbClr val="0070C0"/>
                </a:solidFill>
              </a:rPr>
              <a:t>Close coupling </a:t>
            </a:r>
            <a:r>
              <a:rPr lang="en-US" sz="1400" dirty="0"/>
              <a:t>= explicit scenario data exchange at a small time-step (~</a:t>
            </a:r>
            <a:r>
              <a:rPr lang="en-US" sz="1400" dirty="0" err="1"/>
              <a:t>ms</a:t>
            </a:r>
            <a:r>
              <a:rPr lang="en-US" sz="1400" dirty="0"/>
              <a:t>) to maintain overall simulation </a:t>
            </a:r>
            <a:r>
              <a:rPr lang="en-US" sz="1400" dirty="0" smtClean="0"/>
              <a:t>performance</a:t>
            </a:r>
            <a:br>
              <a:rPr lang="en-US" sz="1400" dirty="0" smtClean="0"/>
            </a:br>
            <a:endParaRPr lang="en-US" sz="1400" dirty="0" smtClean="0"/>
          </a:p>
          <a:p>
            <a:r>
              <a:rPr lang="en-US" sz="1600" dirty="0" smtClean="0"/>
              <a:t>Ongoing efforts to include the generation of consistent 2D time-evolving edge / SOL grids</a:t>
            </a:r>
            <a:endParaRPr lang="en-GB" sz="1600" dirty="0"/>
          </a:p>
        </p:txBody>
      </p:sp>
      <p:sp>
        <p:nvSpPr>
          <p:cNvPr id="5" name="TextBox 4"/>
          <p:cNvSpPr txBox="1"/>
          <p:nvPr/>
        </p:nvSpPr>
        <p:spPr>
          <a:xfrm>
            <a:off x="5105400" y="4324350"/>
            <a:ext cx="3733800" cy="400110"/>
          </a:xfrm>
          <a:prstGeom prst="rect">
            <a:avLst/>
          </a:prstGeom>
          <a:noFill/>
        </p:spPr>
        <p:txBody>
          <a:bodyPr wrap="square" rtlCol="0">
            <a:spAutoFit/>
          </a:bodyPr>
          <a:lstStyle/>
          <a:p>
            <a:r>
              <a:rPr lang="en-GB" sz="1000" i="1" dirty="0">
                <a:solidFill>
                  <a:srgbClr val="000000"/>
                </a:solidFill>
                <a:latin typeface="Arial" panose="020B0604020202020204" pitchFamily="34" charset="0"/>
              </a:rPr>
              <a:t>Technical demonstration of DINA-JETTO-TGLF close coupling for ITER 15 MA 5.3 T DT baseline scenario with P</a:t>
            </a:r>
            <a:r>
              <a:rPr lang="en-GB" sz="1000" i="1" baseline="-25000" dirty="0">
                <a:solidFill>
                  <a:srgbClr val="000000"/>
                </a:solidFill>
                <a:latin typeface="Arial" panose="020B0604020202020204" pitchFamily="34" charset="0"/>
              </a:rPr>
              <a:t>AUX</a:t>
            </a:r>
            <a:r>
              <a:rPr lang="en-GB" sz="1000" i="1" dirty="0">
                <a:solidFill>
                  <a:srgbClr val="000000"/>
                </a:solidFill>
                <a:latin typeface="Arial" panose="020B0604020202020204" pitchFamily="34" charset="0"/>
              </a:rPr>
              <a:t> = 53 </a:t>
            </a:r>
            <a:r>
              <a:rPr lang="en-GB" sz="1000" i="1" dirty="0" smtClean="0">
                <a:solidFill>
                  <a:srgbClr val="000000"/>
                </a:solidFill>
                <a:latin typeface="Arial" panose="020B0604020202020204" pitchFamily="34" charset="0"/>
              </a:rPr>
              <a:t>MW</a:t>
            </a:r>
            <a:endParaRPr lang="en-GB" sz="1000" i="1" dirty="0"/>
          </a:p>
        </p:txBody>
      </p:sp>
      <p:sp>
        <p:nvSpPr>
          <p:cNvPr id="6" name="TextBox 5"/>
          <p:cNvSpPr txBox="1"/>
          <p:nvPr/>
        </p:nvSpPr>
        <p:spPr>
          <a:xfrm>
            <a:off x="5334001" y="438150"/>
            <a:ext cx="3810000" cy="553998"/>
          </a:xfrm>
          <a:prstGeom prst="rect">
            <a:avLst/>
          </a:prstGeom>
          <a:noFill/>
        </p:spPr>
        <p:txBody>
          <a:bodyPr wrap="square" rtlCol="0">
            <a:spAutoFit/>
          </a:bodyPr>
          <a:lstStyle/>
          <a:p>
            <a:pPr algn="r"/>
            <a:r>
              <a:rPr lang="en-US" sz="1000" dirty="0" smtClean="0">
                <a:solidFill>
                  <a:schemeClr val="accent3">
                    <a:lumMod val="75000"/>
                  </a:schemeClr>
                </a:solidFill>
                <a:latin typeface="+mn-lt"/>
              </a:rPr>
              <a:t>HFPS-DINA and HFPS-JINTRAC</a:t>
            </a:r>
          </a:p>
          <a:p>
            <a:pPr algn="r"/>
            <a:r>
              <a:rPr lang="en-US" sz="1000" dirty="0" smtClean="0">
                <a:solidFill>
                  <a:schemeClr val="accent3">
                    <a:lumMod val="75000"/>
                  </a:schemeClr>
                </a:solidFill>
                <a:latin typeface="+mn-lt"/>
              </a:rPr>
              <a:t>IA with UKAEA (task 7)</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a:t>
            </a:r>
            <a:r>
              <a:rPr lang="en-US" sz="1000" smtClean="0">
                <a:solidFill>
                  <a:schemeClr val="accent3">
                    <a:lumMod val="75000"/>
                  </a:schemeClr>
                </a:solidFill>
                <a:latin typeface="+mn-lt"/>
              </a:rPr>
              <a:t>PostDocs </a:t>
            </a:r>
            <a:r>
              <a:rPr lang="en-US" sz="1000" dirty="0" smtClean="0">
                <a:solidFill>
                  <a:schemeClr val="accent3">
                    <a:lumMod val="75000"/>
                  </a:schemeClr>
                </a:solidFill>
                <a:latin typeface="+mn-lt"/>
              </a:rPr>
              <a:t>+ contrib.</a:t>
            </a:r>
            <a:endParaRPr lang="en-GB" sz="1050" dirty="0" err="1" smtClean="0">
              <a:solidFill>
                <a:schemeClr val="accent3">
                  <a:lumMod val="75000"/>
                </a:schemeClr>
              </a:solidFill>
              <a:latin typeface="+mn-lt"/>
            </a:endParaRPr>
          </a:p>
        </p:txBody>
      </p:sp>
      <p:sp>
        <p:nvSpPr>
          <p:cNvPr id="7" name="TextBox 6"/>
          <p:cNvSpPr txBox="1"/>
          <p:nvPr/>
        </p:nvSpPr>
        <p:spPr>
          <a:xfrm>
            <a:off x="0" y="4505448"/>
            <a:ext cx="4979194" cy="246221"/>
          </a:xfrm>
          <a:prstGeom prst="rect">
            <a:avLst/>
          </a:prstGeom>
          <a:noFill/>
        </p:spPr>
        <p:txBody>
          <a:bodyPr wrap="square" rtlCol="0">
            <a:spAutoFit/>
          </a:bodyPr>
          <a:lstStyle/>
          <a:p>
            <a:r>
              <a:rPr lang="en-US" sz="1000" dirty="0" smtClean="0">
                <a:solidFill>
                  <a:schemeClr val="accent3">
                    <a:lumMod val="75000"/>
                  </a:schemeClr>
                </a:solidFill>
                <a:latin typeface="+mn-lt"/>
              </a:rPr>
              <a:t>More details in presentation</a:t>
            </a:r>
            <a:r>
              <a:rPr lang="en-US" sz="1000" i="1" dirty="0" smtClean="0">
                <a:solidFill>
                  <a:schemeClr val="accent3">
                    <a:lumMod val="75000"/>
                  </a:schemeClr>
                </a:solidFill>
                <a:latin typeface="+mn-lt"/>
              </a:rPr>
              <a:t> HFPS: Status, plans and opportunities</a:t>
            </a:r>
            <a:endParaRPr lang="en-GB" sz="1050" i="1" dirty="0" smtClean="0">
              <a:solidFill>
                <a:schemeClr val="accent3">
                  <a:lumMod val="75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3638550"/>
            <a:ext cx="285075" cy="248965"/>
          </a:xfrm>
          <a:prstGeom prst="rect">
            <a:avLst/>
          </a:prstGeom>
        </p:spPr>
      </p:pic>
    </p:spTree>
    <p:extLst>
      <p:ext uri="{BB962C8B-B14F-4D97-AF65-F5344CB8AC3E}">
        <p14:creationId xmlns:p14="http://schemas.microsoft.com/office/powerpoint/2010/main" val="27188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Design Simulator</a:t>
            </a:r>
            <a:endParaRPr lang="en-GB" dirty="0"/>
          </a:p>
        </p:txBody>
      </p:sp>
      <p:sp>
        <p:nvSpPr>
          <p:cNvPr id="4" name="TextBox 3"/>
          <p:cNvSpPr txBox="1"/>
          <p:nvPr/>
        </p:nvSpPr>
        <p:spPr>
          <a:xfrm>
            <a:off x="7188016" y="438150"/>
            <a:ext cx="1955984" cy="553998"/>
          </a:xfrm>
          <a:prstGeom prst="rect">
            <a:avLst/>
          </a:prstGeom>
          <a:noFill/>
        </p:spPr>
        <p:txBody>
          <a:bodyPr wrap="none" rtlCol="0">
            <a:spAutoFit/>
          </a:bodyPr>
          <a:lstStyle/>
          <a:p>
            <a:pPr algn="r"/>
            <a:r>
              <a:rPr lang="en-US" sz="1000" i="1" dirty="0" smtClean="0">
                <a:solidFill>
                  <a:schemeClr val="accent3">
                    <a:lumMod val="75000"/>
                  </a:schemeClr>
                </a:solidFill>
                <a:latin typeface="+mn-lt"/>
              </a:rPr>
              <a:t>PDS-TRANSMAK/SCENPLINT</a:t>
            </a:r>
          </a:p>
          <a:p>
            <a:pPr algn="r"/>
            <a:r>
              <a:rPr lang="en-US" sz="1000" dirty="0" smtClean="0">
                <a:solidFill>
                  <a:schemeClr val="accent3">
                    <a:lumMod val="75000"/>
                  </a:schemeClr>
                </a:solidFill>
                <a:latin typeface="+mn-lt"/>
              </a:rPr>
              <a:t>PDS-Workflow</a:t>
            </a:r>
          </a:p>
          <a:p>
            <a:pPr algn="r"/>
            <a:r>
              <a:rPr lang="en-US" sz="1000" dirty="0" smtClean="0">
                <a:solidFill>
                  <a:schemeClr val="accent3">
                    <a:lumMod val="75000"/>
                  </a:schemeClr>
                </a:solidFill>
                <a:latin typeface="+mn-lt"/>
              </a:rPr>
              <a:t>IO-IPA</a:t>
            </a:r>
            <a:endParaRPr lang="en-GB" sz="1050" dirty="0" err="1" smtClean="0">
              <a:solidFill>
                <a:schemeClr val="accent3">
                  <a:lumMod val="75000"/>
                </a:schemeClr>
              </a:solidFill>
              <a:latin typeface="+mn-lt"/>
            </a:endParaRPr>
          </a:p>
        </p:txBody>
      </p:sp>
      <p:pic>
        <p:nvPicPr>
          <p:cNvPr id="5" name="Picture 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554" y="971550"/>
            <a:ext cx="4525127" cy="1914342"/>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806" t="11015" r="9619"/>
          <a:stretch/>
        </p:blipFill>
        <p:spPr>
          <a:xfrm>
            <a:off x="7820068" y="3080201"/>
            <a:ext cx="1296370" cy="1514658"/>
          </a:xfrm>
          <a:prstGeom prst="rect">
            <a:avLst/>
          </a:prstGeom>
          <a:ln>
            <a:noFill/>
          </a:ln>
          <a:effectLst>
            <a:outerShdw blurRad="50800" dist="38100" dir="5400000" algn="t" rotWithShape="0">
              <a:prstClr val="black">
                <a:alpha val="40000"/>
              </a:prstClr>
            </a:outerShdw>
          </a:effectLst>
        </p:spPr>
      </p:pic>
      <p:pic>
        <p:nvPicPr>
          <p:cNvPr id="7" name="Picture 6"/>
          <p:cNvPicPr>
            <a:picLocks noChangeAspect="1"/>
          </p:cNvPicPr>
          <p:nvPr/>
        </p:nvPicPr>
        <p:blipFill>
          <a:blip r:embed="rId4"/>
          <a:stretch>
            <a:fillRect/>
          </a:stretch>
        </p:blipFill>
        <p:spPr>
          <a:xfrm>
            <a:off x="4720326" y="2724149"/>
            <a:ext cx="3081908" cy="1941073"/>
          </a:xfrm>
          <a:prstGeom prst="rect">
            <a:avLst/>
          </a:prstGeom>
          <a:ln>
            <a:noFill/>
          </a:ln>
          <a:effectLst>
            <a:outerShdw blurRad="50800" dist="38100" dir="5400000" algn="t" rotWithShape="0">
              <a:prstClr val="black">
                <a:alpha val="40000"/>
              </a:prstClr>
            </a:outerShdw>
          </a:effectLst>
        </p:spPr>
      </p:pic>
      <p:sp>
        <p:nvSpPr>
          <p:cNvPr id="9" name="TextBox 8"/>
          <p:cNvSpPr txBox="1"/>
          <p:nvPr/>
        </p:nvSpPr>
        <p:spPr>
          <a:xfrm>
            <a:off x="0" y="4505448"/>
            <a:ext cx="4979194" cy="246221"/>
          </a:xfrm>
          <a:prstGeom prst="rect">
            <a:avLst/>
          </a:prstGeom>
          <a:noFill/>
        </p:spPr>
        <p:txBody>
          <a:bodyPr wrap="square" rtlCol="0">
            <a:spAutoFit/>
          </a:bodyPr>
          <a:lstStyle/>
          <a:p>
            <a:r>
              <a:rPr lang="en-US" sz="1000" dirty="0" smtClean="0">
                <a:solidFill>
                  <a:schemeClr val="accent3">
                    <a:lumMod val="75000"/>
                  </a:schemeClr>
                </a:solidFill>
                <a:latin typeface="+mn-lt"/>
              </a:rPr>
              <a:t>More details in presentation</a:t>
            </a:r>
            <a:r>
              <a:rPr lang="en-US" sz="1000" i="1" dirty="0" smtClean="0">
                <a:solidFill>
                  <a:schemeClr val="accent3">
                    <a:lumMod val="75000"/>
                  </a:schemeClr>
                </a:solidFill>
                <a:latin typeface="+mn-lt"/>
              </a:rPr>
              <a:t> PDS: Status, plans and opportunities</a:t>
            </a:r>
            <a:endParaRPr lang="en-GB" sz="1050" i="1" dirty="0" smtClean="0">
              <a:solidFill>
                <a:schemeClr val="accent3">
                  <a:lumMod val="75000"/>
                </a:schemeClr>
              </a:solidFill>
              <a:latin typeface="+mn-lt"/>
            </a:endParaRPr>
          </a:p>
        </p:txBody>
      </p:sp>
      <p:sp>
        <p:nvSpPr>
          <p:cNvPr id="3" name="Content Placeholder 2"/>
          <p:cNvSpPr>
            <a:spLocks noGrp="1"/>
          </p:cNvSpPr>
          <p:nvPr>
            <p:ph idx="1"/>
          </p:nvPr>
        </p:nvSpPr>
        <p:spPr>
          <a:xfrm>
            <a:off x="188463" y="971550"/>
            <a:ext cx="4002537" cy="3276600"/>
          </a:xfrm>
        </p:spPr>
        <p:txBody>
          <a:bodyPr/>
          <a:lstStyle/>
          <a:p>
            <a:r>
              <a:rPr lang="en-US" sz="1600" dirty="0" smtClean="0"/>
              <a:t>Multi-component tool for the </a:t>
            </a:r>
            <a:r>
              <a:rPr lang="en-US" sz="1600" dirty="0" smtClean="0">
                <a:solidFill>
                  <a:srgbClr val="0070C0"/>
                </a:solidFill>
              </a:rPr>
              <a:t>rapid design</a:t>
            </a:r>
            <a:r>
              <a:rPr lang="en-US" sz="1600" dirty="0" smtClean="0"/>
              <a:t> and </a:t>
            </a:r>
            <a:r>
              <a:rPr lang="en-US" sz="1600" dirty="0" smtClean="0">
                <a:solidFill>
                  <a:srgbClr val="0070C0"/>
                </a:solidFill>
              </a:rPr>
              <a:t>simulation</a:t>
            </a:r>
            <a:r>
              <a:rPr lang="en-US" sz="1600" dirty="0" smtClean="0"/>
              <a:t> of </a:t>
            </a:r>
            <a:r>
              <a:rPr lang="en-US" sz="1600" dirty="0" smtClean="0">
                <a:solidFill>
                  <a:srgbClr val="0070C0"/>
                </a:solidFill>
              </a:rPr>
              <a:t>ITER pulses</a:t>
            </a:r>
            <a:r>
              <a:rPr lang="en-US" sz="1600" dirty="0" smtClean="0"/>
              <a:t> that are ensured to operate within predefined</a:t>
            </a:r>
            <a:r>
              <a:rPr lang="en-US" sz="1600" dirty="0" smtClean="0">
                <a:solidFill>
                  <a:srgbClr val="0070C0"/>
                </a:solidFill>
              </a:rPr>
              <a:t> limits and conditions</a:t>
            </a:r>
          </a:p>
          <a:p>
            <a:pPr lvl="1"/>
            <a:r>
              <a:rPr lang="en-US" sz="1400" dirty="0" smtClean="0"/>
              <a:t>TRANSMAK and SCENPLINT (plasma initiation)</a:t>
            </a:r>
          </a:p>
          <a:p>
            <a:pPr lvl="1"/>
            <a:r>
              <a:rPr lang="en-US" sz="1400" dirty="0"/>
              <a:t>DINA (free boundary equilibrium)</a:t>
            </a:r>
          </a:p>
          <a:p>
            <a:pPr lvl="1"/>
            <a:r>
              <a:rPr lang="en-US" sz="1400" dirty="0" smtClean="0"/>
              <a:t>NOVA (rapid equilibrium waveform designer)</a:t>
            </a:r>
          </a:p>
          <a:p>
            <a:pPr lvl="1"/>
            <a:r>
              <a:rPr lang="en-US" sz="1400" dirty="0" smtClean="0"/>
              <a:t>A </a:t>
            </a:r>
            <a:r>
              <a:rPr lang="en-US" sz="1400" dirty="0" err="1" smtClean="0"/>
              <a:t>Qt</a:t>
            </a:r>
            <a:r>
              <a:rPr lang="en-US" sz="1400" dirty="0" smtClean="0"/>
              <a:t> framework to compose the GUI</a:t>
            </a:r>
          </a:p>
          <a:p>
            <a:pPr lvl="1"/>
            <a:endParaRPr lang="en-US" sz="1400" dirty="0"/>
          </a:p>
          <a:p>
            <a:pPr algn="l"/>
            <a:r>
              <a:rPr lang="en-US" sz="1600" dirty="0" smtClean="0"/>
              <a:t>Further analysis and revised plans are</a:t>
            </a:r>
            <a:br>
              <a:rPr lang="en-US" sz="1600" dirty="0" smtClean="0"/>
            </a:br>
            <a:r>
              <a:rPr lang="en-US" sz="1600" dirty="0" smtClean="0"/>
              <a:t>being established by the new RO</a:t>
            </a:r>
            <a:endParaRPr lang="en-GB"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463" y="3762506"/>
            <a:ext cx="294325" cy="257044"/>
          </a:xfrm>
          <a:prstGeom prst="rect">
            <a:avLst/>
          </a:prstGeom>
        </p:spPr>
      </p:pic>
    </p:spTree>
    <p:extLst>
      <p:ext uri="{BB962C8B-B14F-4D97-AF65-F5344CB8AC3E}">
        <p14:creationId xmlns:p14="http://schemas.microsoft.com/office/powerpoint/2010/main" val="17671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&amp; Current Drive Workflow</a:t>
            </a:r>
            <a:endParaRPr lang="en-GB" dirty="0"/>
          </a:p>
        </p:txBody>
      </p:sp>
      <p:pic>
        <p:nvPicPr>
          <p:cNvPr id="6" name="Picture 5"/>
          <p:cNvPicPr>
            <a:picLocks noChangeAspect="1"/>
          </p:cNvPicPr>
          <p:nvPr/>
        </p:nvPicPr>
        <p:blipFill>
          <a:blip r:embed="rId2"/>
          <a:stretch>
            <a:fillRect/>
          </a:stretch>
        </p:blipFill>
        <p:spPr>
          <a:xfrm>
            <a:off x="4953000" y="514350"/>
            <a:ext cx="4125759" cy="1975134"/>
          </a:xfrm>
          <a:prstGeom prst="rect">
            <a:avLst/>
          </a:prstGeom>
          <a:effectLst>
            <a:outerShdw blurRad="50800" dist="38100" dir="5400000" algn="t" rotWithShape="0">
              <a:prstClr val="black">
                <a:alpha val="40000"/>
              </a:prstClr>
            </a:outerShdw>
          </a:effectLst>
        </p:spPr>
      </p:pic>
      <p:sp>
        <p:nvSpPr>
          <p:cNvPr id="3" name="Content Placeholder 2"/>
          <p:cNvSpPr>
            <a:spLocks noGrp="1"/>
          </p:cNvSpPr>
          <p:nvPr>
            <p:ph idx="1"/>
          </p:nvPr>
        </p:nvSpPr>
        <p:spPr>
          <a:xfrm>
            <a:off x="228600" y="742950"/>
            <a:ext cx="5791200" cy="1670334"/>
          </a:xfrm>
          <a:solidFill>
            <a:schemeClr val="bg1">
              <a:alpha val="85000"/>
            </a:schemeClr>
          </a:solidFill>
        </p:spPr>
        <p:txBody>
          <a:bodyPr/>
          <a:lstStyle/>
          <a:p>
            <a:r>
              <a:rPr lang="en-US" sz="1600" dirty="0" smtClean="0"/>
              <a:t>Prototype JINTRAC</a:t>
            </a:r>
            <a:r>
              <a:rPr lang="en-US" sz="1600" dirty="0" smtClean="0">
                <a:cs typeface="Times New Roman" panose="02020603050405020304" pitchFamily="18" charset="0"/>
              </a:rPr>
              <a:t>+</a:t>
            </a:r>
            <a:r>
              <a:rPr lang="en-US" sz="1600" dirty="0" smtClean="0"/>
              <a:t>HCD coupling (demonstrated in 2020)</a:t>
            </a:r>
          </a:p>
          <a:p>
            <a:r>
              <a:rPr lang="en-US" sz="1600" dirty="0" smtClean="0"/>
              <a:t>Both workflows and their components evolved separately</a:t>
            </a:r>
          </a:p>
          <a:p>
            <a:pPr lvl="1"/>
            <a:r>
              <a:rPr lang="en-US" sz="1400" dirty="0" smtClean="0"/>
              <a:t>H&amp;CD: configurable algorithm (synergies), </a:t>
            </a:r>
            <a:r>
              <a:rPr lang="en-US" sz="1400" dirty="0" err="1" smtClean="0"/>
              <a:t>iWrap</a:t>
            </a:r>
            <a:r>
              <a:rPr lang="en-US" sz="1400" dirty="0" smtClean="0"/>
              <a:t>, </a:t>
            </a:r>
            <a:r>
              <a:rPr lang="en-US" sz="1400" dirty="0" err="1" smtClean="0"/>
              <a:t>Wftools</a:t>
            </a:r>
            <a:r>
              <a:rPr lang="en-US" sz="1400" dirty="0" smtClean="0"/>
              <a:t>, Waveform-cooker</a:t>
            </a:r>
          </a:p>
          <a:p>
            <a:pPr lvl="1"/>
            <a:r>
              <a:rPr lang="en-US" sz="1400" dirty="0" smtClean="0"/>
              <a:t>JINTRAC: </a:t>
            </a:r>
            <a:r>
              <a:rPr lang="en-US" sz="1400" dirty="0" smtClean="0">
                <a:latin typeface="Courier New" panose="02070309020205020404" pitchFamily="49" charset="0"/>
                <a:cs typeface="Courier New" panose="02070309020205020404" pitchFamily="49" charset="0"/>
              </a:rPr>
              <a:t>workflow</a:t>
            </a:r>
            <a:r>
              <a:rPr lang="en-US" sz="1400" dirty="0" smtClean="0"/>
              <a:t> IDS-based driver,  FC2K, JAMS</a:t>
            </a:r>
          </a:p>
          <a:p>
            <a:r>
              <a:rPr lang="en-US" sz="1600" dirty="0" smtClean="0">
                <a:solidFill>
                  <a:srgbClr val="FF0000"/>
                </a:solidFill>
              </a:rPr>
              <a:t>Re-enabling this coupling proved challenging </a:t>
            </a:r>
            <a:r>
              <a:rPr lang="en-US" sz="1600" dirty="0" smtClean="0">
                <a:solidFill>
                  <a:srgbClr val="FF0000"/>
                </a:solidFill>
                <a:sym typeface="Wingdings" panose="05000000000000000000" pitchFamily="2" charset="2"/>
              </a:rPr>
              <a:t></a:t>
            </a:r>
            <a:endParaRPr lang="en-US" sz="1600" dirty="0">
              <a:solidFill>
                <a:srgbClr val="FF0000"/>
              </a:solidFill>
            </a:endParaRPr>
          </a:p>
          <a:p>
            <a:endParaRPr lang="en-GB" sz="1600" dirty="0"/>
          </a:p>
        </p:txBody>
      </p:sp>
      <p:sp>
        <p:nvSpPr>
          <p:cNvPr id="8" name="Content Placeholder 2"/>
          <p:cNvSpPr txBox="1">
            <a:spLocks/>
          </p:cNvSpPr>
          <p:nvPr/>
        </p:nvSpPr>
        <p:spPr bwMode="auto">
          <a:xfrm>
            <a:off x="228600" y="2800350"/>
            <a:ext cx="8610600" cy="1752600"/>
          </a:xfrm>
          <a:prstGeom prst="rect">
            <a:avLst/>
          </a:prstGeom>
          <a:no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t>Ongoing effort to </a:t>
            </a:r>
            <a:r>
              <a:rPr lang="en-US" sz="1600" kern="0" dirty="0" smtClean="0">
                <a:solidFill>
                  <a:srgbClr val="00B050"/>
                </a:solidFill>
              </a:rPr>
              <a:t>better define the H&amp;CD Python workflow API</a:t>
            </a:r>
          </a:p>
          <a:p>
            <a:pPr lvl="1"/>
            <a:r>
              <a:rPr lang="en-US" sz="1400" kern="0" dirty="0" smtClean="0"/>
              <a:t>Introduce a WF class for a better encapsulation</a:t>
            </a:r>
          </a:p>
          <a:p>
            <a:pPr lvl="1"/>
            <a:r>
              <a:rPr lang="en-US" sz="1400" kern="0" dirty="0" smtClean="0"/>
              <a:t>Separate </a:t>
            </a:r>
            <a:r>
              <a:rPr lang="en-US" sz="1400" kern="0" dirty="0" smtClean="0">
                <a:solidFill>
                  <a:srgbClr val="0070C0"/>
                </a:solidFill>
                <a:latin typeface="Courier New" panose="02070309020205020404" pitchFamily="49" charset="0"/>
                <a:cs typeface="Courier New" panose="02070309020205020404" pitchFamily="49" charset="0"/>
              </a:rPr>
              <a:t>initialize</a:t>
            </a:r>
            <a:r>
              <a:rPr lang="en-US" sz="1400" kern="0" dirty="0" smtClean="0"/>
              <a:t>, </a:t>
            </a:r>
            <a:r>
              <a:rPr lang="en-US" sz="1400" kern="0" dirty="0" smtClean="0">
                <a:solidFill>
                  <a:srgbClr val="0070C0"/>
                </a:solidFill>
                <a:latin typeface="Courier New" panose="02070309020205020404" pitchFamily="49" charset="0"/>
                <a:cs typeface="Courier New" panose="02070309020205020404" pitchFamily="49" charset="0"/>
              </a:rPr>
              <a:t>step</a:t>
            </a:r>
            <a:r>
              <a:rPr lang="en-US" sz="1400" kern="0" dirty="0" smtClean="0"/>
              <a:t> and </a:t>
            </a:r>
            <a:r>
              <a:rPr lang="en-US" sz="1400" kern="0" dirty="0" smtClean="0">
                <a:solidFill>
                  <a:srgbClr val="0070C0"/>
                </a:solidFill>
                <a:latin typeface="Courier New" panose="02070309020205020404" pitchFamily="49" charset="0"/>
                <a:cs typeface="Courier New" panose="02070309020205020404" pitchFamily="49" charset="0"/>
              </a:rPr>
              <a:t>finalize</a:t>
            </a:r>
            <a:r>
              <a:rPr lang="en-US" sz="1400" kern="0" dirty="0" smtClean="0"/>
              <a:t> functions (</a:t>
            </a:r>
            <a:r>
              <a:rPr lang="en-US" sz="1400" kern="0" dirty="0" smtClean="0">
                <a:solidFill>
                  <a:srgbClr val="0070C0"/>
                </a:solidFill>
                <a:sym typeface="Wingdings" panose="05000000000000000000" pitchFamily="2" charset="2"/>
              </a:rPr>
              <a:t></a:t>
            </a:r>
            <a:r>
              <a:rPr lang="en-US" sz="1400" kern="0" dirty="0" smtClean="0"/>
              <a:t> </a:t>
            </a:r>
            <a:r>
              <a:rPr lang="en-US" sz="1400" kern="0" dirty="0" err="1" smtClean="0">
                <a:solidFill>
                  <a:srgbClr val="0070C0"/>
                </a:solidFill>
              </a:rPr>
              <a:t>iWrap’s</a:t>
            </a:r>
            <a:r>
              <a:rPr lang="en-US" sz="1400" kern="0" dirty="0" smtClean="0">
                <a:solidFill>
                  <a:srgbClr val="0070C0"/>
                </a:solidFill>
              </a:rPr>
              <a:t> actor API</a:t>
            </a:r>
            <a:r>
              <a:rPr lang="en-US" sz="1400" kern="0" dirty="0" smtClean="0"/>
              <a:t>)</a:t>
            </a:r>
          </a:p>
          <a:p>
            <a:pPr lvl="1"/>
            <a:r>
              <a:rPr lang="en-US" sz="1400" kern="0" dirty="0" smtClean="0"/>
              <a:t>Use of the </a:t>
            </a:r>
            <a:r>
              <a:rPr lang="en-US" sz="1400" kern="0" dirty="0" smtClean="0">
                <a:solidFill>
                  <a:srgbClr val="0070C0"/>
                </a:solidFill>
                <a:latin typeface="Courier New" panose="02070309020205020404" pitchFamily="49" charset="0"/>
                <a:cs typeface="Courier New" panose="02070309020205020404" pitchFamily="49" charset="0"/>
              </a:rPr>
              <a:t>workflow</a:t>
            </a:r>
            <a:r>
              <a:rPr lang="en-US" sz="1400" kern="0" dirty="0" smtClean="0"/>
              <a:t> </a:t>
            </a:r>
            <a:r>
              <a:rPr lang="en-US" sz="1400" kern="0" dirty="0" smtClean="0">
                <a:solidFill>
                  <a:srgbClr val="0070C0"/>
                </a:solidFill>
              </a:rPr>
              <a:t>IDS</a:t>
            </a:r>
            <a:r>
              <a:rPr lang="en-US" sz="1400" kern="0" dirty="0" smtClean="0"/>
              <a:t> to specify time triggers for heating processes</a:t>
            </a:r>
          </a:p>
          <a:p>
            <a:pPr lvl="1"/>
            <a:r>
              <a:rPr lang="en-US" sz="1400" kern="0" dirty="0" smtClean="0"/>
              <a:t>Clarification, generality and improvement of the </a:t>
            </a:r>
            <a:r>
              <a:rPr lang="en-US" sz="1400" kern="0" dirty="0" err="1" smtClean="0">
                <a:hlinkClick r:id="rId3"/>
              </a:rPr>
              <a:t>WFtools</a:t>
            </a:r>
            <a:r>
              <a:rPr lang="en-US" sz="1400" kern="0" dirty="0" smtClean="0"/>
              <a:t> package</a:t>
            </a:r>
          </a:p>
          <a:p>
            <a:pPr lvl="1"/>
            <a:r>
              <a:rPr lang="en-US" sz="1400" kern="0" dirty="0" smtClean="0"/>
              <a:t>Check-pointing, documentation, versioning and provenance, MUSCLE3, …</a:t>
            </a:r>
          </a:p>
        </p:txBody>
      </p:sp>
      <p:sp>
        <p:nvSpPr>
          <p:cNvPr id="5" name="TextBox 4"/>
          <p:cNvSpPr txBox="1"/>
          <p:nvPr/>
        </p:nvSpPr>
        <p:spPr>
          <a:xfrm>
            <a:off x="8011959" y="438150"/>
            <a:ext cx="1132041"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IO-IPA + contrib.</a:t>
            </a:r>
            <a:endParaRPr lang="en-GB" sz="1050" dirty="0" err="1" smtClean="0">
              <a:solidFill>
                <a:schemeClr val="accent3">
                  <a:lumMod val="75000"/>
                </a:schemeClr>
              </a:solidFill>
              <a:latin typeface="+mn-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1008" y="3314098"/>
            <a:ext cx="546014" cy="476852"/>
          </a:xfrm>
          <a:prstGeom prst="rect">
            <a:avLst/>
          </a:prstGeom>
        </p:spPr>
      </p:pic>
      <p:sp>
        <p:nvSpPr>
          <p:cNvPr id="10" name="TextBox 9"/>
          <p:cNvSpPr txBox="1"/>
          <p:nvPr/>
        </p:nvSpPr>
        <p:spPr>
          <a:xfrm>
            <a:off x="7821469" y="3790950"/>
            <a:ext cx="966931" cy="276999"/>
          </a:xfrm>
          <a:prstGeom prst="rect">
            <a:avLst/>
          </a:prstGeom>
          <a:noFill/>
        </p:spPr>
        <p:txBody>
          <a:bodyPr wrap="none" rtlCol="0">
            <a:spAutoFit/>
          </a:bodyPr>
          <a:lstStyle/>
          <a:p>
            <a:r>
              <a:rPr lang="en-US" sz="1200" dirty="0" smtClean="0">
                <a:latin typeface="+mn-lt"/>
                <a:sym typeface="Wingdings" panose="05000000000000000000" pitchFamily="2" charset="2"/>
              </a:rPr>
              <a:t> Q1 2024</a:t>
            </a:r>
            <a:endParaRPr lang="en-GB" sz="1200" dirty="0" err="1" smtClean="0">
              <a:latin typeface="+mn-lt"/>
            </a:endParaRPr>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5943" y="4373254"/>
            <a:ext cx="286514" cy="286514"/>
          </a:xfrm>
          <a:prstGeom prst="rect">
            <a:avLst/>
          </a:prstGeom>
        </p:spPr>
      </p:pic>
      <p:sp>
        <p:nvSpPr>
          <p:cNvPr id="12" name="TextBox 11"/>
          <p:cNvSpPr txBox="1"/>
          <p:nvPr/>
        </p:nvSpPr>
        <p:spPr>
          <a:xfrm>
            <a:off x="6295410" y="4391463"/>
            <a:ext cx="2492990" cy="307777"/>
          </a:xfrm>
          <a:prstGeom prst="rect">
            <a:avLst/>
          </a:prstGeom>
          <a:noFill/>
        </p:spPr>
        <p:txBody>
          <a:bodyPr wrap="none" rtlCol="0">
            <a:spAutoFit/>
          </a:bodyPr>
          <a:lstStyle/>
          <a:p>
            <a:r>
              <a:rPr lang="en-US" sz="1400" dirty="0" smtClean="0">
                <a:latin typeface="+mn-lt"/>
              </a:rPr>
              <a:t>Status and latest news here: </a:t>
            </a:r>
            <a:endParaRPr lang="en-GB" sz="1400" dirty="0" err="1" smtClean="0">
              <a:latin typeface="+mn-lt"/>
            </a:endParaRPr>
          </a:p>
        </p:txBody>
      </p:sp>
    </p:spTree>
    <p:extLst>
      <p:ext uri="{BB962C8B-B14F-4D97-AF65-F5344CB8AC3E}">
        <p14:creationId xmlns:p14="http://schemas.microsoft.com/office/powerpoint/2010/main" val="5768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 Simulation Activities</a:t>
            </a:r>
            <a:endParaRPr lang="en-GB" dirty="0"/>
          </a:p>
        </p:txBody>
      </p:sp>
      <p:sp>
        <p:nvSpPr>
          <p:cNvPr id="3" name="Content Placeholder 2"/>
          <p:cNvSpPr>
            <a:spLocks noGrp="1"/>
          </p:cNvSpPr>
          <p:nvPr>
            <p:ph idx="1"/>
          </p:nvPr>
        </p:nvSpPr>
        <p:spPr>
          <a:xfrm>
            <a:off x="228600" y="514350"/>
            <a:ext cx="8686800" cy="4191000"/>
          </a:xfrm>
        </p:spPr>
        <p:txBody>
          <a:bodyPr/>
          <a:lstStyle/>
          <a:p>
            <a:pPr algn="l"/>
            <a:r>
              <a:rPr lang="en-US" sz="1600" dirty="0" smtClean="0"/>
              <a:t>New IDS to cover modelling needs </a:t>
            </a:r>
            <a:r>
              <a:rPr lang="en-US" sz="1600" dirty="0" smtClean="0">
                <a:sym typeface="Wingdings" panose="05000000000000000000" pitchFamily="2" charset="2"/>
              </a:rPr>
              <a:t> </a:t>
            </a:r>
            <a:r>
              <a:rPr lang="en-US" sz="1600" dirty="0" err="1" smtClean="0">
                <a:latin typeface="Courier New" panose="02070309020205020404" pitchFamily="49" charset="0"/>
                <a:cs typeface="Courier New" panose="02070309020205020404" pitchFamily="49" charset="0"/>
                <a:sym typeface="Wingdings" panose="05000000000000000000" pitchFamily="2" charset="2"/>
                <a:hlinkClick r:id="rId2"/>
              </a:rPr>
              <a:t>runaway_electrons</a:t>
            </a:r>
            <a:r>
              <a:rPr lang="en-US" sz="1600" dirty="0">
                <a:sym typeface="Wingdings" panose="05000000000000000000" pitchFamily="2" charset="2"/>
              </a:rPr>
              <a:t> </a:t>
            </a:r>
            <a:r>
              <a:rPr lang="en-US" sz="1600" dirty="0" smtClean="0">
                <a:sym typeface="Wingdings" panose="05000000000000000000" pitchFamily="2" charset="2"/>
              </a:rPr>
              <a:t>(3.39.0) </a:t>
            </a:r>
            <a:br>
              <a:rPr lang="en-US" sz="1600" dirty="0" smtClean="0">
                <a:sym typeface="Wingdings" panose="05000000000000000000" pitchFamily="2" charset="2"/>
              </a:rPr>
            </a:br>
            <a:r>
              <a:rPr lang="en-US" sz="1600" dirty="0" smtClean="0">
                <a:sym typeface="Wingdings" panose="05000000000000000000" pitchFamily="2" charset="2"/>
              </a:rPr>
              <a:t>and </a:t>
            </a:r>
            <a:r>
              <a:rPr lang="en-US" sz="1600" dirty="0" err="1" smtClean="0">
                <a:latin typeface="Courier New" panose="02070309020205020404" pitchFamily="49" charset="0"/>
                <a:cs typeface="Courier New" panose="02070309020205020404" pitchFamily="49" charset="0"/>
                <a:sym typeface="Wingdings" panose="05000000000000000000" pitchFamily="2" charset="2"/>
                <a:hlinkClick r:id="rId3" tooltip="shattered pellet injection"/>
              </a:rPr>
              <a:t>spi</a:t>
            </a:r>
            <a:r>
              <a:rPr lang="en-US" sz="1600" dirty="0" smtClean="0">
                <a:sym typeface="Wingdings" panose="05000000000000000000" pitchFamily="2" charset="2"/>
              </a:rPr>
              <a:t> (develop/3)</a:t>
            </a:r>
          </a:p>
          <a:p>
            <a:r>
              <a:rPr lang="en-US" sz="1600" dirty="0" smtClean="0">
                <a:sym typeface="Wingdings" panose="05000000000000000000" pitchFamily="2" charset="2"/>
              </a:rPr>
              <a:t>Code development activities and interface to IMAS</a:t>
            </a:r>
          </a:p>
          <a:p>
            <a:endParaRPr lang="en-US" sz="1600" dirty="0">
              <a:sym typeface="Wingdings" panose="05000000000000000000" pitchFamily="2" charset="2"/>
            </a:endParaRPr>
          </a:p>
          <a:p>
            <a:endParaRPr lang="en-US" sz="1600" dirty="0" smtClean="0">
              <a:sym typeface="Wingdings" panose="05000000000000000000" pitchFamily="2" charset="2"/>
            </a:endParaRPr>
          </a:p>
          <a:p>
            <a:endParaRPr lang="en-US" sz="1600" dirty="0">
              <a:sym typeface="Wingdings" panose="05000000000000000000" pitchFamily="2" charset="2"/>
            </a:endParaRPr>
          </a:p>
          <a:p>
            <a:endParaRPr lang="en-US" sz="1600" dirty="0" smtClean="0">
              <a:sym typeface="Wingdings" panose="05000000000000000000" pitchFamily="2" charset="2"/>
            </a:endParaRPr>
          </a:p>
          <a:p>
            <a:endParaRPr lang="en-US" sz="1600" dirty="0">
              <a:sym typeface="Wingdings" panose="05000000000000000000" pitchFamily="2" charset="2"/>
            </a:endParaRPr>
          </a:p>
          <a:p>
            <a:endParaRPr lang="en-US" sz="1600" dirty="0" smtClean="0">
              <a:sym typeface="Wingdings" panose="05000000000000000000" pitchFamily="2" charset="2"/>
            </a:endParaRPr>
          </a:p>
          <a:p>
            <a:endParaRPr lang="en-US" sz="1600" dirty="0">
              <a:sym typeface="Wingdings" panose="05000000000000000000" pitchFamily="2" charset="2"/>
            </a:endParaRPr>
          </a:p>
          <a:p>
            <a:endParaRPr lang="en-US" sz="1600" dirty="0" smtClean="0">
              <a:sym typeface="Wingdings" panose="05000000000000000000" pitchFamily="2" charset="2"/>
            </a:endParaRPr>
          </a:p>
          <a:p>
            <a:endParaRPr lang="en-US" sz="1600" dirty="0">
              <a:sym typeface="Wingdings" panose="05000000000000000000" pitchFamily="2" charset="2"/>
            </a:endParaRPr>
          </a:p>
          <a:p>
            <a:endParaRPr lang="en-US" sz="1600" dirty="0" smtClean="0">
              <a:sym typeface="Wingdings" panose="05000000000000000000" pitchFamily="2" charset="2"/>
            </a:endParaRPr>
          </a:p>
          <a:p>
            <a:r>
              <a:rPr lang="en-US" sz="1600" dirty="0" smtClean="0">
                <a:sym typeface="Wingdings" panose="05000000000000000000" pitchFamily="2" charset="2"/>
              </a:rPr>
              <a:t>Plan to augment the ITER Disruption DB with existing JOREK and DREAM soon</a:t>
            </a: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2088025077"/>
              </p:ext>
            </p:extLst>
          </p:nvPr>
        </p:nvGraphicFramePr>
        <p:xfrm>
          <a:off x="228600" y="1449070"/>
          <a:ext cx="8686800" cy="2722880"/>
        </p:xfrm>
        <a:graphic>
          <a:graphicData uri="http://schemas.openxmlformats.org/drawingml/2006/table">
            <a:tbl>
              <a:tblPr firstRow="1">
                <a:tableStyleId>{74C1A8A3-306A-4EB7-A6B1-4F7E0EB9C5D6}</a:tableStyleId>
              </a:tblPr>
              <a:tblGrid>
                <a:gridCol w="3810000">
                  <a:extLst>
                    <a:ext uri="{9D8B030D-6E8A-4147-A177-3AD203B41FA5}">
                      <a16:colId xmlns:a16="http://schemas.microsoft.com/office/drawing/2014/main" val="4169789024"/>
                    </a:ext>
                  </a:extLst>
                </a:gridCol>
                <a:gridCol w="4876800">
                  <a:extLst>
                    <a:ext uri="{9D8B030D-6E8A-4147-A177-3AD203B41FA5}">
                      <a16:colId xmlns:a16="http://schemas.microsoft.com/office/drawing/2014/main" val="3850796544"/>
                    </a:ext>
                  </a:extLst>
                </a:gridCol>
              </a:tblGrid>
              <a:tr h="370840">
                <a:tc>
                  <a:txBody>
                    <a:bodyPr/>
                    <a:lstStyle/>
                    <a:p>
                      <a:r>
                        <a:rPr lang="en-US" sz="1200" b="1" dirty="0" smtClean="0"/>
                        <a:t>Code (description)</a:t>
                      </a:r>
                      <a:endParaRPr lang="en-GB" sz="1200" b="1"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ctr"/>
                      <a:r>
                        <a:rPr lang="en-US" sz="1200" b="1" dirty="0" smtClean="0"/>
                        <a:t>Activities (</a:t>
                      </a:r>
                      <a:r>
                        <a:rPr lang="en-US" sz="1200" b="1" dirty="0" smtClean="0">
                          <a:solidFill>
                            <a:srgbClr val="FF0000"/>
                          </a:solidFill>
                        </a:rPr>
                        <a:t>to-do</a:t>
                      </a:r>
                      <a:r>
                        <a:rPr lang="en-US" sz="1200" b="1" dirty="0" smtClean="0"/>
                        <a:t>, </a:t>
                      </a:r>
                      <a:r>
                        <a:rPr lang="en-US" sz="1200" b="1" dirty="0" smtClean="0">
                          <a:solidFill>
                            <a:srgbClr val="FAA61A"/>
                          </a:solidFill>
                        </a:rPr>
                        <a:t>on-going</a:t>
                      </a:r>
                      <a:r>
                        <a:rPr lang="en-US" sz="1200" b="1" dirty="0" smtClean="0"/>
                        <a:t>, </a:t>
                      </a:r>
                      <a:r>
                        <a:rPr lang="en-US" sz="1200" b="1" dirty="0" smtClean="0">
                          <a:solidFill>
                            <a:srgbClr val="00B050"/>
                          </a:solidFill>
                        </a:rPr>
                        <a:t>done</a:t>
                      </a:r>
                      <a:r>
                        <a:rPr lang="en-US" sz="1200" b="1" dirty="0" smtClean="0"/>
                        <a:t>)</a:t>
                      </a:r>
                      <a:endParaRPr lang="en-GB" sz="1200" b="1"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996840118"/>
                  </a:ext>
                </a:extLst>
              </a:tr>
              <a:tr h="370840">
                <a:tc>
                  <a:txBody>
                    <a:bodyPr/>
                    <a:lstStyle/>
                    <a:p>
                      <a:r>
                        <a:rPr lang="en-GB" sz="1400" b="1" dirty="0" smtClean="0"/>
                        <a:t>DINA DS</a:t>
                      </a:r>
                      <a:r>
                        <a:rPr lang="en-GB" sz="1400" dirty="0" smtClean="0"/>
                        <a:t> (disruptions simulator)</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rgbClr val="FF0000"/>
                          </a:solidFill>
                        </a:rPr>
                        <a:t>Read inputs from ITER</a:t>
                      </a:r>
                      <a:r>
                        <a:rPr lang="en-US" sz="1200" baseline="0" dirty="0" smtClean="0">
                          <a:solidFill>
                            <a:srgbClr val="FF0000"/>
                          </a:solidFill>
                        </a:rPr>
                        <a:t> Scenarios DB</a:t>
                      </a:r>
                      <a:r>
                        <a:rPr lang="en-US" sz="1200" baseline="0" dirty="0" smtClean="0"/>
                        <a:t>, </a:t>
                      </a:r>
                      <a:r>
                        <a:rPr lang="en-US" sz="1200" baseline="0" dirty="0" smtClean="0">
                          <a:solidFill>
                            <a:srgbClr val="FAA61A"/>
                          </a:solidFill>
                        </a:rPr>
                        <a:t>fill IDSs</a:t>
                      </a:r>
                      <a:r>
                        <a:rPr lang="en-US" sz="1200" baseline="0" dirty="0" smtClean="0"/>
                        <a:t>, </a:t>
                      </a:r>
                      <a:r>
                        <a:rPr lang="en-US" sz="1200" baseline="0" dirty="0" smtClean="0">
                          <a:solidFill>
                            <a:srgbClr val="FAA61A"/>
                          </a:solidFill>
                        </a:rPr>
                        <a:t>internal modular structure with IDSs I/O</a:t>
                      </a:r>
                      <a:r>
                        <a:rPr lang="en-US" sz="1200" baseline="0" dirty="0" smtClean="0"/>
                        <a:t>, </a:t>
                      </a:r>
                      <a:r>
                        <a:rPr lang="en-US" sz="1200" baseline="0" dirty="0" smtClean="0">
                          <a:solidFill>
                            <a:srgbClr val="FF0000"/>
                          </a:solidFill>
                        </a:rPr>
                        <a:t>GUI</a:t>
                      </a:r>
                      <a:endParaRPr lang="en-GB" sz="1200" dirty="0" smtClean="0">
                        <a:solidFill>
                          <a:srgbClr val="FF0000"/>
                        </a:solidFill>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2408728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JOREK</a:t>
                      </a:r>
                      <a:r>
                        <a:rPr lang="en-US" sz="1400" dirty="0" smtClean="0"/>
                        <a:t> (disruptions, ELMs and others)</a:t>
                      </a:r>
                      <a:endParaRPr lang="en-GB"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Fill IDSs: </a:t>
                      </a:r>
                      <a:r>
                        <a:rPr lang="en-US" sz="1200" dirty="0" err="1" smtClean="0">
                          <a:solidFill>
                            <a:srgbClr val="00B050"/>
                          </a:solidFill>
                        </a:rPr>
                        <a:t>mhd</a:t>
                      </a:r>
                      <a:r>
                        <a:rPr lang="en-US" sz="1200" dirty="0" smtClean="0"/>
                        <a:t>, </a:t>
                      </a:r>
                      <a:r>
                        <a:rPr lang="en-US" sz="1200" dirty="0" smtClean="0">
                          <a:solidFill>
                            <a:srgbClr val="00B050"/>
                          </a:solidFill>
                        </a:rPr>
                        <a:t>radiation</a:t>
                      </a:r>
                      <a:r>
                        <a:rPr lang="en-US" sz="1200" dirty="0" smtClean="0"/>
                        <a:t>, </a:t>
                      </a:r>
                      <a:r>
                        <a:rPr lang="en-US" sz="1200" dirty="0" err="1" smtClean="0">
                          <a:solidFill>
                            <a:srgbClr val="00B050"/>
                          </a:solidFill>
                        </a:rPr>
                        <a:t>core_profiles</a:t>
                      </a:r>
                      <a:r>
                        <a:rPr lang="en-US" sz="1200" dirty="0" smtClean="0"/>
                        <a:t>, </a:t>
                      </a:r>
                      <a:r>
                        <a:rPr lang="en-US" sz="1200" dirty="0" smtClean="0">
                          <a:solidFill>
                            <a:srgbClr val="FAA61A"/>
                          </a:solidFill>
                        </a:rPr>
                        <a:t>equilibrium</a:t>
                      </a:r>
                      <a:r>
                        <a:rPr lang="en-US" sz="1200" dirty="0" smtClean="0"/>
                        <a:t>,</a:t>
                      </a:r>
                      <a:r>
                        <a:rPr lang="en-US" sz="1200" baseline="0" dirty="0" smtClean="0"/>
                        <a:t> </a:t>
                      </a:r>
                      <a:r>
                        <a:rPr lang="en-US" sz="1200" baseline="0" dirty="0" smtClean="0">
                          <a:solidFill>
                            <a:srgbClr val="FF0000"/>
                          </a:solidFill>
                        </a:rPr>
                        <a:t>wall</a:t>
                      </a:r>
                      <a:r>
                        <a:rPr lang="en-US" sz="1200" baseline="0" dirty="0" smtClean="0"/>
                        <a:t>, </a:t>
                      </a:r>
                      <a:r>
                        <a:rPr lang="en-US" sz="1200" baseline="0" dirty="0" err="1" smtClean="0">
                          <a:solidFill>
                            <a:srgbClr val="FF0000"/>
                          </a:solidFill>
                        </a:rPr>
                        <a:t>pf_active</a:t>
                      </a:r>
                      <a:endParaRPr lang="en-US" sz="1200" baseline="0" dirty="0" smtClean="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rgbClr val="FF0000"/>
                          </a:solidFill>
                        </a:rPr>
                        <a:t>Read directly IDS </a:t>
                      </a:r>
                      <a:r>
                        <a:rPr lang="en-US" sz="1200" baseline="0" dirty="0" smtClean="0"/>
                        <a:t>(now Python script prepares inputs from ITER Scenario DB)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tx1"/>
                          </a:solidFill>
                        </a:rPr>
                        <a:t>MUSCLE3 interface:</a:t>
                      </a:r>
                      <a:r>
                        <a:rPr lang="en-US" sz="1200" baseline="0" dirty="0" smtClean="0">
                          <a:solidFill>
                            <a:srgbClr val="00B050"/>
                          </a:solidFill>
                        </a:rPr>
                        <a:t> simple proof of concept</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3583179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Radiation workflow </a:t>
                      </a:r>
                      <a:r>
                        <a:rPr lang="en-US" sz="1400" dirty="0" smtClean="0"/>
                        <a:t>(calculates heat fluxes from radiation sources)</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t>Raysect</a:t>
                      </a:r>
                      <a:r>
                        <a:rPr lang="en-US" sz="1200" dirty="0" smtClean="0"/>
                        <a:t> Python actor: </a:t>
                      </a:r>
                      <a:r>
                        <a:rPr lang="en-US" sz="1200" dirty="0" smtClean="0">
                          <a:solidFill>
                            <a:srgbClr val="00B050"/>
                          </a:solidFill>
                        </a:rPr>
                        <a:t>parameters in XML</a:t>
                      </a:r>
                      <a:r>
                        <a:rPr lang="en-US" sz="1200" dirty="0" smtClean="0"/>
                        <a:t>,</a:t>
                      </a:r>
                      <a:r>
                        <a:rPr lang="en-US" sz="1200" baseline="0" dirty="0" smtClean="0"/>
                        <a:t> </a:t>
                      </a:r>
                      <a:r>
                        <a:rPr lang="en-US" sz="1200" baseline="0" dirty="0" smtClean="0">
                          <a:solidFill>
                            <a:srgbClr val="00B050"/>
                          </a:solidFill>
                        </a:rPr>
                        <a:t>read radiation IDS</a:t>
                      </a:r>
                      <a:r>
                        <a:rPr lang="en-US" sz="1200" baseline="0" dirty="0" smtClean="0"/>
                        <a:t>, </a:t>
                      </a:r>
                      <a:r>
                        <a:rPr lang="en-US" sz="1200" baseline="0" dirty="0" smtClean="0">
                          <a:solidFill>
                            <a:srgbClr val="FF0000"/>
                          </a:solidFill>
                        </a:rPr>
                        <a:t>I/O wall and bolometer IDSs</a:t>
                      </a:r>
                      <a:endParaRPr lang="en-US" sz="1200" dirty="0" smtClean="0">
                        <a:solidFill>
                          <a:srgbClr val="FF0000"/>
                        </a:solidFill>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2479407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DREAM</a:t>
                      </a:r>
                      <a:r>
                        <a:rPr lang="en-US" sz="1400" dirty="0" smtClean="0"/>
                        <a:t> (runaway electron formation)</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200" dirty="0" smtClean="0">
                          <a:solidFill>
                            <a:srgbClr val="FAA61A"/>
                          </a:solidFill>
                        </a:rPr>
                        <a:t>Read ITER Scenario DB</a:t>
                      </a:r>
                      <a:r>
                        <a:rPr lang="en-US" sz="1200" dirty="0" smtClean="0"/>
                        <a:t>, </a:t>
                      </a:r>
                      <a:r>
                        <a:rPr lang="en-US" sz="1200" dirty="0" smtClean="0">
                          <a:solidFill>
                            <a:srgbClr val="FF0000"/>
                          </a:solidFill>
                        </a:rPr>
                        <a:t>fill</a:t>
                      </a:r>
                      <a:r>
                        <a:rPr lang="en-US" sz="1200" baseline="0" dirty="0" smtClean="0">
                          <a:solidFill>
                            <a:srgbClr val="FF0000"/>
                          </a:solidFill>
                        </a:rPr>
                        <a:t> </a:t>
                      </a:r>
                      <a:r>
                        <a:rPr lang="en-US" sz="1200" baseline="0" dirty="0" err="1" smtClean="0">
                          <a:solidFill>
                            <a:srgbClr val="FF0000"/>
                          </a:solidFill>
                        </a:rPr>
                        <a:t>runaway_electrons</a:t>
                      </a:r>
                      <a:r>
                        <a:rPr lang="en-US" sz="1200" baseline="0" dirty="0" smtClean="0">
                          <a:solidFill>
                            <a:srgbClr val="FF0000"/>
                          </a:solidFill>
                        </a:rPr>
                        <a:t> IDS</a:t>
                      </a:r>
                      <a:endParaRPr lang="en-GB" sz="1200" dirty="0">
                        <a:solidFill>
                          <a:srgbClr val="FF0000"/>
                        </a:solidFill>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454048"/>
                  </a:ext>
                </a:extLst>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4310128"/>
            <a:ext cx="294325" cy="257044"/>
          </a:xfrm>
          <a:prstGeom prst="rect">
            <a:avLst/>
          </a:prstGeom>
        </p:spPr>
      </p:pic>
      <p:sp>
        <p:nvSpPr>
          <p:cNvPr id="6" name="TextBox 5"/>
          <p:cNvSpPr txBox="1"/>
          <p:nvPr/>
        </p:nvSpPr>
        <p:spPr>
          <a:xfrm>
            <a:off x="7466938" y="438150"/>
            <a:ext cx="1677062" cy="400110"/>
          </a:xfrm>
          <a:prstGeom prst="rect">
            <a:avLst/>
          </a:prstGeom>
          <a:noFill/>
        </p:spPr>
        <p:txBody>
          <a:bodyPr wrap="none" rtlCol="0">
            <a:spAutoFit/>
          </a:bodyPr>
          <a:lstStyle/>
          <a:p>
            <a:pPr algn="r"/>
            <a:r>
              <a:rPr lang="en-US" sz="1000" dirty="0" smtClean="0">
                <a:solidFill>
                  <a:schemeClr val="accent3">
                    <a:lumMod val="75000"/>
                  </a:schemeClr>
                </a:solidFill>
                <a:latin typeface="+mn-lt"/>
              </a:rPr>
              <a:t>DINA Disruption Simulator</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IO-IPA-Intern + contrib.</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14710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 for EP and kinetic studies</a:t>
            </a:r>
            <a:endParaRPr lang="en-GB" dirty="0"/>
          </a:p>
        </p:txBody>
      </p:sp>
      <p:sp>
        <p:nvSpPr>
          <p:cNvPr id="3" name="Content Placeholder 2"/>
          <p:cNvSpPr>
            <a:spLocks noGrp="1"/>
          </p:cNvSpPr>
          <p:nvPr>
            <p:ph idx="1"/>
          </p:nvPr>
        </p:nvSpPr>
        <p:spPr>
          <a:xfrm>
            <a:off x="152401" y="3181350"/>
            <a:ext cx="8847942" cy="1585410"/>
          </a:xfrm>
        </p:spPr>
        <p:txBody>
          <a:bodyPr/>
          <a:lstStyle/>
          <a:p>
            <a:r>
              <a:rPr lang="en-GB" sz="1400" dirty="0" smtClean="0"/>
              <a:t>Fortran code (</a:t>
            </a:r>
            <a:r>
              <a:rPr lang="en-GB" sz="1400" dirty="0" err="1" smtClean="0">
                <a:solidFill>
                  <a:srgbClr val="0070C0"/>
                </a:solidFill>
              </a:rPr>
              <a:t>OpenMP</a:t>
            </a:r>
            <a:r>
              <a:rPr lang="en-GB" sz="1400" dirty="0" smtClean="0">
                <a:solidFill>
                  <a:srgbClr val="0070C0"/>
                </a:solidFill>
              </a:rPr>
              <a:t>/MPI</a:t>
            </a:r>
            <a:r>
              <a:rPr lang="en-GB" sz="1400" dirty="0" smtClean="0"/>
              <a:t>) to </a:t>
            </a:r>
            <a:r>
              <a:rPr lang="en-GB" sz="1400" dirty="0"/>
              <a:t>convert </a:t>
            </a:r>
            <a:r>
              <a:rPr lang="en-GB" sz="1400" dirty="0" smtClean="0">
                <a:solidFill>
                  <a:srgbClr val="0070C0"/>
                </a:solidFill>
              </a:rPr>
              <a:t>marker distributions </a:t>
            </a:r>
            <a:r>
              <a:rPr lang="en-GB" sz="1400" dirty="0" smtClean="0"/>
              <a:t>into </a:t>
            </a:r>
            <a:r>
              <a:rPr lang="en-GB" sz="1400" b="1" dirty="0" smtClean="0">
                <a:solidFill>
                  <a:srgbClr val="0070C0"/>
                </a:solidFill>
              </a:rPr>
              <a:t>constant </a:t>
            </a:r>
            <a:r>
              <a:rPr lang="en-GB" sz="1400" b="1" dirty="0">
                <a:solidFill>
                  <a:srgbClr val="0070C0"/>
                </a:solidFill>
              </a:rPr>
              <a:t>of motions</a:t>
            </a:r>
            <a:r>
              <a:rPr lang="en-GB" sz="1400" dirty="0">
                <a:solidFill>
                  <a:srgbClr val="0070C0"/>
                </a:solidFill>
              </a:rPr>
              <a:t> (</a:t>
            </a:r>
            <a:r>
              <a:rPr lang="en-GB" sz="1400" dirty="0" err="1">
                <a:solidFill>
                  <a:srgbClr val="0070C0"/>
                </a:solidFill>
              </a:rPr>
              <a:t>CoM</a:t>
            </a:r>
            <a:r>
              <a:rPr lang="en-GB" sz="1400" dirty="0">
                <a:solidFill>
                  <a:srgbClr val="0070C0"/>
                </a:solidFill>
              </a:rPr>
              <a:t>) </a:t>
            </a:r>
            <a:r>
              <a:rPr lang="en-GB" sz="1400" dirty="0" smtClean="0">
                <a:solidFill>
                  <a:srgbClr val="0070C0"/>
                </a:solidFill>
              </a:rPr>
              <a:t>distributions</a:t>
            </a:r>
          </a:p>
          <a:p>
            <a:r>
              <a:rPr lang="en-GB" sz="1400" dirty="0" smtClean="0"/>
              <a:t>Used for the accurate </a:t>
            </a:r>
            <a:r>
              <a:rPr lang="en-GB" sz="1400" dirty="0">
                <a:solidFill>
                  <a:srgbClr val="0070C0"/>
                </a:solidFill>
              </a:rPr>
              <a:t>initialization of </a:t>
            </a:r>
            <a:r>
              <a:rPr lang="en-GB" sz="1400" b="1" dirty="0">
                <a:solidFill>
                  <a:srgbClr val="0070C0"/>
                </a:solidFill>
              </a:rPr>
              <a:t>EP stability </a:t>
            </a:r>
            <a:r>
              <a:rPr lang="en-GB" sz="1400" dirty="0"/>
              <a:t>workflow</a:t>
            </a:r>
            <a:r>
              <a:rPr lang="en-GB" sz="1400" dirty="0">
                <a:solidFill>
                  <a:srgbClr val="0070C0"/>
                </a:solidFill>
              </a:rPr>
              <a:t> </a:t>
            </a:r>
            <a:r>
              <a:rPr lang="en-GB" sz="1400" dirty="0"/>
              <a:t>and </a:t>
            </a:r>
            <a:r>
              <a:rPr lang="en-GB" sz="1400" b="1" dirty="0">
                <a:solidFill>
                  <a:srgbClr val="0070C0"/>
                </a:solidFill>
              </a:rPr>
              <a:t>kinetic-MHD/</a:t>
            </a:r>
            <a:r>
              <a:rPr lang="en-GB" sz="1400" b="1" dirty="0" err="1">
                <a:solidFill>
                  <a:srgbClr val="0070C0"/>
                </a:solidFill>
              </a:rPr>
              <a:t>gyrokinetic</a:t>
            </a:r>
            <a:r>
              <a:rPr lang="en-GB" sz="1400" dirty="0"/>
              <a:t> </a:t>
            </a:r>
            <a:r>
              <a:rPr lang="en-GB" sz="1400" dirty="0" smtClean="0"/>
              <a:t>simulations</a:t>
            </a:r>
            <a:endParaRPr lang="en-GB" sz="1400" dirty="0"/>
          </a:p>
          <a:p>
            <a:r>
              <a:rPr lang="en-US" sz="1400" dirty="0" smtClean="0"/>
              <a:t>Currently takes inputs from </a:t>
            </a:r>
            <a:r>
              <a:rPr lang="en-GB" sz="1400" dirty="0" smtClean="0"/>
              <a:t>TRANSP/NUBEAM (</a:t>
            </a:r>
            <a:r>
              <a:rPr lang="en-GB" sz="1400" dirty="0" err="1" smtClean="0"/>
              <a:t>netdcf</a:t>
            </a:r>
            <a:r>
              <a:rPr lang="en-GB" sz="1400" dirty="0" smtClean="0"/>
              <a:t> data)</a:t>
            </a:r>
            <a:endParaRPr lang="en-GB" sz="1400" dirty="0" smtClean="0">
              <a:sym typeface="Wingdings" panose="05000000000000000000" pitchFamily="2" charset="2"/>
            </a:endParaRPr>
          </a:p>
          <a:p>
            <a:r>
              <a:rPr lang="en-GB" sz="1400" dirty="0" err="1" smtClean="0"/>
              <a:t>Ouputs</a:t>
            </a:r>
            <a:r>
              <a:rPr lang="en-GB" sz="1400" dirty="0" smtClean="0"/>
              <a:t> </a:t>
            </a:r>
            <a:r>
              <a:rPr lang="en-GB" sz="1400" dirty="0"/>
              <a:t>are </a:t>
            </a:r>
            <a:r>
              <a:rPr lang="en-GB" sz="1400" dirty="0" smtClean="0"/>
              <a:t>𝒞</a:t>
            </a:r>
            <a:r>
              <a:rPr lang="en-GB" sz="1400" baseline="30000" dirty="0" smtClean="0"/>
              <a:t>2</a:t>
            </a:r>
            <a:r>
              <a:rPr lang="en-GB" sz="1400" dirty="0" smtClean="0"/>
              <a:t> spline coefficients </a:t>
            </a:r>
            <a:r>
              <a:rPr lang="en-GB" sz="1400" dirty="0"/>
              <a:t>on a 3D </a:t>
            </a:r>
            <a:r>
              <a:rPr lang="en-GB" sz="1400" dirty="0" err="1"/>
              <a:t>cartesian</a:t>
            </a:r>
            <a:r>
              <a:rPr lang="en-GB" sz="1400" dirty="0"/>
              <a:t> </a:t>
            </a:r>
            <a:r>
              <a:rPr lang="en-GB" sz="1400" dirty="0" err="1"/>
              <a:t>CoM</a:t>
            </a:r>
            <a:r>
              <a:rPr lang="en-GB" sz="1400" dirty="0"/>
              <a:t> grid (𝐸,𝑃_𝜑,𝜆</a:t>
            </a:r>
            <a:r>
              <a:rPr lang="en-GB" sz="1400" dirty="0" smtClean="0"/>
              <a:t>)</a:t>
            </a:r>
            <a:endParaRPr lang="en-GB" sz="1400" dirty="0"/>
          </a:p>
          <a:p>
            <a:r>
              <a:rPr lang="en-GB" sz="1400" dirty="0"/>
              <a:t>Other important quantities on the </a:t>
            </a:r>
            <a:r>
              <a:rPr lang="en-GB" sz="1400" dirty="0" err="1"/>
              <a:t>CoM</a:t>
            </a:r>
            <a:r>
              <a:rPr lang="en-GB" sz="1400" dirty="0"/>
              <a:t> grid </a:t>
            </a:r>
            <a:r>
              <a:rPr lang="en-GB" sz="1400" dirty="0" smtClean="0"/>
              <a:t>for </a:t>
            </a:r>
            <a:r>
              <a:rPr lang="en-GB" sz="1400" dirty="0"/>
              <a:t>scenario </a:t>
            </a:r>
            <a:r>
              <a:rPr lang="en-GB" sz="1400" dirty="0" smtClean="0"/>
              <a:t>analysis</a:t>
            </a:r>
          </a:p>
          <a:p>
            <a:pPr lvl="1"/>
            <a:r>
              <a:rPr lang="en-GB" sz="1200" dirty="0" err="1" smtClean="0"/>
              <a:t>CoM</a:t>
            </a:r>
            <a:r>
              <a:rPr lang="en-GB" sz="1200" dirty="0" smtClean="0"/>
              <a:t> </a:t>
            </a:r>
            <a:r>
              <a:rPr lang="en-GB" sz="1200" dirty="0"/>
              <a:t>Jacobian, particle frequencies (𝜔_𝑏,𝜔_𝑑), (𝑅,𝑍,𝑣_∥) orbit trajectory, nature of </a:t>
            </a:r>
            <a:r>
              <a:rPr lang="en-GB" sz="1200" dirty="0" smtClean="0"/>
              <a:t>orbits</a:t>
            </a:r>
            <a:endParaRPr lang="en-GB" sz="1200" dirty="0"/>
          </a:p>
        </p:txBody>
      </p:sp>
      <p:pic>
        <p:nvPicPr>
          <p:cNvPr id="12" name="Image 11" descr="Image 11"/>
          <p:cNvPicPr>
            <a:picLocks noChangeAspect="1"/>
          </p:cNvPicPr>
          <p:nvPr/>
        </p:nvPicPr>
        <p:blipFill rotWithShape="1">
          <a:blip r:embed="rId2">
            <a:extLst/>
          </a:blip>
          <a:srcRect t="2486"/>
          <a:stretch/>
        </p:blipFill>
        <p:spPr>
          <a:xfrm>
            <a:off x="202568" y="695535"/>
            <a:ext cx="3307572" cy="2296893"/>
          </a:xfrm>
          <a:prstGeom prst="rect">
            <a:avLst/>
          </a:prstGeom>
          <a:ln w="12700">
            <a:miter lim="400000"/>
          </a:ln>
        </p:spPr>
      </p:pic>
      <p:pic>
        <p:nvPicPr>
          <p:cNvPr id="13" name="Image 2" descr="Image 2"/>
          <p:cNvPicPr>
            <a:picLocks noChangeAspect="1"/>
          </p:cNvPicPr>
          <p:nvPr/>
        </p:nvPicPr>
        <p:blipFill rotWithShape="1">
          <a:blip r:embed="rId3">
            <a:extLst/>
          </a:blip>
          <a:srcRect t="2143"/>
          <a:stretch/>
        </p:blipFill>
        <p:spPr>
          <a:xfrm>
            <a:off x="3518691" y="632500"/>
            <a:ext cx="1876668" cy="2488271"/>
          </a:xfrm>
          <a:prstGeom prst="rect">
            <a:avLst/>
          </a:prstGeom>
          <a:ln w="12700">
            <a:miter lim="400000"/>
          </a:ln>
        </p:spPr>
      </p:pic>
      <p:pic>
        <p:nvPicPr>
          <p:cNvPr id="14" name="FD_spline_mask.png" descr="FD_spline_mask.png"/>
          <p:cNvPicPr>
            <a:picLocks noChangeAspect="1"/>
          </p:cNvPicPr>
          <p:nvPr/>
        </p:nvPicPr>
        <p:blipFill rotWithShape="1">
          <a:blip r:embed="rId4">
            <a:extLst/>
          </a:blip>
          <a:srcRect t="5072"/>
          <a:stretch/>
        </p:blipFill>
        <p:spPr>
          <a:xfrm>
            <a:off x="5561776" y="666750"/>
            <a:ext cx="3353624" cy="2514600"/>
          </a:xfrm>
          <a:prstGeom prst="rect">
            <a:avLst/>
          </a:prstGeom>
          <a:ln w="12700">
            <a:miter lim="400000"/>
          </a:ln>
        </p:spPr>
      </p:pic>
      <p:sp>
        <p:nvSpPr>
          <p:cNvPr id="15" name="NUBEAM velocity space"/>
          <p:cNvSpPr txBox="1"/>
          <p:nvPr/>
        </p:nvSpPr>
        <p:spPr>
          <a:xfrm>
            <a:off x="738787" y="652367"/>
            <a:ext cx="2109506" cy="1923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ctr">
              <a:lnSpc>
                <a:spcPct val="100000"/>
              </a:lnSpc>
              <a:spcBef>
                <a:spcPts val="0"/>
              </a:spcBef>
              <a:defRPr sz="3700" b="1"/>
            </a:lvl1pPr>
          </a:lstStyle>
          <a:p>
            <a:r>
              <a:rPr sz="1000" dirty="0"/>
              <a:t>NUBEAM velocity space </a:t>
            </a:r>
          </a:p>
        </p:txBody>
      </p:sp>
      <p:sp>
        <p:nvSpPr>
          <p:cNvPr id="16" name="NUBEAM physical space"/>
          <p:cNvSpPr txBox="1"/>
          <p:nvPr/>
        </p:nvSpPr>
        <p:spPr>
          <a:xfrm>
            <a:off x="3641127" y="556300"/>
            <a:ext cx="1650783" cy="1923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ctr">
              <a:lnSpc>
                <a:spcPct val="100000"/>
              </a:lnSpc>
              <a:spcBef>
                <a:spcPts val="0"/>
              </a:spcBef>
              <a:defRPr sz="3500" b="1"/>
            </a:lvl1pPr>
          </a:lstStyle>
          <a:p>
            <a:r>
              <a:rPr sz="1000" dirty="0"/>
              <a:t>NUBEAM physical space </a:t>
            </a:r>
          </a:p>
        </p:txBody>
      </p:sp>
      <p:sp>
        <p:nvSpPr>
          <p:cNvPr id="17" name="CoM space (fixed energy E=80keV)"/>
          <p:cNvSpPr txBox="1"/>
          <p:nvPr/>
        </p:nvSpPr>
        <p:spPr>
          <a:xfrm>
            <a:off x="5874802" y="590812"/>
            <a:ext cx="2514600" cy="19236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ctr">
              <a:lnSpc>
                <a:spcPct val="100000"/>
              </a:lnSpc>
              <a:spcBef>
                <a:spcPts val="0"/>
              </a:spcBef>
              <a:defRPr sz="3500" b="1"/>
            </a:lvl1pPr>
          </a:lstStyle>
          <a:p>
            <a:r>
              <a:rPr sz="1000" dirty="0" err="1"/>
              <a:t>CoM</a:t>
            </a:r>
            <a:r>
              <a:rPr sz="1000" dirty="0"/>
              <a:t> space (fixed energy E=80keV)</a:t>
            </a:r>
          </a:p>
        </p:txBody>
      </p:sp>
      <p:sp>
        <p:nvSpPr>
          <p:cNvPr id="18" name="+"/>
          <p:cNvSpPr txBox="1"/>
          <p:nvPr/>
        </p:nvSpPr>
        <p:spPr>
          <a:xfrm>
            <a:off x="3269689" y="1612605"/>
            <a:ext cx="240451" cy="442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a:lnSpc>
                <a:spcPct val="100000"/>
              </a:lnSpc>
              <a:spcBef>
                <a:spcPts val="0"/>
              </a:spcBef>
              <a:defRPr sz="7000" b="1"/>
            </a:lvl1pPr>
          </a:lstStyle>
          <a:p>
            <a:r>
              <a:rPr sz="2625" dirty="0"/>
              <a:t>+</a:t>
            </a:r>
          </a:p>
        </p:txBody>
      </p:sp>
      <p:sp>
        <p:nvSpPr>
          <p:cNvPr id="20" name="Right Brace 19"/>
          <p:cNvSpPr/>
          <p:nvPr/>
        </p:nvSpPr>
        <p:spPr bwMode="auto">
          <a:xfrm>
            <a:off x="6993056" y="3755586"/>
            <a:ext cx="169744" cy="914400"/>
          </a:xfrm>
          <a:prstGeom prst="rightBrace">
            <a:avLst>
              <a:gd name="adj1" fmla="val 48049"/>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1" name="TextBox 20"/>
          <p:cNvSpPr txBox="1"/>
          <p:nvPr/>
        </p:nvSpPr>
        <p:spPr>
          <a:xfrm>
            <a:off x="7162800" y="3889620"/>
            <a:ext cx="1935733" cy="646331"/>
          </a:xfrm>
          <a:prstGeom prst="rect">
            <a:avLst/>
          </a:prstGeom>
          <a:noFill/>
        </p:spPr>
        <p:txBody>
          <a:bodyPr wrap="square" rtlCol="0">
            <a:spAutoFit/>
          </a:bodyPr>
          <a:lstStyle/>
          <a:p>
            <a:r>
              <a:rPr lang="en-US" sz="1200" dirty="0" smtClean="0">
                <a:latin typeface="+mn-lt"/>
              </a:rPr>
              <a:t>Adaptation to IMAS  (equilibrium, distributions, GGD) is ongoing</a:t>
            </a:r>
            <a:endParaRPr lang="en-GB" sz="1200" dirty="0" err="1" smtClean="0">
              <a:latin typeface="+mn-lt"/>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2917" y="4311597"/>
            <a:ext cx="437681" cy="382241"/>
          </a:xfrm>
          <a:prstGeom prst="rect">
            <a:avLst/>
          </a:prstGeom>
        </p:spPr>
      </p:pic>
      <p:sp>
        <p:nvSpPr>
          <p:cNvPr id="23" name="+"/>
          <p:cNvSpPr txBox="1"/>
          <p:nvPr/>
        </p:nvSpPr>
        <p:spPr>
          <a:xfrm>
            <a:off x="5211013" y="1612604"/>
            <a:ext cx="368692" cy="442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ctr">
              <a:lnSpc>
                <a:spcPct val="100000"/>
              </a:lnSpc>
              <a:spcBef>
                <a:spcPts val="0"/>
              </a:spcBef>
              <a:defRPr sz="7000" b="1"/>
            </a:lvl1pPr>
          </a:lstStyle>
          <a:p>
            <a:r>
              <a:rPr lang="en-US" sz="2625" dirty="0" smtClean="0">
                <a:sym typeface="Wingdings" panose="05000000000000000000" pitchFamily="2" charset="2"/>
              </a:rPr>
              <a:t></a:t>
            </a:r>
            <a:endParaRPr sz="2625" dirty="0"/>
          </a:p>
        </p:txBody>
      </p:sp>
      <p:sp>
        <p:nvSpPr>
          <p:cNvPr id="24" name="TextBox 23"/>
          <p:cNvSpPr txBox="1"/>
          <p:nvPr/>
        </p:nvSpPr>
        <p:spPr>
          <a:xfrm>
            <a:off x="0" y="449314"/>
            <a:ext cx="1444626" cy="246221"/>
          </a:xfrm>
          <a:prstGeom prst="rect">
            <a:avLst/>
          </a:prstGeom>
          <a:noFill/>
        </p:spPr>
        <p:txBody>
          <a:bodyPr wrap="none" rtlCol="0">
            <a:spAutoFit/>
          </a:bodyPr>
          <a:lstStyle/>
          <a:p>
            <a:r>
              <a:rPr lang="en-US" sz="1000" dirty="0" smtClean="0">
                <a:solidFill>
                  <a:schemeClr val="accent3">
                    <a:lumMod val="75000"/>
                  </a:schemeClr>
                </a:solidFill>
                <a:latin typeface="+mn-lt"/>
              </a:rPr>
              <a:t>IO-</a:t>
            </a:r>
            <a:r>
              <a:rPr lang="en-US" sz="1000" dirty="0" err="1" smtClean="0">
                <a:solidFill>
                  <a:schemeClr val="accent3">
                    <a:lumMod val="75000"/>
                  </a:schemeClr>
                </a:solidFill>
                <a:latin typeface="+mn-lt"/>
              </a:rPr>
              <a:t>PostDoc</a:t>
            </a:r>
            <a:r>
              <a:rPr lang="en-US" sz="1000" dirty="0" smtClean="0">
                <a:solidFill>
                  <a:schemeClr val="accent3">
                    <a:lumMod val="75000"/>
                  </a:schemeClr>
                </a:solidFill>
                <a:latin typeface="+mn-lt"/>
              </a:rPr>
              <a:t> + contrib.</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24828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2343150"/>
            <a:ext cx="8001000" cy="438150"/>
          </a:xfrm>
        </p:spPr>
        <p:txBody>
          <a:bodyPr/>
          <a:lstStyle/>
          <a:p>
            <a:r>
              <a:rPr lang="en-US" dirty="0" smtClean="0"/>
              <a:t>Future Plans and Organizational matters</a:t>
            </a:r>
            <a:endParaRPr lang="en-GB" dirty="0"/>
          </a:p>
        </p:txBody>
      </p:sp>
    </p:spTree>
    <p:extLst>
      <p:ext uri="{BB962C8B-B14F-4D97-AF65-F5344CB8AC3E}">
        <p14:creationId xmlns:p14="http://schemas.microsoft.com/office/powerpoint/2010/main" val="3614600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and planned IMAS activities from IO</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0851192"/>
              </p:ext>
            </p:extLst>
          </p:nvPr>
        </p:nvGraphicFramePr>
        <p:xfrm>
          <a:off x="573088" y="444500"/>
          <a:ext cx="8001000" cy="36433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15007" y="4063484"/>
            <a:ext cx="26670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mn-lt"/>
              </a:rPr>
              <a:t>Minerva support and </a:t>
            </a:r>
            <a:r>
              <a:rPr lang="en-US" sz="1200" dirty="0" smtClean="0">
                <a:latin typeface="+mn-lt"/>
              </a:rPr>
              <a:t>extension</a:t>
            </a:r>
          </a:p>
          <a:p>
            <a:pPr marL="171450" indent="-171450">
              <a:buFont typeface="Arial" panose="020B0604020202020204" pitchFamily="34" charset="0"/>
              <a:buChar char="•"/>
            </a:pPr>
            <a:r>
              <a:rPr lang="en-US" sz="1200" dirty="0" smtClean="0">
                <a:latin typeface="+mn-lt"/>
              </a:rPr>
              <a:t>FWC IDS / Data-Entry validation</a:t>
            </a:r>
          </a:p>
          <a:p>
            <a:pPr marL="171450" indent="-171450">
              <a:buFont typeface="Arial" panose="020B0604020202020204" pitchFamily="34" charset="0"/>
              <a:buChar char="•"/>
            </a:pPr>
            <a:r>
              <a:rPr lang="en-US" sz="1200" dirty="0" smtClean="0">
                <a:latin typeface="+mn-lt"/>
              </a:rPr>
              <a:t>FWC </a:t>
            </a:r>
            <a:r>
              <a:rPr lang="en-US" sz="1200" dirty="0" err="1" smtClean="0">
                <a:latin typeface="+mn-lt"/>
              </a:rPr>
              <a:t>NetCDF</a:t>
            </a:r>
            <a:r>
              <a:rPr lang="en-US" sz="1200" dirty="0" smtClean="0">
                <a:latin typeface="+mn-lt"/>
              </a:rPr>
              <a:t> self-described IDS</a:t>
            </a:r>
          </a:p>
        </p:txBody>
      </p:sp>
      <p:sp>
        <p:nvSpPr>
          <p:cNvPr id="11" name="TextBox 10"/>
          <p:cNvSpPr txBox="1"/>
          <p:nvPr/>
        </p:nvSpPr>
        <p:spPr>
          <a:xfrm>
            <a:off x="5943600" y="4163341"/>
            <a:ext cx="26670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mn-lt"/>
              </a:rPr>
              <a:t>PDS refinements and extensions</a:t>
            </a:r>
          </a:p>
          <a:p>
            <a:pPr marL="171450" indent="-171450">
              <a:buFont typeface="Arial" panose="020B0604020202020204" pitchFamily="34" charset="0"/>
              <a:buChar char="•"/>
            </a:pPr>
            <a:r>
              <a:rPr lang="en-US" sz="1200" dirty="0">
                <a:latin typeface="+mn-lt"/>
              </a:rPr>
              <a:t>GGD-VTK support and </a:t>
            </a:r>
            <a:r>
              <a:rPr lang="en-US" sz="1200" dirty="0" smtClean="0">
                <a:latin typeface="+mn-lt"/>
              </a:rPr>
              <a:t>extension</a:t>
            </a:r>
          </a:p>
        </p:txBody>
      </p:sp>
      <p:sp>
        <p:nvSpPr>
          <p:cNvPr id="12" name="Left Brace 11"/>
          <p:cNvSpPr/>
          <p:nvPr/>
        </p:nvSpPr>
        <p:spPr bwMode="auto">
          <a:xfrm>
            <a:off x="1162607" y="4087813"/>
            <a:ext cx="152400" cy="610767"/>
          </a:xfrm>
          <a:prstGeom prst="leftBrace">
            <a:avLst>
              <a:gd name="adj1" fmla="val 28846"/>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3" name="TextBox 12"/>
          <p:cNvSpPr txBox="1"/>
          <p:nvPr/>
        </p:nvSpPr>
        <p:spPr>
          <a:xfrm>
            <a:off x="457200" y="4163341"/>
            <a:ext cx="763351" cy="461665"/>
          </a:xfrm>
          <a:prstGeom prst="rect">
            <a:avLst/>
          </a:prstGeom>
          <a:noFill/>
        </p:spPr>
        <p:txBody>
          <a:bodyPr wrap="none" rtlCol="0">
            <a:spAutoFit/>
          </a:bodyPr>
          <a:lstStyle/>
          <a:p>
            <a:pPr algn="ctr"/>
            <a:r>
              <a:rPr lang="en-US" sz="1200" dirty="0" smtClean="0">
                <a:latin typeface="+mn-lt"/>
              </a:rPr>
              <a:t>Ongoing</a:t>
            </a:r>
          </a:p>
          <a:p>
            <a:pPr algn="ctr"/>
            <a:r>
              <a:rPr lang="en-US" sz="1200" dirty="0" smtClean="0">
                <a:latin typeface="+mn-lt"/>
              </a:rPr>
              <a:t>calls</a:t>
            </a:r>
            <a:endParaRPr lang="en-GB" sz="1200" dirty="0" err="1" smtClean="0">
              <a:latin typeface="+mn-lt"/>
            </a:endParaRPr>
          </a:p>
        </p:txBody>
      </p:sp>
      <p:sp>
        <p:nvSpPr>
          <p:cNvPr id="14" name="Left Brace 13"/>
          <p:cNvSpPr/>
          <p:nvPr/>
        </p:nvSpPr>
        <p:spPr bwMode="auto">
          <a:xfrm>
            <a:off x="5791871" y="4189571"/>
            <a:ext cx="151729" cy="435435"/>
          </a:xfrm>
          <a:prstGeom prst="leftBrace">
            <a:avLst>
              <a:gd name="adj1" fmla="val 28846"/>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5" name="TextBox 14"/>
          <p:cNvSpPr txBox="1"/>
          <p:nvPr/>
        </p:nvSpPr>
        <p:spPr>
          <a:xfrm>
            <a:off x="4930070" y="4168958"/>
            <a:ext cx="958916" cy="461665"/>
          </a:xfrm>
          <a:prstGeom prst="rect">
            <a:avLst/>
          </a:prstGeom>
          <a:noFill/>
        </p:spPr>
        <p:txBody>
          <a:bodyPr wrap="none" rtlCol="0">
            <a:spAutoFit/>
          </a:bodyPr>
          <a:lstStyle/>
          <a:p>
            <a:pPr algn="ctr"/>
            <a:r>
              <a:rPr lang="en-US" sz="1200" dirty="0" smtClean="0">
                <a:latin typeface="+mn-lt"/>
              </a:rPr>
              <a:t>Under </a:t>
            </a:r>
          </a:p>
          <a:p>
            <a:pPr algn="ctr"/>
            <a:r>
              <a:rPr lang="en-US" sz="1200" dirty="0" smtClean="0">
                <a:latin typeface="+mn-lt"/>
              </a:rPr>
              <a:t>preparation</a:t>
            </a:r>
            <a:endParaRPr lang="en-GB" sz="1200" dirty="0" err="1" smtClean="0">
              <a:latin typeface="+mn-lt"/>
            </a:endParaRPr>
          </a:p>
        </p:txBody>
      </p:sp>
      <p:cxnSp>
        <p:nvCxnSpPr>
          <p:cNvPr id="19" name="Straight Connector 18"/>
          <p:cNvCxnSpPr/>
          <p:nvPr/>
        </p:nvCxnSpPr>
        <p:spPr bwMode="auto">
          <a:xfrm>
            <a:off x="6291072" y="666750"/>
            <a:ext cx="0" cy="3320534"/>
          </a:xfrm>
          <a:prstGeom prst="line">
            <a:avLst/>
          </a:prstGeom>
          <a:solidFill>
            <a:schemeClr val="accent1"/>
          </a:solidFill>
          <a:ln w="1905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983480" y="666750"/>
            <a:ext cx="0" cy="3320534"/>
          </a:xfrm>
          <a:prstGeom prst="line">
            <a:avLst/>
          </a:prstGeom>
          <a:solidFill>
            <a:schemeClr val="accent1"/>
          </a:solidFill>
          <a:ln w="1905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4946357" y="620423"/>
            <a:ext cx="688009" cy="246221"/>
          </a:xfrm>
          <a:prstGeom prst="rect">
            <a:avLst/>
          </a:prstGeom>
          <a:noFill/>
        </p:spPr>
        <p:txBody>
          <a:bodyPr wrap="none" rtlCol="0">
            <a:spAutoFit/>
          </a:bodyPr>
          <a:lstStyle/>
          <a:p>
            <a:r>
              <a:rPr lang="en-US" sz="1000" dirty="0" smtClean="0">
                <a:solidFill>
                  <a:srgbClr val="C00000"/>
                </a:solidFill>
                <a:latin typeface="+mn-lt"/>
              </a:rPr>
              <a:t>IMEG 14</a:t>
            </a:r>
            <a:endParaRPr lang="en-GB" sz="1000" dirty="0" err="1" smtClean="0">
              <a:solidFill>
                <a:srgbClr val="C00000"/>
              </a:solidFill>
              <a:latin typeface="+mn-lt"/>
            </a:endParaRPr>
          </a:p>
        </p:txBody>
      </p:sp>
      <p:sp>
        <p:nvSpPr>
          <p:cNvPr id="22" name="TextBox 21"/>
          <p:cNvSpPr txBox="1"/>
          <p:nvPr/>
        </p:nvSpPr>
        <p:spPr>
          <a:xfrm>
            <a:off x="6246191" y="620423"/>
            <a:ext cx="688009" cy="246221"/>
          </a:xfrm>
          <a:prstGeom prst="rect">
            <a:avLst/>
          </a:prstGeom>
          <a:noFill/>
        </p:spPr>
        <p:txBody>
          <a:bodyPr wrap="none" rtlCol="0">
            <a:spAutoFit/>
          </a:bodyPr>
          <a:lstStyle/>
          <a:p>
            <a:r>
              <a:rPr lang="en-US" sz="1000" dirty="0" smtClean="0">
                <a:solidFill>
                  <a:srgbClr val="00B050"/>
                </a:solidFill>
                <a:latin typeface="+mn-lt"/>
              </a:rPr>
              <a:t>IMEG 15</a:t>
            </a:r>
            <a:endParaRPr lang="en-GB" sz="1000" dirty="0" err="1" smtClean="0">
              <a:solidFill>
                <a:srgbClr val="00B050"/>
              </a:solidFill>
              <a:latin typeface="+mn-lt"/>
            </a:endParaRPr>
          </a:p>
        </p:txBody>
      </p:sp>
      <p:sp>
        <p:nvSpPr>
          <p:cNvPr id="23" name="5-Point Star 22"/>
          <p:cNvSpPr/>
          <p:nvPr/>
        </p:nvSpPr>
        <p:spPr bwMode="auto">
          <a:xfrm>
            <a:off x="4376927" y="3608816"/>
            <a:ext cx="152400" cy="15240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4" name="5-Point Star 23"/>
          <p:cNvSpPr/>
          <p:nvPr/>
        </p:nvSpPr>
        <p:spPr bwMode="auto">
          <a:xfrm>
            <a:off x="6205727" y="3625362"/>
            <a:ext cx="152400" cy="15240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5" name="TextBox 24"/>
          <p:cNvSpPr txBox="1"/>
          <p:nvPr/>
        </p:nvSpPr>
        <p:spPr>
          <a:xfrm>
            <a:off x="4485639" y="3582586"/>
            <a:ext cx="1104790" cy="246221"/>
          </a:xfrm>
          <a:prstGeom prst="rect">
            <a:avLst/>
          </a:prstGeom>
          <a:noFill/>
        </p:spPr>
        <p:txBody>
          <a:bodyPr wrap="none" rtlCol="0">
            <a:spAutoFit/>
          </a:bodyPr>
          <a:lstStyle/>
          <a:p>
            <a:r>
              <a:rPr lang="en-US" sz="1000" dirty="0" smtClean="0">
                <a:latin typeface="+mn-lt"/>
              </a:rPr>
              <a:t>P. Sawantdesai</a:t>
            </a:r>
            <a:endParaRPr lang="en-GB" sz="1000" dirty="0" err="1" smtClean="0">
              <a:latin typeface="+mn-lt"/>
            </a:endParaRPr>
          </a:p>
        </p:txBody>
      </p:sp>
      <p:sp>
        <p:nvSpPr>
          <p:cNvPr id="26" name="TextBox 25"/>
          <p:cNvSpPr txBox="1"/>
          <p:nvPr/>
        </p:nvSpPr>
        <p:spPr>
          <a:xfrm>
            <a:off x="6291072" y="3591195"/>
            <a:ext cx="710451" cy="246221"/>
          </a:xfrm>
          <a:prstGeom prst="rect">
            <a:avLst/>
          </a:prstGeom>
          <a:noFill/>
        </p:spPr>
        <p:txBody>
          <a:bodyPr wrap="none" rtlCol="0">
            <a:spAutoFit/>
          </a:bodyPr>
          <a:lstStyle/>
          <a:p>
            <a:r>
              <a:rPr lang="en-US" sz="1000" dirty="0" smtClean="0">
                <a:latin typeface="+mn-lt"/>
              </a:rPr>
              <a:t>D. </a:t>
            </a:r>
            <a:r>
              <a:rPr lang="en-US" sz="1000" dirty="0" err="1" smtClean="0">
                <a:latin typeface="+mn-lt"/>
              </a:rPr>
              <a:t>Maroo</a:t>
            </a:r>
            <a:endParaRPr lang="en-GB" sz="1000" dirty="0" err="1" smtClean="0">
              <a:latin typeface="+mn-lt"/>
            </a:endParaRPr>
          </a:p>
        </p:txBody>
      </p:sp>
      <p:sp>
        <p:nvSpPr>
          <p:cNvPr id="27" name="5-Point Star 26"/>
          <p:cNvSpPr/>
          <p:nvPr/>
        </p:nvSpPr>
        <p:spPr bwMode="auto">
          <a:xfrm>
            <a:off x="4724400" y="1292896"/>
            <a:ext cx="152400" cy="152400"/>
          </a:xfrm>
          <a:prstGeom prst="star5">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8" name="TextBox 27"/>
          <p:cNvSpPr txBox="1"/>
          <p:nvPr/>
        </p:nvSpPr>
        <p:spPr>
          <a:xfrm>
            <a:off x="4809745" y="1258729"/>
            <a:ext cx="723275" cy="246221"/>
          </a:xfrm>
          <a:prstGeom prst="rect">
            <a:avLst/>
          </a:prstGeom>
          <a:noFill/>
        </p:spPr>
        <p:txBody>
          <a:bodyPr wrap="none" rtlCol="0">
            <a:spAutoFit/>
          </a:bodyPr>
          <a:lstStyle/>
          <a:p>
            <a:r>
              <a:rPr lang="en-US" sz="1000" dirty="0" smtClean="0">
                <a:latin typeface="+mn-lt"/>
              </a:rPr>
              <a:t>F. Koechl</a:t>
            </a:r>
            <a:endParaRPr lang="en-GB" sz="1000" dirty="0" err="1" smtClean="0">
              <a:latin typeface="+mn-lt"/>
            </a:endParaRPr>
          </a:p>
        </p:txBody>
      </p:sp>
      <p:sp>
        <p:nvSpPr>
          <p:cNvPr id="29" name="5-Point Star 28"/>
          <p:cNvSpPr/>
          <p:nvPr/>
        </p:nvSpPr>
        <p:spPr bwMode="auto">
          <a:xfrm>
            <a:off x="6326699" y="1289562"/>
            <a:ext cx="152400" cy="152400"/>
          </a:xfrm>
          <a:prstGeom prst="star5">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0" name="TextBox 29"/>
          <p:cNvSpPr txBox="1"/>
          <p:nvPr/>
        </p:nvSpPr>
        <p:spPr>
          <a:xfrm rot="19570847">
            <a:off x="6367084" y="1064512"/>
            <a:ext cx="612134" cy="246221"/>
          </a:xfrm>
          <a:prstGeom prst="rect">
            <a:avLst/>
          </a:prstGeom>
          <a:noFill/>
        </p:spPr>
        <p:txBody>
          <a:bodyPr wrap="square" rtlCol="0">
            <a:spAutoFit/>
          </a:bodyPr>
          <a:lstStyle/>
          <a:p>
            <a:r>
              <a:rPr lang="en-US" sz="1000" dirty="0" smtClean="0">
                <a:latin typeface="+mn-lt"/>
              </a:rPr>
              <a:t>F. Poli</a:t>
            </a:r>
            <a:endParaRPr lang="en-GB" sz="1000" dirty="0" err="1" smtClean="0">
              <a:latin typeface="+mn-lt"/>
            </a:endParaRPr>
          </a:p>
        </p:txBody>
      </p:sp>
      <p:sp>
        <p:nvSpPr>
          <p:cNvPr id="35" name="5-Point Star 34"/>
          <p:cNvSpPr/>
          <p:nvPr/>
        </p:nvSpPr>
        <p:spPr bwMode="auto">
          <a:xfrm>
            <a:off x="4428999" y="902947"/>
            <a:ext cx="152400" cy="152400"/>
          </a:xfrm>
          <a:prstGeom prst="star5">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6" name="TextBox 35"/>
          <p:cNvSpPr txBox="1"/>
          <p:nvPr/>
        </p:nvSpPr>
        <p:spPr>
          <a:xfrm>
            <a:off x="4528312" y="870357"/>
            <a:ext cx="679994" cy="246221"/>
          </a:xfrm>
          <a:prstGeom prst="rect">
            <a:avLst/>
          </a:prstGeom>
          <a:noFill/>
        </p:spPr>
        <p:txBody>
          <a:bodyPr wrap="none" rtlCol="0">
            <a:spAutoFit/>
          </a:bodyPr>
          <a:lstStyle/>
          <a:p>
            <a:r>
              <a:rPr lang="en-US" sz="1000" dirty="0" smtClean="0">
                <a:latin typeface="+mn-lt"/>
              </a:rPr>
              <a:t>P. Abreu</a:t>
            </a:r>
            <a:endParaRPr lang="en-GB" sz="1000" dirty="0" err="1" smtClean="0">
              <a:latin typeface="+mn-lt"/>
            </a:endParaRPr>
          </a:p>
        </p:txBody>
      </p:sp>
      <p:sp>
        <p:nvSpPr>
          <p:cNvPr id="31" name="5-Point Star 30"/>
          <p:cNvSpPr/>
          <p:nvPr/>
        </p:nvSpPr>
        <p:spPr bwMode="auto">
          <a:xfrm>
            <a:off x="8305800" y="1213202"/>
            <a:ext cx="152400" cy="152400"/>
          </a:xfrm>
          <a:prstGeom prst="star5">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2" name="TextBox 31"/>
          <p:cNvSpPr txBox="1"/>
          <p:nvPr/>
        </p:nvSpPr>
        <p:spPr>
          <a:xfrm>
            <a:off x="8458200" y="1186938"/>
            <a:ext cx="319318" cy="246221"/>
          </a:xfrm>
          <a:prstGeom prst="rect">
            <a:avLst/>
          </a:prstGeom>
          <a:noFill/>
        </p:spPr>
        <p:txBody>
          <a:bodyPr wrap="none" rtlCol="0">
            <a:spAutoFit/>
          </a:bodyPr>
          <a:lstStyle/>
          <a:p>
            <a:r>
              <a:rPr lang="en-US" sz="1000" dirty="0" smtClean="0">
                <a:latin typeface="+mn-lt"/>
              </a:rPr>
              <a:t>IO</a:t>
            </a:r>
            <a:endParaRPr lang="en-GB" sz="1000" dirty="0" err="1" smtClean="0">
              <a:latin typeface="+mn-lt"/>
            </a:endParaRPr>
          </a:p>
        </p:txBody>
      </p:sp>
      <p:sp>
        <p:nvSpPr>
          <p:cNvPr id="33" name="5-Point Star 32"/>
          <p:cNvSpPr/>
          <p:nvPr/>
        </p:nvSpPr>
        <p:spPr bwMode="auto">
          <a:xfrm>
            <a:off x="8305800" y="1453901"/>
            <a:ext cx="152400" cy="152400"/>
          </a:xfrm>
          <a:prstGeom prst="star5">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4" name="TextBox 33"/>
          <p:cNvSpPr txBox="1"/>
          <p:nvPr/>
        </p:nvSpPr>
        <p:spPr>
          <a:xfrm>
            <a:off x="8417211" y="1647690"/>
            <a:ext cx="389850" cy="246221"/>
          </a:xfrm>
          <a:prstGeom prst="rect">
            <a:avLst/>
          </a:prstGeom>
          <a:noFill/>
        </p:spPr>
        <p:txBody>
          <a:bodyPr wrap="none" rtlCol="0">
            <a:spAutoFit/>
          </a:bodyPr>
          <a:lstStyle/>
          <a:p>
            <a:r>
              <a:rPr lang="en-US" sz="1000" dirty="0" smtClean="0">
                <a:latin typeface="+mn-lt"/>
              </a:rPr>
              <a:t>IPA</a:t>
            </a:r>
            <a:endParaRPr lang="en-GB" sz="1000" dirty="0" err="1" smtClean="0">
              <a:latin typeface="+mn-lt"/>
            </a:endParaRPr>
          </a:p>
        </p:txBody>
      </p:sp>
      <p:sp>
        <p:nvSpPr>
          <p:cNvPr id="37" name="Rectangle 36"/>
          <p:cNvSpPr/>
          <p:nvPr/>
        </p:nvSpPr>
        <p:spPr bwMode="auto">
          <a:xfrm>
            <a:off x="8229599" y="971550"/>
            <a:ext cx="842329" cy="9144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9" name="TextBox 38"/>
          <p:cNvSpPr txBox="1"/>
          <p:nvPr/>
        </p:nvSpPr>
        <p:spPr>
          <a:xfrm>
            <a:off x="8310602" y="982644"/>
            <a:ext cx="665567" cy="230832"/>
          </a:xfrm>
          <a:prstGeom prst="rect">
            <a:avLst/>
          </a:prstGeom>
          <a:noFill/>
        </p:spPr>
        <p:txBody>
          <a:bodyPr wrap="none" rtlCol="0">
            <a:spAutoFit/>
          </a:bodyPr>
          <a:lstStyle/>
          <a:p>
            <a:r>
              <a:rPr lang="en-US" sz="900" dirty="0" smtClean="0">
                <a:latin typeface="+mn-lt"/>
              </a:rPr>
              <a:t>New staff</a:t>
            </a:r>
            <a:endParaRPr lang="en-GB" sz="900" dirty="0" err="1" smtClean="0">
              <a:latin typeface="+mn-lt"/>
            </a:endParaRPr>
          </a:p>
        </p:txBody>
      </p:sp>
      <p:sp>
        <p:nvSpPr>
          <p:cNvPr id="40" name="5-Point Star 39"/>
          <p:cNvSpPr/>
          <p:nvPr/>
        </p:nvSpPr>
        <p:spPr bwMode="auto">
          <a:xfrm>
            <a:off x="5830213" y="1999041"/>
            <a:ext cx="152400" cy="152400"/>
          </a:xfrm>
          <a:prstGeom prst="star5">
            <a:avLst/>
          </a:prstGeom>
          <a:solidFill>
            <a:srgbClr val="EFB94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1" name="TextBox 40"/>
          <p:cNvSpPr txBox="1"/>
          <p:nvPr/>
        </p:nvSpPr>
        <p:spPr>
          <a:xfrm>
            <a:off x="5932562" y="1962150"/>
            <a:ext cx="1548822" cy="246221"/>
          </a:xfrm>
          <a:prstGeom prst="rect">
            <a:avLst/>
          </a:prstGeom>
          <a:noFill/>
        </p:spPr>
        <p:txBody>
          <a:bodyPr wrap="none" rtlCol="0">
            <a:spAutoFit/>
          </a:bodyPr>
          <a:lstStyle/>
          <a:p>
            <a:r>
              <a:rPr lang="en-US" sz="1000" dirty="0" smtClean="0">
                <a:latin typeface="+mn-lt"/>
              </a:rPr>
              <a:t>M. Schneider (PDS RO)</a:t>
            </a:r>
            <a:endParaRPr lang="en-GB" sz="1000" dirty="0" err="1" smtClean="0">
              <a:latin typeface="+mn-lt"/>
            </a:endParaRPr>
          </a:p>
        </p:txBody>
      </p:sp>
      <p:sp>
        <p:nvSpPr>
          <p:cNvPr id="38" name="5-Point Star 37"/>
          <p:cNvSpPr/>
          <p:nvPr/>
        </p:nvSpPr>
        <p:spPr bwMode="auto">
          <a:xfrm>
            <a:off x="8305800" y="1694601"/>
            <a:ext cx="152400" cy="152400"/>
          </a:xfrm>
          <a:prstGeom prst="star5">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2" name="TextBox 41"/>
          <p:cNvSpPr txBox="1"/>
          <p:nvPr/>
        </p:nvSpPr>
        <p:spPr>
          <a:xfrm>
            <a:off x="8424237" y="1417496"/>
            <a:ext cx="667170" cy="246221"/>
          </a:xfrm>
          <a:prstGeom prst="rect">
            <a:avLst/>
          </a:prstGeom>
          <a:noFill/>
        </p:spPr>
        <p:txBody>
          <a:bodyPr wrap="none" rtlCol="0">
            <a:spAutoFit/>
          </a:bodyPr>
          <a:lstStyle/>
          <a:p>
            <a:r>
              <a:rPr lang="en-US" sz="1000" dirty="0" err="1" smtClean="0">
                <a:latin typeface="+mn-lt"/>
              </a:rPr>
              <a:t>PostDoc</a:t>
            </a:r>
            <a:endParaRPr lang="en-GB" sz="1000" dirty="0" err="1" smtClean="0">
              <a:latin typeface="+mn-lt"/>
            </a:endParaRPr>
          </a:p>
        </p:txBody>
      </p:sp>
      <p:sp>
        <p:nvSpPr>
          <p:cNvPr id="43" name="5-Point Star 42"/>
          <p:cNvSpPr/>
          <p:nvPr/>
        </p:nvSpPr>
        <p:spPr bwMode="auto">
          <a:xfrm>
            <a:off x="6096000" y="1291549"/>
            <a:ext cx="152400" cy="152400"/>
          </a:xfrm>
          <a:prstGeom prst="star5">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4" name="TextBox 43"/>
          <p:cNvSpPr txBox="1"/>
          <p:nvPr/>
        </p:nvSpPr>
        <p:spPr>
          <a:xfrm rot="19530738">
            <a:off x="6073315" y="1056013"/>
            <a:ext cx="612134" cy="246221"/>
          </a:xfrm>
          <a:prstGeom prst="rect">
            <a:avLst/>
          </a:prstGeom>
          <a:noFill/>
        </p:spPr>
        <p:txBody>
          <a:bodyPr wrap="square" rtlCol="0">
            <a:spAutoFit/>
          </a:bodyPr>
          <a:lstStyle/>
          <a:p>
            <a:r>
              <a:rPr lang="en-US" sz="1000" dirty="0" smtClean="0">
                <a:latin typeface="+mn-lt"/>
              </a:rPr>
              <a:t>J. Lee</a:t>
            </a:r>
            <a:endParaRPr lang="en-GB" sz="1000" dirty="0" err="1" smtClean="0">
              <a:latin typeface="+mn-lt"/>
            </a:endParaRPr>
          </a:p>
        </p:txBody>
      </p:sp>
    </p:spTree>
    <p:extLst>
      <p:ext uri="{BB962C8B-B14F-4D97-AF65-F5344CB8AC3E}">
        <p14:creationId xmlns:p14="http://schemas.microsoft.com/office/powerpoint/2010/main" val="3014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3" grpId="0"/>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IMAS CA and Licensing</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111" t="21852" r="2222" b="27778"/>
          <a:stretch/>
        </p:blipFill>
        <p:spPr>
          <a:xfrm>
            <a:off x="4222183" y="971550"/>
            <a:ext cx="4921818" cy="2425244"/>
          </a:xfrm>
          <a:prstGeom prst="rect">
            <a:avLst/>
          </a:prstGeom>
        </p:spPr>
      </p:pic>
      <p:grpSp>
        <p:nvGrpSpPr>
          <p:cNvPr id="5" name="Group 4"/>
          <p:cNvGrpSpPr/>
          <p:nvPr/>
        </p:nvGrpSpPr>
        <p:grpSpPr>
          <a:xfrm>
            <a:off x="8763000" y="551189"/>
            <a:ext cx="290129" cy="675166"/>
            <a:chOff x="2819400" y="3256434"/>
            <a:chExt cx="290129" cy="675166"/>
          </a:xfrm>
        </p:grpSpPr>
        <p:grpSp>
          <p:nvGrpSpPr>
            <p:cNvPr id="6" name="Group 5"/>
            <p:cNvGrpSpPr/>
            <p:nvPr/>
          </p:nvGrpSpPr>
          <p:grpSpPr>
            <a:xfrm>
              <a:off x="2819400" y="3256434"/>
              <a:ext cx="290129" cy="230832"/>
              <a:chOff x="2819400" y="3256434"/>
              <a:chExt cx="290129" cy="230832"/>
            </a:xfrm>
          </p:grpSpPr>
          <p:sp>
            <p:nvSpPr>
              <p:cNvPr id="16" name="Rectangle 15"/>
              <p:cNvSpPr/>
              <p:nvPr/>
            </p:nvSpPr>
            <p:spPr bwMode="auto">
              <a:xfrm>
                <a:off x="2819400" y="3333750"/>
                <a:ext cx="76200" cy="76200"/>
              </a:xfrm>
              <a:prstGeom prst="rect">
                <a:avLst/>
              </a:prstGeom>
              <a:solidFill>
                <a:srgbClr val="F4433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7" name="TextBox 16"/>
              <p:cNvSpPr txBox="1"/>
              <p:nvPr/>
            </p:nvSpPr>
            <p:spPr>
              <a:xfrm>
                <a:off x="2860743" y="3256434"/>
                <a:ext cx="248786" cy="230832"/>
              </a:xfrm>
              <a:prstGeom prst="rect">
                <a:avLst/>
              </a:prstGeom>
              <a:noFill/>
            </p:spPr>
            <p:txBody>
              <a:bodyPr wrap="none" rtlCol="0">
                <a:spAutoFit/>
              </a:bodyPr>
              <a:lstStyle/>
              <a:p>
                <a:r>
                  <a:rPr lang="en-US" sz="900" dirty="0" smtClean="0">
                    <a:latin typeface="+mn-lt"/>
                  </a:rPr>
                  <a:t>4</a:t>
                </a:r>
                <a:endParaRPr lang="en-GB" sz="1200" dirty="0" err="1" smtClean="0">
                  <a:latin typeface="+mn-lt"/>
                </a:endParaRPr>
              </a:p>
            </p:txBody>
          </p:sp>
        </p:grpSp>
        <p:grpSp>
          <p:nvGrpSpPr>
            <p:cNvPr id="7" name="Group 6"/>
            <p:cNvGrpSpPr/>
            <p:nvPr/>
          </p:nvGrpSpPr>
          <p:grpSpPr>
            <a:xfrm>
              <a:off x="2819400" y="3405137"/>
              <a:ext cx="290129" cy="230832"/>
              <a:chOff x="2961017" y="3628365"/>
              <a:chExt cx="290129" cy="230832"/>
            </a:xfrm>
          </p:grpSpPr>
          <p:sp>
            <p:nvSpPr>
              <p:cNvPr id="14" name="Rectangle 13"/>
              <p:cNvSpPr/>
              <p:nvPr/>
            </p:nvSpPr>
            <p:spPr bwMode="auto">
              <a:xfrm>
                <a:off x="2961017" y="3705681"/>
                <a:ext cx="76200" cy="76200"/>
              </a:xfrm>
              <a:prstGeom prst="rect">
                <a:avLst/>
              </a:prstGeom>
              <a:solidFill>
                <a:srgbClr val="F66E6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5" name="TextBox 14"/>
              <p:cNvSpPr txBox="1"/>
              <p:nvPr/>
            </p:nvSpPr>
            <p:spPr>
              <a:xfrm>
                <a:off x="3002360" y="3628365"/>
                <a:ext cx="248786" cy="230832"/>
              </a:xfrm>
              <a:prstGeom prst="rect">
                <a:avLst/>
              </a:prstGeom>
              <a:noFill/>
            </p:spPr>
            <p:txBody>
              <a:bodyPr wrap="none" rtlCol="0">
                <a:spAutoFit/>
              </a:bodyPr>
              <a:lstStyle/>
              <a:p>
                <a:r>
                  <a:rPr lang="en-US" sz="900" dirty="0" smtClean="0">
                    <a:latin typeface="+mn-lt"/>
                  </a:rPr>
                  <a:t>3</a:t>
                </a:r>
                <a:endParaRPr lang="en-GB" sz="1200" dirty="0" err="1" smtClean="0">
                  <a:latin typeface="+mn-lt"/>
                </a:endParaRPr>
              </a:p>
            </p:txBody>
          </p:sp>
        </p:grpSp>
        <p:grpSp>
          <p:nvGrpSpPr>
            <p:cNvPr id="8" name="Group 7"/>
            <p:cNvGrpSpPr/>
            <p:nvPr/>
          </p:nvGrpSpPr>
          <p:grpSpPr>
            <a:xfrm>
              <a:off x="2819400" y="3553840"/>
              <a:ext cx="290129" cy="230832"/>
              <a:chOff x="3443671" y="3867150"/>
              <a:chExt cx="290129" cy="230832"/>
            </a:xfrm>
          </p:grpSpPr>
          <p:sp>
            <p:nvSpPr>
              <p:cNvPr id="12" name="Rectangle 11"/>
              <p:cNvSpPr/>
              <p:nvPr/>
            </p:nvSpPr>
            <p:spPr bwMode="auto">
              <a:xfrm>
                <a:off x="3443671" y="3944466"/>
                <a:ext cx="76200" cy="76200"/>
              </a:xfrm>
              <a:prstGeom prst="rect">
                <a:avLst/>
              </a:prstGeom>
              <a:solidFill>
                <a:srgbClr val="F99A9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3" name="TextBox 12"/>
              <p:cNvSpPr txBox="1"/>
              <p:nvPr/>
            </p:nvSpPr>
            <p:spPr>
              <a:xfrm>
                <a:off x="3485014" y="3867150"/>
                <a:ext cx="248786" cy="230832"/>
              </a:xfrm>
              <a:prstGeom prst="rect">
                <a:avLst/>
              </a:prstGeom>
              <a:noFill/>
            </p:spPr>
            <p:txBody>
              <a:bodyPr wrap="none" rtlCol="0">
                <a:spAutoFit/>
              </a:bodyPr>
              <a:lstStyle/>
              <a:p>
                <a:r>
                  <a:rPr lang="en-US" sz="900" dirty="0" smtClean="0">
                    <a:latin typeface="+mn-lt"/>
                  </a:rPr>
                  <a:t>2</a:t>
                </a:r>
                <a:endParaRPr lang="en-GB" sz="1200" dirty="0" err="1" smtClean="0">
                  <a:latin typeface="+mn-lt"/>
                </a:endParaRPr>
              </a:p>
            </p:txBody>
          </p:sp>
        </p:grpSp>
        <p:grpSp>
          <p:nvGrpSpPr>
            <p:cNvPr id="9" name="Group 8"/>
            <p:cNvGrpSpPr/>
            <p:nvPr/>
          </p:nvGrpSpPr>
          <p:grpSpPr>
            <a:xfrm>
              <a:off x="2819400" y="3700768"/>
              <a:ext cx="290129" cy="230832"/>
              <a:chOff x="3194535" y="4297701"/>
              <a:chExt cx="290129" cy="230832"/>
            </a:xfrm>
          </p:grpSpPr>
          <p:sp>
            <p:nvSpPr>
              <p:cNvPr id="10" name="Rectangle 9"/>
              <p:cNvSpPr/>
              <p:nvPr/>
            </p:nvSpPr>
            <p:spPr bwMode="auto">
              <a:xfrm>
                <a:off x="3194535" y="4375017"/>
                <a:ext cx="76200" cy="76200"/>
              </a:xfrm>
              <a:prstGeom prst="rect">
                <a:avLst/>
              </a:prstGeom>
              <a:solidFill>
                <a:srgbClr val="FCC7C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1" name="TextBox 10"/>
              <p:cNvSpPr txBox="1"/>
              <p:nvPr/>
            </p:nvSpPr>
            <p:spPr>
              <a:xfrm>
                <a:off x="3235878" y="4297701"/>
                <a:ext cx="248786" cy="230832"/>
              </a:xfrm>
              <a:prstGeom prst="rect">
                <a:avLst/>
              </a:prstGeom>
              <a:noFill/>
            </p:spPr>
            <p:txBody>
              <a:bodyPr wrap="none" rtlCol="0">
                <a:spAutoFit/>
              </a:bodyPr>
              <a:lstStyle/>
              <a:p>
                <a:r>
                  <a:rPr lang="en-US" sz="900" dirty="0" smtClean="0">
                    <a:latin typeface="+mn-lt"/>
                  </a:rPr>
                  <a:t>1</a:t>
                </a:r>
                <a:endParaRPr lang="en-GB" sz="1200" dirty="0" err="1" smtClean="0">
                  <a:latin typeface="+mn-lt"/>
                </a:endParaRPr>
              </a:p>
            </p:txBody>
          </p:sp>
        </p:grpSp>
      </p:grpSp>
      <p:sp>
        <p:nvSpPr>
          <p:cNvPr id="18" name="TextBox 17"/>
          <p:cNvSpPr txBox="1"/>
          <p:nvPr/>
        </p:nvSpPr>
        <p:spPr>
          <a:xfrm>
            <a:off x="7511490" y="790495"/>
            <a:ext cx="1223412" cy="215444"/>
          </a:xfrm>
          <a:prstGeom prst="rect">
            <a:avLst/>
          </a:prstGeom>
          <a:noFill/>
        </p:spPr>
        <p:txBody>
          <a:bodyPr wrap="none" rtlCol="0">
            <a:spAutoFit/>
          </a:bodyPr>
          <a:lstStyle/>
          <a:p>
            <a:pPr algn="ctr"/>
            <a:r>
              <a:rPr lang="en-US" sz="800" dirty="0">
                <a:latin typeface="+mn-lt"/>
              </a:rPr>
              <a:t>S</a:t>
            </a:r>
            <a:r>
              <a:rPr lang="en-US" sz="800" dirty="0" smtClean="0">
                <a:latin typeface="+mn-lt"/>
              </a:rPr>
              <a:t>igned CA per country</a:t>
            </a:r>
          </a:p>
        </p:txBody>
      </p:sp>
      <p:sp>
        <p:nvSpPr>
          <p:cNvPr id="3" name="Content Placeholder 2"/>
          <p:cNvSpPr>
            <a:spLocks noGrp="1"/>
          </p:cNvSpPr>
          <p:nvPr>
            <p:ph idx="1"/>
          </p:nvPr>
        </p:nvSpPr>
        <p:spPr>
          <a:xfrm>
            <a:off x="225594" y="666750"/>
            <a:ext cx="5715000" cy="838200"/>
          </a:xfrm>
          <a:solidFill>
            <a:schemeClr val="bg1">
              <a:alpha val="75000"/>
            </a:schemeClr>
          </a:solidFill>
        </p:spPr>
        <p:txBody>
          <a:bodyPr/>
          <a:lstStyle/>
          <a:p>
            <a:r>
              <a:rPr lang="en-US" sz="1600" dirty="0" smtClean="0"/>
              <a:t>Access via IMAS Cooperation Agreement</a:t>
            </a:r>
          </a:p>
          <a:p>
            <a:pPr lvl="1"/>
            <a:r>
              <a:rPr lang="en-US" sz="1400" dirty="0" smtClean="0"/>
              <a:t>38 have been signed so far (5 include access for 3</a:t>
            </a:r>
            <a:r>
              <a:rPr lang="en-US" sz="1400" baseline="30000" dirty="0" smtClean="0"/>
              <a:t>rd</a:t>
            </a:r>
            <a:r>
              <a:rPr lang="en-US" sz="1400" dirty="0" smtClean="0"/>
              <a:t> parties)</a:t>
            </a:r>
          </a:p>
          <a:p>
            <a:pPr lvl="1"/>
            <a:r>
              <a:rPr lang="en-US" sz="1400" dirty="0" smtClean="0"/>
              <a:t>17 are under discussion</a:t>
            </a:r>
            <a:endParaRPr lang="en-GB" sz="1400" dirty="0"/>
          </a:p>
        </p:txBody>
      </p:sp>
      <p:sp>
        <p:nvSpPr>
          <p:cNvPr id="34" name="Content Placeholder 2"/>
          <p:cNvSpPr txBox="1">
            <a:spLocks/>
          </p:cNvSpPr>
          <p:nvPr/>
        </p:nvSpPr>
        <p:spPr bwMode="auto">
          <a:xfrm>
            <a:off x="225594" y="3867150"/>
            <a:ext cx="7285896" cy="838200"/>
          </a:xfrm>
          <a:prstGeom prst="rect">
            <a:avLst/>
          </a:prstGeom>
          <a:solidFill>
            <a:schemeClr val="bg1">
              <a:alpha val="75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t>Continue to push for a release of IMAS infrastructure under </a:t>
            </a:r>
            <a:r>
              <a:rPr lang="en-US" sz="1600" kern="0" dirty="0" smtClean="0">
                <a:solidFill>
                  <a:srgbClr val="00B050"/>
                </a:solidFill>
              </a:rPr>
              <a:t>Open </a:t>
            </a:r>
            <a:r>
              <a:rPr lang="en-US" sz="1600" kern="0" dirty="0" err="1" smtClean="0">
                <a:solidFill>
                  <a:srgbClr val="00B050"/>
                </a:solidFill>
              </a:rPr>
              <a:t>licences</a:t>
            </a:r>
            <a:endParaRPr lang="en-US" sz="1600" kern="0" dirty="0" smtClean="0">
              <a:solidFill>
                <a:srgbClr val="00B050"/>
              </a:solidFill>
            </a:endParaRPr>
          </a:p>
          <a:p>
            <a:pPr lvl="1"/>
            <a:r>
              <a:rPr lang="en-US" sz="1400" kern="0" dirty="0" smtClean="0"/>
              <a:t>Data Dictionary as Creative Common </a:t>
            </a:r>
          </a:p>
          <a:p>
            <a:pPr lvl="1"/>
            <a:r>
              <a:rPr lang="en-US" sz="1400" kern="0" dirty="0" smtClean="0"/>
              <a:t>Access-Layer and other tools as Apache 2.0 / LGPL 3.0 or equivalent</a:t>
            </a:r>
          </a:p>
        </p:txBody>
      </p:sp>
      <p:sp>
        <p:nvSpPr>
          <p:cNvPr id="35" name="Content Placeholder 2"/>
          <p:cNvSpPr txBox="1">
            <a:spLocks/>
          </p:cNvSpPr>
          <p:nvPr/>
        </p:nvSpPr>
        <p:spPr bwMode="auto">
          <a:xfrm>
            <a:off x="225594" y="1733550"/>
            <a:ext cx="4651206" cy="642938"/>
          </a:xfrm>
          <a:prstGeom prst="rect">
            <a:avLst/>
          </a:prstGeom>
          <a:solidFill>
            <a:schemeClr val="bg1">
              <a:alpha val="75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t>IMAS </a:t>
            </a:r>
            <a:r>
              <a:rPr lang="en-US" sz="1600" kern="0" dirty="0" err="1" smtClean="0"/>
              <a:t>licence</a:t>
            </a:r>
            <a:r>
              <a:rPr lang="en-US" sz="1600" kern="0" dirty="0" smtClean="0"/>
              <a:t> added to repositories if missing</a:t>
            </a:r>
          </a:p>
          <a:p>
            <a:pPr lvl="1"/>
            <a:r>
              <a:rPr lang="en-US" sz="1400" kern="0" dirty="0" smtClean="0"/>
              <a:t>Based on </a:t>
            </a:r>
            <a:r>
              <a:rPr lang="en-US" sz="1400" kern="0" dirty="0" smtClean="0">
                <a:solidFill>
                  <a:srgbClr val="00B050"/>
                </a:solidFill>
              </a:rPr>
              <a:t>3-clause BSD </a:t>
            </a:r>
            <a:r>
              <a:rPr lang="en-US" sz="1400" kern="0" dirty="0" smtClean="0"/>
              <a:t>+ </a:t>
            </a:r>
            <a:r>
              <a:rPr lang="en-US" sz="1400" kern="0" dirty="0" smtClean="0">
                <a:solidFill>
                  <a:srgbClr val="FAA61A"/>
                </a:solidFill>
              </a:rPr>
              <a:t>2 extra conditions</a:t>
            </a:r>
          </a:p>
          <a:p>
            <a:pPr marL="947737" lvl="2" indent="0">
              <a:buNone/>
            </a:pPr>
            <a:endParaRPr lang="en-US" sz="1200" kern="0" dirty="0" smtClean="0"/>
          </a:p>
        </p:txBody>
      </p:sp>
      <p:sp>
        <p:nvSpPr>
          <p:cNvPr id="37" name="TextBox 36"/>
          <p:cNvSpPr txBox="1"/>
          <p:nvPr/>
        </p:nvSpPr>
        <p:spPr>
          <a:xfrm>
            <a:off x="964793" y="2318415"/>
            <a:ext cx="6514779" cy="1384995"/>
          </a:xfrm>
          <a:prstGeom prst="rect">
            <a:avLst/>
          </a:prstGeom>
          <a:solidFill>
            <a:schemeClr val="bg1">
              <a:alpha val="75000"/>
            </a:schemeClr>
          </a:solidFill>
          <a:ln>
            <a:solidFill>
              <a:schemeClr val="tx1"/>
            </a:solidFill>
          </a:ln>
        </p:spPr>
        <p:txBody>
          <a:bodyPr wrap="square" rtlCol="0">
            <a:spAutoFit/>
          </a:bodyPr>
          <a:lstStyle/>
          <a:p>
            <a:pPr marL="171450" indent="-171450">
              <a:buFont typeface="Arial" panose="020B0604020202020204" pitchFamily="34" charset="0"/>
              <a:buChar char="•"/>
            </a:pPr>
            <a:r>
              <a:rPr lang="en-GB" sz="1200" dirty="0">
                <a:solidFill>
                  <a:srgbClr val="FEBA31"/>
                </a:solidFill>
                <a:latin typeface="Arial Narrow" panose="020B0606020202030204" pitchFamily="34" charset="0"/>
                <a:cs typeface="Courier New" panose="02070309020205020404" pitchFamily="49" charset="0"/>
              </a:rPr>
              <a:t>Use and redistribution, for </a:t>
            </a:r>
            <a:r>
              <a:rPr lang="en-GB" sz="1200" b="1" dirty="0">
                <a:solidFill>
                  <a:srgbClr val="FEBA31"/>
                </a:solidFill>
                <a:latin typeface="Arial Narrow" panose="020B0606020202030204" pitchFamily="34" charset="0"/>
                <a:cs typeface="Courier New" panose="02070309020205020404" pitchFamily="49" charset="0"/>
              </a:rPr>
              <a:t>peaceful purposes only, are granted solely to the ITER Members </a:t>
            </a:r>
            <a:r>
              <a:rPr lang="en-GB" sz="1200" dirty="0">
                <a:solidFill>
                  <a:srgbClr val="FEBA31"/>
                </a:solidFill>
                <a:latin typeface="Arial Narrow" panose="020B0606020202030204" pitchFamily="34" charset="0"/>
                <a:cs typeface="Courier New" panose="02070309020205020404" pitchFamily="49" charset="0"/>
              </a:rPr>
              <a:t>(the People's Republic of China, the European Atomic Energy Community, the Republic of India, Japan, the Republic of Korea, the Russian Federation, and the United States of America), with the right to sub-license within their territory for the purpose of fusion research and development. Organizations, bodies or individuals of non-ITER Members shall seek specific written permission from the ITER Organization before use or redistribution of this software.</a:t>
            </a:r>
          </a:p>
          <a:p>
            <a:pPr marL="171450" indent="-171450">
              <a:buFont typeface="Arial" panose="020B0604020202020204" pitchFamily="34" charset="0"/>
              <a:buChar char="•"/>
            </a:pPr>
            <a:r>
              <a:rPr lang="en-GB" sz="1200" dirty="0">
                <a:solidFill>
                  <a:srgbClr val="FEBA31"/>
                </a:solidFill>
                <a:latin typeface="Arial Narrow" panose="020B0606020202030204" pitchFamily="34" charset="0"/>
                <a:cs typeface="Courier New" panose="02070309020205020404" pitchFamily="49" charset="0"/>
              </a:rPr>
              <a:t>All </a:t>
            </a:r>
            <a:r>
              <a:rPr lang="en-GB" sz="1200" b="1" dirty="0">
                <a:solidFill>
                  <a:srgbClr val="FEBA31"/>
                </a:solidFill>
                <a:latin typeface="Arial Narrow" panose="020B0606020202030204" pitchFamily="34" charset="0"/>
                <a:cs typeface="Courier New" panose="02070309020205020404" pitchFamily="49" charset="0"/>
              </a:rPr>
              <a:t>modifications/derivatives shall be made available</a:t>
            </a:r>
            <a:r>
              <a:rPr lang="en-GB" sz="1200" dirty="0">
                <a:solidFill>
                  <a:srgbClr val="FEBA31"/>
                </a:solidFill>
                <a:latin typeface="Arial Narrow" panose="020B0606020202030204" pitchFamily="34" charset="0"/>
                <a:cs typeface="Courier New" panose="02070309020205020404" pitchFamily="49" charset="0"/>
              </a:rPr>
              <a:t> to the ITER Organization</a:t>
            </a:r>
            <a:r>
              <a:rPr lang="en-GB" sz="1200" dirty="0" smtClean="0">
                <a:solidFill>
                  <a:srgbClr val="FEBA31"/>
                </a:solidFill>
                <a:latin typeface="Arial Narrow" panose="020B0606020202030204" pitchFamily="34" charset="0"/>
                <a:cs typeface="Courier New" panose="02070309020205020404" pitchFamily="49" charset="0"/>
              </a:rPr>
              <a:t>.</a:t>
            </a:r>
            <a:endParaRPr lang="en-GB" sz="1200" dirty="0">
              <a:solidFill>
                <a:srgbClr val="FEBA31"/>
              </a:solidFill>
              <a:latin typeface="Arial Narrow" panose="020B0606020202030204" pitchFamily="34" charset="0"/>
              <a:cs typeface="Courier New" panose="02070309020205020404" pitchFamily="49" charset="0"/>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192815"/>
            <a:ext cx="685800" cy="241589"/>
          </a:xfrm>
          <a:prstGeom prst="rect">
            <a:avLst/>
          </a:prstGeom>
        </p:spPr>
      </p:pic>
    </p:spTree>
    <p:extLst>
      <p:ext uri="{BB962C8B-B14F-4D97-AF65-F5344CB8AC3E}">
        <p14:creationId xmlns:p14="http://schemas.microsoft.com/office/powerpoint/2010/main" val="39349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41823098"/>
              </p:ext>
            </p:extLst>
          </p:nvPr>
        </p:nvGraphicFramePr>
        <p:xfrm>
          <a:off x="1025866" y="971550"/>
          <a:ext cx="770485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895078"/>
            <a:ext cx="1110722" cy="1112752"/>
          </a:xfrm>
          <a:prstGeom prst="rect">
            <a:avLst/>
          </a:prstGeom>
        </p:spPr>
      </p:pic>
      <p:sp>
        <p:nvSpPr>
          <p:cNvPr id="9" name="Rectangle 8"/>
          <p:cNvSpPr/>
          <p:nvPr/>
        </p:nvSpPr>
        <p:spPr bwMode="auto">
          <a:xfrm>
            <a:off x="2569464" y="1106424"/>
            <a:ext cx="6163056" cy="1060704"/>
          </a:xfrm>
          <a:prstGeom prst="rect">
            <a:avLst/>
          </a:prstGeom>
          <a:noFill/>
          <a:ln w="38100" cap="flat" cmpd="sng" algn="ctr">
            <a:solidFill>
              <a:srgbClr val="FF00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0" name="Title 1"/>
          <p:cNvSpPr>
            <a:spLocks noGrp="1"/>
          </p:cNvSpPr>
          <p:nvPr>
            <p:ph type="title"/>
          </p:nvPr>
        </p:nvSpPr>
        <p:spPr>
          <a:xfrm>
            <a:off x="573088" y="0"/>
            <a:ext cx="8001000" cy="438150"/>
          </a:xfrm>
        </p:spPr>
        <p:txBody>
          <a:bodyPr/>
          <a:lstStyle/>
          <a:p>
            <a:r>
              <a:rPr lang="fr-FR" dirty="0" smtClean="0"/>
              <a:t>IMAS Progress </a:t>
            </a:r>
            <a:r>
              <a:rPr lang="fr-FR" dirty="0" err="1" smtClean="0"/>
              <a:t>Status</a:t>
            </a:r>
            <a:endParaRPr lang="en-GB" dirty="0"/>
          </a:p>
        </p:txBody>
      </p:sp>
    </p:spTree>
    <p:extLst>
      <p:ext uri="{BB962C8B-B14F-4D97-AF65-F5344CB8AC3E}">
        <p14:creationId xmlns:p14="http://schemas.microsoft.com/office/powerpoint/2010/main" val="1571701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and Training</a:t>
            </a:r>
            <a:endParaRPr lang="en-GB" dirty="0"/>
          </a:p>
        </p:txBody>
      </p:sp>
      <p:pic>
        <p:nvPicPr>
          <p:cNvPr id="25" name="Picture 24">
            <a:hlinkClick r:id="rId2" tooltip="AL5 cheat sheet"/>
          </p:cNvPr>
          <p:cNvPicPr>
            <a:picLocks noChangeAspect="1"/>
          </p:cNvPicPr>
          <p:nvPr/>
        </p:nvPicPr>
        <p:blipFill>
          <a:blip r:embed="rId3"/>
          <a:stretch>
            <a:fillRect/>
          </a:stretch>
        </p:blipFill>
        <p:spPr>
          <a:xfrm rot="1059771">
            <a:off x="7606554" y="699169"/>
            <a:ext cx="1213094" cy="16067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25">
            <a:hlinkClick r:id="rId4" tooltip="newsletter #5"/>
          </p:cNvPr>
          <p:cNvPicPr>
            <a:picLocks noChangeAspect="1"/>
          </p:cNvPicPr>
          <p:nvPr/>
        </p:nvPicPr>
        <p:blipFill>
          <a:blip r:embed="rId5"/>
          <a:stretch>
            <a:fillRect/>
          </a:stretch>
        </p:blipFill>
        <p:spPr>
          <a:xfrm rot="367489">
            <a:off x="6553534" y="625588"/>
            <a:ext cx="1295401" cy="16586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26">
            <a:hlinkClick r:id="rId6" tooltip="newsletter #4"/>
          </p:cNvPr>
          <p:cNvPicPr>
            <a:picLocks noChangeAspect="1"/>
          </p:cNvPicPr>
          <p:nvPr/>
        </p:nvPicPr>
        <p:blipFill>
          <a:blip r:embed="rId7"/>
          <a:stretch>
            <a:fillRect/>
          </a:stretch>
        </p:blipFill>
        <p:spPr>
          <a:xfrm>
            <a:off x="5568631" y="697246"/>
            <a:ext cx="1305990" cy="16105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9800" y="2190750"/>
            <a:ext cx="3048000" cy="807445"/>
          </a:xfrm>
          <a:prstGeom prst="rect">
            <a:avLst/>
          </a:prstGeom>
        </p:spPr>
      </p:pic>
      <p:sp>
        <p:nvSpPr>
          <p:cNvPr id="3" name="Content Placeholder 2"/>
          <p:cNvSpPr>
            <a:spLocks noGrp="1"/>
          </p:cNvSpPr>
          <p:nvPr>
            <p:ph idx="1"/>
          </p:nvPr>
        </p:nvSpPr>
        <p:spPr>
          <a:xfrm>
            <a:off x="304800" y="660460"/>
            <a:ext cx="8001000" cy="1606490"/>
          </a:xfrm>
        </p:spPr>
        <p:txBody>
          <a:bodyPr/>
          <a:lstStyle/>
          <a:p>
            <a:r>
              <a:rPr lang="en-US" sz="1600" dirty="0" smtClean="0"/>
              <a:t>Regular newsletters sent to 600+ recipients</a:t>
            </a:r>
          </a:p>
          <a:p>
            <a:r>
              <a:rPr lang="en-US" sz="1600" dirty="0" smtClean="0"/>
              <a:t>Regular communication and support meetings</a:t>
            </a:r>
          </a:p>
          <a:p>
            <a:pPr lvl="1"/>
            <a:r>
              <a:rPr lang="en-US" sz="1400" dirty="0" smtClean="0"/>
              <a:t>Monthly for </a:t>
            </a:r>
            <a:r>
              <a:rPr lang="en-US" sz="1400" dirty="0" smtClean="0">
                <a:hlinkClick r:id="rId9" tooltip="notes"/>
              </a:rPr>
              <a:t>Data-Dictionary</a:t>
            </a:r>
            <a:endParaRPr lang="en-US" sz="1400" dirty="0" smtClean="0"/>
          </a:p>
          <a:p>
            <a:pPr lvl="1"/>
            <a:r>
              <a:rPr lang="en-US" sz="1400" dirty="0" smtClean="0"/>
              <a:t>Bi-monthly </a:t>
            </a:r>
            <a:r>
              <a:rPr lang="en-US" sz="1400" dirty="0"/>
              <a:t>f</a:t>
            </a:r>
            <a:r>
              <a:rPr lang="en-US" sz="1400" dirty="0" smtClean="0"/>
              <a:t>or </a:t>
            </a:r>
            <a:r>
              <a:rPr lang="en-US" sz="1400" dirty="0" smtClean="0">
                <a:hlinkClick r:id="rId10" tooltip="notes"/>
              </a:rPr>
              <a:t>Access-Layer</a:t>
            </a:r>
            <a:r>
              <a:rPr lang="en-US" sz="1400" dirty="0" smtClean="0"/>
              <a:t> </a:t>
            </a:r>
            <a:endParaRPr lang="en-US" dirty="0"/>
          </a:p>
          <a:p>
            <a:pPr lvl="1"/>
            <a:endParaRPr lang="en-US" sz="1400" dirty="0" smtClean="0"/>
          </a:p>
        </p:txBody>
      </p:sp>
      <p:sp>
        <p:nvSpPr>
          <p:cNvPr id="30" name="Content Placeholder 2"/>
          <p:cNvSpPr txBox="1">
            <a:spLocks/>
          </p:cNvSpPr>
          <p:nvPr/>
        </p:nvSpPr>
        <p:spPr bwMode="auto">
          <a:xfrm>
            <a:off x="304800" y="2196223"/>
            <a:ext cx="3200400" cy="604127"/>
          </a:xfrm>
          <a:prstGeom prst="rect">
            <a:avLst/>
          </a:prstGeom>
          <a:solidFill>
            <a:schemeClr val="bg1">
              <a:alpha val="80000"/>
            </a:schemeClr>
          </a:solid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hlinkClick r:id="rId11" tooltip="click to join"/>
              </a:rPr>
              <a:t>imasusers.slack.com</a:t>
            </a:r>
            <a:endParaRPr lang="en-US" sz="1600" kern="0" dirty="0" smtClean="0"/>
          </a:p>
          <a:p>
            <a:pPr lvl="1"/>
            <a:r>
              <a:rPr lang="en-US" sz="1400" kern="0" dirty="0" smtClean="0"/>
              <a:t>Open to all</a:t>
            </a:r>
            <a:r>
              <a:rPr lang="en-US" sz="1400" kern="0" dirty="0"/>
              <a:t> </a:t>
            </a:r>
            <a:r>
              <a:rPr lang="en-US" sz="1400" kern="0" dirty="0" smtClean="0"/>
              <a:t>(~150 members)</a:t>
            </a:r>
          </a:p>
        </p:txBody>
      </p:sp>
      <p:sp>
        <p:nvSpPr>
          <p:cNvPr id="31" name="Content Placeholder 2"/>
          <p:cNvSpPr txBox="1">
            <a:spLocks/>
          </p:cNvSpPr>
          <p:nvPr/>
        </p:nvSpPr>
        <p:spPr bwMode="auto">
          <a:xfrm>
            <a:off x="302419" y="3269313"/>
            <a:ext cx="8001000"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t>Specific IMAS events in 2023</a:t>
            </a:r>
          </a:p>
          <a:p>
            <a:pPr lvl="1"/>
            <a:r>
              <a:rPr lang="en-US" sz="1400" kern="0" dirty="0" smtClean="0">
                <a:hlinkClick r:id="rId12"/>
              </a:rPr>
              <a:t>MUSCLE3 training</a:t>
            </a:r>
            <a:r>
              <a:rPr lang="en-US" sz="1400" kern="0" dirty="0" smtClean="0"/>
              <a:t> (24-27 January)</a:t>
            </a:r>
          </a:p>
          <a:p>
            <a:pPr lvl="1"/>
            <a:r>
              <a:rPr lang="en-US" sz="1400" kern="0" dirty="0" smtClean="0"/>
              <a:t>Persistent Actor Framework </a:t>
            </a:r>
            <a:r>
              <a:rPr lang="en-US" sz="1400" kern="0" dirty="0" smtClean="0">
                <a:hlinkClick r:id="rId13"/>
              </a:rPr>
              <a:t>webinar</a:t>
            </a:r>
            <a:r>
              <a:rPr lang="en-US" sz="1400" kern="0" dirty="0" smtClean="0"/>
              <a:t> (20 September)</a:t>
            </a:r>
          </a:p>
          <a:p>
            <a:pPr lvl="1"/>
            <a:r>
              <a:rPr lang="en-US" sz="1400" kern="0" dirty="0" err="1" smtClean="0"/>
              <a:t>IMASPy</a:t>
            </a:r>
            <a:r>
              <a:rPr lang="en-US" sz="1400" kern="0" dirty="0" smtClean="0"/>
              <a:t> webinar / training (20 October) </a:t>
            </a:r>
          </a:p>
          <a:p>
            <a:pPr lvl="1"/>
            <a:r>
              <a:rPr lang="en-US" sz="1400" kern="0" dirty="0" smtClean="0"/>
              <a:t>UDA data mapping </a:t>
            </a:r>
            <a:r>
              <a:rPr lang="en-US" sz="1400" kern="0" dirty="0" smtClean="0">
                <a:hlinkClick r:id="rId14"/>
              </a:rPr>
              <a:t>workshop</a:t>
            </a:r>
            <a:r>
              <a:rPr lang="en-US" sz="1400" kern="0" dirty="0" smtClean="0"/>
              <a:t> (20-22 November)</a:t>
            </a:r>
          </a:p>
          <a:p>
            <a:endParaRPr lang="en-GB" kern="0" dirty="0"/>
          </a:p>
        </p:txBody>
      </p:sp>
      <p:pic>
        <p:nvPicPr>
          <p:cNvPr id="33" name="Picture 32">
            <a:hlinkClick r:id="rId13" tooltip="click to see the recording"/>
          </p:cNvPr>
          <p:cNvPicPr>
            <a:picLocks noChangeAspect="1"/>
          </p:cNvPicPr>
          <p:nvPr/>
        </p:nvPicPr>
        <p:blipFill>
          <a:blip r:embed="rId15"/>
          <a:stretch>
            <a:fillRect/>
          </a:stretch>
        </p:blipFill>
        <p:spPr>
          <a:xfrm>
            <a:off x="5931939" y="3028950"/>
            <a:ext cx="2371480" cy="13481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1898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2266950"/>
            <a:ext cx="8001000" cy="438150"/>
          </a:xfrm>
        </p:spPr>
        <p:txBody>
          <a:bodyPr/>
          <a:lstStyle/>
          <a:p>
            <a:r>
              <a:rPr lang="en-US" dirty="0" smtClean="0"/>
              <a:t>Questions?</a:t>
            </a:r>
            <a:endParaRPr lang="en-GB" dirty="0"/>
          </a:p>
        </p:txBody>
      </p:sp>
    </p:spTree>
    <p:extLst>
      <p:ext uri="{BB962C8B-B14F-4D97-AF65-F5344CB8AC3E}">
        <p14:creationId xmlns:p14="http://schemas.microsoft.com/office/powerpoint/2010/main" val="224854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8" y="2343150"/>
            <a:ext cx="8001000" cy="438150"/>
          </a:xfrm>
        </p:spPr>
        <p:txBody>
          <a:bodyPr/>
          <a:lstStyle/>
          <a:p>
            <a:r>
              <a:rPr lang="en-US" dirty="0" smtClean="0"/>
              <a:t>Backup Slides</a:t>
            </a:r>
            <a:endParaRPr lang="en-GB" dirty="0"/>
          </a:p>
        </p:txBody>
      </p:sp>
    </p:spTree>
    <p:extLst>
      <p:ext uri="{BB962C8B-B14F-4D97-AF65-F5344CB8AC3E}">
        <p14:creationId xmlns:p14="http://schemas.microsoft.com/office/powerpoint/2010/main" val="882864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 &amp; AL Support Overview</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271" y="467319"/>
            <a:ext cx="3319447" cy="207465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280" y="477449"/>
            <a:ext cx="3303240" cy="20645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240" y="2602706"/>
            <a:ext cx="3390424" cy="211901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61" y="2571749"/>
            <a:ext cx="3418190" cy="2136369"/>
          </a:xfrm>
          <a:prstGeom prst="rect">
            <a:avLst/>
          </a:prstGeom>
        </p:spPr>
      </p:pic>
      <p:sp>
        <p:nvSpPr>
          <p:cNvPr id="9" name="TextBox 8"/>
          <p:cNvSpPr txBox="1"/>
          <p:nvPr/>
        </p:nvSpPr>
        <p:spPr>
          <a:xfrm>
            <a:off x="4953000" y="2541974"/>
            <a:ext cx="1226618" cy="600164"/>
          </a:xfrm>
          <a:prstGeom prst="rect">
            <a:avLst/>
          </a:prstGeom>
          <a:solidFill>
            <a:schemeClr val="bg1">
              <a:alpha val="85000"/>
            </a:schemeClr>
          </a:solidFill>
        </p:spPr>
        <p:txBody>
          <a:bodyPr wrap="none" rtlCol="0">
            <a:spAutoFit/>
          </a:bodyPr>
          <a:lstStyle/>
          <a:p>
            <a:r>
              <a:rPr lang="en-US" sz="1100" dirty="0" smtClean="0">
                <a:solidFill>
                  <a:schemeClr val="accent3">
                    <a:lumMod val="75000"/>
                  </a:schemeClr>
                </a:solidFill>
                <a:latin typeface="+mn-lt"/>
              </a:rPr>
              <a:t>Access-Layer</a:t>
            </a:r>
          </a:p>
          <a:p>
            <a:r>
              <a:rPr lang="en-US" sz="1100" dirty="0" smtClean="0">
                <a:solidFill>
                  <a:schemeClr val="accent3">
                    <a:lumMod val="75000"/>
                  </a:schemeClr>
                </a:solidFill>
                <a:latin typeface="+mn-lt"/>
              </a:rPr>
              <a:t>FWC LOT1-TO1</a:t>
            </a:r>
          </a:p>
          <a:p>
            <a:r>
              <a:rPr lang="en-US" sz="1100" dirty="0" smtClean="0">
                <a:solidFill>
                  <a:schemeClr val="accent3">
                    <a:lumMod val="75000"/>
                  </a:schemeClr>
                </a:solidFill>
                <a:latin typeface="+mn-lt"/>
              </a:rPr>
              <a:t>IO-IPA + contrib.</a:t>
            </a:r>
            <a:endParaRPr lang="en-GB" sz="1100" dirty="0" err="1" smtClean="0">
              <a:solidFill>
                <a:schemeClr val="accent3">
                  <a:lumMod val="75000"/>
                </a:schemeClr>
              </a:solidFill>
              <a:latin typeface="+mn-lt"/>
            </a:endParaRPr>
          </a:p>
        </p:txBody>
      </p:sp>
      <p:sp>
        <p:nvSpPr>
          <p:cNvPr id="8" name="TextBox 7"/>
          <p:cNvSpPr txBox="1"/>
          <p:nvPr/>
        </p:nvSpPr>
        <p:spPr>
          <a:xfrm>
            <a:off x="2912823" y="2541974"/>
            <a:ext cx="1218603" cy="600164"/>
          </a:xfrm>
          <a:prstGeom prst="rect">
            <a:avLst/>
          </a:prstGeom>
          <a:solidFill>
            <a:schemeClr val="bg1">
              <a:alpha val="85000"/>
            </a:schemeClr>
          </a:solidFill>
        </p:spPr>
        <p:txBody>
          <a:bodyPr wrap="none" rtlCol="0">
            <a:spAutoFit/>
          </a:bodyPr>
          <a:lstStyle/>
          <a:p>
            <a:pPr algn="r"/>
            <a:r>
              <a:rPr lang="en-US" sz="1100" dirty="0" smtClean="0">
                <a:solidFill>
                  <a:schemeClr val="accent3">
                    <a:lumMod val="75000"/>
                  </a:schemeClr>
                </a:solidFill>
                <a:latin typeface="+mn-lt"/>
              </a:rPr>
              <a:t>Data-Dictionary</a:t>
            </a:r>
          </a:p>
          <a:p>
            <a:pPr algn="r"/>
            <a:r>
              <a:rPr lang="en-US" sz="1100" dirty="0" smtClean="0">
                <a:solidFill>
                  <a:schemeClr val="accent3">
                    <a:lumMod val="75000"/>
                  </a:schemeClr>
                </a:solidFill>
                <a:latin typeface="+mn-lt"/>
              </a:rPr>
              <a:t>FWC LOT2-TO1</a:t>
            </a:r>
            <a:br>
              <a:rPr lang="en-US" sz="1100" dirty="0" smtClean="0">
                <a:solidFill>
                  <a:schemeClr val="accent3">
                    <a:lumMod val="75000"/>
                  </a:schemeClr>
                </a:solidFill>
                <a:latin typeface="+mn-lt"/>
              </a:rPr>
            </a:br>
            <a:r>
              <a:rPr lang="en-US" sz="1100" dirty="0" smtClean="0">
                <a:solidFill>
                  <a:schemeClr val="accent3">
                    <a:lumMod val="75000"/>
                  </a:schemeClr>
                </a:solidFill>
                <a:latin typeface="+mn-lt"/>
              </a:rPr>
              <a:t>IO + contrib</a:t>
            </a:r>
            <a:r>
              <a:rPr lang="en-US" sz="1100" dirty="0">
                <a:solidFill>
                  <a:schemeClr val="accent3">
                    <a:lumMod val="75000"/>
                  </a:schemeClr>
                </a:solidFill>
                <a:latin typeface="+mn-lt"/>
              </a:rPr>
              <a:t>.</a:t>
            </a:r>
            <a:endParaRPr lang="en-US" sz="1100" dirty="0" smtClean="0">
              <a:solidFill>
                <a:schemeClr val="accent3">
                  <a:lumMod val="75000"/>
                </a:schemeClr>
              </a:solidFill>
              <a:latin typeface="+mn-lt"/>
            </a:endParaRPr>
          </a:p>
        </p:txBody>
      </p:sp>
      <p:sp>
        <p:nvSpPr>
          <p:cNvPr id="12" name="TextBox 11"/>
          <p:cNvSpPr txBox="1"/>
          <p:nvPr/>
        </p:nvSpPr>
        <p:spPr>
          <a:xfrm>
            <a:off x="3950122" y="895350"/>
            <a:ext cx="1233030" cy="830997"/>
          </a:xfrm>
          <a:prstGeom prst="rect">
            <a:avLst/>
          </a:prstGeom>
          <a:noFill/>
        </p:spPr>
        <p:txBody>
          <a:bodyPr wrap="none" rtlCol="0">
            <a:spAutoFit/>
          </a:bodyPr>
          <a:lstStyle/>
          <a:p>
            <a:pPr algn="ctr"/>
            <a:r>
              <a:rPr lang="en-US" sz="1200" dirty="0" smtClean="0">
                <a:latin typeface="+mn-lt"/>
              </a:rPr>
              <a:t>Overall number</a:t>
            </a:r>
          </a:p>
          <a:p>
            <a:pPr algn="ctr"/>
            <a:r>
              <a:rPr lang="en-US" sz="1200" dirty="0" smtClean="0">
                <a:latin typeface="+mn-lt"/>
              </a:rPr>
              <a:t>of issues: </a:t>
            </a:r>
          </a:p>
          <a:p>
            <a:pPr algn="ctr"/>
            <a:r>
              <a:rPr lang="en-US" sz="1200" dirty="0" smtClean="0">
                <a:solidFill>
                  <a:srgbClr val="DD131D"/>
                </a:solidFill>
                <a:latin typeface="+mn-lt"/>
              </a:rPr>
              <a:t>created</a:t>
            </a:r>
          </a:p>
          <a:p>
            <a:pPr algn="ctr"/>
            <a:r>
              <a:rPr lang="en-US" sz="1200" dirty="0" smtClean="0">
                <a:latin typeface="+mn-lt"/>
              </a:rPr>
              <a:t> and </a:t>
            </a:r>
            <a:r>
              <a:rPr lang="en-US" sz="1200" dirty="0" smtClean="0">
                <a:solidFill>
                  <a:srgbClr val="60C053"/>
                </a:solidFill>
                <a:latin typeface="+mn-lt"/>
              </a:rPr>
              <a:t>resolved</a:t>
            </a:r>
            <a:endParaRPr lang="en-GB" sz="1200" dirty="0" err="1" smtClean="0">
              <a:solidFill>
                <a:srgbClr val="60C053"/>
              </a:solidFill>
              <a:latin typeface="+mn-lt"/>
            </a:endParaRPr>
          </a:p>
        </p:txBody>
      </p:sp>
      <p:sp>
        <p:nvSpPr>
          <p:cNvPr id="13" name="TextBox 12"/>
          <p:cNvSpPr txBox="1"/>
          <p:nvPr/>
        </p:nvSpPr>
        <p:spPr>
          <a:xfrm>
            <a:off x="3884141" y="3257550"/>
            <a:ext cx="1378903" cy="830997"/>
          </a:xfrm>
          <a:prstGeom prst="rect">
            <a:avLst/>
          </a:prstGeom>
          <a:noFill/>
        </p:spPr>
        <p:txBody>
          <a:bodyPr wrap="none" rtlCol="0">
            <a:spAutoFit/>
          </a:bodyPr>
          <a:lstStyle/>
          <a:p>
            <a:pPr algn="ctr"/>
            <a:r>
              <a:rPr lang="en-US" sz="1200" dirty="0" smtClean="0">
                <a:latin typeface="+mn-lt"/>
              </a:rPr>
              <a:t>Recently created </a:t>
            </a:r>
          </a:p>
          <a:p>
            <a:pPr algn="ctr"/>
            <a:r>
              <a:rPr lang="en-US" sz="1200" dirty="0" smtClean="0">
                <a:latin typeface="+mn-lt"/>
              </a:rPr>
              <a:t>issues:   </a:t>
            </a:r>
          </a:p>
          <a:p>
            <a:pPr algn="ctr"/>
            <a:r>
              <a:rPr lang="en-US" sz="1200" dirty="0" smtClean="0">
                <a:solidFill>
                  <a:srgbClr val="60C053"/>
                </a:solidFill>
                <a:latin typeface="+mn-lt"/>
              </a:rPr>
              <a:t>resolved</a:t>
            </a:r>
            <a:r>
              <a:rPr lang="en-US" sz="1200" dirty="0" smtClean="0">
                <a:latin typeface="+mn-lt"/>
              </a:rPr>
              <a:t> or </a:t>
            </a:r>
          </a:p>
          <a:p>
            <a:pPr algn="ctr"/>
            <a:r>
              <a:rPr lang="en-US" sz="1200" dirty="0" smtClean="0">
                <a:solidFill>
                  <a:srgbClr val="DD131D"/>
                </a:solidFill>
                <a:latin typeface="+mn-lt"/>
              </a:rPr>
              <a:t>unresolved</a:t>
            </a:r>
            <a:endParaRPr lang="en-GB" sz="1200" dirty="0" err="1" smtClean="0">
              <a:solidFill>
                <a:srgbClr val="DD131D"/>
              </a:solidFill>
              <a:latin typeface="+mn-lt"/>
            </a:endParaRPr>
          </a:p>
        </p:txBody>
      </p:sp>
      <p:cxnSp>
        <p:nvCxnSpPr>
          <p:cNvPr id="15" name="Straight Arrow Connector 14"/>
          <p:cNvCxnSpPr>
            <a:stCxn id="12" idx="3"/>
          </p:cNvCxnSpPr>
          <p:nvPr/>
        </p:nvCxnSpPr>
        <p:spPr bwMode="auto">
          <a:xfrm>
            <a:off x="5204788" y="1297191"/>
            <a:ext cx="325458"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12" idx="1"/>
          </p:cNvCxnSpPr>
          <p:nvPr/>
        </p:nvCxnSpPr>
        <p:spPr bwMode="auto">
          <a:xfrm flipH="1">
            <a:off x="3639387" y="1297191"/>
            <a:ext cx="28909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13" idx="3"/>
          </p:cNvCxnSpPr>
          <p:nvPr/>
        </p:nvCxnSpPr>
        <p:spPr bwMode="auto">
          <a:xfrm flipV="1">
            <a:off x="5263039" y="3660269"/>
            <a:ext cx="345974"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13" idx="1"/>
          </p:cNvCxnSpPr>
          <p:nvPr/>
        </p:nvCxnSpPr>
        <p:spPr bwMode="auto">
          <a:xfrm flipH="1" flipV="1">
            <a:off x="3577549" y="3660269"/>
            <a:ext cx="306587"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56270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Meetings Attendance</a:t>
            </a:r>
            <a:endParaRPr lang="en-GB" dirty="0"/>
          </a:p>
        </p:txBody>
      </p:sp>
      <p:graphicFrame>
        <p:nvGraphicFramePr>
          <p:cNvPr id="4" name="Chart 3"/>
          <p:cNvGraphicFramePr/>
          <p:nvPr>
            <p:extLst>
              <p:ext uri="{D42A27DB-BD31-4B8C-83A1-F6EECF244321}">
                <p14:modId xmlns:p14="http://schemas.microsoft.com/office/powerpoint/2010/main" val="4001152352"/>
              </p:ext>
            </p:extLst>
          </p:nvPr>
        </p:nvGraphicFramePr>
        <p:xfrm>
          <a:off x="0" y="438150"/>
          <a:ext cx="9144000" cy="4291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540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 powered by Minerva</a:t>
            </a:r>
            <a:endParaRPr lang="en-GB" dirty="0"/>
          </a:p>
        </p:txBody>
      </p:sp>
      <p:pic>
        <p:nvPicPr>
          <p:cNvPr id="5" name="Picture 4"/>
          <p:cNvPicPr>
            <a:picLocks noChangeAspect="1"/>
          </p:cNvPicPr>
          <p:nvPr/>
        </p:nvPicPr>
        <p:blipFill>
          <a:blip r:embed="rId2" cstate="print"/>
          <a:srcRect/>
          <a:stretch>
            <a:fillRect/>
          </a:stretch>
        </p:blipFill>
        <p:spPr bwMode="auto">
          <a:xfrm>
            <a:off x="76200" y="1270465"/>
            <a:ext cx="5257800" cy="3282485"/>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5310283" y="974406"/>
            <a:ext cx="1953412" cy="1521144"/>
          </a:xfrm>
          <a:prstGeom prst="rect">
            <a:avLst/>
          </a:prstGeom>
        </p:spPr>
      </p:pic>
      <p:pic>
        <p:nvPicPr>
          <p:cNvPr id="7" name="Picture 6"/>
          <p:cNvPicPr>
            <a:picLocks noChangeAspect="1"/>
          </p:cNvPicPr>
          <p:nvPr/>
        </p:nvPicPr>
        <p:blipFill>
          <a:blip r:embed="rId4"/>
          <a:stretch>
            <a:fillRect/>
          </a:stretch>
        </p:blipFill>
        <p:spPr>
          <a:xfrm>
            <a:off x="7238757" y="981841"/>
            <a:ext cx="1893454" cy="1513709"/>
          </a:xfrm>
          <a:prstGeom prst="rect">
            <a:avLst/>
          </a:prstGeom>
        </p:spPr>
      </p:pic>
      <p:sp>
        <p:nvSpPr>
          <p:cNvPr id="8" name="Rectangle 7"/>
          <p:cNvSpPr/>
          <p:nvPr/>
        </p:nvSpPr>
        <p:spPr bwMode="auto">
          <a:xfrm>
            <a:off x="1402080" y="2605287"/>
            <a:ext cx="2276856" cy="1929384"/>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9" name="Rectangle 8"/>
          <p:cNvSpPr/>
          <p:nvPr/>
        </p:nvSpPr>
        <p:spPr bwMode="auto">
          <a:xfrm>
            <a:off x="140208" y="1315983"/>
            <a:ext cx="1234440" cy="2423160"/>
          </a:xfrm>
          <a:prstGeom prst="rect">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0" name="Rectangle 9"/>
          <p:cNvSpPr/>
          <p:nvPr/>
        </p:nvSpPr>
        <p:spPr bwMode="auto">
          <a:xfrm>
            <a:off x="4114800" y="1581159"/>
            <a:ext cx="1197864" cy="2157984"/>
          </a:xfrm>
          <a:prstGeom prst="rect">
            <a:avLst/>
          </a:prstGeom>
          <a:noFill/>
          <a:ln w="127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 name="Content Placeholder 2"/>
          <p:cNvSpPr txBox="1">
            <a:spLocks/>
          </p:cNvSpPr>
          <p:nvPr/>
        </p:nvSpPr>
        <p:spPr bwMode="auto">
          <a:xfrm>
            <a:off x="152400" y="446891"/>
            <a:ext cx="5181600" cy="905659"/>
          </a:xfrm>
          <a:prstGeom prst="rect">
            <a:avLst/>
          </a:prstGeom>
          <a:no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300" kern="0" dirty="0" smtClean="0"/>
              <a:t>Model for </a:t>
            </a:r>
            <a:r>
              <a:rPr lang="en-US" sz="1300" kern="0" dirty="0" err="1" smtClean="0">
                <a:solidFill>
                  <a:srgbClr val="FF0000"/>
                </a:solidFill>
              </a:rPr>
              <a:t>PoPola</a:t>
            </a:r>
            <a:r>
              <a:rPr lang="en-US" sz="1300" kern="0" dirty="0" smtClean="0">
                <a:solidFill>
                  <a:srgbClr val="FF0000"/>
                </a:solidFill>
              </a:rPr>
              <a:t> </a:t>
            </a:r>
            <a:r>
              <a:rPr lang="en-US" sz="1300" kern="0" dirty="0" err="1" smtClean="0">
                <a:solidFill>
                  <a:srgbClr val="FF0000"/>
                </a:solidFill>
              </a:rPr>
              <a:t>polarimeter</a:t>
            </a:r>
            <a:endParaRPr lang="en-US" sz="1300" kern="0" dirty="0" smtClean="0">
              <a:solidFill>
                <a:srgbClr val="FF0000"/>
              </a:solidFill>
            </a:endParaRPr>
          </a:p>
          <a:p>
            <a:r>
              <a:rPr lang="en-US" sz="1300" kern="0" dirty="0" smtClean="0"/>
              <a:t>Gaussian process models for electron</a:t>
            </a:r>
            <a:r>
              <a:rPr lang="en-US" sz="1300" kern="0" dirty="0" smtClean="0">
                <a:solidFill>
                  <a:srgbClr val="00B050"/>
                </a:solidFill>
              </a:rPr>
              <a:t> density</a:t>
            </a:r>
            <a:r>
              <a:rPr lang="en-US" sz="1300" kern="0" dirty="0" smtClean="0"/>
              <a:t> and </a:t>
            </a:r>
            <a:r>
              <a:rPr lang="en-US" sz="1300" kern="0" dirty="0" smtClean="0">
                <a:solidFill>
                  <a:srgbClr val="00B0F0"/>
                </a:solidFill>
              </a:rPr>
              <a:t>temperature</a:t>
            </a:r>
          </a:p>
          <a:p>
            <a:r>
              <a:rPr lang="en-US" sz="1300" kern="0" dirty="0" smtClean="0"/>
              <a:t>Predict Faraday rotation angle and </a:t>
            </a:r>
            <a:r>
              <a:rPr lang="en-US" sz="1300" kern="0" dirty="0" err="1" smtClean="0"/>
              <a:t>ellipticity</a:t>
            </a:r>
            <a:r>
              <a:rPr lang="en-US" sz="1300" kern="0" dirty="0" smtClean="0"/>
              <a:t> angle</a:t>
            </a:r>
          </a:p>
        </p:txBody>
      </p:sp>
      <p:sp>
        <p:nvSpPr>
          <p:cNvPr id="12" name="TextBox 11"/>
          <p:cNvSpPr txBox="1"/>
          <p:nvPr/>
        </p:nvSpPr>
        <p:spPr>
          <a:xfrm>
            <a:off x="6861003" y="438150"/>
            <a:ext cx="2282997" cy="400110"/>
          </a:xfrm>
          <a:prstGeom prst="rect">
            <a:avLst/>
          </a:prstGeom>
          <a:noFill/>
        </p:spPr>
        <p:txBody>
          <a:bodyPr wrap="none" rtlCol="0">
            <a:spAutoFit/>
          </a:bodyPr>
          <a:lstStyle/>
          <a:p>
            <a:pPr algn="r"/>
            <a:r>
              <a:rPr lang="en-US" sz="1000" i="1" dirty="0" smtClean="0">
                <a:solidFill>
                  <a:schemeClr val="accent3">
                    <a:lumMod val="75000"/>
                  </a:schemeClr>
                </a:solidFill>
                <a:latin typeface="+mn-lt"/>
              </a:rPr>
              <a:t>Data Analysis Framework (</a:t>
            </a:r>
            <a:r>
              <a:rPr lang="en-US" sz="1000" i="1" dirty="0" err="1" smtClean="0">
                <a:solidFill>
                  <a:schemeClr val="accent3">
                    <a:lumMod val="75000"/>
                  </a:schemeClr>
                </a:solidFill>
                <a:latin typeface="+mn-lt"/>
              </a:rPr>
              <a:t>Minverva</a:t>
            </a:r>
            <a:r>
              <a:rPr lang="en-US" sz="1000" i="1" dirty="0" smtClean="0">
                <a:solidFill>
                  <a:schemeClr val="accent3">
                    <a:lumMod val="75000"/>
                  </a:schemeClr>
                </a:solidFill>
                <a:latin typeface="+mn-lt"/>
              </a:rPr>
              <a:t>)</a:t>
            </a:r>
          </a:p>
          <a:p>
            <a:pPr algn="r"/>
            <a:r>
              <a:rPr lang="en-US" sz="1000" dirty="0" smtClean="0">
                <a:solidFill>
                  <a:schemeClr val="accent3">
                    <a:lumMod val="75000"/>
                  </a:schemeClr>
                </a:solidFill>
                <a:latin typeface="+mn-lt"/>
              </a:rPr>
              <a:t>IO-IPA-</a:t>
            </a:r>
            <a:r>
              <a:rPr lang="en-US" sz="1000" i="1" dirty="0" err="1" smtClean="0">
                <a:solidFill>
                  <a:schemeClr val="accent3">
                    <a:lumMod val="75000"/>
                  </a:schemeClr>
                </a:solidFill>
                <a:latin typeface="+mn-lt"/>
              </a:rPr>
              <a:t>PostDoc</a:t>
            </a:r>
            <a:r>
              <a:rPr lang="en-US" sz="1000" dirty="0" smtClean="0">
                <a:solidFill>
                  <a:schemeClr val="accent3">
                    <a:lumMod val="75000"/>
                  </a:schemeClr>
                </a:solidFill>
                <a:latin typeface="+mn-lt"/>
              </a:rPr>
              <a:t> + contrib.</a:t>
            </a:r>
            <a:endParaRPr lang="en-GB" sz="1050" dirty="0" err="1" smtClean="0">
              <a:solidFill>
                <a:schemeClr val="accent3">
                  <a:lumMod val="75000"/>
                </a:schemeClr>
              </a:solidFill>
              <a:latin typeface="+mn-lt"/>
            </a:endParaRPr>
          </a:p>
        </p:txBody>
      </p:sp>
      <p:sp>
        <p:nvSpPr>
          <p:cNvPr id="13" name="Content Placeholder 2"/>
          <p:cNvSpPr txBox="1">
            <a:spLocks/>
          </p:cNvSpPr>
          <p:nvPr/>
        </p:nvSpPr>
        <p:spPr bwMode="auto">
          <a:xfrm>
            <a:off x="3886200" y="4040663"/>
            <a:ext cx="5093611" cy="777249"/>
          </a:xfrm>
          <a:prstGeom prst="rect">
            <a:avLst/>
          </a:prstGeom>
          <a:no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300" kern="0" dirty="0" smtClean="0"/>
              <a:t>ITER hard x-ray detector: MCMC sampling of runaway electron energy distribution function from synthetic input distribution</a:t>
            </a:r>
            <a:endParaRPr lang="en-US" sz="1300" kern="0" dirty="0" smtClean="0">
              <a:solidFill>
                <a:srgbClr val="FF0000"/>
              </a:solidFill>
            </a:endParaRPr>
          </a:p>
          <a:p>
            <a:r>
              <a:rPr lang="en-US" sz="1300" kern="0" dirty="0" smtClean="0"/>
              <a:t>Predicted observations from all samples</a:t>
            </a:r>
          </a:p>
        </p:txBody>
      </p:sp>
      <p:pic>
        <p:nvPicPr>
          <p:cNvPr id="14" name="Picture 13"/>
          <p:cNvPicPr>
            <a:picLocks noChangeAspect="1"/>
          </p:cNvPicPr>
          <p:nvPr/>
        </p:nvPicPr>
        <p:blipFill>
          <a:blip r:embed="rId5"/>
          <a:stretch>
            <a:fillRect/>
          </a:stretch>
        </p:blipFill>
        <p:spPr>
          <a:xfrm>
            <a:off x="5791200" y="2633164"/>
            <a:ext cx="3122612" cy="700586"/>
          </a:xfrm>
          <a:prstGeom prst="rect">
            <a:avLst/>
          </a:prstGeom>
        </p:spPr>
      </p:pic>
      <p:pic>
        <p:nvPicPr>
          <p:cNvPr id="15" name="Picture 14"/>
          <p:cNvPicPr>
            <a:picLocks noChangeAspect="1"/>
          </p:cNvPicPr>
          <p:nvPr/>
        </p:nvPicPr>
        <p:blipFill>
          <a:blip r:embed="rId6"/>
          <a:stretch>
            <a:fillRect/>
          </a:stretch>
        </p:blipFill>
        <p:spPr>
          <a:xfrm>
            <a:off x="5841428" y="3379880"/>
            <a:ext cx="3072384" cy="705933"/>
          </a:xfrm>
          <a:prstGeom prst="rect">
            <a:avLst/>
          </a:prstGeom>
        </p:spPr>
      </p:pic>
    </p:spTree>
    <p:extLst>
      <p:ext uri="{BB962C8B-B14F-4D97-AF65-F5344CB8AC3E}">
        <p14:creationId xmlns:p14="http://schemas.microsoft.com/office/powerpoint/2010/main" val="38420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IDS Coverage (3.39.0)</a:t>
            </a:r>
            <a:endParaRPr lang="en-GB" dirty="0"/>
          </a:p>
        </p:txBody>
      </p:sp>
      <p:sp>
        <p:nvSpPr>
          <p:cNvPr id="4" name="Rectangle 3"/>
          <p:cNvSpPr/>
          <p:nvPr/>
        </p:nvSpPr>
        <p:spPr>
          <a:xfrm>
            <a:off x="2519028" y="4482637"/>
            <a:ext cx="2572311" cy="276999"/>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r"/>
            <a:r>
              <a:rPr lang="en-GB" sz="1200" dirty="0">
                <a:solidFill>
                  <a:schemeClr val="accent6">
                    <a:lumMod val="75000"/>
                  </a:schemeClr>
                </a:solidFill>
                <a:latin typeface="Courier New" panose="02070309020205020404" pitchFamily="49" charset="0"/>
                <a:cs typeface="Courier New" panose="02070309020205020404" pitchFamily="49" charset="0"/>
              </a:rPr>
              <a:t>cryostat </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divertors</a:t>
            </a:r>
            <a:r>
              <a:rPr lang="en-US" sz="1200" dirty="0" smtClean="0">
                <a:solidFill>
                  <a:schemeClr val="accent6">
                    <a:lumMod val="75000"/>
                  </a:schemeClr>
                </a:solidFill>
                <a:latin typeface="Courier New" panose="02070309020205020404" pitchFamily="49" charset="0"/>
                <a:cs typeface="Courier New" panose="02070309020205020404" pitchFamily="49" charset="0"/>
              </a:rPr>
              <a:t> </a:t>
            </a:r>
            <a:r>
              <a:rPr lang="en-US" sz="1200" dirty="0">
                <a:solidFill>
                  <a:schemeClr val="accent6">
                    <a:lumMod val="75000"/>
                  </a:schemeClr>
                </a:solidFill>
                <a:latin typeface="Courier New" panose="02070309020205020404" pitchFamily="49" charset="0"/>
                <a:cs typeface="Courier New" panose="02070309020205020404" pitchFamily="49" charset="0"/>
              </a:rPr>
              <a:t>wall</a:t>
            </a:r>
            <a:endParaRPr lang="en-GB" sz="1200" dirty="0">
              <a:solidFill>
                <a:schemeClr val="accent6">
                  <a:lumMod val="75000"/>
                </a:schemeClr>
              </a:solidFill>
              <a:latin typeface="Courier New" panose="02070309020205020404" pitchFamily="49" charset="0"/>
              <a:cs typeface="Courier New" panose="02070309020205020404" pitchFamily="49" charset="0"/>
            </a:endParaRPr>
          </a:p>
        </p:txBody>
      </p:sp>
      <p:sp>
        <p:nvSpPr>
          <p:cNvPr id="5" name="Rectangle 4"/>
          <p:cNvSpPr/>
          <p:nvPr/>
        </p:nvSpPr>
        <p:spPr>
          <a:xfrm>
            <a:off x="5449501" y="1582208"/>
            <a:ext cx="3424859" cy="646331"/>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r"/>
            <a:r>
              <a:rPr lang="en-GB" sz="1200" dirty="0" err="1">
                <a:solidFill>
                  <a:srgbClr val="FF0000"/>
                </a:solidFill>
                <a:latin typeface="Courier New" panose="02070309020205020404" pitchFamily="49" charset="0"/>
                <a:cs typeface="Courier New" panose="02070309020205020404" pitchFamily="49" charset="0"/>
              </a:rPr>
              <a:t>distribution_sources</a:t>
            </a:r>
            <a:r>
              <a:rPr lang="en-GB" sz="1200" dirty="0">
                <a:solidFill>
                  <a:srgbClr val="FF0000"/>
                </a:solidFill>
                <a:latin typeface="Courier New" panose="02070309020205020404" pitchFamily="49" charset="0"/>
                <a:cs typeface="Courier New" panose="02070309020205020404" pitchFamily="49" charset="0"/>
              </a:rPr>
              <a:t> distributions </a:t>
            </a:r>
            <a:r>
              <a:rPr lang="en-US" sz="1200" dirty="0" err="1">
                <a:solidFill>
                  <a:srgbClr val="FF0000"/>
                </a:solidFill>
                <a:latin typeface="Courier New" panose="02070309020205020404" pitchFamily="49" charset="0"/>
                <a:cs typeface="Courier New" panose="02070309020205020404" pitchFamily="49" charset="0"/>
              </a:rPr>
              <a:t>ec_launchers</a:t>
            </a:r>
            <a:endParaRPr lang="en-US" sz="1200" dirty="0">
              <a:solidFill>
                <a:srgbClr val="FF0000"/>
              </a:solidFill>
              <a:latin typeface="Courier New" panose="02070309020205020404" pitchFamily="49" charset="0"/>
              <a:cs typeface="Courier New" panose="02070309020205020404" pitchFamily="49" charset="0"/>
            </a:endParaRPr>
          </a:p>
          <a:p>
            <a:pPr algn="r"/>
            <a:r>
              <a:rPr lang="en-US" sz="1200" dirty="0" err="1">
                <a:solidFill>
                  <a:srgbClr val="FF0000"/>
                </a:solidFill>
                <a:latin typeface="Courier New" panose="02070309020205020404" pitchFamily="49" charset="0"/>
                <a:cs typeface="Courier New" panose="02070309020205020404" pitchFamily="49" charset="0"/>
              </a:rPr>
              <a:t>ic_antennas</a:t>
            </a:r>
            <a:r>
              <a:rPr lang="en-US" sz="1200" dirty="0">
                <a:solidFill>
                  <a:srgbClr val="FF0000"/>
                </a:solidFill>
                <a:latin typeface="Courier New" panose="02070309020205020404" pitchFamily="49" charset="0"/>
                <a:cs typeface="Courier New" panose="02070309020205020404" pitchFamily="49" charset="0"/>
              </a:rPr>
              <a:t> </a:t>
            </a:r>
            <a:r>
              <a:rPr lang="en-US" sz="1200" dirty="0" err="1">
                <a:solidFill>
                  <a:srgbClr val="FF0000"/>
                </a:solidFill>
                <a:latin typeface="Courier New" panose="02070309020205020404" pitchFamily="49" charset="0"/>
                <a:cs typeface="Courier New" panose="02070309020205020404" pitchFamily="49" charset="0"/>
              </a:rPr>
              <a:t>lh_antennas</a:t>
            </a:r>
            <a:r>
              <a:rPr lang="en-US" sz="1200" dirty="0">
                <a:solidFill>
                  <a:srgbClr val="FF0000"/>
                </a:solidFill>
                <a:latin typeface="Courier New" panose="02070309020205020404" pitchFamily="49" charset="0"/>
                <a:cs typeface="Courier New" panose="02070309020205020404" pitchFamily="49" charset="0"/>
              </a:rPr>
              <a:t> </a:t>
            </a:r>
            <a:r>
              <a:rPr lang="en-US" sz="1200" dirty="0" err="1">
                <a:solidFill>
                  <a:srgbClr val="FF0000"/>
                </a:solidFill>
                <a:latin typeface="Courier New" panose="02070309020205020404" pitchFamily="49" charset="0"/>
                <a:cs typeface="Courier New" panose="02070309020205020404" pitchFamily="49" charset="0"/>
              </a:rPr>
              <a:t>nbi</a:t>
            </a:r>
            <a:r>
              <a:rPr lang="en-US" sz="1200" dirty="0">
                <a:solidFill>
                  <a:srgbClr val="FF0000"/>
                </a:solidFill>
                <a:latin typeface="Courier New" panose="02070309020205020404" pitchFamily="49" charset="0"/>
                <a:cs typeface="Courier New" panose="02070309020205020404" pitchFamily="49" charset="0"/>
              </a:rPr>
              <a:t> waves</a:t>
            </a:r>
            <a:endParaRPr lang="en-GB" sz="1200" dirty="0">
              <a:solidFill>
                <a:srgbClr val="FF0000"/>
              </a:solidFill>
              <a:latin typeface="Courier New" panose="02070309020205020404" pitchFamily="49" charset="0"/>
              <a:cs typeface="Courier New" panose="02070309020205020404" pitchFamily="49" charset="0"/>
            </a:endParaRPr>
          </a:p>
        </p:txBody>
      </p:sp>
      <p:sp>
        <p:nvSpPr>
          <p:cNvPr id="6" name="Rectangle 5"/>
          <p:cNvSpPr/>
          <p:nvPr/>
        </p:nvSpPr>
        <p:spPr>
          <a:xfrm>
            <a:off x="6216007" y="2323199"/>
            <a:ext cx="2632896" cy="461665"/>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GB" sz="1200" dirty="0" err="1">
                <a:solidFill>
                  <a:srgbClr val="FF9900"/>
                </a:solidFill>
                <a:latin typeface="Courier New" panose="02070309020205020404" pitchFamily="49" charset="0"/>
                <a:cs typeface="Courier New" panose="02070309020205020404" pitchFamily="49" charset="0"/>
              </a:rPr>
              <a:t>gas_injection</a:t>
            </a:r>
            <a:r>
              <a:rPr lang="en-GB" sz="1200" dirty="0">
                <a:solidFill>
                  <a:srgbClr val="FF9900"/>
                </a:solidFill>
                <a:latin typeface="Courier New" panose="02070309020205020404" pitchFamily="49" charset="0"/>
                <a:cs typeface="Courier New" panose="02070309020205020404" pitchFamily="49" charset="0"/>
              </a:rPr>
              <a:t> </a:t>
            </a:r>
            <a:r>
              <a:rPr lang="en-US" sz="1200" dirty="0" err="1">
                <a:solidFill>
                  <a:srgbClr val="FF9900"/>
                </a:solidFill>
                <a:latin typeface="Courier New" panose="02070309020205020404" pitchFamily="49" charset="0"/>
                <a:cs typeface="Courier New" panose="02070309020205020404" pitchFamily="49" charset="0"/>
              </a:rPr>
              <a:t>gas_pumping</a:t>
            </a:r>
            <a:r>
              <a:rPr lang="en-US" sz="1200" dirty="0">
                <a:solidFill>
                  <a:srgbClr val="FF9900"/>
                </a:solidFill>
                <a:latin typeface="Courier New" panose="02070309020205020404" pitchFamily="49" charset="0"/>
                <a:cs typeface="Courier New" panose="02070309020205020404" pitchFamily="49" charset="0"/>
              </a:rPr>
              <a:t> </a:t>
            </a:r>
            <a:r>
              <a:rPr lang="en-GB" sz="1200" dirty="0">
                <a:solidFill>
                  <a:srgbClr val="FF9900"/>
                </a:solidFill>
                <a:latin typeface="Courier New" panose="02070309020205020404" pitchFamily="49" charset="0"/>
                <a:cs typeface="Courier New" panose="02070309020205020404" pitchFamily="49" charset="0"/>
              </a:rPr>
              <a:t>pellets</a:t>
            </a:r>
            <a:r>
              <a:rPr lang="en-GB" sz="1200" dirty="0">
                <a:solidFill>
                  <a:srgbClr val="FF3300"/>
                </a:solidFill>
                <a:latin typeface="Courier New" panose="02070309020205020404" pitchFamily="49" charset="0"/>
                <a:cs typeface="Courier New" panose="02070309020205020404" pitchFamily="49" charset="0"/>
              </a:rPr>
              <a:t> </a:t>
            </a:r>
          </a:p>
        </p:txBody>
      </p:sp>
      <p:pic>
        <p:nvPicPr>
          <p:cNvPr id="7" name="Picture 6"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577" y="969123"/>
            <a:ext cx="1813924" cy="316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926398" y="2299562"/>
            <a:ext cx="992579" cy="446917"/>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lvl="0" algn="ctr">
              <a:lnSpc>
                <a:spcPct val="80000"/>
              </a:lnSpc>
            </a:pPr>
            <a:r>
              <a:rPr lang="en-US" sz="1440" b="1" dirty="0">
                <a:solidFill>
                  <a:srgbClr val="008000"/>
                </a:solidFill>
                <a:latin typeface="Arial"/>
              </a:rPr>
              <a:t>Core</a:t>
            </a:r>
          </a:p>
          <a:p>
            <a:pPr lvl="0" algn="ctr">
              <a:lnSpc>
                <a:spcPct val="80000"/>
              </a:lnSpc>
            </a:pPr>
            <a:r>
              <a:rPr lang="en-US" sz="1440" b="1" dirty="0">
                <a:solidFill>
                  <a:srgbClr val="008000"/>
                </a:solidFill>
                <a:latin typeface="Arial"/>
              </a:rPr>
              <a:t>transport</a:t>
            </a:r>
            <a:endParaRPr lang="en-GB" sz="1440" b="1" dirty="0">
              <a:solidFill>
                <a:srgbClr val="008000"/>
              </a:solidFill>
              <a:latin typeface="Arial"/>
            </a:endParaRPr>
          </a:p>
        </p:txBody>
      </p:sp>
      <p:sp>
        <p:nvSpPr>
          <p:cNvPr id="9" name="Rectangle 8"/>
          <p:cNvSpPr/>
          <p:nvPr/>
        </p:nvSpPr>
        <p:spPr>
          <a:xfrm>
            <a:off x="4179323" y="3341585"/>
            <a:ext cx="992579" cy="446917"/>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lvl="0">
              <a:lnSpc>
                <a:spcPct val="80000"/>
              </a:lnSpc>
            </a:pPr>
            <a:r>
              <a:rPr lang="en-US" sz="1440" b="1" dirty="0">
                <a:solidFill>
                  <a:srgbClr val="CC00CC"/>
                </a:solidFill>
                <a:latin typeface="Arial"/>
              </a:rPr>
              <a:t>Edge </a:t>
            </a:r>
          </a:p>
          <a:p>
            <a:pPr lvl="0">
              <a:lnSpc>
                <a:spcPct val="80000"/>
              </a:lnSpc>
            </a:pPr>
            <a:r>
              <a:rPr lang="en-US" sz="1440" b="1" dirty="0">
                <a:solidFill>
                  <a:srgbClr val="CC00CC"/>
                </a:solidFill>
                <a:latin typeface="Arial"/>
              </a:rPr>
              <a:t>transport</a:t>
            </a:r>
          </a:p>
        </p:txBody>
      </p:sp>
      <p:sp>
        <p:nvSpPr>
          <p:cNvPr id="10" name="Rectangle 9"/>
          <p:cNvSpPr/>
          <p:nvPr/>
        </p:nvSpPr>
        <p:spPr>
          <a:xfrm>
            <a:off x="2550023" y="3107020"/>
            <a:ext cx="1085554" cy="535531"/>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US" sz="1440" b="1" dirty="0">
                <a:solidFill>
                  <a:srgbClr val="996600"/>
                </a:solidFill>
                <a:latin typeface="Arial"/>
              </a:rPr>
              <a:t>Electro-</a:t>
            </a:r>
          </a:p>
          <a:p>
            <a:r>
              <a:rPr lang="en-US" sz="1440" b="1" dirty="0">
                <a:solidFill>
                  <a:srgbClr val="996600"/>
                </a:solidFill>
                <a:latin typeface="Arial"/>
              </a:rPr>
              <a:t>Magnetics</a:t>
            </a:r>
            <a:endParaRPr lang="en-GB" sz="2520" b="1" dirty="0">
              <a:solidFill>
                <a:srgbClr val="996600"/>
              </a:solidFill>
            </a:endParaRPr>
          </a:p>
        </p:txBody>
      </p:sp>
      <p:sp>
        <p:nvSpPr>
          <p:cNvPr id="11" name="Rectangle 10"/>
          <p:cNvSpPr/>
          <p:nvPr/>
        </p:nvSpPr>
        <p:spPr>
          <a:xfrm>
            <a:off x="3975799" y="1391388"/>
            <a:ext cx="1248938" cy="446917"/>
          </a:xfrm>
          <a:prstGeom prst="rect">
            <a:avLst/>
          </a:prstGeom>
          <a:solidFill>
            <a:schemeClr val="bg1">
              <a:alpha val="40000"/>
            </a:schemeClr>
          </a:solidFill>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lvl="0" algn="ctr">
              <a:lnSpc>
                <a:spcPct val="80000"/>
              </a:lnSpc>
            </a:pPr>
            <a:r>
              <a:rPr lang="en-US" sz="1440" b="1" dirty="0">
                <a:solidFill>
                  <a:srgbClr val="0C86F4"/>
                </a:solidFill>
                <a:latin typeface="Arial"/>
              </a:rPr>
              <a:t>Physics phenomena</a:t>
            </a:r>
          </a:p>
        </p:txBody>
      </p:sp>
      <p:sp>
        <p:nvSpPr>
          <p:cNvPr id="12" name="Rectangle 11"/>
          <p:cNvSpPr/>
          <p:nvPr/>
        </p:nvSpPr>
        <p:spPr>
          <a:xfrm>
            <a:off x="5311202" y="2389713"/>
            <a:ext cx="889987" cy="313932"/>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US" sz="1440" b="1" dirty="0" err="1">
                <a:solidFill>
                  <a:srgbClr val="FF9900"/>
                </a:solidFill>
                <a:latin typeface="Arial"/>
              </a:rPr>
              <a:t>Fuelling</a:t>
            </a:r>
            <a:endParaRPr lang="en-GB" sz="2880" b="1" dirty="0">
              <a:solidFill>
                <a:srgbClr val="FF9900"/>
              </a:solidFill>
            </a:endParaRPr>
          </a:p>
        </p:txBody>
      </p:sp>
      <p:sp>
        <p:nvSpPr>
          <p:cNvPr id="13" name="Rectangle 12"/>
          <p:cNvSpPr/>
          <p:nvPr/>
        </p:nvSpPr>
        <p:spPr>
          <a:xfrm>
            <a:off x="5020530" y="1813354"/>
            <a:ext cx="716863" cy="313932"/>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lvl="0"/>
            <a:r>
              <a:rPr lang="en-US" sz="1440" b="1" dirty="0">
                <a:solidFill>
                  <a:srgbClr val="FF0000"/>
                </a:solidFill>
                <a:latin typeface="Arial"/>
              </a:rPr>
              <a:t>H&amp;CD</a:t>
            </a:r>
            <a:endParaRPr lang="en-US" sz="1620" b="1" dirty="0">
              <a:solidFill>
                <a:srgbClr val="FF0000"/>
              </a:solidFill>
              <a:latin typeface="Arial"/>
            </a:endParaRPr>
          </a:p>
        </p:txBody>
      </p:sp>
      <p:sp>
        <p:nvSpPr>
          <p:cNvPr id="14" name="Rectangle 13"/>
          <p:cNvSpPr/>
          <p:nvPr/>
        </p:nvSpPr>
        <p:spPr>
          <a:xfrm>
            <a:off x="3046826" y="4210206"/>
            <a:ext cx="1955985" cy="313932"/>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lvl="0"/>
            <a:r>
              <a:rPr lang="en-US" sz="1440" b="1" dirty="0">
                <a:solidFill>
                  <a:srgbClr val="2D2D8A">
                    <a:lumMod val="75000"/>
                  </a:srgbClr>
                </a:solidFill>
                <a:latin typeface="Arial"/>
              </a:rPr>
              <a:t>Other plant systems</a:t>
            </a:r>
          </a:p>
        </p:txBody>
      </p:sp>
      <p:sp>
        <p:nvSpPr>
          <p:cNvPr id="15" name="Rectangle 14"/>
          <p:cNvSpPr/>
          <p:nvPr/>
        </p:nvSpPr>
        <p:spPr>
          <a:xfrm>
            <a:off x="3285394" y="771917"/>
            <a:ext cx="1228221" cy="313932"/>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US" sz="1440" b="1" dirty="0">
                <a:solidFill>
                  <a:srgbClr val="0000CC"/>
                </a:solidFill>
                <a:latin typeface="Arial"/>
              </a:rPr>
              <a:t>Diagnostics</a:t>
            </a:r>
            <a:endParaRPr lang="en-GB" sz="1440" b="1" dirty="0"/>
          </a:p>
        </p:txBody>
      </p:sp>
      <p:sp>
        <p:nvSpPr>
          <p:cNvPr id="16" name="Rectangle 15"/>
          <p:cNvSpPr/>
          <p:nvPr/>
        </p:nvSpPr>
        <p:spPr>
          <a:xfrm>
            <a:off x="4901328" y="650983"/>
            <a:ext cx="3750854" cy="646331"/>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GB" sz="1200" dirty="0">
                <a:solidFill>
                  <a:srgbClr val="0C86F4"/>
                </a:solidFill>
                <a:latin typeface="Courier New" panose="02070309020205020404" pitchFamily="49" charset="0"/>
                <a:cs typeface="Courier New" panose="02070309020205020404" pitchFamily="49" charset="0"/>
              </a:rPr>
              <a:t>disruption </a:t>
            </a:r>
            <a:r>
              <a:rPr lang="en-GB" sz="1200" dirty="0" err="1">
                <a:solidFill>
                  <a:srgbClr val="0C86F4"/>
                </a:solidFill>
                <a:latin typeface="Courier New" panose="02070309020205020404" pitchFamily="49" charset="0"/>
                <a:cs typeface="Courier New" panose="02070309020205020404" pitchFamily="49" charset="0"/>
              </a:rPr>
              <a:t>gyrokinetics</a:t>
            </a:r>
            <a:r>
              <a:rPr lang="en-GB" sz="1200" dirty="0">
                <a:solidFill>
                  <a:srgbClr val="0C86F4"/>
                </a:solidFill>
                <a:latin typeface="Courier New" panose="02070309020205020404" pitchFamily="49" charset="0"/>
                <a:cs typeface="Courier New" panose="02070309020205020404" pitchFamily="49" charset="0"/>
              </a:rPr>
              <a:t> </a:t>
            </a:r>
            <a:r>
              <a:rPr lang="en-GB" sz="1200" dirty="0" err="1">
                <a:solidFill>
                  <a:srgbClr val="0C86F4"/>
                </a:solidFill>
                <a:latin typeface="Courier New" panose="02070309020205020404" pitchFamily="49" charset="0"/>
                <a:cs typeface="Courier New" panose="02070309020205020404" pitchFamily="49" charset="0"/>
              </a:rPr>
              <a:t>mhd</a:t>
            </a:r>
            <a:r>
              <a:rPr lang="en-GB" sz="1200" dirty="0">
                <a:solidFill>
                  <a:srgbClr val="0C86F4"/>
                </a:solidFill>
                <a:latin typeface="Courier New" panose="02070309020205020404" pitchFamily="49" charset="0"/>
                <a:cs typeface="Courier New" panose="02070309020205020404" pitchFamily="49" charset="0"/>
              </a:rPr>
              <a:t> </a:t>
            </a:r>
            <a:r>
              <a:rPr lang="en-GB" sz="1200" dirty="0" err="1">
                <a:solidFill>
                  <a:srgbClr val="0C86F4"/>
                </a:solidFill>
                <a:latin typeface="Courier New" panose="02070309020205020404" pitchFamily="49" charset="0"/>
                <a:cs typeface="Courier New" panose="02070309020205020404" pitchFamily="49" charset="0"/>
              </a:rPr>
              <a:t>mhd_linear</a:t>
            </a:r>
            <a:r>
              <a:rPr lang="en-GB" sz="1200" dirty="0">
                <a:solidFill>
                  <a:srgbClr val="0C86F4"/>
                </a:solidFill>
                <a:latin typeface="Courier New" panose="02070309020205020404" pitchFamily="49" charset="0"/>
                <a:cs typeface="Courier New" panose="02070309020205020404" pitchFamily="49" charset="0"/>
              </a:rPr>
              <a:t> </a:t>
            </a:r>
            <a:r>
              <a:rPr lang="en-GB" sz="1200" dirty="0" err="1">
                <a:solidFill>
                  <a:srgbClr val="0C86F4"/>
                </a:solidFill>
                <a:latin typeface="Courier New" panose="02070309020205020404" pitchFamily="49" charset="0"/>
                <a:cs typeface="Courier New" panose="02070309020205020404" pitchFamily="49" charset="0"/>
              </a:rPr>
              <a:t>ntms</a:t>
            </a:r>
            <a:r>
              <a:rPr lang="en-GB" sz="1200" dirty="0">
                <a:solidFill>
                  <a:srgbClr val="0C86F4"/>
                </a:solidFill>
                <a:latin typeface="Courier New" panose="02070309020205020404" pitchFamily="49" charset="0"/>
                <a:cs typeface="Courier New" panose="02070309020205020404" pitchFamily="49" charset="0"/>
              </a:rPr>
              <a:t> </a:t>
            </a:r>
            <a:r>
              <a:rPr lang="en-US" sz="1200" dirty="0" err="1">
                <a:solidFill>
                  <a:srgbClr val="0C86F4"/>
                </a:solidFill>
                <a:latin typeface="Courier New" panose="02070309020205020404" pitchFamily="49" charset="0"/>
                <a:cs typeface="Courier New" panose="02070309020205020404" pitchFamily="49" charset="0"/>
              </a:rPr>
              <a:t>plasma_initiation</a:t>
            </a:r>
            <a:r>
              <a:rPr lang="en-US" sz="1200" dirty="0">
                <a:solidFill>
                  <a:srgbClr val="0C86F4"/>
                </a:solidFill>
                <a:latin typeface="Courier New" panose="02070309020205020404" pitchFamily="49" charset="0"/>
                <a:cs typeface="Courier New" panose="02070309020205020404" pitchFamily="49" charset="0"/>
              </a:rPr>
              <a:t> </a:t>
            </a:r>
            <a:r>
              <a:rPr lang="en-GB" sz="1200" dirty="0">
                <a:solidFill>
                  <a:srgbClr val="0C86F4"/>
                </a:solidFill>
                <a:latin typeface="Courier New" panose="02070309020205020404" pitchFamily="49" charset="0"/>
                <a:cs typeface="Courier New" panose="02070309020205020404" pitchFamily="49" charset="0"/>
              </a:rPr>
              <a:t>radiation </a:t>
            </a:r>
            <a:r>
              <a:rPr lang="en-GB" sz="1200" dirty="0" err="1">
                <a:solidFill>
                  <a:srgbClr val="0C86F4"/>
                </a:solidFill>
                <a:latin typeface="Courier New" panose="02070309020205020404" pitchFamily="49" charset="0"/>
                <a:cs typeface="Courier New" panose="02070309020205020404" pitchFamily="49" charset="0"/>
              </a:rPr>
              <a:t>runaway_electrons</a:t>
            </a:r>
            <a:r>
              <a:rPr lang="en-GB" sz="1200" dirty="0">
                <a:solidFill>
                  <a:srgbClr val="0C86F4"/>
                </a:solidFill>
                <a:latin typeface="Courier New" panose="02070309020205020404" pitchFamily="49" charset="0"/>
                <a:cs typeface="Courier New" panose="02070309020205020404" pitchFamily="49" charset="0"/>
              </a:rPr>
              <a:t> </a:t>
            </a:r>
            <a:r>
              <a:rPr lang="en-GB" sz="1200" dirty="0" err="1">
                <a:solidFill>
                  <a:srgbClr val="0C86F4"/>
                </a:solidFill>
                <a:latin typeface="Courier New" panose="02070309020205020404" pitchFamily="49" charset="0"/>
                <a:cs typeface="Courier New" panose="02070309020205020404" pitchFamily="49" charset="0"/>
              </a:rPr>
              <a:t>sawteeth</a:t>
            </a:r>
            <a:r>
              <a:rPr lang="en-GB" sz="1200" dirty="0">
                <a:solidFill>
                  <a:srgbClr val="0C86F4"/>
                </a:solidFill>
                <a:latin typeface="Courier New" panose="02070309020205020404" pitchFamily="49" charset="0"/>
                <a:cs typeface="Courier New" panose="02070309020205020404" pitchFamily="49" charset="0"/>
              </a:rPr>
              <a:t> turbulence</a:t>
            </a:r>
          </a:p>
        </p:txBody>
      </p:sp>
      <p:sp>
        <p:nvSpPr>
          <p:cNvPr id="17" name="Rectangle 16"/>
          <p:cNvSpPr/>
          <p:nvPr/>
        </p:nvSpPr>
        <p:spPr>
          <a:xfrm>
            <a:off x="5033615" y="3894508"/>
            <a:ext cx="4040802" cy="830997"/>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r"/>
            <a:r>
              <a:rPr lang="en-GB" sz="1200" dirty="0" err="1">
                <a:solidFill>
                  <a:srgbClr val="008080"/>
                </a:solidFill>
                <a:latin typeface="Courier New" panose="02070309020205020404" pitchFamily="49" charset="0"/>
                <a:cs typeface="Courier New" panose="02070309020205020404" pitchFamily="49" charset="0"/>
              </a:rPr>
              <a:t>amns_data</a:t>
            </a:r>
            <a:r>
              <a:rPr lang="en-GB" sz="1200" dirty="0">
                <a:solidFill>
                  <a:srgbClr val="008080"/>
                </a:solidFill>
                <a:latin typeface="Courier New" panose="02070309020205020404" pitchFamily="49" charset="0"/>
                <a:cs typeface="Courier New" panose="02070309020205020404" pitchFamily="49" charset="0"/>
              </a:rPr>
              <a:t> </a:t>
            </a:r>
            <a:r>
              <a:rPr lang="en-US" sz="1200" dirty="0">
                <a:solidFill>
                  <a:srgbClr val="008080"/>
                </a:solidFill>
                <a:latin typeface="Courier New" panose="02070309020205020404" pitchFamily="49" charset="0"/>
                <a:cs typeface="Courier New" panose="02070309020205020404" pitchFamily="49" charset="0"/>
              </a:rPr>
              <a:t>controllers </a:t>
            </a:r>
            <a:r>
              <a:rPr lang="en-US" sz="1200" dirty="0" err="1">
                <a:solidFill>
                  <a:srgbClr val="008080"/>
                </a:solidFill>
                <a:latin typeface="Courier New" panose="02070309020205020404" pitchFamily="49" charset="0"/>
                <a:cs typeface="Courier New" panose="02070309020205020404" pitchFamily="49" charset="0"/>
              </a:rPr>
              <a:t>dataset_description</a:t>
            </a:r>
            <a:r>
              <a:rPr lang="en-US" sz="1200" dirty="0">
                <a:solidFill>
                  <a:srgbClr val="008080"/>
                </a:solidFill>
                <a:latin typeface="Courier New" panose="02070309020205020404" pitchFamily="49" charset="0"/>
                <a:cs typeface="Courier New" panose="02070309020205020404" pitchFamily="49" charset="0"/>
              </a:rPr>
              <a:t> </a:t>
            </a:r>
            <a:r>
              <a:rPr lang="en-US" sz="1200" dirty="0" err="1">
                <a:solidFill>
                  <a:srgbClr val="008080"/>
                </a:solidFill>
                <a:latin typeface="Courier New" panose="02070309020205020404" pitchFamily="49" charset="0"/>
                <a:cs typeface="Courier New" panose="02070309020205020404" pitchFamily="49" charset="0"/>
              </a:rPr>
              <a:t>dataset_fair</a:t>
            </a:r>
            <a:r>
              <a:rPr lang="en-US" sz="1200" dirty="0">
                <a:solidFill>
                  <a:srgbClr val="008080"/>
                </a:solidFill>
                <a:latin typeface="Courier New" panose="02070309020205020404" pitchFamily="49" charset="0"/>
                <a:cs typeface="Courier New" panose="02070309020205020404" pitchFamily="49" charset="0"/>
              </a:rPr>
              <a:t> </a:t>
            </a:r>
            <a:r>
              <a:rPr lang="en-US" sz="1200" dirty="0" err="1">
                <a:solidFill>
                  <a:srgbClr val="008080"/>
                </a:solidFill>
                <a:latin typeface="Courier New" panose="02070309020205020404" pitchFamily="49" charset="0"/>
                <a:cs typeface="Courier New" panose="02070309020205020404" pitchFamily="49" charset="0"/>
              </a:rPr>
              <a:t>pulse_schedule</a:t>
            </a:r>
            <a:r>
              <a:rPr lang="en-US" sz="1200" dirty="0">
                <a:solidFill>
                  <a:srgbClr val="008080"/>
                </a:solidFill>
                <a:latin typeface="Courier New" panose="02070309020205020404" pitchFamily="49" charset="0"/>
                <a:cs typeface="Courier New" panose="02070309020205020404" pitchFamily="49" charset="0"/>
              </a:rPr>
              <a:t> </a:t>
            </a:r>
            <a:r>
              <a:rPr lang="en-US" sz="1200" dirty="0" err="1">
                <a:solidFill>
                  <a:srgbClr val="008080"/>
                </a:solidFill>
                <a:latin typeface="Courier New" panose="02070309020205020404" pitchFamily="49" charset="0"/>
                <a:cs typeface="Courier New" panose="02070309020205020404" pitchFamily="49" charset="0"/>
              </a:rPr>
              <a:t>real_time_data</a:t>
            </a:r>
            <a:r>
              <a:rPr lang="en-US" sz="1200" dirty="0">
                <a:solidFill>
                  <a:srgbClr val="008080"/>
                </a:solidFill>
                <a:latin typeface="Courier New" panose="02070309020205020404" pitchFamily="49" charset="0"/>
                <a:cs typeface="Courier New" panose="02070309020205020404" pitchFamily="49" charset="0"/>
              </a:rPr>
              <a:t> </a:t>
            </a:r>
            <a:r>
              <a:rPr lang="en-US" sz="1200" b="1" dirty="0">
                <a:solidFill>
                  <a:srgbClr val="008080"/>
                </a:solidFill>
                <a:latin typeface="Courier New" panose="02070309020205020404" pitchFamily="49" charset="0"/>
                <a:cs typeface="Courier New" panose="02070309020205020404" pitchFamily="49" charset="0"/>
              </a:rPr>
              <a:t>summary</a:t>
            </a:r>
            <a:r>
              <a:rPr lang="en-US" sz="1200" dirty="0">
                <a:solidFill>
                  <a:srgbClr val="008080"/>
                </a:solidFill>
                <a:latin typeface="Courier New" panose="02070309020205020404" pitchFamily="49" charset="0"/>
                <a:cs typeface="Courier New" panose="02070309020205020404" pitchFamily="49" charset="0"/>
              </a:rPr>
              <a:t> temporary </a:t>
            </a:r>
            <a:r>
              <a:rPr lang="en-US" sz="1200" dirty="0" err="1">
                <a:solidFill>
                  <a:srgbClr val="008080"/>
                </a:solidFill>
                <a:latin typeface="Courier New" panose="02070309020205020404" pitchFamily="49" charset="0"/>
                <a:cs typeface="Courier New" panose="02070309020205020404" pitchFamily="49" charset="0"/>
              </a:rPr>
              <a:t>transport_solver_numerics</a:t>
            </a:r>
            <a:r>
              <a:rPr lang="en-US" sz="1200" dirty="0">
                <a:solidFill>
                  <a:srgbClr val="008080"/>
                </a:solidFill>
                <a:latin typeface="Courier New" panose="02070309020205020404" pitchFamily="49" charset="0"/>
                <a:cs typeface="Courier New" panose="02070309020205020404" pitchFamily="49" charset="0"/>
              </a:rPr>
              <a:t> workflow</a:t>
            </a:r>
          </a:p>
        </p:txBody>
      </p:sp>
      <p:sp>
        <p:nvSpPr>
          <p:cNvPr id="18" name="Rectangle 17"/>
          <p:cNvSpPr/>
          <p:nvPr/>
        </p:nvSpPr>
        <p:spPr>
          <a:xfrm>
            <a:off x="4901328" y="2780610"/>
            <a:ext cx="3497580" cy="452432"/>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r"/>
            <a:r>
              <a:rPr lang="en-GB" sz="1170" b="1" dirty="0" err="1">
                <a:solidFill>
                  <a:srgbClr val="008000"/>
                </a:solidFill>
                <a:latin typeface="Courier New" panose="02070309020205020404" pitchFamily="49" charset="0"/>
                <a:cs typeface="Courier New" panose="02070309020205020404" pitchFamily="49" charset="0"/>
              </a:rPr>
              <a:t>core_instant_changes</a:t>
            </a:r>
            <a:r>
              <a:rPr lang="en-GB" sz="1170" b="1" dirty="0">
                <a:solidFill>
                  <a:srgbClr val="008000"/>
                </a:solidFill>
                <a:latin typeface="Courier New" panose="02070309020205020404" pitchFamily="49" charset="0"/>
                <a:cs typeface="Courier New" panose="02070309020205020404" pitchFamily="49" charset="0"/>
              </a:rPr>
              <a:t> </a:t>
            </a:r>
            <a:r>
              <a:rPr lang="en-US" sz="1170" b="1" dirty="0" err="1">
                <a:solidFill>
                  <a:srgbClr val="008000"/>
                </a:solidFill>
                <a:latin typeface="Courier New" panose="02070309020205020404" pitchFamily="49" charset="0"/>
                <a:cs typeface="Courier New" panose="02070309020205020404" pitchFamily="49" charset="0"/>
              </a:rPr>
              <a:t>core_profiles</a:t>
            </a:r>
            <a:r>
              <a:rPr lang="en-US" sz="1170" b="1" dirty="0">
                <a:solidFill>
                  <a:srgbClr val="008000"/>
                </a:solidFill>
                <a:latin typeface="Courier New" panose="02070309020205020404" pitchFamily="49" charset="0"/>
                <a:cs typeface="Courier New" panose="02070309020205020404" pitchFamily="49" charset="0"/>
              </a:rPr>
              <a:t> </a:t>
            </a:r>
            <a:r>
              <a:rPr lang="en-US" sz="1170" b="1" dirty="0" err="1">
                <a:solidFill>
                  <a:srgbClr val="008000"/>
                </a:solidFill>
                <a:latin typeface="Courier New" panose="02070309020205020404" pitchFamily="49" charset="0"/>
                <a:cs typeface="Courier New" panose="02070309020205020404" pitchFamily="49" charset="0"/>
              </a:rPr>
              <a:t>core_sources</a:t>
            </a:r>
            <a:r>
              <a:rPr lang="en-US" sz="1170" b="1" dirty="0">
                <a:solidFill>
                  <a:srgbClr val="008000"/>
                </a:solidFill>
                <a:latin typeface="Courier New" panose="02070309020205020404" pitchFamily="49" charset="0"/>
                <a:cs typeface="Courier New" panose="02070309020205020404" pitchFamily="49" charset="0"/>
              </a:rPr>
              <a:t> </a:t>
            </a:r>
            <a:r>
              <a:rPr lang="en-US" sz="1170" b="1" dirty="0" err="1">
                <a:solidFill>
                  <a:srgbClr val="008000"/>
                </a:solidFill>
                <a:latin typeface="Courier New" panose="02070309020205020404" pitchFamily="49" charset="0"/>
                <a:cs typeface="Courier New" panose="02070309020205020404" pitchFamily="49" charset="0"/>
              </a:rPr>
              <a:t>core_transport</a:t>
            </a:r>
            <a:endParaRPr lang="en-GB" sz="1170" b="1" dirty="0">
              <a:solidFill>
                <a:srgbClr val="008000"/>
              </a:solidFill>
              <a:latin typeface="Courier New" panose="02070309020205020404" pitchFamily="49" charset="0"/>
              <a:cs typeface="Courier New" panose="02070309020205020404" pitchFamily="49" charset="0"/>
            </a:endParaRPr>
          </a:p>
        </p:txBody>
      </p:sp>
      <p:sp>
        <p:nvSpPr>
          <p:cNvPr id="19" name="Rectangle 18"/>
          <p:cNvSpPr/>
          <p:nvPr/>
        </p:nvSpPr>
        <p:spPr>
          <a:xfrm>
            <a:off x="5171902" y="3318823"/>
            <a:ext cx="2633288" cy="461665"/>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GB" sz="1200" b="1" dirty="0" err="1">
                <a:solidFill>
                  <a:srgbClr val="CC00CC"/>
                </a:solidFill>
                <a:latin typeface="Courier New" panose="02070309020205020404" pitchFamily="49" charset="0"/>
                <a:cs typeface="Courier New" panose="02070309020205020404" pitchFamily="49" charset="0"/>
              </a:rPr>
              <a:t>edge_profiles</a:t>
            </a:r>
            <a:r>
              <a:rPr lang="en-GB" sz="1200" b="1" dirty="0">
                <a:solidFill>
                  <a:srgbClr val="CC00CC"/>
                </a:solidFill>
                <a:latin typeface="Courier New" panose="02070309020205020404" pitchFamily="49" charset="0"/>
                <a:cs typeface="Courier New" panose="02070309020205020404" pitchFamily="49" charset="0"/>
              </a:rPr>
              <a:t> </a:t>
            </a:r>
            <a:r>
              <a:rPr lang="en-US" sz="1200" b="1" dirty="0" err="1">
                <a:solidFill>
                  <a:srgbClr val="CC00CC"/>
                </a:solidFill>
                <a:latin typeface="Courier New" panose="02070309020205020404" pitchFamily="49" charset="0"/>
                <a:cs typeface="Courier New" panose="02070309020205020404" pitchFamily="49" charset="0"/>
              </a:rPr>
              <a:t>edge_sources</a:t>
            </a:r>
            <a:r>
              <a:rPr lang="en-US" sz="1200" b="1" dirty="0">
                <a:solidFill>
                  <a:srgbClr val="CC00CC"/>
                </a:solidFill>
                <a:latin typeface="Courier New" panose="02070309020205020404" pitchFamily="49" charset="0"/>
                <a:cs typeface="Courier New" panose="02070309020205020404" pitchFamily="49" charset="0"/>
              </a:rPr>
              <a:t> </a:t>
            </a:r>
            <a:r>
              <a:rPr lang="en-US" sz="1200" b="1" dirty="0" err="1">
                <a:solidFill>
                  <a:srgbClr val="CC00CC"/>
                </a:solidFill>
                <a:latin typeface="Courier New" panose="02070309020205020404" pitchFamily="49" charset="0"/>
                <a:cs typeface="Courier New" panose="02070309020205020404" pitchFamily="49" charset="0"/>
              </a:rPr>
              <a:t>edge_transport</a:t>
            </a:r>
            <a:endParaRPr lang="en-GB" sz="1200" b="1" dirty="0">
              <a:solidFill>
                <a:srgbClr val="CC00CC"/>
              </a:solidFill>
              <a:latin typeface="Courier New" panose="02070309020205020404" pitchFamily="49" charset="0"/>
              <a:cs typeface="Courier New" panose="02070309020205020404" pitchFamily="49" charset="0"/>
            </a:endParaRPr>
          </a:p>
        </p:txBody>
      </p:sp>
      <p:sp>
        <p:nvSpPr>
          <p:cNvPr id="20" name="Rectangle 19"/>
          <p:cNvSpPr/>
          <p:nvPr/>
        </p:nvSpPr>
        <p:spPr>
          <a:xfrm>
            <a:off x="76200" y="455360"/>
            <a:ext cx="3590332" cy="2492990"/>
          </a:xfrm>
          <a:prstGeom prst="rect">
            <a:avLst/>
          </a:prstGeom>
          <a:noFill/>
        </p:spPr>
        <p:txBody>
          <a:bodyPr wrap="square" numCol="1">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GB" sz="1200" dirty="0">
                <a:solidFill>
                  <a:srgbClr val="0000CC"/>
                </a:solidFill>
                <a:latin typeface="Courier New" panose="02070309020205020404" pitchFamily="49" charset="0"/>
                <a:cs typeface="Courier New" panose="02070309020205020404" pitchFamily="49" charset="0"/>
              </a:rPr>
              <a:t>barometry bolometer </a:t>
            </a:r>
            <a:r>
              <a:rPr lang="en-US" sz="1200" dirty="0" err="1">
                <a:solidFill>
                  <a:srgbClr val="0000CC"/>
                </a:solidFill>
                <a:latin typeface="Courier New" panose="02070309020205020404" pitchFamily="49" charset="0"/>
                <a:cs typeface="Courier New" panose="02070309020205020404" pitchFamily="49" charset="0"/>
              </a:rPr>
              <a:t>bremsstrahlung_visible</a:t>
            </a:r>
            <a:r>
              <a:rPr lang="en-US" sz="1200" dirty="0">
                <a:solidFill>
                  <a:srgbClr val="0000CC"/>
                </a:solidFill>
                <a:latin typeface="Courier New" panose="02070309020205020404" pitchFamily="49" charset="0"/>
                <a:cs typeface="Courier New" panose="02070309020205020404" pitchFamily="49" charset="0"/>
              </a:rPr>
              <a:t> calorimetry </a:t>
            </a:r>
            <a:r>
              <a:rPr lang="en-US" sz="1200" dirty="0" err="1">
                <a:solidFill>
                  <a:srgbClr val="0000CC"/>
                </a:solidFill>
                <a:latin typeface="Courier New" panose="02070309020205020404" pitchFamily="49" charset="0"/>
                <a:cs typeface="Courier New" panose="02070309020205020404" pitchFamily="49" charset="0"/>
              </a:rPr>
              <a:t>camera_ir</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camera_visible</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camera_x_rays</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charge_exchange</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ece</a:t>
            </a:r>
            <a:r>
              <a:rPr lang="en-US" sz="1200" dirty="0">
                <a:solidFill>
                  <a:srgbClr val="0000CC"/>
                </a:solidFill>
                <a:latin typeface="Courier New" panose="02070309020205020404" pitchFamily="49" charset="0"/>
                <a:cs typeface="Courier New" panose="02070309020205020404" pitchFamily="49" charset="0"/>
              </a:rPr>
              <a:t> focs </a:t>
            </a:r>
            <a:r>
              <a:rPr lang="en-US" sz="1200" dirty="0" err="1">
                <a:solidFill>
                  <a:srgbClr val="0000CC"/>
                </a:solidFill>
                <a:latin typeface="Courier New" panose="02070309020205020404" pitchFamily="49" charset="0"/>
                <a:cs typeface="Courier New" panose="02070309020205020404" pitchFamily="49" charset="0"/>
              </a:rPr>
              <a:t>hard_x_rays</a:t>
            </a:r>
            <a:r>
              <a:rPr lang="en-US" sz="1200" dirty="0">
                <a:solidFill>
                  <a:srgbClr val="0000CC"/>
                </a:solidFill>
                <a:latin typeface="Courier New" panose="02070309020205020404" pitchFamily="49" charset="0"/>
                <a:cs typeface="Courier New" panose="02070309020205020404" pitchFamily="49" charset="0"/>
              </a:rPr>
              <a:t> interferometer </a:t>
            </a:r>
            <a:r>
              <a:rPr lang="en-US" sz="1200" dirty="0" err="1">
                <a:solidFill>
                  <a:srgbClr val="0000CC"/>
                </a:solidFill>
                <a:latin typeface="Courier New" panose="02070309020205020404" pitchFamily="49" charset="0"/>
                <a:cs typeface="Courier New" panose="02070309020205020404" pitchFamily="49" charset="0"/>
              </a:rPr>
              <a:t>langmuir_probes</a:t>
            </a:r>
            <a:r>
              <a:rPr lang="en-US" sz="1200" dirty="0">
                <a:solidFill>
                  <a:srgbClr val="0000CC"/>
                </a:solidFill>
                <a:latin typeface="Courier New" panose="02070309020205020404" pitchFamily="49" charset="0"/>
                <a:cs typeface="Courier New" panose="02070309020205020404" pitchFamily="49" charset="0"/>
              </a:rPr>
              <a:t> </a:t>
            </a:r>
            <a:r>
              <a:rPr lang="en-US" sz="1200" b="1" dirty="0">
                <a:solidFill>
                  <a:srgbClr val="0000CC"/>
                </a:solidFill>
                <a:latin typeface="Courier New" panose="02070309020205020404" pitchFamily="49" charset="0"/>
                <a:cs typeface="Courier New" panose="02070309020205020404" pitchFamily="49" charset="0"/>
              </a:rPr>
              <a:t>magnetics</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mse</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neutron_diagnostic</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polarimeter</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reflectometer_fluctuation</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reflectometer_profile</a:t>
            </a:r>
            <a:r>
              <a:rPr lang="en-US" sz="1200" dirty="0">
                <a:solidFill>
                  <a:srgbClr val="0000CC"/>
                </a:solidFill>
                <a:latin typeface="Courier New" panose="02070309020205020404" pitchFamily="49" charset="0"/>
                <a:cs typeface="Courier New" panose="02070309020205020404" pitchFamily="49" charset="0"/>
              </a:rPr>
              <a:t> refractometer </a:t>
            </a:r>
            <a:r>
              <a:rPr lang="en-US" sz="1200" dirty="0" err="1">
                <a:solidFill>
                  <a:srgbClr val="0000CC"/>
                </a:solidFill>
                <a:latin typeface="Courier New" panose="02070309020205020404" pitchFamily="49" charset="0"/>
                <a:cs typeface="Courier New" panose="02070309020205020404" pitchFamily="49" charset="0"/>
              </a:rPr>
              <a:t>soft_x_rays</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spectrometer_mass</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spectrometer_uv</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spectrometer_visible</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spectrometer_x_ray_crystal</a:t>
            </a:r>
            <a:r>
              <a:rPr lang="en-US" sz="1200" dirty="0">
                <a:solidFill>
                  <a:srgbClr val="0000CC"/>
                </a:solidFill>
                <a:latin typeface="Courier New" panose="02070309020205020404" pitchFamily="49" charset="0"/>
                <a:cs typeface="Courier New" panose="02070309020205020404" pitchFamily="49" charset="0"/>
              </a:rPr>
              <a:t> </a:t>
            </a:r>
            <a:r>
              <a:rPr lang="en-US" sz="1200" dirty="0" err="1">
                <a:solidFill>
                  <a:srgbClr val="0000CC"/>
                </a:solidFill>
                <a:latin typeface="Courier New" panose="02070309020205020404" pitchFamily="49" charset="0"/>
                <a:cs typeface="Courier New" panose="02070309020205020404" pitchFamily="49" charset="0"/>
              </a:rPr>
              <a:t>thomson_scattering</a:t>
            </a:r>
            <a:endParaRPr lang="en-GB" sz="1200" dirty="0">
              <a:solidFill>
                <a:srgbClr val="0000CC"/>
              </a:solidFill>
              <a:latin typeface="Courier New" panose="02070309020205020404" pitchFamily="49" charset="0"/>
              <a:cs typeface="Courier New" panose="02070309020205020404" pitchFamily="49" charset="0"/>
            </a:endParaRPr>
          </a:p>
        </p:txBody>
      </p:sp>
      <p:sp>
        <p:nvSpPr>
          <p:cNvPr id="21" name="Rectangle 20"/>
          <p:cNvSpPr/>
          <p:nvPr/>
        </p:nvSpPr>
        <p:spPr>
          <a:xfrm>
            <a:off x="102725" y="3430545"/>
            <a:ext cx="3380331" cy="830997"/>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GB" sz="1200" dirty="0" err="1">
                <a:solidFill>
                  <a:srgbClr val="996600"/>
                </a:solidFill>
                <a:latin typeface="Courier New" panose="02070309020205020404" pitchFamily="49" charset="0"/>
                <a:cs typeface="Courier New" panose="02070309020205020404" pitchFamily="49" charset="0"/>
              </a:rPr>
              <a:t>b_field_non_axisymmetric</a:t>
            </a:r>
            <a:endParaRPr lang="en-GB" sz="1200" dirty="0">
              <a:solidFill>
                <a:srgbClr val="996600"/>
              </a:solidFill>
              <a:latin typeface="Courier New" panose="02070309020205020404" pitchFamily="49" charset="0"/>
              <a:cs typeface="Courier New" panose="02070309020205020404" pitchFamily="49" charset="0"/>
            </a:endParaRPr>
          </a:p>
          <a:p>
            <a:r>
              <a:rPr lang="en-GB" sz="1200" dirty="0" err="1">
                <a:solidFill>
                  <a:srgbClr val="996600"/>
                </a:solidFill>
                <a:latin typeface="Courier New" panose="02070309020205020404" pitchFamily="49" charset="0"/>
                <a:cs typeface="Courier New" panose="02070309020205020404" pitchFamily="49" charset="0"/>
              </a:rPr>
              <a:t>coils_non_axisymmetric</a:t>
            </a:r>
            <a:r>
              <a:rPr lang="en-GB" sz="1200" dirty="0">
                <a:solidFill>
                  <a:srgbClr val="996600"/>
                </a:solidFill>
                <a:latin typeface="Courier New" panose="02070309020205020404" pitchFamily="49" charset="0"/>
                <a:cs typeface="Courier New" panose="02070309020205020404" pitchFamily="49" charset="0"/>
              </a:rPr>
              <a:t> </a:t>
            </a:r>
            <a:r>
              <a:rPr lang="en-GB" sz="1200" dirty="0" err="1">
                <a:solidFill>
                  <a:srgbClr val="996600"/>
                </a:solidFill>
                <a:latin typeface="Courier New" panose="02070309020205020404" pitchFamily="49" charset="0"/>
                <a:cs typeface="Courier New" panose="02070309020205020404" pitchFamily="49" charset="0"/>
              </a:rPr>
              <a:t>em_coupling</a:t>
            </a:r>
            <a:r>
              <a:rPr lang="en-GB" sz="1200" dirty="0">
                <a:solidFill>
                  <a:srgbClr val="996600"/>
                </a:solidFill>
                <a:latin typeface="Courier New" panose="02070309020205020404" pitchFamily="49" charset="0"/>
                <a:cs typeface="Courier New" panose="02070309020205020404" pitchFamily="49" charset="0"/>
              </a:rPr>
              <a:t> </a:t>
            </a:r>
            <a:r>
              <a:rPr lang="en-GB" sz="1200" b="1" dirty="0">
                <a:solidFill>
                  <a:srgbClr val="996600"/>
                </a:solidFill>
                <a:latin typeface="Courier New" panose="02070309020205020404" pitchFamily="49" charset="0"/>
                <a:cs typeface="Courier New" panose="02070309020205020404" pitchFamily="49" charset="0"/>
              </a:rPr>
              <a:t>equilibrium</a:t>
            </a:r>
            <a:r>
              <a:rPr lang="en-GB" sz="1200" dirty="0">
                <a:solidFill>
                  <a:srgbClr val="996600"/>
                </a:solidFill>
                <a:latin typeface="Courier New" panose="02070309020205020404" pitchFamily="49" charset="0"/>
                <a:cs typeface="Courier New" panose="02070309020205020404" pitchFamily="49" charset="0"/>
              </a:rPr>
              <a:t> </a:t>
            </a:r>
            <a:r>
              <a:rPr lang="en-US" sz="1200" dirty="0" err="1">
                <a:solidFill>
                  <a:srgbClr val="996600"/>
                </a:solidFill>
                <a:latin typeface="Courier New" panose="02070309020205020404" pitchFamily="49" charset="0"/>
                <a:cs typeface="Courier New" panose="02070309020205020404" pitchFamily="49" charset="0"/>
              </a:rPr>
              <a:t>iron_core</a:t>
            </a:r>
            <a:r>
              <a:rPr lang="en-US" sz="1200" dirty="0">
                <a:solidFill>
                  <a:srgbClr val="996600"/>
                </a:solidFill>
                <a:latin typeface="Courier New" panose="02070309020205020404" pitchFamily="49" charset="0"/>
                <a:cs typeface="Courier New" panose="02070309020205020404" pitchFamily="49" charset="0"/>
              </a:rPr>
              <a:t> </a:t>
            </a:r>
            <a:r>
              <a:rPr lang="en-US" sz="1200" dirty="0" err="1">
                <a:solidFill>
                  <a:srgbClr val="996600"/>
                </a:solidFill>
                <a:latin typeface="Courier New" panose="02070309020205020404" pitchFamily="49" charset="0"/>
                <a:cs typeface="Courier New" panose="02070309020205020404" pitchFamily="49" charset="0"/>
              </a:rPr>
              <a:t>pf_active</a:t>
            </a:r>
            <a:r>
              <a:rPr lang="en-US" sz="1200" dirty="0">
                <a:solidFill>
                  <a:srgbClr val="996600"/>
                </a:solidFill>
                <a:latin typeface="Courier New" panose="02070309020205020404" pitchFamily="49" charset="0"/>
                <a:cs typeface="Courier New" panose="02070309020205020404" pitchFamily="49" charset="0"/>
              </a:rPr>
              <a:t> </a:t>
            </a:r>
            <a:r>
              <a:rPr lang="en-US" sz="1200" dirty="0" err="1">
                <a:solidFill>
                  <a:srgbClr val="996600"/>
                </a:solidFill>
                <a:latin typeface="Courier New" panose="02070309020205020404" pitchFamily="49" charset="0"/>
                <a:cs typeface="Courier New" panose="02070309020205020404" pitchFamily="49" charset="0"/>
              </a:rPr>
              <a:t>pf_passive</a:t>
            </a:r>
            <a:r>
              <a:rPr lang="en-US" sz="1200" dirty="0">
                <a:solidFill>
                  <a:srgbClr val="996600"/>
                </a:solidFill>
                <a:latin typeface="Courier New" panose="02070309020205020404" pitchFamily="49" charset="0"/>
                <a:cs typeface="Courier New" panose="02070309020205020404" pitchFamily="49" charset="0"/>
              </a:rPr>
              <a:t> </a:t>
            </a:r>
            <a:r>
              <a:rPr lang="en-US" sz="1200" dirty="0" err="1">
                <a:solidFill>
                  <a:srgbClr val="996600"/>
                </a:solidFill>
                <a:latin typeface="Courier New" panose="02070309020205020404" pitchFamily="49" charset="0"/>
                <a:cs typeface="Courier New" panose="02070309020205020404" pitchFamily="49" charset="0"/>
              </a:rPr>
              <a:t>tf</a:t>
            </a:r>
            <a:endParaRPr lang="en-GB" sz="1200" dirty="0">
              <a:solidFill>
                <a:srgbClr val="996600"/>
              </a:solidFill>
              <a:latin typeface="Courier New" panose="02070309020205020404" pitchFamily="49" charset="0"/>
              <a:cs typeface="Courier New" panose="02070309020205020404" pitchFamily="49" charset="0"/>
            </a:endParaRPr>
          </a:p>
        </p:txBody>
      </p:sp>
      <p:sp>
        <p:nvSpPr>
          <p:cNvPr id="22" name="Rectangle 21"/>
          <p:cNvSpPr/>
          <p:nvPr/>
        </p:nvSpPr>
        <p:spPr>
          <a:xfrm>
            <a:off x="7235013" y="3559962"/>
            <a:ext cx="1760418" cy="313932"/>
          </a:xfrm>
          <a:prstGeom prst="rect">
            <a:avLst/>
          </a:prstGeom>
          <a:solidFill>
            <a:schemeClr val="bg1">
              <a:alpha val="40000"/>
            </a:schemeClr>
          </a:solidFill>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lvl="0"/>
            <a:r>
              <a:rPr lang="en-US" sz="1440" b="1" dirty="0">
                <a:solidFill>
                  <a:srgbClr val="008080"/>
                </a:solidFill>
                <a:latin typeface="+mj-lt"/>
                <a:cs typeface="Courier New" panose="02070309020205020404" pitchFamily="49" charset="0"/>
              </a:rPr>
              <a:t>Data Management</a:t>
            </a:r>
          </a:p>
        </p:txBody>
      </p:sp>
    </p:spTree>
    <p:extLst>
      <p:ext uri="{BB962C8B-B14F-4D97-AF65-F5344CB8AC3E}">
        <p14:creationId xmlns:p14="http://schemas.microsoft.com/office/powerpoint/2010/main" val="157368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6667" t="13704" r="14166" b="12127"/>
          <a:stretch/>
        </p:blipFill>
        <p:spPr>
          <a:xfrm>
            <a:off x="1905000" y="742041"/>
            <a:ext cx="7239380" cy="3582309"/>
          </a:xfrm>
          <a:prstGeom prst="rect">
            <a:avLst/>
          </a:prstGeom>
        </p:spPr>
      </p:pic>
      <p:sp>
        <p:nvSpPr>
          <p:cNvPr id="2" name="Title 1"/>
          <p:cNvSpPr>
            <a:spLocks noGrp="1"/>
          </p:cNvSpPr>
          <p:nvPr>
            <p:ph type="title"/>
          </p:nvPr>
        </p:nvSpPr>
        <p:spPr/>
        <p:txBody>
          <a:bodyPr/>
          <a:lstStyle/>
          <a:p>
            <a:r>
              <a:rPr lang="en-US" dirty="0" smtClean="0"/>
              <a:t>Data-Dictionary 3</a:t>
            </a:r>
            <a:endParaRPr lang="en-GB" dirty="0"/>
          </a:p>
        </p:txBody>
      </p:sp>
      <p:sp>
        <p:nvSpPr>
          <p:cNvPr id="3" name="Content Placeholder 2"/>
          <p:cNvSpPr>
            <a:spLocks noGrp="1"/>
          </p:cNvSpPr>
          <p:nvPr>
            <p:ph idx="1"/>
          </p:nvPr>
        </p:nvSpPr>
        <p:spPr>
          <a:xfrm>
            <a:off x="152400" y="514351"/>
            <a:ext cx="3657600" cy="378412"/>
          </a:xfrm>
          <a:ln>
            <a:noFill/>
          </a:ln>
        </p:spPr>
        <p:txBody>
          <a:bodyPr/>
          <a:lstStyle/>
          <a:p>
            <a:r>
              <a:rPr lang="en-US" sz="1600" dirty="0" smtClean="0"/>
              <a:t>Releases 3.38.1 and 3.39.0</a:t>
            </a:r>
          </a:p>
        </p:txBody>
      </p:sp>
      <p:sp>
        <p:nvSpPr>
          <p:cNvPr id="29" name="Rectangle 28"/>
          <p:cNvSpPr/>
          <p:nvPr/>
        </p:nvSpPr>
        <p:spPr bwMode="auto">
          <a:xfrm>
            <a:off x="3456432" y="2129329"/>
            <a:ext cx="457200" cy="228600"/>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0" name="Rectangle 29"/>
          <p:cNvSpPr/>
          <p:nvPr/>
        </p:nvSpPr>
        <p:spPr bwMode="auto">
          <a:xfrm>
            <a:off x="2679192" y="3007153"/>
            <a:ext cx="2209800" cy="228600"/>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1" name="Rectangle 30"/>
          <p:cNvSpPr/>
          <p:nvPr/>
        </p:nvSpPr>
        <p:spPr bwMode="auto">
          <a:xfrm>
            <a:off x="2724912" y="2681778"/>
            <a:ext cx="2362200" cy="287432"/>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2" name="Rectangle 31"/>
          <p:cNvSpPr/>
          <p:nvPr/>
        </p:nvSpPr>
        <p:spPr bwMode="auto">
          <a:xfrm>
            <a:off x="3547872" y="3845508"/>
            <a:ext cx="2286000" cy="228600"/>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3" name="Rectangle 32"/>
          <p:cNvSpPr/>
          <p:nvPr/>
        </p:nvSpPr>
        <p:spPr bwMode="auto">
          <a:xfrm>
            <a:off x="4038600" y="1348279"/>
            <a:ext cx="3429000" cy="292608"/>
          </a:xfrm>
          <a:prstGeom prst="rect">
            <a:avLst/>
          </a:prstGeom>
          <a:noFill/>
          <a:ln w="127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4" name="Rectangle 33"/>
          <p:cNvSpPr/>
          <p:nvPr/>
        </p:nvSpPr>
        <p:spPr bwMode="auto">
          <a:xfrm>
            <a:off x="6324600" y="1957879"/>
            <a:ext cx="1143000" cy="304800"/>
          </a:xfrm>
          <a:prstGeom prst="rect">
            <a:avLst/>
          </a:prstGeom>
          <a:noFill/>
          <a:ln w="127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5" name="Rectangle 34"/>
          <p:cNvSpPr/>
          <p:nvPr/>
        </p:nvSpPr>
        <p:spPr bwMode="auto">
          <a:xfrm>
            <a:off x="7010400" y="2935375"/>
            <a:ext cx="1524000" cy="304800"/>
          </a:xfrm>
          <a:prstGeom prst="rect">
            <a:avLst/>
          </a:prstGeom>
          <a:noFill/>
          <a:ln w="127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6" name="Rectangle 35"/>
          <p:cNvSpPr/>
          <p:nvPr/>
        </p:nvSpPr>
        <p:spPr bwMode="auto">
          <a:xfrm>
            <a:off x="7205472" y="1150921"/>
            <a:ext cx="1207008" cy="219456"/>
          </a:xfrm>
          <a:prstGeom prst="rect">
            <a:avLst/>
          </a:prstGeom>
          <a:noFill/>
          <a:ln w="127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37" name="Rectangle 36"/>
          <p:cNvSpPr/>
          <p:nvPr/>
        </p:nvSpPr>
        <p:spPr bwMode="auto">
          <a:xfrm>
            <a:off x="1905000" y="2449369"/>
            <a:ext cx="1447800" cy="219456"/>
          </a:xfrm>
          <a:prstGeom prst="rect">
            <a:avLst/>
          </a:prstGeom>
          <a:noFill/>
          <a:ln w="127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0" name="Rectangle 39"/>
          <p:cNvSpPr/>
          <p:nvPr/>
        </p:nvSpPr>
        <p:spPr bwMode="auto">
          <a:xfrm>
            <a:off x="3419856" y="3260213"/>
            <a:ext cx="960120" cy="274320"/>
          </a:xfrm>
          <a:prstGeom prst="rect">
            <a:avLst/>
          </a:prstGeom>
          <a:noFill/>
          <a:ln w="127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1" name="Rectangle 40"/>
          <p:cNvSpPr/>
          <p:nvPr/>
        </p:nvSpPr>
        <p:spPr bwMode="auto">
          <a:xfrm>
            <a:off x="5919216" y="2531665"/>
            <a:ext cx="1975104" cy="256032"/>
          </a:xfrm>
          <a:prstGeom prst="rect">
            <a:avLst/>
          </a:prstGeom>
          <a:noFill/>
          <a:ln w="127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44" name="Content Placeholder 2"/>
          <p:cNvSpPr txBox="1">
            <a:spLocks/>
          </p:cNvSpPr>
          <p:nvPr/>
        </p:nvSpPr>
        <p:spPr bwMode="auto">
          <a:xfrm>
            <a:off x="152400" y="819151"/>
            <a:ext cx="3657600" cy="38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solidFill>
                  <a:srgbClr val="FF0000"/>
                </a:solidFill>
              </a:rPr>
              <a:t>4 new IDSs</a:t>
            </a:r>
          </a:p>
        </p:txBody>
      </p:sp>
      <p:sp>
        <p:nvSpPr>
          <p:cNvPr id="45" name="Content Placeholder 2"/>
          <p:cNvSpPr txBox="1">
            <a:spLocks/>
          </p:cNvSpPr>
          <p:nvPr/>
        </p:nvSpPr>
        <p:spPr bwMode="auto">
          <a:xfrm>
            <a:off x="152400" y="1123950"/>
            <a:ext cx="3657600" cy="35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solidFill>
                  <a:schemeClr val="accent1">
                    <a:lumMod val="75000"/>
                  </a:schemeClr>
                </a:solidFill>
              </a:rPr>
              <a:t>Revisions and changes</a:t>
            </a:r>
          </a:p>
          <a:p>
            <a:pPr lvl="1"/>
            <a:endParaRPr lang="en-GB" sz="1600" kern="0" dirty="0"/>
          </a:p>
        </p:txBody>
      </p:sp>
      <p:sp>
        <p:nvSpPr>
          <p:cNvPr id="46" name="Content Placeholder 2"/>
          <p:cNvSpPr txBox="1">
            <a:spLocks/>
          </p:cNvSpPr>
          <p:nvPr/>
        </p:nvSpPr>
        <p:spPr bwMode="auto">
          <a:xfrm>
            <a:off x="152400" y="2035608"/>
            <a:ext cx="3657600" cy="38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solidFill>
                  <a:srgbClr val="FFC000"/>
                </a:solidFill>
              </a:rPr>
              <a:t>Install and query tool in Python</a:t>
            </a:r>
          </a:p>
        </p:txBody>
      </p:sp>
      <p:sp>
        <p:nvSpPr>
          <p:cNvPr id="47" name="Content Placeholder 2"/>
          <p:cNvSpPr txBox="1">
            <a:spLocks/>
          </p:cNvSpPr>
          <p:nvPr/>
        </p:nvSpPr>
        <p:spPr bwMode="auto">
          <a:xfrm>
            <a:off x="152400" y="1428750"/>
            <a:ext cx="3657600" cy="64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solidFill>
                  <a:srgbClr val="00B050"/>
                </a:solidFill>
              </a:rPr>
              <a:t>Improved checks in CI</a:t>
            </a:r>
            <a:endParaRPr lang="en-US" sz="1600" kern="0" dirty="0" smtClean="0"/>
          </a:p>
          <a:p>
            <a:r>
              <a:rPr lang="en-US" sz="1600" kern="0" dirty="0" smtClean="0"/>
              <a:t>Fix coordinate inconsistencies</a:t>
            </a:r>
            <a:endParaRPr lang="en-US" sz="1600" kern="0" dirty="0" smtClean="0">
              <a:solidFill>
                <a:srgbClr val="FFC000"/>
              </a:solidFill>
            </a:endParaRPr>
          </a:p>
        </p:txBody>
      </p:sp>
      <p:sp>
        <p:nvSpPr>
          <p:cNvPr id="20" name="Content Placeholder 2"/>
          <p:cNvSpPr txBox="1">
            <a:spLocks/>
          </p:cNvSpPr>
          <p:nvPr/>
        </p:nvSpPr>
        <p:spPr bwMode="auto">
          <a:xfrm>
            <a:off x="2667000" y="4101426"/>
            <a:ext cx="5638800" cy="626008"/>
          </a:xfrm>
          <a:prstGeom prst="rect">
            <a:avLst/>
          </a:prstGeom>
          <a:solidFill>
            <a:schemeClr val="bg1">
              <a:alpha val="80000"/>
            </a:schemeClr>
          </a:solid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t>new </a:t>
            </a:r>
            <a:r>
              <a:rPr lang="en-US" sz="1600" kern="0" dirty="0" err="1" smtClean="0">
                <a:latin typeface="Courier New" panose="02070309020205020404" pitchFamily="49" charset="0"/>
                <a:cs typeface="Courier New" panose="02070309020205020404" pitchFamily="49" charset="0"/>
              </a:rPr>
              <a:t>spi</a:t>
            </a:r>
            <a:r>
              <a:rPr lang="en-US" sz="1600" kern="0" dirty="0" smtClean="0"/>
              <a:t> and </a:t>
            </a:r>
            <a:r>
              <a:rPr lang="en-US" sz="1600" kern="0" dirty="0" err="1" smtClean="0">
                <a:latin typeface="Courier New" panose="02070309020205020404" pitchFamily="49" charset="0"/>
                <a:cs typeface="Courier New" panose="02070309020205020404" pitchFamily="49" charset="0"/>
              </a:rPr>
              <a:t>pf_plasma</a:t>
            </a:r>
            <a:r>
              <a:rPr lang="en-US" sz="1600" kern="0" dirty="0" smtClean="0"/>
              <a:t> </a:t>
            </a:r>
          </a:p>
          <a:p>
            <a:r>
              <a:rPr lang="en-US" sz="1600" kern="0" dirty="0" smtClean="0"/>
              <a:t>redesigned </a:t>
            </a:r>
            <a:r>
              <a:rPr lang="en-US" sz="1600" kern="0" dirty="0" err="1" smtClean="0">
                <a:latin typeface="Courier New" panose="02070309020205020404" pitchFamily="49" charset="0"/>
                <a:cs typeface="Courier New" panose="02070309020205020404" pitchFamily="49" charset="0"/>
              </a:rPr>
              <a:t>em_coupling</a:t>
            </a:r>
            <a:r>
              <a:rPr lang="en-US" sz="1600" kern="0" dirty="0" smtClean="0"/>
              <a:t> and </a:t>
            </a:r>
            <a:r>
              <a:rPr lang="en-US" sz="1600" kern="0" dirty="0" err="1" smtClean="0">
                <a:latin typeface="Courier New" panose="02070309020205020404" pitchFamily="49" charset="0"/>
                <a:cs typeface="Courier New" panose="02070309020205020404" pitchFamily="49" charset="0"/>
              </a:rPr>
              <a:t>gyrokinetics_local</a:t>
            </a:r>
            <a:endParaRPr lang="en-US" sz="1600" kern="0"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1295400" y="4245153"/>
            <a:ext cx="1346844" cy="338554"/>
          </a:xfrm>
          <a:prstGeom prst="rect">
            <a:avLst/>
          </a:prstGeom>
          <a:noFill/>
        </p:spPr>
        <p:txBody>
          <a:bodyPr wrap="none" rtlCol="0">
            <a:spAutoFit/>
          </a:bodyPr>
          <a:lstStyle/>
          <a:p>
            <a:r>
              <a:rPr lang="en-US" sz="1600" dirty="0">
                <a:latin typeface="+mn-lt"/>
              </a:rPr>
              <a:t>i</a:t>
            </a:r>
            <a:r>
              <a:rPr lang="en-US" sz="1600" dirty="0" smtClean="0">
                <a:latin typeface="+mn-lt"/>
              </a:rPr>
              <a:t>n develop/3:</a:t>
            </a:r>
            <a:endParaRPr lang="en-GB" sz="1600" dirty="0" err="1" smtClean="0">
              <a:latin typeface="+mn-lt"/>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719" y="4233588"/>
            <a:ext cx="365681" cy="319362"/>
          </a:xfrm>
          <a:prstGeom prst="rect">
            <a:avLst/>
          </a:prstGeom>
        </p:spPr>
      </p:pic>
      <p:sp>
        <p:nvSpPr>
          <p:cNvPr id="5" name="TextBox 4"/>
          <p:cNvSpPr txBox="1"/>
          <p:nvPr/>
        </p:nvSpPr>
        <p:spPr>
          <a:xfrm>
            <a:off x="5649133" y="438150"/>
            <a:ext cx="3494867" cy="400110"/>
          </a:xfrm>
          <a:prstGeom prst="rect">
            <a:avLst/>
          </a:prstGeom>
          <a:noFill/>
        </p:spPr>
        <p:txBody>
          <a:bodyPr wrap="none" rtlCol="0">
            <a:spAutoFit/>
          </a:bodyPr>
          <a:lstStyle/>
          <a:p>
            <a:pPr algn="r"/>
            <a:r>
              <a:rPr lang="en-US" sz="1000" dirty="0" smtClean="0">
                <a:solidFill>
                  <a:schemeClr val="accent3">
                    <a:lumMod val="75000"/>
                  </a:schemeClr>
                </a:solidFill>
                <a:latin typeface="+mn-lt"/>
              </a:rPr>
              <a:t>Data-Dictionary support (FWC=IMAS Framework Contract)</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 - IPA (ITER Project Associate) + contrib.</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172397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P spid="41" grpId="0" animBg="1"/>
      <p:bldP spid="44" grpId="0"/>
      <p:bldP spid="45" grpId="0"/>
      <p:bldP spid="46" grpId="0"/>
      <p:bldP spid="47" grpId="0"/>
      <p:bldP spid="20"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9469"/>
            <a:ext cx="8686800" cy="3787281"/>
          </a:xfrm>
        </p:spPr>
        <p:txBody>
          <a:bodyPr/>
          <a:lstStyle/>
          <a:p>
            <a:r>
              <a:rPr lang="en-US" sz="1600" dirty="0" smtClean="0"/>
              <a:t>Development started on branch </a:t>
            </a:r>
            <a:r>
              <a:rPr lang="en-US" sz="1600" dirty="0" smtClean="0">
                <a:latin typeface="Courier New" panose="02070309020205020404" pitchFamily="49" charset="0"/>
                <a:cs typeface="Courier New" panose="02070309020205020404" pitchFamily="49" charset="0"/>
                <a:hlinkClick r:id="rId2"/>
              </a:rPr>
              <a:t>develop/4</a:t>
            </a:r>
            <a:r>
              <a:rPr lang="en-US" sz="1400" dirty="0" smtClean="0"/>
              <a:t>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477838" lvl="1" indent="0">
              <a:buNone/>
            </a:pPr>
            <a:endParaRPr lang="en-US" sz="1400" dirty="0" smtClean="0"/>
          </a:p>
          <a:p>
            <a:pPr lvl="1"/>
            <a:endParaRPr lang="en-US" sz="1400" dirty="0" smtClean="0"/>
          </a:p>
          <a:p>
            <a:pPr lvl="1"/>
            <a:endParaRPr lang="en-US" sz="1400" dirty="0" smtClean="0"/>
          </a:p>
          <a:p>
            <a:r>
              <a:rPr lang="en-US" sz="1600" dirty="0" smtClean="0"/>
              <a:t>Available for </a:t>
            </a:r>
            <a:r>
              <a:rPr lang="en-US" sz="1600" dirty="0" smtClean="0">
                <a:solidFill>
                  <a:srgbClr val="0070C0"/>
                </a:solidFill>
              </a:rPr>
              <a:t>testing</a:t>
            </a:r>
            <a:r>
              <a:rPr lang="en-US" sz="1600" dirty="0" smtClean="0"/>
              <a:t> on SDCC</a:t>
            </a:r>
          </a:p>
          <a:p>
            <a:pPr lvl="1"/>
            <a:r>
              <a:rPr lang="en-US" sz="1400" dirty="0" smtClean="0"/>
              <a:t>Develop-based build for DD4/AL5:   </a:t>
            </a:r>
            <a:r>
              <a:rPr lang="en-US" sz="1400" b="1" dirty="0" smtClean="0">
                <a:solidFill>
                  <a:srgbClr val="0070C0"/>
                </a:solidFill>
                <a:latin typeface="Courier New" panose="02070309020205020404" pitchFamily="49" charset="0"/>
                <a:cs typeface="Courier New" panose="02070309020205020404" pitchFamily="49" charset="0"/>
              </a:rPr>
              <a:t>module load IMAS/dd4-intel-2020b</a:t>
            </a:r>
            <a:endParaRPr lang="en-US" sz="1400" b="1" dirty="0" smtClean="0">
              <a:solidFill>
                <a:srgbClr val="0070C0"/>
              </a:solidFill>
            </a:endParaRPr>
          </a:p>
          <a:p>
            <a:endParaRPr lang="en-GB" sz="1600" dirty="0"/>
          </a:p>
        </p:txBody>
      </p:sp>
      <p:graphicFrame>
        <p:nvGraphicFramePr>
          <p:cNvPr id="17" name="Table 16"/>
          <p:cNvGraphicFramePr>
            <a:graphicFrameLocks noGrp="1"/>
          </p:cNvGraphicFramePr>
          <p:nvPr>
            <p:extLst>
              <p:ext uri="{D42A27DB-BD31-4B8C-83A1-F6EECF244321}">
                <p14:modId xmlns:p14="http://schemas.microsoft.com/office/powerpoint/2010/main" val="3411893791"/>
              </p:ext>
            </p:extLst>
          </p:nvPr>
        </p:nvGraphicFramePr>
        <p:xfrm>
          <a:off x="573088" y="1047750"/>
          <a:ext cx="8001001" cy="2225040"/>
        </p:xfrm>
        <a:graphic>
          <a:graphicData uri="http://schemas.openxmlformats.org/drawingml/2006/table">
            <a:tbl>
              <a:tblPr>
                <a:tableStyleId>{74C1A8A3-306A-4EB7-A6B1-4F7E0EB9C5D6}</a:tableStyleId>
              </a:tblPr>
              <a:tblGrid>
                <a:gridCol w="3617912">
                  <a:extLst>
                    <a:ext uri="{9D8B030D-6E8A-4147-A177-3AD203B41FA5}">
                      <a16:colId xmlns:a16="http://schemas.microsoft.com/office/drawing/2014/main" val="4169789024"/>
                    </a:ext>
                  </a:extLst>
                </a:gridCol>
                <a:gridCol w="381000">
                  <a:extLst>
                    <a:ext uri="{9D8B030D-6E8A-4147-A177-3AD203B41FA5}">
                      <a16:colId xmlns:a16="http://schemas.microsoft.com/office/drawing/2014/main" val="3850796544"/>
                    </a:ext>
                  </a:extLst>
                </a:gridCol>
                <a:gridCol w="3581400">
                  <a:extLst>
                    <a:ext uri="{9D8B030D-6E8A-4147-A177-3AD203B41FA5}">
                      <a16:colId xmlns:a16="http://schemas.microsoft.com/office/drawing/2014/main" val="1870800850"/>
                    </a:ext>
                  </a:extLst>
                </a:gridCol>
                <a:gridCol w="420689">
                  <a:extLst>
                    <a:ext uri="{9D8B030D-6E8A-4147-A177-3AD203B41FA5}">
                      <a16:colId xmlns:a16="http://schemas.microsoft.com/office/drawing/2014/main" val="3978508603"/>
                    </a:ext>
                  </a:extLst>
                </a:gridCol>
              </a:tblGrid>
              <a:tr h="370840">
                <a:tc>
                  <a:txBody>
                    <a:bodyPr/>
                    <a:lstStyle/>
                    <a:p>
                      <a:r>
                        <a:rPr lang="en-GB" sz="1400" dirty="0" smtClean="0"/>
                        <a:t>Remove  obsolescent nodes </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r>
                        <a:rPr lang="en-US" sz="1400" dirty="0" smtClean="0"/>
                        <a:t>Remove time node from constant</a:t>
                      </a:r>
                      <a:r>
                        <a:rPr lang="en-US" sz="1400" baseline="0" dirty="0" smtClean="0"/>
                        <a:t> IDSs</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2408728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Redesign </a:t>
                      </a:r>
                      <a:r>
                        <a:rPr lang="en-US" sz="1400" dirty="0" err="1" smtClean="0">
                          <a:latin typeface="Courier New" panose="02070309020205020404" pitchFamily="49" charset="0"/>
                          <a:cs typeface="Courier New" panose="02070309020205020404" pitchFamily="49" charset="0"/>
                        </a:rPr>
                        <a:t>dataset_description</a:t>
                      </a:r>
                      <a:r>
                        <a:rPr lang="en-US" sz="1400" dirty="0" smtClean="0"/>
                        <a:t> </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r>
                        <a:rPr lang="en-US" sz="1400" dirty="0" smtClean="0"/>
                        <a:t>Atomic mass and nuclear charge</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35831793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Explicit</a:t>
                      </a:r>
                      <a:r>
                        <a:rPr lang="en-US" sz="1400" baseline="0" dirty="0" smtClean="0"/>
                        <a:t> </a:t>
                      </a:r>
                      <a:r>
                        <a:rPr lang="en-US" sz="1400" dirty="0" smtClean="0"/>
                        <a:t>alternate coordinates explicit</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r>
                        <a:rPr lang="en-US" sz="1400" dirty="0" smtClean="0"/>
                        <a:t>Circuit definition in </a:t>
                      </a:r>
                      <a:r>
                        <a:rPr lang="en-US" sz="1400" dirty="0" err="1" smtClean="0">
                          <a:latin typeface="Courier New" panose="02070309020205020404" pitchFamily="49" charset="0"/>
                          <a:cs typeface="Courier New" panose="02070309020205020404" pitchFamily="49" charset="0"/>
                        </a:rPr>
                        <a:t>pf_active</a:t>
                      </a:r>
                      <a:endParaRPr lang="en-GB" sz="1400" dirty="0">
                        <a:latin typeface="Courier New" panose="02070309020205020404" pitchFamily="49" charset="0"/>
                        <a:cs typeface="Courier New" panose="02070309020205020404" pitchFamily="49" charset="0"/>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2479407978"/>
                  </a:ext>
                </a:extLst>
              </a:tr>
              <a:tr h="370840">
                <a:tc>
                  <a:txBody>
                    <a:bodyPr/>
                    <a:lstStyle/>
                    <a:p>
                      <a:r>
                        <a:rPr lang="en-US" sz="1400" dirty="0" smtClean="0"/>
                        <a:t>Definitions of elongation in </a:t>
                      </a:r>
                      <a:r>
                        <a:rPr lang="en-US" sz="1400" dirty="0" smtClean="0">
                          <a:latin typeface="Courier New" panose="02070309020205020404" pitchFamily="49" charset="0"/>
                          <a:cs typeface="Courier New" panose="02070309020205020404" pitchFamily="49" charset="0"/>
                        </a:rPr>
                        <a:t>equilibrium</a:t>
                      </a:r>
                      <a:r>
                        <a:rPr lang="en-US" sz="1400" dirty="0" smtClean="0"/>
                        <a:t> </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r>
                        <a:rPr lang="en-US" sz="1400" dirty="0" smtClean="0"/>
                        <a:t>Segments in </a:t>
                      </a:r>
                      <a:r>
                        <a:rPr lang="en-US" sz="1400" dirty="0" err="1" smtClean="0">
                          <a:latin typeface="Courier New" panose="02070309020205020404" pitchFamily="49" charset="0"/>
                          <a:cs typeface="Courier New" panose="02070309020205020404" pitchFamily="49" charset="0"/>
                        </a:rPr>
                        <a:t>pulse_schedule</a:t>
                      </a:r>
                      <a:endParaRPr lang="en-GB" sz="1400" dirty="0">
                        <a:latin typeface="Courier New" panose="02070309020205020404" pitchFamily="49" charset="0"/>
                        <a:cs typeface="Courier New" panose="02070309020205020404" pitchFamily="49" charset="0"/>
                      </a:endParaRP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1793454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Clarify poloidal flux (remove COCOS dep.)</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r>
                        <a:rPr lang="en-US" sz="1400" dirty="0" smtClean="0"/>
                        <a:t>Sync with 3.39.0 (and with new DD3 tags)</a:t>
                      </a:r>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tc>
                  <a:txBody>
                    <a:bodyPr/>
                    <a:lstStyle/>
                    <a:p>
                      <a:endParaRPr lang="en-GB"/>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9525" cap="flat" cmpd="sng" algn="ctr">
                      <a:solidFill>
                        <a:schemeClr val="accent3">
                          <a:lumMod val="85000"/>
                        </a:schemeClr>
                      </a:solidFill>
                      <a:prstDash val="solid"/>
                      <a:round/>
                      <a:headEnd type="none" w="med" len="med"/>
                      <a:tailEnd type="none" w="med" len="med"/>
                    </a:lnB>
                  </a:tcPr>
                </a:tc>
                <a:extLst>
                  <a:ext uri="{0D108BD9-81ED-4DB2-BD59-A6C34878D82A}">
                    <a16:rowId xmlns:a16="http://schemas.microsoft.com/office/drawing/2014/main" val="1617750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Names and language consistency</a:t>
                      </a:r>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sz="1400"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nchor="ctr">
                    <a:lnL w="9525" cap="flat" cmpd="sng" algn="ctr">
                      <a:solidFill>
                        <a:schemeClr val="accent3">
                          <a:lumMod val="85000"/>
                        </a:schemeClr>
                      </a:solidFill>
                      <a:prstDash val="solid"/>
                      <a:round/>
                      <a:headEnd type="none" w="med" len="med"/>
                      <a:tailEnd type="none" w="med" len="med"/>
                    </a:lnL>
                    <a:lnR w="9525" cap="flat" cmpd="sng" algn="ctr">
                      <a:solidFill>
                        <a:schemeClr val="accent3">
                          <a:lumMod val="85000"/>
                        </a:schemeClr>
                      </a:solidFill>
                      <a:prstDash val="solid"/>
                      <a:round/>
                      <a:headEnd type="none" w="med" len="med"/>
                      <a:tailEnd type="none" w="med" len="med"/>
                    </a:lnR>
                    <a:lnT w="9525" cap="flat" cmpd="sng" algn="ctr">
                      <a:solidFill>
                        <a:schemeClr val="accent3">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75741"/>
                  </a:ext>
                </a:extLst>
              </a:tr>
            </a:tbl>
          </a:graphicData>
        </a:graphic>
      </p:graphicFrame>
      <p:sp>
        <p:nvSpPr>
          <p:cNvPr id="2" name="Title 1"/>
          <p:cNvSpPr>
            <a:spLocks noGrp="1"/>
          </p:cNvSpPr>
          <p:nvPr>
            <p:ph type="title"/>
          </p:nvPr>
        </p:nvSpPr>
        <p:spPr/>
        <p:txBody>
          <a:bodyPr/>
          <a:lstStyle/>
          <a:p>
            <a:r>
              <a:rPr lang="en-US" dirty="0" smtClean="0"/>
              <a:t>Data-Dictionary 4</a:t>
            </a:r>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124" y="2236336"/>
            <a:ext cx="249676" cy="24967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524" y="2602831"/>
            <a:ext cx="249676" cy="24967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166" y="2956688"/>
            <a:ext cx="247634" cy="21626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9638" y="1118870"/>
            <a:ext cx="256162" cy="25616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9638" y="1501897"/>
            <a:ext cx="256162" cy="25616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9638" y="1853308"/>
            <a:ext cx="256162" cy="25616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9638" y="2596345"/>
            <a:ext cx="256162" cy="2561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566" y="1138817"/>
            <a:ext cx="247634" cy="216267"/>
          </a:xfrm>
          <a:prstGeom prst="rect">
            <a:avLst/>
          </a:prstGeom>
        </p:spPr>
      </p:pic>
      <p:pic>
        <p:nvPicPr>
          <p:cNvPr id="23" name="Picture 22">
            <a:hlinkClick r:id="rId6" tooltip="IMAS-466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8524" y="1472309"/>
            <a:ext cx="285750" cy="285750"/>
          </a:xfrm>
          <a:prstGeom prst="rect">
            <a:avLst/>
          </a:prstGeom>
        </p:spPr>
      </p:pic>
      <p:pic>
        <p:nvPicPr>
          <p:cNvPr id="24" name="Picture 23">
            <a:hlinkClick r:id="rId8" tooltip="IMAS-4200"/>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0566" y="1838514"/>
            <a:ext cx="285750" cy="285750"/>
          </a:xfrm>
          <a:prstGeom prst="rect">
            <a:avLst/>
          </a:prstGeom>
        </p:spPr>
      </p:pic>
      <p:pic>
        <p:nvPicPr>
          <p:cNvPr id="25" name="Picture 24">
            <a:hlinkClick r:id="rId9" tooltip="IMAS-3829"/>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0566" y="2211657"/>
            <a:ext cx="285750" cy="285750"/>
          </a:xfrm>
          <a:prstGeom prst="rect">
            <a:avLst/>
          </a:prstGeom>
        </p:spPr>
      </p:pic>
      <p:sp>
        <p:nvSpPr>
          <p:cNvPr id="26" name="TextBox 25"/>
          <p:cNvSpPr txBox="1"/>
          <p:nvPr/>
        </p:nvSpPr>
        <p:spPr>
          <a:xfrm>
            <a:off x="7194427" y="438150"/>
            <a:ext cx="1941558" cy="400110"/>
          </a:xfrm>
          <a:prstGeom prst="rect">
            <a:avLst/>
          </a:prstGeom>
          <a:noFill/>
        </p:spPr>
        <p:txBody>
          <a:bodyPr wrap="none" rtlCol="0">
            <a:spAutoFit/>
          </a:bodyPr>
          <a:lstStyle/>
          <a:p>
            <a:pPr algn="r"/>
            <a:r>
              <a:rPr lang="en-US" sz="1000" dirty="0" smtClean="0">
                <a:solidFill>
                  <a:schemeClr val="accent3">
                    <a:lumMod val="75000"/>
                  </a:schemeClr>
                </a:solidFill>
                <a:latin typeface="+mn-lt"/>
              </a:rPr>
              <a:t>Data-Dictionary support (FWC)</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IO-IPA + contrib.</a:t>
            </a:r>
            <a:endParaRPr lang="en-GB" sz="1000" dirty="0" err="1" smtClean="0">
              <a:solidFill>
                <a:schemeClr val="accent3">
                  <a:lumMod val="75000"/>
                </a:schemeClr>
              </a:solidFill>
              <a:latin typeface="+mn-lt"/>
            </a:endParaRPr>
          </a:p>
        </p:txBody>
      </p:sp>
    </p:spTree>
    <p:extLst>
      <p:ext uri="{BB962C8B-B14F-4D97-AF65-F5344CB8AC3E}">
        <p14:creationId xmlns:p14="http://schemas.microsoft.com/office/powerpoint/2010/main" val="393173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Data-Dictionary Documentation</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47033"/>
            <a:ext cx="5867400" cy="424943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540"/>
          <a:stretch/>
        </p:blipFill>
        <p:spPr>
          <a:xfrm>
            <a:off x="5486400" y="977834"/>
            <a:ext cx="3597312" cy="3500957"/>
          </a:xfrm>
          <a:prstGeom prst="rect">
            <a:avLst/>
          </a:prstGeom>
          <a:effectLst>
            <a:outerShdw blurRad="50800" dist="38100" dir="5400000" algn="t" rotWithShape="0">
              <a:prstClr val="black">
                <a:alpha val="40000"/>
              </a:prstClr>
            </a:outerShdw>
          </a:effectLst>
        </p:spPr>
      </p:pic>
      <p:sp>
        <p:nvSpPr>
          <p:cNvPr id="10" name="Rounded Rectangle 9">
            <a:hlinkClick r:id="rId4"/>
          </p:cNvPr>
          <p:cNvSpPr/>
          <p:nvPr/>
        </p:nvSpPr>
        <p:spPr bwMode="auto">
          <a:xfrm>
            <a:off x="1295400" y="514350"/>
            <a:ext cx="406616" cy="402666"/>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bg1"/>
                </a:solidFill>
                <a:latin typeface="Trebuchet MS" panose="020B0603020202020204" pitchFamily="34" charset="0"/>
                <a:cs typeface="Courier New" panose="02070309020205020404" pitchFamily="49" charset="0"/>
              </a:rPr>
              <a:t>t</a:t>
            </a:r>
            <a:r>
              <a:rPr kumimoji="0" lang="en-US" sz="1000" b="1" i="0" u="none" strike="noStrike" cap="none" normalizeH="0" baseline="0" dirty="0" smtClean="0">
                <a:ln>
                  <a:noFill/>
                </a:ln>
                <a:solidFill>
                  <a:schemeClr val="bg1"/>
                </a:solidFill>
                <a:effectLst/>
                <a:latin typeface="Trebuchet MS" panose="020B0603020202020204" pitchFamily="34" charset="0"/>
                <a:cs typeface="Courier New" panose="02070309020205020404" pitchFamily="49" charset="0"/>
              </a:rPr>
              <a:t>ry me</a:t>
            </a:r>
            <a:endParaRPr kumimoji="0" lang="en-GB" sz="1000" b="1" i="0" u="none" strike="noStrike" cap="none" normalizeH="0" baseline="0" dirty="0" smtClean="0">
              <a:ln>
                <a:noFill/>
              </a:ln>
              <a:solidFill>
                <a:schemeClr val="bg1"/>
              </a:solidFill>
              <a:effectLst/>
              <a:latin typeface="Trebuchet MS" panose="020B0603020202020204" pitchFamily="34" charset="0"/>
              <a:cs typeface="Courier New" panose="02070309020205020404" pitchFamily="49"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960200"/>
            <a:ext cx="4351855" cy="3428490"/>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0585" y="438150"/>
            <a:ext cx="406616" cy="355111"/>
          </a:xfrm>
          <a:prstGeom prst="rect">
            <a:avLst/>
          </a:prstGeom>
        </p:spPr>
      </p:pic>
      <p:sp>
        <p:nvSpPr>
          <p:cNvPr id="14" name="Content Placeholder 2"/>
          <p:cNvSpPr>
            <a:spLocks noGrp="1"/>
          </p:cNvSpPr>
          <p:nvPr>
            <p:ph idx="1"/>
          </p:nvPr>
        </p:nvSpPr>
        <p:spPr>
          <a:xfrm>
            <a:off x="228600" y="3335791"/>
            <a:ext cx="4989512" cy="1360676"/>
          </a:xfrm>
          <a:solidFill>
            <a:schemeClr val="bg1">
              <a:alpha val="85000"/>
            </a:schemeClr>
          </a:solidFill>
        </p:spPr>
        <p:txBody>
          <a:bodyPr/>
          <a:lstStyle/>
          <a:p>
            <a:pPr marL="0" indent="0">
              <a:buNone/>
            </a:pPr>
            <a:r>
              <a:rPr lang="en-US" sz="1600" dirty="0" smtClean="0"/>
              <a:t>New </a:t>
            </a:r>
            <a:r>
              <a:rPr lang="en-US" sz="1600" b="1" dirty="0" smtClean="0">
                <a:solidFill>
                  <a:srgbClr val="0070C0"/>
                </a:solidFill>
              </a:rPr>
              <a:t>Sphinx-based documentation</a:t>
            </a:r>
          </a:p>
          <a:p>
            <a:pPr lvl="1"/>
            <a:r>
              <a:rPr lang="en-US" sz="1400" dirty="0" smtClean="0"/>
              <a:t>Will replace current doc (static </a:t>
            </a:r>
            <a:r>
              <a:rPr lang="en-US" sz="1400" dirty="0" smtClean="0">
                <a:hlinkClick r:id="rId7"/>
              </a:rPr>
              <a:t>html pages</a:t>
            </a:r>
            <a:r>
              <a:rPr lang="en-US" sz="1400" dirty="0" smtClean="0"/>
              <a:t>)</a:t>
            </a:r>
          </a:p>
          <a:p>
            <a:pPr lvl="1"/>
            <a:r>
              <a:rPr lang="en-US" sz="1400" dirty="0" smtClean="0"/>
              <a:t>Integrates introduction from </a:t>
            </a:r>
            <a:r>
              <a:rPr lang="en-US" sz="1400" dirty="0" smtClean="0">
                <a:hlinkClick r:id="rId8"/>
              </a:rPr>
              <a:t>PDM</a:t>
            </a:r>
            <a:r>
              <a:rPr lang="en-US" sz="1400" dirty="0" smtClean="0"/>
              <a:t> and </a:t>
            </a:r>
            <a:r>
              <a:rPr lang="en-US" sz="1400" dirty="0" smtClean="0">
                <a:solidFill>
                  <a:srgbClr val="0070C0"/>
                </a:solidFill>
              </a:rPr>
              <a:t>GGD</a:t>
            </a:r>
            <a:r>
              <a:rPr lang="en-US" sz="1400" dirty="0" smtClean="0"/>
              <a:t> doc</a:t>
            </a:r>
          </a:p>
          <a:p>
            <a:pPr lvl="1"/>
            <a:r>
              <a:rPr lang="en-US" sz="1400" dirty="0" smtClean="0"/>
              <a:t>Navigation tree, </a:t>
            </a:r>
            <a:r>
              <a:rPr lang="en-US" sz="1400" dirty="0" smtClean="0">
                <a:solidFill>
                  <a:srgbClr val="0070C0"/>
                </a:solidFill>
              </a:rPr>
              <a:t>permalinks</a:t>
            </a:r>
            <a:r>
              <a:rPr lang="en-US" sz="1400" dirty="0" smtClean="0"/>
              <a:t>, shared </a:t>
            </a:r>
            <a:r>
              <a:rPr lang="en-US" sz="1400" dirty="0" smtClean="0">
                <a:solidFill>
                  <a:srgbClr val="0070C0"/>
                </a:solidFill>
              </a:rPr>
              <a:t>identifiers</a:t>
            </a:r>
            <a:r>
              <a:rPr lang="en-US" sz="1400" dirty="0" smtClean="0"/>
              <a:t>, …</a:t>
            </a:r>
          </a:p>
          <a:p>
            <a:pPr lvl="1"/>
            <a:r>
              <a:rPr lang="en-US" sz="1400" dirty="0" smtClean="0"/>
              <a:t>Open points: </a:t>
            </a:r>
            <a:r>
              <a:rPr lang="en-US" sz="1400" dirty="0" smtClean="0">
                <a:solidFill>
                  <a:srgbClr val="FF0000"/>
                </a:solidFill>
              </a:rPr>
              <a:t>flat view</a:t>
            </a:r>
            <a:r>
              <a:rPr lang="en-US" sz="1400" dirty="0" smtClean="0"/>
              <a:t>?</a:t>
            </a:r>
          </a:p>
          <a:p>
            <a:pPr lvl="1"/>
            <a:endParaRPr lang="en-GB" dirty="0"/>
          </a:p>
        </p:txBody>
      </p:sp>
      <p:sp>
        <p:nvSpPr>
          <p:cNvPr id="9" name="TextBox 8"/>
          <p:cNvSpPr txBox="1"/>
          <p:nvPr/>
        </p:nvSpPr>
        <p:spPr>
          <a:xfrm>
            <a:off x="7217993" y="752996"/>
            <a:ext cx="1941558"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Data-Dictionary support (FWC)</a:t>
            </a:r>
            <a:endParaRPr lang="en-GB" sz="1000" dirty="0" err="1" smtClean="0">
              <a:solidFill>
                <a:schemeClr val="accent3">
                  <a:lumMod val="75000"/>
                </a:schemeClr>
              </a:solidFill>
              <a:latin typeface="+mn-lt"/>
            </a:endParaRPr>
          </a:p>
        </p:txBody>
      </p:sp>
    </p:spTree>
    <p:extLst>
      <p:ext uri="{BB962C8B-B14F-4D97-AF65-F5344CB8AC3E}">
        <p14:creationId xmlns:p14="http://schemas.microsoft.com/office/powerpoint/2010/main" val="31774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Data-Dictionary Search Tool</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058" y="623272"/>
            <a:ext cx="6820942" cy="4005878"/>
          </a:xfrm>
          <a:prstGeom prst="rect">
            <a:avLst/>
          </a:prstGeom>
          <a:effectLst>
            <a:outerShdw blurRad="50800" dist="38100" dir="5400000" algn="t" rotWithShape="0">
              <a:prstClr val="black">
                <a:alpha val="40000"/>
              </a:prstClr>
            </a:outerShdw>
          </a:effectLst>
        </p:spPr>
      </p:pic>
      <p:sp>
        <p:nvSpPr>
          <p:cNvPr id="8" name="Rounded Rectangle 7">
            <a:hlinkClick r:id="rId3"/>
          </p:cNvPr>
          <p:cNvSpPr/>
          <p:nvPr/>
        </p:nvSpPr>
        <p:spPr bwMode="auto">
          <a:xfrm>
            <a:off x="722858" y="547072"/>
            <a:ext cx="406616" cy="402666"/>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bg1"/>
                </a:solidFill>
                <a:latin typeface="Trebuchet MS" panose="020B0603020202020204" pitchFamily="34" charset="0"/>
                <a:cs typeface="Courier New" panose="02070309020205020404" pitchFamily="49" charset="0"/>
              </a:rPr>
              <a:t>t</a:t>
            </a:r>
            <a:r>
              <a:rPr kumimoji="0" lang="en-US" sz="1000" b="1" i="0" u="none" strike="noStrike" cap="none" normalizeH="0" baseline="0" dirty="0" smtClean="0">
                <a:ln>
                  <a:noFill/>
                </a:ln>
                <a:solidFill>
                  <a:schemeClr val="bg1"/>
                </a:solidFill>
                <a:effectLst/>
                <a:latin typeface="Trebuchet MS" panose="020B0603020202020204" pitchFamily="34" charset="0"/>
                <a:cs typeface="Courier New" panose="02070309020205020404" pitchFamily="49" charset="0"/>
              </a:rPr>
              <a:t>ry me</a:t>
            </a:r>
            <a:endParaRPr kumimoji="0" lang="en-GB" sz="1000" b="1" i="0" u="none" strike="noStrike" cap="none" normalizeH="0" baseline="0" dirty="0" smtClean="0">
              <a:ln>
                <a:noFill/>
              </a:ln>
              <a:solidFill>
                <a:schemeClr val="bg1"/>
              </a:solidFill>
              <a:effectLst/>
              <a:latin typeface="Trebuchet MS" panose="020B0603020202020204" pitchFamily="34" charset="0"/>
              <a:cs typeface="Courier New" panose="02070309020205020404" pitchFamily="49" charset="0"/>
            </a:endParaRPr>
          </a:p>
        </p:txBody>
      </p:sp>
      <p:sp>
        <p:nvSpPr>
          <p:cNvPr id="3" name="Content Placeholder 2"/>
          <p:cNvSpPr>
            <a:spLocks noGrp="1"/>
          </p:cNvSpPr>
          <p:nvPr>
            <p:ph idx="1"/>
          </p:nvPr>
        </p:nvSpPr>
        <p:spPr>
          <a:xfrm>
            <a:off x="629444" y="3566160"/>
            <a:ext cx="7885112" cy="1095712"/>
          </a:xfrm>
          <a:solidFill>
            <a:schemeClr val="bg1">
              <a:alpha val="85000"/>
            </a:schemeClr>
          </a:solidFill>
        </p:spPr>
        <p:txBody>
          <a:bodyPr/>
          <a:lstStyle/>
          <a:p>
            <a:pPr marL="0" indent="0">
              <a:buNone/>
            </a:pPr>
            <a:r>
              <a:rPr lang="en-US" sz="1600" dirty="0" smtClean="0"/>
              <a:t>New </a:t>
            </a:r>
            <a:r>
              <a:rPr lang="en-US" sz="1600" b="1" dirty="0" smtClean="0">
                <a:solidFill>
                  <a:srgbClr val="0070C0"/>
                </a:solidFill>
              </a:rPr>
              <a:t>search tool </a:t>
            </a:r>
            <a:r>
              <a:rPr lang="en-US" sz="1600" dirty="0" smtClean="0"/>
              <a:t>to query information from the Data-Dictionary</a:t>
            </a:r>
          </a:p>
          <a:p>
            <a:pPr lvl="1"/>
            <a:r>
              <a:rPr lang="en-US" sz="1400" dirty="0" smtClean="0"/>
              <a:t>Based on </a:t>
            </a:r>
            <a:r>
              <a:rPr lang="en-US" sz="1400" dirty="0" smtClean="0">
                <a:solidFill>
                  <a:srgbClr val="0070C0"/>
                </a:solidFill>
              </a:rPr>
              <a:t>JavaScript / jQuery</a:t>
            </a:r>
          </a:p>
          <a:p>
            <a:pPr lvl="1"/>
            <a:r>
              <a:rPr lang="en-US" sz="1400" dirty="0" smtClean="0"/>
              <a:t>Search through field’s </a:t>
            </a:r>
            <a:r>
              <a:rPr lang="en-US" sz="1400" dirty="0" smtClean="0">
                <a:solidFill>
                  <a:srgbClr val="0070C0"/>
                </a:solidFill>
              </a:rPr>
              <a:t>name</a:t>
            </a:r>
            <a:r>
              <a:rPr lang="en-US" sz="1400" dirty="0" smtClean="0"/>
              <a:t>, </a:t>
            </a:r>
            <a:r>
              <a:rPr lang="en-US" sz="1400" dirty="0" smtClean="0">
                <a:solidFill>
                  <a:srgbClr val="0070C0"/>
                </a:solidFill>
              </a:rPr>
              <a:t>path</a:t>
            </a:r>
            <a:r>
              <a:rPr lang="en-US" sz="1400" dirty="0" smtClean="0"/>
              <a:t>, </a:t>
            </a:r>
            <a:r>
              <a:rPr lang="en-US" sz="1400" dirty="0" smtClean="0">
                <a:solidFill>
                  <a:srgbClr val="0070C0"/>
                </a:solidFill>
              </a:rPr>
              <a:t>description</a:t>
            </a:r>
            <a:r>
              <a:rPr lang="en-US" sz="1400" dirty="0" smtClean="0"/>
              <a:t> and </a:t>
            </a:r>
            <a:r>
              <a:rPr lang="en-US" sz="1400" dirty="0" smtClean="0">
                <a:solidFill>
                  <a:srgbClr val="0070C0"/>
                </a:solidFill>
              </a:rPr>
              <a:t>meta-data</a:t>
            </a:r>
            <a:r>
              <a:rPr lang="en-US" sz="1400" dirty="0" smtClean="0"/>
              <a:t> (type and coordinates)</a:t>
            </a:r>
          </a:p>
          <a:p>
            <a:pPr lvl="1"/>
            <a:r>
              <a:rPr lang="en-US" sz="1400" dirty="0" smtClean="0"/>
              <a:t>Open points: features, </a:t>
            </a:r>
            <a:r>
              <a:rPr lang="en-US" sz="1400" dirty="0" smtClean="0">
                <a:solidFill>
                  <a:srgbClr val="FF0000"/>
                </a:solidFill>
              </a:rPr>
              <a:t>relevance</a:t>
            </a:r>
            <a:r>
              <a:rPr lang="en-US" sz="1400" dirty="0" smtClean="0"/>
              <a:t>, </a:t>
            </a:r>
            <a:r>
              <a:rPr lang="en-US" sz="1400" dirty="0" smtClean="0">
                <a:solidFill>
                  <a:srgbClr val="FF0000"/>
                </a:solidFill>
              </a:rPr>
              <a:t>performance</a:t>
            </a:r>
            <a:r>
              <a:rPr lang="en-US" sz="1400" dirty="0" smtClean="0"/>
              <a:t>, </a:t>
            </a:r>
            <a:r>
              <a:rPr lang="en-US" sz="1400" dirty="0" smtClean="0">
                <a:solidFill>
                  <a:srgbClr val="FF0000"/>
                </a:solidFill>
              </a:rPr>
              <a:t>integration</a:t>
            </a:r>
            <a:r>
              <a:rPr lang="en-US" sz="1400" dirty="0" smtClean="0"/>
              <a:t> with Sphinx documentation</a:t>
            </a:r>
            <a:endParaRPr lang="en-GB" sz="1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1584" y="616439"/>
            <a:ext cx="406616" cy="355111"/>
          </a:xfrm>
          <a:prstGeom prst="rect">
            <a:avLst/>
          </a:prstGeom>
        </p:spPr>
      </p:pic>
      <p:sp>
        <p:nvSpPr>
          <p:cNvPr id="11" name="TextBox 10"/>
          <p:cNvSpPr txBox="1"/>
          <p:nvPr/>
        </p:nvSpPr>
        <p:spPr>
          <a:xfrm>
            <a:off x="7270465" y="384406"/>
            <a:ext cx="1941558" cy="246221"/>
          </a:xfrm>
          <a:prstGeom prst="rect">
            <a:avLst/>
          </a:prstGeom>
          <a:noFill/>
        </p:spPr>
        <p:txBody>
          <a:bodyPr wrap="none" rtlCol="0">
            <a:spAutoFit/>
          </a:bodyPr>
          <a:lstStyle/>
          <a:p>
            <a:pPr algn="r"/>
            <a:r>
              <a:rPr lang="en-US" sz="1000" dirty="0" smtClean="0">
                <a:solidFill>
                  <a:schemeClr val="accent3">
                    <a:lumMod val="75000"/>
                  </a:schemeClr>
                </a:solidFill>
                <a:latin typeface="+mn-lt"/>
              </a:rPr>
              <a:t>Data-Dictionary support (FWC)</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327959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Data-Dictionary Python package</a:t>
            </a:r>
            <a:endParaRPr lang="en-GB" dirty="0"/>
          </a:p>
        </p:txBody>
      </p:sp>
      <p:pic>
        <p:nvPicPr>
          <p:cNvPr id="4" name="Picture 3"/>
          <p:cNvPicPr>
            <a:picLocks noChangeAspect="1"/>
          </p:cNvPicPr>
          <p:nvPr/>
        </p:nvPicPr>
        <p:blipFill rotWithShape="1">
          <a:blip r:embed="rId2"/>
          <a:srcRect t="318" b="532"/>
          <a:stretch/>
        </p:blipFill>
        <p:spPr>
          <a:xfrm>
            <a:off x="5913120" y="971550"/>
            <a:ext cx="3200400" cy="1469398"/>
          </a:xfrm>
          <a:prstGeom prst="rect">
            <a:avLst/>
          </a:prstGeom>
        </p:spPr>
      </p:pic>
      <p:pic>
        <p:nvPicPr>
          <p:cNvPr id="7" name="Picture 6"/>
          <p:cNvPicPr>
            <a:picLocks noChangeAspect="1"/>
          </p:cNvPicPr>
          <p:nvPr/>
        </p:nvPicPr>
        <p:blipFill rotWithShape="1">
          <a:blip r:embed="rId3"/>
          <a:srcRect r="10606"/>
          <a:stretch/>
        </p:blipFill>
        <p:spPr>
          <a:xfrm>
            <a:off x="0" y="698935"/>
            <a:ext cx="5867400" cy="3796909"/>
          </a:xfrm>
          <a:prstGeom prst="rect">
            <a:avLst/>
          </a:prstGeom>
        </p:spPr>
      </p:pic>
      <p:sp>
        <p:nvSpPr>
          <p:cNvPr id="3" name="Content Placeholder 2"/>
          <p:cNvSpPr>
            <a:spLocks noGrp="1"/>
          </p:cNvSpPr>
          <p:nvPr>
            <p:ph idx="1"/>
          </p:nvPr>
        </p:nvSpPr>
        <p:spPr>
          <a:xfrm>
            <a:off x="2438400" y="3562350"/>
            <a:ext cx="5562600" cy="1065139"/>
          </a:xfrm>
          <a:solidFill>
            <a:schemeClr val="bg1">
              <a:alpha val="85000"/>
            </a:schemeClr>
          </a:solidFill>
        </p:spPr>
        <p:txBody>
          <a:bodyPr/>
          <a:lstStyle/>
          <a:p>
            <a:pPr marL="0" indent="0">
              <a:buNone/>
            </a:pPr>
            <a:r>
              <a:rPr lang="en-US" sz="1600" dirty="0" smtClean="0"/>
              <a:t>Search and query information on the DD </a:t>
            </a:r>
          </a:p>
          <a:p>
            <a:pPr lvl="1"/>
            <a:r>
              <a:rPr lang="en-US" sz="1400" dirty="0" smtClean="0"/>
              <a:t>Installed with pip together with </a:t>
            </a:r>
            <a:r>
              <a:rPr lang="en-US" sz="1400" dirty="0" smtClean="0">
                <a:latin typeface="Courier New" panose="02070309020205020404" pitchFamily="49" charset="0"/>
                <a:cs typeface="Courier New" panose="02070309020205020404" pitchFamily="49" charset="0"/>
              </a:rPr>
              <a:t>IDSDef.xml</a:t>
            </a:r>
          </a:p>
          <a:p>
            <a:pPr lvl="1"/>
            <a:r>
              <a:rPr lang="en-US" sz="1400" dirty="0"/>
              <a:t>In a Python script with the </a:t>
            </a:r>
            <a:r>
              <a:rPr lang="en-US" sz="1400" b="1" dirty="0" err="1">
                <a:solidFill>
                  <a:srgbClr val="0070C0"/>
                </a:solidFill>
                <a:latin typeface="Courier New" panose="02070309020205020404" pitchFamily="49" charset="0"/>
                <a:cs typeface="Courier New" panose="02070309020205020404" pitchFamily="49" charset="0"/>
              </a:rPr>
              <a:t>data_dictionary</a:t>
            </a:r>
            <a:r>
              <a:rPr lang="en-US" sz="1400" b="1" dirty="0">
                <a:solidFill>
                  <a:srgbClr val="0070C0"/>
                </a:solidFill>
              </a:rPr>
              <a:t> package</a:t>
            </a:r>
          </a:p>
          <a:p>
            <a:pPr lvl="1"/>
            <a:r>
              <a:rPr lang="en-US" sz="1400" dirty="0" smtClean="0"/>
              <a:t>From the </a:t>
            </a:r>
            <a:r>
              <a:rPr lang="en-US" sz="1400" b="1" dirty="0" smtClean="0">
                <a:solidFill>
                  <a:srgbClr val="0070C0"/>
                </a:solidFill>
              </a:rPr>
              <a:t>command line tool </a:t>
            </a:r>
            <a:r>
              <a:rPr lang="en-US" sz="1400" b="1" dirty="0" err="1" smtClean="0">
                <a:solidFill>
                  <a:srgbClr val="0070C0"/>
                </a:solidFill>
                <a:latin typeface="Courier New" panose="02070309020205020404" pitchFamily="49" charset="0"/>
                <a:cs typeface="Courier New" panose="02070309020205020404" pitchFamily="49" charset="0"/>
              </a:rPr>
              <a:t>idsinfo</a:t>
            </a:r>
            <a:endParaRPr lang="en-US" sz="1400" b="1" dirty="0" smtClean="0">
              <a:solidFill>
                <a:srgbClr val="0070C0"/>
              </a:solidFill>
              <a:latin typeface="Courier New" panose="02070309020205020404" pitchFamily="49" charset="0"/>
              <a:cs typeface="Courier New" panose="02070309020205020404" pitchFamily="49" charset="0"/>
            </a:endParaRPr>
          </a:p>
        </p:txBody>
      </p:sp>
      <p:pic>
        <p:nvPicPr>
          <p:cNvPr id="8" name="Picture 7"/>
          <p:cNvPicPr>
            <a:picLocks noChangeAspect="1"/>
          </p:cNvPicPr>
          <p:nvPr/>
        </p:nvPicPr>
        <p:blipFill rotWithShape="1">
          <a:blip r:embed="rId4"/>
          <a:srcRect r="29114"/>
          <a:stretch/>
        </p:blipFill>
        <p:spPr>
          <a:xfrm>
            <a:off x="5029200" y="2495550"/>
            <a:ext cx="4084320" cy="945059"/>
          </a:xfrm>
          <a:prstGeom prst="rect">
            <a:avLst/>
          </a:prstGeom>
          <a:ln>
            <a:solidFill>
              <a:schemeClr val="bg1"/>
            </a:solidFill>
          </a:ln>
        </p:spPr>
      </p:pic>
      <p:sp>
        <p:nvSpPr>
          <p:cNvPr id="9" name="TextBox 8"/>
          <p:cNvSpPr txBox="1"/>
          <p:nvPr/>
        </p:nvSpPr>
        <p:spPr>
          <a:xfrm>
            <a:off x="7191483" y="426244"/>
            <a:ext cx="1941558" cy="400110"/>
          </a:xfrm>
          <a:prstGeom prst="rect">
            <a:avLst/>
          </a:prstGeom>
          <a:noFill/>
        </p:spPr>
        <p:txBody>
          <a:bodyPr wrap="none" rtlCol="0">
            <a:spAutoFit/>
          </a:bodyPr>
          <a:lstStyle/>
          <a:p>
            <a:pPr algn="r"/>
            <a:r>
              <a:rPr lang="en-US" sz="1000" dirty="0" smtClean="0">
                <a:solidFill>
                  <a:schemeClr val="accent3">
                    <a:lumMod val="75000"/>
                  </a:schemeClr>
                </a:solidFill>
                <a:latin typeface="+mn-lt"/>
              </a:rPr>
              <a:t>Data-Dictionary support (FWC)</a:t>
            </a:r>
            <a:br>
              <a:rPr lang="en-US" sz="1000" dirty="0" smtClean="0">
                <a:solidFill>
                  <a:schemeClr val="accent3">
                    <a:lumMod val="75000"/>
                  </a:schemeClr>
                </a:solidFill>
                <a:latin typeface="+mn-lt"/>
              </a:rPr>
            </a:br>
            <a:r>
              <a:rPr lang="en-US" sz="1000" dirty="0" smtClean="0">
                <a:solidFill>
                  <a:schemeClr val="accent3">
                    <a:lumMod val="75000"/>
                  </a:schemeClr>
                </a:solidFill>
                <a:latin typeface="+mn-lt"/>
              </a:rPr>
              <a:t>IO-IPA </a:t>
            </a:r>
            <a:endParaRPr lang="en-GB" sz="1050" dirty="0" err="1" smtClean="0">
              <a:solidFill>
                <a:schemeClr val="accent3">
                  <a:lumMod val="75000"/>
                </a:schemeClr>
              </a:solidFill>
              <a:latin typeface="+mn-lt"/>
            </a:endParaRPr>
          </a:p>
        </p:txBody>
      </p:sp>
    </p:spTree>
    <p:extLst>
      <p:ext uri="{BB962C8B-B14F-4D97-AF65-F5344CB8AC3E}">
        <p14:creationId xmlns:p14="http://schemas.microsoft.com/office/powerpoint/2010/main" val="333742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 Mapping</a:t>
            </a:r>
            <a:endParaRPr lang="en-GB" dirty="0"/>
          </a:p>
        </p:txBody>
      </p:sp>
      <p:pic>
        <p:nvPicPr>
          <p:cNvPr id="4" name="Picture 3"/>
          <p:cNvPicPr>
            <a:picLocks noChangeAspect="1"/>
          </p:cNvPicPr>
          <p:nvPr/>
        </p:nvPicPr>
        <p:blipFill>
          <a:blip r:embed="rId2"/>
          <a:stretch>
            <a:fillRect/>
          </a:stretch>
        </p:blipFill>
        <p:spPr>
          <a:xfrm>
            <a:off x="107276" y="1733550"/>
            <a:ext cx="4158423" cy="2901816"/>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p:nvPicPr>
        <p:blipFill>
          <a:blip r:embed="rId3"/>
          <a:stretch>
            <a:fillRect/>
          </a:stretch>
        </p:blipFill>
        <p:spPr>
          <a:xfrm>
            <a:off x="4119194" y="485793"/>
            <a:ext cx="2434006" cy="2238357"/>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4"/>
          <a:stretch>
            <a:fillRect/>
          </a:stretch>
        </p:blipFill>
        <p:spPr>
          <a:xfrm>
            <a:off x="6593820" y="485793"/>
            <a:ext cx="2473980" cy="3021142"/>
          </a:xfrm>
          <a:prstGeom prst="rect">
            <a:avLst/>
          </a:prstGeom>
          <a:effectLst>
            <a:outerShdw blurRad="50800" dist="38100" dir="5400000" algn="t" rotWithShape="0">
              <a:prstClr val="black">
                <a:alpha val="40000"/>
              </a:prstClr>
            </a:outerShdw>
          </a:effectLst>
        </p:spPr>
      </p:pic>
      <p:sp>
        <p:nvSpPr>
          <p:cNvPr id="11" name="Content Placeholder 2"/>
          <p:cNvSpPr txBox="1">
            <a:spLocks/>
          </p:cNvSpPr>
          <p:nvPr/>
        </p:nvSpPr>
        <p:spPr bwMode="auto">
          <a:xfrm>
            <a:off x="163059" y="602511"/>
            <a:ext cx="4102639" cy="1054839"/>
          </a:xfrm>
          <a:prstGeom prst="rect">
            <a:avLst/>
          </a:prstGeom>
          <a:solidFill>
            <a:schemeClr val="bg1">
              <a:alpha val="75000"/>
            </a:schemeClr>
          </a:solidFill>
          <a:ln>
            <a:noFill/>
          </a:ln>
          <a:extLst/>
        </p:spPr>
        <p:txBody>
          <a:bodyPr vert="horz" wrap="square" lIns="91440" tIns="45720" rIns="91440" bIns="45720" numCol="1" anchor="t" anchorCtr="0" compatLnSpc="1">
            <a:prstTxWarp prst="textNoShape">
              <a:avLst/>
            </a:prstTxWarp>
          </a:bodyPr>
          <a:lstStyle>
            <a:lvl1pPr marL="287338" indent="-287338" algn="just" defTabSz="795338" rtl="0" eaLnBrk="1" fontAlgn="base" hangingPunct="1">
              <a:spcBef>
                <a:spcPct val="20000"/>
              </a:spcBef>
              <a:spcAft>
                <a:spcPct val="0"/>
              </a:spcAft>
              <a:buChar char="•"/>
              <a:defRPr sz="20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1800">
                <a:solidFill>
                  <a:schemeClr val="tx1"/>
                </a:solidFill>
                <a:latin typeface="+mn-lt"/>
              </a:defRPr>
            </a:lvl2pPr>
            <a:lvl3pPr marL="1136650" indent="-188913" algn="just" defTabSz="795338" rtl="0" eaLnBrk="1" fontAlgn="base" hangingPunct="1">
              <a:spcBef>
                <a:spcPct val="20000"/>
              </a:spcBef>
              <a:spcAft>
                <a:spcPct val="0"/>
              </a:spcAft>
              <a:buChar char="•"/>
              <a:defRPr sz="1600">
                <a:solidFill>
                  <a:schemeClr val="tx1"/>
                </a:solidFill>
                <a:latin typeface="+mn-lt"/>
              </a:defRPr>
            </a:lvl3pPr>
            <a:lvl4pPr marL="1511300" indent="-184150" algn="just" defTabSz="795338" rtl="0" eaLnBrk="1" fontAlgn="base" hangingPunct="1">
              <a:spcBef>
                <a:spcPct val="20000"/>
              </a:spcBef>
              <a:spcAft>
                <a:spcPct val="0"/>
              </a:spcAft>
              <a:buChar char="–"/>
              <a:defRPr sz="1600">
                <a:solidFill>
                  <a:schemeClr val="tx1"/>
                </a:solidFill>
                <a:latin typeface="+mn-lt"/>
              </a:defRPr>
            </a:lvl4pPr>
            <a:lvl5pPr marL="1885950" indent="-184150" algn="just" defTabSz="795338" rtl="0" eaLnBrk="1" fontAlgn="base" hangingPunct="1">
              <a:spcBef>
                <a:spcPct val="20000"/>
              </a:spcBef>
              <a:spcAft>
                <a:spcPct val="0"/>
              </a:spcAft>
              <a:buChar char="»"/>
              <a:defRPr sz="1600">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a:lstStyle>
          <a:p>
            <a:r>
              <a:rPr lang="en-US" sz="1600" kern="0" dirty="0" smtClean="0"/>
              <a:t>Current </a:t>
            </a:r>
            <a:r>
              <a:rPr lang="en-US" sz="1600" kern="0" dirty="0" smtClean="0">
                <a:solidFill>
                  <a:srgbClr val="0070C0"/>
                </a:solidFill>
              </a:rPr>
              <a:t>mapping status </a:t>
            </a:r>
            <a:r>
              <a:rPr lang="en-US" sz="1600" kern="0" dirty="0" smtClean="0"/>
              <a:t>at experiments </a:t>
            </a:r>
          </a:p>
          <a:p>
            <a:pPr lvl="1"/>
            <a:r>
              <a:rPr lang="en-US" sz="1400" kern="0" dirty="0" smtClean="0"/>
              <a:t>A short questionnaire with 15 items</a:t>
            </a:r>
          </a:p>
          <a:p>
            <a:pPr lvl="1"/>
            <a:r>
              <a:rPr lang="en-US" sz="1400" kern="0" dirty="0" smtClean="0"/>
              <a:t>Sent on Aug 3</a:t>
            </a:r>
            <a:r>
              <a:rPr lang="en-US" sz="1400" kern="0" baseline="30000" dirty="0" smtClean="0"/>
              <a:t>rd</a:t>
            </a:r>
            <a:r>
              <a:rPr lang="en-US" sz="1400" kern="0" dirty="0" smtClean="0"/>
              <a:t> to ~16 ROs  </a:t>
            </a:r>
          </a:p>
          <a:p>
            <a:pPr lvl="1"/>
            <a:r>
              <a:rPr lang="en-US" sz="1400" kern="0" dirty="0" smtClean="0"/>
              <a:t>Received </a:t>
            </a:r>
            <a:r>
              <a:rPr lang="en-US" sz="1400" kern="0" dirty="0" smtClean="0">
                <a:solidFill>
                  <a:srgbClr val="0070C0"/>
                </a:solidFill>
              </a:rPr>
              <a:t>answers from 9/10 tokamaks</a:t>
            </a:r>
          </a:p>
        </p:txBody>
      </p:sp>
      <p:sp>
        <p:nvSpPr>
          <p:cNvPr id="12" name="Content Placeholder 2"/>
          <p:cNvSpPr>
            <a:spLocks noGrp="1"/>
          </p:cNvSpPr>
          <p:nvPr>
            <p:ph idx="1"/>
          </p:nvPr>
        </p:nvSpPr>
        <p:spPr>
          <a:xfrm>
            <a:off x="4439160" y="3486150"/>
            <a:ext cx="4247640" cy="1101459"/>
          </a:xfrm>
          <a:noFill/>
        </p:spPr>
        <p:txBody>
          <a:bodyPr/>
          <a:lstStyle/>
          <a:p>
            <a:r>
              <a:rPr lang="en-US" sz="1600" dirty="0" smtClean="0"/>
              <a:t>Preparing a </a:t>
            </a:r>
            <a:r>
              <a:rPr lang="en-US" sz="1600" b="1" dirty="0" smtClean="0">
                <a:solidFill>
                  <a:srgbClr val="0070C0"/>
                </a:solidFill>
              </a:rPr>
              <a:t>workshop </a:t>
            </a:r>
            <a:r>
              <a:rPr lang="en-US" sz="1600" dirty="0" smtClean="0">
                <a:solidFill>
                  <a:srgbClr val="0070C0"/>
                </a:solidFill>
              </a:rPr>
              <a:t>on data mapping</a:t>
            </a:r>
          </a:p>
          <a:p>
            <a:pPr lvl="1"/>
            <a:r>
              <a:rPr lang="en-US" sz="1400" dirty="0" smtClean="0"/>
              <a:t>20-22 November, hybrid format </a:t>
            </a:r>
          </a:p>
          <a:p>
            <a:pPr lvl="1"/>
            <a:r>
              <a:rPr lang="en-US" sz="1400" dirty="0" smtClean="0"/>
              <a:t>UDA and </a:t>
            </a:r>
            <a:r>
              <a:rPr lang="en-US" sz="1400" dirty="0" smtClean="0">
                <a:solidFill>
                  <a:srgbClr val="0070C0"/>
                </a:solidFill>
              </a:rPr>
              <a:t>UDA mapping plugin training</a:t>
            </a:r>
          </a:p>
          <a:p>
            <a:pPr lvl="1"/>
            <a:r>
              <a:rPr lang="en-US" sz="1400" dirty="0" smtClean="0"/>
              <a:t>Registration is open</a:t>
            </a:r>
          </a:p>
          <a:p>
            <a:endParaRPr lang="en-GB" sz="1600" dirty="0"/>
          </a:p>
        </p:txBody>
      </p:sp>
      <p:sp>
        <p:nvSpPr>
          <p:cNvPr id="13" name="TextBox 12"/>
          <p:cNvSpPr txBox="1"/>
          <p:nvPr/>
        </p:nvSpPr>
        <p:spPr>
          <a:xfrm>
            <a:off x="4724400" y="2760323"/>
            <a:ext cx="1941557" cy="246221"/>
          </a:xfrm>
          <a:prstGeom prst="rect">
            <a:avLst/>
          </a:prstGeom>
          <a:noFill/>
        </p:spPr>
        <p:txBody>
          <a:bodyPr wrap="none" rtlCol="0">
            <a:spAutoFit/>
          </a:bodyPr>
          <a:lstStyle/>
          <a:p>
            <a:r>
              <a:rPr lang="en-US" sz="1000" dirty="0" smtClean="0">
                <a:solidFill>
                  <a:schemeClr val="accent3">
                    <a:lumMod val="75000"/>
                  </a:schemeClr>
                </a:solidFill>
                <a:latin typeface="+mn-lt"/>
              </a:rPr>
              <a:t>Data-Dictionary support (FWC)</a:t>
            </a:r>
            <a:endParaRPr lang="en-GB" sz="1050" dirty="0" err="1" smtClean="0">
              <a:solidFill>
                <a:schemeClr val="accent3">
                  <a:lumMod val="75000"/>
                </a:schemeClr>
              </a:solidFill>
              <a:latin typeface="+mn-lt"/>
            </a:endParaRPr>
          </a:p>
        </p:txBody>
      </p:sp>
      <p:sp>
        <p:nvSpPr>
          <p:cNvPr id="14" name="TextBox 13"/>
          <p:cNvSpPr txBox="1"/>
          <p:nvPr/>
        </p:nvSpPr>
        <p:spPr>
          <a:xfrm>
            <a:off x="2743200" y="3107430"/>
            <a:ext cx="2799164" cy="246221"/>
          </a:xfrm>
          <a:prstGeom prst="rect">
            <a:avLst/>
          </a:prstGeom>
          <a:noFill/>
        </p:spPr>
        <p:txBody>
          <a:bodyPr wrap="none" rtlCol="0">
            <a:spAutoFit/>
          </a:bodyPr>
          <a:lstStyle/>
          <a:p>
            <a:r>
              <a:rPr lang="en-US" sz="1000" dirty="0" smtClean="0">
                <a:solidFill>
                  <a:schemeClr val="accent3">
                    <a:lumMod val="75000"/>
                  </a:schemeClr>
                </a:solidFill>
                <a:latin typeface="+mn-lt"/>
              </a:rPr>
              <a:t>Implementing Agreement UKAEA (Task 6 + 5)</a:t>
            </a:r>
            <a:endParaRPr lang="en-GB" sz="1050" dirty="0" err="1" smtClean="0">
              <a:solidFill>
                <a:schemeClr val="accent3">
                  <a:lumMod val="75000"/>
                </a:schemeClr>
              </a:solidFill>
              <a:latin typeface="+mn-lt"/>
            </a:endParaRPr>
          </a:p>
        </p:txBody>
      </p:sp>
      <p:pic>
        <p:nvPicPr>
          <p:cNvPr id="5" name="Picture 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00" y="3353651"/>
            <a:ext cx="513499" cy="513499"/>
          </a:xfrm>
          <a:prstGeom prst="rect">
            <a:avLst/>
          </a:prstGeom>
        </p:spPr>
      </p:pic>
      <p:sp>
        <p:nvSpPr>
          <p:cNvPr id="16" name="TextBox 15"/>
          <p:cNvSpPr txBox="1"/>
          <p:nvPr/>
        </p:nvSpPr>
        <p:spPr>
          <a:xfrm>
            <a:off x="4045" y="438149"/>
            <a:ext cx="3805955" cy="246221"/>
          </a:xfrm>
          <a:prstGeom prst="rect">
            <a:avLst/>
          </a:prstGeom>
          <a:noFill/>
        </p:spPr>
        <p:txBody>
          <a:bodyPr wrap="square" rtlCol="0">
            <a:spAutoFit/>
          </a:bodyPr>
          <a:lstStyle/>
          <a:p>
            <a:pPr algn="r"/>
            <a:r>
              <a:rPr lang="en-US" sz="1000" dirty="0" smtClean="0">
                <a:solidFill>
                  <a:schemeClr val="accent3">
                    <a:lumMod val="75000"/>
                  </a:schemeClr>
                </a:solidFill>
                <a:latin typeface="+mn-lt"/>
              </a:rPr>
              <a:t>More details in presentation </a:t>
            </a:r>
            <a:r>
              <a:rPr lang="en-US" sz="1000" i="1" dirty="0" smtClean="0">
                <a:solidFill>
                  <a:schemeClr val="accent3">
                    <a:lumMod val="75000"/>
                  </a:schemeClr>
                </a:solidFill>
                <a:latin typeface="+mn-lt"/>
              </a:rPr>
              <a:t>Data Mapping: Preliminary overview</a:t>
            </a:r>
            <a:endParaRPr lang="en-GB" sz="1050" i="1" dirty="0" err="1" smtClean="0">
              <a:solidFill>
                <a:schemeClr val="accent3">
                  <a:lumMod val="75000"/>
                </a:schemeClr>
              </a:solidFill>
              <a:latin typeface="+mn-lt"/>
            </a:endParaRPr>
          </a:p>
        </p:txBody>
      </p:sp>
      <p:sp>
        <p:nvSpPr>
          <p:cNvPr id="17" name="TextBox 16"/>
          <p:cNvSpPr txBox="1"/>
          <p:nvPr/>
        </p:nvSpPr>
        <p:spPr>
          <a:xfrm>
            <a:off x="6593819" y="4512255"/>
            <a:ext cx="2545301" cy="246221"/>
          </a:xfrm>
          <a:prstGeom prst="rect">
            <a:avLst/>
          </a:prstGeom>
          <a:noFill/>
        </p:spPr>
        <p:txBody>
          <a:bodyPr wrap="square" rtlCol="0">
            <a:spAutoFit/>
          </a:bodyPr>
          <a:lstStyle/>
          <a:p>
            <a:pPr algn="r"/>
            <a:r>
              <a:rPr lang="en-US" sz="1000" dirty="0" smtClean="0">
                <a:solidFill>
                  <a:schemeClr val="accent3">
                    <a:lumMod val="75000"/>
                  </a:schemeClr>
                </a:solidFill>
                <a:latin typeface="+mn-lt"/>
              </a:rPr>
              <a:t>More details in a dedicated presentation</a:t>
            </a:r>
            <a:endParaRPr lang="en-GB" sz="1050" i="1" dirty="0" err="1" smtClean="0">
              <a:solidFill>
                <a:schemeClr val="accent3">
                  <a:lumMod val="75000"/>
                </a:schemeClr>
              </a:solidFill>
              <a:latin typeface="+mn-lt"/>
            </a:endParaRPr>
          </a:p>
        </p:txBody>
      </p:sp>
    </p:spTree>
    <p:extLst>
      <p:ext uri="{BB962C8B-B14F-4D97-AF65-F5344CB8AC3E}">
        <p14:creationId xmlns:p14="http://schemas.microsoft.com/office/powerpoint/2010/main" val="9342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4" grpId="0"/>
      <p:bldP spid="17" grpId="0"/>
    </p:bldLst>
  </p:timing>
</p:sld>
</file>

<file path=ppt/theme/theme1.xml><?xml version="1.0" encoding="utf-8"?>
<a:theme xmlns:a="http://schemas.openxmlformats.org/drawingml/2006/main" name="ITER_Scientific_and_General_Presentation_N4CUXK_v1_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txDef>
      <a:spPr>
        <a:noFill/>
      </a:spPr>
      <a:bodyPr wrap="square" rtlCol="0">
        <a:spAutoFit/>
      </a:bodyPr>
      <a:lstStyle>
        <a:defPPr>
          <a:defRPr sz="1200" dirty="0" err="1" smtClean="0">
            <a:latin typeface="+mn-lt"/>
          </a:defRPr>
        </a:defPPr>
      </a:lstStyle>
    </a:tx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ER_Scientific_and_General_Presentation_N4CUXK_v1_8 (3).pptx" id="{84690348-23F2-4165-BCE0-733FB791AA1E}" vid="{99E8E174-E2F5-4CD3-9D90-FE22B1137E7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ITER_Scientific_and_General_Presentation_N4CUXK_v1_8</Template>
  <TotalTime>17641</TotalTime>
  <Words>2547</Words>
  <Application>Microsoft Office PowerPoint</Application>
  <PresentationFormat>On-screen Show (16:9)</PresentationFormat>
  <Paragraphs>479</Paragraphs>
  <Slides>36</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Narrow</vt:lpstr>
      <vt:lpstr>Century Gothic</vt:lpstr>
      <vt:lpstr>Courier New</vt:lpstr>
      <vt:lpstr>Symbol</vt:lpstr>
      <vt:lpstr>Times New Roman</vt:lpstr>
      <vt:lpstr>Trebuchet MS</vt:lpstr>
      <vt:lpstr>Wingdings</vt:lpstr>
      <vt:lpstr>ITER_Scientific_and_General_Presentation_N4CUXK_v1_2</vt:lpstr>
      <vt:lpstr>IMAS Status and Plans</vt:lpstr>
      <vt:lpstr>Outline</vt:lpstr>
      <vt:lpstr>IMAS Progress Status</vt:lpstr>
      <vt:lpstr>Data-Dictionary 3</vt:lpstr>
      <vt:lpstr>Data-Dictionary 4</vt:lpstr>
      <vt:lpstr>Data-Dictionary Documentation</vt:lpstr>
      <vt:lpstr>Data-Dictionary Search Tool</vt:lpstr>
      <vt:lpstr>Data-Dictionary Python package</vt:lpstr>
      <vt:lpstr>Experimental Data Mapping</vt:lpstr>
      <vt:lpstr>IMAS Progress Status</vt:lpstr>
      <vt:lpstr>Access-Layer 4</vt:lpstr>
      <vt:lpstr>Access-Layer 5</vt:lpstr>
      <vt:lpstr>AL5 Cheat Sheet</vt:lpstr>
      <vt:lpstr>AL5 Documentation</vt:lpstr>
      <vt:lpstr>AL5 Developments</vt:lpstr>
      <vt:lpstr>IMASPy</vt:lpstr>
      <vt:lpstr>Visualization and Command Line Tools</vt:lpstr>
      <vt:lpstr>Coupling &amp; Workflow Tools</vt:lpstr>
      <vt:lpstr>Databases Tools</vt:lpstr>
      <vt:lpstr>IMAS Progress Status</vt:lpstr>
      <vt:lpstr>Data Analysis</vt:lpstr>
      <vt:lpstr>High-Fidelity Plasma Simulator</vt:lpstr>
      <vt:lpstr>Pulse Design Simulator</vt:lpstr>
      <vt:lpstr>Heating &amp; Current Drive Workflow</vt:lpstr>
      <vt:lpstr>Disruption Simulation Activities</vt:lpstr>
      <vt:lpstr>Distributions for EP and kinetic studies</vt:lpstr>
      <vt:lpstr>Future Plans and Organizational matters</vt:lpstr>
      <vt:lpstr>Ongoing and planned IMAS activities from IO</vt:lpstr>
      <vt:lpstr>IMAS CA and Licensing</vt:lpstr>
      <vt:lpstr>Communication and Training</vt:lpstr>
      <vt:lpstr>Questions?</vt:lpstr>
      <vt:lpstr>Backup Slides</vt:lpstr>
      <vt:lpstr>DD &amp; AL Support Overview</vt:lpstr>
      <vt:lpstr>Communication Meetings Attendance</vt:lpstr>
      <vt:lpstr>Other examples powered by Minerva</vt:lpstr>
      <vt:lpstr>IDS Coverage (3.39.0)</vt:lpstr>
    </vt:vector>
  </TitlesOfParts>
  <Company>ITER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Hoenen Olivier</dc:creator>
  <cp:lastModifiedBy>Hoenen Olivier</cp:lastModifiedBy>
  <cp:revision>360</cp:revision>
  <cp:lastPrinted>2013-12-05T09:32:24Z</cp:lastPrinted>
  <dcterms:created xsi:type="dcterms:W3CDTF">2022-11-03T15:19:26Z</dcterms:created>
  <dcterms:modified xsi:type="dcterms:W3CDTF">2023-10-02T21:47:40Z</dcterms:modified>
</cp:coreProperties>
</file>