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75" r:id="rId3"/>
    <p:sldId id="373" r:id="rId4"/>
    <p:sldId id="376" r:id="rId5"/>
    <p:sldId id="377" r:id="rId6"/>
    <p:sldId id="374" r:id="rId7"/>
    <p:sldId id="372" r:id="rId8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1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9900"/>
    <a:srgbClr val="008000"/>
    <a:srgbClr val="003399"/>
    <a:srgbClr val="E3E3E3"/>
    <a:srgbClr val="99CCFF"/>
    <a:srgbClr val="D60093"/>
    <a:srgbClr val="FF3399"/>
    <a:srgbClr val="F9E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75" autoAdjust="0"/>
  </p:normalViewPr>
  <p:slideViewPr>
    <p:cSldViewPr showGuides="1">
      <p:cViewPr varScale="1">
        <p:scale>
          <a:sx n="93" d="100"/>
          <a:sy n="93" d="100"/>
        </p:scale>
        <p:origin x="560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4" d="100"/>
          <a:sy n="64" d="100"/>
        </p:scale>
        <p:origin x="3144" y="8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28/04/2023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28/04/2023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815525" y="483082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smtClean="0"/>
              <a:t>D.Borodin  |  </a:t>
            </a:r>
            <a:r>
              <a:rPr lang="en-GB" sz="1400" baseline="0" dirty="0" smtClean="0"/>
              <a:t>TSVV-5  </a:t>
            </a:r>
            <a:r>
              <a:rPr lang="en-GB" sz="1400" dirty="0" smtClean="0"/>
              <a:t>|  regular</a:t>
            </a:r>
            <a:r>
              <a:rPr lang="en-GB" sz="1400" baseline="0" dirty="0" smtClean="0"/>
              <a:t> VC #6  </a:t>
            </a:r>
            <a:r>
              <a:rPr lang="en-GB" sz="1400" dirty="0" smtClean="0"/>
              <a:t>|  28.04.2023 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‹Nr.›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28/04/2023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irene.de/Licence/licenc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lab.com/cerfacs/flin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uro-fusion.org/event/1183/sessions/605/attachments/1606/3124/EIRENE_DCoC_v2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219822"/>
            <a:ext cx="3816424" cy="864096"/>
          </a:xfrm>
        </p:spPr>
        <p:txBody>
          <a:bodyPr>
            <a:normAutofit/>
          </a:bodyPr>
          <a:lstStyle/>
          <a:p>
            <a:r>
              <a:rPr lang="en-US" dirty="0"/>
              <a:t>D. Borodin et al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51" y="4227934"/>
            <a:ext cx="2462891" cy="743653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5796136" y="987574"/>
            <a:ext cx="3163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 VC#6</a:t>
            </a:r>
            <a:br>
              <a:rPr lang="en-GB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28.04.2023</a:t>
            </a:r>
            <a:endParaRPr lang="en-GB" sz="20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71085" y="1779662"/>
            <a:ext cx="8721395" cy="972108"/>
          </a:xfrm>
        </p:spPr>
        <p:txBody>
          <a:bodyPr/>
          <a:lstStyle/>
          <a:p>
            <a:r>
              <a:rPr lang="en-US" sz="2400" i="1" dirty="0" err="1" smtClean="0"/>
              <a:t>MsV</a:t>
            </a:r>
            <a:r>
              <a:rPr lang="en-US" sz="2400" i="1" dirty="0" smtClean="0"/>
              <a:t> release (beta), March 2023</a:t>
            </a:r>
            <a:br>
              <a:rPr lang="en-US" sz="2400" i="1" dirty="0" smtClean="0"/>
            </a:br>
            <a:r>
              <a:rPr lang="en-US" sz="2400" b="0" i="1" dirty="0" smtClean="0"/>
              <a:t>“PB</a:t>
            </a:r>
            <a:r>
              <a:rPr lang="de-DE" sz="2400" b="0" i="1" dirty="0" err="1" smtClean="0"/>
              <a:t>oernerUnified</a:t>
            </a:r>
            <a:r>
              <a:rPr lang="de-DE" sz="2400" b="0" i="1" dirty="0" smtClean="0"/>
              <a:t>“</a:t>
            </a:r>
            <a:endParaRPr lang="en-GB" sz="2400" b="0" i="1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80" y="93736"/>
            <a:ext cx="1470513" cy="52423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253" y="124624"/>
            <a:ext cx="1535880" cy="422367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4663" y="79423"/>
            <a:ext cx="735289" cy="504514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59732" y="79422"/>
            <a:ext cx="1232367" cy="490592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90351" y="86170"/>
            <a:ext cx="1800200" cy="48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1470"/>
            <a:ext cx="7543800" cy="342900"/>
          </a:xfrm>
        </p:spPr>
        <p:txBody>
          <a:bodyPr/>
          <a:lstStyle/>
          <a:p>
            <a:r>
              <a:rPr lang="en-GB" dirty="0" err="1" smtClean="0">
                <a:solidFill>
                  <a:srgbClr val="C00000"/>
                </a:solidFill>
              </a:rPr>
              <a:t>MsV</a:t>
            </a:r>
            <a:r>
              <a:rPr lang="en-GB" dirty="0" smtClean="0">
                <a:solidFill>
                  <a:srgbClr val="C00000"/>
                </a:solidFill>
              </a:rPr>
              <a:t> release (beta)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07504" y="771550"/>
            <a:ext cx="799288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dirty="0" smtClean="0"/>
              <a:t>Branch: </a:t>
            </a:r>
            <a:r>
              <a:rPr lang="en-GB" sz="1600" b="1" dirty="0" smtClean="0"/>
              <a:t>develop</a:t>
            </a:r>
            <a:r>
              <a:rPr lang="en-GB" sz="1600" dirty="0" smtClean="0"/>
              <a:t> (master will be </a:t>
            </a:r>
            <a:r>
              <a:rPr lang="de-DE" sz="1600" dirty="0" err="1" smtClean="0"/>
              <a:t>updated</a:t>
            </a:r>
            <a:r>
              <a:rPr lang="de-DE" sz="1600" dirty="0" smtClean="0"/>
              <a:t> </a:t>
            </a:r>
            <a:r>
              <a:rPr lang="de-DE" sz="1600" dirty="0" err="1" smtClean="0"/>
              <a:t>later</a:t>
            </a:r>
            <a:r>
              <a:rPr lang="de-DE" sz="1600" dirty="0"/>
              <a:t>)</a:t>
            </a:r>
            <a:endParaRPr lang="en-GB" sz="1600" dirty="0" smtClean="0"/>
          </a:p>
          <a:p>
            <a:endParaRPr lang="en-GB" sz="16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de-DE" sz="1600" dirty="0" smtClean="0"/>
              <a:t>Tag</a:t>
            </a:r>
            <a:r>
              <a:rPr lang="en-GB" sz="1600" dirty="0"/>
              <a:t>: </a:t>
            </a:r>
            <a:r>
              <a:rPr lang="en-GB" sz="1600" b="1" dirty="0"/>
              <a:t>MsV-2023Mar-PBoerner-beta</a:t>
            </a:r>
            <a:endParaRPr lang="en-GB" sz="1600" b="1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1600" i="1" dirty="0">
              <a:solidFill>
                <a:srgbClr val="00339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b="1" i="1" dirty="0" smtClean="0">
                <a:solidFill>
                  <a:srgbClr val="003399"/>
                </a:solidFill>
              </a:rPr>
              <a:t>New EIRENE versioning (</a:t>
            </a:r>
            <a:r>
              <a:rPr lang="en-GB" sz="1600" b="1" i="1" dirty="0" err="1" smtClean="0">
                <a:solidFill>
                  <a:srgbClr val="003399"/>
                </a:solidFill>
              </a:rPr>
              <a:t>x.y.z</a:t>
            </a:r>
            <a:r>
              <a:rPr lang="en-GB" sz="1600" b="1" i="1" dirty="0" smtClean="0">
                <a:solidFill>
                  <a:srgbClr val="003399"/>
                </a:solidFill>
              </a:rPr>
              <a:t>) </a:t>
            </a:r>
            <a:r>
              <a:rPr lang="en-GB" sz="1600" i="1" dirty="0" smtClean="0">
                <a:solidFill>
                  <a:srgbClr val="003399"/>
                </a:solidFill>
              </a:rPr>
              <a:t>introduced, we start over with 1.0.0.</a:t>
            </a:r>
          </a:p>
          <a:p>
            <a:r>
              <a:rPr lang="en-GB" sz="1600" i="1" dirty="0">
                <a:solidFill>
                  <a:srgbClr val="003399"/>
                </a:solidFill>
                <a:sym typeface="Wingdings" panose="05000000000000000000" pitchFamily="2" charset="2"/>
              </a:rPr>
              <a:t> </a:t>
            </a:r>
            <a:r>
              <a:rPr lang="en-GB" sz="1600" i="1" dirty="0" smtClean="0">
                <a:solidFill>
                  <a:srgbClr val="003399"/>
                </a:solidFill>
                <a:sym typeface="Wingdings" panose="05000000000000000000" pitchFamily="2" charset="2"/>
              </a:rPr>
              <a:t>   </a:t>
            </a:r>
            <a:r>
              <a:rPr lang="en-GB" sz="16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  this is now to be synchronised with the EPL and the Manual</a:t>
            </a:r>
            <a:endParaRPr lang="en-GB" sz="1600" i="1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1600" i="1" dirty="0">
              <a:solidFill>
                <a:srgbClr val="00339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i="1" dirty="0" smtClean="0">
                <a:solidFill>
                  <a:srgbClr val="003399"/>
                </a:solidFill>
              </a:rPr>
              <a:t>Manual moved to the EIRENE/EIRENE repository (pdf, dvi, etc. are excluded by .</a:t>
            </a:r>
            <a:r>
              <a:rPr lang="en-GB" sz="1600" i="1" dirty="0" err="1" smtClean="0">
                <a:solidFill>
                  <a:srgbClr val="003399"/>
                </a:solidFill>
              </a:rPr>
              <a:t>gitignore</a:t>
            </a:r>
            <a:r>
              <a:rPr lang="en-GB" sz="1600" i="1" dirty="0" smtClean="0">
                <a:solidFill>
                  <a:srgbClr val="003399"/>
                </a:solidFill>
              </a:rPr>
              <a:t>)</a:t>
            </a:r>
          </a:p>
          <a:p>
            <a:r>
              <a:rPr lang="en-GB" sz="1600" i="1" dirty="0">
                <a:solidFill>
                  <a:srgbClr val="003399"/>
                </a:solidFill>
                <a:sym typeface="Wingdings" panose="05000000000000000000" pitchFamily="2" charset="2"/>
              </a:rPr>
              <a:t> </a:t>
            </a:r>
            <a:r>
              <a:rPr lang="en-GB" sz="1600" i="1" dirty="0" smtClean="0">
                <a:solidFill>
                  <a:srgbClr val="003399"/>
                </a:solidFill>
                <a:sym typeface="Wingdings" panose="05000000000000000000" pitchFamily="2" charset="2"/>
              </a:rPr>
              <a:t>   </a:t>
            </a:r>
            <a:r>
              <a:rPr lang="en-GB" sz="16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  </a:t>
            </a:r>
            <a:r>
              <a:rPr lang="en-GB" sz="1600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H.Leggate</a:t>
            </a:r>
            <a:r>
              <a:rPr lang="en-GB" sz="16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has provided the chapter on </a:t>
            </a:r>
            <a:r>
              <a:rPr lang="en-GB" sz="1600" b="1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CI (chapter 5)</a:t>
            </a:r>
          </a:p>
          <a:p>
            <a:r>
              <a:rPr lang="en-GB" sz="1600" b="1" i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GB" sz="1600" b="1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</a:t>
            </a:r>
            <a:r>
              <a:rPr lang="en-GB" sz="1600" i="1" dirty="0">
                <a:solidFill>
                  <a:srgbClr val="FF0000"/>
                </a:solidFill>
                <a:sym typeface="Wingdings" panose="05000000000000000000" pitchFamily="2" charset="2"/>
              </a:rPr>
              <a:t>  </a:t>
            </a:r>
            <a:r>
              <a:rPr lang="en-GB" sz="16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Updated at www.eirene.de</a:t>
            </a:r>
            <a:endParaRPr lang="en-GB" sz="1600" b="1" i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endParaRPr lang="en-GB" sz="1600" b="1" i="1" dirty="0" smtClean="0">
              <a:solidFill>
                <a:srgbClr val="00339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i="1" dirty="0" smtClean="0">
                <a:solidFill>
                  <a:srgbClr val="003399"/>
                </a:solidFill>
              </a:rPr>
              <a:t>Deal with ENTRY points : can it be dealt for both CI and TAPENADE in a general way? Best to get rid of entrée points in general (outdated mechanism). </a:t>
            </a:r>
            <a:endParaRPr lang="en-GB" sz="1600" i="1" dirty="0">
              <a:solidFill>
                <a:srgbClr val="003399"/>
              </a:solidFill>
            </a:endParaRPr>
          </a:p>
          <a:p>
            <a:r>
              <a:rPr lang="en-GB" sz="1600" i="1" dirty="0">
                <a:solidFill>
                  <a:srgbClr val="003399"/>
                </a:solidFill>
              </a:rPr>
              <a:t>	</a:t>
            </a:r>
            <a:r>
              <a:rPr lang="en-GB" sz="1600" i="1" dirty="0" smtClean="0">
                <a:solidFill>
                  <a:srgbClr val="003399"/>
                </a:solidFill>
                <a:sym typeface="Wingdings" panose="05000000000000000000" pitchFamily="2" charset="2"/>
              </a:rPr>
              <a:t> most effort is to do it properly for one of the </a:t>
            </a:r>
            <a:r>
              <a:rPr lang="en-GB" sz="1600" i="1" dirty="0" err="1" smtClean="0">
                <a:solidFill>
                  <a:srgbClr val="003399"/>
                </a:solidFill>
                <a:sym typeface="Wingdings" panose="05000000000000000000" pitchFamily="2" charset="2"/>
              </a:rPr>
              <a:t>NTY_copes</a:t>
            </a:r>
            <a:r>
              <a:rPr lang="en-GB" sz="1600" i="1" dirty="0" smtClean="0">
                <a:solidFill>
                  <a:srgbClr val="003399"/>
                </a:solidFill>
                <a:sym typeface="Wingdings" panose="05000000000000000000" pitchFamily="2" charset="2"/>
              </a:rPr>
              <a:t>.</a:t>
            </a:r>
            <a:endParaRPr lang="en-GB" sz="1600" i="1" dirty="0" smtClean="0">
              <a:solidFill>
                <a:srgbClr val="00339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1600" i="1" dirty="0">
              <a:solidFill>
                <a:srgbClr val="00339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i="1" dirty="0" smtClean="0">
                <a:solidFill>
                  <a:srgbClr val="003399"/>
                </a:solidFill>
              </a:rPr>
              <a:t>Keep to 2003 standard in the whole code. Consider using linter for checking.</a:t>
            </a:r>
            <a:endParaRPr lang="en-GB" sz="1600" i="1" dirty="0" smtClean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48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Further work on the license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79512" y="555526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www.eirene.de/Licence/licence.html</a:t>
            </a:r>
            <a:r>
              <a:rPr lang="en-GB" dirty="0" smtClean="0"/>
              <a:t>   </a:t>
            </a:r>
            <a:r>
              <a:rPr lang="en-GB" dirty="0" smtClean="0">
                <a:sym typeface="Wingdings" panose="05000000000000000000" pitchFamily="2" charset="2"/>
              </a:rPr>
              <a:t>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www.Eirene.de/EPL</a:t>
            </a:r>
            <a:endParaRPr lang="en-GB" b="1" dirty="0" smtClean="0">
              <a:solidFill>
                <a:srgbClr val="FF000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b="1" dirty="0" err="1" smtClean="0"/>
              <a:t>We</a:t>
            </a:r>
            <a:r>
              <a:rPr lang="de-DE" b="1" dirty="0" smtClean="0"/>
              <a:t> </a:t>
            </a:r>
            <a:r>
              <a:rPr lang="de-DE" b="1" dirty="0" err="1" smtClean="0"/>
              <a:t>moved</a:t>
            </a:r>
            <a:r>
              <a:rPr lang="de-DE" b="1" dirty="0" smtClean="0"/>
              <a:t> </a:t>
            </a:r>
            <a:r>
              <a:rPr lang="de-DE" b="1" dirty="0" err="1" smtClean="0"/>
              <a:t>from</a:t>
            </a:r>
            <a:r>
              <a:rPr lang="de-DE" b="1" dirty="0" smtClean="0"/>
              <a:t> „</a:t>
            </a:r>
            <a:r>
              <a:rPr lang="de-DE" b="1" dirty="0" err="1" smtClean="0"/>
              <a:t>hidden</a:t>
            </a:r>
            <a:r>
              <a:rPr lang="de-DE" b="1" dirty="0" smtClean="0"/>
              <a:t> </a:t>
            </a:r>
            <a:r>
              <a:rPr lang="de-DE" b="1" dirty="0" err="1" smtClean="0"/>
              <a:t>site</a:t>
            </a:r>
            <a:r>
              <a:rPr lang="de-DE" b="1" dirty="0" smtClean="0"/>
              <a:t>“!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b="1" dirty="0" smtClean="0"/>
              <a:t>Registration </a:t>
            </a:r>
            <a:r>
              <a:rPr lang="de-DE" b="1" dirty="0" err="1" smtClean="0"/>
              <a:t>is</a:t>
            </a:r>
            <a:r>
              <a:rPr lang="de-DE" b="1" dirty="0" smtClean="0"/>
              <a:t> </a:t>
            </a:r>
            <a:r>
              <a:rPr lang="de-DE" b="1" dirty="0" err="1" smtClean="0"/>
              <a:t>available</a:t>
            </a:r>
            <a:r>
              <a:rPr lang="de-DE" b="1" dirty="0" smtClean="0"/>
              <a:t>, </a:t>
            </a:r>
            <a:r>
              <a:rPr lang="de-DE" b="1" dirty="0" err="1" smtClean="0"/>
              <a:t>please</a:t>
            </a:r>
            <a:r>
              <a:rPr lang="de-DE" b="1" dirty="0" smtClean="0"/>
              <a:t> </a:t>
            </a:r>
            <a:r>
              <a:rPr lang="de-DE" b="1" dirty="0" err="1" smtClean="0"/>
              <a:t>complete</a:t>
            </a:r>
            <a:r>
              <a:rPr lang="de-DE" b="1" dirty="0" smtClean="0"/>
              <a:t>!</a:t>
            </a:r>
            <a:endParaRPr lang="en-GB" b="1" dirty="0" smtClean="0"/>
          </a:p>
          <a:p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The licence is meant to be the part of the source code, so it will be checked into </a:t>
            </a:r>
            <a:r>
              <a:rPr lang="en-GB" dirty="0" err="1" smtClean="0"/>
              <a:t>JuGit</a:t>
            </a:r>
            <a:r>
              <a:rPr lang="en-GB" dirty="0" smtClean="0"/>
              <a:t> (as “md”-file).</a:t>
            </a:r>
          </a:p>
          <a:p>
            <a:r>
              <a:rPr lang="en-GB" dirty="0"/>
              <a:t> </a:t>
            </a:r>
            <a:r>
              <a:rPr lang="en-GB" dirty="0" smtClean="0"/>
              <a:t>    </a:t>
            </a:r>
            <a:r>
              <a:rPr lang="en-GB" dirty="0" err="1" smtClean="0">
                <a:solidFill>
                  <a:srgbClr val="FF0000"/>
                </a:solidFill>
              </a:rPr>
              <a:t>JuGit</a:t>
            </a:r>
            <a:r>
              <a:rPr lang="en-GB" dirty="0" smtClean="0">
                <a:solidFill>
                  <a:srgbClr val="FF0000"/>
                </a:solidFill>
              </a:rPr>
              <a:t>-&gt;EIRENE/eirene/EPL.md    </a:t>
            </a:r>
            <a:r>
              <a:rPr lang="en-GB" dirty="0" smtClean="0"/>
              <a:t>(branch </a:t>
            </a:r>
            <a:r>
              <a:rPr lang="en-GB" dirty="0" err="1" smtClean="0"/>
              <a:t>WIP_eirene_unified</a:t>
            </a:r>
            <a:r>
              <a:rPr lang="en-GB" dirty="0" smtClean="0"/>
              <a:t> and </a:t>
            </a:r>
            <a:r>
              <a:rPr lang="en-GB" b="1" dirty="0" smtClean="0"/>
              <a:t>develop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Please provide the feedback by mail with </a:t>
            </a:r>
            <a:r>
              <a:rPr lang="en-GB" u="sng" dirty="0" smtClean="0">
                <a:solidFill>
                  <a:srgbClr val="C00000"/>
                </a:solidFill>
              </a:rPr>
              <a:t>marked</a:t>
            </a:r>
            <a:r>
              <a:rPr lang="en-GB" dirty="0" smtClean="0"/>
              <a:t> changes.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We need to approve the </a:t>
            </a:r>
            <a:r>
              <a:rPr lang="en-GB" dirty="0" err="1" smtClean="0"/>
              <a:t>DCoC</a:t>
            </a:r>
            <a:r>
              <a:rPr lang="en-GB" dirty="0" smtClean="0"/>
              <a:t> for our AD community</a:t>
            </a:r>
          </a:p>
          <a:p>
            <a:r>
              <a:rPr lang="en-GB" dirty="0"/>
              <a:t> </a:t>
            </a:r>
            <a:r>
              <a:rPr lang="en-GB" dirty="0" smtClean="0"/>
              <a:t>- “EIRENE-NGM-DEVELOPERS” </a:t>
            </a:r>
            <a:r>
              <a:rPr lang="ru-RU" dirty="0" smtClean="0">
                <a:sym typeface="Wingdings" panose="05000000000000000000" pitchFamily="2" charset="2"/>
              </a:rPr>
              <a:t></a:t>
            </a:r>
            <a:r>
              <a:rPr lang="en-GB" dirty="0" smtClean="0">
                <a:sym typeface="Wingdings" panose="05000000000000000000" pitchFamily="2" charset="2"/>
              </a:rPr>
              <a:t> “</a:t>
            </a:r>
            <a:r>
              <a:rPr lang="en-GB" dirty="0" err="1" smtClean="0">
                <a:sym typeface="Wingdings" panose="05000000000000000000" pitchFamily="2" charset="2"/>
              </a:rPr>
              <a:t>JuelichOrigin</a:t>
            </a:r>
            <a:r>
              <a:rPr lang="en-GB" dirty="0" smtClean="0">
                <a:sym typeface="Wingdings" panose="05000000000000000000" pitchFamily="2" charset="2"/>
              </a:rPr>
              <a:t>”</a:t>
            </a:r>
            <a:r>
              <a:rPr lang="en-GB" dirty="0" smtClean="0">
                <a:solidFill>
                  <a:srgbClr val="C00000"/>
                </a:solidFill>
              </a:rPr>
              <a:t/>
            </a:r>
            <a:br>
              <a:rPr lang="en-GB" dirty="0" smtClean="0">
                <a:solidFill>
                  <a:srgbClr val="C00000"/>
                </a:solidFill>
              </a:rPr>
            </a:br>
            <a:endParaRPr lang="en-GB" dirty="0" smtClean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ç"/>
            </a:pPr>
            <a:endParaRPr lang="en-GB" i="1" dirty="0" smtClean="0">
              <a:solidFill>
                <a:srgbClr val="003399"/>
              </a:solidFill>
            </a:endParaRPr>
          </a:p>
          <a:p>
            <a:r>
              <a:rPr lang="en-GB" b="1" i="1" u="sng" dirty="0" smtClean="0">
                <a:solidFill>
                  <a:srgbClr val="FF33CC"/>
                </a:solidFill>
              </a:rPr>
              <a:t>Any feedback is appreciated!</a:t>
            </a:r>
            <a:endParaRPr lang="en-GB" i="1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842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License – FZJ </a:t>
            </a:r>
            <a:r>
              <a:rPr lang="en-GB" dirty="0" err="1" smtClean="0">
                <a:solidFill>
                  <a:srgbClr val="C00000"/>
                </a:solidFill>
              </a:rPr>
              <a:t>lawers</a:t>
            </a:r>
            <a:r>
              <a:rPr lang="en-GB" dirty="0" smtClean="0">
                <a:solidFill>
                  <a:srgbClr val="C00000"/>
                </a:solidFill>
              </a:rPr>
              <a:t> consulted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79512" y="555526"/>
            <a:ext cx="89289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b="1" i="1" dirty="0" smtClean="0"/>
              <a:t>Organisation general form </a:t>
            </a:r>
            <a:r>
              <a:rPr lang="en-GB" i="1" dirty="0" smtClean="0"/>
              <a:t>is being developed</a:t>
            </a:r>
          </a:p>
          <a:p>
            <a:r>
              <a:rPr lang="en-GB" i="1" dirty="0" smtClean="0">
                <a:solidFill>
                  <a:srgbClr val="FF33CC"/>
                </a:solidFill>
                <a:sym typeface="Wingdings" panose="05000000000000000000" pitchFamily="2" charset="2"/>
              </a:rPr>
              <a:t>       Forms (A1 – the initial one, A2 – w/o organisation stamp + B – for the organisation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b="1" i="1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b="1" i="1" dirty="0" smtClean="0"/>
              <a:t>The sentence “…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affirming</a:t>
            </a:r>
            <a:r>
              <a:rPr lang="de-DE" dirty="0"/>
              <a:t> </a:t>
            </a:r>
            <a:r>
              <a:rPr lang="de-DE" dirty="0" err="1"/>
              <a:t>consent</a:t>
            </a:r>
            <a:r>
              <a:rPr lang="de-DE" dirty="0"/>
              <a:t> in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similar</a:t>
            </a:r>
            <a:r>
              <a:rPr lang="de-DE" dirty="0"/>
              <a:t> </a:t>
            </a:r>
            <a:r>
              <a:rPr lang="de-DE" dirty="0" err="1" smtClean="0"/>
              <a:t>way</a:t>
            </a:r>
            <a:r>
              <a:rPr lang="de-DE" dirty="0" smtClean="0"/>
              <a:t>“ </a:t>
            </a:r>
            <a:r>
              <a:rPr lang="de-DE" dirty="0" err="1" smtClean="0"/>
              <a:t>solves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raised</a:t>
            </a:r>
            <a:r>
              <a:rPr lang="de-DE" dirty="0" smtClean="0"/>
              <a:t> </a:t>
            </a:r>
            <a:r>
              <a:rPr lang="de-DE" dirty="0" err="1" smtClean="0"/>
              <a:t>issue</a:t>
            </a:r>
            <a:r>
              <a:rPr lang="de-DE" dirty="0" smtClean="0"/>
              <a:t> </a:t>
            </a:r>
            <a:r>
              <a:rPr lang="de-DE" dirty="0" err="1" smtClean="0"/>
              <a:t>regarding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users</a:t>
            </a:r>
            <a:r>
              <a:rPr lang="de-DE" dirty="0" smtClean="0"/>
              <a:t> </a:t>
            </a:r>
            <a:r>
              <a:rPr lang="de-DE" dirty="0" err="1" smtClean="0"/>
              <a:t>accepting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lisence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repository</a:t>
            </a:r>
            <a:endParaRPr lang="en-GB" i="1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171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 need to ensure the standards…</a:t>
            </a:r>
            <a:endParaRPr lang="en-GB" dirty="0"/>
          </a:p>
        </p:txBody>
      </p:sp>
      <p:sp>
        <p:nvSpPr>
          <p:cNvPr id="4" name="Rechteck 3"/>
          <p:cNvSpPr/>
          <p:nvPr/>
        </p:nvSpPr>
        <p:spPr>
          <a:xfrm>
            <a:off x="480345" y="84355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https://github.com/pseewald/fprettify</a:t>
            </a:r>
            <a:br>
              <a:rPr lang="en-GB" dirty="0"/>
            </a:br>
            <a:r>
              <a:rPr lang="en-GB" dirty="0"/>
              <a:t>https://github.com/cphyc/fortran-linter</a:t>
            </a:r>
            <a:br>
              <a:rPr lang="en-GB" dirty="0"/>
            </a:b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gitlab.com/cerfacs/flint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/>
              <a:t>IDEs can integrate against any linter</a:t>
            </a:r>
          </a:p>
        </p:txBody>
      </p:sp>
    </p:spTree>
    <p:extLst>
      <p:ext uri="{BB962C8B-B14F-4D97-AF65-F5344CB8AC3E}">
        <p14:creationId xmlns:p14="http://schemas.microsoft.com/office/powerpoint/2010/main" val="2251061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355726"/>
            <a:ext cx="9144000" cy="342900"/>
          </a:xfrm>
        </p:spPr>
        <p:txBody>
          <a:bodyPr/>
          <a:lstStyle/>
          <a:p>
            <a:pPr algn="ctr"/>
            <a:r>
              <a:rPr lang="de-DE" sz="4000" dirty="0" err="1" smtClean="0"/>
              <a:t>Thanks</a:t>
            </a:r>
            <a:r>
              <a:rPr lang="de-DE" sz="4000" dirty="0" smtClean="0"/>
              <a:t> </a:t>
            </a:r>
            <a:r>
              <a:rPr lang="de-DE" sz="4000" dirty="0" err="1" smtClean="0"/>
              <a:t>for</a:t>
            </a:r>
            <a:r>
              <a:rPr lang="de-DE" sz="4000" dirty="0" smtClean="0"/>
              <a:t> </a:t>
            </a:r>
            <a:r>
              <a:rPr lang="de-DE" sz="4000" dirty="0" err="1" smtClean="0"/>
              <a:t>the</a:t>
            </a:r>
            <a:r>
              <a:rPr lang="de-DE" sz="4000" dirty="0" smtClean="0"/>
              <a:t> </a:t>
            </a:r>
            <a:r>
              <a:rPr lang="de-DE" sz="4000" dirty="0" err="1" smtClean="0"/>
              <a:t>attention</a:t>
            </a:r>
            <a:r>
              <a:rPr lang="de-DE" sz="4000" dirty="0" smtClean="0"/>
              <a:t>!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172307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3470" y="71072"/>
            <a:ext cx="8388424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800" dirty="0" smtClean="0">
                <a:solidFill>
                  <a:srgbClr val="C00000"/>
                </a:solidFill>
              </a:rPr>
              <a:t>EIRENE licencing - User Agreement  (UA)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07504" y="555526"/>
            <a:ext cx="799288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Old UA</a:t>
            </a:r>
            <a:r>
              <a:rPr lang="en-GB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acknowledgement of FZJ origin of EIRENE, non-military use, non-commercial use,  no cost/liability for FZJ, etc.</a:t>
            </a:r>
            <a:endParaRPr lang="en-GB" dirty="0"/>
          </a:p>
          <a:p>
            <a:endParaRPr lang="en-GB" sz="800" b="1" u="sng" dirty="0" smtClean="0"/>
          </a:p>
          <a:p>
            <a:r>
              <a:rPr lang="en-GB" b="1" u="sng" dirty="0" smtClean="0"/>
              <a:t>New UA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Based on copyleft licence (however GPL3.0 occurs to be not suitable).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Similar declarative statements as in the old UA.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More clear statement about the EIRENE-based publications.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Developers and users are divided into “basic” and “associated” ones (AD).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>
                <a:solidFill>
                  <a:srgbClr val="C00000"/>
                </a:solidFill>
              </a:rPr>
              <a:t>NEW: commercial use of executable for any AD group.</a:t>
            </a:r>
            <a:br>
              <a:rPr lang="en-GB" dirty="0" smtClean="0">
                <a:solidFill>
                  <a:srgbClr val="C00000"/>
                </a:solidFill>
              </a:rPr>
            </a:br>
            <a:endParaRPr lang="en-GB" sz="800" dirty="0"/>
          </a:p>
          <a:p>
            <a:r>
              <a:rPr lang="en-GB" i="1" dirty="0" smtClean="0">
                <a:solidFill>
                  <a:srgbClr val="003399"/>
                </a:solidFill>
                <a:sym typeface="Wingdings" panose="05000000000000000000" pitchFamily="2" charset="2"/>
              </a:rPr>
              <a:t> </a:t>
            </a:r>
            <a:r>
              <a:rPr lang="en-GB" i="1" dirty="0" smtClean="0">
                <a:solidFill>
                  <a:srgbClr val="003399"/>
                </a:solidFill>
              </a:rPr>
              <a:t>ADs get more rights on decision-making, direct access to the repository, etc.</a:t>
            </a:r>
          </a:p>
          <a:p>
            <a:pPr marL="285750" indent="-285750">
              <a:buFont typeface="Wingdings" panose="05000000000000000000" pitchFamily="2" charset="2"/>
              <a:buChar char="ç"/>
            </a:pPr>
            <a:r>
              <a:rPr lang="en-GB" i="1" dirty="0" smtClean="0">
                <a:solidFill>
                  <a:srgbClr val="003399"/>
                </a:solidFill>
              </a:rPr>
              <a:t>ADs must keep to the “Developer Code of Conduct” (see at </a:t>
            </a:r>
            <a:r>
              <a:rPr lang="en-GB" i="1" dirty="0" smtClean="0">
                <a:solidFill>
                  <a:srgbClr val="003399"/>
                </a:solidFill>
                <a:hlinkClick r:id="rId2"/>
              </a:rPr>
              <a:t>INDICO</a:t>
            </a:r>
            <a:r>
              <a:rPr lang="en-GB" i="1" dirty="0" smtClean="0">
                <a:solidFill>
                  <a:srgbClr val="003399"/>
                </a:solidFill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ç"/>
            </a:pPr>
            <a:endParaRPr lang="en-GB" i="1" dirty="0">
              <a:solidFill>
                <a:srgbClr val="003399"/>
              </a:solidFill>
            </a:endParaRPr>
          </a:p>
          <a:p>
            <a:r>
              <a:rPr lang="en-GB" b="1" i="1" u="sng" dirty="0" smtClean="0">
                <a:solidFill>
                  <a:srgbClr val="FF33CC"/>
                </a:solidFill>
              </a:rPr>
              <a:t>Current status: </a:t>
            </a:r>
            <a:r>
              <a:rPr lang="en-GB" i="1" dirty="0" smtClean="0">
                <a:solidFill>
                  <a:srgbClr val="FF33CC"/>
                </a:solidFill>
              </a:rPr>
              <a:t> License is generally ready… </a:t>
            </a:r>
            <a:endParaRPr lang="en-GB" i="1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89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482</Words>
  <Application>Microsoft Office PowerPoint</Application>
  <PresentationFormat>Bildschirmpräsentation (16:9)</PresentationFormat>
  <Paragraphs>58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MsV release (beta), March 2023 “PBoernerUnified“</vt:lpstr>
      <vt:lpstr>MsV release (beta)</vt:lpstr>
      <vt:lpstr>Further work on the license</vt:lpstr>
      <vt:lpstr>License – FZJ lawers consulted</vt:lpstr>
      <vt:lpstr>We need to ensure the standards…</vt:lpstr>
      <vt:lpstr>Thanks for the attention!</vt:lpstr>
      <vt:lpstr>PowerPoint-Präsentation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693</cp:revision>
  <cp:lastPrinted>2014-10-16T14:51:28Z</cp:lastPrinted>
  <dcterms:created xsi:type="dcterms:W3CDTF">2019-10-05T18:10:40Z</dcterms:created>
  <dcterms:modified xsi:type="dcterms:W3CDTF">2023-04-28T08:26:42Z</dcterms:modified>
</cp:coreProperties>
</file>