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2" r:id="rId3"/>
    <p:sldId id="916" r:id="rId4"/>
    <p:sldId id="918" r:id="rId5"/>
    <p:sldId id="917" r:id="rId6"/>
    <p:sldId id="919" r:id="rId7"/>
    <p:sldId id="914" r:id="rId8"/>
    <p:sldId id="915" r:id="rId9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3E3E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75" autoAdjust="0"/>
  </p:normalViewPr>
  <p:slideViewPr>
    <p:cSldViewPr showGuides="1">
      <p:cViewPr varScale="1">
        <p:scale>
          <a:sx n="64" d="100"/>
          <a:sy n="64" d="100"/>
        </p:scale>
        <p:origin x="129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20/04/2023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20/04/2023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 2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1" t="476" r="10161" b="28351"/>
          <a:stretch/>
        </p:blipFill>
        <p:spPr>
          <a:xfrm>
            <a:off x="0" y="252000"/>
            <a:ext cx="9144000" cy="518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2348880"/>
            <a:ext cx="8496944" cy="1296144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4293096"/>
            <a:ext cx="4392488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5" y="-457200"/>
            <a:ext cx="1076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6" y="5691683"/>
            <a:ext cx="1295375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5661248"/>
            <a:ext cx="3168352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8" name="Bild 7" descr="EU_und_Text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832313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228600"/>
            <a:ext cx="7543800" cy="4572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/>
              <a:t>A. Coordinator, B. Scientist</a:t>
            </a:r>
            <a:r>
              <a:rPr lang="en-GB" dirty="0"/>
              <a:t> | </a:t>
            </a:r>
            <a:r>
              <a:rPr lang="en-US" dirty="0"/>
              <a:t>WP PFC &amp; JET2 Annual Meeting</a:t>
            </a:r>
            <a:r>
              <a:rPr lang="en-GB" dirty="0"/>
              <a:t> | VC | 9-10 Nov 2020 | Page </a:t>
            </a:r>
            <a:fld id="{6A6D9FA1-99C7-4910-8E32-B85D378B0060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4" name="Picture 3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458197" cy="46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20/04/2023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221088"/>
            <a:ext cx="8496944" cy="792088"/>
          </a:xfrm>
        </p:spPr>
        <p:txBody>
          <a:bodyPr>
            <a:noAutofit/>
          </a:bodyPr>
          <a:lstStyle/>
          <a:p>
            <a:r>
              <a:rPr lang="en-US" sz="2000" dirty="0"/>
              <a:t>Salvatore Almaviva, ENEA, Frascati Research Center, via Enrico Fermi 45, 00044 (Italy)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 err="1"/>
              <a:t>KoM</a:t>
            </a:r>
            <a:r>
              <a:rPr lang="en-US" sz="2000" dirty="0"/>
              <a:t> WP PWIE SP X2</a:t>
            </a:r>
          </a:p>
        </p:txBody>
      </p:sp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228600"/>
            <a:ext cx="7543800" cy="457200"/>
          </a:xfrm>
        </p:spPr>
        <p:txBody>
          <a:bodyPr/>
          <a:lstStyle/>
          <a:p>
            <a:r>
              <a:rPr lang="fi-FI" dirty="0"/>
              <a:t>Deliverables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07504" y="2132856"/>
            <a:ext cx="8928992" cy="2376264"/>
          </a:xfrm>
        </p:spPr>
        <p:txBody>
          <a:bodyPr>
            <a:noAutofit/>
          </a:bodyPr>
          <a:lstStyle/>
          <a:p>
            <a:pPr algn="just">
              <a:buFont typeface="+mj-lt"/>
              <a:buAutoNum type="arabicPeriod"/>
            </a:pPr>
            <a:r>
              <a:rPr lang="en-GB" sz="1800" b="1" dirty="0">
                <a:latin typeface="+mn-lt"/>
              </a:rPr>
              <a:t>Comparison Single Pulse vs. Double Pulse LIBS (or alternative LIBS signal enhancement methods) regarding absolute material composition and D content in ITER- and DEMO-relevant W including self-damage W and reference coatings</a:t>
            </a:r>
          </a:p>
          <a:p>
            <a:pPr algn="just">
              <a:buFont typeface="+mj-lt"/>
              <a:buAutoNum type="arabicPeriod"/>
            </a:pPr>
            <a:endParaRPr lang="en-GB" sz="1800" b="1" dirty="0">
              <a:latin typeface="+mn-lt"/>
            </a:endParaRPr>
          </a:p>
          <a:p>
            <a:pPr algn="just">
              <a:buFont typeface="+mj-lt"/>
              <a:buAutoNum type="arabicPeriod"/>
            </a:pPr>
            <a:r>
              <a:rPr lang="en-US" sz="1800" b="1" dirty="0">
                <a:latin typeface="+mn-lt"/>
              </a:rPr>
              <a:t>CF-LIBS on produced reference samples before and after He loading</a:t>
            </a:r>
            <a:endParaRPr lang="en-GB" sz="1800" b="1" dirty="0">
              <a:solidFill>
                <a:srgbClr val="FF0000"/>
              </a:solidFill>
              <a:latin typeface="+mn-lt"/>
            </a:endParaRPr>
          </a:p>
          <a:p>
            <a:pPr algn="just">
              <a:buFont typeface="+mj-lt"/>
              <a:buAutoNum type="arabicPeriod"/>
            </a:pPr>
            <a:endParaRPr lang="en-GB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3392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228600"/>
            <a:ext cx="7543800" cy="457200"/>
          </a:xfrm>
        </p:spPr>
        <p:txBody>
          <a:bodyPr/>
          <a:lstStyle/>
          <a:p>
            <a:r>
              <a:rPr lang="fi-FI" dirty="0"/>
              <a:t>Deliverable 1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5496" y="1075761"/>
            <a:ext cx="8928992" cy="2376264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GB" sz="1800" b="1" dirty="0">
                <a:latin typeface="+mn-lt"/>
              </a:rPr>
              <a:t>Comparison SP vs. DP LIBS, or alternative LIBS signal enhancement methods: absolute fuel content in W samples and composition</a:t>
            </a:r>
          </a:p>
          <a:p>
            <a:pPr algn="just">
              <a:buFont typeface="+mj-lt"/>
              <a:buAutoNum type="arabicPeriod"/>
            </a:pPr>
            <a:endParaRPr lang="en-GB" sz="1800" b="1" dirty="0">
              <a:latin typeface="+mn-lt"/>
            </a:endParaRPr>
          </a:p>
          <a:p>
            <a:pPr algn="just"/>
            <a:r>
              <a:rPr lang="en-US" sz="1800" b="1" dirty="0">
                <a:latin typeface="+mn-lt"/>
              </a:rPr>
              <a:t>The obtained results suggest that the best detection of hydrogen (and its isotopes) is achieved in DP configuration </a:t>
            </a:r>
            <a:r>
              <a:rPr lang="en-US" sz="1800" b="1" u="sng" dirty="0">
                <a:latin typeface="+mn-lt"/>
              </a:rPr>
              <a:t>when the two laser pulses are separated by a few tens of ns.</a:t>
            </a:r>
          </a:p>
          <a:p>
            <a:pPr algn="just"/>
            <a:endParaRPr lang="en-GB" sz="1600" b="1" dirty="0">
              <a:latin typeface="+mn-lt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9F0585DC-4B34-48FB-B047-FBA2A3B2C84F}"/>
              </a:ext>
            </a:extLst>
          </p:cNvPr>
          <p:cNvGrpSpPr/>
          <p:nvPr/>
        </p:nvGrpSpPr>
        <p:grpSpPr>
          <a:xfrm>
            <a:off x="1" y="3068960"/>
            <a:ext cx="9143998" cy="2448016"/>
            <a:chOff x="1" y="3068960"/>
            <a:chExt cx="9143998" cy="2448016"/>
          </a:xfrm>
        </p:grpSpPr>
        <p:grpSp>
          <p:nvGrpSpPr>
            <p:cNvPr id="2" name="Gruppo 1">
              <a:extLst>
                <a:ext uri="{FF2B5EF4-FFF2-40B4-BE49-F238E27FC236}">
                  <a16:creationId xmlns:a16="http://schemas.microsoft.com/office/drawing/2014/main" id="{546C3F58-114A-480F-A17B-46B8E510EECE}"/>
                </a:ext>
              </a:extLst>
            </p:cNvPr>
            <p:cNvGrpSpPr/>
            <p:nvPr/>
          </p:nvGrpSpPr>
          <p:grpSpPr>
            <a:xfrm>
              <a:off x="1" y="3068960"/>
              <a:ext cx="9143998" cy="2448016"/>
              <a:chOff x="1" y="2925208"/>
              <a:chExt cx="9143998" cy="2448016"/>
            </a:xfrm>
          </p:grpSpPr>
          <p:pic>
            <p:nvPicPr>
              <p:cNvPr id="14" name="Immagine 13">
                <a:extLst>
                  <a:ext uri="{FF2B5EF4-FFF2-40B4-BE49-F238E27FC236}">
                    <a16:creationId xmlns:a16="http://schemas.microsoft.com/office/drawing/2014/main" id="{4EBD831D-F5B4-430E-8E60-6416FD0D3A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4988" y="2925208"/>
                <a:ext cx="3199011" cy="2448000"/>
              </a:xfrm>
              <a:prstGeom prst="rect">
                <a:avLst/>
              </a:prstGeom>
            </p:spPr>
          </p:pic>
          <p:pic>
            <p:nvPicPr>
              <p:cNvPr id="10" name="Immagine 9">
                <a:extLst>
                  <a:ext uri="{FF2B5EF4-FFF2-40B4-BE49-F238E27FC236}">
                    <a16:creationId xmlns:a16="http://schemas.microsoft.com/office/drawing/2014/main" id="{A2835883-1079-491B-8DB1-EA1F7982C2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57165" y="2925216"/>
                <a:ext cx="3199011" cy="2448000"/>
              </a:xfrm>
              <a:prstGeom prst="rect">
                <a:avLst/>
              </a:prstGeom>
            </p:spPr>
          </p:pic>
          <p:pic>
            <p:nvPicPr>
              <p:cNvPr id="12" name="Immagine 11">
                <a:extLst>
                  <a:ext uri="{FF2B5EF4-FFF2-40B4-BE49-F238E27FC236}">
                    <a16:creationId xmlns:a16="http://schemas.microsoft.com/office/drawing/2014/main" id="{A2CFAD47-6559-4BB7-AEA9-257CAE047F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" y="2925224"/>
                <a:ext cx="3199011" cy="2448000"/>
              </a:xfrm>
              <a:prstGeom prst="rect">
                <a:avLst/>
              </a:prstGeom>
            </p:spPr>
          </p:pic>
        </p:grpSp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739F29D3-4DF8-4876-A653-65F2320E653B}"/>
                </a:ext>
              </a:extLst>
            </p:cNvPr>
            <p:cNvSpPr/>
            <p:nvPr/>
          </p:nvSpPr>
          <p:spPr>
            <a:xfrm>
              <a:off x="2267744" y="3452024"/>
              <a:ext cx="868932" cy="120991"/>
            </a:xfrm>
            <a:prstGeom prst="rect">
              <a:avLst/>
            </a:prstGeom>
            <a:solidFill>
              <a:srgbClr val="FFFF00">
                <a:alpha val="1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F779AF46-456D-4A20-AD45-DF67C3FFEE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578" t="30014" r="14162" b="58220"/>
            <a:stretch/>
          </p:blipFill>
          <p:spPr>
            <a:xfrm>
              <a:off x="2219650" y="3861048"/>
              <a:ext cx="552150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4096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228600"/>
            <a:ext cx="7543800" cy="457200"/>
          </a:xfrm>
        </p:spPr>
        <p:txBody>
          <a:bodyPr/>
          <a:lstStyle/>
          <a:p>
            <a:r>
              <a:rPr lang="fi-FI" dirty="0"/>
              <a:t>Deliverable 1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5496" y="1075761"/>
            <a:ext cx="8928992" cy="1489143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GB" sz="1800" b="1" dirty="0">
                <a:latin typeface="+mn-lt"/>
              </a:rPr>
              <a:t>Comparison SP vs. DP LIBS, or alternative LIBS signal enhancement methods: absolute fuel content in W samples and composition: </a:t>
            </a:r>
            <a:r>
              <a:rPr lang="en-GB" sz="1800" b="1" dirty="0">
                <a:solidFill>
                  <a:srgbClr val="FF0000"/>
                </a:solidFill>
                <a:latin typeface="+mn-lt"/>
              </a:rPr>
              <a:t>EU2-59-3_W-Ta(5%)+D(10%) sample</a:t>
            </a:r>
          </a:p>
          <a:p>
            <a:pPr algn="just"/>
            <a:r>
              <a:rPr lang="en-US" sz="1800" b="1" dirty="0">
                <a:latin typeface="+mn-lt"/>
              </a:rPr>
              <a:t>Alternative signal enhancement were obtained by performing LIBS under background gases, e.g. He flux (up to 2 l/min), in comparison with standard LIBS in air.</a:t>
            </a:r>
          </a:p>
          <a:p>
            <a:pPr algn="just"/>
            <a:endParaRPr lang="en-US" sz="1800" b="1" dirty="0">
              <a:latin typeface="+mn-lt"/>
            </a:endParaRPr>
          </a:p>
          <a:p>
            <a:pPr algn="just"/>
            <a:endParaRPr lang="en-US" sz="1800" b="1" dirty="0">
              <a:latin typeface="+mn-lt"/>
            </a:endParaRPr>
          </a:p>
          <a:p>
            <a:pPr algn="just"/>
            <a:endParaRPr lang="en-US" sz="1800" b="1" dirty="0">
              <a:latin typeface="+mn-lt"/>
            </a:endParaRPr>
          </a:p>
          <a:p>
            <a:pPr algn="just"/>
            <a:endParaRPr lang="en-US" sz="1800" b="1" dirty="0">
              <a:latin typeface="+mn-lt"/>
            </a:endParaRPr>
          </a:p>
          <a:p>
            <a:pPr algn="just"/>
            <a:endParaRPr lang="en-US" sz="1800" b="1" dirty="0">
              <a:latin typeface="+mn-lt"/>
            </a:endParaRPr>
          </a:p>
          <a:p>
            <a:pPr algn="just"/>
            <a:endParaRPr lang="en-US" sz="1800" b="1" dirty="0">
              <a:latin typeface="+mn-lt"/>
            </a:endParaRPr>
          </a:p>
          <a:p>
            <a:pPr algn="just"/>
            <a:endParaRPr lang="en-US" sz="1800" b="1" dirty="0">
              <a:latin typeface="+mn-lt"/>
            </a:endParaRPr>
          </a:p>
          <a:p>
            <a:pPr algn="just"/>
            <a:endParaRPr lang="en-US" sz="1800" b="1" dirty="0">
              <a:latin typeface="+mn-lt"/>
            </a:endParaRPr>
          </a:p>
          <a:p>
            <a:pPr algn="just"/>
            <a:endParaRPr lang="en-US" sz="1200" b="1" dirty="0">
              <a:latin typeface="+mn-lt"/>
            </a:endParaRPr>
          </a:p>
          <a:p>
            <a:pPr algn="just"/>
            <a:r>
              <a:rPr lang="en-US" sz="1200" b="1" dirty="0">
                <a:latin typeface="+mn-lt"/>
              </a:rPr>
              <a:t>Key aspects comparing LIBS under He flux or air for the D</a:t>
            </a:r>
            <a:r>
              <a:rPr lang="en-US" sz="1200" b="1" baseline="-25000" dirty="0">
                <a:latin typeface="Symbol" panose="05050102010706020507" pitchFamily="18" charset="2"/>
              </a:rPr>
              <a:t>a</a:t>
            </a:r>
            <a:r>
              <a:rPr lang="en-US" sz="1200" b="1" dirty="0">
                <a:latin typeface="+mn-lt"/>
              </a:rPr>
              <a:t>- H</a:t>
            </a:r>
            <a:r>
              <a:rPr lang="en-US" sz="1200" b="1" baseline="-25000" dirty="0">
                <a:latin typeface="Symbol" panose="05050102010706020507" pitchFamily="18" charset="2"/>
              </a:rPr>
              <a:t>a</a:t>
            </a:r>
            <a:r>
              <a:rPr lang="en-US" sz="1200" b="1" dirty="0">
                <a:latin typeface="+mn-lt"/>
              </a:rPr>
              <a:t> lines are:</a:t>
            </a:r>
          </a:p>
          <a:p>
            <a:pPr algn="just">
              <a:buFont typeface="+mj-lt"/>
              <a:buAutoNum type="arabicPeriod"/>
            </a:pPr>
            <a:r>
              <a:rPr lang="en-US" sz="1200" b="1" dirty="0">
                <a:latin typeface="+mn-lt"/>
              </a:rPr>
              <a:t>reduced spectral broadening in He which results in a better discrimination of the two nearby lines, although the SNR is reduced -&gt; </a:t>
            </a:r>
            <a:r>
              <a:rPr lang="en-US" sz="1200" b="1" dirty="0">
                <a:solidFill>
                  <a:srgbClr val="FF0000"/>
                </a:solidFill>
                <a:latin typeface="+mn-lt"/>
              </a:rPr>
              <a:t>it is necessary to reduce the gate delay (from 4.25 </a:t>
            </a:r>
            <a:r>
              <a:rPr lang="en-US" sz="1200" b="1" dirty="0" err="1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sz="1200" b="1" dirty="0" err="1">
                <a:solidFill>
                  <a:srgbClr val="FF0000"/>
                </a:solidFill>
                <a:latin typeface="+mn-lt"/>
              </a:rPr>
              <a:t>s</a:t>
            </a:r>
            <a:r>
              <a:rPr lang="en-US" sz="1200" b="1" dirty="0">
                <a:solidFill>
                  <a:srgbClr val="FF0000"/>
                </a:solidFill>
                <a:latin typeface="+mn-lt"/>
              </a:rPr>
              <a:t> in air to 2.0 - 2.5 </a:t>
            </a:r>
            <a:r>
              <a:rPr lang="en-US" sz="1200" b="1" dirty="0" err="1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sz="1200" b="1" dirty="0" err="1">
                <a:solidFill>
                  <a:srgbClr val="FF0000"/>
                </a:solidFill>
                <a:latin typeface="+mn-lt"/>
              </a:rPr>
              <a:t>s</a:t>
            </a:r>
            <a:r>
              <a:rPr lang="en-US" sz="1200" b="1" dirty="0">
                <a:solidFill>
                  <a:srgbClr val="FF0000"/>
                </a:solidFill>
                <a:latin typeface="+mn-lt"/>
              </a:rPr>
              <a:t> in He). </a:t>
            </a:r>
            <a:endParaRPr lang="en-US" sz="1200" b="1" dirty="0">
              <a:latin typeface="+mn-lt"/>
            </a:endParaRPr>
          </a:p>
          <a:p>
            <a:pPr algn="just">
              <a:buFont typeface="+mj-lt"/>
              <a:buAutoNum type="arabicPeriod"/>
            </a:pPr>
            <a:r>
              <a:rPr lang="en-US" sz="1200" b="1" dirty="0">
                <a:latin typeface="+mn-lt"/>
              </a:rPr>
              <a:t>higher emission intensity in </a:t>
            </a:r>
            <a:r>
              <a:rPr lang="en-US" sz="1200" b="1" dirty="0" err="1">
                <a:latin typeface="+mn-lt"/>
              </a:rPr>
              <a:t>Ar</a:t>
            </a:r>
            <a:r>
              <a:rPr lang="en-US" sz="1200" b="1" dirty="0">
                <a:latin typeface="+mn-lt"/>
              </a:rPr>
              <a:t>, but worst discrimination between D</a:t>
            </a:r>
            <a:r>
              <a:rPr lang="en-US" sz="1200" b="1" baseline="-25000" dirty="0">
                <a:latin typeface="Symbol" panose="05050102010706020507" pitchFamily="18" charset="2"/>
              </a:rPr>
              <a:t>a</a:t>
            </a:r>
            <a:r>
              <a:rPr lang="en-US" sz="1200" b="1" dirty="0">
                <a:latin typeface="+mn-lt"/>
              </a:rPr>
              <a:t>- H</a:t>
            </a:r>
            <a:r>
              <a:rPr lang="en-US" sz="1200" b="1" baseline="-25000" dirty="0">
                <a:latin typeface="Symbol" panose="05050102010706020507" pitchFamily="18" charset="2"/>
              </a:rPr>
              <a:t>a</a:t>
            </a:r>
            <a:r>
              <a:rPr lang="en-US" sz="1200" b="1" dirty="0">
                <a:latin typeface="Symbol" panose="05050102010706020507" pitchFamily="18" charset="2"/>
              </a:rPr>
              <a:t>.</a:t>
            </a:r>
            <a:r>
              <a:rPr lang="en-US" sz="1200" b="1" dirty="0">
                <a:latin typeface="+mn-lt"/>
              </a:rPr>
              <a:t> This is due to a stronger plasma confinement in </a:t>
            </a:r>
            <a:r>
              <a:rPr lang="en-US" sz="1200" b="1" dirty="0" err="1">
                <a:latin typeface="+mn-lt"/>
              </a:rPr>
              <a:t>Ar</a:t>
            </a:r>
            <a:r>
              <a:rPr lang="en-US" sz="1200" b="1" dirty="0">
                <a:latin typeface="+mn-lt"/>
              </a:rPr>
              <a:t> compared to</a:t>
            </a:r>
            <a:r>
              <a:rPr lang="en-US" sz="1200" b="1" i="0" u="none" strike="noStrike" baseline="0" dirty="0">
                <a:latin typeface="TeXGyreTermes-Regular"/>
              </a:rPr>
              <a:t> He because of the heavier </a:t>
            </a:r>
            <a:r>
              <a:rPr lang="en-US" sz="1200" b="1" i="0" u="none" strike="noStrike" baseline="0" dirty="0" err="1">
                <a:latin typeface="TeXGyreTermes-Regular"/>
              </a:rPr>
              <a:t>Ar</a:t>
            </a:r>
            <a:r>
              <a:rPr lang="en-US" sz="1200" b="1" i="0" u="none" strike="noStrike" baseline="0" dirty="0">
                <a:latin typeface="TeXGyreTermes-Regular"/>
              </a:rPr>
              <a:t> atomic mass  (</a:t>
            </a:r>
            <a:r>
              <a:rPr lang="en-US" sz="1200" b="1" i="0" u="none" strike="noStrike" baseline="0" dirty="0" err="1">
                <a:latin typeface="TeXGyreTermes-Regular"/>
              </a:rPr>
              <a:t>m</a:t>
            </a:r>
            <a:r>
              <a:rPr lang="en-US" sz="1200" b="1" i="0" u="none" strike="noStrike" baseline="-25000" dirty="0" err="1">
                <a:latin typeface="TeXGyreTermes-Regular"/>
              </a:rPr>
              <a:t>Ar</a:t>
            </a:r>
            <a:r>
              <a:rPr lang="en-US" sz="1200" b="1" i="0" u="none" strike="noStrike" baseline="0" dirty="0">
                <a:latin typeface="TeXGyreTermes-Regular"/>
              </a:rPr>
              <a:t> </a:t>
            </a:r>
            <a:r>
              <a:rPr lang="en-US" sz="1200" b="1" i="0" u="none" strike="noStrike" baseline="0" dirty="0">
                <a:latin typeface="rtxr"/>
              </a:rPr>
              <a:t>= </a:t>
            </a:r>
            <a:r>
              <a:rPr lang="en-US" sz="1200" b="1" i="0" u="none" strike="noStrike" baseline="0" dirty="0">
                <a:latin typeface="TeXGyreTermes-Regular"/>
              </a:rPr>
              <a:t>40 amu, </a:t>
            </a:r>
            <a:r>
              <a:rPr lang="en-US" sz="1200" b="1" i="0" u="none" strike="noStrike" baseline="0" dirty="0" err="1">
                <a:latin typeface="TeXGyreTermes-Regular"/>
              </a:rPr>
              <a:t>m</a:t>
            </a:r>
            <a:r>
              <a:rPr lang="en-US" sz="1200" b="1" i="0" u="none" strike="noStrike" baseline="-25000" dirty="0" err="1">
                <a:latin typeface="TeXGyreTermes-Regular"/>
              </a:rPr>
              <a:t>He</a:t>
            </a:r>
            <a:r>
              <a:rPr lang="en-US" sz="1200" b="1" i="0" u="none" strike="noStrike" baseline="0" dirty="0">
                <a:latin typeface="TeXGyreTermes-Regular"/>
              </a:rPr>
              <a:t> </a:t>
            </a:r>
            <a:r>
              <a:rPr lang="en-US" sz="1200" b="1" i="0" u="none" strike="noStrike" baseline="0" dirty="0">
                <a:latin typeface="rtxr"/>
              </a:rPr>
              <a:t>= </a:t>
            </a:r>
            <a:r>
              <a:rPr lang="en-US" sz="1200" b="1" i="0" u="none" strike="noStrike" baseline="0" dirty="0">
                <a:latin typeface="TeXGyreTermes-Regular"/>
              </a:rPr>
              <a:t>4 amu) and denser plasma </a:t>
            </a:r>
            <a:r>
              <a:rPr lang="it-IT" sz="1200" b="1" i="0" u="none" strike="noStrike" baseline="0" dirty="0" err="1">
                <a:latin typeface="TeXGyreTermes-Regular"/>
              </a:rPr>
              <a:t>plumes</a:t>
            </a:r>
            <a:r>
              <a:rPr lang="it-IT" sz="1200" b="1" i="0" u="none" strike="noStrike" baseline="0" dirty="0">
                <a:latin typeface="TeXGyreTermes-Regular"/>
              </a:rPr>
              <a:t>  (</a:t>
            </a:r>
            <a:r>
              <a:rPr lang="it-IT" sz="1200" b="1" i="0" u="none" strike="noStrike" baseline="0" dirty="0" err="1">
                <a:latin typeface="TeXGyreTermes-Regular"/>
              </a:rPr>
              <a:t>Higher</a:t>
            </a:r>
            <a:r>
              <a:rPr lang="it-IT" sz="1200" b="1" i="0" u="none" strike="noStrike" baseline="0" dirty="0">
                <a:latin typeface="TeXGyreTermes-Regular"/>
              </a:rPr>
              <a:t> T</a:t>
            </a:r>
            <a:r>
              <a:rPr lang="it-IT" sz="1200" b="1" i="0" u="none" strike="noStrike" baseline="-25000" dirty="0">
                <a:latin typeface="TeXGyreTermes-Regular"/>
              </a:rPr>
              <a:t>e</a:t>
            </a:r>
            <a:r>
              <a:rPr lang="it-IT" sz="1200" b="1" i="0" u="none" strike="noStrike" dirty="0">
                <a:latin typeface="TeXGyreTermes-Regular"/>
              </a:rPr>
              <a:t> and n</a:t>
            </a:r>
            <a:r>
              <a:rPr lang="it-IT" sz="1200" b="1" i="0" u="none" strike="noStrike" baseline="-25000" dirty="0">
                <a:latin typeface="TeXGyreTermes-Regular"/>
              </a:rPr>
              <a:t>e</a:t>
            </a:r>
            <a:r>
              <a:rPr lang="it-IT" sz="1200" b="1" dirty="0">
                <a:latin typeface="TeXGyreTermes-Regular"/>
              </a:rPr>
              <a:t>).</a:t>
            </a:r>
          </a:p>
          <a:p>
            <a:pPr algn="just">
              <a:buFont typeface="+mj-lt"/>
              <a:buAutoNum type="arabicPeriod"/>
            </a:pPr>
            <a:r>
              <a:rPr lang="it-IT" sz="1200" b="1" dirty="0" err="1">
                <a:solidFill>
                  <a:srgbClr val="FF0000"/>
                </a:solidFill>
                <a:latin typeface="TeXGyreTermes-Regular"/>
              </a:rPr>
              <a:t>Further</a:t>
            </a:r>
            <a:r>
              <a:rPr lang="it-IT" sz="1200" b="1" dirty="0">
                <a:solidFill>
                  <a:srgbClr val="FF0000"/>
                </a:solidFill>
                <a:latin typeface="TeXGyreTermes-Regular"/>
              </a:rPr>
              <a:t> </a:t>
            </a:r>
            <a:r>
              <a:rPr lang="it-IT" sz="1200" b="1" dirty="0" err="1">
                <a:solidFill>
                  <a:srgbClr val="FF0000"/>
                </a:solidFill>
                <a:latin typeface="TeXGyreTermes-Regular"/>
              </a:rPr>
              <a:t>analysis</a:t>
            </a:r>
            <a:r>
              <a:rPr lang="it-IT" sz="1200" b="1" dirty="0">
                <a:solidFill>
                  <a:srgbClr val="FF0000"/>
                </a:solidFill>
                <a:latin typeface="TeXGyreTermes-Regular"/>
              </a:rPr>
              <a:t> in Ar </a:t>
            </a:r>
            <a:r>
              <a:rPr lang="it-IT" sz="1200" b="1" dirty="0" err="1">
                <a:solidFill>
                  <a:srgbClr val="FF0000"/>
                </a:solidFill>
                <a:latin typeface="TeXGyreTermes-Regular"/>
              </a:rPr>
              <a:t>atmosphere</a:t>
            </a:r>
            <a:r>
              <a:rPr lang="it-IT" sz="1200" b="1" dirty="0">
                <a:solidFill>
                  <a:srgbClr val="FF0000"/>
                </a:solidFill>
                <a:latin typeface="TeXGyreTermes-Regular"/>
              </a:rPr>
              <a:t> are </a:t>
            </a:r>
            <a:r>
              <a:rPr lang="it-IT" sz="1200" b="1" dirty="0" err="1">
                <a:solidFill>
                  <a:srgbClr val="FF0000"/>
                </a:solidFill>
                <a:latin typeface="TeXGyreTermes-Regular"/>
              </a:rPr>
              <a:t>ongoing</a:t>
            </a:r>
            <a:endParaRPr lang="en-GB" sz="1200" b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78C40145-614E-4879-84CC-827513D0076D}"/>
              </a:ext>
            </a:extLst>
          </p:cNvPr>
          <p:cNvGrpSpPr/>
          <p:nvPr/>
        </p:nvGrpSpPr>
        <p:grpSpPr>
          <a:xfrm>
            <a:off x="539552" y="2276872"/>
            <a:ext cx="8012014" cy="2880000"/>
            <a:chOff x="539552" y="2420888"/>
            <a:chExt cx="8012014" cy="2880000"/>
          </a:xfrm>
        </p:grpSpPr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F774B209-5BAD-4F8B-88CB-D7F15265A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2420888"/>
              <a:ext cx="3763542" cy="2880000"/>
            </a:xfrm>
            <a:prstGeom prst="rect">
              <a:avLst/>
            </a:prstGeom>
          </p:spPr>
        </p:pic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53D2B38F-A84E-47BF-8212-46FD909E7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2420888"/>
              <a:ext cx="3763542" cy="2880000"/>
            </a:xfrm>
            <a:prstGeom prst="rect">
              <a:avLst/>
            </a:prstGeom>
          </p:spPr>
        </p:pic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62B513F0-FC2D-4FBE-B0FF-6FA553A1C9D0}"/>
                </a:ext>
              </a:extLst>
            </p:cNvPr>
            <p:cNvSpPr/>
            <p:nvPr/>
          </p:nvSpPr>
          <p:spPr>
            <a:xfrm>
              <a:off x="3419872" y="3645024"/>
              <a:ext cx="864096" cy="288032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3F6FEA4B-8F68-427B-A3EF-823BE0A5041A}"/>
                </a:ext>
              </a:extLst>
            </p:cNvPr>
            <p:cNvSpPr/>
            <p:nvPr/>
          </p:nvSpPr>
          <p:spPr>
            <a:xfrm>
              <a:off x="7651566" y="3645024"/>
              <a:ext cx="900000" cy="288032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981173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228600"/>
            <a:ext cx="7543800" cy="457200"/>
          </a:xfrm>
        </p:spPr>
        <p:txBody>
          <a:bodyPr/>
          <a:lstStyle/>
          <a:p>
            <a:r>
              <a:rPr lang="fi-FI" dirty="0"/>
              <a:t>Deliverable 1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5496" y="1075761"/>
            <a:ext cx="8928992" cy="1489143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GB" sz="1800" b="1" dirty="0">
                <a:latin typeface="+mn-lt"/>
              </a:rPr>
              <a:t>Comparison SP vs. DP LIBS, or alternative LIBS signal enhancement methods: absolute fuel content in W samples and composition: </a:t>
            </a:r>
            <a:r>
              <a:rPr lang="en-GB" sz="1800" b="1" dirty="0">
                <a:solidFill>
                  <a:srgbClr val="FF0000"/>
                </a:solidFill>
                <a:latin typeface="+mn-lt"/>
              </a:rPr>
              <a:t>EU2-59-3_W-Ta(5%)+D(10%) sample</a:t>
            </a:r>
          </a:p>
          <a:p>
            <a:pPr algn="just"/>
            <a:endParaRPr lang="en-US" sz="1800" b="1" dirty="0">
              <a:latin typeface="+mn-lt"/>
            </a:endParaRPr>
          </a:p>
          <a:p>
            <a:pPr algn="just"/>
            <a:endParaRPr lang="en-US" sz="1800" b="1" dirty="0">
              <a:latin typeface="+mn-lt"/>
            </a:endParaRPr>
          </a:p>
          <a:p>
            <a:pPr algn="just"/>
            <a:endParaRPr lang="en-US" sz="1800" b="1" dirty="0">
              <a:latin typeface="+mn-lt"/>
            </a:endParaRPr>
          </a:p>
          <a:p>
            <a:pPr algn="just"/>
            <a:endParaRPr lang="en-US" sz="1200" b="1" dirty="0">
              <a:latin typeface="+mn-lt"/>
            </a:endParaRPr>
          </a:p>
          <a:p>
            <a:pPr algn="just"/>
            <a:endParaRPr lang="en-US" sz="1200" b="1" dirty="0">
              <a:latin typeface="+mn-lt"/>
            </a:endParaRPr>
          </a:p>
          <a:p>
            <a:pPr algn="just"/>
            <a:endParaRPr lang="en-US" sz="1200" b="1" dirty="0">
              <a:latin typeface="+mn-lt"/>
            </a:endParaRPr>
          </a:p>
          <a:p>
            <a:pPr algn="just"/>
            <a:endParaRPr lang="en-US" sz="1200" b="1" dirty="0">
              <a:latin typeface="+mn-lt"/>
            </a:endParaRPr>
          </a:p>
          <a:p>
            <a:pPr algn="just"/>
            <a:endParaRPr lang="en-US" sz="1200" b="1" dirty="0">
              <a:latin typeface="+mn-lt"/>
            </a:endParaRPr>
          </a:p>
          <a:p>
            <a:pPr algn="just"/>
            <a:endParaRPr lang="en-US" sz="1200" b="1" dirty="0">
              <a:latin typeface="+mn-lt"/>
            </a:endParaRPr>
          </a:p>
          <a:p>
            <a:pPr algn="just"/>
            <a:endParaRPr lang="en-US" sz="1200" b="1" dirty="0">
              <a:latin typeface="+mn-lt"/>
            </a:endParaRPr>
          </a:p>
          <a:p>
            <a:pPr algn="just"/>
            <a:endParaRPr lang="en-US" sz="1200" b="1" dirty="0">
              <a:latin typeface="+mn-lt"/>
            </a:endParaRPr>
          </a:p>
          <a:p>
            <a:pPr algn="just"/>
            <a:endParaRPr lang="en-US" sz="1200" b="1" dirty="0">
              <a:latin typeface="+mn-lt"/>
            </a:endParaRPr>
          </a:p>
          <a:p>
            <a:pPr algn="just"/>
            <a:endParaRPr lang="en-US" sz="1200" b="1" dirty="0">
              <a:latin typeface="+mn-lt"/>
            </a:endParaRPr>
          </a:p>
          <a:p>
            <a:pPr algn="just"/>
            <a:endParaRPr lang="en-US" sz="1200" b="1" dirty="0">
              <a:latin typeface="+mn-lt"/>
            </a:endParaRPr>
          </a:p>
          <a:p>
            <a:pPr algn="just"/>
            <a:endParaRPr lang="en-US" sz="1200" b="1" dirty="0">
              <a:latin typeface="+mn-lt"/>
            </a:endParaRPr>
          </a:p>
          <a:p>
            <a:pPr algn="just"/>
            <a:endParaRPr lang="en-US" sz="1200" b="1" dirty="0">
              <a:latin typeface="+mn-lt"/>
            </a:endParaRPr>
          </a:p>
          <a:p>
            <a:pPr algn="just">
              <a:buFont typeface="+mj-lt"/>
              <a:buAutoNum type="arabicPeriod"/>
            </a:pPr>
            <a:r>
              <a:rPr lang="en-US" sz="1200" b="1" dirty="0">
                <a:latin typeface="+mn-lt"/>
              </a:rPr>
              <a:t>Coating thickness ~ 3 </a:t>
            </a:r>
            <a:r>
              <a:rPr lang="en-US" sz="1200" b="1" dirty="0">
                <a:latin typeface="Symbol" panose="05050102010706020507" pitchFamily="18" charset="2"/>
              </a:rPr>
              <a:t>m</a:t>
            </a:r>
            <a:r>
              <a:rPr lang="en-US" sz="1200" b="1" dirty="0">
                <a:latin typeface="+mn-lt"/>
              </a:rPr>
              <a:t>m </a:t>
            </a:r>
            <a:r>
              <a:rPr lang="en-US" sz="1200" b="1" dirty="0">
                <a:latin typeface="+mn-lt"/>
                <a:sym typeface="Symbol" panose="05050102010706020507" pitchFamily="18" charset="2"/>
              </a:rPr>
              <a:t> </a:t>
            </a:r>
            <a:r>
              <a:rPr lang="en-US" sz="1200" b="1" u="sng" dirty="0">
                <a:solidFill>
                  <a:srgbClr val="FF0000"/>
                </a:solidFill>
                <a:latin typeface="+mn-lt"/>
                <a:sym typeface="Symbol" panose="05050102010706020507" pitchFamily="18" charset="2"/>
              </a:rPr>
              <a:t>average ablation rate (AAR) </a:t>
            </a:r>
            <a:r>
              <a:rPr lang="en-US" sz="1200" b="1" u="sng" dirty="0">
                <a:solidFill>
                  <a:srgbClr val="FF0000"/>
                </a:solidFill>
                <a:latin typeface="+mn-lt"/>
              </a:rPr>
              <a:t>~ 100 nm both in air or under He flux</a:t>
            </a:r>
            <a:r>
              <a:rPr lang="en-US" sz="1200" b="1" u="sng" dirty="0">
                <a:solidFill>
                  <a:srgbClr val="FF0000"/>
                </a:solidFill>
                <a:latin typeface="+mn-lt"/>
                <a:sym typeface="Symbol" panose="05050102010706020507" pitchFamily="18" charset="2"/>
              </a:rPr>
              <a:t> </a:t>
            </a:r>
            <a:endParaRPr lang="en-US" sz="1200" b="1" u="sng" dirty="0">
              <a:solidFill>
                <a:srgbClr val="FF0000"/>
              </a:solidFill>
              <a:latin typeface="+mn-lt"/>
            </a:endParaRPr>
          </a:p>
          <a:p>
            <a:pPr algn="just">
              <a:buFont typeface="+mj-lt"/>
              <a:buAutoNum type="arabicPeriod"/>
            </a:pPr>
            <a:r>
              <a:rPr lang="en-US" sz="1200" b="1" dirty="0">
                <a:latin typeface="+mn-lt"/>
              </a:rPr>
              <a:t>Different spectroscopic features can be observed under He or Air when the Mo substrate was reached. </a:t>
            </a:r>
          </a:p>
          <a:p>
            <a:pPr algn="just">
              <a:buFont typeface="+mj-lt"/>
              <a:buAutoNum type="arabicPeriod"/>
            </a:pPr>
            <a:r>
              <a:rPr lang="en-US" sz="1200" b="1" dirty="0">
                <a:latin typeface="+mn-lt"/>
              </a:rPr>
              <a:t>A higher D signal is observed in the near surface layers, both in air and under He flux </a:t>
            </a:r>
            <a:r>
              <a:rPr lang="en-US" sz="1200" b="1" dirty="0">
                <a:latin typeface="+mn-lt"/>
                <a:sym typeface="Symbol" panose="05050102010706020507" pitchFamily="18" charset="2"/>
              </a:rPr>
              <a:t> </a:t>
            </a:r>
            <a:r>
              <a:rPr lang="en-US" sz="1200" b="1" dirty="0">
                <a:solidFill>
                  <a:srgbClr val="FF0000"/>
                </a:solidFill>
                <a:latin typeface="+mn-lt"/>
                <a:sym typeface="Symbol" panose="05050102010706020507" pitchFamily="18" charset="2"/>
              </a:rPr>
              <a:t>Could D, once deposited/implanted in the metallic coating be desorbed via diffusion in the near surface regions?</a:t>
            </a:r>
            <a:r>
              <a:rPr lang="en-US" sz="1200" b="1" dirty="0">
                <a:latin typeface="+mn-lt"/>
                <a:sym typeface="Symbol" panose="05050102010706020507" pitchFamily="18" charset="2"/>
              </a:rPr>
              <a:t>  </a:t>
            </a:r>
            <a:r>
              <a:rPr lang="en-US" sz="1200" b="1" dirty="0">
                <a:latin typeface="+mn-lt"/>
              </a:rPr>
              <a:t>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B0B1754-8ABC-4FBA-96ED-FF45F2F319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594" y="2204864"/>
            <a:ext cx="4233986" cy="3240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DBDA4D6-727A-4484-B913-AEFFA6D2DD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4233986" cy="32400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FBFAA8D-F926-4A43-A0C4-E73492C7FD0A}"/>
              </a:ext>
            </a:extLst>
          </p:cNvPr>
          <p:cNvSpPr txBox="1"/>
          <p:nvPr/>
        </p:nvSpPr>
        <p:spPr>
          <a:xfrm>
            <a:off x="3563888" y="2636912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He</a:t>
            </a:r>
            <a:r>
              <a:rPr lang="it-IT" dirty="0"/>
              <a:t>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0910A7A-B4E1-45BD-BF18-2327FB449E22}"/>
              </a:ext>
            </a:extLst>
          </p:cNvPr>
          <p:cNvSpPr txBox="1"/>
          <p:nvPr/>
        </p:nvSpPr>
        <p:spPr>
          <a:xfrm>
            <a:off x="7812360" y="2561092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Air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5131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EF71712E-C277-4605-9A4A-AFA18CDEB0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675" y="3969360"/>
            <a:ext cx="3528322" cy="2700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228600"/>
            <a:ext cx="7543800" cy="457200"/>
          </a:xfrm>
        </p:spPr>
        <p:txBody>
          <a:bodyPr/>
          <a:lstStyle/>
          <a:p>
            <a:r>
              <a:rPr lang="fi-FI" dirty="0"/>
              <a:t>Deliverable 1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5496" y="1075761"/>
            <a:ext cx="8928992" cy="841071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GB" sz="1800" b="1" dirty="0">
                <a:latin typeface="+mn-lt"/>
              </a:rPr>
              <a:t>Comparison SP vs. DP LIBS, or alternative LIBS signal enhancement methods: absolute fuel content in W samples and composition: </a:t>
            </a:r>
            <a:r>
              <a:rPr lang="en-GB" sz="1800" b="1" dirty="0">
                <a:solidFill>
                  <a:srgbClr val="FF0000"/>
                </a:solidFill>
                <a:latin typeface="+mn-lt"/>
              </a:rPr>
              <a:t>EU2-62-1_W-N(5%)+D(5%) - EU2-63-1_W-N(5%)+D(10%)</a:t>
            </a:r>
            <a:endParaRPr lang="en-US" sz="1200" b="1" dirty="0">
              <a:latin typeface="+mn-lt"/>
            </a:endParaRPr>
          </a:p>
          <a:p>
            <a:pPr algn="just"/>
            <a:endParaRPr lang="en-US" sz="1200" b="1" dirty="0">
              <a:latin typeface="+mn-lt"/>
            </a:endParaRPr>
          </a:p>
          <a:p>
            <a:pPr algn="just"/>
            <a:endParaRPr lang="en-US" sz="1200" b="1" dirty="0">
              <a:latin typeface="+mn-lt"/>
            </a:endParaRPr>
          </a:p>
          <a:p>
            <a:pPr algn="just"/>
            <a:endParaRPr lang="en-US" sz="1200" b="1" dirty="0">
              <a:latin typeface="+mn-lt"/>
            </a:endParaRPr>
          </a:p>
          <a:p>
            <a:pPr algn="just"/>
            <a:endParaRPr lang="en-US" sz="1200" b="1" dirty="0">
              <a:latin typeface="+mn-lt"/>
            </a:endParaRPr>
          </a:p>
          <a:p>
            <a:pPr algn="just"/>
            <a:endParaRPr lang="en-US" sz="1200" b="1" dirty="0">
              <a:latin typeface="+mn-lt"/>
            </a:endParaRPr>
          </a:p>
          <a:p>
            <a:pPr algn="just"/>
            <a:endParaRPr lang="en-US" sz="1200" b="1" dirty="0">
              <a:latin typeface="+mn-lt"/>
            </a:endParaRPr>
          </a:p>
          <a:p>
            <a:pPr algn="just"/>
            <a:endParaRPr lang="en-US" sz="1200" b="1" dirty="0">
              <a:latin typeface="+mn-lt"/>
            </a:endParaRPr>
          </a:p>
          <a:p>
            <a:pPr algn="just"/>
            <a:endParaRPr lang="en-US" sz="1200" b="1" dirty="0">
              <a:latin typeface="+mn-lt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715F261-9485-4E3D-842F-68ED925613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06224"/>
            <a:ext cx="3908763" cy="299112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5AA01B9-77E1-4D12-BD12-74279955A9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063" y="1643695"/>
            <a:ext cx="3528322" cy="2700000"/>
          </a:xfrm>
          <a:prstGeom prst="rect">
            <a:avLst/>
          </a:prstGeom>
        </p:spPr>
      </p:pic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0B2E4760-3699-4557-9037-4C78A8D464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576331"/>
              </p:ext>
            </p:extLst>
          </p:nvPr>
        </p:nvGraphicFramePr>
        <p:xfrm>
          <a:off x="386386" y="2146303"/>
          <a:ext cx="4104456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825899008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858904327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721452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200" dirty="0"/>
                        <a:t>Sample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Coating </a:t>
                      </a:r>
                      <a:r>
                        <a:rPr lang="it-IT" sz="1200" dirty="0" err="1"/>
                        <a:t>thickness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err="1"/>
                        <a:t>Type</a:t>
                      </a:r>
                      <a:r>
                        <a:rPr lang="it-IT" sz="1200" dirty="0"/>
                        <a:t> of coating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216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EU2-62-1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ym typeface="Symbol" panose="05050102010706020507" pitchFamily="18" charset="2"/>
                        </a:rPr>
                        <a:t> 5.5 </a:t>
                      </a:r>
                      <a:r>
                        <a:rPr lang="it-IT" sz="1200" b="1" dirty="0">
                          <a:latin typeface="Symbol" panose="05050102010706020507" pitchFamily="18" charset="2"/>
                          <a:sym typeface="Symbol" panose="05050102010706020507" pitchFamily="18" charset="2"/>
                        </a:rPr>
                        <a:t>m</a:t>
                      </a:r>
                      <a:r>
                        <a:rPr lang="it-IT" sz="1200" b="1" dirty="0">
                          <a:latin typeface="+mn-lt"/>
                          <a:sym typeface="Symbol" panose="05050102010706020507" pitchFamily="18" charset="2"/>
                        </a:rPr>
                        <a:t>m</a:t>
                      </a:r>
                      <a:endParaRPr lang="it-IT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W-N(5%)+D(5%) on Mo </a:t>
                      </a:r>
                      <a:r>
                        <a:rPr lang="it-IT" sz="1200" b="1" dirty="0" err="1"/>
                        <a:t>substrate</a:t>
                      </a:r>
                      <a:endParaRPr lang="it-IT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2614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EU2-63-1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ym typeface="Symbol" panose="05050102010706020507" pitchFamily="18" charset="2"/>
                        </a:rPr>
                        <a:t> 3.9 </a:t>
                      </a:r>
                      <a:r>
                        <a:rPr lang="it-IT" sz="1200" b="1" dirty="0">
                          <a:latin typeface="Symbol" panose="05050102010706020507" pitchFamily="18" charset="2"/>
                          <a:sym typeface="Symbol" panose="05050102010706020507" pitchFamily="18" charset="2"/>
                        </a:rPr>
                        <a:t>m</a:t>
                      </a:r>
                      <a:r>
                        <a:rPr lang="it-IT" sz="1200" b="1" dirty="0">
                          <a:latin typeface="+mn-lt"/>
                          <a:sym typeface="Symbol" panose="05050102010706020507" pitchFamily="18" charset="2"/>
                        </a:rPr>
                        <a:t>m</a:t>
                      </a:r>
                      <a:endParaRPr lang="it-IT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W-N(5%)+D(10%) on Mo </a:t>
                      </a:r>
                      <a:r>
                        <a:rPr lang="it-IT" sz="1200" b="1" dirty="0" err="1"/>
                        <a:t>substrate</a:t>
                      </a:r>
                      <a:endParaRPr lang="it-IT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3888418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FA390584-AD75-431F-94CC-900A74A98F26}"/>
              </a:ext>
            </a:extLst>
          </p:cNvPr>
          <p:cNvSpPr txBox="1"/>
          <p:nvPr/>
        </p:nvSpPr>
        <p:spPr>
          <a:xfrm>
            <a:off x="5883704" y="1844824"/>
            <a:ext cx="27927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/>
              <a:t>EU2-62-1, 5.5 </a:t>
            </a:r>
            <a:r>
              <a:rPr lang="it-IT" sz="1400" b="1" dirty="0">
                <a:latin typeface="Symbol" panose="05050102010706020507" pitchFamily="18" charset="2"/>
              </a:rPr>
              <a:t>m</a:t>
            </a:r>
            <a:r>
              <a:rPr lang="it-IT" sz="1400" b="1" dirty="0"/>
              <a:t>m; AAR </a:t>
            </a:r>
            <a:r>
              <a:rPr lang="it-IT" sz="1400" b="1" dirty="0">
                <a:sym typeface="Symbol" panose="05050102010706020507" pitchFamily="18" charset="2"/>
              </a:rPr>
              <a:t> 0.11 </a:t>
            </a:r>
            <a:r>
              <a:rPr lang="it-IT" sz="1400" b="1" dirty="0">
                <a:latin typeface="Symbol" panose="05050102010706020507" pitchFamily="18" charset="2"/>
              </a:rPr>
              <a:t>m</a:t>
            </a:r>
            <a:r>
              <a:rPr lang="it-IT" sz="1400" b="1" dirty="0"/>
              <a:t>m  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D03D1B4-8762-4A8B-A505-3947506E606F}"/>
              </a:ext>
            </a:extLst>
          </p:cNvPr>
          <p:cNvSpPr txBox="1"/>
          <p:nvPr/>
        </p:nvSpPr>
        <p:spPr>
          <a:xfrm>
            <a:off x="5903067" y="4364664"/>
            <a:ext cx="270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/>
              <a:t>EU2-63-1, 3.9 </a:t>
            </a:r>
            <a:r>
              <a:rPr lang="it-IT" sz="1400" b="1" dirty="0">
                <a:latin typeface="Symbol" panose="05050102010706020507" pitchFamily="18" charset="2"/>
              </a:rPr>
              <a:t>m</a:t>
            </a:r>
            <a:r>
              <a:rPr lang="it-IT" sz="1400" b="1" dirty="0"/>
              <a:t>m; AAR </a:t>
            </a:r>
            <a:r>
              <a:rPr lang="it-IT" sz="1400" b="1" dirty="0">
                <a:sym typeface="Symbol" panose="05050102010706020507" pitchFamily="18" charset="2"/>
              </a:rPr>
              <a:t> 0.1 </a:t>
            </a:r>
            <a:r>
              <a:rPr lang="it-IT" sz="1400" b="1" dirty="0">
                <a:latin typeface="Symbol" panose="05050102010706020507" pitchFamily="18" charset="2"/>
              </a:rPr>
              <a:t>m</a:t>
            </a:r>
            <a:r>
              <a:rPr lang="it-IT" sz="1400" b="1" dirty="0"/>
              <a:t>m   </a:t>
            </a:r>
          </a:p>
        </p:txBody>
      </p:sp>
      <p:sp>
        <p:nvSpPr>
          <p:cNvPr id="8" name="Freccia a sinistra 7">
            <a:extLst>
              <a:ext uri="{FF2B5EF4-FFF2-40B4-BE49-F238E27FC236}">
                <a16:creationId xmlns:a16="http://schemas.microsoft.com/office/drawing/2014/main" id="{6CDE1104-34AC-45DE-9855-196C6A469820}"/>
              </a:ext>
            </a:extLst>
          </p:cNvPr>
          <p:cNvSpPr/>
          <p:nvPr/>
        </p:nvSpPr>
        <p:spPr>
          <a:xfrm>
            <a:off x="8244408" y="2556000"/>
            <a:ext cx="288032" cy="216024"/>
          </a:xfrm>
          <a:prstGeom prst="leftArrow">
            <a:avLst/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sinistra 11">
            <a:extLst>
              <a:ext uri="{FF2B5EF4-FFF2-40B4-BE49-F238E27FC236}">
                <a16:creationId xmlns:a16="http://schemas.microsoft.com/office/drawing/2014/main" id="{37C9DF03-D94D-4ADD-B9DD-44D25D0D62F1}"/>
              </a:ext>
            </a:extLst>
          </p:cNvPr>
          <p:cNvSpPr/>
          <p:nvPr/>
        </p:nvSpPr>
        <p:spPr>
          <a:xfrm>
            <a:off x="8172400" y="5076000"/>
            <a:ext cx="288032" cy="216024"/>
          </a:xfrm>
          <a:prstGeom prst="leftArrow">
            <a:avLst/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0904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4" y="3789040"/>
            <a:ext cx="3904905" cy="298817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t="5598" r="7691" b="1714"/>
          <a:stretch/>
        </p:blipFill>
        <p:spPr>
          <a:xfrm>
            <a:off x="5844142" y="1628800"/>
            <a:ext cx="3264362" cy="489654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228600"/>
            <a:ext cx="7543800" cy="457200"/>
          </a:xfrm>
        </p:spPr>
        <p:txBody>
          <a:bodyPr/>
          <a:lstStyle/>
          <a:p>
            <a:r>
              <a:rPr lang="fi-FI" dirty="0"/>
              <a:t>Deliverable 2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5496" y="1075761"/>
            <a:ext cx="8928992" cy="1561151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1800" b="1" dirty="0">
                <a:latin typeface="+mn-lt"/>
              </a:rPr>
              <a:t>(CF)-LIBS results on He loaded samples and surface modifications</a:t>
            </a:r>
          </a:p>
          <a:p>
            <a:pPr marL="0" indent="0" algn="just">
              <a:buNone/>
            </a:pPr>
            <a:r>
              <a:rPr lang="en-US" sz="1400" b="1" dirty="0">
                <a:latin typeface="+mn-lt"/>
              </a:rPr>
              <a:t>The work already done included the LIBS analysis of reference coatings under He flux, to identify the best spectral region to detect both He and the materials of the coating. </a:t>
            </a:r>
          </a:p>
          <a:p>
            <a:pPr marL="0" indent="0" algn="just">
              <a:buNone/>
            </a:pPr>
            <a:r>
              <a:rPr lang="en-US" sz="1400" b="1" dirty="0">
                <a:latin typeface="+mn-lt"/>
              </a:rPr>
              <a:t>The analyses have been performed on sample EU2-63-2_W-N(5%)-D(10%) </a:t>
            </a:r>
          </a:p>
          <a:p>
            <a:pPr marL="0" indent="0" algn="just">
              <a:buNone/>
            </a:pPr>
            <a:r>
              <a:rPr lang="en-US" sz="1400" b="1" dirty="0">
                <a:latin typeface="+mn-lt"/>
              </a:rPr>
              <a:t>under He flux ≤ 0.5 l/min</a:t>
            </a:r>
          </a:p>
          <a:p>
            <a:pPr marL="0" indent="0" algn="just">
              <a:buNone/>
            </a:pPr>
            <a:r>
              <a:rPr lang="en-US" sz="1400" b="1" dirty="0">
                <a:solidFill>
                  <a:srgbClr val="FF0000"/>
                </a:solidFill>
                <a:latin typeface="+mn-lt"/>
              </a:rPr>
              <a:t>The 587.56 nm He I line I was detected free of interference at low DP laser </a:t>
            </a:r>
            <a:r>
              <a:rPr lang="en-US" sz="1400" b="1" dirty="0" err="1">
                <a:solidFill>
                  <a:srgbClr val="FF0000"/>
                </a:solidFill>
                <a:latin typeface="+mn-lt"/>
              </a:rPr>
              <a:t>ener</a:t>
            </a:r>
            <a:r>
              <a:rPr lang="en-US" sz="1400" b="1" dirty="0">
                <a:solidFill>
                  <a:srgbClr val="FF0000"/>
                </a:solidFill>
                <a:latin typeface="+mn-lt"/>
              </a:rPr>
              <a:t>-</a:t>
            </a:r>
          </a:p>
          <a:p>
            <a:pPr marL="0" indent="0" algn="just">
              <a:buNone/>
            </a:pPr>
            <a:r>
              <a:rPr lang="en-US" sz="1400" b="1" dirty="0" err="1">
                <a:solidFill>
                  <a:srgbClr val="FF0000"/>
                </a:solidFill>
                <a:latin typeface="+mn-lt"/>
              </a:rPr>
              <a:t>gies</a:t>
            </a:r>
            <a:r>
              <a:rPr lang="en-US" sz="1400" b="1" dirty="0">
                <a:solidFill>
                  <a:srgbClr val="FF0000"/>
                </a:solidFill>
                <a:latin typeface="+mn-lt"/>
              </a:rPr>
              <a:t> (E</a:t>
            </a:r>
            <a:r>
              <a:rPr lang="en-US" sz="1400" b="1" baseline="-25000" dirty="0">
                <a:solidFill>
                  <a:srgbClr val="FF0000"/>
                </a:solidFill>
                <a:latin typeface="+mn-lt"/>
              </a:rPr>
              <a:t>1</a:t>
            </a:r>
            <a:r>
              <a:rPr lang="en-US" sz="1400" b="1" dirty="0">
                <a:solidFill>
                  <a:srgbClr val="FF0000"/>
                </a:solidFill>
                <a:latin typeface="+mn-lt"/>
              </a:rPr>
              <a:t> = 20 </a:t>
            </a:r>
            <a:r>
              <a:rPr lang="en-US" sz="1400" b="1" dirty="0" err="1">
                <a:solidFill>
                  <a:srgbClr val="FF0000"/>
                </a:solidFill>
                <a:latin typeface="+mn-lt"/>
              </a:rPr>
              <a:t>mJ</a:t>
            </a:r>
            <a:r>
              <a:rPr lang="en-US" sz="1400" b="1" dirty="0">
                <a:solidFill>
                  <a:srgbClr val="FF0000"/>
                </a:solidFill>
                <a:latin typeface="+mn-lt"/>
              </a:rPr>
              <a:t> E</a:t>
            </a:r>
            <a:r>
              <a:rPr lang="en-US" sz="1400" b="1" baseline="-25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US" sz="1400" b="1" dirty="0">
                <a:solidFill>
                  <a:srgbClr val="FF0000"/>
                </a:solidFill>
                <a:latin typeface="+mn-lt"/>
              </a:rPr>
              <a:t> = 21 </a:t>
            </a:r>
            <a:r>
              <a:rPr lang="en-US" sz="1400" b="1" dirty="0" err="1">
                <a:solidFill>
                  <a:srgbClr val="FF0000"/>
                </a:solidFill>
                <a:latin typeface="+mn-lt"/>
              </a:rPr>
              <a:t>mJ</a:t>
            </a:r>
            <a:r>
              <a:rPr lang="en-US" sz="1400" b="1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US" sz="1400" b="1" dirty="0" err="1">
                <a:solidFill>
                  <a:srgbClr val="FF0000"/>
                </a:solidFill>
                <a:latin typeface="+mn-lt"/>
              </a:rPr>
              <a:t>interpulse</a:t>
            </a:r>
            <a:r>
              <a:rPr lang="en-US" sz="1400" b="1" dirty="0">
                <a:solidFill>
                  <a:srgbClr val="FF0000"/>
                </a:solidFill>
                <a:latin typeface="+mn-lt"/>
              </a:rPr>
              <a:t> 65 ns) at different delays up to 1.75 </a:t>
            </a:r>
            <a:r>
              <a:rPr lang="en-US" sz="1400" b="1" dirty="0" err="1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sz="1400" b="1" dirty="0" err="1">
                <a:solidFill>
                  <a:srgbClr val="FF0000"/>
                </a:solidFill>
                <a:latin typeface="+mj-lt"/>
              </a:rPr>
              <a:t>s</a:t>
            </a:r>
            <a:endParaRPr lang="en-US" sz="1400" b="1" dirty="0">
              <a:solidFill>
                <a:srgbClr val="FF0000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en-US" sz="1400" b="1" dirty="0">
                <a:solidFill>
                  <a:srgbClr val="FF0000"/>
                </a:solidFill>
                <a:latin typeface="+mj-lt"/>
              </a:rPr>
              <a:t>Increasing the pulse energies allows to detect He I at longer delays or at lower</a:t>
            </a:r>
          </a:p>
          <a:p>
            <a:pPr marL="0" indent="0" algn="just">
              <a:buNone/>
            </a:pPr>
            <a:r>
              <a:rPr lang="en-US" sz="1400" b="1" dirty="0">
                <a:solidFill>
                  <a:srgbClr val="FF0000"/>
                </a:solidFill>
                <a:latin typeface="+mj-lt"/>
              </a:rPr>
              <a:t>concentrations which could be of interest to both detect H/D and He </a:t>
            </a:r>
          </a:p>
          <a:p>
            <a:pPr marL="0" indent="0" algn="just">
              <a:buNone/>
            </a:pPr>
            <a:r>
              <a:rPr lang="en-US" sz="1400" b="1" dirty="0">
                <a:solidFill>
                  <a:srgbClr val="FF0000"/>
                </a:solidFill>
                <a:latin typeface="+mj-lt"/>
              </a:rPr>
              <a:t>(for example in air, at gate delay </a:t>
            </a:r>
            <a:r>
              <a:rPr lang="en-US" sz="1400" b="1" dirty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1400" b="1" dirty="0">
                <a:solidFill>
                  <a:srgbClr val="FF0000"/>
                </a:solidFill>
                <a:latin typeface="+mj-lt"/>
              </a:rPr>
              <a:t>t ≈ 4.25 </a:t>
            </a:r>
            <a:r>
              <a:rPr lang="en-US" sz="1400" b="1" dirty="0" err="1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sz="1400" b="1" dirty="0" err="1">
                <a:solidFill>
                  <a:srgbClr val="FF0000"/>
                </a:solidFill>
                <a:latin typeface="+mj-lt"/>
              </a:rPr>
              <a:t>s</a:t>
            </a:r>
            <a:r>
              <a:rPr lang="en-US" sz="1400" b="1" dirty="0">
                <a:solidFill>
                  <a:srgbClr val="FF0000"/>
                </a:solidFill>
                <a:latin typeface="+mj-lt"/>
              </a:rPr>
              <a:t> that seems to be optimized </a:t>
            </a:r>
          </a:p>
          <a:p>
            <a:pPr marL="0" indent="0" algn="just">
              <a:buNone/>
            </a:pPr>
            <a:r>
              <a:rPr lang="en-US" sz="1400" b="1" dirty="0">
                <a:solidFill>
                  <a:srgbClr val="FF0000"/>
                </a:solidFill>
                <a:latin typeface="+mj-lt"/>
              </a:rPr>
              <a:t>for the H</a:t>
            </a:r>
            <a:r>
              <a:rPr lang="en-US" sz="1400" b="1" baseline="-250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sz="1400" b="1" dirty="0">
                <a:solidFill>
                  <a:srgbClr val="FF0000"/>
                </a:solidFill>
                <a:latin typeface="+mj-lt"/>
              </a:rPr>
              <a:t> - D</a:t>
            </a:r>
            <a:r>
              <a:rPr lang="en-US" sz="1400" b="1" baseline="-250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sz="1400" b="1" dirty="0">
                <a:solidFill>
                  <a:srgbClr val="FF0000"/>
                </a:solidFill>
                <a:latin typeface="+mj-lt"/>
              </a:rPr>
              <a:t> emission lines)  </a:t>
            </a:r>
            <a:endParaRPr lang="en-US" sz="1800" b="1" dirty="0">
              <a:latin typeface="+mn-lt"/>
            </a:endParaRPr>
          </a:p>
          <a:p>
            <a:pPr marL="0" indent="0" algn="just">
              <a:buNone/>
            </a:pPr>
            <a:endParaRPr lang="en-US" sz="1800" b="1" dirty="0">
              <a:latin typeface="+mn-lt"/>
            </a:endParaRPr>
          </a:p>
          <a:p>
            <a:pPr marL="0" indent="0" algn="just">
              <a:buNone/>
            </a:pPr>
            <a:endParaRPr lang="en-US" sz="1800" b="1" dirty="0">
              <a:latin typeface="+mn-lt"/>
            </a:endParaRPr>
          </a:p>
          <a:p>
            <a:pPr marL="0" indent="0" algn="just">
              <a:buNone/>
            </a:pPr>
            <a:endParaRPr lang="en-GB" sz="1600" b="1" dirty="0">
              <a:latin typeface="+mn-lt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83A266F-6EDC-48FA-B288-EB4EC6A434E3}"/>
              </a:ext>
            </a:extLst>
          </p:cNvPr>
          <p:cNvSpPr txBox="1"/>
          <p:nvPr/>
        </p:nvSpPr>
        <p:spPr>
          <a:xfrm>
            <a:off x="8144905" y="1891398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</a:rPr>
              <a:t>E</a:t>
            </a:r>
            <a:r>
              <a:rPr lang="it-IT" sz="1400" b="1" baseline="-25000" dirty="0">
                <a:solidFill>
                  <a:srgbClr val="FF0000"/>
                </a:solidFill>
              </a:rPr>
              <a:t>1</a:t>
            </a:r>
            <a:r>
              <a:rPr lang="it-IT" sz="1400" b="1" dirty="0">
                <a:solidFill>
                  <a:srgbClr val="FF0000"/>
                </a:solidFill>
              </a:rPr>
              <a:t>= 20 </a:t>
            </a:r>
            <a:r>
              <a:rPr lang="it-IT" sz="1400" b="1" dirty="0" err="1">
                <a:solidFill>
                  <a:srgbClr val="FF0000"/>
                </a:solidFill>
              </a:rPr>
              <a:t>mJ</a:t>
            </a:r>
            <a:endParaRPr lang="it-IT" sz="1400" b="1" dirty="0">
              <a:solidFill>
                <a:srgbClr val="FF0000"/>
              </a:solidFill>
            </a:endParaRPr>
          </a:p>
          <a:p>
            <a:r>
              <a:rPr lang="it-IT" sz="1400" b="1" dirty="0">
                <a:solidFill>
                  <a:srgbClr val="FF0000"/>
                </a:solidFill>
              </a:rPr>
              <a:t>E</a:t>
            </a:r>
            <a:r>
              <a:rPr lang="it-IT" sz="1400" b="1" baseline="-25000" dirty="0">
                <a:solidFill>
                  <a:srgbClr val="FF0000"/>
                </a:solidFill>
              </a:rPr>
              <a:t>2</a:t>
            </a:r>
            <a:r>
              <a:rPr lang="it-IT" sz="1400" b="1" dirty="0">
                <a:solidFill>
                  <a:srgbClr val="FF0000"/>
                </a:solidFill>
              </a:rPr>
              <a:t>= 21 </a:t>
            </a:r>
            <a:r>
              <a:rPr lang="it-IT" sz="1400" b="1" dirty="0" err="1">
                <a:solidFill>
                  <a:srgbClr val="FF0000"/>
                </a:solidFill>
              </a:rPr>
              <a:t>mJ</a:t>
            </a:r>
            <a:endParaRPr lang="it-IT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174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228600"/>
            <a:ext cx="7543800" cy="457200"/>
          </a:xfrm>
        </p:spPr>
        <p:txBody>
          <a:bodyPr/>
          <a:lstStyle/>
          <a:p>
            <a:r>
              <a:rPr lang="fi-FI" dirty="0"/>
              <a:t>ENEA proposal for 2023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79512" y="2348880"/>
            <a:ext cx="8928992" cy="2376264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endParaRPr lang="en-US" sz="1800" b="1" dirty="0">
              <a:latin typeface="+mn-lt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1" dirty="0">
                <a:latin typeface="+mn-lt"/>
              </a:rPr>
              <a:t>ENEA is available to analyze and characterize samples from different fusion machines, provided that they don’t contain Tritium or Beryllium.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1800" b="1" dirty="0">
              <a:latin typeface="+mn-lt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1" dirty="0">
                <a:latin typeface="+mn-lt"/>
              </a:rPr>
              <a:t>ENEA is available to analyze He-loaded samples in air or under </a:t>
            </a:r>
            <a:r>
              <a:rPr lang="en-US" sz="1800" b="1" dirty="0" err="1">
                <a:latin typeface="+mn-lt"/>
              </a:rPr>
              <a:t>Ar</a:t>
            </a:r>
            <a:r>
              <a:rPr lang="en-US" sz="1800" b="1" dirty="0">
                <a:latin typeface="+mn-lt"/>
              </a:rPr>
              <a:t> flux.</a:t>
            </a:r>
          </a:p>
        </p:txBody>
      </p:sp>
    </p:spTree>
    <p:extLst>
      <p:ext uri="{BB962C8B-B14F-4D97-AF65-F5344CB8AC3E}">
        <p14:creationId xmlns:p14="http://schemas.microsoft.com/office/powerpoint/2010/main" val="284902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EUROfusion.2line_5_3_2019</Template>
  <TotalTime>6756</TotalTime>
  <Words>750</Words>
  <Application>Microsoft Office PowerPoint</Application>
  <PresentationFormat>On-screen Show (4:3)</PresentationFormat>
  <Paragraphs>87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rtxr</vt:lpstr>
      <vt:lpstr>Symbol</vt:lpstr>
      <vt:lpstr>TeXGyreTermes-Regular</vt:lpstr>
      <vt:lpstr>Wingdings</vt:lpstr>
      <vt:lpstr>Office Theme</vt:lpstr>
      <vt:lpstr>KoM WP PWIE SP X2</vt:lpstr>
      <vt:lpstr>Deliverables</vt:lpstr>
      <vt:lpstr>Deliverable 1</vt:lpstr>
      <vt:lpstr>Deliverable 1</vt:lpstr>
      <vt:lpstr>Deliverable 1</vt:lpstr>
      <vt:lpstr>Deliverable 1</vt:lpstr>
      <vt:lpstr>Deliverable 2</vt:lpstr>
      <vt:lpstr>ENEA proposal for 2023</vt:lpstr>
    </vt:vector>
  </TitlesOfParts>
  <Company>VTT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Hakola Antti</dc:creator>
  <cp:lastModifiedBy>Hennie van der Meiden</cp:lastModifiedBy>
  <cp:revision>324</cp:revision>
  <cp:lastPrinted>2014-10-16T14:51:28Z</cp:lastPrinted>
  <dcterms:created xsi:type="dcterms:W3CDTF">2019-10-27T05:46:52Z</dcterms:created>
  <dcterms:modified xsi:type="dcterms:W3CDTF">2023-04-20T09:14:12Z</dcterms:modified>
</cp:coreProperties>
</file>