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81" r:id="rId3"/>
    <p:sldId id="282" r:id="rId4"/>
  </p:sldIdLst>
  <p:sldSz cx="9144000" cy="5143500" type="screen16x9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2E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7580B5-5AB7-4CA1-B55A-654C96F2AB2D}" v="47" dt="2023-04-17T09:52:34.3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46" d="100"/>
          <a:sy n="146" d="100"/>
        </p:scale>
        <p:origin x="492" y="1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9149" y="3147376"/>
            <a:ext cx="1745699" cy="1320800"/>
          </a:xfrm>
          <a:prstGeom prst="rect">
            <a:avLst/>
          </a:prstGeom>
        </p:spPr>
      </p:pic>
      <p:sp>
        <p:nvSpPr>
          <p:cNvPr id="8" name="Prostokąt 7"/>
          <p:cNvSpPr/>
          <p:nvPr userDrawn="1"/>
        </p:nvSpPr>
        <p:spPr>
          <a:xfrm>
            <a:off x="0" y="1504950"/>
            <a:ext cx="9144000" cy="1196579"/>
          </a:xfrm>
          <a:prstGeom prst="rect">
            <a:avLst/>
          </a:prstGeom>
          <a:solidFill>
            <a:srgbClr val="D02E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768717"/>
            <a:ext cx="7772400" cy="669044"/>
          </a:xfrm>
        </p:spPr>
        <p:txBody>
          <a:bodyPr anchor="b"/>
          <a:lstStyle>
            <a:lvl1pPr algn="ctr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Tytuł prezentacji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344334" y="2701529"/>
            <a:ext cx="2455333" cy="34973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Imię i Nazwisko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43298" y="4722813"/>
            <a:ext cx="2057400" cy="273844"/>
          </a:xfrm>
        </p:spPr>
        <p:txBody>
          <a:bodyPr/>
          <a:lstStyle>
            <a:lvl1pPr algn="ctr">
              <a:defRPr/>
            </a:lvl1pPr>
          </a:lstStyle>
          <a:p>
            <a:r>
              <a:rPr lang="pl-PL" dirty="0"/>
              <a:t>Wydarzenie, Miejsce i data</a:t>
            </a:r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984" y="262489"/>
            <a:ext cx="2727966" cy="957836"/>
          </a:xfrm>
          <a:prstGeom prst="rect">
            <a:avLst/>
          </a:prstGeom>
        </p:spPr>
      </p:pic>
      <p:sp>
        <p:nvSpPr>
          <p:cNvPr id="9" name="Prostokąt 8"/>
          <p:cNvSpPr/>
          <p:nvPr userDrawn="1"/>
        </p:nvSpPr>
        <p:spPr>
          <a:xfrm>
            <a:off x="2915708" y="4578350"/>
            <a:ext cx="3312583" cy="34289"/>
          </a:xfrm>
          <a:prstGeom prst="rect">
            <a:avLst/>
          </a:prstGeom>
          <a:solidFill>
            <a:srgbClr val="D02E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8051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/>
              <a:t>Tytuł prezentacji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/>
              <a:t>Wydarzenie, Miejsce i data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C8026-EAC7-49E5-BEC5-E21BD80EF2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662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/>
              <a:t>Wydarzenie, Miejsce i data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C8026-EAC7-49E5-BEC5-E21BD80EF24E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1533524" y="71747"/>
            <a:ext cx="6110816" cy="3026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Tytuł prezentacji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31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/>
              <a:t>Tytuł prezentacji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dirty="0"/>
              <a:t>Wydarzenie, Miejsce i data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C8026-EAC7-49E5-BEC5-E21BD80EF2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4394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/>
              <a:t>Wydarzenie, Miejsce i data</a:t>
            </a:r>
            <a:endParaRPr lang="pl-PL" dirty="0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4C8026-EAC7-49E5-BEC5-E21BD80EF24E}" type="slidenum">
              <a:rPr lang="pl-PL" smtClean="0"/>
              <a:t>‹#›</a:t>
            </a:fld>
            <a:endParaRPr lang="pl-PL"/>
          </a:p>
        </p:txBody>
      </p:sp>
      <p:sp>
        <p:nvSpPr>
          <p:cNvPr id="9" name="Title Placeholder 1"/>
          <p:cNvSpPr txBox="1">
            <a:spLocks/>
          </p:cNvSpPr>
          <p:nvPr userDrawn="1"/>
        </p:nvSpPr>
        <p:spPr>
          <a:xfrm>
            <a:off x="1533524" y="71747"/>
            <a:ext cx="6110816" cy="3026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Tytuł prezentacji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945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/>
              <a:t>Wydarzenie, Miejsce i data</a:t>
            </a:r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4C8026-EAC7-49E5-BEC5-E21BD80EF24E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Placeholder 1"/>
          <p:cNvSpPr txBox="1">
            <a:spLocks/>
          </p:cNvSpPr>
          <p:nvPr userDrawn="1"/>
        </p:nvSpPr>
        <p:spPr>
          <a:xfrm>
            <a:off x="1573742" y="84447"/>
            <a:ext cx="6110816" cy="3026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/>
              <a:t>Tytuł prezentacji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67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dirty="0"/>
              <a:t>Wydarzenie, Miejsce i data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C8026-EAC7-49E5-BEC5-E21BD80EF2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4213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/>
              <a:t>Tytuł prezentacji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/>
              <a:t>Wydarzenie, Miejsce i data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C8026-EAC7-49E5-BEC5-E21BD80EF2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3891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/>
              <a:t>Wydarzenie, Miejsce i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C8026-EAC7-49E5-BEC5-E21BD80EF24E}" type="slidenum">
              <a:rPr lang="pl-PL" smtClean="0"/>
              <a:t>‹#›</a:t>
            </a:fld>
            <a:endParaRPr lang="pl-PL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1533524" y="71747"/>
            <a:ext cx="6110816" cy="3026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428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/>
              <a:t>Wydarzenie, Miejsce i data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C8026-EAC7-49E5-BEC5-E21BD80EF24E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itle Placeholder 1"/>
          <p:cNvSpPr txBox="1">
            <a:spLocks/>
          </p:cNvSpPr>
          <p:nvPr userDrawn="1"/>
        </p:nvSpPr>
        <p:spPr>
          <a:xfrm>
            <a:off x="1533524" y="71747"/>
            <a:ext cx="6110816" cy="3026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Tytuł prezentacji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845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/>
              <a:t>Wydarzenie, Miejsce i data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C8026-EAC7-49E5-BEC5-E21BD80EF24E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itle Placeholder 1"/>
          <p:cNvSpPr txBox="1">
            <a:spLocks/>
          </p:cNvSpPr>
          <p:nvPr userDrawn="1"/>
        </p:nvSpPr>
        <p:spPr>
          <a:xfrm>
            <a:off x="1533524" y="71747"/>
            <a:ext cx="6110816" cy="3026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Tytuł prezentacji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46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ostokąt 16"/>
          <p:cNvSpPr/>
          <p:nvPr/>
        </p:nvSpPr>
        <p:spPr>
          <a:xfrm>
            <a:off x="3107267" y="480724"/>
            <a:ext cx="2963333" cy="34289"/>
          </a:xfrm>
          <a:prstGeom prst="rect">
            <a:avLst/>
          </a:prstGeom>
          <a:solidFill>
            <a:srgbClr val="D02E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pSp>
        <p:nvGrpSpPr>
          <p:cNvPr id="14" name="Grupa 13"/>
          <p:cNvGrpSpPr/>
          <p:nvPr/>
        </p:nvGrpSpPr>
        <p:grpSpPr>
          <a:xfrm rot="10800000">
            <a:off x="5056718" y="4713396"/>
            <a:ext cx="4087283" cy="308985"/>
            <a:chOff x="0" y="6276976"/>
            <a:chExt cx="4087283" cy="411980"/>
          </a:xfrm>
        </p:grpSpPr>
        <p:sp>
          <p:nvSpPr>
            <p:cNvPr id="15" name="Prostokąt 14"/>
            <p:cNvSpPr/>
            <p:nvPr userDrawn="1"/>
          </p:nvSpPr>
          <p:spPr>
            <a:xfrm>
              <a:off x="0" y="6311899"/>
              <a:ext cx="3877733" cy="342901"/>
            </a:xfrm>
            <a:prstGeom prst="rect">
              <a:avLst/>
            </a:prstGeom>
            <a:solidFill>
              <a:srgbClr val="D02E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/>
            </a:p>
          </p:txBody>
        </p:sp>
        <p:sp>
          <p:nvSpPr>
            <p:cNvPr id="16" name="Elipsa 15"/>
            <p:cNvSpPr/>
            <p:nvPr userDrawn="1"/>
          </p:nvSpPr>
          <p:spPr>
            <a:xfrm>
              <a:off x="3817407" y="6276976"/>
              <a:ext cx="269876" cy="41198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grpSp>
        <p:nvGrpSpPr>
          <p:cNvPr id="12" name="Grupa 11"/>
          <p:cNvGrpSpPr/>
          <p:nvPr/>
        </p:nvGrpSpPr>
        <p:grpSpPr>
          <a:xfrm>
            <a:off x="1" y="4707732"/>
            <a:ext cx="4087283" cy="308985"/>
            <a:chOff x="0" y="6276976"/>
            <a:chExt cx="4087283" cy="411980"/>
          </a:xfrm>
        </p:grpSpPr>
        <p:sp>
          <p:nvSpPr>
            <p:cNvPr id="9" name="Prostokąt 8"/>
            <p:cNvSpPr/>
            <p:nvPr userDrawn="1"/>
          </p:nvSpPr>
          <p:spPr>
            <a:xfrm>
              <a:off x="0" y="6311899"/>
              <a:ext cx="3877733" cy="342901"/>
            </a:xfrm>
            <a:prstGeom prst="rect">
              <a:avLst/>
            </a:prstGeom>
            <a:solidFill>
              <a:srgbClr val="D02E2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/>
            </a:p>
          </p:txBody>
        </p:sp>
        <p:sp>
          <p:nvSpPr>
            <p:cNvPr id="11" name="Elipsa 10"/>
            <p:cNvSpPr/>
            <p:nvPr userDrawn="1"/>
          </p:nvSpPr>
          <p:spPr>
            <a:xfrm>
              <a:off x="3817407" y="6276976"/>
              <a:ext cx="269876" cy="41198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3524" y="71747"/>
            <a:ext cx="6110816" cy="3026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 dirty="0"/>
              <a:t>Tytuł prezentacji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dirty="0"/>
              <a:t>Wydarzenie, Miejsce i data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C8026-EAC7-49E5-BEC5-E21BD80EF24E}" type="slidenum">
              <a:rPr lang="pl-PL" smtClean="0"/>
              <a:t>‹#›</a:t>
            </a:fld>
            <a:endParaRPr lang="pl-PL"/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0622" y="4734634"/>
            <a:ext cx="902756" cy="265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104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ypi.org/project/SimulatedLIBS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>
            <a:extLst>
              <a:ext uri="{FF2B5EF4-FFF2-40B4-BE49-F238E27FC236}">
                <a16:creationId xmlns:a16="http://schemas.microsoft.com/office/drawing/2014/main" id="{99B399B5-A2ED-3E49-0188-1930A043E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1747"/>
            <a:ext cx="9144000" cy="302685"/>
          </a:xfrm>
        </p:spPr>
        <p:txBody>
          <a:bodyPr/>
          <a:lstStyle/>
          <a:p>
            <a:r>
              <a:rPr lang="pl-PL" b="1" dirty="0"/>
              <a:t>ML for LIBS </a:t>
            </a:r>
            <a:r>
              <a:rPr lang="pl-PL" b="1" dirty="0" err="1"/>
              <a:t>concept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1" y="624764"/>
            <a:ext cx="5829300" cy="30248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073" y="3474280"/>
            <a:ext cx="3279775" cy="1150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pole tekstowe 28"/>
          <p:cNvSpPr txBox="1"/>
          <p:nvPr/>
        </p:nvSpPr>
        <p:spPr>
          <a:xfrm>
            <a:off x="6457950" y="533400"/>
            <a:ext cx="260985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Machine learning </a:t>
            </a:r>
            <a:r>
              <a:rPr lang="pl-PL" dirty="0" err="1"/>
              <a:t>models</a:t>
            </a:r>
            <a:r>
              <a:rPr lang="pl-PL" dirty="0"/>
              <a:t> </a:t>
            </a:r>
            <a:br>
              <a:rPr lang="pl-PL" dirty="0"/>
            </a:br>
            <a:r>
              <a:rPr lang="pl-PL" dirty="0"/>
              <a:t>for LIBS </a:t>
            </a:r>
            <a:r>
              <a:rPr lang="pl-PL" dirty="0" err="1"/>
              <a:t>adaptation</a:t>
            </a:r>
            <a:r>
              <a:rPr lang="pl-PL" dirty="0"/>
              <a:t> for </a:t>
            </a:r>
            <a:r>
              <a:rPr lang="pl-PL" dirty="0" err="1"/>
              <a:t>thermonuclear</a:t>
            </a:r>
            <a:r>
              <a:rPr lang="pl-PL" dirty="0"/>
              <a:t> </a:t>
            </a:r>
            <a:r>
              <a:rPr lang="pl-PL" dirty="0" err="1"/>
              <a:t>fusion</a:t>
            </a:r>
            <a:r>
              <a:rPr lang="pl-PL" dirty="0"/>
              <a:t>  </a:t>
            </a:r>
            <a:r>
              <a:rPr lang="pl-PL" dirty="0" err="1"/>
              <a:t>have</a:t>
            </a:r>
            <a:r>
              <a:rPr lang="pl-PL" dirty="0"/>
              <a:t> </a:t>
            </a:r>
            <a:r>
              <a:rPr lang="pl-PL" dirty="0" err="1"/>
              <a:t>been</a:t>
            </a:r>
            <a:r>
              <a:rPr lang="pl-PL" dirty="0"/>
              <a:t> </a:t>
            </a:r>
            <a:r>
              <a:rPr lang="pl-PL" dirty="0" err="1"/>
              <a:t>used</a:t>
            </a:r>
            <a:r>
              <a:rPr lang="pl-PL" dirty="0"/>
              <a:t> and </a:t>
            </a:r>
            <a:r>
              <a:rPr lang="pl-PL" dirty="0" err="1"/>
              <a:t>described</a:t>
            </a:r>
            <a:r>
              <a:rPr lang="pl-PL" dirty="0"/>
              <a:t> in </a:t>
            </a:r>
            <a:r>
              <a:rPr lang="pl-PL" dirty="0" err="1"/>
              <a:t>scientific</a:t>
            </a:r>
            <a:r>
              <a:rPr lang="pl-PL" dirty="0"/>
              <a:t> </a:t>
            </a:r>
            <a:r>
              <a:rPr lang="pl-PL" dirty="0" err="1"/>
              <a:t>publication</a:t>
            </a:r>
            <a:r>
              <a:rPr lang="pl-PL" dirty="0"/>
              <a:t> </a:t>
            </a:r>
            <a:r>
              <a:rPr lang="pl-PL" dirty="0">
                <a:solidFill>
                  <a:srgbClr val="C00000"/>
                </a:solidFill>
              </a:rPr>
              <a:t>for the </a:t>
            </a:r>
            <a:r>
              <a:rPr lang="pl-PL" dirty="0" err="1">
                <a:solidFill>
                  <a:srgbClr val="C00000"/>
                </a:solidFill>
              </a:rPr>
              <a:t>first</a:t>
            </a:r>
            <a:r>
              <a:rPr lang="pl-PL" dirty="0">
                <a:solidFill>
                  <a:srgbClr val="C00000"/>
                </a:solidFill>
              </a:rPr>
              <a:t> </a:t>
            </a:r>
            <a:r>
              <a:rPr lang="pl-PL" dirty="0" err="1">
                <a:solidFill>
                  <a:srgbClr val="C00000"/>
                </a:solidFill>
              </a:rPr>
              <a:t>time</a:t>
            </a:r>
            <a:r>
              <a:rPr lang="pl-PL" dirty="0">
                <a:solidFill>
                  <a:srgbClr val="C00000"/>
                </a:solidFill>
              </a:rPr>
              <a:t> in the </a:t>
            </a:r>
            <a:r>
              <a:rPr lang="pl-PL" dirty="0" err="1">
                <a:solidFill>
                  <a:srgbClr val="C00000"/>
                </a:solidFill>
              </a:rPr>
              <a:t>world</a:t>
            </a:r>
            <a:r>
              <a:rPr lang="pl-PL" dirty="0">
                <a:solidFill>
                  <a:srgbClr val="C00000"/>
                </a:solidFill>
              </a:rPr>
              <a:t>.</a:t>
            </a:r>
          </a:p>
          <a:p>
            <a:endParaRPr lang="pl-PL" dirty="0">
              <a:solidFill>
                <a:srgbClr val="C00000"/>
              </a:solidFill>
            </a:endParaRPr>
          </a:p>
          <a:p>
            <a:r>
              <a:rPr lang="pl-PL" dirty="0"/>
              <a:t>The </a:t>
            </a:r>
            <a:r>
              <a:rPr lang="pl-PL" dirty="0" err="1"/>
              <a:t>models</a:t>
            </a:r>
            <a:r>
              <a:rPr lang="pl-PL" dirty="0"/>
              <a:t> </a:t>
            </a:r>
            <a:r>
              <a:rPr lang="pl-PL" dirty="0" err="1"/>
              <a:t>operated</a:t>
            </a:r>
            <a:r>
              <a:rPr lang="pl-PL" dirty="0"/>
              <a:t> on </a:t>
            </a:r>
            <a:r>
              <a:rPr lang="pl-PL" dirty="0" err="1"/>
              <a:t>synthetic</a:t>
            </a:r>
            <a:r>
              <a:rPr lang="pl-PL" dirty="0"/>
              <a:t> data, </a:t>
            </a:r>
            <a:r>
              <a:rPr lang="pl-PL" dirty="0" err="1"/>
              <a:t>which</a:t>
            </a:r>
            <a:r>
              <a:rPr lang="pl-PL" dirty="0"/>
              <a:t> </a:t>
            </a:r>
            <a:r>
              <a:rPr lang="pl-PL" dirty="0" err="1"/>
              <a:t>recently</a:t>
            </a:r>
            <a:r>
              <a:rPr lang="pl-PL" dirty="0"/>
              <a:t> </a:t>
            </a:r>
            <a:r>
              <a:rPr lang="pl-PL" dirty="0" err="1"/>
              <a:t>has</a:t>
            </a:r>
            <a:r>
              <a:rPr lang="pl-PL" dirty="0"/>
              <a:t> </a:t>
            </a:r>
            <a:r>
              <a:rPr lang="pl-PL" dirty="0" err="1"/>
              <a:t>been</a:t>
            </a:r>
            <a:r>
              <a:rPr lang="pl-PL" dirty="0"/>
              <a:t> </a:t>
            </a:r>
            <a:r>
              <a:rPr lang="pl-PL" dirty="0" err="1"/>
              <a:t>recognized</a:t>
            </a:r>
            <a:r>
              <a:rPr lang="pl-PL" dirty="0"/>
              <a:t> as a </a:t>
            </a:r>
            <a:r>
              <a:rPr lang="pl-PL" dirty="0" err="1"/>
              <a:t>novel</a:t>
            </a:r>
            <a:r>
              <a:rPr lang="pl-PL" dirty="0"/>
              <a:t> and </a:t>
            </a:r>
            <a:r>
              <a:rPr lang="pl-PL" dirty="0" err="1"/>
              <a:t>promissing</a:t>
            </a:r>
            <a:r>
              <a:rPr lang="pl-PL" dirty="0"/>
              <a:t> trend in data science.</a:t>
            </a:r>
            <a:br>
              <a:rPr lang="pl-PL" dirty="0">
                <a:solidFill>
                  <a:srgbClr val="C00000"/>
                </a:solidFill>
              </a:rPr>
            </a:b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0" name="pole tekstowe 29"/>
          <p:cNvSpPr txBox="1"/>
          <p:nvPr/>
        </p:nvSpPr>
        <p:spPr>
          <a:xfrm>
            <a:off x="171885" y="494784"/>
            <a:ext cx="37544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General </a:t>
            </a:r>
            <a:r>
              <a:rPr lang="pl-PL" dirty="0" err="1"/>
              <a:t>scheme</a:t>
            </a:r>
            <a:r>
              <a:rPr lang="pl-PL" dirty="0"/>
              <a:t> of ML system for LIBS</a:t>
            </a:r>
            <a:br>
              <a:rPr lang="pl-PL" dirty="0"/>
            </a:br>
            <a:r>
              <a:rPr lang="pl-PL" dirty="0"/>
              <a:t>for </a:t>
            </a:r>
            <a:r>
              <a:rPr lang="pl-PL" dirty="0" err="1"/>
              <a:t>retention</a:t>
            </a:r>
            <a:r>
              <a:rPr lang="pl-PL" dirty="0"/>
              <a:t> monitoring. </a:t>
            </a:r>
            <a:endParaRPr lang="en-US" dirty="0"/>
          </a:p>
        </p:txBody>
      </p:sp>
      <p:sp>
        <p:nvSpPr>
          <p:cNvPr id="2" name="Prostokąt 1">
            <a:extLst>
              <a:ext uri="{FF2B5EF4-FFF2-40B4-BE49-F238E27FC236}">
                <a16:creationId xmlns:a16="http://schemas.microsoft.com/office/drawing/2014/main" id="{CFB300C4-22DC-BCA4-FF3F-F61B4F4F8BAB}"/>
              </a:ext>
            </a:extLst>
          </p:cNvPr>
          <p:cNvSpPr/>
          <p:nvPr/>
        </p:nvSpPr>
        <p:spPr>
          <a:xfrm>
            <a:off x="4102100" y="598718"/>
            <a:ext cx="2292350" cy="3390900"/>
          </a:xfrm>
          <a:prstGeom prst="rect">
            <a:avLst/>
          </a:prstGeom>
          <a:solidFill>
            <a:srgbClr val="00B050">
              <a:alpha val="2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73FFF5EB-4414-BC30-056A-58195E22AF34}"/>
              </a:ext>
            </a:extLst>
          </p:cNvPr>
          <p:cNvSpPr txBox="1"/>
          <p:nvPr/>
        </p:nvSpPr>
        <p:spPr>
          <a:xfrm>
            <a:off x="4282247" y="4029238"/>
            <a:ext cx="1851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Focus on </a:t>
            </a:r>
            <a:r>
              <a:rPr lang="pl-PL" dirty="0" err="1"/>
              <a:t>this</a:t>
            </a:r>
            <a:r>
              <a:rPr lang="pl-PL" dirty="0"/>
              <a:t> part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666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ytuł 1">
            <a:extLst>
              <a:ext uri="{FF2B5EF4-FFF2-40B4-BE49-F238E27FC236}">
                <a16:creationId xmlns:a16="http://schemas.microsoft.com/office/drawing/2014/main" id="{99B399B5-A2ED-3E49-0188-1930A043E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1747"/>
            <a:ext cx="9144000" cy="302685"/>
          </a:xfrm>
        </p:spPr>
        <p:txBody>
          <a:bodyPr/>
          <a:lstStyle/>
          <a:p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Machine Learning for LIBS: Progress in 2022 (IPPLM, Poland)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3D68F415-9D7F-14C2-2FE4-B6AF507FA4C8}"/>
              </a:ext>
            </a:extLst>
          </p:cNvPr>
          <p:cNvSpPr/>
          <p:nvPr/>
        </p:nvSpPr>
        <p:spPr>
          <a:xfrm>
            <a:off x="335280" y="710774"/>
            <a:ext cx="84429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err="1"/>
              <a:t>Accomplishment</a:t>
            </a:r>
            <a:r>
              <a:rPr lang="pl-PL" dirty="0"/>
              <a:t> of ML </a:t>
            </a:r>
            <a:r>
              <a:rPr lang="pl-PL" dirty="0" err="1"/>
              <a:t>algorithm</a:t>
            </a:r>
            <a:r>
              <a:rPr lang="pl-PL" dirty="0"/>
              <a:t> for </a:t>
            </a:r>
            <a:r>
              <a:rPr lang="pl-PL" dirty="0" err="1"/>
              <a:t>separation</a:t>
            </a:r>
            <a:r>
              <a:rPr lang="pl-PL" dirty="0"/>
              <a:t> of </a:t>
            </a:r>
            <a:r>
              <a:rPr lang="pl-PL" dirty="0" err="1"/>
              <a:t>hydrogen</a:t>
            </a:r>
            <a:r>
              <a:rPr lang="pl-PL" dirty="0"/>
              <a:t> </a:t>
            </a:r>
            <a:r>
              <a:rPr lang="pl-PL" dirty="0" err="1"/>
              <a:t>isotopes</a:t>
            </a:r>
            <a:r>
              <a:rPr lang="pl-PL" dirty="0"/>
              <a:t> (</a:t>
            </a:r>
            <a:r>
              <a:rPr lang="pl-PL" dirty="0" err="1"/>
              <a:t>simulation</a:t>
            </a:r>
            <a:r>
              <a:rPr lang="pl-PL" dirty="0"/>
              <a:t> of the HR </a:t>
            </a:r>
            <a:r>
              <a:rPr lang="pl-PL" dirty="0" err="1"/>
              <a:t>spectrometer</a:t>
            </a:r>
            <a:r>
              <a:rPr lang="pl-PL" dirty="0"/>
              <a:t> </a:t>
            </a:r>
            <a:r>
              <a:rPr lang="pl-PL" dirty="0" err="1"/>
              <a:t>measurement</a:t>
            </a:r>
            <a:r>
              <a:rPr lang="pl-PL" dirty="0"/>
              <a:t>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Development of the software for </a:t>
            </a:r>
            <a:r>
              <a:rPr lang="pl-PL" dirty="0" err="1"/>
              <a:t>spectroscopic</a:t>
            </a:r>
            <a:r>
              <a:rPr lang="pl-PL" dirty="0"/>
              <a:t> data </a:t>
            </a:r>
            <a:r>
              <a:rPr lang="pl-PL" dirty="0" err="1"/>
              <a:t>processing</a:t>
            </a:r>
            <a:r>
              <a:rPr lang="pl-PL" dirty="0"/>
              <a:t> with </a:t>
            </a:r>
            <a:r>
              <a:rPr lang="pl-PL" dirty="0" err="1"/>
              <a:t>background</a:t>
            </a:r>
            <a:r>
              <a:rPr lang="pl-PL" dirty="0"/>
              <a:t> </a:t>
            </a:r>
            <a:r>
              <a:rPr lang="pl-PL" dirty="0" err="1"/>
              <a:t>removal</a:t>
            </a:r>
            <a:r>
              <a:rPr lang="pl-PL" dirty="0"/>
              <a:t>, </a:t>
            </a:r>
            <a:r>
              <a:rPr lang="pl-PL" dirty="0" err="1"/>
              <a:t>normalisation</a:t>
            </a:r>
            <a:r>
              <a:rPr lang="pl-PL" dirty="0"/>
              <a:t>, </a:t>
            </a:r>
            <a:r>
              <a:rPr lang="pl-PL" dirty="0" err="1"/>
              <a:t>depth-profiling</a:t>
            </a:r>
            <a:r>
              <a:rPr lang="pl-PL" dirty="0"/>
              <a:t> and data export (</a:t>
            </a:r>
            <a:r>
              <a:rPr lang="pl-PL" dirty="0" err="1"/>
              <a:t>upgraded</a:t>
            </a:r>
            <a:r>
              <a:rPr lang="pl-PL" dirty="0"/>
              <a:t> </a:t>
            </a:r>
            <a:r>
              <a:rPr lang="pl-PL" dirty="0" err="1"/>
              <a:t>mostly</a:t>
            </a:r>
            <a:r>
              <a:rPr lang="pl-PL" dirty="0"/>
              <a:t> for the </a:t>
            </a:r>
            <a:r>
              <a:rPr lang="pl-PL" dirty="0" err="1"/>
              <a:t>need</a:t>
            </a:r>
            <a:r>
              <a:rPr lang="pl-PL" dirty="0"/>
              <a:t> for </a:t>
            </a:r>
            <a:r>
              <a:rPr lang="pl-PL" dirty="0" err="1"/>
              <a:t>analysis</a:t>
            </a:r>
            <a:r>
              <a:rPr lang="pl-PL" dirty="0"/>
              <a:t> of data from </a:t>
            </a:r>
            <a:r>
              <a:rPr lang="pl-PL" dirty="0" err="1"/>
              <a:t>experiments</a:t>
            </a:r>
            <a:r>
              <a:rPr lang="pl-PL" dirty="0"/>
              <a:t> </a:t>
            </a:r>
            <a:r>
              <a:rPr lang="pl-PL" dirty="0" err="1"/>
              <a:t>conducted</a:t>
            </a:r>
            <a:r>
              <a:rPr lang="pl-PL" dirty="0"/>
              <a:t> </a:t>
            </a:r>
            <a:r>
              <a:rPr lang="pl-PL" dirty="0" err="1"/>
              <a:t>at</a:t>
            </a:r>
            <a:r>
              <a:rPr lang="pl-PL" dirty="0"/>
              <a:t> VTT).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Analysis of </a:t>
            </a:r>
            <a:r>
              <a:rPr lang="pl-PL" dirty="0" err="1"/>
              <a:t>experimental</a:t>
            </a:r>
            <a:r>
              <a:rPr lang="pl-PL" dirty="0"/>
              <a:t> data from the Be </a:t>
            </a:r>
            <a:r>
              <a:rPr lang="pl-PL" dirty="0" err="1"/>
              <a:t>campaign</a:t>
            </a:r>
            <a:r>
              <a:rPr lang="pl-PL" dirty="0"/>
              <a:t> </a:t>
            </a:r>
            <a:r>
              <a:rPr lang="pl-PL" dirty="0" err="1"/>
              <a:t>including</a:t>
            </a:r>
            <a:r>
              <a:rPr lang="pl-PL" dirty="0"/>
              <a:t> </a:t>
            </a:r>
            <a:r>
              <a:rPr lang="pl-PL" dirty="0" err="1"/>
              <a:t>pre-processing</a:t>
            </a:r>
            <a:r>
              <a:rPr lang="pl-PL" dirty="0"/>
              <a:t> and  </a:t>
            </a:r>
            <a:r>
              <a:rPr lang="pl-PL" dirty="0" err="1"/>
              <a:t>depth-profiling</a:t>
            </a:r>
            <a:r>
              <a:rPr lang="pl-PL" dirty="0"/>
              <a:t>.</a:t>
            </a:r>
            <a:br>
              <a:rPr lang="pl-PL" dirty="0"/>
            </a:b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Upgrade in the </a:t>
            </a:r>
            <a:r>
              <a:rPr lang="pl-PL" dirty="0" err="1"/>
              <a:t>SimulatedLIBS</a:t>
            </a:r>
            <a:r>
              <a:rPr lang="pl-PL" dirty="0"/>
              <a:t> </a:t>
            </a:r>
            <a:r>
              <a:rPr lang="pl-PL" dirty="0" err="1"/>
              <a:t>packet</a:t>
            </a:r>
            <a:r>
              <a:rPr lang="pl-PL" dirty="0"/>
              <a:t> (</a:t>
            </a:r>
            <a:r>
              <a:rPr lang="pl-PL" dirty="0">
                <a:hlinkClick r:id="rId2"/>
              </a:rPr>
              <a:t>https://pypi.org/project/SimulatedLIBS/</a:t>
            </a:r>
            <a:r>
              <a:rPr lang="pl-PL" dirty="0"/>
              <a:t>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err="1"/>
              <a:t>Detailed</a:t>
            </a:r>
            <a:r>
              <a:rPr lang="pl-PL" dirty="0"/>
              <a:t> </a:t>
            </a:r>
            <a:r>
              <a:rPr lang="pl-PL" dirty="0" err="1"/>
              <a:t>analysis</a:t>
            </a:r>
            <a:r>
              <a:rPr lang="pl-PL" dirty="0"/>
              <a:t> of PCA performance for Be, W, H </a:t>
            </a:r>
            <a:r>
              <a:rPr lang="pl-PL" dirty="0" err="1"/>
              <a:t>mixes</a:t>
            </a:r>
            <a:r>
              <a:rPr lang="pl-PL" dirty="0"/>
              <a:t> (</a:t>
            </a:r>
            <a:r>
              <a:rPr lang="pl-PL" dirty="0" err="1"/>
              <a:t>important</a:t>
            </a:r>
            <a:r>
              <a:rPr lang="pl-PL" dirty="0"/>
              <a:t> </a:t>
            </a:r>
            <a:r>
              <a:rPr lang="pl-PL" dirty="0" err="1"/>
              <a:t>block</a:t>
            </a:r>
            <a:r>
              <a:rPr lang="pl-PL" dirty="0"/>
              <a:t> of ML system).</a:t>
            </a:r>
          </a:p>
        </p:txBody>
      </p:sp>
    </p:spTree>
    <p:extLst>
      <p:ext uri="{BB962C8B-B14F-4D97-AF65-F5344CB8AC3E}">
        <p14:creationId xmlns:p14="http://schemas.microsoft.com/office/powerpoint/2010/main" val="1108405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6227B69C-F95B-47CE-2EDD-22B051AD4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1747"/>
            <a:ext cx="9144000" cy="302685"/>
          </a:xfrm>
        </p:spPr>
        <p:txBody>
          <a:bodyPr/>
          <a:lstStyle/>
          <a:p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Machine Learning for LIBS: </a:t>
            </a:r>
            <a:r>
              <a:rPr lang="pl-PL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Plans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 for 2023 (IPPLM, Poland)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B4F82703-07C7-C4EB-1D6B-73BC2D273F48}"/>
              </a:ext>
            </a:extLst>
          </p:cNvPr>
          <p:cNvSpPr/>
          <p:nvPr/>
        </p:nvSpPr>
        <p:spPr>
          <a:xfrm>
            <a:off x="298481" y="1305507"/>
            <a:ext cx="84429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err="1"/>
              <a:t>Investigation</a:t>
            </a:r>
            <a:r>
              <a:rPr lang="pl-PL" dirty="0"/>
              <a:t> of the influence of set-</a:t>
            </a:r>
            <a:r>
              <a:rPr lang="pl-PL" dirty="0" err="1"/>
              <a:t>up</a:t>
            </a:r>
            <a:r>
              <a:rPr lang="pl-PL" dirty="0"/>
              <a:t> </a:t>
            </a:r>
            <a:r>
              <a:rPr lang="pl-PL" dirty="0" err="1"/>
              <a:t>transmission</a:t>
            </a:r>
            <a:r>
              <a:rPr lang="pl-PL" dirty="0"/>
              <a:t> on </a:t>
            </a:r>
            <a:r>
              <a:rPr lang="pl-PL" dirty="0" err="1"/>
              <a:t>validation</a:t>
            </a:r>
            <a:r>
              <a:rPr lang="pl-PL" dirty="0"/>
              <a:t> and </a:t>
            </a:r>
            <a:r>
              <a:rPr lang="pl-PL" dirty="0" err="1"/>
              <a:t>training</a:t>
            </a:r>
            <a:r>
              <a:rPr lang="pl-PL" dirty="0"/>
              <a:t> (quasi-</a:t>
            </a:r>
            <a:r>
              <a:rPr lang="pl-PL" dirty="0" err="1"/>
              <a:t>experimental</a:t>
            </a:r>
            <a:r>
              <a:rPr lang="pl-PL" dirty="0"/>
              <a:t> </a:t>
            </a:r>
            <a:r>
              <a:rPr lang="pl-PL" dirty="0" err="1"/>
              <a:t>signals</a:t>
            </a:r>
            <a:r>
              <a:rPr lang="pl-PL" dirty="0"/>
              <a:t>, </a:t>
            </a:r>
            <a:r>
              <a:rPr lang="pl-PL" dirty="0" err="1"/>
              <a:t>bootstrapping</a:t>
            </a:r>
            <a:r>
              <a:rPr lang="pl-PL" dirty="0"/>
              <a:t>)</a:t>
            </a:r>
            <a:br>
              <a:rPr lang="pl-PL" dirty="0"/>
            </a:b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err="1"/>
              <a:t>Investigation</a:t>
            </a:r>
            <a:r>
              <a:rPr lang="pl-PL" dirty="0"/>
              <a:t> of </a:t>
            </a:r>
            <a:r>
              <a:rPr lang="pl-PL" dirty="0" err="1"/>
              <a:t>correlations</a:t>
            </a:r>
            <a:r>
              <a:rPr lang="pl-PL" dirty="0"/>
              <a:t> </a:t>
            </a:r>
            <a:r>
              <a:rPr lang="pl-PL" dirty="0" err="1"/>
              <a:t>between</a:t>
            </a:r>
            <a:r>
              <a:rPr lang="pl-PL" dirty="0"/>
              <a:t> PCs of </a:t>
            </a:r>
            <a:r>
              <a:rPr lang="pl-PL" dirty="0" err="1"/>
              <a:t>synthetic</a:t>
            </a:r>
            <a:r>
              <a:rPr lang="pl-PL" dirty="0"/>
              <a:t> and </a:t>
            </a:r>
            <a:r>
              <a:rPr lang="pl-PL" dirty="0" err="1"/>
              <a:t>experimental</a:t>
            </a:r>
            <a:r>
              <a:rPr lang="pl-PL" dirty="0"/>
              <a:t>/quasi-</a:t>
            </a:r>
            <a:r>
              <a:rPr lang="pl-PL" dirty="0" err="1"/>
              <a:t>experimental</a:t>
            </a:r>
            <a:r>
              <a:rPr lang="pl-PL" dirty="0"/>
              <a:t> </a:t>
            </a:r>
            <a:r>
              <a:rPr lang="pl-PL" dirty="0" err="1"/>
              <a:t>signals</a:t>
            </a:r>
            <a:br>
              <a:rPr lang="pl-PL" dirty="0"/>
            </a:br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err="1"/>
              <a:t>Attempts</a:t>
            </a:r>
            <a:r>
              <a:rPr lang="pl-PL" dirty="0"/>
              <a:t> on ML </a:t>
            </a:r>
            <a:r>
              <a:rPr lang="pl-PL" dirty="0" err="1"/>
              <a:t>classification</a:t>
            </a:r>
            <a:r>
              <a:rPr lang="pl-PL" dirty="0"/>
              <a:t> and </a:t>
            </a:r>
            <a:r>
              <a:rPr lang="pl-PL" dirty="0" err="1"/>
              <a:t>regression</a:t>
            </a:r>
            <a:r>
              <a:rPr lang="pl-PL" dirty="0"/>
              <a:t> of </a:t>
            </a:r>
            <a:r>
              <a:rPr lang="pl-PL" dirty="0" err="1"/>
              <a:t>experimental</a:t>
            </a:r>
            <a:r>
              <a:rPr lang="pl-PL" dirty="0"/>
              <a:t> </a:t>
            </a:r>
            <a:r>
              <a:rPr lang="pl-PL" dirty="0" err="1"/>
              <a:t>signals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13931394"/>
      </p:ext>
    </p:extLst>
  </p:cSld>
  <p:clrMapOvr>
    <a:masterClrMapping/>
  </p:clrMapOvr>
</p:sld>
</file>

<file path=ppt/theme/theme1.xml><?xml version="1.0" encoding="utf-8"?>
<a:theme xmlns:a="http://schemas.openxmlformats.org/drawingml/2006/main" name="2a_Prezentacja_IFPiLM_wzor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_IFPiLM_wzor" id="{642249C5-39AC-48C6-A5A9-1842D69FD3F1}" vid="{97AFB85B-1D2F-42F3-953C-BF95CC6D25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2a_Prezentacja_IFPiLM_wzor</Template>
  <TotalTime>2598</TotalTime>
  <Words>236</Words>
  <Application>Microsoft Office PowerPoint</Application>
  <PresentationFormat>On-screen Show (16:9)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2a_Prezentacja_IFPiLM_wzor</vt:lpstr>
      <vt:lpstr>ML for LIBS concept</vt:lpstr>
      <vt:lpstr>Machine Learning for LIBS: Progress in 2022 (IPPLM, Poland)</vt:lpstr>
      <vt:lpstr>Machine Learning for LIBS: Plans for 2023 (IPPLM, Poland)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Tytuł prezentacji</dc:title>
  <dc:creator>Lenovo</dc:creator>
  <cp:lastModifiedBy>Hennie van der Meiden</cp:lastModifiedBy>
  <cp:revision>42</cp:revision>
  <dcterms:created xsi:type="dcterms:W3CDTF">2021-11-08T08:25:46Z</dcterms:created>
  <dcterms:modified xsi:type="dcterms:W3CDTF">2023-04-17T13:33:34Z</dcterms:modified>
</cp:coreProperties>
</file>