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299" r:id="rId4"/>
    <p:sldId id="336" r:id="rId5"/>
    <p:sldId id="312" r:id="rId6"/>
    <p:sldId id="315" r:id="rId7"/>
    <p:sldId id="325" r:id="rId8"/>
    <p:sldId id="331" r:id="rId9"/>
    <p:sldId id="330" r:id="rId10"/>
    <p:sldId id="326" r:id="rId11"/>
    <p:sldId id="327" r:id="rId12"/>
    <p:sldId id="333" r:id="rId13"/>
    <p:sldId id="332" r:id="rId14"/>
    <p:sldId id="329" r:id="rId15"/>
    <p:sldId id="328" r:id="rId16"/>
    <p:sldId id="324" r:id="rId17"/>
    <p:sldId id="317" r:id="rId18"/>
    <p:sldId id="314" r:id="rId19"/>
    <p:sldId id="334" r:id="rId20"/>
    <p:sldId id="335" r:id="rId21"/>
    <p:sldId id="300" r:id="rId22"/>
    <p:sldId id="33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3963" autoAdjust="0"/>
  </p:normalViewPr>
  <p:slideViewPr>
    <p:cSldViewPr snapToGrid="0">
      <p:cViewPr varScale="1">
        <p:scale>
          <a:sx n="153" d="100"/>
          <a:sy n="153" d="100"/>
        </p:scale>
        <p:origin x="304" y="80"/>
      </p:cViewPr>
      <p:guideLst/>
    </p:cSldViewPr>
  </p:slideViewPr>
  <p:outlineViewPr>
    <p:cViewPr>
      <p:scale>
        <a:sx n="33" d="100"/>
        <a:sy n="33" d="100"/>
      </p:scale>
      <p:origin x="0" y="-8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CE2C-7FA4-4924-BCA1-8B4ED46791C5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9B93-2AC3-4332-9422-7CFDAF1E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0C7-FD4A-4F62-B272-59DCCC8B723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8B68-2978-4633-A729-8D935699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8B68-2978-4633-A729-8D9356993C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4758-43E5-4687-ACD5-79360B5B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88" y="2407474"/>
            <a:ext cx="9144000" cy="1122363"/>
          </a:xfrm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A650B4-20D6-4889-AB43-E4CEFE9E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388" y="3691489"/>
            <a:ext cx="9144000" cy="8009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5E196-AE88-4FB2-AFFD-8B67093249AA}"/>
              </a:ext>
            </a:extLst>
          </p:cNvPr>
          <p:cNvSpPr/>
          <p:nvPr/>
        </p:nvSpPr>
        <p:spPr>
          <a:xfrm>
            <a:off x="0" y="0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A1511-EF32-421C-803E-595E76111EB4}"/>
              </a:ext>
            </a:extLst>
          </p:cNvPr>
          <p:cNvSpPr/>
          <p:nvPr/>
        </p:nvSpPr>
        <p:spPr>
          <a:xfrm>
            <a:off x="0" y="5536096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0F990C-AD5D-4FEE-AD5F-055BEC4523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" y="141699"/>
            <a:ext cx="1937008" cy="8389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BDB2B2-7760-4F95-AF5E-DB0759E857C7}"/>
              </a:ext>
            </a:extLst>
          </p:cNvPr>
          <p:cNvSpPr>
            <a:spLocks noChangeAspect="1"/>
          </p:cNvSpPr>
          <p:nvPr/>
        </p:nvSpPr>
        <p:spPr>
          <a:xfrm>
            <a:off x="35998" y="6066000"/>
            <a:ext cx="126288" cy="10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241A8-71C4-42B6-B36E-9A6DC4C6B986}"/>
              </a:ext>
            </a:extLst>
          </p:cNvPr>
          <p:cNvSpPr txBox="1"/>
          <p:nvPr/>
        </p:nvSpPr>
        <p:spPr>
          <a:xfrm>
            <a:off x="167256" y="5934670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A3CF9-BAA0-43D1-BC84-F1A0A67CAA13}"/>
              </a:ext>
            </a:extLst>
          </p:cNvPr>
          <p:cNvSpPr/>
          <p:nvPr userDrawn="1"/>
        </p:nvSpPr>
        <p:spPr>
          <a:xfrm>
            <a:off x="0" y="0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4EE92-B97F-468E-AEB2-1B4EE80F7351}"/>
              </a:ext>
            </a:extLst>
          </p:cNvPr>
          <p:cNvSpPr/>
          <p:nvPr userDrawn="1"/>
        </p:nvSpPr>
        <p:spPr>
          <a:xfrm>
            <a:off x="0" y="5536096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5D64AE9-0514-4FC8-A30A-76E39B9DA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" y="141699"/>
            <a:ext cx="1937008" cy="8389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4194AD-76C3-4507-B072-FAC31D3DA804}"/>
              </a:ext>
            </a:extLst>
          </p:cNvPr>
          <p:cNvSpPr>
            <a:spLocks noChangeAspect="1"/>
          </p:cNvSpPr>
          <p:nvPr userDrawn="1"/>
        </p:nvSpPr>
        <p:spPr>
          <a:xfrm>
            <a:off x="35998" y="6066000"/>
            <a:ext cx="126288" cy="10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B6F395-B689-44FA-973B-90AE29DC2134}"/>
              </a:ext>
            </a:extLst>
          </p:cNvPr>
          <p:cNvSpPr txBox="1"/>
          <p:nvPr userDrawn="1"/>
        </p:nvSpPr>
        <p:spPr>
          <a:xfrm>
            <a:off x="167256" y="5934670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8569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21781-3034-4259-9001-273D7582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92206-BC18-454B-A90F-ED1B65B7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42569-A300-481D-A2DE-A37FE9DD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B6471-E513-49B3-AA37-7F9A676F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DBF26-31CC-49D1-B7C2-D3C4275A6805}"/>
              </a:ext>
            </a:extLst>
          </p:cNvPr>
          <p:cNvSpPr/>
          <p:nvPr userDrawn="1"/>
        </p:nvSpPr>
        <p:spPr>
          <a:xfrm>
            <a:off x="1216152" y="1005841"/>
            <a:ext cx="109758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4DB9B-E94D-48AF-95FC-7E26BE188C94}"/>
              </a:ext>
            </a:extLst>
          </p:cNvPr>
          <p:cNvSpPr/>
          <p:nvPr/>
        </p:nvSpPr>
        <p:spPr>
          <a:xfrm>
            <a:off x="1216151" y="6471475"/>
            <a:ext cx="10975847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603D01-B35A-4615-A6A2-F28D2FAC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36525"/>
            <a:ext cx="10634472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AB1D6-680B-4A7C-AA73-A44F57F3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152" y="1289304"/>
            <a:ext cx="106344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F7C0D-8308-4CF1-8C3E-AAC3CACB6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6152" y="6471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3A669-A9F0-424A-8170-A1AA383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988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PASC 2021, P.Donnel, 06.07.2021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DAE0D-B2ED-4B8B-9A0C-D74C6873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71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A285B5-CB1B-436C-99CE-ED48475603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D42651-C3F6-4B4F-A3FB-7B283E0042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342353"/>
            <a:ext cx="1162205" cy="503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A0C8F7-5062-4FFC-9B54-502813FDE6D0}"/>
              </a:ext>
            </a:extLst>
          </p:cNvPr>
          <p:cNvSpPr>
            <a:spLocks noChangeAspect="1"/>
          </p:cNvSpPr>
          <p:nvPr/>
        </p:nvSpPr>
        <p:spPr>
          <a:xfrm>
            <a:off x="36000" y="6264000"/>
            <a:ext cx="864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99B1EF-D581-463D-9EC9-222B8BE09FFB}"/>
              </a:ext>
            </a:extLst>
          </p:cNvPr>
          <p:cNvSpPr txBox="1"/>
          <p:nvPr/>
        </p:nvSpPr>
        <p:spPr>
          <a:xfrm>
            <a:off x="122533" y="6126911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66BD9-5B88-4E0B-8AF7-FE4CBCAF3C5C}"/>
              </a:ext>
            </a:extLst>
          </p:cNvPr>
          <p:cNvSpPr/>
          <p:nvPr userDrawn="1"/>
        </p:nvSpPr>
        <p:spPr>
          <a:xfrm>
            <a:off x="1216151" y="6471475"/>
            <a:ext cx="10975847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440BD0-92A3-4797-9F93-C3AD614F78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342353"/>
            <a:ext cx="1162205" cy="503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452B97-1F3A-4A10-8988-F5F885C3BA62}"/>
              </a:ext>
            </a:extLst>
          </p:cNvPr>
          <p:cNvSpPr>
            <a:spLocks noChangeAspect="1"/>
          </p:cNvSpPr>
          <p:nvPr userDrawn="1"/>
        </p:nvSpPr>
        <p:spPr>
          <a:xfrm>
            <a:off x="36000" y="6264000"/>
            <a:ext cx="864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28D1AA-A430-4A93-89C8-E951702E2CD7}"/>
              </a:ext>
            </a:extLst>
          </p:cNvPr>
          <p:cNvSpPr txBox="1"/>
          <p:nvPr userDrawn="1"/>
        </p:nvSpPr>
        <p:spPr>
          <a:xfrm>
            <a:off x="122533" y="6126911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56AFFA41-D23C-4FB9-AB0F-89FD38FC6898}"/>
              </a:ext>
            </a:extLst>
          </p:cNvPr>
          <p:cNvSpPr txBox="1">
            <a:spLocks/>
          </p:cNvSpPr>
          <p:nvPr userDrawn="1"/>
        </p:nvSpPr>
        <p:spPr>
          <a:xfrm>
            <a:off x="4036251" y="6471474"/>
            <a:ext cx="5772768" cy="36512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G. Di </a:t>
            </a:r>
            <a:r>
              <a:rPr lang="en-US" sz="1600" dirty="0" err="1"/>
              <a:t>Giannatale</a:t>
            </a:r>
            <a:r>
              <a:rPr lang="en-US" sz="1600" dirty="0"/>
              <a:t>, </a:t>
            </a:r>
            <a:r>
              <a:rPr lang="en-US" sz="1600" dirty="0" smtClean="0"/>
              <a:t>TSVV2 annual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</a:t>
            </a:r>
            <a:r>
              <a:rPr lang="en-US" sz="1600" dirty="0"/>
              <a:t>, </a:t>
            </a:r>
            <a:r>
              <a:rPr lang="en-US" sz="1600" dirty="0" smtClean="0"/>
              <a:t>17</a:t>
            </a:r>
            <a:r>
              <a:rPr lang="en-US" sz="1600" baseline="30000" dirty="0" smtClean="0"/>
              <a:t>th</a:t>
            </a:r>
            <a:r>
              <a:rPr lang="en-US" sz="1600" baseline="0" dirty="0" smtClean="0"/>
              <a:t> </a:t>
            </a:r>
            <a:r>
              <a:rPr lang="en-US" sz="1600" dirty="0" smtClean="0"/>
              <a:t>July</a:t>
            </a:r>
            <a:r>
              <a:rPr lang="en-US" sz="1600" baseline="0" dirty="0" smtClean="0"/>
              <a:t> </a:t>
            </a:r>
            <a:r>
              <a:rPr lang="en-US" sz="16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31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799" y="3001190"/>
            <a:ext cx="10041802" cy="800997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Di Giannatale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Brunner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Murugappan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L. Villard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ORB5 team</a:t>
            </a:r>
            <a:endParaRPr lang="fr-CH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569" y="3802187"/>
            <a:ext cx="10260431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EPFL, SPC, CH-1015 Lausanne,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Switzerland</a:t>
            </a:r>
            <a:endParaRPr lang="en-US" sz="2000" kern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8290" y="599090"/>
            <a:ext cx="9840312" cy="1912059"/>
          </a:xfrm>
        </p:spPr>
        <p:txBody>
          <a:bodyPr>
            <a:noAutofit/>
          </a:bodyPr>
          <a:lstStyle/>
          <a:p>
            <a:r>
              <a:rPr lang="en-US" sz="3200" dirty="0" smtClean="0"/>
              <a:t>Triangularity studies with global gyrokinetic simulations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0"/>
    </mc:Choice>
    <mc:Fallback xmlns="">
      <p:transition spd="slow" advTm="280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Back to hybrid model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scan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91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4465" y="1189552"/>
                <a:ext cx="10634472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If turbulence reach the edge boundary conditions may matter</a:t>
                </a:r>
                <a:endParaRPr lang="en-US" sz="2000" dirty="0"/>
              </a:p>
              <a:p>
                <a:pPr lvl="1"/>
                <a:r>
                  <a:rPr lang="en-US" sz="1800" dirty="0" smtClean="0"/>
                  <a:t>Simulation </a:t>
                </a:r>
                <a:r>
                  <a:rPr lang="en-US" sz="1800" dirty="0"/>
                  <a:t>for wide turbulent </a:t>
                </a:r>
                <a:r>
                  <a:rPr lang="en-US" sz="1800" dirty="0" smtClean="0"/>
                  <a:t>region but shifter more on the core</a:t>
                </a:r>
              </a:p>
              <a:p>
                <a:pPr lvl="2"/>
                <a:r>
                  <a:rPr lang="en-US" sz="1600" dirty="0" smtClean="0"/>
                  <a:t>We are farer from rational surfaces, the passing electron response </a:t>
                </a:r>
                <a:endParaRPr lang="en-US" sz="1600" dirty="0"/>
              </a:p>
              <a:p>
                <a:pPr lvl="2"/>
                <a:r>
                  <a:rPr lang="en-US" sz="1600" dirty="0" smtClean="0"/>
                  <a:t>Linear simulations show very similar growth rates (even more than what seen before)</a:t>
                </a:r>
              </a:p>
              <a:p>
                <a:pPr lvl="2"/>
                <a:endParaRPr lang="en-US" sz="1600" dirty="0"/>
              </a:p>
              <a:p>
                <a:pPr lvl="1"/>
                <a:r>
                  <a:rPr lang="en-US" sz="1800" dirty="0" smtClean="0"/>
                  <a:t>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have been scanned (4 different “machine sizes”) at s=0.6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 smtClean="0"/>
                  <a:t> = 110 (TCV), 155 (bigger than TCV), 220 (DIIID ?), 330 (quite big machine! Simulations on going..)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4465" y="1189552"/>
                <a:ext cx="10634472" cy="5029200"/>
              </a:xfrm>
              <a:blipFill>
                <a:blip r:embed="rId3"/>
                <a:stretch>
                  <a:fillRect l="-516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38" y="3481986"/>
            <a:ext cx="4160294" cy="2965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73" y="3501067"/>
            <a:ext cx="4167665" cy="29704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5275" y="5646995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89147" y="5666546"/>
            <a:ext cx="11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6" y="4384594"/>
            <a:ext cx="2573436" cy="18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3"/>
    </mc:Choice>
    <mc:Fallback xmlns="">
      <p:transition spd="slow" advTm="9946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/>
          <a:stretch/>
        </p:blipFill>
        <p:spPr>
          <a:xfrm>
            <a:off x="2810037" y="1170976"/>
            <a:ext cx="9140225" cy="518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34206" y="2406869"/>
                <a:ext cx="1207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06" y="2406869"/>
                <a:ext cx="1207254" cy="276999"/>
              </a:xfrm>
              <a:prstGeom prst="rect">
                <a:avLst/>
              </a:prstGeom>
              <a:blipFill>
                <a:blip r:embed="rId3"/>
                <a:stretch>
                  <a:fillRect l="-4020" t="-2222" r="-402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34206" y="4661338"/>
                <a:ext cx="1207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06" y="4661338"/>
                <a:ext cx="1207254" cy="276999"/>
              </a:xfrm>
              <a:prstGeom prst="rect">
                <a:avLst/>
              </a:prstGeom>
              <a:blipFill>
                <a:blip r:embed="rId4"/>
                <a:stretch>
                  <a:fillRect l="-4020" t="-4444" r="-402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1368552" y="288925"/>
            <a:ext cx="10634472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Back to hybrid model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scan 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491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7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3"/>
    </mc:Choice>
    <mc:Fallback xmlns="">
      <p:transition spd="slow" advTm="9946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8" r="5026"/>
          <a:stretch/>
        </p:blipFill>
        <p:spPr>
          <a:xfrm>
            <a:off x="2810037" y="3778135"/>
            <a:ext cx="9140225" cy="258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50195" y="3705374"/>
                <a:ext cx="1207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195" y="3705374"/>
                <a:ext cx="1207254" cy="276999"/>
              </a:xfrm>
              <a:prstGeom prst="rect">
                <a:avLst/>
              </a:prstGeom>
              <a:blipFill>
                <a:blip r:embed="rId3"/>
                <a:stretch>
                  <a:fillRect l="-4545" t="-2222" r="-404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1368552" y="288925"/>
            <a:ext cx="10634472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Back to hybrid model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scan 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91" b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>
          <a:xfrm>
            <a:off x="7917702" y="1075755"/>
            <a:ext cx="3791606" cy="2507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0"/>
          <a:stretch/>
        </p:blipFill>
        <p:spPr>
          <a:xfrm>
            <a:off x="3524146" y="1108414"/>
            <a:ext cx="3777752" cy="2495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3969" y="1092055"/>
            <a:ext cx="5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85613" y="1079165"/>
            <a:ext cx="5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3"/>
    </mc:Choice>
    <mc:Fallback xmlns="">
      <p:transition spd="slow" advTm="994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evaluation through Hurst exponent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91" y="1168515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2626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evaluation through Hurst exponent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2"/>
          <a:stretch/>
        </p:blipFill>
        <p:spPr>
          <a:xfrm>
            <a:off x="2077382" y="1051560"/>
            <a:ext cx="9914922" cy="54199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8897" y="2007476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18897" y="4776952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physics is not enough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r="26390"/>
          <a:stretch/>
        </p:blipFill>
        <p:spPr>
          <a:xfrm>
            <a:off x="1398926" y="2266959"/>
            <a:ext cx="3415862" cy="41215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60" y="2712822"/>
            <a:ext cx="4900965" cy="3675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 b="47533"/>
          <a:stretch/>
        </p:blipFill>
        <p:spPr>
          <a:xfrm>
            <a:off x="6205159" y="1225746"/>
            <a:ext cx="4900965" cy="17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The ion electron mass ratio played a major role for systematically obtaining lower transport coefficients in negative triangularity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Now we systematically observe negative triangularity transport </a:t>
                </a:r>
                <a:r>
                  <a:rPr lang="en-US" dirty="0" smtClean="0"/>
                  <a:t>reduction</a:t>
                </a:r>
              </a:p>
              <a:p>
                <a:pPr lvl="1"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Positive triangularity </a:t>
                </a:r>
                <a:r>
                  <a:rPr lang="en-US" dirty="0" smtClean="0"/>
                  <a:t>features </a:t>
                </a:r>
                <a:r>
                  <a:rPr lang="en-US" dirty="0"/>
                  <a:t>higher non-local </a:t>
                </a:r>
                <a:r>
                  <a:rPr lang="en-US" dirty="0" smtClean="0"/>
                  <a:t>transport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Higher Hurst exponents for Temperature time series (both for ions and electrons)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More clear and coherent avalanches</a:t>
                </a:r>
              </a:p>
              <a:p>
                <a:pPr lvl="1">
                  <a:spcAft>
                    <a:spcPts val="600"/>
                  </a:spcAft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effects have been </a:t>
                </a:r>
                <a:r>
                  <a:rPr lang="en-US" dirty="0" smtClean="0"/>
                  <a:t>studied</a:t>
                </a:r>
                <a:endParaRPr lang="en-US" dirty="0"/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New zones appear when doubling the system size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Increasing “coupling” of ion-electron dynamic is observed at higher system size for PT, NT does not show huge changes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The improvements of NT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PT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 not fade out with 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(almost better at 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fr-CH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lvl="1"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Fully kinetic electrons simulations show </a:t>
                </a:r>
                <a:r>
                  <a:rPr lang="en-US" dirty="0" smtClean="0"/>
                  <a:t>not negligible effects where there are many rational </a:t>
                </a:r>
                <a:r>
                  <a:rPr lang="en-US" dirty="0" smtClean="0"/>
                  <a:t>surfaces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9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M100 resources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47988"/>
                <a:ext cx="10634472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So far TCV plasmas have been simulated with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CH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CH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fr-CH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fr-CH" sz="1800" b="0" i="1" smtClean="0">
                        <a:latin typeface="Cambria Math" panose="02040503050406030204" pitchFamily="18" charset="0"/>
                      </a:rPr>
                      <m:t>∼ 150</m:t>
                    </m:r>
                  </m:oMath>
                </a14:m>
                <a:r>
                  <a:rPr lang="en-US" sz="1800" dirty="0"/>
                  <a:t>. It required:</a:t>
                </a:r>
              </a:p>
              <a:p>
                <a:pPr lvl="1"/>
                <a:r>
                  <a:rPr lang="en-US" sz="1600" dirty="0"/>
                  <a:t>32 nodes for hybrid simulations to reach (with good signal to noise ratio) 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CH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in 7 days of 24h computation</a:t>
                </a:r>
              </a:p>
              <a:p>
                <a:pPr lvl="1"/>
                <a:r>
                  <a:rPr lang="en-US" sz="1600" dirty="0"/>
                  <a:t>32 nodes for fully kinetic simulations to reach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∼160</m:t>
                    </m:r>
                    <m:d>
                      <m:dPr>
                        <m:begChr m:val="["/>
                        <m:endChr m:val="]"/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(basically nothing!) in 2 days of 24h computation with border-line signal to noise ratio</a:t>
                </a:r>
              </a:p>
              <a:p>
                <a:pPr lvl="2"/>
                <a:r>
                  <a:rPr lang="en-US" sz="1400" dirty="0"/>
                  <a:t>With 32 nodes we are limited in GPU memory and thus on the number of markers </a:t>
                </a:r>
                <a:r>
                  <a:rPr lang="en-US" sz="1400" dirty="0">
                    <a:sym typeface="Wingdings" panose="05000000000000000000" pitchFamily="2" charset="2"/>
                  </a:rPr>
                  <a:t> these simulations cannot be done if resources at our disposal are not increased</a:t>
                </a:r>
              </a:p>
              <a:p>
                <a:pPr lvl="2"/>
                <a:r>
                  <a:rPr lang="en-US" sz="1400" dirty="0">
                    <a:sym typeface="Wingdings" panose="05000000000000000000" pitchFamily="2" charset="2"/>
                  </a:rPr>
                  <a:t>When moving to bigger machines number of markers has to be increased as well  physically relevant studies cannot be done with nowadays resources</a:t>
                </a:r>
              </a:p>
              <a:p>
                <a:pPr lvl="2"/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800" dirty="0">
                    <a:sym typeface="Wingdings" panose="05000000000000000000" pitchFamily="2" charset="2"/>
                  </a:rPr>
                  <a:t>With LEONARDO with expect to simulate larger things </a:t>
                </a:r>
                <a:r>
                  <a:rPr lang="en-US" sz="1800" u="sng" dirty="0">
                    <a:sym typeface="Wingdings" panose="05000000000000000000" pitchFamily="2" charset="2"/>
                  </a:rPr>
                  <a:t>IF</a:t>
                </a:r>
                <a:r>
                  <a:rPr lang="en-US" sz="1800" dirty="0">
                    <a:sym typeface="Wingdings" panose="05000000000000000000" pitchFamily="2" charset="2"/>
                  </a:rPr>
                  <a:t> M100 LEONARDO resources will be converted 1 to 1.</a:t>
                </a:r>
              </a:p>
              <a:p>
                <a:r>
                  <a:rPr lang="en-US" sz="1800" dirty="0">
                    <a:sym typeface="Wingdings" panose="05000000000000000000" pitchFamily="2" charset="2"/>
                  </a:rPr>
                  <a:t>Our experience underlined some criticalities on the number of nodes that are available on the EUROfusion dedicated partition and how the low priority queue is managed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47988"/>
                <a:ext cx="10634472" cy="5029200"/>
              </a:xfrm>
              <a:blipFill>
                <a:blip r:embed="rId2"/>
                <a:stretch>
                  <a:fillRect l="-401" t="-8970" r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54"/>
    </mc:Choice>
    <mc:Fallback xmlns="">
      <p:transition spd="slow" advTm="2710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>
          <a:xfrm>
            <a:off x="3512127" y="2962149"/>
            <a:ext cx="7800762" cy="3426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fully kinetic </a:t>
            </a:r>
            <a:r>
              <a:rPr lang="en-US" dirty="0" smtClean="0"/>
              <a:t>electrons-1 </a:t>
            </a:r>
            <a:r>
              <a:rPr lang="en-US" dirty="0"/>
              <a:t>(work in progress)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465" y="1189552"/>
            <a:ext cx="10634472" cy="5029200"/>
          </a:xfrm>
        </p:spPr>
        <p:txBody>
          <a:bodyPr>
            <a:normAutofit/>
          </a:bodyPr>
          <a:lstStyle/>
          <a:p>
            <a:r>
              <a:rPr lang="en-US" sz="2000" dirty="0"/>
              <a:t>Impact of fully kinetic electrons response is evaluated</a:t>
            </a:r>
          </a:p>
          <a:p>
            <a:pPr lvl="1"/>
            <a:r>
              <a:rPr lang="en-US" sz="1800" dirty="0"/>
              <a:t>Simulation for narrow turbulent region</a:t>
            </a:r>
          </a:p>
          <a:p>
            <a:pPr lvl="2"/>
            <a:r>
              <a:rPr lang="en-US" sz="1600" dirty="0"/>
              <a:t>Fluxes are higher,  NT reduction is about 30-35% (20-30% for hybrid model), turbulence spreading more on the </a:t>
            </a:r>
            <a:r>
              <a:rPr lang="en-US" sz="1600" dirty="0" smtClean="0"/>
              <a:t>outside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3"/>
    </mc:Choice>
    <mc:Fallback xmlns="">
      <p:transition spd="slow" advTm="9946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Aggregated variance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517" y="1437410"/>
            <a:ext cx="8526757" cy="45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ORB5 - Code, equations and approximations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62878"/>
                <a:ext cx="10634472" cy="5155626"/>
              </a:xfrm>
            </p:spPr>
            <p:txBody>
              <a:bodyPr>
                <a:normAutofit/>
              </a:bodyPr>
              <a:lstStyle/>
              <a:p>
                <a:pPr marL="228600" lvl="1" algn="just">
                  <a:spcBef>
                    <a:spcPts val="1000"/>
                  </a:spcBef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ORB5 is a full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EM, flux-driven, global, PIC GK code</a:t>
                </a:r>
              </a:p>
              <a:p>
                <a:pPr marL="228600" lvl="1" algn="just">
                  <a:spcBef>
                    <a:spcPts val="1000"/>
                  </a:spcBef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ORB5 solves a full-f Vlasov equation</a:t>
                </a:r>
                <a:r>
                  <a:rPr lang="en-US" sz="2200" dirty="0"/>
                  <a:t>,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spite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splitting used as control variate. The total distribution function is represented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discretized using markers</a:t>
                </a:r>
              </a:p>
              <a:p>
                <a:pPr lvl="1"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leads to noise reduction (under PIC-Monte Carlo considerations)</a:t>
                </a:r>
              </a:p>
              <a:p>
                <a:pPr marL="457200" lvl="1" indent="0" algn="just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1" algn="just">
                  <a:spcBef>
                    <a:spcPts val="100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phase space is sampled with markers. Such markers are evolved and their orbits are followed during the simulation in the 5D phase space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 solved with 2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3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order B-splines</a:t>
                </a:r>
              </a:p>
              <a:p>
                <a:pPr lvl="1"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two angular coordinates the solver works in Fourier space. Assuming that the perturbations are almost field aligned it solves the fields for few modes per radial location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62878"/>
                <a:ext cx="10634472" cy="5155626"/>
              </a:xfrm>
              <a:blipFill>
                <a:blip r:embed="rId2"/>
                <a:stretch>
                  <a:fillRect l="-631" t="-1418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9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28"/>
    </mc:Choice>
    <mc:Fallback xmlns="">
      <p:transition spd="slow" advTm="836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Hurst exponent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The long range dependent processes have some important properties. The variances of the sample mean are decaying more slowly than the reciprocal of the sample size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smtClean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800" dirty="0" smtClean="0"/>
                  <a:t>Classical </a:t>
                </a:r>
                <a:r>
                  <a:rPr lang="en-US" sz="1800" dirty="0"/>
                  <a:t>statistical tests </a:t>
                </a:r>
                <a:r>
                  <a:rPr lang="en-US" sz="1800" dirty="0" smtClean="0"/>
                  <a:t>lead </a:t>
                </a:r>
                <a:r>
                  <a:rPr lang="en-US" sz="1800" dirty="0"/>
                  <a:t>to the </a:t>
                </a:r>
                <a:r>
                  <a:rPr lang="en-US" sz="1800" dirty="0" smtClean="0"/>
                  <a:t>wrong results, many </a:t>
                </a:r>
                <a:r>
                  <a:rPr lang="en-US" sz="1800" dirty="0"/>
                  <a:t>Hurst estimators have been proposed to analyze the LRD time </a:t>
                </a:r>
                <a:r>
                  <a:rPr lang="en-US" sz="1800" dirty="0" smtClean="0"/>
                  <a:t>series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1600" dirty="0" smtClean="0"/>
                  <a:t>Example, R/S estimator: For </a:t>
                </a:r>
                <a:r>
                  <a:rPr lang="en-US" sz="1600" dirty="0"/>
                  <a:t>a given time series of length </a:t>
                </a:r>
                <a:r>
                  <a:rPr lang="en-US" sz="1600" i="1" dirty="0"/>
                  <a:t>N</a:t>
                </a:r>
                <a:r>
                  <a:rPr lang="en-US" sz="1600" dirty="0"/>
                  <a:t>, </a:t>
                </a:r>
                <a:r>
                  <a:rPr lang="en-US" sz="1600" i="1" dirty="0"/>
                  <a:t>R(n) </a:t>
                </a:r>
                <a:r>
                  <a:rPr lang="en-US" sz="1600" dirty="0"/>
                  <a:t>is the range of the data </a:t>
                </a:r>
                <a:r>
                  <a:rPr lang="en-US" sz="1600" dirty="0" smtClean="0"/>
                  <a:t>aggregated over </a:t>
                </a:r>
                <a:r>
                  <a:rPr lang="en-US" sz="1600" dirty="0"/>
                  <a:t>blocks of length </a:t>
                </a:r>
                <a:r>
                  <a:rPr lang="en-US" sz="1600" i="1" dirty="0"/>
                  <a:t>n</a:t>
                </a:r>
                <a:r>
                  <a:rPr lang="en-US" sz="16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dirty="0"/>
                  <a:t>the sample variance. </a:t>
                </a:r>
                <a:endParaRPr lang="en-US" sz="1600" dirty="0" smtClean="0"/>
              </a:p>
              <a:p>
                <a:pPr marL="914400" lvl="2" indent="0">
                  <a:spcAft>
                    <a:spcPts val="600"/>
                  </a:spcAft>
                  <a:buNone/>
                </a:pP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CH" sz="1600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1600" dirty="0"/>
                  <a:t>   as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→ ∞ </m:t>
                    </m:r>
                  </m:oMath>
                </a14:m>
                <a:endParaRPr lang="en-US" sz="18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Long story short: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&lt;0.5 </m:t>
                    </m:r>
                  </m:oMath>
                </a14:m>
                <a:r>
                  <a:rPr lang="en-US" sz="2000" dirty="0" smtClean="0"/>
                  <a:t>corresponds to sub-diffusive dynamics,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0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CH" sz="2000" b="0" i="0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.5 </m:t>
                    </m:r>
                  </m:oMath>
                </a14:m>
                <a:r>
                  <a:rPr lang="en-US" sz="2000" dirty="0"/>
                  <a:t>corresponds to </a:t>
                </a:r>
                <a:r>
                  <a:rPr lang="en-US" sz="2000" dirty="0" smtClean="0"/>
                  <a:t>super-diffusive dynamics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 smtClean="0"/>
                  <a:t>Fractional Brownian motion can be written explicitly as function</a:t>
                </a:r>
                <a:br>
                  <a:rPr lang="en-US" sz="1600" dirty="0" smtClean="0"/>
                </a:br>
                <a:r>
                  <a:rPr lang="en-US" sz="1600" dirty="0" smtClean="0"/>
                  <a:t>of the Hurst exp. (for H=0.5 is the usual Brownian motion)</a:t>
                </a:r>
                <a:br>
                  <a:rPr lang="en-US" sz="1600" dirty="0" smtClean="0"/>
                </a:br>
                <a:endParaRPr lang="en-US" sz="1600" dirty="0" smtClean="0"/>
              </a:p>
              <a:p>
                <a:pPr lvl="1">
                  <a:spcAft>
                    <a:spcPts val="600"/>
                  </a:spcAft>
                </a:pPr>
                <a:endParaRPr lang="en-US" sz="16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 smtClean="0"/>
                  <a:t>H does also directly links to the order of fractional derivatives (in time and space) for a fractional with memory diffusive process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f>
                      <m:fPr>
                        <m:type m:val="lin"/>
                        <m:ctrlPr>
                          <a:rPr lang="fr-CH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H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</m:num>
                      <m:den>
                        <m:r>
                          <a:rPr lang="fr-CH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400" dirty="0" smtClean="0"/>
                  <a:t> (</a:t>
                </a:r>
                <a14:m>
                  <m:oMath xmlns:m="http://schemas.openxmlformats.org/officeDocument/2006/math">
                    <m:r>
                      <a:rPr lang="fr-CH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400" dirty="0" smtClean="0"/>
                  <a:t> order in time, </a:t>
                </a:r>
                <a14:m>
                  <m:oMath xmlns:m="http://schemas.openxmlformats.org/officeDocument/2006/math">
                    <m:r>
                      <a:rPr lang="fr-CH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</m:oMath>
                </a14:m>
                <a:r>
                  <a:rPr lang="en-US" sz="1400" dirty="0" smtClean="0"/>
                  <a:t> order in space)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6" t="-1818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75"/>
          <a:stretch/>
        </p:blipFill>
        <p:spPr>
          <a:xfrm>
            <a:off x="7780712" y="4118957"/>
            <a:ext cx="4352445" cy="10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Code, equations and approximations(3) -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formalism of ORB5 comes from the field-particles Lagrangian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approximations have to be done on the following equation: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84" y="2081504"/>
            <a:ext cx="8249355" cy="159051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77478" y="3005485"/>
            <a:ext cx="1212574" cy="715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-894" t="28879" r="894" b="22441"/>
          <a:stretch/>
        </p:blipFill>
        <p:spPr>
          <a:xfrm>
            <a:off x="4138910" y="4651843"/>
            <a:ext cx="4445964" cy="1133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10" y="5725703"/>
            <a:ext cx="3639554" cy="704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80" r="39716" b="72709"/>
          <a:stretch/>
        </p:blipFill>
        <p:spPr>
          <a:xfrm>
            <a:off x="1458728" y="4749467"/>
            <a:ext cx="2680182" cy="6240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1784" y="4194313"/>
            <a:ext cx="725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with respect to the potential: Quasi neutrality equation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187741" y="6009202"/>
            <a:ext cx="573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07424" y="5824536"/>
                <a:ext cx="3651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Works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fr-CH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424" y="5824536"/>
                <a:ext cx="3651041" cy="369332"/>
              </a:xfrm>
              <a:prstGeom prst="rect">
                <a:avLst/>
              </a:prstGeom>
              <a:blipFill>
                <a:blip r:embed="rId5"/>
                <a:stretch>
                  <a:fillRect l="-13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982556" y="5172839"/>
            <a:ext cx="339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Simplest functional form of polarization density,</a:t>
            </a:r>
          </a:p>
        </p:txBody>
      </p:sp>
    </p:spTree>
    <p:extLst>
      <p:ext uri="{BB962C8B-B14F-4D97-AF65-F5344CB8AC3E}">
        <p14:creationId xmlns:p14="http://schemas.microsoft.com/office/powerpoint/2010/main" val="15381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28"/>
    </mc:Choice>
    <mc:Fallback xmlns="">
      <p:transition spd="slow" advTm="7272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8" y="3669083"/>
            <a:ext cx="3815379" cy="269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7" y="3687750"/>
            <a:ext cx="3641914" cy="2596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31" y="3685749"/>
            <a:ext cx="3668317" cy="2626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</a:t>
            </a:r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152" y="1137431"/>
                <a:ext cx="10975848" cy="46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fr-CH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=1/150 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=0.8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CH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CH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fr-CH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fr-CH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fr-CH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</m:e>
                          <m: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fr-CH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∼1/130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2" y="1137431"/>
                <a:ext cx="10975848" cy="460832"/>
              </a:xfrm>
              <a:prstGeom prst="rect">
                <a:avLst/>
              </a:prstGeom>
              <a:blipFill>
                <a:blip r:embed="rId5"/>
                <a:stretch>
                  <a:fillRect l="-22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30339" y="3956993"/>
            <a:ext cx="1777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reduction around 20-30%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58342" y="4742411"/>
            <a:ext cx="864523" cy="835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071577">
            <a:off x="3175461" y="549397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81507" y="5577840"/>
                <a:ext cx="1197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fr-CH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±0.3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07" y="5577840"/>
                <a:ext cx="1197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82701" y="3964513"/>
            <a:ext cx="14685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reduction around 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78446" y="5533711"/>
                <a:ext cx="1274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fr-CH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±0.3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46" y="5533711"/>
                <a:ext cx="12741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38"/>
    </mc:Choice>
    <mc:Fallback xmlns="">
      <p:transition spd="slow" advTm="2245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of the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16152" y="1137431"/>
                <a:ext cx="10975848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TCV equilibria have been taken, #60797 for positive triangularity (PT), #58499 for negative triangularity (NT), </a:t>
                </a:r>
                <a14:m>
                  <m:oMath xmlns:m="http://schemas.openxmlformats.org/officeDocument/2006/math">
                    <m:r>
                      <a:rPr lang="fr-CH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±0.5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Decaying turbulence simulations for adiabatic electrons did not show any significant difference  between the configurations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 kinetic description of heavy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CH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fr-CH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fr-CH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CH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=100−200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trapped electrons has been adopted (hybrid electrons model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hybrid model does not change the story.. Still similar turbulent features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Flux driven simulations led to same conclusions..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2" y="1137431"/>
                <a:ext cx="10975848" cy="4555093"/>
              </a:xfrm>
              <a:prstGeom prst="rect">
                <a:avLst/>
              </a:prstGeom>
              <a:blipFill>
                <a:blip r:embed="rId2"/>
                <a:stretch>
                  <a:fillRect l="-778" t="-1071" r="-167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7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76"/>
    </mc:Choice>
    <mc:Fallback xmlns="">
      <p:transition spd="slow" advTm="1275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78" y="3669083"/>
            <a:ext cx="3815379" cy="269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7" y="3687750"/>
            <a:ext cx="3641914" cy="2596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31" y="3685749"/>
            <a:ext cx="3668317" cy="2626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</a:t>
            </a:r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152" y="1137431"/>
                <a:ext cx="10975848" cy="2068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Simulations done with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 model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(kinetic response of trapped electrons, adiabatic response passing electrons)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game changer was the electron mass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Lighter (but still heavy) electrons are used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CH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logarithmic gradient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CH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fr-CH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fr-CH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H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fr-CH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fr-CH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=5.6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peaked at the radial location where </a:t>
                </a:r>
                <a14:m>
                  <m:oMath xmlns:m="http://schemas.openxmlformats.org/officeDocument/2006/math">
                    <m:r>
                      <a:rPr lang="fr-CH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±0.3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used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NT shows a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about 30%</a:t>
                </a:r>
              </a:p>
              <a:p>
                <a:pPr marL="285750" indent="-28575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logarithmic gradient has been moved outward (in a higher shaped radial region)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difference between the two configuration becomes bigger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2" y="1137431"/>
                <a:ext cx="10975848" cy="2068130"/>
              </a:xfrm>
              <a:prstGeom prst="rect">
                <a:avLst/>
              </a:prstGeom>
              <a:blipFill>
                <a:blip r:embed="rId5"/>
                <a:stretch>
                  <a:fillRect l="-222" t="-885" b="-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30339" y="3956993"/>
            <a:ext cx="1777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reduction around 20-30%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58342" y="4742411"/>
            <a:ext cx="864523" cy="835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071577">
            <a:off x="3175461" y="549397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81507" y="5577840"/>
                <a:ext cx="1197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fr-CH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±0.3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07" y="5577840"/>
                <a:ext cx="11971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82701" y="3964513"/>
            <a:ext cx="14685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reduction around 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78446" y="5533711"/>
                <a:ext cx="1274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fr-CH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±0.3</m:t>
                    </m:r>
                    <m:r>
                      <a:rPr lang="fr-CH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46" y="5533711"/>
                <a:ext cx="12741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2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38"/>
    </mc:Choice>
    <mc:Fallback xmlns="">
      <p:transition spd="slow" advTm="2245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more realistic profiles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66759"/>
                <a:ext cx="10634472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Same kind of kinetic profiles but with an extended flat-top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1800" dirty="0"/>
                  <a:t>This changes drastically the amplitude of transport coefficients: there is a decrease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CH" sz="18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fr-CH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. </a:t>
                </a:r>
              </a:p>
              <a:p>
                <a:pPr lvl="1"/>
                <a:r>
                  <a:rPr lang="en-US" sz="1800" dirty="0"/>
                  <a:t>PT more features more systematic avalanches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66759"/>
                <a:ext cx="10634472" cy="5029200"/>
              </a:xfrm>
              <a:blipFill>
                <a:blip r:embed="rId2"/>
                <a:stretch>
                  <a:fillRect l="-516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65" y="4405764"/>
            <a:ext cx="5246909" cy="2065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8463" y="4317641"/>
            <a:ext cx="107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31" y="2597725"/>
            <a:ext cx="2523521" cy="1781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75998" y="4301819"/>
            <a:ext cx="107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PT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15" y="2613192"/>
            <a:ext cx="2392285" cy="1704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44" y="2556165"/>
            <a:ext cx="2356731" cy="16791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7047" y="4528357"/>
            <a:ext cx="12469" cy="14694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99516" y="5864629"/>
            <a:ext cx="407324" cy="383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45254" y="6116911"/>
            <a:ext cx="1483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q=2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40" y="4254291"/>
            <a:ext cx="2684584" cy="1881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65" y="4272236"/>
            <a:ext cx="2618594" cy="18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06"/>
    </mc:Choice>
    <mc:Fallback xmlns="">
      <p:transition spd="slow" advTm="2188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37" y="3079890"/>
            <a:ext cx="2831281" cy="2054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65" y="3087481"/>
            <a:ext cx="2859850" cy="2087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1289304"/>
            <a:ext cx="10634472" cy="1857063"/>
          </a:xfrm>
        </p:spPr>
        <p:txBody>
          <a:bodyPr/>
          <a:lstStyle/>
          <a:p>
            <a:r>
              <a:rPr lang="en-US" dirty="0"/>
              <a:t>Linear simulations have been performed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dirty="0"/>
              <a:t>o substantial difference between PT and NT has been found for the wide profile</a:t>
            </a:r>
          </a:p>
          <a:p>
            <a:pPr lvl="1"/>
            <a:r>
              <a:rPr lang="en-US" dirty="0"/>
              <a:t>Some differences have been found with more localized profiles </a:t>
            </a:r>
            <a:r>
              <a:rPr lang="en-US" dirty="0">
                <a:sym typeface="Wingdings" panose="05000000000000000000" pitchFamily="2" charset="2"/>
              </a:rPr>
              <a:t> these differences increase with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62" y="3078004"/>
            <a:ext cx="2896444" cy="2085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2" y="2617764"/>
            <a:ext cx="2175442" cy="1549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2738" y="4522995"/>
            <a:ext cx="194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Localized middle (black)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6997" y="4560226"/>
            <a:ext cx="194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Localized outward (blue)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7812" y="4521109"/>
            <a:ext cx="194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wide (red)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0734" y="5688747"/>
            <a:ext cx="581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Internal modes are much stronger than external ones: no triangularity effect</a:t>
            </a:r>
          </a:p>
          <a:p>
            <a:pPr algn="ctr"/>
            <a:r>
              <a:rPr lang="en-US" sz="1400" dirty="0"/>
              <a:t>on the wide profile! 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7734917" y="4671447"/>
            <a:ext cx="284796" cy="1344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46186" y="5033834"/>
            <a:ext cx="1918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</a:t>
            </a:r>
            <a:endParaRPr lang="en-US" sz="1200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8963088" y="4683455"/>
            <a:ext cx="284796" cy="13278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14512" y="5042597"/>
            <a:ext cx="97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TEM-ITG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3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53"/>
    </mc:Choice>
    <mc:Fallback xmlns="">
      <p:transition spd="slow" advTm="1015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fully kinetic </a:t>
            </a:r>
            <a:r>
              <a:rPr lang="en-US" dirty="0" smtClean="0"/>
              <a:t>electrons </a:t>
            </a:r>
            <a:r>
              <a:rPr lang="en-US" dirty="0"/>
              <a:t>(work in progress)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465" y="1189552"/>
            <a:ext cx="10634472" cy="5029200"/>
          </a:xfrm>
        </p:spPr>
        <p:txBody>
          <a:bodyPr>
            <a:normAutofit/>
          </a:bodyPr>
          <a:lstStyle/>
          <a:p>
            <a:r>
              <a:rPr lang="en-US" sz="2000" dirty="0"/>
              <a:t>Impact of fully kinetic electrons response is </a:t>
            </a:r>
            <a:r>
              <a:rPr lang="en-US" sz="2000" dirty="0" smtClean="0"/>
              <a:t>evaluated</a:t>
            </a:r>
          </a:p>
          <a:p>
            <a:pPr lvl="1"/>
            <a:r>
              <a:rPr lang="en-US" sz="1600" dirty="0" smtClean="0"/>
              <a:t>Broadening of transport</a:t>
            </a:r>
          </a:p>
          <a:p>
            <a:pPr lvl="1"/>
            <a:r>
              <a:rPr lang="en-US" sz="1600" dirty="0" smtClean="0"/>
              <a:t>Effect on the </a:t>
            </a:r>
            <a:r>
              <a:rPr lang="en-US" sz="1600" dirty="0" err="1" smtClean="0"/>
              <a:t>ExB</a:t>
            </a:r>
            <a:r>
              <a:rPr lang="en-US" sz="1600" dirty="0" smtClean="0"/>
              <a:t> shear: inversion of propagation direction and corrugation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7922" b="3735"/>
          <a:stretch/>
        </p:blipFill>
        <p:spPr>
          <a:xfrm>
            <a:off x="1392381" y="2328957"/>
            <a:ext cx="7248699" cy="4142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02" y="3425660"/>
            <a:ext cx="3194589" cy="22768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44695" y="4330931"/>
            <a:ext cx="1180407" cy="6026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586258" y="3225338"/>
            <a:ext cx="278477" cy="106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07424" y="2403371"/>
            <a:ext cx="3038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Average </a:t>
            </a:r>
            <a:r>
              <a:rPr lang="en-US" sz="1400" dirty="0" err="1" smtClean="0"/>
              <a:t>ExB</a:t>
            </a:r>
            <a:r>
              <a:rPr lang="en-US" sz="1400" dirty="0" smtClean="0"/>
              <a:t> shear changes sign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</a:p>
          <a:p>
            <a:pPr algn="just"/>
            <a:r>
              <a:rPr lang="en-US" sz="1400" dirty="0" smtClean="0">
                <a:sym typeface="Wingdings" panose="05000000000000000000" pitchFamily="2" charset="2"/>
              </a:rPr>
              <a:t>change of direction of front propagation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42263" y="298634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76945" y="2144291"/>
            <a:ext cx="129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kinetic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3388" y="2144291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3"/>
    </mc:Choice>
    <mc:Fallback xmlns="">
      <p:transition spd="slow" advTm="994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Hurst exponent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It is coefficient that gives information on the non-locality of the transport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800" dirty="0" smtClean="0"/>
                  <a:t>Many Hurst </a:t>
                </a:r>
                <a:r>
                  <a:rPr lang="en-US" sz="1800" dirty="0"/>
                  <a:t>estimators have been proposed to analyze the long range dependent </a:t>
                </a:r>
                <a:r>
                  <a:rPr lang="en-US" sz="1800" dirty="0" smtClean="0"/>
                  <a:t>time series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1600" dirty="0" smtClean="0"/>
                  <a:t>Example, R/S estimator: For </a:t>
                </a:r>
                <a:r>
                  <a:rPr lang="en-US" sz="1600" dirty="0"/>
                  <a:t>a given time series of length </a:t>
                </a:r>
                <a:r>
                  <a:rPr lang="en-US" sz="1600" i="1" dirty="0"/>
                  <a:t>N</a:t>
                </a:r>
                <a:r>
                  <a:rPr lang="en-US" sz="1600" dirty="0"/>
                  <a:t>, </a:t>
                </a:r>
                <a:r>
                  <a:rPr lang="en-US" sz="1600" i="1" dirty="0"/>
                  <a:t>R(n) </a:t>
                </a:r>
                <a:r>
                  <a:rPr lang="en-US" sz="1600" dirty="0"/>
                  <a:t>is the range of the data </a:t>
                </a:r>
                <a:r>
                  <a:rPr lang="en-US" sz="1600" dirty="0" smtClean="0"/>
                  <a:t>aggregated over </a:t>
                </a:r>
                <a:r>
                  <a:rPr lang="en-US" sz="1600" dirty="0"/>
                  <a:t>blocks of length </a:t>
                </a:r>
                <a:r>
                  <a:rPr lang="en-US" sz="1600" i="1" dirty="0"/>
                  <a:t>n</a:t>
                </a:r>
                <a:r>
                  <a:rPr lang="en-US" sz="16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dirty="0"/>
                  <a:t>the sample variance. </a:t>
                </a:r>
                <a:endParaRPr lang="en-US" sz="1600" dirty="0" smtClean="0"/>
              </a:p>
              <a:p>
                <a:pPr marL="914400" lvl="2" indent="0">
                  <a:spcAft>
                    <a:spcPts val="600"/>
                  </a:spcAft>
                  <a:buNone/>
                </a:pP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CH" sz="1600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sSup>
                      <m:s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1600" dirty="0"/>
                  <a:t>   as </a:t>
                </a:r>
                <a14:m>
                  <m:oMath xmlns:m="http://schemas.openxmlformats.org/officeDocument/2006/math">
                    <m:r>
                      <a:rPr lang="fr-CH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→ ∞ </m:t>
                    </m:r>
                  </m:oMath>
                </a14:m>
                <a:endParaRPr lang="en-US" sz="18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Long story short: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&lt;0.5 </m:t>
                    </m:r>
                  </m:oMath>
                </a14:m>
                <a:r>
                  <a:rPr lang="en-US" sz="2000" dirty="0" smtClean="0"/>
                  <a:t>corresponds to sub-diffusive dynamics,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0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CH" sz="2000" b="0" i="0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.5 </m:t>
                    </m:r>
                  </m:oMath>
                </a14:m>
                <a:r>
                  <a:rPr lang="en-US" sz="2000" dirty="0"/>
                  <a:t>corresponds to </a:t>
                </a:r>
                <a:r>
                  <a:rPr lang="en-US" sz="2000" dirty="0" smtClean="0"/>
                  <a:t>super-diffusive dynamics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 smtClean="0"/>
                  <a:t>Fractional Brownian motion can be written explicitly as function</a:t>
                </a:r>
                <a:br>
                  <a:rPr lang="en-US" sz="1600" dirty="0" smtClean="0"/>
                </a:br>
                <a:r>
                  <a:rPr lang="en-US" sz="1600" dirty="0" smtClean="0"/>
                  <a:t>of the Hurst exp. (for H=0.5 is the usual Brownian motion)</a:t>
                </a:r>
                <a:br>
                  <a:rPr lang="en-US" sz="1600" dirty="0" smtClean="0"/>
                </a:br>
                <a:endParaRPr lang="en-US" sz="1600" dirty="0" smtClean="0"/>
              </a:p>
              <a:p>
                <a:pPr lvl="1">
                  <a:spcAft>
                    <a:spcPts val="600"/>
                  </a:spcAft>
                </a:pPr>
                <a:endParaRPr lang="en-US" sz="16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 smtClean="0"/>
                  <a:t>H does also directly linked to the order of fractional derivatives (in time and space) of a diffusion equation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</m:t>
                    </m:r>
                    <m:f>
                      <m:fPr>
                        <m:type m:val="lin"/>
                        <m:ctrlPr>
                          <a:rPr lang="fr-CH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H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</m:num>
                      <m:den>
                        <m:r>
                          <a:rPr lang="fr-CH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400" dirty="0" smtClean="0"/>
                  <a:t> (</a:t>
                </a:r>
                <a14:m>
                  <m:oMath xmlns:m="http://schemas.openxmlformats.org/officeDocument/2006/math">
                    <m:r>
                      <a:rPr lang="fr-CH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400" dirty="0" smtClean="0"/>
                  <a:t> order in time, </a:t>
                </a:r>
                <a14:m>
                  <m:oMath xmlns:m="http://schemas.openxmlformats.org/officeDocument/2006/math">
                    <m:r>
                      <a:rPr lang="fr-CH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</m:oMath>
                </a14:m>
                <a:r>
                  <a:rPr lang="en-US" sz="1400" dirty="0" smtClean="0"/>
                  <a:t> order in space)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6" t="-1212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75"/>
          <a:stretch/>
        </p:blipFill>
        <p:spPr>
          <a:xfrm>
            <a:off x="7780712" y="4118957"/>
            <a:ext cx="4352445" cy="10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fully kinetic </a:t>
            </a:r>
            <a:r>
              <a:rPr lang="en-US" dirty="0" smtClean="0"/>
              <a:t>electrons </a:t>
            </a:r>
            <a:r>
              <a:rPr lang="en-US" dirty="0"/>
              <a:t>(work in progress)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465" y="1189552"/>
            <a:ext cx="10634472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Shearing rate corrugation reflects on corrugation of the Hurst exponent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50" y="2761106"/>
            <a:ext cx="8823425" cy="326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6698" y="2236124"/>
            <a:ext cx="28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kinetic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9865" y="2236124"/>
            <a:ext cx="283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3"/>
    </mc:Choice>
    <mc:Fallback xmlns="">
      <p:transition spd="slow" advTm="9946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PFL_good">
  <a:themeElements>
    <a:clrScheme name="EPFL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PFL_good" id="{E7097331-0050-4226-8CA5-E490E1AC0C13}" vid="{E72DD1CD-13FB-45AE-BD84-A761F82F90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Theme_EPFL_good</Template>
  <TotalTime>14225</TotalTime>
  <Words>782</Words>
  <Application>Microsoft Office PowerPoint</Application>
  <PresentationFormat>Widescreen</PresentationFormat>
  <Paragraphs>164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Theme_EPFL_good</vt:lpstr>
      <vt:lpstr>Triangularity studies with global gyrokinetic simulations</vt:lpstr>
      <vt:lpstr>ORB5 - Code, equations and approximations</vt:lpstr>
      <vt:lpstr>Story of the simulations</vt:lpstr>
      <vt:lpstr>Successful simulations</vt:lpstr>
      <vt:lpstr>Towards more realistic profiles</vt:lpstr>
      <vt:lpstr>Linear simulations</vt:lpstr>
      <vt:lpstr>Towards fully kinetic electrons (work in progress)</vt:lpstr>
      <vt:lpstr>Hurst exponent</vt:lpstr>
      <vt:lpstr>Towards fully kinetic electrons (work in progress)</vt:lpstr>
      <vt:lpstr>Back to hybrid model - ρ^∗ scan </vt:lpstr>
      <vt:lpstr>Back to hybrid model - ρ^∗ scan </vt:lpstr>
      <vt:lpstr>Back to hybrid model - ρ^∗ scan </vt:lpstr>
      <vt:lpstr>Transport evaluation through Hurst exponent</vt:lpstr>
      <vt:lpstr>Transport evaluation through Hurst exponent</vt:lpstr>
      <vt:lpstr>Linear physics is not enough</vt:lpstr>
      <vt:lpstr>Conclusions</vt:lpstr>
      <vt:lpstr>Usage of M100 resources</vt:lpstr>
      <vt:lpstr>Towards fully kinetic electrons-1 (work in progress)</vt:lpstr>
      <vt:lpstr>Aggregated variance method</vt:lpstr>
      <vt:lpstr>Hurst exponent</vt:lpstr>
      <vt:lpstr>Code, equations and approximations(3) - Equations</vt:lpstr>
      <vt:lpstr>Successful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Cazabonne</dc:creator>
  <cp:lastModifiedBy>spcit</cp:lastModifiedBy>
  <cp:revision>804</cp:revision>
  <dcterms:created xsi:type="dcterms:W3CDTF">2019-03-27T16:59:17Z</dcterms:created>
  <dcterms:modified xsi:type="dcterms:W3CDTF">2023-07-17T09:24:09Z</dcterms:modified>
</cp:coreProperties>
</file>