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11"/>
  </p:notesMasterIdLst>
  <p:handoutMasterIdLst>
    <p:handoutMasterId r:id="rId12"/>
  </p:handoutMasterIdLst>
  <p:sldIdLst>
    <p:sldId id="256" r:id="rId5"/>
    <p:sldId id="370" r:id="rId6"/>
    <p:sldId id="371" r:id="rId7"/>
    <p:sldId id="372" r:id="rId8"/>
    <p:sldId id="373" r:id="rId9"/>
    <p:sldId id="374" r:id="rId10"/>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Donald Darren" initials="DMcD" lastIdx="3" clrIdx="0"/>
  <p:cmAuthor id="1" name="Donne Tony" initials="DT" lastIdx="8" clrIdx="1"/>
  <p:cmAuthor id="2" name="Litaudon, Xavier" initials="LX"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FF"/>
    <a:srgbClr val="C09200"/>
    <a:srgbClr val="003399"/>
    <a:srgbClr val="0066CC"/>
    <a:srgbClr val="7F7F7F"/>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8CCDEA-4CB3-4B65-87BB-30B17C6CC7D6}" v="12" dt="2023-09-19T11:40:56.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31" autoAdjust="0"/>
    <p:restoredTop sz="96252" autoAdjust="0"/>
  </p:normalViewPr>
  <p:slideViewPr>
    <p:cSldViewPr showGuides="1">
      <p:cViewPr varScale="1">
        <p:scale>
          <a:sx n="125" d="100"/>
          <a:sy n="125" d="100"/>
        </p:scale>
        <p:origin x="1806"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howGuides="1">
      <p:cViewPr varScale="1">
        <p:scale>
          <a:sx n="55" d="100"/>
          <a:sy n="55" d="100"/>
        </p:scale>
        <p:origin x="2376" y="58"/>
      </p:cViewPr>
      <p:guideLst>
        <p:guide orient="horz" pos="3127"/>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6332"/>
          </a:xfrm>
          <a:prstGeom prst="rect">
            <a:avLst/>
          </a:prstGeom>
        </p:spPr>
        <p:txBody>
          <a:bodyPr vert="horz" lIns="95474" tIns="47736" rIns="95474" bIns="47736" rtlCol="0"/>
          <a:lstStyle>
            <a:lvl1pPr algn="l">
              <a:defRPr sz="12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3884614" y="1"/>
            <a:ext cx="2971800" cy="496332"/>
          </a:xfrm>
          <a:prstGeom prst="rect">
            <a:avLst/>
          </a:prstGeom>
        </p:spPr>
        <p:txBody>
          <a:bodyPr vert="horz" lIns="95474" tIns="47736" rIns="95474" bIns="47736" rtlCol="0"/>
          <a:lstStyle>
            <a:lvl1pPr algn="r">
              <a:defRPr sz="1200"/>
            </a:lvl1pPr>
          </a:lstStyle>
          <a:p>
            <a:fld id="{15B2C45A-E869-45FE-B529-AF49C0F3C669}" type="datetimeFigureOut">
              <a:rPr lang="en-GB" smtClean="0">
                <a:latin typeface="Arial" panose="020B0604020202020204" pitchFamily="34" charset="0"/>
              </a:rPr>
              <a:pPr/>
              <a:t>19.9.23</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428584"/>
            <a:ext cx="2971800" cy="496332"/>
          </a:xfrm>
          <a:prstGeom prst="rect">
            <a:avLst/>
          </a:prstGeom>
        </p:spPr>
        <p:txBody>
          <a:bodyPr vert="horz" lIns="95474" tIns="47736" rIns="95474" bIns="47736" rtlCol="0" anchor="b"/>
          <a:lstStyle>
            <a:lvl1pPr algn="l">
              <a:defRPr sz="12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3884614" y="9428584"/>
            <a:ext cx="2971800" cy="496332"/>
          </a:xfrm>
          <a:prstGeom prst="rect">
            <a:avLst/>
          </a:prstGeom>
        </p:spPr>
        <p:txBody>
          <a:bodyPr vert="horz" lIns="95474" tIns="47736" rIns="95474" bIns="47736" rtlCol="0" anchor="b"/>
          <a:lstStyle>
            <a:lvl1pPr algn="r">
              <a:defRPr sz="1200"/>
            </a:lvl1pPr>
          </a:lstStyle>
          <a:p>
            <a:fld id="{A1166760-0E69-430F-A97F-08802152DB5E}"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6332"/>
          </a:xfrm>
          <a:prstGeom prst="rect">
            <a:avLst/>
          </a:prstGeom>
        </p:spPr>
        <p:txBody>
          <a:bodyPr vert="horz" lIns="95474" tIns="47736" rIns="95474" bIns="47736"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4" y="1"/>
            <a:ext cx="2971800" cy="496332"/>
          </a:xfrm>
          <a:prstGeom prst="rect">
            <a:avLst/>
          </a:prstGeom>
        </p:spPr>
        <p:txBody>
          <a:bodyPr vert="horz" lIns="95474" tIns="47736" rIns="95474" bIns="47736" rtlCol="0"/>
          <a:lstStyle>
            <a:lvl1pPr algn="r">
              <a:defRPr sz="1200">
                <a:latin typeface="Arial" panose="020B0604020202020204" pitchFamily="34" charset="0"/>
              </a:defRPr>
            </a:lvl1pPr>
          </a:lstStyle>
          <a:p>
            <a:fld id="{F93E6C17-F35F-4654-8DE9-B693AC206066}" type="datetimeFigureOut">
              <a:rPr lang="en-GB" smtClean="0"/>
              <a:pPr/>
              <a:t>19.9.23</a:t>
            </a:fld>
            <a:endParaRPr lang="en-GB" dirty="0"/>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5474" tIns="47736" rIns="95474" bIns="47736" rtlCol="0" anchor="ctr"/>
          <a:lstStyle/>
          <a:p>
            <a:endParaRPr lang="en-GB" dirty="0"/>
          </a:p>
        </p:txBody>
      </p:sp>
      <p:sp>
        <p:nvSpPr>
          <p:cNvPr id="5" name="Notes Placeholder 4"/>
          <p:cNvSpPr>
            <a:spLocks noGrp="1"/>
          </p:cNvSpPr>
          <p:nvPr>
            <p:ph type="body" sz="quarter" idx="3"/>
          </p:nvPr>
        </p:nvSpPr>
        <p:spPr>
          <a:xfrm>
            <a:off x="685801" y="4715153"/>
            <a:ext cx="5486400" cy="4466987"/>
          </a:xfrm>
          <a:prstGeom prst="rect">
            <a:avLst/>
          </a:prstGeom>
        </p:spPr>
        <p:txBody>
          <a:bodyPr vert="horz" lIns="95474" tIns="47736" rIns="95474" bIns="47736"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71800" cy="496332"/>
          </a:xfrm>
          <a:prstGeom prst="rect">
            <a:avLst/>
          </a:prstGeom>
        </p:spPr>
        <p:txBody>
          <a:bodyPr vert="horz" lIns="95474" tIns="47736" rIns="95474" bIns="47736"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4" y="9428584"/>
            <a:ext cx="2971800" cy="496332"/>
          </a:xfrm>
          <a:prstGeom prst="rect">
            <a:avLst/>
          </a:prstGeom>
        </p:spPr>
        <p:txBody>
          <a:bodyPr vert="horz" lIns="95474" tIns="47736" rIns="95474" bIns="47736" rtlCol="0" anchor="b"/>
          <a:lstStyle>
            <a:lvl1pPr algn="r">
              <a:defRPr sz="1200">
                <a:latin typeface="Arial" panose="020B0604020202020204" pitchFamily="34" charset="0"/>
              </a:defRPr>
            </a:lvl1pPr>
          </a:lstStyle>
          <a:p>
            <a:fld id="{49027E0A-1465-4A40-B1D5-9126D49509FC}" type="slidenum">
              <a:rPr lang="en-GB" smtClean="0"/>
              <a:pPr/>
              <a:t>‹#›</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27E0A-1465-4A40-B1D5-9126D49509FC}" type="slidenum">
              <a:rPr lang="en-GB" smtClean="0"/>
              <a:pPr/>
              <a:t>2</a:t>
            </a:fld>
            <a:endParaRPr lang="en-GB" dirty="0"/>
          </a:p>
        </p:txBody>
      </p:sp>
    </p:spTree>
    <p:extLst>
      <p:ext uri="{BB962C8B-B14F-4D97-AF65-F5344CB8AC3E}">
        <p14:creationId xmlns:p14="http://schemas.microsoft.com/office/powerpoint/2010/main" val="1664679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27E0A-1465-4A40-B1D5-9126D49509FC}" type="slidenum">
              <a:rPr lang="en-GB" smtClean="0"/>
              <a:pPr/>
              <a:t>3</a:t>
            </a:fld>
            <a:endParaRPr lang="en-GB" dirty="0"/>
          </a:p>
        </p:txBody>
      </p:sp>
    </p:spTree>
    <p:extLst>
      <p:ext uri="{BB962C8B-B14F-4D97-AF65-F5344CB8AC3E}">
        <p14:creationId xmlns:p14="http://schemas.microsoft.com/office/powerpoint/2010/main" val="4166719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27E0A-1465-4A40-B1D5-9126D49509FC}" type="slidenum">
              <a:rPr lang="en-GB" smtClean="0"/>
              <a:pPr/>
              <a:t>4</a:t>
            </a:fld>
            <a:endParaRPr lang="en-GB" dirty="0"/>
          </a:p>
        </p:txBody>
      </p:sp>
    </p:spTree>
    <p:extLst>
      <p:ext uri="{BB962C8B-B14F-4D97-AF65-F5344CB8AC3E}">
        <p14:creationId xmlns:p14="http://schemas.microsoft.com/office/powerpoint/2010/main" val="1264521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27E0A-1465-4A40-B1D5-9126D49509FC}" type="slidenum">
              <a:rPr lang="en-GB" smtClean="0"/>
              <a:pPr/>
              <a:t>5</a:t>
            </a:fld>
            <a:endParaRPr lang="en-GB" dirty="0"/>
          </a:p>
        </p:txBody>
      </p:sp>
    </p:spTree>
    <p:extLst>
      <p:ext uri="{BB962C8B-B14F-4D97-AF65-F5344CB8AC3E}">
        <p14:creationId xmlns:p14="http://schemas.microsoft.com/office/powerpoint/2010/main" val="553777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27E0A-1465-4A40-B1D5-9126D49509FC}" type="slidenum">
              <a:rPr lang="en-GB" smtClean="0"/>
              <a:pPr/>
              <a:t>6</a:t>
            </a:fld>
            <a:endParaRPr lang="en-GB" dirty="0"/>
          </a:p>
        </p:txBody>
      </p:sp>
    </p:spTree>
    <p:extLst>
      <p:ext uri="{BB962C8B-B14F-4D97-AF65-F5344CB8AC3E}">
        <p14:creationId xmlns:p14="http://schemas.microsoft.com/office/powerpoint/2010/main" val="856595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image1.png" descr="EUROFUSION PowerPoint MASTER DECKBLATT.png"/>
          <p:cNvPicPr/>
          <p:nvPr userDrawn="1"/>
        </p:nvPicPr>
        <p:blipFill>
          <a:blip r:embed="rId2" cstate="email">
            <a:extLst>
              <a:ext uri="{28A0092B-C50C-407E-A947-70E740481C1C}">
                <a14:useLocalDpi xmlns:a14="http://schemas.microsoft.com/office/drawing/2010/main"/>
              </a:ext>
            </a:extLst>
          </a:blip>
          <a:stretch>
            <a:fillRect/>
          </a:stretch>
        </p:blipFill>
        <p:spPr>
          <a:xfrm>
            <a:off x="0" y="-6350"/>
            <a:ext cx="9144000" cy="6531694"/>
          </a:xfrm>
          <a:prstGeom prst="rect">
            <a:avLst/>
          </a:prstGeom>
          <a:ln w="12700">
            <a:miter lim="400000"/>
          </a:ln>
        </p:spPr>
      </p:pic>
      <p:sp>
        <p:nvSpPr>
          <p:cNvPr id="2" name="Title 1"/>
          <p:cNvSpPr>
            <a:spLocks noGrp="1"/>
          </p:cNvSpPr>
          <p:nvPr>
            <p:ph type="ctrTitle" hasCustomPrompt="1"/>
          </p:nvPr>
        </p:nvSpPr>
        <p:spPr>
          <a:xfrm>
            <a:off x="395536" y="2348880"/>
            <a:ext cx="8496944"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4293096"/>
            <a:ext cx="4392488"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5" y="-457200"/>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6" y="5691683"/>
            <a:ext cx="1295375"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5661248"/>
            <a:ext cx="3168352"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 name="Rectangle 8">
            <a:extLst>
              <a:ext uri="{FF2B5EF4-FFF2-40B4-BE49-F238E27FC236}">
                <a16:creationId xmlns:a16="http://schemas.microsoft.com/office/drawing/2014/main" id="{785885B3-AFE2-E4CE-90BF-344CA0577632}"/>
              </a:ext>
            </a:extLst>
          </p:cNvPr>
          <p:cNvSpPr/>
          <p:nvPr userDrawn="1"/>
        </p:nvSpPr>
        <p:spPr>
          <a:xfrm>
            <a:off x="4788024" y="5661248"/>
            <a:ext cx="4246536" cy="830997"/>
          </a:xfrm>
          <a:prstGeom prst="rect">
            <a:avLst/>
          </a:prstGeom>
        </p:spPr>
        <p:txBody>
          <a:bodyPr wrap="square">
            <a:spAutoFit/>
          </a:bodyPr>
          <a:lstStyle/>
          <a:p>
            <a:pPr algn="just"/>
            <a:r>
              <a:rPr lang="en-GB" sz="800" b="0" i="0" dirty="0">
                <a:solidFill>
                  <a:srgbClr val="3F4348"/>
                </a:solidFill>
                <a:effectLst/>
                <a:latin typeface="Open Sans"/>
              </a:rPr>
              <a:t>This work has been carried out within the framework of the EUROfusion Consortium, funded by the European Union via the </a:t>
            </a:r>
            <a:r>
              <a:rPr lang="en-GB" sz="800" b="0" i="0" dirty="0" err="1">
                <a:solidFill>
                  <a:srgbClr val="3F4348"/>
                </a:solidFill>
                <a:effectLst/>
                <a:latin typeface="Open Sans"/>
              </a:rPr>
              <a:t>Euratom</a:t>
            </a:r>
            <a:r>
              <a:rPr lang="en-GB" sz="800" b="0" i="0" dirty="0">
                <a:solidFill>
                  <a:srgbClr val="3F4348"/>
                </a:solidFill>
                <a:effectLst/>
                <a:latin typeface="Open Sans"/>
              </a:rPr>
              <a:t>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GB" sz="800" dirty="0"/>
          </a:p>
        </p:txBody>
      </p:sp>
      <p:pic>
        <p:nvPicPr>
          <p:cNvPr id="10" name="Picture 9">
            <a:extLst>
              <a:ext uri="{FF2B5EF4-FFF2-40B4-BE49-F238E27FC236}">
                <a16:creationId xmlns:a16="http://schemas.microsoft.com/office/drawing/2014/main" id="{1E83200A-BCC0-8407-D8CD-4CFBB993078F}"/>
              </a:ext>
            </a:extLst>
          </p:cNvPr>
          <p:cNvPicPr>
            <a:picLocks noChangeAspect="1"/>
          </p:cNvPicPr>
          <p:nvPr userDrawn="1"/>
        </p:nvPicPr>
        <p:blipFill>
          <a:blip r:embed="rId3"/>
          <a:stretch>
            <a:fillRect/>
          </a:stretch>
        </p:blipFill>
        <p:spPr>
          <a:xfrm>
            <a:off x="3681837" y="5661248"/>
            <a:ext cx="1106187" cy="737602"/>
          </a:xfrm>
          <a:prstGeom prst="rect">
            <a:avLst/>
          </a:prstGeom>
        </p:spPr>
      </p:pic>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71038"/>
          </a:xfrm>
        </p:spPr>
        <p:txBody>
          <a:bodyPr/>
          <a:lstStyle>
            <a:lvl1pPr marL="342900" indent="-342900">
              <a:spcAft>
                <a:spcPts val="600"/>
              </a:spcAft>
              <a:buFont typeface="Arial" panose="020B0604020202020204" pitchFamily="34" charset="0"/>
              <a:buChar char="•"/>
              <a:defRPr sz="2400" b="1">
                <a:latin typeface="+mj-lt"/>
                <a:cs typeface="Arial" panose="020B0604020202020204" pitchFamily="34" charset="0"/>
              </a:defRPr>
            </a:lvl1pPr>
            <a:lvl2pPr marL="742950" indent="-285750">
              <a:buFont typeface="Arial" panose="020B0604020202020204" pitchFamily="34" charset="0"/>
              <a:buChar char="−"/>
              <a:defRPr sz="2000">
                <a:solidFill>
                  <a:srgbClr val="002060"/>
                </a:solidFill>
                <a:latin typeface="+mj-lt"/>
                <a:cs typeface="Arial" panose="020B0604020202020204" pitchFamily="34" charset="0"/>
              </a:defRPr>
            </a:lvl2pPr>
            <a:lvl3pPr marL="1143000" indent="-228600">
              <a:buFont typeface="Courier New" panose="02070309020205020404" pitchFamily="49" charset="0"/>
              <a:buChar char="o"/>
              <a:defRPr sz="2000">
                <a:latin typeface="+mj-lt"/>
                <a:cs typeface="Arial" panose="020B0604020202020204" pitchFamily="34" charset="0"/>
              </a:defRPr>
            </a:lvl3pPr>
            <a:lvl4pPr marL="1714500" indent="-342900">
              <a:buFont typeface="Arial" panose="020B0604020202020204" pitchFamily="34" charset="0"/>
              <a:buChar char="•"/>
              <a:defRPr sz="2000" baseline="0">
                <a:solidFill>
                  <a:srgbClr val="002060"/>
                </a:solidFill>
                <a:latin typeface="+mj-lt"/>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Rectangle 6"/>
          <p:cNvSpPr/>
          <p:nvPr userDrawn="1"/>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9" name="Picture 8" descr="EurofusionDisc.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244408" y="220092"/>
            <a:ext cx="458197" cy="465708"/>
          </a:xfrm>
          <a:prstGeom prst="rect">
            <a:avLst/>
          </a:prstGeom>
        </p:spPr>
      </p:pic>
      <p:sp>
        <p:nvSpPr>
          <p:cNvPr id="10" name="Title 1"/>
          <p:cNvSpPr>
            <a:spLocks noGrp="1"/>
          </p:cNvSpPr>
          <p:nvPr>
            <p:ph type="title" hasCustomPrompt="1"/>
          </p:nvPr>
        </p:nvSpPr>
        <p:spPr>
          <a:xfrm>
            <a:off x="457200" y="0"/>
            <a:ext cx="7543800" cy="914400"/>
          </a:xfrm>
        </p:spPr>
        <p:txBody>
          <a:bodyPr>
            <a:normAutofit/>
          </a:bodyPr>
          <a:lstStyle>
            <a:lvl1pPr algn="l">
              <a:lnSpc>
                <a:spcPts val="3200"/>
              </a:lnSpc>
              <a:defRPr sz="3000" b="1">
                <a:latin typeface="+mj-lt"/>
                <a:cs typeface="Arial" panose="020B0604020202020204" pitchFamily="34" charset="0"/>
              </a:defRPr>
            </a:lvl1pPr>
          </a:lstStyle>
          <a:p>
            <a:r>
              <a:rPr lang="en-US" dirty="0"/>
              <a:t>Click to edit Master title style</a:t>
            </a:r>
            <a:br>
              <a:rPr lang="en-US" dirty="0"/>
            </a:br>
            <a:r>
              <a:rPr lang="en-US" dirty="0"/>
              <a:t>Second line of title</a:t>
            </a:r>
            <a:endParaRPr lang="en-GB" dirty="0"/>
          </a:p>
        </p:txBody>
      </p:sp>
      <p:sp>
        <p:nvSpPr>
          <p:cNvPr id="2" name="TextBox 1"/>
          <p:cNvSpPr txBox="1"/>
          <p:nvPr userDrawn="1"/>
        </p:nvSpPr>
        <p:spPr>
          <a:xfrm>
            <a:off x="827584" y="6597352"/>
            <a:ext cx="8235061"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100" b="0" dirty="0">
                <a:latin typeface="+mn-lt"/>
                <a:cs typeface="Arial" panose="020B0604020202020204" pitchFamily="34" charset="0"/>
              </a:rPr>
              <a:t>  FSD Planning meeting| 21/09/2023 | Page </a:t>
            </a:r>
            <a:fld id="{6A6D9FA1-99C7-4910-8E32-B85D378B0060}" type="slidenum">
              <a:rPr lang="en-GB" sz="1100" b="1" smtClean="0">
                <a:latin typeface="+mn-lt"/>
                <a:cs typeface="Arial" panose="020B0604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GB" sz="1100" b="1" dirty="0">
              <a:latin typeface="+mn-lt"/>
              <a:cs typeface="Arial" panose="020B0604020202020204" pitchFamily="34" charset="0"/>
            </a:endParaRPr>
          </a:p>
        </p:txBody>
      </p:sp>
    </p:spTree>
    <p:extLst>
      <p:ext uri="{BB962C8B-B14F-4D97-AF65-F5344CB8AC3E}">
        <p14:creationId xmlns:p14="http://schemas.microsoft.com/office/powerpoint/2010/main" val="1996975160"/>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19.9.23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dm.euro-fusion.org/?uid=2P56W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hyperlink" Target="https://eurofusionpilot.sharepoint.com/:x:/s/PMO/ETRUZnErEpBBphrOg3Ok0cQBlrURI6o5dPiPAFM8ne5I2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urofusionpilot.sharepoint.com/:x:/s/PMO/ETRUZnErEpBBphrOg3Ok0cQBlrURI6o5dPiPAFM8ne5I2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378" y="2132856"/>
            <a:ext cx="8941466" cy="1512168"/>
          </a:xfrm>
        </p:spPr>
        <p:txBody>
          <a:bodyPr/>
          <a:lstStyle/>
          <a:p>
            <a:r>
              <a:rPr lang="en-GB" sz="3600" dirty="0">
                <a:latin typeface="+mj-lt"/>
              </a:rPr>
              <a:t>FSD Project Control status</a:t>
            </a:r>
            <a:endParaRPr lang="en-US" sz="3600" dirty="0">
              <a:latin typeface="+mj-lt"/>
            </a:endParaRPr>
          </a:p>
        </p:txBody>
      </p:sp>
      <p:sp>
        <p:nvSpPr>
          <p:cNvPr id="3" name="Subtitle 2"/>
          <p:cNvSpPr>
            <a:spLocks noGrp="1"/>
          </p:cNvSpPr>
          <p:nvPr>
            <p:ph type="subTitle" idx="1"/>
          </p:nvPr>
        </p:nvSpPr>
        <p:spPr>
          <a:xfrm>
            <a:off x="251520" y="4293096"/>
            <a:ext cx="8496944" cy="648072"/>
          </a:xfrm>
        </p:spPr>
        <p:txBody>
          <a:bodyPr>
            <a:normAutofit/>
          </a:bodyPr>
          <a:lstStyle/>
          <a:p>
            <a:r>
              <a:rPr lang="en-US" sz="2400" dirty="0">
                <a:latin typeface="+mn-lt"/>
              </a:rPr>
              <a:t>B. Meszaros</a:t>
            </a:r>
          </a:p>
        </p:txBody>
      </p:sp>
      <p:sp>
        <p:nvSpPr>
          <p:cNvPr id="5" name="TextBox 4"/>
          <p:cNvSpPr txBox="1"/>
          <p:nvPr/>
        </p:nvSpPr>
        <p:spPr>
          <a:xfrm>
            <a:off x="323528" y="5949280"/>
            <a:ext cx="3960440" cy="369332"/>
          </a:xfrm>
          <a:prstGeom prst="rect">
            <a:avLst/>
          </a:prstGeom>
          <a:noFill/>
        </p:spPr>
        <p:txBody>
          <a:bodyPr wrap="square" rtlCol="0">
            <a:spAutoFit/>
          </a:bodyPr>
          <a:lstStyle/>
          <a:p>
            <a:r>
              <a:rPr lang="en-GB" dirty="0"/>
              <a:t>21 Sept 2023</a:t>
            </a:r>
          </a:p>
        </p:txBody>
      </p:sp>
    </p:spTree>
    <p:extLst>
      <p:ext uri="{BB962C8B-B14F-4D97-AF65-F5344CB8AC3E}">
        <p14:creationId xmlns:p14="http://schemas.microsoft.com/office/powerpoint/2010/main" val="697402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33838"/>
            <a:ext cx="7992888" cy="914400"/>
          </a:xfrm>
        </p:spPr>
        <p:txBody>
          <a:bodyPr/>
          <a:lstStyle/>
          <a:p>
            <a:r>
              <a:rPr lang="en-US" dirty="0"/>
              <a:t>Annual WP Management Cycle (FSD 2023)</a:t>
            </a:r>
          </a:p>
        </p:txBody>
      </p:sp>
      <p:sp>
        <p:nvSpPr>
          <p:cNvPr id="2" name="TextBox 1">
            <a:extLst>
              <a:ext uri="{FF2B5EF4-FFF2-40B4-BE49-F238E27FC236}">
                <a16:creationId xmlns:a16="http://schemas.microsoft.com/office/drawing/2014/main" id="{6435993A-073C-7E60-B022-D7E399E138B5}"/>
              </a:ext>
            </a:extLst>
          </p:cNvPr>
          <p:cNvSpPr txBox="1"/>
          <p:nvPr/>
        </p:nvSpPr>
        <p:spPr>
          <a:xfrm>
            <a:off x="179512" y="6381328"/>
            <a:ext cx="3326552" cy="369332"/>
          </a:xfrm>
          <a:prstGeom prst="rect">
            <a:avLst/>
          </a:prstGeom>
          <a:noFill/>
        </p:spPr>
        <p:txBody>
          <a:bodyPr wrap="none" rtlCol="0">
            <a:spAutoFit/>
          </a:bodyPr>
          <a:lstStyle/>
          <a:p>
            <a:r>
              <a:rPr lang="en-GB" b="0" i="0" dirty="0">
                <a:effectLst/>
                <a:latin typeface="Arial" panose="020B0604020202020204" pitchFamily="34" charset="0"/>
                <a:hlinkClick r:id="rId3"/>
              </a:rPr>
              <a:t>Generic cycle in IDM: 2P56W9</a:t>
            </a:r>
            <a:endParaRPr lang="en-GB" dirty="0"/>
          </a:p>
        </p:txBody>
      </p:sp>
      <p:pic>
        <p:nvPicPr>
          <p:cNvPr id="9" name="Picture 8">
            <a:extLst>
              <a:ext uri="{FF2B5EF4-FFF2-40B4-BE49-F238E27FC236}">
                <a16:creationId xmlns:a16="http://schemas.microsoft.com/office/drawing/2014/main" id="{CC82DA49-278B-5992-60CC-056CFE7B9A14}"/>
              </a:ext>
            </a:extLst>
          </p:cNvPr>
          <p:cNvPicPr>
            <a:picLocks noChangeAspect="1"/>
          </p:cNvPicPr>
          <p:nvPr/>
        </p:nvPicPr>
        <p:blipFill>
          <a:blip r:embed="rId4"/>
          <a:stretch>
            <a:fillRect/>
          </a:stretch>
        </p:blipFill>
        <p:spPr>
          <a:xfrm>
            <a:off x="683568" y="4149080"/>
            <a:ext cx="5638800" cy="2171700"/>
          </a:xfrm>
          <a:prstGeom prst="rect">
            <a:avLst/>
          </a:prstGeom>
        </p:spPr>
      </p:pic>
      <p:pic>
        <p:nvPicPr>
          <p:cNvPr id="16" name="Picture 15">
            <a:extLst>
              <a:ext uri="{FF2B5EF4-FFF2-40B4-BE49-F238E27FC236}">
                <a16:creationId xmlns:a16="http://schemas.microsoft.com/office/drawing/2014/main" id="{4D0C1927-68EE-EA39-2CCA-CF72CEEBBA86}"/>
              </a:ext>
            </a:extLst>
          </p:cNvPr>
          <p:cNvPicPr>
            <a:picLocks noChangeAspect="1"/>
          </p:cNvPicPr>
          <p:nvPr/>
        </p:nvPicPr>
        <p:blipFill>
          <a:blip r:embed="rId5"/>
          <a:stretch>
            <a:fillRect/>
          </a:stretch>
        </p:blipFill>
        <p:spPr>
          <a:xfrm>
            <a:off x="0" y="908720"/>
            <a:ext cx="9144000" cy="3681277"/>
          </a:xfrm>
          <a:prstGeom prst="rect">
            <a:avLst/>
          </a:prstGeom>
        </p:spPr>
      </p:pic>
    </p:spTree>
    <p:extLst>
      <p:ext uri="{BB962C8B-B14F-4D97-AF65-F5344CB8AC3E}">
        <p14:creationId xmlns:p14="http://schemas.microsoft.com/office/powerpoint/2010/main" val="233688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33838"/>
            <a:ext cx="7992888" cy="914400"/>
          </a:xfrm>
        </p:spPr>
        <p:txBody>
          <a:bodyPr>
            <a:normAutofit/>
          </a:bodyPr>
          <a:lstStyle/>
          <a:p>
            <a:r>
              <a:rPr lang="en-US" dirty="0"/>
              <a:t>Grant Deliverables status</a:t>
            </a:r>
            <a:br>
              <a:rPr lang="en-US" dirty="0"/>
            </a:br>
            <a:r>
              <a:rPr lang="en-US" sz="1300" dirty="0">
                <a:hlinkClick r:id="rId3"/>
              </a:rPr>
              <a:t>https://eurofusionpilot.sharepoint.com/:x:/s/PMO/ETRUZnErEpBBphrOg3Ok0cQBlrURI6o5dPiPAFM8ne5I2w</a:t>
            </a:r>
            <a:r>
              <a:rPr lang="en-US" sz="1300" dirty="0"/>
              <a:t> </a:t>
            </a:r>
            <a:endParaRPr lang="en-US" dirty="0"/>
          </a:p>
        </p:txBody>
      </p:sp>
      <p:graphicFrame>
        <p:nvGraphicFramePr>
          <p:cNvPr id="5" name="Table 4">
            <a:extLst>
              <a:ext uri="{FF2B5EF4-FFF2-40B4-BE49-F238E27FC236}">
                <a16:creationId xmlns:a16="http://schemas.microsoft.com/office/drawing/2014/main" id="{201F827C-A20B-EDE5-80FB-ECFF030E0AC8}"/>
              </a:ext>
            </a:extLst>
          </p:cNvPr>
          <p:cNvGraphicFramePr>
            <a:graphicFrameLocks noGrp="1"/>
          </p:cNvGraphicFramePr>
          <p:nvPr>
            <p:extLst>
              <p:ext uri="{D42A27DB-BD31-4B8C-83A1-F6EECF244321}">
                <p14:modId xmlns:p14="http://schemas.microsoft.com/office/powerpoint/2010/main" val="4132481725"/>
              </p:ext>
            </p:extLst>
          </p:nvPr>
        </p:nvGraphicFramePr>
        <p:xfrm>
          <a:off x="0" y="935856"/>
          <a:ext cx="9144000" cy="5933681"/>
        </p:xfrm>
        <a:graphic>
          <a:graphicData uri="http://schemas.openxmlformats.org/drawingml/2006/table">
            <a:tbl>
              <a:tblPr/>
              <a:tblGrid>
                <a:gridCol w="467544">
                  <a:extLst>
                    <a:ext uri="{9D8B030D-6E8A-4147-A177-3AD203B41FA5}">
                      <a16:colId xmlns:a16="http://schemas.microsoft.com/office/drawing/2014/main" val="3507904941"/>
                    </a:ext>
                  </a:extLst>
                </a:gridCol>
                <a:gridCol w="4392488">
                  <a:extLst>
                    <a:ext uri="{9D8B030D-6E8A-4147-A177-3AD203B41FA5}">
                      <a16:colId xmlns:a16="http://schemas.microsoft.com/office/drawing/2014/main" val="4055276"/>
                    </a:ext>
                  </a:extLst>
                </a:gridCol>
                <a:gridCol w="504056">
                  <a:extLst>
                    <a:ext uri="{9D8B030D-6E8A-4147-A177-3AD203B41FA5}">
                      <a16:colId xmlns:a16="http://schemas.microsoft.com/office/drawing/2014/main" val="932642469"/>
                    </a:ext>
                  </a:extLst>
                </a:gridCol>
                <a:gridCol w="936104">
                  <a:extLst>
                    <a:ext uri="{9D8B030D-6E8A-4147-A177-3AD203B41FA5}">
                      <a16:colId xmlns:a16="http://schemas.microsoft.com/office/drawing/2014/main" val="1568071243"/>
                    </a:ext>
                  </a:extLst>
                </a:gridCol>
                <a:gridCol w="419961">
                  <a:extLst>
                    <a:ext uri="{9D8B030D-6E8A-4147-A177-3AD203B41FA5}">
                      <a16:colId xmlns:a16="http://schemas.microsoft.com/office/drawing/2014/main" val="1755926376"/>
                    </a:ext>
                  </a:extLst>
                </a:gridCol>
                <a:gridCol w="2423847">
                  <a:extLst>
                    <a:ext uri="{9D8B030D-6E8A-4147-A177-3AD203B41FA5}">
                      <a16:colId xmlns:a16="http://schemas.microsoft.com/office/drawing/2014/main" val="1408630536"/>
                    </a:ext>
                  </a:extLst>
                </a:gridCol>
              </a:tblGrid>
              <a:tr h="134217">
                <a:tc>
                  <a:txBody>
                    <a:bodyPr/>
                    <a:lstStyle/>
                    <a:p>
                      <a:pPr algn="ctr" fontAlgn="t"/>
                      <a:r>
                        <a:rPr lang="en-GB" sz="900" b="1" i="0" u="none" strike="noStrike" dirty="0" err="1">
                          <a:solidFill>
                            <a:srgbClr val="000000"/>
                          </a:solidFill>
                          <a:effectLst/>
                          <a:latin typeface="Calibri" panose="020F0502020204030204" pitchFamily="34" charset="0"/>
                        </a:rPr>
                        <a:t>Sygma</a:t>
                      </a:r>
                      <a:endParaRPr lang="en-GB" sz="900" b="1" i="0" u="none" strike="noStrike" dirty="0">
                        <a:solidFill>
                          <a:srgbClr val="000000"/>
                        </a:solidFill>
                        <a:effectLst/>
                        <a:latin typeface="Calibri" panose="020F0502020204030204" pitchFamily="34" charset="0"/>
                      </a:endParaRPr>
                    </a:p>
                  </a:txBody>
                  <a:tcPr marL="1832" marR="1832" marT="1832" marB="13192">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900" b="1" i="0" u="none" strike="noStrike" dirty="0">
                          <a:solidFill>
                            <a:srgbClr val="000000"/>
                          </a:solidFill>
                          <a:effectLst/>
                          <a:latin typeface="Calibri" panose="020F0502020204030204" pitchFamily="34" charset="0"/>
                        </a:rPr>
                        <a:t>Title in CWP</a:t>
                      </a:r>
                    </a:p>
                  </a:txBody>
                  <a:tcPr marL="1832" marR="1832" marT="1832" marB="13192">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900" b="1" i="0" u="none" strike="noStrike" dirty="0">
                          <a:solidFill>
                            <a:srgbClr val="000000"/>
                          </a:solidFill>
                          <a:effectLst/>
                          <a:latin typeface="Calibri" panose="020F0502020204030204" pitchFamily="34" charset="0"/>
                        </a:rPr>
                        <a:t>Due Date</a:t>
                      </a:r>
                    </a:p>
                  </a:txBody>
                  <a:tcPr marL="1832" marR="1832" marT="1832" marB="13192">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900" b="1" i="0" u="none" strike="noStrike" dirty="0">
                          <a:solidFill>
                            <a:srgbClr val="000000"/>
                          </a:solidFill>
                          <a:effectLst/>
                          <a:latin typeface="Calibri" panose="020F0502020204030204" pitchFamily="34" charset="0"/>
                        </a:rPr>
                        <a:t>Expected del date</a:t>
                      </a:r>
                    </a:p>
                  </a:txBody>
                  <a:tcPr marL="1832" marR="1832" marT="1832" marB="13192">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900" b="1" i="0" u="none" strike="noStrike" dirty="0">
                          <a:solidFill>
                            <a:srgbClr val="000000"/>
                          </a:solidFill>
                          <a:effectLst/>
                          <a:latin typeface="Calibri" panose="020F0502020204030204" pitchFamily="34" charset="0"/>
                        </a:rPr>
                        <a:t>Status</a:t>
                      </a:r>
                    </a:p>
                  </a:txBody>
                  <a:tcPr marL="1832" marR="1832" marT="1832" marB="13192">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900" b="1" i="0" u="none" strike="noStrike" dirty="0">
                          <a:solidFill>
                            <a:srgbClr val="000000"/>
                          </a:solidFill>
                          <a:effectLst/>
                          <a:latin typeface="Calibri" panose="020F0502020204030204" pitchFamily="34" charset="0"/>
                        </a:rPr>
                        <a:t>Comments/Reason for delay</a:t>
                      </a:r>
                    </a:p>
                  </a:txBody>
                  <a:tcPr marL="1832" marR="1832" marT="1832" marB="13192">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5381164"/>
                  </a:ext>
                </a:extLst>
              </a:tr>
              <a:tr h="186389">
                <a:tc>
                  <a:txBody>
                    <a:bodyPr/>
                    <a:lstStyle/>
                    <a:p>
                      <a:pPr algn="l" fontAlgn="b"/>
                      <a:r>
                        <a:rPr lang="en-GB" sz="800" b="0" i="0" u="none" strike="noStrike" dirty="0">
                          <a:solidFill>
                            <a:srgbClr val="000000"/>
                          </a:solidFill>
                          <a:effectLst/>
                          <a:latin typeface="Calibri" panose="020F0502020204030204" pitchFamily="34" charset="0"/>
                        </a:rPr>
                        <a:t>TE.D.03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High fluence operation on actively cooled divertor at WEST assessed and documented.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rgbClr val="000000"/>
                          </a:solidFill>
                          <a:effectLst/>
                          <a:latin typeface="Calibri" panose="020F0502020204030204" pitchFamily="34" charset="0"/>
                        </a:rPr>
                        <a:t>31/12/2022</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ED7D31"/>
                          </a:solidFill>
                          <a:effectLst/>
                          <a:latin typeface="Calibri" panose="020F0502020204030204" pitchFamily="34" charset="0"/>
                        </a:rPr>
                        <a:t>delayed</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…late start of WEST…</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029484"/>
                  </a:ext>
                </a:extLst>
              </a:tr>
              <a:tr h="217211">
                <a:tc>
                  <a:txBody>
                    <a:bodyPr/>
                    <a:lstStyle/>
                    <a:p>
                      <a:pPr algn="l" fontAlgn="b"/>
                      <a:r>
                        <a:rPr lang="en-GB" sz="800" b="0" i="0" u="none" strike="noStrike">
                          <a:solidFill>
                            <a:srgbClr val="000000"/>
                          </a:solidFill>
                          <a:effectLst/>
                          <a:latin typeface="Calibri" panose="020F0502020204030204" pitchFamily="34" charset="0"/>
                        </a:rPr>
                        <a:t>TE.D.05</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The role of turbulent and MHD driven transport in the vicinity of the separatrix for the stability of the pedestal quantified and the implications for predictions for ITER and DEMO reported.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rgbClr val="000000"/>
                          </a:solidFill>
                          <a:effectLst/>
                          <a:latin typeface="Calibri" panose="020F0502020204030204" pitchFamily="34" charset="0"/>
                        </a:rPr>
                        <a:t>31/12/2022</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ED7D31"/>
                          </a:solidFill>
                          <a:effectLst/>
                          <a:latin typeface="Calibri" panose="020F0502020204030204" pitchFamily="34" charset="0"/>
                        </a:rPr>
                        <a:t>delayed</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 take advantage of the high current experiments in JET…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064781"/>
                  </a:ext>
                </a:extLst>
              </a:tr>
              <a:tr h="124427">
                <a:tc>
                  <a:txBody>
                    <a:bodyPr/>
                    <a:lstStyle/>
                    <a:p>
                      <a:pPr algn="l" fontAlgn="b"/>
                      <a:r>
                        <a:rPr lang="en-GB" sz="800" b="0" i="0" u="none" strike="noStrike">
                          <a:solidFill>
                            <a:srgbClr val="000000"/>
                          </a:solidFill>
                          <a:effectLst/>
                          <a:latin typeface="Calibri" panose="020F0502020204030204" pitchFamily="34" charset="0"/>
                        </a:rPr>
                        <a:t>TE.D.06</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Achievement of state-observer based control of radiative detachment using multiple diagnostics.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9977056"/>
                  </a:ext>
                </a:extLst>
              </a:tr>
              <a:tr h="186389">
                <a:tc>
                  <a:txBody>
                    <a:bodyPr/>
                    <a:lstStyle/>
                    <a:p>
                      <a:pPr algn="l" fontAlgn="b"/>
                      <a:r>
                        <a:rPr lang="en-GB" sz="800" b="0" i="0" u="none" strike="noStrike">
                          <a:solidFill>
                            <a:srgbClr val="000000"/>
                          </a:solidFill>
                          <a:effectLst/>
                          <a:latin typeface="Calibri" panose="020F0502020204030204" pitchFamily="34" charset="0"/>
                        </a:rPr>
                        <a:t>TE.D.07</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The disruption and run-away electron mitigation efficiency by single and multiple shattered pellet injectors on different sized devices to validate the ITER Strategy assessed and documented.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478469"/>
                  </a:ext>
                </a:extLst>
              </a:tr>
              <a:tr h="186389">
                <a:tc>
                  <a:txBody>
                    <a:bodyPr/>
                    <a:lstStyle/>
                    <a:p>
                      <a:pPr algn="l" fontAlgn="b"/>
                      <a:r>
                        <a:rPr lang="en-GB" sz="800" b="0" i="0" u="none" strike="noStrike">
                          <a:solidFill>
                            <a:srgbClr val="000000"/>
                          </a:solidFill>
                          <a:effectLst/>
                          <a:latin typeface="Calibri" panose="020F0502020204030204" pitchFamily="34" charset="0"/>
                        </a:rPr>
                        <a:t>TE.D.08</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Balance between gross and net erosion of W under diff. operational conditions in full-met. tor. Devices</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9C5700"/>
                          </a:solidFill>
                          <a:effectLst/>
                          <a:latin typeface="Calibri" panose="020F0502020204030204" pitchFamily="34" charset="0"/>
                        </a:rPr>
                        <a:t>at risk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0496959"/>
                  </a:ext>
                </a:extLst>
              </a:tr>
              <a:tr h="186389">
                <a:tc>
                  <a:txBody>
                    <a:bodyPr/>
                    <a:lstStyle/>
                    <a:p>
                      <a:pPr algn="l" fontAlgn="b"/>
                      <a:r>
                        <a:rPr lang="en-GB" sz="800" b="0" i="0" u="none" strike="noStrike">
                          <a:solidFill>
                            <a:srgbClr val="000000"/>
                          </a:solidFill>
                          <a:effectLst/>
                          <a:latin typeface="Calibri" panose="020F0502020204030204" pitchFamily="34" charset="0"/>
                        </a:rPr>
                        <a:t>TE.D.09</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Establishment and comparison of N and Ne-seeded partially-detached divertor in high-power operations in view of ITER radiative scenario.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8564837"/>
                  </a:ext>
                </a:extLst>
              </a:tr>
              <a:tr h="186389">
                <a:tc>
                  <a:txBody>
                    <a:bodyPr/>
                    <a:lstStyle/>
                    <a:p>
                      <a:pPr algn="l" fontAlgn="b"/>
                      <a:r>
                        <a:rPr lang="en-GB" sz="800" b="0" i="0" u="none" strike="noStrike">
                          <a:solidFill>
                            <a:srgbClr val="000000"/>
                          </a:solidFill>
                          <a:effectLst/>
                          <a:latin typeface="Calibri" panose="020F0502020204030204" pitchFamily="34" charset="0"/>
                        </a:rPr>
                        <a:t>TE.D.10</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The role of electron and ion heat channels and plasma rotation on the access to H-mode for hydrogen, helium and mixed plasmas in view of the ITER non-active phase quantified.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6733218"/>
                  </a:ext>
                </a:extLst>
              </a:tr>
              <a:tr h="186389">
                <a:tc>
                  <a:txBody>
                    <a:bodyPr/>
                    <a:lstStyle/>
                    <a:p>
                      <a:pPr algn="l" fontAlgn="b"/>
                      <a:r>
                        <a:rPr lang="en-GB" sz="800" b="0" i="0" u="none" strike="noStrike" dirty="0">
                          <a:solidFill>
                            <a:srgbClr val="FF0000"/>
                          </a:solidFill>
                          <a:effectLst/>
                          <a:latin typeface="Calibri" panose="020F0502020204030204" pitchFamily="34" charset="0"/>
                        </a:rPr>
                        <a:t>TE.D.11</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FF0000"/>
                          </a:solidFill>
                          <a:effectLst/>
                          <a:latin typeface="Calibri" panose="020F0502020204030204" pitchFamily="34" charset="0"/>
                        </a:rPr>
                        <a:t>Incorporation of turbulence in multi-fluid calculations using physics-based diffusion coefficients (TSVV4).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800" b="0" i="0" u="none" strike="noStrike" dirty="0">
                          <a:solidFill>
                            <a:srgbClr val="FF0000"/>
                          </a:solidFill>
                          <a:effectLst/>
                          <a:latin typeface="Calibri" panose="020F0502020204030204" pitchFamily="34" charset="0"/>
                        </a:rPr>
                        <a:t>Not cancelled!</a:t>
                      </a:r>
                      <a:endParaRPr lang="en-GB" sz="800" b="0" i="0" u="none" strike="noStrike" dirty="0">
                        <a:solidFill>
                          <a:srgbClr val="FF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390709"/>
                  </a:ext>
                </a:extLst>
              </a:tr>
              <a:tr h="124427">
                <a:tc>
                  <a:txBody>
                    <a:bodyPr/>
                    <a:lstStyle/>
                    <a:p>
                      <a:pPr algn="l" fontAlgn="b"/>
                      <a:r>
                        <a:rPr lang="en-GB" sz="800" b="0" i="0" u="none" strike="noStrike" dirty="0">
                          <a:solidFill>
                            <a:srgbClr val="000000"/>
                          </a:solidFill>
                          <a:effectLst/>
                          <a:latin typeface="Calibri" panose="020F0502020204030204" pitchFamily="34" charset="0"/>
                        </a:rPr>
                        <a:t>SA.D.08</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000000"/>
                          </a:solidFill>
                          <a:effectLst/>
                          <a:latin typeface="Calibri" panose="020F0502020204030204" pitchFamily="34" charset="0"/>
                        </a:rPr>
                        <a:t>Final Report on the Integrated Commissioning (including plasma operations)</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a:solidFill>
                          <a:srgbClr val="00B0F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449082"/>
                  </a:ext>
                </a:extLst>
              </a:tr>
              <a:tr h="124427">
                <a:tc>
                  <a:txBody>
                    <a:bodyPr/>
                    <a:lstStyle/>
                    <a:p>
                      <a:pPr algn="l" fontAlgn="b"/>
                      <a:r>
                        <a:rPr lang="en-GB" sz="800" b="0" i="0" u="none" strike="noStrike">
                          <a:solidFill>
                            <a:srgbClr val="000000"/>
                          </a:solidFill>
                          <a:effectLst/>
                          <a:latin typeface="Calibri" panose="020F0502020204030204" pitchFamily="34" charset="0"/>
                        </a:rPr>
                        <a:t>W7X.D.05</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Assessment report on fast-ion generation and divertor exhaust (energy limit 1 GJ)</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145001"/>
                  </a:ext>
                </a:extLst>
              </a:tr>
              <a:tr h="186389">
                <a:tc>
                  <a:txBody>
                    <a:bodyPr/>
                    <a:lstStyle/>
                    <a:p>
                      <a:pPr algn="l" fontAlgn="b"/>
                      <a:r>
                        <a:rPr lang="en-GB" sz="800" b="0" i="0" u="none" strike="noStrike">
                          <a:solidFill>
                            <a:srgbClr val="000000"/>
                          </a:solidFill>
                          <a:effectLst/>
                          <a:latin typeface="Calibri" panose="020F0502020204030204" pitchFamily="34" charset="0"/>
                        </a:rPr>
                        <a:t>W7X.D.06</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Report on conducted scenario &amp; campaign preparation (focus: preparation of steady-state scenarios turbulent and core neoclassical transport)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dirty="0">
                        <a:solidFill>
                          <a:srgbClr val="00B0F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7409167"/>
                  </a:ext>
                </a:extLst>
              </a:tr>
              <a:tr h="271221">
                <a:tc>
                  <a:txBody>
                    <a:bodyPr/>
                    <a:lstStyle/>
                    <a:p>
                      <a:pPr algn="l" fontAlgn="b"/>
                      <a:r>
                        <a:rPr lang="en-GB" sz="800" b="0" i="0" u="none" strike="noStrike">
                          <a:solidFill>
                            <a:srgbClr val="000000"/>
                          </a:solidFill>
                          <a:effectLst/>
                          <a:latin typeface="Calibri" panose="020F0502020204030204" pitchFamily="34" charset="0"/>
                        </a:rPr>
                        <a:t>AC.D.04</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Advanced Computing Hubs including JET data centre support to the EUROfusion simulation programme including IMAS exploitation and portfolio of EUROfusion standard software for ITER and DEMO</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0922954"/>
                  </a:ext>
                </a:extLst>
              </a:tr>
              <a:tr h="186389">
                <a:tc>
                  <a:txBody>
                    <a:bodyPr/>
                    <a:lstStyle/>
                    <a:p>
                      <a:pPr algn="l" fontAlgn="b"/>
                      <a:r>
                        <a:rPr lang="en-GB" sz="800" b="0" i="0" u="none" strike="noStrike">
                          <a:solidFill>
                            <a:srgbClr val="000000"/>
                          </a:solidFill>
                          <a:effectLst/>
                          <a:latin typeface="Calibri" panose="020F0502020204030204" pitchFamily="34" charset="0"/>
                        </a:rPr>
                        <a:t>AC.D.05</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Availability of HPC and Gateway in support of simulation programme as set by the KPIs</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2200381"/>
                  </a:ext>
                </a:extLst>
              </a:tr>
              <a:tr h="124427">
                <a:tc>
                  <a:txBody>
                    <a:bodyPr/>
                    <a:lstStyle/>
                    <a:p>
                      <a:pPr algn="l" fontAlgn="b"/>
                      <a:r>
                        <a:rPr lang="en-GB" sz="800" b="0" i="0" u="none" strike="noStrike">
                          <a:solidFill>
                            <a:srgbClr val="000000"/>
                          </a:solidFill>
                          <a:effectLst/>
                          <a:latin typeface="Calibri" panose="020F0502020204030204" pitchFamily="34" charset="0"/>
                        </a:rPr>
                        <a:t>PWIE.D.06</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Damage matrix from the exposition of advanced W materials in HHF and plasma devices.</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0078736"/>
                  </a:ext>
                </a:extLst>
              </a:tr>
              <a:tr h="186389">
                <a:tc>
                  <a:txBody>
                    <a:bodyPr/>
                    <a:lstStyle/>
                    <a:p>
                      <a:pPr algn="l" fontAlgn="b"/>
                      <a:r>
                        <a:rPr lang="en-GB" sz="800" b="0" i="0" u="none" strike="noStrike">
                          <a:solidFill>
                            <a:srgbClr val="000000"/>
                          </a:solidFill>
                          <a:effectLst/>
                          <a:latin typeface="Calibri" panose="020F0502020204030204" pitchFamily="34" charset="0"/>
                        </a:rPr>
                        <a:t>PWIE.D.07</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PSI modelling of DEMO main chamber erosion, deposition and fuel retention. PIC modelling of the sheath in the DEMO divertor (with TSVV-7).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9805159"/>
                  </a:ext>
                </a:extLst>
              </a:tr>
              <a:tr h="124427">
                <a:tc>
                  <a:txBody>
                    <a:bodyPr/>
                    <a:lstStyle/>
                    <a:p>
                      <a:pPr algn="l" fontAlgn="b"/>
                      <a:r>
                        <a:rPr lang="en-GB" sz="800" b="0" i="0" u="none" strike="noStrike">
                          <a:solidFill>
                            <a:srgbClr val="000000"/>
                          </a:solidFill>
                          <a:effectLst/>
                          <a:latin typeface="Calibri" panose="020F0502020204030204" pitchFamily="34" charset="0"/>
                        </a:rPr>
                        <a:t>PWIE.D.08</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Neutral gas kinetics modular code upgraded and midterm verification/validation (with TSVV-05).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794708"/>
                  </a:ext>
                </a:extLst>
              </a:tr>
              <a:tr h="124427">
                <a:tc>
                  <a:txBody>
                    <a:bodyPr/>
                    <a:lstStyle/>
                    <a:p>
                      <a:pPr algn="l" fontAlgn="b"/>
                      <a:r>
                        <a:rPr lang="en-GB" sz="800" b="0" i="0" u="none" strike="noStrike">
                          <a:solidFill>
                            <a:srgbClr val="000000"/>
                          </a:solidFill>
                          <a:effectLst/>
                          <a:latin typeface="Calibri" panose="020F0502020204030204" pitchFamily="34" charset="0"/>
                        </a:rPr>
                        <a:t>PWIE.D.09</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Initial PSI modelling of W sources, screening, transport and core concentration in full W-devices.</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598347"/>
                  </a:ext>
                </a:extLst>
              </a:tr>
              <a:tr h="186389">
                <a:tc>
                  <a:txBody>
                    <a:bodyPr/>
                    <a:lstStyle/>
                    <a:p>
                      <a:pPr algn="l" fontAlgn="b"/>
                      <a:r>
                        <a:rPr lang="en-GB" sz="800" b="0" i="0" u="none" strike="noStrike">
                          <a:solidFill>
                            <a:srgbClr val="000000"/>
                          </a:solidFill>
                          <a:effectLst/>
                          <a:latin typeface="Calibri" panose="020F0502020204030204" pitchFamily="34" charset="0"/>
                        </a:rPr>
                        <a:t>PWIE.D.10</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Recommendation to ITER-IO on Material Research Laboratory on the ITER site regarding T, Be and neutron-activated materials: minimum requirement and auxiliary systems.</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rgbClr val="000000"/>
                          </a:solidFill>
                          <a:effectLst/>
                          <a:latin typeface="Calibri" panose="020F0502020204030204" pitchFamily="34" charset="0"/>
                        </a:rPr>
                        <a:t>31/12/2024</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9C5700"/>
                          </a:solidFill>
                          <a:effectLst/>
                          <a:latin typeface="Calibri" panose="020F0502020204030204" pitchFamily="34" charset="0"/>
                        </a:rPr>
                        <a:t>at risk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r>
                        <a:rPr lang="en-GB" sz="800" b="0" i="0" u="none" strike="noStrike" dirty="0">
                          <a:solidFill>
                            <a:srgbClr val="000000"/>
                          </a:solidFill>
                          <a:effectLst/>
                          <a:latin typeface="Calibri" panose="020F0502020204030204" pitchFamily="34" charset="0"/>
                        </a:rPr>
                        <a:t>Delay until final ITER position on the topic.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988634"/>
                  </a:ext>
                </a:extLst>
              </a:tr>
              <a:tr h="186389">
                <a:tc>
                  <a:txBody>
                    <a:bodyPr/>
                    <a:lstStyle/>
                    <a:p>
                      <a:pPr algn="l" fontAlgn="b"/>
                      <a:r>
                        <a:rPr lang="en-GB" sz="800" b="0" i="0" u="none" strike="noStrike">
                          <a:solidFill>
                            <a:srgbClr val="000000"/>
                          </a:solidFill>
                          <a:effectLst/>
                          <a:latin typeface="Calibri" panose="020F0502020204030204" pitchFamily="34" charset="0"/>
                        </a:rPr>
                        <a:t>PWIE.D.11</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Comprehensive catalogue on dust in metal devices: generation, migration, quantity, impact of moisture on dust generation.</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4266250"/>
                  </a:ext>
                </a:extLst>
              </a:tr>
              <a:tr h="127232">
                <a:tc>
                  <a:txBody>
                    <a:bodyPr/>
                    <a:lstStyle/>
                    <a:p>
                      <a:pPr algn="l" fontAlgn="b"/>
                      <a:r>
                        <a:rPr lang="en-GB" sz="800" b="0" i="0" u="none" strike="noStrike">
                          <a:solidFill>
                            <a:srgbClr val="000000"/>
                          </a:solidFill>
                          <a:effectLst/>
                          <a:latin typeface="Calibri" panose="020F0502020204030204" pitchFamily="34" charset="0"/>
                        </a:rPr>
                        <a:t>PWIE.D.12</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In-situ fuel inventory assessment with the use of laser induced desorption techniques to monitor T retention in JET.</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70AD47"/>
                          </a:solidFill>
                          <a:effectLst/>
                          <a:latin typeface="Calibri" panose="020F0502020204030204" pitchFamily="34" charset="0"/>
                        </a:rPr>
                        <a:t>on track</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1255"/>
                  </a:ext>
                </a:extLst>
              </a:tr>
              <a:tr h="228875">
                <a:tc>
                  <a:txBody>
                    <a:bodyPr/>
                    <a:lstStyle/>
                    <a:p>
                      <a:pPr algn="l" fontAlgn="b"/>
                      <a:r>
                        <a:rPr lang="en-GB" sz="800" b="0" i="0" u="none" strike="noStrike">
                          <a:solidFill>
                            <a:srgbClr val="000000"/>
                          </a:solidFill>
                          <a:effectLst/>
                          <a:latin typeface="Calibri" panose="020F0502020204030204" pitchFamily="34" charset="0"/>
                        </a:rPr>
                        <a:t>PRIO.D.02</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000000"/>
                          </a:solidFill>
                          <a:effectLst/>
                          <a:latin typeface="Calibri" panose="020F0502020204030204" pitchFamily="34" charset="0"/>
                        </a:rPr>
                        <a:t>Report on the procedure for an automated and systematic validation of predictive integrated modelling including uncertainty quantification ( TSVV11 responsibility)</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rgbClr val="000000"/>
                          </a:solidFill>
                          <a:effectLst/>
                          <a:latin typeface="Calibri" panose="020F0502020204030204" pitchFamily="34" charset="0"/>
                        </a:rPr>
                        <a:t>31/12/2022</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800" b="0" i="0" u="none" strike="noStrike" dirty="0">
                          <a:solidFill>
                            <a:srgbClr val="000000"/>
                          </a:solidFill>
                          <a:effectLst/>
                          <a:latin typeface="Calibri" panose="020F0502020204030204" pitchFamily="34" charset="0"/>
                        </a:rPr>
                        <a:t>01/10/2023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dirty="0">
                          <a:solidFill>
                            <a:srgbClr val="ED7D31"/>
                          </a:solidFill>
                          <a:effectLst/>
                          <a:latin typeface="Calibri" panose="020F0502020204030204" pitchFamily="34" charset="0"/>
                        </a:rPr>
                        <a:t>delayed</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…testing is planned for 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021591"/>
                  </a:ext>
                </a:extLst>
              </a:tr>
              <a:tr h="124427">
                <a:tc>
                  <a:txBody>
                    <a:bodyPr/>
                    <a:lstStyle/>
                    <a:p>
                      <a:pPr algn="l" fontAlgn="b"/>
                      <a:r>
                        <a:rPr lang="en-GB" sz="800" b="0" i="0" u="none" strike="noStrike">
                          <a:solidFill>
                            <a:srgbClr val="000000"/>
                          </a:solidFill>
                          <a:effectLst/>
                          <a:latin typeface="Calibri" panose="020F0502020204030204" pitchFamily="34" charset="0"/>
                        </a:rPr>
                        <a:t>PRIO.D.03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000000"/>
                          </a:solidFill>
                          <a:effectLst/>
                          <a:latin typeface="Calibri" panose="020F0502020204030204" pitchFamily="34" charset="0"/>
                        </a:rPr>
                        <a:t>Report on the exploitation of the EUROfusion multi-machines database </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70AD47"/>
                          </a:solidFill>
                          <a:effectLst/>
                          <a:latin typeface="Calibri" panose="020F0502020204030204" pitchFamily="34" charset="0"/>
                        </a:rPr>
                        <a:t>on track</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3320386"/>
                  </a:ext>
                </a:extLst>
              </a:tr>
              <a:tr h="124427">
                <a:tc>
                  <a:txBody>
                    <a:bodyPr/>
                    <a:lstStyle/>
                    <a:p>
                      <a:pPr algn="l" fontAlgn="b"/>
                      <a:r>
                        <a:rPr lang="en-GB" sz="800" b="0" i="0" u="none" strike="noStrike">
                          <a:solidFill>
                            <a:srgbClr val="000000"/>
                          </a:solidFill>
                          <a:effectLst/>
                          <a:latin typeface="Calibri" panose="020F0502020204030204" pitchFamily="34" charset="0"/>
                        </a:rPr>
                        <a:t>PRIO.D.09</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FF0000"/>
                          </a:solidFill>
                          <a:effectLst/>
                          <a:latin typeface="Calibri" panose="020F0502020204030204" pitchFamily="34" charset="0"/>
                        </a:rPr>
                        <a:t>Report on best practices in training of operational staff in EUROfusion facilities</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30/06/2023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800" b="0" i="0" u="none" strike="noStrike" dirty="0">
                          <a:solidFill>
                            <a:srgbClr val="FF0000"/>
                          </a:solidFill>
                          <a:effectLst/>
                          <a:latin typeface="Calibri" panose="020F0502020204030204" pitchFamily="34" charset="0"/>
                        </a:rPr>
                        <a:t>07/07/2023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ED7D31"/>
                          </a:solidFill>
                          <a:effectLst/>
                          <a:latin typeface="Calibri" panose="020F0502020204030204" pitchFamily="34" charset="0"/>
                        </a:rPr>
                        <a:t>delayed</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FF0000"/>
                          </a:solidFill>
                          <a:effectLst/>
                          <a:latin typeface="Calibri" panose="020F0502020204030204" pitchFamily="34" charset="0"/>
                        </a:rPr>
                        <a:t>The report is close to completion, at ~ 95% readiness.</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354102"/>
                  </a:ext>
                </a:extLst>
              </a:tr>
              <a:tr h="124427">
                <a:tc>
                  <a:txBody>
                    <a:bodyPr/>
                    <a:lstStyle/>
                    <a:p>
                      <a:pPr algn="l" fontAlgn="b"/>
                      <a:r>
                        <a:rPr lang="en-GB" sz="800" b="0" i="0" u="none" strike="noStrike">
                          <a:solidFill>
                            <a:srgbClr val="000000"/>
                          </a:solidFill>
                          <a:effectLst/>
                          <a:latin typeface="Calibri" panose="020F0502020204030204" pitchFamily="34" charset="0"/>
                        </a:rPr>
                        <a:t>PRIO.D.14</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Report on EUROfusion participation in ITER NBTF, ELISE and BUG activities</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70AD47"/>
                          </a:solidFill>
                          <a:effectLst/>
                          <a:latin typeface="Calibri" panose="020F0502020204030204" pitchFamily="34" charset="0"/>
                        </a:rPr>
                        <a:t>on track</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1583646"/>
                  </a:ext>
                </a:extLst>
              </a:tr>
              <a:tr h="124427">
                <a:tc>
                  <a:txBody>
                    <a:bodyPr/>
                    <a:lstStyle/>
                    <a:p>
                      <a:pPr algn="l" fontAlgn="b"/>
                      <a:r>
                        <a:rPr lang="en-GB" sz="800" b="0" i="0" u="none" strike="noStrike">
                          <a:solidFill>
                            <a:srgbClr val="000000"/>
                          </a:solidFill>
                          <a:effectLst/>
                          <a:latin typeface="Calibri" panose="020F0502020204030204" pitchFamily="34" charset="0"/>
                        </a:rPr>
                        <a:t>PRIO.D.15</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Report on the long pulse operation 3600s extraction of D- on ELISE facility </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70AD47"/>
                          </a:solidFill>
                          <a:effectLst/>
                          <a:latin typeface="Calibri" panose="020F0502020204030204" pitchFamily="34" charset="0"/>
                        </a:rPr>
                        <a:t>on track</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143805"/>
                  </a:ext>
                </a:extLst>
              </a:tr>
              <a:tr h="100296">
                <a:tc>
                  <a:txBody>
                    <a:bodyPr/>
                    <a:lstStyle/>
                    <a:p>
                      <a:pPr algn="l" fontAlgn="b"/>
                      <a:r>
                        <a:rPr lang="en-GB" sz="800" b="0" i="0" u="none" strike="noStrike">
                          <a:solidFill>
                            <a:srgbClr val="000000"/>
                          </a:solidFill>
                          <a:effectLst/>
                          <a:latin typeface="Calibri" panose="020F0502020204030204" pitchFamily="34" charset="0"/>
                        </a:rPr>
                        <a:t>PRIO.D.23</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Report on Occupational Radiation Exposure and waste data collected at JET in DT operation</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dirty="0">
                          <a:solidFill>
                            <a:srgbClr val="000000"/>
                          </a:solidFill>
                          <a:effectLst/>
                          <a:latin typeface="Calibri" panose="020F0502020204030204" pitchFamily="34" charset="0"/>
                        </a:rPr>
                        <a:t>31/12/2022</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800" b="0" i="0" u="none" strike="noStrike" dirty="0">
                          <a:solidFill>
                            <a:srgbClr val="000000"/>
                          </a:solidFill>
                          <a:effectLst/>
                          <a:latin typeface="Calibri" panose="020F0502020204030204" pitchFamily="34" charset="0"/>
                        </a:rPr>
                        <a:t>31/12/2024</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ED7D31"/>
                          </a:solidFill>
                          <a:effectLst/>
                          <a:latin typeface="Calibri" panose="020F0502020204030204" pitchFamily="34" charset="0"/>
                        </a:rPr>
                        <a:t>delayed</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No new ORE data provided by UKAEA…</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225134"/>
                  </a:ext>
                </a:extLst>
              </a:tr>
              <a:tr h="107368">
                <a:tc>
                  <a:txBody>
                    <a:bodyPr/>
                    <a:lstStyle/>
                    <a:p>
                      <a:pPr algn="l" fontAlgn="b"/>
                      <a:r>
                        <a:rPr lang="en-GB" sz="800" b="0" i="0" u="none" strike="noStrike">
                          <a:solidFill>
                            <a:srgbClr val="000000"/>
                          </a:solidFill>
                          <a:effectLst/>
                          <a:latin typeface="Calibri" panose="020F0502020204030204" pitchFamily="34" charset="0"/>
                        </a:rPr>
                        <a:t>PRIO.D.24</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Report on calibration verification at JET in DT operation</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panose="020F0502020204030204" pitchFamily="34" charset="0"/>
                        </a:rPr>
                        <a:t>31/12/2022</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1" i="0" u="none" strike="noStrike">
                          <a:solidFill>
                            <a:srgbClr val="ED7D31"/>
                          </a:solidFill>
                          <a:effectLst/>
                          <a:latin typeface="Calibri" panose="020F0502020204030204" pitchFamily="34" charset="0"/>
                        </a:rPr>
                        <a:t>delayed</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panose="020F0502020204030204" pitchFamily="34" charset="0"/>
                        </a:rPr>
                        <a:t>Validated n calibration … not finalised by the JET operator</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85718"/>
                  </a:ext>
                </a:extLst>
              </a:tr>
              <a:tr h="124427">
                <a:tc>
                  <a:txBody>
                    <a:bodyPr/>
                    <a:lstStyle/>
                    <a:p>
                      <a:pPr algn="l" fontAlgn="b"/>
                      <a:r>
                        <a:rPr lang="en-GB" sz="800" b="0" i="0" u="none" strike="noStrike">
                          <a:solidFill>
                            <a:srgbClr val="000000"/>
                          </a:solidFill>
                          <a:effectLst/>
                          <a:latin typeface="Calibri" panose="020F0502020204030204" pitchFamily="34" charset="0"/>
                        </a:rPr>
                        <a:t>PRIO.D.25</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Report on JET neutronics experiments, validation of nuclear data and codes in JET DT </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rgbClr val="000000"/>
                          </a:solidFill>
                          <a:effectLst/>
                          <a:latin typeface="Calibri" panose="020F0502020204030204" pitchFamily="34" charset="0"/>
                        </a:rPr>
                        <a:t>31/12/2024</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9C5700"/>
                          </a:solidFill>
                          <a:effectLst/>
                          <a:latin typeface="Calibri" panose="020F0502020204030204" pitchFamily="34" charset="0"/>
                        </a:rPr>
                        <a:t>at risk</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7655227"/>
                  </a:ext>
                </a:extLst>
              </a:tr>
              <a:tr h="186389">
                <a:tc>
                  <a:txBody>
                    <a:bodyPr/>
                    <a:lstStyle/>
                    <a:p>
                      <a:pPr algn="l" fontAlgn="b"/>
                      <a:r>
                        <a:rPr lang="en-GB" sz="800" b="0" i="0" u="none" strike="noStrike" dirty="0">
                          <a:solidFill>
                            <a:srgbClr val="000000"/>
                          </a:solidFill>
                          <a:effectLst/>
                          <a:latin typeface="Calibri" panose="020F0502020204030204" pitchFamily="34" charset="0"/>
                        </a:rPr>
                        <a:t>PRIO.D.26</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Report on neutron induced activation in ITER materials and on radiation damage in functional materials at JET following  DT operation</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rgbClr val="000000"/>
                          </a:solidFill>
                          <a:effectLst/>
                          <a:latin typeface="Calibri" panose="020F0502020204030204" pitchFamily="34" charset="0"/>
                        </a:rPr>
                        <a:t>31/12/2024</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9C5700"/>
                          </a:solidFill>
                          <a:effectLst/>
                          <a:latin typeface="Calibri" panose="020F0502020204030204" pitchFamily="34" charset="0"/>
                        </a:rPr>
                        <a:t>at risk</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982068"/>
                  </a:ext>
                </a:extLst>
              </a:tr>
              <a:tr h="101558">
                <a:tc>
                  <a:txBody>
                    <a:bodyPr/>
                    <a:lstStyle/>
                    <a:p>
                      <a:pPr algn="l" fontAlgn="b"/>
                      <a:r>
                        <a:rPr lang="en-GB" sz="800" b="0" i="0" u="none" strike="noStrike">
                          <a:solidFill>
                            <a:srgbClr val="000000"/>
                          </a:solidFill>
                          <a:effectLst/>
                          <a:latin typeface="Calibri" panose="020F0502020204030204" pitchFamily="34" charset="0"/>
                        </a:rPr>
                        <a:t>PRIO.D.27</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panose="020F0502020204030204" pitchFamily="34" charset="0"/>
                        </a:rPr>
                        <a:t>Report on the implication of JET DT technological program for ITER </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800" b="0" i="0" u="none" strike="noStrike" dirty="0">
                          <a:solidFill>
                            <a:srgbClr val="000000"/>
                          </a:solidFill>
                          <a:effectLst/>
                          <a:latin typeface="Calibri" panose="020F0502020204030204" pitchFamily="34" charset="0"/>
                        </a:rPr>
                        <a:t>31/12/2023</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dirty="0">
                          <a:solidFill>
                            <a:srgbClr val="000000"/>
                          </a:solidFill>
                          <a:effectLst/>
                          <a:latin typeface="Calibri" panose="020F0502020204030204" pitchFamily="34" charset="0"/>
                        </a:rPr>
                        <a:t>31/12/2024</a:t>
                      </a: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9C5700"/>
                          </a:solidFill>
                          <a:effectLst/>
                          <a:latin typeface="Calibri" panose="020F0502020204030204" pitchFamily="34" charset="0"/>
                        </a:rPr>
                        <a:t>at risk</a:t>
                      </a:r>
                    </a:p>
                  </a:txBody>
                  <a:tcPr marL="1832" marR="1832" marT="1832" marB="1319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1832" marR="1832" marT="1832" marB="13192"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2729034"/>
                  </a:ext>
                </a:extLst>
              </a:tr>
            </a:tbl>
          </a:graphicData>
        </a:graphic>
      </p:graphicFrame>
    </p:spTree>
    <p:extLst>
      <p:ext uri="{BB962C8B-B14F-4D97-AF65-F5344CB8AC3E}">
        <p14:creationId xmlns:p14="http://schemas.microsoft.com/office/powerpoint/2010/main" val="1216957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33838"/>
            <a:ext cx="7992888" cy="914400"/>
          </a:xfrm>
        </p:spPr>
        <p:txBody>
          <a:bodyPr>
            <a:normAutofit fontScale="90000"/>
          </a:bodyPr>
          <a:lstStyle/>
          <a:p>
            <a:r>
              <a:rPr lang="en-US" sz="3300" dirty="0"/>
              <a:t>Grant Milestones status</a:t>
            </a:r>
            <a:br>
              <a:rPr lang="en-US" dirty="0"/>
            </a:br>
            <a:r>
              <a:rPr lang="en-US" sz="1400" dirty="0">
                <a:hlinkClick r:id="rId3"/>
              </a:rPr>
              <a:t>https://eurofusionpilot.sharepoint.com/:x:/s/PMO/ETRUZnErEpBBphrOg3Ok0cQBlrURI6o5dPiPAFM8ne5I2w</a:t>
            </a:r>
            <a:endParaRPr lang="en-US" dirty="0"/>
          </a:p>
        </p:txBody>
      </p:sp>
      <p:graphicFrame>
        <p:nvGraphicFramePr>
          <p:cNvPr id="4" name="Table 3">
            <a:extLst>
              <a:ext uri="{FF2B5EF4-FFF2-40B4-BE49-F238E27FC236}">
                <a16:creationId xmlns:a16="http://schemas.microsoft.com/office/drawing/2014/main" id="{FB94C458-D935-2917-2084-0AC2F71C3506}"/>
              </a:ext>
            </a:extLst>
          </p:cNvPr>
          <p:cNvGraphicFramePr>
            <a:graphicFrameLocks noGrp="1"/>
          </p:cNvGraphicFramePr>
          <p:nvPr>
            <p:extLst>
              <p:ext uri="{D42A27DB-BD31-4B8C-83A1-F6EECF244321}">
                <p14:modId xmlns:p14="http://schemas.microsoft.com/office/powerpoint/2010/main" val="2234129209"/>
              </p:ext>
            </p:extLst>
          </p:nvPr>
        </p:nvGraphicFramePr>
        <p:xfrm>
          <a:off x="10656" y="908720"/>
          <a:ext cx="9097848" cy="5892844"/>
        </p:xfrm>
        <a:graphic>
          <a:graphicData uri="http://schemas.openxmlformats.org/drawingml/2006/table">
            <a:tbl>
              <a:tblPr/>
              <a:tblGrid>
                <a:gridCol w="600904">
                  <a:extLst>
                    <a:ext uri="{9D8B030D-6E8A-4147-A177-3AD203B41FA5}">
                      <a16:colId xmlns:a16="http://schemas.microsoft.com/office/drawing/2014/main" val="1775237178"/>
                    </a:ext>
                  </a:extLst>
                </a:gridCol>
                <a:gridCol w="3616788">
                  <a:extLst>
                    <a:ext uri="{9D8B030D-6E8A-4147-A177-3AD203B41FA5}">
                      <a16:colId xmlns:a16="http://schemas.microsoft.com/office/drawing/2014/main" val="4227532644"/>
                    </a:ext>
                  </a:extLst>
                </a:gridCol>
                <a:gridCol w="717670">
                  <a:extLst>
                    <a:ext uri="{9D8B030D-6E8A-4147-A177-3AD203B41FA5}">
                      <a16:colId xmlns:a16="http://schemas.microsoft.com/office/drawing/2014/main" val="2257728424"/>
                    </a:ext>
                  </a:extLst>
                </a:gridCol>
                <a:gridCol w="994134">
                  <a:extLst>
                    <a:ext uri="{9D8B030D-6E8A-4147-A177-3AD203B41FA5}">
                      <a16:colId xmlns:a16="http://schemas.microsoft.com/office/drawing/2014/main" val="3675885331"/>
                    </a:ext>
                  </a:extLst>
                </a:gridCol>
                <a:gridCol w="504056">
                  <a:extLst>
                    <a:ext uri="{9D8B030D-6E8A-4147-A177-3AD203B41FA5}">
                      <a16:colId xmlns:a16="http://schemas.microsoft.com/office/drawing/2014/main" val="1735392738"/>
                    </a:ext>
                  </a:extLst>
                </a:gridCol>
                <a:gridCol w="2664296">
                  <a:extLst>
                    <a:ext uri="{9D8B030D-6E8A-4147-A177-3AD203B41FA5}">
                      <a16:colId xmlns:a16="http://schemas.microsoft.com/office/drawing/2014/main" val="1391052497"/>
                    </a:ext>
                  </a:extLst>
                </a:gridCol>
              </a:tblGrid>
              <a:tr h="257128">
                <a:tc>
                  <a:txBody>
                    <a:bodyPr/>
                    <a:lstStyle/>
                    <a:p>
                      <a:pPr algn="ctr" fontAlgn="t"/>
                      <a:r>
                        <a:rPr lang="en-GB" sz="1000" b="1" i="0" u="none" strike="noStrike" dirty="0" err="1">
                          <a:solidFill>
                            <a:srgbClr val="000000"/>
                          </a:solidFill>
                          <a:effectLst/>
                          <a:latin typeface="Calibri" panose="020F0502020204030204" pitchFamily="34" charset="0"/>
                        </a:rPr>
                        <a:t>Sygma</a:t>
                      </a:r>
                      <a:endParaRPr lang="en-GB" sz="1000" b="1" i="0" u="none" strike="noStrike" dirty="0">
                        <a:solidFill>
                          <a:srgbClr val="000000"/>
                        </a:solidFill>
                        <a:effectLst/>
                        <a:latin typeface="Calibri" panose="020F0502020204030204" pitchFamily="34" charset="0"/>
                      </a:endParaRPr>
                    </a:p>
                  </a:txBody>
                  <a:tcPr marL="2977" marR="2977" marT="2977" marB="21437">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libri" panose="020F0502020204030204" pitchFamily="34" charset="0"/>
                        </a:rPr>
                        <a:t>Title in CWP</a:t>
                      </a:r>
                    </a:p>
                  </a:txBody>
                  <a:tcPr marL="2977" marR="2977" marT="2977" marB="21437">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libri" panose="020F0502020204030204" pitchFamily="34" charset="0"/>
                        </a:rPr>
                        <a:t>Due Date</a:t>
                      </a:r>
                    </a:p>
                  </a:txBody>
                  <a:tcPr marL="2977" marR="2977" marT="2977" marB="21437">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libri" panose="020F0502020204030204" pitchFamily="34" charset="0"/>
                        </a:rPr>
                        <a:t>Expected del date</a:t>
                      </a:r>
                    </a:p>
                  </a:txBody>
                  <a:tcPr marL="2977" marR="2977" marT="2977" marB="21437">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libri" panose="020F0502020204030204" pitchFamily="34" charset="0"/>
                        </a:rPr>
                        <a:t>Status</a:t>
                      </a:r>
                    </a:p>
                  </a:txBody>
                  <a:tcPr marL="2977" marR="2977" marT="2977" marB="21437">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Calibri" panose="020F0502020204030204" pitchFamily="34" charset="0"/>
                        </a:rPr>
                        <a:t>Comments/Reason for delay</a:t>
                      </a:r>
                    </a:p>
                  </a:txBody>
                  <a:tcPr marL="2977" marR="2977" marT="2977" marB="21437">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5435869"/>
                  </a:ext>
                </a:extLst>
              </a:tr>
              <a:tr h="420285">
                <a:tc>
                  <a:txBody>
                    <a:bodyPr/>
                    <a:lstStyle/>
                    <a:p>
                      <a:pPr algn="l" fontAlgn="b"/>
                      <a:r>
                        <a:rPr lang="en-GB" sz="900" b="0" i="0" u="none" strike="noStrike" dirty="0">
                          <a:solidFill>
                            <a:srgbClr val="000000"/>
                          </a:solidFill>
                          <a:effectLst/>
                          <a:latin typeface="Calibri" panose="020F0502020204030204" pitchFamily="34" charset="0"/>
                        </a:rPr>
                        <a:t>TE.M.01</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solidFill>
                            <a:srgbClr val="000000"/>
                          </a:solidFill>
                          <a:effectLst/>
                          <a:latin typeface="Calibri" panose="020F0502020204030204" pitchFamily="34" charset="0"/>
                        </a:rPr>
                        <a:t>Completion of the disruption and run-away mitigation experimental programme with the SPIs.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Calibri" panose="020F0502020204030204" pitchFamily="34" charset="0"/>
                        </a:rPr>
                        <a:t>31/12/2022</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900" b="0" i="0" u="none" strike="noStrike" dirty="0">
                          <a:solidFill>
                            <a:srgbClr val="000000"/>
                          </a:solidFill>
                          <a:effectLst/>
                          <a:latin typeface="Calibri" panose="020F0502020204030204" pitchFamily="34" charset="0"/>
                        </a:rPr>
                        <a:t>31/10/2023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ED7D31"/>
                          </a:solidFill>
                          <a:effectLst/>
                          <a:latin typeface="Calibri" panose="020F0502020204030204" pitchFamily="34" charset="0"/>
                        </a:rPr>
                        <a:t>delayed</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solidFill>
                            <a:srgbClr val="FF0000"/>
                          </a:solidFill>
                          <a:effectLst/>
                          <a:latin typeface="Calibri" panose="020F0502020204030204" pitchFamily="34" charset="0"/>
                        </a:rPr>
                        <a:t>Delay of C44 campaign on JET by 2 months. The campaign was reduced to 4 weeks only. This programme has been started but not completed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2642341"/>
                  </a:ext>
                </a:extLst>
              </a:tr>
              <a:tr h="149574">
                <a:tc>
                  <a:txBody>
                    <a:bodyPr/>
                    <a:lstStyle/>
                    <a:p>
                      <a:pPr algn="l" fontAlgn="b"/>
                      <a:r>
                        <a:rPr lang="en-GB" sz="900" b="0" i="0" u="none" strike="noStrike">
                          <a:solidFill>
                            <a:srgbClr val="000000"/>
                          </a:solidFill>
                          <a:effectLst/>
                          <a:latin typeface="Calibri" panose="020F0502020204030204" pitchFamily="34" charset="0"/>
                        </a:rPr>
                        <a:t>TE.M.02</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Access stable operation at low collisionality and high beta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dirty="0">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4258111"/>
                  </a:ext>
                </a:extLst>
              </a:tr>
              <a:tr h="149574">
                <a:tc>
                  <a:txBody>
                    <a:bodyPr/>
                    <a:lstStyle/>
                    <a:p>
                      <a:pPr algn="l" fontAlgn="b"/>
                      <a:r>
                        <a:rPr lang="en-GB" sz="900" b="0" i="0" u="none" strike="noStrike" dirty="0">
                          <a:solidFill>
                            <a:srgbClr val="000000"/>
                          </a:solidFill>
                          <a:effectLst/>
                          <a:latin typeface="Calibri" panose="020F0502020204030204" pitchFamily="34" charset="0"/>
                        </a:rPr>
                        <a:t>TE.M.03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JET scenarios ready for DTE3 operation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1056107"/>
                  </a:ext>
                </a:extLst>
              </a:tr>
              <a:tr h="225285">
                <a:tc>
                  <a:txBody>
                    <a:bodyPr/>
                    <a:lstStyle/>
                    <a:p>
                      <a:pPr algn="l" fontAlgn="b"/>
                      <a:r>
                        <a:rPr lang="en-GB" sz="900" b="0" i="0" u="none" strike="noStrike">
                          <a:solidFill>
                            <a:srgbClr val="000000"/>
                          </a:solidFill>
                          <a:effectLst/>
                          <a:latin typeface="Calibri" panose="020F0502020204030204" pitchFamily="34" charset="0"/>
                        </a:rPr>
                        <a:t>TE.M.04</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solidFill>
                            <a:srgbClr val="000000"/>
                          </a:solidFill>
                          <a:effectLst/>
                          <a:latin typeface="Calibri" panose="020F0502020204030204" pitchFamily="34" charset="0"/>
                        </a:rPr>
                        <a:t>High performance reduced/no ELM scenario in a metallic wall operated routinely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9448066"/>
                  </a:ext>
                </a:extLst>
              </a:tr>
              <a:tr h="225285">
                <a:tc>
                  <a:txBody>
                    <a:bodyPr/>
                    <a:lstStyle/>
                    <a:p>
                      <a:pPr algn="l" fontAlgn="b"/>
                      <a:r>
                        <a:rPr lang="en-GB" sz="900" b="0" i="0" u="none" strike="noStrike" dirty="0">
                          <a:solidFill>
                            <a:srgbClr val="000000"/>
                          </a:solidFill>
                          <a:effectLst/>
                          <a:latin typeface="Calibri" panose="020F0502020204030204" pitchFamily="34" charset="0"/>
                        </a:rPr>
                        <a:t>TE.M.05</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H-mode access for the ITER non-activated phase (H, He, H/D) reliably established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8316102"/>
                  </a:ext>
                </a:extLst>
              </a:tr>
              <a:tr h="149574">
                <a:tc>
                  <a:txBody>
                    <a:bodyPr/>
                    <a:lstStyle/>
                    <a:p>
                      <a:pPr algn="l" fontAlgn="b"/>
                      <a:r>
                        <a:rPr lang="en-GB" sz="900" b="0" i="0" u="none" strike="noStrike">
                          <a:solidFill>
                            <a:srgbClr val="000000"/>
                          </a:solidFill>
                          <a:effectLst/>
                          <a:latin typeface="Calibri" panose="020F0502020204030204" pitchFamily="34" charset="0"/>
                        </a:rPr>
                        <a:t>SA.M.04</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Call to start EU enhancement programme for 2025-2029</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9C5700"/>
                          </a:solidFill>
                          <a:effectLst/>
                          <a:latin typeface="Calibri" panose="020F0502020204030204" pitchFamily="34" charset="0"/>
                        </a:rPr>
                        <a:t>30/09/2023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dirty="0">
                        <a:solidFill>
                          <a:srgbClr val="00B0F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1375974"/>
                  </a:ext>
                </a:extLst>
              </a:tr>
              <a:tr h="149574">
                <a:tc>
                  <a:txBody>
                    <a:bodyPr/>
                    <a:lstStyle/>
                    <a:p>
                      <a:pPr algn="l" fontAlgn="b"/>
                      <a:r>
                        <a:rPr lang="en-GB" sz="900" b="0" i="0" u="none" strike="noStrike">
                          <a:solidFill>
                            <a:srgbClr val="000000"/>
                          </a:solidFill>
                          <a:effectLst/>
                          <a:latin typeface="Calibri" panose="020F0502020204030204" pitchFamily="34" charset="0"/>
                        </a:rPr>
                        <a:t>SA.M.05</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Start of the new EU enhancement projects (TBD)</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30/11/2023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a:solidFill>
                          <a:srgbClr val="00B0F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0188038"/>
                  </a:ext>
                </a:extLst>
              </a:tr>
              <a:tr h="149574">
                <a:tc>
                  <a:txBody>
                    <a:bodyPr/>
                    <a:lstStyle/>
                    <a:p>
                      <a:pPr algn="l" fontAlgn="b"/>
                      <a:r>
                        <a:rPr lang="en-GB" sz="900" b="0" i="0" u="none" strike="noStrike" dirty="0">
                          <a:solidFill>
                            <a:srgbClr val="000000"/>
                          </a:solidFill>
                          <a:effectLst/>
                          <a:latin typeface="Calibri" panose="020F0502020204030204" pitchFamily="34" charset="0"/>
                        </a:rPr>
                        <a:t>W7X.M.03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Operation with water-cooled PFCs Completed</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dirty="0">
                        <a:solidFill>
                          <a:srgbClr val="00B0F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1690168"/>
                  </a:ext>
                </a:extLst>
              </a:tr>
              <a:tr h="225285">
                <a:tc>
                  <a:txBody>
                    <a:bodyPr/>
                    <a:lstStyle/>
                    <a:p>
                      <a:pPr algn="l" fontAlgn="b"/>
                      <a:r>
                        <a:rPr lang="en-GB" sz="900" b="0" i="0" u="none" strike="noStrike">
                          <a:solidFill>
                            <a:srgbClr val="000000"/>
                          </a:solidFill>
                          <a:effectLst/>
                          <a:latin typeface="Calibri" panose="020F0502020204030204" pitchFamily="34" charset="0"/>
                        </a:rPr>
                        <a:t>AC.M.05</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Availability (defined by KPIs) of Gateway and HPC to EUROfusion users for production runs</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545423"/>
                  </a:ext>
                </a:extLst>
              </a:tr>
              <a:tr h="225285">
                <a:tc>
                  <a:txBody>
                    <a:bodyPr/>
                    <a:lstStyle/>
                    <a:p>
                      <a:pPr algn="l" fontAlgn="b"/>
                      <a:r>
                        <a:rPr lang="en-GB" sz="900" b="0" i="0" u="none" strike="noStrike">
                          <a:solidFill>
                            <a:srgbClr val="000000"/>
                          </a:solidFill>
                          <a:effectLst/>
                          <a:latin typeface="Calibri" panose="020F0502020204030204" pitchFamily="34" charset="0"/>
                        </a:rPr>
                        <a:t>AC.M.06</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Release core-edge IMAS workflow for fully integrated core SOL divertor modelling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1476636"/>
                  </a:ext>
                </a:extLst>
              </a:tr>
              <a:tr h="225285">
                <a:tc>
                  <a:txBody>
                    <a:bodyPr/>
                    <a:lstStyle/>
                    <a:p>
                      <a:pPr algn="l" fontAlgn="b"/>
                      <a:r>
                        <a:rPr lang="en-GB" sz="900" b="0" i="0" u="none" strike="noStrike" dirty="0">
                          <a:solidFill>
                            <a:srgbClr val="000000"/>
                          </a:solidFill>
                          <a:effectLst/>
                          <a:latin typeface="Calibri" panose="020F0502020204030204" pitchFamily="34" charset="0"/>
                        </a:rPr>
                        <a:t>PWIE.M.04</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High fluence experiments in deuterium (L-mode) discharges on ITER-like PFUs in WEST executed.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30/06/2022</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900" b="0" i="0" u="none" strike="noStrike" dirty="0">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ED7D31"/>
                          </a:solidFill>
                          <a:effectLst/>
                          <a:latin typeface="Calibri" panose="020F0502020204030204" pitchFamily="34" charset="0"/>
                        </a:rPr>
                        <a:t>delayed</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solidFill>
                            <a:srgbClr val="000000"/>
                          </a:solidFill>
                          <a:effectLst/>
                          <a:latin typeface="Calibri" panose="020F0502020204030204" pitchFamily="34" charset="0"/>
                        </a:rPr>
                        <a:t>WEST long pulse operation is Delayed due to a cryogenic issue.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9603282"/>
                  </a:ext>
                </a:extLst>
              </a:tr>
              <a:tr h="225285">
                <a:tc>
                  <a:txBody>
                    <a:bodyPr/>
                    <a:lstStyle/>
                    <a:p>
                      <a:pPr algn="l" fontAlgn="b"/>
                      <a:r>
                        <a:rPr lang="en-GB" sz="900" b="0" i="0" u="none" strike="noStrike">
                          <a:solidFill>
                            <a:srgbClr val="000000"/>
                          </a:solidFill>
                          <a:effectLst/>
                          <a:latin typeface="Calibri" panose="020F0502020204030204" pitchFamily="34" charset="0"/>
                        </a:rPr>
                        <a:t>PWIE.M.07</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Interpretative modelling of W migration and D retention in WEST high fluence discharges Completed.</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31/12/2022</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900" b="0" i="0" u="none" strike="noStrike">
                          <a:solidFill>
                            <a:srgbClr val="000000"/>
                          </a:solidFill>
                          <a:effectLst/>
                          <a:latin typeface="Calibri" panose="020F0502020204030204" pitchFamily="34" charset="0"/>
                        </a:rPr>
                        <a:t>30/06/2024</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ED7D31"/>
                          </a:solidFill>
                          <a:effectLst/>
                          <a:latin typeface="Calibri" panose="020F0502020204030204" pitchFamily="34" charset="0"/>
                        </a:rPr>
                        <a:t>delayed</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solidFill>
                            <a:srgbClr val="000000"/>
                          </a:solidFill>
                          <a:effectLst/>
                          <a:latin typeface="Calibri" panose="020F0502020204030204" pitchFamily="34" charset="0"/>
                        </a:rPr>
                        <a:t>WEST long pulse operation is Delayed due to a cryogenic issue.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4429140"/>
                  </a:ext>
                </a:extLst>
              </a:tr>
              <a:tr h="225285">
                <a:tc>
                  <a:txBody>
                    <a:bodyPr/>
                    <a:lstStyle/>
                    <a:p>
                      <a:pPr algn="l" fontAlgn="b"/>
                      <a:r>
                        <a:rPr lang="en-GB" sz="900" b="0" i="0" u="none" strike="noStrike" dirty="0">
                          <a:solidFill>
                            <a:srgbClr val="000000"/>
                          </a:solidFill>
                          <a:effectLst/>
                          <a:latin typeface="Calibri" panose="020F0502020204030204" pitchFamily="34" charset="0"/>
                        </a:rPr>
                        <a:t>PWIE.M.08</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Exposition of initial set of reference and advanced W materials for DEMO and JT-60SA in HHF and plasma devices executed.</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6916238"/>
                  </a:ext>
                </a:extLst>
              </a:tr>
              <a:tr h="225285">
                <a:tc>
                  <a:txBody>
                    <a:bodyPr/>
                    <a:lstStyle/>
                    <a:p>
                      <a:pPr algn="l" fontAlgn="b"/>
                      <a:r>
                        <a:rPr lang="en-GB" sz="900" b="0" i="0" u="none" strike="noStrike">
                          <a:solidFill>
                            <a:srgbClr val="000000"/>
                          </a:solidFill>
                          <a:effectLst/>
                          <a:latin typeface="Calibri" panose="020F0502020204030204" pitchFamily="34" charset="0"/>
                        </a:rPr>
                        <a:t>PWIE.M.09</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3D Modelling of first wall erosion and fuel retention in the DEMO-1 reference scenario Completed (TSVV-07).</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2586054"/>
                  </a:ext>
                </a:extLst>
              </a:tr>
              <a:tr h="225285">
                <a:tc>
                  <a:txBody>
                    <a:bodyPr/>
                    <a:lstStyle/>
                    <a:p>
                      <a:pPr algn="l" fontAlgn="b"/>
                      <a:r>
                        <a:rPr lang="en-GB" sz="900" b="0" i="0" u="none" strike="noStrike">
                          <a:solidFill>
                            <a:srgbClr val="000000"/>
                          </a:solidFill>
                          <a:effectLst/>
                          <a:latin typeface="Calibri" panose="020F0502020204030204" pitchFamily="34" charset="0"/>
                        </a:rPr>
                        <a:t>PWIE.M.10</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Initial neutral particle code development done and interface to plasma boundary code coupling specified (TSVV-05).</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3904174"/>
                  </a:ext>
                </a:extLst>
              </a:tr>
              <a:tr h="293364">
                <a:tc>
                  <a:txBody>
                    <a:bodyPr/>
                    <a:lstStyle/>
                    <a:p>
                      <a:pPr algn="l" fontAlgn="b"/>
                      <a:r>
                        <a:rPr lang="en-GB" sz="900" b="0" i="0" u="none" strike="noStrike" dirty="0">
                          <a:solidFill>
                            <a:srgbClr val="000000"/>
                          </a:solidFill>
                          <a:effectLst/>
                          <a:latin typeface="Calibri" panose="020F0502020204030204" pitchFamily="34" charset="0"/>
                        </a:rPr>
                        <a:t>PRIO.M.04</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Coupling of existing  breakdown/burn-through models to the European Plasma Simulator (TSVV11 responsibility)</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31/12/2022</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900" b="0" i="0" u="none" strike="noStrike" dirty="0">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dirty="0">
                          <a:solidFill>
                            <a:srgbClr val="ED7D31"/>
                          </a:solidFill>
                          <a:effectLst/>
                          <a:latin typeface="Calibri" panose="020F0502020204030204" pitchFamily="34" charset="0"/>
                        </a:rPr>
                        <a:t>delayed</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solidFill>
                            <a:srgbClr val="000000"/>
                          </a:solidFill>
                          <a:effectLst/>
                          <a:latin typeface="Calibri" panose="020F0502020204030204" pitchFamily="34" charset="0"/>
                        </a:rPr>
                        <a:t>…The validation … will be performed during 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492479"/>
                  </a:ext>
                </a:extLst>
              </a:tr>
              <a:tr h="149574">
                <a:tc>
                  <a:txBody>
                    <a:bodyPr/>
                    <a:lstStyle/>
                    <a:p>
                      <a:pPr algn="l" fontAlgn="b"/>
                      <a:r>
                        <a:rPr lang="en-GB" sz="900" b="0" i="0" u="none" strike="noStrike">
                          <a:solidFill>
                            <a:srgbClr val="000000"/>
                          </a:solidFill>
                          <a:effectLst/>
                          <a:latin typeface="Calibri" panose="020F0502020204030204" pitchFamily="34" charset="0"/>
                        </a:rPr>
                        <a:t>PRIO.M.05</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European Plasma Simulator available for full pulse simulation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070666"/>
                  </a:ext>
                </a:extLst>
              </a:tr>
              <a:tr h="149574">
                <a:tc>
                  <a:txBody>
                    <a:bodyPr/>
                    <a:lstStyle/>
                    <a:p>
                      <a:pPr algn="l" fontAlgn="b"/>
                      <a:r>
                        <a:rPr lang="en-GB" sz="900" b="0" i="0" u="none" strike="noStrike">
                          <a:solidFill>
                            <a:srgbClr val="000000"/>
                          </a:solidFill>
                          <a:effectLst/>
                          <a:latin typeface="Calibri" panose="020F0502020204030204" pitchFamily="34" charset="0"/>
                        </a:rPr>
                        <a:t>PRIO.M.06</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Integrate synthetic diagnostics in  European Plasma Simulator</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dirty="0">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a:solidFill>
                          <a:srgbClr val="000000"/>
                        </a:solidFill>
                        <a:effectLst/>
                        <a:latin typeface="Calibri" panose="020F0502020204030204" pitchFamily="34" charset="0"/>
                      </a:endParaRP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80274"/>
                  </a:ext>
                </a:extLst>
              </a:tr>
              <a:tr h="322785">
                <a:tc>
                  <a:txBody>
                    <a:bodyPr/>
                    <a:lstStyle/>
                    <a:p>
                      <a:pPr algn="l" fontAlgn="b"/>
                      <a:r>
                        <a:rPr lang="en-GB" sz="900" b="0" i="0" u="none" strike="noStrike" dirty="0">
                          <a:solidFill>
                            <a:srgbClr val="000000"/>
                          </a:solidFill>
                          <a:effectLst/>
                          <a:latin typeface="Calibri" panose="020F0502020204030204" pitchFamily="34" charset="0"/>
                        </a:rPr>
                        <a:t>PRIO.M.16</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solidFill>
                            <a:srgbClr val="000000"/>
                          </a:solidFill>
                          <a:effectLst/>
                          <a:latin typeface="Calibri" panose="020F0502020204030204" pitchFamily="34" charset="0"/>
                        </a:rPr>
                        <a:t>Completion of collection of Occupational Radiation Exposure and waste data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31/12/2022</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900" b="0" i="0" u="none" strike="noStrike" dirty="0">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ED7D31"/>
                          </a:solidFill>
                          <a:effectLst/>
                          <a:latin typeface="Calibri" panose="020F0502020204030204" pitchFamily="34" charset="0"/>
                        </a:rPr>
                        <a:t>delayed</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solidFill>
                            <a:srgbClr val="000000"/>
                          </a:solidFill>
                          <a:effectLst/>
                          <a:latin typeface="Calibri" panose="020F0502020204030204" pitchFamily="34" charset="0"/>
                        </a:rPr>
                        <a:t>UKAEA manpower unavailability in 2022 causes delays (task </a:t>
                      </a:r>
                      <a:r>
                        <a:rPr lang="en-GB" sz="900" b="0" i="0" u="none" strike="noStrike" dirty="0" err="1">
                          <a:solidFill>
                            <a:srgbClr val="000000"/>
                          </a:solidFill>
                          <a:effectLst/>
                          <a:latin typeface="Calibri" panose="020F0502020204030204" pitchFamily="34" charset="0"/>
                        </a:rPr>
                        <a:t>PrIO</a:t>
                      </a:r>
                      <a:r>
                        <a:rPr lang="en-GB" sz="900" b="0" i="0" u="none" strike="noStrike" dirty="0">
                          <a:solidFill>
                            <a:srgbClr val="000000"/>
                          </a:solidFill>
                          <a:effectLst/>
                          <a:latin typeface="Calibri" panose="020F0502020204030204" pitchFamily="34" charset="0"/>
                        </a:rPr>
                        <a:t> 5.3.ORE-T001) </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112055"/>
                  </a:ext>
                </a:extLst>
              </a:tr>
              <a:tr h="322785">
                <a:tc>
                  <a:txBody>
                    <a:bodyPr/>
                    <a:lstStyle/>
                    <a:p>
                      <a:pPr algn="l" fontAlgn="b"/>
                      <a:r>
                        <a:rPr lang="en-GB" sz="900" b="0" i="0" u="none" strike="noStrike" dirty="0">
                          <a:solidFill>
                            <a:srgbClr val="000000"/>
                          </a:solidFill>
                          <a:effectLst/>
                          <a:latin typeface="Calibri" panose="020F0502020204030204" pitchFamily="34" charset="0"/>
                        </a:rPr>
                        <a:t>PRIO.M.17</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Completion of calibration verification at JET in DT operations</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31/12/2022</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900" b="0" i="0" u="none" strike="noStrike" dirty="0">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a:solidFill>
                            <a:srgbClr val="ED7D31"/>
                          </a:solidFill>
                          <a:effectLst/>
                          <a:latin typeface="Calibri" panose="020F0502020204030204" pitchFamily="34" charset="0"/>
                        </a:rPr>
                        <a:t>delayed</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solidFill>
                            <a:srgbClr val="000000"/>
                          </a:solidFill>
                          <a:effectLst/>
                          <a:latin typeface="Calibri" panose="020F0502020204030204" pitchFamily="34" charset="0"/>
                        </a:rPr>
                        <a:t>validated neutron calibration and data consistency not finalised by the JET operator and extension for DTE3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1509962"/>
                  </a:ext>
                </a:extLst>
              </a:tr>
              <a:tr h="322785">
                <a:tc>
                  <a:txBody>
                    <a:bodyPr/>
                    <a:lstStyle/>
                    <a:p>
                      <a:pPr algn="l" fontAlgn="b"/>
                      <a:r>
                        <a:rPr lang="en-GB" sz="900" b="0" i="0" u="none" strike="noStrike" dirty="0">
                          <a:solidFill>
                            <a:srgbClr val="000000"/>
                          </a:solidFill>
                          <a:effectLst/>
                          <a:latin typeface="Calibri" panose="020F0502020204030204" pitchFamily="34" charset="0"/>
                        </a:rPr>
                        <a:t>PRIO.M.18</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effectLst/>
                          <a:latin typeface="Calibri" panose="020F0502020204030204" pitchFamily="34" charset="0"/>
                        </a:rPr>
                        <a:t>Completion of the analyses of measurements, simulations of JET nuclear quantities (neutron flux, dose rate, neutron induced activation, radiation damage) in DT and code validation</a:t>
                      </a:r>
                    </a:p>
                  </a:txBody>
                  <a:tcPr marL="2977" marR="2977" marT="2977" marB="21437"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dirty="0">
                          <a:solidFill>
                            <a:srgbClr val="000000"/>
                          </a:solidFill>
                          <a:effectLst/>
                          <a:latin typeface="Calibri" panose="020F0502020204030204" pitchFamily="34" charset="0"/>
                        </a:rPr>
                        <a:t>31/12/2023</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900" b="0" i="0" u="none" strike="noStrike" dirty="0">
                        <a:solidFill>
                          <a:srgbClr val="000000"/>
                        </a:solidFill>
                        <a:effectLst/>
                        <a:latin typeface="Calibri" panose="020F0502020204030204" pitchFamily="34" charset="0"/>
                      </a:endParaRPr>
                    </a:p>
                  </a:txBody>
                  <a:tcPr marL="2977" marR="2977" marT="2977" marB="21437"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1" i="0" u="none" strike="noStrike" dirty="0">
                          <a:solidFill>
                            <a:srgbClr val="70AD47"/>
                          </a:solidFill>
                          <a:effectLst/>
                          <a:latin typeface="Calibri" panose="020F0502020204030204" pitchFamily="34" charset="0"/>
                        </a:rPr>
                        <a:t>on track</a:t>
                      </a:r>
                    </a:p>
                  </a:txBody>
                  <a:tcPr marL="2977" marR="2977" marT="2977" marB="21437"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900" b="0" i="0" u="none" strike="noStrike" dirty="0">
                        <a:solidFill>
                          <a:srgbClr val="000000"/>
                        </a:solidFill>
                        <a:effectLst/>
                        <a:latin typeface="Calibri" panose="020F0502020204030204" pitchFamily="34" charset="0"/>
                      </a:endParaRPr>
                    </a:p>
                  </a:txBody>
                  <a:tcPr marL="2977" marR="2977" marT="2977" marB="21437"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9895504"/>
                  </a:ext>
                </a:extLst>
              </a:tr>
            </a:tbl>
          </a:graphicData>
        </a:graphic>
      </p:graphicFrame>
    </p:spTree>
    <p:extLst>
      <p:ext uri="{BB962C8B-B14F-4D97-AF65-F5344CB8AC3E}">
        <p14:creationId xmlns:p14="http://schemas.microsoft.com/office/powerpoint/2010/main" val="259290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108301"/>
            <a:ext cx="7992888" cy="914400"/>
          </a:xfrm>
        </p:spPr>
        <p:txBody>
          <a:bodyPr/>
          <a:lstStyle/>
          <a:p>
            <a:r>
              <a:rPr lang="en-US" dirty="0"/>
              <a:t>Critical Risks status - FSD</a:t>
            </a:r>
          </a:p>
        </p:txBody>
      </p:sp>
      <p:graphicFrame>
        <p:nvGraphicFramePr>
          <p:cNvPr id="4" name="Table 3">
            <a:extLst>
              <a:ext uri="{FF2B5EF4-FFF2-40B4-BE49-F238E27FC236}">
                <a16:creationId xmlns:a16="http://schemas.microsoft.com/office/drawing/2014/main" id="{70022488-85EB-B17A-BF19-5FD1A9BB0EBD}"/>
              </a:ext>
            </a:extLst>
          </p:cNvPr>
          <p:cNvGraphicFramePr>
            <a:graphicFrameLocks noGrp="1"/>
          </p:cNvGraphicFramePr>
          <p:nvPr>
            <p:extLst>
              <p:ext uri="{D42A27DB-BD31-4B8C-83A1-F6EECF244321}">
                <p14:modId xmlns:p14="http://schemas.microsoft.com/office/powerpoint/2010/main" val="4074068327"/>
              </p:ext>
            </p:extLst>
          </p:nvPr>
        </p:nvGraphicFramePr>
        <p:xfrm>
          <a:off x="0" y="663171"/>
          <a:ext cx="9144000" cy="5845930"/>
        </p:xfrm>
        <a:graphic>
          <a:graphicData uri="http://schemas.openxmlformats.org/drawingml/2006/table">
            <a:tbl>
              <a:tblPr/>
              <a:tblGrid>
                <a:gridCol w="395536">
                  <a:extLst>
                    <a:ext uri="{9D8B030D-6E8A-4147-A177-3AD203B41FA5}">
                      <a16:colId xmlns:a16="http://schemas.microsoft.com/office/drawing/2014/main" val="1158801693"/>
                    </a:ext>
                  </a:extLst>
                </a:gridCol>
                <a:gridCol w="1865481">
                  <a:extLst>
                    <a:ext uri="{9D8B030D-6E8A-4147-A177-3AD203B41FA5}">
                      <a16:colId xmlns:a16="http://schemas.microsoft.com/office/drawing/2014/main" val="3922239180"/>
                    </a:ext>
                  </a:extLst>
                </a:gridCol>
                <a:gridCol w="2527007">
                  <a:extLst>
                    <a:ext uri="{9D8B030D-6E8A-4147-A177-3AD203B41FA5}">
                      <a16:colId xmlns:a16="http://schemas.microsoft.com/office/drawing/2014/main" val="24540229"/>
                    </a:ext>
                  </a:extLst>
                </a:gridCol>
                <a:gridCol w="508500">
                  <a:extLst>
                    <a:ext uri="{9D8B030D-6E8A-4147-A177-3AD203B41FA5}">
                      <a16:colId xmlns:a16="http://schemas.microsoft.com/office/drawing/2014/main" val="3262934310"/>
                    </a:ext>
                  </a:extLst>
                </a:gridCol>
                <a:gridCol w="427604">
                  <a:extLst>
                    <a:ext uri="{9D8B030D-6E8A-4147-A177-3AD203B41FA5}">
                      <a16:colId xmlns:a16="http://schemas.microsoft.com/office/drawing/2014/main" val="300679692"/>
                    </a:ext>
                  </a:extLst>
                </a:gridCol>
                <a:gridCol w="3419872">
                  <a:extLst>
                    <a:ext uri="{9D8B030D-6E8A-4147-A177-3AD203B41FA5}">
                      <a16:colId xmlns:a16="http://schemas.microsoft.com/office/drawing/2014/main" val="2576283651"/>
                    </a:ext>
                  </a:extLst>
                </a:gridCol>
              </a:tblGrid>
              <a:tr h="461573">
                <a:tc>
                  <a:txBody>
                    <a:bodyPr/>
                    <a:lstStyle/>
                    <a:p>
                      <a:pPr algn="ctr" fontAlgn="t"/>
                      <a:r>
                        <a:rPr lang="en-GB" sz="1000" b="1" i="0" u="none" strike="noStrike" dirty="0">
                          <a:solidFill>
                            <a:srgbClr val="FFFFFF"/>
                          </a:solidFill>
                          <a:effectLst/>
                          <a:latin typeface="Calibri" panose="020F0502020204030204" pitchFamily="34" charset="0"/>
                        </a:rPr>
                        <a:t>WPID</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GB" sz="1000" b="1" i="0" u="none" strike="noStrike" dirty="0">
                          <a:solidFill>
                            <a:srgbClr val="FFFFFF"/>
                          </a:solidFill>
                          <a:effectLst/>
                          <a:latin typeface="Calibri" panose="020F0502020204030204" pitchFamily="34" charset="0"/>
                        </a:rPr>
                        <a:t>Description of risk</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GB" sz="1000" b="1" i="0" u="none" strike="noStrike" dirty="0">
                          <a:solidFill>
                            <a:srgbClr val="FFFFFF"/>
                          </a:solidFill>
                          <a:effectLst/>
                          <a:latin typeface="Calibri" panose="020F0502020204030204" pitchFamily="34" charset="0"/>
                        </a:rPr>
                        <a:t>Proposed Mitigation Measure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GB" sz="1000" b="1" i="0" u="none" strike="noStrike" dirty="0">
                          <a:solidFill>
                            <a:srgbClr val="FFFFFF"/>
                          </a:solidFill>
                          <a:effectLst/>
                          <a:latin typeface="Calibri" panose="020F0502020204030204" pitchFamily="34" charset="0"/>
                        </a:rPr>
                        <a:t>apply risk mitigation?</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GB" sz="1000" b="1" i="0" u="none" strike="noStrike" dirty="0">
                          <a:solidFill>
                            <a:srgbClr val="FFFFFF"/>
                          </a:solidFill>
                          <a:effectLst/>
                          <a:latin typeface="Calibri" panose="020F0502020204030204" pitchFamily="34" charset="0"/>
                        </a:rPr>
                        <a:t>risk materialise?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GB" sz="1000" b="1" i="0" u="none" strike="noStrike" dirty="0">
                          <a:solidFill>
                            <a:srgbClr val="FFFFFF"/>
                          </a:solidFill>
                          <a:effectLst/>
                          <a:latin typeface="Calibri" panose="020F0502020204030204" pitchFamily="34" charset="0"/>
                        </a:rPr>
                        <a:t>Comments (</a:t>
                      </a:r>
                      <a:r>
                        <a:rPr lang="en-GB" sz="1000" b="1" i="0" u="none" strike="noStrike" dirty="0">
                          <a:solidFill>
                            <a:srgbClr val="FF0000"/>
                          </a:solidFill>
                          <a:effectLst/>
                          <a:latin typeface="Calibri" panose="020F0502020204030204" pitchFamily="34" charset="0"/>
                        </a:rPr>
                        <a:t>grey text is spring 2023 update</a:t>
                      </a:r>
                      <a:r>
                        <a:rPr lang="en-GB" sz="1000" b="1" i="0" u="none" strike="noStrike" dirty="0">
                          <a:solidFill>
                            <a:srgbClr val="FFFFFF"/>
                          </a:solidFill>
                          <a:effectLst/>
                          <a:latin typeface="Calibri" panose="020F0502020204030204" pitchFamily="34" charset="0"/>
                        </a:rPr>
                        <a:t>)</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25127085"/>
                  </a:ext>
                </a:extLst>
              </a:tr>
              <a:tr h="314196">
                <a:tc>
                  <a:txBody>
                    <a:bodyPr/>
                    <a:lstStyle/>
                    <a:p>
                      <a:pPr algn="l" fontAlgn="t"/>
                      <a:r>
                        <a:rPr lang="en-GB" sz="900" b="0" i="0" u="none" strike="noStrike">
                          <a:solidFill>
                            <a:srgbClr val="000000"/>
                          </a:solidFill>
                          <a:effectLst/>
                          <a:latin typeface="Calibri" panose="020F0502020204030204" pitchFamily="34" charset="0"/>
                        </a:rPr>
                        <a:t>TE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dirty="0">
                          <a:solidFill>
                            <a:srgbClr val="000000"/>
                          </a:solidFill>
                          <a:effectLst/>
                          <a:latin typeface="Calibri" panose="020F0502020204030204" pitchFamily="34" charset="0"/>
                        </a:rPr>
                        <a:t>SPI experiments are not conclusive in mitigating the disruption loads on tokamaks. </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Find alternative mitigation solution to be developed on tokamaks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Awaiting experiments, so far no reason to apply mitigating action. SEVERITY changed from Medium to High, because there is no other options on the market at this point.</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096645269"/>
                  </a:ext>
                </a:extLst>
              </a:tr>
              <a:tr h="314196">
                <a:tc>
                  <a:txBody>
                    <a:bodyPr/>
                    <a:lstStyle/>
                    <a:p>
                      <a:pPr algn="l" fontAlgn="t"/>
                      <a:r>
                        <a:rPr lang="en-GB" sz="900" b="0" i="0" u="none" strike="noStrike">
                          <a:solidFill>
                            <a:srgbClr val="000000"/>
                          </a:solidFill>
                          <a:effectLst/>
                          <a:latin typeface="Calibri" panose="020F0502020204030204" pitchFamily="34" charset="0"/>
                        </a:rPr>
                        <a:t>TE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Transferability of no/reduced ELM scenario to ITER and DEMO not feasible. </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dirty="0">
                          <a:solidFill>
                            <a:srgbClr val="000000"/>
                          </a:solidFill>
                          <a:effectLst/>
                          <a:latin typeface="Calibri" panose="020F0502020204030204" pitchFamily="34" charset="0"/>
                        </a:rPr>
                        <a:t>Increase focus on JT-60SA and the importance of stellarator research</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Increase focus on JT-60SA and the importance of stellarator research</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603360523"/>
                  </a:ext>
                </a:extLst>
              </a:tr>
              <a:tr h="314196">
                <a:tc>
                  <a:txBody>
                    <a:bodyPr/>
                    <a:lstStyle/>
                    <a:p>
                      <a:pPr algn="l" fontAlgn="t"/>
                      <a:r>
                        <a:rPr lang="en-GB" sz="900" b="0" i="0" u="none" strike="noStrike">
                          <a:solidFill>
                            <a:srgbClr val="000000"/>
                          </a:solidFill>
                          <a:effectLst/>
                          <a:latin typeface="Calibri" panose="020F0502020204030204" pitchFamily="34" charset="0"/>
                        </a:rPr>
                        <a:t>TE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Monitoring of the retention in metallic devices not sufficiently quantifiable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Develop alternative monitoring methods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Awaiting experiments, so far no reason to apply mitigating action.</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74834556"/>
                  </a:ext>
                </a:extLst>
              </a:tr>
              <a:tr h="418928">
                <a:tc>
                  <a:txBody>
                    <a:bodyPr/>
                    <a:lstStyle/>
                    <a:p>
                      <a:pPr algn="l" fontAlgn="t"/>
                      <a:r>
                        <a:rPr lang="en-GB" sz="900" b="0" i="0" u="none" strike="noStrike">
                          <a:solidFill>
                            <a:srgbClr val="000000"/>
                          </a:solidFill>
                          <a:effectLst/>
                          <a:latin typeface="Calibri" panose="020F0502020204030204" pitchFamily="34" charset="0"/>
                        </a:rPr>
                        <a:t>W7X</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Delay in the preparation of metallic wall operation for W-7X</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Close monitoring of strategic planning (with large lead times), revision of resource allocation, cooperation with WPs in FSD and FTD</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chemeClr val="bg1">
                              <a:lumMod val="50000"/>
                            </a:schemeClr>
                          </a:solidFill>
                          <a:effectLst/>
                          <a:latin typeface="Calibri" panose="020F0502020204030204" pitchFamily="34" charset="0"/>
                        </a:rPr>
                        <a:t>YES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YES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EEG grant works in the field from mid of 2023, project group is set up. Resources for neutral gas calculations kept on the same level as 2022.</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536913345"/>
                  </a:ext>
                </a:extLst>
              </a:tr>
              <a:tr h="314196">
                <a:tc>
                  <a:txBody>
                    <a:bodyPr/>
                    <a:lstStyle/>
                    <a:p>
                      <a:pPr algn="l" fontAlgn="t"/>
                      <a:r>
                        <a:rPr lang="en-GB" sz="900" b="0" i="0" u="none" strike="noStrike">
                          <a:solidFill>
                            <a:srgbClr val="000000"/>
                          </a:solidFill>
                          <a:effectLst/>
                          <a:latin typeface="Calibri" panose="020F0502020204030204" pitchFamily="34" charset="0"/>
                        </a:rPr>
                        <a:t>W7X</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Delay in the provision of the HELIAS physics basis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Close monitoring with FTD, support of database activities, enforcement of international collaborations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YES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YES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Continue task for the provision of data to databases. FTD collaboration not pursued  but will be followed up to be resumed after the 2023 campaign. INCOs conducted.</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825518197"/>
                  </a:ext>
                </a:extLst>
              </a:tr>
              <a:tr h="213932">
                <a:tc>
                  <a:txBody>
                    <a:bodyPr/>
                    <a:lstStyle/>
                    <a:p>
                      <a:pPr algn="l" fontAlgn="t"/>
                      <a:r>
                        <a:rPr lang="en-GB" sz="900" b="0" i="0" u="none" strike="noStrike">
                          <a:solidFill>
                            <a:srgbClr val="000000"/>
                          </a:solidFill>
                          <a:effectLst/>
                          <a:latin typeface="Calibri" panose="020F0502020204030204" pitchFamily="34" charset="0"/>
                        </a:rPr>
                        <a:t>AC</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Reduced HPC availability for scientific use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Resource levelling and concentration on higher priorities </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(no change)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573734410"/>
                  </a:ext>
                </a:extLst>
              </a:tr>
              <a:tr h="418928">
                <a:tc>
                  <a:txBody>
                    <a:bodyPr/>
                    <a:lstStyle/>
                    <a:p>
                      <a:pPr algn="l" fontAlgn="t"/>
                      <a:r>
                        <a:rPr lang="en-GB" sz="900" b="0" i="0" u="none" strike="noStrike">
                          <a:solidFill>
                            <a:srgbClr val="000000"/>
                          </a:solidFill>
                          <a:effectLst/>
                          <a:latin typeface="Calibri" panose="020F0502020204030204" pitchFamily="34" charset="0"/>
                        </a:rPr>
                        <a:t>PWIE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ADC conclusion on DEMO relevant DTT divertor comes too late to influence the procurement</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Constant exchange with DTT on the schedule in relation to ADC divertor solution or increase of resources.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n/a</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n/a</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CLOSED risk</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368983497"/>
                  </a:ext>
                </a:extLst>
              </a:tr>
              <a:tr h="314196">
                <a:tc>
                  <a:txBody>
                    <a:bodyPr/>
                    <a:lstStyle/>
                    <a:p>
                      <a:pPr algn="l" fontAlgn="t"/>
                      <a:r>
                        <a:rPr lang="en-GB" sz="900" b="0" i="0" u="none" strike="noStrike">
                          <a:solidFill>
                            <a:srgbClr val="000000"/>
                          </a:solidFill>
                          <a:effectLst/>
                          <a:latin typeface="Calibri" panose="020F0502020204030204" pitchFamily="34" charset="0"/>
                        </a:rPr>
                        <a:t>PWIE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Additional JET samples after DTE2 not available and ready for analysis (SP 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Adjustment of the project resources according to the development of JET situation and potential association of UK to EURATOM.</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chemeClr val="bg1">
                              <a:lumMod val="50000"/>
                            </a:schemeClr>
                          </a:solidFill>
                          <a:effectLst/>
                          <a:latin typeface="Calibri" panose="020F0502020204030204" pitchFamily="34" charset="0"/>
                        </a:rPr>
                        <a:t>YES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(no change)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26898753"/>
                  </a:ext>
                </a:extLst>
              </a:tr>
              <a:tr h="521537">
                <a:tc>
                  <a:txBody>
                    <a:bodyPr/>
                    <a:lstStyle/>
                    <a:p>
                      <a:pPr algn="l" fontAlgn="t"/>
                      <a:r>
                        <a:rPr lang="en-GB" sz="900" b="0" i="0" u="none" strike="noStrike">
                          <a:solidFill>
                            <a:srgbClr val="000000"/>
                          </a:solidFill>
                          <a:effectLst/>
                          <a:latin typeface="Calibri" panose="020F0502020204030204" pitchFamily="34" charset="0"/>
                        </a:rPr>
                        <a:t>SA</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High Beta, highly shaped plasma scenarios not reliable for long pulse operations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Consider a less demanding alternative scenario in view of its application in ITER and DEMO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(no change)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798321862"/>
                  </a:ext>
                </a:extLst>
              </a:tr>
              <a:tr h="429501">
                <a:tc>
                  <a:txBody>
                    <a:bodyPr/>
                    <a:lstStyle/>
                    <a:p>
                      <a:pPr algn="l" fontAlgn="t"/>
                      <a:r>
                        <a:rPr lang="en-GB" sz="900" b="0" i="0" u="none" strike="noStrike">
                          <a:solidFill>
                            <a:srgbClr val="000000"/>
                          </a:solidFill>
                          <a:effectLst/>
                          <a:latin typeface="Calibri" panose="020F0502020204030204" pitchFamily="34" charset="0"/>
                        </a:rPr>
                        <a:t>SA</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Negative Ion Beams not enough energetic to give realistic insight on the high energy particles physics of ITER and DEMO.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Consider alternative heating techniques, e.g. using Ion Cyclotron schemes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(no change)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598429317"/>
                  </a:ext>
                </a:extLst>
              </a:tr>
              <a:tr h="535494">
                <a:tc>
                  <a:txBody>
                    <a:bodyPr/>
                    <a:lstStyle/>
                    <a:p>
                      <a:pPr algn="l" fontAlgn="t"/>
                      <a:r>
                        <a:rPr lang="en-GB" sz="900" b="0" i="0" u="none" strike="noStrike">
                          <a:solidFill>
                            <a:srgbClr val="000000"/>
                          </a:solidFill>
                          <a:effectLst/>
                          <a:latin typeface="Calibri" panose="020F0502020204030204" pitchFamily="34" charset="0"/>
                        </a:rPr>
                        <a:t>W7X, SA, TE, PrIO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Non-availability or delay of operation of unique facilities (e.g. W7X,NBTF, ELISE, JET...) due to technical issues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None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YES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YES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JT60-SA experiences further delays due to technical problems, therefore countermeasure are being taken (repair, development of auxiliary/additional systems, plans for saving time towards the scientific objectives)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190565459"/>
                  </a:ext>
                </a:extLst>
              </a:tr>
              <a:tr h="418928">
                <a:tc>
                  <a:txBody>
                    <a:bodyPr/>
                    <a:lstStyle/>
                    <a:p>
                      <a:pPr algn="l" fontAlgn="t"/>
                      <a:r>
                        <a:rPr lang="en-GB" sz="900" b="0" i="0" u="none" strike="noStrike">
                          <a:solidFill>
                            <a:srgbClr val="000000"/>
                          </a:solidFill>
                          <a:effectLst/>
                          <a:latin typeface="Calibri" panose="020F0502020204030204" pitchFamily="34" charset="0"/>
                        </a:rPr>
                        <a:t>TE,PWIE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Non-availability or delay of operation of facilities (Medium Size Tokamak, linear facilities) due to technical issues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Move the activities to other/ available facilities (international facilities could be also considered); bring forward preparatory actions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chemeClr val="bg1">
                              <a:lumMod val="50000"/>
                            </a:schemeClr>
                          </a:solidFill>
                          <a:effectLst/>
                          <a:latin typeface="Calibri" panose="020F0502020204030204" pitchFamily="34" charset="0"/>
                        </a:rPr>
                        <a:t>YES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YES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WEST is operational and the campaign is ongoing after merging content of the C2 with the C3 campaign</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907789738"/>
                  </a:ext>
                </a:extLst>
              </a:tr>
              <a:tr h="209464">
                <a:tc>
                  <a:txBody>
                    <a:bodyPr/>
                    <a:lstStyle/>
                    <a:p>
                      <a:pPr algn="l" fontAlgn="t"/>
                      <a:r>
                        <a:rPr lang="en-GB" sz="900" b="0" i="0" u="none" strike="noStrike">
                          <a:solidFill>
                            <a:srgbClr val="000000"/>
                          </a:solidFill>
                          <a:effectLst/>
                          <a:latin typeface="Calibri" panose="020F0502020204030204" pitchFamily="34" charset="0"/>
                        </a:rPr>
                        <a:t>TE,PWIE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Delay of PEX and other critical upgrades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rescoping activities, resource levelling and reprioritization</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NO</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(no change)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651081849"/>
                  </a:ext>
                </a:extLst>
              </a:tr>
            </a:tbl>
          </a:graphicData>
        </a:graphic>
      </p:graphicFrame>
    </p:spTree>
    <p:extLst>
      <p:ext uri="{BB962C8B-B14F-4D97-AF65-F5344CB8AC3E}">
        <p14:creationId xmlns:p14="http://schemas.microsoft.com/office/powerpoint/2010/main" val="4256809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108301"/>
            <a:ext cx="7992888" cy="914400"/>
          </a:xfrm>
        </p:spPr>
        <p:txBody>
          <a:bodyPr/>
          <a:lstStyle/>
          <a:p>
            <a:r>
              <a:rPr lang="en-US" dirty="0"/>
              <a:t>Critical Risks status - PMU</a:t>
            </a:r>
          </a:p>
        </p:txBody>
      </p:sp>
      <p:graphicFrame>
        <p:nvGraphicFramePr>
          <p:cNvPr id="2" name="Table 1">
            <a:extLst>
              <a:ext uri="{FF2B5EF4-FFF2-40B4-BE49-F238E27FC236}">
                <a16:creationId xmlns:a16="http://schemas.microsoft.com/office/drawing/2014/main" id="{0EF0A3A5-8C2F-3049-090E-97D28F6F732B}"/>
              </a:ext>
            </a:extLst>
          </p:cNvPr>
          <p:cNvGraphicFramePr>
            <a:graphicFrameLocks noGrp="1"/>
          </p:cNvGraphicFramePr>
          <p:nvPr>
            <p:extLst>
              <p:ext uri="{D42A27DB-BD31-4B8C-83A1-F6EECF244321}">
                <p14:modId xmlns:p14="http://schemas.microsoft.com/office/powerpoint/2010/main" val="3525179706"/>
              </p:ext>
            </p:extLst>
          </p:nvPr>
        </p:nvGraphicFramePr>
        <p:xfrm>
          <a:off x="323528" y="1268760"/>
          <a:ext cx="8424936" cy="4805724"/>
        </p:xfrm>
        <a:graphic>
          <a:graphicData uri="http://schemas.openxmlformats.org/drawingml/2006/table">
            <a:tbl>
              <a:tblPr/>
              <a:tblGrid>
                <a:gridCol w="437360">
                  <a:extLst>
                    <a:ext uri="{9D8B030D-6E8A-4147-A177-3AD203B41FA5}">
                      <a16:colId xmlns:a16="http://schemas.microsoft.com/office/drawing/2014/main" val="32713909"/>
                    </a:ext>
                  </a:extLst>
                </a:gridCol>
                <a:gridCol w="1434848">
                  <a:extLst>
                    <a:ext uri="{9D8B030D-6E8A-4147-A177-3AD203B41FA5}">
                      <a16:colId xmlns:a16="http://schemas.microsoft.com/office/drawing/2014/main" val="164216099"/>
                    </a:ext>
                  </a:extLst>
                </a:gridCol>
                <a:gridCol w="1872208">
                  <a:extLst>
                    <a:ext uri="{9D8B030D-6E8A-4147-A177-3AD203B41FA5}">
                      <a16:colId xmlns:a16="http://schemas.microsoft.com/office/drawing/2014/main" val="443030118"/>
                    </a:ext>
                  </a:extLst>
                </a:gridCol>
                <a:gridCol w="720080">
                  <a:extLst>
                    <a:ext uri="{9D8B030D-6E8A-4147-A177-3AD203B41FA5}">
                      <a16:colId xmlns:a16="http://schemas.microsoft.com/office/drawing/2014/main" val="539873066"/>
                    </a:ext>
                  </a:extLst>
                </a:gridCol>
                <a:gridCol w="772315">
                  <a:extLst>
                    <a:ext uri="{9D8B030D-6E8A-4147-A177-3AD203B41FA5}">
                      <a16:colId xmlns:a16="http://schemas.microsoft.com/office/drawing/2014/main" val="1882240835"/>
                    </a:ext>
                  </a:extLst>
                </a:gridCol>
                <a:gridCol w="3188125">
                  <a:extLst>
                    <a:ext uri="{9D8B030D-6E8A-4147-A177-3AD203B41FA5}">
                      <a16:colId xmlns:a16="http://schemas.microsoft.com/office/drawing/2014/main" val="523481592"/>
                    </a:ext>
                  </a:extLst>
                </a:gridCol>
              </a:tblGrid>
              <a:tr h="820239">
                <a:tc>
                  <a:txBody>
                    <a:bodyPr/>
                    <a:lstStyle/>
                    <a:p>
                      <a:pPr algn="l" fontAlgn="t"/>
                      <a:r>
                        <a:rPr lang="en-GB" sz="1000" b="1" i="0" u="none" strike="noStrike" dirty="0">
                          <a:solidFill>
                            <a:srgbClr val="FFFFFF"/>
                          </a:solidFill>
                          <a:effectLst/>
                          <a:latin typeface="Calibri" panose="020F0502020204030204" pitchFamily="34" charset="0"/>
                        </a:rPr>
                        <a:t>WPID</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t"/>
                      <a:r>
                        <a:rPr lang="en-GB" sz="1000" b="1" i="0" u="none" strike="noStrike" dirty="0">
                          <a:solidFill>
                            <a:srgbClr val="FFFFFF"/>
                          </a:solidFill>
                          <a:effectLst/>
                          <a:latin typeface="Calibri" panose="020F0502020204030204" pitchFamily="34" charset="0"/>
                        </a:rPr>
                        <a:t>Description of risk</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t"/>
                      <a:r>
                        <a:rPr lang="en-GB" sz="1000" b="1" i="0" u="none" strike="noStrike" dirty="0">
                          <a:solidFill>
                            <a:srgbClr val="FFFFFF"/>
                          </a:solidFill>
                          <a:effectLst/>
                          <a:latin typeface="Calibri" panose="020F0502020204030204" pitchFamily="34" charset="0"/>
                        </a:rPr>
                        <a:t>Proposed Mitigation Measure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t"/>
                      <a:r>
                        <a:rPr lang="en-GB" sz="1000" b="1" i="0" u="none" strike="noStrike" dirty="0">
                          <a:solidFill>
                            <a:srgbClr val="FFFFFF"/>
                          </a:solidFill>
                          <a:effectLst/>
                          <a:latin typeface="Calibri" panose="020F0502020204030204" pitchFamily="34" charset="0"/>
                        </a:rPr>
                        <a:t>risk mitigation measures?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t"/>
                      <a:r>
                        <a:rPr lang="en-GB" sz="1000" b="1" i="0" u="none" strike="noStrike" dirty="0">
                          <a:solidFill>
                            <a:srgbClr val="FFFFFF"/>
                          </a:solidFill>
                          <a:effectLst/>
                          <a:latin typeface="Calibri" panose="020F0502020204030204" pitchFamily="34" charset="0"/>
                        </a:rPr>
                        <a:t>risk materialise?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t"/>
                      <a:r>
                        <a:rPr lang="en-GB" sz="1000" b="1" i="0" u="none" strike="noStrike" dirty="0">
                          <a:solidFill>
                            <a:srgbClr val="FFFFFF"/>
                          </a:solidFill>
                          <a:effectLst/>
                          <a:latin typeface="Calibri" panose="020F0502020204030204" pitchFamily="34" charset="0"/>
                        </a:rPr>
                        <a:t>Comments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83226586"/>
                  </a:ext>
                </a:extLst>
              </a:tr>
              <a:tr h="820239">
                <a:tc>
                  <a:txBody>
                    <a:bodyPr/>
                    <a:lstStyle/>
                    <a:p>
                      <a:pPr algn="l" fontAlgn="t"/>
                      <a:r>
                        <a:rPr lang="en-GB" sz="900" b="0" i="0" u="none" strike="noStrike">
                          <a:solidFill>
                            <a:srgbClr val="000000"/>
                          </a:solidFill>
                          <a:effectLst/>
                          <a:latin typeface="Calibri" panose="020F0502020204030204" pitchFamily="34" charset="0"/>
                        </a:rPr>
                        <a:t>PMU</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Restrictions on the collaboration with Russia.</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Search for alternative solutions (both in EU and through international collaboration).</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Y</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Y</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FTD: We have looked for alternative irradiation possibilities. Several mitigation actions are being implemented, e.g., [1] for WPTFV: the DEMO pellet injection system will be developed completely in-house within the EU; and [2] research of alternative irradiation possibilities is being conducted (WPMAT, WPTFV, WPBB and WPDC).   </a:t>
                      </a:r>
                      <a:br>
                        <a:rPr lang="en-GB" sz="900" b="0" i="0" u="none" strike="noStrike" dirty="0">
                          <a:solidFill>
                            <a:schemeClr val="bg1">
                              <a:lumMod val="50000"/>
                            </a:schemeClr>
                          </a:solidFill>
                          <a:effectLst/>
                          <a:latin typeface="Calibri" panose="020F0502020204030204" pitchFamily="34" charset="0"/>
                        </a:rPr>
                      </a:br>
                      <a:endParaRPr lang="en-GB" sz="900" b="0" i="0" u="none" strike="noStrike" dirty="0">
                        <a:solidFill>
                          <a:schemeClr val="bg1">
                            <a:lumMod val="50000"/>
                          </a:schemeClr>
                        </a:solidFill>
                        <a:effectLst/>
                        <a:latin typeface="Calibri" panose="020F0502020204030204" pitchFamily="34" charset="0"/>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714008526"/>
                  </a:ext>
                </a:extLst>
              </a:tr>
              <a:tr h="820239">
                <a:tc>
                  <a:txBody>
                    <a:bodyPr/>
                    <a:lstStyle/>
                    <a:p>
                      <a:pPr algn="l" fontAlgn="t"/>
                      <a:r>
                        <a:rPr lang="en-GB" sz="900" b="0" i="0" u="none" strike="noStrike">
                          <a:solidFill>
                            <a:srgbClr val="000000"/>
                          </a:solidFill>
                          <a:effectLst/>
                          <a:latin typeface="Calibri" panose="020F0502020204030204" pitchFamily="34" charset="0"/>
                        </a:rPr>
                        <a:t>PMU</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External circumstances causes higher costs of operation of facilities and hardware purchase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effectLst/>
                          <a:latin typeface="Calibri" panose="020F0502020204030204" pitchFamily="34" charset="0"/>
                        </a:rPr>
                        <a:t>No mitigation action for the occurrence.</a:t>
                      </a:r>
                      <a:br>
                        <a:rPr lang="en-GB" sz="900" b="0" i="0" u="none" strike="noStrike">
                          <a:solidFill>
                            <a:srgbClr val="000000"/>
                          </a:solidFill>
                          <a:effectLst/>
                          <a:latin typeface="Calibri" panose="020F0502020204030204" pitchFamily="34" charset="0"/>
                        </a:rPr>
                      </a:br>
                      <a:r>
                        <a:rPr lang="en-GB" sz="900" b="0" i="0" u="none" strike="noStrike">
                          <a:solidFill>
                            <a:srgbClr val="000000"/>
                          </a:solidFill>
                          <a:effectLst/>
                          <a:latin typeface="Calibri" panose="020F0502020204030204" pitchFamily="34" charset="0"/>
                        </a:rPr>
                        <a:t>In case of occurrence, mitigation action: rescoping of the activity.</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chemeClr val="bg1">
                              <a:lumMod val="50000"/>
                            </a:schemeClr>
                          </a:solidFill>
                          <a:effectLst/>
                          <a:latin typeface="Calibri" panose="020F0502020204030204" pitchFamily="34" charset="0"/>
                        </a:rPr>
                        <a:t>Y</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Y</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We are presently making a detailed budget overview to see where we are in terms of schedules, costs, planning to see whether we need to reprioritise.</a:t>
                      </a:r>
                      <a:br>
                        <a:rPr lang="en-GB" sz="900" b="0" i="0" u="none" strike="noStrike" dirty="0">
                          <a:solidFill>
                            <a:schemeClr val="bg1">
                              <a:lumMod val="50000"/>
                            </a:schemeClr>
                          </a:solidFill>
                          <a:effectLst/>
                          <a:latin typeface="Calibri" panose="020F0502020204030204" pitchFamily="34" charset="0"/>
                        </a:rPr>
                      </a:br>
                      <a:br>
                        <a:rPr lang="en-GB" sz="900" b="0" i="0" u="none" strike="noStrike" dirty="0">
                          <a:solidFill>
                            <a:schemeClr val="bg1">
                              <a:lumMod val="50000"/>
                            </a:schemeClr>
                          </a:solidFill>
                          <a:effectLst/>
                          <a:latin typeface="Calibri" panose="020F0502020204030204" pitchFamily="34" charset="0"/>
                        </a:rPr>
                      </a:br>
                      <a:r>
                        <a:rPr lang="en-GB" sz="900" b="0" i="0" u="none" strike="noStrike" dirty="0">
                          <a:solidFill>
                            <a:schemeClr val="bg1">
                              <a:lumMod val="50000"/>
                            </a:schemeClr>
                          </a:solidFill>
                          <a:effectLst/>
                          <a:latin typeface="Calibri" panose="020F0502020204030204" pitchFamily="34" charset="0"/>
                        </a:rPr>
                        <a:t>FTD, WPTFV: higher costs of DIPAK. A mitigation plan has been proposed and accepted by the DEMO Project Board (additional funds provided by KIT and some de-scoping).</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412952451"/>
                  </a:ext>
                </a:extLst>
              </a:tr>
              <a:tr h="2065245">
                <a:tc>
                  <a:txBody>
                    <a:bodyPr/>
                    <a:lstStyle/>
                    <a:p>
                      <a:pPr algn="l" fontAlgn="t"/>
                      <a:r>
                        <a:rPr lang="en-GB" sz="900" b="0" i="0" u="none" strike="noStrike" dirty="0">
                          <a:solidFill>
                            <a:srgbClr val="000000"/>
                          </a:solidFill>
                          <a:effectLst/>
                          <a:latin typeface="Calibri" panose="020F0502020204030204" pitchFamily="34" charset="0"/>
                        </a:rPr>
                        <a:t>PMU</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dirty="0">
                          <a:solidFill>
                            <a:srgbClr val="000000"/>
                          </a:solidFill>
                          <a:effectLst/>
                          <a:latin typeface="Calibri" panose="020F0502020204030204" pitchFamily="34" charset="0"/>
                        </a:rPr>
                        <a:t>External partner within international collaboration unilaterally change of priorities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rgbClr val="000000"/>
                          </a:solidFill>
                          <a:effectLst/>
                          <a:latin typeface="Calibri" panose="020F0502020204030204" pitchFamily="34" charset="0"/>
                        </a:rPr>
                        <a:t>Optimize the coordination between EUROfusion and external partners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Y</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a:solidFill>
                            <a:schemeClr val="bg1">
                              <a:lumMod val="50000"/>
                            </a:schemeClr>
                          </a:solidFill>
                          <a:effectLst/>
                          <a:latin typeface="Calibri" panose="020F0502020204030204" pitchFamily="34" charset="0"/>
                        </a:rPr>
                        <a:t>Y</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900" b="0" i="0" u="none" strike="noStrike" dirty="0">
                          <a:solidFill>
                            <a:schemeClr val="bg1">
                              <a:lumMod val="50000"/>
                            </a:schemeClr>
                          </a:solidFill>
                          <a:effectLst/>
                          <a:latin typeface="Calibri" panose="020F0502020204030204" pitchFamily="34" charset="0"/>
                        </a:rPr>
                        <a:t>FTD, WPSAE: Idaho National Laboratory (INL- US) will not integrate MELCOR 1.8.6 and the code TMAP.</a:t>
                      </a:r>
                      <a:br>
                        <a:rPr lang="en-GB" sz="900" b="0" i="0" u="none" strike="noStrike" dirty="0">
                          <a:solidFill>
                            <a:schemeClr val="bg1">
                              <a:lumMod val="50000"/>
                            </a:schemeClr>
                          </a:solidFill>
                          <a:effectLst/>
                          <a:latin typeface="Calibri" panose="020F0502020204030204" pitchFamily="34" charset="0"/>
                        </a:rPr>
                      </a:br>
                      <a:br>
                        <a:rPr lang="en-GB" sz="900" b="0" i="0" u="none" strike="noStrike" dirty="0">
                          <a:solidFill>
                            <a:schemeClr val="bg1">
                              <a:lumMod val="50000"/>
                            </a:schemeClr>
                          </a:solidFill>
                          <a:effectLst/>
                          <a:latin typeface="Calibri" panose="020F0502020204030204" pitchFamily="34" charset="0"/>
                        </a:rPr>
                      </a:br>
                      <a:r>
                        <a:rPr lang="en-GB" sz="900" b="0" i="0" u="none" strike="noStrike" dirty="0">
                          <a:solidFill>
                            <a:schemeClr val="bg1">
                              <a:lumMod val="50000"/>
                            </a:schemeClr>
                          </a:solidFill>
                          <a:effectLst/>
                          <a:latin typeface="Calibri" panose="020F0502020204030204" pitchFamily="34" charset="0"/>
                        </a:rPr>
                        <a:t>FTD, WPMAG: For the rebuilding of the EDIPO magnets, EPFL got a big funding from Switzerland and the EDIPO coils shall be procured from the Swiss budget and not from EUROfusion funds anymore. However, the Swiss funds will become available only in 2025, and beforehand it’s necessary to build and test a cable and a small coil by 2024. The manufacturing and test of prototype cable and coil demonstrators for the EDIPO rebuilt magnet would replace the old scope of the associated Grant Milestone (MAG.M.02), if the next amendment request is accepted by EC.</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046085041"/>
                  </a:ext>
                </a:extLst>
              </a:tr>
            </a:tbl>
          </a:graphicData>
        </a:graphic>
      </p:graphicFrame>
    </p:spTree>
    <p:extLst>
      <p:ext uri="{BB962C8B-B14F-4D97-AF65-F5344CB8AC3E}">
        <p14:creationId xmlns:p14="http://schemas.microsoft.com/office/powerpoint/2010/main" val="3440272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3E813977F2F34495255108C192FC0C" ma:contentTypeVersion="12" ma:contentTypeDescription="Create a new document." ma:contentTypeScope="" ma:versionID="9103f12f56d4e807693296da19b86fbc">
  <xsd:schema xmlns:xsd="http://www.w3.org/2001/XMLSchema" xmlns:xs="http://www.w3.org/2001/XMLSchema" xmlns:p="http://schemas.microsoft.com/office/2006/metadata/properties" xmlns:ns3="cd15d025-301c-4597-a270-3bad90881f44" xmlns:ns4="b53d22ac-c5f4-4fd4-87cb-ecc4cbf8be81" targetNamespace="http://schemas.microsoft.com/office/2006/metadata/properties" ma:root="true" ma:fieldsID="f6abc95f7c1bd707f76a6a95427a15a4" ns3:_="" ns4:_="">
    <xsd:import namespace="cd15d025-301c-4597-a270-3bad90881f44"/>
    <xsd:import namespace="b53d22ac-c5f4-4fd4-87cb-ecc4cbf8be8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15d025-301c-4597-a270-3bad90881f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3d22ac-c5f4-4fd4-87cb-ecc4cbf8be8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9048A7-0BD3-4540-9324-EF85683C54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15d025-301c-4597-a270-3bad90881f44"/>
    <ds:schemaRef ds:uri="b53d22ac-c5f4-4fd4-87cb-ecc4cbf8be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CEE77-1AB7-4150-976C-F520479E37B4}">
  <ds:schemaRefs>
    <ds:schemaRef ds:uri="http://schemas.microsoft.com/sharepoint/v3/contenttype/forms"/>
  </ds:schemaRefs>
</ds:datastoreItem>
</file>

<file path=customXml/itemProps3.xml><?xml version="1.0" encoding="utf-8"?>
<ds:datastoreItem xmlns:ds="http://schemas.openxmlformats.org/officeDocument/2006/customXml" ds:itemID="{A516A589-451B-4828-BF5C-745458BEAA12}">
  <ds:schemaRefs>
    <ds:schemaRef ds:uri="http://purl.org/dc/elements/1.1/"/>
    <ds:schemaRef ds:uri="cd15d025-301c-4597-a270-3bad90881f44"/>
    <ds:schemaRef ds:uri="http://purl.org/dc/dcmitype/"/>
    <ds:schemaRef ds:uri="http://schemas.microsoft.com/office/2006/documentManagement/types"/>
    <ds:schemaRef ds:uri="http://schemas.openxmlformats.org/package/2006/metadata/core-properties"/>
    <ds:schemaRef ds:uri="http://purl.org/dc/terms/"/>
    <ds:schemaRef ds:uri="http://schemas.microsoft.com/office/2006/metadata/properties"/>
    <ds:schemaRef ds:uri="http://schemas.microsoft.com/office/infopath/2007/PartnerControls"/>
    <ds:schemaRef ds:uri="b53d22ac-c5f4-4fd4-87cb-ecc4cbf8be8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68780</TotalTime>
  <Words>2432</Words>
  <Application>Microsoft Office PowerPoint</Application>
  <PresentationFormat>On-screen Show (4:3)</PresentationFormat>
  <Paragraphs>368</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Open Sans</vt:lpstr>
      <vt:lpstr>Office Theme</vt:lpstr>
      <vt:lpstr>FSD Project Control status</vt:lpstr>
      <vt:lpstr>Annual WP Management Cycle (FSD 2023)</vt:lpstr>
      <vt:lpstr>Grant Deliverables status https://eurofusionpilot.sharepoint.com/:x:/s/PMO/ETRUZnErEpBBphrOg3Ok0cQBlrURI6o5dPiPAFM8ne5I2w </vt:lpstr>
      <vt:lpstr>Grant Milestones status https://eurofusionpilot.sharepoint.com/:x:/s/PMO/ETRUZnErEpBBphrOg3Ok0cQBlrURI6o5dPiPAFM8ne5I2w</vt:lpstr>
      <vt:lpstr>Critical Risks status - FSD</vt:lpstr>
      <vt:lpstr>Critical Risks status - PMU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Darren.McDonald@euro-fusion.org;Xavier.Litaudon@euro-fusion.org</dc:creator>
  <cp:lastModifiedBy>Meszaros Botond</cp:lastModifiedBy>
  <cp:revision>1691</cp:revision>
  <cp:lastPrinted>2023-01-12T10:09:53Z</cp:lastPrinted>
  <dcterms:created xsi:type="dcterms:W3CDTF">2014-10-27T16:40:37Z</dcterms:created>
  <dcterms:modified xsi:type="dcterms:W3CDTF">2023-09-19T11:43:38Z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dcb255a-fd3f-4c0f-857e-201fa46304da_Enabled">
    <vt:lpwstr>True</vt:lpwstr>
  </property>
  <property fmtid="{D5CDD505-2E9C-101B-9397-08002B2CF9AE}" pid="3" name="MSIP_Label_0dcb255a-fd3f-4c0f-857e-201fa46304da_SiteId">
    <vt:lpwstr>c6ac664b-ae27-4d5d-b4e6-bb5717196fc7</vt:lpwstr>
  </property>
  <property fmtid="{D5CDD505-2E9C-101B-9397-08002B2CF9AE}" pid="4" name="MSIP_Label_0dcb255a-fd3f-4c0f-857e-201fa46304da_Owner">
    <vt:lpwstr>xavier.litaudon@jet.euro-fusion.org</vt:lpwstr>
  </property>
  <property fmtid="{D5CDD505-2E9C-101B-9397-08002B2CF9AE}" pid="5" name="MSIP_Label_0dcb255a-fd3f-4c0f-857e-201fa46304da_SetDate">
    <vt:lpwstr>2019-09-24T10:34:15.7860221Z</vt:lpwstr>
  </property>
  <property fmtid="{D5CDD505-2E9C-101B-9397-08002B2CF9AE}" pid="6" name="MSIP_Label_0dcb255a-fd3f-4c0f-857e-201fa46304da_Name">
    <vt:lpwstr>Official</vt:lpwstr>
  </property>
  <property fmtid="{D5CDD505-2E9C-101B-9397-08002B2CF9AE}" pid="7" name="MSIP_Label_0dcb255a-fd3f-4c0f-857e-201fa46304da_Application">
    <vt:lpwstr>Microsoft Azure Information Protection</vt:lpwstr>
  </property>
  <property fmtid="{D5CDD505-2E9C-101B-9397-08002B2CF9AE}" pid="8" name="MSIP_Label_0dcb255a-fd3f-4c0f-857e-201fa46304da_ActionId">
    <vt:lpwstr>01dc46bf-f72e-4eaa-b372-df92e7c3fc97</vt:lpwstr>
  </property>
  <property fmtid="{D5CDD505-2E9C-101B-9397-08002B2CF9AE}" pid="9" name="MSIP_Label_0dcb255a-fd3f-4c0f-857e-201fa46304da_Extended_MSFT_Method">
    <vt:lpwstr>Automatic</vt:lpwstr>
  </property>
  <property fmtid="{D5CDD505-2E9C-101B-9397-08002B2CF9AE}" pid="10" name="MSIP_Label_22759de7-3255-46b5-8dfe-736652f9c6c1_Enabled">
    <vt:lpwstr>True</vt:lpwstr>
  </property>
  <property fmtid="{D5CDD505-2E9C-101B-9397-08002B2CF9AE}" pid="11" name="MSIP_Label_22759de7-3255-46b5-8dfe-736652f9c6c1_SiteId">
    <vt:lpwstr>c6ac664b-ae27-4d5d-b4e6-bb5717196fc7</vt:lpwstr>
  </property>
  <property fmtid="{D5CDD505-2E9C-101B-9397-08002B2CF9AE}" pid="12" name="MSIP_Label_22759de7-3255-46b5-8dfe-736652f9c6c1_Owner">
    <vt:lpwstr>xavier.litaudon@jet.euro-fusion.org</vt:lpwstr>
  </property>
  <property fmtid="{D5CDD505-2E9C-101B-9397-08002B2CF9AE}" pid="13" name="MSIP_Label_22759de7-3255-46b5-8dfe-736652f9c6c1_SetDate">
    <vt:lpwstr>2019-09-24T10:34:15.7860221Z</vt:lpwstr>
  </property>
  <property fmtid="{D5CDD505-2E9C-101B-9397-08002B2CF9AE}" pid="14" name="MSIP_Label_22759de7-3255-46b5-8dfe-736652f9c6c1_Name">
    <vt:lpwstr>Public</vt:lpwstr>
  </property>
  <property fmtid="{D5CDD505-2E9C-101B-9397-08002B2CF9AE}" pid="15" name="MSIP_Label_22759de7-3255-46b5-8dfe-736652f9c6c1_Application">
    <vt:lpwstr>Microsoft Azure Information Protection</vt:lpwstr>
  </property>
  <property fmtid="{D5CDD505-2E9C-101B-9397-08002B2CF9AE}" pid="16" name="MSIP_Label_22759de7-3255-46b5-8dfe-736652f9c6c1_ActionId">
    <vt:lpwstr>01dc46bf-f72e-4eaa-b372-df92e7c3fc97</vt:lpwstr>
  </property>
  <property fmtid="{D5CDD505-2E9C-101B-9397-08002B2CF9AE}" pid="17" name="MSIP_Label_22759de7-3255-46b5-8dfe-736652f9c6c1_Parent">
    <vt:lpwstr>0dcb255a-fd3f-4c0f-857e-201fa46304da</vt:lpwstr>
  </property>
  <property fmtid="{D5CDD505-2E9C-101B-9397-08002B2CF9AE}" pid="18" name="MSIP_Label_22759de7-3255-46b5-8dfe-736652f9c6c1_Extended_MSFT_Method">
    <vt:lpwstr>Automatic</vt:lpwstr>
  </property>
  <property fmtid="{D5CDD505-2E9C-101B-9397-08002B2CF9AE}" pid="19" name="Sensitivity">
    <vt:lpwstr>Official Public</vt:lpwstr>
  </property>
  <property fmtid="{D5CDD505-2E9C-101B-9397-08002B2CF9AE}" pid="20" name="ContentTypeId">
    <vt:lpwstr>0x010100F43E813977F2F34495255108C192FC0C</vt:lpwstr>
  </property>
</Properties>
</file>