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58" r:id="rId4"/>
    <p:sldId id="264" r:id="rId5"/>
    <p:sldId id="263" r:id="rId6"/>
    <p:sldId id="259" r:id="rId7"/>
    <p:sldId id="281" r:id="rId8"/>
    <p:sldId id="283" r:id="rId9"/>
    <p:sldId id="282" r:id="rId10"/>
    <p:sldId id="277" r:id="rId11"/>
    <p:sldId id="266" r:id="rId12"/>
    <p:sldId id="285" r:id="rId13"/>
    <p:sldId id="284" r:id="rId14"/>
    <p:sldId id="272" r:id="rId15"/>
    <p:sldId id="274" r:id="rId16"/>
    <p:sldId id="278" r:id="rId17"/>
    <p:sldId id="280" r:id="rId18"/>
    <p:sldId id="262" r:id="rId19"/>
    <p:sldId id="271" r:id="rId20"/>
    <p:sldId id="268" r:id="rId21"/>
    <p:sldId id="269" r:id="rId22"/>
    <p:sldId id="270" r:id="rId23"/>
  </p:sldIdLst>
  <p:sldSz cx="12192000" cy="6858000"/>
  <p:notesSz cx="12192000" cy="6858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FFRIN Emmanuel 133360" initials="JE1" lastIdx="3" clrIdx="0">
    <p:extLst>
      <p:ext uri="{19B8F6BF-5375-455C-9EA6-DF929625EA0E}">
        <p15:presenceInfo xmlns:p15="http://schemas.microsoft.com/office/powerpoint/2012/main" userId="S-1-5-21-1801674531-299502267-839522115-74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p:restoredTop sz="94694"/>
  </p:normalViewPr>
  <p:slideViewPr>
    <p:cSldViewPr showGuides="1">
      <p:cViewPr varScale="1">
        <p:scale>
          <a:sx n="57" d="100"/>
          <a:sy n="57" d="100"/>
        </p:scale>
        <p:origin x="90" y="216"/>
      </p:cViewPr>
      <p:guideLst>
        <p:guide orient="horz" pos="2160"/>
        <p:guide pos="3840"/>
      </p:guideLst>
    </p:cSldViewPr>
  </p:slideViewPr>
  <p:notesTextViewPr>
    <p:cViewPr>
      <p:scale>
        <a:sx n="1" d="1"/>
        <a:sy n="1" d="1"/>
      </p:scale>
      <p:origin x="0" y="0"/>
    </p:cViewPr>
  </p:notesTextViewPr>
  <p:notesViewPr>
    <p:cSldViewPr>
      <p:cViewPr varScale="1">
        <p:scale>
          <a:sx n="68" d="100"/>
          <a:sy n="68" d="100"/>
        </p:scale>
        <p:origin x="65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6905625" y="0"/>
            <a:ext cx="5283200" cy="344488"/>
          </a:xfrm>
          <a:prstGeom prst="rect">
            <a:avLst/>
          </a:prstGeom>
        </p:spPr>
        <p:txBody>
          <a:bodyPr vert="horz" lIns="91440" tIns="45720" rIns="91440" bIns="45720" rtlCol="0"/>
          <a:lstStyle>
            <a:lvl1pPr algn="r">
              <a:defRPr sz="1200"/>
            </a:lvl1pPr>
          </a:lstStyle>
          <a:p>
            <a:fld id="{5D63C520-B137-42C4-BF17-1F76A76DD033}" type="datetimeFigureOut">
              <a:rPr lang="fr-FR" smtClean="0"/>
              <a:t>19/09/2023</a:t>
            </a:fld>
            <a:endParaRPr lang="fr-FR"/>
          </a:p>
        </p:txBody>
      </p:sp>
      <p:sp>
        <p:nvSpPr>
          <p:cNvPr id="4" name="Espace réservé du pied de page 3"/>
          <p:cNvSpPr>
            <a:spLocks noGrp="1"/>
          </p:cNvSpPr>
          <p:nvPr>
            <p:ph type="ftr" sz="quarter" idx="2"/>
          </p:nvPr>
        </p:nvSpPr>
        <p:spPr>
          <a:xfrm>
            <a:off x="0" y="6513513"/>
            <a:ext cx="5283200" cy="3444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6905625" y="6513513"/>
            <a:ext cx="5283200" cy="344487"/>
          </a:xfrm>
          <a:prstGeom prst="rect">
            <a:avLst/>
          </a:prstGeom>
        </p:spPr>
        <p:txBody>
          <a:bodyPr vert="horz" lIns="91440" tIns="45720" rIns="91440" bIns="45720" rtlCol="0" anchor="b"/>
          <a:lstStyle>
            <a:lvl1pPr algn="r">
              <a:defRPr sz="1200"/>
            </a:lvl1pPr>
          </a:lstStyle>
          <a:p>
            <a:fld id="{7FCE0FF0-0880-4601-BE23-7E0DCDD0BAEA}" type="slidenum">
              <a:rPr lang="fr-FR" smtClean="0"/>
              <a:t>‹N°›</a:t>
            </a:fld>
            <a:endParaRPr lang="fr-FR"/>
          </a:p>
        </p:txBody>
      </p:sp>
    </p:spTree>
    <p:extLst>
      <p:ext uri="{BB962C8B-B14F-4D97-AF65-F5344CB8AC3E}">
        <p14:creationId xmlns:p14="http://schemas.microsoft.com/office/powerpoint/2010/main" val="3992518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le Slide">
    <p:spTree>
      <p:nvGrpSpPr>
        <p:cNvPr id="1" name=""/>
        <p:cNvGrpSpPr/>
        <p:nvPr/>
      </p:nvGrpSpPr>
      <p:grpSpPr bwMode="auto">
        <a:xfrm>
          <a:off x="0" y="0"/>
          <a:ext cx="0" cy="0"/>
          <a:chOff x="0" y="0"/>
          <a:chExt cx="0" cy="0"/>
        </a:xfrm>
      </p:grpSpPr>
      <p:pic>
        <p:nvPicPr>
          <p:cNvPr id="24" name="Bild 7"/>
          <p:cNvPicPr>
            <a:picLocks noChangeAspect="1"/>
          </p:cNvPicPr>
          <p:nvPr userDrawn="1"/>
        </p:nvPicPr>
        <p:blipFill>
          <a:blip r:embed="rId2"/>
          <a:srcRect t="1" b="27348"/>
          <a:stretch/>
        </p:blipFill>
        <p:spPr bwMode="auto">
          <a:xfrm>
            <a:off x="-1" y="0"/>
            <a:ext cx="12197925" cy="5570706"/>
          </a:xfrm>
          <a:prstGeom prst="rect">
            <a:avLst/>
          </a:prstGeom>
        </p:spPr>
      </p:pic>
      <p:grpSp>
        <p:nvGrpSpPr>
          <p:cNvPr id="4" name="Gruppieren 3"/>
          <p:cNvGrpSpPr/>
          <p:nvPr userDrawn="1"/>
        </p:nvGrpSpPr>
        <p:grpSpPr bwMode="auto">
          <a:xfrm>
            <a:off x="5735960" y="5812522"/>
            <a:ext cx="6120680" cy="784830"/>
            <a:chOff x="5735960" y="5717361"/>
            <a:chExt cx="6120680" cy="784830"/>
          </a:xfrm>
        </p:grpSpPr>
        <p:pic>
          <p:nvPicPr>
            <p:cNvPr id="25" name="Grafik 24"/>
            <p:cNvPicPr>
              <a:picLocks noChangeAspect="1"/>
            </p:cNvPicPr>
            <p:nvPr userDrawn="1"/>
          </p:nvPicPr>
          <p:blipFill>
            <a:blip r:embed="rId3"/>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784830"/>
            </a:xfrm>
            <a:prstGeom prst="rect">
              <a:avLst/>
            </a:prstGeom>
            <a:grpFill/>
          </p:spPr>
          <p:txBody>
            <a:bodyPr wrap="square">
              <a:spAutoFit/>
            </a:bodyPr>
            <a:lstStyle/>
            <a:p>
              <a:pPr algn="just">
                <a:lnSpc>
                  <a:spcPct val="90000"/>
                </a:lnSpc>
                <a:defRPr/>
              </a:pPr>
              <a:r>
                <a:rPr lang="en-GB" sz="1000"/>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5" name="Rectangle 4"/>
          <p:cNvSpPr/>
          <p:nvPr userDrawn="1"/>
        </p:nvSpPr>
        <p:spPr bwMode="auto">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a:ln>
                <a:noFill/>
              </a:ln>
              <a:latin typeface="+mj-lt"/>
            </a:endParaRPr>
          </a:p>
        </p:txBody>
      </p:sp>
      <p:sp>
        <p:nvSpPr>
          <p:cNvPr id="2" name="Title 1"/>
          <p:cNvSpPr>
            <a:spLocks noGrp="1"/>
          </p:cNvSpPr>
          <p:nvPr>
            <p:ph type="title"/>
          </p:nvPr>
        </p:nvSpPr>
        <p:spPr bwMode="auto">
          <a:xfrm>
            <a:off x="609600" y="116632"/>
            <a:ext cx="10058400" cy="457200"/>
          </a:xfrm>
        </p:spPr>
        <p:txBody>
          <a:bodyPr>
            <a:noAutofit/>
          </a:bodyPr>
          <a:lstStyle>
            <a:lvl1pPr algn="l">
              <a:lnSpc>
                <a:spcPts val="2400"/>
              </a:lnSpc>
              <a:defRPr sz="2400" b="0">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lstStyle>
            <a:lvl1pPr marL="257175" indent="-257175">
              <a:buFont typeface="Arial"/>
              <a:buChar char="•"/>
              <a:defRPr sz="1800">
                <a:latin typeface="+mn-lt"/>
                <a:cs typeface="Arial"/>
              </a:defRPr>
            </a:lvl1pPr>
            <a:lvl2pPr marL="557213" indent="-214313">
              <a:buFont typeface="Arial"/>
              <a:buChar char="•"/>
              <a:defRPr sz="1500">
                <a:latin typeface="+mn-lt"/>
                <a:cs typeface="Arial"/>
              </a:defRPr>
            </a:lvl2pPr>
            <a:lvl3pPr marL="857250" indent="-171450">
              <a:buFont typeface="Arial"/>
              <a:buChar char="•"/>
              <a:defRPr sz="135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pic>
        <p:nvPicPr>
          <p:cNvPr id="4" name="Picture 3" descr="EurofusionDisc.eps"/>
          <p:cNvPicPr>
            <a:picLocks noChangeAspect="1"/>
          </p:cNvPicPr>
          <p:nvPr userDrawn="1"/>
        </p:nvPicPr>
        <p:blipFill>
          <a:blip r:embed="rId2"/>
          <a:stretch/>
        </p:blipFill>
        <p:spPr bwMode="auto">
          <a:xfrm>
            <a:off x="11136560" y="116632"/>
            <a:ext cx="466915" cy="465708"/>
          </a:xfrm>
          <a:prstGeom prst="rect">
            <a:avLst/>
          </a:prstGeom>
        </p:spPr>
      </p:pic>
      <p:sp>
        <p:nvSpPr>
          <p:cNvPr id="8" name="Footer Placeholder 7"/>
          <p:cNvSpPr>
            <a:spLocks noGrp="1"/>
          </p:cNvSpPr>
          <p:nvPr>
            <p:ph type="ftr" sz="quarter" idx="11"/>
          </p:nvPr>
        </p:nvSpPr>
        <p:spPr bwMode="auto">
          <a:xfrm>
            <a:off x="609600" y="6528385"/>
            <a:ext cx="3470175" cy="329614"/>
          </a:xfrm>
          <a:prstGeom prst="rect">
            <a:avLst/>
          </a:prstGeo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
        <p:nvSpPr>
          <p:cNvPr id="9" name="Slide Number Placeholder 8"/>
          <p:cNvSpPr>
            <a:spLocks noGrp="1"/>
          </p:cNvSpPr>
          <p:nvPr>
            <p:ph type="sldNum" sz="quarter" idx="12"/>
          </p:nvPr>
        </p:nvSpPr>
        <p:spPr bwMode="auto">
          <a:xfrm>
            <a:off x="10992544" y="6525344"/>
            <a:ext cx="720080" cy="199173"/>
          </a:xfrm>
        </p:spPr>
        <p:txBody>
          <a:bodyPr anchor="t"/>
          <a:lstStyle>
            <a:lvl1pPr>
              <a:defRPr sz="1100"/>
            </a:lvl1pPr>
          </a:lstStyle>
          <a:p>
            <a:pPr>
              <a:defRPr/>
            </a:pPr>
            <a:fld id="{6A6D9FA1-99C7-4910-8E32-B85D378B0060}" type="slidenum">
              <a:rPr lang="en-GB"/>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524000" y="1122363"/>
            <a:ext cx="9144000" cy="2387600"/>
          </a:xfrm>
        </p:spPr>
        <p:txBody>
          <a:bodyPr anchor="b"/>
          <a:lstStyle>
            <a:lvl1pPr algn="ctr">
              <a:defRPr sz="6000"/>
            </a:lvl1pPr>
          </a:lstStyle>
          <a:p>
            <a:pPr>
              <a:defRPr/>
            </a:pPr>
            <a:r>
              <a:rPr lang="fr-FR"/>
              <a:t>Modifiez le style du titre</a:t>
            </a:r>
            <a:endParaRPr/>
          </a:p>
        </p:txBody>
      </p:sp>
      <p:sp>
        <p:nvSpPr>
          <p:cNvPr id="3" name="Sous-titre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a:p>
        </p:txBody>
      </p:sp>
      <p:sp>
        <p:nvSpPr>
          <p:cNvPr id="4" name="Espace réservé de la date 3"/>
          <p:cNvSpPr>
            <a:spLocks noGrp="1"/>
          </p:cNvSpPr>
          <p:nvPr>
            <p:ph type="dt" sz="half" idx="10"/>
          </p:nvPr>
        </p:nvSpPr>
        <p:spPr bwMode="auto"/>
        <p:txBody>
          <a:bodyPr/>
          <a:lstStyle/>
          <a:p>
            <a:pPr>
              <a:defRPr/>
            </a:pPr>
            <a:fld id="{8DA80F33-64E5-4D2C-86CD-22F42A420C0F}" type="datetimeFigureOut">
              <a:rPr lang="fr-FR"/>
              <a:t>19/09/2023</a:t>
            </a:fld>
            <a:endParaRPr lang="fr-FR"/>
          </a:p>
        </p:txBody>
      </p:sp>
      <p:sp>
        <p:nvSpPr>
          <p:cNvPr id="5" name="Espace réservé du pied de page 4"/>
          <p:cNvSpPr>
            <a:spLocks noGrp="1"/>
          </p:cNvSpPr>
          <p:nvPr>
            <p:ph type="ftr" sz="quarter" idx="11"/>
          </p:nvPr>
        </p:nvSpPr>
        <p:spPr bwMode="auto">
          <a:xfrm>
            <a:off x="623391" y="6356353"/>
            <a:ext cx="3860800" cy="365125"/>
          </a:xfrm>
          <a:prstGeom prst="rect">
            <a:avLst/>
          </a:prstGeom>
        </p:spPr>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66C28674-5193-42F4-9805-2C3DAC9E36D9}" type="slidenum">
              <a:rPr lang="fr-F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a:defRPr/>
            </a:pPr>
            <a:fld id="{6A6D9FA1-99C7-4910-8E32-B85D378B0060}" type="slidenum">
              <a:rPr lang="en-GB"/>
              <a:t>‹N°›</a:t>
            </a:fld>
            <a:endParaRPr lang="en-GB"/>
          </a:p>
        </p:txBody>
      </p:sp>
      <p:sp>
        <p:nvSpPr>
          <p:cNvPr id="7" name="Footer Placeholder 7"/>
          <p:cNvSpPr>
            <a:spLocks noGrp="1"/>
          </p:cNvSpPr>
          <p:nvPr>
            <p:ph type="ftr" sz="quarter" idx="3"/>
          </p:nvPr>
        </p:nvSpPr>
        <p:spPr bwMode="auto">
          <a:xfrm>
            <a:off x="609600" y="6528385"/>
            <a:ext cx="3470175" cy="329614"/>
          </a:xfrm>
          <a:prstGeom prst="rect">
            <a:avLst/>
          </a:prstGeo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Feuille_de_calcul_Microsoft_Excel.xls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le 1"/>
          <p:cNvSpPr>
            <a:spLocks noGrp="1"/>
          </p:cNvSpPr>
          <p:nvPr>
            <p:ph type="ctrTitle" idx="4294967295"/>
          </p:nvPr>
        </p:nvSpPr>
        <p:spPr bwMode="auto">
          <a:xfrm>
            <a:off x="527381" y="2348880"/>
            <a:ext cx="11329259" cy="1296144"/>
          </a:xfrm>
        </p:spPr>
        <p:txBody>
          <a:bodyPr/>
          <a:lstStyle/>
          <a:p>
            <a:pPr lvl="0" algn="l">
              <a:defRPr sz="1800" b="0"/>
            </a:pPr>
            <a:r>
              <a:rPr lang="de-DE" sz="2700" b="1" dirty="0"/>
              <a:t>FSD Science </a:t>
            </a:r>
            <a:r>
              <a:rPr lang="de-DE" sz="2700" b="1" dirty="0" err="1"/>
              <a:t>Coordination</a:t>
            </a:r>
            <a:r>
              <a:rPr lang="de-DE" sz="2700" b="1" dirty="0"/>
              <a:t> Meeting – </a:t>
            </a:r>
            <a:r>
              <a:rPr lang="de-DE" sz="2700" b="1" dirty="0" err="1"/>
              <a:t>preparation</a:t>
            </a:r>
            <a:r>
              <a:rPr lang="de-DE" sz="2700" b="1" dirty="0"/>
              <a:t> AWP 2024 </a:t>
            </a:r>
            <a:r>
              <a:rPr lang="de-DE" sz="2700" b="1" dirty="0" err="1"/>
              <a:t>for</a:t>
            </a:r>
            <a:r>
              <a:rPr lang="de-DE" sz="2700" b="1" dirty="0"/>
              <a:t> WP TE</a:t>
            </a:r>
            <a:endParaRPr lang="en-GB" sz="2700" b="1" dirty="0"/>
          </a:p>
        </p:txBody>
      </p:sp>
      <p:sp>
        <p:nvSpPr>
          <p:cNvPr id="4" name="Subtitle 2"/>
          <p:cNvSpPr>
            <a:spLocks noGrp="1"/>
          </p:cNvSpPr>
          <p:nvPr>
            <p:ph type="subTitle" idx="4294967295"/>
          </p:nvPr>
        </p:nvSpPr>
        <p:spPr bwMode="auto">
          <a:xfrm>
            <a:off x="479376" y="4205060"/>
            <a:ext cx="7272808" cy="830997"/>
          </a:xfrm>
        </p:spPr>
        <p:txBody>
          <a:bodyPr wrap="square">
            <a:spAutoFit/>
          </a:bodyPr>
          <a:lstStyle/>
          <a:p>
            <a:pPr marL="0" indent="0">
              <a:spcAft>
                <a:spcPts val="1200"/>
              </a:spcAft>
              <a:buNone/>
              <a:defRPr/>
            </a:pPr>
            <a:r>
              <a:rPr lang="en-US" u="sng" dirty="0" smtClean="0">
                <a:solidFill>
                  <a:schemeClr val="bg1"/>
                </a:solidFill>
              </a:rPr>
              <a:t>E</a:t>
            </a:r>
            <a:r>
              <a:rPr lang="en-US" u="sng" dirty="0">
                <a:solidFill>
                  <a:schemeClr val="bg1"/>
                </a:solidFill>
              </a:rPr>
              <a:t>. Joffrin, </a:t>
            </a:r>
            <a:r>
              <a:rPr lang="en-US" dirty="0">
                <a:solidFill>
                  <a:schemeClr val="bg1"/>
                </a:solidFill>
              </a:rPr>
              <a:t>Marco Wischmeier, M. Baruzzo, A. Kappatou, D. Keeling, A. Hakola, B. Labit, E. </a:t>
            </a:r>
            <a:r>
              <a:rPr lang="en-US" dirty="0" err="1">
                <a:solidFill>
                  <a:schemeClr val="bg1"/>
                </a:solidFill>
              </a:rPr>
              <a:t>Tsitrone</a:t>
            </a:r>
            <a:r>
              <a:rPr lang="en-US" dirty="0">
                <a:solidFill>
                  <a:schemeClr val="bg1"/>
                </a:solidFill>
              </a:rPr>
              <a:t>, N. Vianello </a:t>
            </a:r>
            <a:endParaRPr dirty="0"/>
          </a:p>
        </p:txBody>
      </p:sp>
      <p:sp>
        <p:nvSpPr>
          <p:cNvPr id="11" name="TextBox 10"/>
          <p:cNvSpPr txBox="1"/>
          <p:nvPr/>
        </p:nvSpPr>
        <p:spPr bwMode="auto">
          <a:xfrm>
            <a:off x="527381" y="3356992"/>
            <a:ext cx="4776531" cy="369332"/>
          </a:xfrm>
          <a:prstGeom prst="rect">
            <a:avLst/>
          </a:prstGeom>
          <a:noFill/>
        </p:spPr>
        <p:txBody>
          <a:bodyPr wrap="square" rtlCol="0">
            <a:spAutoFit/>
          </a:bodyPr>
          <a:lstStyle/>
          <a:p>
            <a:pPr>
              <a:defRPr/>
            </a:pPr>
            <a:r>
              <a:rPr lang="en-GB" b="1" dirty="0" smtClean="0"/>
              <a:t>21/09/2023</a:t>
            </a:r>
            <a:endParaRPr lang="en-GB" b="1" dirty="0">
              <a:latin typeface="+mj-lt"/>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168120" y="154869"/>
            <a:ext cx="10058400" cy="457200"/>
          </a:xfrm>
        </p:spPr>
        <p:txBody>
          <a:bodyPr/>
          <a:lstStyle/>
          <a:p>
            <a:pPr>
              <a:defRPr/>
            </a:pPr>
            <a:r>
              <a:rPr lang="en-GB" sz="2800" b="1" dirty="0" smtClean="0">
                <a:solidFill>
                  <a:srgbClr val="C00000"/>
                </a:solidFill>
              </a:rPr>
              <a:t>Preparation for 2024: status</a:t>
            </a:r>
            <a:endParaRPr sz="2800" b="1" dirty="0">
              <a:solidFill>
                <a:srgbClr val="C00000"/>
              </a:solidFill>
            </a:endParaRPr>
          </a:p>
        </p:txBody>
      </p:sp>
      <p:sp>
        <p:nvSpPr>
          <p:cNvPr id="3" name="Inhaltsplatzhalter 2"/>
          <p:cNvSpPr>
            <a:spLocks noGrp="1"/>
          </p:cNvSpPr>
          <p:nvPr>
            <p:ph idx="1"/>
          </p:nvPr>
        </p:nvSpPr>
        <p:spPr bwMode="auto">
          <a:xfrm>
            <a:off x="162057" y="836712"/>
            <a:ext cx="11904543" cy="2556284"/>
          </a:xfrm>
        </p:spPr>
        <p:txBody>
          <a:bodyPr>
            <a:noAutofit/>
          </a:bodyPr>
          <a:lstStyle/>
          <a:p>
            <a:pPr marL="0" indent="0" algn="just">
              <a:buNone/>
              <a:defRPr/>
            </a:pPr>
            <a:r>
              <a:rPr lang="en-GB" sz="2200" b="1" dirty="0" smtClean="0">
                <a:solidFill>
                  <a:srgbClr val="0000FF"/>
                </a:solidFill>
              </a:rPr>
              <a:t>1- Call for experimental proposal (only) and new Research Topic coordinator launched </a:t>
            </a:r>
          </a:p>
          <a:p>
            <a:pPr algn="just">
              <a:buFont typeface="Wingdings" panose="05000000000000000000" pitchFamily="2" charset="2"/>
              <a:buChar char="Ø"/>
              <a:defRPr/>
            </a:pPr>
            <a:r>
              <a:rPr lang="en-GB" sz="2200" dirty="0" smtClean="0"/>
              <a:t>Deadline: </a:t>
            </a:r>
            <a:r>
              <a:rPr lang="en-GB" sz="2200" b="1" dirty="0" smtClean="0"/>
              <a:t>29</a:t>
            </a:r>
            <a:r>
              <a:rPr lang="en-GB" sz="2200" b="1" baseline="30000" dirty="0" smtClean="0"/>
              <a:t>th</a:t>
            </a:r>
            <a:r>
              <a:rPr lang="en-GB" sz="2200" b="1" dirty="0" smtClean="0"/>
              <a:t> of September</a:t>
            </a:r>
          </a:p>
          <a:p>
            <a:pPr algn="just">
              <a:buFont typeface="Wingdings" panose="05000000000000000000" pitchFamily="2" charset="2"/>
              <a:buChar char="Ø"/>
              <a:defRPr/>
            </a:pPr>
            <a:r>
              <a:rPr lang="en-GB" sz="2200" dirty="0" smtClean="0"/>
              <a:t>Call </a:t>
            </a:r>
            <a:r>
              <a:rPr lang="en-GB" sz="2200" dirty="0"/>
              <a:t>keeps  unchanged the </a:t>
            </a:r>
            <a:r>
              <a:rPr lang="en-GB" sz="2200" dirty="0" smtClean="0"/>
              <a:t>C3 </a:t>
            </a:r>
            <a:r>
              <a:rPr lang="en-GB" sz="2200" dirty="0"/>
              <a:t>Research Topics </a:t>
            </a:r>
            <a:r>
              <a:rPr lang="en-GB" sz="2200" dirty="0" smtClean="0"/>
              <a:t>structure and </a:t>
            </a:r>
            <a:r>
              <a:rPr lang="en-GB" sz="2200" dirty="0"/>
              <a:t>the associated scientific </a:t>
            </a:r>
            <a:r>
              <a:rPr lang="en-GB" sz="2200" dirty="0" smtClean="0"/>
              <a:t>objectives</a:t>
            </a:r>
          </a:p>
          <a:p>
            <a:pPr algn="just">
              <a:buFont typeface="Wingdings" panose="05000000000000000000" pitchFamily="2" charset="2"/>
              <a:buChar char="Ø"/>
              <a:defRPr/>
            </a:pPr>
            <a:r>
              <a:rPr lang="en-GB" sz="2200" dirty="0" smtClean="0"/>
              <a:t>ITER </a:t>
            </a:r>
            <a:r>
              <a:rPr lang="en-GB" sz="2200" dirty="0"/>
              <a:t>re-baselining: </a:t>
            </a:r>
            <a:r>
              <a:rPr lang="en-GB" sz="2200" i="1" dirty="0"/>
              <a:t>do not expect major changes in principle physics addressed </a:t>
            </a:r>
            <a:r>
              <a:rPr lang="en-GB" sz="2200" dirty="0"/>
              <a:t>inside mission 1 and mission 2 – possibly shift of allocated machine time resources – might have an impact only in 2025 but depends on which needs are how urgent for </a:t>
            </a:r>
            <a:r>
              <a:rPr lang="en-GB" sz="2200" dirty="0" smtClean="0"/>
              <a:t>ITER</a:t>
            </a:r>
            <a:endParaRPr lang="en-GB" sz="2200" dirty="0"/>
          </a:p>
          <a:p>
            <a:pPr algn="just">
              <a:buFont typeface="Wingdings" panose="05000000000000000000" pitchFamily="2" charset="2"/>
              <a:buChar char="Ø"/>
              <a:defRPr/>
            </a:pPr>
            <a:r>
              <a:rPr lang="en-GB" sz="2200" dirty="0" smtClean="0"/>
              <a:t>DEMO </a:t>
            </a:r>
            <a:r>
              <a:rPr lang="en-GB" sz="2200" dirty="0"/>
              <a:t>priorities </a:t>
            </a:r>
            <a:r>
              <a:rPr lang="en-GB" sz="2200" dirty="0" smtClean="0"/>
              <a:t>unchanged</a:t>
            </a:r>
          </a:p>
          <a:p>
            <a:pPr algn="just">
              <a:buFont typeface="Wingdings" panose="05000000000000000000" pitchFamily="2" charset="2"/>
              <a:buChar char="Ø"/>
              <a:defRPr/>
            </a:pPr>
            <a:r>
              <a:rPr lang="en-GB" sz="2200" dirty="0" smtClean="0"/>
              <a:t>RTCs appointed for 2 years once selected. </a:t>
            </a:r>
          </a:p>
          <a:p>
            <a:pPr lvl="1" algn="just">
              <a:buFont typeface="Wingdings" panose="05000000000000000000" pitchFamily="2" charset="2"/>
              <a:buChar char="Ø"/>
              <a:defRPr/>
            </a:pPr>
            <a:endParaRPr lang="en-GB" sz="2200"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10</a:t>
            </a:fld>
            <a:endParaRPr lang="en-GB"/>
          </a:p>
        </p:txBody>
      </p:sp>
      <p:sp>
        <p:nvSpPr>
          <p:cNvPr id="6" name="Rectangle 5"/>
          <p:cNvSpPr/>
          <p:nvPr/>
        </p:nvSpPr>
        <p:spPr>
          <a:xfrm>
            <a:off x="-142325" y="4401823"/>
            <a:ext cx="12214989" cy="2000548"/>
          </a:xfrm>
          <a:prstGeom prst="rect">
            <a:avLst/>
          </a:prstGeom>
        </p:spPr>
        <p:txBody>
          <a:bodyPr wrap="square">
            <a:spAutoFit/>
          </a:bodyPr>
          <a:lstStyle/>
          <a:p>
            <a:pPr marL="342900" marR="0" lvl="1" algn="just" defTabSz="685800" eaLnBrk="1" fontAlgn="auto" latinLnBrk="0" hangingPunct="1">
              <a:lnSpc>
                <a:spcPct val="100000"/>
              </a:lnSpc>
              <a:spcBef>
                <a:spcPts val="0"/>
              </a:spcBef>
              <a:spcAft>
                <a:spcPts val="0"/>
              </a:spcAft>
              <a:buClrTx/>
              <a:buSzTx/>
              <a:tabLst/>
              <a:defRPr/>
            </a:pPr>
            <a:r>
              <a:rPr lang="en-US" sz="2200" b="1" dirty="0" smtClean="0">
                <a:solidFill>
                  <a:srgbClr val="0000FF"/>
                </a:solidFill>
              </a:rPr>
              <a:t>3- Call for </a:t>
            </a:r>
            <a:r>
              <a:rPr lang="en-US" sz="2200" b="1" dirty="0" smtClean="0">
                <a:solidFill>
                  <a:srgbClr val="0000FF"/>
                </a:solidFill>
              </a:rPr>
              <a:t>participation</a:t>
            </a:r>
          </a:p>
          <a:p>
            <a:pPr marL="557213" marR="0" lvl="1" indent="-214313" algn="just" defTabSz="6858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200" dirty="0" smtClean="0">
                <a:solidFill>
                  <a:prstClr val="black"/>
                </a:solidFill>
              </a:rPr>
              <a:t>Call will cover </a:t>
            </a:r>
          </a:p>
          <a:p>
            <a:pPr marL="1143000" lvl="2" indent="-342900" algn="just" defTabSz="685800">
              <a:buFont typeface="Wingdings" panose="05000000000000000000" pitchFamily="2" charset="2"/>
              <a:buChar char="§"/>
              <a:defRPr/>
            </a:pPr>
            <a:r>
              <a:rPr lang="en-US" sz="2000" dirty="0" smtClean="0">
                <a:solidFill>
                  <a:prstClr val="black"/>
                </a:solidFill>
              </a:rPr>
              <a:t>Analysis </a:t>
            </a:r>
            <a:r>
              <a:rPr lang="en-US" sz="2000" dirty="0">
                <a:solidFill>
                  <a:prstClr val="black"/>
                </a:solidFill>
              </a:rPr>
              <a:t>and interpretation of </a:t>
            </a:r>
            <a:r>
              <a:rPr lang="en-US" sz="2000" dirty="0" smtClean="0">
                <a:solidFill>
                  <a:prstClr val="black"/>
                </a:solidFill>
              </a:rPr>
              <a:t>JET C44-C45-C46-C47-C45B </a:t>
            </a:r>
            <a:r>
              <a:rPr lang="en-US" sz="2000" dirty="0">
                <a:solidFill>
                  <a:prstClr val="black"/>
                </a:solidFill>
              </a:rPr>
              <a:t>campaigns &amp;</a:t>
            </a:r>
            <a:r>
              <a:rPr lang="en-US" sz="2000" dirty="0" smtClean="0">
                <a:solidFill>
                  <a:prstClr val="black"/>
                </a:solidFill>
              </a:rPr>
              <a:t> </a:t>
            </a:r>
            <a:r>
              <a:rPr lang="en-US" sz="2000" dirty="0">
                <a:solidFill>
                  <a:prstClr val="black"/>
                </a:solidFill>
              </a:rPr>
              <a:t>data </a:t>
            </a:r>
            <a:r>
              <a:rPr lang="en-US" sz="2000" dirty="0" smtClean="0">
                <a:solidFill>
                  <a:prstClr val="black"/>
                </a:solidFill>
              </a:rPr>
              <a:t>validation (see above)</a:t>
            </a:r>
          </a:p>
          <a:p>
            <a:pPr marL="1143000" lvl="2" indent="-342900" algn="just" defTabSz="685800">
              <a:buFont typeface="Wingdings" panose="05000000000000000000" pitchFamily="2" charset="2"/>
              <a:buChar char="§"/>
              <a:defRPr/>
            </a:pPr>
            <a:r>
              <a:rPr lang="en-US" sz="2000" dirty="0">
                <a:solidFill>
                  <a:prstClr val="black"/>
                </a:solidFill>
              </a:rPr>
              <a:t>A</a:t>
            </a:r>
            <a:r>
              <a:rPr lang="en-US" sz="2000" dirty="0" smtClean="0">
                <a:solidFill>
                  <a:prstClr val="black"/>
                </a:solidFill>
              </a:rPr>
              <a:t>nalysis </a:t>
            </a:r>
            <a:r>
              <a:rPr lang="en-US" sz="2000" dirty="0">
                <a:solidFill>
                  <a:prstClr val="black"/>
                </a:solidFill>
              </a:rPr>
              <a:t>of C3 data on TCV, MAST-U &amp; WEST </a:t>
            </a:r>
            <a:r>
              <a:rPr lang="en-US" sz="2000" dirty="0" smtClean="0">
                <a:solidFill>
                  <a:prstClr val="black"/>
                </a:solidFill>
              </a:rPr>
              <a:t>and preparation of 2024 experiments. </a:t>
            </a:r>
          </a:p>
          <a:p>
            <a:pPr marL="1143000" lvl="2" indent="-342900" algn="just" defTabSz="685800">
              <a:buFont typeface="Wingdings" panose="05000000000000000000" pitchFamily="2" charset="2"/>
              <a:buChar char="§"/>
              <a:defRPr/>
            </a:pPr>
            <a:r>
              <a:rPr lang="en-US" sz="2000" dirty="0" smtClean="0">
                <a:solidFill>
                  <a:prstClr val="black"/>
                </a:solidFill>
              </a:rPr>
              <a:t>Execution </a:t>
            </a:r>
            <a:r>
              <a:rPr lang="en-US" sz="2000" dirty="0">
                <a:solidFill>
                  <a:prstClr val="black"/>
                </a:solidFill>
              </a:rPr>
              <a:t>and analysis of experiments in 2024 (2025) in ASDEX Upgrade, MAST-U, TCV and </a:t>
            </a:r>
            <a:r>
              <a:rPr lang="en-US" sz="2000" dirty="0" smtClean="0">
                <a:solidFill>
                  <a:prstClr val="black"/>
                </a:solidFill>
              </a:rPr>
              <a:t>WEST.</a:t>
            </a:r>
          </a:p>
          <a:p>
            <a:pPr marL="1143000" lvl="2" indent="-342900" algn="just" defTabSz="685800">
              <a:buFont typeface="Wingdings" panose="05000000000000000000" pitchFamily="2" charset="2"/>
              <a:buChar char="§"/>
              <a:defRPr/>
            </a:pPr>
            <a:r>
              <a:rPr lang="en-US" sz="2000" dirty="0" smtClean="0">
                <a:solidFill>
                  <a:prstClr val="black"/>
                </a:solidFill>
              </a:rPr>
              <a:t>Start participation in January 2024 (WEST and  TCV)</a:t>
            </a:r>
            <a:endParaRPr lang="en-US" sz="2000" dirty="0">
              <a:solidFill>
                <a:prstClr val="black"/>
              </a:solidFill>
            </a:endParaRPr>
          </a:p>
        </p:txBody>
      </p:sp>
      <p:sp>
        <p:nvSpPr>
          <p:cNvPr id="8" name="Inhaltsplatzhalter 2"/>
          <p:cNvSpPr txBox="1">
            <a:spLocks/>
          </p:cNvSpPr>
          <p:nvPr/>
        </p:nvSpPr>
        <p:spPr bwMode="auto">
          <a:xfrm>
            <a:off x="240129" y="3802390"/>
            <a:ext cx="11904543" cy="479501"/>
          </a:xfrm>
          <a:prstGeom prst="rect">
            <a:avLst/>
          </a:prstGeom>
        </p:spPr>
        <p:txBody>
          <a:bodyPr vert="horz" lIns="91440" tIns="45720" rIns="91440" bIns="45720" rtlCol="0">
            <a:noAutofit/>
          </a:bodyPr>
          <a:lstStyle>
            <a:lvl1pPr marL="257175" indent="-257175" algn="l" defTabSz="685800">
              <a:spcBef>
                <a:spcPts val="0"/>
              </a:spcBef>
              <a:buFont typeface="Arial"/>
              <a:buChar char="•"/>
              <a:defRPr sz="1800">
                <a:solidFill>
                  <a:schemeClr val="tx1"/>
                </a:solidFill>
                <a:latin typeface="+mn-lt"/>
                <a:ea typeface="+mn-ea"/>
                <a:cs typeface="Arial"/>
              </a:defRPr>
            </a:lvl1pPr>
            <a:lvl2pPr marL="557213" indent="-214313" algn="l" defTabSz="685800">
              <a:spcBef>
                <a:spcPts val="0"/>
              </a:spcBef>
              <a:buFont typeface="Arial"/>
              <a:buChar char="•"/>
              <a:defRPr sz="1500">
                <a:solidFill>
                  <a:schemeClr val="tx1"/>
                </a:solidFill>
                <a:latin typeface="+mn-lt"/>
                <a:ea typeface="+mn-ea"/>
                <a:cs typeface="Arial"/>
              </a:defRPr>
            </a:lvl2pPr>
            <a:lvl3pPr marL="857250" indent="-171450" algn="l" defTabSz="685800">
              <a:spcBef>
                <a:spcPts val="0"/>
              </a:spcBef>
              <a:buFont typeface="Arial"/>
              <a:buChar char="•"/>
              <a:defRPr sz="1350">
                <a:solidFill>
                  <a:schemeClr val="tx1"/>
                </a:solidFill>
                <a:latin typeface="+mn-lt"/>
                <a:ea typeface="+mn-ea"/>
                <a:cs typeface="Arial"/>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marL="0" indent="0" algn="just">
              <a:buFont typeface="Arial"/>
              <a:buNone/>
              <a:defRPr/>
            </a:pPr>
            <a:r>
              <a:rPr lang="en-GB" sz="2200" b="1" dirty="0" smtClean="0">
                <a:solidFill>
                  <a:srgbClr val="0000FF"/>
                </a:solidFill>
              </a:rPr>
              <a:t>2- Task Force Programme meeting expected at the end of October (date to be confirmed)</a:t>
            </a:r>
          </a:p>
        </p:txBody>
      </p:sp>
      <p:sp>
        <p:nvSpPr>
          <p:cNvPr id="9"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0" y="116632"/>
            <a:ext cx="11208568" cy="457200"/>
          </a:xfrm>
        </p:spPr>
        <p:txBody>
          <a:bodyPr/>
          <a:lstStyle/>
          <a:p>
            <a:pPr>
              <a:defRPr/>
            </a:pPr>
            <a:r>
              <a:rPr lang="en-GB" b="1" dirty="0" smtClean="0">
                <a:solidFill>
                  <a:srgbClr val="C00000"/>
                </a:solidFill>
              </a:rPr>
              <a:t>Anticipated </a:t>
            </a:r>
            <a:r>
              <a:rPr lang="en-GB" b="1" dirty="0">
                <a:solidFill>
                  <a:srgbClr val="C00000"/>
                </a:solidFill>
              </a:rPr>
              <a:t>contribution of devices to advancing the SSRL of the scientific objectives for the Research Topics 22-01 &amp; 22-02 relevance to ITER/DEMO/PEX</a:t>
            </a:r>
            <a:endParaRPr b="1" dirty="0">
              <a:solidFill>
                <a:srgbClr val="C00000"/>
              </a:solidFill>
            </a:endParaRPr>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11</a:t>
            </a:fld>
            <a:endParaRPr lang="en-GB"/>
          </a:p>
        </p:txBody>
      </p:sp>
      <p:pic>
        <p:nvPicPr>
          <p:cNvPr id="14" name="Grafik 13">
            <a:extLst>
              <a:ext uri="{FF2B5EF4-FFF2-40B4-BE49-F238E27FC236}">
                <a16:creationId xmlns:a16="http://schemas.microsoft.com/office/drawing/2014/main" id="{4668F4A7-93A8-79B1-B4A9-C8E07CD5D9FF}"/>
              </a:ext>
            </a:extLst>
          </p:cNvPr>
          <p:cNvPicPr>
            <a:picLocks noChangeAspect="1"/>
          </p:cNvPicPr>
          <p:nvPr/>
        </p:nvPicPr>
        <p:blipFill>
          <a:blip r:embed="rId3"/>
          <a:stretch>
            <a:fillRect/>
          </a:stretch>
        </p:blipFill>
        <p:spPr>
          <a:xfrm>
            <a:off x="4711614" y="6144344"/>
            <a:ext cx="6089645" cy="597024"/>
          </a:xfrm>
          <a:prstGeom prst="rect">
            <a:avLst/>
          </a:prstGeom>
        </p:spPr>
      </p:pic>
      <p:graphicFrame>
        <p:nvGraphicFramePr>
          <p:cNvPr id="7" name="Objekt 6">
            <a:extLst>
              <a:ext uri="{FF2B5EF4-FFF2-40B4-BE49-F238E27FC236}">
                <a16:creationId xmlns:a16="http://schemas.microsoft.com/office/drawing/2014/main" id="{90B5E46F-0DE7-D43B-4492-563CAB5A5647}"/>
              </a:ext>
            </a:extLst>
          </p:cNvPr>
          <p:cNvGraphicFramePr>
            <a:graphicFrameLocks noChangeAspect="1"/>
          </p:cNvGraphicFramePr>
          <p:nvPr>
            <p:extLst>
              <p:ext uri="{D42A27DB-BD31-4B8C-83A1-F6EECF244321}">
                <p14:modId xmlns:p14="http://schemas.microsoft.com/office/powerpoint/2010/main" val="844065166"/>
              </p:ext>
            </p:extLst>
          </p:nvPr>
        </p:nvGraphicFramePr>
        <p:xfrm>
          <a:off x="15641" y="721030"/>
          <a:ext cx="11538246" cy="5312401"/>
        </p:xfrm>
        <a:graphic>
          <a:graphicData uri="http://schemas.openxmlformats.org/presentationml/2006/ole">
            <mc:AlternateContent xmlns:mc="http://schemas.openxmlformats.org/markup-compatibility/2006">
              <mc:Choice xmlns:v="urn:schemas-microsoft-com:vml" Requires="v">
                <p:oleObj spid="_x0000_s1041" name="Arbeitsblatt" r:id="rId4" imgW="21132800" imgH="9728200" progId="Excel.Sheet.12">
                  <p:embed/>
                </p:oleObj>
              </mc:Choice>
              <mc:Fallback>
                <p:oleObj name="Arbeitsblatt" r:id="rId4" imgW="21132800" imgH="9728200" progId="Excel.Sheet.12">
                  <p:embed/>
                  <p:pic>
                    <p:nvPicPr>
                      <p:cNvPr id="0" name=""/>
                      <p:cNvPicPr/>
                      <p:nvPr/>
                    </p:nvPicPr>
                    <p:blipFill>
                      <a:blip r:embed="rId5"/>
                      <a:stretch>
                        <a:fillRect/>
                      </a:stretch>
                    </p:blipFill>
                    <p:spPr>
                      <a:xfrm>
                        <a:off x="15641" y="721030"/>
                        <a:ext cx="11538246" cy="5312401"/>
                      </a:xfrm>
                      <a:prstGeom prst="rect">
                        <a:avLst/>
                      </a:prstGeom>
                    </p:spPr>
                  </p:pic>
                </p:oleObj>
              </mc:Fallback>
            </mc:AlternateContent>
          </a:graphicData>
        </a:graphic>
      </p:graphicFrame>
      <p:sp>
        <p:nvSpPr>
          <p:cNvPr id="8" name="Textfeld 7">
            <a:extLst>
              <a:ext uri="{FF2B5EF4-FFF2-40B4-BE49-F238E27FC236}">
                <a16:creationId xmlns:a16="http://schemas.microsoft.com/office/drawing/2014/main" id="{A67489B9-F80C-1A83-A1A1-93706018C29E}"/>
              </a:ext>
            </a:extLst>
          </p:cNvPr>
          <p:cNvSpPr txBox="1"/>
          <p:nvPr/>
        </p:nvSpPr>
        <p:spPr>
          <a:xfrm>
            <a:off x="65858" y="6144344"/>
            <a:ext cx="2249334" cy="369332"/>
          </a:xfrm>
          <a:prstGeom prst="rect">
            <a:avLst/>
          </a:prstGeom>
          <a:noFill/>
        </p:spPr>
        <p:txBody>
          <a:bodyPr wrap="none" rtlCol="0">
            <a:spAutoFit/>
          </a:bodyPr>
          <a:lstStyle/>
          <a:p>
            <a:r>
              <a:rPr lang="en-GB" dirty="0"/>
              <a:t>Table for all RTs exists</a:t>
            </a:r>
          </a:p>
        </p:txBody>
      </p:sp>
      <p:sp>
        <p:nvSpPr>
          <p:cNvPr id="9" name="Footer Placeholder 7"/>
          <p:cNvSpPr>
            <a:spLocks noGrp="1"/>
          </p:cNvSpPr>
          <p:nvPr>
            <p:ph type="ftr" sz="quarter" idx="11"/>
          </p:nvPr>
        </p:nvSpPr>
        <p:spPr bwMode="auto">
          <a:xfrm>
            <a:off x="97514" y="6513676"/>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pPr>
              <a:defRPr/>
            </a:pPr>
            <a:fld id="{6A6D9FA1-99C7-4910-8E32-B85D378B0060}" type="slidenum">
              <a:rPr lang="en-GB" smtClean="0"/>
              <a:t>12</a:t>
            </a:fld>
            <a:endParaRPr lang="en-GB"/>
          </a:p>
        </p:txBody>
      </p:sp>
      <p:graphicFrame>
        <p:nvGraphicFramePr>
          <p:cNvPr id="6" name="Tableau 5"/>
          <p:cNvGraphicFramePr>
            <a:graphicFrameLocks noGrp="1"/>
          </p:cNvGraphicFramePr>
          <p:nvPr>
            <p:extLst>
              <p:ext uri="{D42A27DB-BD31-4B8C-83A1-F6EECF244321}">
                <p14:modId xmlns:p14="http://schemas.microsoft.com/office/powerpoint/2010/main" val="3211501820"/>
              </p:ext>
            </p:extLst>
          </p:nvPr>
        </p:nvGraphicFramePr>
        <p:xfrm>
          <a:off x="597376" y="692697"/>
          <a:ext cx="10945216" cy="5217568"/>
        </p:xfrm>
        <a:graphic>
          <a:graphicData uri="http://schemas.openxmlformats.org/drawingml/2006/table">
            <a:tbl>
              <a:tblPr/>
              <a:tblGrid>
                <a:gridCol w="602080">
                  <a:extLst>
                    <a:ext uri="{9D8B030D-6E8A-4147-A177-3AD203B41FA5}">
                      <a16:colId xmlns:a16="http://schemas.microsoft.com/office/drawing/2014/main" val="2716348137"/>
                    </a:ext>
                  </a:extLst>
                </a:gridCol>
                <a:gridCol w="3456384">
                  <a:extLst>
                    <a:ext uri="{9D8B030D-6E8A-4147-A177-3AD203B41FA5}">
                      <a16:colId xmlns:a16="http://schemas.microsoft.com/office/drawing/2014/main" val="3061477811"/>
                    </a:ext>
                  </a:extLst>
                </a:gridCol>
                <a:gridCol w="3384376">
                  <a:extLst>
                    <a:ext uri="{9D8B030D-6E8A-4147-A177-3AD203B41FA5}">
                      <a16:colId xmlns:a16="http://schemas.microsoft.com/office/drawing/2014/main" val="440060345"/>
                    </a:ext>
                  </a:extLst>
                </a:gridCol>
                <a:gridCol w="2664296">
                  <a:extLst>
                    <a:ext uri="{9D8B030D-6E8A-4147-A177-3AD203B41FA5}">
                      <a16:colId xmlns:a16="http://schemas.microsoft.com/office/drawing/2014/main" val="2534478120"/>
                    </a:ext>
                  </a:extLst>
                </a:gridCol>
                <a:gridCol w="838080">
                  <a:extLst>
                    <a:ext uri="{9D8B030D-6E8A-4147-A177-3AD203B41FA5}">
                      <a16:colId xmlns:a16="http://schemas.microsoft.com/office/drawing/2014/main" val="1940551405"/>
                    </a:ext>
                  </a:extLst>
                </a:gridCol>
              </a:tblGrid>
              <a:tr h="169394">
                <a:tc>
                  <a:txBody>
                    <a:bodyPr/>
                    <a:lstStyle/>
                    <a:p>
                      <a:pPr algn="ctr" fontAlgn="b"/>
                      <a:r>
                        <a:rPr lang="fr-FR" sz="1400" b="1" i="0" u="none" strike="noStrike" dirty="0">
                          <a:solidFill>
                            <a:srgbClr val="000000"/>
                          </a:solidFill>
                          <a:effectLst/>
                          <a:latin typeface="Calibri" panose="020F0502020204030204" pitchFamily="34" charset="0"/>
                        </a:rPr>
                        <a:t>Tag</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err="1">
                          <a:solidFill>
                            <a:srgbClr val="000000"/>
                          </a:solidFill>
                          <a:effectLst/>
                          <a:latin typeface="Calibri" panose="020F0502020204030204" pitchFamily="34" charset="0"/>
                        </a:rPr>
                        <a:t>Title</a:t>
                      </a:r>
                      <a:endParaRPr lang="fr-FR" sz="1400" b="1" i="0" u="none" strike="noStrike" dirty="0">
                        <a:solidFill>
                          <a:srgbClr val="000000"/>
                        </a:solidFill>
                        <a:effectLst/>
                        <a:latin typeface="Calibri" panose="020F0502020204030204" pitchFamily="34" charset="0"/>
                      </a:endParaRP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a:solidFill>
                            <a:srgbClr val="000000"/>
                          </a:solidFill>
                          <a:effectLst/>
                          <a:latin typeface="Calibri" panose="020F0502020204030204" pitchFamily="34" charset="0"/>
                        </a:rPr>
                        <a:t>Main content / </a:t>
                      </a:r>
                      <a:r>
                        <a:rPr lang="fr-FR" sz="1400" b="1" i="0" u="none" strike="noStrike" dirty="0" err="1">
                          <a:solidFill>
                            <a:srgbClr val="000000"/>
                          </a:solidFill>
                          <a:effectLst/>
                          <a:latin typeface="Calibri" panose="020F0502020204030204" pitchFamily="34" charset="0"/>
                        </a:rPr>
                        <a:t>remarks</a:t>
                      </a:r>
                      <a:endParaRPr lang="fr-FR" sz="1400" b="1" i="0" u="none" strike="noStrike" dirty="0">
                        <a:solidFill>
                          <a:srgbClr val="000000"/>
                        </a:solidFill>
                        <a:effectLst/>
                        <a:latin typeface="Calibri" panose="020F0502020204030204" pitchFamily="34" charset="0"/>
                      </a:endParaRP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a:solidFill>
                            <a:srgbClr val="000000"/>
                          </a:solidFill>
                          <a:effectLst/>
                          <a:latin typeface="Calibri" panose="020F0502020204030204" pitchFamily="34" charset="0"/>
                        </a:rPr>
                        <a:t>RT(s)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1" i="0" u="none" strike="noStrike" dirty="0" err="1">
                          <a:solidFill>
                            <a:srgbClr val="000000"/>
                          </a:solidFill>
                          <a:effectLst/>
                          <a:latin typeface="Calibri" panose="020F0502020204030204" pitchFamily="34" charset="0"/>
                        </a:rPr>
                        <a:t>Other</a:t>
                      </a:r>
                      <a:r>
                        <a:rPr lang="fr-FR" sz="1400" b="1" i="0" u="none" strike="noStrike" dirty="0">
                          <a:solidFill>
                            <a:srgbClr val="000000"/>
                          </a:solidFill>
                          <a:effectLst/>
                          <a:latin typeface="Calibri" panose="020F0502020204030204" pitchFamily="34" charset="0"/>
                        </a:rPr>
                        <a:t> WP</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993475"/>
                  </a:ext>
                </a:extLst>
              </a:tr>
              <a:tr h="169394">
                <a:tc>
                  <a:txBody>
                    <a:bodyPr/>
                    <a:lstStyle/>
                    <a:p>
                      <a:pPr algn="ctr" fontAlgn="b"/>
                      <a:r>
                        <a:rPr lang="fr-FR" sz="1400" b="1" i="0" u="none" strike="noStrike">
                          <a:solidFill>
                            <a:srgbClr val="000000"/>
                          </a:solidFill>
                          <a:effectLst/>
                          <a:latin typeface="Calibri" panose="020F0502020204030204" pitchFamily="34" charset="0"/>
                        </a:rPr>
                        <a:t>2.1</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1" i="0" u="none" strike="noStrike" dirty="0" err="1">
                          <a:solidFill>
                            <a:srgbClr val="000000"/>
                          </a:solidFill>
                          <a:effectLst/>
                          <a:latin typeface="Calibri" panose="020F0502020204030204" pitchFamily="34" charset="0"/>
                        </a:rPr>
                        <a:t>Boronization</a:t>
                      </a:r>
                      <a:endParaRPr lang="fr-FR" sz="1400" b="1" i="0" u="none" strike="noStrike" dirty="0">
                        <a:solidFill>
                          <a:srgbClr val="000000"/>
                        </a:solidFill>
                        <a:effectLst/>
                        <a:latin typeface="Calibri" panose="020F0502020204030204" pitchFamily="34" charset="0"/>
                      </a:endParaRP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528524472"/>
                  </a:ext>
                </a:extLst>
              </a:tr>
              <a:tr h="660418">
                <a:tc>
                  <a:txBody>
                    <a:bodyPr/>
                    <a:lstStyle/>
                    <a:p>
                      <a:pPr algn="ctr" fontAlgn="b"/>
                      <a:r>
                        <a:rPr lang="fr-FR" sz="1400" b="0" i="0" u="none" strike="noStrike">
                          <a:solidFill>
                            <a:srgbClr val="000000"/>
                          </a:solidFill>
                          <a:effectLst/>
                          <a:latin typeface="Calibri" panose="020F0502020204030204" pitchFamily="34" charset="0"/>
                        </a:rPr>
                        <a:t>2.1.1</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Need for </a:t>
                      </a:r>
                      <a:r>
                        <a:rPr lang="en-US" sz="1400" b="0" i="0" u="none" strike="noStrike" dirty="0" err="1">
                          <a:solidFill>
                            <a:srgbClr val="000000"/>
                          </a:solidFill>
                          <a:effectLst/>
                          <a:latin typeface="Calibri" panose="020F0502020204030204" pitchFamily="34" charset="0"/>
                        </a:rPr>
                        <a:t>boronization</a:t>
                      </a:r>
                      <a:r>
                        <a:rPr lang="en-US" sz="1400" b="0" i="0" u="none" strike="noStrike" dirty="0">
                          <a:solidFill>
                            <a:srgbClr val="000000"/>
                          </a:solidFill>
                          <a:effectLst/>
                          <a:latin typeface="Calibri" panose="020F0502020204030204" pitchFamily="34" charset="0"/>
                        </a:rPr>
                        <a:t> with high Z plasma facing components (PFCs)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dirty="0">
                          <a:solidFill>
                            <a:srgbClr val="000000"/>
                          </a:solidFill>
                          <a:effectLst/>
                          <a:latin typeface="Calibri" panose="020F0502020204030204" pitchFamily="34" charset="0"/>
                        </a:rPr>
                        <a:t>operation w/o </a:t>
                      </a:r>
                      <a:r>
                        <a:rPr lang="en-US" sz="1400" b="0" i="0" u="none" strike="noStrike" dirty="0" err="1">
                          <a:solidFill>
                            <a:srgbClr val="000000"/>
                          </a:solidFill>
                          <a:effectLst/>
                          <a:latin typeface="Calibri" panose="020F0502020204030204" pitchFamily="34" charset="0"/>
                        </a:rPr>
                        <a:t>boronization</a:t>
                      </a:r>
                      <a:r>
                        <a:rPr lang="en-US" sz="1400" b="0" i="0" u="none" strike="noStrike" dirty="0">
                          <a:solidFill>
                            <a:srgbClr val="000000"/>
                          </a:solidFill>
                          <a:effectLst/>
                          <a:latin typeface="Calibri" panose="020F0502020204030204" pitchFamily="34" charset="0"/>
                        </a:rPr>
                        <a:t>, duration of </a:t>
                      </a:r>
                      <a:r>
                        <a:rPr lang="en-US" sz="1400" b="0" i="0" u="none" strike="noStrike" dirty="0" err="1">
                          <a:solidFill>
                            <a:srgbClr val="000000"/>
                          </a:solidFill>
                          <a:effectLst/>
                          <a:latin typeface="Calibri" panose="020F0502020204030204" pitchFamily="34" charset="0"/>
                        </a:rPr>
                        <a:t>boronization</a:t>
                      </a:r>
                      <a:r>
                        <a:rPr lang="en-US" sz="1400" b="0" i="0" u="none" strike="noStrike" dirty="0">
                          <a:solidFill>
                            <a:srgbClr val="000000"/>
                          </a:solidFill>
                          <a:effectLst/>
                          <a:latin typeface="Calibri" panose="020F0502020204030204" pitchFamily="34" charset="0"/>
                        </a:rPr>
                        <a:t> effect (Remark : there is now a separate project on this topic under PWIE (operation w/o </a:t>
                      </a:r>
                      <a:r>
                        <a:rPr lang="en-US" sz="1400" b="0" i="0" u="none" strike="noStrike" dirty="0" err="1">
                          <a:solidFill>
                            <a:srgbClr val="000000"/>
                          </a:solidFill>
                          <a:effectLst/>
                          <a:latin typeface="Calibri" panose="020F0502020204030204" pitchFamily="34" charset="0"/>
                        </a:rPr>
                        <a:t>boro</a:t>
                      </a:r>
                      <a:r>
                        <a:rPr lang="en-US" sz="1400" b="0" i="0" u="none" strike="noStrike" dirty="0">
                          <a:solidFill>
                            <a:srgbClr val="000000"/>
                          </a:solidFill>
                          <a:effectLst/>
                          <a:latin typeface="Calibri" panose="020F0502020204030204" pitchFamily="34" charset="0"/>
                        </a:rPr>
                        <a:t>))</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RT22-06</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PWIE</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575521950"/>
                  </a:ext>
                </a:extLst>
              </a:tr>
              <a:tr h="169394">
                <a:tc>
                  <a:txBody>
                    <a:bodyPr/>
                    <a:lstStyle/>
                    <a:p>
                      <a:pPr algn="ctr" fontAlgn="b"/>
                      <a:r>
                        <a:rPr lang="fr-FR" sz="1400" b="0" i="0" u="none" strike="noStrike">
                          <a:solidFill>
                            <a:srgbClr val="000000"/>
                          </a:solidFill>
                          <a:effectLst/>
                          <a:latin typeface="Calibri" panose="020F0502020204030204" pitchFamily="34" charset="0"/>
                        </a:rPr>
                        <a:t>2.1.2</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Optimum application of boronization</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RT22-06</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PWIE</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17289683"/>
                  </a:ext>
                </a:extLst>
              </a:tr>
              <a:tr h="169394">
                <a:tc>
                  <a:txBody>
                    <a:bodyPr/>
                    <a:lstStyle/>
                    <a:p>
                      <a:pPr algn="ctr" fontAlgn="b"/>
                      <a:r>
                        <a:rPr lang="fr-FR" sz="1400" b="0" i="0" u="none" strike="noStrike">
                          <a:solidFill>
                            <a:srgbClr val="000000"/>
                          </a:solidFill>
                          <a:effectLst/>
                          <a:latin typeface="Calibri" panose="020F0502020204030204" pitchFamily="34" charset="0"/>
                        </a:rPr>
                        <a:t>2.1.3</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en-US" sz="1400" b="0" i="0" u="none" strike="noStrike">
                          <a:solidFill>
                            <a:srgbClr val="000000"/>
                          </a:solidFill>
                          <a:effectLst/>
                          <a:latin typeface="Calibri" panose="020F0502020204030204" pitchFamily="34" charset="0"/>
                        </a:rPr>
                        <a:t>Formation of boron deposits and fuel retention</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RT22-06</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b"/>
                      <a:r>
                        <a:rPr lang="fr-FR" sz="1400" b="0" i="0" u="none" strike="noStrike">
                          <a:solidFill>
                            <a:srgbClr val="000000"/>
                          </a:solidFill>
                          <a:effectLst/>
                          <a:latin typeface="Calibri" panose="020F0502020204030204" pitchFamily="34" charset="0"/>
                        </a:rPr>
                        <a:t>PWIE</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29980455"/>
                  </a:ext>
                </a:extLst>
              </a:tr>
              <a:tr h="169394">
                <a:tc>
                  <a:txBody>
                    <a:bodyPr/>
                    <a:lstStyle/>
                    <a:p>
                      <a:pPr algn="ctr"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4952905"/>
                  </a:ext>
                </a:extLst>
              </a:tr>
              <a:tr h="333069">
                <a:tc>
                  <a:txBody>
                    <a:bodyPr/>
                    <a:lstStyle/>
                    <a:p>
                      <a:pPr algn="ctr" fontAlgn="b"/>
                      <a:r>
                        <a:rPr lang="fr-FR" sz="1400" b="1" i="0" u="none" strike="noStrike">
                          <a:solidFill>
                            <a:srgbClr val="000000"/>
                          </a:solidFill>
                          <a:effectLst/>
                          <a:latin typeface="Calibri" panose="020F0502020204030204" pitchFamily="34" charset="0"/>
                        </a:rPr>
                        <a:t>2.2</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1" i="0" u="none" strike="noStrike">
                          <a:solidFill>
                            <a:srgbClr val="000000"/>
                          </a:solidFill>
                          <a:effectLst/>
                          <a:latin typeface="Calibri" panose="020F0502020204030204" pitchFamily="34" charset="0"/>
                        </a:rPr>
                        <a:t>Operation with W first wall plasma facing components in ITER for Q = 10 demonstration</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58690643"/>
                  </a:ext>
                </a:extLst>
              </a:tr>
              <a:tr h="333069">
                <a:tc>
                  <a:txBody>
                    <a:bodyPr/>
                    <a:lstStyle/>
                    <a:p>
                      <a:pPr algn="ctr" fontAlgn="b"/>
                      <a:r>
                        <a:rPr lang="fr-FR" sz="1400" b="0" i="0" u="none" strike="noStrike">
                          <a:solidFill>
                            <a:srgbClr val="000000"/>
                          </a:solidFill>
                          <a:effectLst/>
                          <a:latin typeface="Calibri" panose="020F0502020204030204" pitchFamily="34" charset="0"/>
                        </a:rPr>
                        <a:t>2.2.1</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Limiter operation with W first wall PFCs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Plasma start up operational window with W limiters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RT22-04</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38639279"/>
                  </a:ext>
                </a:extLst>
              </a:tr>
              <a:tr h="362969">
                <a:tc>
                  <a:txBody>
                    <a:bodyPr/>
                    <a:lstStyle/>
                    <a:p>
                      <a:pPr algn="ctr" fontAlgn="b"/>
                      <a:r>
                        <a:rPr lang="fr-FR" sz="1400" b="0" i="0" u="none" strike="noStrike">
                          <a:solidFill>
                            <a:srgbClr val="000000"/>
                          </a:solidFill>
                          <a:effectLst/>
                          <a:latin typeface="Calibri" panose="020F0502020204030204" pitchFamily="34" charset="0"/>
                        </a:rPr>
                        <a:t>2.2.2</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W wall source in diverted operation</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processes governing W sources in L mode / H mode /small- no ELM, impact of ICH</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RT22-06, RT22-02 (small-no ELMs), RT22-04 (ELM control) RT22-01</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1354454"/>
                  </a:ext>
                </a:extLst>
              </a:tr>
              <a:tr h="496744">
                <a:tc>
                  <a:txBody>
                    <a:bodyPr/>
                    <a:lstStyle/>
                    <a:p>
                      <a:pPr algn="ctr" fontAlgn="b"/>
                      <a:r>
                        <a:rPr lang="fr-FR" sz="1400" b="0" i="0" u="none" strike="noStrike">
                          <a:solidFill>
                            <a:srgbClr val="000000"/>
                          </a:solidFill>
                          <a:effectLst/>
                          <a:latin typeface="Calibri" panose="020F0502020204030204" pitchFamily="34" charset="0"/>
                        </a:rPr>
                        <a:t>2.2.3</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Transport of W from the wall to the separatrix</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impact of wall clearance / SOL parameters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RT22-06, RT22-02 (small-no ELMs), RT22-05 (SOL transport), RT22-04 (ELM control ?), RT22-01</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794400798"/>
                  </a:ext>
                </a:extLst>
              </a:tr>
              <a:tr h="333069">
                <a:tc>
                  <a:txBody>
                    <a:bodyPr/>
                    <a:lstStyle/>
                    <a:p>
                      <a:pPr algn="ctr" fontAlgn="b"/>
                      <a:r>
                        <a:rPr lang="fr-FR" sz="1400" b="0" i="0" u="none" strike="noStrike">
                          <a:solidFill>
                            <a:srgbClr val="000000"/>
                          </a:solidFill>
                          <a:effectLst/>
                          <a:latin typeface="Calibri" panose="020F0502020204030204" pitchFamily="34" charset="0"/>
                        </a:rPr>
                        <a:t>2.2.4</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Transport of W from the separatrix into the core plasma through the pedestal</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pedestal transport + no ELMs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RT22-01, RT22-02 (no ELMs)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778162449"/>
                  </a:ext>
                </a:extLst>
              </a:tr>
              <a:tr h="333069">
                <a:tc>
                  <a:txBody>
                    <a:bodyPr/>
                    <a:lstStyle/>
                    <a:p>
                      <a:pPr algn="ctr" fontAlgn="b"/>
                      <a:r>
                        <a:rPr lang="fr-FR" sz="1400" b="0" i="0" u="none" strike="noStrike">
                          <a:solidFill>
                            <a:srgbClr val="000000"/>
                          </a:solidFill>
                          <a:effectLst/>
                          <a:latin typeface="Calibri" panose="020F0502020204030204" pitchFamily="34" charset="0"/>
                        </a:rPr>
                        <a:t>2.2.5</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Transport of W in the core H-mode plasma</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W core transport, accumulation avoidance and W control</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RT22-01 , RT22-04 for control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58878032"/>
                  </a:ext>
                </a:extLst>
              </a:tr>
              <a:tr h="333069">
                <a:tc>
                  <a:txBody>
                    <a:bodyPr/>
                    <a:lstStyle/>
                    <a:p>
                      <a:pPr algn="ctr" fontAlgn="b"/>
                      <a:r>
                        <a:rPr lang="fr-FR" sz="1400" b="0" i="0" u="none" strike="noStrike" dirty="0">
                          <a:solidFill>
                            <a:srgbClr val="000000"/>
                          </a:solidFill>
                          <a:effectLst/>
                          <a:latin typeface="Calibri" panose="020F0502020204030204" pitchFamily="34" charset="0"/>
                        </a:rPr>
                        <a:t>2.2.6</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Global impact of W wall on H-mode plasmas and its minimization</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operational space for baseline, seeded/unseeded, small, no ELMs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a:solidFill>
                            <a:srgbClr val="000000"/>
                          </a:solidFill>
                          <a:effectLst/>
                          <a:latin typeface="Calibri" panose="020F0502020204030204" pitchFamily="34" charset="0"/>
                        </a:rPr>
                        <a:t>RT22-01, RT22-02 (small-no ELMs)</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r>
                        <a:rPr lang="fr-FR" sz="1400" b="0" i="0" u="none" strike="noStrike" dirty="0">
                          <a:solidFill>
                            <a:srgbClr val="000000"/>
                          </a:solidFill>
                          <a:effectLst/>
                          <a:latin typeface="Calibri" panose="020F0502020204030204" pitchFamily="34" charset="0"/>
                        </a:rPr>
                        <a:t> </a:t>
                      </a:r>
                    </a:p>
                  </a:txBody>
                  <a:tcPr marL="7456" marR="7456" marT="74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606407956"/>
                  </a:ext>
                </a:extLst>
              </a:tr>
            </a:tbl>
          </a:graphicData>
        </a:graphic>
      </p:graphicFrame>
      <p:sp>
        <p:nvSpPr>
          <p:cNvPr id="7" name="ZoneTexte 6"/>
          <p:cNvSpPr txBox="1"/>
          <p:nvPr/>
        </p:nvSpPr>
        <p:spPr>
          <a:xfrm>
            <a:off x="2207568" y="6001434"/>
            <a:ext cx="10827216" cy="646331"/>
          </a:xfrm>
          <a:prstGeom prst="rect">
            <a:avLst/>
          </a:prstGeom>
          <a:noFill/>
        </p:spPr>
        <p:txBody>
          <a:bodyPr wrap="square" rtlCol="0">
            <a:spAutoFit/>
          </a:bodyPr>
          <a:lstStyle/>
          <a:p>
            <a:pPr marL="285750" indent="-285750">
              <a:buFont typeface="Wingdings" panose="05000000000000000000" pitchFamily="2" charset="2"/>
              <a:buChar char="Ø"/>
            </a:pPr>
            <a:r>
              <a:rPr lang="fr-FR" b="1" dirty="0" err="1" smtClean="0">
                <a:solidFill>
                  <a:srgbClr val="0000FF"/>
                </a:solidFill>
              </a:rPr>
              <a:t>nothing</a:t>
            </a:r>
            <a:r>
              <a:rPr lang="fr-FR" b="1" dirty="0" smtClean="0">
                <a:solidFill>
                  <a:srgbClr val="0000FF"/>
                </a:solidFill>
              </a:rPr>
              <a:t> on first </a:t>
            </a:r>
            <a:r>
              <a:rPr lang="fr-FR" b="1" dirty="0" err="1" smtClean="0">
                <a:solidFill>
                  <a:srgbClr val="0000FF"/>
                </a:solidFill>
              </a:rPr>
              <a:t>wall</a:t>
            </a:r>
            <a:r>
              <a:rPr lang="fr-FR" b="1" dirty="0" smtClean="0">
                <a:solidFill>
                  <a:srgbClr val="0000FF"/>
                </a:solidFill>
              </a:rPr>
              <a:t> </a:t>
            </a:r>
            <a:r>
              <a:rPr lang="fr-FR" b="1" dirty="0" err="1" smtClean="0">
                <a:solidFill>
                  <a:srgbClr val="0000FF"/>
                </a:solidFill>
              </a:rPr>
              <a:t>loading</a:t>
            </a:r>
            <a:r>
              <a:rPr lang="fr-FR" b="1" dirty="0" smtClean="0">
                <a:solidFill>
                  <a:srgbClr val="0000FF"/>
                </a:solidFill>
              </a:rPr>
              <a:t> at disruptions/RE </a:t>
            </a:r>
            <a:r>
              <a:rPr lang="fr-FR" b="1" dirty="0" err="1" smtClean="0">
                <a:solidFill>
                  <a:srgbClr val="0000FF"/>
                </a:solidFill>
              </a:rPr>
              <a:t>with</a:t>
            </a:r>
            <a:r>
              <a:rPr lang="fr-FR" b="1" dirty="0" smtClean="0">
                <a:solidFill>
                  <a:srgbClr val="0000FF"/>
                </a:solidFill>
              </a:rPr>
              <a:t> and </a:t>
            </a:r>
            <a:r>
              <a:rPr lang="fr-FR" b="1" dirty="0" err="1" smtClean="0">
                <a:solidFill>
                  <a:srgbClr val="0000FF"/>
                </a:solidFill>
              </a:rPr>
              <a:t>without</a:t>
            </a:r>
            <a:r>
              <a:rPr lang="fr-FR" b="1" dirty="0" smtClean="0">
                <a:solidFill>
                  <a:srgbClr val="0000FF"/>
                </a:solidFill>
              </a:rPr>
              <a:t> SPI/MGI </a:t>
            </a:r>
          </a:p>
          <a:p>
            <a:pPr marL="285750" indent="-285750">
              <a:buFont typeface="Wingdings" panose="05000000000000000000" pitchFamily="2" charset="2"/>
              <a:buChar char="Ø"/>
            </a:pPr>
            <a:r>
              <a:rPr lang="fr-FR" b="1" dirty="0" smtClean="0">
                <a:solidFill>
                  <a:srgbClr val="0000FF"/>
                </a:solidFill>
              </a:rPr>
              <a:t>Nothing on </a:t>
            </a:r>
            <a:r>
              <a:rPr lang="fr-FR" b="1" dirty="0" err="1" smtClean="0">
                <a:solidFill>
                  <a:srgbClr val="0000FF"/>
                </a:solidFill>
              </a:rPr>
              <a:t>inertial</a:t>
            </a:r>
            <a:r>
              <a:rPr lang="fr-FR" b="1" dirty="0" smtClean="0">
                <a:solidFill>
                  <a:srgbClr val="0000FF"/>
                </a:solidFill>
              </a:rPr>
              <a:t> vs </a:t>
            </a:r>
            <a:r>
              <a:rPr lang="fr-FR" b="1" dirty="0" err="1" smtClean="0">
                <a:solidFill>
                  <a:srgbClr val="0000FF"/>
                </a:solidFill>
              </a:rPr>
              <a:t>actively</a:t>
            </a:r>
            <a:r>
              <a:rPr lang="fr-FR" b="1" dirty="0" smtClean="0">
                <a:solidFill>
                  <a:srgbClr val="0000FF"/>
                </a:solidFill>
              </a:rPr>
              <a:t> </a:t>
            </a:r>
            <a:r>
              <a:rPr lang="fr-FR" b="1" dirty="0" err="1" smtClean="0">
                <a:solidFill>
                  <a:srgbClr val="0000FF"/>
                </a:solidFill>
              </a:rPr>
              <a:t>cooled</a:t>
            </a:r>
            <a:r>
              <a:rPr lang="fr-FR" b="1" dirty="0" smtClean="0">
                <a:solidFill>
                  <a:srgbClr val="0000FF"/>
                </a:solidFill>
              </a:rPr>
              <a:t> component </a:t>
            </a:r>
            <a:endParaRPr lang="fr-FR" b="1" dirty="0">
              <a:solidFill>
                <a:srgbClr val="0000FF"/>
              </a:solidFill>
            </a:endParaRPr>
          </a:p>
        </p:txBody>
      </p:sp>
      <p:sp>
        <p:nvSpPr>
          <p:cNvPr id="8" name="Rectangle 7"/>
          <p:cNvSpPr/>
          <p:nvPr/>
        </p:nvSpPr>
        <p:spPr>
          <a:xfrm>
            <a:off x="1434599" y="6114199"/>
            <a:ext cx="772969" cy="369332"/>
          </a:xfrm>
          <a:prstGeom prst="rect">
            <a:avLst/>
          </a:prstGeom>
        </p:spPr>
        <p:txBody>
          <a:bodyPr wrap="none">
            <a:spAutoFit/>
          </a:bodyPr>
          <a:lstStyle/>
          <a:p>
            <a:r>
              <a:rPr lang="fr-FR" b="1" dirty="0">
                <a:solidFill>
                  <a:srgbClr val="0000FF"/>
                </a:solidFill>
              </a:rPr>
              <a:t>Note: </a:t>
            </a:r>
          </a:p>
        </p:txBody>
      </p:sp>
      <p:sp>
        <p:nvSpPr>
          <p:cNvPr id="9" name="Titel 1"/>
          <p:cNvSpPr>
            <a:spLocks noGrp="1"/>
          </p:cNvSpPr>
          <p:nvPr>
            <p:ph type="title"/>
          </p:nvPr>
        </p:nvSpPr>
        <p:spPr bwMode="auto">
          <a:xfrm>
            <a:off x="168120" y="154869"/>
            <a:ext cx="10058400" cy="457200"/>
          </a:xfrm>
        </p:spPr>
        <p:txBody>
          <a:bodyPr/>
          <a:lstStyle/>
          <a:p>
            <a:pPr>
              <a:defRPr/>
            </a:pPr>
            <a:r>
              <a:rPr lang="en-GB" sz="2800" b="1" dirty="0" smtClean="0">
                <a:solidFill>
                  <a:srgbClr val="C00000"/>
                </a:solidFill>
              </a:rPr>
              <a:t>ITER re-baselining relation with WPTE programme</a:t>
            </a:r>
            <a:endParaRPr sz="2800" b="1" dirty="0">
              <a:solidFill>
                <a:srgbClr val="C00000"/>
              </a:solidFill>
            </a:endParaRPr>
          </a:p>
        </p:txBody>
      </p:sp>
    </p:spTree>
    <p:extLst>
      <p:ext uri="{BB962C8B-B14F-4D97-AF65-F5344CB8AC3E}">
        <p14:creationId xmlns:p14="http://schemas.microsoft.com/office/powerpoint/2010/main" val="6312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435" y="146610"/>
            <a:ext cx="10058400" cy="457200"/>
          </a:xfrm>
        </p:spPr>
        <p:txBody>
          <a:bodyPr/>
          <a:lstStyle/>
          <a:p>
            <a:r>
              <a:rPr lang="fr-FR" sz="2800" b="1" dirty="0" smtClean="0">
                <a:solidFill>
                  <a:srgbClr val="C00000"/>
                </a:solidFill>
              </a:rPr>
              <a:t>Our </a:t>
            </a:r>
            <a:r>
              <a:rPr lang="fr-FR" sz="2800" b="1" dirty="0" err="1" smtClean="0">
                <a:solidFill>
                  <a:srgbClr val="C00000"/>
                </a:solidFill>
              </a:rPr>
              <a:t>understanding</a:t>
            </a:r>
            <a:r>
              <a:rPr lang="fr-FR" sz="2800" b="1" dirty="0" smtClean="0">
                <a:solidFill>
                  <a:srgbClr val="C00000"/>
                </a:solidFill>
              </a:rPr>
              <a:t> of the budget for 2023</a:t>
            </a:r>
            <a:endParaRPr lang="fr-FR" sz="2800" b="1" dirty="0">
              <a:solidFill>
                <a:srgbClr val="C00000"/>
              </a:solidFill>
            </a:endParaRPr>
          </a:p>
        </p:txBody>
      </p:sp>
      <p:sp>
        <p:nvSpPr>
          <p:cNvPr id="5" name="Espace réservé du numéro de diapositive 4"/>
          <p:cNvSpPr>
            <a:spLocks noGrp="1"/>
          </p:cNvSpPr>
          <p:nvPr>
            <p:ph type="sldNum" sz="quarter" idx="12"/>
          </p:nvPr>
        </p:nvSpPr>
        <p:spPr/>
        <p:txBody>
          <a:bodyPr/>
          <a:lstStyle/>
          <a:p>
            <a:pPr>
              <a:defRPr/>
            </a:pPr>
            <a:fld id="{6A6D9FA1-99C7-4910-8E32-B85D378B0060}" type="slidenum">
              <a:rPr lang="en-GB" smtClean="0"/>
              <a:t>13</a:t>
            </a:fld>
            <a:endParaRPr lang="en-GB"/>
          </a:p>
        </p:txBody>
      </p:sp>
      <p:sp>
        <p:nvSpPr>
          <p:cNvPr id="7" name="Rectangle 6"/>
          <p:cNvSpPr/>
          <p:nvPr/>
        </p:nvSpPr>
        <p:spPr bwMode="auto">
          <a:xfrm>
            <a:off x="94801" y="656890"/>
            <a:ext cx="10146210" cy="646331"/>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b="0" i="0" u="none" strike="noStrike" kern="0" cap="none" spc="0" normalizeH="0" baseline="0" noProof="0" dirty="0" err="1" smtClean="0">
                <a:ln>
                  <a:noFill/>
                </a:ln>
                <a:solidFill>
                  <a:srgbClr val="0000FF"/>
                </a:solidFill>
                <a:effectLst/>
                <a:uLnTx/>
                <a:uFillTx/>
              </a:rPr>
              <a:t>Staffing</a:t>
            </a:r>
            <a:r>
              <a:rPr kumimoji="0" lang="fr-FR" b="0" i="0" u="none" strike="noStrike" kern="0" cap="none" spc="0" normalizeH="0" baseline="0" noProof="0" dirty="0" smtClean="0">
                <a:ln>
                  <a:noFill/>
                </a:ln>
                <a:solidFill>
                  <a:srgbClr val="0000FF"/>
                </a:solidFill>
                <a:effectLst/>
                <a:uLnTx/>
                <a:uFillTx/>
              </a:rPr>
              <a:t> (</a:t>
            </a:r>
            <a:r>
              <a:rPr kumimoji="0" lang="fr-FR" b="0" i="0" u="none" strike="noStrike" kern="0" cap="none" spc="0" normalizeH="0" baseline="0" noProof="0" dirty="0" err="1" smtClean="0">
                <a:ln>
                  <a:noFill/>
                </a:ln>
                <a:solidFill>
                  <a:srgbClr val="0000FF"/>
                </a:solidFill>
                <a:effectLst/>
                <a:uLnTx/>
                <a:uFillTx/>
              </a:rPr>
              <a:t>from</a:t>
            </a:r>
            <a:r>
              <a:rPr kumimoji="0" lang="fr-FR" b="0" i="0" u="none" strike="noStrike" kern="0" cap="none" spc="0" normalizeH="0" baseline="0" noProof="0" dirty="0" smtClean="0">
                <a:ln>
                  <a:noFill/>
                </a:ln>
                <a:solidFill>
                  <a:srgbClr val="0000FF"/>
                </a:solidFill>
                <a:effectLst/>
                <a:uLnTx/>
                <a:uFillTx/>
              </a:rPr>
              <a:t> WP TE master file as of 18/09/2023, cross check </a:t>
            </a:r>
            <a:r>
              <a:rPr kumimoji="0" lang="fr-FR" b="0" i="0" u="none" strike="noStrike" kern="0" cap="none" spc="0" normalizeH="0" baseline="0" noProof="0" dirty="0" err="1" smtClean="0">
                <a:ln>
                  <a:noFill/>
                </a:ln>
                <a:solidFill>
                  <a:srgbClr val="0000FF"/>
                </a:solidFill>
                <a:effectLst/>
                <a:uLnTx/>
                <a:uFillTx/>
              </a:rPr>
              <a:t>with</a:t>
            </a:r>
            <a:r>
              <a:rPr kumimoji="0" lang="fr-FR" b="0" i="0" u="none" strike="noStrike" kern="0" cap="none" spc="0" normalizeH="0" baseline="0" noProof="0" dirty="0" smtClean="0">
                <a:ln>
                  <a:noFill/>
                </a:ln>
                <a:solidFill>
                  <a:srgbClr val="0000FF"/>
                </a:solidFill>
                <a:effectLst/>
                <a:uLnTx/>
                <a:uFillTx/>
              </a:rPr>
              <a:t> IMS to </a:t>
            </a:r>
            <a:r>
              <a:rPr kumimoji="0" lang="fr-FR" b="0" i="0" u="none" strike="noStrike" kern="0" cap="none" spc="0" normalizeH="0" baseline="0" noProof="0" dirty="0" err="1" smtClean="0">
                <a:ln>
                  <a:noFill/>
                </a:ln>
                <a:solidFill>
                  <a:srgbClr val="0000FF"/>
                </a:solidFill>
                <a:effectLst/>
                <a:uLnTx/>
                <a:uFillTx/>
              </a:rPr>
              <a:t>be</a:t>
            </a:r>
            <a:r>
              <a:rPr kumimoji="0" lang="fr-FR" b="0" i="0" u="none" strike="noStrike" kern="0" cap="none" spc="0" normalizeH="0" baseline="0" noProof="0" dirty="0" smtClean="0">
                <a:ln>
                  <a:noFill/>
                </a:ln>
                <a:solidFill>
                  <a:srgbClr val="0000FF"/>
                </a:solidFill>
                <a:effectLst/>
                <a:uLnTx/>
                <a:uFillTx/>
              </a:rPr>
              <a:t> </a:t>
            </a:r>
            <a:r>
              <a:rPr kumimoji="0" lang="fr-FR" b="0" i="0" u="none" strike="noStrike" kern="0" cap="none" spc="0" normalizeH="0" baseline="0" noProof="0" dirty="0" err="1" smtClean="0">
                <a:ln>
                  <a:noFill/>
                </a:ln>
                <a:solidFill>
                  <a:srgbClr val="0000FF"/>
                </a:solidFill>
                <a:effectLst/>
                <a:uLnTx/>
                <a:uFillTx/>
              </a:rPr>
              <a:t>done</a:t>
            </a:r>
            <a:r>
              <a:rPr kumimoji="0" lang="fr-FR" b="0" i="0" u="none" strike="noStrike" kern="0" cap="none" spc="0" normalizeH="0" baseline="0" noProof="0" dirty="0" smtClean="0">
                <a:ln>
                  <a:noFill/>
                </a:ln>
                <a:solidFill>
                  <a:srgbClr val="0000FF"/>
                </a:solidFill>
                <a:effectLst/>
                <a:uLnTx/>
                <a:uFillTx/>
              </a:rPr>
              <a:t>) </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fr-FR" b="0" i="0" u="none" strike="noStrike" kern="0" cap="none" spc="0" normalizeH="0" baseline="0" noProof="0" dirty="0" smtClean="0">
              <a:ln>
                <a:noFill/>
              </a:ln>
              <a:solidFill>
                <a:srgbClr val="0000FF"/>
              </a:solidFill>
              <a:effectLst/>
              <a:uLnTx/>
              <a:uFillTx/>
            </a:endParaRPr>
          </a:p>
        </p:txBody>
      </p:sp>
      <p:sp>
        <p:nvSpPr>
          <p:cNvPr id="8" name="Rectangle 7"/>
          <p:cNvSpPr/>
          <p:nvPr/>
        </p:nvSpPr>
        <p:spPr bwMode="auto">
          <a:xfrm>
            <a:off x="138706" y="3087010"/>
            <a:ext cx="10146210" cy="646331"/>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b="0" i="0" u="none" strike="noStrike" kern="0" cap="none" spc="0" normalizeH="0" baseline="0" noProof="0" dirty="0" smtClean="0">
                <a:ln>
                  <a:noFill/>
                </a:ln>
                <a:solidFill>
                  <a:srgbClr val="0000FF"/>
                </a:solidFill>
                <a:effectLst/>
                <a:uLnTx/>
                <a:uFillTx/>
              </a:rPr>
              <a:t>Missions / </a:t>
            </a:r>
            <a:r>
              <a:rPr kumimoji="0" lang="fr-FR" b="0" i="0" u="none" strike="noStrike" kern="0" cap="none" spc="0" normalizeH="0" baseline="0" noProof="0" dirty="0" err="1" smtClean="0">
                <a:ln>
                  <a:noFill/>
                </a:ln>
                <a:solidFill>
                  <a:srgbClr val="0000FF"/>
                </a:solidFill>
                <a:effectLst/>
                <a:uLnTx/>
                <a:uFillTx/>
              </a:rPr>
              <a:t>secondment</a:t>
            </a:r>
            <a:r>
              <a:rPr kumimoji="0" lang="fr-FR" b="0" i="0" u="none" strike="noStrike" kern="0" cap="none" spc="0" normalizeH="0" baseline="0" noProof="0" dirty="0" smtClean="0">
                <a:ln>
                  <a:noFill/>
                </a:ln>
                <a:solidFill>
                  <a:srgbClr val="0000FF"/>
                </a:solidFill>
                <a:effectLst/>
                <a:uLnTx/>
                <a:uFillTx/>
              </a:rPr>
              <a:t> (</a:t>
            </a:r>
            <a:r>
              <a:rPr kumimoji="0" lang="fr-FR" b="0" i="0" u="none" strike="noStrike" kern="0" cap="none" spc="0" normalizeH="0" baseline="0" noProof="0" dirty="0" err="1" smtClean="0">
                <a:ln>
                  <a:noFill/>
                </a:ln>
                <a:solidFill>
                  <a:srgbClr val="0000FF"/>
                </a:solidFill>
                <a:effectLst/>
                <a:uLnTx/>
                <a:uFillTx/>
              </a:rPr>
              <a:t>from</a:t>
            </a:r>
            <a:r>
              <a:rPr kumimoji="0" lang="fr-FR" b="0" i="0" u="none" strike="noStrike" kern="0" cap="none" spc="0" normalizeH="0" baseline="0" noProof="0" dirty="0" smtClean="0">
                <a:ln>
                  <a:noFill/>
                </a:ln>
                <a:solidFill>
                  <a:srgbClr val="0000FF"/>
                </a:solidFill>
                <a:effectLst/>
                <a:uLnTx/>
                <a:uFillTx/>
              </a:rPr>
              <a:t> </a:t>
            </a:r>
            <a:r>
              <a:rPr kumimoji="0" lang="fr-FR" b="0" i="0" u="none" strike="noStrike" kern="0" cap="none" spc="0" normalizeH="0" baseline="0" noProof="0" dirty="0" err="1" smtClean="0">
                <a:ln>
                  <a:noFill/>
                </a:ln>
                <a:solidFill>
                  <a:srgbClr val="0000FF"/>
                </a:solidFill>
                <a:effectLst/>
                <a:uLnTx/>
                <a:uFillTx/>
              </a:rPr>
              <a:t>campaign</a:t>
            </a:r>
            <a:r>
              <a:rPr kumimoji="0" lang="fr-FR" b="0" i="0" u="none" strike="noStrike" kern="0" cap="none" spc="0" normalizeH="0" baseline="0" noProof="0" dirty="0" smtClean="0">
                <a:ln>
                  <a:noFill/>
                </a:ln>
                <a:solidFill>
                  <a:srgbClr val="0000FF"/>
                </a:solidFill>
                <a:effectLst/>
                <a:uLnTx/>
                <a:uFillTx/>
              </a:rPr>
              <a:t> participation in IMS as of 12.09.23)</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fr-FR" b="0" i="0" u="none" strike="noStrike" kern="0" cap="none" spc="0" normalizeH="0" baseline="0" noProof="0" dirty="0" smtClean="0">
              <a:ln>
                <a:noFill/>
              </a:ln>
              <a:solidFill>
                <a:srgbClr val="0000FF"/>
              </a:solidFill>
              <a:effectLst/>
              <a:uLnTx/>
              <a:uFillTx/>
            </a:endParaRPr>
          </a:p>
        </p:txBody>
      </p:sp>
      <p:graphicFrame>
        <p:nvGraphicFramePr>
          <p:cNvPr id="9" name="Tableau 8"/>
          <p:cNvGraphicFramePr>
            <a:graphicFrameLocks noGrp="1"/>
          </p:cNvGraphicFramePr>
          <p:nvPr>
            <p:extLst>
              <p:ext uri="{D42A27DB-BD31-4B8C-83A1-F6EECF244321}">
                <p14:modId xmlns:p14="http://schemas.microsoft.com/office/powerpoint/2010/main" val="3464844326"/>
              </p:ext>
            </p:extLst>
          </p:nvPr>
        </p:nvGraphicFramePr>
        <p:xfrm>
          <a:off x="627116" y="3451310"/>
          <a:ext cx="5952482" cy="668655"/>
        </p:xfrm>
        <a:graphic>
          <a:graphicData uri="http://schemas.openxmlformats.org/drawingml/2006/table">
            <a:tbl>
              <a:tblPr/>
              <a:tblGrid>
                <a:gridCol w="2599681">
                  <a:extLst>
                    <a:ext uri="{9D8B030D-6E8A-4147-A177-3AD203B41FA5}">
                      <a16:colId xmlns:a16="http://schemas.microsoft.com/office/drawing/2014/main" val="118511383"/>
                    </a:ext>
                  </a:extLst>
                </a:gridCol>
                <a:gridCol w="1806712">
                  <a:extLst>
                    <a:ext uri="{9D8B030D-6E8A-4147-A177-3AD203B41FA5}">
                      <a16:colId xmlns:a16="http://schemas.microsoft.com/office/drawing/2014/main" val="4108864076"/>
                    </a:ext>
                  </a:extLst>
                </a:gridCol>
                <a:gridCol w="1546089">
                  <a:extLst>
                    <a:ext uri="{9D8B030D-6E8A-4147-A177-3AD203B41FA5}">
                      <a16:colId xmlns:a16="http://schemas.microsoft.com/office/drawing/2014/main" val="1345678512"/>
                    </a:ext>
                  </a:extLst>
                </a:gridCol>
              </a:tblGrid>
              <a:tr h="190500">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l" fontAlgn="b"/>
                      <a:endParaRPr lang="fr-FR" sz="1400" b="0" i="0" u="none" strike="noStrike" dirty="0">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a:solidFill>
                            <a:srgbClr val="000000"/>
                          </a:solidFill>
                          <a:effectLst/>
                          <a:latin typeface="Calibri" panose="020F0502020204030204" pitchFamily="34" charset="0"/>
                        </a:rPr>
                        <a:t>CC </a:t>
                      </a:r>
                      <a:r>
                        <a:rPr lang="fr-FR" sz="1400" b="0" i="0" u="none" strike="noStrike" dirty="0" err="1">
                          <a:solidFill>
                            <a:srgbClr val="000000"/>
                          </a:solidFill>
                          <a:effectLst/>
                          <a:latin typeface="Calibri" panose="020F0502020204030204" pitchFamily="34" charset="0"/>
                        </a:rPr>
                        <a:t>cost</a:t>
                      </a:r>
                      <a:r>
                        <a:rPr lang="fr-FR" sz="1400" b="0" i="0" u="none" strike="noStrike" dirty="0">
                          <a:solidFill>
                            <a:srgbClr val="000000"/>
                          </a:solidFill>
                          <a:effectLst/>
                          <a:latin typeface="Calibri" panose="020F0502020204030204" pitchFamily="34" charset="0"/>
                        </a:rPr>
                        <a:t> (</a:t>
                      </a:r>
                      <a:r>
                        <a:rPr lang="fr-FR" sz="1400" b="0" i="0" u="none" strike="noStrike" dirty="0" err="1">
                          <a:solidFill>
                            <a:srgbClr val="000000"/>
                          </a:solidFill>
                          <a:effectLst/>
                          <a:latin typeface="Calibri" panose="020F0502020204030204" pitchFamily="34" charset="0"/>
                        </a:rPr>
                        <a:t>kEuros</a:t>
                      </a:r>
                      <a:r>
                        <a:rPr lang="fr-FR" sz="14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a:solidFill>
                            <a:srgbClr val="000000"/>
                          </a:solidFill>
                          <a:effectLst/>
                          <a:latin typeface="Calibri" panose="020F0502020204030204" pitchFamily="34" charset="0"/>
                        </a:rPr>
                        <a:t>Nb of days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563398"/>
                  </a:ext>
                </a:extLst>
              </a:tr>
              <a:tr h="190500">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l" fontAlgn="b"/>
                      <a:r>
                        <a:rPr lang="fr-FR" sz="1400" b="0" i="0" u="none" strike="noStrike" dirty="0" err="1">
                          <a:solidFill>
                            <a:srgbClr val="000000"/>
                          </a:solidFill>
                          <a:effectLst/>
                          <a:latin typeface="Calibri" panose="020F0502020204030204" pitchFamily="34" charset="0"/>
                        </a:rPr>
                        <a:t>Accepted</a:t>
                      </a:r>
                      <a:r>
                        <a:rPr lang="fr-FR" sz="1400" b="0" i="0" u="none" strike="noStrike" dirty="0">
                          <a:solidFill>
                            <a:srgbClr val="000000"/>
                          </a:solidFill>
                          <a:effectLst/>
                          <a:latin typeface="Calibri" panose="020F0502020204030204" pitchFamily="34" charset="0"/>
                        </a:rPr>
                        <a:t> </a:t>
                      </a:r>
                      <a:r>
                        <a:rPr lang="fr-FR" sz="1400" b="0" i="0" u="none" strike="noStrike" dirty="0" smtClean="0">
                          <a:solidFill>
                            <a:srgbClr val="000000"/>
                          </a:solidFill>
                          <a:effectLst/>
                          <a:latin typeface="Calibri" panose="020F0502020204030204" pitchFamily="34" charset="0"/>
                        </a:rPr>
                        <a:t>missions*</a:t>
                      </a:r>
                      <a:endParaRPr lang="fr-F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smtClean="0">
                          <a:solidFill>
                            <a:schemeClr val="tx1"/>
                          </a:solidFill>
                          <a:effectLst/>
                          <a:latin typeface="Calibri" panose="020F0502020204030204" pitchFamily="34" charset="0"/>
                        </a:rPr>
                        <a:t>703</a:t>
                      </a:r>
                      <a:endParaRPr lang="fr-FR" sz="14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a:solidFill>
                            <a:schemeClr val="tx1"/>
                          </a:solidFill>
                          <a:effectLst/>
                          <a:latin typeface="Calibri" panose="020F0502020204030204" pitchFamily="34" charset="0"/>
                        </a:rPr>
                        <a:t>3768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8876900"/>
                  </a:ext>
                </a:extLst>
              </a:tr>
              <a:tr h="190500">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l" fontAlgn="b"/>
                      <a:r>
                        <a:rPr lang="fr-FR" sz="1400" b="0" i="0" u="none" strike="noStrike" dirty="0" err="1">
                          <a:solidFill>
                            <a:schemeClr val="tx1"/>
                          </a:solidFill>
                          <a:effectLst/>
                          <a:latin typeface="Calibri" panose="020F0502020204030204" pitchFamily="34" charset="0"/>
                        </a:rPr>
                        <a:t>Accepted</a:t>
                      </a:r>
                      <a:r>
                        <a:rPr lang="fr-FR" sz="1400" b="0" i="0" u="none" strike="noStrike" dirty="0">
                          <a:solidFill>
                            <a:schemeClr val="tx1"/>
                          </a:solidFill>
                          <a:effectLst/>
                          <a:latin typeface="Calibri" panose="020F0502020204030204" pitchFamily="34" charset="0"/>
                        </a:rPr>
                        <a:t> </a:t>
                      </a:r>
                      <a:r>
                        <a:rPr lang="fr-FR" sz="1400" b="0" i="0" u="none" strike="noStrike" dirty="0" err="1">
                          <a:solidFill>
                            <a:schemeClr val="tx1"/>
                          </a:solidFill>
                          <a:effectLst/>
                          <a:latin typeface="Calibri" panose="020F0502020204030204" pitchFamily="34" charset="0"/>
                        </a:rPr>
                        <a:t>secondment</a:t>
                      </a:r>
                      <a:r>
                        <a:rPr lang="fr-FR" sz="1400" b="0" i="0" u="none" strike="noStrike" dirty="0">
                          <a:solidFill>
                            <a:schemeClr val="tx1"/>
                          </a:solidFill>
                          <a:effectLst/>
                          <a:latin typeface="Calibri" panose="020F0502020204030204" pitchFamily="34" charset="0"/>
                        </a:rPr>
                        <a:t> </a:t>
                      </a:r>
                      <a:r>
                        <a:rPr lang="fr-FR" sz="1400" b="0" i="0" u="none" strike="noStrike" dirty="0" smtClean="0">
                          <a:solidFill>
                            <a:schemeClr val="tx1"/>
                          </a:solidFill>
                          <a:effectLst/>
                          <a:latin typeface="Calibri" panose="020F0502020204030204" pitchFamily="34" charset="0"/>
                        </a:rPr>
                        <a:t>**</a:t>
                      </a:r>
                      <a:endParaRPr lang="fr-FR" sz="14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a:solidFill>
                            <a:schemeClr val="tx1"/>
                          </a:solidFill>
                          <a:effectLst/>
                          <a:latin typeface="Calibri" panose="020F0502020204030204" pitchFamily="34" charset="0"/>
                        </a:rPr>
                        <a:t>170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a:solidFill>
                            <a:schemeClr val="tx1"/>
                          </a:solidFill>
                          <a:effectLst/>
                          <a:latin typeface="Calibri" panose="020F0502020204030204" pitchFamily="34" charset="0"/>
                        </a:rPr>
                        <a:t>943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4790727"/>
                  </a:ext>
                </a:extLst>
              </a:tr>
            </a:tbl>
          </a:graphicData>
        </a:graphic>
      </p:graphicFrame>
      <p:sp>
        <p:nvSpPr>
          <p:cNvPr id="10" name="Rectangle 9"/>
          <p:cNvSpPr/>
          <p:nvPr/>
        </p:nvSpPr>
        <p:spPr bwMode="auto">
          <a:xfrm>
            <a:off x="6879649" y="3507065"/>
            <a:ext cx="2751850" cy="523220"/>
          </a:xfrm>
          <a:prstGeom prst="rect">
            <a:avLst/>
          </a:prstGeom>
        </p:spPr>
        <p:txBody>
          <a:bodyPr wrap="square">
            <a:spAutoFit/>
          </a:bodyPr>
          <a:lstStyle/>
          <a:p>
            <a:pPr marL="0" marR="0" lvl="0" indent="0" defTabSz="914400" eaLnBrk="1" fontAlgn="b"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rgbClr val="000000"/>
                </a:solidFill>
                <a:effectLst/>
                <a:uLnTx/>
                <a:uFillTx/>
              </a:rPr>
              <a:t>* </a:t>
            </a:r>
            <a:r>
              <a:rPr kumimoji="0" lang="fr-FR" sz="1400" b="0" i="0" u="none" strike="noStrike" kern="0" cap="none" spc="0" normalizeH="0" baseline="0" noProof="0" dirty="0" err="1" smtClean="0">
                <a:ln>
                  <a:noFill/>
                </a:ln>
                <a:solidFill>
                  <a:srgbClr val="000000"/>
                </a:solidFill>
                <a:effectLst/>
                <a:uLnTx/>
                <a:uFillTx/>
              </a:rPr>
              <a:t>with</a:t>
            </a:r>
            <a:r>
              <a:rPr kumimoji="0" lang="fr-FR" sz="1400" b="0" i="0" u="none" strike="noStrike" kern="0" cap="none" spc="0" normalizeH="0" baseline="0" noProof="0" dirty="0" smtClean="0">
                <a:ln>
                  <a:noFill/>
                </a:ln>
                <a:solidFill>
                  <a:srgbClr val="000000"/>
                </a:solidFill>
                <a:effectLst/>
                <a:uLnTx/>
                <a:uFillTx/>
              </a:rPr>
              <a:t> P </a:t>
            </a:r>
            <a:r>
              <a:rPr kumimoji="0" lang="fr-FR" sz="1400" b="0" i="0" u="none" strike="noStrike" kern="0" cap="none" spc="0" normalizeH="0" baseline="0" noProof="0" dirty="0" err="1" smtClean="0">
                <a:ln>
                  <a:noFill/>
                </a:ln>
                <a:solidFill>
                  <a:srgbClr val="000000"/>
                </a:solidFill>
                <a:effectLst/>
                <a:uLnTx/>
                <a:uFillTx/>
              </a:rPr>
              <a:t>Dumortier</a:t>
            </a:r>
            <a:endParaRPr kumimoji="0" lang="fr-FR" sz="1400" b="0" i="0" u="none" strike="noStrike" kern="0" cap="none" spc="0" normalizeH="0" baseline="0" noProof="0" dirty="0" smtClean="0">
              <a:ln>
                <a:noFill/>
              </a:ln>
              <a:solidFill>
                <a:srgbClr val="000000"/>
              </a:solidFill>
              <a:effectLst/>
              <a:uLnTx/>
              <a:uFillTx/>
            </a:endParaRPr>
          </a:p>
          <a:p>
            <a:pPr marL="0" marR="0" lvl="0" indent="0" defTabSz="914400" eaLnBrk="1" fontAlgn="b"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prstClr val="white">
                    <a:lumMod val="50000"/>
                  </a:prstClr>
                </a:solidFill>
                <a:effectLst/>
                <a:uLnTx/>
                <a:uFillTx/>
              </a:rPr>
              <a:t>** w/o P. </a:t>
            </a:r>
            <a:r>
              <a:rPr kumimoji="0" lang="fr-FR" sz="1400" b="0" i="0" u="none" strike="noStrike" kern="0" cap="none" spc="0" normalizeH="0" baseline="0" noProof="0" dirty="0" err="1" smtClean="0">
                <a:ln>
                  <a:noFill/>
                </a:ln>
                <a:solidFill>
                  <a:prstClr val="white">
                    <a:lumMod val="50000"/>
                  </a:prstClr>
                </a:solidFill>
                <a:effectLst/>
                <a:uLnTx/>
                <a:uFillTx/>
              </a:rPr>
              <a:t>Dumortier</a:t>
            </a:r>
            <a:endParaRPr kumimoji="0" lang="fr-FR" sz="1400" b="0" i="0" u="none" strike="noStrike" kern="0" cap="none" spc="0" normalizeH="0" baseline="0" noProof="0" dirty="0" smtClean="0">
              <a:ln>
                <a:noFill/>
              </a:ln>
              <a:solidFill>
                <a:prstClr val="white">
                  <a:lumMod val="50000"/>
                </a:prstClr>
              </a:solidFill>
              <a:effectLst/>
              <a:uLnTx/>
              <a:uFillTx/>
            </a:endParaRPr>
          </a:p>
        </p:txBody>
      </p:sp>
      <p:sp>
        <p:nvSpPr>
          <p:cNvPr id="11" name="Rectangle 10"/>
          <p:cNvSpPr/>
          <p:nvPr/>
        </p:nvSpPr>
        <p:spPr bwMode="auto">
          <a:xfrm>
            <a:off x="9470091" y="3591782"/>
            <a:ext cx="2742789" cy="830997"/>
          </a:xfrm>
          <a:prstGeom prst="rect">
            <a:avLst/>
          </a:prstGeom>
        </p:spPr>
        <p:txBody>
          <a:bodyPr wrap="square">
            <a:spAutoFit/>
          </a:bodyPr>
          <a:lstStyle/>
          <a:p>
            <a:pPr marL="0" marR="0" lvl="0" indent="0" algn="ctr" defTabSz="914400" eaLnBrk="1" fontAlgn="b"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rPr>
              <a:t>Note that average CC cost / day (~180 Euro) higher than PMU ref  (148 Euro)</a:t>
            </a:r>
          </a:p>
        </p:txBody>
      </p:sp>
      <p:sp>
        <p:nvSpPr>
          <p:cNvPr id="12" name="Rectangle 11"/>
          <p:cNvSpPr/>
          <p:nvPr/>
        </p:nvSpPr>
        <p:spPr bwMode="auto">
          <a:xfrm>
            <a:off x="9390807" y="669168"/>
            <a:ext cx="3203474"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b="0" i="1" u="none" strike="noStrike" kern="0" cap="none" spc="0" normalizeH="0" baseline="0" noProof="0" dirty="0" smtClean="0">
                <a:ln>
                  <a:noFill/>
                </a:ln>
                <a:solidFill>
                  <a:prstClr val="black"/>
                </a:solidFill>
                <a:effectLst/>
                <a:uLnTx/>
                <a:uFillTx/>
              </a:rPr>
              <a:t>[All </a:t>
            </a:r>
            <a:r>
              <a:rPr kumimoji="0" lang="fr-FR" b="0" i="1" u="none" strike="noStrike" kern="0" cap="none" spc="0" normalizeH="0" baseline="0" noProof="0" dirty="0" err="1" smtClean="0">
                <a:ln>
                  <a:noFill/>
                </a:ln>
                <a:solidFill>
                  <a:prstClr val="black"/>
                </a:solidFill>
                <a:effectLst/>
                <a:uLnTx/>
                <a:uFillTx/>
              </a:rPr>
              <a:t>numbers</a:t>
            </a:r>
            <a:r>
              <a:rPr kumimoji="0" lang="fr-FR" b="0" i="1" u="none" strike="noStrike" kern="0" cap="none" spc="0" normalizeH="0" baseline="0" noProof="0" dirty="0" smtClean="0">
                <a:ln>
                  <a:noFill/>
                </a:ln>
                <a:solidFill>
                  <a:prstClr val="black"/>
                </a:solidFill>
                <a:effectLst/>
                <a:uLnTx/>
                <a:uFillTx/>
              </a:rPr>
              <a:t> in CC </a:t>
            </a:r>
            <a:r>
              <a:rPr kumimoji="0" lang="fr-FR" b="0" i="1" u="none" strike="noStrike" kern="0" cap="none" spc="0" normalizeH="0" baseline="0" noProof="0" dirty="0" err="1" smtClean="0">
                <a:ln>
                  <a:noFill/>
                </a:ln>
                <a:solidFill>
                  <a:prstClr val="black"/>
                </a:solidFill>
                <a:effectLst/>
                <a:uLnTx/>
                <a:uFillTx/>
              </a:rPr>
              <a:t>cost</a:t>
            </a:r>
            <a:r>
              <a:rPr kumimoji="0" lang="fr-FR" b="0" i="1" u="none" strike="noStrike" kern="0" cap="none" spc="0" normalizeH="0" baseline="0" noProof="0" dirty="0" smtClean="0">
                <a:ln>
                  <a:noFill/>
                </a:ln>
                <a:solidFill>
                  <a:prstClr val="black"/>
                </a:solidFill>
                <a:effectLst/>
                <a:uLnTx/>
                <a:uFillTx/>
              </a:rPr>
              <a:t>]</a:t>
            </a:r>
          </a:p>
        </p:txBody>
      </p:sp>
      <p:sp>
        <p:nvSpPr>
          <p:cNvPr id="13" name="Rectangle 12"/>
          <p:cNvSpPr/>
          <p:nvPr/>
        </p:nvSpPr>
        <p:spPr bwMode="auto">
          <a:xfrm>
            <a:off x="354437" y="1559046"/>
            <a:ext cx="11717989" cy="1477328"/>
          </a:xfrm>
          <a:prstGeom prst="rect">
            <a:avLst/>
          </a:prstGeom>
        </p:spPr>
        <p:txBody>
          <a:bodyPr wrap="square">
            <a:spAutoFit/>
          </a:bodyPr>
          <a:lstStyle/>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~70% of provisional staffing budget for campaign participation allocated (JET participation on the low side compared to past campaigns)</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Margin kept to accommodate new requests for analysis/modelling of 2023 campaigns (dealt with on a case to case basis), participation to C47/C48 to be added</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How to deal with UKAEA/EPFL to be discussed with Admin/PMU (some funds specifically devoted to UKAEA)</a:t>
            </a:r>
          </a:p>
        </p:txBody>
      </p:sp>
      <p:sp>
        <p:nvSpPr>
          <p:cNvPr id="14" name="Rectangle 13"/>
          <p:cNvSpPr/>
          <p:nvPr/>
        </p:nvSpPr>
        <p:spPr bwMode="auto">
          <a:xfrm>
            <a:off x="122352" y="5310121"/>
            <a:ext cx="10146210" cy="646331"/>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fr-FR" b="0" i="0" u="none" strike="noStrike" kern="0" cap="none" spc="0" normalizeH="0" baseline="0" noProof="0" dirty="0" smtClean="0">
                <a:ln>
                  <a:noFill/>
                </a:ln>
                <a:solidFill>
                  <a:srgbClr val="0000FF"/>
                </a:solidFill>
                <a:effectLst/>
                <a:uLnTx/>
                <a:uFillTx/>
              </a:rPr>
              <a:t>INCO (</a:t>
            </a:r>
            <a:r>
              <a:rPr kumimoji="0" lang="fr-FR" b="0" i="0" u="none" strike="noStrike" kern="0" cap="none" spc="0" normalizeH="0" baseline="0" noProof="0" dirty="0" err="1" smtClean="0">
                <a:ln>
                  <a:noFill/>
                </a:ln>
                <a:solidFill>
                  <a:srgbClr val="0000FF"/>
                </a:solidFill>
                <a:effectLst/>
                <a:uLnTx/>
                <a:uFillTx/>
              </a:rPr>
              <a:t>from</a:t>
            </a:r>
            <a:r>
              <a:rPr kumimoji="0" lang="fr-FR" b="0" i="0" u="none" strike="noStrike" kern="0" cap="none" spc="0" normalizeH="0" baseline="0" noProof="0" dirty="0" smtClean="0">
                <a:ln>
                  <a:noFill/>
                </a:ln>
                <a:solidFill>
                  <a:srgbClr val="0000FF"/>
                </a:solidFill>
                <a:effectLst/>
                <a:uLnTx/>
                <a:uFillTx/>
              </a:rPr>
              <a:t> </a:t>
            </a:r>
            <a:r>
              <a:rPr kumimoji="0" lang="fr-FR" b="0" i="0" u="none" strike="noStrike" kern="0" cap="none" spc="0" normalizeH="0" baseline="0" noProof="0" dirty="0" err="1" smtClean="0">
                <a:ln>
                  <a:noFill/>
                </a:ln>
                <a:solidFill>
                  <a:srgbClr val="0000FF"/>
                </a:solidFill>
                <a:effectLst/>
                <a:uLnTx/>
                <a:uFillTx/>
              </a:rPr>
              <a:t>campaign</a:t>
            </a:r>
            <a:r>
              <a:rPr kumimoji="0" lang="fr-FR" b="0" i="0" u="none" strike="noStrike" kern="0" cap="none" spc="0" normalizeH="0" baseline="0" noProof="0" dirty="0" smtClean="0">
                <a:ln>
                  <a:noFill/>
                </a:ln>
                <a:solidFill>
                  <a:srgbClr val="0000FF"/>
                </a:solidFill>
                <a:effectLst/>
                <a:uLnTx/>
                <a:uFillTx/>
              </a:rPr>
              <a:t> participation in IMS as of 12.09.23)</a:t>
            </a:r>
          </a:p>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q"/>
              <a:tabLst/>
              <a:defRPr/>
            </a:pPr>
            <a:endParaRPr kumimoji="0" lang="fr-FR" b="0" i="0" u="none" strike="noStrike" kern="0" cap="none" spc="0" normalizeH="0" baseline="0" noProof="0" dirty="0" smtClean="0">
              <a:ln>
                <a:noFill/>
              </a:ln>
              <a:solidFill>
                <a:srgbClr val="0000FF"/>
              </a:solidFill>
              <a:effectLst/>
              <a:uLnTx/>
              <a:uFillTx/>
            </a:endParaRPr>
          </a:p>
        </p:txBody>
      </p:sp>
      <p:sp>
        <p:nvSpPr>
          <p:cNvPr id="15" name="Rectangle 14"/>
          <p:cNvSpPr/>
          <p:nvPr/>
        </p:nvSpPr>
        <p:spPr bwMode="auto">
          <a:xfrm>
            <a:off x="354437" y="5651298"/>
            <a:ext cx="10854131" cy="923330"/>
          </a:xfrm>
          <a:prstGeom prst="rect">
            <a:avLst/>
          </a:prstGeom>
        </p:spPr>
        <p:txBody>
          <a:bodyPr wrap="square">
            <a:spAutoFit/>
          </a:bodyPr>
          <a:lstStyle/>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31 </a:t>
            </a:r>
            <a:r>
              <a:rPr kumimoji="0" lang="en-US" b="0" i="0" u="none" strike="noStrike" kern="0" cap="none" spc="0" normalizeH="0" baseline="0" noProof="0" dirty="0" err="1" smtClean="0">
                <a:ln>
                  <a:noFill/>
                </a:ln>
                <a:solidFill>
                  <a:srgbClr val="000000"/>
                </a:solidFill>
                <a:effectLst/>
                <a:uLnTx/>
                <a:uFillTx/>
              </a:rPr>
              <a:t>kEuros</a:t>
            </a:r>
            <a:r>
              <a:rPr kumimoji="0" lang="en-US" b="0" i="0" u="none" strike="noStrike" kern="0" cap="none" spc="0" normalizeH="0" baseline="0" noProof="0" dirty="0" smtClean="0">
                <a:ln>
                  <a:noFill/>
                </a:ln>
                <a:solidFill>
                  <a:srgbClr val="000000"/>
                </a:solidFill>
                <a:effectLst/>
                <a:uLnTx/>
                <a:uFillTx/>
              </a:rPr>
              <a:t> allocated, 20 </a:t>
            </a:r>
            <a:r>
              <a:rPr kumimoji="0" lang="en-US" b="0" i="0" u="none" strike="noStrike" kern="0" cap="none" spc="0" normalizeH="0" baseline="0" noProof="0" dirty="0" err="1" smtClean="0">
                <a:ln>
                  <a:noFill/>
                </a:ln>
                <a:solidFill>
                  <a:srgbClr val="000000"/>
                </a:solidFill>
                <a:effectLst/>
                <a:uLnTx/>
                <a:uFillTx/>
              </a:rPr>
              <a:t>kEuros</a:t>
            </a:r>
            <a:r>
              <a:rPr kumimoji="0" lang="en-US" b="0" i="0" u="none" strike="noStrike" kern="0" cap="none" spc="0" normalizeH="0" baseline="0" noProof="0" dirty="0" smtClean="0">
                <a:ln>
                  <a:noFill/>
                </a:ln>
                <a:solidFill>
                  <a:srgbClr val="000000"/>
                </a:solidFill>
                <a:effectLst/>
                <a:uLnTx/>
                <a:uFillTx/>
              </a:rPr>
              <a:t> left for 2023 (mainly due to shifts of experiments in a </a:t>
            </a:r>
            <a:r>
              <a:rPr kumimoji="0" lang="en-US" b="0" i="0" u="none" strike="noStrike" kern="0" cap="none" spc="0" normalizeH="0" baseline="0" noProof="0" dirty="0" err="1" smtClean="0">
                <a:ln>
                  <a:noFill/>
                </a:ln>
                <a:solidFill>
                  <a:srgbClr val="000000"/>
                </a:solidFill>
                <a:effectLst/>
                <a:uLnTx/>
                <a:uFillTx/>
              </a:rPr>
              <a:t>nb</a:t>
            </a:r>
            <a:r>
              <a:rPr kumimoji="0" lang="en-US" b="0" i="0" u="none" strike="noStrike" kern="0" cap="none" spc="0" normalizeH="0" baseline="0" noProof="0" dirty="0" smtClean="0">
                <a:ln>
                  <a:noFill/>
                </a:ln>
                <a:solidFill>
                  <a:srgbClr val="000000"/>
                </a:solidFill>
                <a:effectLst/>
                <a:uLnTx/>
                <a:uFillTx/>
              </a:rPr>
              <a:t> of devices outside EU) </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No need to use WP TE mission budget to top up INCO</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New call for 2024 to be launched after IAEA</a:t>
            </a:r>
          </a:p>
        </p:txBody>
      </p:sp>
      <p:graphicFrame>
        <p:nvGraphicFramePr>
          <p:cNvPr id="16" name="Tableau 15"/>
          <p:cNvGraphicFramePr>
            <a:graphicFrameLocks noGrp="1"/>
          </p:cNvGraphicFramePr>
          <p:nvPr>
            <p:extLst>
              <p:ext uri="{D42A27DB-BD31-4B8C-83A1-F6EECF244321}">
                <p14:modId xmlns:p14="http://schemas.microsoft.com/office/powerpoint/2010/main" val="3814479748"/>
              </p:ext>
            </p:extLst>
          </p:nvPr>
        </p:nvGraphicFramePr>
        <p:xfrm>
          <a:off x="433102" y="1084796"/>
          <a:ext cx="5952482" cy="445770"/>
        </p:xfrm>
        <a:graphic>
          <a:graphicData uri="http://schemas.openxmlformats.org/drawingml/2006/table">
            <a:tbl>
              <a:tblPr/>
              <a:tblGrid>
                <a:gridCol w="2599681">
                  <a:extLst>
                    <a:ext uri="{9D8B030D-6E8A-4147-A177-3AD203B41FA5}">
                      <a16:colId xmlns:a16="http://schemas.microsoft.com/office/drawing/2014/main" val="118511383"/>
                    </a:ext>
                  </a:extLst>
                </a:gridCol>
                <a:gridCol w="1806712">
                  <a:extLst>
                    <a:ext uri="{9D8B030D-6E8A-4147-A177-3AD203B41FA5}">
                      <a16:colId xmlns:a16="http://schemas.microsoft.com/office/drawing/2014/main" val="4108864076"/>
                    </a:ext>
                  </a:extLst>
                </a:gridCol>
                <a:gridCol w="1546089">
                  <a:extLst>
                    <a:ext uri="{9D8B030D-6E8A-4147-A177-3AD203B41FA5}">
                      <a16:colId xmlns:a16="http://schemas.microsoft.com/office/drawing/2014/main" val="1345678512"/>
                    </a:ext>
                  </a:extLst>
                </a:gridCol>
              </a:tblGrid>
              <a:tr h="190500">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l" fontAlgn="b"/>
                      <a:endParaRPr lang="fr-FR" sz="14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marL="0" marR="0" lvl="0" indent="0" algn="ctr" defTabSz="914400" eaLnBrk="1" fontAlgn="b"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effectLst/>
                          <a:latin typeface="Calibri" panose="020F0502020204030204" pitchFamily="34" charset="0"/>
                        </a:rPr>
                        <a:t>CC </a:t>
                      </a:r>
                      <a:r>
                        <a:rPr lang="fr-FR" sz="1400" b="0" i="0" u="none" strike="noStrike" dirty="0" err="1" smtClean="0">
                          <a:solidFill>
                            <a:srgbClr val="000000"/>
                          </a:solidFill>
                          <a:effectLst/>
                          <a:latin typeface="Calibri" panose="020F0502020204030204" pitchFamily="34" charset="0"/>
                        </a:rPr>
                        <a:t>cost</a:t>
                      </a:r>
                      <a:r>
                        <a:rPr lang="fr-FR" sz="1400" b="0" i="0" u="none" strike="noStrike" dirty="0" smtClean="0">
                          <a:solidFill>
                            <a:srgbClr val="000000"/>
                          </a:solidFill>
                          <a:effectLst/>
                          <a:latin typeface="Calibri" panose="020F0502020204030204" pitchFamily="34" charset="0"/>
                        </a:rPr>
                        <a:t> (</a:t>
                      </a:r>
                      <a:r>
                        <a:rPr lang="fr-FR" sz="1400" b="0" i="0" u="none" strike="noStrike" dirty="0" err="1" smtClean="0">
                          <a:solidFill>
                            <a:srgbClr val="000000"/>
                          </a:solidFill>
                          <a:effectLst/>
                          <a:latin typeface="Calibri" panose="020F0502020204030204" pitchFamily="34" charset="0"/>
                        </a:rPr>
                        <a:t>kEuros</a:t>
                      </a:r>
                      <a:r>
                        <a:rPr lang="fr-FR" sz="1400" b="0" i="0" u="none" strike="noStrike" dirty="0" smtClean="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err="1" smtClean="0">
                          <a:solidFill>
                            <a:srgbClr val="000000"/>
                          </a:solidFill>
                          <a:effectLst/>
                          <a:latin typeface="Calibri" panose="020F0502020204030204" pitchFamily="34" charset="0"/>
                        </a:rPr>
                        <a:t>ppy</a:t>
                      </a:r>
                      <a:endParaRPr lang="fr-F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1563398"/>
                  </a:ext>
                </a:extLst>
              </a:tr>
              <a:tr h="190500">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l" fontAlgn="b"/>
                      <a:r>
                        <a:rPr lang="fr-FR" sz="1400" b="0" i="0" u="none" strike="noStrike" dirty="0" err="1" smtClean="0">
                          <a:solidFill>
                            <a:srgbClr val="000000"/>
                          </a:solidFill>
                          <a:effectLst/>
                          <a:latin typeface="Calibri" panose="020F0502020204030204" pitchFamily="34" charset="0"/>
                        </a:rPr>
                        <a:t>Accepted</a:t>
                      </a:r>
                      <a:r>
                        <a:rPr lang="fr-FR" sz="1400" b="0" i="0" u="none" strike="noStrike" baseline="0" dirty="0" smtClean="0">
                          <a:solidFill>
                            <a:srgbClr val="000000"/>
                          </a:solidFill>
                          <a:effectLst/>
                          <a:latin typeface="Calibri" panose="020F0502020204030204" pitchFamily="34" charset="0"/>
                        </a:rPr>
                        <a:t> </a:t>
                      </a:r>
                      <a:r>
                        <a:rPr lang="fr-FR" sz="1400" b="0" i="0" u="none" strike="noStrike" baseline="0" dirty="0" err="1" smtClean="0">
                          <a:solidFill>
                            <a:srgbClr val="000000"/>
                          </a:solidFill>
                          <a:effectLst/>
                          <a:latin typeface="Calibri" panose="020F0502020204030204" pitchFamily="34" charset="0"/>
                        </a:rPr>
                        <a:t>staffing</a:t>
                      </a:r>
                      <a:endParaRPr lang="fr-FR" sz="14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smtClean="0">
                          <a:solidFill>
                            <a:schemeClr val="tx1"/>
                          </a:solidFill>
                          <a:effectLst/>
                          <a:latin typeface="Calibri" panose="020F0502020204030204" pitchFamily="34" charset="0"/>
                        </a:rPr>
                        <a:t>3836</a:t>
                      </a:r>
                      <a:endParaRPr lang="fr-FR" sz="14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a:defRPr sz="1350">
                          <a:solidFill>
                            <a:schemeClr val="tx1"/>
                          </a:solidFill>
                          <a:latin typeface="Calibri"/>
                          <a:ea typeface="Arial"/>
                          <a:cs typeface="Arial"/>
                        </a:defRPr>
                      </a:lvl1pPr>
                      <a:lvl2pPr marL="342900" algn="l" defTabSz="685800">
                        <a:defRPr sz="1350">
                          <a:solidFill>
                            <a:schemeClr val="tx1"/>
                          </a:solidFill>
                          <a:latin typeface="Calibri"/>
                          <a:ea typeface="Arial"/>
                          <a:cs typeface="Arial"/>
                        </a:defRPr>
                      </a:lvl2pPr>
                      <a:lvl3pPr marL="685800" algn="l" defTabSz="685800">
                        <a:defRPr sz="1350">
                          <a:solidFill>
                            <a:schemeClr val="tx1"/>
                          </a:solidFill>
                          <a:latin typeface="Calibri"/>
                          <a:ea typeface="Arial"/>
                          <a:cs typeface="Arial"/>
                        </a:defRPr>
                      </a:lvl3pPr>
                      <a:lvl4pPr marL="1028700" algn="l" defTabSz="685800">
                        <a:defRPr sz="1350">
                          <a:solidFill>
                            <a:schemeClr val="tx1"/>
                          </a:solidFill>
                          <a:latin typeface="Calibri"/>
                          <a:ea typeface="Arial"/>
                          <a:cs typeface="Arial"/>
                        </a:defRPr>
                      </a:lvl4pPr>
                      <a:lvl5pPr marL="1371600" algn="l" defTabSz="685800">
                        <a:defRPr sz="1350">
                          <a:solidFill>
                            <a:schemeClr val="tx1"/>
                          </a:solidFill>
                          <a:latin typeface="Calibri"/>
                          <a:ea typeface="Arial"/>
                          <a:cs typeface="Arial"/>
                        </a:defRPr>
                      </a:lvl5pPr>
                      <a:lvl6pPr marL="1714500" algn="l" defTabSz="685800">
                        <a:defRPr sz="1350">
                          <a:solidFill>
                            <a:schemeClr val="tx1"/>
                          </a:solidFill>
                          <a:latin typeface="Calibri"/>
                          <a:ea typeface="Arial"/>
                          <a:cs typeface="Arial"/>
                        </a:defRPr>
                      </a:lvl6pPr>
                      <a:lvl7pPr marL="2057400" algn="l" defTabSz="685800">
                        <a:defRPr sz="1350">
                          <a:solidFill>
                            <a:schemeClr val="tx1"/>
                          </a:solidFill>
                          <a:latin typeface="Calibri"/>
                          <a:ea typeface="Arial"/>
                          <a:cs typeface="Arial"/>
                        </a:defRPr>
                      </a:lvl7pPr>
                      <a:lvl8pPr marL="2400300" algn="l" defTabSz="685800">
                        <a:defRPr sz="1350">
                          <a:solidFill>
                            <a:schemeClr val="tx1"/>
                          </a:solidFill>
                          <a:latin typeface="Calibri"/>
                          <a:ea typeface="Arial"/>
                          <a:cs typeface="Arial"/>
                        </a:defRPr>
                      </a:lvl8pPr>
                      <a:lvl9pPr marL="2743200" algn="l" defTabSz="685800">
                        <a:defRPr sz="1350">
                          <a:solidFill>
                            <a:schemeClr val="tx1"/>
                          </a:solidFill>
                          <a:latin typeface="Calibri"/>
                          <a:ea typeface="Arial"/>
                          <a:cs typeface="Arial"/>
                        </a:defRPr>
                      </a:lvl9pPr>
                    </a:lstStyle>
                    <a:p>
                      <a:pPr algn="ctr" fontAlgn="b"/>
                      <a:r>
                        <a:rPr lang="fr-FR" sz="1400" b="0" i="0" u="none" strike="noStrike" dirty="0" smtClean="0">
                          <a:solidFill>
                            <a:schemeClr val="tx1"/>
                          </a:solidFill>
                          <a:effectLst/>
                          <a:latin typeface="Calibri" panose="020F0502020204030204" pitchFamily="34" charset="0"/>
                        </a:rPr>
                        <a:t>86.4</a:t>
                      </a:r>
                      <a:endParaRPr lang="fr-FR" sz="1400" b="0" i="0" u="none" strike="noStrike" dirty="0">
                        <a:solidFill>
                          <a:schemeClr val="tx1"/>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8876900"/>
                  </a:ext>
                </a:extLst>
              </a:tr>
            </a:tbl>
          </a:graphicData>
        </a:graphic>
      </p:graphicFrame>
      <p:sp>
        <p:nvSpPr>
          <p:cNvPr id="17" name="Rectangle 16"/>
          <p:cNvSpPr/>
          <p:nvPr/>
        </p:nvSpPr>
        <p:spPr bwMode="auto">
          <a:xfrm>
            <a:off x="364308" y="4172408"/>
            <a:ext cx="9267191" cy="923330"/>
          </a:xfrm>
          <a:prstGeom prst="rect">
            <a:avLst/>
          </a:prstGeom>
        </p:spPr>
        <p:txBody>
          <a:bodyPr wrap="square">
            <a:spAutoFit/>
          </a:bodyPr>
          <a:lstStyle/>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~80% of provisional mission budget for campaign participation allocated (still increasing)</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Weak on site participation to analysis meetings so far </a:t>
            </a:r>
            <a:r>
              <a:rPr kumimoji="0" lang="en-US" b="0" i="0" u="none" strike="noStrike" kern="0" cap="none" spc="0" normalizeH="0" baseline="0" noProof="0" dirty="0" smtClean="0">
                <a:ln>
                  <a:noFill/>
                </a:ln>
                <a:solidFill>
                  <a:srgbClr val="000000"/>
                </a:solidFill>
                <a:effectLst/>
                <a:uLnTx/>
                <a:uFillTx/>
                <a:sym typeface="Wingdings" panose="05000000000000000000" pitchFamily="2" charset="2"/>
              </a:rPr>
              <a:t></a:t>
            </a:r>
            <a:r>
              <a:rPr kumimoji="0" lang="en-US" b="0" i="0" u="none" strike="noStrike" kern="0" cap="none" spc="0" normalizeH="0" baseline="0" noProof="0" dirty="0" smtClean="0">
                <a:ln>
                  <a:noFill/>
                </a:ln>
                <a:solidFill>
                  <a:srgbClr val="000000"/>
                </a:solidFill>
                <a:effectLst/>
                <a:uLnTx/>
                <a:uFillTx/>
              </a:rPr>
              <a:t> budget not used</a:t>
            </a:r>
          </a:p>
          <a:p>
            <a:pPr marL="285750" marR="0" lvl="0" indent="-285750" defTabSz="914400" eaLnBrk="1" fontAlgn="b"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0" cap="none" spc="0" normalizeH="0" baseline="0" noProof="0" dirty="0" smtClean="0">
                <a:ln>
                  <a:noFill/>
                </a:ln>
                <a:solidFill>
                  <a:srgbClr val="000000"/>
                </a:solidFill>
                <a:effectLst/>
                <a:uLnTx/>
                <a:uFillTx/>
              </a:rPr>
              <a:t>Transfer in July of 440 </a:t>
            </a:r>
            <a:r>
              <a:rPr kumimoji="0" lang="en-US" b="0" i="0" u="none" strike="noStrike" kern="0" cap="none" spc="0" normalizeH="0" baseline="0" noProof="0" dirty="0" err="1" smtClean="0">
                <a:ln>
                  <a:noFill/>
                </a:ln>
                <a:solidFill>
                  <a:srgbClr val="000000"/>
                </a:solidFill>
                <a:effectLst/>
                <a:uLnTx/>
                <a:uFillTx/>
              </a:rPr>
              <a:t>kEuros</a:t>
            </a:r>
            <a:r>
              <a:rPr kumimoji="0" lang="en-US" b="0" i="0" u="none" strike="noStrike" kern="0" cap="none" spc="0" normalizeH="0" baseline="0" noProof="0" dirty="0" smtClean="0">
                <a:ln>
                  <a:noFill/>
                </a:ln>
                <a:solidFill>
                  <a:srgbClr val="000000"/>
                </a:solidFill>
                <a:effectLst/>
                <a:uLnTx/>
                <a:uFillTx/>
              </a:rPr>
              <a:t> from 2022 to 2023: not used</a:t>
            </a:r>
          </a:p>
        </p:txBody>
      </p:sp>
      <p:sp>
        <p:nvSpPr>
          <p:cNvPr id="18" name="Rectangle 17"/>
          <p:cNvSpPr/>
          <p:nvPr/>
        </p:nvSpPr>
        <p:spPr bwMode="auto">
          <a:xfrm>
            <a:off x="6104486" y="1085368"/>
            <a:ext cx="3286321" cy="523220"/>
          </a:xfrm>
          <a:prstGeom prst="rect">
            <a:avLst/>
          </a:prstGeom>
        </p:spPr>
        <p:txBody>
          <a:bodyPr wrap="square">
            <a:spAutoFit/>
          </a:bodyPr>
          <a:lstStyle/>
          <a:p>
            <a:pPr marL="0" marR="0" lvl="0" indent="0" algn="ctr" defTabSz="914400" eaLnBrk="1" fontAlgn="b"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rPr>
              <a:t>Includes UKAEA/EPFL</a:t>
            </a:r>
          </a:p>
          <a:p>
            <a:pPr marL="0" marR="0" lvl="0" indent="0" algn="ctr" defTabSz="914400" eaLnBrk="1" fontAlgn="b"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rPr>
              <a:t>Includes JET DTE3 but not C47/C48</a:t>
            </a:r>
          </a:p>
        </p:txBody>
      </p:sp>
    </p:spTree>
    <p:extLst>
      <p:ext uri="{BB962C8B-B14F-4D97-AF65-F5344CB8AC3E}">
        <p14:creationId xmlns:p14="http://schemas.microsoft.com/office/powerpoint/2010/main" val="202889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0" y="162894"/>
            <a:ext cx="10729192" cy="457200"/>
          </a:xfrm>
        </p:spPr>
        <p:txBody>
          <a:bodyPr/>
          <a:lstStyle/>
          <a:p>
            <a:pPr>
              <a:defRPr/>
            </a:pPr>
            <a:r>
              <a:rPr lang="en-GB" sz="2200" b="1" dirty="0">
                <a:solidFill>
                  <a:srgbClr val="C00000"/>
                </a:solidFill>
              </a:rPr>
              <a:t>Further items for discussion in view of relation of WPTE with other WPs and topics in </a:t>
            </a:r>
            <a:r>
              <a:rPr lang="en-GB" sz="2200" b="1" dirty="0" smtClean="0">
                <a:solidFill>
                  <a:srgbClr val="C00000"/>
                </a:solidFill>
              </a:rPr>
              <a:t>FSD</a:t>
            </a:r>
            <a:endParaRPr lang="en-GB" sz="2200" b="1" dirty="0">
              <a:solidFill>
                <a:srgbClr val="C00000"/>
              </a:solidFill>
              <a:latin typeface="+mj-lt"/>
            </a:endParaRPr>
          </a:p>
        </p:txBody>
      </p:sp>
      <p:sp>
        <p:nvSpPr>
          <p:cNvPr id="3" name="Inhaltsplatzhalter 2"/>
          <p:cNvSpPr>
            <a:spLocks noGrp="1"/>
          </p:cNvSpPr>
          <p:nvPr>
            <p:ph idx="1"/>
          </p:nvPr>
        </p:nvSpPr>
        <p:spPr bwMode="auto">
          <a:xfrm>
            <a:off x="119336" y="755011"/>
            <a:ext cx="12192000" cy="5839877"/>
          </a:xfrm>
        </p:spPr>
        <p:txBody>
          <a:bodyPr>
            <a:noAutofit/>
          </a:bodyPr>
          <a:lstStyle/>
          <a:p>
            <a:pPr>
              <a:buFont typeface="Wingdings" panose="05000000000000000000" pitchFamily="2" charset="2"/>
              <a:buChar char="q"/>
              <a:defRPr/>
            </a:pPr>
            <a:r>
              <a:rPr lang="en-GB" sz="2000" b="1" dirty="0"/>
              <a:t>WP 7X: </a:t>
            </a:r>
            <a:endParaRPr sz="2000" b="1" dirty="0"/>
          </a:p>
          <a:p>
            <a:pPr lvl="1">
              <a:defRPr/>
            </a:pPr>
            <a:r>
              <a:rPr lang="en-GB" sz="2000" dirty="0"/>
              <a:t>Progress on 3D equilibria progress;</a:t>
            </a:r>
            <a:r>
              <a:rPr lang="en-GB" sz="2000" dirty="0">
                <a:latin typeface="+mn-lt"/>
              </a:rPr>
              <a:t> </a:t>
            </a:r>
            <a:endParaRPr sz="2000" dirty="0"/>
          </a:p>
          <a:p>
            <a:pPr lvl="1">
              <a:defRPr/>
            </a:pPr>
            <a:r>
              <a:rPr lang="en-GB" sz="2000" dirty="0">
                <a:latin typeface="+mn-lt"/>
              </a:rPr>
              <a:t>Exhaust: no common activities but should foster the scientific exchange to serve as a resonator/feedback as only other device for W7-X is LHD; </a:t>
            </a:r>
            <a:endParaRPr sz="2000" dirty="0"/>
          </a:p>
          <a:p>
            <a:pPr>
              <a:buFont typeface="Wingdings" panose="05000000000000000000" pitchFamily="2" charset="2"/>
              <a:buChar char="q"/>
              <a:defRPr/>
            </a:pPr>
            <a:r>
              <a:rPr lang="en-GB" sz="2000" b="1" dirty="0"/>
              <a:t>TSVVs: </a:t>
            </a:r>
            <a:endParaRPr sz="2000" b="1" dirty="0"/>
          </a:p>
          <a:p>
            <a:pPr lvl="1">
              <a:defRPr/>
            </a:pPr>
            <a:r>
              <a:rPr lang="en-GB" sz="2000" dirty="0">
                <a:latin typeface="+mn-lt"/>
              </a:rPr>
              <a:t>thrusts established – fairly loose connection to work programme/exploitation of TE </a:t>
            </a:r>
            <a:endParaRPr sz="2000" dirty="0"/>
          </a:p>
          <a:p>
            <a:pPr lvl="1">
              <a:defRPr/>
            </a:pPr>
            <a:r>
              <a:rPr lang="en-GB" sz="2000" dirty="0"/>
              <a:t>TE generally lacks sufficient funds for interpretative modelling </a:t>
            </a:r>
            <a:r>
              <a:rPr lang="en-GB" sz="2000" dirty="0" smtClean="0"/>
              <a:t>–</a:t>
            </a:r>
          </a:p>
          <a:p>
            <a:pPr lvl="1">
              <a:defRPr/>
            </a:pPr>
            <a:r>
              <a:rPr lang="en-GB" sz="2000" dirty="0" smtClean="0"/>
              <a:t>F</a:t>
            </a:r>
            <a:r>
              <a:rPr lang="en-GB" sz="2000" dirty="0" smtClean="0">
                <a:latin typeface="+mn-lt"/>
              </a:rPr>
              <a:t>acilitators </a:t>
            </a:r>
            <a:r>
              <a:rPr lang="en-GB" sz="2000" dirty="0">
                <a:latin typeface="+mn-lt"/>
              </a:rPr>
              <a:t>provide platform for exchange but connection to WPs remains unclear (unchanged since 2022</a:t>
            </a:r>
            <a:r>
              <a:rPr lang="en-GB" sz="2000" dirty="0" smtClean="0">
                <a:latin typeface="+mn-lt"/>
              </a:rPr>
              <a:t>)</a:t>
            </a:r>
          </a:p>
          <a:p>
            <a:pPr lvl="1">
              <a:defRPr/>
            </a:pPr>
            <a:r>
              <a:rPr lang="en-GB" sz="2000" dirty="0" smtClean="0"/>
              <a:t>TSVV review was not easy to follow given the intense activity in September</a:t>
            </a:r>
          </a:p>
          <a:p>
            <a:pPr lvl="1">
              <a:defRPr/>
            </a:pPr>
            <a:r>
              <a:rPr lang="en-GB" sz="2000" dirty="0" smtClean="0"/>
              <a:t>Role in DTE3: TSVV10? Others? </a:t>
            </a:r>
            <a:endParaRPr sz="2000" dirty="0"/>
          </a:p>
          <a:p>
            <a:pPr>
              <a:buFont typeface="Wingdings" panose="05000000000000000000" pitchFamily="2" charset="2"/>
              <a:buChar char="q"/>
              <a:defRPr/>
            </a:pPr>
            <a:r>
              <a:rPr lang="en-GB" sz="2000" b="1" dirty="0"/>
              <a:t>DTT: </a:t>
            </a:r>
            <a:endParaRPr sz="2000" b="1" dirty="0"/>
          </a:p>
          <a:p>
            <a:pPr lvl="1">
              <a:defRPr/>
            </a:pPr>
            <a:r>
              <a:rPr lang="en-GB" sz="2000" dirty="0"/>
              <a:t>No explicit role at this stage</a:t>
            </a:r>
          </a:p>
          <a:p>
            <a:pPr>
              <a:buFont typeface="Wingdings" panose="05000000000000000000" pitchFamily="2" charset="2"/>
              <a:buChar char="q"/>
              <a:defRPr/>
            </a:pPr>
            <a:r>
              <a:rPr lang="en-GB" sz="2000" b="1" dirty="0"/>
              <a:t>Facility Review: </a:t>
            </a:r>
            <a:endParaRPr sz="2000" b="1" dirty="0"/>
          </a:p>
          <a:p>
            <a:pPr lvl="1">
              <a:defRPr/>
            </a:pPr>
            <a:r>
              <a:rPr lang="en-GB" sz="2000" dirty="0"/>
              <a:t>No explicit input or feedback requested at this stage – </a:t>
            </a:r>
            <a:endParaRPr sz="2000" i="1" dirty="0"/>
          </a:p>
          <a:p>
            <a:pPr>
              <a:buFont typeface="Wingdings" panose="05000000000000000000" pitchFamily="2" charset="2"/>
              <a:buChar char="q"/>
              <a:defRPr/>
            </a:pPr>
            <a:r>
              <a:rPr lang="en-GB" sz="2000" b="1" dirty="0"/>
              <a:t>EU Roadmap revision</a:t>
            </a:r>
            <a:endParaRPr sz="2000" b="1" dirty="0"/>
          </a:p>
          <a:p>
            <a:pPr lvl="1">
              <a:defRPr/>
            </a:pPr>
            <a:r>
              <a:rPr lang="en-GB" sz="2000" dirty="0"/>
              <a:t>No explicit input or feedback requested at this stage</a:t>
            </a:r>
          </a:p>
          <a:p>
            <a:pPr>
              <a:buFont typeface="Wingdings" panose="05000000000000000000" pitchFamily="2" charset="2"/>
              <a:buChar char="q"/>
              <a:defRPr/>
            </a:pPr>
            <a:r>
              <a:rPr lang="en-GB" sz="2000" b="1" dirty="0"/>
              <a:t>ITER:</a:t>
            </a:r>
          </a:p>
          <a:p>
            <a:pPr lvl="1">
              <a:defRPr/>
            </a:pPr>
            <a:r>
              <a:rPr lang="en-GB" sz="2000" dirty="0"/>
              <a:t>Required EUROfusion input for ITER </a:t>
            </a:r>
            <a:r>
              <a:rPr lang="en-GB" sz="2000" dirty="0" smtClean="0"/>
              <a:t>re-baselining?</a:t>
            </a:r>
            <a:endParaRPr sz="2000" dirty="0"/>
          </a:p>
          <a:p>
            <a:pPr marL="342900" lvl="1" indent="0">
              <a:buNone/>
              <a:defRPr/>
            </a:pPr>
            <a:endParaRPr lang="en-GB" sz="2000" dirty="0">
              <a:latin typeface="+mn-lt"/>
            </a:endParaRPr>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endParaRPr lang="en-GB"/>
          </a:p>
        </p:txBody>
      </p:sp>
      <p:sp>
        <p:nvSpPr>
          <p:cNvPr id="3" name="Inhaltsplatzhalter 2"/>
          <p:cNvSpPr>
            <a:spLocks noGrp="1"/>
          </p:cNvSpPr>
          <p:nvPr>
            <p:ph idx="1"/>
          </p:nvPr>
        </p:nvSpPr>
        <p:spPr bwMode="auto"/>
        <p:txBody>
          <a:bodyPr anchor="ctr">
            <a:normAutofit/>
          </a:bodyPr>
          <a:lstStyle/>
          <a:p>
            <a:pPr marL="0" indent="0" algn="ctr">
              <a:buNone/>
              <a:defRPr/>
            </a:pPr>
            <a:r>
              <a:rPr lang="en-GB" sz="3200" dirty="0"/>
              <a:t>Back up</a:t>
            </a:r>
            <a:endParaRPr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191344" y="116632"/>
            <a:ext cx="10801200" cy="457200"/>
          </a:xfrm>
        </p:spPr>
        <p:txBody>
          <a:bodyPr/>
          <a:lstStyle/>
          <a:p>
            <a:pPr>
              <a:defRPr/>
            </a:pPr>
            <a:r>
              <a:rPr lang="en-GB" dirty="0"/>
              <a:t>Long term impact of termination of JET, delay of JT-60SA and accessibility to remaining 4 devices (1/2 scientific)</a:t>
            </a:r>
            <a:endParaRPr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16</a:t>
            </a:fld>
            <a:endParaRPr lang="en-GB"/>
          </a:p>
        </p:txBody>
      </p:sp>
      <p:sp>
        <p:nvSpPr>
          <p:cNvPr id="7" name="ZoneTexte 6"/>
          <p:cNvSpPr txBox="1"/>
          <p:nvPr/>
        </p:nvSpPr>
        <p:spPr>
          <a:xfrm>
            <a:off x="191344" y="761443"/>
            <a:ext cx="11593288" cy="3139321"/>
          </a:xfrm>
          <a:prstGeom prst="rect">
            <a:avLst/>
          </a:prstGeom>
          <a:noFill/>
        </p:spPr>
        <p:txBody>
          <a:bodyPr wrap="square" rtlCol="0">
            <a:spAutoFit/>
          </a:bodyPr>
          <a:lstStyle/>
          <a:p>
            <a:pPr algn="just"/>
            <a:r>
              <a:rPr lang="fr-FR" sz="2400" b="1" dirty="0" err="1"/>
              <a:t>Some</a:t>
            </a:r>
            <a:r>
              <a:rPr lang="fr-FR" sz="2400" b="1" dirty="0"/>
              <a:t> for the </a:t>
            </a:r>
            <a:r>
              <a:rPr lang="fr-FR" sz="2400" b="1" dirty="0" err="1"/>
              <a:t>present</a:t>
            </a:r>
            <a:r>
              <a:rPr lang="fr-FR" sz="2400" b="1" dirty="0"/>
              <a:t> objectives are </a:t>
            </a:r>
            <a:r>
              <a:rPr lang="fr-FR" sz="2400" b="1" dirty="0" err="1"/>
              <a:t>likely</a:t>
            </a:r>
            <a:r>
              <a:rPr lang="fr-FR" sz="2400" b="1" dirty="0"/>
              <a:t> to </a:t>
            </a:r>
            <a:r>
              <a:rPr lang="fr-FR" sz="2400" b="1" dirty="0" err="1"/>
              <a:t>be</a:t>
            </a:r>
            <a:r>
              <a:rPr lang="fr-FR" sz="2400" b="1" dirty="0"/>
              <a:t> </a:t>
            </a:r>
            <a:r>
              <a:rPr lang="fr-FR" sz="2400" b="1" dirty="0" err="1"/>
              <a:t>impacted</a:t>
            </a:r>
            <a:r>
              <a:rPr lang="fr-FR" sz="2400" b="1" dirty="0"/>
              <a:t>. </a:t>
            </a:r>
            <a:r>
              <a:rPr lang="fr-FR" sz="2400" b="1" dirty="0" err="1"/>
              <a:t>Some</a:t>
            </a:r>
            <a:r>
              <a:rPr lang="fr-FR" sz="2400" b="1" dirty="0"/>
              <a:t> </a:t>
            </a:r>
            <a:r>
              <a:rPr lang="fr-FR" sz="2400" b="1" dirty="0" err="1"/>
              <a:t>elements</a:t>
            </a:r>
            <a:r>
              <a:rPr lang="fr-FR" sz="2400" b="1" dirty="0"/>
              <a:t>: </a:t>
            </a:r>
          </a:p>
          <a:p>
            <a:pPr marL="285750" indent="-285750" algn="just">
              <a:spcBef>
                <a:spcPts val="1200"/>
              </a:spcBef>
              <a:buFont typeface="Wingdings" panose="05000000000000000000" pitchFamily="2" charset="2"/>
              <a:buChar char="q"/>
            </a:pPr>
            <a:r>
              <a:rPr lang="fr-FR" sz="2400" dirty="0"/>
              <a:t>Objectives </a:t>
            </a:r>
            <a:r>
              <a:rPr lang="fr-FR" sz="2400" dirty="0" err="1"/>
              <a:t>related</a:t>
            </a:r>
            <a:r>
              <a:rPr lang="fr-FR" sz="2400" dirty="0"/>
              <a:t> to the </a:t>
            </a:r>
            <a:r>
              <a:rPr lang="fr-FR" sz="2400" dirty="0" err="1"/>
              <a:t>pedestal</a:t>
            </a:r>
            <a:r>
              <a:rPr lang="fr-FR" sz="2400" dirty="0"/>
              <a:t> </a:t>
            </a:r>
            <a:r>
              <a:rPr lang="fr-FR" sz="2400" dirty="0" err="1"/>
              <a:t>behaviour</a:t>
            </a:r>
            <a:r>
              <a:rPr lang="fr-FR" sz="2400" dirty="0"/>
              <a:t> at high plasma </a:t>
            </a:r>
            <a:r>
              <a:rPr lang="fr-FR" sz="2400" dirty="0" err="1"/>
              <a:t>current</a:t>
            </a:r>
            <a:r>
              <a:rPr lang="fr-FR" sz="2400" dirty="0"/>
              <a:t> and high </a:t>
            </a:r>
            <a:r>
              <a:rPr lang="fr-FR" sz="2400" dirty="0" err="1"/>
              <a:t>opacity</a:t>
            </a:r>
            <a:r>
              <a:rPr lang="fr-FR" sz="2400" dirty="0"/>
              <a:t> in the </a:t>
            </a:r>
            <a:r>
              <a:rPr lang="fr-FR" sz="2400" dirty="0" err="1"/>
              <a:t>baseline</a:t>
            </a:r>
            <a:r>
              <a:rPr lang="fr-FR" sz="2400" dirty="0"/>
              <a:t> scenario</a:t>
            </a:r>
          </a:p>
          <a:p>
            <a:pPr marL="285750" indent="-285750" algn="just">
              <a:spcBef>
                <a:spcPts val="1200"/>
              </a:spcBef>
              <a:buFont typeface="Wingdings" panose="05000000000000000000" pitchFamily="2" charset="2"/>
              <a:buChar char="q"/>
            </a:pPr>
            <a:r>
              <a:rPr lang="fr-FR" sz="2400" dirty="0"/>
              <a:t>Objectives </a:t>
            </a:r>
            <a:r>
              <a:rPr lang="fr-FR" sz="2400" dirty="0" err="1"/>
              <a:t>related</a:t>
            </a:r>
            <a:r>
              <a:rPr lang="fr-FR" sz="2400" dirty="0"/>
              <a:t> to the real time control (</a:t>
            </a:r>
            <a:r>
              <a:rPr lang="fr-FR" sz="2400" dirty="0" err="1"/>
              <a:t>kinetic</a:t>
            </a:r>
            <a:r>
              <a:rPr lang="fr-FR" sz="2400" dirty="0"/>
              <a:t> control or disruption control) </a:t>
            </a:r>
            <a:r>
              <a:rPr lang="fr-FR" sz="2400" dirty="0" err="1"/>
              <a:t>will</a:t>
            </a:r>
            <a:r>
              <a:rPr lang="fr-FR" sz="2400" dirty="0"/>
              <a:t> have </a:t>
            </a:r>
            <a:r>
              <a:rPr lang="fr-FR" sz="2400" dirty="0" err="1"/>
              <a:t>less</a:t>
            </a:r>
            <a:r>
              <a:rPr lang="fr-FR" sz="2400" dirty="0"/>
              <a:t> relevance for </a:t>
            </a:r>
            <a:r>
              <a:rPr lang="fr-FR" sz="2400" dirty="0" err="1"/>
              <a:t>transfering</a:t>
            </a:r>
            <a:r>
              <a:rPr lang="fr-FR" sz="2400" dirty="0"/>
              <a:t> the </a:t>
            </a:r>
            <a:r>
              <a:rPr lang="fr-FR" sz="2400" dirty="0" err="1"/>
              <a:t>knowledge</a:t>
            </a:r>
            <a:r>
              <a:rPr lang="fr-FR" sz="2400" dirty="0"/>
              <a:t> to </a:t>
            </a:r>
            <a:r>
              <a:rPr lang="fr-FR" sz="2400" dirty="0" err="1"/>
              <a:t>larger</a:t>
            </a:r>
            <a:r>
              <a:rPr lang="fr-FR" sz="2400" dirty="0"/>
              <a:t> </a:t>
            </a:r>
            <a:r>
              <a:rPr lang="fr-FR" sz="2400" dirty="0" err="1"/>
              <a:t>device</a:t>
            </a:r>
            <a:r>
              <a:rPr lang="fr-FR" sz="2400" dirty="0"/>
              <a:t>. </a:t>
            </a:r>
          </a:p>
          <a:p>
            <a:pPr marL="285750" indent="-285750" algn="just">
              <a:spcBef>
                <a:spcPts val="1200"/>
              </a:spcBef>
              <a:buFont typeface="Wingdings" panose="05000000000000000000" pitchFamily="2" charset="2"/>
              <a:buChar char="q"/>
            </a:pPr>
            <a:r>
              <a:rPr lang="fr-FR" sz="2400" dirty="0"/>
              <a:t>Objectives </a:t>
            </a:r>
            <a:r>
              <a:rPr lang="fr-FR" sz="2400" dirty="0" err="1"/>
              <a:t>related</a:t>
            </a:r>
            <a:r>
              <a:rPr lang="fr-FR" sz="2400" dirty="0"/>
              <a:t> to </a:t>
            </a:r>
            <a:r>
              <a:rPr lang="fr-FR" sz="2400" dirty="0" err="1"/>
              <a:t>integration</a:t>
            </a:r>
            <a:r>
              <a:rPr lang="fr-FR" sz="2400" dirty="0"/>
              <a:t> of scenarios </a:t>
            </a:r>
            <a:r>
              <a:rPr lang="fr-FR" sz="2400" dirty="0" err="1"/>
              <a:t>with</a:t>
            </a:r>
            <a:r>
              <a:rPr lang="fr-FR" sz="2400" dirty="0"/>
              <a:t> control </a:t>
            </a:r>
            <a:r>
              <a:rPr lang="fr-FR" sz="2400" dirty="0" err="1"/>
              <a:t>elements</a:t>
            </a:r>
            <a:r>
              <a:rPr lang="fr-FR" sz="2400" dirty="0"/>
              <a:t> and power and </a:t>
            </a:r>
            <a:r>
              <a:rPr lang="fr-FR" sz="2400" dirty="0" err="1"/>
              <a:t>particle</a:t>
            </a:r>
            <a:r>
              <a:rPr lang="fr-FR" sz="2400" dirty="0"/>
              <a:t> </a:t>
            </a:r>
            <a:r>
              <a:rPr lang="fr-FR" sz="2400" dirty="0" err="1"/>
              <a:t>exhaust</a:t>
            </a:r>
            <a:r>
              <a:rPr lang="fr-FR" sz="2400" dirty="0"/>
              <a:t> (</a:t>
            </a:r>
            <a:r>
              <a:rPr lang="fr-FR" sz="2400" dirty="0" err="1"/>
              <a:t>low</a:t>
            </a:r>
            <a:r>
              <a:rPr lang="fr-FR" sz="2400" dirty="0"/>
              <a:t> </a:t>
            </a:r>
            <a:r>
              <a:rPr lang="fr-FR" sz="2400" dirty="0" err="1"/>
              <a:t>pedestal</a:t>
            </a:r>
            <a:r>
              <a:rPr lang="fr-FR" sz="2400" dirty="0"/>
              <a:t> </a:t>
            </a:r>
            <a:r>
              <a:rPr lang="fr-FR" sz="2400" dirty="0">
                <a:latin typeface="Symbol" pitchFamily="2" charset="2"/>
              </a:rPr>
              <a:t>n </a:t>
            </a:r>
            <a:r>
              <a:rPr lang="fr-FR" sz="2400" dirty="0"/>
              <a:t>and high SOL </a:t>
            </a:r>
            <a:r>
              <a:rPr lang="fr-FR" sz="2400" dirty="0" err="1"/>
              <a:t>collisionaility</a:t>
            </a:r>
            <a:r>
              <a:rPr lang="fr-FR" sz="24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191344" y="116632"/>
            <a:ext cx="10801200" cy="457200"/>
          </a:xfrm>
        </p:spPr>
        <p:txBody>
          <a:bodyPr/>
          <a:lstStyle/>
          <a:p>
            <a:pPr>
              <a:defRPr/>
            </a:pPr>
            <a:r>
              <a:rPr lang="en-GB" dirty="0"/>
              <a:t>Long term impact of termination of JET, delay of JT-60SA and accessibility to remaining 4 devices (2/2 further consequences)</a:t>
            </a:r>
            <a:endParaRPr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17</a:t>
            </a:fld>
            <a:endParaRPr lang="en-GB"/>
          </a:p>
        </p:txBody>
      </p:sp>
      <p:sp>
        <p:nvSpPr>
          <p:cNvPr id="7" name="ZoneTexte 6"/>
          <p:cNvSpPr txBox="1"/>
          <p:nvPr/>
        </p:nvSpPr>
        <p:spPr>
          <a:xfrm>
            <a:off x="191344" y="761443"/>
            <a:ext cx="11593288" cy="4401205"/>
          </a:xfrm>
          <a:prstGeom prst="rect">
            <a:avLst/>
          </a:prstGeom>
          <a:noFill/>
        </p:spPr>
        <p:txBody>
          <a:bodyPr wrap="square" rtlCol="0">
            <a:spAutoFit/>
          </a:bodyPr>
          <a:lstStyle/>
          <a:p>
            <a:pPr algn="just"/>
            <a:r>
              <a:rPr lang="fr-FR" sz="2400" b="1" dirty="0" err="1"/>
              <a:t>Some</a:t>
            </a:r>
            <a:r>
              <a:rPr lang="fr-FR" sz="2400" b="1" dirty="0"/>
              <a:t> for the </a:t>
            </a:r>
            <a:r>
              <a:rPr lang="fr-FR" sz="2400" b="1" dirty="0" err="1"/>
              <a:t>present</a:t>
            </a:r>
            <a:r>
              <a:rPr lang="fr-FR" sz="2400" b="1" dirty="0"/>
              <a:t> objectives are </a:t>
            </a:r>
            <a:r>
              <a:rPr lang="fr-FR" sz="2400" b="1" dirty="0" err="1"/>
              <a:t>likely</a:t>
            </a:r>
            <a:r>
              <a:rPr lang="fr-FR" sz="2400" b="1" dirty="0"/>
              <a:t> to </a:t>
            </a:r>
            <a:r>
              <a:rPr lang="fr-FR" sz="2400" b="1" dirty="0" err="1"/>
              <a:t>be</a:t>
            </a:r>
            <a:r>
              <a:rPr lang="fr-FR" sz="2400" b="1" dirty="0"/>
              <a:t> </a:t>
            </a:r>
            <a:r>
              <a:rPr lang="fr-FR" sz="2400" b="1" dirty="0" err="1"/>
              <a:t>impacted</a:t>
            </a:r>
            <a:r>
              <a:rPr lang="fr-FR" sz="2400" b="1" dirty="0"/>
              <a:t>. </a:t>
            </a:r>
            <a:r>
              <a:rPr lang="fr-FR" sz="2400" b="1" dirty="0" err="1"/>
              <a:t>Some</a:t>
            </a:r>
            <a:r>
              <a:rPr lang="fr-FR" sz="2400" b="1" dirty="0"/>
              <a:t> </a:t>
            </a:r>
            <a:r>
              <a:rPr lang="fr-FR" sz="2400" b="1" dirty="0" err="1"/>
              <a:t>elements</a:t>
            </a:r>
            <a:r>
              <a:rPr lang="fr-FR" sz="2400" b="1" dirty="0"/>
              <a:t>: </a:t>
            </a:r>
          </a:p>
          <a:p>
            <a:pPr marL="285750" indent="-285750" algn="just">
              <a:spcBef>
                <a:spcPts val="1200"/>
              </a:spcBef>
              <a:buFont typeface="Wingdings" panose="05000000000000000000" pitchFamily="2" charset="2"/>
              <a:buChar char="q"/>
            </a:pPr>
            <a:r>
              <a:rPr lang="fr-FR" sz="2400" dirty="0"/>
              <a:t>LIBS and long </a:t>
            </a:r>
            <a:r>
              <a:rPr lang="fr-FR" sz="2400" dirty="0" err="1"/>
              <a:t>term</a:t>
            </a:r>
            <a:r>
              <a:rPr lang="fr-FR" sz="2400" dirty="0"/>
              <a:t> </a:t>
            </a:r>
            <a:r>
              <a:rPr lang="fr-FR" sz="2400" dirty="0" err="1"/>
              <a:t>sample</a:t>
            </a:r>
            <a:r>
              <a:rPr lang="fr-FR" sz="2400" dirty="0"/>
              <a:t> </a:t>
            </a:r>
            <a:r>
              <a:rPr lang="fr-FR" sz="2400" dirty="0" err="1"/>
              <a:t>analysis</a:t>
            </a:r>
            <a:r>
              <a:rPr lang="fr-FR" sz="2400" dirty="0"/>
              <a:t> </a:t>
            </a:r>
            <a:r>
              <a:rPr lang="fr-FR" sz="2400" dirty="0" err="1"/>
              <a:t>may</a:t>
            </a:r>
            <a:r>
              <a:rPr lang="fr-FR" sz="2400" dirty="0"/>
              <a:t> </a:t>
            </a:r>
            <a:r>
              <a:rPr lang="fr-FR" sz="2400" dirty="0" err="1"/>
              <a:t>require</a:t>
            </a:r>
            <a:r>
              <a:rPr lang="fr-FR" sz="2400" dirty="0"/>
              <a:t> </a:t>
            </a:r>
            <a:r>
              <a:rPr lang="fr-FR" sz="2400" dirty="0" err="1"/>
              <a:t>specific</a:t>
            </a:r>
            <a:r>
              <a:rPr lang="fr-FR" sz="2400" dirty="0"/>
              <a:t> actions </a:t>
            </a:r>
            <a:r>
              <a:rPr lang="fr-FR" sz="2400" dirty="0" err="1"/>
              <a:t>during</a:t>
            </a:r>
            <a:r>
              <a:rPr lang="fr-FR" sz="2400" dirty="0"/>
              <a:t> JET </a:t>
            </a:r>
            <a:r>
              <a:rPr lang="fr-FR" sz="2400" dirty="0" err="1"/>
              <a:t>decommissioning</a:t>
            </a:r>
            <a:r>
              <a:rPr lang="fr-FR" sz="2400" dirty="0"/>
              <a:t> (</a:t>
            </a:r>
            <a:r>
              <a:rPr lang="fr-FR" sz="2400" dirty="0" err="1"/>
              <a:t>starting</a:t>
            </a:r>
            <a:r>
              <a:rPr lang="fr-FR" sz="2400" dirty="0"/>
              <a:t> in in 2024). To </a:t>
            </a:r>
            <a:r>
              <a:rPr lang="fr-FR" sz="2400" dirty="0" err="1"/>
              <a:t>be</a:t>
            </a:r>
            <a:r>
              <a:rPr lang="fr-FR" sz="2400" dirty="0"/>
              <a:t> </a:t>
            </a:r>
            <a:r>
              <a:rPr lang="fr-FR" sz="2400" dirty="0" err="1"/>
              <a:t>discussed</a:t>
            </a:r>
            <a:r>
              <a:rPr lang="fr-FR" sz="2400" dirty="0"/>
              <a:t> </a:t>
            </a:r>
            <a:r>
              <a:rPr lang="fr-FR" sz="2400" dirty="0" err="1"/>
              <a:t>with</a:t>
            </a:r>
            <a:r>
              <a:rPr lang="fr-FR" sz="2400" dirty="0"/>
              <a:t> PWIE</a:t>
            </a:r>
          </a:p>
          <a:p>
            <a:pPr marL="285750" indent="-285750" algn="just">
              <a:spcBef>
                <a:spcPts val="1200"/>
              </a:spcBef>
              <a:buFont typeface="Wingdings" panose="05000000000000000000" pitchFamily="2" charset="2"/>
              <a:buChar char="q"/>
            </a:pPr>
            <a:r>
              <a:rPr lang="fr-FR" sz="2400" dirty="0"/>
              <a:t>Training of new </a:t>
            </a:r>
            <a:r>
              <a:rPr lang="fr-FR" sz="2400" dirty="0" err="1"/>
              <a:t>operators</a:t>
            </a:r>
            <a:r>
              <a:rPr lang="fr-FR" sz="2400" dirty="0"/>
              <a:t> on large </a:t>
            </a:r>
            <a:r>
              <a:rPr lang="fr-FR" sz="2400" dirty="0" err="1"/>
              <a:t>devices</a:t>
            </a:r>
            <a:r>
              <a:rPr lang="fr-FR" sz="2400" dirty="0"/>
              <a:t> or tritium plant for </a:t>
            </a:r>
            <a:r>
              <a:rPr lang="fr-FR" sz="2400" dirty="0" err="1"/>
              <a:t>contributing</a:t>
            </a:r>
            <a:r>
              <a:rPr lang="fr-FR" sz="2400" dirty="0"/>
              <a:t> to ITER </a:t>
            </a:r>
            <a:r>
              <a:rPr lang="fr-FR" sz="2400" dirty="0" err="1"/>
              <a:t>may</a:t>
            </a:r>
            <a:r>
              <a:rPr lang="fr-FR" sz="2400" dirty="0"/>
              <a:t> </a:t>
            </a:r>
            <a:r>
              <a:rPr lang="fr-FR" sz="2400" dirty="0" err="1"/>
              <a:t>be</a:t>
            </a:r>
            <a:r>
              <a:rPr lang="fr-FR" sz="2400" dirty="0"/>
              <a:t> </a:t>
            </a:r>
            <a:r>
              <a:rPr lang="fr-FR" sz="2400" dirty="0" err="1"/>
              <a:t>affected</a:t>
            </a:r>
            <a:r>
              <a:rPr lang="fr-FR" sz="2400" dirty="0"/>
              <a:t> by the </a:t>
            </a:r>
            <a:r>
              <a:rPr lang="fr-FR" sz="2400" dirty="0" err="1"/>
              <a:t>loss</a:t>
            </a:r>
            <a:r>
              <a:rPr lang="fr-FR" sz="2400" dirty="0"/>
              <a:t> of the </a:t>
            </a:r>
            <a:r>
              <a:rPr lang="fr-FR" sz="2400" dirty="0" err="1"/>
              <a:t>facility</a:t>
            </a:r>
            <a:r>
              <a:rPr lang="fr-FR" sz="2400" dirty="0"/>
              <a:t> </a:t>
            </a:r>
            <a:r>
              <a:rPr lang="fr-FR" sz="2400" dirty="0" err="1"/>
              <a:t>present</a:t>
            </a:r>
            <a:r>
              <a:rPr lang="fr-FR" sz="2400" dirty="0"/>
              <a:t> at JET. How </a:t>
            </a:r>
            <a:r>
              <a:rPr lang="fr-FR" sz="2400" dirty="0" err="1"/>
              <a:t>does</a:t>
            </a:r>
            <a:r>
              <a:rPr lang="fr-FR" sz="2400" dirty="0"/>
              <a:t> </a:t>
            </a:r>
            <a:r>
              <a:rPr lang="fr-FR" sz="2400" dirty="0" err="1"/>
              <a:t>this</a:t>
            </a:r>
            <a:r>
              <a:rPr lang="fr-FR" sz="2400" dirty="0"/>
              <a:t> affect </a:t>
            </a:r>
            <a:r>
              <a:rPr lang="fr-FR" sz="2400" dirty="0" err="1"/>
              <a:t>our</a:t>
            </a:r>
            <a:r>
              <a:rPr lang="fr-FR" sz="2400" dirty="0"/>
              <a:t> actions for the </a:t>
            </a:r>
            <a:r>
              <a:rPr lang="fr-FR" sz="2400" dirty="0" err="1"/>
              <a:t>preparation</a:t>
            </a:r>
            <a:r>
              <a:rPr lang="fr-FR" sz="2400" dirty="0"/>
              <a:t> to ITER (</a:t>
            </a:r>
            <a:r>
              <a:rPr lang="fr-FR" sz="2400" dirty="0" err="1"/>
              <a:t>see</a:t>
            </a:r>
            <a:r>
              <a:rPr lang="fr-FR" sz="2400" dirty="0"/>
              <a:t> EFPW)?</a:t>
            </a:r>
          </a:p>
          <a:p>
            <a:pPr marL="285750" indent="-285750" algn="just">
              <a:spcBef>
                <a:spcPts val="1200"/>
              </a:spcBef>
              <a:buFont typeface="Wingdings" panose="05000000000000000000" pitchFamily="2" charset="2"/>
              <a:buChar char="q"/>
            </a:pPr>
            <a:r>
              <a:rPr lang="fr-FR" sz="2400" dirty="0"/>
              <a:t>Validation of the JET data must continue at least </a:t>
            </a:r>
            <a:r>
              <a:rPr lang="fr-FR" sz="2400" dirty="0" err="1"/>
              <a:t>until</a:t>
            </a:r>
            <a:r>
              <a:rPr lang="fr-FR" sz="2400" dirty="0"/>
              <a:t> the end of 2025. This </a:t>
            </a:r>
            <a:r>
              <a:rPr lang="fr-FR" sz="2400" dirty="0" err="1"/>
              <a:t>will</a:t>
            </a:r>
            <a:r>
              <a:rPr lang="fr-FR" sz="2400" dirty="0"/>
              <a:t> </a:t>
            </a:r>
            <a:r>
              <a:rPr lang="fr-FR" sz="2400" dirty="0" err="1"/>
              <a:t>involve</a:t>
            </a:r>
            <a:r>
              <a:rPr lang="fr-FR" sz="2400" dirty="0"/>
              <a:t> UKAEA </a:t>
            </a:r>
            <a:r>
              <a:rPr lang="fr-FR" sz="2400" dirty="0" err="1"/>
              <a:t>resources</a:t>
            </a:r>
            <a:r>
              <a:rPr lang="fr-FR" sz="2400" dirty="0"/>
              <a:t> and EUROfusion (WPTE) </a:t>
            </a:r>
            <a:r>
              <a:rPr lang="fr-FR" sz="2400" dirty="0" err="1"/>
              <a:t>resources</a:t>
            </a:r>
            <a:r>
              <a:rPr lang="fr-FR" sz="2400" dirty="0"/>
              <a:t>. </a:t>
            </a:r>
          </a:p>
          <a:p>
            <a:pPr marL="285750" indent="-285750" algn="just">
              <a:spcBef>
                <a:spcPts val="1200"/>
              </a:spcBef>
              <a:buFont typeface="Wingdings" panose="05000000000000000000" pitchFamily="2" charset="2"/>
              <a:buChar char="q"/>
            </a:pPr>
            <a:r>
              <a:rPr lang="fr-FR" sz="2400" dirty="0"/>
              <a:t>Exploitation of </a:t>
            </a:r>
            <a:r>
              <a:rPr lang="fr-FR" sz="2400" dirty="0" err="1"/>
              <a:t>existing</a:t>
            </a:r>
            <a:r>
              <a:rPr lang="fr-FR" sz="2400" dirty="0"/>
              <a:t> data </a:t>
            </a:r>
            <a:r>
              <a:rPr lang="fr-FR" sz="2400" dirty="0" err="1"/>
              <a:t>from</a:t>
            </a:r>
            <a:r>
              <a:rPr lang="fr-FR" sz="2400" dirty="0"/>
              <a:t> tokamak </a:t>
            </a:r>
            <a:r>
              <a:rPr lang="fr-FR" sz="2400" dirty="0" err="1"/>
              <a:t>devices</a:t>
            </a:r>
            <a:r>
              <a:rPr lang="fr-FR" sz="2400" dirty="0"/>
              <a:t> – a lot of </a:t>
            </a:r>
            <a:r>
              <a:rPr lang="fr-FR" sz="2400" dirty="0" err="1"/>
              <a:t>manual</a:t>
            </a:r>
            <a:r>
              <a:rPr lang="fr-FR" sz="2400" dirty="0"/>
              <a:t> </a:t>
            </a:r>
            <a:r>
              <a:rPr lang="fr-FR" sz="2400" dirty="0" err="1"/>
              <a:t>work</a:t>
            </a:r>
            <a:r>
              <a:rPr lang="fr-FR" sz="2400" dirty="0"/>
              <a:t> to </a:t>
            </a:r>
            <a:r>
              <a:rPr lang="fr-FR" sz="2400" dirty="0" err="1"/>
              <a:t>develop</a:t>
            </a:r>
            <a:r>
              <a:rPr lang="fr-FR" sz="2400" dirty="0"/>
              <a:t> and </a:t>
            </a:r>
            <a:r>
              <a:rPr lang="fr-FR" sz="2400" dirty="0" err="1"/>
              <a:t>validate</a:t>
            </a:r>
            <a:r>
              <a:rPr lang="fr-FR" sz="2400" dirty="0"/>
              <a:t> </a:t>
            </a:r>
            <a:r>
              <a:rPr lang="fr-FR" sz="2400" dirty="0" err="1"/>
              <a:t>databases</a:t>
            </a:r>
            <a:r>
              <a:rPr lang="fr-FR" sz="2400" dirty="0"/>
              <a:t> </a:t>
            </a:r>
            <a:r>
              <a:rPr lang="fr-FR" sz="2400" dirty="0">
                <a:sym typeface="Wingdings" pitchFamily="2" charset="2"/>
              </a:rPr>
              <a:t> possible </a:t>
            </a:r>
            <a:r>
              <a:rPr lang="fr-FR" sz="2400" dirty="0" err="1">
                <a:sym typeface="Wingdings" pitchFamily="2" charset="2"/>
              </a:rPr>
              <a:t>role</a:t>
            </a:r>
            <a:r>
              <a:rPr lang="fr-FR" sz="2400" dirty="0">
                <a:sym typeface="Wingdings" pitchFamily="2" charset="2"/>
              </a:rPr>
              <a:t> or effort by AI possible?</a:t>
            </a:r>
            <a:endParaRPr lang="fr-FR" sz="2400" dirty="0"/>
          </a:p>
        </p:txBody>
      </p:sp>
    </p:spTree>
    <p:extLst>
      <p:ext uri="{BB962C8B-B14F-4D97-AF65-F5344CB8AC3E}">
        <p14:creationId xmlns:p14="http://schemas.microsoft.com/office/powerpoint/2010/main" val="187750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5" name="Tableau 4"/>
          <p:cNvGraphicFramePr>
            <a:graphicFrameLocks noGrp="1"/>
          </p:cNvGraphicFramePr>
          <p:nvPr/>
        </p:nvGraphicFramePr>
        <p:xfrm>
          <a:off x="107753" y="420469"/>
          <a:ext cx="11889175" cy="5791200"/>
        </p:xfrm>
        <a:graphic>
          <a:graphicData uri="http://schemas.openxmlformats.org/drawingml/2006/table">
            <a:tbl>
              <a:tblPr/>
              <a:tblGrid>
                <a:gridCol w="839332">
                  <a:extLst>
                    <a:ext uri="{9D8B030D-6E8A-4147-A177-3AD203B41FA5}">
                      <a16:colId xmlns:a16="http://schemas.microsoft.com/office/drawing/2014/main" val="20000"/>
                    </a:ext>
                  </a:extLst>
                </a:gridCol>
                <a:gridCol w="1463452">
                  <a:extLst>
                    <a:ext uri="{9D8B030D-6E8A-4147-A177-3AD203B41FA5}">
                      <a16:colId xmlns:a16="http://schemas.microsoft.com/office/drawing/2014/main" val="20001"/>
                    </a:ext>
                  </a:extLst>
                </a:gridCol>
                <a:gridCol w="1023801">
                  <a:extLst>
                    <a:ext uri="{9D8B030D-6E8A-4147-A177-3AD203B41FA5}">
                      <a16:colId xmlns:a16="http://schemas.microsoft.com/office/drawing/2014/main" val="20002"/>
                    </a:ext>
                  </a:extLst>
                </a:gridCol>
                <a:gridCol w="991861">
                  <a:extLst>
                    <a:ext uri="{9D8B030D-6E8A-4147-A177-3AD203B41FA5}">
                      <a16:colId xmlns:a16="http://schemas.microsoft.com/office/drawing/2014/main" val="20003"/>
                    </a:ext>
                  </a:extLst>
                </a:gridCol>
                <a:gridCol w="1062476">
                  <a:extLst>
                    <a:ext uri="{9D8B030D-6E8A-4147-A177-3AD203B41FA5}">
                      <a16:colId xmlns:a16="http://schemas.microsoft.com/office/drawing/2014/main" val="20004"/>
                    </a:ext>
                  </a:extLst>
                </a:gridCol>
                <a:gridCol w="515928">
                  <a:extLst>
                    <a:ext uri="{9D8B030D-6E8A-4147-A177-3AD203B41FA5}">
                      <a16:colId xmlns:a16="http://schemas.microsoft.com/office/drawing/2014/main" val="20005"/>
                    </a:ext>
                  </a:extLst>
                </a:gridCol>
                <a:gridCol w="1008921">
                  <a:extLst>
                    <a:ext uri="{9D8B030D-6E8A-4147-A177-3AD203B41FA5}">
                      <a16:colId xmlns:a16="http://schemas.microsoft.com/office/drawing/2014/main" val="20006"/>
                    </a:ext>
                  </a:extLst>
                </a:gridCol>
                <a:gridCol w="639000">
                  <a:extLst>
                    <a:ext uri="{9D8B030D-6E8A-4147-A177-3AD203B41FA5}">
                      <a16:colId xmlns:a16="http://schemas.microsoft.com/office/drawing/2014/main" val="20007"/>
                    </a:ext>
                  </a:extLst>
                </a:gridCol>
                <a:gridCol w="885450">
                  <a:extLst>
                    <a:ext uri="{9D8B030D-6E8A-4147-A177-3AD203B41FA5}">
                      <a16:colId xmlns:a16="http://schemas.microsoft.com/office/drawing/2014/main" val="20008"/>
                    </a:ext>
                  </a:extLst>
                </a:gridCol>
                <a:gridCol w="1020554">
                  <a:extLst>
                    <a:ext uri="{9D8B030D-6E8A-4147-A177-3AD203B41FA5}">
                      <a16:colId xmlns:a16="http://schemas.microsoft.com/office/drawing/2014/main" val="20009"/>
                    </a:ext>
                  </a:extLst>
                </a:gridCol>
                <a:gridCol w="938784">
                  <a:extLst>
                    <a:ext uri="{9D8B030D-6E8A-4147-A177-3AD203B41FA5}">
                      <a16:colId xmlns:a16="http://schemas.microsoft.com/office/drawing/2014/main" val="20010"/>
                    </a:ext>
                  </a:extLst>
                </a:gridCol>
                <a:gridCol w="548640">
                  <a:extLst>
                    <a:ext uri="{9D8B030D-6E8A-4147-A177-3AD203B41FA5}">
                      <a16:colId xmlns:a16="http://schemas.microsoft.com/office/drawing/2014/main" val="20011"/>
                    </a:ext>
                  </a:extLst>
                </a:gridCol>
                <a:gridCol w="950976">
                  <a:extLst>
                    <a:ext uri="{9D8B030D-6E8A-4147-A177-3AD203B41FA5}">
                      <a16:colId xmlns:a16="http://schemas.microsoft.com/office/drawing/2014/main" val="20012"/>
                    </a:ext>
                  </a:extLst>
                </a:gridCol>
              </a:tblGrid>
              <a:tr h="80243">
                <a:tc>
                  <a:txBody>
                    <a:bodyPr/>
                    <a:lstStyle/>
                    <a:p>
                      <a:pPr algn="l">
                        <a:defRPr/>
                      </a:pPr>
                      <a:r>
                        <a:rPr lang="fr-FR" sz="1000" b="1" i="0" u="none" strike="noStrike">
                          <a:solidFill>
                            <a:srgbClr val="FFFFFF"/>
                          </a:solidFill>
                          <a:latin typeface="Calibri"/>
                        </a:rPr>
                        <a:t>Code Name</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Code Contact Person</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TSVV1</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TSVV3</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TSVV4</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TSVV6</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TSVV7</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TSVV8</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TSVV9</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TSVV10</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tc>
                  <a:txBody>
                    <a:bodyPr/>
                    <a:lstStyle/>
                    <a:p>
                      <a:pPr algn="l">
                        <a:defRPr/>
                      </a:pPr>
                      <a:r>
                        <a:rPr lang="fr-FR" sz="1000" b="1" i="0" u="none" strike="noStrike">
                          <a:solidFill>
                            <a:srgbClr val="FFFFFF"/>
                          </a:solidFill>
                          <a:latin typeface="Calibri"/>
                        </a:rPr>
                        <a:t>TSVV11</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ED7D31"/>
                    </a:solidFill>
                  </a:tcPr>
                </a:tc>
                <a:extLst>
                  <a:ext uri="{0D108BD9-81ED-4DB2-BD59-A6C34878D82A}">
                    <a16:rowId xmlns:a16="http://schemas.microsoft.com/office/drawing/2014/main" val="10000"/>
                  </a:ext>
                </a:extLst>
              </a:tr>
              <a:tr h="158402">
                <a:tc>
                  <a:txBody>
                    <a:bodyPr/>
                    <a:lstStyle/>
                    <a:p>
                      <a:pPr algn="l">
                        <a:defRPr/>
                      </a:pPr>
                      <a:r>
                        <a:rPr lang="fr-FR" sz="1000" b="0" i="0" u="none" strike="noStrike">
                          <a:solidFill>
                            <a:srgbClr val="000000"/>
                          </a:solidFill>
                          <a:latin typeface="Calibri"/>
                        </a:rPr>
                        <a:t>BIT1/BIT3</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David Tskhakaya</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dirty="0">
                          <a:solidFill>
                            <a:srgbClr val="006100"/>
                          </a:solidFill>
                          <a:latin typeface="Calibri"/>
                        </a:rPr>
                        <a:t>RT22-01, RT22-02, RT22-06</a:t>
                      </a: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RT22-01, RT22-02, RT22-06</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1"/>
                  </a:ext>
                </a:extLst>
              </a:tr>
              <a:tr h="80243">
                <a:tc>
                  <a:txBody>
                    <a:bodyPr/>
                    <a:lstStyle/>
                    <a:p>
                      <a:pPr algn="l">
                        <a:defRPr/>
                      </a:pPr>
                      <a:r>
                        <a:rPr lang="fr-FR" sz="1000" b="0" i="0" u="none" strike="noStrike">
                          <a:solidFill>
                            <a:srgbClr val="000000"/>
                          </a:solidFill>
                          <a:latin typeface="Calibri"/>
                        </a:rPr>
                        <a:t>DREAM</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Mathias Hoppe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RT22-03</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2"/>
                  </a:ext>
                </a:extLst>
              </a:tr>
              <a:tr h="80243">
                <a:tc>
                  <a:txBody>
                    <a:bodyPr/>
                    <a:lstStyle/>
                    <a:p>
                      <a:pPr algn="l">
                        <a:defRPr/>
                      </a:pPr>
                      <a:r>
                        <a:rPr lang="fr-FR" sz="1000" b="0" i="0" u="none" strike="noStrike">
                          <a:solidFill>
                            <a:srgbClr val="000000"/>
                          </a:solidFill>
                          <a:latin typeface="Calibri"/>
                        </a:rPr>
                        <a:t>EBC</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3"/>
                  </a:ext>
                </a:extLst>
              </a:tr>
              <a:tr h="80243">
                <a:tc>
                  <a:txBody>
                    <a:bodyPr/>
                    <a:lstStyle/>
                    <a:p>
                      <a:pPr algn="l">
                        <a:defRPr/>
                      </a:pPr>
                      <a:r>
                        <a:rPr lang="fr-FR" sz="1000" b="0" i="0" u="none" strike="noStrike">
                          <a:solidFill>
                            <a:srgbClr val="000000"/>
                          </a:solidFill>
                          <a:latin typeface="Calibri"/>
                        </a:rPr>
                        <a:t>EIRENE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RT22-05, RT22-07</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4"/>
                  </a:ext>
                </a:extLst>
              </a:tr>
              <a:tr h="80243">
                <a:tc>
                  <a:txBody>
                    <a:bodyPr/>
                    <a:lstStyle/>
                    <a:p>
                      <a:pPr algn="l">
                        <a:defRPr/>
                      </a:pPr>
                      <a:r>
                        <a:rPr lang="fr-FR" sz="1000" b="0" i="0" u="none" strike="noStrike">
                          <a:solidFill>
                            <a:srgbClr val="000000"/>
                          </a:solidFill>
                          <a:latin typeface="Calibri"/>
                        </a:rPr>
                        <a:t>ERO2.0</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Juri Romazanov</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RT22-06</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5"/>
                  </a:ext>
                </a:extLst>
              </a:tr>
              <a:tr h="80243">
                <a:tc>
                  <a:txBody>
                    <a:bodyPr/>
                    <a:lstStyle/>
                    <a:p>
                      <a:pPr algn="l">
                        <a:defRPr/>
                      </a:pPr>
                      <a:r>
                        <a:rPr lang="fr-FR" sz="1000" b="0" i="0" u="none" strike="noStrike">
                          <a:solidFill>
                            <a:srgbClr val="000000"/>
                          </a:solidFill>
                          <a:latin typeface="Calibri"/>
                        </a:rPr>
                        <a:t>EUTERPE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round/>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round/>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6"/>
                  </a:ext>
                </a:extLst>
              </a:tr>
              <a:tr h="80243">
                <a:tc>
                  <a:txBody>
                    <a:bodyPr/>
                    <a:lstStyle/>
                    <a:p>
                      <a:pPr algn="l">
                        <a:defRPr/>
                      </a:pPr>
                      <a:r>
                        <a:rPr lang="fr-FR" sz="1000" b="0" i="0" u="none" strike="noStrike">
                          <a:solidFill>
                            <a:srgbClr val="000000"/>
                          </a:solidFill>
                          <a:latin typeface="Calibri"/>
                        </a:rPr>
                        <a:t>FELTOR</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r>
                        <a:rPr lang="fr-FR" sz="1000" b="0" i="0" u="none" strike="noStrike">
                          <a:solidFill>
                            <a:srgbClr val="006100"/>
                          </a:solidFill>
                          <a:latin typeface="Calibri"/>
                        </a:rPr>
                        <a:t> RT22-02, RT22-05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 RT22-02, RT22-05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beve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beve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beve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7"/>
                  </a:ext>
                </a:extLst>
              </a:tr>
              <a:tr h="80243">
                <a:tc>
                  <a:txBody>
                    <a:bodyPr/>
                    <a:lstStyle/>
                    <a:p>
                      <a:pPr algn="l">
                        <a:defRPr/>
                      </a:pPr>
                      <a:r>
                        <a:rPr lang="fr-FR" sz="1000" b="0" i="0" u="none" strike="noStrike">
                          <a:solidFill>
                            <a:srgbClr val="000000"/>
                          </a:solidFill>
                          <a:latin typeface="Calibri"/>
                        </a:rPr>
                        <a:t>GBS</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Paolo Ricci</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RT22-07, RT22-05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 RT22-07, RT22-05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RT22-07, RT22-05</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cap="flat" cmpd="sng" algn="ctr">
                      <a:solidFill>
                        <a:schemeClr val="bg2">
                          <a:lumMod val="75000"/>
                        </a:schemeClr>
                      </a:solidFill>
                      <a:prstDash val="solid"/>
                      <a:bevel/>
                      <a:headEnd type="none" w="med" len="med"/>
                      <a:tailEnd type="none" w="med" len="med"/>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cap="flat" cmpd="sng" algn="ctr">
                      <a:solidFill>
                        <a:schemeClr val="bg2">
                          <a:lumMod val="75000"/>
                        </a:schemeClr>
                      </a:solidFill>
                      <a:prstDash val="solid"/>
                      <a:bevel/>
                      <a:headEnd type="none" w="med" len="med"/>
                      <a:tailEnd type="none" w="med" len="med"/>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cap="flat" cmpd="sng" algn="ctr">
                      <a:solidFill>
                        <a:schemeClr val="bg2">
                          <a:lumMod val="75000"/>
                        </a:schemeClr>
                      </a:solidFill>
                      <a:prstDash val="solid"/>
                      <a:bevel/>
                      <a:headEnd type="none" w="med" len="med"/>
                      <a:tailEnd type="none" w="med" len="med"/>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8"/>
                  </a:ext>
                </a:extLst>
              </a:tr>
              <a:tr h="80243">
                <a:tc>
                  <a:txBody>
                    <a:bodyPr/>
                    <a:lstStyle/>
                    <a:p>
                      <a:pPr algn="l">
                        <a:defRPr/>
                      </a:pPr>
                      <a:r>
                        <a:rPr lang="fr-FR" sz="1000" b="0" i="0" u="none" strike="noStrike">
                          <a:solidFill>
                            <a:srgbClr val="000000"/>
                          </a:solidFill>
                          <a:latin typeface="Calibri"/>
                        </a:rPr>
                        <a:t>GENE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Tobias Görler</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RT22-01, RT22-02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RT22-01, RT22-02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09"/>
                  </a:ext>
                </a:extLst>
              </a:tr>
              <a:tr h="80243">
                <a:tc>
                  <a:txBody>
                    <a:bodyPr/>
                    <a:lstStyle/>
                    <a:p>
                      <a:pPr algn="l">
                        <a:defRPr/>
                      </a:pPr>
                      <a:r>
                        <a:rPr lang="fr-FR" sz="1000" b="0" i="0" u="none" strike="noStrike">
                          <a:solidFill>
                            <a:srgbClr val="000000"/>
                          </a:solidFill>
                          <a:latin typeface="Calibri"/>
                        </a:rPr>
                        <a:t>GENE-X</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0"/>
                  </a:ext>
                </a:extLst>
              </a:tr>
              <a:tr h="80243">
                <a:tc>
                  <a:txBody>
                    <a:bodyPr/>
                    <a:lstStyle/>
                    <a:p>
                      <a:pPr algn="l">
                        <a:defRPr/>
                      </a:pPr>
                      <a:r>
                        <a:rPr lang="fr-FR" sz="1000" b="0" i="0" u="none" strike="noStrike">
                          <a:solidFill>
                            <a:srgbClr val="000000"/>
                          </a:solidFill>
                          <a:latin typeface="Calibri"/>
                        </a:rPr>
                        <a:t>GO 1D</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RT22-03</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1"/>
                  </a:ext>
                </a:extLst>
              </a:tr>
              <a:tr h="80243">
                <a:tc>
                  <a:txBody>
                    <a:bodyPr/>
                    <a:lstStyle/>
                    <a:p>
                      <a:pPr algn="l">
                        <a:defRPr/>
                      </a:pPr>
                      <a:r>
                        <a:rPr lang="fr-FR" sz="1000" b="0" i="0" u="none" strike="noStrike">
                          <a:solidFill>
                            <a:srgbClr val="000000"/>
                          </a:solidFill>
                          <a:latin typeface="Calibri"/>
                        </a:rPr>
                        <a:t>GRILLIX</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2"/>
                  </a:ext>
                </a:extLst>
              </a:tr>
              <a:tr h="80243">
                <a:tc>
                  <a:txBody>
                    <a:bodyPr/>
                    <a:lstStyle/>
                    <a:p>
                      <a:pPr algn="l">
                        <a:defRPr/>
                      </a:pPr>
                      <a:r>
                        <a:rPr lang="fr-FR" sz="1000" b="0" i="0" u="none" strike="noStrike">
                          <a:solidFill>
                            <a:srgbClr val="000000"/>
                          </a:solidFill>
                          <a:latin typeface="Calibri"/>
                        </a:rPr>
                        <a:t>GYSELA</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Virginie Grandgirard</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 RT22-01</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3"/>
                  </a:ext>
                </a:extLst>
              </a:tr>
              <a:tr h="80243">
                <a:tc>
                  <a:txBody>
                    <a:bodyPr/>
                    <a:lstStyle/>
                    <a:p>
                      <a:pPr algn="l">
                        <a:defRPr/>
                      </a:pPr>
                      <a:r>
                        <a:rPr lang="fr-FR" sz="1000" b="0" i="0" u="none" strike="noStrike">
                          <a:solidFill>
                            <a:srgbClr val="000000"/>
                          </a:solidFill>
                          <a:latin typeface="Calibri"/>
                        </a:rPr>
                        <a:t>GyselaX</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4"/>
                  </a:ext>
                </a:extLst>
              </a:tr>
              <a:tr h="80243">
                <a:tc>
                  <a:txBody>
                    <a:bodyPr/>
                    <a:lstStyle/>
                    <a:p>
                      <a:pPr algn="l">
                        <a:defRPr/>
                      </a:pPr>
                      <a:r>
                        <a:rPr lang="fr-FR" sz="1000" b="0" i="0" u="none" strike="noStrike">
                          <a:solidFill>
                            <a:srgbClr val="000000"/>
                          </a:solidFill>
                          <a:latin typeface="Calibri"/>
                        </a:rPr>
                        <a:t>HAGIS</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5"/>
                  </a:ext>
                </a:extLst>
              </a:tr>
              <a:tr h="80243">
                <a:tc>
                  <a:txBody>
                    <a:bodyPr/>
                    <a:lstStyle/>
                    <a:p>
                      <a:pPr algn="l">
                        <a:defRPr/>
                      </a:pPr>
                      <a:r>
                        <a:rPr lang="fr-FR" sz="1000" b="0" i="0" u="none" strike="noStrike">
                          <a:solidFill>
                            <a:srgbClr val="000000"/>
                          </a:solidFill>
                          <a:latin typeface="Calibri"/>
                        </a:rPr>
                        <a:t>HFPSeu</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Francis Casson </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6"/>
                  </a:ext>
                </a:extLst>
              </a:tr>
              <a:tr h="80243">
                <a:tc>
                  <a:txBody>
                    <a:bodyPr/>
                    <a:lstStyle/>
                    <a:p>
                      <a:pPr algn="l">
                        <a:defRPr/>
                      </a:pPr>
                      <a:r>
                        <a:rPr lang="fr-FR" sz="1000" b="0" i="0" u="none" strike="noStrike">
                          <a:solidFill>
                            <a:srgbClr val="000000"/>
                          </a:solidFill>
                          <a:latin typeface="Calibri"/>
                        </a:rPr>
                        <a:t>HMGC</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17"/>
                  </a:ext>
                </a:extLst>
              </a:tr>
              <a:tr h="80243">
                <a:tc>
                  <a:txBody>
                    <a:bodyPr/>
                    <a:lstStyle/>
                    <a:p>
                      <a:pPr algn="l">
                        <a:defRPr/>
                      </a:pPr>
                      <a:r>
                        <a:rPr lang="fr-FR" sz="1000" b="0" i="0" u="none" strike="noStrike">
                          <a:solidFill>
                            <a:srgbClr val="000000"/>
                          </a:solidFill>
                          <a:latin typeface="Calibri"/>
                        </a:rPr>
                        <a:t>IMEP</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RT22-01</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extLst>
                  <a:ext uri="{0D108BD9-81ED-4DB2-BD59-A6C34878D82A}">
                    <a16:rowId xmlns:a16="http://schemas.microsoft.com/office/drawing/2014/main" val="10018"/>
                  </a:ext>
                </a:extLst>
              </a:tr>
              <a:tr h="166624">
                <a:tc>
                  <a:txBody>
                    <a:bodyPr/>
                    <a:lstStyle/>
                    <a:p>
                      <a:pPr algn="l">
                        <a:defRPr/>
                      </a:pPr>
                      <a:r>
                        <a:rPr lang="fr-FR" sz="1000" b="0" i="0" u="none" strike="noStrike">
                          <a:solidFill>
                            <a:srgbClr val="000000"/>
                          </a:solidFill>
                          <a:latin typeface="Calibri"/>
                        </a:rPr>
                        <a:t>JINTRAC</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F. Casson, C. Bourdelle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RT22-02, RT22-01</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extLst>
                  <a:ext uri="{0D108BD9-81ED-4DB2-BD59-A6C34878D82A}">
                    <a16:rowId xmlns:a16="http://schemas.microsoft.com/office/drawing/2014/main" val="10019"/>
                  </a:ext>
                </a:extLst>
              </a:tr>
              <a:tr h="150368">
                <a:tc>
                  <a:txBody>
                    <a:bodyPr/>
                    <a:lstStyle/>
                    <a:p>
                      <a:pPr algn="l">
                        <a:defRPr/>
                      </a:pPr>
                      <a:r>
                        <a:rPr lang="fr-FR" sz="1000" b="0" i="0" u="none" strike="noStrike">
                          <a:solidFill>
                            <a:srgbClr val="000000"/>
                          </a:solidFill>
                          <a:latin typeface="Calibri"/>
                        </a:rPr>
                        <a:t>JOREK</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Matthias Hölzl </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RT22-03, RT22_02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RT22-03, RT22-02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0"/>
                  </a:ext>
                </a:extLst>
              </a:tr>
              <a:tr h="80243">
                <a:tc>
                  <a:txBody>
                    <a:bodyPr/>
                    <a:lstStyle/>
                    <a:p>
                      <a:pPr algn="l">
                        <a:defRPr/>
                      </a:pPr>
                      <a:r>
                        <a:rPr lang="fr-FR" sz="1000" b="0" i="0" u="none" strike="noStrike">
                          <a:solidFill>
                            <a:srgbClr val="000000"/>
                          </a:solidFill>
                          <a:latin typeface="Calibri"/>
                        </a:rPr>
                        <a:t>LIGKA</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Philipp Lauber</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RT22-09</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1"/>
                  </a:ext>
                </a:extLst>
              </a:tr>
              <a:tr h="80243">
                <a:tc>
                  <a:txBody>
                    <a:bodyPr/>
                    <a:lstStyle/>
                    <a:p>
                      <a:pPr algn="l">
                        <a:defRPr/>
                      </a:pPr>
                      <a:r>
                        <a:rPr lang="fr-FR" sz="1000" b="0" i="0" u="none" strike="noStrike">
                          <a:solidFill>
                            <a:srgbClr val="000000"/>
                          </a:solidFill>
                          <a:latin typeface="Calibri"/>
                        </a:rPr>
                        <a:t>LUKE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RT22-03</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2"/>
                  </a:ext>
                </a:extLst>
              </a:tr>
              <a:tr h="80243">
                <a:tc>
                  <a:txBody>
                    <a:bodyPr/>
                    <a:lstStyle/>
                    <a:p>
                      <a:pPr algn="l">
                        <a:defRPr/>
                      </a:pPr>
                      <a:r>
                        <a:rPr lang="fr-FR" sz="1000" b="0" i="0" u="none" strike="noStrike">
                          <a:solidFill>
                            <a:srgbClr val="000000"/>
                          </a:solidFill>
                          <a:latin typeface="Calibri"/>
                        </a:rPr>
                        <a:t>MEMOS-U</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Svetlana Ratynskaia </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RT22-06</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3"/>
                  </a:ext>
                </a:extLst>
              </a:tr>
              <a:tr h="80243">
                <a:tc>
                  <a:txBody>
                    <a:bodyPr/>
                    <a:lstStyle/>
                    <a:p>
                      <a:pPr algn="l">
                        <a:defRPr/>
                      </a:pPr>
                      <a:r>
                        <a:rPr lang="fr-FR" sz="1000" b="0" i="0" u="none" strike="noStrike">
                          <a:solidFill>
                            <a:srgbClr val="000000"/>
                          </a:solidFill>
                          <a:latin typeface="Calibri"/>
                        </a:rPr>
                        <a:t>MIGRAINE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4"/>
                  </a:ext>
                </a:extLst>
              </a:tr>
              <a:tr h="80243">
                <a:tc>
                  <a:txBody>
                    <a:bodyPr/>
                    <a:lstStyle/>
                    <a:p>
                      <a:pPr algn="l">
                        <a:defRPr/>
                      </a:pPr>
                      <a:r>
                        <a:rPr lang="fr-FR" sz="1000" b="0" i="0" u="none" strike="noStrike">
                          <a:solidFill>
                            <a:srgbClr val="000000"/>
                          </a:solidFill>
                          <a:latin typeface="Calibri"/>
                        </a:rPr>
                        <a:t>ORB5</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5"/>
                  </a:ext>
                </a:extLst>
              </a:tr>
              <a:tr h="80243">
                <a:tc>
                  <a:txBody>
                    <a:bodyPr/>
                    <a:lstStyle/>
                    <a:p>
                      <a:pPr algn="l">
                        <a:defRPr/>
                      </a:pPr>
                      <a:r>
                        <a:rPr lang="fr-FR" sz="1000" b="0" i="0" u="none" strike="noStrike">
                          <a:solidFill>
                            <a:srgbClr val="000000"/>
                          </a:solidFill>
                          <a:latin typeface="Calibri"/>
                        </a:rPr>
                        <a:t>PICLS</a:t>
                      </a:r>
                      <a:endParaRPr/>
                    </a:p>
                  </a:txBody>
                  <a:tcPr marL="4064" marR="4064" marT="4064" marB="0" anchor="ctr">
                    <a:lnL w="12700" algn="ctr">
                      <a:solidFill>
                        <a:schemeClr val="bg2">
                          <a:lumMod val="75000"/>
                        </a:schemeClr>
                      </a:solidFill>
                    </a:lnL>
                    <a:lnR w="12700" algn="ctr">
                      <a:solidFill>
                        <a:schemeClr val="bg2">
                          <a:lumMod val="75000"/>
                        </a:schemeClr>
                      </a:solidFill>
                      <a:beve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beve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cap="flat" cmpd="sng" algn="ctr">
                      <a:solidFill>
                        <a:schemeClr val="bg2">
                          <a:lumMod val="75000"/>
                        </a:schemeClr>
                      </a:solidFill>
                      <a:prstDash val="solid"/>
                      <a:round/>
                      <a:headEnd type="none" w="med" len="med"/>
                      <a:tailEnd type="none" w="med" len="med"/>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cap="flat" cmpd="sng" algn="ctr">
                      <a:solidFill>
                        <a:schemeClr val="bg2">
                          <a:lumMod val="75000"/>
                        </a:schemeClr>
                      </a:solidFill>
                      <a:prstDash val="solid"/>
                      <a:round/>
                      <a:headEnd type="none" w="med" len="med"/>
                      <a:tailEnd type="none" w="med" len="med"/>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6"/>
                  </a:ext>
                </a:extLst>
              </a:tr>
              <a:tr h="80243">
                <a:tc>
                  <a:txBody>
                    <a:bodyPr/>
                    <a:lstStyle/>
                    <a:p>
                      <a:pPr algn="l">
                        <a:defRPr/>
                      </a:pPr>
                      <a:r>
                        <a:rPr lang="fr-FR" sz="1000" b="0" i="0" u="none" strike="noStrike">
                          <a:solidFill>
                            <a:srgbClr val="000000"/>
                          </a:solidFill>
                          <a:latin typeface="Calibri"/>
                        </a:rPr>
                        <a:t>SDTrim</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7"/>
                  </a:ext>
                </a:extLst>
              </a:tr>
              <a:tr h="80243">
                <a:tc>
                  <a:txBody>
                    <a:bodyPr/>
                    <a:lstStyle/>
                    <a:p>
                      <a:pPr algn="l">
                        <a:defRPr/>
                      </a:pPr>
                      <a:r>
                        <a:rPr lang="fr-FR" sz="1000" b="0" i="0" u="none" strike="noStrike">
                          <a:solidFill>
                            <a:srgbClr val="000000"/>
                          </a:solidFill>
                          <a:latin typeface="Calibri"/>
                        </a:rPr>
                        <a:t>SOFT</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8"/>
                  </a:ext>
                </a:extLst>
              </a:tr>
              <a:tr h="158402">
                <a:tc>
                  <a:txBody>
                    <a:bodyPr/>
                    <a:lstStyle/>
                    <a:p>
                      <a:pPr algn="l">
                        <a:defRPr/>
                      </a:pPr>
                      <a:r>
                        <a:rPr lang="fr-FR" sz="1000" b="0" i="0" u="none" strike="noStrike">
                          <a:solidFill>
                            <a:srgbClr val="000000"/>
                          </a:solidFill>
                          <a:latin typeface="Calibri"/>
                        </a:rPr>
                        <a:t>SOLEDGE</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0000"/>
                          </a:solidFill>
                          <a:latin typeface="Calibri"/>
                        </a:rPr>
                        <a:t>Hugo Bufferand</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RT22-01, RT22-05, RT22-06, RT22-07</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RT22-01, RT22-05, RT22-06, RT22-07</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r>
                        <a:rPr lang="fr-FR" sz="1000" b="0" i="0" u="none" strike="noStrike">
                          <a:solidFill>
                            <a:srgbClr val="006100"/>
                          </a:solidFill>
                          <a:latin typeface="Calibri"/>
                        </a:rPr>
                        <a:t>RT22-01, RT22-05, RT22-06, RT22-07</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29"/>
                  </a:ext>
                </a:extLst>
              </a:tr>
              <a:tr h="80243">
                <a:tc gridSpan="2">
                  <a:txBody>
                    <a:bodyPr/>
                    <a:lstStyle/>
                    <a:p>
                      <a:pPr algn="l">
                        <a:defRPr/>
                      </a:pPr>
                      <a:r>
                        <a:rPr lang="fr-FR" sz="1000" b="0" i="0" u="none" strike="noStrike">
                          <a:solidFill>
                            <a:srgbClr val="000000"/>
                          </a:solidFill>
                          <a:latin typeface="Calibri"/>
                        </a:rPr>
                        <a:t>SPICE (2D/3D)</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hMerge="1">
                  <a:txBody>
                    <a:bodyPr/>
                    <a:lstStyle/>
                    <a:p>
                      <a:endParaRPr/>
                    </a:p>
                  </a:txBody>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RT22-06</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30"/>
                  </a:ext>
                </a:extLst>
              </a:tr>
              <a:tr h="80243">
                <a:tc>
                  <a:txBody>
                    <a:bodyPr/>
                    <a:lstStyle/>
                    <a:p>
                      <a:pPr algn="l">
                        <a:defRPr/>
                      </a:pPr>
                      <a:r>
                        <a:rPr lang="fr-FR" sz="1000" b="0" i="0" u="none" strike="noStrike">
                          <a:solidFill>
                            <a:srgbClr val="000000"/>
                          </a:solidFill>
                          <a:latin typeface="Calibri"/>
                        </a:rPr>
                        <a:t>XTOR</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9C0006"/>
                          </a:solidFill>
                          <a:latin typeface="Calibri"/>
                        </a:rPr>
                        <a:t> </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FFC7CE"/>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extLst>
                  <a:ext uri="{0D108BD9-81ED-4DB2-BD59-A6C34878D82A}">
                    <a16:rowId xmlns:a16="http://schemas.microsoft.com/office/drawing/2014/main" val="10031"/>
                  </a:ext>
                </a:extLst>
              </a:tr>
              <a:tr h="80243">
                <a:tc>
                  <a:txBody>
                    <a:bodyPr/>
                    <a:lstStyle/>
                    <a:p>
                      <a:pPr algn="l">
                        <a:defRPr/>
                      </a:pPr>
                      <a:r>
                        <a:rPr lang="fr-FR" sz="1000" b="0" i="0" u="none" strike="noStrike">
                          <a:solidFill>
                            <a:srgbClr val="000000"/>
                          </a:solidFill>
                          <a:latin typeface="Calibri"/>
                        </a:rPr>
                        <a:t>ASTRA</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extLst>
                  <a:ext uri="{0D108BD9-81ED-4DB2-BD59-A6C34878D82A}">
                    <a16:rowId xmlns:a16="http://schemas.microsoft.com/office/drawing/2014/main" val="10032"/>
                  </a:ext>
                </a:extLst>
              </a:tr>
              <a:tr h="80243">
                <a:tc>
                  <a:txBody>
                    <a:bodyPr/>
                    <a:lstStyle/>
                    <a:p>
                      <a:pPr algn="l">
                        <a:defRPr/>
                      </a:pPr>
                      <a:r>
                        <a:rPr lang="fr-FR" sz="1000" b="0" i="0" u="none" strike="noStrike">
                          <a:solidFill>
                            <a:srgbClr val="000000"/>
                          </a:solidFill>
                          <a:latin typeface="Calibri"/>
                        </a:rPr>
                        <a:t>TGLF</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a:solidFill>
                            <a:srgbClr val="006100"/>
                          </a:solidFill>
                          <a:latin typeface="Calibri"/>
                        </a:rPr>
                        <a:t>RT22-02</a:t>
                      </a:r>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extLst>
                  <a:ext uri="{0D108BD9-81ED-4DB2-BD59-A6C34878D82A}">
                    <a16:rowId xmlns:a16="http://schemas.microsoft.com/office/drawing/2014/main" val="10033"/>
                  </a:ext>
                </a:extLst>
              </a:tr>
              <a:tr h="80243">
                <a:tc>
                  <a:txBody>
                    <a:bodyPr/>
                    <a:lstStyle/>
                    <a:p>
                      <a:pPr algn="l">
                        <a:defRPr/>
                      </a:pPr>
                      <a:r>
                        <a:rPr lang="fr-FR" sz="1000" b="0" i="0" u="none" strike="noStrike">
                          <a:solidFill>
                            <a:srgbClr val="000000"/>
                          </a:solidFill>
                          <a:latin typeface="Calibri"/>
                        </a:rPr>
                        <a:t>TRANSP</a:t>
                      </a:r>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ctr">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chemeClr val="accent4">
                        <a:lumMod val="60000"/>
                        <a:lumOff val="40000"/>
                      </a:schemeClr>
                    </a:solidFill>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endParaRPr lang="fr-FR" sz="1000" b="0" i="0" u="none" strike="noStrike">
                        <a:solidFill>
                          <a:srgbClr val="000000"/>
                        </a:solidFill>
                        <a:latin typeface="Calibri"/>
                      </a:endParaRPr>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tcPr>
                </a:tc>
                <a:tc>
                  <a:txBody>
                    <a:bodyPr/>
                    <a:lstStyle/>
                    <a:p>
                      <a:pPr algn="l">
                        <a:defRPr/>
                      </a:pPr>
                      <a:r>
                        <a:rPr lang="fr-FR" sz="1000" b="0" i="0" u="none" strike="noStrike" dirty="0">
                          <a:solidFill>
                            <a:srgbClr val="006100"/>
                          </a:solidFill>
                          <a:latin typeface="Calibri"/>
                        </a:rPr>
                        <a:t>RT22-02</a:t>
                      </a:r>
                      <a:endParaRPr dirty="0"/>
                    </a:p>
                  </a:txBody>
                  <a:tcPr marL="4064" marR="4064" marT="4064" marB="0" anchor="b">
                    <a:lnL w="12700" algn="ctr">
                      <a:solidFill>
                        <a:schemeClr val="bg2">
                          <a:lumMod val="75000"/>
                        </a:schemeClr>
                      </a:solidFill>
                    </a:lnL>
                    <a:lnR w="12700" algn="ctr">
                      <a:solidFill>
                        <a:schemeClr val="bg2">
                          <a:lumMod val="75000"/>
                        </a:schemeClr>
                      </a:solidFill>
                    </a:lnR>
                    <a:lnT w="12700" algn="ctr">
                      <a:solidFill>
                        <a:schemeClr val="bg2">
                          <a:lumMod val="75000"/>
                        </a:schemeClr>
                      </a:solidFill>
                    </a:lnT>
                    <a:lnB w="12700" algn="ctr">
                      <a:solidFill>
                        <a:schemeClr val="bg2">
                          <a:lumMod val="75000"/>
                        </a:schemeClr>
                      </a:solidFill>
                    </a:lnB>
                    <a:solidFill>
                      <a:srgbClr val="C6EFCE"/>
                    </a:solidFill>
                  </a:tcPr>
                </a:tc>
                <a:extLst>
                  <a:ext uri="{0D108BD9-81ED-4DB2-BD59-A6C34878D82A}">
                    <a16:rowId xmlns:a16="http://schemas.microsoft.com/office/drawing/2014/main" val="10034"/>
                  </a:ext>
                </a:extLst>
              </a:tr>
            </a:tbl>
          </a:graphicData>
        </a:graphic>
      </p:graphicFrame>
      <p:sp>
        <p:nvSpPr>
          <p:cNvPr id="3" name="ZoneTexte 2"/>
          <p:cNvSpPr txBox="1"/>
          <p:nvPr/>
        </p:nvSpPr>
        <p:spPr bwMode="auto">
          <a:xfrm>
            <a:off x="107752" y="-48768"/>
            <a:ext cx="6492303" cy="584775"/>
          </a:xfrm>
          <a:prstGeom prst="rect">
            <a:avLst/>
          </a:prstGeom>
          <a:noFill/>
        </p:spPr>
        <p:txBody>
          <a:bodyPr wrap="square" rtlCol="0">
            <a:spAutoFit/>
          </a:bodyPr>
          <a:lstStyle/>
          <a:p>
            <a:pPr>
              <a:defRPr/>
            </a:pPr>
            <a:r>
              <a:rPr lang="fr-FR" sz="3200" b="1" dirty="0">
                <a:solidFill>
                  <a:srgbClr val="C00000"/>
                </a:solidFill>
              </a:rPr>
              <a:t>TSVV: Code usage </a:t>
            </a:r>
            <a:r>
              <a:rPr lang="fr-FR" sz="3200" b="1" dirty="0" err="1">
                <a:solidFill>
                  <a:srgbClr val="C00000"/>
                </a:solidFill>
              </a:rPr>
              <a:t>inside</a:t>
            </a:r>
            <a:r>
              <a:rPr lang="fr-FR" sz="3200" b="1" dirty="0">
                <a:solidFill>
                  <a:srgbClr val="C00000"/>
                </a:solidFill>
              </a:rPr>
              <a:t> WP TE</a:t>
            </a:r>
            <a:endParaRPr dirty="0"/>
          </a:p>
        </p:txBody>
      </p:sp>
      <p:sp>
        <p:nvSpPr>
          <p:cNvPr id="4" name="ZoneTexte 1">
            <a:extLst>
              <a:ext uri="{FF2B5EF4-FFF2-40B4-BE49-F238E27FC236}">
                <a16:creationId xmlns:a16="http://schemas.microsoft.com/office/drawing/2014/main" id="{44C0F735-7FC9-FDF0-C007-459F4135CCF9}"/>
              </a:ext>
            </a:extLst>
          </p:cNvPr>
          <p:cNvSpPr txBox="1"/>
          <p:nvPr/>
        </p:nvSpPr>
        <p:spPr bwMode="auto">
          <a:xfrm>
            <a:off x="305105" y="1268760"/>
            <a:ext cx="10236719" cy="1200329"/>
          </a:xfrm>
          <a:prstGeom prst="rect">
            <a:avLst/>
          </a:prstGeom>
          <a:noFill/>
        </p:spPr>
        <p:txBody>
          <a:bodyPr wrap="square" rtlCol="0">
            <a:spAutoFit/>
          </a:bodyPr>
          <a:lstStyle/>
          <a:p>
            <a:pPr>
              <a:defRPr/>
            </a:pPr>
            <a:r>
              <a:rPr lang="fr-FR" dirty="0">
                <a:sym typeface="Wingdings" pitchFamily="2" charset="2"/>
              </a:rPr>
              <a:t> </a:t>
            </a:r>
            <a:r>
              <a:rPr lang="fr-FR" dirty="0"/>
              <a:t>About 40% of the codes </a:t>
            </a:r>
            <a:r>
              <a:rPr lang="fr-FR" dirty="0" err="1"/>
              <a:t>addressed</a:t>
            </a:r>
            <a:r>
              <a:rPr lang="fr-FR" dirty="0"/>
              <a:t> in </a:t>
            </a:r>
            <a:r>
              <a:rPr lang="fr-FR" dirty="0" err="1"/>
              <a:t>TSVVs</a:t>
            </a:r>
            <a:r>
              <a:rPr lang="fr-FR" dirty="0"/>
              <a:t> are not </a:t>
            </a:r>
            <a:r>
              <a:rPr lang="fr-FR" dirty="0" err="1"/>
              <a:t>used</a:t>
            </a:r>
            <a:r>
              <a:rPr lang="fr-FR" dirty="0"/>
              <a:t> in WPTE. </a:t>
            </a:r>
            <a:endParaRPr dirty="0"/>
          </a:p>
          <a:p>
            <a:pPr marL="285750" indent="-285750">
              <a:buFont typeface="Wingdings"/>
              <a:buChar char="è"/>
              <a:defRPr/>
            </a:pPr>
            <a:r>
              <a:rPr lang="fr-FR" dirty="0" err="1"/>
              <a:t>Some</a:t>
            </a:r>
            <a:r>
              <a:rPr lang="fr-FR" dirty="0"/>
              <a:t> of the </a:t>
            </a:r>
            <a:r>
              <a:rPr lang="fr-FR" dirty="0" err="1"/>
              <a:t>used</a:t>
            </a:r>
            <a:r>
              <a:rPr lang="fr-FR" dirty="0"/>
              <a:t> codes </a:t>
            </a:r>
            <a:r>
              <a:rPr lang="fr-FR" dirty="0" err="1"/>
              <a:t>still</a:t>
            </a:r>
            <a:r>
              <a:rPr lang="fr-FR" dirty="0"/>
              <a:t> do not have a contact </a:t>
            </a:r>
            <a:r>
              <a:rPr lang="fr-FR" dirty="0" err="1"/>
              <a:t>person</a:t>
            </a:r>
            <a:r>
              <a:rPr lang="fr-FR" dirty="0"/>
              <a:t> or the contact </a:t>
            </a:r>
            <a:r>
              <a:rPr lang="fr-FR" dirty="0" err="1"/>
              <a:t>person</a:t>
            </a:r>
            <a:r>
              <a:rPr lang="fr-FR" dirty="0"/>
              <a:t> </a:t>
            </a:r>
            <a:r>
              <a:rPr lang="fr-FR" dirty="0" err="1"/>
              <a:t>is</a:t>
            </a:r>
            <a:r>
              <a:rPr lang="fr-FR" dirty="0"/>
              <a:t> not </a:t>
            </a:r>
            <a:r>
              <a:rPr lang="fr-FR" dirty="0" err="1"/>
              <a:t>known</a:t>
            </a:r>
            <a:r>
              <a:rPr lang="fr-FR" dirty="0"/>
              <a:t> to WP TE</a:t>
            </a:r>
            <a:endParaRPr dirty="0"/>
          </a:p>
          <a:p>
            <a:pPr marL="285750" indent="-285750">
              <a:buFont typeface="Wingdings"/>
              <a:buChar char="è"/>
              <a:defRPr/>
            </a:pPr>
            <a:r>
              <a:rPr lang="fr-FR" dirty="0" err="1"/>
              <a:t>Some</a:t>
            </a:r>
            <a:r>
              <a:rPr lang="fr-FR" dirty="0"/>
              <a:t> validation and/or </a:t>
            </a:r>
            <a:r>
              <a:rPr lang="fr-FR" dirty="0" err="1"/>
              <a:t>interpretative</a:t>
            </a:r>
            <a:r>
              <a:rPr lang="fr-FR" dirty="0"/>
              <a:t> </a:t>
            </a:r>
            <a:r>
              <a:rPr lang="fr-FR" dirty="0" err="1"/>
              <a:t>modelling</a:t>
            </a:r>
            <a:r>
              <a:rPr lang="fr-FR" dirty="0"/>
              <a:t> </a:t>
            </a:r>
            <a:r>
              <a:rPr lang="fr-FR" dirty="0" err="1"/>
              <a:t>activity</a:t>
            </a:r>
            <a:r>
              <a:rPr lang="fr-FR" dirty="0"/>
              <a:t> in </a:t>
            </a:r>
            <a:r>
              <a:rPr lang="fr-FR" dirty="0" err="1"/>
              <a:t>internal</a:t>
            </a:r>
            <a:r>
              <a:rPr lang="fr-FR" dirty="0"/>
              <a:t> </a:t>
            </a:r>
            <a:r>
              <a:rPr lang="fr-FR" dirty="0" err="1"/>
              <a:t>campaign</a:t>
            </a:r>
            <a:r>
              <a:rPr lang="fr-FR" dirty="0"/>
              <a:t> (e.g. AUG &amp; QCE)</a:t>
            </a:r>
          </a:p>
          <a:p>
            <a:pPr marL="285750" indent="-285750">
              <a:buFont typeface="Wingdings"/>
              <a:buChar char="è"/>
              <a:defRPr/>
            </a:pPr>
            <a:r>
              <a:rPr lang="fr-FR" dirty="0"/>
              <a:t>How to </a:t>
            </a:r>
            <a:r>
              <a:rPr lang="fr-FR" dirty="0" err="1"/>
              <a:t>proceed</a:t>
            </a:r>
            <a:r>
              <a:rPr lang="fr-FR" dirty="0"/>
              <a:t> </a:t>
            </a:r>
            <a:r>
              <a:rPr lang="fr-FR" dirty="0" err="1"/>
              <a:t>from</a:t>
            </a:r>
            <a:r>
              <a:rPr lang="fr-FR" dirty="0"/>
              <a:t> </a:t>
            </a:r>
            <a:r>
              <a:rPr lang="fr-FR" dirty="0" err="1"/>
              <a:t>here</a:t>
            </a:r>
            <a:r>
              <a:rPr lang="fr-F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0" y="116632"/>
            <a:ext cx="11208568" cy="457200"/>
          </a:xfrm>
        </p:spPr>
        <p:txBody>
          <a:bodyPr/>
          <a:lstStyle/>
          <a:p>
            <a:pPr>
              <a:defRPr/>
            </a:pPr>
            <a:r>
              <a:rPr lang="en-GB" sz="2200" b="1">
                <a:latin typeface="+mj-lt"/>
              </a:rPr>
              <a:t>Further items for discussion in view of relation of WPTE with other WPs and topics in FSD (I)</a:t>
            </a:r>
            <a:endParaRPr/>
          </a:p>
        </p:txBody>
      </p:sp>
      <p:sp>
        <p:nvSpPr>
          <p:cNvPr id="3" name="Inhaltsplatzhalter 2"/>
          <p:cNvSpPr>
            <a:spLocks noGrp="1"/>
          </p:cNvSpPr>
          <p:nvPr>
            <p:ph idx="1"/>
          </p:nvPr>
        </p:nvSpPr>
        <p:spPr bwMode="auto">
          <a:xfrm>
            <a:off x="0" y="688509"/>
            <a:ext cx="11920262" cy="5480981"/>
          </a:xfrm>
        </p:spPr>
        <p:txBody>
          <a:bodyPr>
            <a:noAutofit/>
          </a:bodyPr>
          <a:lstStyle/>
          <a:p>
            <a:pPr>
              <a:buFont typeface="Wingdings"/>
              <a:buChar char="Ø"/>
              <a:defRPr/>
            </a:pPr>
            <a:r>
              <a:rPr lang="en-GB" sz="2000" u="sng" dirty="0">
                <a:latin typeface="+mn-lt"/>
              </a:rPr>
              <a:t>WPSA: </a:t>
            </a:r>
            <a:endParaRPr dirty="0"/>
          </a:p>
          <a:p>
            <a:pPr lvl="1">
              <a:defRPr/>
            </a:pPr>
            <a:r>
              <a:rPr lang="en-GB" sz="2000" dirty="0">
                <a:latin typeface="+mn-lt"/>
              </a:rPr>
              <a:t>Long term integration of scientific exploitation of </a:t>
            </a:r>
            <a:r>
              <a:rPr lang="en-GB" sz="2000" dirty="0"/>
              <a:t>JT-60SA</a:t>
            </a:r>
            <a:r>
              <a:rPr lang="en-GB" sz="2000" dirty="0">
                <a:latin typeface="+mn-lt"/>
              </a:rPr>
              <a:t> with WPTE – coordination of priorities in view of mutual gaps and JT-60SA Research Plan </a:t>
            </a:r>
            <a:r>
              <a:rPr lang="en-GB" sz="2000" dirty="0">
                <a:latin typeface="+mn-lt"/>
                <a:sym typeface="Wingdings" pitchFamily="2" charset="2"/>
              </a:rPr>
              <a:t> FP10? Will the output of JT-60SA merge into the SSRLs?</a:t>
            </a:r>
            <a:endParaRPr dirty="0"/>
          </a:p>
          <a:p>
            <a:pPr>
              <a:buFont typeface="Wingdings"/>
              <a:buChar char="Ø"/>
              <a:defRPr/>
            </a:pPr>
            <a:r>
              <a:rPr lang="en-GB" sz="2000" u="sng" dirty="0">
                <a:latin typeface="+mn-lt"/>
              </a:rPr>
              <a:t>WP </a:t>
            </a:r>
            <a:r>
              <a:rPr lang="en-GB" sz="2000" u="sng" dirty="0" err="1">
                <a:latin typeface="+mn-lt"/>
              </a:rPr>
              <a:t>PrIO</a:t>
            </a:r>
            <a:r>
              <a:rPr lang="en-GB" sz="2000" u="sng" dirty="0">
                <a:latin typeface="+mn-lt"/>
              </a:rPr>
              <a:t>: </a:t>
            </a:r>
            <a:endParaRPr dirty="0"/>
          </a:p>
          <a:p>
            <a:pPr lvl="1">
              <a:defRPr/>
            </a:pPr>
            <a:r>
              <a:rPr lang="en-GB" sz="2000" dirty="0">
                <a:latin typeface="+mn-lt"/>
              </a:rPr>
              <a:t>progress on various databases – pedestal database in the process of deployment</a:t>
            </a:r>
            <a:endParaRPr lang="en-GB" sz="2000" dirty="0"/>
          </a:p>
          <a:p>
            <a:pPr lvl="1">
              <a:defRPr/>
            </a:pPr>
            <a:r>
              <a:rPr lang="en-GB" sz="2000" dirty="0">
                <a:latin typeface="+mn-lt"/>
              </a:rPr>
              <a:t>Water activation – currently being installed on JET</a:t>
            </a:r>
            <a:endParaRPr dirty="0"/>
          </a:p>
          <a:p>
            <a:pPr lvl="1">
              <a:defRPr/>
            </a:pPr>
            <a:r>
              <a:rPr lang="en-GB" sz="2000" dirty="0">
                <a:latin typeface="+mn-lt"/>
              </a:rPr>
              <a:t>Break down - common scientific meeting coordinated by RT04 RTCs with actions</a:t>
            </a:r>
            <a:endParaRPr dirty="0"/>
          </a:p>
          <a:p>
            <a:pPr>
              <a:buFont typeface="Wingdings"/>
              <a:buChar char="Ø"/>
              <a:defRPr/>
            </a:pPr>
            <a:r>
              <a:rPr lang="en-GB" sz="2000" u="sng" dirty="0">
                <a:latin typeface="+mn-lt"/>
              </a:rPr>
              <a:t>WP PWIE: </a:t>
            </a:r>
            <a:endParaRPr dirty="0"/>
          </a:p>
          <a:p>
            <a:pPr lvl="1">
              <a:defRPr/>
            </a:pPr>
            <a:r>
              <a:rPr lang="en-GB" sz="2000" dirty="0">
                <a:latin typeface="+mn-lt"/>
              </a:rPr>
              <a:t>ADCs: Interaction between PWIE and RT22-07 on needs and requirements could be improved, what is the possible impact on the role of ADCs in the gate review for 2024? (left over from FSD meeting in June 2022)</a:t>
            </a:r>
            <a:endParaRPr lang="en-GB" sz="2000" dirty="0"/>
          </a:p>
          <a:p>
            <a:pPr lvl="1">
              <a:defRPr/>
            </a:pPr>
            <a:r>
              <a:rPr lang="en-GB" sz="2000" dirty="0">
                <a:latin typeface="+mn-lt"/>
              </a:rPr>
              <a:t>Sample removal from JET and LIBS (budget sufficient?)</a:t>
            </a:r>
            <a:endParaRPr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191344" y="116632"/>
            <a:ext cx="10801200" cy="457200"/>
          </a:xfrm>
        </p:spPr>
        <p:txBody>
          <a:bodyPr/>
          <a:lstStyle/>
          <a:p>
            <a:pPr>
              <a:defRPr/>
            </a:pPr>
            <a:r>
              <a:rPr lang="de-DE" sz="2800" b="1" dirty="0">
                <a:solidFill>
                  <a:srgbClr val="C00000"/>
                </a:solidFill>
                <a:latin typeface="+mj-lt"/>
              </a:rPr>
              <a:t>WP TE in FSD </a:t>
            </a:r>
            <a:r>
              <a:rPr lang="de-DE" sz="2800" b="1" dirty="0" err="1">
                <a:solidFill>
                  <a:srgbClr val="C00000"/>
                </a:solidFill>
                <a:latin typeface="+mj-lt"/>
              </a:rPr>
              <a:t>with</a:t>
            </a:r>
            <a:r>
              <a:rPr lang="de-DE" sz="2800" b="1" dirty="0">
                <a:solidFill>
                  <a:srgbClr val="C00000"/>
                </a:solidFill>
                <a:latin typeface="+mj-lt"/>
              </a:rPr>
              <a:t> </a:t>
            </a:r>
            <a:r>
              <a:rPr lang="de-DE" sz="2800" b="1" dirty="0" err="1">
                <a:solidFill>
                  <a:srgbClr val="C00000"/>
                </a:solidFill>
                <a:latin typeface="+mj-lt"/>
              </a:rPr>
              <a:t>overarching</a:t>
            </a:r>
            <a:r>
              <a:rPr lang="de-DE" sz="2800" b="1" dirty="0">
                <a:solidFill>
                  <a:srgbClr val="C00000"/>
                </a:solidFill>
                <a:latin typeface="+mj-lt"/>
              </a:rPr>
              <a:t> </a:t>
            </a:r>
            <a:r>
              <a:rPr lang="de-DE" sz="2800" b="1" dirty="0" err="1">
                <a:solidFill>
                  <a:srgbClr val="C00000"/>
                </a:solidFill>
                <a:latin typeface="+mj-lt"/>
              </a:rPr>
              <a:t>priorities</a:t>
            </a:r>
            <a:r>
              <a:rPr lang="de-DE" sz="2800" b="1" dirty="0">
                <a:solidFill>
                  <a:srgbClr val="C00000"/>
                </a:solidFill>
                <a:latin typeface="+mj-lt"/>
              </a:rPr>
              <a:t>: ITER &amp; DEMO &amp; PEX</a:t>
            </a:r>
            <a:endParaRPr lang="en-GB" sz="2800" b="1" dirty="0">
              <a:solidFill>
                <a:srgbClr val="C00000"/>
              </a:solidFill>
              <a:latin typeface="+mj-lt"/>
            </a:endParaRPr>
          </a:p>
        </p:txBody>
      </p:sp>
      <p:sp>
        <p:nvSpPr>
          <p:cNvPr id="5" name="Foliennummernplatzhalter 4"/>
          <p:cNvSpPr>
            <a:spLocks noGrp="1"/>
          </p:cNvSpPr>
          <p:nvPr>
            <p:ph type="sldNum" sz="quarter" idx="12"/>
          </p:nvPr>
        </p:nvSpPr>
        <p:spPr bwMode="auto">
          <a:xfrm>
            <a:off x="11090148" y="6348727"/>
            <a:ext cx="720080" cy="199173"/>
          </a:xfrm>
        </p:spPr>
        <p:txBody>
          <a:bodyPr/>
          <a:lstStyle/>
          <a:p>
            <a:pPr>
              <a:defRPr/>
            </a:pPr>
            <a:fld id="{6A6D9FA1-99C7-4910-8E32-B85D378B0060}" type="slidenum">
              <a:rPr lang="en-GB"/>
              <a:t>2</a:t>
            </a:fld>
            <a:endParaRPr lang="en-GB"/>
          </a:p>
        </p:txBody>
      </p:sp>
      <p:sp>
        <p:nvSpPr>
          <p:cNvPr id="8" name="ZoneTexte 7"/>
          <p:cNvSpPr txBox="1"/>
          <p:nvPr/>
        </p:nvSpPr>
        <p:spPr bwMode="auto">
          <a:xfrm>
            <a:off x="8361775" y="3637193"/>
            <a:ext cx="3664476" cy="1631216"/>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DEMO Central </a:t>
            </a:r>
            <a:r>
              <a:rPr lang="fr-FR" sz="2000" b="1">
                <a:solidFill>
                  <a:prstClr val="black"/>
                </a:solidFill>
              </a:rPr>
              <a:t>T</a:t>
            </a:r>
            <a:r>
              <a:rPr lang="fr-FR" sz="2000" b="1" i="0" u="none" strike="noStrike" cap="none" spc="0">
                <a:ln>
                  <a:noFill/>
                </a:ln>
                <a:solidFill>
                  <a:prstClr val="black"/>
                </a:solidFill>
              </a:rPr>
              <a:t>eam </a:t>
            </a:r>
            <a:endParaRPr/>
          </a:p>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srgbClr val="FF0000"/>
                </a:solidFill>
              </a:rPr>
              <a:t>bi-weekly (?) FSD-FTD meetings </a:t>
            </a:r>
            <a:r>
              <a:rPr lang="fr-FR" sz="2000" b="1" i="0" u="none" strike="noStrike" cap="none" spc="0">
                <a:ln>
                  <a:noFill/>
                </a:ln>
                <a:solidFill>
                  <a:prstClr val="black"/>
                </a:solidFill>
              </a:rPr>
              <a:t> </a:t>
            </a:r>
            <a:r>
              <a:rPr lang="fr-FR" sz="2000" b="1">
                <a:solidFill>
                  <a:prstClr val="black"/>
                </a:solidFill>
              </a:rPr>
              <a:t>specifying physics questions and actions of priority (small ELMs, dust, PSD/HPFS)</a:t>
            </a:r>
            <a:endParaRPr lang="fr-FR" sz="2000" b="1" i="0" u="none" strike="noStrike" cap="none" spc="0">
              <a:ln>
                <a:noFill/>
              </a:ln>
              <a:solidFill>
                <a:prstClr val="black"/>
              </a:solidFill>
            </a:endParaRPr>
          </a:p>
        </p:txBody>
      </p:sp>
      <p:sp>
        <p:nvSpPr>
          <p:cNvPr id="9" name="Rectangle à coins arrondis 8"/>
          <p:cNvSpPr/>
          <p:nvPr/>
        </p:nvSpPr>
        <p:spPr bwMode="auto">
          <a:xfrm>
            <a:off x="4617358" y="5065159"/>
            <a:ext cx="2957283" cy="1152128"/>
          </a:xfrm>
          <a:prstGeom prst="roundRect">
            <a:avLst>
              <a:gd name="adj" fmla="val 16667"/>
            </a:avLst>
          </a:prstGeom>
          <a:solidFill>
            <a:srgbClr val="FFC000"/>
          </a:solidFill>
          <a:ln w="25400" cap="flat" cmpd="sng" algn="ctr">
            <a:noFill/>
            <a:prstDash val="solid"/>
          </a:ln>
          <a:effectLst/>
        </p:spPr>
        <p:txBody>
          <a:bodyPr rtlCol="0" anchor="ctr"/>
          <a:lstStyle/>
          <a:p>
            <a:pPr marL="0" marR="0" lvl="0" indent="0" algn="ctr" defTabSz="914400">
              <a:lnSpc>
                <a:spcPct val="100000"/>
              </a:lnSpc>
              <a:spcBef>
                <a:spcPts val="0"/>
              </a:spcBef>
              <a:spcAft>
                <a:spcPts val="0"/>
              </a:spcAft>
              <a:buClrTx/>
              <a:buSzTx/>
              <a:buFontTx/>
              <a:buNone/>
              <a:defRPr/>
            </a:pPr>
            <a:endParaRPr lang="fr-FR" sz="1800" b="0" i="0" u="none" strike="noStrike" cap="none" spc="0">
              <a:ln>
                <a:noFill/>
              </a:ln>
              <a:solidFill>
                <a:prstClr val="white"/>
              </a:solidFill>
              <a:latin typeface="Calibri"/>
              <a:ea typeface="+mn-ea"/>
              <a:cs typeface="+mn-cs"/>
            </a:endParaRPr>
          </a:p>
        </p:txBody>
      </p:sp>
      <p:sp>
        <p:nvSpPr>
          <p:cNvPr id="10" name="ZoneTexte 9"/>
          <p:cNvSpPr txBox="1"/>
          <p:nvPr/>
        </p:nvSpPr>
        <p:spPr bwMode="auto">
          <a:xfrm>
            <a:off x="4800413" y="5155820"/>
            <a:ext cx="2664182" cy="954107"/>
          </a:xfrm>
          <a:prstGeom prst="rect">
            <a:avLst/>
          </a:prstGeom>
          <a:no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800" b="1" i="0" u="none" strike="noStrike" cap="none" spc="0">
                <a:ln>
                  <a:noFill/>
                </a:ln>
                <a:solidFill>
                  <a:prstClr val="black"/>
                </a:solidFill>
              </a:rPr>
              <a:t>AUG, MAST-U, TCV, WEST, JET</a:t>
            </a:r>
            <a:endParaRPr/>
          </a:p>
        </p:txBody>
      </p:sp>
      <p:sp>
        <p:nvSpPr>
          <p:cNvPr id="11" name="ZoneTexte 10"/>
          <p:cNvSpPr txBox="1"/>
          <p:nvPr/>
        </p:nvSpPr>
        <p:spPr bwMode="auto">
          <a:xfrm>
            <a:off x="8361775" y="2205409"/>
            <a:ext cx="3448449" cy="1015663"/>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Preparation of ITER Operation (e.g. data bases &amp; ITPA activities)</a:t>
            </a:r>
            <a:endParaRPr/>
          </a:p>
        </p:txBody>
      </p:sp>
      <p:sp>
        <p:nvSpPr>
          <p:cNvPr id="12" name="ZoneTexte 11"/>
          <p:cNvSpPr txBox="1"/>
          <p:nvPr/>
        </p:nvSpPr>
        <p:spPr bwMode="auto">
          <a:xfrm>
            <a:off x="4617358" y="730289"/>
            <a:ext cx="2957283" cy="707886"/>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Theory, Simulation</a:t>
            </a:r>
            <a:endParaRPr/>
          </a:p>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Verification, Validation</a:t>
            </a:r>
            <a:endParaRPr/>
          </a:p>
        </p:txBody>
      </p:sp>
      <p:sp>
        <p:nvSpPr>
          <p:cNvPr id="13" name="ZoneTexte 12"/>
          <p:cNvSpPr txBox="1"/>
          <p:nvPr/>
        </p:nvSpPr>
        <p:spPr bwMode="auto">
          <a:xfrm>
            <a:off x="4617358" y="2713240"/>
            <a:ext cx="2957283" cy="1200329"/>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3600" b="1" i="0" u="none" strike="noStrike" cap="none" spc="0">
                <a:ln>
                  <a:noFill/>
                </a:ln>
                <a:solidFill>
                  <a:prstClr val="black"/>
                </a:solidFill>
              </a:rPr>
              <a:t>WP Tokamak Exploitation</a:t>
            </a:r>
            <a:endParaRPr/>
          </a:p>
        </p:txBody>
      </p:sp>
      <p:sp>
        <p:nvSpPr>
          <p:cNvPr id="14" name="ZoneTexte 13"/>
          <p:cNvSpPr txBox="1"/>
          <p:nvPr/>
        </p:nvSpPr>
        <p:spPr bwMode="auto">
          <a:xfrm>
            <a:off x="1009031" y="2205409"/>
            <a:ext cx="2528208" cy="1015663"/>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Plasma Wall Interaction and </a:t>
            </a:r>
            <a:r>
              <a:rPr lang="fr-FR" sz="2000" b="1">
                <a:solidFill>
                  <a:prstClr val="black"/>
                </a:solidFill>
              </a:rPr>
              <a:t>ADCs for DTT1 and DEMO</a:t>
            </a:r>
            <a:endParaRPr lang="fr-FR" sz="2000" b="1" i="0" u="none" strike="noStrike" cap="none" spc="0">
              <a:ln>
                <a:noFill/>
              </a:ln>
              <a:solidFill>
                <a:prstClr val="black"/>
              </a:solidFill>
            </a:endParaRPr>
          </a:p>
        </p:txBody>
      </p:sp>
      <p:sp>
        <p:nvSpPr>
          <p:cNvPr id="15" name="ZoneTexte 14"/>
          <p:cNvSpPr txBox="1"/>
          <p:nvPr/>
        </p:nvSpPr>
        <p:spPr bwMode="auto">
          <a:xfrm>
            <a:off x="1953062" y="3852433"/>
            <a:ext cx="1584175" cy="707886"/>
          </a:xfrm>
          <a:prstGeom prst="rect">
            <a:avLst/>
          </a:prstGeom>
          <a:noFill/>
          <a:ln w="28575">
            <a:solidFill>
              <a:srgbClr val="0000FF"/>
            </a:solidFill>
          </a:ln>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Exploitation of JT-60SA</a:t>
            </a:r>
            <a:endParaRPr/>
          </a:p>
        </p:txBody>
      </p:sp>
      <p:sp>
        <p:nvSpPr>
          <p:cNvPr id="16" name="Rectangle 15"/>
          <p:cNvSpPr/>
          <p:nvPr/>
        </p:nvSpPr>
        <p:spPr bwMode="auto">
          <a:xfrm>
            <a:off x="4617358" y="1437156"/>
            <a:ext cx="2957283" cy="400110"/>
          </a:xfrm>
          <a:prstGeom prst="rect">
            <a:avLst/>
          </a:prstGeom>
          <a:ln w="28575">
            <a:solidFill>
              <a:srgbClr val="0000FF"/>
            </a:solidFill>
          </a:ln>
        </p:spPr>
        <p:txBody>
          <a:bodyPr wrap="none">
            <a:spAutoFit/>
          </a:bodyPr>
          <a:lstStyle/>
          <a:p>
            <a:pPr marL="0" marR="0" lvl="0" indent="0"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Advanced Computing Hub</a:t>
            </a:r>
            <a:endParaRPr/>
          </a:p>
        </p:txBody>
      </p:sp>
      <p:sp>
        <p:nvSpPr>
          <p:cNvPr id="17" name="Double flèche verticale 16"/>
          <p:cNvSpPr/>
          <p:nvPr/>
        </p:nvSpPr>
        <p:spPr bwMode="auto">
          <a:xfrm>
            <a:off x="5625470" y="3913569"/>
            <a:ext cx="936104" cy="1151590"/>
          </a:xfrm>
          <a:prstGeom prst="upDownArrow">
            <a:avLst>
              <a:gd name="adj1" fmla="val 40842"/>
              <a:gd name="adj2" fmla="val 33211"/>
            </a:avLst>
          </a:prstGeom>
          <a:solidFill>
            <a:srgbClr val="0000FF"/>
          </a:solidFill>
          <a:ln w="25400" cap="flat" cmpd="sng" algn="ctr">
            <a:noFill/>
            <a:prstDash val="solid"/>
          </a:ln>
          <a:effectLst/>
        </p:spPr>
        <p:txBody>
          <a:bodyPr rtlCol="0" anchor="ctr"/>
          <a:lstStyle/>
          <a:p>
            <a:pPr marL="0" marR="0" lvl="0" indent="0" algn="ctr" defTabSz="914400">
              <a:lnSpc>
                <a:spcPct val="100000"/>
              </a:lnSpc>
              <a:spcBef>
                <a:spcPts val="0"/>
              </a:spcBef>
              <a:spcAft>
                <a:spcPts val="0"/>
              </a:spcAft>
              <a:buClrTx/>
              <a:buSzTx/>
              <a:buFontTx/>
              <a:buNone/>
              <a:defRPr/>
            </a:pPr>
            <a:endParaRPr lang="fr-FR" sz="1800" b="0" i="0" u="none" strike="noStrike" cap="none" spc="0">
              <a:ln>
                <a:noFill/>
              </a:ln>
              <a:solidFill>
                <a:prstClr val="white"/>
              </a:solidFill>
              <a:latin typeface="Calibri"/>
              <a:ea typeface="+mn-ea"/>
              <a:cs typeface="+mn-cs"/>
            </a:endParaRPr>
          </a:p>
        </p:txBody>
      </p:sp>
      <p:cxnSp>
        <p:nvCxnSpPr>
          <p:cNvPr id="18" name="Connecteur en angle 17"/>
          <p:cNvCxnSpPr>
            <a:cxnSpLocks/>
            <a:stCxn id="13" idx="3"/>
            <a:endCxn id="11" idx="1"/>
          </p:cNvCxnSpPr>
          <p:nvPr/>
        </p:nvCxnSpPr>
        <p:spPr bwMode="auto">
          <a:xfrm flipV="1">
            <a:off x="7574642" y="2713240"/>
            <a:ext cx="787133" cy="600164"/>
          </a:xfrm>
          <a:prstGeom prst="bentConnector3">
            <a:avLst>
              <a:gd name="adj1" fmla="val 50000"/>
            </a:avLst>
          </a:prstGeom>
          <a:noFill/>
          <a:ln w="76200" cap="flat" cmpd="sng" algn="ctr">
            <a:solidFill>
              <a:srgbClr val="0000FF"/>
            </a:solidFill>
            <a:prstDash val="solid"/>
            <a:tailEnd type="triangle"/>
          </a:ln>
          <a:effectLst/>
        </p:spPr>
      </p:cxnSp>
      <p:cxnSp>
        <p:nvCxnSpPr>
          <p:cNvPr id="19" name="Connecteur en angle 18"/>
          <p:cNvCxnSpPr>
            <a:cxnSpLocks/>
            <a:stCxn id="13" idx="3"/>
            <a:endCxn id="8" idx="1"/>
          </p:cNvCxnSpPr>
          <p:nvPr/>
        </p:nvCxnSpPr>
        <p:spPr bwMode="auto">
          <a:xfrm>
            <a:off x="7574642" y="3313405"/>
            <a:ext cx="787133" cy="1139396"/>
          </a:xfrm>
          <a:prstGeom prst="bentConnector3">
            <a:avLst>
              <a:gd name="adj1" fmla="val 50000"/>
            </a:avLst>
          </a:prstGeom>
          <a:noFill/>
          <a:ln w="76200" cap="flat" cmpd="sng" algn="ctr">
            <a:solidFill>
              <a:srgbClr val="0000FF"/>
            </a:solidFill>
            <a:prstDash val="solid"/>
            <a:tailEnd type="triangle"/>
          </a:ln>
          <a:effectLst/>
        </p:spPr>
      </p:cxnSp>
      <p:cxnSp>
        <p:nvCxnSpPr>
          <p:cNvPr id="20" name="Connecteur droit avec flèche 19"/>
          <p:cNvCxnSpPr>
            <a:cxnSpLocks/>
          </p:cNvCxnSpPr>
          <p:nvPr/>
        </p:nvCxnSpPr>
        <p:spPr bwMode="auto">
          <a:xfrm>
            <a:off x="5096014" y="1837272"/>
            <a:ext cx="0" cy="875974"/>
          </a:xfrm>
          <a:prstGeom prst="straightConnector1">
            <a:avLst/>
          </a:prstGeom>
          <a:noFill/>
          <a:ln w="19050" cap="flat" cmpd="sng" algn="ctr">
            <a:solidFill>
              <a:sysClr val="windowText" lastClr="000000"/>
            </a:solidFill>
            <a:prstDash val="solid"/>
            <a:headEnd type="triangle"/>
            <a:tailEnd type="triangle"/>
          </a:ln>
          <a:effectLst/>
        </p:spPr>
      </p:cxnSp>
      <p:cxnSp>
        <p:nvCxnSpPr>
          <p:cNvPr id="21" name="Connecteur droit avec flèche 20"/>
          <p:cNvCxnSpPr>
            <a:cxnSpLocks/>
          </p:cNvCxnSpPr>
          <p:nvPr/>
        </p:nvCxnSpPr>
        <p:spPr bwMode="auto">
          <a:xfrm>
            <a:off x="5769486" y="1837266"/>
            <a:ext cx="0" cy="875974"/>
          </a:xfrm>
          <a:prstGeom prst="straightConnector1">
            <a:avLst/>
          </a:prstGeom>
          <a:noFill/>
          <a:ln w="19050" cap="flat" cmpd="sng" algn="ctr">
            <a:solidFill>
              <a:sysClr val="windowText" lastClr="000000"/>
            </a:solidFill>
            <a:prstDash val="solid"/>
            <a:headEnd type="triangle"/>
            <a:tailEnd type="triangle"/>
          </a:ln>
          <a:effectLst/>
        </p:spPr>
      </p:cxnSp>
      <p:cxnSp>
        <p:nvCxnSpPr>
          <p:cNvPr id="22" name="Connecteur droit avec flèche 21"/>
          <p:cNvCxnSpPr>
            <a:cxnSpLocks/>
          </p:cNvCxnSpPr>
          <p:nvPr/>
        </p:nvCxnSpPr>
        <p:spPr bwMode="auto">
          <a:xfrm>
            <a:off x="6438765" y="1837266"/>
            <a:ext cx="0" cy="875974"/>
          </a:xfrm>
          <a:prstGeom prst="straightConnector1">
            <a:avLst/>
          </a:prstGeom>
          <a:noFill/>
          <a:ln w="19050" cap="flat" cmpd="sng" algn="ctr">
            <a:solidFill>
              <a:sysClr val="windowText" lastClr="000000"/>
            </a:solidFill>
            <a:prstDash val="solid"/>
            <a:headEnd type="triangle"/>
            <a:tailEnd type="triangle"/>
          </a:ln>
          <a:effectLst/>
        </p:spPr>
      </p:cxnSp>
      <p:cxnSp>
        <p:nvCxnSpPr>
          <p:cNvPr id="23" name="Connecteur droit avec flèche 22"/>
          <p:cNvCxnSpPr>
            <a:cxnSpLocks/>
          </p:cNvCxnSpPr>
          <p:nvPr/>
        </p:nvCxnSpPr>
        <p:spPr bwMode="auto">
          <a:xfrm>
            <a:off x="7137638" y="1837266"/>
            <a:ext cx="0" cy="875974"/>
          </a:xfrm>
          <a:prstGeom prst="straightConnector1">
            <a:avLst/>
          </a:prstGeom>
          <a:noFill/>
          <a:ln w="19050" cap="flat" cmpd="sng" algn="ctr">
            <a:solidFill>
              <a:sysClr val="windowText" lastClr="000000"/>
            </a:solidFill>
            <a:prstDash val="solid"/>
            <a:headEnd type="triangle"/>
            <a:tailEnd type="triangle"/>
          </a:ln>
          <a:effectLst/>
        </p:spPr>
      </p:cxnSp>
      <p:cxnSp>
        <p:nvCxnSpPr>
          <p:cNvPr id="24" name="Connecteur en angle 23"/>
          <p:cNvCxnSpPr>
            <a:cxnSpLocks/>
            <a:stCxn id="13" idx="1"/>
            <a:endCxn id="14" idx="3"/>
          </p:cNvCxnSpPr>
          <p:nvPr/>
        </p:nvCxnSpPr>
        <p:spPr bwMode="auto">
          <a:xfrm rot="10800000">
            <a:off x="3537240" y="2713240"/>
            <a:ext cx="1080119" cy="600164"/>
          </a:xfrm>
          <a:prstGeom prst="bentConnector3">
            <a:avLst>
              <a:gd name="adj1" fmla="val 50000"/>
            </a:avLst>
          </a:prstGeom>
          <a:noFill/>
          <a:ln w="57150" cap="flat" cmpd="sng" algn="ctr">
            <a:solidFill>
              <a:srgbClr val="0000FF"/>
            </a:solidFill>
            <a:prstDash val="solid"/>
            <a:headEnd type="triangle" w="med" len="med"/>
            <a:tailEnd type="triangle" w="med" len="med"/>
          </a:ln>
          <a:effectLst/>
        </p:spPr>
      </p:cxnSp>
      <p:sp>
        <p:nvSpPr>
          <p:cNvPr id="25" name="ZoneTexte 24"/>
          <p:cNvSpPr txBox="1"/>
          <p:nvPr/>
        </p:nvSpPr>
        <p:spPr bwMode="auto">
          <a:xfrm>
            <a:off x="3729993" y="2851740"/>
            <a:ext cx="720080" cy="369332"/>
          </a:xfrm>
          <a:prstGeom prst="rect">
            <a:avLst/>
          </a:prstGeom>
          <a:solidFill>
            <a:sysClr val="window" lastClr="FFFFFF"/>
          </a:solidFill>
        </p:spPr>
        <p:txBody>
          <a:bodyPr wrap="square" rtlCol="0">
            <a:spAutoFit/>
          </a:bodyPr>
          <a:lstStyle/>
          <a:p>
            <a:pPr marL="0" marR="0" lvl="0" indent="0" defTabSz="914400">
              <a:lnSpc>
                <a:spcPct val="100000"/>
              </a:lnSpc>
              <a:spcBef>
                <a:spcPts val="0"/>
              </a:spcBef>
              <a:spcAft>
                <a:spcPts val="0"/>
              </a:spcAft>
              <a:buClrTx/>
              <a:buSzTx/>
              <a:buFontTx/>
              <a:buNone/>
              <a:defRPr/>
            </a:pPr>
            <a:r>
              <a:rPr lang="fr-FR" sz="1800" b="1" i="0" u="none" strike="noStrike" cap="none" spc="0">
                <a:ln>
                  <a:noFill/>
                </a:ln>
                <a:solidFill>
                  <a:prstClr val="black"/>
                </a:solidFill>
              </a:rPr>
              <a:t>(PEX)</a:t>
            </a:r>
            <a:endParaRPr/>
          </a:p>
        </p:txBody>
      </p:sp>
      <p:cxnSp>
        <p:nvCxnSpPr>
          <p:cNvPr id="26" name="Connecteur en angle 25"/>
          <p:cNvCxnSpPr>
            <a:cxnSpLocks/>
            <a:stCxn id="15" idx="3"/>
          </p:cNvCxnSpPr>
          <p:nvPr/>
        </p:nvCxnSpPr>
        <p:spPr bwMode="auto">
          <a:xfrm flipV="1">
            <a:off x="3537238" y="3637193"/>
            <a:ext cx="1080120" cy="569183"/>
          </a:xfrm>
          <a:prstGeom prst="bentConnector3">
            <a:avLst>
              <a:gd name="adj1" fmla="val 50000"/>
            </a:avLst>
          </a:prstGeom>
          <a:noFill/>
          <a:ln w="19050" cap="flat" cmpd="sng" algn="ctr">
            <a:solidFill>
              <a:srgbClr val="0000FF"/>
            </a:solidFill>
            <a:prstDash val="solid"/>
            <a:headEnd type="triangle"/>
            <a:tailEnd type="triangle"/>
          </a:ln>
          <a:effectLst/>
        </p:spPr>
      </p:cxnSp>
      <p:pic>
        <p:nvPicPr>
          <p:cNvPr id="27" name="Image 26"/>
          <p:cNvPicPr>
            <a:picLocks noChangeAspect="1"/>
          </p:cNvPicPr>
          <p:nvPr/>
        </p:nvPicPr>
        <p:blipFill>
          <a:blip r:embed="rId2"/>
          <a:stretch/>
        </p:blipFill>
        <p:spPr bwMode="auto">
          <a:xfrm>
            <a:off x="9408771" y="751057"/>
            <a:ext cx="1354455" cy="902970"/>
          </a:xfrm>
          <a:prstGeom prst="rect">
            <a:avLst/>
          </a:prstGeom>
        </p:spPr>
      </p:pic>
      <p:cxnSp>
        <p:nvCxnSpPr>
          <p:cNvPr id="28" name="Connecteur droit avec flèche 27"/>
          <p:cNvCxnSpPr>
            <a:cxnSpLocks/>
            <a:stCxn id="11" idx="0"/>
          </p:cNvCxnSpPr>
          <p:nvPr/>
        </p:nvCxnSpPr>
        <p:spPr bwMode="auto">
          <a:xfrm flipV="1">
            <a:off x="10086000" y="1748209"/>
            <a:ext cx="0" cy="457200"/>
          </a:xfrm>
          <a:prstGeom prst="straightConnector1">
            <a:avLst/>
          </a:prstGeom>
          <a:noFill/>
          <a:ln w="57150" cap="flat" cmpd="sng" algn="ctr">
            <a:solidFill>
              <a:srgbClr val="0000FF"/>
            </a:solidFill>
            <a:prstDash val="solid"/>
            <a:headEnd type="triangle" w="med" len="med"/>
            <a:tailEnd type="triangle" w="med" len="med"/>
          </a:ln>
          <a:effectLst/>
        </p:spPr>
      </p:cxnSp>
      <p:pic>
        <p:nvPicPr>
          <p:cNvPr id="29" name="Image 28"/>
          <p:cNvPicPr>
            <a:picLocks noChangeAspect="1"/>
          </p:cNvPicPr>
          <p:nvPr/>
        </p:nvPicPr>
        <p:blipFill>
          <a:blip r:embed="rId3"/>
          <a:stretch/>
        </p:blipFill>
        <p:spPr bwMode="auto">
          <a:xfrm>
            <a:off x="1775138" y="5155820"/>
            <a:ext cx="1955581" cy="557411"/>
          </a:xfrm>
          <a:prstGeom prst="rect">
            <a:avLst/>
          </a:prstGeom>
        </p:spPr>
      </p:pic>
      <p:cxnSp>
        <p:nvCxnSpPr>
          <p:cNvPr id="30" name="Connecteur droit avec flèche 29"/>
          <p:cNvCxnSpPr>
            <a:cxnSpLocks/>
          </p:cNvCxnSpPr>
          <p:nvPr/>
        </p:nvCxnSpPr>
        <p:spPr bwMode="auto">
          <a:xfrm flipH="1" flipV="1">
            <a:off x="2747134" y="4571359"/>
            <a:ext cx="1" cy="584462"/>
          </a:xfrm>
          <a:prstGeom prst="straightConnector1">
            <a:avLst/>
          </a:prstGeom>
          <a:noFill/>
          <a:ln w="57150" cap="flat" cmpd="sng" algn="ctr">
            <a:solidFill>
              <a:srgbClr val="0000FF"/>
            </a:solidFill>
            <a:prstDash val="solid"/>
            <a:headEnd type="triangle" w="med" len="med"/>
            <a:tailEnd type="triangle" w="med" len="med"/>
          </a:ln>
          <a:effectLst/>
        </p:spPr>
      </p:cxnSp>
      <p:sp>
        <p:nvSpPr>
          <p:cNvPr id="31" name="ZoneTexte 30"/>
          <p:cNvSpPr txBox="1"/>
          <p:nvPr/>
        </p:nvSpPr>
        <p:spPr bwMode="auto">
          <a:xfrm>
            <a:off x="3750233" y="3787690"/>
            <a:ext cx="679598" cy="369332"/>
          </a:xfrm>
          <a:prstGeom prst="rect">
            <a:avLst/>
          </a:prstGeom>
          <a:solidFill>
            <a:sysClr val="window" lastClr="FFFFFF"/>
          </a:solidFill>
        </p:spPr>
        <p:txBody>
          <a:bodyPr wrap="square" rtlCol="0">
            <a:spAutoFit/>
          </a:bodyPr>
          <a:lstStyle/>
          <a:p>
            <a:pPr marL="0" marR="0" lvl="0" indent="0" defTabSz="914400">
              <a:lnSpc>
                <a:spcPct val="100000"/>
              </a:lnSpc>
              <a:spcBef>
                <a:spcPts val="0"/>
              </a:spcBef>
              <a:spcAft>
                <a:spcPts val="0"/>
              </a:spcAft>
              <a:buClrTx/>
              <a:buSzTx/>
              <a:buFontTx/>
              <a:buNone/>
              <a:defRPr/>
            </a:pPr>
            <a:r>
              <a:rPr lang="fr-FR" sz="1800" b="1" i="0" u="none" strike="noStrike" cap="none" spc="0">
                <a:ln>
                  <a:noFill/>
                </a:ln>
                <a:solidFill>
                  <a:prstClr val="black"/>
                </a:solidFill>
              </a:rPr>
              <a:t>2024</a:t>
            </a:r>
            <a:endParaRPr/>
          </a:p>
        </p:txBody>
      </p:sp>
      <p:sp>
        <p:nvSpPr>
          <p:cNvPr id="32" name="ZoneTexte 31"/>
          <p:cNvSpPr txBox="1"/>
          <p:nvPr/>
        </p:nvSpPr>
        <p:spPr bwMode="auto">
          <a:xfrm>
            <a:off x="9973516" y="5314157"/>
            <a:ext cx="792087" cy="400110"/>
          </a:xfrm>
          <a:prstGeom prst="rect">
            <a:avLst/>
          </a:prstGeom>
          <a:solidFill>
            <a:srgbClr val="FFFF00"/>
          </a:solid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DCT</a:t>
            </a:r>
            <a:endParaRPr/>
          </a:p>
        </p:txBody>
      </p:sp>
      <p:sp>
        <p:nvSpPr>
          <p:cNvPr id="33" name="ZoneTexte 32"/>
          <p:cNvSpPr txBox="1"/>
          <p:nvPr/>
        </p:nvSpPr>
        <p:spPr bwMode="auto">
          <a:xfrm>
            <a:off x="2149741" y="1786179"/>
            <a:ext cx="1194785" cy="400110"/>
          </a:xfrm>
          <a:prstGeom prst="rect">
            <a:avLst/>
          </a:prstGeom>
          <a:solidFill>
            <a:srgbClr val="FFFF00"/>
          </a:solid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WP PWIE</a:t>
            </a:r>
            <a:endParaRPr/>
          </a:p>
        </p:txBody>
      </p:sp>
      <p:sp>
        <p:nvSpPr>
          <p:cNvPr id="34" name="ZoneTexte 33"/>
          <p:cNvSpPr txBox="1"/>
          <p:nvPr/>
        </p:nvSpPr>
        <p:spPr bwMode="auto">
          <a:xfrm>
            <a:off x="9724509" y="3224067"/>
            <a:ext cx="1115893" cy="400110"/>
          </a:xfrm>
          <a:prstGeom prst="rect">
            <a:avLst/>
          </a:prstGeom>
          <a:solidFill>
            <a:srgbClr val="FFFF00"/>
          </a:solid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WP PrIO</a:t>
            </a:r>
          </a:p>
        </p:txBody>
      </p:sp>
      <p:sp>
        <p:nvSpPr>
          <p:cNvPr id="35" name="ZoneTexte 34"/>
          <p:cNvSpPr txBox="1"/>
          <p:nvPr/>
        </p:nvSpPr>
        <p:spPr bwMode="auto">
          <a:xfrm>
            <a:off x="2354060" y="3452322"/>
            <a:ext cx="823138" cy="400110"/>
          </a:xfrm>
          <a:prstGeom prst="rect">
            <a:avLst/>
          </a:prstGeom>
          <a:solidFill>
            <a:srgbClr val="FFFF00"/>
          </a:solidFill>
        </p:spPr>
        <p:txBody>
          <a:bodyPr wrap="square" rtlCol="0">
            <a:spAutoFit/>
          </a:bodyPr>
          <a:lstStyle/>
          <a:p>
            <a:pPr marL="0" marR="0" lvl="0" indent="0" algn="ctr" defTabSz="914400">
              <a:lnSpc>
                <a:spcPct val="100000"/>
              </a:lnSpc>
              <a:spcBef>
                <a:spcPts val="0"/>
              </a:spcBef>
              <a:spcAft>
                <a:spcPts val="0"/>
              </a:spcAft>
              <a:buClrTx/>
              <a:buSzTx/>
              <a:buFontTx/>
              <a:buNone/>
              <a:defRPr/>
            </a:pPr>
            <a:r>
              <a:rPr lang="fr-FR" sz="2000" b="1" i="0" u="none" strike="noStrike" cap="none" spc="0">
                <a:ln>
                  <a:noFill/>
                </a:ln>
                <a:solidFill>
                  <a:prstClr val="black"/>
                </a:solidFill>
              </a:rPr>
              <a:t>WPSA</a:t>
            </a:r>
            <a:endParaRPr/>
          </a:p>
        </p:txBody>
      </p:sp>
      <p:sp>
        <p:nvSpPr>
          <p:cNvPr id="36"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en-GB"/>
              <a:t>Expected status of Grant deliverables (1/2) in 2023-2025</a:t>
            </a:r>
            <a:endParaRPr/>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20</a:t>
            </a:fld>
            <a:endParaRPr lang="en-GB"/>
          </a:p>
        </p:txBody>
      </p:sp>
      <p:graphicFrame>
        <p:nvGraphicFramePr>
          <p:cNvPr id="7" name="Tabelle 6"/>
          <p:cNvGraphicFramePr>
            <a:graphicFrameLocks noGrp="1"/>
          </p:cNvGraphicFramePr>
          <p:nvPr/>
        </p:nvGraphicFramePr>
        <p:xfrm>
          <a:off x="155339" y="802413"/>
          <a:ext cx="11881321" cy="5722931"/>
        </p:xfrm>
        <a:graphic>
          <a:graphicData uri="http://schemas.openxmlformats.org/drawingml/2006/table">
            <a:tbl>
              <a:tblPr bandRow="1">
                <a:tableStyleId>{5C22544A-7EE6-4342-B048-85BDC9FD1C3A}</a:tableStyleId>
              </a:tblPr>
              <a:tblGrid>
                <a:gridCol w="1151423">
                  <a:extLst>
                    <a:ext uri="{9D8B030D-6E8A-4147-A177-3AD203B41FA5}">
                      <a16:colId xmlns:a16="http://schemas.microsoft.com/office/drawing/2014/main" val="20000"/>
                    </a:ext>
                  </a:extLst>
                </a:gridCol>
                <a:gridCol w="7201505">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2088233">
                  <a:extLst>
                    <a:ext uri="{9D8B030D-6E8A-4147-A177-3AD203B41FA5}">
                      <a16:colId xmlns:a16="http://schemas.microsoft.com/office/drawing/2014/main" val="20003"/>
                    </a:ext>
                  </a:extLst>
                </a:gridCol>
              </a:tblGrid>
              <a:tr h="212751">
                <a:tc>
                  <a:txBody>
                    <a:bodyPr/>
                    <a:lstStyle/>
                    <a:p>
                      <a:pPr algn="just">
                        <a:defRPr/>
                      </a:pPr>
                      <a:r>
                        <a:rPr lang="en-GB" sz="1600">
                          <a:solidFill>
                            <a:srgbClr val="00B050"/>
                          </a:solidFill>
                        </a:rPr>
                        <a:t>TE.D.01</a:t>
                      </a:r>
                      <a:endParaRPr lang="de-DE" sz="1600">
                        <a:solidFill>
                          <a:srgbClr val="00B050"/>
                        </a:solidFill>
                        <a:latin typeface="Times New Roman"/>
                        <a:ea typeface="Times New Roman"/>
                      </a:endParaRPr>
                    </a:p>
                  </a:txBody>
                  <a:tcPr marL="68580" marR="68580" marT="0" marB="0"/>
                </a:tc>
                <a:tc>
                  <a:txBody>
                    <a:bodyPr/>
                    <a:lstStyle/>
                    <a:p>
                      <a:pPr algn="just">
                        <a:defRPr/>
                      </a:pPr>
                      <a:r>
                        <a:rPr lang="en-GB" sz="1600">
                          <a:solidFill>
                            <a:srgbClr val="00B050"/>
                          </a:solidFill>
                        </a:rPr>
                        <a:t>Successful establishment of Type I ELMy H-mode scenario with dominant electron heating for the first safe operation of ITER.     </a:t>
                      </a:r>
                      <a:endParaRPr lang="de-DE" sz="1600">
                        <a:solidFill>
                          <a:srgbClr val="00B050"/>
                        </a:solidFill>
                        <a:latin typeface="Times New Roman"/>
                        <a:ea typeface="Times New Roman"/>
                      </a:endParaRPr>
                    </a:p>
                  </a:txBody>
                  <a:tcPr marL="68580" marR="68580" marT="0" marB="0"/>
                </a:tc>
                <a:tc>
                  <a:txBody>
                    <a:bodyPr/>
                    <a:lstStyle/>
                    <a:p>
                      <a:pPr algn="ctr">
                        <a:defRPr/>
                      </a:pPr>
                      <a:r>
                        <a:rPr lang="en-GB" sz="1600">
                          <a:solidFill>
                            <a:srgbClr val="00B050"/>
                          </a:solidFill>
                        </a:rPr>
                        <a:t>Dec. 2021</a:t>
                      </a:r>
                      <a:endParaRPr lang="de-DE" sz="1600">
                        <a:solidFill>
                          <a:srgbClr val="00B050"/>
                        </a:solidFill>
                        <a:latin typeface="Times New Roman"/>
                        <a:ea typeface="Times New Roman"/>
                      </a:endParaRPr>
                    </a:p>
                  </a:txBody>
                  <a:tcPr marL="68580" marR="68580" marT="0" marB="0"/>
                </a:tc>
                <a:tc>
                  <a:txBody>
                    <a:bodyPr/>
                    <a:lstStyle/>
                    <a:p>
                      <a:pPr algn="ctr">
                        <a:defRPr/>
                      </a:pPr>
                      <a:endParaRPr lang="de-DE" sz="1600">
                        <a:solidFill>
                          <a:srgbClr val="00B050"/>
                        </a:solidFill>
                        <a:latin typeface="+mn-lt"/>
                        <a:ea typeface="Times New Roman"/>
                      </a:endParaRPr>
                    </a:p>
                  </a:txBody>
                  <a:tcPr marL="68580" marR="68580" marT="0" marB="0"/>
                </a:tc>
                <a:extLst>
                  <a:ext uri="{0D108BD9-81ED-4DB2-BD59-A6C34878D82A}">
                    <a16:rowId xmlns:a16="http://schemas.microsoft.com/office/drawing/2014/main" val="10000"/>
                  </a:ext>
                </a:extLst>
              </a:tr>
              <a:tr h="425502">
                <a:tc>
                  <a:txBody>
                    <a:bodyPr/>
                    <a:lstStyle/>
                    <a:p>
                      <a:pPr algn="just">
                        <a:defRPr/>
                      </a:pPr>
                      <a:r>
                        <a:rPr lang="en-GB" sz="1600">
                          <a:solidFill>
                            <a:srgbClr val="00B050"/>
                          </a:solidFill>
                        </a:rPr>
                        <a:t>TE.D.02</a:t>
                      </a:r>
                      <a:endParaRPr lang="de-DE" sz="1600">
                        <a:solidFill>
                          <a:srgbClr val="00B050"/>
                        </a:solidFill>
                        <a:latin typeface="Times New Roman"/>
                        <a:ea typeface="Times New Roman"/>
                      </a:endParaRPr>
                    </a:p>
                  </a:txBody>
                  <a:tcPr marL="68580" marR="68580" marT="0" marB="0"/>
                </a:tc>
                <a:tc>
                  <a:txBody>
                    <a:bodyPr/>
                    <a:lstStyle/>
                    <a:p>
                      <a:pPr algn="just">
                        <a:defRPr/>
                      </a:pPr>
                      <a:r>
                        <a:rPr lang="en-GB" sz="1600">
                          <a:solidFill>
                            <a:srgbClr val="00B050"/>
                          </a:solidFill>
                        </a:rPr>
                        <a:t>The effect of total flux expansion and snowflake configurations in environments with intrinsic impurities on power dissipation quantified.     </a:t>
                      </a:r>
                      <a:endParaRPr lang="de-DE" sz="1600">
                        <a:solidFill>
                          <a:srgbClr val="00B050"/>
                        </a:solidFill>
                        <a:latin typeface="Times New Roman"/>
                        <a:ea typeface="Times New Roman"/>
                      </a:endParaRPr>
                    </a:p>
                  </a:txBody>
                  <a:tcPr marL="68580" marR="68580" marT="0" marB="0"/>
                </a:tc>
                <a:tc>
                  <a:txBody>
                    <a:bodyPr/>
                    <a:lstStyle/>
                    <a:p>
                      <a:pPr algn="ctr">
                        <a:defRPr/>
                      </a:pPr>
                      <a:r>
                        <a:rPr lang="en-GB" sz="1600">
                          <a:solidFill>
                            <a:srgbClr val="00B050"/>
                          </a:solidFill>
                        </a:rPr>
                        <a:t>Dec. 2021</a:t>
                      </a:r>
                      <a:endParaRPr lang="de-DE" sz="1600">
                        <a:solidFill>
                          <a:srgbClr val="00B050"/>
                        </a:solidFill>
                        <a:latin typeface="Times New Roman"/>
                        <a:ea typeface="Times New Roman"/>
                      </a:endParaRPr>
                    </a:p>
                  </a:txBody>
                  <a:tcPr marL="68580" marR="68580" marT="0" marB="0"/>
                </a:tc>
                <a:tc>
                  <a:txBody>
                    <a:bodyPr/>
                    <a:lstStyle/>
                    <a:p>
                      <a:pPr algn="ctr">
                        <a:defRPr/>
                      </a:pPr>
                      <a:endParaRPr lang="de-DE" sz="1600">
                        <a:solidFill>
                          <a:srgbClr val="00B050"/>
                        </a:solidFill>
                        <a:latin typeface="+mn-lt"/>
                        <a:ea typeface="Times New Roman"/>
                      </a:endParaRPr>
                    </a:p>
                  </a:txBody>
                  <a:tcPr marL="68580" marR="68580" marT="0" marB="0"/>
                </a:tc>
                <a:extLst>
                  <a:ext uri="{0D108BD9-81ED-4DB2-BD59-A6C34878D82A}">
                    <a16:rowId xmlns:a16="http://schemas.microsoft.com/office/drawing/2014/main" val="10001"/>
                  </a:ext>
                </a:extLst>
              </a:tr>
              <a:tr h="212751">
                <a:tc>
                  <a:txBody>
                    <a:bodyPr/>
                    <a:lstStyle/>
                    <a:p>
                      <a:pPr algn="just">
                        <a:defRPr/>
                      </a:pPr>
                      <a:r>
                        <a:rPr lang="en-GB" sz="1600">
                          <a:solidFill>
                            <a:schemeClr val="tx1"/>
                          </a:solidFill>
                          <a:highlight>
                            <a:srgbClr val="FF9900"/>
                          </a:highlight>
                        </a:rPr>
                        <a:t>TE.D.03</a:t>
                      </a:r>
                      <a:endParaRPr lang="de-DE" sz="1600">
                        <a:solidFill>
                          <a:schemeClr val="tx1"/>
                        </a:solidFill>
                        <a:highlight>
                          <a:srgbClr val="FF9900"/>
                        </a:highlight>
                        <a:latin typeface="Times New Roman"/>
                        <a:ea typeface="Times New Roman"/>
                      </a:endParaRPr>
                    </a:p>
                  </a:txBody>
                  <a:tcPr marL="68580" marR="68580" marT="0" marB="0"/>
                </a:tc>
                <a:tc>
                  <a:txBody>
                    <a:bodyPr/>
                    <a:lstStyle/>
                    <a:p>
                      <a:pPr algn="just">
                        <a:defRPr/>
                      </a:pPr>
                      <a:r>
                        <a:rPr lang="en-GB" sz="1600" dirty="0">
                          <a:solidFill>
                            <a:schemeClr val="tx1"/>
                          </a:solidFill>
                          <a:highlight>
                            <a:srgbClr val="FF9900"/>
                          </a:highlight>
                        </a:rPr>
                        <a:t>High fluence operation on actively cooled divertor at WEST assessed, and documented.     </a:t>
                      </a:r>
                      <a:endParaRPr lang="de-DE" sz="1600" dirty="0">
                        <a:solidFill>
                          <a:schemeClr val="tx1"/>
                        </a:solidFill>
                        <a:highlight>
                          <a:srgbClr val="FF9900"/>
                        </a:highlight>
                        <a:latin typeface="Times New Roman"/>
                        <a:ea typeface="Times New Roman"/>
                      </a:endParaRPr>
                    </a:p>
                  </a:txBody>
                  <a:tcPr marL="68580" marR="68580" marT="0" marB="0"/>
                </a:tc>
                <a:tc>
                  <a:txBody>
                    <a:bodyPr/>
                    <a:lstStyle/>
                    <a:p>
                      <a:pPr algn="ctr">
                        <a:defRPr/>
                      </a:pPr>
                      <a:r>
                        <a:rPr lang="en-GB" sz="1600">
                          <a:solidFill>
                            <a:schemeClr val="tx1"/>
                          </a:solidFill>
                          <a:highlight>
                            <a:srgbClr val="FF9900"/>
                          </a:highlight>
                        </a:rPr>
                        <a:t>Dec. 2022</a:t>
                      </a:r>
                      <a:endParaRPr lang="de-DE" sz="1600">
                        <a:solidFill>
                          <a:schemeClr val="tx1"/>
                        </a:solidFill>
                        <a:highlight>
                          <a:srgbClr val="FF9900"/>
                        </a:highlight>
                        <a:latin typeface="Times New Roman"/>
                        <a:ea typeface="Times New Roman"/>
                      </a:endParaRPr>
                    </a:p>
                  </a:txBody>
                  <a:tcPr marL="68580" marR="68580" marT="0" marB="0"/>
                </a:tc>
                <a:tc>
                  <a:txBody>
                    <a:bodyPr/>
                    <a:lstStyle/>
                    <a:p>
                      <a:pPr algn="ctr">
                        <a:defRPr/>
                      </a:pPr>
                      <a:r>
                        <a:rPr lang="de-DE" sz="1600">
                          <a:solidFill>
                            <a:schemeClr val="tx1"/>
                          </a:solidFill>
                          <a:highlight>
                            <a:srgbClr val="FF9900"/>
                          </a:highlight>
                          <a:latin typeface="+mn-lt"/>
                          <a:ea typeface="Times New Roman"/>
                        </a:rPr>
                        <a:t>Dec 2023</a:t>
                      </a:r>
                      <a:endParaRPr/>
                    </a:p>
                  </a:txBody>
                  <a:tcPr marL="68580" marR="68580" marT="0" marB="0"/>
                </a:tc>
                <a:extLst>
                  <a:ext uri="{0D108BD9-81ED-4DB2-BD59-A6C34878D82A}">
                    <a16:rowId xmlns:a16="http://schemas.microsoft.com/office/drawing/2014/main" val="10002"/>
                  </a:ext>
                </a:extLst>
              </a:tr>
              <a:tr h="425502">
                <a:tc>
                  <a:txBody>
                    <a:bodyPr/>
                    <a:lstStyle/>
                    <a:p>
                      <a:pPr algn="just">
                        <a:defRPr/>
                      </a:pPr>
                      <a:r>
                        <a:rPr lang="en-GB" sz="1600">
                          <a:solidFill>
                            <a:srgbClr val="00B050"/>
                          </a:solidFill>
                        </a:rPr>
                        <a:t>TE.D.04</a:t>
                      </a:r>
                      <a:endParaRPr lang="de-DE" sz="1600">
                        <a:solidFill>
                          <a:srgbClr val="00B050"/>
                        </a:solidFill>
                        <a:latin typeface="Times New Roman"/>
                        <a:ea typeface="Times New Roman"/>
                      </a:endParaRPr>
                    </a:p>
                  </a:txBody>
                  <a:tcPr marL="68580" marR="68580" marT="0" marB="0"/>
                </a:tc>
                <a:tc>
                  <a:txBody>
                    <a:bodyPr/>
                    <a:lstStyle/>
                    <a:p>
                      <a:pPr algn="just">
                        <a:defRPr/>
                      </a:pPr>
                      <a:r>
                        <a:rPr lang="en-GB" sz="1600">
                          <a:solidFill>
                            <a:srgbClr val="00B050"/>
                          </a:solidFill>
                        </a:rPr>
                        <a:t>Achievement of ELM control during the transient phases (I</a:t>
                      </a:r>
                      <a:r>
                        <a:rPr lang="en-GB" sz="1600" baseline="-25000">
                          <a:solidFill>
                            <a:srgbClr val="00B050"/>
                          </a:solidFill>
                        </a:rPr>
                        <a:t>p</a:t>
                      </a:r>
                      <a:r>
                        <a:rPr lang="en-GB" sz="1600">
                          <a:solidFill>
                            <a:srgbClr val="00B050"/>
                          </a:solidFill>
                        </a:rPr>
                        <a:t> ramp-up and down, entering and exiting H-mode etc.) integrating ITER operational constraints.</a:t>
                      </a:r>
                      <a:endParaRPr lang="de-DE" sz="1600">
                        <a:solidFill>
                          <a:srgbClr val="00B050"/>
                        </a:solidFill>
                        <a:latin typeface="Times New Roman"/>
                        <a:ea typeface="Times New Roman"/>
                      </a:endParaRPr>
                    </a:p>
                  </a:txBody>
                  <a:tcPr marL="68580" marR="68580" marT="0" marB="0"/>
                </a:tc>
                <a:tc>
                  <a:txBody>
                    <a:bodyPr/>
                    <a:lstStyle/>
                    <a:p>
                      <a:pPr algn="ctr">
                        <a:defRPr/>
                      </a:pPr>
                      <a:r>
                        <a:rPr lang="en-GB" sz="1600">
                          <a:solidFill>
                            <a:srgbClr val="00B050"/>
                          </a:solidFill>
                        </a:rPr>
                        <a:t>Dec. 2022</a:t>
                      </a:r>
                      <a:endParaRPr lang="de-DE" sz="1600">
                        <a:solidFill>
                          <a:srgbClr val="00B050"/>
                        </a:solidFill>
                        <a:latin typeface="Times New Roman"/>
                        <a:ea typeface="Times New Roman"/>
                      </a:endParaRPr>
                    </a:p>
                  </a:txBody>
                  <a:tcPr marL="68580" marR="68580" marT="0" marB="0"/>
                </a:tc>
                <a:tc>
                  <a:txBody>
                    <a:bodyPr/>
                    <a:lstStyle/>
                    <a:p>
                      <a:pPr algn="ctr">
                        <a:defRPr/>
                      </a:pPr>
                      <a:endParaRPr lang="de-DE" sz="1600">
                        <a:solidFill>
                          <a:srgbClr val="00B050"/>
                        </a:solidFill>
                        <a:latin typeface="+mn-lt"/>
                        <a:ea typeface="Times New Roman"/>
                      </a:endParaRPr>
                    </a:p>
                  </a:txBody>
                  <a:tcPr marL="68580" marR="68580" marT="0" marB="0"/>
                </a:tc>
                <a:extLst>
                  <a:ext uri="{0D108BD9-81ED-4DB2-BD59-A6C34878D82A}">
                    <a16:rowId xmlns:a16="http://schemas.microsoft.com/office/drawing/2014/main" val="10003"/>
                  </a:ext>
                </a:extLst>
              </a:tr>
              <a:tr h="425502">
                <a:tc>
                  <a:txBody>
                    <a:bodyPr/>
                    <a:lstStyle/>
                    <a:p>
                      <a:pPr algn="just">
                        <a:defRPr/>
                      </a:pPr>
                      <a:r>
                        <a:rPr lang="en-GB" sz="1600">
                          <a:highlight>
                            <a:srgbClr val="FF9900"/>
                          </a:highlight>
                        </a:rPr>
                        <a:t>TE.D.05</a:t>
                      </a:r>
                      <a:endParaRPr lang="de-DE" sz="1600">
                        <a:highlight>
                          <a:srgbClr val="FF9900"/>
                        </a:highlight>
                        <a:latin typeface="Times New Roman"/>
                        <a:ea typeface="Times New Roman"/>
                      </a:endParaRPr>
                    </a:p>
                  </a:txBody>
                  <a:tcPr marL="68580" marR="68580" marT="0" marB="0"/>
                </a:tc>
                <a:tc>
                  <a:txBody>
                    <a:bodyPr/>
                    <a:lstStyle/>
                    <a:p>
                      <a:pPr algn="just">
                        <a:defRPr/>
                      </a:pPr>
                      <a:r>
                        <a:rPr lang="en-GB" sz="1600" dirty="0">
                          <a:highlight>
                            <a:srgbClr val="FF9900"/>
                          </a:highlight>
                        </a:rPr>
                        <a:t>The role of turbulent and MHD driven transport in the vicinity of the separatrix for the stability of the pedestal quantified and the implications for predictions for ITER and DEMO reported.     </a:t>
                      </a:r>
                      <a:endParaRPr lang="de-DE" sz="1600" dirty="0">
                        <a:highlight>
                          <a:srgbClr val="FF9900"/>
                        </a:highlight>
                        <a:latin typeface="Times New Roman"/>
                        <a:ea typeface="Times New Roman"/>
                      </a:endParaRPr>
                    </a:p>
                  </a:txBody>
                  <a:tcPr marL="68580" marR="68580" marT="0" marB="0"/>
                </a:tc>
                <a:tc>
                  <a:txBody>
                    <a:bodyPr/>
                    <a:lstStyle/>
                    <a:p>
                      <a:pPr algn="ctr">
                        <a:defRPr/>
                      </a:pPr>
                      <a:r>
                        <a:rPr lang="en-GB" sz="1600">
                          <a:highlight>
                            <a:srgbClr val="FF9900"/>
                          </a:highlight>
                        </a:rPr>
                        <a:t>Dec. 2022</a:t>
                      </a:r>
                      <a:endParaRPr lang="de-DE" sz="1600">
                        <a:highlight>
                          <a:srgbClr val="FF9900"/>
                        </a:highlight>
                        <a:latin typeface="Times New Roman"/>
                        <a:ea typeface="Times New Roman"/>
                      </a:endParaRPr>
                    </a:p>
                  </a:txBody>
                  <a:tcPr marL="68580" marR="68580" marT="0" marB="0"/>
                </a:tc>
                <a:tc>
                  <a:txBody>
                    <a:bodyPr/>
                    <a:lstStyle/>
                    <a:p>
                      <a:pPr algn="ctr">
                        <a:defRPr/>
                      </a:pPr>
                      <a:r>
                        <a:rPr lang="de-DE" sz="1600">
                          <a:highlight>
                            <a:srgbClr val="FF9900"/>
                          </a:highlight>
                          <a:latin typeface="+mn-lt"/>
                          <a:ea typeface="Times New Roman"/>
                        </a:rPr>
                        <a:t>Dec 2023</a:t>
                      </a:r>
                      <a:endParaRPr/>
                    </a:p>
                  </a:txBody>
                  <a:tcPr marL="68580" marR="68580" marT="0" marB="0"/>
                </a:tc>
                <a:extLst>
                  <a:ext uri="{0D108BD9-81ED-4DB2-BD59-A6C34878D82A}">
                    <a16:rowId xmlns:a16="http://schemas.microsoft.com/office/drawing/2014/main" val="10004"/>
                  </a:ext>
                </a:extLst>
              </a:tr>
              <a:tr h="425502">
                <a:tc>
                  <a:txBody>
                    <a:bodyPr/>
                    <a:lstStyle/>
                    <a:p>
                      <a:pPr algn="just">
                        <a:defRPr/>
                      </a:pPr>
                      <a:r>
                        <a:rPr lang="en-GB" sz="1600"/>
                        <a:t>TE.D.06</a:t>
                      </a:r>
                      <a:endParaRPr lang="de-DE" sz="1600">
                        <a:latin typeface="Times New Roman"/>
                        <a:ea typeface="Times New Roman"/>
                      </a:endParaRPr>
                    </a:p>
                  </a:txBody>
                  <a:tcPr marL="68580" marR="68580" marT="0" marB="0"/>
                </a:tc>
                <a:tc>
                  <a:txBody>
                    <a:bodyPr/>
                    <a:lstStyle/>
                    <a:p>
                      <a:pPr algn="just">
                        <a:defRPr/>
                      </a:pPr>
                      <a:r>
                        <a:rPr lang="en-GB" sz="1600"/>
                        <a:t>Achievement of state-observer based control of radiative detachment using multiple diagnostics.      </a:t>
                      </a:r>
                      <a:endParaRPr lang="de-DE" sz="1600">
                        <a:latin typeface="Times New Roman"/>
                        <a:ea typeface="Times New Roman"/>
                      </a:endParaRPr>
                    </a:p>
                  </a:txBody>
                  <a:tcPr marL="68580" marR="68580" marT="0" marB="0"/>
                </a:tc>
                <a:tc>
                  <a:txBody>
                    <a:bodyPr/>
                    <a:lstStyle/>
                    <a:p>
                      <a:pPr algn="ctr">
                        <a:defRPr/>
                      </a:pPr>
                      <a:r>
                        <a:rPr lang="en-GB" sz="1600"/>
                        <a:t>Dec. 2023</a:t>
                      </a:r>
                      <a:endParaRPr lang="de-DE" sz="1600">
                        <a:latin typeface="Times New Roman"/>
                        <a:ea typeface="Times New Roman"/>
                      </a:endParaRPr>
                    </a:p>
                  </a:txBody>
                  <a:tcPr marL="68580" marR="68580" marT="0" marB="0"/>
                </a:tc>
                <a:tc>
                  <a:txBody>
                    <a:bodyPr/>
                    <a:lstStyle/>
                    <a:p>
                      <a:pPr algn="ctr">
                        <a:defRPr/>
                      </a:pPr>
                      <a:r>
                        <a:rPr lang="de-DE" sz="1600">
                          <a:latin typeface="+mn-lt"/>
                          <a:ea typeface="Times New Roman"/>
                        </a:rPr>
                        <a:t>Likely with JET experiments</a:t>
                      </a:r>
                    </a:p>
                  </a:txBody>
                  <a:tcPr marL="68580" marR="68580" marT="0" marB="0"/>
                </a:tc>
                <a:extLst>
                  <a:ext uri="{0D108BD9-81ED-4DB2-BD59-A6C34878D82A}">
                    <a16:rowId xmlns:a16="http://schemas.microsoft.com/office/drawing/2014/main" val="10005"/>
                  </a:ext>
                </a:extLst>
              </a:tr>
              <a:tr h="1063755">
                <a:tc>
                  <a:txBody>
                    <a:bodyPr/>
                    <a:lstStyle/>
                    <a:p>
                      <a:pPr algn="just">
                        <a:defRPr/>
                      </a:pPr>
                      <a:r>
                        <a:rPr lang="en-GB" sz="1600"/>
                        <a:t>TE.D.07</a:t>
                      </a:r>
                      <a:endParaRPr lang="de-DE" sz="1600">
                        <a:latin typeface="Times New Roman"/>
                        <a:ea typeface="Times New Roman"/>
                      </a:endParaRPr>
                    </a:p>
                  </a:txBody>
                  <a:tcPr marL="68580" marR="68580" marT="0" marB="0"/>
                </a:tc>
                <a:tc>
                  <a:txBody>
                    <a:bodyPr/>
                    <a:lstStyle/>
                    <a:p>
                      <a:pPr algn="just">
                        <a:defRPr/>
                      </a:pPr>
                      <a:r>
                        <a:rPr lang="en-GB" sz="1600"/>
                        <a:t>The disruption and run-away electron mitigation efficiency by single and multiple shattered pellet injectors on different sized devices to validate the ITER Strategy assessed and documented.      </a:t>
                      </a:r>
                      <a:endParaRPr lang="de-DE" sz="1600">
                        <a:latin typeface="Times New Roman"/>
                        <a:ea typeface="Times New Roman"/>
                      </a:endParaRPr>
                    </a:p>
                  </a:txBody>
                  <a:tcPr marL="68580" marR="68580" marT="0" marB="0"/>
                </a:tc>
                <a:tc>
                  <a:txBody>
                    <a:bodyPr/>
                    <a:lstStyle/>
                    <a:p>
                      <a:pPr algn="ctr">
                        <a:defRPr/>
                      </a:pPr>
                      <a:r>
                        <a:rPr lang="en-GB" sz="1600"/>
                        <a:t>Dec. 2023</a:t>
                      </a:r>
                      <a:endParaRPr lang="de-DE" sz="1600">
                        <a:latin typeface="Times New Roman"/>
                        <a:ea typeface="Times New Roman"/>
                      </a:endParaRPr>
                    </a:p>
                  </a:txBody>
                  <a:tcPr marL="68580" marR="68580" marT="0" marB="0"/>
                </a:tc>
                <a:tc>
                  <a:txBody>
                    <a:bodyPr/>
                    <a:lstStyle/>
                    <a:p>
                      <a:pPr algn="ctr">
                        <a:defRPr/>
                      </a:pPr>
                      <a:r>
                        <a:rPr lang="de-DE" sz="1600">
                          <a:latin typeface="+mn-lt"/>
                          <a:ea typeface="Times New Roman"/>
                        </a:rPr>
                        <a:t>JET  2023; RT22-03 several deliverables adressing SPI utilization</a:t>
                      </a:r>
                    </a:p>
                  </a:txBody>
                  <a:tcPr marL="68580" marR="68580" marT="0" marB="0"/>
                </a:tc>
                <a:extLst>
                  <a:ext uri="{0D108BD9-81ED-4DB2-BD59-A6C34878D82A}">
                    <a16:rowId xmlns:a16="http://schemas.microsoft.com/office/drawing/2014/main" val="10006"/>
                  </a:ext>
                </a:extLst>
              </a:tr>
              <a:tr h="1489256">
                <a:tc>
                  <a:txBody>
                    <a:bodyPr/>
                    <a:lstStyle/>
                    <a:p>
                      <a:pPr algn="just">
                        <a:defRPr/>
                      </a:pPr>
                      <a:r>
                        <a:rPr lang="en-GB" sz="1600"/>
                        <a:t>TE.D.08</a:t>
                      </a:r>
                      <a:endParaRPr lang="de-DE" sz="1600">
                        <a:latin typeface="Times New Roman"/>
                        <a:ea typeface="Times New Roman"/>
                      </a:endParaRPr>
                    </a:p>
                  </a:txBody>
                  <a:tcPr marL="68580" marR="68580" marT="0" marB="0"/>
                </a:tc>
                <a:tc>
                  <a:txBody>
                    <a:bodyPr/>
                    <a:lstStyle/>
                    <a:p>
                      <a:pPr algn="just">
                        <a:defRPr/>
                      </a:pPr>
                      <a:r>
                        <a:rPr lang="en-GB" sz="1600"/>
                        <a:t>Balance between gross and net erosion of W under different operational conditions in full-metallic toroidal devices (comment in PMU file: Quantify material erosion sources from metallic walls under ITER relevant plasma conditions (including high power and impurity seeding plasmas) and determine material migration pathways)</a:t>
                      </a:r>
                      <a:endParaRPr lang="de-DE" sz="1600">
                        <a:latin typeface="Times New Roman"/>
                        <a:ea typeface="Times New Roman"/>
                      </a:endParaRPr>
                    </a:p>
                  </a:txBody>
                  <a:tcPr marL="68580" marR="68580" marT="0" marB="0"/>
                </a:tc>
                <a:tc>
                  <a:txBody>
                    <a:bodyPr/>
                    <a:lstStyle/>
                    <a:p>
                      <a:pPr algn="ctr">
                        <a:defRPr/>
                      </a:pPr>
                      <a:r>
                        <a:rPr lang="en-GB" sz="1600"/>
                        <a:t>Dec. 2023</a:t>
                      </a:r>
                      <a:endParaRPr lang="de-DE" sz="1600">
                        <a:latin typeface="Times New Roman"/>
                        <a:ea typeface="Times New Roman"/>
                      </a:endParaRPr>
                    </a:p>
                  </a:txBody>
                  <a:tcPr marL="68580" marR="68580" marT="0" marB="0"/>
                </a:tc>
                <a:tc>
                  <a:txBody>
                    <a:bodyPr/>
                    <a:lstStyle/>
                    <a:p>
                      <a:pPr algn="ctr">
                        <a:defRPr/>
                      </a:pPr>
                      <a:r>
                        <a:rPr lang="de-DE" sz="1600" dirty="0" err="1">
                          <a:latin typeface="+mn-lt"/>
                          <a:ea typeface="Times New Roman"/>
                        </a:rPr>
                        <a:t>Might</a:t>
                      </a:r>
                      <a:r>
                        <a:rPr lang="de-DE" sz="1600" dirty="0">
                          <a:latin typeface="+mn-lt"/>
                          <a:ea typeface="Times New Roman"/>
                        </a:rPr>
                        <a:t> </a:t>
                      </a:r>
                      <a:r>
                        <a:rPr lang="de-DE" sz="1600" dirty="0" err="1">
                          <a:latin typeface="+mn-lt"/>
                          <a:ea typeface="Times New Roman"/>
                        </a:rPr>
                        <a:t>move</a:t>
                      </a:r>
                      <a:r>
                        <a:rPr lang="de-DE" sz="1600" dirty="0">
                          <a:latin typeface="+mn-lt"/>
                          <a:ea typeface="Times New Roman"/>
                        </a:rPr>
                        <a:t> </a:t>
                      </a:r>
                      <a:r>
                        <a:rPr lang="de-DE" sz="1600" dirty="0" err="1">
                          <a:latin typeface="+mn-lt"/>
                          <a:ea typeface="Times New Roman"/>
                        </a:rPr>
                        <a:t>to</a:t>
                      </a:r>
                      <a:r>
                        <a:rPr lang="de-DE" sz="1600" dirty="0">
                          <a:latin typeface="+mn-lt"/>
                          <a:ea typeface="Times New Roman"/>
                        </a:rPr>
                        <a:t> 2024 </a:t>
                      </a:r>
                      <a:r>
                        <a:rPr lang="de-DE" sz="1600" dirty="0" err="1">
                          <a:latin typeface="+mn-lt"/>
                          <a:ea typeface="Times New Roman"/>
                        </a:rPr>
                        <a:t>or</a:t>
                      </a:r>
                      <a:r>
                        <a:rPr lang="de-DE" sz="1600" dirty="0">
                          <a:latin typeface="+mn-lt"/>
                          <a:ea typeface="Times New Roman"/>
                        </a:rPr>
                        <a:t> </a:t>
                      </a:r>
                      <a:r>
                        <a:rPr lang="de-DE" sz="1600" dirty="0" err="1">
                          <a:latin typeface="+mn-lt"/>
                          <a:ea typeface="Times New Roman"/>
                        </a:rPr>
                        <a:t>even</a:t>
                      </a:r>
                      <a:r>
                        <a:rPr lang="de-DE" sz="1600" dirty="0">
                          <a:latin typeface="+mn-lt"/>
                          <a:ea typeface="Times New Roman"/>
                        </a:rPr>
                        <a:t> 2025 – </a:t>
                      </a:r>
                      <a:r>
                        <a:rPr lang="de-DE" sz="1600" dirty="0" err="1">
                          <a:latin typeface="+mn-lt"/>
                          <a:ea typeface="Times New Roman"/>
                        </a:rPr>
                        <a:t>should</a:t>
                      </a:r>
                      <a:r>
                        <a:rPr lang="de-DE" sz="1600" dirty="0">
                          <a:latin typeface="+mn-lt"/>
                          <a:ea typeface="Times New Roman"/>
                        </a:rPr>
                        <a:t> </a:t>
                      </a:r>
                      <a:r>
                        <a:rPr lang="de-DE" sz="1600" dirty="0" err="1">
                          <a:latin typeface="+mn-lt"/>
                          <a:ea typeface="Times New Roman"/>
                        </a:rPr>
                        <a:t>be</a:t>
                      </a:r>
                      <a:r>
                        <a:rPr lang="de-DE" sz="1600" dirty="0">
                          <a:latin typeface="+mn-lt"/>
                          <a:ea typeface="Times New Roman"/>
                        </a:rPr>
                        <a:t> </a:t>
                      </a:r>
                      <a:r>
                        <a:rPr lang="de-DE" sz="1600" dirty="0" err="1">
                          <a:latin typeface="+mn-lt"/>
                          <a:ea typeface="Times New Roman"/>
                        </a:rPr>
                        <a:t>completed</a:t>
                      </a:r>
                      <a:r>
                        <a:rPr lang="de-DE" sz="1600" dirty="0">
                          <a:latin typeface="+mn-lt"/>
                          <a:ea typeface="Times New Roman"/>
                        </a:rPr>
                        <a:t> </a:t>
                      </a:r>
                      <a:r>
                        <a:rPr lang="de-DE" sz="1600" dirty="0" err="1">
                          <a:latin typeface="+mn-lt"/>
                          <a:ea typeface="Times New Roman"/>
                        </a:rPr>
                        <a:t>by</a:t>
                      </a:r>
                      <a:r>
                        <a:rPr lang="de-DE" sz="1600" dirty="0">
                          <a:latin typeface="+mn-lt"/>
                          <a:ea typeface="Times New Roman"/>
                        </a:rPr>
                        <a:t> 2023 – </a:t>
                      </a:r>
                      <a:r>
                        <a:rPr lang="de-DE" sz="1600" dirty="0" err="1">
                          <a:latin typeface="+mn-lt"/>
                          <a:ea typeface="Times New Roman"/>
                        </a:rPr>
                        <a:t>better</a:t>
                      </a:r>
                      <a:r>
                        <a:rPr lang="de-DE" sz="1600" dirty="0">
                          <a:latin typeface="+mn-lt"/>
                          <a:ea typeface="Times New Roman"/>
                        </a:rPr>
                        <a:t> </a:t>
                      </a:r>
                      <a:r>
                        <a:rPr lang="de-DE" sz="1600" dirty="0" err="1">
                          <a:latin typeface="+mn-lt"/>
                          <a:ea typeface="Times New Roman"/>
                        </a:rPr>
                        <a:t>definition</a:t>
                      </a:r>
                      <a:r>
                        <a:rPr lang="de-DE" sz="1600" dirty="0">
                          <a:latin typeface="+mn-lt"/>
                          <a:ea typeface="Times New Roman"/>
                        </a:rPr>
                        <a:t> </a:t>
                      </a:r>
                      <a:r>
                        <a:rPr lang="de-DE" sz="1600" dirty="0" err="1">
                          <a:latin typeface="+mn-lt"/>
                          <a:ea typeface="Times New Roman"/>
                        </a:rPr>
                        <a:t>of</a:t>
                      </a:r>
                      <a:r>
                        <a:rPr lang="de-DE" sz="1600" dirty="0">
                          <a:latin typeface="+mn-lt"/>
                          <a:ea typeface="Times New Roman"/>
                        </a:rPr>
                        <a:t> </a:t>
                      </a:r>
                      <a:r>
                        <a:rPr lang="de-DE" sz="1600" dirty="0" err="1">
                          <a:latin typeface="+mn-lt"/>
                          <a:ea typeface="Times New Roman"/>
                        </a:rPr>
                        <a:t>the</a:t>
                      </a:r>
                      <a:r>
                        <a:rPr lang="de-DE" sz="1600" dirty="0">
                          <a:latin typeface="+mn-lt"/>
                          <a:ea typeface="Times New Roman"/>
                        </a:rPr>
                        <a:t> </a:t>
                      </a:r>
                      <a:r>
                        <a:rPr lang="de-DE" sz="1600" dirty="0" err="1">
                          <a:latin typeface="+mn-lt"/>
                          <a:ea typeface="Times New Roman"/>
                        </a:rPr>
                        <a:t>target</a:t>
                      </a:r>
                      <a:r>
                        <a:rPr lang="de-DE" sz="1600" dirty="0">
                          <a:latin typeface="+mn-lt"/>
                          <a:ea typeface="Times New Roman"/>
                        </a:rPr>
                        <a:t>  FSD</a:t>
                      </a:r>
                      <a:endParaRPr dirty="0"/>
                    </a:p>
                  </a:txBody>
                  <a:tcPr marL="68580" marR="68580" marT="0" marB="0"/>
                </a:tc>
                <a:extLst>
                  <a:ext uri="{0D108BD9-81ED-4DB2-BD59-A6C34878D82A}">
                    <a16:rowId xmlns:a16="http://schemas.microsoft.com/office/drawing/2014/main" val="10007"/>
                  </a:ext>
                </a:extLst>
              </a:tr>
            </a:tbl>
          </a:graphicData>
        </a:graphic>
      </p:graphicFrame>
      <p:sp>
        <p:nvSpPr>
          <p:cNvPr id="3" name="Textfeld 2">
            <a:extLst>
              <a:ext uri="{FF2B5EF4-FFF2-40B4-BE49-F238E27FC236}">
                <a16:creationId xmlns:a16="http://schemas.microsoft.com/office/drawing/2014/main" id="{1A61A527-6BC8-DD68-08E1-17BD1EDD74ED}"/>
              </a:ext>
            </a:extLst>
          </p:cNvPr>
          <p:cNvSpPr txBox="1"/>
          <p:nvPr/>
        </p:nvSpPr>
        <p:spPr>
          <a:xfrm>
            <a:off x="4862054" y="6440265"/>
            <a:ext cx="4891083" cy="369332"/>
          </a:xfrm>
          <a:prstGeom prst="rect">
            <a:avLst/>
          </a:prstGeom>
          <a:solidFill>
            <a:srgbClr val="FFC000"/>
          </a:solidFill>
        </p:spPr>
        <p:txBody>
          <a:bodyPr wrap="none" rtlCol="0">
            <a:spAutoFit/>
          </a:bodyPr>
          <a:lstStyle/>
          <a:p>
            <a:r>
              <a:rPr lang="en-GB" dirty="0"/>
              <a:t>Delayed compared to originally foreseen due date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en-GB"/>
              <a:t>Expected status of Grant deliverables (2/2) in 2023-2025</a:t>
            </a:r>
            <a:endParaRPr/>
          </a:p>
        </p:txBody>
      </p:sp>
      <p:sp>
        <p:nvSpPr>
          <p:cNvPr id="4" name="Fußzeilenplatzhalter 3"/>
          <p:cNvSpPr>
            <a:spLocks noGrp="1"/>
          </p:cNvSpPr>
          <p:nvPr>
            <p:ph type="ftr" sz="quarter" idx="11"/>
          </p:nvPr>
        </p:nvSpPr>
        <p:spPr bwMode="auto">
          <a:xfrm>
            <a:off x="335360" y="6528385"/>
            <a:ext cx="3744416" cy="329614"/>
          </a:xfrm>
        </p:spPr>
        <p:txBody>
          <a:bodyPr/>
          <a:lstStyle/>
          <a:p>
            <a:pPr>
              <a:defRPr/>
            </a:pPr>
            <a:r>
              <a:rPr lang="fr-FR"/>
              <a:t>M. Wischmeier for TE TFLs |  FSD AWP 2024 |  15th June 2023</a:t>
            </a:r>
            <a:endParaRPr lang="en-GB"/>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21</a:t>
            </a:fld>
            <a:endParaRPr lang="en-GB"/>
          </a:p>
        </p:txBody>
      </p:sp>
      <p:graphicFrame>
        <p:nvGraphicFramePr>
          <p:cNvPr id="6" name="Tabelle 5"/>
          <p:cNvGraphicFramePr>
            <a:graphicFrameLocks noGrp="1"/>
          </p:cNvGraphicFramePr>
          <p:nvPr/>
        </p:nvGraphicFramePr>
        <p:xfrm>
          <a:off x="249559" y="857917"/>
          <a:ext cx="11463065" cy="5212080"/>
        </p:xfrm>
        <a:graphic>
          <a:graphicData uri="http://schemas.openxmlformats.org/drawingml/2006/table">
            <a:tbl>
              <a:tblPr bandRow="1">
                <a:tableStyleId>{5C22544A-7EE6-4342-B048-85BDC9FD1C3A}</a:tableStyleId>
              </a:tblPr>
              <a:tblGrid>
                <a:gridCol w="1110890">
                  <a:extLst>
                    <a:ext uri="{9D8B030D-6E8A-4147-A177-3AD203B41FA5}">
                      <a16:colId xmlns:a16="http://schemas.microsoft.com/office/drawing/2014/main" val="20000"/>
                    </a:ext>
                  </a:extLst>
                </a:gridCol>
                <a:gridCol w="4447519">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4464496">
                  <a:extLst>
                    <a:ext uri="{9D8B030D-6E8A-4147-A177-3AD203B41FA5}">
                      <a16:colId xmlns:a16="http://schemas.microsoft.com/office/drawing/2014/main" val="20003"/>
                    </a:ext>
                  </a:extLst>
                </a:gridCol>
              </a:tblGrid>
              <a:tr h="0">
                <a:tc>
                  <a:txBody>
                    <a:bodyPr/>
                    <a:lstStyle/>
                    <a:p>
                      <a:pPr algn="just">
                        <a:defRPr/>
                      </a:pPr>
                      <a:r>
                        <a:rPr lang="en-GB" sz="1800"/>
                        <a:t>TE.D.10</a:t>
                      </a:r>
                      <a:endParaRPr lang="de-DE" sz="1800">
                        <a:latin typeface="Times New Roman"/>
                        <a:ea typeface="Times New Roman"/>
                      </a:endParaRPr>
                    </a:p>
                  </a:txBody>
                  <a:tcPr marL="68580" marR="68580" marT="0" marB="0"/>
                </a:tc>
                <a:tc>
                  <a:txBody>
                    <a:bodyPr/>
                    <a:lstStyle/>
                    <a:p>
                      <a:pPr algn="just">
                        <a:defRPr/>
                      </a:pPr>
                      <a:r>
                        <a:rPr lang="en-GB" sz="1800"/>
                        <a:t>The role of electron and ion heat channels and plasma rotation on the access to H-mode for hydrogen, helium and mixed plasmas in view of the ITER non-active phase quantified.     </a:t>
                      </a:r>
                      <a:endParaRPr lang="de-DE" sz="1800">
                        <a:latin typeface="Times New Roman"/>
                        <a:ea typeface="Times New Roman"/>
                      </a:endParaRPr>
                    </a:p>
                  </a:txBody>
                  <a:tcPr marL="68580" marR="68580" marT="0" marB="0"/>
                </a:tc>
                <a:tc>
                  <a:txBody>
                    <a:bodyPr/>
                    <a:lstStyle/>
                    <a:p>
                      <a:pPr algn="ctr">
                        <a:defRPr/>
                      </a:pPr>
                      <a:r>
                        <a:rPr lang="en-GB" sz="1800"/>
                        <a:t>Dec. 2023</a:t>
                      </a:r>
                      <a:endParaRPr lang="de-DE" sz="1800">
                        <a:latin typeface="Times New Roman"/>
                        <a:ea typeface="Times New Roman"/>
                      </a:endParaRPr>
                    </a:p>
                  </a:txBody>
                  <a:tcPr marL="68580" marR="68580" marT="0" marB="0"/>
                </a:tc>
                <a:tc>
                  <a:txBody>
                    <a:bodyPr/>
                    <a:lstStyle/>
                    <a:p>
                      <a:pPr algn="ctr">
                        <a:defRPr/>
                      </a:pPr>
                      <a:r>
                        <a:rPr lang="de-DE" sz="1800">
                          <a:latin typeface="+mn-lt"/>
                          <a:ea typeface="Times New Roman"/>
                        </a:rPr>
                        <a:t>Data exists, analysis is lacking,-  Phd from McDermott (Benedikt), role of rotation, JET limited CXRS data – we are not fully aware if on time or not; simulations using TRANSP/ASTRA to determine if Qi scales with F. Ryter scaling simulations ongoing; A&amp;M of DTE2 feeds into this GD</a:t>
                      </a:r>
                    </a:p>
                  </a:txBody>
                  <a:tcPr marL="68580" marR="68580" marT="0" marB="0"/>
                </a:tc>
                <a:extLst>
                  <a:ext uri="{0D108BD9-81ED-4DB2-BD59-A6C34878D82A}">
                    <a16:rowId xmlns:a16="http://schemas.microsoft.com/office/drawing/2014/main" val="10000"/>
                  </a:ext>
                </a:extLst>
              </a:tr>
              <a:tr h="0">
                <a:tc>
                  <a:txBody>
                    <a:bodyPr/>
                    <a:lstStyle/>
                    <a:p>
                      <a:pPr algn="just">
                        <a:defRPr/>
                      </a:pPr>
                      <a:r>
                        <a:rPr lang="en-GB" sz="1800">
                          <a:highlight>
                            <a:srgbClr val="FF9900"/>
                          </a:highlight>
                        </a:rPr>
                        <a:t>TE.D.12</a:t>
                      </a:r>
                      <a:endParaRPr lang="de-DE" sz="1800">
                        <a:highlight>
                          <a:srgbClr val="FF9900"/>
                        </a:highlight>
                        <a:latin typeface="Times New Roman"/>
                        <a:ea typeface="Times New Roman"/>
                      </a:endParaRPr>
                    </a:p>
                  </a:txBody>
                  <a:tcPr marL="68580" marR="68580" marT="0" marB="0"/>
                </a:tc>
                <a:tc>
                  <a:txBody>
                    <a:bodyPr/>
                    <a:lstStyle/>
                    <a:p>
                      <a:pPr algn="just">
                        <a:defRPr/>
                      </a:pPr>
                      <a:r>
                        <a:rPr lang="en-GB" sz="1800">
                          <a:highlight>
                            <a:srgbClr val="FF9900"/>
                          </a:highlight>
                        </a:rPr>
                        <a:t>The physics basis for the decision for an alternative divertor configuration for DEMO. </a:t>
                      </a:r>
                      <a:endParaRPr lang="de-DE" sz="1800">
                        <a:highlight>
                          <a:srgbClr val="FF9900"/>
                        </a:highlight>
                        <a:latin typeface="Times New Roman"/>
                        <a:ea typeface="Times New Roman"/>
                      </a:endParaRPr>
                    </a:p>
                  </a:txBody>
                  <a:tcPr marL="68580" marR="68580" marT="0" marB="0"/>
                </a:tc>
                <a:tc>
                  <a:txBody>
                    <a:bodyPr/>
                    <a:lstStyle/>
                    <a:p>
                      <a:pPr algn="ctr">
                        <a:defRPr/>
                      </a:pPr>
                      <a:r>
                        <a:rPr lang="en-GB" sz="1800">
                          <a:highlight>
                            <a:srgbClr val="FF9900"/>
                          </a:highlight>
                        </a:rPr>
                        <a:t>Dec. 2024</a:t>
                      </a:r>
                      <a:endParaRPr lang="de-DE" sz="1800">
                        <a:highlight>
                          <a:srgbClr val="FF9900"/>
                        </a:highlight>
                        <a:latin typeface="Times New Roman"/>
                        <a:ea typeface="Times New Roman"/>
                      </a:endParaRPr>
                    </a:p>
                  </a:txBody>
                  <a:tcPr marL="68580" marR="68580" marT="0" marB="0"/>
                </a:tc>
                <a:tc>
                  <a:txBody>
                    <a:bodyPr/>
                    <a:lstStyle/>
                    <a:p>
                      <a:pPr algn="ctr">
                        <a:defRPr/>
                      </a:pPr>
                      <a:r>
                        <a:rPr lang="de-DE" sz="1800">
                          <a:highlight>
                            <a:srgbClr val="FF9900"/>
                          </a:highlight>
                          <a:latin typeface="+mn-lt"/>
                          <a:ea typeface="Times New Roman"/>
                        </a:rPr>
                        <a:t>Dec 2025 in view of AUG delay? Link to the FTD Gate review currently scheduled for end of 2024  might be moved to 2025  might still inform DTT?</a:t>
                      </a:r>
                    </a:p>
                  </a:txBody>
                  <a:tcPr marL="68580" marR="68580" marT="0" marB="0"/>
                </a:tc>
                <a:extLst>
                  <a:ext uri="{0D108BD9-81ED-4DB2-BD59-A6C34878D82A}">
                    <a16:rowId xmlns:a16="http://schemas.microsoft.com/office/drawing/2014/main" val="10001"/>
                  </a:ext>
                </a:extLst>
              </a:tr>
              <a:tr h="0">
                <a:tc>
                  <a:txBody>
                    <a:bodyPr/>
                    <a:lstStyle/>
                    <a:p>
                      <a:pPr algn="just">
                        <a:defRPr/>
                      </a:pPr>
                      <a:r>
                        <a:rPr lang="en-GB" sz="1800"/>
                        <a:t>TE.D.13</a:t>
                      </a:r>
                      <a:endParaRPr lang="de-DE" sz="1800">
                        <a:latin typeface="Times New Roman"/>
                        <a:ea typeface="Times New Roman"/>
                      </a:endParaRPr>
                    </a:p>
                  </a:txBody>
                  <a:tcPr marL="68580" marR="68580" marT="0" marB="0"/>
                </a:tc>
                <a:tc>
                  <a:txBody>
                    <a:bodyPr/>
                    <a:lstStyle/>
                    <a:p>
                      <a:pPr algn="just">
                        <a:defRPr/>
                      </a:pPr>
                      <a:r>
                        <a:rPr lang="en-GB" sz="1800"/>
                        <a:t>Recommendation on the seeding impurity mix in view of a future reactor.      </a:t>
                      </a:r>
                      <a:endParaRPr lang="de-DE" sz="1800">
                        <a:latin typeface="Times New Roman"/>
                        <a:ea typeface="Times New Roman"/>
                      </a:endParaRPr>
                    </a:p>
                  </a:txBody>
                  <a:tcPr marL="68580" marR="68580" marT="0" marB="0"/>
                </a:tc>
                <a:tc>
                  <a:txBody>
                    <a:bodyPr/>
                    <a:lstStyle/>
                    <a:p>
                      <a:pPr algn="ctr">
                        <a:defRPr/>
                      </a:pPr>
                      <a:r>
                        <a:rPr lang="en-GB" sz="1800"/>
                        <a:t>Dec. 2024</a:t>
                      </a:r>
                      <a:endParaRPr lang="de-DE" sz="1800">
                        <a:latin typeface="Times New Roman"/>
                        <a:ea typeface="Times New Roman"/>
                      </a:endParaRPr>
                    </a:p>
                  </a:txBody>
                  <a:tcPr marL="68580" marR="68580" marT="0" marB="0"/>
                </a:tc>
                <a:tc>
                  <a:txBody>
                    <a:bodyPr/>
                    <a:lstStyle/>
                    <a:p>
                      <a:pPr algn="ctr">
                        <a:defRPr/>
                      </a:pPr>
                      <a:r>
                        <a:rPr lang="de-DE" sz="1800">
                          <a:latin typeface="+mn-lt"/>
                          <a:ea typeface="Times New Roman"/>
                        </a:rPr>
                        <a:t>JET data from 2023 – experiments at high current – potentially achievable if we get some interpretative modelling</a:t>
                      </a:r>
                    </a:p>
                  </a:txBody>
                  <a:tcPr marL="68580" marR="68580" marT="0" marB="0"/>
                </a:tc>
                <a:extLst>
                  <a:ext uri="{0D108BD9-81ED-4DB2-BD59-A6C34878D82A}">
                    <a16:rowId xmlns:a16="http://schemas.microsoft.com/office/drawing/2014/main" val="10002"/>
                  </a:ext>
                </a:extLst>
              </a:tr>
              <a:tr h="0">
                <a:tc>
                  <a:txBody>
                    <a:bodyPr/>
                    <a:lstStyle/>
                    <a:p>
                      <a:pPr algn="just">
                        <a:defRPr/>
                      </a:pPr>
                      <a:r>
                        <a:rPr lang="en-GB" sz="1800">
                          <a:highlight>
                            <a:srgbClr val="FF9900"/>
                          </a:highlight>
                        </a:rPr>
                        <a:t>TE.D.14</a:t>
                      </a:r>
                      <a:endParaRPr lang="de-DE" sz="1800">
                        <a:highlight>
                          <a:srgbClr val="FF9900"/>
                        </a:highlight>
                        <a:latin typeface="Times New Roman"/>
                        <a:ea typeface="Times New Roman"/>
                      </a:endParaRPr>
                    </a:p>
                  </a:txBody>
                  <a:tcPr marL="68580" marR="68580" marT="0" marB="0"/>
                </a:tc>
                <a:tc>
                  <a:txBody>
                    <a:bodyPr/>
                    <a:lstStyle/>
                    <a:p>
                      <a:pPr algn="just">
                        <a:defRPr/>
                      </a:pPr>
                      <a:r>
                        <a:rPr lang="en-GB" sz="1800">
                          <a:highlight>
                            <a:srgbClr val="FF9900"/>
                          </a:highlight>
                        </a:rPr>
                        <a:t>The radiation asymmetry during disruption mitigation, and SPI disruption dynamics using improved power balance, radiation diagnostic capabilities and fast cameras characterized, and documented.      </a:t>
                      </a:r>
                      <a:endParaRPr lang="de-DE" sz="1800">
                        <a:highlight>
                          <a:srgbClr val="FF9900"/>
                        </a:highlight>
                        <a:latin typeface="Times New Roman"/>
                        <a:ea typeface="Times New Roman"/>
                      </a:endParaRPr>
                    </a:p>
                  </a:txBody>
                  <a:tcPr marL="68580" marR="68580" marT="0" marB="0"/>
                </a:tc>
                <a:tc>
                  <a:txBody>
                    <a:bodyPr/>
                    <a:lstStyle/>
                    <a:p>
                      <a:pPr algn="ctr">
                        <a:defRPr/>
                      </a:pPr>
                      <a:r>
                        <a:rPr lang="en-GB" sz="1800">
                          <a:highlight>
                            <a:srgbClr val="FF9900"/>
                          </a:highlight>
                        </a:rPr>
                        <a:t>Dec. 2024</a:t>
                      </a:r>
                      <a:endParaRPr lang="de-DE" sz="1800">
                        <a:highlight>
                          <a:srgbClr val="FF9900"/>
                        </a:highlight>
                        <a:latin typeface="Times New Roman"/>
                        <a:ea typeface="Times New Roman"/>
                      </a:endParaRPr>
                    </a:p>
                  </a:txBody>
                  <a:tcPr marL="68580" marR="68580" marT="0" marB="0"/>
                </a:tc>
                <a:tc>
                  <a:txBody>
                    <a:bodyPr/>
                    <a:lstStyle/>
                    <a:p>
                      <a:pPr algn="ctr">
                        <a:defRPr/>
                      </a:pPr>
                      <a:r>
                        <a:rPr lang="de-DE" sz="1800">
                          <a:highlight>
                            <a:srgbClr val="FF9900"/>
                          </a:highlight>
                          <a:latin typeface="+mn-lt"/>
                          <a:ea typeface="Times New Roman"/>
                        </a:rPr>
                        <a:t>Dec 2025 in view of AUG delay? – need to find out if the MP coils on AUG can be used for investigating the asymmetry - tbc</a:t>
                      </a:r>
                    </a:p>
                  </a:txBody>
                  <a:tcPr marL="68580" marR="68580" marT="0" marB="0"/>
                </a:tc>
                <a:extLst>
                  <a:ext uri="{0D108BD9-81ED-4DB2-BD59-A6C34878D82A}">
                    <a16:rowId xmlns:a16="http://schemas.microsoft.com/office/drawing/2014/main" val="10003"/>
                  </a:ext>
                </a:extLst>
              </a:tr>
            </a:tbl>
          </a:graphicData>
        </a:graphic>
      </p:graphicFrame>
      <p:sp>
        <p:nvSpPr>
          <p:cNvPr id="7" name="Textfeld 6"/>
          <p:cNvSpPr txBox="1"/>
          <p:nvPr/>
        </p:nvSpPr>
        <p:spPr bwMode="auto">
          <a:xfrm>
            <a:off x="249559" y="6156012"/>
            <a:ext cx="4372992" cy="369332"/>
          </a:xfrm>
          <a:prstGeom prst="rect">
            <a:avLst/>
          </a:prstGeom>
          <a:noFill/>
        </p:spPr>
        <p:txBody>
          <a:bodyPr wrap="none" rtlCol="0">
            <a:spAutoFit/>
          </a:bodyPr>
          <a:lstStyle/>
          <a:p>
            <a:pPr>
              <a:defRPr/>
            </a:pPr>
            <a:r>
              <a:rPr lang="en-GB"/>
              <a:t>TE.D.11 and TE.D.15 undergoing cancellation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en-GB"/>
              <a:t>Expected additional resources</a:t>
            </a:r>
            <a:endParaRPr/>
          </a:p>
        </p:txBody>
      </p:sp>
      <p:sp>
        <p:nvSpPr>
          <p:cNvPr id="3" name="Inhaltsplatzhalter 2"/>
          <p:cNvSpPr>
            <a:spLocks noGrp="1"/>
          </p:cNvSpPr>
          <p:nvPr>
            <p:ph idx="1"/>
          </p:nvPr>
        </p:nvSpPr>
        <p:spPr bwMode="auto">
          <a:xfrm>
            <a:off x="191344" y="836712"/>
            <a:ext cx="11665296" cy="5688632"/>
          </a:xfrm>
        </p:spPr>
        <p:txBody>
          <a:bodyPr>
            <a:normAutofit/>
          </a:bodyPr>
          <a:lstStyle/>
          <a:p>
            <a:pPr>
              <a:defRPr/>
            </a:pPr>
            <a:r>
              <a:rPr lang="en-GB" sz="2400" dirty="0"/>
              <a:t>JET: C44/C45/DTE3/C47/C48 analysis &amp; interpretation: </a:t>
            </a:r>
            <a:r>
              <a:rPr lang="en-GB" sz="2400" dirty="0">
                <a:solidFill>
                  <a:srgbClr val="FF0000"/>
                </a:solidFill>
              </a:rPr>
              <a:t>24 ppy for 2024-2025</a:t>
            </a:r>
            <a:r>
              <a:rPr lang="en-GB" sz="2400" dirty="0"/>
              <a:t> (based on DTE2 A&amp;M analysis that had been allocated) – assessment underway of currently available budget</a:t>
            </a:r>
            <a:endParaRPr dirty="0"/>
          </a:p>
          <a:p>
            <a:pPr>
              <a:defRPr/>
            </a:pPr>
            <a:endParaRPr lang="en-GB" sz="2400" dirty="0"/>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22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0" y="116632"/>
            <a:ext cx="10992544" cy="457200"/>
          </a:xfrm>
        </p:spPr>
        <p:txBody>
          <a:bodyPr/>
          <a:lstStyle/>
          <a:p>
            <a:pPr>
              <a:defRPr/>
            </a:pPr>
            <a:r>
              <a:rPr lang="de-DE" sz="2800" b="1" dirty="0">
                <a:solidFill>
                  <a:srgbClr val="C00000"/>
                </a:solidFill>
              </a:rPr>
              <a:t>WP TE </a:t>
            </a:r>
            <a:r>
              <a:rPr lang="de-DE" sz="2800" b="1" dirty="0" err="1">
                <a:solidFill>
                  <a:srgbClr val="C00000"/>
                </a:solidFill>
              </a:rPr>
              <a:t>is</a:t>
            </a:r>
            <a:r>
              <a:rPr lang="de-DE" sz="2800" b="1" dirty="0">
                <a:solidFill>
                  <a:srgbClr val="C00000"/>
                </a:solidFill>
              </a:rPr>
              <a:t> </a:t>
            </a:r>
            <a:r>
              <a:rPr lang="de-DE" sz="2800" b="1" dirty="0" err="1">
                <a:solidFill>
                  <a:srgbClr val="C00000"/>
                </a:solidFill>
              </a:rPr>
              <a:t>currently</a:t>
            </a:r>
            <a:r>
              <a:rPr lang="de-DE" sz="2800" b="1" dirty="0">
                <a:solidFill>
                  <a:srgbClr val="C00000"/>
                </a:solidFill>
              </a:rPr>
              <a:t> </a:t>
            </a:r>
            <a:r>
              <a:rPr lang="de-DE" sz="2800" b="1" dirty="0" err="1">
                <a:solidFill>
                  <a:srgbClr val="C00000"/>
                </a:solidFill>
              </a:rPr>
              <a:t>structured</a:t>
            </a:r>
            <a:r>
              <a:rPr lang="de-DE" sz="2800" b="1" dirty="0">
                <a:solidFill>
                  <a:srgbClr val="C00000"/>
                </a:solidFill>
              </a:rPr>
              <a:t> </a:t>
            </a:r>
            <a:r>
              <a:rPr lang="de-DE" sz="2800" b="1" dirty="0" err="1">
                <a:solidFill>
                  <a:srgbClr val="C00000"/>
                </a:solidFill>
              </a:rPr>
              <a:t>into</a:t>
            </a:r>
            <a:r>
              <a:rPr lang="de-DE" sz="2800" b="1" dirty="0">
                <a:solidFill>
                  <a:srgbClr val="C00000"/>
                </a:solidFill>
              </a:rPr>
              <a:t> 9 Research Topics + DTE2 A&amp;M</a:t>
            </a:r>
            <a:endParaRPr lang="en-GB" sz="2800" b="1" dirty="0">
              <a:solidFill>
                <a:srgbClr val="C00000"/>
              </a:solidFill>
            </a:endParaRPr>
          </a:p>
        </p:txBody>
      </p:sp>
      <p:sp>
        <p:nvSpPr>
          <p:cNvPr id="5" name="Slide Number Placeholder 4"/>
          <p:cNvSpPr>
            <a:spLocks noGrp="1"/>
          </p:cNvSpPr>
          <p:nvPr>
            <p:ph type="sldNum" sz="quarter" idx="12"/>
          </p:nvPr>
        </p:nvSpPr>
        <p:spPr bwMode="auto"/>
        <p:txBody>
          <a:bodyPr/>
          <a:lstStyle/>
          <a:p>
            <a:pPr>
              <a:defRPr/>
            </a:pPr>
            <a:fld id="{6A6D9FA1-99C7-4910-8E32-B85D378B0060}" type="slidenum">
              <a:rPr lang="en-GB"/>
              <a:t>3</a:t>
            </a:fld>
            <a:endParaRPr lang="en-GB"/>
          </a:p>
        </p:txBody>
      </p:sp>
      <p:sp>
        <p:nvSpPr>
          <p:cNvPr id="18" name="ZoneTexte 3"/>
          <p:cNvSpPr txBox="1"/>
          <p:nvPr/>
        </p:nvSpPr>
        <p:spPr bwMode="auto">
          <a:xfrm>
            <a:off x="2166827" y="1196245"/>
            <a:ext cx="2818513" cy="769441"/>
          </a:xfrm>
          <a:prstGeom prst="rect">
            <a:avLst/>
          </a:prstGeom>
          <a:pattFill prst="wdDnDiag">
            <a:fgClr>
              <a:srgbClr val="92D050"/>
            </a:fgClr>
            <a:bgClr>
              <a:srgbClr val="FFFF00"/>
            </a:bgClr>
          </a:pattFill>
          <a:ln>
            <a:solidFill>
              <a:srgbClr val="FF0000"/>
            </a:solidFill>
          </a:ln>
        </p:spPr>
        <p:txBody>
          <a:bodyPr wrap="square" rtlCol="0">
            <a:spAutoFit/>
          </a:bodyPr>
          <a:lstStyle/>
          <a:p>
            <a:pPr algn="ctr">
              <a:defRPr/>
            </a:pPr>
            <a:r>
              <a:rPr lang="fr-FR" sz="2200" b="1"/>
              <a:t>RT01: Core-Edge-SOL integrated H-mode</a:t>
            </a:r>
            <a:endParaRPr/>
          </a:p>
        </p:txBody>
      </p:sp>
      <p:sp>
        <p:nvSpPr>
          <p:cNvPr id="19" name="ZoneTexte 4"/>
          <p:cNvSpPr txBox="1"/>
          <p:nvPr/>
        </p:nvSpPr>
        <p:spPr bwMode="auto">
          <a:xfrm>
            <a:off x="6596583" y="1178163"/>
            <a:ext cx="2818514" cy="769441"/>
          </a:xfrm>
          <a:prstGeom prst="rect">
            <a:avLst/>
          </a:prstGeom>
          <a:pattFill prst="wdDnDiag">
            <a:fgClr>
              <a:srgbClr val="92D050"/>
            </a:fgClr>
            <a:bgClr>
              <a:srgbClr val="FFFF00"/>
            </a:bgClr>
          </a:pattFill>
          <a:ln>
            <a:solidFill>
              <a:srgbClr val="FF0000"/>
            </a:solidFill>
          </a:ln>
        </p:spPr>
        <p:txBody>
          <a:bodyPr wrap="square" rtlCol="0">
            <a:spAutoFit/>
          </a:bodyPr>
          <a:lstStyle/>
          <a:p>
            <a:pPr algn="ctr">
              <a:defRPr/>
            </a:pPr>
            <a:r>
              <a:rPr lang="fr-FR" sz="2200" b="1"/>
              <a:t>RT02: Alternative to type-I ELM regimes</a:t>
            </a:r>
          </a:p>
        </p:txBody>
      </p:sp>
      <p:sp>
        <p:nvSpPr>
          <p:cNvPr id="20" name="ZoneTexte 5"/>
          <p:cNvSpPr txBox="1"/>
          <p:nvPr/>
        </p:nvSpPr>
        <p:spPr bwMode="auto">
          <a:xfrm>
            <a:off x="1337230" y="2794846"/>
            <a:ext cx="2818513" cy="769441"/>
          </a:xfrm>
          <a:prstGeom prst="rect">
            <a:avLst/>
          </a:prstGeom>
          <a:solidFill>
            <a:srgbClr val="92D050"/>
          </a:solidFill>
          <a:ln>
            <a:solidFill>
              <a:srgbClr val="FF0000"/>
            </a:solidFill>
          </a:ln>
        </p:spPr>
        <p:txBody>
          <a:bodyPr wrap="square" rtlCol="0">
            <a:spAutoFit/>
          </a:bodyPr>
          <a:lstStyle/>
          <a:p>
            <a:pPr algn="ctr">
              <a:defRPr/>
            </a:pPr>
            <a:r>
              <a:rPr lang="fr-FR" sz="2200" b="1"/>
              <a:t>RT03: Disruption &amp; RE mitigation strategies</a:t>
            </a:r>
          </a:p>
        </p:txBody>
      </p:sp>
      <p:sp>
        <p:nvSpPr>
          <p:cNvPr id="21" name="ZoneTexte 6"/>
          <p:cNvSpPr txBox="1"/>
          <p:nvPr/>
        </p:nvSpPr>
        <p:spPr bwMode="auto">
          <a:xfrm>
            <a:off x="4333053" y="2794846"/>
            <a:ext cx="2818514" cy="769441"/>
          </a:xfrm>
          <a:prstGeom prst="rect">
            <a:avLst/>
          </a:prstGeom>
          <a:pattFill prst="wdDnDiag">
            <a:fgClr>
              <a:srgbClr val="92D050"/>
            </a:fgClr>
            <a:bgClr>
              <a:srgbClr val="FFFF00"/>
            </a:bgClr>
          </a:pattFill>
          <a:ln>
            <a:solidFill>
              <a:srgbClr val="FF0000"/>
            </a:solidFill>
          </a:ln>
        </p:spPr>
        <p:txBody>
          <a:bodyPr wrap="square" rtlCol="0">
            <a:spAutoFit/>
          </a:bodyPr>
          <a:lstStyle/>
          <a:p>
            <a:pPr algn="ctr">
              <a:defRPr/>
            </a:pPr>
            <a:r>
              <a:rPr lang="fr-FR" sz="2200" b="1"/>
              <a:t>RT04: Machine generic integrated control</a:t>
            </a:r>
            <a:endParaRPr/>
          </a:p>
        </p:txBody>
      </p:sp>
      <p:sp>
        <p:nvSpPr>
          <p:cNvPr id="22" name="ZoneTexte 7"/>
          <p:cNvSpPr txBox="1"/>
          <p:nvPr/>
        </p:nvSpPr>
        <p:spPr bwMode="auto">
          <a:xfrm>
            <a:off x="7328874" y="2794846"/>
            <a:ext cx="2841882" cy="769441"/>
          </a:xfrm>
          <a:prstGeom prst="rect">
            <a:avLst/>
          </a:prstGeom>
          <a:solidFill>
            <a:srgbClr val="FFFF00"/>
          </a:solidFill>
        </p:spPr>
        <p:txBody>
          <a:bodyPr wrap="square" rtlCol="0">
            <a:spAutoFit/>
          </a:bodyPr>
          <a:lstStyle/>
          <a:p>
            <a:pPr algn="ctr">
              <a:defRPr/>
            </a:pPr>
            <a:r>
              <a:rPr lang="fr-FR" sz="2200" b="1"/>
              <a:t>RT05: Physics of divertor detachment</a:t>
            </a:r>
          </a:p>
        </p:txBody>
      </p:sp>
      <p:sp>
        <p:nvSpPr>
          <p:cNvPr id="23" name="ZoneTexte 8"/>
          <p:cNvSpPr txBox="1"/>
          <p:nvPr/>
        </p:nvSpPr>
        <p:spPr bwMode="auto">
          <a:xfrm>
            <a:off x="7328875" y="3940587"/>
            <a:ext cx="2841881" cy="769441"/>
          </a:xfrm>
          <a:prstGeom prst="rect">
            <a:avLst/>
          </a:prstGeom>
          <a:solidFill>
            <a:srgbClr val="FFFF00"/>
          </a:solidFill>
        </p:spPr>
        <p:txBody>
          <a:bodyPr wrap="square" rtlCol="0">
            <a:spAutoFit/>
          </a:bodyPr>
          <a:lstStyle/>
          <a:p>
            <a:pPr algn="ctr">
              <a:defRPr/>
            </a:pPr>
            <a:r>
              <a:rPr lang="fr-FR" sz="2200" b="1"/>
              <a:t>RT06: preparation of efficient PFC operation</a:t>
            </a:r>
          </a:p>
        </p:txBody>
      </p:sp>
      <p:sp>
        <p:nvSpPr>
          <p:cNvPr id="24" name="ZoneTexte 9"/>
          <p:cNvSpPr txBox="1"/>
          <p:nvPr/>
        </p:nvSpPr>
        <p:spPr bwMode="auto">
          <a:xfrm>
            <a:off x="7328874" y="4952661"/>
            <a:ext cx="2818513" cy="769441"/>
          </a:xfrm>
          <a:prstGeom prst="rect">
            <a:avLst/>
          </a:prstGeom>
          <a:solidFill>
            <a:srgbClr val="FFFF00"/>
          </a:solidFill>
        </p:spPr>
        <p:txBody>
          <a:bodyPr wrap="square" rtlCol="0">
            <a:spAutoFit/>
          </a:bodyPr>
          <a:lstStyle/>
          <a:p>
            <a:pPr algn="ctr">
              <a:defRPr/>
            </a:pPr>
            <a:r>
              <a:rPr lang="fr-FR" sz="2200" b="1"/>
              <a:t>RT07: Alternative divertor configuration</a:t>
            </a:r>
            <a:endParaRPr/>
          </a:p>
        </p:txBody>
      </p:sp>
      <p:sp>
        <p:nvSpPr>
          <p:cNvPr id="25" name="ZoneTexte 10"/>
          <p:cNvSpPr txBox="1"/>
          <p:nvPr/>
        </p:nvSpPr>
        <p:spPr bwMode="auto">
          <a:xfrm>
            <a:off x="1337230" y="3940586"/>
            <a:ext cx="2818513" cy="769441"/>
          </a:xfrm>
          <a:prstGeom prst="rect">
            <a:avLst/>
          </a:prstGeom>
          <a:solidFill>
            <a:srgbClr val="92D050"/>
          </a:solidFill>
        </p:spPr>
        <p:txBody>
          <a:bodyPr wrap="square" rtlCol="0">
            <a:spAutoFit/>
          </a:bodyPr>
          <a:lstStyle/>
          <a:p>
            <a:pPr algn="ctr">
              <a:defRPr/>
            </a:pPr>
            <a:r>
              <a:rPr lang="fr-FR" sz="2200" b="1"/>
              <a:t>RT08: Physics of high </a:t>
            </a:r>
            <a:r>
              <a:rPr lang="fr-FR" sz="2200" b="1">
                <a:latin typeface="Symbol"/>
              </a:rPr>
              <a:t>b</a:t>
            </a:r>
            <a:r>
              <a:rPr lang="fr-FR" sz="2200" b="1"/>
              <a:t> long pulse scenario</a:t>
            </a:r>
            <a:endParaRPr/>
          </a:p>
        </p:txBody>
      </p:sp>
      <p:sp>
        <p:nvSpPr>
          <p:cNvPr id="26" name="ZoneTexte 11"/>
          <p:cNvSpPr txBox="1"/>
          <p:nvPr/>
        </p:nvSpPr>
        <p:spPr bwMode="auto">
          <a:xfrm>
            <a:off x="1337230" y="4952661"/>
            <a:ext cx="2818513" cy="769441"/>
          </a:xfrm>
          <a:prstGeom prst="rect">
            <a:avLst/>
          </a:prstGeom>
          <a:solidFill>
            <a:srgbClr val="92D050"/>
          </a:solidFill>
        </p:spPr>
        <p:txBody>
          <a:bodyPr wrap="square" rtlCol="0">
            <a:spAutoFit/>
          </a:bodyPr>
          <a:lstStyle/>
          <a:p>
            <a:pPr algn="ctr">
              <a:defRPr/>
            </a:pPr>
            <a:r>
              <a:rPr lang="fr-FR" sz="2200" b="1"/>
              <a:t>RT09: Physics of energetic particles</a:t>
            </a:r>
          </a:p>
        </p:txBody>
      </p:sp>
      <p:sp>
        <p:nvSpPr>
          <p:cNvPr id="27" name="ZoneTexte 12"/>
          <p:cNvSpPr txBox="1"/>
          <p:nvPr/>
        </p:nvSpPr>
        <p:spPr bwMode="auto">
          <a:xfrm>
            <a:off x="4453419" y="6152671"/>
            <a:ext cx="1308538" cy="369332"/>
          </a:xfrm>
          <a:prstGeom prst="rect">
            <a:avLst/>
          </a:prstGeom>
          <a:solidFill>
            <a:srgbClr val="92D050"/>
          </a:solidFill>
        </p:spPr>
        <p:txBody>
          <a:bodyPr wrap="square" rtlCol="0">
            <a:spAutoFit/>
          </a:bodyPr>
          <a:lstStyle/>
          <a:p>
            <a:pPr algn="ctr">
              <a:defRPr/>
            </a:pPr>
            <a:r>
              <a:rPr lang="fr-FR" b="1"/>
              <a:t>Mission 1</a:t>
            </a:r>
            <a:endParaRPr/>
          </a:p>
        </p:txBody>
      </p:sp>
      <p:sp>
        <p:nvSpPr>
          <p:cNvPr id="28" name="ZoneTexte 13"/>
          <p:cNvSpPr txBox="1"/>
          <p:nvPr/>
        </p:nvSpPr>
        <p:spPr bwMode="auto">
          <a:xfrm>
            <a:off x="5764199" y="6152671"/>
            <a:ext cx="1308538" cy="369332"/>
          </a:xfrm>
          <a:prstGeom prst="rect">
            <a:avLst/>
          </a:prstGeom>
          <a:solidFill>
            <a:srgbClr val="FFFF00"/>
          </a:solidFill>
        </p:spPr>
        <p:txBody>
          <a:bodyPr wrap="square" rtlCol="0">
            <a:spAutoFit/>
          </a:bodyPr>
          <a:lstStyle/>
          <a:p>
            <a:pPr algn="ctr">
              <a:defRPr/>
            </a:pPr>
            <a:r>
              <a:rPr lang="fr-FR" b="1"/>
              <a:t>Mission 2</a:t>
            </a:r>
            <a:endParaRPr/>
          </a:p>
        </p:txBody>
      </p:sp>
      <p:sp>
        <p:nvSpPr>
          <p:cNvPr id="29" name="Rectangle 28"/>
          <p:cNvSpPr/>
          <p:nvPr/>
        </p:nvSpPr>
        <p:spPr bwMode="auto">
          <a:xfrm>
            <a:off x="7248280" y="3810343"/>
            <a:ext cx="3003069" cy="260131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30" name="ZoneTexte 15"/>
          <p:cNvSpPr txBox="1"/>
          <p:nvPr/>
        </p:nvSpPr>
        <p:spPr bwMode="auto">
          <a:xfrm>
            <a:off x="8318822" y="5814117"/>
            <a:ext cx="1096275" cy="523220"/>
          </a:xfrm>
          <a:prstGeom prst="rect">
            <a:avLst/>
          </a:prstGeom>
          <a:noFill/>
        </p:spPr>
        <p:txBody>
          <a:bodyPr wrap="square" rtlCol="0">
            <a:spAutoFit/>
          </a:bodyPr>
          <a:lstStyle/>
          <a:p>
            <a:pPr algn="ctr">
              <a:defRPr/>
            </a:pPr>
            <a:r>
              <a:rPr lang="fr-FR" sz="2800" b="1">
                <a:solidFill>
                  <a:srgbClr val="C00000"/>
                </a:solidFill>
              </a:rPr>
              <a:t>PEX</a:t>
            </a:r>
            <a:endParaRPr/>
          </a:p>
        </p:txBody>
      </p:sp>
      <p:sp>
        <p:nvSpPr>
          <p:cNvPr id="31" name="ZoneTexte 16"/>
          <p:cNvSpPr txBox="1"/>
          <p:nvPr/>
        </p:nvSpPr>
        <p:spPr bwMode="auto">
          <a:xfrm>
            <a:off x="3059468" y="605402"/>
            <a:ext cx="1096275" cy="523220"/>
          </a:xfrm>
          <a:prstGeom prst="rect">
            <a:avLst/>
          </a:prstGeom>
          <a:noFill/>
        </p:spPr>
        <p:txBody>
          <a:bodyPr wrap="square" rtlCol="0">
            <a:spAutoFit/>
          </a:bodyPr>
          <a:lstStyle/>
          <a:p>
            <a:pPr algn="ctr">
              <a:defRPr/>
            </a:pPr>
            <a:r>
              <a:rPr lang="fr-FR" sz="2800" b="1">
                <a:solidFill>
                  <a:srgbClr val="C00000"/>
                </a:solidFill>
              </a:rPr>
              <a:t>ITER </a:t>
            </a:r>
            <a:endParaRPr/>
          </a:p>
        </p:txBody>
      </p:sp>
      <p:sp>
        <p:nvSpPr>
          <p:cNvPr id="32" name="ZoneTexte 17"/>
          <p:cNvSpPr txBox="1"/>
          <p:nvPr/>
        </p:nvSpPr>
        <p:spPr bwMode="auto">
          <a:xfrm>
            <a:off x="7377402" y="585519"/>
            <a:ext cx="1300224" cy="523220"/>
          </a:xfrm>
          <a:prstGeom prst="rect">
            <a:avLst/>
          </a:prstGeom>
          <a:noFill/>
        </p:spPr>
        <p:txBody>
          <a:bodyPr wrap="square" rtlCol="0">
            <a:spAutoFit/>
          </a:bodyPr>
          <a:lstStyle/>
          <a:p>
            <a:pPr algn="ctr">
              <a:defRPr/>
            </a:pPr>
            <a:r>
              <a:rPr lang="fr-FR" sz="2800" b="1">
                <a:solidFill>
                  <a:srgbClr val="C00000"/>
                </a:solidFill>
              </a:rPr>
              <a:t>DEMO </a:t>
            </a:r>
            <a:endParaRPr/>
          </a:p>
        </p:txBody>
      </p:sp>
      <p:sp>
        <p:nvSpPr>
          <p:cNvPr id="33" name="Triangle isocèle 18"/>
          <p:cNvSpPr/>
          <p:nvPr/>
        </p:nvSpPr>
        <p:spPr bwMode="auto">
          <a:xfrm>
            <a:off x="1487488" y="1950332"/>
            <a:ext cx="8659899" cy="788111"/>
          </a:xfrm>
          <a:prstGeom prst="triangle">
            <a:avLst>
              <a:gd name="adj" fmla="val 49818"/>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
        <p:nvSpPr>
          <p:cNvPr id="34" name="ZoneTexte 19"/>
          <p:cNvSpPr txBox="1"/>
          <p:nvPr/>
        </p:nvSpPr>
        <p:spPr bwMode="auto">
          <a:xfrm>
            <a:off x="3576083" y="2247273"/>
            <a:ext cx="4570409" cy="523220"/>
          </a:xfrm>
          <a:prstGeom prst="rect">
            <a:avLst/>
          </a:prstGeom>
          <a:noFill/>
        </p:spPr>
        <p:txBody>
          <a:bodyPr wrap="square" rtlCol="0">
            <a:spAutoFit/>
          </a:bodyPr>
          <a:lstStyle/>
          <a:p>
            <a:pPr algn="ctr">
              <a:defRPr/>
            </a:pPr>
            <a:r>
              <a:rPr lang="fr-FR" sz="2800" b="1">
                <a:solidFill>
                  <a:srgbClr val="C00000"/>
                </a:solidFill>
              </a:rPr>
              <a:t>Physics &amp; Control integration</a:t>
            </a:r>
          </a:p>
        </p:txBody>
      </p:sp>
      <p:sp>
        <p:nvSpPr>
          <p:cNvPr id="35"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72114" y="174976"/>
            <a:ext cx="10058400" cy="457200"/>
          </a:xfrm>
        </p:spPr>
        <p:txBody>
          <a:bodyPr/>
          <a:lstStyle/>
          <a:p>
            <a:pPr>
              <a:defRPr/>
            </a:pPr>
            <a:r>
              <a:rPr lang="en-GB" sz="2800" b="1" dirty="0">
                <a:solidFill>
                  <a:srgbClr val="C00000"/>
                </a:solidFill>
              </a:rPr>
              <a:t>Expected availability of devices in 2024 / </a:t>
            </a:r>
            <a:r>
              <a:rPr lang="en-GB" sz="2800" b="1" dirty="0" smtClean="0">
                <a:solidFill>
                  <a:srgbClr val="C00000"/>
                </a:solidFill>
              </a:rPr>
              <a:t>2025: update</a:t>
            </a:r>
            <a:endParaRPr sz="2800" b="1" dirty="0">
              <a:solidFill>
                <a:srgbClr val="C00000"/>
              </a:solidFill>
            </a:endParaRPr>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4</a:t>
            </a:fld>
            <a:endParaRPr lang="en-GB"/>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18662" y="1124356"/>
            <a:ext cx="12145518" cy="1858010"/>
          </a:xfrm>
          <a:prstGeom prst="rect">
            <a:avLst/>
          </a:prstGeom>
        </p:spPr>
      </p:pic>
      <p:sp>
        <p:nvSpPr>
          <p:cNvPr id="8" name="Textfeld 7"/>
          <p:cNvSpPr txBox="1"/>
          <p:nvPr/>
        </p:nvSpPr>
        <p:spPr bwMode="auto">
          <a:xfrm>
            <a:off x="77010" y="3041161"/>
            <a:ext cx="11954174" cy="3370153"/>
          </a:xfrm>
          <a:prstGeom prst="rect">
            <a:avLst/>
          </a:prstGeom>
          <a:noFill/>
        </p:spPr>
        <p:txBody>
          <a:bodyPr wrap="square" rtlCol="0">
            <a:spAutoFit/>
          </a:bodyPr>
          <a:lstStyle/>
          <a:p>
            <a:pPr>
              <a:spcBef>
                <a:spcPts val="600"/>
              </a:spcBef>
              <a:defRPr/>
            </a:pPr>
            <a:r>
              <a:rPr lang="en-GB" sz="2200" b="1" u="sng" dirty="0"/>
              <a:t>TCV:</a:t>
            </a:r>
            <a:r>
              <a:rPr lang="en-GB" sz="2200" b="1" dirty="0"/>
              <a:t> </a:t>
            </a:r>
            <a:r>
              <a:rPr lang="en-GB" sz="2200" dirty="0"/>
              <a:t>semi-continuous operation; installation of tight baffled long legged divertor in/for 2</a:t>
            </a:r>
            <a:r>
              <a:rPr lang="en-GB" sz="2200" baseline="30000" dirty="0"/>
              <a:t>nd</a:t>
            </a:r>
            <a:r>
              <a:rPr lang="en-GB" sz="2200" dirty="0"/>
              <a:t> half of 2025, present domestic campaign continues until end of 2024; new call for 25/26 expected in fall of 2024</a:t>
            </a:r>
            <a:endParaRPr sz="2200" dirty="0"/>
          </a:p>
          <a:p>
            <a:pPr>
              <a:spcBef>
                <a:spcPts val="600"/>
              </a:spcBef>
              <a:defRPr/>
            </a:pPr>
            <a:r>
              <a:rPr lang="en-GB" sz="2200" b="1" u="sng" dirty="0"/>
              <a:t>AUG:</a:t>
            </a:r>
            <a:r>
              <a:rPr lang="en-GB" sz="2200" b="1" dirty="0"/>
              <a:t> </a:t>
            </a:r>
            <a:r>
              <a:rPr lang="en-GB" sz="2200" dirty="0"/>
              <a:t>Call for proposals for 24-25 in May ‘24 with </a:t>
            </a:r>
            <a:r>
              <a:rPr lang="en-GB" sz="2200" dirty="0" err="1"/>
              <a:t>Ringberg</a:t>
            </a:r>
            <a:r>
              <a:rPr lang="en-GB" sz="2200" dirty="0"/>
              <a:t> in June ‘24; Should not expect to be able to operate ADCs routinely or in feed-back control in 2024 – scenario development and RTC commissioning required and AUG expects this to be shared with TE…; AUG operation from Sep ‘25 until July ‘26</a:t>
            </a:r>
            <a:r>
              <a:rPr lang="en-GB" sz="2200" dirty="0" smtClean="0"/>
              <a:t>; </a:t>
            </a:r>
            <a:r>
              <a:rPr lang="en-GB" sz="2200" u="sng" dirty="0" smtClean="0"/>
              <a:t>use of SPI by </a:t>
            </a:r>
            <a:r>
              <a:rPr lang="en-GB" sz="2200" u="sng" dirty="0" err="1" smtClean="0"/>
              <a:t>EUROfusion</a:t>
            </a:r>
            <a:r>
              <a:rPr lang="en-GB" sz="2200" u="sng" dirty="0" smtClean="0"/>
              <a:t> to be discussed!</a:t>
            </a:r>
            <a:endParaRPr lang="en-GB" sz="2200" u="sng" dirty="0"/>
          </a:p>
          <a:p>
            <a:pPr>
              <a:spcBef>
                <a:spcPts val="600"/>
              </a:spcBef>
              <a:defRPr/>
            </a:pPr>
            <a:r>
              <a:rPr lang="en-GB" sz="2200" b="1" u="sng" dirty="0"/>
              <a:t>WEST:</a:t>
            </a:r>
            <a:r>
              <a:rPr lang="en-GB" sz="2200" b="1" dirty="0"/>
              <a:t> </a:t>
            </a:r>
            <a:r>
              <a:rPr lang="en-GB" sz="2200" dirty="0"/>
              <a:t>continuous operation in Dec 23-Jan-March 2024, then usual 2 campaigns/year. ECRH expected by end 2024</a:t>
            </a:r>
            <a:endParaRPr sz="2200" dirty="0"/>
          </a:p>
          <a:p>
            <a:pPr>
              <a:spcBef>
                <a:spcPts val="600"/>
              </a:spcBef>
              <a:defRPr/>
            </a:pPr>
            <a:r>
              <a:rPr lang="en-GB" sz="2200" b="1" u="sng" dirty="0"/>
              <a:t>PMU: </a:t>
            </a:r>
            <a:r>
              <a:rPr lang="en-GB" sz="2200" b="1" dirty="0">
                <a:solidFill>
                  <a:srgbClr val="FF0000"/>
                </a:solidFill>
              </a:rPr>
              <a:t>Need to confirm fraction / overall machine time on devices for 2024 and later for 2025</a:t>
            </a:r>
            <a:endParaRPr sz="2200" b="1" dirty="0">
              <a:solidFill>
                <a:srgbClr val="FF0000"/>
              </a:solidFill>
            </a:endParaRPr>
          </a:p>
        </p:txBody>
      </p:sp>
      <p:sp>
        <p:nvSpPr>
          <p:cNvPr id="9"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6" name="Image 5"/>
          <p:cNvPicPr>
            <a:picLocks noChangeAspect="1"/>
          </p:cNvPicPr>
          <p:nvPr/>
        </p:nvPicPr>
        <p:blipFill>
          <a:blip r:embed="rId2"/>
          <a:stretch/>
        </p:blipFill>
        <p:spPr bwMode="auto">
          <a:xfrm>
            <a:off x="1415480" y="646331"/>
            <a:ext cx="9933140" cy="2081628"/>
          </a:xfrm>
          <a:prstGeom prst="rect">
            <a:avLst/>
          </a:prstGeom>
        </p:spPr>
      </p:pic>
      <p:sp>
        <p:nvSpPr>
          <p:cNvPr id="7" name="ZoneTexte 6"/>
          <p:cNvSpPr txBox="1"/>
          <p:nvPr/>
        </p:nvSpPr>
        <p:spPr bwMode="auto">
          <a:xfrm>
            <a:off x="219456" y="0"/>
            <a:ext cx="6937248" cy="646331"/>
          </a:xfrm>
          <a:prstGeom prst="rect">
            <a:avLst/>
          </a:prstGeom>
          <a:noFill/>
        </p:spPr>
        <p:txBody>
          <a:bodyPr wrap="square" rtlCol="0">
            <a:spAutoFit/>
          </a:bodyPr>
          <a:lstStyle/>
          <a:p>
            <a:pPr>
              <a:defRPr/>
            </a:pPr>
            <a:r>
              <a:rPr lang="fr-FR" sz="3600" b="1" dirty="0">
                <a:solidFill>
                  <a:srgbClr val="C00000"/>
                </a:solidFill>
              </a:rPr>
              <a:t>End of </a:t>
            </a:r>
            <a:r>
              <a:rPr lang="fr-FR" sz="3600" b="1" dirty="0" smtClean="0">
                <a:solidFill>
                  <a:srgbClr val="C00000"/>
                </a:solidFill>
              </a:rPr>
              <a:t>JET: update</a:t>
            </a:r>
            <a:endParaRPr dirty="0"/>
          </a:p>
        </p:txBody>
      </p:sp>
      <p:graphicFrame>
        <p:nvGraphicFramePr>
          <p:cNvPr id="3" name="Tableau 2"/>
          <p:cNvGraphicFramePr>
            <a:graphicFrameLocks noGrp="1"/>
          </p:cNvGraphicFramePr>
          <p:nvPr>
            <p:extLst>
              <p:ext uri="{D42A27DB-BD31-4B8C-83A1-F6EECF244321}">
                <p14:modId xmlns:p14="http://schemas.microsoft.com/office/powerpoint/2010/main" val="3027894457"/>
              </p:ext>
            </p:extLst>
          </p:nvPr>
        </p:nvGraphicFramePr>
        <p:xfrm>
          <a:off x="219456" y="2802579"/>
          <a:ext cx="11709192" cy="3230880"/>
        </p:xfrm>
        <a:graphic>
          <a:graphicData uri="http://schemas.openxmlformats.org/drawingml/2006/table">
            <a:tbl>
              <a:tblPr firstRow="1" bandRow="1">
                <a:tableStyleId>{5C22544A-7EE6-4342-B048-85BDC9FD1C3A}</a:tableStyleId>
              </a:tblPr>
              <a:tblGrid>
                <a:gridCol w="3284256">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3528392">
                  <a:extLst>
                    <a:ext uri="{9D8B030D-6E8A-4147-A177-3AD203B41FA5}">
                      <a16:colId xmlns:a16="http://schemas.microsoft.com/office/drawing/2014/main" val="20003"/>
                    </a:ext>
                  </a:extLst>
                </a:gridCol>
              </a:tblGrid>
              <a:tr h="372059">
                <a:tc>
                  <a:txBody>
                    <a:bodyPr/>
                    <a:lstStyle/>
                    <a:p>
                      <a:pPr algn="ctr">
                        <a:defRPr/>
                      </a:pPr>
                      <a:r>
                        <a:rPr lang="fr-FR" sz="2800" dirty="0"/>
                        <a:t>DTE3 </a:t>
                      </a:r>
                      <a:endParaRPr sz="2800" dirty="0"/>
                    </a:p>
                  </a:txBody>
                  <a:tcPr/>
                </a:tc>
                <a:tc>
                  <a:txBody>
                    <a:bodyPr/>
                    <a:lstStyle/>
                    <a:p>
                      <a:pPr algn="ctr">
                        <a:defRPr/>
                      </a:pPr>
                      <a:r>
                        <a:rPr lang="fr-FR" sz="2800" dirty="0"/>
                        <a:t>C47</a:t>
                      </a:r>
                      <a:endParaRPr sz="2800" dirty="0"/>
                    </a:p>
                  </a:txBody>
                  <a:tcPr/>
                </a:tc>
                <a:tc>
                  <a:txBody>
                    <a:bodyPr/>
                    <a:lstStyle/>
                    <a:p>
                      <a:pPr algn="ctr">
                        <a:defRPr/>
                      </a:pPr>
                      <a:r>
                        <a:rPr lang="fr-FR" sz="2800" dirty="0" smtClean="0"/>
                        <a:t>C45B</a:t>
                      </a:r>
                      <a:endParaRPr sz="2800" dirty="0"/>
                    </a:p>
                  </a:txBody>
                  <a:tcPr/>
                </a:tc>
                <a:extLst>
                  <a:ext uri="{0D108BD9-81ED-4DB2-BD59-A6C34878D82A}">
                    <a16:rowId xmlns:a16="http://schemas.microsoft.com/office/drawing/2014/main" val="10000"/>
                  </a:ext>
                </a:extLst>
              </a:tr>
              <a:tr h="266277">
                <a:tc>
                  <a:txBody>
                    <a:bodyPr/>
                    <a:lstStyle/>
                    <a:p>
                      <a:pPr algn="ctr">
                        <a:defRPr/>
                      </a:pPr>
                      <a:r>
                        <a:rPr lang="fr-FR" sz="1800" b="1" dirty="0"/>
                        <a:t>7 </a:t>
                      </a:r>
                      <a:r>
                        <a:rPr lang="fr-FR" sz="1800" b="1" dirty="0" err="1"/>
                        <a:t>weeks</a:t>
                      </a:r>
                      <a:endParaRPr lang="fr-FR" sz="1800" b="1" dirty="0"/>
                    </a:p>
                  </a:txBody>
                  <a:tcPr/>
                </a:tc>
                <a:tc>
                  <a:txBody>
                    <a:bodyPr/>
                    <a:lstStyle/>
                    <a:p>
                      <a:pPr algn="ctr">
                        <a:defRPr/>
                      </a:pPr>
                      <a:r>
                        <a:rPr lang="fr-FR" sz="1800" b="1" dirty="0"/>
                        <a:t>6 </a:t>
                      </a:r>
                      <a:r>
                        <a:rPr lang="fr-FR" sz="1800" b="1" dirty="0" err="1"/>
                        <a:t>weeks</a:t>
                      </a:r>
                      <a:endParaRPr lang="fr-FR" sz="1800" b="1" dirty="0"/>
                    </a:p>
                  </a:txBody>
                  <a:tcPr/>
                </a:tc>
                <a:tc>
                  <a:txBody>
                    <a:bodyPr/>
                    <a:lstStyle/>
                    <a:p>
                      <a:pPr algn="ctr">
                        <a:defRPr/>
                      </a:pPr>
                      <a:r>
                        <a:rPr lang="fr-FR" sz="1800" b="1" dirty="0"/>
                        <a:t>3 </a:t>
                      </a:r>
                      <a:r>
                        <a:rPr lang="fr-FR" sz="1800" b="1" dirty="0" err="1"/>
                        <a:t>weeks</a:t>
                      </a:r>
                      <a:endParaRPr lang="fr-FR" sz="1800" b="1" dirty="0"/>
                    </a:p>
                  </a:txBody>
                  <a:tcPr/>
                </a:tc>
                <a:extLst>
                  <a:ext uri="{0D108BD9-81ED-4DB2-BD59-A6C34878D82A}">
                    <a16:rowId xmlns:a16="http://schemas.microsoft.com/office/drawing/2014/main" val="10001"/>
                  </a:ext>
                </a:extLst>
              </a:tr>
              <a:tr h="1860293">
                <a:tc>
                  <a:txBody>
                    <a:bodyPr/>
                    <a:lstStyle/>
                    <a:p>
                      <a:pPr>
                        <a:defRPr/>
                      </a:pPr>
                      <a:r>
                        <a:rPr lang="fr-FR" sz="1600" dirty="0" err="1" smtClean="0"/>
                        <a:t>Campaign</a:t>
                      </a:r>
                      <a:r>
                        <a:rPr lang="fr-FR" sz="1600" baseline="0" dirty="0" smtClean="0"/>
                        <a:t> on-</a:t>
                      </a:r>
                      <a:r>
                        <a:rPr lang="fr-FR" sz="1600" baseline="0" dirty="0" err="1" smtClean="0"/>
                        <a:t>going</a:t>
                      </a:r>
                      <a:endParaRPr lang="fr-FR" sz="1600" baseline="0" dirty="0" smtClean="0"/>
                    </a:p>
                    <a:p>
                      <a:pPr>
                        <a:defRPr/>
                      </a:pPr>
                      <a:r>
                        <a:rPr lang="fr-FR" sz="1600" baseline="0" dirty="0" smtClean="0"/>
                        <a:t>First </a:t>
                      </a:r>
                      <a:r>
                        <a:rPr lang="fr-FR" sz="1600" baseline="0" dirty="0" err="1" smtClean="0"/>
                        <a:t>succint</a:t>
                      </a:r>
                      <a:r>
                        <a:rPr lang="fr-FR" sz="1600" baseline="0" dirty="0" smtClean="0"/>
                        <a:t> </a:t>
                      </a:r>
                      <a:r>
                        <a:rPr lang="fr-FR" sz="1600" baseline="0" dirty="0" err="1" smtClean="0"/>
                        <a:t>review</a:t>
                      </a:r>
                      <a:r>
                        <a:rPr lang="fr-FR" sz="1600" baseline="0" dirty="0" smtClean="0"/>
                        <a:t> meeting </a:t>
                      </a:r>
                      <a:r>
                        <a:rPr lang="fr-FR" sz="1600" baseline="0" dirty="0" err="1" smtClean="0"/>
                        <a:t>held</a:t>
                      </a:r>
                      <a:r>
                        <a:rPr lang="fr-FR" sz="1600" baseline="0" dirty="0" smtClean="0"/>
                        <a:t> on the 18th (last </a:t>
                      </a:r>
                      <a:r>
                        <a:rPr lang="fr-FR" sz="1600" baseline="0" dirty="0" err="1" smtClean="0"/>
                        <a:t>Monday</a:t>
                      </a:r>
                      <a:endParaRPr lang="fr-FR" sz="1600" baseline="0" dirty="0" smtClean="0"/>
                    </a:p>
                    <a:p>
                      <a:pPr>
                        <a:defRPr/>
                      </a:pPr>
                      <a:r>
                        <a:rPr lang="fr-FR" sz="1600" baseline="0" dirty="0" smtClean="0"/>
                        <a:t>Second cycle </a:t>
                      </a:r>
                      <a:r>
                        <a:rPr lang="fr-FR" sz="1600" baseline="0" dirty="0" err="1" smtClean="0"/>
                        <a:t>commecing</a:t>
                      </a:r>
                      <a:r>
                        <a:rPr lang="fr-FR" sz="1600" baseline="0" dirty="0" smtClean="0"/>
                        <a:t> on </a:t>
                      </a:r>
                      <a:r>
                        <a:rPr lang="fr-FR" sz="1600" baseline="0" dirty="0" err="1" smtClean="0"/>
                        <a:t>friday</a:t>
                      </a:r>
                      <a:endParaRPr lang="en-US" sz="1600" dirty="0"/>
                    </a:p>
                  </a:txBody>
                  <a:tcPr/>
                </a:tc>
                <a:tc>
                  <a:txBody>
                    <a:bodyPr/>
                    <a:lstStyle/>
                    <a:p>
                      <a:pPr>
                        <a:spcBef>
                          <a:spcPts val="600"/>
                        </a:spcBef>
                        <a:defRPr/>
                      </a:pPr>
                      <a:r>
                        <a:rPr lang="en-US" sz="1600" b="1" dirty="0"/>
                        <a:t>TCU group</a:t>
                      </a:r>
                      <a:r>
                        <a:rPr lang="en-US" sz="1600" dirty="0"/>
                        <a:t>: Operator in charge of day-to-day management of the activities, with a restricted group of people (TCU group). </a:t>
                      </a:r>
                      <a:r>
                        <a:rPr lang="fr-FR" sz="1600" dirty="0" smtClean="0"/>
                        <a:t>2 </a:t>
                      </a:r>
                      <a:r>
                        <a:rPr lang="fr-FR" sz="1600" dirty="0" err="1" smtClean="0"/>
                        <a:t>TFLs</a:t>
                      </a:r>
                      <a:r>
                        <a:rPr lang="fr-FR" sz="1600" dirty="0" smtClean="0"/>
                        <a:t> </a:t>
                      </a:r>
                      <a:r>
                        <a:rPr lang="fr-FR" sz="1600" dirty="0" err="1" smtClean="0"/>
                        <a:t>represented</a:t>
                      </a:r>
                      <a:r>
                        <a:rPr lang="fr-FR" sz="1600" baseline="0" dirty="0" smtClean="0"/>
                        <a:t> as </a:t>
                      </a:r>
                      <a:r>
                        <a:rPr lang="fr-FR" sz="1600" baseline="0" dirty="0" err="1" smtClean="0"/>
                        <a:t>well</a:t>
                      </a:r>
                      <a:r>
                        <a:rPr lang="fr-FR" sz="1600" baseline="0" dirty="0" smtClean="0"/>
                        <a:t> as 2 </a:t>
                      </a:r>
                      <a:r>
                        <a:rPr lang="fr-FR" sz="1600" baseline="0" dirty="0" err="1" smtClean="0"/>
                        <a:t>RTCs</a:t>
                      </a:r>
                      <a:endParaRPr dirty="0"/>
                    </a:p>
                    <a:p>
                      <a:pPr marL="285750" indent="-285750">
                        <a:spcBef>
                          <a:spcPts val="600"/>
                        </a:spcBef>
                        <a:buFont typeface="Wingdings"/>
                        <a:buChar char="q"/>
                        <a:defRPr/>
                      </a:pPr>
                      <a:r>
                        <a:rPr lang="fr-FR" sz="1600" dirty="0" smtClean="0"/>
                        <a:t>First plan </a:t>
                      </a:r>
                      <a:r>
                        <a:rPr lang="fr-FR" sz="1600" dirty="0" err="1" smtClean="0"/>
                        <a:t>discussed</a:t>
                      </a:r>
                      <a:r>
                        <a:rPr lang="fr-FR" sz="1600" baseline="0" dirty="0" smtClean="0"/>
                        <a:t> in JPEC</a:t>
                      </a:r>
                    </a:p>
                    <a:p>
                      <a:pPr marL="285750" indent="-285750">
                        <a:spcBef>
                          <a:spcPts val="600"/>
                        </a:spcBef>
                        <a:buFont typeface="Wingdings"/>
                        <a:buChar char="q"/>
                        <a:defRPr/>
                      </a:pPr>
                      <a:r>
                        <a:rPr lang="fr-FR" sz="1600" baseline="0" dirty="0" err="1" smtClean="0"/>
                        <a:t>Integration</a:t>
                      </a:r>
                      <a:r>
                        <a:rPr lang="fr-FR" sz="1600" baseline="0" dirty="0" smtClean="0"/>
                        <a:t> of the LID-QMS </a:t>
                      </a:r>
                      <a:r>
                        <a:rPr lang="fr-FR" sz="1600" baseline="0" dirty="0" err="1" smtClean="0"/>
                        <a:t>being</a:t>
                      </a:r>
                      <a:r>
                        <a:rPr lang="fr-FR" sz="1600" baseline="0" dirty="0" smtClean="0"/>
                        <a:t> </a:t>
                      </a:r>
                      <a:r>
                        <a:rPr lang="fr-FR" sz="1600" baseline="0" dirty="0" err="1" smtClean="0"/>
                        <a:t>discussed</a:t>
                      </a:r>
                      <a:r>
                        <a:rPr lang="fr-FR" sz="1600" baseline="0" dirty="0" smtClean="0"/>
                        <a:t> as </a:t>
                      </a:r>
                      <a:r>
                        <a:rPr lang="fr-FR" sz="1600" baseline="0" dirty="0" err="1" smtClean="0"/>
                        <a:t>well</a:t>
                      </a:r>
                      <a:r>
                        <a:rPr lang="fr-FR" sz="1600" baseline="0" dirty="0" smtClean="0"/>
                        <a:t>. </a:t>
                      </a:r>
                      <a:endParaRPr dirty="0"/>
                    </a:p>
                    <a:p>
                      <a:pPr marL="285750" indent="-285750">
                        <a:spcBef>
                          <a:spcPts val="600"/>
                        </a:spcBef>
                        <a:buFont typeface="Wingdings"/>
                        <a:buChar char="q"/>
                        <a:defRPr/>
                      </a:pPr>
                      <a:r>
                        <a:rPr lang="fr-FR" sz="1600" dirty="0" err="1" smtClean="0"/>
                        <a:t>Competences</a:t>
                      </a:r>
                      <a:r>
                        <a:rPr lang="fr-FR" sz="1600" dirty="0" smtClean="0"/>
                        <a:t> </a:t>
                      </a:r>
                      <a:r>
                        <a:rPr lang="fr-FR" sz="1600" dirty="0" err="1" smtClean="0"/>
                        <a:t>required</a:t>
                      </a:r>
                      <a:r>
                        <a:rPr lang="fr-FR" sz="1600" dirty="0" smtClean="0"/>
                        <a:t> </a:t>
                      </a:r>
                      <a:r>
                        <a:rPr lang="fr-FR" sz="1600" dirty="0" err="1" smtClean="0"/>
                        <a:t>from</a:t>
                      </a:r>
                      <a:r>
                        <a:rPr lang="fr-FR" sz="1600" dirty="0" smtClean="0"/>
                        <a:t> </a:t>
                      </a:r>
                      <a:r>
                        <a:rPr lang="fr-FR" sz="1600" dirty="0" err="1" smtClean="0"/>
                        <a:t>EUROfusion</a:t>
                      </a:r>
                      <a:r>
                        <a:rPr lang="fr-FR" sz="1600" dirty="0" smtClean="0"/>
                        <a:t> </a:t>
                      </a:r>
                      <a:r>
                        <a:rPr lang="fr-FR" sz="1600" dirty="0" err="1" smtClean="0"/>
                        <a:t>identified</a:t>
                      </a:r>
                      <a:r>
                        <a:rPr lang="fr-FR" sz="1600" dirty="0" smtClean="0"/>
                        <a:t> </a:t>
                      </a:r>
                    </a:p>
                    <a:p>
                      <a:pPr marL="285750" indent="-285750">
                        <a:spcBef>
                          <a:spcPts val="600"/>
                        </a:spcBef>
                        <a:buFont typeface="Wingdings"/>
                        <a:buChar char="q"/>
                        <a:defRPr/>
                      </a:pPr>
                      <a:r>
                        <a:rPr lang="fr-FR" sz="1600" dirty="0" err="1" smtClean="0"/>
                        <a:t>Depending</a:t>
                      </a:r>
                      <a:r>
                        <a:rPr lang="fr-FR" sz="1600" baseline="0" dirty="0" smtClean="0"/>
                        <a:t> on the </a:t>
                      </a:r>
                      <a:r>
                        <a:rPr lang="fr-FR" sz="1600" baseline="0" dirty="0" err="1" smtClean="0"/>
                        <a:t>cleaning</a:t>
                      </a:r>
                      <a:r>
                        <a:rPr lang="fr-FR" sz="1600" baseline="0" dirty="0" smtClean="0"/>
                        <a:t> </a:t>
                      </a:r>
                      <a:r>
                        <a:rPr lang="fr-FR" sz="1600" baseline="0" dirty="0" err="1" smtClean="0"/>
                        <a:t>progress</a:t>
                      </a:r>
                      <a:r>
                        <a:rPr lang="fr-FR" sz="1600" baseline="0" dirty="0" smtClean="0"/>
                        <a:t> possible </a:t>
                      </a:r>
                      <a:r>
                        <a:rPr lang="fr-FR" sz="1600" baseline="0" dirty="0" err="1" smtClean="0"/>
                        <a:t>opportunity</a:t>
                      </a:r>
                      <a:r>
                        <a:rPr lang="fr-FR" sz="1600" baseline="0" dirty="0" smtClean="0"/>
                        <a:t> of </a:t>
                      </a:r>
                      <a:r>
                        <a:rPr lang="fr-FR" sz="1600" baseline="0" dirty="0" err="1" smtClean="0"/>
                        <a:t>low</a:t>
                      </a:r>
                      <a:r>
                        <a:rPr lang="fr-FR" sz="1600" baseline="0" dirty="0" smtClean="0"/>
                        <a:t> </a:t>
                      </a:r>
                      <a:r>
                        <a:rPr lang="fr-FR" sz="1600" baseline="0" dirty="0" err="1" smtClean="0"/>
                        <a:t>risk</a:t>
                      </a:r>
                      <a:r>
                        <a:rPr lang="fr-FR" sz="1600" baseline="0" dirty="0" smtClean="0"/>
                        <a:t> </a:t>
                      </a:r>
                      <a:r>
                        <a:rPr lang="fr-FR" sz="1600" baseline="0" dirty="0" err="1" smtClean="0"/>
                        <a:t>experiments</a:t>
                      </a:r>
                      <a:r>
                        <a:rPr lang="fr-FR" sz="1600" baseline="0" dirty="0" smtClean="0"/>
                        <a:t> </a:t>
                      </a:r>
                      <a:endParaRPr dirty="0"/>
                    </a:p>
                  </a:txBody>
                  <a:tcPr/>
                </a:tc>
                <a:tc>
                  <a:txBody>
                    <a:bodyPr/>
                    <a:lstStyle/>
                    <a:p>
                      <a:pPr marL="285750" marR="0" lvl="0" indent="-285750" algn="l" defTabSz="914400">
                        <a:lnSpc>
                          <a:spcPct val="100000"/>
                        </a:lnSpc>
                        <a:spcBef>
                          <a:spcPts val="600"/>
                        </a:spcBef>
                        <a:spcAft>
                          <a:spcPts val="0"/>
                        </a:spcAft>
                        <a:buClrTx/>
                        <a:buSzTx/>
                        <a:buFont typeface="Wingdings" panose="05000000000000000000" pitchFamily="2" charset="2"/>
                        <a:buChar char="q"/>
                        <a:defRPr/>
                      </a:pPr>
                      <a:r>
                        <a:rPr lang="fr-FR" sz="1600" dirty="0" err="1" smtClean="0"/>
                        <a:t>Proposal</a:t>
                      </a:r>
                      <a:r>
                        <a:rPr lang="fr-FR" sz="1600" dirty="0" smtClean="0"/>
                        <a:t> </a:t>
                      </a:r>
                      <a:r>
                        <a:rPr lang="fr-FR" sz="1600" dirty="0" err="1" smtClean="0"/>
                        <a:t>being</a:t>
                      </a:r>
                      <a:r>
                        <a:rPr lang="fr-FR" sz="1600" dirty="0" smtClean="0"/>
                        <a:t> </a:t>
                      </a:r>
                      <a:r>
                        <a:rPr lang="fr-FR" sz="1600" dirty="0" err="1" smtClean="0"/>
                        <a:t>collected</a:t>
                      </a:r>
                      <a:r>
                        <a:rPr lang="fr-FR" sz="1600" dirty="0" smtClean="0"/>
                        <a:t> by the </a:t>
                      </a:r>
                      <a:r>
                        <a:rPr lang="fr-FR" sz="1600" dirty="0" err="1" smtClean="0"/>
                        <a:t>TFLs</a:t>
                      </a:r>
                      <a:r>
                        <a:rPr lang="fr-FR" sz="1600" dirty="0" smtClean="0"/>
                        <a:t> </a:t>
                      </a:r>
                    </a:p>
                    <a:p>
                      <a:pPr marL="285750" marR="0" lvl="0" indent="-285750" algn="l" defTabSz="914400">
                        <a:lnSpc>
                          <a:spcPct val="100000"/>
                        </a:lnSpc>
                        <a:spcBef>
                          <a:spcPts val="600"/>
                        </a:spcBef>
                        <a:spcAft>
                          <a:spcPts val="0"/>
                        </a:spcAft>
                        <a:buClrTx/>
                        <a:buSzTx/>
                        <a:buFont typeface="Wingdings" panose="05000000000000000000" pitchFamily="2" charset="2"/>
                        <a:buChar char="q"/>
                        <a:defRPr/>
                      </a:pPr>
                      <a:r>
                        <a:rPr lang="fr-FR" sz="1600" dirty="0" err="1" smtClean="0"/>
                        <a:t>Proposal</a:t>
                      </a:r>
                      <a:r>
                        <a:rPr lang="fr-FR" sz="1600" dirty="0" smtClean="0"/>
                        <a:t> </a:t>
                      </a:r>
                      <a:r>
                        <a:rPr lang="fr-FR" sz="1600" dirty="0" err="1" smtClean="0"/>
                        <a:t>within</a:t>
                      </a:r>
                      <a:r>
                        <a:rPr lang="fr-FR" sz="1600" dirty="0" smtClean="0"/>
                        <a:t> the C45 </a:t>
                      </a:r>
                      <a:r>
                        <a:rPr lang="fr-FR" sz="1600" dirty="0" err="1" smtClean="0"/>
                        <a:t>framework</a:t>
                      </a:r>
                      <a:r>
                        <a:rPr lang="fr-FR" sz="1600" dirty="0" smtClean="0"/>
                        <a:t>. </a:t>
                      </a:r>
                    </a:p>
                    <a:p>
                      <a:pPr marL="285750" marR="0" lvl="0" indent="-285750" algn="l" defTabSz="914400">
                        <a:lnSpc>
                          <a:spcPct val="100000"/>
                        </a:lnSpc>
                        <a:spcBef>
                          <a:spcPts val="600"/>
                        </a:spcBef>
                        <a:spcAft>
                          <a:spcPts val="0"/>
                        </a:spcAft>
                        <a:buClrTx/>
                        <a:buSzTx/>
                        <a:buFont typeface="Wingdings" panose="05000000000000000000" pitchFamily="2" charset="2"/>
                        <a:buChar char="q"/>
                        <a:defRPr/>
                      </a:pPr>
                      <a:r>
                        <a:rPr lang="fr-FR" sz="1600" dirty="0" smtClean="0"/>
                        <a:t>First global</a:t>
                      </a:r>
                      <a:r>
                        <a:rPr lang="fr-FR" sz="1600" baseline="0" dirty="0" smtClean="0"/>
                        <a:t> plan to </a:t>
                      </a:r>
                      <a:r>
                        <a:rPr lang="fr-FR" sz="1600" baseline="0" dirty="0" err="1" smtClean="0"/>
                        <a:t>be</a:t>
                      </a:r>
                      <a:r>
                        <a:rPr lang="fr-FR" sz="1600" baseline="0" dirty="0" smtClean="0"/>
                        <a:t> </a:t>
                      </a:r>
                      <a:r>
                        <a:rPr lang="fr-FR" sz="1600" baseline="0" dirty="0" err="1" smtClean="0"/>
                        <a:t>discussed</a:t>
                      </a:r>
                      <a:r>
                        <a:rPr lang="fr-FR" sz="1600" baseline="0" dirty="0" smtClean="0"/>
                        <a:t> in JPEC on the 12th of </a:t>
                      </a:r>
                      <a:r>
                        <a:rPr lang="fr-FR" sz="1600" baseline="0" dirty="0" err="1" smtClean="0"/>
                        <a:t>October</a:t>
                      </a:r>
                      <a:r>
                        <a:rPr lang="fr-FR" sz="1600" dirty="0" smtClean="0"/>
                        <a:t>.</a:t>
                      </a:r>
                    </a:p>
                    <a:p>
                      <a:pPr marL="285750" marR="0" lvl="0" indent="-285750" algn="l" defTabSz="914400">
                        <a:lnSpc>
                          <a:spcPct val="100000"/>
                        </a:lnSpc>
                        <a:spcBef>
                          <a:spcPts val="600"/>
                        </a:spcBef>
                        <a:spcAft>
                          <a:spcPts val="0"/>
                        </a:spcAft>
                        <a:buClrTx/>
                        <a:buSzTx/>
                        <a:buFont typeface="Wingdings" panose="05000000000000000000" pitchFamily="2" charset="2"/>
                        <a:buChar char="q"/>
                        <a:defRPr/>
                      </a:pPr>
                      <a:r>
                        <a:rPr lang="fr-FR" sz="1600" dirty="0" smtClean="0"/>
                        <a:t>TAP and </a:t>
                      </a:r>
                      <a:r>
                        <a:rPr lang="fr-FR" sz="1600" dirty="0" err="1" smtClean="0"/>
                        <a:t>timeline</a:t>
                      </a:r>
                      <a:r>
                        <a:rPr lang="fr-FR" sz="1600" dirty="0" smtClean="0"/>
                        <a:t> to </a:t>
                      </a:r>
                      <a:r>
                        <a:rPr lang="fr-FR" sz="1600" dirty="0" err="1" smtClean="0"/>
                        <a:t>be</a:t>
                      </a:r>
                      <a:r>
                        <a:rPr lang="fr-FR" sz="1600" dirty="0" smtClean="0"/>
                        <a:t> </a:t>
                      </a:r>
                      <a:r>
                        <a:rPr lang="fr-FR" sz="1600" dirty="0" err="1" smtClean="0"/>
                        <a:t>submitted</a:t>
                      </a:r>
                      <a:r>
                        <a:rPr lang="fr-FR" sz="1600" dirty="0" smtClean="0"/>
                        <a:t> on the 26th of </a:t>
                      </a:r>
                      <a:r>
                        <a:rPr lang="fr-FR" sz="1600" dirty="0" err="1" smtClean="0"/>
                        <a:t>October</a:t>
                      </a:r>
                      <a:r>
                        <a:rPr lang="fr-FR" sz="1600" dirty="0" smtClean="0"/>
                        <a:t>.</a:t>
                      </a:r>
                      <a:r>
                        <a:rPr lang="fr-FR" sz="1600" baseline="0" dirty="0" smtClean="0"/>
                        <a:t> </a:t>
                      </a:r>
                    </a:p>
                    <a:p>
                      <a:pPr marL="285750" marR="0" lvl="0" indent="-285750" algn="l" defTabSz="914400">
                        <a:lnSpc>
                          <a:spcPct val="100000"/>
                        </a:lnSpc>
                        <a:spcBef>
                          <a:spcPts val="600"/>
                        </a:spcBef>
                        <a:spcAft>
                          <a:spcPts val="0"/>
                        </a:spcAft>
                        <a:buClrTx/>
                        <a:buSzTx/>
                        <a:buFont typeface="Wingdings" panose="05000000000000000000" pitchFamily="2" charset="2"/>
                        <a:buChar char="q"/>
                        <a:defRPr/>
                      </a:pPr>
                      <a:r>
                        <a:rPr lang="fr-FR" sz="1600" baseline="0" dirty="0" smtClean="0"/>
                        <a:t>Participation </a:t>
                      </a:r>
                      <a:r>
                        <a:rPr lang="fr-FR" sz="1600" baseline="0" dirty="0" err="1" smtClean="0"/>
                        <a:t>treated</a:t>
                      </a:r>
                      <a:r>
                        <a:rPr lang="fr-FR" sz="1600" baseline="0" dirty="0" smtClean="0"/>
                        <a:t> as an extension of C45. </a:t>
                      </a:r>
                      <a:endParaRPr lang="fr-FR" sz="1600" dirty="0"/>
                    </a:p>
                  </a:txBody>
                  <a:tcPr/>
                </a:tc>
                <a:extLst>
                  <a:ext uri="{0D108BD9-81ED-4DB2-BD59-A6C34878D82A}">
                    <a16:rowId xmlns:a16="http://schemas.microsoft.com/office/drawing/2014/main" val="10002"/>
                  </a:ext>
                </a:extLst>
              </a:tr>
            </a:tbl>
          </a:graphicData>
        </a:graphic>
      </p:graphicFrame>
      <p:sp>
        <p:nvSpPr>
          <p:cNvPr id="4" name="ZoneTexte 3"/>
          <p:cNvSpPr txBox="1"/>
          <p:nvPr/>
        </p:nvSpPr>
        <p:spPr bwMode="auto">
          <a:xfrm>
            <a:off x="3185067" y="1435574"/>
            <a:ext cx="3632548" cy="646331"/>
          </a:xfrm>
          <a:prstGeom prst="rect">
            <a:avLst/>
          </a:prstGeom>
          <a:solidFill>
            <a:srgbClr val="0000FF"/>
          </a:solidFill>
        </p:spPr>
        <p:txBody>
          <a:bodyPr wrap="square" rtlCol="0">
            <a:spAutoFit/>
          </a:bodyPr>
          <a:lstStyle/>
          <a:p>
            <a:pPr algn="ctr">
              <a:defRPr/>
            </a:pPr>
            <a:r>
              <a:rPr lang="fr-FR" b="1" dirty="0">
                <a:solidFill>
                  <a:schemeClr val="bg1"/>
                </a:solidFill>
              </a:rPr>
              <a:t>C45</a:t>
            </a:r>
            <a:endParaRPr dirty="0"/>
          </a:p>
          <a:p>
            <a:pPr algn="ctr">
              <a:defRPr/>
            </a:pPr>
            <a:r>
              <a:rPr lang="fr-FR" b="1" dirty="0" err="1">
                <a:solidFill>
                  <a:schemeClr val="bg1"/>
                </a:solidFill>
              </a:rPr>
              <a:t>Seeding</a:t>
            </a:r>
            <a:r>
              <a:rPr lang="fr-FR" b="1" dirty="0">
                <a:solidFill>
                  <a:schemeClr val="bg1"/>
                </a:solidFill>
              </a:rPr>
              <a:t>, SPI, No-</a:t>
            </a:r>
            <a:r>
              <a:rPr lang="fr-FR" b="1" dirty="0" err="1">
                <a:solidFill>
                  <a:schemeClr val="bg1"/>
                </a:solidFill>
              </a:rPr>
              <a:t>ELMs</a:t>
            </a:r>
            <a:r>
              <a:rPr lang="fr-FR" b="1" dirty="0">
                <a:solidFill>
                  <a:schemeClr val="bg1"/>
                </a:solidFill>
              </a:rPr>
              <a:t>, control</a:t>
            </a:r>
            <a:endParaRPr dirty="0"/>
          </a:p>
        </p:txBody>
      </p:sp>
      <p:sp>
        <p:nvSpPr>
          <p:cNvPr id="8" name="ZoneTexte 7"/>
          <p:cNvSpPr txBox="1"/>
          <p:nvPr/>
        </p:nvSpPr>
        <p:spPr bwMode="auto">
          <a:xfrm>
            <a:off x="7903414" y="1435574"/>
            <a:ext cx="876823" cy="646331"/>
          </a:xfrm>
          <a:prstGeom prst="rect">
            <a:avLst/>
          </a:prstGeom>
          <a:solidFill>
            <a:srgbClr val="009900"/>
          </a:solidFill>
        </p:spPr>
        <p:txBody>
          <a:bodyPr wrap="square" rtlCol="0">
            <a:spAutoFit/>
          </a:bodyPr>
          <a:lstStyle/>
          <a:p>
            <a:pPr algn="ctr">
              <a:defRPr/>
            </a:pPr>
            <a:r>
              <a:rPr lang="fr-FR" b="1" dirty="0">
                <a:solidFill>
                  <a:schemeClr val="bg1"/>
                </a:solidFill>
              </a:rPr>
              <a:t>C46</a:t>
            </a:r>
            <a:endParaRPr dirty="0"/>
          </a:p>
          <a:p>
            <a:pPr algn="ctr">
              <a:defRPr/>
            </a:pPr>
            <a:r>
              <a:rPr lang="fr-FR" b="1" dirty="0">
                <a:solidFill>
                  <a:schemeClr val="bg1"/>
                </a:solidFill>
              </a:rPr>
              <a:t>DTE3</a:t>
            </a:r>
            <a:endParaRPr dirty="0"/>
          </a:p>
        </p:txBody>
      </p:sp>
      <p:sp>
        <p:nvSpPr>
          <p:cNvPr id="9" name="ZoneTexte 8"/>
          <p:cNvSpPr txBox="1"/>
          <p:nvPr/>
        </p:nvSpPr>
        <p:spPr bwMode="auto">
          <a:xfrm>
            <a:off x="9011845" y="1435574"/>
            <a:ext cx="1070808" cy="646331"/>
          </a:xfrm>
          <a:prstGeom prst="rect">
            <a:avLst/>
          </a:prstGeom>
          <a:solidFill>
            <a:srgbClr val="0000FF"/>
          </a:solidFill>
        </p:spPr>
        <p:txBody>
          <a:bodyPr wrap="square" rtlCol="0">
            <a:spAutoFit/>
          </a:bodyPr>
          <a:lstStyle/>
          <a:p>
            <a:pPr algn="ctr">
              <a:defRPr/>
            </a:pPr>
            <a:r>
              <a:rPr lang="fr-FR" b="1" dirty="0" smtClean="0">
                <a:solidFill>
                  <a:schemeClr val="bg1"/>
                </a:solidFill>
              </a:rPr>
              <a:t>C47</a:t>
            </a:r>
            <a:endParaRPr dirty="0"/>
          </a:p>
          <a:p>
            <a:pPr algn="ctr">
              <a:defRPr/>
            </a:pPr>
            <a:r>
              <a:rPr lang="fr-FR" b="1" dirty="0">
                <a:solidFill>
                  <a:schemeClr val="bg1"/>
                </a:solidFill>
              </a:rPr>
              <a:t>Clean-up</a:t>
            </a:r>
            <a:endParaRPr dirty="0"/>
          </a:p>
        </p:txBody>
      </p:sp>
      <p:sp>
        <p:nvSpPr>
          <p:cNvPr id="11" name="ZoneTexte 10"/>
          <p:cNvSpPr txBox="1"/>
          <p:nvPr/>
        </p:nvSpPr>
        <p:spPr bwMode="auto">
          <a:xfrm rot="16199999">
            <a:off x="6778063" y="1617737"/>
            <a:ext cx="795570" cy="369332"/>
          </a:xfrm>
          <a:prstGeom prst="rect">
            <a:avLst/>
          </a:prstGeom>
          <a:solidFill>
            <a:srgbClr val="00B0F0"/>
          </a:solidFill>
          <a:ln>
            <a:solidFill>
              <a:srgbClr val="00B0F0"/>
            </a:solidFill>
          </a:ln>
        </p:spPr>
        <p:txBody>
          <a:bodyPr wrap="square" rtlCol="0">
            <a:spAutoFit/>
          </a:bodyPr>
          <a:lstStyle/>
          <a:p>
            <a:pPr algn="ctr">
              <a:defRPr/>
            </a:pPr>
            <a:r>
              <a:rPr lang="fr-FR" b="1">
                <a:solidFill>
                  <a:schemeClr val="bg1"/>
                </a:solidFill>
              </a:rPr>
              <a:t>Cont</a:t>
            </a:r>
          </a:p>
        </p:txBody>
      </p:sp>
      <p:sp>
        <p:nvSpPr>
          <p:cNvPr id="5" name="ZoneTexte 4"/>
          <p:cNvSpPr txBox="1"/>
          <p:nvPr/>
        </p:nvSpPr>
        <p:spPr bwMode="auto">
          <a:xfrm>
            <a:off x="2225981" y="6043958"/>
            <a:ext cx="7964776" cy="707886"/>
          </a:xfrm>
          <a:prstGeom prst="rect">
            <a:avLst/>
          </a:prstGeom>
          <a:noFill/>
        </p:spPr>
        <p:txBody>
          <a:bodyPr wrap="square" rtlCol="0">
            <a:spAutoFit/>
          </a:bodyPr>
          <a:lstStyle/>
          <a:p>
            <a:pPr algn="ctr">
              <a:defRPr/>
            </a:pPr>
            <a:r>
              <a:rPr lang="en-US" sz="2000" b="1" dirty="0" smtClean="0">
                <a:solidFill>
                  <a:srgbClr val="0000FF"/>
                </a:solidFill>
                <a:sym typeface="Wingdings" panose="05000000000000000000" pitchFamily="2" charset="2"/>
              </a:rPr>
              <a:t> </a:t>
            </a:r>
            <a:r>
              <a:rPr lang="en-US" sz="2000" b="1" dirty="0" smtClean="0">
                <a:solidFill>
                  <a:srgbClr val="0000FF"/>
                </a:solidFill>
              </a:rPr>
              <a:t>JET </a:t>
            </a:r>
            <a:r>
              <a:rPr lang="en-US" sz="2000" b="1" dirty="0">
                <a:solidFill>
                  <a:srgbClr val="0000FF"/>
                </a:solidFill>
              </a:rPr>
              <a:t>data analysis and modelling to be included at adequate level in the 2024-2025 </a:t>
            </a:r>
            <a:r>
              <a:rPr lang="en-US" sz="2000" b="1" dirty="0" err="1">
                <a:solidFill>
                  <a:srgbClr val="0000FF"/>
                </a:solidFill>
              </a:rPr>
              <a:t>programme</a:t>
            </a:r>
            <a:r>
              <a:rPr lang="en-US" sz="2000" b="1" dirty="0">
                <a:solidFill>
                  <a:srgbClr val="0000FF"/>
                </a:solidFill>
              </a:rPr>
              <a:t>, including data validation</a:t>
            </a:r>
            <a:endParaRPr lang="fr-FR" sz="2000" b="1" dirty="0">
              <a:solidFill>
                <a:srgbClr val="0000FF"/>
              </a:solidFill>
            </a:endParaRPr>
          </a:p>
        </p:txBody>
      </p:sp>
      <p:sp>
        <p:nvSpPr>
          <p:cNvPr id="12" name="Rectangle 11"/>
          <p:cNvSpPr/>
          <p:nvPr/>
        </p:nvSpPr>
        <p:spPr>
          <a:xfrm>
            <a:off x="10082653" y="1360954"/>
            <a:ext cx="576000" cy="7920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bwMode="auto">
          <a:xfrm rot="16199999">
            <a:off x="9978044" y="1574073"/>
            <a:ext cx="795570" cy="369332"/>
          </a:xfrm>
          <a:prstGeom prst="rect">
            <a:avLst/>
          </a:prstGeom>
          <a:noFill/>
          <a:ln>
            <a:noFill/>
          </a:ln>
        </p:spPr>
        <p:txBody>
          <a:bodyPr wrap="square" rtlCol="0">
            <a:spAutoFit/>
          </a:bodyPr>
          <a:lstStyle/>
          <a:p>
            <a:pPr algn="ctr">
              <a:defRPr/>
            </a:pPr>
            <a:r>
              <a:rPr lang="fr-FR" b="1" dirty="0" smtClean="0">
                <a:solidFill>
                  <a:schemeClr val="bg1"/>
                </a:solidFill>
              </a:rPr>
              <a:t>C45B</a:t>
            </a:r>
            <a:endParaRPr lang="fr-FR"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22104" y="116632"/>
            <a:ext cx="10970440" cy="457200"/>
          </a:xfrm>
        </p:spPr>
        <p:txBody>
          <a:bodyPr/>
          <a:lstStyle/>
          <a:p>
            <a:pPr>
              <a:defRPr/>
            </a:pPr>
            <a:r>
              <a:rPr lang="en-GB" sz="2600" b="1" dirty="0" smtClean="0">
                <a:solidFill>
                  <a:srgbClr val="C00000"/>
                </a:solidFill>
              </a:rPr>
              <a:t>Reminder: Present organizational status of </a:t>
            </a:r>
            <a:r>
              <a:rPr lang="en-GB" sz="2600" b="1" u="sng" dirty="0" smtClean="0">
                <a:solidFill>
                  <a:srgbClr val="C00000"/>
                </a:solidFill>
              </a:rPr>
              <a:t>R</a:t>
            </a:r>
            <a:r>
              <a:rPr lang="en-GB" sz="2600" b="1" dirty="0" smtClean="0">
                <a:solidFill>
                  <a:srgbClr val="C00000"/>
                </a:solidFill>
              </a:rPr>
              <a:t>esearch </a:t>
            </a:r>
            <a:r>
              <a:rPr lang="en-GB" sz="2600" b="1" u="sng" dirty="0">
                <a:solidFill>
                  <a:srgbClr val="C00000"/>
                </a:solidFill>
              </a:rPr>
              <a:t>T</a:t>
            </a:r>
            <a:r>
              <a:rPr lang="en-GB" sz="2600" b="1" dirty="0">
                <a:solidFill>
                  <a:srgbClr val="C00000"/>
                </a:solidFill>
              </a:rPr>
              <a:t>opic </a:t>
            </a:r>
            <a:r>
              <a:rPr lang="en-GB" sz="2600" b="1" dirty="0" smtClean="0">
                <a:solidFill>
                  <a:srgbClr val="C00000"/>
                </a:solidFill>
              </a:rPr>
              <a:t>until </a:t>
            </a:r>
            <a:r>
              <a:rPr lang="en-GB" sz="2600" b="1" dirty="0">
                <a:solidFill>
                  <a:srgbClr val="C00000"/>
                </a:solidFill>
              </a:rPr>
              <a:t>end 2023</a:t>
            </a:r>
            <a:endParaRPr sz="2600" b="1" dirty="0">
              <a:solidFill>
                <a:srgbClr val="C00000"/>
              </a:solidFill>
            </a:endParaRPr>
          </a:p>
        </p:txBody>
      </p:sp>
      <p:sp>
        <p:nvSpPr>
          <p:cNvPr id="5" name="Foliennummernplatzhalter 4"/>
          <p:cNvSpPr>
            <a:spLocks noGrp="1"/>
          </p:cNvSpPr>
          <p:nvPr>
            <p:ph type="sldNum" sz="quarter" idx="12"/>
          </p:nvPr>
        </p:nvSpPr>
        <p:spPr bwMode="auto"/>
        <p:txBody>
          <a:bodyPr/>
          <a:lstStyle/>
          <a:p>
            <a:pPr>
              <a:defRPr/>
            </a:pPr>
            <a:fld id="{6A6D9FA1-99C7-4910-8E32-B85D378B0060}" type="slidenum">
              <a:rPr lang="en-GB"/>
              <a:t>6</a:t>
            </a:fld>
            <a:endParaRPr lang="en-GB"/>
          </a:p>
        </p:txBody>
      </p:sp>
      <p:graphicFrame>
        <p:nvGraphicFramePr>
          <p:cNvPr id="7" name="Tabelle 6"/>
          <p:cNvGraphicFramePr>
            <a:graphicFrameLocks noGrp="1"/>
          </p:cNvGraphicFramePr>
          <p:nvPr>
            <p:extLst>
              <p:ext uri="{D42A27DB-BD31-4B8C-83A1-F6EECF244321}">
                <p14:modId xmlns:p14="http://schemas.microsoft.com/office/powerpoint/2010/main" val="3062779105"/>
              </p:ext>
            </p:extLst>
          </p:nvPr>
        </p:nvGraphicFramePr>
        <p:xfrm>
          <a:off x="34280" y="1056291"/>
          <a:ext cx="12169894" cy="5127423"/>
        </p:xfrm>
        <a:graphic>
          <a:graphicData uri="http://schemas.openxmlformats.org/drawingml/2006/table">
            <a:tbl>
              <a:tblPr/>
              <a:tblGrid>
                <a:gridCol w="1021019">
                  <a:extLst>
                    <a:ext uri="{9D8B030D-6E8A-4147-A177-3AD203B41FA5}">
                      <a16:colId xmlns:a16="http://schemas.microsoft.com/office/drawing/2014/main" val="20000"/>
                    </a:ext>
                  </a:extLst>
                </a:gridCol>
                <a:gridCol w="1020429">
                  <a:extLst>
                    <a:ext uri="{9D8B030D-6E8A-4147-A177-3AD203B41FA5}">
                      <a16:colId xmlns:a16="http://schemas.microsoft.com/office/drawing/2014/main" val="20001"/>
                    </a:ext>
                  </a:extLst>
                </a:gridCol>
                <a:gridCol w="1067944">
                  <a:extLst>
                    <a:ext uri="{9D8B030D-6E8A-4147-A177-3AD203B41FA5}">
                      <a16:colId xmlns:a16="http://schemas.microsoft.com/office/drawing/2014/main" val="20002"/>
                    </a:ext>
                  </a:extLst>
                </a:gridCol>
                <a:gridCol w="876272">
                  <a:extLst>
                    <a:ext uri="{9D8B030D-6E8A-4147-A177-3AD203B41FA5}">
                      <a16:colId xmlns:a16="http://schemas.microsoft.com/office/drawing/2014/main" val="20003"/>
                    </a:ext>
                  </a:extLst>
                </a:gridCol>
                <a:gridCol w="1584175">
                  <a:extLst>
                    <a:ext uri="{9D8B030D-6E8A-4147-A177-3AD203B41FA5}">
                      <a16:colId xmlns:a16="http://schemas.microsoft.com/office/drawing/2014/main" val="20004"/>
                    </a:ext>
                  </a:extLst>
                </a:gridCol>
                <a:gridCol w="2125130">
                  <a:extLst>
                    <a:ext uri="{9D8B030D-6E8A-4147-A177-3AD203B41FA5}">
                      <a16:colId xmlns:a16="http://schemas.microsoft.com/office/drawing/2014/main" val="20005"/>
                    </a:ext>
                  </a:extLst>
                </a:gridCol>
                <a:gridCol w="1051984">
                  <a:extLst>
                    <a:ext uri="{9D8B030D-6E8A-4147-A177-3AD203B41FA5}">
                      <a16:colId xmlns:a16="http://schemas.microsoft.com/office/drawing/2014/main" val="20006"/>
                    </a:ext>
                  </a:extLst>
                </a:gridCol>
                <a:gridCol w="2727541">
                  <a:extLst>
                    <a:ext uri="{9D8B030D-6E8A-4147-A177-3AD203B41FA5}">
                      <a16:colId xmlns:a16="http://schemas.microsoft.com/office/drawing/2014/main" val="20007"/>
                    </a:ext>
                  </a:extLst>
                </a:gridCol>
                <a:gridCol w="695400">
                  <a:extLst>
                    <a:ext uri="{9D8B030D-6E8A-4147-A177-3AD203B41FA5}">
                      <a16:colId xmlns:a16="http://schemas.microsoft.com/office/drawing/2014/main" val="20008"/>
                    </a:ext>
                  </a:extLst>
                </a:gridCol>
              </a:tblGrid>
              <a:tr h="410981">
                <a:tc>
                  <a:txBody>
                    <a:bodyPr/>
                    <a:lstStyle/>
                    <a:p>
                      <a:pPr algn="ctr">
                        <a:defRPr/>
                      </a:pPr>
                      <a:r>
                        <a:rPr lang="de-DE" sz="1800" b="1" i="0" u="none" strike="noStrike" dirty="0">
                          <a:solidFill>
                            <a:schemeClr val="tx1"/>
                          </a:solidFill>
                          <a:latin typeface="Calibri"/>
                        </a:rPr>
                        <a:t>RT22-01</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L. Frassinetti</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C. Giroud</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S. Wiesen</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D. King </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685800">
                        <a:defRPr/>
                      </a:pPr>
                      <a:r>
                        <a:rPr lang="de-DE" sz="1800" b="1" i="0" u="none" strike="noStrike">
                          <a:solidFill>
                            <a:schemeClr val="tx1"/>
                          </a:solidFill>
                          <a:latin typeface="Calibri"/>
                          <a:ea typeface="+mn-ea"/>
                          <a:cs typeface="+mn-cs"/>
                        </a:rPr>
                        <a:t>AK</a:t>
                      </a:r>
                      <a:r>
                        <a:rPr lang="de-DE" sz="1800" b="0" i="0" u="none" strike="noStrike">
                          <a:solidFill>
                            <a:schemeClr val="tx1"/>
                          </a:solidFill>
                          <a:latin typeface="Calibri"/>
                          <a:ea typeface="+mn-ea"/>
                          <a:cs typeface="+mn-cs"/>
                        </a:rPr>
                        <a:t>/NV/MW</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685800">
                        <a:defRPr/>
                      </a:pPr>
                      <a:r>
                        <a:rPr lang="de-DE" sz="1800" b="0" i="0" u="none" strike="noStrike">
                          <a:solidFill>
                            <a:schemeClr val="tx1"/>
                          </a:solidFill>
                          <a:latin typeface="Calibri"/>
                          <a:ea typeface="+mn-ea"/>
                          <a:cs typeface="+mn-cs"/>
                        </a:rPr>
                        <a:t>IOS/PEP/DSOL</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685800">
                        <a:defRPr/>
                      </a:pPr>
                      <a:r>
                        <a:rPr lang="de-DE" sz="1800" b="0" i="0" u="none" strike="noStrike">
                          <a:solidFill>
                            <a:schemeClr val="tx1"/>
                          </a:solidFill>
                          <a:latin typeface="Calibri"/>
                          <a:ea typeface="+mn-ea"/>
                          <a:cs typeface="+mn-cs"/>
                        </a:rPr>
                        <a:t>JET,TCV,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 </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0981">
                <a:tc>
                  <a:txBody>
                    <a:bodyPr/>
                    <a:lstStyle/>
                    <a:p>
                      <a:pPr algn="ctr">
                        <a:defRPr/>
                      </a:pPr>
                      <a:r>
                        <a:rPr lang="de-DE" sz="1800" b="1" i="0" u="none" strike="noStrike" dirty="0">
                          <a:solidFill>
                            <a:schemeClr val="tx1"/>
                          </a:solidFill>
                          <a:latin typeface="Calibri"/>
                        </a:rPr>
                        <a:t>RT22-02</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M. Faitsch</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M. Dunne</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O. Sauter</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E. Viezzer</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BL</a:t>
                      </a:r>
                      <a:r>
                        <a:rPr lang="de-DE" sz="1800" b="0" i="1" u="none" strike="noStrike">
                          <a:solidFill>
                            <a:schemeClr val="tx1"/>
                          </a:solidFill>
                          <a:latin typeface="Calibri"/>
                        </a:rPr>
                        <a:t>/AK/MW</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PEP</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DCT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10981">
                <a:tc>
                  <a:txBody>
                    <a:bodyPr/>
                    <a:lstStyle/>
                    <a:p>
                      <a:pPr algn="ctr">
                        <a:defRPr/>
                      </a:pPr>
                      <a:r>
                        <a:rPr lang="de-DE" sz="1800" b="1" i="0" u="none" strike="noStrike" dirty="0">
                          <a:solidFill>
                            <a:schemeClr val="tx1"/>
                          </a:solidFill>
                          <a:latin typeface="Calibri"/>
                        </a:rPr>
                        <a:t>RT22-03</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O. Ficker</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dirty="0">
                          <a:solidFill>
                            <a:schemeClr val="tx1"/>
                          </a:solidFill>
                          <a:latin typeface="Calibri"/>
                        </a:rPr>
                        <a:t>U. Sheikh</a:t>
                      </a:r>
                      <a:endParaRPr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C. Reux</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S. Jachmich (M. Lehnen)</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AH</a:t>
                      </a:r>
                      <a:r>
                        <a:rPr lang="de-DE" sz="1800" b="0" i="0" u="none" strike="noStrike">
                          <a:solidFill>
                            <a:schemeClr val="tx1"/>
                          </a:solidFill>
                          <a:latin typeface="Calibri"/>
                        </a:rPr>
                        <a:t>/MB/EJ</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MDC</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 </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10981">
                <a:tc>
                  <a:txBody>
                    <a:bodyPr/>
                    <a:lstStyle/>
                    <a:p>
                      <a:pPr algn="ctr">
                        <a:defRPr/>
                      </a:pPr>
                      <a:r>
                        <a:rPr lang="de-DE" sz="1800" b="1" i="0" u="none" strike="noStrike" dirty="0">
                          <a:solidFill>
                            <a:schemeClr val="tx1"/>
                          </a:solidFill>
                          <a:latin typeface="Calibri"/>
                        </a:rPr>
                        <a:t>RT22-04</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sngStrike">
                          <a:solidFill>
                            <a:srgbClr val="FF0000"/>
                          </a:solidFill>
                          <a:latin typeface="Calibri"/>
                        </a:rPr>
                        <a:t>F. Felici</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sngStrike" baseline="0" dirty="0">
                          <a:solidFill>
                            <a:srgbClr val="FF0000"/>
                          </a:solidFill>
                          <a:latin typeface="Calibri"/>
                        </a:rPr>
                        <a:t>B. Sieglin</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L. Piron</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dirty="0" smtClean="0">
                          <a:solidFill>
                            <a:srgbClr val="0000FF"/>
                          </a:solidFill>
                          <a:latin typeface="Calibri"/>
                        </a:rPr>
                        <a:t>A. Mele</a:t>
                      </a:r>
                      <a:endParaRPr lang="de-DE" sz="1800" b="0" i="0" u="none" strike="noStrike" dirty="0">
                        <a:solidFill>
                          <a:srgbClr val="0000FF"/>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MB</a:t>
                      </a:r>
                      <a:r>
                        <a:rPr lang="de-DE" sz="1800" b="0" i="0" u="none" strike="noStrike">
                          <a:solidFill>
                            <a:schemeClr val="tx1"/>
                          </a:solidFill>
                          <a:latin typeface="Calibri"/>
                        </a:rPr>
                        <a:t>/BL/EJ</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IOS</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PrIO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10981">
                <a:tc>
                  <a:txBody>
                    <a:bodyPr/>
                    <a:lstStyle/>
                    <a:p>
                      <a:pPr algn="ctr">
                        <a:defRPr/>
                      </a:pPr>
                      <a:r>
                        <a:rPr lang="de-DE" sz="1800" b="1" i="0" u="none" strike="noStrike" dirty="0">
                          <a:solidFill>
                            <a:schemeClr val="tx1"/>
                          </a:solidFill>
                          <a:latin typeface="Calibri"/>
                        </a:rPr>
                        <a:t>RT22-05</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H. Reimerdes</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M. Bernert</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D. Brida</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N. Fedorczak</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NV</a:t>
                      </a:r>
                      <a:r>
                        <a:rPr lang="de-DE" sz="1800" b="0" i="0" u="none" strike="noStrike">
                          <a:solidFill>
                            <a:schemeClr val="tx1"/>
                          </a:solidFill>
                          <a:latin typeface="Calibri"/>
                        </a:rPr>
                        <a:t>/ET/MW</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DSOL</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 </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743344">
                <a:tc>
                  <a:txBody>
                    <a:bodyPr/>
                    <a:lstStyle/>
                    <a:p>
                      <a:pPr algn="ctr">
                        <a:defRPr/>
                      </a:pPr>
                      <a:r>
                        <a:rPr lang="de-DE" sz="1800" b="1" i="0" u="none" strike="noStrike" dirty="0">
                          <a:solidFill>
                            <a:schemeClr val="tx1"/>
                          </a:solidFill>
                          <a:latin typeface="Calibri"/>
                        </a:rPr>
                        <a:t>RT22-06</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Y. Corre</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A. Winddowson</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K. Krieger</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endParaRPr lang="de-DE" sz="1800" b="0" i="0" u="none" strike="noStrike">
                        <a:solidFill>
                          <a:schemeClr val="tx1"/>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ET</a:t>
                      </a:r>
                      <a:r>
                        <a:rPr lang="de-DE" sz="1800" b="0" i="0" u="none" strike="noStrike">
                          <a:solidFill>
                            <a:schemeClr val="tx1"/>
                          </a:solidFill>
                          <a:latin typeface="Calibri"/>
                        </a:rPr>
                        <a:t>/AH/EJ</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DSOL</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PWIE</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10981">
                <a:tc>
                  <a:txBody>
                    <a:bodyPr/>
                    <a:lstStyle/>
                    <a:p>
                      <a:pPr algn="ctr">
                        <a:defRPr/>
                      </a:pPr>
                      <a:r>
                        <a:rPr lang="de-DE" sz="1800" b="1" i="0" u="none" strike="noStrike" dirty="0">
                          <a:solidFill>
                            <a:schemeClr val="tx1"/>
                          </a:solidFill>
                          <a:latin typeface="Calibri"/>
                        </a:rPr>
                        <a:t>RT22-07</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C. Theiler</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K. Verhaegh </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endParaRPr lang="de-DE" sz="1800" b="0" i="0" u="none" strike="noStrike">
                        <a:solidFill>
                          <a:schemeClr val="tx1"/>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endParaRPr lang="de-DE" sz="1800" b="0" i="0" u="none" strike="noStrike">
                        <a:solidFill>
                          <a:schemeClr val="tx1"/>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NV</a:t>
                      </a:r>
                      <a:r>
                        <a:rPr lang="de-DE" sz="1800" b="0" i="0" u="none" strike="noStrike">
                          <a:solidFill>
                            <a:schemeClr val="tx1"/>
                          </a:solidFill>
                          <a:latin typeface="Calibri"/>
                        </a:rPr>
                        <a:t>/AH/MW</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 </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TCV, MAST-U</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PWIE</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10981">
                <a:tc>
                  <a:txBody>
                    <a:bodyPr/>
                    <a:lstStyle/>
                    <a:p>
                      <a:pPr algn="ctr">
                        <a:defRPr/>
                      </a:pPr>
                      <a:r>
                        <a:rPr lang="de-DE" sz="1800" b="1" i="0" u="none" strike="noStrike" dirty="0">
                          <a:solidFill>
                            <a:schemeClr val="tx1"/>
                          </a:solidFill>
                          <a:latin typeface="Calibri"/>
                        </a:rPr>
                        <a:t>RT22-08</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A. Burckhart</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C. Piron</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R. Dumont</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endParaRPr lang="de-DE" sz="1800" b="0" i="0" u="none" strike="noStrike">
                        <a:solidFill>
                          <a:schemeClr val="tx1"/>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DK</a:t>
                      </a:r>
                      <a:r>
                        <a:rPr lang="de-DE" sz="1800" b="0" i="0" u="none" strike="noStrike">
                          <a:solidFill>
                            <a:schemeClr val="tx1"/>
                          </a:solidFill>
                          <a:latin typeface="Calibri"/>
                        </a:rPr>
                        <a:t>/MB/EJ</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IOS</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DCT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10981">
                <a:tc>
                  <a:txBody>
                    <a:bodyPr/>
                    <a:lstStyle/>
                    <a:p>
                      <a:pPr algn="ctr">
                        <a:defRPr/>
                      </a:pPr>
                      <a:r>
                        <a:rPr lang="de-DE" sz="1800" b="1" i="0" u="none" strike="noStrike" dirty="0">
                          <a:solidFill>
                            <a:schemeClr val="tx1"/>
                          </a:solidFill>
                          <a:latin typeface="Calibri"/>
                        </a:rPr>
                        <a:t>RT22-09</a:t>
                      </a:r>
                      <a:endParaRPr b="1" dirty="0"/>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J. Galdon</a:t>
                      </a: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dirty="0">
                          <a:solidFill>
                            <a:schemeClr val="tx1"/>
                          </a:solidFill>
                          <a:latin typeface="Calibri"/>
                        </a:rPr>
                        <a:t>S. </a:t>
                      </a:r>
                      <a:r>
                        <a:rPr lang="de-DE" sz="1800" b="0" i="0" u="none" strike="noStrike" dirty="0" err="1">
                          <a:solidFill>
                            <a:schemeClr val="tx1"/>
                          </a:solidFill>
                          <a:latin typeface="Calibri"/>
                        </a:rPr>
                        <a:t>Mazzi</a:t>
                      </a:r>
                      <a:endParaRPr lang="de-DE" sz="1800" b="0" i="0" u="none" strike="noStrike" dirty="0">
                        <a:solidFill>
                          <a:schemeClr val="tx1"/>
                        </a:solidFill>
                        <a:latin typeface="Calibri"/>
                      </a:endParaRPr>
                    </a:p>
                  </a:txBody>
                  <a:tcPr marL="7200"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chemeClr val="tx1"/>
                          </a:solidFill>
                          <a:latin typeface="Calibri"/>
                        </a:rPr>
                        <a:t>Y. Kazakov </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endParaRPr lang="de-DE" sz="1800" b="0" i="0" u="none" strike="noStrike" dirty="0">
                        <a:solidFill>
                          <a:schemeClr val="tx1"/>
                        </a:solidFill>
                        <a:latin typeface="Calibri"/>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1" i="0" u="none" strike="noStrike">
                          <a:solidFill>
                            <a:schemeClr val="tx1"/>
                          </a:solidFill>
                          <a:latin typeface="Calibri"/>
                        </a:rPr>
                        <a:t>DK</a:t>
                      </a:r>
                      <a:r>
                        <a:rPr lang="de-DE" sz="1800" b="0" i="0" u="none" strike="noStrike">
                          <a:solidFill>
                            <a:schemeClr val="tx1"/>
                          </a:solidFill>
                          <a:latin typeface="Calibri"/>
                        </a:rPr>
                        <a:t>/AK/MW</a:t>
                      </a:r>
                      <a:endParaRPr/>
                    </a:p>
                  </a:txBody>
                  <a:tcPr marL="6211" marR="6211" marT="6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a:solidFill>
                            <a:srgbClr val="000000"/>
                          </a:solidFill>
                          <a:latin typeface="Calibri"/>
                        </a:rPr>
                        <a:t>FP</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defRPr/>
                      </a:pPr>
                      <a:r>
                        <a:rPr lang="de-DE" sz="1800" b="0" i="0" u="none" strike="noStrike">
                          <a:solidFill>
                            <a:srgbClr val="000000"/>
                          </a:solidFill>
                          <a:latin typeface="Calibri"/>
                        </a:rPr>
                        <a:t>JET, TCV, MAST-U, WEST</a:t>
                      </a:r>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a:pPr>
                      <a:r>
                        <a:rPr lang="de-DE" sz="1800" b="0" i="0" u="none" strike="noStrike" dirty="0">
                          <a:solidFill>
                            <a:srgbClr val="000000"/>
                          </a:solidFill>
                          <a:latin typeface="Calibri"/>
                        </a:rPr>
                        <a:t> </a:t>
                      </a:r>
                      <a:endParaRPr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4" name="Textfeld 3"/>
          <p:cNvSpPr txBox="1"/>
          <p:nvPr/>
        </p:nvSpPr>
        <p:spPr bwMode="auto">
          <a:xfrm>
            <a:off x="4367808" y="6152971"/>
            <a:ext cx="2755883" cy="369332"/>
          </a:xfrm>
          <a:prstGeom prst="rect">
            <a:avLst/>
          </a:prstGeom>
          <a:noFill/>
        </p:spPr>
        <p:txBody>
          <a:bodyPr wrap="none" rtlCol="0">
            <a:spAutoFit/>
          </a:bodyPr>
          <a:lstStyle/>
          <a:p>
            <a:pPr>
              <a:defRPr/>
            </a:pPr>
            <a:r>
              <a:rPr lang="en-GB" dirty="0">
                <a:solidFill>
                  <a:srgbClr val="0000FF"/>
                </a:solidFill>
              </a:rPr>
              <a:t>Replacement for </a:t>
            </a:r>
            <a:r>
              <a:rPr lang="en-GB" dirty="0" smtClean="0">
                <a:solidFill>
                  <a:srgbClr val="0000FF"/>
                </a:solidFill>
              </a:rPr>
              <a:t>B. </a:t>
            </a:r>
            <a:r>
              <a:rPr lang="en-GB" dirty="0" err="1" smtClean="0">
                <a:solidFill>
                  <a:srgbClr val="0000FF"/>
                </a:solidFill>
              </a:rPr>
              <a:t>Siegling</a:t>
            </a:r>
            <a:endParaRPr lang="en-GB" dirty="0">
              <a:solidFill>
                <a:srgbClr val="0000FF"/>
              </a:solidFill>
            </a:endParaRPr>
          </a:p>
        </p:txBody>
      </p:sp>
      <p:sp>
        <p:nvSpPr>
          <p:cNvPr id="8"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336" y="116632"/>
            <a:ext cx="10058400" cy="457200"/>
          </a:xfrm>
        </p:spPr>
        <p:txBody>
          <a:bodyPr/>
          <a:lstStyle/>
          <a:p>
            <a:r>
              <a:rPr lang="fr-FR" sz="2800" b="1" dirty="0" smtClean="0">
                <a:solidFill>
                  <a:srgbClr val="C00000"/>
                </a:solidFill>
              </a:rPr>
              <a:t>Change </a:t>
            </a:r>
            <a:r>
              <a:rPr lang="fr-FR" sz="2800" b="1" dirty="0" err="1" smtClean="0">
                <a:solidFill>
                  <a:srgbClr val="C00000"/>
                </a:solidFill>
              </a:rPr>
              <a:t>requests</a:t>
            </a:r>
            <a:r>
              <a:rPr lang="fr-FR" sz="2800" b="1" dirty="0" smtClean="0">
                <a:solidFill>
                  <a:srgbClr val="C00000"/>
                </a:solidFill>
              </a:rPr>
              <a:t> for 2024 </a:t>
            </a:r>
            <a:endParaRPr lang="fr-FR" sz="2800" b="1" dirty="0">
              <a:solidFill>
                <a:srgbClr val="C00000"/>
              </a:solidFill>
            </a:endParaRPr>
          </a:p>
        </p:txBody>
      </p:sp>
      <p:sp>
        <p:nvSpPr>
          <p:cNvPr id="5" name="Espace réservé du numéro de diapositive 4"/>
          <p:cNvSpPr>
            <a:spLocks noGrp="1"/>
          </p:cNvSpPr>
          <p:nvPr>
            <p:ph type="sldNum" sz="quarter" idx="12"/>
          </p:nvPr>
        </p:nvSpPr>
        <p:spPr/>
        <p:txBody>
          <a:bodyPr/>
          <a:lstStyle/>
          <a:p>
            <a:pPr>
              <a:defRPr/>
            </a:pPr>
            <a:fld id="{6A6D9FA1-99C7-4910-8E32-B85D378B0060}" type="slidenum">
              <a:rPr lang="en-GB" smtClean="0"/>
              <a:t>7</a:t>
            </a:fld>
            <a:endParaRPr lang="en-GB"/>
          </a:p>
        </p:txBody>
      </p:sp>
      <p:sp>
        <p:nvSpPr>
          <p:cNvPr id="6" name="Rectangle 5"/>
          <p:cNvSpPr/>
          <p:nvPr/>
        </p:nvSpPr>
        <p:spPr>
          <a:xfrm>
            <a:off x="407368" y="1412776"/>
            <a:ext cx="11521279" cy="4154984"/>
          </a:xfrm>
          <a:prstGeom prst="rect">
            <a:avLst/>
          </a:prstGeom>
        </p:spPr>
        <p:txBody>
          <a:bodyPr wrap="square">
            <a:spAutoFit/>
          </a:bodyPr>
          <a:lstStyle/>
          <a:p>
            <a:r>
              <a:rPr lang="fr-FR" sz="2400" b="1" dirty="0" smtClean="0">
                <a:solidFill>
                  <a:srgbClr val="0000FF"/>
                </a:solidFill>
                <a:ea typeface="Calibri" panose="020F0502020204030204" pitchFamily="34" charset="0"/>
              </a:rPr>
              <a:t>JET</a:t>
            </a:r>
            <a:r>
              <a:rPr lang="fr-FR" sz="2400" b="1" dirty="0">
                <a:solidFill>
                  <a:srgbClr val="0000FF"/>
                </a:solidFill>
                <a:ea typeface="Calibri" panose="020F0502020204030204" pitchFamily="34" charset="0"/>
              </a:rPr>
              <a:t>: C44/C45/DTE3/C47/C48 </a:t>
            </a:r>
            <a:r>
              <a:rPr lang="fr-FR" sz="2400" b="1" dirty="0" err="1">
                <a:solidFill>
                  <a:srgbClr val="0000FF"/>
                </a:solidFill>
                <a:ea typeface="Calibri" panose="020F0502020204030204" pitchFamily="34" charset="0"/>
              </a:rPr>
              <a:t>analysis</a:t>
            </a:r>
            <a:r>
              <a:rPr lang="fr-FR" sz="2400" b="1" dirty="0">
                <a:solidFill>
                  <a:srgbClr val="0000FF"/>
                </a:solidFill>
                <a:ea typeface="Calibri" panose="020F0502020204030204" pitchFamily="34" charset="0"/>
              </a:rPr>
              <a:t> &amp; </a:t>
            </a:r>
            <a:r>
              <a:rPr lang="fr-FR" sz="2400" b="1" dirty="0" err="1">
                <a:solidFill>
                  <a:srgbClr val="0000FF"/>
                </a:solidFill>
                <a:ea typeface="Calibri" panose="020F0502020204030204" pitchFamily="34" charset="0"/>
              </a:rPr>
              <a:t>interpretation</a:t>
            </a:r>
            <a:r>
              <a:rPr lang="fr-FR" sz="2400" b="1" dirty="0">
                <a:solidFill>
                  <a:srgbClr val="0000FF"/>
                </a:solidFill>
                <a:ea typeface="Calibri" panose="020F0502020204030204" pitchFamily="34" charset="0"/>
              </a:rPr>
              <a:t>: </a:t>
            </a:r>
            <a:endParaRPr lang="fr-FR" sz="2400" b="1" dirty="0" smtClean="0">
              <a:solidFill>
                <a:srgbClr val="0000FF"/>
              </a:solidFill>
              <a:ea typeface="Calibri" panose="020F0502020204030204" pitchFamily="34" charset="0"/>
            </a:endParaRPr>
          </a:p>
          <a:p>
            <a:r>
              <a:rPr lang="fr-FR" sz="2400" b="1" dirty="0" smtClean="0">
                <a:ea typeface="Calibri" panose="020F0502020204030204" pitchFamily="34" charset="0"/>
                <a:sym typeface="Wingdings" panose="05000000000000000000" pitchFamily="2" charset="2"/>
              </a:rPr>
              <a:t> </a:t>
            </a:r>
            <a:r>
              <a:rPr lang="fr-FR" sz="2400" b="1" dirty="0" smtClean="0">
                <a:ea typeface="Calibri" panose="020F0502020204030204" pitchFamily="34" charset="0"/>
              </a:rPr>
              <a:t>T</a:t>
            </a:r>
            <a:r>
              <a:rPr lang="fr-FR" sz="2400" dirty="0" smtClean="0">
                <a:ea typeface="Calibri" panose="020F0502020204030204" pitchFamily="34" charset="0"/>
              </a:rPr>
              <a:t>otal </a:t>
            </a:r>
            <a:r>
              <a:rPr lang="fr-FR" sz="2400" dirty="0">
                <a:ea typeface="Calibri" panose="020F0502020204030204" pitchFamily="34" charset="0"/>
              </a:rPr>
              <a:t>of 24 </a:t>
            </a:r>
            <a:r>
              <a:rPr lang="fr-FR" sz="2400" dirty="0" err="1">
                <a:ea typeface="Calibri" panose="020F0502020204030204" pitchFamily="34" charset="0"/>
              </a:rPr>
              <a:t>ppy</a:t>
            </a:r>
            <a:r>
              <a:rPr lang="fr-FR" sz="2400" dirty="0">
                <a:ea typeface="Calibri" panose="020F0502020204030204" pitchFamily="34" charset="0"/>
              </a:rPr>
              <a:t> for 2024-2025 (extrapolation </a:t>
            </a:r>
            <a:r>
              <a:rPr lang="fr-FR" sz="2400" dirty="0" err="1">
                <a:ea typeface="Calibri" panose="020F0502020204030204" pitchFamily="34" charset="0"/>
              </a:rPr>
              <a:t>based</a:t>
            </a:r>
            <a:r>
              <a:rPr lang="fr-FR" sz="2400" dirty="0">
                <a:ea typeface="Calibri" panose="020F0502020204030204" pitchFamily="34" charset="0"/>
              </a:rPr>
              <a:t> </a:t>
            </a:r>
            <a:r>
              <a:rPr lang="fr-FR" sz="2400" dirty="0" smtClean="0">
                <a:ea typeface="Calibri" panose="020F0502020204030204" pitchFamily="34" charset="0"/>
              </a:rPr>
              <a:t>on DTE2 </a:t>
            </a:r>
            <a:r>
              <a:rPr lang="fr-FR" sz="2400" dirty="0">
                <a:ea typeface="Calibri" panose="020F0502020204030204" pitchFamily="34" charset="0"/>
              </a:rPr>
              <a:t>A&amp;M </a:t>
            </a:r>
            <a:r>
              <a:rPr lang="fr-FR" sz="2400" dirty="0" err="1">
                <a:ea typeface="Calibri" panose="020F0502020204030204" pitchFamily="34" charset="0"/>
              </a:rPr>
              <a:t>analysis</a:t>
            </a:r>
            <a:r>
              <a:rPr lang="fr-FR" sz="2400" dirty="0">
                <a:ea typeface="Calibri" panose="020F0502020204030204" pitchFamily="34" charset="0"/>
              </a:rPr>
              <a:t> </a:t>
            </a:r>
            <a:r>
              <a:rPr lang="fr-FR" sz="2400" dirty="0" err="1">
                <a:ea typeface="Calibri" panose="020F0502020204030204" pitchFamily="34" charset="0"/>
              </a:rPr>
              <a:t>that</a:t>
            </a:r>
            <a:r>
              <a:rPr lang="fr-FR" sz="2400" dirty="0">
                <a:ea typeface="Calibri" panose="020F0502020204030204" pitchFamily="34" charset="0"/>
              </a:rPr>
              <a:t> </a:t>
            </a:r>
            <a:r>
              <a:rPr lang="fr-FR" sz="2400" dirty="0" err="1">
                <a:ea typeface="Calibri" panose="020F0502020204030204" pitchFamily="34" charset="0"/>
              </a:rPr>
              <a:t>had</a:t>
            </a:r>
            <a:r>
              <a:rPr lang="fr-FR" sz="2400" dirty="0">
                <a:ea typeface="Calibri" panose="020F0502020204030204" pitchFamily="34" charset="0"/>
              </a:rPr>
              <a:t> been </a:t>
            </a:r>
            <a:r>
              <a:rPr lang="fr-FR" sz="2400" dirty="0" err="1">
                <a:ea typeface="Calibri" panose="020F0502020204030204" pitchFamily="34" charset="0"/>
              </a:rPr>
              <a:t>allocated</a:t>
            </a:r>
            <a:r>
              <a:rPr lang="fr-FR" sz="2400" dirty="0">
                <a:ea typeface="Calibri" panose="020F0502020204030204" pitchFamily="34" charset="0"/>
              </a:rPr>
              <a:t>) </a:t>
            </a:r>
          </a:p>
          <a:p>
            <a:r>
              <a:rPr lang="fr-FR" sz="2400" b="1" dirty="0">
                <a:ea typeface="Calibri" panose="020F0502020204030204" pitchFamily="34" charset="0"/>
              </a:rPr>
              <a:t>Justification: </a:t>
            </a:r>
            <a:r>
              <a:rPr lang="fr-FR" sz="2400" dirty="0">
                <a:ea typeface="Calibri" panose="020F0502020204030204" pitchFamily="34" charset="0"/>
              </a:rPr>
              <a:t>No budget for </a:t>
            </a:r>
            <a:r>
              <a:rPr lang="fr-FR" sz="2400" dirty="0" err="1">
                <a:ea typeface="Calibri" panose="020F0502020204030204" pitchFamily="34" charset="0"/>
              </a:rPr>
              <a:t>analysis</a:t>
            </a:r>
            <a:r>
              <a:rPr lang="fr-FR" sz="2400" dirty="0">
                <a:ea typeface="Calibri" panose="020F0502020204030204" pitchFamily="34" charset="0"/>
              </a:rPr>
              <a:t> and </a:t>
            </a:r>
            <a:r>
              <a:rPr lang="fr-FR" sz="2400" dirty="0" err="1">
                <a:ea typeface="Calibri" panose="020F0502020204030204" pitchFamily="34" charset="0"/>
              </a:rPr>
              <a:t>interpretative</a:t>
            </a:r>
            <a:r>
              <a:rPr lang="fr-FR" sz="2400" dirty="0">
                <a:ea typeface="Calibri" panose="020F0502020204030204" pitchFamily="34" charset="0"/>
              </a:rPr>
              <a:t> </a:t>
            </a:r>
            <a:r>
              <a:rPr lang="fr-FR" sz="2400" dirty="0" err="1">
                <a:ea typeface="Calibri" panose="020F0502020204030204" pitchFamily="34" charset="0"/>
              </a:rPr>
              <a:t>modelling</a:t>
            </a:r>
            <a:r>
              <a:rPr lang="fr-FR" sz="2400" dirty="0">
                <a:ea typeface="Calibri" panose="020F0502020204030204" pitchFamily="34" charset="0"/>
              </a:rPr>
              <a:t> </a:t>
            </a:r>
            <a:r>
              <a:rPr lang="fr-FR" sz="2400" dirty="0" err="1">
                <a:ea typeface="Calibri" panose="020F0502020204030204" pitchFamily="34" charset="0"/>
              </a:rPr>
              <a:t>foreseen</a:t>
            </a:r>
            <a:r>
              <a:rPr lang="fr-FR" sz="2400" dirty="0">
                <a:ea typeface="Calibri" panose="020F0502020204030204" pitchFamily="34" charset="0"/>
              </a:rPr>
              <a:t> in the original plan for JET</a:t>
            </a:r>
          </a:p>
          <a:p>
            <a:endParaRPr lang="fr-FR" sz="2400" dirty="0" smtClean="0">
              <a:ea typeface="Calibri" panose="020F0502020204030204" pitchFamily="34" charset="0"/>
            </a:endParaRPr>
          </a:p>
          <a:p>
            <a:endParaRPr lang="fr-FR" sz="2400" dirty="0" smtClean="0">
              <a:ea typeface="Calibri" panose="020F0502020204030204" pitchFamily="34" charset="0"/>
            </a:endParaRPr>
          </a:p>
          <a:p>
            <a:r>
              <a:rPr lang="fr-FR" sz="2400" b="1" dirty="0" smtClean="0">
                <a:solidFill>
                  <a:srgbClr val="0000FF"/>
                </a:solidFill>
                <a:ea typeface="Calibri" panose="020F0502020204030204" pitchFamily="34" charset="0"/>
              </a:rPr>
              <a:t>JDC</a:t>
            </a:r>
            <a:r>
              <a:rPr lang="fr-FR" sz="2400" b="1" dirty="0">
                <a:solidFill>
                  <a:srgbClr val="0000FF"/>
                </a:solidFill>
                <a:ea typeface="Calibri" panose="020F0502020204030204" pitchFamily="34" charset="0"/>
              </a:rPr>
              <a:t>: JET data validation and </a:t>
            </a:r>
            <a:r>
              <a:rPr lang="fr-FR" sz="2400" b="1" dirty="0" err="1">
                <a:solidFill>
                  <a:srgbClr val="0000FF"/>
                </a:solidFill>
                <a:ea typeface="Calibri" panose="020F0502020204030204" pitchFamily="34" charset="0"/>
              </a:rPr>
              <a:t>associated</a:t>
            </a:r>
            <a:r>
              <a:rPr lang="fr-FR" sz="2400" b="1" dirty="0">
                <a:solidFill>
                  <a:srgbClr val="0000FF"/>
                </a:solidFill>
                <a:ea typeface="Calibri" panose="020F0502020204030204" pitchFamily="34" charset="0"/>
              </a:rPr>
              <a:t> </a:t>
            </a:r>
            <a:r>
              <a:rPr lang="fr-FR" sz="2400" b="1" dirty="0" err="1">
                <a:solidFill>
                  <a:srgbClr val="0000FF"/>
                </a:solidFill>
                <a:ea typeface="Calibri" panose="020F0502020204030204" pitchFamily="34" charset="0"/>
              </a:rPr>
              <a:t>resources</a:t>
            </a:r>
            <a:r>
              <a:rPr lang="fr-FR" sz="2400" dirty="0">
                <a:ea typeface="Calibri" panose="020F0502020204030204" pitchFamily="34" charset="0"/>
              </a:rPr>
              <a:t> </a:t>
            </a:r>
            <a:endParaRPr lang="fr-FR" sz="2400" dirty="0" smtClean="0">
              <a:ea typeface="Calibri" panose="020F0502020204030204" pitchFamily="34" charset="0"/>
            </a:endParaRPr>
          </a:p>
          <a:p>
            <a:r>
              <a:rPr lang="fr-FR" sz="2400" dirty="0" smtClean="0">
                <a:ea typeface="Calibri" panose="020F0502020204030204" pitchFamily="34" charset="0"/>
                <a:sym typeface="Wingdings" panose="05000000000000000000" pitchFamily="2" charset="2"/>
              </a:rPr>
              <a:t> </a:t>
            </a:r>
            <a:r>
              <a:rPr lang="fr-FR" sz="2400" dirty="0" err="1" smtClean="0">
                <a:ea typeface="Calibri" panose="020F0502020204030204" pitchFamily="34" charset="0"/>
              </a:rPr>
              <a:t>Now</a:t>
            </a:r>
            <a:r>
              <a:rPr lang="fr-FR" sz="2400" dirty="0" smtClean="0">
                <a:ea typeface="Calibri" panose="020F0502020204030204" pitchFamily="34" charset="0"/>
              </a:rPr>
              <a:t> </a:t>
            </a:r>
            <a:r>
              <a:rPr lang="fr-FR" sz="2400" dirty="0" err="1" smtClean="0">
                <a:ea typeface="Calibri" panose="020F0502020204030204" pitchFamily="34" charset="0"/>
              </a:rPr>
              <a:t>finalized</a:t>
            </a:r>
            <a:r>
              <a:rPr lang="fr-FR" sz="2400" dirty="0" smtClean="0">
                <a:ea typeface="Calibri" panose="020F0502020204030204" pitchFamily="34" charset="0"/>
              </a:rPr>
              <a:t> by UKAEA/FSD-PMU/</a:t>
            </a:r>
            <a:r>
              <a:rPr lang="fr-FR" sz="2400" dirty="0" err="1" smtClean="0">
                <a:ea typeface="Calibri" panose="020F0502020204030204" pitchFamily="34" charset="0"/>
              </a:rPr>
              <a:t>TFLs</a:t>
            </a:r>
            <a:r>
              <a:rPr lang="fr-FR" sz="2400" dirty="0">
                <a:ea typeface="Calibri" panose="020F0502020204030204" pitchFamily="34" charset="0"/>
              </a:rPr>
              <a:t/>
            </a:r>
            <a:br>
              <a:rPr lang="fr-FR" sz="2400" dirty="0">
                <a:ea typeface="Calibri" panose="020F0502020204030204" pitchFamily="34" charset="0"/>
              </a:rPr>
            </a:br>
            <a:r>
              <a:rPr lang="fr-FR" sz="2400" dirty="0" smtClean="0">
                <a:ea typeface="Calibri" panose="020F0502020204030204" pitchFamily="34" charset="0"/>
              </a:rPr>
              <a:t>Budget </a:t>
            </a:r>
            <a:r>
              <a:rPr lang="fr-FR" sz="2400" dirty="0" err="1" smtClean="0">
                <a:ea typeface="Calibri" panose="020F0502020204030204" pitchFamily="34" charset="0"/>
              </a:rPr>
              <a:t>required</a:t>
            </a:r>
            <a:r>
              <a:rPr lang="fr-FR" sz="2400" dirty="0" smtClean="0">
                <a:ea typeface="Calibri" panose="020F0502020204030204" pitchFamily="34" charset="0"/>
              </a:rPr>
              <a:t> </a:t>
            </a:r>
            <a:r>
              <a:rPr lang="fr-FR" sz="2400" dirty="0" err="1" smtClean="0">
                <a:ea typeface="Calibri" panose="020F0502020204030204" pitchFamily="34" charset="0"/>
              </a:rPr>
              <a:t>estimated</a:t>
            </a:r>
            <a:r>
              <a:rPr lang="fr-FR" sz="2400" dirty="0" smtClean="0">
                <a:ea typeface="Calibri" panose="020F0502020204030204" pitchFamily="34" charset="0"/>
              </a:rPr>
              <a:t> on the basis of </a:t>
            </a:r>
            <a:r>
              <a:rPr lang="fr-FR" sz="2400" dirty="0" err="1" smtClean="0">
                <a:ea typeface="Calibri" panose="020F0502020204030204" pitchFamily="34" charset="0"/>
              </a:rPr>
              <a:t>Joao’s</a:t>
            </a:r>
            <a:r>
              <a:rPr lang="fr-FR" sz="2400" dirty="0" smtClean="0">
                <a:ea typeface="Calibri" panose="020F0502020204030204" pitchFamily="34" charset="0"/>
              </a:rPr>
              <a:t> </a:t>
            </a:r>
            <a:r>
              <a:rPr lang="fr-FR" sz="2400" dirty="0" err="1" smtClean="0">
                <a:ea typeface="Calibri" panose="020F0502020204030204" pitchFamily="34" charset="0"/>
              </a:rPr>
              <a:t>analysis</a:t>
            </a:r>
            <a:r>
              <a:rPr lang="fr-FR" sz="2400" dirty="0" smtClean="0">
                <a:ea typeface="Calibri" panose="020F0502020204030204" pitchFamily="34" charset="0"/>
              </a:rPr>
              <a:t> </a:t>
            </a:r>
            <a:r>
              <a:rPr lang="fr-FR" sz="2400" dirty="0" err="1" smtClean="0">
                <a:ea typeface="Calibri" panose="020F0502020204030204" pitchFamily="34" charset="0"/>
              </a:rPr>
              <a:t>from</a:t>
            </a:r>
            <a:r>
              <a:rPr lang="fr-FR" sz="2400" dirty="0" smtClean="0">
                <a:ea typeface="Calibri" panose="020F0502020204030204" pitchFamily="34" charset="0"/>
              </a:rPr>
              <a:t> </a:t>
            </a:r>
            <a:r>
              <a:rPr lang="fr-FR" sz="2400" dirty="0" err="1" smtClean="0">
                <a:ea typeface="Calibri" panose="020F0502020204030204" pitchFamily="34" charset="0"/>
              </a:rPr>
              <a:t>previous</a:t>
            </a:r>
            <a:r>
              <a:rPr lang="fr-FR" sz="2400" dirty="0" smtClean="0">
                <a:ea typeface="Calibri" panose="020F0502020204030204" pitchFamily="34" charset="0"/>
              </a:rPr>
              <a:t> </a:t>
            </a:r>
            <a:r>
              <a:rPr lang="fr-FR" sz="2400" dirty="0" err="1" smtClean="0">
                <a:ea typeface="Calibri" panose="020F0502020204030204" pitchFamily="34" charset="0"/>
              </a:rPr>
              <a:t>campaign</a:t>
            </a:r>
            <a:r>
              <a:rPr lang="fr-FR" sz="2400" dirty="0" smtClean="0">
                <a:ea typeface="Calibri" panose="020F0502020204030204" pitchFamily="34" charset="0"/>
              </a:rPr>
              <a:t> </a:t>
            </a:r>
          </a:p>
          <a:p>
            <a:r>
              <a:rPr lang="fr-FR" sz="2400" dirty="0" smtClean="0">
                <a:effectLst/>
                <a:ea typeface="Calibri" panose="020F0502020204030204" pitchFamily="34" charset="0"/>
              </a:rPr>
              <a:t>(</a:t>
            </a:r>
            <a:r>
              <a:rPr lang="fr-FR" sz="2400" dirty="0" err="1" smtClean="0">
                <a:effectLst/>
                <a:ea typeface="Calibri" panose="020F0502020204030204" pitchFamily="34" charset="0"/>
              </a:rPr>
              <a:t>See</a:t>
            </a:r>
            <a:r>
              <a:rPr lang="fr-FR" sz="2400" dirty="0" smtClean="0">
                <a:effectLst/>
                <a:ea typeface="Calibri" panose="020F0502020204030204" pitchFamily="34" charset="0"/>
              </a:rPr>
              <a:t> </a:t>
            </a:r>
            <a:r>
              <a:rPr lang="fr-FR" sz="2400" dirty="0" err="1" smtClean="0">
                <a:effectLst/>
                <a:ea typeface="Calibri" panose="020F0502020204030204" pitchFamily="34" charset="0"/>
              </a:rPr>
              <a:t>below</a:t>
            </a:r>
            <a:r>
              <a:rPr lang="fr-FR" sz="2400" dirty="0" smtClean="0">
                <a:effectLst/>
                <a:ea typeface="Calibri" panose="020F0502020204030204" pitchFamily="34" charset="0"/>
              </a:rPr>
              <a:t>)</a:t>
            </a:r>
            <a:endParaRPr lang="fr-FR" sz="2400" dirty="0">
              <a:effectLst/>
              <a:ea typeface="Calibri" panose="020F0502020204030204" pitchFamily="34" charset="0"/>
            </a:endParaRPr>
          </a:p>
        </p:txBody>
      </p:sp>
      <p:sp>
        <p:nvSpPr>
          <p:cNvPr id="7"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extLst>
      <p:ext uri="{BB962C8B-B14F-4D97-AF65-F5344CB8AC3E}">
        <p14:creationId xmlns:p14="http://schemas.microsoft.com/office/powerpoint/2010/main" val="387413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3514" y="116632"/>
            <a:ext cx="10058400" cy="457200"/>
          </a:xfrm>
        </p:spPr>
        <p:txBody>
          <a:bodyPr/>
          <a:lstStyle/>
          <a:p>
            <a:r>
              <a:rPr lang="fr-FR" sz="2800" b="1" dirty="0" err="1" smtClean="0">
                <a:solidFill>
                  <a:srgbClr val="C00000"/>
                </a:solidFill>
              </a:rPr>
              <a:t>Analysis</a:t>
            </a:r>
            <a:r>
              <a:rPr lang="fr-FR" sz="2800" b="1" dirty="0" smtClean="0">
                <a:solidFill>
                  <a:srgbClr val="C00000"/>
                </a:solidFill>
              </a:rPr>
              <a:t> &amp; </a:t>
            </a:r>
            <a:r>
              <a:rPr lang="fr-FR" sz="2800" b="1" dirty="0" err="1" smtClean="0">
                <a:solidFill>
                  <a:srgbClr val="C00000"/>
                </a:solidFill>
              </a:rPr>
              <a:t>interpretation</a:t>
            </a:r>
            <a:r>
              <a:rPr lang="fr-FR" sz="2800" b="1" dirty="0" smtClean="0">
                <a:solidFill>
                  <a:srgbClr val="C00000"/>
                </a:solidFill>
              </a:rPr>
              <a:t> and </a:t>
            </a:r>
            <a:r>
              <a:rPr lang="fr-FR" sz="2800" b="1" dirty="0" err="1" smtClean="0">
                <a:solidFill>
                  <a:srgbClr val="C00000"/>
                </a:solidFill>
              </a:rPr>
              <a:t>other</a:t>
            </a:r>
            <a:r>
              <a:rPr lang="fr-FR" sz="2800" b="1" dirty="0" smtClean="0">
                <a:solidFill>
                  <a:srgbClr val="C00000"/>
                </a:solidFill>
              </a:rPr>
              <a:t> meeting </a:t>
            </a:r>
            <a:r>
              <a:rPr lang="fr-FR" sz="2800" b="1" dirty="0" err="1" smtClean="0">
                <a:solidFill>
                  <a:srgbClr val="C00000"/>
                </a:solidFill>
              </a:rPr>
              <a:t>planned</a:t>
            </a:r>
            <a:r>
              <a:rPr lang="fr-FR" sz="2800" b="1" dirty="0" smtClean="0">
                <a:solidFill>
                  <a:srgbClr val="C00000"/>
                </a:solidFill>
              </a:rPr>
              <a:t> for 2024</a:t>
            </a:r>
            <a:endParaRPr lang="fr-FR" sz="2800" b="1" dirty="0">
              <a:solidFill>
                <a:srgbClr val="C00000"/>
              </a:solidFill>
            </a:endParaRPr>
          </a:p>
        </p:txBody>
      </p:sp>
      <p:sp>
        <p:nvSpPr>
          <p:cNvPr id="5" name="Espace réservé du numéro de diapositive 4"/>
          <p:cNvSpPr>
            <a:spLocks noGrp="1"/>
          </p:cNvSpPr>
          <p:nvPr>
            <p:ph type="sldNum" sz="quarter" idx="12"/>
          </p:nvPr>
        </p:nvSpPr>
        <p:spPr/>
        <p:txBody>
          <a:bodyPr/>
          <a:lstStyle/>
          <a:p>
            <a:pPr>
              <a:defRPr/>
            </a:pPr>
            <a:fld id="{6A6D9FA1-99C7-4910-8E32-B85D378B0060}" type="slidenum">
              <a:rPr lang="en-GB" smtClean="0"/>
              <a:t>8</a:t>
            </a:fld>
            <a:endParaRPr lang="en-GB"/>
          </a:p>
        </p:txBody>
      </p:sp>
      <p:sp>
        <p:nvSpPr>
          <p:cNvPr id="8" name="ZoneTexte 7"/>
          <p:cNvSpPr txBox="1"/>
          <p:nvPr/>
        </p:nvSpPr>
        <p:spPr>
          <a:xfrm>
            <a:off x="306466" y="828958"/>
            <a:ext cx="11553126" cy="1569660"/>
          </a:xfrm>
          <a:prstGeom prst="rect">
            <a:avLst/>
          </a:prstGeom>
          <a:noFill/>
        </p:spPr>
        <p:txBody>
          <a:bodyPr wrap="square" rtlCol="0">
            <a:spAutoFit/>
          </a:bodyPr>
          <a:lstStyle/>
          <a:p>
            <a:r>
              <a:rPr lang="fr-FR" sz="2400" b="1" dirty="0" err="1" smtClean="0">
                <a:solidFill>
                  <a:srgbClr val="0000FF"/>
                </a:solidFill>
              </a:rPr>
              <a:t>Analysis</a:t>
            </a:r>
            <a:r>
              <a:rPr lang="fr-FR" sz="2400" b="1" dirty="0" smtClean="0">
                <a:solidFill>
                  <a:srgbClr val="0000FF"/>
                </a:solidFill>
              </a:rPr>
              <a:t> of DTE3</a:t>
            </a:r>
          </a:p>
          <a:p>
            <a:pPr marL="342900" indent="-342900">
              <a:buFont typeface="Wingdings" panose="05000000000000000000" pitchFamily="2" charset="2"/>
              <a:buChar char="q"/>
            </a:pPr>
            <a:r>
              <a:rPr lang="fr-FR" sz="2400" dirty="0" err="1" smtClean="0"/>
              <a:t>Analysis</a:t>
            </a:r>
            <a:r>
              <a:rPr lang="fr-FR" sz="2400" dirty="0" smtClean="0"/>
              <a:t> and </a:t>
            </a:r>
            <a:r>
              <a:rPr lang="fr-FR" sz="2400" dirty="0" err="1" smtClean="0"/>
              <a:t>interpretation</a:t>
            </a:r>
            <a:r>
              <a:rPr lang="fr-FR" sz="2400" dirty="0" smtClean="0"/>
              <a:t> of JET DTE3 (+C45 C47 &amp; 45B) </a:t>
            </a:r>
            <a:r>
              <a:rPr lang="fr-FR" sz="2400" dirty="0" err="1" smtClean="0"/>
              <a:t>is</a:t>
            </a:r>
            <a:r>
              <a:rPr lang="fr-FR" sz="2400" dirty="0" smtClean="0"/>
              <a:t> </a:t>
            </a:r>
            <a:r>
              <a:rPr lang="fr-FR" sz="2400" dirty="0" err="1" smtClean="0"/>
              <a:t>planned</a:t>
            </a:r>
            <a:r>
              <a:rPr lang="fr-FR" sz="2400" dirty="0" smtClean="0"/>
              <a:t> to </a:t>
            </a:r>
            <a:r>
              <a:rPr lang="fr-FR" sz="2400" dirty="0" err="1" smtClean="0"/>
              <a:t>be</a:t>
            </a:r>
            <a:r>
              <a:rPr lang="fr-FR" sz="2400" dirty="0" smtClean="0"/>
              <a:t> </a:t>
            </a:r>
            <a:r>
              <a:rPr lang="fr-FR" sz="2400" dirty="0" err="1" smtClean="0"/>
              <a:t>organized</a:t>
            </a:r>
            <a:r>
              <a:rPr lang="fr-FR" sz="2400" dirty="0" smtClean="0"/>
              <a:t> in </a:t>
            </a:r>
            <a:r>
              <a:rPr lang="fr-FR" sz="2400" dirty="0" err="1" smtClean="0"/>
              <a:t>connection</a:t>
            </a:r>
            <a:r>
              <a:rPr lang="fr-FR" sz="2400" dirty="0" smtClean="0"/>
              <a:t> </a:t>
            </a:r>
            <a:r>
              <a:rPr lang="fr-FR" sz="2400" dirty="0" err="1" smtClean="0"/>
              <a:t>with</a:t>
            </a:r>
            <a:r>
              <a:rPr lang="fr-FR" sz="2400" dirty="0" smtClean="0"/>
              <a:t> the data validation (</a:t>
            </a:r>
            <a:r>
              <a:rPr lang="fr-FR" sz="2400" dirty="0" err="1" smtClean="0"/>
              <a:t>see</a:t>
            </a:r>
            <a:r>
              <a:rPr lang="fr-FR" sz="2400" dirty="0" smtClean="0"/>
              <a:t> </a:t>
            </a:r>
            <a:r>
              <a:rPr lang="fr-FR" sz="2400" dirty="0" err="1" smtClean="0"/>
              <a:t>above</a:t>
            </a:r>
            <a:r>
              <a:rPr lang="fr-FR" sz="2400" dirty="0" smtClean="0"/>
              <a:t>). </a:t>
            </a:r>
          </a:p>
          <a:p>
            <a:pPr marL="342900" indent="-342900">
              <a:buFont typeface="Wingdings" panose="05000000000000000000" pitchFamily="2" charset="2"/>
              <a:buChar char="q"/>
            </a:pPr>
            <a:r>
              <a:rPr lang="fr-FR" sz="2400" dirty="0" smtClean="0"/>
              <a:t>The JET </a:t>
            </a:r>
            <a:r>
              <a:rPr lang="fr-FR" sz="2400" dirty="0" err="1" smtClean="0"/>
              <a:t>operator</a:t>
            </a:r>
            <a:r>
              <a:rPr lang="fr-FR" sz="2400" dirty="0" smtClean="0"/>
              <a:t> has </a:t>
            </a:r>
            <a:r>
              <a:rPr lang="fr-FR" sz="2400" dirty="0" err="1" smtClean="0"/>
              <a:t>agreed</a:t>
            </a:r>
            <a:r>
              <a:rPr lang="fr-FR" sz="2400" dirty="0" smtClean="0"/>
              <a:t> </a:t>
            </a:r>
            <a:r>
              <a:rPr lang="fr-FR" sz="2400" dirty="0" err="1" smtClean="0"/>
              <a:t>that</a:t>
            </a:r>
            <a:r>
              <a:rPr lang="fr-FR" sz="2400" dirty="0" smtClean="0"/>
              <a:t> </a:t>
            </a:r>
            <a:r>
              <a:rPr lang="fr-FR" sz="2400" dirty="0" err="1" smtClean="0"/>
              <a:t>these</a:t>
            </a:r>
            <a:r>
              <a:rPr lang="fr-FR" sz="2400" dirty="0" smtClean="0"/>
              <a:t> meetings </a:t>
            </a:r>
            <a:r>
              <a:rPr lang="fr-FR" sz="2400" dirty="0" err="1" smtClean="0"/>
              <a:t>could</a:t>
            </a:r>
            <a:r>
              <a:rPr lang="fr-FR" sz="2400" dirty="0" smtClean="0"/>
              <a:t> </a:t>
            </a:r>
            <a:r>
              <a:rPr lang="fr-FR" sz="2400" dirty="0" err="1" smtClean="0"/>
              <a:t>be</a:t>
            </a:r>
            <a:r>
              <a:rPr lang="fr-FR" sz="2400" dirty="0" smtClean="0"/>
              <a:t> </a:t>
            </a:r>
            <a:r>
              <a:rPr lang="fr-FR" sz="2400" dirty="0" err="1" smtClean="0"/>
              <a:t>held</a:t>
            </a:r>
            <a:r>
              <a:rPr lang="fr-FR" sz="2400" dirty="0" smtClean="0"/>
              <a:t> at JET. </a:t>
            </a:r>
          </a:p>
        </p:txBody>
      </p:sp>
      <p:sp>
        <p:nvSpPr>
          <p:cNvPr id="9" name="ZoneTexte 8"/>
          <p:cNvSpPr txBox="1"/>
          <p:nvPr/>
        </p:nvSpPr>
        <p:spPr>
          <a:xfrm>
            <a:off x="303514" y="2827739"/>
            <a:ext cx="11553126" cy="1200329"/>
          </a:xfrm>
          <a:prstGeom prst="rect">
            <a:avLst/>
          </a:prstGeom>
          <a:noFill/>
        </p:spPr>
        <p:txBody>
          <a:bodyPr wrap="square" rtlCol="0">
            <a:spAutoFit/>
          </a:bodyPr>
          <a:lstStyle/>
          <a:p>
            <a:r>
              <a:rPr lang="fr-FR" sz="2400" b="1" dirty="0" err="1" smtClean="0">
                <a:solidFill>
                  <a:srgbClr val="0000FF"/>
                </a:solidFill>
              </a:rPr>
              <a:t>Tervaniemi</a:t>
            </a:r>
            <a:r>
              <a:rPr lang="fr-FR" sz="2400" b="1" dirty="0" smtClean="0">
                <a:solidFill>
                  <a:srgbClr val="0000FF"/>
                </a:solidFill>
              </a:rPr>
              <a:t> meeting on plasma </a:t>
            </a:r>
            <a:r>
              <a:rPr lang="fr-FR" sz="2400" b="1" dirty="0" err="1" smtClean="0">
                <a:solidFill>
                  <a:srgbClr val="0000FF"/>
                </a:solidFill>
              </a:rPr>
              <a:t>edge</a:t>
            </a:r>
            <a:r>
              <a:rPr lang="fr-FR" sz="2400" b="1" dirty="0" smtClean="0">
                <a:solidFill>
                  <a:srgbClr val="0000FF"/>
                </a:solidFill>
              </a:rPr>
              <a:t> </a:t>
            </a:r>
            <a:r>
              <a:rPr lang="fr-FR" sz="2400" b="1" dirty="0" err="1" smtClean="0">
                <a:solidFill>
                  <a:srgbClr val="0000FF"/>
                </a:solidFill>
              </a:rPr>
              <a:t>modelling</a:t>
            </a:r>
            <a:endParaRPr lang="fr-FR" sz="2400" b="1" dirty="0" smtClean="0">
              <a:solidFill>
                <a:srgbClr val="0000FF"/>
              </a:solidFill>
            </a:endParaRPr>
          </a:p>
          <a:p>
            <a:pPr marL="342900" indent="-342900">
              <a:buFont typeface="Wingdings" panose="05000000000000000000" pitchFamily="2" charset="2"/>
              <a:buChar char="q"/>
            </a:pPr>
            <a:r>
              <a:rPr lang="fr-FR" sz="2400" dirty="0" err="1" smtClean="0"/>
              <a:t>Preparation</a:t>
            </a:r>
            <a:r>
              <a:rPr lang="fr-FR" sz="2400" dirty="0" smtClean="0"/>
              <a:t> </a:t>
            </a:r>
            <a:r>
              <a:rPr lang="fr-FR" sz="2400" dirty="0" err="1" smtClean="0"/>
              <a:t>initiated</a:t>
            </a:r>
            <a:r>
              <a:rPr lang="fr-FR" sz="2400" dirty="0" smtClean="0"/>
              <a:t> in </a:t>
            </a:r>
            <a:r>
              <a:rPr lang="fr-FR" sz="2400" dirty="0" err="1" smtClean="0"/>
              <a:t>early</a:t>
            </a:r>
            <a:r>
              <a:rPr lang="fr-FR" sz="2400" dirty="0" smtClean="0"/>
              <a:t> 2024, </a:t>
            </a:r>
            <a:r>
              <a:rPr lang="fr-FR" sz="2400" dirty="0" err="1" smtClean="0"/>
              <a:t>late</a:t>
            </a:r>
            <a:r>
              <a:rPr lang="fr-FR" sz="2400" dirty="0" smtClean="0"/>
              <a:t> </a:t>
            </a:r>
            <a:r>
              <a:rPr lang="fr-FR" sz="2400" dirty="0" err="1" smtClean="0"/>
              <a:t>January</a:t>
            </a:r>
            <a:r>
              <a:rPr lang="fr-FR" sz="2400" dirty="0" smtClean="0"/>
              <a:t> </a:t>
            </a:r>
            <a:r>
              <a:rPr lang="fr-FR" sz="2400" dirty="0" err="1" smtClean="0"/>
              <a:t>early</a:t>
            </a:r>
            <a:r>
              <a:rPr lang="fr-FR" sz="2400" dirty="0" smtClean="0"/>
              <a:t> </a:t>
            </a:r>
            <a:r>
              <a:rPr lang="fr-FR" sz="2400" dirty="0" err="1" smtClean="0"/>
              <a:t>February</a:t>
            </a:r>
            <a:endParaRPr lang="fr-FR" sz="2400" dirty="0"/>
          </a:p>
          <a:p>
            <a:pPr marL="342900" indent="-342900">
              <a:buFont typeface="Wingdings" panose="05000000000000000000" pitchFamily="2" charset="2"/>
              <a:buChar char="q"/>
            </a:pPr>
            <a:r>
              <a:rPr lang="fr-FR" sz="2400" dirty="0" smtClean="0"/>
              <a:t>Meeting </a:t>
            </a:r>
            <a:r>
              <a:rPr lang="fr-FR" sz="2400" dirty="0" err="1" smtClean="0"/>
              <a:t>planned</a:t>
            </a:r>
            <a:r>
              <a:rPr lang="fr-FR" sz="2400" dirty="0" smtClean="0"/>
              <a:t> for </a:t>
            </a:r>
            <a:r>
              <a:rPr lang="fr-FR" sz="2400" dirty="0" err="1" smtClean="0"/>
              <a:t>discussing</a:t>
            </a:r>
            <a:r>
              <a:rPr lang="fr-FR" sz="2400" dirty="0" smtClean="0"/>
              <a:t> organisation and objectives Friday </a:t>
            </a:r>
            <a:r>
              <a:rPr lang="fr-FR" sz="2400" dirty="0" err="1" smtClean="0"/>
              <a:t>together</a:t>
            </a:r>
            <a:r>
              <a:rPr lang="fr-FR" sz="2400" dirty="0" smtClean="0"/>
              <a:t> </a:t>
            </a:r>
            <a:r>
              <a:rPr lang="fr-FR" sz="2400" dirty="0" err="1" smtClean="0"/>
              <a:t>with</a:t>
            </a:r>
            <a:r>
              <a:rPr lang="fr-FR" sz="2400" dirty="0" smtClean="0"/>
              <a:t> PWIE</a:t>
            </a:r>
          </a:p>
        </p:txBody>
      </p:sp>
      <p:sp>
        <p:nvSpPr>
          <p:cNvPr id="11" name="ZoneTexte 10"/>
          <p:cNvSpPr txBox="1"/>
          <p:nvPr/>
        </p:nvSpPr>
        <p:spPr>
          <a:xfrm>
            <a:off x="303514" y="4416193"/>
            <a:ext cx="11553126" cy="2308324"/>
          </a:xfrm>
          <a:prstGeom prst="rect">
            <a:avLst/>
          </a:prstGeom>
          <a:noFill/>
        </p:spPr>
        <p:txBody>
          <a:bodyPr wrap="square" rtlCol="0">
            <a:spAutoFit/>
          </a:bodyPr>
          <a:lstStyle/>
          <a:p>
            <a:pPr algn="just"/>
            <a:r>
              <a:rPr lang="fr-FR" sz="2400" b="1" dirty="0" smtClean="0">
                <a:solidFill>
                  <a:srgbClr val="0000FF"/>
                </a:solidFill>
              </a:rPr>
              <a:t>Support for ASCOT training</a:t>
            </a:r>
          </a:p>
          <a:p>
            <a:pPr marL="342900" indent="-342900" algn="just">
              <a:buFont typeface="Wingdings" panose="05000000000000000000" pitchFamily="2" charset="2"/>
              <a:buChar char="q"/>
            </a:pPr>
            <a:r>
              <a:rPr lang="en-US" sz="2400" dirty="0"/>
              <a:t>T</a:t>
            </a:r>
            <a:r>
              <a:rPr lang="en-US" sz="2400" dirty="0" smtClean="0"/>
              <a:t>raining </a:t>
            </a:r>
            <a:r>
              <a:rPr lang="en-US" sz="2400" dirty="0"/>
              <a:t>session #</a:t>
            </a:r>
            <a:r>
              <a:rPr lang="en-US" sz="2400" dirty="0" smtClean="0"/>
              <a:t>1 locally </a:t>
            </a:r>
            <a:r>
              <a:rPr lang="en-US" sz="2400" dirty="0"/>
              <a:t>in Finland (now in </a:t>
            </a:r>
            <a:r>
              <a:rPr lang="en-US" sz="2400" dirty="0" smtClean="0"/>
              <a:t>VTT). </a:t>
            </a:r>
            <a:r>
              <a:rPr lang="en-US" sz="2400" dirty="0" err="1" smtClean="0"/>
              <a:t>EUROfusion</a:t>
            </a:r>
            <a:r>
              <a:rPr lang="en-US" sz="2400" dirty="0" smtClean="0"/>
              <a:t> sponsored student to be determined. Non-sponsored </a:t>
            </a:r>
            <a:r>
              <a:rPr lang="en-US" sz="2400" dirty="0"/>
              <a:t>students free to join (several internationals committed) </a:t>
            </a:r>
            <a:endParaRPr lang="en-US" sz="2400" dirty="0" smtClean="0"/>
          </a:p>
          <a:p>
            <a:pPr marL="342900" indent="-342900" algn="just">
              <a:buFont typeface="Wingdings" panose="05000000000000000000" pitchFamily="2" charset="2"/>
              <a:buChar char="q"/>
            </a:pPr>
            <a:r>
              <a:rPr lang="en-US" sz="2400" dirty="0" smtClean="0"/>
              <a:t>Early 2024: 2-3 </a:t>
            </a:r>
            <a:r>
              <a:rPr lang="en-US" sz="2400" dirty="0"/>
              <a:t>days of lectures and </a:t>
            </a:r>
            <a:r>
              <a:rPr lang="en-US" sz="2400" dirty="0" smtClean="0"/>
              <a:t>hands-on and 2-3 </a:t>
            </a:r>
            <a:r>
              <a:rPr lang="en-US" sz="2400" dirty="0"/>
              <a:t>days of discussions/working on students own project with experts</a:t>
            </a:r>
          </a:p>
          <a:p>
            <a:pPr algn="just"/>
            <a:endParaRPr lang="fr-FR" sz="2400" dirty="0" smtClean="0"/>
          </a:p>
        </p:txBody>
      </p:sp>
      <p:sp>
        <p:nvSpPr>
          <p:cNvPr id="12"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extLst>
      <p:ext uri="{BB962C8B-B14F-4D97-AF65-F5344CB8AC3E}">
        <p14:creationId xmlns:p14="http://schemas.microsoft.com/office/powerpoint/2010/main" val="349422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360" y="116632"/>
            <a:ext cx="10058400" cy="457200"/>
          </a:xfrm>
        </p:spPr>
        <p:txBody>
          <a:bodyPr/>
          <a:lstStyle/>
          <a:p>
            <a:r>
              <a:rPr lang="fr-FR" sz="2800" b="1" dirty="0" smtClean="0">
                <a:solidFill>
                  <a:srgbClr val="C00000"/>
                </a:solidFill>
              </a:rPr>
              <a:t>JET data validation post-</a:t>
            </a:r>
            <a:r>
              <a:rPr lang="fr-FR" sz="2800" b="1" dirty="0" err="1" smtClean="0">
                <a:solidFill>
                  <a:srgbClr val="C00000"/>
                </a:solidFill>
              </a:rPr>
              <a:t>operation</a:t>
            </a:r>
            <a:endParaRPr lang="fr-FR" sz="2800" b="1" dirty="0">
              <a:solidFill>
                <a:srgbClr val="C00000"/>
              </a:solidFill>
            </a:endParaRPr>
          </a:p>
        </p:txBody>
      </p:sp>
      <p:sp>
        <p:nvSpPr>
          <p:cNvPr id="5" name="Espace réservé du numéro de diapositive 4"/>
          <p:cNvSpPr>
            <a:spLocks noGrp="1"/>
          </p:cNvSpPr>
          <p:nvPr>
            <p:ph type="sldNum" sz="quarter" idx="12"/>
          </p:nvPr>
        </p:nvSpPr>
        <p:spPr/>
        <p:txBody>
          <a:bodyPr/>
          <a:lstStyle/>
          <a:p>
            <a:pPr>
              <a:defRPr/>
            </a:pPr>
            <a:fld id="{6A6D9FA1-99C7-4910-8E32-B85D378B0060}" type="slidenum">
              <a:rPr lang="en-GB" smtClean="0"/>
              <a:t>9</a:t>
            </a:fld>
            <a:endParaRPr lang="en-GB"/>
          </a:p>
        </p:txBody>
      </p:sp>
      <p:sp>
        <p:nvSpPr>
          <p:cNvPr id="6" name="TextBox 2"/>
          <p:cNvSpPr txBox="1"/>
          <p:nvPr/>
        </p:nvSpPr>
        <p:spPr>
          <a:xfrm>
            <a:off x="335360" y="1099632"/>
            <a:ext cx="11593288" cy="5400600"/>
          </a:xfrm>
          <a:prstGeom prst="rect">
            <a:avLst/>
          </a:prstGeom>
        </p:spPr>
        <p:txBody>
          <a:bodyPr vert="horz" wrap="square" lIns="91440" tIns="45720" rIns="91440" bIns="45720" rtlCol="0" anchor="ctr">
            <a:noAutofit/>
          </a:bodyPr>
          <a:lstStyle/>
          <a:p>
            <a:pPr marL="0" marR="0" lvl="0" indent="0" defTabSz="914400" rtl="0" eaLnBrk="1" fontAlgn="auto" latinLnBrk="0" hangingPunct="1">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0000FF"/>
                </a:solidFill>
                <a:effectLst/>
                <a:uLnTx/>
                <a:uFillTx/>
              </a:rPr>
              <a:t>TOTAL estimate:</a:t>
            </a:r>
            <a:r>
              <a:rPr kumimoji="0" lang="en-GB" sz="2400" b="1" i="0" u="none" strike="noStrike" kern="1200" cap="none" spc="0" normalizeH="0" noProof="0" dirty="0" smtClean="0">
                <a:ln>
                  <a:noFill/>
                </a:ln>
                <a:solidFill>
                  <a:srgbClr val="0000FF"/>
                </a:solidFill>
                <a:effectLst/>
                <a:uLnTx/>
                <a:uFillTx/>
              </a:rPr>
              <a:t> </a:t>
            </a:r>
            <a:r>
              <a:rPr kumimoji="0" lang="en-GB" sz="2400" b="1" i="0" u="none" strike="noStrike" kern="1200" cap="none" spc="0" normalizeH="0" baseline="0" noProof="0" dirty="0" smtClean="0">
                <a:ln>
                  <a:noFill/>
                </a:ln>
                <a:solidFill>
                  <a:srgbClr val="0000FF"/>
                </a:solidFill>
                <a:effectLst/>
                <a:uLnTx/>
                <a:uFillTx/>
              </a:rPr>
              <a:t>~5.7 PPY  in 2024, ~ 2.9 PPY in 2025</a:t>
            </a:r>
          </a:p>
          <a:p>
            <a:pPr marL="0" marR="0" lvl="0" indent="0" defTabSz="914400" rtl="0" eaLnBrk="1" fontAlgn="auto" latinLnBrk="0" hangingPunct="1">
              <a:spcBef>
                <a:spcPts val="0"/>
              </a:spcBef>
              <a:spcAft>
                <a:spcPts val="0"/>
              </a:spcAft>
              <a:buClrTx/>
              <a:buSzTx/>
              <a:buFontTx/>
              <a:buNone/>
              <a:tabLst/>
              <a:defRPr/>
            </a:pPr>
            <a:r>
              <a:rPr kumimoji="0" lang="en-GB" sz="2400" b="0" i="0" u="none" strike="noStrike" kern="1200" cap="none" spc="0" normalizeH="0" baseline="0" noProof="0" dirty="0" smtClean="0">
                <a:ln>
                  <a:noFill/>
                </a:ln>
                <a:solidFill>
                  <a:prstClr val="black"/>
                </a:solidFill>
                <a:effectLst/>
                <a:uLnTx/>
                <a:uFillTx/>
              </a:rPr>
              <a:t>Note:</a:t>
            </a:r>
            <a:r>
              <a:rPr kumimoji="0" lang="en-GB" sz="2400" b="0" i="0" u="none" strike="noStrike" kern="1200" cap="none" spc="0" normalizeH="0" noProof="0" dirty="0" smtClean="0">
                <a:ln>
                  <a:noFill/>
                </a:ln>
                <a:solidFill>
                  <a:prstClr val="black"/>
                </a:solidFill>
                <a:effectLst/>
                <a:uLnTx/>
                <a:uFillTx/>
              </a:rPr>
              <a:t> </a:t>
            </a:r>
            <a:r>
              <a:rPr kumimoji="0" lang="en-GB" sz="2400" b="0" i="0" u="none" strike="noStrike" kern="1200" cap="none" spc="0" normalizeH="0" baseline="0" noProof="0" dirty="0" smtClean="0">
                <a:ln>
                  <a:noFill/>
                </a:ln>
                <a:solidFill>
                  <a:prstClr val="black"/>
                </a:solidFill>
                <a:effectLst/>
                <a:uLnTx/>
                <a:uFillTx/>
              </a:rPr>
              <a:t>not included:</a:t>
            </a:r>
            <a:r>
              <a:rPr kumimoji="0" lang="en-GB" sz="2400" b="0" i="0" u="none" strike="noStrike" kern="1200" cap="none" spc="0" normalizeH="0" noProof="0" dirty="0" smtClean="0">
                <a:ln>
                  <a:noFill/>
                </a:ln>
                <a:solidFill>
                  <a:prstClr val="black"/>
                </a:solidFill>
                <a:effectLst/>
                <a:uLnTx/>
                <a:uFillTx/>
              </a:rPr>
              <a:t> </a:t>
            </a:r>
            <a:endParaRPr kumimoji="0" lang="en-GB" sz="2400" b="0" i="0" u="none" strike="noStrike" kern="1200" cap="none" spc="0" normalizeH="0" baseline="0" noProof="0" dirty="0" smtClean="0">
              <a:ln>
                <a:noFill/>
              </a:ln>
              <a:solidFill>
                <a:prstClr val="black"/>
              </a:solidFill>
              <a:effectLst/>
              <a:uLnTx/>
              <a:uFillTx/>
            </a:endParaRPr>
          </a:p>
          <a:p>
            <a:pPr marL="342900" lvl="0" indent="-342900" rtl="0">
              <a:buFont typeface="Wingdings" panose="05000000000000000000" pitchFamily="2" charset="2"/>
              <a:buChar char="q"/>
            </a:pPr>
            <a:r>
              <a:rPr kumimoji="0" lang="en-GB" sz="2400" b="0" i="0" u="none" strike="noStrike" kern="1200" cap="none" spc="0" normalizeH="0" baseline="0" noProof="0" dirty="0" smtClean="0">
                <a:ln>
                  <a:noFill/>
                </a:ln>
                <a:solidFill>
                  <a:prstClr val="black"/>
                </a:solidFill>
                <a:effectLst/>
                <a:uLnTx/>
                <a:uFillTx/>
              </a:rPr>
              <a:t>Oak Ridge collaboration for Main Ion analysis: to be discussed</a:t>
            </a:r>
            <a:r>
              <a:rPr kumimoji="0" lang="en-GB" sz="2400" b="0" i="0" u="none" strike="noStrike" kern="1200" cap="none" spc="0" normalizeH="0" noProof="0" dirty="0" smtClean="0">
                <a:ln>
                  <a:noFill/>
                </a:ln>
                <a:solidFill>
                  <a:prstClr val="black"/>
                </a:solidFill>
                <a:effectLst/>
                <a:uLnTx/>
                <a:uFillTx/>
              </a:rPr>
              <a:t> between INCO and Oak Ridge </a:t>
            </a:r>
            <a:r>
              <a:rPr lang="en-GB" sz="2400" kern="1200" dirty="0">
                <a:solidFill>
                  <a:prstClr val="black"/>
                </a:solidFill>
              </a:rPr>
              <a:t>as part of the ongoing collaboration </a:t>
            </a:r>
            <a:endParaRPr kumimoji="0" lang="en-GB" sz="2400" b="0" i="0" u="none" strike="noStrike" kern="1200" cap="none" spc="0" normalizeH="0" baseline="0" noProof="0" dirty="0" smtClean="0">
              <a:ln>
                <a:noFill/>
              </a:ln>
              <a:solidFill>
                <a:prstClr val="black"/>
              </a:solidFill>
              <a:effectLst/>
              <a:uLnTx/>
              <a:uFillTx/>
            </a:endParaRPr>
          </a:p>
          <a:p>
            <a:pPr marL="342900" lvl="0" indent="-342900" rtl="0">
              <a:buFont typeface="Wingdings" panose="05000000000000000000" pitchFamily="2" charset="2"/>
              <a:buChar char="q"/>
            </a:pPr>
            <a:r>
              <a:rPr lang="en-GB" sz="2400" kern="1200" dirty="0" smtClean="0">
                <a:solidFill>
                  <a:prstClr val="black"/>
                </a:solidFill>
              </a:rPr>
              <a:t>neutrons </a:t>
            </a:r>
            <a:r>
              <a:rPr lang="en-GB" sz="2400" kern="1200" dirty="0">
                <a:solidFill>
                  <a:prstClr val="black"/>
                </a:solidFill>
              </a:rPr>
              <a:t>and </a:t>
            </a:r>
            <a:r>
              <a:rPr lang="en-GB" sz="2400" kern="1200" dirty="0" smtClean="0">
                <a:solidFill>
                  <a:prstClr val="black"/>
                </a:solidFill>
              </a:rPr>
              <a:t>TRANSP analysis: could </a:t>
            </a:r>
            <a:r>
              <a:rPr lang="en-GB" sz="2400" kern="1200" dirty="0">
                <a:solidFill>
                  <a:prstClr val="black"/>
                </a:solidFill>
              </a:rPr>
              <a:t>be </a:t>
            </a:r>
            <a:r>
              <a:rPr lang="en-GB" sz="2400" kern="1200" dirty="0" smtClean="0">
                <a:solidFill>
                  <a:prstClr val="black"/>
                </a:solidFill>
              </a:rPr>
              <a:t>included in the call for participation for 2024</a:t>
            </a:r>
            <a:endParaRPr lang="en-GB" sz="2000" kern="1200" dirty="0" smtClean="0">
              <a:solidFill>
                <a:prstClr val="black"/>
              </a:solidFill>
            </a:endParaRPr>
          </a:p>
          <a:p>
            <a:pPr lvl="0" rtl="0"/>
            <a:endParaRPr lang="en-GB" sz="2000" kern="1200" dirty="0">
              <a:solidFill>
                <a:prstClr val="black"/>
              </a:solidFill>
            </a:endParaRPr>
          </a:p>
          <a:p>
            <a:pPr lvl="0" rtl="0"/>
            <a:r>
              <a:rPr lang="en-GB" sz="2400" b="1" kern="1200" dirty="0" smtClean="0">
                <a:solidFill>
                  <a:srgbClr val="0000FF"/>
                </a:solidFill>
              </a:rPr>
              <a:t>Proposed strategy</a:t>
            </a:r>
            <a:r>
              <a:rPr lang="en-GB" sz="1700" kern="1200" dirty="0">
                <a:solidFill>
                  <a:prstClr val="black"/>
                </a:solidFill>
              </a:rPr>
              <a:t/>
            </a:r>
            <a:br>
              <a:rPr lang="en-GB" sz="1700" kern="1200" dirty="0">
                <a:solidFill>
                  <a:prstClr val="black"/>
                </a:solidFill>
              </a:rPr>
            </a:br>
            <a:endParaRPr kumimoji="0" lang="en-GB" sz="500" b="0" i="0" u="none" strike="noStrike" kern="1200" cap="none" spc="0" normalizeH="0" baseline="0" noProof="0" dirty="0" smtClean="0">
              <a:ln>
                <a:noFill/>
              </a:ln>
              <a:solidFill>
                <a:prstClr val="black"/>
              </a:solidFill>
              <a:effectLst/>
              <a:uLnTx/>
              <a:uFillTx/>
            </a:endParaRPr>
          </a:p>
          <a:p>
            <a:pPr marL="342900" marR="0" lvl="0" indent="-342900" defTabSz="914400" rtl="0" eaLnBrk="1" fontAlgn="auto" latinLnBrk="0" hangingPunct="1">
              <a:spcBef>
                <a:spcPts val="0"/>
              </a:spcBef>
              <a:spcAft>
                <a:spcPts val="0"/>
              </a:spcAft>
              <a:buClrTx/>
              <a:buSzTx/>
              <a:buFont typeface="Wingdings" panose="05000000000000000000" pitchFamily="2" charset="2"/>
              <a:buChar char="Ø"/>
              <a:tabLst/>
              <a:defRPr/>
            </a:pPr>
            <a:r>
              <a:rPr kumimoji="0" lang="en-GB" sz="2400" i="0" u="none" strike="noStrike" kern="1200" cap="none" spc="0" normalizeH="0" baseline="0" noProof="0" dirty="0" smtClean="0">
                <a:ln>
                  <a:noFill/>
                </a:ln>
                <a:solidFill>
                  <a:prstClr val="black"/>
                </a:solidFill>
                <a:effectLst/>
                <a:uLnTx/>
                <a:uFillTx/>
              </a:rPr>
              <a:t>The original estimates have been increase by 25%</a:t>
            </a:r>
            <a:r>
              <a:rPr kumimoji="0" lang="en-GB" sz="2400" i="0" u="none" strike="noStrike" kern="1200" cap="none" spc="0" normalizeH="0" noProof="0" dirty="0" smtClean="0">
                <a:ln>
                  <a:noFill/>
                </a:ln>
                <a:solidFill>
                  <a:prstClr val="black"/>
                </a:solidFill>
                <a:effectLst/>
                <a:uLnTx/>
                <a:uFillTx/>
              </a:rPr>
              <a:t> for contingency</a:t>
            </a:r>
            <a:endParaRPr kumimoji="0" lang="en-GB" sz="2400" i="0" u="none" strike="noStrike" kern="1200" cap="none" spc="0" normalizeH="0" baseline="0" noProof="0" dirty="0" smtClean="0">
              <a:ln>
                <a:noFill/>
              </a:ln>
              <a:solidFill>
                <a:prstClr val="black"/>
              </a:solidFill>
              <a:effectLst/>
              <a:uLnTx/>
              <a:uFillTx/>
            </a:endParaRPr>
          </a:p>
          <a:p>
            <a:pPr marL="342900" marR="0" lvl="0" indent="-342900" defTabSz="914400" rtl="0" eaLnBrk="1" fontAlgn="auto" latinLnBrk="0" hangingPunct="1">
              <a:spcBef>
                <a:spcPts val="0"/>
              </a:spcBef>
              <a:spcAft>
                <a:spcPts val="0"/>
              </a:spcAft>
              <a:buClrTx/>
              <a:buSzTx/>
              <a:buFont typeface="Wingdings" panose="05000000000000000000" pitchFamily="2" charset="2"/>
              <a:buChar char="Ø"/>
              <a:tabLst/>
              <a:defRPr/>
            </a:pPr>
            <a:r>
              <a:rPr kumimoji="0" lang="en-GB" sz="2400" i="0" u="none" strike="noStrike" kern="1200" cap="none" spc="0" normalizeH="0" baseline="0" noProof="0" dirty="0" smtClean="0">
                <a:ln>
                  <a:noFill/>
                </a:ln>
                <a:solidFill>
                  <a:prstClr val="black"/>
                </a:solidFill>
                <a:effectLst/>
                <a:uLnTx/>
                <a:uFillTx/>
              </a:rPr>
              <a:t>Review the number of PPY per competency every 6 months;</a:t>
            </a:r>
          </a:p>
          <a:p>
            <a:pPr marL="342900" marR="0" lvl="0" indent="-342900" defTabSz="914400" rtl="0" eaLnBrk="1" fontAlgn="auto" latinLnBrk="0" hangingPunct="1">
              <a:spcBef>
                <a:spcPts val="0"/>
              </a:spcBef>
              <a:spcAft>
                <a:spcPts val="0"/>
              </a:spcAft>
              <a:buClrTx/>
              <a:buSzTx/>
              <a:buFont typeface="Wingdings" panose="05000000000000000000" pitchFamily="2" charset="2"/>
              <a:buChar char="Ø"/>
              <a:tabLst/>
              <a:defRPr/>
            </a:pPr>
            <a:r>
              <a:rPr kumimoji="0" lang="en-GB" sz="2400" i="0" u="none" strike="noStrike" kern="1200" cap="none" spc="0" normalizeH="0" baseline="0" noProof="0" dirty="0" smtClean="0">
                <a:ln>
                  <a:noFill/>
                </a:ln>
                <a:solidFill>
                  <a:prstClr val="black"/>
                </a:solidFill>
                <a:effectLst/>
                <a:uLnTx/>
                <a:uFillTx/>
              </a:rPr>
              <a:t>Half the effort in 2025, also based on the periodic review </a:t>
            </a:r>
          </a:p>
          <a:p>
            <a:pPr marL="342900" marR="0" lvl="0" indent="-342900" defTabSz="914400" rtl="0" eaLnBrk="1" fontAlgn="auto" latinLnBrk="0" hangingPunct="1">
              <a:spcBef>
                <a:spcPts val="0"/>
              </a:spcBef>
              <a:spcAft>
                <a:spcPts val="0"/>
              </a:spcAft>
              <a:buClrTx/>
              <a:buSzTx/>
              <a:buFont typeface="Wingdings" panose="05000000000000000000" pitchFamily="2" charset="2"/>
              <a:buChar char="Ø"/>
              <a:tabLst/>
              <a:defRPr/>
            </a:pPr>
            <a:r>
              <a:rPr kumimoji="0" lang="en-GB" sz="2400" i="0" u="none" strike="noStrike" kern="1200" cap="none" spc="0" normalizeH="0" baseline="0" noProof="0" dirty="0" smtClean="0">
                <a:ln>
                  <a:noFill/>
                </a:ln>
                <a:solidFill>
                  <a:prstClr val="black"/>
                </a:solidFill>
                <a:effectLst/>
                <a:uLnTx/>
                <a:uFillTx/>
              </a:rPr>
              <a:t>Monitor and prioritize the requests, weekly or fortnightly;</a:t>
            </a:r>
          </a:p>
          <a:p>
            <a:pPr marL="342900" marR="0" lvl="0" indent="-342900" defTabSz="914400" rtl="0" eaLnBrk="1" fontAlgn="auto" latinLnBrk="0" hangingPunct="1">
              <a:spcBef>
                <a:spcPts val="0"/>
              </a:spcBef>
              <a:spcAft>
                <a:spcPts val="0"/>
              </a:spcAft>
              <a:buClrTx/>
              <a:buSzTx/>
              <a:buFont typeface="Wingdings" panose="05000000000000000000" pitchFamily="2" charset="2"/>
              <a:buChar char="Ø"/>
              <a:tabLst/>
              <a:defRPr/>
            </a:pPr>
            <a:r>
              <a:rPr kumimoji="0" lang="en-GB" sz="2400" i="0" u="none" strike="noStrike" kern="1200" cap="none" spc="0" normalizeH="0" baseline="0" noProof="0" dirty="0" smtClean="0">
                <a:ln>
                  <a:noFill/>
                </a:ln>
                <a:solidFill>
                  <a:prstClr val="black"/>
                </a:solidFill>
                <a:effectLst/>
                <a:uLnTx/>
                <a:uFillTx/>
              </a:rPr>
              <a:t>Reserve some time of each competency for ~ 1 month prior a conference;</a:t>
            </a:r>
            <a:r>
              <a:rPr kumimoji="0" lang="en-GB" sz="2400" b="0" i="0" u="none" strike="noStrike" kern="1200" cap="none" spc="0" normalizeH="0" baseline="0" noProof="0" dirty="0" smtClean="0">
                <a:ln>
                  <a:noFill/>
                </a:ln>
                <a:solidFill>
                  <a:prstClr val="black"/>
                </a:solidFill>
                <a:effectLst/>
                <a:uLnTx/>
                <a:uFillTx/>
              </a:rPr>
              <a:t/>
            </a:r>
            <a:br>
              <a:rPr kumimoji="0" lang="en-GB" sz="2400" b="0" i="0" u="none" strike="noStrike" kern="1200" cap="none" spc="0" normalizeH="0" baseline="0" noProof="0" dirty="0" smtClean="0">
                <a:ln>
                  <a:noFill/>
                </a:ln>
                <a:solidFill>
                  <a:prstClr val="black"/>
                </a:solidFill>
                <a:effectLst/>
                <a:uLnTx/>
                <a:uFillTx/>
              </a:rPr>
            </a:br>
            <a:endParaRPr kumimoji="0" lang="en-GB" sz="2400" b="0" i="0" u="none" strike="noStrike" kern="1200" cap="none" spc="0" normalizeH="0" baseline="0" noProof="0" dirty="0" smtClean="0">
              <a:ln>
                <a:noFill/>
              </a:ln>
              <a:solidFill>
                <a:prstClr val="black"/>
              </a:solidFill>
              <a:effectLst/>
              <a:uLnTx/>
              <a:uFillTx/>
            </a:endParaRPr>
          </a:p>
        </p:txBody>
      </p:sp>
      <p:sp>
        <p:nvSpPr>
          <p:cNvPr id="7" name="Footer Placeholder 7"/>
          <p:cNvSpPr>
            <a:spLocks noGrp="1"/>
          </p:cNvSpPr>
          <p:nvPr>
            <p:ph type="ftr" sz="quarter" idx="11"/>
          </p:nvPr>
        </p:nvSpPr>
        <p:spPr bwMode="auto">
          <a:xfrm>
            <a:off x="609600" y="6528385"/>
            <a:ext cx="3470175" cy="329614"/>
          </a:xfrm>
        </p:spPr>
        <p:txBody>
          <a:bodyPr anchor="t"/>
          <a:lstStyle>
            <a:lvl1pPr>
              <a:defRPr sz="1100"/>
            </a:lvl1pPr>
          </a:lstStyle>
          <a:p>
            <a:pPr>
              <a:defRPr/>
            </a:pPr>
            <a:r>
              <a:rPr lang="fr-FR" dirty="0" smtClean="0"/>
              <a:t>E. Joffrin for TE </a:t>
            </a:r>
            <a:r>
              <a:rPr lang="fr-FR" dirty="0" err="1" smtClean="0"/>
              <a:t>TFLs</a:t>
            </a:r>
            <a:r>
              <a:rPr lang="fr-FR" dirty="0" smtClean="0"/>
              <a:t> |  FSD AWP 2024 |  21th Sept 2023</a:t>
            </a:r>
            <a:endParaRPr lang="en-GB" dirty="0"/>
          </a:p>
        </p:txBody>
      </p:sp>
    </p:spTree>
    <p:extLst>
      <p:ext uri="{BB962C8B-B14F-4D97-AF65-F5344CB8AC3E}">
        <p14:creationId xmlns:p14="http://schemas.microsoft.com/office/powerpoint/2010/main" val="3468412920"/>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EUROfusion.1line_5_3_2019</Template>
  <TotalTime>2115</TotalTime>
  <Words>3392</Words>
  <Application>Microsoft Office PowerPoint</Application>
  <DocSecurity>0</DocSecurity>
  <PresentationFormat>Grand écran</PresentationFormat>
  <Paragraphs>523</Paragraphs>
  <Slides>22</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9" baseType="lpstr">
      <vt:lpstr>Arial</vt:lpstr>
      <vt:lpstr>Calibri</vt:lpstr>
      <vt:lpstr>Symbol</vt:lpstr>
      <vt:lpstr>Times New Roman</vt:lpstr>
      <vt:lpstr>Wingdings</vt:lpstr>
      <vt:lpstr>EUROfusion.1line_5_3_2019</vt:lpstr>
      <vt:lpstr>Arbeitsblatt</vt:lpstr>
      <vt:lpstr>FSD Science Coordination Meeting – preparation AWP 2024 for WP TE</vt:lpstr>
      <vt:lpstr>WP TE in FSD with overarching priorities: ITER &amp; DEMO &amp; PEX</vt:lpstr>
      <vt:lpstr>WP TE is currently structured into 9 Research Topics + DTE2 A&amp;M</vt:lpstr>
      <vt:lpstr>Expected availability of devices in 2024 / 2025: update</vt:lpstr>
      <vt:lpstr>Présentation PowerPoint</vt:lpstr>
      <vt:lpstr>Reminder: Present organizational status of Research Topic until end 2023</vt:lpstr>
      <vt:lpstr>Change requests for 2024 </vt:lpstr>
      <vt:lpstr>Analysis &amp; interpretation and other meeting planned for 2024</vt:lpstr>
      <vt:lpstr>JET data validation post-operation</vt:lpstr>
      <vt:lpstr>Preparation for 2024: status</vt:lpstr>
      <vt:lpstr>Anticipated contribution of devices to advancing the SSRL of the scientific objectives for the Research Topics 22-01 &amp; 22-02 relevance to ITER/DEMO/PEX</vt:lpstr>
      <vt:lpstr>ITER re-baselining relation with WPTE programme</vt:lpstr>
      <vt:lpstr>Our understanding of the budget for 2023</vt:lpstr>
      <vt:lpstr>Further items for discussion in view of relation of WPTE with other WPs and topics in FSD</vt:lpstr>
      <vt:lpstr>Présentation PowerPoint</vt:lpstr>
      <vt:lpstr>Long term impact of termination of JET, delay of JT-60SA and accessibility to remaining 4 devices (1/2 scientific)</vt:lpstr>
      <vt:lpstr>Long term impact of termination of JET, delay of JT-60SA and accessibility to remaining 4 devices (2/2 further consequences)</vt:lpstr>
      <vt:lpstr>Présentation PowerPoint</vt:lpstr>
      <vt:lpstr>Further items for discussion in view of relation of WPTE with other WPs and topics in FSD (I)</vt:lpstr>
      <vt:lpstr>Expected status of Grant deliverables (1/2) in 2023-2025</vt:lpstr>
      <vt:lpstr>Expected status of Grant deliverables (2/2) in 2023-2025</vt:lpstr>
      <vt:lpstr>Expected additional resources</vt:lpstr>
    </vt:vector>
  </TitlesOfParts>
  <Manager/>
  <Company>Windows User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PB-Presentation Template</dc:title>
  <dc:subject/>
  <dc:creator>juergen.gafert@kit.edu</dc:creator>
  <cp:keywords/>
  <dc:description/>
  <cp:lastModifiedBy>JOFFRIN Emmanuel 133360</cp:lastModifiedBy>
  <cp:revision>705</cp:revision>
  <dcterms:created xsi:type="dcterms:W3CDTF">2019-04-02T13:59:54Z</dcterms:created>
  <dcterms:modified xsi:type="dcterms:W3CDTF">2023-09-19T17:35:45Z</dcterms:modified>
  <cp:category/>
  <dc:identifier/>
  <cp:contentStatus/>
  <dc:language/>
  <cp:version/>
</cp:coreProperties>
</file>