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2" r:id="rId3"/>
    <p:sldId id="274" r:id="rId4"/>
    <p:sldId id="275" r:id="rId5"/>
    <p:sldId id="383" r:id="rId6"/>
    <p:sldId id="277" r:id="rId7"/>
    <p:sldId id="356" r:id="rId8"/>
    <p:sldId id="293" r:id="rId9"/>
    <p:sldId id="381" r:id="rId10"/>
    <p:sldId id="295" r:id="rId11"/>
    <p:sldId id="297" r:id="rId12"/>
    <p:sldId id="338" r:id="rId13"/>
    <p:sldId id="384" r:id="rId14"/>
    <p:sldId id="385" r:id="rId15"/>
    <p:sldId id="358" r:id="rId16"/>
    <p:sldId id="359" r:id="rId17"/>
    <p:sldId id="357" r:id="rId18"/>
    <p:sldId id="353" r:id="rId19"/>
    <p:sldId id="344" r:id="rId20"/>
    <p:sldId id="352" r:id="rId21"/>
    <p:sldId id="343" r:id="rId22"/>
    <p:sldId id="360" r:id="rId23"/>
    <p:sldId id="361" r:id="rId24"/>
    <p:sldId id="345" r:id="rId25"/>
    <p:sldId id="363" r:id="rId26"/>
    <p:sldId id="347" r:id="rId27"/>
    <p:sldId id="366" r:id="rId28"/>
    <p:sldId id="370" r:id="rId29"/>
    <p:sldId id="378" r:id="rId30"/>
    <p:sldId id="371" r:id="rId31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3E3E3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95400" autoAdjust="0"/>
  </p:normalViewPr>
  <p:slideViewPr>
    <p:cSldViewPr showGuides="1">
      <p:cViewPr varScale="1">
        <p:scale>
          <a:sx n="113" d="100"/>
          <a:sy n="113" d="100"/>
        </p:scale>
        <p:origin x="590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20/09/2023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20/09/2023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609" y="82253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35"/>
            <a:ext cx="8229600" cy="36724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Sebastijan Brezinsek | FSD Planning Meeting 2022 | </a:t>
            </a:r>
            <a:r>
              <a:rPr lang="en-GB" dirty="0" err="1"/>
              <a:t>Frascati</a:t>
            </a:r>
            <a:r>
              <a:rPr lang="en-GB" dirty="0"/>
              <a:t> | 06.07.2022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Sebastijan Brezinsek | FSD Planning Meeting 2022 | </a:t>
            </a:r>
            <a:r>
              <a:rPr lang="en-GB" dirty="0" err="1"/>
              <a:t>Frascati</a:t>
            </a:r>
            <a:r>
              <a:rPr lang="en-GB" dirty="0"/>
              <a:t> | 06.07.2022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tmp"/><Relationship Id="rId4" Type="http://schemas.openxmlformats.org/officeDocument/2006/relationships/image" Target="../media/image32.tm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tm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923678"/>
            <a:ext cx="8496944" cy="972108"/>
          </a:xfrm>
        </p:spPr>
        <p:txBody>
          <a:bodyPr/>
          <a:lstStyle/>
          <a:p>
            <a:r>
              <a:rPr lang="en-US" sz="3200" dirty="0"/>
              <a:t>FSD Planning Meeting 9/2022: </a:t>
            </a:r>
            <a:br>
              <a:rPr lang="en-US" sz="3200" dirty="0"/>
            </a:br>
            <a:r>
              <a:rPr lang="en-US" sz="3200" dirty="0"/>
              <a:t>Status WPPWIE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301242"/>
            <a:ext cx="5400600" cy="926692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Sebastijan</a:t>
            </a:r>
            <a:r>
              <a:rPr lang="en-US" dirty="0"/>
              <a:t> </a:t>
            </a:r>
            <a:r>
              <a:rPr lang="en-US" dirty="0" err="1"/>
              <a:t>Brezinsek</a:t>
            </a:r>
            <a:endParaRPr lang="en-US" dirty="0"/>
          </a:p>
          <a:p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J.W. </a:t>
            </a:r>
            <a:r>
              <a:rPr lang="en-US" dirty="0" err="1"/>
              <a:t>Coenen</a:t>
            </a:r>
            <a:r>
              <a:rPr lang="en-US" dirty="0"/>
              <a:t>, A. </a:t>
            </a:r>
            <a:r>
              <a:rPr lang="en-US" dirty="0" err="1"/>
              <a:t>Hakola</a:t>
            </a:r>
            <a:r>
              <a:rPr lang="en-US" dirty="0"/>
              <a:t>, K. </a:t>
            </a:r>
            <a:r>
              <a:rPr lang="en-US" dirty="0" err="1"/>
              <a:t>Schmid</a:t>
            </a:r>
            <a:r>
              <a:rPr lang="en-US" dirty="0"/>
              <a:t>, A. </a:t>
            </a:r>
            <a:r>
              <a:rPr lang="en-US" dirty="0" err="1"/>
              <a:t>Kirschner</a:t>
            </a:r>
            <a:r>
              <a:rPr lang="en-US" dirty="0"/>
              <a:t>, </a:t>
            </a:r>
          </a:p>
          <a:p>
            <a:pPr>
              <a:lnSpc>
                <a:spcPct val="120000"/>
              </a:lnSpc>
            </a:pPr>
            <a:r>
              <a:rPr lang="en-US" dirty="0"/>
              <a:t>H. v. d. Meiden, J. </a:t>
            </a:r>
            <a:r>
              <a:rPr lang="en-US" dirty="0" err="1"/>
              <a:t>Likonen</a:t>
            </a:r>
            <a:r>
              <a:rPr lang="en-US" dirty="0"/>
              <a:t>, M. Reinhart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99942"/>
            <a:ext cx="2088232" cy="607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A1C280-50D4-204D-993F-ACF24B08DB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80064"/>
            <a:ext cx="3757301" cy="7707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4" y="2958026"/>
            <a:ext cx="2348693" cy="20118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9472" y="82253"/>
            <a:ext cx="8911952" cy="342900"/>
          </a:xfrm>
        </p:spPr>
        <p:txBody>
          <a:bodyPr/>
          <a:lstStyle/>
          <a:p>
            <a:r>
              <a:rPr lang="en-GB" sz="2400" dirty="0"/>
              <a:t>Plasma facilities: </a:t>
            </a:r>
            <a:r>
              <a:rPr lang="en-GB" sz="2400" dirty="0">
                <a:solidFill>
                  <a:schemeClr val="accent1"/>
                </a:solidFill>
              </a:rPr>
              <a:t>2024</a:t>
            </a:r>
            <a:r>
              <a:rPr lang="en-GB" sz="2400" dirty="0"/>
              <a:t> resource allocation</a:t>
            </a:r>
          </a:p>
        </p:txBody>
      </p:sp>
      <p:pic>
        <p:nvPicPr>
          <p:cNvPr id="7" name="Picture 2" descr="https://www.differ.nl/sites/default/files/images/news/Overzicht%20Magnum-PS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27" y="747447"/>
            <a:ext cx="2607676" cy="1518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8" descr="http://www.fz-juelich.de/SharedDocs/Bilder/IEK/IEK-4/DE/Forschung/PSI-2/bild_forschung_psi-2_2014_02_PSI-2.png?__blob=post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436" y="614004"/>
            <a:ext cx="3096738" cy="1450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3" descr="Linearmaschine2-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11" y="2242446"/>
            <a:ext cx="2260178" cy="1240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echteck 21"/>
          <p:cNvSpPr/>
          <p:nvPr/>
        </p:nvSpPr>
        <p:spPr>
          <a:xfrm>
            <a:off x="2704874" y="724582"/>
            <a:ext cx="110566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MAGNUM-PSI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and UPP: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High flux and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fluence</a:t>
            </a:r>
          </a:p>
          <a:p>
            <a:pPr algn="ctr"/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</a:rPr>
              <a:t>(45 and 15 days)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Support TSVV5</a:t>
            </a:r>
          </a:p>
        </p:txBody>
      </p:sp>
      <p:sp>
        <p:nvSpPr>
          <p:cNvPr id="23" name="Rechteck 22"/>
          <p:cNvSpPr/>
          <p:nvPr/>
        </p:nvSpPr>
        <p:spPr>
          <a:xfrm>
            <a:off x="7740352" y="602705"/>
            <a:ext cx="115212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PSI-2: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Medium flux and fluence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</a:rPr>
              <a:t>(~70 days)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add LIBS 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&amp; ITER steel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Support TSVV5 </a:t>
            </a:r>
          </a:p>
        </p:txBody>
      </p:sp>
      <p:sp>
        <p:nvSpPr>
          <p:cNvPr id="24" name="Rechteck 23"/>
          <p:cNvSpPr/>
          <p:nvPr/>
        </p:nvSpPr>
        <p:spPr>
          <a:xfrm>
            <a:off x="7482190" y="2354770"/>
            <a:ext cx="1122257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JULE-PSI: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Medium flux and fluence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[W + T ] 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(~10 days )*</a:t>
            </a:r>
          </a:p>
          <a:p>
            <a:pPr algn="ctr"/>
            <a:r>
              <a:rPr lang="de-DE" sz="1200" b="1" dirty="0">
                <a:solidFill>
                  <a:srgbClr val="FF0000"/>
                </a:solidFill>
              </a:rPr>
              <a:t>Transfer </a:t>
            </a:r>
            <a:r>
              <a:rPr lang="de-DE" sz="1200" b="1" dirty="0" err="1">
                <a:solidFill>
                  <a:srgbClr val="FF0000"/>
                </a:solidFill>
              </a:rPr>
              <a:t>into</a:t>
            </a:r>
            <a:r>
              <a:rPr lang="de-DE" sz="1200" b="1" dirty="0">
                <a:solidFill>
                  <a:srgbClr val="FF0000"/>
                </a:solidFill>
              </a:rPr>
              <a:t> HML</a:t>
            </a:r>
          </a:p>
        </p:txBody>
      </p:sp>
      <p:sp>
        <p:nvSpPr>
          <p:cNvPr id="26" name="Rechteck 25"/>
          <p:cNvSpPr/>
          <p:nvPr/>
        </p:nvSpPr>
        <p:spPr>
          <a:xfrm>
            <a:off x="23020" y="2432651"/>
            <a:ext cx="100811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GyM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Low flux and fluence </a:t>
            </a:r>
          </a:p>
          <a:p>
            <a:pPr algn="ctr"/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</a:rPr>
              <a:t>(20 days)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ITER steel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9047" y="2921433"/>
            <a:ext cx="1987495" cy="1987495"/>
          </a:xfrm>
          <a:prstGeom prst="rect">
            <a:avLst/>
          </a:prstGeom>
        </p:spPr>
      </p:pic>
      <p:sp>
        <p:nvSpPr>
          <p:cNvPr id="30" name="Rechteck 29"/>
          <p:cNvSpPr/>
          <p:nvPr/>
        </p:nvSpPr>
        <p:spPr>
          <a:xfrm>
            <a:off x="5019436" y="3808331"/>
            <a:ext cx="132370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TOMAS: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Wall conditioning and fuel removal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</a:rPr>
              <a:t>(40 days)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Wall conditioning 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&amp; LIBS?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660231" y="3867894"/>
            <a:ext cx="2160241" cy="738664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Need </a:t>
            </a:r>
            <a:r>
              <a:rPr lang="de-DE" sz="1400" dirty="0" err="1">
                <a:solidFill>
                  <a:schemeClr val="bg1"/>
                </a:solidFill>
              </a:rPr>
              <a:t>for</a:t>
            </a:r>
            <a:r>
              <a:rPr lang="de-DE" sz="1400" dirty="0">
                <a:solidFill>
                  <a:schemeClr val="bg1"/>
                </a:solidFill>
              </a:rPr>
              <a:t> Boronisation lab!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[B </a:t>
            </a:r>
            <a:r>
              <a:rPr lang="de-DE" sz="1400" dirty="0" err="1">
                <a:solidFill>
                  <a:schemeClr val="bg1"/>
                </a:solidFill>
              </a:rPr>
              <a:t>layers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with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magnetron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sputtering</a:t>
            </a:r>
            <a:r>
              <a:rPr lang="de-DE" sz="140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478560A-8B16-2499-DE38-A2983246F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1886" y="4897523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Sebastijan Brezinsek | FSD Planning Meeting 2023 | </a:t>
            </a:r>
            <a:r>
              <a:rPr lang="en-GB" dirty="0" err="1"/>
              <a:t>Culham</a:t>
            </a:r>
            <a:r>
              <a:rPr lang="en-GB" dirty="0"/>
              <a:t> | 20.09.2023 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5" y="82253"/>
            <a:ext cx="8640961" cy="342900"/>
          </a:xfrm>
        </p:spPr>
        <p:txBody>
          <a:bodyPr/>
          <a:lstStyle/>
          <a:p>
            <a:r>
              <a:rPr lang="en-GB" sz="2400" dirty="0"/>
              <a:t>High heat flux facilities: </a:t>
            </a:r>
            <a:r>
              <a:rPr lang="en-GB" sz="2400" dirty="0">
                <a:solidFill>
                  <a:srgbClr val="00B0F0"/>
                </a:solidFill>
              </a:rPr>
              <a:t>2024</a:t>
            </a:r>
            <a:r>
              <a:rPr lang="en-GB" sz="2400" dirty="0"/>
              <a:t> resource allocation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784" y="659805"/>
            <a:ext cx="3143423" cy="21109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r="51787"/>
          <a:stretch/>
        </p:blipFill>
        <p:spPr>
          <a:xfrm>
            <a:off x="223938" y="699542"/>
            <a:ext cx="2187822" cy="229574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/>
          <a:srcRect t="17450" b="32151"/>
          <a:stretch/>
        </p:blipFill>
        <p:spPr>
          <a:xfrm>
            <a:off x="4033864" y="3057747"/>
            <a:ext cx="4426389" cy="1673152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2105621" y="651300"/>
            <a:ext cx="1105663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JUDTIH 2 / </a:t>
            </a:r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3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PEX: Be &amp; n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E-beam: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Steady-state and transient loads </a:t>
            </a:r>
          </a:p>
          <a:p>
            <a:pPr algn="ctr"/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</a:rPr>
              <a:t>(~25 days*)</a:t>
            </a:r>
          </a:p>
        </p:txBody>
      </p:sp>
      <p:sp>
        <p:nvSpPr>
          <p:cNvPr id="17" name="Rechteck 16"/>
          <p:cNvSpPr/>
          <p:nvPr/>
        </p:nvSpPr>
        <p:spPr>
          <a:xfrm>
            <a:off x="7199973" y="555526"/>
            <a:ext cx="126045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GLADIS 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(Neutral Beam):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Steady-state load</a:t>
            </a:r>
          </a:p>
          <a:p>
            <a:pPr algn="ctr"/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</a:rPr>
              <a:t>(~10 days)</a:t>
            </a:r>
            <a:endParaRPr lang="de-DE" sz="1200" b="1" dirty="0">
              <a:solidFill>
                <a:srgbClr val="00B0F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589771" y="3387645"/>
            <a:ext cx="1267429" cy="83099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Calibri" panose="020F0502020204030204" pitchFamily="34" charset="0"/>
              </a:rPr>
              <a:t>QSPA / QSPA-m</a:t>
            </a:r>
          </a:p>
          <a:p>
            <a:pPr algn="ctr"/>
            <a:r>
              <a:rPr lang="en-US" sz="1200" dirty="0">
                <a:solidFill>
                  <a:schemeClr val="accent1"/>
                </a:solidFill>
                <a:latin typeface="Calibri" panose="020F0502020204030204" pitchFamily="34" charset="0"/>
              </a:rPr>
              <a:t>Plasma Gun:</a:t>
            </a:r>
          </a:p>
          <a:p>
            <a:pPr algn="ctr"/>
            <a:r>
              <a:rPr lang="en-US" sz="1200" dirty="0">
                <a:solidFill>
                  <a:schemeClr val="accent1"/>
                </a:solidFill>
                <a:latin typeface="Calibri" panose="020F0502020204030204" pitchFamily="34" charset="0"/>
              </a:rPr>
              <a:t>Transient loads</a:t>
            </a:r>
          </a:p>
          <a:p>
            <a:pPr algn="ctr"/>
            <a:r>
              <a:rPr lang="en-US" sz="1200" b="1" dirty="0">
                <a:solidFill>
                  <a:schemeClr val="accent1"/>
                </a:solidFill>
                <a:latin typeface="Calibri" panose="020F0502020204030204" pitchFamily="34" charset="0"/>
              </a:rPr>
              <a:t>20 days &gt; 2024</a:t>
            </a:r>
            <a:endParaRPr lang="de-DE" sz="1200" b="1" dirty="0">
              <a:solidFill>
                <a:schemeClr val="accent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522759" y="2878417"/>
            <a:ext cx="197066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/>
              <a:t>MAGNUM and PSI-2:</a:t>
            </a:r>
          </a:p>
          <a:p>
            <a:r>
              <a:rPr lang="en-GB" sz="1200" dirty="0"/>
              <a:t>pulsed or laser for transients</a:t>
            </a:r>
          </a:p>
        </p:txBody>
      </p:sp>
      <p:sp>
        <p:nvSpPr>
          <p:cNvPr id="20" name="Rechteck 19"/>
          <p:cNvSpPr/>
          <p:nvPr/>
        </p:nvSpPr>
        <p:spPr>
          <a:xfrm>
            <a:off x="3710291" y="4587974"/>
            <a:ext cx="179781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5"/>
          <a:srcRect l="-534" t="-1" r="57507" b="6783"/>
          <a:stretch/>
        </p:blipFill>
        <p:spPr>
          <a:xfrm>
            <a:off x="191791" y="3111325"/>
            <a:ext cx="1760406" cy="1887478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2105621" y="3800343"/>
            <a:ext cx="1260459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OLMAT (at TJ-II)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(Neutral Beam):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Transient loads</a:t>
            </a:r>
          </a:p>
          <a:p>
            <a:pPr algn="ctr"/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</a:rPr>
              <a:t>(~15 days*)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658452" y="2787978"/>
            <a:ext cx="2356552" cy="738664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Request </a:t>
            </a:r>
            <a:r>
              <a:rPr lang="de-DE" sz="1400" dirty="0" err="1">
                <a:solidFill>
                  <a:schemeClr val="bg1"/>
                </a:solidFill>
              </a:rPr>
              <a:t>of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dedicated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experiments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using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tokamak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and</a:t>
            </a:r>
            <a:r>
              <a:rPr lang="de-DE" sz="1400" dirty="0">
                <a:solidFill>
                  <a:schemeClr val="bg1"/>
                </a:solidFill>
              </a:rPr>
              <a:t> stellarator MPM + </a:t>
            </a:r>
            <a:r>
              <a:rPr lang="de-DE" sz="1400" dirty="0" err="1">
                <a:solidFill>
                  <a:schemeClr val="bg1"/>
                </a:solidFill>
              </a:rPr>
              <a:t>sectors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754F9F4-0414-BD4E-1F3C-2DFCFC928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1886" y="4897523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Sebastijan Brezinsek | FSD Planning Meeting 2023 | </a:t>
            </a:r>
            <a:r>
              <a:rPr lang="en-GB" dirty="0" err="1"/>
              <a:t>Culham</a:t>
            </a:r>
            <a:r>
              <a:rPr lang="en-GB" dirty="0"/>
              <a:t> | 20.09.2023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73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1610" y="82253"/>
            <a:ext cx="8306018" cy="342900"/>
          </a:xfrm>
        </p:spPr>
        <p:txBody>
          <a:bodyPr/>
          <a:lstStyle/>
          <a:p>
            <a:r>
              <a:rPr lang="en-GB" sz="2400" dirty="0"/>
              <a:t>Analysis facilities: preliminary </a:t>
            </a:r>
            <a:r>
              <a:rPr lang="de-DE" sz="2400" dirty="0">
                <a:solidFill>
                  <a:schemeClr val="accent1"/>
                </a:solidFill>
              </a:rPr>
              <a:t>2024</a:t>
            </a:r>
            <a:r>
              <a:rPr lang="de-DE" sz="2400" dirty="0"/>
              <a:t> </a:t>
            </a:r>
            <a:r>
              <a:rPr lang="en-GB" sz="2400" dirty="0"/>
              <a:t>resource allocation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19131" y="627534"/>
            <a:ext cx="8845358" cy="1500795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Check facility capabilities, techniques, materials, sample sizes, availability </a:t>
            </a:r>
            <a:r>
              <a:rPr lang="en-US" sz="13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(proton + ion damage + B)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Distribution of work with inclusion of interest of labs in topic as much as possible done 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Focus on ion beam facilities in financial support (accelerators and associated analysis stations)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Support of T and other facilities if possible (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Saclay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, HML)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Not enough funding to support other techniques TDS, PALS, Microscopy, FIB, Microscopy etc.  </a:t>
            </a:r>
          </a:p>
          <a:p>
            <a:pPr lvl="1">
              <a:lnSpc>
                <a:spcPct val="113000"/>
              </a:lnSpc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=&gt; Assume it comes in-kind from the research units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27879"/>
              </p:ext>
            </p:extLst>
          </p:nvPr>
        </p:nvGraphicFramePr>
        <p:xfrm>
          <a:off x="1619672" y="2486168"/>
          <a:ext cx="3103386" cy="2042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882">
                  <a:extLst>
                    <a:ext uri="{9D8B030D-6E8A-4147-A177-3AD203B41FA5}">
                      <a16:colId xmlns:a16="http://schemas.microsoft.com/office/drawing/2014/main" val="2856552239"/>
                    </a:ext>
                  </a:extLst>
                </a:gridCol>
                <a:gridCol w="1418691">
                  <a:extLst>
                    <a:ext uri="{9D8B030D-6E8A-4147-A177-3AD203B41FA5}">
                      <a16:colId xmlns:a16="http://schemas.microsoft.com/office/drawing/2014/main" val="4140681185"/>
                    </a:ext>
                  </a:extLst>
                </a:gridCol>
                <a:gridCol w="782813">
                  <a:extLst>
                    <a:ext uri="{9D8B030D-6E8A-4147-A177-3AD203B41FA5}">
                      <a16:colId xmlns:a16="http://schemas.microsoft.com/office/drawing/2014/main" val="3231216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Days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1475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DIFFER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 err="1">
                          <a:effectLst/>
                        </a:rPr>
                        <a:t>Accelerator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49199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FZJ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 err="1">
                          <a:effectLst/>
                        </a:rPr>
                        <a:t>Accelerator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~25* </a:t>
                      </a:r>
                      <a:r>
                        <a:rPr lang="de-DE" sz="1100" b="0" i="0" u="none" strike="noStrike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proton</a:t>
                      </a:r>
                      <a:r>
                        <a:rPr lang="de-DE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damage</a:t>
                      </a:r>
                      <a:endParaRPr lang="de-DE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2135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IST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 err="1">
                          <a:effectLst/>
                        </a:rPr>
                        <a:t>Accelerator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~12*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575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JSI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Accelerator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4025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MPG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Accelerator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17388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NCSRD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Accelerator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5881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RBI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Accelerator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0224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VR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Accelerator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7757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VTT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Accelerator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9428645"/>
                  </a:ext>
                </a:extLst>
              </a:tr>
            </a:tbl>
          </a:graphicData>
        </a:graphic>
      </p:graphicFrame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2945481-1362-5E80-CEC5-92A604BD1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1886" y="4897523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Sebastijan Brezinsek | FSD Planning Meeting 2023 | </a:t>
            </a:r>
            <a:r>
              <a:rPr lang="en-GB" dirty="0" err="1"/>
              <a:t>Culham</a:t>
            </a:r>
            <a:r>
              <a:rPr lang="en-GB" dirty="0"/>
              <a:t> | 20.09.2023 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959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96502-1DA8-5B36-3A7D-E0944AAF8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PCR: Wall </a:t>
            </a:r>
            <a:r>
              <a:rPr lang="de-DE" dirty="0" err="1"/>
              <a:t>Conditioning</a:t>
            </a:r>
            <a:r>
              <a:rPr lang="de-DE" dirty="0"/>
              <a:t> and </a:t>
            </a:r>
            <a:r>
              <a:rPr lang="de-DE" dirty="0" err="1"/>
              <a:t>Boronisation</a:t>
            </a:r>
            <a:r>
              <a:rPr lang="de-DE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1264A-FEB6-2165-68AE-094858C01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1886" y="4897523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Sebastijan Brezinsek | FSD Planning Meeting 2023 | </a:t>
            </a:r>
            <a:r>
              <a:rPr lang="en-GB" dirty="0" err="1"/>
              <a:t>Culham</a:t>
            </a:r>
            <a:r>
              <a:rPr lang="en-GB" dirty="0"/>
              <a:t> | 20.09.2023 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44D5D1-45DE-105F-B77C-C86BBB628E0B}"/>
              </a:ext>
            </a:extLst>
          </p:cNvPr>
          <p:cNvSpPr txBox="1"/>
          <p:nvPr/>
        </p:nvSpPr>
        <p:spPr>
          <a:xfrm flipH="1">
            <a:off x="611560" y="1002089"/>
            <a:ext cx="70830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Integrated </a:t>
            </a:r>
            <a:r>
              <a:rPr lang="en-GB" dirty="0" err="1"/>
              <a:t>boronisation</a:t>
            </a:r>
            <a:r>
              <a:rPr lang="en-GB" dirty="0"/>
              <a:t>: simulation of ITER-like </a:t>
            </a:r>
            <a:r>
              <a:rPr lang="en-GB" dirty="0" err="1"/>
              <a:t>boronisation</a:t>
            </a:r>
            <a:r>
              <a:rPr lang="en-GB" dirty="0"/>
              <a:t> in W7-X and ASDEX Upgrade using manipulators (50 nm B layer).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ITER-like materials pre- and post-</a:t>
            </a:r>
            <a:r>
              <a:rPr lang="en-GB" dirty="0" err="1"/>
              <a:t>characerised</a:t>
            </a:r>
            <a:r>
              <a:rPr lang="en-GB" dirty="0"/>
              <a:t> samples within PWIE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Analysis of first wall erosion of those layers or equivalent from labs in W7-X and ASDEX Upgrade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Diagnostic tests on those thin layers  =&gt; in-situ assessment on lifetime</a:t>
            </a:r>
          </a:p>
          <a:p>
            <a:r>
              <a:rPr lang="en-GB" dirty="0"/>
              <a:t>     with LIBS and LID-QMS (ITER techniques)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Cleaning and fuel removal tests in TOMAS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Artificial B layers for physics studies: stability, fuel content, efficiency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Need of test facility for </a:t>
            </a:r>
            <a:r>
              <a:rPr lang="en-GB" dirty="0" err="1"/>
              <a:t>boronisation</a:t>
            </a:r>
            <a:r>
              <a:rPr lang="en-GB" dirty="0"/>
              <a:t> or upgrade of an existing lab?</a:t>
            </a:r>
          </a:p>
        </p:txBody>
      </p:sp>
    </p:spTree>
    <p:extLst>
      <p:ext uri="{BB962C8B-B14F-4D97-AF65-F5344CB8AC3E}">
        <p14:creationId xmlns:p14="http://schemas.microsoft.com/office/powerpoint/2010/main" val="2042557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7955D-7729-43C2-E7BA-97B933139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PCR: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B25C58-98AA-0B29-2402-BEC52F5EF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Sebastijan Brezinsek | FSD Planning Meeting 2022 | Frascati | 06.07.2022 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C432F3-3BE8-B201-CCAC-EB04EA4BF86B}"/>
              </a:ext>
            </a:extLst>
          </p:cNvPr>
          <p:cNvSpPr txBox="1"/>
          <p:nvPr/>
        </p:nvSpPr>
        <p:spPr>
          <a:xfrm flipH="1">
            <a:off x="539552" y="822647"/>
            <a:ext cx="82402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LIBS at JET: increase scope to cover steel and mixed areas with W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More complex analysis with metals (Fe, Cr, Ni)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Calibration of data linked to more detection systems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Link to analysis work in WEST (support AIA studies)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Artificial Intelligence in analysis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Request for more human resources and mission days in 2024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New diagnostic in MAGNUM-PSI / UPP ready to study </a:t>
            </a:r>
            <a:r>
              <a:rPr lang="en-GB" dirty="0" err="1"/>
              <a:t>ro</a:t>
            </a:r>
            <a:r>
              <a:rPr lang="en-GB" dirty="0"/>
              <a:t>-vibrational in place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Resolves in-situ H</a:t>
            </a:r>
            <a:r>
              <a:rPr lang="en-GB" baseline="-25000" dirty="0"/>
              <a:t>2</a:t>
            </a:r>
            <a:r>
              <a:rPr lang="en-GB" dirty="0"/>
              <a:t>, D</a:t>
            </a:r>
            <a:r>
              <a:rPr lang="en-GB" baseline="-25000" dirty="0"/>
              <a:t>2</a:t>
            </a:r>
            <a:r>
              <a:rPr lang="en-GB" dirty="0"/>
              <a:t>, HD molecules with rotational resolution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Validation of atomic and molecular data in attached/detached conditions =&gt; Input to TSVV-5 =&gt; EIRENE (New Neutral Particle Model)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Requires additional experimental days on MAGNUM-PSI and human resources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852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40B456D-2029-4410-DBED-71043D5DD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972911"/>
              </p:ext>
            </p:extLst>
          </p:nvPr>
        </p:nvGraphicFramePr>
        <p:xfrm>
          <a:off x="179512" y="627534"/>
          <a:ext cx="8568953" cy="3886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3377163576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3343236394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410921926"/>
                    </a:ext>
                  </a:extLst>
                </a:gridCol>
              </a:tblGrid>
              <a:tr h="68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SyGMa ID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Title 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Due Date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/>
                </a:tc>
                <a:extLst>
                  <a:ext uri="{0D108BD9-81ED-4DB2-BD59-A6C34878D82A}">
                    <a16:rowId xmlns:a16="http://schemas.microsoft.com/office/drawing/2014/main" val="1238423016"/>
                  </a:ext>
                </a:extLst>
              </a:tr>
              <a:tr h="21480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PWIE.D.01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Post-mortem analysis of plasma-facing components exposed in W7-X (graphite) and WEST (ITER-like tungsten PFUs) in FP8. Reports on campaign integrated material migration pattern and modelling in both devices.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31.12.2021</a:t>
                      </a:r>
                      <a:endParaRPr lang="de-DE" sz="105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1849731158"/>
                  </a:ext>
                </a:extLst>
              </a:tr>
              <a:tr h="21480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PWIE.D.02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Diffusion and trapping modelling in W PFCs under combined </a:t>
                      </a:r>
                      <a:r>
                        <a:rPr lang="en-US" sz="1050" dirty="0" err="1">
                          <a:solidFill>
                            <a:schemeClr val="bg1"/>
                          </a:solidFill>
                          <a:effectLst/>
                        </a:rPr>
                        <a:t>D+He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 impact and ion-induced self-damage for ITER / DEMO-like conditions. Report on underlying physics and fuel recovery strategies.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31.12.2021</a:t>
                      </a:r>
                      <a:endParaRPr lang="de-DE" sz="105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777630744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PWIE.D.03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Optimization of laser-based diagnostics for ITER and other long-pulse devices regarding material composition and fuel retention quantification. Selection of most suitable approaches [report].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31.12.2022</a:t>
                      </a:r>
                      <a:endParaRPr lang="de-DE" sz="105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2282358336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PWIE.D.04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Interpretative PSI modelling of material migration and fuel retention in WEST, JET, ASDEX Upgrade and initial predictive PSI modelling for W7-X with full-W PFCs [report].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31.12.2022</a:t>
                      </a:r>
                      <a:endParaRPr lang="de-DE" sz="105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3233551986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PWIE.D.05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Initial assessment on the impact of material damage (pre-irradiation) on fuel retention in W [report].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31.12.2022</a:t>
                      </a:r>
                      <a:endParaRPr lang="de-DE" sz="105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1049617130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PWIE.D.06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Damage matrix from the exposition of advanced W materials in HHF and plasma devices [report].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3076693032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PWIE.D.07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PSI modelling of DEMO main chamber erosion, deposition and fuel retention. PIC modelling of the sheath in the DEMO divertor (with TSVV-7) 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3289694604"/>
                  </a:ext>
                </a:extLst>
              </a:tr>
              <a:tr h="6874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PWIE.D.08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Neutral gas kinetics modular code upgraded and midterm verification/validation (with TSVV-5). 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1056628979"/>
                  </a:ext>
                </a:extLst>
              </a:tr>
              <a:tr h="6874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PWIE.D.09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Initial PSI modelling of W sources, screening, transport and core concentration in full W-devices (with TSVV-6) 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3697173617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PWIE.D.10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Recommendation to IO on Material Research Laboratory on the ITER site regarding T, Be and neutron-activated materials: minimum requirement and auxiliary systems</a:t>
                      </a:r>
                      <a:endParaRPr lang="de-DE" sz="1050" dirty="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highlight>
                            <a:srgbClr val="FF0000"/>
                          </a:highlight>
                        </a:rPr>
                        <a:t>31.12.2023</a:t>
                      </a:r>
                      <a:endParaRPr lang="de-DE" sz="1050" dirty="0"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019973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PWIE.D.11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Comprehensive catalogue on dust in metal devices: generation, migration, quantity, impact of moisture on dust generation</a:t>
                      </a:r>
                      <a:endParaRPr lang="de-DE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1582280944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PWIE.D.12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In-situ fuel inventory assessment with the use of laser induced desorption techniques to monitor T retention in JET.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31.12.2023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770833"/>
                  </a:ext>
                </a:extLst>
              </a:tr>
              <a:tr h="6874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PWIE.D.13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Report on the demonstration of LIBS as T detection technique in JET using remote handling.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31.12.2024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980736320"/>
                  </a:ext>
                </a:extLst>
              </a:tr>
              <a:tr h="6874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PWIE.D.14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Properties of JET bulk tungsten and beryllium after extensive test under reactor conditions 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31.12.2024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950953444"/>
                  </a:ext>
                </a:extLst>
              </a:tr>
            </a:tbl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5496" y="82253"/>
            <a:ext cx="7543800" cy="342900"/>
          </a:xfrm>
        </p:spPr>
        <p:txBody>
          <a:bodyPr/>
          <a:lstStyle/>
          <a:p>
            <a:r>
              <a:rPr lang="en-GB" sz="2400" dirty="0"/>
              <a:t>Grant Deliverables FP9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61D36F5-89F6-B867-D225-34DD5BBCA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1886" y="4897523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Sebastijan Brezinsek | FSD Planning Meeting 2023 | </a:t>
            </a:r>
            <a:r>
              <a:rPr lang="en-GB" dirty="0" err="1"/>
              <a:t>Culham</a:t>
            </a:r>
            <a:r>
              <a:rPr lang="en-GB" dirty="0"/>
              <a:t> | 20.09.2023 | 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5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40B456D-2029-4410-DBED-71043D5DD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063622"/>
              </p:ext>
            </p:extLst>
          </p:nvPr>
        </p:nvGraphicFramePr>
        <p:xfrm>
          <a:off x="179512" y="627534"/>
          <a:ext cx="8568953" cy="33668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1918">
                  <a:extLst>
                    <a:ext uri="{9D8B030D-6E8A-4147-A177-3AD203B41FA5}">
                      <a16:colId xmlns:a16="http://schemas.microsoft.com/office/drawing/2014/main" val="3377163576"/>
                    </a:ext>
                  </a:extLst>
                </a:gridCol>
                <a:gridCol w="6294906">
                  <a:extLst>
                    <a:ext uri="{9D8B030D-6E8A-4147-A177-3AD203B41FA5}">
                      <a16:colId xmlns:a16="http://schemas.microsoft.com/office/drawing/2014/main" val="3343236394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410921926"/>
                    </a:ext>
                  </a:extLst>
                </a:gridCol>
              </a:tblGrid>
              <a:tr h="68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SyGMa ID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Title 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Due Date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/>
                </a:tc>
                <a:extLst>
                  <a:ext uri="{0D108BD9-81ED-4DB2-BD59-A6C34878D82A}">
                    <a16:rowId xmlns:a16="http://schemas.microsoft.com/office/drawing/2014/main" val="1238423016"/>
                  </a:ext>
                </a:extLst>
              </a:tr>
              <a:tr h="6874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PWIE.D.15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Initial exploration of HML (PEX Upgrade) capabilities regarding JUDITH-3 and JULE-PSI usage 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31.12.2024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2496424044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PWIE.D.16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Exploitation of experiments (WEST, JET, ASDEX Upgrade) related to material migration, fuel retention, and fuel recovery including interpretative plasma-edge and PWI modelling 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467693392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PWIE.D.17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Assessment of LID-QMS as in-situ fuel retention technique in JET and extrapolate to ITER conditions.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392111191"/>
                  </a:ext>
                </a:extLst>
              </a:tr>
              <a:tr h="287835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PWIE.D.18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Simulation of JET and </a:t>
                      </a: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PEX Upgrades </a:t>
                      </a:r>
                      <a:r>
                        <a:rPr lang="en-US" sz="1050" dirty="0">
                          <a:effectLst/>
                        </a:rPr>
                        <a:t>results in view of ITER divertor and DEMO/DTT alternative configurations. Quantitative comparison of potential benefits alternative configurations with respect to conventional solutions in view of exhaust performances and core compatibility (input to overarching PEX.M1 milestone).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2032940777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PWIE.D.19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Characterization and predictive modelling of plasma-wall interactions in He und He/H mixed plasmas for ITER in Pre-Fusion Power phase </a:t>
                      </a:r>
                      <a:endParaRPr lang="de-DE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31.12.2025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612609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PWIE.D.20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High fluence exposition of mono blocks made of references W and advanced W materials for DEMO, </a:t>
                      </a: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JT60-SA</a:t>
                      </a:r>
                      <a:r>
                        <a:rPr lang="en-US" sz="1050" dirty="0">
                          <a:effectLst/>
                        </a:rPr>
                        <a:t>, DTT in MAGNUM-PSI and UPP including pre- and post-</a:t>
                      </a:r>
                      <a:r>
                        <a:rPr lang="en-US" sz="1050" dirty="0" err="1">
                          <a:effectLst/>
                        </a:rPr>
                        <a:t>characterisation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31.12.2025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3747220248"/>
                  </a:ext>
                </a:extLst>
              </a:tr>
              <a:tr h="6874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PWIE.D.21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Fuel retention studies in self-damaged and neutron damaged materials exposed in JULE-PSI 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31.12.2025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496567932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PWIE.D.22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Comparison of in-situ (LID-QMS in JET) and ex-situ examination (FREDIS, TDS) of the laser-irradiated components regarding fuel/tritium content 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31.12.2025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331665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PWIE.D.23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PSI modelling of DEMO main chamber erosion, deposition and fuel retention. PIC modelling of the sheath in the DEMO divertor (with TSVV) 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31.12.2025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2834383802"/>
                  </a:ext>
                </a:extLst>
              </a:tr>
              <a:tr h="6874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PWIE.D.24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Neutral gas kinetics modular code upgraded and final verification/validation report (with TSVV). 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31.12.2025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2112281479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PWIE.D.25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PSI modelling of W sources, screening, transport and core concentration in full W-devices (with TSVV) 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31.12.2025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862251708"/>
                  </a:ext>
                </a:extLst>
              </a:tr>
            </a:tbl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5496" y="82253"/>
            <a:ext cx="7543800" cy="342900"/>
          </a:xfrm>
        </p:spPr>
        <p:txBody>
          <a:bodyPr/>
          <a:lstStyle/>
          <a:p>
            <a:r>
              <a:rPr lang="en-GB" sz="2400" dirty="0"/>
              <a:t>Grant Deliverables FP9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53462" y="4196812"/>
            <a:ext cx="832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Note: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Deliverables</a:t>
            </a:r>
            <a:r>
              <a:rPr lang="de-DE" dirty="0"/>
              <a:t> </a:t>
            </a:r>
            <a:r>
              <a:rPr lang="de-DE" dirty="0" err="1">
                <a:solidFill>
                  <a:srgbClr val="FF0000"/>
                </a:solidFill>
              </a:rPr>
              <a:t>can‘t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be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done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>
                <a:solidFill>
                  <a:srgbClr val="FFC000"/>
                </a:solidFill>
              </a:rPr>
              <a:t>need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rephrasing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/>
              <a:t>(B </a:t>
            </a:r>
            <a:r>
              <a:rPr lang="de-DE" dirty="0" err="1"/>
              <a:t>instead</a:t>
            </a:r>
            <a:r>
              <a:rPr lang="de-DE" dirty="0"/>
              <a:t> of Be).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brought</a:t>
            </a:r>
            <a:r>
              <a:rPr lang="de-DE" dirty="0"/>
              <a:t> </a:t>
            </a:r>
            <a:r>
              <a:rPr lang="de-DE" dirty="0" err="1"/>
              <a:t>forward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/>
              <a:t>simply</a:t>
            </a:r>
            <a:r>
              <a:rPr lang="de-DE" dirty="0"/>
              <a:t> </a:t>
            </a:r>
            <a:r>
              <a:rPr lang="de-DE" dirty="0">
                <a:solidFill>
                  <a:srgbClr val="00B0F0"/>
                </a:solidFill>
              </a:rPr>
              <a:t>Be </a:t>
            </a:r>
            <a:r>
              <a:rPr lang="de-DE" dirty="0" err="1">
                <a:solidFill>
                  <a:srgbClr val="00B0F0"/>
                </a:solidFill>
              </a:rPr>
              <a:t>studies</a:t>
            </a:r>
            <a:r>
              <a:rPr lang="de-DE" dirty="0"/>
              <a:t>.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D0F7ABF-049D-776B-6571-C039D3470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1886" y="4897523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Sebastijan Brezinsek | FSD Planning Meeting 2023 | </a:t>
            </a:r>
            <a:r>
              <a:rPr lang="en-GB" dirty="0" err="1"/>
              <a:t>Culham</a:t>
            </a:r>
            <a:r>
              <a:rPr lang="en-GB" dirty="0"/>
              <a:t> | 20.09.2023 | Page </a:t>
            </a:r>
            <a:fld id="{6A6D9FA1-99C7-4910-8E32-B85D378B0060}" type="slidenum">
              <a:rPr lang="en-GB" smtClean="0"/>
              <a:pPr algn="r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006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9472" y="82253"/>
            <a:ext cx="7543800" cy="342900"/>
          </a:xfrm>
        </p:spPr>
        <p:txBody>
          <a:bodyPr/>
          <a:lstStyle/>
          <a:p>
            <a:r>
              <a:rPr lang="de-DE" sz="2400" dirty="0"/>
              <a:t>Grant Milestones FP9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06E5BDF-EF7F-C83E-9220-DE0C5E1C9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237343"/>
              </p:ext>
            </p:extLst>
          </p:nvPr>
        </p:nvGraphicFramePr>
        <p:xfrm>
          <a:off x="35496" y="578618"/>
          <a:ext cx="9073008" cy="4273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0837">
                  <a:extLst>
                    <a:ext uri="{9D8B030D-6E8A-4147-A177-3AD203B41FA5}">
                      <a16:colId xmlns:a16="http://schemas.microsoft.com/office/drawing/2014/main" val="4226484566"/>
                    </a:ext>
                  </a:extLst>
                </a:gridCol>
                <a:gridCol w="6612273">
                  <a:extLst>
                    <a:ext uri="{9D8B030D-6E8A-4147-A177-3AD203B41FA5}">
                      <a16:colId xmlns:a16="http://schemas.microsoft.com/office/drawing/2014/main" val="3375263013"/>
                    </a:ext>
                  </a:extLst>
                </a:gridCol>
                <a:gridCol w="1219898">
                  <a:extLst>
                    <a:ext uri="{9D8B030D-6E8A-4147-A177-3AD203B41FA5}">
                      <a16:colId xmlns:a16="http://schemas.microsoft.com/office/drawing/2014/main" val="210875548"/>
                    </a:ext>
                  </a:extLst>
                </a:gridCol>
              </a:tblGrid>
              <a:tr h="122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050" dirty="0" err="1">
                          <a:effectLst/>
                        </a:rPr>
                        <a:t>SyGMa</a:t>
                      </a:r>
                      <a:r>
                        <a:rPr lang="en-GB" sz="1050" dirty="0">
                          <a:effectLst/>
                        </a:rPr>
                        <a:t> ID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Title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Due Date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/>
                </a:tc>
                <a:extLst>
                  <a:ext uri="{0D108BD9-81ED-4DB2-BD59-A6C34878D82A}">
                    <a16:rowId xmlns:a16="http://schemas.microsoft.com/office/drawing/2014/main" val="3075971370"/>
                  </a:ext>
                </a:extLst>
              </a:tr>
              <a:tr h="12259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PWIE.M.01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Initial tile analysis of WEST PFUs and W7-X TDU PFCs completed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31.12.2021</a:t>
                      </a:r>
                      <a:endParaRPr lang="de-DE" sz="105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4263588951"/>
                  </a:ext>
                </a:extLst>
              </a:tr>
              <a:tr h="12259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PWIE.M.02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Comparative modelling of first set of revised advanced divertor solutions executed.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31.12.2021</a:t>
                      </a:r>
                      <a:endParaRPr lang="de-DE" sz="105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2843949634"/>
                  </a:ext>
                </a:extLst>
              </a:tr>
              <a:tr h="25282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PWIE.M.03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Modelling of fuel retention in W under combined </a:t>
                      </a:r>
                      <a:r>
                        <a:rPr lang="en-US" sz="1050" dirty="0" err="1">
                          <a:solidFill>
                            <a:schemeClr val="bg1"/>
                          </a:solidFill>
                          <a:effectLst/>
                        </a:rPr>
                        <a:t>D+He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 exposure and self-damaged W by diffusion and trapping executed.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31.12.2021</a:t>
                      </a:r>
                      <a:endParaRPr lang="de-DE" sz="105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3102411114"/>
                  </a:ext>
                </a:extLst>
              </a:tr>
              <a:tr h="25282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PWIE.M.04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High fluence experiments in deuterium (L-mode) discharges on ITER-like PFUs in WEST executed.  </a:t>
                      </a:r>
                      <a:endParaRPr lang="de-DE" sz="105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30.06.2022 = &gt;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effectLst/>
                        </a:rPr>
                        <a:t> 31.122023</a:t>
                      </a:r>
                      <a:endParaRPr lang="de-DE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321398912"/>
                  </a:ext>
                </a:extLst>
              </a:tr>
              <a:tr h="25282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PWIE.M.05</a:t>
                      </a:r>
                      <a:endParaRPr lang="de-DE" sz="10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Incorporation of turbulence in multi-fluid calculations using physics-based diffusion coefficients (with TSVVs). </a:t>
                      </a:r>
                      <a:endParaRPr lang="de-DE" sz="105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30.06.2022</a:t>
                      </a:r>
                      <a:endParaRPr lang="de-DE" sz="10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641335277"/>
                  </a:ext>
                </a:extLst>
              </a:tr>
              <a:tr h="25282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PWIE.M.06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Comparative experiments of different LASER-based techniques on W and other reference samples executed.</a:t>
                      </a:r>
                      <a:endParaRPr lang="de-DE" sz="105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31.12.2022</a:t>
                      </a:r>
                      <a:endParaRPr lang="de-DE" sz="105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4236609311"/>
                  </a:ext>
                </a:extLst>
              </a:tr>
              <a:tr h="25282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PWIE.M.07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Interpretative modelling of W migration and D retention in WEST high fluence discharges completed.</a:t>
                      </a:r>
                      <a:endParaRPr lang="de-DE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31.12.2022 =&gt; 31.12.2023</a:t>
                      </a:r>
                      <a:endParaRPr lang="de-DE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2427861088"/>
                  </a:ext>
                </a:extLst>
              </a:tr>
              <a:tr h="25282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PWIE.M.08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Exposition of initial set of reference and advanced W materials for DEMO </a:t>
                      </a: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and JT-60SA</a:t>
                      </a:r>
                      <a:r>
                        <a:rPr lang="en-US" sz="1050" dirty="0">
                          <a:effectLst/>
                        </a:rPr>
                        <a:t> in HHF and plasma devices executed.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562489390"/>
                  </a:ext>
                </a:extLst>
              </a:tr>
              <a:tr h="25282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PWIE.M.09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3D Modelling of first wall erosion and fuel retention in the DEMO-1 reference scenario completed (TSVV7).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3315161024"/>
                  </a:ext>
                </a:extLst>
              </a:tr>
              <a:tr h="25282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PWIE.M.10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Initial neutral particle code development done and interface to plasma boundary code coupling specified (TSVV5).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3516300955"/>
                  </a:ext>
                </a:extLst>
              </a:tr>
              <a:tr h="25282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PWIE.M.11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FZJ PEX facility with JULE-PSI and JUDITH-3 is fully operational and ready for scientific exploitation.  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924045474"/>
                  </a:ext>
                </a:extLst>
              </a:tr>
              <a:tr h="25282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PWIE.M.12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Exposition of initial set of reference and advanced W PFCs for DEMO </a:t>
                      </a:r>
                      <a:r>
                        <a:rPr lang="en-US" sz="1050" b="0" dirty="0">
                          <a:solidFill>
                            <a:srgbClr val="FF0000"/>
                          </a:solidFill>
                          <a:effectLst/>
                        </a:rPr>
                        <a:t>and JT-60SA </a:t>
                      </a:r>
                      <a:r>
                        <a:rPr lang="en-US" sz="1050" dirty="0">
                          <a:effectLst/>
                        </a:rPr>
                        <a:t>to fluence up to 10</a:t>
                      </a:r>
                      <a:r>
                        <a:rPr lang="en-US" sz="1050" baseline="30000" dirty="0">
                          <a:effectLst/>
                        </a:rPr>
                        <a:t>30</a:t>
                      </a:r>
                      <a:r>
                        <a:rPr lang="en-US" sz="1050" dirty="0">
                          <a:effectLst/>
                        </a:rPr>
                        <a:t>m</a:t>
                      </a:r>
                      <a:r>
                        <a:rPr lang="en-US" sz="1050" baseline="30000" dirty="0">
                          <a:effectLst/>
                        </a:rPr>
                        <a:t>-2</a:t>
                      </a:r>
                      <a:r>
                        <a:rPr lang="en-US" sz="1050" dirty="0">
                          <a:effectLst/>
                        </a:rPr>
                        <a:t> in MAGNUM-PSI and UPP executed.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3081447921"/>
                  </a:ext>
                </a:extLst>
              </a:tr>
              <a:tr h="12259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PWIE.M.13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Helium plasmas and fuel/He recovery experiments in WEST executed and samples removed.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612576287"/>
                  </a:ext>
                </a:extLst>
              </a:tr>
              <a:tr h="25282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PWIE.M.14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Potential PFCs solutions for an all-W W7-X identified and reference samples exposed in HHF and plasma devices to stellarator relevant power loads and fluence.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31.12.2025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473775724"/>
                  </a:ext>
                </a:extLst>
              </a:tr>
              <a:tr h="12259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PWIE.M.15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Exposition of neutron-damaged and self-damaged W samples in JULE-PSI. 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31.12.2025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1346502871"/>
                  </a:ext>
                </a:extLst>
              </a:tr>
            </a:tbl>
          </a:graphicData>
        </a:graphic>
      </p:graphicFrame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2135D1E-BAFF-8F3D-9C74-2F5445F3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1886" y="4897523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Sebastijan Brezinsek | FSD Planning Meeting 2023 | </a:t>
            </a:r>
            <a:r>
              <a:rPr lang="en-GB" dirty="0" err="1"/>
              <a:t>Culham</a:t>
            </a:r>
            <a:r>
              <a:rPr lang="en-GB" dirty="0"/>
              <a:t> | 20.09.2023 | Page </a:t>
            </a:r>
            <a:fld id="{6A6D9FA1-99C7-4910-8E32-B85D378B0060}" type="slidenum">
              <a:rPr lang="en-GB" smtClean="0"/>
              <a:pPr algn="r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867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/>
              <a:t>Thrust</a:t>
            </a:r>
            <a:r>
              <a:rPr lang="de-DE" sz="2400" dirty="0"/>
              <a:t> 2: TSVV 5-6-7</a:t>
            </a:r>
          </a:p>
        </p:txBody>
      </p:sp>
      <p:sp>
        <p:nvSpPr>
          <p:cNvPr id="7" name="Rechteck 6"/>
          <p:cNvSpPr/>
          <p:nvPr/>
        </p:nvSpPr>
        <p:spPr>
          <a:xfrm>
            <a:off x="279690" y="655697"/>
            <a:ext cx="88643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In general: good progress in all 3 TSVVs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b="1" dirty="0"/>
              <a:t>TSVV-5: New neutral particle code / mixed kinetic/fluid models benchmarked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b="1" dirty="0"/>
              <a:t>TSVV-6: TIM – EIRENE module / SOLEDGE-3D modelling in WEST development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b="1" dirty="0"/>
              <a:t>TSVV-7: Initial ERO2.0 for DEMO (SN + </a:t>
            </a:r>
            <a:r>
              <a:rPr lang="en-US" sz="1600" b="1" dirty="0" err="1"/>
              <a:t>Ar</a:t>
            </a:r>
            <a:r>
              <a:rPr lang="en-US" sz="1600" b="1" dirty="0"/>
              <a:t> seeding) performed</a:t>
            </a:r>
          </a:p>
          <a:p>
            <a:endParaRPr lang="en-US" sz="1600" b="1" dirty="0"/>
          </a:p>
          <a:p>
            <a:r>
              <a:rPr lang="en-US" sz="1600" b="1" dirty="0"/>
              <a:t>Next: Review meeting</a:t>
            </a:r>
            <a:endParaRPr lang="de-DE" sz="1600" b="1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Sebastijan Brezinsek | FSD Planning Meeting 2023 | Heraklion | 15.06.2023 | Page </a:t>
            </a:r>
            <a:fld id="{6A6D9FA1-99C7-4910-8E32-B85D378B0060}" type="slidenum">
              <a:rPr lang="en-GB" smtClean="0"/>
              <a:pPr algn="r"/>
              <a:t>18</a:t>
            </a:fld>
            <a:endParaRPr lang="en-GB" dirty="0"/>
          </a:p>
        </p:txBody>
      </p:sp>
      <p:sp>
        <p:nvSpPr>
          <p:cNvPr id="11" name="Rechteck 10"/>
          <p:cNvSpPr/>
          <p:nvPr/>
        </p:nvSpPr>
        <p:spPr>
          <a:xfrm>
            <a:off x="279691" y="2643758"/>
            <a:ext cx="88643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Proposal: ADD new ITER full-W cases into TSVV-6 and TSVV-7 (shift/replace some benchmark cases)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b="1" dirty="0"/>
              <a:t>TSVV-6: Currently Be/W mix with RMP and W erosion at lobs =&gt; go to full-W and used EMC3-EIRENE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b="1" dirty="0"/>
              <a:t>TSVV-7: Waiting for new DEMO plasma … =&gt; include new ITER case as benchmark and focus on a wide-grid ITER plasma with SOLPS-ITER with Ne or </a:t>
            </a:r>
            <a:r>
              <a:rPr lang="en-US" sz="1600" b="1" dirty="0" err="1"/>
              <a:t>Ar</a:t>
            </a:r>
            <a:r>
              <a:rPr lang="en-US" sz="1600" b="1" dirty="0"/>
              <a:t> (no Be) and estimate T retention etc.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sz="1600" b="1" dirty="0"/>
          </a:p>
          <a:p>
            <a:r>
              <a:rPr lang="en-US" sz="1600" b="1" dirty="0"/>
              <a:t>Who would provide a full 3D plasma background – discussion with IO?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1475583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Collaborations / Travel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048628"/>
              </p:ext>
            </p:extLst>
          </p:nvPr>
        </p:nvGraphicFramePr>
        <p:xfrm>
          <a:off x="251520" y="627534"/>
          <a:ext cx="8229600" cy="1820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7698">
                  <a:extLst>
                    <a:ext uri="{9D8B030D-6E8A-4147-A177-3AD203B41FA5}">
                      <a16:colId xmlns:a16="http://schemas.microsoft.com/office/drawing/2014/main" val="3585020960"/>
                    </a:ext>
                  </a:extLst>
                </a:gridCol>
                <a:gridCol w="4765062">
                  <a:extLst>
                    <a:ext uri="{9D8B030D-6E8A-4147-A177-3AD203B41FA5}">
                      <a16:colId xmlns:a16="http://schemas.microsoft.com/office/drawing/2014/main" val="1618629443"/>
                    </a:ext>
                  </a:extLst>
                </a:gridCol>
                <a:gridCol w="1559475">
                  <a:extLst>
                    <a:ext uri="{9D8B030D-6E8A-4147-A177-3AD203B41FA5}">
                      <a16:colId xmlns:a16="http://schemas.microsoft.com/office/drawing/2014/main" val="123733854"/>
                    </a:ext>
                  </a:extLst>
                </a:gridCol>
                <a:gridCol w="1227365">
                  <a:extLst>
                    <a:ext uri="{9D8B030D-6E8A-4147-A177-3AD203B41FA5}">
                      <a16:colId xmlns:a16="http://schemas.microsoft.com/office/drawing/2014/main" val="1977810806"/>
                    </a:ext>
                  </a:extLst>
                </a:gridCol>
              </a:tblGrid>
              <a:tr h="385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ID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International Collaboration in WP Activities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Planned year(s) of engagement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597114401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IC01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SP D.3: EU-Japan (LHD, NAGDIS)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2021-2025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de-DE" sz="1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Running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175752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b="1">
                          <a:effectLst/>
                        </a:rPr>
                        <a:t>IC02</a:t>
                      </a:r>
                      <a:endParaRPr lang="de-DE" sz="11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b="1" dirty="0">
                          <a:effectLst/>
                        </a:rPr>
                        <a:t>SP D.3: EU-US (UCSD, PISCES)</a:t>
                      </a:r>
                      <a:endParaRPr lang="de-DE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2021-2025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de-DE" sz="1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Renewed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987172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IC03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SP D.3: EU-China (EAST)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2021-2025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de-DE" sz="1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Running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3982760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dirty="0">
                          <a:effectLst/>
                        </a:rPr>
                        <a:t>IC09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SP E.2: EU-Japan (Rokasho/Broader Approach F4E)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dirty="0">
                          <a:effectLst/>
                        </a:rPr>
                        <a:t>2022-2023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de-DE" sz="1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F4E</a:t>
                      </a:r>
                      <a:r>
                        <a:rPr lang="de-DE" sz="11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1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</a:t>
                      </a:r>
                      <a:r>
                        <a:rPr lang="de-DE" sz="11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1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needed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2858216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IC10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SP B.1: EU-US (UCSD, PISCES)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dirty="0">
                          <a:effectLst/>
                        </a:rPr>
                        <a:t>2022-2025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de-DE" sz="1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Renewed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1597958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dirty="0">
                          <a:effectLst/>
                        </a:rPr>
                        <a:t>IC12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ITER collaboration (e.g. SP D and SP E)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dirty="0">
                          <a:effectLst/>
                        </a:rPr>
                        <a:t>2021-2025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dirty="0">
                          <a:effectLst/>
                        </a:rPr>
                        <a:t>-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1735404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IC13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ITPA collaboration  (e.g. SP A and SP X)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dirty="0">
                          <a:effectLst/>
                        </a:rPr>
                        <a:t>2021-2025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dirty="0">
                          <a:effectLst/>
                        </a:rPr>
                        <a:t>-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3621503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dirty="0">
                          <a:effectLst/>
                        </a:rPr>
                        <a:t>IC14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IAEA collaboration (e.g. SP C and SP X)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dirty="0">
                          <a:effectLst/>
                        </a:rPr>
                        <a:t>2021-2025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dirty="0">
                          <a:effectLst/>
                        </a:rPr>
                        <a:t>-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2548488"/>
                  </a:ext>
                </a:extLst>
              </a:tr>
            </a:tbl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Sebastijan Brezinsek | FSD Planning Meeting 2023 | Heraklion | 15.06.2023 | Page </a:t>
            </a:r>
            <a:fld id="{6A6D9FA1-99C7-4910-8E32-B85D378B0060}" type="slidenum">
              <a:rPr lang="en-GB" smtClean="0"/>
              <a:pPr algn="r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3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3"/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7"/>
          <a:stretch/>
        </p:blipFill>
        <p:spPr>
          <a:xfrm>
            <a:off x="7508912" y="1178690"/>
            <a:ext cx="1357310" cy="25625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63268"/>
            <a:ext cx="8496944" cy="342900"/>
          </a:xfrm>
        </p:spPr>
        <p:txBody>
          <a:bodyPr/>
          <a:lstStyle/>
          <a:p>
            <a:r>
              <a:rPr lang="en-GB" sz="2400" dirty="0"/>
              <a:t>Plasma-Wall Interactions and Exhaust </a:t>
            </a:r>
            <a:r>
              <a:rPr lang="en-GB" sz="2400" dirty="0">
                <a:solidFill>
                  <a:srgbClr val="003399"/>
                </a:solidFill>
              </a:rPr>
              <a:t>2024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042" y="1358454"/>
            <a:ext cx="2130998" cy="1198687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4"/>
          <a:stretch/>
        </p:blipFill>
        <p:spPr>
          <a:xfrm>
            <a:off x="53498" y="2356635"/>
            <a:ext cx="786319" cy="1353200"/>
          </a:xfrm>
          <a:prstGeom prst="rect">
            <a:avLst/>
          </a:prstGeom>
          <a:ln>
            <a:noFill/>
          </a:ln>
        </p:spPr>
      </p:pic>
      <p:pic>
        <p:nvPicPr>
          <p:cNvPr id="7" name="Grafik 6"/>
          <p:cNvPicPr/>
          <p:nvPr/>
        </p:nvPicPr>
        <p:blipFill>
          <a:blip r:embed="rId5"/>
          <a:stretch/>
        </p:blipFill>
        <p:spPr>
          <a:xfrm>
            <a:off x="1097566" y="1826816"/>
            <a:ext cx="1212501" cy="2475067"/>
          </a:xfrm>
          <a:prstGeom prst="rect">
            <a:avLst/>
          </a:prstGeom>
          <a:ln>
            <a:noFill/>
          </a:ln>
        </p:spPr>
      </p:pic>
      <p:sp>
        <p:nvSpPr>
          <p:cNvPr id="8" name="Textfeld 7"/>
          <p:cNvSpPr txBox="1"/>
          <p:nvPr/>
        </p:nvSpPr>
        <p:spPr>
          <a:xfrm>
            <a:off x="268095" y="2854604"/>
            <a:ext cx="385042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JET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352778" y="2980214"/>
            <a:ext cx="457176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ITER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128134" y="1358454"/>
            <a:ext cx="752129" cy="2458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050" dirty="0"/>
              <a:t>MAGNUM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5496" y="4439927"/>
            <a:ext cx="2509020" cy="44319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erosion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deposition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Beryllium</a:t>
            </a:r>
          </a:p>
        </p:txBody>
      </p:sp>
      <p:pic>
        <p:nvPicPr>
          <p:cNvPr id="12" name="Grafik 11" descr="Bildschirmausschnit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88" y="2798924"/>
            <a:ext cx="2128052" cy="1510975"/>
          </a:xfrm>
          <a:prstGeom prst="rect">
            <a:avLst/>
          </a:prstGeom>
        </p:spPr>
      </p:pic>
      <p:pic>
        <p:nvPicPr>
          <p:cNvPr id="14" name="Grafik 13" descr="Bildschirmausschnit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47838"/>
            <a:ext cx="1743342" cy="2402985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012160" y="1273550"/>
            <a:ext cx="469167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AUG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171097" y="627534"/>
            <a:ext cx="1682128" cy="61863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Radiative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divertor</a:t>
            </a:r>
          </a:p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 + </a:t>
            </a:r>
          </a:p>
          <a:p>
            <a:pPr algn="ctr">
              <a:lnSpc>
                <a:spcPct val="95000"/>
              </a:lnSpc>
            </a:pPr>
            <a:r>
              <a:rPr lang="de-DE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 (Ne, Ar, </a:t>
            </a:r>
            <a:r>
              <a:rPr lang="de-DE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984517" y="723138"/>
            <a:ext cx="1803507" cy="44319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flux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 + Deuterium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699792" y="4439927"/>
            <a:ext cx="2359750" cy="44319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Fuel (</a:t>
            </a:r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Tritium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 + Deuterium/Helium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961282" y="645285"/>
            <a:ext cx="2119491" cy="44319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Divertor Solutions</a:t>
            </a:r>
          </a:p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-25446" y="4079067"/>
            <a:ext cx="126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/>
              <a:t>[J. Romazanov]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697924" y="2521324"/>
            <a:ext cx="126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/>
              <a:t>[T. Morgan]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128134" y="4110093"/>
            <a:ext cx="126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/>
              <a:t>[S. </a:t>
            </a:r>
            <a:r>
              <a:rPr lang="de-DE" sz="900" b="1" dirty="0" err="1"/>
              <a:t>Markelj</a:t>
            </a:r>
            <a:r>
              <a:rPr lang="de-DE" sz="900" b="1" dirty="0"/>
              <a:t>]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5724128" y="3219876"/>
            <a:ext cx="126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/>
              <a:t>[M. </a:t>
            </a:r>
            <a:r>
              <a:rPr lang="de-DE" sz="900" b="1" dirty="0" err="1"/>
              <a:t>Bernert</a:t>
            </a:r>
            <a:r>
              <a:rPr lang="de-DE" sz="900" b="1" dirty="0"/>
              <a:t>]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842045" y="1919202"/>
            <a:ext cx="588623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DEMO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668344" y="3722693"/>
            <a:ext cx="126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/>
              <a:t>[L. Aho-</a:t>
            </a:r>
            <a:r>
              <a:rPr lang="de-DE" sz="900" b="1" dirty="0" err="1"/>
              <a:t>Mantila</a:t>
            </a:r>
            <a:r>
              <a:rPr lang="de-DE" sz="900" b="1" dirty="0"/>
              <a:t> ]</a:t>
            </a:r>
          </a:p>
        </p:txBody>
      </p:sp>
      <p:sp>
        <p:nvSpPr>
          <p:cNvPr id="31" name="Textfeld 30"/>
          <p:cNvSpPr txBox="1"/>
          <p:nvPr/>
        </p:nvSpPr>
        <p:spPr>
          <a:xfrm flipH="1">
            <a:off x="115457" y="568899"/>
            <a:ext cx="2545251" cy="692497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Focus on </a:t>
            </a:r>
            <a:r>
              <a:rPr lang="en-GB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materials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and isotopes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seeding gases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GB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</a:p>
        </p:txBody>
      </p:sp>
      <p:sp>
        <p:nvSpPr>
          <p:cNvPr id="33" name="Textfeld 32"/>
          <p:cNvSpPr txBox="1"/>
          <p:nvPr/>
        </p:nvSpPr>
        <p:spPr>
          <a:xfrm flipH="1">
            <a:off x="120534" y="1362175"/>
            <a:ext cx="2545251" cy="29238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Goal: steady-state operation</a:t>
            </a:r>
          </a:p>
        </p:txBody>
      </p:sp>
      <p:sp>
        <p:nvSpPr>
          <p:cNvPr id="30" name="Textfeld 29"/>
          <p:cNvSpPr txBox="1"/>
          <p:nvPr/>
        </p:nvSpPr>
        <p:spPr>
          <a:xfrm flipH="1">
            <a:off x="5960900" y="4225509"/>
            <a:ext cx="2545251" cy="64633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Support in WPW7X exploitation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operating with </a:t>
            </a:r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Graphite 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Tungsten PFCs</a:t>
            </a: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Sebastijan Brezinsek | FSD Planning Meeting 2023 | </a:t>
            </a:r>
            <a:r>
              <a:rPr lang="en-GB" dirty="0" err="1"/>
              <a:t>Culham</a:t>
            </a:r>
            <a:r>
              <a:rPr lang="en-GB" dirty="0"/>
              <a:t> | 20.09.2023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35" name="Textfeld 34"/>
          <p:cNvSpPr txBox="1"/>
          <p:nvPr/>
        </p:nvSpPr>
        <p:spPr>
          <a:xfrm>
            <a:off x="7270580" y="2015754"/>
            <a:ext cx="1731563" cy="132036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 in WPTE</a:t>
            </a:r>
          </a:p>
          <a:p>
            <a:pPr algn="ctr">
              <a:lnSpc>
                <a:spcPct val="95000"/>
              </a:lnSpc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transferred to </a:t>
            </a:r>
          </a:p>
          <a:p>
            <a:pPr algn="ctr">
              <a:lnSpc>
                <a:spcPct val="95000"/>
              </a:lnSpc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/ DCT</a:t>
            </a:r>
          </a:p>
          <a:p>
            <a:pPr algn="ctr">
              <a:lnSpc>
                <a:spcPct val="95000"/>
              </a:lnSpc>
            </a:pP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modelling </a:t>
            </a:r>
          </a:p>
          <a:p>
            <a:pPr algn="ctr">
              <a:lnSpc>
                <a:spcPct val="95000"/>
              </a:lnSpc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(</a:t>
            </a:r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76136" y="4420035"/>
            <a:ext cx="1827744" cy="44319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ITER focus: FIRST</a:t>
            </a:r>
          </a:p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W+B+steel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mix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3059832" y="1857709"/>
            <a:ext cx="1820431" cy="79406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</a:p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ITER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FIRST</a:t>
            </a:r>
          </a:p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W PFCs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ramp-up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transients</a:t>
            </a:r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3019351" y="4329383"/>
            <a:ext cx="1820431" cy="61863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</a:p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ITER focus: W at low</a:t>
            </a:r>
          </a:p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with 1dpa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5059542" y="2601245"/>
            <a:ext cx="1820431" cy="96949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</a:p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ITER focus: CXN and</a:t>
            </a:r>
          </a:p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impurity FW erosion by</a:t>
            </a:r>
          </a:p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 impurities / transients</a:t>
            </a:r>
          </a:p>
        </p:txBody>
      </p:sp>
    </p:spTree>
    <p:extLst>
      <p:ext uri="{BB962C8B-B14F-4D97-AF65-F5344CB8AC3E}">
        <p14:creationId xmlns:p14="http://schemas.microsoft.com/office/powerpoint/2010/main" val="19239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 animBg="1"/>
      <p:bldP spid="21" grpId="0" animBg="1"/>
      <p:bldP spid="22" grpId="0" animBg="1"/>
      <p:bldP spid="23" grpId="0" animBg="1"/>
      <p:bldP spid="25" grpId="0"/>
      <p:bldP spid="26" grpId="0"/>
      <p:bldP spid="27" grpId="0"/>
      <p:bldP spid="19" grpId="0"/>
      <p:bldP spid="29" grpId="0"/>
      <p:bldP spid="30" grpId="0" animBg="1"/>
      <p:bldP spid="35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Summary</a:t>
            </a:r>
          </a:p>
        </p:txBody>
      </p:sp>
      <p:sp>
        <p:nvSpPr>
          <p:cNvPr id="5" name="Textfeld 4"/>
          <p:cNvSpPr txBox="1"/>
          <p:nvPr/>
        </p:nvSpPr>
        <p:spPr>
          <a:xfrm flipH="1">
            <a:off x="179512" y="861021"/>
            <a:ext cx="8352928" cy="1422697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Key questions regarding PWI and PEX for ITER and DEMO addressed and input given to IO and FTD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In general good progress in WPPWIE activities in 2022 within the given boundaries (examples given)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Delays in different activities due to Corona or technical issues (MAGNUM and WEST restart soon)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Significant support of  WPTE =&gt; coordinated experiments e.g. in Helium experiments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Significant support of WPW7X =&gt; C erosion, transport and deposition if full 3D geometry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Minor support for WPPrIO and WPSA so far. JT60-SA material testing and timeline needs to be clarified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Support of WPDIV, WPDES, WPSAE within limitations done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Sebastijan Brezinsek | FSD Planning Meeting 2023 | Heraklion | 15.06.2023 | Page </a:t>
            </a:r>
            <a:fld id="{6A6D9FA1-99C7-4910-8E32-B85D378B0060}" type="slidenum">
              <a:rPr lang="en-GB" smtClean="0"/>
              <a:pPr algn="r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774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Gant </a:t>
            </a:r>
            <a:r>
              <a:rPr lang="de-DE" dirty="0" err="1"/>
              <a:t>chart</a:t>
            </a:r>
            <a:r>
              <a:rPr lang="de-DE" dirty="0"/>
              <a:t> 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627534"/>
            <a:ext cx="8856984" cy="42813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Sebastijan Brezinsek | FSD Planning Meeting 2022 | </a:t>
            </a:r>
            <a:r>
              <a:rPr lang="en-GB" dirty="0" err="1"/>
              <a:t>Frascati</a:t>
            </a:r>
            <a:r>
              <a:rPr lang="en-GB" dirty="0"/>
              <a:t> | 06.07.2022 | Page </a:t>
            </a:r>
            <a:fld id="{6A6D9FA1-99C7-4910-8E32-B85D378B0060}" type="slidenum">
              <a:rPr lang="en-GB" smtClean="0"/>
              <a:pPr algn="r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039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3848" y="2427734"/>
            <a:ext cx="7543800" cy="342900"/>
          </a:xfrm>
        </p:spPr>
        <p:txBody>
          <a:bodyPr/>
          <a:lstStyle/>
          <a:p>
            <a:r>
              <a:rPr lang="de-DE" dirty="0"/>
              <a:t>Back-up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Sebastijan Brezinsek | FSD Planning Meeting 2022 | Frascati | 06.07.2022 | Page </a:t>
            </a:r>
            <a:fld id="{6A6D9FA1-99C7-4910-8E32-B85D378B0060}" type="slidenum">
              <a:rPr lang="en-GB" smtClean="0"/>
              <a:pPr algn="r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862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SP A - </a:t>
            </a:r>
            <a:r>
              <a:rPr lang="de-DE" sz="2400" dirty="0" err="1"/>
              <a:t>Example</a:t>
            </a:r>
            <a:r>
              <a:rPr lang="de-DE" sz="2400" dirty="0"/>
              <a:t> </a:t>
            </a:r>
          </a:p>
        </p:txBody>
      </p:sp>
      <p:sp>
        <p:nvSpPr>
          <p:cNvPr id="5" name="Rechteck 4"/>
          <p:cNvSpPr/>
          <p:nvPr/>
        </p:nvSpPr>
        <p:spPr>
          <a:xfrm>
            <a:off x="370439" y="611490"/>
            <a:ext cx="8738065" cy="102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Particle and heat load studies in preparation of the exploitation of ITER and DEMO</a:t>
            </a: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endParaRPr lang="en-US" sz="1600" b="1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endParaRPr lang="de-DE" sz="16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027608"/>
              </p:ext>
            </p:extLst>
          </p:nvPr>
        </p:nvGraphicFramePr>
        <p:xfrm>
          <a:off x="179512" y="1635646"/>
          <a:ext cx="2249805" cy="57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690098323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SP A.1 Synergistic Load Studies of Plasma-Facing Materials for ITER &amp; DEMO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879778627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916549"/>
              </p:ext>
            </p:extLst>
          </p:nvPr>
        </p:nvGraphicFramePr>
        <p:xfrm>
          <a:off x="179512" y="2302042"/>
          <a:ext cx="2249805" cy="567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35040661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SP A.2 High Particle Fluence Exposures of Plasma-Facing Components for ITER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797231575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444016"/>
              </p:ext>
            </p:extLst>
          </p:nvPr>
        </p:nvGraphicFramePr>
        <p:xfrm>
          <a:off x="179512" y="2950114"/>
          <a:ext cx="2249805" cy="567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30251445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SP A.3 Advanced Materials under thermo-mechanical and plasma loads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3350030702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429673"/>
              </p:ext>
            </p:extLst>
          </p:nvPr>
        </p:nvGraphicFramePr>
        <p:xfrm>
          <a:off x="179512" y="3596794"/>
          <a:ext cx="2249805" cy="567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2067904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SP A.4 High Temperature performance of </a:t>
                      </a:r>
                      <a:r>
                        <a:rPr lang="en-US" sz="1100" dirty="0" err="1">
                          <a:effectLst/>
                        </a:rPr>
                        <a:t>Armour</a:t>
                      </a:r>
                      <a:r>
                        <a:rPr lang="en-US" sz="1100" dirty="0">
                          <a:effectLst/>
                        </a:rPr>
                        <a:t> Materials: Recrystallization and Melting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58008875"/>
                  </a:ext>
                </a:extLst>
              </a:tr>
            </a:tbl>
          </a:graphicData>
        </a:graphic>
      </p:graphicFrame>
      <p:sp>
        <p:nvSpPr>
          <p:cNvPr id="12" name="Rechteck 11"/>
          <p:cNvSpPr/>
          <p:nvPr/>
        </p:nvSpPr>
        <p:spPr>
          <a:xfrm>
            <a:off x="179512" y="987574"/>
            <a:ext cx="26262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dirty="0"/>
              <a:t>SPL: J.W. Coenen</a:t>
            </a:r>
          </a:p>
          <a:p>
            <a:r>
              <a:rPr lang="de-DE" sz="1350" dirty="0"/>
              <a:t>Total: 129 PM (</a:t>
            </a:r>
            <a:r>
              <a:rPr lang="de-DE" sz="1350" dirty="0" err="1"/>
              <a:t>with</a:t>
            </a:r>
            <a:r>
              <a:rPr lang="de-DE" sz="1350" dirty="0"/>
              <a:t> 60 KIPT)</a:t>
            </a:r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Sebastijan Brezinsek | FSD Planning Meeting 2022 | </a:t>
            </a:r>
            <a:r>
              <a:rPr lang="en-GB" dirty="0" err="1"/>
              <a:t>Frascati</a:t>
            </a:r>
            <a:r>
              <a:rPr lang="en-GB" dirty="0"/>
              <a:t> | 06.07.2022 | Page </a:t>
            </a:r>
            <a:fld id="{6A6D9FA1-99C7-4910-8E32-B85D378B0060}" type="slidenum">
              <a:rPr lang="en-GB" smtClean="0"/>
              <a:pPr algn="r"/>
              <a:t>23</a:t>
            </a:fld>
            <a:endParaRPr lang="en-GB" dirty="0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B572C7A6-E0CA-4D2B-9FA0-F36D55A08744}"/>
              </a:ext>
            </a:extLst>
          </p:cNvPr>
          <p:cNvSpPr txBox="1"/>
          <p:nvPr/>
        </p:nvSpPr>
        <p:spPr>
          <a:xfrm>
            <a:off x="6784245" y="1347614"/>
            <a:ext cx="2088232" cy="2793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350" dirty="0"/>
              <a:t>PSI-2:</a:t>
            </a:r>
          </a:p>
          <a:p>
            <a:r>
              <a:rPr lang="fi-FI" sz="1350" dirty="0"/>
              <a:t>Tungsten ITER-grade </a:t>
            </a:r>
          </a:p>
          <a:p>
            <a:r>
              <a:rPr lang="fi-FI" sz="1350" dirty="0"/>
              <a:t>damage development:</a:t>
            </a:r>
          </a:p>
          <a:p>
            <a:endParaRPr lang="fi-FI" sz="1350" dirty="0"/>
          </a:p>
          <a:p>
            <a:r>
              <a:rPr lang="fi-FI" sz="1350" dirty="0"/>
              <a:t>D plasma exposure combined with laser transients mimic </a:t>
            </a:r>
          </a:p>
          <a:p>
            <a:r>
              <a:rPr lang="fi-FI" sz="1350" dirty="0"/>
              <a:t>large ELM events</a:t>
            </a:r>
          </a:p>
          <a:p>
            <a:endParaRPr lang="fi-FI" sz="1350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i-FI" sz="1350" dirty="0"/>
              <a:t>Input to damage</a:t>
            </a:r>
          </a:p>
          <a:p>
            <a:r>
              <a:rPr lang="fi-FI" sz="1350" dirty="0"/>
              <a:t>      matrix of W</a:t>
            </a:r>
          </a:p>
          <a:p>
            <a:endParaRPr lang="fi-FI" sz="1350" dirty="0"/>
          </a:p>
          <a:p>
            <a:r>
              <a:rPr lang="fi-FI" sz="1350" dirty="0"/>
              <a:t>Repeat with He/D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F40C289-5C74-794F-A3EE-2808BB36C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7" r="51262"/>
          <a:stretch/>
        </p:blipFill>
        <p:spPr bwMode="auto">
          <a:xfrm>
            <a:off x="3491880" y="1097846"/>
            <a:ext cx="2840315" cy="324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469085" y="4244563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M. </a:t>
            </a:r>
            <a:r>
              <a:rPr lang="de-DE" sz="1000" dirty="0" err="1"/>
              <a:t>Gago</a:t>
            </a:r>
            <a:r>
              <a:rPr lang="de-DE" sz="1000" dirty="0"/>
              <a:t> et al. SOFT 2022 </a:t>
            </a:r>
          </a:p>
        </p:txBody>
      </p:sp>
      <p:sp>
        <p:nvSpPr>
          <p:cNvPr id="14" name="Rechteck 13"/>
          <p:cNvSpPr/>
          <p:nvPr/>
        </p:nvSpPr>
        <p:spPr>
          <a:xfrm>
            <a:off x="179512" y="4246372"/>
            <a:ext cx="29523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Participants: CEA, CIEMAT, DIFFER, DTU, FZJ, JSI, KIPT, LPP-ERM-KMS, MPG, VR</a:t>
            </a:r>
            <a:endParaRPr lang="de-DE" sz="1350" dirty="0"/>
          </a:p>
        </p:txBody>
      </p:sp>
      <p:sp>
        <p:nvSpPr>
          <p:cNvPr id="15" name="Textfeld 14"/>
          <p:cNvSpPr txBox="1"/>
          <p:nvPr/>
        </p:nvSpPr>
        <p:spPr>
          <a:xfrm>
            <a:off x="179512" y="4789505"/>
            <a:ext cx="2860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Note: TOKES </a:t>
            </a:r>
            <a:r>
              <a:rPr lang="de-DE" sz="1350" dirty="0" err="1"/>
              <a:t>activity</a:t>
            </a:r>
            <a:r>
              <a:rPr lang="de-DE" sz="1350" dirty="0"/>
              <a:t> </a:t>
            </a:r>
            <a:r>
              <a:rPr lang="de-DE" sz="1350" dirty="0" err="1"/>
              <a:t>expected</a:t>
            </a:r>
            <a:r>
              <a:rPr lang="de-DE" sz="1350" dirty="0"/>
              <a:t> in EEG</a:t>
            </a:r>
          </a:p>
        </p:txBody>
      </p:sp>
    </p:spTree>
    <p:extLst>
      <p:ext uri="{BB962C8B-B14F-4D97-AF65-F5344CB8AC3E}">
        <p14:creationId xmlns:p14="http://schemas.microsoft.com/office/powerpoint/2010/main" val="378954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SP B - </a:t>
            </a:r>
            <a:r>
              <a:rPr lang="de-DE" sz="2400" dirty="0" err="1"/>
              <a:t>Example</a:t>
            </a:r>
            <a:r>
              <a:rPr lang="de-DE" sz="2400" dirty="0"/>
              <a:t> </a:t>
            </a:r>
          </a:p>
        </p:txBody>
      </p:sp>
      <p:sp>
        <p:nvSpPr>
          <p:cNvPr id="5" name="Rechteck 4"/>
          <p:cNvSpPr/>
          <p:nvPr/>
        </p:nvSpPr>
        <p:spPr>
          <a:xfrm>
            <a:off x="370439" y="611490"/>
            <a:ext cx="8738065" cy="102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Experiments on erosion, deposition and material migration</a:t>
            </a: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endParaRPr lang="en-US" sz="1600" b="1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endParaRPr lang="de-DE" sz="16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3673" y="987574"/>
            <a:ext cx="22142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dirty="0"/>
              <a:t>SPL: A. </a:t>
            </a:r>
            <a:r>
              <a:rPr lang="de-DE" sz="1350" dirty="0" err="1"/>
              <a:t>Hakola</a:t>
            </a:r>
            <a:endParaRPr lang="de-DE" sz="1350" dirty="0"/>
          </a:p>
          <a:p>
            <a:r>
              <a:rPr lang="de-DE" sz="1350" dirty="0"/>
              <a:t>Total: 99 PM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36272"/>
              </p:ext>
            </p:extLst>
          </p:nvPr>
        </p:nvGraphicFramePr>
        <p:xfrm>
          <a:off x="163673" y="1635646"/>
          <a:ext cx="2249805" cy="233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737431549"/>
                    </a:ext>
                  </a:extLst>
                </a:gridCol>
              </a:tblGrid>
              <a:tr h="233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000" spc="-15" dirty="0">
                          <a:effectLst/>
                        </a:rPr>
                        <a:t>SP B.1 Physics of erosion and deposition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 anchor="ctr"/>
                </a:tc>
                <a:extLst>
                  <a:ext uri="{0D108BD9-81ED-4DB2-BD59-A6C34878D82A}">
                    <a16:rowId xmlns:a16="http://schemas.microsoft.com/office/drawing/2014/main" val="538654597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120084"/>
              </p:ext>
            </p:extLst>
          </p:nvPr>
        </p:nvGraphicFramePr>
        <p:xfrm>
          <a:off x="163673" y="2051180"/>
          <a:ext cx="2249805" cy="431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951843635"/>
                    </a:ext>
                  </a:extLst>
                </a:gridCol>
              </a:tblGrid>
              <a:tr h="4319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000" spc="-15" dirty="0">
                          <a:effectLst/>
                        </a:rPr>
                        <a:t>SP B.2 Material migration in toroidal devices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 anchor="ctr"/>
                </a:tc>
                <a:extLst>
                  <a:ext uri="{0D108BD9-81ED-4DB2-BD59-A6C34878D82A}">
                    <a16:rowId xmlns:a16="http://schemas.microsoft.com/office/drawing/2014/main" val="1344581300"/>
                  </a:ext>
                </a:extLst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966363"/>
              </p:ext>
            </p:extLst>
          </p:nvPr>
        </p:nvGraphicFramePr>
        <p:xfrm>
          <a:off x="163673" y="2656099"/>
          <a:ext cx="2249805" cy="420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2818958101"/>
                    </a:ext>
                  </a:extLst>
                </a:gridCol>
              </a:tblGrid>
              <a:tr h="420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000" spc="-15" dirty="0">
                          <a:effectLst/>
                        </a:rPr>
                        <a:t>SP B.3 Characterization of plasma-exposed materials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 anchor="ctr"/>
                </a:tc>
                <a:extLst>
                  <a:ext uri="{0D108BD9-81ED-4DB2-BD59-A6C34878D82A}">
                    <a16:rowId xmlns:a16="http://schemas.microsoft.com/office/drawing/2014/main" val="3236999370"/>
                  </a:ext>
                </a:extLst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784398"/>
              </p:ext>
            </p:extLst>
          </p:nvPr>
        </p:nvGraphicFramePr>
        <p:xfrm>
          <a:off x="163673" y="3368755"/>
          <a:ext cx="2249805" cy="425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496938082"/>
                    </a:ext>
                  </a:extLst>
                </a:gridCol>
              </a:tblGrid>
              <a:tr h="425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000" spc="-15" dirty="0">
                          <a:effectLst/>
                        </a:rPr>
                        <a:t>SP B.4 Reference coatings for ITER and DEMO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 anchor="ctr"/>
                </a:tc>
                <a:extLst>
                  <a:ext uri="{0D108BD9-81ED-4DB2-BD59-A6C34878D82A}">
                    <a16:rowId xmlns:a16="http://schemas.microsoft.com/office/drawing/2014/main" val="18153845"/>
                  </a:ext>
                </a:extLst>
              </a:tr>
            </a:tbl>
          </a:graphicData>
        </a:graphic>
      </p:graphicFrame>
      <p:sp>
        <p:nvSpPr>
          <p:cNvPr id="1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Sebastijan Brezinsek | FSD Planning Meeting 2022 | </a:t>
            </a:r>
            <a:r>
              <a:rPr lang="en-GB" dirty="0" err="1"/>
              <a:t>Frascati</a:t>
            </a:r>
            <a:r>
              <a:rPr lang="en-GB" dirty="0"/>
              <a:t> | 06.07.2022 | Page </a:t>
            </a:r>
            <a:fld id="{6A6D9FA1-99C7-4910-8E32-B85D378B0060}" type="slidenum">
              <a:rPr lang="en-GB" smtClean="0"/>
              <a:pPr algn="r"/>
              <a:t>24</a:t>
            </a:fld>
            <a:endParaRPr lang="en-GB" dirty="0"/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r="624" b="1544"/>
          <a:stretch/>
        </p:blipFill>
        <p:spPr>
          <a:xfrm>
            <a:off x="3250060" y="944530"/>
            <a:ext cx="2478877" cy="2144090"/>
          </a:xfrm>
          <a:prstGeom prst="rect">
            <a:avLst/>
          </a:prstGeom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18" y="1221854"/>
            <a:ext cx="1917491" cy="1493912"/>
          </a:xfrm>
          <a:prstGeom prst="rect">
            <a:avLst/>
          </a:prstGeom>
        </p:spPr>
      </p:pic>
      <p:pic>
        <p:nvPicPr>
          <p:cNvPr id="9" name="Grafik 8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746" y="1488060"/>
            <a:ext cx="973220" cy="1048469"/>
          </a:xfrm>
          <a:prstGeom prst="rect">
            <a:avLst/>
          </a:prstGeom>
        </p:spPr>
      </p:pic>
      <p:pic>
        <p:nvPicPr>
          <p:cNvPr id="10" name="Grafik 9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07" y="3032748"/>
            <a:ext cx="2338378" cy="1335016"/>
          </a:xfrm>
          <a:prstGeom prst="rect">
            <a:avLst/>
          </a:prstGeom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id="{B572C7A6-E0CA-4D2B-9FA0-F36D55A08744}"/>
              </a:ext>
            </a:extLst>
          </p:cNvPr>
          <p:cNvSpPr txBox="1"/>
          <p:nvPr/>
        </p:nvSpPr>
        <p:spPr>
          <a:xfrm>
            <a:off x="6351214" y="86504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W erosion zone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B572C7A6-E0CA-4D2B-9FA0-F36D55A08744}"/>
              </a:ext>
            </a:extLst>
          </p:cNvPr>
          <p:cNvSpPr txBox="1"/>
          <p:nvPr/>
        </p:nvSpPr>
        <p:spPr>
          <a:xfrm>
            <a:off x="6175480" y="2750066"/>
            <a:ext cx="283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 B + O + C + W deposition zone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184338" y="4446235"/>
            <a:ext cx="2421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M. Diez et al. PSI 2022</a:t>
            </a:r>
          </a:p>
          <a:p>
            <a:r>
              <a:rPr lang="de-DE" sz="1000" dirty="0"/>
              <a:t>M. </a:t>
            </a:r>
            <a:r>
              <a:rPr lang="de-DE" sz="1000" dirty="0" err="1"/>
              <a:t>Balden</a:t>
            </a:r>
            <a:r>
              <a:rPr lang="de-DE" sz="1000" dirty="0"/>
              <a:t> et al. </a:t>
            </a:r>
          </a:p>
        </p:txBody>
      </p:sp>
      <p:sp>
        <p:nvSpPr>
          <p:cNvPr id="17" name="Rechteck 16"/>
          <p:cNvSpPr/>
          <p:nvPr/>
        </p:nvSpPr>
        <p:spPr>
          <a:xfrm>
            <a:off x="163674" y="3920572"/>
            <a:ext cx="25988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Participants: CEA, CIEMAT, DIFFER, ENEA, FZJ, IAP, IPPLM, IST, JSI, MPG, OEAW, RBI, VR, VTT</a:t>
            </a:r>
            <a:endParaRPr lang="de-DE" sz="1350" dirty="0"/>
          </a:p>
        </p:txBody>
      </p:sp>
      <p:sp>
        <p:nvSpPr>
          <p:cNvPr id="21" name="Textfeld 20"/>
          <p:cNvSpPr txBox="1"/>
          <p:nvPr/>
        </p:nvSpPr>
        <p:spPr>
          <a:xfrm>
            <a:off x="163673" y="4587974"/>
            <a:ext cx="260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Note: </a:t>
            </a:r>
            <a:r>
              <a:rPr lang="de-DE" sz="1350" dirty="0" err="1"/>
              <a:t>Collaboration</a:t>
            </a:r>
            <a:r>
              <a:rPr lang="de-DE" sz="1350" dirty="0"/>
              <a:t> </a:t>
            </a:r>
            <a:r>
              <a:rPr lang="de-DE" sz="1350" dirty="0" err="1"/>
              <a:t>experiments</a:t>
            </a:r>
            <a:r>
              <a:rPr lang="de-DE" sz="1350" dirty="0"/>
              <a:t> </a:t>
            </a:r>
          </a:p>
          <a:p>
            <a:r>
              <a:rPr lang="de-DE" sz="1350" dirty="0"/>
              <a:t>           </a:t>
            </a:r>
            <a:r>
              <a:rPr lang="de-DE" sz="1350" dirty="0" err="1"/>
              <a:t>with</a:t>
            </a:r>
            <a:r>
              <a:rPr lang="de-DE" sz="1350" dirty="0"/>
              <a:t> WPTE </a:t>
            </a:r>
            <a:r>
              <a:rPr lang="de-DE" sz="1350" dirty="0" err="1"/>
              <a:t>and</a:t>
            </a:r>
            <a:r>
              <a:rPr lang="de-DE" sz="1350" dirty="0"/>
              <a:t> WPW7X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B572C7A6-E0CA-4D2B-9FA0-F36D55A08744}"/>
              </a:ext>
            </a:extLst>
          </p:cNvPr>
          <p:cNvSpPr txBox="1"/>
          <p:nvPr/>
        </p:nvSpPr>
        <p:spPr>
          <a:xfrm>
            <a:off x="2843808" y="3181820"/>
            <a:ext cx="3240360" cy="1492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fi-FI" sz="1350" dirty="0"/>
              <a:t>WEST W PFUs after 4 campaigns</a:t>
            </a:r>
          </a:p>
          <a:p>
            <a:pPr>
              <a:spcAft>
                <a:spcPts val="400"/>
              </a:spcAft>
            </a:pPr>
            <a:r>
              <a:rPr lang="fi-FI" sz="1350" dirty="0"/>
              <a:t>Strong W erosion (like in AUG with ELMs =&gt; impurities)</a:t>
            </a:r>
          </a:p>
          <a:p>
            <a:pPr>
              <a:spcAft>
                <a:spcPts val="400"/>
              </a:spcAft>
            </a:pPr>
            <a:r>
              <a:rPr lang="fi-FI" sz="1350" dirty="0"/>
              <a:t>Layerd deposition (origin unclear, but B + C + O +W) layers - </a:t>
            </a:r>
          </a:p>
          <a:p>
            <a:pPr>
              <a:spcAft>
                <a:spcPts val="400"/>
              </a:spcAft>
            </a:pPr>
            <a:r>
              <a:rPr lang="fi-FI" sz="1350" dirty="0"/>
              <a:t>Role of FW erosion and W flux into divertor</a:t>
            </a:r>
          </a:p>
        </p:txBody>
      </p:sp>
    </p:spTree>
    <p:extLst>
      <p:ext uri="{BB962C8B-B14F-4D97-AF65-F5344CB8AC3E}">
        <p14:creationId xmlns:p14="http://schemas.microsoft.com/office/powerpoint/2010/main" val="176466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SP C - </a:t>
            </a:r>
            <a:r>
              <a:rPr lang="de-DE" sz="2400" dirty="0" err="1"/>
              <a:t>Example</a:t>
            </a:r>
            <a:r>
              <a:rPr lang="de-DE" sz="2400" dirty="0"/>
              <a:t> </a:t>
            </a:r>
          </a:p>
        </p:txBody>
      </p:sp>
      <p:sp>
        <p:nvSpPr>
          <p:cNvPr id="5" name="Rechteck 4"/>
          <p:cNvSpPr/>
          <p:nvPr/>
        </p:nvSpPr>
        <p:spPr>
          <a:xfrm>
            <a:off x="370439" y="611490"/>
            <a:ext cx="8738065" cy="675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Retention and Release</a:t>
            </a: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endParaRPr lang="de-DE" sz="16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16024" y="987574"/>
            <a:ext cx="22142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dirty="0"/>
              <a:t>SPL: K. Schmid</a:t>
            </a:r>
          </a:p>
          <a:p>
            <a:r>
              <a:rPr lang="de-DE" sz="1350" dirty="0"/>
              <a:t>Total: 96 PM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443398"/>
              </p:ext>
            </p:extLst>
          </p:nvPr>
        </p:nvGraphicFramePr>
        <p:xfrm>
          <a:off x="216024" y="1563638"/>
          <a:ext cx="2249805" cy="567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41354116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C.1 Transport of Hydrogen through the first wall of fusion devices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155464471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491502"/>
              </p:ext>
            </p:extLst>
          </p:nvPr>
        </p:nvGraphicFramePr>
        <p:xfrm>
          <a:off x="216024" y="2249177"/>
          <a:ext cx="2249805" cy="374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28413239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C.2 Modelling of Hydrogen Transport properties in the first wall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319423247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081400"/>
              </p:ext>
            </p:extLst>
          </p:nvPr>
        </p:nvGraphicFramePr>
        <p:xfrm>
          <a:off x="216024" y="2776471"/>
          <a:ext cx="2249805" cy="567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551609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C.3 Influence of He, high-flux D and impurities on Hydrogen retention and transport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6861750"/>
                  </a:ext>
                </a:extLst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43934"/>
              </p:ext>
            </p:extLst>
          </p:nvPr>
        </p:nvGraphicFramePr>
        <p:xfrm>
          <a:off x="216024" y="3468768"/>
          <a:ext cx="2249805" cy="374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796159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C.4 Influence of n-damage on Hydrogen retention and transport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399331322"/>
                  </a:ext>
                </a:extLst>
              </a:tr>
            </a:tbl>
          </a:graphicData>
        </a:graphic>
      </p:graphicFrame>
      <p:sp>
        <p:nvSpPr>
          <p:cNvPr id="1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Sebastijan Brezinsek | FSD Planning Meeting 2022 | </a:t>
            </a:r>
            <a:r>
              <a:rPr lang="en-GB" dirty="0" err="1"/>
              <a:t>Frascati</a:t>
            </a:r>
            <a:r>
              <a:rPr lang="en-GB" dirty="0"/>
              <a:t> | 06.07.2022 | Page </a:t>
            </a:r>
            <a:fld id="{6A6D9FA1-99C7-4910-8E32-B85D378B0060}" type="slidenum">
              <a:rPr lang="en-GB" smtClean="0"/>
              <a:pPr algn="r"/>
              <a:t>25</a:t>
            </a:fld>
            <a:endParaRPr lang="en-GB" dirty="0"/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2370" r="-236" b="-2370"/>
          <a:stretch/>
        </p:blipFill>
        <p:spPr>
          <a:xfrm>
            <a:off x="3347864" y="1202248"/>
            <a:ext cx="3313418" cy="3073512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483146" y="4208715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A. </a:t>
            </a:r>
            <a:r>
              <a:rPr lang="de-DE" sz="1000" dirty="0" err="1"/>
              <a:t>Houben</a:t>
            </a:r>
            <a:r>
              <a:rPr lang="de-DE" sz="1000" dirty="0"/>
              <a:t> et al. PSI 2022 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B572C7A6-E0CA-4D2B-9FA0-F36D55A08744}"/>
              </a:ext>
            </a:extLst>
          </p:cNvPr>
          <p:cNvSpPr txBox="1"/>
          <p:nvPr/>
        </p:nvSpPr>
        <p:spPr>
          <a:xfrm>
            <a:off x="6796564" y="1347614"/>
            <a:ext cx="2088232" cy="2793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350" dirty="0"/>
              <a:t>D permeations studies</a:t>
            </a:r>
          </a:p>
          <a:p>
            <a:r>
              <a:rPr lang="fi-FI" sz="1350" dirty="0"/>
              <a:t>of DEMO and ITER steels and components</a:t>
            </a:r>
          </a:p>
          <a:p>
            <a:endParaRPr lang="fi-FI" sz="1350" dirty="0"/>
          </a:p>
          <a:p>
            <a:r>
              <a:rPr lang="fi-FI" sz="1350" dirty="0"/>
              <a:t>Relevant for tritium retention in DEMO</a:t>
            </a:r>
          </a:p>
          <a:p>
            <a:endParaRPr lang="fi-FI" sz="1350" dirty="0"/>
          </a:p>
          <a:p>
            <a:r>
              <a:rPr lang="fi-FI" sz="1350" dirty="0"/>
              <a:t>Role of permeation barriers in FW</a:t>
            </a:r>
          </a:p>
          <a:p>
            <a:endParaRPr lang="fi-FI" sz="1350" dirty="0"/>
          </a:p>
          <a:p>
            <a:r>
              <a:rPr lang="fi-FI" sz="1350" dirty="0"/>
              <a:t>Next step:</a:t>
            </a:r>
          </a:p>
          <a:p>
            <a:r>
              <a:rPr lang="fi-FI" sz="1350" dirty="0"/>
              <a:t>pre-damaged steel</a:t>
            </a:r>
          </a:p>
          <a:p>
            <a:r>
              <a:rPr lang="fi-FI" sz="1350" dirty="0"/>
              <a:t>and tunsten</a:t>
            </a:r>
          </a:p>
        </p:txBody>
      </p:sp>
      <p:sp>
        <p:nvSpPr>
          <p:cNvPr id="14" name="Rechteck 13"/>
          <p:cNvSpPr/>
          <p:nvPr/>
        </p:nvSpPr>
        <p:spPr>
          <a:xfrm>
            <a:off x="216024" y="3936127"/>
            <a:ext cx="28564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Participants: CEA</a:t>
            </a:r>
            <a:r>
              <a:rPr lang="en-US" sz="1350" dirty="0"/>
              <a:t>, DIFFER, ENEA, FZJ, IPPLM, JSI, MPG, OEAW</a:t>
            </a:r>
            <a:r>
              <a:rPr lang="en-US" sz="1350"/>
              <a:t>, VR, UKAEA</a:t>
            </a:r>
            <a:endParaRPr lang="de-DE" sz="1350" dirty="0"/>
          </a:p>
        </p:txBody>
      </p:sp>
      <p:sp>
        <p:nvSpPr>
          <p:cNvPr id="15" name="Textfeld 14"/>
          <p:cNvSpPr txBox="1"/>
          <p:nvPr/>
        </p:nvSpPr>
        <p:spPr>
          <a:xfrm>
            <a:off x="216024" y="4454936"/>
            <a:ext cx="33478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Note:  - ERG J. Denis </a:t>
            </a:r>
            <a:r>
              <a:rPr lang="de-DE" sz="1350" dirty="0" err="1"/>
              <a:t>linked</a:t>
            </a:r>
            <a:r>
              <a:rPr lang="de-DE" sz="1350" dirty="0"/>
              <a:t> </a:t>
            </a:r>
            <a:r>
              <a:rPr lang="de-DE" sz="1350" dirty="0" err="1"/>
              <a:t>to</a:t>
            </a:r>
            <a:r>
              <a:rPr lang="de-DE" sz="1350" dirty="0"/>
              <a:t> JET </a:t>
            </a:r>
            <a:r>
              <a:rPr lang="de-DE" sz="1350" dirty="0" err="1"/>
              <a:t>simulations</a:t>
            </a:r>
            <a:endParaRPr lang="de-DE" sz="1350" dirty="0"/>
          </a:p>
          <a:p>
            <a:r>
              <a:rPr lang="de-DE" sz="1350" dirty="0"/>
              <a:t>            - New EEG T </a:t>
            </a:r>
            <a:r>
              <a:rPr lang="de-DE" sz="1350" dirty="0" err="1"/>
              <a:t>retention</a:t>
            </a:r>
            <a:r>
              <a:rPr lang="de-DE" sz="1350" dirty="0"/>
              <a:t> in DEMO FW</a:t>
            </a:r>
          </a:p>
        </p:txBody>
      </p:sp>
    </p:spTree>
    <p:extLst>
      <p:ext uri="{BB962C8B-B14F-4D97-AF65-F5344CB8AC3E}">
        <p14:creationId xmlns:p14="http://schemas.microsoft.com/office/powerpoint/2010/main" val="125803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SP D - </a:t>
            </a:r>
            <a:r>
              <a:rPr lang="de-DE" sz="2400" dirty="0" err="1"/>
              <a:t>Example</a:t>
            </a:r>
            <a:r>
              <a:rPr lang="de-DE" sz="2400" dirty="0"/>
              <a:t> </a:t>
            </a:r>
          </a:p>
        </p:txBody>
      </p:sp>
      <p:sp>
        <p:nvSpPr>
          <p:cNvPr id="5" name="Rechteck 4"/>
          <p:cNvSpPr/>
          <p:nvPr/>
        </p:nvSpPr>
        <p:spPr>
          <a:xfrm>
            <a:off x="370439" y="611490"/>
            <a:ext cx="8738065" cy="34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Plasma-edge and Plasma-wall Interaction Modelling</a:t>
            </a:r>
            <a:endParaRPr lang="de-DE" sz="16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52529" y="987574"/>
            <a:ext cx="22142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dirty="0"/>
              <a:t>SPL: A. Kirschner</a:t>
            </a:r>
          </a:p>
          <a:p>
            <a:r>
              <a:rPr lang="de-DE" sz="1350" dirty="0"/>
              <a:t>Total: 90 PM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040560"/>
              </p:ext>
            </p:extLst>
          </p:nvPr>
        </p:nvGraphicFramePr>
        <p:xfrm>
          <a:off x="152529" y="2102235"/>
          <a:ext cx="2249805" cy="181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401826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D.1 Plasma Boundary Modelling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482252306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626894"/>
              </p:ext>
            </p:extLst>
          </p:nvPr>
        </p:nvGraphicFramePr>
        <p:xfrm>
          <a:off x="152529" y="2454338"/>
          <a:ext cx="2249805" cy="374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3469220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D.2 Production of Atomic/Molecular and Surface Data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3575880152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045571"/>
              </p:ext>
            </p:extLst>
          </p:nvPr>
        </p:nvGraphicFramePr>
        <p:xfrm>
          <a:off x="152529" y="3003798"/>
          <a:ext cx="2249805" cy="181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771441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D.3 Impurity Migration Modelling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322382391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84980"/>
              </p:ext>
            </p:extLst>
          </p:nvPr>
        </p:nvGraphicFramePr>
        <p:xfrm>
          <a:off x="152529" y="3414840"/>
          <a:ext cx="2249805" cy="181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30064750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D.4 Neutral Particles Modelling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878971629"/>
                  </a:ext>
                </a:extLst>
              </a:tr>
            </a:tbl>
          </a:graphicData>
        </a:graphic>
      </p:graphicFrame>
      <p:sp>
        <p:nvSpPr>
          <p:cNvPr id="1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Sebastijan Brezinsek | FSD Planning Meeting 2022 | </a:t>
            </a:r>
            <a:r>
              <a:rPr lang="en-GB" dirty="0" err="1"/>
              <a:t>Frascati</a:t>
            </a:r>
            <a:r>
              <a:rPr lang="en-GB" dirty="0"/>
              <a:t> | 06.07.2022 | Page </a:t>
            </a:r>
            <a:fld id="{6A6D9FA1-99C7-4910-8E32-B85D378B0060}" type="slidenum">
              <a:rPr lang="en-GB" smtClean="0"/>
              <a:pPr algn="r"/>
              <a:t>26</a:t>
            </a:fld>
            <a:endParaRPr lang="en-GB" dirty="0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70711"/>
            <a:ext cx="2824826" cy="3211530"/>
          </a:xfrm>
          <a:prstGeom prst="rect">
            <a:avLst/>
          </a:prstGeom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47815"/>
            <a:ext cx="3055652" cy="1657612"/>
          </a:xfrm>
          <a:prstGeom prst="rect">
            <a:avLst/>
          </a:prstGeom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id="{B572C7A6-E0CA-4D2B-9FA0-F36D55A08744}"/>
              </a:ext>
            </a:extLst>
          </p:cNvPr>
          <p:cNvSpPr txBox="1"/>
          <p:nvPr/>
        </p:nvSpPr>
        <p:spPr>
          <a:xfrm>
            <a:off x="6084168" y="854055"/>
            <a:ext cx="2710674" cy="2169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350" dirty="0"/>
              <a:t>He plasmas in linear plasma GyM with W and steel plate</a:t>
            </a:r>
          </a:p>
          <a:p>
            <a:endParaRPr lang="fi-FI" sz="1350" dirty="0"/>
          </a:p>
          <a:p>
            <a:r>
              <a:rPr lang="fi-FI" sz="1350" dirty="0"/>
              <a:t>He plasma with SOLPS-ITER</a:t>
            </a:r>
          </a:p>
          <a:p>
            <a:endParaRPr lang="fi-FI" sz="1350" dirty="0"/>
          </a:p>
          <a:p>
            <a:r>
              <a:rPr lang="fi-FI" sz="1350" dirty="0"/>
              <a:t>ERO2.0 PWI modelling in He</a:t>
            </a:r>
          </a:p>
          <a:p>
            <a:endParaRPr lang="fi-FI" sz="1350" dirty="0"/>
          </a:p>
          <a:p>
            <a:r>
              <a:rPr lang="fi-FI" sz="1350" dirty="0"/>
              <a:t>Role of He CX data on n</a:t>
            </a:r>
            <a:r>
              <a:rPr lang="fi-FI" sz="1350" baseline="-25000" dirty="0"/>
              <a:t>e</a:t>
            </a:r>
            <a:r>
              <a:rPr lang="fi-FI" sz="1350" dirty="0"/>
              <a:t> and T</a:t>
            </a:r>
            <a:r>
              <a:rPr lang="fi-FI" sz="1350" baseline="-25000" dirty="0"/>
              <a:t>e</a:t>
            </a:r>
            <a:r>
              <a:rPr lang="fi-FI" sz="1350" dirty="0"/>
              <a:t> and sputtering of different materials (steel, W, C)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483146" y="4208715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M. </a:t>
            </a:r>
            <a:r>
              <a:rPr lang="de-DE" sz="1000" dirty="0" err="1"/>
              <a:t>Passoni</a:t>
            </a:r>
            <a:r>
              <a:rPr lang="de-DE" sz="1000" dirty="0"/>
              <a:t> et al. PSI 2022 </a:t>
            </a:r>
          </a:p>
        </p:txBody>
      </p:sp>
      <p:sp>
        <p:nvSpPr>
          <p:cNvPr id="14" name="Rechteck 13"/>
          <p:cNvSpPr/>
          <p:nvPr/>
        </p:nvSpPr>
        <p:spPr>
          <a:xfrm>
            <a:off x="152529" y="4374117"/>
            <a:ext cx="27363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Participants: CEA, DIFFER, ENEA, FZJ, IPP.CR, KIT, MPG, OEAW, VR, VTT</a:t>
            </a: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384204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SP D - </a:t>
            </a:r>
            <a:r>
              <a:rPr lang="de-DE" sz="2400" dirty="0" err="1"/>
              <a:t>Example</a:t>
            </a:r>
            <a:r>
              <a:rPr lang="de-DE" sz="2400" dirty="0"/>
              <a:t> </a:t>
            </a:r>
          </a:p>
        </p:txBody>
      </p:sp>
      <p:sp>
        <p:nvSpPr>
          <p:cNvPr id="5" name="Rechteck 4"/>
          <p:cNvSpPr/>
          <p:nvPr/>
        </p:nvSpPr>
        <p:spPr>
          <a:xfrm>
            <a:off x="370439" y="611490"/>
            <a:ext cx="8738065" cy="34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Plasma-edge and Plasma-wall Interaction Modelling</a:t>
            </a:r>
            <a:endParaRPr lang="de-DE" sz="16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Sebastijan Brezinsek | FSD Planning Meeting 2022 | </a:t>
            </a:r>
            <a:r>
              <a:rPr lang="en-GB" dirty="0" err="1"/>
              <a:t>Frascati</a:t>
            </a:r>
            <a:r>
              <a:rPr lang="en-GB" dirty="0"/>
              <a:t> | 06.07.2022 | Page </a:t>
            </a:r>
            <a:fld id="{6A6D9FA1-99C7-4910-8E32-B85D378B0060}" type="slidenum">
              <a:rPr lang="en-GB" smtClean="0"/>
              <a:pPr algn="r"/>
              <a:t>27</a:t>
            </a:fld>
            <a:endParaRPr lang="en-GB" dirty="0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B572C7A6-E0CA-4D2B-9FA0-F36D55A08744}"/>
              </a:ext>
            </a:extLst>
          </p:cNvPr>
          <p:cNvSpPr txBox="1"/>
          <p:nvPr/>
        </p:nvSpPr>
        <p:spPr>
          <a:xfrm>
            <a:off x="2655643" y="1235387"/>
            <a:ext cx="1800200" cy="3208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350" dirty="0"/>
              <a:t>WEST:</a:t>
            </a:r>
          </a:p>
          <a:p>
            <a:r>
              <a:rPr lang="fi-FI" sz="1350" dirty="0"/>
              <a:t>First SolEdge3X + </a:t>
            </a:r>
          </a:p>
          <a:p>
            <a:r>
              <a:rPr lang="fi-FI" sz="1350" dirty="0"/>
              <a:t>ERO2.0 simulation </a:t>
            </a:r>
          </a:p>
          <a:p>
            <a:r>
              <a:rPr lang="fi-FI" sz="1350" dirty="0"/>
              <a:t>for D plasmas in 3D</a:t>
            </a:r>
          </a:p>
          <a:p>
            <a:r>
              <a:rPr lang="fi-FI" sz="1350" dirty="0"/>
              <a:t>(no ripple)</a:t>
            </a:r>
          </a:p>
          <a:p>
            <a:endParaRPr lang="fi-FI" sz="1350" dirty="0"/>
          </a:p>
          <a:p>
            <a:r>
              <a:rPr lang="fi-FI" sz="1350" dirty="0"/>
              <a:t>Uncertainties in W</a:t>
            </a:r>
          </a:p>
          <a:p>
            <a:r>
              <a:rPr lang="fi-FI" sz="1350" dirty="0"/>
              <a:t>source and content</a:t>
            </a:r>
          </a:p>
          <a:p>
            <a:r>
              <a:rPr lang="fi-FI" sz="1350" dirty="0"/>
              <a:t>estimation and modelling</a:t>
            </a:r>
          </a:p>
          <a:p>
            <a:endParaRPr lang="fi-FI" sz="1350" dirty="0"/>
          </a:p>
          <a:p>
            <a:r>
              <a:rPr lang="fi-FI" sz="1350" dirty="0"/>
              <a:t>Deeper analysis and long-exposure experiments for gross/net W erosion</a:t>
            </a:r>
          </a:p>
        </p:txBody>
      </p:sp>
      <p:pic>
        <p:nvPicPr>
          <p:cNvPr id="7" name="Grafik 6" descr="97820_psi25th_sdigenova_et_al_draft_v5.pdf - Adobe Acrobat Pro 20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2" t="28360" r="22038" b="10734"/>
          <a:stretch/>
        </p:blipFill>
        <p:spPr>
          <a:xfrm>
            <a:off x="4486905" y="1275606"/>
            <a:ext cx="4477583" cy="3382464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4499992" y="4658070"/>
            <a:ext cx="3177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S. Di Genova et al. PSI 2022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364088" y="872157"/>
            <a:ext cx="32403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err="1"/>
              <a:t>Role</a:t>
            </a:r>
            <a:r>
              <a:rPr lang="de-DE" sz="1350" dirty="0"/>
              <a:t> </a:t>
            </a:r>
            <a:r>
              <a:rPr lang="de-DE" sz="1350" dirty="0" err="1"/>
              <a:t>of</a:t>
            </a:r>
            <a:r>
              <a:rPr lang="de-DE" sz="1350" dirty="0"/>
              <a:t> 3D </a:t>
            </a:r>
            <a:r>
              <a:rPr lang="de-DE" sz="1350" dirty="0" err="1"/>
              <a:t>effects</a:t>
            </a:r>
            <a:r>
              <a:rPr lang="de-DE" sz="1350" dirty="0"/>
              <a:t> in W </a:t>
            </a:r>
            <a:r>
              <a:rPr lang="de-DE" sz="1350" dirty="0" err="1"/>
              <a:t>erosion</a:t>
            </a:r>
            <a:endParaRPr lang="de-DE" sz="1350" dirty="0"/>
          </a:p>
        </p:txBody>
      </p:sp>
      <p:sp>
        <p:nvSpPr>
          <p:cNvPr id="14" name="Rechteck 13"/>
          <p:cNvSpPr/>
          <p:nvPr/>
        </p:nvSpPr>
        <p:spPr>
          <a:xfrm>
            <a:off x="152529" y="987574"/>
            <a:ext cx="22142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dirty="0"/>
              <a:t>SPL: A. Kirschner</a:t>
            </a:r>
          </a:p>
          <a:p>
            <a:r>
              <a:rPr lang="de-DE" sz="1350" dirty="0"/>
              <a:t>Total: 90 PM</a:t>
            </a: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088452"/>
              </p:ext>
            </p:extLst>
          </p:nvPr>
        </p:nvGraphicFramePr>
        <p:xfrm>
          <a:off x="152529" y="2102235"/>
          <a:ext cx="2249805" cy="181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401826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D.1 Plasma Boundary Modelling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482252306"/>
                  </a:ext>
                </a:extLst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018209"/>
              </p:ext>
            </p:extLst>
          </p:nvPr>
        </p:nvGraphicFramePr>
        <p:xfrm>
          <a:off x="152529" y="2454338"/>
          <a:ext cx="2249805" cy="374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3469220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D.2 Production of Atomic/Molecular and Surface Data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3575880152"/>
                  </a:ext>
                </a:extLst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94932"/>
              </p:ext>
            </p:extLst>
          </p:nvPr>
        </p:nvGraphicFramePr>
        <p:xfrm>
          <a:off x="152529" y="3003798"/>
          <a:ext cx="2249805" cy="181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771441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D.3 Impurity Migration Modelling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322382391"/>
                  </a:ext>
                </a:extLst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334045"/>
              </p:ext>
            </p:extLst>
          </p:nvPr>
        </p:nvGraphicFramePr>
        <p:xfrm>
          <a:off x="152529" y="3414840"/>
          <a:ext cx="2249805" cy="181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30064750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D.4 Neutral Particles Modelling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878971629"/>
                  </a:ext>
                </a:extLst>
              </a:tr>
            </a:tbl>
          </a:graphicData>
        </a:graphic>
      </p:graphicFrame>
      <p:sp>
        <p:nvSpPr>
          <p:cNvPr id="21" name="Rechteck 20"/>
          <p:cNvSpPr/>
          <p:nvPr/>
        </p:nvSpPr>
        <p:spPr>
          <a:xfrm>
            <a:off x="152529" y="4374117"/>
            <a:ext cx="27363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Participants: CEA, DIFFER, ENEA, FZJ, IPP.CR, KIT, MPG, OEAW, VR, VTT</a:t>
            </a: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223005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SP E - </a:t>
            </a:r>
            <a:r>
              <a:rPr lang="de-DE" sz="2400" dirty="0" err="1"/>
              <a:t>Example</a:t>
            </a:r>
            <a:r>
              <a:rPr lang="de-DE" sz="2400" dirty="0"/>
              <a:t> </a:t>
            </a:r>
          </a:p>
        </p:txBody>
      </p:sp>
      <p:sp>
        <p:nvSpPr>
          <p:cNvPr id="12" name="Rechteck 11"/>
          <p:cNvSpPr/>
          <p:nvPr/>
        </p:nvSpPr>
        <p:spPr>
          <a:xfrm>
            <a:off x="251519" y="1027241"/>
            <a:ext cx="22142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dirty="0"/>
              <a:t>SPL: J. </a:t>
            </a:r>
            <a:r>
              <a:rPr lang="de-DE" sz="1350" dirty="0" err="1"/>
              <a:t>Likonen</a:t>
            </a:r>
            <a:endParaRPr lang="de-DE" sz="1350" dirty="0"/>
          </a:p>
          <a:p>
            <a:r>
              <a:rPr lang="de-DE" sz="1350" dirty="0"/>
              <a:t>Total: 89 PM</a:t>
            </a:r>
          </a:p>
        </p:txBody>
      </p:sp>
      <p:sp>
        <p:nvSpPr>
          <p:cNvPr id="14" name="Rechteck 13"/>
          <p:cNvSpPr/>
          <p:nvPr/>
        </p:nvSpPr>
        <p:spPr>
          <a:xfrm>
            <a:off x="122534" y="3708167"/>
            <a:ext cx="256411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Participants: </a:t>
            </a:r>
            <a:r>
              <a:rPr lang="en-US" sz="1350" dirty="0"/>
              <a:t>VTT, CU, FZJ, IAP, IPPLM, ISSP-UL, IST, MPG, NCSRD, VR, UKAEA</a:t>
            </a:r>
            <a:endParaRPr lang="de-DE" sz="1350" dirty="0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251520" y="1651476"/>
          <a:ext cx="2249805" cy="567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4108726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SP E.1 Coordination activity, sample distribution, sample preparation, contact for JET DTE2 samples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783158421"/>
                  </a:ext>
                </a:extLst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/>
        </p:nvGraphicFramePr>
        <p:xfrm>
          <a:off x="251519" y="2346238"/>
          <a:ext cx="2249805" cy="759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28963407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SP E.2 Comparison of </a:t>
                      </a:r>
                      <a:r>
                        <a:rPr lang="en-US" sz="1100" dirty="0" err="1">
                          <a:effectLst/>
                        </a:rPr>
                        <a:t>hydrogenic</a:t>
                      </a:r>
                      <a:r>
                        <a:rPr lang="en-US" sz="1100" dirty="0">
                          <a:effectLst/>
                        </a:rPr>
                        <a:t> retention quantification by different techniques and fuel removal assessment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26206161"/>
                  </a:ext>
                </a:extLst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279691" y="3257719"/>
          <a:ext cx="2249805" cy="374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283860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SP E.3 Post-mortem analysis of PFC and other objects in JET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359922709"/>
                  </a:ext>
                </a:extLst>
              </a:tr>
            </a:tbl>
          </a:graphicData>
        </a:graphic>
      </p:graphicFrame>
      <p:sp>
        <p:nvSpPr>
          <p:cNvPr id="18" name="Rechteck 17"/>
          <p:cNvSpPr/>
          <p:nvPr/>
        </p:nvSpPr>
        <p:spPr>
          <a:xfrm>
            <a:off x="279690" y="655697"/>
            <a:ext cx="8864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PWI with Be, T and neutrons: focus on JET post-mortem analysis and its interpretation</a:t>
            </a:r>
            <a:endParaRPr lang="de-DE" sz="1600" b="1" dirty="0"/>
          </a:p>
        </p:txBody>
      </p:sp>
      <p:sp>
        <p:nvSpPr>
          <p:cNvPr id="1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Sebastijan Brezinsek | FSD Planning Meeting 2022 | </a:t>
            </a:r>
            <a:r>
              <a:rPr lang="en-GB" dirty="0" err="1"/>
              <a:t>Frascati</a:t>
            </a:r>
            <a:r>
              <a:rPr lang="en-GB" dirty="0"/>
              <a:t> | 06.07.2022 | Page </a:t>
            </a:r>
            <a:fld id="{6A6D9FA1-99C7-4910-8E32-B85D378B0060}" type="slidenum">
              <a:rPr lang="en-GB" smtClean="0"/>
              <a:pPr algn="r"/>
              <a:t>28</a:t>
            </a:fld>
            <a:endParaRPr lang="en-GB" dirty="0"/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206533"/>
            <a:ext cx="2088232" cy="2689755"/>
          </a:xfrm>
          <a:prstGeom prst="rect">
            <a:avLst/>
          </a:prstGeom>
        </p:spPr>
      </p:pic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3263691"/>
            <a:ext cx="2901108" cy="1374051"/>
          </a:xfrm>
          <a:prstGeom prst="rect">
            <a:avLst/>
          </a:prstGeom>
        </p:spPr>
      </p:pic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1890577"/>
            <a:ext cx="2829100" cy="1356604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6588224" y="4629785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R. Kerr et al. PSI 2022 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B572C7A6-E0CA-4D2B-9FA0-F36D55A08744}"/>
              </a:ext>
            </a:extLst>
          </p:cNvPr>
          <p:cNvSpPr txBox="1"/>
          <p:nvPr/>
        </p:nvSpPr>
        <p:spPr>
          <a:xfrm>
            <a:off x="2987824" y="3983639"/>
            <a:ext cx="1800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350" dirty="0"/>
              <a:t>Existing sample preparation ongoing and new samples send to labs for analysis</a:t>
            </a: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B572C7A6-E0CA-4D2B-9FA0-F36D55A08744}"/>
              </a:ext>
            </a:extLst>
          </p:cNvPr>
          <p:cNvSpPr txBox="1"/>
          <p:nvPr/>
        </p:nvSpPr>
        <p:spPr>
          <a:xfrm>
            <a:off x="5364089" y="985247"/>
            <a:ext cx="32663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350" dirty="0"/>
              <a:t>Analysis of pre-DT samples like molten W Langmuir Probes in divertor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350" dirty="0"/>
              <a:t>Analysis of W material properties and link to SP A experiments and modells</a:t>
            </a:r>
          </a:p>
        </p:txBody>
      </p:sp>
    </p:spTree>
    <p:extLst>
      <p:ext uri="{BB962C8B-B14F-4D97-AF65-F5344CB8AC3E}">
        <p14:creationId xmlns:p14="http://schemas.microsoft.com/office/powerpoint/2010/main" val="211256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SP E: Plans </a:t>
            </a:r>
            <a:r>
              <a:rPr lang="de-DE" sz="2400" dirty="0" err="1"/>
              <a:t>for</a:t>
            </a:r>
            <a:r>
              <a:rPr lang="de-DE" sz="2400" dirty="0"/>
              <a:t> 2024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beyond</a:t>
            </a:r>
            <a:r>
              <a:rPr lang="de-DE" sz="2400" dirty="0"/>
              <a:t>? </a:t>
            </a:r>
          </a:p>
        </p:txBody>
      </p:sp>
      <p:sp>
        <p:nvSpPr>
          <p:cNvPr id="1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Sebastijan Brezinsek | FSD Planning Meeting 2022 | </a:t>
            </a:r>
            <a:r>
              <a:rPr lang="en-GB" dirty="0" err="1"/>
              <a:t>Frascati</a:t>
            </a:r>
            <a:r>
              <a:rPr lang="en-GB" dirty="0"/>
              <a:t> | 06.07.2022 | Page </a:t>
            </a:r>
            <a:fld id="{6A6D9FA1-99C7-4910-8E32-B85D378B0060}" type="slidenum">
              <a:rPr lang="en-GB" smtClean="0"/>
              <a:pPr algn="r"/>
              <a:t>29</a:t>
            </a:fld>
            <a:endParaRPr lang="en-GB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79512" y="771550"/>
            <a:ext cx="4428492" cy="4032448"/>
          </a:xfrm>
          <a:prstGeom prst="rect">
            <a:avLst/>
          </a:prstGeom>
        </p:spPr>
        <p:txBody>
          <a:bodyPr vert="horz" lIns="51435" tIns="25718" rIns="51435" bIns="25718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5143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4F81BD"/>
                </a:solidFill>
                <a:effectLst/>
              </a:rPr>
              <a:t>No DTE3 in 2023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LID-QMS studies 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Analysis of components </a:t>
            </a:r>
            <a:r>
              <a:rPr lang="en-GB" sz="1200" dirty="0">
                <a:solidFill>
                  <a:srgbClr val="4F81BD"/>
                </a:solidFill>
                <a:effectLst/>
              </a:rPr>
              <a:t>exposed to DTE2 and clean-up campaign</a:t>
            </a:r>
          </a:p>
          <a:p>
            <a:pPr marL="557213" lvl="1" indent="-214313" defTabSz="514350"/>
            <a:r>
              <a:rPr lang="en-GB" sz="1200" dirty="0">
                <a:solidFill>
                  <a:srgbClr val="4F81BD"/>
                </a:solidFill>
                <a:effectLst/>
              </a:rPr>
              <a:t>No cooling period</a:t>
            </a:r>
            <a:endParaRPr lang="en-GB" sz="1200" dirty="0">
              <a:solidFill>
                <a:prstClr val="black"/>
              </a:solidFill>
              <a:effectLst/>
            </a:endParaRP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In-vessel LIBS analysis 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Preparation of samples from divertor and wall tiles takes ~3 months at VTT and IAP, </a:t>
            </a:r>
            <a:r>
              <a:rPr lang="en-GB" sz="1200" dirty="0">
                <a:solidFill>
                  <a:srgbClr val="4F81BD"/>
                </a:solidFill>
                <a:effectLst/>
              </a:rPr>
              <a:t>in total ~6 months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Dust collection (vacuuming half divertor) </a:t>
            </a:r>
          </a:p>
          <a:p>
            <a:pPr marL="557213" lvl="1" indent="-214313" defTabSz="514350"/>
            <a:r>
              <a:rPr lang="en-GB" sz="1200" dirty="0">
                <a:solidFill>
                  <a:srgbClr val="4F81BD"/>
                </a:solidFill>
                <a:effectLst/>
              </a:rPr>
              <a:t>Same components as in scenario 1 for post mortem analyses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Inner wall cladding tiles and inserts, sticking monitors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Mirrors, rotating collectors, outer wall dust collectors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Be limiters tiles (DP, IWGL, OPL) =&gt; toroidal and poloidal distribution</a:t>
            </a:r>
          </a:p>
          <a:p>
            <a:pPr marL="857250" lvl="2" indent="-171450" defTabSz="514350"/>
            <a:r>
              <a:rPr lang="en-GB" sz="1050" dirty="0">
                <a:solidFill>
                  <a:prstClr val="black"/>
                </a:solidFill>
                <a:effectLst/>
              </a:rPr>
              <a:t>Damaged materials from RE or disruption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Divertor tiles =&gt; toroidal and poloidal distribution</a:t>
            </a:r>
          </a:p>
          <a:p>
            <a:pPr marL="0" indent="0" defTabSz="514350">
              <a:buNone/>
            </a:pPr>
            <a:endParaRPr lang="en-GB" sz="1200" dirty="0">
              <a:solidFill>
                <a:srgbClr val="4F81BD"/>
              </a:solidFill>
              <a:effectLst/>
            </a:endParaRPr>
          </a:p>
          <a:p>
            <a:pPr marL="257175" indent="-257175" defTabSz="5143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4F81BD"/>
                </a:solidFill>
                <a:effectLst/>
              </a:rPr>
              <a:t>New modelling will set-in addressing e.g. poloidal/toroidal asymmetries etc. </a:t>
            </a:r>
          </a:p>
          <a:p>
            <a:pPr marL="257175" indent="-257175" defTabSz="5143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4F81BD"/>
                </a:solidFill>
                <a:effectLst/>
              </a:rPr>
              <a:t>This is a programme for 2024-2027!</a:t>
            </a:r>
          </a:p>
          <a:p>
            <a:pPr marL="257175" indent="-257175" defTabSz="5143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4F81BD"/>
                </a:solidFill>
                <a:effectLst/>
              </a:rPr>
              <a:t>Larger number of labs available</a:t>
            </a:r>
          </a:p>
          <a:p>
            <a:pPr marL="0" indent="0" defTabSz="514350">
              <a:buNone/>
            </a:pPr>
            <a:endParaRPr lang="en-GB" sz="1200" dirty="0">
              <a:solidFill>
                <a:srgbClr val="4F81BD"/>
              </a:solidFill>
              <a:effectLst/>
            </a:endParaRPr>
          </a:p>
          <a:p>
            <a:pPr marL="0" indent="0" defTabSz="514350">
              <a:buNone/>
            </a:pPr>
            <a:r>
              <a:rPr lang="en-GB" sz="1200" dirty="0">
                <a:solidFill>
                  <a:srgbClr val="4F81BD"/>
                </a:solidFill>
                <a:effectLst/>
              </a:rPr>
              <a:t>Note: vessel baking over months not included here ….</a:t>
            </a:r>
          </a:p>
          <a:p>
            <a:pPr marL="0" indent="0" defTabSz="514350">
              <a:buNone/>
            </a:pPr>
            <a:r>
              <a:rPr lang="en-GB" sz="1200" dirty="0">
                <a:solidFill>
                  <a:srgbClr val="4F81BD"/>
                </a:solidFill>
                <a:effectLst/>
              </a:rPr>
              <a:t>… needs all to be discussed with UKAEA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635960" y="771550"/>
            <a:ext cx="4508040" cy="3996444"/>
          </a:xfrm>
          <a:prstGeom prst="rect">
            <a:avLst/>
          </a:prstGeom>
        </p:spPr>
        <p:txBody>
          <a:bodyPr vert="horz" lIns="51435" tIns="25718" rIns="51435" bIns="25718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5143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4F81BD"/>
                </a:solidFill>
                <a:effectLst/>
              </a:rPr>
              <a:t>DTE3 will be executed towards the end of 2023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Limited clean-up and LID-QMS studies (after DTE3)</a:t>
            </a:r>
          </a:p>
          <a:p>
            <a:pPr marL="557213" lvl="1" indent="-214313" defTabSz="514350"/>
            <a:r>
              <a:rPr lang="en-GB" sz="1200" dirty="0">
                <a:solidFill>
                  <a:srgbClr val="4F81BD"/>
                </a:solidFill>
                <a:effectLst/>
              </a:rPr>
              <a:t>Cooling period of ~1 year </a:t>
            </a:r>
            <a:r>
              <a:rPr lang="en-GB" sz="1200" dirty="0">
                <a:solidFill>
                  <a:prstClr val="black"/>
                </a:solidFill>
                <a:effectLst/>
              </a:rPr>
              <a:t>causes a delay in handling JET components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Limited in-vessel LIBS analysis 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After the cooling period T inventory so high that </a:t>
            </a:r>
            <a:r>
              <a:rPr lang="en-GB" sz="1200" dirty="0">
                <a:solidFill>
                  <a:srgbClr val="4F81BD"/>
                </a:solidFill>
                <a:effectLst/>
              </a:rPr>
              <a:t>only 1 tile at a time can be handled at VTT/IAP </a:t>
            </a:r>
            <a:r>
              <a:rPr lang="en-GB" sz="1200" dirty="0">
                <a:solidFill>
                  <a:prstClr val="black"/>
                </a:solidFill>
                <a:effectLst/>
              </a:rPr>
              <a:t>(</a:t>
            </a:r>
            <a:r>
              <a:rPr lang="en-GB" sz="1200" i="1" dirty="0">
                <a:solidFill>
                  <a:prstClr val="black"/>
                </a:solidFill>
                <a:effectLst/>
              </a:rPr>
              <a:t>Widdowson PFMC 2015</a:t>
            </a:r>
            <a:r>
              <a:rPr lang="en-GB" sz="1200" dirty="0">
                <a:solidFill>
                  <a:prstClr val="black"/>
                </a:solidFill>
                <a:effectLst/>
              </a:rPr>
              <a:t>)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Preparation of samples from divertor and wall tiles takes 6-8 months/lab including shipments (c.f. currently ~3 months/lab)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Total time required for preparation of samples </a:t>
            </a:r>
            <a:r>
              <a:rPr lang="en-GB" sz="1200" dirty="0">
                <a:solidFill>
                  <a:srgbClr val="4F81BD"/>
                </a:solidFill>
                <a:effectLst/>
              </a:rPr>
              <a:t>~12-18 months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Dust collection (vacuuming half divertor) after cooling period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Inner wall cladding tiles and inserts, sticking monitors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Mirrors, rotating collectors, outer wall dust collectors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Be limiters tiles (DP, IWGL, OPL) =&gt; toroidal and poloidal distribution</a:t>
            </a:r>
          </a:p>
          <a:p>
            <a:pPr marL="857250" lvl="2" indent="-171450" defTabSz="514350"/>
            <a:r>
              <a:rPr lang="en-GB" sz="1050" dirty="0">
                <a:solidFill>
                  <a:prstClr val="black"/>
                </a:solidFill>
                <a:effectLst/>
              </a:rPr>
              <a:t>Damaged materials from RE or disruption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Divertor tiles =&gt; toroidal and poloidal distribution</a:t>
            </a:r>
          </a:p>
          <a:p>
            <a:pPr marL="0" indent="0" defTabSz="514350">
              <a:buNone/>
            </a:pPr>
            <a:endParaRPr lang="en-GB" sz="1200" dirty="0">
              <a:solidFill>
                <a:srgbClr val="4F81BD"/>
              </a:solidFill>
              <a:effectLst/>
            </a:endParaRPr>
          </a:p>
          <a:p>
            <a:pPr marL="257175" indent="-257175" defTabSz="5143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4F81BD"/>
                </a:solidFill>
                <a:effectLst/>
              </a:rPr>
              <a:t>New modelling will set-in addressing e.g. poloidal/toroidal asymmetries etc. </a:t>
            </a:r>
          </a:p>
          <a:p>
            <a:pPr marL="257175" indent="-257175" defTabSz="5143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4F81BD"/>
                </a:solidFill>
                <a:effectLst/>
              </a:rPr>
              <a:t>Training opportunity for ITER personal on relevant material</a:t>
            </a:r>
          </a:p>
          <a:p>
            <a:pPr marL="257175" indent="-257175" defTabSz="5143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4F81BD"/>
                </a:solidFill>
                <a:effectLst/>
              </a:rPr>
              <a:t>This is a programme for 2024-2030!</a:t>
            </a:r>
          </a:p>
          <a:p>
            <a:pPr marL="257175" indent="-257175" defTabSz="5143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4F81BD"/>
                </a:solidFill>
                <a:effectLst/>
              </a:rPr>
              <a:t>New labs activated and will be ready to receive a limited amount of samples</a:t>
            </a:r>
          </a:p>
        </p:txBody>
      </p:sp>
    </p:spTree>
    <p:extLst>
      <p:ext uri="{BB962C8B-B14F-4D97-AF65-F5344CB8AC3E}">
        <p14:creationId xmlns:p14="http://schemas.microsoft.com/office/powerpoint/2010/main" val="385387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6" y="82253"/>
            <a:ext cx="8712798" cy="342900"/>
          </a:xfrm>
        </p:spPr>
        <p:txBody>
          <a:bodyPr/>
          <a:lstStyle/>
          <a:p>
            <a:r>
              <a:rPr lang="en-GB" sz="2500" dirty="0"/>
              <a:t>Basic physics studies </a:t>
            </a:r>
            <a:r>
              <a:rPr lang="en-GB" sz="2500" dirty="0">
                <a:solidFill>
                  <a:srgbClr val="003399"/>
                </a:solidFill>
              </a:rPr>
              <a:t>2024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7503" y="659959"/>
            <a:ext cx="5616625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Re-crystallization, surface morphology changes by plasma/heat load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Properties of damaged and re-deposited W incl. role of impurities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7504" y="1441753"/>
            <a:ext cx="5616624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Effective sputtering yields and 3D effects</a:t>
            </a:r>
            <a:endParaRPr lang="en-US" sz="135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General melting and dust release mechanisms</a:t>
            </a:r>
            <a:endParaRPr lang="en-US" sz="135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7504" y="2211710"/>
            <a:ext cx="5544616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H in metals and PFCs: synergies with He and n/ion/proton damage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Retention, exchange, and release of hydrogen isotopes from metals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7504" y="2981667"/>
            <a:ext cx="5544616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Atomic, molecular &amp; surface processes relevant for/in detachment 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Material mixing and segregation modelling in advanced materials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7504" y="3746009"/>
            <a:ext cx="5544616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In-situ ion-beam / laser-based analysis techniques in linear devices  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In-situ material characterization (retention / material composition)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635646"/>
            <a:ext cx="3464108" cy="197446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918381" y="3585770"/>
            <a:ext cx="126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/>
              <a:t>[T. Schwarz-</a:t>
            </a:r>
            <a:r>
              <a:rPr lang="de-DE" sz="900" b="1" dirty="0" err="1"/>
              <a:t>Selinger</a:t>
            </a:r>
            <a:r>
              <a:rPr lang="de-DE" sz="900" b="1" dirty="0"/>
              <a:t>]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42952" y="2376993"/>
            <a:ext cx="3705759" cy="26776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adding B layers + D/T retention + D/T release 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47090" y="3181737"/>
            <a:ext cx="4897496" cy="26776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adding B layers + steel + W (mixing) and atomic data CX with W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90365" y="4448270"/>
            <a:ext cx="4842993" cy="44319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adding B layers + D/T retention in such layers</a:t>
            </a:r>
          </a:p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LID-QMS/LIBS from W and steel in lab systems and tokamaks (JET)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704027" y="1559326"/>
            <a:ext cx="2079416" cy="44319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focus B + W + steel</a:t>
            </a:r>
          </a:p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start-up / CX conditions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997732" y="709701"/>
            <a:ext cx="2794355" cy="79406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must do additional studies not </a:t>
            </a:r>
          </a:p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foreseen in the plans and not covered </a:t>
            </a:r>
          </a:p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budget (re-focus on ITER</a:t>
            </a:r>
          </a:p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don‘t forget DEMO 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FE71392-F295-0AE2-B267-F2D356260A74}"/>
              </a:ext>
            </a:extLst>
          </p:cNvPr>
          <p:cNvSpPr txBox="1"/>
          <p:nvPr/>
        </p:nvSpPr>
        <p:spPr>
          <a:xfrm>
            <a:off x="2915816" y="962131"/>
            <a:ext cx="2980303" cy="26776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include W layer stability and release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3DB928-A7B3-DA0A-D6B9-9ACB226E9A18}"/>
              </a:ext>
            </a:extLst>
          </p:cNvPr>
          <p:cNvSpPr txBox="1"/>
          <p:nvPr/>
        </p:nvSpPr>
        <p:spPr>
          <a:xfrm>
            <a:off x="6049039" y="4009494"/>
            <a:ext cx="2691763" cy="79406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 request to increase budget</a:t>
            </a:r>
          </a:p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specific areas </a:t>
            </a:r>
          </a:p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mostly shift from Be towards B+W /</a:t>
            </a:r>
          </a:p>
          <a:p>
            <a:pPr algn="ctr">
              <a:lnSpc>
                <a:spcPct val="950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closure of studies (e.g. Be dust)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96E98-06B3-16CA-91F3-6E78A1C41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Sebastijan Brezinsek | FSD Planning Meeting 2023 | </a:t>
            </a:r>
            <a:r>
              <a:rPr lang="en-GB" dirty="0" err="1"/>
              <a:t>Culham</a:t>
            </a:r>
            <a:r>
              <a:rPr lang="en-GB" dirty="0"/>
              <a:t> | 20.09.2023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97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/>
      <p:bldP spid="14" grpId="0" animBg="1"/>
      <p:bldP spid="16" grpId="0" animBg="1"/>
      <p:bldP spid="18" grpId="0" animBg="1"/>
      <p:bldP spid="19" grpId="0" animBg="1"/>
      <p:bldP spid="20" grpId="0" animBg="1"/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SP X - </a:t>
            </a:r>
            <a:r>
              <a:rPr lang="de-DE" sz="2400" dirty="0" err="1"/>
              <a:t>Example</a:t>
            </a:r>
            <a:r>
              <a:rPr lang="de-DE" sz="2400" dirty="0"/>
              <a:t> </a:t>
            </a:r>
          </a:p>
        </p:txBody>
      </p:sp>
      <p:sp>
        <p:nvSpPr>
          <p:cNvPr id="12" name="Rechteck 11"/>
          <p:cNvSpPr/>
          <p:nvPr/>
        </p:nvSpPr>
        <p:spPr>
          <a:xfrm>
            <a:off x="179512" y="987574"/>
            <a:ext cx="22142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00" dirty="0"/>
              <a:t>SPL: H. van der Meiden </a:t>
            </a:r>
          </a:p>
          <a:p>
            <a:r>
              <a:rPr lang="de-DE" sz="1300" dirty="0"/>
              <a:t>Total: 72 PM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79512" y="4552173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Note: - ERG </a:t>
            </a:r>
            <a:r>
              <a:rPr lang="de-DE" sz="1350" dirty="0" err="1"/>
              <a:t>grant</a:t>
            </a:r>
            <a:r>
              <a:rPr lang="de-DE" sz="1350" dirty="0"/>
              <a:t> A. </a:t>
            </a:r>
            <a:r>
              <a:rPr lang="de-DE" sz="1350" dirty="0" err="1"/>
              <a:t>Goriaev</a:t>
            </a:r>
            <a:r>
              <a:rPr lang="de-DE" sz="1350" dirty="0"/>
              <a:t> </a:t>
            </a:r>
          </a:p>
          <a:p>
            <a:r>
              <a:rPr lang="de-DE" sz="1350" dirty="0"/>
              <a:t>             - EEG </a:t>
            </a:r>
            <a:r>
              <a:rPr lang="de-DE" sz="1350" dirty="0" err="1"/>
              <a:t>grant</a:t>
            </a:r>
            <a:r>
              <a:rPr lang="de-DE" sz="1350" dirty="0"/>
              <a:t> </a:t>
            </a:r>
            <a:r>
              <a:rPr lang="de-DE" sz="1350" dirty="0" err="1"/>
              <a:t>Rayaprolu</a:t>
            </a:r>
            <a:endParaRPr lang="de-DE" sz="1350" dirty="0"/>
          </a:p>
        </p:txBody>
      </p:sp>
      <p:sp>
        <p:nvSpPr>
          <p:cNvPr id="18" name="Rechteck 17"/>
          <p:cNvSpPr/>
          <p:nvPr/>
        </p:nvSpPr>
        <p:spPr>
          <a:xfrm>
            <a:off x="279690" y="655697"/>
            <a:ext cx="8864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Plasma characterization, laser-based diagnostic development, and wall conditioning</a:t>
            </a:r>
            <a:endParaRPr lang="de-DE" sz="1600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089166"/>
              </p:ext>
            </p:extLst>
          </p:nvPr>
        </p:nvGraphicFramePr>
        <p:xfrm>
          <a:off x="179512" y="1744694"/>
          <a:ext cx="2249805" cy="567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37160766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X.1 </a:t>
                      </a:r>
                      <a:r>
                        <a:rPr lang="en-GB" sz="1100" dirty="0">
                          <a:effectLst/>
                        </a:rPr>
                        <a:t>Atomic and molecular processes in attached/detached plasma and sheath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301536940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30485"/>
              </p:ext>
            </p:extLst>
          </p:nvPr>
        </p:nvGraphicFramePr>
        <p:xfrm>
          <a:off x="179512" y="2544285"/>
          <a:ext cx="2249805" cy="374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8555595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X.2 </a:t>
                      </a:r>
                      <a:r>
                        <a:rPr lang="en-GB" sz="1100" dirty="0">
                          <a:effectLst/>
                        </a:rPr>
                        <a:t>Optimization of laser-based surface analysis diagnostics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313523494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622900"/>
              </p:ext>
            </p:extLst>
          </p:nvPr>
        </p:nvGraphicFramePr>
        <p:xfrm>
          <a:off x="179512" y="3139787"/>
          <a:ext cx="2249805" cy="567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3590652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X.3 </a:t>
                      </a:r>
                      <a:r>
                        <a:rPr lang="en-GB" sz="1100" dirty="0">
                          <a:effectLst/>
                        </a:rPr>
                        <a:t>Characterisation and optimisation of TOMAS wall conditioning plasmas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775114979"/>
                  </a:ext>
                </a:extLst>
              </a:tr>
            </a:tbl>
          </a:graphicData>
        </a:graphic>
      </p:graphicFrame>
      <p:sp>
        <p:nvSpPr>
          <p:cNvPr id="1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Sebastijan Brezinsek | FSD Planning Meeting 2022 | </a:t>
            </a:r>
            <a:r>
              <a:rPr lang="en-GB" dirty="0" err="1"/>
              <a:t>Frascati</a:t>
            </a:r>
            <a:r>
              <a:rPr lang="en-GB" dirty="0"/>
              <a:t> | 06.07.2022 | Page </a:t>
            </a:r>
            <a:fld id="{6A6D9FA1-99C7-4910-8E32-B85D378B0060}" type="slidenum">
              <a:rPr lang="en-GB" smtClean="0"/>
              <a:pPr algn="r"/>
              <a:t>30</a:t>
            </a:fld>
            <a:endParaRPr lang="en-GB" dirty="0"/>
          </a:p>
        </p:txBody>
      </p:sp>
      <p:sp>
        <p:nvSpPr>
          <p:cNvPr id="16" name="Rechteck 15"/>
          <p:cNvSpPr/>
          <p:nvPr/>
        </p:nvSpPr>
        <p:spPr>
          <a:xfrm>
            <a:off x="179512" y="3811454"/>
            <a:ext cx="273177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Participants: </a:t>
            </a:r>
            <a:r>
              <a:rPr lang="en-US" sz="1350" dirty="0"/>
              <a:t>CEA, CIEMAT, CU, DCU, DIFFER, ENEA, FZJ, IPPLM, ISSP-UL, KIPT, LPP-ERM-KMS, UT, VR</a:t>
            </a:r>
            <a:endParaRPr lang="de-DE" sz="1350" dirty="0"/>
          </a:p>
        </p:txBody>
      </p:sp>
      <p:pic>
        <p:nvPicPr>
          <p:cNvPr id="7" name="Grafik 6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13587" r="2904" b="1155"/>
          <a:stretch/>
        </p:blipFill>
        <p:spPr>
          <a:xfrm>
            <a:off x="3268351" y="2643758"/>
            <a:ext cx="4399993" cy="2170025"/>
          </a:xfrm>
          <a:prstGeom prst="rect">
            <a:avLst/>
          </a:prstGeom>
        </p:spPr>
      </p:pic>
      <p:pic>
        <p:nvPicPr>
          <p:cNvPr id="10" name="Grafik 9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14" y="1224795"/>
            <a:ext cx="1835802" cy="138098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/>
          <a:srcRect l="55519"/>
          <a:stretch/>
        </p:blipFill>
        <p:spPr>
          <a:xfrm>
            <a:off x="164762" y="1000850"/>
            <a:ext cx="2633604" cy="30868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id="{B572C7A6-E0CA-4D2B-9FA0-F36D55A08744}"/>
              </a:ext>
            </a:extLst>
          </p:cNvPr>
          <p:cNvSpPr txBox="1"/>
          <p:nvPr/>
        </p:nvSpPr>
        <p:spPr>
          <a:xfrm>
            <a:off x="5244980" y="1179154"/>
            <a:ext cx="3287460" cy="113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350" dirty="0"/>
              <a:t>Analysis of pre-DT Be samples in VTT</a:t>
            </a:r>
          </a:p>
          <a:p>
            <a:r>
              <a:rPr lang="fi-FI" sz="1350" dirty="0"/>
              <a:t>       ns-LIBS laser system with real Be wall </a:t>
            </a:r>
          </a:p>
          <a:p>
            <a:r>
              <a:rPr lang="fi-FI" sz="1350" dirty="0"/>
              <a:t>       limiters. Comparison with other analysis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350" dirty="0"/>
              <a:t>Composition analysis and depth analysis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350" dirty="0"/>
              <a:t>Fuel retention (Balmer lines) critical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458333" y="2323052"/>
            <a:ext cx="3177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LIBS </a:t>
            </a:r>
            <a:r>
              <a:rPr lang="de-DE" sz="1000" dirty="0" err="1"/>
              <a:t>team</a:t>
            </a:r>
            <a:r>
              <a:rPr lang="de-DE" sz="1000" dirty="0"/>
              <a:t> </a:t>
            </a:r>
            <a:r>
              <a:rPr lang="de-DE" sz="1000" dirty="0" err="1"/>
              <a:t>from</a:t>
            </a:r>
            <a:r>
              <a:rPr lang="de-DE" sz="1000" dirty="0"/>
              <a:t> SPX2 =&gt;  A. Hakola et al. </a:t>
            </a:r>
            <a:r>
              <a:rPr lang="de-DE" sz="1000" dirty="0" err="1"/>
              <a:t>as</a:t>
            </a:r>
            <a:r>
              <a:rPr lang="de-DE" sz="1000" dirty="0"/>
              <a:t> host</a:t>
            </a:r>
          </a:p>
        </p:txBody>
      </p:sp>
      <p:sp>
        <p:nvSpPr>
          <p:cNvPr id="21" name="Rechteck 20"/>
          <p:cNvSpPr/>
          <p:nvPr/>
        </p:nvSpPr>
        <p:spPr>
          <a:xfrm>
            <a:off x="164762" y="4078712"/>
            <a:ext cx="2618735" cy="735071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191209" y="4061177"/>
            <a:ext cx="259228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T </a:t>
            </a:r>
            <a:r>
              <a:rPr lang="de-DE" sz="1350" dirty="0" err="1"/>
              <a:t>testing</a:t>
            </a:r>
            <a:r>
              <a:rPr lang="de-DE" sz="1350" dirty="0"/>
              <a:t> in CORIA (CEA)</a:t>
            </a:r>
          </a:p>
          <a:p>
            <a:endParaRPr lang="de-DE" sz="1350" dirty="0"/>
          </a:p>
          <a:p>
            <a:r>
              <a:rPr lang="de-DE" sz="1350" dirty="0"/>
              <a:t>Waiting </a:t>
            </a:r>
            <a:r>
              <a:rPr lang="de-DE" sz="1350" dirty="0" err="1"/>
              <a:t>for</a:t>
            </a:r>
            <a:r>
              <a:rPr lang="de-DE" sz="1350" dirty="0"/>
              <a:t> JULE-PSI ….</a:t>
            </a:r>
          </a:p>
        </p:txBody>
      </p:sp>
    </p:spTree>
    <p:extLst>
      <p:ext uri="{BB962C8B-B14F-4D97-AF65-F5344CB8AC3E}">
        <p14:creationId xmlns:p14="http://schemas.microsoft.com/office/powerpoint/2010/main" val="264163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82253"/>
            <a:ext cx="7543970" cy="342900"/>
          </a:xfrm>
        </p:spPr>
        <p:txBody>
          <a:bodyPr/>
          <a:lstStyle/>
          <a:p>
            <a:r>
              <a:rPr lang="en-GB" sz="2400" dirty="0"/>
              <a:t>Key Contributions to ITER (until 2023)</a:t>
            </a:r>
          </a:p>
        </p:txBody>
      </p:sp>
      <p:sp>
        <p:nvSpPr>
          <p:cNvPr id="17" name="Rechteck 16"/>
          <p:cNvSpPr/>
          <p:nvPr/>
        </p:nvSpPr>
        <p:spPr>
          <a:xfrm>
            <a:off x="224572" y="681540"/>
            <a:ext cx="8433324" cy="625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/>
              <a:t>WP PWIE supports ITER with experimental studies and modelling related to EUROfusion Mission 2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/>
              <a:t>Identification of topics according to ITER Research Plan, ITPA </a:t>
            </a:r>
            <a:r>
              <a:rPr lang="en-US" sz="1350" dirty="0" err="1"/>
              <a:t>DivSOL</a:t>
            </a:r>
            <a:r>
              <a:rPr lang="en-US" sz="1350" dirty="0"/>
              <a:t>, and direct interaction with IO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504" y="659959"/>
            <a:ext cx="8784976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WPPWIE strongly supports ITER with experimental studies and modelling related to Roadmap Mission 2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Regular inclusion of high priority topic according to ITER Research Plan, ITPA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DivSOL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, and IO interaction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07504" y="1704470"/>
            <a:ext cx="8784976" cy="258756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ITER in lifetime estimations for the W divertor and Be first wall components [budget approach]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Plasma (He, D) and high heat flux exposure of reference / pre-damaged / re-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crystallised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materials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High fluence experiments (MAGNUM-PSI, WEST) / repetitive loads / fatigue of W PFCs </a:t>
            </a:r>
          </a:p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ITER in fuel retention estimations and fuel recovery schemes [housekeeping approach]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Tritium monitor diagnostic: retention location identification and quantification (LID-QMS and LIBS)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ITER tool box: baking, ICWC and ECWC, GDC including laboratory experiments (e.g. TOMAS) </a:t>
            </a:r>
          </a:p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ITER in material migration, fuel retention and dust production estimations</a:t>
            </a:r>
          </a:p>
          <a:p>
            <a:pPr marL="628650" lvl="1" indent="-171450">
              <a:lnSpc>
                <a:spcPct val="113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Modelling of global material migration and transport to remote areas and ducts (e.g. JET mirror stations)</a:t>
            </a:r>
          </a:p>
          <a:p>
            <a:pPr marL="628650" lvl="1" indent="-171450">
              <a:lnSpc>
                <a:spcPct val="113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He-Be and He-W interaction and its impact on erosion and deposition pattern including W fuzz formation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125917-6F61-0FCD-DF74-190F94228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Sebastijan Brezinsek | FSD Planning Meeting 2023 | </a:t>
            </a:r>
            <a:r>
              <a:rPr lang="en-GB" dirty="0" err="1"/>
              <a:t>Culham</a:t>
            </a:r>
            <a:r>
              <a:rPr lang="en-GB" dirty="0"/>
              <a:t> | 20.09.2023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4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82253"/>
            <a:ext cx="7543970" cy="342900"/>
          </a:xfrm>
        </p:spPr>
        <p:txBody>
          <a:bodyPr/>
          <a:lstStyle/>
          <a:p>
            <a:r>
              <a:rPr lang="en-GB" sz="2400" dirty="0"/>
              <a:t>Contributions to ITER; </a:t>
            </a:r>
            <a:r>
              <a:rPr lang="en-GB" sz="2400" dirty="0">
                <a:solidFill>
                  <a:schemeClr val="accent1"/>
                </a:solidFill>
              </a:rPr>
              <a:t>re-focus 2024 </a:t>
            </a:r>
          </a:p>
        </p:txBody>
      </p:sp>
      <p:sp>
        <p:nvSpPr>
          <p:cNvPr id="17" name="Rechteck 16"/>
          <p:cNvSpPr/>
          <p:nvPr/>
        </p:nvSpPr>
        <p:spPr>
          <a:xfrm>
            <a:off x="224572" y="681540"/>
            <a:ext cx="8433324" cy="625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/>
              <a:t>WP PWIE supports ITER with experimental studies and modelling related to EUROfusion Mission 2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/>
              <a:t>Identification of topics according to ITER Research Plan, ITPA </a:t>
            </a:r>
            <a:r>
              <a:rPr lang="en-US" sz="1350" dirty="0" err="1"/>
              <a:t>DivSOL</a:t>
            </a:r>
            <a:r>
              <a:rPr lang="en-US" sz="1350" dirty="0"/>
              <a:t>, and direct interaction with IO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504" y="659959"/>
            <a:ext cx="8784976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WPPWIE strongly supports ITER with experimental studies and modelling related to Roadmap Mission 2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Regular inclusion of high priority topic according to ITER Research Plan, ITPA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DivSOL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, and IO interaction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22491" y="1415185"/>
            <a:ext cx="8784976" cy="3388813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ITER in lifetime estimations for the W/steel first wall and divertor</a:t>
            </a:r>
            <a:r>
              <a:rPr lang="en-US" sz="1400" strike="sngStrik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[budget approach]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Plasma (He, D) and high heat flux exposure of reference / pre-damaged / re-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crystallised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materials 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High flux/fluence experiments (MAGNUM-PSI, WEST) / repetitive loads / fatigue of </a:t>
            </a:r>
            <a:r>
              <a:rPr lang="en-US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and steel (first wall)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 flux/fluence experiments (PSI-2) mimic first wall conditions (CXN with bias / seeding) W and steel </a:t>
            </a:r>
          </a:p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ITER in fuel retention estimations and fuel recovery schemes with BORON and TUNGSTEN + X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Tritium monitor diagnostic: retention location identification (modelling) and quantification (LID-QMS and LIBS)</a:t>
            </a:r>
          </a:p>
          <a:p>
            <a:pPr lvl="1">
              <a:lnSpc>
                <a:spcPct val="113000"/>
              </a:lnSpc>
              <a:spcAft>
                <a:spcPts val="450"/>
              </a:spcAft>
            </a:pPr>
            <a:r>
              <a:rPr lang="en-US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in laboratory experiments and in JET / WEST if accessible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toolbox: baking, ICWC and ECWC, GDC including laboratory experiments (e.g. TOMAS) and modelling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retention in low n-damaged W (~1dpa) and comparison with p-damaged and ion damaged mimic ITER 2</a:t>
            </a:r>
            <a:r>
              <a:rPr lang="en-US" sz="1200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phase</a:t>
            </a:r>
          </a:p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ITER in material migration, fuel retention and dust production estimations (now incl. B and W)</a:t>
            </a:r>
          </a:p>
          <a:p>
            <a:pPr marL="628650" lvl="1" indent="-171450">
              <a:lnSpc>
                <a:spcPct val="113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of FIRST WALL EROSION source, global material migration and transport to remote areas and ducts </a:t>
            </a:r>
          </a:p>
          <a:p>
            <a:pPr marL="628650" lvl="1" indent="-171450">
              <a:lnSpc>
                <a:spcPct val="113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strike="sngStrike" dirty="0">
                <a:latin typeface="Arial" panose="020B0604020202020204" pitchFamily="34" charset="0"/>
                <a:cs typeface="Arial" panose="020B0604020202020204" pitchFamily="34" charset="0"/>
              </a:rPr>
              <a:t>He-Be and </a:t>
            </a:r>
            <a:r>
              <a:rPr lang="en-US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He-W / Ne-W interaction and its impact on erosion and deposition pattern (synergies)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86A565A-2986-CB81-CD7A-D408943C2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Sebastijan Brezinsek | FSD Planning Meeting 2023 | </a:t>
            </a:r>
            <a:r>
              <a:rPr lang="en-GB" dirty="0" err="1"/>
              <a:t>Culham</a:t>
            </a:r>
            <a:r>
              <a:rPr lang="en-GB" dirty="0"/>
              <a:t> | 20.09.2023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49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6" y="82253"/>
            <a:ext cx="7543800" cy="342900"/>
          </a:xfrm>
        </p:spPr>
        <p:txBody>
          <a:bodyPr/>
          <a:lstStyle/>
          <a:p>
            <a:r>
              <a:rPr lang="en-GB" sz="2400" dirty="0"/>
              <a:t>Contributions to DEMO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19131" y="627534"/>
            <a:ext cx="8784976" cy="924805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WPPWIE works hand in hand with the DCT in the general area of PWI and Exhaust 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WPMAT (+PRD) provides plasma-facing materials and WPDIV provides plasma-facing components 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Joint exploration and assessment of PEX solutions for DEMO with WPDES and WPTE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19131" y="1731927"/>
            <a:ext cx="8784976" cy="2535694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DEMO baseline scenario via WPDES: vital input to the conceptual design </a:t>
            </a:r>
          </a:p>
          <a:p>
            <a:pPr marL="628650" lvl="1" indent="-171450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Testing of DEMO PFCs solution (FW and Divertor) on plasma and combined plasma and transient heat load </a:t>
            </a:r>
          </a:p>
          <a:p>
            <a:pPr marL="628650" lvl="1" indent="-171450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Improved PSI modelling regarding first wall erosion under steady-state conditions (CX) and transients (VDE)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Re-deposited W layer stability and corresponding dust conversion factors in steady-state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Dust assessment from transient events and restart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Fuel inventory predictions based on implantation and neutron damage in W-based PFCs</a:t>
            </a:r>
          </a:p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Recommends alternative DEMO-compatible plasma exhaust solutions (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DES)</a:t>
            </a:r>
          </a:p>
          <a:p>
            <a:pPr marL="628650" lvl="1" indent="-171450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Physics basis for alternative power exhaust solutions (highly radiative LSN divertor as reference / WPDES)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Predictive plasma edge modelling for alternative divertor solutions and their exploitation (PEX)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Sebastijan Brezinsek | FSD Planning Meeting 2023 | Heraklion | 15.06.2023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22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1610" y="82253"/>
            <a:ext cx="8234009" cy="342900"/>
          </a:xfrm>
        </p:spPr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DEMO </a:t>
            </a:r>
            <a:r>
              <a:rPr lang="de-DE" dirty="0" err="1"/>
              <a:t>with</a:t>
            </a:r>
            <a:r>
              <a:rPr lang="de-DE" dirty="0"/>
              <a:t> FSD </a:t>
            </a:r>
            <a:r>
              <a:rPr lang="de-DE" dirty="0">
                <a:solidFill>
                  <a:schemeClr val="accent1"/>
                </a:solidFill>
              </a:rPr>
              <a:t>=&gt; </a:t>
            </a:r>
            <a:r>
              <a:rPr lang="de-DE" dirty="0" err="1">
                <a:solidFill>
                  <a:schemeClr val="accent1"/>
                </a:solidFill>
              </a:rPr>
              <a:t>Now</a:t>
            </a:r>
            <a:r>
              <a:rPr lang="de-DE" dirty="0">
                <a:solidFill>
                  <a:schemeClr val="accent1"/>
                </a:solidFill>
              </a:rPr>
              <a:t> ITER relevant</a:t>
            </a:r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19622"/>
            <a:ext cx="2793420" cy="2088232"/>
          </a:xfrm>
          <a:prstGeom prst="rect">
            <a:avLst/>
          </a:prstGeom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96" y="630031"/>
            <a:ext cx="2327092" cy="559301"/>
          </a:xfrm>
          <a:prstGeom prst="rect">
            <a:avLst/>
          </a:prstGeom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1" y="1288442"/>
            <a:ext cx="2659870" cy="221655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2195" y="3642876"/>
            <a:ext cx="9030926" cy="124675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retention studies in W at low “self”-damage indicated at &lt;0.2 dpa critical damage reached and remains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retention will be therefore determined by: T in B co-deposition, T in W co-deposition, and </a:t>
            </a:r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in damaged W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 will change with operational time! Measurement? Laser techniques LIBS/LID-QMS/LIA-QMS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Proposal: physics studies in SP B, C and D  + X =&gt; Include TSVV-6 and TSVV-7 and USE full-W and full-W + B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of p-damaged, W self-damaged, and neutron-damaged once available  </a:t>
            </a:r>
          </a:p>
        </p:txBody>
      </p:sp>
      <p:sp>
        <p:nvSpPr>
          <p:cNvPr id="10" name="ZoneTexte 5"/>
          <p:cNvSpPr txBox="1"/>
          <p:nvPr/>
        </p:nvSpPr>
        <p:spPr>
          <a:xfrm>
            <a:off x="1691680" y="3424436"/>
            <a:ext cx="2557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T. Schwarz-Selinger et al. PFMC 2023</a:t>
            </a:r>
            <a:endParaRPr lang="fr-FR" sz="1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Pfeil nach unten 10"/>
          <p:cNvSpPr/>
          <p:nvPr/>
        </p:nvSpPr>
        <p:spPr>
          <a:xfrm>
            <a:off x="1475656" y="1798712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405475" y="1501525"/>
            <a:ext cx="1053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ITER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A44C9C9-0888-10CD-0260-CA63947F7F51}"/>
              </a:ext>
            </a:extLst>
          </p:cNvPr>
          <p:cNvSpPr txBox="1"/>
          <p:nvPr/>
        </p:nvSpPr>
        <p:spPr>
          <a:xfrm>
            <a:off x="6012159" y="627534"/>
            <a:ext cx="2872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LIBS in 2023 </a:t>
            </a:r>
            <a:r>
              <a:rPr lang="de-DE" sz="1600" dirty="0" err="1"/>
              <a:t>with</a:t>
            </a:r>
            <a:r>
              <a:rPr lang="de-DE" sz="1600" dirty="0"/>
              <a:t> in-situ </a:t>
            </a:r>
            <a:r>
              <a:rPr lang="de-DE" sz="1600" dirty="0" err="1"/>
              <a:t>capability</a:t>
            </a:r>
            <a:r>
              <a:rPr lang="de-DE" sz="1600" dirty="0"/>
              <a:t> </a:t>
            </a:r>
            <a:r>
              <a:rPr lang="de-DE" sz="1600" dirty="0" err="1"/>
              <a:t>comparing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NRA</a:t>
            </a:r>
          </a:p>
        </p:txBody>
      </p:sp>
      <p:pic>
        <p:nvPicPr>
          <p:cNvPr id="14" name="Grafik 13" descr="Ein Bild, das Screenshot, Text, Diagramm, Reihe enthält.&#10;&#10;Automatisch generierte Beschreibung">
            <a:extLst>
              <a:ext uri="{FF2B5EF4-FFF2-40B4-BE49-F238E27FC236}">
                <a16:creationId xmlns:a16="http://schemas.microsoft.com/office/drawing/2014/main" id="{F088730F-AEA8-05A8-AF35-84C37F16F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50" y="1369009"/>
            <a:ext cx="3013297" cy="2055427"/>
          </a:xfrm>
          <a:prstGeom prst="rect">
            <a:avLst/>
          </a:prstGeom>
        </p:spPr>
      </p:pic>
      <p:sp>
        <p:nvSpPr>
          <p:cNvPr id="15" name="ZoneTexte 5">
            <a:extLst>
              <a:ext uri="{FF2B5EF4-FFF2-40B4-BE49-F238E27FC236}">
                <a16:creationId xmlns:a16="http://schemas.microsoft.com/office/drawing/2014/main" id="{921AD33A-8B71-654F-8BCD-D30BA9022CF8}"/>
              </a:ext>
            </a:extLst>
          </p:cNvPr>
          <p:cNvSpPr txBox="1"/>
          <p:nvPr/>
        </p:nvSpPr>
        <p:spPr>
          <a:xfrm>
            <a:off x="5292080" y="3381890"/>
            <a:ext cx="2557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Wüst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al. 2023</a:t>
            </a:r>
            <a:endParaRPr lang="fr-FR" sz="1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5ECA408-DF06-D671-58D3-896C9DCF2DE0}"/>
              </a:ext>
            </a:extLst>
          </p:cNvPr>
          <p:cNvSpPr txBox="1"/>
          <p:nvPr/>
        </p:nvSpPr>
        <p:spPr>
          <a:xfrm>
            <a:off x="6839331" y="1493907"/>
            <a:ext cx="2044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D in </a:t>
            </a:r>
            <a:r>
              <a:rPr lang="de-DE" sz="1100" dirty="0" err="1"/>
              <a:t>pre-damaged</a:t>
            </a:r>
            <a:r>
              <a:rPr lang="de-DE" sz="1100" dirty="0"/>
              <a:t> W</a:t>
            </a:r>
          </a:p>
          <a:p>
            <a:pPr algn="ctr"/>
            <a:r>
              <a:rPr lang="de-DE" sz="1100" dirty="0"/>
              <a:t>at 0.2 dpa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1F22077-4AB4-887F-95CA-4C53AD3F3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Sebastijan Brezinsek | FSD Planning Meeting 2023 | </a:t>
            </a:r>
            <a:r>
              <a:rPr lang="en-GB" dirty="0" err="1"/>
              <a:t>Culham</a:t>
            </a:r>
            <a:r>
              <a:rPr lang="en-GB" dirty="0"/>
              <a:t> | 20.09.2023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12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"/>
          <a:stretch/>
        </p:blipFill>
        <p:spPr bwMode="auto">
          <a:xfrm>
            <a:off x="611560" y="460050"/>
            <a:ext cx="7632848" cy="448796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82253"/>
            <a:ext cx="7482191" cy="3429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sz="2400" dirty="0"/>
              <a:t>WPPWIE Structure 2023/</a:t>
            </a:r>
            <a:r>
              <a:rPr lang="en-GB" sz="2400" dirty="0">
                <a:solidFill>
                  <a:srgbClr val="003399"/>
                </a:solidFill>
              </a:rPr>
              <a:t>2024</a:t>
            </a:r>
          </a:p>
        </p:txBody>
      </p:sp>
      <p:sp>
        <p:nvSpPr>
          <p:cNvPr id="4" name="Rechteck 3"/>
          <p:cNvSpPr/>
          <p:nvPr/>
        </p:nvSpPr>
        <p:spPr>
          <a:xfrm>
            <a:off x="323528" y="2643758"/>
            <a:ext cx="1440160" cy="2355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732241" y="1166009"/>
            <a:ext cx="749950" cy="378200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804248" y="1347614"/>
            <a:ext cx="781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 F</a:t>
            </a:r>
          </a:p>
        </p:txBody>
      </p:sp>
      <p:sp>
        <p:nvSpPr>
          <p:cNvPr id="12" name="Rechteck 11"/>
          <p:cNvSpPr/>
          <p:nvPr/>
        </p:nvSpPr>
        <p:spPr>
          <a:xfrm>
            <a:off x="6660233" y="2787774"/>
            <a:ext cx="8219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Wall conditioning</a:t>
            </a:r>
          </a:p>
          <a:p>
            <a:pPr algn="ctr"/>
            <a:r>
              <a:rPr lang="en-GB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TOMAS </a:t>
            </a:r>
          </a:p>
          <a:p>
            <a:pPr algn="ctr"/>
            <a:endParaRPr lang="en-GB" sz="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GB" sz="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GB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Boronisation</a:t>
            </a:r>
          </a:p>
          <a:p>
            <a:pPr algn="ctr"/>
            <a:r>
              <a:rPr lang="en-GB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lab + tokamak /stellarator cooperation</a:t>
            </a:r>
          </a:p>
        </p:txBody>
      </p:sp>
      <p:cxnSp>
        <p:nvCxnSpPr>
          <p:cNvPr id="6" name="Gerader Verbinder 5"/>
          <p:cNvCxnSpPr/>
          <p:nvPr/>
        </p:nvCxnSpPr>
        <p:spPr>
          <a:xfrm flipV="1">
            <a:off x="5949663" y="3768279"/>
            <a:ext cx="864096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6021671" y="3768279"/>
            <a:ext cx="648072" cy="5760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5200700" y="3325290"/>
            <a:ext cx="87395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1000" dirty="0"/>
              <a:t>Post-</a:t>
            </a:r>
            <a:r>
              <a:rPr lang="de-DE" sz="1000" dirty="0" err="1"/>
              <a:t>mortem</a:t>
            </a:r>
            <a:endParaRPr lang="de-DE" sz="1000" dirty="0"/>
          </a:p>
          <a:p>
            <a:r>
              <a:rPr lang="de-DE" sz="1000" dirty="0" err="1"/>
              <a:t>tile</a:t>
            </a:r>
            <a:r>
              <a:rPr lang="de-DE" sz="1000" dirty="0"/>
              <a:t> </a:t>
            </a:r>
            <a:r>
              <a:rPr lang="de-DE" sz="1000" dirty="0" err="1"/>
              <a:t>analysis</a:t>
            </a:r>
            <a:endParaRPr lang="de-DE" sz="1000" dirty="0"/>
          </a:p>
        </p:txBody>
      </p:sp>
      <p:sp>
        <p:nvSpPr>
          <p:cNvPr id="17" name="Textfeld 16"/>
          <p:cNvSpPr txBox="1"/>
          <p:nvPr/>
        </p:nvSpPr>
        <p:spPr>
          <a:xfrm>
            <a:off x="5222004" y="3936212"/>
            <a:ext cx="862163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LIBS RH</a:t>
            </a:r>
          </a:p>
          <a:p>
            <a:pPr algn="ctr"/>
            <a:r>
              <a:rPr lang="de-DE" sz="1000" dirty="0"/>
              <a:t>and </a:t>
            </a:r>
            <a:r>
              <a:rPr lang="de-DE" sz="1000" dirty="0" err="1"/>
              <a:t>analysis</a:t>
            </a:r>
            <a:endParaRPr lang="de-DE" sz="1000" dirty="0"/>
          </a:p>
        </p:txBody>
      </p:sp>
      <p:sp>
        <p:nvSpPr>
          <p:cNvPr id="18" name="Textfeld 17"/>
          <p:cNvSpPr txBox="1"/>
          <p:nvPr/>
        </p:nvSpPr>
        <p:spPr>
          <a:xfrm>
            <a:off x="3018165" y="4465939"/>
            <a:ext cx="76174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000" dirty="0" err="1"/>
              <a:t>Now</a:t>
            </a:r>
            <a:r>
              <a:rPr lang="de-DE" sz="1000" dirty="0"/>
              <a:t> </a:t>
            </a:r>
            <a:r>
              <a:rPr lang="de-DE" sz="1000" dirty="0" err="1"/>
              <a:t>focus</a:t>
            </a:r>
            <a:r>
              <a:rPr lang="de-DE" sz="1000" dirty="0"/>
              <a:t> </a:t>
            </a:r>
          </a:p>
          <a:p>
            <a:pPr algn="ctr"/>
            <a:r>
              <a:rPr lang="de-DE" sz="1000" dirty="0"/>
              <a:t>on B </a:t>
            </a:r>
            <a:r>
              <a:rPr lang="de-DE" sz="1000" dirty="0" err="1"/>
              <a:t>layers</a:t>
            </a:r>
            <a:endParaRPr lang="de-DE" sz="1000" dirty="0"/>
          </a:p>
        </p:txBody>
      </p:sp>
      <p:sp>
        <p:nvSpPr>
          <p:cNvPr id="19" name="Textfeld 18"/>
          <p:cNvSpPr txBox="1"/>
          <p:nvPr/>
        </p:nvSpPr>
        <p:spPr>
          <a:xfrm>
            <a:off x="1329163" y="4560339"/>
            <a:ext cx="72808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000" dirty="0"/>
              <a:t>W </a:t>
            </a:r>
            <a:r>
              <a:rPr lang="de-DE" sz="1000" dirty="0" err="1"/>
              <a:t>dust</a:t>
            </a:r>
            <a:r>
              <a:rPr lang="de-DE" sz="1000" dirty="0"/>
              <a:t> </a:t>
            </a:r>
          </a:p>
          <a:p>
            <a:pPr algn="ctr"/>
            <a:r>
              <a:rPr lang="de-DE" sz="1000" dirty="0" err="1"/>
              <a:t>for</a:t>
            </a:r>
            <a:r>
              <a:rPr lang="de-DE" sz="1000" dirty="0"/>
              <a:t> DEMO </a:t>
            </a:r>
          </a:p>
        </p:txBody>
      </p:sp>
      <p:cxnSp>
        <p:nvCxnSpPr>
          <p:cNvPr id="20" name="Gerader Verbinder 19"/>
          <p:cNvCxnSpPr/>
          <p:nvPr/>
        </p:nvCxnSpPr>
        <p:spPr>
          <a:xfrm flipV="1">
            <a:off x="5249944" y="2688439"/>
            <a:ext cx="864096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5321952" y="2688439"/>
            <a:ext cx="648072" cy="5760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4488197" y="4465146"/>
            <a:ext cx="76174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000" dirty="0" err="1"/>
              <a:t>Now</a:t>
            </a:r>
            <a:r>
              <a:rPr lang="de-DE" sz="1000" dirty="0"/>
              <a:t> </a:t>
            </a:r>
            <a:r>
              <a:rPr lang="de-DE" sz="1000" dirty="0" err="1"/>
              <a:t>focus</a:t>
            </a:r>
            <a:r>
              <a:rPr lang="de-DE" sz="1000" dirty="0"/>
              <a:t> </a:t>
            </a:r>
          </a:p>
          <a:p>
            <a:pPr algn="ctr"/>
            <a:r>
              <a:rPr lang="de-DE" sz="1000" dirty="0"/>
              <a:t>on CXN</a:t>
            </a:r>
          </a:p>
        </p:txBody>
      </p:sp>
      <p:cxnSp>
        <p:nvCxnSpPr>
          <p:cNvPr id="24" name="Gerader Verbinder 23"/>
          <p:cNvCxnSpPr/>
          <p:nvPr/>
        </p:nvCxnSpPr>
        <p:spPr>
          <a:xfrm>
            <a:off x="3788716" y="3185908"/>
            <a:ext cx="648072" cy="5760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3713700" y="3311939"/>
            <a:ext cx="910933" cy="5539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/>
              <a:t>T </a:t>
            </a:r>
            <a:r>
              <a:rPr lang="de-DE" sz="1000" dirty="0" err="1"/>
              <a:t>retention</a:t>
            </a:r>
            <a:endParaRPr lang="de-DE" sz="1000" dirty="0"/>
          </a:p>
          <a:p>
            <a:r>
              <a:rPr lang="de-DE" sz="1000" dirty="0"/>
              <a:t>Release </a:t>
            </a:r>
            <a:r>
              <a:rPr lang="de-DE" sz="1000" dirty="0" err="1"/>
              <a:t>from</a:t>
            </a:r>
            <a:r>
              <a:rPr lang="de-DE" sz="1000" dirty="0"/>
              <a:t> B </a:t>
            </a:r>
            <a:r>
              <a:rPr lang="de-DE" sz="1000" dirty="0" err="1"/>
              <a:t>layers</a:t>
            </a:r>
            <a:endParaRPr lang="de-DE" sz="1000" dirty="0"/>
          </a:p>
        </p:txBody>
      </p:sp>
      <p:sp>
        <p:nvSpPr>
          <p:cNvPr id="30" name="Textfeld 29"/>
          <p:cNvSpPr txBox="1"/>
          <p:nvPr/>
        </p:nvSpPr>
        <p:spPr>
          <a:xfrm>
            <a:off x="1675407" y="3371457"/>
            <a:ext cx="774496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err="1"/>
              <a:t>Include</a:t>
            </a:r>
            <a:r>
              <a:rPr lang="de-DE" sz="1000" dirty="0"/>
              <a:t> W </a:t>
            </a:r>
            <a:r>
              <a:rPr lang="de-DE" sz="1000" dirty="0" err="1"/>
              <a:t>armor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ITER </a:t>
            </a:r>
            <a:r>
              <a:rPr lang="de-DE" sz="1000" dirty="0" err="1"/>
              <a:t>and</a:t>
            </a:r>
            <a:r>
              <a:rPr lang="de-DE" sz="1000" dirty="0"/>
              <a:t> RE </a:t>
            </a:r>
            <a:r>
              <a:rPr lang="de-DE" sz="1000" dirty="0" err="1"/>
              <a:t>issues</a:t>
            </a:r>
            <a:endParaRPr lang="de-DE" sz="100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30EB4D2-09E8-7229-551C-D00220ACB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Sebastijan Brezinsek | FSD Planning Meeting 2023 | </a:t>
            </a:r>
            <a:r>
              <a:rPr lang="en-GB" dirty="0" err="1"/>
              <a:t>Culham</a:t>
            </a:r>
            <a:r>
              <a:rPr lang="en-GB" dirty="0"/>
              <a:t> | 20.09.2023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D0B903-0EBD-33B7-1C6F-A2B0A025319C}"/>
              </a:ext>
            </a:extLst>
          </p:cNvPr>
          <p:cNvSpPr txBox="1"/>
          <p:nvPr/>
        </p:nvSpPr>
        <p:spPr>
          <a:xfrm>
            <a:off x="5970024" y="2695312"/>
            <a:ext cx="870751" cy="5539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1000" dirty="0" err="1"/>
              <a:t>Detachment</a:t>
            </a:r>
            <a:endParaRPr lang="de-DE" sz="1000" dirty="0"/>
          </a:p>
          <a:p>
            <a:r>
              <a:rPr lang="de-DE" sz="1000" dirty="0"/>
              <a:t>A&amp;M </a:t>
            </a:r>
            <a:r>
              <a:rPr lang="de-DE" sz="1000" dirty="0" err="1"/>
              <a:t>data</a:t>
            </a:r>
            <a:r>
              <a:rPr lang="de-DE" sz="1000" dirty="0"/>
              <a:t>  in</a:t>
            </a:r>
          </a:p>
          <a:p>
            <a:r>
              <a:rPr lang="de-DE" sz="1000" dirty="0"/>
              <a:t>Lin. </a:t>
            </a:r>
            <a:r>
              <a:rPr lang="de-DE" sz="1000" dirty="0" err="1"/>
              <a:t>plasmas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88579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 animBg="1"/>
      <p:bldP spid="17" grpId="0" animBg="1"/>
      <p:bldP spid="18" grpId="0" animBg="1"/>
      <p:bldP spid="22" grpId="0" animBg="1"/>
      <p:bldP spid="29" grpId="0" animBg="1"/>
      <p:bldP spid="30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Critial</a:t>
            </a:r>
            <a:r>
              <a:rPr lang="de-DE" dirty="0"/>
              <a:t> „</a:t>
            </a:r>
            <a:r>
              <a:rPr lang="de-DE" dirty="0" err="1"/>
              <a:t>new</a:t>
            </a:r>
            <a:r>
              <a:rPr lang="de-DE" dirty="0"/>
              <a:t>“ </a:t>
            </a:r>
            <a:r>
              <a:rPr lang="de-DE" dirty="0" err="1"/>
              <a:t>topics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WPPWIE </a:t>
            </a:r>
          </a:p>
        </p:txBody>
      </p:sp>
      <p:sp>
        <p:nvSpPr>
          <p:cNvPr id="5" name="Rechteck 4"/>
          <p:cNvSpPr/>
          <p:nvPr/>
        </p:nvSpPr>
        <p:spPr>
          <a:xfrm>
            <a:off x="89118" y="890987"/>
            <a:ext cx="90548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Boron(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isation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test facility to develop coatings to learn how to treat B-D,T layers and remove D,T (WPPWIE)</a:t>
            </a:r>
            <a:endParaRPr lang="en-GB" sz="1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Boronisation tests with ITER-like conditions regarding number of anodes and volume and distance. GDC optimisation. Test of D GDC with B</a:t>
            </a:r>
            <a:r>
              <a:rPr lang="en-GB" sz="1400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GB" sz="1400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  (WPPWIE/WPTE/WPW7X)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Plasma-start up erosion with full W (lifetime and source)</a:t>
            </a:r>
          </a:p>
          <a:p>
            <a:pPr>
              <a:spcAft>
                <a:spcPts val="0"/>
              </a:spcAft>
            </a:pPr>
            <a:endParaRPr lang="en-GB" sz="14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sz="1400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B-W-O mixed systems and how they impact on T-retention and outgassing</a:t>
            </a:r>
            <a:endParaRPr lang="en-GB" sz="1400" dirty="0">
              <a:solidFill>
                <a:schemeClr val="accent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Quantification of D,T in B layers by in-situ methods (LIBS, LID-QMS) (WPPWIE)</a:t>
            </a:r>
            <a:endParaRPr lang="en-GB" sz="14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Experiment and simulation of B erosion and deposition on W in the full device. B migration, B/W mixing and dust formation as safety info (WPPWIE/WPTE)</a:t>
            </a:r>
            <a:endParaRPr lang="en-GB" sz="14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sz="1400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sz="1400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 top all experiments and simulations regarding W alone (erosion, influx, transport, core pollution, migration, RF) coming from the main chamber (WPPWIE/WPTE)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Support of the W qualification program with the selected W/steel FW solution in ITER (WPPWIE)</a:t>
            </a:r>
            <a:endParaRPr lang="en-GB" sz="1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400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RE+Disruptions</a:t>
            </a: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in full-W ITER (JUDITH/tile analysis) and recovery (WPTE/WPPWIE)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555526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Wall </a:t>
            </a:r>
            <a:r>
              <a:rPr lang="de-DE" dirty="0" err="1"/>
              <a:t>Conditioning</a:t>
            </a:r>
            <a:r>
              <a:rPr lang="de-DE" dirty="0"/>
              <a:t>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3528" y="1876983"/>
            <a:ext cx="3440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Fuel retention and removal with B: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36184" y="3153700"/>
            <a:ext cx="386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 erosion source, migration, retention: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36183" y="4007502"/>
            <a:ext cx="383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ITER first wall W PFC (+ x) qualification: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B37ECFA-40E6-47C2-1896-88015BCF6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1886" y="4897523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Sebastijan Brezinsek | FSD Planning Meeting 2023 | </a:t>
            </a:r>
            <a:r>
              <a:rPr lang="en-GB" dirty="0" err="1"/>
              <a:t>Culham</a:t>
            </a:r>
            <a:r>
              <a:rPr lang="en-GB" dirty="0"/>
              <a:t> | 20.09.2023 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136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5404</Words>
  <Application>Microsoft Office PowerPoint</Application>
  <PresentationFormat>Bildschirmpräsentation (16:9)</PresentationFormat>
  <Paragraphs>679</Paragraphs>
  <Slides>30</Slides>
  <Notes>0</Notes>
  <HiddenSlides>7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Wingdings</vt:lpstr>
      <vt:lpstr>Office</vt:lpstr>
      <vt:lpstr>FSD Planning Meeting 9/2022:  Status WPPWIE</vt:lpstr>
      <vt:lpstr>Plasma-Wall Interactions and Exhaust 2024</vt:lpstr>
      <vt:lpstr>Basic physics studies 2024</vt:lpstr>
      <vt:lpstr>Key Contributions to ITER (until 2023)</vt:lpstr>
      <vt:lpstr>Contributions to ITER; re-focus 2024 </vt:lpstr>
      <vt:lpstr>Contributions to DEMO</vt:lpstr>
      <vt:lpstr>Example DEMO with FSD =&gt; Now ITER relevant</vt:lpstr>
      <vt:lpstr>WPPWIE Structure 2023/2024</vt:lpstr>
      <vt:lpstr>Critial „new“ topics for WPPWIE </vt:lpstr>
      <vt:lpstr>Plasma facilities: 2024 resource allocation</vt:lpstr>
      <vt:lpstr>High heat flux facilities: 2024 resource allocation</vt:lpstr>
      <vt:lpstr>Analysis facilities: preliminary 2024 resource allocation</vt:lpstr>
      <vt:lpstr>PCR: Wall Conditioning and Boronisation </vt:lpstr>
      <vt:lpstr>PCR:</vt:lpstr>
      <vt:lpstr>Grant Deliverables FP9</vt:lpstr>
      <vt:lpstr>Grant Deliverables FP9</vt:lpstr>
      <vt:lpstr>Grant Milestones FP9</vt:lpstr>
      <vt:lpstr>Thrust 2: TSVV 5-6-7</vt:lpstr>
      <vt:lpstr>International Collaborations / Travel</vt:lpstr>
      <vt:lpstr>Summary</vt:lpstr>
      <vt:lpstr>Gant chart </vt:lpstr>
      <vt:lpstr>Back-up</vt:lpstr>
      <vt:lpstr>SP A - Example </vt:lpstr>
      <vt:lpstr>SP B - Example </vt:lpstr>
      <vt:lpstr>SP C - Example </vt:lpstr>
      <vt:lpstr>SP D - Example </vt:lpstr>
      <vt:lpstr>SP D - Example </vt:lpstr>
      <vt:lpstr>SP E - Example </vt:lpstr>
      <vt:lpstr>SP E: Plans for 2024 and beyond? </vt:lpstr>
      <vt:lpstr>SP X - Example 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Brezinse</dc:creator>
  <cp:lastModifiedBy>Brezinsek, Sebastijan</cp:lastModifiedBy>
  <cp:revision>353</cp:revision>
  <cp:lastPrinted>2014-10-16T14:51:28Z</cp:lastPrinted>
  <dcterms:created xsi:type="dcterms:W3CDTF">2020-10-16T13:52:18Z</dcterms:created>
  <dcterms:modified xsi:type="dcterms:W3CDTF">2023-09-20T10:08:27Z</dcterms:modified>
</cp:coreProperties>
</file>