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7"/>
  </p:notesMasterIdLst>
  <p:handoutMasterIdLst>
    <p:handoutMasterId r:id="rId68"/>
  </p:handoutMasterIdLst>
  <p:sldIdLst>
    <p:sldId id="256" r:id="rId5"/>
    <p:sldId id="417" r:id="rId6"/>
    <p:sldId id="338" r:id="rId7"/>
    <p:sldId id="418" r:id="rId8"/>
    <p:sldId id="423" r:id="rId9"/>
    <p:sldId id="422" r:id="rId10"/>
    <p:sldId id="420" r:id="rId11"/>
    <p:sldId id="425" r:id="rId12"/>
    <p:sldId id="424" r:id="rId13"/>
    <p:sldId id="421" r:id="rId14"/>
    <p:sldId id="429" r:id="rId15"/>
    <p:sldId id="412" r:id="rId16"/>
    <p:sldId id="413" r:id="rId17"/>
    <p:sldId id="414" r:id="rId18"/>
    <p:sldId id="419" r:id="rId19"/>
    <p:sldId id="428" r:id="rId20"/>
    <p:sldId id="426" r:id="rId21"/>
    <p:sldId id="427" r:id="rId22"/>
    <p:sldId id="411" r:id="rId23"/>
    <p:sldId id="334" r:id="rId24"/>
    <p:sldId id="361" r:id="rId25"/>
    <p:sldId id="362" r:id="rId26"/>
    <p:sldId id="392" r:id="rId27"/>
    <p:sldId id="360" r:id="rId28"/>
    <p:sldId id="346" r:id="rId29"/>
    <p:sldId id="409" r:id="rId30"/>
    <p:sldId id="384" r:id="rId31"/>
    <p:sldId id="363" r:id="rId32"/>
    <p:sldId id="364" r:id="rId33"/>
    <p:sldId id="349" r:id="rId34"/>
    <p:sldId id="410" r:id="rId35"/>
    <p:sldId id="347" r:id="rId36"/>
    <p:sldId id="393" r:id="rId37"/>
    <p:sldId id="377" r:id="rId38"/>
    <p:sldId id="376" r:id="rId39"/>
    <p:sldId id="395" r:id="rId40"/>
    <p:sldId id="353" r:id="rId41"/>
    <p:sldId id="379" r:id="rId42"/>
    <p:sldId id="355" r:id="rId43"/>
    <p:sldId id="357" r:id="rId44"/>
    <p:sldId id="398" r:id="rId45"/>
    <p:sldId id="352" r:id="rId46"/>
    <p:sldId id="359" r:id="rId47"/>
    <p:sldId id="388" r:id="rId48"/>
    <p:sldId id="387" r:id="rId49"/>
    <p:sldId id="367" r:id="rId50"/>
    <p:sldId id="370" r:id="rId51"/>
    <p:sldId id="369" r:id="rId52"/>
    <p:sldId id="386" r:id="rId53"/>
    <p:sldId id="372" r:id="rId54"/>
    <p:sldId id="373" r:id="rId55"/>
    <p:sldId id="350" r:id="rId56"/>
    <p:sldId id="344" r:id="rId57"/>
    <p:sldId id="401" r:id="rId58"/>
    <p:sldId id="402" r:id="rId59"/>
    <p:sldId id="403" r:id="rId60"/>
    <p:sldId id="404" r:id="rId61"/>
    <p:sldId id="405" r:id="rId62"/>
    <p:sldId id="406" r:id="rId63"/>
    <p:sldId id="407" r:id="rId64"/>
    <p:sldId id="408" r:id="rId65"/>
    <p:sldId id="399" r:id="rId66"/>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 de Andrés Sanchis" initials="CDAS" lastIdx="18" clrIdx="0">
    <p:extLst>
      <p:ext uri="{19B8F6BF-5375-455C-9EA6-DF929625EA0E}">
        <p15:presenceInfo xmlns:p15="http://schemas.microsoft.com/office/powerpoint/2012/main" userId="Carme de Andrés Sanch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DE8D22"/>
    <a:srgbClr val="E3E3E3"/>
    <a:srgbClr val="3F8179"/>
    <a:srgbClr val="003399"/>
    <a:srgbClr val="489289"/>
    <a:srgbClr val="5DAFA5"/>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6B2F3-4C16-2282-4ED6-1334D74661AF}" v="649" dt="2023-02-24T14:42:36.060"/>
    <p1510:client id="{9A6E9B5A-7E89-491A-8D19-A42FD142E736}" v="1085" dt="2022-03-03T10:37:24.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15" autoAdjust="0"/>
    <p:restoredTop sz="90507" autoAdjust="0"/>
  </p:normalViewPr>
  <p:slideViewPr>
    <p:cSldViewPr showGuides="1">
      <p:cViewPr varScale="1">
        <p:scale>
          <a:sx n="84" d="100"/>
          <a:sy n="84" d="100"/>
        </p:scale>
        <p:origin x="235" y="7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5" d="100"/>
          <a:sy n="85" d="100"/>
        </p:scale>
        <p:origin x="-3834" y="-96"/>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ria Falchetto" userId="S::gloria.falchetto_gmail.com#ext#@eurofusionpilot.onmicrosoft.com::6db4edd4-9c18-4362-92dc-42a37d37f423" providerId="AD" clId="Web-{9A6E9B5A-7E89-491A-8D19-A42FD142E736}"/>
    <pc:docChg chg="modSld">
      <pc:chgData name="Gloria Falchetto" userId="S::gloria.falchetto_gmail.com#ext#@eurofusionpilot.onmicrosoft.com::6db4edd4-9c18-4362-92dc-42a37d37f423" providerId="AD" clId="Web-{9A6E9B5A-7E89-491A-8D19-A42FD142E736}" dt="2022-03-03T10:26:58.271" v="962"/>
      <pc:docMkLst>
        <pc:docMk/>
      </pc:docMkLst>
      <pc:sldChg chg="modSp">
        <pc:chgData name="Gloria Falchetto" userId="S::gloria.falchetto_gmail.com#ext#@eurofusionpilot.onmicrosoft.com::6db4edd4-9c18-4362-92dc-42a37d37f423" providerId="AD" clId="Web-{9A6E9B5A-7E89-491A-8D19-A42FD142E736}" dt="2022-03-03T10:15:21.048" v="637" actId="1076"/>
        <pc:sldMkLst>
          <pc:docMk/>
          <pc:sldMk cId="2515601659" sldId="318"/>
        </pc:sldMkLst>
        <pc:spChg chg="mod">
          <ac:chgData name="Gloria Falchetto" userId="S::gloria.falchetto_gmail.com#ext#@eurofusionpilot.onmicrosoft.com::6db4edd4-9c18-4362-92dc-42a37d37f423" providerId="AD" clId="Web-{9A6E9B5A-7E89-491A-8D19-A42FD142E736}" dt="2022-03-03T10:15:21.048" v="637" actId="1076"/>
          <ac:spMkLst>
            <pc:docMk/>
            <pc:sldMk cId="2515601659" sldId="318"/>
            <ac:spMk id="8"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16:44.127" v="667" actId="14100"/>
        <pc:sldMkLst>
          <pc:docMk/>
          <pc:sldMk cId="4099960523" sldId="324"/>
        </pc:sldMkLst>
        <pc:spChg chg="mod">
          <ac:chgData name="Gloria Falchetto" userId="S::gloria.falchetto_gmail.com#ext#@eurofusionpilot.onmicrosoft.com::6db4edd4-9c18-4362-92dc-42a37d37f423" providerId="AD" clId="Web-{9A6E9B5A-7E89-491A-8D19-A42FD142E736}" dt="2022-03-03T10:16:44.127" v="667" actId="14100"/>
          <ac:spMkLst>
            <pc:docMk/>
            <pc:sldMk cId="4099960523" sldId="324"/>
            <ac:spMk id="6"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16:01.845" v="651" actId="1076"/>
        <pc:sldMkLst>
          <pc:docMk/>
          <pc:sldMk cId="2074600589" sldId="325"/>
        </pc:sldMkLst>
        <pc:spChg chg="mod">
          <ac:chgData name="Gloria Falchetto" userId="S::gloria.falchetto_gmail.com#ext#@eurofusionpilot.onmicrosoft.com::6db4edd4-9c18-4362-92dc-42a37d37f423" providerId="AD" clId="Web-{9A6E9B5A-7E89-491A-8D19-A42FD142E736}" dt="2022-03-03T10:16:01.845" v="651" actId="1076"/>
          <ac:spMkLst>
            <pc:docMk/>
            <pc:sldMk cId="2074600589" sldId="325"/>
            <ac:spMk id="7"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09:51:00.461" v="2" actId="1076"/>
        <pc:sldMkLst>
          <pc:docMk/>
          <pc:sldMk cId="646261872" sldId="341"/>
        </pc:sldMkLst>
        <pc:graphicFrameChg chg="mod">
          <ac:chgData name="Gloria Falchetto" userId="S::gloria.falchetto_gmail.com#ext#@eurofusionpilot.onmicrosoft.com::6db4edd4-9c18-4362-92dc-42a37d37f423" providerId="AD" clId="Web-{9A6E9B5A-7E89-491A-8D19-A42FD142E736}" dt="2022-03-03T09:51:00.461" v="2" actId="1076"/>
          <ac:graphicFrameMkLst>
            <pc:docMk/>
            <pc:sldMk cId="646261872" sldId="341"/>
            <ac:graphicFrameMk id="7" creationId="{00000000-0000-0000-0000-000000000000}"/>
          </ac:graphicFrameMkLst>
        </pc:graphicFrameChg>
      </pc:sldChg>
      <pc:sldChg chg="modSp">
        <pc:chgData name="Gloria Falchetto" userId="S::gloria.falchetto_gmail.com#ext#@eurofusionpilot.onmicrosoft.com::6db4edd4-9c18-4362-92dc-42a37d37f423" providerId="AD" clId="Web-{9A6E9B5A-7E89-491A-8D19-A42FD142E736}" dt="2022-03-03T10:26:58.271" v="962"/>
        <pc:sldMkLst>
          <pc:docMk/>
          <pc:sldMk cId="1738778709" sldId="349"/>
        </pc:sldMkLst>
        <pc:graphicFrameChg chg="mod modGraphic">
          <ac:chgData name="Gloria Falchetto" userId="S::gloria.falchetto_gmail.com#ext#@eurofusionpilot.onmicrosoft.com::6db4edd4-9c18-4362-92dc-42a37d37f423" providerId="AD" clId="Web-{9A6E9B5A-7E89-491A-8D19-A42FD142E736}" dt="2022-03-03T10:26:58.271" v="962"/>
          <ac:graphicFrameMkLst>
            <pc:docMk/>
            <pc:sldMk cId="1738778709" sldId="349"/>
            <ac:graphicFrameMk id="6" creationId="{00000000-0000-0000-0000-000000000000}"/>
          </ac:graphicFrameMkLst>
        </pc:graphicFrameChg>
      </pc:sldChg>
      <pc:sldChg chg="modSp">
        <pc:chgData name="Gloria Falchetto" userId="S::gloria.falchetto_gmail.com#ext#@eurofusionpilot.onmicrosoft.com::6db4edd4-9c18-4362-92dc-42a37d37f423" providerId="AD" clId="Web-{9A6E9B5A-7E89-491A-8D19-A42FD142E736}" dt="2022-03-03T09:49:18.555" v="1" actId="20577"/>
        <pc:sldMkLst>
          <pc:docMk/>
          <pc:sldMk cId="4115052923" sldId="355"/>
        </pc:sldMkLst>
        <pc:spChg chg="mod">
          <ac:chgData name="Gloria Falchetto" userId="S::gloria.falchetto_gmail.com#ext#@eurofusionpilot.onmicrosoft.com::6db4edd4-9c18-4362-92dc-42a37d37f423" providerId="AD" clId="Web-{9A6E9B5A-7E89-491A-8D19-A42FD142E736}" dt="2022-03-03T09:49:18.555" v="1" actId="20577"/>
          <ac:spMkLst>
            <pc:docMk/>
            <pc:sldMk cId="4115052923" sldId="355"/>
            <ac:spMk id="5"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25:17.958" v="926"/>
        <pc:sldMkLst>
          <pc:docMk/>
          <pc:sldMk cId="3932242454" sldId="356"/>
        </pc:sldMkLst>
        <pc:graphicFrameChg chg="mod modGraphic">
          <ac:chgData name="Gloria Falchetto" userId="S::gloria.falchetto_gmail.com#ext#@eurofusionpilot.onmicrosoft.com::6db4edd4-9c18-4362-92dc-42a37d37f423" providerId="AD" clId="Web-{9A6E9B5A-7E89-491A-8D19-A42FD142E736}" dt="2022-03-03T10:25:17.958" v="926"/>
          <ac:graphicFrameMkLst>
            <pc:docMk/>
            <pc:sldMk cId="3932242454" sldId="356"/>
            <ac:graphicFrameMk id="15" creationId="{00000000-0000-0000-0000-000000000000}"/>
          </ac:graphicFrameMkLst>
        </pc:graphicFrameChg>
      </pc:sldChg>
    </pc:docChg>
  </pc:docChgLst>
  <pc:docChgLst>
    <pc:chgData name="Gloria Falchetto" userId="S::gloria.falchetto_gmail.com#ext#@eurofusionpilot.onmicrosoft.com::6db4edd4-9c18-4362-92dc-42a37d37f423" providerId="AD" clId="Web-{23F6B2F3-4C16-2282-4ED6-1334D74661AF}"/>
    <pc:docChg chg="addSld delSld modSld sldOrd">
      <pc:chgData name="Gloria Falchetto" userId="S::gloria.falchetto_gmail.com#ext#@eurofusionpilot.onmicrosoft.com::6db4edd4-9c18-4362-92dc-42a37d37f423" providerId="AD" clId="Web-{23F6B2F3-4C16-2282-4ED6-1334D74661AF}" dt="2023-02-24T14:42:36.060" v="639"/>
      <pc:docMkLst>
        <pc:docMk/>
      </pc:docMkLst>
      <pc:sldChg chg="ord">
        <pc:chgData name="Gloria Falchetto" userId="S::gloria.falchetto_gmail.com#ext#@eurofusionpilot.onmicrosoft.com::6db4edd4-9c18-4362-92dc-42a37d37f423" providerId="AD" clId="Web-{23F6B2F3-4C16-2282-4ED6-1334D74661AF}" dt="2023-02-24T14:42:36.060" v="639"/>
        <pc:sldMkLst>
          <pc:docMk/>
          <pc:sldMk cId="3104472880" sldId="282"/>
        </pc:sldMkLst>
      </pc:sldChg>
      <pc:sldChg chg="modSp">
        <pc:chgData name="Gloria Falchetto" userId="S::gloria.falchetto_gmail.com#ext#@eurofusionpilot.onmicrosoft.com::6db4edd4-9c18-4362-92dc-42a37d37f423" providerId="AD" clId="Web-{23F6B2F3-4C16-2282-4ED6-1334D74661AF}" dt="2023-02-24T14:30:09.781" v="406" actId="20577"/>
        <pc:sldMkLst>
          <pc:docMk/>
          <pc:sldMk cId="929844185" sldId="306"/>
        </pc:sldMkLst>
        <pc:spChg chg="mod">
          <ac:chgData name="Gloria Falchetto" userId="S::gloria.falchetto_gmail.com#ext#@eurofusionpilot.onmicrosoft.com::6db4edd4-9c18-4362-92dc-42a37d37f423" providerId="AD" clId="Web-{23F6B2F3-4C16-2282-4ED6-1334D74661AF}" dt="2023-02-24T14:30:09.781" v="406" actId="20577"/>
          <ac:spMkLst>
            <pc:docMk/>
            <pc:sldMk cId="929844185" sldId="306"/>
            <ac:spMk id="2"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28:57.514" v="401" actId="20577"/>
        <pc:sldMkLst>
          <pc:docMk/>
          <pc:sldMk cId="1297505993" sldId="312"/>
        </pc:sldMkLst>
        <pc:spChg chg="mod">
          <ac:chgData name="Gloria Falchetto" userId="S::gloria.falchetto_gmail.com#ext#@eurofusionpilot.onmicrosoft.com::6db4edd4-9c18-4362-92dc-42a37d37f423" providerId="AD" clId="Web-{23F6B2F3-4C16-2282-4ED6-1334D74661AF}" dt="2023-02-24T14:28:57.514" v="401" actId="20577"/>
          <ac:spMkLst>
            <pc:docMk/>
            <pc:sldMk cId="1297505993" sldId="312"/>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40:12.355" v="556" actId="20577"/>
        <pc:sldMkLst>
          <pc:docMk/>
          <pc:sldMk cId="3303967462" sldId="315"/>
        </pc:sldMkLst>
        <pc:spChg chg="mod">
          <ac:chgData name="Gloria Falchetto" userId="S::gloria.falchetto_gmail.com#ext#@eurofusionpilot.onmicrosoft.com::6db4edd4-9c18-4362-92dc-42a37d37f423" providerId="AD" clId="Web-{23F6B2F3-4C16-2282-4ED6-1334D74661AF}" dt="2023-02-24T14:40:12.355" v="556" actId="20577"/>
          <ac:spMkLst>
            <pc:docMk/>
            <pc:sldMk cId="3303967462" sldId="315"/>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34:30.473" v="470" actId="20577"/>
        <pc:sldMkLst>
          <pc:docMk/>
          <pc:sldMk cId="3372189667" sldId="316"/>
        </pc:sldMkLst>
        <pc:spChg chg="mod">
          <ac:chgData name="Gloria Falchetto" userId="S::gloria.falchetto_gmail.com#ext#@eurofusionpilot.onmicrosoft.com::6db4edd4-9c18-4362-92dc-42a37d37f423" providerId="AD" clId="Web-{23F6B2F3-4C16-2282-4ED6-1334D74661AF}" dt="2023-02-24T14:34:30.473" v="470" actId="20577"/>
          <ac:spMkLst>
            <pc:docMk/>
            <pc:sldMk cId="3372189667" sldId="316"/>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35:58.240" v="503" actId="20577"/>
        <pc:sldMkLst>
          <pc:docMk/>
          <pc:sldMk cId="1435249069" sldId="317"/>
        </pc:sldMkLst>
        <pc:spChg chg="mod">
          <ac:chgData name="Gloria Falchetto" userId="S::gloria.falchetto_gmail.com#ext#@eurofusionpilot.onmicrosoft.com::6db4edd4-9c18-4362-92dc-42a37d37f423" providerId="AD" clId="Web-{23F6B2F3-4C16-2282-4ED6-1334D74661AF}" dt="2023-02-24T14:35:16.380" v="478" actId="20577"/>
          <ac:spMkLst>
            <pc:docMk/>
            <pc:sldMk cId="1435249069" sldId="317"/>
            <ac:spMk id="2" creationId="{44E654E3-61FB-B546-A9CF-A4A108394300}"/>
          </ac:spMkLst>
        </pc:spChg>
        <pc:spChg chg="mod">
          <ac:chgData name="Gloria Falchetto" userId="S::gloria.falchetto_gmail.com#ext#@eurofusionpilot.onmicrosoft.com::6db4edd4-9c18-4362-92dc-42a37d37f423" providerId="AD" clId="Web-{23F6B2F3-4C16-2282-4ED6-1334D74661AF}" dt="2023-02-24T14:35:58.240" v="503" actId="20577"/>
          <ac:spMkLst>
            <pc:docMk/>
            <pc:sldMk cId="1435249069" sldId="317"/>
            <ac:spMk id="29" creationId="{BD1CA489-1D95-C4CE-5064-4B76A9778AB5}"/>
          </ac:spMkLst>
        </pc:spChg>
      </pc:sldChg>
      <pc:sldChg chg="modSp">
        <pc:chgData name="Gloria Falchetto" userId="S::gloria.falchetto_gmail.com#ext#@eurofusionpilot.onmicrosoft.com::6db4edd4-9c18-4362-92dc-42a37d37f423" providerId="AD" clId="Web-{23F6B2F3-4C16-2282-4ED6-1334D74661AF}" dt="2023-02-24T14:39:14.963" v="553" actId="20577"/>
        <pc:sldMkLst>
          <pc:docMk/>
          <pc:sldMk cId="4102189099" sldId="320"/>
        </pc:sldMkLst>
        <pc:spChg chg="mod">
          <ac:chgData name="Gloria Falchetto" userId="S::gloria.falchetto_gmail.com#ext#@eurofusionpilot.onmicrosoft.com::6db4edd4-9c18-4362-92dc-42a37d37f423" providerId="AD" clId="Web-{23F6B2F3-4C16-2282-4ED6-1334D74661AF}" dt="2023-02-24T14:39:14.963" v="553" actId="20577"/>
          <ac:spMkLst>
            <pc:docMk/>
            <pc:sldMk cId="4102189099" sldId="320"/>
            <ac:spMk id="4" creationId="{00000000-0000-0000-0000-000000000000}"/>
          </ac:spMkLst>
        </pc:spChg>
        <pc:spChg chg="mod">
          <ac:chgData name="Gloria Falchetto" userId="S::gloria.falchetto_gmail.com#ext#@eurofusionpilot.onmicrosoft.com::6db4edd4-9c18-4362-92dc-42a37d37f423" providerId="AD" clId="Web-{23F6B2F3-4C16-2282-4ED6-1334D74661AF}" dt="2023-02-24T14:32:26.971" v="436" actId="1076"/>
          <ac:spMkLst>
            <pc:docMk/>
            <pc:sldMk cId="4102189099" sldId="320"/>
            <ac:spMk id="7" creationId="{00000000-0000-0000-0000-000000000000}"/>
          </ac:spMkLst>
        </pc:spChg>
        <pc:picChg chg="mod">
          <ac:chgData name="Gloria Falchetto" userId="S::gloria.falchetto_gmail.com#ext#@eurofusionpilot.onmicrosoft.com::6db4edd4-9c18-4362-92dc-42a37d37f423" providerId="AD" clId="Web-{23F6B2F3-4C16-2282-4ED6-1334D74661AF}" dt="2023-02-24T14:32:03.658" v="429" actId="14100"/>
          <ac:picMkLst>
            <pc:docMk/>
            <pc:sldMk cId="4102189099" sldId="320"/>
            <ac:picMk id="6" creationId="{00000000-0000-0000-0000-000000000000}"/>
          </ac:picMkLst>
        </pc:picChg>
      </pc:sldChg>
      <pc:sldChg chg="modSp">
        <pc:chgData name="Gloria Falchetto" userId="S::gloria.falchetto_gmail.com#ext#@eurofusionpilot.onmicrosoft.com::6db4edd4-9c18-4362-92dc-42a37d37f423" providerId="AD" clId="Web-{23F6B2F3-4C16-2282-4ED6-1334D74661AF}" dt="2023-02-24T14:37:36.133" v="527" actId="20577"/>
        <pc:sldMkLst>
          <pc:docMk/>
          <pc:sldMk cId="603410189" sldId="322"/>
        </pc:sldMkLst>
        <pc:spChg chg="mod">
          <ac:chgData name="Gloria Falchetto" userId="S::gloria.falchetto_gmail.com#ext#@eurofusionpilot.onmicrosoft.com::6db4edd4-9c18-4362-92dc-42a37d37f423" providerId="AD" clId="Web-{23F6B2F3-4C16-2282-4ED6-1334D74661AF}" dt="2023-02-24T14:37:36.133" v="527" actId="20577"/>
          <ac:spMkLst>
            <pc:docMk/>
            <pc:sldMk cId="603410189" sldId="322"/>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40:47.543" v="591" actId="20577"/>
        <pc:sldMkLst>
          <pc:docMk/>
          <pc:sldMk cId="428756465" sldId="332"/>
        </pc:sldMkLst>
        <pc:spChg chg="mod">
          <ac:chgData name="Gloria Falchetto" userId="S::gloria.falchetto_gmail.com#ext#@eurofusionpilot.onmicrosoft.com::6db4edd4-9c18-4362-92dc-42a37d37f423" providerId="AD" clId="Web-{23F6B2F3-4C16-2282-4ED6-1334D74661AF}" dt="2023-02-24T14:40:47.543" v="591" actId="20577"/>
          <ac:spMkLst>
            <pc:docMk/>
            <pc:sldMk cId="428756465" sldId="332"/>
            <ac:spMk id="2" creationId="{00000000-0000-0000-0000-000000000000}"/>
          </ac:spMkLst>
        </pc:spChg>
        <pc:spChg chg="mod">
          <ac:chgData name="Gloria Falchetto" userId="S::gloria.falchetto_gmail.com#ext#@eurofusionpilot.onmicrosoft.com::6db4edd4-9c18-4362-92dc-42a37d37f423" providerId="AD" clId="Web-{23F6B2F3-4C16-2282-4ED6-1334D74661AF}" dt="2023-02-24T14:00:58.342" v="64" actId="20577"/>
          <ac:spMkLst>
            <pc:docMk/>
            <pc:sldMk cId="428756465" sldId="332"/>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29:09.295" v="403" actId="20577"/>
        <pc:sldMkLst>
          <pc:docMk/>
          <pc:sldMk cId="3370765404" sldId="334"/>
        </pc:sldMkLst>
        <pc:spChg chg="mod">
          <ac:chgData name="Gloria Falchetto" userId="S::gloria.falchetto_gmail.com#ext#@eurofusionpilot.onmicrosoft.com::6db4edd4-9c18-4362-92dc-42a37d37f423" providerId="AD" clId="Web-{23F6B2F3-4C16-2282-4ED6-1334D74661AF}" dt="2023-02-24T14:29:09.295" v="403" actId="20577"/>
          <ac:spMkLst>
            <pc:docMk/>
            <pc:sldMk cId="3370765404" sldId="334"/>
            <ac:spMk id="2" creationId="{00000000-0000-0000-0000-000000000000}"/>
          </ac:spMkLst>
        </pc:spChg>
      </pc:sldChg>
      <pc:sldChg chg="modSp add replId">
        <pc:chgData name="Gloria Falchetto" userId="S::gloria.falchetto_gmail.com#ext#@eurofusionpilot.onmicrosoft.com::6db4edd4-9c18-4362-92dc-42a37d37f423" providerId="AD" clId="Web-{23F6B2F3-4C16-2282-4ED6-1334D74661AF}" dt="2023-02-24T14:41:08.481" v="619" actId="20577"/>
        <pc:sldMkLst>
          <pc:docMk/>
          <pc:sldMk cId="1121202746" sldId="335"/>
        </pc:sldMkLst>
        <pc:spChg chg="mod">
          <ac:chgData name="Gloria Falchetto" userId="S::gloria.falchetto_gmail.com#ext#@eurofusionpilot.onmicrosoft.com::6db4edd4-9c18-4362-92dc-42a37d37f423" providerId="AD" clId="Web-{23F6B2F3-4C16-2282-4ED6-1334D74661AF}" dt="2023-02-24T14:41:08.481" v="619" actId="20577"/>
          <ac:spMkLst>
            <pc:docMk/>
            <pc:sldMk cId="1121202746" sldId="335"/>
            <ac:spMk id="2" creationId="{00000000-0000-0000-0000-000000000000}"/>
          </ac:spMkLst>
        </pc:spChg>
        <pc:spChg chg="mod">
          <ac:chgData name="Gloria Falchetto" userId="S::gloria.falchetto_gmail.com#ext#@eurofusionpilot.onmicrosoft.com::6db4edd4-9c18-4362-92dc-42a37d37f423" providerId="AD" clId="Web-{23F6B2F3-4C16-2282-4ED6-1334D74661AF}" dt="2023-02-24T14:27:56.856" v="347" actId="20577"/>
          <ac:spMkLst>
            <pc:docMk/>
            <pc:sldMk cId="1121202746" sldId="335"/>
            <ac:spMk id="4" creationId="{00000000-0000-0000-0000-000000000000}"/>
          </ac:spMkLst>
        </pc:spChg>
      </pc:sldChg>
      <pc:sldChg chg="new del">
        <pc:chgData name="Gloria Falchetto" userId="S::gloria.falchetto_gmail.com#ext#@eurofusionpilot.onmicrosoft.com::6db4edd4-9c18-4362-92dc-42a37d37f423" providerId="AD" clId="Web-{23F6B2F3-4C16-2282-4ED6-1334D74661AF}" dt="2023-02-24T14:42:29.701" v="638"/>
        <pc:sldMkLst>
          <pc:docMk/>
          <pc:sldMk cId="3631444380" sldId="336"/>
        </pc:sldMkLst>
      </pc:sldChg>
      <pc:sldChg chg="modSp add replId">
        <pc:chgData name="Gloria Falchetto" userId="S::gloria.falchetto_gmail.com#ext#@eurofusionpilot.onmicrosoft.com::6db4edd4-9c18-4362-92dc-42a37d37f423" providerId="AD" clId="Web-{23F6B2F3-4C16-2282-4ED6-1334D74661AF}" dt="2023-02-24T14:42:28.685" v="637" actId="20577"/>
        <pc:sldMkLst>
          <pc:docMk/>
          <pc:sldMk cId="3531128681" sldId="337"/>
        </pc:sldMkLst>
        <pc:spChg chg="mod">
          <ac:chgData name="Gloria Falchetto" userId="S::gloria.falchetto_gmail.com#ext#@eurofusionpilot.onmicrosoft.com::6db4edd4-9c18-4362-92dc-42a37d37f423" providerId="AD" clId="Web-{23F6B2F3-4C16-2282-4ED6-1334D74661AF}" dt="2023-02-24T14:42:06.497" v="628" actId="20577"/>
          <ac:spMkLst>
            <pc:docMk/>
            <pc:sldMk cId="3531128681" sldId="337"/>
            <ac:spMk id="3" creationId="{00000000-0000-0000-0000-000000000000}"/>
          </ac:spMkLst>
        </pc:spChg>
        <pc:spChg chg="mod">
          <ac:chgData name="Gloria Falchetto" userId="S::gloria.falchetto_gmail.com#ext#@eurofusionpilot.onmicrosoft.com::6db4edd4-9c18-4362-92dc-42a37d37f423" providerId="AD" clId="Web-{23F6B2F3-4C16-2282-4ED6-1334D74661AF}" dt="2023-02-24T14:42:28.685" v="637" actId="20577"/>
          <ac:spMkLst>
            <pc:docMk/>
            <pc:sldMk cId="3531128681" sldId="337"/>
            <ac:spMk id="7"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3633"/>
          </a:xfrm>
          <a:prstGeom prst="rect">
            <a:avLst/>
          </a:prstGeom>
        </p:spPr>
        <p:txBody>
          <a:bodyPr vert="horz" lIns="94507" tIns="47254" rIns="94507" bIns="47254" rtlCol="0"/>
          <a:lstStyle>
            <a:lvl1pPr algn="l">
              <a:defRPr sz="12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777609" y="2"/>
            <a:ext cx="2889938" cy="493633"/>
          </a:xfrm>
          <a:prstGeom prst="rect">
            <a:avLst/>
          </a:prstGeom>
        </p:spPr>
        <p:txBody>
          <a:bodyPr vert="horz" lIns="94507" tIns="47254" rIns="94507" bIns="47254" rtlCol="0"/>
          <a:lstStyle>
            <a:lvl1pPr algn="r">
              <a:defRPr sz="1200"/>
            </a:lvl1pPr>
          </a:lstStyle>
          <a:p>
            <a:fld id="{15B2C45A-E869-45FE-B529-AF49C0F3C669}" type="datetimeFigureOut">
              <a:rPr lang="en-GB" smtClean="0">
                <a:latin typeface="Arial" panose="020B0604020202020204" pitchFamily="34" charset="0"/>
              </a:rPr>
              <a:pPr/>
              <a:t>20/09/2023</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377318"/>
            <a:ext cx="2889938" cy="493633"/>
          </a:xfrm>
          <a:prstGeom prst="rect">
            <a:avLst/>
          </a:prstGeom>
        </p:spPr>
        <p:txBody>
          <a:bodyPr vert="horz" lIns="94507" tIns="47254" rIns="94507" bIns="47254" rtlCol="0" anchor="b"/>
          <a:lstStyle>
            <a:lvl1pPr algn="l">
              <a:defRPr sz="12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777609" y="9377318"/>
            <a:ext cx="2889938" cy="493633"/>
          </a:xfrm>
          <a:prstGeom prst="rect">
            <a:avLst/>
          </a:prstGeom>
        </p:spPr>
        <p:txBody>
          <a:bodyPr vert="horz" lIns="94507" tIns="47254" rIns="94507" bIns="47254" rtlCol="0" anchor="b"/>
          <a:lstStyle>
            <a:lvl1pPr algn="r">
              <a:defRPr sz="1200"/>
            </a:lvl1pPr>
          </a:lstStyle>
          <a:p>
            <a:fld id="{A1166760-0E69-430F-A97F-08802152DB5E}" type="slidenum">
              <a:rPr lang="en-GB" smtClean="0">
                <a:latin typeface="Arial" panose="020B0604020202020204" pitchFamily="34" charset="0"/>
              </a:rPr>
              <a:pPr/>
              <a:t>‹N°›</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3633"/>
          </a:xfrm>
          <a:prstGeom prst="rect">
            <a:avLst/>
          </a:prstGeom>
        </p:spPr>
        <p:txBody>
          <a:bodyPr vert="horz" lIns="94507" tIns="47254" rIns="94507" bIns="47254"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777609" y="2"/>
            <a:ext cx="2889938" cy="493633"/>
          </a:xfrm>
          <a:prstGeom prst="rect">
            <a:avLst/>
          </a:prstGeom>
        </p:spPr>
        <p:txBody>
          <a:bodyPr vert="horz" lIns="94507" tIns="47254" rIns="94507" bIns="47254" rtlCol="0"/>
          <a:lstStyle>
            <a:lvl1pPr algn="r">
              <a:defRPr sz="1200">
                <a:latin typeface="Arial" panose="020B0604020202020204" pitchFamily="34" charset="0"/>
              </a:defRPr>
            </a:lvl1pPr>
          </a:lstStyle>
          <a:p>
            <a:fld id="{F93E6C17-F35F-4654-8DE9-B693AC206066}" type="datetimeFigureOut">
              <a:rPr lang="en-GB" smtClean="0"/>
              <a:pPr/>
              <a:t>20/09/2023</a:t>
            </a:fld>
            <a:endParaRPr lang="en-GB" dirty="0"/>
          </a:p>
        </p:txBody>
      </p:sp>
      <p:sp>
        <p:nvSpPr>
          <p:cNvPr id="4" name="Slide Image Placeholder 3"/>
          <p:cNvSpPr>
            <a:spLocks noGrp="1" noRot="1" noChangeAspect="1"/>
          </p:cNvSpPr>
          <p:nvPr>
            <p:ph type="sldImg" idx="2"/>
          </p:nvPr>
        </p:nvSpPr>
        <p:spPr>
          <a:xfrm>
            <a:off x="46038" y="741363"/>
            <a:ext cx="6577012" cy="3700462"/>
          </a:xfrm>
          <a:prstGeom prst="rect">
            <a:avLst/>
          </a:prstGeom>
          <a:noFill/>
          <a:ln w="12700">
            <a:solidFill>
              <a:prstClr val="black"/>
            </a:solidFill>
          </a:ln>
        </p:spPr>
        <p:txBody>
          <a:bodyPr vert="horz" lIns="94507" tIns="47254" rIns="94507" bIns="47254" rtlCol="0" anchor="ctr"/>
          <a:lstStyle/>
          <a:p>
            <a:endParaRPr lang="en-GB" dirty="0"/>
          </a:p>
        </p:txBody>
      </p:sp>
      <p:sp>
        <p:nvSpPr>
          <p:cNvPr id="5" name="Notes Placeholder 4"/>
          <p:cNvSpPr>
            <a:spLocks noGrp="1"/>
          </p:cNvSpPr>
          <p:nvPr>
            <p:ph type="body" sz="quarter" idx="3"/>
          </p:nvPr>
        </p:nvSpPr>
        <p:spPr>
          <a:xfrm>
            <a:off x="666909" y="4689518"/>
            <a:ext cx="5335270" cy="4442698"/>
          </a:xfrm>
          <a:prstGeom prst="rect">
            <a:avLst/>
          </a:prstGeom>
        </p:spPr>
        <p:txBody>
          <a:bodyPr vert="horz" lIns="94507" tIns="47254" rIns="94507" bIns="4725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377318"/>
            <a:ext cx="2889938" cy="493633"/>
          </a:xfrm>
          <a:prstGeom prst="rect">
            <a:avLst/>
          </a:prstGeom>
        </p:spPr>
        <p:txBody>
          <a:bodyPr vert="horz" lIns="94507" tIns="47254" rIns="94507" bIns="47254"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777609" y="9377318"/>
            <a:ext cx="2889938" cy="493633"/>
          </a:xfrm>
          <a:prstGeom prst="rect">
            <a:avLst/>
          </a:prstGeom>
        </p:spPr>
        <p:txBody>
          <a:bodyPr vert="horz" lIns="94507" tIns="47254" rIns="94507" bIns="47254" rtlCol="0" anchor="b"/>
          <a:lstStyle>
            <a:lvl1pPr algn="r">
              <a:defRPr sz="1200">
                <a:latin typeface="Arial" panose="020B0604020202020204" pitchFamily="34" charset="0"/>
              </a:defRPr>
            </a:lvl1pPr>
          </a:lstStyle>
          <a:p>
            <a:fld id="{49027E0A-1465-4A40-B1D5-9126D49509FC}" type="slidenum">
              <a:rPr lang="en-GB" smtClean="0"/>
              <a:pPr/>
              <a:t>‹N°›</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282693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17</a:t>
            </a:fld>
            <a:endParaRPr lang="en-GB" dirty="0"/>
          </a:p>
        </p:txBody>
      </p:sp>
    </p:spTree>
    <p:extLst>
      <p:ext uri="{BB962C8B-B14F-4D97-AF65-F5344CB8AC3E}">
        <p14:creationId xmlns:p14="http://schemas.microsoft.com/office/powerpoint/2010/main" val="367509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20</a:t>
            </a:fld>
            <a:endParaRPr lang="en-GB" dirty="0"/>
          </a:p>
        </p:txBody>
      </p:sp>
    </p:spTree>
    <p:extLst>
      <p:ext uri="{BB962C8B-B14F-4D97-AF65-F5344CB8AC3E}">
        <p14:creationId xmlns:p14="http://schemas.microsoft.com/office/powerpoint/2010/main" val="3502017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29</a:t>
            </a:fld>
            <a:endParaRPr lang="en-GB" dirty="0"/>
          </a:p>
        </p:txBody>
      </p:sp>
    </p:spTree>
    <p:extLst>
      <p:ext uri="{BB962C8B-B14F-4D97-AF65-F5344CB8AC3E}">
        <p14:creationId xmlns:p14="http://schemas.microsoft.com/office/powerpoint/2010/main" val="8106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59</a:t>
            </a:fld>
            <a:endParaRPr lang="en-GB" dirty="0"/>
          </a:p>
        </p:txBody>
      </p:sp>
    </p:spTree>
    <p:extLst>
      <p:ext uri="{BB962C8B-B14F-4D97-AF65-F5344CB8AC3E}">
        <p14:creationId xmlns:p14="http://schemas.microsoft.com/office/powerpoint/2010/main" val="31012197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1" y="0"/>
            <a:ext cx="12197925" cy="5570706"/>
          </a:xfrm>
          <a:prstGeom prst="rect">
            <a:avLst/>
          </a:prstGeom>
        </p:spPr>
      </p:pic>
      <p:grpSp>
        <p:nvGrpSpPr>
          <p:cNvPr id="4" name="Gruppieren 3"/>
          <p:cNvGrpSpPr/>
          <p:nvPr userDrawn="1"/>
        </p:nvGrpSpPr>
        <p:grpSpPr>
          <a:xfrm>
            <a:off x="5735960" y="5812522"/>
            <a:ext cx="6120680" cy="784830"/>
            <a:chOff x="5735960" y="5717361"/>
            <a:chExt cx="6120680" cy="784830"/>
          </a:xfrm>
        </p:grpSpPr>
        <p:pic>
          <p:nvPicPr>
            <p:cNvPr id="25" name="Grafik 24"/>
            <p:cNvPicPr preferRelativeResize="0">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784830"/>
            </a:xfrm>
            <a:prstGeom prst="rect">
              <a:avLst/>
            </a:prstGeom>
          </p:spPr>
          <p:txBody>
            <a:bodyPr wrap="square">
              <a:spAutoFit/>
            </a:bodyPr>
            <a:lstStyle/>
            <a:p>
              <a:pPr algn="just">
                <a:lnSpc>
                  <a:spcPct val="90000"/>
                </a:lnSpc>
              </a:pPr>
              <a:r>
                <a:rPr lang="en-GB" sz="1000"/>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ffectLst/>
              <a:latin typeface="+mj-lt"/>
            </a:endParaRPr>
          </a:p>
        </p:txBody>
      </p:sp>
      <p:sp>
        <p:nvSpPr>
          <p:cNvPr id="2" name="Title 1"/>
          <p:cNvSpPr>
            <a:spLocks noGrp="1"/>
          </p:cNvSpPr>
          <p:nvPr>
            <p:ph type="title"/>
          </p:nvPr>
        </p:nvSpPr>
        <p:spPr>
          <a:xfrm>
            <a:off x="119336" y="116632"/>
            <a:ext cx="11233248" cy="457200"/>
          </a:xfrm>
        </p:spPr>
        <p:txBody>
          <a:bodyPr>
            <a:noAutofit/>
          </a:bodyPr>
          <a:lstStyle>
            <a:lvl1pPr algn="l">
              <a:lnSpc>
                <a:spcPts val="2400"/>
              </a:lnSpc>
              <a:defRPr sz="2400" b="1">
                <a:latin typeface="+mn-lt"/>
                <a:cs typeface="Arial" panose="020B0604020202020204" pitchFamily="34" charset="0"/>
              </a:defRPr>
            </a:lvl1pPr>
          </a:lstStyle>
          <a:p>
            <a:r>
              <a:rPr lang="en-US" dirty="0"/>
              <a:t>Click to edit Master title style</a:t>
            </a:r>
            <a:endParaRPr lang="en-GB" dirty="0"/>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166" y="100554"/>
            <a:ext cx="466915" cy="465708"/>
          </a:xfrm>
          <a:prstGeom prst="rect">
            <a:avLst/>
          </a:prstGeom>
        </p:spPr>
      </p:pic>
      <p:sp>
        <p:nvSpPr>
          <p:cNvPr id="8" name="Footer Placeholder 7"/>
          <p:cNvSpPr>
            <a:spLocks noGrp="1"/>
          </p:cNvSpPr>
          <p:nvPr>
            <p:ph type="ftr" sz="quarter" idx="11"/>
          </p:nvPr>
        </p:nvSpPr>
        <p:spPr>
          <a:xfrm>
            <a:off x="119350" y="6559711"/>
            <a:ext cx="5184561" cy="248837"/>
          </a:xfrm>
        </p:spPr>
        <p:txBody>
          <a:bodyPr anchor="t"/>
          <a:lstStyle>
            <a:lvl1pPr>
              <a:defRPr sz="1100"/>
            </a:lvl1pPr>
          </a:lstStyle>
          <a:p>
            <a:r>
              <a:rPr lang="fr-FR" smtClean="0"/>
              <a:t>X. LITAUDON &amp; G. FALCHETTO  |  FSD 2024 Planning Meeting  |  20-21 09 2023 </a:t>
            </a:r>
            <a:endParaRPr lang="en-GB" dirty="0"/>
          </a:p>
        </p:txBody>
      </p:sp>
      <p:sp>
        <p:nvSpPr>
          <p:cNvPr id="10" name="Content Placeholder 2"/>
          <p:cNvSpPr>
            <a:spLocks noGrp="1"/>
          </p:cNvSpPr>
          <p:nvPr>
            <p:ph idx="1"/>
          </p:nvPr>
        </p:nvSpPr>
        <p:spPr>
          <a:xfrm>
            <a:off x="119336" y="847007"/>
            <a:ext cx="11953328" cy="5571038"/>
          </a:xfrm>
        </p:spPr>
        <p:txBody>
          <a:bodyPr/>
          <a:lstStyle>
            <a:lvl1pPr marL="342900" indent="-342900">
              <a:lnSpc>
                <a:spcPct val="150000"/>
              </a:lnSpc>
              <a:spcAft>
                <a:spcPts val="600"/>
              </a:spcAft>
              <a:buFont typeface="Arial" panose="020B0604020202020204" pitchFamily="34" charset="0"/>
              <a:buChar char="•"/>
              <a:defRPr sz="2400" b="1">
                <a:latin typeface="+mj-lt"/>
                <a:cs typeface="Arial" panose="020B0604020202020204" pitchFamily="34" charset="0"/>
              </a:defRPr>
            </a:lvl1pPr>
            <a:lvl2pPr marL="742950" indent="-285750">
              <a:lnSpc>
                <a:spcPct val="150000"/>
              </a:lnSpc>
              <a:buFont typeface="Arial" panose="020B0604020202020204" pitchFamily="34" charset="0"/>
              <a:buChar char="−"/>
              <a:defRPr sz="2000">
                <a:solidFill>
                  <a:srgbClr val="002060"/>
                </a:solidFill>
                <a:latin typeface="+mj-lt"/>
                <a:cs typeface="Arial" panose="020B0604020202020204" pitchFamily="34" charset="0"/>
              </a:defRPr>
            </a:lvl2pPr>
            <a:lvl3pPr marL="1143000" indent="-228600">
              <a:lnSpc>
                <a:spcPct val="150000"/>
              </a:lnSpc>
              <a:buFont typeface="Courier New" panose="02070309020205020404" pitchFamily="49" charset="0"/>
              <a:buChar char="o"/>
              <a:defRPr sz="2000">
                <a:latin typeface="+mj-lt"/>
                <a:cs typeface="Arial" panose="020B0604020202020204" pitchFamily="34" charset="0"/>
              </a:defRPr>
            </a:lvl3pPr>
            <a:lvl4pPr marL="1714500" indent="-342900">
              <a:lnSpc>
                <a:spcPct val="150000"/>
              </a:lnSpc>
              <a:buFont typeface="Arial" panose="020B0604020202020204" pitchFamily="34" charset="0"/>
              <a:buChar char="•"/>
              <a:defRPr sz="2000" baseline="0">
                <a:solidFill>
                  <a:srgbClr val="002060"/>
                </a:solidFill>
                <a:latin typeface="+mj-lt"/>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Slide Number Placeholder 8"/>
          <p:cNvSpPr>
            <a:spLocks noGrp="1"/>
          </p:cNvSpPr>
          <p:nvPr>
            <p:ph type="sldNum" sz="quarter" idx="12"/>
          </p:nvPr>
        </p:nvSpPr>
        <p:spPr>
          <a:xfrm>
            <a:off x="11382290" y="6609374"/>
            <a:ext cx="720080" cy="199174"/>
          </a:xfrm>
        </p:spPr>
        <p:txBody>
          <a:bodyPr anchor="t"/>
          <a:lstStyle>
            <a:lvl1pPr>
              <a:defRPr sz="1100"/>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1996975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623392" y="6356353"/>
            <a:ext cx="3860800" cy="365125"/>
          </a:xfrm>
          <a:prstGeom prst="rect">
            <a:avLst/>
          </a:prstGeom>
        </p:spPr>
        <p:txBody>
          <a:bodyPr vert="horz" lIns="91440" tIns="45720" rIns="91440" bIns="45720" rtlCol="0" anchor="ctr"/>
          <a:lstStyle>
            <a:lvl1pPr algn="l">
              <a:defRPr sz="1000">
                <a:solidFill>
                  <a:schemeClr val="tx1">
                    <a:tint val="75000"/>
                  </a:schemeClr>
                </a:solidFill>
                <a:latin typeface="+mn-lt"/>
              </a:defRPr>
            </a:lvl1pPr>
          </a:lstStyle>
          <a:p>
            <a:r>
              <a:rPr lang="fr-FR" smtClean="0"/>
              <a:t>X. LITAUDON &amp; G. FALCHETTO  |  FSD 2024 Planning Meeting  |  20-21 09 2023 </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oleObject" Target="../embeddings/oleObject1.bin"/><Relationship Id="rId7"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wmf"/><Relationship Id="rId9" Type="http://schemas.openxmlformats.org/officeDocument/2006/relationships/image" Target="../media/image33.emf"/></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asn.fr/content/download/185636/download_file/INSSN-MRS-2022-0628.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40.pn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59.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png"/><Relationship Id="rId7" Type="http://schemas.openxmlformats.org/officeDocument/2006/relationships/image" Target="../media/image6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png"/><Relationship Id="rId9"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88/1741-4326/ac7536" TargetMode="External"/><Relationship Id="rId2" Type="http://schemas.openxmlformats.org/officeDocument/2006/relationships/hyperlink" Target="https://doi.org/10.1088/1741-4326/abb79e" TargetMode="External"/><Relationship Id="rId1" Type="http://schemas.openxmlformats.org/officeDocument/2006/relationships/slideLayout" Target="../slideLayouts/slideLayout2.xml"/><Relationship Id="rId5" Type="http://schemas.openxmlformats.org/officeDocument/2006/relationships/hyperlink" Target="https://doi.org/10.1088/1361-6587/acb3f7" TargetMode="External"/><Relationship Id="rId4" Type="http://schemas.openxmlformats.org/officeDocument/2006/relationships/hyperlink" Target="https://doi.org/10.1016/j.nme.2022.101347"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Francisco.Sanchez@f4e.europa.eu"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191344" y="2492896"/>
            <a:ext cx="12000656" cy="1296144"/>
          </a:xfrm>
        </p:spPr>
        <p:txBody>
          <a:bodyPr>
            <a:normAutofit fontScale="90000"/>
          </a:bodyPr>
          <a:lstStyle/>
          <a:p>
            <a:pPr lvl="0" algn="l">
              <a:defRPr sz="1800" b="0"/>
            </a:pPr>
            <a:r>
              <a:rPr lang="en-US" sz="2800" b="1" dirty="0" err="1"/>
              <a:t>WPPrIO</a:t>
            </a:r>
            <a:r>
              <a:rPr lang="en-US" sz="2800" b="1" dirty="0"/>
              <a:t> </a:t>
            </a:r>
            <a:r>
              <a:rPr lang="en-US" sz="2800" b="1" dirty="0">
                <a:solidFill>
                  <a:srgbClr val="FF0000"/>
                </a:solidFill>
              </a:rPr>
              <a:t>Pr</a:t>
            </a:r>
            <a:r>
              <a:rPr lang="en-US" sz="2800" b="1" dirty="0"/>
              <a:t>eparation of </a:t>
            </a:r>
            <a:r>
              <a:rPr lang="en-US" sz="2800" b="1" dirty="0">
                <a:solidFill>
                  <a:srgbClr val="FF0000"/>
                </a:solidFill>
              </a:rPr>
              <a:t>I</a:t>
            </a:r>
            <a:r>
              <a:rPr lang="en-US" sz="2800" b="1" dirty="0"/>
              <a:t>TER </a:t>
            </a:r>
            <a:r>
              <a:rPr lang="en-US" sz="2800" b="1" dirty="0">
                <a:solidFill>
                  <a:srgbClr val="FF0000"/>
                </a:solidFill>
              </a:rPr>
              <a:t>O</a:t>
            </a:r>
            <a:r>
              <a:rPr lang="en-US" sz="2800" b="1" dirty="0"/>
              <a:t>peration</a:t>
            </a:r>
            <a:br>
              <a:rPr lang="en-US" sz="2800" b="1" dirty="0"/>
            </a:br>
            <a:r>
              <a:rPr lang="en-US" sz="2800" b="1" dirty="0"/>
              <a:t> </a:t>
            </a:r>
            <a:br>
              <a:rPr lang="en-US" sz="2800" b="1" dirty="0"/>
            </a:br>
            <a:r>
              <a:rPr lang="en-US" sz="2800" dirty="0" smtClean="0"/>
              <a:t>AWP-2024 High level objectives </a:t>
            </a:r>
            <a:r>
              <a:rPr lang="en-US" sz="2800" dirty="0" smtClean="0"/>
              <a:t/>
            </a:r>
            <a:br>
              <a:rPr lang="en-US" sz="2800" dirty="0" smtClean="0"/>
            </a:br>
            <a:r>
              <a:rPr lang="en-US" sz="2800" dirty="0" err="1" smtClean="0"/>
              <a:t>Culham</a:t>
            </a:r>
            <a:r>
              <a:rPr lang="en-US" sz="2800" dirty="0" smtClean="0"/>
              <a:t>, UK, </a:t>
            </a:r>
            <a:r>
              <a:rPr lang="en-US" sz="2800" dirty="0" smtClean="0"/>
              <a:t>2023/09/20-21 </a:t>
            </a:r>
            <a:endParaRPr lang="en-GB" sz="2700" b="1" dirty="0"/>
          </a:p>
        </p:txBody>
      </p:sp>
      <p:sp>
        <p:nvSpPr>
          <p:cNvPr id="3" name="ZoneTexte 2"/>
          <p:cNvSpPr txBox="1"/>
          <p:nvPr/>
        </p:nvSpPr>
        <p:spPr>
          <a:xfrm>
            <a:off x="189384" y="4283804"/>
            <a:ext cx="10011072" cy="707886"/>
          </a:xfrm>
          <a:prstGeom prst="rect">
            <a:avLst/>
          </a:prstGeom>
          <a:noFill/>
        </p:spPr>
        <p:txBody>
          <a:bodyPr wrap="square" rtlCol="0">
            <a:spAutoFit/>
          </a:bodyPr>
          <a:lstStyle/>
          <a:p>
            <a:r>
              <a:rPr lang="fr-FR" sz="2000" b="1" dirty="0">
                <a:solidFill>
                  <a:schemeClr val="bg1"/>
                </a:solidFill>
              </a:rPr>
              <a:t>X. </a:t>
            </a:r>
            <a:r>
              <a:rPr lang="fr-FR" sz="2000" b="1" dirty="0" err="1" smtClean="0">
                <a:solidFill>
                  <a:schemeClr val="bg1"/>
                </a:solidFill>
              </a:rPr>
              <a:t>Litaudon</a:t>
            </a:r>
            <a:r>
              <a:rPr lang="fr-FR" sz="2000" b="1" dirty="0" smtClean="0">
                <a:solidFill>
                  <a:schemeClr val="bg1"/>
                </a:solidFill>
              </a:rPr>
              <a:t> </a:t>
            </a:r>
            <a:r>
              <a:rPr lang="fr-FR" sz="2000" b="1" dirty="0">
                <a:solidFill>
                  <a:schemeClr val="bg1"/>
                </a:solidFill>
              </a:rPr>
              <a:t>(PL) , G. </a:t>
            </a:r>
            <a:r>
              <a:rPr lang="fr-FR" sz="2000" b="1" dirty="0" err="1" smtClean="0">
                <a:solidFill>
                  <a:schemeClr val="bg1"/>
                </a:solidFill>
              </a:rPr>
              <a:t>Falchetto</a:t>
            </a:r>
            <a:r>
              <a:rPr lang="fr-FR" sz="2000" b="1" dirty="0" smtClean="0">
                <a:solidFill>
                  <a:schemeClr val="bg1"/>
                </a:solidFill>
              </a:rPr>
              <a:t> (PSO</a:t>
            </a:r>
            <a:r>
              <a:rPr lang="fr-FR" sz="2000" b="1" dirty="0">
                <a:solidFill>
                  <a:schemeClr val="bg1"/>
                </a:solidFill>
              </a:rPr>
              <a:t>) </a:t>
            </a:r>
            <a:r>
              <a:rPr lang="fr-FR" sz="2000" b="1" dirty="0" smtClean="0">
                <a:solidFill>
                  <a:schemeClr val="bg1"/>
                </a:solidFill>
              </a:rPr>
              <a:t>and the </a:t>
            </a:r>
            <a:r>
              <a:rPr lang="fr-FR" sz="2000" b="1" dirty="0" err="1" smtClean="0">
                <a:solidFill>
                  <a:schemeClr val="bg1"/>
                </a:solidFill>
              </a:rPr>
              <a:t>sub-project</a:t>
            </a:r>
            <a:r>
              <a:rPr lang="fr-FR" sz="2000" b="1" dirty="0" smtClean="0">
                <a:solidFill>
                  <a:schemeClr val="bg1"/>
                </a:solidFill>
              </a:rPr>
              <a:t> </a:t>
            </a:r>
            <a:r>
              <a:rPr lang="fr-FR" sz="2000" b="1" dirty="0" err="1" smtClean="0">
                <a:solidFill>
                  <a:schemeClr val="bg1"/>
                </a:solidFill>
              </a:rPr>
              <a:t>coordinators</a:t>
            </a:r>
            <a:r>
              <a:rPr lang="fr-FR" sz="2000" b="1" dirty="0" smtClean="0">
                <a:solidFill>
                  <a:schemeClr val="bg1"/>
                </a:solidFill>
              </a:rPr>
              <a:t>: E. Belonohy, U. Fantz, V. Toigo, S. Villari on </a:t>
            </a:r>
            <a:r>
              <a:rPr lang="fr-FR" sz="2000" b="1" dirty="0" err="1">
                <a:solidFill>
                  <a:schemeClr val="bg1"/>
                </a:solidFill>
              </a:rPr>
              <a:t>behalf</a:t>
            </a:r>
            <a:r>
              <a:rPr lang="fr-FR" sz="2000" b="1" dirty="0">
                <a:solidFill>
                  <a:schemeClr val="bg1"/>
                </a:solidFill>
              </a:rPr>
              <a:t> of </a:t>
            </a:r>
            <a:r>
              <a:rPr lang="fr-FR" sz="2000" b="1" dirty="0" err="1">
                <a:solidFill>
                  <a:schemeClr val="bg1"/>
                </a:solidFill>
              </a:rPr>
              <a:t>PrIO</a:t>
            </a:r>
            <a:r>
              <a:rPr lang="fr-FR" sz="2000" b="1" dirty="0">
                <a:solidFill>
                  <a:schemeClr val="bg1"/>
                </a:solidFill>
              </a:rPr>
              <a:t> </a:t>
            </a:r>
            <a:r>
              <a:rPr lang="fr-FR" sz="2000" b="1" dirty="0" smtClean="0">
                <a:solidFill>
                  <a:schemeClr val="bg1"/>
                </a:solidFill>
              </a:rPr>
              <a:t>team, J</a:t>
            </a:r>
            <a:r>
              <a:rPr lang="fr-FR" sz="2000" b="1" dirty="0">
                <a:solidFill>
                  <a:schemeClr val="bg1"/>
                </a:solidFill>
              </a:rPr>
              <a:t>.</a:t>
            </a:r>
            <a:r>
              <a:rPr lang="fr-FR" sz="2000" b="1" dirty="0" smtClean="0">
                <a:solidFill>
                  <a:schemeClr val="bg1"/>
                </a:solidFill>
              </a:rPr>
              <a:t> </a:t>
            </a:r>
            <a:r>
              <a:rPr lang="fr-FR" sz="2000" b="1">
                <a:solidFill>
                  <a:schemeClr val="bg1"/>
                </a:solidFill>
              </a:rPr>
              <a:t>Figueiredo </a:t>
            </a:r>
            <a:r>
              <a:rPr lang="fr-FR" sz="2000" b="1" smtClean="0">
                <a:solidFill>
                  <a:schemeClr val="bg1"/>
                </a:solidFill>
              </a:rPr>
              <a:t>PMU  </a:t>
            </a:r>
            <a:endParaRPr lang="fr-FR" sz="2000" b="1" dirty="0">
              <a:solidFill>
                <a:schemeClr val="bg1"/>
              </a:solidFill>
            </a:endParaRPr>
          </a:p>
        </p:txBody>
      </p:sp>
      <p:pic>
        <p:nvPicPr>
          <p:cNvPr id="5" name="Logo CEA">
            <a:extLst>
              <a:ext uri="{FF2B5EF4-FFF2-40B4-BE49-F238E27FC236}">
                <a16:creationId xmlns:a16="http://schemas.microsoft.com/office/drawing/2014/main" id="{1051C7ED-2FE9-229E-F0BD-000C6D22DE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384" y="5589240"/>
            <a:ext cx="1146276" cy="1146276"/>
          </a:xfrm>
          <a:prstGeom prst="rect">
            <a:avLst/>
          </a:prstGeom>
        </p:spPr>
      </p:pic>
    </p:spTree>
    <p:extLst>
      <p:ext uri="{BB962C8B-B14F-4D97-AF65-F5344CB8AC3E}">
        <p14:creationId xmlns:p14="http://schemas.microsoft.com/office/powerpoint/2010/main" val="697402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chemeClr val="tx1">
                    <a:lumMod val="75000"/>
                    <a:lumOff val="25000"/>
                  </a:schemeClr>
                </a:solidFill>
                <a:latin typeface="Calibri" panose="020F0502020204030204" pitchFamily="34" charset="0"/>
                <a:ea typeface="SimSun" panose="02010600030101010101" pitchFamily="2" charset="-122"/>
              </a:rPr>
              <a:t>SP-4 ITER </a:t>
            </a:r>
            <a:r>
              <a:rPr lang="en-US" dirty="0">
                <a:solidFill>
                  <a:schemeClr val="tx1">
                    <a:lumMod val="75000"/>
                    <a:lumOff val="25000"/>
                  </a:schemeClr>
                </a:solidFill>
                <a:latin typeface="Calibri" panose="020F0502020204030204" pitchFamily="34" charset="0"/>
                <a:ea typeface="SimSun" panose="02010600030101010101" pitchFamily="2" charset="-122"/>
              </a:rPr>
              <a:t>Neutral Beam Test Facility and R&amp;D</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692696"/>
            <a:ext cx="11983034" cy="5070658"/>
          </a:xfrm>
        </p:spPr>
        <p:txBody>
          <a:bodyPr>
            <a:normAutofit/>
          </a:bodyPr>
          <a:lstStyle/>
          <a:p>
            <a:r>
              <a:rPr lang="en-GB" dirty="0">
                <a:cs typeface="Arial"/>
              </a:rPr>
              <a:t>From 20 experts funded </a:t>
            </a:r>
            <a:r>
              <a:rPr lang="en-GB" dirty="0">
                <a:solidFill>
                  <a:srgbClr val="FF0000"/>
                </a:solidFill>
                <a:cs typeface="Arial"/>
              </a:rPr>
              <a:t>down to 18 in </a:t>
            </a:r>
            <a:r>
              <a:rPr lang="en-GB" dirty="0" smtClean="0">
                <a:solidFill>
                  <a:srgbClr val="FF0000"/>
                </a:solidFill>
                <a:cs typeface="Arial"/>
              </a:rPr>
              <a:t>2023-2025</a:t>
            </a:r>
            <a:r>
              <a:rPr lang="en-GB" dirty="0">
                <a:solidFill>
                  <a:srgbClr val="FF0000"/>
                </a:solidFill>
                <a:cs typeface="Arial"/>
              </a:rPr>
              <a:t> </a:t>
            </a:r>
            <a:endParaRPr lang="en-GB" dirty="0"/>
          </a:p>
          <a:p>
            <a:pPr lvl="1"/>
            <a:r>
              <a:rPr lang="en-GB" dirty="0">
                <a:solidFill>
                  <a:srgbClr val="FF0000"/>
                </a:solidFill>
                <a:cs typeface="Arial"/>
              </a:rPr>
              <a:t>down </a:t>
            </a:r>
            <a:r>
              <a:rPr lang="en-GB" dirty="0" smtClean="0">
                <a:solidFill>
                  <a:srgbClr val="FF0000"/>
                </a:solidFill>
                <a:cs typeface="Arial"/>
              </a:rPr>
              <a:t>from 14 to </a:t>
            </a:r>
            <a:r>
              <a:rPr lang="en-GB" dirty="0">
                <a:solidFill>
                  <a:srgbClr val="FF0000"/>
                </a:solidFill>
                <a:cs typeface="Arial"/>
              </a:rPr>
              <a:t>13 at NBTF &amp; 6 down to 5  at IPP-</a:t>
            </a:r>
            <a:r>
              <a:rPr lang="en-GB" dirty="0" err="1">
                <a:solidFill>
                  <a:srgbClr val="FF0000"/>
                </a:solidFill>
                <a:cs typeface="Arial"/>
              </a:rPr>
              <a:t>Garching</a:t>
            </a:r>
            <a:r>
              <a:rPr lang="en-GB" dirty="0">
                <a:solidFill>
                  <a:srgbClr val="FF0000"/>
                </a:solidFill>
                <a:cs typeface="Arial"/>
              </a:rPr>
              <a:t> </a:t>
            </a:r>
            <a:endParaRPr lang="en-GB" dirty="0">
              <a:solidFill>
                <a:srgbClr val="FF0000"/>
              </a:solidFill>
            </a:endParaRPr>
          </a:p>
          <a:p>
            <a:pPr lvl="1"/>
            <a:r>
              <a:rPr lang="en-GB" dirty="0">
                <a:solidFill>
                  <a:srgbClr val="FF0000"/>
                </a:solidFill>
                <a:cs typeface="Arial"/>
              </a:rPr>
              <a:t>Reduction due to budgetary constraints </a:t>
            </a:r>
            <a:r>
              <a:rPr lang="en-GB" dirty="0" smtClean="0">
                <a:solidFill>
                  <a:srgbClr val="FF0000"/>
                </a:solidFill>
                <a:cs typeface="Arial"/>
              </a:rPr>
              <a:t>whereas </a:t>
            </a:r>
            <a:r>
              <a:rPr lang="en-GB" dirty="0">
                <a:solidFill>
                  <a:srgbClr val="FF0000"/>
                </a:solidFill>
                <a:cs typeface="Arial"/>
              </a:rPr>
              <a:t>NB project requires more staff…</a:t>
            </a:r>
          </a:p>
          <a:p>
            <a:r>
              <a:rPr lang="en-US" dirty="0" smtClean="0"/>
              <a:t>“</a:t>
            </a:r>
            <a:r>
              <a:rPr lang="en-US" dirty="0"/>
              <a:t>Now that, SPIDER will be equipped with it’s full capability to deliver ITER NB parameters, it is required that experimental time, which is precious, to be utilized with primary focus to look for that NB performance while other checks, verifications and validations to the collaborating laboratories. “ NAC May 2023 </a:t>
            </a:r>
          </a:p>
          <a:p>
            <a:pPr lvl="1"/>
            <a:r>
              <a:rPr lang="en-US" dirty="0"/>
              <a:t>collaborating laboratories to provide data complementary to  SPIDER &amp;  increase efficiency towards </a:t>
            </a:r>
            <a:r>
              <a:rPr lang="en-US" dirty="0" smtClean="0"/>
              <a:t>ITER</a:t>
            </a:r>
            <a:endParaRPr lang="en-US"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10</a:t>
            </a:fld>
            <a:endParaRPr lang="en-GB" dirty="0"/>
          </a:p>
        </p:txBody>
      </p:sp>
      <p:graphicFrame>
        <p:nvGraphicFramePr>
          <p:cNvPr id="19" name="Espace réservé du contenu 9"/>
          <p:cNvGraphicFramePr>
            <a:graphicFrameLocks/>
          </p:cNvGraphicFramePr>
          <p:nvPr>
            <p:extLst>
              <p:ext uri="{D42A27DB-BD31-4B8C-83A1-F6EECF244321}">
                <p14:modId xmlns:p14="http://schemas.microsoft.com/office/powerpoint/2010/main" val="757454040"/>
              </p:ext>
            </p:extLst>
          </p:nvPr>
        </p:nvGraphicFramePr>
        <p:xfrm>
          <a:off x="333438" y="5482429"/>
          <a:ext cx="11881319" cy="1104900"/>
        </p:xfrm>
        <a:graphic>
          <a:graphicData uri="http://schemas.openxmlformats.org/drawingml/2006/table">
            <a:tbl>
              <a:tblPr/>
              <a:tblGrid>
                <a:gridCol w="4898466">
                  <a:extLst>
                    <a:ext uri="{9D8B030D-6E8A-4147-A177-3AD203B41FA5}">
                      <a16:colId xmlns:a16="http://schemas.microsoft.com/office/drawing/2014/main" val="3928204978"/>
                    </a:ext>
                  </a:extLst>
                </a:gridCol>
                <a:gridCol w="4968552">
                  <a:extLst>
                    <a:ext uri="{9D8B030D-6E8A-4147-A177-3AD203B41FA5}">
                      <a16:colId xmlns:a16="http://schemas.microsoft.com/office/drawing/2014/main" val="1768180678"/>
                    </a:ext>
                  </a:extLst>
                </a:gridCol>
                <a:gridCol w="574142">
                  <a:extLst>
                    <a:ext uri="{9D8B030D-6E8A-4147-A177-3AD203B41FA5}">
                      <a16:colId xmlns:a16="http://schemas.microsoft.com/office/drawing/2014/main" val="121672136"/>
                    </a:ext>
                  </a:extLst>
                </a:gridCol>
                <a:gridCol w="1440159">
                  <a:extLst>
                    <a:ext uri="{9D8B030D-6E8A-4147-A177-3AD203B41FA5}">
                      <a16:colId xmlns:a16="http://schemas.microsoft.com/office/drawing/2014/main" val="2379752051"/>
                    </a:ext>
                  </a:extLst>
                </a:gridCol>
              </a:tblGrid>
              <a:tr h="493235">
                <a:tc>
                  <a:txBody>
                    <a:bodyPr/>
                    <a:lstStyle/>
                    <a:p>
                      <a:pPr algn="l" fontAlgn="t"/>
                      <a:r>
                        <a:rPr lang="en-US" sz="1800" b="0" i="0" u="none" strike="noStrike" dirty="0" smtClean="0">
                          <a:solidFill>
                            <a:srgbClr val="000000"/>
                          </a:solidFill>
                          <a:effectLst/>
                          <a:latin typeface="+mj-lt"/>
                        </a:rPr>
                        <a:t>2024-25 PrIO-4 expert on physics of beam formation and transport (stripping of negative ions) on BUG/ELISE/SPIDER and extrapolation to MITICA and ITER NBI </a:t>
                      </a:r>
                      <a:endParaRPr lang="en-US"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baseline="0" dirty="0" smtClean="0">
                          <a:solidFill>
                            <a:srgbClr val="000000"/>
                          </a:solidFill>
                          <a:effectLst/>
                          <a:latin typeface="+mj-lt"/>
                        </a:rPr>
                        <a:t>gap in expertise has been </a:t>
                      </a:r>
                      <a:r>
                        <a:rPr lang="en-US" sz="1800" b="0" i="0" u="none" strike="noStrike" baseline="0" dirty="0" err="1" smtClean="0">
                          <a:solidFill>
                            <a:srgbClr val="000000"/>
                          </a:solidFill>
                          <a:effectLst/>
                          <a:latin typeface="+mj-lt"/>
                        </a:rPr>
                        <a:t>analysed</a:t>
                      </a:r>
                      <a:r>
                        <a:rPr lang="en-US" sz="1800" b="0" i="0" u="none" strike="noStrike" baseline="0" dirty="0" smtClean="0">
                          <a:solidFill>
                            <a:srgbClr val="000000"/>
                          </a:solidFill>
                          <a:effectLst/>
                          <a:latin typeface="+mj-lt"/>
                        </a:rPr>
                        <a:t> - call for one extra </a:t>
                      </a:r>
                      <a:r>
                        <a:rPr lang="en-US" sz="1800" b="0" i="0" u="none" strike="noStrike" baseline="0" dirty="0" err="1" smtClean="0">
                          <a:solidFill>
                            <a:srgbClr val="000000"/>
                          </a:solidFill>
                          <a:effectLst/>
                          <a:latin typeface="+mj-lt"/>
                        </a:rPr>
                        <a:t>secondee</a:t>
                      </a:r>
                      <a:r>
                        <a:rPr lang="en-US" sz="1800" b="0" i="0" u="none" strike="noStrike" baseline="0" dirty="0" smtClean="0">
                          <a:solidFill>
                            <a:srgbClr val="000000"/>
                          </a:solidFill>
                          <a:effectLst/>
                          <a:latin typeface="+mj-lt"/>
                        </a:rPr>
                        <a:t>- collaborative project- </a:t>
                      </a:r>
                      <a:endParaRPr lang="fr-FR"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fr-FR" sz="1800" b="0" i="0" u="none" strike="noStrike" dirty="0">
                          <a:solidFill>
                            <a:srgbClr val="000000"/>
                          </a:solidFill>
                          <a:effectLst/>
                          <a:latin typeface="+mj-lt"/>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fr-FR" sz="1800" b="0" i="0" u="none" strike="noStrike" dirty="0" smtClean="0">
                          <a:solidFill>
                            <a:srgbClr val="000000"/>
                          </a:solidFill>
                          <a:effectLst/>
                          <a:latin typeface="+mj-lt"/>
                        </a:rPr>
                        <a:t>12PM/2024</a:t>
                      </a:r>
                      <a:endParaRPr lang="fr-FR"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1089952"/>
                  </a:ext>
                </a:extLst>
              </a:tr>
            </a:tbl>
          </a:graphicData>
        </a:graphic>
      </p:graphicFrame>
    </p:spTree>
    <p:extLst>
      <p:ext uri="{BB962C8B-B14F-4D97-AF65-F5344CB8AC3E}">
        <p14:creationId xmlns:p14="http://schemas.microsoft.com/office/powerpoint/2010/main" val="661696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International collaboration </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lstStyle/>
          <a:p>
            <a:r>
              <a:rPr lang="fr-FR" dirty="0"/>
              <a:t>F4E-EUROfusion discussion on JT-60SA/ITER NBI collaboration </a:t>
            </a:r>
          </a:p>
          <a:p>
            <a:pPr lvl="1"/>
            <a:r>
              <a:rPr lang="fr-FR" dirty="0">
                <a:cs typeface="Arial"/>
              </a:rPr>
              <a:t>Meeting on the 30/08 </a:t>
            </a:r>
            <a:r>
              <a:rPr lang="fr-FR" dirty="0" err="1">
                <a:cs typeface="Arial"/>
              </a:rPr>
              <a:t>organised</a:t>
            </a:r>
            <a:r>
              <a:rPr lang="fr-FR" dirty="0">
                <a:cs typeface="Arial"/>
              </a:rPr>
              <a:t> by EB </a:t>
            </a:r>
            <a:r>
              <a:rPr lang="fr-FR" dirty="0" err="1">
                <a:cs typeface="Arial"/>
              </a:rPr>
              <a:t>with</a:t>
            </a:r>
            <a:r>
              <a:rPr lang="fr-FR" dirty="0">
                <a:cs typeface="Arial"/>
              </a:rPr>
              <a:t> IPP, RFX , </a:t>
            </a:r>
            <a:r>
              <a:rPr lang="fr-FR" dirty="0" err="1">
                <a:cs typeface="Arial"/>
              </a:rPr>
              <a:t>EUROfusion</a:t>
            </a:r>
            <a:r>
              <a:rPr lang="fr-FR" dirty="0">
                <a:cs typeface="Arial"/>
              </a:rPr>
              <a:t>, F4E and UKAEA experts </a:t>
            </a:r>
            <a:endParaRPr lang="fr-FR" dirty="0"/>
          </a:p>
          <a:p>
            <a:pPr lvl="1"/>
            <a:r>
              <a:rPr lang="en-US" dirty="0"/>
              <a:t>Optimization of RF source and injector in support to ITER </a:t>
            </a:r>
          </a:p>
          <a:p>
            <a:pPr lvl="1"/>
            <a:r>
              <a:rPr lang="en-US" dirty="0">
                <a:cs typeface="Arial"/>
              </a:rPr>
              <a:t>Training </a:t>
            </a:r>
            <a:endParaRPr lang="en-US" dirty="0"/>
          </a:p>
          <a:p>
            <a:pPr lvl="1"/>
            <a:r>
              <a:rPr lang="en-US" dirty="0">
                <a:cs typeface="Arial"/>
              </a:rPr>
              <a:t>commissioning and operation of the JT-60SA negative and positive NBI systems</a:t>
            </a:r>
          </a:p>
          <a:p>
            <a:pPr lvl="1"/>
            <a:r>
              <a:rPr lang="en-US" dirty="0">
                <a:cs typeface="Arial"/>
              </a:rPr>
              <a:t>Long term: JT-60SA testbed to condition the NBI beams outside the tokamak</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11</a:t>
            </a:fld>
            <a:endParaRPr lang="en-GB" dirty="0"/>
          </a:p>
        </p:txBody>
      </p:sp>
    </p:spTree>
    <p:extLst>
      <p:ext uri="{BB962C8B-B14F-4D97-AF65-F5344CB8AC3E}">
        <p14:creationId xmlns:p14="http://schemas.microsoft.com/office/powerpoint/2010/main" val="3523274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368" y="239594"/>
            <a:ext cx="10058400" cy="457200"/>
          </a:xfrm>
        </p:spPr>
        <p:txBody>
          <a:bodyPr/>
          <a:lstStyle/>
          <a:p>
            <a:r>
              <a:rPr lang="en-US" dirty="0" smtClean="0">
                <a:ea typeface="+mn-lt"/>
                <a:cs typeface="Arial"/>
              </a:rPr>
              <a:t>SP-5 DTE3-neutron </a:t>
            </a:r>
            <a:r>
              <a:rPr lang="en-US" dirty="0">
                <a:ea typeface="+mn-lt"/>
                <a:cs typeface="Arial"/>
              </a:rPr>
              <a:t>effect on electronics </a:t>
            </a:r>
            <a:r>
              <a:rPr lang="en-US" dirty="0">
                <a:cs typeface="Arial"/>
              </a:rPr>
              <a:t/>
            </a:r>
            <a:br>
              <a:rPr lang="en-US" dirty="0">
                <a:cs typeface="Arial"/>
              </a:rPr>
            </a:b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12</a:t>
            </a:fld>
            <a:endParaRPr lang="en-GB" dirty="0"/>
          </a:p>
        </p:txBody>
      </p:sp>
      <p:pic>
        <p:nvPicPr>
          <p:cNvPr id="6" name="Image 5"/>
          <p:cNvPicPr>
            <a:picLocks noChangeAspect="1"/>
          </p:cNvPicPr>
          <p:nvPr/>
        </p:nvPicPr>
        <p:blipFill>
          <a:blip r:embed="rId2"/>
          <a:stretch>
            <a:fillRect/>
          </a:stretch>
        </p:blipFill>
        <p:spPr>
          <a:xfrm>
            <a:off x="119336" y="696794"/>
            <a:ext cx="5821537" cy="5833076"/>
          </a:xfrm>
          <a:prstGeom prst="rect">
            <a:avLst/>
          </a:prstGeom>
        </p:spPr>
      </p:pic>
      <p:pic>
        <p:nvPicPr>
          <p:cNvPr id="7" name="Picture 2">
            <a:extLst>
              <a:ext uri="{FF2B5EF4-FFF2-40B4-BE49-F238E27FC236}">
                <a16:creationId xmlns:a16="http://schemas.microsoft.com/office/drawing/2014/main" id="{2A438F21-8448-7502-F62C-E1EE0D3A996C}"/>
              </a:ext>
            </a:extLst>
          </p:cNvPr>
          <p:cNvPicPr>
            <a:picLocks noChangeAspect="1"/>
          </p:cNvPicPr>
          <p:nvPr/>
        </p:nvPicPr>
        <p:blipFill>
          <a:blip r:embed="rId3"/>
          <a:stretch>
            <a:fillRect/>
          </a:stretch>
        </p:blipFill>
        <p:spPr>
          <a:xfrm>
            <a:off x="5973090" y="1772816"/>
            <a:ext cx="6036366" cy="3201201"/>
          </a:xfrm>
          <a:prstGeom prst="rect">
            <a:avLst/>
          </a:prstGeom>
        </p:spPr>
      </p:pic>
      <p:sp>
        <p:nvSpPr>
          <p:cNvPr id="8" name="Rectangle 7"/>
          <p:cNvSpPr/>
          <p:nvPr/>
        </p:nvSpPr>
        <p:spPr>
          <a:xfrm>
            <a:off x="6096000" y="1164829"/>
            <a:ext cx="5525872" cy="369332"/>
          </a:xfrm>
          <a:prstGeom prst="rect">
            <a:avLst/>
          </a:prstGeom>
        </p:spPr>
        <p:txBody>
          <a:bodyPr wrap="none">
            <a:spAutoFit/>
          </a:bodyPr>
          <a:lstStyle/>
          <a:p>
            <a:r>
              <a:rPr lang="en-GB" b="1" spc="-20" dirty="0">
                <a:latin typeface="Calibri" panose="020F0502020204030204" pitchFamily="34" charset="0"/>
                <a:ea typeface="Calibri" panose="020F0502020204030204" pitchFamily="34" charset="0"/>
                <a:cs typeface="Calibri" panose="020F0502020204030204" pitchFamily="34" charset="0"/>
              </a:rPr>
              <a:t>Normalized average spectrum, position B6, C45 campaign</a:t>
            </a:r>
            <a:endParaRPr lang="fr-FR" dirty="0"/>
          </a:p>
        </p:txBody>
      </p:sp>
      <p:cxnSp>
        <p:nvCxnSpPr>
          <p:cNvPr id="10" name="Connecteur droit avec flèche 9"/>
          <p:cNvCxnSpPr/>
          <p:nvPr/>
        </p:nvCxnSpPr>
        <p:spPr>
          <a:xfrm flipV="1">
            <a:off x="4439816" y="2924944"/>
            <a:ext cx="2448272" cy="688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578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26897" y="3282433"/>
            <a:ext cx="1864647" cy="22071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smtClean="0"/>
              <a:t>SP-5 JET </a:t>
            </a:r>
            <a:r>
              <a:rPr lang="fr-FR" dirty="0"/>
              <a:t>water activation </a:t>
            </a:r>
            <a:r>
              <a:rPr lang="fr-FR" dirty="0" err="1"/>
              <a:t>experiment</a:t>
            </a:r>
            <a:r>
              <a:rPr lang="fr-FR" dirty="0"/>
              <a:t> </a:t>
            </a:r>
            <a:r>
              <a:rPr lang="fr-FR" dirty="0" err="1"/>
              <a:t>during</a:t>
            </a:r>
            <a:r>
              <a:rPr lang="fr-FR" dirty="0"/>
              <a:t> DTE3</a:t>
            </a:r>
          </a:p>
        </p:txBody>
      </p:sp>
      <p:sp>
        <p:nvSpPr>
          <p:cNvPr id="4" name="Espace réservé du contenu 3"/>
          <p:cNvSpPr>
            <a:spLocks noGrp="1"/>
          </p:cNvSpPr>
          <p:nvPr>
            <p:ph idx="1"/>
          </p:nvPr>
        </p:nvSpPr>
        <p:spPr>
          <a:xfrm>
            <a:off x="-7006" y="1305149"/>
            <a:ext cx="2646622" cy="1198985"/>
          </a:xfrm>
        </p:spPr>
        <p:txBody>
          <a:bodyPr>
            <a:noAutofit/>
          </a:bodyPr>
          <a:lstStyle/>
          <a:p>
            <a:pPr marL="0" indent="0">
              <a:buNone/>
            </a:pPr>
            <a:r>
              <a:rPr lang="en-US" sz="1600" dirty="0">
                <a:latin typeface="Verdana" panose="020B0604030504040204" pitchFamily="34" charset="0"/>
                <a:ea typeface="Verdana" panose="020B0604030504040204" pitchFamily="34" charset="0"/>
                <a:cs typeface="Calibri" pitchFamily="34" charset="0"/>
              </a:rPr>
              <a:t>NBI duct scraper cooling loop Oct 4</a:t>
            </a:r>
            <a:endParaRPr lang="fr-FR" sz="1600" dirty="0">
              <a:latin typeface="Verdana" panose="020B0604030504040204" pitchFamily="34" charset="0"/>
              <a:ea typeface="Verdana" panose="020B0604030504040204" pitchFamily="34" charset="0"/>
            </a:endParaRPr>
          </a:p>
        </p:txBody>
      </p:sp>
      <p:sp>
        <p:nvSpPr>
          <p:cNvPr id="7" name="Espace réservé du contenu 3"/>
          <p:cNvSpPr txBox="1">
            <a:spLocks/>
          </p:cNvSpPr>
          <p:nvPr/>
        </p:nvSpPr>
        <p:spPr>
          <a:xfrm>
            <a:off x="3023103" y="5111300"/>
            <a:ext cx="5303456" cy="2403482"/>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457200" lvl="1" indent="0">
              <a:lnSpc>
                <a:spcPct val="110000"/>
              </a:lnSpc>
              <a:spcBef>
                <a:spcPts val="300"/>
              </a:spcBef>
              <a:buNone/>
            </a:pPr>
            <a:r>
              <a:rPr lang="en-US" sz="1600" b="1" dirty="0">
                <a:latin typeface="Verdana" panose="020B0604030504040204" pitchFamily="34" charset="0"/>
                <a:ea typeface="Verdana" panose="020B0604030504040204" pitchFamily="34" charset="0"/>
                <a:cs typeface="Calibri" pitchFamily="34" charset="0"/>
              </a:rPr>
              <a:t>Detectors</a:t>
            </a:r>
          </a:p>
          <a:p>
            <a:pPr lvl="1">
              <a:lnSpc>
                <a:spcPct val="110000"/>
              </a:lnSpc>
              <a:spcBef>
                <a:spcPts val="300"/>
              </a:spcBef>
            </a:pPr>
            <a:r>
              <a:rPr lang="en-US" sz="1600" dirty="0">
                <a:latin typeface="Verdana" panose="020B0604030504040204" pitchFamily="34" charset="0"/>
                <a:ea typeface="Verdana" panose="020B0604030504040204" pitchFamily="34" charset="0"/>
                <a:cs typeface="Calibri" pitchFamily="34" charset="0"/>
              </a:rPr>
              <a:t>Gamma spectrometers: </a:t>
            </a:r>
            <a:r>
              <a:rPr lang="en-US" sz="1600" dirty="0" err="1">
                <a:latin typeface="Verdana" panose="020B0604030504040204" pitchFamily="34" charset="0"/>
                <a:ea typeface="Verdana" panose="020B0604030504040204" pitchFamily="34" charset="0"/>
                <a:cs typeface="Calibri" pitchFamily="34" charset="0"/>
              </a:rPr>
              <a:t>NaI</a:t>
            </a:r>
            <a:r>
              <a:rPr lang="en-US" sz="1600" dirty="0">
                <a:latin typeface="Verdana" panose="020B0604030504040204" pitchFamily="34" charset="0"/>
                <a:ea typeface="Verdana" panose="020B0604030504040204" pitchFamily="34" charset="0"/>
                <a:cs typeface="Calibri" pitchFamily="34" charset="0"/>
              </a:rPr>
              <a:t>  &amp; BGO </a:t>
            </a:r>
          </a:p>
          <a:p>
            <a:pPr lvl="1">
              <a:lnSpc>
                <a:spcPct val="110000"/>
              </a:lnSpc>
              <a:spcBef>
                <a:spcPts val="300"/>
              </a:spcBef>
            </a:pPr>
            <a:r>
              <a:rPr lang="en-US" sz="1600" dirty="0">
                <a:latin typeface="Verdana" panose="020B0604030504040204" pitchFamily="34" charset="0"/>
                <a:ea typeface="Verdana" panose="020B0604030504040204" pitchFamily="34" charset="0"/>
                <a:cs typeface="Calibri" pitchFamily="34" charset="0"/>
              </a:rPr>
              <a:t>Dose rate:  Ionization chamber</a:t>
            </a:r>
          </a:p>
          <a:p>
            <a:pPr lvl="1"/>
            <a:endParaRPr lang="en-US" sz="1600" dirty="0">
              <a:latin typeface="Verdana" panose="020B0604030504040204" pitchFamily="34" charset="0"/>
              <a:ea typeface="Verdana" panose="020B0604030504040204" pitchFamily="34" charset="0"/>
              <a:cs typeface="Calibri" pitchFamily="34" charset="0"/>
            </a:endParaRPr>
          </a:p>
          <a:p>
            <a:endParaRPr lang="fr-FR" sz="1600" dirty="0">
              <a:latin typeface="Verdana" panose="020B0604030504040204" pitchFamily="34" charset="0"/>
              <a:ea typeface="Verdana" panose="020B0604030504040204" pitchFamily="34" charset="0"/>
            </a:endParaRPr>
          </a:p>
        </p:txBody>
      </p:sp>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70359" y="1564181"/>
            <a:ext cx="889231" cy="99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sellaDiTesto 19"/>
          <p:cNvSpPr txBox="1"/>
          <p:nvPr/>
        </p:nvSpPr>
        <p:spPr>
          <a:xfrm>
            <a:off x="99337" y="5489558"/>
            <a:ext cx="3020189" cy="338554"/>
          </a:xfrm>
          <a:prstGeom prst="rect">
            <a:avLst/>
          </a:prstGeom>
          <a:noFill/>
        </p:spPr>
        <p:txBody>
          <a:bodyPr wrap="square" rtlCol="0">
            <a:spAutoFit/>
          </a:bodyPr>
          <a:lstStyle/>
          <a:p>
            <a:r>
              <a:rPr lang="it-IT" sz="1600" b="1" dirty="0">
                <a:latin typeface="Verdana" panose="020B0604030504040204" pitchFamily="34" charset="0"/>
                <a:ea typeface="Verdana" panose="020B0604030504040204" pitchFamily="34" charset="0"/>
              </a:rPr>
              <a:t>Basement of octant 4</a:t>
            </a:r>
          </a:p>
        </p:txBody>
      </p:sp>
      <p:cxnSp>
        <p:nvCxnSpPr>
          <p:cNvPr id="12" name="Connettore 2 18"/>
          <p:cNvCxnSpPr/>
          <p:nvPr/>
        </p:nvCxnSpPr>
        <p:spPr>
          <a:xfrm>
            <a:off x="3275916" y="5344943"/>
            <a:ext cx="0" cy="4853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3659220" y="3499542"/>
            <a:ext cx="762591" cy="9801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Verdana" panose="020B0604030504040204" pitchFamily="34" charset="0"/>
              <a:ea typeface="Verdana" panose="020B0604030504040204" pitchFamily="34" charset="0"/>
            </a:endParaRPr>
          </a:p>
        </p:txBody>
      </p:sp>
      <p:cxnSp>
        <p:nvCxnSpPr>
          <p:cNvPr id="18" name="Connettore 2 18"/>
          <p:cNvCxnSpPr/>
          <p:nvPr/>
        </p:nvCxnSpPr>
        <p:spPr>
          <a:xfrm>
            <a:off x="3614974" y="2684547"/>
            <a:ext cx="0" cy="6590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9" name="Picture 4">
            <a:extLst>
              <a:ext uri="{FF2B5EF4-FFF2-40B4-BE49-F238E27FC236}">
                <a16:creationId xmlns:a16="http://schemas.microsoft.com/office/drawing/2014/main" id="{A7659BC9-C090-4C61-85BE-244FBBDC3EF1}"/>
              </a:ext>
            </a:extLst>
          </p:cNvPr>
          <p:cNvPicPr>
            <a:picLocks noChangeAspect="1"/>
          </p:cNvPicPr>
          <p:nvPr/>
        </p:nvPicPr>
        <p:blipFill rotWithShape="1">
          <a:blip r:embed="rId4"/>
          <a:srcRect l="21005" r="1778" b="27154"/>
          <a:stretch/>
        </p:blipFill>
        <p:spPr>
          <a:xfrm>
            <a:off x="263352" y="2441838"/>
            <a:ext cx="2463545" cy="2492931"/>
          </a:xfrm>
          <a:prstGeom prst="rect">
            <a:avLst/>
          </a:prstGeom>
        </p:spPr>
      </p:pic>
      <p:cxnSp>
        <p:nvCxnSpPr>
          <p:cNvPr id="22" name="Connettore 2 18"/>
          <p:cNvCxnSpPr/>
          <p:nvPr/>
        </p:nvCxnSpPr>
        <p:spPr>
          <a:xfrm>
            <a:off x="1919536" y="4903404"/>
            <a:ext cx="0" cy="6590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6395" y="2062022"/>
            <a:ext cx="2258564" cy="301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8021" t="28036" r="8311"/>
          <a:stretch/>
        </p:blipFill>
        <p:spPr bwMode="auto">
          <a:xfrm>
            <a:off x="9848519" y="5610155"/>
            <a:ext cx="846045" cy="545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51" r="42089" b="40142"/>
          <a:stretch/>
        </p:blipFill>
        <p:spPr bwMode="auto">
          <a:xfrm>
            <a:off x="8313563" y="5698815"/>
            <a:ext cx="936104" cy="32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descr="Anteprima immag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9349" y="1691497"/>
            <a:ext cx="2920713" cy="38921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Anteprima immag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7935" y="4799214"/>
            <a:ext cx="1048419" cy="1397893"/>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nettore 2 26"/>
          <p:cNvCxnSpPr>
            <a:stCxn id="25" idx="0"/>
          </p:cNvCxnSpPr>
          <p:nvPr/>
        </p:nvCxnSpPr>
        <p:spPr>
          <a:xfrm flipH="1" flipV="1">
            <a:off x="10089707" y="3954280"/>
            <a:ext cx="1092438" cy="844934"/>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9">
            <a:extLst>
              <a:ext uri="{FF2B5EF4-FFF2-40B4-BE49-F238E27FC236}">
                <a16:creationId xmlns:a16="http://schemas.microsoft.com/office/drawing/2014/main" id="{BD686EB1-7353-122A-53E3-36232D1C2790}"/>
              </a:ext>
            </a:extLst>
          </p:cNvPr>
          <p:cNvSpPr/>
          <p:nvPr/>
        </p:nvSpPr>
        <p:spPr>
          <a:xfrm>
            <a:off x="8028340" y="1706058"/>
            <a:ext cx="1517486" cy="72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kern="100" dirty="0">
                <a:solidFill>
                  <a:srgbClr val="000000"/>
                </a:solidFill>
                <a:latin typeface="Verdana" panose="020B0604030504040204" pitchFamily="34" charset="0"/>
                <a:ea typeface="Verdana" panose="020B0604030504040204" pitchFamily="34" charset="0"/>
                <a:cs typeface="Times New Roman" panose="02020603050405020304" pitchFamily="18" charset="0"/>
              </a:rPr>
              <a:t>Ionization Chamber</a:t>
            </a:r>
            <a:endParaRPr lang="en-GB" sz="1600" b="1" dirty="0"/>
          </a:p>
        </p:txBody>
      </p:sp>
      <p:sp>
        <p:nvSpPr>
          <p:cNvPr id="32" name="Rectangle 9">
            <a:extLst>
              <a:ext uri="{FF2B5EF4-FFF2-40B4-BE49-F238E27FC236}">
                <a16:creationId xmlns:a16="http://schemas.microsoft.com/office/drawing/2014/main" id="{BD686EB1-7353-122A-53E3-36232D1C2790}"/>
              </a:ext>
            </a:extLst>
          </p:cNvPr>
          <p:cNvSpPr/>
          <p:nvPr/>
        </p:nvSpPr>
        <p:spPr>
          <a:xfrm>
            <a:off x="8393264" y="4142260"/>
            <a:ext cx="961620" cy="48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kern="100"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NaI</a:t>
            </a:r>
            <a:endParaRPr lang="en-GB" sz="1600" b="1" dirty="0"/>
          </a:p>
        </p:txBody>
      </p:sp>
      <p:cxnSp>
        <p:nvCxnSpPr>
          <p:cNvPr id="33" name="Connettore 2 32"/>
          <p:cNvCxnSpPr/>
          <p:nvPr/>
        </p:nvCxnSpPr>
        <p:spPr>
          <a:xfrm flipV="1">
            <a:off x="9287240" y="3837085"/>
            <a:ext cx="517172" cy="236700"/>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9537356" y="2117970"/>
            <a:ext cx="447076" cy="248478"/>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9">
            <a:extLst>
              <a:ext uri="{FF2B5EF4-FFF2-40B4-BE49-F238E27FC236}">
                <a16:creationId xmlns:a16="http://schemas.microsoft.com/office/drawing/2014/main" id="{BD686EB1-7353-122A-53E3-36232D1C2790}"/>
              </a:ext>
            </a:extLst>
          </p:cNvPr>
          <p:cNvSpPr/>
          <p:nvPr/>
        </p:nvSpPr>
        <p:spPr>
          <a:xfrm>
            <a:off x="11056812" y="4157500"/>
            <a:ext cx="961620" cy="48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kern="100"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BgO</a:t>
            </a:r>
            <a:endParaRPr lang="en-GB" sz="1600" b="1" dirty="0"/>
          </a:p>
        </p:txBody>
      </p:sp>
      <p:cxnSp>
        <p:nvCxnSpPr>
          <p:cNvPr id="36" name="Connettore 2 35"/>
          <p:cNvCxnSpPr/>
          <p:nvPr/>
        </p:nvCxnSpPr>
        <p:spPr>
          <a:xfrm flipH="1" flipV="1">
            <a:off x="10829989" y="3760961"/>
            <a:ext cx="432046" cy="358338"/>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8" descr="F:\vladimir\Projekti\2017_JET_Water_activation\September_2018_Calibration_measurements\Detectors.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69079" y="3343590"/>
            <a:ext cx="1231964" cy="2045602"/>
          </a:xfrm>
          <a:prstGeom prst="rect">
            <a:avLst/>
          </a:prstGeom>
          <a:noFill/>
          <a:ln>
            <a:noFill/>
          </a:ln>
        </p:spPr>
      </p:pic>
      <p:sp>
        <p:nvSpPr>
          <p:cNvPr id="16384" name="CasellaDiTesto 16383"/>
          <p:cNvSpPr txBox="1"/>
          <p:nvPr/>
        </p:nvSpPr>
        <p:spPr>
          <a:xfrm>
            <a:off x="7485061" y="1322165"/>
            <a:ext cx="5112568" cy="369332"/>
          </a:xfrm>
          <a:prstGeom prst="rect">
            <a:avLst/>
          </a:prstGeom>
          <a:noFill/>
        </p:spPr>
        <p:txBody>
          <a:bodyPr wrap="square" rtlCol="0">
            <a:spAutoFit/>
          </a:bodyPr>
          <a:lstStyle/>
          <a:p>
            <a:r>
              <a:rPr lang="it-IT" b="1" dirty="0">
                <a:solidFill>
                  <a:srgbClr val="002060"/>
                </a:solidFill>
                <a:latin typeface="Verdana" panose="020B0604030504040204" pitchFamily="34" charset="0"/>
                <a:ea typeface="Verdana" panose="020B0604030504040204" pitchFamily="34" charset="0"/>
              </a:rPr>
              <a:t>WATER ACTIVATION EXP ASSEMBLY</a:t>
            </a:r>
          </a:p>
        </p:txBody>
      </p:sp>
      <p:sp>
        <p:nvSpPr>
          <p:cNvPr id="16389" name="CasellaDiTesto 16388"/>
          <p:cNvSpPr txBox="1"/>
          <p:nvPr/>
        </p:nvSpPr>
        <p:spPr>
          <a:xfrm>
            <a:off x="3924579" y="1287182"/>
            <a:ext cx="4176464" cy="553998"/>
          </a:xfrm>
          <a:prstGeom prst="rect">
            <a:avLst/>
          </a:prstGeom>
          <a:noFill/>
        </p:spPr>
        <p:txBody>
          <a:bodyPr wrap="square" rtlCol="0">
            <a:spAutoFit/>
          </a:bodyPr>
          <a:lstStyle/>
          <a:p>
            <a:r>
              <a:rPr lang="it-IT" b="1" dirty="0">
                <a:latin typeface="Verdana" panose="020B0604030504040204" pitchFamily="34" charset="0"/>
                <a:ea typeface="Verdana" panose="020B0604030504040204" pitchFamily="34" charset="0"/>
              </a:rPr>
              <a:t>Location of WACT </a:t>
            </a:r>
            <a:r>
              <a:rPr lang="it-IT" b="1" dirty="0" err="1">
                <a:latin typeface="Verdana" panose="020B0604030504040204" pitchFamily="34" charset="0"/>
                <a:ea typeface="Verdana" panose="020B0604030504040204" pitchFamily="34" charset="0"/>
              </a:rPr>
              <a:t>system</a:t>
            </a:r>
            <a:endParaRPr lang="it-IT" b="1" dirty="0">
              <a:latin typeface="Verdana" panose="020B0604030504040204" pitchFamily="34" charset="0"/>
              <a:ea typeface="Verdana" panose="020B0604030504040204" pitchFamily="34" charset="0"/>
            </a:endParaRPr>
          </a:p>
          <a:p>
            <a:r>
              <a:rPr lang="it-IT" sz="1200" b="1" dirty="0">
                <a:solidFill>
                  <a:schemeClr val="tx2"/>
                </a:solidFill>
                <a:latin typeface="Verdana" panose="020B0604030504040204" pitchFamily="34" charset="0"/>
                <a:ea typeface="Verdana" panose="020B0604030504040204" pitchFamily="34" charset="0"/>
              </a:rPr>
              <a:t>Outlet </a:t>
            </a:r>
            <a:r>
              <a:rPr lang="it-IT" sz="1200" b="1" dirty="0" err="1">
                <a:solidFill>
                  <a:schemeClr val="tx2"/>
                </a:solidFill>
                <a:latin typeface="Verdana" panose="020B0604030504040204" pitchFamily="34" charset="0"/>
                <a:ea typeface="Verdana" panose="020B0604030504040204" pitchFamily="34" charset="0"/>
              </a:rPr>
              <a:t>horizontal</a:t>
            </a:r>
            <a:r>
              <a:rPr lang="it-IT" sz="1200" b="1" dirty="0">
                <a:solidFill>
                  <a:schemeClr val="tx2"/>
                </a:solidFill>
                <a:latin typeface="Verdana" panose="020B0604030504040204" pitchFamily="34" charset="0"/>
                <a:ea typeface="Verdana" panose="020B0604030504040204" pitchFamily="34" charset="0"/>
              </a:rPr>
              <a:t> pipe</a:t>
            </a:r>
          </a:p>
        </p:txBody>
      </p:sp>
      <p:sp>
        <p:nvSpPr>
          <p:cNvPr id="16390" name="CasellaDiTesto 16389"/>
          <p:cNvSpPr txBox="1"/>
          <p:nvPr/>
        </p:nvSpPr>
        <p:spPr>
          <a:xfrm>
            <a:off x="4591018" y="2121975"/>
            <a:ext cx="2167627" cy="646331"/>
          </a:xfrm>
          <a:prstGeom prst="rect">
            <a:avLst/>
          </a:prstGeom>
          <a:noFill/>
        </p:spPr>
        <p:txBody>
          <a:bodyPr wrap="square" rtlCol="0">
            <a:spAutoFit/>
          </a:bodyPr>
          <a:lstStyle/>
          <a:p>
            <a:r>
              <a:rPr lang="it-IT" dirty="0" err="1">
                <a:solidFill>
                  <a:schemeClr val="bg1"/>
                </a:solidFill>
                <a:latin typeface="Verdana" panose="020B0604030504040204" pitchFamily="34" charset="0"/>
                <a:ea typeface="Verdana" panose="020B0604030504040204" pitchFamily="34" charset="0"/>
              </a:rPr>
              <a:t>Oct</a:t>
            </a:r>
            <a:r>
              <a:rPr lang="it-IT" dirty="0">
                <a:solidFill>
                  <a:schemeClr val="bg1"/>
                </a:solidFill>
                <a:latin typeface="Verdana" panose="020B0604030504040204" pitchFamily="34" charset="0"/>
                <a:ea typeface="Verdana" panose="020B0604030504040204" pitchFamily="34" charset="0"/>
              </a:rPr>
              <a:t> 4 </a:t>
            </a:r>
            <a:r>
              <a:rPr lang="it-IT" dirty="0" err="1">
                <a:solidFill>
                  <a:schemeClr val="bg1"/>
                </a:solidFill>
                <a:latin typeface="Verdana" panose="020B0604030504040204" pitchFamily="34" charset="0"/>
                <a:ea typeface="Verdana" panose="020B0604030504040204" pitchFamily="34" charset="0"/>
              </a:rPr>
              <a:t>Basement</a:t>
            </a:r>
            <a:r>
              <a:rPr lang="it-IT" dirty="0">
                <a:solidFill>
                  <a:schemeClr val="bg1"/>
                </a:solidFill>
                <a:latin typeface="Verdana" panose="020B0604030504040204" pitchFamily="34" charset="0"/>
                <a:ea typeface="Verdana" panose="020B0604030504040204" pitchFamily="34" charset="0"/>
              </a:rPr>
              <a:t> </a:t>
            </a:r>
          </a:p>
          <a:p>
            <a:r>
              <a:rPr lang="it-IT" dirty="0">
                <a:solidFill>
                  <a:schemeClr val="bg1"/>
                </a:solidFill>
                <a:latin typeface="Verdana" panose="020B0604030504040204" pitchFamily="34" charset="0"/>
                <a:ea typeface="Verdana" panose="020B0604030504040204" pitchFamily="34" charset="0"/>
              </a:rPr>
              <a:t>Pipe </a:t>
            </a:r>
            <a:r>
              <a:rPr lang="it-IT" dirty="0" err="1">
                <a:solidFill>
                  <a:schemeClr val="bg1"/>
                </a:solidFill>
                <a:latin typeface="Verdana" panose="020B0604030504040204" pitchFamily="34" charset="0"/>
                <a:ea typeface="Verdana" panose="020B0604030504040204" pitchFamily="34" charset="0"/>
              </a:rPr>
              <a:t>forest</a:t>
            </a:r>
            <a:endParaRPr lang="it-IT" dirty="0">
              <a:solidFill>
                <a:schemeClr val="bg1"/>
              </a:solidFill>
              <a:latin typeface="Verdana" panose="020B0604030504040204" pitchFamily="34" charset="0"/>
              <a:ea typeface="Verdana" panose="020B0604030504040204" pitchFamily="34" charset="0"/>
            </a:endParaRPr>
          </a:p>
        </p:txBody>
      </p:sp>
      <p:sp>
        <p:nvSpPr>
          <p:cNvPr id="16391" name="Freccia a destra 16390"/>
          <p:cNvSpPr/>
          <p:nvPr/>
        </p:nvSpPr>
        <p:spPr>
          <a:xfrm>
            <a:off x="7804076" y="6199876"/>
            <a:ext cx="720080" cy="22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92" name="CasellaDiTesto 16391"/>
          <p:cNvSpPr txBox="1"/>
          <p:nvPr/>
        </p:nvSpPr>
        <p:spPr>
          <a:xfrm>
            <a:off x="8636165" y="6167045"/>
            <a:ext cx="3270755" cy="646331"/>
          </a:xfrm>
          <a:prstGeom prst="rect">
            <a:avLst/>
          </a:prstGeom>
          <a:noFill/>
        </p:spPr>
        <p:txBody>
          <a:bodyPr wrap="square" rtlCol="0">
            <a:spAutoFit/>
          </a:bodyPr>
          <a:lstStyle/>
          <a:p>
            <a:r>
              <a:rPr lang="it-IT" dirty="0">
                <a:latin typeface="Verdana" panose="020B0604030504040204" pitchFamily="34" charset="0"/>
                <a:ea typeface="Verdana" panose="020B0604030504040204" pitchFamily="34" charset="0"/>
              </a:rPr>
              <a:t>Online </a:t>
            </a:r>
            <a:r>
              <a:rPr lang="it-IT" dirty="0" err="1">
                <a:latin typeface="Verdana" panose="020B0604030504040204" pitchFamily="34" charset="0"/>
                <a:ea typeface="Verdana" panose="020B0604030504040204" pitchFamily="34" charset="0"/>
              </a:rPr>
              <a:t>acquisition</a:t>
            </a:r>
            <a:r>
              <a:rPr lang="it-IT" dirty="0">
                <a:latin typeface="Verdana" panose="020B0604030504040204" pitchFamily="34" charset="0"/>
                <a:ea typeface="Verdana" panose="020B0604030504040204" pitchFamily="34" charset="0"/>
              </a:rPr>
              <a:t>-CODAS</a:t>
            </a:r>
          </a:p>
          <a:p>
            <a:r>
              <a:rPr lang="it-IT" dirty="0">
                <a:latin typeface="Verdana" panose="020B0604030504040204" pitchFamily="34" charset="0"/>
                <a:ea typeface="Verdana" panose="020B0604030504040204" pitchFamily="34" charset="0"/>
              </a:rPr>
              <a:t> </a:t>
            </a:r>
          </a:p>
        </p:txBody>
      </p:sp>
      <p:sp>
        <p:nvSpPr>
          <p:cNvPr id="8" name="Rettangolo 7"/>
          <p:cNvSpPr/>
          <p:nvPr/>
        </p:nvSpPr>
        <p:spPr>
          <a:xfrm>
            <a:off x="99337" y="614279"/>
            <a:ext cx="12013558" cy="707886"/>
          </a:xfrm>
          <a:prstGeom prst="rect">
            <a:avLst/>
          </a:prstGeom>
        </p:spPr>
        <p:txBody>
          <a:bodyPr wrap="square">
            <a:spAutoFit/>
          </a:bodyPr>
          <a:lstStyle/>
          <a:p>
            <a:pPr>
              <a:buClr>
                <a:srgbClr val="C00000"/>
              </a:buClr>
              <a:buSzPct val="150000"/>
            </a:pPr>
            <a:r>
              <a:rPr lang="en-US" sz="2000" b="1" dirty="0">
                <a:solidFill>
                  <a:schemeClr val="bg2">
                    <a:lumMod val="10000"/>
                  </a:schemeClr>
                </a:solidFill>
                <a:latin typeface="Verdana" panose="020B0604030504040204" pitchFamily="34" charset="0"/>
                <a:ea typeface="Verdana" panose="020B0604030504040204" pitchFamily="34" charset="0"/>
                <a:cs typeface="Arial" panose="020B0604020202020204" pitchFamily="34" charset="0"/>
              </a:rPr>
              <a:t>Unique experiment in real tokamak water cooling loop under DT  for the validation of water activation predictions in ITER </a:t>
            </a:r>
          </a:p>
        </p:txBody>
      </p:sp>
      <p:sp>
        <p:nvSpPr>
          <p:cNvPr id="17" name="Stella a 5 punte 16"/>
          <p:cNvSpPr/>
          <p:nvPr/>
        </p:nvSpPr>
        <p:spPr>
          <a:xfrm>
            <a:off x="4691844" y="3970545"/>
            <a:ext cx="216024" cy="20213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cxnSp>
        <p:nvCxnSpPr>
          <p:cNvPr id="5" name="Connettore 1 4"/>
          <p:cNvCxnSpPr/>
          <p:nvPr/>
        </p:nvCxnSpPr>
        <p:spPr>
          <a:xfrm>
            <a:off x="0" y="1322165"/>
            <a:ext cx="12288688" cy="0"/>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Picture 2">
            <a:extLst>
              <a:ext uri="{FF2B5EF4-FFF2-40B4-BE49-F238E27FC236}">
                <a16:creationId xmlns:a16="http://schemas.microsoft.com/office/drawing/2014/main" id="{182F23CC-75D7-46F0-8820-1E545DA68E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74844" y="5565593"/>
            <a:ext cx="530517" cy="529491"/>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39466" y="6057430"/>
            <a:ext cx="8135216" cy="369332"/>
          </a:xfrm>
          <a:prstGeom prst="rect">
            <a:avLst/>
          </a:prstGeom>
          <a:noFill/>
        </p:spPr>
        <p:txBody>
          <a:bodyPr wrap="square" rtlCol="0">
            <a:spAutoFit/>
          </a:bodyPr>
          <a:lstStyle/>
          <a:p>
            <a:r>
              <a:rPr lang="it-IT" dirty="0" err="1">
                <a:latin typeface="Verdana" panose="020B0604030504040204" pitchFamily="34" charset="0"/>
                <a:ea typeface="Verdana" panose="020B0604030504040204" pitchFamily="34" charset="0"/>
              </a:rPr>
              <a:t>Measurements</a:t>
            </a:r>
            <a:r>
              <a:rPr lang="it-IT" dirty="0">
                <a:latin typeface="Verdana" panose="020B0604030504040204" pitchFamily="34" charset="0"/>
                <a:ea typeface="Verdana" panose="020B0604030504040204" pitchFamily="34" charset="0"/>
              </a:rPr>
              <a:t> of </a:t>
            </a:r>
            <a:r>
              <a:rPr lang="it-IT" dirty="0">
                <a:latin typeface="Symbol" panose="05050102010706020507" pitchFamily="18" charset="2"/>
                <a:ea typeface="Verdana" panose="020B0604030504040204" pitchFamily="34" charset="0"/>
              </a:rPr>
              <a:t>g</a:t>
            </a:r>
            <a:r>
              <a:rPr lang="it-IT" dirty="0">
                <a:latin typeface="Verdana" panose="020B0604030504040204" pitchFamily="34" charset="0"/>
                <a:ea typeface="Verdana" panose="020B0604030504040204" pitchFamily="34" charset="0"/>
              </a:rPr>
              <a:t> from </a:t>
            </a:r>
            <a:r>
              <a:rPr lang="it-IT" baseline="30000" dirty="0">
                <a:latin typeface="Verdana" panose="020B0604030504040204" pitchFamily="34" charset="0"/>
                <a:ea typeface="Verdana" panose="020B0604030504040204" pitchFamily="34" charset="0"/>
              </a:rPr>
              <a:t>16</a:t>
            </a:r>
            <a:r>
              <a:rPr lang="it-IT" dirty="0">
                <a:latin typeface="Verdana" panose="020B0604030504040204" pitchFamily="34" charset="0"/>
                <a:ea typeface="Verdana" panose="020B0604030504040204" pitchFamily="34" charset="0"/>
              </a:rPr>
              <a:t>N </a:t>
            </a:r>
            <a:r>
              <a:rPr lang="it-IT" dirty="0" err="1">
                <a:latin typeface="Verdana" panose="020B0604030504040204" pitchFamily="34" charset="0"/>
                <a:ea typeface="Verdana" panose="020B0604030504040204" pitchFamily="34" charset="0"/>
              </a:rPr>
              <a:t>decay</a:t>
            </a:r>
            <a:endParaRPr lang="it-IT" dirty="0">
              <a:latin typeface="Verdana" panose="020B0604030504040204" pitchFamily="34" charset="0"/>
              <a:ea typeface="Verdana" panose="020B0604030504040204" pitchFamily="34" charset="0"/>
            </a:endParaRPr>
          </a:p>
        </p:txBody>
      </p:sp>
      <p:sp>
        <p:nvSpPr>
          <p:cNvPr id="41" name="Segnaposto numero diapositiva 2"/>
          <p:cNvSpPr txBox="1">
            <a:spLocks/>
          </p:cNvSpPr>
          <p:nvPr/>
        </p:nvSpPr>
        <p:spPr>
          <a:xfrm>
            <a:off x="10992544" y="6525344"/>
            <a:ext cx="720080" cy="19917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pPr/>
              <a:t>13</a:t>
            </a:fld>
            <a:endParaRPr lang="en-GB" dirty="0"/>
          </a:p>
        </p:txBody>
      </p:sp>
    </p:spTree>
    <p:extLst>
      <p:ext uri="{BB962C8B-B14F-4D97-AF65-F5344CB8AC3E}">
        <p14:creationId xmlns:p14="http://schemas.microsoft.com/office/powerpoint/2010/main" val="109754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3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3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38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39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13" grpId="0"/>
      <p:bldP spid="16" grpId="0" animBg="1"/>
      <p:bldP spid="31" grpId="0" animBg="1"/>
      <p:bldP spid="32" grpId="0" animBg="1"/>
      <p:bldP spid="35" grpId="0" animBg="1"/>
      <p:bldP spid="16384" grpId="0"/>
      <p:bldP spid="16389" grpId="0"/>
      <p:bldP spid="16390" grpId="0"/>
      <p:bldP spid="16391" grpId="0" animBg="1"/>
      <p:bldP spid="1639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712" y="1320993"/>
            <a:ext cx="4786039" cy="398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p:txBody>
          <a:bodyPr/>
          <a:lstStyle/>
          <a:p>
            <a:r>
              <a:rPr lang="it-IT" dirty="0" smtClean="0"/>
              <a:t>SP-5 JET </a:t>
            </a:r>
            <a:r>
              <a:rPr lang="it-IT" dirty="0"/>
              <a:t>water activation experiment- first measurements in tokamak !!</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650"/>
          <a:stretch/>
        </p:blipFill>
        <p:spPr bwMode="auto">
          <a:xfrm>
            <a:off x="92816" y="1332655"/>
            <a:ext cx="5355112" cy="411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198612" y="5403101"/>
            <a:ext cx="6675432" cy="369332"/>
          </a:xfrm>
          <a:prstGeom prst="rect">
            <a:avLst/>
          </a:prstGeom>
          <a:noFill/>
        </p:spPr>
        <p:txBody>
          <a:bodyPr wrap="square" rtlCol="0">
            <a:spAutoFit/>
          </a:bodyPr>
          <a:lstStyle/>
          <a:p>
            <a:r>
              <a:rPr lang="it-IT" b="1" dirty="0" err="1">
                <a:latin typeface="Verdana" panose="020B0604030504040204" pitchFamily="34" charset="0"/>
                <a:ea typeface="Verdana" panose="020B0604030504040204" pitchFamily="34" charset="0"/>
              </a:rPr>
              <a:t>Delayed</a:t>
            </a:r>
            <a:r>
              <a:rPr lang="it-IT" b="1" dirty="0">
                <a:latin typeface="Verdana" panose="020B0604030504040204" pitchFamily="34" charset="0"/>
                <a:ea typeface="Verdana" panose="020B0604030504040204" pitchFamily="34" charset="0"/>
              </a:rPr>
              <a:t> </a:t>
            </a:r>
            <a:r>
              <a:rPr lang="it-IT" b="1" dirty="0" err="1">
                <a:latin typeface="Verdana" panose="020B0604030504040204" pitchFamily="34" charset="0"/>
                <a:ea typeface="Verdana" panose="020B0604030504040204" pitchFamily="34" charset="0"/>
              </a:rPr>
              <a:t>signal</a:t>
            </a:r>
            <a:r>
              <a:rPr lang="it-IT" b="1" dirty="0">
                <a:latin typeface="Verdana" panose="020B0604030504040204" pitchFamily="34" charset="0"/>
                <a:ea typeface="Verdana" panose="020B0604030504040204" pitchFamily="34" charset="0"/>
              </a:rPr>
              <a:t> due to </a:t>
            </a:r>
            <a:r>
              <a:rPr lang="it-IT" b="1" dirty="0" err="1">
                <a:latin typeface="Verdana" panose="020B0604030504040204" pitchFamily="34" charset="0"/>
                <a:ea typeface="Verdana" panose="020B0604030504040204" pitchFamily="34" charset="0"/>
              </a:rPr>
              <a:t>activated</a:t>
            </a:r>
            <a:r>
              <a:rPr lang="it-IT" b="1" dirty="0">
                <a:latin typeface="Verdana" panose="020B0604030504040204" pitchFamily="34" charset="0"/>
                <a:ea typeface="Verdana" panose="020B0604030504040204" pitchFamily="34" charset="0"/>
              </a:rPr>
              <a:t> water </a:t>
            </a:r>
          </a:p>
        </p:txBody>
      </p:sp>
      <p:cxnSp>
        <p:nvCxnSpPr>
          <p:cNvPr id="14" name="Connettore 2 13"/>
          <p:cNvCxnSpPr/>
          <p:nvPr/>
        </p:nvCxnSpPr>
        <p:spPr>
          <a:xfrm flipH="1" flipV="1">
            <a:off x="4295800" y="4705604"/>
            <a:ext cx="3168352" cy="748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6744072" y="5370835"/>
            <a:ext cx="7632088" cy="369332"/>
          </a:xfrm>
          <a:prstGeom prst="rect">
            <a:avLst/>
          </a:prstGeom>
          <a:noFill/>
        </p:spPr>
        <p:txBody>
          <a:bodyPr wrap="square" rtlCol="0">
            <a:spAutoFit/>
          </a:bodyPr>
          <a:lstStyle/>
          <a:p>
            <a:r>
              <a:rPr lang="it-IT" b="1" dirty="0">
                <a:solidFill>
                  <a:srgbClr val="A20000"/>
                </a:solidFill>
                <a:latin typeface="Verdana" panose="020B0604030504040204" pitchFamily="34" charset="0"/>
                <a:ea typeface="Verdana" panose="020B0604030504040204" pitchFamily="34" charset="0"/>
              </a:rPr>
              <a:t>Water </a:t>
            </a:r>
            <a:r>
              <a:rPr lang="it-IT" b="1" dirty="0" err="1">
                <a:solidFill>
                  <a:srgbClr val="A20000"/>
                </a:solidFill>
                <a:latin typeface="Verdana" panose="020B0604030504040204" pitchFamily="34" charset="0"/>
                <a:ea typeface="Verdana" panose="020B0604030504040204" pitchFamily="34" charset="0"/>
              </a:rPr>
              <a:t>activation</a:t>
            </a:r>
            <a:r>
              <a:rPr lang="it-IT" b="1" dirty="0">
                <a:solidFill>
                  <a:srgbClr val="A20000"/>
                </a:solidFill>
                <a:latin typeface="Verdana" panose="020B0604030504040204" pitchFamily="34" charset="0"/>
                <a:ea typeface="Verdana" panose="020B0604030504040204" pitchFamily="34" charset="0"/>
              </a:rPr>
              <a:t> 6&amp;7 </a:t>
            </a:r>
            <a:r>
              <a:rPr lang="it-IT" b="1" dirty="0" err="1">
                <a:solidFill>
                  <a:srgbClr val="A20000"/>
                </a:solidFill>
                <a:latin typeface="Verdana" panose="020B0604030504040204" pitchFamily="34" charset="0"/>
                <a:ea typeface="Verdana" panose="020B0604030504040204" pitchFamily="34" charset="0"/>
              </a:rPr>
              <a:t>MeV</a:t>
            </a:r>
            <a:r>
              <a:rPr lang="it-IT" b="1" dirty="0">
                <a:solidFill>
                  <a:srgbClr val="A20000"/>
                </a:solidFill>
                <a:latin typeface="Verdana" panose="020B0604030504040204" pitchFamily="34" charset="0"/>
                <a:ea typeface="Verdana" panose="020B0604030504040204" pitchFamily="34" charset="0"/>
              </a:rPr>
              <a:t> </a:t>
            </a:r>
            <a:r>
              <a:rPr lang="it-IT" b="1" dirty="0" err="1">
                <a:solidFill>
                  <a:srgbClr val="A20000"/>
                </a:solidFill>
                <a:latin typeface="Verdana" panose="020B0604030504040204" pitchFamily="34" charset="0"/>
                <a:ea typeface="Verdana" panose="020B0604030504040204" pitchFamily="34" charset="0"/>
              </a:rPr>
              <a:t>peaks</a:t>
            </a:r>
            <a:r>
              <a:rPr lang="it-IT" b="1" dirty="0">
                <a:solidFill>
                  <a:srgbClr val="A20000"/>
                </a:solidFill>
                <a:latin typeface="Verdana" panose="020B0604030504040204" pitchFamily="34" charset="0"/>
                <a:ea typeface="Verdana" panose="020B0604030504040204" pitchFamily="34" charset="0"/>
              </a:rPr>
              <a:t>!!</a:t>
            </a:r>
          </a:p>
        </p:txBody>
      </p:sp>
      <p:sp>
        <p:nvSpPr>
          <p:cNvPr id="17" name="CasellaDiTesto 16"/>
          <p:cNvSpPr txBox="1"/>
          <p:nvPr/>
        </p:nvSpPr>
        <p:spPr>
          <a:xfrm>
            <a:off x="551384" y="1097939"/>
            <a:ext cx="4968552" cy="276999"/>
          </a:xfrm>
          <a:prstGeom prst="rect">
            <a:avLst/>
          </a:prstGeom>
          <a:noFill/>
        </p:spPr>
        <p:txBody>
          <a:bodyPr wrap="square" rtlCol="0">
            <a:spAutoFit/>
          </a:bodyPr>
          <a:lstStyle/>
          <a:p>
            <a:r>
              <a:rPr lang="it-IT" sz="1200" dirty="0">
                <a:latin typeface="Verdana" panose="020B0604030504040204" pitchFamily="34" charset="0"/>
                <a:ea typeface="Verdana" panose="020B0604030504040204" pitchFamily="34" charset="0"/>
              </a:rPr>
              <a:t>DT </a:t>
            </a:r>
            <a:r>
              <a:rPr lang="it-IT" sz="1200" dirty="0" err="1">
                <a:latin typeface="Verdana" panose="020B0604030504040204" pitchFamily="34" charset="0"/>
                <a:ea typeface="Verdana" panose="020B0604030504040204" pitchFamily="34" charset="0"/>
              </a:rPr>
              <a:t>neutrons</a:t>
            </a:r>
            <a:r>
              <a:rPr lang="it-IT" sz="1200" dirty="0">
                <a:latin typeface="Verdana" panose="020B0604030504040204" pitchFamily="34" charset="0"/>
                <a:ea typeface="Verdana" panose="020B0604030504040204" pitchFamily="34" charset="0"/>
              </a:rPr>
              <a:t> from T </a:t>
            </a:r>
            <a:r>
              <a:rPr lang="it-IT" sz="1200" dirty="0" err="1">
                <a:latin typeface="Verdana" panose="020B0604030504040204" pitchFamily="34" charset="0"/>
                <a:ea typeface="Verdana" panose="020B0604030504040204" pitchFamily="34" charset="0"/>
              </a:rPr>
              <a:t>burn</a:t>
            </a:r>
            <a:r>
              <a:rPr lang="it-IT" sz="1200" dirty="0">
                <a:latin typeface="Verdana" panose="020B0604030504040204" pitchFamily="34" charset="0"/>
                <a:ea typeface="Verdana" panose="020B0604030504040204" pitchFamily="34" charset="0"/>
              </a:rPr>
              <a:t>-up ~1% </a:t>
            </a:r>
            <a:r>
              <a:rPr lang="it-IT" sz="1200" dirty="0" err="1">
                <a:latin typeface="Verdana" panose="020B0604030504040204" pitchFamily="34" charset="0"/>
                <a:ea typeface="Verdana" panose="020B0604030504040204" pitchFamily="34" charset="0"/>
              </a:rPr>
              <a:t>total</a:t>
            </a:r>
            <a:r>
              <a:rPr lang="it-IT" sz="1200" dirty="0">
                <a:latin typeface="Verdana" panose="020B0604030504040204" pitchFamily="34" charset="0"/>
                <a:ea typeface="Verdana" panose="020B0604030504040204" pitchFamily="34" charset="0"/>
              </a:rPr>
              <a:t> N </a:t>
            </a:r>
            <a:r>
              <a:rPr lang="it-IT" sz="1200" dirty="0" err="1">
                <a:latin typeface="Verdana" panose="020B0604030504040204" pitchFamily="34" charset="0"/>
                <a:ea typeface="Verdana" panose="020B0604030504040204" pitchFamily="34" charset="0"/>
              </a:rPr>
              <a:t>yield</a:t>
            </a:r>
            <a:r>
              <a:rPr lang="it-IT" sz="1200" dirty="0">
                <a:latin typeface="Verdana" panose="020B0604030504040204" pitchFamily="34" charset="0"/>
                <a:ea typeface="Verdana" panose="020B0604030504040204" pitchFamily="34" charset="0"/>
              </a:rPr>
              <a:t> </a:t>
            </a:r>
          </a:p>
        </p:txBody>
      </p:sp>
      <p:pic>
        <p:nvPicPr>
          <p:cNvPr id="2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021" t="28036" r="8311"/>
          <a:stretch/>
        </p:blipFill>
        <p:spPr bwMode="auto">
          <a:xfrm>
            <a:off x="10061336" y="5706115"/>
            <a:ext cx="846045" cy="545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51" r="42089" b="40142"/>
          <a:stretch/>
        </p:blipFill>
        <p:spPr bwMode="auto">
          <a:xfrm>
            <a:off x="9120336" y="5815699"/>
            <a:ext cx="936104" cy="32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CasellaDiTesto 27"/>
          <p:cNvSpPr txBox="1"/>
          <p:nvPr/>
        </p:nvSpPr>
        <p:spPr>
          <a:xfrm rot="16200000">
            <a:off x="4405636" y="1941961"/>
            <a:ext cx="2010801" cy="369332"/>
          </a:xfrm>
          <a:prstGeom prst="rect">
            <a:avLst/>
          </a:prstGeom>
          <a:noFill/>
        </p:spPr>
        <p:txBody>
          <a:bodyPr wrap="square" rtlCol="0">
            <a:spAutoFit/>
          </a:bodyPr>
          <a:lstStyle/>
          <a:p>
            <a:r>
              <a:rPr lang="it-IT" dirty="0">
                <a:solidFill>
                  <a:schemeClr val="accent6">
                    <a:lumMod val="75000"/>
                  </a:schemeClr>
                </a:solidFill>
              </a:rPr>
              <a:t>BGO - WACT</a:t>
            </a:r>
          </a:p>
        </p:txBody>
      </p:sp>
      <p:sp>
        <p:nvSpPr>
          <p:cNvPr id="3" name="Rettangolo 2"/>
          <p:cNvSpPr/>
          <p:nvPr/>
        </p:nvSpPr>
        <p:spPr>
          <a:xfrm>
            <a:off x="198612" y="5781163"/>
            <a:ext cx="11874052" cy="1200329"/>
          </a:xfrm>
          <a:prstGeom prst="rect">
            <a:avLst/>
          </a:prstGeom>
        </p:spPr>
        <p:txBody>
          <a:bodyPr wrap="square">
            <a:spAutoFit/>
          </a:bodyPr>
          <a:lstStyle/>
          <a:p>
            <a:pPr marL="285750" indent="-285750">
              <a:buFontTx/>
              <a:buChar char="-"/>
            </a:pPr>
            <a:r>
              <a:rPr lang="it-IT" dirty="0" smtClean="0">
                <a:latin typeface="Verdana" panose="020B0604030504040204" pitchFamily="34" charset="0"/>
                <a:ea typeface="Verdana" panose="020B0604030504040204" pitchFamily="34" charset="0"/>
              </a:rPr>
              <a:t>Ionisation Chambers and NaI detectors not working </a:t>
            </a:r>
          </a:p>
          <a:p>
            <a:pPr marL="285750" indent="-285750">
              <a:buFontTx/>
              <a:buChar char="-"/>
            </a:pPr>
            <a:r>
              <a:rPr lang="it-IT" dirty="0" smtClean="0">
                <a:latin typeface="Verdana" panose="020B0604030504040204" pitchFamily="34" charset="0"/>
                <a:ea typeface="Verdana" panose="020B0604030504040204" pitchFamily="34" charset="0"/>
              </a:rPr>
              <a:t>Calibration planned in 2024 </a:t>
            </a:r>
          </a:p>
          <a:p>
            <a:r>
              <a:rPr lang="it-IT" dirty="0" smtClean="0">
                <a:latin typeface="Verdana" panose="020B0604030504040204" pitchFamily="34" charset="0"/>
                <a:ea typeface="Verdana" panose="020B0604030504040204" pitchFamily="34" charset="0"/>
              </a:rPr>
              <a:t>- Post-analysis </a:t>
            </a:r>
            <a:r>
              <a:rPr lang="it-IT" dirty="0">
                <a:latin typeface="Verdana" panose="020B0604030504040204" pitchFamily="34" charset="0"/>
                <a:ea typeface="Verdana" panose="020B0604030504040204" pitchFamily="34" charset="0"/>
              </a:rPr>
              <a:t>with Actiflow/Gammaflow, </a:t>
            </a:r>
            <a:r>
              <a:rPr lang="it-IT" dirty="0" smtClean="0">
                <a:latin typeface="Verdana" panose="020B0604030504040204" pitchFamily="34" charset="0"/>
                <a:ea typeface="Verdana" panose="020B0604030504040204" pitchFamily="34" charset="0"/>
              </a:rPr>
              <a:t>RSTM (F4E), </a:t>
            </a:r>
            <a:r>
              <a:rPr lang="it-IT" dirty="0">
                <a:latin typeface="Verdana" panose="020B0604030504040204" pitchFamily="34" charset="0"/>
                <a:ea typeface="Verdana" panose="020B0604030504040204" pitchFamily="34" charset="0"/>
              </a:rPr>
              <a:t>FLUNED &amp; DEMO tool in </a:t>
            </a:r>
            <a:r>
              <a:rPr lang="it-IT" dirty="0" smtClean="0">
                <a:latin typeface="Verdana" panose="020B0604030504040204" pitchFamily="34" charset="0"/>
                <a:ea typeface="Verdana" panose="020B0604030504040204" pitchFamily="34" charset="0"/>
              </a:rPr>
              <a:t>2024 in collaboration with F4E</a:t>
            </a:r>
            <a:endParaRPr lang="it-IT" dirty="0">
              <a:latin typeface="Verdana" panose="020B0604030504040204" pitchFamily="34" charset="0"/>
              <a:ea typeface="Verdana" panose="020B0604030504040204" pitchFamily="34" charset="0"/>
            </a:endParaRPr>
          </a:p>
        </p:txBody>
      </p:sp>
      <p:sp>
        <p:nvSpPr>
          <p:cNvPr id="8" name="CasellaDiTesto 7"/>
          <p:cNvSpPr txBox="1"/>
          <p:nvPr/>
        </p:nvSpPr>
        <p:spPr>
          <a:xfrm>
            <a:off x="623392" y="728607"/>
            <a:ext cx="4320480" cy="369332"/>
          </a:xfrm>
          <a:prstGeom prst="rect">
            <a:avLst/>
          </a:prstGeom>
          <a:noFill/>
        </p:spPr>
        <p:txBody>
          <a:bodyPr wrap="square" rtlCol="0">
            <a:spAutoFit/>
          </a:bodyPr>
          <a:lstStyle/>
          <a:p>
            <a:r>
              <a:rPr lang="it-IT" b="1" dirty="0">
                <a:latin typeface="Verdana" panose="020B0604030504040204" pitchFamily="34" charset="0"/>
                <a:ea typeface="Verdana" panose="020B0604030504040204" pitchFamily="34" charset="0"/>
              </a:rPr>
              <a:t>C45 DD </a:t>
            </a:r>
            <a:r>
              <a:rPr lang="it-IT" b="1" dirty="0" err="1">
                <a:latin typeface="Verdana" panose="020B0604030504040204" pitchFamily="34" charset="0"/>
                <a:ea typeface="Verdana" panose="020B0604030504040204" pitchFamily="34" charset="0"/>
              </a:rPr>
              <a:t>campaign</a:t>
            </a:r>
            <a:endParaRPr lang="it-IT" b="1" dirty="0">
              <a:latin typeface="Verdana" panose="020B0604030504040204" pitchFamily="34" charset="0"/>
              <a:ea typeface="Verdana" panose="020B0604030504040204" pitchFamily="34" charset="0"/>
            </a:endParaRPr>
          </a:p>
        </p:txBody>
      </p:sp>
      <p:sp>
        <p:nvSpPr>
          <p:cNvPr id="25" name="CasellaDiTesto 24"/>
          <p:cNvSpPr txBox="1"/>
          <p:nvPr/>
        </p:nvSpPr>
        <p:spPr>
          <a:xfrm>
            <a:off x="7871520" y="733314"/>
            <a:ext cx="4320480" cy="369332"/>
          </a:xfrm>
          <a:prstGeom prst="rect">
            <a:avLst/>
          </a:prstGeom>
          <a:noFill/>
        </p:spPr>
        <p:txBody>
          <a:bodyPr wrap="square" rtlCol="0">
            <a:spAutoFit/>
          </a:bodyPr>
          <a:lstStyle/>
          <a:p>
            <a:r>
              <a:rPr lang="it-IT" b="1" dirty="0">
                <a:latin typeface="Verdana" panose="020B0604030504040204" pitchFamily="34" charset="0"/>
                <a:ea typeface="Verdana" panose="020B0604030504040204" pitchFamily="34" charset="0"/>
              </a:rPr>
              <a:t>DTE3 </a:t>
            </a:r>
            <a:r>
              <a:rPr lang="it-IT" b="1" dirty="0" err="1">
                <a:latin typeface="Verdana" panose="020B0604030504040204" pitchFamily="34" charset="0"/>
                <a:ea typeface="Verdana" panose="020B0604030504040204" pitchFamily="34" charset="0"/>
              </a:rPr>
              <a:t>campaign</a:t>
            </a:r>
            <a:endParaRPr lang="it-IT" b="1" dirty="0">
              <a:latin typeface="Verdana" panose="020B0604030504040204" pitchFamily="34" charset="0"/>
              <a:ea typeface="Verdana" panose="020B0604030504040204" pitchFamily="34" charset="0"/>
            </a:endParaRPr>
          </a:p>
        </p:txBody>
      </p:sp>
      <p:pic>
        <p:nvPicPr>
          <p:cNvPr id="21" name="Picture 2">
            <a:extLst>
              <a:ext uri="{FF2B5EF4-FFF2-40B4-BE49-F238E27FC236}">
                <a16:creationId xmlns:a16="http://schemas.microsoft.com/office/drawing/2014/main" id="{182F23CC-75D7-46F0-8820-1E545DA68E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9752" y="5706115"/>
            <a:ext cx="530517" cy="529491"/>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arrotondato 5"/>
          <p:cNvSpPr/>
          <p:nvPr/>
        </p:nvSpPr>
        <p:spPr>
          <a:xfrm>
            <a:off x="3611724" y="4081595"/>
            <a:ext cx="684076" cy="936104"/>
          </a:xfrm>
          <a:prstGeom prst="roundRect">
            <a:avLst/>
          </a:prstGeom>
          <a:noFill/>
          <a:ln>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p:cNvSpPr txBox="1"/>
          <p:nvPr/>
        </p:nvSpPr>
        <p:spPr>
          <a:xfrm rot="16200000">
            <a:off x="10259610" y="1860150"/>
            <a:ext cx="2010801" cy="369332"/>
          </a:xfrm>
          <a:prstGeom prst="rect">
            <a:avLst/>
          </a:prstGeom>
          <a:noFill/>
        </p:spPr>
        <p:txBody>
          <a:bodyPr wrap="square" rtlCol="0">
            <a:spAutoFit/>
          </a:bodyPr>
          <a:lstStyle/>
          <a:p>
            <a:r>
              <a:rPr lang="it-IT" dirty="0">
                <a:solidFill>
                  <a:schemeClr val="accent6">
                    <a:lumMod val="75000"/>
                  </a:schemeClr>
                </a:solidFill>
              </a:rPr>
              <a:t>BGO - WACT</a:t>
            </a:r>
          </a:p>
        </p:txBody>
      </p:sp>
      <p:sp>
        <p:nvSpPr>
          <p:cNvPr id="30" name="Rettangolo arrotondato 29"/>
          <p:cNvSpPr/>
          <p:nvPr/>
        </p:nvSpPr>
        <p:spPr>
          <a:xfrm>
            <a:off x="9552384" y="3937031"/>
            <a:ext cx="684076" cy="936104"/>
          </a:xfrm>
          <a:prstGeom prst="roundRect">
            <a:avLst/>
          </a:prstGeom>
          <a:noFill/>
          <a:ln>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Connettore 2 30"/>
          <p:cNvCxnSpPr/>
          <p:nvPr/>
        </p:nvCxnSpPr>
        <p:spPr>
          <a:xfrm flipV="1">
            <a:off x="7536160" y="4873136"/>
            <a:ext cx="2052228" cy="5929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Segnaposto numero diapositiva 2"/>
          <p:cNvSpPr txBox="1">
            <a:spLocks/>
          </p:cNvSpPr>
          <p:nvPr/>
        </p:nvSpPr>
        <p:spPr>
          <a:xfrm>
            <a:off x="10992544" y="6525344"/>
            <a:ext cx="720080" cy="19917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pPr/>
              <a:t>14</a:t>
            </a:fld>
            <a:endParaRPr lang="en-GB" dirty="0"/>
          </a:p>
        </p:txBody>
      </p:sp>
    </p:spTree>
    <p:extLst>
      <p:ext uri="{BB962C8B-B14F-4D97-AF65-F5344CB8AC3E}">
        <p14:creationId xmlns:p14="http://schemas.microsoft.com/office/powerpoint/2010/main" val="224463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3"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chemeClr val="tx1">
                    <a:lumMod val="75000"/>
                    <a:lumOff val="25000"/>
                  </a:schemeClr>
                </a:solidFill>
                <a:latin typeface="Calibri" panose="020F0502020204030204" pitchFamily="34" charset="0"/>
                <a:ea typeface="SimSun" panose="02010600030101010101" pitchFamily="2" charset="-122"/>
              </a:rPr>
              <a:t>SP-5 </a:t>
            </a:r>
            <a:r>
              <a:rPr lang="en-US" dirty="0" err="1" smtClean="0">
                <a:solidFill>
                  <a:schemeClr val="tx1">
                    <a:lumMod val="75000"/>
                    <a:lumOff val="25000"/>
                  </a:schemeClr>
                </a:solidFill>
                <a:latin typeface="Calibri" panose="020F0502020204030204" pitchFamily="34" charset="0"/>
                <a:ea typeface="SimSun" panose="02010600030101010101" pitchFamily="2" charset="-122"/>
              </a:rPr>
              <a:t>Neutronics</a:t>
            </a:r>
            <a:r>
              <a:rPr lang="en-US" dirty="0">
                <a:solidFill>
                  <a:schemeClr val="tx1">
                    <a:lumMod val="75000"/>
                    <a:lumOff val="25000"/>
                  </a:schemeClr>
                </a:solidFill>
                <a:latin typeface="Calibri" panose="020F0502020204030204" pitchFamily="34" charset="0"/>
                <a:ea typeface="SimSun" panose="02010600030101010101" pitchFamily="2" charset="-122"/>
              </a:rPr>
              <a:t>, Nuclear waste and Safety</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graphicFrame>
        <p:nvGraphicFramePr>
          <p:cNvPr id="10" name="Espace réservé du contenu 9"/>
          <p:cNvGraphicFramePr>
            <a:graphicFrameLocks noGrp="1"/>
          </p:cNvGraphicFramePr>
          <p:nvPr>
            <p:ph idx="1"/>
            <p:extLst>
              <p:ext uri="{D42A27DB-BD31-4B8C-83A1-F6EECF244321}">
                <p14:modId xmlns:p14="http://schemas.microsoft.com/office/powerpoint/2010/main" val="2433381020"/>
              </p:ext>
            </p:extLst>
          </p:nvPr>
        </p:nvGraphicFramePr>
        <p:xfrm>
          <a:off x="147433" y="768511"/>
          <a:ext cx="11881319" cy="6065520"/>
        </p:xfrm>
        <a:graphic>
          <a:graphicData uri="http://schemas.openxmlformats.org/drawingml/2006/table">
            <a:tbl>
              <a:tblPr/>
              <a:tblGrid>
                <a:gridCol w="3712913">
                  <a:extLst>
                    <a:ext uri="{9D8B030D-6E8A-4147-A177-3AD203B41FA5}">
                      <a16:colId xmlns:a16="http://schemas.microsoft.com/office/drawing/2014/main" val="3928204978"/>
                    </a:ext>
                  </a:extLst>
                </a:gridCol>
                <a:gridCol w="5360095">
                  <a:extLst>
                    <a:ext uri="{9D8B030D-6E8A-4147-A177-3AD203B41FA5}">
                      <a16:colId xmlns:a16="http://schemas.microsoft.com/office/drawing/2014/main" val="1768180678"/>
                    </a:ext>
                  </a:extLst>
                </a:gridCol>
                <a:gridCol w="1368152">
                  <a:extLst>
                    <a:ext uri="{9D8B030D-6E8A-4147-A177-3AD203B41FA5}">
                      <a16:colId xmlns:a16="http://schemas.microsoft.com/office/drawing/2014/main" val="121672136"/>
                    </a:ext>
                  </a:extLst>
                </a:gridCol>
                <a:gridCol w="1440159">
                  <a:extLst>
                    <a:ext uri="{9D8B030D-6E8A-4147-A177-3AD203B41FA5}">
                      <a16:colId xmlns:a16="http://schemas.microsoft.com/office/drawing/2014/main" val="2379752051"/>
                    </a:ext>
                  </a:extLst>
                </a:gridCol>
              </a:tblGrid>
              <a:tr h="493235">
                <a:tc>
                  <a:txBody>
                    <a:bodyPr/>
                    <a:lstStyle/>
                    <a:p>
                      <a:pPr algn="l" fontAlgn="t"/>
                      <a:r>
                        <a:rPr lang="en-US" sz="1800" b="0" i="0" u="none" strike="noStrike" dirty="0">
                          <a:solidFill>
                            <a:srgbClr val="000000"/>
                          </a:solidFill>
                          <a:effectLst/>
                          <a:latin typeface="+mj-lt"/>
                        </a:rPr>
                        <a:t>2024 PrIO-5.3 </a:t>
                      </a:r>
                      <a:r>
                        <a:rPr lang="en-US" sz="1800" b="0" i="0" u="none" strike="noStrike" dirty="0" err="1">
                          <a:solidFill>
                            <a:srgbClr val="000000"/>
                          </a:solidFill>
                          <a:effectLst/>
                          <a:latin typeface="+mj-lt"/>
                        </a:rPr>
                        <a:t>Neutronics</a:t>
                      </a:r>
                      <a:r>
                        <a:rPr lang="en-US" sz="1800" b="0" i="0" u="none" strike="noStrike" dirty="0">
                          <a:solidFill>
                            <a:srgbClr val="000000"/>
                          </a:solidFill>
                          <a:effectLst/>
                          <a:latin typeface="+mj-lt"/>
                        </a:rPr>
                        <a:t> analysis of DTE3 campaign</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fr-FR" sz="1800" b="0" i="0" u="none" strike="noStrike" baseline="0" dirty="0" err="1" smtClean="0">
                          <a:solidFill>
                            <a:srgbClr val="000000"/>
                          </a:solidFill>
                          <a:effectLst/>
                          <a:latin typeface="+mj-lt"/>
                        </a:rPr>
                        <a:t>Resources</a:t>
                      </a:r>
                      <a:r>
                        <a:rPr lang="fr-FR" sz="1800" b="0" i="0" u="none" strike="noStrike" baseline="0" dirty="0" smtClean="0">
                          <a:solidFill>
                            <a:srgbClr val="000000"/>
                          </a:solidFill>
                          <a:effectLst/>
                          <a:latin typeface="+mj-lt"/>
                        </a:rPr>
                        <a:t> </a:t>
                      </a:r>
                      <a:r>
                        <a:rPr lang="fr-FR" sz="1800" b="0" i="0" u="none" strike="noStrike" baseline="0" dirty="0" err="1" smtClean="0">
                          <a:solidFill>
                            <a:srgbClr val="000000"/>
                          </a:solidFill>
                          <a:effectLst/>
                          <a:latin typeface="+mj-lt"/>
                        </a:rPr>
                        <a:t>agreed</a:t>
                      </a:r>
                      <a:r>
                        <a:rPr lang="fr-FR" sz="1800" b="0" i="0" u="none" strike="noStrike" baseline="0" dirty="0" smtClean="0">
                          <a:solidFill>
                            <a:srgbClr val="000000"/>
                          </a:solidFill>
                          <a:effectLst/>
                          <a:latin typeface="+mj-lt"/>
                        </a:rPr>
                        <a:t> in 2023 not </a:t>
                      </a:r>
                      <a:r>
                        <a:rPr lang="fr-FR" sz="1800" b="0" i="0" u="none" strike="noStrike" baseline="0" dirty="0" err="1" smtClean="0">
                          <a:solidFill>
                            <a:srgbClr val="000000"/>
                          </a:solidFill>
                          <a:effectLst/>
                          <a:latin typeface="+mj-lt"/>
                        </a:rPr>
                        <a:t>transferred</a:t>
                      </a:r>
                      <a:r>
                        <a:rPr lang="fr-FR" sz="1800" b="0" i="0" u="none" strike="noStrike" baseline="0" dirty="0" smtClean="0">
                          <a:solidFill>
                            <a:srgbClr val="000000"/>
                          </a:solidFill>
                          <a:effectLst/>
                          <a:latin typeface="+mj-lt"/>
                        </a:rPr>
                        <a:t> in IMS to </a:t>
                      </a:r>
                      <a:r>
                        <a:rPr lang="fr-FR" sz="1800" b="0" i="0" u="none" strike="noStrike" baseline="0" dirty="0" err="1" smtClean="0">
                          <a:solidFill>
                            <a:srgbClr val="000000"/>
                          </a:solidFill>
                          <a:effectLst/>
                          <a:latin typeface="+mj-lt"/>
                        </a:rPr>
                        <a:t>PrIO</a:t>
                      </a:r>
                      <a:r>
                        <a:rPr lang="fr-FR" sz="1800" b="0" i="0" u="none" strike="noStrike" baseline="0" dirty="0" smtClean="0">
                          <a:solidFill>
                            <a:srgbClr val="000000"/>
                          </a:solidFill>
                          <a:effectLst/>
                          <a:latin typeface="+mj-lt"/>
                        </a:rPr>
                        <a:t> to </a:t>
                      </a:r>
                      <a:r>
                        <a:rPr lang="fr-FR" sz="1800" b="0" i="0" u="none" strike="noStrike" baseline="0" dirty="0" err="1" smtClean="0">
                          <a:solidFill>
                            <a:srgbClr val="000000"/>
                          </a:solidFill>
                          <a:effectLst/>
                          <a:latin typeface="+mj-lt"/>
                        </a:rPr>
                        <a:t>cover</a:t>
                      </a:r>
                      <a:r>
                        <a:rPr lang="fr-FR" sz="1800" b="0" i="0" u="none" strike="noStrike" baseline="0" dirty="0" smtClean="0">
                          <a:solidFill>
                            <a:srgbClr val="000000"/>
                          </a:solidFill>
                          <a:effectLst/>
                          <a:latin typeface="+mj-lt"/>
                        </a:rPr>
                        <a:t> 2024, </a:t>
                      </a:r>
                      <a:r>
                        <a:rPr lang="fr-FR" sz="1800" b="0" i="0" u="none" strike="noStrike" baseline="0" dirty="0" err="1" smtClean="0">
                          <a:solidFill>
                            <a:srgbClr val="000000"/>
                          </a:solidFill>
                          <a:effectLst/>
                          <a:latin typeface="+mj-lt"/>
                        </a:rPr>
                        <a:t>pending</a:t>
                      </a:r>
                      <a:r>
                        <a:rPr lang="fr-FR" sz="1800" b="0" i="0" u="none" strike="noStrike" baseline="0" dirty="0" smtClean="0">
                          <a:solidFill>
                            <a:srgbClr val="000000"/>
                          </a:solidFill>
                          <a:effectLst/>
                          <a:latin typeface="+mj-lt"/>
                        </a:rPr>
                        <a:t> DTE3 + post </a:t>
                      </a:r>
                      <a:r>
                        <a:rPr lang="fr-FR" sz="1800" b="0" i="0" u="none" strike="noStrike" baseline="0" dirty="0" err="1" smtClean="0">
                          <a:solidFill>
                            <a:srgbClr val="000000"/>
                          </a:solidFill>
                          <a:effectLst/>
                          <a:latin typeface="+mj-lt"/>
                        </a:rPr>
                        <a:t>analysis</a:t>
                      </a:r>
                      <a:r>
                        <a:rPr lang="fr-FR" sz="1800" b="0" i="0" u="none" strike="noStrike" baseline="0" dirty="0" smtClean="0">
                          <a:solidFill>
                            <a:srgbClr val="000000"/>
                          </a:solidFill>
                          <a:effectLst/>
                          <a:latin typeface="+mj-lt"/>
                        </a:rPr>
                        <a:t> SSE (2PM) </a:t>
                      </a:r>
                      <a:endParaRPr lang="fr-FR"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fr-FR" sz="1800" b="0" i="0" u="none" strike="noStrike" dirty="0">
                          <a:solidFill>
                            <a:srgbClr val="000000"/>
                          </a:solidFill>
                          <a:effectLst/>
                          <a:latin typeface="+mj-lt"/>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fr-FR" sz="1800" b="0" i="0" u="none" strike="noStrike" smtClean="0">
                          <a:solidFill>
                            <a:srgbClr val="000000"/>
                          </a:solidFill>
                          <a:effectLst/>
                          <a:latin typeface="+mj-lt"/>
                        </a:rPr>
                        <a:t>32PM/2024 </a:t>
                      </a:r>
                      <a:r>
                        <a:rPr lang="fr-FR" sz="1400" b="0" i="0" u="none" strike="noStrike" dirty="0" smtClean="0">
                          <a:solidFill>
                            <a:srgbClr val="000000"/>
                          </a:solidFill>
                          <a:effectLst/>
                          <a:latin typeface="+mj-lt"/>
                        </a:rPr>
                        <a:t>(w/o UKAEA)</a:t>
                      </a:r>
                      <a:endParaRPr lang="fr-FR" sz="14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1089952"/>
                  </a:ext>
                </a:extLst>
              </a:tr>
              <a:tr h="1464529">
                <a:tc>
                  <a:txBody>
                    <a:bodyPr/>
                    <a:lstStyle/>
                    <a:p>
                      <a:pPr algn="l" fontAlgn="t"/>
                      <a:r>
                        <a:rPr lang="fr-FR" sz="1800" b="0" i="0" u="none" strike="noStrike" dirty="0" smtClean="0">
                          <a:solidFill>
                            <a:srgbClr val="000000"/>
                          </a:solidFill>
                          <a:effectLst/>
                          <a:latin typeface="+mj-lt"/>
                        </a:rPr>
                        <a:t>2024-25 PrIO-5.2: Neutronics </a:t>
                      </a:r>
                      <a:r>
                        <a:rPr lang="fr-FR" sz="1800" b="0" i="0" u="none" strike="noStrike" dirty="0" err="1" smtClean="0">
                          <a:solidFill>
                            <a:srgbClr val="000000"/>
                          </a:solidFill>
                          <a:effectLst/>
                          <a:latin typeface="+mj-lt"/>
                        </a:rPr>
                        <a:t>calculations</a:t>
                      </a:r>
                      <a:r>
                        <a:rPr lang="fr-FR" sz="1800" b="0" i="0" u="none" strike="noStrike" dirty="0" smtClean="0">
                          <a:solidFill>
                            <a:srgbClr val="000000"/>
                          </a:solidFill>
                          <a:effectLst/>
                          <a:latin typeface="+mj-lt"/>
                        </a:rPr>
                        <a:t> in the </a:t>
                      </a:r>
                      <a:r>
                        <a:rPr lang="fr-FR" sz="1800" b="0" i="0" u="none" strike="noStrike" dirty="0" err="1" smtClean="0">
                          <a:solidFill>
                            <a:srgbClr val="000000"/>
                          </a:solidFill>
                          <a:effectLst/>
                          <a:latin typeface="+mj-lt"/>
                        </a:rPr>
                        <a:t>context</a:t>
                      </a:r>
                      <a:r>
                        <a:rPr lang="fr-FR" sz="1800" b="0" i="0" u="none" strike="noStrike" baseline="0" dirty="0" smtClean="0">
                          <a:solidFill>
                            <a:srgbClr val="000000"/>
                          </a:solidFill>
                          <a:effectLst/>
                          <a:latin typeface="+mj-lt"/>
                        </a:rPr>
                        <a:t> of the ITER </a:t>
                      </a:r>
                      <a:r>
                        <a:rPr lang="fr-FR" sz="1800" b="0" i="0" u="none" strike="noStrike" baseline="0" dirty="0" err="1" smtClean="0">
                          <a:solidFill>
                            <a:srgbClr val="000000"/>
                          </a:solidFill>
                          <a:effectLst/>
                          <a:latin typeface="+mj-lt"/>
                        </a:rPr>
                        <a:t>re-baselining</a:t>
                      </a:r>
                      <a:r>
                        <a:rPr lang="fr-FR" sz="1800" b="0" i="0" u="none" strike="noStrike" baseline="0" dirty="0" smtClean="0">
                          <a:solidFill>
                            <a:srgbClr val="000000"/>
                          </a:solidFill>
                          <a:effectLst/>
                          <a:latin typeface="+mj-lt"/>
                        </a:rPr>
                        <a:t> </a:t>
                      </a:r>
                      <a:endParaRPr lang="fr-FR"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fr-FR" sz="1800" b="0" dirty="0" err="1" smtClean="0">
                          <a:latin typeface="+mj-lt"/>
                        </a:rPr>
                        <a:t>Adapt</a:t>
                      </a:r>
                      <a:r>
                        <a:rPr lang="fr-FR" sz="1800" b="0" dirty="0" smtClean="0">
                          <a:latin typeface="+mj-lt"/>
                        </a:rPr>
                        <a:t> radiation transport </a:t>
                      </a:r>
                      <a:r>
                        <a:rPr lang="fr-FR" sz="1800" b="0" dirty="0" err="1" smtClean="0">
                          <a:latin typeface="+mj-lt"/>
                        </a:rPr>
                        <a:t>coupling</a:t>
                      </a:r>
                      <a:r>
                        <a:rPr lang="fr-FR" sz="1800" b="0" dirty="0" smtClean="0">
                          <a:latin typeface="+mj-lt"/>
                        </a:rPr>
                        <a:t> </a:t>
                      </a:r>
                      <a:r>
                        <a:rPr lang="fr-FR" sz="1800" b="0" dirty="0" err="1" smtClean="0">
                          <a:latin typeface="+mj-lt"/>
                        </a:rPr>
                        <a:t>methodologies</a:t>
                      </a:r>
                      <a:r>
                        <a:rPr lang="fr-FR" sz="1800" b="0" dirty="0" smtClean="0">
                          <a:latin typeface="+mj-lt"/>
                        </a:rPr>
                        <a:t> and </a:t>
                      </a:r>
                      <a:r>
                        <a:rPr lang="fr-FR" sz="1800" b="0" dirty="0" err="1" smtClean="0">
                          <a:latin typeface="+mj-lt"/>
                        </a:rPr>
                        <a:t>neutronics</a:t>
                      </a:r>
                      <a:r>
                        <a:rPr lang="fr-FR" sz="1800" b="0" dirty="0" smtClean="0">
                          <a:latin typeface="+mj-lt"/>
                        </a:rPr>
                        <a:t> </a:t>
                      </a:r>
                      <a:r>
                        <a:rPr lang="fr-FR" sz="1800" b="0" dirty="0" err="1" smtClean="0">
                          <a:latin typeface="+mj-lt"/>
                        </a:rPr>
                        <a:t>tools</a:t>
                      </a:r>
                      <a:r>
                        <a:rPr lang="fr-FR" sz="1800" b="0" dirty="0" smtClean="0">
                          <a:latin typeface="+mj-lt"/>
                        </a:rPr>
                        <a:t> </a:t>
                      </a:r>
                      <a:r>
                        <a:rPr lang="fr-FR" sz="1800" b="0" dirty="0" err="1" smtClean="0">
                          <a:latin typeface="+mj-lt"/>
                        </a:rPr>
                        <a:t>with</a:t>
                      </a:r>
                      <a:r>
                        <a:rPr lang="fr-FR" sz="1800" b="0" dirty="0" smtClean="0">
                          <a:latin typeface="+mj-lt"/>
                        </a:rPr>
                        <a:t> the new ITER </a:t>
                      </a:r>
                      <a:r>
                        <a:rPr lang="fr-FR" sz="1800" b="0" dirty="0" err="1" smtClean="0">
                          <a:latin typeface="+mj-lt"/>
                        </a:rPr>
                        <a:t>materials</a:t>
                      </a:r>
                      <a:r>
                        <a:rPr lang="fr-FR" sz="1800" b="0" dirty="0" smtClean="0">
                          <a:latin typeface="+mj-lt"/>
                        </a:rPr>
                        <a:t> (full W </a:t>
                      </a:r>
                      <a:r>
                        <a:rPr lang="fr-FR" sz="1800" b="0" dirty="0" err="1" smtClean="0">
                          <a:latin typeface="+mj-lt"/>
                        </a:rPr>
                        <a:t>wall</a:t>
                      </a:r>
                      <a:r>
                        <a:rPr lang="fr-FR" sz="1800" b="0" dirty="0" smtClean="0">
                          <a:latin typeface="+mj-lt"/>
                        </a:rPr>
                        <a:t> &amp; </a:t>
                      </a:r>
                      <a:r>
                        <a:rPr lang="fr-FR" sz="1800" b="0" dirty="0" err="1" smtClean="0">
                          <a:latin typeface="+mj-lt"/>
                        </a:rPr>
                        <a:t>Boron</a:t>
                      </a:r>
                      <a:r>
                        <a:rPr lang="fr-FR" sz="1800" b="0" dirty="0" smtClean="0">
                          <a:latin typeface="+mj-lt"/>
                        </a:rPr>
                        <a:t> </a:t>
                      </a:r>
                      <a:r>
                        <a:rPr lang="fr-FR" sz="1800" b="0" dirty="0" err="1" smtClean="0">
                          <a:latin typeface="+mj-lt"/>
                        </a:rPr>
                        <a:t>deposits</a:t>
                      </a:r>
                      <a:r>
                        <a:rPr lang="fr-FR" sz="1800" b="0" dirty="0" smtClean="0">
                          <a:latin typeface="+mj-lt"/>
                        </a:rPr>
                        <a:t>)  and configuration to </a:t>
                      </a:r>
                      <a:r>
                        <a:rPr lang="fr-FR" sz="1800" b="0" dirty="0" err="1" smtClean="0">
                          <a:latin typeface="+mj-lt"/>
                        </a:rPr>
                        <a:t>characterise</a:t>
                      </a:r>
                      <a:r>
                        <a:rPr lang="fr-FR" sz="1800" b="0" dirty="0" smtClean="0">
                          <a:latin typeface="+mj-lt"/>
                        </a:rPr>
                        <a:t> neutron/gamma sources in </a:t>
                      </a:r>
                      <a:r>
                        <a:rPr lang="fr-FR" sz="1800" b="0" dirty="0" err="1" smtClean="0">
                          <a:latin typeface="+mj-lt"/>
                        </a:rPr>
                        <a:t>pre</a:t>
                      </a:r>
                      <a:r>
                        <a:rPr lang="fr-FR" sz="1800" b="0" dirty="0" smtClean="0">
                          <a:latin typeface="+mj-lt"/>
                        </a:rPr>
                        <a:t>-DT and in DT  phase</a:t>
                      </a:r>
                    </a:p>
                    <a:p>
                      <a:pPr marL="628650" lvl="1" indent="-285750">
                        <a:buFontTx/>
                        <a:buChar char="-"/>
                      </a:pPr>
                      <a:r>
                        <a:rPr lang="fr-FR" sz="1800" b="0" baseline="0" dirty="0" err="1" smtClean="0">
                          <a:solidFill>
                            <a:schemeClr val="tx1"/>
                          </a:solidFill>
                          <a:latin typeface="+mj-lt"/>
                        </a:rPr>
                        <a:t>based</a:t>
                      </a:r>
                      <a:r>
                        <a:rPr lang="fr-FR" sz="1800" b="0" baseline="0" dirty="0" smtClean="0">
                          <a:solidFill>
                            <a:schemeClr val="tx1"/>
                          </a:solidFill>
                          <a:latin typeface="+mj-lt"/>
                        </a:rPr>
                        <a:t> on expertise </a:t>
                      </a:r>
                      <a:r>
                        <a:rPr lang="fr-FR" sz="1800" b="0" baseline="0" dirty="0" err="1" smtClean="0">
                          <a:solidFill>
                            <a:schemeClr val="tx1"/>
                          </a:solidFill>
                          <a:latin typeface="+mj-lt"/>
                        </a:rPr>
                        <a:t>developed</a:t>
                      </a:r>
                      <a:r>
                        <a:rPr lang="fr-FR" sz="1800" b="0" baseline="0" dirty="0" smtClean="0">
                          <a:solidFill>
                            <a:schemeClr val="tx1"/>
                          </a:solidFill>
                          <a:latin typeface="+mj-lt"/>
                        </a:rPr>
                        <a:t> at JET </a:t>
                      </a:r>
                      <a:r>
                        <a:rPr lang="fr-FR" sz="1800" b="0" dirty="0" err="1" smtClean="0">
                          <a:solidFill>
                            <a:schemeClr val="tx1"/>
                          </a:solidFill>
                          <a:latin typeface="+mj-lt"/>
                        </a:rPr>
                        <a:t>with</a:t>
                      </a:r>
                      <a:r>
                        <a:rPr lang="fr-FR" sz="1800" b="0" dirty="0" smtClean="0">
                          <a:solidFill>
                            <a:schemeClr val="tx1"/>
                          </a:solidFill>
                          <a:latin typeface="+mj-lt"/>
                        </a:rPr>
                        <a:t> Be + W  </a:t>
                      </a:r>
                      <a:r>
                        <a:rPr lang="fr-FR" sz="1800" b="0" dirty="0" err="1" smtClean="0">
                          <a:solidFill>
                            <a:schemeClr val="tx1"/>
                          </a:solidFill>
                          <a:latin typeface="+mj-lt"/>
                        </a:rPr>
                        <a:t>wall</a:t>
                      </a:r>
                      <a:r>
                        <a:rPr lang="fr-FR" sz="1800" b="0" dirty="0" smtClean="0">
                          <a:solidFill>
                            <a:schemeClr val="tx1"/>
                          </a:solidFill>
                          <a:latin typeface="+mj-lt"/>
                        </a:rPr>
                        <a:t> </a:t>
                      </a:r>
                      <a:r>
                        <a:rPr lang="en-US" sz="1800" b="0" dirty="0" smtClean="0">
                          <a:latin typeface="+mj-lt"/>
                        </a:rPr>
                        <a:t>​</a:t>
                      </a:r>
                    </a:p>
                    <a:p>
                      <a:pPr marL="628650" lvl="1" indent="-285750">
                        <a:buFontTx/>
                        <a:buChar char="-"/>
                      </a:pPr>
                      <a:r>
                        <a:rPr lang="en-US" sz="1800" b="0" dirty="0" smtClean="0">
                          <a:latin typeface="+mj-lt"/>
                        </a:rPr>
                        <a:t>Transfer know-how</a:t>
                      </a:r>
                      <a:r>
                        <a:rPr lang="en-US" sz="1800" b="0" baseline="0" dirty="0" smtClean="0">
                          <a:latin typeface="+mj-lt"/>
                        </a:rPr>
                        <a:t> on the stepwise </a:t>
                      </a:r>
                      <a:r>
                        <a:rPr lang="en-US" sz="1800" b="0" baseline="0" dirty="0" err="1" smtClean="0">
                          <a:latin typeface="+mj-lt"/>
                        </a:rPr>
                        <a:t>neutronic</a:t>
                      </a:r>
                      <a:r>
                        <a:rPr lang="en-US" sz="1800" b="0" baseline="0" dirty="0" smtClean="0">
                          <a:latin typeface="+mj-lt"/>
                        </a:rPr>
                        <a:t> approach + calibration from JET to ITER together with JET operator </a:t>
                      </a:r>
                      <a:endParaRPr lang="fr-FR" sz="1800" b="0" dirty="0" smtClean="0">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fr-FR" sz="1800" b="0" i="0" u="none" strike="noStrike" dirty="0" smtClean="0">
                          <a:solidFill>
                            <a:srgbClr val="000000"/>
                          </a:solidFill>
                          <a:effectLst/>
                          <a:latin typeface="+mj-lt"/>
                        </a:rPr>
                        <a:t>Extended scope </a:t>
                      </a:r>
                      <a:endParaRPr lang="fr-FR"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fr-FR" sz="1800" b="0" i="0" u="none" strike="noStrike" dirty="0" smtClean="0">
                          <a:solidFill>
                            <a:srgbClr val="000000"/>
                          </a:solidFill>
                          <a:effectLst/>
                          <a:latin typeface="+mj-lt"/>
                        </a:rPr>
                        <a:t>6-8PM/</a:t>
                      </a:r>
                      <a:r>
                        <a:rPr lang="fr-FR" sz="1800" b="0" i="0" u="none" strike="noStrike" dirty="0" err="1" smtClean="0">
                          <a:solidFill>
                            <a:srgbClr val="000000"/>
                          </a:solidFill>
                          <a:effectLst/>
                          <a:latin typeface="+mj-lt"/>
                        </a:rPr>
                        <a:t>year</a:t>
                      </a:r>
                      <a:r>
                        <a:rPr lang="fr-FR" sz="1800" b="0" i="0" u="none" strike="noStrike" dirty="0" smtClean="0">
                          <a:solidFill>
                            <a:srgbClr val="000000"/>
                          </a:solidFill>
                          <a:effectLst/>
                          <a:latin typeface="+mj-lt"/>
                        </a:rPr>
                        <a:t> </a:t>
                      </a:r>
                      <a:endParaRPr lang="fr-FR"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33555391"/>
                  </a:ext>
                </a:extLst>
              </a:tr>
              <a:tr h="736059">
                <a:tc>
                  <a:txBody>
                    <a:bodyPr/>
                    <a:lstStyle/>
                    <a:p>
                      <a:r>
                        <a:rPr lang="fr-FR" sz="1800" b="0" i="0" u="none" strike="noStrike" kern="1200" baseline="0" dirty="0" err="1" smtClean="0">
                          <a:solidFill>
                            <a:schemeClr val="tx1"/>
                          </a:solidFill>
                          <a:latin typeface="+mj-lt"/>
                          <a:ea typeface="+mn-ea"/>
                          <a:cs typeface="+mn-cs"/>
                        </a:rPr>
                        <a:t>sub-project</a:t>
                      </a:r>
                      <a:r>
                        <a:rPr lang="fr-FR" sz="1800" b="0" i="0" u="none" strike="noStrike" kern="1200" baseline="0" dirty="0" smtClean="0">
                          <a:solidFill>
                            <a:schemeClr val="tx1"/>
                          </a:solidFill>
                          <a:latin typeface="+mj-lt"/>
                          <a:ea typeface="+mn-ea"/>
                          <a:cs typeface="+mn-cs"/>
                        </a:rPr>
                        <a:t> 5.2.2 (</a:t>
                      </a:r>
                      <a:r>
                        <a:rPr lang="fr-FR" sz="1800" b="0" i="0" u="none" strike="noStrike" kern="1200" baseline="0" dirty="0" err="1" smtClean="0">
                          <a:solidFill>
                            <a:schemeClr val="tx1"/>
                          </a:solidFill>
                          <a:latin typeface="+mj-lt"/>
                          <a:ea typeface="+mn-ea"/>
                          <a:cs typeface="+mn-cs"/>
                        </a:rPr>
                        <a:t>ACPs</a:t>
                      </a:r>
                      <a:r>
                        <a:rPr lang="fr-FR" sz="1800" b="0" i="0" u="none" strike="noStrike" kern="1200" baseline="0" dirty="0" smtClean="0">
                          <a:solidFill>
                            <a:schemeClr val="tx1"/>
                          </a:solidFill>
                          <a:latin typeface="+mj-lt"/>
                          <a:ea typeface="+mn-ea"/>
                          <a:cs typeface="+mn-cs"/>
                        </a:rPr>
                        <a:t> + in </a:t>
                      </a:r>
                      <a:r>
                        <a:rPr lang="fr-FR" sz="1800" b="0" i="0" u="none" strike="noStrike" kern="1200" baseline="0" dirty="0" err="1" smtClean="0">
                          <a:solidFill>
                            <a:schemeClr val="tx1"/>
                          </a:solidFill>
                          <a:latin typeface="+mj-lt"/>
                          <a:ea typeface="+mn-ea"/>
                          <a:cs typeface="+mn-cs"/>
                        </a:rPr>
                        <a:t>synergy</a:t>
                      </a:r>
                      <a:r>
                        <a:rPr lang="fr-FR" sz="1800" b="0" i="0" u="none" strike="noStrike" kern="1200" baseline="0" dirty="0" smtClean="0">
                          <a:solidFill>
                            <a:schemeClr val="tx1"/>
                          </a:solidFill>
                          <a:latin typeface="+mj-lt"/>
                          <a:ea typeface="+mn-ea"/>
                          <a:cs typeface="+mn-cs"/>
                        </a:rPr>
                        <a:t> </a:t>
                      </a:r>
                      <a:r>
                        <a:rPr lang="fr-FR" sz="1800" b="0" i="0" u="none" strike="noStrike" kern="1200" baseline="0" dirty="0" err="1" smtClean="0">
                          <a:solidFill>
                            <a:schemeClr val="tx1"/>
                          </a:solidFill>
                          <a:latin typeface="+mj-lt"/>
                          <a:ea typeface="+mn-ea"/>
                          <a:cs typeface="+mn-cs"/>
                        </a:rPr>
                        <a:t>with</a:t>
                      </a:r>
                      <a:r>
                        <a:rPr lang="fr-FR" sz="1800" b="0" i="0" u="none" strike="noStrike" kern="1200" baseline="0" dirty="0" smtClean="0">
                          <a:solidFill>
                            <a:schemeClr val="tx1"/>
                          </a:solidFill>
                          <a:latin typeface="+mj-lt"/>
                          <a:ea typeface="+mn-ea"/>
                          <a:cs typeface="+mn-cs"/>
                        </a:rPr>
                        <a:t> the EEG SN)  </a:t>
                      </a:r>
                      <a:endParaRPr lang="en-US"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en-US" sz="1800" b="0" i="0" u="none" strike="noStrike" kern="1200" baseline="0" dirty="0" smtClean="0">
                          <a:solidFill>
                            <a:schemeClr val="tx1"/>
                          </a:solidFill>
                          <a:latin typeface="+mj-lt"/>
                          <a:ea typeface="+mn-ea"/>
                          <a:cs typeface="+mn-cs"/>
                        </a:rPr>
                        <a:t>Analysis/simulation of the experimental test to investigate the corrosion and erosion processes for ITER materials (</a:t>
                      </a:r>
                      <a:r>
                        <a:rPr lang="en-US" sz="1800" b="0" i="0" u="none" strike="noStrike" kern="1200" baseline="0" dirty="0" err="1" smtClean="0">
                          <a:solidFill>
                            <a:schemeClr val="tx1"/>
                          </a:solidFill>
                          <a:latin typeface="+mj-lt"/>
                          <a:ea typeface="+mn-ea"/>
                          <a:cs typeface="+mn-cs"/>
                        </a:rPr>
                        <a:t>CuCrZr</a:t>
                      </a:r>
                      <a:r>
                        <a:rPr lang="en-US" sz="1800" b="0" i="0" u="none" strike="noStrike" kern="1200" baseline="0" dirty="0" smtClean="0">
                          <a:solidFill>
                            <a:schemeClr val="tx1"/>
                          </a:solidFill>
                          <a:latin typeface="+mj-lt"/>
                          <a:ea typeface="+mn-ea"/>
                          <a:cs typeface="+mn-cs"/>
                        </a:rPr>
                        <a:t>) in baking conditions  </a:t>
                      </a:r>
                      <a:endParaRPr lang="en-US"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fr-FR" sz="1800" b="0" i="0" u="none" strike="noStrike" dirty="0" err="1" smtClean="0">
                          <a:solidFill>
                            <a:srgbClr val="000000"/>
                          </a:solidFill>
                          <a:effectLst/>
                          <a:latin typeface="+mj-lt"/>
                        </a:rPr>
                        <a:t>Following</a:t>
                      </a:r>
                      <a:r>
                        <a:rPr lang="fr-FR" sz="1800" b="0" i="0" u="none" strike="noStrike" dirty="0" smtClean="0">
                          <a:solidFill>
                            <a:srgbClr val="000000"/>
                          </a:solidFill>
                          <a:effectLst/>
                          <a:latin typeface="+mj-lt"/>
                        </a:rPr>
                        <a:t> call in 2023 </a:t>
                      </a:r>
                      <a:endParaRPr lang="fr-FR"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fr-FR" sz="1800" b="0" i="0" u="none" strike="noStrike" dirty="0" smtClean="0">
                          <a:solidFill>
                            <a:srgbClr val="000000"/>
                          </a:solidFill>
                          <a:effectLst/>
                          <a:latin typeface="+mj-lt"/>
                        </a:rPr>
                        <a:t>4PM/2024</a:t>
                      </a:r>
                      <a:endParaRPr lang="fr-FR"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48612014"/>
                  </a:ext>
                </a:extLst>
              </a:tr>
              <a:tr h="1950176">
                <a:tc>
                  <a:txBody>
                    <a:bodyPr/>
                    <a:lstStyle/>
                    <a:p>
                      <a:pPr algn="l" fontAlgn="t"/>
                      <a:r>
                        <a:rPr lang="en-US" sz="1800" b="0" i="0" u="none" strike="noStrike" dirty="0">
                          <a:solidFill>
                            <a:srgbClr val="000000"/>
                          </a:solidFill>
                          <a:effectLst/>
                          <a:latin typeface="+mj-lt"/>
                        </a:rPr>
                        <a:t>2024-25 </a:t>
                      </a:r>
                      <a:r>
                        <a:rPr lang="en-US" sz="1800" b="0" i="0" u="none" strike="noStrike" dirty="0" smtClean="0">
                          <a:solidFill>
                            <a:srgbClr val="000000"/>
                          </a:solidFill>
                          <a:effectLst/>
                          <a:latin typeface="+mj-lt"/>
                        </a:rPr>
                        <a:t>PrIO-5.2 </a:t>
                      </a:r>
                      <a:r>
                        <a:rPr lang="en-US" sz="1800" b="0" i="0" u="none" strike="noStrike" dirty="0">
                          <a:solidFill>
                            <a:srgbClr val="000000"/>
                          </a:solidFill>
                          <a:effectLst/>
                          <a:latin typeface="+mj-lt"/>
                        </a:rPr>
                        <a:t>Radiation qualification of safety electronics in support to ITER in 2024/2025​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b="0" i="0" u="none" strike="noStrike" dirty="0" smtClean="0">
                          <a:solidFill>
                            <a:srgbClr val="000000"/>
                          </a:solidFill>
                          <a:effectLst/>
                          <a:latin typeface="+mj-lt"/>
                        </a:rPr>
                        <a:t>Qualification </a:t>
                      </a:r>
                      <a:r>
                        <a:rPr lang="en-US" sz="1800" b="0" i="0" u="none" strike="noStrike" dirty="0">
                          <a:solidFill>
                            <a:srgbClr val="000000"/>
                          </a:solidFill>
                          <a:effectLst/>
                          <a:latin typeface="+mj-lt"/>
                        </a:rPr>
                        <a:t>approach  for ITER's safety electronics in order to guarantee its operation. ​</a:t>
                      </a:r>
                      <a:br>
                        <a:rPr lang="en-US" sz="1800" b="0" i="0" u="none" strike="noStrike" dirty="0">
                          <a:solidFill>
                            <a:srgbClr val="000000"/>
                          </a:solidFill>
                          <a:effectLst/>
                          <a:latin typeface="+mj-lt"/>
                        </a:rPr>
                      </a:br>
                      <a:r>
                        <a:rPr lang="en-US" sz="1800" b="0" i="0" u="none" strike="noStrike" dirty="0">
                          <a:solidFill>
                            <a:srgbClr val="000000"/>
                          </a:solidFill>
                          <a:effectLst/>
                          <a:latin typeface="+mj-lt"/>
                        </a:rPr>
                        <a:t>Proposal consists in  the demonstration of equivalence of the optimized neutron environment of the Radiation Protected Areas (RPAs) </a:t>
                      </a:r>
                      <a:r>
                        <a:rPr lang="en-US" sz="1800" b="0" i="0" u="none" strike="noStrike" dirty="0" smtClean="0">
                          <a:solidFill>
                            <a:srgbClr val="000000"/>
                          </a:solidFill>
                          <a:effectLst/>
                          <a:latin typeface="+mj-lt"/>
                        </a:rPr>
                        <a:t>with </a:t>
                      </a:r>
                      <a:r>
                        <a:rPr lang="en-US" sz="1800" b="0" i="0" u="none" strike="noStrike" dirty="0">
                          <a:solidFill>
                            <a:srgbClr val="000000"/>
                          </a:solidFill>
                          <a:effectLst/>
                          <a:latin typeface="+mj-lt"/>
                        </a:rPr>
                        <a:t>the natural terrestrial atmospheric neutron environment at ground level​</a:t>
                      </a:r>
                      <a:br>
                        <a:rPr lang="en-US" sz="1800" b="0" i="0" u="none" strike="noStrike" dirty="0">
                          <a:solidFill>
                            <a:srgbClr val="000000"/>
                          </a:solidFill>
                          <a:effectLst/>
                          <a:latin typeface="+mj-lt"/>
                        </a:rPr>
                      </a:br>
                      <a:r>
                        <a:rPr lang="en-US" sz="1800" b="0" i="0" u="none" strike="noStrike" dirty="0">
                          <a:solidFill>
                            <a:srgbClr val="000000"/>
                          </a:solidFill>
                          <a:effectLst/>
                          <a:latin typeface="+mj-lt"/>
                        </a:rPr>
                        <a:t>Detailed study of the sensitivity of general modern electronics to neutron-induced SEEs​. Call in 2024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fr-FR" sz="1800" b="0" i="0" u="none" strike="noStrike" dirty="0">
                          <a:solidFill>
                            <a:srgbClr val="000000"/>
                          </a:solidFill>
                          <a:effectLst/>
                          <a:latin typeface="+mj-lt"/>
                        </a:rPr>
                        <a:t>Extended scope </a:t>
                      </a:r>
                      <a:r>
                        <a:rPr lang="fr-FR" sz="1800" b="0" i="0" u="none" strike="noStrike" dirty="0" err="1" smtClean="0">
                          <a:solidFill>
                            <a:srgbClr val="000000"/>
                          </a:solidFill>
                          <a:effectLst/>
                          <a:latin typeface="+mj-lt"/>
                        </a:rPr>
                        <a:t>following</a:t>
                      </a:r>
                      <a:r>
                        <a:rPr lang="fr-FR" sz="1800" b="0" i="0" u="none" strike="noStrike" dirty="0" smtClean="0">
                          <a:solidFill>
                            <a:srgbClr val="000000"/>
                          </a:solidFill>
                          <a:effectLst/>
                          <a:latin typeface="+mj-lt"/>
                        </a:rPr>
                        <a:t> DTE3</a:t>
                      </a:r>
                      <a:endParaRPr lang="fr-FR"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fr-FR" sz="1800" b="0" i="0" u="none" strike="noStrike" dirty="0" smtClean="0">
                          <a:solidFill>
                            <a:srgbClr val="000000"/>
                          </a:solidFill>
                          <a:effectLst/>
                          <a:latin typeface="+mj-lt"/>
                        </a:rPr>
                        <a:t>6PM/</a:t>
                      </a:r>
                      <a:r>
                        <a:rPr lang="fr-FR" sz="1800" b="0" i="0" u="none" strike="noStrike" dirty="0" err="1" smtClean="0">
                          <a:solidFill>
                            <a:srgbClr val="000000"/>
                          </a:solidFill>
                          <a:effectLst/>
                          <a:latin typeface="+mj-lt"/>
                        </a:rPr>
                        <a:t>year</a:t>
                      </a:r>
                      <a:endParaRPr lang="fr-FR" sz="1800" b="0" i="0" u="none" strike="noStrike" dirty="0">
                        <a:solidFill>
                          <a:srgbClr val="000000"/>
                        </a:solidFill>
                        <a:effectLst/>
                        <a:latin typeface="+mj-lt"/>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8759676"/>
                  </a:ext>
                </a:extLst>
              </a:tr>
            </a:tbl>
          </a:graphicData>
        </a:graphic>
      </p:graphicFrame>
      <p:sp>
        <p:nvSpPr>
          <p:cNvPr id="5" name="Espace réservé du numéro de diapositive 4"/>
          <p:cNvSpPr>
            <a:spLocks noGrp="1"/>
          </p:cNvSpPr>
          <p:nvPr>
            <p:ph type="sldNum" sz="quarter" idx="12"/>
          </p:nvPr>
        </p:nvSpPr>
        <p:spPr/>
        <p:txBody>
          <a:bodyPr/>
          <a:lstStyle/>
          <a:p>
            <a:fld id="{6A6D9FA1-99C7-4910-8E32-B85D378B0060}" type="slidenum">
              <a:rPr lang="en-GB" smtClean="0"/>
              <a:pPr/>
              <a:t>15</a:t>
            </a:fld>
            <a:endParaRPr lang="en-GB" dirty="0"/>
          </a:p>
        </p:txBody>
      </p:sp>
    </p:spTree>
    <p:extLst>
      <p:ext uri="{BB962C8B-B14F-4D97-AF65-F5344CB8AC3E}">
        <p14:creationId xmlns:p14="http://schemas.microsoft.com/office/powerpoint/2010/main" val="1320907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Other</a:t>
            </a:r>
            <a:r>
              <a:rPr lang="fr-FR" dirty="0" smtClean="0"/>
              <a:t> </a:t>
            </a:r>
            <a:r>
              <a:rPr lang="fr-FR" dirty="0" smtClean="0"/>
              <a:t>SP-5 aspects to </a:t>
            </a:r>
            <a:r>
              <a:rPr lang="fr-FR" dirty="0" err="1" smtClean="0"/>
              <a:t>be</a:t>
            </a:r>
            <a:r>
              <a:rPr lang="fr-FR" dirty="0" smtClean="0"/>
              <a:t> </a:t>
            </a:r>
            <a:r>
              <a:rPr lang="fr-FR" dirty="0" err="1" smtClean="0"/>
              <a:t>adressed</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fontScale="85000" lnSpcReduction="10000"/>
          </a:bodyPr>
          <a:lstStyle/>
          <a:p>
            <a:r>
              <a:rPr lang="fr-FR" dirty="0" err="1" smtClean="0"/>
              <a:t>Request</a:t>
            </a:r>
            <a:r>
              <a:rPr lang="fr-FR" dirty="0" smtClean="0"/>
              <a:t> for missions in 2024 </a:t>
            </a:r>
          </a:p>
          <a:p>
            <a:pPr lvl="1"/>
            <a:r>
              <a:rPr lang="fr-FR" dirty="0" smtClean="0"/>
              <a:t>Calibration at JET of water activation detectors </a:t>
            </a:r>
          </a:p>
          <a:p>
            <a:pPr lvl="1"/>
            <a:r>
              <a:rPr lang="fr-FR" dirty="0" smtClean="0"/>
              <a:t>Participation to </a:t>
            </a:r>
            <a:r>
              <a:rPr lang="fr-FR" dirty="0" err="1" smtClean="0"/>
              <a:t>PrIO</a:t>
            </a:r>
            <a:r>
              <a:rPr lang="fr-FR" dirty="0" smtClean="0"/>
              <a:t> </a:t>
            </a:r>
            <a:r>
              <a:rPr lang="fr-FR" dirty="0" err="1" smtClean="0"/>
              <a:t>neutronic</a:t>
            </a:r>
            <a:r>
              <a:rPr lang="fr-FR" dirty="0" smtClean="0"/>
              <a:t> meeting in </a:t>
            </a:r>
            <a:r>
              <a:rPr lang="fr-FR" dirty="0" err="1" smtClean="0"/>
              <a:t>early</a:t>
            </a:r>
            <a:r>
              <a:rPr lang="fr-FR" dirty="0" smtClean="0"/>
              <a:t> </a:t>
            </a:r>
            <a:r>
              <a:rPr lang="fr-FR" dirty="0" err="1" smtClean="0"/>
              <a:t>January</a:t>
            </a:r>
            <a:r>
              <a:rPr lang="fr-FR" dirty="0" smtClean="0"/>
              <a:t> 2024 at </a:t>
            </a:r>
            <a:r>
              <a:rPr lang="fr-FR" dirty="0" err="1" smtClean="0"/>
              <a:t>Culham</a:t>
            </a:r>
            <a:r>
              <a:rPr lang="fr-FR" dirty="0" smtClean="0"/>
              <a:t>/JET </a:t>
            </a:r>
          </a:p>
          <a:p>
            <a:r>
              <a:rPr lang="fr-FR" dirty="0" err="1" smtClean="0"/>
              <a:t>Request</a:t>
            </a:r>
            <a:r>
              <a:rPr lang="fr-FR" dirty="0" smtClean="0"/>
              <a:t> to the JET </a:t>
            </a:r>
            <a:r>
              <a:rPr lang="fr-FR" dirty="0" err="1" smtClean="0"/>
              <a:t>operator</a:t>
            </a:r>
            <a:r>
              <a:rPr lang="fr-FR" dirty="0" smtClean="0"/>
              <a:t> in 2024 </a:t>
            </a:r>
            <a:r>
              <a:rPr lang="fr-FR" dirty="0" err="1" smtClean="0"/>
              <a:t>under</a:t>
            </a:r>
            <a:r>
              <a:rPr lang="fr-FR" dirty="0" smtClean="0"/>
              <a:t> </a:t>
            </a:r>
            <a:r>
              <a:rPr lang="fr-FR" dirty="0" err="1" smtClean="0"/>
              <a:t>elaboration</a:t>
            </a:r>
            <a:r>
              <a:rPr lang="fr-FR" dirty="0" smtClean="0"/>
              <a:t> </a:t>
            </a:r>
          </a:p>
          <a:p>
            <a:pPr lvl="1"/>
            <a:r>
              <a:rPr lang="fr-FR" dirty="0" err="1" smtClean="0"/>
              <a:t>Retrieval</a:t>
            </a:r>
            <a:r>
              <a:rPr lang="fr-FR" dirty="0" smtClean="0"/>
              <a:t> of </a:t>
            </a:r>
            <a:r>
              <a:rPr lang="fr-FR" dirty="0" err="1" smtClean="0"/>
              <a:t>materials</a:t>
            </a:r>
            <a:r>
              <a:rPr lang="fr-FR" dirty="0" smtClean="0"/>
              <a:t> , Optical fibre and </a:t>
            </a:r>
            <a:r>
              <a:rPr lang="fr-FR" dirty="0" err="1" smtClean="0"/>
              <a:t>shipment</a:t>
            </a:r>
            <a:r>
              <a:rPr lang="fr-FR" dirty="0" smtClean="0"/>
              <a:t> for </a:t>
            </a:r>
            <a:r>
              <a:rPr lang="fr-FR" dirty="0" err="1" smtClean="0"/>
              <a:t>analysis</a:t>
            </a:r>
            <a:r>
              <a:rPr lang="fr-FR" dirty="0" smtClean="0"/>
              <a:t> </a:t>
            </a:r>
          </a:p>
          <a:p>
            <a:pPr lvl="1"/>
            <a:r>
              <a:rPr lang="fr-FR" dirty="0" smtClean="0"/>
              <a:t>Detectors calibration for Water activation </a:t>
            </a:r>
            <a:r>
              <a:rPr lang="fr-FR" dirty="0" err="1" smtClean="0"/>
              <a:t>experiment</a:t>
            </a:r>
            <a:endParaRPr lang="fr-FR" dirty="0" smtClean="0"/>
          </a:p>
          <a:p>
            <a:pPr lvl="1"/>
            <a:r>
              <a:rPr lang="fr-FR" dirty="0" smtClean="0"/>
              <a:t>Neutron calibration , ORE data </a:t>
            </a:r>
          </a:p>
          <a:p>
            <a:pPr lvl="1"/>
            <a:r>
              <a:rPr lang="fr-FR" dirty="0" smtClean="0"/>
              <a:t>Nuclear </a:t>
            </a:r>
            <a:r>
              <a:rPr lang="fr-FR" dirty="0" err="1" smtClean="0"/>
              <a:t>Waste</a:t>
            </a:r>
            <a:r>
              <a:rPr lang="fr-FR" dirty="0" smtClean="0"/>
              <a:t> data </a:t>
            </a:r>
          </a:p>
          <a:p>
            <a:pPr lvl="1"/>
            <a:r>
              <a:rPr lang="fr-FR" dirty="0" err="1" smtClean="0"/>
              <a:t>Removal</a:t>
            </a:r>
            <a:r>
              <a:rPr lang="fr-FR" dirty="0" smtClean="0"/>
              <a:t> of TBM and calibration </a:t>
            </a:r>
          </a:p>
          <a:p>
            <a:pPr lvl="1"/>
            <a:r>
              <a:rPr lang="fr-FR" dirty="0" smtClean="0"/>
              <a:t>FOCS fibre  </a:t>
            </a:r>
          </a:p>
          <a:p>
            <a:r>
              <a:rPr lang="fr-FR" dirty="0" smtClean="0"/>
              <a:t>SV </a:t>
            </a:r>
            <a:r>
              <a:rPr lang="fr-FR" dirty="0" err="1" smtClean="0"/>
              <a:t>had</a:t>
            </a:r>
            <a:r>
              <a:rPr lang="fr-FR" dirty="0" smtClean="0"/>
              <a:t> </a:t>
            </a:r>
            <a:r>
              <a:rPr lang="fr-FR" dirty="0" err="1" smtClean="0"/>
              <a:t>Unformal</a:t>
            </a:r>
            <a:r>
              <a:rPr lang="fr-FR" dirty="0" smtClean="0"/>
              <a:t> discussions </a:t>
            </a:r>
            <a:r>
              <a:rPr lang="fr-FR" dirty="0" err="1" smtClean="0"/>
              <a:t>with</a:t>
            </a:r>
            <a:r>
              <a:rPr lang="fr-FR" dirty="0" smtClean="0"/>
              <a:t> China </a:t>
            </a:r>
          </a:p>
          <a:p>
            <a:pPr lvl="1"/>
            <a:r>
              <a:rPr lang="fr-FR" dirty="0" err="1" smtClean="0"/>
              <a:t>Strong</a:t>
            </a:r>
            <a:r>
              <a:rPr lang="fr-FR" dirty="0" smtClean="0"/>
              <a:t> </a:t>
            </a:r>
            <a:r>
              <a:rPr lang="fr-FR" dirty="0" err="1" smtClean="0"/>
              <a:t>interest</a:t>
            </a:r>
            <a:r>
              <a:rPr lang="fr-FR" dirty="0" smtClean="0"/>
              <a:t> to </a:t>
            </a:r>
            <a:r>
              <a:rPr lang="fr-FR" dirty="0" err="1" smtClean="0"/>
              <a:t>get</a:t>
            </a:r>
            <a:r>
              <a:rPr lang="fr-FR" dirty="0" smtClean="0"/>
              <a:t> DT data to </a:t>
            </a:r>
            <a:r>
              <a:rPr lang="fr-FR" dirty="0" err="1" smtClean="0"/>
              <a:t>validate</a:t>
            </a:r>
            <a:r>
              <a:rPr lang="fr-FR" dirty="0" smtClean="0"/>
              <a:t> </a:t>
            </a:r>
            <a:r>
              <a:rPr lang="fr-FR" dirty="0" err="1" smtClean="0"/>
              <a:t>nuclear</a:t>
            </a:r>
            <a:r>
              <a:rPr lang="fr-FR" dirty="0" smtClean="0"/>
              <a:t> codes </a:t>
            </a:r>
            <a:r>
              <a:rPr lang="fr-FR" dirty="0" err="1" smtClean="0"/>
              <a:t>used</a:t>
            </a:r>
            <a:r>
              <a:rPr lang="fr-FR" dirty="0" smtClean="0"/>
              <a:t> in CN ?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16</a:t>
            </a:fld>
            <a:endParaRPr lang="en-GB" dirty="0"/>
          </a:p>
        </p:txBody>
      </p:sp>
    </p:spTree>
    <p:extLst>
      <p:ext uri="{BB962C8B-B14F-4D97-AF65-F5344CB8AC3E}">
        <p14:creationId xmlns:p14="http://schemas.microsoft.com/office/powerpoint/2010/main" val="9096087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2024 </a:t>
            </a:r>
            <a:r>
              <a:rPr lang="fr-FR" dirty="0"/>
              <a:t>Grant </a:t>
            </a:r>
            <a:r>
              <a:rPr lang="fr-FR" dirty="0" err="1"/>
              <a:t>Deliverables</a:t>
            </a:r>
            <a:r>
              <a:rPr lang="fr-FR" dirty="0"/>
              <a:t> </a:t>
            </a:r>
            <a:r>
              <a:rPr lang="fr-FR" dirty="0" smtClean="0"/>
              <a:t>and actions </a:t>
            </a:r>
            <a:endParaRPr lang="fr-FR" dirty="0"/>
          </a:p>
        </p:txBody>
      </p:sp>
      <p:sp>
        <p:nvSpPr>
          <p:cNvPr id="3" name="Espace réservé du pied de page 2"/>
          <p:cNvSpPr>
            <a:spLocks noGrp="1"/>
          </p:cNvSpPr>
          <p:nvPr>
            <p:ph type="ftr" sz="quarter" idx="11"/>
          </p:nvPr>
        </p:nvSpPr>
        <p:spPr>
          <a:xfrm>
            <a:off x="119350" y="6559711"/>
            <a:ext cx="4824521" cy="329614"/>
          </a:xfrm>
        </p:spPr>
        <p:txBody>
          <a:bodyPr/>
          <a:lstStyle/>
          <a:p>
            <a:r>
              <a:rPr lang="fr-FR" dirty="0" smtClean="0"/>
              <a:t>X. LITAUDON &amp; G. FALCHETTO  |  FSD 2024 Planning Meeting  |  20-21 09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17</a:t>
            </a:fld>
            <a:endParaRPr lang="en-GB" dirty="0"/>
          </a:p>
        </p:txBody>
      </p:sp>
      <p:sp>
        <p:nvSpPr>
          <p:cNvPr id="7" name="Espace réservé du contenu 3"/>
          <p:cNvSpPr>
            <a:spLocks noGrp="1"/>
          </p:cNvSpPr>
          <p:nvPr>
            <p:ph idx="1"/>
          </p:nvPr>
        </p:nvSpPr>
        <p:spPr>
          <a:xfrm>
            <a:off x="119336" y="578441"/>
            <a:ext cx="11983034" cy="5874896"/>
          </a:xfrm>
        </p:spPr>
        <p:txBody>
          <a:bodyPr>
            <a:normAutofit fontScale="77500" lnSpcReduction="20000"/>
          </a:bodyPr>
          <a:lstStyle/>
          <a:p>
            <a:r>
              <a:rPr lang="en-US" dirty="0"/>
              <a:t>SP-2: </a:t>
            </a:r>
            <a:endParaRPr lang="en-US" dirty="0" smtClean="0"/>
          </a:p>
          <a:p>
            <a:pPr lvl="1"/>
            <a:r>
              <a:rPr lang="en-US" dirty="0" smtClean="0"/>
              <a:t>Validated </a:t>
            </a:r>
            <a:r>
              <a:rPr lang="en-US" dirty="0"/>
              <a:t>models for plasma burn-through and breakdown adapted to ITER conditions </a:t>
            </a:r>
            <a:r>
              <a:rPr lang="en-US" dirty="0" smtClean="0"/>
              <a:t>(June 2024)</a:t>
            </a:r>
          </a:p>
          <a:p>
            <a:pPr lvl="1"/>
            <a:r>
              <a:rPr lang="en-GB" dirty="0"/>
              <a:t>Advanced reduced model for SOL, pedestal, neutral gas dynamics validated (Responsibility of TSVV11) </a:t>
            </a:r>
            <a:r>
              <a:rPr lang="en-GB" dirty="0" smtClean="0"/>
              <a:t>– </a:t>
            </a:r>
            <a:r>
              <a:rPr lang="en-GB" dirty="0" smtClean="0">
                <a:solidFill>
                  <a:srgbClr val="FF0000"/>
                </a:solidFill>
              </a:rPr>
              <a:t>to be updated following ETASC SB review  </a:t>
            </a:r>
          </a:p>
          <a:p>
            <a:pPr lvl="1"/>
            <a:r>
              <a:rPr lang="en-GB" dirty="0" smtClean="0">
                <a:solidFill>
                  <a:schemeClr val="tx1">
                    <a:lumMod val="50000"/>
                    <a:lumOff val="50000"/>
                  </a:schemeClr>
                </a:solidFill>
              </a:rPr>
              <a:t>2025 : Report </a:t>
            </a:r>
            <a:r>
              <a:rPr lang="en-GB" dirty="0">
                <a:solidFill>
                  <a:schemeClr val="tx1">
                    <a:lumMod val="50000"/>
                    <a:lumOff val="50000"/>
                  </a:schemeClr>
                </a:solidFill>
              </a:rPr>
              <a:t>on the simulations of the first ITER operational phase (simulation of dynamic phases at 1/3 and 1/2 magnetic field in H and He plasmas) </a:t>
            </a:r>
            <a:r>
              <a:rPr lang="en-GB" dirty="0" smtClean="0">
                <a:solidFill>
                  <a:schemeClr val="tx1">
                    <a:lumMod val="50000"/>
                    <a:lumOff val="50000"/>
                  </a:schemeClr>
                </a:solidFill>
              </a:rPr>
              <a:t>(Responsibility </a:t>
            </a:r>
            <a:r>
              <a:rPr lang="en-GB" dirty="0">
                <a:solidFill>
                  <a:schemeClr val="tx1">
                    <a:lumMod val="50000"/>
                    <a:lumOff val="50000"/>
                  </a:schemeClr>
                </a:solidFill>
              </a:rPr>
              <a:t>of TSVV11</a:t>
            </a:r>
            <a:r>
              <a:rPr lang="en-GB" dirty="0" smtClean="0">
                <a:solidFill>
                  <a:schemeClr val="tx1">
                    <a:lumMod val="50000"/>
                    <a:lumOff val="50000"/>
                  </a:schemeClr>
                </a:solidFill>
              </a:rPr>
              <a:t>)</a:t>
            </a:r>
            <a:r>
              <a:rPr lang="en-GB" dirty="0" smtClean="0"/>
              <a:t> </a:t>
            </a:r>
            <a:r>
              <a:rPr lang="en-GB" dirty="0">
                <a:solidFill>
                  <a:srgbClr val="FF0000"/>
                </a:solidFill>
              </a:rPr>
              <a:t>to be </a:t>
            </a:r>
            <a:r>
              <a:rPr lang="en-GB" dirty="0" smtClean="0">
                <a:solidFill>
                  <a:srgbClr val="FF0000"/>
                </a:solidFill>
              </a:rPr>
              <a:t>updated  with ITER </a:t>
            </a:r>
            <a:r>
              <a:rPr lang="en-GB" dirty="0" err="1" smtClean="0">
                <a:solidFill>
                  <a:srgbClr val="FF0000"/>
                </a:solidFill>
              </a:rPr>
              <a:t>rebaselining</a:t>
            </a:r>
            <a:r>
              <a:rPr lang="en-GB" dirty="0" smtClean="0">
                <a:solidFill>
                  <a:srgbClr val="FF0000"/>
                </a:solidFill>
              </a:rPr>
              <a:t> </a:t>
            </a:r>
            <a:endParaRPr lang="en-US" dirty="0">
              <a:solidFill>
                <a:srgbClr val="FF0000"/>
              </a:solidFill>
            </a:endParaRPr>
          </a:p>
          <a:p>
            <a:r>
              <a:rPr lang="en-US" dirty="0"/>
              <a:t>SP-3: </a:t>
            </a:r>
            <a:endParaRPr lang="en-US" dirty="0" smtClean="0"/>
          </a:p>
          <a:p>
            <a:pPr lvl="1"/>
            <a:r>
              <a:rPr lang="en-GB" dirty="0" smtClean="0"/>
              <a:t>Report </a:t>
            </a:r>
            <a:r>
              <a:rPr lang="en-GB" dirty="0"/>
              <a:t>on the </a:t>
            </a:r>
            <a:r>
              <a:rPr lang="en-GB" dirty="0" err="1"/>
              <a:t>EUROfusion</a:t>
            </a:r>
            <a:r>
              <a:rPr lang="en-GB" dirty="0"/>
              <a:t> plan/programme for the involvement and contribution to ITER </a:t>
            </a:r>
            <a:r>
              <a:rPr lang="en-GB" dirty="0" smtClean="0"/>
              <a:t>operation (June 2024) </a:t>
            </a:r>
            <a:endParaRPr lang="en-US" dirty="0"/>
          </a:p>
          <a:p>
            <a:r>
              <a:rPr lang="en-US" dirty="0"/>
              <a:t>SP-4: </a:t>
            </a:r>
          </a:p>
          <a:p>
            <a:pPr lvl="1"/>
            <a:r>
              <a:rPr lang="en-US" dirty="0"/>
              <a:t>Report on </a:t>
            </a:r>
            <a:r>
              <a:rPr lang="en-US" dirty="0" err="1"/>
              <a:t>EUROfusion</a:t>
            </a:r>
            <a:r>
              <a:rPr lang="en-US" dirty="0"/>
              <a:t> participation in ITER NBTF, ELISE and BUG activities </a:t>
            </a:r>
          </a:p>
          <a:p>
            <a:r>
              <a:rPr lang="en-US" dirty="0" smtClean="0">
                <a:solidFill>
                  <a:schemeClr val="tx1">
                    <a:lumMod val="50000"/>
                    <a:lumOff val="50000"/>
                  </a:schemeClr>
                </a:solidFill>
              </a:rPr>
              <a:t>SP-5 in 2023 </a:t>
            </a:r>
            <a:r>
              <a:rPr lang="en-US" dirty="0" smtClean="0">
                <a:solidFill>
                  <a:srgbClr val="FF0000"/>
                </a:solidFill>
              </a:rPr>
              <a:t>to be shifted in 2024 to include DTE3 results ?</a:t>
            </a:r>
            <a:endParaRPr lang="en-US" dirty="0">
              <a:solidFill>
                <a:srgbClr val="FF0000"/>
              </a:solidFill>
            </a:endParaRPr>
          </a:p>
          <a:p>
            <a:pPr lvl="1"/>
            <a:r>
              <a:rPr lang="en-US" dirty="0">
                <a:solidFill>
                  <a:schemeClr val="tx1">
                    <a:lumMod val="50000"/>
                    <a:lumOff val="50000"/>
                  </a:schemeClr>
                </a:solidFill>
              </a:rPr>
              <a:t>Report on JET </a:t>
            </a:r>
            <a:r>
              <a:rPr lang="en-US" dirty="0" err="1">
                <a:solidFill>
                  <a:schemeClr val="tx1">
                    <a:lumMod val="50000"/>
                    <a:lumOff val="50000"/>
                  </a:schemeClr>
                </a:solidFill>
              </a:rPr>
              <a:t>neutronics</a:t>
            </a:r>
            <a:r>
              <a:rPr lang="en-US" dirty="0">
                <a:solidFill>
                  <a:schemeClr val="tx1">
                    <a:lumMod val="50000"/>
                    <a:lumOff val="50000"/>
                  </a:schemeClr>
                </a:solidFill>
              </a:rPr>
              <a:t> experiments, validation of nuclear data and codes in JET </a:t>
            </a:r>
            <a:r>
              <a:rPr lang="en-US" dirty="0" smtClean="0">
                <a:solidFill>
                  <a:schemeClr val="tx1">
                    <a:lumMod val="50000"/>
                    <a:lumOff val="50000"/>
                  </a:schemeClr>
                </a:solidFill>
              </a:rPr>
              <a:t>DT</a:t>
            </a:r>
          </a:p>
          <a:p>
            <a:pPr lvl="1"/>
            <a:r>
              <a:rPr lang="en-US" dirty="0">
                <a:solidFill>
                  <a:schemeClr val="tx1">
                    <a:lumMod val="50000"/>
                    <a:lumOff val="50000"/>
                  </a:schemeClr>
                </a:solidFill>
              </a:rPr>
              <a:t>Report on neutron induced activation in ITER materials </a:t>
            </a:r>
            <a:r>
              <a:rPr lang="en-US" dirty="0" smtClean="0">
                <a:solidFill>
                  <a:schemeClr val="tx1">
                    <a:lumMod val="50000"/>
                    <a:lumOff val="50000"/>
                  </a:schemeClr>
                </a:solidFill>
              </a:rPr>
              <a:t>&amp; radiation </a:t>
            </a:r>
            <a:r>
              <a:rPr lang="en-US" dirty="0">
                <a:solidFill>
                  <a:schemeClr val="tx1">
                    <a:lumMod val="50000"/>
                    <a:lumOff val="50000"/>
                  </a:schemeClr>
                </a:solidFill>
              </a:rPr>
              <a:t>damage in functional materials at JET following DT </a:t>
            </a:r>
            <a:r>
              <a:rPr lang="en-US" dirty="0" smtClean="0">
                <a:solidFill>
                  <a:schemeClr val="tx1">
                    <a:lumMod val="50000"/>
                    <a:lumOff val="50000"/>
                  </a:schemeClr>
                </a:solidFill>
              </a:rPr>
              <a:t>op. </a:t>
            </a:r>
            <a:endParaRPr lang="en-GB" dirty="0" smtClean="0">
              <a:solidFill>
                <a:schemeClr val="tx1">
                  <a:lumMod val="50000"/>
                  <a:lumOff val="50000"/>
                </a:schemeClr>
              </a:solidFill>
            </a:endParaRPr>
          </a:p>
          <a:p>
            <a:pPr lvl="1"/>
            <a:r>
              <a:rPr lang="en-GB" dirty="0" smtClean="0">
                <a:solidFill>
                  <a:schemeClr val="tx1">
                    <a:lumMod val="50000"/>
                    <a:lumOff val="50000"/>
                  </a:schemeClr>
                </a:solidFill>
              </a:rPr>
              <a:t>Report </a:t>
            </a:r>
            <a:r>
              <a:rPr lang="en-GB" dirty="0">
                <a:solidFill>
                  <a:schemeClr val="tx1">
                    <a:lumMod val="50000"/>
                    <a:lumOff val="50000"/>
                  </a:schemeClr>
                </a:solidFill>
              </a:rPr>
              <a:t>on the implication of JET DT technological program for </a:t>
            </a:r>
            <a:r>
              <a:rPr lang="en-GB" dirty="0" smtClean="0">
                <a:solidFill>
                  <a:schemeClr val="tx1">
                    <a:lumMod val="50000"/>
                    <a:lumOff val="50000"/>
                  </a:schemeClr>
                </a:solidFill>
              </a:rPr>
              <a:t>ITER</a:t>
            </a:r>
          </a:p>
        </p:txBody>
      </p:sp>
    </p:spTree>
    <p:extLst>
      <p:ext uri="{BB962C8B-B14F-4D97-AF65-F5344CB8AC3E}">
        <p14:creationId xmlns:p14="http://schemas.microsoft.com/office/powerpoint/2010/main" val="4202883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 </a:t>
            </a:r>
            <a:endParaRPr lang="fr-FR" dirty="0"/>
          </a:p>
        </p:txBody>
      </p:sp>
      <p:sp>
        <p:nvSpPr>
          <p:cNvPr id="3" name="Espace réservé du pied de page 2"/>
          <p:cNvSpPr>
            <a:spLocks noGrp="1"/>
          </p:cNvSpPr>
          <p:nvPr>
            <p:ph type="ftr" sz="quarter" idx="11"/>
          </p:nvPr>
        </p:nvSpPr>
        <p:spPr>
          <a:xfrm>
            <a:off x="119350" y="6559711"/>
            <a:ext cx="5544601"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a:bodyPr>
          <a:lstStyle/>
          <a:p>
            <a:r>
              <a:rPr lang="it-IT" dirty="0" smtClean="0">
                <a:latin typeface="Arial" panose="020B0604020202020204" pitchFamily="34" charset="0"/>
              </a:rPr>
              <a:t>PrIO project </a:t>
            </a:r>
            <a:r>
              <a:rPr lang="it-IT" dirty="0" smtClean="0">
                <a:latin typeface="Arial" panose="020B0604020202020204" pitchFamily="34" charset="0"/>
              </a:rPr>
              <a:t>is on </a:t>
            </a:r>
            <a:r>
              <a:rPr lang="it-IT" dirty="0" smtClean="0">
                <a:latin typeface="Arial" panose="020B0604020202020204" pitchFamily="34" charset="0"/>
              </a:rPr>
              <a:t>track </a:t>
            </a:r>
            <a:r>
              <a:rPr lang="it-IT" dirty="0" smtClean="0">
                <a:latin typeface="Arial" panose="020B0604020202020204" pitchFamily="34" charset="0"/>
              </a:rPr>
              <a:t>with already significant contributions in conferences</a:t>
            </a:r>
            <a:endParaRPr lang="it-IT" dirty="0" smtClean="0">
              <a:latin typeface="Arial" panose="020B0604020202020204" pitchFamily="34" charset="0"/>
            </a:endParaRPr>
          </a:p>
          <a:p>
            <a:r>
              <a:rPr lang="it-IT" dirty="0" smtClean="0">
                <a:latin typeface="Arial" panose="020B0604020202020204" pitchFamily="34" charset="0"/>
              </a:rPr>
              <a:t>IO, EUROfusion, F4E major </a:t>
            </a:r>
            <a:r>
              <a:rPr lang="it-IT" dirty="0" smtClean="0">
                <a:latin typeface="Arial" panose="020B0604020202020204" pitchFamily="34" charset="0"/>
              </a:rPr>
              <a:t>transitions </a:t>
            </a:r>
          </a:p>
          <a:p>
            <a:r>
              <a:rPr lang="it-IT" dirty="0" smtClean="0">
                <a:latin typeface="Arial" panose="020B0604020202020204" pitchFamily="34" charset="0"/>
              </a:rPr>
              <a:t>We are adressing the </a:t>
            </a:r>
            <a:r>
              <a:rPr lang="it-IT" dirty="0">
                <a:latin typeface="Arial" panose="020B0604020202020204" pitchFamily="34" charset="0"/>
              </a:rPr>
              <a:t>impact </a:t>
            </a:r>
            <a:r>
              <a:rPr lang="it-IT" dirty="0" smtClean="0">
                <a:latin typeface="Arial" panose="020B0604020202020204" pitchFamily="34" charset="0"/>
              </a:rPr>
              <a:t>of ITER re-baselining on our </a:t>
            </a:r>
            <a:r>
              <a:rPr lang="it-IT" dirty="0">
                <a:latin typeface="Arial" panose="020B0604020202020204" pitchFamily="34" charset="0"/>
              </a:rPr>
              <a:t>current activities </a:t>
            </a:r>
            <a:r>
              <a:rPr lang="it-IT" dirty="0" smtClean="0">
                <a:latin typeface="Arial" panose="020B0604020202020204" pitchFamily="34" charset="0"/>
              </a:rPr>
              <a:t>and </a:t>
            </a:r>
            <a:r>
              <a:rPr lang="it-IT" dirty="0" smtClean="0">
                <a:solidFill>
                  <a:srgbClr val="FF0000"/>
                </a:solidFill>
                <a:latin typeface="Arial" panose="020B0604020202020204" pitchFamily="34" charset="0"/>
              </a:rPr>
              <a:t>it opens </a:t>
            </a:r>
            <a:r>
              <a:rPr lang="it-IT" dirty="0">
                <a:solidFill>
                  <a:srgbClr val="FF0000"/>
                </a:solidFill>
                <a:latin typeface="Arial" panose="020B0604020202020204" pitchFamily="34" charset="0"/>
              </a:rPr>
              <a:t>new opportunities to increase our support to </a:t>
            </a:r>
            <a:r>
              <a:rPr lang="it-IT" dirty="0" smtClean="0">
                <a:solidFill>
                  <a:srgbClr val="FF0000"/>
                </a:solidFill>
                <a:latin typeface="Arial" panose="020B0604020202020204" pitchFamily="34" charset="0"/>
              </a:rPr>
              <a:t>ITER</a:t>
            </a:r>
          </a:p>
          <a:p>
            <a:r>
              <a:rPr lang="it-IT" dirty="0" smtClean="0">
                <a:solidFill>
                  <a:srgbClr val="FF0000"/>
                </a:solidFill>
                <a:latin typeface="Arial" panose="020B0604020202020204" pitchFamily="34" charset="0"/>
              </a:rPr>
              <a:t>Pending extra resources new tasks can be launched in 2024 in support to ITER</a:t>
            </a:r>
          </a:p>
          <a:p>
            <a:pPr lvl="1"/>
            <a:r>
              <a:rPr lang="it-IT" dirty="0" smtClean="0">
                <a:solidFill>
                  <a:srgbClr val="FF0000"/>
                </a:solidFill>
                <a:latin typeface="Arial" panose="020B0604020202020204" pitchFamily="34" charset="0"/>
              </a:rPr>
              <a:t>Diagnostics (new synthetic </a:t>
            </a:r>
            <a:r>
              <a:rPr lang="it-IT" dirty="0" smtClean="0">
                <a:solidFill>
                  <a:srgbClr val="FF0000"/>
                </a:solidFill>
                <a:latin typeface="Arial" panose="020B0604020202020204" pitchFamily="34" charset="0"/>
              </a:rPr>
              <a:t>diagnostics, </a:t>
            </a:r>
            <a:r>
              <a:rPr lang="it-IT" dirty="0" smtClean="0">
                <a:solidFill>
                  <a:srgbClr val="FF0000"/>
                </a:solidFill>
                <a:latin typeface="Arial" panose="020B0604020202020204" pitchFamily="34" charset="0"/>
              </a:rPr>
              <a:t>calibration procedure etc) </a:t>
            </a:r>
          </a:p>
          <a:p>
            <a:pPr lvl="1"/>
            <a:r>
              <a:rPr lang="it-IT" dirty="0" smtClean="0">
                <a:solidFill>
                  <a:srgbClr val="FF0000"/>
                </a:solidFill>
                <a:latin typeface="Arial" panose="020B0604020202020204" pitchFamily="34" charset="0"/>
              </a:rPr>
              <a:t>Commissioning &amp; Operation</a:t>
            </a:r>
            <a:r>
              <a:rPr lang="it-IT" dirty="0">
                <a:solidFill>
                  <a:srgbClr val="FF0000"/>
                </a:solidFill>
                <a:latin typeface="Arial" panose="020B0604020202020204" pitchFamily="34" charset="0"/>
              </a:rPr>
              <a:t>: AI to support </a:t>
            </a:r>
            <a:r>
              <a:rPr lang="it-IT" dirty="0" smtClean="0">
                <a:solidFill>
                  <a:srgbClr val="FF0000"/>
                </a:solidFill>
                <a:latin typeface="Arial" panose="020B0604020202020204" pitchFamily="34" charset="0"/>
              </a:rPr>
              <a:t>SL, </a:t>
            </a:r>
            <a:r>
              <a:rPr lang="it-IT" dirty="0" smtClean="0">
                <a:solidFill>
                  <a:srgbClr val="FF0000"/>
                </a:solidFill>
                <a:latin typeface="Arial" panose="020B0604020202020204" pitchFamily="34" charset="0"/>
              </a:rPr>
              <a:t>generic SL </a:t>
            </a:r>
            <a:r>
              <a:rPr lang="it-IT" dirty="0" smtClean="0">
                <a:solidFill>
                  <a:srgbClr val="FF0000"/>
                </a:solidFill>
                <a:latin typeface="Arial" panose="020B0604020202020204" pitchFamily="34" charset="0"/>
              </a:rPr>
              <a:t>courses, </a:t>
            </a:r>
            <a:r>
              <a:rPr lang="it-IT" dirty="0" smtClean="0">
                <a:solidFill>
                  <a:srgbClr val="FF0000"/>
                </a:solidFill>
                <a:latin typeface="Arial" panose="020B0604020202020204" pitchFamily="34" charset="0"/>
              </a:rPr>
              <a:t>ECRH </a:t>
            </a:r>
            <a:r>
              <a:rPr lang="it-IT" dirty="0" smtClean="0">
                <a:solidFill>
                  <a:srgbClr val="FF0000"/>
                </a:solidFill>
                <a:latin typeface="Arial" panose="020B0604020202020204" pitchFamily="34" charset="0"/>
              </a:rPr>
              <a:t>network </a:t>
            </a:r>
            <a:endParaRPr lang="it-IT" dirty="0" smtClean="0">
              <a:solidFill>
                <a:srgbClr val="FF0000"/>
              </a:solidFill>
              <a:latin typeface="Arial" panose="020B0604020202020204" pitchFamily="34" charset="0"/>
            </a:endParaRPr>
          </a:p>
          <a:p>
            <a:pPr lvl="1"/>
            <a:r>
              <a:rPr lang="it-IT" dirty="0" smtClean="0">
                <a:solidFill>
                  <a:srgbClr val="FF0000"/>
                </a:solidFill>
                <a:latin typeface="Arial" panose="020B0604020202020204" pitchFamily="34" charset="0"/>
              </a:rPr>
              <a:t>Neutronics: DTE3 analysis, radiation sources estimates (W &amp; </a:t>
            </a:r>
            <a:r>
              <a:rPr lang="it-IT" dirty="0" smtClean="0">
                <a:solidFill>
                  <a:srgbClr val="FF0000"/>
                </a:solidFill>
                <a:latin typeface="Arial" panose="020B0604020202020204" pitchFamily="34" charset="0"/>
              </a:rPr>
              <a:t>Boron</a:t>
            </a:r>
            <a:r>
              <a:rPr lang="it-IT" dirty="0" smtClean="0">
                <a:solidFill>
                  <a:srgbClr val="FF0000"/>
                </a:solidFill>
                <a:latin typeface="Arial" panose="020B0604020202020204" pitchFamily="34" charset="0"/>
              </a:rPr>
              <a:t>) and electronics</a:t>
            </a:r>
          </a:p>
          <a:p>
            <a:pPr lvl="1"/>
            <a:r>
              <a:rPr lang="it-IT" dirty="0" smtClean="0">
                <a:solidFill>
                  <a:srgbClr val="FF0000"/>
                </a:solidFill>
                <a:latin typeface="Arial" panose="020B0604020202020204" pitchFamily="34" charset="0"/>
              </a:rPr>
              <a:t>erosion-corrosion </a:t>
            </a:r>
            <a:r>
              <a:rPr lang="it-IT" dirty="0" smtClean="0">
                <a:solidFill>
                  <a:srgbClr val="FF0000"/>
                </a:solidFill>
                <a:latin typeface="Arial" panose="020B0604020202020204" pitchFamily="34" charset="0"/>
              </a:rPr>
              <a:t>simulations </a:t>
            </a:r>
            <a:endParaRPr lang="fr-FR" dirty="0">
              <a:solidFill>
                <a:srgbClr val="FF0000"/>
              </a:solidFill>
            </a:endParaRP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18</a:t>
            </a:fld>
            <a:endParaRPr lang="en-GB" dirty="0"/>
          </a:p>
        </p:txBody>
      </p:sp>
    </p:spTree>
    <p:extLst>
      <p:ext uri="{BB962C8B-B14F-4D97-AF65-F5344CB8AC3E}">
        <p14:creationId xmlns:p14="http://schemas.microsoft.com/office/powerpoint/2010/main" val="3028865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Back-up slides </a:t>
            </a:r>
            <a:endParaRPr lang="fr-FR" dirty="0"/>
          </a:p>
        </p:txBody>
      </p:sp>
      <p:sp>
        <p:nvSpPr>
          <p:cNvPr id="3" name="Espace réservé du pied de page 2"/>
          <p:cNvSpPr>
            <a:spLocks noGrp="1"/>
          </p:cNvSpPr>
          <p:nvPr>
            <p:ph type="ftr" sz="quarter" idx="11"/>
          </p:nvPr>
        </p:nvSpPr>
        <p:spPr>
          <a:xfrm>
            <a:off x="119350" y="6559710"/>
            <a:ext cx="5112553" cy="397681"/>
          </a:xfrm>
        </p:spPr>
        <p:txBody>
          <a:bodyPr/>
          <a:lstStyle/>
          <a:p>
            <a:r>
              <a:rPr lang="fr-FR" dirty="0" smtClean="0"/>
              <a:t>X. LITAUDON &amp; G. FALCHETTO  |  FSD 2024 Planning Meeting  |  20-21 09 2023 </a:t>
            </a:r>
            <a:endParaRPr lang="en-GB" dirty="0"/>
          </a:p>
        </p:txBody>
      </p:sp>
      <p:sp>
        <p:nvSpPr>
          <p:cNvPr id="4" name="Espace réservé du contenu 3"/>
          <p:cNvSpPr>
            <a:spLocks noGrp="1"/>
          </p:cNvSpPr>
          <p:nvPr>
            <p:ph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19</a:t>
            </a:fld>
            <a:endParaRPr lang="en-GB" dirty="0"/>
          </a:p>
        </p:txBody>
      </p:sp>
    </p:spTree>
    <p:extLst>
      <p:ext uri="{BB962C8B-B14F-4D97-AF65-F5344CB8AC3E}">
        <p14:creationId xmlns:p14="http://schemas.microsoft.com/office/powerpoint/2010/main" val="3566405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Few </a:t>
            </a:r>
            <a:r>
              <a:rPr lang="fr-FR" dirty="0" err="1" smtClean="0"/>
              <a:t>words</a:t>
            </a:r>
            <a:r>
              <a:rPr lang="fr-FR" dirty="0" smtClean="0"/>
              <a:t> of introduction </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847006"/>
            <a:ext cx="11953328" cy="5762367"/>
          </a:xfrm>
        </p:spPr>
        <p:txBody>
          <a:bodyPr>
            <a:normAutofit fontScale="92500" lnSpcReduction="10000"/>
          </a:bodyPr>
          <a:lstStyle/>
          <a:p>
            <a:r>
              <a:rPr lang="fr-FR" dirty="0" smtClean="0"/>
              <a:t>The </a:t>
            </a:r>
            <a:r>
              <a:rPr lang="fr-FR" dirty="0" err="1" smtClean="0"/>
              <a:t>PrIO</a:t>
            </a:r>
            <a:r>
              <a:rPr lang="fr-FR" dirty="0" smtClean="0"/>
              <a:t> </a:t>
            </a:r>
            <a:r>
              <a:rPr lang="fr-FR" dirty="0" err="1" smtClean="0"/>
              <a:t>presentation</a:t>
            </a:r>
            <a:r>
              <a:rPr lang="fr-FR" dirty="0" smtClean="0"/>
              <a:t> </a:t>
            </a:r>
            <a:r>
              <a:rPr lang="fr-FR" dirty="0" err="1" smtClean="0"/>
              <a:t>will</a:t>
            </a:r>
            <a:r>
              <a:rPr lang="fr-FR" dirty="0" smtClean="0"/>
              <a:t> focus on the main </a:t>
            </a:r>
            <a:r>
              <a:rPr lang="fr-FR" dirty="0" err="1" smtClean="0"/>
              <a:t>project</a:t>
            </a:r>
            <a:r>
              <a:rPr lang="fr-FR" dirty="0" smtClean="0"/>
              <a:t> changes </a:t>
            </a:r>
            <a:r>
              <a:rPr lang="fr-FR" dirty="0" err="1" smtClean="0"/>
              <a:t>requested</a:t>
            </a:r>
            <a:r>
              <a:rPr lang="fr-FR" dirty="0" smtClean="0"/>
              <a:t> in 2024 </a:t>
            </a:r>
          </a:p>
          <a:p>
            <a:r>
              <a:rPr lang="fr-FR" dirty="0" err="1" smtClean="0"/>
              <a:t>Presentation</a:t>
            </a:r>
            <a:r>
              <a:rPr lang="fr-FR" dirty="0" smtClean="0"/>
              <a:t> </a:t>
            </a:r>
            <a:r>
              <a:rPr lang="fr-FR" dirty="0" err="1" smtClean="0"/>
              <a:t>is</a:t>
            </a:r>
            <a:r>
              <a:rPr lang="fr-FR" dirty="0" smtClean="0"/>
              <a:t> </a:t>
            </a:r>
            <a:r>
              <a:rPr lang="fr-FR" dirty="0" err="1" smtClean="0"/>
              <a:t>structured</a:t>
            </a:r>
            <a:r>
              <a:rPr lang="fr-FR" dirty="0" smtClean="0"/>
              <a:t> </a:t>
            </a:r>
            <a:r>
              <a:rPr lang="fr-FR" dirty="0" smtClean="0"/>
              <a:t>per </a:t>
            </a:r>
            <a:r>
              <a:rPr lang="fr-FR" dirty="0" err="1" smtClean="0"/>
              <a:t>sub-project</a:t>
            </a:r>
            <a:endParaRPr lang="fr-FR" dirty="0" smtClean="0"/>
          </a:p>
          <a:p>
            <a:r>
              <a:rPr lang="fr-FR" dirty="0" err="1" smtClean="0"/>
              <a:t>PrIO</a:t>
            </a:r>
            <a:r>
              <a:rPr lang="fr-FR" dirty="0" smtClean="0"/>
              <a:t> </a:t>
            </a:r>
            <a:r>
              <a:rPr lang="fr-FR" dirty="0" err="1" smtClean="0"/>
              <a:t>is</a:t>
            </a:r>
            <a:r>
              <a:rPr lang="fr-FR" dirty="0" smtClean="0"/>
              <a:t> </a:t>
            </a:r>
            <a:r>
              <a:rPr lang="fr-FR" dirty="0" smtClean="0"/>
              <a:t> </a:t>
            </a:r>
            <a:r>
              <a:rPr lang="fr-FR" dirty="0" err="1" smtClean="0"/>
              <a:t>taking</a:t>
            </a:r>
            <a:r>
              <a:rPr lang="fr-FR" dirty="0" smtClean="0"/>
              <a:t> </a:t>
            </a:r>
            <a:r>
              <a:rPr lang="fr-FR" dirty="0" err="1" smtClean="0"/>
              <a:t>into</a:t>
            </a:r>
            <a:r>
              <a:rPr lang="fr-FR" dirty="0" smtClean="0"/>
              <a:t> </a:t>
            </a:r>
            <a:r>
              <a:rPr lang="fr-FR" dirty="0" err="1" smtClean="0"/>
              <a:t>account</a:t>
            </a:r>
            <a:r>
              <a:rPr lang="fr-FR" dirty="0" smtClean="0"/>
              <a:t> the new </a:t>
            </a:r>
            <a:r>
              <a:rPr lang="fr-FR" dirty="0" err="1" smtClean="0"/>
              <a:t>context</a:t>
            </a:r>
            <a:r>
              <a:rPr lang="fr-FR" dirty="0" smtClean="0"/>
              <a:t> </a:t>
            </a:r>
            <a:r>
              <a:rPr lang="fr-FR" dirty="0" err="1" smtClean="0"/>
              <a:t>with</a:t>
            </a:r>
            <a:r>
              <a:rPr lang="fr-FR" dirty="0" smtClean="0"/>
              <a:t> </a:t>
            </a:r>
            <a:r>
              <a:rPr lang="fr-FR" dirty="0" smtClean="0"/>
              <a:t>ITER </a:t>
            </a:r>
            <a:r>
              <a:rPr lang="fr-FR" dirty="0" err="1" smtClean="0"/>
              <a:t>re-baselining</a:t>
            </a:r>
            <a:endParaRPr lang="fr-FR" dirty="0" smtClean="0"/>
          </a:p>
          <a:p>
            <a:r>
              <a:rPr lang="fr-FR" dirty="0" smtClean="0"/>
              <a:t>The PCR </a:t>
            </a:r>
            <a:r>
              <a:rPr lang="fr-FR" dirty="0" err="1" smtClean="0"/>
              <a:t>proposals</a:t>
            </a:r>
            <a:r>
              <a:rPr lang="fr-FR" dirty="0" smtClean="0"/>
              <a:t> </a:t>
            </a:r>
            <a:r>
              <a:rPr lang="fr-FR" dirty="0" smtClean="0"/>
              <a:t>are </a:t>
            </a:r>
            <a:r>
              <a:rPr lang="fr-FR" dirty="0" err="1" smtClean="0"/>
              <a:t>adressing</a:t>
            </a:r>
            <a:r>
              <a:rPr lang="fr-FR" dirty="0" smtClean="0"/>
              <a:t> </a:t>
            </a:r>
            <a:r>
              <a:rPr lang="fr-FR" dirty="0" smtClean="0"/>
              <a:t>the </a:t>
            </a:r>
            <a:r>
              <a:rPr lang="fr-FR" dirty="0" err="1" smtClean="0"/>
              <a:t>following</a:t>
            </a:r>
            <a:r>
              <a:rPr lang="fr-FR" dirty="0" smtClean="0"/>
              <a:t> </a:t>
            </a:r>
            <a:r>
              <a:rPr lang="fr-FR" dirty="0" smtClean="0"/>
              <a:t>« hot topics » </a:t>
            </a:r>
            <a:endParaRPr lang="fr-FR" dirty="0" smtClean="0"/>
          </a:p>
          <a:p>
            <a:pPr lvl="1"/>
            <a:r>
              <a:rPr lang="fr-FR" dirty="0" smtClean="0"/>
              <a:t>New </a:t>
            </a:r>
            <a:r>
              <a:rPr lang="fr-FR" dirty="0" err="1" smtClean="0"/>
              <a:t>heating</a:t>
            </a:r>
            <a:r>
              <a:rPr lang="fr-FR" dirty="0" smtClean="0"/>
              <a:t> mix </a:t>
            </a:r>
            <a:r>
              <a:rPr lang="fr-FR" dirty="0" err="1" smtClean="0"/>
              <a:t>with</a:t>
            </a:r>
            <a:r>
              <a:rPr lang="fr-FR" dirty="0" smtClean="0"/>
              <a:t> </a:t>
            </a:r>
            <a:r>
              <a:rPr lang="fr-FR" dirty="0" err="1" smtClean="0"/>
              <a:t>increased</a:t>
            </a:r>
            <a:r>
              <a:rPr lang="fr-FR" dirty="0" smtClean="0"/>
              <a:t> ECRH </a:t>
            </a:r>
            <a:r>
              <a:rPr lang="fr-FR" dirty="0" smtClean="0"/>
              <a:t>power </a:t>
            </a:r>
            <a:endParaRPr lang="fr-FR" dirty="0" smtClean="0"/>
          </a:p>
          <a:p>
            <a:pPr lvl="1"/>
            <a:r>
              <a:rPr lang="fr-FR" dirty="0" smtClean="0"/>
              <a:t>Tools (</a:t>
            </a:r>
            <a:r>
              <a:rPr lang="fr-FR" dirty="0" err="1" smtClean="0"/>
              <a:t>operational</a:t>
            </a:r>
            <a:r>
              <a:rPr lang="fr-FR" dirty="0" smtClean="0"/>
              <a:t> </a:t>
            </a:r>
            <a:r>
              <a:rPr lang="fr-FR" dirty="0" err="1" smtClean="0"/>
              <a:t>tools</a:t>
            </a:r>
            <a:r>
              <a:rPr lang="fr-FR" dirty="0" smtClean="0"/>
              <a:t>, </a:t>
            </a:r>
            <a:r>
              <a:rPr lang="fr-FR" dirty="0" err="1" smtClean="0"/>
              <a:t>synthetic</a:t>
            </a:r>
            <a:r>
              <a:rPr lang="fr-FR" dirty="0" smtClean="0"/>
              <a:t> diagnostics, </a:t>
            </a:r>
            <a:r>
              <a:rPr lang="fr-FR" dirty="0" err="1" smtClean="0"/>
              <a:t>operational</a:t>
            </a:r>
            <a:r>
              <a:rPr lang="fr-FR" dirty="0" smtClean="0"/>
              <a:t> </a:t>
            </a:r>
            <a:r>
              <a:rPr lang="fr-FR" dirty="0" err="1" smtClean="0"/>
              <a:t>tools</a:t>
            </a:r>
            <a:r>
              <a:rPr lang="fr-FR" dirty="0" smtClean="0"/>
              <a:t>, </a:t>
            </a:r>
            <a:r>
              <a:rPr lang="fr-FR" dirty="0" err="1" smtClean="0"/>
              <a:t>nuclear</a:t>
            </a:r>
            <a:r>
              <a:rPr lang="fr-FR" dirty="0" smtClean="0"/>
              <a:t> </a:t>
            </a:r>
            <a:r>
              <a:rPr lang="fr-FR" dirty="0" err="1" smtClean="0"/>
              <a:t>tools</a:t>
            </a:r>
            <a:r>
              <a:rPr lang="fr-FR" dirty="0" smtClean="0"/>
              <a:t>) </a:t>
            </a:r>
            <a:r>
              <a:rPr lang="fr-FR" dirty="0" err="1" smtClean="0"/>
              <a:t>well</a:t>
            </a:r>
            <a:r>
              <a:rPr lang="fr-FR" dirty="0" smtClean="0"/>
              <a:t> </a:t>
            </a:r>
            <a:r>
              <a:rPr lang="fr-FR" dirty="0" err="1" smtClean="0"/>
              <a:t>validated</a:t>
            </a:r>
            <a:r>
              <a:rPr lang="fr-FR" dirty="0" smtClean="0"/>
              <a:t>, </a:t>
            </a:r>
            <a:r>
              <a:rPr lang="fr-FR" dirty="0" err="1" smtClean="0"/>
              <a:t>tested</a:t>
            </a:r>
            <a:r>
              <a:rPr lang="fr-FR" dirty="0" smtClean="0"/>
              <a:t> and </a:t>
            </a:r>
            <a:r>
              <a:rPr lang="fr-FR" dirty="0" err="1" smtClean="0"/>
              <a:t>ready</a:t>
            </a:r>
            <a:r>
              <a:rPr lang="fr-FR" dirty="0" smtClean="0"/>
              <a:t> to </a:t>
            </a:r>
            <a:r>
              <a:rPr lang="fr-FR" dirty="0" err="1" smtClean="0"/>
              <a:t>be</a:t>
            </a:r>
            <a:r>
              <a:rPr lang="fr-FR" dirty="0" smtClean="0"/>
              <a:t> </a:t>
            </a:r>
            <a:r>
              <a:rPr lang="fr-FR" dirty="0" err="1" smtClean="0"/>
              <a:t>transferred</a:t>
            </a:r>
            <a:r>
              <a:rPr lang="fr-FR" dirty="0" smtClean="0"/>
              <a:t> for ITER application &amp; first </a:t>
            </a:r>
            <a:r>
              <a:rPr lang="fr-FR" dirty="0" err="1" smtClean="0"/>
              <a:t>operation</a:t>
            </a:r>
            <a:endParaRPr lang="fr-FR" dirty="0" smtClean="0"/>
          </a:p>
          <a:p>
            <a:pPr lvl="1"/>
            <a:r>
              <a:rPr lang="fr-FR" dirty="0" smtClean="0"/>
              <a:t>Gap in expertise for </a:t>
            </a:r>
            <a:r>
              <a:rPr lang="fr-FR" dirty="0" err="1" smtClean="0"/>
              <a:t>operation</a:t>
            </a:r>
            <a:r>
              <a:rPr lang="fr-FR" dirty="0" smtClean="0"/>
              <a:t> &amp; </a:t>
            </a:r>
            <a:r>
              <a:rPr lang="fr-FR" dirty="0" err="1" smtClean="0"/>
              <a:t>scientific</a:t>
            </a:r>
            <a:r>
              <a:rPr lang="fr-FR" dirty="0" smtClean="0"/>
              <a:t> exploitation </a:t>
            </a:r>
            <a:r>
              <a:rPr lang="fr-FR" dirty="0" err="1" smtClean="0"/>
              <a:t>with</a:t>
            </a:r>
            <a:r>
              <a:rPr lang="fr-FR" dirty="0" smtClean="0"/>
              <a:t> ITER </a:t>
            </a:r>
            <a:r>
              <a:rPr lang="fr-FR" dirty="0" err="1" smtClean="0"/>
              <a:t>delays</a:t>
            </a:r>
            <a:r>
              <a:rPr lang="fr-FR" dirty="0" smtClean="0"/>
              <a:t>:  how to </a:t>
            </a:r>
            <a:r>
              <a:rPr lang="fr-FR" dirty="0" err="1" smtClean="0"/>
              <a:t>maintain</a:t>
            </a:r>
            <a:r>
              <a:rPr lang="fr-FR" dirty="0" smtClean="0"/>
              <a:t> the </a:t>
            </a:r>
            <a:r>
              <a:rPr lang="fr-FR" dirty="0" err="1" smtClean="0"/>
              <a:t>operational</a:t>
            </a:r>
            <a:r>
              <a:rPr lang="fr-FR" dirty="0" smtClean="0"/>
              <a:t> </a:t>
            </a:r>
            <a:r>
              <a:rPr lang="fr-FR" dirty="0" err="1" smtClean="0"/>
              <a:t>knowledge</a:t>
            </a:r>
            <a:r>
              <a:rPr lang="fr-FR" dirty="0" smtClean="0"/>
              <a:t> </a:t>
            </a:r>
            <a:r>
              <a:rPr lang="fr-FR" dirty="0" smtClean="0"/>
              <a:t>? </a:t>
            </a:r>
          </a:p>
          <a:p>
            <a:pPr lvl="1"/>
            <a:r>
              <a:rPr lang="fr-FR" dirty="0" err="1" smtClean="0"/>
              <a:t>used</a:t>
            </a:r>
            <a:r>
              <a:rPr lang="fr-FR" dirty="0" smtClean="0"/>
              <a:t> of </a:t>
            </a:r>
            <a:r>
              <a:rPr lang="fr-FR" dirty="0" err="1" smtClean="0"/>
              <a:t>Artificial</a:t>
            </a:r>
            <a:r>
              <a:rPr lang="fr-FR" dirty="0" smtClean="0"/>
              <a:t> Intelligence </a:t>
            </a:r>
            <a:r>
              <a:rPr lang="fr-FR" dirty="0" err="1" smtClean="0"/>
              <a:t>tools</a:t>
            </a:r>
            <a:r>
              <a:rPr lang="fr-FR" dirty="0" smtClean="0"/>
              <a:t> : </a:t>
            </a:r>
            <a:r>
              <a:rPr lang="fr-FR" dirty="0" err="1" smtClean="0"/>
              <a:t>database</a:t>
            </a:r>
            <a:r>
              <a:rPr lang="fr-FR" dirty="0" smtClean="0"/>
              <a:t>, </a:t>
            </a:r>
            <a:r>
              <a:rPr lang="fr-FR" dirty="0" err="1" smtClean="0"/>
              <a:t>operation</a:t>
            </a:r>
            <a:r>
              <a:rPr lang="fr-FR" dirty="0" smtClean="0"/>
              <a:t> </a:t>
            </a:r>
            <a:endParaRPr lang="fr-FR" dirty="0" smtClean="0"/>
          </a:p>
          <a:p>
            <a:pPr lvl="1"/>
            <a:r>
              <a:rPr lang="fr-FR" dirty="0" err="1" smtClean="0"/>
              <a:t>Two</a:t>
            </a:r>
            <a:r>
              <a:rPr lang="fr-FR" dirty="0" smtClean="0"/>
              <a:t> </a:t>
            </a:r>
            <a:r>
              <a:rPr lang="fr-FR" dirty="0" err="1" smtClean="0"/>
              <a:t>steps</a:t>
            </a:r>
            <a:r>
              <a:rPr lang="fr-FR" dirty="0" smtClean="0"/>
              <a:t> </a:t>
            </a:r>
            <a:r>
              <a:rPr lang="fr-FR" dirty="0" err="1" smtClean="0"/>
              <a:t>nuclear</a:t>
            </a:r>
            <a:r>
              <a:rPr lang="fr-FR" dirty="0" smtClean="0"/>
              <a:t> </a:t>
            </a:r>
            <a:r>
              <a:rPr lang="fr-FR" dirty="0" err="1" smtClean="0"/>
              <a:t>licenses</a:t>
            </a:r>
            <a:r>
              <a:rPr lang="fr-FR" dirty="0" smtClean="0"/>
              <a:t> </a:t>
            </a:r>
            <a:r>
              <a:rPr lang="fr-FR" dirty="0" err="1" smtClean="0"/>
              <a:t>process</a:t>
            </a:r>
            <a:r>
              <a:rPr lang="fr-FR" dirty="0" smtClean="0"/>
              <a:t> </a:t>
            </a:r>
            <a:r>
              <a:rPr lang="fr-FR" dirty="0" err="1" smtClean="0"/>
              <a:t>with</a:t>
            </a:r>
            <a:r>
              <a:rPr lang="fr-FR" dirty="0" smtClean="0"/>
              <a:t> full W </a:t>
            </a:r>
            <a:r>
              <a:rPr lang="fr-FR" dirty="0" smtClean="0"/>
              <a:t>environnement + </a:t>
            </a:r>
            <a:r>
              <a:rPr lang="fr-FR" dirty="0" err="1" smtClean="0"/>
              <a:t>Boron</a:t>
            </a:r>
            <a:r>
              <a:rPr lang="fr-FR" dirty="0" smtClean="0"/>
              <a:t> </a:t>
            </a:r>
            <a:r>
              <a:rPr lang="fr-FR" dirty="0" err="1" smtClean="0"/>
              <a:t>deposit</a:t>
            </a:r>
            <a:r>
              <a:rPr lang="fr-FR" dirty="0" smtClean="0"/>
              <a:t> </a:t>
            </a:r>
            <a:endParaRPr lang="fr-FR" dirty="0" smtClean="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a:t>
            </a:fld>
            <a:endParaRPr lang="en-GB" dirty="0"/>
          </a:p>
        </p:txBody>
      </p:sp>
    </p:spTree>
    <p:extLst>
      <p:ext uri="{BB962C8B-B14F-4D97-AF65-F5344CB8AC3E}">
        <p14:creationId xmlns:p14="http://schemas.microsoft.com/office/powerpoint/2010/main" val="2231248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cs typeface="Arial"/>
              </a:rPr>
              <a:t>Context</a:t>
            </a:r>
            <a:r>
              <a:rPr lang="fr-FR" dirty="0">
                <a:cs typeface="Arial"/>
              </a:rPr>
              <a:t>: EFPW-2022 on </a:t>
            </a:r>
            <a:r>
              <a:rPr lang="en-GB" dirty="0" err="1">
                <a:cs typeface="Arial"/>
              </a:rPr>
              <a:t>EUROfusion</a:t>
            </a:r>
            <a:r>
              <a:rPr lang="en-GB" dirty="0">
                <a:cs typeface="Arial"/>
              </a:rPr>
              <a:t> role in ITER operation &amp; scientific exploitation</a:t>
            </a:r>
            <a:endParaRPr lang="fr-FR" dirty="0">
              <a:cs typeface="Arial"/>
            </a:endParaRPr>
          </a:p>
        </p:txBody>
      </p:sp>
      <p:sp>
        <p:nvSpPr>
          <p:cNvPr id="3" name="Espace réservé du pied de page 2"/>
          <p:cNvSpPr>
            <a:spLocks noGrp="1"/>
          </p:cNvSpPr>
          <p:nvPr>
            <p:ph type="ftr" sz="quarter" idx="11"/>
          </p:nvPr>
        </p:nvSpPr>
        <p:spPr>
          <a:xfrm>
            <a:off x="119350" y="6559711"/>
            <a:ext cx="5328577"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764704"/>
            <a:ext cx="11983034" cy="5844670"/>
          </a:xfrm>
        </p:spPr>
        <p:txBody>
          <a:bodyPr>
            <a:normAutofit/>
          </a:bodyPr>
          <a:lstStyle/>
          <a:p>
            <a:r>
              <a:rPr lang="en-US" dirty="0"/>
              <a:t>Re-optimization of assembly and ITER Research Plan to be carried out in order to minimize impact on start of DD+DT operation. Various options under discussion within IO </a:t>
            </a:r>
          </a:p>
          <a:p>
            <a:pPr lvl="1"/>
            <a:r>
              <a:rPr lang="en-US" dirty="0"/>
              <a:t>Two stages nuclear licenses, W wall, increase ECRH, merge campaigns  … ? </a:t>
            </a:r>
          </a:p>
          <a:p>
            <a:r>
              <a:rPr lang="en-US" dirty="0"/>
              <a:t>“Research team with large participation of ITER Members specialists is required to execute research and experiment program”</a:t>
            </a:r>
          </a:p>
          <a:p>
            <a:r>
              <a:rPr lang="en-US" dirty="0"/>
              <a:t>“Time from now to start of operation should be used to develop full </a:t>
            </a:r>
            <a:r>
              <a:rPr lang="fr-FR" dirty="0" err="1"/>
              <a:t>capabilities</a:t>
            </a:r>
            <a:r>
              <a:rPr lang="fr-FR" dirty="0"/>
              <a:t> for ITER </a:t>
            </a:r>
            <a:r>
              <a:rPr lang="fr-FR" dirty="0" err="1"/>
              <a:t>scientific</a:t>
            </a:r>
            <a:r>
              <a:rPr lang="fr-FR" dirty="0"/>
              <a:t> exploitation: </a:t>
            </a:r>
            <a:r>
              <a:rPr lang="fr-FR" dirty="0">
                <a:solidFill>
                  <a:srgbClr val="FF0000"/>
                </a:solidFill>
              </a:rPr>
              <a:t>Support </a:t>
            </a:r>
            <a:r>
              <a:rPr lang="fr-FR" dirty="0" err="1">
                <a:solidFill>
                  <a:srgbClr val="FF0000"/>
                </a:solidFill>
              </a:rPr>
              <a:t>from</a:t>
            </a:r>
            <a:r>
              <a:rPr lang="fr-FR" dirty="0">
                <a:solidFill>
                  <a:srgbClr val="FF0000"/>
                </a:solidFill>
              </a:rPr>
              <a:t> ITER </a:t>
            </a:r>
            <a:r>
              <a:rPr lang="en-US" dirty="0">
                <a:solidFill>
                  <a:srgbClr val="FF0000"/>
                </a:solidFill>
              </a:rPr>
              <a:t>Members R&amp;D institutions is essential</a:t>
            </a:r>
            <a:r>
              <a:rPr lang="en-US" dirty="0"/>
              <a:t>”</a:t>
            </a:r>
          </a:p>
          <a:p>
            <a:r>
              <a:rPr lang="fr-FR" dirty="0"/>
              <a:t>Main Areas for Collaboration </a:t>
            </a:r>
            <a:r>
              <a:rPr lang="fr-FR" dirty="0" err="1"/>
              <a:t>with</a:t>
            </a:r>
            <a:r>
              <a:rPr lang="fr-FR" dirty="0"/>
              <a:t> </a:t>
            </a:r>
            <a:r>
              <a:rPr lang="en-US" dirty="0"/>
              <a:t>ITER partners to the Preparation and Execution of ITER Integrated Commissioning and Operations have been identified </a:t>
            </a: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20</a:t>
            </a:fld>
            <a:endParaRPr lang="en-GB" dirty="0"/>
          </a:p>
        </p:txBody>
      </p:sp>
      <p:sp>
        <p:nvSpPr>
          <p:cNvPr id="6" name="ZoneTexte 5"/>
          <p:cNvSpPr txBox="1"/>
          <p:nvPr/>
        </p:nvSpPr>
        <p:spPr>
          <a:xfrm>
            <a:off x="5201565" y="3292876"/>
            <a:ext cx="1818575" cy="369332"/>
          </a:xfrm>
          <a:prstGeom prst="rect">
            <a:avLst/>
          </a:prstGeom>
          <a:noFill/>
        </p:spPr>
        <p:txBody>
          <a:bodyPr wrap="none" rtlCol="0">
            <a:spAutoFit/>
          </a:bodyPr>
          <a:lstStyle/>
          <a:p>
            <a:r>
              <a:rPr lang="fr-FR" dirty="0"/>
              <a:t>[A. </a:t>
            </a:r>
            <a:r>
              <a:rPr lang="fr-FR" dirty="0" err="1"/>
              <a:t>Loarte</a:t>
            </a:r>
            <a:r>
              <a:rPr lang="fr-FR" dirty="0"/>
              <a:t>  EFPW]</a:t>
            </a:r>
          </a:p>
        </p:txBody>
      </p:sp>
      <p:sp>
        <p:nvSpPr>
          <p:cNvPr id="7" name="ZoneTexte 6"/>
          <p:cNvSpPr txBox="1"/>
          <p:nvPr/>
        </p:nvSpPr>
        <p:spPr>
          <a:xfrm>
            <a:off x="9918117" y="4857138"/>
            <a:ext cx="1818575" cy="369332"/>
          </a:xfrm>
          <a:prstGeom prst="rect">
            <a:avLst/>
          </a:prstGeom>
          <a:noFill/>
        </p:spPr>
        <p:txBody>
          <a:bodyPr wrap="none" rtlCol="0">
            <a:spAutoFit/>
          </a:bodyPr>
          <a:lstStyle/>
          <a:p>
            <a:r>
              <a:rPr lang="fr-FR" dirty="0"/>
              <a:t>[A. </a:t>
            </a:r>
            <a:r>
              <a:rPr lang="fr-FR" dirty="0" err="1"/>
              <a:t>Loarte</a:t>
            </a:r>
            <a:r>
              <a:rPr lang="fr-FR" dirty="0"/>
              <a:t> EFPW ]</a:t>
            </a:r>
          </a:p>
        </p:txBody>
      </p:sp>
      <p:sp>
        <p:nvSpPr>
          <p:cNvPr id="8" name="ZoneTexte 7"/>
          <p:cNvSpPr txBox="1"/>
          <p:nvPr/>
        </p:nvSpPr>
        <p:spPr>
          <a:xfrm>
            <a:off x="8760296" y="5763802"/>
            <a:ext cx="1739579" cy="369332"/>
          </a:xfrm>
          <a:prstGeom prst="rect">
            <a:avLst/>
          </a:prstGeom>
          <a:noFill/>
        </p:spPr>
        <p:txBody>
          <a:bodyPr wrap="none" rtlCol="0">
            <a:spAutoFit/>
          </a:bodyPr>
          <a:lstStyle/>
          <a:p>
            <a:r>
              <a:rPr lang="fr-FR" dirty="0"/>
              <a:t>[I. Nunes EFPW ]</a:t>
            </a:r>
          </a:p>
        </p:txBody>
      </p:sp>
    </p:spTree>
    <p:extLst>
      <p:ext uri="{BB962C8B-B14F-4D97-AF65-F5344CB8AC3E}">
        <p14:creationId xmlns:p14="http://schemas.microsoft.com/office/powerpoint/2010/main" val="33707654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ITER partners contribution to the </a:t>
            </a:r>
            <a:r>
              <a:rPr lang="en-US" dirty="0" smtClean="0"/>
              <a:t>Preparation and </a:t>
            </a:r>
            <a:r>
              <a:rPr lang="en-US" dirty="0"/>
              <a:t>Execution of ITER Integrated</a:t>
            </a:r>
            <a:br>
              <a:rPr lang="en-US" dirty="0"/>
            </a:br>
            <a:r>
              <a:rPr lang="en-US" dirty="0"/>
              <a:t>Commissioning and </a:t>
            </a:r>
            <a:r>
              <a:rPr lang="en-US" dirty="0" smtClean="0"/>
              <a:t>Operations [I </a:t>
            </a:r>
            <a:r>
              <a:rPr lang="en-US" dirty="0" err="1" smtClean="0"/>
              <a:t>Nunes</a:t>
            </a:r>
            <a:r>
              <a:rPr lang="en-US" dirty="0" smtClean="0"/>
              <a:t> IO EFPW 2023]</a:t>
            </a:r>
            <a:endParaRPr lang="fr-FR" dirty="0"/>
          </a:p>
        </p:txBody>
      </p:sp>
      <p:sp>
        <p:nvSpPr>
          <p:cNvPr id="3" name="Espace réservé du pied de page 2"/>
          <p:cNvSpPr>
            <a:spLocks noGrp="1"/>
          </p:cNvSpPr>
          <p:nvPr>
            <p:ph type="ftr" sz="quarter" idx="11"/>
          </p:nvPr>
        </p:nvSpPr>
        <p:spPr>
          <a:xfrm>
            <a:off x="119350" y="6559711"/>
            <a:ext cx="5472593"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764704"/>
            <a:ext cx="11983034" cy="6093296"/>
          </a:xfrm>
        </p:spPr>
        <p:txBody>
          <a:bodyPr>
            <a:normAutofit fontScale="77500" lnSpcReduction="20000"/>
          </a:bodyPr>
          <a:lstStyle/>
          <a:p>
            <a:r>
              <a:rPr lang="fr-FR" dirty="0" smtClean="0"/>
              <a:t>Operations </a:t>
            </a:r>
            <a:endParaRPr lang="fr-FR" b="0" dirty="0"/>
          </a:p>
          <a:p>
            <a:pPr lvl="1"/>
            <a:r>
              <a:rPr lang="en-US" b="0" dirty="0" smtClean="0"/>
              <a:t>Training</a:t>
            </a:r>
            <a:r>
              <a:rPr lang="en-US" b="0" dirty="0"/>
              <a:t>, REX, operation of systems and of the ITER plant, etc. </a:t>
            </a:r>
          </a:p>
          <a:p>
            <a:r>
              <a:rPr lang="fr-FR" dirty="0" err="1" smtClean="0"/>
              <a:t>Commissioning</a:t>
            </a:r>
            <a:endParaRPr lang="fr-FR" b="0" dirty="0"/>
          </a:p>
          <a:p>
            <a:pPr lvl="1"/>
            <a:r>
              <a:rPr lang="en-US" b="0" dirty="0" smtClean="0"/>
              <a:t>Preparation </a:t>
            </a:r>
            <a:r>
              <a:rPr lang="en-US" b="0" dirty="0"/>
              <a:t>and execution of Systems and Integrated</a:t>
            </a:r>
          </a:p>
          <a:p>
            <a:r>
              <a:rPr lang="fr-FR" dirty="0" err="1" smtClean="0"/>
              <a:t>Technical</a:t>
            </a:r>
            <a:r>
              <a:rPr lang="fr-FR" dirty="0" smtClean="0"/>
              <a:t> Documentation and </a:t>
            </a:r>
            <a:r>
              <a:rPr lang="fr-FR" dirty="0" err="1" smtClean="0"/>
              <a:t>Procedures</a:t>
            </a:r>
            <a:endParaRPr lang="fr-FR" b="0" dirty="0"/>
          </a:p>
          <a:p>
            <a:pPr lvl="1"/>
            <a:r>
              <a:rPr lang="fr-FR" b="0" dirty="0" smtClean="0"/>
              <a:t> </a:t>
            </a:r>
            <a:r>
              <a:rPr lang="fr-FR" b="0" dirty="0" err="1" smtClean="0"/>
              <a:t>scarce</a:t>
            </a:r>
            <a:r>
              <a:rPr lang="fr-FR" b="0" dirty="0" smtClean="0"/>
              <a:t> </a:t>
            </a:r>
            <a:r>
              <a:rPr lang="fr-FR" b="0" dirty="0" err="1" smtClean="0"/>
              <a:t>resources</a:t>
            </a:r>
            <a:r>
              <a:rPr lang="fr-FR" b="0" dirty="0" smtClean="0"/>
              <a:t>, system </a:t>
            </a:r>
            <a:r>
              <a:rPr lang="fr-FR" b="0" dirty="0" err="1" smtClean="0"/>
              <a:t>procedures</a:t>
            </a:r>
            <a:r>
              <a:rPr lang="fr-FR" b="0" dirty="0" smtClean="0"/>
              <a:t>, etc</a:t>
            </a:r>
            <a:r>
              <a:rPr lang="fr-FR" b="0" dirty="0"/>
              <a:t>.</a:t>
            </a:r>
          </a:p>
          <a:p>
            <a:r>
              <a:rPr lang="fr-FR" dirty="0" smtClean="0"/>
              <a:t>Machine Protection</a:t>
            </a:r>
            <a:endParaRPr lang="fr-FR" b="0" dirty="0"/>
          </a:p>
          <a:p>
            <a:pPr lvl="1"/>
            <a:r>
              <a:rPr lang="fr-FR" b="0" dirty="0" err="1" smtClean="0"/>
              <a:t>Analysis</a:t>
            </a:r>
            <a:r>
              <a:rPr lang="fr-FR" b="0" dirty="0" smtClean="0"/>
              <a:t> of protection </a:t>
            </a:r>
            <a:r>
              <a:rPr lang="fr-FR" b="0" dirty="0" err="1" smtClean="0"/>
              <a:t>strategy</a:t>
            </a:r>
            <a:r>
              <a:rPr lang="fr-FR" b="0" dirty="0" smtClean="0"/>
              <a:t>, </a:t>
            </a:r>
            <a:r>
              <a:rPr lang="fr-FR" b="0" dirty="0" err="1" smtClean="0"/>
              <a:t>risk</a:t>
            </a:r>
            <a:r>
              <a:rPr lang="fr-FR" b="0" dirty="0" smtClean="0"/>
              <a:t> </a:t>
            </a:r>
            <a:r>
              <a:rPr lang="fr-FR" b="0" dirty="0" err="1" smtClean="0"/>
              <a:t>assessment</a:t>
            </a:r>
            <a:r>
              <a:rPr lang="fr-FR" b="0" dirty="0" smtClean="0"/>
              <a:t>, documentation, etc</a:t>
            </a:r>
            <a:r>
              <a:rPr lang="fr-FR" b="0" dirty="0"/>
              <a:t>.</a:t>
            </a:r>
          </a:p>
          <a:p>
            <a:r>
              <a:rPr lang="fr-FR" dirty="0" smtClean="0"/>
              <a:t>Diagnostics</a:t>
            </a:r>
            <a:endParaRPr lang="fr-FR" b="0" dirty="0"/>
          </a:p>
          <a:p>
            <a:pPr lvl="1"/>
            <a:r>
              <a:rPr lang="fr-FR" b="0" dirty="0" err="1" smtClean="0"/>
              <a:t>Commissioning</a:t>
            </a:r>
            <a:r>
              <a:rPr lang="fr-FR" b="0" dirty="0" smtClean="0"/>
              <a:t>, Calibration, </a:t>
            </a:r>
            <a:r>
              <a:rPr lang="fr-FR" b="0" dirty="0" err="1" smtClean="0"/>
              <a:t>Operation</a:t>
            </a:r>
            <a:endParaRPr lang="fr-FR" b="0" dirty="0"/>
          </a:p>
          <a:p>
            <a:r>
              <a:rPr lang="fr-FR" dirty="0" smtClean="0"/>
              <a:t>Tools for </a:t>
            </a:r>
            <a:r>
              <a:rPr lang="fr-FR" dirty="0" err="1" smtClean="0"/>
              <a:t>Operation</a:t>
            </a:r>
            <a:r>
              <a:rPr lang="fr-FR" dirty="0" smtClean="0"/>
              <a:t> and </a:t>
            </a:r>
            <a:r>
              <a:rPr lang="fr-FR" dirty="0" err="1" smtClean="0"/>
              <a:t>systems</a:t>
            </a:r>
            <a:endParaRPr lang="fr-FR" b="0" dirty="0"/>
          </a:p>
          <a:p>
            <a:pPr lvl="1"/>
            <a:r>
              <a:rPr lang="fr-FR" b="0" dirty="0" smtClean="0"/>
              <a:t>Monitoring, </a:t>
            </a:r>
            <a:r>
              <a:rPr lang="fr-FR" b="0" dirty="0" err="1" smtClean="0"/>
              <a:t>execution</a:t>
            </a:r>
            <a:r>
              <a:rPr lang="fr-FR" b="0" dirty="0" smtClean="0"/>
              <a:t>, data </a:t>
            </a:r>
            <a:r>
              <a:rPr lang="fr-FR" b="0" dirty="0" err="1" smtClean="0"/>
              <a:t>analysis</a:t>
            </a:r>
            <a:r>
              <a:rPr lang="fr-FR" b="0" dirty="0" smtClean="0"/>
              <a:t>/validation and visualisation, etc</a:t>
            </a:r>
            <a:r>
              <a:rPr lang="fr-FR" b="0" dirty="0"/>
              <a:t>.</a:t>
            </a:r>
          </a:p>
          <a:p>
            <a:r>
              <a:rPr lang="fr-FR" dirty="0" err="1" smtClean="0"/>
              <a:t>Execution</a:t>
            </a:r>
            <a:r>
              <a:rPr lang="fr-FR" dirty="0" smtClean="0"/>
              <a:t> of </a:t>
            </a:r>
            <a:r>
              <a:rPr lang="fr-FR" dirty="0" err="1" smtClean="0"/>
              <a:t>Experimental</a:t>
            </a:r>
            <a:r>
              <a:rPr lang="fr-FR" dirty="0" smtClean="0"/>
              <a:t> Program </a:t>
            </a:r>
            <a:endParaRPr lang="fr-FR" b="0"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21</a:t>
            </a:fld>
            <a:endParaRPr lang="en-GB" dirty="0"/>
          </a:p>
        </p:txBody>
      </p:sp>
    </p:spTree>
    <p:extLst>
      <p:ext uri="{BB962C8B-B14F-4D97-AF65-F5344CB8AC3E}">
        <p14:creationId xmlns:p14="http://schemas.microsoft.com/office/powerpoint/2010/main" val="1465911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WPPrIO</a:t>
            </a:r>
            <a:r>
              <a:rPr lang="fr-FR" dirty="0" smtClean="0"/>
              <a:t> </a:t>
            </a:r>
            <a:r>
              <a:rPr lang="fr-FR" dirty="0" err="1" smtClean="0"/>
              <a:t>Significant</a:t>
            </a:r>
            <a:r>
              <a:rPr lang="fr-FR" dirty="0" smtClean="0"/>
              <a:t> on-</a:t>
            </a:r>
            <a:r>
              <a:rPr lang="fr-FR" dirty="0" err="1" smtClean="0"/>
              <a:t>going</a:t>
            </a:r>
            <a:r>
              <a:rPr lang="fr-FR" dirty="0" smtClean="0"/>
              <a:t> meetings and discussions in </a:t>
            </a:r>
            <a:r>
              <a:rPr lang="fr-FR" dirty="0" err="1" smtClean="0"/>
              <a:t>particular</a:t>
            </a:r>
            <a:r>
              <a:rPr lang="fr-FR" dirty="0" smtClean="0"/>
              <a:t> </a:t>
            </a:r>
            <a:r>
              <a:rPr lang="fr-FR" dirty="0" err="1" smtClean="0"/>
              <a:t>with</a:t>
            </a:r>
            <a:r>
              <a:rPr lang="fr-FR" dirty="0" smtClean="0"/>
              <a:t> IO</a:t>
            </a:r>
            <a:endParaRPr lang="fr-FR" dirty="0"/>
          </a:p>
        </p:txBody>
      </p:sp>
      <p:sp>
        <p:nvSpPr>
          <p:cNvPr id="3" name="Espace réservé du pied de page 2"/>
          <p:cNvSpPr>
            <a:spLocks noGrp="1"/>
          </p:cNvSpPr>
          <p:nvPr>
            <p:ph type="ftr" sz="quarter" idx="11"/>
          </p:nvPr>
        </p:nvSpPr>
        <p:spPr>
          <a:xfrm>
            <a:off x="119350" y="6559711"/>
            <a:ext cx="4752513"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764704"/>
            <a:ext cx="11983034" cy="6043843"/>
          </a:xfrm>
        </p:spPr>
        <p:txBody>
          <a:bodyPr>
            <a:normAutofit fontScale="77500" lnSpcReduction="20000"/>
          </a:bodyPr>
          <a:lstStyle/>
          <a:p>
            <a:r>
              <a:rPr lang="fr-FR" dirty="0" smtClean="0"/>
              <a:t>SP-2: </a:t>
            </a:r>
          </a:p>
          <a:p>
            <a:pPr lvl="1"/>
            <a:r>
              <a:rPr lang="fr-FR" dirty="0" smtClean="0"/>
              <a:t>Coordination meeting on Breakdown/</a:t>
            </a:r>
            <a:r>
              <a:rPr lang="fr-FR" dirty="0" err="1" smtClean="0"/>
              <a:t>Burnthrough</a:t>
            </a:r>
            <a:r>
              <a:rPr lang="fr-FR" dirty="0" smtClean="0"/>
              <a:t> </a:t>
            </a:r>
            <a:r>
              <a:rPr lang="fr-FR" dirty="0" err="1" smtClean="0"/>
              <a:t>with</a:t>
            </a:r>
            <a:r>
              <a:rPr lang="fr-FR" dirty="0" smtClean="0"/>
              <a:t> </a:t>
            </a:r>
            <a:r>
              <a:rPr lang="fr-FR" dirty="0" err="1" smtClean="0"/>
              <a:t>PrIO</a:t>
            </a:r>
            <a:r>
              <a:rPr lang="fr-FR" dirty="0" smtClean="0"/>
              <a:t>, TE , SA and IO (03 May &amp; 24 May) </a:t>
            </a:r>
          </a:p>
          <a:p>
            <a:pPr lvl="1"/>
            <a:r>
              <a:rPr lang="fr-FR" dirty="0" smtClean="0"/>
              <a:t>IMAS </a:t>
            </a:r>
            <a:r>
              <a:rPr lang="fr-FR" dirty="0" err="1" smtClean="0"/>
              <a:t>synthetic</a:t>
            </a:r>
            <a:r>
              <a:rPr lang="fr-FR" dirty="0" smtClean="0"/>
              <a:t> diagnostic (IR) </a:t>
            </a:r>
            <a:r>
              <a:rPr lang="fr-FR" dirty="0" err="1" smtClean="0"/>
              <a:t>with</a:t>
            </a:r>
            <a:r>
              <a:rPr lang="fr-FR" dirty="0" smtClean="0"/>
              <a:t> IO (M. Schneider, 20 </a:t>
            </a:r>
            <a:r>
              <a:rPr lang="fr-FR" dirty="0" err="1" smtClean="0"/>
              <a:t>June</a:t>
            </a:r>
            <a:r>
              <a:rPr lang="fr-FR" dirty="0" smtClean="0"/>
              <a:t>) </a:t>
            </a:r>
          </a:p>
          <a:p>
            <a:pPr lvl="1"/>
            <a:r>
              <a:rPr lang="fr-FR" dirty="0" smtClean="0"/>
              <a:t>IO meeting on diagnostic calibrations </a:t>
            </a:r>
            <a:r>
              <a:rPr lang="fr-FR" dirty="0" err="1" smtClean="0"/>
              <a:t>procedure</a:t>
            </a:r>
            <a:r>
              <a:rPr lang="fr-FR" dirty="0" smtClean="0"/>
              <a:t> (IR diagnostics on 05 </a:t>
            </a:r>
            <a:r>
              <a:rPr lang="fr-FR" dirty="0" err="1" smtClean="0"/>
              <a:t>June</a:t>
            </a:r>
            <a:r>
              <a:rPr lang="fr-FR" dirty="0" smtClean="0"/>
              <a:t>) </a:t>
            </a:r>
          </a:p>
          <a:p>
            <a:pPr lvl="1"/>
            <a:r>
              <a:rPr lang="fr-FR" dirty="0" smtClean="0"/>
              <a:t>Regular </a:t>
            </a:r>
            <a:r>
              <a:rPr lang="fr-FR" dirty="0" err="1" smtClean="0"/>
              <a:t>progress</a:t>
            </a:r>
            <a:r>
              <a:rPr lang="fr-FR" dirty="0" smtClean="0"/>
              <a:t> meetings </a:t>
            </a:r>
            <a:r>
              <a:rPr lang="fr-FR" dirty="0" err="1" smtClean="0"/>
              <a:t>between</a:t>
            </a:r>
            <a:r>
              <a:rPr lang="fr-FR" dirty="0" smtClean="0"/>
              <a:t> </a:t>
            </a:r>
            <a:r>
              <a:rPr lang="fr-FR" dirty="0" err="1" smtClean="0"/>
              <a:t>EUROfusion</a:t>
            </a:r>
            <a:r>
              <a:rPr lang="fr-FR" dirty="0" smtClean="0"/>
              <a:t> and IO (M Kocan) on the FILD  </a:t>
            </a:r>
          </a:p>
          <a:p>
            <a:pPr lvl="1"/>
            <a:r>
              <a:rPr lang="fr-FR" dirty="0"/>
              <a:t>On ITER </a:t>
            </a:r>
            <a:r>
              <a:rPr lang="fr-FR" dirty="0" err="1"/>
              <a:t>modelling</a:t>
            </a:r>
            <a:r>
              <a:rPr lang="fr-FR" dirty="0"/>
              <a:t> &amp; </a:t>
            </a:r>
            <a:r>
              <a:rPr lang="fr-FR" dirty="0" err="1"/>
              <a:t>contibution</a:t>
            </a:r>
            <a:r>
              <a:rPr lang="fr-FR" dirty="0"/>
              <a:t> </a:t>
            </a:r>
            <a:r>
              <a:rPr lang="fr-FR" dirty="0" err="1"/>
              <a:t>with</a:t>
            </a:r>
            <a:r>
              <a:rPr lang="fr-FR" dirty="0"/>
              <a:t> the new W Wall </a:t>
            </a:r>
            <a:r>
              <a:rPr lang="fr-FR" dirty="0" smtClean="0"/>
              <a:t> (A </a:t>
            </a:r>
            <a:r>
              <a:rPr lang="fr-FR" dirty="0" err="1"/>
              <a:t>Loarte</a:t>
            </a:r>
            <a:r>
              <a:rPr lang="fr-FR" dirty="0"/>
              <a:t> </a:t>
            </a:r>
            <a:r>
              <a:rPr lang="fr-FR" dirty="0" smtClean="0"/>
              <a:t>20 </a:t>
            </a:r>
            <a:r>
              <a:rPr lang="fr-FR" dirty="0" err="1" smtClean="0"/>
              <a:t>June</a:t>
            </a:r>
            <a:r>
              <a:rPr lang="fr-FR" dirty="0" smtClean="0"/>
              <a:t>)   (+ </a:t>
            </a:r>
            <a:r>
              <a:rPr lang="fr-FR" dirty="0" err="1" smtClean="0"/>
              <a:t>Thrust</a:t>
            </a:r>
            <a:r>
              <a:rPr lang="fr-FR" dirty="0" smtClean="0"/>
              <a:t> 5 meeting on 07 </a:t>
            </a:r>
            <a:r>
              <a:rPr lang="fr-FR" dirty="0" err="1" smtClean="0"/>
              <a:t>June</a:t>
            </a:r>
            <a:r>
              <a:rPr lang="fr-FR" dirty="0" smtClean="0"/>
              <a:t> )</a:t>
            </a:r>
          </a:p>
          <a:p>
            <a:r>
              <a:rPr lang="fr-FR" dirty="0" smtClean="0"/>
              <a:t>SP-3 : </a:t>
            </a:r>
          </a:p>
          <a:p>
            <a:pPr lvl="1"/>
            <a:r>
              <a:rPr lang="fr-FR" dirty="0" smtClean="0"/>
              <a:t>Integrated </a:t>
            </a:r>
            <a:r>
              <a:rPr lang="fr-FR" dirty="0" err="1" smtClean="0"/>
              <a:t>Commissioning</a:t>
            </a:r>
            <a:r>
              <a:rPr lang="fr-FR" dirty="0" smtClean="0"/>
              <a:t> and </a:t>
            </a:r>
            <a:r>
              <a:rPr lang="fr-FR" dirty="0" err="1" smtClean="0"/>
              <a:t>Operation</a:t>
            </a:r>
            <a:r>
              <a:rPr lang="fr-FR" dirty="0" smtClean="0"/>
              <a:t> (</a:t>
            </a:r>
            <a:r>
              <a:rPr lang="fr-FR" dirty="0" err="1" smtClean="0"/>
              <a:t>with</a:t>
            </a:r>
            <a:r>
              <a:rPr lang="fr-FR" dirty="0" smtClean="0"/>
              <a:t> I Nunes 20 </a:t>
            </a:r>
            <a:r>
              <a:rPr lang="fr-FR" dirty="0" err="1" smtClean="0"/>
              <a:t>June</a:t>
            </a:r>
            <a:r>
              <a:rPr lang="fr-FR" dirty="0" smtClean="0"/>
              <a:t>) </a:t>
            </a:r>
          </a:p>
          <a:p>
            <a:r>
              <a:rPr lang="fr-FR" dirty="0" smtClean="0"/>
              <a:t>SP-4: </a:t>
            </a:r>
          </a:p>
          <a:p>
            <a:pPr lvl="1"/>
            <a:r>
              <a:rPr lang="fr-FR" dirty="0" smtClean="0"/>
              <a:t>NBI at the </a:t>
            </a:r>
            <a:r>
              <a:rPr lang="fr-FR" dirty="0" err="1" smtClean="0"/>
              <a:t>recent</a:t>
            </a:r>
            <a:r>
              <a:rPr lang="fr-FR" dirty="0" smtClean="0"/>
              <a:t> NAC meeting </a:t>
            </a:r>
            <a:r>
              <a:rPr lang="fr-FR" dirty="0" err="1" smtClean="0"/>
              <a:t>with</a:t>
            </a:r>
            <a:r>
              <a:rPr lang="fr-FR" dirty="0" smtClean="0"/>
              <a:t> IO in May and </a:t>
            </a:r>
            <a:r>
              <a:rPr lang="fr-FR" dirty="0" err="1" smtClean="0"/>
              <a:t>October</a:t>
            </a:r>
            <a:r>
              <a:rPr lang="fr-FR" dirty="0" smtClean="0"/>
              <a:t> (NAC at IO) </a:t>
            </a:r>
          </a:p>
          <a:p>
            <a:pPr lvl="2"/>
            <a:r>
              <a:rPr lang="fr-FR" dirty="0" smtClean="0"/>
              <a:t>Organisation of the meeting </a:t>
            </a:r>
            <a:r>
              <a:rPr lang="fr-FR" dirty="0" err="1" smtClean="0"/>
              <a:t>with</a:t>
            </a:r>
            <a:r>
              <a:rPr lang="fr-FR" dirty="0" smtClean="0"/>
              <a:t> </a:t>
            </a:r>
            <a:r>
              <a:rPr lang="fr-FR" dirty="0" err="1" smtClean="0"/>
              <a:t>EUROfusion</a:t>
            </a:r>
            <a:r>
              <a:rPr lang="fr-FR" dirty="0" smtClean="0"/>
              <a:t> </a:t>
            </a:r>
            <a:r>
              <a:rPr lang="fr-FR" dirty="0" err="1" smtClean="0"/>
              <a:t>secondees</a:t>
            </a:r>
            <a:r>
              <a:rPr lang="fr-FR" dirty="0" smtClean="0"/>
              <a:t>  the </a:t>
            </a:r>
            <a:r>
              <a:rPr lang="fr-FR" dirty="0" err="1" smtClean="0"/>
              <a:t>week</a:t>
            </a:r>
            <a:r>
              <a:rPr lang="fr-FR" dirty="0" smtClean="0"/>
              <a:t> of NAC at IO ? </a:t>
            </a:r>
          </a:p>
          <a:p>
            <a:r>
              <a:rPr lang="fr-FR" dirty="0" smtClean="0"/>
              <a:t>SP-5: </a:t>
            </a:r>
          </a:p>
          <a:p>
            <a:pPr lvl="1"/>
            <a:r>
              <a:rPr lang="fr-FR" dirty="0" smtClean="0"/>
              <a:t>On </a:t>
            </a:r>
            <a:r>
              <a:rPr lang="fr-FR" dirty="0" err="1" smtClean="0"/>
              <a:t>neutronic</a:t>
            </a:r>
            <a:r>
              <a:rPr lang="fr-FR" dirty="0" smtClean="0"/>
              <a:t> &amp; </a:t>
            </a:r>
            <a:r>
              <a:rPr lang="fr-FR" dirty="0" err="1" smtClean="0"/>
              <a:t>technology</a:t>
            </a:r>
            <a:r>
              <a:rPr lang="fr-FR" dirty="0" smtClean="0"/>
              <a:t> </a:t>
            </a:r>
            <a:r>
              <a:rPr lang="en-US" dirty="0"/>
              <a:t>(with IO , Y. Le </a:t>
            </a:r>
            <a:r>
              <a:rPr lang="en-US" dirty="0" err="1"/>
              <a:t>Tonqueze</a:t>
            </a:r>
            <a:r>
              <a:rPr lang="en-US" dirty="0"/>
              <a:t> and his group on 13 June  and  regular discussions with F4E, M. Fabbri</a:t>
            </a:r>
            <a:r>
              <a:rPr lang="en-US" dirty="0" smtClean="0"/>
              <a:t>)</a:t>
            </a:r>
            <a:r>
              <a:rPr lang="fr-FR" dirty="0" smtClean="0"/>
              <a:t> </a:t>
            </a:r>
          </a:p>
          <a:p>
            <a:r>
              <a:rPr lang="fr-FR" dirty="0" smtClean="0"/>
              <a:t>In addition, a set of </a:t>
            </a:r>
            <a:r>
              <a:rPr lang="fr-FR" dirty="0" err="1" smtClean="0"/>
              <a:t>individual</a:t>
            </a:r>
            <a:r>
              <a:rPr lang="fr-FR" dirty="0" smtClean="0"/>
              <a:t> meetings </a:t>
            </a:r>
            <a:r>
              <a:rPr lang="fr-FR" dirty="0" err="1" smtClean="0"/>
              <a:t>with</a:t>
            </a:r>
            <a:r>
              <a:rPr lang="fr-FR" dirty="0" smtClean="0"/>
              <a:t> </a:t>
            </a:r>
            <a:r>
              <a:rPr lang="fr-FR" dirty="0" err="1" smtClean="0"/>
              <a:t>most</a:t>
            </a:r>
            <a:r>
              <a:rPr lang="fr-FR" dirty="0" smtClean="0"/>
              <a:t> of the </a:t>
            </a:r>
            <a:r>
              <a:rPr lang="fr-FR" dirty="0" err="1" smtClean="0"/>
              <a:t>EUROfusion</a:t>
            </a:r>
            <a:r>
              <a:rPr lang="fr-FR" dirty="0" smtClean="0"/>
              <a:t> </a:t>
            </a:r>
            <a:r>
              <a:rPr lang="fr-FR" dirty="0" err="1" smtClean="0"/>
              <a:t>labs</a:t>
            </a:r>
            <a:r>
              <a:rPr lang="fr-FR" dirty="0" smtClean="0"/>
              <a:t> </a:t>
            </a:r>
            <a:r>
              <a:rPr lang="fr-FR" dirty="0" err="1" smtClean="0"/>
              <a:t>representatives</a:t>
            </a:r>
            <a:r>
              <a:rPr lang="fr-FR" dirty="0" smtClean="0"/>
              <a:t> </a:t>
            </a:r>
            <a:r>
              <a:rPr lang="fr-FR" dirty="0" err="1" smtClean="0"/>
              <a:t>involved</a:t>
            </a:r>
            <a:r>
              <a:rPr lang="fr-FR" dirty="0" smtClean="0"/>
              <a:t> in </a:t>
            </a:r>
            <a:r>
              <a:rPr lang="fr-FR" dirty="0" err="1" smtClean="0"/>
              <a:t>WPPrIO</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22</a:t>
            </a:fld>
            <a:endParaRPr lang="en-GB" dirty="0"/>
          </a:p>
        </p:txBody>
      </p:sp>
    </p:spTree>
    <p:extLst>
      <p:ext uri="{BB962C8B-B14F-4D97-AF65-F5344CB8AC3E}">
        <p14:creationId xmlns:p14="http://schemas.microsoft.com/office/powerpoint/2010/main" val="42354553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4294967295"/>
          </p:nvPr>
        </p:nvSpPr>
        <p:spPr>
          <a:xfrm>
            <a:off x="0" y="6559550"/>
            <a:ext cx="4191000" cy="330200"/>
          </a:xfrm>
        </p:spPr>
        <p:txBody>
          <a:bodyPr/>
          <a:lstStyle/>
          <a:p>
            <a:r>
              <a:rPr lang="fr-FR" smtClean="0"/>
              <a:t>X. LITAUDON &amp; G. FALCHETTO  |  FSD 2024 Planning Meeting  |  20-21 09 2023 </a:t>
            </a:r>
            <a:endParaRPr lang="en-GB" dirty="0"/>
          </a:p>
        </p:txBody>
      </p:sp>
      <p:sp>
        <p:nvSpPr>
          <p:cNvPr id="5" name="Espace réservé du numéro de diapositive 4"/>
          <p:cNvSpPr>
            <a:spLocks noGrp="1"/>
          </p:cNvSpPr>
          <p:nvPr>
            <p:ph type="sldNum" sz="quarter" idx="4294967295"/>
          </p:nvPr>
        </p:nvSpPr>
        <p:spPr>
          <a:xfrm>
            <a:off x="11471275" y="6608763"/>
            <a:ext cx="720725" cy="200025"/>
          </a:xfrm>
        </p:spPr>
        <p:txBody>
          <a:bodyPr/>
          <a:lstStyle/>
          <a:p>
            <a:fld id="{6A6D9FA1-99C7-4910-8E32-B85D378B0060}" type="slidenum">
              <a:rPr lang="en-GB" smtClean="0"/>
              <a:pPr/>
              <a:t>23</a:t>
            </a:fld>
            <a:endParaRPr lang="en-GB" dirty="0"/>
          </a:p>
        </p:txBody>
      </p:sp>
      <p:sp>
        <p:nvSpPr>
          <p:cNvPr id="6" name="Rectangle 5"/>
          <p:cNvSpPr/>
          <p:nvPr/>
        </p:nvSpPr>
        <p:spPr>
          <a:xfrm>
            <a:off x="263352" y="2204864"/>
            <a:ext cx="9217024" cy="1735860"/>
          </a:xfrm>
          <a:prstGeom prst="rect">
            <a:avLst/>
          </a:prstGeom>
        </p:spPr>
        <p:txBody>
          <a:bodyPr wrap="square">
            <a:spAutoFit/>
          </a:bodyPr>
          <a:lstStyle/>
          <a:p>
            <a:pPr algn="just">
              <a:lnSpc>
                <a:spcPct val="115000"/>
              </a:lnSpc>
              <a:spcAft>
                <a:spcPts val="0"/>
              </a:spcAft>
            </a:pPr>
            <a:r>
              <a:rPr lang="en-US" sz="2400" b="1" dirty="0">
                <a:latin typeface="Calibri" panose="020F0502020204030204" pitchFamily="34" charset="0"/>
                <a:ea typeface="SimSun" panose="02010600030101010101" pitchFamily="2" charset="-122"/>
                <a:cs typeface="Arial" panose="020B0604020202020204" pitchFamily="34" charset="0"/>
              </a:rPr>
              <a:t>SP-2.	Preparation of ITER first experimental campaigns </a:t>
            </a:r>
            <a:endParaRPr lang="fr-FR" sz="2400" b="1" dirty="0">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SP-3.	Plant systems and plasma operation</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SP-4.	ITER Neutral Beam Test Facility and R&amp;D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SP-5.	</a:t>
            </a:r>
            <a:r>
              <a:rPr lang="en-US" sz="2400" b="1" dirty="0" err="1">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Neutronics</a:t>
            </a: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 Nuclear waste and Safety</a:t>
            </a:r>
            <a:endParaRPr lang="fr-FR" sz="2400" b="1" dirty="0">
              <a:solidFill>
                <a:schemeClr val="tx1">
                  <a:lumMod val="75000"/>
                  <a:lumOff val="25000"/>
                </a:schemeClr>
              </a:solidFill>
            </a:endParaRPr>
          </a:p>
        </p:txBody>
      </p:sp>
    </p:spTree>
    <p:extLst>
      <p:ext uri="{BB962C8B-B14F-4D97-AF65-F5344CB8AC3E}">
        <p14:creationId xmlns:p14="http://schemas.microsoft.com/office/powerpoint/2010/main" val="18861260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General </a:t>
            </a:r>
            <a:r>
              <a:rPr lang="fr-FR" dirty="0" err="1" smtClean="0"/>
              <a:t>comments</a:t>
            </a:r>
            <a:r>
              <a:rPr lang="fr-FR" dirty="0" smtClean="0"/>
              <a:t> </a:t>
            </a:r>
            <a:endParaRPr lang="fr-FR" dirty="0"/>
          </a:p>
        </p:txBody>
      </p:sp>
      <p:sp>
        <p:nvSpPr>
          <p:cNvPr id="3" name="Espace réservé du pied de page 2"/>
          <p:cNvSpPr>
            <a:spLocks noGrp="1"/>
          </p:cNvSpPr>
          <p:nvPr>
            <p:ph type="ftr" sz="quarter" idx="11"/>
          </p:nvPr>
        </p:nvSpPr>
        <p:spPr>
          <a:xfrm>
            <a:off x="119350" y="6559711"/>
            <a:ext cx="5040545"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lstStyle/>
          <a:p>
            <a:r>
              <a:rPr lang="fr-FR" dirty="0" smtClean="0"/>
              <a:t>Good </a:t>
            </a:r>
            <a:r>
              <a:rPr lang="fr-FR" dirty="0" err="1" smtClean="0"/>
              <a:t>progress</a:t>
            </a:r>
            <a:r>
              <a:rPr lang="fr-FR" dirty="0" smtClean="0"/>
              <a:t> on </a:t>
            </a:r>
            <a:r>
              <a:rPr lang="fr-FR" dirty="0" err="1" smtClean="0"/>
              <a:t>tools</a:t>
            </a:r>
            <a:r>
              <a:rPr lang="fr-FR" dirty="0" smtClean="0"/>
              <a:t> </a:t>
            </a:r>
            <a:r>
              <a:rPr lang="fr-FR" dirty="0" err="1" smtClean="0"/>
              <a:t>development</a:t>
            </a:r>
            <a:r>
              <a:rPr lang="fr-FR" dirty="0" smtClean="0"/>
              <a:t> and IMAS transition </a:t>
            </a:r>
          </a:p>
          <a:p>
            <a:r>
              <a:rPr lang="fr-FR" dirty="0" smtClean="0"/>
              <a:t>Extended </a:t>
            </a:r>
            <a:r>
              <a:rPr lang="fr-FR" dirty="0" err="1" smtClean="0"/>
              <a:t>activities</a:t>
            </a:r>
            <a:r>
              <a:rPr lang="fr-FR" dirty="0" smtClean="0"/>
              <a:t> </a:t>
            </a:r>
            <a:r>
              <a:rPr lang="fr-FR" dirty="0" err="1" smtClean="0"/>
              <a:t>beyond</a:t>
            </a:r>
            <a:r>
              <a:rPr lang="fr-FR" dirty="0" smtClean="0"/>
              <a:t> </a:t>
            </a:r>
            <a:r>
              <a:rPr lang="fr-FR" dirty="0" err="1" smtClean="0"/>
              <a:t>already</a:t>
            </a:r>
            <a:r>
              <a:rPr lang="fr-FR" dirty="0" smtClean="0"/>
              <a:t> </a:t>
            </a:r>
            <a:r>
              <a:rPr lang="fr-FR" dirty="0" err="1" smtClean="0"/>
              <a:t>agreed</a:t>
            </a:r>
            <a:r>
              <a:rPr lang="fr-FR" dirty="0" smtClean="0"/>
              <a:t> in the new ITER </a:t>
            </a:r>
            <a:r>
              <a:rPr lang="fr-FR" dirty="0" err="1" smtClean="0"/>
              <a:t>context</a:t>
            </a:r>
            <a:r>
              <a:rPr lang="fr-FR" dirty="0" smtClean="0"/>
              <a:t> ?  </a:t>
            </a:r>
          </a:p>
          <a:p>
            <a:pPr lvl="1"/>
            <a:r>
              <a:rPr lang="fr-FR" dirty="0" smtClean="0"/>
              <a:t>Data validation </a:t>
            </a:r>
            <a:r>
              <a:rPr lang="fr-FR" dirty="0" err="1" smtClean="0"/>
              <a:t>tools</a:t>
            </a:r>
            <a:r>
              <a:rPr lang="fr-FR" dirty="0" smtClean="0"/>
              <a:t>, Diagnostic calibration and </a:t>
            </a:r>
            <a:r>
              <a:rPr lang="fr-FR" dirty="0" err="1" smtClean="0"/>
              <a:t>synthetic</a:t>
            </a:r>
            <a:r>
              <a:rPr lang="fr-FR" dirty="0" smtClean="0"/>
              <a:t> diagnostic </a:t>
            </a:r>
          </a:p>
          <a:p>
            <a:pPr lvl="2"/>
            <a:r>
              <a:rPr lang="fr-FR" dirty="0" smtClean="0">
                <a:solidFill>
                  <a:srgbClr val="FF0000"/>
                </a:solidFill>
              </a:rPr>
              <a:t>Long gap </a:t>
            </a:r>
            <a:r>
              <a:rPr lang="fr-FR" dirty="0" err="1" smtClean="0">
                <a:solidFill>
                  <a:srgbClr val="FF0000"/>
                </a:solidFill>
              </a:rPr>
              <a:t>between</a:t>
            </a:r>
            <a:r>
              <a:rPr lang="fr-FR" dirty="0" smtClean="0">
                <a:solidFill>
                  <a:srgbClr val="FF0000"/>
                </a:solidFill>
              </a:rPr>
              <a:t> FDR and </a:t>
            </a:r>
            <a:r>
              <a:rPr lang="fr-FR" dirty="0" err="1" smtClean="0">
                <a:solidFill>
                  <a:srgbClr val="FF0000"/>
                </a:solidFill>
              </a:rPr>
              <a:t>commissionning</a:t>
            </a:r>
            <a:r>
              <a:rPr lang="fr-FR" dirty="0" smtClean="0">
                <a:solidFill>
                  <a:srgbClr val="FF0000"/>
                </a:solidFill>
              </a:rPr>
              <a:t> : EU </a:t>
            </a:r>
            <a:r>
              <a:rPr lang="fr-FR" dirty="0" err="1" smtClean="0">
                <a:solidFill>
                  <a:srgbClr val="FF0000"/>
                </a:solidFill>
              </a:rPr>
              <a:t>should</a:t>
            </a:r>
            <a:r>
              <a:rPr lang="fr-FR" dirty="0" smtClean="0">
                <a:solidFill>
                  <a:srgbClr val="FF0000"/>
                </a:solidFill>
              </a:rPr>
              <a:t> </a:t>
            </a:r>
            <a:r>
              <a:rPr lang="fr-FR" dirty="0" err="1" smtClean="0">
                <a:solidFill>
                  <a:srgbClr val="FF0000"/>
                </a:solidFill>
              </a:rPr>
              <a:t>play</a:t>
            </a:r>
            <a:r>
              <a:rPr lang="fr-FR" dirty="0" smtClean="0">
                <a:solidFill>
                  <a:srgbClr val="FF0000"/>
                </a:solidFill>
              </a:rPr>
              <a:t> an active </a:t>
            </a:r>
            <a:r>
              <a:rPr lang="fr-FR" dirty="0" err="1" smtClean="0">
                <a:solidFill>
                  <a:srgbClr val="FF0000"/>
                </a:solidFill>
              </a:rPr>
              <a:t>role</a:t>
            </a:r>
            <a:r>
              <a:rPr lang="fr-FR" dirty="0" smtClean="0">
                <a:solidFill>
                  <a:srgbClr val="FF0000"/>
                </a:solidFill>
              </a:rPr>
              <a:t> </a:t>
            </a:r>
            <a:r>
              <a:rPr lang="fr-FR" dirty="0" err="1" smtClean="0">
                <a:solidFill>
                  <a:srgbClr val="FF0000"/>
                </a:solidFill>
              </a:rPr>
              <a:t>otherwise</a:t>
            </a:r>
            <a:r>
              <a:rPr lang="fr-FR" dirty="0" smtClean="0">
                <a:solidFill>
                  <a:srgbClr val="FF0000"/>
                </a:solidFill>
              </a:rPr>
              <a:t> expertise and </a:t>
            </a:r>
            <a:r>
              <a:rPr lang="fr-FR" dirty="0" err="1" smtClean="0">
                <a:solidFill>
                  <a:srgbClr val="FF0000"/>
                </a:solidFill>
              </a:rPr>
              <a:t>competence</a:t>
            </a:r>
            <a:r>
              <a:rPr lang="fr-FR" dirty="0" smtClean="0">
                <a:solidFill>
                  <a:srgbClr val="FF0000"/>
                </a:solidFill>
              </a:rPr>
              <a:t> </a:t>
            </a:r>
            <a:r>
              <a:rPr lang="fr-FR" dirty="0" err="1" smtClean="0">
                <a:solidFill>
                  <a:srgbClr val="FF0000"/>
                </a:solidFill>
              </a:rPr>
              <a:t>will</a:t>
            </a:r>
            <a:r>
              <a:rPr lang="fr-FR" dirty="0" smtClean="0">
                <a:solidFill>
                  <a:srgbClr val="FF0000"/>
                </a:solidFill>
              </a:rPr>
              <a:t> </a:t>
            </a:r>
            <a:r>
              <a:rPr lang="fr-FR" dirty="0" err="1" smtClean="0">
                <a:solidFill>
                  <a:srgbClr val="FF0000"/>
                </a:solidFill>
              </a:rPr>
              <a:t>be</a:t>
            </a:r>
            <a:r>
              <a:rPr lang="fr-FR" dirty="0" smtClean="0">
                <a:solidFill>
                  <a:srgbClr val="FF0000"/>
                </a:solidFill>
              </a:rPr>
              <a:t> </a:t>
            </a:r>
            <a:r>
              <a:rPr lang="fr-FR" dirty="0" err="1" smtClean="0">
                <a:solidFill>
                  <a:srgbClr val="FF0000"/>
                </a:solidFill>
              </a:rPr>
              <a:t>endanger</a:t>
            </a:r>
            <a:r>
              <a:rPr lang="fr-FR" dirty="0" smtClean="0">
                <a:solidFill>
                  <a:srgbClr val="FF0000"/>
                </a:solidFill>
              </a:rPr>
              <a:t>: </a:t>
            </a:r>
            <a:r>
              <a:rPr lang="fr-FR" dirty="0" err="1" smtClean="0">
                <a:solidFill>
                  <a:srgbClr val="FF0000"/>
                </a:solidFill>
              </a:rPr>
              <a:t>EUROfusion</a:t>
            </a:r>
            <a:r>
              <a:rPr lang="fr-FR" dirty="0" smtClean="0">
                <a:solidFill>
                  <a:srgbClr val="FF0000"/>
                </a:solidFill>
              </a:rPr>
              <a:t> &amp;/or F4E  </a:t>
            </a:r>
          </a:p>
          <a:p>
            <a:pPr lvl="1"/>
            <a:r>
              <a:rPr lang="fr-FR" dirty="0" smtClean="0"/>
              <a:t>ITER </a:t>
            </a:r>
            <a:r>
              <a:rPr lang="fr-FR" dirty="0" err="1" smtClean="0"/>
              <a:t>modelling</a:t>
            </a:r>
            <a:r>
              <a:rPr lang="fr-FR" dirty="0" smtClean="0"/>
              <a:t> for </a:t>
            </a:r>
            <a:r>
              <a:rPr lang="fr-FR" dirty="0" err="1" smtClean="0"/>
              <a:t>assessing</a:t>
            </a:r>
            <a:r>
              <a:rPr lang="fr-FR" dirty="0" smtClean="0"/>
              <a:t> the </a:t>
            </a:r>
            <a:r>
              <a:rPr lang="fr-FR" dirty="0" err="1" smtClean="0"/>
              <a:t>consequences</a:t>
            </a:r>
            <a:r>
              <a:rPr lang="fr-FR" dirty="0" smtClean="0"/>
              <a:t> of transition to W </a:t>
            </a:r>
            <a:r>
              <a:rPr lang="fr-FR" dirty="0" err="1" smtClean="0"/>
              <a:t>wall</a:t>
            </a:r>
            <a:r>
              <a:rPr lang="fr-FR" dirty="0" smtClean="0"/>
              <a:t> &amp; </a:t>
            </a:r>
            <a:r>
              <a:rPr lang="fr-FR" dirty="0" err="1" smtClean="0"/>
              <a:t>preparation</a:t>
            </a:r>
            <a:r>
              <a:rPr lang="fr-FR" dirty="0" smtClean="0"/>
              <a:t> of DD , DT1 </a:t>
            </a:r>
            <a:r>
              <a:rPr lang="fr-FR" dirty="0" err="1" smtClean="0"/>
              <a:t>campaigns</a:t>
            </a:r>
            <a:r>
              <a:rPr lang="fr-FR" dirty="0" smtClean="0"/>
              <a:t> </a:t>
            </a:r>
            <a:r>
              <a:rPr lang="fr-FR" dirty="0" err="1" smtClean="0"/>
              <a:t>including</a:t>
            </a:r>
            <a:r>
              <a:rPr lang="fr-FR" dirty="0" smtClean="0"/>
              <a:t> breakdown/</a:t>
            </a:r>
            <a:r>
              <a:rPr lang="fr-FR" dirty="0" err="1" smtClean="0"/>
              <a:t>burnthrough</a:t>
            </a:r>
            <a:r>
              <a:rPr lang="fr-FR" dirty="0" smtClean="0"/>
              <a:t> ? </a:t>
            </a:r>
          </a:p>
          <a:p>
            <a:pPr lvl="2"/>
            <a:r>
              <a:rPr lang="fr-FR" dirty="0" err="1" smtClean="0"/>
              <a:t>Strengthen</a:t>
            </a:r>
            <a:r>
              <a:rPr lang="fr-FR" dirty="0" smtClean="0"/>
              <a:t> the </a:t>
            </a:r>
            <a:r>
              <a:rPr lang="fr-FR" dirty="0" err="1" smtClean="0"/>
              <a:t>link</a:t>
            </a:r>
            <a:r>
              <a:rPr lang="fr-FR" dirty="0" smtClean="0"/>
              <a:t> </a:t>
            </a:r>
            <a:r>
              <a:rPr lang="fr-FR" dirty="0" err="1" smtClean="0"/>
              <a:t>with</a:t>
            </a:r>
            <a:r>
              <a:rPr lang="fr-FR" dirty="0" smtClean="0"/>
              <a:t> ITPA groups (IOS)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24</a:t>
            </a:fld>
            <a:endParaRPr lang="en-GB" dirty="0"/>
          </a:p>
        </p:txBody>
      </p:sp>
    </p:spTree>
    <p:extLst>
      <p:ext uri="{BB962C8B-B14F-4D97-AF65-F5344CB8AC3E}">
        <p14:creationId xmlns:p14="http://schemas.microsoft.com/office/powerpoint/2010/main" val="2724377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SP-2: </a:t>
            </a:r>
            <a:r>
              <a:rPr lang="fr-FR" dirty="0" err="1"/>
              <a:t>Validated</a:t>
            </a:r>
            <a:r>
              <a:rPr lang="fr-FR" dirty="0"/>
              <a:t> Breakdown/</a:t>
            </a:r>
            <a:r>
              <a:rPr lang="fr-FR" dirty="0" err="1"/>
              <a:t>Burn-through</a:t>
            </a:r>
            <a:r>
              <a:rPr lang="fr-FR" dirty="0"/>
              <a:t> </a:t>
            </a:r>
            <a:r>
              <a:rPr lang="fr-FR" dirty="0" err="1"/>
              <a:t>tools</a:t>
            </a:r>
            <a:r>
              <a:rPr lang="fr-FR" dirty="0"/>
              <a:t> for ITER first </a:t>
            </a:r>
            <a:r>
              <a:rPr lang="fr-FR" dirty="0" err="1"/>
              <a:t>operation</a:t>
            </a:r>
            <a:r>
              <a:rPr lang="fr-FR" dirty="0"/>
              <a:t> </a:t>
            </a:r>
          </a:p>
        </p:txBody>
      </p:sp>
      <p:sp>
        <p:nvSpPr>
          <p:cNvPr id="3" name="Espace réservé du pied de page 2"/>
          <p:cNvSpPr>
            <a:spLocks noGrp="1"/>
          </p:cNvSpPr>
          <p:nvPr>
            <p:ph type="ftr" sz="quarter" idx="11"/>
          </p:nvPr>
        </p:nvSpPr>
        <p:spPr>
          <a:xfrm>
            <a:off x="119350" y="6559711"/>
            <a:ext cx="5184562" cy="298289"/>
          </a:xfrm>
        </p:spPr>
        <p:txBody>
          <a:bodyPr/>
          <a:lstStyle/>
          <a:p>
            <a:r>
              <a:rPr lang="fr-FR" dirty="0"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fontScale="92500" lnSpcReduction="20000"/>
          </a:bodyPr>
          <a:lstStyle/>
          <a:p>
            <a:r>
              <a:rPr lang="fr-FR" dirty="0" smtClean="0"/>
              <a:t>First </a:t>
            </a:r>
            <a:r>
              <a:rPr lang="fr-FR" dirty="0"/>
              <a:t>ITER </a:t>
            </a:r>
            <a:r>
              <a:rPr lang="fr-FR" dirty="0" err="1"/>
              <a:t>Ohmic</a:t>
            </a:r>
            <a:r>
              <a:rPr lang="fr-FR" dirty="0"/>
              <a:t> plasma </a:t>
            </a:r>
            <a:r>
              <a:rPr lang="fr-FR" dirty="0" smtClean="0"/>
              <a:t>initiation (new </a:t>
            </a:r>
            <a:r>
              <a:rPr lang="fr-FR" dirty="0" err="1" smtClean="0"/>
              <a:t>wall</a:t>
            </a:r>
            <a:r>
              <a:rPr lang="fr-FR" dirty="0" smtClean="0"/>
              <a:t> </a:t>
            </a:r>
            <a:r>
              <a:rPr lang="fr-FR" dirty="0" err="1" smtClean="0"/>
              <a:t>materials</a:t>
            </a:r>
            <a:r>
              <a:rPr lang="fr-FR" dirty="0" smtClean="0"/>
              <a:t>, B </a:t>
            </a:r>
            <a:r>
              <a:rPr lang="fr-FR" dirty="0" err="1" smtClean="0"/>
              <a:t>impurity</a:t>
            </a:r>
            <a:r>
              <a:rPr lang="fr-FR" dirty="0" smtClean="0"/>
              <a:t> ?)  </a:t>
            </a:r>
            <a:r>
              <a:rPr lang="fr-FR" dirty="0" err="1"/>
              <a:t>modelling</a:t>
            </a:r>
            <a:r>
              <a:rPr lang="fr-FR" dirty="0"/>
              <a:t> </a:t>
            </a:r>
            <a:r>
              <a:rPr lang="fr-FR" dirty="0" err="1"/>
              <a:t>with</a:t>
            </a:r>
            <a:r>
              <a:rPr lang="fr-FR" dirty="0"/>
              <a:t> full </a:t>
            </a:r>
            <a:r>
              <a:rPr lang="fr-FR" dirty="0" err="1"/>
              <a:t>electromagnetic</a:t>
            </a:r>
            <a:r>
              <a:rPr lang="fr-FR" dirty="0"/>
              <a:t> DYON </a:t>
            </a:r>
          </a:p>
          <a:p>
            <a:r>
              <a:rPr lang="fr-FR" dirty="0" smtClean="0"/>
              <a:t>First </a:t>
            </a:r>
            <a:r>
              <a:rPr lang="fr-FR" dirty="0"/>
              <a:t>DYON </a:t>
            </a:r>
            <a:r>
              <a:rPr lang="fr-FR" dirty="0" err="1"/>
              <a:t>run</a:t>
            </a:r>
            <a:r>
              <a:rPr lang="fr-FR" dirty="0"/>
              <a:t> </a:t>
            </a:r>
            <a:r>
              <a:rPr lang="fr-FR" dirty="0" err="1"/>
              <a:t>with</a:t>
            </a:r>
            <a:r>
              <a:rPr lang="fr-FR" dirty="0"/>
              <a:t> the input data </a:t>
            </a:r>
            <a:r>
              <a:rPr lang="fr-FR" dirty="0" err="1"/>
              <a:t>from</a:t>
            </a:r>
            <a:r>
              <a:rPr lang="fr-FR" dirty="0"/>
              <a:t> </a:t>
            </a:r>
            <a:r>
              <a:rPr lang="fr-FR" dirty="0" smtClean="0"/>
              <a:t>IMAS</a:t>
            </a:r>
          </a:p>
          <a:p>
            <a:pPr lvl="1"/>
            <a:r>
              <a:rPr lang="en-GB" dirty="0"/>
              <a:t>Development of the IMAS interface is in progress, with the aim of integrating DYON into </a:t>
            </a:r>
            <a:r>
              <a:rPr lang="en-GB" dirty="0" smtClean="0"/>
              <a:t>the high fidelity plasma simulator (TSVV11)    </a:t>
            </a:r>
            <a:r>
              <a:rPr lang="fr-FR" dirty="0" smtClean="0"/>
              <a:t> </a:t>
            </a:r>
            <a:endParaRPr lang="fr-FR" dirty="0"/>
          </a:p>
          <a:p>
            <a:r>
              <a:rPr lang="fr-FR" dirty="0" smtClean="0"/>
              <a:t>Validation </a:t>
            </a:r>
            <a:r>
              <a:rPr lang="fr-FR" dirty="0"/>
              <a:t>of </a:t>
            </a:r>
            <a:r>
              <a:rPr lang="fr-FR" dirty="0" err="1"/>
              <a:t>operation</a:t>
            </a:r>
            <a:r>
              <a:rPr lang="fr-FR" dirty="0"/>
              <a:t> </a:t>
            </a:r>
            <a:r>
              <a:rPr lang="fr-FR" dirty="0" err="1"/>
              <a:t>space</a:t>
            </a:r>
            <a:r>
              <a:rPr lang="fr-FR" dirty="0"/>
              <a:t> </a:t>
            </a:r>
            <a:r>
              <a:rPr lang="fr-FR" dirty="0" err="1"/>
              <a:t>prediction</a:t>
            </a:r>
            <a:r>
              <a:rPr lang="fr-FR" dirty="0"/>
              <a:t> </a:t>
            </a:r>
            <a:r>
              <a:rPr lang="fr-FR" dirty="0" err="1"/>
              <a:t>capability</a:t>
            </a:r>
            <a:r>
              <a:rPr lang="fr-FR" dirty="0"/>
              <a:t> </a:t>
            </a:r>
            <a:r>
              <a:rPr lang="fr-FR" dirty="0" err="1"/>
              <a:t>against</a:t>
            </a:r>
            <a:r>
              <a:rPr lang="fr-FR" dirty="0"/>
              <a:t> multi-</a:t>
            </a:r>
            <a:r>
              <a:rPr lang="fr-FR" dirty="0" err="1"/>
              <a:t>devices</a:t>
            </a:r>
            <a:r>
              <a:rPr lang="fr-FR" dirty="0"/>
              <a:t> data </a:t>
            </a:r>
            <a:endParaRPr lang="fr-FR" dirty="0" smtClean="0"/>
          </a:p>
          <a:p>
            <a:pPr lvl="1"/>
            <a:r>
              <a:rPr lang="fr-FR" dirty="0" smtClean="0"/>
              <a:t>EU </a:t>
            </a:r>
            <a:r>
              <a:rPr lang="fr-FR" dirty="0" err="1" smtClean="0"/>
              <a:t>facilities</a:t>
            </a:r>
            <a:r>
              <a:rPr lang="fr-FR" dirty="0" smtClean="0"/>
              <a:t> +  VEST (International collaboration),  JT-60SA (</a:t>
            </a:r>
            <a:r>
              <a:rPr lang="fr-FR" dirty="0" err="1" smtClean="0"/>
              <a:t>with</a:t>
            </a:r>
            <a:r>
              <a:rPr lang="fr-FR" dirty="0" smtClean="0"/>
              <a:t> TE and SA) </a:t>
            </a:r>
            <a:endParaRPr lang="fr-FR" dirty="0"/>
          </a:p>
          <a:p>
            <a:r>
              <a:rPr lang="fr-FR" dirty="0" smtClean="0"/>
              <a:t>Scenario optimisation: </a:t>
            </a:r>
            <a:r>
              <a:rPr lang="fr-FR" dirty="0" err="1" smtClean="0"/>
              <a:t>Coupling</a:t>
            </a:r>
            <a:r>
              <a:rPr lang="fr-FR" dirty="0" smtClean="0"/>
              <a:t> </a:t>
            </a:r>
            <a:r>
              <a:rPr lang="fr-FR" dirty="0" err="1" smtClean="0"/>
              <a:t>with</a:t>
            </a:r>
            <a:r>
              <a:rPr lang="fr-FR" dirty="0" smtClean="0"/>
              <a:t> a free </a:t>
            </a:r>
            <a:r>
              <a:rPr lang="fr-FR" dirty="0" err="1" smtClean="0"/>
              <a:t>boundary</a:t>
            </a:r>
            <a:r>
              <a:rPr lang="fr-FR" dirty="0" smtClean="0"/>
              <a:t> </a:t>
            </a:r>
            <a:r>
              <a:rPr lang="fr-FR" dirty="0" err="1" smtClean="0"/>
              <a:t>equilibrium</a:t>
            </a:r>
            <a:r>
              <a:rPr lang="fr-FR" dirty="0" smtClean="0"/>
              <a:t> </a:t>
            </a:r>
            <a:r>
              <a:rPr lang="fr-FR" dirty="0" err="1" smtClean="0"/>
              <a:t>solver</a:t>
            </a:r>
            <a:r>
              <a:rPr lang="fr-FR" dirty="0" smtClean="0"/>
              <a:t> (FIESTA)</a:t>
            </a:r>
          </a:p>
          <a:p>
            <a:pPr lvl="1"/>
            <a:r>
              <a:rPr lang="fr-FR" dirty="0" err="1"/>
              <a:t>extend</a:t>
            </a:r>
            <a:r>
              <a:rPr lang="fr-FR" dirty="0"/>
              <a:t> the use of DYON to the </a:t>
            </a:r>
            <a:r>
              <a:rPr lang="fr-FR" dirty="0" err="1"/>
              <a:t>Ip</a:t>
            </a:r>
            <a:r>
              <a:rPr lang="fr-FR" dirty="0"/>
              <a:t> </a:t>
            </a:r>
            <a:r>
              <a:rPr lang="fr-FR" dirty="0" err="1" smtClean="0"/>
              <a:t>ramp</a:t>
            </a:r>
            <a:r>
              <a:rPr lang="fr-FR" dirty="0" smtClean="0"/>
              <a:t>-up + </a:t>
            </a:r>
            <a:r>
              <a:rPr lang="fr-FR" dirty="0" err="1" smtClean="0"/>
              <a:t>better</a:t>
            </a:r>
            <a:r>
              <a:rPr lang="fr-FR" dirty="0" smtClean="0"/>
              <a:t> </a:t>
            </a:r>
            <a:r>
              <a:rPr lang="fr-FR" dirty="0" err="1"/>
              <a:t>calculation</a:t>
            </a:r>
            <a:r>
              <a:rPr lang="fr-FR" dirty="0"/>
              <a:t> of the radial force balance </a:t>
            </a:r>
            <a:r>
              <a:rPr lang="fr-FR" dirty="0" smtClean="0"/>
              <a:t>&amp; vertical </a:t>
            </a:r>
            <a:r>
              <a:rPr lang="fr-FR" dirty="0" err="1"/>
              <a:t>stability</a:t>
            </a:r>
            <a:endParaRPr lang="fr-FR" dirty="0" smtClean="0">
              <a:solidFill>
                <a:schemeClr val="tx1">
                  <a:lumMod val="50000"/>
                  <a:lumOff val="50000"/>
                </a:schemeClr>
              </a:solidFill>
            </a:endParaRPr>
          </a:p>
          <a:p>
            <a:r>
              <a:rPr lang="en-US" dirty="0"/>
              <a:t>ITER predictive simulations with a </a:t>
            </a:r>
            <a:r>
              <a:rPr lang="fr-FR" dirty="0"/>
              <a:t>CREATE-BD/BKD0/GRAY </a:t>
            </a:r>
            <a:r>
              <a:rPr lang="fr-FR" dirty="0" err="1"/>
              <a:t>s</a:t>
            </a:r>
            <a:r>
              <a:rPr lang="fr-FR" dirty="0" err="1" smtClean="0"/>
              <a:t>trong</a:t>
            </a:r>
            <a:r>
              <a:rPr lang="fr-FR" dirty="0" smtClean="0"/>
              <a:t> </a:t>
            </a:r>
            <a:r>
              <a:rPr lang="fr-FR" dirty="0" err="1"/>
              <a:t>coupling</a:t>
            </a:r>
            <a:r>
              <a:rPr lang="fr-FR" dirty="0"/>
              <a:t> </a:t>
            </a:r>
            <a:r>
              <a:rPr lang="en-US" dirty="0" smtClean="0"/>
              <a:t>scheme &amp; Improved </a:t>
            </a:r>
            <a:r>
              <a:rPr lang="en-US" dirty="0"/>
              <a:t>model for ECRH absorption in the very initial phase of the </a:t>
            </a:r>
            <a:r>
              <a:rPr lang="en-US" dirty="0" smtClean="0"/>
              <a:t>breakdown</a:t>
            </a: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25</a:t>
            </a:fld>
            <a:endParaRPr lang="en-GB" dirty="0"/>
          </a:p>
        </p:txBody>
      </p:sp>
    </p:spTree>
    <p:extLst>
      <p:ext uri="{BB962C8B-B14F-4D97-AF65-F5344CB8AC3E}">
        <p14:creationId xmlns:p14="http://schemas.microsoft.com/office/powerpoint/2010/main" val="740560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19336" y="136628"/>
            <a:ext cx="11233248" cy="457200"/>
          </a:xfrm>
        </p:spPr>
        <p:txBody>
          <a:bodyPr/>
          <a:lstStyle/>
          <a:p>
            <a:r>
              <a:rPr lang="en-US" dirty="0" smtClean="0"/>
              <a:t>SP-2: IR synthetic diagnostic</a:t>
            </a:r>
            <a:endParaRPr lang="en-US"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fr-FR" dirty="0"/>
          </a:p>
        </p:txBody>
      </p:sp>
      <p:sp>
        <p:nvSpPr>
          <p:cNvPr id="32" name="Espace réservé du contenu 31"/>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0CBC77A0-1F4E-42FF-9FFC-F45C3A64AF90}" type="slidenum">
              <a:rPr lang="fr-FR" smtClean="0"/>
              <a:t>26</a:t>
            </a:fld>
            <a:endParaRPr lang="fr-FR"/>
          </a:p>
        </p:txBody>
      </p:sp>
      <p:sp>
        <p:nvSpPr>
          <p:cNvPr id="6" name="Rectangle à coins arrondis 5"/>
          <p:cNvSpPr/>
          <p:nvPr/>
        </p:nvSpPr>
        <p:spPr>
          <a:xfrm>
            <a:off x="210572" y="5162224"/>
            <a:ext cx="3844746" cy="1412825"/>
          </a:xfrm>
          <a:prstGeom prst="round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6203" y="5345695"/>
            <a:ext cx="1395818" cy="1136595"/>
          </a:xfrm>
          <a:prstGeom prst="rect">
            <a:avLst/>
          </a:prstGeom>
        </p:spPr>
      </p:pic>
      <p:sp>
        <p:nvSpPr>
          <p:cNvPr id="8" name="Rectangle à coins arrondis 7"/>
          <p:cNvSpPr/>
          <p:nvPr/>
        </p:nvSpPr>
        <p:spPr>
          <a:xfrm>
            <a:off x="4775276" y="2283808"/>
            <a:ext cx="4135541" cy="2828110"/>
          </a:xfrm>
          <a:prstGeom prst="roundRect">
            <a:avLst/>
          </a:prstGeom>
          <a:ln w="3810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9" name="Rectangle à coins arrondis 8"/>
          <p:cNvSpPr/>
          <p:nvPr/>
        </p:nvSpPr>
        <p:spPr>
          <a:xfrm>
            <a:off x="190516" y="903114"/>
            <a:ext cx="3769827" cy="2731006"/>
          </a:xfrm>
          <a:prstGeom prst="round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10" name="Rectangle à coins arrondis 9"/>
          <p:cNvSpPr/>
          <p:nvPr/>
        </p:nvSpPr>
        <p:spPr>
          <a:xfrm>
            <a:off x="178352" y="3786923"/>
            <a:ext cx="3781991" cy="1110653"/>
          </a:xfrm>
          <a:prstGeom prst="round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pic>
        <p:nvPicPr>
          <p:cNvPr id="11" name="Imag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844" y="1228009"/>
            <a:ext cx="2330632" cy="2279158"/>
          </a:xfrm>
          <a:prstGeom prst="rect">
            <a:avLst/>
          </a:prstGeom>
        </p:spPr>
      </p:pic>
      <p:sp>
        <p:nvSpPr>
          <p:cNvPr id="12" name="ZoneTexte 11"/>
          <p:cNvSpPr txBox="1"/>
          <p:nvPr/>
        </p:nvSpPr>
        <p:spPr>
          <a:xfrm>
            <a:off x="694455" y="827364"/>
            <a:ext cx="2421945" cy="400110"/>
          </a:xfrm>
          <a:prstGeom prst="rect">
            <a:avLst/>
          </a:prstGeom>
          <a:noFill/>
        </p:spPr>
        <p:txBody>
          <a:bodyPr wrap="none" rtlCol="0">
            <a:spAutoFit/>
          </a:bodyPr>
          <a:lstStyle/>
          <a:p>
            <a:pPr algn="l"/>
            <a:r>
              <a:rPr lang="fr-FR" sz="2000" b="1" cap="small" dirty="0" smtClean="0">
                <a:solidFill>
                  <a:schemeClr val="accent5">
                    <a:lumMod val="75000"/>
                  </a:schemeClr>
                </a:solidFill>
              </a:rPr>
              <a:t>3D Thermal </a:t>
            </a:r>
            <a:r>
              <a:rPr lang="fr-FR" sz="2000" b="1" cap="small" dirty="0" err="1" smtClean="0">
                <a:solidFill>
                  <a:schemeClr val="accent5">
                    <a:lumMod val="75000"/>
                  </a:schemeClr>
                </a:solidFill>
              </a:rPr>
              <a:t>Scene</a:t>
            </a:r>
            <a:endParaRPr lang="fr-FR" sz="2000" b="1" cap="small" dirty="0">
              <a:solidFill>
                <a:schemeClr val="accent5">
                  <a:lumMod val="75000"/>
                </a:schemeClr>
              </a:solidFill>
            </a:endParaRPr>
          </a:p>
        </p:txBody>
      </p:sp>
      <p:sp>
        <p:nvSpPr>
          <p:cNvPr id="13" name="ZoneTexte 12"/>
          <p:cNvSpPr txBox="1"/>
          <p:nvPr/>
        </p:nvSpPr>
        <p:spPr>
          <a:xfrm>
            <a:off x="808103" y="1217461"/>
            <a:ext cx="1995098" cy="307777"/>
          </a:xfrm>
          <a:prstGeom prst="rect">
            <a:avLst/>
          </a:prstGeom>
          <a:noFill/>
        </p:spPr>
        <p:txBody>
          <a:bodyPr wrap="none" rtlCol="0">
            <a:spAutoFit/>
          </a:bodyPr>
          <a:lstStyle/>
          <a:p>
            <a:pPr algn="l"/>
            <a:r>
              <a:rPr lang="fr-FR" sz="1400" b="1" dirty="0" smtClean="0">
                <a:solidFill>
                  <a:schemeClr val="bg1"/>
                </a:solidFill>
              </a:rPr>
              <a:t>WEST </a:t>
            </a:r>
            <a:r>
              <a:rPr lang="fr-FR" sz="1400" b="1" dirty="0" err="1" smtClean="0">
                <a:solidFill>
                  <a:schemeClr val="bg1"/>
                </a:solidFill>
              </a:rPr>
              <a:t>Temperature</a:t>
            </a:r>
            <a:r>
              <a:rPr lang="fr-FR" sz="1400" b="1" dirty="0" smtClean="0">
                <a:solidFill>
                  <a:schemeClr val="bg1"/>
                </a:solidFill>
              </a:rPr>
              <a:t> Field</a:t>
            </a:r>
            <a:endParaRPr lang="fr-FR" sz="1400" b="1" dirty="0">
              <a:solidFill>
                <a:schemeClr val="bg1"/>
              </a:solidFill>
            </a:endParaRPr>
          </a:p>
        </p:txBody>
      </p:sp>
      <p:sp>
        <p:nvSpPr>
          <p:cNvPr id="14" name="ZoneTexte 13"/>
          <p:cNvSpPr txBox="1"/>
          <p:nvPr/>
        </p:nvSpPr>
        <p:spPr>
          <a:xfrm>
            <a:off x="550270" y="3828653"/>
            <a:ext cx="2254720" cy="861774"/>
          </a:xfrm>
          <a:prstGeom prst="rect">
            <a:avLst/>
          </a:prstGeom>
          <a:noFill/>
        </p:spPr>
        <p:txBody>
          <a:bodyPr wrap="none" rtlCol="0">
            <a:spAutoFit/>
          </a:bodyPr>
          <a:lstStyle>
            <a:defPPr>
              <a:defRPr lang="en-US"/>
            </a:defPPr>
            <a:lvl1pPr>
              <a:defRPr b="1" cap="small"/>
            </a:lvl1pPr>
          </a:lstStyle>
          <a:p>
            <a:pPr algn="ctr"/>
            <a:r>
              <a:rPr lang="fr-FR" dirty="0" err="1">
                <a:solidFill>
                  <a:schemeClr val="accent5">
                    <a:lumMod val="75000"/>
                  </a:schemeClr>
                </a:solidFill>
              </a:rPr>
              <a:t>Materials</a:t>
            </a:r>
            <a:r>
              <a:rPr lang="fr-FR" dirty="0">
                <a:solidFill>
                  <a:schemeClr val="accent5">
                    <a:lumMod val="75000"/>
                  </a:schemeClr>
                </a:solidFill>
              </a:rPr>
              <a:t> Optical </a:t>
            </a:r>
            <a:endParaRPr lang="fr-FR" dirty="0" smtClean="0">
              <a:solidFill>
                <a:schemeClr val="accent5">
                  <a:lumMod val="75000"/>
                </a:schemeClr>
              </a:solidFill>
            </a:endParaRPr>
          </a:p>
          <a:p>
            <a:pPr algn="ctr"/>
            <a:r>
              <a:rPr lang="fr-FR" dirty="0" err="1" smtClean="0">
                <a:solidFill>
                  <a:schemeClr val="accent5">
                    <a:lumMod val="75000"/>
                  </a:schemeClr>
                </a:solidFill>
              </a:rPr>
              <a:t>Properties</a:t>
            </a:r>
            <a:endParaRPr lang="fr-FR" dirty="0" smtClean="0">
              <a:solidFill>
                <a:schemeClr val="accent5">
                  <a:lumMod val="75000"/>
                </a:schemeClr>
              </a:solidFill>
            </a:endParaRPr>
          </a:p>
          <a:p>
            <a:pPr algn="ctr"/>
            <a:r>
              <a:rPr lang="fr-FR" sz="1400" b="0" i="1" dirty="0" err="1" smtClean="0"/>
              <a:t>Emissivity</a:t>
            </a:r>
            <a:r>
              <a:rPr lang="fr-FR" sz="1400" b="0" i="1" dirty="0" smtClean="0"/>
              <a:t>, </a:t>
            </a:r>
            <a:r>
              <a:rPr lang="fr-FR" sz="1400" b="0" i="1" dirty="0" err="1" smtClean="0"/>
              <a:t>Reflectivity</a:t>
            </a:r>
            <a:endParaRPr lang="fr-FR" sz="1400" b="0" i="1" dirty="0"/>
          </a:p>
        </p:txBody>
      </p:sp>
      <p:sp>
        <p:nvSpPr>
          <p:cNvPr id="15" name="ZoneTexte 14"/>
          <p:cNvSpPr txBox="1"/>
          <p:nvPr/>
        </p:nvSpPr>
        <p:spPr>
          <a:xfrm>
            <a:off x="647984" y="5191525"/>
            <a:ext cx="1965987" cy="400110"/>
          </a:xfrm>
          <a:prstGeom prst="rect">
            <a:avLst/>
          </a:prstGeom>
          <a:noFill/>
        </p:spPr>
        <p:txBody>
          <a:bodyPr wrap="none" rtlCol="0">
            <a:spAutoFit/>
          </a:bodyPr>
          <a:lstStyle>
            <a:defPPr>
              <a:defRPr lang="en-US"/>
            </a:defPPr>
            <a:lvl1pPr>
              <a:defRPr b="1" cap="small"/>
            </a:lvl1pPr>
          </a:lstStyle>
          <a:p>
            <a:r>
              <a:rPr lang="fr-FR" sz="2000" dirty="0">
                <a:solidFill>
                  <a:schemeClr val="accent5">
                    <a:lumMod val="75000"/>
                  </a:schemeClr>
                </a:solidFill>
              </a:rPr>
              <a:t>Camera Model</a:t>
            </a:r>
          </a:p>
        </p:txBody>
      </p:sp>
      <p:sp>
        <p:nvSpPr>
          <p:cNvPr id="16" name="ZoneTexte 15"/>
          <p:cNvSpPr txBox="1"/>
          <p:nvPr/>
        </p:nvSpPr>
        <p:spPr>
          <a:xfrm>
            <a:off x="9429853" y="1788227"/>
            <a:ext cx="2351136" cy="707886"/>
          </a:xfrm>
          <a:prstGeom prst="rect">
            <a:avLst/>
          </a:prstGeom>
          <a:noFill/>
        </p:spPr>
        <p:txBody>
          <a:bodyPr wrap="square" rtlCol="0">
            <a:spAutoFit/>
          </a:bodyPr>
          <a:lstStyle>
            <a:defPPr>
              <a:defRPr lang="en-US"/>
            </a:defPPr>
            <a:lvl1pPr>
              <a:defRPr b="1" cap="small"/>
            </a:lvl1pPr>
          </a:lstStyle>
          <a:p>
            <a:pPr algn="ctr"/>
            <a:r>
              <a:rPr lang="fr-FR" sz="2000" dirty="0" err="1"/>
              <a:t>Infrared</a:t>
            </a:r>
            <a:r>
              <a:rPr lang="fr-FR" sz="2000" dirty="0"/>
              <a:t> </a:t>
            </a:r>
            <a:r>
              <a:rPr lang="fr-FR" sz="2000" dirty="0" err="1"/>
              <a:t>Synthetic</a:t>
            </a:r>
            <a:r>
              <a:rPr lang="fr-FR" sz="2000" dirty="0"/>
              <a:t> Image</a:t>
            </a:r>
          </a:p>
        </p:txBody>
      </p:sp>
      <p:sp>
        <p:nvSpPr>
          <p:cNvPr id="17" name="ZoneTexte 16"/>
          <p:cNvSpPr txBox="1"/>
          <p:nvPr/>
        </p:nvSpPr>
        <p:spPr>
          <a:xfrm>
            <a:off x="5196251" y="2257304"/>
            <a:ext cx="3465436" cy="477054"/>
          </a:xfrm>
          <a:prstGeom prst="rect">
            <a:avLst/>
          </a:prstGeom>
          <a:noFill/>
        </p:spPr>
        <p:txBody>
          <a:bodyPr wrap="none" rtlCol="0">
            <a:spAutoFit/>
          </a:bodyPr>
          <a:lstStyle>
            <a:defPPr>
              <a:defRPr lang="en-US"/>
            </a:defPPr>
            <a:lvl1pPr>
              <a:defRPr b="1" cap="small"/>
            </a:lvl1pPr>
          </a:lstStyle>
          <a:p>
            <a:r>
              <a:rPr lang="fr-FR" dirty="0" smtClean="0">
                <a:solidFill>
                  <a:srgbClr val="C00000"/>
                </a:solidFill>
              </a:rPr>
              <a:t>Photon Transport Model</a:t>
            </a:r>
            <a:endParaRPr lang="fr-FR" dirty="0">
              <a:solidFill>
                <a:srgbClr val="C00000"/>
              </a:solidFill>
            </a:endParaRPr>
          </a:p>
        </p:txBody>
      </p:sp>
      <p:sp>
        <p:nvSpPr>
          <p:cNvPr id="18" name="ZoneTexte 17"/>
          <p:cNvSpPr txBox="1"/>
          <p:nvPr/>
        </p:nvSpPr>
        <p:spPr>
          <a:xfrm>
            <a:off x="3315807" y="5448236"/>
            <a:ext cx="688940" cy="369332"/>
          </a:xfrm>
          <a:prstGeom prst="rect">
            <a:avLst/>
          </a:prstGeom>
          <a:noFill/>
        </p:spPr>
        <p:txBody>
          <a:bodyPr wrap="square" rtlCol="0">
            <a:spAutoFit/>
          </a:bodyPr>
          <a:lstStyle/>
          <a:p>
            <a:pPr algn="ctr"/>
            <a:r>
              <a:rPr lang="fr-FR" b="1" dirty="0" smtClean="0"/>
              <a:t>PSF</a:t>
            </a:r>
            <a:endParaRPr lang="fr-FR" b="1" dirty="0"/>
          </a:p>
        </p:txBody>
      </p:sp>
      <p:pic>
        <p:nvPicPr>
          <p:cNvPr id="19" name="Imag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4345" y="3878375"/>
            <a:ext cx="904562" cy="854561"/>
          </a:xfrm>
          <a:prstGeom prst="rect">
            <a:avLst/>
          </a:prstGeom>
          <a:solidFill>
            <a:schemeClr val="bg1"/>
          </a:solidFill>
        </p:spPr>
      </p:pic>
      <p:sp>
        <p:nvSpPr>
          <p:cNvPr id="20" name="ZoneTexte 19"/>
          <p:cNvSpPr txBox="1"/>
          <p:nvPr/>
        </p:nvSpPr>
        <p:spPr>
          <a:xfrm>
            <a:off x="2541803" y="3939956"/>
            <a:ext cx="582211" cy="307777"/>
          </a:xfrm>
          <a:prstGeom prst="rect">
            <a:avLst/>
          </a:prstGeom>
          <a:noFill/>
        </p:spPr>
        <p:txBody>
          <a:bodyPr wrap="none" rtlCol="0">
            <a:spAutoFit/>
          </a:bodyPr>
          <a:lstStyle/>
          <a:p>
            <a:pPr algn="l"/>
            <a:r>
              <a:rPr lang="fr-FR" sz="1400" b="1" cap="small" dirty="0" smtClean="0"/>
              <a:t>BRDF</a:t>
            </a:r>
            <a:endParaRPr lang="fr-FR" sz="1400" b="1" cap="small" dirty="0"/>
          </a:p>
        </p:txBody>
      </p:sp>
      <p:pic>
        <p:nvPicPr>
          <p:cNvPr id="21" name="Imag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360" y="5632902"/>
            <a:ext cx="1934827" cy="822420"/>
          </a:xfrm>
          <a:prstGeom prst="rect">
            <a:avLst/>
          </a:prstGeom>
          <a:solidFill>
            <a:schemeClr val="bg1"/>
          </a:solidFill>
        </p:spPr>
      </p:pic>
      <p:sp>
        <p:nvSpPr>
          <p:cNvPr id="22" name="ZoneTexte 21"/>
          <p:cNvSpPr txBox="1"/>
          <p:nvPr/>
        </p:nvSpPr>
        <p:spPr>
          <a:xfrm>
            <a:off x="72308" y="826019"/>
            <a:ext cx="616368" cy="51077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fr-F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3" name="ZoneTexte 22"/>
          <p:cNvSpPr txBox="1"/>
          <p:nvPr/>
        </p:nvSpPr>
        <p:spPr>
          <a:xfrm>
            <a:off x="69249" y="3743518"/>
            <a:ext cx="569565" cy="51077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fr-F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4" name="ZoneTexte 23"/>
          <p:cNvSpPr txBox="1"/>
          <p:nvPr/>
        </p:nvSpPr>
        <p:spPr>
          <a:xfrm>
            <a:off x="129818" y="5101491"/>
            <a:ext cx="556968" cy="51077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3</a:t>
            </a:r>
            <a:endParaRPr lang="fr-F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5" name="ZoneTexte 24"/>
          <p:cNvSpPr txBox="1"/>
          <p:nvPr/>
        </p:nvSpPr>
        <p:spPr>
          <a:xfrm>
            <a:off x="4668495" y="2162205"/>
            <a:ext cx="527154" cy="510778"/>
          </a:xfrm>
          <a:prstGeom prst="round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fr-F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6" name="Image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20386" y="2641147"/>
            <a:ext cx="2489887" cy="2625294"/>
          </a:xfrm>
          <a:prstGeom prst="rect">
            <a:avLst/>
          </a:prstGeom>
        </p:spPr>
      </p:pic>
      <p:sp>
        <p:nvSpPr>
          <p:cNvPr id="27" name="ZoneTexte 26"/>
          <p:cNvSpPr txBox="1"/>
          <p:nvPr/>
        </p:nvSpPr>
        <p:spPr>
          <a:xfrm>
            <a:off x="11322740" y="2382872"/>
            <a:ext cx="498855" cy="369332"/>
          </a:xfrm>
          <a:prstGeom prst="rect">
            <a:avLst/>
          </a:prstGeom>
          <a:noFill/>
        </p:spPr>
        <p:txBody>
          <a:bodyPr wrap="none" rtlCol="0">
            <a:spAutoFit/>
          </a:bodyPr>
          <a:lstStyle/>
          <a:p>
            <a:pPr algn="l"/>
            <a:r>
              <a:rPr lang="fr-FR" sz="1800" dirty="0" smtClean="0"/>
              <a:t>T°C</a:t>
            </a:r>
            <a:endParaRPr lang="fr-FR" sz="1800" dirty="0"/>
          </a:p>
        </p:txBody>
      </p:sp>
      <p:sp>
        <p:nvSpPr>
          <p:cNvPr id="28" name="Flèche droite 27"/>
          <p:cNvSpPr/>
          <p:nvPr/>
        </p:nvSpPr>
        <p:spPr>
          <a:xfrm>
            <a:off x="8780245" y="3467770"/>
            <a:ext cx="695469" cy="57041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29" name="Imag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46508" y="2854206"/>
            <a:ext cx="3418422" cy="2081716"/>
          </a:xfrm>
          <a:prstGeom prst="rect">
            <a:avLst/>
          </a:prstGeom>
        </p:spPr>
      </p:pic>
      <p:sp>
        <p:nvSpPr>
          <p:cNvPr id="30" name="ZoneTexte 29"/>
          <p:cNvSpPr txBox="1"/>
          <p:nvPr/>
        </p:nvSpPr>
        <p:spPr>
          <a:xfrm>
            <a:off x="6047261" y="2946777"/>
            <a:ext cx="1675459"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r>
              <a:rPr lang="fr-FR" sz="2000" i="1" dirty="0" smtClean="0">
                <a:solidFill>
                  <a:schemeClr val="tx1"/>
                </a:solidFill>
              </a:rPr>
              <a:t>3D CAD model</a:t>
            </a:r>
            <a:endParaRPr lang="fr-FR" sz="2000" i="1" dirty="0">
              <a:solidFill>
                <a:schemeClr val="tx1"/>
              </a:solidFill>
            </a:endParaRPr>
          </a:p>
        </p:txBody>
      </p:sp>
      <p:sp>
        <p:nvSpPr>
          <p:cNvPr id="31" name="Accolade fermante 30"/>
          <p:cNvSpPr/>
          <p:nvPr/>
        </p:nvSpPr>
        <p:spPr>
          <a:xfrm>
            <a:off x="4090498" y="963038"/>
            <a:ext cx="447842" cy="5644971"/>
          </a:xfrm>
          <a:prstGeom prst="rightBrace">
            <a:avLst>
              <a:gd name="adj1" fmla="val 265281"/>
              <a:gd name="adj2" fmla="val 49481"/>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ZoneTexte 32"/>
          <p:cNvSpPr txBox="1"/>
          <p:nvPr/>
        </p:nvSpPr>
        <p:spPr>
          <a:xfrm>
            <a:off x="4479379" y="892313"/>
            <a:ext cx="7611737" cy="923330"/>
          </a:xfrm>
          <a:prstGeom prst="rect">
            <a:avLst/>
          </a:prstGeom>
          <a:noFill/>
        </p:spPr>
        <p:txBody>
          <a:bodyPr wrap="square" rtlCol="0">
            <a:spAutoFit/>
          </a:bodyPr>
          <a:lstStyle/>
          <a:p>
            <a:pPr lvl="0">
              <a:defRPr/>
            </a:pPr>
            <a:r>
              <a:rPr lang="en-US" dirty="0" smtClean="0">
                <a:solidFill>
                  <a:srgbClr val="3F3F3F"/>
                </a:solidFill>
                <a:latin typeface="Calibri"/>
                <a:sym typeface="Wingdings" panose="05000000000000000000" pitchFamily="2" charset="2"/>
              </a:rPr>
              <a:t>A</a:t>
            </a:r>
            <a:r>
              <a:rPr lang="en-GB" dirty="0" smtClean="0">
                <a:solidFill>
                  <a:srgbClr val="3F3F3F"/>
                </a:solidFill>
                <a:latin typeface="Calibri"/>
              </a:rPr>
              <a:t>n </a:t>
            </a:r>
            <a:r>
              <a:rPr lang="en-GB" b="1" dirty="0">
                <a:solidFill>
                  <a:srgbClr val="3F3F3F"/>
                </a:solidFill>
                <a:latin typeface="Calibri"/>
              </a:rPr>
              <a:t>end-to-end simulation </a:t>
            </a:r>
            <a:r>
              <a:rPr lang="en-GB" b="1" dirty="0" smtClean="0">
                <a:solidFill>
                  <a:srgbClr val="3F3F3F"/>
                </a:solidFill>
                <a:latin typeface="Calibri"/>
              </a:rPr>
              <a:t>able </a:t>
            </a:r>
            <a:r>
              <a:rPr lang="en-GB" dirty="0" smtClean="0">
                <a:solidFill>
                  <a:srgbClr val="3F3F3F"/>
                </a:solidFill>
                <a:latin typeface="Calibri"/>
              </a:rPr>
              <a:t>to reproduce with high fidelity IR image, taking into account all </a:t>
            </a:r>
            <a:r>
              <a:rPr lang="en-GB" dirty="0">
                <a:solidFill>
                  <a:srgbClr val="3F3F3F"/>
                </a:solidFill>
                <a:latin typeface="Calibri"/>
              </a:rPr>
              <a:t>physical phenomenon involved in the IR measurement chain: from source to optical response of instrument</a:t>
            </a:r>
            <a:endParaRPr lang="en-US" dirty="0">
              <a:solidFill>
                <a:srgbClr val="3F3F3F"/>
              </a:solidFill>
              <a:latin typeface="Calibri"/>
            </a:endParaRPr>
          </a:p>
        </p:txBody>
      </p:sp>
    </p:spTree>
    <p:extLst>
      <p:ext uri="{BB962C8B-B14F-4D97-AF65-F5344CB8AC3E}">
        <p14:creationId xmlns:p14="http://schemas.microsoft.com/office/powerpoint/2010/main" val="3235051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2024 objectives </a:t>
            </a:r>
            <a:r>
              <a:rPr lang="fr-FR" dirty="0" err="1" smtClean="0"/>
              <a:t>with</a:t>
            </a:r>
            <a:r>
              <a:rPr lang="fr-FR" dirty="0" smtClean="0"/>
              <a:t> inputs </a:t>
            </a:r>
            <a:r>
              <a:rPr lang="fr-FR" dirty="0" err="1" smtClean="0"/>
              <a:t>following</a:t>
            </a:r>
            <a:r>
              <a:rPr lang="fr-FR" dirty="0" smtClean="0"/>
              <a:t> IR calibration meeting at IO  </a:t>
            </a:r>
            <a:endParaRPr lang="fr-FR" dirty="0"/>
          </a:p>
        </p:txBody>
      </p:sp>
      <p:sp>
        <p:nvSpPr>
          <p:cNvPr id="3" name="Espace réservé du pied de page 2"/>
          <p:cNvSpPr>
            <a:spLocks noGrp="1"/>
          </p:cNvSpPr>
          <p:nvPr>
            <p:ph type="ftr" sz="quarter" idx="11"/>
          </p:nvPr>
        </p:nvSpPr>
        <p:spPr>
          <a:xfrm>
            <a:off x="119350" y="6559711"/>
            <a:ext cx="4680505"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fontScale="77500" lnSpcReduction="20000"/>
          </a:bodyPr>
          <a:lstStyle/>
          <a:p>
            <a:r>
              <a:rPr lang="en-US" dirty="0"/>
              <a:t>Development of direct model for IR artificial </a:t>
            </a:r>
            <a:r>
              <a:rPr lang="en-US" dirty="0" smtClean="0"/>
              <a:t>images</a:t>
            </a:r>
          </a:p>
          <a:p>
            <a:pPr lvl="1"/>
            <a:r>
              <a:rPr lang="en-US" dirty="0" smtClean="0"/>
              <a:t>Integrate </a:t>
            </a:r>
            <a:r>
              <a:rPr lang="en-US" dirty="0"/>
              <a:t>Bremsstrahlung radiations </a:t>
            </a:r>
            <a:r>
              <a:rPr lang="en-US" dirty="0" smtClean="0"/>
              <a:t>in IR </a:t>
            </a:r>
            <a:r>
              <a:rPr lang="en-US" dirty="0"/>
              <a:t>synthetic </a:t>
            </a:r>
            <a:r>
              <a:rPr lang="en-US" dirty="0" smtClean="0"/>
              <a:t>diagnostic (IO </a:t>
            </a:r>
            <a:r>
              <a:rPr lang="en-US" dirty="0"/>
              <a:t>IR workshop) </a:t>
            </a:r>
            <a:endParaRPr lang="en-US" dirty="0" smtClean="0">
              <a:solidFill>
                <a:srgbClr val="00B050"/>
              </a:solidFill>
            </a:endParaRPr>
          </a:p>
          <a:p>
            <a:pPr lvl="1"/>
            <a:r>
              <a:rPr lang="en-US" dirty="0" smtClean="0"/>
              <a:t>Simulation </a:t>
            </a:r>
            <a:r>
              <a:rPr lang="en-US" dirty="0"/>
              <a:t>of transients events in IR images </a:t>
            </a:r>
            <a:endParaRPr lang="en-US" dirty="0" smtClean="0">
              <a:solidFill>
                <a:srgbClr val="00B050"/>
              </a:solidFill>
            </a:endParaRPr>
          </a:p>
          <a:p>
            <a:pPr lvl="1"/>
            <a:r>
              <a:rPr lang="en-US" dirty="0" smtClean="0"/>
              <a:t>Thermal </a:t>
            </a:r>
            <a:r>
              <a:rPr lang="en-US" dirty="0"/>
              <a:t>scene modeling from SMITER tools including 3D ripple &amp; thermal computations </a:t>
            </a:r>
          </a:p>
          <a:p>
            <a:r>
              <a:rPr lang="en-US" dirty="0" smtClean="0"/>
              <a:t>Development </a:t>
            </a:r>
            <a:r>
              <a:rPr lang="en-US" dirty="0"/>
              <a:t>of inverse model (ML/IA inversion and gradient-descent </a:t>
            </a:r>
            <a:r>
              <a:rPr lang="en-US" dirty="0" smtClean="0"/>
              <a:t>inversion)</a:t>
            </a:r>
          </a:p>
          <a:p>
            <a:pPr lvl="1"/>
            <a:r>
              <a:rPr lang="en-US" dirty="0" smtClean="0"/>
              <a:t>Developing </a:t>
            </a:r>
            <a:r>
              <a:rPr lang="en-US" dirty="0"/>
              <a:t>numerical method for </a:t>
            </a:r>
            <a:r>
              <a:rPr lang="en-US" dirty="0" smtClean="0"/>
              <a:t>in-situ </a:t>
            </a:r>
            <a:r>
              <a:rPr lang="en-US" dirty="0"/>
              <a:t>emissivity measurement </a:t>
            </a:r>
            <a:r>
              <a:rPr lang="en-US" dirty="0" smtClean="0"/>
              <a:t>in </a:t>
            </a:r>
            <a:r>
              <a:rPr lang="en-US" dirty="0"/>
              <a:t>ITER baking </a:t>
            </a:r>
            <a:r>
              <a:rPr lang="en-US" dirty="0" smtClean="0"/>
              <a:t>scenario </a:t>
            </a:r>
            <a:r>
              <a:rPr lang="en-US" dirty="0"/>
              <a:t>(IO IR workshop) </a:t>
            </a:r>
            <a:endParaRPr lang="en-US" dirty="0" smtClean="0"/>
          </a:p>
          <a:p>
            <a:pPr lvl="1"/>
            <a:r>
              <a:rPr lang="en-US" dirty="0" smtClean="0"/>
              <a:t>Investigating </a:t>
            </a:r>
            <a:r>
              <a:rPr lang="en-US" dirty="0"/>
              <a:t>the way to use in-situ measurement of bidirectional reflectivity on some punctual points and in visible (800 nm) (with IVVS) for getting more reliable IR </a:t>
            </a:r>
            <a:r>
              <a:rPr lang="en-US" dirty="0" smtClean="0"/>
              <a:t>Bidirectional Reflectance Distribution Function </a:t>
            </a:r>
            <a:r>
              <a:rPr lang="en-US" dirty="0"/>
              <a:t>model ? </a:t>
            </a:r>
            <a:r>
              <a:rPr lang="en-US" dirty="0" smtClean="0"/>
              <a:t>(IO </a:t>
            </a:r>
            <a:r>
              <a:rPr lang="en-US" dirty="0"/>
              <a:t>IR workshop) </a:t>
            </a:r>
            <a:endParaRPr lang="en-US" dirty="0" smtClean="0"/>
          </a:p>
          <a:p>
            <a:pPr lvl="1"/>
            <a:r>
              <a:rPr lang="en-US" dirty="0" smtClean="0"/>
              <a:t>Providing </a:t>
            </a:r>
            <a:r>
              <a:rPr lang="en-US" dirty="0"/>
              <a:t>tools for discriminating reflections patterns from real thermal events </a:t>
            </a:r>
          </a:p>
          <a:p>
            <a:r>
              <a:rPr lang="en-US" dirty="0"/>
              <a:t>Benchmarking activities for testing and validating direct model &amp; inverse </a:t>
            </a:r>
            <a:r>
              <a:rPr lang="en-US" dirty="0" smtClean="0"/>
              <a:t>methods</a:t>
            </a:r>
          </a:p>
          <a:p>
            <a:pPr lvl="1"/>
            <a:r>
              <a:rPr lang="en-US" dirty="0" smtClean="0">
                <a:solidFill>
                  <a:schemeClr val="tx2"/>
                </a:solidFill>
              </a:rPr>
              <a:t>Laboratory </a:t>
            </a:r>
            <a:r>
              <a:rPr lang="en-US" dirty="0">
                <a:solidFill>
                  <a:schemeClr val="tx2"/>
                </a:solidFill>
              </a:rPr>
              <a:t>experiments (test-bed MAGRYT)  </a:t>
            </a:r>
            <a:r>
              <a:rPr lang="en-US" dirty="0" smtClean="0">
                <a:solidFill>
                  <a:schemeClr val="tx2"/>
                </a:solidFill>
              </a:rPr>
              <a:t>and test on fusion facilities (WEST </a:t>
            </a:r>
            <a:r>
              <a:rPr lang="en-US" dirty="0" err="1" smtClean="0">
                <a:solidFill>
                  <a:schemeClr val="tx2"/>
                </a:solidFill>
              </a:rPr>
              <a:t>etc</a:t>
            </a:r>
            <a:r>
              <a:rPr lang="en-US" dirty="0" smtClean="0">
                <a:solidFill>
                  <a:schemeClr val="tx2"/>
                </a:solidFill>
              </a:rPr>
              <a:t> )</a:t>
            </a:r>
            <a:endParaRPr lang="en-US" dirty="0">
              <a:solidFill>
                <a:schemeClr val="tx2"/>
              </a:solidFill>
            </a:endParaRPr>
          </a:p>
          <a:p>
            <a:r>
              <a:rPr lang="en-US" dirty="0"/>
              <a:t>Integration of first model of synthetic diag. in IMAS (low fidelity </a:t>
            </a:r>
            <a:r>
              <a:rPr lang="en-US" dirty="0" smtClean="0"/>
              <a:t>model)</a:t>
            </a:r>
          </a:p>
          <a:p>
            <a:pPr lvl="1"/>
            <a:r>
              <a:rPr lang="en-US" dirty="0" smtClean="0">
                <a:solidFill>
                  <a:schemeClr val="tx2"/>
                </a:solidFill>
              </a:rPr>
              <a:t>check </a:t>
            </a:r>
            <a:r>
              <a:rPr lang="en-US" dirty="0">
                <a:solidFill>
                  <a:schemeClr val="tx2"/>
                </a:solidFill>
              </a:rPr>
              <a:t>interface/inputs-outputs data </a:t>
            </a:r>
            <a:r>
              <a:rPr lang="en-US" dirty="0" smtClean="0">
                <a:solidFill>
                  <a:schemeClr val="tx2"/>
                </a:solidFill>
              </a:rPr>
              <a:t>, definition </a:t>
            </a:r>
            <a:r>
              <a:rPr lang="en-US" dirty="0">
                <a:solidFill>
                  <a:schemeClr val="tx2"/>
                </a:solidFill>
              </a:rPr>
              <a:t>of new ids structure  </a:t>
            </a:r>
            <a:r>
              <a:rPr lang="en-US" dirty="0" smtClean="0">
                <a:solidFill>
                  <a:schemeClr val="tx2"/>
                </a:solidFill>
              </a:rPr>
              <a:t>and </a:t>
            </a:r>
            <a:r>
              <a:rPr lang="en-US" dirty="0" smtClean="0">
                <a:solidFill>
                  <a:srgbClr val="FF0000"/>
                </a:solidFill>
              </a:rPr>
              <a:t>support from ACH to be requested in 2024 ?  </a:t>
            </a:r>
            <a:endParaRPr lang="en-US" dirty="0">
              <a:solidFill>
                <a:srgbClr val="FF0000"/>
              </a:solidFill>
            </a:endParaRP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27</a:t>
            </a:fld>
            <a:endParaRPr lang="en-GB" dirty="0"/>
          </a:p>
        </p:txBody>
      </p:sp>
    </p:spTree>
    <p:extLst>
      <p:ext uri="{BB962C8B-B14F-4D97-AF65-F5344CB8AC3E}">
        <p14:creationId xmlns:p14="http://schemas.microsoft.com/office/powerpoint/2010/main" val="17663342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SP-2: IR </a:t>
            </a:r>
            <a:r>
              <a:rPr lang="fr-FR" dirty="0" err="1"/>
              <a:t>synthetic</a:t>
            </a:r>
            <a:r>
              <a:rPr lang="fr-FR" dirty="0"/>
              <a:t> diagnostic &amp; </a:t>
            </a:r>
            <a:r>
              <a:rPr lang="en-GB" dirty="0"/>
              <a:t>wall monitoring for real time protection</a:t>
            </a:r>
            <a:r>
              <a:rPr lang="en-US" dirty="0"/>
              <a:t> </a:t>
            </a:r>
            <a:endParaRPr lang="fr-FR" dirty="0"/>
          </a:p>
        </p:txBody>
      </p:sp>
      <p:sp>
        <p:nvSpPr>
          <p:cNvPr id="3" name="Espace réservé du pied de page 2"/>
          <p:cNvSpPr>
            <a:spLocks noGrp="1"/>
          </p:cNvSpPr>
          <p:nvPr>
            <p:ph type="ftr" sz="quarter" idx="11"/>
          </p:nvPr>
        </p:nvSpPr>
        <p:spPr>
          <a:xfrm>
            <a:off x="119350" y="6559711"/>
            <a:ext cx="5256569" cy="329614"/>
          </a:xfrm>
        </p:spPr>
        <p:txBody>
          <a:bodyPr/>
          <a:lstStyle/>
          <a:p>
            <a:r>
              <a:rPr lang="fr-FR" smtClean="0"/>
              <a:t>X. LITAUDON &amp; G. FALCHETTO  |  FSD 2024 Planning Meeting  |  20-21 09 2023 </a:t>
            </a:r>
            <a:endParaRPr lang="en-GB"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477" y="813383"/>
            <a:ext cx="10564813" cy="5570538"/>
          </a:xfrm>
        </p:spPr>
      </p:pic>
      <p:sp>
        <p:nvSpPr>
          <p:cNvPr id="5" name="Espace réservé du numéro de diapositive 4"/>
          <p:cNvSpPr>
            <a:spLocks noGrp="1"/>
          </p:cNvSpPr>
          <p:nvPr>
            <p:ph type="sldNum" sz="quarter" idx="12"/>
          </p:nvPr>
        </p:nvSpPr>
        <p:spPr/>
        <p:txBody>
          <a:bodyPr/>
          <a:lstStyle/>
          <a:p>
            <a:fld id="{6A6D9FA1-99C7-4910-8E32-B85D378B0060}" type="slidenum">
              <a:rPr lang="en-GB" smtClean="0"/>
              <a:pPr/>
              <a:t>28</a:t>
            </a:fld>
            <a:endParaRPr lang="en-GB" dirty="0"/>
          </a:p>
        </p:txBody>
      </p:sp>
      <p:sp>
        <p:nvSpPr>
          <p:cNvPr id="7" name="Espace réservé du contenu 3"/>
          <p:cNvSpPr txBox="1">
            <a:spLocks/>
          </p:cNvSpPr>
          <p:nvPr/>
        </p:nvSpPr>
        <p:spPr>
          <a:xfrm>
            <a:off x="119336" y="749622"/>
            <a:ext cx="10945216" cy="781793"/>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fr-FR" dirty="0" err="1" smtClean="0"/>
              <a:t>Towards</a:t>
            </a:r>
            <a:r>
              <a:rPr lang="fr-FR" dirty="0" smtClean="0"/>
              <a:t> multi-machine Validation of </a:t>
            </a:r>
            <a:r>
              <a:rPr lang="fr-FR" dirty="0" err="1" smtClean="0"/>
              <a:t>automatic</a:t>
            </a:r>
            <a:r>
              <a:rPr lang="fr-FR" dirty="0" smtClean="0"/>
              <a:t> hot spot </a:t>
            </a:r>
            <a:r>
              <a:rPr lang="fr-FR" dirty="0" err="1" smtClean="0"/>
              <a:t>detection</a:t>
            </a:r>
            <a:r>
              <a:rPr lang="fr-FR" dirty="0" smtClean="0"/>
              <a:t> </a:t>
            </a:r>
            <a:r>
              <a:rPr lang="fr-FR" dirty="0" err="1" smtClean="0"/>
              <a:t>methodology</a:t>
            </a:r>
            <a:r>
              <a:rPr lang="fr-FR" dirty="0" smtClean="0"/>
              <a:t> </a:t>
            </a:r>
            <a:endParaRPr lang="fr-FR" dirty="0"/>
          </a:p>
        </p:txBody>
      </p:sp>
    </p:spTree>
    <p:extLst>
      <p:ext uri="{BB962C8B-B14F-4D97-AF65-F5344CB8AC3E}">
        <p14:creationId xmlns:p14="http://schemas.microsoft.com/office/powerpoint/2010/main" val="3270256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FILD : joint </a:t>
            </a:r>
            <a:r>
              <a:rPr lang="fr-FR" dirty="0" err="1" smtClean="0"/>
              <a:t>activity</a:t>
            </a:r>
            <a:r>
              <a:rPr lang="fr-FR" dirty="0" smtClean="0"/>
              <a:t> </a:t>
            </a:r>
            <a:r>
              <a:rPr lang="fr-FR" dirty="0" err="1" smtClean="0"/>
              <a:t>EUROfusion</a:t>
            </a:r>
            <a:r>
              <a:rPr lang="fr-FR" dirty="0" smtClean="0"/>
              <a:t>, IO , UKAEA and </a:t>
            </a:r>
            <a:r>
              <a:rPr lang="fr-FR" dirty="0" err="1" smtClean="0"/>
              <a:t>UoS</a:t>
            </a:r>
            <a:r>
              <a:rPr lang="fr-FR" dirty="0" smtClean="0"/>
              <a:t> </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847007"/>
            <a:ext cx="11953328" cy="5961541"/>
          </a:xfrm>
        </p:spPr>
        <p:txBody>
          <a:bodyPr>
            <a:normAutofit fontScale="77500" lnSpcReduction="20000"/>
          </a:bodyPr>
          <a:lstStyle/>
          <a:p>
            <a:r>
              <a:rPr lang="en-US" dirty="0" smtClean="0">
                <a:latin typeface="Arial" panose="020B0604020202020204" pitchFamily="34" charset="0"/>
              </a:rPr>
              <a:t>Implementing </a:t>
            </a:r>
            <a:r>
              <a:rPr lang="en-US" dirty="0">
                <a:latin typeface="Arial" panose="020B0604020202020204" pitchFamily="34" charset="0"/>
              </a:rPr>
              <a:t>Agreement with </a:t>
            </a:r>
            <a:r>
              <a:rPr lang="en-US" dirty="0" smtClean="0">
                <a:latin typeface="Arial" panose="020B0604020202020204" pitchFamily="34" charset="0"/>
              </a:rPr>
              <a:t>University of Seville has been signed </a:t>
            </a:r>
          </a:p>
          <a:p>
            <a:r>
              <a:rPr lang="en-US" dirty="0" smtClean="0">
                <a:latin typeface="Arial" panose="020B0604020202020204" pitchFamily="34" charset="0"/>
              </a:rPr>
              <a:t>IO has started preliminary </a:t>
            </a:r>
            <a:r>
              <a:rPr lang="en-US" dirty="0">
                <a:latin typeface="Arial" panose="020B0604020202020204" pitchFamily="34" charset="0"/>
              </a:rPr>
              <a:t>discussions with UKAEA about extending the scope of work on the ITER FILD beyond August 2024 </a:t>
            </a:r>
          </a:p>
          <a:p>
            <a:pPr lvl="1"/>
            <a:r>
              <a:rPr lang="en-US" dirty="0" smtClean="0">
                <a:solidFill>
                  <a:schemeClr val="tx1"/>
                </a:solidFill>
                <a:latin typeface="Arial" panose="020B0604020202020204" pitchFamily="34" charset="0"/>
              </a:rPr>
              <a:t>subject </a:t>
            </a:r>
            <a:r>
              <a:rPr lang="en-US" dirty="0">
                <a:solidFill>
                  <a:schemeClr val="tx1"/>
                </a:solidFill>
                <a:latin typeface="Arial" panose="020B0604020202020204" pitchFamily="34" charset="0"/>
              </a:rPr>
              <a:t>to new Cooperation Agreement between IO and UKAEA</a:t>
            </a:r>
          </a:p>
          <a:p>
            <a:r>
              <a:rPr lang="en-US" dirty="0" smtClean="0">
                <a:latin typeface="Arial" panose="020B0604020202020204" pitchFamily="34" charset="0"/>
              </a:rPr>
              <a:t>IO Internal </a:t>
            </a:r>
            <a:r>
              <a:rPr lang="en-US" dirty="0">
                <a:latin typeface="Arial" panose="020B0604020202020204" pitchFamily="34" charset="0"/>
              </a:rPr>
              <a:t>discussions about how to accelerate the schedule for delivery of ITER FILD in-vessel components (reciprocating system, probe head, 2 mirror boxes</a:t>
            </a:r>
            <a:r>
              <a:rPr lang="en-US" dirty="0" smtClean="0">
                <a:latin typeface="Arial" panose="020B0604020202020204" pitchFamily="34" charset="0"/>
              </a:rPr>
              <a:t>)</a:t>
            </a:r>
          </a:p>
          <a:p>
            <a:r>
              <a:rPr lang="en-US" dirty="0" smtClean="0">
                <a:latin typeface="Arial" panose="020B0604020202020204" pitchFamily="34" charset="0"/>
              </a:rPr>
              <a:t>Key milestones for </a:t>
            </a:r>
            <a:r>
              <a:rPr lang="en-US" dirty="0" err="1" smtClean="0">
                <a:latin typeface="Arial" panose="020B0604020202020204" pitchFamily="34" charset="0"/>
              </a:rPr>
              <a:t>EUROfusion</a:t>
            </a:r>
            <a:r>
              <a:rPr lang="en-US" dirty="0" smtClean="0">
                <a:latin typeface="Arial" panose="020B0604020202020204" pitchFamily="34" charset="0"/>
              </a:rPr>
              <a:t> (VTT, </a:t>
            </a:r>
            <a:r>
              <a:rPr lang="en-US" dirty="0" err="1" smtClean="0">
                <a:latin typeface="Arial" panose="020B0604020202020204" pitchFamily="34" charset="0"/>
              </a:rPr>
              <a:t>UoS</a:t>
            </a:r>
            <a:r>
              <a:rPr lang="en-US" dirty="0" smtClean="0">
                <a:latin typeface="Arial" panose="020B0604020202020204" pitchFamily="34" charset="0"/>
              </a:rPr>
              <a:t>, UKAEA), IO, UKAEA and </a:t>
            </a:r>
            <a:r>
              <a:rPr lang="en-US" dirty="0" err="1">
                <a:latin typeface="Arial" panose="020B0604020202020204" pitchFamily="34" charset="0"/>
              </a:rPr>
              <a:t>U</a:t>
            </a:r>
            <a:r>
              <a:rPr lang="en-US" dirty="0" err="1" smtClean="0">
                <a:latin typeface="Arial" panose="020B0604020202020204" pitchFamily="34" charset="0"/>
              </a:rPr>
              <a:t>oS</a:t>
            </a:r>
            <a:r>
              <a:rPr lang="en-US" dirty="0" smtClean="0">
                <a:latin typeface="Arial" panose="020B0604020202020204" pitchFamily="34" charset="0"/>
              </a:rPr>
              <a:t> </a:t>
            </a:r>
          </a:p>
          <a:p>
            <a:pPr lvl="1"/>
            <a:r>
              <a:rPr lang="en-US" dirty="0" smtClean="0">
                <a:latin typeface="Arial" panose="020B0604020202020204" pitchFamily="34" charset="0"/>
              </a:rPr>
              <a:t> CDR </a:t>
            </a:r>
            <a:r>
              <a:rPr lang="en-US" dirty="0">
                <a:latin typeface="Arial" panose="020B0604020202020204" pitchFamily="34" charset="0"/>
              </a:rPr>
              <a:t>by </a:t>
            </a:r>
            <a:r>
              <a:rPr lang="en-US" dirty="0" smtClean="0">
                <a:latin typeface="Arial" panose="020B0604020202020204" pitchFamily="34" charset="0"/>
              </a:rPr>
              <a:t>November 2023  (Design integration review in May 2023) </a:t>
            </a:r>
          </a:p>
          <a:p>
            <a:r>
              <a:rPr lang="en-US" dirty="0" err="1" smtClean="0">
                <a:latin typeface="Arial" panose="020B0604020202020204" pitchFamily="34" charset="0"/>
              </a:rPr>
              <a:t>EUROfusion</a:t>
            </a:r>
            <a:r>
              <a:rPr lang="en-US" dirty="0" smtClean="0">
                <a:latin typeface="Arial" panose="020B0604020202020204" pitchFamily="34" charset="0"/>
              </a:rPr>
              <a:t> 2024: </a:t>
            </a:r>
          </a:p>
          <a:p>
            <a:pPr lvl="1"/>
            <a:r>
              <a:rPr lang="en-GB" dirty="0">
                <a:latin typeface="Arial" panose="020B0604020202020204" pitchFamily="34" charset="0"/>
              </a:rPr>
              <a:t>Update of </a:t>
            </a:r>
            <a:r>
              <a:rPr lang="en-GB" dirty="0" smtClean="0">
                <a:latin typeface="Arial" panose="020B0604020202020204" pitchFamily="34" charset="0"/>
              </a:rPr>
              <a:t>the simulated  FILD performance</a:t>
            </a:r>
          </a:p>
          <a:p>
            <a:pPr lvl="2"/>
            <a:r>
              <a:rPr lang="en-GB" dirty="0" smtClean="0">
                <a:latin typeface="Arial" panose="020B0604020202020204" pitchFamily="34" charset="0"/>
              </a:rPr>
              <a:t>construct </a:t>
            </a:r>
            <a:r>
              <a:rPr lang="en-GB" dirty="0">
                <a:latin typeface="Arial" panose="020B0604020202020204" pitchFamily="34" charset="0"/>
              </a:rPr>
              <a:t>synthetic signal with up-to-date design / iterative </a:t>
            </a:r>
            <a:r>
              <a:rPr lang="en-GB" dirty="0" smtClean="0">
                <a:latin typeface="Arial" panose="020B0604020202020204" pitchFamily="34" charset="0"/>
              </a:rPr>
              <a:t>process</a:t>
            </a:r>
            <a:endParaRPr lang="en-US" dirty="0">
              <a:latin typeface="Arial" panose="020B0604020202020204" pitchFamily="34" charset="0"/>
            </a:endParaRPr>
          </a:p>
          <a:p>
            <a:pPr lvl="2"/>
            <a:r>
              <a:rPr lang="en-US" dirty="0" smtClean="0">
                <a:latin typeface="Arial" panose="020B0604020202020204" pitchFamily="34" charset="0"/>
              </a:rPr>
              <a:t>consequences of the new magnetic configuration on Fast ion losses </a:t>
            </a:r>
          </a:p>
          <a:p>
            <a:pPr lvl="2"/>
            <a:r>
              <a:rPr lang="en-US" dirty="0" smtClean="0">
                <a:latin typeface="Arial" panose="020B0604020202020204" pitchFamily="34" charset="0"/>
              </a:rPr>
              <a:t>calculations </a:t>
            </a:r>
            <a:r>
              <a:rPr lang="en-US" dirty="0">
                <a:latin typeface="Arial" panose="020B0604020202020204" pitchFamily="34" charset="0"/>
              </a:rPr>
              <a:t>of fast ion losses due to static magnetic field perturbations, the interaction of fast ions with </a:t>
            </a:r>
            <a:r>
              <a:rPr lang="en-US" dirty="0" err="1">
                <a:latin typeface="Arial" panose="020B0604020202020204" pitchFamily="34" charset="0"/>
              </a:rPr>
              <a:t>Alfvénic</a:t>
            </a:r>
            <a:r>
              <a:rPr lang="en-US" dirty="0">
                <a:latin typeface="Arial" panose="020B0604020202020204" pitchFamily="34" charset="0"/>
              </a:rPr>
              <a:t> instabilities</a:t>
            </a:r>
            <a:endParaRPr lang="en-US" dirty="0" smtClean="0">
              <a:latin typeface="Arial" panose="020B0604020202020204" pitchFamily="34" charset="0"/>
            </a:endParaRPr>
          </a:p>
          <a:p>
            <a:endParaRPr lang="en-US" dirty="0">
              <a:latin typeface="Arial" panose="020B0604020202020204" pitchFamily="34" charset="0"/>
            </a:endParaRPr>
          </a:p>
          <a:p>
            <a:endParaRPr lang="en-US" dirty="0" smtClean="0">
              <a:solidFill>
                <a:schemeClr val="tx1">
                  <a:lumMod val="75000"/>
                  <a:lumOff val="25000"/>
                </a:schemeClr>
              </a:solidFill>
              <a:latin typeface="Arial" panose="020B0604020202020204" pitchFamily="34" charset="0"/>
            </a:endParaRP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29</a:t>
            </a:fld>
            <a:endParaRPr lang="en-GB" dirty="0"/>
          </a:p>
        </p:txBody>
      </p:sp>
    </p:spTree>
    <p:extLst>
      <p:ext uri="{BB962C8B-B14F-4D97-AF65-F5344CB8AC3E}">
        <p14:creationId xmlns:p14="http://schemas.microsoft.com/office/powerpoint/2010/main" val="127137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Project structure and 2024 </a:t>
            </a:r>
            <a:r>
              <a:rPr lang="fr-FR" dirty="0" err="1" smtClean="0"/>
              <a:t>evolution</a:t>
            </a:r>
            <a:r>
              <a:rPr lang="fr-FR" dirty="0" smtClean="0"/>
              <a:t> </a:t>
            </a:r>
            <a:r>
              <a:rPr lang="fr-FR" dirty="0" err="1" smtClean="0"/>
              <a:t>with</a:t>
            </a:r>
            <a:r>
              <a:rPr lang="fr-FR" dirty="0" smtClean="0"/>
              <a:t> end of JET</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a:t>
            </a:fld>
            <a:endParaRPr lang="en-GB" dirty="0"/>
          </a:p>
        </p:txBody>
      </p:sp>
      <p:pic>
        <p:nvPicPr>
          <p:cNvPr id="6" name="Image 5"/>
          <p:cNvPicPr/>
          <p:nvPr/>
        </p:nvPicPr>
        <p:blipFill>
          <a:blip r:embed="rId2"/>
          <a:stretch>
            <a:fillRect/>
          </a:stretch>
        </p:blipFill>
        <p:spPr>
          <a:xfrm>
            <a:off x="263352" y="692696"/>
            <a:ext cx="11521280" cy="6115852"/>
          </a:xfrm>
          <a:prstGeom prst="rect">
            <a:avLst/>
          </a:prstGeom>
        </p:spPr>
      </p:pic>
      <p:sp>
        <p:nvSpPr>
          <p:cNvPr id="7" name="ZoneTexte 6"/>
          <p:cNvSpPr txBox="1"/>
          <p:nvPr/>
        </p:nvSpPr>
        <p:spPr>
          <a:xfrm>
            <a:off x="7896200" y="50612"/>
            <a:ext cx="3990146" cy="523220"/>
          </a:xfrm>
          <a:prstGeom prst="rect">
            <a:avLst/>
          </a:prstGeom>
          <a:noFill/>
        </p:spPr>
        <p:txBody>
          <a:bodyPr wrap="square" rtlCol="0">
            <a:spAutoFit/>
          </a:bodyPr>
          <a:lstStyle/>
          <a:p>
            <a:r>
              <a:rPr lang="en-US" sz="1400" dirty="0"/>
              <a:t>[</a:t>
            </a:r>
            <a:r>
              <a:rPr lang="en-GB" sz="1400" b="1" dirty="0" err="1">
                <a:solidFill>
                  <a:prstClr val="black"/>
                </a:solidFill>
              </a:rPr>
              <a:t>EUROfusion</a:t>
            </a:r>
            <a:r>
              <a:rPr lang="en-GB" sz="1400" b="1" dirty="0">
                <a:solidFill>
                  <a:prstClr val="black"/>
                </a:solidFill>
              </a:rPr>
              <a:t> role in ITER operation &amp; scientific exploitation</a:t>
            </a:r>
            <a:r>
              <a:rPr lang="en-GB" sz="1400" dirty="0">
                <a:solidFill>
                  <a:prstClr val="black"/>
                </a:solidFill>
              </a:rPr>
              <a:t> </a:t>
            </a:r>
            <a:r>
              <a:rPr lang="en-US" sz="1400" dirty="0"/>
              <a:t>EUROFUSION GA (20) 32 - 4.7 ]</a:t>
            </a:r>
            <a:endParaRPr lang="fr-FR" sz="1400" dirty="0"/>
          </a:p>
        </p:txBody>
      </p:sp>
      <p:sp>
        <p:nvSpPr>
          <p:cNvPr id="8" name="Rectangle 7"/>
          <p:cNvSpPr/>
          <p:nvPr/>
        </p:nvSpPr>
        <p:spPr>
          <a:xfrm>
            <a:off x="4223792" y="707144"/>
            <a:ext cx="604653" cy="369332"/>
          </a:xfrm>
          <a:prstGeom prst="rect">
            <a:avLst/>
          </a:prstGeom>
        </p:spPr>
        <p:txBody>
          <a:bodyPr wrap="none">
            <a:spAutoFit/>
          </a:bodyPr>
          <a:lstStyle/>
          <a:p>
            <a:r>
              <a:rPr lang="en-US" b="1" dirty="0">
                <a:solidFill>
                  <a:schemeClr val="bg1"/>
                </a:solidFill>
              </a:rPr>
              <a:t>SP-1</a:t>
            </a:r>
            <a:endParaRPr lang="fr-FR" dirty="0"/>
          </a:p>
        </p:txBody>
      </p:sp>
      <p:sp>
        <p:nvSpPr>
          <p:cNvPr id="4" name="ZoneTexte 3"/>
          <p:cNvSpPr txBox="1"/>
          <p:nvPr/>
        </p:nvSpPr>
        <p:spPr>
          <a:xfrm>
            <a:off x="2999656" y="4077072"/>
            <a:ext cx="3204915" cy="1015663"/>
          </a:xfrm>
          <a:prstGeom prst="rect">
            <a:avLst/>
          </a:prstGeom>
          <a:noFill/>
        </p:spPr>
        <p:txBody>
          <a:bodyPr wrap="square" rtlCol="0">
            <a:spAutoFit/>
          </a:bodyPr>
          <a:lstStyle/>
          <a:p>
            <a:r>
              <a:rPr lang="fr-FR" sz="2000" b="1" dirty="0" smtClean="0">
                <a:solidFill>
                  <a:srgbClr val="FF0000"/>
                </a:solidFill>
              </a:rPr>
              <a:t>12 </a:t>
            </a:r>
            <a:r>
              <a:rPr lang="fr-FR" sz="2000" b="1" dirty="0" err="1" smtClean="0">
                <a:solidFill>
                  <a:srgbClr val="FF0000"/>
                </a:solidFill>
              </a:rPr>
              <a:t>proposals</a:t>
            </a:r>
            <a:r>
              <a:rPr lang="fr-FR" sz="2000" b="1" dirty="0" smtClean="0">
                <a:solidFill>
                  <a:srgbClr val="FF0000"/>
                </a:solidFill>
              </a:rPr>
              <a:t> @ FEC 2023: 1 OV poster &amp; 2 </a:t>
            </a:r>
            <a:r>
              <a:rPr lang="fr-FR" sz="2000" b="1" dirty="0" err="1" smtClean="0">
                <a:solidFill>
                  <a:srgbClr val="FF0000"/>
                </a:solidFill>
              </a:rPr>
              <a:t>orals</a:t>
            </a:r>
            <a:endParaRPr lang="fr-FR" sz="2000" b="1" dirty="0" smtClean="0">
              <a:solidFill>
                <a:srgbClr val="FF0000"/>
              </a:solidFill>
            </a:endParaRPr>
          </a:p>
          <a:p>
            <a:r>
              <a:rPr lang="fr-FR" sz="2000" b="1" dirty="0" err="1" smtClean="0">
                <a:solidFill>
                  <a:srgbClr val="FF0000"/>
                </a:solidFill>
              </a:rPr>
              <a:t>Overview</a:t>
            </a:r>
            <a:r>
              <a:rPr lang="fr-FR" sz="2000" b="1" dirty="0" smtClean="0">
                <a:solidFill>
                  <a:srgbClr val="FF0000"/>
                </a:solidFill>
              </a:rPr>
              <a:t> @ ISFNT + 3 </a:t>
            </a:r>
            <a:r>
              <a:rPr lang="fr-FR" sz="2000" b="1" dirty="0" err="1" smtClean="0">
                <a:solidFill>
                  <a:srgbClr val="FF0000"/>
                </a:solidFill>
              </a:rPr>
              <a:t>orals</a:t>
            </a:r>
            <a:r>
              <a:rPr lang="fr-FR" sz="2000" b="1" dirty="0" smtClean="0">
                <a:solidFill>
                  <a:srgbClr val="FF0000"/>
                </a:solidFill>
              </a:rPr>
              <a:t> </a:t>
            </a:r>
            <a:endParaRPr lang="fr-FR" sz="2000" b="1" dirty="0">
              <a:solidFill>
                <a:srgbClr val="FF0000"/>
              </a:solidFill>
            </a:endParaRPr>
          </a:p>
        </p:txBody>
      </p:sp>
    </p:spTree>
    <p:extLst>
      <p:ext uri="{BB962C8B-B14F-4D97-AF65-F5344CB8AC3E}">
        <p14:creationId xmlns:p14="http://schemas.microsoft.com/office/powerpoint/2010/main" val="11203298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 FOCS </a:t>
            </a:r>
            <a:r>
              <a:rPr lang="fr-FR" dirty="0" err="1" smtClean="0"/>
              <a:t>Synthetic</a:t>
            </a:r>
            <a:r>
              <a:rPr lang="fr-FR" dirty="0" smtClean="0"/>
              <a:t> diagnostic (</a:t>
            </a:r>
            <a:r>
              <a:rPr lang="fr-FR" dirty="0" err="1" smtClean="0"/>
              <a:t>pending</a:t>
            </a:r>
            <a:r>
              <a:rPr lang="fr-FR" dirty="0" smtClean="0"/>
              <a:t> </a:t>
            </a:r>
            <a:r>
              <a:rPr lang="fr-FR" dirty="0" err="1" smtClean="0"/>
              <a:t>resources</a:t>
            </a:r>
            <a:r>
              <a:rPr lang="fr-FR" dirty="0" smtClean="0"/>
              <a:t> in 2024) </a:t>
            </a:r>
            <a:endParaRPr lang="fr-FR" dirty="0"/>
          </a:p>
        </p:txBody>
      </p:sp>
      <p:sp>
        <p:nvSpPr>
          <p:cNvPr id="3" name="Espace réservé du pied de page 2"/>
          <p:cNvSpPr>
            <a:spLocks noGrp="1"/>
          </p:cNvSpPr>
          <p:nvPr>
            <p:ph type="ftr" sz="quarter" idx="11"/>
          </p:nvPr>
        </p:nvSpPr>
        <p:spPr>
          <a:xfrm>
            <a:off x="119350" y="6559711"/>
            <a:ext cx="5400586" cy="248837"/>
          </a:xfrm>
        </p:spPr>
        <p:txBody>
          <a:bodyPr/>
          <a:lstStyle/>
          <a:p>
            <a:r>
              <a:rPr lang="fr-FR" dirty="0"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a:bodyPr>
          <a:lstStyle/>
          <a:p>
            <a:r>
              <a:rPr lang="fr-FR" dirty="0" smtClean="0"/>
              <a:t>IMAS FOCS </a:t>
            </a:r>
            <a:r>
              <a:rPr lang="fr-FR" dirty="0" err="1" smtClean="0"/>
              <a:t>synthetic</a:t>
            </a:r>
            <a:r>
              <a:rPr lang="fr-FR" dirty="0" smtClean="0"/>
              <a:t> diagnostic </a:t>
            </a:r>
            <a:r>
              <a:rPr lang="fr-FR" dirty="0" err="1" smtClean="0"/>
              <a:t>should</a:t>
            </a:r>
            <a:r>
              <a:rPr lang="fr-FR" dirty="0" smtClean="0"/>
              <a:t> </a:t>
            </a:r>
            <a:r>
              <a:rPr lang="fr-FR" dirty="0" err="1" smtClean="0"/>
              <a:t>be</a:t>
            </a:r>
            <a:r>
              <a:rPr lang="fr-FR" dirty="0" smtClean="0"/>
              <a:t> </a:t>
            </a:r>
            <a:r>
              <a:rPr lang="fr-FR" dirty="0" err="1" smtClean="0"/>
              <a:t>complete</a:t>
            </a:r>
            <a:r>
              <a:rPr lang="fr-FR" dirty="0" smtClean="0"/>
              <a:t> in 2023 </a:t>
            </a:r>
          </a:p>
          <a:p>
            <a:r>
              <a:rPr lang="fr-FR" dirty="0" err="1" smtClean="0"/>
              <a:t>Proposal</a:t>
            </a:r>
            <a:r>
              <a:rPr lang="fr-FR" dirty="0" smtClean="0"/>
              <a:t> for 2024: </a:t>
            </a:r>
            <a:r>
              <a:rPr lang="en-US" dirty="0"/>
              <a:t>Validation of the FOCS SD using JET magnetic </a:t>
            </a:r>
            <a:r>
              <a:rPr lang="en-US" dirty="0" smtClean="0"/>
              <a:t>data</a:t>
            </a:r>
            <a:r>
              <a:rPr lang="en-US" dirty="0"/>
              <a:t> </a:t>
            </a:r>
            <a:endParaRPr lang="fr-FR" dirty="0"/>
          </a:p>
          <a:p>
            <a:pPr lvl="1"/>
            <a:r>
              <a:rPr lang="en-US" dirty="0" smtClean="0"/>
              <a:t>JET </a:t>
            </a:r>
            <a:r>
              <a:rPr lang="en-US" dirty="0"/>
              <a:t>has </a:t>
            </a:r>
            <a:r>
              <a:rPr lang="en-US" dirty="0" err="1"/>
              <a:t>poloidally</a:t>
            </a:r>
            <a:r>
              <a:rPr lang="en-US" dirty="0"/>
              <a:t> distributed Internal Discrete Coils (IDS) located relatively close to the FOCS </a:t>
            </a:r>
            <a:r>
              <a:rPr lang="en-US" dirty="0" err="1" smtClean="0"/>
              <a:t>fibre</a:t>
            </a:r>
            <a:r>
              <a:rPr lang="en-US" dirty="0" smtClean="0"/>
              <a:t>.</a:t>
            </a:r>
            <a:endParaRPr lang="fr-FR" dirty="0"/>
          </a:p>
          <a:p>
            <a:pPr lvl="1"/>
            <a:r>
              <a:rPr lang="en-US" dirty="0" smtClean="0"/>
              <a:t>The </a:t>
            </a:r>
            <a:r>
              <a:rPr lang="en-US" dirty="0"/>
              <a:t>IDSs output can be used to reconstruct the magnetic field along the </a:t>
            </a:r>
            <a:r>
              <a:rPr lang="en-US" dirty="0" err="1"/>
              <a:t>fibre</a:t>
            </a:r>
            <a:r>
              <a:rPr lang="en-US" dirty="0"/>
              <a:t> and to use these data to simulate FOCS operation. The simulated results can be compared with the actual FOCS measurements</a:t>
            </a:r>
            <a:r>
              <a:rPr lang="en-US" dirty="0" smtClean="0"/>
              <a:t>.</a:t>
            </a:r>
          </a:p>
          <a:p>
            <a:r>
              <a:rPr lang="en-US" dirty="0"/>
              <a:t>assessment of </a:t>
            </a:r>
            <a:r>
              <a:rPr lang="en-US" dirty="0" smtClean="0"/>
              <a:t>neutron </a:t>
            </a:r>
            <a:r>
              <a:rPr lang="en-US" dirty="0"/>
              <a:t>radiation on the FOCS performance</a:t>
            </a:r>
            <a:r>
              <a:rPr lang="en-US" dirty="0" smtClean="0"/>
              <a:t> (following DTE3) </a:t>
            </a:r>
            <a:endParaRPr lang="fr-FR" dirty="0"/>
          </a:p>
          <a:p>
            <a:pPr marL="0" indent="0">
              <a:buNone/>
            </a:pPr>
            <a:endParaRPr lang="fr-FR"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30</a:t>
            </a:fld>
            <a:endParaRPr lang="en-GB" dirty="0"/>
          </a:p>
        </p:txBody>
      </p:sp>
    </p:spTree>
    <p:extLst>
      <p:ext uri="{BB962C8B-B14F-4D97-AF65-F5344CB8AC3E}">
        <p14:creationId xmlns:p14="http://schemas.microsoft.com/office/powerpoint/2010/main" val="29610408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multi-machine  </a:t>
            </a:r>
            <a:r>
              <a:rPr lang="fr-FR" smtClean="0"/>
              <a:t>database</a:t>
            </a:r>
            <a:r>
              <a:rPr lang="fr-FR" dirty="0" smtClean="0"/>
              <a:t> </a:t>
            </a:r>
            <a:endParaRPr lang="fr-FR" dirty="0"/>
          </a:p>
        </p:txBody>
      </p:sp>
      <p:sp>
        <p:nvSpPr>
          <p:cNvPr id="3" name="Espace réservé du pied de page 2"/>
          <p:cNvSpPr>
            <a:spLocks noGrp="1"/>
          </p:cNvSpPr>
          <p:nvPr>
            <p:ph type="ftr" sz="quarter" idx="11"/>
          </p:nvPr>
        </p:nvSpPr>
        <p:spPr>
          <a:xfrm>
            <a:off x="119350" y="6559711"/>
            <a:ext cx="4752513"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766230"/>
            <a:ext cx="11953328" cy="6042318"/>
          </a:xfrm>
        </p:spPr>
        <p:txBody>
          <a:bodyPr>
            <a:normAutofit fontScale="92500" lnSpcReduction="20000"/>
          </a:bodyPr>
          <a:lstStyle/>
          <a:p>
            <a:pPr lvl="0"/>
            <a:r>
              <a:rPr lang="en-US" dirty="0" smtClean="0"/>
              <a:t>Pedestal Database</a:t>
            </a:r>
          </a:p>
          <a:p>
            <a:pPr lvl="1"/>
            <a:r>
              <a:rPr lang="en-US" dirty="0" smtClean="0"/>
              <a:t>Extend </a:t>
            </a:r>
            <a:r>
              <a:rPr lang="en-US" dirty="0"/>
              <a:t>the </a:t>
            </a:r>
            <a:r>
              <a:rPr lang="en-US" dirty="0" err="1"/>
              <a:t>EUROfusion</a:t>
            </a:r>
            <a:r>
              <a:rPr lang="en-US" dirty="0"/>
              <a:t> pedestal database including the JET pulses from the 2023 campaign</a:t>
            </a:r>
            <a:endParaRPr lang="fr-FR" dirty="0"/>
          </a:p>
          <a:p>
            <a:pPr lvl="1"/>
            <a:r>
              <a:rPr lang="en-US" dirty="0"/>
              <a:t>Extend the </a:t>
            </a:r>
            <a:r>
              <a:rPr lang="en-US" dirty="0" err="1"/>
              <a:t>EUROfusion</a:t>
            </a:r>
            <a:r>
              <a:rPr lang="en-US" dirty="0"/>
              <a:t> pedestal database including the recent TCV pulses.</a:t>
            </a:r>
            <a:endParaRPr lang="fr-FR" dirty="0"/>
          </a:p>
          <a:p>
            <a:pPr lvl="1"/>
            <a:r>
              <a:rPr lang="en-US" dirty="0"/>
              <a:t>Test and deploy a web interface to download the pedestal database</a:t>
            </a:r>
            <a:endParaRPr lang="fr-FR" dirty="0"/>
          </a:p>
          <a:p>
            <a:pPr lvl="1"/>
            <a:r>
              <a:rPr lang="en-US" dirty="0"/>
              <a:t>Work on MAST-U and AUG will be done only if help from the local team is </a:t>
            </a:r>
            <a:r>
              <a:rPr lang="en-US" dirty="0" smtClean="0"/>
              <a:t>provided</a:t>
            </a:r>
          </a:p>
          <a:p>
            <a:r>
              <a:rPr lang="en-US" dirty="0"/>
              <a:t>   </a:t>
            </a:r>
            <a:r>
              <a:rPr lang="en-US" dirty="0" smtClean="0"/>
              <a:t>Disruption </a:t>
            </a:r>
            <a:r>
              <a:rPr lang="en-US" dirty="0"/>
              <a:t>Database</a:t>
            </a:r>
          </a:p>
          <a:p>
            <a:pPr lvl="1"/>
            <a:r>
              <a:rPr lang="en-US" dirty="0"/>
              <a:t>Extend validation of AUG &amp; TCV DDBs and develop pipelines to access/include WEST &amp; MAST-U data</a:t>
            </a:r>
            <a:endParaRPr lang="fr-FR" sz="1600" dirty="0"/>
          </a:p>
          <a:p>
            <a:pPr lvl="1"/>
            <a:r>
              <a:rPr lang="en-US" dirty="0"/>
              <a:t>Scientific exploitation of the</a:t>
            </a:r>
            <a:r>
              <a:rPr lang="en-GB" dirty="0"/>
              <a:t> </a:t>
            </a:r>
            <a:r>
              <a:rPr lang="en-GB" dirty="0" err="1"/>
              <a:t>multimachine</a:t>
            </a:r>
            <a:r>
              <a:rPr lang="en-GB" dirty="0"/>
              <a:t> Disruption Database including full JET-ILW, AUG and TCV with publication.</a:t>
            </a:r>
            <a:endParaRPr lang="fr-FR" sz="1600" dirty="0"/>
          </a:p>
          <a:p>
            <a:pPr lvl="1"/>
            <a:r>
              <a:rPr lang="en-GB" dirty="0"/>
              <a:t>Update mapping into IMAS of Disruption standardized characteristic times and parameters for the 3 devices.</a:t>
            </a:r>
            <a:endParaRPr lang="fr-FR" sz="1600" dirty="0"/>
          </a:p>
          <a:p>
            <a:pPr lvl="1"/>
            <a:r>
              <a:rPr lang="it-IT" dirty="0"/>
              <a:t>Include full description of events and precursors characterizing most relevant disruption types, together with the development of libraries for automated detection and data-mining.</a:t>
            </a:r>
            <a:endParaRPr lang="fr-FR" sz="1600" dirty="0"/>
          </a:p>
          <a:p>
            <a:pPr lvl="1"/>
            <a:r>
              <a:rPr lang="it-IT" dirty="0"/>
              <a:t>Develop web catalogue and interface for data browsing and visualization.</a:t>
            </a:r>
            <a:endParaRPr lang="fr-FR" sz="1600" dirty="0"/>
          </a:p>
          <a:p>
            <a:pPr lvl="1"/>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31</a:t>
            </a:fld>
            <a:endParaRPr lang="en-GB" dirty="0"/>
          </a:p>
        </p:txBody>
      </p:sp>
    </p:spTree>
    <p:extLst>
      <p:ext uri="{BB962C8B-B14F-4D97-AF65-F5344CB8AC3E}">
        <p14:creationId xmlns:p14="http://schemas.microsoft.com/office/powerpoint/2010/main" val="37450769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multi-machines </a:t>
            </a:r>
            <a:r>
              <a:rPr lang="fr-FR" dirty="0" err="1" smtClean="0"/>
              <a:t>Database</a:t>
            </a:r>
            <a:r>
              <a:rPr lang="fr-FR" dirty="0" smtClean="0"/>
              <a:t> </a:t>
            </a:r>
            <a:endParaRPr lang="fr-FR" dirty="0"/>
          </a:p>
        </p:txBody>
      </p:sp>
      <p:sp>
        <p:nvSpPr>
          <p:cNvPr id="3" name="Espace réservé du pied de page 2"/>
          <p:cNvSpPr>
            <a:spLocks noGrp="1"/>
          </p:cNvSpPr>
          <p:nvPr>
            <p:ph type="ftr" sz="quarter" idx="11"/>
          </p:nvPr>
        </p:nvSpPr>
        <p:spPr>
          <a:xfrm>
            <a:off x="119350" y="6559711"/>
            <a:ext cx="4752513"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847007"/>
            <a:ext cx="11953328" cy="6042318"/>
          </a:xfrm>
        </p:spPr>
        <p:txBody>
          <a:bodyPr>
            <a:normAutofit/>
          </a:bodyPr>
          <a:lstStyle/>
          <a:p>
            <a:r>
              <a:rPr lang="en-US" dirty="0" smtClean="0"/>
              <a:t>Transport Database </a:t>
            </a:r>
          </a:p>
          <a:p>
            <a:pPr lvl="1"/>
            <a:r>
              <a:rPr lang="en-US" dirty="0" smtClean="0"/>
              <a:t> </a:t>
            </a:r>
            <a:r>
              <a:rPr lang="en-US" dirty="0"/>
              <a:t>Finalize the submission/publication of the paper </a:t>
            </a:r>
            <a:r>
              <a:rPr lang="en-GB" dirty="0"/>
              <a:t>regarding the exploitation of the 0-D database focusing on the isotope effect on core confinement (H, D, T, DT) in JET and AUG</a:t>
            </a:r>
            <a:endParaRPr lang="fr-FR" dirty="0"/>
          </a:p>
          <a:p>
            <a:pPr lvl="1"/>
            <a:r>
              <a:rPr lang="en-GB" dirty="0" smtClean="0"/>
              <a:t>Start </a:t>
            </a:r>
            <a:r>
              <a:rPr lang="en-GB" dirty="0"/>
              <a:t>either the implementation or use of scripts for mapping to IMAS the 0D quantities (ACH support)</a:t>
            </a:r>
            <a:endParaRPr lang="fr-FR" dirty="0"/>
          </a:p>
          <a:p>
            <a:pPr lvl="1"/>
            <a:r>
              <a:rPr lang="en-GB" dirty="0" smtClean="0"/>
              <a:t>Include </a:t>
            </a:r>
            <a:r>
              <a:rPr lang="en-GB" dirty="0"/>
              <a:t>1D profiles for the confinement database (WPTE support)</a:t>
            </a:r>
            <a:endParaRPr lang="fr-FR" dirty="0"/>
          </a:p>
          <a:p>
            <a:pPr lvl="1"/>
            <a:r>
              <a:rPr lang="en-GB" dirty="0" smtClean="0"/>
              <a:t>Continue </a:t>
            </a:r>
            <a:r>
              <a:rPr lang="en-GB" dirty="0"/>
              <a:t>including pellets free and high radiative pulses in the 0D DB.</a:t>
            </a:r>
            <a:endParaRPr lang="fr-FR" dirty="0"/>
          </a:p>
          <a:p>
            <a:pPr lvl="1"/>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32</a:t>
            </a:fld>
            <a:endParaRPr lang="en-GB" dirty="0"/>
          </a:p>
        </p:txBody>
      </p:sp>
    </p:spTree>
    <p:extLst>
      <p:ext uri="{BB962C8B-B14F-4D97-AF65-F5344CB8AC3E}">
        <p14:creationId xmlns:p14="http://schemas.microsoft.com/office/powerpoint/2010/main" val="3333252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4294967295"/>
          </p:nvPr>
        </p:nvSpPr>
        <p:spPr>
          <a:xfrm>
            <a:off x="0" y="6559550"/>
            <a:ext cx="4191000" cy="330200"/>
          </a:xfrm>
        </p:spPr>
        <p:txBody>
          <a:bodyPr/>
          <a:lstStyle/>
          <a:p>
            <a:r>
              <a:rPr lang="fr-FR" smtClean="0"/>
              <a:t>X. LITAUDON &amp; G. FALCHETTO  |  FSD 2024 Planning Meeting  |  20-21 09 2023 </a:t>
            </a:r>
            <a:endParaRPr lang="en-GB" dirty="0"/>
          </a:p>
        </p:txBody>
      </p:sp>
      <p:sp>
        <p:nvSpPr>
          <p:cNvPr id="5" name="Espace réservé du numéro de diapositive 4"/>
          <p:cNvSpPr>
            <a:spLocks noGrp="1"/>
          </p:cNvSpPr>
          <p:nvPr>
            <p:ph type="sldNum" sz="quarter" idx="4294967295"/>
          </p:nvPr>
        </p:nvSpPr>
        <p:spPr>
          <a:xfrm>
            <a:off x="11471275" y="6608763"/>
            <a:ext cx="720725" cy="200025"/>
          </a:xfrm>
        </p:spPr>
        <p:txBody>
          <a:bodyPr/>
          <a:lstStyle/>
          <a:p>
            <a:fld id="{6A6D9FA1-99C7-4910-8E32-B85D378B0060}" type="slidenum">
              <a:rPr lang="en-GB" smtClean="0"/>
              <a:pPr/>
              <a:t>33</a:t>
            </a:fld>
            <a:endParaRPr lang="en-GB" dirty="0"/>
          </a:p>
        </p:txBody>
      </p:sp>
      <p:sp>
        <p:nvSpPr>
          <p:cNvPr id="6" name="Rectangle 5"/>
          <p:cNvSpPr/>
          <p:nvPr/>
        </p:nvSpPr>
        <p:spPr>
          <a:xfrm>
            <a:off x="263352" y="2204864"/>
            <a:ext cx="9217024" cy="1735860"/>
          </a:xfrm>
          <a:prstGeom prst="rect">
            <a:avLst/>
          </a:prstGeom>
        </p:spPr>
        <p:txBody>
          <a:bodyPr wrap="square">
            <a:spAutoFit/>
          </a:bodyPr>
          <a:lstStyle/>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SP-2.	Preparation of ITER first experimental campaigns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latin typeface="Calibri" panose="020F0502020204030204" pitchFamily="34" charset="0"/>
                <a:ea typeface="SimSun" panose="02010600030101010101" pitchFamily="2" charset="-122"/>
                <a:cs typeface="Arial" panose="020B0604020202020204" pitchFamily="34" charset="0"/>
              </a:rPr>
              <a:t>SP-3.	Plant systems and plasma operation</a:t>
            </a:r>
            <a:endParaRPr lang="fr-FR" sz="2400" b="1" dirty="0">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SP-4.	ITER Neutral Beam Test Facility and R&amp;D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SP-5.	</a:t>
            </a:r>
            <a:r>
              <a:rPr lang="en-US" sz="2400" b="1" dirty="0" err="1">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Neutronics</a:t>
            </a: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 Nuclear waste and Safety</a:t>
            </a:r>
            <a:endParaRPr lang="fr-FR" sz="2400" b="1" dirty="0">
              <a:solidFill>
                <a:schemeClr val="tx1">
                  <a:lumMod val="75000"/>
                  <a:lumOff val="25000"/>
                </a:schemeClr>
              </a:solidFill>
            </a:endParaRPr>
          </a:p>
        </p:txBody>
      </p:sp>
    </p:spTree>
    <p:extLst>
      <p:ext uri="{BB962C8B-B14F-4D97-AF65-F5344CB8AC3E}">
        <p14:creationId xmlns:p14="http://schemas.microsoft.com/office/powerpoint/2010/main" val="38526837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SP-3 General </a:t>
            </a:r>
            <a:r>
              <a:rPr lang="fr-FR" dirty="0" err="1" smtClean="0"/>
              <a:t>comments</a:t>
            </a:r>
            <a:r>
              <a:rPr lang="fr-FR" dirty="0" smtClean="0"/>
              <a:t> </a:t>
            </a:r>
            <a:endParaRPr lang="fr-FR" dirty="0"/>
          </a:p>
        </p:txBody>
      </p:sp>
      <p:sp>
        <p:nvSpPr>
          <p:cNvPr id="3" name="Espace réservé du pied de page 2"/>
          <p:cNvSpPr>
            <a:spLocks noGrp="1"/>
          </p:cNvSpPr>
          <p:nvPr>
            <p:ph type="ftr" sz="quarter" idx="11"/>
          </p:nvPr>
        </p:nvSpPr>
        <p:spPr>
          <a:xfrm>
            <a:off x="119350" y="6559711"/>
            <a:ext cx="5184561"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847007"/>
            <a:ext cx="11983034" cy="5822353"/>
          </a:xfrm>
        </p:spPr>
        <p:txBody>
          <a:bodyPr>
            <a:normAutofit fontScale="92500" lnSpcReduction="10000"/>
          </a:bodyPr>
          <a:lstStyle/>
          <a:p>
            <a:r>
              <a:rPr lang="fr-FR" dirty="0" smtClean="0"/>
              <a:t> 0.5ppy (</a:t>
            </a:r>
            <a:r>
              <a:rPr lang="fr-FR" dirty="0" err="1" smtClean="0"/>
              <a:t>Thanks</a:t>
            </a:r>
            <a:r>
              <a:rPr lang="fr-FR" dirty="0"/>
              <a:t> </a:t>
            </a:r>
            <a:r>
              <a:rPr lang="fr-FR" dirty="0" smtClean="0"/>
              <a:t>but …) has been </a:t>
            </a:r>
            <a:r>
              <a:rPr lang="fr-FR" dirty="0" err="1" smtClean="0"/>
              <a:t>added</a:t>
            </a:r>
            <a:r>
              <a:rPr lang="fr-FR" dirty="0" smtClean="0"/>
              <a:t> in 2024 to </a:t>
            </a:r>
            <a:r>
              <a:rPr lang="fr-FR" dirty="0" err="1" smtClean="0"/>
              <a:t>initiate</a:t>
            </a:r>
            <a:r>
              <a:rPr lang="fr-FR" dirty="0" smtClean="0"/>
              <a:t> a new </a:t>
            </a:r>
            <a:r>
              <a:rPr lang="fr-FR" dirty="0" err="1" smtClean="0"/>
              <a:t>activity</a:t>
            </a:r>
            <a:r>
              <a:rPr lang="fr-FR" dirty="0" smtClean="0"/>
              <a:t> </a:t>
            </a:r>
            <a:r>
              <a:rPr lang="fr-FR" dirty="0" err="1" smtClean="0"/>
              <a:t>following</a:t>
            </a:r>
            <a:r>
              <a:rPr lang="fr-FR" dirty="0" smtClean="0"/>
              <a:t> the </a:t>
            </a:r>
            <a:r>
              <a:rPr lang="fr-FR" dirty="0" err="1" smtClean="0"/>
              <a:t>list</a:t>
            </a:r>
            <a:r>
              <a:rPr lang="fr-FR" dirty="0" smtClean="0"/>
              <a:t> </a:t>
            </a:r>
            <a:r>
              <a:rPr lang="fr-FR" dirty="0" err="1" smtClean="0"/>
              <a:t>presented</a:t>
            </a:r>
            <a:r>
              <a:rPr lang="fr-FR" dirty="0" smtClean="0"/>
              <a:t> by I. Nunes at the EFPW</a:t>
            </a:r>
          </a:p>
          <a:p>
            <a:pPr lvl="1"/>
            <a:r>
              <a:rPr lang="fr-FR" dirty="0" smtClean="0"/>
              <a:t>Meeting </a:t>
            </a:r>
            <a:r>
              <a:rPr lang="fr-FR" dirty="0" err="1" smtClean="0"/>
              <a:t>with</a:t>
            </a:r>
            <a:r>
              <a:rPr lang="fr-FR" dirty="0" smtClean="0"/>
              <a:t> IO </a:t>
            </a:r>
            <a:r>
              <a:rPr lang="fr-FR" dirty="0" err="1" smtClean="0"/>
              <a:t>organised</a:t>
            </a:r>
            <a:r>
              <a:rPr lang="fr-FR" dirty="0" smtClean="0"/>
              <a:t> and a call to </a:t>
            </a:r>
            <a:r>
              <a:rPr lang="fr-FR" dirty="0" err="1" smtClean="0"/>
              <a:t>be</a:t>
            </a:r>
            <a:r>
              <a:rPr lang="fr-FR" dirty="0" smtClean="0"/>
              <a:t> </a:t>
            </a:r>
            <a:r>
              <a:rPr lang="fr-FR" dirty="0" err="1" smtClean="0"/>
              <a:t>issued</a:t>
            </a:r>
            <a:r>
              <a:rPr lang="fr-FR" dirty="0" smtClean="0"/>
              <a:t> for one expert for 6 </a:t>
            </a:r>
            <a:r>
              <a:rPr lang="fr-FR" dirty="0" err="1" smtClean="0"/>
              <a:t>months</a:t>
            </a:r>
            <a:r>
              <a:rPr lang="fr-FR" dirty="0" smtClean="0"/>
              <a:t> (as a pilot-</a:t>
            </a:r>
            <a:r>
              <a:rPr lang="fr-FR" dirty="0" err="1" smtClean="0"/>
              <a:t>project</a:t>
            </a:r>
            <a:r>
              <a:rPr lang="fr-FR" dirty="0" smtClean="0"/>
              <a:t>) </a:t>
            </a:r>
          </a:p>
          <a:p>
            <a:r>
              <a:rPr lang="en-GB" dirty="0" smtClean="0">
                <a:cs typeface="Arial"/>
              </a:rPr>
              <a:t>EON Subnetwork </a:t>
            </a:r>
            <a:r>
              <a:rPr lang="en-GB" dirty="0">
                <a:cs typeface="Arial"/>
              </a:rPr>
              <a:t>on NBI operation started in May 2022 </a:t>
            </a:r>
            <a:r>
              <a:rPr lang="en-GB" dirty="0" smtClean="0">
                <a:cs typeface="Arial"/>
              </a:rPr>
              <a:t>will continue in 2024 </a:t>
            </a:r>
          </a:p>
          <a:p>
            <a:r>
              <a:rPr lang="en-GB" dirty="0" smtClean="0">
                <a:cs typeface="Arial"/>
              </a:rPr>
              <a:t>Set-up the ECRH EON subnetwork (hot topics for IO) </a:t>
            </a:r>
          </a:p>
          <a:p>
            <a:r>
              <a:rPr lang="en-GB" dirty="0" smtClean="0">
                <a:cs typeface="Arial"/>
              </a:rPr>
              <a:t>Propose workshop online on the  “commissioning of super-conducting facilities (present and future machines)“ </a:t>
            </a:r>
          </a:p>
          <a:p>
            <a:r>
              <a:rPr lang="en-GB" dirty="0" smtClean="0">
                <a:cs typeface="Arial"/>
              </a:rPr>
              <a:t>Participate in the JET operational knowledge capture (video) </a:t>
            </a:r>
          </a:p>
          <a:p>
            <a:r>
              <a:rPr lang="en-GB" dirty="0" smtClean="0">
                <a:cs typeface="Arial"/>
              </a:rPr>
              <a:t>Initiate (pending extra resources 0.5ppy + Mission) a generic session leader courses (at IO site ?) </a:t>
            </a:r>
          </a:p>
          <a:p>
            <a:pPr lvl="1"/>
            <a:r>
              <a:rPr lang="en-GB" dirty="0" smtClean="0"/>
              <a:t>interest </a:t>
            </a:r>
            <a:r>
              <a:rPr lang="en-GB" dirty="0"/>
              <a:t>from </a:t>
            </a:r>
            <a:r>
              <a:rPr lang="en-GB" dirty="0" smtClean="0"/>
              <a:t>IO, JT-60SA (SA?) , TE (?)  </a:t>
            </a:r>
            <a:r>
              <a:rPr lang="en-GB" dirty="0" smtClean="0">
                <a:cs typeface="Arial"/>
              </a:rPr>
              <a:t>   </a:t>
            </a:r>
            <a:endParaRPr lang="fr-FR" dirty="0" smtClean="0"/>
          </a:p>
          <a:p>
            <a:endParaRPr lang="fr-FR" dirty="0" smtClean="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34</a:t>
            </a:fld>
            <a:endParaRPr lang="en-GB" dirty="0"/>
          </a:p>
        </p:txBody>
      </p:sp>
    </p:spTree>
    <p:extLst>
      <p:ext uri="{BB962C8B-B14F-4D97-AF65-F5344CB8AC3E}">
        <p14:creationId xmlns:p14="http://schemas.microsoft.com/office/powerpoint/2010/main" val="33259499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456040" y="836713"/>
            <a:ext cx="5646330" cy="5767830"/>
          </a:xfrm>
          <a:solidFill>
            <a:schemeClr val="bg1">
              <a:lumMod val="95000"/>
            </a:schemeClr>
          </a:solidFill>
          <a:ln>
            <a:noFill/>
          </a:ln>
        </p:spPr>
        <p:txBody>
          <a:bodyPr>
            <a:normAutofit fontScale="77500" lnSpcReduction="20000"/>
          </a:bodyPr>
          <a:lstStyle/>
          <a:p>
            <a:pPr marL="0" lvl="0" indent="0">
              <a:buNone/>
            </a:pPr>
            <a:r>
              <a:rPr lang="en-US" sz="1600" b="1" dirty="0"/>
              <a:t>Course </a:t>
            </a:r>
            <a:r>
              <a:rPr lang="en-US" sz="1600" b="1" dirty="0" smtClean="0"/>
              <a:t>outline- possible structure- : </a:t>
            </a:r>
            <a:endParaRPr lang="en-US" sz="1600" b="1" dirty="0"/>
          </a:p>
          <a:p>
            <a:pPr lvl="0"/>
            <a:r>
              <a:rPr lang="en-US" sz="1600" dirty="0"/>
              <a:t>Introduction, Operations Management</a:t>
            </a:r>
            <a:endParaRPr lang="fr-FR" sz="1600" dirty="0"/>
          </a:p>
          <a:p>
            <a:pPr lvl="0"/>
            <a:r>
              <a:rPr lang="en-US" sz="1600" dirty="0"/>
              <a:t>Coils and power supplies</a:t>
            </a:r>
            <a:endParaRPr lang="fr-FR" sz="1600" dirty="0"/>
          </a:p>
          <a:p>
            <a:pPr lvl="0"/>
            <a:r>
              <a:rPr lang="en-US" sz="1600" dirty="0"/>
              <a:t>Plasma shape control</a:t>
            </a:r>
            <a:endParaRPr lang="fr-FR" sz="1600" dirty="0"/>
          </a:p>
          <a:p>
            <a:pPr lvl="0"/>
            <a:r>
              <a:rPr lang="en-US" sz="1600" dirty="0"/>
              <a:t>Vacuum </a:t>
            </a:r>
            <a:r>
              <a:rPr lang="en-US" sz="1600" dirty="0" smtClean="0"/>
              <a:t>conditioning</a:t>
            </a:r>
            <a:r>
              <a:rPr lang="fr-FR" sz="1600" dirty="0"/>
              <a:t> </a:t>
            </a:r>
            <a:r>
              <a:rPr lang="fr-FR" sz="1600" dirty="0" err="1" smtClean="0"/>
              <a:t>abd</a:t>
            </a:r>
            <a:r>
              <a:rPr lang="fr-FR" sz="1600" dirty="0" smtClean="0"/>
              <a:t> </a:t>
            </a:r>
            <a:r>
              <a:rPr lang="en-US" sz="1600" dirty="0" smtClean="0"/>
              <a:t>Fueling </a:t>
            </a:r>
            <a:r>
              <a:rPr lang="en-US" sz="1600" dirty="0"/>
              <a:t>(gas and pellet injection) </a:t>
            </a:r>
            <a:endParaRPr lang="fr-FR" sz="1600" dirty="0"/>
          </a:p>
          <a:p>
            <a:pPr lvl="0"/>
            <a:r>
              <a:rPr lang="en-US" sz="1600" dirty="0"/>
              <a:t>Heating systems (NBI, ECRH, ICRH)</a:t>
            </a:r>
            <a:endParaRPr lang="fr-FR" sz="1600" dirty="0"/>
          </a:p>
          <a:p>
            <a:pPr lvl="0"/>
            <a:r>
              <a:rPr lang="en-US" sz="1600" dirty="0"/>
              <a:t>Disruptions, predictions and mitigation (MGI, SPI)</a:t>
            </a:r>
            <a:endParaRPr lang="fr-FR" sz="1600" dirty="0"/>
          </a:p>
          <a:p>
            <a:pPr lvl="0"/>
            <a:r>
              <a:rPr lang="en-US" sz="1600" dirty="0"/>
              <a:t>Diagnostic setup</a:t>
            </a:r>
            <a:endParaRPr lang="fr-FR" sz="1600" dirty="0"/>
          </a:p>
          <a:p>
            <a:pPr lvl="0"/>
            <a:r>
              <a:rPr lang="en-US" sz="1600" dirty="0"/>
              <a:t>Breakdown and current ramp up, runaways</a:t>
            </a:r>
            <a:endParaRPr lang="fr-FR" sz="1600" dirty="0"/>
          </a:p>
          <a:p>
            <a:pPr lvl="0"/>
            <a:r>
              <a:rPr lang="en-US" sz="1600" dirty="0"/>
              <a:t>Protection </a:t>
            </a:r>
            <a:r>
              <a:rPr lang="en-US" sz="1600" dirty="0" smtClean="0"/>
              <a:t>systems</a:t>
            </a:r>
            <a:r>
              <a:rPr lang="fr-FR" sz="1600" dirty="0"/>
              <a:t> </a:t>
            </a:r>
            <a:r>
              <a:rPr lang="fr-FR" sz="1600" dirty="0" smtClean="0"/>
              <a:t>and </a:t>
            </a:r>
            <a:r>
              <a:rPr lang="en-US" sz="1600" dirty="0" smtClean="0"/>
              <a:t>Real-time </a:t>
            </a:r>
            <a:r>
              <a:rPr lang="en-US" sz="1600" dirty="0"/>
              <a:t>networks (scientific)</a:t>
            </a:r>
            <a:endParaRPr lang="fr-FR" sz="1600" dirty="0"/>
          </a:p>
          <a:p>
            <a:pPr lvl="0"/>
            <a:r>
              <a:rPr lang="en-US" sz="1600" dirty="0"/>
              <a:t>Termination and event handling</a:t>
            </a:r>
            <a:endParaRPr lang="fr-FR" sz="1600" dirty="0"/>
          </a:p>
          <a:p>
            <a:pPr lvl="0"/>
            <a:r>
              <a:rPr lang="en-US" sz="1600" dirty="0"/>
              <a:t>Operational tools </a:t>
            </a:r>
          </a:p>
          <a:p>
            <a:pPr lvl="0"/>
            <a:r>
              <a:rPr lang="en-US" sz="1600" dirty="0"/>
              <a:t>Continuous plant systems and IT systems</a:t>
            </a:r>
          </a:p>
          <a:p>
            <a:pPr lvl="0"/>
            <a:r>
              <a:rPr lang="en-US" sz="1600" dirty="0"/>
              <a:t>Plant and Plasma Control</a:t>
            </a:r>
          </a:p>
          <a:p>
            <a:pPr lvl="0"/>
            <a:r>
              <a:rPr lang="en-US" sz="1600" dirty="0"/>
              <a:t>Operation of </a:t>
            </a:r>
            <a:r>
              <a:rPr lang="en-US" sz="1600" dirty="0" err="1"/>
              <a:t>stellarators</a:t>
            </a:r>
            <a:endParaRPr lang="fr-FR" sz="1600" dirty="0"/>
          </a:p>
          <a:p>
            <a:pPr lvl="0"/>
            <a:r>
              <a:rPr lang="en-US" sz="1600" dirty="0"/>
              <a:t>Scaling up operation towards ITER </a:t>
            </a:r>
          </a:p>
        </p:txBody>
      </p:sp>
      <p:sp>
        <p:nvSpPr>
          <p:cNvPr id="3" name="Titre 2"/>
          <p:cNvSpPr>
            <a:spLocks noGrp="1"/>
          </p:cNvSpPr>
          <p:nvPr>
            <p:ph type="title"/>
          </p:nvPr>
        </p:nvSpPr>
        <p:spPr/>
        <p:txBody>
          <a:bodyPr/>
          <a:lstStyle/>
          <a:p>
            <a:r>
              <a:rPr lang="en-US" sz="2800" dirty="0"/>
              <a:t>SP-3 EON Foundation Course on Session Leading </a:t>
            </a:r>
            <a:r>
              <a:rPr lang="en-US" sz="2800" dirty="0" smtClean="0"/>
              <a:t>– pending resources- </a:t>
            </a:r>
            <a:endParaRPr lang="fr-FR" sz="2800" dirty="0"/>
          </a:p>
        </p:txBody>
      </p:sp>
      <p:sp>
        <p:nvSpPr>
          <p:cNvPr id="4" name="TextBox 3">
            <a:extLst>
              <a:ext uri="{FF2B5EF4-FFF2-40B4-BE49-F238E27FC236}">
                <a16:creationId xmlns:a16="http://schemas.microsoft.com/office/drawing/2014/main" id="{361CAB18-B314-6C41-937A-A8E07C3E6F92}"/>
              </a:ext>
            </a:extLst>
          </p:cNvPr>
          <p:cNvSpPr txBox="1"/>
          <p:nvPr/>
        </p:nvSpPr>
        <p:spPr>
          <a:xfrm>
            <a:off x="263352" y="1052736"/>
            <a:ext cx="6192688" cy="4899101"/>
          </a:xfrm>
          <a:prstGeom prst="rect">
            <a:avLst/>
          </a:prstGeom>
          <a:noFill/>
        </p:spPr>
        <p:txBody>
          <a:bodyPr wrap="square" lIns="91440" tIns="45720" rIns="91440" bIns="45720" rtlCol="0" anchor="t">
            <a:spAutoFit/>
          </a:bodyPr>
          <a:lstStyle/>
          <a:p>
            <a:endParaRPr lang="en-US" b="1" dirty="0"/>
          </a:p>
          <a:p>
            <a:r>
              <a:rPr lang="en-US" b="1" dirty="0"/>
              <a:t>Aims: </a:t>
            </a:r>
            <a:endParaRPr lang="en-US" b="1" dirty="0">
              <a:cs typeface="Calibri"/>
            </a:endParaRPr>
          </a:p>
          <a:p>
            <a:pPr marL="285750" indent="-285750">
              <a:buFont typeface="Arial"/>
              <a:buChar char="•"/>
            </a:pPr>
            <a:r>
              <a:rPr lang="en-US" dirty="0"/>
              <a:t>Provide basic machine-independent background on tokamak/</a:t>
            </a:r>
            <a:r>
              <a:rPr lang="en-US" dirty="0" err="1"/>
              <a:t>stellarator</a:t>
            </a:r>
            <a:r>
              <a:rPr lang="en-US" dirty="0"/>
              <a:t> operation + machine dependent implementations</a:t>
            </a:r>
            <a:endParaRPr lang="en-US" dirty="0">
              <a:cs typeface="Calibri"/>
            </a:endParaRPr>
          </a:p>
          <a:p>
            <a:pPr marL="285750" indent="-285750">
              <a:buFont typeface="Arial"/>
              <a:buChar char="•"/>
            </a:pPr>
            <a:r>
              <a:rPr lang="en-US" dirty="0"/>
              <a:t>What is operations for newcomers (from fission, other industries or other engineering/physics roles)</a:t>
            </a:r>
            <a:endParaRPr lang="en-US" dirty="0">
              <a:cs typeface="Calibri"/>
            </a:endParaRPr>
          </a:p>
          <a:p>
            <a:pPr marL="285750" indent="-285750">
              <a:buFont typeface="Arial"/>
              <a:buChar char="•"/>
            </a:pPr>
            <a:r>
              <a:rPr lang="en-US" dirty="0"/>
              <a:t>Improve preparation of experimental proposals and experimental sessions</a:t>
            </a:r>
            <a:endParaRPr lang="en-US" dirty="0">
              <a:cs typeface="Calibri"/>
            </a:endParaRPr>
          </a:p>
          <a:p>
            <a:endParaRPr lang="en-US" dirty="0">
              <a:cs typeface="Calibri"/>
            </a:endParaRPr>
          </a:p>
          <a:p>
            <a:r>
              <a:rPr lang="en-US" b="1" dirty="0"/>
              <a:t>Target audience: </a:t>
            </a:r>
            <a:endParaRPr lang="en-US" b="1" dirty="0">
              <a:cs typeface="Calibri"/>
            </a:endParaRPr>
          </a:p>
          <a:p>
            <a:pPr marL="285750" indent="-285750">
              <a:buFont typeface="Arial" panose="020B0604020202020204" pitchFamily="34" charset="0"/>
              <a:buChar char="•"/>
            </a:pPr>
            <a:r>
              <a:rPr lang="en-US" dirty="0"/>
              <a:t>Students (MSc, PhD, Post-doc)</a:t>
            </a:r>
            <a:endParaRPr lang="en-US" dirty="0">
              <a:cs typeface="Calibri"/>
            </a:endParaRPr>
          </a:p>
          <a:p>
            <a:pPr marL="285750" indent="-285750">
              <a:buFont typeface="Arial" panose="020B0604020202020204" pitchFamily="34" charset="0"/>
              <a:buChar char="•"/>
            </a:pPr>
            <a:r>
              <a:rPr lang="en-US" dirty="0"/>
              <a:t>EEGs and ERGs</a:t>
            </a:r>
            <a:endParaRPr lang="en-US" dirty="0">
              <a:cs typeface="Calibri"/>
            </a:endParaRPr>
          </a:p>
          <a:p>
            <a:pPr marL="285750" indent="-285750">
              <a:buFont typeface="Arial" panose="020B0604020202020204" pitchFamily="34" charset="0"/>
              <a:buChar char="•"/>
            </a:pPr>
            <a:r>
              <a:rPr lang="en-US" dirty="0"/>
              <a:t>Scientific Coordinators, task force leaders</a:t>
            </a:r>
            <a:endParaRPr lang="en-US" dirty="0">
              <a:cs typeface="Calibri"/>
            </a:endParaRPr>
          </a:p>
          <a:p>
            <a:pPr marL="285750" indent="-285750">
              <a:buFont typeface="Arial" panose="020B0604020202020204" pitchFamily="34" charset="0"/>
              <a:buChar char="•"/>
            </a:pPr>
            <a:r>
              <a:rPr lang="en-US" dirty="0"/>
              <a:t>Engineers, Researchers</a:t>
            </a:r>
            <a:endParaRPr lang="en-US" dirty="0">
              <a:cs typeface="Calibri"/>
            </a:endParaRPr>
          </a:p>
          <a:p>
            <a:pPr marL="285750" indent="-285750">
              <a:buFont typeface="Arial" panose="020B0604020202020204" pitchFamily="34" charset="0"/>
              <a:buChar char="•"/>
            </a:pPr>
            <a:r>
              <a:rPr lang="en-US" dirty="0">
                <a:cs typeface="Calibri"/>
              </a:rPr>
              <a:t>Newcomers (from fission or other fields)</a:t>
            </a:r>
          </a:p>
          <a:p>
            <a:endParaRPr lang="en-US" dirty="0">
              <a:solidFill>
                <a:schemeClr val="tx2"/>
              </a:solidFill>
              <a:cs typeface="Calibri"/>
            </a:endParaRPr>
          </a:p>
        </p:txBody>
      </p:sp>
      <p:sp>
        <p:nvSpPr>
          <p:cNvPr id="6" name="Footer Placeholder 3">
            <a:extLst>
              <a:ext uri="{FF2B5EF4-FFF2-40B4-BE49-F238E27FC236}">
                <a16:creationId xmlns:a16="http://schemas.microsoft.com/office/drawing/2014/main" id="{49674206-A658-A534-F5E0-1D192EEDDCF2}"/>
              </a:ext>
            </a:extLst>
          </p:cNvPr>
          <p:cNvSpPr>
            <a:spLocks noGrp="1"/>
          </p:cNvSpPr>
          <p:nvPr>
            <p:ph type="ftr" sz="quarter" idx="11"/>
          </p:nvPr>
        </p:nvSpPr>
        <p:spPr>
          <a:xfrm>
            <a:off x="623393" y="6545240"/>
            <a:ext cx="10986971" cy="268139"/>
          </a:xfrm>
        </p:spPr>
        <p:txBody>
          <a:bodyPr/>
          <a:lstStyle/>
          <a:p>
            <a:pPr algn="r"/>
            <a:r>
              <a:rPr lang="en-GB" smtClean="0"/>
              <a:t>X. LITAUDON &amp; G. FALCHETTO  |  FSD 2024 Planning Meeting  |  20-21 09 2023 </a:t>
            </a:r>
            <a:endParaRPr lang="en-GB"/>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35</a:t>
            </a:fld>
            <a:endParaRPr lang="en-GB" dirty="0"/>
          </a:p>
        </p:txBody>
      </p:sp>
    </p:spTree>
    <p:extLst>
      <p:ext uri="{BB962C8B-B14F-4D97-AF65-F5344CB8AC3E}">
        <p14:creationId xmlns:p14="http://schemas.microsoft.com/office/powerpoint/2010/main" val="21581624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4294967295"/>
          </p:nvPr>
        </p:nvSpPr>
        <p:spPr>
          <a:xfrm>
            <a:off x="0" y="6559550"/>
            <a:ext cx="4191000" cy="330200"/>
          </a:xfrm>
        </p:spPr>
        <p:txBody>
          <a:bodyPr/>
          <a:lstStyle/>
          <a:p>
            <a:r>
              <a:rPr lang="fr-FR" smtClean="0"/>
              <a:t>X. LITAUDON &amp; G. FALCHETTO  |  FSD 2024 Planning Meeting  |  20-21 09 2023 </a:t>
            </a:r>
            <a:endParaRPr lang="en-GB" dirty="0"/>
          </a:p>
        </p:txBody>
      </p:sp>
      <p:sp>
        <p:nvSpPr>
          <p:cNvPr id="5" name="Espace réservé du numéro de diapositive 4"/>
          <p:cNvSpPr>
            <a:spLocks noGrp="1"/>
          </p:cNvSpPr>
          <p:nvPr>
            <p:ph type="sldNum" sz="quarter" idx="4294967295"/>
          </p:nvPr>
        </p:nvSpPr>
        <p:spPr>
          <a:xfrm>
            <a:off x="11471275" y="6608763"/>
            <a:ext cx="720725" cy="200025"/>
          </a:xfrm>
        </p:spPr>
        <p:txBody>
          <a:bodyPr/>
          <a:lstStyle/>
          <a:p>
            <a:fld id="{6A6D9FA1-99C7-4910-8E32-B85D378B0060}" type="slidenum">
              <a:rPr lang="en-GB" smtClean="0"/>
              <a:pPr/>
              <a:t>36</a:t>
            </a:fld>
            <a:endParaRPr lang="en-GB" dirty="0"/>
          </a:p>
        </p:txBody>
      </p:sp>
      <p:sp>
        <p:nvSpPr>
          <p:cNvPr id="6" name="Rectangle 5"/>
          <p:cNvSpPr/>
          <p:nvPr/>
        </p:nvSpPr>
        <p:spPr>
          <a:xfrm>
            <a:off x="263352" y="2204864"/>
            <a:ext cx="9217024" cy="1735860"/>
          </a:xfrm>
          <a:prstGeom prst="rect">
            <a:avLst/>
          </a:prstGeom>
        </p:spPr>
        <p:txBody>
          <a:bodyPr wrap="square">
            <a:spAutoFit/>
          </a:bodyPr>
          <a:lstStyle/>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SP-2.	Preparation of ITER first experimental campaigns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SP-3.	Plant systems and plasma operation</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latin typeface="Calibri" panose="020F0502020204030204" pitchFamily="34" charset="0"/>
                <a:ea typeface="SimSun" panose="02010600030101010101" pitchFamily="2" charset="-122"/>
                <a:cs typeface="Arial" panose="020B0604020202020204" pitchFamily="34" charset="0"/>
              </a:rPr>
              <a:t>SP-4.	ITER Neutral Beam Test Facility and R&amp;D </a:t>
            </a:r>
            <a:endParaRPr lang="fr-FR" sz="2400" b="1" dirty="0">
              <a:latin typeface="Calibri" panose="020F0502020204030204" pitchFamily="34" charset="0"/>
              <a:ea typeface="SimSun" panose="02010600030101010101" pitchFamily="2" charset="-122"/>
              <a:cs typeface="Arial" panose="020B0604020202020204" pitchFamily="34" charset="0"/>
            </a:endParaRPr>
          </a:p>
          <a:p>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SP-5.	</a:t>
            </a:r>
            <a:r>
              <a:rPr lang="en-US" sz="2400" b="1" dirty="0" err="1">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Neutronics</a:t>
            </a: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 Nuclear waste and Safety</a:t>
            </a:r>
            <a:endParaRPr lang="fr-FR" sz="2400" b="1" dirty="0">
              <a:solidFill>
                <a:schemeClr val="tx1">
                  <a:lumMod val="75000"/>
                  <a:lumOff val="25000"/>
                </a:schemeClr>
              </a:solidFill>
            </a:endParaRPr>
          </a:p>
        </p:txBody>
      </p:sp>
    </p:spTree>
    <p:extLst>
      <p:ext uri="{BB962C8B-B14F-4D97-AF65-F5344CB8AC3E}">
        <p14:creationId xmlns:p14="http://schemas.microsoft.com/office/powerpoint/2010/main" val="20802264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SP-4: BUG/ELISE (IPP), SPIDER/MITICA (RFX) in a </a:t>
            </a:r>
            <a:r>
              <a:rPr lang="fr-FR" dirty="0" err="1"/>
              <a:t>step</a:t>
            </a:r>
            <a:r>
              <a:rPr lang="fr-FR" dirty="0"/>
              <a:t> </a:t>
            </a:r>
            <a:r>
              <a:rPr lang="fr-FR" dirty="0" err="1"/>
              <a:t>ladder</a:t>
            </a:r>
            <a:r>
              <a:rPr lang="fr-FR" dirty="0"/>
              <a:t> </a:t>
            </a:r>
            <a:r>
              <a:rPr lang="fr-FR" dirty="0" err="1"/>
              <a:t>approach</a:t>
            </a:r>
            <a:r>
              <a:rPr lang="fr-FR" dirty="0"/>
              <a:t> for </a:t>
            </a:r>
            <a:r>
              <a:rPr lang="fr-FR" dirty="0" smtClean="0"/>
              <a:t>ITER</a:t>
            </a:r>
            <a:endParaRPr lang="fr-FR" dirty="0"/>
          </a:p>
        </p:txBody>
      </p:sp>
      <p:sp>
        <p:nvSpPr>
          <p:cNvPr id="3" name="Espace réservé du pied de page 2"/>
          <p:cNvSpPr>
            <a:spLocks noGrp="1"/>
          </p:cNvSpPr>
          <p:nvPr>
            <p:ph type="ftr" sz="quarter" idx="11"/>
          </p:nvPr>
        </p:nvSpPr>
        <p:spPr>
          <a:xfrm>
            <a:off x="119350" y="6559711"/>
            <a:ext cx="5112553"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847007"/>
            <a:ext cx="11881320" cy="5762367"/>
          </a:xfrm>
        </p:spPr>
        <p:txBody>
          <a:bodyPr vert="horz" lIns="91440" tIns="45720" rIns="91440" bIns="45720" rtlCol="0" anchor="t">
            <a:normAutofit fontScale="92500"/>
          </a:bodyPr>
          <a:lstStyle/>
          <a:p>
            <a:r>
              <a:rPr lang="en-GB" dirty="0" smtClean="0">
                <a:cs typeface="Arial"/>
              </a:rPr>
              <a:t>From </a:t>
            </a:r>
            <a:r>
              <a:rPr lang="en-GB" dirty="0">
                <a:cs typeface="Arial"/>
              </a:rPr>
              <a:t>20 experts funded </a:t>
            </a:r>
            <a:r>
              <a:rPr lang="en-GB" dirty="0" smtClean="0">
                <a:solidFill>
                  <a:srgbClr val="FF0000"/>
                </a:solidFill>
                <a:cs typeface="Arial"/>
              </a:rPr>
              <a:t>down </a:t>
            </a:r>
            <a:r>
              <a:rPr lang="en-GB" dirty="0">
                <a:solidFill>
                  <a:srgbClr val="FF0000"/>
                </a:solidFill>
                <a:cs typeface="Arial"/>
              </a:rPr>
              <a:t>to 18 in </a:t>
            </a:r>
            <a:r>
              <a:rPr lang="en-GB" dirty="0" smtClean="0">
                <a:solidFill>
                  <a:srgbClr val="FF0000"/>
                </a:solidFill>
                <a:cs typeface="Arial"/>
              </a:rPr>
              <a:t>2023-2025!</a:t>
            </a:r>
            <a:r>
              <a:rPr lang="en-GB" dirty="0">
                <a:solidFill>
                  <a:srgbClr val="FF0000"/>
                </a:solidFill>
                <a:cs typeface="Arial"/>
              </a:rPr>
              <a:t> </a:t>
            </a:r>
            <a:endParaRPr lang="en-GB" dirty="0"/>
          </a:p>
          <a:p>
            <a:pPr lvl="1"/>
            <a:r>
              <a:rPr lang="en-GB" dirty="0" smtClean="0">
                <a:solidFill>
                  <a:srgbClr val="FF0000"/>
                </a:solidFill>
                <a:cs typeface="Arial"/>
              </a:rPr>
              <a:t>down </a:t>
            </a:r>
            <a:r>
              <a:rPr lang="en-GB" dirty="0">
                <a:solidFill>
                  <a:srgbClr val="FF0000"/>
                </a:solidFill>
                <a:cs typeface="Arial"/>
              </a:rPr>
              <a:t>to 13 </a:t>
            </a:r>
            <a:r>
              <a:rPr lang="en-GB" dirty="0" smtClean="0">
                <a:solidFill>
                  <a:srgbClr val="FF0000"/>
                </a:solidFill>
                <a:cs typeface="Arial"/>
              </a:rPr>
              <a:t>at </a:t>
            </a:r>
            <a:r>
              <a:rPr lang="en-GB" dirty="0">
                <a:solidFill>
                  <a:srgbClr val="FF0000"/>
                </a:solidFill>
                <a:cs typeface="Arial"/>
              </a:rPr>
              <a:t>NBTF </a:t>
            </a:r>
            <a:r>
              <a:rPr lang="en-GB" dirty="0" smtClean="0">
                <a:solidFill>
                  <a:srgbClr val="FF0000"/>
                </a:solidFill>
                <a:cs typeface="Arial"/>
              </a:rPr>
              <a:t>&amp; </a:t>
            </a:r>
            <a:r>
              <a:rPr lang="en-GB" dirty="0">
                <a:solidFill>
                  <a:srgbClr val="FF0000"/>
                </a:solidFill>
                <a:cs typeface="Arial"/>
              </a:rPr>
              <a:t>6 down to 5  at IPP-</a:t>
            </a:r>
            <a:r>
              <a:rPr lang="en-GB" dirty="0" err="1">
                <a:solidFill>
                  <a:srgbClr val="FF0000"/>
                </a:solidFill>
                <a:cs typeface="Arial"/>
              </a:rPr>
              <a:t>Garching</a:t>
            </a:r>
            <a:r>
              <a:rPr lang="en-GB" dirty="0">
                <a:solidFill>
                  <a:srgbClr val="FF0000"/>
                </a:solidFill>
                <a:cs typeface="Arial"/>
              </a:rPr>
              <a:t> </a:t>
            </a:r>
            <a:endParaRPr lang="en-GB" dirty="0">
              <a:solidFill>
                <a:srgbClr val="FF0000"/>
              </a:solidFill>
            </a:endParaRPr>
          </a:p>
          <a:p>
            <a:pPr lvl="1"/>
            <a:r>
              <a:rPr lang="en-GB" dirty="0">
                <a:solidFill>
                  <a:srgbClr val="FF0000"/>
                </a:solidFill>
                <a:cs typeface="Arial"/>
              </a:rPr>
              <a:t>Reduction </a:t>
            </a:r>
            <a:r>
              <a:rPr lang="en-GB" dirty="0" smtClean="0">
                <a:solidFill>
                  <a:srgbClr val="FF0000"/>
                </a:solidFill>
                <a:cs typeface="Arial"/>
              </a:rPr>
              <a:t>due </a:t>
            </a:r>
            <a:r>
              <a:rPr lang="en-GB" dirty="0">
                <a:solidFill>
                  <a:srgbClr val="FF0000"/>
                </a:solidFill>
                <a:cs typeface="Arial"/>
              </a:rPr>
              <a:t>to budgetary constraints (budget removed from </a:t>
            </a:r>
            <a:r>
              <a:rPr lang="en-GB" dirty="0" err="1">
                <a:solidFill>
                  <a:srgbClr val="FF0000"/>
                </a:solidFill>
                <a:cs typeface="Arial"/>
              </a:rPr>
              <a:t>PrIO</a:t>
            </a:r>
            <a:r>
              <a:rPr lang="en-GB" dirty="0" smtClean="0">
                <a:solidFill>
                  <a:srgbClr val="FF0000"/>
                </a:solidFill>
                <a:cs typeface="Arial"/>
              </a:rPr>
              <a:t>) whereas NB project requires more staff…</a:t>
            </a:r>
            <a:endParaRPr lang="en-GB" dirty="0">
              <a:solidFill>
                <a:srgbClr val="FF0000"/>
              </a:solidFill>
              <a:cs typeface="Arial"/>
            </a:endParaRPr>
          </a:p>
          <a:p>
            <a:pPr lvl="1"/>
            <a:r>
              <a:rPr lang="en-US" dirty="0" err="1">
                <a:solidFill>
                  <a:srgbClr val="FF0000"/>
                </a:solidFill>
                <a:cs typeface="Arial"/>
              </a:rPr>
              <a:t>R</a:t>
            </a:r>
            <a:r>
              <a:rPr lang="en-US" dirty="0" err="1" smtClean="0">
                <a:solidFill>
                  <a:srgbClr val="FF0000"/>
                </a:solidFill>
                <a:cs typeface="Arial"/>
              </a:rPr>
              <a:t>enforce</a:t>
            </a:r>
            <a:r>
              <a:rPr lang="en-US" dirty="0" smtClean="0">
                <a:solidFill>
                  <a:srgbClr val="FF0000"/>
                </a:solidFill>
                <a:cs typeface="Arial"/>
              </a:rPr>
              <a:t> </a:t>
            </a:r>
            <a:r>
              <a:rPr lang="en-US" dirty="0" err="1" smtClean="0">
                <a:solidFill>
                  <a:srgbClr val="FF0000"/>
                </a:solidFill>
                <a:cs typeface="Arial"/>
              </a:rPr>
              <a:t>EUROfusion</a:t>
            </a:r>
            <a:r>
              <a:rPr lang="en-US" dirty="0" smtClean="0">
                <a:solidFill>
                  <a:srgbClr val="FF0000"/>
                </a:solidFill>
                <a:cs typeface="Arial"/>
              </a:rPr>
              <a:t> </a:t>
            </a:r>
            <a:r>
              <a:rPr lang="en-US" dirty="0" err="1" smtClean="0">
                <a:solidFill>
                  <a:srgbClr val="FF0000"/>
                </a:solidFill>
                <a:cs typeface="Arial"/>
              </a:rPr>
              <a:t>secondment</a:t>
            </a:r>
            <a:r>
              <a:rPr lang="en-US" dirty="0" smtClean="0">
                <a:solidFill>
                  <a:srgbClr val="FF0000"/>
                </a:solidFill>
                <a:cs typeface="Arial"/>
              </a:rPr>
              <a:t> at </a:t>
            </a:r>
            <a:r>
              <a:rPr lang="en-US" dirty="0">
                <a:solidFill>
                  <a:srgbClr val="FF0000"/>
                </a:solidFill>
                <a:cs typeface="Arial"/>
              </a:rPr>
              <a:t>NBTF versus hiring at RFX</a:t>
            </a:r>
            <a:endParaRPr lang="en-GB" dirty="0" smtClean="0">
              <a:solidFill>
                <a:srgbClr val="FF0000"/>
              </a:solidFill>
              <a:cs typeface="Arial"/>
            </a:endParaRPr>
          </a:p>
          <a:p>
            <a:pPr lvl="1"/>
            <a:r>
              <a:rPr lang="en-GB" dirty="0" smtClean="0">
                <a:solidFill>
                  <a:srgbClr val="FF0000"/>
                </a:solidFill>
                <a:cs typeface="Arial"/>
              </a:rPr>
              <a:t>Gap in expertise has been identified </a:t>
            </a:r>
          </a:p>
          <a:p>
            <a:pPr lvl="2"/>
            <a:r>
              <a:rPr lang="en-GB" dirty="0">
                <a:solidFill>
                  <a:schemeClr val="tx2">
                    <a:lumMod val="75000"/>
                  </a:schemeClr>
                </a:solidFill>
              </a:rPr>
              <a:t>expert on physics of beam formation and transport (stripping of negative ions) on BUG/ELISE/SPIDER and extrapolation to MITICA and ITER NBI =&gt; call for one extra </a:t>
            </a:r>
            <a:r>
              <a:rPr lang="en-GB" dirty="0" err="1" smtClean="0">
                <a:solidFill>
                  <a:schemeClr val="tx2">
                    <a:lumMod val="75000"/>
                  </a:schemeClr>
                </a:solidFill>
              </a:rPr>
              <a:t>secondee</a:t>
            </a:r>
            <a:r>
              <a:rPr lang="en-GB" dirty="0">
                <a:solidFill>
                  <a:schemeClr val="tx2">
                    <a:lumMod val="75000"/>
                  </a:schemeClr>
                </a:solidFill>
              </a:rPr>
              <a:t>?</a:t>
            </a:r>
            <a:r>
              <a:rPr lang="en-GB" dirty="0" smtClean="0">
                <a:solidFill>
                  <a:schemeClr val="tx2">
                    <a:lumMod val="75000"/>
                  </a:schemeClr>
                </a:solidFill>
              </a:rPr>
              <a:t> </a:t>
            </a:r>
            <a:endParaRPr lang="en-GB" dirty="0" smtClean="0">
              <a:solidFill>
                <a:schemeClr val="tx2">
                  <a:lumMod val="75000"/>
                </a:schemeClr>
              </a:solidFill>
              <a:cs typeface="Arial"/>
            </a:endParaRPr>
          </a:p>
          <a:p>
            <a:r>
              <a:rPr lang="en-GB" dirty="0" err="1" smtClean="0"/>
              <a:t>EUROfusion</a:t>
            </a:r>
            <a:r>
              <a:rPr lang="en-GB" dirty="0" smtClean="0"/>
              <a:t> experts well integrated within IPP (led by F. Ursel) and NBFT teams (led by V. Toigo)</a:t>
            </a:r>
          </a:p>
          <a:p>
            <a:pPr lvl="1"/>
            <a:r>
              <a:rPr lang="en-GB" dirty="0" smtClean="0"/>
              <a:t>NBTF</a:t>
            </a:r>
            <a:r>
              <a:rPr lang="en-GB" dirty="0"/>
              <a:t>: </a:t>
            </a:r>
            <a:r>
              <a:rPr lang="en-GB" dirty="0" smtClean="0"/>
              <a:t>operation; shutdown </a:t>
            </a:r>
            <a:r>
              <a:rPr lang="en-GB" dirty="0"/>
              <a:t>activities; design and procurement; analysis and diagnostics, simulation</a:t>
            </a:r>
          </a:p>
          <a:p>
            <a:pPr lvl="1"/>
            <a:r>
              <a:rPr lang="en-GB" dirty="0"/>
              <a:t>BUG/ELISE:</a:t>
            </a:r>
            <a:r>
              <a:rPr lang="fr-FR" dirty="0"/>
              <a:t> </a:t>
            </a:r>
            <a:r>
              <a:rPr lang="en-GB" dirty="0"/>
              <a:t>operation; analysis of beam and plasma diagnostics; design; </a:t>
            </a:r>
            <a:r>
              <a:rPr lang="fr-FR" dirty="0"/>
              <a:t> </a:t>
            </a:r>
            <a:r>
              <a:rPr lang="en-GB" dirty="0"/>
              <a:t>simulation, interpretation and extrapolation to support ITER NBI and NBTF program. </a:t>
            </a:r>
            <a:endParaRPr lang="fr-FR"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37</a:t>
            </a:fld>
            <a:endParaRPr lang="en-GB" dirty="0"/>
          </a:p>
        </p:txBody>
      </p:sp>
    </p:spTree>
    <p:extLst>
      <p:ext uri="{BB962C8B-B14F-4D97-AF65-F5344CB8AC3E}">
        <p14:creationId xmlns:p14="http://schemas.microsoft.com/office/powerpoint/2010/main" val="1137090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First </a:t>
            </a:r>
            <a:r>
              <a:rPr lang="fr-FR" dirty="0" err="1" smtClean="0"/>
              <a:t>Lessons</a:t>
            </a:r>
            <a:r>
              <a:rPr lang="fr-FR" dirty="0" smtClean="0"/>
              <a:t> </a:t>
            </a:r>
            <a:r>
              <a:rPr lang="fr-FR" dirty="0" err="1" smtClean="0"/>
              <a:t>learnt</a:t>
            </a:r>
            <a:r>
              <a:rPr lang="fr-FR" dirty="0" smtClean="0"/>
              <a:t> and </a:t>
            </a:r>
            <a:r>
              <a:rPr lang="fr-FR" dirty="0" err="1" smtClean="0"/>
              <a:t>significant</a:t>
            </a:r>
            <a:r>
              <a:rPr lang="fr-FR" dirty="0" smtClean="0"/>
              <a:t> contributions to ITER NBI design </a:t>
            </a:r>
            <a:endParaRPr lang="fr-FR" dirty="0"/>
          </a:p>
        </p:txBody>
      </p:sp>
      <p:sp>
        <p:nvSpPr>
          <p:cNvPr id="3" name="Espace réservé du pied de page 2"/>
          <p:cNvSpPr>
            <a:spLocks noGrp="1"/>
          </p:cNvSpPr>
          <p:nvPr>
            <p:ph type="ftr" sz="quarter" idx="11"/>
          </p:nvPr>
        </p:nvSpPr>
        <p:spPr>
          <a:xfrm>
            <a:off x="119350" y="6559711"/>
            <a:ext cx="4968537"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2044" y="549605"/>
            <a:ext cx="11124516" cy="704134"/>
          </a:xfrm>
        </p:spPr>
        <p:txBody>
          <a:bodyPr>
            <a:normAutofit/>
          </a:bodyPr>
          <a:lstStyle/>
          <a:p>
            <a:r>
              <a:rPr lang="en-GB" dirty="0">
                <a:latin typeface="+mn-lt"/>
                <a:sym typeface="Wingdings" panose="05000000000000000000" pitchFamily="2" charset="2"/>
              </a:rPr>
              <a:t>R</a:t>
            </a:r>
            <a:r>
              <a:rPr lang="en-GB" dirty="0" smtClean="0">
                <a:latin typeface="+mn-lt"/>
                <a:sym typeface="Wingdings" panose="05000000000000000000" pitchFamily="2" charset="2"/>
              </a:rPr>
              <a:t>ecent contributions to ITER </a:t>
            </a:r>
            <a:r>
              <a:rPr lang="en-GB" dirty="0">
                <a:latin typeface="+mn-lt"/>
                <a:sym typeface="Wingdings" panose="05000000000000000000" pitchFamily="2" charset="2"/>
              </a:rPr>
              <a:t>NBI </a:t>
            </a:r>
            <a:r>
              <a:rPr lang="en-GB" dirty="0" smtClean="0">
                <a:latin typeface="+mn-lt"/>
                <a:sym typeface="Wingdings" panose="05000000000000000000" pitchFamily="2" charset="2"/>
              </a:rPr>
              <a:t>and NBTF followings </a:t>
            </a:r>
            <a:r>
              <a:rPr lang="en-GB" dirty="0" smtClean="0">
                <a:latin typeface="+mn-lt"/>
              </a:rPr>
              <a:t>tests at BUG/ELISE</a:t>
            </a:r>
            <a:endParaRPr lang="fr-FR" dirty="0">
              <a:latin typeface="+mn-lt"/>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38</a:t>
            </a:fld>
            <a:endParaRPr lang="en-GB" dirty="0"/>
          </a:p>
        </p:txBody>
      </p:sp>
      <p:graphicFrame>
        <p:nvGraphicFramePr>
          <p:cNvPr id="6" name="Object 18">
            <a:extLst>
              <a:ext uri="{FF2B5EF4-FFF2-40B4-BE49-F238E27FC236}">
                <a16:creationId xmlns:a16="http://schemas.microsoft.com/office/drawing/2014/main" id="{5736345D-40E4-4C2A-83A4-C9B1FE320348}"/>
              </a:ext>
            </a:extLst>
          </p:cNvPr>
          <p:cNvGraphicFramePr>
            <a:graphicFrameLocks noChangeAspect="1"/>
          </p:cNvGraphicFramePr>
          <p:nvPr>
            <p:extLst>
              <p:ext uri="{D42A27DB-BD31-4B8C-83A1-F6EECF244321}">
                <p14:modId xmlns:p14="http://schemas.microsoft.com/office/powerpoint/2010/main" val="4051091516"/>
              </p:ext>
            </p:extLst>
          </p:nvPr>
        </p:nvGraphicFramePr>
        <p:xfrm>
          <a:off x="1624852" y="1599257"/>
          <a:ext cx="6981868" cy="5027643"/>
        </p:xfrm>
        <a:graphic>
          <a:graphicData uri="http://schemas.openxmlformats.org/presentationml/2006/ole">
            <mc:AlternateContent xmlns:mc="http://schemas.openxmlformats.org/markup-compatibility/2006">
              <mc:Choice xmlns:v="urn:schemas-microsoft-com:vml" Requires="v">
                <p:oleObj spid="_x0000_s3261" name="Graph" r:id="rId3" imgW="4446360" imgH="3202560" progId="Origin95.Graph">
                  <p:embed/>
                </p:oleObj>
              </mc:Choice>
              <mc:Fallback>
                <p:oleObj name="Graph" r:id="rId3" imgW="4446360" imgH="3202560" progId="Origin95.Graph">
                  <p:embed/>
                  <p:pic>
                    <p:nvPicPr>
                      <p:cNvPr id="19" name="Object 18">
                        <a:extLst>
                          <a:ext uri="{FF2B5EF4-FFF2-40B4-BE49-F238E27FC236}">
                            <a16:creationId xmlns:a16="http://schemas.microsoft.com/office/drawing/2014/main" id="{5736345D-40E4-4C2A-83A4-C9B1FE320348}"/>
                          </a:ext>
                        </a:extLst>
                      </p:cNvPr>
                      <p:cNvPicPr/>
                      <p:nvPr/>
                    </p:nvPicPr>
                    <p:blipFill>
                      <a:blip r:embed="rId4"/>
                      <a:stretch>
                        <a:fillRect/>
                      </a:stretch>
                    </p:blipFill>
                    <p:spPr>
                      <a:xfrm>
                        <a:off x="1624852" y="1599257"/>
                        <a:ext cx="6981868" cy="5027643"/>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14EF8BE-CB67-4E69-91E7-A43FFC6876D7}"/>
              </a:ext>
            </a:extLst>
          </p:cNvPr>
          <p:cNvSpPr/>
          <p:nvPr/>
        </p:nvSpPr>
        <p:spPr>
          <a:xfrm>
            <a:off x="4295800" y="1340768"/>
            <a:ext cx="1886910" cy="399534"/>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pic>
        <p:nvPicPr>
          <p:cNvPr id="8" name="Picture 4">
            <a:extLst>
              <a:ext uri="{FF2B5EF4-FFF2-40B4-BE49-F238E27FC236}">
                <a16:creationId xmlns:a16="http://schemas.microsoft.com/office/drawing/2014/main" id="{BD68F1D0-F133-466F-B0A8-2915BB9FC5D4}"/>
              </a:ext>
            </a:extLst>
          </p:cNvPr>
          <p:cNvPicPr>
            <a:picLocks noChangeAspect="1"/>
          </p:cNvPicPr>
          <p:nvPr/>
        </p:nvPicPr>
        <p:blipFill>
          <a:blip r:embed="rId5"/>
          <a:stretch>
            <a:fillRect/>
          </a:stretch>
        </p:blipFill>
        <p:spPr>
          <a:xfrm rot="5400000">
            <a:off x="-46515" y="2231991"/>
            <a:ext cx="2105140" cy="1578855"/>
          </a:xfrm>
          <a:prstGeom prst="rect">
            <a:avLst/>
          </a:prstGeom>
        </p:spPr>
      </p:pic>
      <p:sp>
        <p:nvSpPr>
          <p:cNvPr id="9" name="Rectangle 8">
            <a:extLst>
              <a:ext uri="{FF2B5EF4-FFF2-40B4-BE49-F238E27FC236}">
                <a16:creationId xmlns:a16="http://schemas.microsoft.com/office/drawing/2014/main" id="{ACB9A357-741C-49CA-BC35-5021F390CC75}"/>
              </a:ext>
            </a:extLst>
          </p:cNvPr>
          <p:cNvSpPr/>
          <p:nvPr/>
        </p:nvSpPr>
        <p:spPr>
          <a:xfrm>
            <a:off x="192019" y="1300065"/>
            <a:ext cx="1584000" cy="625941"/>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0" name="Rectangle 9">
            <a:extLst>
              <a:ext uri="{FF2B5EF4-FFF2-40B4-BE49-F238E27FC236}">
                <a16:creationId xmlns:a16="http://schemas.microsoft.com/office/drawing/2014/main" id="{FEA12C7F-DFB8-4508-ACF9-08A7BD2146D5}"/>
              </a:ext>
            </a:extLst>
          </p:cNvPr>
          <p:cNvSpPr/>
          <p:nvPr/>
        </p:nvSpPr>
        <p:spPr>
          <a:xfrm>
            <a:off x="2247417" y="1354680"/>
            <a:ext cx="1584000" cy="625941"/>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1" name="Rectangle 10">
            <a:extLst>
              <a:ext uri="{FF2B5EF4-FFF2-40B4-BE49-F238E27FC236}">
                <a16:creationId xmlns:a16="http://schemas.microsoft.com/office/drawing/2014/main" id="{F326DAC1-1DB6-4C52-933F-EEEDDFF3D152}"/>
              </a:ext>
            </a:extLst>
          </p:cNvPr>
          <p:cNvSpPr/>
          <p:nvPr/>
        </p:nvSpPr>
        <p:spPr>
          <a:xfrm>
            <a:off x="115365" y="4183199"/>
            <a:ext cx="2190023" cy="347724"/>
          </a:xfrm>
          <a:prstGeom prst="rect">
            <a:avLst/>
          </a:prstGeom>
        </p:spPr>
        <p:txBody>
          <a:bodyPr wrap="none">
            <a:spAutoFit/>
          </a:bodyPr>
          <a:lstStyle/>
          <a:p>
            <a:pPr>
              <a:lnSpc>
                <a:spcPct val="113000"/>
              </a:lnSpc>
            </a:pPr>
            <a:r>
              <a:rPr lang="en-GB" sz="1600" dirty="0"/>
              <a:t>Improved RF coupling</a:t>
            </a:r>
          </a:p>
        </p:txBody>
      </p:sp>
      <p:sp>
        <p:nvSpPr>
          <p:cNvPr id="12" name="Rectangle 11">
            <a:extLst>
              <a:ext uri="{FF2B5EF4-FFF2-40B4-BE49-F238E27FC236}">
                <a16:creationId xmlns:a16="http://schemas.microsoft.com/office/drawing/2014/main" id="{6D3D17F4-D812-487E-A310-954C4797B17B}"/>
              </a:ext>
            </a:extLst>
          </p:cNvPr>
          <p:cNvSpPr/>
          <p:nvPr/>
        </p:nvSpPr>
        <p:spPr>
          <a:xfrm>
            <a:off x="2175854" y="4171626"/>
            <a:ext cx="2262158" cy="625941"/>
          </a:xfrm>
          <a:prstGeom prst="rect">
            <a:avLst/>
          </a:prstGeom>
        </p:spPr>
        <p:txBody>
          <a:bodyPr wrap="none">
            <a:spAutoFit/>
          </a:bodyPr>
          <a:lstStyle/>
          <a:p>
            <a:pPr>
              <a:lnSpc>
                <a:spcPct val="113000"/>
              </a:lnSpc>
            </a:pPr>
            <a:r>
              <a:rPr lang="en-GB" sz="1600" dirty="0"/>
              <a:t>Vertical resolution of </a:t>
            </a:r>
          </a:p>
          <a:p>
            <a:pPr>
              <a:lnSpc>
                <a:spcPct val="113000"/>
              </a:lnSpc>
            </a:pPr>
            <a:r>
              <a:rPr lang="en-GB" sz="1600" dirty="0"/>
              <a:t>co-extracted electrons </a:t>
            </a:r>
          </a:p>
        </p:txBody>
      </p:sp>
      <p:sp>
        <p:nvSpPr>
          <p:cNvPr id="13" name="Rectangle 12">
            <a:extLst>
              <a:ext uri="{FF2B5EF4-FFF2-40B4-BE49-F238E27FC236}">
                <a16:creationId xmlns:a16="http://schemas.microsoft.com/office/drawing/2014/main" id="{5E8B11D6-12FC-410B-8964-652EB891AF72}"/>
              </a:ext>
            </a:extLst>
          </p:cNvPr>
          <p:cNvSpPr/>
          <p:nvPr/>
        </p:nvSpPr>
        <p:spPr>
          <a:xfrm>
            <a:off x="4353562" y="1355215"/>
            <a:ext cx="1826910" cy="355162"/>
          </a:xfrm>
          <a:prstGeom prst="rect">
            <a:avLst/>
          </a:prstGeom>
        </p:spPr>
        <p:txBody>
          <a:bodyPr wrap="none">
            <a:spAutoFit/>
          </a:bodyPr>
          <a:lstStyle/>
          <a:p>
            <a:pPr>
              <a:lnSpc>
                <a:spcPct val="113000"/>
              </a:lnSpc>
            </a:pPr>
            <a:r>
              <a:rPr lang="en-GB" sz="1600" b="1" dirty="0">
                <a:solidFill>
                  <a:schemeClr val="bg1"/>
                </a:solidFill>
              </a:rPr>
              <a:t>Bias </a:t>
            </a:r>
            <a:r>
              <a:rPr lang="en-GB" sz="1600" b="1" dirty="0" smtClean="0">
                <a:solidFill>
                  <a:schemeClr val="bg1"/>
                </a:solidFill>
              </a:rPr>
              <a:t>plate potential</a:t>
            </a:r>
            <a:endParaRPr lang="en-GB" sz="1600" b="1" dirty="0">
              <a:solidFill>
                <a:schemeClr val="bg1"/>
              </a:solidFill>
            </a:endParaRPr>
          </a:p>
        </p:txBody>
      </p:sp>
      <p:pic>
        <p:nvPicPr>
          <p:cNvPr id="14" name="Picture 167" descr="IMG_0064">
            <a:extLst>
              <a:ext uri="{FF2B5EF4-FFF2-40B4-BE49-F238E27FC236}">
                <a16:creationId xmlns:a16="http://schemas.microsoft.com/office/drawing/2014/main" id="{155F6534-A607-4C40-96F4-CFF4794CBDEE}"/>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30728" t="24555" r="34469" b="14004"/>
          <a:stretch/>
        </p:blipFill>
        <p:spPr bwMode="auto">
          <a:xfrm>
            <a:off x="4435301" y="2132805"/>
            <a:ext cx="1560872" cy="183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EBB1D99D-0808-45BB-9D8D-8F1A2603E381}"/>
              </a:ext>
            </a:extLst>
          </p:cNvPr>
          <p:cNvSpPr/>
          <p:nvPr/>
        </p:nvSpPr>
        <p:spPr>
          <a:xfrm>
            <a:off x="4396283" y="4064565"/>
            <a:ext cx="2098651" cy="625941"/>
          </a:xfrm>
          <a:prstGeom prst="rect">
            <a:avLst/>
          </a:prstGeom>
        </p:spPr>
        <p:txBody>
          <a:bodyPr wrap="none">
            <a:spAutoFit/>
          </a:bodyPr>
          <a:lstStyle/>
          <a:p>
            <a:pPr>
              <a:lnSpc>
                <a:spcPct val="113000"/>
              </a:lnSpc>
            </a:pPr>
            <a:r>
              <a:rPr lang="en-GB" sz="1600" dirty="0"/>
              <a:t>Electron suppression</a:t>
            </a:r>
          </a:p>
          <a:p>
            <a:pPr>
              <a:lnSpc>
                <a:spcPct val="113000"/>
              </a:lnSpc>
            </a:pPr>
            <a:r>
              <a:rPr lang="en-GB" sz="1600" dirty="0"/>
              <a:t>and symmetrisation</a:t>
            </a:r>
          </a:p>
        </p:txBody>
      </p:sp>
      <p:sp>
        <p:nvSpPr>
          <p:cNvPr id="16" name="Rectangle 15">
            <a:extLst>
              <a:ext uri="{FF2B5EF4-FFF2-40B4-BE49-F238E27FC236}">
                <a16:creationId xmlns:a16="http://schemas.microsoft.com/office/drawing/2014/main" id="{F5FDC0FE-F70D-454D-AEFD-4863E025AD7D}"/>
              </a:ext>
            </a:extLst>
          </p:cNvPr>
          <p:cNvSpPr/>
          <p:nvPr/>
        </p:nvSpPr>
        <p:spPr>
          <a:xfrm>
            <a:off x="6600056" y="1387719"/>
            <a:ext cx="2160240" cy="423076"/>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7" name="Rectangle 16">
            <a:extLst>
              <a:ext uri="{FF2B5EF4-FFF2-40B4-BE49-F238E27FC236}">
                <a16:creationId xmlns:a16="http://schemas.microsoft.com/office/drawing/2014/main" id="{7D55F4D3-32F8-4982-A18B-FF26EBCD714E}"/>
              </a:ext>
            </a:extLst>
          </p:cNvPr>
          <p:cNvSpPr/>
          <p:nvPr/>
        </p:nvSpPr>
        <p:spPr>
          <a:xfrm>
            <a:off x="6607036" y="1341197"/>
            <a:ext cx="2125262" cy="355162"/>
          </a:xfrm>
          <a:prstGeom prst="rect">
            <a:avLst/>
          </a:prstGeom>
        </p:spPr>
        <p:txBody>
          <a:bodyPr wrap="none">
            <a:spAutoFit/>
          </a:bodyPr>
          <a:lstStyle/>
          <a:p>
            <a:pPr>
              <a:lnSpc>
                <a:spcPct val="113000"/>
              </a:lnSpc>
            </a:pPr>
            <a:r>
              <a:rPr lang="en-GB" sz="1600" b="1" dirty="0">
                <a:solidFill>
                  <a:schemeClr val="bg1"/>
                </a:solidFill>
              </a:rPr>
              <a:t>Mo </a:t>
            </a:r>
            <a:r>
              <a:rPr lang="en-GB" sz="1600" b="1" dirty="0" smtClean="0">
                <a:solidFill>
                  <a:schemeClr val="bg1"/>
                </a:solidFill>
              </a:rPr>
              <a:t>coating techniques</a:t>
            </a:r>
            <a:endParaRPr lang="en-GB" sz="1600" b="1" dirty="0">
              <a:solidFill>
                <a:schemeClr val="bg1"/>
              </a:solidFill>
            </a:endParaRPr>
          </a:p>
        </p:txBody>
      </p:sp>
      <p:pic>
        <p:nvPicPr>
          <p:cNvPr id="18" name="Picture 6">
            <a:extLst>
              <a:ext uri="{FF2B5EF4-FFF2-40B4-BE49-F238E27FC236}">
                <a16:creationId xmlns:a16="http://schemas.microsoft.com/office/drawing/2014/main" id="{4732F3EF-DA20-45A6-8734-F52A7204BA8D}"/>
              </a:ext>
            </a:extLst>
          </p:cNvPr>
          <p:cNvPicPr>
            <a:picLocks noChangeAspect="1"/>
          </p:cNvPicPr>
          <p:nvPr/>
        </p:nvPicPr>
        <p:blipFill>
          <a:blip r:embed="rId7"/>
          <a:stretch>
            <a:fillRect/>
          </a:stretch>
        </p:blipFill>
        <p:spPr>
          <a:xfrm>
            <a:off x="6600056" y="1944776"/>
            <a:ext cx="1123028" cy="2238423"/>
          </a:xfrm>
          <a:prstGeom prst="rect">
            <a:avLst/>
          </a:prstGeom>
        </p:spPr>
      </p:pic>
      <p:pic>
        <p:nvPicPr>
          <p:cNvPr id="19" name="Picture 26">
            <a:extLst>
              <a:ext uri="{FF2B5EF4-FFF2-40B4-BE49-F238E27FC236}">
                <a16:creationId xmlns:a16="http://schemas.microsoft.com/office/drawing/2014/main" id="{9CA70D75-BA89-4027-8AD9-C7A2F19A52C5}"/>
              </a:ext>
            </a:extLst>
          </p:cNvPr>
          <p:cNvPicPr>
            <a:picLocks noChangeAspect="1"/>
          </p:cNvPicPr>
          <p:nvPr/>
        </p:nvPicPr>
        <p:blipFill rotWithShape="1">
          <a:blip r:embed="rId8"/>
          <a:srcRect l="1051" t="481" r="-1051" b="44440"/>
          <a:stretch/>
        </p:blipFill>
        <p:spPr>
          <a:xfrm>
            <a:off x="7806850" y="1902202"/>
            <a:ext cx="1240349" cy="2164067"/>
          </a:xfrm>
          <a:prstGeom prst="rect">
            <a:avLst/>
          </a:prstGeom>
        </p:spPr>
      </p:pic>
      <p:sp>
        <p:nvSpPr>
          <p:cNvPr id="20" name="Arrow: Right 27">
            <a:extLst>
              <a:ext uri="{FF2B5EF4-FFF2-40B4-BE49-F238E27FC236}">
                <a16:creationId xmlns:a16="http://schemas.microsoft.com/office/drawing/2014/main" id="{562E04B0-5837-4040-8B2B-738818A6B9D5}"/>
              </a:ext>
            </a:extLst>
          </p:cNvPr>
          <p:cNvSpPr/>
          <p:nvPr/>
        </p:nvSpPr>
        <p:spPr>
          <a:xfrm>
            <a:off x="7417189" y="3288787"/>
            <a:ext cx="691452" cy="620406"/>
          </a:xfrm>
          <a:prstGeom prst="rightArrow">
            <a:avLst/>
          </a:prstGeom>
          <a:solidFill>
            <a:schemeClr val="bg2">
              <a:lumMod val="60000"/>
              <a:lumOff val="40000"/>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en-GB" sz="1300" b="1" dirty="0">
              <a:solidFill>
                <a:schemeClr val="bg1"/>
              </a:solidFill>
            </a:endParaRPr>
          </a:p>
        </p:txBody>
      </p:sp>
      <p:sp>
        <p:nvSpPr>
          <p:cNvPr id="21" name="Rectangle 20">
            <a:extLst>
              <a:ext uri="{FF2B5EF4-FFF2-40B4-BE49-F238E27FC236}">
                <a16:creationId xmlns:a16="http://schemas.microsoft.com/office/drawing/2014/main" id="{8968EFD2-47DC-46E6-9CE2-16F1CFC32F28}"/>
              </a:ext>
            </a:extLst>
          </p:cNvPr>
          <p:cNvSpPr/>
          <p:nvPr/>
        </p:nvSpPr>
        <p:spPr>
          <a:xfrm>
            <a:off x="2269153" y="1300064"/>
            <a:ext cx="1495922" cy="625941"/>
          </a:xfrm>
          <a:prstGeom prst="rect">
            <a:avLst/>
          </a:prstGeom>
        </p:spPr>
        <p:txBody>
          <a:bodyPr wrap="none">
            <a:spAutoFit/>
          </a:bodyPr>
          <a:lstStyle/>
          <a:p>
            <a:pPr>
              <a:lnSpc>
                <a:spcPct val="113000"/>
              </a:lnSpc>
            </a:pPr>
            <a:r>
              <a:rPr lang="en-GB" sz="1600" b="1" dirty="0">
                <a:solidFill>
                  <a:schemeClr val="bg1"/>
                </a:solidFill>
              </a:rPr>
              <a:t>Separation of</a:t>
            </a:r>
          </a:p>
          <a:p>
            <a:pPr>
              <a:lnSpc>
                <a:spcPct val="113000"/>
              </a:lnSpc>
            </a:pPr>
            <a:r>
              <a:rPr lang="en-GB" sz="1600" b="1" dirty="0">
                <a:solidFill>
                  <a:schemeClr val="bg1"/>
                </a:solidFill>
              </a:rPr>
              <a:t>EG segments</a:t>
            </a:r>
          </a:p>
        </p:txBody>
      </p:sp>
      <p:sp>
        <p:nvSpPr>
          <p:cNvPr id="22" name="Rectangle 21">
            <a:extLst>
              <a:ext uri="{FF2B5EF4-FFF2-40B4-BE49-F238E27FC236}">
                <a16:creationId xmlns:a16="http://schemas.microsoft.com/office/drawing/2014/main" id="{BDED6DDD-C9CF-4099-A16D-213866CDA7E8}"/>
              </a:ext>
            </a:extLst>
          </p:cNvPr>
          <p:cNvSpPr/>
          <p:nvPr/>
        </p:nvSpPr>
        <p:spPr>
          <a:xfrm>
            <a:off x="216302" y="1268760"/>
            <a:ext cx="1531188" cy="625941"/>
          </a:xfrm>
          <a:prstGeom prst="rect">
            <a:avLst/>
          </a:prstGeom>
        </p:spPr>
        <p:txBody>
          <a:bodyPr wrap="none">
            <a:spAutoFit/>
          </a:bodyPr>
          <a:lstStyle/>
          <a:p>
            <a:pPr>
              <a:lnSpc>
                <a:spcPct val="113000"/>
              </a:lnSpc>
            </a:pPr>
            <a:r>
              <a:rPr lang="en-GB" sz="1600" b="1" dirty="0">
                <a:solidFill>
                  <a:schemeClr val="bg1"/>
                </a:solidFill>
              </a:rPr>
              <a:t>RF solid state</a:t>
            </a:r>
          </a:p>
          <a:p>
            <a:pPr>
              <a:lnSpc>
                <a:spcPct val="113000"/>
              </a:lnSpc>
            </a:pPr>
            <a:r>
              <a:rPr lang="en-GB" sz="1600" b="1" dirty="0">
                <a:solidFill>
                  <a:schemeClr val="bg1"/>
                </a:solidFill>
              </a:rPr>
              <a:t>generators</a:t>
            </a:r>
          </a:p>
        </p:txBody>
      </p:sp>
      <p:sp>
        <p:nvSpPr>
          <p:cNvPr id="23" name="Rectangle 22">
            <a:extLst>
              <a:ext uri="{FF2B5EF4-FFF2-40B4-BE49-F238E27FC236}">
                <a16:creationId xmlns:a16="http://schemas.microsoft.com/office/drawing/2014/main" id="{903F508E-D0C2-4624-B1D8-14DF0078A416}"/>
              </a:ext>
            </a:extLst>
          </p:cNvPr>
          <p:cNvSpPr/>
          <p:nvPr/>
        </p:nvSpPr>
        <p:spPr>
          <a:xfrm>
            <a:off x="6620512" y="4249342"/>
            <a:ext cx="2428870" cy="347724"/>
          </a:xfrm>
          <a:prstGeom prst="rect">
            <a:avLst/>
          </a:prstGeom>
        </p:spPr>
        <p:txBody>
          <a:bodyPr wrap="none">
            <a:spAutoFit/>
          </a:bodyPr>
          <a:lstStyle/>
          <a:p>
            <a:pPr>
              <a:lnSpc>
                <a:spcPct val="113000"/>
              </a:lnSpc>
            </a:pPr>
            <a:r>
              <a:rPr lang="en-GB" sz="1600" dirty="0"/>
              <a:t>Qualification for SPIDER</a:t>
            </a:r>
          </a:p>
        </p:txBody>
      </p:sp>
      <p:sp>
        <p:nvSpPr>
          <p:cNvPr id="24" name="Espace réservé du contenu 3"/>
          <p:cNvSpPr txBox="1">
            <a:spLocks/>
          </p:cNvSpPr>
          <p:nvPr/>
        </p:nvSpPr>
        <p:spPr>
          <a:xfrm>
            <a:off x="12044" y="4885104"/>
            <a:ext cx="8594676" cy="1344764"/>
          </a:xfrm>
          <a:prstGeom prst="rect">
            <a:avLst/>
          </a:prstGeom>
        </p:spPr>
        <p:txBody>
          <a:bodyPr vert="horz" lIns="91440" tIns="45720" rIns="91440" bIns="45720" rtlCol="0">
            <a:normAutofit fontScale="850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smtClean="0"/>
              <a:t>MITICA HV tests (breakdowns </a:t>
            </a:r>
            <a:r>
              <a:rPr lang="en-GB" dirty="0"/>
              <a:t>produced faults that damaged a 200kV diode rectifier and  </a:t>
            </a:r>
            <a:r>
              <a:rPr lang="en-GB" dirty="0" smtClean="0"/>
              <a:t>1MV </a:t>
            </a:r>
            <a:r>
              <a:rPr lang="en-GB" dirty="0"/>
              <a:t>insulating </a:t>
            </a:r>
            <a:r>
              <a:rPr lang="en-GB" dirty="0" smtClean="0"/>
              <a:t>transformer): similar additional protection systems implemented in ITER NB reference design </a:t>
            </a:r>
            <a:endParaRPr lang="fr-FR" dirty="0"/>
          </a:p>
        </p:txBody>
      </p:sp>
      <p:pic>
        <p:nvPicPr>
          <p:cNvPr id="25" name="Picture 23"/>
          <p:cNvPicPr>
            <a:picLocks noChangeAspect="1"/>
          </p:cNvPicPr>
          <p:nvPr/>
        </p:nvPicPr>
        <p:blipFill rotWithShape="1">
          <a:blip r:embed="rId9"/>
          <a:srcRect l="50573" t="21940"/>
          <a:stretch/>
        </p:blipFill>
        <p:spPr>
          <a:xfrm>
            <a:off x="8949111" y="4094089"/>
            <a:ext cx="3375253" cy="2668114"/>
          </a:xfrm>
          <a:prstGeom prst="rect">
            <a:avLst/>
          </a:prstGeom>
        </p:spPr>
      </p:pic>
      <p:sp>
        <p:nvSpPr>
          <p:cNvPr id="26" name="Rectangle 25"/>
          <p:cNvSpPr/>
          <p:nvPr/>
        </p:nvSpPr>
        <p:spPr>
          <a:xfrm>
            <a:off x="6180472" y="5974936"/>
            <a:ext cx="2968541" cy="584775"/>
          </a:xfrm>
          <a:prstGeom prst="rect">
            <a:avLst/>
          </a:prstGeom>
        </p:spPr>
        <p:txBody>
          <a:bodyPr wrap="square">
            <a:spAutoFit/>
          </a:bodyPr>
          <a:lstStyle/>
          <a:p>
            <a:r>
              <a:rPr lang="en-GB" sz="1600" b="1" dirty="0"/>
              <a:t>MITICA HVH preliminary layout with LCR Transformer protection</a:t>
            </a:r>
          </a:p>
        </p:txBody>
      </p:sp>
    </p:spTree>
    <p:extLst>
      <p:ext uri="{BB962C8B-B14F-4D97-AF65-F5344CB8AC3E}">
        <p14:creationId xmlns:p14="http://schemas.microsoft.com/office/powerpoint/2010/main" val="20898468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SP-4: BUG/ELISE (IPP), SPIDER/MITICA (RFX) in a </a:t>
            </a:r>
            <a:r>
              <a:rPr lang="fr-FR" dirty="0" err="1"/>
              <a:t>step</a:t>
            </a:r>
            <a:r>
              <a:rPr lang="fr-FR" dirty="0"/>
              <a:t> </a:t>
            </a:r>
            <a:r>
              <a:rPr lang="fr-FR" dirty="0" err="1"/>
              <a:t>ladder</a:t>
            </a:r>
            <a:r>
              <a:rPr lang="fr-FR" dirty="0"/>
              <a:t> </a:t>
            </a:r>
            <a:r>
              <a:rPr lang="fr-FR" dirty="0" err="1"/>
              <a:t>approach</a:t>
            </a:r>
            <a:r>
              <a:rPr lang="fr-FR" dirty="0"/>
              <a:t> for ITER</a:t>
            </a:r>
          </a:p>
        </p:txBody>
      </p:sp>
      <p:sp>
        <p:nvSpPr>
          <p:cNvPr id="3" name="Espace réservé du pied de page 2"/>
          <p:cNvSpPr>
            <a:spLocks noGrp="1"/>
          </p:cNvSpPr>
          <p:nvPr>
            <p:ph type="ftr" sz="quarter" idx="11"/>
          </p:nvPr>
        </p:nvSpPr>
        <p:spPr>
          <a:xfrm>
            <a:off x="119350" y="6559711"/>
            <a:ext cx="4824521"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0" y="674900"/>
            <a:ext cx="12192000" cy="2302781"/>
          </a:xfrm>
        </p:spPr>
        <p:txBody>
          <a:bodyPr>
            <a:normAutofit fontScale="85000" lnSpcReduction="10000"/>
          </a:bodyPr>
          <a:lstStyle/>
          <a:p>
            <a:r>
              <a:rPr lang="en-US" dirty="0" smtClean="0"/>
              <a:t>“Now </a:t>
            </a:r>
            <a:r>
              <a:rPr lang="en-US" dirty="0"/>
              <a:t>that, SPIDER will be equipped with it’s full capability to deliver ITER NB parameters, it is required that experimental time, which is precious, to be utilized with primary focus to look for that </a:t>
            </a:r>
            <a:r>
              <a:rPr lang="en-US" dirty="0" smtClean="0"/>
              <a:t>NB performance while other </a:t>
            </a:r>
            <a:r>
              <a:rPr lang="en-US" dirty="0"/>
              <a:t>checks, verifications and validations to the collaborating laboratories. </a:t>
            </a:r>
            <a:r>
              <a:rPr lang="en-US" dirty="0" smtClean="0"/>
              <a:t>“ NAC May 2023 </a:t>
            </a:r>
          </a:p>
          <a:p>
            <a:pPr lvl="1"/>
            <a:r>
              <a:rPr lang="en-US" dirty="0" smtClean="0"/>
              <a:t>collaborating laboratories to </a:t>
            </a:r>
            <a:r>
              <a:rPr lang="en-US" dirty="0"/>
              <a:t>provide data complementary to </a:t>
            </a:r>
            <a:r>
              <a:rPr lang="en-US" dirty="0" smtClean="0"/>
              <a:t> </a:t>
            </a:r>
            <a:r>
              <a:rPr lang="en-US" dirty="0"/>
              <a:t>SPIDER </a:t>
            </a:r>
            <a:r>
              <a:rPr lang="en-US" dirty="0" smtClean="0"/>
              <a:t>&amp;  </a:t>
            </a:r>
            <a:r>
              <a:rPr lang="en-US" dirty="0"/>
              <a:t>increase </a:t>
            </a:r>
            <a:r>
              <a:rPr lang="en-US" dirty="0" smtClean="0"/>
              <a:t>efficiency </a:t>
            </a:r>
            <a:r>
              <a:rPr lang="en-US" dirty="0"/>
              <a:t>towards </a:t>
            </a:r>
            <a:r>
              <a:rPr lang="en-US" dirty="0" smtClean="0"/>
              <a:t>ITER </a:t>
            </a:r>
            <a:r>
              <a:rPr lang="en-US" dirty="0"/>
              <a:t>NB </a:t>
            </a:r>
            <a:r>
              <a:rPr lang="en-US" dirty="0" smtClean="0"/>
              <a:t>parameters</a:t>
            </a:r>
          </a:p>
          <a:p>
            <a:pPr lvl="2"/>
            <a:r>
              <a:rPr lang="en-US" dirty="0" err="1" smtClean="0"/>
              <a:t>Eg</a:t>
            </a:r>
            <a:r>
              <a:rPr lang="en-US" dirty="0" smtClean="0"/>
              <a:t> </a:t>
            </a:r>
            <a:r>
              <a:rPr lang="en-US" dirty="0"/>
              <a:t>P</a:t>
            </a:r>
            <a:r>
              <a:rPr lang="en-US" dirty="0" smtClean="0"/>
              <a:t>erformance </a:t>
            </a:r>
            <a:r>
              <a:rPr lang="en-US" dirty="0"/>
              <a:t>scaling </a:t>
            </a:r>
            <a:r>
              <a:rPr lang="en-US" dirty="0" smtClean="0"/>
              <a:t>curves ELISE/BUG useful for SPIDER performance progression</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39</a:t>
            </a:fld>
            <a:endParaRPr lang="en-GB" dirty="0"/>
          </a:p>
        </p:txBody>
      </p:sp>
      <p:pic>
        <p:nvPicPr>
          <p:cNvPr id="6" name="Image 5"/>
          <p:cNvPicPr>
            <a:picLocks noChangeAspect="1"/>
          </p:cNvPicPr>
          <p:nvPr/>
        </p:nvPicPr>
        <p:blipFill>
          <a:blip r:embed="rId2"/>
          <a:stretch>
            <a:fillRect/>
          </a:stretch>
        </p:blipFill>
        <p:spPr>
          <a:xfrm>
            <a:off x="983432" y="3386051"/>
            <a:ext cx="8496944" cy="3173660"/>
          </a:xfrm>
          <a:prstGeom prst="rect">
            <a:avLst/>
          </a:prstGeom>
        </p:spPr>
      </p:pic>
      <p:sp>
        <p:nvSpPr>
          <p:cNvPr id="7" name="ZoneTexte 6"/>
          <p:cNvSpPr txBox="1"/>
          <p:nvPr/>
        </p:nvSpPr>
        <p:spPr>
          <a:xfrm>
            <a:off x="1991544" y="2957822"/>
            <a:ext cx="6120680" cy="369332"/>
          </a:xfrm>
          <a:prstGeom prst="rect">
            <a:avLst/>
          </a:prstGeom>
          <a:solidFill>
            <a:schemeClr val="bg1"/>
          </a:solidFill>
        </p:spPr>
        <p:txBody>
          <a:bodyPr wrap="square" rtlCol="0">
            <a:spAutoFit/>
          </a:bodyPr>
          <a:lstStyle/>
          <a:p>
            <a:r>
              <a:rPr lang="fr-FR" b="1" dirty="0" smtClean="0"/>
              <a:t>NBTF high </a:t>
            </a:r>
            <a:r>
              <a:rPr lang="fr-FR" b="1" dirty="0" err="1" smtClean="0"/>
              <a:t>level</a:t>
            </a:r>
            <a:r>
              <a:rPr lang="fr-FR" b="1" dirty="0" smtClean="0"/>
              <a:t> </a:t>
            </a:r>
            <a:r>
              <a:rPr lang="fr-FR" b="1" dirty="0" err="1" smtClean="0"/>
              <a:t>timeline</a:t>
            </a:r>
            <a:r>
              <a:rPr lang="fr-FR" b="1" dirty="0" smtClean="0"/>
              <a:t> </a:t>
            </a:r>
            <a:r>
              <a:rPr lang="fr-FR" b="1" dirty="0" err="1" smtClean="0"/>
              <a:t>remains</a:t>
            </a:r>
            <a:r>
              <a:rPr lang="fr-FR" b="1" dirty="0" smtClean="0"/>
              <a:t> </a:t>
            </a:r>
            <a:r>
              <a:rPr lang="fr-FR" b="1" dirty="0" err="1" smtClean="0"/>
              <a:t>unchanged</a:t>
            </a:r>
            <a:r>
              <a:rPr lang="fr-FR" b="1" dirty="0" smtClean="0"/>
              <a:t> </a:t>
            </a:r>
            <a:r>
              <a:rPr lang="fr-FR" b="1" dirty="0" err="1" smtClean="0"/>
              <a:t>since</a:t>
            </a:r>
            <a:r>
              <a:rPr lang="fr-FR" b="1" dirty="0" smtClean="0"/>
              <a:t> 2 </a:t>
            </a:r>
            <a:r>
              <a:rPr lang="fr-FR" b="1" dirty="0" err="1" smtClean="0"/>
              <a:t>years</a:t>
            </a:r>
            <a:r>
              <a:rPr lang="fr-FR" b="1" dirty="0" smtClean="0"/>
              <a:t>   </a:t>
            </a:r>
            <a:endParaRPr lang="fr-FR" b="1" dirty="0"/>
          </a:p>
        </p:txBody>
      </p:sp>
    </p:spTree>
    <p:extLst>
      <p:ext uri="{BB962C8B-B14F-4D97-AF65-F5344CB8AC3E}">
        <p14:creationId xmlns:p14="http://schemas.microsoft.com/office/powerpoint/2010/main" val="621362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latin typeface="Calibri" panose="020F0502020204030204" pitchFamily="34" charset="0"/>
                <a:ea typeface="SimSun" panose="02010600030101010101" pitchFamily="2" charset="-122"/>
              </a:rPr>
              <a:t>SP-2.	Preparation of ITER first experimental campaigns </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a:t>
            </a:fld>
            <a:endParaRPr lang="en-GB" dirty="0"/>
          </a:p>
        </p:txBody>
      </p:sp>
      <p:graphicFrame>
        <p:nvGraphicFramePr>
          <p:cNvPr id="6" name="Tableau 5"/>
          <p:cNvGraphicFramePr>
            <a:graphicFrameLocks noGrp="1"/>
          </p:cNvGraphicFramePr>
          <p:nvPr>
            <p:extLst>
              <p:ext uri="{D42A27DB-BD31-4B8C-83A1-F6EECF244321}">
                <p14:modId xmlns:p14="http://schemas.microsoft.com/office/powerpoint/2010/main" val="3505405249"/>
              </p:ext>
            </p:extLst>
          </p:nvPr>
        </p:nvGraphicFramePr>
        <p:xfrm>
          <a:off x="86544" y="795409"/>
          <a:ext cx="12045295" cy="6132560"/>
        </p:xfrm>
        <a:graphic>
          <a:graphicData uri="http://schemas.openxmlformats.org/drawingml/2006/table">
            <a:tbl>
              <a:tblPr>
                <a:tableStyleId>{5C22544A-7EE6-4342-B048-85BDC9FD1C3A}</a:tableStyleId>
              </a:tblPr>
              <a:tblGrid>
                <a:gridCol w="4005080">
                  <a:extLst>
                    <a:ext uri="{9D8B030D-6E8A-4147-A177-3AD203B41FA5}">
                      <a16:colId xmlns:a16="http://schemas.microsoft.com/office/drawing/2014/main" val="3208021379"/>
                    </a:ext>
                  </a:extLst>
                </a:gridCol>
                <a:gridCol w="3965853">
                  <a:extLst>
                    <a:ext uri="{9D8B030D-6E8A-4147-A177-3AD203B41FA5}">
                      <a16:colId xmlns:a16="http://schemas.microsoft.com/office/drawing/2014/main" val="2637973271"/>
                    </a:ext>
                  </a:extLst>
                </a:gridCol>
                <a:gridCol w="2790018">
                  <a:extLst>
                    <a:ext uri="{9D8B030D-6E8A-4147-A177-3AD203B41FA5}">
                      <a16:colId xmlns:a16="http://schemas.microsoft.com/office/drawing/2014/main" val="657752137"/>
                    </a:ext>
                  </a:extLst>
                </a:gridCol>
                <a:gridCol w="1284344">
                  <a:extLst>
                    <a:ext uri="{9D8B030D-6E8A-4147-A177-3AD203B41FA5}">
                      <a16:colId xmlns:a16="http://schemas.microsoft.com/office/drawing/2014/main" val="4007950607"/>
                    </a:ext>
                  </a:extLst>
                </a:gridCol>
              </a:tblGrid>
              <a:tr h="877408">
                <a:tc>
                  <a:txBody>
                    <a:bodyPr/>
                    <a:lstStyle/>
                    <a:p>
                      <a:pPr algn="l" fontAlgn="t"/>
                      <a:r>
                        <a:rPr lang="fr-FR" sz="1600" u="none" strike="noStrike" dirty="0">
                          <a:effectLst/>
                        </a:rPr>
                        <a:t>2024 PrIO-2 IR </a:t>
                      </a:r>
                      <a:r>
                        <a:rPr lang="fr-FR" sz="1600" u="none" strike="noStrike" dirty="0" err="1">
                          <a:effectLst/>
                        </a:rPr>
                        <a:t>synthetic</a:t>
                      </a:r>
                      <a:r>
                        <a:rPr lang="fr-FR" sz="1600" u="none" strike="noStrike" dirty="0">
                          <a:effectLst/>
                        </a:rPr>
                        <a:t> diagnostics </a:t>
                      </a:r>
                      <a:endParaRPr lang="fr-FR"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en-US" sz="1600" u="none" strike="noStrike" dirty="0">
                          <a:effectLst/>
                        </a:rPr>
                        <a:t>IMAS adaptation of IR synthetic diagnostics  </a:t>
                      </a:r>
                      <a:endParaRPr lang="en-US"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en-US" sz="1600" u="none" strike="noStrike" dirty="0">
                          <a:effectLst/>
                        </a:rPr>
                        <a:t>Beyond the scope baseline. Additional deliverable  </a:t>
                      </a:r>
                      <a:r>
                        <a:rPr lang="en-US" sz="1600" u="none" strike="noStrike" dirty="0" smtClean="0">
                          <a:effectLst/>
                        </a:rPr>
                        <a:t>in </a:t>
                      </a:r>
                      <a:r>
                        <a:rPr lang="en-US" sz="1600" u="none" strike="noStrike" dirty="0">
                          <a:effectLst/>
                        </a:rPr>
                        <a:t>2025 following </a:t>
                      </a:r>
                      <a:r>
                        <a:rPr lang="en-US" sz="1600" u="none" strike="noStrike" dirty="0" smtClean="0">
                          <a:effectLst/>
                        </a:rPr>
                        <a:t>feasibilities</a:t>
                      </a:r>
                      <a:r>
                        <a:rPr lang="en-US" sz="1600" u="none" strike="noStrike" baseline="0" dirty="0" smtClean="0">
                          <a:effectLst/>
                        </a:rPr>
                        <a:t> </a:t>
                      </a:r>
                      <a:r>
                        <a:rPr lang="en-US" sz="1600" u="none" strike="noStrike" dirty="0" smtClean="0">
                          <a:effectLst/>
                        </a:rPr>
                        <a:t>studies </a:t>
                      </a:r>
                      <a:r>
                        <a:rPr lang="en-US" sz="1600" u="none" strike="noStrike" dirty="0">
                          <a:effectLst/>
                        </a:rPr>
                        <a:t>in 2023 </a:t>
                      </a:r>
                      <a:endParaRPr lang="en-US"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fr-FR" sz="1600" u="none" strike="noStrike">
                          <a:effectLst/>
                        </a:rPr>
                        <a:t>+6PM</a:t>
                      </a:r>
                      <a:endParaRPr lang="fr-FR" sz="1600" b="0" i="0" u="none" strike="noStrike">
                        <a:solidFill>
                          <a:srgbClr val="000000"/>
                        </a:solidFill>
                        <a:effectLst/>
                        <a:latin typeface="Calibri" panose="020F0502020204030204" pitchFamily="34" charset="0"/>
                      </a:endParaRPr>
                    </a:p>
                  </a:txBody>
                  <a:tcPr marL="7312" marR="7312" marT="7312" marB="0"/>
                </a:tc>
                <a:extLst>
                  <a:ext uri="{0D108BD9-81ED-4DB2-BD59-A6C34878D82A}">
                    <a16:rowId xmlns:a16="http://schemas.microsoft.com/office/drawing/2014/main" val="2928504785"/>
                  </a:ext>
                </a:extLst>
              </a:tr>
              <a:tr h="1806174">
                <a:tc>
                  <a:txBody>
                    <a:bodyPr/>
                    <a:lstStyle/>
                    <a:p>
                      <a:pPr algn="l" fontAlgn="t"/>
                      <a:r>
                        <a:rPr lang="en-US" sz="1600" u="none" strike="noStrike">
                          <a:effectLst/>
                        </a:rPr>
                        <a:t>2024 Validation of the FOCS Synthetic diagnostics  using JET magnetic data</a:t>
                      </a:r>
                      <a:endParaRPr lang="en-US" sz="1600" b="0" i="0" u="none" strike="noStrike">
                        <a:solidFill>
                          <a:srgbClr val="000000"/>
                        </a:solidFill>
                        <a:effectLst/>
                        <a:latin typeface="Calibri" panose="020F0502020204030204" pitchFamily="34" charset="0"/>
                      </a:endParaRPr>
                    </a:p>
                  </a:txBody>
                  <a:tcPr marL="7312" marR="7312" marT="7312" marB="0"/>
                </a:tc>
                <a:tc>
                  <a:txBody>
                    <a:bodyPr/>
                    <a:lstStyle/>
                    <a:p>
                      <a:pPr algn="l" fontAlgn="t"/>
                      <a:r>
                        <a:rPr lang="en-US" sz="1600" u="none" strike="noStrike" dirty="0">
                          <a:effectLst/>
                        </a:rPr>
                        <a:t>JET has </a:t>
                      </a:r>
                      <a:r>
                        <a:rPr lang="en-US" sz="1600" u="none" strike="noStrike" dirty="0" err="1">
                          <a:effectLst/>
                        </a:rPr>
                        <a:t>poloidally</a:t>
                      </a:r>
                      <a:r>
                        <a:rPr lang="en-US" sz="1600" u="none" strike="noStrike" dirty="0">
                          <a:effectLst/>
                        </a:rPr>
                        <a:t> distributed Internal Discrete Coils (IDS) located relatively close to the </a:t>
                      </a:r>
                      <a:r>
                        <a:rPr lang="en-US" sz="1600" u="none" strike="noStrike" dirty="0" smtClean="0">
                          <a:effectLst/>
                        </a:rPr>
                        <a:t>FOCS:</a:t>
                      </a:r>
                      <a:r>
                        <a:rPr lang="en-US" sz="1600" u="none" strike="noStrike" dirty="0">
                          <a:effectLst/>
                        </a:rPr>
                        <a:t/>
                      </a:r>
                      <a:br>
                        <a:rPr lang="en-US" sz="1600" u="none" strike="noStrike" dirty="0">
                          <a:effectLst/>
                        </a:rPr>
                      </a:br>
                      <a:r>
                        <a:rPr lang="en-US" sz="1600" u="none" strike="noStrike" dirty="0">
                          <a:effectLst/>
                        </a:rPr>
                        <a:t>− magnetic </a:t>
                      </a:r>
                      <a:r>
                        <a:rPr lang="en-US" sz="1600" u="none" strike="noStrike" dirty="0" smtClean="0">
                          <a:effectLst/>
                        </a:rPr>
                        <a:t>sensor </a:t>
                      </a:r>
                      <a:r>
                        <a:rPr lang="en-US" sz="1600" u="none" strike="noStrike" dirty="0">
                          <a:effectLst/>
                        </a:rPr>
                        <a:t>output can be used to reconstruct the magnetic field along the </a:t>
                      </a:r>
                      <a:r>
                        <a:rPr lang="en-US" sz="1600" u="none" strike="noStrike" dirty="0" err="1">
                          <a:effectLst/>
                        </a:rPr>
                        <a:t>fibre</a:t>
                      </a:r>
                      <a:r>
                        <a:rPr lang="en-US" sz="1600" u="none" strike="noStrike" dirty="0">
                          <a:effectLst/>
                        </a:rPr>
                        <a:t> and used to simulate FOCS operation. The simulated results can be compared with the actual FOCS measurements</a:t>
                      </a:r>
                      <a:r>
                        <a:rPr lang="en-US" sz="1600" u="none" strike="noStrike" dirty="0" smtClean="0">
                          <a:effectLst/>
                        </a:rPr>
                        <a:t>. + Effect of radiation</a:t>
                      </a:r>
                      <a:r>
                        <a:rPr lang="en-US" sz="1600" u="none" strike="noStrike" baseline="0" dirty="0" smtClean="0">
                          <a:effectLst/>
                        </a:rPr>
                        <a:t> on </a:t>
                      </a:r>
                      <a:r>
                        <a:rPr lang="en-US" sz="1600" u="none" strike="noStrike" baseline="0" dirty="0" err="1" smtClean="0">
                          <a:effectLst/>
                        </a:rPr>
                        <a:t>fibre</a:t>
                      </a:r>
                      <a:r>
                        <a:rPr lang="en-US" sz="1600" u="none" strike="noStrike" baseline="0" dirty="0" smtClean="0">
                          <a:effectLst/>
                        </a:rPr>
                        <a:t> (DTE3) </a:t>
                      </a:r>
                      <a:endParaRPr lang="en-US"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fr-FR" sz="1600" u="none" strike="noStrike" dirty="0">
                          <a:effectLst/>
                        </a:rPr>
                        <a:t>Extended scope </a:t>
                      </a:r>
                      <a:endParaRPr lang="fr-FR"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en-US" sz="1600" u="none" strike="noStrike">
                          <a:effectLst/>
                        </a:rPr>
                        <a:t>3PM + support from JET magnetic data expert</a:t>
                      </a:r>
                      <a:endParaRPr lang="en-US" sz="1600" b="0" i="0" u="none" strike="noStrike">
                        <a:solidFill>
                          <a:srgbClr val="000000"/>
                        </a:solidFill>
                        <a:effectLst/>
                        <a:latin typeface="Calibri" panose="020F0502020204030204" pitchFamily="34" charset="0"/>
                      </a:endParaRPr>
                    </a:p>
                  </a:txBody>
                  <a:tcPr marL="7312" marR="7312" marT="7312" marB="0"/>
                </a:tc>
                <a:extLst>
                  <a:ext uri="{0D108BD9-81ED-4DB2-BD59-A6C34878D82A}">
                    <a16:rowId xmlns:a16="http://schemas.microsoft.com/office/drawing/2014/main" val="2749915385"/>
                  </a:ext>
                </a:extLst>
              </a:tr>
              <a:tr h="665368">
                <a:tc>
                  <a:txBody>
                    <a:bodyPr/>
                    <a:lstStyle/>
                    <a:p>
                      <a:pPr algn="l" fontAlgn="t"/>
                      <a:r>
                        <a:rPr lang="en-US" sz="1600" u="none" strike="noStrike" dirty="0" smtClean="0">
                          <a:effectLst/>
                        </a:rPr>
                        <a:t>Additional </a:t>
                      </a:r>
                      <a:r>
                        <a:rPr lang="en-US" sz="1600" u="none" strike="noStrike" dirty="0">
                          <a:effectLst/>
                        </a:rPr>
                        <a:t>s</a:t>
                      </a:r>
                      <a:r>
                        <a:rPr lang="en-US" sz="1600" u="none" strike="noStrike" dirty="0" smtClean="0">
                          <a:effectLst/>
                        </a:rPr>
                        <a:t>upport </a:t>
                      </a:r>
                      <a:r>
                        <a:rPr lang="en-US" sz="1600" u="none" strike="noStrike" dirty="0">
                          <a:effectLst/>
                        </a:rPr>
                        <a:t>for the </a:t>
                      </a:r>
                      <a:r>
                        <a:rPr lang="en-US" sz="1600" u="none" strike="noStrike" dirty="0" smtClean="0">
                          <a:effectLst/>
                        </a:rPr>
                        <a:t>EUROfusion multi-machine databases </a:t>
                      </a:r>
                      <a:endParaRPr lang="en-US"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en-US" sz="1600" u="none" strike="noStrike" dirty="0">
                          <a:effectLst/>
                        </a:rPr>
                        <a:t>Implement deep learning algorithms for pedestal and disruption </a:t>
                      </a:r>
                      <a:r>
                        <a:rPr lang="en-US" sz="1600" u="none" strike="noStrike" dirty="0" smtClean="0">
                          <a:effectLst/>
                        </a:rPr>
                        <a:t>predictions. Additional </a:t>
                      </a:r>
                      <a:r>
                        <a:rPr lang="en-US" sz="1600" u="none" strike="noStrike" dirty="0">
                          <a:effectLst/>
                        </a:rPr>
                        <a:t>support </a:t>
                      </a:r>
                      <a:r>
                        <a:rPr lang="en-US" sz="1600" u="none" strike="noStrike" dirty="0" smtClean="0">
                          <a:effectLst/>
                        </a:rPr>
                        <a:t>for JET/AUG/MAST</a:t>
                      </a:r>
                      <a:r>
                        <a:rPr lang="en-US" sz="1600" u="none" strike="noStrike" baseline="0" dirty="0" smtClean="0">
                          <a:effectLst/>
                        </a:rPr>
                        <a:t>-U data and </a:t>
                      </a:r>
                      <a:r>
                        <a:rPr lang="en-US" sz="1600" u="none" strike="noStrike" dirty="0" smtClean="0">
                          <a:effectLst/>
                        </a:rPr>
                        <a:t>1D </a:t>
                      </a:r>
                      <a:r>
                        <a:rPr lang="en-US" sz="1600" u="none" strike="noStrike" dirty="0">
                          <a:effectLst/>
                        </a:rPr>
                        <a:t>transport </a:t>
                      </a:r>
                      <a:r>
                        <a:rPr lang="en-US" sz="1600" u="none" strike="noStrike" dirty="0" smtClean="0">
                          <a:effectLst/>
                        </a:rPr>
                        <a:t>database.  </a:t>
                      </a:r>
                      <a:endParaRPr lang="en-US"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fr-FR" sz="1600" u="none" strike="noStrike" dirty="0">
                          <a:effectLst/>
                        </a:rPr>
                        <a:t>Extended scope </a:t>
                      </a:r>
                      <a:endParaRPr lang="fr-FR"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fr-FR" sz="1600" u="none" strike="noStrike">
                          <a:effectLst/>
                        </a:rPr>
                        <a:t>6PM / Year</a:t>
                      </a:r>
                      <a:endParaRPr lang="fr-FR" sz="1600" b="0" i="0" u="none" strike="noStrike">
                        <a:solidFill>
                          <a:srgbClr val="000000"/>
                        </a:solidFill>
                        <a:effectLst/>
                        <a:latin typeface="Calibri" panose="020F0502020204030204" pitchFamily="34" charset="0"/>
                      </a:endParaRPr>
                    </a:p>
                  </a:txBody>
                  <a:tcPr marL="7312" marR="7312" marT="7312" marB="0"/>
                </a:tc>
                <a:extLst>
                  <a:ext uri="{0D108BD9-81ED-4DB2-BD59-A6C34878D82A}">
                    <a16:rowId xmlns:a16="http://schemas.microsoft.com/office/drawing/2014/main" val="3083253888"/>
                  </a:ext>
                </a:extLst>
              </a:tr>
              <a:tr h="877408">
                <a:tc>
                  <a:txBody>
                    <a:bodyPr/>
                    <a:lstStyle/>
                    <a:p>
                      <a:pPr algn="l" fontAlgn="t"/>
                      <a:r>
                        <a:rPr lang="en-US" sz="1600" u="none" strike="noStrike" dirty="0" smtClean="0">
                          <a:effectLst/>
                        </a:rPr>
                        <a:t>Support </a:t>
                      </a:r>
                      <a:r>
                        <a:rPr lang="en-US" sz="1600" u="none" strike="noStrike" dirty="0">
                          <a:effectLst/>
                        </a:rPr>
                        <a:t>to ITER diagnostics procured by EU with the development of synthetic </a:t>
                      </a:r>
                      <a:r>
                        <a:rPr lang="en-US" sz="1600" u="none" strike="noStrike" dirty="0" smtClean="0">
                          <a:effectLst/>
                        </a:rPr>
                        <a:t>diagnostics </a:t>
                      </a:r>
                      <a:endParaRPr lang="en-US"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en-US" sz="1600" u="none" strike="noStrike" dirty="0">
                          <a:effectLst/>
                        </a:rPr>
                        <a:t>Europe is responsible for roughly 25% of all Diagnostics in ITER. The phase between FDR and operation can be between 2 – 8 years. During this period, low level of resources are foreseen by F4E to EU labs. </a:t>
                      </a:r>
                      <a:endParaRPr lang="en-US"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en-US" sz="1600" u="none" strike="noStrike" dirty="0">
                          <a:effectLst/>
                        </a:rPr>
                        <a:t>Beyond the scope baseline. Additional deliverable to strengthen </a:t>
                      </a:r>
                      <a:r>
                        <a:rPr lang="en-US" sz="1600" u="none" strike="noStrike" dirty="0" err="1">
                          <a:effectLst/>
                        </a:rPr>
                        <a:t>EUROfusion</a:t>
                      </a:r>
                      <a:r>
                        <a:rPr lang="en-US" sz="1600" u="none" strike="noStrike" dirty="0">
                          <a:effectLst/>
                        </a:rPr>
                        <a:t> role in ITER diagnostics analysis and operation </a:t>
                      </a:r>
                      <a:endParaRPr lang="en-US"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fr-FR" sz="1600" u="none" strike="noStrike">
                          <a:effectLst/>
                        </a:rPr>
                        <a:t>requires increase of budget</a:t>
                      </a:r>
                      <a:endParaRPr lang="fr-FR" sz="1600" b="0" i="0" u="none" strike="noStrike">
                        <a:solidFill>
                          <a:srgbClr val="000000"/>
                        </a:solidFill>
                        <a:effectLst/>
                        <a:latin typeface="Calibri" panose="020F0502020204030204" pitchFamily="34" charset="0"/>
                      </a:endParaRPr>
                    </a:p>
                  </a:txBody>
                  <a:tcPr marL="7312" marR="7312" marT="7312" marB="0"/>
                </a:tc>
                <a:extLst>
                  <a:ext uri="{0D108BD9-81ED-4DB2-BD59-A6C34878D82A}">
                    <a16:rowId xmlns:a16="http://schemas.microsoft.com/office/drawing/2014/main" val="4057981813"/>
                  </a:ext>
                </a:extLst>
              </a:tr>
              <a:tr h="877408">
                <a:tc>
                  <a:txBody>
                    <a:bodyPr/>
                    <a:lstStyle/>
                    <a:p>
                      <a:pPr algn="l" fontAlgn="t"/>
                      <a:r>
                        <a:rPr lang="en-US" sz="1600" u="none" strike="noStrike">
                          <a:effectLst/>
                        </a:rPr>
                        <a:t>2024 PrIO-2 Participation in the development of tools to analyse multiple diagnostics - Integrated data analysis</a:t>
                      </a:r>
                      <a:endParaRPr lang="en-US" sz="1600" b="0" i="0" u="none" strike="noStrike">
                        <a:solidFill>
                          <a:srgbClr val="000000"/>
                        </a:solidFill>
                        <a:effectLst/>
                        <a:latin typeface="Calibri" panose="020F0502020204030204" pitchFamily="34" charset="0"/>
                      </a:endParaRPr>
                    </a:p>
                  </a:txBody>
                  <a:tcPr marL="7312" marR="7312" marT="7312" marB="0"/>
                </a:tc>
                <a:tc>
                  <a:txBody>
                    <a:bodyPr/>
                    <a:lstStyle/>
                    <a:p>
                      <a:pPr algn="l" fontAlgn="t"/>
                      <a:r>
                        <a:rPr lang="en-US" sz="1600" u="none" strike="noStrike">
                          <a:effectLst/>
                        </a:rPr>
                        <a:t>In support to PrIO.2 Tasks. In complement to ITER contract. To be agreed with IO.</a:t>
                      </a:r>
                      <a:endParaRPr lang="en-US" sz="1600" b="0" i="0" u="none" strike="noStrike">
                        <a:solidFill>
                          <a:srgbClr val="000000"/>
                        </a:solidFill>
                        <a:effectLst/>
                        <a:latin typeface="Calibri" panose="020F0502020204030204" pitchFamily="34" charset="0"/>
                      </a:endParaRPr>
                    </a:p>
                  </a:txBody>
                  <a:tcPr marL="7312" marR="7312" marT="7312" marB="0"/>
                </a:tc>
                <a:tc>
                  <a:txBody>
                    <a:bodyPr/>
                    <a:lstStyle/>
                    <a:p>
                      <a:pPr algn="l" fontAlgn="t"/>
                      <a:r>
                        <a:rPr lang="en-US" sz="1600" u="none" strike="noStrike" dirty="0">
                          <a:effectLst/>
                        </a:rPr>
                        <a:t>Beyond the scope baseline. Additional deliverable  with  </a:t>
                      </a:r>
                      <a:r>
                        <a:rPr lang="en-US" sz="1600" u="none" strike="noStrike" dirty="0" err="1">
                          <a:effectLst/>
                        </a:rPr>
                        <a:t>EUROfusion</a:t>
                      </a:r>
                      <a:r>
                        <a:rPr lang="en-US" sz="1600" u="none" strike="noStrike" dirty="0">
                          <a:effectLst/>
                        </a:rPr>
                        <a:t> participation in  data analysis/validation for ITER</a:t>
                      </a:r>
                      <a:endParaRPr lang="en-US" sz="1600" b="0" i="0" u="none" strike="noStrike" dirty="0">
                        <a:solidFill>
                          <a:srgbClr val="000000"/>
                        </a:solidFill>
                        <a:effectLst/>
                        <a:latin typeface="Calibri" panose="020F0502020204030204" pitchFamily="34" charset="0"/>
                      </a:endParaRPr>
                    </a:p>
                  </a:txBody>
                  <a:tcPr marL="7312" marR="7312" marT="7312" marB="0"/>
                </a:tc>
                <a:tc>
                  <a:txBody>
                    <a:bodyPr/>
                    <a:lstStyle/>
                    <a:p>
                      <a:pPr algn="l" fontAlgn="t"/>
                      <a:r>
                        <a:rPr lang="fr-FR" sz="1600" u="none" strike="noStrike" dirty="0">
                          <a:effectLst/>
                        </a:rPr>
                        <a:t>+6-12PM /</a:t>
                      </a:r>
                      <a:r>
                        <a:rPr lang="fr-FR" sz="1600" u="none" strike="noStrike" dirty="0" err="1">
                          <a:effectLst/>
                        </a:rPr>
                        <a:t>year</a:t>
                      </a:r>
                      <a:endParaRPr lang="fr-FR" sz="1600" b="0" i="0" u="none" strike="noStrike" dirty="0">
                        <a:solidFill>
                          <a:srgbClr val="000000"/>
                        </a:solidFill>
                        <a:effectLst/>
                        <a:latin typeface="Calibri" panose="020F0502020204030204" pitchFamily="34" charset="0"/>
                      </a:endParaRPr>
                    </a:p>
                  </a:txBody>
                  <a:tcPr marL="7312" marR="7312" marT="7312" marB="0"/>
                </a:tc>
                <a:extLst>
                  <a:ext uri="{0D108BD9-81ED-4DB2-BD59-A6C34878D82A}">
                    <a16:rowId xmlns:a16="http://schemas.microsoft.com/office/drawing/2014/main" val="399309983"/>
                  </a:ext>
                </a:extLst>
              </a:tr>
            </a:tbl>
          </a:graphicData>
        </a:graphic>
      </p:graphicFrame>
    </p:spTree>
    <p:extLst>
      <p:ext uri="{BB962C8B-B14F-4D97-AF65-F5344CB8AC3E}">
        <p14:creationId xmlns:p14="http://schemas.microsoft.com/office/powerpoint/2010/main" val="1253487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2024-2025 high </a:t>
            </a:r>
            <a:r>
              <a:rPr lang="fr-FR" dirty="0" err="1" smtClean="0"/>
              <a:t>level</a:t>
            </a:r>
            <a:r>
              <a:rPr lang="fr-FR" dirty="0" smtClean="0"/>
              <a:t> objectives </a:t>
            </a:r>
            <a:endParaRPr lang="fr-FR" dirty="0"/>
          </a:p>
        </p:txBody>
      </p:sp>
      <p:sp>
        <p:nvSpPr>
          <p:cNvPr id="3" name="Espace réservé du pied de page 2"/>
          <p:cNvSpPr>
            <a:spLocks noGrp="1"/>
          </p:cNvSpPr>
          <p:nvPr>
            <p:ph type="ftr" sz="quarter" idx="11"/>
          </p:nvPr>
        </p:nvSpPr>
        <p:spPr>
          <a:xfrm>
            <a:off x="119350" y="6559711"/>
            <a:ext cx="4536489"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692696"/>
            <a:ext cx="11953328" cy="6480720"/>
          </a:xfrm>
        </p:spPr>
        <p:txBody>
          <a:bodyPr>
            <a:normAutofit fontScale="77500" lnSpcReduction="20000"/>
          </a:bodyPr>
          <a:lstStyle/>
          <a:p>
            <a:r>
              <a:rPr lang="fr-FR" dirty="0" smtClean="0"/>
              <a:t>BUG/ELISE </a:t>
            </a:r>
          </a:p>
          <a:p>
            <a:pPr lvl="1"/>
            <a:r>
              <a:rPr lang="fr-FR" dirty="0" err="1" smtClean="0"/>
              <a:t>Both</a:t>
            </a:r>
            <a:r>
              <a:rPr lang="fr-FR" dirty="0" smtClean="0"/>
              <a:t> </a:t>
            </a:r>
            <a:r>
              <a:rPr lang="fr-FR" dirty="0" err="1" smtClean="0"/>
              <a:t>facilities</a:t>
            </a:r>
            <a:r>
              <a:rPr lang="fr-FR" dirty="0" smtClean="0"/>
              <a:t> have full </a:t>
            </a:r>
            <a:r>
              <a:rPr lang="fr-FR" dirty="0" err="1" smtClean="0"/>
              <a:t>steady</a:t>
            </a:r>
            <a:r>
              <a:rPr lang="fr-FR" dirty="0" smtClean="0"/>
              <a:t>-state </a:t>
            </a:r>
            <a:r>
              <a:rPr lang="fr-FR" dirty="0" err="1" smtClean="0"/>
              <a:t>capabilities</a:t>
            </a:r>
            <a:r>
              <a:rPr lang="fr-FR" dirty="0" smtClean="0"/>
              <a:t> (up to 1h) to </a:t>
            </a:r>
            <a:r>
              <a:rPr lang="fr-FR" dirty="0" err="1" smtClean="0"/>
              <a:t>be</a:t>
            </a:r>
            <a:r>
              <a:rPr lang="fr-FR" dirty="0" smtClean="0"/>
              <a:t> </a:t>
            </a:r>
            <a:r>
              <a:rPr lang="fr-FR" dirty="0" err="1" smtClean="0"/>
              <a:t>exploited</a:t>
            </a:r>
            <a:r>
              <a:rPr lang="fr-FR" dirty="0" smtClean="0"/>
              <a:t> in 2024-2025 </a:t>
            </a:r>
          </a:p>
          <a:p>
            <a:pPr lvl="1"/>
            <a:r>
              <a:rPr lang="en-US" dirty="0"/>
              <a:t>Suppression of co-extracted electrons in </a:t>
            </a:r>
            <a:r>
              <a:rPr lang="en-US" dirty="0" smtClean="0"/>
              <a:t>Deuterium </a:t>
            </a:r>
            <a:endParaRPr lang="en-US" dirty="0"/>
          </a:p>
          <a:p>
            <a:pPr lvl="1"/>
            <a:r>
              <a:rPr lang="en-US" dirty="0"/>
              <a:t>Beam optics</a:t>
            </a:r>
          </a:p>
          <a:p>
            <a:pPr lvl="1"/>
            <a:r>
              <a:rPr lang="en-US" dirty="0"/>
              <a:t>Pioneering tech. modifications &amp;  physics </a:t>
            </a:r>
            <a:r>
              <a:rPr lang="en-US" dirty="0" smtClean="0"/>
              <a:t>insights (e.g. Cs management) </a:t>
            </a:r>
            <a:endParaRPr lang="fr-FR" dirty="0" smtClean="0"/>
          </a:p>
          <a:p>
            <a:r>
              <a:rPr lang="fr-FR" dirty="0" smtClean="0"/>
              <a:t>SPIDER: </a:t>
            </a:r>
          </a:p>
          <a:p>
            <a:pPr lvl="1"/>
            <a:r>
              <a:rPr lang="en-GB" dirty="0"/>
              <a:t>The experimental phase will begin by the end of </a:t>
            </a:r>
            <a:r>
              <a:rPr lang="en-GB" dirty="0" smtClean="0"/>
              <a:t>2023 and continue in 2024 </a:t>
            </a:r>
          </a:p>
          <a:p>
            <a:pPr lvl="2"/>
            <a:r>
              <a:rPr lang="en-US" dirty="0"/>
              <a:t>Investigation of the source modifications (reversal of </a:t>
            </a:r>
            <a:r>
              <a:rPr lang="en-US" dirty="0" smtClean="0"/>
              <a:t>Extraction Grid </a:t>
            </a:r>
            <a:r>
              <a:rPr lang="en-US" dirty="0"/>
              <a:t>magnets; new permanent magnets in plasma box walls)</a:t>
            </a:r>
          </a:p>
          <a:p>
            <a:pPr lvl="2"/>
            <a:r>
              <a:rPr lang="en-US" dirty="0"/>
              <a:t>First test of beam operation with entire segment</a:t>
            </a:r>
          </a:p>
          <a:p>
            <a:pPr lvl="2"/>
            <a:r>
              <a:rPr lang="en-US" dirty="0"/>
              <a:t>B</a:t>
            </a:r>
            <a:r>
              <a:rPr lang="en-GB" dirty="0" err="1" smtClean="0"/>
              <a:t>eam</a:t>
            </a:r>
            <a:r>
              <a:rPr lang="en-GB" dirty="0" smtClean="0"/>
              <a:t> </a:t>
            </a:r>
            <a:r>
              <a:rPr lang="en-GB" dirty="0"/>
              <a:t>physics </a:t>
            </a:r>
            <a:r>
              <a:rPr lang="en-GB" dirty="0" smtClean="0"/>
              <a:t>characterization: </a:t>
            </a:r>
            <a:r>
              <a:rPr lang="en-US" dirty="0"/>
              <a:t>d</a:t>
            </a:r>
            <a:r>
              <a:rPr lang="en-US" dirty="0" smtClean="0"/>
              <a:t>emonstration </a:t>
            </a:r>
            <a:r>
              <a:rPr lang="en-US" dirty="0"/>
              <a:t>of extraction and acceleration over one full beam </a:t>
            </a:r>
            <a:r>
              <a:rPr lang="en-US" dirty="0" smtClean="0"/>
              <a:t>segment</a:t>
            </a:r>
          </a:p>
          <a:p>
            <a:pPr lvl="1"/>
            <a:r>
              <a:rPr lang="en-GB" dirty="0" smtClean="0"/>
              <a:t>In mid-2024,  a shutdown is planned for the installation of the RF solid state amplifiers and the Vacuum Enhancement system</a:t>
            </a:r>
          </a:p>
          <a:p>
            <a:r>
              <a:rPr lang="en-US" dirty="0" smtClean="0"/>
              <a:t>MITICA</a:t>
            </a:r>
          </a:p>
          <a:p>
            <a:pPr lvl="1"/>
            <a:r>
              <a:rPr lang="en-GB" dirty="0" smtClean="0"/>
              <a:t>HV test </a:t>
            </a:r>
            <a:r>
              <a:rPr lang="en-GB" dirty="0"/>
              <a:t>in vacuum </a:t>
            </a:r>
            <a:r>
              <a:rPr lang="en-GB" dirty="0" smtClean="0"/>
              <a:t> in </a:t>
            </a:r>
            <a:r>
              <a:rPr lang="en-GB" dirty="0"/>
              <a:t>autumn 2023 </a:t>
            </a:r>
            <a:r>
              <a:rPr lang="en-GB" dirty="0" smtClean="0"/>
              <a:t>-until </a:t>
            </a:r>
            <a:r>
              <a:rPr lang="en-GB" dirty="0"/>
              <a:t>mid-2024 when the </a:t>
            </a:r>
            <a:r>
              <a:rPr lang="en-GB" dirty="0" smtClean="0"/>
              <a:t>repair </a:t>
            </a:r>
            <a:r>
              <a:rPr lang="en-GB" dirty="0"/>
              <a:t>and improvement phase of the power supplies will </a:t>
            </a:r>
            <a:r>
              <a:rPr lang="en-GB" dirty="0" smtClean="0"/>
              <a:t>begin</a:t>
            </a:r>
          </a:p>
          <a:p>
            <a:pPr lvl="1"/>
            <a:r>
              <a:rPr lang="en-GB" dirty="0" smtClean="0"/>
              <a:t>In </a:t>
            </a:r>
            <a:r>
              <a:rPr lang="en-GB" dirty="0"/>
              <a:t>the second half of 2024, the additional protections together with the new components to replace the damaged ones will be delivered on site and the installation phase will begin, which should be completed by the end of </a:t>
            </a:r>
            <a:r>
              <a:rPr lang="en-GB" dirty="0" smtClean="0"/>
              <a:t>2024</a:t>
            </a:r>
            <a:endParaRPr lang="en-GB" dirty="0"/>
          </a:p>
          <a:p>
            <a:pPr lvl="1"/>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40</a:t>
            </a:fld>
            <a:endParaRPr lang="en-GB" dirty="0"/>
          </a:p>
        </p:txBody>
      </p:sp>
    </p:spTree>
    <p:extLst>
      <p:ext uri="{BB962C8B-B14F-4D97-AF65-F5344CB8AC3E}">
        <p14:creationId xmlns:p14="http://schemas.microsoft.com/office/powerpoint/2010/main" val="4656253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4294967295"/>
          </p:nvPr>
        </p:nvSpPr>
        <p:spPr>
          <a:xfrm>
            <a:off x="0" y="6559550"/>
            <a:ext cx="4191000" cy="330200"/>
          </a:xfrm>
        </p:spPr>
        <p:txBody>
          <a:bodyPr/>
          <a:lstStyle/>
          <a:p>
            <a:r>
              <a:rPr lang="fr-FR" smtClean="0"/>
              <a:t>X. LITAUDON &amp; G. FALCHETTO  |  FSD 2024 Planning Meeting  |  20-21 09 2023 </a:t>
            </a:r>
            <a:endParaRPr lang="en-GB" dirty="0"/>
          </a:p>
        </p:txBody>
      </p:sp>
      <p:sp>
        <p:nvSpPr>
          <p:cNvPr id="5" name="Espace réservé du numéro de diapositive 4"/>
          <p:cNvSpPr>
            <a:spLocks noGrp="1"/>
          </p:cNvSpPr>
          <p:nvPr>
            <p:ph type="sldNum" sz="quarter" idx="4294967295"/>
          </p:nvPr>
        </p:nvSpPr>
        <p:spPr>
          <a:xfrm>
            <a:off x="11471275" y="6608763"/>
            <a:ext cx="720725" cy="200025"/>
          </a:xfrm>
        </p:spPr>
        <p:txBody>
          <a:bodyPr/>
          <a:lstStyle/>
          <a:p>
            <a:fld id="{6A6D9FA1-99C7-4910-8E32-B85D378B0060}" type="slidenum">
              <a:rPr lang="en-GB" smtClean="0"/>
              <a:pPr/>
              <a:t>41</a:t>
            </a:fld>
            <a:endParaRPr lang="en-GB" dirty="0"/>
          </a:p>
        </p:txBody>
      </p:sp>
      <p:sp>
        <p:nvSpPr>
          <p:cNvPr id="6" name="Rectangle 5"/>
          <p:cNvSpPr/>
          <p:nvPr/>
        </p:nvSpPr>
        <p:spPr>
          <a:xfrm>
            <a:off x="263352" y="2204864"/>
            <a:ext cx="9217024" cy="1735860"/>
          </a:xfrm>
          <a:prstGeom prst="rect">
            <a:avLst/>
          </a:prstGeom>
        </p:spPr>
        <p:txBody>
          <a:bodyPr wrap="square">
            <a:spAutoFit/>
          </a:bodyPr>
          <a:lstStyle/>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SP-2.	Preparation of ITER first experimental campaigns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SP-3.	Plant systems and plasma operation</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0"/>
              </a:spcAft>
            </a:pPr>
            <a:r>
              <a:rPr lang="en-US"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rPr>
              <a:t>SP-4.	ITER Neutral Beam Test Facility and R&amp;D </a:t>
            </a:r>
            <a:endParaRPr lang="fr-FR" sz="2400" b="1" dirty="0">
              <a:solidFill>
                <a:schemeClr val="tx1">
                  <a:lumMod val="75000"/>
                  <a:lumOff val="25000"/>
                </a:schemeClr>
              </a:solidFill>
              <a:latin typeface="Calibri" panose="020F0502020204030204" pitchFamily="34" charset="0"/>
              <a:ea typeface="SimSun" panose="02010600030101010101" pitchFamily="2" charset="-122"/>
              <a:cs typeface="Arial" panose="020B0604020202020204" pitchFamily="34" charset="0"/>
            </a:endParaRPr>
          </a:p>
          <a:p>
            <a:r>
              <a:rPr lang="en-US" sz="2400" b="1" dirty="0">
                <a:latin typeface="Calibri" panose="020F0502020204030204" pitchFamily="34" charset="0"/>
                <a:ea typeface="SimSun" panose="02010600030101010101" pitchFamily="2" charset="-122"/>
                <a:cs typeface="Arial" panose="020B0604020202020204" pitchFamily="34" charset="0"/>
              </a:rPr>
              <a:t>SP-5.	</a:t>
            </a:r>
            <a:r>
              <a:rPr lang="en-US" sz="2400" b="1" dirty="0" err="1">
                <a:latin typeface="Calibri" panose="020F0502020204030204" pitchFamily="34" charset="0"/>
                <a:ea typeface="SimSun" panose="02010600030101010101" pitchFamily="2" charset="-122"/>
                <a:cs typeface="Arial" panose="020B0604020202020204" pitchFamily="34" charset="0"/>
              </a:rPr>
              <a:t>Neutronics</a:t>
            </a:r>
            <a:r>
              <a:rPr lang="en-US" sz="2400" b="1" dirty="0">
                <a:latin typeface="Calibri" panose="020F0502020204030204" pitchFamily="34" charset="0"/>
                <a:ea typeface="SimSun" panose="02010600030101010101" pitchFamily="2" charset="-122"/>
                <a:cs typeface="Arial" panose="020B0604020202020204" pitchFamily="34" charset="0"/>
              </a:rPr>
              <a:t>, Nuclear waste and Safety</a:t>
            </a:r>
            <a:endParaRPr lang="fr-FR" sz="2400" b="1" dirty="0"/>
          </a:p>
        </p:txBody>
      </p:sp>
    </p:spTree>
    <p:extLst>
      <p:ext uri="{BB962C8B-B14F-4D97-AF65-F5344CB8AC3E}">
        <p14:creationId xmlns:p14="http://schemas.microsoft.com/office/powerpoint/2010/main" val="291706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SP-5 General </a:t>
            </a:r>
            <a:r>
              <a:rPr lang="fr-FR" dirty="0" err="1" smtClean="0"/>
              <a:t>comments</a:t>
            </a:r>
            <a:r>
              <a:rPr lang="fr-FR" dirty="0" smtClean="0"/>
              <a:t> </a:t>
            </a:r>
            <a:endParaRPr lang="fr-FR" dirty="0"/>
          </a:p>
        </p:txBody>
      </p:sp>
      <p:sp>
        <p:nvSpPr>
          <p:cNvPr id="3" name="Espace réservé du pied de page 2"/>
          <p:cNvSpPr>
            <a:spLocks noGrp="1"/>
          </p:cNvSpPr>
          <p:nvPr>
            <p:ph type="ftr" sz="quarter" idx="11"/>
          </p:nvPr>
        </p:nvSpPr>
        <p:spPr>
          <a:xfrm>
            <a:off x="119350" y="6559711"/>
            <a:ext cx="4824521"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606890"/>
            <a:ext cx="11809312" cy="6282435"/>
          </a:xfrm>
        </p:spPr>
        <p:txBody>
          <a:bodyPr>
            <a:normAutofit fontScale="77500" lnSpcReduction="20000"/>
          </a:bodyPr>
          <a:lstStyle/>
          <a:p>
            <a:r>
              <a:rPr lang="fr-FR" dirty="0" smtClean="0"/>
              <a:t>SP-5 JET </a:t>
            </a:r>
            <a:r>
              <a:rPr lang="fr-FR" dirty="0" err="1" smtClean="0"/>
              <a:t>activities</a:t>
            </a:r>
            <a:r>
              <a:rPr lang="fr-FR" dirty="0" smtClean="0"/>
              <a:t> (2024-2025) </a:t>
            </a:r>
          </a:p>
          <a:p>
            <a:pPr lvl="1"/>
            <a:r>
              <a:rPr lang="fr-FR" b="1" dirty="0" smtClean="0"/>
              <a:t>Finalise DTE2 &amp; DTE3 </a:t>
            </a:r>
            <a:r>
              <a:rPr lang="fr-FR" b="1" dirty="0" err="1" smtClean="0"/>
              <a:t>analysis</a:t>
            </a:r>
            <a:r>
              <a:rPr lang="fr-FR" b="1" dirty="0" smtClean="0"/>
              <a:t> and publication and </a:t>
            </a:r>
            <a:r>
              <a:rPr lang="fr-FR" b="1" dirty="0" err="1" smtClean="0"/>
              <a:t>consequences</a:t>
            </a:r>
            <a:r>
              <a:rPr lang="fr-FR" b="1" dirty="0" smtClean="0"/>
              <a:t> for ITER </a:t>
            </a:r>
          </a:p>
          <a:p>
            <a:r>
              <a:rPr lang="it-IT" dirty="0" smtClean="0">
                <a:solidFill>
                  <a:srgbClr val="FF0000"/>
                </a:solidFill>
                <a:latin typeface="Arial" panose="020B0604020202020204" pitchFamily="34" charset="0"/>
              </a:rPr>
              <a:t>Assess the impact </a:t>
            </a:r>
            <a:r>
              <a:rPr lang="it-IT" dirty="0">
                <a:solidFill>
                  <a:srgbClr val="FF0000"/>
                </a:solidFill>
                <a:latin typeface="Arial" panose="020B0604020202020204" pitchFamily="34" charset="0"/>
              </a:rPr>
              <a:t>of ITER rebaselining </a:t>
            </a:r>
            <a:r>
              <a:rPr lang="it-IT" dirty="0" smtClean="0">
                <a:solidFill>
                  <a:srgbClr val="FF0000"/>
                </a:solidFill>
                <a:latin typeface="Arial" panose="020B0604020202020204" pitchFamily="34" charset="0"/>
              </a:rPr>
              <a:t>and new </a:t>
            </a:r>
            <a:r>
              <a:rPr lang="it-IT" dirty="0">
                <a:solidFill>
                  <a:srgbClr val="FF0000"/>
                </a:solidFill>
                <a:latin typeface="Arial" panose="020B0604020202020204" pitchFamily="34" charset="0"/>
              </a:rPr>
              <a:t>opportunities to increase our support to </a:t>
            </a:r>
            <a:r>
              <a:rPr lang="it-IT" dirty="0" smtClean="0">
                <a:solidFill>
                  <a:srgbClr val="FF0000"/>
                </a:solidFill>
                <a:latin typeface="Arial" panose="020B0604020202020204" pitchFamily="34" charset="0"/>
              </a:rPr>
              <a:t>ITER</a:t>
            </a:r>
            <a:endParaRPr lang="fr-FR" dirty="0" smtClean="0">
              <a:solidFill>
                <a:srgbClr val="FF0000"/>
              </a:solidFill>
            </a:endParaRPr>
          </a:p>
          <a:p>
            <a:r>
              <a:rPr lang="fr-FR" dirty="0" smtClean="0"/>
              <a:t>ITER-IO </a:t>
            </a:r>
            <a:r>
              <a:rPr lang="fr-FR" dirty="0" err="1" smtClean="0"/>
              <a:t>is</a:t>
            </a:r>
            <a:r>
              <a:rPr lang="fr-FR" dirty="0" smtClean="0"/>
              <a:t> </a:t>
            </a:r>
            <a:r>
              <a:rPr lang="fr-FR" dirty="0" err="1" smtClean="0"/>
              <a:t>preparing</a:t>
            </a:r>
            <a:r>
              <a:rPr lang="fr-FR" dirty="0" smtClean="0"/>
              <a:t> </a:t>
            </a:r>
            <a:r>
              <a:rPr lang="fr-FR" dirty="0" err="1" smtClean="0"/>
              <a:t>two</a:t>
            </a:r>
            <a:r>
              <a:rPr lang="fr-FR" dirty="0" smtClean="0"/>
              <a:t> roadmaps on ACP and </a:t>
            </a:r>
            <a:r>
              <a:rPr lang="fr-FR" dirty="0" err="1" smtClean="0"/>
              <a:t>nuclear</a:t>
            </a:r>
            <a:r>
              <a:rPr lang="fr-FR" dirty="0" smtClean="0"/>
              <a:t> </a:t>
            </a:r>
            <a:r>
              <a:rPr lang="fr-FR" dirty="0" err="1" smtClean="0"/>
              <a:t>analysis</a:t>
            </a:r>
            <a:r>
              <a:rPr lang="fr-FR" dirty="0" smtClean="0"/>
              <a:t>:  </a:t>
            </a:r>
            <a:r>
              <a:rPr lang="fr-FR" dirty="0" err="1" smtClean="0"/>
              <a:t>PrIO</a:t>
            </a:r>
            <a:r>
              <a:rPr lang="fr-FR" dirty="0" smtClean="0"/>
              <a:t> </a:t>
            </a:r>
            <a:r>
              <a:rPr lang="fr-FR" dirty="0" err="1" smtClean="0"/>
              <a:t>will</a:t>
            </a:r>
            <a:r>
              <a:rPr lang="fr-FR" dirty="0" smtClean="0"/>
              <a:t> </a:t>
            </a:r>
            <a:r>
              <a:rPr lang="fr-FR" dirty="0" err="1" smtClean="0"/>
              <a:t>be</a:t>
            </a:r>
            <a:r>
              <a:rPr lang="fr-FR" dirty="0" smtClean="0"/>
              <a:t> </a:t>
            </a:r>
            <a:r>
              <a:rPr lang="fr-FR" dirty="0" err="1" smtClean="0"/>
              <a:t>involved</a:t>
            </a:r>
            <a:r>
              <a:rPr lang="fr-FR" dirty="0" smtClean="0"/>
              <a:t> </a:t>
            </a:r>
            <a:r>
              <a:rPr lang="fr-FR" dirty="0" err="1" smtClean="0"/>
              <a:t>before</a:t>
            </a:r>
            <a:r>
              <a:rPr lang="fr-FR" dirty="0" smtClean="0"/>
              <a:t> the </a:t>
            </a:r>
            <a:r>
              <a:rPr lang="fr-FR" dirty="0" err="1" smtClean="0"/>
              <a:t>summer</a:t>
            </a:r>
            <a:r>
              <a:rPr lang="fr-FR" dirty="0" smtClean="0"/>
              <a:t>.  </a:t>
            </a:r>
          </a:p>
          <a:p>
            <a:pPr lvl="1"/>
            <a:r>
              <a:rPr lang="fr-FR" b="1" dirty="0"/>
              <a:t>Meeting </a:t>
            </a:r>
            <a:r>
              <a:rPr lang="fr-FR" b="1" dirty="0" err="1"/>
              <a:t>organised</a:t>
            </a:r>
            <a:r>
              <a:rPr lang="fr-FR" b="1" dirty="0"/>
              <a:t> </a:t>
            </a:r>
            <a:r>
              <a:rPr lang="fr-FR" b="1" dirty="0" err="1"/>
              <a:t>with</a:t>
            </a:r>
            <a:r>
              <a:rPr lang="fr-FR" b="1" dirty="0"/>
              <a:t> Yannick Le </a:t>
            </a:r>
            <a:r>
              <a:rPr lang="fr-FR" b="1" dirty="0" err="1"/>
              <a:t>Tonqueze</a:t>
            </a:r>
            <a:r>
              <a:rPr lang="fr-FR" b="1" dirty="0"/>
              <a:t> and </a:t>
            </a:r>
            <a:r>
              <a:rPr lang="fr-FR" b="1" dirty="0" err="1"/>
              <a:t>his</a:t>
            </a:r>
            <a:r>
              <a:rPr lang="fr-FR" b="1" dirty="0"/>
              <a:t> group to </a:t>
            </a:r>
            <a:r>
              <a:rPr lang="fr-FR" b="1" dirty="0" err="1"/>
              <a:t>discuss</a:t>
            </a:r>
            <a:r>
              <a:rPr lang="fr-FR" b="1" dirty="0"/>
              <a:t> the implications and future </a:t>
            </a:r>
            <a:r>
              <a:rPr lang="fr-FR" b="1" dirty="0" smtClean="0"/>
              <a:t>plan</a:t>
            </a:r>
            <a:endParaRPr lang="fr-FR" dirty="0" smtClean="0"/>
          </a:p>
          <a:p>
            <a:r>
              <a:rPr lang="fr-FR" dirty="0"/>
              <a:t>New </a:t>
            </a:r>
            <a:r>
              <a:rPr lang="fr-FR" dirty="0" err="1"/>
              <a:t>opportunities</a:t>
            </a:r>
            <a:r>
              <a:rPr lang="fr-FR" dirty="0"/>
              <a:t> </a:t>
            </a:r>
            <a:r>
              <a:rPr lang="fr-FR" dirty="0" err="1"/>
              <a:t>with</a:t>
            </a:r>
            <a:r>
              <a:rPr lang="fr-FR" dirty="0"/>
              <a:t> the </a:t>
            </a:r>
            <a:r>
              <a:rPr lang="fr-FR" dirty="0" err="1"/>
              <a:t>two</a:t>
            </a:r>
            <a:r>
              <a:rPr lang="fr-FR" dirty="0"/>
              <a:t> stages </a:t>
            </a:r>
            <a:r>
              <a:rPr lang="fr-FR" dirty="0" err="1"/>
              <a:t>licencing</a:t>
            </a:r>
            <a:r>
              <a:rPr lang="fr-FR" dirty="0"/>
              <a:t> </a:t>
            </a:r>
            <a:r>
              <a:rPr lang="fr-FR" dirty="0" err="1"/>
              <a:t>process</a:t>
            </a:r>
            <a:r>
              <a:rPr lang="fr-FR" dirty="0"/>
              <a:t> </a:t>
            </a:r>
            <a:r>
              <a:rPr lang="fr-FR" dirty="0" err="1" smtClean="0"/>
              <a:t>based</a:t>
            </a:r>
            <a:r>
              <a:rPr lang="fr-FR" dirty="0" smtClean="0"/>
              <a:t> on JET </a:t>
            </a:r>
            <a:r>
              <a:rPr lang="fr-FR" dirty="0" err="1" smtClean="0"/>
              <a:t>experience</a:t>
            </a:r>
            <a:endParaRPr lang="fr-FR" dirty="0"/>
          </a:p>
          <a:p>
            <a:pPr lvl="1"/>
            <a:r>
              <a:rPr lang="fr-FR" b="1" dirty="0"/>
              <a:t>Contribution to the </a:t>
            </a:r>
            <a:r>
              <a:rPr lang="fr-FR" b="1" dirty="0" err="1"/>
              <a:t>neutronic</a:t>
            </a:r>
            <a:r>
              <a:rPr lang="fr-FR" b="1" dirty="0"/>
              <a:t> expertise for building the validation and </a:t>
            </a:r>
            <a:r>
              <a:rPr lang="fr-FR" b="1" dirty="0" err="1" smtClean="0"/>
              <a:t>demonstration</a:t>
            </a:r>
            <a:r>
              <a:rPr lang="fr-FR" b="1" dirty="0" smtClean="0"/>
              <a:t> </a:t>
            </a:r>
            <a:r>
              <a:rPr lang="fr-FR" b="1" dirty="0"/>
              <a:t>for the </a:t>
            </a:r>
            <a:r>
              <a:rPr lang="fr-FR" b="1" dirty="0" err="1" smtClean="0"/>
              <a:t>licensing</a:t>
            </a:r>
            <a:r>
              <a:rPr lang="fr-FR" b="1" dirty="0" smtClean="0"/>
              <a:t> </a:t>
            </a:r>
            <a:r>
              <a:rPr lang="fr-FR" b="1" dirty="0" err="1" smtClean="0"/>
              <a:t>process</a:t>
            </a:r>
            <a:r>
              <a:rPr lang="fr-FR" b="1" dirty="0" smtClean="0"/>
              <a:t> </a:t>
            </a:r>
            <a:endParaRPr lang="fr-FR" b="1" dirty="0"/>
          </a:p>
          <a:p>
            <a:pPr lvl="1"/>
            <a:r>
              <a:rPr lang="fr-FR" b="1" dirty="0"/>
              <a:t>Validation of </a:t>
            </a:r>
            <a:r>
              <a:rPr lang="fr-FR" b="1" dirty="0" smtClean="0"/>
              <a:t>radiation </a:t>
            </a:r>
            <a:r>
              <a:rPr lang="fr-FR" b="1" dirty="0"/>
              <a:t>dose </a:t>
            </a:r>
            <a:r>
              <a:rPr lang="fr-FR" b="1" dirty="0" err="1"/>
              <a:t>map</a:t>
            </a:r>
            <a:r>
              <a:rPr lang="fr-FR" b="1" dirty="0"/>
              <a:t> in </a:t>
            </a:r>
            <a:r>
              <a:rPr lang="fr-FR" b="1" dirty="0" smtClean="0"/>
              <a:t>DD/DT-1: </a:t>
            </a:r>
            <a:r>
              <a:rPr lang="fr-FR" b="1" dirty="0" err="1" smtClean="0">
                <a:solidFill>
                  <a:srgbClr val="002060"/>
                </a:solidFill>
              </a:rPr>
              <a:t>develop</a:t>
            </a:r>
            <a:r>
              <a:rPr lang="fr-FR" b="1" dirty="0" smtClean="0">
                <a:solidFill>
                  <a:srgbClr val="002060"/>
                </a:solidFill>
              </a:rPr>
              <a:t> </a:t>
            </a:r>
            <a:r>
              <a:rPr lang="fr-FR" b="1" dirty="0" err="1">
                <a:solidFill>
                  <a:srgbClr val="002060"/>
                </a:solidFill>
              </a:rPr>
              <a:t>methodology</a:t>
            </a:r>
            <a:r>
              <a:rPr lang="fr-FR" b="1" dirty="0">
                <a:solidFill>
                  <a:srgbClr val="002060"/>
                </a:solidFill>
              </a:rPr>
              <a:t> and </a:t>
            </a:r>
            <a:r>
              <a:rPr lang="fr-FR" b="1" dirty="0" err="1" smtClean="0">
                <a:solidFill>
                  <a:srgbClr val="002060"/>
                </a:solidFill>
              </a:rPr>
              <a:t>neutronic</a:t>
            </a:r>
            <a:r>
              <a:rPr lang="fr-FR" b="1" dirty="0" smtClean="0">
                <a:solidFill>
                  <a:srgbClr val="002060"/>
                </a:solidFill>
              </a:rPr>
              <a:t> </a:t>
            </a:r>
            <a:r>
              <a:rPr lang="fr-FR" b="1" dirty="0" err="1">
                <a:solidFill>
                  <a:srgbClr val="002060"/>
                </a:solidFill>
              </a:rPr>
              <a:t>experimental</a:t>
            </a:r>
            <a:r>
              <a:rPr lang="fr-FR" b="1" dirty="0">
                <a:solidFill>
                  <a:srgbClr val="002060"/>
                </a:solidFill>
              </a:rPr>
              <a:t> </a:t>
            </a:r>
            <a:r>
              <a:rPr lang="fr-FR" b="1" dirty="0" err="1">
                <a:solidFill>
                  <a:srgbClr val="002060"/>
                </a:solidFill>
              </a:rPr>
              <a:t>research</a:t>
            </a:r>
            <a:r>
              <a:rPr lang="fr-FR" b="1" dirty="0">
                <a:solidFill>
                  <a:srgbClr val="002060"/>
                </a:solidFill>
              </a:rPr>
              <a:t> plan </a:t>
            </a:r>
            <a:r>
              <a:rPr lang="fr-FR" b="1" dirty="0" smtClean="0"/>
              <a:t>for</a:t>
            </a:r>
            <a:r>
              <a:rPr lang="fr-FR" b="1" dirty="0" smtClean="0">
                <a:solidFill>
                  <a:srgbClr val="002060"/>
                </a:solidFill>
              </a:rPr>
              <a:t> </a:t>
            </a:r>
            <a:r>
              <a:rPr lang="fr-FR" b="1" dirty="0">
                <a:solidFill>
                  <a:srgbClr val="002060"/>
                </a:solidFill>
              </a:rPr>
              <a:t>ITER, </a:t>
            </a:r>
            <a:r>
              <a:rPr lang="fr-FR" b="1" dirty="0" err="1">
                <a:solidFill>
                  <a:srgbClr val="002060"/>
                </a:solidFill>
              </a:rPr>
              <a:t>transfer</a:t>
            </a:r>
            <a:r>
              <a:rPr lang="fr-FR" b="1" dirty="0">
                <a:solidFill>
                  <a:srgbClr val="002060"/>
                </a:solidFill>
              </a:rPr>
              <a:t> know-how and expertise </a:t>
            </a:r>
            <a:r>
              <a:rPr lang="fr-FR" b="1" dirty="0" smtClean="0">
                <a:solidFill>
                  <a:srgbClr val="002060"/>
                </a:solidFill>
              </a:rPr>
              <a:t> </a:t>
            </a:r>
            <a:endParaRPr lang="fr-FR" b="1" dirty="0">
              <a:solidFill>
                <a:srgbClr val="002060"/>
              </a:solidFill>
            </a:endParaRPr>
          </a:p>
          <a:p>
            <a:r>
              <a:rPr lang="fr-FR" dirty="0" err="1"/>
              <a:t>Stir</a:t>
            </a:r>
            <a:r>
              <a:rPr lang="fr-FR" dirty="0"/>
              <a:t> the </a:t>
            </a:r>
            <a:r>
              <a:rPr lang="fr-FR" dirty="0" err="1"/>
              <a:t>neutronic</a:t>
            </a:r>
            <a:r>
              <a:rPr lang="fr-FR" dirty="0"/>
              <a:t> </a:t>
            </a:r>
            <a:r>
              <a:rPr lang="fr-FR" dirty="0" err="1"/>
              <a:t>calculation</a:t>
            </a:r>
            <a:r>
              <a:rPr lang="fr-FR" dirty="0"/>
              <a:t> for ITER </a:t>
            </a:r>
            <a:r>
              <a:rPr lang="fr-FR" dirty="0" err="1"/>
              <a:t>performed</a:t>
            </a:r>
            <a:r>
              <a:rPr lang="fr-FR" dirty="0"/>
              <a:t> </a:t>
            </a:r>
            <a:r>
              <a:rPr lang="fr-FR" dirty="0" err="1"/>
              <a:t>with</a:t>
            </a:r>
            <a:r>
              <a:rPr lang="fr-FR" dirty="0"/>
              <a:t> Be </a:t>
            </a:r>
            <a:r>
              <a:rPr lang="fr-FR" dirty="0" err="1"/>
              <a:t>wall</a:t>
            </a:r>
            <a:r>
              <a:rPr lang="fr-FR" dirty="0"/>
              <a:t> to W </a:t>
            </a:r>
            <a:r>
              <a:rPr lang="fr-FR" dirty="0" err="1"/>
              <a:t>wall</a:t>
            </a:r>
            <a:r>
              <a:rPr lang="fr-FR" dirty="0"/>
              <a:t> </a:t>
            </a:r>
            <a:r>
              <a:rPr lang="fr-FR" dirty="0" err="1"/>
              <a:t>with</a:t>
            </a:r>
            <a:r>
              <a:rPr lang="fr-FR" dirty="0"/>
              <a:t> </a:t>
            </a:r>
            <a:r>
              <a:rPr lang="fr-FR" dirty="0" err="1"/>
              <a:t>Boron</a:t>
            </a:r>
            <a:r>
              <a:rPr lang="fr-FR" dirty="0"/>
              <a:t> and DD</a:t>
            </a:r>
          </a:p>
          <a:p>
            <a:pPr lvl="1"/>
            <a:r>
              <a:rPr lang="fr-FR" b="1" dirty="0" err="1"/>
              <a:t>Adapt</a:t>
            </a:r>
            <a:r>
              <a:rPr lang="fr-FR" b="1" dirty="0"/>
              <a:t> plasma </a:t>
            </a:r>
            <a:r>
              <a:rPr lang="fr-FR" b="1" dirty="0" err="1"/>
              <a:t>physics</a:t>
            </a:r>
            <a:r>
              <a:rPr lang="fr-FR" b="1" dirty="0"/>
              <a:t>/radiation transport </a:t>
            </a:r>
            <a:r>
              <a:rPr lang="fr-FR" b="1" dirty="0" err="1"/>
              <a:t>coupling</a:t>
            </a:r>
            <a:r>
              <a:rPr lang="fr-FR" b="1" dirty="0"/>
              <a:t> </a:t>
            </a:r>
            <a:r>
              <a:rPr lang="fr-FR" b="1" dirty="0" err="1" smtClean="0"/>
              <a:t>methodologies</a:t>
            </a:r>
            <a:r>
              <a:rPr lang="fr-FR" b="1" dirty="0" smtClean="0"/>
              <a:t> </a:t>
            </a:r>
            <a:r>
              <a:rPr lang="fr-FR" b="1" dirty="0"/>
              <a:t>and </a:t>
            </a:r>
            <a:r>
              <a:rPr lang="fr-FR" b="1" dirty="0" err="1"/>
              <a:t>Neutronics</a:t>
            </a:r>
            <a:r>
              <a:rPr lang="fr-FR" b="1" dirty="0"/>
              <a:t> </a:t>
            </a:r>
            <a:r>
              <a:rPr lang="fr-FR" b="1" dirty="0" err="1"/>
              <a:t>tools</a:t>
            </a:r>
            <a:r>
              <a:rPr lang="fr-FR" b="1" dirty="0"/>
              <a:t> </a:t>
            </a:r>
            <a:r>
              <a:rPr lang="fr-FR" b="1" dirty="0" err="1"/>
              <a:t>with</a:t>
            </a:r>
            <a:r>
              <a:rPr lang="fr-FR" b="1" dirty="0"/>
              <a:t> the new </a:t>
            </a:r>
            <a:r>
              <a:rPr lang="fr-FR" b="1" dirty="0" err="1"/>
              <a:t>materials</a:t>
            </a:r>
            <a:r>
              <a:rPr lang="fr-FR" b="1" dirty="0"/>
              <a:t> and configuration to </a:t>
            </a:r>
            <a:r>
              <a:rPr lang="fr-FR" b="1" dirty="0" err="1"/>
              <a:t>characterise</a:t>
            </a:r>
            <a:r>
              <a:rPr lang="fr-FR" b="1" dirty="0"/>
              <a:t> neutron/gamma sources in </a:t>
            </a:r>
            <a:r>
              <a:rPr lang="fr-FR" b="1" dirty="0" err="1"/>
              <a:t>pre</a:t>
            </a:r>
            <a:r>
              <a:rPr lang="fr-FR" b="1" dirty="0"/>
              <a:t>-DT phase</a:t>
            </a:r>
          </a:p>
          <a:p>
            <a:pPr lvl="2"/>
            <a:r>
              <a:rPr lang="fr-FR" b="1" dirty="0">
                <a:solidFill>
                  <a:srgbClr val="002060"/>
                </a:solidFill>
              </a:rPr>
              <a:t>W </a:t>
            </a:r>
            <a:r>
              <a:rPr lang="fr-FR" b="1" dirty="0" err="1">
                <a:solidFill>
                  <a:srgbClr val="002060"/>
                </a:solidFill>
              </a:rPr>
              <a:t>wall</a:t>
            </a:r>
            <a:r>
              <a:rPr lang="fr-FR" b="1" dirty="0">
                <a:solidFill>
                  <a:srgbClr val="002060"/>
                </a:solidFill>
              </a:rPr>
              <a:t>, </a:t>
            </a:r>
            <a:r>
              <a:rPr lang="fr-FR" b="1" dirty="0" err="1">
                <a:solidFill>
                  <a:srgbClr val="002060"/>
                </a:solidFill>
              </a:rPr>
              <a:t>Boron</a:t>
            </a:r>
            <a:r>
              <a:rPr lang="fr-FR" b="1" dirty="0">
                <a:solidFill>
                  <a:srgbClr val="002060"/>
                </a:solidFill>
              </a:rPr>
              <a:t> layer? </a:t>
            </a:r>
            <a:r>
              <a:rPr lang="fr-FR" b="1" dirty="0" err="1">
                <a:solidFill>
                  <a:srgbClr val="002060"/>
                </a:solidFill>
              </a:rPr>
              <a:t>Charged</a:t>
            </a:r>
            <a:r>
              <a:rPr lang="fr-FR" b="1" dirty="0">
                <a:solidFill>
                  <a:srgbClr val="002060"/>
                </a:solidFill>
              </a:rPr>
              <a:t> </a:t>
            </a:r>
            <a:r>
              <a:rPr lang="fr-FR" b="1" dirty="0" err="1">
                <a:solidFill>
                  <a:srgbClr val="002060"/>
                </a:solidFill>
              </a:rPr>
              <a:t>particles</a:t>
            </a:r>
            <a:r>
              <a:rPr lang="fr-FR" b="1" dirty="0">
                <a:solidFill>
                  <a:srgbClr val="002060"/>
                </a:solidFill>
              </a:rPr>
              <a:t>, </a:t>
            </a:r>
            <a:r>
              <a:rPr lang="fr-FR" b="1" dirty="0" err="1">
                <a:solidFill>
                  <a:srgbClr val="002060"/>
                </a:solidFill>
              </a:rPr>
              <a:t>runaways</a:t>
            </a:r>
            <a:r>
              <a:rPr lang="fr-FR" b="1" dirty="0">
                <a:solidFill>
                  <a:srgbClr val="002060"/>
                </a:solidFill>
              </a:rPr>
              <a:t>  </a:t>
            </a:r>
            <a:r>
              <a:rPr lang="fr-FR" b="1" dirty="0" err="1">
                <a:solidFill>
                  <a:srgbClr val="002060"/>
                </a:solidFill>
              </a:rPr>
              <a:t>electrons</a:t>
            </a:r>
            <a:r>
              <a:rPr lang="fr-FR" b="1" dirty="0">
                <a:solidFill>
                  <a:srgbClr val="002060"/>
                </a:solidFill>
              </a:rPr>
              <a:t> interaction </a:t>
            </a:r>
            <a:r>
              <a:rPr lang="fr-FR" b="1" dirty="0" err="1">
                <a:solidFill>
                  <a:srgbClr val="002060"/>
                </a:solidFill>
              </a:rPr>
              <a:t>with</a:t>
            </a:r>
            <a:r>
              <a:rPr lang="fr-FR" b="1" dirty="0">
                <a:solidFill>
                  <a:srgbClr val="002060"/>
                </a:solidFill>
              </a:rPr>
              <a:t> </a:t>
            </a:r>
            <a:r>
              <a:rPr lang="fr-FR" b="1" dirty="0" err="1">
                <a:solidFill>
                  <a:srgbClr val="002060"/>
                </a:solidFill>
              </a:rPr>
              <a:t>Boron</a:t>
            </a:r>
            <a:r>
              <a:rPr lang="fr-FR" b="1" dirty="0">
                <a:solidFill>
                  <a:srgbClr val="002060"/>
                </a:solidFill>
              </a:rPr>
              <a:t> (</a:t>
            </a:r>
            <a:r>
              <a:rPr lang="fr-FR" b="1" dirty="0" err="1">
                <a:solidFill>
                  <a:srgbClr val="002060"/>
                </a:solidFill>
              </a:rPr>
              <a:t>based</a:t>
            </a:r>
            <a:r>
              <a:rPr lang="fr-FR" b="1" dirty="0">
                <a:solidFill>
                  <a:srgbClr val="002060"/>
                </a:solidFill>
              </a:rPr>
              <a:t> on </a:t>
            </a:r>
            <a:r>
              <a:rPr lang="fr-FR" b="1" dirty="0" err="1">
                <a:solidFill>
                  <a:srgbClr val="002060"/>
                </a:solidFill>
              </a:rPr>
              <a:t>our</a:t>
            </a:r>
            <a:r>
              <a:rPr lang="fr-FR" b="1" dirty="0">
                <a:solidFill>
                  <a:srgbClr val="002060"/>
                </a:solidFill>
              </a:rPr>
              <a:t> </a:t>
            </a:r>
            <a:r>
              <a:rPr lang="fr-FR" b="1" dirty="0" err="1">
                <a:solidFill>
                  <a:srgbClr val="002060"/>
                </a:solidFill>
              </a:rPr>
              <a:t>experiment</a:t>
            </a:r>
            <a:r>
              <a:rPr lang="fr-FR" b="1" dirty="0">
                <a:solidFill>
                  <a:srgbClr val="002060"/>
                </a:solidFill>
              </a:rPr>
              <a:t> </a:t>
            </a:r>
            <a:r>
              <a:rPr lang="fr-FR" b="1" dirty="0" err="1">
                <a:solidFill>
                  <a:srgbClr val="002060"/>
                </a:solidFill>
              </a:rPr>
              <a:t>with</a:t>
            </a:r>
            <a:r>
              <a:rPr lang="fr-FR" b="1" dirty="0">
                <a:solidFill>
                  <a:srgbClr val="002060"/>
                </a:solidFill>
              </a:rPr>
              <a:t> Be)  </a:t>
            </a:r>
          </a:p>
          <a:p>
            <a:pPr lvl="2"/>
            <a:r>
              <a:rPr lang="fr-FR" b="1" dirty="0" err="1">
                <a:solidFill>
                  <a:srgbClr val="002060"/>
                </a:solidFill>
              </a:rPr>
              <a:t>Similar</a:t>
            </a:r>
            <a:r>
              <a:rPr lang="fr-FR" b="1" dirty="0">
                <a:solidFill>
                  <a:srgbClr val="002060"/>
                </a:solidFill>
              </a:rPr>
              <a:t> </a:t>
            </a:r>
            <a:r>
              <a:rPr lang="fr-FR" b="1" dirty="0" err="1">
                <a:solidFill>
                  <a:srgbClr val="002060"/>
                </a:solidFill>
              </a:rPr>
              <a:t>methodology</a:t>
            </a:r>
            <a:r>
              <a:rPr lang="fr-FR" b="1" dirty="0">
                <a:solidFill>
                  <a:srgbClr val="002060"/>
                </a:solidFill>
              </a:rPr>
              <a:t> as </a:t>
            </a:r>
            <a:r>
              <a:rPr lang="fr-FR" b="1" dirty="0" err="1">
                <a:solidFill>
                  <a:srgbClr val="002060"/>
                </a:solidFill>
              </a:rPr>
              <a:t>developed</a:t>
            </a:r>
            <a:r>
              <a:rPr lang="fr-FR" b="1" dirty="0">
                <a:solidFill>
                  <a:srgbClr val="002060"/>
                </a:solidFill>
              </a:rPr>
              <a:t> for JET </a:t>
            </a:r>
            <a:r>
              <a:rPr lang="fr-FR" b="1" dirty="0" err="1">
                <a:solidFill>
                  <a:srgbClr val="002060"/>
                </a:solidFill>
              </a:rPr>
              <a:t>with</a:t>
            </a:r>
            <a:r>
              <a:rPr lang="fr-FR" b="1" dirty="0">
                <a:solidFill>
                  <a:srgbClr val="002060"/>
                </a:solidFill>
              </a:rPr>
              <a:t> Be </a:t>
            </a:r>
            <a:r>
              <a:rPr lang="fr-FR" b="1" dirty="0" err="1">
                <a:solidFill>
                  <a:srgbClr val="002060"/>
                </a:solidFill>
              </a:rPr>
              <a:t>wall</a:t>
            </a:r>
            <a:r>
              <a:rPr lang="fr-FR" b="1" dirty="0">
                <a:solidFill>
                  <a:srgbClr val="002060"/>
                </a:solidFill>
              </a:rPr>
              <a:t> </a:t>
            </a:r>
            <a:r>
              <a:rPr lang="en-US" b="1" dirty="0" smtClean="0"/>
              <a:t>​</a:t>
            </a:r>
            <a:endParaRPr lang="fr-FR" b="1"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42</a:t>
            </a:fld>
            <a:endParaRPr lang="en-GB" dirty="0"/>
          </a:p>
        </p:txBody>
      </p:sp>
    </p:spTree>
    <p:extLst>
      <p:ext uri="{BB962C8B-B14F-4D97-AF65-F5344CB8AC3E}">
        <p14:creationId xmlns:p14="http://schemas.microsoft.com/office/powerpoint/2010/main" val="20364618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it-IT" altLang="it-IT" dirty="0" smtClean="0">
                <a:cs typeface="Arial" charset="0"/>
              </a:rPr>
              <a:t>SP-5.2: Supporting </a:t>
            </a:r>
            <a:r>
              <a:rPr lang="it-IT" altLang="it-IT" dirty="0">
                <a:cs typeface="Arial" charset="0"/>
              </a:rPr>
              <a:t>activities in preparation of ITER Nuclear </a:t>
            </a:r>
            <a:r>
              <a:rPr lang="it-IT" altLang="it-IT" dirty="0" smtClean="0">
                <a:cs typeface="Arial" charset="0"/>
              </a:rPr>
              <a:t>phase </a:t>
            </a:r>
            <a:r>
              <a:rPr lang="it-IT" dirty="0" smtClean="0">
                <a:cs typeface="Arial" charset="0"/>
              </a:rPr>
              <a:t>2022-2025</a:t>
            </a:r>
            <a:endParaRPr lang="fr-FR" dirty="0"/>
          </a:p>
        </p:txBody>
      </p:sp>
      <p:sp>
        <p:nvSpPr>
          <p:cNvPr id="3" name="Espace réservé du pied de page 2"/>
          <p:cNvSpPr>
            <a:spLocks noGrp="1"/>
          </p:cNvSpPr>
          <p:nvPr>
            <p:ph type="ftr" sz="quarter" idx="11"/>
          </p:nvPr>
        </p:nvSpPr>
        <p:spPr>
          <a:xfrm>
            <a:off x="119350" y="6559711"/>
            <a:ext cx="4680505"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fontScale="85000" lnSpcReduction="20000"/>
          </a:bodyPr>
          <a:lstStyle/>
          <a:p>
            <a:r>
              <a:rPr lang="en-US" sz="2000" dirty="0"/>
              <a:t>5.2.2 Activated Corrosion Products tools development and experiment for extrapolation to ITER</a:t>
            </a:r>
          </a:p>
          <a:p>
            <a:pPr lvl="1" fontAlgn="b"/>
            <a:r>
              <a:rPr lang="it-IT" dirty="0"/>
              <a:t>ENEA</a:t>
            </a:r>
            <a:r>
              <a:rPr lang="fr-FR" dirty="0"/>
              <a:t>, </a:t>
            </a:r>
            <a:r>
              <a:rPr lang="it-IT" dirty="0"/>
              <a:t>CCFE</a:t>
            </a:r>
            <a:r>
              <a:rPr lang="fr-FR" dirty="0"/>
              <a:t>, </a:t>
            </a:r>
            <a:r>
              <a:rPr lang="it-IT" dirty="0"/>
              <a:t>CEA</a:t>
            </a:r>
            <a:r>
              <a:rPr lang="fr-FR" dirty="0"/>
              <a:t>, </a:t>
            </a:r>
            <a:r>
              <a:rPr lang="it-IT" dirty="0"/>
              <a:t>CIEMAT-UNED</a:t>
            </a:r>
            <a:endParaRPr lang="en-US" dirty="0"/>
          </a:p>
          <a:p>
            <a:pPr lvl="0"/>
            <a:r>
              <a:rPr lang="en-US" sz="2000" dirty="0"/>
              <a:t>5.2.3 Fluid activation tools development and experiment for extrapolation to ITER </a:t>
            </a:r>
          </a:p>
          <a:p>
            <a:pPr lvl="1"/>
            <a:r>
              <a:rPr lang="it-IT" dirty="0"/>
              <a:t>ENEA</a:t>
            </a:r>
            <a:r>
              <a:rPr lang="fr-FR" dirty="0"/>
              <a:t>, </a:t>
            </a:r>
            <a:r>
              <a:rPr lang="it-IT" dirty="0"/>
              <a:t>CCFE</a:t>
            </a:r>
            <a:r>
              <a:rPr lang="fr-FR" dirty="0"/>
              <a:t>, </a:t>
            </a:r>
            <a:r>
              <a:rPr lang="it-IT" dirty="0"/>
              <a:t>IPPLM-IPPLM</a:t>
            </a:r>
            <a:r>
              <a:rPr lang="fr-FR" dirty="0"/>
              <a:t>, </a:t>
            </a:r>
            <a:r>
              <a:rPr lang="it-IT" dirty="0"/>
              <a:t>CEA</a:t>
            </a:r>
            <a:r>
              <a:rPr lang="fr-FR" dirty="0"/>
              <a:t>, </a:t>
            </a:r>
            <a:r>
              <a:rPr lang="it-IT" dirty="0"/>
              <a:t>CIEMAT-UNED</a:t>
            </a:r>
            <a:r>
              <a:rPr lang="fr-FR" dirty="0"/>
              <a:t>, </a:t>
            </a:r>
            <a:r>
              <a:rPr lang="it-IT" dirty="0"/>
              <a:t>JSI</a:t>
            </a:r>
            <a:r>
              <a:rPr lang="fr-FR" dirty="0"/>
              <a:t>, </a:t>
            </a:r>
            <a:r>
              <a:rPr lang="it-IT" dirty="0"/>
              <a:t>VR</a:t>
            </a:r>
            <a:r>
              <a:rPr lang="fr-FR" dirty="0"/>
              <a:t>, </a:t>
            </a:r>
            <a:r>
              <a:rPr lang="it-IT" dirty="0"/>
              <a:t>NCSRD</a:t>
            </a:r>
            <a:r>
              <a:rPr lang="fr-FR" dirty="0"/>
              <a:t>, </a:t>
            </a:r>
            <a:r>
              <a:rPr lang="it-IT" dirty="0"/>
              <a:t>KIT</a:t>
            </a:r>
            <a:endParaRPr lang="en-US" dirty="0"/>
          </a:p>
          <a:p>
            <a:pPr lvl="0"/>
            <a:r>
              <a:rPr lang="en-US" sz="2000" dirty="0"/>
              <a:t>5.2.4 Radiation source development and simulation of the radiation field in ITER</a:t>
            </a:r>
          </a:p>
          <a:p>
            <a:pPr lvl="1" fontAlgn="t">
              <a:buFont typeface="Courier New" panose="02070309020205020404" pitchFamily="49" charset="0"/>
              <a:buChar char="o"/>
            </a:pPr>
            <a:r>
              <a:rPr lang="en-US" sz="1600" dirty="0"/>
              <a:t>Development of radiation source for Pre-Fusion Power Operation (PFPO)</a:t>
            </a:r>
            <a:endParaRPr lang="it-IT" sz="1600" dirty="0"/>
          </a:p>
          <a:p>
            <a:pPr lvl="1" fontAlgn="t">
              <a:buFont typeface="Courier New" panose="02070309020205020404" pitchFamily="49" charset="0"/>
              <a:buChar char="o"/>
            </a:pPr>
            <a:r>
              <a:rPr lang="en-US" sz="1600" dirty="0"/>
              <a:t>Calculation of nuclear responses due to neutrons produced in ITER NB cell </a:t>
            </a:r>
            <a:endParaRPr lang="it-IT" sz="1600" dirty="0"/>
          </a:p>
          <a:p>
            <a:pPr lvl="1" fontAlgn="t">
              <a:buFont typeface="Courier New" panose="02070309020205020404" pitchFamily="49" charset="0"/>
              <a:buChar char="o"/>
            </a:pPr>
            <a:r>
              <a:rPr lang="en-US" sz="1600" dirty="0"/>
              <a:t>Assessment of the Shutdown Dose rate due to </a:t>
            </a:r>
            <a:r>
              <a:rPr lang="en-US" sz="1600" dirty="0" err="1"/>
              <a:t>photoneutrons</a:t>
            </a:r>
            <a:r>
              <a:rPr lang="en-US" sz="1600" dirty="0"/>
              <a:t> from beryllium</a:t>
            </a:r>
            <a:endParaRPr lang="it-IT" sz="1600" dirty="0"/>
          </a:p>
          <a:p>
            <a:pPr lvl="1" fontAlgn="b"/>
            <a:r>
              <a:rPr lang="it-IT" dirty="0"/>
              <a:t>CIEMAT-UNED</a:t>
            </a:r>
            <a:r>
              <a:rPr lang="fr-FR" dirty="0"/>
              <a:t>, </a:t>
            </a:r>
            <a:r>
              <a:rPr lang="it-IT" dirty="0"/>
              <a:t>JSI</a:t>
            </a:r>
            <a:r>
              <a:rPr lang="fr-FR" dirty="0"/>
              <a:t>, </a:t>
            </a:r>
            <a:r>
              <a:rPr lang="it-IT" dirty="0"/>
              <a:t>VR, CCFE</a:t>
            </a:r>
            <a:endParaRPr lang="en-US" dirty="0"/>
          </a:p>
          <a:p>
            <a:pPr lvl="0"/>
            <a:r>
              <a:rPr lang="en-US" sz="2000" dirty="0"/>
              <a:t>5.2.5 Techniques for low radiation dose level measurement in D-D and D-T plasmas for ITER</a:t>
            </a:r>
            <a:endParaRPr lang="it-IT" sz="2000" dirty="0"/>
          </a:p>
          <a:p>
            <a:pPr lvl="1" fontAlgn="b"/>
            <a:r>
              <a:rPr lang="it-IT" dirty="0"/>
              <a:t>ENEA</a:t>
            </a:r>
            <a:r>
              <a:rPr lang="fr-FR" dirty="0"/>
              <a:t>, </a:t>
            </a:r>
            <a:r>
              <a:rPr lang="it-IT" dirty="0"/>
              <a:t>CEA</a:t>
            </a:r>
            <a:r>
              <a:rPr lang="fr-FR" dirty="0"/>
              <a:t>, </a:t>
            </a:r>
            <a:r>
              <a:rPr lang="it-IT" dirty="0"/>
              <a:t>IPPLM-IFJ</a:t>
            </a:r>
            <a:endParaRPr lang="en-US" dirty="0"/>
          </a:p>
          <a:p>
            <a:pPr lvl="0"/>
            <a:r>
              <a:rPr lang="en-US" sz="2000" dirty="0"/>
              <a:t>5.2.6 </a:t>
            </a:r>
            <a:r>
              <a:rPr lang="en-US" sz="2000" dirty="0" err="1"/>
              <a:t>Neutronics</a:t>
            </a:r>
            <a:r>
              <a:rPr lang="en-US" sz="2000" dirty="0"/>
              <a:t> and Virtual Reality coupling for maintenance operations</a:t>
            </a:r>
            <a:endParaRPr lang="it-IT" sz="2000" dirty="0"/>
          </a:p>
          <a:p>
            <a:pPr lvl="1"/>
            <a:r>
              <a:rPr lang="en-US" dirty="0"/>
              <a:t>CEA, CCFE</a:t>
            </a:r>
          </a:p>
          <a:p>
            <a:pPr marL="0" indent="0">
              <a:buNone/>
            </a:pP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43</a:t>
            </a:fld>
            <a:endParaRPr lang="en-GB" dirty="0"/>
          </a:p>
        </p:txBody>
      </p:sp>
    </p:spTree>
    <p:extLst>
      <p:ext uri="{BB962C8B-B14F-4D97-AF65-F5344CB8AC3E}">
        <p14:creationId xmlns:p14="http://schemas.microsoft.com/office/powerpoint/2010/main" val="8045585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2024 : </a:t>
            </a:r>
            <a:r>
              <a:rPr lang="en-US" dirty="0" smtClean="0"/>
              <a:t>FLUID </a:t>
            </a:r>
            <a:r>
              <a:rPr lang="en-US" dirty="0"/>
              <a:t>ACTIVATION TOOLS DEVELOPMENT AND </a:t>
            </a:r>
            <a:r>
              <a:rPr lang="en-US" dirty="0" smtClean="0"/>
              <a:t>EXPERIMENT FOR ITER</a:t>
            </a:r>
            <a:endParaRPr lang="fr-FR" dirty="0"/>
          </a:p>
        </p:txBody>
      </p:sp>
      <p:sp>
        <p:nvSpPr>
          <p:cNvPr id="3" name="Espace réservé du pied de page 2"/>
          <p:cNvSpPr>
            <a:spLocks noGrp="1"/>
          </p:cNvSpPr>
          <p:nvPr>
            <p:ph type="ftr" sz="quarter" idx="11"/>
          </p:nvPr>
        </p:nvSpPr>
        <p:spPr>
          <a:xfrm>
            <a:off x="119350" y="6559711"/>
            <a:ext cx="4608497"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fontScale="85000" lnSpcReduction="10000"/>
          </a:bodyPr>
          <a:lstStyle/>
          <a:p>
            <a:pPr>
              <a:buFont typeface="Wingdings" panose="05000000000000000000" pitchFamily="2" charset="2"/>
              <a:buChar char="Ø"/>
            </a:pPr>
            <a:r>
              <a:rPr lang="en-GB" sz="2800" dirty="0"/>
              <a:t>Execution of </a:t>
            </a:r>
            <a:r>
              <a:rPr lang="sl-SI" sz="2800" dirty="0"/>
              <a:t>fluid activation validation </a:t>
            </a:r>
            <a:r>
              <a:rPr lang="en-GB" sz="2800" dirty="0"/>
              <a:t>experiments</a:t>
            </a:r>
            <a:r>
              <a:rPr lang="sl-SI" sz="2800" dirty="0"/>
              <a:t> at the JSI TRIGA Mark II reactor</a:t>
            </a:r>
            <a:r>
              <a:rPr lang="en-GB" sz="2800" dirty="0"/>
              <a:t>: </a:t>
            </a:r>
          </a:p>
          <a:p>
            <a:pPr lvl="1">
              <a:buFont typeface="Courier New" panose="02070309020205020404" pitchFamily="49" charset="0"/>
              <a:buChar char="o"/>
            </a:pPr>
            <a:r>
              <a:rPr lang="sl-SI" sz="2400" dirty="0">
                <a:solidFill>
                  <a:schemeClr val="tx1"/>
                </a:solidFill>
              </a:rPr>
              <a:t>Performing </a:t>
            </a:r>
            <a:r>
              <a:rPr lang="en-GB" sz="2400" dirty="0">
                <a:solidFill>
                  <a:schemeClr val="tx1"/>
                </a:solidFill>
              </a:rPr>
              <a:t>experimental campaign</a:t>
            </a:r>
            <a:r>
              <a:rPr lang="sl-SI" sz="2400" dirty="0">
                <a:solidFill>
                  <a:schemeClr val="tx1"/>
                </a:solidFill>
              </a:rPr>
              <a:t>s</a:t>
            </a:r>
          </a:p>
          <a:p>
            <a:pPr lvl="1">
              <a:buFont typeface="Courier New" panose="02070309020205020404" pitchFamily="49" charset="0"/>
              <a:buChar char="o"/>
            </a:pPr>
            <a:r>
              <a:rPr lang="en-GB" sz="2400" dirty="0">
                <a:solidFill>
                  <a:schemeClr val="tx1"/>
                </a:solidFill>
              </a:rPr>
              <a:t>perform various water activation based </a:t>
            </a:r>
            <a:r>
              <a:rPr lang="sl-SI" sz="2400" dirty="0">
                <a:solidFill>
                  <a:schemeClr val="tx1"/>
                </a:solidFill>
              </a:rPr>
              <a:t>validation </a:t>
            </a:r>
            <a:r>
              <a:rPr lang="en-GB" sz="2400" dirty="0">
                <a:solidFill>
                  <a:schemeClr val="tx1"/>
                </a:solidFill>
              </a:rPr>
              <a:t>experiment</a:t>
            </a:r>
            <a:r>
              <a:rPr lang="sl-SI" sz="2400" dirty="0">
                <a:solidFill>
                  <a:schemeClr val="tx1"/>
                </a:solidFill>
              </a:rPr>
              <a:t>s</a:t>
            </a:r>
            <a:endParaRPr lang="en-GB" sz="2400" dirty="0">
              <a:solidFill>
                <a:schemeClr val="tx1"/>
              </a:solidFill>
            </a:endParaRPr>
          </a:p>
          <a:p>
            <a:pPr lvl="2"/>
            <a:r>
              <a:rPr lang="en-GB" sz="2400" dirty="0"/>
              <a:t>Shielding experiments using ITER-relevant materials</a:t>
            </a:r>
          </a:p>
          <a:p>
            <a:pPr lvl="2"/>
            <a:r>
              <a:rPr lang="en-GB" sz="2400" dirty="0"/>
              <a:t>Dose field measurements</a:t>
            </a:r>
            <a:endParaRPr lang="sl-SI" sz="2400" dirty="0"/>
          </a:p>
          <a:p>
            <a:pPr lvl="2"/>
            <a:r>
              <a:rPr lang="sl-SI" sz="2400" dirty="0"/>
              <a:t>Water flow parameters</a:t>
            </a:r>
            <a:endParaRPr lang="en-GB" sz="2400" dirty="0"/>
          </a:p>
          <a:p>
            <a:pPr>
              <a:buFont typeface="Wingdings" panose="05000000000000000000" pitchFamily="2" charset="2"/>
              <a:buChar char="Ø"/>
            </a:pPr>
            <a:r>
              <a:rPr lang="en-GB" sz="2800" dirty="0"/>
              <a:t>Analyses of experiments</a:t>
            </a:r>
            <a:r>
              <a:rPr lang="sl-SI" sz="2800" dirty="0"/>
              <a:t>, </a:t>
            </a:r>
          </a:p>
          <a:p>
            <a:pPr lvl="1">
              <a:buFont typeface="Wingdings" panose="05000000000000000000" pitchFamily="2" charset="2"/>
              <a:buChar char="Ø"/>
            </a:pPr>
            <a:r>
              <a:rPr lang="sl-SI" sz="2400" dirty="0"/>
              <a:t>evaluation of experimental and calculational uncertainties, </a:t>
            </a:r>
          </a:p>
          <a:p>
            <a:pPr lvl="1">
              <a:buFont typeface="Wingdings" panose="05000000000000000000" pitchFamily="2" charset="2"/>
              <a:buChar char="Ø"/>
            </a:pPr>
            <a:r>
              <a:rPr lang="sl-SI" sz="2400" dirty="0"/>
              <a:t>comparison of measured and calculated </a:t>
            </a:r>
            <a:r>
              <a:rPr lang="en-US" sz="2400" dirty="0" smtClean="0"/>
              <a:t>gamma </a:t>
            </a:r>
            <a:r>
              <a:rPr lang="en-US" sz="2400" dirty="0"/>
              <a:t>spectra and dose rates</a:t>
            </a:r>
            <a:endParaRPr lang="en-GB" sz="2400" dirty="0"/>
          </a:p>
          <a:p>
            <a:pPr>
              <a:buFont typeface="Wingdings" panose="05000000000000000000" pitchFamily="2" charset="2"/>
              <a:buChar char="Ø"/>
            </a:pPr>
            <a:r>
              <a:rPr lang="en-GB" sz="2800" dirty="0"/>
              <a:t>Experiments </a:t>
            </a:r>
            <a:r>
              <a:rPr lang="en-GB" sz="2800" b="0" dirty="0"/>
              <a:t>using ITER-relevant </a:t>
            </a:r>
            <a:r>
              <a:rPr lang="en-GB" sz="2800" b="0" dirty="0" smtClean="0"/>
              <a:t>water cooling head</a:t>
            </a:r>
            <a:r>
              <a:rPr lang="en-GB" sz="2800" b="0" dirty="0"/>
              <a:t>: </a:t>
            </a:r>
            <a:r>
              <a:rPr lang="en-GB" sz="2800" b="0" dirty="0">
                <a:solidFill>
                  <a:srgbClr val="FF0000"/>
                </a:solidFill>
              </a:rPr>
              <a:t>2025</a:t>
            </a:r>
            <a:r>
              <a:rPr lang="en-GB" sz="2800" b="0" dirty="0"/>
              <a:t> (maybe already end of 2024) </a:t>
            </a:r>
            <a:endParaRPr lang="en-GB" sz="2800"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44</a:t>
            </a:fld>
            <a:endParaRPr lang="en-GB" dirty="0"/>
          </a:p>
        </p:txBody>
      </p:sp>
    </p:spTree>
    <p:extLst>
      <p:ext uri="{BB962C8B-B14F-4D97-AF65-F5344CB8AC3E}">
        <p14:creationId xmlns:p14="http://schemas.microsoft.com/office/powerpoint/2010/main" val="34886243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solidFill>
                  <a:srgbClr val="FF0000"/>
                </a:solidFill>
              </a:rPr>
              <a:t>NEW: </a:t>
            </a:r>
            <a:r>
              <a:rPr lang="en-GB" dirty="0" smtClean="0"/>
              <a:t>Simulation and experiment of </a:t>
            </a:r>
            <a:r>
              <a:rPr lang="en-GB" dirty="0"/>
              <a:t>erosion-corrosion rates for </a:t>
            </a:r>
            <a:r>
              <a:rPr lang="en-GB" dirty="0" smtClean="0"/>
              <a:t>ITER</a:t>
            </a:r>
            <a:endParaRPr lang="fr-FR" dirty="0"/>
          </a:p>
        </p:txBody>
      </p:sp>
      <p:sp>
        <p:nvSpPr>
          <p:cNvPr id="3" name="Espace réservé du pied de page 2"/>
          <p:cNvSpPr>
            <a:spLocks noGrp="1"/>
          </p:cNvSpPr>
          <p:nvPr>
            <p:ph type="ftr" sz="quarter" idx="11"/>
          </p:nvPr>
        </p:nvSpPr>
        <p:spPr>
          <a:xfrm>
            <a:off x="119350" y="6559711"/>
            <a:ext cx="4824521"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fontScale="70000" lnSpcReduction="20000"/>
          </a:bodyPr>
          <a:lstStyle/>
          <a:p>
            <a:r>
              <a:rPr lang="en-GB" dirty="0">
                <a:solidFill>
                  <a:srgbClr val="FF0000"/>
                </a:solidFill>
              </a:rPr>
              <a:t>The </a:t>
            </a:r>
            <a:r>
              <a:rPr lang="en-US" dirty="0">
                <a:solidFill>
                  <a:srgbClr val="FF0000"/>
                </a:solidFill>
              </a:rPr>
              <a:t>ACPs in ITER represent about 80% of the contribution to the overall dose to workers for the areas in which primary cooling system are </a:t>
            </a:r>
            <a:r>
              <a:rPr lang="en-US" dirty="0" smtClean="0">
                <a:solidFill>
                  <a:srgbClr val="FF0000"/>
                </a:solidFill>
              </a:rPr>
              <a:t>installed</a:t>
            </a:r>
            <a:endParaRPr lang="en-GB" dirty="0" smtClean="0">
              <a:solidFill>
                <a:srgbClr val="FF0000"/>
              </a:solidFill>
            </a:endParaRPr>
          </a:p>
          <a:p>
            <a:r>
              <a:rPr lang="en-GB" dirty="0" smtClean="0">
                <a:solidFill>
                  <a:srgbClr val="FF0000"/>
                </a:solidFill>
              </a:rPr>
              <a:t>Urgent </a:t>
            </a:r>
            <a:r>
              <a:rPr lang="en-GB" dirty="0">
                <a:solidFill>
                  <a:srgbClr val="FF0000"/>
                </a:solidFill>
              </a:rPr>
              <a:t>request from IO to </a:t>
            </a:r>
            <a:r>
              <a:rPr lang="en-GB" dirty="0" err="1">
                <a:solidFill>
                  <a:srgbClr val="FF0000"/>
                </a:solidFill>
              </a:rPr>
              <a:t>EUROfusion</a:t>
            </a:r>
            <a:r>
              <a:rPr lang="en-GB" dirty="0">
                <a:solidFill>
                  <a:srgbClr val="FF0000"/>
                </a:solidFill>
              </a:rPr>
              <a:t> </a:t>
            </a:r>
            <a:r>
              <a:rPr lang="en-GB" dirty="0" smtClean="0"/>
              <a:t>: validate </a:t>
            </a:r>
            <a:r>
              <a:rPr lang="en-GB" dirty="0"/>
              <a:t>the chemical phenomena leading to the mass transport from the region under neutron flux towards the region outside the bio-shield, notably during the baking operation</a:t>
            </a:r>
            <a:r>
              <a:rPr lang="en-GB" dirty="0" smtClean="0"/>
              <a:t>.</a:t>
            </a:r>
          </a:p>
          <a:p>
            <a:r>
              <a:rPr lang="en-GB" dirty="0" smtClean="0"/>
              <a:t>The </a:t>
            </a:r>
            <a:r>
              <a:rPr lang="en-GB" dirty="0"/>
              <a:t>main objective is to perform </a:t>
            </a:r>
            <a:r>
              <a:rPr lang="en-GB" dirty="0" smtClean="0"/>
              <a:t>experiments/simulation </a:t>
            </a:r>
            <a:r>
              <a:rPr lang="en-GB" dirty="0"/>
              <a:t>to assess </a:t>
            </a:r>
            <a:r>
              <a:rPr lang="en-GB" dirty="0" smtClean="0"/>
              <a:t>corrosion </a:t>
            </a:r>
            <a:r>
              <a:rPr lang="en-GB" dirty="0"/>
              <a:t>and erosion rates for ITER relevant conditions (e.g. </a:t>
            </a:r>
            <a:r>
              <a:rPr lang="en-GB" dirty="0" smtClean="0"/>
              <a:t>relevant materials, temperature </a:t>
            </a:r>
            <a:r>
              <a:rPr lang="en-GB" dirty="0"/>
              <a:t>and pressure </a:t>
            </a:r>
            <a:r>
              <a:rPr lang="en-GB" dirty="0" smtClean="0"/>
              <a:t>240 </a:t>
            </a:r>
            <a:r>
              <a:rPr lang="en-GB" dirty="0"/>
              <a:t>°C and 4.4 </a:t>
            </a:r>
            <a:r>
              <a:rPr lang="en-GB" dirty="0" smtClean="0"/>
              <a:t>MPa).</a:t>
            </a:r>
          </a:p>
          <a:p>
            <a:pPr lvl="1"/>
            <a:r>
              <a:rPr lang="en-GB" dirty="0">
                <a:solidFill>
                  <a:schemeClr val="tx2"/>
                </a:solidFill>
              </a:rPr>
              <a:t>identify possible strategies to reduce the spreading of the contamination</a:t>
            </a:r>
            <a:endParaRPr lang="en-GB" dirty="0" smtClean="0">
              <a:solidFill>
                <a:schemeClr val="tx2"/>
              </a:solidFill>
            </a:endParaRPr>
          </a:p>
          <a:p>
            <a:pPr lvl="1"/>
            <a:r>
              <a:rPr lang="en-GB" dirty="0" smtClean="0">
                <a:solidFill>
                  <a:schemeClr val="tx2"/>
                </a:solidFill>
              </a:rPr>
              <a:t>Assess role of  materials </a:t>
            </a:r>
            <a:r>
              <a:rPr lang="en-GB" dirty="0">
                <a:solidFill>
                  <a:schemeClr val="tx2"/>
                </a:solidFill>
              </a:rPr>
              <a:t>(SS &amp; Cu), similar water chemistry and temperature </a:t>
            </a:r>
            <a:r>
              <a:rPr lang="en-GB" dirty="0" smtClean="0">
                <a:solidFill>
                  <a:schemeClr val="tx2"/>
                </a:solidFill>
              </a:rPr>
              <a:t>ranges</a:t>
            </a:r>
          </a:p>
          <a:p>
            <a:r>
              <a:rPr lang="en-GB" dirty="0"/>
              <a:t> </a:t>
            </a:r>
            <a:r>
              <a:rPr lang="en-GB" dirty="0" smtClean="0"/>
              <a:t>Validate OSCAR </a:t>
            </a:r>
            <a:r>
              <a:rPr lang="en-GB" dirty="0"/>
              <a:t>results against ITER relevant conditions, notably during baking </a:t>
            </a:r>
            <a:r>
              <a:rPr lang="en-GB" dirty="0" smtClean="0"/>
              <a:t>operation</a:t>
            </a:r>
            <a:r>
              <a:rPr lang="fr-FR" dirty="0"/>
              <a:t> </a:t>
            </a:r>
            <a:r>
              <a:rPr lang="fr-FR" dirty="0" err="1" smtClean="0"/>
              <a:t>including</a:t>
            </a:r>
            <a:r>
              <a:rPr lang="fr-FR" dirty="0" smtClean="0"/>
              <a:t> s</a:t>
            </a:r>
            <a:r>
              <a:rPr lang="en-GB" dirty="0" err="1" smtClean="0"/>
              <a:t>ensitivity</a:t>
            </a:r>
            <a:r>
              <a:rPr lang="en-GB" dirty="0" smtClean="0"/>
              <a:t> </a:t>
            </a:r>
            <a:r>
              <a:rPr lang="en-GB" dirty="0"/>
              <a:t>studies on material/coolant properties (e.g. pipe roughness, pH control, chemical injection</a:t>
            </a:r>
            <a:r>
              <a:rPr lang="en-GB" dirty="0" smtClean="0"/>
              <a:t>)</a:t>
            </a:r>
          </a:p>
          <a:p>
            <a:r>
              <a:rPr lang="en-GB" dirty="0" smtClean="0"/>
              <a:t>extension </a:t>
            </a:r>
            <a:r>
              <a:rPr lang="en-GB" dirty="0"/>
              <a:t>of the already settled activities in the frame of </a:t>
            </a:r>
            <a:r>
              <a:rPr lang="en-GB" dirty="0" err="1"/>
              <a:t>PrIO</a:t>
            </a:r>
            <a:r>
              <a:rPr lang="en-GB" dirty="0"/>
              <a:t> </a:t>
            </a:r>
            <a:r>
              <a:rPr lang="en-GB" dirty="0" smtClean="0"/>
              <a:t>SP-5 2.2 “Activated </a:t>
            </a:r>
            <a:r>
              <a:rPr lang="en-GB" dirty="0"/>
              <a:t>Corrosion Products tools development and experiment for extrapolation to ITER" and the complementary Engineering Grant of </a:t>
            </a:r>
            <a:r>
              <a:rPr lang="en-GB" dirty="0" smtClean="0"/>
              <a:t>Simone</a:t>
            </a:r>
          </a:p>
          <a:p>
            <a:r>
              <a:rPr lang="en-GB" dirty="0">
                <a:solidFill>
                  <a:srgbClr val="FF0000"/>
                </a:solidFill>
              </a:rPr>
              <a:t>N</a:t>
            </a:r>
            <a:r>
              <a:rPr lang="en-GB" dirty="0" smtClean="0">
                <a:solidFill>
                  <a:srgbClr val="FF0000"/>
                </a:solidFill>
              </a:rPr>
              <a:t>ew activity pending extra resources in 2024 , possibility to start second semester of 2023 (4PM, 22k€) </a:t>
            </a:r>
          </a:p>
          <a:p>
            <a:pPr lvl="1"/>
            <a:r>
              <a:rPr lang="en-GB" dirty="0">
                <a:solidFill>
                  <a:schemeClr val="tx2"/>
                </a:solidFill>
              </a:rPr>
              <a:t>CEA (OSCAR support), CSM-RIINA (ENEA) , UKAEA have already expressed strong interests and have the technical capacity to address the scopes</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45</a:t>
            </a:fld>
            <a:endParaRPr lang="en-GB" dirty="0"/>
          </a:p>
        </p:txBody>
      </p:sp>
    </p:spTree>
    <p:extLst>
      <p:ext uri="{BB962C8B-B14F-4D97-AF65-F5344CB8AC3E}">
        <p14:creationId xmlns:p14="http://schemas.microsoft.com/office/powerpoint/2010/main" val="25393817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SP-5.3 </a:t>
            </a:r>
            <a:r>
              <a:rPr lang="en-US" dirty="0"/>
              <a:t>JET DT technological exploitation </a:t>
            </a:r>
            <a:r>
              <a:rPr lang="en-US" dirty="0" smtClean="0"/>
              <a:t>2022-2025</a:t>
            </a:r>
            <a:endParaRPr lang="fr-FR" dirty="0"/>
          </a:p>
        </p:txBody>
      </p:sp>
      <p:sp>
        <p:nvSpPr>
          <p:cNvPr id="3" name="Espace réservé du pied de page 2"/>
          <p:cNvSpPr>
            <a:spLocks noGrp="1"/>
          </p:cNvSpPr>
          <p:nvPr>
            <p:ph type="ftr" sz="quarter" idx="11"/>
          </p:nvPr>
        </p:nvSpPr>
        <p:spPr>
          <a:xfrm>
            <a:off x="119350" y="6559711"/>
            <a:ext cx="4896529" cy="329614"/>
          </a:xfrm>
        </p:spPr>
        <p:txBody>
          <a:bodyPr/>
          <a:lstStyle/>
          <a:p>
            <a:r>
              <a:rPr lang="fr-FR" smtClean="0"/>
              <a:t>X. LITAUDON &amp; G. FALCHETTO  |  FSD 2024 Planning Meeting  |  20-21 09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46</a:t>
            </a:fld>
            <a:endParaRPr lang="en-GB" dirty="0"/>
          </a:p>
        </p:txBody>
      </p:sp>
      <p:graphicFrame>
        <p:nvGraphicFramePr>
          <p:cNvPr id="6" name="Tabella 6"/>
          <p:cNvGraphicFramePr>
            <a:graphicFrameLocks noGrp="1"/>
          </p:cNvGraphicFramePr>
          <p:nvPr>
            <p:extLst>
              <p:ext uri="{D42A27DB-BD31-4B8C-83A1-F6EECF244321}">
                <p14:modId xmlns:p14="http://schemas.microsoft.com/office/powerpoint/2010/main" val="788611946"/>
              </p:ext>
            </p:extLst>
          </p:nvPr>
        </p:nvGraphicFramePr>
        <p:xfrm>
          <a:off x="239348" y="1340768"/>
          <a:ext cx="11521280" cy="4813880"/>
        </p:xfrm>
        <a:graphic>
          <a:graphicData uri="http://schemas.openxmlformats.org/drawingml/2006/table">
            <a:tbl>
              <a:tblPr firstRow="1" firstCol="1">
                <a:tableStyleId>{5C22544A-7EE6-4342-B048-85BDC9FD1C3A}</a:tableStyleId>
              </a:tblPr>
              <a:tblGrid>
                <a:gridCol w="4416492">
                  <a:extLst>
                    <a:ext uri="{9D8B030D-6E8A-4147-A177-3AD203B41FA5}">
                      <a16:colId xmlns:a16="http://schemas.microsoft.com/office/drawing/2014/main" val="20000"/>
                    </a:ext>
                  </a:extLst>
                </a:gridCol>
                <a:gridCol w="4704523">
                  <a:extLst>
                    <a:ext uri="{9D8B030D-6E8A-4147-A177-3AD203B41FA5}">
                      <a16:colId xmlns:a16="http://schemas.microsoft.com/office/drawing/2014/main" val="20001"/>
                    </a:ext>
                  </a:extLst>
                </a:gridCol>
                <a:gridCol w="2400265">
                  <a:extLst>
                    <a:ext uri="{9D8B030D-6E8A-4147-A177-3AD203B41FA5}">
                      <a16:colId xmlns:a16="http://schemas.microsoft.com/office/drawing/2014/main" val="20002"/>
                    </a:ext>
                  </a:extLst>
                </a:gridCol>
              </a:tblGrid>
              <a:tr h="360039">
                <a:tc>
                  <a:txBody>
                    <a:bodyPr/>
                    <a:lstStyle/>
                    <a:p>
                      <a:pPr algn="ctr" fontAlgn="b"/>
                      <a:r>
                        <a:rPr lang="it-IT" sz="1400" b="1" i="0" u="none" strike="noStrike" dirty="0" smtClean="0">
                          <a:solidFill>
                            <a:schemeClr val="bg1"/>
                          </a:solidFill>
                          <a:effectLst/>
                          <a:latin typeface="+mj-lt"/>
                        </a:rPr>
                        <a:t>Sub-</a:t>
                      </a:r>
                      <a:r>
                        <a:rPr lang="it-IT" sz="1400" b="1" i="0" u="none" strike="noStrike" dirty="0" err="1" smtClean="0">
                          <a:solidFill>
                            <a:schemeClr val="bg1"/>
                          </a:solidFill>
                          <a:effectLst/>
                          <a:latin typeface="+mj-lt"/>
                        </a:rPr>
                        <a:t>project</a:t>
                      </a:r>
                      <a:r>
                        <a:rPr lang="it-IT" sz="1400" b="1" i="0" u="none" strike="noStrike" baseline="0" dirty="0" smtClean="0">
                          <a:solidFill>
                            <a:schemeClr val="bg1"/>
                          </a:solidFill>
                          <a:effectLst/>
                          <a:latin typeface="+mj-lt"/>
                        </a:rPr>
                        <a:t> </a:t>
                      </a:r>
                      <a:r>
                        <a:rPr lang="it-IT" sz="1400" b="1" i="0" u="none" strike="noStrike" baseline="0" dirty="0" err="1" smtClean="0">
                          <a:solidFill>
                            <a:schemeClr val="bg1"/>
                          </a:solidFill>
                          <a:effectLst/>
                          <a:latin typeface="+mj-lt"/>
                        </a:rPr>
                        <a:t>name</a:t>
                      </a:r>
                      <a:endParaRPr lang="it-IT" sz="1400" b="1" i="0" u="none" strike="noStrike" dirty="0">
                        <a:solidFill>
                          <a:schemeClr val="bg1"/>
                        </a:solidFill>
                        <a:effectLst/>
                        <a:latin typeface="+mj-lt"/>
                      </a:endParaRPr>
                    </a:p>
                  </a:txBody>
                  <a:tcPr marL="0" marR="0" marT="0" marB="0" anchor="ctr"/>
                </a:tc>
                <a:tc>
                  <a:txBody>
                    <a:bodyPr/>
                    <a:lstStyle/>
                    <a:p>
                      <a:pPr marL="0" indent="0" algn="ctr">
                        <a:buNone/>
                      </a:pPr>
                      <a:r>
                        <a:rPr lang="it-IT" sz="1400" b="1" dirty="0" smtClean="0">
                          <a:solidFill>
                            <a:schemeClr val="bg1"/>
                          </a:solidFill>
                          <a:latin typeface="+mj-lt"/>
                        </a:rPr>
                        <a:t>OBJECTIVES </a:t>
                      </a:r>
                      <a:r>
                        <a:rPr lang="it-IT" sz="1400" b="1" dirty="0" err="1" smtClean="0">
                          <a:solidFill>
                            <a:schemeClr val="bg1"/>
                          </a:solidFill>
                          <a:latin typeface="+mj-lt"/>
                        </a:rPr>
                        <a:t>within</a:t>
                      </a:r>
                      <a:r>
                        <a:rPr lang="it-IT" sz="1400" b="1" baseline="0" dirty="0" smtClean="0">
                          <a:solidFill>
                            <a:schemeClr val="bg1"/>
                          </a:solidFill>
                          <a:latin typeface="+mj-lt"/>
                        </a:rPr>
                        <a:t> </a:t>
                      </a:r>
                      <a:r>
                        <a:rPr lang="it-IT" sz="1400" b="1" baseline="0" dirty="0" err="1" smtClean="0">
                          <a:solidFill>
                            <a:schemeClr val="bg1"/>
                          </a:solidFill>
                          <a:latin typeface="+mj-lt"/>
                        </a:rPr>
                        <a:t>PrIO</a:t>
                      </a:r>
                      <a:endParaRPr lang="it-IT" sz="1400" b="1" dirty="0" smtClean="0">
                        <a:solidFill>
                          <a:schemeClr val="bg1"/>
                        </a:solidFill>
                        <a:latin typeface="+mj-lt"/>
                      </a:endParaRPr>
                    </a:p>
                  </a:txBody>
                  <a:tcPr marL="0" marR="0" marT="0" marB="0" anchor="ctr"/>
                </a:tc>
                <a:tc>
                  <a:txBody>
                    <a:bodyPr/>
                    <a:lstStyle/>
                    <a:p>
                      <a:pPr algn="ctr" fontAlgn="b"/>
                      <a:r>
                        <a:rPr lang="it-IT" sz="1400" b="1" i="0" u="none" strike="noStrike" dirty="0" smtClean="0">
                          <a:solidFill>
                            <a:schemeClr val="bg1"/>
                          </a:solidFill>
                          <a:effectLst/>
                          <a:latin typeface="+mj-lt"/>
                        </a:rPr>
                        <a:t>BENEFICIARY</a:t>
                      </a:r>
                      <a:endParaRPr lang="it-IT" sz="1400" b="1" i="0" u="none" strike="noStrike" dirty="0">
                        <a:solidFill>
                          <a:schemeClr val="bg1"/>
                        </a:solidFill>
                        <a:effectLst/>
                        <a:latin typeface="+mj-lt"/>
                      </a:endParaRPr>
                    </a:p>
                  </a:txBody>
                  <a:tcPr marL="0" marR="0" marT="0" marB="0" anchor="ctr"/>
                </a:tc>
                <a:extLst>
                  <a:ext uri="{0D108BD9-81ED-4DB2-BD59-A6C34878D82A}">
                    <a16:rowId xmlns:a16="http://schemas.microsoft.com/office/drawing/2014/main" val="10000"/>
                  </a:ext>
                </a:extLst>
              </a:tr>
              <a:tr h="510073">
                <a:tc>
                  <a:txBody>
                    <a:bodyPr/>
                    <a:lstStyle/>
                    <a:p>
                      <a:pPr algn="ctr" fontAlgn="b"/>
                      <a:r>
                        <a:rPr lang="it-IT" sz="1400" u="none" strike="noStrike" dirty="0" smtClean="0">
                          <a:solidFill>
                            <a:schemeClr val="bg1"/>
                          </a:solidFill>
                          <a:effectLst/>
                          <a:latin typeface="+mj-lt"/>
                        </a:rPr>
                        <a:t>NEXP</a:t>
                      </a:r>
                      <a:r>
                        <a:rPr lang="it-IT" sz="1400" u="none" strike="noStrike" baseline="0" dirty="0" smtClean="0">
                          <a:solidFill>
                            <a:schemeClr val="bg1"/>
                          </a:solidFill>
                          <a:effectLst/>
                          <a:latin typeface="+mj-lt"/>
                        </a:rPr>
                        <a:t> </a:t>
                      </a:r>
                      <a:r>
                        <a:rPr lang="it-IT" sz="1400" b="1" i="0" u="none" strike="noStrike" dirty="0" err="1" smtClean="0">
                          <a:solidFill>
                            <a:schemeClr val="bg1"/>
                          </a:solidFill>
                          <a:effectLst/>
                          <a:latin typeface="+mn-lt"/>
                        </a:rPr>
                        <a:t>Experiments</a:t>
                      </a:r>
                      <a:r>
                        <a:rPr lang="it-IT" sz="1400" b="1" i="0" u="none" strike="noStrike" dirty="0" smtClean="0">
                          <a:solidFill>
                            <a:schemeClr val="bg1"/>
                          </a:solidFill>
                          <a:effectLst/>
                          <a:latin typeface="+mn-lt"/>
                        </a:rPr>
                        <a:t> for </a:t>
                      </a:r>
                      <a:r>
                        <a:rPr lang="it-IT" sz="1400" b="1" i="0" u="none" strike="noStrike" dirty="0" err="1" smtClean="0">
                          <a:solidFill>
                            <a:schemeClr val="bg1"/>
                          </a:solidFill>
                          <a:effectLst/>
                          <a:latin typeface="+mn-lt"/>
                        </a:rPr>
                        <a:t>neutron</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transport</a:t>
                      </a:r>
                      <a:r>
                        <a:rPr lang="it-IT" sz="1400" b="1" i="0" u="none" strike="noStrike" dirty="0" smtClean="0">
                          <a:solidFill>
                            <a:schemeClr val="bg1"/>
                          </a:solidFill>
                          <a:effectLst/>
                          <a:latin typeface="+mn-lt"/>
                        </a:rPr>
                        <a:t> &amp; </a:t>
                      </a:r>
                      <a:r>
                        <a:rPr lang="it-IT" sz="1400" b="1" i="0" u="none" strike="noStrike" dirty="0" err="1" smtClean="0">
                          <a:solidFill>
                            <a:schemeClr val="bg1"/>
                          </a:solidFill>
                          <a:effectLst/>
                          <a:latin typeface="+mn-lt"/>
                        </a:rPr>
                        <a:t>activation</a:t>
                      </a:r>
                      <a:r>
                        <a:rPr lang="it-IT" sz="1400" b="1" i="0" u="none" strike="noStrike" dirty="0" smtClean="0">
                          <a:solidFill>
                            <a:schemeClr val="bg1"/>
                          </a:solidFill>
                          <a:effectLst/>
                          <a:latin typeface="+mn-lt"/>
                        </a:rPr>
                        <a:t> code </a:t>
                      </a:r>
                      <a:r>
                        <a:rPr lang="it-IT" sz="1400" b="1" i="0" u="none" strike="noStrike" dirty="0" err="1" smtClean="0">
                          <a:solidFill>
                            <a:schemeClr val="bg1"/>
                          </a:solidFill>
                          <a:effectLst/>
                          <a:latin typeface="+mn-lt"/>
                        </a:rPr>
                        <a:t>validation</a:t>
                      </a:r>
                      <a:endParaRPr lang="it-IT" sz="1400" u="none" strike="noStrike" dirty="0" smtClean="0">
                        <a:solidFill>
                          <a:schemeClr val="bg1"/>
                        </a:solidFill>
                        <a:effectLst/>
                        <a:latin typeface="+mj-lt"/>
                      </a:endParaRPr>
                    </a:p>
                  </a:txBody>
                  <a:tcPr marL="0" marR="0" marT="0" marB="0" anchor="ctr"/>
                </a:tc>
                <a:tc>
                  <a:txBody>
                    <a:bodyPr/>
                    <a:lstStyle/>
                    <a:p>
                      <a:pPr marL="0" indent="0" algn="ctr">
                        <a:buNone/>
                      </a:pPr>
                      <a:r>
                        <a:rPr lang="it-IT" sz="1400" dirty="0" smtClean="0">
                          <a:latin typeface="+mj-lt"/>
                        </a:rPr>
                        <a:t>Post-</a:t>
                      </a:r>
                      <a:r>
                        <a:rPr lang="it-IT" sz="1400" dirty="0" err="1" smtClean="0">
                          <a:latin typeface="+mj-lt"/>
                        </a:rPr>
                        <a:t>analyses</a:t>
                      </a:r>
                      <a:r>
                        <a:rPr lang="it-IT" sz="1400" dirty="0" smtClean="0">
                          <a:latin typeface="+mj-lt"/>
                        </a:rPr>
                        <a:t> of DTE2 Streaming &amp; </a:t>
                      </a:r>
                      <a:r>
                        <a:rPr lang="it-IT" sz="1400" dirty="0" err="1" smtClean="0">
                          <a:latin typeface="+mj-lt"/>
                        </a:rPr>
                        <a:t>Shutdown</a:t>
                      </a:r>
                      <a:r>
                        <a:rPr lang="it-IT" sz="1400" dirty="0" smtClean="0">
                          <a:latin typeface="+mj-lt"/>
                        </a:rPr>
                        <a:t> dose rate </a:t>
                      </a:r>
                      <a:r>
                        <a:rPr lang="it-IT" sz="1400" kern="1200" dirty="0" smtClean="0">
                          <a:solidFill>
                            <a:srgbClr val="FF0000"/>
                          </a:solidFill>
                          <a:latin typeface="+mn-lt"/>
                          <a:ea typeface="+mn-ea"/>
                          <a:cs typeface="+mn-cs"/>
                        </a:rPr>
                        <a:t>+ new </a:t>
                      </a:r>
                      <a:r>
                        <a:rPr lang="it-IT" sz="1400" kern="1200" dirty="0" err="1" smtClean="0">
                          <a:solidFill>
                            <a:srgbClr val="FF0000"/>
                          </a:solidFill>
                          <a:latin typeface="+mn-lt"/>
                          <a:ea typeface="+mn-ea"/>
                          <a:cs typeface="+mn-cs"/>
                        </a:rPr>
                        <a:t>experiments</a:t>
                      </a:r>
                      <a:r>
                        <a:rPr lang="it-IT" sz="1400" kern="1200" dirty="0" smtClean="0">
                          <a:solidFill>
                            <a:srgbClr val="FF0000"/>
                          </a:solidFill>
                          <a:latin typeface="+mn-lt"/>
                          <a:ea typeface="+mn-ea"/>
                          <a:cs typeface="+mn-cs"/>
                        </a:rPr>
                        <a:t> for</a:t>
                      </a:r>
                      <a:r>
                        <a:rPr lang="it-IT" sz="1400" kern="1200" baseline="0" dirty="0" smtClean="0">
                          <a:solidFill>
                            <a:srgbClr val="FF0000"/>
                          </a:solidFill>
                          <a:latin typeface="+mn-lt"/>
                          <a:ea typeface="+mn-ea"/>
                          <a:cs typeface="+mn-cs"/>
                        </a:rPr>
                        <a:t> DTE3</a:t>
                      </a:r>
                      <a:endParaRPr lang="it-IT" sz="1400" dirty="0" smtClean="0">
                        <a:solidFill>
                          <a:srgbClr val="FF0000"/>
                        </a:solidFill>
                        <a:latin typeface="+mj-lt"/>
                      </a:endParaRPr>
                    </a:p>
                  </a:txBody>
                  <a:tcPr marL="0" marR="0" marT="0" marB="0" anchor="ctr"/>
                </a:tc>
                <a:tc>
                  <a:txBody>
                    <a:bodyPr/>
                    <a:lstStyle/>
                    <a:p>
                      <a:pPr algn="ctr" fontAlgn="b"/>
                      <a:r>
                        <a:rPr lang="it-IT" sz="1400" u="none" strike="noStrike" dirty="0">
                          <a:effectLst/>
                          <a:latin typeface="+mj-lt"/>
                        </a:rPr>
                        <a:t>ENEA, </a:t>
                      </a:r>
                      <a:r>
                        <a:rPr lang="it-IT" sz="1400" u="none" strike="noStrike" dirty="0" smtClean="0">
                          <a:effectLst/>
                          <a:latin typeface="+mj-lt"/>
                        </a:rPr>
                        <a:t>UKAEA, </a:t>
                      </a:r>
                      <a:r>
                        <a:rPr lang="it-IT" sz="1400" u="none" strike="noStrike" dirty="0">
                          <a:effectLst/>
                          <a:latin typeface="+mj-lt"/>
                        </a:rPr>
                        <a:t>CEA, KIT, UNED, IFJ, JSI, </a:t>
                      </a:r>
                      <a:r>
                        <a:rPr lang="it-IT" sz="1400" u="none" strike="noStrike" dirty="0" smtClean="0">
                          <a:effectLst/>
                          <a:latin typeface="+mj-lt"/>
                        </a:rPr>
                        <a:t>NCSRD + JOC+ US ORNL</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1"/>
                  </a:ext>
                </a:extLst>
              </a:tr>
              <a:tr h="354024">
                <a:tc>
                  <a:txBody>
                    <a:bodyPr/>
                    <a:lstStyle/>
                    <a:p>
                      <a:pPr algn="ctr" fontAlgn="b"/>
                      <a:r>
                        <a:rPr lang="it-IT" sz="1400" u="none" strike="noStrike" dirty="0" smtClean="0">
                          <a:solidFill>
                            <a:schemeClr val="bg1"/>
                          </a:solidFill>
                          <a:effectLst/>
                          <a:latin typeface="+mj-lt"/>
                        </a:rPr>
                        <a:t>ACT</a:t>
                      </a:r>
                      <a:r>
                        <a:rPr lang="it-IT" sz="1400" u="none" strike="noStrike" baseline="0" dirty="0" smtClean="0">
                          <a:solidFill>
                            <a:schemeClr val="bg1"/>
                          </a:solidFill>
                          <a:effectLst/>
                          <a:latin typeface="+mj-lt"/>
                        </a:rPr>
                        <a:t> </a:t>
                      </a:r>
                      <a:r>
                        <a:rPr lang="en-US" sz="1400" b="1" i="0" u="none" strike="noStrike" dirty="0" smtClean="0">
                          <a:solidFill>
                            <a:schemeClr val="bg1"/>
                          </a:solidFill>
                          <a:effectLst/>
                          <a:latin typeface="+mn-lt"/>
                        </a:rPr>
                        <a:t>Activation measurements for ITER material &amp; data validation</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t-IT" sz="1400" dirty="0" smtClean="0">
                          <a:latin typeface="+mj-lt"/>
                        </a:rPr>
                        <a:t>Post-</a:t>
                      </a:r>
                      <a:r>
                        <a:rPr lang="it-IT" sz="1400" dirty="0" err="1" smtClean="0">
                          <a:latin typeface="+mj-lt"/>
                        </a:rPr>
                        <a:t>analyses</a:t>
                      </a:r>
                      <a:r>
                        <a:rPr lang="it-IT" sz="1400" dirty="0" smtClean="0">
                          <a:latin typeface="+mj-lt"/>
                        </a:rPr>
                        <a:t> of DTE2</a:t>
                      </a:r>
                      <a:r>
                        <a:rPr lang="it-IT" sz="1400" baseline="0" dirty="0" smtClean="0">
                          <a:latin typeface="+mj-lt"/>
                        </a:rPr>
                        <a:t> </a:t>
                      </a:r>
                      <a:r>
                        <a:rPr lang="it-IT" sz="1400" dirty="0" smtClean="0">
                          <a:latin typeface="+mj-lt"/>
                        </a:rPr>
                        <a:t>ACT </a:t>
                      </a:r>
                      <a:r>
                        <a:rPr lang="it-IT" sz="1400" dirty="0" err="1" smtClean="0">
                          <a:latin typeface="+mj-lt"/>
                        </a:rPr>
                        <a:t>measurements</a:t>
                      </a:r>
                      <a:r>
                        <a:rPr lang="it-IT" sz="1400" dirty="0" smtClean="0">
                          <a:latin typeface="+mj-lt"/>
                        </a:rPr>
                        <a:t>+ </a:t>
                      </a:r>
                      <a:r>
                        <a:rPr lang="it-IT" sz="1400" dirty="0" smtClean="0">
                          <a:solidFill>
                            <a:srgbClr val="FF0000"/>
                          </a:solidFill>
                          <a:latin typeface="+mj-lt"/>
                        </a:rPr>
                        <a:t>new </a:t>
                      </a:r>
                      <a:r>
                        <a:rPr lang="it-IT" sz="1400" dirty="0" err="1" smtClean="0">
                          <a:solidFill>
                            <a:srgbClr val="FF0000"/>
                          </a:solidFill>
                          <a:latin typeface="+mj-lt"/>
                        </a:rPr>
                        <a:t>experiments</a:t>
                      </a:r>
                      <a:r>
                        <a:rPr lang="it-IT" sz="1400" dirty="0" smtClean="0">
                          <a:solidFill>
                            <a:srgbClr val="FF0000"/>
                          </a:solidFill>
                          <a:latin typeface="+mj-lt"/>
                        </a:rPr>
                        <a:t> for DTE3</a:t>
                      </a:r>
                      <a:endParaRPr lang="it-IT" sz="1400" baseline="0" dirty="0" smtClean="0">
                        <a:solidFill>
                          <a:srgbClr val="FF0000"/>
                        </a:solidFill>
                        <a:latin typeface="+mj-lt"/>
                      </a:endParaRPr>
                    </a:p>
                  </a:txBody>
                  <a:tcPr marL="0" marR="0" marT="0" marB="0" anchor="ctr"/>
                </a:tc>
                <a:tc>
                  <a:txBody>
                    <a:bodyPr/>
                    <a:lstStyle/>
                    <a:p>
                      <a:pPr algn="ctr" fontAlgn="b"/>
                      <a:r>
                        <a:rPr lang="it-IT" sz="1400" u="none" strike="noStrike" dirty="0" smtClean="0">
                          <a:effectLst/>
                          <a:latin typeface="+mj-lt"/>
                        </a:rPr>
                        <a:t>UKAEA, </a:t>
                      </a:r>
                      <a:r>
                        <a:rPr lang="it-IT" sz="1400" u="none" strike="noStrike" dirty="0">
                          <a:effectLst/>
                          <a:latin typeface="+mj-lt"/>
                        </a:rPr>
                        <a:t>ENEA, IPPLM, </a:t>
                      </a:r>
                      <a:r>
                        <a:rPr lang="it-IT" sz="1400" u="none" strike="noStrike" dirty="0" smtClean="0">
                          <a:effectLst/>
                          <a:latin typeface="+mj-lt"/>
                        </a:rPr>
                        <a:t>NCSRD,JSI</a:t>
                      </a:r>
                    </a:p>
                    <a:p>
                      <a:pPr algn="ctr" fontAlgn="b"/>
                      <a:r>
                        <a:rPr lang="it-IT" sz="1400" b="0" i="0" u="none" strike="noStrike" dirty="0" smtClean="0">
                          <a:solidFill>
                            <a:srgbClr val="000000"/>
                          </a:solidFill>
                          <a:effectLst/>
                          <a:latin typeface="+mj-lt"/>
                        </a:rPr>
                        <a:t>+ JOC</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2"/>
                  </a:ext>
                </a:extLst>
              </a:tr>
              <a:tr h="465462">
                <a:tc>
                  <a:txBody>
                    <a:bodyPr/>
                    <a:lstStyle/>
                    <a:p>
                      <a:pPr algn="ctr" fontAlgn="b"/>
                      <a:r>
                        <a:rPr lang="it-IT" sz="1400" u="none" strike="noStrike" dirty="0" smtClean="0">
                          <a:solidFill>
                            <a:schemeClr val="bg1"/>
                          </a:solidFill>
                          <a:effectLst/>
                          <a:latin typeface="+mj-lt"/>
                        </a:rPr>
                        <a:t>RADA</a:t>
                      </a:r>
                      <a:r>
                        <a:rPr lang="it-IT" sz="1400" u="none" strike="noStrike" baseline="0" dirty="0" smtClean="0">
                          <a:solidFill>
                            <a:schemeClr val="bg1"/>
                          </a:solidFill>
                          <a:effectLst/>
                          <a:latin typeface="+mj-lt"/>
                        </a:rPr>
                        <a:t> </a:t>
                      </a:r>
                      <a:r>
                        <a:rPr lang="it-IT" sz="1400" b="1" i="0" u="none" strike="noStrike" dirty="0" err="1" smtClean="0">
                          <a:solidFill>
                            <a:schemeClr val="bg1"/>
                          </a:solidFill>
                          <a:effectLst/>
                          <a:latin typeface="+mn-lt"/>
                        </a:rPr>
                        <a:t>Functional</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material</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damage</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studies</a:t>
                      </a:r>
                      <a:endParaRPr lang="it-IT" sz="1400" b="0" i="0" u="none" strike="noStrike" dirty="0">
                        <a:solidFill>
                          <a:schemeClr val="bg1"/>
                        </a:solidFill>
                        <a:effectLst/>
                        <a:latin typeface="+mj-lt"/>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t-IT" sz="1400" kern="1200" dirty="0" smtClean="0">
                          <a:solidFill>
                            <a:schemeClr val="dk1"/>
                          </a:solidFill>
                          <a:latin typeface="+mj-lt"/>
                          <a:ea typeface="+mn-ea"/>
                          <a:cs typeface="+mn-cs"/>
                        </a:rPr>
                        <a:t>Post-</a:t>
                      </a:r>
                      <a:r>
                        <a:rPr lang="it-IT" sz="1400" kern="1200" dirty="0" err="1" smtClean="0">
                          <a:solidFill>
                            <a:schemeClr val="dk1"/>
                          </a:solidFill>
                          <a:latin typeface="+mj-lt"/>
                          <a:ea typeface="+mn-ea"/>
                          <a:cs typeface="+mn-cs"/>
                        </a:rPr>
                        <a:t>analyses</a:t>
                      </a:r>
                      <a:r>
                        <a:rPr lang="it-IT" sz="1400" kern="1200" dirty="0" smtClean="0">
                          <a:solidFill>
                            <a:schemeClr val="dk1"/>
                          </a:solidFill>
                          <a:latin typeface="+mj-lt"/>
                          <a:ea typeface="+mn-ea"/>
                          <a:cs typeface="+mn-cs"/>
                        </a:rPr>
                        <a:t> of  RADA </a:t>
                      </a:r>
                      <a:r>
                        <a:rPr lang="it-IT" sz="1400" kern="1200" dirty="0" err="1" smtClean="0">
                          <a:solidFill>
                            <a:schemeClr val="dk1"/>
                          </a:solidFill>
                          <a:latin typeface="+mj-lt"/>
                          <a:ea typeface="+mn-ea"/>
                          <a:cs typeface="+mn-cs"/>
                        </a:rPr>
                        <a:t>measurements</a:t>
                      </a:r>
                      <a:r>
                        <a:rPr lang="it-IT" sz="1400" kern="1200" dirty="0" smtClean="0">
                          <a:solidFill>
                            <a:schemeClr val="dk1"/>
                          </a:solidFill>
                          <a:latin typeface="+mj-lt"/>
                          <a:ea typeface="+mn-ea"/>
                          <a:cs typeface="+mn-cs"/>
                        </a:rPr>
                        <a:t>- </a:t>
                      </a:r>
                      <a:r>
                        <a:rPr lang="it-IT" sz="1400" kern="1200" dirty="0" err="1" smtClean="0">
                          <a:solidFill>
                            <a:schemeClr val="dk1"/>
                          </a:solidFill>
                          <a:latin typeface="+mj-lt"/>
                          <a:ea typeface="+mn-ea"/>
                          <a:cs typeface="+mn-cs"/>
                        </a:rPr>
                        <a:t>irradiation</a:t>
                      </a:r>
                      <a:r>
                        <a:rPr lang="it-IT" sz="1400" kern="1200" dirty="0" smtClean="0">
                          <a:solidFill>
                            <a:schemeClr val="dk1"/>
                          </a:solidFill>
                          <a:latin typeface="+mj-lt"/>
                          <a:ea typeface="+mn-ea"/>
                          <a:cs typeface="+mn-cs"/>
                        </a:rPr>
                        <a:t> </a:t>
                      </a:r>
                      <a:r>
                        <a:rPr lang="it-IT" sz="1400" kern="1200" dirty="0" smtClean="0">
                          <a:solidFill>
                            <a:srgbClr val="FF0000"/>
                          </a:solidFill>
                          <a:latin typeface="+mj-lt"/>
                          <a:ea typeface="+mn-ea"/>
                          <a:cs typeface="+mn-cs"/>
                        </a:rPr>
                        <a:t>under</a:t>
                      </a:r>
                      <a:r>
                        <a:rPr lang="it-IT" sz="1400" kern="1200" baseline="0" dirty="0" smtClean="0">
                          <a:solidFill>
                            <a:srgbClr val="FF0000"/>
                          </a:solidFill>
                          <a:latin typeface="+mj-lt"/>
                          <a:ea typeface="+mn-ea"/>
                          <a:cs typeface="+mn-cs"/>
                        </a:rPr>
                        <a:t> DTE3</a:t>
                      </a:r>
                    </a:p>
                  </a:txBody>
                  <a:tcPr marL="0" marR="0" marT="0" marB="0" anchor="ctr"/>
                </a:tc>
                <a:tc>
                  <a:txBody>
                    <a:bodyPr/>
                    <a:lstStyle/>
                    <a:p>
                      <a:pPr algn="ctr" fontAlgn="b"/>
                      <a:r>
                        <a:rPr lang="it-IT" sz="1400" u="none" strike="noStrike" dirty="0">
                          <a:effectLst/>
                          <a:latin typeface="+mj-lt"/>
                        </a:rPr>
                        <a:t>CIEMAT, </a:t>
                      </a:r>
                      <a:r>
                        <a:rPr lang="it-IT" sz="1400" u="none" strike="noStrike" dirty="0" smtClean="0">
                          <a:effectLst/>
                          <a:latin typeface="+mj-lt"/>
                        </a:rPr>
                        <a:t>NCSRD+ JOC</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3"/>
                  </a:ext>
                </a:extLst>
              </a:tr>
              <a:tr h="465462">
                <a:tc>
                  <a:txBody>
                    <a:bodyPr/>
                    <a:lstStyle/>
                    <a:p>
                      <a:pPr algn="ctr" fontAlgn="b"/>
                      <a:r>
                        <a:rPr lang="it-IT" sz="1400" u="none" strike="noStrike" dirty="0" smtClean="0">
                          <a:solidFill>
                            <a:schemeClr val="bg1"/>
                          </a:solidFill>
                          <a:effectLst/>
                          <a:latin typeface="+mj-lt"/>
                        </a:rPr>
                        <a:t>TBMD</a:t>
                      </a:r>
                      <a:r>
                        <a:rPr lang="it-IT" sz="1400" u="none" strike="noStrike" baseline="0" dirty="0" smtClean="0">
                          <a:solidFill>
                            <a:schemeClr val="bg1"/>
                          </a:solidFill>
                          <a:effectLst/>
                          <a:latin typeface="+mj-lt"/>
                        </a:rPr>
                        <a:t> </a:t>
                      </a:r>
                      <a:r>
                        <a:rPr lang="en-US" sz="1400" b="1" i="0" u="none" strike="noStrike" dirty="0" smtClean="0">
                          <a:solidFill>
                            <a:schemeClr val="bg1"/>
                          </a:solidFill>
                          <a:effectLst/>
                          <a:latin typeface="+mn-lt"/>
                        </a:rPr>
                        <a:t>Test of detectors for tritium breeder blankets</a:t>
                      </a: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t-IT" sz="1400" kern="1200" dirty="0" smtClean="0">
                          <a:solidFill>
                            <a:schemeClr val="dk1"/>
                          </a:solidFill>
                          <a:latin typeface="+mn-lt"/>
                          <a:ea typeface="+mn-ea"/>
                          <a:cs typeface="+mn-cs"/>
                        </a:rPr>
                        <a:t>Post-</a:t>
                      </a:r>
                      <a:r>
                        <a:rPr lang="it-IT" sz="1400" kern="1200" dirty="0" err="1" smtClean="0">
                          <a:solidFill>
                            <a:schemeClr val="dk1"/>
                          </a:solidFill>
                          <a:latin typeface="+mn-lt"/>
                          <a:ea typeface="+mn-ea"/>
                          <a:cs typeface="+mn-cs"/>
                        </a:rPr>
                        <a:t>analyses</a:t>
                      </a:r>
                      <a:r>
                        <a:rPr lang="it-IT" sz="1400" kern="1200" dirty="0" smtClean="0">
                          <a:solidFill>
                            <a:schemeClr val="dk1"/>
                          </a:solidFill>
                          <a:latin typeface="+mn-lt"/>
                          <a:ea typeface="+mn-ea"/>
                          <a:cs typeface="+mn-cs"/>
                        </a:rPr>
                        <a:t> of  TBMD </a:t>
                      </a:r>
                      <a:r>
                        <a:rPr lang="it-IT" sz="1400" kern="1200" dirty="0" err="1" smtClean="0">
                          <a:solidFill>
                            <a:schemeClr val="dk1"/>
                          </a:solidFill>
                          <a:latin typeface="+mn-lt"/>
                          <a:ea typeface="+mn-ea"/>
                          <a:cs typeface="+mn-cs"/>
                        </a:rPr>
                        <a:t>measurements</a:t>
                      </a:r>
                      <a:r>
                        <a:rPr lang="it-IT" sz="1400" kern="1200" dirty="0" smtClean="0">
                          <a:solidFill>
                            <a:schemeClr val="dk1"/>
                          </a:solidFill>
                          <a:latin typeface="+mn-lt"/>
                          <a:ea typeface="+mn-ea"/>
                          <a:cs typeface="+mn-cs"/>
                        </a:rPr>
                        <a:t>-</a:t>
                      </a:r>
                      <a:r>
                        <a:rPr lang="it-IT" sz="1400" kern="1200" baseline="0" dirty="0" smtClean="0">
                          <a:solidFill>
                            <a:schemeClr val="dk1"/>
                          </a:solidFill>
                          <a:latin typeface="+mn-lt"/>
                          <a:ea typeface="+mn-ea"/>
                          <a:cs typeface="+mn-cs"/>
                        </a:rPr>
                        <a:t> </a:t>
                      </a:r>
                      <a:r>
                        <a:rPr lang="it-IT" sz="1400" kern="1200" baseline="0" dirty="0" smtClean="0">
                          <a:solidFill>
                            <a:srgbClr val="FF0000"/>
                          </a:solidFill>
                          <a:latin typeface="+mn-lt"/>
                          <a:ea typeface="+mn-ea"/>
                          <a:cs typeface="+mn-cs"/>
                        </a:rPr>
                        <a:t>upgrade under DTE3</a:t>
                      </a:r>
                      <a:endParaRPr lang="it-IT" sz="1400" kern="1200" dirty="0" smtClean="0">
                        <a:solidFill>
                          <a:srgbClr val="FF0000"/>
                        </a:solidFill>
                        <a:latin typeface="+mn-lt"/>
                        <a:ea typeface="+mn-ea"/>
                        <a:cs typeface="+mn-cs"/>
                      </a:endParaRPr>
                    </a:p>
                  </a:txBody>
                  <a:tcPr marL="0" marR="0" marT="0" marB="0" anchor="ctr"/>
                </a:tc>
                <a:tc>
                  <a:txBody>
                    <a:bodyPr/>
                    <a:lstStyle/>
                    <a:p>
                      <a:pPr algn="ctr" fontAlgn="b"/>
                      <a:r>
                        <a:rPr lang="it-IT" sz="1400" u="none" strike="noStrike" dirty="0">
                          <a:effectLst/>
                          <a:latin typeface="+mj-lt"/>
                        </a:rPr>
                        <a:t>ENEA, </a:t>
                      </a:r>
                      <a:r>
                        <a:rPr lang="it-IT" sz="1400" u="none" strike="noStrike" dirty="0" smtClean="0">
                          <a:effectLst/>
                          <a:latin typeface="+mj-lt"/>
                        </a:rPr>
                        <a:t>UKAEA+ JOC</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4"/>
                  </a:ext>
                </a:extLst>
              </a:tr>
              <a:tr h="485648">
                <a:tc>
                  <a:txBody>
                    <a:bodyPr/>
                    <a:lstStyle/>
                    <a:p>
                      <a:pPr algn="ctr" fontAlgn="b"/>
                      <a:r>
                        <a:rPr lang="it-IT" sz="1400" u="none" strike="noStrike" dirty="0" smtClean="0">
                          <a:solidFill>
                            <a:schemeClr val="bg1"/>
                          </a:solidFill>
                          <a:effectLst/>
                          <a:latin typeface="+mj-lt"/>
                        </a:rPr>
                        <a:t>NC14</a:t>
                      </a:r>
                      <a:r>
                        <a:rPr lang="it-IT" sz="1400" u="none" strike="noStrike" baseline="0" dirty="0" smtClean="0">
                          <a:solidFill>
                            <a:schemeClr val="bg1"/>
                          </a:solidFill>
                          <a:effectLst/>
                          <a:latin typeface="+mj-lt"/>
                        </a:rPr>
                        <a:t> </a:t>
                      </a:r>
                      <a:r>
                        <a:rPr lang="en-US" sz="1400" b="1" i="0" u="none" strike="noStrike" dirty="0" smtClean="0">
                          <a:solidFill>
                            <a:schemeClr val="bg1"/>
                          </a:solidFill>
                          <a:effectLst/>
                          <a:latin typeface="+mn-lt"/>
                        </a:rPr>
                        <a:t>Calibration of neutron detectors at 14-MeV neutron energy</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dirty="0" smtClean="0">
                          <a:latin typeface="+mj-lt"/>
                        </a:rPr>
                        <a:t>Validation of 14 MeV calibration and lessons learned</a:t>
                      </a:r>
                    </a:p>
                  </a:txBody>
                  <a:tcPr marL="0" marR="0" marT="0" marB="0" anchor="ctr"/>
                </a:tc>
                <a:tc>
                  <a:txBody>
                    <a:bodyPr/>
                    <a:lstStyle/>
                    <a:p>
                      <a:pPr algn="ctr" fontAlgn="b"/>
                      <a:r>
                        <a:rPr lang="it-IT" sz="1400" u="none" strike="noStrike" dirty="0" smtClean="0">
                          <a:effectLst/>
                          <a:latin typeface="+mj-lt"/>
                        </a:rPr>
                        <a:t>UKAEA</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5"/>
                  </a:ext>
                </a:extLst>
              </a:tr>
              <a:tr h="465462">
                <a:tc>
                  <a:txBody>
                    <a:bodyPr/>
                    <a:lstStyle/>
                    <a:p>
                      <a:pPr algn="ctr" fontAlgn="b"/>
                      <a:r>
                        <a:rPr lang="it-IT" sz="1400" u="none" strike="noStrike" dirty="0" smtClean="0">
                          <a:solidFill>
                            <a:schemeClr val="bg1"/>
                          </a:solidFill>
                          <a:effectLst/>
                          <a:latin typeface="+mj-lt"/>
                        </a:rPr>
                        <a:t>ORE</a:t>
                      </a:r>
                      <a:r>
                        <a:rPr lang="it-IT" sz="1400" u="none" strike="noStrike" baseline="0" dirty="0" smtClean="0">
                          <a:solidFill>
                            <a:schemeClr val="bg1"/>
                          </a:solidFill>
                          <a:effectLst/>
                          <a:latin typeface="+mj-lt"/>
                        </a:rPr>
                        <a:t> </a:t>
                      </a:r>
                      <a:r>
                        <a:rPr lang="it-IT" sz="1400" b="1" i="0" u="none" strike="noStrike" dirty="0" err="1" smtClean="0">
                          <a:solidFill>
                            <a:schemeClr val="bg1"/>
                          </a:solidFill>
                          <a:effectLst/>
                          <a:latin typeface="+mn-lt"/>
                        </a:rPr>
                        <a:t>Occupational</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Radiation</a:t>
                      </a:r>
                      <a:r>
                        <a:rPr lang="it-IT" sz="1400" b="1" i="0" u="none" strike="noStrike" dirty="0" smtClean="0">
                          <a:solidFill>
                            <a:schemeClr val="bg1"/>
                          </a:solidFill>
                          <a:effectLst/>
                          <a:latin typeface="+mn-lt"/>
                        </a:rPr>
                        <a:t> </a:t>
                      </a:r>
                      <a:r>
                        <a:rPr lang="it-IT" sz="1400" b="1" i="0" u="none" strike="noStrike" dirty="0" err="1" smtClean="0">
                          <a:solidFill>
                            <a:schemeClr val="bg1"/>
                          </a:solidFill>
                          <a:effectLst/>
                          <a:latin typeface="+mn-lt"/>
                        </a:rPr>
                        <a:t>Exposure</a:t>
                      </a:r>
                      <a:r>
                        <a:rPr lang="it-IT" sz="1400" b="1" i="0" u="none" strike="noStrike" dirty="0" smtClean="0">
                          <a:solidFill>
                            <a:schemeClr val="bg1"/>
                          </a:solidFill>
                          <a:effectLst/>
                          <a:latin typeface="+mn-lt"/>
                        </a:rPr>
                        <a:t> </a:t>
                      </a:r>
                      <a:endParaRPr lang="it-IT" sz="1400" b="0" i="0" u="none" strike="noStrike" dirty="0">
                        <a:solidFill>
                          <a:schemeClr val="bg1"/>
                        </a:solidFill>
                        <a:effectLst/>
                        <a:latin typeface="+mj-lt"/>
                      </a:endParaRPr>
                    </a:p>
                  </a:txBody>
                  <a:tcPr marL="0" marR="0" marT="0" marB="0" anchor="ctr"/>
                </a:tc>
                <a:tc>
                  <a:txBody>
                    <a:bodyPr/>
                    <a:lstStyle/>
                    <a:p>
                      <a:pPr algn="ctr" fontAlgn="b"/>
                      <a:r>
                        <a:rPr lang="it-IT" sz="1400" b="0" i="0" u="none" strike="noStrike" dirty="0" smtClean="0">
                          <a:solidFill>
                            <a:srgbClr val="000000"/>
                          </a:solidFill>
                          <a:effectLst/>
                          <a:latin typeface="+mj-lt"/>
                        </a:rPr>
                        <a:t>Collection and processing of ORE data</a:t>
                      </a:r>
                      <a:endParaRPr lang="it-IT" sz="1400" kern="1200" dirty="0" smtClean="0">
                        <a:solidFill>
                          <a:schemeClr val="dk1"/>
                        </a:solidFill>
                        <a:latin typeface="+mn-lt"/>
                        <a:ea typeface="+mn-ea"/>
                        <a:cs typeface="+mn-cs"/>
                      </a:endParaRPr>
                    </a:p>
                  </a:txBody>
                  <a:tcPr marL="0" marR="0" marT="0" marB="0" anchor="ctr"/>
                </a:tc>
                <a:tc>
                  <a:txBody>
                    <a:bodyPr/>
                    <a:lstStyle/>
                    <a:p>
                      <a:pPr algn="ctr" fontAlgn="b"/>
                      <a:r>
                        <a:rPr lang="it-IT" sz="1400" u="none" strike="noStrike" dirty="0">
                          <a:effectLst/>
                          <a:latin typeface="+mj-lt"/>
                        </a:rPr>
                        <a:t>ENEA, </a:t>
                      </a:r>
                      <a:r>
                        <a:rPr lang="it-IT" sz="1400" u="none" strike="noStrike" dirty="0" smtClean="0">
                          <a:effectLst/>
                          <a:latin typeface="+mj-lt"/>
                        </a:rPr>
                        <a:t>UKAEA</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6"/>
                  </a:ext>
                </a:extLst>
              </a:tr>
              <a:tr h="294578">
                <a:tc>
                  <a:txBody>
                    <a:bodyPr/>
                    <a:lstStyle/>
                    <a:p>
                      <a:pPr algn="ctr" fontAlgn="b"/>
                      <a:r>
                        <a:rPr lang="it-IT" sz="1400" i="0" u="none" strike="noStrike" dirty="0" smtClean="0">
                          <a:solidFill>
                            <a:schemeClr val="bg1"/>
                          </a:solidFill>
                          <a:effectLst/>
                          <a:latin typeface="+mj-lt"/>
                        </a:rPr>
                        <a:t>WPC</a:t>
                      </a:r>
                      <a:r>
                        <a:rPr lang="it-IT" sz="1400" i="0" u="none" strike="noStrike" baseline="0" dirty="0" smtClean="0">
                          <a:solidFill>
                            <a:schemeClr val="bg1"/>
                          </a:solidFill>
                          <a:effectLst/>
                          <a:latin typeface="+mj-lt"/>
                        </a:rPr>
                        <a:t> </a:t>
                      </a:r>
                      <a:r>
                        <a:rPr lang="it-IT" sz="1400" b="1" i="0" u="none" strike="noStrike" dirty="0" smtClean="0">
                          <a:solidFill>
                            <a:schemeClr val="bg1"/>
                          </a:solidFill>
                          <a:effectLst/>
                          <a:latin typeface="+mn-lt"/>
                        </a:rPr>
                        <a:t>Waste production and </a:t>
                      </a:r>
                      <a:r>
                        <a:rPr lang="it-IT" sz="1400" b="1" i="0" u="none" strike="noStrike" dirty="0" err="1" smtClean="0">
                          <a:solidFill>
                            <a:schemeClr val="bg1"/>
                          </a:solidFill>
                          <a:effectLst/>
                          <a:latin typeface="+mn-lt"/>
                        </a:rPr>
                        <a:t>characterization</a:t>
                      </a:r>
                      <a:endParaRPr lang="it-IT" sz="1400" b="1" i="0" u="none" strike="noStrike" dirty="0" smtClean="0">
                        <a:solidFill>
                          <a:schemeClr val="bg1"/>
                        </a:solidFill>
                        <a:effectLst/>
                        <a:latin typeface="+mn-lt"/>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t-IT" sz="1400" b="0" i="0" u="none" strike="noStrike" kern="1200" dirty="0" smtClean="0">
                          <a:solidFill>
                            <a:srgbClr val="000000"/>
                          </a:solidFill>
                          <a:effectLst/>
                          <a:latin typeface="+mj-lt"/>
                          <a:ea typeface="+mn-ea"/>
                          <a:cs typeface="+mn-cs"/>
                        </a:rPr>
                        <a:t>Collection and processing of </a:t>
                      </a:r>
                      <a:r>
                        <a:rPr lang="it-IT" sz="1400" b="0" i="0" u="none" strike="noStrike" kern="1200" dirty="0" err="1" smtClean="0">
                          <a:solidFill>
                            <a:srgbClr val="000000"/>
                          </a:solidFill>
                          <a:effectLst/>
                          <a:latin typeface="+mj-lt"/>
                          <a:ea typeface="+mn-ea"/>
                          <a:cs typeface="+mn-cs"/>
                        </a:rPr>
                        <a:t>waste</a:t>
                      </a:r>
                      <a:r>
                        <a:rPr lang="it-IT" sz="1400" b="0" i="0" u="none" strike="noStrike" kern="1200" dirty="0" smtClean="0">
                          <a:solidFill>
                            <a:srgbClr val="000000"/>
                          </a:solidFill>
                          <a:effectLst/>
                          <a:latin typeface="+mj-lt"/>
                          <a:ea typeface="+mn-ea"/>
                          <a:cs typeface="+mn-cs"/>
                        </a:rPr>
                        <a:t> data</a:t>
                      </a:r>
                    </a:p>
                  </a:txBody>
                  <a:tcPr marL="0" marR="0" marT="0" marB="0" anchor="ctr"/>
                </a:tc>
                <a:tc>
                  <a:txBody>
                    <a:bodyPr/>
                    <a:lstStyle/>
                    <a:p>
                      <a:pPr algn="ctr" fontAlgn="b"/>
                      <a:r>
                        <a:rPr lang="it-IT" sz="1400" u="none" strike="noStrike" dirty="0" smtClean="0">
                          <a:effectLst/>
                          <a:latin typeface="+mj-lt"/>
                        </a:rPr>
                        <a:t>UKAEA</a:t>
                      </a:r>
                      <a:endParaRPr lang="it-IT" sz="14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0007"/>
                  </a:ext>
                </a:extLst>
              </a:tr>
              <a:tr h="486996">
                <a:tc>
                  <a:txBody>
                    <a:bodyPr/>
                    <a:lstStyle/>
                    <a:p>
                      <a:pPr algn="ctr" fontAlgn="b"/>
                      <a:r>
                        <a:rPr lang="it-IT" sz="1400" b="1" i="1" u="none" strike="noStrike" dirty="0" smtClean="0">
                          <a:solidFill>
                            <a:schemeClr val="bg1"/>
                          </a:solidFill>
                          <a:effectLst/>
                          <a:latin typeface="+mj-lt"/>
                        </a:rPr>
                        <a:t>WACT Water </a:t>
                      </a:r>
                      <a:r>
                        <a:rPr lang="it-IT" sz="1400" b="1" i="1" u="none" strike="noStrike" dirty="0" err="1" smtClean="0">
                          <a:solidFill>
                            <a:schemeClr val="bg1"/>
                          </a:solidFill>
                          <a:effectLst/>
                          <a:latin typeface="+mj-lt"/>
                        </a:rPr>
                        <a:t>activation</a:t>
                      </a:r>
                      <a:r>
                        <a:rPr lang="it-IT" sz="1400" b="1" i="1" u="none" strike="noStrike" dirty="0" smtClean="0">
                          <a:solidFill>
                            <a:schemeClr val="bg1"/>
                          </a:solidFill>
                          <a:effectLst/>
                          <a:latin typeface="+mj-lt"/>
                        </a:rPr>
                        <a:t> </a:t>
                      </a:r>
                      <a:r>
                        <a:rPr lang="it-IT" sz="1400" b="1" i="1" u="none" strike="noStrike" dirty="0" err="1" smtClean="0">
                          <a:solidFill>
                            <a:schemeClr val="bg1"/>
                          </a:solidFill>
                          <a:effectLst/>
                          <a:latin typeface="+mj-lt"/>
                        </a:rPr>
                        <a:t>experiment</a:t>
                      </a:r>
                      <a:r>
                        <a:rPr lang="it-IT" sz="1400" b="1" i="1" u="none" strike="noStrike" dirty="0" smtClean="0">
                          <a:solidFill>
                            <a:schemeClr val="bg1"/>
                          </a:solidFill>
                          <a:effectLst/>
                          <a:latin typeface="+mj-lt"/>
                        </a:rPr>
                        <a:t> </a:t>
                      </a:r>
                      <a:r>
                        <a:rPr lang="it-IT" sz="1400" b="1" i="1" u="none" strike="noStrike" dirty="0" err="1" smtClean="0">
                          <a:solidFill>
                            <a:schemeClr val="bg1"/>
                          </a:solidFill>
                          <a:effectLst/>
                          <a:latin typeface="+mj-lt"/>
                        </a:rPr>
                        <a:t>at</a:t>
                      </a:r>
                      <a:r>
                        <a:rPr lang="it-IT" sz="1400" b="1" i="1" u="none" strike="noStrike" dirty="0" smtClean="0">
                          <a:solidFill>
                            <a:schemeClr val="bg1"/>
                          </a:solidFill>
                          <a:effectLst/>
                          <a:latin typeface="+mj-lt"/>
                        </a:rPr>
                        <a:t> JET*</a:t>
                      </a:r>
                      <a:endParaRPr lang="it-IT" sz="1400" b="1" i="1" u="none" strike="noStrike" dirty="0">
                        <a:solidFill>
                          <a:schemeClr val="bg1"/>
                        </a:solidFill>
                        <a:effectLst/>
                        <a:latin typeface="+mj-lt"/>
                      </a:endParaRPr>
                    </a:p>
                  </a:txBody>
                  <a:tcPr marL="0" marR="0" marT="0" marB="0" anchor="ctr"/>
                </a:tc>
                <a:tc>
                  <a:txBody>
                    <a:bodyPr/>
                    <a:lstStyle/>
                    <a:p>
                      <a:pPr algn="ctr" fontAlgn="b"/>
                      <a:r>
                        <a:rPr lang="it-IT" sz="1400" b="0" i="1" u="none" strike="noStrike" dirty="0" smtClean="0">
                          <a:solidFill>
                            <a:schemeClr val="tx1"/>
                          </a:solidFill>
                          <a:effectLst/>
                          <a:latin typeface="+mj-lt"/>
                        </a:rPr>
                        <a:t>Water </a:t>
                      </a:r>
                      <a:r>
                        <a:rPr lang="it-IT" sz="1400" b="0" i="1" u="none" strike="noStrike" dirty="0" err="1" smtClean="0">
                          <a:solidFill>
                            <a:schemeClr val="tx1"/>
                          </a:solidFill>
                          <a:effectLst/>
                          <a:latin typeface="+mj-lt"/>
                        </a:rPr>
                        <a:t>activation</a:t>
                      </a:r>
                      <a:r>
                        <a:rPr lang="it-IT" sz="1400" b="0" i="1" u="none" strike="noStrike" dirty="0" smtClean="0">
                          <a:solidFill>
                            <a:schemeClr val="tx1"/>
                          </a:solidFill>
                          <a:effectLst/>
                          <a:latin typeface="+mj-lt"/>
                        </a:rPr>
                        <a:t> </a:t>
                      </a:r>
                      <a:r>
                        <a:rPr lang="it-IT" sz="1400" b="0" i="1" u="none" strike="noStrike" dirty="0" err="1" smtClean="0">
                          <a:solidFill>
                            <a:schemeClr val="tx1"/>
                          </a:solidFill>
                          <a:effectLst/>
                          <a:latin typeface="+mj-lt"/>
                        </a:rPr>
                        <a:t>experiment</a:t>
                      </a:r>
                      <a:r>
                        <a:rPr lang="it-IT" sz="1400" b="0" i="1" u="none" strike="noStrike" dirty="0" smtClean="0">
                          <a:solidFill>
                            <a:schemeClr val="tx1"/>
                          </a:solidFill>
                          <a:effectLst/>
                          <a:latin typeface="+mj-lt"/>
                        </a:rPr>
                        <a:t> </a:t>
                      </a:r>
                      <a:r>
                        <a:rPr lang="it-IT" sz="1400" b="0" i="1" u="none" strike="noStrike" dirty="0" err="1" smtClean="0">
                          <a:solidFill>
                            <a:schemeClr val="tx1"/>
                          </a:solidFill>
                          <a:effectLst/>
                          <a:latin typeface="+mj-lt"/>
                        </a:rPr>
                        <a:t>during</a:t>
                      </a:r>
                      <a:r>
                        <a:rPr lang="it-IT" sz="1400" b="0" i="1" u="none" strike="noStrike" dirty="0" smtClean="0">
                          <a:solidFill>
                            <a:schemeClr val="tx1"/>
                          </a:solidFill>
                          <a:effectLst/>
                          <a:latin typeface="+mj-lt"/>
                        </a:rPr>
                        <a:t> </a:t>
                      </a:r>
                      <a:r>
                        <a:rPr lang="it-IT" sz="1400" b="0" i="1" u="none" strike="noStrike" baseline="0" dirty="0" smtClean="0">
                          <a:solidFill>
                            <a:schemeClr val="tx1"/>
                          </a:solidFill>
                          <a:effectLst/>
                          <a:latin typeface="+mj-lt"/>
                        </a:rPr>
                        <a:t>DTE3</a:t>
                      </a:r>
                      <a:endParaRPr lang="it-IT" sz="1400" b="0" i="1" u="none" strike="noStrike" dirty="0">
                        <a:solidFill>
                          <a:schemeClr val="tx1"/>
                        </a:solidFill>
                        <a:effectLst/>
                        <a:latin typeface="+mj-lt"/>
                      </a:endParaRPr>
                    </a:p>
                  </a:txBody>
                  <a:tcPr marL="0" marR="0" marT="0" marB="0" anchor="ctr"/>
                </a:tc>
                <a:tc>
                  <a:txBody>
                    <a:bodyPr/>
                    <a:lstStyle/>
                    <a:p>
                      <a:pPr algn="ctr" fontAlgn="b"/>
                      <a:r>
                        <a:rPr lang="it-IT" sz="1400" b="0" i="1" u="none" strike="noStrike" dirty="0" smtClean="0">
                          <a:solidFill>
                            <a:schemeClr val="tx1"/>
                          </a:solidFill>
                          <a:effectLst/>
                          <a:latin typeface="+mj-lt"/>
                        </a:rPr>
                        <a:t>ENEA,</a:t>
                      </a:r>
                      <a:r>
                        <a:rPr lang="it-IT" sz="1400" b="0" i="1" u="none" strike="noStrike" baseline="0" dirty="0" smtClean="0">
                          <a:solidFill>
                            <a:schemeClr val="tx1"/>
                          </a:solidFill>
                          <a:effectLst/>
                          <a:latin typeface="+mj-lt"/>
                        </a:rPr>
                        <a:t> UKAEA, JSI, </a:t>
                      </a:r>
                      <a:r>
                        <a:rPr lang="it-IT" sz="1400" b="0" i="1" u="none" strike="noStrike" baseline="0" dirty="0" err="1" smtClean="0">
                          <a:solidFill>
                            <a:schemeClr val="tx1"/>
                          </a:solidFill>
                          <a:effectLst/>
                          <a:latin typeface="+mj-lt"/>
                        </a:rPr>
                        <a:t>UniPa</a:t>
                      </a:r>
                      <a:r>
                        <a:rPr lang="it-IT" sz="1400" b="0" i="1" u="none" strike="noStrike" baseline="0" dirty="0" smtClean="0">
                          <a:solidFill>
                            <a:schemeClr val="tx1"/>
                          </a:solidFill>
                          <a:effectLst/>
                          <a:latin typeface="+mj-lt"/>
                        </a:rPr>
                        <a:t>, UNED, F4E+ JOC</a:t>
                      </a:r>
                      <a:endParaRPr lang="it-IT" sz="1400" b="0" i="1" u="none" strike="noStrike" dirty="0">
                        <a:solidFill>
                          <a:schemeClr val="tx1"/>
                        </a:solidFill>
                        <a:effectLst/>
                        <a:latin typeface="+mj-lt"/>
                      </a:endParaRPr>
                    </a:p>
                  </a:txBody>
                  <a:tcPr marL="0" marR="0" marT="0" marB="0" anchor="ctr"/>
                </a:tc>
                <a:extLst>
                  <a:ext uri="{0D108BD9-81ED-4DB2-BD59-A6C34878D82A}">
                    <a16:rowId xmlns:a16="http://schemas.microsoft.com/office/drawing/2014/main" val="10010"/>
                  </a:ext>
                </a:extLst>
              </a:tr>
              <a:tr h="137765">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it-IT" sz="1400" b="1" i="1" u="none" strike="noStrike" kern="1200" dirty="0" smtClean="0">
                          <a:solidFill>
                            <a:schemeClr val="bg1"/>
                          </a:solidFill>
                          <a:effectLst/>
                          <a:latin typeface="+mn-lt"/>
                          <a:ea typeface="+mn-ea"/>
                          <a:cs typeface="+mn-cs"/>
                        </a:rPr>
                        <a:t>SEE  Single </a:t>
                      </a:r>
                      <a:r>
                        <a:rPr lang="it-IT" sz="1400" b="1" i="1" u="none" strike="noStrike" kern="1200" dirty="0" err="1" smtClean="0">
                          <a:solidFill>
                            <a:schemeClr val="bg1"/>
                          </a:solidFill>
                          <a:effectLst/>
                          <a:latin typeface="+mn-lt"/>
                          <a:ea typeface="+mn-ea"/>
                          <a:cs typeface="+mn-cs"/>
                        </a:rPr>
                        <a:t>Event</a:t>
                      </a:r>
                      <a:r>
                        <a:rPr lang="it-IT" sz="1400" b="1" i="1" u="none" strike="noStrike" kern="1200" dirty="0" smtClean="0">
                          <a:solidFill>
                            <a:schemeClr val="bg1"/>
                          </a:solidFill>
                          <a:effectLst/>
                          <a:latin typeface="+mn-lt"/>
                          <a:ea typeface="+mn-ea"/>
                          <a:cs typeface="+mn-cs"/>
                        </a:rPr>
                        <a:t> </a:t>
                      </a:r>
                      <a:r>
                        <a:rPr lang="it-IT" sz="1400" b="1" i="1" u="none" strike="noStrike" kern="1200" dirty="0" err="1" smtClean="0">
                          <a:solidFill>
                            <a:schemeClr val="bg1"/>
                          </a:solidFill>
                          <a:effectLst/>
                          <a:latin typeface="+mn-lt"/>
                          <a:ea typeface="+mn-ea"/>
                          <a:cs typeface="+mn-cs"/>
                        </a:rPr>
                        <a:t>Effects</a:t>
                      </a:r>
                      <a:r>
                        <a:rPr lang="it-IT" sz="1400" b="1" i="1" u="none" strike="noStrike" kern="1200" dirty="0" smtClean="0">
                          <a:solidFill>
                            <a:schemeClr val="bg1"/>
                          </a:solidFill>
                          <a:effectLst/>
                          <a:latin typeface="+mn-lt"/>
                          <a:ea typeface="+mn-ea"/>
                          <a:cs typeface="+mn-cs"/>
                        </a:rPr>
                        <a:t> on </a:t>
                      </a:r>
                      <a:r>
                        <a:rPr lang="it-IT" sz="1400" b="1" i="1" u="none" strike="noStrike" kern="1200" dirty="0" err="1" smtClean="0">
                          <a:solidFill>
                            <a:schemeClr val="bg1"/>
                          </a:solidFill>
                          <a:effectLst/>
                          <a:latin typeface="+mn-lt"/>
                          <a:ea typeface="+mn-ea"/>
                          <a:cs typeface="+mn-cs"/>
                        </a:rPr>
                        <a:t>electronics</a:t>
                      </a:r>
                      <a:endParaRPr lang="it-IT" sz="1400" b="0" i="1" u="none" strike="noStrike" dirty="0">
                        <a:solidFill>
                          <a:schemeClr val="bg1"/>
                        </a:solidFill>
                        <a:effectLst/>
                        <a:latin typeface="+mj-lt"/>
                      </a:endParaRPr>
                    </a:p>
                  </a:txBody>
                  <a:tcPr marL="0" marR="0" marT="0" marB="0" anchor="b"/>
                </a:tc>
                <a:tc>
                  <a:txBody>
                    <a:bodyPr/>
                    <a:lstStyle/>
                    <a:p>
                      <a:pPr algn="ctr" fontAlgn="b"/>
                      <a:r>
                        <a:rPr lang="en-US" sz="1400" b="0" i="1" u="none" strike="noStrike" dirty="0" smtClean="0">
                          <a:solidFill>
                            <a:schemeClr val="tx1"/>
                          </a:solidFill>
                          <a:effectLst/>
                          <a:latin typeface="+mj-lt"/>
                        </a:rPr>
                        <a:t>Compact standalone ITER-relevant neutron SEE experiment on electronics during DTE-3 campaign</a:t>
                      </a:r>
                      <a:endParaRPr lang="it-IT" sz="1400" b="0" i="1" u="none" strike="noStrike" dirty="0">
                        <a:solidFill>
                          <a:schemeClr val="tx1"/>
                        </a:solidFill>
                        <a:effectLst/>
                        <a:latin typeface="+mj-lt"/>
                      </a:endParaRPr>
                    </a:p>
                  </a:txBody>
                  <a:tcPr marL="0" marR="0" marT="0" marB="0" anchor="ctr"/>
                </a:tc>
                <a:tc>
                  <a:txBody>
                    <a:bodyPr/>
                    <a:lstStyle/>
                    <a:p>
                      <a:pPr algn="ctr" fontAlgn="b"/>
                      <a:r>
                        <a:rPr lang="it-IT" sz="1400" b="0" i="1" u="none" strike="noStrike" dirty="0" smtClean="0">
                          <a:solidFill>
                            <a:schemeClr val="tx1"/>
                          </a:solidFill>
                          <a:effectLst/>
                          <a:latin typeface="+mj-lt"/>
                        </a:rPr>
                        <a:t>CEA,</a:t>
                      </a:r>
                      <a:r>
                        <a:rPr lang="it-IT" sz="1400" b="0" i="1" u="none" strike="noStrike" baseline="0" dirty="0" smtClean="0">
                          <a:solidFill>
                            <a:schemeClr val="tx1"/>
                          </a:solidFill>
                          <a:effectLst/>
                          <a:latin typeface="+mj-lt"/>
                        </a:rPr>
                        <a:t> CERN+ JOC</a:t>
                      </a:r>
                      <a:endParaRPr lang="it-IT" sz="1400" b="0" i="1" u="none" strike="noStrike" dirty="0">
                        <a:solidFill>
                          <a:schemeClr val="tx1"/>
                        </a:solidFill>
                        <a:effectLst/>
                        <a:latin typeface="+mj-lt"/>
                      </a:endParaRPr>
                    </a:p>
                  </a:txBody>
                  <a:tcPr marL="0" marR="0" marT="0" marB="0" anchor="ctr"/>
                </a:tc>
                <a:extLst>
                  <a:ext uri="{0D108BD9-81ED-4DB2-BD59-A6C34878D82A}">
                    <a16:rowId xmlns:a16="http://schemas.microsoft.com/office/drawing/2014/main" val="10009"/>
                  </a:ext>
                </a:extLst>
              </a:tr>
              <a:tr h="137765">
                <a:tc>
                  <a:txBody>
                    <a:bodyPr/>
                    <a:lstStyle/>
                    <a:p>
                      <a:pPr algn="ctr" fontAlgn="b"/>
                      <a:endParaRPr lang="it-IT" sz="1400" b="0" i="0" u="none" strike="noStrike" dirty="0">
                        <a:solidFill>
                          <a:srgbClr val="000000"/>
                        </a:solidFill>
                        <a:effectLst/>
                        <a:latin typeface="+mj-lt"/>
                      </a:endParaRPr>
                    </a:p>
                  </a:txBody>
                  <a:tcPr marL="0" marR="0" marT="0" marB="0" anchor="b"/>
                </a:tc>
                <a:tc>
                  <a:txBody>
                    <a:bodyPr/>
                    <a:lstStyle/>
                    <a:p>
                      <a:pPr algn="ctr" fontAlgn="b"/>
                      <a:r>
                        <a:rPr lang="it-IT" sz="1400" b="0" i="0" u="none" strike="noStrike" dirty="0" err="1" smtClean="0">
                          <a:solidFill>
                            <a:schemeClr val="tx1"/>
                          </a:solidFill>
                          <a:effectLst/>
                          <a:latin typeface="+mj-lt"/>
                        </a:rPr>
                        <a:t>Recommendations</a:t>
                      </a:r>
                      <a:r>
                        <a:rPr lang="it-IT" sz="1400" b="0" i="0" u="none" strike="noStrike" dirty="0" smtClean="0">
                          <a:solidFill>
                            <a:schemeClr val="tx1"/>
                          </a:solidFill>
                          <a:effectLst/>
                          <a:latin typeface="+mj-lt"/>
                        </a:rPr>
                        <a:t> &amp; </a:t>
                      </a:r>
                      <a:r>
                        <a:rPr lang="it-IT" sz="1400" b="0" i="0" u="none" strike="noStrike" baseline="0" dirty="0" smtClean="0">
                          <a:solidFill>
                            <a:schemeClr val="tx1"/>
                          </a:solidFill>
                          <a:effectLst/>
                          <a:latin typeface="+mj-lt"/>
                        </a:rPr>
                        <a:t> </a:t>
                      </a:r>
                      <a:r>
                        <a:rPr lang="en-GB" sz="1400" dirty="0" smtClean="0">
                          <a:solidFill>
                            <a:schemeClr val="tx1"/>
                          </a:solidFill>
                          <a:effectLst/>
                          <a:latin typeface="+mj-lt"/>
                        </a:rPr>
                        <a:t> implication of JET DT technological program for ITER </a:t>
                      </a:r>
                      <a:endParaRPr lang="it-IT" sz="1400" b="0" i="0" u="none" strike="noStrike" dirty="0">
                        <a:solidFill>
                          <a:schemeClr val="tx1"/>
                        </a:solidFill>
                        <a:effectLst/>
                        <a:latin typeface="+mj-lt"/>
                      </a:endParaRPr>
                    </a:p>
                  </a:txBody>
                  <a:tcPr marL="0" marR="0" marT="0" marB="0" anchor="ctr"/>
                </a:tc>
                <a:tc>
                  <a:txBody>
                    <a:bodyPr/>
                    <a:lstStyle/>
                    <a:p>
                      <a:pPr algn="ctr" fontAlgn="b"/>
                      <a:r>
                        <a:rPr lang="it-IT" sz="1400" b="0" i="0" u="none" strike="noStrike" dirty="0" err="1" smtClean="0">
                          <a:solidFill>
                            <a:schemeClr val="tx1"/>
                          </a:solidFill>
                          <a:effectLst/>
                          <a:latin typeface="+mj-lt"/>
                        </a:rPr>
                        <a:t>All</a:t>
                      </a:r>
                      <a:endParaRPr lang="it-IT" sz="1400" b="0" i="0" u="none" strike="noStrike" dirty="0">
                        <a:solidFill>
                          <a:schemeClr val="tx1"/>
                        </a:solidFill>
                        <a:effectLst/>
                        <a:latin typeface="+mj-lt"/>
                      </a:endParaRPr>
                    </a:p>
                  </a:txBody>
                  <a:tcPr marL="0" marR="0" marT="0" marB="0" anchor="ctr"/>
                </a:tc>
                <a:extLst>
                  <a:ext uri="{0D108BD9-81ED-4DB2-BD59-A6C34878D82A}">
                    <a16:rowId xmlns:a16="http://schemas.microsoft.com/office/drawing/2014/main" val="10008"/>
                  </a:ext>
                </a:extLst>
              </a:tr>
            </a:tbl>
          </a:graphicData>
        </a:graphic>
      </p:graphicFrame>
      <p:sp>
        <p:nvSpPr>
          <p:cNvPr id="7" name="CasellaDiTesto 1"/>
          <p:cNvSpPr txBox="1"/>
          <p:nvPr/>
        </p:nvSpPr>
        <p:spPr>
          <a:xfrm>
            <a:off x="239349" y="903268"/>
            <a:ext cx="7296811" cy="369332"/>
          </a:xfrm>
          <a:prstGeom prst="rect">
            <a:avLst/>
          </a:prstGeom>
          <a:noFill/>
        </p:spPr>
        <p:txBody>
          <a:bodyPr wrap="square" rtlCol="0">
            <a:spAutoFit/>
          </a:bodyPr>
          <a:lstStyle/>
          <a:p>
            <a:r>
              <a:rPr lang="it-IT" b="1" dirty="0" smtClean="0"/>
              <a:t>Post-</a:t>
            </a:r>
            <a:r>
              <a:rPr lang="it-IT" b="1" dirty="0" err="1" smtClean="0"/>
              <a:t>analyses</a:t>
            </a:r>
            <a:r>
              <a:rPr lang="it-IT" b="1" dirty="0" smtClean="0"/>
              <a:t> of TT &amp; DTE2 </a:t>
            </a:r>
            <a:r>
              <a:rPr lang="it-IT" b="1" dirty="0" err="1" smtClean="0"/>
              <a:t>campaigns</a:t>
            </a:r>
            <a:r>
              <a:rPr lang="it-IT" b="1" dirty="0" smtClean="0"/>
              <a:t> + </a:t>
            </a:r>
            <a:r>
              <a:rPr lang="it-IT" b="1" dirty="0" smtClean="0">
                <a:solidFill>
                  <a:srgbClr val="FF0000"/>
                </a:solidFill>
              </a:rPr>
              <a:t>DTE3 – </a:t>
            </a:r>
            <a:r>
              <a:rPr lang="it-IT" b="1" dirty="0" err="1" smtClean="0">
                <a:solidFill>
                  <a:srgbClr val="FF0000"/>
                </a:solidFill>
              </a:rPr>
              <a:t>Sept</a:t>
            </a:r>
            <a:r>
              <a:rPr lang="it-IT" b="1" dirty="0" err="1">
                <a:solidFill>
                  <a:srgbClr val="FF0000"/>
                </a:solidFill>
              </a:rPr>
              <a:t>-</a:t>
            </a:r>
            <a:r>
              <a:rPr lang="it-IT" b="1" dirty="0" err="1" smtClean="0">
                <a:solidFill>
                  <a:srgbClr val="FF0000"/>
                </a:solidFill>
              </a:rPr>
              <a:t>Oct</a:t>
            </a:r>
            <a:r>
              <a:rPr lang="it-IT" b="1" dirty="0" smtClean="0">
                <a:solidFill>
                  <a:srgbClr val="FF0000"/>
                </a:solidFill>
              </a:rPr>
              <a:t> 2023</a:t>
            </a:r>
            <a:endParaRPr lang="it-IT" b="1" dirty="0">
              <a:solidFill>
                <a:srgbClr val="FF0000"/>
              </a:solidFill>
            </a:endParaRPr>
          </a:p>
        </p:txBody>
      </p:sp>
      <p:sp>
        <p:nvSpPr>
          <p:cNvPr id="9" name="CasellaDiTesto 9"/>
          <p:cNvSpPr txBox="1"/>
          <p:nvPr/>
        </p:nvSpPr>
        <p:spPr>
          <a:xfrm>
            <a:off x="11580270" y="5165872"/>
            <a:ext cx="792088" cy="369332"/>
          </a:xfrm>
          <a:prstGeom prst="rect">
            <a:avLst/>
          </a:prstGeom>
          <a:noFill/>
        </p:spPr>
        <p:txBody>
          <a:bodyPr wrap="square" rtlCol="0">
            <a:spAutoFit/>
          </a:bodyPr>
          <a:lstStyle/>
          <a:p>
            <a:r>
              <a:rPr lang="it-IT" dirty="0" smtClean="0">
                <a:solidFill>
                  <a:srgbClr val="C00000"/>
                </a:solidFill>
              </a:rPr>
              <a:t>New</a:t>
            </a:r>
            <a:endParaRPr lang="it-IT" dirty="0">
              <a:solidFill>
                <a:srgbClr val="C00000"/>
              </a:solidFill>
            </a:endParaRPr>
          </a:p>
        </p:txBody>
      </p:sp>
      <p:sp>
        <p:nvSpPr>
          <p:cNvPr id="10" name="Rettangolo 8"/>
          <p:cNvSpPr/>
          <p:nvPr/>
        </p:nvSpPr>
        <p:spPr>
          <a:xfrm>
            <a:off x="270284" y="4869160"/>
            <a:ext cx="11921715" cy="8625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629880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it-IT" dirty="0" smtClean="0"/>
              <a:t>Timeline for DTE3 water </a:t>
            </a:r>
            <a:r>
              <a:rPr lang="it-IT" dirty="0"/>
              <a:t>activation </a:t>
            </a:r>
            <a:r>
              <a:rPr lang="it-IT" dirty="0" smtClean="0"/>
              <a:t>project in 2023&amp; 2024</a:t>
            </a:r>
            <a:r>
              <a:rPr lang="fr-FR" dirty="0" smtClean="0"/>
              <a:t> </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764705"/>
            <a:ext cx="11881320" cy="5844669"/>
          </a:xfrm>
        </p:spPr>
        <p:txBody>
          <a:bodyPr>
            <a:normAutofit fontScale="85000" lnSpcReduction="10000"/>
          </a:bodyPr>
          <a:lstStyle/>
          <a:p>
            <a:pPr>
              <a:lnSpc>
                <a:spcPct val="120000"/>
              </a:lnSpc>
              <a:buFont typeface="Wingdings" panose="05000000000000000000" pitchFamily="2" charset="2"/>
              <a:buChar char="ü"/>
            </a:pPr>
            <a:r>
              <a:rPr lang="it-IT" dirty="0" smtClean="0">
                <a:solidFill>
                  <a:srgbClr val="00B050"/>
                </a:solidFill>
              </a:rPr>
              <a:t>Feasibility and scoping studies </a:t>
            </a:r>
          </a:p>
          <a:p>
            <a:pPr>
              <a:lnSpc>
                <a:spcPct val="120000"/>
              </a:lnSpc>
              <a:buFont typeface="Wingdings" panose="05000000000000000000" pitchFamily="2" charset="2"/>
              <a:buChar char="ü"/>
            </a:pPr>
            <a:r>
              <a:rPr lang="it-IT" dirty="0" smtClean="0">
                <a:solidFill>
                  <a:srgbClr val="00B050"/>
                </a:solidFill>
              </a:rPr>
              <a:t>Procurement </a:t>
            </a:r>
            <a:r>
              <a:rPr lang="it-IT" dirty="0">
                <a:solidFill>
                  <a:srgbClr val="00B050"/>
                </a:solidFill>
              </a:rPr>
              <a:t>of </a:t>
            </a:r>
            <a:r>
              <a:rPr lang="it-IT" dirty="0" smtClean="0">
                <a:solidFill>
                  <a:srgbClr val="00B050"/>
                </a:solidFill>
              </a:rPr>
              <a:t>data acquisition system </a:t>
            </a:r>
            <a:r>
              <a:rPr lang="it-IT" dirty="0">
                <a:solidFill>
                  <a:srgbClr val="00B050"/>
                </a:solidFill>
              </a:rPr>
              <a:t>&amp; </a:t>
            </a:r>
            <a:r>
              <a:rPr lang="it-IT" dirty="0" smtClean="0">
                <a:solidFill>
                  <a:srgbClr val="00B050"/>
                </a:solidFill>
              </a:rPr>
              <a:t>Instrument </a:t>
            </a:r>
            <a:r>
              <a:rPr lang="it-IT" dirty="0">
                <a:solidFill>
                  <a:srgbClr val="00B050"/>
                </a:solidFill>
              </a:rPr>
              <a:t>&amp; Control </a:t>
            </a:r>
          </a:p>
          <a:p>
            <a:pPr>
              <a:lnSpc>
                <a:spcPct val="120000"/>
              </a:lnSpc>
              <a:buFont typeface="Wingdings" panose="05000000000000000000" pitchFamily="2" charset="2"/>
              <a:buChar char="ü"/>
            </a:pPr>
            <a:r>
              <a:rPr lang="it-IT" dirty="0" smtClean="0">
                <a:solidFill>
                  <a:srgbClr val="00B050"/>
                </a:solidFill>
              </a:rPr>
              <a:t>Installation of cables at JET </a:t>
            </a:r>
            <a:r>
              <a:rPr lang="it-IT" dirty="0">
                <a:solidFill>
                  <a:srgbClr val="00B050"/>
                </a:solidFill>
              </a:rPr>
              <a:t> </a:t>
            </a:r>
            <a:r>
              <a:rPr lang="it-IT" dirty="0" smtClean="0">
                <a:solidFill>
                  <a:srgbClr val="00B050"/>
                </a:solidFill>
              </a:rPr>
              <a:t>and Calibration of detectors (NaI </a:t>
            </a:r>
            <a:r>
              <a:rPr lang="it-IT" dirty="0">
                <a:solidFill>
                  <a:srgbClr val="00B050"/>
                </a:solidFill>
              </a:rPr>
              <a:t>&amp; </a:t>
            </a:r>
            <a:r>
              <a:rPr lang="it-IT" dirty="0" smtClean="0">
                <a:solidFill>
                  <a:srgbClr val="00B050"/>
                </a:solidFill>
              </a:rPr>
              <a:t>BGO) in lab</a:t>
            </a:r>
            <a:endParaRPr lang="it-IT" dirty="0">
              <a:solidFill>
                <a:srgbClr val="00B050"/>
              </a:solidFill>
            </a:endParaRPr>
          </a:p>
          <a:p>
            <a:pPr marL="285750" indent="-285750">
              <a:lnSpc>
                <a:spcPct val="120000"/>
              </a:lnSpc>
            </a:pPr>
            <a:r>
              <a:rPr lang="en-US" dirty="0">
                <a:solidFill>
                  <a:srgbClr val="00B050"/>
                </a:solidFill>
              </a:rPr>
              <a:t>Design review and approval for measurements during DTE3 by </a:t>
            </a:r>
            <a:r>
              <a:rPr lang="en-US" dirty="0" smtClean="0">
                <a:solidFill>
                  <a:srgbClr val="00B050"/>
                </a:solidFill>
              </a:rPr>
              <a:t>JO: in </a:t>
            </a:r>
            <a:r>
              <a:rPr lang="en-US" dirty="0">
                <a:solidFill>
                  <a:srgbClr val="00B050"/>
                </a:solidFill>
              </a:rPr>
              <a:t>progress</a:t>
            </a:r>
          </a:p>
          <a:p>
            <a:pPr marL="285750" indent="-285750">
              <a:lnSpc>
                <a:spcPct val="120000"/>
              </a:lnSpc>
            </a:pPr>
            <a:r>
              <a:rPr lang="it-IT" dirty="0">
                <a:solidFill>
                  <a:srgbClr val="00B050"/>
                </a:solidFill>
              </a:rPr>
              <a:t>Set-up of cubicle &amp; </a:t>
            </a:r>
            <a:r>
              <a:rPr lang="it-IT" dirty="0" smtClean="0">
                <a:solidFill>
                  <a:srgbClr val="00B050"/>
                </a:solidFill>
              </a:rPr>
              <a:t>CODAS: in </a:t>
            </a:r>
            <a:r>
              <a:rPr lang="it-IT" dirty="0">
                <a:solidFill>
                  <a:srgbClr val="00B050"/>
                </a:solidFill>
              </a:rPr>
              <a:t>progress</a:t>
            </a:r>
          </a:p>
          <a:p>
            <a:pPr marL="285750" indent="-285750">
              <a:lnSpc>
                <a:spcPct val="120000"/>
              </a:lnSpc>
            </a:pPr>
            <a:r>
              <a:rPr lang="it-IT" dirty="0">
                <a:solidFill>
                  <a:srgbClr val="00B050"/>
                </a:solidFill>
              </a:rPr>
              <a:t>Shield assembly + gamma sources holders </a:t>
            </a:r>
            <a:r>
              <a:rPr lang="it-IT" dirty="0" smtClean="0">
                <a:solidFill>
                  <a:srgbClr val="00B050"/>
                </a:solidFill>
              </a:rPr>
              <a:t>preparation by JO: in </a:t>
            </a:r>
            <a:r>
              <a:rPr lang="it-IT" dirty="0">
                <a:solidFill>
                  <a:srgbClr val="00B050"/>
                </a:solidFill>
              </a:rPr>
              <a:t>progress </a:t>
            </a:r>
          </a:p>
          <a:p>
            <a:pPr marL="285750" indent="-285750">
              <a:lnSpc>
                <a:spcPct val="120000"/>
              </a:lnSpc>
            </a:pPr>
            <a:r>
              <a:rPr lang="it-IT" dirty="0" smtClean="0">
                <a:solidFill>
                  <a:srgbClr val="FF9900"/>
                </a:solidFill>
              </a:rPr>
              <a:t>June: Installation </a:t>
            </a:r>
            <a:r>
              <a:rPr lang="it-IT" dirty="0">
                <a:solidFill>
                  <a:srgbClr val="FF9900"/>
                </a:solidFill>
              </a:rPr>
              <a:t>of WACT system in </a:t>
            </a:r>
            <a:r>
              <a:rPr lang="it-IT" dirty="0" smtClean="0">
                <a:solidFill>
                  <a:srgbClr val="FF9900"/>
                </a:solidFill>
              </a:rPr>
              <a:t>the JET basement</a:t>
            </a:r>
          </a:p>
          <a:p>
            <a:pPr marL="285750" indent="-285750">
              <a:lnSpc>
                <a:spcPct val="120000"/>
              </a:lnSpc>
            </a:pPr>
            <a:r>
              <a:rPr lang="it-IT" dirty="0" smtClean="0">
                <a:solidFill>
                  <a:srgbClr val="FF0000"/>
                </a:solidFill>
              </a:rPr>
              <a:t>June: Calibration </a:t>
            </a:r>
            <a:r>
              <a:rPr lang="it-IT" dirty="0">
                <a:solidFill>
                  <a:srgbClr val="FF0000"/>
                </a:solidFill>
              </a:rPr>
              <a:t>with </a:t>
            </a:r>
            <a:r>
              <a:rPr lang="it-IT" dirty="0" smtClean="0">
                <a:solidFill>
                  <a:srgbClr val="FF0000"/>
                </a:solidFill>
              </a:rPr>
              <a:t>calibrated gamma source</a:t>
            </a:r>
          </a:p>
          <a:p>
            <a:pPr marL="685800" lvl="1">
              <a:lnSpc>
                <a:spcPct val="120000"/>
              </a:lnSpc>
            </a:pPr>
            <a:r>
              <a:rPr lang="fr-FR" dirty="0" smtClean="0">
                <a:solidFill>
                  <a:srgbClr val="FF0000"/>
                </a:solidFill>
              </a:rPr>
              <a:t>Zamir Ghani  « </a:t>
            </a:r>
            <a:r>
              <a:rPr lang="fr-FR" dirty="0" err="1" smtClean="0">
                <a:solidFill>
                  <a:srgbClr val="FF0000"/>
                </a:solidFill>
              </a:rPr>
              <a:t>we</a:t>
            </a:r>
            <a:r>
              <a:rPr lang="fr-FR" dirty="0" smtClean="0">
                <a:solidFill>
                  <a:srgbClr val="FF0000"/>
                </a:solidFill>
              </a:rPr>
              <a:t> </a:t>
            </a:r>
            <a:r>
              <a:rPr lang="fr-FR" dirty="0">
                <a:solidFill>
                  <a:srgbClr val="FF0000"/>
                </a:solidFill>
              </a:rPr>
              <a:t>are </a:t>
            </a:r>
            <a:r>
              <a:rPr lang="fr-FR" dirty="0" err="1">
                <a:solidFill>
                  <a:srgbClr val="FF0000"/>
                </a:solidFill>
              </a:rPr>
              <a:t>encountering</a:t>
            </a:r>
            <a:r>
              <a:rPr lang="fr-FR" dirty="0">
                <a:solidFill>
                  <a:srgbClr val="FF0000"/>
                </a:solidFill>
              </a:rPr>
              <a:t> major signal </a:t>
            </a:r>
            <a:r>
              <a:rPr lang="fr-FR" dirty="0" err="1">
                <a:solidFill>
                  <a:srgbClr val="FF0000"/>
                </a:solidFill>
              </a:rPr>
              <a:t>problems</a:t>
            </a:r>
            <a:r>
              <a:rPr lang="fr-FR" dirty="0">
                <a:solidFill>
                  <a:srgbClr val="FF0000"/>
                </a:solidFill>
              </a:rPr>
              <a:t> </a:t>
            </a:r>
            <a:r>
              <a:rPr lang="it-IT" dirty="0">
                <a:solidFill>
                  <a:srgbClr val="FF0000"/>
                </a:solidFill>
              </a:rPr>
              <a:t>(10-11 June) </a:t>
            </a:r>
            <a:r>
              <a:rPr lang="fr-FR" dirty="0" smtClean="0">
                <a:solidFill>
                  <a:srgbClr val="FF0000"/>
                </a:solidFill>
              </a:rPr>
              <a:t>in </a:t>
            </a:r>
            <a:r>
              <a:rPr lang="fr-FR" dirty="0" err="1">
                <a:solidFill>
                  <a:srgbClr val="FF0000"/>
                </a:solidFill>
              </a:rPr>
              <a:t>two</a:t>
            </a:r>
            <a:r>
              <a:rPr lang="fr-FR" dirty="0">
                <a:solidFill>
                  <a:srgbClr val="FF0000"/>
                </a:solidFill>
              </a:rPr>
              <a:t> out of </a:t>
            </a:r>
            <a:r>
              <a:rPr lang="fr-FR" dirty="0" err="1">
                <a:solidFill>
                  <a:srgbClr val="FF0000"/>
                </a:solidFill>
              </a:rPr>
              <a:t>three</a:t>
            </a:r>
            <a:r>
              <a:rPr lang="fr-FR" dirty="0">
                <a:solidFill>
                  <a:srgbClr val="FF0000"/>
                </a:solidFill>
              </a:rPr>
              <a:t> Super </a:t>
            </a:r>
            <a:r>
              <a:rPr lang="fr-FR" dirty="0" err="1">
                <a:solidFill>
                  <a:srgbClr val="FF0000"/>
                </a:solidFill>
              </a:rPr>
              <a:t>screened</a:t>
            </a:r>
            <a:r>
              <a:rPr lang="fr-FR" dirty="0">
                <a:solidFill>
                  <a:srgbClr val="FF0000"/>
                </a:solidFill>
              </a:rPr>
              <a:t> </a:t>
            </a:r>
            <a:r>
              <a:rPr lang="fr-FR" dirty="0" err="1">
                <a:solidFill>
                  <a:srgbClr val="FF0000"/>
                </a:solidFill>
              </a:rPr>
              <a:t>cables</a:t>
            </a:r>
            <a:r>
              <a:rPr lang="fr-FR" dirty="0">
                <a:solidFill>
                  <a:srgbClr val="FF0000"/>
                </a:solidFill>
              </a:rPr>
              <a:t> and are </a:t>
            </a:r>
            <a:r>
              <a:rPr lang="fr-FR" dirty="0" err="1">
                <a:solidFill>
                  <a:srgbClr val="FF0000"/>
                </a:solidFill>
              </a:rPr>
              <a:t>trying</a:t>
            </a:r>
            <a:r>
              <a:rPr lang="fr-FR" dirty="0">
                <a:solidFill>
                  <a:srgbClr val="FF0000"/>
                </a:solidFill>
              </a:rPr>
              <a:t> to trouble shoot the causes of </a:t>
            </a:r>
            <a:r>
              <a:rPr lang="fr-FR" dirty="0" err="1">
                <a:solidFill>
                  <a:srgbClr val="FF0000"/>
                </a:solidFill>
              </a:rPr>
              <a:t>these</a:t>
            </a:r>
            <a:r>
              <a:rPr lang="fr-FR" dirty="0">
                <a:solidFill>
                  <a:srgbClr val="FF0000"/>
                </a:solidFill>
              </a:rPr>
              <a:t> </a:t>
            </a:r>
            <a:r>
              <a:rPr lang="fr-FR" dirty="0" err="1">
                <a:solidFill>
                  <a:srgbClr val="FF0000"/>
                </a:solidFill>
              </a:rPr>
              <a:t>faults</a:t>
            </a:r>
            <a:r>
              <a:rPr lang="fr-FR" dirty="0">
                <a:solidFill>
                  <a:srgbClr val="FF0000"/>
                </a:solidFill>
              </a:rPr>
              <a:t> </a:t>
            </a:r>
            <a:r>
              <a:rPr lang="fr-FR" dirty="0" smtClean="0">
                <a:solidFill>
                  <a:srgbClr val="FF0000"/>
                </a:solidFill>
              </a:rPr>
              <a:t>(</a:t>
            </a:r>
            <a:r>
              <a:rPr lang="fr-FR" dirty="0" err="1" smtClean="0">
                <a:solidFill>
                  <a:srgbClr val="FF0000"/>
                </a:solidFill>
              </a:rPr>
              <a:t>result</a:t>
            </a:r>
            <a:r>
              <a:rPr lang="fr-FR" dirty="0" smtClean="0">
                <a:solidFill>
                  <a:srgbClr val="FF0000"/>
                </a:solidFill>
              </a:rPr>
              <a:t> </a:t>
            </a:r>
            <a:r>
              <a:rPr lang="fr-FR" dirty="0">
                <a:solidFill>
                  <a:srgbClr val="FF0000"/>
                </a:solidFill>
              </a:rPr>
              <a:t>of </a:t>
            </a:r>
            <a:r>
              <a:rPr lang="fr-FR" dirty="0" err="1">
                <a:solidFill>
                  <a:srgbClr val="FF0000"/>
                </a:solidFill>
              </a:rPr>
              <a:t>flooding</a:t>
            </a:r>
            <a:r>
              <a:rPr lang="fr-FR" dirty="0">
                <a:solidFill>
                  <a:srgbClr val="FF0000"/>
                </a:solidFill>
              </a:rPr>
              <a:t> in the </a:t>
            </a:r>
            <a:r>
              <a:rPr lang="fr-FR" dirty="0" err="1">
                <a:solidFill>
                  <a:srgbClr val="FF0000"/>
                </a:solidFill>
              </a:rPr>
              <a:t>basement</a:t>
            </a:r>
            <a:r>
              <a:rPr lang="fr-FR" dirty="0">
                <a:solidFill>
                  <a:srgbClr val="FF0000"/>
                </a:solidFill>
              </a:rPr>
              <a:t> a few </a:t>
            </a:r>
            <a:r>
              <a:rPr lang="fr-FR" dirty="0" err="1">
                <a:solidFill>
                  <a:srgbClr val="FF0000"/>
                </a:solidFill>
              </a:rPr>
              <a:t>months</a:t>
            </a:r>
            <a:r>
              <a:rPr lang="fr-FR" dirty="0">
                <a:solidFill>
                  <a:srgbClr val="FF0000"/>
                </a:solidFill>
              </a:rPr>
              <a:t> </a:t>
            </a:r>
            <a:r>
              <a:rPr lang="fr-FR" dirty="0" err="1" smtClean="0">
                <a:solidFill>
                  <a:srgbClr val="FF0000"/>
                </a:solidFill>
              </a:rPr>
              <a:t>ago</a:t>
            </a:r>
            <a:r>
              <a:rPr lang="fr-FR" dirty="0" smtClean="0">
                <a:solidFill>
                  <a:srgbClr val="FF0000"/>
                </a:solidFill>
              </a:rPr>
              <a:t> ?) ». </a:t>
            </a:r>
            <a:endParaRPr lang="it-IT" dirty="0" smtClean="0">
              <a:solidFill>
                <a:srgbClr val="FF0000"/>
              </a:solidFill>
            </a:endParaRPr>
          </a:p>
          <a:p>
            <a:pPr marL="285750" indent="-285750">
              <a:lnSpc>
                <a:spcPct val="120000"/>
              </a:lnSpc>
            </a:pPr>
            <a:r>
              <a:rPr lang="it-IT" dirty="0" smtClean="0">
                <a:solidFill>
                  <a:srgbClr val="FF0000"/>
                </a:solidFill>
              </a:rPr>
              <a:t>June-July: Integrated test during JET  DD experiments + comparison with MCNP modelling </a:t>
            </a:r>
          </a:p>
          <a:p>
            <a:pPr marL="285750" indent="-285750">
              <a:lnSpc>
                <a:spcPct val="120000"/>
              </a:lnSpc>
            </a:pPr>
            <a:r>
              <a:rPr lang="it-IT" dirty="0" smtClean="0">
                <a:solidFill>
                  <a:srgbClr val="FF0000"/>
                </a:solidFill>
              </a:rPr>
              <a:t>Sept-Oct: DTE3 measurements</a:t>
            </a:r>
            <a:endParaRPr lang="it-IT" dirty="0">
              <a:solidFill>
                <a:srgbClr val="FF0000"/>
              </a:solidFill>
            </a:endParaRPr>
          </a:p>
          <a:p>
            <a:pPr marL="285750" indent="-285750">
              <a:lnSpc>
                <a:spcPct val="120000"/>
              </a:lnSpc>
            </a:pPr>
            <a:r>
              <a:rPr lang="it-IT" dirty="0" smtClean="0">
                <a:solidFill>
                  <a:srgbClr val="FF0000"/>
                </a:solidFill>
              </a:rPr>
              <a:t>Nov-Dec 2023 &amp; 2024: Analyses with different tools and extrapolation to ITER </a:t>
            </a: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47</a:t>
            </a:fld>
            <a:endParaRPr lang="en-GB" dirty="0"/>
          </a:p>
        </p:txBody>
      </p:sp>
    </p:spTree>
    <p:extLst>
      <p:ext uri="{BB962C8B-B14F-4D97-AF65-F5344CB8AC3E}">
        <p14:creationId xmlns:p14="http://schemas.microsoft.com/office/powerpoint/2010/main" val="27711499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ITER-relevant neutron </a:t>
            </a:r>
            <a:r>
              <a:rPr lang="en-GB" dirty="0"/>
              <a:t>Single Event Effect (SEE) </a:t>
            </a:r>
            <a:r>
              <a:rPr lang="en-US" dirty="0"/>
              <a:t>experiment on electronics during </a:t>
            </a:r>
            <a:r>
              <a:rPr lang="en-US" dirty="0" smtClean="0"/>
              <a:t>DTE-3</a:t>
            </a:r>
            <a:endParaRPr lang="fr-FR" dirty="0"/>
          </a:p>
        </p:txBody>
      </p:sp>
      <p:sp>
        <p:nvSpPr>
          <p:cNvPr id="3" name="Espace réservé du pied de page 2"/>
          <p:cNvSpPr>
            <a:spLocks noGrp="1"/>
          </p:cNvSpPr>
          <p:nvPr>
            <p:ph type="ftr" sz="quarter" idx="11"/>
          </p:nvPr>
        </p:nvSpPr>
        <p:spPr>
          <a:xfrm>
            <a:off x="119350" y="6559711"/>
            <a:ext cx="4536489" cy="329614"/>
          </a:xfrm>
        </p:spPr>
        <p:txBody>
          <a:bodyPr/>
          <a:lstStyle/>
          <a:p>
            <a:r>
              <a:rPr lang="fr-FR" smtClean="0"/>
              <a:t>X. LITAUDON &amp; G. FALCHETTO  |  FSD 2024 Planning Meeting  |  20-21 09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48</a:t>
            </a:fld>
            <a:endParaRPr lang="en-GB" dirty="0"/>
          </a:p>
        </p:txBody>
      </p:sp>
      <p:pic>
        <p:nvPicPr>
          <p:cNvPr id="8" name="Image 7"/>
          <p:cNvPicPr>
            <a:picLocks noChangeAspect="1"/>
          </p:cNvPicPr>
          <p:nvPr/>
        </p:nvPicPr>
        <p:blipFill>
          <a:blip r:embed="rId2"/>
          <a:stretch>
            <a:fillRect/>
          </a:stretch>
        </p:blipFill>
        <p:spPr>
          <a:xfrm>
            <a:off x="2221" y="2492896"/>
            <a:ext cx="6737385" cy="3000082"/>
          </a:xfrm>
          <a:prstGeom prst="rect">
            <a:avLst/>
          </a:prstGeom>
        </p:spPr>
      </p:pic>
      <p:pic>
        <p:nvPicPr>
          <p:cNvPr id="10" name="Image 9"/>
          <p:cNvPicPr>
            <a:picLocks noChangeAspect="1"/>
          </p:cNvPicPr>
          <p:nvPr/>
        </p:nvPicPr>
        <p:blipFill rotWithShape="1">
          <a:blip r:embed="rId3"/>
          <a:srcRect t="5602"/>
          <a:stretch/>
        </p:blipFill>
        <p:spPr>
          <a:xfrm>
            <a:off x="6802711" y="1960045"/>
            <a:ext cx="5483491" cy="3784512"/>
          </a:xfrm>
          <a:prstGeom prst="rect">
            <a:avLst/>
          </a:prstGeom>
        </p:spPr>
      </p:pic>
      <p:sp>
        <p:nvSpPr>
          <p:cNvPr id="12" name="Espace réservé du contenu 3"/>
          <p:cNvSpPr>
            <a:spLocks noGrp="1"/>
          </p:cNvSpPr>
          <p:nvPr>
            <p:ph idx="1"/>
          </p:nvPr>
        </p:nvSpPr>
        <p:spPr>
          <a:xfrm>
            <a:off x="90039" y="673680"/>
            <a:ext cx="11983034" cy="2581993"/>
          </a:xfrm>
        </p:spPr>
        <p:txBody>
          <a:bodyPr>
            <a:normAutofit/>
          </a:bodyPr>
          <a:lstStyle/>
          <a:p>
            <a:pPr>
              <a:lnSpc>
                <a:spcPct val="100000"/>
              </a:lnSpc>
            </a:pPr>
            <a:r>
              <a:rPr lang="en-GB" dirty="0">
                <a:latin typeface="Calibri" panose="020F0502020204030204" pitchFamily="34" charset="0"/>
                <a:ea typeface="Calibri" panose="020F0502020204030204" pitchFamily="34" charset="0"/>
              </a:rPr>
              <a:t>Two test benches </a:t>
            </a:r>
            <a:r>
              <a:rPr lang="en-GB" dirty="0" smtClean="0">
                <a:latin typeface="Calibri" panose="020F0502020204030204" pitchFamily="34" charset="0"/>
                <a:ea typeface="Calibri" panose="020F0502020204030204" pitchFamily="34" charset="0"/>
              </a:rPr>
              <a:t>installed </a:t>
            </a:r>
            <a:r>
              <a:rPr lang="en-GB" dirty="0">
                <a:latin typeface="Calibri" panose="020F0502020204030204" pitchFamily="34" charset="0"/>
                <a:ea typeface="Calibri" panose="020F0502020204030204" pitchFamily="34" charset="0"/>
              </a:rPr>
              <a:t>at JET on 1-2 July</a:t>
            </a:r>
            <a:endParaRPr lang="en-GB" i="1" dirty="0">
              <a:solidFill>
                <a:srgbClr val="0000FF"/>
              </a:solidFill>
              <a:latin typeface="Calibri" panose="020F0502020204030204" pitchFamily="34" charset="0"/>
              <a:ea typeface="Calibri" panose="020F0502020204030204" pitchFamily="34" charset="0"/>
            </a:endParaRPr>
          </a:p>
          <a:p>
            <a:pPr lvl="1">
              <a:lnSpc>
                <a:spcPct val="100000"/>
              </a:lnSpc>
              <a:spcAft>
                <a:spcPts val="1200"/>
              </a:spcAft>
            </a:pPr>
            <a:r>
              <a:rPr lang="en-GB" sz="2100" dirty="0">
                <a:latin typeface="Calibri" panose="020F0502020204030204" pitchFamily="34" charset="0"/>
                <a:ea typeface="Calibri" panose="020F0502020204030204" pitchFamily="34" charset="0"/>
              </a:rPr>
              <a:t>Test bench from </a:t>
            </a:r>
            <a:r>
              <a:rPr lang="en-GB" sz="2100" dirty="0" smtClean="0">
                <a:latin typeface="Calibri" panose="020F0502020204030204" pitchFamily="34" charset="0"/>
                <a:ea typeface="Calibri" panose="020F0502020204030204" pitchFamily="34" charset="0"/>
              </a:rPr>
              <a:t>Aix Marseille University (IM2NP) </a:t>
            </a:r>
            <a:r>
              <a:rPr lang="en-GB" sz="2100" dirty="0">
                <a:latin typeface="Calibri" panose="020F0502020204030204" pitchFamily="34" charset="0"/>
                <a:ea typeface="Calibri" panose="020F0502020204030204" pitchFamily="34" charset="0"/>
              </a:rPr>
              <a:t>+ </a:t>
            </a:r>
            <a:r>
              <a:rPr lang="en-GB" sz="2100" dirty="0" smtClean="0">
                <a:latin typeface="Calibri" panose="020F0502020204030204" pitchFamily="34" charset="0"/>
                <a:ea typeface="Calibri" panose="020F0502020204030204" pitchFamily="34" charset="0"/>
              </a:rPr>
              <a:t>DIAMON </a:t>
            </a:r>
            <a:r>
              <a:rPr lang="en-GB" sz="2100" dirty="0">
                <a:latin typeface="Calibri" panose="020F0502020204030204" pitchFamily="34" charset="0"/>
                <a:ea typeface="Calibri" panose="020F0502020204030204" pitchFamily="34" charset="0"/>
              </a:rPr>
              <a:t>Spectrometer: </a:t>
            </a:r>
            <a:endParaRPr lang="en-GB" sz="2100" dirty="0" smtClean="0">
              <a:latin typeface="Calibri" panose="020F0502020204030204" pitchFamily="34" charset="0"/>
              <a:ea typeface="Calibri" panose="020F0502020204030204" pitchFamily="34" charset="0"/>
            </a:endParaRPr>
          </a:p>
          <a:p>
            <a:pPr lvl="1">
              <a:lnSpc>
                <a:spcPct val="100000"/>
              </a:lnSpc>
              <a:spcAft>
                <a:spcPts val="1200"/>
              </a:spcAft>
            </a:pPr>
            <a:r>
              <a:rPr lang="en-GB" sz="2100" dirty="0" smtClean="0">
                <a:latin typeface="Calibri" panose="020F0502020204030204" pitchFamily="34" charset="0"/>
                <a:ea typeface="Calibri" panose="020F0502020204030204" pitchFamily="34" charset="0"/>
              </a:rPr>
              <a:t>Test </a:t>
            </a:r>
            <a:r>
              <a:rPr lang="en-GB" sz="2100" dirty="0">
                <a:latin typeface="Calibri" panose="020F0502020204030204" pitchFamily="34" charset="0"/>
                <a:ea typeface="Calibri" panose="020F0502020204030204" pitchFamily="34" charset="0"/>
              </a:rPr>
              <a:t>bench from </a:t>
            </a:r>
            <a:r>
              <a:rPr lang="en-GB" sz="2100" dirty="0" smtClean="0">
                <a:latin typeface="Calibri" panose="020F0502020204030204" pitchFamily="34" charset="0"/>
                <a:ea typeface="Calibri" panose="020F0502020204030204" pitchFamily="34" charset="0"/>
              </a:rPr>
              <a:t>CERN: </a:t>
            </a:r>
          </a:p>
        </p:txBody>
      </p:sp>
    </p:spTree>
    <p:extLst>
      <p:ext uri="{BB962C8B-B14F-4D97-AF65-F5344CB8AC3E}">
        <p14:creationId xmlns:p14="http://schemas.microsoft.com/office/powerpoint/2010/main" val="38732518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solidFill>
                  <a:srgbClr val="FF0000"/>
                </a:solidFill>
              </a:rPr>
              <a:t>NEW:</a:t>
            </a:r>
            <a:r>
              <a:rPr lang="en-GB" dirty="0" smtClean="0"/>
              <a:t> Radiation </a:t>
            </a:r>
            <a:r>
              <a:rPr lang="en-GB" dirty="0"/>
              <a:t>qualification of safety </a:t>
            </a:r>
            <a:r>
              <a:rPr lang="en-GB" dirty="0" smtClean="0"/>
              <a:t>electronics in support to ITER in 2024/2025</a:t>
            </a:r>
            <a:endParaRPr lang="fr-FR" dirty="0"/>
          </a:p>
        </p:txBody>
      </p:sp>
      <p:sp>
        <p:nvSpPr>
          <p:cNvPr id="3" name="Espace réservé du pied de page 2"/>
          <p:cNvSpPr>
            <a:spLocks noGrp="1"/>
          </p:cNvSpPr>
          <p:nvPr>
            <p:ph type="ftr" sz="quarter" idx="11"/>
          </p:nvPr>
        </p:nvSpPr>
        <p:spPr>
          <a:xfrm>
            <a:off x="119350" y="6559711"/>
            <a:ext cx="4752513"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754464"/>
            <a:ext cx="12072664" cy="5894361"/>
          </a:xfrm>
        </p:spPr>
        <p:txBody>
          <a:bodyPr>
            <a:normAutofit fontScale="77500" lnSpcReduction="20000"/>
          </a:bodyPr>
          <a:lstStyle/>
          <a:p>
            <a:r>
              <a:rPr lang="en-GB" dirty="0" smtClean="0"/>
              <a:t>French </a:t>
            </a:r>
            <a:r>
              <a:rPr lang="en-GB" dirty="0"/>
              <a:t>Nuclear Safety Authority (ASN) submitted to </a:t>
            </a:r>
            <a:r>
              <a:rPr lang="en-GB" dirty="0" smtClean="0"/>
              <a:t>IO </a:t>
            </a:r>
            <a:r>
              <a:rPr lang="en-GB" dirty="0"/>
              <a:t>(</a:t>
            </a:r>
            <a:r>
              <a:rPr lang="en-GB" dirty="0" smtClean="0"/>
              <a:t>Oct. 2022)*  </a:t>
            </a:r>
            <a:r>
              <a:rPr lang="en-GB" dirty="0"/>
              <a:t>a request for information to be processed as a priority concerning the qualification approach </a:t>
            </a:r>
            <a:r>
              <a:rPr lang="en-GB" dirty="0" smtClean="0"/>
              <a:t> </a:t>
            </a:r>
            <a:r>
              <a:rPr lang="en-GB" dirty="0"/>
              <a:t>for ITER's safety electronics in order to guarantee its </a:t>
            </a:r>
            <a:r>
              <a:rPr lang="en-GB" dirty="0" smtClean="0"/>
              <a:t>operation. </a:t>
            </a:r>
          </a:p>
          <a:p>
            <a:r>
              <a:rPr lang="en-GB" dirty="0" smtClean="0"/>
              <a:t>Proposal consists in  the demonstration </a:t>
            </a:r>
            <a:r>
              <a:rPr lang="en-GB" dirty="0"/>
              <a:t>of equivalence of the optimized neutron environment of the Radiation Protected Areas (RPAs) </a:t>
            </a:r>
            <a:r>
              <a:rPr lang="en-GB" dirty="0" smtClean="0"/>
              <a:t> </a:t>
            </a:r>
            <a:r>
              <a:rPr lang="en-GB" dirty="0"/>
              <a:t>with the natural terrestrial atmospheric neutron environment at ground level</a:t>
            </a:r>
            <a:endParaRPr lang="en-GB" dirty="0" smtClean="0"/>
          </a:p>
          <a:p>
            <a:r>
              <a:rPr lang="en-GB" dirty="0" smtClean="0"/>
              <a:t>Detailed </a:t>
            </a:r>
            <a:r>
              <a:rPr lang="en-GB" dirty="0"/>
              <a:t>study of the sensitivity of general modern electronics to neutron-induced </a:t>
            </a:r>
            <a:r>
              <a:rPr lang="en-GB" dirty="0" smtClean="0"/>
              <a:t>SEEs</a:t>
            </a:r>
          </a:p>
          <a:p>
            <a:pPr lvl="1"/>
            <a:r>
              <a:rPr lang="en-GB" dirty="0" smtClean="0"/>
              <a:t>To be carried </a:t>
            </a:r>
            <a:r>
              <a:rPr lang="en-GB" dirty="0"/>
              <a:t>out from a panel of elementary electronic semiconductor devices (memories, power components, digital circuits, etc.) integrating a set of technological nodes </a:t>
            </a:r>
            <a:r>
              <a:rPr lang="en-GB" dirty="0" smtClean="0"/>
              <a:t>representative </a:t>
            </a:r>
            <a:r>
              <a:rPr lang="en-GB" dirty="0"/>
              <a:t>of general modern </a:t>
            </a:r>
            <a:r>
              <a:rPr lang="en-GB" dirty="0" smtClean="0"/>
              <a:t>electronics</a:t>
            </a:r>
          </a:p>
          <a:p>
            <a:pPr lvl="1"/>
            <a:r>
              <a:rPr lang="en-GB" dirty="0" smtClean="0"/>
              <a:t>To  </a:t>
            </a:r>
            <a:r>
              <a:rPr lang="en-GB" dirty="0"/>
              <a:t>take into account the different mechanisms of single event effects </a:t>
            </a:r>
            <a:r>
              <a:rPr lang="en-GB" dirty="0" smtClean="0"/>
              <a:t>induced </a:t>
            </a:r>
            <a:r>
              <a:rPr lang="en-GB" dirty="0"/>
              <a:t>by </a:t>
            </a:r>
            <a:r>
              <a:rPr lang="en-GB" dirty="0" smtClean="0"/>
              <a:t>neutrons</a:t>
            </a:r>
          </a:p>
          <a:p>
            <a:pPr lvl="1"/>
            <a:r>
              <a:rPr lang="en-GB" dirty="0"/>
              <a:t>based on </a:t>
            </a:r>
            <a:r>
              <a:rPr lang="en-GB" dirty="0" smtClean="0"/>
              <a:t>methods </a:t>
            </a:r>
            <a:r>
              <a:rPr lang="en-GB" dirty="0"/>
              <a:t>and models that </a:t>
            </a:r>
            <a:r>
              <a:rPr lang="en-GB" dirty="0" smtClean="0"/>
              <a:t>are </a:t>
            </a:r>
            <a:r>
              <a:rPr lang="en-GB" dirty="0"/>
              <a:t>validated during the preliminary </a:t>
            </a:r>
            <a:r>
              <a:rPr lang="en-GB" dirty="0" smtClean="0"/>
              <a:t>study at WEST &amp; JET, based on a </a:t>
            </a:r>
            <a:r>
              <a:rPr lang="en-GB" dirty="0"/>
              <a:t>collaboration bringing together ITER, the CEA-IRFM, the IM2NP institute of the University of Marseille, CERN and the industrial </a:t>
            </a:r>
            <a:r>
              <a:rPr lang="en-GB" dirty="0" smtClean="0"/>
              <a:t>STMicroelectronics </a:t>
            </a:r>
            <a:endParaRPr lang="en-GB" dirty="0"/>
          </a:p>
          <a:p>
            <a:pPr lvl="1"/>
            <a:r>
              <a:rPr lang="en-GB" dirty="0" smtClean="0"/>
              <a:t>Access </a:t>
            </a:r>
            <a:r>
              <a:rPr lang="en-GB" dirty="0"/>
              <a:t>to irradiation facilities will be partly financed by the European RADNEXT program led by </a:t>
            </a:r>
            <a:r>
              <a:rPr lang="en-GB" dirty="0" smtClean="0"/>
              <a:t>CERN</a:t>
            </a:r>
          </a:p>
          <a:p>
            <a:pPr lvl="1"/>
            <a:r>
              <a:rPr lang="en-GB" dirty="0"/>
              <a:t>D</a:t>
            </a:r>
            <a:r>
              <a:rPr lang="en-GB" dirty="0" smtClean="0"/>
              <a:t>evelopment of the numerous test benches will be partly financed by the partner laboratories, and partly by European funding </a:t>
            </a:r>
            <a:r>
              <a:rPr lang="en-US" dirty="0"/>
              <a:t>Important Projects of Common European Interest (IPCEI) </a:t>
            </a:r>
            <a:r>
              <a:rPr lang="en-GB" dirty="0" smtClean="0"/>
              <a:t> </a:t>
            </a:r>
          </a:p>
          <a:p>
            <a:pPr lvl="1"/>
            <a:r>
              <a:rPr lang="en-GB" dirty="0">
                <a:solidFill>
                  <a:srgbClr val="FF0000"/>
                </a:solidFill>
              </a:rPr>
              <a:t>open </a:t>
            </a:r>
            <a:r>
              <a:rPr lang="en-GB" dirty="0" err="1">
                <a:solidFill>
                  <a:srgbClr val="FF0000"/>
                </a:solidFill>
              </a:rPr>
              <a:t>EUROfusion</a:t>
            </a:r>
            <a:r>
              <a:rPr lang="en-GB" dirty="0">
                <a:solidFill>
                  <a:srgbClr val="FF0000"/>
                </a:solidFill>
              </a:rPr>
              <a:t> call in </a:t>
            </a:r>
            <a:r>
              <a:rPr lang="en-GB" dirty="0" smtClean="0">
                <a:solidFill>
                  <a:srgbClr val="FF0000"/>
                </a:solidFill>
              </a:rPr>
              <a:t>2024 pending extra-resources </a:t>
            </a:r>
            <a:endParaRPr lang="fr-FR" dirty="0" smtClean="0">
              <a:solidFill>
                <a:srgbClr val="FF0000"/>
              </a:solidFill>
            </a:endParaRPr>
          </a:p>
          <a:p>
            <a:pPr lvl="1"/>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49</a:t>
            </a:fld>
            <a:endParaRPr lang="en-GB" dirty="0"/>
          </a:p>
        </p:txBody>
      </p:sp>
      <p:sp>
        <p:nvSpPr>
          <p:cNvPr id="6" name="ZoneTexte 5"/>
          <p:cNvSpPr txBox="1"/>
          <p:nvPr/>
        </p:nvSpPr>
        <p:spPr>
          <a:xfrm>
            <a:off x="3086291" y="6234244"/>
            <a:ext cx="9045810" cy="646331"/>
          </a:xfrm>
          <a:prstGeom prst="rect">
            <a:avLst/>
          </a:prstGeom>
          <a:noFill/>
        </p:spPr>
        <p:txBody>
          <a:bodyPr wrap="none" rtlCol="0">
            <a:spAutoFit/>
          </a:bodyPr>
          <a:lstStyle/>
          <a:p>
            <a:r>
              <a:rPr lang="en-US" u="sng" dirty="0" smtClean="0">
                <a:hlinkClick r:id="rId2"/>
              </a:rPr>
              <a:t>*Follow-up </a:t>
            </a:r>
            <a:r>
              <a:rPr lang="en-US" u="sng" dirty="0">
                <a:hlinkClick r:id="rId2"/>
              </a:rPr>
              <a:t>letter of the ASN inspection of ITER on October 3, 2022, no. </a:t>
            </a:r>
            <a:r>
              <a:rPr lang="en-GB" u="sng" dirty="0">
                <a:hlinkClick r:id="rId2"/>
              </a:rPr>
              <a:t>INSSN-MRS-2022-0628</a:t>
            </a:r>
            <a:endParaRPr lang="fr-FR" dirty="0"/>
          </a:p>
          <a:p>
            <a:endParaRPr lang="fr-FR" dirty="0"/>
          </a:p>
        </p:txBody>
      </p:sp>
      <p:sp>
        <p:nvSpPr>
          <p:cNvPr id="7" name="ZoneTexte 6"/>
          <p:cNvSpPr txBox="1"/>
          <p:nvPr/>
        </p:nvSpPr>
        <p:spPr>
          <a:xfrm>
            <a:off x="30848" y="6258491"/>
            <a:ext cx="1317861" cy="369332"/>
          </a:xfrm>
          <a:prstGeom prst="rect">
            <a:avLst/>
          </a:prstGeom>
          <a:noFill/>
        </p:spPr>
        <p:txBody>
          <a:bodyPr wrap="none" rtlCol="0">
            <a:spAutoFit/>
          </a:bodyPr>
          <a:lstStyle/>
          <a:p>
            <a:r>
              <a:rPr lang="fr-FR" dirty="0" smtClean="0"/>
              <a:t>[M. Dentan]</a:t>
            </a:r>
            <a:endParaRPr lang="fr-FR" dirty="0"/>
          </a:p>
        </p:txBody>
      </p:sp>
    </p:spTree>
    <p:extLst>
      <p:ext uri="{BB962C8B-B14F-4D97-AF65-F5344CB8AC3E}">
        <p14:creationId xmlns:p14="http://schemas.microsoft.com/office/powerpoint/2010/main" val="231561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2024 plans for </a:t>
            </a:r>
            <a:r>
              <a:rPr lang="fr-FR" dirty="0" err="1" smtClean="0"/>
              <a:t>Pedestal</a:t>
            </a:r>
            <a:r>
              <a:rPr lang="fr-FR" dirty="0" smtClean="0"/>
              <a:t> </a:t>
            </a:r>
            <a:r>
              <a:rPr lang="fr-FR" dirty="0" err="1" smtClean="0"/>
              <a:t>database</a:t>
            </a:r>
            <a:r>
              <a:rPr lang="fr-FR" dirty="0" smtClean="0"/>
              <a:t> </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fontScale="92500"/>
          </a:bodyPr>
          <a:lstStyle/>
          <a:p>
            <a:r>
              <a:rPr lang="en-US" b="0" dirty="0" smtClean="0"/>
              <a:t>Context : </a:t>
            </a:r>
          </a:p>
          <a:p>
            <a:pPr lvl="1"/>
            <a:r>
              <a:rPr lang="en-US" b="0" dirty="0" smtClean="0"/>
              <a:t>From </a:t>
            </a:r>
            <a:r>
              <a:rPr lang="en-US" b="0" dirty="0"/>
              <a:t>August 2023 </a:t>
            </a:r>
            <a:r>
              <a:rPr lang="en-US" b="0" dirty="0" smtClean="0"/>
              <a:t>all </a:t>
            </a:r>
            <a:r>
              <a:rPr lang="en-US" b="0" dirty="0"/>
              <a:t>the </a:t>
            </a:r>
            <a:r>
              <a:rPr lang="en-US" b="0" dirty="0" smtClean="0"/>
              <a:t>JET, AUG and TCV  pulses in </a:t>
            </a:r>
            <a:r>
              <a:rPr lang="en-US" b="0" dirty="0"/>
              <a:t>IMAS on the </a:t>
            </a:r>
            <a:r>
              <a:rPr lang="en-US" b="0" dirty="0" smtClean="0"/>
              <a:t>Gateway thanks to ACH support </a:t>
            </a:r>
          </a:p>
          <a:p>
            <a:pPr lvl="1"/>
            <a:r>
              <a:rPr lang="en-US" b="0" dirty="0" smtClean="0"/>
              <a:t>The </a:t>
            </a:r>
            <a:r>
              <a:rPr lang="en-US" b="0" dirty="0"/>
              <a:t>final version of the web interface will be deployed on the Gateway only when the new machine will be installed (in 2024). </a:t>
            </a:r>
            <a:endParaRPr lang="fr-FR" b="0" dirty="0"/>
          </a:p>
          <a:p>
            <a:r>
              <a:rPr lang="en-US" b="0" dirty="0"/>
              <a:t>Extend the </a:t>
            </a:r>
            <a:r>
              <a:rPr lang="en-US" b="0" dirty="0" err="1" smtClean="0"/>
              <a:t>EUROfusion</a:t>
            </a:r>
            <a:r>
              <a:rPr lang="en-US" b="0" dirty="0" smtClean="0"/>
              <a:t> pedestal </a:t>
            </a:r>
            <a:r>
              <a:rPr lang="en-US" b="0" dirty="0"/>
              <a:t>database including the JET pulses from the 2023 campaign</a:t>
            </a:r>
          </a:p>
          <a:p>
            <a:r>
              <a:rPr lang="en-US" b="0" dirty="0" smtClean="0"/>
              <a:t>Update </a:t>
            </a:r>
            <a:r>
              <a:rPr lang="en-US" b="0" dirty="0"/>
              <a:t>the present version with more validated pulses.</a:t>
            </a:r>
          </a:p>
          <a:p>
            <a:r>
              <a:rPr lang="en-US" b="0" dirty="0" smtClean="0"/>
              <a:t>Extend </a:t>
            </a:r>
            <a:r>
              <a:rPr lang="en-US" b="0" dirty="0"/>
              <a:t>the </a:t>
            </a:r>
            <a:r>
              <a:rPr lang="en-US" b="0" dirty="0" err="1" smtClean="0"/>
              <a:t>EUROfusion</a:t>
            </a:r>
            <a:r>
              <a:rPr lang="en-US" b="0" dirty="0" smtClean="0"/>
              <a:t> pedestal </a:t>
            </a:r>
            <a:r>
              <a:rPr lang="en-US" b="0" dirty="0"/>
              <a:t>database including the recent TCV pulses.</a:t>
            </a:r>
          </a:p>
          <a:p>
            <a:r>
              <a:rPr lang="en-US" b="0" dirty="0" smtClean="0"/>
              <a:t>Final </a:t>
            </a:r>
            <a:r>
              <a:rPr lang="en-US" b="0" dirty="0"/>
              <a:t>test and deployment of the web interface to download the pedestal database ACH support</a:t>
            </a:r>
          </a:p>
          <a:p>
            <a:r>
              <a:rPr lang="en-US" b="0" dirty="0" smtClean="0"/>
              <a:t>Work </a:t>
            </a:r>
            <a:r>
              <a:rPr lang="en-US" b="0" dirty="0"/>
              <a:t>on MAST-U and AUG will be done only if help from the local team is provided.</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5</a:t>
            </a:fld>
            <a:endParaRPr lang="en-GB" dirty="0"/>
          </a:p>
        </p:txBody>
      </p:sp>
    </p:spTree>
    <p:extLst>
      <p:ext uri="{BB962C8B-B14F-4D97-AF65-F5344CB8AC3E}">
        <p14:creationId xmlns:p14="http://schemas.microsoft.com/office/powerpoint/2010/main" val="456381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2024 </a:t>
            </a:r>
            <a:r>
              <a:rPr lang="en-US" dirty="0"/>
              <a:t>High level objectives Neutron streaming, Shutdown Dose rate  and Water activation </a:t>
            </a:r>
            <a:endParaRPr lang="fr-FR" dirty="0"/>
          </a:p>
        </p:txBody>
      </p:sp>
      <p:sp>
        <p:nvSpPr>
          <p:cNvPr id="3" name="Espace réservé du pied de page 2"/>
          <p:cNvSpPr>
            <a:spLocks noGrp="1"/>
          </p:cNvSpPr>
          <p:nvPr>
            <p:ph type="ftr" sz="quarter" idx="11"/>
          </p:nvPr>
        </p:nvSpPr>
        <p:spPr>
          <a:xfrm>
            <a:off x="119350" y="6559711"/>
            <a:ext cx="4608497"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fontScale="92500" lnSpcReduction="10000"/>
          </a:bodyPr>
          <a:lstStyle/>
          <a:p>
            <a:r>
              <a:rPr lang="fr-FR" dirty="0"/>
              <a:t>NEXP Neutron streaming and </a:t>
            </a:r>
            <a:r>
              <a:rPr lang="fr-FR" dirty="0" err="1"/>
              <a:t>shutdown</a:t>
            </a:r>
            <a:r>
              <a:rPr lang="fr-FR" dirty="0"/>
              <a:t> dose rate </a:t>
            </a:r>
            <a:r>
              <a:rPr lang="fr-FR" dirty="0" err="1"/>
              <a:t>experiments</a:t>
            </a:r>
            <a:r>
              <a:rPr lang="fr-FR" dirty="0"/>
              <a:t> for code validation (ENEA, CIEMAT, CEA, IPPLM, JSI, KIT, NCSRD, UKAEA) + ORNL  </a:t>
            </a:r>
            <a:r>
              <a:rPr lang="fr-FR" dirty="0" smtClean="0"/>
              <a:t> </a:t>
            </a:r>
            <a:endParaRPr lang="fr-FR" dirty="0"/>
          </a:p>
          <a:p>
            <a:pPr lvl="1"/>
            <a:r>
              <a:rPr lang="fr-FR" dirty="0" err="1" smtClean="0"/>
              <a:t>Perform</a:t>
            </a:r>
            <a:r>
              <a:rPr lang="fr-FR" dirty="0" smtClean="0"/>
              <a:t> </a:t>
            </a:r>
            <a:r>
              <a:rPr lang="fr-FR" dirty="0" err="1"/>
              <a:t>analysis</a:t>
            </a:r>
            <a:r>
              <a:rPr lang="fr-FR" dirty="0"/>
              <a:t> of the DTE3 </a:t>
            </a:r>
            <a:r>
              <a:rPr lang="fr-FR" dirty="0" err="1"/>
              <a:t>measurements</a:t>
            </a:r>
            <a:r>
              <a:rPr lang="fr-FR" dirty="0"/>
              <a:t> and simulations of neutron streaming and </a:t>
            </a:r>
            <a:r>
              <a:rPr lang="fr-FR" dirty="0" err="1"/>
              <a:t>shutdown</a:t>
            </a:r>
            <a:r>
              <a:rPr lang="fr-FR" dirty="0"/>
              <a:t> dose rates </a:t>
            </a:r>
            <a:r>
              <a:rPr lang="fr-FR" dirty="0" err="1"/>
              <a:t>experiments</a:t>
            </a:r>
            <a:r>
              <a:rPr lang="fr-FR" dirty="0"/>
              <a:t> </a:t>
            </a:r>
            <a:r>
              <a:rPr lang="fr-FR" dirty="0" err="1"/>
              <a:t>with</a:t>
            </a:r>
            <a:r>
              <a:rPr lang="fr-FR" dirty="0"/>
              <a:t> </a:t>
            </a:r>
            <a:r>
              <a:rPr lang="fr-FR" dirty="0" err="1"/>
              <a:t>various</a:t>
            </a:r>
            <a:r>
              <a:rPr lang="fr-FR" dirty="0"/>
              <a:t> codes  </a:t>
            </a:r>
            <a:endParaRPr lang="fr-FR" dirty="0" smtClean="0"/>
          </a:p>
          <a:p>
            <a:pPr lvl="1"/>
            <a:r>
              <a:rPr lang="fr-FR" dirty="0" err="1" smtClean="0"/>
              <a:t>Assess</a:t>
            </a:r>
            <a:r>
              <a:rPr lang="fr-FR" dirty="0" smtClean="0"/>
              <a:t> </a:t>
            </a:r>
            <a:r>
              <a:rPr lang="fr-FR" dirty="0" err="1"/>
              <a:t>preliminary</a:t>
            </a:r>
            <a:r>
              <a:rPr lang="fr-FR" dirty="0"/>
              <a:t> C/E and </a:t>
            </a:r>
            <a:r>
              <a:rPr lang="fr-FR" dirty="0" err="1"/>
              <a:t>uncertainties</a:t>
            </a:r>
            <a:r>
              <a:rPr lang="fr-FR" dirty="0"/>
              <a:t> </a:t>
            </a:r>
            <a:r>
              <a:rPr lang="fr-FR" dirty="0" err="1"/>
              <a:t>with</a:t>
            </a:r>
            <a:r>
              <a:rPr lang="fr-FR" dirty="0"/>
              <a:t> the </a:t>
            </a:r>
            <a:r>
              <a:rPr lang="fr-FR" dirty="0" err="1"/>
              <a:t>different</a:t>
            </a:r>
            <a:r>
              <a:rPr lang="fr-FR" dirty="0"/>
              <a:t> codes </a:t>
            </a:r>
            <a:r>
              <a:rPr lang="fr-FR" dirty="0" err="1"/>
              <a:t>following</a:t>
            </a:r>
            <a:r>
              <a:rPr lang="fr-FR" dirty="0"/>
              <a:t> DTE3 </a:t>
            </a:r>
            <a:endParaRPr lang="fr-FR" dirty="0" smtClean="0"/>
          </a:p>
          <a:p>
            <a:pPr lvl="1"/>
            <a:r>
              <a:rPr lang="fr-FR" dirty="0" err="1" smtClean="0"/>
              <a:t>Provide</a:t>
            </a:r>
            <a:r>
              <a:rPr lang="fr-FR" dirty="0" smtClean="0"/>
              <a:t> </a:t>
            </a:r>
            <a:r>
              <a:rPr lang="fr-FR" dirty="0" err="1"/>
              <a:t>interim</a:t>
            </a:r>
            <a:r>
              <a:rPr lang="fr-FR" dirty="0"/>
              <a:t> </a:t>
            </a:r>
            <a:r>
              <a:rPr lang="fr-FR" dirty="0" err="1"/>
              <a:t>results</a:t>
            </a:r>
            <a:r>
              <a:rPr lang="fr-FR" dirty="0"/>
              <a:t> of benchmark </a:t>
            </a:r>
            <a:r>
              <a:rPr lang="fr-FR" dirty="0" err="1"/>
              <a:t>experiments</a:t>
            </a:r>
            <a:r>
              <a:rPr lang="fr-FR" dirty="0"/>
              <a:t> </a:t>
            </a:r>
            <a:r>
              <a:rPr lang="fr-FR" dirty="0" err="1"/>
              <a:t>under</a:t>
            </a:r>
            <a:r>
              <a:rPr lang="fr-FR" dirty="0"/>
              <a:t> DT and implications to ITER </a:t>
            </a:r>
            <a:r>
              <a:rPr lang="fr-FR" dirty="0" smtClean="0"/>
              <a:t> </a:t>
            </a:r>
            <a:endParaRPr lang="fr-FR" dirty="0"/>
          </a:p>
          <a:p>
            <a:r>
              <a:rPr lang="fr-FR" dirty="0"/>
              <a:t>Water activation </a:t>
            </a:r>
            <a:r>
              <a:rPr lang="fr-FR" dirty="0" err="1"/>
              <a:t>experiment</a:t>
            </a:r>
            <a:r>
              <a:rPr lang="fr-FR" dirty="0"/>
              <a:t> </a:t>
            </a:r>
            <a:r>
              <a:rPr lang="fr-FR" dirty="0" err="1"/>
              <a:t>during</a:t>
            </a:r>
            <a:r>
              <a:rPr lang="fr-FR" dirty="0"/>
              <a:t> DTE3 (ENEA, UKAEA, JSI, </a:t>
            </a:r>
            <a:r>
              <a:rPr lang="fr-FR" dirty="0" err="1"/>
              <a:t>UniPa</a:t>
            </a:r>
            <a:r>
              <a:rPr lang="fr-FR" dirty="0"/>
              <a:t>, UNED) + F4E  </a:t>
            </a:r>
          </a:p>
          <a:p>
            <a:pPr lvl="1"/>
            <a:r>
              <a:rPr lang="fr-FR" dirty="0"/>
              <a:t>Validation of water activation </a:t>
            </a:r>
            <a:r>
              <a:rPr lang="fr-FR" dirty="0" err="1"/>
              <a:t>tools</a:t>
            </a:r>
            <a:r>
              <a:rPr lang="fr-FR" dirty="0"/>
              <a:t> </a:t>
            </a:r>
            <a:r>
              <a:rPr lang="fr-FR" dirty="0" err="1"/>
              <a:t>under</a:t>
            </a:r>
            <a:r>
              <a:rPr lang="fr-FR" dirty="0"/>
              <a:t> DTE3 and extrapolation to ITER </a:t>
            </a:r>
            <a:endParaRPr lang="fr-FR" dirty="0" smtClean="0"/>
          </a:p>
          <a:p>
            <a:pPr lvl="1"/>
            <a:r>
              <a:rPr lang="fr-FR" dirty="0" smtClean="0"/>
              <a:t>Complete </a:t>
            </a:r>
            <a:r>
              <a:rPr lang="fr-FR" dirty="0"/>
              <a:t>analyses of the DTE3 </a:t>
            </a:r>
            <a:r>
              <a:rPr lang="fr-FR" dirty="0" err="1"/>
              <a:t>measurements</a:t>
            </a:r>
            <a:r>
              <a:rPr lang="fr-FR" dirty="0"/>
              <a:t>  </a:t>
            </a:r>
            <a:endParaRPr lang="fr-FR" dirty="0" smtClean="0"/>
          </a:p>
          <a:p>
            <a:pPr lvl="1"/>
            <a:r>
              <a:rPr lang="fr-FR" dirty="0" err="1" smtClean="0"/>
              <a:t>Perform</a:t>
            </a:r>
            <a:r>
              <a:rPr lang="fr-FR" dirty="0" smtClean="0"/>
              <a:t> </a:t>
            </a:r>
            <a:r>
              <a:rPr lang="fr-FR" dirty="0"/>
              <a:t>Analyses </a:t>
            </a:r>
            <a:r>
              <a:rPr lang="fr-FR" dirty="0" err="1"/>
              <a:t>with</a:t>
            </a:r>
            <a:r>
              <a:rPr lang="fr-FR" dirty="0"/>
              <a:t> </a:t>
            </a:r>
            <a:r>
              <a:rPr lang="fr-FR" dirty="0" err="1"/>
              <a:t>various</a:t>
            </a:r>
            <a:r>
              <a:rPr lang="fr-FR" dirty="0"/>
              <a:t> </a:t>
            </a:r>
            <a:r>
              <a:rPr lang="fr-FR" dirty="0" err="1"/>
              <a:t>tools</a:t>
            </a:r>
            <a:r>
              <a:rPr lang="fr-FR" dirty="0"/>
              <a:t> (UKAEA, </a:t>
            </a:r>
            <a:r>
              <a:rPr lang="fr-FR" dirty="0" err="1"/>
              <a:t>UniPa</a:t>
            </a:r>
            <a:r>
              <a:rPr lang="fr-FR" dirty="0"/>
              <a:t>, UNED and F4E) </a:t>
            </a:r>
            <a:endParaRPr lang="fr-FR" dirty="0" smtClean="0"/>
          </a:p>
          <a:p>
            <a:pPr lvl="1"/>
            <a:r>
              <a:rPr lang="fr-FR" dirty="0" err="1" smtClean="0"/>
              <a:t>Comparisons</a:t>
            </a:r>
            <a:r>
              <a:rPr lang="fr-FR" dirty="0" smtClean="0"/>
              <a:t> </a:t>
            </a:r>
            <a:r>
              <a:rPr lang="fr-FR" dirty="0" err="1"/>
              <a:t>between</a:t>
            </a:r>
            <a:r>
              <a:rPr lang="fr-FR" dirty="0"/>
              <a:t> </a:t>
            </a:r>
            <a:r>
              <a:rPr lang="fr-FR" dirty="0" err="1"/>
              <a:t>calculations</a:t>
            </a:r>
            <a:r>
              <a:rPr lang="fr-FR" dirty="0"/>
              <a:t> &amp; </a:t>
            </a:r>
            <a:r>
              <a:rPr lang="fr-FR" dirty="0" err="1"/>
              <a:t>measurements</a:t>
            </a:r>
            <a:r>
              <a:rPr lang="fr-FR" dirty="0"/>
              <a:t> </a:t>
            </a:r>
            <a:r>
              <a:rPr lang="fr-FR" dirty="0" err="1"/>
              <a:t>with</a:t>
            </a:r>
            <a:r>
              <a:rPr lang="fr-FR" dirty="0"/>
              <a:t> </a:t>
            </a:r>
            <a:r>
              <a:rPr lang="fr-FR" dirty="0" err="1"/>
              <a:t>related</a:t>
            </a:r>
            <a:r>
              <a:rPr lang="fr-FR" dirty="0"/>
              <a:t> </a:t>
            </a:r>
            <a:r>
              <a:rPr lang="fr-FR" dirty="0" err="1"/>
              <a:t>uncertainties</a:t>
            </a:r>
            <a:r>
              <a:rPr lang="fr-FR" dirty="0"/>
              <a:t> </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50</a:t>
            </a:fld>
            <a:endParaRPr lang="en-GB" dirty="0"/>
          </a:p>
        </p:txBody>
      </p:sp>
    </p:spTree>
    <p:extLst>
      <p:ext uri="{BB962C8B-B14F-4D97-AF65-F5344CB8AC3E}">
        <p14:creationId xmlns:p14="http://schemas.microsoft.com/office/powerpoint/2010/main" val="3423739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Extended ITER </a:t>
            </a:r>
            <a:r>
              <a:rPr lang="en-US" dirty="0" smtClean="0"/>
              <a:t>structural and functional materials irradiation</a:t>
            </a:r>
            <a:endParaRPr lang="fr-FR" dirty="0"/>
          </a:p>
        </p:txBody>
      </p:sp>
      <p:sp>
        <p:nvSpPr>
          <p:cNvPr id="3" name="Espace réservé du pied de page 2"/>
          <p:cNvSpPr>
            <a:spLocks noGrp="1"/>
          </p:cNvSpPr>
          <p:nvPr>
            <p:ph type="ftr" sz="quarter" idx="11"/>
          </p:nvPr>
        </p:nvSpPr>
        <p:spPr>
          <a:xfrm>
            <a:off x="119350" y="6559711"/>
            <a:ext cx="5040545"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lnSpcReduction="10000"/>
          </a:bodyPr>
          <a:lstStyle/>
          <a:p>
            <a:r>
              <a:rPr lang="en-GB" dirty="0" smtClean="0"/>
              <a:t>A </a:t>
            </a:r>
            <a:r>
              <a:rPr lang="en-GB" dirty="0"/>
              <a:t>‘new’ un-irradiated holder was loaded with real ITER materials &amp; dosimetry foils </a:t>
            </a:r>
            <a:r>
              <a:rPr lang="en-GB" dirty="0" smtClean="0"/>
              <a:t>for DTE3 </a:t>
            </a:r>
            <a:endParaRPr lang="en-GB" dirty="0"/>
          </a:p>
          <a:p>
            <a:pPr lvl="1"/>
            <a:r>
              <a:rPr lang="en-GB" dirty="0"/>
              <a:t>A few of the </a:t>
            </a:r>
            <a:r>
              <a:rPr lang="en-GB" dirty="0" err="1"/>
              <a:t>CuCrZr</a:t>
            </a:r>
            <a:r>
              <a:rPr lang="en-GB" dirty="0"/>
              <a:t>, Tungsten, </a:t>
            </a:r>
            <a:r>
              <a:rPr lang="en-GB" dirty="0" err="1"/>
              <a:t>Eurofer</a:t>
            </a:r>
            <a:r>
              <a:rPr lang="en-GB" dirty="0"/>
              <a:t>, and Al-Bronze were polished to remove potential surface contaminants from </a:t>
            </a:r>
            <a:r>
              <a:rPr lang="en-GB" dirty="0" smtClean="0"/>
              <a:t>machining/cutting</a:t>
            </a:r>
          </a:p>
          <a:p>
            <a:pPr lvl="1"/>
            <a:r>
              <a:rPr lang="en-US" dirty="0"/>
              <a:t>Expect to complete C/E analysis for all </a:t>
            </a:r>
            <a:r>
              <a:rPr lang="en-US" dirty="0" smtClean="0"/>
              <a:t>samples for DTE2 &amp; DTE3 (in 2024) </a:t>
            </a:r>
            <a:endParaRPr lang="fr-FR" dirty="0"/>
          </a:p>
          <a:p>
            <a:r>
              <a:rPr lang="en-GB" dirty="0" smtClean="0"/>
              <a:t>Functional materials </a:t>
            </a:r>
          </a:p>
          <a:p>
            <a:pPr lvl="1"/>
            <a:r>
              <a:rPr lang="en-GB" dirty="0" smtClean="0"/>
              <a:t>Optical </a:t>
            </a:r>
            <a:r>
              <a:rPr lang="en-GB" dirty="0"/>
              <a:t>fibres study had to be cancelled because the last fibre was broken during manipulation </a:t>
            </a:r>
            <a:r>
              <a:rPr lang="en-GB" dirty="0" smtClean="0"/>
              <a:t> </a:t>
            </a:r>
            <a:endParaRPr lang="fr-FR" dirty="0"/>
          </a:p>
          <a:p>
            <a:pPr lvl="1"/>
            <a:r>
              <a:rPr lang="en-US" dirty="0" smtClean="0"/>
              <a:t>Post </a:t>
            </a:r>
            <a:r>
              <a:rPr lang="en-US" dirty="0"/>
              <a:t>irradiation studies </a:t>
            </a:r>
            <a:r>
              <a:rPr lang="en-US" dirty="0" smtClean="0"/>
              <a:t>(</a:t>
            </a:r>
            <a:r>
              <a:rPr lang="en-US" dirty="0"/>
              <a:t>irradiated during </a:t>
            </a:r>
            <a:r>
              <a:rPr lang="en-US" dirty="0" smtClean="0"/>
              <a:t>DTE2-3</a:t>
            </a:r>
            <a:r>
              <a:rPr lang="en-US" dirty="0"/>
              <a:t>) will be done at CIEMAT and DEMOKRITOS in </a:t>
            </a:r>
            <a:r>
              <a:rPr lang="en-US" dirty="0" smtClean="0"/>
              <a:t>2024:  </a:t>
            </a:r>
            <a:r>
              <a:rPr lang="en-US" dirty="0"/>
              <a:t>optical absorption (plus some emission) and dielectric properties </a:t>
            </a:r>
            <a:endParaRPr lang="fr-FR" dirty="0" smtClean="0"/>
          </a:p>
          <a:p>
            <a:r>
              <a:rPr lang="fr-FR" dirty="0" smtClean="0"/>
              <a:t>2024:  </a:t>
            </a:r>
            <a:r>
              <a:rPr lang="en-US" dirty="0"/>
              <a:t>Provide interpretation of results and recommendations for ITER</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51</a:t>
            </a:fld>
            <a:endParaRPr lang="en-GB" dirty="0"/>
          </a:p>
        </p:txBody>
      </p:sp>
    </p:spTree>
    <p:extLst>
      <p:ext uri="{BB962C8B-B14F-4D97-AF65-F5344CB8AC3E}">
        <p14:creationId xmlns:p14="http://schemas.microsoft.com/office/powerpoint/2010/main" val="37394585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SP-5 JET: ORE </a:t>
            </a:r>
            <a:r>
              <a:rPr lang="fr-FR" dirty="0" err="1" smtClean="0"/>
              <a:t>Occupational</a:t>
            </a:r>
            <a:r>
              <a:rPr lang="fr-FR" dirty="0" smtClean="0"/>
              <a:t> Radiation </a:t>
            </a:r>
            <a:r>
              <a:rPr lang="fr-FR" dirty="0" err="1" smtClean="0"/>
              <a:t>Exposure</a:t>
            </a:r>
            <a:r>
              <a:rPr lang="fr-FR" dirty="0" smtClean="0"/>
              <a:t> </a:t>
            </a:r>
            <a:r>
              <a:rPr lang="fr-FR" dirty="0" err="1" smtClean="0"/>
              <a:t>Database</a:t>
            </a:r>
            <a:r>
              <a:rPr lang="fr-FR" dirty="0" smtClean="0"/>
              <a:t> </a:t>
            </a:r>
            <a:endParaRPr lang="fr-FR" dirty="0"/>
          </a:p>
        </p:txBody>
      </p:sp>
      <p:sp>
        <p:nvSpPr>
          <p:cNvPr id="3" name="Espace réservé du pied de page 2"/>
          <p:cNvSpPr>
            <a:spLocks noGrp="1"/>
          </p:cNvSpPr>
          <p:nvPr>
            <p:ph type="ftr" sz="quarter" idx="11"/>
          </p:nvPr>
        </p:nvSpPr>
        <p:spPr>
          <a:xfrm>
            <a:off x="119350" y="6559711"/>
            <a:ext cx="5040545"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normAutofit/>
          </a:bodyPr>
          <a:lstStyle/>
          <a:p>
            <a:r>
              <a:rPr lang="fr-FR" dirty="0" smtClean="0"/>
              <a:t>Maintenance </a:t>
            </a:r>
            <a:r>
              <a:rPr lang="fr-FR" dirty="0" err="1"/>
              <a:t>work</a:t>
            </a:r>
            <a:r>
              <a:rPr lang="fr-FR" dirty="0"/>
              <a:t> effort data collection at JET, </a:t>
            </a:r>
            <a:r>
              <a:rPr lang="fr-FR" dirty="0" err="1"/>
              <a:t>especially</a:t>
            </a:r>
            <a:r>
              <a:rPr lang="fr-FR" dirty="0"/>
              <a:t> as </a:t>
            </a:r>
            <a:r>
              <a:rPr lang="fr-FR" dirty="0" err="1"/>
              <a:t>follow</a:t>
            </a:r>
            <a:r>
              <a:rPr lang="fr-FR" dirty="0"/>
              <a:t>-up of the DTE3 </a:t>
            </a:r>
            <a:r>
              <a:rPr lang="fr-FR" dirty="0" err="1"/>
              <a:t>campaign</a:t>
            </a:r>
            <a:r>
              <a:rPr lang="fr-FR" dirty="0"/>
              <a:t>.</a:t>
            </a:r>
          </a:p>
          <a:p>
            <a:r>
              <a:rPr lang="fr-FR" dirty="0" smtClean="0"/>
              <a:t>Data </a:t>
            </a:r>
            <a:r>
              <a:rPr lang="fr-FR" dirty="0" err="1"/>
              <a:t>integration</a:t>
            </a:r>
            <a:r>
              <a:rPr lang="fr-FR" dirty="0"/>
              <a:t> in the new </a:t>
            </a:r>
            <a:r>
              <a:rPr lang="fr-FR" dirty="0" err="1"/>
              <a:t>database</a:t>
            </a:r>
            <a:r>
              <a:rPr lang="fr-FR" dirty="0"/>
              <a:t> architecture </a:t>
            </a:r>
            <a:r>
              <a:rPr lang="fr-FR" dirty="0" err="1"/>
              <a:t>developed</a:t>
            </a:r>
            <a:r>
              <a:rPr lang="fr-FR" dirty="0"/>
              <a:t> in 2022 and </a:t>
            </a:r>
            <a:r>
              <a:rPr lang="fr-FR" dirty="0" smtClean="0"/>
              <a:t>to </a:t>
            </a:r>
            <a:r>
              <a:rPr lang="fr-FR" dirty="0" err="1" smtClean="0"/>
              <a:t>be</a:t>
            </a:r>
            <a:r>
              <a:rPr lang="fr-FR" dirty="0" smtClean="0"/>
              <a:t> </a:t>
            </a:r>
            <a:r>
              <a:rPr lang="fr-FR" dirty="0" err="1" smtClean="0"/>
              <a:t>implemented</a:t>
            </a:r>
            <a:r>
              <a:rPr lang="fr-FR" dirty="0" smtClean="0"/>
              <a:t> in 2024 </a:t>
            </a:r>
            <a:endParaRPr lang="fr-FR" dirty="0"/>
          </a:p>
          <a:p>
            <a:r>
              <a:rPr lang="fr-FR" dirty="0" smtClean="0"/>
              <a:t>Validation </a:t>
            </a:r>
            <a:r>
              <a:rPr lang="fr-FR" dirty="0"/>
              <a:t>of </a:t>
            </a:r>
            <a:r>
              <a:rPr lang="fr-FR" dirty="0" err="1"/>
              <a:t>existing</a:t>
            </a:r>
            <a:r>
              <a:rPr lang="fr-FR" dirty="0"/>
              <a:t> </a:t>
            </a:r>
            <a:r>
              <a:rPr lang="fr-FR" dirty="0" err="1"/>
              <a:t>work</a:t>
            </a:r>
            <a:r>
              <a:rPr lang="fr-FR" dirty="0"/>
              <a:t> effort data </a:t>
            </a:r>
            <a:r>
              <a:rPr lang="fr-FR" dirty="0" err="1"/>
              <a:t>with</a:t>
            </a:r>
            <a:r>
              <a:rPr lang="fr-FR" dirty="0"/>
              <a:t> the new </a:t>
            </a:r>
            <a:r>
              <a:rPr lang="fr-FR" dirty="0" err="1"/>
              <a:t>experimental</a:t>
            </a:r>
            <a:r>
              <a:rPr lang="fr-FR" dirty="0"/>
              <a:t> </a:t>
            </a:r>
            <a:r>
              <a:rPr lang="fr-FR" dirty="0" err="1"/>
              <a:t>evidence</a:t>
            </a:r>
            <a:r>
              <a:rPr lang="fr-FR" dirty="0"/>
              <a:t>, </a:t>
            </a:r>
            <a:r>
              <a:rPr lang="fr-FR" dirty="0" err="1"/>
              <a:t>when</a:t>
            </a:r>
            <a:r>
              <a:rPr lang="fr-FR" dirty="0"/>
              <a:t> </a:t>
            </a:r>
            <a:r>
              <a:rPr lang="fr-FR" dirty="0" err="1"/>
              <a:t>blind</a:t>
            </a:r>
            <a:r>
              <a:rPr lang="fr-FR" dirty="0"/>
              <a:t> </a:t>
            </a:r>
            <a:r>
              <a:rPr lang="fr-FR" dirty="0" err="1"/>
              <a:t>preliminary</a:t>
            </a:r>
            <a:r>
              <a:rPr lang="fr-FR" dirty="0"/>
              <a:t> cumulative dose </a:t>
            </a:r>
            <a:r>
              <a:rPr lang="fr-FR" dirty="0" err="1"/>
              <a:t>assessments</a:t>
            </a:r>
            <a:r>
              <a:rPr lang="fr-FR" dirty="0"/>
              <a:t> </a:t>
            </a:r>
            <a:r>
              <a:rPr lang="fr-FR" dirty="0" err="1"/>
              <a:t>can</a:t>
            </a:r>
            <a:r>
              <a:rPr lang="fr-FR" dirty="0"/>
              <a:t> </a:t>
            </a:r>
            <a:r>
              <a:rPr lang="fr-FR" dirty="0" err="1"/>
              <a:t>be</a:t>
            </a:r>
            <a:r>
              <a:rPr lang="fr-FR" dirty="0"/>
              <a:t> </a:t>
            </a:r>
            <a:r>
              <a:rPr lang="fr-FR" dirty="0" err="1"/>
              <a:t>performed</a:t>
            </a:r>
            <a:r>
              <a:rPr lang="fr-FR" dirty="0"/>
              <a:t>.</a:t>
            </a:r>
          </a:p>
          <a:p>
            <a:r>
              <a:rPr lang="fr-FR" dirty="0"/>
              <a:t> </a:t>
            </a:r>
            <a:r>
              <a:rPr lang="fr-FR" dirty="0" smtClean="0"/>
              <a:t>Critical issue </a:t>
            </a:r>
            <a:endParaRPr lang="fr-FR" dirty="0"/>
          </a:p>
          <a:p>
            <a:pPr lvl="1"/>
            <a:r>
              <a:rPr lang="fr-FR" dirty="0" smtClean="0">
                <a:solidFill>
                  <a:srgbClr val="FF0000"/>
                </a:solidFill>
              </a:rPr>
              <a:t>UKAEA to </a:t>
            </a:r>
            <a:r>
              <a:rPr lang="fr-FR" dirty="0" err="1" smtClean="0">
                <a:solidFill>
                  <a:srgbClr val="FF0000"/>
                </a:solidFill>
              </a:rPr>
              <a:t>provide</a:t>
            </a:r>
            <a:r>
              <a:rPr lang="fr-FR" dirty="0" smtClean="0">
                <a:solidFill>
                  <a:srgbClr val="FF0000"/>
                </a:solidFill>
              </a:rPr>
              <a:t> </a:t>
            </a:r>
            <a:r>
              <a:rPr lang="fr-FR" dirty="0">
                <a:solidFill>
                  <a:srgbClr val="FF0000"/>
                </a:solidFill>
              </a:rPr>
              <a:t>a </a:t>
            </a:r>
            <a:r>
              <a:rPr lang="fr-FR" dirty="0" err="1">
                <a:solidFill>
                  <a:srgbClr val="FF0000"/>
                </a:solidFill>
              </a:rPr>
              <a:t>reasonable</a:t>
            </a:r>
            <a:r>
              <a:rPr lang="fr-FR" dirty="0">
                <a:solidFill>
                  <a:srgbClr val="FF0000"/>
                </a:solidFill>
              </a:rPr>
              <a:t> </a:t>
            </a:r>
            <a:r>
              <a:rPr lang="fr-FR" dirty="0" err="1">
                <a:solidFill>
                  <a:srgbClr val="FF0000"/>
                </a:solidFill>
              </a:rPr>
              <a:t>amount</a:t>
            </a:r>
            <a:r>
              <a:rPr lang="fr-FR" dirty="0">
                <a:solidFill>
                  <a:srgbClr val="FF0000"/>
                </a:solidFill>
              </a:rPr>
              <a:t> of </a:t>
            </a:r>
            <a:r>
              <a:rPr lang="fr-FR" dirty="0" smtClean="0">
                <a:solidFill>
                  <a:srgbClr val="FF0000"/>
                </a:solidFill>
              </a:rPr>
              <a:t>new data in 2024, </a:t>
            </a:r>
            <a:r>
              <a:rPr lang="fr-FR" dirty="0" err="1">
                <a:solidFill>
                  <a:srgbClr val="FF0000"/>
                </a:solidFill>
              </a:rPr>
              <a:t>which</a:t>
            </a:r>
            <a:r>
              <a:rPr lang="fr-FR" dirty="0">
                <a:solidFill>
                  <a:srgbClr val="FF0000"/>
                </a:solidFill>
              </a:rPr>
              <a:t> are vital for the </a:t>
            </a:r>
            <a:r>
              <a:rPr lang="fr-FR" dirty="0" err="1">
                <a:solidFill>
                  <a:srgbClr val="FF0000"/>
                </a:solidFill>
              </a:rPr>
              <a:t>accomplishment</a:t>
            </a:r>
            <a:r>
              <a:rPr lang="fr-FR" dirty="0">
                <a:solidFill>
                  <a:srgbClr val="FF0000"/>
                </a:solidFill>
              </a:rPr>
              <a:t> of </a:t>
            </a:r>
            <a:r>
              <a:rPr lang="fr-FR" dirty="0" err="1">
                <a:solidFill>
                  <a:srgbClr val="FF0000"/>
                </a:solidFill>
              </a:rPr>
              <a:t>this</a:t>
            </a:r>
            <a:r>
              <a:rPr lang="fr-FR" dirty="0">
                <a:solidFill>
                  <a:srgbClr val="FF0000"/>
                </a:solidFill>
              </a:rPr>
              <a:t> </a:t>
            </a:r>
            <a:r>
              <a:rPr lang="fr-FR" dirty="0" err="1">
                <a:solidFill>
                  <a:srgbClr val="FF0000"/>
                </a:solidFill>
              </a:rPr>
              <a:t>activity</a:t>
            </a:r>
            <a:endParaRPr lang="fr-FR" dirty="0">
              <a:solidFill>
                <a:srgbClr val="FF0000"/>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52</a:t>
            </a:fld>
            <a:endParaRPr lang="en-GB" dirty="0"/>
          </a:p>
        </p:txBody>
      </p:sp>
    </p:spTree>
    <p:extLst>
      <p:ext uri="{BB962C8B-B14F-4D97-AF65-F5344CB8AC3E}">
        <p14:creationId xmlns:p14="http://schemas.microsoft.com/office/powerpoint/2010/main" val="23558455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Back-up </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53</a:t>
            </a:fld>
            <a:endParaRPr lang="en-GB" dirty="0"/>
          </a:p>
        </p:txBody>
      </p:sp>
    </p:spTree>
    <p:extLst>
      <p:ext uri="{BB962C8B-B14F-4D97-AF65-F5344CB8AC3E}">
        <p14:creationId xmlns:p14="http://schemas.microsoft.com/office/powerpoint/2010/main" val="2150096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SP-2: IR </a:t>
            </a:r>
            <a:r>
              <a:rPr lang="fr-FR" dirty="0" err="1"/>
              <a:t>synthetic</a:t>
            </a:r>
            <a:r>
              <a:rPr lang="fr-FR" dirty="0"/>
              <a:t> diagnostic </a:t>
            </a:r>
            <a:r>
              <a:rPr lang="fr-FR" dirty="0" smtClean="0"/>
              <a:t>– Update on 2023 </a:t>
            </a:r>
            <a:r>
              <a:rPr lang="fr-FR" dirty="0" err="1" smtClean="0"/>
              <a:t>progress</a:t>
            </a:r>
            <a:r>
              <a:rPr lang="fr-FR" dirty="0" smtClean="0"/>
              <a:t> </a:t>
            </a:r>
            <a:endParaRPr lang="fr-FR" dirty="0"/>
          </a:p>
        </p:txBody>
      </p:sp>
      <p:sp>
        <p:nvSpPr>
          <p:cNvPr id="3" name="Espace réservé du pied de page 2"/>
          <p:cNvSpPr>
            <a:spLocks noGrp="1"/>
          </p:cNvSpPr>
          <p:nvPr>
            <p:ph type="ftr" sz="quarter" idx="11"/>
          </p:nvPr>
        </p:nvSpPr>
        <p:spPr>
          <a:xfrm>
            <a:off x="119350" y="6559711"/>
            <a:ext cx="5040545"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620688"/>
            <a:ext cx="11953328" cy="6398418"/>
          </a:xfrm>
        </p:spPr>
        <p:txBody>
          <a:bodyPr>
            <a:normAutofit fontScale="85000" lnSpcReduction="10000"/>
          </a:bodyPr>
          <a:lstStyle/>
          <a:p>
            <a:r>
              <a:rPr lang="en-US" dirty="0"/>
              <a:t>Deliverable 1 - title:  Report on the development of IR synthetic diagnostic and inverse methods for retrieving surface </a:t>
            </a:r>
            <a:r>
              <a:rPr lang="en-US" dirty="0" smtClean="0"/>
              <a:t>temperature</a:t>
            </a:r>
            <a:r>
              <a:rPr lang="en-GB" dirty="0" smtClean="0"/>
              <a:t> </a:t>
            </a:r>
            <a:r>
              <a:rPr lang="en-US" dirty="0" smtClean="0"/>
              <a:t>Deliverable </a:t>
            </a:r>
            <a:r>
              <a:rPr lang="en-US" dirty="0"/>
              <a:t>Owner / Beneficiary: Marie-Helene </a:t>
            </a:r>
            <a:r>
              <a:rPr lang="en-US" dirty="0" err="1"/>
              <a:t>Aumeunier</a:t>
            </a:r>
            <a:r>
              <a:rPr lang="en-US" dirty="0"/>
              <a:t> (CEA)</a:t>
            </a:r>
            <a:endParaRPr lang="en-GB" dirty="0"/>
          </a:p>
          <a:p>
            <a:r>
              <a:rPr lang="en-US" dirty="0"/>
              <a:t>Deliverable description (few lines/bullets): </a:t>
            </a:r>
            <a:endParaRPr lang="en-GB" dirty="0"/>
          </a:p>
          <a:p>
            <a:pPr lvl="1"/>
            <a:r>
              <a:rPr lang="en-GB" dirty="0"/>
              <a:t>Integrated tool able to generate thermal scene (3D temperature field) including all physical phenomena causing heat loads on PFCs (conductive power (SMITER), radiative power, ELMs, disruption, </a:t>
            </a:r>
            <a:r>
              <a:rPr lang="en-GB" dirty="0" err="1"/>
              <a:t>etc</a:t>
            </a:r>
            <a:r>
              <a:rPr lang="en-GB" dirty="0"/>
              <a:t>) and to simulate IR images of thermography systems</a:t>
            </a:r>
          </a:p>
          <a:p>
            <a:pPr lvl="2">
              <a:buFont typeface="Wingdings" panose="05000000000000000000" pitchFamily="2" charset="2"/>
              <a:buChar char="ü"/>
            </a:pPr>
            <a:r>
              <a:rPr lang="en-GB" dirty="0"/>
              <a:t>accelerated photon Ray Tracing (RT) code for generating sequences of images </a:t>
            </a:r>
            <a:r>
              <a:rPr lang="en-GB" b="1" dirty="0">
                <a:solidFill>
                  <a:srgbClr val="00B050"/>
                </a:solidFill>
                <a:sym typeface="Wingdings" panose="05000000000000000000" pitchFamily="2" charset="2"/>
              </a:rPr>
              <a:t> done</a:t>
            </a:r>
            <a:endParaRPr lang="en-GB" b="1" dirty="0">
              <a:solidFill>
                <a:srgbClr val="00B050"/>
              </a:solidFill>
            </a:endParaRPr>
          </a:p>
          <a:p>
            <a:pPr lvl="2">
              <a:buFont typeface="Wingdings" panose="05000000000000000000" pitchFamily="2" charset="2"/>
              <a:buChar char="ü"/>
            </a:pPr>
            <a:r>
              <a:rPr lang="en-GB" dirty="0"/>
              <a:t>robust IR models of materials emissivity and reflectance in RT code  by comparing with  experimental measurements in laboratory </a:t>
            </a:r>
            <a:r>
              <a:rPr lang="en-GB" b="1" dirty="0">
                <a:solidFill>
                  <a:srgbClr val="00B050"/>
                </a:solidFill>
                <a:sym typeface="Wingdings" panose="05000000000000000000" pitchFamily="2" charset="2"/>
              </a:rPr>
              <a:t> paper on-going + Basel </a:t>
            </a:r>
            <a:r>
              <a:rPr lang="en-GB" b="1" dirty="0" smtClean="0">
                <a:solidFill>
                  <a:srgbClr val="00B050"/>
                </a:solidFill>
                <a:sym typeface="Wingdings" panose="05000000000000000000" pitchFamily="2" charset="2"/>
              </a:rPr>
              <a:t>University </a:t>
            </a:r>
            <a:r>
              <a:rPr lang="en-GB" b="1" dirty="0">
                <a:solidFill>
                  <a:srgbClr val="00B050"/>
                </a:solidFill>
                <a:sym typeface="Wingdings" panose="05000000000000000000" pitchFamily="2" charset="2"/>
              </a:rPr>
              <a:t>+ Nagoya university collaboration </a:t>
            </a:r>
            <a:endParaRPr lang="en-GB" dirty="0"/>
          </a:p>
          <a:p>
            <a:pPr lvl="2"/>
            <a:r>
              <a:rPr lang="en-GB" dirty="0"/>
              <a:t>Benchmark SMITER development  from PFCFLUX code and WEST data for modelling heat loads and the </a:t>
            </a:r>
            <a:r>
              <a:rPr lang="en-GB" dirty="0" smtClean="0"/>
              <a:t>3D </a:t>
            </a:r>
            <a:r>
              <a:rPr lang="en-GB" dirty="0"/>
              <a:t>resulting temperature on PFCs </a:t>
            </a:r>
            <a:r>
              <a:rPr lang="en-GB" dirty="0" smtClean="0"/>
              <a:t> </a:t>
            </a:r>
            <a:endParaRPr lang="en-GB" b="1" dirty="0">
              <a:solidFill>
                <a:srgbClr val="00B050"/>
              </a:solidFill>
            </a:endParaRPr>
          </a:p>
          <a:p>
            <a:pPr lvl="2"/>
            <a:r>
              <a:rPr lang="en-GB" dirty="0"/>
              <a:t>Implement in photonic RT code ELMs simulation and disruptions </a:t>
            </a:r>
            <a:r>
              <a:rPr lang="en-GB" dirty="0" smtClean="0"/>
              <a:t> </a:t>
            </a:r>
            <a:endParaRPr lang="en-GB" b="1" dirty="0" smtClean="0">
              <a:solidFill>
                <a:srgbClr val="00B050"/>
              </a:solidFill>
            </a:endParaRPr>
          </a:p>
          <a:p>
            <a:pPr lvl="0"/>
            <a:r>
              <a:rPr lang="en-GB" dirty="0" smtClean="0"/>
              <a:t>Inverse methods development for retrieving surface temperature from IR images and benchmark from dedicated laboratory experiments </a:t>
            </a:r>
            <a:r>
              <a:rPr lang="en-GB" dirty="0" smtClean="0">
                <a:solidFill>
                  <a:srgbClr val="00B050"/>
                </a:solidFill>
                <a:sym typeface="Wingdings" panose="05000000000000000000" pitchFamily="2" charset="2"/>
              </a:rPr>
              <a:t> good progress with machine learning techniques (A. </a:t>
            </a:r>
            <a:r>
              <a:rPr lang="en-GB" dirty="0" err="1" smtClean="0">
                <a:solidFill>
                  <a:srgbClr val="00B050"/>
                </a:solidFill>
                <a:sym typeface="Wingdings" panose="05000000000000000000" pitchFamily="2" charset="2"/>
              </a:rPr>
              <a:t>Juven</a:t>
            </a:r>
            <a:r>
              <a:rPr lang="en-GB" dirty="0" smtClean="0">
                <a:solidFill>
                  <a:srgbClr val="00B050"/>
                </a:solidFill>
                <a:sym typeface="Wingdings" panose="05000000000000000000" pitchFamily="2" charset="2"/>
              </a:rPr>
              <a:t> PhD)</a:t>
            </a:r>
            <a:endParaRPr lang="en-GB" dirty="0" smtClean="0">
              <a:solidFill>
                <a:srgbClr val="00B050"/>
              </a:solidFill>
            </a:endParaRPr>
          </a:p>
          <a:p>
            <a:pPr lvl="0"/>
            <a:r>
              <a:rPr lang="en-GB" dirty="0" err="1"/>
              <a:t>W</a:t>
            </a:r>
            <a:r>
              <a:rPr lang="en-GB" dirty="0" err="1" smtClean="0"/>
              <a:t>orkplan</a:t>
            </a:r>
            <a:r>
              <a:rPr lang="en-GB" dirty="0" smtClean="0"/>
              <a:t> </a:t>
            </a:r>
            <a:r>
              <a:rPr lang="en-GB" dirty="0"/>
              <a:t>for implementation into IMAS and input data adaptation </a:t>
            </a:r>
            <a:r>
              <a:rPr lang="en-GB" dirty="0">
                <a:solidFill>
                  <a:srgbClr val="00B050"/>
                </a:solidFill>
                <a:sym typeface="Wingdings" panose="05000000000000000000" pitchFamily="2" charset="2"/>
              </a:rPr>
              <a:t> started (2 </a:t>
            </a:r>
            <a:r>
              <a:rPr lang="en-GB" dirty="0" smtClean="0">
                <a:solidFill>
                  <a:srgbClr val="00B050"/>
                </a:solidFill>
                <a:sym typeface="Wingdings" panose="05000000000000000000" pitchFamily="2" charset="2"/>
              </a:rPr>
              <a:t>meetings with IO)</a:t>
            </a:r>
            <a:endParaRPr lang="en-GB" dirty="0">
              <a:solidFill>
                <a:srgbClr val="00B050"/>
              </a:solidFill>
            </a:endParaRP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54</a:t>
            </a:fld>
            <a:endParaRPr lang="en-GB" dirty="0"/>
          </a:p>
        </p:txBody>
      </p:sp>
    </p:spTree>
    <p:extLst>
      <p:ext uri="{BB962C8B-B14F-4D97-AF65-F5344CB8AC3E}">
        <p14:creationId xmlns:p14="http://schemas.microsoft.com/office/powerpoint/2010/main" val="16482225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SP-2 </a:t>
            </a:r>
            <a:r>
              <a:rPr lang="fr-FR" dirty="0" smtClean="0"/>
              <a:t>update on ITER FILD</a:t>
            </a:r>
            <a:endParaRPr lang="fr-FR" dirty="0"/>
          </a:p>
        </p:txBody>
      </p:sp>
      <p:sp>
        <p:nvSpPr>
          <p:cNvPr id="3" name="Espace réservé du pied de page 2"/>
          <p:cNvSpPr>
            <a:spLocks noGrp="1"/>
          </p:cNvSpPr>
          <p:nvPr>
            <p:ph type="ftr" sz="quarter" idx="11"/>
          </p:nvPr>
        </p:nvSpPr>
        <p:spPr>
          <a:xfrm>
            <a:off x="119350" y="6559711"/>
            <a:ext cx="4896529"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263352" y="847007"/>
            <a:ext cx="11809312" cy="781793"/>
          </a:xfrm>
        </p:spPr>
        <p:txBody>
          <a:bodyPr/>
          <a:lstStyle/>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55</a:t>
            </a:fld>
            <a:endParaRPr lang="en-GB" dirty="0"/>
          </a:p>
        </p:txBody>
      </p:sp>
      <p:pic>
        <p:nvPicPr>
          <p:cNvPr id="6" name="Picture 2"/>
          <p:cNvPicPr>
            <a:picLocks noChangeAspect="1"/>
          </p:cNvPicPr>
          <p:nvPr/>
        </p:nvPicPr>
        <p:blipFill rotWithShape="1">
          <a:blip r:embed="rId2"/>
          <a:srcRect t="7870"/>
          <a:stretch/>
        </p:blipFill>
        <p:spPr>
          <a:xfrm>
            <a:off x="2188915" y="1756149"/>
            <a:ext cx="6897912" cy="2463472"/>
          </a:xfrm>
          <a:prstGeom prst="rect">
            <a:avLst/>
          </a:prstGeom>
        </p:spPr>
      </p:pic>
      <p:pic>
        <p:nvPicPr>
          <p:cNvPr id="7" name="Picture 3"/>
          <p:cNvPicPr>
            <a:picLocks noChangeAspect="1"/>
          </p:cNvPicPr>
          <p:nvPr/>
        </p:nvPicPr>
        <p:blipFill rotWithShape="1">
          <a:blip r:embed="rId3"/>
          <a:srcRect b="4699"/>
          <a:stretch/>
        </p:blipFill>
        <p:spPr>
          <a:xfrm>
            <a:off x="2825515" y="4255018"/>
            <a:ext cx="2285692" cy="2126310"/>
          </a:xfrm>
          <a:prstGeom prst="rect">
            <a:avLst/>
          </a:prstGeom>
          <a:ln w="38100">
            <a:solidFill>
              <a:srgbClr val="FF0000"/>
            </a:solidFill>
          </a:ln>
          <a:effectLst>
            <a:outerShdw blurRad="50800" dist="38100" dir="2700000" algn="tl" rotWithShape="0">
              <a:prstClr val="black">
                <a:alpha val="40000"/>
              </a:prstClr>
            </a:outerShdw>
          </a:effectLst>
        </p:spPr>
      </p:pic>
      <p:pic>
        <p:nvPicPr>
          <p:cNvPr id="8" name="Picture 5"/>
          <p:cNvPicPr>
            <a:picLocks noChangeAspect="1"/>
          </p:cNvPicPr>
          <p:nvPr/>
        </p:nvPicPr>
        <p:blipFill rotWithShape="1">
          <a:blip r:embed="rId4"/>
          <a:srcRect t="13185" r="75538" b="10687"/>
          <a:stretch/>
        </p:blipFill>
        <p:spPr>
          <a:xfrm>
            <a:off x="5435657" y="3932731"/>
            <a:ext cx="1577793" cy="2038684"/>
          </a:xfrm>
          <a:prstGeom prst="rect">
            <a:avLst/>
          </a:prstGeom>
          <a:ln w="38100">
            <a:solidFill>
              <a:srgbClr val="0000FF"/>
            </a:solidFill>
          </a:ln>
          <a:effectLst>
            <a:outerShdw blurRad="50800" dist="38100" dir="2700000" algn="tl" rotWithShape="0">
              <a:prstClr val="black">
                <a:alpha val="40000"/>
              </a:prstClr>
            </a:outerShdw>
          </a:effectLst>
        </p:spPr>
      </p:pic>
      <p:pic>
        <p:nvPicPr>
          <p:cNvPr id="9" name="Picture 6"/>
          <p:cNvPicPr>
            <a:picLocks noChangeAspect="1"/>
          </p:cNvPicPr>
          <p:nvPr/>
        </p:nvPicPr>
        <p:blipFill rotWithShape="1">
          <a:blip r:embed="rId4"/>
          <a:srcRect l="40725" t="-2006" r="-864" b="20933"/>
          <a:stretch/>
        </p:blipFill>
        <p:spPr>
          <a:xfrm>
            <a:off x="7221400" y="3555634"/>
            <a:ext cx="2959614" cy="1656509"/>
          </a:xfrm>
          <a:prstGeom prst="rect">
            <a:avLst/>
          </a:prstGeom>
          <a:ln w="38100">
            <a:solidFill>
              <a:srgbClr val="FF00FF"/>
            </a:solidFill>
          </a:ln>
          <a:effectLst>
            <a:outerShdw blurRad="50800" dist="38100" dir="2700000" algn="tl" rotWithShape="0">
              <a:prstClr val="black">
                <a:alpha val="40000"/>
              </a:prstClr>
            </a:outerShdw>
          </a:effectLst>
        </p:spPr>
      </p:pic>
      <p:sp>
        <p:nvSpPr>
          <p:cNvPr id="10" name="Rectangle 9"/>
          <p:cNvSpPr/>
          <p:nvPr/>
        </p:nvSpPr>
        <p:spPr bwMode="auto">
          <a:xfrm>
            <a:off x="2404939" y="3212976"/>
            <a:ext cx="648072" cy="719755"/>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cxnSp>
        <p:nvCxnSpPr>
          <p:cNvPr id="11" name="Straight Connector 8"/>
          <p:cNvCxnSpPr/>
          <p:nvPr/>
        </p:nvCxnSpPr>
        <p:spPr bwMode="auto">
          <a:xfrm>
            <a:off x="2908995" y="3932731"/>
            <a:ext cx="72008" cy="28689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bwMode="auto">
          <a:xfrm>
            <a:off x="3322653" y="3062486"/>
            <a:ext cx="648072" cy="719755"/>
          </a:xfrm>
          <a:prstGeom prst="rect">
            <a:avLst/>
          </a:prstGeom>
          <a:no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cxnSp>
        <p:nvCxnSpPr>
          <p:cNvPr id="13" name="Straight Connector 10"/>
          <p:cNvCxnSpPr/>
          <p:nvPr/>
        </p:nvCxnSpPr>
        <p:spPr bwMode="auto">
          <a:xfrm>
            <a:off x="3826709" y="3782241"/>
            <a:ext cx="1608948" cy="366839"/>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p:cNvSpPr/>
          <p:nvPr/>
        </p:nvSpPr>
        <p:spPr bwMode="auto">
          <a:xfrm>
            <a:off x="4101727" y="2954311"/>
            <a:ext cx="1009479" cy="719755"/>
          </a:xfrm>
          <a:prstGeom prst="rect">
            <a:avLst/>
          </a:prstGeom>
          <a:noFill/>
          <a:ln w="1905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cxnSp>
        <p:nvCxnSpPr>
          <p:cNvPr id="15" name="Straight Connector 12"/>
          <p:cNvCxnSpPr/>
          <p:nvPr/>
        </p:nvCxnSpPr>
        <p:spPr bwMode="auto">
          <a:xfrm>
            <a:off x="5104463" y="3340157"/>
            <a:ext cx="2116937" cy="442084"/>
          </a:xfrm>
          <a:prstGeom prst="line">
            <a:avLst/>
          </a:prstGeom>
          <a:solidFill>
            <a:schemeClr val="accent1"/>
          </a:solidFill>
          <a:ln w="952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3"/>
          <p:cNvSpPr txBox="1"/>
          <p:nvPr/>
        </p:nvSpPr>
        <p:spPr>
          <a:xfrm>
            <a:off x="2903688" y="5054987"/>
            <a:ext cx="938077" cy="246221"/>
          </a:xfrm>
          <a:prstGeom prst="rect">
            <a:avLst/>
          </a:prstGeom>
          <a:noFill/>
        </p:spPr>
        <p:txBody>
          <a:bodyPr wrap="none" rtlCol="0">
            <a:spAutoFit/>
          </a:bodyPr>
          <a:lstStyle/>
          <a:p>
            <a:r>
              <a:rPr lang="en-US" sz="1000" dirty="0" smtClean="0">
                <a:latin typeface="+mn-lt"/>
              </a:rPr>
              <a:t>Mirror box #1</a:t>
            </a:r>
            <a:endParaRPr lang="en-GB" sz="1000" dirty="0" err="1" smtClean="0">
              <a:latin typeface="+mn-lt"/>
            </a:endParaRPr>
          </a:p>
        </p:txBody>
      </p:sp>
      <p:sp>
        <p:nvSpPr>
          <p:cNvPr id="17" name="TextBox 14"/>
          <p:cNvSpPr txBox="1"/>
          <p:nvPr/>
        </p:nvSpPr>
        <p:spPr>
          <a:xfrm>
            <a:off x="3483086" y="4383888"/>
            <a:ext cx="938077" cy="246221"/>
          </a:xfrm>
          <a:prstGeom prst="rect">
            <a:avLst/>
          </a:prstGeom>
          <a:noFill/>
        </p:spPr>
        <p:txBody>
          <a:bodyPr wrap="none" rtlCol="0">
            <a:spAutoFit/>
          </a:bodyPr>
          <a:lstStyle/>
          <a:p>
            <a:r>
              <a:rPr lang="en-US" sz="1000" dirty="0" smtClean="0">
                <a:latin typeface="+mn-lt"/>
              </a:rPr>
              <a:t>Mirror box #2</a:t>
            </a:r>
            <a:endParaRPr lang="en-GB" sz="1000" dirty="0" err="1" smtClean="0">
              <a:latin typeface="+mn-lt"/>
            </a:endParaRPr>
          </a:p>
        </p:txBody>
      </p:sp>
      <p:sp>
        <p:nvSpPr>
          <p:cNvPr id="18" name="TextBox 16"/>
          <p:cNvSpPr txBox="1"/>
          <p:nvPr/>
        </p:nvSpPr>
        <p:spPr>
          <a:xfrm>
            <a:off x="4154122" y="5877272"/>
            <a:ext cx="904688" cy="415498"/>
          </a:xfrm>
          <a:prstGeom prst="rect">
            <a:avLst/>
          </a:prstGeom>
          <a:solidFill>
            <a:schemeClr val="bg1"/>
          </a:solidFill>
        </p:spPr>
        <p:txBody>
          <a:bodyPr wrap="square" lIns="36000" tIns="0" rIns="36000" bIns="0" rtlCol="0">
            <a:spAutoFit/>
          </a:bodyPr>
          <a:lstStyle/>
          <a:p>
            <a:r>
              <a:rPr lang="en-US" sz="900" dirty="0" smtClean="0">
                <a:latin typeface="+mn-lt"/>
              </a:rPr>
              <a:t>Shaft with vacuum edge-welded bellows</a:t>
            </a:r>
            <a:endParaRPr lang="en-GB" sz="900" dirty="0" err="1" smtClean="0">
              <a:latin typeface="+mn-lt"/>
            </a:endParaRPr>
          </a:p>
        </p:txBody>
      </p:sp>
      <p:cxnSp>
        <p:nvCxnSpPr>
          <p:cNvPr id="19" name="Straight Connector 19"/>
          <p:cNvCxnSpPr/>
          <p:nvPr/>
        </p:nvCxnSpPr>
        <p:spPr bwMode="auto">
          <a:xfrm flipH="1" flipV="1">
            <a:off x="1978527" y="3212976"/>
            <a:ext cx="495768" cy="43850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20"/>
          <p:cNvSpPr txBox="1"/>
          <p:nvPr/>
        </p:nvSpPr>
        <p:spPr>
          <a:xfrm>
            <a:off x="1180803" y="2957400"/>
            <a:ext cx="983608" cy="553998"/>
          </a:xfrm>
          <a:prstGeom prst="rect">
            <a:avLst/>
          </a:prstGeom>
          <a:solidFill>
            <a:schemeClr val="bg1"/>
          </a:solidFill>
        </p:spPr>
        <p:txBody>
          <a:bodyPr wrap="square" lIns="36000" tIns="0" rIns="36000" bIns="0" rtlCol="0">
            <a:spAutoFit/>
          </a:bodyPr>
          <a:lstStyle/>
          <a:p>
            <a:r>
              <a:rPr lang="en-US" sz="900" dirty="0" smtClean="0">
                <a:latin typeface="+mn-lt"/>
              </a:rPr>
              <a:t>Detector in parked position</a:t>
            </a:r>
          </a:p>
          <a:p>
            <a:r>
              <a:rPr lang="en-US" sz="900" dirty="0" smtClean="0">
                <a:latin typeface="+mn-lt"/>
              </a:rPr>
              <a:t>(inserted ~10 cm in front of DFW)</a:t>
            </a:r>
            <a:endParaRPr lang="en-GB" sz="900" dirty="0" err="1" smtClean="0">
              <a:latin typeface="+mn-lt"/>
            </a:endParaRPr>
          </a:p>
        </p:txBody>
      </p:sp>
      <p:sp>
        <p:nvSpPr>
          <p:cNvPr id="21" name="TextBox 21"/>
          <p:cNvSpPr txBox="1"/>
          <p:nvPr/>
        </p:nvSpPr>
        <p:spPr>
          <a:xfrm>
            <a:off x="6014408" y="4444473"/>
            <a:ext cx="904688" cy="138499"/>
          </a:xfrm>
          <a:prstGeom prst="rect">
            <a:avLst/>
          </a:prstGeom>
          <a:solidFill>
            <a:schemeClr val="bg1"/>
          </a:solidFill>
        </p:spPr>
        <p:txBody>
          <a:bodyPr wrap="square" lIns="36000" tIns="0" rIns="36000" bIns="0" rtlCol="0">
            <a:spAutoFit/>
          </a:bodyPr>
          <a:lstStyle/>
          <a:p>
            <a:r>
              <a:rPr lang="en-US" sz="900" dirty="0" smtClean="0">
                <a:latin typeface="+mn-lt"/>
              </a:rPr>
              <a:t>vacuum window</a:t>
            </a:r>
            <a:endParaRPr lang="en-GB" sz="900" dirty="0" err="1" smtClean="0">
              <a:latin typeface="+mn-lt"/>
            </a:endParaRPr>
          </a:p>
        </p:txBody>
      </p:sp>
      <p:sp>
        <p:nvSpPr>
          <p:cNvPr id="22" name="TextBox 22"/>
          <p:cNvSpPr txBox="1"/>
          <p:nvPr/>
        </p:nvSpPr>
        <p:spPr>
          <a:xfrm>
            <a:off x="5480444" y="4808185"/>
            <a:ext cx="1460999" cy="276999"/>
          </a:xfrm>
          <a:prstGeom prst="rect">
            <a:avLst/>
          </a:prstGeom>
          <a:solidFill>
            <a:schemeClr val="bg1"/>
          </a:solidFill>
        </p:spPr>
        <p:txBody>
          <a:bodyPr wrap="square" lIns="36000" tIns="0" rIns="36000" bIns="0" rtlCol="0">
            <a:spAutoFit/>
          </a:bodyPr>
          <a:lstStyle/>
          <a:p>
            <a:r>
              <a:rPr lang="en-US" sz="900" dirty="0" smtClean="0">
                <a:latin typeface="+mn-lt"/>
              </a:rPr>
              <a:t>SIC bellows to compensate displacement VV-building</a:t>
            </a:r>
            <a:endParaRPr lang="en-GB" sz="900" dirty="0" err="1" smtClean="0">
              <a:latin typeface="+mn-lt"/>
            </a:endParaRPr>
          </a:p>
        </p:txBody>
      </p:sp>
      <p:sp>
        <p:nvSpPr>
          <p:cNvPr id="23" name="TextBox 23"/>
          <p:cNvSpPr txBox="1"/>
          <p:nvPr/>
        </p:nvSpPr>
        <p:spPr>
          <a:xfrm>
            <a:off x="7733531" y="4921325"/>
            <a:ext cx="993655" cy="276999"/>
          </a:xfrm>
          <a:prstGeom prst="rect">
            <a:avLst/>
          </a:prstGeom>
          <a:solidFill>
            <a:schemeClr val="bg1"/>
          </a:solidFill>
        </p:spPr>
        <p:txBody>
          <a:bodyPr wrap="square" lIns="36000" tIns="0" rIns="36000" bIns="0" rtlCol="0">
            <a:spAutoFit/>
          </a:bodyPr>
          <a:lstStyle/>
          <a:p>
            <a:r>
              <a:rPr lang="en-US" sz="900" dirty="0" smtClean="0">
                <a:latin typeface="+mn-lt"/>
              </a:rPr>
              <a:t>Electric linear actuator (0.1 m/s)</a:t>
            </a:r>
            <a:endParaRPr lang="en-GB" sz="900" dirty="0" err="1" smtClean="0">
              <a:latin typeface="+mn-lt"/>
            </a:endParaRPr>
          </a:p>
        </p:txBody>
      </p:sp>
      <p:cxnSp>
        <p:nvCxnSpPr>
          <p:cNvPr id="24" name="Straight Connector 24"/>
          <p:cNvCxnSpPr/>
          <p:nvPr/>
        </p:nvCxnSpPr>
        <p:spPr bwMode="auto">
          <a:xfrm flipH="1">
            <a:off x="8687253" y="4782675"/>
            <a:ext cx="732994" cy="25447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5"/>
          <p:cNvCxnSpPr/>
          <p:nvPr/>
        </p:nvCxnSpPr>
        <p:spPr bwMode="auto">
          <a:xfrm flipH="1">
            <a:off x="9372390" y="4127314"/>
            <a:ext cx="95714" cy="1661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6"/>
          <p:cNvSpPr txBox="1"/>
          <p:nvPr/>
        </p:nvSpPr>
        <p:spPr>
          <a:xfrm>
            <a:off x="9194067" y="3850315"/>
            <a:ext cx="922835" cy="276999"/>
          </a:xfrm>
          <a:prstGeom prst="rect">
            <a:avLst/>
          </a:prstGeom>
          <a:solidFill>
            <a:schemeClr val="bg1"/>
          </a:solidFill>
        </p:spPr>
        <p:txBody>
          <a:bodyPr wrap="square" lIns="36000" tIns="0" rIns="36000" bIns="0" rtlCol="0">
            <a:spAutoFit/>
          </a:bodyPr>
          <a:lstStyle/>
          <a:p>
            <a:r>
              <a:rPr lang="en-US" sz="900" dirty="0" smtClean="0">
                <a:latin typeface="+mn-lt"/>
              </a:rPr>
              <a:t>Confinement enclosure</a:t>
            </a:r>
            <a:endParaRPr lang="en-GB" sz="900" dirty="0" err="1" smtClean="0">
              <a:latin typeface="+mn-lt"/>
            </a:endParaRPr>
          </a:p>
        </p:txBody>
      </p:sp>
      <p:sp>
        <p:nvSpPr>
          <p:cNvPr id="27" name="TextBox 27"/>
          <p:cNvSpPr txBox="1"/>
          <p:nvPr/>
        </p:nvSpPr>
        <p:spPr>
          <a:xfrm>
            <a:off x="8090863" y="3632189"/>
            <a:ext cx="922835" cy="276999"/>
          </a:xfrm>
          <a:prstGeom prst="rect">
            <a:avLst/>
          </a:prstGeom>
          <a:solidFill>
            <a:schemeClr val="bg1"/>
          </a:solidFill>
        </p:spPr>
        <p:txBody>
          <a:bodyPr wrap="square" lIns="36000" tIns="0" rIns="36000" bIns="0" rtlCol="0">
            <a:spAutoFit/>
          </a:bodyPr>
          <a:lstStyle/>
          <a:p>
            <a:r>
              <a:rPr lang="en-US" sz="900" dirty="0" smtClean="0">
                <a:latin typeface="+mn-lt"/>
              </a:rPr>
              <a:t>Active alignment mirror box</a:t>
            </a:r>
            <a:endParaRPr lang="en-GB" sz="900" dirty="0" err="1" smtClean="0">
              <a:latin typeface="+mn-lt"/>
            </a:endParaRPr>
          </a:p>
        </p:txBody>
      </p:sp>
      <p:cxnSp>
        <p:nvCxnSpPr>
          <p:cNvPr id="28" name="Straight Connector 28"/>
          <p:cNvCxnSpPr/>
          <p:nvPr/>
        </p:nvCxnSpPr>
        <p:spPr bwMode="auto">
          <a:xfrm flipH="1">
            <a:off x="8189307" y="2319203"/>
            <a:ext cx="1028522" cy="2239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9"/>
          <p:cNvSpPr txBox="1"/>
          <p:nvPr/>
        </p:nvSpPr>
        <p:spPr>
          <a:xfrm>
            <a:off x="9165747" y="2152117"/>
            <a:ext cx="1012785" cy="415498"/>
          </a:xfrm>
          <a:prstGeom prst="rect">
            <a:avLst/>
          </a:prstGeom>
          <a:solidFill>
            <a:schemeClr val="bg1"/>
          </a:solidFill>
        </p:spPr>
        <p:txBody>
          <a:bodyPr wrap="square" lIns="36000" tIns="0" rIns="36000" bIns="0" rtlCol="0">
            <a:spAutoFit/>
          </a:bodyPr>
          <a:lstStyle/>
          <a:p>
            <a:r>
              <a:rPr lang="en-US" sz="900" dirty="0" smtClean="0">
                <a:latin typeface="+mn-lt"/>
              </a:rPr>
              <a:t>Shielded cabinet (cameras and photomultipliers)</a:t>
            </a:r>
            <a:endParaRPr lang="en-GB" sz="900" dirty="0" err="1" smtClean="0">
              <a:latin typeface="+mn-lt"/>
            </a:endParaRPr>
          </a:p>
        </p:txBody>
      </p:sp>
      <p:sp>
        <p:nvSpPr>
          <p:cNvPr id="30" name="TextBox 30"/>
          <p:cNvSpPr txBox="1"/>
          <p:nvPr/>
        </p:nvSpPr>
        <p:spPr>
          <a:xfrm>
            <a:off x="9317707" y="5046083"/>
            <a:ext cx="817532" cy="138499"/>
          </a:xfrm>
          <a:prstGeom prst="rect">
            <a:avLst/>
          </a:prstGeom>
          <a:solidFill>
            <a:schemeClr val="bg1"/>
          </a:solidFill>
        </p:spPr>
        <p:txBody>
          <a:bodyPr wrap="square" lIns="36000" tIns="0" rIns="36000" bIns="0" rtlCol="0">
            <a:spAutoFit/>
          </a:bodyPr>
          <a:lstStyle/>
          <a:p>
            <a:r>
              <a:rPr lang="en-US" sz="900" dirty="0" smtClean="0">
                <a:latin typeface="+mn-lt"/>
              </a:rPr>
              <a:t>Universal joint</a:t>
            </a:r>
            <a:endParaRPr lang="en-GB" sz="900" dirty="0" err="1" smtClean="0">
              <a:latin typeface="+mn-lt"/>
            </a:endParaRPr>
          </a:p>
        </p:txBody>
      </p:sp>
      <p:pic>
        <p:nvPicPr>
          <p:cNvPr id="31" name="Graphique 12">
            <a:extLst>
              <a:ext uri="{FF2B5EF4-FFF2-40B4-BE49-F238E27FC236}">
                <a16:creationId xmlns:a16="http://schemas.microsoft.com/office/drawing/2014/main" id="{B293B4AA-4BAA-70CD-79BB-3EE093EB605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02679" y="6104226"/>
            <a:ext cx="866227" cy="432000"/>
          </a:xfrm>
          <a:prstGeom prst="rect">
            <a:avLst/>
          </a:prstGeom>
        </p:spPr>
      </p:pic>
    </p:spTree>
    <p:extLst>
      <p:ext uri="{BB962C8B-B14F-4D97-AF65-F5344CB8AC3E}">
        <p14:creationId xmlns:p14="http://schemas.microsoft.com/office/powerpoint/2010/main" val="1394536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A</a:t>
            </a:r>
            <a:r>
              <a:rPr lang="fr-FR" dirty="0" err="1" smtClean="0"/>
              <a:t>ctivities</a:t>
            </a:r>
            <a:r>
              <a:rPr lang="fr-FR" dirty="0" smtClean="0"/>
              <a:t> </a:t>
            </a:r>
            <a:r>
              <a:rPr lang="fr-FR" dirty="0"/>
              <a:t>at ELISE &amp; BATMAN </a:t>
            </a:r>
            <a:r>
              <a:rPr lang="fr-FR" dirty="0" smtClean="0"/>
              <a:t>Upgrade in support for ITER to </a:t>
            </a:r>
            <a:r>
              <a:rPr lang="fr-FR" dirty="0" err="1" smtClean="0"/>
              <a:t>be</a:t>
            </a:r>
            <a:r>
              <a:rPr lang="fr-FR" dirty="0" smtClean="0"/>
              <a:t> </a:t>
            </a:r>
            <a:r>
              <a:rPr lang="fr-FR" dirty="0" err="1" smtClean="0"/>
              <a:t>expanded</a:t>
            </a:r>
            <a:r>
              <a:rPr lang="fr-FR" dirty="0" smtClean="0"/>
              <a:t> in 2024  </a:t>
            </a:r>
            <a:endParaRPr lang="fr-FR" dirty="0"/>
          </a:p>
        </p:txBody>
      </p:sp>
      <p:sp>
        <p:nvSpPr>
          <p:cNvPr id="3" name="Espace réservé du pied de page 2"/>
          <p:cNvSpPr>
            <a:spLocks noGrp="1"/>
          </p:cNvSpPr>
          <p:nvPr>
            <p:ph type="ftr" sz="quarter" idx="11"/>
          </p:nvPr>
        </p:nvSpPr>
        <p:spPr>
          <a:xfrm>
            <a:off x="119350" y="6559711"/>
            <a:ext cx="4968537"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692696"/>
            <a:ext cx="11953328" cy="1285849"/>
          </a:xfrm>
        </p:spPr>
        <p:txBody>
          <a:bodyPr/>
          <a:lstStyle/>
          <a:p>
            <a:r>
              <a:rPr lang="en-US" b="0" dirty="0" smtClean="0"/>
              <a:t>Performances </a:t>
            </a:r>
            <a:r>
              <a:rPr lang="en-US" b="0" dirty="0"/>
              <a:t>scaling </a:t>
            </a:r>
            <a:r>
              <a:rPr lang="en-US" b="0" dirty="0" err="1"/>
              <a:t>wrt</a:t>
            </a:r>
            <a:r>
              <a:rPr lang="en-US" b="0" dirty="0"/>
              <a:t> the applied RF power around </a:t>
            </a:r>
            <a:r>
              <a:rPr lang="en-US" b="0" dirty="0" err="1"/>
              <a:t>perveance</a:t>
            </a:r>
            <a:r>
              <a:rPr lang="en-US" b="0" dirty="0"/>
              <a:t> match, for the case of BUG (up to 6 </a:t>
            </a:r>
            <a:r>
              <a:rPr lang="en-US" b="0" dirty="0" smtClean="0"/>
              <a:t>kV extraction</a:t>
            </a:r>
            <a:r>
              <a:rPr lang="en-US" b="0" dirty="0"/>
              <a:t>) and ELISE (up to 9 kV extraction).</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56</a:t>
            </a:fld>
            <a:endParaRPr lang="en-GB" dirty="0"/>
          </a:p>
        </p:txBody>
      </p:sp>
      <p:pic>
        <p:nvPicPr>
          <p:cNvPr id="6" name="Image 5"/>
          <p:cNvPicPr>
            <a:picLocks noChangeAspect="1"/>
          </p:cNvPicPr>
          <p:nvPr/>
        </p:nvPicPr>
        <p:blipFill>
          <a:blip r:embed="rId2"/>
          <a:stretch>
            <a:fillRect/>
          </a:stretch>
        </p:blipFill>
        <p:spPr>
          <a:xfrm>
            <a:off x="865061" y="1844825"/>
            <a:ext cx="10959350" cy="4714886"/>
          </a:xfrm>
          <a:prstGeom prst="rect">
            <a:avLst/>
          </a:prstGeom>
        </p:spPr>
      </p:pic>
    </p:spTree>
    <p:extLst>
      <p:ext uri="{BB962C8B-B14F-4D97-AF65-F5344CB8AC3E}">
        <p14:creationId xmlns:p14="http://schemas.microsoft.com/office/powerpoint/2010/main" val="14560588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A6D9FA1-99C7-4910-8E32-B85D378B0060}" type="slidenum">
              <a:rPr lang="en-GB" smtClean="0"/>
              <a:pPr/>
              <a:t>57</a:t>
            </a:fld>
            <a:endParaRPr lang="en-GB" dirty="0"/>
          </a:p>
        </p:txBody>
      </p:sp>
      <p:sp>
        <p:nvSpPr>
          <p:cNvPr id="10" name="Titre 1"/>
          <p:cNvSpPr>
            <a:spLocks noGrp="1"/>
          </p:cNvSpPr>
          <p:nvPr>
            <p:ph type="title"/>
          </p:nvPr>
        </p:nvSpPr>
        <p:spPr>
          <a:xfrm>
            <a:off x="609600" y="116632"/>
            <a:ext cx="10058400" cy="457200"/>
          </a:xfrm>
        </p:spPr>
        <p:txBody>
          <a:bodyPr/>
          <a:lstStyle/>
          <a:p>
            <a:r>
              <a:rPr lang="fr-FR" dirty="0"/>
              <a:t>SPIDER: </a:t>
            </a:r>
            <a:r>
              <a:rPr lang="en-GB" dirty="0"/>
              <a:t>Status of shutdown activities</a:t>
            </a:r>
          </a:p>
        </p:txBody>
      </p:sp>
      <p:sp>
        <p:nvSpPr>
          <p:cNvPr id="17" name="Title 1"/>
          <p:cNvSpPr txBox="1">
            <a:spLocks/>
          </p:cNvSpPr>
          <p:nvPr/>
        </p:nvSpPr>
        <p:spPr bwMode="auto">
          <a:xfrm>
            <a:off x="3359696" y="620688"/>
            <a:ext cx="544068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Narrow" pitchFamily="34" charset="0"/>
              </a:defRPr>
            </a:lvl2pPr>
            <a:lvl3pPr algn="l" rtl="0" eaLnBrk="0" fontAlgn="base" hangingPunct="0">
              <a:spcBef>
                <a:spcPct val="0"/>
              </a:spcBef>
              <a:spcAft>
                <a:spcPct val="0"/>
              </a:spcAft>
              <a:defRPr sz="2800" b="1">
                <a:solidFill>
                  <a:schemeClr val="bg1"/>
                </a:solidFill>
                <a:latin typeface="Arial Narrow" pitchFamily="34" charset="0"/>
              </a:defRPr>
            </a:lvl3pPr>
            <a:lvl4pPr algn="l" rtl="0" eaLnBrk="0" fontAlgn="base" hangingPunct="0">
              <a:spcBef>
                <a:spcPct val="0"/>
              </a:spcBef>
              <a:spcAft>
                <a:spcPct val="0"/>
              </a:spcAft>
              <a:defRPr sz="2800" b="1">
                <a:solidFill>
                  <a:schemeClr val="bg1"/>
                </a:solidFill>
                <a:latin typeface="Arial Narrow" pitchFamily="34" charset="0"/>
              </a:defRPr>
            </a:lvl4pPr>
            <a:lvl5pPr algn="l" rtl="0" eaLnBrk="0" fontAlgn="base" hangingPunct="0">
              <a:spcBef>
                <a:spcPct val="0"/>
              </a:spcBef>
              <a:spcAft>
                <a:spcPct val="0"/>
              </a:spcAft>
              <a:defRPr sz="2800" b="1">
                <a:solidFill>
                  <a:schemeClr val="bg1"/>
                </a:solidFill>
                <a:latin typeface="Arial Narrow" pitchFamily="34" charset="0"/>
              </a:defRPr>
            </a:lvl5pPr>
            <a:lvl6pPr marL="457200" algn="l" rtl="0" fontAlgn="base">
              <a:spcBef>
                <a:spcPct val="0"/>
              </a:spcBef>
              <a:spcAft>
                <a:spcPct val="0"/>
              </a:spcAft>
              <a:defRPr sz="2800" b="1">
                <a:solidFill>
                  <a:schemeClr val="bg1"/>
                </a:solidFill>
                <a:latin typeface="Arial Narrow" pitchFamily="34" charset="0"/>
              </a:defRPr>
            </a:lvl6pPr>
            <a:lvl7pPr marL="914400" algn="l" rtl="0" fontAlgn="base">
              <a:spcBef>
                <a:spcPct val="0"/>
              </a:spcBef>
              <a:spcAft>
                <a:spcPct val="0"/>
              </a:spcAft>
              <a:defRPr sz="2800" b="1">
                <a:solidFill>
                  <a:schemeClr val="bg1"/>
                </a:solidFill>
                <a:latin typeface="Arial Narrow" pitchFamily="34" charset="0"/>
              </a:defRPr>
            </a:lvl7pPr>
            <a:lvl8pPr marL="1371600" algn="l" rtl="0" fontAlgn="base">
              <a:spcBef>
                <a:spcPct val="0"/>
              </a:spcBef>
              <a:spcAft>
                <a:spcPct val="0"/>
              </a:spcAft>
              <a:defRPr sz="2800" b="1">
                <a:solidFill>
                  <a:schemeClr val="bg1"/>
                </a:solidFill>
                <a:latin typeface="Arial Narrow" pitchFamily="34" charset="0"/>
              </a:defRPr>
            </a:lvl8pPr>
            <a:lvl9pPr marL="1828800" algn="l" rtl="0" fontAlgn="base">
              <a:spcBef>
                <a:spcPct val="0"/>
              </a:spcBef>
              <a:spcAft>
                <a:spcPct val="0"/>
              </a:spcAft>
              <a:defRPr sz="2800" b="1">
                <a:solidFill>
                  <a:schemeClr val="bg1"/>
                </a:solidFill>
                <a:latin typeface="Arial Narrow" pitchFamily="34" charset="0"/>
              </a:defRPr>
            </a:lvl9pPr>
          </a:lstStyle>
          <a:p>
            <a:pPr algn="ctr"/>
            <a:r>
              <a:rPr lang="en-US" sz="1800" kern="0" dirty="0">
                <a:solidFill>
                  <a:schemeClr val="tx1"/>
                </a:solidFill>
              </a:rPr>
              <a:t>Beam Source re-assembly</a:t>
            </a: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8877" b="1458"/>
          <a:stretch/>
        </p:blipFill>
        <p:spPr>
          <a:xfrm>
            <a:off x="263352" y="1988840"/>
            <a:ext cx="3704201" cy="4428493"/>
          </a:xfrm>
          <a:prstGeom prst="rect">
            <a:avLst/>
          </a:prstGeom>
        </p:spPr>
      </p:pic>
      <p:sp>
        <p:nvSpPr>
          <p:cNvPr id="24" name="TextBox 23"/>
          <p:cNvSpPr txBox="1"/>
          <p:nvPr/>
        </p:nvSpPr>
        <p:spPr>
          <a:xfrm>
            <a:off x="515381" y="1429425"/>
            <a:ext cx="3084467" cy="523220"/>
          </a:xfrm>
          <a:prstGeom prst="rect">
            <a:avLst/>
          </a:prstGeom>
          <a:noFill/>
        </p:spPr>
        <p:txBody>
          <a:bodyPr wrap="square" rtlCol="0">
            <a:spAutoFit/>
          </a:bodyPr>
          <a:lstStyle/>
          <a:p>
            <a:pPr algn="ctr"/>
            <a:r>
              <a:rPr lang="en-US" sz="1400" dirty="0"/>
              <a:t>RDP removed from vacuum barrier bag and placed on its horizontal table</a:t>
            </a:r>
            <a:endParaRPr lang="it-IT" sz="1400" dirty="0"/>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817" y="1986839"/>
            <a:ext cx="3320885" cy="2490664"/>
          </a:xfrm>
          <a:prstGeom prst="rect">
            <a:avLst/>
          </a:prstGeom>
        </p:spPr>
      </p:pic>
      <p:sp>
        <p:nvSpPr>
          <p:cNvPr id="26" name="TextBox 25"/>
          <p:cNvSpPr txBox="1"/>
          <p:nvPr/>
        </p:nvSpPr>
        <p:spPr>
          <a:xfrm>
            <a:off x="4621969" y="1440565"/>
            <a:ext cx="2939901" cy="523220"/>
          </a:xfrm>
          <a:prstGeom prst="rect">
            <a:avLst/>
          </a:prstGeom>
          <a:noFill/>
        </p:spPr>
        <p:txBody>
          <a:bodyPr wrap="square" rtlCol="0">
            <a:spAutoFit/>
          </a:bodyPr>
          <a:lstStyle/>
          <a:p>
            <a:pPr algn="ctr"/>
            <a:r>
              <a:rPr lang="en-US" sz="1400" dirty="0"/>
              <a:t>Inferior insulation PEEK parts installed on copper embedded bar areas</a:t>
            </a:r>
            <a:endParaRPr lang="it-IT" sz="1400" dirty="0"/>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13980"/>
          <a:stretch/>
        </p:blipFill>
        <p:spPr>
          <a:xfrm>
            <a:off x="8254111" y="2060848"/>
            <a:ext cx="3704201" cy="4248471"/>
          </a:xfrm>
          <a:prstGeom prst="rect">
            <a:avLst/>
          </a:prstGeom>
        </p:spPr>
      </p:pic>
      <p:sp>
        <p:nvSpPr>
          <p:cNvPr id="28" name="TextBox 27"/>
          <p:cNvSpPr txBox="1"/>
          <p:nvPr/>
        </p:nvSpPr>
        <p:spPr>
          <a:xfrm>
            <a:off x="8861233" y="1440565"/>
            <a:ext cx="2489956" cy="523220"/>
          </a:xfrm>
          <a:prstGeom prst="rect">
            <a:avLst/>
          </a:prstGeom>
          <a:noFill/>
        </p:spPr>
        <p:txBody>
          <a:bodyPr wrap="square" rtlCol="0">
            <a:spAutoFit/>
          </a:bodyPr>
          <a:lstStyle/>
          <a:p>
            <a:pPr algn="ctr"/>
            <a:r>
              <a:rPr lang="en-US" sz="1400" dirty="0"/>
              <a:t>New embedded copper bars installed on RDP</a:t>
            </a:r>
            <a:endParaRPr lang="it-IT" sz="1400" dirty="0"/>
          </a:p>
        </p:txBody>
      </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20272" r="58400"/>
          <a:stretch/>
        </p:blipFill>
        <p:spPr>
          <a:xfrm rot="5400000">
            <a:off x="5460864" y="4089532"/>
            <a:ext cx="1260139" cy="3323451"/>
          </a:xfrm>
          <a:prstGeom prst="rect">
            <a:avLst/>
          </a:prstGeom>
        </p:spPr>
      </p:pic>
      <p:sp>
        <p:nvSpPr>
          <p:cNvPr id="30" name="TextBox 29"/>
          <p:cNvSpPr txBox="1"/>
          <p:nvPr/>
        </p:nvSpPr>
        <p:spPr>
          <a:xfrm>
            <a:off x="4332176" y="4689140"/>
            <a:ext cx="3260186" cy="276999"/>
          </a:xfrm>
          <a:prstGeom prst="rect">
            <a:avLst/>
          </a:prstGeom>
          <a:noFill/>
        </p:spPr>
        <p:txBody>
          <a:bodyPr wrap="square" rtlCol="0">
            <a:spAutoFit/>
          </a:bodyPr>
          <a:lstStyle/>
          <a:p>
            <a:pPr algn="ctr"/>
            <a:r>
              <a:rPr lang="en-US" sz="1200" dirty="0"/>
              <a:t>Magnets insertion on embedded copper bars </a:t>
            </a:r>
            <a:endParaRPr lang="it-IT" sz="1200" dirty="0"/>
          </a:p>
        </p:txBody>
      </p:sp>
      <p:sp>
        <p:nvSpPr>
          <p:cNvPr id="2" name="Espace réservé du pied de page 1"/>
          <p:cNvSpPr>
            <a:spLocks noGrp="1"/>
          </p:cNvSpPr>
          <p:nvPr>
            <p:ph type="ftr" sz="quarter" idx="11"/>
          </p:nvPr>
        </p:nvSpPr>
        <p:spPr/>
        <p:txBody>
          <a:bodyPr/>
          <a:lstStyle/>
          <a:p>
            <a:r>
              <a:rPr lang="fr-FR" smtClean="0"/>
              <a:t>X. LITAUDON &amp; G. FALCHETTO  |  FSD 2024 Planning Meeting  |  20-21 09 2023 </a:t>
            </a:r>
            <a:endParaRPr lang="en-GB" dirty="0"/>
          </a:p>
        </p:txBody>
      </p:sp>
    </p:spTree>
    <p:extLst>
      <p:ext uri="{BB962C8B-B14F-4D97-AF65-F5344CB8AC3E}">
        <p14:creationId xmlns:p14="http://schemas.microsoft.com/office/powerpoint/2010/main" val="27499382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MITICA power </a:t>
            </a:r>
            <a:r>
              <a:rPr lang="en-GB" dirty="0" smtClean="0"/>
              <a:t>supplies: </a:t>
            </a:r>
            <a:r>
              <a:rPr lang="fr-FR" dirty="0" err="1" smtClean="0"/>
              <a:t>very</a:t>
            </a:r>
            <a:r>
              <a:rPr lang="fr-FR" dirty="0" smtClean="0"/>
              <a:t> </a:t>
            </a:r>
            <a:r>
              <a:rPr lang="fr-FR" dirty="0" err="1"/>
              <a:t>complex</a:t>
            </a:r>
            <a:r>
              <a:rPr lang="fr-FR" dirty="0"/>
              <a:t> system, first of a </a:t>
            </a:r>
            <a:r>
              <a:rPr lang="fr-FR" dirty="0" err="1"/>
              <a:t>kind</a:t>
            </a:r>
            <a:r>
              <a:rPr lang="fr-FR" dirty="0"/>
              <a:t>, </a:t>
            </a:r>
            <a:r>
              <a:rPr lang="fr-FR" dirty="0" err="1"/>
              <a:t>beyond</a:t>
            </a:r>
            <a:r>
              <a:rPr lang="fr-FR" dirty="0"/>
              <a:t> </a:t>
            </a:r>
            <a:r>
              <a:rPr lang="fr-FR" dirty="0" err="1"/>
              <a:t>limits</a:t>
            </a:r>
            <a:r>
              <a:rPr lang="fr-FR" dirty="0"/>
              <a:t> of modern </a:t>
            </a:r>
            <a:r>
              <a:rPr lang="fr-FR" dirty="0" smtClean="0"/>
              <a:t>technologies</a:t>
            </a:r>
            <a:endParaRPr lang="en-GB" dirty="0"/>
          </a:p>
        </p:txBody>
      </p:sp>
      <p:sp>
        <p:nvSpPr>
          <p:cNvPr id="3" name="Footer Placeholder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4" name="Slide Number Placeholder 3"/>
          <p:cNvSpPr>
            <a:spLocks noGrp="1"/>
          </p:cNvSpPr>
          <p:nvPr>
            <p:ph type="sldNum" sz="quarter" idx="12"/>
          </p:nvPr>
        </p:nvSpPr>
        <p:spPr/>
        <p:txBody>
          <a:bodyPr/>
          <a:lstStyle/>
          <a:p>
            <a:fld id="{6A6D9FA1-99C7-4910-8E32-B85D378B0060}" type="slidenum">
              <a:rPr lang="en-GB" smtClean="0"/>
              <a:pPr/>
              <a:t>58</a:t>
            </a:fld>
            <a:endParaRPr lang="en-GB" dirty="0"/>
          </a:p>
        </p:txBody>
      </p:sp>
      <p:pic>
        <p:nvPicPr>
          <p:cNvPr id="6" name="Picture 5" descr="R:\scratch\maistrello\IMMAGINE_TOIGO_noBG.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70633" y="872474"/>
            <a:ext cx="6855656" cy="50768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35939" y="5826441"/>
            <a:ext cx="1581522" cy="338554"/>
          </a:xfrm>
          <a:prstGeom prst="rect">
            <a:avLst/>
          </a:prstGeom>
          <a:noFill/>
        </p:spPr>
        <p:txBody>
          <a:bodyPr wrap="none" rtlCol="0">
            <a:spAutoFit/>
          </a:bodyPr>
          <a:lstStyle/>
          <a:p>
            <a:pPr algn="ctr"/>
            <a:r>
              <a:rPr lang="it-IT" sz="1600" i="1" dirty="0">
                <a:solidFill>
                  <a:srgbClr val="000000"/>
                </a:solidFill>
                <a:latin typeface="Arial" pitchFamily="34" charset="0"/>
                <a:cs typeface="Arial" pitchFamily="34" charset="0"/>
              </a:rPr>
              <a:t>Vacuum Vessel</a:t>
            </a:r>
          </a:p>
        </p:txBody>
      </p:sp>
      <p:grpSp>
        <p:nvGrpSpPr>
          <p:cNvPr id="8" name="Group 7"/>
          <p:cNvGrpSpPr/>
          <p:nvPr/>
        </p:nvGrpSpPr>
        <p:grpSpPr>
          <a:xfrm>
            <a:off x="8703287" y="885141"/>
            <a:ext cx="2949157" cy="2276290"/>
            <a:chOff x="6213882" y="836470"/>
            <a:chExt cx="2949157" cy="2276290"/>
          </a:xfrm>
        </p:grpSpPr>
        <p:grpSp>
          <p:nvGrpSpPr>
            <p:cNvPr id="9" name="Group 8"/>
            <p:cNvGrpSpPr/>
            <p:nvPr/>
          </p:nvGrpSpPr>
          <p:grpSpPr>
            <a:xfrm>
              <a:off x="6213882" y="836470"/>
              <a:ext cx="2949157" cy="2276290"/>
              <a:chOff x="8446064" y="836469"/>
              <a:chExt cx="2949157" cy="227629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70259" y="836469"/>
                <a:ext cx="2324962" cy="1495965"/>
              </a:xfrm>
              <a:prstGeom prst="rect">
                <a:avLst/>
              </a:prstGeom>
            </p:spPr>
          </p:pic>
          <p:cxnSp>
            <p:nvCxnSpPr>
              <p:cNvPr id="12" name="Straight Arrow Connector 11"/>
              <p:cNvCxnSpPr/>
              <p:nvPr/>
            </p:nvCxnSpPr>
            <p:spPr>
              <a:xfrm flipH="1">
                <a:off x="8446064" y="1360705"/>
                <a:ext cx="1217641" cy="491368"/>
              </a:xfrm>
              <a:prstGeom prst="straightConnector1">
                <a:avLst/>
              </a:prstGeom>
              <a:noFill/>
              <a:ln w="38100" cap="flat" cmpd="sng" algn="ctr">
                <a:solidFill>
                  <a:srgbClr val="FF0000"/>
                </a:solidFill>
                <a:prstDash val="solid"/>
                <a:tailEnd type="triangle"/>
              </a:ln>
              <a:effectLst/>
            </p:spPr>
          </p:cxnSp>
          <p:sp>
            <p:nvSpPr>
              <p:cNvPr id="13" name="TextBox 12"/>
              <p:cNvSpPr txBox="1"/>
              <p:nvPr/>
            </p:nvSpPr>
            <p:spPr>
              <a:xfrm>
                <a:off x="9962067" y="2281762"/>
                <a:ext cx="138274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1" u="none" strike="noStrike" kern="0" cap="none" spc="0" normalizeH="0" baseline="0" noProof="0" dirty="0">
                    <a:ln>
                      <a:noFill/>
                    </a:ln>
                    <a:solidFill>
                      <a:srgbClr val="000000"/>
                    </a:solidFill>
                    <a:effectLst/>
                    <a:uLnTx/>
                    <a:uFillTx/>
                    <a:latin typeface="Arial" pitchFamily="34" charset="0"/>
                    <a:cs typeface="Arial" pitchFamily="34" charset="0"/>
                  </a:rPr>
                  <a:t>1 MV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1" u="none" strike="noStrike" kern="0" cap="none" spc="0" normalizeH="0" baseline="0" noProof="0" dirty="0">
                    <a:ln>
                      <a:noFill/>
                    </a:ln>
                    <a:solidFill>
                      <a:srgbClr val="000000"/>
                    </a:solidFill>
                    <a:effectLst/>
                    <a:uLnTx/>
                    <a:uFillTx/>
                    <a:latin typeface="Arial" pitchFamily="34" charset="0"/>
                    <a:cs typeface="Arial" pitchFamily="34" charset="0"/>
                  </a:rPr>
                  <a:t>AGPS-DC Generator</a:t>
                </a:r>
              </a:p>
            </p:txBody>
          </p:sp>
        </p:grpSp>
        <p:pic>
          <p:nvPicPr>
            <p:cNvPr id="10"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944" y="852655"/>
              <a:ext cx="640056" cy="369696"/>
            </a:xfrm>
            <a:prstGeom prst="rect">
              <a:avLst/>
            </a:prstGeom>
            <a:noFill/>
            <a:ln>
              <a:noFill/>
            </a:ln>
          </p:spPr>
        </p:pic>
      </p:grpSp>
      <p:grpSp>
        <p:nvGrpSpPr>
          <p:cNvPr id="14" name="Group 13"/>
          <p:cNvGrpSpPr/>
          <p:nvPr/>
        </p:nvGrpSpPr>
        <p:grpSpPr>
          <a:xfrm>
            <a:off x="932018" y="3832741"/>
            <a:ext cx="2742745" cy="2436271"/>
            <a:chOff x="-5317" y="3626247"/>
            <a:chExt cx="2742745" cy="2436271"/>
          </a:xfrm>
        </p:grpSpPr>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 y="3631146"/>
              <a:ext cx="1180467" cy="2097913"/>
            </a:xfrm>
            <a:prstGeom prst="rect">
              <a:avLst/>
            </a:prstGeom>
          </p:spPr>
        </p:pic>
        <p:cxnSp>
          <p:nvCxnSpPr>
            <p:cNvPr id="16" name="Straight Arrow Connector 15"/>
            <p:cNvCxnSpPr/>
            <p:nvPr/>
          </p:nvCxnSpPr>
          <p:spPr>
            <a:xfrm>
              <a:off x="895971" y="4501041"/>
              <a:ext cx="1841457" cy="129262"/>
            </a:xfrm>
            <a:prstGeom prst="straightConnector1">
              <a:avLst/>
            </a:prstGeom>
            <a:noFill/>
            <a:ln w="38100" cap="flat" cmpd="sng" algn="ctr">
              <a:solidFill>
                <a:srgbClr val="FF0000"/>
              </a:solidFill>
              <a:prstDash val="solid"/>
              <a:tailEnd type="triangle"/>
            </a:ln>
            <a:effectLst/>
          </p:spPr>
        </p:cxnSp>
        <p:sp>
          <p:nvSpPr>
            <p:cNvPr id="17" name="TextBox 16"/>
            <p:cNvSpPr txBox="1"/>
            <p:nvPr/>
          </p:nvSpPr>
          <p:spPr>
            <a:xfrm>
              <a:off x="-5317" y="5723964"/>
              <a:ext cx="1265090" cy="338554"/>
            </a:xfrm>
            <a:prstGeom prst="rect">
              <a:avLst/>
            </a:prstGeom>
            <a:noFill/>
          </p:spPr>
          <p:txBody>
            <a:bodyPr wrap="none" rtlCol="0">
              <a:spAutoFit/>
            </a:bodyPr>
            <a:lstStyle/>
            <a:p>
              <a:pPr algn="ctr"/>
              <a:r>
                <a:rPr lang="it-IT" sz="1600" i="1" dirty="0">
                  <a:solidFill>
                    <a:srgbClr val="000000"/>
                  </a:solidFill>
                  <a:latin typeface="Arial" pitchFamily="34" charset="0"/>
                  <a:cs typeface="Arial" pitchFamily="34" charset="0"/>
                </a:rPr>
                <a:t>HV Bushing</a:t>
              </a:r>
            </a:p>
          </p:txBody>
        </p:sp>
        <p:pic>
          <p:nvPicPr>
            <p:cNvPr id="18"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26247"/>
              <a:ext cx="640056" cy="369696"/>
            </a:xfrm>
            <a:prstGeom prst="rect">
              <a:avLst/>
            </a:prstGeom>
            <a:noFill/>
            <a:ln>
              <a:noFill/>
            </a:ln>
          </p:spPr>
        </p:pic>
      </p:grpSp>
      <p:grpSp>
        <p:nvGrpSpPr>
          <p:cNvPr id="19" name="Group 18"/>
          <p:cNvGrpSpPr/>
          <p:nvPr/>
        </p:nvGrpSpPr>
        <p:grpSpPr>
          <a:xfrm>
            <a:off x="7873084" y="4017589"/>
            <a:ext cx="4442108" cy="2326697"/>
            <a:chOff x="5634233" y="4270655"/>
            <a:chExt cx="4442108" cy="2326697"/>
          </a:xfrm>
        </p:grpSpPr>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4233" y="5451136"/>
              <a:ext cx="1989021" cy="1146216"/>
            </a:xfrm>
            <a:prstGeom prst="rect">
              <a:avLst/>
            </a:prstGeom>
          </p:spPr>
        </p:pic>
        <p:pic>
          <p:nvPicPr>
            <p:cNvPr id="21" name="Picture 2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74665" y="4270655"/>
              <a:ext cx="2072525" cy="957714"/>
            </a:xfrm>
            <a:prstGeom prst="rect">
              <a:avLst/>
            </a:prstGeom>
          </p:spPr>
        </p:pic>
        <p:cxnSp>
          <p:nvCxnSpPr>
            <p:cNvPr id="22" name="Straight Arrow Connector 21"/>
            <p:cNvCxnSpPr/>
            <p:nvPr/>
          </p:nvCxnSpPr>
          <p:spPr>
            <a:xfrm flipH="1" flipV="1">
              <a:off x="6541834" y="4357284"/>
              <a:ext cx="1068280" cy="310850"/>
            </a:xfrm>
            <a:prstGeom prst="straightConnector1">
              <a:avLst/>
            </a:prstGeom>
            <a:noFill/>
            <a:ln w="38100" cap="flat" cmpd="sng" algn="ctr">
              <a:solidFill>
                <a:srgbClr val="FF0000"/>
              </a:solidFill>
              <a:prstDash val="solid"/>
              <a:tailEnd type="triangle"/>
            </a:ln>
            <a:effectLst/>
          </p:spPr>
        </p:cxnSp>
        <p:cxnSp>
          <p:nvCxnSpPr>
            <p:cNvPr id="23" name="Straight Arrow Connector 22"/>
            <p:cNvCxnSpPr/>
            <p:nvPr/>
          </p:nvCxnSpPr>
          <p:spPr>
            <a:xfrm flipH="1" flipV="1">
              <a:off x="5711631" y="4508452"/>
              <a:ext cx="752805" cy="1162823"/>
            </a:xfrm>
            <a:prstGeom prst="straightConnector1">
              <a:avLst/>
            </a:prstGeom>
            <a:noFill/>
            <a:ln w="38100" cap="flat" cmpd="sng" algn="ctr">
              <a:solidFill>
                <a:srgbClr val="FF0000"/>
              </a:solidFill>
              <a:prstDash val="solid"/>
              <a:tailEnd type="triangle"/>
            </a:ln>
            <a:effectLst/>
          </p:spPr>
        </p:cxnSp>
        <p:sp>
          <p:nvSpPr>
            <p:cNvPr id="24" name="TextBox 23"/>
            <p:cNvSpPr txBox="1"/>
            <p:nvPr/>
          </p:nvSpPr>
          <p:spPr>
            <a:xfrm>
              <a:off x="7484086" y="5574725"/>
              <a:ext cx="2592255"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dirty="0">
                  <a:ln>
                    <a:noFill/>
                  </a:ln>
                  <a:solidFill>
                    <a:srgbClr val="000000"/>
                  </a:solidFill>
                  <a:effectLst/>
                  <a:uLnTx/>
                  <a:uFillTx/>
                  <a:latin typeface="Arial" pitchFamily="34" charset="0"/>
                  <a:cs typeface="Arial" pitchFamily="34" charset="0"/>
                </a:rPr>
                <a:t>AGPS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dirty="0">
                  <a:ln>
                    <a:noFill/>
                  </a:ln>
                  <a:solidFill>
                    <a:srgbClr val="000000"/>
                  </a:solidFill>
                  <a:effectLst/>
                  <a:uLnTx/>
                  <a:uFillTx/>
                  <a:latin typeface="Arial" pitchFamily="34" charset="0"/>
                  <a:cs typeface="Arial" pitchFamily="34" charset="0"/>
                </a:rPr>
                <a:t>Conversion system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dirty="0">
                  <a:ln>
                    <a:noFill/>
                  </a:ln>
                  <a:solidFill>
                    <a:srgbClr val="000000"/>
                  </a:solidFill>
                  <a:effectLst/>
                  <a:uLnTx/>
                  <a:uFillTx/>
                  <a:latin typeface="Arial" pitchFamily="34" charset="0"/>
                  <a:cs typeface="Arial" pitchFamily="34" charset="0"/>
                </a:rPr>
                <a:t>60 MW CW</a:t>
              </a:r>
            </a:p>
          </p:txBody>
        </p:sp>
        <p:pic>
          <p:nvPicPr>
            <p:cNvPr id="25"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35275" y="5199458"/>
              <a:ext cx="824606" cy="3607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6318608" y="4269046"/>
            <a:ext cx="1255046" cy="2115219"/>
            <a:chOff x="4648071" y="4078302"/>
            <a:chExt cx="1255046" cy="2115219"/>
          </a:xfrm>
        </p:grpSpPr>
        <p:pic>
          <p:nvPicPr>
            <p:cNvPr id="27" name="Picture 26"/>
            <p:cNvPicPr>
              <a:picLocks noChangeAspect="1"/>
            </p:cNvPicPr>
            <p:nvPr/>
          </p:nvPicPr>
          <p:blipFill rotWithShape="1">
            <a:blip r:embed="rId9"/>
            <a:srcRect l="26769" t="22941" r="33463" b="4640"/>
            <a:stretch/>
          </p:blipFill>
          <p:spPr>
            <a:xfrm>
              <a:off x="4755700" y="4734993"/>
              <a:ext cx="1042046" cy="1136578"/>
            </a:xfrm>
            <a:prstGeom prst="rect">
              <a:avLst/>
            </a:prstGeom>
          </p:spPr>
        </p:pic>
        <p:cxnSp>
          <p:nvCxnSpPr>
            <p:cNvPr id="28" name="Straight Arrow Connector 27"/>
            <p:cNvCxnSpPr/>
            <p:nvPr/>
          </p:nvCxnSpPr>
          <p:spPr>
            <a:xfrm flipV="1">
              <a:off x="5224945" y="4078302"/>
              <a:ext cx="678172" cy="997382"/>
            </a:xfrm>
            <a:prstGeom prst="straightConnector1">
              <a:avLst/>
            </a:prstGeom>
            <a:noFill/>
            <a:ln w="38100" cap="flat" cmpd="sng" algn="ctr">
              <a:solidFill>
                <a:srgbClr val="FF0000"/>
              </a:solidFill>
              <a:prstDash val="solid"/>
              <a:tailEnd type="triangle"/>
            </a:ln>
            <a:effectLst/>
          </p:spPr>
        </p:cxnSp>
        <p:sp>
          <p:nvSpPr>
            <p:cNvPr id="29" name="TextBox 28"/>
            <p:cNvSpPr txBox="1"/>
            <p:nvPr/>
          </p:nvSpPr>
          <p:spPr>
            <a:xfrm>
              <a:off x="4648071" y="5854967"/>
              <a:ext cx="809837" cy="338554"/>
            </a:xfrm>
            <a:prstGeom prst="rect">
              <a:avLst/>
            </a:prstGeom>
            <a:noFill/>
          </p:spPr>
          <p:txBody>
            <a:bodyPr wrap="none" rtlCol="0">
              <a:spAutoFit/>
            </a:bodyPr>
            <a:lstStyle/>
            <a:p>
              <a:pPr algn="ctr"/>
              <a:r>
                <a:rPr lang="it-IT" sz="1600" i="1" dirty="0">
                  <a:solidFill>
                    <a:srgbClr val="000000"/>
                  </a:solidFill>
                  <a:latin typeface="Arial" pitchFamily="34" charset="0"/>
                  <a:cs typeface="Arial" pitchFamily="34" charset="0"/>
                </a:rPr>
                <a:t>RIDPS</a:t>
              </a:r>
            </a:p>
          </p:txBody>
        </p:sp>
      </p:grpSp>
      <p:cxnSp>
        <p:nvCxnSpPr>
          <p:cNvPr id="30" name="Straight Arrow Connector 29"/>
          <p:cNvCxnSpPr/>
          <p:nvPr/>
        </p:nvCxnSpPr>
        <p:spPr bwMode="auto">
          <a:xfrm flipV="1">
            <a:off x="2953581" y="3435741"/>
            <a:ext cx="6493299" cy="245965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rot="20291102">
            <a:off x="5418516" y="4433902"/>
            <a:ext cx="909223" cy="400110"/>
          </a:xfrm>
          <a:prstGeom prst="rect">
            <a:avLst/>
          </a:prstGeom>
          <a:noFill/>
        </p:spPr>
        <p:txBody>
          <a:bodyPr wrap="none" rtlCol="0">
            <a:spAutoFit/>
          </a:bodyPr>
          <a:lstStyle/>
          <a:p>
            <a:r>
              <a:rPr lang="en-GB" sz="2000" dirty="0"/>
              <a:t>≈ 100m</a:t>
            </a:r>
          </a:p>
        </p:txBody>
      </p:sp>
      <p:grpSp>
        <p:nvGrpSpPr>
          <p:cNvPr id="32" name="Group 31"/>
          <p:cNvGrpSpPr/>
          <p:nvPr/>
        </p:nvGrpSpPr>
        <p:grpSpPr>
          <a:xfrm>
            <a:off x="1476528" y="850404"/>
            <a:ext cx="4993998" cy="2380417"/>
            <a:chOff x="-1397" y="814400"/>
            <a:chExt cx="4993998" cy="2380417"/>
          </a:xfrm>
        </p:grpSpPr>
        <p:pic>
          <p:nvPicPr>
            <p:cNvPr id="33" name="Picture 3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H="1">
              <a:off x="-1397" y="872716"/>
              <a:ext cx="3501923" cy="2322101"/>
            </a:xfrm>
            <a:prstGeom prst="rect">
              <a:avLst/>
            </a:prstGeom>
          </p:spPr>
        </p:pic>
        <p:pic>
          <p:nvPicPr>
            <p:cNvPr id="34"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940368"/>
              <a:ext cx="640056" cy="369696"/>
            </a:xfrm>
            <a:prstGeom prst="rect">
              <a:avLst/>
            </a:prstGeom>
            <a:noFill/>
            <a:ln>
              <a:noFill/>
            </a:ln>
          </p:spPr>
        </p:pic>
        <p:cxnSp>
          <p:nvCxnSpPr>
            <p:cNvPr id="35" name="Straight Arrow Connector 34"/>
            <p:cNvCxnSpPr/>
            <p:nvPr/>
          </p:nvCxnSpPr>
          <p:spPr>
            <a:xfrm flipH="1" flipV="1">
              <a:off x="2819400" y="1349173"/>
              <a:ext cx="2084527" cy="902193"/>
            </a:xfrm>
            <a:prstGeom prst="straightConnector1">
              <a:avLst/>
            </a:prstGeom>
            <a:noFill/>
            <a:ln w="38100" cap="flat" cmpd="sng" algn="ctr">
              <a:solidFill>
                <a:srgbClr val="FF0000"/>
              </a:solidFill>
              <a:prstDash val="solid"/>
              <a:tailEnd type="triangle"/>
            </a:ln>
            <a:effectLst/>
          </p:spPr>
        </p:cxnSp>
        <p:sp>
          <p:nvSpPr>
            <p:cNvPr id="36" name="TextBox 35"/>
            <p:cNvSpPr txBox="1"/>
            <p:nvPr/>
          </p:nvSpPr>
          <p:spPr>
            <a:xfrm>
              <a:off x="3552441" y="814400"/>
              <a:ext cx="1440160" cy="830997"/>
            </a:xfrm>
            <a:prstGeom prst="rect">
              <a:avLst/>
            </a:prstGeom>
            <a:noFill/>
          </p:spPr>
          <p:txBody>
            <a:bodyPr wrap="square" rtlCol="0">
              <a:spAutoFit/>
            </a:bodyPr>
            <a:lstStyle/>
            <a:p>
              <a:pPr algn="ctr"/>
              <a:r>
                <a:rPr lang="it-IT" sz="1600" i="1" dirty="0">
                  <a:solidFill>
                    <a:srgbClr val="000000"/>
                  </a:solidFill>
                  <a:latin typeface="Arial" pitchFamily="34" charset="0"/>
                  <a:cs typeface="Arial" pitchFamily="34" charset="0"/>
                </a:rPr>
                <a:t>1 MV </a:t>
              </a:r>
              <a:r>
                <a:rPr lang="en-GB" sz="1600" i="1" dirty="0">
                  <a:solidFill>
                    <a:srgbClr val="000000"/>
                  </a:solidFill>
                  <a:latin typeface="Arial" pitchFamily="34" charset="0"/>
                  <a:cs typeface="Arial" pitchFamily="34" charset="0"/>
                </a:rPr>
                <a:t>Insulating</a:t>
              </a:r>
            </a:p>
            <a:p>
              <a:pPr algn="ctr"/>
              <a:r>
                <a:rPr lang="it-IT" sz="1600" i="1" dirty="0">
                  <a:solidFill>
                    <a:srgbClr val="000000"/>
                  </a:solidFill>
                </a:rPr>
                <a:t>Transformer</a:t>
              </a:r>
              <a:endParaRPr lang="it-IT" sz="1600" i="1" dirty="0">
                <a:solidFill>
                  <a:srgbClr val="000000"/>
                </a:solidFill>
                <a:latin typeface="Arial" pitchFamily="34" charset="0"/>
                <a:cs typeface="Arial" pitchFamily="34" charset="0"/>
              </a:endParaRPr>
            </a:p>
          </p:txBody>
        </p:sp>
      </p:grpSp>
      <p:grpSp>
        <p:nvGrpSpPr>
          <p:cNvPr id="37" name="Group 36"/>
          <p:cNvGrpSpPr/>
          <p:nvPr/>
        </p:nvGrpSpPr>
        <p:grpSpPr>
          <a:xfrm>
            <a:off x="1686609" y="1542922"/>
            <a:ext cx="3706709" cy="2256665"/>
            <a:chOff x="208684" y="1506918"/>
            <a:chExt cx="3706709" cy="2256665"/>
          </a:xfrm>
        </p:grpSpPr>
        <p:grpSp>
          <p:nvGrpSpPr>
            <p:cNvPr id="38" name="Group 37"/>
            <p:cNvGrpSpPr/>
            <p:nvPr/>
          </p:nvGrpSpPr>
          <p:grpSpPr>
            <a:xfrm>
              <a:off x="208684" y="1785259"/>
              <a:ext cx="3706709" cy="1978324"/>
              <a:chOff x="208684" y="1785259"/>
              <a:chExt cx="3706709" cy="1978324"/>
            </a:xfrm>
          </p:grpSpPr>
          <p:sp>
            <p:nvSpPr>
              <p:cNvPr id="40" name="TextBox 39"/>
              <p:cNvSpPr txBox="1"/>
              <p:nvPr/>
            </p:nvSpPr>
            <p:spPr>
              <a:xfrm>
                <a:off x="208684" y="3178808"/>
                <a:ext cx="1729692" cy="584775"/>
              </a:xfrm>
              <a:prstGeom prst="rect">
                <a:avLst/>
              </a:prstGeom>
              <a:noFill/>
            </p:spPr>
            <p:txBody>
              <a:bodyPr wrap="square" rtlCol="0">
                <a:spAutoFit/>
              </a:bodyPr>
              <a:lstStyle/>
              <a:p>
                <a:pPr algn="ctr"/>
                <a:r>
                  <a:rPr lang="it-IT" sz="1600" i="1" dirty="0">
                    <a:solidFill>
                      <a:srgbClr val="000000"/>
                    </a:solidFill>
                    <a:latin typeface="Arial" pitchFamily="34" charset="0"/>
                    <a:cs typeface="Arial" pitchFamily="34" charset="0"/>
                  </a:rPr>
                  <a:t>HVD: 1 MV Faraday Cage</a:t>
                </a:r>
              </a:p>
            </p:txBody>
          </p:sp>
          <p:cxnSp>
            <p:nvCxnSpPr>
              <p:cNvPr id="41" name="Straight Arrow Connector 40"/>
              <p:cNvCxnSpPr/>
              <p:nvPr/>
            </p:nvCxnSpPr>
            <p:spPr>
              <a:xfrm flipH="1" flipV="1">
                <a:off x="1931545" y="1785259"/>
                <a:ext cx="1983848" cy="952648"/>
              </a:xfrm>
              <a:prstGeom prst="straightConnector1">
                <a:avLst/>
              </a:prstGeom>
              <a:noFill/>
              <a:ln w="38100" cap="flat" cmpd="sng" algn="ctr">
                <a:solidFill>
                  <a:srgbClr val="FF0000"/>
                </a:solidFill>
                <a:prstDash val="solid"/>
                <a:tailEnd type="triangle"/>
              </a:ln>
              <a:effectLst/>
            </p:spPr>
          </p:cxnSp>
        </p:grpSp>
        <p:pic>
          <p:nvPicPr>
            <p:cNvPr id="39"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6019" y="1506918"/>
              <a:ext cx="824606" cy="3607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1927861" y="4126763"/>
            <a:ext cx="4122064" cy="2503910"/>
            <a:chOff x="449936" y="4090759"/>
            <a:chExt cx="4122064" cy="2503910"/>
          </a:xfrm>
        </p:grpSpPr>
        <p:grpSp>
          <p:nvGrpSpPr>
            <p:cNvPr id="43" name="Group 42"/>
            <p:cNvGrpSpPr/>
            <p:nvPr/>
          </p:nvGrpSpPr>
          <p:grpSpPr>
            <a:xfrm>
              <a:off x="449936" y="4263531"/>
              <a:ext cx="4122064" cy="2331138"/>
              <a:chOff x="465848" y="4274854"/>
              <a:chExt cx="4122064" cy="2331138"/>
            </a:xfrm>
          </p:grpSpPr>
          <p:grpSp>
            <p:nvGrpSpPr>
              <p:cNvPr id="46" name="Group 45"/>
              <p:cNvGrpSpPr/>
              <p:nvPr/>
            </p:nvGrpSpPr>
            <p:grpSpPr>
              <a:xfrm>
                <a:off x="465848" y="4763912"/>
                <a:ext cx="4122064" cy="1842080"/>
                <a:chOff x="465848" y="4763912"/>
                <a:chExt cx="4122064" cy="1842080"/>
              </a:xfrm>
            </p:grpSpPr>
            <p:pic>
              <p:nvPicPr>
                <p:cNvPr id="48" name="Picture 4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3341532" y="4763912"/>
                  <a:ext cx="1246380" cy="1806055"/>
                </a:xfrm>
                <a:prstGeom prst="rect">
                  <a:avLst/>
                </a:prstGeom>
              </p:spPr>
            </p:pic>
            <p:sp>
              <p:nvSpPr>
                <p:cNvPr id="49" name="TextBox 48"/>
                <p:cNvSpPr txBox="1"/>
                <p:nvPr/>
              </p:nvSpPr>
              <p:spPr>
                <a:xfrm>
                  <a:off x="465848" y="6267438"/>
                  <a:ext cx="292735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1" u="none" strike="noStrike" kern="0" cap="none" spc="0" normalizeH="0" baseline="0" noProof="0" dirty="0">
                      <a:ln>
                        <a:noFill/>
                      </a:ln>
                      <a:solidFill>
                        <a:srgbClr val="000000"/>
                      </a:solidFill>
                      <a:effectLst/>
                      <a:uLnTx/>
                      <a:uFillTx/>
                      <a:latin typeface="Arial" pitchFamily="34" charset="0"/>
                      <a:cs typeface="Arial" pitchFamily="34" charset="0"/>
                    </a:rPr>
                    <a:t>HV Transmission Line</a:t>
                  </a:r>
                </a:p>
              </p:txBody>
            </p:sp>
            <p:pic>
              <p:nvPicPr>
                <p:cNvPr id="50"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5839" y="5143538"/>
                  <a:ext cx="714469" cy="412677"/>
                </a:xfrm>
                <a:prstGeom prst="rect">
                  <a:avLst/>
                </a:prstGeom>
                <a:noFill/>
                <a:ln>
                  <a:noFill/>
                </a:ln>
              </p:spPr>
            </p:pic>
          </p:grpSp>
          <p:cxnSp>
            <p:nvCxnSpPr>
              <p:cNvPr id="47" name="Straight Arrow Connector 46"/>
              <p:cNvCxnSpPr/>
              <p:nvPr/>
            </p:nvCxnSpPr>
            <p:spPr>
              <a:xfrm flipH="1" flipV="1">
                <a:off x="3527425" y="4274854"/>
                <a:ext cx="311924" cy="1267350"/>
              </a:xfrm>
              <a:prstGeom prst="straightConnector1">
                <a:avLst/>
              </a:prstGeom>
              <a:noFill/>
              <a:ln w="38100" cap="flat" cmpd="sng" algn="ctr">
                <a:solidFill>
                  <a:srgbClr val="FF0000"/>
                </a:solidFill>
                <a:prstDash val="solid"/>
                <a:tailEnd type="triangle"/>
              </a:ln>
              <a:effectLst/>
            </p:spPr>
          </p:cxnSp>
        </p:grpSp>
        <p:cxnSp>
          <p:nvCxnSpPr>
            <p:cNvPr id="44" name="Straight Arrow Connector 43"/>
            <p:cNvCxnSpPr/>
            <p:nvPr/>
          </p:nvCxnSpPr>
          <p:spPr>
            <a:xfrm flipH="1" flipV="1">
              <a:off x="2461400" y="4209647"/>
              <a:ext cx="1305284" cy="1339290"/>
            </a:xfrm>
            <a:prstGeom prst="straightConnector1">
              <a:avLst/>
            </a:prstGeom>
            <a:noFill/>
            <a:ln w="38100" cap="flat" cmpd="sng" algn="ctr">
              <a:solidFill>
                <a:srgbClr val="FF0000"/>
              </a:solidFill>
              <a:prstDash val="solid"/>
              <a:tailEnd type="triangle"/>
            </a:ln>
            <a:effectLst/>
          </p:spPr>
        </p:cxnSp>
        <p:cxnSp>
          <p:nvCxnSpPr>
            <p:cNvPr id="45" name="Straight Arrow Connector 44"/>
            <p:cNvCxnSpPr/>
            <p:nvPr/>
          </p:nvCxnSpPr>
          <p:spPr>
            <a:xfrm flipV="1">
              <a:off x="3937048" y="4090759"/>
              <a:ext cx="423678" cy="1440122"/>
            </a:xfrm>
            <a:prstGeom prst="straightConnector1">
              <a:avLst/>
            </a:prstGeom>
            <a:noFill/>
            <a:ln w="38100" cap="flat" cmpd="sng" algn="ctr">
              <a:solidFill>
                <a:srgbClr val="FF0000"/>
              </a:solidFill>
              <a:prstDash val="solid"/>
              <a:tailEnd type="triangle"/>
            </a:ln>
            <a:effectLst/>
          </p:spPr>
        </p:cxnSp>
      </p:grpSp>
    </p:spTree>
    <p:extLst>
      <p:ext uri="{BB962C8B-B14F-4D97-AF65-F5344CB8AC3E}">
        <p14:creationId xmlns:p14="http://schemas.microsoft.com/office/powerpoint/2010/main" val="19555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MITICA power supply: </a:t>
            </a:r>
            <a:r>
              <a:rPr lang="en-GB" dirty="0"/>
              <a:t>Investigation of the </a:t>
            </a:r>
            <a:r>
              <a:rPr lang="en-GB" dirty="0" smtClean="0"/>
              <a:t>Breakdown </a:t>
            </a:r>
            <a:r>
              <a:rPr lang="en-GB" dirty="0"/>
              <a:t>position </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59</a:t>
            </a:fld>
            <a:endParaRPr lang="en-GB" dirty="0"/>
          </a:p>
        </p:txBody>
      </p:sp>
      <p:pic>
        <p:nvPicPr>
          <p:cNvPr id="7" name="Picture 6"/>
          <p:cNvPicPr>
            <a:picLocks noChangeAspect="1"/>
          </p:cNvPicPr>
          <p:nvPr/>
        </p:nvPicPr>
        <p:blipFill>
          <a:blip r:embed="rId3"/>
          <a:stretch>
            <a:fillRect/>
          </a:stretch>
        </p:blipFill>
        <p:spPr>
          <a:xfrm>
            <a:off x="407368" y="1052736"/>
            <a:ext cx="6264696" cy="3256310"/>
          </a:xfrm>
          <a:prstGeom prst="rect">
            <a:avLst/>
          </a:prstGeom>
        </p:spPr>
      </p:pic>
      <p:pic>
        <p:nvPicPr>
          <p:cNvPr id="8" name="Picture 7"/>
          <p:cNvPicPr>
            <a:picLocks noChangeAspect="1"/>
          </p:cNvPicPr>
          <p:nvPr/>
        </p:nvPicPr>
        <p:blipFill>
          <a:blip r:embed="rId4"/>
          <a:stretch>
            <a:fillRect/>
          </a:stretch>
        </p:blipFill>
        <p:spPr>
          <a:xfrm>
            <a:off x="7176120" y="1268760"/>
            <a:ext cx="4782961" cy="2731522"/>
          </a:xfrm>
          <a:prstGeom prst="rect">
            <a:avLst/>
          </a:prstGeom>
        </p:spPr>
      </p:pic>
      <p:sp>
        <p:nvSpPr>
          <p:cNvPr id="9" name="Rectangle 8"/>
          <p:cNvSpPr/>
          <p:nvPr/>
        </p:nvSpPr>
        <p:spPr>
          <a:xfrm>
            <a:off x="6816080" y="764704"/>
            <a:ext cx="4006994" cy="461665"/>
          </a:xfrm>
          <a:prstGeom prst="rect">
            <a:avLst/>
          </a:prstGeom>
        </p:spPr>
        <p:txBody>
          <a:bodyPr wrap="none">
            <a:spAutoFit/>
          </a:bodyPr>
          <a:lstStyle/>
          <a:p>
            <a:pPr lvl="1">
              <a:lnSpc>
                <a:spcPct val="150000"/>
              </a:lnSpc>
            </a:pPr>
            <a:r>
              <a:rPr lang="en-GB" sz="1600" b="1" dirty="0">
                <a:latin typeface="Arial" panose="020B0604020202020204" pitchFamily="34" charset="0"/>
                <a:cs typeface="Arial" panose="020B0604020202020204" pitchFamily="34" charset="0"/>
              </a:rPr>
              <a:t>NBTF Team visible camera system</a:t>
            </a:r>
          </a:p>
        </p:txBody>
      </p:sp>
      <p:sp>
        <p:nvSpPr>
          <p:cNvPr id="10" name="Rectangle 9"/>
          <p:cNvSpPr/>
          <p:nvPr/>
        </p:nvSpPr>
        <p:spPr>
          <a:xfrm>
            <a:off x="6960096" y="4077072"/>
            <a:ext cx="3225563" cy="461665"/>
          </a:xfrm>
          <a:prstGeom prst="rect">
            <a:avLst/>
          </a:prstGeom>
        </p:spPr>
        <p:txBody>
          <a:bodyPr wrap="none">
            <a:spAutoFit/>
          </a:bodyPr>
          <a:lstStyle/>
          <a:p>
            <a:pPr lvl="1">
              <a:lnSpc>
                <a:spcPct val="150000"/>
              </a:lnSpc>
            </a:pPr>
            <a:r>
              <a:rPr lang="en-GB" sz="1600" b="1" dirty="0" smtClean="0">
                <a:latin typeface="Arial" panose="020B0604020202020204" pitchFamily="34" charset="0"/>
                <a:cs typeface="Arial" panose="020B0604020202020204" pitchFamily="34" charset="0"/>
              </a:rPr>
              <a:t>PD detectors in air </a:t>
            </a:r>
            <a:r>
              <a:rPr lang="en-GB" sz="1600" b="1" dirty="0">
                <a:latin typeface="Arial" panose="020B0604020202020204" pitchFamily="34" charset="0"/>
                <a:cs typeface="Arial" panose="020B0604020202020204" pitchFamily="34" charset="0"/>
              </a:rPr>
              <a:t>system</a:t>
            </a:r>
            <a:endParaRPr lang="en-GB" sz="1600" b="1" dirty="0"/>
          </a:p>
        </p:txBody>
      </p:sp>
      <p:grpSp>
        <p:nvGrpSpPr>
          <p:cNvPr id="11" name="Group 10"/>
          <p:cNvGrpSpPr/>
          <p:nvPr/>
        </p:nvGrpSpPr>
        <p:grpSpPr>
          <a:xfrm>
            <a:off x="5735960" y="4437112"/>
            <a:ext cx="6405365" cy="2234979"/>
            <a:chOff x="194691" y="1969602"/>
            <a:chExt cx="11773789" cy="5161751"/>
          </a:xfrm>
        </p:grpSpPr>
        <p:pic>
          <p:nvPicPr>
            <p:cNvPr id="12" name="Picture 11">
              <a:extLst>
                <a:ext uri="{FF2B5EF4-FFF2-40B4-BE49-F238E27FC236}">
                  <a16:creationId xmlns:a16="http://schemas.microsoft.com/office/drawing/2014/main" id="{2CA912DD-9424-4184-AC04-D835A91C9CF9}"/>
                </a:ext>
              </a:extLst>
            </p:cNvPr>
            <p:cNvPicPr>
              <a:picLocks noChangeAspect="1"/>
            </p:cNvPicPr>
            <p:nvPr/>
          </p:nvPicPr>
          <p:blipFill>
            <a:blip r:embed="rId5"/>
            <a:stretch>
              <a:fillRect/>
            </a:stretch>
          </p:blipFill>
          <p:spPr>
            <a:xfrm>
              <a:off x="324533" y="2240868"/>
              <a:ext cx="4017647" cy="2476395"/>
            </a:xfrm>
            <a:prstGeom prst="rect">
              <a:avLst/>
            </a:prstGeom>
          </p:spPr>
        </p:pic>
        <p:sp>
          <p:nvSpPr>
            <p:cNvPr id="13" name="TextBox 12">
              <a:extLst>
                <a:ext uri="{FF2B5EF4-FFF2-40B4-BE49-F238E27FC236}">
                  <a16:creationId xmlns:a16="http://schemas.microsoft.com/office/drawing/2014/main" id="{7CF72105-281F-4815-AD99-716FAC2E7A22}"/>
                </a:ext>
              </a:extLst>
            </p:cNvPr>
            <p:cNvSpPr txBox="1"/>
            <p:nvPr/>
          </p:nvSpPr>
          <p:spPr>
            <a:xfrm>
              <a:off x="194691" y="4759535"/>
              <a:ext cx="4536504" cy="1066229"/>
            </a:xfrm>
            <a:prstGeom prst="rect">
              <a:avLst/>
            </a:prstGeom>
            <a:noFill/>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Acoustic camera (directional microphone)</a:t>
              </a:r>
            </a:p>
          </p:txBody>
        </p:sp>
        <p:pic>
          <p:nvPicPr>
            <p:cNvPr id="14" name="Picture 13">
              <a:extLst>
                <a:ext uri="{FF2B5EF4-FFF2-40B4-BE49-F238E27FC236}">
                  <a16:creationId xmlns:a16="http://schemas.microsoft.com/office/drawing/2014/main" id="{477D79BB-3A04-43CA-ABB5-64D68E74D0D5}"/>
                </a:ext>
              </a:extLst>
            </p:cNvPr>
            <p:cNvPicPr>
              <a:picLocks noChangeAspect="1"/>
            </p:cNvPicPr>
            <p:nvPr/>
          </p:nvPicPr>
          <p:blipFill>
            <a:blip r:embed="rId6"/>
            <a:stretch>
              <a:fillRect/>
            </a:stretch>
          </p:blipFill>
          <p:spPr>
            <a:xfrm>
              <a:off x="9300356" y="3948341"/>
              <a:ext cx="2628292" cy="1798903"/>
            </a:xfrm>
            <a:prstGeom prst="rect">
              <a:avLst/>
            </a:prstGeom>
          </p:spPr>
        </p:pic>
        <p:pic>
          <p:nvPicPr>
            <p:cNvPr id="15" name="Picture 14">
              <a:extLst>
                <a:ext uri="{FF2B5EF4-FFF2-40B4-BE49-F238E27FC236}">
                  <a16:creationId xmlns:a16="http://schemas.microsoft.com/office/drawing/2014/main" id="{169782AF-A9A5-4E3C-96BB-C2E742C926B3}"/>
                </a:ext>
              </a:extLst>
            </p:cNvPr>
            <p:cNvPicPr>
              <a:picLocks noChangeAspect="1"/>
            </p:cNvPicPr>
            <p:nvPr/>
          </p:nvPicPr>
          <p:blipFill>
            <a:blip r:embed="rId7"/>
            <a:stretch>
              <a:fillRect/>
            </a:stretch>
          </p:blipFill>
          <p:spPr>
            <a:xfrm>
              <a:off x="8580733" y="1969602"/>
              <a:ext cx="2915410" cy="2178180"/>
            </a:xfrm>
            <a:prstGeom prst="rect">
              <a:avLst/>
            </a:prstGeom>
          </p:spPr>
        </p:pic>
        <p:sp>
          <p:nvSpPr>
            <p:cNvPr id="16" name="TextBox 15">
              <a:extLst>
                <a:ext uri="{FF2B5EF4-FFF2-40B4-BE49-F238E27FC236}">
                  <a16:creationId xmlns:a16="http://schemas.microsoft.com/office/drawing/2014/main" id="{E8AB3127-2943-4A54-B5AA-335EA3D80A1B}"/>
                </a:ext>
              </a:extLst>
            </p:cNvPr>
            <p:cNvSpPr txBox="1"/>
            <p:nvPr/>
          </p:nvSpPr>
          <p:spPr>
            <a:xfrm>
              <a:off x="9340187" y="5938144"/>
              <a:ext cx="2628293" cy="1066229"/>
            </a:xfrm>
            <a:prstGeom prst="rect">
              <a:avLst/>
            </a:prstGeom>
            <a:noFill/>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Capacitive field probes</a:t>
              </a:r>
            </a:p>
          </p:txBody>
        </p:sp>
        <p:pic>
          <p:nvPicPr>
            <p:cNvPr id="17" name="Picture 16">
              <a:extLst>
                <a:ext uri="{FF2B5EF4-FFF2-40B4-BE49-F238E27FC236}">
                  <a16:creationId xmlns:a16="http://schemas.microsoft.com/office/drawing/2014/main" id="{33405AAD-A5E6-4CF5-A8EB-38A2AE42B496}"/>
                </a:ext>
              </a:extLst>
            </p:cNvPr>
            <p:cNvPicPr>
              <a:picLocks noChangeAspect="1"/>
            </p:cNvPicPr>
            <p:nvPr/>
          </p:nvPicPr>
          <p:blipFill>
            <a:blip r:embed="rId8"/>
            <a:stretch>
              <a:fillRect/>
            </a:stretch>
          </p:blipFill>
          <p:spPr>
            <a:xfrm>
              <a:off x="5021040" y="3537012"/>
              <a:ext cx="2915410" cy="2178180"/>
            </a:xfrm>
            <a:prstGeom prst="rect">
              <a:avLst/>
            </a:prstGeom>
          </p:spPr>
        </p:pic>
        <p:sp>
          <p:nvSpPr>
            <p:cNvPr id="18" name="TextBox 17">
              <a:extLst>
                <a:ext uri="{FF2B5EF4-FFF2-40B4-BE49-F238E27FC236}">
                  <a16:creationId xmlns:a16="http://schemas.microsoft.com/office/drawing/2014/main" id="{16B30E62-72BB-4E4C-9265-4C11190AEA13}"/>
                </a:ext>
              </a:extLst>
            </p:cNvPr>
            <p:cNvSpPr txBox="1"/>
            <p:nvPr/>
          </p:nvSpPr>
          <p:spPr>
            <a:xfrm>
              <a:off x="5164767" y="5709715"/>
              <a:ext cx="3477719" cy="1421638"/>
            </a:xfrm>
            <a:prstGeom prst="rect">
              <a:avLst/>
            </a:prstGeom>
            <a:noFill/>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Doble</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PDS100 sensor</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(PD radiofrequency sensor)</a:t>
              </a:r>
            </a:p>
          </p:txBody>
        </p:sp>
      </p:grpSp>
      <p:sp>
        <p:nvSpPr>
          <p:cNvPr id="19" name="Rectangle 18"/>
          <p:cNvSpPr/>
          <p:nvPr/>
        </p:nvSpPr>
        <p:spPr>
          <a:xfrm>
            <a:off x="767408" y="620688"/>
            <a:ext cx="5081840" cy="461665"/>
          </a:xfrm>
          <a:prstGeom prst="rect">
            <a:avLst/>
          </a:prstGeom>
        </p:spPr>
        <p:txBody>
          <a:bodyPr wrap="none">
            <a:spAutoFit/>
          </a:bodyPr>
          <a:lstStyle/>
          <a:p>
            <a:pPr lvl="1">
              <a:lnSpc>
                <a:spcPct val="150000"/>
              </a:lnSpc>
            </a:pPr>
            <a:r>
              <a:rPr lang="en-GB" sz="1600" b="1" dirty="0" err="1" smtClean="0">
                <a:latin typeface="Arial" panose="020B0604020202020204" pitchFamily="34" charset="0"/>
                <a:cs typeface="Arial" panose="020B0604020202020204" pitchFamily="34" charset="0"/>
              </a:rPr>
              <a:t>Paschen</a:t>
            </a:r>
            <a:r>
              <a:rPr lang="en-GB" sz="1600" b="1" dirty="0" smtClean="0">
                <a:latin typeface="Arial" panose="020B0604020202020204" pitchFamily="34" charset="0"/>
                <a:cs typeface="Arial" panose="020B0604020202020204" pitchFamily="34" charset="0"/>
              </a:rPr>
              <a:t>  discharges detectors in gas </a:t>
            </a:r>
            <a:r>
              <a:rPr lang="en-GB" sz="1600" b="1" dirty="0">
                <a:latin typeface="Arial" panose="020B0604020202020204" pitchFamily="34" charset="0"/>
                <a:cs typeface="Arial" panose="020B0604020202020204" pitchFamily="34" charset="0"/>
              </a:rPr>
              <a:t>system</a:t>
            </a:r>
            <a:endParaRPr lang="en-GB" sz="1600" b="1" dirty="0"/>
          </a:p>
        </p:txBody>
      </p:sp>
      <p:sp>
        <p:nvSpPr>
          <p:cNvPr id="20" name="Rectangle 19"/>
          <p:cNvSpPr/>
          <p:nvPr/>
        </p:nvSpPr>
        <p:spPr>
          <a:xfrm>
            <a:off x="119336" y="4149080"/>
            <a:ext cx="4057521" cy="461665"/>
          </a:xfrm>
          <a:prstGeom prst="rect">
            <a:avLst/>
          </a:prstGeom>
        </p:spPr>
        <p:txBody>
          <a:bodyPr wrap="none">
            <a:spAutoFit/>
          </a:bodyPr>
          <a:lstStyle/>
          <a:p>
            <a:pPr lvl="1">
              <a:lnSpc>
                <a:spcPct val="150000"/>
              </a:lnSpc>
            </a:pPr>
            <a:r>
              <a:rPr lang="en-GB" sz="1600" b="1" dirty="0">
                <a:latin typeface="Arial" panose="020B0604020202020204" pitchFamily="34" charset="0"/>
                <a:cs typeface="Arial" panose="020B0604020202020204" pitchFamily="34" charset="0"/>
              </a:rPr>
              <a:t>Fiber optics inside 1MV </a:t>
            </a:r>
            <a:r>
              <a:rPr lang="en-GB" sz="1600" b="1" dirty="0" smtClean="0">
                <a:latin typeface="Arial" panose="020B0604020202020204" pitchFamily="34" charset="0"/>
                <a:cs typeface="Arial" panose="020B0604020202020204" pitchFamily="34" charset="0"/>
              </a:rPr>
              <a:t>conductor</a:t>
            </a:r>
            <a:endParaRPr lang="en-GB" sz="16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9"/>
          <a:stretch>
            <a:fillRect/>
          </a:stretch>
        </p:blipFill>
        <p:spPr>
          <a:xfrm>
            <a:off x="1127448" y="4581128"/>
            <a:ext cx="2580372" cy="1952845"/>
          </a:xfrm>
          <a:prstGeom prst="rect">
            <a:avLst/>
          </a:prstGeom>
        </p:spPr>
      </p:pic>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Tree>
    <p:extLst>
      <p:ext uri="{BB962C8B-B14F-4D97-AF65-F5344CB8AC3E}">
        <p14:creationId xmlns:p14="http://schemas.microsoft.com/office/powerpoint/2010/main" val="1941967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Examples</a:t>
            </a:r>
            <a:r>
              <a:rPr lang="fr-FR" dirty="0" smtClean="0"/>
              <a:t>: use of the EUROfusion </a:t>
            </a:r>
            <a:r>
              <a:rPr lang="fr-FR" dirty="0" err="1" smtClean="0"/>
              <a:t>Pedestal</a:t>
            </a:r>
            <a:r>
              <a:rPr lang="fr-FR" dirty="0" smtClean="0"/>
              <a:t> </a:t>
            </a:r>
            <a:r>
              <a:rPr lang="fr-FR" dirty="0" err="1" smtClean="0"/>
              <a:t>database</a:t>
            </a:r>
            <a:r>
              <a:rPr lang="fr-FR" dirty="0" smtClean="0"/>
              <a:t> – to </a:t>
            </a:r>
            <a:r>
              <a:rPr lang="fr-FR" dirty="0" err="1" smtClean="0"/>
              <a:t>be</a:t>
            </a:r>
            <a:r>
              <a:rPr lang="fr-FR" dirty="0" smtClean="0"/>
              <a:t> </a:t>
            </a:r>
            <a:r>
              <a:rPr lang="fr-FR" dirty="0" err="1" smtClean="0"/>
              <a:t>further</a:t>
            </a:r>
            <a:r>
              <a:rPr lang="fr-FR" dirty="0" smtClean="0"/>
              <a:t> </a:t>
            </a:r>
            <a:r>
              <a:rPr lang="fr-FR" dirty="0" err="1" smtClean="0"/>
              <a:t>expanded</a:t>
            </a:r>
            <a:r>
              <a:rPr lang="fr-FR" dirty="0" smtClean="0"/>
              <a:t> - </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847006"/>
            <a:ext cx="11983034" cy="6010993"/>
          </a:xfrm>
        </p:spPr>
        <p:txBody>
          <a:bodyPr>
            <a:normAutofit fontScale="85000" lnSpcReduction="20000"/>
          </a:bodyPr>
          <a:lstStyle/>
          <a:p>
            <a:r>
              <a:rPr lang="it-IT" b="0" dirty="0" smtClean="0"/>
              <a:t>Pedestal database : Frassinetti </a:t>
            </a:r>
            <a:r>
              <a:rPr lang="it-IT" b="0" dirty="0"/>
              <a:t>et al., NF2021 </a:t>
            </a:r>
            <a:r>
              <a:rPr lang="it-IT" b="0" dirty="0">
                <a:hlinkClick r:id="rId2"/>
              </a:rPr>
              <a:t>https://</a:t>
            </a:r>
            <a:r>
              <a:rPr lang="it-IT" b="0" dirty="0" smtClean="0">
                <a:hlinkClick r:id="rId2"/>
              </a:rPr>
              <a:t>doi.org/10.1088/1741-4326/abb79e</a:t>
            </a:r>
            <a:endParaRPr lang="fr-FR" b="0" dirty="0"/>
          </a:p>
          <a:p>
            <a:r>
              <a:rPr lang="fr-FR" b="0" dirty="0"/>
              <a:t>A. </a:t>
            </a:r>
            <a:r>
              <a:rPr lang="fr-FR" b="0" dirty="0" err="1"/>
              <a:t>Gillgren</a:t>
            </a:r>
            <a:r>
              <a:rPr lang="fr-FR" b="0" dirty="0"/>
              <a:t> et al., </a:t>
            </a:r>
            <a:r>
              <a:rPr lang="en-US" b="0" dirty="0"/>
              <a:t>Enabling adaptive pedestals in predictive transport simulations using neural </a:t>
            </a:r>
            <a:r>
              <a:rPr lang="en-US" b="0" dirty="0" smtClean="0"/>
              <a:t>networks </a:t>
            </a:r>
            <a:r>
              <a:rPr lang="fr-FR" b="0" dirty="0" smtClean="0"/>
              <a:t>2022 </a:t>
            </a:r>
            <a:r>
              <a:rPr lang="fr-FR" b="0" i="1" dirty="0" err="1" smtClean="0"/>
              <a:t>Nucl</a:t>
            </a:r>
            <a:r>
              <a:rPr lang="fr-FR" b="0" i="1" dirty="0"/>
              <a:t>. </a:t>
            </a:r>
            <a:r>
              <a:rPr lang="fr-FR" b="0" i="1" dirty="0" smtClean="0"/>
              <a:t>Fusion </a:t>
            </a:r>
            <a:r>
              <a:rPr lang="fr-FR" dirty="0" smtClean="0"/>
              <a:t>62 </a:t>
            </a:r>
            <a:r>
              <a:rPr lang="fr-FR" b="0" dirty="0" smtClean="0"/>
              <a:t>096006   </a:t>
            </a:r>
            <a:r>
              <a:rPr lang="fr-FR" b="0" dirty="0">
                <a:hlinkClick r:id="rId3"/>
              </a:rPr>
              <a:t>https://</a:t>
            </a:r>
            <a:r>
              <a:rPr lang="fr-FR" b="0" dirty="0" smtClean="0">
                <a:hlinkClick r:id="rId3"/>
              </a:rPr>
              <a:t>doi.org/10.1088/1741-4326/ac7536</a:t>
            </a:r>
            <a:r>
              <a:rPr lang="fr-FR" b="0" dirty="0" smtClean="0"/>
              <a:t> </a:t>
            </a:r>
            <a:endParaRPr lang="fr-FR" b="0" dirty="0"/>
          </a:p>
          <a:p>
            <a:r>
              <a:rPr lang="en-US" b="0" dirty="0" smtClean="0"/>
              <a:t>A</a:t>
            </a:r>
            <a:r>
              <a:rPr lang="en-US" b="0" dirty="0"/>
              <a:t>. Kit Developing deep learning algorithms for inferring upstream </a:t>
            </a:r>
            <a:r>
              <a:rPr lang="en-US" b="0" dirty="0" err="1"/>
              <a:t>separatrix</a:t>
            </a:r>
            <a:r>
              <a:rPr lang="en-US" b="0" dirty="0"/>
              <a:t> density at </a:t>
            </a:r>
            <a:r>
              <a:rPr lang="en-US" b="0" dirty="0" smtClean="0"/>
              <a:t>JET Nuclear Materials and </a:t>
            </a:r>
            <a:r>
              <a:rPr lang="en-US" b="0" dirty="0"/>
              <a:t>Energy22 December2022 </a:t>
            </a:r>
            <a:r>
              <a:rPr lang="en-US" b="0" dirty="0">
                <a:hlinkClick r:id="rId4"/>
              </a:rPr>
              <a:t>https://</a:t>
            </a:r>
            <a:r>
              <a:rPr lang="en-US" b="0" dirty="0" smtClean="0">
                <a:hlinkClick r:id="rId4"/>
              </a:rPr>
              <a:t>doi.org/10.1016/j.nme.2022.101347</a:t>
            </a:r>
            <a:r>
              <a:rPr lang="en-US" b="0" dirty="0" smtClean="0"/>
              <a:t> </a:t>
            </a:r>
            <a:endParaRPr lang="en-US" b="0" dirty="0"/>
          </a:p>
          <a:p>
            <a:r>
              <a:rPr lang="fr-FR" b="0" dirty="0" smtClean="0"/>
              <a:t>A</a:t>
            </a:r>
            <a:r>
              <a:rPr lang="fr-FR" b="0" dirty="0"/>
              <a:t>. Kit et al, </a:t>
            </a:r>
            <a:r>
              <a:rPr lang="en-US" b="0" dirty="0"/>
              <a:t>Supervised learning approaches to modeling pedestal </a:t>
            </a:r>
            <a:r>
              <a:rPr lang="en-US" b="0" dirty="0" smtClean="0"/>
              <a:t>density </a:t>
            </a:r>
            <a:r>
              <a:rPr lang="fr-FR" b="0" dirty="0" smtClean="0"/>
              <a:t>Plasma </a:t>
            </a:r>
            <a:r>
              <a:rPr lang="fr-FR" b="0" dirty="0"/>
              <a:t>Phys. Control. Fusion 65 (2023) 045003, </a:t>
            </a:r>
            <a:r>
              <a:rPr lang="fr-FR" b="0" dirty="0">
                <a:hlinkClick r:id="rId5"/>
              </a:rPr>
              <a:t>https://</a:t>
            </a:r>
            <a:r>
              <a:rPr lang="fr-FR" b="0" dirty="0" smtClean="0">
                <a:hlinkClick r:id="rId5"/>
              </a:rPr>
              <a:t>doi.org/10.1088/1361-6587/acb3f7</a:t>
            </a:r>
            <a:r>
              <a:rPr lang="fr-FR" b="0" dirty="0" smtClean="0"/>
              <a:t> </a:t>
            </a:r>
            <a:endParaRPr lang="fr-FR" b="0" dirty="0"/>
          </a:p>
          <a:p>
            <a:r>
              <a:rPr lang="fr-FR" b="0" dirty="0" smtClean="0"/>
              <a:t>A</a:t>
            </a:r>
            <a:r>
              <a:rPr lang="fr-FR" b="0" dirty="0"/>
              <a:t>. Kit et al., PSI2023 ” </a:t>
            </a:r>
            <a:r>
              <a:rPr lang="fr-FR" b="0" dirty="0" err="1"/>
              <a:t>Developing</a:t>
            </a:r>
            <a:r>
              <a:rPr lang="fr-FR" b="0" dirty="0"/>
              <a:t> </a:t>
            </a:r>
            <a:r>
              <a:rPr lang="fr-FR" b="0" dirty="0" err="1" smtClean="0"/>
              <a:t>deep</a:t>
            </a:r>
            <a:r>
              <a:rPr lang="fr-FR" b="0" dirty="0" smtClean="0"/>
              <a:t> </a:t>
            </a:r>
            <a:r>
              <a:rPr lang="fr-FR" b="0" dirty="0" err="1" smtClean="0"/>
              <a:t>learning</a:t>
            </a:r>
            <a:r>
              <a:rPr lang="fr-FR" b="0" dirty="0" smtClean="0"/>
              <a:t> </a:t>
            </a:r>
            <a:r>
              <a:rPr lang="fr-FR" b="0" dirty="0" err="1" smtClean="0"/>
              <a:t>algorithms</a:t>
            </a:r>
            <a:r>
              <a:rPr lang="fr-FR" b="0" dirty="0" smtClean="0"/>
              <a:t> for </a:t>
            </a:r>
            <a:r>
              <a:rPr lang="fr-FR" b="0" dirty="0" err="1" smtClean="0"/>
              <a:t>determining</a:t>
            </a:r>
            <a:r>
              <a:rPr lang="fr-FR" b="0" dirty="0" smtClean="0"/>
              <a:t> </a:t>
            </a:r>
            <a:r>
              <a:rPr lang="fr-FR" b="0" dirty="0" err="1" smtClean="0"/>
              <a:t>ne,sep</a:t>
            </a:r>
            <a:r>
              <a:rPr lang="fr-FR" b="0" dirty="0" smtClean="0"/>
              <a:t> at </a:t>
            </a:r>
            <a:r>
              <a:rPr lang="fr-FR" b="0" dirty="0"/>
              <a:t>JET”</a:t>
            </a:r>
          </a:p>
          <a:p>
            <a:r>
              <a:rPr lang="en-US" b="0" dirty="0" smtClean="0"/>
              <a:t>A</a:t>
            </a:r>
            <a:r>
              <a:rPr lang="en-US" b="0" dirty="0"/>
              <a:t>. Kit et al., TTF2023 ”Enabling online pedestal stability analysis with machine learning”</a:t>
            </a:r>
          </a:p>
          <a:p>
            <a:r>
              <a:rPr lang="en-US" b="0" dirty="0" err="1" smtClean="0"/>
              <a:t>Gregoire</a:t>
            </a:r>
            <a:r>
              <a:rPr lang="en-US" b="0" dirty="0" smtClean="0"/>
              <a:t> </a:t>
            </a:r>
            <a:r>
              <a:rPr lang="en-US" b="0" dirty="0" err="1" smtClean="0"/>
              <a:t>Clarte</a:t>
            </a:r>
            <a:r>
              <a:rPr lang="en-US" b="0" dirty="0" smtClean="0"/>
              <a:t> et </a:t>
            </a:r>
            <a:r>
              <a:rPr lang="en-US" b="0" dirty="0"/>
              <a:t>al., ICDDPS-4, “Maximizing Pedestal Pressure Height through Bayesian </a:t>
            </a:r>
            <a:r>
              <a:rPr lang="en-US" b="0" dirty="0" err="1"/>
              <a:t>Optimisation</a:t>
            </a:r>
            <a:r>
              <a:rPr lang="en-US" b="0" dirty="0"/>
              <a:t>”</a:t>
            </a:r>
          </a:p>
          <a:p>
            <a:r>
              <a:rPr lang="en-US" b="0" dirty="0" smtClean="0"/>
              <a:t>A</a:t>
            </a:r>
            <a:r>
              <a:rPr lang="en-US" b="0" dirty="0"/>
              <a:t>. </a:t>
            </a:r>
            <a:r>
              <a:rPr lang="en-US" b="0" dirty="0" err="1" smtClean="0"/>
              <a:t>Jarvineen</a:t>
            </a:r>
            <a:r>
              <a:rPr lang="en-US" b="0" dirty="0" smtClean="0"/>
              <a:t> ICDDPS4  </a:t>
            </a:r>
            <a:r>
              <a:rPr lang="en-US" b="0" dirty="0"/>
              <a:t>“Representation learning algorithms for inferring machine independent latent features in pedestals in JET and AUG” (</a:t>
            </a:r>
            <a:r>
              <a:rPr lang="en-US" b="0" dirty="0" err="1"/>
              <a:t>PoPpaper</a:t>
            </a:r>
            <a:r>
              <a:rPr lang="en-US" b="0" dirty="0"/>
              <a:t> to be submitted)</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6</a:t>
            </a:fld>
            <a:endParaRPr lang="en-GB" dirty="0"/>
          </a:p>
        </p:txBody>
      </p:sp>
    </p:spTree>
    <p:extLst>
      <p:ext uri="{BB962C8B-B14F-4D97-AF65-F5344CB8AC3E}">
        <p14:creationId xmlns:p14="http://schemas.microsoft.com/office/powerpoint/2010/main" val="1550884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SP-5.2.6 </a:t>
            </a:r>
            <a:r>
              <a:rPr lang="en-US" dirty="0" err="1"/>
              <a:t>Neutronics</a:t>
            </a:r>
            <a:r>
              <a:rPr lang="en-US" dirty="0"/>
              <a:t> and Virtual Reality coupling for maintenance operations</a:t>
            </a:r>
            <a:endParaRPr lang="fr-FR" dirty="0"/>
          </a:p>
        </p:txBody>
      </p:sp>
      <p:sp>
        <p:nvSpPr>
          <p:cNvPr id="3" name="Espace réservé du pied de page 2"/>
          <p:cNvSpPr>
            <a:spLocks noGrp="1"/>
          </p:cNvSpPr>
          <p:nvPr>
            <p:ph type="ftr" sz="quarter" idx="11"/>
          </p:nvPr>
        </p:nvSpPr>
        <p:spPr>
          <a:xfrm>
            <a:off x="119350" y="6559711"/>
            <a:ext cx="4824521" cy="329614"/>
          </a:xfrm>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p:txBody>
          <a:bodyPr/>
          <a:lstStyle/>
          <a:p>
            <a:r>
              <a:rPr lang="en-US" dirty="0" smtClean="0"/>
              <a:t>Analysis </a:t>
            </a:r>
            <a:r>
              <a:rPr lang="en-US" dirty="0"/>
              <a:t>of the Artificial Neural Network (ANN) implementation and improvements</a:t>
            </a:r>
            <a:endParaRPr lang="fr-FR" dirty="0"/>
          </a:p>
          <a:p>
            <a:pPr lvl="1"/>
            <a:r>
              <a:rPr lang="en-US" dirty="0"/>
              <a:t>Retro engineering of the first implementation</a:t>
            </a:r>
            <a:endParaRPr lang="fr-FR" dirty="0"/>
          </a:p>
          <a:p>
            <a:r>
              <a:rPr lang="en-US" dirty="0"/>
              <a:t>Background dose rate integration in the ANN </a:t>
            </a:r>
            <a:r>
              <a:rPr lang="en-US" dirty="0" err="1"/>
              <a:t>metamodel</a:t>
            </a:r>
            <a:endParaRPr lang="fr-FR" dirty="0"/>
          </a:p>
          <a:p>
            <a:r>
              <a:rPr lang="fr-FR" dirty="0"/>
              <a:t>Validation </a:t>
            </a:r>
            <a:r>
              <a:rPr lang="fr-FR" dirty="0" err="1"/>
              <a:t>progress</a:t>
            </a:r>
            <a:endParaRPr lang="fr-FR" dirty="0"/>
          </a:p>
          <a:p>
            <a:r>
              <a:rPr lang="en-US" dirty="0"/>
              <a:t>Improve </a:t>
            </a:r>
            <a:r>
              <a:rPr lang="en-US" dirty="0" smtClean="0"/>
              <a:t>methodology for the </a:t>
            </a:r>
            <a:r>
              <a:rPr lang="en-US" dirty="0"/>
              <a:t>database generation</a:t>
            </a:r>
            <a:endParaRPr lang="fr-FR" dirty="0"/>
          </a:p>
          <a:p>
            <a:pPr lvl="1"/>
            <a:r>
              <a:rPr lang="en-US" dirty="0" smtClean="0"/>
              <a:t>to </a:t>
            </a:r>
            <a:r>
              <a:rPr lang="en-US" dirty="0"/>
              <a:t>avoid having numerous calculations to perform</a:t>
            </a:r>
            <a:endParaRPr lang="fr-FR" dirty="0"/>
          </a:p>
          <a:p>
            <a:r>
              <a:rPr lang="fr-FR" dirty="0"/>
              <a:t>ORNL collaboration</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60</a:t>
            </a:fld>
            <a:endParaRPr lang="en-GB" dirty="0"/>
          </a:p>
        </p:txBody>
      </p:sp>
    </p:spTree>
    <p:extLst>
      <p:ext uri="{BB962C8B-B14F-4D97-AF65-F5344CB8AC3E}">
        <p14:creationId xmlns:p14="http://schemas.microsoft.com/office/powerpoint/2010/main" val="26315836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ITER-relevant neutron </a:t>
            </a:r>
            <a:r>
              <a:rPr lang="en-GB" dirty="0"/>
              <a:t>Single Event Effect (SEE) </a:t>
            </a:r>
            <a:r>
              <a:rPr lang="en-US" dirty="0"/>
              <a:t>experiment on electronics during </a:t>
            </a:r>
            <a:r>
              <a:rPr lang="en-US" dirty="0" smtClean="0"/>
              <a:t>DTE-3</a:t>
            </a:r>
            <a:endParaRPr lang="fr-FR" dirty="0"/>
          </a:p>
        </p:txBody>
      </p:sp>
      <p:sp>
        <p:nvSpPr>
          <p:cNvPr id="3" name="Espace réservé du pied de page 2"/>
          <p:cNvSpPr>
            <a:spLocks noGrp="1"/>
          </p:cNvSpPr>
          <p:nvPr>
            <p:ph type="ftr" sz="quarter" idx="11"/>
          </p:nvPr>
        </p:nvSpPr>
        <p:spPr>
          <a:xfrm>
            <a:off x="119350" y="6559711"/>
            <a:ext cx="4536489" cy="329614"/>
          </a:xfrm>
        </p:spPr>
        <p:txBody>
          <a:bodyPr/>
          <a:lstStyle/>
          <a:p>
            <a:r>
              <a:rPr lang="fr-FR" smtClean="0"/>
              <a:t>X. LITAUDON &amp; G. FALCHETTO  |  FSD 2024 Planning Meeting  |  20-21 09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61</a:t>
            </a:fld>
            <a:endParaRPr lang="en-GB" dirty="0"/>
          </a:p>
        </p:txBody>
      </p:sp>
      <p:pic>
        <p:nvPicPr>
          <p:cNvPr id="8" name="Image 7"/>
          <p:cNvPicPr>
            <a:picLocks noChangeAspect="1"/>
          </p:cNvPicPr>
          <p:nvPr/>
        </p:nvPicPr>
        <p:blipFill>
          <a:blip r:embed="rId2"/>
          <a:stretch>
            <a:fillRect/>
          </a:stretch>
        </p:blipFill>
        <p:spPr>
          <a:xfrm>
            <a:off x="0" y="3274498"/>
            <a:ext cx="6737385" cy="3000082"/>
          </a:xfrm>
          <a:prstGeom prst="rect">
            <a:avLst/>
          </a:prstGeom>
        </p:spPr>
      </p:pic>
      <p:pic>
        <p:nvPicPr>
          <p:cNvPr id="10" name="Image 9"/>
          <p:cNvPicPr>
            <a:picLocks noChangeAspect="1"/>
          </p:cNvPicPr>
          <p:nvPr/>
        </p:nvPicPr>
        <p:blipFill rotWithShape="1">
          <a:blip r:embed="rId3"/>
          <a:srcRect t="5602"/>
          <a:stretch/>
        </p:blipFill>
        <p:spPr>
          <a:xfrm>
            <a:off x="6737385" y="2924944"/>
            <a:ext cx="5483491" cy="3784512"/>
          </a:xfrm>
          <a:prstGeom prst="rect">
            <a:avLst/>
          </a:prstGeom>
        </p:spPr>
      </p:pic>
      <p:sp>
        <p:nvSpPr>
          <p:cNvPr id="12" name="Espace réservé du contenu 3"/>
          <p:cNvSpPr>
            <a:spLocks noGrp="1"/>
          </p:cNvSpPr>
          <p:nvPr>
            <p:ph idx="1"/>
          </p:nvPr>
        </p:nvSpPr>
        <p:spPr>
          <a:xfrm>
            <a:off x="90039" y="673680"/>
            <a:ext cx="11983034" cy="2581993"/>
          </a:xfrm>
        </p:spPr>
        <p:txBody>
          <a:bodyPr>
            <a:normAutofit fontScale="85000" lnSpcReduction="20000"/>
          </a:bodyPr>
          <a:lstStyle/>
          <a:p>
            <a:pPr>
              <a:lnSpc>
                <a:spcPct val="100000"/>
              </a:lnSpc>
            </a:pPr>
            <a:r>
              <a:rPr lang="en-GB" dirty="0">
                <a:latin typeface="Calibri" panose="020F0502020204030204" pitchFamily="34" charset="0"/>
                <a:ea typeface="Calibri" panose="020F0502020204030204" pitchFamily="34" charset="0"/>
              </a:rPr>
              <a:t>Two test benches will be installed at JET on 1-2 July</a:t>
            </a:r>
            <a:endParaRPr lang="en-GB" i="1" dirty="0">
              <a:solidFill>
                <a:srgbClr val="0000FF"/>
              </a:solidFill>
              <a:latin typeface="Calibri" panose="020F0502020204030204" pitchFamily="34" charset="0"/>
              <a:ea typeface="Calibri" panose="020F0502020204030204" pitchFamily="34" charset="0"/>
            </a:endParaRPr>
          </a:p>
          <a:p>
            <a:pPr lvl="1">
              <a:lnSpc>
                <a:spcPct val="100000"/>
              </a:lnSpc>
              <a:spcAft>
                <a:spcPts val="1200"/>
              </a:spcAft>
            </a:pPr>
            <a:r>
              <a:rPr lang="en-GB" sz="2100" dirty="0">
                <a:latin typeface="Calibri" panose="020F0502020204030204" pitchFamily="34" charset="0"/>
                <a:ea typeface="Calibri" panose="020F0502020204030204" pitchFamily="34" charset="0"/>
              </a:rPr>
              <a:t>Test bench from </a:t>
            </a:r>
            <a:r>
              <a:rPr lang="en-GB" sz="2100" dirty="0" smtClean="0">
                <a:latin typeface="Calibri" panose="020F0502020204030204" pitchFamily="34" charset="0"/>
                <a:ea typeface="Calibri" panose="020F0502020204030204" pitchFamily="34" charset="0"/>
              </a:rPr>
              <a:t>Aix Marseille University (IM2NP) </a:t>
            </a:r>
            <a:r>
              <a:rPr lang="en-GB" sz="2100" dirty="0">
                <a:latin typeface="Calibri" panose="020F0502020204030204" pitchFamily="34" charset="0"/>
                <a:ea typeface="Calibri" panose="020F0502020204030204" pitchFamily="34" charset="0"/>
              </a:rPr>
              <a:t>+ </a:t>
            </a:r>
            <a:r>
              <a:rPr lang="en-GB" sz="2100" dirty="0" smtClean="0">
                <a:latin typeface="Calibri" panose="020F0502020204030204" pitchFamily="34" charset="0"/>
                <a:ea typeface="Calibri" panose="020F0502020204030204" pitchFamily="34" charset="0"/>
              </a:rPr>
              <a:t>DIAMON </a:t>
            </a:r>
            <a:r>
              <a:rPr lang="en-GB" sz="2100" dirty="0">
                <a:latin typeface="Calibri" panose="020F0502020204030204" pitchFamily="34" charset="0"/>
                <a:ea typeface="Calibri" panose="020F0502020204030204" pitchFamily="34" charset="0"/>
              </a:rPr>
              <a:t>Spectrometer: </a:t>
            </a:r>
            <a:endParaRPr lang="en-GB" sz="2100" dirty="0" smtClean="0">
              <a:latin typeface="Calibri" panose="020F0502020204030204" pitchFamily="34" charset="0"/>
              <a:ea typeface="Calibri" panose="020F0502020204030204" pitchFamily="34" charset="0"/>
            </a:endParaRPr>
          </a:p>
          <a:p>
            <a:pPr lvl="2">
              <a:lnSpc>
                <a:spcPct val="100000"/>
              </a:lnSpc>
              <a:spcAft>
                <a:spcPts val="1200"/>
              </a:spcAft>
            </a:pPr>
            <a:r>
              <a:rPr lang="en-GB" sz="2100" dirty="0" smtClean="0">
                <a:latin typeface="Calibri" panose="020F0502020204030204" pitchFamily="34" charset="0"/>
                <a:ea typeface="Calibri" panose="020F0502020204030204" pitchFamily="34" charset="0"/>
              </a:rPr>
              <a:t>RTSER </a:t>
            </a:r>
            <a:r>
              <a:rPr lang="en-GB" sz="2100" dirty="0">
                <a:latin typeface="Calibri" panose="020F0502020204030204" pitchFamily="34" charset="0"/>
                <a:ea typeface="Calibri" panose="020F0502020204030204" pitchFamily="34" charset="0"/>
              </a:rPr>
              <a:t>(Real Time Soft Error Rate) test bench, made of a bank of 364 memory </a:t>
            </a:r>
            <a:r>
              <a:rPr lang="en-GB" sz="2100" dirty="0" smtClean="0">
                <a:latin typeface="Calibri" panose="020F0502020204030204" pitchFamily="34" charset="0"/>
                <a:ea typeface="Calibri" panose="020F0502020204030204" pitchFamily="34" charset="0"/>
              </a:rPr>
              <a:t>chips (3.2Gbits </a:t>
            </a:r>
            <a:r>
              <a:rPr lang="en-GB" sz="2100" dirty="0">
                <a:latin typeface="Calibri" panose="020F0502020204030204" pitchFamily="34" charset="0"/>
                <a:ea typeface="Calibri" panose="020F0502020204030204" pitchFamily="34" charset="0"/>
              </a:rPr>
              <a:t>in total) of SRAM 65 nm bulk SRAM memories from </a:t>
            </a:r>
            <a:r>
              <a:rPr lang="en-GB" sz="2100" dirty="0" smtClean="0">
                <a:latin typeface="Calibri" panose="020F0502020204030204" pitchFamily="34" charset="0"/>
                <a:ea typeface="Calibri" panose="020F0502020204030204" pitchFamily="34" charset="0"/>
              </a:rPr>
              <a:t>STMicroelectronics</a:t>
            </a:r>
          </a:p>
          <a:p>
            <a:pPr lvl="1">
              <a:lnSpc>
                <a:spcPct val="100000"/>
              </a:lnSpc>
              <a:spcAft>
                <a:spcPts val="1200"/>
              </a:spcAft>
            </a:pPr>
            <a:r>
              <a:rPr lang="en-GB" sz="2100" dirty="0" smtClean="0">
                <a:latin typeface="Calibri" panose="020F0502020204030204" pitchFamily="34" charset="0"/>
                <a:ea typeface="Calibri" panose="020F0502020204030204" pitchFamily="34" charset="0"/>
              </a:rPr>
              <a:t>Test </a:t>
            </a:r>
            <a:r>
              <a:rPr lang="en-GB" sz="2100" dirty="0">
                <a:latin typeface="Calibri" panose="020F0502020204030204" pitchFamily="34" charset="0"/>
                <a:ea typeface="Calibri" panose="020F0502020204030204" pitchFamily="34" charset="0"/>
              </a:rPr>
              <a:t>bench from </a:t>
            </a:r>
            <a:r>
              <a:rPr lang="en-GB" sz="2100" dirty="0" smtClean="0">
                <a:latin typeface="Calibri" panose="020F0502020204030204" pitchFamily="34" charset="0"/>
                <a:ea typeface="Calibri" panose="020F0502020204030204" pitchFamily="34" charset="0"/>
              </a:rPr>
              <a:t>CERN: </a:t>
            </a:r>
          </a:p>
          <a:p>
            <a:pPr lvl="2">
              <a:lnSpc>
                <a:spcPct val="100000"/>
              </a:lnSpc>
              <a:spcAft>
                <a:spcPts val="1200"/>
              </a:spcAft>
            </a:pPr>
            <a:r>
              <a:rPr lang="en-GB" sz="2100" dirty="0" smtClean="0">
                <a:latin typeface="Calibri" panose="020F0502020204030204" pitchFamily="34" charset="0"/>
                <a:ea typeface="Calibri" panose="020F0502020204030204" pitchFamily="34" charset="0"/>
              </a:rPr>
              <a:t>Two </a:t>
            </a:r>
            <a:r>
              <a:rPr lang="en-GB" sz="2100" dirty="0">
                <a:latin typeface="Calibri" panose="020F0502020204030204" pitchFamily="34" charset="0"/>
                <a:ea typeface="Calibri" panose="020F0502020204030204" pitchFamily="34" charset="0"/>
              </a:rPr>
              <a:t>SRAM 32 </a:t>
            </a:r>
            <a:r>
              <a:rPr lang="en-GB" sz="2100" dirty="0" err="1">
                <a:latin typeface="Calibri" panose="020F0502020204030204" pitchFamily="34" charset="0"/>
                <a:ea typeface="Calibri" panose="020F0502020204030204" pitchFamily="34" charset="0"/>
              </a:rPr>
              <a:t>Mbits</a:t>
            </a:r>
            <a:r>
              <a:rPr lang="en-GB" sz="2100" dirty="0">
                <a:latin typeface="Calibri" panose="020F0502020204030204" pitchFamily="34" charset="0"/>
                <a:ea typeface="Calibri" panose="020F0502020204030204" pitchFamily="34" charset="0"/>
              </a:rPr>
              <a:t> 40 nm bulk SRAM memories chips manufactured by </a:t>
            </a:r>
            <a:r>
              <a:rPr lang="en-GB" sz="2100" dirty="0" smtClean="0">
                <a:latin typeface="Calibri" panose="020F0502020204030204" pitchFamily="34" charset="0"/>
                <a:ea typeface="Calibri" panose="020F0502020204030204" pitchFamily="34" charset="0"/>
              </a:rPr>
              <a:t>ISSI (One </a:t>
            </a:r>
            <a:r>
              <a:rPr lang="en-GB" sz="2100" dirty="0">
                <a:latin typeface="Calibri" panose="020F0502020204030204" pitchFamily="34" charset="0"/>
                <a:ea typeface="Calibri" panose="020F0502020204030204" pitchFamily="34" charset="0"/>
              </a:rPr>
              <a:t>of them will be protected by a B4C shield to </a:t>
            </a:r>
            <a:r>
              <a:rPr lang="en-GB" sz="2100" dirty="0" smtClean="0">
                <a:latin typeface="Calibri" panose="020F0502020204030204" pitchFamily="34" charset="0"/>
                <a:ea typeface="Calibri" panose="020F0502020204030204" pitchFamily="34" charset="0"/>
              </a:rPr>
              <a:t>thermal neutrons)</a:t>
            </a:r>
            <a:endParaRPr lang="fr-FR" sz="2100" dirty="0"/>
          </a:p>
        </p:txBody>
      </p:sp>
    </p:spTree>
    <p:extLst>
      <p:ext uri="{BB962C8B-B14F-4D97-AF65-F5344CB8AC3E}">
        <p14:creationId xmlns:p14="http://schemas.microsoft.com/office/powerpoint/2010/main" val="27451325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263352" y="736361"/>
            <a:ext cx="11559340" cy="5861175"/>
          </a:xfrm>
        </p:spPr>
        <p:txBody>
          <a:bodyPr>
            <a:noAutofit/>
          </a:bodyPr>
          <a:lstStyle/>
          <a:p>
            <a:pPr marL="0" indent="0">
              <a:lnSpc>
                <a:spcPct val="110000"/>
              </a:lnSpc>
              <a:spcBef>
                <a:spcPts val="0"/>
              </a:spcBef>
              <a:spcAft>
                <a:spcPts val="0"/>
              </a:spcAft>
              <a:buNone/>
            </a:pPr>
            <a:r>
              <a:rPr lang="it-IT" sz="1600" dirty="0" smtClean="0"/>
              <a:t>ITER </a:t>
            </a:r>
            <a:r>
              <a:rPr lang="en-GB" sz="1600" dirty="0"/>
              <a:t>SQD/RBSG </a:t>
            </a:r>
            <a:r>
              <a:rPr lang="en-GB" sz="1600" dirty="0" smtClean="0"/>
              <a:t>group lead by Y. Le Tonqueze </a:t>
            </a:r>
            <a:endParaRPr lang="en-GB" sz="1200" dirty="0" smtClean="0"/>
          </a:p>
          <a:p>
            <a:pPr>
              <a:lnSpc>
                <a:spcPct val="110000"/>
              </a:lnSpc>
              <a:spcBef>
                <a:spcPts val="0"/>
              </a:spcBef>
              <a:spcAft>
                <a:spcPts val="0"/>
              </a:spcAft>
            </a:pPr>
            <a:r>
              <a:rPr lang="en-GB" sz="1200" b="0" dirty="0" smtClean="0">
                <a:solidFill>
                  <a:schemeClr val="tx2">
                    <a:lumMod val="75000"/>
                  </a:schemeClr>
                </a:solidFill>
              </a:rPr>
              <a:t>ACP- D. Carloni</a:t>
            </a:r>
          </a:p>
          <a:p>
            <a:pPr>
              <a:lnSpc>
                <a:spcPct val="110000"/>
              </a:lnSpc>
              <a:spcBef>
                <a:spcPts val="0"/>
              </a:spcBef>
              <a:spcAft>
                <a:spcPts val="0"/>
              </a:spcAft>
            </a:pPr>
            <a:r>
              <a:rPr lang="en-GB" sz="1200" b="0" dirty="0" smtClean="0">
                <a:solidFill>
                  <a:schemeClr val="tx2">
                    <a:lumMod val="75000"/>
                  </a:schemeClr>
                </a:solidFill>
              </a:rPr>
              <a:t>Fluid-</a:t>
            </a:r>
            <a:r>
              <a:rPr lang="en-GB" sz="1200" b="0" dirty="0" err="1" smtClean="0">
                <a:solidFill>
                  <a:schemeClr val="tx2">
                    <a:lumMod val="75000"/>
                  </a:schemeClr>
                </a:solidFill>
              </a:rPr>
              <a:t>Activ</a:t>
            </a:r>
            <a:r>
              <a:rPr lang="en-GB" sz="1200" b="0" dirty="0" smtClean="0">
                <a:solidFill>
                  <a:schemeClr val="tx2">
                    <a:lumMod val="75000"/>
                  </a:schemeClr>
                </a:solidFill>
              </a:rPr>
              <a:t> &amp; Rad. Source development- E. </a:t>
            </a:r>
            <a:r>
              <a:rPr lang="it-IT" sz="1200" b="0" dirty="0" smtClean="0">
                <a:solidFill>
                  <a:schemeClr val="tx2">
                    <a:lumMod val="75000"/>
                  </a:schemeClr>
                </a:solidFill>
              </a:rPr>
              <a:t>Polunovskiy</a:t>
            </a:r>
            <a:endParaRPr lang="en-GB" sz="1200" b="0" dirty="0" smtClean="0">
              <a:solidFill>
                <a:schemeClr val="tx2">
                  <a:lumMod val="75000"/>
                </a:schemeClr>
              </a:solidFill>
            </a:endParaRPr>
          </a:p>
          <a:p>
            <a:pPr>
              <a:lnSpc>
                <a:spcPct val="110000"/>
              </a:lnSpc>
              <a:spcBef>
                <a:spcPts val="0"/>
              </a:spcBef>
              <a:spcAft>
                <a:spcPts val="0"/>
              </a:spcAft>
            </a:pPr>
            <a:r>
              <a:rPr lang="en-GB" sz="1200" b="0" dirty="0" smtClean="0">
                <a:solidFill>
                  <a:schemeClr val="tx2">
                    <a:lumMod val="75000"/>
                  </a:schemeClr>
                </a:solidFill>
              </a:rPr>
              <a:t>Low dose measurements- M. Dapena-Febrer </a:t>
            </a:r>
            <a:r>
              <a:rPr lang="it-IT" sz="1200" b="0" dirty="0" smtClean="0">
                <a:solidFill>
                  <a:schemeClr val="tx2">
                    <a:lumMod val="75000"/>
                  </a:schemeClr>
                </a:solidFill>
              </a:rPr>
              <a:t> </a:t>
            </a:r>
          </a:p>
          <a:p>
            <a:pPr>
              <a:lnSpc>
                <a:spcPct val="110000"/>
              </a:lnSpc>
              <a:spcBef>
                <a:spcPts val="0"/>
              </a:spcBef>
              <a:spcAft>
                <a:spcPts val="0"/>
              </a:spcAft>
            </a:pPr>
            <a:r>
              <a:rPr lang="it-IT" sz="1200" b="0" dirty="0" smtClean="0">
                <a:solidFill>
                  <a:schemeClr val="tx2">
                    <a:lumMod val="75000"/>
                  </a:schemeClr>
                </a:solidFill>
              </a:rPr>
              <a:t>Neutronics &amp; VR </a:t>
            </a:r>
            <a:r>
              <a:rPr lang="it-IT" sz="1200" b="0" dirty="0" err="1" smtClean="0">
                <a:solidFill>
                  <a:schemeClr val="tx2">
                    <a:lumMod val="75000"/>
                  </a:schemeClr>
                </a:solidFill>
              </a:rPr>
              <a:t>coupling</a:t>
            </a:r>
            <a:r>
              <a:rPr lang="it-IT" sz="1200" b="0" dirty="0" smtClean="0">
                <a:solidFill>
                  <a:schemeClr val="tx2">
                    <a:lumMod val="75000"/>
                  </a:schemeClr>
                </a:solidFill>
              </a:rPr>
              <a:t> - </a:t>
            </a:r>
            <a:r>
              <a:rPr lang="en-GB" sz="1200" b="0" dirty="0">
                <a:solidFill>
                  <a:schemeClr val="tx2">
                    <a:lumMod val="75000"/>
                  </a:schemeClr>
                </a:solidFill>
              </a:rPr>
              <a:t>Y. Le Tonqueze </a:t>
            </a:r>
            <a:endParaRPr lang="en-GB" sz="1200" b="0" dirty="0" smtClean="0">
              <a:solidFill>
                <a:schemeClr val="tx2">
                  <a:lumMod val="75000"/>
                </a:schemeClr>
              </a:solidFill>
            </a:endParaRPr>
          </a:p>
          <a:p>
            <a:pPr>
              <a:lnSpc>
                <a:spcPct val="110000"/>
              </a:lnSpc>
              <a:spcBef>
                <a:spcPts val="0"/>
              </a:spcBef>
              <a:spcAft>
                <a:spcPts val="0"/>
              </a:spcAft>
            </a:pPr>
            <a:endParaRPr lang="it-IT" sz="1100" dirty="0" smtClean="0">
              <a:solidFill>
                <a:schemeClr val="tx2">
                  <a:lumMod val="75000"/>
                </a:schemeClr>
              </a:solidFill>
            </a:endParaRPr>
          </a:p>
          <a:p>
            <a:pPr marL="0" indent="0">
              <a:lnSpc>
                <a:spcPct val="110000"/>
              </a:lnSpc>
              <a:spcBef>
                <a:spcPts val="0"/>
              </a:spcBef>
              <a:spcAft>
                <a:spcPts val="0"/>
              </a:spcAft>
              <a:buNone/>
            </a:pPr>
            <a:r>
              <a:rPr lang="it-IT" sz="1600" dirty="0" smtClean="0"/>
              <a:t>F4E </a:t>
            </a:r>
            <a:r>
              <a:rPr lang="en-IE" sz="1600" dirty="0"/>
              <a:t>Analysis and Codes/ITER Delivery Department </a:t>
            </a:r>
            <a:endParaRPr lang="en-IE" sz="1200" dirty="0" smtClean="0"/>
          </a:p>
          <a:p>
            <a:pPr>
              <a:lnSpc>
                <a:spcPct val="110000"/>
              </a:lnSpc>
              <a:spcBef>
                <a:spcPts val="0"/>
              </a:spcBef>
              <a:spcAft>
                <a:spcPts val="0"/>
              </a:spcAft>
            </a:pPr>
            <a:r>
              <a:rPr lang="en-GB" sz="1200" b="0" dirty="0">
                <a:solidFill>
                  <a:schemeClr val="tx2">
                    <a:lumMod val="75000"/>
                  </a:schemeClr>
                </a:solidFill>
              </a:rPr>
              <a:t>Fluid-</a:t>
            </a:r>
            <a:r>
              <a:rPr lang="en-GB" sz="1200" b="0" dirty="0" err="1">
                <a:solidFill>
                  <a:schemeClr val="tx2">
                    <a:lumMod val="75000"/>
                  </a:schemeClr>
                </a:solidFill>
              </a:rPr>
              <a:t>Activ</a:t>
            </a:r>
            <a:r>
              <a:rPr lang="en-GB" sz="1200" b="0" dirty="0">
                <a:solidFill>
                  <a:schemeClr val="tx2">
                    <a:lumMod val="75000"/>
                  </a:schemeClr>
                </a:solidFill>
              </a:rPr>
              <a:t>. At JSI, JET Be </a:t>
            </a:r>
            <a:r>
              <a:rPr lang="en-GB" sz="1200" b="0" dirty="0" err="1">
                <a:solidFill>
                  <a:schemeClr val="tx2">
                    <a:lumMod val="75000"/>
                  </a:schemeClr>
                </a:solidFill>
              </a:rPr>
              <a:t>photoneutrons</a:t>
            </a:r>
            <a:r>
              <a:rPr lang="en-GB" sz="1200" b="0" dirty="0">
                <a:solidFill>
                  <a:schemeClr val="tx2">
                    <a:lumMod val="75000"/>
                  </a:schemeClr>
                </a:solidFill>
              </a:rPr>
              <a:t> &amp; water act. experiment </a:t>
            </a:r>
            <a:r>
              <a:rPr lang="en-GB" sz="1200" b="0" dirty="0" smtClean="0">
                <a:solidFill>
                  <a:schemeClr val="tx2">
                    <a:lumMod val="75000"/>
                  </a:schemeClr>
                </a:solidFill>
              </a:rPr>
              <a:t>R. Pampin, </a:t>
            </a:r>
            <a:r>
              <a:rPr lang="it-IT" sz="1200" b="0" dirty="0" smtClean="0">
                <a:solidFill>
                  <a:schemeClr val="tx2">
                    <a:lumMod val="75000"/>
                  </a:schemeClr>
                </a:solidFill>
              </a:rPr>
              <a:t>M. Fabbri, F. </a:t>
            </a:r>
            <a:r>
              <a:rPr lang="it-IT" sz="1200" b="0" dirty="0" err="1" smtClean="0">
                <a:solidFill>
                  <a:schemeClr val="tx2">
                    <a:lumMod val="75000"/>
                  </a:schemeClr>
                </a:solidFill>
              </a:rPr>
              <a:t>Cau</a:t>
            </a:r>
            <a:r>
              <a:rPr lang="it-IT" sz="1200" b="0" dirty="0" smtClean="0">
                <a:solidFill>
                  <a:schemeClr val="tx2">
                    <a:lumMod val="75000"/>
                  </a:schemeClr>
                </a:solidFill>
              </a:rPr>
              <a:t> &amp; E. </a:t>
            </a:r>
            <a:r>
              <a:rPr lang="it-IT" sz="1200" b="0" dirty="0" err="1" smtClean="0">
                <a:solidFill>
                  <a:schemeClr val="tx2">
                    <a:lumMod val="75000"/>
                  </a:schemeClr>
                </a:solidFill>
              </a:rPr>
              <a:t>Masià</a:t>
            </a:r>
            <a:endParaRPr lang="en-GB" sz="1200" b="0" dirty="0">
              <a:solidFill>
                <a:schemeClr val="tx2">
                  <a:lumMod val="75000"/>
                </a:schemeClr>
              </a:solidFill>
            </a:endParaRPr>
          </a:p>
          <a:p>
            <a:pPr>
              <a:lnSpc>
                <a:spcPct val="110000"/>
              </a:lnSpc>
              <a:spcBef>
                <a:spcPts val="0"/>
              </a:spcBef>
              <a:spcAft>
                <a:spcPts val="0"/>
              </a:spcAft>
            </a:pPr>
            <a:r>
              <a:rPr lang="en-GB" sz="1200" b="0" dirty="0" smtClean="0">
                <a:solidFill>
                  <a:schemeClr val="tx2">
                    <a:lumMod val="75000"/>
                  </a:schemeClr>
                </a:solidFill>
              </a:rPr>
              <a:t>ACP + JET NEXP, ACT- M. Fabbri</a:t>
            </a:r>
          </a:p>
          <a:p>
            <a:pPr>
              <a:lnSpc>
                <a:spcPct val="110000"/>
              </a:lnSpc>
              <a:spcBef>
                <a:spcPts val="0"/>
              </a:spcBef>
              <a:spcAft>
                <a:spcPts val="0"/>
              </a:spcAft>
            </a:pPr>
            <a:endParaRPr lang="it-IT" sz="1100" dirty="0" smtClean="0">
              <a:solidFill>
                <a:schemeClr val="tx2">
                  <a:lumMod val="75000"/>
                </a:schemeClr>
              </a:solidFill>
            </a:endParaRPr>
          </a:p>
          <a:p>
            <a:pPr marL="0" indent="0">
              <a:lnSpc>
                <a:spcPct val="110000"/>
              </a:lnSpc>
              <a:spcBef>
                <a:spcPts val="0"/>
              </a:spcBef>
              <a:spcAft>
                <a:spcPts val="0"/>
              </a:spcAft>
              <a:buNone/>
            </a:pPr>
            <a:r>
              <a:rPr lang="it-IT" sz="1600" dirty="0" smtClean="0"/>
              <a:t>DEMO neutronics, design, </a:t>
            </a:r>
            <a:r>
              <a:rPr lang="it-IT" sz="1600" dirty="0" err="1"/>
              <a:t>s</a:t>
            </a:r>
            <a:r>
              <a:rPr lang="it-IT" sz="1600" dirty="0" err="1" smtClean="0"/>
              <a:t>afety</a:t>
            </a:r>
            <a:r>
              <a:rPr lang="it-IT" sz="1600" dirty="0" smtClean="0"/>
              <a:t> </a:t>
            </a:r>
            <a:endParaRPr lang="it-IT" sz="1200" dirty="0" smtClean="0"/>
          </a:p>
          <a:p>
            <a:pPr>
              <a:lnSpc>
                <a:spcPct val="110000"/>
              </a:lnSpc>
              <a:spcBef>
                <a:spcPts val="0"/>
              </a:spcBef>
              <a:spcAft>
                <a:spcPts val="0"/>
              </a:spcAft>
            </a:pPr>
            <a:r>
              <a:rPr lang="it-IT" sz="1200" b="0" dirty="0" smtClean="0">
                <a:solidFill>
                  <a:schemeClr val="tx2">
                    <a:lumMod val="75000"/>
                  </a:schemeClr>
                </a:solidFill>
              </a:rPr>
              <a:t>D. Leichtle</a:t>
            </a:r>
            <a:r>
              <a:rPr lang="it-IT" sz="1200" b="0" dirty="0">
                <a:solidFill>
                  <a:schemeClr val="tx2">
                    <a:lumMod val="75000"/>
                  </a:schemeClr>
                </a:solidFill>
              </a:rPr>
              <a:t>, </a:t>
            </a:r>
            <a:r>
              <a:rPr lang="it-IT" sz="1200" b="0" dirty="0" smtClean="0">
                <a:solidFill>
                  <a:schemeClr val="tx2">
                    <a:lumMod val="75000"/>
                  </a:schemeClr>
                </a:solidFill>
              </a:rPr>
              <a:t>I. Moscato,  J</a:t>
            </a:r>
            <a:r>
              <a:rPr lang="it-IT" sz="1200" b="0" dirty="0">
                <a:solidFill>
                  <a:schemeClr val="tx2">
                    <a:lumMod val="75000"/>
                  </a:schemeClr>
                </a:solidFill>
              </a:rPr>
              <a:t>. </a:t>
            </a:r>
            <a:r>
              <a:rPr lang="it-IT" sz="1200" b="0" dirty="0" smtClean="0">
                <a:solidFill>
                  <a:schemeClr val="tx2">
                    <a:lumMod val="75000"/>
                  </a:schemeClr>
                </a:solidFill>
              </a:rPr>
              <a:t>Elbez-Uzan</a:t>
            </a:r>
          </a:p>
          <a:p>
            <a:pPr marL="0" indent="0">
              <a:lnSpc>
                <a:spcPct val="110000"/>
              </a:lnSpc>
              <a:spcBef>
                <a:spcPts val="0"/>
              </a:spcBef>
              <a:spcAft>
                <a:spcPts val="0"/>
              </a:spcAft>
              <a:buNone/>
            </a:pPr>
            <a:endParaRPr lang="it-IT" sz="1100" dirty="0">
              <a:solidFill>
                <a:schemeClr val="tx2">
                  <a:lumMod val="75000"/>
                </a:schemeClr>
              </a:solidFill>
            </a:endParaRPr>
          </a:p>
          <a:p>
            <a:pPr marL="0" indent="0">
              <a:lnSpc>
                <a:spcPct val="110000"/>
              </a:lnSpc>
              <a:spcBef>
                <a:spcPts val="0"/>
              </a:spcBef>
              <a:spcAft>
                <a:spcPts val="0"/>
              </a:spcAft>
              <a:buNone/>
            </a:pPr>
            <a:r>
              <a:rPr lang="it-IT" sz="1600" dirty="0" smtClean="0"/>
              <a:t> </a:t>
            </a:r>
            <a:r>
              <a:rPr lang="it-IT" sz="1600" dirty="0"/>
              <a:t>US </a:t>
            </a:r>
            <a:r>
              <a:rPr lang="it-IT" sz="1600" dirty="0" smtClean="0"/>
              <a:t>ORNL</a:t>
            </a:r>
            <a:endParaRPr lang="it-IT" sz="1200" dirty="0" smtClean="0"/>
          </a:p>
          <a:p>
            <a:pPr marL="0" indent="0">
              <a:lnSpc>
                <a:spcPct val="110000"/>
              </a:lnSpc>
              <a:spcBef>
                <a:spcPts val="0"/>
              </a:spcBef>
              <a:spcAft>
                <a:spcPts val="0"/>
              </a:spcAft>
              <a:buNone/>
            </a:pPr>
            <a:r>
              <a:rPr lang="it-IT" sz="1200" b="0" dirty="0" smtClean="0">
                <a:solidFill>
                  <a:schemeClr val="tx2">
                    <a:lumMod val="75000"/>
                  </a:schemeClr>
                </a:solidFill>
              </a:rPr>
              <a:t>Collaboration </a:t>
            </a:r>
            <a:r>
              <a:rPr lang="it-IT" sz="1200" b="0" dirty="0" err="1" smtClean="0">
                <a:solidFill>
                  <a:schemeClr val="tx2">
                    <a:lumMod val="75000"/>
                  </a:schemeClr>
                </a:solidFill>
              </a:rPr>
              <a:t>within</a:t>
            </a:r>
            <a:r>
              <a:rPr lang="it-IT" sz="1200" b="0" dirty="0" smtClean="0">
                <a:solidFill>
                  <a:schemeClr val="tx2">
                    <a:lumMod val="75000"/>
                  </a:schemeClr>
                </a:solidFill>
              </a:rPr>
              <a:t> </a:t>
            </a:r>
            <a:r>
              <a:rPr lang="it-IT" sz="1200" dirty="0" smtClean="0">
                <a:solidFill>
                  <a:schemeClr val="tx2">
                    <a:lumMod val="75000"/>
                  </a:schemeClr>
                </a:solidFill>
              </a:rPr>
              <a:t>JET NEXP to benchmark neutronics code – ADVANTG+ R2S-ORNL </a:t>
            </a:r>
          </a:p>
          <a:p>
            <a:pPr marL="0" indent="0">
              <a:lnSpc>
                <a:spcPct val="110000"/>
              </a:lnSpc>
              <a:spcBef>
                <a:spcPts val="0"/>
              </a:spcBef>
              <a:spcAft>
                <a:spcPts val="0"/>
              </a:spcAft>
              <a:buNone/>
            </a:pPr>
            <a:r>
              <a:rPr lang="it-IT" sz="1200" dirty="0" smtClean="0">
                <a:solidFill>
                  <a:schemeClr val="tx2">
                    <a:lumMod val="75000"/>
                  </a:schemeClr>
                </a:solidFill>
              </a:rPr>
              <a:t>&amp; Neu-VR </a:t>
            </a:r>
            <a:r>
              <a:rPr lang="it-IT" sz="1200" dirty="0" err="1" smtClean="0">
                <a:solidFill>
                  <a:schemeClr val="tx2">
                    <a:lumMod val="75000"/>
                  </a:schemeClr>
                </a:solidFill>
              </a:rPr>
              <a:t>coupling</a:t>
            </a:r>
            <a:endParaRPr lang="it-IT" sz="1200" dirty="0" smtClean="0">
              <a:solidFill>
                <a:schemeClr val="tx2">
                  <a:lumMod val="75000"/>
                </a:schemeClr>
              </a:solidFill>
            </a:endParaRPr>
          </a:p>
          <a:p>
            <a:pPr marL="0" indent="0">
              <a:lnSpc>
                <a:spcPct val="110000"/>
              </a:lnSpc>
              <a:spcBef>
                <a:spcPts val="0"/>
              </a:spcBef>
              <a:spcAft>
                <a:spcPts val="0"/>
              </a:spcAft>
              <a:buNone/>
            </a:pPr>
            <a:r>
              <a:rPr lang="en-US" sz="1200" b="0" dirty="0">
                <a:solidFill>
                  <a:schemeClr val="tx2">
                    <a:lumMod val="75000"/>
                  </a:schemeClr>
                </a:solidFill>
              </a:rPr>
              <a:t>R.E. Grove</a:t>
            </a:r>
            <a:r>
              <a:rPr lang="it-IT" sz="1200" b="0" dirty="0">
                <a:solidFill>
                  <a:schemeClr val="tx2">
                    <a:lumMod val="75000"/>
                  </a:schemeClr>
                </a:solidFill>
              </a:rPr>
              <a:t>, </a:t>
            </a:r>
            <a:r>
              <a:rPr lang="en-US" sz="1200" b="0" dirty="0">
                <a:solidFill>
                  <a:schemeClr val="tx2">
                    <a:lumMod val="75000"/>
                  </a:schemeClr>
                </a:solidFill>
              </a:rPr>
              <a:t>B. Kos</a:t>
            </a:r>
            <a:r>
              <a:rPr lang="it-IT" sz="1200" b="0" dirty="0">
                <a:solidFill>
                  <a:schemeClr val="tx2">
                    <a:lumMod val="75000"/>
                  </a:schemeClr>
                </a:solidFill>
              </a:rPr>
              <a:t>, M. Loughlin, </a:t>
            </a:r>
            <a:r>
              <a:rPr lang="en-US" sz="1200" b="0" dirty="0">
                <a:solidFill>
                  <a:schemeClr val="tx2">
                    <a:lumMod val="75000"/>
                  </a:schemeClr>
                </a:solidFill>
              </a:rPr>
              <a:t>T.M. Pandya</a:t>
            </a:r>
            <a:endParaRPr lang="it-IT" sz="1200" b="0" dirty="0">
              <a:solidFill>
                <a:schemeClr val="tx2">
                  <a:lumMod val="75000"/>
                </a:schemeClr>
              </a:solidFill>
            </a:endParaRPr>
          </a:p>
          <a:p>
            <a:pPr>
              <a:lnSpc>
                <a:spcPct val="110000"/>
              </a:lnSpc>
              <a:spcBef>
                <a:spcPts val="0"/>
              </a:spcBef>
              <a:spcAft>
                <a:spcPts val="0"/>
              </a:spcAft>
            </a:pPr>
            <a:r>
              <a:rPr lang="en-US" sz="1200" b="0" dirty="0" smtClean="0">
                <a:solidFill>
                  <a:schemeClr val="tx2">
                    <a:lumMod val="75000"/>
                  </a:schemeClr>
                </a:solidFill>
              </a:rPr>
              <a:t>EU/US </a:t>
            </a:r>
            <a:r>
              <a:rPr lang="en-US" sz="1200" b="0" dirty="0">
                <a:solidFill>
                  <a:schemeClr val="tx2">
                    <a:lumMod val="75000"/>
                  </a:schemeClr>
                </a:solidFill>
              </a:rPr>
              <a:t>collaboration under JET3 established 2015 through 2018</a:t>
            </a:r>
          </a:p>
          <a:p>
            <a:pPr>
              <a:lnSpc>
                <a:spcPct val="110000"/>
              </a:lnSpc>
              <a:spcBef>
                <a:spcPts val="0"/>
              </a:spcBef>
              <a:spcAft>
                <a:spcPts val="0"/>
              </a:spcAft>
            </a:pPr>
            <a:r>
              <a:rPr lang="en-US" sz="1200" b="0" dirty="0">
                <a:solidFill>
                  <a:schemeClr val="tx2">
                    <a:lumMod val="75000"/>
                  </a:schemeClr>
                </a:solidFill>
              </a:rPr>
              <a:t>Extended to 2019-2020 and expanded </a:t>
            </a:r>
            <a:r>
              <a:rPr lang="en-US" sz="1200" b="0" dirty="0" smtClean="0">
                <a:solidFill>
                  <a:schemeClr val="tx2">
                    <a:lumMod val="75000"/>
                  </a:schemeClr>
                </a:solidFill>
              </a:rPr>
              <a:t>to PPPT</a:t>
            </a:r>
            <a:endParaRPr lang="en-US" sz="1200" b="0" dirty="0">
              <a:solidFill>
                <a:schemeClr val="tx2">
                  <a:lumMod val="75000"/>
                </a:schemeClr>
              </a:solidFill>
            </a:endParaRPr>
          </a:p>
          <a:p>
            <a:pPr>
              <a:lnSpc>
                <a:spcPct val="110000"/>
              </a:lnSpc>
              <a:spcBef>
                <a:spcPts val="0"/>
              </a:spcBef>
              <a:spcAft>
                <a:spcPts val="0"/>
              </a:spcAft>
            </a:pPr>
            <a:r>
              <a:rPr lang="en-US" sz="1200" b="0" dirty="0">
                <a:solidFill>
                  <a:schemeClr val="tx2">
                    <a:lumMod val="75000"/>
                  </a:schemeClr>
                </a:solidFill>
              </a:rPr>
              <a:t>Extended to end of </a:t>
            </a:r>
            <a:r>
              <a:rPr lang="en-US" sz="1200" b="0" dirty="0" smtClean="0">
                <a:solidFill>
                  <a:schemeClr val="tx2">
                    <a:lumMod val="75000"/>
                  </a:schemeClr>
                </a:solidFill>
              </a:rPr>
              <a:t>2022 </a:t>
            </a:r>
            <a:r>
              <a:rPr lang="en-US" sz="1200" b="0" dirty="0">
                <a:solidFill>
                  <a:schemeClr val="tx2">
                    <a:lumMod val="75000"/>
                  </a:schemeClr>
                </a:solidFill>
              </a:rPr>
              <a:t>under </a:t>
            </a:r>
            <a:r>
              <a:rPr lang="en-US" sz="1200" b="0" dirty="0" smtClean="0">
                <a:solidFill>
                  <a:schemeClr val="tx2">
                    <a:lumMod val="75000"/>
                  </a:schemeClr>
                </a:solidFill>
              </a:rPr>
              <a:t>PrIO </a:t>
            </a:r>
            <a:r>
              <a:rPr lang="en-US" sz="1200" b="0" dirty="0">
                <a:solidFill>
                  <a:schemeClr val="tx2">
                    <a:lumMod val="75000"/>
                  </a:schemeClr>
                </a:solidFill>
              </a:rPr>
              <a:t>and </a:t>
            </a:r>
            <a:r>
              <a:rPr lang="en-US" sz="1200" b="0" dirty="0" smtClean="0">
                <a:solidFill>
                  <a:schemeClr val="tx2">
                    <a:lumMod val="75000"/>
                  </a:schemeClr>
                </a:solidFill>
              </a:rPr>
              <a:t>DEMO neutronics</a:t>
            </a:r>
          </a:p>
          <a:p>
            <a:pPr>
              <a:lnSpc>
                <a:spcPct val="110000"/>
              </a:lnSpc>
              <a:spcBef>
                <a:spcPts val="0"/>
              </a:spcBef>
              <a:spcAft>
                <a:spcPts val="0"/>
              </a:spcAft>
            </a:pPr>
            <a:r>
              <a:rPr lang="en-US" sz="1200" i="1" dirty="0" smtClean="0"/>
              <a:t>Extended </a:t>
            </a:r>
            <a:r>
              <a:rPr lang="en-US" sz="1200" i="1" dirty="0"/>
              <a:t>and expanded </a:t>
            </a:r>
            <a:r>
              <a:rPr lang="en-US" sz="1200" i="1" dirty="0" smtClean="0"/>
              <a:t>to 2025 (</a:t>
            </a:r>
            <a:r>
              <a:rPr lang="it-IT" sz="1200" i="1" dirty="0" smtClean="0"/>
              <a:t>TD/RK-23-19- </a:t>
            </a:r>
            <a:r>
              <a:rPr lang="it-IT" sz="1200" i="1" dirty="0" err="1" smtClean="0"/>
              <a:t>dated</a:t>
            </a:r>
            <a:r>
              <a:rPr lang="it-IT" sz="1200" i="1" dirty="0" smtClean="0"/>
              <a:t> 15/02/2023)</a:t>
            </a:r>
          </a:p>
          <a:p>
            <a:pPr>
              <a:lnSpc>
                <a:spcPct val="110000"/>
              </a:lnSpc>
              <a:spcBef>
                <a:spcPts val="0"/>
              </a:spcBef>
              <a:spcAft>
                <a:spcPts val="0"/>
              </a:spcAft>
            </a:pPr>
            <a:endParaRPr lang="it-IT" sz="800" i="1" dirty="0" smtClean="0"/>
          </a:p>
          <a:p>
            <a:pPr marL="0" indent="0">
              <a:lnSpc>
                <a:spcPct val="110000"/>
              </a:lnSpc>
              <a:spcBef>
                <a:spcPts val="0"/>
              </a:spcBef>
              <a:spcAft>
                <a:spcPts val="0"/>
              </a:spcAft>
              <a:buNone/>
            </a:pPr>
            <a:r>
              <a:rPr lang="it-IT" sz="1600" dirty="0" smtClean="0"/>
              <a:t>CERN</a:t>
            </a:r>
            <a:endParaRPr lang="it-IT" sz="800" dirty="0"/>
          </a:p>
          <a:p>
            <a:pPr marL="0" indent="0">
              <a:lnSpc>
                <a:spcPct val="110000"/>
              </a:lnSpc>
              <a:spcBef>
                <a:spcPts val="0"/>
              </a:spcBef>
              <a:spcAft>
                <a:spcPts val="0"/>
              </a:spcAft>
              <a:buNone/>
            </a:pPr>
            <a:r>
              <a:rPr lang="it-IT" sz="1200" b="0" dirty="0">
                <a:solidFill>
                  <a:schemeClr val="tx2">
                    <a:lumMod val="75000"/>
                  </a:schemeClr>
                </a:solidFill>
              </a:rPr>
              <a:t>Collaboration </a:t>
            </a:r>
            <a:r>
              <a:rPr lang="it-IT" sz="1200" b="0" dirty="0" err="1">
                <a:solidFill>
                  <a:schemeClr val="tx2">
                    <a:lumMod val="75000"/>
                  </a:schemeClr>
                </a:solidFill>
              </a:rPr>
              <a:t>within</a:t>
            </a:r>
            <a:r>
              <a:rPr lang="it-IT" sz="1200" b="0" dirty="0">
                <a:solidFill>
                  <a:schemeClr val="tx2">
                    <a:lumMod val="75000"/>
                  </a:schemeClr>
                </a:solidFill>
              </a:rPr>
              <a:t> </a:t>
            </a:r>
            <a:r>
              <a:rPr lang="it-IT" sz="1200" dirty="0">
                <a:solidFill>
                  <a:schemeClr val="tx2">
                    <a:lumMod val="75000"/>
                  </a:schemeClr>
                </a:solidFill>
              </a:rPr>
              <a:t>JET </a:t>
            </a:r>
            <a:r>
              <a:rPr lang="it-IT" sz="1200" dirty="0" smtClean="0">
                <a:solidFill>
                  <a:schemeClr val="tx2">
                    <a:lumMod val="75000"/>
                  </a:schemeClr>
                </a:solidFill>
              </a:rPr>
              <a:t>SEE </a:t>
            </a:r>
            <a:r>
              <a:rPr lang="it-IT" sz="1200" dirty="0">
                <a:solidFill>
                  <a:schemeClr val="tx2">
                    <a:lumMod val="75000"/>
                  </a:schemeClr>
                </a:solidFill>
              </a:rPr>
              <a:t>to </a:t>
            </a:r>
            <a:r>
              <a:rPr lang="it-IT" sz="1200" dirty="0" smtClean="0">
                <a:solidFill>
                  <a:schemeClr val="tx2">
                    <a:lumMod val="75000"/>
                  </a:schemeClr>
                </a:solidFill>
              </a:rPr>
              <a:t>test </a:t>
            </a:r>
            <a:r>
              <a:rPr lang="it-IT" sz="1200" dirty="0" err="1" smtClean="0">
                <a:solidFill>
                  <a:schemeClr val="tx2">
                    <a:lumMod val="75000"/>
                  </a:schemeClr>
                </a:solidFill>
              </a:rPr>
              <a:t>electronics</a:t>
            </a:r>
            <a:endParaRPr lang="it-IT" sz="1200" dirty="0" smtClean="0">
              <a:solidFill>
                <a:schemeClr val="tx2">
                  <a:lumMod val="75000"/>
                </a:schemeClr>
              </a:solidFill>
            </a:endParaRPr>
          </a:p>
          <a:p>
            <a:pPr>
              <a:lnSpc>
                <a:spcPct val="110000"/>
              </a:lnSpc>
              <a:spcBef>
                <a:spcPts val="0"/>
              </a:spcBef>
              <a:spcAft>
                <a:spcPts val="0"/>
              </a:spcAft>
            </a:pPr>
            <a:r>
              <a:rPr lang="it-IT" sz="1200" b="0" dirty="0" smtClean="0">
                <a:solidFill>
                  <a:schemeClr val="tx2">
                    <a:lumMod val="75000"/>
                  </a:schemeClr>
                </a:solidFill>
              </a:rPr>
              <a:t>M. Dentan, M. Cecchetto, R. Garcia Alia</a:t>
            </a:r>
            <a:endParaRPr lang="it-IT" sz="1200" b="0" dirty="0">
              <a:solidFill>
                <a:schemeClr val="tx2">
                  <a:lumMod val="75000"/>
                </a:schemeClr>
              </a:solidFill>
            </a:endParaRPr>
          </a:p>
          <a:p>
            <a:pPr marL="0" indent="0">
              <a:lnSpc>
                <a:spcPct val="110000"/>
              </a:lnSpc>
              <a:spcBef>
                <a:spcPts val="0"/>
              </a:spcBef>
              <a:spcAft>
                <a:spcPts val="0"/>
              </a:spcAft>
              <a:buNone/>
            </a:pPr>
            <a:endParaRPr lang="it-IT" sz="1200" dirty="0">
              <a:solidFill>
                <a:schemeClr val="tx2">
                  <a:lumMod val="75000"/>
                </a:schemeClr>
              </a:solidFill>
            </a:endParaRPr>
          </a:p>
          <a:p>
            <a:pPr>
              <a:lnSpc>
                <a:spcPct val="110000"/>
              </a:lnSpc>
              <a:spcBef>
                <a:spcPts val="0"/>
              </a:spcBef>
              <a:spcAft>
                <a:spcPts val="0"/>
              </a:spcAft>
            </a:pPr>
            <a:endParaRPr lang="en-US" sz="1200" i="1" dirty="0"/>
          </a:p>
        </p:txBody>
      </p:sp>
      <p:sp>
        <p:nvSpPr>
          <p:cNvPr id="3" name="Titolo 2"/>
          <p:cNvSpPr>
            <a:spLocks noGrp="1"/>
          </p:cNvSpPr>
          <p:nvPr>
            <p:ph type="title"/>
          </p:nvPr>
        </p:nvSpPr>
        <p:spPr/>
        <p:txBody>
          <a:bodyPr/>
          <a:lstStyle/>
          <a:p>
            <a:r>
              <a:rPr lang="it-IT" dirty="0" smtClean="0"/>
              <a:t>Active Collaboration EUROfusion PrIO SP5</a:t>
            </a:r>
            <a:endParaRPr lang="it-IT" dirty="0"/>
          </a:p>
        </p:txBody>
      </p:sp>
      <p:sp>
        <p:nvSpPr>
          <p:cNvPr id="5" name="Rettangolo 4"/>
          <p:cNvSpPr/>
          <p:nvPr/>
        </p:nvSpPr>
        <p:spPr>
          <a:xfrm>
            <a:off x="179128" y="5013176"/>
            <a:ext cx="4824536" cy="2566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p:cNvSpPr/>
          <p:nvPr/>
        </p:nvSpPr>
        <p:spPr>
          <a:xfrm>
            <a:off x="263352" y="5373216"/>
            <a:ext cx="4824536" cy="862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CasellaDiTesto 13"/>
          <p:cNvSpPr txBox="1"/>
          <p:nvPr/>
        </p:nvSpPr>
        <p:spPr>
          <a:xfrm>
            <a:off x="6265431" y="3009339"/>
            <a:ext cx="5616624" cy="1200329"/>
          </a:xfrm>
          <a:prstGeom prst="rect">
            <a:avLst/>
          </a:prstGeom>
          <a:noFill/>
        </p:spPr>
        <p:txBody>
          <a:bodyPr wrap="square" rtlCol="0">
            <a:spAutoFit/>
          </a:bodyPr>
          <a:lstStyle/>
          <a:p>
            <a:r>
              <a:rPr lang="it-IT" dirty="0" smtClean="0"/>
              <a:t>ADVANTG workshop </a:t>
            </a:r>
            <a:r>
              <a:rPr lang="it-IT" dirty="0" err="1" smtClean="0"/>
              <a:t>hold</a:t>
            </a:r>
            <a:r>
              <a:rPr lang="it-IT" dirty="0" smtClean="0"/>
              <a:t> on 30 May-1 </a:t>
            </a:r>
            <a:r>
              <a:rPr lang="it-IT" dirty="0" err="1" smtClean="0"/>
              <a:t>June</a:t>
            </a:r>
            <a:r>
              <a:rPr lang="it-IT" dirty="0" smtClean="0"/>
              <a:t> 2023 </a:t>
            </a:r>
            <a:r>
              <a:rPr lang="it-IT" dirty="0" err="1" smtClean="0"/>
              <a:t>at</a:t>
            </a:r>
            <a:r>
              <a:rPr lang="it-IT" dirty="0" smtClean="0"/>
              <a:t> ORNL- 13 </a:t>
            </a:r>
            <a:r>
              <a:rPr lang="it-IT" dirty="0" err="1" smtClean="0"/>
              <a:t>attendees</a:t>
            </a:r>
            <a:r>
              <a:rPr lang="it-IT" dirty="0" smtClean="0"/>
              <a:t> from EU+F4E (7 in </a:t>
            </a:r>
            <a:r>
              <a:rPr lang="it-IT" dirty="0" err="1" smtClean="0"/>
              <a:t>person</a:t>
            </a:r>
            <a:r>
              <a:rPr lang="it-IT" dirty="0" smtClean="0"/>
              <a:t>) + 11 ORNL </a:t>
            </a:r>
          </a:p>
          <a:p>
            <a:endParaRPr lang="it-IT" dirty="0"/>
          </a:p>
          <a:p>
            <a:r>
              <a:rPr lang="it-IT" dirty="0" smtClean="0"/>
              <a:t>Applications to JET, ITER &amp; DEMO</a:t>
            </a:r>
            <a:endParaRPr lang="it-IT" dirty="0"/>
          </a:p>
        </p:txBody>
      </p:sp>
      <p:sp>
        <p:nvSpPr>
          <p:cNvPr id="7" name="Rettangolo 6"/>
          <p:cNvSpPr/>
          <p:nvPr/>
        </p:nvSpPr>
        <p:spPr>
          <a:xfrm>
            <a:off x="6168008" y="2852936"/>
            <a:ext cx="5904656" cy="1402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AutoShape 2" descr="https://previews.dropbox.com/p/thumb/AB6C7vSqfk46VpD7-ZN-dj232uxgOH16jOFdwJQ5ehNhr-P-Hv74fO8tqzLKmXRepUCTIE4V_KEcEzhq0rlL6pPgDD7FF5oV3P2rNVMhJwZSC2uTWUfqH5u44yv7_gjdwFApTn96SPBGl7GX2Rw74LFDUIhyQoiygjyWmiCmGuDP5B1mFZSB47mjQ3xxm_HJ_TfDBZJQbEzaK7JU2lvaZAnq4NaHaQgqNZWG2f6x9XKjdJrc3Jd-uc-gN1JsYwXeI9MXYdyJiSt5YhMY0AXDQ-BZG_y3eOtsryhUXGKbzax7_I9_2CXq-kSWq_G4WMOKcB-1Bty4npdwcFzXNLHXFl4UDa4WeHMwPnKzUO1TvxvNG98uiP6sEKTtYyWwgkvsAH4/p.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192" y="4369984"/>
            <a:ext cx="3086619" cy="2314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ttore 2 8"/>
          <p:cNvCxnSpPr/>
          <p:nvPr/>
        </p:nvCxnSpPr>
        <p:spPr>
          <a:xfrm>
            <a:off x="4655840" y="980728"/>
            <a:ext cx="10801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5951984" y="764704"/>
            <a:ext cx="5976664" cy="646331"/>
          </a:xfrm>
          <a:prstGeom prst="rect">
            <a:avLst/>
          </a:prstGeom>
          <a:noFill/>
        </p:spPr>
        <p:txBody>
          <a:bodyPr wrap="square" rtlCol="0">
            <a:spAutoFit/>
          </a:bodyPr>
          <a:lstStyle/>
          <a:p>
            <a:r>
              <a:rPr lang="it-IT" dirty="0" smtClean="0"/>
              <a:t>First meeting on 13/06 to </a:t>
            </a:r>
            <a:r>
              <a:rPr lang="it-IT" dirty="0" err="1" smtClean="0"/>
              <a:t>discuss</a:t>
            </a:r>
            <a:r>
              <a:rPr lang="it-IT" dirty="0" smtClean="0"/>
              <a:t> PrIO </a:t>
            </a:r>
            <a:r>
              <a:rPr lang="it-IT" dirty="0" err="1" smtClean="0"/>
              <a:t>support</a:t>
            </a:r>
            <a:r>
              <a:rPr lang="it-IT" dirty="0" smtClean="0"/>
              <a:t> to new ITER baseline</a:t>
            </a:r>
            <a:endParaRPr lang="it-IT" dirty="0"/>
          </a:p>
        </p:txBody>
      </p:sp>
      <p:sp>
        <p:nvSpPr>
          <p:cNvPr id="6" name="ZoneTexte 5"/>
          <p:cNvSpPr txBox="1"/>
          <p:nvPr/>
        </p:nvSpPr>
        <p:spPr>
          <a:xfrm>
            <a:off x="105926" y="6488668"/>
            <a:ext cx="987771" cy="369332"/>
          </a:xfrm>
          <a:prstGeom prst="rect">
            <a:avLst/>
          </a:prstGeom>
          <a:noFill/>
        </p:spPr>
        <p:txBody>
          <a:bodyPr wrap="none" rtlCol="0">
            <a:spAutoFit/>
          </a:bodyPr>
          <a:lstStyle/>
          <a:p>
            <a:r>
              <a:rPr lang="fr-FR" dirty="0" smtClean="0"/>
              <a:t>S. Villari </a:t>
            </a:r>
            <a:endParaRPr lang="fr-FR" dirty="0"/>
          </a:p>
        </p:txBody>
      </p:sp>
      <p:sp>
        <p:nvSpPr>
          <p:cNvPr id="10" name="Espace réservé du pied de page 9"/>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12" name="Espace réservé du numéro de diapositive 11"/>
          <p:cNvSpPr>
            <a:spLocks noGrp="1"/>
          </p:cNvSpPr>
          <p:nvPr>
            <p:ph type="sldNum" sz="quarter" idx="12"/>
          </p:nvPr>
        </p:nvSpPr>
        <p:spPr/>
        <p:txBody>
          <a:bodyPr/>
          <a:lstStyle/>
          <a:p>
            <a:fld id="{6A6D9FA1-99C7-4910-8E32-B85D378B0060}" type="slidenum">
              <a:rPr lang="en-GB" smtClean="0"/>
              <a:pPr/>
              <a:t>62</a:t>
            </a:fld>
            <a:endParaRPr lang="en-GB" dirty="0"/>
          </a:p>
        </p:txBody>
      </p:sp>
    </p:spTree>
    <p:extLst>
      <p:ext uri="{BB962C8B-B14F-4D97-AF65-F5344CB8AC3E}">
        <p14:creationId xmlns:p14="http://schemas.microsoft.com/office/powerpoint/2010/main" val="2306048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solidFill>
                  <a:schemeClr val="tx1">
                    <a:lumMod val="75000"/>
                    <a:lumOff val="25000"/>
                  </a:schemeClr>
                </a:solidFill>
                <a:latin typeface="Calibri" panose="020F0502020204030204" pitchFamily="34" charset="0"/>
                <a:ea typeface="SimSun" panose="02010600030101010101" pitchFamily="2" charset="-122"/>
              </a:rPr>
              <a:t>SP-3.	Plant systems and plasma </a:t>
            </a:r>
            <a:r>
              <a:rPr lang="en-US" dirty="0" smtClean="0">
                <a:solidFill>
                  <a:schemeClr val="tx1">
                    <a:lumMod val="75000"/>
                    <a:lumOff val="25000"/>
                  </a:schemeClr>
                </a:solidFill>
                <a:latin typeface="Calibri" panose="020F0502020204030204" pitchFamily="34" charset="0"/>
                <a:ea typeface="SimSun" panose="02010600030101010101" pitchFamily="2" charset="-122"/>
              </a:rPr>
              <a:t>operation</a:t>
            </a:r>
            <a:endParaRPr lang="fr-FR" dirty="0"/>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7</a:t>
            </a:fld>
            <a:endParaRPr lang="en-GB" dirty="0"/>
          </a:p>
        </p:txBody>
      </p:sp>
      <p:graphicFrame>
        <p:nvGraphicFramePr>
          <p:cNvPr id="6" name="Tableau 5"/>
          <p:cNvGraphicFramePr>
            <a:graphicFrameLocks noGrp="1"/>
          </p:cNvGraphicFramePr>
          <p:nvPr>
            <p:extLst>
              <p:ext uri="{D42A27DB-BD31-4B8C-83A1-F6EECF244321}">
                <p14:modId xmlns:p14="http://schemas.microsoft.com/office/powerpoint/2010/main" val="2943431522"/>
              </p:ext>
            </p:extLst>
          </p:nvPr>
        </p:nvGraphicFramePr>
        <p:xfrm>
          <a:off x="192094" y="764704"/>
          <a:ext cx="11808561" cy="5586498"/>
        </p:xfrm>
        <a:graphic>
          <a:graphicData uri="http://schemas.openxmlformats.org/drawingml/2006/table">
            <a:tbl>
              <a:tblPr>
                <a:tableStyleId>{5C22544A-7EE6-4342-B048-85BDC9FD1C3A}</a:tableStyleId>
              </a:tblPr>
              <a:tblGrid>
                <a:gridCol w="4342878">
                  <a:extLst>
                    <a:ext uri="{9D8B030D-6E8A-4147-A177-3AD203B41FA5}">
                      <a16:colId xmlns:a16="http://schemas.microsoft.com/office/drawing/2014/main" val="1116721380"/>
                    </a:ext>
                  </a:extLst>
                </a:gridCol>
                <a:gridCol w="3471397">
                  <a:extLst>
                    <a:ext uri="{9D8B030D-6E8A-4147-A177-3AD203B41FA5}">
                      <a16:colId xmlns:a16="http://schemas.microsoft.com/office/drawing/2014/main" val="1866277026"/>
                    </a:ext>
                  </a:extLst>
                </a:gridCol>
                <a:gridCol w="2106077">
                  <a:extLst>
                    <a:ext uri="{9D8B030D-6E8A-4147-A177-3AD203B41FA5}">
                      <a16:colId xmlns:a16="http://schemas.microsoft.com/office/drawing/2014/main" val="298371693"/>
                    </a:ext>
                  </a:extLst>
                </a:gridCol>
                <a:gridCol w="1888209">
                  <a:extLst>
                    <a:ext uri="{9D8B030D-6E8A-4147-A177-3AD203B41FA5}">
                      <a16:colId xmlns:a16="http://schemas.microsoft.com/office/drawing/2014/main" val="1066812382"/>
                    </a:ext>
                  </a:extLst>
                </a:gridCol>
              </a:tblGrid>
              <a:tr h="976483">
                <a:tc>
                  <a:txBody>
                    <a:bodyPr/>
                    <a:lstStyle/>
                    <a:p>
                      <a:pPr algn="l" fontAlgn="t"/>
                      <a:r>
                        <a:rPr lang="fr-FR" sz="1600" u="none" strike="noStrike" dirty="0">
                          <a:effectLst/>
                        </a:rPr>
                        <a:t>2024-2025 PrIO-2-3  AI in support of </a:t>
                      </a:r>
                      <a:r>
                        <a:rPr lang="fr-FR" sz="1600" u="none" strike="noStrike" dirty="0" err="1">
                          <a:effectLst/>
                        </a:rPr>
                        <a:t>operation</a:t>
                      </a:r>
                      <a:endParaRPr lang="fr-FR" sz="1600" b="0" i="0" u="none" strike="noStrike" dirty="0">
                        <a:solidFill>
                          <a:srgbClr val="000000"/>
                        </a:solidFill>
                        <a:effectLst/>
                        <a:latin typeface="Calibri" panose="020F0502020204030204" pitchFamily="34" charset="0"/>
                      </a:endParaRPr>
                    </a:p>
                  </a:txBody>
                  <a:tcPr marL="7620" marR="7620" marT="7620" marB="0"/>
                </a:tc>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US" sz="1600" u="none" strike="noStrike" dirty="0">
                          <a:effectLst/>
                        </a:rPr>
                        <a:t>Machine learning on </a:t>
                      </a:r>
                      <a:r>
                        <a:rPr lang="en-US" sz="1600" u="none" strike="noStrike" dirty="0" err="1">
                          <a:effectLst/>
                        </a:rPr>
                        <a:t>EUROfusion</a:t>
                      </a:r>
                      <a:r>
                        <a:rPr lang="en-US" sz="1600" u="none" strike="noStrike" dirty="0">
                          <a:effectLst/>
                        </a:rPr>
                        <a:t> </a:t>
                      </a:r>
                      <a:r>
                        <a:rPr lang="en-US" sz="1600" u="none" strike="noStrike" dirty="0" smtClean="0">
                          <a:effectLst/>
                        </a:rPr>
                        <a:t>operation </a:t>
                      </a:r>
                      <a:r>
                        <a:rPr lang="en-US" sz="1600" u="none" strike="noStrike" dirty="0">
                          <a:effectLst/>
                        </a:rPr>
                        <a:t>database </a:t>
                      </a:r>
                      <a:r>
                        <a:rPr lang="en-US" sz="1600" u="none" strike="noStrike" baseline="0" dirty="0" smtClean="0">
                          <a:effectLst/>
                        </a:rPr>
                        <a:t> to develop natural language </a:t>
                      </a:r>
                      <a:r>
                        <a:rPr lang="fr-FR" sz="1600" dirty="0" smtClean="0">
                          <a:cs typeface="Arial"/>
                        </a:rPr>
                        <a:t>‘Chat GPT’ </a:t>
                      </a:r>
                      <a:r>
                        <a:rPr lang="fr-FR" sz="1600" dirty="0" err="1" smtClean="0">
                          <a:cs typeface="Arial"/>
                        </a:rPr>
                        <a:t>like</a:t>
                      </a:r>
                      <a:r>
                        <a:rPr lang="fr-FR" sz="1600" dirty="0" smtClean="0">
                          <a:cs typeface="Arial"/>
                        </a:rPr>
                        <a:t> to support Session Leader </a:t>
                      </a:r>
                      <a:r>
                        <a:rPr lang="fr-FR" sz="1600" dirty="0" err="1" smtClean="0">
                          <a:cs typeface="Arial"/>
                        </a:rPr>
                        <a:t>decision</a:t>
                      </a:r>
                      <a:r>
                        <a:rPr lang="en-US" sz="1600" b="0" i="0" u="none" strike="noStrike" dirty="0" smtClean="0">
                          <a:solidFill>
                            <a:srgbClr val="000000"/>
                          </a:solidFill>
                          <a:effectLst/>
                          <a:latin typeface="Calibri" panose="020F0502020204030204" pitchFamily="34" charset="0"/>
                          <a:cs typeface="+mn-cs"/>
                        </a:rPr>
                        <a:t>-</a:t>
                      </a:r>
                      <a:r>
                        <a:rPr lang="en-US" sz="1600" b="0" i="0" u="none" strike="noStrike" baseline="0" dirty="0" smtClean="0">
                          <a:solidFill>
                            <a:srgbClr val="000000"/>
                          </a:solidFill>
                          <a:effectLst/>
                          <a:latin typeface="Calibri" panose="020F0502020204030204" pitchFamily="34" charset="0"/>
                          <a:cs typeface="+mn-cs"/>
                        </a:rPr>
                        <a:t> new </a:t>
                      </a:r>
                      <a:r>
                        <a:rPr lang="en-US" sz="1600" u="none" strike="noStrike" dirty="0" smtClean="0">
                          <a:effectLst/>
                        </a:rPr>
                        <a:t>call </a:t>
                      </a:r>
                      <a:r>
                        <a:rPr lang="en-US" sz="1600" u="none" strike="noStrike" dirty="0">
                          <a:effectLst/>
                        </a:rPr>
                        <a:t>in </a:t>
                      </a:r>
                      <a:r>
                        <a:rPr lang="en-US" sz="1600" u="none" strike="noStrike" dirty="0" smtClean="0">
                          <a:effectLst/>
                        </a:rPr>
                        <a:t>2024</a:t>
                      </a:r>
                      <a:endParaRPr lang="en-US" sz="1600" b="0" i="0" u="none" strike="noStrike" dirty="0">
                        <a:solidFill>
                          <a:srgbClr val="000000"/>
                        </a:solidFill>
                        <a:effectLst/>
                        <a:latin typeface="Calibri" panose="020F0502020204030204" pitchFamily="34" charset="0"/>
                      </a:endParaRPr>
                    </a:p>
                  </a:txBody>
                  <a:tcPr marL="7620" marR="7620" marT="7620" marB="0"/>
                </a:tc>
                <a:tc>
                  <a:txBody>
                    <a:bodyPr/>
                    <a:lstStyle/>
                    <a:p>
                      <a:pPr algn="l" fontAlgn="t"/>
                      <a:r>
                        <a:rPr lang="fr-FR" sz="1600" u="none" strike="noStrike">
                          <a:effectLst/>
                        </a:rPr>
                        <a:t>Extended scope </a:t>
                      </a:r>
                      <a:endParaRPr lang="fr-FR" sz="1600" b="0" i="0" u="none" strike="noStrike">
                        <a:solidFill>
                          <a:srgbClr val="000000"/>
                        </a:solidFill>
                        <a:effectLst/>
                        <a:latin typeface="Calibri" panose="020F0502020204030204" pitchFamily="34" charset="0"/>
                      </a:endParaRPr>
                    </a:p>
                  </a:txBody>
                  <a:tcPr marL="7620" marR="7620" marT="7620" marB="0"/>
                </a:tc>
                <a:tc>
                  <a:txBody>
                    <a:bodyPr/>
                    <a:lstStyle/>
                    <a:p>
                      <a:pPr algn="l" fontAlgn="t"/>
                      <a:r>
                        <a:rPr lang="en-US" sz="1600" u="none" strike="noStrike">
                          <a:effectLst/>
                        </a:rPr>
                        <a:t>Additional resources required to cover 2024-25</a:t>
                      </a:r>
                      <a:endParaRPr lang="en-US" sz="16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3237952890"/>
                  </a:ext>
                </a:extLst>
              </a:tr>
              <a:tr h="1456522">
                <a:tc>
                  <a:txBody>
                    <a:bodyPr/>
                    <a:lstStyle/>
                    <a:p>
                      <a:pPr algn="l" fontAlgn="t"/>
                      <a:r>
                        <a:rPr lang="fr-FR" sz="1600" u="none" strike="noStrike" dirty="0">
                          <a:effectLst/>
                        </a:rPr>
                        <a:t>2024 PrIO-3 </a:t>
                      </a:r>
                      <a:r>
                        <a:rPr lang="fr-FR" sz="1600" u="none" strike="noStrike" dirty="0" err="1">
                          <a:effectLst/>
                        </a:rPr>
                        <a:t>Foundation</a:t>
                      </a:r>
                      <a:r>
                        <a:rPr lang="fr-FR" sz="1600" u="none" strike="noStrike" dirty="0">
                          <a:effectLst/>
                        </a:rPr>
                        <a:t> courses on Session Leader </a:t>
                      </a:r>
                      <a:endParaRPr lang="fr-FR" sz="1600" b="0" i="0" u="none" strike="noStrike" dirty="0">
                        <a:solidFill>
                          <a:srgbClr val="000000"/>
                        </a:solidFill>
                        <a:effectLst/>
                        <a:latin typeface="Calibri" panose="020F0502020204030204" pitchFamily="34" charset="0"/>
                      </a:endParaRPr>
                    </a:p>
                  </a:txBody>
                  <a:tcPr marL="7620" marR="7620" marT="7620" marB="0"/>
                </a:tc>
                <a:tc>
                  <a:txBody>
                    <a:bodyPr/>
                    <a:lstStyle/>
                    <a:p>
                      <a:pPr algn="l" fontAlgn="t"/>
                      <a:r>
                        <a:rPr lang="en-US" sz="1600" u="none" strike="noStrike" dirty="0">
                          <a:effectLst/>
                        </a:rPr>
                        <a:t>for the presenters to prepare the course 1 week per presenter</a:t>
                      </a:r>
                      <a:endParaRPr lang="en-US" sz="1600" b="0" i="0" u="none" strike="noStrike" dirty="0">
                        <a:solidFill>
                          <a:srgbClr val="000000"/>
                        </a:solidFill>
                        <a:effectLst/>
                        <a:latin typeface="Calibri" panose="020F0502020204030204" pitchFamily="34" charset="0"/>
                      </a:endParaRPr>
                    </a:p>
                  </a:txBody>
                  <a:tcPr marL="7620" marR="7620" marT="7620" marB="0"/>
                </a:tc>
                <a:tc>
                  <a:txBody>
                    <a:bodyPr/>
                    <a:lstStyle/>
                    <a:p>
                      <a:pPr algn="l" fontAlgn="t"/>
                      <a:r>
                        <a:rPr lang="en-US" sz="1600" u="none" strike="noStrike">
                          <a:effectLst/>
                        </a:rPr>
                        <a:t>knowledge management in operation and session leading.  1 week course on session leader </a:t>
                      </a:r>
                      <a:endParaRPr lang="en-US" sz="1600" b="0" i="0" u="none" strike="noStrike">
                        <a:solidFill>
                          <a:srgbClr val="000000"/>
                        </a:solidFill>
                        <a:effectLst/>
                        <a:latin typeface="Calibri" panose="020F0502020204030204" pitchFamily="34" charset="0"/>
                      </a:endParaRPr>
                    </a:p>
                  </a:txBody>
                  <a:tcPr marL="7620" marR="7620" marT="7620" marB="0"/>
                </a:tc>
                <a:tc>
                  <a:txBody>
                    <a:bodyPr/>
                    <a:lstStyle/>
                    <a:p>
                      <a:pPr algn="l" fontAlgn="t"/>
                      <a:r>
                        <a:rPr lang="fr-FR" sz="1600" u="none" strike="noStrike" dirty="0">
                          <a:effectLst/>
                        </a:rPr>
                        <a:t>+6PM </a:t>
                      </a:r>
                      <a:r>
                        <a:rPr lang="fr-FR" sz="1600" u="none" strike="noStrike" dirty="0" smtClean="0">
                          <a:effectLst/>
                        </a:rPr>
                        <a:t>+ Missions </a:t>
                      </a:r>
                      <a:endParaRPr lang="fr-FR" sz="16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4021920156"/>
                  </a:ext>
                </a:extLst>
              </a:tr>
              <a:tr h="3146996">
                <a:tc>
                  <a:txBody>
                    <a:bodyPr/>
                    <a:lstStyle/>
                    <a:p>
                      <a:pPr algn="l" fontAlgn="t"/>
                      <a:r>
                        <a:rPr lang="en-US" sz="1600" u="none" strike="noStrike" dirty="0">
                          <a:effectLst/>
                        </a:rPr>
                        <a:t>2024 PrIO-3  training on ECRH </a:t>
                      </a:r>
                      <a:r>
                        <a:rPr lang="en-US" sz="1600" u="none" strike="noStrike" dirty="0" smtClean="0">
                          <a:effectLst/>
                        </a:rPr>
                        <a:t>commissioning + ECRH network (like the NBI network) </a:t>
                      </a:r>
                      <a:endParaRPr lang="en-US" sz="1600" b="0" i="0" u="none" strike="noStrike" dirty="0">
                        <a:solidFill>
                          <a:srgbClr val="000000"/>
                        </a:solidFill>
                        <a:effectLst/>
                        <a:latin typeface="Calibri" panose="020F0502020204030204" pitchFamily="34" charset="0"/>
                      </a:endParaRPr>
                    </a:p>
                  </a:txBody>
                  <a:tcPr marL="7620" marR="7620" marT="7620" marB="0"/>
                </a:tc>
                <a:tc>
                  <a:txBody>
                    <a:bodyPr/>
                    <a:lstStyle/>
                    <a:p>
                      <a:pPr algn="l" fontAlgn="t"/>
                      <a:r>
                        <a:rPr lang="en-US" sz="1600" u="none" strike="noStrike" dirty="0">
                          <a:effectLst/>
                        </a:rPr>
                        <a:t>opportunity : new activities in support of ITER re-baselining and the new heating mix.  F4E wishes to improve collaboration on ECRH and create a network of experts to share information. There is an urgent </a:t>
                      </a:r>
                      <a:r>
                        <a:rPr lang="en-US" sz="1600" u="none" strike="noStrike" dirty="0" smtClean="0">
                          <a:effectLst/>
                        </a:rPr>
                        <a:t>need of test stands and </a:t>
                      </a:r>
                      <a:r>
                        <a:rPr lang="en-US" sz="1600" u="none" strike="noStrike" dirty="0">
                          <a:effectLst/>
                        </a:rPr>
                        <a:t>new experts/engineers in this </a:t>
                      </a:r>
                      <a:r>
                        <a:rPr lang="en-US" sz="1600" u="none" strike="noStrike" dirty="0" smtClean="0">
                          <a:effectLst/>
                        </a:rPr>
                        <a:t>field. </a:t>
                      </a:r>
                    </a:p>
                    <a:p>
                      <a:pPr algn="l" fontAlgn="t"/>
                      <a:r>
                        <a:rPr lang="en-US" sz="1600" u="none" strike="noStrike" dirty="0" smtClean="0">
                          <a:effectLst/>
                        </a:rPr>
                        <a:t>In </a:t>
                      </a:r>
                      <a:r>
                        <a:rPr lang="en-US" sz="1600" u="none" strike="noStrike" dirty="0">
                          <a:effectLst/>
                        </a:rPr>
                        <a:t>this context, we can develop a training scheme where experts are trained in our EU facilities before moving to ITER, and EUROfusion-F4E could play an important role. </a:t>
                      </a:r>
                      <a:endParaRPr lang="en-US" sz="1600" b="0" i="0" u="none" strike="noStrike" dirty="0">
                        <a:solidFill>
                          <a:srgbClr val="000000"/>
                        </a:solidFill>
                        <a:effectLst/>
                        <a:latin typeface="Calibri" panose="020F0502020204030204" pitchFamily="34" charset="0"/>
                      </a:endParaRPr>
                    </a:p>
                  </a:txBody>
                  <a:tcPr marL="7620" marR="7620" marT="7620" marB="0"/>
                </a:tc>
                <a:tc>
                  <a:txBody>
                    <a:bodyPr/>
                    <a:lstStyle/>
                    <a:p>
                      <a:pPr algn="l" fontAlgn="t"/>
                      <a:r>
                        <a:rPr lang="fr-FR" sz="1600" u="none" strike="noStrike" dirty="0">
                          <a:effectLst/>
                        </a:rPr>
                        <a:t>new</a:t>
                      </a:r>
                      <a:endParaRPr lang="fr-FR" sz="1600" b="0" i="0" u="none" strike="noStrike" dirty="0">
                        <a:solidFill>
                          <a:srgbClr val="000000"/>
                        </a:solidFill>
                        <a:effectLst/>
                        <a:latin typeface="Calibri" panose="020F0502020204030204" pitchFamily="34" charset="0"/>
                      </a:endParaRPr>
                    </a:p>
                  </a:txBody>
                  <a:tcPr marL="7620" marR="7620" marT="7620" marB="0"/>
                </a:tc>
                <a:tc>
                  <a:txBody>
                    <a:bodyPr/>
                    <a:lstStyle/>
                    <a:p>
                      <a:pPr algn="l" fontAlgn="t"/>
                      <a:r>
                        <a:rPr lang="en-US" sz="1600" u="none" strike="noStrike" dirty="0">
                          <a:effectLst/>
                        </a:rPr>
                        <a:t>Additional resources required to cover 2024-25</a:t>
                      </a:r>
                      <a:endParaRPr lang="en-US" sz="16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791088407"/>
                  </a:ext>
                </a:extLst>
              </a:tr>
            </a:tbl>
          </a:graphicData>
        </a:graphic>
      </p:graphicFrame>
    </p:spTree>
    <p:extLst>
      <p:ext uri="{BB962C8B-B14F-4D97-AF65-F5344CB8AC3E}">
        <p14:creationId xmlns:p14="http://schemas.microsoft.com/office/powerpoint/2010/main" val="99085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t"/>
            <a:r>
              <a:rPr lang="en-US" dirty="0"/>
              <a:t>training on ECRH commissioning + ECRH network (like the NBI network) </a:t>
            </a:r>
            <a:endParaRPr lang="en-US" b="0" dirty="0">
              <a:solidFill>
                <a:srgbClr val="000000"/>
              </a:solidFill>
              <a:latin typeface="Calibri" panose="020F0502020204030204" pitchFamily="34" charset="0"/>
            </a:endParaRPr>
          </a:p>
        </p:txBody>
      </p:sp>
      <p:sp>
        <p:nvSpPr>
          <p:cNvPr id="3" name="Espace réservé du pied de page 2"/>
          <p:cNvSpPr>
            <a:spLocks noGrp="1"/>
          </p:cNvSpPr>
          <p:nvPr>
            <p:ph type="ftr" sz="quarter" idx="11"/>
          </p:nvPr>
        </p:nvSpPr>
        <p:spPr/>
        <p:txBody>
          <a:bodyPr/>
          <a:lstStyle/>
          <a:p>
            <a:r>
              <a:rPr lang="fr-FR" smtClean="0"/>
              <a:t>X. LITAUDON &amp; G. FALCHETTO  |  FSD 2024 Planning Meeting  |  20-21 09 2023 </a:t>
            </a:r>
            <a:endParaRPr lang="en-GB" dirty="0"/>
          </a:p>
        </p:txBody>
      </p:sp>
      <p:sp>
        <p:nvSpPr>
          <p:cNvPr id="4" name="Espace réservé du contenu 3"/>
          <p:cNvSpPr>
            <a:spLocks noGrp="1"/>
          </p:cNvSpPr>
          <p:nvPr>
            <p:ph idx="1"/>
          </p:nvPr>
        </p:nvSpPr>
        <p:spPr>
          <a:xfrm>
            <a:off x="119336" y="742359"/>
            <a:ext cx="11449272" cy="853801"/>
          </a:xfrm>
        </p:spPr>
        <p:txBody>
          <a:bodyPr>
            <a:noAutofit/>
          </a:bodyPr>
          <a:lstStyle/>
          <a:p>
            <a:r>
              <a:rPr lang="fr-FR" sz="1600" dirty="0" err="1" smtClean="0"/>
              <a:t>Significant</a:t>
            </a:r>
            <a:r>
              <a:rPr lang="fr-FR" sz="1600" dirty="0" smtClean="0"/>
              <a:t> transition </a:t>
            </a:r>
            <a:r>
              <a:rPr lang="fr-FR" sz="1600" dirty="0" err="1" smtClean="0"/>
              <a:t>from</a:t>
            </a:r>
            <a:r>
              <a:rPr lang="fr-FR" sz="1600" dirty="0" smtClean="0"/>
              <a:t> 1 </a:t>
            </a:r>
            <a:r>
              <a:rPr lang="fr-FR" sz="1600" dirty="0" err="1" smtClean="0"/>
              <a:t>Gyrotron</a:t>
            </a:r>
            <a:r>
              <a:rPr lang="fr-FR" sz="1600" dirty="0" smtClean="0"/>
              <a:t> </a:t>
            </a:r>
            <a:r>
              <a:rPr lang="fr-FR" sz="1600" dirty="0" err="1" smtClean="0"/>
              <a:t>procurement</a:t>
            </a:r>
            <a:r>
              <a:rPr lang="fr-FR" sz="1600" dirty="0" smtClean="0"/>
              <a:t>/</a:t>
            </a:r>
            <a:r>
              <a:rPr lang="fr-FR" sz="1600" dirty="0" err="1" smtClean="0"/>
              <a:t>year</a:t>
            </a:r>
            <a:r>
              <a:rPr lang="fr-FR" sz="1600" dirty="0" smtClean="0"/>
              <a:t> to </a:t>
            </a:r>
            <a:r>
              <a:rPr lang="fr-FR" sz="1600" dirty="0" err="1" smtClean="0"/>
              <a:t>above</a:t>
            </a:r>
            <a:r>
              <a:rPr lang="fr-FR" sz="1600" dirty="0" smtClean="0"/>
              <a:t> 10/</a:t>
            </a:r>
            <a:r>
              <a:rPr lang="fr-FR" sz="1600" dirty="0" err="1" smtClean="0"/>
              <a:t>year</a:t>
            </a:r>
            <a:r>
              <a:rPr lang="fr-FR" sz="1600" dirty="0" smtClean="0"/>
              <a:t> for 10 </a:t>
            </a:r>
            <a:r>
              <a:rPr lang="fr-FR" sz="1600" dirty="0" err="1" smtClean="0"/>
              <a:t>years</a:t>
            </a:r>
            <a:r>
              <a:rPr lang="fr-FR" sz="1600" dirty="0" smtClean="0"/>
              <a:t> + </a:t>
            </a:r>
            <a:r>
              <a:rPr lang="fr-FR" sz="1600" dirty="0" err="1" smtClean="0"/>
              <a:t>commissioning</a:t>
            </a:r>
            <a:r>
              <a:rPr lang="fr-FR" sz="1600" dirty="0" smtClean="0"/>
              <a:t> on test </a:t>
            </a:r>
            <a:r>
              <a:rPr lang="fr-FR" sz="1600" dirty="0" err="1" smtClean="0"/>
              <a:t>beds</a:t>
            </a:r>
            <a:r>
              <a:rPr lang="fr-FR" sz="1600" dirty="0" smtClean="0"/>
              <a:t> </a:t>
            </a:r>
          </a:p>
          <a:p>
            <a:r>
              <a:rPr lang="fr-FR" sz="1600" dirty="0" smtClean="0"/>
              <a:t>New initiative </a:t>
            </a:r>
            <a:r>
              <a:rPr lang="fr-FR" sz="1600" dirty="0" err="1" smtClean="0"/>
              <a:t>from</a:t>
            </a:r>
            <a:r>
              <a:rPr lang="fr-FR" sz="1600" dirty="0" smtClean="0"/>
              <a:t> F4E </a:t>
            </a:r>
            <a:r>
              <a:rPr lang="pt-BR" sz="1600" dirty="0"/>
              <a:t>Sánchez Arcos Paco (F4E) </a:t>
            </a:r>
            <a:r>
              <a:rPr lang="pt-BR" sz="1600" dirty="0" smtClean="0">
                <a:hlinkClick r:id="rId2"/>
              </a:rPr>
              <a:t>Francisco.Sanchez@f4e.europa.eu</a:t>
            </a:r>
            <a:r>
              <a:rPr lang="pt-BR" sz="1600" dirty="0" smtClean="0"/>
              <a:t> who is organising joint EU brainstorming (IO +  UKAEA + CEA/MPG/KIT/EPFL + DTT) with ECRH experts /upcoming users</a:t>
            </a:r>
            <a:endParaRPr lang="fr-FR" sz="1600"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8</a:t>
            </a:fld>
            <a:endParaRPr lang="en-GB" dirty="0"/>
          </a:p>
        </p:txBody>
      </p:sp>
      <p:pic>
        <p:nvPicPr>
          <p:cNvPr id="6" name="Image 5"/>
          <p:cNvPicPr>
            <a:picLocks noChangeAspect="1"/>
          </p:cNvPicPr>
          <p:nvPr/>
        </p:nvPicPr>
        <p:blipFill>
          <a:blip r:embed="rId3"/>
          <a:stretch>
            <a:fillRect/>
          </a:stretch>
        </p:blipFill>
        <p:spPr>
          <a:xfrm>
            <a:off x="1944692" y="2119114"/>
            <a:ext cx="8302615" cy="4440597"/>
          </a:xfrm>
          <a:prstGeom prst="rect">
            <a:avLst/>
          </a:prstGeom>
        </p:spPr>
      </p:pic>
    </p:spTree>
    <p:extLst>
      <p:ext uri="{BB962C8B-B14F-4D97-AF65-F5344CB8AC3E}">
        <p14:creationId xmlns:p14="http://schemas.microsoft.com/office/powerpoint/2010/main" val="4233722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456040" y="836713"/>
            <a:ext cx="5646330" cy="5767830"/>
          </a:xfrm>
          <a:solidFill>
            <a:schemeClr val="bg1">
              <a:lumMod val="95000"/>
            </a:schemeClr>
          </a:solidFill>
          <a:ln>
            <a:noFill/>
          </a:ln>
        </p:spPr>
        <p:txBody>
          <a:bodyPr>
            <a:normAutofit fontScale="77500" lnSpcReduction="20000"/>
          </a:bodyPr>
          <a:lstStyle/>
          <a:p>
            <a:pPr marL="0" lvl="0" indent="0">
              <a:buNone/>
            </a:pPr>
            <a:r>
              <a:rPr lang="en-US" sz="1600" b="1" dirty="0"/>
              <a:t>Course </a:t>
            </a:r>
            <a:r>
              <a:rPr lang="en-US" sz="1600" b="1" dirty="0" smtClean="0"/>
              <a:t>outline- possible structure- : </a:t>
            </a:r>
            <a:endParaRPr lang="en-US" sz="1600" b="1" dirty="0"/>
          </a:p>
          <a:p>
            <a:pPr lvl="0"/>
            <a:r>
              <a:rPr lang="en-US" sz="1600" dirty="0"/>
              <a:t>Introduction, Operations Management</a:t>
            </a:r>
            <a:endParaRPr lang="fr-FR" sz="1600" dirty="0"/>
          </a:p>
          <a:p>
            <a:pPr lvl="0"/>
            <a:r>
              <a:rPr lang="en-US" sz="1600" dirty="0"/>
              <a:t>Coils and power supplies</a:t>
            </a:r>
            <a:endParaRPr lang="fr-FR" sz="1600" dirty="0"/>
          </a:p>
          <a:p>
            <a:pPr lvl="0"/>
            <a:r>
              <a:rPr lang="en-US" sz="1600" dirty="0"/>
              <a:t>Plasma shape control</a:t>
            </a:r>
            <a:endParaRPr lang="fr-FR" sz="1600" dirty="0"/>
          </a:p>
          <a:p>
            <a:pPr lvl="0"/>
            <a:r>
              <a:rPr lang="en-US" sz="1600" dirty="0"/>
              <a:t>Vacuum </a:t>
            </a:r>
            <a:r>
              <a:rPr lang="en-US" sz="1600" dirty="0" smtClean="0"/>
              <a:t>conditioning</a:t>
            </a:r>
            <a:r>
              <a:rPr lang="fr-FR" sz="1600" dirty="0"/>
              <a:t> </a:t>
            </a:r>
            <a:r>
              <a:rPr lang="fr-FR" sz="1600" dirty="0" err="1" smtClean="0"/>
              <a:t>abd</a:t>
            </a:r>
            <a:r>
              <a:rPr lang="fr-FR" sz="1600" dirty="0" smtClean="0"/>
              <a:t> </a:t>
            </a:r>
            <a:r>
              <a:rPr lang="en-US" sz="1600" dirty="0" smtClean="0"/>
              <a:t>Fueling </a:t>
            </a:r>
            <a:r>
              <a:rPr lang="en-US" sz="1600" dirty="0"/>
              <a:t>(gas and pellet injection) </a:t>
            </a:r>
            <a:endParaRPr lang="fr-FR" sz="1600" dirty="0"/>
          </a:p>
          <a:p>
            <a:pPr lvl="0"/>
            <a:r>
              <a:rPr lang="en-US" sz="1600" dirty="0"/>
              <a:t>Heating systems (NBI, ECRH, ICRH)</a:t>
            </a:r>
            <a:endParaRPr lang="fr-FR" sz="1600" dirty="0"/>
          </a:p>
          <a:p>
            <a:pPr lvl="0"/>
            <a:r>
              <a:rPr lang="en-US" sz="1600" dirty="0"/>
              <a:t>Disruptions, predictions and mitigation (MGI, SPI)</a:t>
            </a:r>
            <a:endParaRPr lang="fr-FR" sz="1600" dirty="0"/>
          </a:p>
          <a:p>
            <a:pPr lvl="0"/>
            <a:r>
              <a:rPr lang="en-US" sz="1600" dirty="0"/>
              <a:t>Diagnostic setup</a:t>
            </a:r>
            <a:endParaRPr lang="fr-FR" sz="1600" dirty="0"/>
          </a:p>
          <a:p>
            <a:pPr lvl="0"/>
            <a:r>
              <a:rPr lang="en-US" sz="1600" dirty="0"/>
              <a:t>Breakdown and current ramp up, runaways</a:t>
            </a:r>
            <a:endParaRPr lang="fr-FR" sz="1600" dirty="0"/>
          </a:p>
          <a:p>
            <a:pPr lvl="0"/>
            <a:r>
              <a:rPr lang="en-US" sz="1600" dirty="0"/>
              <a:t>Protection </a:t>
            </a:r>
            <a:r>
              <a:rPr lang="en-US" sz="1600" dirty="0" smtClean="0"/>
              <a:t>systems</a:t>
            </a:r>
            <a:r>
              <a:rPr lang="fr-FR" sz="1600" dirty="0"/>
              <a:t> </a:t>
            </a:r>
            <a:r>
              <a:rPr lang="fr-FR" sz="1600" dirty="0" smtClean="0"/>
              <a:t>and </a:t>
            </a:r>
            <a:r>
              <a:rPr lang="en-US" sz="1600" dirty="0" smtClean="0"/>
              <a:t>Real-time </a:t>
            </a:r>
            <a:r>
              <a:rPr lang="en-US" sz="1600" dirty="0"/>
              <a:t>networks (scientific)</a:t>
            </a:r>
            <a:endParaRPr lang="fr-FR" sz="1600" dirty="0"/>
          </a:p>
          <a:p>
            <a:pPr lvl="0"/>
            <a:r>
              <a:rPr lang="en-US" sz="1600" dirty="0"/>
              <a:t>Termination and event handling</a:t>
            </a:r>
            <a:endParaRPr lang="fr-FR" sz="1600" dirty="0"/>
          </a:p>
          <a:p>
            <a:pPr lvl="0"/>
            <a:r>
              <a:rPr lang="en-US" sz="1600" dirty="0"/>
              <a:t>Operational tools </a:t>
            </a:r>
          </a:p>
          <a:p>
            <a:pPr lvl="0"/>
            <a:r>
              <a:rPr lang="en-US" sz="1600" dirty="0"/>
              <a:t>Continuous plant systems and IT systems</a:t>
            </a:r>
          </a:p>
          <a:p>
            <a:pPr lvl="0"/>
            <a:r>
              <a:rPr lang="en-US" sz="1600" dirty="0"/>
              <a:t>Plant and Plasma Control</a:t>
            </a:r>
          </a:p>
          <a:p>
            <a:pPr lvl="0"/>
            <a:r>
              <a:rPr lang="en-US" sz="1600" dirty="0"/>
              <a:t>Operation of </a:t>
            </a:r>
            <a:r>
              <a:rPr lang="en-US" sz="1600" dirty="0" err="1"/>
              <a:t>stellarators</a:t>
            </a:r>
            <a:endParaRPr lang="fr-FR" sz="1600" dirty="0"/>
          </a:p>
          <a:p>
            <a:pPr lvl="0"/>
            <a:r>
              <a:rPr lang="en-US" sz="1600" dirty="0"/>
              <a:t>Scaling up operation towards ITER </a:t>
            </a:r>
          </a:p>
        </p:txBody>
      </p:sp>
      <p:sp>
        <p:nvSpPr>
          <p:cNvPr id="3" name="Titre 2"/>
          <p:cNvSpPr>
            <a:spLocks noGrp="1"/>
          </p:cNvSpPr>
          <p:nvPr>
            <p:ph type="title"/>
          </p:nvPr>
        </p:nvSpPr>
        <p:spPr/>
        <p:txBody>
          <a:bodyPr/>
          <a:lstStyle/>
          <a:p>
            <a:r>
              <a:rPr lang="en-US" sz="2800" dirty="0"/>
              <a:t>SP-3 EON Foundation Course on Session Leading </a:t>
            </a:r>
            <a:r>
              <a:rPr lang="en-US" sz="2800" dirty="0" smtClean="0"/>
              <a:t>– pending resources- </a:t>
            </a:r>
            <a:endParaRPr lang="fr-FR" sz="2800" dirty="0"/>
          </a:p>
        </p:txBody>
      </p:sp>
      <p:sp>
        <p:nvSpPr>
          <p:cNvPr id="4" name="TextBox 3">
            <a:extLst>
              <a:ext uri="{FF2B5EF4-FFF2-40B4-BE49-F238E27FC236}">
                <a16:creationId xmlns:a16="http://schemas.microsoft.com/office/drawing/2014/main" id="{361CAB18-B314-6C41-937A-A8E07C3E6F92}"/>
              </a:ext>
            </a:extLst>
          </p:cNvPr>
          <p:cNvSpPr txBox="1"/>
          <p:nvPr/>
        </p:nvSpPr>
        <p:spPr>
          <a:xfrm>
            <a:off x="263352" y="1052736"/>
            <a:ext cx="6192688" cy="4899101"/>
          </a:xfrm>
          <a:prstGeom prst="rect">
            <a:avLst/>
          </a:prstGeom>
          <a:noFill/>
        </p:spPr>
        <p:txBody>
          <a:bodyPr wrap="square" lIns="91440" tIns="45720" rIns="91440" bIns="45720" rtlCol="0" anchor="t">
            <a:spAutoFit/>
          </a:bodyPr>
          <a:lstStyle/>
          <a:p>
            <a:endParaRPr lang="en-US" b="1" dirty="0"/>
          </a:p>
          <a:p>
            <a:r>
              <a:rPr lang="en-US" b="1" dirty="0"/>
              <a:t>Aims: </a:t>
            </a:r>
            <a:endParaRPr lang="en-US" b="1" dirty="0">
              <a:cs typeface="Calibri"/>
            </a:endParaRPr>
          </a:p>
          <a:p>
            <a:pPr marL="285750" indent="-285750">
              <a:buFont typeface="Arial"/>
              <a:buChar char="•"/>
            </a:pPr>
            <a:r>
              <a:rPr lang="en-US" dirty="0"/>
              <a:t>Provide basic machine-independent background on tokamak/</a:t>
            </a:r>
            <a:r>
              <a:rPr lang="en-US" dirty="0" err="1"/>
              <a:t>stellarator</a:t>
            </a:r>
            <a:r>
              <a:rPr lang="en-US" dirty="0"/>
              <a:t> operation + machine dependent implementations</a:t>
            </a:r>
            <a:endParaRPr lang="en-US" dirty="0">
              <a:cs typeface="Calibri"/>
            </a:endParaRPr>
          </a:p>
          <a:p>
            <a:pPr marL="285750" indent="-285750">
              <a:buFont typeface="Arial"/>
              <a:buChar char="•"/>
            </a:pPr>
            <a:r>
              <a:rPr lang="en-US" dirty="0"/>
              <a:t>What is operations for newcomers (from fission, other industries or other engineering/physics roles)</a:t>
            </a:r>
            <a:endParaRPr lang="en-US" dirty="0">
              <a:cs typeface="Calibri"/>
            </a:endParaRPr>
          </a:p>
          <a:p>
            <a:pPr marL="285750" indent="-285750">
              <a:buFont typeface="Arial"/>
              <a:buChar char="•"/>
            </a:pPr>
            <a:r>
              <a:rPr lang="en-US" dirty="0"/>
              <a:t>Improve preparation of experimental proposals and experimental sessions</a:t>
            </a:r>
            <a:endParaRPr lang="en-US" dirty="0">
              <a:cs typeface="Calibri"/>
            </a:endParaRPr>
          </a:p>
          <a:p>
            <a:endParaRPr lang="en-US" dirty="0">
              <a:cs typeface="Calibri"/>
            </a:endParaRPr>
          </a:p>
          <a:p>
            <a:r>
              <a:rPr lang="en-US" b="1" dirty="0"/>
              <a:t>Target audience: </a:t>
            </a:r>
            <a:endParaRPr lang="en-US" b="1" dirty="0">
              <a:cs typeface="Calibri"/>
            </a:endParaRPr>
          </a:p>
          <a:p>
            <a:pPr marL="285750" indent="-285750">
              <a:buFont typeface="Arial" panose="020B0604020202020204" pitchFamily="34" charset="0"/>
              <a:buChar char="•"/>
            </a:pPr>
            <a:r>
              <a:rPr lang="en-US" dirty="0"/>
              <a:t>Students (MSc, PhD, Post-doc)</a:t>
            </a:r>
            <a:endParaRPr lang="en-US" dirty="0">
              <a:cs typeface="Calibri"/>
            </a:endParaRPr>
          </a:p>
          <a:p>
            <a:pPr marL="285750" indent="-285750">
              <a:buFont typeface="Arial" panose="020B0604020202020204" pitchFamily="34" charset="0"/>
              <a:buChar char="•"/>
            </a:pPr>
            <a:r>
              <a:rPr lang="en-US" dirty="0"/>
              <a:t>EEGs and ERGs</a:t>
            </a:r>
            <a:endParaRPr lang="en-US" dirty="0">
              <a:cs typeface="Calibri"/>
            </a:endParaRPr>
          </a:p>
          <a:p>
            <a:pPr marL="285750" indent="-285750">
              <a:buFont typeface="Arial" panose="020B0604020202020204" pitchFamily="34" charset="0"/>
              <a:buChar char="•"/>
            </a:pPr>
            <a:r>
              <a:rPr lang="en-US" dirty="0"/>
              <a:t>Scientific Coordinators, task force leaders</a:t>
            </a:r>
            <a:endParaRPr lang="en-US" dirty="0">
              <a:cs typeface="Calibri"/>
            </a:endParaRPr>
          </a:p>
          <a:p>
            <a:pPr marL="285750" indent="-285750">
              <a:buFont typeface="Arial" panose="020B0604020202020204" pitchFamily="34" charset="0"/>
              <a:buChar char="•"/>
            </a:pPr>
            <a:r>
              <a:rPr lang="en-US" dirty="0"/>
              <a:t>Engineers, Researchers</a:t>
            </a:r>
            <a:endParaRPr lang="en-US" dirty="0">
              <a:cs typeface="Calibri"/>
            </a:endParaRPr>
          </a:p>
          <a:p>
            <a:pPr marL="285750" indent="-285750">
              <a:buFont typeface="Arial" panose="020B0604020202020204" pitchFamily="34" charset="0"/>
              <a:buChar char="•"/>
            </a:pPr>
            <a:r>
              <a:rPr lang="en-US" dirty="0">
                <a:cs typeface="Calibri"/>
              </a:rPr>
              <a:t>Newcomers (from fission or other fields)</a:t>
            </a:r>
          </a:p>
          <a:p>
            <a:endParaRPr lang="en-US" dirty="0">
              <a:solidFill>
                <a:schemeClr val="tx2"/>
              </a:solidFill>
              <a:cs typeface="Calibri"/>
            </a:endParaRPr>
          </a:p>
        </p:txBody>
      </p:sp>
      <p:sp>
        <p:nvSpPr>
          <p:cNvPr id="6" name="Footer Placeholder 3">
            <a:extLst>
              <a:ext uri="{FF2B5EF4-FFF2-40B4-BE49-F238E27FC236}">
                <a16:creationId xmlns:a16="http://schemas.microsoft.com/office/drawing/2014/main" id="{49674206-A658-A534-F5E0-1D192EEDDCF2}"/>
              </a:ext>
            </a:extLst>
          </p:cNvPr>
          <p:cNvSpPr>
            <a:spLocks noGrp="1"/>
          </p:cNvSpPr>
          <p:nvPr>
            <p:ph type="ftr" sz="quarter" idx="11"/>
          </p:nvPr>
        </p:nvSpPr>
        <p:spPr>
          <a:xfrm>
            <a:off x="623393" y="6545240"/>
            <a:ext cx="10986971" cy="268139"/>
          </a:xfrm>
        </p:spPr>
        <p:txBody>
          <a:bodyPr/>
          <a:lstStyle/>
          <a:p>
            <a:pPr algn="r"/>
            <a:r>
              <a:rPr lang="en-GB" smtClean="0"/>
              <a:t>X. LITAUDON &amp; G. FALCHETTO  |  FSD 2024 Planning Meeting  |  20-21 09 2023 </a:t>
            </a:r>
            <a:endParaRPr lang="en-GB"/>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9</a:t>
            </a:fld>
            <a:endParaRPr lang="en-GB" dirty="0"/>
          </a:p>
        </p:txBody>
      </p:sp>
    </p:spTree>
    <p:extLst>
      <p:ext uri="{BB962C8B-B14F-4D97-AF65-F5344CB8AC3E}">
        <p14:creationId xmlns:p14="http://schemas.microsoft.com/office/powerpoint/2010/main" val="429347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D887D8CEF3174EBF1C10D6E8BD86BB" ma:contentTypeVersion="13" ma:contentTypeDescription="Create a new document." ma:contentTypeScope="" ma:versionID="f29007de159ae758d4eb6448048162bb">
  <xsd:schema xmlns:xsd="http://www.w3.org/2001/XMLSchema" xmlns:xs="http://www.w3.org/2001/XMLSchema" xmlns:p="http://schemas.microsoft.com/office/2006/metadata/properties" xmlns:ns2="ceebf156-3aa6-4a56-9fae-c541f08b09ff" xmlns:ns3="c3b3b63a-5ca1-4a81-89e4-824e8091d546" targetNamespace="http://schemas.microsoft.com/office/2006/metadata/properties" ma:root="true" ma:fieldsID="de132b64c94387d0d9a373a41b0a3172" ns2:_="" ns3:_="">
    <xsd:import namespace="ceebf156-3aa6-4a56-9fae-c541f08b09ff"/>
    <xsd:import namespace="c3b3b63a-5ca1-4a81-89e4-824e8091d546"/>
    <xsd:element name="properties">
      <xsd:complexType>
        <xsd:sequence>
          <xsd:element name="documentManagement">
            <xsd:complexType>
              <xsd:all>
                <xsd:element ref="ns2:Category" minOccurs="0"/>
                <xsd:element ref="ns2:Deadline" minOccurs="0"/>
                <xsd:element ref="ns2:FirstAuthor" minOccurs="0"/>
                <xsd:element ref="ns2:Status" minOccurs="0"/>
                <xsd:element ref="ns2:MediaServiceMetadata" minOccurs="0"/>
                <xsd:element ref="ns2:MediaServiceFastMetadata" minOccurs="0"/>
                <xsd:element ref="ns2:Comment" minOccurs="0"/>
                <xsd:element ref="ns2:MediaServiceAutoKeyPoints" minOccurs="0"/>
                <xsd:element ref="ns2:MediaServiceKeyPoints" minOccurs="0"/>
                <xsd:element ref="ns2:Subproject" minOccurs="0"/>
                <xsd:element ref="ns2:Modified0"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bf156-3aa6-4a56-9fae-c541f08b09ff"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Resources-PMU"/>
          <xsd:enumeration value="PMP"/>
          <xsd:enumeration value="Project Board"/>
          <xsd:enumeration value="Resources-Project"/>
          <xsd:enumeration value="Other"/>
          <xsd:enumeration value="Training"/>
        </xsd:restriction>
      </xsd:simpleType>
    </xsd:element>
    <xsd:element name="Deadline" ma:index="9" nillable="true" ma:displayName="Deadline" ma:format="DateOnly" ma:internalName="Deadline">
      <xsd:simpleType>
        <xsd:restriction base="dms:DateTime"/>
      </xsd:simpleType>
    </xsd:element>
    <xsd:element name="FirstAuthor" ma:index="10" nillable="true" ma:displayName="First Author" ma:format="Dropdown" ma:list="UserInfo" ma:SharePointGroup="0" ma:internalName="Firs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11" nillable="true" ma:displayName="Status" ma:default="Ongoing" ma:format="Dropdown" ma:internalName="Status">
      <xsd:simpleType>
        <xsd:restriction base="dms:Choice">
          <xsd:enumeration value="Obsolete"/>
          <xsd:enumeration value="Completed"/>
          <xsd:enumeration value="Ongoing"/>
          <xsd:enumeration value="Reference"/>
          <xsd:enumeration value="Urgent"/>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Comment" ma:index="14" nillable="true" ma:displayName="Comment" ma:format="Dropdown" ma:internalName="Comment">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Subproject" ma:index="17" nillable="true" ma:displayName="Subproject" ma:format="Dropdown" ma:internalName="Subproject">
      <xsd:simpleType>
        <xsd:restriction base="dms:Choice">
          <xsd:enumeration value="SP1"/>
          <xsd:enumeration value="SP2"/>
          <xsd:enumeration value="SP3"/>
          <xsd:enumeration value="SP4"/>
          <xsd:enumeration value="SP5"/>
        </xsd:restriction>
      </xsd:simpleType>
    </xsd:element>
    <xsd:element name="Modified0" ma:index="18" nillable="true" ma:displayName="Modified" ma:format="DateOnly" ma:internalName="Modified0">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3b3b63a-5ca1-4a81-89e4-824e8091d54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ceebf156-3aa6-4a56-9fae-c541f08b09ff">Project Board</Category>
    <Subproject xmlns="ceebf156-3aa6-4a56-9fae-c541f08b09ff" xsi:nil="true"/>
    <Status xmlns="ceebf156-3aa6-4a56-9fae-c541f08b09ff">Ongoing</Status>
    <Comment xmlns="ceebf156-3aa6-4a56-9fae-c541f08b09ff" xsi:nil="true"/>
    <FirstAuthor xmlns="ceebf156-3aa6-4a56-9fae-c541f08b09ff">
      <UserInfo>
        <DisplayName>xavier.litaudon</DisplayName>
        <AccountId>16</AccountId>
        <AccountType/>
      </UserInfo>
    </FirstAuthor>
    <Deadline xmlns="ceebf156-3aa6-4a56-9fae-c541f08b09ff" xsi:nil="true"/>
    <Modified0 xmlns="ceebf156-3aa6-4a56-9fae-c541f08b09ff" xsi:nil="true"/>
  </documentManagement>
</p:properties>
</file>

<file path=customXml/itemProps1.xml><?xml version="1.0" encoding="utf-8"?>
<ds:datastoreItem xmlns:ds="http://schemas.openxmlformats.org/officeDocument/2006/customXml" ds:itemID="{D7B88557-48D9-4A98-8EA3-334BB84F51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bf156-3aa6-4a56-9fae-c541f08b09ff"/>
    <ds:schemaRef ds:uri="c3b3b63a-5ca1-4a81-89e4-824e8091d5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2A168E-A114-44BE-B383-DFE104A77FD5}">
  <ds:schemaRefs>
    <ds:schemaRef ds:uri="http://schemas.microsoft.com/sharepoint/v3/contenttype/forms"/>
  </ds:schemaRefs>
</ds:datastoreItem>
</file>

<file path=customXml/itemProps3.xml><?xml version="1.0" encoding="utf-8"?>
<ds:datastoreItem xmlns:ds="http://schemas.openxmlformats.org/officeDocument/2006/customXml" ds:itemID="{80CDE988-15BF-4E33-95B9-B7948E53D32C}">
  <ds:schemaRefs>
    <ds:schemaRef ds:uri="http://purl.org/dc/elements/1.1/"/>
    <ds:schemaRef ds:uri="http://schemas.microsoft.com/office/2006/metadata/properties"/>
    <ds:schemaRef ds:uri="c3b3b63a-5ca1-4a81-89e4-824e8091d546"/>
    <ds:schemaRef ds:uri="ceebf156-3aa6-4a56-9fae-c541f08b09f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EUROfusion.1line_5_3_2019</Template>
  <TotalTime>11924</TotalTime>
  <Words>8177</Words>
  <Application>Microsoft Office PowerPoint</Application>
  <PresentationFormat>Grand écran</PresentationFormat>
  <Paragraphs>790</Paragraphs>
  <Slides>62</Slides>
  <Notes>5</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62</vt:i4>
      </vt:variant>
    </vt:vector>
  </HeadingPairs>
  <TitlesOfParts>
    <vt:vector size="73" baseType="lpstr">
      <vt:lpstr>SimSun</vt:lpstr>
      <vt:lpstr>Arial</vt:lpstr>
      <vt:lpstr>Calibri</vt:lpstr>
      <vt:lpstr>Century Gothic</vt:lpstr>
      <vt:lpstr>Courier New</vt:lpstr>
      <vt:lpstr>Symbol</vt:lpstr>
      <vt:lpstr>Times New Roman</vt:lpstr>
      <vt:lpstr>Verdana</vt:lpstr>
      <vt:lpstr>Wingdings</vt:lpstr>
      <vt:lpstr>EUROfusion.1line_5_3_2019</vt:lpstr>
      <vt:lpstr>Graph</vt:lpstr>
      <vt:lpstr>WPPrIO Preparation of ITER Operation   AWP-2024 High level objectives  Culham, UK, 2023/09/20-21 </vt:lpstr>
      <vt:lpstr>Few words of introduction </vt:lpstr>
      <vt:lpstr>Project structure and 2024 evolution with end of JET</vt:lpstr>
      <vt:lpstr>SP-2. Preparation of ITER first experimental campaigns </vt:lpstr>
      <vt:lpstr>2024 plans for Pedestal database </vt:lpstr>
      <vt:lpstr>Examples: use of the EUROfusion Pedestal database – to be further expanded - </vt:lpstr>
      <vt:lpstr>SP-3. Plant systems and plasma operation</vt:lpstr>
      <vt:lpstr>training on ECRH commissioning + ECRH network (like the NBI network) </vt:lpstr>
      <vt:lpstr>SP-3 EON Foundation Course on Session Leading – pending resources- </vt:lpstr>
      <vt:lpstr>SP-4 ITER Neutral Beam Test Facility and R&amp;D</vt:lpstr>
      <vt:lpstr>International collaboration </vt:lpstr>
      <vt:lpstr>SP-5 DTE3-neutron effect on electronics  </vt:lpstr>
      <vt:lpstr>SP-5 JET water activation experiment during DTE3</vt:lpstr>
      <vt:lpstr>SP-5 JET water activation experiment- first measurements in tokamak !!</vt:lpstr>
      <vt:lpstr>SP-5 Neutronics, Nuclear waste and Safety</vt:lpstr>
      <vt:lpstr>Other SP-5 aspects to be adressed</vt:lpstr>
      <vt:lpstr>2024 Grant Deliverables and actions </vt:lpstr>
      <vt:lpstr>Conclusion </vt:lpstr>
      <vt:lpstr>Back-up slides </vt:lpstr>
      <vt:lpstr>Context: EFPW-2022 on EUROfusion role in ITER operation &amp; scientific exploitation</vt:lpstr>
      <vt:lpstr>ITER partners contribution to the Preparation and Execution of ITER Integrated Commissioning and Operations [I Nunes IO EFPW 2023]</vt:lpstr>
      <vt:lpstr>WPPrIO Significant on-going meetings and discussions in particular with IO</vt:lpstr>
      <vt:lpstr>Présentation PowerPoint</vt:lpstr>
      <vt:lpstr>SP-2 General comments </vt:lpstr>
      <vt:lpstr>SP-2: Validated Breakdown/Burn-through tools for ITER first operation </vt:lpstr>
      <vt:lpstr>SP-2: IR synthetic diagnostic</vt:lpstr>
      <vt:lpstr>2024 objectives with inputs following IR calibration meeting at IO  </vt:lpstr>
      <vt:lpstr>SP-2: IR synthetic diagnostic &amp; wall monitoring for real time protection </vt:lpstr>
      <vt:lpstr>SP-2 FILD : joint activity EUROfusion, IO , UKAEA and UoS </vt:lpstr>
      <vt:lpstr>SP-2 : FOCS Synthetic diagnostic (pending resources in 2024) </vt:lpstr>
      <vt:lpstr>SP-2: multi-machine  database </vt:lpstr>
      <vt:lpstr>SP-2: multi-machines Database </vt:lpstr>
      <vt:lpstr>Présentation PowerPoint</vt:lpstr>
      <vt:lpstr>SP-3 General comments </vt:lpstr>
      <vt:lpstr>SP-3 EON Foundation Course on Session Leading – pending resources- </vt:lpstr>
      <vt:lpstr>Présentation PowerPoint</vt:lpstr>
      <vt:lpstr>SP-4: BUG/ELISE (IPP), SPIDER/MITICA (RFX) in a step ladder approach for ITER</vt:lpstr>
      <vt:lpstr>First Lessons learnt and significant contributions to ITER NBI design </vt:lpstr>
      <vt:lpstr>SP-4: BUG/ELISE (IPP), SPIDER/MITICA (RFX) in a step ladder approach for ITER</vt:lpstr>
      <vt:lpstr>2024-2025 high level objectives </vt:lpstr>
      <vt:lpstr>Présentation PowerPoint</vt:lpstr>
      <vt:lpstr>SP-5 General comments </vt:lpstr>
      <vt:lpstr>SP-5.2: Supporting activities in preparation of ITER Nuclear phase 2022-2025</vt:lpstr>
      <vt:lpstr>2024 : FLUID ACTIVATION TOOLS DEVELOPMENT AND EXPERIMENT FOR ITER</vt:lpstr>
      <vt:lpstr>NEW: Simulation and experiment of erosion-corrosion rates for ITER</vt:lpstr>
      <vt:lpstr>SP-5.3 JET DT technological exploitation 2022-2025</vt:lpstr>
      <vt:lpstr>Timeline for DTE3 water activation project in 2023&amp; 2024 </vt:lpstr>
      <vt:lpstr>ITER-relevant neutron Single Event Effect (SEE) experiment on electronics during DTE-3</vt:lpstr>
      <vt:lpstr>NEW: Radiation qualification of safety electronics in support to ITER in 2024/2025</vt:lpstr>
      <vt:lpstr>2024 High level objectives Neutron streaming, Shutdown Dose rate  and Water activation </vt:lpstr>
      <vt:lpstr>Extended ITER structural and functional materials irradiation</vt:lpstr>
      <vt:lpstr>SP-5 JET: ORE Occupational Radiation Exposure Database </vt:lpstr>
      <vt:lpstr>Back-up </vt:lpstr>
      <vt:lpstr>SP-2: IR synthetic diagnostic – Update on 2023 progress </vt:lpstr>
      <vt:lpstr>SP-2 update on ITER FILD</vt:lpstr>
      <vt:lpstr>Activities at ELISE &amp; BATMAN Upgrade in support for ITER to be expanded in 2024  </vt:lpstr>
      <vt:lpstr>SPIDER: Status of shutdown activities</vt:lpstr>
      <vt:lpstr>MITICA power supplies: very complex system, first of a kind, beyond limits of modern technologies</vt:lpstr>
      <vt:lpstr>MITICA power supply: Investigation of the Breakdown position </vt:lpstr>
      <vt:lpstr>SP-5.2.6 Neutronics and Virtual Reality coupling for maintenance operations</vt:lpstr>
      <vt:lpstr>ITER-relevant neutron Single Event Effect (SEE) experiment on electronics during DTE-3</vt:lpstr>
      <vt:lpstr>Active Collaboration EUROfusion PrIO SP5</vt:lpstr>
    </vt:vector>
  </TitlesOfParts>
  <Company>Windows User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PB-Presentation Template</dc:title>
  <dc:creator>juergen.gafert@kit.edu</dc:creator>
  <cp:lastModifiedBy>LITAUDON Xavier 124529</cp:lastModifiedBy>
  <cp:revision>1248</cp:revision>
  <cp:lastPrinted>2022-03-14T07:20:07Z</cp:lastPrinted>
  <dcterms:created xsi:type="dcterms:W3CDTF">2019-04-02T13:59:54Z</dcterms:created>
  <dcterms:modified xsi:type="dcterms:W3CDTF">2023-09-20T13:02:55Z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0x010100ECD887D8CEF3174EBF1C10D6E8BD86BB</vt:lpwstr>
  </property>
</Properties>
</file>