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2"/>
  </p:notesMasterIdLst>
  <p:sldIdLst>
    <p:sldId id="262" r:id="rId2"/>
    <p:sldId id="266" r:id="rId3"/>
    <p:sldId id="260" r:id="rId4"/>
    <p:sldId id="261" r:id="rId5"/>
    <p:sldId id="267" r:id="rId6"/>
    <p:sldId id="264" r:id="rId7"/>
    <p:sldId id="265" r:id="rId8"/>
    <p:sldId id="268" r:id="rId9"/>
    <p:sldId id="259" r:id="rId10"/>
    <p:sldId id="258" r:id="rId11"/>
  </p:sldIdLst>
  <p:sldSz cx="9144000" cy="5143500" type="screen16x9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9C3"/>
    <a:srgbClr val="003399"/>
    <a:srgbClr val="4BACC6"/>
    <a:srgbClr val="008080"/>
    <a:srgbClr val="996633"/>
    <a:srgbClr val="006666"/>
    <a:srgbClr val="FFFFFF"/>
    <a:srgbClr val="FF6D6D"/>
    <a:srgbClr val="C0504D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6437" autoAdjust="0"/>
  </p:normalViewPr>
  <p:slideViewPr>
    <p:cSldViewPr snapToGrid="0">
      <p:cViewPr varScale="1">
        <p:scale>
          <a:sx n="148" d="100"/>
          <a:sy n="148" d="100"/>
        </p:scale>
        <p:origin x="69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08" y="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GB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1654be592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1654be592_0_2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300" cy="46056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g111654be592_0_2:notes"/>
          <p:cNvSpPr txBox="1">
            <a:spLocks noGrp="1"/>
          </p:cNvSpPr>
          <p:nvPr>
            <p:ph type="sldNum" idx="12"/>
          </p:nvPr>
        </p:nvSpPr>
        <p:spPr>
          <a:xfrm>
            <a:off x="4021294" y="9721106"/>
            <a:ext cx="3076500" cy="511800"/>
          </a:xfrm>
          <a:prstGeom prst="rect">
            <a:avLst/>
          </a:prstGeom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006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1654be592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1654be592_0_2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300" cy="46056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g111654be592_0_2:notes"/>
          <p:cNvSpPr txBox="1">
            <a:spLocks noGrp="1"/>
          </p:cNvSpPr>
          <p:nvPr>
            <p:ph type="sldNum" idx="12"/>
          </p:nvPr>
        </p:nvSpPr>
        <p:spPr>
          <a:xfrm>
            <a:off x="4021294" y="9721106"/>
            <a:ext cx="3076500" cy="511800"/>
          </a:xfrm>
          <a:prstGeom prst="rect">
            <a:avLst/>
          </a:prstGeom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4219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/>
          <p:cNvSpPr/>
          <p:nvPr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3"/>
          <p:cNvSpPr txBox="1"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body" idx="1"/>
          </p:nvPr>
        </p:nvSpPr>
        <p:spPr>
          <a:xfrm>
            <a:off x="454774" y="1059582"/>
            <a:ext cx="8229600" cy="3672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9" name="Google Shape;39;p3" descr="EurofusionDisc.eps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16416" y="70180"/>
            <a:ext cx="367958" cy="373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504" y="4830828"/>
            <a:ext cx="869698" cy="262599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3"/>
          <p:cNvSpPr/>
          <p:nvPr/>
        </p:nvSpPr>
        <p:spPr>
          <a:xfrm>
            <a:off x="1815525" y="4830828"/>
            <a:ext cx="730942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F.</a:t>
            </a:r>
            <a:r>
              <a:rPr lang="en-US" sz="1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Cianfrani</a:t>
            </a:r>
            <a:r>
              <a:rPr lang="en-GB" sz="1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|</a:t>
            </a:r>
            <a:r>
              <a:rPr lang="en-GB" sz="16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400" b="0" i="0" u="none" strike="noStrike" cap="none" baseline="0" dirty="0" smtClean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Arial"/>
              </a:rPr>
              <a:t>My projects</a:t>
            </a:r>
            <a:r>
              <a:rPr lang="en-GB" sz="14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GB" sz="1400" b="0" i="0" u="none" strike="noStrike" cap="none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GB" sz="1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| </a:t>
            </a:r>
            <a:r>
              <a:rPr lang="en-GB" sz="1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26/05/2023</a:t>
            </a:r>
            <a:r>
              <a:rPr lang="en-GB" sz="1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|  Page </a:t>
            </a:r>
            <a:fld id="{00000000-1234-1234-1234-123412341234}" type="slidenum">
              <a:rPr lang="en-GB" sz="14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t>‹#›</a:t>
            </a:fld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7;p4"/>
          <p:cNvSpPr txBox="1">
            <a:spLocks noGrp="1"/>
          </p:cNvSpPr>
          <p:nvPr>
            <p:ph type="body" idx="1"/>
          </p:nvPr>
        </p:nvSpPr>
        <p:spPr>
          <a:xfrm>
            <a:off x="0" y="874877"/>
            <a:ext cx="9214834" cy="3767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00" tIns="50400" rIns="97200" bIns="50400" anchor="t" anchorCtr="0">
            <a:noAutofit/>
          </a:bodyPr>
          <a:lstStyle/>
          <a:p>
            <a:endParaRPr lang="en-US" sz="2000" b="1" dirty="0" smtClean="0"/>
          </a:p>
          <a:p>
            <a:r>
              <a:rPr lang="en-US" sz="2000" b="1" dirty="0" smtClean="0"/>
              <a:t>MCCC database: </a:t>
            </a:r>
            <a:r>
              <a:rPr lang="en-US" sz="2000" dirty="0" smtClean="0"/>
              <a:t>inclusion into EIRENE</a:t>
            </a:r>
          </a:p>
          <a:p>
            <a:pPr lvl="4"/>
            <a:r>
              <a:rPr lang="en-US" sz="1600" dirty="0"/>
              <a:t>p</a:t>
            </a:r>
            <a:r>
              <a:rPr lang="en-US" sz="1600" dirty="0" smtClean="0"/>
              <a:t>lanned, not started yet</a:t>
            </a:r>
          </a:p>
          <a:p>
            <a:pPr marL="7620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A&amp;M input: </a:t>
            </a:r>
            <a:r>
              <a:rPr lang="en-US" sz="2000" dirty="0" smtClean="0"/>
              <a:t>GUI for generating and updating EIRENE input file (</a:t>
            </a:r>
            <a:r>
              <a:rPr lang="en-US" sz="2000" i="1" dirty="0" smtClean="0"/>
              <a:t>AMJ4EIR</a:t>
            </a:r>
            <a:r>
              <a:rPr lang="en-US" sz="2000" dirty="0" smtClean="0"/>
              <a:t>)</a:t>
            </a:r>
          </a:p>
          <a:p>
            <a:pPr lvl="4"/>
            <a:r>
              <a:rPr lang="en-US" sz="1600" dirty="0"/>
              <a:t>a</a:t>
            </a:r>
            <a:r>
              <a:rPr lang="en-US" sz="1600" dirty="0" smtClean="0"/>
              <a:t>vailable in </a:t>
            </a:r>
            <a:r>
              <a:rPr lang="en-US" sz="1600" dirty="0" err="1" smtClean="0"/>
              <a:t>EireneSupp</a:t>
            </a:r>
            <a:r>
              <a:rPr lang="en-US" sz="1600" dirty="0" smtClean="0"/>
              <a:t>: </a:t>
            </a:r>
          </a:p>
          <a:p>
            <a:pPr marL="76200" indent="0">
              <a:buNone/>
            </a:pPr>
            <a:endParaRPr lang="en-US" sz="2000" b="1" dirty="0"/>
          </a:p>
          <a:p>
            <a:r>
              <a:rPr lang="en-US" sz="2000" b="1" dirty="0" err="1" smtClean="0"/>
              <a:t>ModCR</a:t>
            </a:r>
            <a:r>
              <a:rPr lang="en-US" sz="2000" b="1" dirty="0" smtClean="0"/>
              <a:t>: </a:t>
            </a:r>
            <a:r>
              <a:rPr lang="en-US" sz="2000" dirty="0" smtClean="0"/>
              <a:t>CRM solver for standalone use and integration with EIRENE</a:t>
            </a:r>
          </a:p>
          <a:p>
            <a:pPr lvl="4"/>
            <a:r>
              <a:rPr lang="en-US" sz="1600" dirty="0" smtClean="0"/>
              <a:t>ongoing</a:t>
            </a: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3270" y="57150"/>
            <a:ext cx="8227174" cy="342900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My projects:</a:t>
            </a:r>
            <a:endParaRPr lang="en-US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8426" y="2758855"/>
            <a:ext cx="4045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 gui.py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725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8" t="5977" r="8962" b="5924"/>
          <a:stretch/>
        </p:blipFill>
        <p:spPr>
          <a:xfrm>
            <a:off x="6156101" y="1210241"/>
            <a:ext cx="907809" cy="99620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u="sng" dirty="0" smtClean="0">
                <a:solidFill>
                  <a:srgbClr val="002060"/>
                </a:solidFill>
              </a:rPr>
              <a:t>SOLVER</a:t>
            </a:r>
            <a:endParaRPr lang="en-US" sz="2400" dirty="0"/>
          </a:p>
        </p:txBody>
      </p:sp>
      <p:sp>
        <p:nvSpPr>
          <p:cNvPr id="20" name="Google Shape;37;p4"/>
          <p:cNvSpPr txBox="1">
            <a:spLocks noGrp="1"/>
          </p:cNvSpPr>
          <p:nvPr>
            <p:ph type="body" idx="1"/>
          </p:nvPr>
        </p:nvSpPr>
        <p:spPr>
          <a:xfrm>
            <a:off x="0" y="868438"/>
            <a:ext cx="9214834" cy="839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00" tIns="50400" rIns="97200" bIns="50400" anchor="t" anchorCtr="0">
            <a:noAutofit/>
          </a:bodyPr>
          <a:lstStyle/>
          <a:p>
            <a:r>
              <a:rPr lang="en-US" sz="2000" b="1" dirty="0" err="1" smtClean="0"/>
              <a:t>ModCR</a:t>
            </a:r>
            <a:r>
              <a:rPr lang="en-US" sz="2000" b="1" dirty="0" smtClean="0"/>
              <a:t>: </a:t>
            </a:r>
            <a:r>
              <a:rPr lang="en-US" sz="2000" dirty="0" smtClean="0"/>
              <a:t>integrate with Fortran SUNDIALS modules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48775" y="1554454"/>
            <a:ext cx="6336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cript in </a:t>
            </a:r>
            <a:r>
              <a:rPr lang="en-US" b="1" dirty="0" err="1" smtClean="0"/>
              <a:t>EireneSupp</a:t>
            </a:r>
            <a:r>
              <a:rPr lang="en-US" dirty="0" smtClean="0"/>
              <a:t> to download and compile SUNDIALS utilities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8775" y="3029220"/>
            <a:ext cx="6679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efine module for solving time-independent (algebraic) and time-dependent (IVP) CRMs with </a:t>
            </a:r>
            <a:r>
              <a:rPr lang="en-US" b="1" dirty="0" smtClean="0"/>
              <a:t>CVODE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48775" y="4067441"/>
            <a:ext cx="6679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Python visualization tools</a:t>
            </a:r>
            <a:endParaRPr lang="en-US" b="1" dirty="0"/>
          </a:p>
        </p:txBody>
      </p:sp>
      <p:pic>
        <p:nvPicPr>
          <p:cNvPr id="9" name="Google Shape;24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71197" y="2750862"/>
            <a:ext cx="1100070" cy="102361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648775" y="2291837"/>
            <a:ext cx="4045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heck of consistency with other modules (</a:t>
            </a:r>
            <a:r>
              <a:rPr lang="en-US" dirty="0" err="1" smtClean="0"/>
              <a:t>json</a:t>
            </a:r>
            <a:r>
              <a:rPr lang="en-US" dirty="0" smtClean="0"/>
              <a:t>,..)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8" t="5977" r="8962" b="5924"/>
          <a:stretch/>
        </p:blipFill>
        <p:spPr>
          <a:xfrm>
            <a:off x="4694349" y="1947625"/>
            <a:ext cx="907809" cy="9962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053" y="3630239"/>
            <a:ext cx="1229047" cy="108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3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7;p4"/>
          <p:cNvSpPr txBox="1">
            <a:spLocks noGrp="1"/>
          </p:cNvSpPr>
          <p:nvPr>
            <p:ph type="body" idx="1"/>
          </p:nvPr>
        </p:nvSpPr>
        <p:spPr>
          <a:xfrm>
            <a:off x="0" y="874877"/>
            <a:ext cx="9214834" cy="3767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00" tIns="50400" rIns="97200" bIns="50400" anchor="t" anchorCtr="0">
            <a:noAutofit/>
          </a:bodyPr>
          <a:lstStyle/>
          <a:p>
            <a:endParaRPr lang="en-US" sz="2000" b="1" dirty="0" smtClean="0"/>
          </a:p>
          <a:p>
            <a:r>
              <a:rPr lang="en-US" sz="2000" b="1" dirty="0" smtClean="0"/>
              <a:t>MCCC database: </a:t>
            </a:r>
            <a:r>
              <a:rPr lang="en-US" sz="2000" dirty="0" smtClean="0"/>
              <a:t>inclusion into EIRENE</a:t>
            </a:r>
          </a:p>
          <a:p>
            <a:pPr lvl="4"/>
            <a:r>
              <a:rPr lang="en-US" sz="1600" dirty="0"/>
              <a:t>p</a:t>
            </a:r>
            <a:r>
              <a:rPr lang="en-US" sz="1600" dirty="0" smtClean="0"/>
              <a:t>lanned, not started yet</a:t>
            </a:r>
          </a:p>
          <a:p>
            <a:pPr marL="7620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A&amp;M input: </a:t>
            </a:r>
            <a:r>
              <a:rPr lang="en-US" sz="2000" dirty="0" smtClean="0"/>
              <a:t>GUI for generating and updating EIRENE input file (</a:t>
            </a:r>
            <a:r>
              <a:rPr lang="en-US" sz="2000" i="1" dirty="0" smtClean="0"/>
              <a:t>AMJ4EIR</a:t>
            </a:r>
            <a:r>
              <a:rPr lang="en-US" sz="2000" dirty="0" smtClean="0"/>
              <a:t>)</a:t>
            </a:r>
          </a:p>
          <a:p>
            <a:pPr lvl="4"/>
            <a:r>
              <a:rPr lang="en-US" sz="1600" dirty="0"/>
              <a:t>a</a:t>
            </a:r>
            <a:r>
              <a:rPr lang="en-US" sz="1600" dirty="0" smtClean="0"/>
              <a:t>vailable in </a:t>
            </a:r>
            <a:r>
              <a:rPr lang="en-US" sz="1600" dirty="0" err="1" smtClean="0"/>
              <a:t>EireneSupp</a:t>
            </a:r>
            <a:r>
              <a:rPr lang="en-US" sz="1600" dirty="0" smtClean="0"/>
              <a:t>: </a:t>
            </a:r>
          </a:p>
          <a:p>
            <a:pPr marL="76200" indent="0">
              <a:buNone/>
            </a:pPr>
            <a:endParaRPr lang="en-US" sz="2000" b="1" dirty="0"/>
          </a:p>
          <a:p>
            <a:r>
              <a:rPr lang="en-US" sz="2000" b="1" dirty="0" err="1" smtClean="0"/>
              <a:t>ModCR</a:t>
            </a:r>
            <a:r>
              <a:rPr lang="en-US" sz="2000" b="1" dirty="0" smtClean="0"/>
              <a:t>: </a:t>
            </a:r>
            <a:r>
              <a:rPr lang="en-US" sz="2000" dirty="0" smtClean="0"/>
              <a:t>CRM solver for standalone use and integration with EIRENE</a:t>
            </a:r>
          </a:p>
          <a:p>
            <a:pPr lvl="4"/>
            <a:r>
              <a:rPr lang="en-US" sz="1600" dirty="0" smtClean="0"/>
              <a:t>ongoing</a:t>
            </a: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3270" y="57150"/>
            <a:ext cx="8227174" cy="342900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My projects:</a:t>
            </a:r>
            <a:endParaRPr lang="en-US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8426" y="2758855"/>
            <a:ext cx="4045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 gui.py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15155" y="1285070"/>
            <a:ext cx="4694349" cy="82424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8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70" y="57150"/>
            <a:ext cx="8227174" cy="342900"/>
          </a:xfrm>
        </p:spPr>
        <p:txBody>
          <a:bodyPr/>
          <a:lstStyle/>
          <a:p>
            <a:r>
              <a:rPr lang="en-US" dirty="0" smtClean="0"/>
              <a:t>Plan for including MCCCDB into EIRENE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72" y="760283"/>
            <a:ext cx="4107380" cy="11145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70717" y="799051"/>
            <a:ext cx="54929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Molecular Convergent Close-Coupling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</a:t>
            </a:r>
            <a:r>
              <a:rPr lang="en-US" dirty="0" smtClean="0"/>
              <a:t>lectron and positron collisions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Target: H</a:t>
            </a:r>
            <a:r>
              <a:rPr lang="en-US" baseline="-25000" dirty="0" smtClean="0"/>
              <a:t>2</a:t>
            </a:r>
            <a:r>
              <a:rPr lang="en-US" dirty="0" smtClean="0"/>
              <a:t> (</a:t>
            </a:r>
            <a:r>
              <a:rPr lang="en-US" dirty="0" err="1" smtClean="0"/>
              <a:t>isot</a:t>
            </a:r>
            <a:r>
              <a:rPr lang="en-US" dirty="0" smtClean="0"/>
              <a:t>.), H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+</a:t>
            </a:r>
            <a:r>
              <a:rPr lang="en-US" dirty="0" smtClean="0"/>
              <a:t> (</a:t>
            </a:r>
            <a:r>
              <a:rPr lang="en-US" dirty="0" err="1" smtClean="0"/>
              <a:t>isot</a:t>
            </a:r>
            <a:r>
              <a:rPr lang="en-US" dirty="0" smtClean="0"/>
              <a:t>.), </a:t>
            </a:r>
            <a:r>
              <a:rPr lang="en-US" dirty="0" err="1" smtClean="0"/>
              <a:t>HeH</a:t>
            </a:r>
            <a:r>
              <a:rPr lang="en-US" baseline="30000" dirty="0" smtClean="0"/>
              <a:t>+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Dissociation, </a:t>
            </a:r>
            <a:r>
              <a:rPr lang="en-US" dirty="0" err="1" smtClean="0"/>
              <a:t>ionizat</a:t>
            </a:r>
            <a:r>
              <a:rPr lang="en-US" dirty="0" smtClean="0"/>
              <a:t>., excitation + </a:t>
            </a:r>
            <a:r>
              <a:rPr lang="en-US" b="1" dirty="0" smtClean="0"/>
              <a:t>vibrational resolution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u="sng" dirty="0" smtClean="0"/>
              <a:t>output:</a:t>
            </a:r>
            <a:r>
              <a:rPr lang="en-US" dirty="0"/>
              <a:t> </a:t>
            </a:r>
            <a:r>
              <a:rPr lang="en-US" b="1" dirty="0" smtClean="0"/>
              <a:t>tabular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476" y="2117624"/>
            <a:ext cx="4441518" cy="25662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3612" y="2117624"/>
            <a:ext cx="4313245" cy="246221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       FILES:      </a:t>
            </a:r>
            <a:r>
              <a:rPr lang="en-US" dirty="0" smtClean="0"/>
              <a:t>MCCC-el-&lt;target&gt;-</a:t>
            </a:r>
            <a:r>
              <a:rPr lang="en-DE" dirty="0" smtClean="0"/>
              <a:t>…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 smtClean="0"/>
              <a:t>Dissociation:</a:t>
            </a:r>
            <a:r>
              <a:rPr lang="en-US" dirty="0" smtClean="0"/>
              <a:t>     </a:t>
            </a:r>
            <a:r>
              <a:rPr lang="en-DE" dirty="0" smtClean="0"/>
              <a:t>…</a:t>
            </a:r>
            <a:r>
              <a:rPr lang="en-US" dirty="0" smtClean="0"/>
              <a:t>DISS.&lt;</a:t>
            </a:r>
            <a:r>
              <a:rPr lang="en-US" dirty="0" err="1" smtClean="0"/>
              <a:t>state_in</a:t>
            </a:r>
            <a:r>
              <a:rPr lang="en-US" dirty="0" smtClean="0"/>
              <a:t>&gt;.txt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u="sng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 smtClean="0"/>
              <a:t>Ionization:</a:t>
            </a:r>
            <a:r>
              <a:rPr lang="en-US" dirty="0" smtClean="0"/>
              <a:t>          </a:t>
            </a:r>
            <a:r>
              <a:rPr lang="en-DE" dirty="0" smtClean="0"/>
              <a:t>…</a:t>
            </a:r>
            <a:r>
              <a:rPr lang="en-US" dirty="0" smtClean="0"/>
              <a:t>TICS.&lt;</a:t>
            </a:r>
            <a:r>
              <a:rPr lang="en-US" dirty="0" err="1"/>
              <a:t>state_in</a:t>
            </a:r>
            <a:r>
              <a:rPr lang="en-US" dirty="0"/>
              <a:t>&gt;.</a:t>
            </a:r>
            <a:r>
              <a:rPr lang="en-US" dirty="0" smtClean="0"/>
              <a:t>txt</a:t>
            </a:r>
            <a:endParaRPr lang="en-US" b="1" u="sng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u="sng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 smtClean="0"/>
              <a:t>Excitation:</a:t>
            </a:r>
            <a:r>
              <a:rPr lang="en-US" dirty="0" smtClean="0"/>
              <a:t>     </a:t>
            </a:r>
            <a:r>
              <a:rPr lang="en-DE" dirty="0" smtClean="0"/>
              <a:t>…</a:t>
            </a:r>
            <a:r>
              <a:rPr lang="en-US" dirty="0" smtClean="0"/>
              <a:t>&lt;</a:t>
            </a:r>
            <a:r>
              <a:rPr lang="en-US" dirty="0" err="1" smtClean="0"/>
              <a:t>state_f</a:t>
            </a:r>
            <a:r>
              <a:rPr lang="en-US" dirty="0" smtClean="0"/>
              <a:t>&gt;.&lt;</a:t>
            </a:r>
            <a:r>
              <a:rPr lang="en-US" dirty="0" err="1"/>
              <a:t>state_in</a:t>
            </a:r>
            <a:r>
              <a:rPr lang="en-US" dirty="0"/>
              <a:t>&gt;.</a:t>
            </a:r>
            <a:r>
              <a:rPr lang="en-US" dirty="0" smtClean="0"/>
              <a:t>txt</a:t>
            </a:r>
            <a:endParaRPr lang="en-US" b="1" u="sng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u="sng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 err="1" smtClean="0"/>
              <a:t>Excitation&amp;rad</a:t>
            </a:r>
            <a:r>
              <a:rPr lang="en-US" b="1" u="sng" dirty="0" smtClean="0"/>
              <a:t> decay: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                 </a:t>
            </a:r>
            <a:r>
              <a:rPr lang="en-DE" dirty="0" smtClean="0"/>
              <a:t>…</a:t>
            </a:r>
            <a:r>
              <a:rPr lang="en-US" dirty="0"/>
              <a:t> &lt;</a:t>
            </a:r>
            <a:r>
              <a:rPr lang="en-US" dirty="0" err="1"/>
              <a:t>state_f</a:t>
            </a:r>
            <a:r>
              <a:rPr lang="en-US" dirty="0" smtClean="0"/>
              <a:t>&gt;.ERD.&lt;</a:t>
            </a:r>
            <a:r>
              <a:rPr lang="en-US" dirty="0" err="1"/>
              <a:t>state_in</a:t>
            </a:r>
            <a:r>
              <a:rPr lang="en-US" dirty="0"/>
              <a:t>&gt;.</a:t>
            </a:r>
            <a:r>
              <a:rPr lang="en-US" dirty="0" smtClean="0"/>
              <a:t>txt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9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70" y="57150"/>
            <a:ext cx="8227174" cy="342900"/>
          </a:xfrm>
        </p:spPr>
        <p:txBody>
          <a:bodyPr/>
          <a:lstStyle/>
          <a:p>
            <a:r>
              <a:rPr lang="en-US" dirty="0" smtClean="0"/>
              <a:t>Plan for including MCCCDB into EIRENE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3646" y="782832"/>
            <a:ext cx="2572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Input file lines: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614" y="737800"/>
            <a:ext cx="2391109" cy="37152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99063" y="2482095"/>
            <a:ext cx="2828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Data stream:  IR, FILNAM, </a:t>
            </a:r>
            <a:r>
              <a:rPr lang="en-DE" b="1" dirty="0" smtClean="0"/>
              <a:t>…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53405" y="1630413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read_reaclines.f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1789759" y="1229989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053405" y="3347099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lreac.f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1786466" y="2149976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1786467" y="2875347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1786466" y="3797043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>
            <a:off x="3151703" y="2416628"/>
            <a:ext cx="552159" cy="2168717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20200" y="4320305"/>
            <a:ext cx="2386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Data stream:  REACDATA</a:t>
            </a:r>
            <a:endParaRPr lang="en-US" b="1" dirty="0"/>
          </a:p>
        </p:txBody>
      </p:sp>
      <p:sp>
        <p:nvSpPr>
          <p:cNvPr id="23" name="Down Arrow 22"/>
          <p:cNvSpPr/>
          <p:nvPr/>
        </p:nvSpPr>
        <p:spPr>
          <a:xfrm>
            <a:off x="1786466" y="4745607"/>
            <a:ext cx="453911" cy="339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218267" y="3756277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ead_tab2d.f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75947" y="2446225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99465" y="2446225"/>
            <a:ext cx="35280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Loop on DB names: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lvl="2"/>
            <a:r>
              <a:rPr lang="en-US" dirty="0" smtClean="0"/>
              <a:t>             find source file in Database folder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	</a:t>
            </a:r>
          </a:p>
        </p:txBody>
      </p:sp>
      <p:sp>
        <p:nvSpPr>
          <p:cNvPr id="27" name="Down Arrow 26"/>
          <p:cNvSpPr/>
          <p:nvPr/>
        </p:nvSpPr>
        <p:spPr>
          <a:xfrm rot="5400000">
            <a:off x="6072521" y="2283395"/>
            <a:ext cx="453911" cy="705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Google Shape;205;p16"/>
          <p:cNvSpPr txBox="1"/>
          <p:nvPr/>
        </p:nvSpPr>
        <p:spPr>
          <a:xfrm>
            <a:off x="3599465" y="3347099"/>
            <a:ext cx="420621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000"/>
            </a:pPr>
            <a:r>
              <a:rPr lang="en-GB" sz="1600" b="1" dirty="0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if FILNAM = ADAS</a:t>
            </a:r>
            <a:r>
              <a:rPr lang="en-US" sz="2400" dirty="0" smtClean="0">
                <a:ea typeface="Calibri"/>
                <a:sym typeface="Wingdings" panose="05000000000000000000" pitchFamily="2" charset="2"/>
              </a:rPr>
              <a:t>  </a:t>
            </a:r>
            <a:endParaRPr lang="en-GB" sz="2000" i="1" dirty="0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18816" y="4313566"/>
            <a:ext cx="211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type: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adas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mccc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28347" y="3730118"/>
            <a:ext cx="192661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irmod_comxs.f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Down Arrow 30"/>
          <p:cNvSpPr/>
          <p:nvPr/>
        </p:nvSpPr>
        <p:spPr>
          <a:xfrm rot="5400000">
            <a:off x="6359659" y="3659087"/>
            <a:ext cx="453911" cy="495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127503" y="2721458"/>
            <a:ext cx="1926616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  <a:cs typeface="Courier New" panose="02070309020205020404" pitchFamily="49" charset="0"/>
              </a:rPr>
              <a:t>u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pdate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cinit.f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28406" y="3981988"/>
            <a:ext cx="2312696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  <a:cs typeface="Courier New" panose="02070309020205020404" pitchFamily="49" charset="0"/>
              </a:rPr>
              <a:t>u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pdate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eirmod_comxs.f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49040" y="1859401"/>
            <a:ext cx="2533549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  <a:cs typeface="Courier New" panose="02070309020205020404" pitchFamily="49" charset="0"/>
              </a:rPr>
              <a:t>u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pdate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read_reaclines.f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71787" y="2992591"/>
            <a:ext cx="18064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include mccc into 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Database </a:t>
            </a:r>
            <a:r>
              <a:rPr lang="en-US" b="1" dirty="0">
                <a:solidFill>
                  <a:srgbClr val="C00000"/>
                </a:solidFill>
              </a:rPr>
              <a:t>folder</a:t>
            </a:r>
          </a:p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313723" y="661953"/>
            <a:ext cx="2637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eaction</a:t>
            </a:r>
          </a:p>
          <a:p>
            <a:r>
              <a:rPr lang="en-US" dirty="0" smtClean="0"/>
              <a:t>file name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171457" y="4384686"/>
            <a:ext cx="1926616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read_tab1d.f</a:t>
            </a:r>
          </a:p>
        </p:txBody>
      </p:sp>
      <p:sp>
        <p:nvSpPr>
          <p:cNvPr id="39" name="Down Arrow 38"/>
          <p:cNvSpPr/>
          <p:nvPr/>
        </p:nvSpPr>
        <p:spPr>
          <a:xfrm rot="4155911">
            <a:off x="6252822" y="4121355"/>
            <a:ext cx="453911" cy="60090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350340" y="3577366"/>
            <a:ext cx="1969734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  <a:cs typeface="Courier New" panose="02070309020205020404" pitchFamily="49" charset="0"/>
              </a:rPr>
              <a:t>u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pdate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slreac.f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73085" y="1080551"/>
            <a:ext cx="61818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</a:t>
            </a:r>
            <a:r>
              <a:rPr lang="en-US" b="1" dirty="0" smtClean="0">
                <a:solidFill>
                  <a:srgbClr val="C00000"/>
                </a:solidFill>
              </a:rPr>
              <a:t>efine input line: _ 1</a:t>
            </a:r>
            <a:r>
              <a:rPr lang="en-US" b="1" baseline="30000" dirty="0" smtClean="0">
                <a:solidFill>
                  <a:srgbClr val="C00000"/>
                </a:solidFill>
              </a:rPr>
              <a:t>st</a:t>
            </a:r>
            <a:r>
              <a:rPr lang="en-US" b="1" dirty="0" smtClean="0">
                <a:solidFill>
                  <a:srgbClr val="C00000"/>
                </a:solidFill>
              </a:rPr>
              <a:t> line:     20   MCCC   H.1  &lt;type&gt;  EI  0 1</a:t>
            </a:r>
          </a:p>
          <a:p>
            <a:r>
              <a:rPr lang="en-US" b="1" dirty="0">
                <a:solidFill>
                  <a:srgbClr val="C00000"/>
                </a:solidFill>
              </a:rPr>
              <a:t>	 </a:t>
            </a:r>
            <a:r>
              <a:rPr lang="en-US" b="1" dirty="0" smtClean="0">
                <a:solidFill>
                  <a:srgbClr val="C00000"/>
                </a:solidFill>
              </a:rPr>
              <a:t>          _ 2</a:t>
            </a:r>
            <a:r>
              <a:rPr lang="en-US" b="1" baseline="30000" dirty="0" smtClean="0">
                <a:solidFill>
                  <a:srgbClr val="C00000"/>
                </a:solidFill>
              </a:rPr>
              <a:t>nd</a:t>
            </a:r>
            <a:r>
              <a:rPr lang="en-US" b="1" dirty="0" smtClean="0">
                <a:solidFill>
                  <a:srgbClr val="C00000"/>
                </a:solidFill>
              </a:rPr>
              <a:t> line:   &lt;target&gt;    &lt;</a:t>
            </a:r>
            <a:r>
              <a:rPr lang="en-US" b="1" dirty="0" err="1" smtClean="0">
                <a:solidFill>
                  <a:srgbClr val="C00000"/>
                </a:solidFill>
              </a:rPr>
              <a:t>state_f</a:t>
            </a:r>
            <a:r>
              <a:rPr lang="en-US" b="1" dirty="0" smtClean="0">
                <a:solidFill>
                  <a:srgbClr val="C00000"/>
                </a:solidFill>
              </a:rPr>
              <a:t>&gt;    &lt;</a:t>
            </a:r>
            <a:r>
              <a:rPr lang="en-US" b="1" dirty="0" err="1" smtClean="0">
                <a:solidFill>
                  <a:srgbClr val="C00000"/>
                </a:solidFill>
              </a:rPr>
              <a:t>state_i</a:t>
            </a:r>
            <a:r>
              <a:rPr lang="en-US" b="1" dirty="0" smtClean="0">
                <a:solidFill>
                  <a:srgbClr val="C00000"/>
                </a:solidFill>
              </a:rPr>
              <a:t>&gt;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3" name="Google Shape;205;p16"/>
          <p:cNvSpPr txBox="1"/>
          <p:nvPr/>
        </p:nvSpPr>
        <p:spPr>
          <a:xfrm>
            <a:off x="3599464" y="3972802"/>
            <a:ext cx="420621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000"/>
            </a:pPr>
            <a:r>
              <a:rPr lang="en-GB" sz="1600" b="1" dirty="0" smtClean="0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if FILNAM = MCCC</a:t>
            </a:r>
            <a:r>
              <a:rPr lang="en-US" sz="2400" dirty="0" smtClean="0">
                <a:solidFill>
                  <a:srgbClr val="C00000"/>
                </a:solidFill>
                <a:ea typeface="Calibri"/>
                <a:sym typeface="Wingdings" panose="05000000000000000000" pitchFamily="2" charset="2"/>
              </a:rPr>
              <a:t>  </a:t>
            </a:r>
            <a:endParaRPr lang="en-GB" sz="2000" i="1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69077" y="2645184"/>
            <a:ext cx="1250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n</a:t>
            </a:r>
            <a:r>
              <a:rPr lang="en-US" b="1" dirty="0" smtClean="0">
                <a:solidFill>
                  <a:srgbClr val="C00000"/>
                </a:solidFill>
              </a:rPr>
              <a:t>ew </a:t>
            </a:r>
            <a:r>
              <a:rPr lang="en-US" b="1" dirty="0" err="1" smtClean="0">
                <a:solidFill>
                  <a:srgbClr val="C00000"/>
                </a:solidFill>
              </a:rPr>
              <a:t>params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0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7;p4"/>
          <p:cNvSpPr txBox="1">
            <a:spLocks noGrp="1"/>
          </p:cNvSpPr>
          <p:nvPr>
            <p:ph type="body" idx="1"/>
          </p:nvPr>
        </p:nvSpPr>
        <p:spPr>
          <a:xfrm>
            <a:off x="0" y="874877"/>
            <a:ext cx="9214834" cy="3767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00" tIns="50400" rIns="97200" bIns="50400" anchor="t" anchorCtr="0">
            <a:noAutofit/>
          </a:bodyPr>
          <a:lstStyle/>
          <a:p>
            <a:endParaRPr lang="en-US" sz="2000" b="1" dirty="0" smtClean="0"/>
          </a:p>
          <a:p>
            <a:r>
              <a:rPr lang="en-US" sz="2000" b="1" dirty="0" smtClean="0"/>
              <a:t>MCCC database: </a:t>
            </a:r>
            <a:r>
              <a:rPr lang="en-US" sz="2000" dirty="0" smtClean="0"/>
              <a:t>inclusion into EIRENE</a:t>
            </a:r>
          </a:p>
          <a:p>
            <a:pPr lvl="4"/>
            <a:r>
              <a:rPr lang="en-US" sz="1600" dirty="0"/>
              <a:t>p</a:t>
            </a:r>
            <a:r>
              <a:rPr lang="en-US" sz="1600" dirty="0" smtClean="0"/>
              <a:t>lanned, not started yet</a:t>
            </a:r>
          </a:p>
          <a:p>
            <a:pPr marL="7620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A&amp;M input: </a:t>
            </a:r>
            <a:r>
              <a:rPr lang="en-US" sz="2000" dirty="0" smtClean="0"/>
              <a:t>GUI for generating and updating EIRENE input file (</a:t>
            </a:r>
            <a:r>
              <a:rPr lang="en-US" sz="2000" i="1" dirty="0" smtClean="0"/>
              <a:t>AMJ4EIR</a:t>
            </a:r>
            <a:r>
              <a:rPr lang="en-US" sz="2000" dirty="0" smtClean="0"/>
              <a:t>)</a:t>
            </a:r>
          </a:p>
          <a:p>
            <a:pPr lvl="4"/>
            <a:r>
              <a:rPr lang="en-US" sz="1600" dirty="0"/>
              <a:t>a</a:t>
            </a:r>
            <a:r>
              <a:rPr lang="en-US" sz="1600" dirty="0" smtClean="0"/>
              <a:t>vailable in </a:t>
            </a:r>
            <a:r>
              <a:rPr lang="en-US" sz="1600" dirty="0" err="1" smtClean="0"/>
              <a:t>EireneSupp</a:t>
            </a:r>
            <a:r>
              <a:rPr lang="en-US" sz="1600" dirty="0" smtClean="0"/>
              <a:t>: </a:t>
            </a:r>
          </a:p>
          <a:p>
            <a:pPr marL="76200" indent="0">
              <a:buNone/>
            </a:pPr>
            <a:endParaRPr lang="en-US" sz="2000" b="1" dirty="0"/>
          </a:p>
          <a:p>
            <a:r>
              <a:rPr lang="en-US" sz="2000" b="1" dirty="0" err="1" smtClean="0"/>
              <a:t>ModCR</a:t>
            </a:r>
            <a:r>
              <a:rPr lang="en-US" sz="2000" b="1" dirty="0" smtClean="0"/>
              <a:t>: </a:t>
            </a:r>
            <a:r>
              <a:rPr lang="en-US" sz="2000" dirty="0" smtClean="0"/>
              <a:t>CRM solver for standalone use and integration with EIRENE</a:t>
            </a:r>
          </a:p>
          <a:p>
            <a:pPr lvl="4"/>
            <a:r>
              <a:rPr lang="en-US" sz="1600" dirty="0" smtClean="0"/>
              <a:t>ongoing</a:t>
            </a: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3270" y="57150"/>
            <a:ext cx="8227174" cy="342900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My projects:</a:t>
            </a:r>
            <a:endParaRPr lang="en-US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8426" y="2758855"/>
            <a:ext cx="4045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 gui.py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15155" y="2346731"/>
            <a:ext cx="8551572" cy="82424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20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70" y="57150"/>
            <a:ext cx="8227174" cy="342900"/>
          </a:xfrm>
        </p:spPr>
        <p:txBody>
          <a:bodyPr/>
          <a:lstStyle/>
          <a:p>
            <a:r>
              <a:rPr lang="en-US" dirty="0" smtClean="0"/>
              <a:t>EIRENE </a:t>
            </a:r>
            <a:r>
              <a:rPr lang="en-US" dirty="0" err="1" smtClean="0"/>
              <a:t>json</a:t>
            </a:r>
            <a:r>
              <a:rPr lang="en-US" dirty="0" smtClean="0"/>
              <a:t> input (block4)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9165" y="559168"/>
            <a:ext cx="8163816" cy="39703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PHYSICS MODEL: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 MANUAL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 SPECIES_SPEC: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------ REACTIONS: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--------- NREACI: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32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--------- REAC_SPECS: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[{IR: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1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FILNAM: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AMJUEL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H123: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H.4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REAC: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2.1.5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CRC: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EI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MASSP: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0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MASST: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1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</a:t>
            </a:r>
            <a:r>
              <a:rPr lang="en-DE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…</a:t>
            </a:r>
            <a:r>
              <a:rPr lang="en-US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 },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  </a:t>
            </a:r>
          </a:p>
          <a:p>
            <a:r>
              <a:rPr lang="en-DE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………</a:t>
            </a:r>
            <a:r>
              <a:rPr lang="en-US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]</a:t>
            </a:r>
            <a:endParaRPr lang="en-GB" sz="1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  <a:sym typeface="Calibri"/>
            </a:endParaRP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------ ATOMS: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--------- NATMI: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3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 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--------- SPECIES: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[{IATM: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1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SPECIES: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D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NMASSA: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2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NCHAR:</a:t>
            </a:r>
            <a:r>
              <a:rPr lang="en-GB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1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</a:t>
            </a:r>
            <a:r>
              <a:rPr lang="en-DE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…</a:t>
            </a:r>
            <a:r>
              <a:rPr lang="en-US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</a:t>
            </a:r>
          </a:p>
          <a:p>
            <a:r>
              <a:rPr lang="en-US" sz="1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REACTIONS:[{IREACA:</a:t>
            </a:r>
            <a:r>
              <a:rPr lang="en-US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1</a:t>
            </a:r>
            <a:r>
              <a:rPr lang="en-US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IBULKA:</a:t>
            </a:r>
            <a:r>
              <a:rPr lang="en-US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115</a:t>
            </a:r>
            <a:r>
              <a:rPr lang="en-US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ISCD1:</a:t>
            </a:r>
            <a:r>
              <a:rPr lang="en-US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114</a:t>
            </a:r>
            <a:r>
              <a:rPr lang="en-US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ISCD2:</a:t>
            </a:r>
            <a:r>
              <a:rPr lang="en-US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ISCDEA:</a:t>
            </a:r>
            <a:r>
              <a:rPr lang="en-US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30000</a:t>
            </a:r>
            <a:r>
              <a:rPr lang="en-US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 IBGKA:</a:t>
            </a:r>
            <a:r>
              <a:rPr lang="en-US" sz="1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0</a:t>
            </a:r>
            <a:r>
              <a:rPr lang="en-US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,</a:t>
            </a:r>
            <a:r>
              <a:rPr lang="en-DE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…</a:t>
            </a:r>
            <a:r>
              <a:rPr lang="en-US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},</a:t>
            </a:r>
            <a:r>
              <a:rPr lang="en-DE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…</a:t>
            </a:r>
            <a:r>
              <a:rPr lang="en-US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]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},</a:t>
            </a:r>
          </a:p>
          <a:p>
            <a:r>
              <a:rPr lang="en-DE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………</a:t>
            </a:r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]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------ MOLECULES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------ TEST_IONS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------ PHOTONS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 BACKGROUND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------ MANUAL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------ BULK_IONS</a:t>
            </a:r>
          </a:p>
          <a:p>
            <a:r>
              <a:rPr lang="en-GB" sz="12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------ PLASMA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81468" y="1697232"/>
            <a:ext cx="3295787" cy="197352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315528" y="1894584"/>
            <a:ext cx="1361732" cy="276999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reaction source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502103" y="1697232"/>
            <a:ext cx="1530225" cy="19735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670596" y="1894584"/>
            <a:ext cx="13617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r</a:t>
            </a:r>
            <a:r>
              <a:rPr lang="en-US" sz="1200" b="1" dirty="0" smtClean="0">
                <a:solidFill>
                  <a:schemeClr val="bg1"/>
                </a:solidFill>
              </a:rPr>
              <a:t>eactants mass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720534" y="2790343"/>
            <a:ext cx="2857964" cy="197352"/>
          </a:xfrm>
          <a:prstGeom prst="round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842893" y="2978470"/>
            <a:ext cx="1735605" cy="2769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b</a:t>
            </a:r>
            <a:r>
              <a:rPr lang="en-US" sz="1200" b="1" dirty="0" smtClean="0">
                <a:solidFill>
                  <a:schemeClr val="bg1"/>
                </a:solidFill>
              </a:rPr>
              <a:t>ulk react., products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41177" y="2619572"/>
            <a:ext cx="2857964" cy="15693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57200" y="2342572"/>
            <a:ext cx="1441941" cy="276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p</a:t>
            </a:r>
            <a:r>
              <a:rPr lang="en-US" sz="1200" b="1" dirty="0" smtClean="0">
                <a:solidFill>
                  <a:schemeClr val="bg1"/>
                </a:solidFill>
              </a:rPr>
              <a:t>article features*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04820" y="4524361"/>
            <a:ext cx="1441941" cy="276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*isotope scaling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950219" y="2777507"/>
            <a:ext cx="710549" cy="19735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635230" y="2497503"/>
            <a:ext cx="1031977" cy="2769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BGK </a:t>
            </a:r>
            <a:r>
              <a:rPr lang="en-US" sz="1200" b="1" dirty="0" err="1" smtClean="0">
                <a:solidFill>
                  <a:schemeClr val="bg1"/>
                </a:solidFill>
              </a:rPr>
              <a:t>param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40957" y="1271210"/>
            <a:ext cx="1521101" cy="307777"/>
          </a:xfrm>
          <a:prstGeom prst="rect">
            <a:avLst/>
          </a:prstGeom>
          <a:solidFill>
            <a:srgbClr val="FFC000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l</a:t>
            </a:r>
            <a:r>
              <a:rPr lang="en-US" b="1" dirty="0" smtClean="0">
                <a:solidFill>
                  <a:srgbClr val="C00000"/>
                </a:solidFill>
              </a:rPr>
              <a:t>ist of reactions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40957" y="2034335"/>
            <a:ext cx="1239924" cy="307777"/>
          </a:xfrm>
          <a:prstGeom prst="rect">
            <a:avLst/>
          </a:prstGeom>
          <a:solidFill>
            <a:srgbClr val="FFC000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l</a:t>
            </a:r>
            <a:r>
              <a:rPr lang="en-US" b="1" dirty="0" smtClean="0">
                <a:solidFill>
                  <a:srgbClr val="C00000"/>
                </a:solidFill>
              </a:rPr>
              <a:t>ist of </a:t>
            </a:r>
            <a:r>
              <a:rPr lang="en-US" b="1" dirty="0" smtClean="0">
                <a:solidFill>
                  <a:srgbClr val="C00000"/>
                </a:solidFill>
              </a:rPr>
              <a:t>atoms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40957" y="3044968"/>
            <a:ext cx="1775128" cy="523220"/>
          </a:xfrm>
          <a:prstGeom prst="rect">
            <a:avLst/>
          </a:prstGeom>
          <a:solidFill>
            <a:srgbClr val="FFC000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l</a:t>
            </a:r>
            <a:r>
              <a:rPr lang="en-US" b="1" dirty="0" smtClean="0">
                <a:solidFill>
                  <a:srgbClr val="C00000"/>
                </a:solidFill>
              </a:rPr>
              <a:t>ist of </a:t>
            </a:r>
            <a:r>
              <a:rPr lang="en-US" b="1" dirty="0" smtClean="0">
                <a:solidFill>
                  <a:srgbClr val="C00000"/>
                </a:solidFill>
              </a:rPr>
              <a:t>molecules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/test ions/photons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40957" y="4045979"/>
            <a:ext cx="1482846" cy="307777"/>
          </a:xfrm>
          <a:prstGeom prst="rect">
            <a:avLst/>
          </a:prstGeom>
          <a:solidFill>
            <a:srgbClr val="FFC000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l</a:t>
            </a:r>
            <a:r>
              <a:rPr lang="en-US" b="1" dirty="0" smtClean="0">
                <a:solidFill>
                  <a:srgbClr val="C00000"/>
                </a:solidFill>
              </a:rPr>
              <a:t>ist of </a:t>
            </a:r>
            <a:r>
              <a:rPr lang="en-US" b="1" dirty="0" smtClean="0">
                <a:solidFill>
                  <a:srgbClr val="C00000"/>
                </a:solidFill>
              </a:rPr>
              <a:t>bulk ions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69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1427" y="756518"/>
            <a:ext cx="5670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contains functions to construct </a:t>
            </a:r>
            <a:r>
              <a:rPr lang="en-US" dirty="0" err="1" smtClean="0"/>
              <a:t>json</a:t>
            </a:r>
            <a:r>
              <a:rPr lang="en-US" dirty="0" smtClean="0"/>
              <a:t> input file by repeatedly adding reactions and manipulating the </a:t>
            </a:r>
            <a:r>
              <a:rPr lang="en-US" dirty="0" err="1" smtClean="0"/>
              <a:t>json</a:t>
            </a:r>
            <a:r>
              <a:rPr lang="en-US" dirty="0" smtClean="0"/>
              <a:t> file (                                     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3270" y="756518"/>
            <a:ext cx="1786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Python module: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53270" y="2420858"/>
            <a:ext cx="911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Actions:</a:t>
            </a:r>
            <a:endParaRPr lang="en-US" sz="1600" dirty="0"/>
          </a:p>
        </p:txBody>
      </p:sp>
      <p:grpSp>
        <p:nvGrpSpPr>
          <p:cNvPr id="7" name="Group 6"/>
          <p:cNvGrpSpPr/>
          <p:nvPr/>
        </p:nvGrpSpPr>
        <p:grpSpPr>
          <a:xfrm>
            <a:off x="1270731" y="2420858"/>
            <a:ext cx="7873269" cy="2750939"/>
            <a:chOff x="1356250" y="1888006"/>
            <a:chExt cx="7873269" cy="2750939"/>
          </a:xfrm>
        </p:grpSpPr>
        <p:sp>
          <p:nvSpPr>
            <p:cNvPr id="30" name="TextBox 29"/>
            <p:cNvSpPr txBox="1"/>
            <p:nvPr/>
          </p:nvSpPr>
          <p:spPr>
            <a:xfrm>
              <a:off x="1356250" y="1961289"/>
              <a:ext cx="6381064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b="1" dirty="0" smtClean="0"/>
                <a:t>add reactions:</a:t>
              </a:r>
            </a:p>
            <a:p>
              <a:pPr lvl="3"/>
              <a:endParaRPr lang="en-US" b="1" dirty="0" smtClean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endParaRPr lang="en-US" dirty="0" smtClean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endParaRPr lang="en-US" dirty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b="1" dirty="0"/>
                <a:t>m</a:t>
              </a:r>
              <a:r>
                <a:rPr lang="en-US" b="1" dirty="0" smtClean="0"/>
                <a:t>erge particles: </a:t>
              </a:r>
              <a:r>
                <a:rPr lang="en-US" dirty="0" smtClean="0"/>
                <a:t>if particles with different names in database (ex. H,H(1s))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endParaRPr lang="en-US" dirty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b="1" dirty="0" smtClean="0"/>
                <a:t>remove/update reactions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endParaRPr lang="en-US" dirty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b="1" dirty="0"/>
                <a:t>u</a:t>
              </a:r>
              <a:r>
                <a:rPr lang="en-US" b="1" dirty="0" smtClean="0"/>
                <a:t>pdate particle feature: </a:t>
              </a:r>
              <a:r>
                <a:rPr lang="en-US" dirty="0" smtClean="0"/>
                <a:t>change </a:t>
              </a:r>
              <a:r>
                <a:rPr lang="en-US" dirty="0" smtClean="0"/>
                <a:t>name/type, </a:t>
              </a:r>
              <a:r>
                <a:rPr lang="en-US" dirty="0" smtClean="0"/>
                <a:t>isotope rescaling, </a:t>
              </a:r>
              <a:r>
                <a:rPr lang="en-DE" dirty="0" smtClean="0"/>
                <a:t>…</a:t>
              </a:r>
              <a:endParaRPr lang="en-US" dirty="0" smtClean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endParaRPr lang="en-US" dirty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b="1" dirty="0"/>
                <a:t>l</a:t>
              </a:r>
              <a:r>
                <a:rPr lang="en-US" b="1" dirty="0" smtClean="0"/>
                <a:t>oad PLOUTOS output and convert into EIRENE </a:t>
              </a:r>
              <a:r>
                <a:rPr lang="en-US" b="1" dirty="0" err="1" smtClean="0"/>
                <a:t>json</a:t>
              </a:r>
              <a:r>
                <a:rPr lang="en-US" b="1" dirty="0" smtClean="0"/>
                <a:t> input.</a:t>
              </a:r>
              <a:endParaRPr lang="en-US" b="1" dirty="0" smtClean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57640" y="1888006"/>
              <a:ext cx="6071879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/>
                <a:t>from </a:t>
              </a:r>
              <a:r>
                <a:rPr lang="en-US" dirty="0"/>
                <a:t>reactions (PLOUTUS</a:t>
              </a:r>
              <a:r>
                <a:rPr lang="en-US" dirty="0" smtClean="0"/>
                <a:t>)  input: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/>
                <a:t>ADAS: user-defined reaction parameters + lists of reactants, products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/>
                <a:t>CONST: for BGK reactions, it creates additional BGK </a:t>
              </a:r>
              <a:r>
                <a:rPr lang="en-US" dirty="0" smtClean="0"/>
                <a:t>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/>
                <a:t>u</a:t>
              </a:r>
              <a:r>
                <a:rPr lang="en-US" dirty="0" smtClean="0"/>
                <a:t>ser-defined</a:t>
              </a:r>
              <a:endParaRPr lang="en-US" dirty="0"/>
            </a:p>
            <a:p>
              <a:endParaRPr lang="en-US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53270" y="1387282"/>
            <a:ext cx="1088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Data files: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1454926" y="1424462"/>
            <a:ext cx="6381064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dirty="0"/>
              <a:t>r</a:t>
            </a:r>
            <a:r>
              <a:rPr lang="en-US" dirty="0" smtClean="0"/>
              <a:t>eactions.txt          PLOUTUS </a:t>
            </a:r>
            <a:r>
              <a:rPr lang="en-US" dirty="0" err="1" smtClean="0"/>
              <a:t>datafile</a:t>
            </a:r>
            <a:endParaRPr lang="en-US" dirty="0" smtClean="0"/>
          </a:p>
          <a:p>
            <a:pPr>
              <a:lnSpc>
                <a:spcPts val="1500"/>
              </a:lnSpc>
            </a:pPr>
            <a:endParaRPr lang="en-US" dirty="0" smtClean="0"/>
          </a:p>
          <a:p>
            <a:pPr>
              <a:lnSpc>
                <a:spcPts val="1500"/>
              </a:lnSpc>
            </a:pPr>
            <a:r>
              <a:rPr lang="en-US" dirty="0" smtClean="0"/>
              <a:t>nmc_particles.txt   mass, charges for 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90297" y="2420858"/>
            <a:ext cx="1361732" cy="276999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reaction source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11472" y="1799119"/>
            <a:ext cx="1441941" cy="276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p</a:t>
            </a:r>
            <a:r>
              <a:rPr lang="en-US" sz="1200" b="1" dirty="0" smtClean="0">
                <a:solidFill>
                  <a:schemeClr val="bg1"/>
                </a:solidFill>
              </a:rPr>
              <a:t>article features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44241" y="1805227"/>
            <a:ext cx="13617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r</a:t>
            </a:r>
            <a:r>
              <a:rPr lang="en-US" sz="1200" b="1" dirty="0" smtClean="0">
                <a:solidFill>
                  <a:schemeClr val="bg1"/>
                </a:solidFill>
              </a:rPr>
              <a:t>eactants mass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059139" y="2897911"/>
            <a:ext cx="1031977" cy="2769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BGK </a:t>
            </a:r>
            <a:r>
              <a:rPr lang="en-US" sz="1200" b="1" dirty="0" err="1" smtClean="0">
                <a:solidFill>
                  <a:schemeClr val="bg1"/>
                </a:solidFill>
              </a:rPr>
              <a:t>param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98048" y="1008564"/>
            <a:ext cx="1735605" cy="2769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b</a:t>
            </a:r>
            <a:r>
              <a:rPr lang="en-US" sz="1200" b="1" dirty="0" smtClean="0">
                <a:solidFill>
                  <a:schemeClr val="bg1"/>
                </a:solidFill>
              </a:rPr>
              <a:t>ulk react., products</a:t>
            </a:r>
            <a:endParaRPr lang="en-US" sz="1200" b="1" dirty="0">
              <a:solidFill>
                <a:schemeClr val="bg1"/>
              </a:solidFill>
            </a:endParaRPr>
          </a:p>
        </p:txBody>
      </p:sp>
      <p:pic>
        <p:nvPicPr>
          <p:cNvPr id="43" name="Google Shape;86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552029" y="509180"/>
            <a:ext cx="1501175" cy="150117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itle 2"/>
          <p:cNvSpPr txBox="1">
            <a:spLocks/>
          </p:cNvSpPr>
          <p:nvPr/>
        </p:nvSpPr>
        <p:spPr>
          <a:xfrm>
            <a:off x="70834" y="57150"/>
            <a:ext cx="8976574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2400" u="sng" dirty="0" smtClean="0">
                <a:solidFill>
                  <a:srgbClr val="002060"/>
                </a:solidFill>
              </a:rPr>
              <a:t>AMJ4EIR: </a:t>
            </a:r>
            <a:r>
              <a:rPr lang="en-US" sz="2400" dirty="0" smtClean="0">
                <a:solidFill>
                  <a:srgbClr val="002060"/>
                </a:solidFill>
              </a:rPr>
              <a:t>GUI for generating and updating EIRENE input file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4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7;p4"/>
          <p:cNvSpPr txBox="1">
            <a:spLocks noGrp="1"/>
          </p:cNvSpPr>
          <p:nvPr>
            <p:ph type="body" idx="1"/>
          </p:nvPr>
        </p:nvSpPr>
        <p:spPr>
          <a:xfrm>
            <a:off x="0" y="874877"/>
            <a:ext cx="9214834" cy="3767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00" tIns="50400" rIns="97200" bIns="50400" anchor="t" anchorCtr="0">
            <a:noAutofit/>
          </a:bodyPr>
          <a:lstStyle/>
          <a:p>
            <a:endParaRPr lang="en-US" sz="2000" b="1" dirty="0" smtClean="0"/>
          </a:p>
          <a:p>
            <a:r>
              <a:rPr lang="en-US" sz="2000" b="1" dirty="0" smtClean="0"/>
              <a:t>MCCC database: </a:t>
            </a:r>
            <a:r>
              <a:rPr lang="en-US" sz="2000" dirty="0" smtClean="0"/>
              <a:t>inclusion into EIRENE</a:t>
            </a:r>
          </a:p>
          <a:p>
            <a:pPr lvl="4"/>
            <a:r>
              <a:rPr lang="en-US" sz="1600" dirty="0"/>
              <a:t>p</a:t>
            </a:r>
            <a:r>
              <a:rPr lang="en-US" sz="1600" dirty="0" smtClean="0"/>
              <a:t>lanned, not started yet</a:t>
            </a:r>
          </a:p>
          <a:p>
            <a:pPr marL="7620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A&amp;M input: </a:t>
            </a:r>
            <a:r>
              <a:rPr lang="en-US" sz="2000" dirty="0" smtClean="0"/>
              <a:t>GUI for generating and updating EIRENE input file (</a:t>
            </a:r>
            <a:r>
              <a:rPr lang="en-US" sz="2000" i="1" dirty="0" smtClean="0"/>
              <a:t>AMJ4EIR</a:t>
            </a:r>
            <a:r>
              <a:rPr lang="en-US" sz="2000" dirty="0" smtClean="0"/>
              <a:t>)</a:t>
            </a:r>
          </a:p>
          <a:p>
            <a:pPr lvl="4"/>
            <a:r>
              <a:rPr lang="en-US" sz="1600" dirty="0"/>
              <a:t>a</a:t>
            </a:r>
            <a:r>
              <a:rPr lang="en-US" sz="1600" dirty="0" smtClean="0"/>
              <a:t>vailable in </a:t>
            </a:r>
            <a:r>
              <a:rPr lang="en-US" sz="1600" dirty="0" err="1" smtClean="0"/>
              <a:t>EireneSupp</a:t>
            </a:r>
            <a:r>
              <a:rPr lang="en-US" sz="1600" dirty="0" smtClean="0"/>
              <a:t>: </a:t>
            </a:r>
          </a:p>
          <a:p>
            <a:pPr marL="76200" indent="0">
              <a:buNone/>
            </a:pPr>
            <a:endParaRPr lang="en-US" sz="2000" b="1" dirty="0"/>
          </a:p>
          <a:p>
            <a:r>
              <a:rPr lang="en-US" sz="2000" b="1" dirty="0" err="1" smtClean="0"/>
              <a:t>ModCR</a:t>
            </a:r>
            <a:r>
              <a:rPr lang="en-US" sz="2000" b="1" dirty="0" smtClean="0"/>
              <a:t>: </a:t>
            </a:r>
            <a:r>
              <a:rPr lang="en-US" sz="2000" dirty="0" smtClean="0"/>
              <a:t>CRM solver for standalone use and integration with EIRENE</a:t>
            </a:r>
          </a:p>
          <a:p>
            <a:pPr lvl="4"/>
            <a:r>
              <a:rPr lang="en-US" sz="1600" dirty="0" smtClean="0"/>
              <a:t>ongoing</a:t>
            </a: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3270" y="57150"/>
            <a:ext cx="8227174" cy="342900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My projects:</a:t>
            </a:r>
            <a:endParaRPr lang="en-US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8426" y="2758855"/>
            <a:ext cx="4045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 gui.py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02276" y="3384326"/>
            <a:ext cx="7907628" cy="82424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84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u="sng" dirty="0" smtClean="0">
                <a:solidFill>
                  <a:srgbClr val="002060"/>
                </a:solidFill>
              </a:rPr>
              <a:t>SOLVER</a:t>
            </a:r>
            <a:endParaRPr lang="en-US" sz="2400" dirty="0"/>
          </a:p>
        </p:txBody>
      </p:sp>
      <p:sp>
        <p:nvSpPr>
          <p:cNvPr id="20" name="Google Shape;37;p4"/>
          <p:cNvSpPr txBox="1">
            <a:spLocks noGrp="1"/>
          </p:cNvSpPr>
          <p:nvPr>
            <p:ph type="body" idx="1"/>
          </p:nvPr>
        </p:nvSpPr>
        <p:spPr>
          <a:xfrm>
            <a:off x="0" y="868438"/>
            <a:ext cx="9214834" cy="839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200" tIns="50400" rIns="97200" bIns="50400" anchor="t" anchorCtr="0">
            <a:noAutofit/>
          </a:bodyPr>
          <a:lstStyle/>
          <a:p>
            <a:r>
              <a:rPr lang="en-US" sz="2000" b="1" dirty="0"/>
              <a:t>SUNDIALS: </a:t>
            </a:r>
            <a:r>
              <a:rPr lang="en-US" sz="2000" dirty="0" err="1"/>
              <a:t>SUite</a:t>
            </a:r>
            <a:r>
              <a:rPr lang="en-US" sz="2000" dirty="0"/>
              <a:t> of Nonlinear and </a:t>
            </a:r>
            <a:r>
              <a:rPr lang="en-US" sz="2000" dirty="0" err="1"/>
              <a:t>DIfferential</a:t>
            </a:r>
            <a:r>
              <a:rPr lang="en-US" sz="2000" dirty="0"/>
              <a:t>/</a:t>
            </a:r>
            <a:r>
              <a:rPr lang="en-US" sz="2000" dirty="0" err="1"/>
              <a:t>ALgebraic</a:t>
            </a:r>
            <a:r>
              <a:rPr lang="en-US" sz="2000" dirty="0"/>
              <a:t> Equation Solvers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584" y="1288390"/>
            <a:ext cx="2047619" cy="20952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5591" y="1493949"/>
            <a:ext cx="6336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ritten in C: </a:t>
            </a:r>
            <a:r>
              <a:rPr lang="en-US" b="1" dirty="0" smtClean="0"/>
              <a:t>Modern Fortran interface</a:t>
            </a:r>
            <a:r>
              <a:rPr lang="en-US" dirty="0" smtClean="0"/>
              <a:t> (modules)</a:t>
            </a:r>
            <a:endParaRPr lang="en-US" dirty="0"/>
          </a:p>
        </p:txBody>
      </p:sp>
      <p:sp>
        <p:nvSpPr>
          <p:cNvPr id="10" name="Google Shape;120;p4"/>
          <p:cNvSpPr txBox="1"/>
          <p:nvPr/>
        </p:nvSpPr>
        <p:spPr>
          <a:xfrm>
            <a:off x="316482" y="1945248"/>
            <a:ext cx="902079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en-US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CVODE</a:t>
            </a:r>
            <a:r>
              <a:rPr lang="en-US" sz="18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solution </a:t>
            </a:r>
            <a:r>
              <a:rPr lang="en-US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of IVP</a:t>
            </a:r>
            <a:r>
              <a:rPr lang="en-US" i="0" u="none" strike="noStrike" cap="none" dirty="0" smtClean="0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i="0" u="none" strike="noStrike" cap="none" dirty="0" smtClean="0">
              <a:solidFill>
                <a:srgbClr val="0033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8836" y="1880860"/>
            <a:ext cx="2606578" cy="4780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5319" y="2293063"/>
            <a:ext cx="2698085" cy="6324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79549" y="2511784"/>
            <a:ext cx="63364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variable-step </a:t>
            </a:r>
            <a:r>
              <a:rPr lang="en-US" dirty="0"/>
              <a:t>multistep </a:t>
            </a:r>
            <a:r>
              <a:rPr lang="en-US" dirty="0" smtClean="0"/>
              <a:t>methods: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ADAMS-MOULTON FORMULAS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BACKWARDS DIFFERENTIATION FORMULAS </a:t>
            </a:r>
            <a:r>
              <a:rPr lang="en-DE" dirty="0" smtClean="0">
                <a:sym typeface="Wingdings" panose="05000000000000000000" pitchFamily="2" charset="2"/>
              </a:rPr>
              <a:t></a:t>
            </a:r>
            <a:r>
              <a:rPr lang="en-US" dirty="0" smtClean="0">
                <a:sym typeface="Wingdings" panose="05000000000000000000" pitchFamily="2" charset="2"/>
              </a:rPr>
              <a:t> stiff problems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9549" y="3273292"/>
            <a:ext cx="633640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Nonlinear solve:</a:t>
            </a:r>
            <a:r>
              <a:rPr lang="en-US" sz="16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d</a:t>
            </a:r>
            <a:r>
              <a:rPr lang="en-US" dirty="0" smtClean="0"/>
              <a:t>efault: Newton iteration based on linear solver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u</a:t>
            </a:r>
            <a:r>
              <a:rPr lang="en-US" dirty="0" smtClean="0"/>
              <a:t>ser-defined</a:t>
            </a:r>
          </a:p>
          <a:p>
            <a:endParaRPr lang="en-US" dirty="0"/>
          </a:p>
          <a:p>
            <a:r>
              <a:rPr lang="en-US" sz="1600" b="1" dirty="0" smtClean="0"/>
              <a:t>Linear solver families: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i="1" u="sng" dirty="0"/>
              <a:t>direct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/>
              <a:t>dense, banded, or sparse </a:t>
            </a:r>
            <a:r>
              <a:rPr lang="en-US" dirty="0" smtClean="0"/>
              <a:t>matrices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i="1" u="sng" dirty="0" err="1" smtClean="0"/>
              <a:t>spils</a:t>
            </a:r>
            <a:r>
              <a:rPr lang="en-US" i="1" u="sng" dirty="0" smtClean="0"/>
              <a:t>:</a:t>
            </a:r>
            <a:r>
              <a:rPr lang="en-US" dirty="0" smtClean="0"/>
              <a:t> scaled </a:t>
            </a:r>
            <a:r>
              <a:rPr lang="en-US" dirty="0"/>
              <a:t>preconditioned iterative (</a:t>
            </a:r>
            <a:r>
              <a:rPr lang="en-US" dirty="0" err="1"/>
              <a:t>Krylov</a:t>
            </a:r>
            <a:r>
              <a:rPr lang="en-US" dirty="0"/>
              <a:t>) linear </a:t>
            </a:r>
            <a:r>
              <a:rPr lang="en-US" dirty="0" smtClean="0"/>
              <a:t>solvers.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80712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10851</TotalTime>
  <Words>750</Words>
  <Application>Microsoft Office PowerPoint</Application>
  <PresentationFormat>On-screen Show (16:9)</PresentationFormat>
  <Paragraphs>171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Noto Sans Symbols</vt:lpstr>
      <vt:lpstr>Wingdings</vt:lpstr>
      <vt:lpstr>Office Theme</vt:lpstr>
      <vt:lpstr>My projects:</vt:lpstr>
      <vt:lpstr>My projects:</vt:lpstr>
      <vt:lpstr>Plan for including MCCCDB into EIRENE</vt:lpstr>
      <vt:lpstr>Plan for including MCCCDB into EIRENE</vt:lpstr>
      <vt:lpstr>My projects:</vt:lpstr>
      <vt:lpstr>EIRENE json input (block4)</vt:lpstr>
      <vt:lpstr>PowerPoint Presentation</vt:lpstr>
      <vt:lpstr>My projects:</vt:lpstr>
      <vt:lpstr>SOLVER</vt:lpstr>
      <vt:lpstr>SOLVER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EIRENE post-processing with TallyViz</dc:title>
  <dc:creator>Cianfrani</dc:creator>
  <cp:lastModifiedBy>Cianfrani</cp:lastModifiedBy>
  <cp:revision>374</cp:revision>
  <dcterms:modified xsi:type="dcterms:W3CDTF">2023-05-22T12:38:42Z</dcterms:modified>
</cp:coreProperties>
</file>