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8"/>
  </p:notesMasterIdLst>
  <p:handoutMasterIdLst>
    <p:handoutMasterId r:id="rId39"/>
  </p:handoutMasterIdLst>
  <p:sldIdLst>
    <p:sldId id="494" r:id="rId4"/>
    <p:sldId id="471" r:id="rId5"/>
    <p:sldId id="505" r:id="rId6"/>
    <p:sldId id="472" r:id="rId7"/>
    <p:sldId id="476" r:id="rId8"/>
    <p:sldId id="496" r:id="rId9"/>
    <p:sldId id="497" r:id="rId10"/>
    <p:sldId id="477" r:id="rId11"/>
    <p:sldId id="478" r:id="rId12"/>
    <p:sldId id="479" r:id="rId13"/>
    <p:sldId id="484" r:id="rId14"/>
    <p:sldId id="498" r:id="rId15"/>
    <p:sldId id="499" r:id="rId16"/>
    <p:sldId id="503" r:id="rId17"/>
    <p:sldId id="461" r:id="rId18"/>
    <p:sldId id="414" r:id="rId19"/>
    <p:sldId id="433" r:id="rId20"/>
    <p:sldId id="465" r:id="rId21"/>
    <p:sldId id="434" r:id="rId22"/>
    <p:sldId id="428" r:id="rId23"/>
    <p:sldId id="436" r:id="rId24"/>
    <p:sldId id="466" r:id="rId25"/>
    <p:sldId id="469" r:id="rId26"/>
    <p:sldId id="470" r:id="rId27"/>
    <p:sldId id="462" r:id="rId28"/>
    <p:sldId id="432" r:id="rId29"/>
    <p:sldId id="385" r:id="rId30"/>
    <p:sldId id="422" r:id="rId31"/>
    <p:sldId id="418" r:id="rId32"/>
    <p:sldId id="435" r:id="rId33"/>
    <p:sldId id="407" r:id="rId34"/>
    <p:sldId id="504" r:id="rId35"/>
    <p:sldId id="495" r:id="rId36"/>
    <p:sldId id="371" r:id="rId3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3399"/>
    <a:srgbClr val="FF33CC"/>
    <a:srgbClr val="008000"/>
    <a:srgbClr val="FF9900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74" autoAdjust="0"/>
    <p:restoredTop sz="94675" autoAdjust="0"/>
  </p:normalViewPr>
  <p:slideViewPr>
    <p:cSldViewPr showGuides="1">
      <p:cViewPr varScale="1">
        <p:scale>
          <a:sx n="85" d="100"/>
          <a:sy n="85" d="100"/>
        </p:scale>
        <p:origin x="6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21/06/2023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21/06/2023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5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63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dd93029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dd9302956_0_19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1dd9302956_0_19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0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71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159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79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33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|  E-TASC</a:t>
            </a:r>
            <a:r>
              <a:rPr lang="en-GB" sz="1400" baseline="0" dirty="0" smtClean="0"/>
              <a:t> </a:t>
            </a:r>
            <a:r>
              <a:rPr lang="en-GB" sz="1400" dirty="0" smtClean="0"/>
              <a:t>Thrust2 progress</a:t>
            </a:r>
            <a:r>
              <a:rPr lang="en-GB" sz="1400" baseline="0" dirty="0" smtClean="0"/>
              <a:t> meeting  </a:t>
            </a:r>
            <a:r>
              <a:rPr lang="en-GB" sz="1400" dirty="0" smtClean="0"/>
              <a:t>|  21.06.2023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4</a:t>
            </a:r>
            <a:r>
              <a:rPr lang="en-GB" baseline="30000" dirty="0" smtClean="0"/>
              <a:t>th</a:t>
            </a:r>
            <a:r>
              <a:rPr lang="en-GB" dirty="0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improved CRM for hydrogenic molecules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GB" sz="1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6.2.2023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‹Nr.›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0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75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1183/sessions/605/attachments/1606/3124/EIRENE_DCoC_v2.doc" TargetMode="External"/><Relationship Id="rId2" Type="http://schemas.openxmlformats.org/officeDocument/2006/relationships/hyperlink" Target="http://www.eirene.de/EP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irene.de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rene.de/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rene.d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status overview for internal discussion inside Thrust 2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TSVV </a:t>
            </a:r>
            <a:r>
              <a:rPr lang="en-US" sz="2400" dirty="0">
                <a:solidFill>
                  <a:srgbClr val="C00000"/>
                </a:solidFill>
              </a:rPr>
              <a:t>Task </a:t>
            </a:r>
            <a:r>
              <a:rPr lang="en-US" sz="2400" dirty="0" smtClean="0">
                <a:solidFill>
                  <a:srgbClr val="C00000"/>
                </a:solidFill>
              </a:rPr>
              <a:t>5:  </a:t>
            </a:r>
            <a:r>
              <a:rPr lang="en-US" sz="2400" i="1" dirty="0" smtClean="0"/>
              <a:t>“Neutral </a:t>
            </a:r>
            <a:r>
              <a:rPr lang="en-US" sz="2400" i="1" dirty="0"/>
              <a:t>Gas Dynamics in the </a:t>
            </a:r>
            <a:r>
              <a:rPr lang="en-US" sz="2400" i="1" dirty="0" smtClean="0"/>
              <a:t>Edge”</a:t>
            </a:r>
            <a:br>
              <a:rPr lang="en-US" sz="2400" i="1" dirty="0" smtClean="0"/>
            </a:br>
            <a:r>
              <a:rPr lang="en-US" sz="2400" i="1" dirty="0" smtClean="0"/>
              <a:t>21.06.2023</a:t>
            </a:r>
            <a:endParaRPr lang="en-GB" sz="240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 licencing - User Agreement  (UA)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555526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Old UA</a:t>
            </a:r>
            <a:r>
              <a:rPr lang="en-GB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acknowledgement of FZJ origin of EIRENE, non-military use, non-commercial use,  no cost/liability for FZJ, etc.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hlinkClick r:id="rId2"/>
              </a:rPr>
              <a:t>www.eirene.de/EPL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800" b="1" u="sng" dirty="0" smtClean="0"/>
          </a:p>
          <a:p>
            <a:r>
              <a:rPr lang="en-GB" b="1" u="sng" dirty="0" smtClean="0"/>
              <a:t>New UA “EPL (EIRENE public license)”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Based on copyleft licence (however GPL3.0 occurs to be not suitable).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Similar declarative statements as in the old 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clear statement about the EIRENE-based publications.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Developers and users are divided into “basic” and “associated” ones (AD).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NEW: commercial use of executable for any AD group.</a:t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sz="800" dirty="0"/>
          </a:p>
          <a:p>
            <a:r>
              <a:rPr lang="en-GB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i="1" dirty="0" smtClean="0">
                <a:solidFill>
                  <a:srgbClr val="003399"/>
                </a:solidFill>
              </a:rPr>
              <a:t>ADs get more rights on decision-making, direct access to the repository, etc.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GB" i="1" dirty="0" smtClean="0">
                <a:solidFill>
                  <a:srgbClr val="003399"/>
                </a:solidFill>
              </a:rPr>
              <a:t>ADs must keep to the “Developer Code of Conduct” (see at </a:t>
            </a:r>
            <a:r>
              <a:rPr lang="en-GB" i="1" dirty="0" smtClean="0">
                <a:solidFill>
                  <a:srgbClr val="003399"/>
                </a:solidFill>
                <a:hlinkClick r:id="rId3"/>
              </a:rPr>
              <a:t>INDICO</a:t>
            </a:r>
            <a:r>
              <a:rPr lang="en-GB" i="1" dirty="0" smtClean="0">
                <a:solidFill>
                  <a:srgbClr val="003399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GB" i="1" dirty="0">
              <a:solidFill>
                <a:srgbClr val="003399"/>
              </a:solidFill>
            </a:endParaRPr>
          </a:p>
          <a:p>
            <a:r>
              <a:rPr lang="en-GB" b="1" i="1" u="sng" dirty="0" smtClean="0">
                <a:solidFill>
                  <a:srgbClr val="FF33CC"/>
                </a:solidFill>
              </a:rPr>
              <a:t>Current status: </a:t>
            </a:r>
            <a:r>
              <a:rPr lang="en-GB" i="1" dirty="0" smtClean="0">
                <a:solidFill>
                  <a:srgbClr val="FF33CC"/>
                </a:solidFill>
              </a:rPr>
              <a:t> License is ready and being in a process of exception</a:t>
            </a:r>
            <a:endParaRPr lang="en-GB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General code development of EIRENE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414817" y="843558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22835" y="483518"/>
            <a:ext cx="85096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C00000"/>
                </a:solidFill>
              </a:rPr>
              <a:t>Main goals and decisions: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Segregating EIRENE into “starter” and a compact, free of most branching  “numeric core” </a:t>
            </a:r>
            <a:r>
              <a:rPr lang="en-GB" sz="1600" dirty="0"/>
              <a:t>	</a:t>
            </a:r>
            <a:r>
              <a:rPr lang="en-GB" sz="1600" dirty="0" smtClean="0">
                <a:solidFill>
                  <a:srgbClr val="0070C0"/>
                </a:solidFill>
              </a:rPr>
              <a:t>	</a:t>
            </a:r>
            <a:r>
              <a:rPr lang="en-GB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Optimisation</a:t>
            </a:r>
            <a:r>
              <a:rPr lang="en-GB" sz="1600" i="1" dirty="0" smtClean="0">
                <a:solidFill>
                  <a:srgbClr val="0070C0"/>
                </a:solidFill>
              </a:rPr>
              <a:t> for HPC, transparency and ease of use.</a:t>
            </a:r>
            <a:endParaRPr lang="en-GB" sz="1600" i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Unloading the main loop from branching agreed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Abstractisation of the cell type (removing “geometry” branching)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Abstractisation of A</a:t>
            </a:r>
            <a:r>
              <a:rPr lang="de-DE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&amp;M 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reactions </a:t>
            </a:r>
            <a:r>
              <a:rPr lang="ru-RU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+ 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tracking of internal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states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Version </a:t>
            </a:r>
            <a:r>
              <a:rPr lang="en-GB" sz="1600" dirty="0"/>
              <a:t>merging scope agreed including synchronisation with SOLPS-ITER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Uniform coding style (e.g. variable name conventions, use of OOP, etc.)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lvl="2"/>
            <a:endParaRPr lang="en-GB" sz="800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C00000"/>
                </a:solidFill>
              </a:rPr>
              <a:t>With support from the ACHs (Advanced </a:t>
            </a:r>
            <a:r>
              <a:rPr lang="en-GB" sz="1600" b="1" u="sng" dirty="0">
                <a:solidFill>
                  <a:srgbClr val="C00000"/>
                </a:solidFill>
              </a:rPr>
              <a:t>C</a:t>
            </a:r>
            <a:r>
              <a:rPr lang="en-GB" sz="1600" b="1" u="sng" dirty="0" smtClean="0">
                <a:solidFill>
                  <a:srgbClr val="C00000"/>
                </a:solidFill>
              </a:rPr>
              <a:t>omputing Hubs)</a:t>
            </a:r>
            <a:endParaRPr lang="en-GB" sz="1600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EIRENE </a:t>
            </a:r>
            <a:r>
              <a:rPr lang="en-GB" sz="1600" dirty="0"/>
              <a:t>“toy model” – </a:t>
            </a:r>
            <a:r>
              <a:rPr lang="en-GB" sz="1600" dirty="0" smtClean="0"/>
              <a:t>EIRON and profiling of EIRENE</a:t>
            </a:r>
            <a:endParaRPr lang="en-GB" sz="1600" dirty="0"/>
          </a:p>
          <a:p>
            <a:pPr lvl="1"/>
            <a:r>
              <a:rPr lang="en-GB" sz="16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GB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Test of parallelisation schemes incl. domain decomposition options</a:t>
            </a:r>
            <a:endParaRPr lang="en-GB" sz="1600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/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   	 Can be used for other purposes e.g. optimisation of ML-KDMC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EUDAT-based simulation </a:t>
            </a:r>
            <a:r>
              <a:rPr lang="en-GB" sz="1600" dirty="0" smtClean="0"/>
              <a:t>catalogue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Portfolio of simulation cases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ym typeface="Wingdings" panose="05000000000000000000" pitchFamily="2" charset="2"/>
              </a:rPr>
              <a:t>IMASification of the simulation grid (GGD objects) in close contact with </a:t>
            </a:r>
          </a:p>
          <a:p>
            <a:pPr lvl="1"/>
            <a:r>
              <a:rPr lang="en-GB" sz="1600" dirty="0" smtClean="0">
                <a:sym typeface="Wingdings" panose="05000000000000000000" pitchFamily="2" charset="2"/>
              </a:rPr>
              <a:t>      ITER (</a:t>
            </a:r>
            <a:r>
              <a:rPr lang="en-GB" sz="1600" dirty="0" err="1" smtClean="0">
                <a:sym typeface="Wingdings" panose="05000000000000000000" pitchFamily="2" charset="2"/>
              </a:rPr>
              <a:t>X.Bonnin</a:t>
            </a:r>
            <a:r>
              <a:rPr lang="en-GB" sz="1600" dirty="0" smtClean="0">
                <a:sym typeface="Wingdings" panose="05000000000000000000" pitchFamily="2" charset="2"/>
              </a:rPr>
              <a:t>) and utilizing the positive SOLPS-ITER experience </a:t>
            </a:r>
            <a:endParaRPr lang="en-GB" sz="1600" dirty="0"/>
          </a:p>
          <a:p>
            <a:pPr lvl="2"/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874465"/>
            <a:ext cx="1176299" cy="189389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121577" y="2535455"/>
            <a:ext cx="694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Eiron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8057216" y="2883530"/>
            <a:ext cx="974246" cy="186450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138635" y="2535455"/>
            <a:ext cx="864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1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8150494" cy="466378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AMU/CEA contribution </a:t>
            </a:r>
            <a:r>
              <a:rPr lang="en-GB" sz="1800" dirty="0" smtClean="0"/>
              <a:t>(</a:t>
            </a:r>
            <a:r>
              <a:rPr lang="en-GB" sz="1800" dirty="0" err="1" smtClean="0"/>
              <a:t>Y.Marandet</a:t>
            </a:r>
            <a:r>
              <a:rPr lang="en-GB" sz="1800" dirty="0" smtClean="0"/>
              <a:t>, </a:t>
            </a:r>
            <a:r>
              <a:rPr lang="en-GB" sz="1800" dirty="0" err="1" smtClean="0"/>
              <a:t>P.Genesio</a:t>
            </a:r>
            <a:r>
              <a:rPr lang="en-GB" sz="1800" dirty="0" smtClean="0"/>
              <a:t>, </a:t>
            </a:r>
            <a:r>
              <a:rPr lang="en-GB" sz="1800" dirty="0" err="1" smtClean="0"/>
              <a:t>N.Rivals</a:t>
            </a:r>
            <a:r>
              <a:rPr lang="en-GB" sz="1800" dirty="0" smtClean="0"/>
              <a:t>, …)</a:t>
            </a:r>
            <a:endParaRPr lang="en-GB" sz="18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1" y="559223"/>
            <a:ext cx="5400600" cy="234808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3142" y="559050"/>
            <a:ext cx="2905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MPI parallelisation of rate coefficient calculation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support from ACH-    MPG and ACH-VTT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(also utilising EIRON)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884" y="2993962"/>
            <a:ext cx="815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Code restructuring: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CRMs in the main loop, data structures, IMASification, technical interfaces, …, merging into new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1702" y="3640293"/>
            <a:ext cx="815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Interface to TSVV-3: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/>
              <a:t>SOLEDGE3X interface </a:t>
            </a:r>
            <a:r>
              <a:rPr lang="fr-FR" dirty="0" err="1"/>
              <a:t>planned</a:t>
            </a:r>
            <a:r>
              <a:rPr lang="fr-FR" dirty="0"/>
              <a:t> for 2023 (styx2.0; N. </a:t>
            </a:r>
            <a:r>
              <a:rPr lang="fr-FR" dirty="0" err="1"/>
              <a:t>Rivals</a:t>
            </a:r>
            <a:r>
              <a:rPr lang="fr-FR" dirty="0" smtClean="0"/>
              <a:t>)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Demontration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coupled</a:t>
            </a:r>
            <a:r>
              <a:rPr lang="fr-FR" dirty="0"/>
              <a:t> MPI/OpenMP </a:t>
            </a:r>
            <a:r>
              <a:rPr lang="fr-FR" dirty="0" err="1"/>
              <a:t>runs</a:t>
            </a:r>
            <a:r>
              <a:rPr lang="fr-FR" dirty="0"/>
              <a:t> of </a:t>
            </a:r>
            <a:r>
              <a:rPr lang="fr-FR" dirty="0" smtClean="0"/>
              <a:t>SOLEDGE3X-EIRENE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neutral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and </a:t>
            </a:r>
            <a:r>
              <a:rPr lang="fr-FR" dirty="0" err="1" smtClean="0">
                <a:sym typeface="Wingdings" panose="05000000000000000000" pitchFamily="2" charset="2"/>
              </a:rPr>
              <a:t>hybrid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models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in SOLEDGE3X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850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107504" y="624848"/>
            <a:ext cx="2038824" cy="533724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/>
              </a:rPr>
              <a:t>‘Extra’ ionization </a:t>
            </a:r>
            <a:r>
              <a:rPr lang="en-US" sz="1800" b="0" dirty="0">
                <a:solidFill>
                  <a:sysClr val="windowText" lastClr="000000"/>
                </a:solidFill>
                <a:latin typeface="Arial" panose="020B0604020202020204"/>
              </a:rPr>
              <a:t>contribution from photon </a:t>
            </a:r>
            <a:r>
              <a:rPr lang="en-US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absorption (bottom) localized to near CR ionization front (top)</a:t>
            </a:r>
          </a:p>
          <a:p>
            <a:pPr defTabSz="514350">
              <a:defRPr/>
            </a:pPr>
            <a:endParaRPr lang="en-US" sz="1800" b="0" dirty="0">
              <a:solidFill>
                <a:sysClr val="windowText" lastClr="000000"/>
              </a:solidFill>
              <a:latin typeface="Arial" panose="020B0604020202020204"/>
            </a:endParaRPr>
          </a:p>
          <a:p>
            <a:pPr defTabSz="514350"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Ly-</a:t>
            </a:r>
            <a:r>
              <a:rPr lang="el-GR" sz="1800" dirty="0" smtClean="0">
                <a:solidFill>
                  <a:schemeClr val="tx1"/>
                </a:solidFill>
              </a:rPr>
              <a:t>α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/>
              </a:rPr>
              <a:t>and 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Ly-</a:t>
            </a:r>
            <a:r>
              <a:rPr lang="el-GR" sz="1800" dirty="0">
                <a:solidFill>
                  <a:schemeClr val="tx1"/>
                </a:solidFill>
              </a:rPr>
              <a:t> β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absorption increases population of </a:t>
            </a:r>
            <a:r>
              <a:rPr lang="en-GB" sz="1800" b="0" dirty="0">
                <a:solidFill>
                  <a:sysClr val="windowText" lastClr="000000"/>
                </a:solidFill>
                <a:latin typeface="Arial" panose="020B0604020202020204"/>
              </a:rPr>
              <a:t>excited D </a:t>
            </a: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neutrals</a:t>
            </a:r>
          </a:p>
          <a:p>
            <a:pPr defTabSz="514350">
              <a:defRPr/>
            </a:pP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 extra ionisation</a:t>
            </a:r>
            <a:endParaRPr lang="en-GB" sz="1800" b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pic>
        <p:nvPicPr>
          <p:cNvPr id="5" name="Picture 4" descr="A picture containing plot, diagram, screenshot, line&#10;&#10;Description automatically generated">
            <a:extLst>
              <a:ext uri="{FF2B5EF4-FFF2-40B4-BE49-F238E27FC236}">
                <a16:creationId xmlns:a16="http://schemas.microsoft.com/office/drawing/2014/main" id="{88CFB5A9-5864-1B49-DF5F-77B4F96F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28" y="2085407"/>
            <a:ext cx="6522243" cy="1630562"/>
          </a:xfrm>
          <a:prstGeom prst="rect">
            <a:avLst/>
          </a:prstGeom>
        </p:spPr>
      </p:pic>
      <p:pic>
        <p:nvPicPr>
          <p:cNvPr id="6" name="Picture 2" descr="A picture containing screenshot, electric blue, colorfulness&#10;&#10;Description automatically generated">
            <a:extLst>
              <a:ext uri="{FF2B5EF4-FFF2-40B4-BE49-F238E27FC236}">
                <a16:creationId xmlns:a16="http://schemas.microsoft.com/office/drawing/2014/main" id="{9AC053CC-3388-C7A2-707D-74DA48B8D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9286"/>
            <a:ext cx="6400827" cy="160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4BF24382-1610-FEEE-C96A-3DDB3D892315}"/>
                  </a:ext>
                </a:extLst>
              </p:cNvPr>
              <p:cNvSpPr txBox="1"/>
              <p:nvPr/>
            </p:nvSpPr>
            <p:spPr>
              <a:xfrm>
                <a:off x="2146328" y="3736155"/>
                <a:ext cx="6811608" cy="600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(1,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4BF24382-1610-FEEE-C96A-3DDB3D89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28" y="3736155"/>
                <a:ext cx="6811608" cy="600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7">
            <a:extLst>
              <a:ext uri="{FF2B5EF4-FFF2-40B4-BE49-F238E27FC236}">
                <a16:creationId xmlns:a16="http://schemas.microsoft.com/office/drawing/2014/main" id="{83047D2F-B34B-6A3C-8E70-5CD76907A974}"/>
              </a:ext>
            </a:extLst>
          </p:cNvPr>
          <p:cNvGrpSpPr/>
          <p:nvPr/>
        </p:nvGrpSpPr>
        <p:grpSpPr>
          <a:xfrm>
            <a:off x="2882711" y="4336271"/>
            <a:ext cx="2899611" cy="150395"/>
            <a:chOff x="2037347" y="2887579"/>
            <a:chExt cx="3866148" cy="2005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3091C6-C731-1ADE-19B7-1CE3765D50C7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3088105"/>
              <a:ext cx="38661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C9DBE05C-A833-8217-FE78-A1198A39ED38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2887579"/>
              <a:ext cx="0" cy="200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71BAD2A3-84E9-8F0D-C65F-CA77D5B801DD}"/>
                </a:ext>
              </a:extLst>
            </p:cNvPr>
            <p:cNvCxnSpPr>
              <a:cxnSpLocks/>
            </p:cNvCxnSpPr>
            <p:nvPr/>
          </p:nvCxnSpPr>
          <p:spPr>
            <a:xfrm>
              <a:off x="5903495" y="2887579"/>
              <a:ext cx="0" cy="200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ED9A4817-8E2D-21B5-8EE0-E9ACAFF71686}"/>
              </a:ext>
            </a:extLst>
          </p:cNvPr>
          <p:cNvGrpSpPr/>
          <p:nvPr/>
        </p:nvGrpSpPr>
        <p:grpSpPr>
          <a:xfrm>
            <a:off x="6160844" y="4321899"/>
            <a:ext cx="2629153" cy="150395"/>
            <a:chOff x="2037347" y="2887579"/>
            <a:chExt cx="3505537" cy="200526"/>
          </a:xfrm>
        </p:grpSpPr>
        <p:cxnSp>
          <p:nvCxnSpPr>
            <p:cNvPr id="13" name="Straight Connector 19">
              <a:extLst>
                <a:ext uri="{FF2B5EF4-FFF2-40B4-BE49-F238E27FC236}">
                  <a16:creationId xmlns:a16="http://schemas.microsoft.com/office/drawing/2014/main" id="{89726185-014A-2E12-C456-542C2E18EF6D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3088105"/>
              <a:ext cx="3505537" cy="0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33D81F01-11B8-61B2-F321-39C3024EDBEC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2887579"/>
              <a:ext cx="0" cy="200526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1023872-2E0D-2C4D-424B-92E2316FA85B}"/>
                </a:ext>
              </a:extLst>
            </p:cNvPr>
            <p:cNvCxnSpPr>
              <a:cxnSpLocks/>
            </p:cNvCxnSpPr>
            <p:nvPr/>
          </p:nvCxnSpPr>
          <p:spPr>
            <a:xfrm>
              <a:off x="5542884" y="2887579"/>
              <a:ext cx="0" cy="200526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23">
            <a:extLst>
              <a:ext uri="{FF2B5EF4-FFF2-40B4-BE49-F238E27FC236}">
                <a16:creationId xmlns:a16="http://schemas.microsoft.com/office/drawing/2014/main" id="{03A75FBD-518D-02E2-1D7A-5353FDF6D69F}"/>
              </a:ext>
            </a:extLst>
          </p:cNvPr>
          <p:cNvSpPr txBox="1"/>
          <p:nvPr/>
        </p:nvSpPr>
        <p:spPr>
          <a:xfrm>
            <a:off x="2146328" y="4486586"/>
            <a:ext cx="371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Eff. Ionization rate from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collisional-radiative process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726F64BC-11EB-3580-2FD1-3CDC1F548D9F}"/>
              </a:ext>
            </a:extLst>
          </p:cNvPr>
          <p:cNvSpPr txBox="1"/>
          <p:nvPr/>
        </p:nvSpPr>
        <p:spPr>
          <a:xfrm>
            <a:off x="6088836" y="4486586"/>
            <a:ext cx="305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solidFill>
                  <a:srgbClr val="03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Eff. Ionization rate from photon absorption</a:t>
            </a:r>
            <a:endParaRPr lang="en-GB" baseline="-25000" dirty="0">
              <a:solidFill>
                <a:srgbClr val="03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-3447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Ly-</a:t>
            </a: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</a:rPr>
              <a:t>and Ly-</a:t>
            </a:r>
            <a:r>
              <a:rPr lang="el-GR" sz="2800" b="1" dirty="0" smtClean="0">
                <a:solidFill>
                  <a:srgbClr val="C00000"/>
                </a:solidFill>
              </a:rPr>
              <a:t>β</a:t>
            </a:r>
            <a:r>
              <a:rPr lang="en-GB" sz="2800" b="1" dirty="0" smtClean="0">
                <a:solidFill>
                  <a:srgbClr val="C00000"/>
                </a:solidFill>
              </a:rPr>
              <a:t> opacity -1  </a:t>
            </a:r>
            <a:r>
              <a:rPr lang="en-GB" sz="2000" dirty="0" smtClean="0"/>
              <a:t>(</a:t>
            </a:r>
            <a:r>
              <a:rPr lang="en-GB" sz="2000" dirty="0" err="1" smtClean="0"/>
              <a:t>R.Chandra</a:t>
            </a:r>
            <a:r>
              <a:rPr lang="en-GB" sz="2000" dirty="0" smtClean="0"/>
              <a:t>, M.Groth - Aalto)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4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899443"/>
            <a:ext cx="2173658" cy="9077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181786" y="545025"/>
            <a:ext cx="8278737" cy="533724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 panose="020B0604020202020204"/>
              </a:rPr>
              <a:t>Photon absorption adds up to ~20% of total CR ionization rate in detached conditions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9B1F8DD2-6F52-9732-0C50-B5F17B94C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008" y="1059131"/>
            <a:ext cx="4293394" cy="3756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0F399-0AF1-A722-F33B-E6D25A10AE2C}"/>
              </a:ext>
            </a:extLst>
          </p:cNvPr>
          <p:cNvSpPr txBox="1"/>
          <p:nvPr/>
        </p:nvSpPr>
        <p:spPr>
          <a:xfrm>
            <a:off x="181867" y="1491630"/>
            <a:ext cx="3972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Ionization rate integrated over the whole plasma volume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effect in low recycling regimes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plasma solution required with modified 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future coupling to plasma codes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-3447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Ly-</a:t>
            </a: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</a:rPr>
              <a:t>and Ly-</a:t>
            </a:r>
            <a:r>
              <a:rPr lang="el-GR" sz="2800" b="1" dirty="0" smtClean="0">
                <a:solidFill>
                  <a:srgbClr val="C00000"/>
                </a:solidFill>
              </a:rPr>
              <a:t>β</a:t>
            </a:r>
            <a:r>
              <a:rPr lang="en-GB" sz="2800" b="1" dirty="0" smtClean="0">
                <a:solidFill>
                  <a:srgbClr val="C00000"/>
                </a:solidFill>
              </a:rPr>
              <a:t> opacity -2  </a:t>
            </a:r>
            <a:r>
              <a:rPr lang="en-GB" sz="2000" dirty="0" smtClean="0"/>
              <a:t>(</a:t>
            </a:r>
            <a:r>
              <a:rPr lang="en-GB" sz="2000" dirty="0" err="1" smtClean="0"/>
              <a:t>R.Chandra</a:t>
            </a:r>
            <a:r>
              <a:rPr lang="en-GB" sz="2000" dirty="0" smtClean="0"/>
              <a:t>, M.Groth - Aalto)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69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7604" y="1347614"/>
            <a:ext cx="6336704" cy="27363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 smtClean="0">
                <a:solidFill>
                  <a:srgbClr val="0070C0"/>
                </a:solidFill>
              </a:rPr>
              <a:t> treating non-stationary effects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 </a:t>
            </a:r>
            <a:r>
              <a:rPr lang="en-GB" sz="2000" b="1" i="1" dirty="0" smtClean="0">
                <a:solidFill>
                  <a:srgbClr val="0070C0"/>
                </a:solidFill>
              </a:rPr>
              <a:t>improving </a:t>
            </a:r>
            <a:r>
              <a:rPr lang="en-GB" sz="2000" b="1" i="1" dirty="0">
                <a:solidFill>
                  <a:srgbClr val="0070C0"/>
                </a:solidFill>
              </a:rPr>
              <a:t>performance for simulations on ITER and DEMO </a:t>
            </a:r>
            <a:r>
              <a:rPr lang="en-GB" sz="2000" b="1" i="1" dirty="0" smtClean="0">
                <a:solidFill>
                  <a:srgbClr val="0070C0"/>
                </a:solidFill>
              </a:rPr>
              <a:t>scales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 err="1" smtClean="0">
                <a:solidFill>
                  <a:srgbClr val="0070C0"/>
                </a:solidFill>
              </a:rPr>
              <a:t>metastables</a:t>
            </a:r>
            <a:r>
              <a:rPr lang="en-GB" sz="2000" b="1" i="1" dirty="0" smtClean="0">
                <a:solidFill>
                  <a:srgbClr val="0070C0"/>
                </a:solidFill>
              </a:rPr>
              <a:t> (MS) in atoms (e.g. He)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 </a:t>
            </a:r>
            <a:r>
              <a:rPr lang="en-GB" sz="2000" b="1" i="1" dirty="0" smtClean="0">
                <a:solidFill>
                  <a:srgbClr val="0070C0"/>
                </a:solidFill>
              </a:rPr>
              <a:t>vibrational (and rotational) states in molecules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i</a:t>
            </a:r>
            <a:r>
              <a:rPr lang="en-GB" sz="2000" b="1" i="1" dirty="0" smtClean="0">
                <a:solidFill>
                  <a:srgbClr val="0070C0"/>
                </a:solidFill>
              </a:rPr>
              <a:t>sotopes: D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T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H</a:t>
            </a:r>
            <a:r>
              <a:rPr lang="en-GB" sz="20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b="1" i="1" dirty="0" smtClean="0">
                <a:solidFill>
                  <a:srgbClr val="0070C0"/>
                </a:solidFill>
              </a:rPr>
              <a:t>, DT, HD, …, Be-H/D/T, N-xxx, 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000" b="1" i="1" dirty="0">
                <a:solidFill>
                  <a:srgbClr val="0070C0"/>
                </a:solidFill>
              </a:rPr>
              <a:t>c</a:t>
            </a:r>
            <a:r>
              <a:rPr lang="en-GB" sz="2000" b="1" i="1" dirty="0" smtClean="0">
                <a:solidFill>
                  <a:srgbClr val="0070C0"/>
                </a:solidFill>
              </a:rPr>
              <a:t>ontrol the exploding amounts of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EIRENE: collisional-radiative model (CRM)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such cases the solver is much less valuable than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all the states as separate species demands enormous CPU and memory resources.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cell. It also allows to pre-calculate values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92137" y="7284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</a:t>
            </a:r>
            <a:endParaRPr lang="en-US" sz="2800" b="0" dirty="0">
              <a:solidFill>
                <a:srgbClr val="C00000"/>
              </a:solidFill>
            </a:endParaRPr>
          </a:p>
        </p:txBody>
      </p:sp>
      <p:cxnSp>
        <p:nvCxnSpPr>
          <p:cNvPr id="118" name="Straight Arrow Connector 74"/>
          <p:cNvCxnSpPr/>
          <p:nvPr/>
        </p:nvCxnSpPr>
        <p:spPr>
          <a:xfrm flipV="1">
            <a:off x="2216828" y="1460344"/>
            <a:ext cx="2573190" cy="709643"/>
          </a:xfrm>
          <a:prstGeom prst="straightConnector1">
            <a:avLst/>
          </a:prstGeom>
          <a:noFill/>
          <a:ln w="76200" cap="flat" cmpd="sng" algn="ctr">
            <a:solidFill>
              <a:srgbClr val="FFC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19" name="Straight Arrow Connector 75"/>
          <p:cNvCxnSpPr/>
          <p:nvPr/>
        </p:nvCxnSpPr>
        <p:spPr>
          <a:xfrm>
            <a:off x="2184284" y="2648634"/>
            <a:ext cx="1922411" cy="701161"/>
          </a:xfrm>
          <a:prstGeom prst="straightConnector1">
            <a:avLst/>
          </a:prstGeom>
          <a:noFill/>
          <a:ln w="762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20" name="Google Shape;96;p4"/>
          <p:cNvSpPr txBox="1"/>
          <p:nvPr/>
        </p:nvSpPr>
        <p:spPr>
          <a:xfrm>
            <a:off x="2263487" y="2518546"/>
            <a:ext cx="2067121" cy="434188"/>
          </a:xfrm>
          <a:prstGeom prst="rect">
            <a:avLst/>
          </a:prstGeom>
          <a:solidFill>
            <a:srgbClr val="00B0F0">
              <a:alpha val="80000"/>
            </a:srgbClr>
          </a:solidFill>
          <a:ln w="381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Right Arrow 14"/>
          <p:cNvSpPr/>
          <p:nvPr/>
        </p:nvSpPr>
        <p:spPr>
          <a:xfrm>
            <a:off x="1" y="1840677"/>
            <a:ext cx="994254" cy="783452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2" name="TextBox 35"/>
          <p:cNvSpPr txBox="1"/>
          <p:nvPr/>
        </p:nvSpPr>
        <p:spPr>
          <a:xfrm>
            <a:off x="7491267" y="2129750"/>
            <a:ext cx="165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background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96;p4"/>
          <p:cNvSpPr txBox="1"/>
          <p:nvPr/>
        </p:nvSpPr>
        <p:spPr>
          <a:xfrm>
            <a:off x="5816201" y="481172"/>
            <a:ext cx="76574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4" name="Group 15"/>
          <p:cNvGrpSpPr/>
          <p:nvPr/>
        </p:nvGrpSpPr>
        <p:grpSpPr>
          <a:xfrm>
            <a:off x="4769095" y="864291"/>
            <a:ext cx="1230020" cy="680015"/>
            <a:chOff x="3134784" y="21389826"/>
            <a:chExt cx="1836106" cy="964652"/>
          </a:xfrm>
        </p:grpSpPr>
        <p:sp>
          <p:nvSpPr>
            <p:cNvPr id="125" name="Oval 50"/>
            <p:cNvSpPr/>
            <p:nvPr/>
          </p:nvSpPr>
          <p:spPr>
            <a:xfrm>
              <a:off x="3134784" y="21389826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6" name="Oval 51"/>
            <p:cNvSpPr/>
            <p:nvPr/>
          </p:nvSpPr>
          <p:spPr>
            <a:xfrm>
              <a:off x="3908826" y="2139509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7" name="Oval 52"/>
            <p:cNvSpPr/>
            <p:nvPr/>
          </p:nvSpPr>
          <p:spPr>
            <a:xfrm>
              <a:off x="4350040" y="21744217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Oval 53"/>
            <p:cNvSpPr/>
            <p:nvPr/>
          </p:nvSpPr>
          <p:spPr>
            <a:xfrm>
              <a:off x="3529044" y="21749132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9" name="Oval 54"/>
            <p:cNvSpPr/>
            <p:nvPr/>
          </p:nvSpPr>
          <p:spPr>
            <a:xfrm>
              <a:off x="4031817" y="21847632"/>
              <a:ext cx="80469" cy="9515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0" name="Group 16"/>
          <p:cNvGrpSpPr/>
          <p:nvPr/>
        </p:nvGrpSpPr>
        <p:grpSpPr>
          <a:xfrm>
            <a:off x="4024302" y="3349795"/>
            <a:ext cx="711484" cy="676302"/>
            <a:chOff x="7631424" y="21459402"/>
            <a:chExt cx="1062064" cy="959386"/>
          </a:xfrm>
        </p:grpSpPr>
        <p:sp>
          <p:nvSpPr>
            <p:cNvPr id="131" name="Oval 47"/>
            <p:cNvSpPr/>
            <p:nvPr/>
          </p:nvSpPr>
          <p:spPr>
            <a:xfrm>
              <a:off x="7631424" y="2145940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3" name="Oval 48"/>
            <p:cNvSpPr/>
            <p:nvPr/>
          </p:nvSpPr>
          <p:spPr>
            <a:xfrm>
              <a:off x="8072638" y="21808527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Oval 49"/>
            <p:cNvSpPr/>
            <p:nvPr/>
          </p:nvSpPr>
          <p:spPr>
            <a:xfrm>
              <a:off x="7754415" y="21911942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35" name="Straight Arrow Connector 17"/>
          <p:cNvCxnSpPr/>
          <p:nvPr/>
        </p:nvCxnSpPr>
        <p:spPr>
          <a:xfrm flipV="1">
            <a:off x="1584817" y="1046064"/>
            <a:ext cx="3079728" cy="721695"/>
          </a:xfrm>
          <a:prstGeom prst="straightConnector1">
            <a:avLst/>
          </a:prstGeom>
          <a:noFill/>
          <a:ln w="76200" cap="flat" cmpd="sng" algn="ctr">
            <a:solidFill>
              <a:srgbClr val="00B05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36" name="Straight Arrow Connector 19"/>
          <p:cNvCxnSpPr/>
          <p:nvPr/>
        </p:nvCxnSpPr>
        <p:spPr>
          <a:xfrm flipH="1">
            <a:off x="4813872" y="1600250"/>
            <a:ext cx="1239302" cy="1903686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37" name="Straight Arrow Connector 20"/>
          <p:cNvCxnSpPr/>
          <p:nvPr/>
        </p:nvCxnSpPr>
        <p:spPr>
          <a:xfrm flipH="1">
            <a:off x="4388561" y="1624156"/>
            <a:ext cx="869084" cy="163905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38" name="Straight Arrow Connector 21"/>
          <p:cNvCxnSpPr/>
          <p:nvPr/>
        </p:nvCxnSpPr>
        <p:spPr>
          <a:xfrm>
            <a:off x="1333357" y="2761385"/>
            <a:ext cx="2448453" cy="956420"/>
          </a:xfrm>
          <a:prstGeom prst="straightConnector1">
            <a:avLst/>
          </a:prstGeom>
          <a:noFill/>
          <a:ln w="762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39" name="Google Shape;96;p4"/>
          <p:cNvSpPr txBox="1"/>
          <p:nvPr/>
        </p:nvSpPr>
        <p:spPr>
          <a:xfrm>
            <a:off x="1772936" y="960724"/>
            <a:ext cx="2222390" cy="434188"/>
          </a:xfrm>
          <a:prstGeom prst="rect">
            <a:avLst/>
          </a:prstGeom>
          <a:solidFill>
            <a:srgbClr val="00B050">
              <a:alpha val="80000"/>
            </a:srgbClr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96;p4"/>
          <p:cNvSpPr txBox="1"/>
          <p:nvPr/>
        </p:nvSpPr>
        <p:spPr>
          <a:xfrm>
            <a:off x="2456832" y="1756663"/>
            <a:ext cx="2098457" cy="434188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96;p4"/>
          <p:cNvSpPr txBox="1"/>
          <p:nvPr/>
        </p:nvSpPr>
        <p:spPr>
          <a:xfrm>
            <a:off x="563628" y="3090562"/>
            <a:ext cx="2573623" cy="434188"/>
          </a:xfrm>
          <a:prstGeom prst="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96;p4"/>
          <p:cNvSpPr txBox="1"/>
          <p:nvPr/>
        </p:nvSpPr>
        <p:spPr>
          <a:xfrm>
            <a:off x="4790018" y="1756663"/>
            <a:ext cx="1708860" cy="434188"/>
          </a:xfrm>
          <a:prstGeom prst="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96;p4"/>
          <p:cNvSpPr txBox="1"/>
          <p:nvPr/>
        </p:nvSpPr>
        <p:spPr>
          <a:xfrm>
            <a:off x="4906880" y="2483152"/>
            <a:ext cx="2584387" cy="434188"/>
          </a:xfrm>
          <a:prstGeom prst="rect">
            <a:avLst/>
          </a:prstGeom>
          <a:solidFill>
            <a:srgbClr val="FF00FF">
              <a:alpha val="80000"/>
            </a:srgbClr>
          </a:solidFill>
          <a:ln w="38100">
            <a:solidFill>
              <a:srgbClr val="FF00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44" name="Straight Arrow Connector 31"/>
          <p:cNvCxnSpPr/>
          <p:nvPr/>
        </p:nvCxnSpPr>
        <p:spPr>
          <a:xfrm>
            <a:off x="6065748" y="1273897"/>
            <a:ext cx="1570189" cy="891860"/>
          </a:xfrm>
          <a:prstGeom prst="straightConnector1">
            <a:avLst/>
          </a:prstGeom>
          <a:noFill/>
          <a:ln w="76200" cap="flat" cmpd="sng" algn="ctr">
            <a:solidFill>
              <a:srgbClr val="996633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45" name="Straight Arrow Connector 32"/>
          <p:cNvCxnSpPr/>
          <p:nvPr/>
        </p:nvCxnSpPr>
        <p:spPr>
          <a:xfrm flipV="1">
            <a:off x="4937564" y="3051990"/>
            <a:ext cx="3012636" cy="767951"/>
          </a:xfrm>
          <a:prstGeom prst="straightConnector1">
            <a:avLst/>
          </a:prstGeom>
          <a:noFill/>
          <a:ln w="76200" cap="flat" cmpd="sng" algn="ctr">
            <a:solidFill>
              <a:srgbClr val="0070C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47" name="Google Shape;96;p4"/>
          <p:cNvSpPr txBox="1"/>
          <p:nvPr/>
        </p:nvSpPr>
        <p:spPr>
          <a:xfrm>
            <a:off x="6363362" y="1177818"/>
            <a:ext cx="2362193" cy="434188"/>
          </a:xfrm>
          <a:prstGeom prst="rect">
            <a:avLst/>
          </a:prstGeom>
          <a:solidFill>
            <a:srgbClr val="996633">
              <a:alpha val="80000"/>
            </a:srgbClr>
          </a:solidFill>
          <a:ln w="38100">
            <a:solidFill>
              <a:srgbClr val="996633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8" name="Group 36"/>
          <p:cNvGrpSpPr/>
          <p:nvPr/>
        </p:nvGrpSpPr>
        <p:grpSpPr>
          <a:xfrm>
            <a:off x="1018108" y="1885340"/>
            <a:ext cx="1170739" cy="680015"/>
            <a:chOff x="2978117" y="19884677"/>
            <a:chExt cx="1747615" cy="964652"/>
          </a:xfrm>
        </p:grpSpPr>
        <p:sp>
          <p:nvSpPr>
            <p:cNvPr id="149" name="Oval 41"/>
            <p:cNvSpPr/>
            <p:nvPr/>
          </p:nvSpPr>
          <p:spPr>
            <a:xfrm>
              <a:off x="3663668" y="19889943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0" name="Oval 42"/>
            <p:cNvSpPr/>
            <p:nvPr/>
          </p:nvSpPr>
          <p:spPr>
            <a:xfrm>
              <a:off x="2978117" y="19884677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1" name="Oval 43"/>
            <p:cNvSpPr/>
            <p:nvPr/>
          </p:nvSpPr>
          <p:spPr>
            <a:xfrm>
              <a:off x="4104882" y="20239068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2" name="Oval 44"/>
            <p:cNvSpPr/>
            <p:nvPr/>
          </p:nvSpPr>
          <p:spPr>
            <a:xfrm>
              <a:off x="3372377" y="20243983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Oval 45"/>
            <p:cNvSpPr/>
            <p:nvPr/>
          </p:nvSpPr>
          <p:spPr>
            <a:xfrm>
              <a:off x="3821071" y="20258907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4" name="Oval 46"/>
            <p:cNvSpPr/>
            <p:nvPr/>
          </p:nvSpPr>
          <p:spPr>
            <a:xfrm>
              <a:off x="3825986" y="20440804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5" name="Group 37"/>
          <p:cNvGrpSpPr/>
          <p:nvPr/>
        </p:nvGrpSpPr>
        <p:grpSpPr>
          <a:xfrm>
            <a:off x="7789212" y="2520005"/>
            <a:ext cx="940234" cy="676302"/>
            <a:chOff x="13039803" y="21447289"/>
            <a:chExt cx="1403530" cy="959386"/>
          </a:xfrm>
        </p:grpSpPr>
        <p:sp>
          <p:nvSpPr>
            <p:cNvPr id="156" name="Oval 38"/>
            <p:cNvSpPr/>
            <p:nvPr/>
          </p:nvSpPr>
          <p:spPr>
            <a:xfrm>
              <a:off x="13381269" y="21447289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7" name="Oval 39"/>
            <p:cNvSpPr/>
            <p:nvPr/>
          </p:nvSpPr>
          <p:spPr>
            <a:xfrm>
              <a:off x="13822483" y="21796414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8" name="Oval 40"/>
            <p:cNvSpPr/>
            <p:nvPr/>
          </p:nvSpPr>
          <p:spPr>
            <a:xfrm>
              <a:off x="13039803" y="21899829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9" name="Google Shape;96;p4"/>
          <p:cNvSpPr txBox="1"/>
          <p:nvPr/>
        </p:nvSpPr>
        <p:spPr>
          <a:xfrm>
            <a:off x="784436" y="1338680"/>
            <a:ext cx="765744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TextBox 131"/>
          <p:cNvSpPr txBox="1"/>
          <p:nvPr/>
        </p:nvSpPr>
        <p:spPr>
          <a:xfrm>
            <a:off x="-63876" y="2067453"/>
            <a:ext cx="121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96;p4"/>
          <p:cNvSpPr txBox="1"/>
          <p:nvPr/>
        </p:nvSpPr>
        <p:spPr>
          <a:xfrm>
            <a:off x="4568215" y="3714833"/>
            <a:ext cx="640862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96;p4"/>
          <p:cNvSpPr txBox="1"/>
          <p:nvPr/>
        </p:nvSpPr>
        <p:spPr>
          <a:xfrm>
            <a:off x="4989481" y="3444485"/>
            <a:ext cx="2033992" cy="434188"/>
          </a:xfrm>
          <a:prstGeom prst="rect">
            <a:avLst/>
          </a:prstGeom>
          <a:solidFill>
            <a:srgbClr val="0070C0">
              <a:alpha val="80000"/>
            </a:srgbClr>
          </a:solidFill>
          <a:ln w="38100">
            <a:solidFill>
              <a:srgbClr val="0070C0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TextBox 85"/>
          <p:cNvSpPr txBox="1"/>
          <p:nvPr/>
        </p:nvSpPr>
        <p:spPr>
          <a:xfrm>
            <a:off x="7059183" y="3702345"/>
            <a:ext cx="1970034" cy="1169551"/>
          </a:xfrm>
          <a:prstGeom prst="rect">
            <a:avLst/>
          </a:prstGeom>
          <a:solidFill>
            <a:srgbClr val="DDD9C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=0.2÷30eV.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4" name="TextBox 86"/>
          <p:cNvSpPr txBox="1"/>
          <p:nvPr/>
        </p:nvSpPr>
        <p:spPr>
          <a:xfrm>
            <a:off x="5186806" y="4384811"/>
            <a:ext cx="1749065" cy="307777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AMJUEL, HYDHEL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5" name="TextBox 87"/>
          <p:cNvSpPr txBox="1"/>
          <p:nvPr/>
        </p:nvSpPr>
        <p:spPr>
          <a:xfrm>
            <a:off x="5092806" y="4104832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Databases: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21;p4"/>
          <p:cNvSpPr txBox="1"/>
          <p:nvPr/>
        </p:nvSpPr>
        <p:spPr>
          <a:xfrm>
            <a:off x="8248534" y="4344898"/>
            <a:ext cx="81460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05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22;p4"/>
          <p:cNvSpPr txBox="1"/>
          <p:nvPr/>
        </p:nvSpPr>
        <p:spPr>
          <a:xfrm>
            <a:off x="8248533" y="3986204"/>
            <a:ext cx="47702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1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TextBox 95"/>
          <p:cNvSpPr txBox="1"/>
          <p:nvPr/>
        </p:nvSpPr>
        <p:spPr>
          <a:xfrm>
            <a:off x="7101187" y="3418907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Plasma parameters: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4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107"/>
          <p:cNvCxnSpPr/>
          <p:nvPr/>
        </p:nvCxnSpPr>
        <p:spPr>
          <a:xfrm>
            <a:off x="2184284" y="2648634"/>
            <a:ext cx="1922411" cy="701161"/>
          </a:xfrm>
          <a:prstGeom prst="straightConnector1">
            <a:avLst/>
          </a:prstGeom>
          <a:noFill/>
          <a:ln w="762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grpSp>
        <p:nvGrpSpPr>
          <p:cNvPr id="85" name="Group 100"/>
          <p:cNvGrpSpPr/>
          <p:nvPr/>
        </p:nvGrpSpPr>
        <p:grpSpPr>
          <a:xfrm>
            <a:off x="291779" y="1444285"/>
            <a:ext cx="1170739" cy="680015"/>
            <a:chOff x="2978117" y="19884677"/>
            <a:chExt cx="1747615" cy="964652"/>
          </a:xfrm>
        </p:grpSpPr>
        <p:sp>
          <p:nvSpPr>
            <p:cNvPr id="86" name="Oval 101"/>
            <p:cNvSpPr/>
            <p:nvPr/>
          </p:nvSpPr>
          <p:spPr>
            <a:xfrm>
              <a:off x="3663668" y="19889943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Oval 102"/>
            <p:cNvSpPr/>
            <p:nvPr/>
          </p:nvSpPr>
          <p:spPr>
            <a:xfrm>
              <a:off x="2978117" y="19884677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Oval 103"/>
            <p:cNvSpPr/>
            <p:nvPr/>
          </p:nvSpPr>
          <p:spPr>
            <a:xfrm>
              <a:off x="4104882" y="20239068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Oval 104"/>
            <p:cNvSpPr/>
            <p:nvPr/>
          </p:nvSpPr>
          <p:spPr>
            <a:xfrm>
              <a:off x="3372377" y="20243983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105"/>
            <p:cNvSpPr/>
            <p:nvPr/>
          </p:nvSpPr>
          <p:spPr>
            <a:xfrm>
              <a:off x="3821071" y="20258907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106"/>
            <p:cNvSpPr/>
            <p:nvPr/>
          </p:nvSpPr>
          <p:spPr>
            <a:xfrm>
              <a:off x="3825986" y="20440804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TextBox 35"/>
          <p:cNvSpPr txBox="1"/>
          <p:nvPr/>
        </p:nvSpPr>
        <p:spPr>
          <a:xfrm>
            <a:off x="7491267" y="2129750"/>
            <a:ext cx="22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background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6;p4"/>
          <p:cNvSpPr txBox="1"/>
          <p:nvPr/>
        </p:nvSpPr>
        <p:spPr>
          <a:xfrm>
            <a:off x="5816201" y="481172"/>
            <a:ext cx="76574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4" name="Group 15"/>
          <p:cNvGrpSpPr/>
          <p:nvPr/>
        </p:nvGrpSpPr>
        <p:grpSpPr>
          <a:xfrm>
            <a:off x="4769095" y="864291"/>
            <a:ext cx="1230020" cy="680015"/>
            <a:chOff x="3134784" y="21389826"/>
            <a:chExt cx="1836106" cy="964652"/>
          </a:xfrm>
        </p:grpSpPr>
        <p:sp>
          <p:nvSpPr>
            <p:cNvPr id="95" name="Oval 50"/>
            <p:cNvSpPr/>
            <p:nvPr/>
          </p:nvSpPr>
          <p:spPr>
            <a:xfrm>
              <a:off x="3134784" y="21389826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51"/>
            <p:cNvSpPr/>
            <p:nvPr/>
          </p:nvSpPr>
          <p:spPr>
            <a:xfrm>
              <a:off x="3908826" y="2139509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52"/>
            <p:cNvSpPr/>
            <p:nvPr/>
          </p:nvSpPr>
          <p:spPr>
            <a:xfrm>
              <a:off x="4350040" y="21744217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53"/>
            <p:cNvSpPr/>
            <p:nvPr/>
          </p:nvSpPr>
          <p:spPr>
            <a:xfrm>
              <a:off x="3529044" y="21749132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54"/>
            <p:cNvSpPr/>
            <p:nvPr/>
          </p:nvSpPr>
          <p:spPr>
            <a:xfrm>
              <a:off x="4031817" y="21847632"/>
              <a:ext cx="80469" cy="9515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0" name="Group 16"/>
          <p:cNvGrpSpPr/>
          <p:nvPr/>
        </p:nvGrpSpPr>
        <p:grpSpPr>
          <a:xfrm>
            <a:off x="4024302" y="3349795"/>
            <a:ext cx="711484" cy="676302"/>
            <a:chOff x="7631424" y="21459402"/>
            <a:chExt cx="1062064" cy="959386"/>
          </a:xfrm>
        </p:grpSpPr>
        <p:sp>
          <p:nvSpPr>
            <p:cNvPr id="101" name="Oval 47"/>
            <p:cNvSpPr/>
            <p:nvPr/>
          </p:nvSpPr>
          <p:spPr>
            <a:xfrm>
              <a:off x="7631424" y="2145940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Oval 48"/>
            <p:cNvSpPr/>
            <p:nvPr/>
          </p:nvSpPr>
          <p:spPr>
            <a:xfrm>
              <a:off x="8072638" y="21808527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49"/>
            <p:cNvSpPr/>
            <p:nvPr/>
          </p:nvSpPr>
          <p:spPr>
            <a:xfrm>
              <a:off x="7754415" y="21911942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04" name="Straight Arrow Connector 17"/>
          <p:cNvCxnSpPr/>
          <p:nvPr/>
        </p:nvCxnSpPr>
        <p:spPr>
          <a:xfrm flipV="1">
            <a:off x="1584817" y="1046064"/>
            <a:ext cx="3079728" cy="721695"/>
          </a:xfrm>
          <a:prstGeom prst="straightConnector1">
            <a:avLst/>
          </a:prstGeom>
          <a:noFill/>
          <a:ln w="76200" cap="flat" cmpd="sng" algn="ctr">
            <a:solidFill>
              <a:srgbClr val="00B05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5" name="Straight Arrow Connector 18"/>
          <p:cNvCxnSpPr/>
          <p:nvPr/>
        </p:nvCxnSpPr>
        <p:spPr>
          <a:xfrm flipV="1">
            <a:off x="2216828" y="1460344"/>
            <a:ext cx="2573190" cy="709643"/>
          </a:xfrm>
          <a:prstGeom prst="straightConnector1">
            <a:avLst/>
          </a:prstGeom>
          <a:noFill/>
          <a:ln w="76200" cap="flat" cmpd="sng" algn="ctr">
            <a:solidFill>
              <a:srgbClr val="FFC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6" name="Straight Arrow Connector 19"/>
          <p:cNvCxnSpPr/>
          <p:nvPr/>
        </p:nvCxnSpPr>
        <p:spPr>
          <a:xfrm flipH="1">
            <a:off x="4813872" y="1600250"/>
            <a:ext cx="1239302" cy="1903686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7" name="Straight Arrow Connector 20"/>
          <p:cNvCxnSpPr/>
          <p:nvPr/>
        </p:nvCxnSpPr>
        <p:spPr>
          <a:xfrm flipH="1">
            <a:off x="4388561" y="1624156"/>
            <a:ext cx="869084" cy="163905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8" name="Straight Arrow Connector 21"/>
          <p:cNvCxnSpPr/>
          <p:nvPr/>
        </p:nvCxnSpPr>
        <p:spPr>
          <a:xfrm>
            <a:off x="1333357" y="2761385"/>
            <a:ext cx="2448453" cy="956420"/>
          </a:xfrm>
          <a:prstGeom prst="straightConnector1">
            <a:avLst/>
          </a:prstGeom>
          <a:noFill/>
          <a:ln w="762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09" name="Google Shape;96;p4"/>
          <p:cNvSpPr txBox="1"/>
          <p:nvPr/>
        </p:nvSpPr>
        <p:spPr>
          <a:xfrm>
            <a:off x="1772936" y="960724"/>
            <a:ext cx="2222390" cy="434188"/>
          </a:xfrm>
          <a:prstGeom prst="rect">
            <a:avLst/>
          </a:prstGeom>
          <a:solidFill>
            <a:srgbClr val="00B050">
              <a:alpha val="80000"/>
            </a:srgbClr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96;p4"/>
          <p:cNvSpPr txBox="1"/>
          <p:nvPr/>
        </p:nvSpPr>
        <p:spPr>
          <a:xfrm>
            <a:off x="2456832" y="1756663"/>
            <a:ext cx="2098457" cy="434188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96;p4"/>
          <p:cNvSpPr txBox="1"/>
          <p:nvPr/>
        </p:nvSpPr>
        <p:spPr>
          <a:xfrm>
            <a:off x="4568215" y="3714833"/>
            <a:ext cx="640862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96;p4"/>
          <p:cNvSpPr txBox="1"/>
          <p:nvPr/>
        </p:nvSpPr>
        <p:spPr>
          <a:xfrm>
            <a:off x="2263487" y="2518546"/>
            <a:ext cx="2067121" cy="434188"/>
          </a:xfrm>
          <a:prstGeom prst="rect">
            <a:avLst/>
          </a:prstGeom>
          <a:solidFill>
            <a:srgbClr val="00B0F0">
              <a:alpha val="80000"/>
            </a:srgbClr>
          </a:solidFill>
          <a:ln w="381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4"/>
          <p:cNvSpPr txBox="1"/>
          <p:nvPr/>
        </p:nvSpPr>
        <p:spPr>
          <a:xfrm>
            <a:off x="563628" y="3090562"/>
            <a:ext cx="2573623" cy="434188"/>
          </a:xfrm>
          <a:prstGeom prst="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96;p4"/>
          <p:cNvSpPr txBox="1"/>
          <p:nvPr/>
        </p:nvSpPr>
        <p:spPr>
          <a:xfrm>
            <a:off x="4790018" y="1756663"/>
            <a:ext cx="1708860" cy="434188"/>
          </a:xfrm>
          <a:prstGeom prst="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96;p4"/>
          <p:cNvSpPr txBox="1"/>
          <p:nvPr/>
        </p:nvSpPr>
        <p:spPr>
          <a:xfrm>
            <a:off x="4906880" y="2483152"/>
            <a:ext cx="2584387" cy="434188"/>
          </a:xfrm>
          <a:prstGeom prst="rect">
            <a:avLst/>
          </a:prstGeom>
          <a:solidFill>
            <a:srgbClr val="FF00FF">
              <a:alpha val="80000"/>
            </a:srgbClr>
          </a:solidFill>
          <a:ln w="38100">
            <a:solidFill>
              <a:srgbClr val="FF00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" name="Straight Arrow Connector 31"/>
          <p:cNvCxnSpPr/>
          <p:nvPr/>
        </p:nvCxnSpPr>
        <p:spPr>
          <a:xfrm>
            <a:off x="6065748" y="1273897"/>
            <a:ext cx="1570189" cy="891860"/>
          </a:xfrm>
          <a:prstGeom prst="straightConnector1">
            <a:avLst/>
          </a:prstGeom>
          <a:noFill/>
          <a:ln w="76200" cap="flat" cmpd="sng" algn="ctr">
            <a:solidFill>
              <a:srgbClr val="996633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17" name="Straight Arrow Connector 32"/>
          <p:cNvCxnSpPr/>
          <p:nvPr/>
        </p:nvCxnSpPr>
        <p:spPr>
          <a:xfrm flipV="1">
            <a:off x="4937564" y="3051990"/>
            <a:ext cx="3012636" cy="767951"/>
          </a:xfrm>
          <a:prstGeom prst="straightConnector1">
            <a:avLst/>
          </a:prstGeom>
          <a:noFill/>
          <a:ln w="76200" cap="flat" cmpd="sng" algn="ctr">
            <a:solidFill>
              <a:srgbClr val="0070C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18" name="Google Shape;96;p4"/>
          <p:cNvSpPr txBox="1"/>
          <p:nvPr/>
        </p:nvSpPr>
        <p:spPr>
          <a:xfrm>
            <a:off x="6363362" y="1177818"/>
            <a:ext cx="2362193" cy="434188"/>
          </a:xfrm>
          <a:prstGeom prst="rect">
            <a:avLst/>
          </a:prstGeom>
          <a:solidFill>
            <a:srgbClr val="996633">
              <a:alpha val="80000"/>
            </a:srgbClr>
          </a:solidFill>
          <a:ln w="38100">
            <a:solidFill>
              <a:srgbClr val="996633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37"/>
          <p:cNvGrpSpPr/>
          <p:nvPr/>
        </p:nvGrpSpPr>
        <p:grpSpPr>
          <a:xfrm>
            <a:off x="7789212" y="2520005"/>
            <a:ext cx="940234" cy="676302"/>
            <a:chOff x="13039803" y="21447289"/>
            <a:chExt cx="1403530" cy="959386"/>
          </a:xfrm>
        </p:grpSpPr>
        <p:sp>
          <p:nvSpPr>
            <p:cNvPr id="120" name="Oval 38"/>
            <p:cNvSpPr/>
            <p:nvPr/>
          </p:nvSpPr>
          <p:spPr>
            <a:xfrm>
              <a:off x="13381269" y="21447289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39"/>
            <p:cNvSpPr/>
            <p:nvPr/>
          </p:nvSpPr>
          <p:spPr>
            <a:xfrm>
              <a:off x="13822483" y="21796414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Oval 40"/>
            <p:cNvSpPr/>
            <p:nvPr/>
          </p:nvSpPr>
          <p:spPr>
            <a:xfrm>
              <a:off x="13039803" y="21899829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3" name="Google Shape;96;p4"/>
          <p:cNvSpPr txBox="1"/>
          <p:nvPr/>
        </p:nvSpPr>
        <p:spPr>
          <a:xfrm>
            <a:off x="322603" y="890618"/>
            <a:ext cx="108788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</a:t>
            </a:r>
            <a:endParaRPr sz="4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Rectangle 74"/>
          <p:cNvSpPr/>
          <p:nvPr/>
        </p:nvSpPr>
        <p:spPr>
          <a:xfrm>
            <a:off x="730602" y="1801353"/>
            <a:ext cx="1470036" cy="91878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25" name="Straight Connector 75"/>
          <p:cNvCxnSpPr/>
          <p:nvPr/>
        </p:nvCxnSpPr>
        <p:spPr>
          <a:xfrm>
            <a:off x="938966" y="2610874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76"/>
          <p:cNvCxnSpPr/>
          <p:nvPr/>
        </p:nvCxnSpPr>
        <p:spPr>
          <a:xfrm>
            <a:off x="938966" y="244863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Straight Connector 77"/>
          <p:cNvCxnSpPr/>
          <p:nvPr/>
        </p:nvCxnSpPr>
        <p:spPr>
          <a:xfrm>
            <a:off x="938966" y="2302950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Straight Connector 78"/>
          <p:cNvCxnSpPr/>
          <p:nvPr/>
        </p:nvCxnSpPr>
        <p:spPr>
          <a:xfrm>
            <a:off x="940132" y="2167201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79"/>
          <p:cNvCxnSpPr/>
          <p:nvPr/>
        </p:nvCxnSpPr>
        <p:spPr>
          <a:xfrm>
            <a:off x="938498" y="2021517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80"/>
          <p:cNvCxnSpPr/>
          <p:nvPr/>
        </p:nvCxnSpPr>
        <p:spPr>
          <a:xfrm>
            <a:off x="938966" y="191556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1" name="Up Arrow 81"/>
          <p:cNvSpPr/>
          <p:nvPr/>
        </p:nvSpPr>
        <p:spPr>
          <a:xfrm>
            <a:off x="972161" y="2465191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2" name="Up Arrow 82"/>
          <p:cNvSpPr/>
          <p:nvPr/>
        </p:nvSpPr>
        <p:spPr>
          <a:xfrm>
            <a:off x="1120824" y="231425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Up Arrow 83"/>
          <p:cNvSpPr/>
          <p:nvPr/>
        </p:nvSpPr>
        <p:spPr>
          <a:xfrm>
            <a:off x="1428529" y="2031450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4" name="Up Arrow 84"/>
          <p:cNvSpPr/>
          <p:nvPr/>
        </p:nvSpPr>
        <p:spPr>
          <a:xfrm>
            <a:off x="1583704" y="1923842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5" name="Up Arrow 85"/>
          <p:cNvSpPr/>
          <p:nvPr/>
        </p:nvSpPr>
        <p:spPr>
          <a:xfrm>
            <a:off x="1253756" y="2183647"/>
            <a:ext cx="33320" cy="1159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6" name="Up Arrow 86"/>
          <p:cNvSpPr>
            <a:spLocks noChangeAspect="1"/>
          </p:cNvSpPr>
          <p:nvPr/>
        </p:nvSpPr>
        <p:spPr>
          <a:xfrm rot="10800000">
            <a:off x="1187218" y="231922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7" name="Up Arrow 87"/>
          <p:cNvSpPr/>
          <p:nvPr/>
        </p:nvSpPr>
        <p:spPr>
          <a:xfrm rot="10800000">
            <a:off x="1029328" y="2463535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" name="Up Arrow 88"/>
          <p:cNvSpPr/>
          <p:nvPr/>
        </p:nvSpPr>
        <p:spPr>
          <a:xfrm rot="10800000">
            <a:off x="1645933" y="1921629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" name="Up Arrow 89"/>
          <p:cNvSpPr/>
          <p:nvPr/>
        </p:nvSpPr>
        <p:spPr>
          <a:xfrm rot="10800000">
            <a:off x="1489940" y="2029064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" name="Up Arrow 90"/>
          <p:cNvSpPr/>
          <p:nvPr/>
        </p:nvSpPr>
        <p:spPr>
          <a:xfrm rot="10800000">
            <a:off x="1316455" y="2183647"/>
            <a:ext cx="37848" cy="11599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" name="TextBox 92"/>
          <p:cNvSpPr txBox="1"/>
          <p:nvPr/>
        </p:nvSpPr>
        <p:spPr>
          <a:xfrm>
            <a:off x="1745381" y="2518671"/>
            <a:ext cx="450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TextBox 93"/>
          <p:cNvSpPr txBox="1"/>
          <p:nvPr/>
        </p:nvSpPr>
        <p:spPr>
          <a:xfrm>
            <a:off x="1743761" y="2357796"/>
            <a:ext cx="48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TextBox 94"/>
          <p:cNvSpPr txBox="1"/>
          <p:nvPr/>
        </p:nvSpPr>
        <p:spPr>
          <a:xfrm>
            <a:off x="1742140" y="2212113"/>
            <a:ext cx="45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TextBox 95"/>
          <p:cNvSpPr txBox="1"/>
          <p:nvPr/>
        </p:nvSpPr>
        <p:spPr>
          <a:xfrm>
            <a:off x="1740520" y="2081399"/>
            <a:ext cx="488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TextBox 96"/>
          <p:cNvSpPr txBox="1"/>
          <p:nvPr/>
        </p:nvSpPr>
        <p:spPr>
          <a:xfrm>
            <a:off x="1738899" y="1925772"/>
            <a:ext cx="489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TextBox 97"/>
          <p:cNvSpPr txBox="1"/>
          <p:nvPr/>
        </p:nvSpPr>
        <p:spPr>
          <a:xfrm>
            <a:off x="1738861" y="1832131"/>
            <a:ext cx="482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ight Arrow 98"/>
          <p:cNvSpPr/>
          <p:nvPr/>
        </p:nvSpPr>
        <p:spPr>
          <a:xfrm>
            <a:off x="1" y="2220119"/>
            <a:ext cx="994254" cy="783452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8" name="TextBox 99"/>
          <p:cNvSpPr txBox="1"/>
          <p:nvPr/>
        </p:nvSpPr>
        <p:spPr>
          <a:xfrm>
            <a:off x="-63876" y="2434451"/>
            <a:ext cx="121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" name="Group 6"/>
          <p:cNvGrpSpPr/>
          <p:nvPr/>
        </p:nvGrpSpPr>
        <p:grpSpPr>
          <a:xfrm>
            <a:off x="118802" y="4337259"/>
            <a:ext cx="987974" cy="240882"/>
            <a:chOff x="301376" y="4347451"/>
            <a:chExt cx="804786" cy="135749"/>
          </a:xfrm>
        </p:grpSpPr>
        <p:cxnSp>
          <p:nvCxnSpPr>
            <p:cNvPr id="150" name="Straight Connector 110"/>
            <p:cNvCxnSpPr/>
            <p:nvPr/>
          </p:nvCxnSpPr>
          <p:spPr>
            <a:xfrm>
              <a:off x="301376" y="4483200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1" name="Straight Connector 111"/>
            <p:cNvCxnSpPr/>
            <p:nvPr/>
          </p:nvCxnSpPr>
          <p:spPr>
            <a:xfrm>
              <a:off x="302542" y="4347451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2" name="Up Arrow 112"/>
            <p:cNvSpPr/>
            <p:nvPr/>
          </p:nvSpPr>
          <p:spPr>
            <a:xfrm>
              <a:off x="616166" y="4363897"/>
              <a:ext cx="33320" cy="115993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Up Arrow 113"/>
            <p:cNvSpPr/>
            <p:nvPr/>
          </p:nvSpPr>
          <p:spPr>
            <a:xfrm rot="10800000">
              <a:off x="678865" y="4363897"/>
              <a:ext cx="37848" cy="115992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4" name="Google Shape;96;p4"/>
          <p:cNvSpPr txBox="1"/>
          <p:nvPr/>
        </p:nvSpPr>
        <p:spPr>
          <a:xfrm>
            <a:off x="1199832" y="4187877"/>
            <a:ext cx="2824470" cy="492412"/>
          </a:xfrm>
          <a:prstGeom prst="rect">
            <a:avLst/>
          </a:prstGeom>
          <a:solidFill>
            <a:srgbClr val="003399">
              <a:alpha val="80000"/>
            </a:srgbClr>
          </a:solidFill>
          <a:ln w="38100">
            <a:solidFill>
              <a:srgbClr val="003399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±1)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96;p4"/>
          <p:cNvSpPr txBox="1"/>
          <p:nvPr/>
        </p:nvSpPr>
        <p:spPr>
          <a:xfrm>
            <a:off x="4989481" y="3444485"/>
            <a:ext cx="2033992" cy="434188"/>
          </a:xfrm>
          <a:prstGeom prst="rect">
            <a:avLst/>
          </a:prstGeom>
          <a:solidFill>
            <a:srgbClr val="0070C0">
              <a:alpha val="80000"/>
            </a:srgbClr>
          </a:solidFill>
          <a:ln w="38100">
            <a:solidFill>
              <a:srgbClr val="0070C0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08;p4"/>
          <p:cNvSpPr/>
          <p:nvPr/>
        </p:nvSpPr>
        <p:spPr>
          <a:xfrm rot="11853743">
            <a:off x="621497" y="2416595"/>
            <a:ext cx="611402" cy="18575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6D7A8">
              <a:alpha val="337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TextBox 123"/>
          <p:cNvSpPr txBox="1"/>
          <p:nvPr/>
        </p:nvSpPr>
        <p:spPr>
          <a:xfrm>
            <a:off x="7059183" y="3702345"/>
            <a:ext cx="1970034" cy="1169551"/>
          </a:xfrm>
          <a:prstGeom prst="rect">
            <a:avLst/>
          </a:prstGeom>
          <a:solidFill>
            <a:srgbClr val="DDD9C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=0.2÷30eV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8" name="TextBox 124"/>
          <p:cNvSpPr txBox="1"/>
          <p:nvPr/>
        </p:nvSpPr>
        <p:spPr>
          <a:xfrm>
            <a:off x="7101187" y="3418907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Plasma parameters: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TextBox 125"/>
          <p:cNvSpPr txBox="1"/>
          <p:nvPr/>
        </p:nvSpPr>
        <p:spPr>
          <a:xfrm>
            <a:off x="5186806" y="4384811"/>
            <a:ext cx="1749065" cy="307777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AMJUEL, H2VIBR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" name="TextBox 126"/>
          <p:cNvSpPr txBox="1"/>
          <p:nvPr/>
        </p:nvSpPr>
        <p:spPr>
          <a:xfrm>
            <a:off x="5092806" y="4104832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Databases: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21;p4"/>
          <p:cNvSpPr txBox="1"/>
          <p:nvPr/>
        </p:nvSpPr>
        <p:spPr>
          <a:xfrm>
            <a:off x="8248534" y="4344898"/>
            <a:ext cx="81460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05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22;p4"/>
          <p:cNvSpPr txBox="1"/>
          <p:nvPr/>
        </p:nvSpPr>
        <p:spPr>
          <a:xfrm>
            <a:off x="8248533" y="3986204"/>
            <a:ext cx="47702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1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46;p16"/>
          <p:cNvSpPr txBox="1">
            <a:spLocks/>
          </p:cNvSpPr>
          <p:nvPr/>
        </p:nvSpPr>
        <p:spPr>
          <a:xfrm>
            <a:off x="118802" y="64073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 FOR MOLECULES 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resolution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7" y="2911458"/>
            <a:ext cx="2416340" cy="191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3" y="636747"/>
            <a:ext cx="7496735" cy="2244429"/>
          </a:xfrm>
          <a:prstGeom prst="rect">
            <a:avLst/>
          </a:prstGeom>
        </p:spPr>
      </p:pic>
      <p:sp>
        <p:nvSpPr>
          <p:cNvPr id="43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7309" y="3623802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15451" y="4119228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707798" y="1098927"/>
            <a:ext cx="436443" cy="23010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103;p4"/>
          <p:cNvSpPr/>
          <p:nvPr/>
        </p:nvSpPr>
        <p:spPr>
          <a:xfrm rot="3946898">
            <a:off x="6621361" y="3347109"/>
            <a:ext cx="467853" cy="5571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52674" y="3690865"/>
            <a:ext cx="498292" cy="10502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545600" y="147182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249896"/>
            <a:ext cx="1574059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6;p16"/>
          <p:cNvSpPr txBox="1">
            <a:spLocks noGrp="1"/>
          </p:cNvSpPr>
          <p:nvPr>
            <p:ph type="title"/>
          </p:nvPr>
        </p:nvSpPr>
        <p:spPr>
          <a:xfrm>
            <a:off x="131989" y="65757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MOLECULES: leading reactions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0899" y="77297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0899" y="77356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1406431">
            <a:off x="3143078" y="779155"/>
            <a:ext cx="48498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1406431">
            <a:off x="3142448" y="1538206"/>
            <a:ext cx="564452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406431">
            <a:off x="3144112" y="2462188"/>
            <a:ext cx="3545599" cy="5847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2735" y="3375943"/>
            <a:ext cx="528106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3529" y="4173080"/>
            <a:ext cx="4279778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567" y="559787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846" y="489263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967240"/>
            <a:ext cx="930011" cy="3315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08321"/>
            <a:ext cx="1008113" cy="2772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55" y="4408321"/>
            <a:ext cx="470477" cy="3146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1" y="4408321"/>
            <a:ext cx="712474" cy="2836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6" y="3979249"/>
            <a:ext cx="1188133" cy="3195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788055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7504" y="-7443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EU-DEMO – effect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516216" y="565864"/>
            <a:ext cx="24868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6566247" y="3890368"/>
            <a:ext cx="24868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6216" y="1419622"/>
            <a:ext cx="2536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endParaRPr lang="en-GB" sz="16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JET modelling: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075435" cy="3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9" y="2715766"/>
            <a:ext cx="2493582" cy="1915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" y="2776966"/>
            <a:ext cx="2534400" cy="1915200"/>
          </a:xfrm>
          <a:prstGeom prst="rect">
            <a:avLst/>
          </a:prstGeom>
        </p:spPr>
      </p:pic>
      <p:pic>
        <p:nvPicPr>
          <p:cNvPr id="15" name="Google Shape;175;p14"/>
          <p:cNvPicPr preferRelativeResize="0"/>
          <p:nvPr/>
        </p:nvPicPr>
        <p:blipFill rotWithShape="1">
          <a:blip r:embed="rId5">
            <a:alphaModFix/>
          </a:blip>
          <a:srcRect t="13459" b="33196"/>
          <a:stretch/>
        </p:blipFill>
        <p:spPr>
          <a:xfrm>
            <a:off x="111538" y="630001"/>
            <a:ext cx="5752944" cy="186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/>
          <p:cNvCxnSpPr/>
          <p:nvPr/>
        </p:nvCxnSpPr>
        <p:spPr>
          <a:xfrm flipV="1">
            <a:off x="927826" y="2807411"/>
            <a:ext cx="2111924" cy="1441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7826" y="4476510"/>
            <a:ext cx="2499798" cy="1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oogle Shape;45;p4"/>
          <p:cNvSpPr/>
          <p:nvPr/>
        </p:nvSpPr>
        <p:spPr>
          <a:xfrm>
            <a:off x="921249" y="4235304"/>
            <a:ext cx="480218" cy="24141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80;p14"/>
          <p:cNvSpPr txBox="1"/>
          <p:nvPr/>
        </p:nvSpPr>
        <p:spPr>
          <a:xfrm>
            <a:off x="5437968" y="3211721"/>
            <a:ext cx="3605159" cy="92328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Larger molecular density (factor</a:t>
            </a:r>
            <a:r>
              <a:rPr lang="en-DE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≃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∸3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along the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separatrix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vibr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resolution.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1;p14"/>
          <p:cNvSpPr txBox="1"/>
          <p:nvPr/>
        </p:nvSpPr>
        <p:spPr>
          <a:xfrm>
            <a:off x="6515852" y="1536774"/>
            <a:ext cx="1869387" cy="401034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AMJUEL: unresolved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3;p14"/>
          <p:cNvSpPr txBox="1"/>
          <p:nvPr/>
        </p:nvSpPr>
        <p:spPr>
          <a:xfrm>
            <a:off x="6515852" y="560282"/>
            <a:ext cx="1615084" cy="4010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H2VIBR: resolved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85;p14"/>
          <p:cNvCxnSpPr/>
          <p:nvPr/>
        </p:nvCxnSpPr>
        <p:spPr>
          <a:xfrm flipH="1">
            <a:off x="5520206" y="757448"/>
            <a:ext cx="995647" cy="2964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oogle Shape;185;p14"/>
          <p:cNvCxnSpPr>
            <a:stCxn id="16" idx="1"/>
          </p:cNvCxnSpPr>
          <p:nvPr/>
        </p:nvCxnSpPr>
        <p:spPr>
          <a:xfrm flipH="1" flipV="1">
            <a:off x="5148065" y="1320304"/>
            <a:ext cx="1367787" cy="416987"/>
          </a:xfrm>
          <a:prstGeom prst="straightConnector1">
            <a:avLst/>
          </a:prstGeom>
          <a:ln>
            <a:solidFill>
              <a:srgbClr val="0070C0"/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Google Shape;184;p14"/>
          <p:cNvSpPr/>
          <p:nvPr/>
        </p:nvSpPr>
        <p:spPr>
          <a:xfrm>
            <a:off x="5355121" y="705842"/>
            <a:ext cx="165694" cy="667729"/>
          </a:xfrm>
          <a:prstGeom prst="rightBracket">
            <a:avLst>
              <a:gd name="adj" fmla="val 8333"/>
            </a:avLst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7504" y="-74439"/>
            <a:ext cx="8231742" cy="640303"/>
          </a:xfrm>
        </p:spPr>
        <p:txBody>
          <a:bodyPr>
            <a:normAutofit fontScale="90000"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Resolved vs. unresolved on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r>
              <a:rPr lang="en-IE" sz="2400" dirty="0" smtClean="0">
                <a:solidFill>
                  <a:srgbClr val="C00000"/>
                </a:solidFill>
              </a:rPr>
              <a:t> CRM in EIRENE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" y="1574123"/>
            <a:ext cx="6851975" cy="2833306"/>
          </a:xfrm>
          <a:prstGeom prst="rect">
            <a:avLst/>
          </a:prstGeom>
        </p:spPr>
      </p:pic>
      <p:sp>
        <p:nvSpPr>
          <p:cNvPr id="19" name="Google Shape;180;p14"/>
          <p:cNvSpPr txBox="1"/>
          <p:nvPr/>
        </p:nvSpPr>
        <p:spPr>
          <a:xfrm>
            <a:off x="6868654" y="3148612"/>
            <a:ext cx="223903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underestimates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excited state population at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large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temperature</a:t>
            </a:r>
          </a:p>
        </p:txBody>
      </p:sp>
      <p:sp>
        <p:nvSpPr>
          <p:cNvPr id="20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– 1 (statistic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issues)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585479" y="835459"/>
            <a:ext cx="571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Simulations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   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v=0</a:t>
            </a: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0;p14"/>
          <p:cNvSpPr txBox="1"/>
          <p:nvPr/>
        </p:nvSpPr>
        <p:spPr>
          <a:xfrm>
            <a:off x="6899363" y="1628975"/>
            <a:ext cx="208004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overestimates excited state population at low temperature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6;p4"/>
          <p:cNvSpPr/>
          <p:nvPr/>
        </p:nvSpPr>
        <p:spPr>
          <a:xfrm rot="16200000">
            <a:off x="5628079" y="1023516"/>
            <a:ext cx="481847" cy="206071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6;p4"/>
          <p:cNvSpPr/>
          <p:nvPr/>
        </p:nvSpPr>
        <p:spPr>
          <a:xfrm rot="18838558">
            <a:off x="6648948" y="2689794"/>
            <a:ext cx="481847" cy="57006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6;p4"/>
          <p:cNvSpPr/>
          <p:nvPr/>
        </p:nvSpPr>
        <p:spPr>
          <a:xfrm rot="16200000">
            <a:off x="6570523" y="3476169"/>
            <a:ext cx="481847" cy="175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6;p4"/>
          <p:cNvSpPr/>
          <p:nvPr/>
        </p:nvSpPr>
        <p:spPr>
          <a:xfrm rot="15065033">
            <a:off x="5620186" y="1493526"/>
            <a:ext cx="481847" cy="23624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2"/>
              <p:cNvSpPr txBox="1"/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blipFill>
                <a:blip r:embed="rId3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3"/>
              <p:cNvSpPr txBox="1"/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blipFill>
                <a:blip r:embed="rId4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/>
              <p:cNvSpPr txBox="1"/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5"/>
              <p:cNvSpPr txBox="1"/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0"/>
          <p:cNvSpPr txBox="1"/>
          <p:nvPr/>
        </p:nvSpPr>
        <p:spPr>
          <a:xfrm>
            <a:off x="6098193" y="567981"/>
            <a:ext cx="2940551" cy="738664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70816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EXCITED MOLECULAR STATES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95025" y="882731"/>
            <a:ext cx="407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SzPts val="1100"/>
              <a:buFont typeface="Noto Sans Symbols"/>
              <a:buChar char="❑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opulation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coeff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xcited state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 </a:t>
            </a:r>
            <a:r>
              <a:rPr lang="en-US" sz="16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el-G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Π</a:t>
            </a:r>
            <a:r>
              <a:rPr lang="en-US" sz="1600" b="1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1625" y="3442447"/>
            <a:ext cx="1839376" cy="124385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" name="Straight Connector 36"/>
          <p:cNvCxnSpPr/>
          <p:nvPr/>
        </p:nvCxnSpPr>
        <p:spPr>
          <a:xfrm>
            <a:off x="6443359" y="3740507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37"/>
          <p:cNvCxnSpPr/>
          <p:nvPr/>
        </p:nvCxnSpPr>
        <p:spPr>
          <a:xfrm>
            <a:off x="6444000" y="3597065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TextBox 73"/>
          <p:cNvSpPr txBox="1"/>
          <p:nvPr/>
        </p:nvSpPr>
        <p:spPr>
          <a:xfrm>
            <a:off x="7550495" y="4413557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4"/>
          <p:cNvSpPr txBox="1"/>
          <p:nvPr/>
        </p:nvSpPr>
        <p:spPr>
          <a:xfrm>
            <a:off x="7548272" y="4195764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75"/>
          <p:cNvSpPr txBox="1"/>
          <p:nvPr/>
        </p:nvSpPr>
        <p:spPr>
          <a:xfrm>
            <a:off x="7546049" y="3998537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7543826" y="3821575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xtBox 77"/>
          <p:cNvSpPr txBox="1"/>
          <p:nvPr/>
        </p:nvSpPr>
        <p:spPr>
          <a:xfrm>
            <a:off x="7541603" y="3610886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78"/>
          <p:cNvSpPr txBox="1"/>
          <p:nvPr/>
        </p:nvSpPr>
        <p:spPr>
          <a:xfrm>
            <a:off x="7538400" y="3484115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ectangle 56"/>
          <p:cNvSpPr/>
          <p:nvPr/>
        </p:nvSpPr>
        <p:spPr>
          <a:xfrm>
            <a:off x="6161624" y="921795"/>
            <a:ext cx="1839375" cy="124385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Straight Connector 57"/>
          <p:cNvCxnSpPr/>
          <p:nvPr/>
        </p:nvCxnSpPr>
        <p:spPr>
          <a:xfrm>
            <a:off x="6444000" y="2021538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Straight Connector 58"/>
          <p:cNvCxnSpPr/>
          <p:nvPr/>
        </p:nvCxnSpPr>
        <p:spPr>
          <a:xfrm>
            <a:off x="6444000" y="1801895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Straight Connector 59"/>
          <p:cNvCxnSpPr/>
          <p:nvPr/>
        </p:nvCxnSpPr>
        <p:spPr>
          <a:xfrm>
            <a:off x="6445606" y="1604668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60"/>
          <p:cNvCxnSpPr/>
          <p:nvPr/>
        </p:nvCxnSpPr>
        <p:spPr>
          <a:xfrm>
            <a:off x="6444000" y="1420890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61"/>
          <p:cNvCxnSpPr/>
          <p:nvPr/>
        </p:nvCxnSpPr>
        <p:spPr>
          <a:xfrm>
            <a:off x="6444000" y="1223663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62"/>
          <p:cNvCxnSpPr/>
          <p:nvPr/>
        </p:nvCxnSpPr>
        <p:spPr>
          <a:xfrm>
            <a:off x="6444000" y="1080221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" name="Curved Right Arrow 63"/>
          <p:cNvSpPr/>
          <p:nvPr/>
        </p:nvSpPr>
        <p:spPr>
          <a:xfrm flipH="1">
            <a:off x="8018289" y="1933506"/>
            <a:ext cx="584306" cy="947310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64"/>
          <p:cNvSpPr txBox="1"/>
          <p:nvPr/>
        </p:nvSpPr>
        <p:spPr>
          <a:xfrm>
            <a:off x="5181885" y="2544503"/>
            <a:ext cx="93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e-impact exc.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86"/>
          <p:cNvSpPr txBox="1"/>
          <p:nvPr/>
        </p:nvSpPr>
        <p:spPr>
          <a:xfrm>
            <a:off x="7917399" y="2065080"/>
            <a:ext cx="131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</a:t>
            </a:r>
            <a:r>
              <a:rPr lang="en-US" sz="1400" b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pont</a:t>
            </a: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algn="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decay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89"/>
          <p:cNvSpPr txBox="1"/>
          <p:nvPr/>
        </p:nvSpPr>
        <p:spPr>
          <a:xfrm>
            <a:off x="7546018" y="1887750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90"/>
          <p:cNvSpPr txBox="1"/>
          <p:nvPr/>
        </p:nvSpPr>
        <p:spPr>
          <a:xfrm>
            <a:off x="7543795" y="1669957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extBox 91"/>
          <p:cNvSpPr txBox="1"/>
          <p:nvPr/>
        </p:nvSpPr>
        <p:spPr>
          <a:xfrm>
            <a:off x="7541572" y="1472730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TextBox 92"/>
          <p:cNvSpPr txBox="1"/>
          <p:nvPr/>
        </p:nvSpPr>
        <p:spPr>
          <a:xfrm>
            <a:off x="7539349" y="129576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93"/>
          <p:cNvSpPr txBox="1"/>
          <p:nvPr/>
        </p:nvSpPr>
        <p:spPr>
          <a:xfrm>
            <a:off x="7537126" y="1085079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TextBox 94"/>
          <p:cNvSpPr txBox="1"/>
          <p:nvPr/>
        </p:nvSpPr>
        <p:spPr>
          <a:xfrm>
            <a:off x="7538400" y="958308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95"/>
          <p:cNvSpPr txBox="1"/>
          <p:nvPr/>
        </p:nvSpPr>
        <p:spPr>
          <a:xfrm>
            <a:off x="5252708" y="2983199"/>
            <a:ext cx="151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it-IT" sz="1200" kern="0" dirty="0" smtClean="0">
                <a:solidFill>
                  <a:srgbClr val="9BBB59">
                    <a:lumMod val="50000"/>
                  </a:srgbClr>
                </a:solidFill>
                <a:latin typeface="Arial"/>
                <a:cs typeface="Arial"/>
                <a:sym typeface="Arial"/>
              </a:rPr>
              <a:t>MCCC database:</a:t>
            </a:r>
          </a:p>
          <a:p>
            <a:pPr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it-IT" sz="1200" kern="0" dirty="0" smtClean="0">
                <a:solidFill>
                  <a:srgbClr val="9BBB59">
                    <a:lumMod val="50000"/>
                  </a:srgbClr>
                </a:solidFill>
                <a:latin typeface="Arial"/>
                <a:cs typeface="Arial"/>
                <a:sym typeface="Arial"/>
              </a:rPr>
              <a:t>Scarlett ADT 2021</a:t>
            </a:r>
          </a:p>
        </p:txBody>
      </p:sp>
      <p:sp>
        <p:nvSpPr>
          <p:cNvPr id="30" name="TextBox 96"/>
          <p:cNvSpPr txBox="1"/>
          <p:nvPr/>
        </p:nvSpPr>
        <p:spPr>
          <a:xfrm>
            <a:off x="8218860" y="2512701"/>
            <a:ext cx="97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it-IT" sz="1200" kern="0" dirty="0" smtClean="0">
                <a:solidFill>
                  <a:srgbClr val="9BBB59">
                    <a:lumMod val="50000"/>
                  </a:srgbClr>
                </a:solidFill>
                <a:latin typeface="Arial"/>
                <a:cs typeface="Arial"/>
                <a:sym typeface="Arial"/>
              </a:rPr>
              <a:t>Fantz </a:t>
            </a:r>
          </a:p>
          <a:p>
            <a:pPr algn="r"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it-IT" sz="1200" kern="0" dirty="0" smtClean="0">
                <a:solidFill>
                  <a:srgbClr val="9BBB59">
                    <a:lumMod val="50000"/>
                  </a:srgbClr>
                </a:solidFill>
                <a:latin typeface="Arial"/>
                <a:cs typeface="Arial"/>
                <a:sym typeface="Arial"/>
              </a:rPr>
              <a:t>Wünderlich ADT 2006</a:t>
            </a:r>
          </a:p>
        </p:txBody>
      </p:sp>
      <p:sp>
        <p:nvSpPr>
          <p:cNvPr id="31" name="Curved Right Arrow 99"/>
          <p:cNvSpPr/>
          <p:nvPr/>
        </p:nvSpPr>
        <p:spPr>
          <a:xfrm flipV="1">
            <a:off x="5204012" y="1420885"/>
            <a:ext cx="928951" cy="2700623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Box 100"/>
          <p:cNvSpPr txBox="1"/>
          <p:nvPr/>
        </p:nvSpPr>
        <p:spPr>
          <a:xfrm>
            <a:off x="6433723" y="484431"/>
            <a:ext cx="10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el-GR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Π</a:t>
            </a:r>
            <a:r>
              <a:rPr lang="en-US" sz="24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</a:t>
            </a:r>
            <a:endParaRPr lang="en-US" sz="2400" b="1" kern="0" baseline="-25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TextBox 101"/>
          <p:cNvSpPr txBox="1"/>
          <p:nvPr/>
        </p:nvSpPr>
        <p:spPr>
          <a:xfrm>
            <a:off x="6433904" y="2102476"/>
            <a:ext cx="10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el-GR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Σ</a:t>
            </a:r>
            <a:r>
              <a:rPr lang="en-US" sz="24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</a:t>
            </a:r>
            <a:endParaRPr lang="en-US" sz="2400" b="1" kern="0" baseline="-25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Rectangle 102"/>
          <p:cNvSpPr/>
          <p:nvPr/>
        </p:nvSpPr>
        <p:spPr>
          <a:xfrm>
            <a:off x="6161624" y="2573217"/>
            <a:ext cx="1839374" cy="448521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extBox 104"/>
          <p:cNvSpPr txBox="1"/>
          <p:nvPr/>
        </p:nvSpPr>
        <p:spPr>
          <a:xfrm>
            <a:off x="6455341" y="3060015"/>
            <a:ext cx="10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36" name="Straight Connector 69"/>
          <p:cNvCxnSpPr/>
          <p:nvPr/>
        </p:nvCxnSpPr>
        <p:spPr>
          <a:xfrm>
            <a:off x="6444000" y="4538382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Straight Connector 70"/>
          <p:cNvCxnSpPr/>
          <p:nvPr/>
        </p:nvCxnSpPr>
        <p:spPr>
          <a:xfrm>
            <a:off x="6444000" y="4318739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Straight Connector 71"/>
          <p:cNvCxnSpPr/>
          <p:nvPr/>
        </p:nvCxnSpPr>
        <p:spPr>
          <a:xfrm>
            <a:off x="6444000" y="4121512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Straight Connector 72"/>
          <p:cNvCxnSpPr/>
          <p:nvPr/>
        </p:nvCxnSpPr>
        <p:spPr>
          <a:xfrm>
            <a:off x="6445601" y="3937734"/>
            <a:ext cx="110265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0" name="TextBox 2"/>
          <p:cNvSpPr txBox="1"/>
          <p:nvPr/>
        </p:nvSpPr>
        <p:spPr>
          <a:xfrm>
            <a:off x="8087457" y="3431527"/>
            <a:ext cx="975467" cy="461665"/>
          </a:xfrm>
          <a:prstGeom prst="rect">
            <a:avLst/>
          </a:prstGeom>
          <a:noFill/>
          <a:ln w="3810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Boltzmann distr.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2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126;p4"/>
          <p:cNvSpPr/>
          <p:nvPr/>
        </p:nvSpPr>
        <p:spPr>
          <a:xfrm>
            <a:off x="82550" y="339502"/>
            <a:ext cx="5748351" cy="692314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 for excited states on top of ground state distribution: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" name="Picture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 b="-1143"/>
          <a:stretch/>
        </p:blipFill>
        <p:spPr>
          <a:xfrm>
            <a:off x="429877" y="1218390"/>
            <a:ext cx="4221235" cy="3165871"/>
          </a:xfrm>
          <a:prstGeom prst="rect">
            <a:avLst/>
          </a:prstGeom>
        </p:spPr>
      </p:pic>
      <p:sp>
        <p:nvSpPr>
          <p:cNvPr id="43" name="Right Arrow 54"/>
          <p:cNvSpPr/>
          <p:nvPr/>
        </p:nvSpPr>
        <p:spPr>
          <a:xfrm>
            <a:off x="5377883" y="4318739"/>
            <a:ext cx="1014679" cy="428073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5359329" y="4378523"/>
            <a:ext cx="105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SOURCE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Right Arrow 66"/>
          <p:cNvSpPr/>
          <p:nvPr/>
        </p:nvSpPr>
        <p:spPr>
          <a:xfrm>
            <a:off x="8029148" y="3968518"/>
            <a:ext cx="1121521" cy="798466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Box 67"/>
          <p:cNvSpPr txBox="1"/>
          <p:nvPr/>
        </p:nvSpPr>
        <p:spPr>
          <a:xfrm>
            <a:off x="7956893" y="4117868"/>
            <a:ext cx="131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issociat</a:t>
            </a: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./ ionization</a:t>
            </a:r>
            <a:endParaRPr lang="en-US" sz="1400" b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4135943" y="887177"/>
            <a:ext cx="1349147" cy="338554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600" b="1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n(d,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ν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=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899592" y="4346244"/>
            <a:ext cx="4457819" cy="584775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ratio of Fulcher band intensities as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a proxy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for ground state </a:t>
            </a:r>
            <a:r>
              <a:rPr lang="en-US" sz="1600" b="1" kern="0" dirty="0" err="1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vibr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.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ea typeface="Calibri"/>
                <a:cs typeface="Calibri"/>
                <a:sym typeface="Calibri"/>
              </a:rPr>
              <a:t>distribution</a:t>
            </a:r>
            <a:endParaRPr lang="en-US"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6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56" y="2676142"/>
            <a:ext cx="2655644" cy="1939873"/>
          </a:xfrm>
          <a:prstGeom prst="rect">
            <a:avLst/>
          </a:prstGeom>
        </p:spPr>
      </p:pic>
      <p:pic>
        <p:nvPicPr>
          <p:cNvPr id="3" name="Picture 2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32" y="770345"/>
            <a:ext cx="2739013" cy="1857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827" y="1170719"/>
            <a:ext cx="89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excited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 </a:t>
            </a:r>
            <a:r>
              <a:rPr lang="en-US" sz="16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el-G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Π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6;p4"/>
          <p:cNvSpPr/>
          <p:nvPr/>
        </p:nvSpPr>
        <p:spPr>
          <a:xfrm>
            <a:off x="4067944" y="4425024"/>
            <a:ext cx="1829229" cy="42369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ivertor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population coefficients</a:t>
            </a:r>
            <a:r>
              <a:rPr lang="en-DE" sz="1400" b="1" kern="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≃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1.6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6;p4"/>
          <p:cNvSpPr/>
          <p:nvPr/>
        </p:nvSpPr>
        <p:spPr>
          <a:xfrm>
            <a:off x="4229100" y="563848"/>
            <a:ext cx="1577027" cy="24992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Deuterium (D)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052" y="56849"/>
            <a:ext cx="77371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 excited molecular states in divertor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7" y="2676142"/>
            <a:ext cx="2836830" cy="193987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7" y="772426"/>
            <a:ext cx="2836830" cy="1937792"/>
          </a:xfrm>
          <a:prstGeom prst="rect">
            <a:avLst/>
          </a:prstGeom>
        </p:spPr>
      </p:pic>
      <p:sp>
        <p:nvSpPr>
          <p:cNvPr id="10" name="Google Shape;126;p4"/>
          <p:cNvSpPr/>
          <p:nvPr/>
        </p:nvSpPr>
        <p:spPr>
          <a:xfrm>
            <a:off x="1457485" y="563848"/>
            <a:ext cx="1577027" cy="24992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(H)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;p4"/>
          <p:cNvSpPr/>
          <p:nvPr/>
        </p:nvSpPr>
        <p:spPr>
          <a:xfrm>
            <a:off x="1297771" y="4420540"/>
            <a:ext cx="1829229" cy="42369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ivertor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population coefficients</a:t>
            </a:r>
            <a:r>
              <a:rPr lang="en-DE" sz="1400" b="1" kern="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≃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1.2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3599" y="2696358"/>
            <a:ext cx="898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Vibro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popu-lation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ratio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GB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/n</a:t>
            </a:r>
            <a:r>
              <a:rPr lang="en-GB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74" y="1347614"/>
            <a:ext cx="2533721" cy="2783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Google Shape;126;p4"/>
          <p:cNvSpPr/>
          <p:nvPr/>
        </p:nvSpPr>
        <p:spPr>
          <a:xfrm>
            <a:off x="7236296" y="3363838"/>
            <a:ext cx="5979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H="1" flipV="1">
            <a:off x="6156176" y="2676142"/>
            <a:ext cx="1080120" cy="6876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16" name="Gerader Verbinder 15"/>
          <p:cNvCxnSpPr/>
          <p:nvPr/>
        </p:nvCxnSpPr>
        <p:spPr>
          <a:xfrm flipH="1">
            <a:off x="6156176" y="3795886"/>
            <a:ext cx="1080120" cy="6246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sp>
        <p:nvSpPr>
          <p:cNvPr id="18" name="TextBox 4"/>
          <p:cNvSpPr txBox="1"/>
          <p:nvPr/>
        </p:nvSpPr>
        <p:spPr>
          <a:xfrm>
            <a:off x="6696236" y="653049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Vibrostate population ratio - 2D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990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987574"/>
            <a:ext cx="6192688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New (or updated) modelling tools 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Ploutos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</a:rPr>
              <a:t>ModCR</a:t>
            </a:r>
            <a:endParaRPr lang="en-GB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043608" y="3219822"/>
            <a:ext cx="717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M.O’Mullane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for constant support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YACORA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D.Wunderlich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MCCC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D.V.Fursa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al.) for providing the database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0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CRM tools development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ba83e5d7_0_130"/>
          <p:cNvSpPr txBox="1"/>
          <p:nvPr/>
        </p:nvSpPr>
        <p:spPr>
          <a:xfrm>
            <a:off x="19108" y="-26288"/>
            <a:ext cx="79761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Standalone CRM Ploutos: what is inside?..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374" y="926899"/>
            <a:ext cx="8934114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solver (transport excluded, pure A&amp;M side of the problem) with extensive features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and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(assuming velocity and plasma pars)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specie can be treated as “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Reservoir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“Spectral analysis”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eigenvalue approach (which reactions are most important?)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vary the plasma parameters, solver settings, reactions, etc.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Plotting, solver results visualisation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routines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reaction tables interconnected with the solver and plotting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Optimised for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checks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Input/output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various formats (new: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JSON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including directly for EIRENE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things are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highlighted,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information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detail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user.</a:t>
            </a:r>
            <a:endParaRPr lang="en-GB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by the reactions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 if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sources).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tandard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custom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configurations</a:t>
            </a:r>
          </a:p>
          <a:p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374" y="527229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Earlier known as “HydKin”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812360" y="3596411"/>
            <a:ext cx="1224136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web-based</a:t>
            </a:r>
          </a:p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Interface!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7524328" y="3435846"/>
            <a:ext cx="288032" cy="1152128"/>
          </a:xfrm>
          <a:prstGeom prst="rightBrace">
            <a:avLst>
              <a:gd name="adj1" fmla="val 37865"/>
              <a:gd name="adj2" fmla="val 50000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4283968" y="864069"/>
            <a:ext cx="468052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tabular, etc.)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codes with CRMs</a:t>
            </a:r>
          </a:p>
          <a:p>
            <a:pPr marL="558800" lvl="1">
              <a:buClr>
                <a:srgbClr val="000000"/>
              </a:buClr>
              <a:buSzPts val="2000"/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load/improve/save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developed configuration (selected reactions and parameters) including starting from the standard pre-sets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1400" b="1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check data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and abnormal features</a:t>
            </a:r>
          </a:p>
          <a:p>
            <a:pPr marL="457200" indent="-355600">
              <a:buSzPts val="2000"/>
              <a:buFont typeface="Arial"/>
              <a:buChar char="●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sensitivity studies:</a:t>
            </a:r>
          </a:p>
          <a:p>
            <a:pPr marL="558800" lvl="1">
              <a:buSzPts val="2000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identify the most significant processes (among the selected ones)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www.eirene.de/ei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76442"/>
            <a:ext cx="1680121" cy="32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1403648" y="1923678"/>
            <a:ext cx="457927" cy="36004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6" y="627534"/>
            <a:ext cx="2087241" cy="2960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940303" y="3795886"/>
            <a:ext cx="19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Both statues are at</a:t>
            </a:r>
          </a:p>
          <a:p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Glyptothek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Munich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10" name="Rechteck 9"/>
          <p:cNvSpPr/>
          <p:nvPr/>
        </p:nvSpPr>
        <p:spPr>
          <a:xfrm>
            <a:off x="133791" y="682507"/>
            <a:ext cx="15752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www.eirene.de</a:t>
            </a:r>
            <a:endParaRPr lang="en-GB" sz="1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9772" y="439310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–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2022/23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5485" y="553669"/>
            <a:ext cx="7724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codes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𝑾𝒉𝒚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𝒏𝒐𝒕</m:t>
                      </m:r>
                    </m:oMath>
                  </m:oMathPara>
                </a14:m>
                <a:endParaRPr lang="en-GB" sz="1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𝒂𝒍𝒔𝒐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𝑬𝑹𝑶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?..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251520" y="4387314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performance and reliability to be improved, but additional physics can be provided!</a:t>
            </a:r>
          </a:p>
        </p:txBody>
      </p:sp>
    </p:spTree>
    <p:extLst>
      <p:ext uri="{BB962C8B-B14F-4D97-AF65-F5344CB8AC3E}">
        <p14:creationId xmlns:p14="http://schemas.microsoft.com/office/powerpoint/2010/main" val="1282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</a:t>
            </a:r>
            <a:r>
              <a:rPr lang="en-GB" sz="2800" dirty="0" smtClean="0">
                <a:solidFill>
                  <a:srgbClr val="C00000"/>
                </a:solidFill>
              </a:rPr>
              <a:t>IMS WP for 2023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04" y="699542"/>
            <a:ext cx="87587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with development of the universal framework for the CFD-EIRENE and other interfaces (e.g. with codes inside TSVV-3, 4, 7). Demonstrate workable schemes on particular examples.</a:t>
            </a:r>
            <a:b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adjoint (AD) approach in Eirene through interfacing with Tapenade in for-/back- ward AD mode. Assess bottlenecks for use of AD with EIRENE, focusing on the context of SOLPS-ITER.</a:t>
            </a:r>
            <a:b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time-dependent simulations for the new modular code including the new features (FKH, CRMs). Consider algorithmic improvements (including theory work if needed) to optimise the performance for the time-dependent runs.</a:t>
            </a:r>
            <a:b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modular EIRENE-NGM with the new version FEM for the FW to MAGNUM-PSI: simulate MAGMUM-PSI plasmas with various degree of detachment as independent snap shots. Validate those with spectroscopy and other diagnostics. Assess performance and other requirements for related time-dependent runs.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(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library for EIRENE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“</a:t>
            </a:r>
            <a:r>
              <a:rPr lang="en-GB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45" y="627534"/>
            <a:ext cx="727280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provide BOTH standalone and build-in CRM for EIRENE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 written in modern Fortran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Linked with Ploutos (uses the same JSON files for I/O) 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(AMJuel,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HydHel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H2Vibr,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already inside, moreover under flexible web-powered control)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 approach utilising up-to-date </a:t>
            </a:r>
            <a:r>
              <a:rPr lang="en-GB" sz="15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Sundails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solver (CVODE) for stiff ODE systems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(algebraic stationary option also available for control)</a:t>
            </a:r>
            <a:endParaRPr lang="en-GB" sz="1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specie-state and reaction basis is inside, however the code should form the list of “active states”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Determined by user in JSON parameter file (for few simulations)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different resolution on states being tracked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de-DE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vide flexible border for tracking of MC species and internal state populations as variables</a:t>
            </a:r>
            <a:endParaRPr lang="en-GB" sz="15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2">
            <a:alphaModFix/>
          </a:blip>
          <a:srcRect l="15769" t="3913" r="14305" b="1098"/>
          <a:stretch/>
        </p:blipFill>
        <p:spPr>
          <a:xfrm>
            <a:off x="7596336" y="771550"/>
            <a:ext cx="14796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96336" y="300379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unique and justifies creation of the new code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28384" y="3075806"/>
            <a:ext cx="57606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Alternate Process 9"/>
          <p:cNvSpPr/>
          <p:nvPr/>
        </p:nvSpPr>
        <p:spPr>
          <a:xfrm>
            <a:off x="1561196" y="4239178"/>
            <a:ext cx="129614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/>
          <p:cNvSpPr/>
          <p:nvPr/>
        </p:nvSpPr>
        <p:spPr>
          <a:xfrm>
            <a:off x="1952680" y="699542"/>
            <a:ext cx="648072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4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improved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548205"/>
            <a:ext cx="87129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CRMs are essential part of MC transport codes including EIRENE</a:t>
            </a:r>
          </a:p>
          <a:p>
            <a:pPr marL="800100" lvl="1" indent="-342900"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and A&amp;M sides of MC transport codes are NOT separable, however using the standalone PLOUTOS approach is often extremely useful</a:t>
            </a:r>
            <a:endParaRPr lang="en-GB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Gives insight into the A&amp;M physics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Allows more control, looking into details and straightforward answers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 valuable if standalone and external CRM would be just the same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Isotope (D vs. H) effect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demonstrates the significance of </a:t>
            </a:r>
            <a:r>
              <a:rPr lang="en-GB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vibro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-resolved MCCC data 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CRM (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ModCR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is concepted and under development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same model should be usable standalone and inside the EIRENE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PLOUTOS will keep and even strengthen its role as data pre-processor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aimed to provide flexible “border” between particles treated as MC species or variables characterising the internal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 </a:t>
            </a:r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Opacity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other effects should be available in </a:t>
            </a:r>
            <a:r>
              <a:rPr lang="en-GB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ModCR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but it is too early to talk about that at the current stage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tools (e.g. EIRENE input editor python-based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GUI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“AMJ4EIR”) are under development</a:t>
            </a:r>
          </a:p>
          <a:p>
            <a:pPr marL="342900" indent="-342900">
              <a:buFontTx/>
              <a:buAutoNum type="arabicParenR"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2882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details at 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www.eirene.de</a:t>
            </a:r>
            <a:endParaRPr lang="en-GB" sz="16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543800" cy="342900"/>
          </a:xfrm>
        </p:spPr>
        <p:txBody>
          <a:bodyPr/>
          <a:lstStyle/>
          <a:p>
            <a:r>
              <a:rPr lang="en-GB" b="0" dirty="0" smtClean="0"/>
              <a:t>FZJ team</a:t>
            </a:r>
            <a:endParaRPr lang="en-GB" b="0" dirty="0"/>
          </a:p>
        </p:txBody>
      </p:sp>
      <p:sp>
        <p:nvSpPr>
          <p:cNvPr id="4" name="Tijdelijke aanduiding voor inhoud 15">
            <a:extLst>
              <a:ext uri="{FF2B5EF4-FFF2-40B4-BE49-F238E27FC236}">
                <a16:creationId xmlns:a16="http://schemas.microsoft.com/office/drawing/2014/main" id="{6433E2CA-E95A-4258-8CE3-1936F0A25AE5}"/>
              </a:ext>
            </a:extLst>
          </p:cNvPr>
          <p:cNvSpPr>
            <a:spLocks noGrp="1"/>
          </p:cNvSpPr>
          <p:nvPr/>
        </p:nvSpPr>
        <p:spPr>
          <a:xfrm>
            <a:off x="179512" y="771550"/>
            <a:ext cx="8640960" cy="4136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Left the team: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Francesco Cianfrani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PM/year)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CRM development, DEMO </a:t>
            </a:r>
            <a:r>
              <a:rPr lang="en-GB" sz="16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simuations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(incl. standalone)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B</a:t>
            </a:r>
            <a:r>
              <a:rPr lang="de-DE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örner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(4PM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/year, special contract)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Code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</a:t>
            </a:r>
            <a:r>
              <a:rPr lang="en-GB" sz="16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lopment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leading to the 1</a:t>
            </a:r>
            <a:r>
              <a:rPr lang="en-GB" sz="1600" baseline="300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MsV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(milestone version), completed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Remaining: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Dmitriy V. Borodin (9PM/year)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noProof="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CRMs, code development, PI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Bettina K</a:t>
            </a:r>
            <a:r>
              <a:rPr kumimoji="0" lang="de-DE" sz="16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üppers</a:t>
            </a:r>
            <a:r>
              <a:rPr kumimoji="0" lang="de-DE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(~5PM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/year)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Ploutos development, webmaster, starting as code developer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Summary: TSVV-5 progress and plans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31322" y="699542"/>
            <a:ext cx="69127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Physics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luid-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inetic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ybridisation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(FKH)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development successfully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continues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A&amp;M CRM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improvement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somewhat </a:t>
            </a:r>
            <a:r>
              <a:rPr lang="en-GB" sz="14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preparatory work so far…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Kinetic ions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the EIRENE side (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discussion with TSVV-6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Establishing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simulation cases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(validation, ITER,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</a:t>
            </a:r>
          </a:p>
          <a:p>
            <a:pPr lvl="1">
              <a:buClr>
                <a:srgbClr val="C00000"/>
              </a:buClr>
            </a:pP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development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Parallelisation: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OpenMP-MPI hybrid (related code refactoring done;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optimisation and restructuring e.g. domain decomposition are necessary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streamlining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(Segregation of the numeric core, etc.)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code camp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Improved I/O (JSON/HDF5), visualisation,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IMASification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etc.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progress.</a:t>
            </a:r>
          </a:p>
          <a:p>
            <a:pPr lvl="1">
              <a:buClr>
                <a:srgbClr val="C00000"/>
              </a:buClr>
            </a:pPr>
            <a:r>
              <a:rPr lang="en-GB" sz="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Organisational items</a:t>
            </a:r>
            <a:endParaRPr lang="en-GB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Repository for simulations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(EUDAT?.., using JAC catalogue experience)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 under development, depends on selection of base system.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EIRENE license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“infectious open source” (draft discussed with FZJ layers and ITER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still in circulation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lvl="1">
              <a:buClr>
                <a:srgbClr val="C00000"/>
              </a:buClr>
            </a:pPr>
            <a:endParaRPr lang="en-GB" sz="1400" i="1" dirty="0" smtClean="0">
              <a:solidFill>
                <a:srgbClr val="FF33CC"/>
              </a:solidFill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80312" y="1154874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07504" y="1027102"/>
            <a:ext cx="2637140" cy="3237389"/>
            <a:chOff x="107504" y="771550"/>
            <a:chExt cx="2637140" cy="3237389"/>
          </a:xfrm>
        </p:grpSpPr>
        <p:sp>
          <p:nvSpPr>
            <p:cNvPr id="20" name="Pfeil nach rechts 19"/>
            <p:cNvSpPr/>
            <p:nvPr/>
          </p:nvSpPr>
          <p:spPr>
            <a:xfrm>
              <a:off x="1602798" y="3799947"/>
              <a:ext cx="1141846" cy="2089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feil nach rechts 17"/>
            <p:cNvSpPr/>
            <p:nvPr/>
          </p:nvSpPr>
          <p:spPr>
            <a:xfrm>
              <a:off x="1151113" y="2689775"/>
              <a:ext cx="1587158" cy="21602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107504" y="771550"/>
              <a:ext cx="2637140" cy="3168354"/>
              <a:chOff x="144015" y="890418"/>
              <a:chExt cx="2637140" cy="3168354"/>
            </a:xfrm>
          </p:grpSpPr>
          <p:sp>
            <p:nvSpPr>
              <p:cNvPr id="12" name="Pfeil nach rechts 11"/>
              <p:cNvSpPr/>
              <p:nvPr/>
            </p:nvSpPr>
            <p:spPr>
              <a:xfrm>
                <a:off x="1632936" y="3586894"/>
                <a:ext cx="1141846" cy="2089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feil nach rechts 10"/>
              <p:cNvSpPr/>
              <p:nvPr/>
            </p:nvSpPr>
            <p:spPr>
              <a:xfrm rot="16200000">
                <a:off x="297518" y="2580116"/>
                <a:ext cx="2728802" cy="2285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>
                <a:off x="1619672" y="1097832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feil nach rechts 7"/>
              <p:cNvSpPr/>
              <p:nvPr/>
            </p:nvSpPr>
            <p:spPr>
              <a:xfrm>
                <a:off x="1619672" y="1329970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bgerundetes Rechteck 2"/>
              <p:cNvSpPr/>
              <p:nvPr/>
            </p:nvSpPr>
            <p:spPr>
              <a:xfrm>
                <a:off x="144015" y="890418"/>
                <a:ext cx="1835697" cy="720080"/>
              </a:xfrm>
              <a:prstGeom prst="roundRect">
                <a:avLst>
                  <a:gd name="adj" fmla="val 121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communication with other TSVVs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Pfeil nach rechts 8"/>
              <p:cNvSpPr/>
              <p:nvPr/>
            </p:nvSpPr>
            <p:spPr>
              <a:xfrm>
                <a:off x="1619672" y="2199871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feil nach rechts 12"/>
              <p:cNvSpPr/>
              <p:nvPr/>
            </p:nvSpPr>
            <p:spPr>
              <a:xfrm>
                <a:off x="1632936" y="2613859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feil nach rechts 13"/>
              <p:cNvSpPr/>
              <p:nvPr/>
            </p:nvSpPr>
            <p:spPr>
              <a:xfrm>
                <a:off x="1187624" y="3483760"/>
                <a:ext cx="1593531" cy="23213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feil nach rechts 15"/>
              <p:cNvSpPr/>
              <p:nvPr/>
            </p:nvSpPr>
            <p:spPr>
              <a:xfrm rot="16200000">
                <a:off x="742720" y="2980017"/>
                <a:ext cx="1012861" cy="280547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bgerundetes Rechteck 5"/>
              <p:cNvSpPr/>
              <p:nvPr/>
            </p:nvSpPr>
            <p:spPr>
              <a:xfrm>
                <a:off x="144015" y="2151612"/>
                <a:ext cx="1835697" cy="720080"/>
              </a:xfrm>
              <a:prstGeom prst="roundRect">
                <a:avLst>
                  <a:gd name="adj" fmla="val 12196"/>
                </a:avLst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ACH support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1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11710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829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EIRENE-NGM-DEVELOPERS </a:t>
            </a:r>
            <a:r>
              <a:rPr lang="de-DE" dirty="0" smtClean="0">
                <a:solidFill>
                  <a:srgbClr val="00B0F0"/>
                </a:solidFill>
              </a:rPr>
              <a:t>(TSVV-5)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504" y="511254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D.V.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BORODIN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strike="sngStrike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de-DE" sz="1200" b="1" strike="sngStrike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200" b="1" strike="sngStrike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Cianfrani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de-DE" sz="1200" b="1" cap="all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200" b="1" cap="all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de-DE" sz="1200" b="1" cap="all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Wiesen, D. Harting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strike="sngStrike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P.Börner</a:t>
            </a:r>
            <a:r>
              <a:rPr lang="de-DE" sz="1200" b="1" cap="all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B.Küppers</a:t>
            </a:r>
            <a:endParaRPr lang="de-DE" sz="1200" b="1" cap="all" dirty="0" smtClean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Forschungszentrum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Jülich, Institut für Energie- und Klimaforschung – Plasmaphysik,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</a:p>
          <a:p>
            <a:pPr algn="just"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W. DEKEYSER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CARLI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BLOMMAERT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N. HORSTEN, W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VAN UYTVEN,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BAELMANS 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Mechanical Engineering,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MORTIER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G. 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SAMAEY, </a:t>
            </a:r>
            <a:r>
              <a:rPr lang="de-DE" sz="12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2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L</a:t>
            </a:r>
            <a:r>
              <a:rPr lang="en-GB" sz="12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OEVBACK (with ACH-MPG)</a:t>
            </a:r>
            <a:endParaRPr lang="en-GB" sz="12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Computer </a:t>
            </a:r>
            <a:r>
              <a:rPr lang="en-US" sz="1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Science, </a:t>
            </a:r>
            <a:r>
              <a:rPr lang="de-DE" sz="1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Marandet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Genesio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Aix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-Marseille Univ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GB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Bufferand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CEA, IRFM,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 WESTERHOF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strike="sngStrike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J.G. </a:t>
            </a:r>
            <a:r>
              <a:rPr lang="en-GB" sz="1200" b="1" strike="sngStrike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MUNOZ,</a:t>
            </a:r>
            <a:r>
              <a:rPr lang="en-GB" sz="12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P.W. GROEN</a:t>
            </a:r>
            <a:endParaRPr lang="en-GB" sz="1200" b="1" strike="sngStrike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 - Dutch Institute for Fundamental Energy Research,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Eindhoven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GROTH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HOLM , </a:t>
            </a:r>
            <a:r>
              <a:rPr lang="de-DE" sz="1200" b="1" cap="all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A.CHanDRA</a:t>
            </a:r>
            <a:endParaRPr lang="en-GB" sz="1200" b="1" strike="sngStrike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Applied Physics, Aalto University,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Espoo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strike="sngStrike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 LEGGATE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en-GB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 ACH-MPG</a:t>
            </a:r>
            <a:endParaRPr lang="en-GB" sz="1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DCU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6804248" y="575010"/>
            <a:ext cx="2304256" cy="42720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4081977"/>
            <a:ext cx="1120811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220072" y="1563638"/>
            <a:ext cx="12961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ACH-VTT:</a:t>
            </a:r>
          </a:p>
          <a:p>
            <a:pPr algn="just"/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Granberg</a:t>
            </a:r>
            <a:r>
              <a:rPr lang="en-GB" sz="1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Åström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O.LaPPI</a:t>
            </a:r>
            <a:endParaRPr lang="en-GB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4572000" y="1655422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4932040" y="2578169"/>
            <a:ext cx="15841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ACH-IPPLM:</a:t>
            </a:r>
            <a:endParaRPr lang="en-GB" sz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D.Yadykin</a:t>
            </a:r>
            <a:endParaRPr lang="en-GB" sz="1200" b="1" cap="all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strike="sngStrike" cap="all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Yu.Yakovenko</a:t>
            </a:r>
            <a:endParaRPr lang="en-GB" sz="1200" b="1" strike="sngStrike" cap="all" dirty="0" smtClean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283968" y="2591526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760" y="51470"/>
            <a:ext cx="8310672" cy="414908"/>
          </a:xfrm>
        </p:spPr>
        <p:txBody>
          <a:bodyPr/>
          <a:lstStyle/>
          <a:p>
            <a:r>
              <a:rPr lang="de-DE" sz="2800" dirty="0" smtClean="0">
                <a:solidFill>
                  <a:srgbClr val="C00000"/>
                </a:solidFill>
              </a:rPr>
              <a:t>FKH Progress 2022</a:t>
            </a:r>
            <a:r>
              <a:rPr lang="en-GB" sz="2800" dirty="0" smtClean="0">
                <a:solidFill>
                  <a:srgbClr val="C00000"/>
                </a:solidFill>
              </a:rPr>
              <a:t>/23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summary (KU Leuven)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4040" y="627534"/>
            <a:ext cx="864096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fluid, (</a:t>
            </a:r>
            <a:r>
              <a:rPr lang="en-GB" sz="1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SpH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hybrid and kinetic neutral models were validated with a realistic JET ILW L-mode plasmas cases [2]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not a slab, but a realistic tokamak configuration, incl. voids, molecules, …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fluid-kinetic discrepancies at low density (factor 2), but smaller discrepancies at higher density (50%) 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Fluid-kinetic discrepancies in both density regimes successfully corrected by hybrid approach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Drift and n-n effects are successfully 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introduced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ITER W/Be case with/without drifts – AFN/kinetic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work on adjoins (TAPENADE) expected in 2023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hybrid approach that avoids cancellation errors by construction under development. Hilbert expansion based fluid model derived; both diffusive &amp; hydrodynamic scaling investigated </a:t>
            </a:r>
            <a:endParaRPr lang="en-GB" sz="14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 </a:t>
            </a:r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fluid and hybrid approaches in extended grids version of SOLPS-ITER to the community during dedicated workshop hosted in KU Leuven, November </a:t>
            </a:r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14-18</a:t>
            </a:r>
          </a:p>
        </p:txBody>
      </p:sp>
    </p:spTree>
    <p:extLst>
      <p:ext uri="{BB962C8B-B14F-4D97-AF65-F5344CB8AC3E}">
        <p14:creationId xmlns:p14="http://schemas.microsoft.com/office/powerpoint/2010/main" val="3625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7153676" y="555526"/>
            <a:ext cx="1990324" cy="2016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GB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Surface </a:t>
            </a:r>
            <a:r>
              <a:rPr lang="en-GB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temperature from SOLPS-FEM (solid line) and pyrometer measurements at the target centre (dashed line) for different neutral pressures in the target chamber.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87" y="0"/>
            <a:ext cx="814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DIFFER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en-GB" dirty="0" smtClean="0"/>
              <a:t> (mostly </a:t>
            </a:r>
            <a:r>
              <a:rPr lang="en-GB" b="1" dirty="0" err="1" smtClean="0"/>
              <a:t>J.Gonzalez</a:t>
            </a:r>
            <a:r>
              <a:rPr lang="en-GB" dirty="0" smtClean="0"/>
              <a:t>, left the field)</a:t>
            </a:r>
            <a:endParaRPr lang="en-GB" dirty="0"/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2987824" y="555526"/>
            <a:ext cx="4068648" cy="2160240"/>
          </a:xfrm>
          <a:prstGeom prst="rect">
            <a:avLst/>
          </a:prstGeom>
          <a:ln w="0"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283310" y="2809627"/>
            <a:ext cx="8113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for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Magmum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-PSI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Testing CRM data, reproducing density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vs EUNOMIA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310" y="141871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 model for PSI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FreeFem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8750" y="4011910"/>
            <a:ext cx="811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code development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 regrouping of main variables (data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stuctures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5496" y="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DIFFER-team contributing to TSVV-5</a:t>
            </a:r>
          </a:p>
        </p:txBody>
      </p:sp>
      <p:sp>
        <p:nvSpPr>
          <p:cNvPr id="6" name="Tijdelijke aanduiding voor inhoud 15">
            <a:extLst>
              <a:ext uri="{FF2B5EF4-FFF2-40B4-BE49-F238E27FC236}">
                <a16:creationId xmlns:a16="http://schemas.microsoft.com/office/drawing/2014/main" id="{6433E2CA-E95A-4258-8CE3-1936F0A25AE5}"/>
              </a:ext>
            </a:extLst>
          </p:cNvPr>
          <p:cNvSpPr>
            <a:spLocks noGrp="1"/>
          </p:cNvSpPr>
          <p:nvPr/>
        </p:nvSpPr>
        <p:spPr>
          <a:xfrm>
            <a:off x="179512" y="699542"/>
            <a:ext cx="8640960" cy="4136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2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Left the team: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Jorge Gonzalez (PD, 6PM/year)	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Code Refactoring / Magnum-PSI / Coupling FEM-wall model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Pieter-Willem Groen (3 PM/year, software engineer, EUNOMIA developer)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Code Refactoring / bringing in experience from EUNOMIA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Egbert Westerhof (3 PM/year)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Magnum-PSI (vibrationally resolved H2)/ Coupling FEM-wall model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Hugo de Blank (0 PM on TSVV-5 but full time on Magnum-PSI modelling)</a:t>
            </a:r>
          </a:p>
          <a:p>
            <a:pPr marL="0" marR="0" lvl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None/>
              <a:tabLst>
                <a:tab pos="17938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SOLPS-ITER model validation on Magnum-PSI</a:t>
            </a:r>
          </a:p>
        </p:txBody>
      </p:sp>
    </p:spTree>
    <p:extLst>
      <p:ext uri="{BB962C8B-B14F-4D97-AF65-F5344CB8AC3E}">
        <p14:creationId xmlns:p14="http://schemas.microsoft.com/office/powerpoint/2010/main" val="12491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– version merging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771550"/>
            <a:ext cx="8640000" cy="38662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 main focus with regard to development of the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EIRENE 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in 2022 was on reuniting the various diverging versions of the code used in FZJ and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at ITER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Roughly 20 different code versions have been analysed and merged together. Thereby taking advantage of developments provided by FZJ external developers.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These developments include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Charge state bundling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Parallelization of the code using shared memory techniques (OpenMP)  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Extensions of the existing parallelization of the code with message passing techniques (MPI) by implementation of different parallelization schemes.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Introduction of radiation tallies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Implementation of species resolved volume averaged tallies and their use with species specific rescaling of calculation results in order to improve the particle balances.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en-GB" sz="16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93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- priorities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69954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Initially version-specific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has been generalized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 a way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it can be used by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the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interested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parties (RU or specific architecture related code removed).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changes to the code are carefully tested (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still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ongoing!..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modifications affecting simulation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results were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tracked down to their origin and the reasonability investigated.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Updated reference outputs are provided for the </a:t>
            </a:r>
            <a:r>
              <a:rPr lang="en-GB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testcases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in the continuous integration chain (CI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ctr" hangingPunct="0"/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We are approaching the 1</a:t>
            </a:r>
            <a:r>
              <a:rPr lang="en-GB" b="1" baseline="30000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</a:t>
            </a:r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milestone (</a:t>
            </a:r>
            <a:r>
              <a:rPr lang="en-GB" b="1" dirty="0" err="1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MsV</a:t>
            </a:r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 release of the code, which should be a basis for further joint development also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with ITER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3960</Words>
  <Application>Microsoft Office PowerPoint</Application>
  <PresentationFormat>Bildschirmpräsentation (16:9)</PresentationFormat>
  <Paragraphs>453</Paragraphs>
  <Slides>34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48" baseType="lpstr">
      <vt:lpstr>Microsoft YaHei</vt:lpstr>
      <vt:lpstr>Arial</vt:lpstr>
      <vt:lpstr>Calibri</vt:lpstr>
      <vt:lpstr>Cambria Math</vt:lpstr>
      <vt:lpstr>Courier New</vt:lpstr>
      <vt:lpstr>DejaVu Sans</vt:lpstr>
      <vt:lpstr>Liberation Sans</vt:lpstr>
      <vt:lpstr>Noto Sans Symbols</vt:lpstr>
      <vt:lpstr>Symbol</vt:lpstr>
      <vt:lpstr>Times New Roman</vt:lpstr>
      <vt:lpstr>Wingdings</vt:lpstr>
      <vt:lpstr>Office Theme</vt:lpstr>
      <vt:lpstr>1_Office Theme</vt:lpstr>
      <vt:lpstr>2_Office Theme</vt:lpstr>
      <vt:lpstr> TSVV Task 5:  “Neutral Gas Dynamics in the Edge” 21.06.2023</vt:lpstr>
      <vt:lpstr>TSVV-5: Neutral Gas Dynamics in the Edge</vt:lpstr>
      <vt:lpstr>TSVV-5: IMS WP for 2023 </vt:lpstr>
      <vt:lpstr>EIRENE-NGM-DEVELOPERS (TSVV-5)</vt:lpstr>
      <vt:lpstr>FKH Progress 2022/23 summary (KU Leuven)</vt:lpstr>
      <vt:lpstr>PowerPoint-Präsentation</vt:lpstr>
      <vt:lpstr>PowerPoint-Präsentation</vt:lpstr>
      <vt:lpstr>Code development – version merging</vt:lpstr>
      <vt:lpstr>Code development - priorities</vt:lpstr>
      <vt:lpstr>PowerPoint-Präsentation</vt:lpstr>
      <vt:lpstr>PowerPoint-Präsentation</vt:lpstr>
      <vt:lpstr>AMU/CEA contribution (Y.Marandet, P.Genesio, N.Rivals, …)</vt:lpstr>
      <vt:lpstr>PowerPoint-Präsentation</vt:lpstr>
      <vt:lpstr>PowerPoint-Präsentation</vt:lpstr>
      <vt:lpstr>PowerPoint-Präsentation</vt:lpstr>
      <vt:lpstr>CRM solvers available</vt:lpstr>
      <vt:lpstr>CRM FOR MOLECULES</vt:lpstr>
      <vt:lpstr>PowerPoint-Präsentation</vt:lpstr>
      <vt:lpstr>CRM FOR MOLECULES: leading reactions</vt:lpstr>
      <vt:lpstr>EU-DEMO – effect of resolution by vibrostates</vt:lpstr>
      <vt:lpstr>Resolved vs. unresolved on vibrostates CRM in EIRENE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New CRM Solver for EIRENE concepted</vt:lpstr>
      <vt:lpstr>PowerPoint-Präsentation</vt:lpstr>
      <vt:lpstr>PowerPoint-Präsentation</vt:lpstr>
      <vt:lpstr>FZJ team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919</cp:revision>
  <cp:lastPrinted>2014-10-16T14:51:28Z</cp:lastPrinted>
  <dcterms:created xsi:type="dcterms:W3CDTF">2019-10-05T18:10:40Z</dcterms:created>
  <dcterms:modified xsi:type="dcterms:W3CDTF">2023-06-21T08:15:34Z</dcterms:modified>
</cp:coreProperties>
</file>