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9"/>
  </p:notesMasterIdLst>
  <p:sldIdLst>
    <p:sldId id="260" r:id="rId2"/>
    <p:sldId id="374" r:id="rId3"/>
    <p:sldId id="397" r:id="rId4"/>
    <p:sldId id="398" r:id="rId5"/>
    <p:sldId id="399" r:id="rId6"/>
    <p:sldId id="315" r:id="rId7"/>
    <p:sldId id="377" r:id="rId8"/>
    <p:sldId id="392" r:id="rId9"/>
    <p:sldId id="368" r:id="rId10"/>
    <p:sldId id="388" r:id="rId11"/>
    <p:sldId id="389" r:id="rId12"/>
    <p:sldId id="394" r:id="rId13"/>
    <p:sldId id="395" r:id="rId14"/>
    <p:sldId id="314" r:id="rId15"/>
    <p:sldId id="393" r:id="rId16"/>
    <p:sldId id="396" r:id="rId17"/>
    <p:sldId id="400" r:id="rId1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0000"/>
    <a:srgbClr val="3333FF"/>
    <a:srgbClr val="FF66FF"/>
    <a:srgbClr val="EBE600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34" autoAdjust="0"/>
    <p:restoredTop sz="83721" autoAdjust="0"/>
  </p:normalViewPr>
  <p:slideViewPr>
    <p:cSldViewPr snapToGrid="0">
      <p:cViewPr>
        <p:scale>
          <a:sx n="75" d="100"/>
          <a:sy n="75" d="100"/>
        </p:scale>
        <p:origin x="1548" y="4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F269990\Documents\Modelisations\Test_1\Tir%202529\Comparaison_simu_exp_V3%20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F269990\Documents\Modelisations\Test_1\Tir%202529\Comparaison_simu_exp_V3%20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F269990\Documents\Modelisations\Test_1\Tir%202529\Comparaison_simu_exp_V3%20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F269990\Documents\Modelisations\Test_1\Tir%202529\Comparaison_simu_exp_V3%20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800" baseline="0" dirty="0"/>
              <a:t>Maximum </a:t>
            </a:r>
            <a:r>
              <a:rPr lang="fr-FR" sz="1800" baseline="0" dirty="0" err="1"/>
              <a:t>temperature</a:t>
            </a:r>
            <a:r>
              <a:rPr lang="fr-FR" sz="1800" baseline="0" dirty="0"/>
              <a:t> °C in </a:t>
            </a:r>
            <a:r>
              <a:rPr lang="fr-FR" sz="1800" baseline="0" dirty="0" err="1"/>
              <a:t>CuCrZr</a:t>
            </a:r>
            <a:endParaRPr lang="fr-FR" sz="1800" baseline="0" dirty="0"/>
          </a:p>
        </c:rich>
      </c:tx>
      <c:layout>
        <c:manualLayout>
          <c:xMode val="edge"/>
          <c:yMode val="edge"/>
          <c:x val="0.23994818395628675"/>
          <c:y val="0.1398662952451195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5139794437714342E-2"/>
          <c:y val="0.17171296296296298"/>
          <c:w val="0.86886008882371557"/>
          <c:h val="0.65552825356729905"/>
        </c:manualLayout>
      </c:layout>
      <c:scatterChart>
        <c:scatterStyle val="smoothMarker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axId val="467751688"/>
        <c:axId val="467749064"/>
        <c:extLst>
          <c:ext xmlns:c15="http://schemas.microsoft.com/office/drawing/2012/chart" uri="{02D57815-91ED-43cb-92C2-25804820EDAC}">
            <c15:filteredScatterSeries>
              <c15:ser>
                <c:idx val="0"/>
                <c:order val="1"/>
                <c:tx>
                  <c:v>Simulation avec rayonnement</c:v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1"/>
                    </a:solidFill>
                    <a:ln w="9525">
                      <a:solidFill>
                        <a:schemeClr val="accent1"/>
                      </a:solidFill>
                    </a:ln>
                    <a:effectLst/>
                  </c:spPr>
                </c:marker>
                <c:xVal>
                  <c:numRef>
                    <c:extLst>
                      <c:ext uri="{02D57815-91ED-43cb-92C2-25804820EDAC}">
                        <c15:formulaRef>
                          <c15:sqref>'Simu_Tir 2529_Campagne_2002'!$AB$37:$AB$45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5.54</c:v>
                      </c:pt>
                      <c:pt idx="1">
                        <c:v>7.74</c:v>
                      </c:pt>
                      <c:pt idx="2">
                        <c:v>9.73</c:v>
                      </c:pt>
                      <c:pt idx="3">
                        <c:v>12.03</c:v>
                      </c:pt>
                      <c:pt idx="4">
                        <c:v>15.24</c:v>
                      </c:pt>
                      <c:pt idx="5">
                        <c:v>17.559999999999999</c:v>
                      </c:pt>
                      <c:pt idx="6">
                        <c:v>20.04</c:v>
                      </c:pt>
                      <c:pt idx="7">
                        <c:v>22.25</c:v>
                      </c:pt>
                      <c:pt idx="8">
                        <c:v>24.64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'Simu_Tir 2529_Campagne_2002'!$AD$37:$AD$45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yVal>
                <c:smooth val="1"/>
                <c:extLst>
                  <c:ext xmlns:c16="http://schemas.microsoft.com/office/drawing/2014/chart" uri="{C3380CC4-5D6E-409C-BE32-E72D297353CC}">
                    <c16:uniqueId val="{00000002-1B3A-4E0D-BBCF-841F6C7573D3}"/>
                  </c:ext>
                </c:extLst>
              </c15:ser>
            </c15:filteredScatterSeries>
          </c:ext>
        </c:extLst>
      </c:scatterChart>
      <c:scatterChart>
        <c:scatterStyle val="lineMarker"/>
        <c:varyColors val="0"/>
        <c:ser>
          <c:idx val="1"/>
          <c:order val="0"/>
          <c:tx>
            <c:v>Pyrométrie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errBars>
            <c:errDir val="x"/>
            <c:errBarType val="both"/>
            <c:errValType val="percentage"/>
            <c:noEndCap val="0"/>
            <c:val val="8"/>
            <c:spPr>
              <a:noFill/>
              <a:ln w="15875" cap="flat" cmpd="sng" algn="ctr">
                <a:solidFill>
                  <a:schemeClr val="accent2"/>
                </a:solidFill>
                <a:round/>
              </a:ln>
              <a:effectLst/>
            </c:spPr>
          </c:errBars>
          <c:xVal>
            <c:numRef>
              <c:f>'Simu_Tir 2529_Campagne_2002'!$W$37:$W$45</c:f>
              <c:numCache>
                <c:formatCode>General</c:formatCode>
                <c:ptCount val="9"/>
                <c:pt idx="0">
                  <c:v>5.54</c:v>
                </c:pt>
                <c:pt idx="1">
                  <c:v>7.74</c:v>
                </c:pt>
                <c:pt idx="2">
                  <c:v>9.73</c:v>
                </c:pt>
                <c:pt idx="3">
                  <c:v>12.03</c:v>
                </c:pt>
                <c:pt idx="4">
                  <c:v>15.24</c:v>
                </c:pt>
                <c:pt idx="5">
                  <c:v>17.559999999999999</c:v>
                </c:pt>
                <c:pt idx="6">
                  <c:v>20.04</c:v>
                </c:pt>
                <c:pt idx="7">
                  <c:v>22.25</c:v>
                </c:pt>
                <c:pt idx="8">
                  <c:v>24.64</c:v>
                </c:pt>
              </c:numCache>
            </c:numRef>
          </c:xVal>
          <c:yVal>
            <c:numRef>
              <c:f>'Simu_Tir 2529_Campagne_2002'!$X$37:$X$45</c:f>
              <c:numCache>
                <c:formatCode>0</c:formatCode>
                <c:ptCount val="9"/>
                <c:pt idx="0">
                  <c:v>271.15935200000001</c:v>
                </c:pt>
                <c:pt idx="1">
                  <c:v>299.02495099999999</c:v>
                </c:pt>
                <c:pt idx="2">
                  <c:v>352.73893199999998</c:v>
                </c:pt>
                <c:pt idx="3">
                  <c:v>399.54678999999999</c:v>
                </c:pt>
                <c:pt idx="4">
                  <c:v>459.33836400000001</c:v>
                </c:pt>
                <c:pt idx="5">
                  <c:v>502.77174600000001</c:v>
                </c:pt>
                <c:pt idx="6">
                  <c:v>565.04128500000002</c:v>
                </c:pt>
                <c:pt idx="7">
                  <c:v>678.19823299999996</c:v>
                </c:pt>
                <c:pt idx="8">
                  <c:v>812.94338300000004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1B3A-4E0D-BBCF-841F6C7573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67751688"/>
        <c:axId val="467749064"/>
      </c:scatterChart>
      <c:valAx>
        <c:axId val="467751688"/>
        <c:scaling>
          <c:orientation val="minMax"/>
          <c:min val="5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 dirty="0"/>
                  <a:t>Incident heat flux (MW/m</a:t>
                </a:r>
                <a:r>
                  <a:rPr lang="en-US" sz="1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²)</a:t>
                </a:r>
                <a:endParaRPr lang="en-US" sz="1600" b="1" dirty="0"/>
              </a:p>
            </c:rich>
          </c:tx>
          <c:layout>
            <c:manualLayout>
              <c:xMode val="edge"/>
              <c:yMode val="edge"/>
              <c:x val="0.65756918479500348"/>
              <c:y val="0.7464484856830764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7749064"/>
        <c:crosses val="autoZero"/>
        <c:crossBetween val="midCat"/>
      </c:valAx>
      <c:valAx>
        <c:axId val="467749064"/>
        <c:scaling>
          <c:orientation val="minMax"/>
          <c:min val="1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7751688"/>
        <c:crosses val="autoZero"/>
        <c:crossBetween val="midCat"/>
        <c:majorUnit val="150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0.50314696055717367"/>
          <c:y val="0.62993588426958946"/>
          <c:w val="0.42982382470485347"/>
          <c:h val="6.25268413141507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139794437714342E-2"/>
          <c:y val="0.17171296296296298"/>
          <c:w val="0.86886008882371557"/>
          <c:h val="0.65552825356729905"/>
        </c:manualLayout>
      </c:layout>
      <c:scatterChart>
        <c:scatterStyle val="smoothMarker"/>
        <c:varyColors val="0"/>
        <c:ser>
          <c:idx val="2"/>
          <c:order val="1"/>
          <c:tx>
            <c:v>Simulation Ansys</c:v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'Simu_Tir 2529_Campagne_2002'!$W$37:$W$45</c:f>
              <c:numCache>
                <c:formatCode>General</c:formatCode>
                <c:ptCount val="9"/>
                <c:pt idx="0">
                  <c:v>5.54</c:v>
                </c:pt>
                <c:pt idx="1">
                  <c:v>7.74</c:v>
                </c:pt>
                <c:pt idx="2">
                  <c:v>9.73</c:v>
                </c:pt>
                <c:pt idx="3">
                  <c:v>12.03</c:v>
                </c:pt>
                <c:pt idx="4">
                  <c:v>15.24</c:v>
                </c:pt>
                <c:pt idx="5">
                  <c:v>17.559999999999999</c:v>
                </c:pt>
                <c:pt idx="6">
                  <c:v>20.04</c:v>
                </c:pt>
                <c:pt idx="7">
                  <c:v>22.25</c:v>
                </c:pt>
                <c:pt idx="8">
                  <c:v>24.64</c:v>
                </c:pt>
              </c:numCache>
            </c:numRef>
          </c:xVal>
          <c:yVal>
            <c:numRef>
              <c:f>'Simu_Tir 2529_Campagne_2002'!$Y$37:$Y$47</c:f>
              <c:numCache>
                <c:formatCode>General</c:formatCode>
                <c:ptCount val="11"/>
                <c:pt idx="0">
                  <c:v>242.6</c:v>
                </c:pt>
                <c:pt idx="1">
                  <c:v>306.08999999999997</c:v>
                </c:pt>
                <c:pt idx="2">
                  <c:v>361.63</c:v>
                </c:pt>
                <c:pt idx="3">
                  <c:v>408.01</c:v>
                </c:pt>
                <c:pt idx="4">
                  <c:v>463.98</c:v>
                </c:pt>
                <c:pt idx="5">
                  <c:v>502.7</c:v>
                </c:pt>
                <c:pt idx="6">
                  <c:v>543.25</c:v>
                </c:pt>
                <c:pt idx="7">
                  <c:v>578.66999999999996</c:v>
                </c:pt>
                <c:pt idx="8">
                  <c:v>619.32000000000005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ED8E-414B-AAB3-221A0AD091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67751688"/>
        <c:axId val="467749064"/>
        <c:extLst>
          <c:ext xmlns:c15="http://schemas.microsoft.com/office/drawing/2012/chart" uri="{02D57815-91ED-43cb-92C2-25804820EDAC}">
            <c15:filteredScatterSeries>
              <c15:ser>
                <c:idx val="0"/>
                <c:order val="2"/>
                <c:tx>
                  <c:v>Simulation avec rayonnement</c:v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1"/>
                    </a:solidFill>
                    <a:ln w="9525">
                      <a:solidFill>
                        <a:schemeClr val="accent1"/>
                      </a:solidFill>
                    </a:ln>
                    <a:effectLst/>
                  </c:spPr>
                </c:marker>
                <c:xVal>
                  <c:numRef>
                    <c:extLst>
                      <c:ext uri="{02D57815-91ED-43cb-92C2-25804820EDAC}">
                        <c15:formulaRef>
                          <c15:sqref>'Simu_Tir 2529_Campagne_2002'!$AB$37:$AB$45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5.54</c:v>
                      </c:pt>
                      <c:pt idx="1">
                        <c:v>7.74</c:v>
                      </c:pt>
                      <c:pt idx="2">
                        <c:v>9.73</c:v>
                      </c:pt>
                      <c:pt idx="3">
                        <c:v>12.03</c:v>
                      </c:pt>
                      <c:pt idx="4">
                        <c:v>15.24</c:v>
                      </c:pt>
                      <c:pt idx="5">
                        <c:v>17.559999999999999</c:v>
                      </c:pt>
                      <c:pt idx="6">
                        <c:v>20.04</c:v>
                      </c:pt>
                      <c:pt idx="7">
                        <c:v>22.25</c:v>
                      </c:pt>
                      <c:pt idx="8">
                        <c:v>24.64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'Simu_Tir 2529_Campagne_2002'!$AD$37:$AD$45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yVal>
                <c:smooth val="1"/>
                <c:extLst>
                  <c:ext xmlns:c16="http://schemas.microsoft.com/office/drawing/2014/chart" uri="{C3380CC4-5D6E-409C-BE32-E72D297353CC}">
                    <c16:uniqueId val="{00000002-ED8E-414B-AAB3-221A0AD09125}"/>
                  </c:ext>
                </c:extLst>
              </c15:ser>
            </c15:filteredScatterSeries>
          </c:ext>
        </c:extLst>
      </c:scatterChart>
      <c:scatterChart>
        <c:scatterStyle val="lineMarker"/>
        <c:varyColors val="0"/>
        <c:ser>
          <c:idx val="1"/>
          <c:order val="0"/>
          <c:tx>
            <c:v>Pyrométrie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errBars>
            <c:errDir val="x"/>
            <c:errBarType val="both"/>
            <c:errValType val="percentage"/>
            <c:noEndCap val="0"/>
            <c:val val="8"/>
            <c:spPr>
              <a:noFill/>
              <a:ln w="15875" cap="flat" cmpd="sng" algn="ctr">
                <a:solidFill>
                  <a:schemeClr val="accent2"/>
                </a:solidFill>
                <a:round/>
              </a:ln>
              <a:effectLst/>
            </c:spPr>
          </c:errBars>
          <c:xVal>
            <c:numRef>
              <c:f>'Simu_Tir 2529_Campagne_2002'!$W$37:$W$45</c:f>
              <c:numCache>
                <c:formatCode>General</c:formatCode>
                <c:ptCount val="9"/>
                <c:pt idx="0">
                  <c:v>5.54</c:v>
                </c:pt>
                <c:pt idx="1">
                  <c:v>7.74</c:v>
                </c:pt>
                <c:pt idx="2">
                  <c:v>9.73</c:v>
                </c:pt>
                <c:pt idx="3">
                  <c:v>12.03</c:v>
                </c:pt>
                <c:pt idx="4">
                  <c:v>15.24</c:v>
                </c:pt>
                <c:pt idx="5">
                  <c:v>17.559999999999999</c:v>
                </c:pt>
                <c:pt idx="6">
                  <c:v>20.04</c:v>
                </c:pt>
                <c:pt idx="7">
                  <c:v>22.25</c:v>
                </c:pt>
                <c:pt idx="8">
                  <c:v>24.64</c:v>
                </c:pt>
              </c:numCache>
            </c:numRef>
          </c:xVal>
          <c:yVal>
            <c:numRef>
              <c:f>'Simu_Tir 2529_Campagne_2002'!$X$37:$X$45</c:f>
              <c:numCache>
                <c:formatCode>0</c:formatCode>
                <c:ptCount val="9"/>
                <c:pt idx="0">
                  <c:v>271.15935200000001</c:v>
                </c:pt>
                <c:pt idx="1">
                  <c:v>299.02495099999999</c:v>
                </c:pt>
                <c:pt idx="2">
                  <c:v>352.73893199999998</c:v>
                </c:pt>
                <c:pt idx="3">
                  <c:v>399.54678999999999</c:v>
                </c:pt>
                <c:pt idx="4">
                  <c:v>459.33836400000001</c:v>
                </c:pt>
                <c:pt idx="5">
                  <c:v>502.77174600000001</c:v>
                </c:pt>
                <c:pt idx="6">
                  <c:v>565.04128500000002</c:v>
                </c:pt>
                <c:pt idx="7">
                  <c:v>678.19823299999996</c:v>
                </c:pt>
                <c:pt idx="8">
                  <c:v>812.94338300000004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ED8E-414B-AAB3-221A0AD091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67751688"/>
        <c:axId val="467749064"/>
      </c:scatterChart>
      <c:valAx>
        <c:axId val="467751688"/>
        <c:scaling>
          <c:orientation val="minMax"/>
          <c:min val="5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7749064"/>
        <c:crosses val="autoZero"/>
        <c:crossBetween val="midCat"/>
      </c:valAx>
      <c:valAx>
        <c:axId val="467749064"/>
        <c:scaling>
          <c:orientation val="minMax"/>
          <c:min val="1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7751688"/>
        <c:crosses val="autoZero"/>
        <c:crossBetween val="midCat"/>
        <c:majorUnit val="15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800" baseline="0" dirty="0"/>
              <a:t>Maximum </a:t>
            </a:r>
            <a:r>
              <a:rPr lang="fr-FR" sz="1800" baseline="0" dirty="0" err="1"/>
              <a:t>temperature</a:t>
            </a:r>
            <a:r>
              <a:rPr lang="fr-FR" sz="1800" baseline="0" dirty="0"/>
              <a:t> °C in </a:t>
            </a:r>
            <a:r>
              <a:rPr lang="fr-FR" sz="1800" baseline="0" dirty="0" err="1"/>
              <a:t>CuCrZr</a:t>
            </a:r>
            <a:endParaRPr lang="fr-FR" sz="1800" baseline="0" dirty="0"/>
          </a:p>
        </c:rich>
      </c:tx>
      <c:layout>
        <c:manualLayout>
          <c:xMode val="edge"/>
          <c:yMode val="edge"/>
          <c:x val="0.23994818395628675"/>
          <c:y val="0.1398662952451195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5139794437714342E-2"/>
          <c:y val="0.17171296296296298"/>
          <c:w val="0.86886008882371557"/>
          <c:h val="0.65552825356729905"/>
        </c:manualLayout>
      </c:layout>
      <c:scatterChart>
        <c:scatterStyle val="smoothMarker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axId val="467751688"/>
        <c:axId val="467749064"/>
        <c:extLst>
          <c:ext xmlns:c15="http://schemas.microsoft.com/office/drawing/2012/chart" uri="{02D57815-91ED-43cb-92C2-25804820EDAC}">
            <c15:filteredScatterSeries>
              <c15:ser>
                <c:idx val="0"/>
                <c:order val="1"/>
                <c:tx>
                  <c:v>Simulation avec rayonnement</c:v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1"/>
                    </a:solidFill>
                    <a:ln w="9525">
                      <a:solidFill>
                        <a:schemeClr val="accent1"/>
                      </a:solidFill>
                    </a:ln>
                    <a:effectLst/>
                  </c:spPr>
                </c:marker>
                <c:xVal>
                  <c:numRef>
                    <c:extLst>
                      <c:ext uri="{02D57815-91ED-43cb-92C2-25804820EDAC}">
                        <c15:formulaRef>
                          <c15:sqref>'Simu_Tir 2529_Campagne_2002'!$AB$37:$AB$45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5.54</c:v>
                      </c:pt>
                      <c:pt idx="1">
                        <c:v>7.74</c:v>
                      </c:pt>
                      <c:pt idx="2">
                        <c:v>9.73</c:v>
                      </c:pt>
                      <c:pt idx="3">
                        <c:v>12.03</c:v>
                      </c:pt>
                      <c:pt idx="4">
                        <c:v>15.24</c:v>
                      </c:pt>
                      <c:pt idx="5">
                        <c:v>17.559999999999999</c:v>
                      </c:pt>
                      <c:pt idx="6">
                        <c:v>20.04</c:v>
                      </c:pt>
                      <c:pt idx="7">
                        <c:v>22.25</c:v>
                      </c:pt>
                      <c:pt idx="8">
                        <c:v>24.64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'Simu_Tir 2529_Campagne_2002'!$AD$37:$AD$45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yVal>
                <c:smooth val="1"/>
                <c:extLst>
                  <c:ext xmlns:c16="http://schemas.microsoft.com/office/drawing/2014/chart" uri="{C3380CC4-5D6E-409C-BE32-E72D297353CC}">
                    <c16:uniqueId val="{00000002-1B3A-4E0D-BBCF-841F6C7573D3}"/>
                  </c:ext>
                </c:extLst>
              </c15:ser>
            </c15:filteredScatterSeries>
          </c:ext>
        </c:extLst>
      </c:scatterChart>
      <c:scatterChart>
        <c:scatterStyle val="lineMarker"/>
        <c:varyColors val="0"/>
        <c:ser>
          <c:idx val="1"/>
          <c:order val="0"/>
          <c:tx>
            <c:v>Pyrométrie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errBars>
            <c:errDir val="x"/>
            <c:errBarType val="both"/>
            <c:errValType val="percentage"/>
            <c:noEndCap val="0"/>
            <c:val val="8"/>
            <c:spPr>
              <a:noFill/>
              <a:ln w="15875" cap="flat" cmpd="sng" algn="ctr">
                <a:solidFill>
                  <a:schemeClr val="accent2"/>
                </a:solidFill>
                <a:round/>
              </a:ln>
              <a:effectLst/>
            </c:spPr>
          </c:errBars>
          <c:xVal>
            <c:numRef>
              <c:f>'Simu_Tir 2529_Campagne_2002'!$W$37:$W$45</c:f>
              <c:numCache>
                <c:formatCode>General</c:formatCode>
                <c:ptCount val="9"/>
                <c:pt idx="0">
                  <c:v>5.54</c:v>
                </c:pt>
                <c:pt idx="1">
                  <c:v>7.74</c:v>
                </c:pt>
                <c:pt idx="2">
                  <c:v>9.73</c:v>
                </c:pt>
                <c:pt idx="3">
                  <c:v>12.03</c:v>
                </c:pt>
                <c:pt idx="4">
                  <c:v>15.24</c:v>
                </c:pt>
                <c:pt idx="5">
                  <c:v>17.559999999999999</c:v>
                </c:pt>
                <c:pt idx="6">
                  <c:v>20.04</c:v>
                </c:pt>
                <c:pt idx="7">
                  <c:v>22.25</c:v>
                </c:pt>
                <c:pt idx="8">
                  <c:v>24.64</c:v>
                </c:pt>
              </c:numCache>
            </c:numRef>
          </c:xVal>
          <c:yVal>
            <c:numRef>
              <c:f>'Simu_Tir 2529_Campagne_2002'!$X$37:$X$45</c:f>
              <c:numCache>
                <c:formatCode>0</c:formatCode>
                <c:ptCount val="9"/>
                <c:pt idx="0">
                  <c:v>271.15935200000001</c:v>
                </c:pt>
                <c:pt idx="1">
                  <c:v>299.02495099999999</c:v>
                </c:pt>
                <c:pt idx="2">
                  <c:v>352.73893199999998</c:v>
                </c:pt>
                <c:pt idx="3">
                  <c:v>399.54678999999999</c:v>
                </c:pt>
                <c:pt idx="4">
                  <c:v>459.33836400000001</c:v>
                </c:pt>
                <c:pt idx="5">
                  <c:v>502.77174600000001</c:v>
                </c:pt>
                <c:pt idx="6">
                  <c:v>565.04128500000002</c:v>
                </c:pt>
                <c:pt idx="7">
                  <c:v>678.19823299999996</c:v>
                </c:pt>
                <c:pt idx="8">
                  <c:v>812.94338300000004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1B3A-4E0D-BBCF-841F6C7573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67751688"/>
        <c:axId val="467749064"/>
      </c:scatterChart>
      <c:valAx>
        <c:axId val="467751688"/>
        <c:scaling>
          <c:orientation val="minMax"/>
          <c:min val="5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 dirty="0"/>
                  <a:t>Incident heat flux (MW/m</a:t>
                </a:r>
                <a:r>
                  <a:rPr lang="en-US" sz="1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²)</a:t>
                </a:r>
                <a:endParaRPr lang="en-US" sz="1600" b="1" dirty="0"/>
              </a:p>
            </c:rich>
          </c:tx>
          <c:layout>
            <c:manualLayout>
              <c:xMode val="edge"/>
              <c:yMode val="edge"/>
              <c:x val="0.65756918479500348"/>
              <c:y val="0.7464484856830764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7749064"/>
        <c:crosses val="autoZero"/>
        <c:crossBetween val="midCat"/>
      </c:valAx>
      <c:valAx>
        <c:axId val="467749064"/>
        <c:scaling>
          <c:orientation val="minMax"/>
          <c:min val="1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7751688"/>
        <c:crosses val="autoZero"/>
        <c:crossBetween val="midCat"/>
        <c:majorUnit val="150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0.50314696055717367"/>
          <c:y val="0.62993588426958946"/>
          <c:w val="0.42982382470485347"/>
          <c:h val="6.25268413141507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139794437714342E-2"/>
          <c:y val="0.17171296296296298"/>
          <c:w val="0.86886008882371557"/>
          <c:h val="0.65552825356729905"/>
        </c:manualLayout>
      </c:layout>
      <c:scatterChart>
        <c:scatterStyle val="smoothMarker"/>
        <c:varyColors val="0"/>
        <c:ser>
          <c:idx val="2"/>
          <c:order val="1"/>
          <c:tx>
            <c:v>Simulation Ansys</c:v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'Simu_Tir 2529_Campagne_2002'!$W$37:$W$45</c:f>
              <c:numCache>
                <c:formatCode>General</c:formatCode>
                <c:ptCount val="9"/>
                <c:pt idx="0">
                  <c:v>5.54</c:v>
                </c:pt>
                <c:pt idx="1">
                  <c:v>7.74</c:v>
                </c:pt>
                <c:pt idx="2">
                  <c:v>9.73</c:v>
                </c:pt>
                <c:pt idx="3">
                  <c:v>12.03</c:v>
                </c:pt>
                <c:pt idx="4">
                  <c:v>15.24</c:v>
                </c:pt>
                <c:pt idx="5">
                  <c:v>17.559999999999999</c:v>
                </c:pt>
                <c:pt idx="6">
                  <c:v>20.04</c:v>
                </c:pt>
                <c:pt idx="7">
                  <c:v>22.25</c:v>
                </c:pt>
                <c:pt idx="8">
                  <c:v>24.64</c:v>
                </c:pt>
              </c:numCache>
            </c:numRef>
          </c:xVal>
          <c:yVal>
            <c:numRef>
              <c:f>'Simu_Tir 2529_Campagne_2002'!$Y$37:$Y$47</c:f>
              <c:numCache>
                <c:formatCode>General</c:formatCode>
                <c:ptCount val="11"/>
                <c:pt idx="0">
                  <c:v>242.6</c:v>
                </c:pt>
                <c:pt idx="1">
                  <c:v>306.08999999999997</c:v>
                </c:pt>
                <c:pt idx="2">
                  <c:v>361.63</c:v>
                </c:pt>
                <c:pt idx="3">
                  <c:v>408.01</c:v>
                </c:pt>
                <c:pt idx="4">
                  <c:v>463.98</c:v>
                </c:pt>
                <c:pt idx="5">
                  <c:v>502.7</c:v>
                </c:pt>
                <c:pt idx="6">
                  <c:v>543.25</c:v>
                </c:pt>
                <c:pt idx="7">
                  <c:v>578.66999999999996</c:v>
                </c:pt>
                <c:pt idx="8">
                  <c:v>619.32000000000005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ED8E-414B-AAB3-221A0AD091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67751688"/>
        <c:axId val="467749064"/>
        <c:extLst>
          <c:ext xmlns:c15="http://schemas.microsoft.com/office/drawing/2012/chart" uri="{02D57815-91ED-43cb-92C2-25804820EDAC}">
            <c15:filteredScatterSeries>
              <c15:ser>
                <c:idx val="0"/>
                <c:order val="2"/>
                <c:tx>
                  <c:v>Simulation avec rayonnement</c:v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1"/>
                    </a:solidFill>
                    <a:ln w="9525">
                      <a:solidFill>
                        <a:schemeClr val="accent1"/>
                      </a:solidFill>
                    </a:ln>
                    <a:effectLst/>
                  </c:spPr>
                </c:marker>
                <c:xVal>
                  <c:numRef>
                    <c:extLst>
                      <c:ext uri="{02D57815-91ED-43cb-92C2-25804820EDAC}">
                        <c15:formulaRef>
                          <c15:sqref>'Simu_Tir 2529_Campagne_2002'!$AB$37:$AB$45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5.54</c:v>
                      </c:pt>
                      <c:pt idx="1">
                        <c:v>7.74</c:v>
                      </c:pt>
                      <c:pt idx="2">
                        <c:v>9.73</c:v>
                      </c:pt>
                      <c:pt idx="3">
                        <c:v>12.03</c:v>
                      </c:pt>
                      <c:pt idx="4">
                        <c:v>15.24</c:v>
                      </c:pt>
                      <c:pt idx="5">
                        <c:v>17.559999999999999</c:v>
                      </c:pt>
                      <c:pt idx="6">
                        <c:v>20.04</c:v>
                      </c:pt>
                      <c:pt idx="7">
                        <c:v>22.25</c:v>
                      </c:pt>
                      <c:pt idx="8">
                        <c:v>24.64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'Simu_Tir 2529_Campagne_2002'!$AD$37:$AD$45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yVal>
                <c:smooth val="1"/>
                <c:extLst>
                  <c:ext xmlns:c16="http://schemas.microsoft.com/office/drawing/2014/chart" uri="{C3380CC4-5D6E-409C-BE32-E72D297353CC}">
                    <c16:uniqueId val="{00000002-ED8E-414B-AAB3-221A0AD09125}"/>
                  </c:ext>
                </c:extLst>
              </c15:ser>
            </c15:filteredScatterSeries>
          </c:ext>
        </c:extLst>
      </c:scatterChart>
      <c:scatterChart>
        <c:scatterStyle val="lineMarker"/>
        <c:varyColors val="0"/>
        <c:ser>
          <c:idx val="1"/>
          <c:order val="0"/>
          <c:tx>
            <c:v>Pyrométrie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errBars>
            <c:errDir val="x"/>
            <c:errBarType val="both"/>
            <c:errValType val="percentage"/>
            <c:noEndCap val="0"/>
            <c:val val="8"/>
            <c:spPr>
              <a:noFill/>
              <a:ln w="15875" cap="flat" cmpd="sng" algn="ctr">
                <a:solidFill>
                  <a:schemeClr val="accent2"/>
                </a:solidFill>
                <a:round/>
              </a:ln>
              <a:effectLst/>
            </c:spPr>
          </c:errBars>
          <c:xVal>
            <c:numRef>
              <c:f>'Simu_Tir 2529_Campagne_2002'!$W$37:$W$45</c:f>
              <c:numCache>
                <c:formatCode>General</c:formatCode>
                <c:ptCount val="9"/>
                <c:pt idx="0">
                  <c:v>5.54</c:v>
                </c:pt>
                <c:pt idx="1">
                  <c:v>7.74</c:v>
                </c:pt>
                <c:pt idx="2">
                  <c:v>9.73</c:v>
                </c:pt>
                <c:pt idx="3">
                  <c:v>12.03</c:v>
                </c:pt>
                <c:pt idx="4">
                  <c:v>15.24</c:v>
                </c:pt>
                <c:pt idx="5">
                  <c:v>17.559999999999999</c:v>
                </c:pt>
                <c:pt idx="6">
                  <c:v>20.04</c:v>
                </c:pt>
                <c:pt idx="7">
                  <c:v>22.25</c:v>
                </c:pt>
                <c:pt idx="8">
                  <c:v>24.64</c:v>
                </c:pt>
              </c:numCache>
            </c:numRef>
          </c:xVal>
          <c:yVal>
            <c:numRef>
              <c:f>'Simu_Tir 2529_Campagne_2002'!$X$37:$X$45</c:f>
              <c:numCache>
                <c:formatCode>0</c:formatCode>
                <c:ptCount val="9"/>
                <c:pt idx="0">
                  <c:v>271.15935200000001</c:v>
                </c:pt>
                <c:pt idx="1">
                  <c:v>299.02495099999999</c:v>
                </c:pt>
                <c:pt idx="2">
                  <c:v>352.73893199999998</c:v>
                </c:pt>
                <c:pt idx="3">
                  <c:v>399.54678999999999</c:v>
                </c:pt>
                <c:pt idx="4">
                  <c:v>459.33836400000001</c:v>
                </c:pt>
                <c:pt idx="5">
                  <c:v>502.77174600000001</c:v>
                </c:pt>
                <c:pt idx="6">
                  <c:v>565.04128500000002</c:v>
                </c:pt>
                <c:pt idx="7">
                  <c:v>678.19823299999996</c:v>
                </c:pt>
                <c:pt idx="8">
                  <c:v>812.94338300000004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ED8E-414B-AAB3-221A0AD091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67751688"/>
        <c:axId val="467749064"/>
      </c:scatterChart>
      <c:valAx>
        <c:axId val="467751688"/>
        <c:scaling>
          <c:orientation val="minMax"/>
          <c:min val="5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7749064"/>
        <c:crosses val="autoZero"/>
        <c:crossBetween val="midCat"/>
      </c:valAx>
      <c:valAx>
        <c:axId val="467749064"/>
        <c:scaling>
          <c:orientation val="minMax"/>
          <c:min val="1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7751688"/>
        <c:crosses val="autoZero"/>
        <c:crossBetween val="midCat"/>
        <c:majorUnit val="15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B45078-A38E-408A-9B26-2A6FE699AD04}" type="datetimeFigureOut">
              <a:rPr lang="de-DE" smtClean="0"/>
              <a:t>17.07.2023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2A15DF-D075-42E2-BF51-9A5F2B0B811C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8497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27E0A-1465-4A40-B1D5-9126D49509FC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88878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A15DF-D075-42E2-BF51-9A5F2B0B811C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69271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A15DF-D075-42E2-BF51-9A5F2B0B811C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21075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A15DF-D075-42E2-BF51-9A5F2B0B811C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05061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A15DF-D075-42E2-BF51-9A5F2B0B811C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71106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A15DF-D075-42E2-BF51-9A5F2B0B811C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76627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A15DF-D075-42E2-BF51-9A5F2B0B811C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51652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A15DF-D075-42E2-BF51-9A5F2B0B811C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03178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>
                <a:sym typeface="Wingdings" panose="05000000000000000000" pitchFamily="2" charset="2"/>
              </a:rPr>
              <a:t>W-Target : W= 32 mm, 3 mm </a:t>
            </a:r>
            <a:r>
              <a:rPr lang="fr-FR" dirty="0" err="1">
                <a:sym typeface="Wingdings" panose="05000000000000000000" pitchFamily="2" charset="2"/>
              </a:rPr>
              <a:t>heat</a:t>
            </a:r>
            <a:r>
              <a:rPr lang="fr-FR" dirty="0">
                <a:sym typeface="Wingdings" panose="05000000000000000000" pitchFamily="2" charset="2"/>
              </a:rPr>
              <a:t> </a:t>
            </a:r>
            <a:r>
              <a:rPr lang="fr-FR" dirty="0" err="1">
                <a:sym typeface="Wingdings" panose="05000000000000000000" pitchFamily="2" charset="2"/>
              </a:rPr>
              <a:t>sink</a:t>
            </a:r>
            <a:r>
              <a:rPr lang="fr-FR" dirty="0">
                <a:sym typeface="Wingdings" panose="05000000000000000000" pitchFamily="2" charset="2"/>
              </a:rPr>
              <a:t>  </a:t>
            </a:r>
            <a:endParaRPr lang="fr-FR" dirty="0" smtClean="0">
              <a:sym typeface="Wingdings" panose="05000000000000000000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 smtClean="0">
              <a:sym typeface="Wingdings" panose="05000000000000000000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ym typeface="Wingdings" panose="05000000000000000000" pitchFamily="2" charset="2"/>
              </a:rPr>
              <a:t>For a tested geometry similar to the one needed for the W JT60SA target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dirty="0" smtClean="0">
              <a:sym typeface="Wingdings" panose="05000000000000000000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 smtClean="0">
                <a:sym typeface="Wingdings" panose="05000000000000000000" pitchFamily="2" charset="2"/>
              </a:rPr>
              <a:t>Equivalent stress </a:t>
            </a:r>
            <a:r>
              <a:rPr lang="fr-FR" sz="1200" dirty="0" err="1" smtClean="0">
                <a:sym typeface="Wingdings" panose="05000000000000000000" pitchFamily="2" charset="2"/>
              </a:rPr>
              <a:t>strain</a:t>
            </a:r>
            <a:r>
              <a:rPr lang="fr-FR" sz="1200" dirty="0" smtClean="0">
                <a:sym typeface="Wingdings" panose="05000000000000000000" pitchFamily="2" charset="2"/>
              </a:rPr>
              <a:t> </a:t>
            </a:r>
            <a:r>
              <a:rPr lang="fr-FR" sz="1200" dirty="0" err="1" smtClean="0">
                <a:sym typeface="Wingdings" panose="05000000000000000000" pitchFamily="2" charset="2"/>
              </a:rPr>
              <a:t>curve</a:t>
            </a:r>
            <a:r>
              <a:rPr lang="fr-FR" sz="1200" dirty="0" smtClean="0">
                <a:sym typeface="Wingdings" panose="05000000000000000000" pitchFamily="2" charset="2"/>
              </a:rPr>
              <a:t> as for </a:t>
            </a:r>
            <a:r>
              <a:rPr lang="fr-FR" sz="1200" dirty="0" err="1" smtClean="0">
                <a:sym typeface="Wingdings" panose="05000000000000000000" pitchFamily="2" charset="2"/>
              </a:rPr>
              <a:t>forged</a:t>
            </a:r>
            <a:r>
              <a:rPr lang="fr-FR" sz="1200" baseline="0" dirty="0" smtClean="0">
                <a:sym typeface="Wingdings" panose="05000000000000000000" pitchFamily="2" charset="2"/>
              </a:rPr>
              <a:t> </a:t>
            </a:r>
            <a:r>
              <a:rPr lang="fr-FR" sz="1200" baseline="0" dirty="0" err="1" smtClean="0">
                <a:sym typeface="Wingdings" panose="05000000000000000000" pitchFamily="2" charset="2"/>
              </a:rPr>
              <a:t>CuCrZr</a:t>
            </a:r>
            <a:endParaRPr lang="en-US" sz="1200" dirty="0" smtClean="0">
              <a:sym typeface="Wingdings" panose="05000000000000000000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>
              <a:sym typeface="Wingdings" panose="05000000000000000000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>
              <a:sym typeface="Wingdings" panose="05000000000000000000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/>
              <a:t>The </a:t>
            </a:r>
            <a:r>
              <a:rPr lang="fr-FR" sz="1200" dirty="0" err="1"/>
              <a:t>existing</a:t>
            </a:r>
            <a:r>
              <a:rPr lang="fr-FR" sz="1200" dirty="0"/>
              <a:t> </a:t>
            </a:r>
            <a:r>
              <a:rPr lang="fr-FR" sz="1200" dirty="0" err="1"/>
              <a:t>correlations</a:t>
            </a:r>
            <a:r>
              <a:rPr lang="fr-FR" sz="1200" dirty="0"/>
              <a:t> for </a:t>
            </a:r>
            <a:r>
              <a:rPr lang="fr-FR" sz="1200" dirty="0" err="1"/>
              <a:t>convected</a:t>
            </a:r>
            <a:r>
              <a:rPr lang="fr-FR" sz="1200" dirty="0"/>
              <a:t> coefficient </a:t>
            </a:r>
            <a:r>
              <a:rPr lang="fr-FR" sz="1200" dirty="0" err="1"/>
              <a:t>may</a:t>
            </a:r>
            <a:r>
              <a:rPr lang="fr-FR" sz="1200" dirty="0"/>
              <a:t> </a:t>
            </a:r>
            <a:r>
              <a:rPr lang="fr-FR" sz="1200" dirty="0" err="1"/>
              <a:t>be</a:t>
            </a:r>
            <a:r>
              <a:rPr lang="fr-FR" sz="1200" dirty="0"/>
              <a:t> </a:t>
            </a:r>
            <a:r>
              <a:rPr lang="fr-FR" sz="1200" dirty="0" err="1"/>
              <a:t>used</a:t>
            </a:r>
            <a:r>
              <a:rPr lang="fr-FR" sz="1200" dirty="0"/>
              <a:t> if final </a:t>
            </a:r>
            <a:r>
              <a:rPr lang="fr-FR" sz="1200" dirty="0" err="1"/>
              <a:t>geometry</a:t>
            </a:r>
            <a:r>
              <a:rPr lang="fr-FR" sz="1200" dirty="0"/>
              <a:t> </a:t>
            </a:r>
            <a:r>
              <a:rPr lang="fr-FR" sz="1200" dirty="0" err="1"/>
              <a:t>is</a:t>
            </a:r>
            <a:r>
              <a:rPr lang="fr-FR" sz="1200" dirty="0"/>
              <a:t> the </a:t>
            </a:r>
            <a:r>
              <a:rPr lang="fr-FR" sz="1200" dirty="0" err="1"/>
              <a:t>same</a:t>
            </a:r>
            <a:r>
              <a:rPr lang="fr-FR" sz="1200" dirty="0"/>
              <a:t> as the one </a:t>
            </a:r>
            <a:r>
              <a:rPr lang="fr-FR" sz="1200" dirty="0" err="1"/>
              <a:t>already</a:t>
            </a:r>
            <a:r>
              <a:rPr lang="fr-FR" sz="1200" dirty="0"/>
              <a:t> </a:t>
            </a:r>
            <a:r>
              <a:rPr lang="fr-FR" sz="1200" dirty="0" err="1"/>
              <a:t>tested</a:t>
            </a:r>
            <a:endParaRPr lang="fr-FR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A15DF-D075-42E2-BF51-9A5F2B0B811C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5648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https://idw-online.de/pages/de/institutionlogo921"/>
          <p:cNvSpPr>
            <a:spLocks noChangeAspect="1" noChangeArrowheads="1"/>
          </p:cNvSpPr>
          <p:nvPr userDrawn="1"/>
        </p:nvSpPr>
        <p:spPr bwMode="auto">
          <a:xfrm>
            <a:off x="207434" y="-457200"/>
            <a:ext cx="14351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pic>
        <p:nvPicPr>
          <p:cNvPr id="9" name="Bild 7" descr="EU_und_Text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280" y="5674696"/>
            <a:ext cx="3456384" cy="649203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66825" y="337787"/>
            <a:ext cx="10925175" cy="5191125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337787"/>
            <a:ext cx="1285875" cy="521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372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62467" y="704945"/>
            <a:ext cx="11726333" cy="5869706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1557000" y="6582549"/>
            <a:ext cx="431800" cy="275451"/>
          </a:xfrm>
          <a:prstGeom prst="rect">
            <a:avLst/>
          </a:prstGeom>
        </p:spPr>
        <p:txBody>
          <a:bodyPr/>
          <a:lstStyle/>
          <a:p>
            <a:fld id="{2F181969-B51F-4CC8-8A5D-B69C971A979C}" type="slidenum">
              <a:rPr lang="de-DE" smtClean="0"/>
              <a:t>‹N°›</a:t>
            </a:fld>
            <a:endParaRPr lang="de-DE" dirty="0"/>
          </a:p>
        </p:txBody>
      </p:sp>
      <p:sp>
        <p:nvSpPr>
          <p:cNvPr id="7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3657600" y="6526200"/>
            <a:ext cx="7865533" cy="260325"/>
          </a:xfrm>
          <a:prstGeom prst="rect">
            <a:avLst/>
          </a:prstGeom>
        </p:spPr>
        <p:txBody>
          <a:bodyPr/>
          <a:lstStyle>
            <a:lvl1pPr>
              <a:defRPr sz="1200" b="1"/>
            </a:lvl1pPr>
          </a:lstStyle>
          <a:p>
            <a:pPr algn="r"/>
            <a:r>
              <a:rPr lang="en-US" dirty="0"/>
              <a:t>M. Richou-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IAEA Divertor Concept meeting – Vienna – 7</a:t>
            </a:r>
            <a:r>
              <a:rPr lang="en-GB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to 10</a:t>
            </a:r>
            <a:r>
              <a:rPr lang="en-GB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of November</a:t>
            </a:r>
          </a:p>
        </p:txBody>
      </p:sp>
    </p:spTree>
    <p:extLst>
      <p:ext uri="{BB962C8B-B14F-4D97-AF65-F5344CB8AC3E}">
        <p14:creationId xmlns:p14="http://schemas.microsoft.com/office/powerpoint/2010/main" val="1774883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1557000" y="6582549"/>
            <a:ext cx="431800" cy="275451"/>
          </a:xfrm>
          <a:prstGeom prst="rect">
            <a:avLst/>
          </a:prstGeom>
        </p:spPr>
        <p:txBody>
          <a:bodyPr/>
          <a:lstStyle/>
          <a:p>
            <a:fld id="{2F181969-B51F-4CC8-8A5D-B69C971A979C}" type="slidenum">
              <a:rPr lang="de-DE" smtClean="0"/>
              <a:t>‹N°›</a:t>
            </a:fld>
            <a:endParaRPr lang="de-DE" dirty="0"/>
          </a:p>
        </p:txBody>
      </p:sp>
      <p:sp>
        <p:nvSpPr>
          <p:cNvPr id="7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3657600" y="6526200"/>
            <a:ext cx="7865533" cy="260325"/>
          </a:xfrm>
          <a:prstGeom prst="rect">
            <a:avLst/>
          </a:prstGeom>
        </p:spPr>
        <p:txBody>
          <a:bodyPr/>
          <a:lstStyle>
            <a:lvl1pPr>
              <a:defRPr sz="1200" b="1"/>
            </a:lvl1pPr>
          </a:lstStyle>
          <a:p>
            <a:pPr algn="r"/>
            <a:r>
              <a:rPr lang="en-US" dirty="0"/>
              <a:t>M. Richou-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IAEA Divertor Concept meeting – Vienna – 7</a:t>
            </a:r>
            <a:r>
              <a:rPr lang="en-GB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to 10</a:t>
            </a:r>
            <a:r>
              <a:rPr lang="en-GB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of November</a:t>
            </a:r>
          </a:p>
        </p:txBody>
      </p:sp>
    </p:spTree>
    <p:extLst>
      <p:ext uri="{BB962C8B-B14F-4D97-AF65-F5344CB8AC3E}">
        <p14:creationId xmlns:p14="http://schemas.microsoft.com/office/powerpoint/2010/main" val="1400856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262467" y="128889"/>
            <a:ext cx="10295466" cy="4558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62467" y="704945"/>
            <a:ext cx="11726333" cy="54720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7" name="Grafik 9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630950" y="123540"/>
            <a:ext cx="1445699" cy="348234"/>
          </a:xfrm>
          <a:prstGeom prst="rect">
            <a:avLst/>
          </a:prstGeom>
        </p:spPr>
      </p:pic>
      <p:cxnSp>
        <p:nvCxnSpPr>
          <p:cNvPr id="9" name="Gerade Verbindung 15"/>
          <p:cNvCxnSpPr/>
          <p:nvPr userDrawn="1"/>
        </p:nvCxnSpPr>
        <p:spPr>
          <a:xfrm>
            <a:off x="0" y="584775"/>
            <a:ext cx="12192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523132" y="6406030"/>
            <a:ext cx="553517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2F181969-B51F-4CC8-8A5D-B69C971A979C}" type="slidenum">
              <a:rPr lang="de-DE" smtClean="0"/>
              <a:pPr/>
              <a:t>‹N°›</a:t>
            </a:fld>
            <a:endParaRPr lang="de-DE" dirty="0"/>
          </a:p>
        </p:txBody>
      </p:sp>
      <p:sp>
        <p:nvSpPr>
          <p:cNvPr id="10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3657600" y="6526200"/>
            <a:ext cx="7865533" cy="260325"/>
          </a:xfrm>
          <a:prstGeom prst="rect">
            <a:avLst/>
          </a:prstGeom>
        </p:spPr>
        <p:txBody>
          <a:bodyPr/>
          <a:lstStyle>
            <a:lvl1pPr>
              <a:defRPr sz="1200" b="1"/>
            </a:lvl1pPr>
          </a:lstStyle>
          <a:p>
            <a:pPr algn="r"/>
            <a:r>
              <a:rPr lang="en-US" dirty="0"/>
              <a:t>M. Richou-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IAEA Divertor Concept meeting – Vienna – 7</a:t>
            </a:r>
            <a:r>
              <a:rPr lang="en-GB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to 10</a:t>
            </a:r>
            <a:r>
              <a:rPr lang="en-GB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of November</a:t>
            </a:r>
          </a:p>
        </p:txBody>
      </p:sp>
    </p:spTree>
    <p:extLst>
      <p:ext uri="{BB962C8B-B14F-4D97-AF65-F5344CB8AC3E}">
        <p14:creationId xmlns:p14="http://schemas.microsoft.com/office/powerpoint/2010/main" val="2085639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3" r:id="rId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5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wmf"/><Relationship Id="rId10" Type="http://schemas.openxmlformats.org/officeDocument/2006/relationships/image" Target="../media/image30.png"/><Relationship Id="rId4" Type="http://schemas.openxmlformats.org/officeDocument/2006/relationships/image" Target="../media/image25.png"/><Relationship Id="rId9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chart" Target="../charts/chart3.xml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chart" Target="../charts/chart4.xml"/><Relationship Id="rId4" Type="http://schemas.openxmlformats.org/officeDocument/2006/relationships/image" Target="../media/image26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-1" y="2446338"/>
            <a:ext cx="12075885" cy="1439862"/>
          </a:xfrm>
        </p:spPr>
        <p:txBody>
          <a:bodyPr>
            <a:normAutofit/>
          </a:bodyPr>
          <a:lstStyle/>
          <a:p>
            <a:r>
              <a:rPr lang="en-AE" dirty="0"/>
              <a:t>Technological solutions for the W divertor target plasma facing components of JT60SA</a:t>
            </a:r>
            <a:r>
              <a:rPr lang="en-US" sz="3600" b="1" dirty="0"/>
              <a:t/>
            </a:r>
            <a:br>
              <a:rPr lang="en-US" sz="3600" b="1" dirty="0"/>
            </a:br>
            <a:r>
              <a:rPr lang="en-US" sz="3100" b="1" dirty="0" smtClean="0"/>
              <a:t>18</a:t>
            </a:r>
            <a:r>
              <a:rPr lang="en-US" sz="3100" b="1" baseline="30000" dirty="0" smtClean="0"/>
              <a:t>th</a:t>
            </a:r>
            <a:r>
              <a:rPr lang="en-US" sz="3100" b="1" dirty="0" smtClean="0"/>
              <a:t> of July </a:t>
            </a:r>
            <a:r>
              <a:rPr lang="en-AE" sz="3100" b="1" dirty="0" smtClean="0"/>
              <a:t>–</a:t>
            </a:r>
            <a:r>
              <a:rPr lang="en-US" sz="3100" b="1" dirty="0" smtClean="0"/>
              <a:t> FSD meeting</a:t>
            </a:r>
            <a:endParaRPr lang="en-US" sz="3100" b="1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982" y="5733256"/>
            <a:ext cx="1422364" cy="348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75" y="6227090"/>
            <a:ext cx="506489" cy="355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95" y="5733256"/>
            <a:ext cx="1832450" cy="32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95031" y="5667227"/>
            <a:ext cx="1445699" cy="348234"/>
          </a:xfrm>
          <a:prstGeom prst="rect">
            <a:avLst/>
          </a:prstGeom>
        </p:spPr>
      </p:pic>
      <p:pic>
        <p:nvPicPr>
          <p:cNvPr id="16" name="Picture 2" descr="https://ijs.si/ijsw/Logotip%20IJS?action=AttachFile&amp;do=get&amp;target=JSI_logo_1.jpg">
            <a:extLst>
              <a:ext uri="{FF2B5EF4-FFF2-40B4-BE49-F238E27FC236}">
                <a16:creationId xmlns:a16="http://schemas.microsoft.com/office/drawing/2014/main" id="{0603B79E-731E-40AE-AF9B-F3D88DA839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224" b="62204"/>
          <a:stretch/>
        </p:blipFill>
        <p:spPr bwMode="auto">
          <a:xfrm>
            <a:off x="792052" y="6227090"/>
            <a:ext cx="427148" cy="453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"/>
          <p:cNvPicPr/>
          <p:nvPr/>
        </p:nvPicPr>
        <p:blipFill>
          <a:blip r:embed="rId8"/>
          <a:stretch>
            <a:fillRect/>
          </a:stretch>
        </p:blipFill>
        <p:spPr bwMode="auto">
          <a:xfrm>
            <a:off x="1414480" y="6154900"/>
            <a:ext cx="594265" cy="62121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32216" y="6174934"/>
            <a:ext cx="1076325" cy="52387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827351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de-DE" dirty="0"/>
          </a:p>
        </p:txBody>
      </p:sp>
      <p:sp>
        <p:nvSpPr>
          <p:cNvPr id="3" name="ZoneTexte 2"/>
          <p:cNvSpPr txBox="1"/>
          <p:nvPr/>
        </p:nvSpPr>
        <p:spPr>
          <a:xfrm>
            <a:off x="0" y="4274977"/>
            <a:ext cx="7890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>
                <a:solidFill>
                  <a:schemeClr val="bg1"/>
                </a:solidFill>
              </a:rPr>
              <a:t>M. Richou</a:t>
            </a:r>
            <a:r>
              <a:rPr lang="fr-FR" b="1" u="sng" baseline="30000" dirty="0">
                <a:solidFill>
                  <a:schemeClr val="bg1"/>
                </a:solidFill>
              </a:rPr>
              <a:t>1</a:t>
            </a:r>
            <a:r>
              <a:rPr lang="fr-FR" b="1" dirty="0">
                <a:solidFill>
                  <a:schemeClr val="bg1"/>
                </a:solidFill>
              </a:rPr>
              <a:t>, </a:t>
            </a:r>
            <a:r>
              <a:rPr lang="fr-FR" b="1" dirty="0" smtClean="0">
                <a:solidFill>
                  <a:schemeClr val="bg1"/>
                </a:solidFill>
              </a:rPr>
              <a:t>M</a:t>
            </a:r>
            <a:r>
              <a:rPr lang="fr-FR" b="1" dirty="0">
                <a:solidFill>
                  <a:schemeClr val="bg1"/>
                </a:solidFill>
              </a:rPr>
              <a:t>. Firdaouss</a:t>
            </a:r>
            <a:r>
              <a:rPr lang="fr-FR" b="1" baseline="30000" dirty="0">
                <a:solidFill>
                  <a:schemeClr val="bg1"/>
                </a:solidFill>
              </a:rPr>
              <a:t>1</a:t>
            </a:r>
            <a:r>
              <a:rPr lang="fr-FR" b="1" dirty="0">
                <a:solidFill>
                  <a:schemeClr val="bg1"/>
                </a:solidFill>
              </a:rPr>
              <a:t>, V. </a:t>
            </a:r>
            <a:r>
              <a:rPr lang="fr-FR" b="1" dirty="0" smtClean="0">
                <a:solidFill>
                  <a:schemeClr val="bg1"/>
                </a:solidFill>
              </a:rPr>
              <a:t>Tomarchio</a:t>
            </a:r>
            <a:r>
              <a:rPr lang="fr-FR" b="1" baseline="30000" dirty="0">
                <a:solidFill>
                  <a:schemeClr val="bg1"/>
                </a:solidFill>
              </a:rPr>
              <a:t>2</a:t>
            </a:r>
            <a:r>
              <a:rPr lang="fr-FR" b="1" dirty="0" smtClean="0">
                <a:solidFill>
                  <a:schemeClr val="bg1"/>
                </a:solidFill>
              </a:rPr>
              <a:t>, </a:t>
            </a:r>
            <a:r>
              <a:rPr lang="fr-FR" b="1" dirty="0">
                <a:solidFill>
                  <a:schemeClr val="bg1"/>
                </a:solidFill>
              </a:rPr>
              <a:t>T. Baffie</a:t>
            </a:r>
            <a:r>
              <a:rPr lang="fr-FR" b="1" baseline="30000" dirty="0">
                <a:solidFill>
                  <a:schemeClr val="bg1"/>
                </a:solidFill>
              </a:rPr>
              <a:t>1</a:t>
            </a:r>
            <a:r>
              <a:rPr lang="fr-FR" b="1" dirty="0">
                <a:solidFill>
                  <a:schemeClr val="bg1"/>
                </a:solidFill>
              </a:rPr>
              <a:t>, A. </a:t>
            </a:r>
            <a:r>
              <a:rPr lang="fr-FR" b="1" dirty="0" smtClean="0">
                <a:solidFill>
                  <a:schemeClr val="bg1"/>
                </a:solidFill>
              </a:rPr>
              <a:t>Durif</a:t>
            </a:r>
            <a:r>
              <a:rPr lang="fr-FR" b="1" baseline="30000" dirty="0" smtClean="0">
                <a:solidFill>
                  <a:schemeClr val="bg1"/>
                </a:solidFill>
              </a:rPr>
              <a:t>1</a:t>
            </a:r>
            <a:r>
              <a:rPr lang="fr-FR" b="1" dirty="0" smtClean="0">
                <a:solidFill>
                  <a:schemeClr val="bg1"/>
                </a:solidFill>
              </a:rPr>
              <a:t>, </a:t>
            </a:r>
            <a:r>
              <a:rPr lang="fr-FR" b="1" dirty="0">
                <a:solidFill>
                  <a:schemeClr val="bg1"/>
                </a:solidFill>
              </a:rPr>
              <a:t>R. </a:t>
            </a:r>
            <a:r>
              <a:rPr lang="fr-FR" b="1" dirty="0" smtClean="0">
                <a:solidFill>
                  <a:schemeClr val="bg1"/>
                </a:solidFill>
              </a:rPr>
              <a:t>Neu</a:t>
            </a:r>
            <a:r>
              <a:rPr lang="fr-FR" b="1" baseline="30000" dirty="0" smtClean="0">
                <a:solidFill>
                  <a:schemeClr val="bg1"/>
                </a:solidFill>
              </a:rPr>
              <a:t>3</a:t>
            </a:r>
            <a:endParaRPr lang="en-US" b="1" baseline="30000" dirty="0">
              <a:solidFill>
                <a:schemeClr val="bg1"/>
              </a:solidFill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10"/>
          <a:srcRect l="74708" t="-307" b="88409"/>
          <a:stretch/>
        </p:blipFill>
        <p:spPr>
          <a:xfrm>
            <a:off x="3184728" y="6224098"/>
            <a:ext cx="1130936" cy="361950"/>
          </a:xfrm>
          <a:prstGeom prst="rect">
            <a:avLst/>
          </a:prstGeom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007" y="5647092"/>
            <a:ext cx="1445076" cy="1015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0113818" y="4059026"/>
            <a:ext cx="6096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fr-FR" b="1" baseline="30000" dirty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r>
              <a:rPr lang="fr-FR" b="1" dirty="0">
                <a:solidFill>
                  <a:schemeClr val="bg1"/>
                </a:solidFill>
              </a:rPr>
              <a:t>CEA, France</a:t>
            </a:r>
          </a:p>
          <a:p>
            <a:pPr marL="342900" indent="-342900">
              <a:buAutoNum type="arabicPeriod"/>
            </a:pPr>
            <a:r>
              <a:rPr lang="fr-FR" b="1" dirty="0">
                <a:solidFill>
                  <a:schemeClr val="bg1"/>
                </a:solidFill>
              </a:rPr>
              <a:t>F4E, Germany</a:t>
            </a:r>
          </a:p>
          <a:p>
            <a:pPr marL="342900" indent="-342900">
              <a:buFontTx/>
              <a:buAutoNum type="arabicPeriod"/>
            </a:pPr>
            <a:r>
              <a:rPr lang="fr-FR" b="1" dirty="0" smtClean="0">
                <a:solidFill>
                  <a:schemeClr val="bg1"/>
                </a:solidFill>
              </a:rPr>
              <a:t>MPG</a:t>
            </a:r>
            <a:r>
              <a:rPr lang="fr-FR" b="1" dirty="0">
                <a:solidFill>
                  <a:schemeClr val="bg1"/>
                </a:solidFill>
              </a:rPr>
              <a:t>, </a:t>
            </a:r>
            <a:r>
              <a:rPr lang="fr-FR" b="1" dirty="0" smtClean="0">
                <a:solidFill>
                  <a:schemeClr val="bg1"/>
                </a:solidFill>
              </a:rPr>
              <a:t>Germany</a:t>
            </a:r>
            <a:endParaRPr lang="fr-F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362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"/>
          <p:cNvGrpSpPr>
            <a:grpSpLocks noChangeAspect="1"/>
          </p:cNvGrpSpPr>
          <p:nvPr/>
        </p:nvGrpSpPr>
        <p:grpSpPr bwMode="auto">
          <a:xfrm>
            <a:off x="18184" y="4155680"/>
            <a:ext cx="4376511" cy="1522916"/>
            <a:chOff x="2855" y="518"/>
            <a:chExt cx="4338" cy="1229"/>
          </a:xfrm>
        </p:grpSpPr>
        <p:sp>
          <p:nvSpPr>
            <p:cNvPr id="7" name="AutoShape 3"/>
            <p:cNvSpPr>
              <a:spLocks noChangeAspect="1" noChangeArrowheads="1" noTextEdit="1"/>
            </p:cNvSpPr>
            <p:nvPr/>
          </p:nvSpPr>
          <p:spPr bwMode="auto">
            <a:xfrm>
              <a:off x="2855" y="769"/>
              <a:ext cx="4252" cy="9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8" name="Group 41"/>
            <p:cNvGrpSpPr>
              <a:grpSpLocks/>
            </p:cNvGrpSpPr>
            <p:nvPr/>
          </p:nvGrpSpPr>
          <p:grpSpPr bwMode="auto">
            <a:xfrm>
              <a:off x="2860" y="774"/>
              <a:ext cx="856" cy="952"/>
              <a:chOff x="2860" y="774"/>
              <a:chExt cx="856" cy="952"/>
            </a:xfrm>
          </p:grpSpPr>
          <p:sp>
            <p:nvSpPr>
              <p:cNvPr id="121" name="Rectangle 5"/>
              <p:cNvSpPr>
                <a:spLocks noChangeArrowheads="1"/>
              </p:cNvSpPr>
              <p:nvPr/>
            </p:nvSpPr>
            <p:spPr bwMode="auto">
              <a:xfrm>
                <a:off x="3554" y="896"/>
                <a:ext cx="162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22" name="Rectangle 6"/>
              <p:cNvSpPr>
                <a:spLocks noChangeArrowheads="1"/>
              </p:cNvSpPr>
              <p:nvPr/>
            </p:nvSpPr>
            <p:spPr bwMode="auto">
              <a:xfrm>
                <a:off x="3608" y="904"/>
                <a:ext cx="84" cy="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fr-FR" sz="1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6</a:t>
                </a:r>
                <a:endParaRPr kumimoji="0" lang="en-US" altLang="fr-FR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23" name="Rectangle 7"/>
              <p:cNvSpPr>
                <a:spLocks noChangeArrowheads="1"/>
              </p:cNvSpPr>
              <p:nvPr/>
            </p:nvSpPr>
            <p:spPr bwMode="auto">
              <a:xfrm>
                <a:off x="3093" y="1610"/>
                <a:ext cx="162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grpSp>
            <p:nvGrpSpPr>
              <p:cNvPr id="124" name="Group 40"/>
              <p:cNvGrpSpPr>
                <a:grpSpLocks/>
              </p:cNvGrpSpPr>
              <p:nvPr/>
            </p:nvGrpSpPr>
            <p:grpSpPr bwMode="auto">
              <a:xfrm>
                <a:off x="2860" y="774"/>
                <a:ext cx="681" cy="861"/>
                <a:chOff x="2860" y="774"/>
                <a:chExt cx="681" cy="861"/>
              </a:xfrm>
            </p:grpSpPr>
            <p:sp>
              <p:nvSpPr>
                <p:cNvPr id="125" name="Line 9"/>
                <p:cNvSpPr>
                  <a:spLocks noChangeShapeType="1"/>
                </p:cNvSpPr>
                <p:nvPr/>
              </p:nvSpPr>
              <p:spPr bwMode="auto">
                <a:xfrm>
                  <a:off x="3381" y="845"/>
                  <a:ext cx="155" cy="0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6" name="Line 10"/>
                <p:cNvSpPr>
                  <a:spLocks noChangeShapeType="1"/>
                </p:cNvSpPr>
                <p:nvPr/>
              </p:nvSpPr>
              <p:spPr bwMode="auto">
                <a:xfrm>
                  <a:off x="3376" y="1028"/>
                  <a:ext cx="158" cy="0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grpSp>
              <p:nvGrpSpPr>
                <p:cNvPr id="127" name="Group 14"/>
                <p:cNvGrpSpPr>
                  <a:grpSpLocks/>
                </p:cNvGrpSpPr>
                <p:nvPr/>
              </p:nvGrpSpPr>
              <p:grpSpPr bwMode="auto">
                <a:xfrm>
                  <a:off x="3499" y="851"/>
                  <a:ext cx="42" cy="178"/>
                  <a:chOff x="3499" y="851"/>
                  <a:chExt cx="42" cy="178"/>
                </a:xfrm>
              </p:grpSpPr>
              <p:sp>
                <p:nvSpPr>
                  <p:cNvPr id="153" name="Line 1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519" y="877"/>
                    <a:ext cx="1" cy="126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54" name="Freeform 12"/>
                  <p:cNvSpPr>
                    <a:spLocks/>
                  </p:cNvSpPr>
                  <p:nvPr/>
                </p:nvSpPr>
                <p:spPr bwMode="auto">
                  <a:xfrm>
                    <a:off x="3500" y="851"/>
                    <a:ext cx="41" cy="41"/>
                  </a:xfrm>
                  <a:custGeom>
                    <a:avLst/>
                    <a:gdLst>
                      <a:gd name="T0" fmla="*/ 41 w 41"/>
                      <a:gd name="T1" fmla="*/ 41 h 41"/>
                      <a:gd name="T2" fmla="*/ 21 w 41"/>
                      <a:gd name="T3" fmla="*/ 0 h 41"/>
                      <a:gd name="T4" fmla="*/ 0 w 41"/>
                      <a:gd name="T5" fmla="*/ 41 h 41"/>
                      <a:gd name="T6" fmla="*/ 21 w 41"/>
                      <a:gd name="T7" fmla="*/ 29 h 41"/>
                      <a:gd name="T8" fmla="*/ 41 w 41"/>
                      <a:gd name="T9" fmla="*/ 41 h 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1" h="41">
                        <a:moveTo>
                          <a:pt x="41" y="41"/>
                        </a:moveTo>
                        <a:lnTo>
                          <a:pt x="21" y="0"/>
                        </a:lnTo>
                        <a:lnTo>
                          <a:pt x="0" y="41"/>
                        </a:lnTo>
                        <a:lnTo>
                          <a:pt x="21" y="29"/>
                        </a:lnTo>
                        <a:lnTo>
                          <a:pt x="41" y="4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55" name="Freeform 13"/>
                  <p:cNvSpPr>
                    <a:spLocks/>
                  </p:cNvSpPr>
                  <p:nvPr/>
                </p:nvSpPr>
                <p:spPr bwMode="auto">
                  <a:xfrm>
                    <a:off x="3499" y="989"/>
                    <a:ext cx="41" cy="40"/>
                  </a:xfrm>
                  <a:custGeom>
                    <a:avLst/>
                    <a:gdLst>
                      <a:gd name="T0" fmla="*/ 0 w 41"/>
                      <a:gd name="T1" fmla="*/ 0 h 40"/>
                      <a:gd name="T2" fmla="*/ 20 w 41"/>
                      <a:gd name="T3" fmla="*/ 40 h 40"/>
                      <a:gd name="T4" fmla="*/ 41 w 41"/>
                      <a:gd name="T5" fmla="*/ 0 h 40"/>
                      <a:gd name="T6" fmla="*/ 20 w 41"/>
                      <a:gd name="T7" fmla="*/ 12 h 40"/>
                      <a:gd name="T8" fmla="*/ 0 w 41"/>
                      <a:gd name="T9" fmla="*/ 0 h 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1" h="40">
                        <a:moveTo>
                          <a:pt x="0" y="0"/>
                        </a:moveTo>
                        <a:lnTo>
                          <a:pt x="20" y="40"/>
                        </a:lnTo>
                        <a:lnTo>
                          <a:pt x="41" y="0"/>
                        </a:lnTo>
                        <a:lnTo>
                          <a:pt x="20" y="1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128" name="Group 21"/>
                <p:cNvGrpSpPr>
                  <a:grpSpLocks/>
                </p:cNvGrpSpPr>
                <p:nvPr/>
              </p:nvGrpSpPr>
              <p:grpSpPr bwMode="auto">
                <a:xfrm>
                  <a:off x="2897" y="844"/>
                  <a:ext cx="563" cy="655"/>
                  <a:chOff x="2897" y="844"/>
                  <a:chExt cx="563" cy="655"/>
                </a:xfrm>
              </p:grpSpPr>
              <p:sp>
                <p:nvSpPr>
                  <p:cNvPr id="147" name="Rectangle 15"/>
                  <p:cNvSpPr>
                    <a:spLocks noChangeArrowheads="1"/>
                  </p:cNvSpPr>
                  <p:nvPr/>
                </p:nvSpPr>
                <p:spPr bwMode="auto">
                  <a:xfrm>
                    <a:off x="2899" y="1023"/>
                    <a:ext cx="559" cy="474"/>
                  </a:xfrm>
                  <a:prstGeom prst="rect">
                    <a:avLst/>
                  </a:prstGeom>
                  <a:solidFill>
                    <a:srgbClr val="FFCC99"/>
                  </a:solidFill>
                  <a:ln w="12700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48" name="Freeform 16"/>
                  <p:cNvSpPr>
                    <a:spLocks/>
                  </p:cNvSpPr>
                  <p:nvPr/>
                </p:nvSpPr>
                <p:spPr bwMode="auto">
                  <a:xfrm>
                    <a:off x="2983" y="1097"/>
                    <a:ext cx="388" cy="228"/>
                  </a:xfrm>
                  <a:custGeom>
                    <a:avLst/>
                    <a:gdLst>
                      <a:gd name="T0" fmla="*/ 0 w 388"/>
                      <a:gd name="T1" fmla="*/ 0 h 228"/>
                      <a:gd name="T2" fmla="*/ 27 w 388"/>
                      <a:gd name="T3" fmla="*/ 0 h 228"/>
                      <a:gd name="T4" fmla="*/ 27 w 388"/>
                      <a:gd name="T5" fmla="*/ 78 h 228"/>
                      <a:gd name="T6" fmla="*/ 359 w 388"/>
                      <a:gd name="T7" fmla="*/ 78 h 228"/>
                      <a:gd name="T8" fmla="*/ 359 w 388"/>
                      <a:gd name="T9" fmla="*/ 0 h 228"/>
                      <a:gd name="T10" fmla="*/ 388 w 388"/>
                      <a:gd name="T11" fmla="*/ 0 h 228"/>
                      <a:gd name="T12" fmla="*/ 388 w 388"/>
                      <a:gd name="T13" fmla="*/ 228 h 228"/>
                      <a:gd name="T14" fmla="*/ 2 w 388"/>
                      <a:gd name="T15" fmla="*/ 228 h 228"/>
                      <a:gd name="T16" fmla="*/ 0 w 388"/>
                      <a:gd name="T17" fmla="*/ 0 h 2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388" h="228">
                        <a:moveTo>
                          <a:pt x="0" y="0"/>
                        </a:moveTo>
                        <a:lnTo>
                          <a:pt x="27" y="0"/>
                        </a:lnTo>
                        <a:lnTo>
                          <a:pt x="27" y="78"/>
                        </a:lnTo>
                        <a:lnTo>
                          <a:pt x="359" y="78"/>
                        </a:lnTo>
                        <a:lnTo>
                          <a:pt x="359" y="0"/>
                        </a:lnTo>
                        <a:lnTo>
                          <a:pt x="388" y="0"/>
                        </a:lnTo>
                        <a:lnTo>
                          <a:pt x="388" y="228"/>
                        </a:lnTo>
                        <a:lnTo>
                          <a:pt x="2" y="22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49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2951" y="1294"/>
                    <a:ext cx="447" cy="205"/>
                  </a:xfrm>
                  <a:prstGeom prst="rect">
                    <a:avLst/>
                  </a:prstGeom>
                  <a:solidFill>
                    <a:srgbClr val="FFCC99"/>
                  </a:solidFill>
                  <a:ln w="12700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grpSp>
                <p:nvGrpSpPr>
                  <p:cNvPr id="150" name="Group 20"/>
                  <p:cNvGrpSpPr>
                    <a:grpSpLocks/>
                  </p:cNvGrpSpPr>
                  <p:nvPr/>
                </p:nvGrpSpPr>
                <p:grpSpPr bwMode="auto">
                  <a:xfrm>
                    <a:off x="2897" y="844"/>
                    <a:ext cx="563" cy="186"/>
                    <a:chOff x="2897" y="844"/>
                    <a:chExt cx="563" cy="186"/>
                  </a:xfrm>
                </p:grpSpPr>
                <p:sp>
                  <p:nvSpPr>
                    <p:cNvPr id="151" name="Rectangle 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97" y="844"/>
                      <a:ext cx="562" cy="185"/>
                    </a:xfrm>
                    <a:prstGeom prst="rect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52" name="Rectangle 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97" y="844"/>
                      <a:ext cx="563" cy="186"/>
                    </a:xfrm>
                    <a:prstGeom prst="rect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</p:grpSp>
            <p:sp>
              <p:nvSpPr>
                <p:cNvPr id="129" name="Line 22"/>
                <p:cNvSpPr>
                  <a:spLocks noChangeShapeType="1"/>
                </p:cNvSpPr>
                <p:nvPr/>
              </p:nvSpPr>
              <p:spPr bwMode="auto">
                <a:xfrm>
                  <a:off x="2894" y="1459"/>
                  <a:ext cx="0" cy="176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0" name="Line 23"/>
                <p:cNvSpPr>
                  <a:spLocks noChangeShapeType="1"/>
                </p:cNvSpPr>
                <p:nvPr/>
              </p:nvSpPr>
              <p:spPr bwMode="auto">
                <a:xfrm>
                  <a:off x="3454" y="1456"/>
                  <a:ext cx="0" cy="176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grpSp>
              <p:nvGrpSpPr>
                <p:cNvPr id="131" name="Group 27"/>
                <p:cNvGrpSpPr>
                  <a:grpSpLocks/>
                </p:cNvGrpSpPr>
                <p:nvPr/>
              </p:nvGrpSpPr>
              <p:grpSpPr bwMode="auto">
                <a:xfrm>
                  <a:off x="2889" y="1539"/>
                  <a:ext cx="566" cy="41"/>
                  <a:chOff x="2889" y="1539"/>
                  <a:chExt cx="566" cy="41"/>
                </a:xfrm>
              </p:grpSpPr>
              <p:sp>
                <p:nvSpPr>
                  <p:cNvPr id="144" name="Line 24"/>
                  <p:cNvSpPr>
                    <a:spLocks noChangeShapeType="1"/>
                  </p:cNvSpPr>
                  <p:nvPr/>
                </p:nvSpPr>
                <p:spPr bwMode="auto">
                  <a:xfrm>
                    <a:off x="2914" y="1559"/>
                    <a:ext cx="515" cy="0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45" name="Freeform 25"/>
                  <p:cNvSpPr>
                    <a:spLocks/>
                  </p:cNvSpPr>
                  <p:nvPr/>
                </p:nvSpPr>
                <p:spPr bwMode="auto">
                  <a:xfrm>
                    <a:off x="2889" y="1539"/>
                    <a:ext cx="40" cy="41"/>
                  </a:xfrm>
                  <a:custGeom>
                    <a:avLst/>
                    <a:gdLst>
                      <a:gd name="T0" fmla="*/ 40 w 40"/>
                      <a:gd name="T1" fmla="*/ 0 h 41"/>
                      <a:gd name="T2" fmla="*/ 0 w 40"/>
                      <a:gd name="T3" fmla="*/ 20 h 41"/>
                      <a:gd name="T4" fmla="*/ 40 w 40"/>
                      <a:gd name="T5" fmla="*/ 41 h 41"/>
                      <a:gd name="T6" fmla="*/ 28 w 40"/>
                      <a:gd name="T7" fmla="*/ 20 h 41"/>
                      <a:gd name="T8" fmla="*/ 40 w 40"/>
                      <a:gd name="T9" fmla="*/ 0 h 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0" h="41">
                        <a:moveTo>
                          <a:pt x="40" y="0"/>
                        </a:moveTo>
                        <a:lnTo>
                          <a:pt x="0" y="20"/>
                        </a:lnTo>
                        <a:lnTo>
                          <a:pt x="40" y="41"/>
                        </a:lnTo>
                        <a:lnTo>
                          <a:pt x="28" y="20"/>
                        </a:lnTo>
                        <a:lnTo>
                          <a:pt x="4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46" name="Freeform 26"/>
                  <p:cNvSpPr>
                    <a:spLocks/>
                  </p:cNvSpPr>
                  <p:nvPr/>
                </p:nvSpPr>
                <p:spPr bwMode="auto">
                  <a:xfrm>
                    <a:off x="3415" y="1539"/>
                    <a:ext cx="40" cy="41"/>
                  </a:xfrm>
                  <a:custGeom>
                    <a:avLst/>
                    <a:gdLst>
                      <a:gd name="T0" fmla="*/ 0 w 40"/>
                      <a:gd name="T1" fmla="*/ 41 h 41"/>
                      <a:gd name="T2" fmla="*/ 40 w 40"/>
                      <a:gd name="T3" fmla="*/ 20 h 41"/>
                      <a:gd name="T4" fmla="*/ 0 w 40"/>
                      <a:gd name="T5" fmla="*/ 0 h 41"/>
                      <a:gd name="T6" fmla="*/ 12 w 40"/>
                      <a:gd name="T7" fmla="*/ 20 h 41"/>
                      <a:gd name="T8" fmla="*/ 0 w 40"/>
                      <a:gd name="T9" fmla="*/ 41 h 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0" h="41">
                        <a:moveTo>
                          <a:pt x="0" y="41"/>
                        </a:moveTo>
                        <a:lnTo>
                          <a:pt x="40" y="20"/>
                        </a:lnTo>
                        <a:lnTo>
                          <a:pt x="0" y="0"/>
                        </a:lnTo>
                        <a:lnTo>
                          <a:pt x="12" y="20"/>
                        </a:lnTo>
                        <a:lnTo>
                          <a:pt x="0" y="4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132" name="Group 30"/>
                <p:cNvGrpSpPr>
                  <a:grpSpLocks/>
                </p:cNvGrpSpPr>
                <p:nvPr/>
              </p:nvGrpSpPr>
              <p:grpSpPr bwMode="auto">
                <a:xfrm>
                  <a:off x="3361" y="774"/>
                  <a:ext cx="99" cy="69"/>
                  <a:chOff x="3361" y="774"/>
                  <a:chExt cx="99" cy="69"/>
                </a:xfrm>
              </p:grpSpPr>
              <p:sp>
                <p:nvSpPr>
                  <p:cNvPr id="142" name="Line 28"/>
                  <p:cNvSpPr>
                    <a:spLocks noChangeShapeType="1"/>
                  </p:cNvSpPr>
                  <p:nvPr/>
                </p:nvSpPr>
                <p:spPr bwMode="auto">
                  <a:xfrm>
                    <a:off x="3410" y="774"/>
                    <a:ext cx="0" cy="68"/>
                  </a:xfrm>
                  <a:prstGeom prst="line">
                    <a:avLst/>
                  </a:prstGeom>
                  <a:noFill/>
                  <a:ln w="12700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43" name="Freeform 29"/>
                  <p:cNvSpPr>
                    <a:spLocks/>
                  </p:cNvSpPr>
                  <p:nvPr/>
                </p:nvSpPr>
                <p:spPr bwMode="auto">
                  <a:xfrm>
                    <a:off x="3361" y="775"/>
                    <a:ext cx="99" cy="68"/>
                  </a:xfrm>
                  <a:custGeom>
                    <a:avLst/>
                    <a:gdLst>
                      <a:gd name="T0" fmla="*/ 0 w 99"/>
                      <a:gd name="T1" fmla="*/ 0 h 68"/>
                      <a:gd name="T2" fmla="*/ 50 w 99"/>
                      <a:gd name="T3" fmla="*/ 68 h 68"/>
                      <a:gd name="T4" fmla="*/ 99 w 99"/>
                      <a:gd name="T5" fmla="*/ 0 h 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99" h="68">
                        <a:moveTo>
                          <a:pt x="0" y="0"/>
                        </a:moveTo>
                        <a:lnTo>
                          <a:pt x="50" y="68"/>
                        </a:lnTo>
                        <a:lnTo>
                          <a:pt x="99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133" name="Group 33"/>
                <p:cNvGrpSpPr>
                  <a:grpSpLocks/>
                </p:cNvGrpSpPr>
                <p:nvPr/>
              </p:nvGrpSpPr>
              <p:grpSpPr bwMode="auto">
                <a:xfrm>
                  <a:off x="3030" y="774"/>
                  <a:ext cx="99" cy="69"/>
                  <a:chOff x="3030" y="774"/>
                  <a:chExt cx="99" cy="69"/>
                </a:xfrm>
              </p:grpSpPr>
              <p:sp>
                <p:nvSpPr>
                  <p:cNvPr id="140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3079" y="774"/>
                    <a:ext cx="0" cy="68"/>
                  </a:xfrm>
                  <a:prstGeom prst="line">
                    <a:avLst/>
                  </a:prstGeom>
                  <a:noFill/>
                  <a:ln w="12700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41" name="Freeform 32"/>
                  <p:cNvSpPr>
                    <a:spLocks/>
                  </p:cNvSpPr>
                  <p:nvPr/>
                </p:nvSpPr>
                <p:spPr bwMode="auto">
                  <a:xfrm>
                    <a:off x="3030" y="775"/>
                    <a:ext cx="99" cy="68"/>
                  </a:xfrm>
                  <a:custGeom>
                    <a:avLst/>
                    <a:gdLst>
                      <a:gd name="T0" fmla="*/ 0 w 99"/>
                      <a:gd name="T1" fmla="*/ 0 h 68"/>
                      <a:gd name="T2" fmla="*/ 49 w 99"/>
                      <a:gd name="T3" fmla="*/ 68 h 68"/>
                      <a:gd name="T4" fmla="*/ 99 w 99"/>
                      <a:gd name="T5" fmla="*/ 0 h 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99" h="68">
                        <a:moveTo>
                          <a:pt x="0" y="0"/>
                        </a:moveTo>
                        <a:lnTo>
                          <a:pt x="49" y="68"/>
                        </a:lnTo>
                        <a:lnTo>
                          <a:pt x="99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134" name="Group 36"/>
                <p:cNvGrpSpPr>
                  <a:grpSpLocks/>
                </p:cNvGrpSpPr>
                <p:nvPr/>
              </p:nvGrpSpPr>
              <p:grpSpPr bwMode="auto">
                <a:xfrm>
                  <a:off x="3209" y="774"/>
                  <a:ext cx="99" cy="69"/>
                  <a:chOff x="3209" y="774"/>
                  <a:chExt cx="99" cy="69"/>
                </a:xfrm>
              </p:grpSpPr>
              <p:sp>
                <p:nvSpPr>
                  <p:cNvPr id="138" name="Line 34"/>
                  <p:cNvSpPr>
                    <a:spLocks noChangeShapeType="1"/>
                  </p:cNvSpPr>
                  <p:nvPr/>
                </p:nvSpPr>
                <p:spPr bwMode="auto">
                  <a:xfrm>
                    <a:off x="3258" y="774"/>
                    <a:ext cx="0" cy="68"/>
                  </a:xfrm>
                  <a:prstGeom prst="line">
                    <a:avLst/>
                  </a:prstGeom>
                  <a:noFill/>
                  <a:ln w="12700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39" name="Freeform 35"/>
                  <p:cNvSpPr>
                    <a:spLocks/>
                  </p:cNvSpPr>
                  <p:nvPr/>
                </p:nvSpPr>
                <p:spPr bwMode="auto">
                  <a:xfrm>
                    <a:off x="3209" y="775"/>
                    <a:ext cx="99" cy="68"/>
                  </a:xfrm>
                  <a:custGeom>
                    <a:avLst/>
                    <a:gdLst>
                      <a:gd name="T0" fmla="*/ 0 w 99"/>
                      <a:gd name="T1" fmla="*/ 0 h 68"/>
                      <a:gd name="T2" fmla="*/ 50 w 99"/>
                      <a:gd name="T3" fmla="*/ 68 h 68"/>
                      <a:gd name="T4" fmla="*/ 99 w 99"/>
                      <a:gd name="T5" fmla="*/ 0 h 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99" h="68">
                        <a:moveTo>
                          <a:pt x="0" y="0"/>
                        </a:moveTo>
                        <a:lnTo>
                          <a:pt x="50" y="68"/>
                        </a:lnTo>
                        <a:lnTo>
                          <a:pt x="99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135" name="Group 39"/>
                <p:cNvGrpSpPr>
                  <a:grpSpLocks/>
                </p:cNvGrpSpPr>
                <p:nvPr/>
              </p:nvGrpSpPr>
              <p:grpSpPr bwMode="auto">
                <a:xfrm>
                  <a:off x="2860" y="774"/>
                  <a:ext cx="99" cy="69"/>
                  <a:chOff x="2860" y="774"/>
                  <a:chExt cx="99" cy="69"/>
                </a:xfrm>
              </p:grpSpPr>
              <p:sp>
                <p:nvSpPr>
                  <p:cNvPr id="136" name="Line 37"/>
                  <p:cNvSpPr>
                    <a:spLocks noChangeShapeType="1"/>
                  </p:cNvSpPr>
                  <p:nvPr/>
                </p:nvSpPr>
                <p:spPr bwMode="auto">
                  <a:xfrm>
                    <a:off x="2909" y="774"/>
                    <a:ext cx="0" cy="68"/>
                  </a:xfrm>
                  <a:prstGeom prst="line">
                    <a:avLst/>
                  </a:prstGeom>
                  <a:noFill/>
                  <a:ln w="12700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37" name="Freeform 38"/>
                  <p:cNvSpPr>
                    <a:spLocks/>
                  </p:cNvSpPr>
                  <p:nvPr/>
                </p:nvSpPr>
                <p:spPr bwMode="auto">
                  <a:xfrm>
                    <a:off x="2860" y="775"/>
                    <a:ext cx="99" cy="68"/>
                  </a:xfrm>
                  <a:custGeom>
                    <a:avLst/>
                    <a:gdLst>
                      <a:gd name="T0" fmla="*/ 0 w 99"/>
                      <a:gd name="T1" fmla="*/ 0 h 68"/>
                      <a:gd name="T2" fmla="*/ 49 w 99"/>
                      <a:gd name="T3" fmla="*/ 68 h 68"/>
                      <a:gd name="T4" fmla="*/ 99 w 99"/>
                      <a:gd name="T5" fmla="*/ 0 h 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99" h="68">
                        <a:moveTo>
                          <a:pt x="0" y="0"/>
                        </a:moveTo>
                        <a:lnTo>
                          <a:pt x="49" y="68"/>
                        </a:lnTo>
                        <a:lnTo>
                          <a:pt x="99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</p:grpSp>
        </p:grpSp>
        <p:grpSp>
          <p:nvGrpSpPr>
            <p:cNvPr id="9" name="Group 44"/>
            <p:cNvGrpSpPr>
              <a:grpSpLocks/>
            </p:cNvGrpSpPr>
            <p:nvPr/>
          </p:nvGrpSpPr>
          <p:grpSpPr bwMode="auto">
            <a:xfrm>
              <a:off x="3835" y="790"/>
              <a:ext cx="3262" cy="936"/>
              <a:chOff x="3835" y="790"/>
              <a:chExt cx="3262" cy="936"/>
            </a:xfrm>
          </p:grpSpPr>
          <p:sp>
            <p:nvSpPr>
              <p:cNvPr id="119" name="Rectangle 42"/>
              <p:cNvSpPr>
                <a:spLocks noChangeArrowheads="1"/>
              </p:cNvSpPr>
              <p:nvPr/>
            </p:nvSpPr>
            <p:spPr bwMode="auto">
              <a:xfrm>
                <a:off x="3840" y="790"/>
                <a:ext cx="60" cy="2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fr-FR" sz="19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 </a:t>
                </a:r>
                <a:endParaRPr kumimoji="0" lang="en-US" altLang="fr-FR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pic>
            <p:nvPicPr>
              <p:cNvPr id="120" name="Picture 4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35" y="790"/>
                <a:ext cx="3262" cy="9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0" name="Rectangle 45"/>
            <p:cNvSpPr>
              <a:spLocks noChangeArrowheads="1"/>
            </p:cNvSpPr>
            <p:nvPr/>
          </p:nvSpPr>
          <p:spPr bwMode="auto">
            <a:xfrm>
              <a:off x="3554" y="896"/>
              <a:ext cx="162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Rectangle 46"/>
            <p:cNvSpPr>
              <a:spLocks noChangeArrowheads="1"/>
            </p:cNvSpPr>
            <p:nvPr/>
          </p:nvSpPr>
          <p:spPr bwMode="auto">
            <a:xfrm>
              <a:off x="3608" y="904"/>
              <a:ext cx="84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6</a:t>
              </a:r>
              <a:endParaRPr kumimoji="0" lang="en-US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" name="Rectangle 47"/>
            <p:cNvSpPr>
              <a:spLocks noChangeArrowheads="1"/>
            </p:cNvSpPr>
            <p:nvPr/>
          </p:nvSpPr>
          <p:spPr bwMode="auto">
            <a:xfrm>
              <a:off x="3093" y="1610"/>
              <a:ext cx="162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13" name="Group 80"/>
            <p:cNvGrpSpPr>
              <a:grpSpLocks/>
            </p:cNvGrpSpPr>
            <p:nvPr/>
          </p:nvGrpSpPr>
          <p:grpSpPr bwMode="auto">
            <a:xfrm>
              <a:off x="2860" y="774"/>
              <a:ext cx="681" cy="861"/>
              <a:chOff x="2860" y="774"/>
              <a:chExt cx="681" cy="861"/>
            </a:xfrm>
          </p:grpSpPr>
          <p:sp>
            <p:nvSpPr>
              <p:cNvPr id="88" name="Line 49"/>
              <p:cNvSpPr>
                <a:spLocks noChangeShapeType="1"/>
              </p:cNvSpPr>
              <p:nvPr/>
            </p:nvSpPr>
            <p:spPr bwMode="auto">
              <a:xfrm>
                <a:off x="3381" y="845"/>
                <a:ext cx="155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9" name="Line 50"/>
              <p:cNvSpPr>
                <a:spLocks noChangeShapeType="1"/>
              </p:cNvSpPr>
              <p:nvPr/>
            </p:nvSpPr>
            <p:spPr bwMode="auto">
              <a:xfrm>
                <a:off x="3376" y="1028"/>
                <a:ext cx="158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grpSp>
            <p:nvGrpSpPr>
              <p:cNvPr id="90" name="Group 54"/>
              <p:cNvGrpSpPr>
                <a:grpSpLocks/>
              </p:cNvGrpSpPr>
              <p:nvPr/>
            </p:nvGrpSpPr>
            <p:grpSpPr bwMode="auto">
              <a:xfrm>
                <a:off x="3499" y="851"/>
                <a:ext cx="42" cy="178"/>
                <a:chOff x="3499" y="851"/>
                <a:chExt cx="42" cy="178"/>
              </a:xfrm>
            </p:grpSpPr>
            <p:sp>
              <p:nvSpPr>
                <p:cNvPr id="116" name="Line 51"/>
                <p:cNvSpPr>
                  <a:spLocks noChangeShapeType="1"/>
                </p:cNvSpPr>
                <p:nvPr/>
              </p:nvSpPr>
              <p:spPr bwMode="auto">
                <a:xfrm flipH="1">
                  <a:off x="3519" y="877"/>
                  <a:ext cx="1" cy="12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7" name="Freeform 52"/>
                <p:cNvSpPr>
                  <a:spLocks/>
                </p:cNvSpPr>
                <p:nvPr/>
              </p:nvSpPr>
              <p:spPr bwMode="auto">
                <a:xfrm>
                  <a:off x="3500" y="851"/>
                  <a:ext cx="41" cy="41"/>
                </a:xfrm>
                <a:custGeom>
                  <a:avLst/>
                  <a:gdLst>
                    <a:gd name="T0" fmla="*/ 41 w 41"/>
                    <a:gd name="T1" fmla="*/ 41 h 41"/>
                    <a:gd name="T2" fmla="*/ 21 w 41"/>
                    <a:gd name="T3" fmla="*/ 0 h 41"/>
                    <a:gd name="T4" fmla="*/ 0 w 41"/>
                    <a:gd name="T5" fmla="*/ 41 h 41"/>
                    <a:gd name="T6" fmla="*/ 21 w 41"/>
                    <a:gd name="T7" fmla="*/ 29 h 41"/>
                    <a:gd name="T8" fmla="*/ 41 w 41"/>
                    <a:gd name="T9" fmla="*/ 41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41">
                      <a:moveTo>
                        <a:pt x="41" y="41"/>
                      </a:moveTo>
                      <a:lnTo>
                        <a:pt x="21" y="0"/>
                      </a:lnTo>
                      <a:lnTo>
                        <a:pt x="0" y="41"/>
                      </a:lnTo>
                      <a:lnTo>
                        <a:pt x="21" y="29"/>
                      </a:lnTo>
                      <a:lnTo>
                        <a:pt x="41" y="4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8" name="Freeform 53"/>
                <p:cNvSpPr>
                  <a:spLocks/>
                </p:cNvSpPr>
                <p:nvPr/>
              </p:nvSpPr>
              <p:spPr bwMode="auto">
                <a:xfrm>
                  <a:off x="3499" y="989"/>
                  <a:ext cx="41" cy="40"/>
                </a:xfrm>
                <a:custGeom>
                  <a:avLst/>
                  <a:gdLst>
                    <a:gd name="T0" fmla="*/ 0 w 41"/>
                    <a:gd name="T1" fmla="*/ 0 h 40"/>
                    <a:gd name="T2" fmla="*/ 20 w 41"/>
                    <a:gd name="T3" fmla="*/ 40 h 40"/>
                    <a:gd name="T4" fmla="*/ 41 w 41"/>
                    <a:gd name="T5" fmla="*/ 0 h 40"/>
                    <a:gd name="T6" fmla="*/ 20 w 41"/>
                    <a:gd name="T7" fmla="*/ 12 h 40"/>
                    <a:gd name="T8" fmla="*/ 0 w 41"/>
                    <a:gd name="T9" fmla="*/ 0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40">
                      <a:moveTo>
                        <a:pt x="0" y="0"/>
                      </a:moveTo>
                      <a:lnTo>
                        <a:pt x="20" y="40"/>
                      </a:lnTo>
                      <a:lnTo>
                        <a:pt x="41" y="0"/>
                      </a:lnTo>
                      <a:lnTo>
                        <a:pt x="20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91" name="Group 61"/>
              <p:cNvGrpSpPr>
                <a:grpSpLocks/>
              </p:cNvGrpSpPr>
              <p:nvPr/>
            </p:nvGrpSpPr>
            <p:grpSpPr bwMode="auto">
              <a:xfrm>
                <a:off x="2897" y="844"/>
                <a:ext cx="563" cy="655"/>
                <a:chOff x="2897" y="844"/>
                <a:chExt cx="563" cy="655"/>
              </a:xfrm>
            </p:grpSpPr>
            <p:sp>
              <p:nvSpPr>
                <p:cNvPr id="110" name="Rectangle 55"/>
                <p:cNvSpPr>
                  <a:spLocks noChangeArrowheads="1"/>
                </p:cNvSpPr>
                <p:nvPr/>
              </p:nvSpPr>
              <p:spPr bwMode="auto">
                <a:xfrm>
                  <a:off x="2899" y="1023"/>
                  <a:ext cx="559" cy="474"/>
                </a:xfrm>
                <a:prstGeom prst="rect">
                  <a:avLst/>
                </a:prstGeom>
                <a:solidFill>
                  <a:srgbClr val="FFCC99"/>
                </a:solidFill>
                <a:ln w="1270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1" name="Freeform 56"/>
                <p:cNvSpPr>
                  <a:spLocks/>
                </p:cNvSpPr>
                <p:nvPr/>
              </p:nvSpPr>
              <p:spPr bwMode="auto">
                <a:xfrm>
                  <a:off x="2983" y="1097"/>
                  <a:ext cx="388" cy="228"/>
                </a:xfrm>
                <a:custGeom>
                  <a:avLst/>
                  <a:gdLst>
                    <a:gd name="T0" fmla="*/ 0 w 388"/>
                    <a:gd name="T1" fmla="*/ 0 h 228"/>
                    <a:gd name="T2" fmla="*/ 27 w 388"/>
                    <a:gd name="T3" fmla="*/ 0 h 228"/>
                    <a:gd name="T4" fmla="*/ 27 w 388"/>
                    <a:gd name="T5" fmla="*/ 78 h 228"/>
                    <a:gd name="T6" fmla="*/ 359 w 388"/>
                    <a:gd name="T7" fmla="*/ 78 h 228"/>
                    <a:gd name="T8" fmla="*/ 359 w 388"/>
                    <a:gd name="T9" fmla="*/ 0 h 228"/>
                    <a:gd name="T10" fmla="*/ 388 w 388"/>
                    <a:gd name="T11" fmla="*/ 0 h 228"/>
                    <a:gd name="T12" fmla="*/ 388 w 388"/>
                    <a:gd name="T13" fmla="*/ 228 h 228"/>
                    <a:gd name="T14" fmla="*/ 2 w 388"/>
                    <a:gd name="T15" fmla="*/ 228 h 228"/>
                    <a:gd name="T16" fmla="*/ 0 w 388"/>
                    <a:gd name="T17" fmla="*/ 0 h 2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88" h="228">
                      <a:moveTo>
                        <a:pt x="0" y="0"/>
                      </a:moveTo>
                      <a:lnTo>
                        <a:pt x="27" y="0"/>
                      </a:lnTo>
                      <a:lnTo>
                        <a:pt x="27" y="78"/>
                      </a:lnTo>
                      <a:lnTo>
                        <a:pt x="359" y="78"/>
                      </a:lnTo>
                      <a:lnTo>
                        <a:pt x="359" y="0"/>
                      </a:lnTo>
                      <a:lnTo>
                        <a:pt x="388" y="0"/>
                      </a:lnTo>
                      <a:lnTo>
                        <a:pt x="388" y="228"/>
                      </a:lnTo>
                      <a:lnTo>
                        <a:pt x="2" y="22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2" name="Rectangle 57"/>
                <p:cNvSpPr>
                  <a:spLocks noChangeArrowheads="1"/>
                </p:cNvSpPr>
                <p:nvPr/>
              </p:nvSpPr>
              <p:spPr bwMode="auto">
                <a:xfrm>
                  <a:off x="2951" y="1294"/>
                  <a:ext cx="447" cy="205"/>
                </a:xfrm>
                <a:prstGeom prst="rect">
                  <a:avLst/>
                </a:prstGeom>
                <a:solidFill>
                  <a:srgbClr val="FFCC99"/>
                </a:solidFill>
                <a:ln w="1270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grpSp>
              <p:nvGrpSpPr>
                <p:cNvPr id="113" name="Group 60"/>
                <p:cNvGrpSpPr>
                  <a:grpSpLocks/>
                </p:cNvGrpSpPr>
                <p:nvPr/>
              </p:nvGrpSpPr>
              <p:grpSpPr bwMode="auto">
                <a:xfrm>
                  <a:off x="2897" y="844"/>
                  <a:ext cx="563" cy="186"/>
                  <a:chOff x="2897" y="844"/>
                  <a:chExt cx="563" cy="186"/>
                </a:xfrm>
              </p:grpSpPr>
              <p:sp>
                <p:nvSpPr>
                  <p:cNvPr id="114" name="Rectangle 58"/>
                  <p:cNvSpPr>
                    <a:spLocks noChangeArrowheads="1"/>
                  </p:cNvSpPr>
                  <p:nvPr/>
                </p:nvSpPr>
                <p:spPr bwMode="auto">
                  <a:xfrm>
                    <a:off x="2897" y="844"/>
                    <a:ext cx="562" cy="185"/>
                  </a:xfrm>
                  <a:prstGeom prst="rect">
                    <a:avLst/>
                  </a:prstGeom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15" name="Rectangle 59"/>
                  <p:cNvSpPr>
                    <a:spLocks noChangeArrowheads="1"/>
                  </p:cNvSpPr>
                  <p:nvPr/>
                </p:nvSpPr>
                <p:spPr bwMode="auto">
                  <a:xfrm>
                    <a:off x="2897" y="844"/>
                    <a:ext cx="563" cy="186"/>
                  </a:xfrm>
                  <a:prstGeom prst="rect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</p:grpSp>
          <p:sp>
            <p:nvSpPr>
              <p:cNvPr id="92" name="Line 62"/>
              <p:cNvSpPr>
                <a:spLocks noChangeShapeType="1"/>
              </p:cNvSpPr>
              <p:nvPr/>
            </p:nvSpPr>
            <p:spPr bwMode="auto">
              <a:xfrm>
                <a:off x="2894" y="1459"/>
                <a:ext cx="0" cy="176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3" name="Line 63"/>
              <p:cNvSpPr>
                <a:spLocks noChangeShapeType="1"/>
              </p:cNvSpPr>
              <p:nvPr/>
            </p:nvSpPr>
            <p:spPr bwMode="auto">
              <a:xfrm>
                <a:off x="3454" y="1456"/>
                <a:ext cx="0" cy="176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grpSp>
            <p:nvGrpSpPr>
              <p:cNvPr id="94" name="Group 67"/>
              <p:cNvGrpSpPr>
                <a:grpSpLocks/>
              </p:cNvGrpSpPr>
              <p:nvPr/>
            </p:nvGrpSpPr>
            <p:grpSpPr bwMode="auto">
              <a:xfrm>
                <a:off x="2889" y="1539"/>
                <a:ext cx="566" cy="41"/>
                <a:chOff x="2889" y="1539"/>
                <a:chExt cx="566" cy="41"/>
              </a:xfrm>
            </p:grpSpPr>
            <p:sp>
              <p:nvSpPr>
                <p:cNvPr id="107" name="Line 64"/>
                <p:cNvSpPr>
                  <a:spLocks noChangeShapeType="1"/>
                </p:cNvSpPr>
                <p:nvPr/>
              </p:nvSpPr>
              <p:spPr bwMode="auto">
                <a:xfrm>
                  <a:off x="2914" y="1559"/>
                  <a:ext cx="51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8" name="Freeform 65"/>
                <p:cNvSpPr>
                  <a:spLocks/>
                </p:cNvSpPr>
                <p:nvPr/>
              </p:nvSpPr>
              <p:spPr bwMode="auto">
                <a:xfrm>
                  <a:off x="2889" y="1539"/>
                  <a:ext cx="40" cy="41"/>
                </a:xfrm>
                <a:custGeom>
                  <a:avLst/>
                  <a:gdLst>
                    <a:gd name="T0" fmla="*/ 40 w 40"/>
                    <a:gd name="T1" fmla="*/ 0 h 41"/>
                    <a:gd name="T2" fmla="*/ 0 w 40"/>
                    <a:gd name="T3" fmla="*/ 20 h 41"/>
                    <a:gd name="T4" fmla="*/ 40 w 40"/>
                    <a:gd name="T5" fmla="*/ 41 h 41"/>
                    <a:gd name="T6" fmla="*/ 28 w 40"/>
                    <a:gd name="T7" fmla="*/ 20 h 41"/>
                    <a:gd name="T8" fmla="*/ 40 w 40"/>
                    <a:gd name="T9" fmla="*/ 0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41">
                      <a:moveTo>
                        <a:pt x="40" y="0"/>
                      </a:moveTo>
                      <a:lnTo>
                        <a:pt x="0" y="20"/>
                      </a:lnTo>
                      <a:lnTo>
                        <a:pt x="40" y="41"/>
                      </a:lnTo>
                      <a:lnTo>
                        <a:pt x="28" y="20"/>
                      </a:lnTo>
                      <a:lnTo>
                        <a:pt x="4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9" name="Freeform 66"/>
                <p:cNvSpPr>
                  <a:spLocks/>
                </p:cNvSpPr>
                <p:nvPr/>
              </p:nvSpPr>
              <p:spPr bwMode="auto">
                <a:xfrm>
                  <a:off x="3415" y="1539"/>
                  <a:ext cx="40" cy="41"/>
                </a:xfrm>
                <a:custGeom>
                  <a:avLst/>
                  <a:gdLst>
                    <a:gd name="T0" fmla="*/ 0 w 40"/>
                    <a:gd name="T1" fmla="*/ 41 h 41"/>
                    <a:gd name="T2" fmla="*/ 40 w 40"/>
                    <a:gd name="T3" fmla="*/ 20 h 41"/>
                    <a:gd name="T4" fmla="*/ 0 w 40"/>
                    <a:gd name="T5" fmla="*/ 0 h 41"/>
                    <a:gd name="T6" fmla="*/ 12 w 40"/>
                    <a:gd name="T7" fmla="*/ 20 h 41"/>
                    <a:gd name="T8" fmla="*/ 0 w 40"/>
                    <a:gd name="T9" fmla="*/ 41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41">
                      <a:moveTo>
                        <a:pt x="0" y="41"/>
                      </a:moveTo>
                      <a:lnTo>
                        <a:pt x="40" y="20"/>
                      </a:lnTo>
                      <a:lnTo>
                        <a:pt x="0" y="0"/>
                      </a:lnTo>
                      <a:lnTo>
                        <a:pt x="12" y="20"/>
                      </a:lnTo>
                      <a:lnTo>
                        <a:pt x="0" y="4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95" name="Group 70"/>
              <p:cNvGrpSpPr>
                <a:grpSpLocks/>
              </p:cNvGrpSpPr>
              <p:nvPr/>
            </p:nvGrpSpPr>
            <p:grpSpPr bwMode="auto">
              <a:xfrm>
                <a:off x="3361" y="774"/>
                <a:ext cx="99" cy="69"/>
                <a:chOff x="3361" y="774"/>
                <a:chExt cx="99" cy="69"/>
              </a:xfrm>
            </p:grpSpPr>
            <p:sp>
              <p:nvSpPr>
                <p:cNvPr id="105" name="Line 68"/>
                <p:cNvSpPr>
                  <a:spLocks noChangeShapeType="1"/>
                </p:cNvSpPr>
                <p:nvPr/>
              </p:nvSpPr>
              <p:spPr bwMode="auto">
                <a:xfrm>
                  <a:off x="3410" y="774"/>
                  <a:ext cx="0" cy="68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6" name="Freeform 69"/>
                <p:cNvSpPr>
                  <a:spLocks/>
                </p:cNvSpPr>
                <p:nvPr/>
              </p:nvSpPr>
              <p:spPr bwMode="auto">
                <a:xfrm>
                  <a:off x="3361" y="775"/>
                  <a:ext cx="99" cy="68"/>
                </a:xfrm>
                <a:custGeom>
                  <a:avLst/>
                  <a:gdLst>
                    <a:gd name="T0" fmla="*/ 0 w 99"/>
                    <a:gd name="T1" fmla="*/ 0 h 68"/>
                    <a:gd name="T2" fmla="*/ 50 w 99"/>
                    <a:gd name="T3" fmla="*/ 68 h 68"/>
                    <a:gd name="T4" fmla="*/ 99 w 99"/>
                    <a:gd name="T5" fmla="*/ 0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99" h="68">
                      <a:moveTo>
                        <a:pt x="0" y="0"/>
                      </a:moveTo>
                      <a:lnTo>
                        <a:pt x="50" y="68"/>
                      </a:lnTo>
                      <a:lnTo>
                        <a:pt x="99" y="0"/>
                      </a:lnTo>
                    </a:path>
                  </a:pathLst>
                </a:custGeom>
                <a:noFill/>
                <a:ln w="1270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96" name="Group 73"/>
              <p:cNvGrpSpPr>
                <a:grpSpLocks/>
              </p:cNvGrpSpPr>
              <p:nvPr/>
            </p:nvGrpSpPr>
            <p:grpSpPr bwMode="auto">
              <a:xfrm>
                <a:off x="3030" y="774"/>
                <a:ext cx="99" cy="69"/>
                <a:chOff x="3030" y="774"/>
                <a:chExt cx="99" cy="69"/>
              </a:xfrm>
            </p:grpSpPr>
            <p:sp>
              <p:nvSpPr>
                <p:cNvPr id="103" name="Line 71"/>
                <p:cNvSpPr>
                  <a:spLocks noChangeShapeType="1"/>
                </p:cNvSpPr>
                <p:nvPr/>
              </p:nvSpPr>
              <p:spPr bwMode="auto">
                <a:xfrm>
                  <a:off x="3079" y="774"/>
                  <a:ext cx="0" cy="68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4" name="Freeform 72"/>
                <p:cNvSpPr>
                  <a:spLocks/>
                </p:cNvSpPr>
                <p:nvPr/>
              </p:nvSpPr>
              <p:spPr bwMode="auto">
                <a:xfrm>
                  <a:off x="3030" y="775"/>
                  <a:ext cx="99" cy="68"/>
                </a:xfrm>
                <a:custGeom>
                  <a:avLst/>
                  <a:gdLst>
                    <a:gd name="T0" fmla="*/ 0 w 99"/>
                    <a:gd name="T1" fmla="*/ 0 h 68"/>
                    <a:gd name="T2" fmla="*/ 49 w 99"/>
                    <a:gd name="T3" fmla="*/ 68 h 68"/>
                    <a:gd name="T4" fmla="*/ 99 w 99"/>
                    <a:gd name="T5" fmla="*/ 0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99" h="68">
                      <a:moveTo>
                        <a:pt x="0" y="0"/>
                      </a:moveTo>
                      <a:lnTo>
                        <a:pt x="49" y="68"/>
                      </a:lnTo>
                      <a:lnTo>
                        <a:pt x="99" y="0"/>
                      </a:lnTo>
                    </a:path>
                  </a:pathLst>
                </a:custGeom>
                <a:noFill/>
                <a:ln w="1270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97" name="Group 76"/>
              <p:cNvGrpSpPr>
                <a:grpSpLocks/>
              </p:cNvGrpSpPr>
              <p:nvPr/>
            </p:nvGrpSpPr>
            <p:grpSpPr bwMode="auto">
              <a:xfrm>
                <a:off x="3209" y="774"/>
                <a:ext cx="99" cy="69"/>
                <a:chOff x="3209" y="774"/>
                <a:chExt cx="99" cy="69"/>
              </a:xfrm>
            </p:grpSpPr>
            <p:sp>
              <p:nvSpPr>
                <p:cNvPr id="101" name="Line 74"/>
                <p:cNvSpPr>
                  <a:spLocks noChangeShapeType="1"/>
                </p:cNvSpPr>
                <p:nvPr/>
              </p:nvSpPr>
              <p:spPr bwMode="auto">
                <a:xfrm>
                  <a:off x="3258" y="774"/>
                  <a:ext cx="0" cy="68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2" name="Freeform 75"/>
                <p:cNvSpPr>
                  <a:spLocks/>
                </p:cNvSpPr>
                <p:nvPr/>
              </p:nvSpPr>
              <p:spPr bwMode="auto">
                <a:xfrm>
                  <a:off x="3209" y="775"/>
                  <a:ext cx="99" cy="68"/>
                </a:xfrm>
                <a:custGeom>
                  <a:avLst/>
                  <a:gdLst>
                    <a:gd name="T0" fmla="*/ 0 w 99"/>
                    <a:gd name="T1" fmla="*/ 0 h 68"/>
                    <a:gd name="T2" fmla="*/ 50 w 99"/>
                    <a:gd name="T3" fmla="*/ 68 h 68"/>
                    <a:gd name="T4" fmla="*/ 99 w 99"/>
                    <a:gd name="T5" fmla="*/ 0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99" h="68">
                      <a:moveTo>
                        <a:pt x="0" y="0"/>
                      </a:moveTo>
                      <a:lnTo>
                        <a:pt x="50" y="68"/>
                      </a:lnTo>
                      <a:lnTo>
                        <a:pt x="99" y="0"/>
                      </a:lnTo>
                    </a:path>
                  </a:pathLst>
                </a:custGeom>
                <a:noFill/>
                <a:ln w="1270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98" name="Group 79"/>
              <p:cNvGrpSpPr>
                <a:grpSpLocks/>
              </p:cNvGrpSpPr>
              <p:nvPr/>
            </p:nvGrpSpPr>
            <p:grpSpPr bwMode="auto">
              <a:xfrm>
                <a:off x="2860" y="774"/>
                <a:ext cx="99" cy="69"/>
                <a:chOff x="2860" y="774"/>
                <a:chExt cx="99" cy="69"/>
              </a:xfrm>
            </p:grpSpPr>
            <p:sp>
              <p:nvSpPr>
                <p:cNvPr id="99" name="Line 77"/>
                <p:cNvSpPr>
                  <a:spLocks noChangeShapeType="1"/>
                </p:cNvSpPr>
                <p:nvPr/>
              </p:nvSpPr>
              <p:spPr bwMode="auto">
                <a:xfrm>
                  <a:off x="2909" y="774"/>
                  <a:ext cx="0" cy="68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0" name="Freeform 78"/>
                <p:cNvSpPr>
                  <a:spLocks/>
                </p:cNvSpPr>
                <p:nvPr/>
              </p:nvSpPr>
              <p:spPr bwMode="auto">
                <a:xfrm>
                  <a:off x="2860" y="775"/>
                  <a:ext cx="99" cy="68"/>
                </a:xfrm>
                <a:custGeom>
                  <a:avLst/>
                  <a:gdLst>
                    <a:gd name="T0" fmla="*/ 0 w 99"/>
                    <a:gd name="T1" fmla="*/ 0 h 68"/>
                    <a:gd name="T2" fmla="*/ 49 w 99"/>
                    <a:gd name="T3" fmla="*/ 68 h 68"/>
                    <a:gd name="T4" fmla="*/ 99 w 99"/>
                    <a:gd name="T5" fmla="*/ 0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99" h="68">
                      <a:moveTo>
                        <a:pt x="0" y="0"/>
                      </a:moveTo>
                      <a:lnTo>
                        <a:pt x="49" y="68"/>
                      </a:lnTo>
                      <a:lnTo>
                        <a:pt x="99" y="0"/>
                      </a:lnTo>
                    </a:path>
                  </a:pathLst>
                </a:custGeom>
                <a:noFill/>
                <a:ln w="1270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  <p:sp>
          <p:nvSpPr>
            <p:cNvPr id="14" name="Rectangle 81"/>
            <p:cNvSpPr>
              <a:spLocks noChangeArrowheads="1"/>
            </p:cNvSpPr>
            <p:nvPr/>
          </p:nvSpPr>
          <p:spPr bwMode="auto">
            <a:xfrm>
              <a:off x="3554" y="896"/>
              <a:ext cx="162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Rectangle 82"/>
            <p:cNvSpPr>
              <a:spLocks noChangeArrowheads="1"/>
            </p:cNvSpPr>
            <p:nvPr/>
          </p:nvSpPr>
          <p:spPr bwMode="auto">
            <a:xfrm>
              <a:off x="3608" y="904"/>
              <a:ext cx="84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6</a:t>
              </a:r>
              <a:endParaRPr kumimoji="0" lang="en-US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" name="Rectangle 83"/>
            <p:cNvSpPr>
              <a:spLocks noChangeArrowheads="1"/>
            </p:cNvSpPr>
            <p:nvPr/>
          </p:nvSpPr>
          <p:spPr bwMode="auto">
            <a:xfrm>
              <a:off x="3093" y="1610"/>
              <a:ext cx="162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Line 85"/>
            <p:cNvSpPr>
              <a:spLocks noChangeShapeType="1"/>
            </p:cNvSpPr>
            <p:nvPr/>
          </p:nvSpPr>
          <p:spPr bwMode="auto">
            <a:xfrm>
              <a:off x="3381" y="845"/>
              <a:ext cx="15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Line 86"/>
            <p:cNvSpPr>
              <a:spLocks noChangeShapeType="1"/>
            </p:cNvSpPr>
            <p:nvPr/>
          </p:nvSpPr>
          <p:spPr bwMode="auto">
            <a:xfrm>
              <a:off x="3376" y="1028"/>
              <a:ext cx="15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19" name="Group 90"/>
            <p:cNvGrpSpPr>
              <a:grpSpLocks/>
            </p:cNvGrpSpPr>
            <p:nvPr/>
          </p:nvGrpSpPr>
          <p:grpSpPr bwMode="auto">
            <a:xfrm>
              <a:off x="3499" y="851"/>
              <a:ext cx="42" cy="178"/>
              <a:chOff x="3499" y="851"/>
              <a:chExt cx="42" cy="178"/>
            </a:xfrm>
          </p:grpSpPr>
          <p:sp>
            <p:nvSpPr>
              <p:cNvPr id="85" name="Line 87"/>
              <p:cNvSpPr>
                <a:spLocks noChangeShapeType="1"/>
              </p:cNvSpPr>
              <p:nvPr/>
            </p:nvSpPr>
            <p:spPr bwMode="auto">
              <a:xfrm flipH="1">
                <a:off x="3519" y="877"/>
                <a:ext cx="1" cy="12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6" name="Freeform 88"/>
              <p:cNvSpPr>
                <a:spLocks/>
              </p:cNvSpPr>
              <p:nvPr/>
            </p:nvSpPr>
            <p:spPr bwMode="auto">
              <a:xfrm>
                <a:off x="3500" y="851"/>
                <a:ext cx="41" cy="41"/>
              </a:xfrm>
              <a:custGeom>
                <a:avLst/>
                <a:gdLst>
                  <a:gd name="T0" fmla="*/ 41 w 41"/>
                  <a:gd name="T1" fmla="*/ 41 h 41"/>
                  <a:gd name="T2" fmla="*/ 21 w 41"/>
                  <a:gd name="T3" fmla="*/ 0 h 41"/>
                  <a:gd name="T4" fmla="*/ 0 w 41"/>
                  <a:gd name="T5" fmla="*/ 41 h 41"/>
                  <a:gd name="T6" fmla="*/ 21 w 41"/>
                  <a:gd name="T7" fmla="*/ 29 h 41"/>
                  <a:gd name="T8" fmla="*/ 41 w 41"/>
                  <a:gd name="T9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41">
                    <a:moveTo>
                      <a:pt x="41" y="41"/>
                    </a:moveTo>
                    <a:lnTo>
                      <a:pt x="21" y="0"/>
                    </a:lnTo>
                    <a:lnTo>
                      <a:pt x="0" y="41"/>
                    </a:lnTo>
                    <a:lnTo>
                      <a:pt x="21" y="29"/>
                    </a:lnTo>
                    <a:lnTo>
                      <a:pt x="41" y="4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7" name="Freeform 89"/>
              <p:cNvSpPr>
                <a:spLocks/>
              </p:cNvSpPr>
              <p:nvPr/>
            </p:nvSpPr>
            <p:spPr bwMode="auto">
              <a:xfrm>
                <a:off x="3499" y="989"/>
                <a:ext cx="41" cy="40"/>
              </a:xfrm>
              <a:custGeom>
                <a:avLst/>
                <a:gdLst>
                  <a:gd name="T0" fmla="*/ 0 w 41"/>
                  <a:gd name="T1" fmla="*/ 0 h 40"/>
                  <a:gd name="T2" fmla="*/ 20 w 41"/>
                  <a:gd name="T3" fmla="*/ 40 h 40"/>
                  <a:gd name="T4" fmla="*/ 41 w 41"/>
                  <a:gd name="T5" fmla="*/ 0 h 40"/>
                  <a:gd name="T6" fmla="*/ 20 w 41"/>
                  <a:gd name="T7" fmla="*/ 12 h 40"/>
                  <a:gd name="T8" fmla="*/ 0 w 41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40">
                    <a:moveTo>
                      <a:pt x="0" y="0"/>
                    </a:moveTo>
                    <a:lnTo>
                      <a:pt x="20" y="40"/>
                    </a:lnTo>
                    <a:lnTo>
                      <a:pt x="41" y="0"/>
                    </a:lnTo>
                    <a:lnTo>
                      <a:pt x="20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20" name="Group 97"/>
            <p:cNvGrpSpPr>
              <a:grpSpLocks/>
            </p:cNvGrpSpPr>
            <p:nvPr/>
          </p:nvGrpSpPr>
          <p:grpSpPr bwMode="auto">
            <a:xfrm>
              <a:off x="2897" y="844"/>
              <a:ext cx="563" cy="655"/>
              <a:chOff x="2897" y="844"/>
              <a:chExt cx="563" cy="655"/>
            </a:xfrm>
          </p:grpSpPr>
          <p:sp>
            <p:nvSpPr>
              <p:cNvPr id="79" name="Rectangle 91"/>
              <p:cNvSpPr>
                <a:spLocks noChangeArrowheads="1"/>
              </p:cNvSpPr>
              <p:nvPr/>
            </p:nvSpPr>
            <p:spPr bwMode="auto">
              <a:xfrm>
                <a:off x="2899" y="1023"/>
                <a:ext cx="559" cy="474"/>
              </a:xfrm>
              <a:prstGeom prst="rect">
                <a:avLst/>
              </a:prstGeom>
              <a:solidFill>
                <a:srgbClr val="FFCC99"/>
              </a:solidFill>
              <a:ln w="1270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0" name="Freeform 92"/>
              <p:cNvSpPr>
                <a:spLocks/>
              </p:cNvSpPr>
              <p:nvPr/>
            </p:nvSpPr>
            <p:spPr bwMode="auto">
              <a:xfrm>
                <a:off x="2983" y="1097"/>
                <a:ext cx="388" cy="228"/>
              </a:xfrm>
              <a:custGeom>
                <a:avLst/>
                <a:gdLst>
                  <a:gd name="T0" fmla="*/ 0 w 388"/>
                  <a:gd name="T1" fmla="*/ 0 h 228"/>
                  <a:gd name="T2" fmla="*/ 27 w 388"/>
                  <a:gd name="T3" fmla="*/ 0 h 228"/>
                  <a:gd name="T4" fmla="*/ 27 w 388"/>
                  <a:gd name="T5" fmla="*/ 78 h 228"/>
                  <a:gd name="T6" fmla="*/ 359 w 388"/>
                  <a:gd name="T7" fmla="*/ 78 h 228"/>
                  <a:gd name="T8" fmla="*/ 359 w 388"/>
                  <a:gd name="T9" fmla="*/ 0 h 228"/>
                  <a:gd name="T10" fmla="*/ 388 w 388"/>
                  <a:gd name="T11" fmla="*/ 0 h 228"/>
                  <a:gd name="T12" fmla="*/ 388 w 388"/>
                  <a:gd name="T13" fmla="*/ 228 h 228"/>
                  <a:gd name="T14" fmla="*/ 2 w 388"/>
                  <a:gd name="T15" fmla="*/ 228 h 228"/>
                  <a:gd name="T16" fmla="*/ 0 w 388"/>
                  <a:gd name="T17" fmla="*/ 0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8" h="228">
                    <a:moveTo>
                      <a:pt x="0" y="0"/>
                    </a:moveTo>
                    <a:lnTo>
                      <a:pt x="27" y="0"/>
                    </a:lnTo>
                    <a:lnTo>
                      <a:pt x="27" y="78"/>
                    </a:lnTo>
                    <a:lnTo>
                      <a:pt x="359" y="78"/>
                    </a:lnTo>
                    <a:lnTo>
                      <a:pt x="359" y="0"/>
                    </a:lnTo>
                    <a:lnTo>
                      <a:pt x="388" y="0"/>
                    </a:lnTo>
                    <a:lnTo>
                      <a:pt x="388" y="228"/>
                    </a:lnTo>
                    <a:lnTo>
                      <a:pt x="2" y="2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1" name="Rectangle 93"/>
              <p:cNvSpPr>
                <a:spLocks noChangeArrowheads="1"/>
              </p:cNvSpPr>
              <p:nvPr/>
            </p:nvSpPr>
            <p:spPr bwMode="auto">
              <a:xfrm>
                <a:off x="2951" y="1294"/>
                <a:ext cx="447" cy="205"/>
              </a:xfrm>
              <a:prstGeom prst="rect">
                <a:avLst/>
              </a:prstGeom>
              <a:solidFill>
                <a:srgbClr val="FFCC99"/>
              </a:solidFill>
              <a:ln w="1270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grpSp>
            <p:nvGrpSpPr>
              <p:cNvPr id="82" name="Group 96"/>
              <p:cNvGrpSpPr>
                <a:grpSpLocks/>
              </p:cNvGrpSpPr>
              <p:nvPr/>
            </p:nvGrpSpPr>
            <p:grpSpPr bwMode="auto">
              <a:xfrm>
                <a:off x="2897" y="844"/>
                <a:ext cx="563" cy="186"/>
                <a:chOff x="2897" y="844"/>
                <a:chExt cx="563" cy="186"/>
              </a:xfrm>
            </p:grpSpPr>
            <p:sp>
              <p:nvSpPr>
                <p:cNvPr id="83" name="Rectangle 94"/>
                <p:cNvSpPr>
                  <a:spLocks noChangeArrowheads="1"/>
                </p:cNvSpPr>
                <p:nvPr/>
              </p:nvSpPr>
              <p:spPr bwMode="auto">
                <a:xfrm>
                  <a:off x="2897" y="844"/>
                  <a:ext cx="562" cy="185"/>
                </a:xfrm>
                <a:prstGeom prst="rect">
                  <a:avLst/>
                </a:prstGeom>
                <a:blipFill dpi="0" rotWithShape="0">
                  <a:blip r:embed="rId2"/>
                  <a:srcRect/>
                  <a:tile tx="0" ty="0" sx="100000" sy="100000" flip="none" algn="tl"/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4" name="Rectangle 95"/>
                <p:cNvSpPr>
                  <a:spLocks noChangeArrowheads="1"/>
                </p:cNvSpPr>
                <p:nvPr/>
              </p:nvSpPr>
              <p:spPr bwMode="auto">
                <a:xfrm>
                  <a:off x="2897" y="844"/>
                  <a:ext cx="563" cy="186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  <p:sp>
          <p:nvSpPr>
            <p:cNvPr id="21" name="Line 98"/>
            <p:cNvSpPr>
              <a:spLocks noChangeShapeType="1"/>
            </p:cNvSpPr>
            <p:nvPr/>
          </p:nvSpPr>
          <p:spPr bwMode="auto">
            <a:xfrm>
              <a:off x="2894" y="1459"/>
              <a:ext cx="0" cy="176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Line 99"/>
            <p:cNvSpPr>
              <a:spLocks noChangeShapeType="1"/>
            </p:cNvSpPr>
            <p:nvPr/>
          </p:nvSpPr>
          <p:spPr bwMode="auto">
            <a:xfrm>
              <a:off x="3454" y="1456"/>
              <a:ext cx="0" cy="176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23" name="Group 103"/>
            <p:cNvGrpSpPr>
              <a:grpSpLocks/>
            </p:cNvGrpSpPr>
            <p:nvPr/>
          </p:nvGrpSpPr>
          <p:grpSpPr bwMode="auto">
            <a:xfrm>
              <a:off x="2889" y="1539"/>
              <a:ext cx="566" cy="41"/>
              <a:chOff x="2889" y="1539"/>
              <a:chExt cx="566" cy="41"/>
            </a:xfrm>
          </p:grpSpPr>
          <p:sp>
            <p:nvSpPr>
              <p:cNvPr id="76" name="Line 100"/>
              <p:cNvSpPr>
                <a:spLocks noChangeShapeType="1"/>
              </p:cNvSpPr>
              <p:nvPr/>
            </p:nvSpPr>
            <p:spPr bwMode="auto">
              <a:xfrm>
                <a:off x="2914" y="1559"/>
                <a:ext cx="515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7" name="Freeform 101"/>
              <p:cNvSpPr>
                <a:spLocks/>
              </p:cNvSpPr>
              <p:nvPr/>
            </p:nvSpPr>
            <p:spPr bwMode="auto">
              <a:xfrm>
                <a:off x="2889" y="1539"/>
                <a:ext cx="40" cy="41"/>
              </a:xfrm>
              <a:custGeom>
                <a:avLst/>
                <a:gdLst>
                  <a:gd name="T0" fmla="*/ 40 w 40"/>
                  <a:gd name="T1" fmla="*/ 0 h 41"/>
                  <a:gd name="T2" fmla="*/ 0 w 40"/>
                  <a:gd name="T3" fmla="*/ 20 h 41"/>
                  <a:gd name="T4" fmla="*/ 40 w 40"/>
                  <a:gd name="T5" fmla="*/ 41 h 41"/>
                  <a:gd name="T6" fmla="*/ 28 w 40"/>
                  <a:gd name="T7" fmla="*/ 20 h 41"/>
                  <a:gd name="T8" fmla="*/ 40 w 40"/>
                  <a:gd name="T9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41">
                    <a:moveTo>
                      <a:pt x="40" y="0"/>
                    </a:moveTo>
                    <a:lnTo>
                      <a:pt x="0" y="20"/>
                    </a:lnTo>
                    <a:lnTo>
                      <a:pt x="40" y="41"/>
                    </a:lnTo>
                    <a:lnTo>
                      <a:pt x="28" y="20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8" name="Freeform 102"/>
              <p:cNvSpPr>
                <a:spLocks/>
              </p:cNvSpPr>
              <p:nvPr/>
            </p:nvSpPr>
            <p:spPr bwMode="auto">
              <a:xfrm>
                <a:off x="3415" y="1539"/>
                <a:ext cx="40" cy="41"/>
              </a:xfrm>
              <a:custGeom>
                <a:avLst/>
                <a:gdLst>
                  <a:gd name="T0" fmla="*/ 0 w 40"/>
                  <a:gd name="T1" fmla="*/ 41 h 41"/>
                  <a:gd name="T2" fmla="*/ 40 w 40"/>
                  <a:gd name="T3" fmla="*/ 20 h 41"/>
                  <a:gd name="T4" fmla="*/ 0 w 40"/>
                  <a:gd name="T5" fmla="*/ 0 h 41"/>
                  <a:gd name="T6" fmla="*/ 12 w 40"/>
                  <a:gd name="T7" fmla="*/ 20 h 41"/>
                  <a:gd name="T8" fmla="*/ 0 w 40"/>
                  <a:gd name="T9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41">
                    <a:moveTo>
                      <a:pt x="0" y="41"/>
                    </a:moveTo>
                    <a:lnTo>
                      <a:pt x="40" y="20"/>
                    </a:lnTo>
                    <a:lnTo>
                      <a:pt x="0" y="0"/>
                    </a:lnTo>
                    <a:lnTo>
                      <a:pt x="12" y="20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24" name="Group 106"/>
            <p:cNvGrpSpPr>
              <a:grpSpLocks/>
            </p:cNvGrpSpPr>
            <p:nvPr/>
          </p:nvGrpSpPr>
          <p:grpSpPr bwMode="auto">
            <a:xfrm>
              <a:off x="3361" y="774"/>
              <a:ext cx="99" cy="69"/>
              <a:chOff x="3361" y="774"/>
              <a:chExt cx="99" cy="69"/>
            </a:xfrm>
          </p:grpSpPr>
          <p:sp>
            <p:nvSpPr>
              <p:cNvPr id="74" name="Line 104"/>
              <p:cNvSpPr>
                <a:spLocks noChangeShapeType="1"/>
              </p:cNvSpPr>
              <p:nvPr/>
            </p:nvSpPr>
            <p:spPr bwMode="auto">
              <a:xfrm>
                <a:off x="3410" y="774"/>
                <a:ext cx="0" cy="68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5" name="Freeform 105"/>
              <p:cNvSpPr>
                <a:spLocks/>
              </p:cNvSpPr>
              <p:nvPr/>
            </p:nvSpPr>
            <p:spPr bwMode="auto">
              <a:xfrm>
                <a:off x="3361" y="775"/>
                <a:ext cx="99" cy="68"/>
              </a:xfrm>
              <a:custGeom>
                <a:avLst/>
                <a:gdLst>
                  <a:gd name="T0" fmla="*/ 0 w 99"/>
                  <a:gd name="T1" fmla="*/ 0 h 68"/>
                  <a:gd name="T2" fmla="*/ 50 w 99"/>
                  <a:gd name="T3" fmla="*/ 68 h 68"/>
                  <a:gd name="T4" fmla="*/ 99 w 99"/>
                  <a:gd name="T5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9" h="68">
                    <a:moveTo>
                      <a:pt x="0" y="0"/>
                    </a:moveTo>
                    <a:lnTo>
                      <a:pt x="50" y="68"/>
                    </a:lnTo>
                    <a:lnTo>
                      <a:pt x="99" y="0"/>
                    </a:lnTo>
                  </a:path>
                </a:pathLst>
              </a:custGeom>
              <a:noFill/>
              <a:ln w="1270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25" name="Group 109"/>
            <p:cNvGrpSpPr>
              <a:grpSpLocks/>
            </p:cNvGrpSpPr>
            <p:nvPr/>
          </p:nvGrpSpPr>
          <p:grpSpPr bwMode="auto">
            <a:xfrm>
              <a:off x="3030" y="774"/>
              <a:ext cx="99" cy="69"/>
              <a:chOff x="3030" y="774"/>
              <a:chExt cx="99" cy="69"/>
            </a:xfrm>
          </p:grpSpPr>
          <p:sp>
            <p:nvSpPr>
              <p:cNvPr id="72" name="Line 107"/>
              <p:cNvSpPr>
                <a:spLocks noChangeShapeType="1"/>
              </p:cNvSpPr>
              <p:nvPr/>
            </p:nvSpPr>
            <p:spPr bwMode="auto">
              <a:xfrm>
                <a:off x="3079" y="774"/>
                <a:ext cx="0" cy="68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3" name="Freeform 108"/>
              <p:cNvSpPr>
                <a:spLocks/>
              </p:cNvSpPr>
              <p:nvPr/>
            </p:nvSpPr>
            <p:spPr bwMode="auto">
              <a:xfrm>
                <a:off x="3030" y="775"/>
                <a:ext cx="99" cy="68"/>
              </a:xfrm>
              <a:custGeom>
                <a:avLst/>
                <a:gdLst>
                  <a:gd name="T0" fmla="*/ 0 w 99"/>
                  <a:gd name="T1" fmla="*/ 0 h 68"/>
                  <a:gd name="T2" fmla="*/ 49 w 99"/>
                  <a:gd name="T3" fmla="*/ 68 h 68"/>
                  <a:gd name="T4" fmla="*/ 99 w 99"/>
                  <a:gd name="T5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9" h="68">
                    <a:moveTo>
                      <a:pt x="0" y="0"/>
                    </a:moveTo>
                    <a:lnTo>
                      <a:pt x="49" y="68"/>
                    </a:lnTo>
                    <a:lnTo>
                      <a:pt x="99" y="0"/>
                    </a:lnTo>
                  </a:path>
                </a:pathLst>
              </a:custGeom>
              <a:noFill/>
              <a:ln w="1270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26" name="Group 112"/>
            <p:cNvGrpSpPr>
              <a:grpSpLocks/>
            </p:cNvGrpSpPr>
            <p:nvPr/>
          </p:nvGrpSpPr>
          <p:grpSpPr bwMode="auto">
            <a:xfrm>
              <a:off x="3209" y="774"/>
              <a:ext cx="99" cy="69"/>
              <a:chOff x="3209" y="774"/>
              <a:chExt cx="99" cy="69"/>
            </a:xfrm>
          </p:grpSpPr>
          <p:sp>
            <p:nvSpPr>
              <p:cNvPr id="70" name="Line 110"/>
              <p:cNvSpPr>
                <a:spLocks noChangeShapeType="1"/>
              </p:cNvSpPr>
              <p:nvPr/>
            </p:nvSpPr>
            <p:spPr bwMode="auto">
              <a:xfrm>
                <a:off x="3258" y="774"/>
                <a:ext cx="0" cy="68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1" name="Freeform 111"/>
              <p:cNvSpPr>
                <a:spLocks/>
              </p:cNvSpPr>
              <p:nvPr/>
            </p:nvSpPr>
            <p:spPr bwMode="auto">
              <a:xfrm>
                <a:off x="3209" y="775"/>
                <a:ext cx="99" cy="68"/>
              </a:xfrm>
              <a:custGeom>
                <a:avLst/>
                <a:gdLst>
                  <a:gd name="T0" fmla="*/ 0 w 99"/>
                  <a:gd name="T1" fmla="*/ 0 h 68"/>
                  <a:gd name="T2" fmla="*/ 50 w 99"/>
                  <a:gd name="T3" fmla="*/ 68 h 68"/>
                  <a:gd name="T4" fmla="*/ 99 w 99"/>
                  <a:gd name="T5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9" h="68">
                    <a:moveTo>
                      <a:pt x="0" y="0"/>
                    </a:moveTo>
                    <a:lnTo>
                      <a:pt x="50" y="68"/>
                    </a:lnTo>
                    <a:lnTo>
                      <a:pt x="99" y="0"/>
                    </a:lnTo>
                  </a:path>
                </a:pathLst>
              </a:custGeom>
              <a:noFill/>
              <a:ln w="1270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27" name="Group 115"/>
            <p:cNvGrpSpPr>
              <a:grpSpLocks/>
            </p:cNvGrpSpPr>
            <p:nvPr/>
          </p:nvGrpSpPr>
          <p:grpSpPr bwMode="auto">
            <a:xfrm>
              <a:off x="2860" y="774"/>
              <a:ext cx="99" cy="69"/>
              <a:chOff x="2860" y="774"/>
              <a:chExt cx="99" cy="69"/>
            </a:xfrm>
          </p:grpSpPr>
          <p:sp>
            <p:nvSpPr>
              <p:cNvPr id="68" name="Line 113"/>
              <p:cNvSpPr>
                <a:spLocks noChangeShapeType="1"/>
              </p:cNvSpPr>
              <p:nvPr/>
            </p:nvSpPr>
            <p:spPr bwMode="auto">
              <a:xfrm>
                <a:off x="2909" y="774"/>
                <a:ext cx="0" cy="68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9" name="Freeform 114"/>
              <p:cNvSpPr>
                <a:spLocks/>
              </p:cNvSpPr>
              <p:nvPr/>
            </p:nvSpPr>
            <p:spPr bwMode="auto">
              <a:xfrm>
                <a:off x="2860" y="775"/>
                <a:ext cx="99" cy="68"/>
              </a:xfrm>
              <a:custGeom>
                <a:avLst/>
                <a:gdLst>
                  <a:gd name="T0" fmla="*/ 0 w 99"/>
                  <a:gd name="T1" fmla="*/ 0 h 68"/>
                  <a:gd name="T2" fmla="*/ 49 w 99"/>
                  <a:gd name="T3" fmla="*/ 68 h 68"/>
                  <a:gd name="T4" fmla="*/ 99 w 99"/>
                  <a:gd name="T5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9" h="68">
                    <a:moveTo>
                      <a:pt x="0" y="0"/>
                    </a:moveTo>
                    <a:lnTo>
                      <a:pt x="49" y="68"/>
                    </a:lnTo>
                    <a:lnTo>
                      <a:pt x="99" y="0"/>
                    </a:lnTo>
                  </a:path>
                </a:pathLst>
              </a:custGeom>
              <a:noFill/>
              <a:ln w="1270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28" name="Line 116"/>
            <p:cNvSpPr>
              <a:spLocks noChangeShapeType="1"/>
            </p:cNvSpPr>
            <p:nvPr/>
          </p:nvSpPr>
          <p:spPr bwMode="auto">
            <a:xfrm>
              <a:off x="3381" y="845"/>
              <a:ext cx="15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" name="Line 117"/>
            <p:cNvSpPr>
              <a:spLocks noChangeShapeType="1"/>
            </p:cNvSpPr>
            <p:nvPr/>
          </p:nvSpPr>
          <p:spPr bwMode="auto">
            <a:xfrm>
              <a:off x="3376" y="1028"/>
              <a:ext cx="15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30" name="Group 121"/>
            <p:cNvGrpSpPr>
              <a:grpSpLocks/>
            </p:cNvGrpSpPr>
            <p:nvPr/>
          </p:nvGrpSpPr>
          <p:grpSpPr bwMode="auto">
            <a:xfrm>
              <a:off x="3499" y="851"/>
              <a:ext cx="42" cy="178"/>
              <a:chOff x="3499" y="851"/>
              <a:chExt cx="42" cy="178"/>
            </a:xfrm>
          </p:grpSpPr>
          <p:sp>
            <p:nvSpPr>
              <p:cNvPr id="65" name="Line 118"/>
              <p:cNvSpPr>
                <a:spLocks noChangeShapeType="1"/>
              </p:cNvSpPr>
              <p:nvPr/>
            </p:nvSpPr>
            <p:spPr bwMode="auto">
              <a:xfrm flipH="1">
                <a:off x="3519" y="877"/>
                <a:ext cx="1" cy="12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6" name="Freeform 119"/>
              <p:cNvSpPr>
                <a:spLocks/>
              </p:cNvSpPr>
              <p:nvPr/>
            </p:nvSpPr>
            <p:spPr bwMode="auto">
              <a:xfrm>
                <a:off x="3500" y="851"/>
                <a:ext cx="41" cy="41"/>
              </a:xfrm>
              <a:custGeom>
                <a:avLst/>
                <a:gdLst>
                  <a:gd name="T0" fmla="*/ 41 w 41"/>
                  <a:gd name="T1" fmla="*/ 41 h 41"/>
                  <a:gd name="T2" fmla="*/ 21 w 41"/>
                  <a:gd name="T3" fmla="*/ 0 h 41"/>
                  <a:gd name="T4" fmla="*/ 0 w 41"/>
                  <a:gd name="T5" fmla="*/ 41 h 41"/>
                  <a:gd name="T6" fmla="*/ 21 w 41"/>
                  <a:gd name="T7" fmla="*/ 29 h 41"/>
                  <a:gd name="T8" fmla="*/ 41 w 41"/>
                  <a:gd name="T9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41">
                    <a:moveTo>
                      <a:pt x="41" y="41"/>
                    </a:moveTo>
                    <a:lnTo>
                      <a:pt x="21" y="0"/>
                    </a:lnTo>
                    <a:lnTo>
                      <a:pt x="0" y="41"/>
                    </a:lnTo>
                    <a:lnTo>
                      <a:pt x="21" y="29"/>
                    </a:lnTo>
                    <a:lnTo>
                      <a:pt x="41" y="4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7" name="Freeform 120"/>
              <p:cNvSpPr>
                <a:spLocks/>
              </p:cNvSpPr>
              <p:nvPr/>
            </p:nvSpPr>
            <p:spPr bwMode="auto">
              <a:xfrm>
                <a:off x="3499" y="989"/>
                <a:ext cx="41" cy="40"/>
              </a:xfrm>
              <a:custGeom>
                <a:avLst/>
                <a:gdLst>
                  <a:gd name="T0" fmla="*/ 0 w 41"/>
                  <a:gd name="T1" fmla="*/ 0 h 40"/>
                  <a:gd name="T2" fmla="*/ 20 w 41"/>
                  <a:gd name="T3" fmla="*/ 40 h 40"/>
                  <a:gd name="T4" fmla="*/ 41 w 41"/>
                  <a:gd name="T5" fmla="*/ 0 h 40"/>
                  <a:gd name="T6" fmla="*/ 20 w 41"/>
                  <a:gd name="T7" fmla="*/ 12 h 40"/>
                  <a:gd name="T8" fmla="*/ 0 w 41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40">
                    <a:moveTo>
                      <a:pt x="0" y="0"/>
                    </a:moveTo>
                    <a:lnTo>
                      <a:pt x="20" y="40"/>
                    </a:lnTo>
                    <a:lnTo>
                      <a:pt x="41" y="0"/>
                    </a:lnTo>
                    <a:lnTo>
                      <a:pt x="20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31" name="Group 155"/>
            <p:cNvGrpSpPr>
              <a:grpSpLocks/>
            </p:cNvGrpSpPr>
            <p:nvPr/>
          </p:nvGrpSpPr>
          <p:grpSpPr bwMode="auto">
            <a:xfrm>
              <a:off x="2855" y="518"/>
              <a:ext cx="4338" cy="1229"/>
              <a:chOff x="2855" y="518"/>
              <a:chExt cx="4338" cy="1229"/>
            </a:xfrm>
          </p:grpSpPr>
          <p:sp>
            <p:nvSpPr>
              <p:cNvPr id="32" name="Rectangle 122"/>
              <p:cNvSpPr>
                <a:spLocks noChangeArrowheads="1"/>
              </p:cNvSpPr>
              <p:nvPr/>
            </p:nvSpPr>
            <p:spPr bwMode="auto">
              <a:xfrm>
                <a:off x="2899" y="1023"/>
                <a:ext cx="559" cy="474"/>
              </a:xfrm>
              <a:prstGeom prst="rect">
                <a:avLst/>
              </a:prstGeom>
              <a:solidFill>
                <a:srgbClr val="FFCC99"/>
              </a:solidFill>
              <a:ln w="1270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3" name="Freeform 123"/>
              <p:cNvSpPr>
                <a:spLocks/>
              </p:cNvSpPr>
              <p:nvPr/>
            </p:nvSpPr>
            <p:spPr bwMode="auto">
              <a:xfrm>
                <a:off x="2983" y="1097"/>
                <a:ext cx="388" cy="228"/>
              </a:xfrm>
              <a:custGeom>
                <a:avLst/>
                <a:gdLst>
                  <a:gd name="T0" fmla="*/ 0 w 388"/>
                  <a:gd name="T1" fmla="*/ 0 h 228"/>
                  <a:gd name="T2" fmla="*/ 27 w 388"/>
                  <a:gd name="T3" fmla="*/ 0 h 228"/>
                  <a:gd name="T4" fmla="*/ 27 w 388"/>
                  <a:gd name="T5" fmla="*/ 78 h 228"/>
                  <a:gd name="T6" fmla="*/ 359 w 388"/>
                  <a:gd name="T7" fmla="*/ 78 h 228"/>
                  <a:gd name="T8" fmla="*/ 359 w 388"/>
                  <a:gd name="T9" fmla="*/ 0 h 228"/>
                  <a:gd name="T10" fmla="*/ 388 w 388"/>
                  <a:gd name="T11" fmla="*/ 0 h 228"/>
                  <a:gd name="T12" fmla="*/ 388 w 388"/>
                  <a:gd name="T13" fmla="*/ 228 h 228"/>
                  <a:gd name="T14" fmla="*/ 2 w 388"/>
                  <a:gd name="T15" fmla="*/ 228 h 228"/>
                  <a:gd name="T16" fmla="*/ 0 w 388"/>
                  <a:gd name="T17" fmla="*/ 0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8" h="228">
                    <a:moveTo>
                      <a:pt x="0" y="0"/>
                    </a:moveTo>
                    <a:lnTo>
                      <a:pt x="27" y="0"/>
                    </a:lnTo>
                    <a:lnTo>
                      <a:pt x="27" y="78"/>
                    </a:lnTo>
                    <a:lnTo>
                      <a:pt x="359" y="78"/>
                    </a:lnTo>
                    <a:lnTo>
                      <a:pt x="359" y="0"/>
                    </a:lnTo>
                    <a:lnTo>
                      <a:pt x="388" y="0"/>
                    </a:lnTo>
                    <a:lnTo>
                      <a:pt x="388" y="228"/>
                    </a:lnTo>
                    <a:lnTo>
                      <a:pt x="2" y="2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4" name="Rectangle 124"/>
              <p:cNvSpPr>
                <a:spLocks noChangeArrowheads="1"/>
              </p:cNvSpPr>
              <p:nvPr/>
            </p:nvSpPr>
            <p:spPr bwMode="auto">
              <a:xfrm>
                <a:off x="2951" y="1294"/>
                <a:ext cx="447" cy="205"/>
              </a:xfrm>
              <a:prstGeom prst="rect">
                <a:avLst/>
              </a:prstGeom>
              <a:solidFill>
                <a:srgbClr val="FFCC99"/>
              </a:solidFill>
              <a:ln w="1270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grpSp>
            <p:nvGrpSpPr>
              <p:cNvPr id="35" name="Group 127"/>
              <p:cNvGrpSpPr>
                <a:grpSpLocks/>
              </p:cNvGrpSpPr>
              <p:nvPr/>
            </p:nvGrpSpPr>
            <p:grpSpPr bwMode="auto">
              <a:xfrm>
                <a:off x="2897" y="844"/>
                <a:ext cx="563" cy="186"/>
                <a:chOff x="2897" y="844"/>
                <a:chExt cx="563" cy="186"/>
              </a:xfrm>
            </p:grpSpPr>
            <p:sp>
              <p:nvSpPr>
                <p:cNvPr id="63" name="Rectangle 125"/>
                <p:cNvSpPr>
                  <a:spLocks noChangeArrowheads="1"/>
                </p:cNvSpPr>
                <p:nvPr/>
              </p:nvSpPr>
              <p:spPr bwMode="auto">
                <a:xfrm>
                  <a:off x="2897" y="844"/>
                  <a:ext cx="562" cy="185"/>
                </a:xfrm>
                <a:prstGeom prst="rect">
                  <a:avLst/>
                </a:prstGeom>
                <a:blipFill dpi="0" rotWithShape="0">
                  <a:blip r:embed="rId2"/>
                  <a:srcRect/>
                  <a:tile tx="0" ty="0" sx="100000" sy="100000" flip="none" algn="tl"/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4" name="Rectangle 126"/>
                <p:cNvSpPr>
                  <a:spLocks noChangeArrowheads="1"/>
                </p:cNvSpPr>
                <p:nvPr/>
              </p:nvSpPr>
              <p:spPr bwMode="auto">
                <a:xfrm>
                  <a:off x="2897" y="844"/>
                  <a:ext cx="563" cy="186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sp>
            <p:nvSpPr>
              <p:cNvPr id="36" name="Rectangle 128"/>
              <p:cNvSpPr>
                <a:spLocks noChangeArrowheads="1"/>
              </p:cNvSpPr>
              <p:nvPr/>
            </p:nvSpPr>
            <p:spPr bwMode="auto">
              <a:xfrm>
                <a:off x="2899" y="1023"/>
                <a:ext cx="559" cy="474"/>
              </a:xfrm>
              <a:prstGeom prst="rect">
                <a:avLst/>
              </a:prstGeom>
              <a:solidFill>
                <a:srgbClr val="FFCC99"/>
              </a:solidFill>
              <a:ln w="1270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7" name="Freeform 129"/>
              <p:cNvSpPr>
                <a:spLocks/>
              </p:cNvSpPr>
              <p:nvPr/>
            </p:nvSpPr>
            <p:spPr bwMode="auto">
              <a:xfrm>
                <a:off x="2983" y="1097"/>
                <a:ext cx="388" cy="228"/>
              </a:xfrm>
              <a:custGeom>
                <a:avLst/>
                <a:gdLst>
                  <a:gd name="T0" fmla="*/ 0 w 388"/>
                  <a:gd name="T1" fmla="*/ 0 h 228"/>
                  <a:gd name="T2" fmla="*/ 27 w 388"/>
                  <a:gd name="T3" fmla="*/ 0 h 228"/>
                  <a:gd name="T4" fmla="*/ 27 w 388"/>
                  <a:gd name="T5" fmla="*/ 78 h 228"/>
                  <a:gd name="T6" fmla="*/ 359 w 388"/>
                  <a:gd name="T7" fmla="*/ 78 h 228"/>
                  <a:gd name="T8" fmla="*/ 359 w 388"/>
                  <a:gd name="T9" fmla="*/ 0 h 228"/>
                  <a:gd name="T10" fmla="*/ 388 w 388"/>
                  <a:gd name="T11" fmla="*/ 0 h 228"/>
                  <a:gd name="T12" fmla="*/ 388 w 388"/>
                  <a:gd name="T13" fmla="*/ 228 h 228"/>
                  <a:gd name="T14" fmla="*/ 2 w 388"/>
                  <a:gd name="T15" fmla="*/ 228 h 228"/>
                  <a:gd name="T16" fmla="*/ 0 w 388"/>
                  <a:gd name="T17" fmla="*/ 0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8" h="228">
                    <a:moveTo>
                      <a:pt x="0" y="0"/>
                    </a:moveTo>
                    <a:lnTo>
                      <a:pt x="27" y="0"/>
                    </a:lnTo>
                    <a:lnTo>
                      <a:pt x="27" y="78"/>
                    </a:lnTo>
                    <a:lnTo>
                      <a:pt x="359" y="78"/>
                    </a:lnTo>
                    <a:lnTo>
                      <a:pt x="359" y="0"/>
                    </a:lnTo>
                    <a:lnTo>
                      <a:pt x="388" y="0"/>
                    </a:lnTo>
                    <a:lnTo>
                      <a:pt x="388" y="228"/>
                    </a:lnTo>
                    <a:lnTo>
                      <a:pt x="2" y="2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8" name="Rectangle 130"/>
              <p:cNvSpPr>
                <a:spLocks noChangeArrowheads="1"/>
              </p:cNvSpPr>
              <p:nvPr/>
            </p:nvSpPr>
            <p:spPr bwMode="auto">
              <a:xfrm>
                <a:off x="2951" y="1294"/>
                <a:ext cx="447" cy="205"/>
              </a:xfrm>
              <a:prstGeom prst="rect">
                <a:avLst/>
              </a:prstGeom>
              <a:solidFill>
                <a:srgbClr val="FFCC99"/>
              </a:solidFill>
              <a:ln w="1270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grpSp>
            <p:nvGrpSpPr>
              <p:cNvPr id="39" name="Group 133"/>
              <p:cNvGrpSpPr>
                <a:grpSpLocks/>
              </p:cNvGrpSpPr>
              <p:nvPr/>
            </p:nvGrpSpPr>
            <p:grpSpPr bwMode="auto">
              <a:xfrm>
                <a:off x="2897" y="844"/>
                <a:ext cx="563" cy="186"/>
                <a:chOff x="2897" y="844"/>
                <a:chExt cx="563" cy="186"/>
              </a:xfrm>
            </p:grpSpPr>
            <p:sp>
              <p:nvSpPr>
                <p:cNvPr id="61" name="Rectangle 131"/>
                <p:cNvSpPr>
                  <a:spLocks noChangeArrowheads="1"/>
                </p:cNvSpPr>
                <p:nvPr/>
              </p:nvSpPr>
              <p:spPr bwMode="auto">
                <a:xfrm>
                  <a:off x="2897" y="844"/>
                  <a:ext cx="562" cy="185"/>
                </a:xfrm>
                <a:prstGeom prst="rect">
                  <a:avLst/>
                </a:prstGeom>
                <a:blipFill dpi="0" rotWithShape="0">
                  <a:blip r:embed="rId2"/>
                  <a:srcRect/>
                  <a:tile tx="0" ty="0" sx="100000" sy="100000" flip="none" algn="tl"/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2" name="Rectangle 132"/>
                <p:cNvSpPr>
                  <a:spLocks noChangeArrowheads="1"/>
                </p:cNvSpPr>
                <p:nvPr/>
              </p:nvSpPr>
              <p:spPr bwMode="auto">
                <a:xfrm>
                  <a:off x="2897" y="844"/>
                  <a:ext cx="563" cy="186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sp>
            <p:nvSpPr>
              <p:cNvPr id="40" name="Line 134"/>
              <p:cNvSpPr>
                <a:spLocks noChangeShapeType="1"/>
              </p:cNvSpPr>
              <p:nvPr/>
            </p:nvSpPr>
            <p:spPr bwMode="auto">
              <a:xfrm>
                <a:off x="2894" y="1459"/>
                <a:ext cx="0" cy="176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1" name="Line 135"/>
              <p:cNvSpPr>
                <a:spLocks noChangeShapeType="1"/>
              </p:cNvSpPr>
              <p:nvPr/>
            </p:nvSpPr>
            <p:spPr bwMode="auto">
              <a:xfrm>
                <a:off x="3454" y="1456"/>
                <a:ext cx="0" cy="176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grpSp>
            <p:nvGrpSpPr>
              <p:cNvPr id="42" name="Group 139"/>
              <p:cNvGrpSpPr>
                <a:grpSpLocks/>
              </p:cNvGrpSpPr>
              <p:nvPr/>
            </p:nvGrpSpPr>
            <p:grpSpPr bwMode="auto">
              <a:xfrm>
                <a:off x="2889" y="1539"/>
                <a:ext cx="566" cy="41"/>
                <a:chOff x="2889" y="1539"/>
                <a:chExt cx="566" cy="41"/>
              </a:xfrm>
            </p:grpSpPr>
            <p:sp>
              <p:nvSpPr>
                <p:cNvPr id="58" name="Line 136"/>
                <p:cNvSpPr>
                  <a:spLocks noChangeShapeType="1"/>
                </p:cNvSpPr>
                <p:nvPr/>
              </p:nvSpPr>
              <p:spPr bwMode="auto">
                <a:xfrm>
                  <a:off x="2914" y="1559"/>
                  <a:ext cx="51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9" name="Freeform 137"/>
                <p:cNvSpPr>
                  <a:spLocks/>
                </p:cNvSpPr>
                <p:nvPr/>
              </p:nvSpPr>
              <p:spPr bwMode="auto">
                <a:xfrm>
                  <a:off x="2889" y="1539"/>
                  <a:ext cx="40" cy="41"/>
                </a:xfrm>
                <a:custGeom>
                  <a:avLst/>
                  <a:gdLst>
                    <a:gd name="T0" fmla="*/ 40 w 40"/>
                    <a:gd name="T1" fmla="*/ 0 h 41"/>
                    <a:gd name="T2" fmla="*/ 0 w 40"/>
                    <a:gd name="T3" fmla="*/ 20 h 41"/>
                    <a:gd name="T4" fmla="*/ 40 w 40"/>
                    <a:gd name="T5" fmla="*/ 41 h 41"/>
                    <a:gd name="T6" fmla="*/ 28 w 40"/>
                    <a:gd name="T7" fmla="*/ 20 h 41"/>
                    <a:gd name="T8" fmla="*/ 40 w 40"/>
                    <a:gd name="T9" fmla="*/ 0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41">
                      <a:moveTo>
                        <a:pt x="40" y="0"/>
                      </a:moveTo>
                      <a:lnTo>
                        <a:pt x="0" y="20"/>
                      </a:lnTo>
                      <a:lnTo>
                        <a:pt x="40" y="41"/>
                      </a:lnTo>
                      <a:lnTo>
                        <a:pt x="28" y="20"/>
                      </a:lnTo>
                      <a:lnTo>
                        <a:pt x="4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0" name="Freeform 138"/>
                <p:cNvSpPr>
                  <a:spLocks/>
                </p:cNvSpPr>
                <p:nvPr/>
              </p:nvSpPr>
              <p:spPr bwMode="auto">
                <a:xfrm>
                  <a:off x="3415" y="1539"/>
                  <a:ext cx="40" cy="41"/>
                </a:xfrm>
                <a:custGeom>
                  <a:avLst/>
                  <a:gdLst>
                    <a:gd name="T0" fmla="*/ 0 w 40"/>
                    <a:gd name="T1" fmla="*/ 41 h 41"/>
                    <a:gd name="T2" fmla="*/ 40 w 40"/>
                    <a:gd name="T3" fmla="*/ 20 h 41"/>
                    <a:gd name="T4" fmla="*/ 0 w 40"/>
                    <a:gd name="T5" fmla="*/ 0 h 41"/>
                    <a:gd name="T6" fmla="*/ 12 w 40"/>
                    <a:gd name="T7" fmla="*/ 20 h 41"/>
                    <a:gd name="T8" fmla="*/ 0 w 40"/>
                    <a:gd name="T9" fmla="*/ 41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41">
                      <a:moveTo>
                        <a:pt x="0" y="41"/>
                      </a:moveTo>
                      <a:lnTo>
                        <a:pt x="40" y="20"/>
                      </a:lnTo>
                      <a:lnTo>
                        <a:pt x="0" y="0"/>
                      </a:lnTo>
                      <a:lnTo>
                        <a:pt x="12" y="20"/>
                      </a:lnTo>
                      <a:lnTo>
                        <a:pt x="0" y="4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43" name="Group 142"/>
              <p:cNvGrpSpPr>
                <a:grpSpLocks/>
              </p:cNvGrpSpPr>
              <p:nvPr/>
            </p:nvGrpSpPr>
            <p:grpSpPr bwMode="auto">
              <a:xfrm>
                <a:off x="3361" y="774"/>
                <a:ext cx="99" cy="69"/>
                <a:chOff x="3361" y="774"/>
                <a:chExt cx="99" cy="69"/>
              </a:xfrm>
            </p:grpSpPr>
            <p:sp>
              <p:nvSpPr>
                <p:cNvPr id="56" name="Line 140"/>
                <p:cNvSpPr>
                  <a:spLocks noChangeShapeType="1"/>
                </p:cNvSpPr>
                <p:nvPr/>
              </p:nvSpPr>
              <p:spPr bwMode="auto">
                <a:xfrm>
                  <a:off x="3410" y="774"/>
                  <a:ext cx="0" cy="68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7" name="Freeform 141"/>
                <p:cNvSpPr>
                  <a:spLocks/>
                </p:cNvSpPr>
                <p:nvPr/>
              </p:nvSpPr>
              <p:spPr bwMode="auto">
                <a:xfrm>
                  <a:off x="3361" y="775"/>
                  <a:ext cx="99" cy="68"/>
                </a:xfrm>
                <a:custGeom>
                  <a:avLst/>
                  <a:gdLst>
                    <a:gd name="T0" fmla="*/ 0 w 99"/>
                    <a:gd name="T1" fmla="*/ 0 h 68"/>
                    <a:gd name="T2" fmla="*/ 50 w 99"/>
                    <a:gd name="T3" fmla="*/ 68 h 68"/>
                    <a:gd name="T4" fmla="*/ 99 w 99"/>
                    <a:gd name="T5" fmla="*/ 0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99" h="68">
                      <a:moveTo>
                        <a:pt x="0" y="0"/>
                      </a:moveTo>
                      <a:lnTo>
                        <a:pt x="50" y="68"/>
                      </a:lnTo>
                      <a:lnTo>
                        <a:pt x="99" y="0"/>
                      </a:lnTo>
                    </a:path>
                  </a:pathLst>
                </a:custGeom>
                <a:noFill/>
                <a:ln w="1270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44" name="Group 145"/>
              <p:cNvGrpSpPr>
                <a:grpSpLocks/>
              </p:cNvGrpSpPr>
              <p:nvPr/>
            </p:nvGrpSpPr>
            <p:grpSpPr bwMode="auto">
              <a:xfrm>
                <a:off x="3030" y="774"/>
                <a:ext cx="99" cy="69"/>
                <a:chOff x="3030" y="774"/>
                <a:chExt cx="99" cy="69"/>
              </a:xfrm>
            </p:grpSpPr>
            <p:sp>
              <p:nvSpPr>
                <p:cNvPr id="54" name="Line 143"/>
                <p:cNvSpPr>
                  <a:spLocks noChangeShapeType="1"/>
                </p:cNvSpPr>
                <p:nvPr/>
              </p:nvSpPr>
              <p:spPr bwMode="auto">
                <a:xfrm>
                  <a:off x="3079" y="774"/>
                  <a:ext cx="0" cy="68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5" name="Freeform 144"/>
                <p:cNvSpPr>
                  <a:spLocks/>
                </p:cNvSpPr>
                <p:nvPr/>
              </p:nvSpPr>
              <p:spPr bwMode="auto">
                <a:xfrm>
                  <a:off x="3030" y="775"/>
                  <a:ext cx="99" cy="68"/>
                </a:xfrm>
                <a:custGeom>
                  <a:avLst/>
                  <a:gdLst>
                    <a:gd name="T0" fmla="*/ 0 w 99"/>
                    <a:gd name="T1" fmla="*/ 0 h 68"/>
                    <a:gd name="T2" fmla="*/ 49 w 99"/>
                    <a:gd name="T3" fmla="*/ 68 h 68"/>
                    <a:gd name="T4" fmla="*/ 99 w 99"/>
                    <a:gd name="T5" fmla="*/ 0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99" h="68">
                      <a:moveTo>
                        <a:pt x="0" y="0"/>
                      </a:moveTo>
                      <a:lnTo>
                        <a:pt x="49" y="68"/>
                      </a:lnTo>
                      <a:lnTo>
                        <a:pt x="99" y="0"/>
                      </a:lnTo>
                    </a:path>
                  </a:pathLst>
                </a:custGeom>
                <a:noFill/>
                <a:ln w="1270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45" name="Group 148"/>
              <p:cNvGrpSpPr>
                <a:grpSpLocks/>
              </p:cNvGrpSpPr>
              <p:nvPr/>
            </p:nvGrpSpPr>
            <p:grpSpPr bwMode="auto">
              <a:xfrm>
                <a:off x="3209" y="774"/>
                <a:ext cx="99" cy="69"/>
                <a:chOff x="3209" y="774"/>
                <a:chExt cx="99" cy="69"/>
              </a:xfrm>
            </p:grpSpPr>
            <p:sp>
              <p:nvSpPr>
                <p:cNvPr id="52" name="Line 146"/>
                <p:cNvSpPr>
                  <a:spLocks noChangeShapeType="1"/>
                </p:cNvSpPr>
                <p:nvPr/>
              </p:nvSpPr>
              <p:spPr bwMode="auto">
                <a:xfrm>
                  <a:off x="3258" y="774"/>
                  <a:ext cx="0" cy="68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3" name="Freeform 147"/>
                <p:cNvSpPr>
                  <a:spLocks/>
                </p:cNvSpPr>
                <p:nvPr/>
              </p:nvSpPr>
              <p:spPr bwMode="auto">
                <a:xfrm>
                  <a:off x="3209" y="775"/>
                  <a:ext cx="99" cy="68"/>
                </a:xfrm>
                <a:custGeom>
                  <a:avLst/>
                  <a:gdLst>
                    <a:gd name="T0" fmla="*/ 0 w 99"/>
                    <a:gd name="T1" fmla="*/ 0 h 68"/>
                    <a:gd name="T2" fmla="*/ 50 w 99"/>
                    <a:gd name="T3" fmla="*/ 68 h 68"/>
                    <a:gd name="T4" fmla="*/ 99 w 99"/>
                    <a:gd name="T5" fmla="*/ 0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99" h="68">
                      <a:moveTo>
                        <a:pt x="0" y="0"/>
                      </a:moveTo>
                      <a:lnTo>
                        <a:pt x="50" y="68"/>
                      </a:lnTo>
                      <a:lnTo>
                        <a:pt x="99" y="0"/>
                      </a:lnTo>
                    </a:path>
                  </a:pathLst>
                </a:custGeom>
                <a:noFill/>
                <a:ln w="1270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46" name="Group 151"/>
              <p:cNvGrpSpPr>
                <a:grpSpLocks/>
              </p:cNvGrpSpPr>
              <p:nvPr/>
            </p:nvGrpSpPr>
            <p:grpSpPr bwMode="auto">
              <a:xfrm>
                <a:off x="2860" y="774"/>
                <a:ext cx="99" cy="69"/>
                <a:chOff x="2860" y="774"/>
                <a:chExt cx="99" cy="69"/>
              </a:xfrm>
            </p:grpSpPr>
            <p:sp>
              <p:nvSpPr>
                <p:cNvPr id="50" name="Line 149"/>
                <p:cNvSpPr>
                  <a:spLocks noChangeShapeType="1"/>
                </p:cNvSpPr>
                <p:nvPr/>
              </p:nvSpPr>
              <p:spPr bwMode="auto">
                <a:xfrm>
                  <a:off x="2909" y="774"/>
                  <a:ext cx="0" cy="68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1" name="Freeform 150"/>
                <p:cNvSpPr>
                  <a:spLocks/>
                </p:cNvSpPr>
                <p:nvPr/>
              </p:nvSpPr>
              <p:spPr bwMode="auto">
                <a:xfrm>
                  <a:off x="2860" y="775"/>
                  <a:ext cx="99" cy="68"/>
                </a:xfrm>
                <a:custGeom>
                  <a:avLst/>
                  <a:gdLst>
                    <a:gd name="T0" fmla="*/ 0 w 99"/>
                    <a:gd name="T1" fmla="*/ 0 h 68"/>
                    <a:gd name="T2" fmla="*/ 49 w 99"/>
                    <a:gd name="T3" fmla="*/ 68 h 68"/>
                    <a:gd name="T4" fmla="*/ 99 w 99"/>
                    <a:gd name="T5" fmla="*/ 0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99" h="68">
                      <a:moveTo>
                        <a:pt x="0" y="0"/>
                      </a:moveTo>
                      <a:lnTo>
                        <a:pt x="49" y="68"/>
                      </a:lnTo>
                      <a:lnTo>
                        <a:pt x="99" y="0"/>
                      </a:lnTo>
                    </a:path>
                  </a:pathLst>
                </a:custGeom>
                <a:noFill/>
                <a:ln w="1270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47" name="Group 154"/>
              <p:cNvGrpSpPr>
                <a:grpSpLocks/>
              </p:cNvGrpSpPr>
              <p:nvPr/>
            </p:nvGrpSpPr>
            <p:grpSpPr bwMode="auto">
              <a:xfrm>
                <a:off x="2855" y="518"/>
                <a:ext cx="4338" cy="1229"/>
                <a:chOff x="2855" y="518"/>
                <a:chExt cx="4338" cy="1229"/>
              </a:xfrm>
            </p:grpSpPr>
            <p:sp>
              <p:nvSpPr>
                <p:cNvPr id="48" name="Rectangle 152"/>
                <p:cNvSpPr>
                  <a:spLocks noChangeArrowheads="1"/>
                </p:cNvSpPr>
                <p:nvPr/>
              </p:nvSpPr>
              <p:spPr bwMode="auto">
                <a:xfrm>
                  <a:off x="3840" y="790"/>
                  <a:ext cx="60" cy="2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2860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743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200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657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fr-FR" sz="19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</a:rPr>
                    <a:t> </a:t>
                  </a:r>
                  <a:endParaRPr kumimoji="0" lang="en-US" altLang="fr-FR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</p:txBody>
            </p:sp>
            <p:pic>
              <p:nvPicPr>
                <p:cNvPr id="49" name="Picture 153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55" y="518"/>
                  <a:ext cx="4338" cy="12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  <p:pic>
        <p:nvPicPr>
          <p:cNvPr id="156" name="Picture 69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25"/>
          <a:stretch/>
        </p:blipFill>
        <p:spPr bwMode="auto">
          <a:xfrm>
            <a:off x="4331520" y="4266417"/>
            <a:ext cx="2778534" cy="1389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8" name="ZoneTexte 157"/>
          <p:cNvSpPr txBox="1"/>
          <p:nvPr/>
        </p:nvSpPr>
        <p:spPr>
          <a:xfrm>
            <a:off x="-141187" y="3867730"/>
            <a:ext cx="34966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u="sng" dirty="0" smtClean="0"/>
              <a:t>Example of </a:t>
            </a:r>
            <a:r>
              <a:rPr lang="en-US" sz="1400" u="sng" dirty="0" err="1" smtClean="0"/>
              <a:t>Hypervapotron</a:t>
            </a:r>
            <a:r>
              <a:rPr lang="en-US" sz="1400" u="sng" dirty="0" smtClean="0"/>
              <a:t> mock-up (2000)</a:t>
            </a:r>
            <a:endParaRPr lang="en-US" sz="1400" u="sng" dirty="0"/>
          </a:p>
        </p:txBody>
      </p:sp>
      <p:sp>
        <p:nvSpPr>
          <p:cNvPr id="159" name="ZoneTexte 158"/>
          <p:cNvSpPr txBox="1"/>
          <p:nvPr/>
        </p:nvSpPr>
        <p:spPr>
          <a:xfrm>
            <a:off x="4290707" y="3778246"/>
            <a:ext cx="24143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u="sng" dirty="0" smtClean="0"/>
              <a:t>Schematic cut view</a:t>
            </a:r>
            <a:endParaRPr lang="en-US" sz="1400" u="sng" dirty="0"/>
          </a:p>
        </p:txBody>
      </p:sp>
      <p:sp>
        <p:nvSpPr>
          <p:cNvPr id="161" name="Espace réservé du texte 4"/>
          <p:cNvSpPr txBox="1">
            <a:spLocks/>
          </p:cNvSpPr>
          <p:nvPr/>
        </p:nvSpPr>
        <p:spPr>
          <a:xfrm>
            <a:off x="262467" y="3478988"/>
            <a:ext cx="5810158" cy="405970"/>
          </a:xfrm>
          <a:prstGeom prst="rect">
            <a:avLst/>
          </a:prstGeom>
        </p:spPr>
        <p:txBody>
          <a:bodyPr vert="horz" wrap="square" lIns="127723" tIns="63862" rIns="127723" bIns="63862" rtlCol="0">
            <a:spAutoFit/>
          </a:bodyPr>
          <a:lstStyle>
            <a:lvl1pPr marL="0" indent="0" algn="l" defTabSz="957925" rtl="0" eaLnBrk="1" latinLnBrk="0" hangingPunct="1">
              <a:lnSpc>
                <a:spcPct val="90000"/>
              </a:lnSpc>
              <a:spcBef>
                <a:spcPts val="1048"/>
              </a:spcBef>
              <a:buClr>
                <a:srgbClr val="548235"/>
              </a:buClr>
              <a:buSzPct val="80000"/>
              <a:buFontTx/>
              <a:buNone/>
              <a:defRPr sz="1800" b="1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718444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Clr>
                <a:srgbClr val="548235"/>
              </a:buClr>
              <a:buFont typeface="Calibri" panose="020F0502020204030204" pitchFamily="34" charset="0"/>
              <a:buChar char="-"/>
              <a:defRPr sz="16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1197407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Clr>
                <a:srgbClr val="548235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676370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Clr>
                <a:srgbClr val="548235"/>
              </a:buClr>
              <a:buFont typeface="Calibri" panose="020F0502020204030204" pitchFamily="34" charset="0"/>
              <a:buChar char="-"/>
              <a:defRPr sz="12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2155332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Clr>
                <a:srgbClr val="548235"/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2634295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13258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92220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1183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Dome PFC based on </a:t>
            </a:r>
            <a:r>
              <a:rPr lang="en-US" sz="2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hypervapotron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cooling concept</a:t>
            </a:r>
            <a:endParaRPr lang="en-US" sz="2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3" name="ZoneTexte 162"/>
          <p:cNvSpPr txBox="1"/>
          <p:nvPr/>
        </p:nvSpPr>
        <p:spPr>
          <a:xfrm>
            <a:off x="5087347" y="4905995"/>
            <a:ext cx="821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CuCrZr</a:t>
            </a:r>
            <a:endParaRPr lang="en-US" b="1" dirty="0"/>
          </a:p>
        </p:txBody>
      </p:sp>
      <p:sp>
        <p:nvSpPr>
          <p:cNvPr id="164" name="ZoneTexte 163"/>
          <p:cNvSpPr txBox="1"/>
          <p:nvPr/>
        </p:nvSpPr>
        <p:spPr>
          <a:xfrm>
            <a:off x="5087346" y="4269047"/>
            <a:ext cx="821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CuCrZr</a:t>
            </a:r>
            <a:endParaRPr lang="en-US" b="1" dirty="0"/>
          </a:p>
        </p:txBody>
      </p:sp>
      <p:pic>
        <p:nvPicPr>
          <p:cNvPr id="168" name="Picture 13" descr="ITER_Poloidal_CX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67" y="735685"/>
            <a:ext cx="1640019" cy="2462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9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534" b="99106" l="8700" r="94500">
                        <a14:foregroundMark x1="90900" y1="26230" x2="91500" y2="26826"/>
                        <a14:foregroundMark x1="90300" y1="26230" x2="90300" y2="26230"/>
                        <a14:foregroundMark x1="90400" y1="33383" x2="89800" y2="35469"/>
                        <a14:backgroundMark x1="50100" y1="39195" x2="53600" y2="17139"/>
                        <a14:backgroundMark x1="55600" y1="52012" x2="55600" y2="52012"/>
                        <a14:backgroundMark x1="55800" y1="52459" x2="55800" y2="52459"/>
                        <a14:backgroundMark x1="42200" y1="58122" x2="42200" y2="58122"/>
                        <a14:backgroundMark x1="46000" y1="63487" x2="46000" y2="634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649" t="3868" r="7301" b="1652"/>
          <a:stretch/>
        </p:blipFill>
        <p:spPr bwMode="auto">
          <a:xfrm>
            <a:off x="2468313" y="911552"/>
            <a:ext cx="3388557" cy="2173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2" name="ZoneTexte 171"/>
          <p:cNvSpPr txBox="1"/>
          <p:nvPr/>
        </p:nvSpPr>
        <p:spPr>
          <a:xfrm>
            <a:off x="3875236" y="769089"/>
            <a:ext cx="19890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ITER divertor cassette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74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398" y="1604326"/>
            <a:ext cx="3290837" cy="2586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76" name="Connecteur droit avec flèche 175"/>
          <p:cNvCxnSpPr/>
          <p:nvPr/>
        </p:nvCxnSpPr>
        <p:spPr>
          <a:xfrm>
            <a:off x="294616" y="5155674"/>
            <a:ext cx="3889551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7" name="ZoneTexte 176"/>
          <p:cNvSpPr txBox="1"/>
          <p:nvPr/>
        </p:nvSpPr>
        <p:spPr>
          <a:xfrm>
            <a:off x="-52953" y="5170479"/>
            <a:ext cx="957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491 mm</a:t>
            </a:r>
            <a:endParaRPr lang="en-US" dirty="0"/>
          </a:p>
        </p:txBody>
      </p:sp>
      <p:sp>
        <p:nvSpPr>
          <p:cNvPr id="180" name="Ellipse 179"/>
          <p:cNvSpPr/>
          <p:nvPr/>
        </p:nvSpPr>
        <p:spPr>
          <a:xfrm>
            <a:off x="3699116" y="1924095"/>
            <a:ext cx="1064273" cy="493641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2" name="Flèche vers le bas 181"/>
          <p:cNvSpPr/>
          <p:nvPr/>
        </p:nvSpPr>
        <p:spPr>
          <a:xfrm rot="1930025">
            <a:off x="3228082" y="2439164"/>
            <a:ext cx="715516" cy="10486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3" name="Ellipse 182"/>
          <p:cNvSpPr/>
          <p:nvPr/>
        </p:nvSpPr>
        <p:spPr>
          <a:xfrm>
            <a:off x="262467" y="2452310"/>
            <a:ext cx="1064273" cy="705588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4" name="Flèche vers le bas 183"/>
          <p:cNvSpPr/>
          <p:nvPr/>
        </p:nvSpPr>
        <p:spPr>
          <a:xfrm rot="4043341" flipV="1">
            <a:off x="1717890" y="1727651"/>
            <a:ext cx="715516" cy="14245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8" name="Espace réservé du texte 4"/>
          <p:cNvSpPr txBox="1">
            <a:spLocks/>
          </p:cNvSpPr>
          <p:nvPr/>
        </p:nvSpPr>
        <p:spPr>
          <a:xfrm>
            <a:off x="3889610" y="547054"/>
            <a:ext cx="7720031" cy="682969"/>
          </a:xfrm>
          <a:prstGeom prst="rect">
            <a:avLst/>
          </a:prstGeom>
        </p:spPr>
        <p:txBody>
          <a:bodyPr vert="horz" wrap="square" lIns="127723" tIns="63862" rIns="127723" bIns="63862" rtlCol="0">
            <a:spAutoFit/>
          </a:bodyPr>
          <a:lstStyle>
            <a:lvl1pPr marL="0" indent="0" algn="l" defTabSz="957925" rtl="0" eaLnBrk="1" latinLnBrk="0" hangingPunct="1">
              <a:lnSpc>
                <a:spcPct val="90000"/>
              </a:lnSpc>
              <a:spcBef>
                <a:spcPts val="1048"/>
              </a:spcBef>
              <a:buClr>
                <a:srgbClr val="548235"/>
              </a:buClr>
              <a:buSzPct val="80000"/>
              <a:buFontTx/>
              <a:buNone/>
              <a:defRPr sz="1800" b="1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718444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Clr>
                <a:srgbClr val="548235"/>
              </a:buClr>
              <a:buFont typeface="Calibri" panose="020F0502020204030204" pitchFamily="34" charset="0"/>
              <a:buChar char="-"/>
              <a:defRPr sz="16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1197407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Clr>
                <a:srgbClr val="548235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676370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Clr>
                <a:srgbClr val="548235"/>
              </a:buClr>
              <a:buFont typeface="Calibri" panose="020F0502020204030204" pitchFamily="34" charset="0"/>
              <a:buChar char="-"/>
              <a:defRPr sz="12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2155332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Clr>
                <a:srgbClr val="548235"/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2634295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13258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92220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1183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Inner and outer vertical targets </a:t>
            </a:r>
          </a:p>
          <a:p>
            <a:pPr algn="ctr">
              <a:spcBef>
                <a:spcPts val="0"/>
              </a:spcBef>
            </a:pP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(based on </a:t>
            </a:r>
            <a:r>
              <a:rPr lang="en-US" sz="2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monoblock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concept)</a:t>
            </a:r>
            <a:endParaRPr lang="en-US" sz="2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94" name="Connecteur droit avec flèche 193"/>
          <p:cNvCxnSpPr/>
          <p:nvPr/>
        </p:nvCxnSpPr>
        <p:spPr>
          <a:xfrm>
            <a:off x="8566643" y="1589690"/>
            <a:ext cx="433361" cy="174931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5" name="ZoneTexte 194"/>
          <p:cNvSpPr txBox="1"/>
          <p:nvPr/>
        </p:nvSpPr>
        <p:spPr>
          <a:xfrm>
            <a:off x="8591126" y="1307823"/>
            <a:ext cx="955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~28 mm</a:t>
            </a:r>
            <a:endParaRPr lang="en-US" dirty="0"/>
          </a:p>
        </p:txBody>
      </p:sp>
      <p:sp>
        <p:nvSpPr>
          <p:cNvPr id="198" name="Ellipse 197"/>
          <p:cNvSpPr/>
          <p:nvPr/>
        </p:nvSpPr>
        <p:spPr>
          <a:xfrm>
            <a:off x="4216429" y="1815740"/>
            <a:ext cx="894467" cy="959631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9" name="Flèche vers le bas 198"/>
          <p:cNvSpPr/>
          <p:nvPr/>
        </p:nvSpPr>
        <p:spPr>
          <a:xfrm rot="16558216">
            <a:off x="5286465" y="1974477"/>
            <a:ext cx="715516" cy="10486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1" name="Rectangle 200"/>
          <p:cNvSpPr/>
          <p:nvPr/>
        </p:nvSpPr>
        <p:spPr>
          <a:xfrm>
            <a:off x="6528021" y="4961050"/>
            <a:ext cx="619269" cy="5252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0" name="Rectangle 199"/>
          <p:cNvSpPr/>
          <p:nvPr/>
        </p:nvSpPr>
        <p:spPr>
          <a:xfrm>
            <a:off x="6528021" y="5471658"/>
            <a:ext cx="5565082" cy="1015663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J"/>
            </a:pPr>
            <a:r>
              <a:rPr lang="en-US" sz="2000" dirty="0"/>
              <a:t>Able to sustain 20 MW/m² in quasi- steady </a:t>
            </a:r>
            <a:r>
              <a:rPr lang="en-US" sz="2000" dirty="0" smtClean="0"/>
              <a:t>state </a:t>
            </a:r>
            <a:endParaRPr lang="en-US" sz="2000" dirty="0"/>
          </a:p>
          <a:p>
            <a:r>
              <a:rPr lang="en-US" sz="2000" dirty="0" smtClean="0"/>
              <a:t>       feedback </a:t>
            </a:r>
            <a:r>
              <a:rPr lang="en-US" sz="2000" dirty="0"/>
              <a:t>from series manufacturing</a:t>
            </a:r>
          </a:p>
          <a:p>
            <a:r>
              <a:rPr lang="en-US" sz="2000" dirty="0">
                <a:sym typeface="Wingdings" panose="05000000000000000000" pitchFamily="2" charset="2"/>
              </a:rPr>
              <a:t> </a:t>
            </a:r>
            <a:r>
              <a:rPr lang="en-US" sz="2000" dirty="0" smtClean="0"/>
              <a:t>Cost, multiple cylindrical joining</a:t>
            </a:r>
            <a:endParaRPr lang="en-US" sz="2000" dirty="0">
              <a:solidFill>
                <a:srgbClr val="FF3300"/>
              </a:solidFill>
            </a:endParaRPr>
          </a:p>
        </p:txBody>
      </p:sp>
      <p:cxnSp>
        <p:nvCxnSpPr>
          <p:cNvPr id="206" name="Connecteur droit avec flèche 205"/>
          <p:cNvCxnSpPr/>
          <p:nvPr/>
        </p:nvCxnSpPr>
        <p:spPr>
          <a:xfrm flipH="1">
            <a:off x="5340673" y="4032407"/>
            <a:ext cx="14692" cy="316887"/>
          </a:xfrm>
          <a:prstGeom prst="straightConnector1">
            <a:avLst/>
          </a:prstGeom>
          <a:ln w="57150">
            <a:solidFill>
              <a:srgbClr val="FF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" name="ZoneTexte 206"/>
          <p:cNvSpPr txBox="1"/>
          <p:nvPr/>
        </p:nvSpPr>
        <p:spPr>
          <a:xfrm>
            <a:off x="5378953" y="4011460"/>
            <a:ext cx="1529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10-25 MW/m²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08" name="Connecteur droit avec flèche 207"/>
          <p:cNvCxnSpPr/>
          <p:nvPr/>
        </p:nvCxnSpPr>
        <p:spPr>
          <a:xfrm flipH="1">
            <a:off x="8474480" y="1430626"/>
            <a:ext cx="14692" cy="316887"/>
          </a:xfrm>
          <a:prstGeom prst="straightConnector1">
            <a:avLst/>
          </a:prstGeom>
          <a:ln w="57150">
            <a:solidFill>
              <a:srgbClr val="FF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9" name="ZoneTexte 208"/>
          <p:cNvSpPr txBox="1"/>
          <p:nvPr/>
        </p:nvSpPr>
        <p:spPr>
          <a:xfrm>
            <a:off x="7321615" y="1208695"/>
            <a:ext cx="1225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20 MW/m²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0" name="Titre 5"/>
          <p:cNvSpPr txBox="1">
            <a:spLocks/>
          </p:cNvSpPr>
          <p:nvPr/>
        </p:nvSpPr>
        <p:spPr>
          <a:xfrm>
            <a:off x="1300492" y="-197052"/>
            <a:ext cx="10295466" cy="4558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211" name="Titre 210"/>
          <p:cNvSpPr>
            <a:spLocks noGrp="1"/>
          </p:cNvSpPr>
          <p:nvPr>
            <p:ph type="title"/>
          </p:nvPr>
        </p:nvSpPr>
        <p:spPr>
          <a:xfrm>
            <a:off x="258296" y="58883"/>
            <a:ext cx="10295466" cy="455886"/>
          </a:xfrm>
        </p:spPr>
        <p:txBody>
          <a:bodyPr/>
          <a:lstStyle/>
          <a:p>
            <a:r>
              <a:rPr lang="en-US" dirty="0"/>
              <a:t>2.2 W-ACD -&gt; Enhanced concepts</a:t>
            </a:r>
          </a:p>
        </p:txBody>
      </p:sp>
      <p:grpSp>
        <p:nvGrpSpPr>
          <p:cNvPr id="2" name="Groupe 1"/>
          <p:cNvGrpSpPr/>
          <p:nvPr/>
        </p:nvGrpSpPr>
        <p:grpSpPr>
          <a:xfrm>
            <a:off x="9673390" y="2988989"/>
            <a:ext cx="2315410" cy="1972061"/>
            <a:chOff x="10049710" y="3724661"/>
            <a:chExt cx="1943100" cy="1581150"/>
          </a:xfrm>
        </p:grpSpPr>
        <p:pic>
          <p:nvPicPr>
            <p:cNvPr id="191" name="Image 190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049710" y="3724661"/>
              <a:ext cx="1943100" cy="1581150"/>
            </a:xfrm>
            <a:prstGeom prst="rect">
              <a:avLst/>
            </a:prstGeom>
          </p:spPr>
        </p:pic>
        <p:cxnSp>
          <p:nvCxnSpPr>
            <p:cNvPr id="192" name="Connecteur droit avec flèche 191"/>
            <p:cNvCxnSpPr/>
            <p:nvPr/>
          </p:nvCxnSpPr>
          <p:spPr>
            <a:xfrm flipV="1">
              <a:off x="11021260" y="4145905"/>
              <a:ext cx="649993" cy="577270"/>
            </a:xfrm>
            <a:prstGeom prst="straightConnector1">
              <a:avLst/>
            </a:prstGeom>
            <a:ln>
              <a:solidFill>
                <a:srgbClr val="00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6" name="ZoneTexte 195"/>
            <p:cNvSpPr txBox="1"/>
            <p:nvPr/>
          </p:nvSpPr>
          <p:spPr>
            <a:xfrm>
              <a:off x="10411489" y="4145904"/>
              <a:ext cx="803380" cy="2961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500 mm</a:t>
              </a:r>
              <a:endParaRPr lang="en-US" dirty="0"/>
            </a:p>
          </p:txBody>
        </p:sp>
      </p:grpSp>
      <p:sp>
        <p:nvSpPr>
          <p:cNvPr id="187" name="Espace réservé du numéro de diapositive 3"/>
          <p:cNvSpPr>
            <a:spLocks noGrp="1" noChangeAspect="1"/>
          </p:cNvSpPr>
          <p:nvPr>
            <p:ph type="sldNum" sz="quarter" idx="12"/>
          </p:nvPr>
        </p:nvSpPr>
        <p:spPr>
          <a:xfrm>
            <a:off x="11723143" y="6477437"/>
            <a:ext cx="431800" cy="275451"/>
          </a:xfrm>
        </p:spPr>
        <p:txBody>
          <a:bodyPr/>
          <a:lstStyle/>
          <a:p>
            <a:fld id="{2F181969-B51F-4CC8-8A5D-B69C971A979C}" type="slidenum">
              <a:rPr lang="en-US" smtClean="0"/>
              <a:t>10</a:t>
            </a:fld>
            <a:endParaRPr lang="en-US" dirty="0"/>
          </a:p>
        </p:txBody>
      </p:sp>
      <p:sp>
        <p:nvSpPr>
          <p:cNvPr id="189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657600" y="6526200"/>
            <a:ext cx="7865533" cy="260325"/>
          </a:xfrm>
        </p:spPr>
        <p:txBody>
          <a:bodyPr/>
          <a:lstStyle/>
          <a:p>
            <a:pPr algn="r"/>
            <a:r>
              <a:rPr lang="en-US" dirty="0" smtClean="0"/>
              <a:t>M. Richou- FSD meeting 18</a:t>
            </a:r>
            <a:r>
              <a:rPr lang="en-US" baseline="30000" dirty="0" smtClean="0"/>
              <a:t>th</a:t>
            </a:r>
            <a:r>
              <a:rPr lang="en-US" dirty="0" smtClean="0"/>
              <a:t> of July 2023 - Remote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3044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" grpId="0"/>
      <p:bldP spid="159" grpId="0"/>
      <p:bldP spid="161" grpId="0"/>
      <p:bldP spid="163" grpId="0"/>
      <p:bldP spid="164" grpId="0"/>
      <p:bldP spid="177" grpId="0"/>
      <p:bldP spid="180" grpId="0" animBg="1"/>
      <p:bldP spid="182" grpId="0" animBg="1"/>
      <p:bldP spid="201" grpId="0" animBg="1"/>
      <p:bldP spid="20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Image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437" y="729450"/>
            <a:ext cx="2773741" cy="1971663"/>
          </a:xfrm>
          <a:prstGeom prst="rect">
            <a:avLst/>
          </a:prstGeom>
        </p:spPr>
      </p:pic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2663881"/>
              </p:ext>
            </p:extLst>
          </p:nvPr>
        </p:nvGraphicFramePr>
        <p:xfrm>
          <a:off x="276328" y="2640252"/>
          <a:ext cx="5358186" cy="3427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Rectangle 15"/>
          <p:cNvSpPr/>
          <p:nvPr/>
        </p:nvSpPr>
        <p:spPr>
          <a:xfrm>
            <a:off x="1523819" y="2669377"/>
            <a:ext cx="619269" cy="3308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Ellipse 17"/>
          <p:cNvSpPr/>
          <p:nvPr/>
        </p:nvSpPr>
        <p:spPr>
          <a:xfrm>
            <a:off x="4277362" y="4856045"/>
            <a:ext cx="81887" cy="8188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ZoneTexte 18"/>
          <p:cNvSpPr txBox="1"/>
          <p:nvPr/>
        </p:nvSpPr>
        <p:spPr>
          <a:xfrm>
            <a:off x="4385785" y="4712322"/>
            <a:ext cx="1379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Experiment</a:t>
            </a:r>
            <a:r>
              <a:rPr lang="en-US" baseline="30000" dirty="0" smtClean="0"/>
              <a:t>2</a:t>
            </a:r>
            <a:endParaRPr lang="en-US" baseline="30000" dirty="0"/>
          </a:p>
        </p:txBody>
      </p:sp>
      <p:sp>
        <p:nvSpPr>
          <p:cNvPr id="20" name="Rectangle 19"/>
          <p:cNvSpPr/>
          <p:nvPr/>
        </p:nvSpPr>
        <p:spPr>
          <a:xfrm>
            <a:off x="6557816" y="780717"/>
            <a:ext cx="5451363" cy="286232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à"/>
            </a:pPr>
            <a:r>
              <a:rPr lang="en-US" sz="2000" dirty="0" smtClean="0"/>
              <a:t>Proposed geometry is able to sustain 15 MW/m² in steady state </a:t>
            </a:r>
            <a:r>
              <a:rPr lang="en-US" sz="2000" dirty="0" smtClean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en-US" sz="2000" dirty="0" smtClean="0"/>
              <a:t>The use of FEM is promising to define the most adapted W target </a:t>
            </a:r>
            <a:r>
              <a:rPr lang="en-US" sz="2000" dirty="0" err="1" smtClean="0"/>
              <a:t>hypervapotron</a:t>
            </a:r>
            <a:r>
              <a:rPr lang="en-US" sz="2000" dirty="0" smtClean="0"/>
              <a:t> geometry</a:t>
            </a:r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en-US" sz="2000" dirty="0" smtClean="0"/>
              <a:t>Fluid behavior is particular-&gt; need of modeling (EEG proposal from JSI)</a:t>
            </a:r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en-US" sz="2000" dirty="0" smtClean="0"/>
              <a:t>Need of mock-up manufacturing/high heat flux testing (use of </a:t>
            </a:r>
            <a:r>
              <a:rPr lang="en-US" sz="2000" dirty="0" err="1" smtClean="0"/>
              <a:t>CuCrZr</a:t>
            </a:r>
            <a:r>
              <a:rPr lang="en-US" sz="2000" dirty="0" smtClean="0"/>
              <a:t> additive manufacturing</a:t>
            </a:r>
            <a:r>
              <a:rPr lang="en-US" sz="2000" baseline="30000" dirty="0" smtClean="0"/>
              <a:t>3</a:t>
            </a:r>
            <a:r>
              <a:rPr lang="en-US" sz="2000" dirty="0" smtClean="0"/>
              <a:t> for rapid manufacturing) </a:t>
            </a:r>
            <a:endParaRPr lang="en-US" sz="2000" dirty="0"/>
          </a:p>
        </p:txBody>
      </p:sp>
      <p:sp>
        <p:nvSpPr>
          <p:cNvPr id="24" name="Ellipse 23"/>
          <p:cNvSpPr/>
          <p:nvPr/>
        </p:nvSpPr>
        <p:spPr>
          <a:xfrm>
            <a:off x="3312041" y="5092206"/>
            <a:ext cx="81887" cy="81887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ZoneTexte 24"/>
          <p:cNvSpPr txBox="1"/>
          <p:nvPr/>
        </p:nvSpPr>
        <p:spPr>
          <a:xfrm>
            <a:off x="3420464" y="4948483"/>
            <a:ext cx="2354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Thermal analysis (FEM)</a:t>
            </a:r>
            <a:endParaRPr lang="en-US" dirty="0"/>
          </a:p>
        </p:txBody>
      </p:sp>
      <p:cxnSp>
        <p:nvCxnSpPr>
          <p:cNvPr id="27" name="Connecteur droit 26"/>
          <p:cNvCxnSpPr/>
          <p:nvPr/>
        </p:nvCxnSpPr>
        <p:spPr>
          <a:xfrm>
            <a:off x="3139752" y="5126326"/>
            <a:ext cx="360000" cy="0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ZoneTexte 30"/>
          <p:cNvSpPr txBox="1"/>
          <p:nvPr/>
        </p:nvSpPr>
        <p:spPr>
          <a:xfrm>
            <a:off x="0" y="6367711"/>
            <a:ext cx="35059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2: F. Escourbiac et al, </a:t>
            </a:r>
            <a:r>
              <a:rPr lang="en-US" sz="1400" dirty="0" err="1" smtClean="0"/>
              <a:t>Fus</a:t>
            </a:r>
            <a:r>
              <a:rPr lang="en-US" sz="1400" dirty="0" smtClean="0"/>
              <a:t>. Eng. and Des., 2003</a:t>
            </a:r>
          </a:p>
          <a:p>
            <a:r>
              <a:rPr lang="en-US" sz="1400" dirty="0" smtClean="0"/>
              <a:t>3. </a:t>
            </a:r>
            <a:r>
              <a:rPr lang="en-US" sz="1400" dirty="0" err="1" smtClean="0"/>
              <a:t>Salvan</a:t>
            </a:r>
            <a:r>
              <a:rPr lang="en-US" sz="1400" dirty="0" smtClean="0"/>
              <a:t>, 2021</a:t>
            </a:r>
            <a:endParaRPr lang="en-US" sz="1400" dirty="0"/>
          </a:p>
        </p:txBody>
      </p:sp>
      <p:cxnSp>
        <p:nvCxnSpPr>
          <p:cNvPr id="36" name="Connecteur droit avec flèche 35"/>
          <p:cNvCxnSpPr/>
          <p:nvPr/>
        </p:nvCxnSpPr>
        <p:spPr>
          <a:xfrm flipH="1">
            <a:off x="647377" y="614020"/>
            <a:ext cx="14692" cy="316887"/>
          </a:xfrm>
          <a:prstGeom prst="straightConnector1">
            <a:avLst/>
          </a:prstGeom>
          <a:ln w="57150">
            <a:solidFill>
              <a:srgbClr val="FF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ZoneTexte 36"/>
          <p:cNvSpPr txBox="1"/>
          <p:nvPr/>
        </p:nvSpPr>
        <p:spPr>
          <a:xfrm>
            <a:off x="771380" y="534160"/>
            <a:ext cx="1529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10-25 MW/m²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17" name="Graphique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3958585"/>
              </p:ext>
            </p:extLst>
          </p:nvPr>
        </p:nvGraphicFramePr>
        <p:xfrm>
          <a:off x="262467" y="2640252"/>
          <a:ext cx="5358186" cy="3427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40" name="Image 3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0786" y="3838981"/>
            <a:ext cx="3376114" cy="2452774"/>
          </a:xfrm>
          <a:prstGeom prst="rect">
            <a:avLst/>
          </a:prstGeom>
        </p:spPr>
      </p:pic>
      <p:cxnSp>
        <p:nvCxnSpPr>
          <p:cNvPr id="3" name="Connecteur droit 2"/>
          <p:cNvCxnSpPr/>
          <p:nvPr/>
        </p:nvCxnSpPr>
        <p:spPr>
          <a:xfrm flipV="1">
            <a:off x="774919" y="4555324"/>
            <a:ext cx="4581670" cy="19050"/>
          </a:xfrm>
          <a:prstGeom prst="line">
            <a:avLst/>
          </a:prstGeom>
          <a:ln w="5715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Espace réservé du numéro de diapositive 3"/>
          <p:cNvSpPr>
            <a:spLocks noGrp="1" noChangeAspect="1"/>
          </p:cNvSpPr>
          <p:nvPr>
            <p:ph type="sldNum" sz="quarter" idx="12"/>
          </p:nvPr>
        </p:nvSpPr>
        <p:spPr>
          <a:xfrm>
            <a:off x="11723143" y="6477437"/>
            <a:ext cx="431800" cy="275451"/>
          </a:xfrm>
        </p:spPr>
        <p:txBody>
          <a:bodyPr/>
          <a:lstStyle/>
          <a:p>
            <a:fld id="{2F181969-B51F-4CC8-8A5D-B69C971A979C}" type="slidenum">
              <a:rPr lang="en-US" smtClean="0"/>
              <a:t>11</a:t>
            </a:fld>
            <a:endParaRPr lang="en-US" dirty="0"/>
          </a:p>
        </p:txBody>
      </p:sp>
      <p:sp>
        <p:nvSpPr>
          <p:cNvPr id="32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657600" y="6526200"/>
            <a:ext cx="7865533" cy="260325"/>
          </a:xfrm>
        </p:spPr>
        <p:txBody>
          <a:bodyPr/>
          <a:lstStyle/>
          <a:p>
            <a:pPr algn="r"/>
            <a:r>
              <a:rPr lang="en-US" dirty="0" smtClean="0"/>
              <a:t>M. Richou- FSD meeting 18</a:t>
            </a:r>
            <a:r>
              <a:rPr lang="en-US" baseline="30000" dirty="0" smtClean="0"/>
              <a:t>th</a:t>
            </a:r>
            <a:r>
              <a:rPr lang="en-US" dirty="0" smtClean="0"/>
              <a:t> of July 2023 - Remote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itre 2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2.2 W-ACD -&gt; Enhanced flat tile concept</a:t>
            </a:r>
            <a:endParaRPr lang="en-US" sz="28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794" y="2499911"/>
            <a:ext cx="1248177" cy="1824952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914260" y="1128718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endParaRPr lang="en-US" dirty="0"/>
          </a:p>
        </p:txBody>
      </p:sp>
      <p:sp>
        <p:nvSpPr>
          <p:cNvPr id="35" name="ZoneTexte 34"/>
          <p:cNvSpPr txBox="1"/>
          <p:nvPr/>
        </p:nvSpPr>
        <p:spPr>
          <a:xfrm>
            <a:off x="702760" y="2117425"/>
            <a:ext cx="821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CuCrZr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817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4" grpId="0" animBg="1"/>
      <p:bldP spid="25" grpId="0"/>
      <p:bldGraphic spid="17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2466" y="128889"/>
            <a:ext cx="11009271" cy="455886"/>
          </a:xfrm>
        </p:spPr>
        <p:txBody>
          <a:bodyPr/>
          <a:lstStyle/>
          <a:p>
            <a:r>
              <a:rPr lang="en-US" dirty="0" smtClean="0"/>
              <a:t>2.2 W-ACD -&gt; -&gt; Schedule </a:t>
            </a:r>
            <a:r>
              <a:rPr lang="en-US" dirty="0" smtClean="0"/>
              <a:t>and deliverables</a:t>
            </a:r>
            <a:endParaRPr lang="en-US" dirty="0"/>
          </a:p>
        </p:txBody>
      </p:sp>
      <p:pic>
        <p:nvPicPr>
          <p:cNvPr id="7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311" y="1096963"/>
            <a:ext cx="10532852" cy="439233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1168581" y="5816816"/>
            <a:ext cx="47570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Assessment</a:t>
            </a:r>
            <a:r>
              <a:rPr lang="en-US" dirty="0" smtClean="0"/>
              <a:t> of « Conventional flat tile concept »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102867" y="5791986"/>
            <a:ext cx="45173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“Enhanced flat tile” and </a:t>
            </a:r>
            <a:r>
              <a:rPr lang="en-US" dirty="0" err="1" smtClean="0"/>
              <a:t>monoblock</a:t>
            </a:r>
            <a:r>
              <a:rPr lang="en-US" dirty="0" smtClean="0"/>
              <a:t> concepts  </a:t>
            </a:r>
            <a:endParaRPr lang="en-US" dirty="0"/>
          </a:p>
        </p:txBody>
      </p:sp>
      <p:sp>
        <p:nvSpPr>
          <p:cNvPr id="11" name="Étoile à 5 branches 10"/>
          <p:cNvSpPr/>
          <p:nvPr/>
        </p:nvSpPr>
        <p:spPr>
          <a:xfrm>
            <a:off x="5410200" y="5478534"/>
            <a:ext cx="317148" cy="35469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Étoile à 5 branches 11"/>
          <p:cNvSpPr/>
          <p:nvPr/>
        </p:nvSpPr>
        <p:spPr>
          <a:xfrm>
            <a:off x="6785719" y="5499484"/>
            <a:ext cx="317148" cy="35469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ZoneTexte 2"/>
          <p:cNvSpPr txBox="1"/>
          <p:nvPr/>
        </p:nvSpPr>
        <p:spPr>
          <a:xfrm>
            <a:off x="156958" y="656203"/>
            <a:ext cx="20232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WPDIV JT-60SA PEP</a:t>
            </a:r>
            <a:endParaRPr lang="en-US" dirty="0"/>
          </a:p>
        </p:txBody>
      </p:sp>
      <p:sp>
        <p:nvSpPr>
          <p:cNvPr id="14" name="Espace réservé du numéro de diapositive 3"/>
          <p:cNvSpPr>
            <a:spLocks noGrp="1" noChangeAspect="1"/>
          </p:cNvSpPr>
          <p:nvPr>
            <p:ph type="sldNum" sz="quarter" idx="12"/>
          </p:nvPr>
        </p:nvSpPr>
        <p:spPr>
          <a:xfrm>
            <a:off x="11723143" y="6477437"/>
            <a:ext cx="431800" cy="275451"/>
          </a:xfrm>
        </p:spPr>
        <p:txBody>
          <a:bodyPr/>
          <a:lstStyle/>
          <a:p>
            <a:fld id="{2F181969-B51F-4CC8-8A5D-B69C971A979C}" type="slidenum">
              <a:rPr lang="en-US" smtClean="0"/>
              <a:t>12</a:t>
            </a:fld>
            <a:endParaRPr lang="en-US" dirty="0"/>
          </a:p>
        </p:txBody>
      </p:sp>
      <p:sp>
        <p:nvSpPr>
          <p:cNvPr id="1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657600" y="6526200"/>
            <a:ext cx="7865533" cy="260325"/>
          </a:xfrm>
        </p:spPr>
        <p:txBody>
          <a:bodyPr/>
          <a:lstStyle/>
          <a:p>
            <a:pPr algn="r"/>
            <a:r>
              <a:rPr lang="en-US" dirty="0" smtClean="0"/>
              <a:t>M. Richou- FSD meeting 18</a:t>
            </a:r>
            <a:r>
              <a:rPr lang="en-US" baseline="30000" dirty="0" smtClean="0"/>
              <a:t>th</a:t>
            </a:r>
            <a:r>
              <a:rPr lang="en-US" dirty="0" smtClean="0"/>
              <a:t> of July 2023 - Remote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5922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2.2 W-ACD-&gt; Challenges</a:t>
            </a:r>
            <a:endParaRPr lang="en-US" dirty="0"/>
          </a:p>
        </p:txBody>
      </p:sp>
      <p:sp>
        <p:nvSpPr>
          <p:cNvPr id="6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Technological concern (materials)</a:t>
            </a:r>
          </a:p>
          <a:p>
            <a:pPr marL="552450" lvl="1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What plasma facing materials ? Alloyed W (compatibility with plasma operation ? WPDIV W7X and WPW7X)</a:t>
            </a:r>
          </a:p>
          <a:p>
            <a:pPr marL="552450" lvl="1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TZM or </a:t>
            </a:r>
            <a:r>
              <a:rPr lang="en-US" sz="1800" dirty="0" err="1" smtClean="0"/>
              <a:t>CuCrZr</a:t>
            </a:r>
            <a:endParaRPr lang="en-US" sz="1800" dirty="0" smtClean="0"/>
          </a:p>
          <a:p>
            <a:pPr marL="827088" lvl="2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Activation calculation planned to be performed by F4E</a:t>
            </a:r>
          </a:p>
          <a:p>
            <a:pPr marL="827088" lvl="2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Does additive manufacturing applicable for a PFC series manufacturing production ?</a:t>
            </a:r>
          </a:p>
          <a:p>
            <a:pPr lvl="2" indent="0">
              <a:buNone/>
            </a:pPr>
            <a:endParaRPr lang="en-US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Technological concern (Bonding)</a:t>
            </a:r>
          </a:p>
          <a:p>
            <a:pPr marL="552450" lvl="1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Qualify the </a:t>
            </a:r>
            <a:r>
              <a:rPr lang="en-US" sz="1800" dirty="0" err="1" smtClean="0"/>
              <a:t>fonding</a:t>
            </a:r>
            <a:r>
              <a:rPr lang="en-US" sz="1800" dirty="0" smtClean="0"/>
              <a:t> of plasma facing material to </a:t>
            </a:r>
            <a:r>
              <a:rPr lang="en-US" sz="1800" dirty="0" err="1" smtClean="0"/>
              <a:t>CuCrZr</a:t>
            </a:r>
            <a:r>
              <a:rPr lang="en-US" sz="1800" dirty="0" smtClean="0"/>
              <a:t> manufactured by additive manufacturing (2024)</a:t>
            </a:r>
          </a:p>
          <a:p>
            <a:pPr marL="552450" lvl="1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W/TZM (F4E ?)</a:t>
            </a:r>
          </a:p>
          <a:p>
            <a:pPr marL="552450" lvl="1" indent="-285750"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Technological concern (Concept)</a:t>
            </a:r>
          </a:p>
          <a:p>
            <a:pPr marL="552450" lvl="1" indent="-285750"/>
            <a:r>
              <a:rPr lang="en-US" sz="1800" dirty="0" smtClean="0"/>
              <a:t>Does </a:t>
            </a:r>
            <a:r>
              <a:rPr lang="en-US" sz="1800" dirty="0"/>
              <a:t>the </a:t>
            </a:r>
            <a:r>
              <a:rPr lang="en-US" sz="1800" dirty="0" smtClean="0"/>
              <a:t>enhanced flat </a:t>
            </a:r>
            <a:r>
              <a:rPr lang="en-US" sz="1800" dirty="0"/>
              <a:t>tile concept </a:t>
            </a:r>
            <a:r>
              <a:rPr lang="en-US" sz="1800" dirty="0" smtClean="0"/>
              <a:t>bring an added value (performance vs cost)  ? (2024) </a:t>
            </a:r>
          </a:p>
          <a:p>
            <a:pPr marL="552450" lvl="1" indent="-285750"/>
            <a:r>
              <a:rPr lang="en-US" sz="1800" dirty="0" smtClean="0"/>
              <a:t>If </a:t>
            </a:r>
            <a:r>
              <a:rPr lang="en-US" sz="1800" dirty="0"/>
              <a:t>the </a:t>
            </a:r>
            <a:r>
              <a:rPr lang="en-US" sz="1800" dirty="0" smtClean="0"/>
              <a:t>conventional flat </a:t>
            </a:r>
            <a:r>
              <a:rPr lang="en-US" sz="1800" dirty="0"/>
              <a:t>tile concept </a:t>
            </a:r>
            <a:r>
              <a:rPr lang="en-US" sz="1800" dirty="0" smtClean="0"/>
              <a:t>is the privileged option: need to adapt the attachment to the cassette (F4E)</a:t>
            </a:r>
          </a:p>
          <a:p>
            <a:pPr marL="552450" lvl="1" indent="-285750">
              <a:buFont typeface="Arial" panose="020B0604020202020204" pitchFamily="34" charset="0"/>
              <a:buChar char="•"/>
            </a:pPr>
            <a:r>
              <a:rPr lang="en-US" sz="1800" dirty="0" err="1" smtClean="0"/>
              <a:t>Monoblock</a:t>
            </a:r>
            <a:r>
              <a:rPr lang="en-US" sz="1800" dirty="0" smtClean="0"/>
              <a:t> option : cost</a:t>
            </a:r>
          </a:p>
          <a:p>
            <a:pPr marL="552450" lvl="1" indent="-285750"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 marL="95250" indent="-285750"/>
            <a:r>
              <a:rPr lang="en-US" sz="1800" dirty="0" smtClean="0"/>
              <a:t>Model concern-&gt; Heat transfer coefficient for the assessment of the maximum allowable heat flux (EEG proposal JSI)</a:t>
            </a:r>
          </a:p>
          <a:p>
            <a:pPr marL="266700" lvl="1" indent="0">
              <a:buNone/>
            </a:pPr>
            <a:endParaRPr lang="en-US" sz="1800" dirty="0" smtClean="0"/>
          </a:p>
        </p:txBody>
      </p:sp>
      <p:sp>
        <p:nvSpPr>
          <p:cNvPr id="7" name="Espace réservé du numéro de diapositive 3"/>
          <p:cNvSpPr>
            <a:spLocks noGrp="1" noChangeAspect="1"/>
          </p:cNvSpPr>
          <p:nvPr>
            <p:ph type="sldNum" sz="quarter" idx="12"/>
          </p:nvPr>
        </p:nvSpPr>
        <p:spPr>
          <a:xfrm>
            <a:off x="11723143" y="6477437"/>
            <a:ext cx="431800" cy="275451"/>
          </a:xfrm>
        </p:spPr>
        <p:txBody>
          <a:bodyPr/>
          <a:lstStyle/>
          <a:p>
            <a:fld id="{2F181969-B51F-4CC8-8A5D-B69C971A979C}" type="slidenum">
              <a:rPr lang="en-US" smtClean="0"/>
              <a:t>13</a:t>
            </a:fld>
            <a:endParaRPr lang="en-US" dirty="0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657600" y="6526200"/>
            <a:ext cx="7865533" cy="260325"/>
          </a:xfrm>
        </p:spPr>
        <p:txBody>
          <a:bodyPr/>
          <a:lstStyle/>
          <a:p>
            <a:pPr algn="r"/>
            <a:r>
              <a:rPr lang="en-US" dirty="0" smtClean="0"/>
              <a:t>M. Richou- FSD meeting 18</a:t>
            </a:r>
            <a:r>
              <a:rPr lang="en-US" baseline="30000" dirty="0" smtClean="0"/>
              <a:t>th</a:t>
            </a:r>
            <a:r>
              <a:rPr lang="en-US" dirty="0" smtClean="0"/>
              <a:t> of July 2023 - Remote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618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87086" y="537783"/>
            <a:ext cx="12104914" cy="63400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514350" indent="-514350">
              <a:buFont typeface="Wingdings" panose="05000000000000000000" pitchFamily="2" charset="2"/>
              <a:buChar char="q"/>
            </a:pPr>
            <a:r>
              <a:rPr lang="en-US" sz="2400" dirty="0" smtClean="0"/>
              <a:t>Divertor water cooled targets with C armor material for JT-60SA will be commissioned in 2029</a:t>
            </a:r>
          </a:p>
          <a:p>
            <a:endParaRPr lang="en-US" sz="2400" dirty="0" smtClean="0"/>
          </a:p>
          <a:p>
            <a:pPr marL="514350" indent="-514350">
              <a:buFont typeface="Wingdings" panose="05000000000000000000" pitchFamily="2" charset="2"/>
              <a:buChar char="q"/>
            </a:pPr>
            <a:r>
              <a:rPr lang="en-US" sz="2400" dirty="0" smtClean="0"/>
              <a:t>Divertor water cooled target with W armor material for JT-60SA</a:t>
            </a:r>
          </a:p>
          <a:p>
            <a:pPr marL="814388" lvl="1" indent="-357188">
              <a:buFont typeface="Wingdings" panose="05000000000000000000" pitchFamily="2" charset="2"/>
              <a:buChar char="q"/>
            </a:pPr>
            <a:r>
              <a:rPr lang="en-US" sz="2400" dirty="0" smtClean="0">
                <a:ea typeface="+mj-ea"/>
                <a:cs typeface="+mj-cs"/>
              </a:rPr>
              <a:t>Installations planned in 2033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n-US" sz="2400" dirty="0" smtClean="0">
                <a:ea typeface="+mj-ea"/>
                <a:cs typeface="+mj-cs"/>
              </a:rPr>
              <a:t>Steady state heat loads requirement : 15 MW/m²(JT-60SA) 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n-US" sz="2400" dirty="0" smtClean="0"/>
              <a:t>Lower loads (heat, neutrons…) compared to the ITER and DEMO divertor targets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n-US" sz="2400" b="1" dirty="0" err="1" smtClean="0"/>
              <a:t>Monoblock</a:t>
            </a:r>
            <a:r>
              <a:rPr lang="en-US" sz="2400" b="1" dirty="0" smtClean="0"/>
              <a:t>, c</a:t>
            </a:r>
            <a:r>
              <a:rPr lang="en-US" sz="2400" b="1" dirty="0" smtClean="0"/>
              <a:t>onventional and enhanced flat tile concepts are studied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n-US" sz="2400" dirty="0" smtClean="0">
                <a:sym typeface="Wingdings" panose="05000000000000000000" pitchFamily="2" charset="2"/>
              </a:rPr>
              <a:t>Future plans: </a:t>
            </a:r>
            <a:r>
              <a:rPr lang="en-US" sz="2400" b="1" dirty="0" smtClean="0">
                <a:sym typeface="Wingdings" panose="05000000000000000000" pitchFamily="2" charset="2"/>
              </a:rPr>
              <a:t>surface shaping </a:t>
            </a:r>
            <a:r>
              <a:rPr lang="en-US" sz="2400" dirty="0" smtClean="0">
                <a:sym typeface="Wingdings" panose="05000000000000000000" pitchFamily="2" charset="2"/>
              </a:rPr>
              <a:t>may be studied to propose surface shapes consistent with manufacturing feasibility and plasma shapes</a:t>
            </a:r>
            <a:endParaRPr lang="en-US" sz="2400" dirty="0" smtClean="0"/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n-US" sz="2400" dirty="0" smtClean="0">
                <a:sym typeface="Wingdings" panose="05000000000000000000" pitchFamily="2" charset="2"/>
              </a:rPr>
              <a:t>Similar developments lead within WPDIV for W7X</a:t>
            </a:r>
          </a:p>
          <a:p>
            <a:pPr marL="1257300" lvl="2" indent="-342900">
              <a:buFont typeface="Wingdings" panose="05000000000000000000" pitchFamily="2" charset="2"/>
              <a:buChar char="q"/>
            </a:pPr>
            <a:r>
              <a:rPr lang="en-US" sz="2400" dirty="0" smtClean="0">
                <a:sym typeface="Wingdings" panose="05000000000000000000" pitchFamily="2" charset="2"/>
              </a:rPr>
              <a:t>Similar design and material choices lead to the sharing of knowledge between the two developments (joining/new materials/manufacturing) </a:t>
            </a:r>
            <a:endParaRPr lang="en-US" sz="2400" dirty="0" smtClean="0">
              <a:ea typeface="+mj-ea"/>
              <a:cs typeface="+mj-cs"/>
              <a:sym typeface="Wingdings" panose="05000000000000000000" pitchFamily="2" charset="2"/>
            </a:endParaRPr>
          </a:p>
          <a:p>
            <a:pPr marL="1257300" lvl="2" indent="-342900">
              <a:buFont typeface="Wingdings" panose="05000000000000000000" pitchFamily="2" charset="2"/>
              <a:buChar char="q"/>
            </a:pPr>
            <a:r>
              <a:rPr lang="en-US" sz="2400" dirty="0" smtClean="0"/>
              <a:t>Technological developments are run with </a:t>
            </a:r>
            <a:r>
              <a:rPr lang="en-US" sz="2400" b="1" dirty="0" smtClean="0"/>
              <a:t>industries </a:t>
            </a:r>
          </a:p>
          <a:p>
            <a:pPr marL="914400" lvl="1" indent="-457200">
              <a:buFont typeface="Wingdings" panose="05000000000000000000" pitchFamily="2" charset="2"/>
              <a:buChar char="q"/>
            </a:pPr>
            <a:r>
              <a:rPr lang="en-US" sz="2400" dirty="0" smtClean="0">
                <a:ea typeface="+mj-ea"/>
                <a:cs typeface="+mj-cs"/>
              </a:rPr>
              <a:t>Still some challenges to solve</a:t>
            </a:r>
            <a:endParaRPr lang="en-US" sz="2400" dirty="0">
              <a:ea typeface="+mj-ea"/>
              <a:cs typeface="+mj-cs"/>
            </a:endParaRPr>
          </a:p>
        </p:txBody>
      </p:sp>
      <p:sp>
        <p:nvSpPr>
          <p:cNvPr id="6" name="Espace réservé du numéro de diapositive 3"/>
          <p:cNvSpPr>
            <a:spLocks noGrp="1" noChangeAspect="1"/>
          </p:cNvSpPr>
          <p:nvPr>
            <p:ph type="sldNum" sz="quarter" idx="12"/>
          </p:nvPr>
        </p:nvSpPr>
        <p:spPr>
          <a:xfrm>
            <a:off x="11723143" y="6477437"/>
            <a:ext cx="431800" cy="275451"/>
          </a:xfrm>
        </p:spPr>
        <p:txBody>
          <a:bodyPr/>
          <a:lstStyle/>
          <a:p>
            <a:fld id="{2F181969-B51F-4CC8-8A5D-B69C971A979C}" type="slidenum">
              <a:rPr lang="en-US" smtClean="0"/>
              <a:t>14</a:t>
            </a:fld>
            <a:endParaRPr lang="en-US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657600" y="6526200"/>
            <a:ext cx="7865533" cy="260325"/>
          </a:xfrm>
        </p:spPr>
        <p:txBody>
          <a:bodyPr/>
          <a:lstStyle/>
          <a:p>
            <a:pPr algn="r"/>
            <a:r>
              <a:rPr lang="en-US" dirty="0" smtClean="0"/>
              <a:t>M. Richou- FSD meeting 18</a:t>
            </a:r>
            <a:r>
              <a:rPr lang="en-US" baseline="30000" dirty="0" smtClean="0"/>
              <a:t>th</a:t>
            </a:r>
            <a:r>
              <a:rPr lang="en-US" dirty="0" smtClean="0"/>
              <a:t> of July 2023 - Remote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6851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869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2.2 </a:t>
            </a:r>
            <a:r>
              <a:rPr lang="fr-FR" dirty="0" smtClean="0"/>
              <a:t>W-ACD -&gt; </a:t>
            </a:r>
            <a:r>
              <a:rPr lang="fr-FR" dirty="0"/>
              <a:t>Concept </a:t>
            </a:r>
            <a:r>
              <a:rPr lang="fr-FR" dirty="0" err="1" smtClean="0"/>
              <a:t>studied</a:t>
            </a:r>
            <a:r>
              <a:rPr lang="fr-FR" dirty="0" smtClean="0"/>
              <a:t> at QST</a:t>
            </a:r>
            <a:endParaRPr lang="en-US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825" y="1006167"/>
            <a:ext cx="8843517" cy="5053438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9492256" y="1950911"/>
            <a:ext cx="21313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/>
              <a:t>M. </a:t>
            </a:r>
            <a:r>
              <a:rPr lang="fr-FR" sz="2000" dirty="0" err="1" smtClean="0"/>
              <a:t>Tokitani</a:t>
            </a:r>
            <a:r>
              <a:rPr lang="fr-FR" sz="2000" dirty="0" smtClean="0"/>
              <a:t>, NIFS</a:t>
            </a:r>
            <a:endParaRPr lang="en-US" sz="2000" dirty="0"/>
          </a:p>
        </p:txBody>
      </p:sp>
      <p:sp>
        <p:nvSpPr>
          <p:cNvPr id="9" name="Espace réservé du numéro de diapositive 3"/>
          <p:cNvSpPr>
            <a:spLocks noGrp="1" noChangeAspect="1"/>
          </p:cNvSpPr>
          <p:nvPr>
            <p:ph type="sldNum" sz="quarter" idx="12"/>
          </p:nvPr>
        </p:nvSpPr>
        <p:spPr>
          <a:xfrm>
            <a:off x="11723143" y="6477437"/>
            <a:ext cx="431800" cy="275451"/>
          </a:xfrm>
        </p:spPr>
        <p:txBody>
          <a:bodyPr/>
          <a:lstStyle/>
          <a:p>
            <a:fld id="{2F181969-B51F-4CC8-8A5D-B69C971A979C}" type="slidenum">
              <a:rPr lang="de-DE" smtClean="0"/>
              <a:t>16</a:t>
            </a:fld>
            <a:endParaRPr lang="de-DE" dirty="0"/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657600" y="6526200"/>
            <a:ext cx="7865533" cy="260325"/>
          </a:xfrm>
        </p:spPr>
        <p:txBody>
          <a:bodyPr/>
          <a:lstStyle/>
          <a:p>
            <a:pPr algn="r"/>
            <a:r>
              <a:rPr lang="en-US" dirty="0"/>
              <a:t>M. Richou- </a:t>
            </a:r>
            <a:r>
              <a:rPr lang="en-US" dirty="0" smtClean="0"/>
              <a:t>FSD meeting 18</a:t>
            </a:r>
            <a:r>
              <a:rPr lang="en-US" baseline="30000" dirty="0" smtClean="0"/>
              <a:t>th</a:t>
            </a:r>
            <a:r>
              <a:rPr lang="en-US" dirty="0" smtClean="0"/>
              <a:t> of July 2023 - Remote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97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Graphique 8"/>
          <p:cNvGraphicFramePr>
            <a:graphicFrameLocks/>
          </p:cNvGraphicFramePr>
          <p:nvPr>
            <p:extLst/>
          </p:nvPr>
        </p:nvGraphicFramePr>
        <p:xfrm>
          <a:off x="276328" y="2640252"/>
          <a:ext cx="5358186" cy="3427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" name="Picture 69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25"/>
          <a:stretch/>
        </p:blipFill>
        <p:spPr bwMode="auto">
          <a:xfrm>
            <a:off x="-63215" y="851766"/>
            <a:ext cx="2778534" cy="1389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ZoneTexte 11"/>
          <p:cNvSpPr txBox="1"/>
          <p:nvPr/>
        </p:nvSpPr>
        <p:spPr>
          <a:xfrm>
            <a:off x="651662" y="1491344"/>
            <a:ext cx="821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CuCrZr</a:t>
            </a:r>
            <a:endParaRPr lang="en-US" b="1" dirty="0"/>
          </a:p>
        </p:txBody>
      </p:sp>
      <p:sp>
        <p:nvSpPr>
          <p:cNvPr id="13" name="ZoneTexte 12"/>
          <p:cNvSpPr txBox="1"/>
          <p:nvPr/>
        </p:nvSpPr>
        <p:spPr>
          <a:xfrm>
            <a:off x="651661" y="854396"/>
            <a:ext cx="821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CuCrZr</a:t>
            </a:r>
            <a:endParaRPr lang="en-US" b="1" dirty="0"/>
          </a:p>
        </p:txBody>
      </p:sp>
      <p:sp>
        <p:nvSpPr>
          <p:cNvPr id="15" name="Rectangle 14"/>
          <p:cNvSpPr/>
          <p:nvPr/>
        </p:nvSpPr>
        <p:spPr>
          <a:xfrm>
            <a:off x="2131862" y="1546214"/>
            <a:ext cx="619269" cy="5252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523819" y="2669377"/>
            <a:ext cx="619269" cy="3308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Ellipse 17"/>
          <p:cNvSpPr/>
          <p:nvPr/>
        </p:nvSpPr>
        <p:spPr>
          <a:xfrm>
            <a:off x="4277362" y="4856045"/>
            <a:ext cx="81887" cy="8188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ZoneTexte 18"/>
          <p:cNvSpPr txBox="1"/>
          <p:nvPr/>
        </p:nvSpPr>
        <p:spPr>
          <a:xfrm>
            <a:off x="4385785" y="4712322"/>
            <a:ext cx="1379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Experiment</a:t>
            </a:r>
            <a:r>
              <a:rPr lang="en-US" baseline="30000" dirty="0" smtClean="0"/>
              <a:t>2</a:t>
            </a:r>
            <a:endParaRPr lang="en-US" baseline="30000" dirty="0"/>
          </a:p>
        </p:txBody>
      </p:sp>
      <p:sp>
        <p:nvSpPr>
          <p:cNvPr id="20" name="Rectangle 19"/>
          <p:cNvSpPr/>
          <p:nvPr/>
        </p:nvSpPr>
        <p:spPr>
          <a:xfrm>
            <a:off x="6557816" y="780717"/>
            <a:ext cx="5451363" cy="286232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à"/>
            </a:pPr>
            <a:r>
              <a:rPr lang="en-US" sz="2000" dirty="0" smtClean="0"/>
              <a:t>Proposed geometry is able to sustain 15 MW/m² in steady state </a:t>
            </a:r>
            <a:r>
              <a:rPr lang="en-US" sz="2000" dirty="0" smtClean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en-US" sz="2000" dirty="0" smtClean="0"/>
              <a:t>The use of FEM is promising to define the most adapted W target </a:t>
            </a:r>
            <a:r>
              <a:rPr lang="en-US" sz="2000" dirty="0" err="1" smtClean="0"/>
              <a:t>hypervapotron</a:t>
            </a:r>
            <a:r>
              <a:rPr lang="en-US" sz="2000" dirty="0" smtClean="0"/>
              <a:t> geometry</a:t>
            </a:r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en-US" sz="2000" dirty="0" smtClean="0"/>
              <a:t>Fluid behavior is particular-&gt; need of modeling (EEG proposal from JSI)</a:t>
            </a:r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en-US" sz="2000" dirty="0" smtClean="0"/>
              <a:t>Need of mock-up manufacturing/high heat flux testing (use of </a:t>
            </a:r>
            <a:r>
              <a:rPr lang="en-US" sz="2000" dirty="0" err="1" smtClean="0"/>
              <a:t>CuCrZr</a:t>
            </a:r>
            <a:r>
              <a:rPr lang="en-US" sz="2000" dirty="0" smtClean="0"/>
              <a:t> additive manufacturing</a:t>
            </a:r>
            <a:r>
              <a:rPr lang="en-US" sz="2000" baseline="30000" dirty="0" smtClean="0"/>
              <a:t>3</a:t>
            </a:r>
            <a:r>
              <a:rPr lang="en-US" sz="2000" dirty="0" smtClean="0"/>
              <a:t> for rapid manufacturing) </a:t>
            </a:r>
            <a:endParaRPr lang="en-US" sz="2000" dirty="0"/>
          </a:p>
        </p:txBody>
      </p:sp>
      <p:sp>
        <p:nvSpPr>
          <p:cNvPr id="21" name="Rectangle 20"/>
          <p:cNvSpPr/>
          <p:nvPr/>
        </p:nvSpPr>
        <p:spPr>
          <a:xfrm>
            <a:off x="2425434" y="773816"/>
            <a:ext cx="141577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T° = 81.5°C   </a:t>
            </a:r>
          </a:p>
          <a:p>
            <a:r>
              <a:rPr lang="en-US" dirty="0" smtClean="0"/>
              <a:t>V = 4 m/s  </a:t>
            </a:r>
          </a:p>
          <a:p>
            <a:r>
              <a:rPr lang="en-US" dirty="0" smtClean="0"/>
              <a:t>P = 33.5 bar</a:t>
            </a:r>
            <a:endParaRPr lang="en-US" dirty="0"/>
          </a:p>
        </p:txBody>
      </p:sp>
      <p:sp>
        <p:nvSpPr>
          <p:cNvPr id="24" name="Ellipse 23"/>
          <p:cNvSpPr/>
          <p:nvPr/>
        </p:nvSpPr>
        <p:spPr>
          <a:xfrm>
            <a:off x="3312041" y="5092206"/>
            <a:ext cx="81887" cy="81887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ZoneTexte 24"/>
          <p:cNvSpPr txBox="1"/>
          <p:nvPr/>
        </p:nvSpPr>
        <p:spPr>
          <a:xfrm>
            <a:off x="3420464" y="4948483"/>
            <a:ext cx="2354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Thermal analysis (FEM)</a:t>
            </a:r>
            <a:endParaRPr lang="en-US" dirty="0"/>
          </a:p>
        </p:txBody>
      </p:sp>
      <p:cxnSp>
        <p:nvCxnSpPr>
          <p:cNvPr id="27" name="Connecteur droit 26"/>
          <p:cNvCxnSpPr/>
          <p:nvPr/>
        </p:nvCxnSpPr>
        <p:spPr>
          <a:xfrm>
            <a:off x="3139752" y="5126326"/>
            <a:ext cx="360000" cy="0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ZoneTexte 30"/>
          <p:cNvSpPr txBox="1"/>
          <p:nvPr/>
        </p:nvSpPr>
        <p:spPr>
          <a:xfrm>
            <a:off x="0" y="6367711"/>
            <a:ext cx="35059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2: F. Escourbiac et al, </a:t>
            </a:r>
            <a:r>
              <a:rPr lang="en-US" sz="1400" dirty="0" err="1" smtClean="0"/>
              <a:t>Fus</a:t>
            </a:r>
            <a:r>
              <a:rPr lang="en-US" sz="1400" dirty="0" smtClean="0"/>
              <a:t>. Eng. and Des., 2003</a:t>
            </a:r>
          </a:p>
          <a:p>
            <a:r>
              <a:rPr lang="en-US" sz="1400" dirty="0" smtClean="0"/>
              <a:t>3. </a:t>
            </a:r>
            <a:r>
              <a:rPr lang="en-US" sz="1400" dirty="0" err="1" smtClean="0"/>
              <a:t>Salvan</a:t>
            </a:r>
            <a:r>
              <a:rPr lang="en-US" sz="1400" dirty="0" smtClean="0"/>
              <a:t>, 2021</a:t>
            </a:r>
            <a:endParaRPr lang="en-US" sz="1400" dirty="0"/>
          </a:p>
        </p:txBody>
      </p:sp>
      <p:cxnSp>
        <p:nvCxnSpPr>
          <p:cNvPr id="36" name="Connecteur droit avec flèche 35"/>
          <p:cNvCxnSpPr/>
          <p:nvPr/>
        </p:nvCxnSpPr>
        <p:spPr>
          <a:xfrm flipH="1">
            <a:off x="647377" y="614020"/>
            <a:ext cx="14692" cy="316887"/>
          </a:xfrm>
          <a:prstGeom prst="straightConnector1">
            <a:avLst/>
          </a:prstGeom>
          <a:ln w="57150">
            <a:solidFill>
              <a:srgbClr val="FF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ZoneTexte 36"/>
          <p:cNvSpPr txBox="1"/>
          <p:nvPr/>
        </p:nvSpPr>
        <p:spPr>
          <a:xfrm>
            <a:off x="771380" y="534160"/>
            <a:ext cx="1529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10-25 MW/m²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17" name="Graphique 16"/>
          <p:cNvGraphicFramePr>
            <a:graphicFrameLocks/>
          </p:cNvGraphicFramePr>
          <p:nvPr>
            <p:extLst/>
          </p:nvPr>
        </p:nvGraphicFramePr>
        <p:xfrm>
          <a:off x="262467" y="2640252"/>
          <a:ext cx="5358186" cy="3427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40" name="Image 3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0786" y="3838981"/>
            <a:ext cx="3376114" cy="2452774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1639443" y="1732286"/>
            <a:ext cx="619269" cy="5252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" name="Connecteur droit 2"/>
          <p:cNvCxnSpPr/>
          <p:nvPr/>
        </p:nvCxnSpPr>
        <p:spPr>
          <a:xfrm flipV="1">
            <a:off x="774919" y="4555324"/>
            <a:ext cx="4581670" cy="19050"/>
          </a:xfrm>
          <a:prstGeom prst="line">
            <a:avLst/>
          </a:prstGeom>
          <a:ln w="5715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Espace réservé du numéro de diapositive 3"/>
          <p:cNvSpPr>
            <a:spLocks noGrp="1" noChangeAspect="1"/>
          </p:cNvSpPr>
          <p:nvPr>
            <p:ph type="sldNum" sz="quarter" idx="12"/>
          </p:nvPr>
        </p:nvSpPr>
        <p:spPr>
          <a:xfrm>
            <a:off x="11723143" y="6477437"/>
            <a:ext cx="431800" cy="275451"/>
          </a:xfrm>
        </p:spPr>
        <p:txBody>
          <a:bodyPr/>
          <a:lstStyle/>
          <a:p>
            <a:fld id="{2F181969-B51F-4CC8-8A5D-B69C971A979C}" type="slidenum">
              <a:rPr lang="en-US" smtClean="0"/>
              <a:t>17</a:t>
            </a:fld>
            <a:endParaRPr lang="en-US" dirty="0"/>
          </a:p>
        </p:txBody>
      </p:sp>
      <p:sp>
        <p:nvSpPr>
          <p:cNvPr id="32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657600" y="6526200"/>
            <a:ext cx="7865533" cy="260325"/>
          </a:xfrm>
        </p:spPr>
        <p:txBody>
          <a:bodyPr/>
          <a:lstStyle/>
          <a:p>
            <a:pPr algn="r"/>
            <a:r>
              <a:rPr lang="en-US" dirty="0" smtClean="0"/>
              <a:t>M. Richou- FSD meeting 18</a:t>
            </a:r>
            <a:r>
              <a:rPr lang="en-US" baseline="30000" dirty="0" smtClean="0"/>
              <a:t>th</a:t>
            </a:r>
            <a:r>
              <a:rPr lang="en-US" dirty="0" smtClean="0"/>
              <a:t> of July 2023 - Remote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itre 2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2.2 W-ACD -&gt; Flat tile enhanced concept</a:t>
            </a:r>
            <a:endParaRPr lang="en-US" sz="2400" dirty="0"/>
          </a:p>
        </p:txBody>
      </p:sp>
      <p:pic>
        <p:nvPicPr>
          <p:cNvPr id="34" name="Image 3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42923" y="663313"/>
            <a:ext cx="2773741" cy="197166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794" y="2499911"/>
            <a:ext cx="1248177" cy="1824952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4190860" y="1023729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W</a:t>
            </a:r>
            <a:endParaRPr lang="en-US" dirty="0"/>
          </a:p>
        </p:txBody>
      </p:sp>
      <p:sp>
        <p:nvSpPr>
          <p:cNvPr id="35" name="ZoneTexte 34"/>
          <p:cNvSpPr txBox="1"/>
          <p:nvPr/>
        </p:nvSpPr>
        <p:spPr>
          <a:xfrm>
            <a:off x="4353204" y="1890263"/>
            <a:ext cx="821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CuCrZr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326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4" grpId="0" animBg="1"/>
      <p:bldP spid="25" grpId="0"/>
      <p:bldGraphic spid="17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81969-B51F-4CC8-8A5D-B69C971A979C}" type="slidenum">
              <a:rPr lang="de-DE" smtClean="0"/>
              <a:t>2</a:t>
            </a:fld>
            <a:endParaRPr lang="de-D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lang="en-US" dirty="0"/>
              <a:t>M. Richou- </a:t>
            </a:r>
            <a:r>
              <a:rPr lang="en-US" dirty="0" smtClean="0"/>
              <a:t>FSD meeting 18</a:t>
            </a:r>
            <a:r>
              <a:rPr lang="en-US" baseline="30000" dirty="0" smtClean="0"/>
              <a:t>th</a:t>
            </a:r>
            <a:r>
              <a:rPr lang="en-US" dirty="0" smtClean="0"/>
              <a:t> of July 2023 - Remote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364067" y="1466206"/>
            <a:ext cx="11624733" cy="471869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514350" indent="-514350">
              <a:buAutoNum type="arabicPeriod"/>
            </a:pPr>
            <a:r>
              <a:rPr lang="en-US" dirty="0" smtClean="0"/>
              <a:t>WPDIV</a:t>
            </a:r>
          </a:p>
          <a:p>
            <a:pPr marL="514350" indent="-514350">
              <a:buAutoNum type="arabicPeriod"/>
            </a:pPr>
            <a:r>
              <a:rPr lang="en-US" dirty="0" smtClean="0"/>
              <a:t>JT-60SA water-cooled divertor </a:t>
            </a:r>
          </a:p>
          <a:p>
            <a:pPr lvl="1"/>
            <a:r>
              <a:rPr lang="en-US" sz="3200" dirty="0" smtClean="0">
                <a:ea typeface="+mj-ea"/>
                <a:cs typeface="+mj-cs"/>
              </a:rPr>
              <a:t>2.1 </a:t>
            </a:r>
            <a:r>
              <a:rPr lang="en-US" sz="3200" dirty="0" smtClean="0"/>
              <a:t>Carbon-Actively Cooled Divertor (C-ACD)</a:t>
            </a:r>
            <a:endParaRPr lang="en-US" sz="3200" dirty="0" smtClean="0">
              <a:ea typeface="+mj-ea"/>
              <a:cs typeface="+mj-cs"/>
            </a:endParaRPr>
          </a:p>
          <a:p>
            <a:pPr lvl="1"/>
            <a:r>
              <a:rPr lang="en-US" sz="3200" dirty="0" smtClean="0">
                <a:ea typeface="+mj-ea"/>
                <a:cs typeface="+mj-cs"/>
              </a:rPr>
              <a:t>2.2 </a:t>
            </a:r>
            <a:r>
              <a:rPr lang="en-US" sz="3200" dirty="0" smtClean="0"/>
              <a:t>Tungsten-Actively Cooled Divertor (W-ACD)</a:t>
            </a:r>
            <a:endParaRPr lang="en-US" dirty="0" smtClean="0"/>
          </a:p>
          <a:p>
            <a:pPr lvl="1"/>
            <a:r>
              <a:rPr lang="en-US" sz="3200" dirty="0" smtClean="0">
                <a:ea typeface="+mj-ea"/>
                <a:cs typeface="+mj-cs"/>
                <a:sym typeface="Wingdings" panose="05000000000000000000" pitchFamily="2" charset="2"/>
              </a:rPr>
              <a:t>	</a:t>
            </a:r>
            <a:r>
              <a:rPr lang="en-US" sz="3200" dirty="0" smtClean="0">
                <a:ea typeface="+mj-ea"/>
                <a:cs typeface="+mj-cs"/>
              </a:rPr>
              <a:t>Requirements</a:t>
            </a:r>
          </a:p>
          <a:p>
            <a:pPr lvl="1"/>
            <a:r>
              <a:rPr lang="en-US" sz="3200" dirty="0" smtClean="0">
                <a:sym typeface="Wingdings" panose="05000000000000000000" pitchFamily="2" charset="2"/>
              </a:rPr>
              <a:t>	</a:t>
            </a:r>
            <a:r>
              <a:rPr lang="en-US" sz="3200" dirty="0" smtClean="0">
                <a:ea typeface="+mj-ea"/>
                <a:cs typeface="+mj-cs"/>
              </a:rPr>
              <a:t>Conventional flat tile concept</a:t>
            </a:r>
          </a:p>
          <a:p>
            <a:pPr marL="1828800" lvl="3" indent="-457200">
              <a:buFont typeface="Wingdings" panose="05000000000000000000" pitchFamily="2" charset="2"/>
              <a:buChar char="Ä"/>
            </a:pPr>
            <a:r>
              <a:rPr lang="en-US" sz="3200" dirty="0" smtClean="0">
                <a:ea typeface="+mj-ea"/>
                <a:cs typeface="+mj-cs"/>
              </a:rPr>
              <a:t>Thermal analysis</a:t>
            </a:r>
          </a:p>
          <a:p>
            <a:pPr marL="1371600" lvl="2" indent="-457200">
              <a:buFont typeface="Wingdings" panose="05000000000000000000" pitchFamily="2" charset="2"/>
              <a:buChar char="Ä"/>
            </a:pPr>
            <a:r>
              <a:rPr lang="en-US" sz="3200" dirty="0" smtClean="0">
                <a:ea typeface="+mj-ea"/>
                <a:cs typeface="+mj-cs"/>
              </a:rPr>
              <a:t>Enhanced concepts</a:t>
            </a:r>
          </a:p>
          <a:p>
            <a:pPr marL="1371600" lvl="2" indent="-457200">
              <a:buFont typeface="Wingdings" panose="05000000000000000000" pitchFamily="2" charset="2"/>
              <a:buChar char="Ä"/>
            </a:pPr>
            <a:r>
              <a:rPr lang="en-US" sz="3200" dirty="0"/>
              <a:t>Enhanced flat tile </a:t>
            </a:r>
            <a:r>
              <a:rPr lang="en-US" sz="3200" dirty="0" smtClean="0"/>
              <a:t>concept</a:t>
            </a:r>
          </a:p>
          <a:p>
            <a:pPr marL="1371600" lvl="2" indent="-457200">
              <a:buFont typeface="Wingdings" panose="05000000000000000000" pitchFamily="2" charset="2"/>
              <a:buChar char="Ä"/>
            </a:pPr>
            <a:r>
              <a:rPr lang="fr-FR" sz="3200" dirty="0" smtClean="0">
                <a:ea typeface="+mj-ea"/>
                <a:cs typeface="+mj-cs"/>
              </a:rPr>
              <a:t>Challenges</a:t>
            </a:r>
            <a:endParaRPr lang="en-US" sz="3200" dirty="0"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3981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119336" y="0"/>
            <a:ext cx="95907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200" dirty="0"/>
              <a:t>1</a:t>
            </a:r>
            <a:r>
              <a:rPr lang="en-US" altLang="ko-KR" sz="3200" dirty="0" smtClean="0"/>
              <a:t>. WPDIV - General</a:t>
            </a:r>
            <a:endParaRPr lang="en-US" sz="3200" dirty="0"/>
          </a:p>
        </p:txBody>
      </p:sp>
      <p:sp>
        <p:nvSpPr>
          <p:cNvPr id="4" name="ZoneTexte 3"/>
          <p:cNvSpPr txBox="1"/>
          <p:nvPr/>
        </p:nvSpPr>
        <p:spPr>
          <a:xfrm>
            <a:off x="1857862" y="1101498"/>
            <a:ext cx="947695" cy="415498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100" dirty="0"/>
              <a:t>WPDIV</a:t>
            </a:r>
          </a:p>
        </p:txBody>
      </p:sp>
      <p:sp>
        <p:nvSpPr>
          <p:cNvPr id="5" name="Rectangle 4"/>
          <p:cNvSpPr/>
          <p:nvPr/>
        </p:nvSpPr>
        <p:spPr>
          <a:xfrm>
            <a:off x="2034881" y="1898006"/>
            <a:ext cx="1007507" cy="6858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350" dirty="0"/>
              <a:t>W7X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3486078" y="1897271"/>
            <a:ext cx="1296144" cy="690948"/>
          </a:xfrm>
          <a:prstGeom prst="rect">
            <a:avLst/>
          </a:prstGeom>
          <a:solidFill>
            <a:srgbClr val="00B0F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1350" dirty="0" smtClean="0"/>
              <a:t>JT60SA</a:t>
            </a:r>
            <a:endParaRPr lang="en-US" sz="1350" dirty="0"/>
          </a:p>
        </p:txBody>
      </p:sp>
      <p:sp>
        <p:nvSpPr>
          <p:cNvPr id="7" name="ZoneTexte 6"/>
          <p:cNvSpPr txBox="1"/>
          <p:nvPr/>
        </p:nvSpPr>
        <p:spPr>
          <a:xfrm>
            <a:off x="5063500" y="1897271"/>
            <a:ext cx="1147670" cy="67951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1350" dirty="0"/>
              <a:t>IDTT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571644" y="1897271"/>
            <a:ext cx="1147670" cy="68653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1350" dirty="0" err="1"/>
              <a:t>Eu</a:t>
            </a:r>
            <a:r>
              <a:rPr lang="en-US" sz="1350" dirty="0"/>
              <a:t>-DEMO</a:t>
            </a:r>
          </a:p>
        </p:txBody>
      </p:sp>
      <p:cxnSp>
        <p:nvCxnSpPr>
          <p:cNvPr id="11" name="Connecteur droit 10"/>
          <p:cNvCxnSpPr/>
          <p:nvPr/>
        </p:nvCxnSpPr>
        <p:spPr>
          <a:xfrm>
            <a:off x="1235719" y="1649515"/>
            <a:ext cx="28363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>
            <a:off x="1231484" y="1649189"/>
            <a:ext cx="0" cy="2488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2613945" y="1653602"/>
            <a:ext cx="0" cy="2488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>
            <a:endCxn id="6" idx="0"/>
          </p:cNvCxnSpPr>
          <p:nvPr/>
        </p:nvCxnSpPr>
        <p:spPr>
          <a:xfrm>
            <a:off x="4072107" y="1653602"/>
            <a:ext cx="0" cy="2436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 flipH="1">
            <a:off x="5738136" y="1653602"/>
            <a:ext cx="2846" cy="243669"/>
          </a:xfrm>
          <a:prstGeom prst="line">
            <a:avLst/>
          </a:prstGeom>
          <a:ln w="635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>
            <a:off x="2235903" y="1493913"/>
            <a:ext cx="0" cy="1596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775744" y="3211179"/>
            <a:ext cx="6920981" cy="213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788" dirty="0"/>
          </a:p>
        </p:txBody>
      </p:sp>
      <p:sp>
        <p:nvSpPr>
          <p:cNvPr id="18" name="Rectangle 17"/>
          <p:cNvSpPr/>
          <p:nvPr/>
        </p:nvSpPr>
        <p:spPr>
          <a:xfrm>
            <a:off x="64294" y="3266532"/>
            <a:ext cx="9015413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b="1" dirty="0" err="1">
                <a:solidFill>
                  <a:srgbClr val="666666"/>
                </a:solidFill>
                <a:latin typeface="Arial"/>
              </a:rPr>
              <a:t>Eu</a:t>
            </a:r>
            <a:r>
              <a:rPr lang="en-US" sz="1500" b="1" dirty="0">
                <a:solidFill>
                  <a:srgbClr val="666666"/>
                </a:solidFill>
                <a:latin typeface="Arial"/>
              </a:rPr>
              <a:t>-DEMO:</a:t>
            </a:r>
            <a:r>
              <a:rPr lang="en-US" sz="1500" dirty="0">
                <a:solidFill>
                  <a:srgbClr val="666666"/>
                </a:solidFill>
                <a:latin typeface="Arial"/>
              </a:rPr>
              <a:t> </a:t>
            </a:r>
            <a:r>
              <a:rPr lang="en-US" sz="15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alibri" charset="0"/>
              </a:rPr>
              <a:t>Conceptual design 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666666"/>
                </a:solidFill>
                <a:latin typeface="Arial"/>
              </a:rPr>
              <a:t>Deliver holistic design concept of </a:t>
            </a:r>
            <a:r>
              <a:rPr lang="en-US" sz="1500" dirty="0" err="1">
                <a:solidFill>
                  <a:srgbClr val="666666"/>
                </a:solidFill>
                <a:latin typeface="Arial"/>
              </a:rPr>
              <a:t>divertor</a:t>
            </a:r>
            <a:r>
              <a:rPr lang="en-US" sz="1500" dirty="0">
                <a:solidFill>
                  <a:srgbClr val="666666"/>
                </a:solidFill>
                <a:latin typeface="Arial"/>
              </a:rPr>
              <a:t> (target, cassette) and limiter for DEMO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666666"/>
                </a:solidFill>
                <a:latin typeface="Arial"/>
                <a:ea typeface="Times New Roman" panose="02020603050405020304" pitchFamily="18" charset="0"/>
                <a:cs typeface="Calibri" charset="0"/>
              </a:rPr>
              <a:t>Prepare the transition from conceptual design phase to engineering design phase</a:t>
            </a:r>
            <a:endParaRPr lang="en-US" sz="1500" dirty="0">
              <a:solidFill>
                <a:srgbClr val="0000FF"/>
              </a:solidFill>
              <a:latin typeface="Arial" panose="020B0604020202020204" pitchFamily="34" charset="0"/>
              <a:ea typeface="Times New Roman" panose="02020603050405020304" pitchFamily="18" charset="0"/>
              <a:cs typeface="Calibri" charset="0"/>
            </a:endParaRPr>
          </a:p>
          <a:p>
            <a:endParaRPr lang="en-US" sz="1500" b="1" dirty="0">
              <a:solidFill>
                <a:srgbClr val="666666"/>
              </a:solidFill>
              <a:latin typeface="Arial"/>
            </a:endParaRPr>
          </a:p>
          <a:p>
            <a:r>
              <a:rPr lang="en-US" sz="1500" b="1" dirty="0">
                <a:solidFill>
                  <a:srgbClr val="666666"/>
                </a:solidFill>
                <a:latin typeface="Arial"/>
              </a:rPr>
              <a:t>IDTT</a:t>
            </a:r>
            <a:r>
              <a:rPr lang="en-US" sz="1500" dirty="0">
                <a:solidFill>
                  <a:srgbClr val="666666"/>
                </a:solidFill>
                <a:latin typeface="Arial"/>
              </a:rPr>
              <a:t>: </a:t>
            </a:r>
            <a:r>
              <a:rPr lang="en-US" sz="15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alibri" charset="0"/>
              </a:rPr>
              <a:t>Support</a:t>
            </a:r>
            <a:r>
              <a:rPr lang="en-US" sz="1500" dirty="0">
                <a:solidFill>
                  <a:srgbClr val="666666"/>
                </a:solidFill>
                <a:latin typeface="Arial"/>
              </a:rPr>
              <a:t> the design, qualification R&amp;D, fabrication, assembly and installation of the divertor</a:t>
            </a:r>
          </a:p>
          <a:p>
            <a:r>
              <a:rPr lang="en-US" sz="1500" dirty="0">
                <a:solidFill>
                  <a:srgbClr val="666666"/>
                </a:solidFill>
                <a:latin typeface="Arial"/>
              </a:rPr>
              <a:t>(</a:t>
            </a:r>
            <a:r>
              <a:rPr lang="en-US" sz="1500" dirty="0" err="1">
                <a:solidFill>
                  <a:srgbClr val="666666"/>
                </a:solidFill>
                <a:latin typeface="Arial"/>
              </a:rPr>
              <a:t>PFC+cassette</a:t>
            </a:r>
            <a:r>
              <a:rPr lang="en-US" sz="1500" dirty="0">
                <a:solidFill>
                  <a:srgbClr val="666666"/>
                </a:solidFill>
                <a:latin typeface="Arial"/>
              </a:rPr>
              <a:t> body) and the subsystems which have an interface with the divertor. </a:t>
            </a:r>
          </a:p>
          <a:p>
            <a:endParaRPr lang="en-US" sz="1500" b="1" dirty="0" smtClean="0">
              <a:solidFill>
                <a:srgbClr val="666666"/>
              </a:solidFill>
              <a:latin typeface="Arial"/>
            </a:endParaRPr>
          </a:p>
          <a:p>
            <a:r>
              <a:rPr lang="en-US" sz="1500" b="1" dirty="0" smtClean="0">
                <a:solidFill>
                  <a:srgbClr val="666666"/>
                </a:solidFill>
                <a:latin typeface="Arial"/>
              </a:rPr>
              <a:t>W7X </a:t>
            </a:r>
            <a:r>
              <a:rPr lang="en-US" sz="1500" b="1" dirty="0">
                <a:solidFill>
                  <a:srgbClr val="666666"/>
                </a:solidFill>
                <a:latin typeface="Arial"/>
              </a:rPr>
              <a:t>and JT60-SA</a:t>
            </a:r>
            <a:r>
              <a:rPr lang="en-US" sz="1500" dirty="0">
                <a:solidFill>
                  <a:srgbClr val="666666"/>
                </a:solidFill>
                <a:latin typeface="Arial"/>
              </a:rPr>
              <a:t>:  </a:t>
            </a:r>
            <a:r>
              <a:rPr lang="en-US" sz="15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alibri" charset="0"/>
              </a:rPr>
              <a:t>Develop and demonstrate feasibility</a:t>
            </a:r>
            <a:r>
              <a:rPr lang="en-US" sz="1500" dirty="0">
                <a:solidFill>
                  <a:srgbClr val="666666"/>
                </a:solidFill>
                <a:latin typeface="Arial"/>
              </a:rPr>
              <a:t> of actively cooled W divertor PFCs</a:t>
            </a:r>
          </a:p>
          <a:p>
            <a:endParaRPr lang="en-US" sz="1500" dirty="0">
              <a:solidFill>
                <a:srgbClr val="666666"/>
              </a:solidFill>
              <a:latin typeface="Arial"/>
            </a:endParaRPr>
          </a:p>
          <a:p>
            <a:endParaRPr lang="en-US" sz="1500" dirty="0">
              <a:solidFill>
                <a:srgbClr val="666666"/>
              </a:solidFill>
              <a:latin typeface="Arial"/>
            </a:endParaRPr>
          </a:p>
        </p:txBody>
      </p:sp>
      <p:cxnSp>
        <p:nvCxnSpPr>
          <p:cNvPr id="19" name="Connecteur droit 18"/>
          <p:cNvCxnSpPr/>
          <p:nvPr/>
        </p:nvCxnSpPr>
        <p:spPr>
          <a:xfrm>
            <a:off x="4072107" y="1649515"/>
            <a:ext cx="1668875" cy="0"/>
          </a:xfrm>
          <a:prstGeom prst="line">
            <a:avLst/>
          </a:prstGeom>
          <a:ln w="635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5042126" y="1846678"/>
            <a:ext cx="594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i="1" dirty="0"/>
              <a:t>R. Neu</a:t>
            </a:r>
            <a:endParaRPr lang="en-US" sz="1200" i="1" dirty="0"/>
          </a:p>
        </p:txBody>
      </p:sp>
      <p:sp>
        <p:nvSpPr>
          <p:cNvPr id="21" name="ZoneTexte 20"/>
          <p:cNvSpPr txBox="1"/>
          <p:nvPr/>
        </p:nvSpPr>
        <p:spPr>
          <a:xfrm>
            <a:off x="3468550" y="1841582"/>
            <a:ext cx="8082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i="1" dirty="0"/>
              <a:t>M. </a:t>
            </a:r>
            <a:r>
              <a:rPr lang="fr-FR" sz="1200" i="1" dirty="0" err="1"/>
              <a:t>Richou</a:t>
            </a:r>
            <a:endParaRPr lang="en-US" sz="1200" i="1" dirty="0"/>
          </a:p>
        </p:txBody>
      </p:sp>
      <p:sp>
        <p:nvSpPr>
          <p:cNvPr id="22" name="ZoneTexte 21"/>
          <p:cNvSpPr txBox="1"/>
          <p:nvPr/>
        </p:nvSpPr>
        <p:spPr>
          <a:xfrm>
            <a:off x="2760993" y="1190743"/>
            <a:ext cx="594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i="1" dirty="0"/>
              <a:t>R. Neu</a:t>
            </a:r>
            <a:endParaRPr lang="en-US" sz="1200" i="1" dirty="0"/>
          </a:p>
        </p:txBody>
      </p:sp>
      <p:sp>
        <p:nvSpPr>
          <p:cNvPr id="23" name="ZoneTexte 22"/>
          <p:cNvSpPr txBox="1"/>
          <p:nvPr/>
        </p:nvSpPr>
        <p:spPr>
          <a:xfrm>
            <a:off x="1962634" y="1854373"/>
            <a:ext cx="8082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i="1" dirty="0"/>
              <a:t>M. </a:t>
            </a:r>
            <a:r>
              <a:rPr lang="fr-FR" sz="1200" i="1" dirty="0" err="1"/>
              <a:t>Richou</a:t>
            </a:r>
            <a:endParaRPr lang="en-US" sz="1200" i="1" dirty="0"/>
          </a:p>
        </p:txBody>
      </p:sp>
      <p:sp>
        <p:nvSpPr>
          <p:cNvPr id="24" name="ZoneTexte 23"/>
          <p:cNvSpPr txBox="1"/>
          <p:nvPr/>
        </p:nvSpPr>
        <p:spPr>
          <a:xfrm>
            <a:off x="541055" y="1888384"/>
            <a:ext cx="6724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i="1" dirty="0"/>
              <a:t>J-H. You</a:t>
            </a:r>
            <a:endParaRPr lang="en-US" sz="1200" i="1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81969-B51F-4CC8-8A5D-B69C971A979C}" type="slidenum">
              <a:rPr lang="de-DE" smtClean="0"/>
              <a:t>3</a:t>
            </a:fld>
            <a:endParaRPr lang="de-DE" dirty="0"/>
          </a:p>
        </p:txBody>
      </p:sp>
      <p:sp>
        <p:nvSpPr>
          <p:cNvPr id="25" name="ZoneTexte 24"/>
          <p:cNvSpPr txBox="1"/>
          <p:nvPr/>
        </p:nvSpPr>
        <p:spPr>
          <a:xfrm>
            <a:off x="7978003" y="1705347"/>
            <a:ext cx="234564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350" dirty="0"/>
              <a:t>WPDIV: DIVERTOR engineering</a:t>
            </a:r>
          </a:p>
        </p:txBody>
      </p:sp>
      <p:pic>
        <p:nvPicPr>
          <p:cNvPr id="26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3214" y="2165383"/>
            <a:ext cx="3590416" cy="3783449"/>
          </a:xfrm>
          <a:prstGeom prst="rect">
            <a:avLst/>
          </a:prstGeom>
        </p:spPr>
      </p:pic>
      <p:sp>
        <p:nvSpPr>
          <p:cNvPr id="27" name="ZoneTexte 26"/>
          <p:cNvSpPr txBox="1"/>
          <p:nvPr/>
        </p:nvSpPr>
        <p:spPr>
          <a:xfrm>
            <a:off x="8989579" y="5675877"/>
            <a:ext cx="1287532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825" dirty="0"/>
              <a:t>Courtesy </a:t>
            </a:r>
            <a:r>
              <a:rPr lang="en-US" sz="825"/>
              <a:t>G.Federici</a:t>
            </a:r>
            <a:r>
              <a:rPr lang="en-US" sz="825" dirty="0"/>
              <a:t>, 2020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1076136" y="2165383"/>
            <a:ext cx="1008112" cy="4915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Fusion Science</a:t>
            </a:r>
            <a:endParaRPr lang="en-US" sz="1400" dirty="0"/>
          </a:p>
        </p:txBody>
      </p:sp>
      <p:cxnSp>
        <p:nvCxnSpPr>
          <p:cNvPr id="29" name="Connecteur droit 28"/>
          <p:cNvCxnSpPr/>
          <p:nvPr/>
        </p:nvCxnSpPr>
        <p:spPr>
          <a:xfrm>
            <a:off x="10323645" y="2368937"/>
            <a:ext cx="7524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 flipV="1">
            <a:off x="10644088" y="1576849"/>
            <a:ext cx="0" cy="7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10195834" y="1103030"/>
            <a:ext cx="1008112" cy="4915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Program manager</a:t>
            </a:r>
            <a:endParaRPr lang="en-US" sz="1400" dirty="0"/>
          </a:p>
        </p:txBody>
      </p:sp>
      <p:sp>
        <p:nvSpPr>
          <p:cNvPr id="34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657600" y="6526200"/>
            <a:ext cx="7865533" cy="260325"/>
          </a:xfrm>
        </p:spPr>
        <p:txBody>
          <a:bodyPr/>
          <a:lstStyle/>
          <a:p>
            <a:pPr algn="r"/>
            <a:r>
              <a:rPr lang="en-US" dirty="0"/>
              <a:t>M. Richou- </a:t>
            </a:r>
            <a:r>
              <a:rPr lang="en-US" dirty="0" smtClean="0"/>
              <a:t>FSD meeting 18</a:t>
            </a:r>
            <a:r>
              <a:rPr lang="en-US" baseline="30000" dirty="0" smtClean="0"/>
              <a:t>th</a:t>
            </a:r>
            <a:r>
              <a:rPr lang="en-US" dirty="0" smtClean="0"/>
              <a:t> of July 2023 - Remote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3783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1-WPDIV -JT60SA </a:t>
            </a:r>
            <a:r>
              <a:rPr lang="fr-FR" dirty="0" smtClean="0"/>
              <a:t>(Main objectives)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746919"/>
            <a:ext cx="12059727" cy="5082739"/>
          </a:xfrm>
        </p:spPr>
        <p:txBody>
          <a:bodyPr>
            <a:normAutofit/>
          </a:bodyPr>
          <a:lstStyle/>
          <a:p>
            <a:r>
              <a:rPr lang="en-US" sz="1800" dirty="0" smtClean="0"/>
              <a:t>For the </a:t>
            </a:r>
            <a:r>
              <a:rPr lang="en-US" sz="1800" b="1" dirty="0"/>
              <a:t>c</a:t>
            </a:r>
            <a:r>
              <a:rPr lang="en-US" sz="1800" b="1" dirty="0" smtClean="0"/>
              <a:t>arbon-Actively Cooled Divertor (C-ACD), </a:t>
            </a:r>
            <a:r>
              <a:rPr lang="en-US" sz="1800" dirty="0" smtClean="0"/>
              <a:t>the objective of  WPDIV- JT60SA subproject consists in providing </a:t>
            </a:r>
            <a:r>
              <a:rPr lang="en-US" sz="1800" b="1" dirty="0" smtClean="0"/>
              <a:t>support to F4E</a:t>
            </a:r>
            <a:r>
              <a:rPr lang="en-US" sz="1800" dirty="0" smtClean="0"/>
              <a:t> to run the C-ACD series manufacturing (thermo-mechanical analysis, Electromagnetic loads analysis, mechanical testing, high heat flux tests)</a:t>
            </a:r>
          </a:p>
          <a:p>
            <a:endParaRPr lang="en-US" sz="1800" dirty="0" smtClean="0"/>
          </a:p>
          <a:p>
            <a:r>
              <a:rPr lang="en-US" sz="1800" dirty="0" smtClean="0"/>
              <a:t>For the </a:t>
            </a:r>
            <a:r>
              <a:rPr lang="en-US" sz="1800" b="1" dirty="0" smtClean="0"/>
              <a:t>tungsten-Actively Cooled Divertor (W-ACD),</a:t>
            </a:r>
            <a:r>
              <a:rPr lang="en-US" sz="1800" dirty="0" smtClean="0"/>
              <a:t>  WPDIV-JT60SA subproject has the responsibility to </a:t>
            </a:r>
            <a:r>
              <a:rPr lang="en-US" sz="1800" b="1" dirty="0" smtClean="0"/>
              <a:t>design and develop the W-ACD by full scale prototype manufacturing and high-heat-flux testing</a:t>
            </a:r>
            <a:r>
              <a:rPr lang="en-US" sz="1800" dirty="0" smtClean="0"/>
              <a:t>. </a:t>
            </a:r>
            <a:endParaRPr lang="en-US" sz="1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algn="r">
              <a:defRPr/>
            </a:pPr>
            <a:fld id="{5455EFC8-7735-4AFA-B741-F1E10DD30CC1}" type="slidenum">
              <a:rPr lang="en-GB" sz="12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ea typeface="ＭＳ Ｐゴシック" pitchFamily="34" charset="-128"/>
              </a:rPr>
              <a:pPr algn="r">
                <a:defRPr/>
              </a:pPr>
              <a:t>4</a:t>
            </a:fld>
            <a:endParaRPr lang="en-GB" sz="1200" dirty="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ＭＳ Ｐゴシック" pitchFamily="34" charset="-128"/>
            </a:endParaRPr>
          </a:p>
        </p:txBody>
      </p:sp>
      <p:grpSp>
        <p:nvGrpSpPr>
          <p:cNvPr id="6" name="Groupe 5"/>
          <p:cNvGrpSpPr>
            <a:grpSpLocks noChangeAspect="1"/>
          </p:cNvGrpSpPr>
          <p:nvPr/>
        </p:nvGrpSpPr>
        <p:grpSpPr>
          <a:xfrm>
            <a:off x="5919537" y="2900821"/>
            <a:ext cx="5434696" cy="3477240"/>
            <a:chOff x="3383904" y="1773238"/>
            <a:chExt cx="3942823" cy="2894296"/>
          </a:xfrm>
        </p:grpSpPr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83904" y="1773238"/>
              <a:ext cx="3942823" cy="2749959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4216417" y="2876527"/>
              <a:ext cx="1037230" cy="504967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807422" y="3381494"/>
              <a:ext cx="519305" cy="1286040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4" name="Connecteur droit avec flèche 13"/>
          <p:cNvCxnSpPr/>
          <p:nvPr/>
        </p:nvCxnSpPr>
        <p:spPr>
          <a:xfrm flipH="1">
            <a:off x="8688288" y="5445225"/>
            <a:ext cx="288032" cy="1701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3"/>
          <a:srcRect l="21875" t="11333" r="32983" b="20883"/>
          <a:stretch/>
        </p:blipFill>
        <p:spPr>
          <a:xfrm>
            <a:off x="621102" y="2972158"/>
            <a:ext cx="4076700" cy="2857500"/>
          </a:xfrm>
          <a:prstGeom prst="rect">
            <a:avLst/>
          </a:prstGeom>
        </p:spPr>
      </p:pic>
      <p:sp>
        <p:nvSpPr>
          <p:cNvPr id="12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657600" y="6526200"/>
            <a:ext cx="7865533" cy="260325"/>
          </a:xfrm>
        </p:spPr>
        <p:txBody>
          <a:bodyPr/>
          <a:lstStyle/>
          <a:p>
            <a:pPr algn="r"/>
            <a:r>
              <a:rPr lang="en-US" dirty="0"/>
              <a:t>M. Richou- </a:t>
            </a:r>
            <a:r>
              <a:rPr lang="en-US" dirty="0" smtClean="0"/>
              <a:t>FSD meeting 18</a:t>
            </a:r>
            <a:r>
              <a:rPr lang="en-US" baseline="30000" dirty="0" smtClean="0"/>
              <a:t>th</a:t>
            </a:r>
            <a:r>
              <a:rPr lang="en-US" dirty="0" smtClean="0"/>
              <a:t> of July 2023 - Remote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083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81969-B51F-4CC8-8A5D-B69C971A979C}" type="slidenum">
              <a:rPr lang="de-DE" smtClean="0"/>
              <a:t>5</a:t>
            </a:fld>
            <a:endParaRPr lang="de-DE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657600" y="6526200"/>
            <a:ext cx="7865533" cy="260325"/>
          </a:xfrm>
        </p:spPr>
        <p:txBody>
          <a:bodyPr/>
          <a:lstStyle/>
          <a:p>
            <a:pPr algn="r"/>
            <a:r>
              <a:rPr lang="en-US" dirty="0"/>
              <a:t>M. Richou- </a:t>
            </a:r>
            <a:r>
              <a:rPr lang="en-US" dirty="0" smtClean="0"/>
              <a:t>FSD meeting 18</a:t>
            </a:r>
            <a:r>
              <a:rPr lang="en-US" baseline="30000" dirty="0" smtClean="0"/>
              <a:t>th</a:t>
            </a:r>
            <a:r>
              <a:rPr lang="en-US" dirty="0" smtClean="0"/>
              <a:t> of July 2023 - Remote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26481" y="1588062"/>
            <a:ext cx="63448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dirty="0"/>
              <a:t>2. JT-60SA water </a:t>
            </a:r>
            <a:r>
              <a:rPr lang="en-US" sz="3600" dirty="0" smtClean="0"/>
              <a:t>cooled</a:t>
            </a:r>
            <a:r>
              <a:rPr lang="fr-FR" sz="3600" dirty="0" smtClean="0"/>
              <a:t> </a:t>
            </a:r>
            <a:r>
              <a:rPr lang="fr-FR" sz="3600" dirty="0"/>
              <a:t>divertor </a:t>
            </a:r>
            <a:endParaRPr lang="en-US" sz="3600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/>
          <a:srcRect l="13105" t="13152" b="6072"/>
          <a:stretch/>
        </p:blipFill>
        <p:spPr>
          <a:xfrm>
            <a:off x="3894756" y="3151571"/>
            <a:ext cx="3885576" cy="2457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415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/>
          <a:srcRect r="1710"/>
          <a:stretch/>
        </p:blipFill>
        <p:spPr>
          <a:xfrm>
            <a:off x="4063166" y="1321979"/>
            <a:ext cx="4212891" cy="3667125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 noChangeAspect="1"/>
          </p:cNvSpPr>
          <p:nvPr>
            <p:ph type="sldNum" sz="quarter" idx="12"/>
          </p:nvPr>
        </p:nvSpPr>
        <p:spPr>
          <a:xfrm>
            <a:off x="11723143" y="6477437"/>
            <a:ext cx="431800" cy="275451"/>
          </a:xfrm>
        </p:spPr>
        <p:txBody>
          <a:bodyPr/>
          <a:lstStyle/>
          <a:p>
            <a:fld id="{2F181969-B51F-4CC8-8A5D-B69C971A979C}" type="slidenum">
              <a:rPr lang="en-US" smtClean="0"/>
              <a:t>6</a:t>
            </a:fld>
            <a:endParaRPr lang="en-US" dirty="0"/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 rotWithShape="1">
          <a:blip r:embed="rId4"/>
          <a:srcRect l="13105" t="13152" b="6072"/>
          <a:stretch/>
        </p:blipFill>
        <p:spPr>
          <a:xfrm>
            <a:off x="99133" y="4068749"/>
            <a:ext cx="3885576" cy="2457451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74790" y="-3239062"/>
            <a:ext cx="4760181" cy="1537504"/>
          </a:xfrm>
          <a:prstGeom prst="rect">
            <a:avLst/>
          </a:prstGeom>
        </p:spPr>
      </p:pic>
      <p:sp>
        <p:nvSpPr>
          <p:cNvPr id="26" name="ZoneTexte 25"/>
          <p:cNvSpPr txBox="1"/>
          <p:nvPr/>
        </p:nvSpPr>
        <p:spPr>
          <a:xfrm>
            <a:off x="4971885" y="4210427"/>
            <a:ext cx="22656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Cooling conditions :</a:t>
            </a:r>
          </a:p>
          <a:p>
            <a:r>
              <a:rPr lang="en-US" dirty="0" smtClean="0"/>
              <a:t>20 bar, 7m/s, 40°C, swirl</a:t>
            </a:r>
            <a:endParaRPr lang="en-US" dirty="0"/>
          </a:p>
        </p:txBody>
      </p:sp>
      <p:sp>
        <p:nvSpPr>
          <p:cNvPr id="27" name="ZoneTexte 26"/>
          <p:cNvSpPr txBox="1"/>
          <p:nvPr/>
        </p:nvSpPr>
        <p:spPr>
          <a:xfrm>
            <a:off x="4502444" y="2189795"/>
            <a:ext cx="1002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 smtClean="0"/>
              <a:t>Graphite</a:t>
            </a:r>
            <a:endParaRPr lang="en-US" sz="1800" dirty="0"/>
          </a:p>
        </p:txBody>
      </p:sp>
      <p:sp>
        <p:nvSpPr>
          <p:cNvPr id="28" name="ZoneTexte 27"/>
          <p:cNvSpPr txBox="1"/>
          <p:nvPr/>
        </p:nvSpPr>
        <p:spPr>
          <a:xfrm>
            <a:off x="4950826" y="3072984"/>
            <a:ext cx="611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b="1" dirty="0" smtClean="0">
                <a:solidFill>
                  <a:srgbClr val="FFC000"/>
                </a:solidFill>
              </a:rPr>
              <a:t>TZM</a:t>
            </a:r>
            <a:endParaRPr lang="en-US" sz="1800" b="1" dirty="0">
              <a:solidFill>
                <a:srgbClr val="FFC000"/>
              </a:solidFill>
            </a:endParaRPr>
          </a:p>
        </p:txBody>
      </p:sp>
      <p:sp>
        <p:nvSpPr>
          <p:cNvPr id="34" name="Titre 1"/>
          <p:cNvSpPr>
            <a:spLocks noGrp="1"/>
          </p:cNvSpPr>
          <p:nvPr>
            <p:ph type="title"/>
          </p:nvPr>
        </p:nvSpPr>
        <p:spPr>
          <a:xfrm>
            <a:off x="262466" y="128889"/>
            <a:ext cx="10594719" cy="455886"/>
          </a:xfrm>
        </p:spPr>
        <p:txBody>
          <a:bodyPr/>
          <a:lstStyle/>
          <a:p>
            <a:r>
              <a:rPr lang="en-US" dirty="0" smtClean="0"/>
              <a:t>2. 1 C</a:t>
            </a:r>
            <a:r>
              <a:rPr lang="en-US" dirty="0" smtClean="0"/>
              <a:t>arbon-Actively Cooled Divertor (C-ACD)</a:t>
            </a:r>
            <a:endParaRPr lang="en-US" dirty="0"/>
          </a:p>
        </p:txBody>
      </p:sp>
      <p:pic>
        <p:nvPicPr>
          <p:cNvPr id="35" name="Image 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62465" y="2326034"/>
            <a:ext cx="3272041" cy="1943446"/>
          </a:xfrm>
          <a:prstGeom prst="rect">
            <a:avLst/>
          </a:prstGeom>
        </p:spPr>
      </p:pic>
      <p:pic>
        <p:nvPicPr>
          <p:cNvPr id="36" name="Image 35"/>
          <p:cNvPicPr>
            <a:picLocks noChangeAspect="1"/>
          </p:cNvPicPr>
          <p:nvPr/>
        </p:nvPicPr>
        <p:blipFill rotWithShape="1">
          <a:blip r:embed="rId7"/>
          <a:srcRect l="21445" t="84848" r="1411" b="-4606"/>
          <a:stretch/>
        </p:blipFill>
        <p:spPr>
          <a:xfrm>
            <a:off x="7328154" y="4384011"/>
            <a:ext cx="4394989" cy="803006"/>
          </a:xfrm>
          <a:prstGeom prst="rect">
            <a:avLst/>
          </a:prstGeom>
        </p:spPr>
      </p:pic>
      <p:sp>
        <p:nvSpPr>
          <p:cNvPr id="37" name="ZoneTexte 36"/>
          <p:cNvSpPr txBox="1"/>
          <p:nvPr/>
        </p:nvSpPr>
        <p:spPr>
          <a:xfrm>
            <a:off x="9020133" y="1938693"/>
            <a:ext cx="2425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>
              <a:defRPr b="1">
                <a:solidFill>
                  <a:srgbClr val="3333FF"/>
                </a:solidFill>
              </a:defRPr>
            </a:lvl1pPr>
          </a:lstStyle>
          <a:p>
            <a:r>
              <a:rPr lang="en-US" i="1" dirty="0" smtClean="0"/>
              <a:t>Steady state heat loads</a:t>
            </a:r>
            <a:endParaRPr lang="en-US" i="1" dirty="0"/>
          </a:p>
        </p:txBody>
      </p:sp>
      <p:sp>
        <p:nvSpPr>
          <p:cNvPr id="38" name="ZoneTexte 37"/>
          <p:cNvSpPr txBox="1"/>
          <p:nvPr/>
        </p:nvSpPr>
        <p:spPr>
          <a:xfrm>
            <a:off x="60702" y="3472030"/>
            <a:ext cx="33131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3333FF"/>
                </a:solidFill>
              </a:rPr>
              <a:t>Divertor cassette</a:t>
            </a:r>
          </a:p>
          <a:p>
            <a:r>
              <a:rPr lang="en-US" b="1" i="1" dirty="0" smtClean="0">
                <a:solidFill>
                  <a:srgbClr val="3333FF"/>
                </a:solidFill>
              </a:rPr>
              <a:t> and plasma facing components </a:t>
            </a:r>
            <a:endParaRPr lang="en-US" b="1" i="1" dirty="0">
              <a:solidFill>
                <a:srgbClr val="3333FF"/>
              </a:solidFill>
            </a:endParaRPr>
          </a:p>
        </p:txBody>
      </p:sp>
      <p:pic>
        <p:nvPicPr>
          <p:cNvPr id="39" name="Image 38"/>
          <p:cNvPicPr>
            <a:picLocks noChangeAspect="1"/>
          </p:cNvPicPr>
          <p:nvPr/>
        </p:nvPicPr>
        <p:blipFill rotWithShape="1">
          <a:blip r:embed="rId4"/>
          <a:srcRect l="74708" t="-307" b="88409"/>
          <a:stretch/>
        </p:blipFill>
        <p:spPr>
          <a:xfrm>
            <a:off x="1515585" y="4322751"/>
            <a:ext cx="1130936" cy="361950"/>
          </a:xfrm>
          <a:prstGeom prst="rect">
            <a:avLst/>
          </a:prstGeom>
        </p:spPr>
      </p:pic>
      <p:sp>
        <p:nvSpPr>
          <p:cNvPr id="40" name="ZoneTexte 39"/>
          <p:cNvSpPr txBox="1"/>
          <p:nvPr/>
        </p:nvSpPr>
        <p:spPr>
          <a:xfrm>
            <a:off x="4204991" y="1203281"/>
            <a:ext cx="30181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3333FF"/>
                </a:solidFill>
              </a:rPr>
              <a:t>Target element : </a:t>
            </a:r>
          </a:p>
          <a:p>
            <a:r>
              <a:rPr lang="en-US" b="1" i="1" dirty="0" smtClean="0">
                <a:solidFill>
                  <a:srgbClr val="3333FF"/>
                </a:solidFill>
              </a:rPr>
              <a:t>Conventional f</a:t>
            </a:r>
            <a:r>
              <a:rPr lang="en-US" b="1" i="1" dirty="0" smtClean="0">
                <a:solidFill>
                  <a:srgbClr val="3333FF"/>
                </a:solidFill>
              </a:rPr>
              <a:t>lat tile concept</a:t>
            </a:r>
            <a:endParaRPr lang="en-US" b="1" i="1" dirty="0">
              <a:solidFill>
                <a:srgbClr val="3333FF"/>
              </a:solidFill>
            </a:endParaRPr>
          </a:p>
        </p:txBody>
      </p:sp>
      <p:sp>
        <p:nvSpPr>
          <p:cNvPr id="43" name="Rectangle à coins arrondis 42"/>
          <p:cNvSpPr/>
          <p:nvPr/>
        </p:nvSpPr>
        <p:spPr>
          <a:xfrm>
            <a:off x="1853637" y="5801831"/>
            <a:ext cx="244549" cy="571967"/>
          </a:xfrm>
          <a:prstGeom prst="roundRect">
            <a:avLst/>
          </a:prstGeom>
          <a:noFill/>
          <a:ln w="57150"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Rectangle à coins arrondis 43"/>
          <p:cNvSpPr/>
          <p:nvPr/>
        </p:nvSpPr>
        <p:spPr>
          <a:xfrm>
            <a:off x="1010616" y="5533246"/>
            <a:ext cx="244549" cy="571967"/>
          </a:xfrm>
          <a:prstGeom prst="roundRect">
            <a:avLst/>
          </a:prstGeom>
          <a:noFill/>
          <a:ln w="57150"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6" name="Connecteur droit 45"/>
          <p:cNvCxnSpPr/>
          <p:nvPr/>
        </p:nvCxnSpPr>
        <p:spPr>
          <a:xfrm flipV="1">
            <a:off x="1336368" y="3659970"/>
            <a:ext cx="2629691" cy="1873276"/>
          </a:xfrm>
          <a:prstGeom prst="line">
            <a:avLst/>
          </a:prstGeom>
          <a:ln w="38100">
            <a:solidFill>
              <a:srgbClr val="FF66FF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/>
          <p:cNvCxnSpPr/>
          <p:nvPr/>
        </p:nvCxnSpPr>
        <p:spPr>
          <a:xfrm flipV="1">
            <a:off x="2098186" y="3742528"/>
            <a:ext cx="1779528" cy="2044272"/>
          </a:xfrm>
          <a:prstGeom prst="line">
            <a:avLst/>
          </a:prstGeom>
          <a:ln w="38100">
            <a:solidFill>
              <a:srgbClr val="FF66FF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oneTexte 2"/>
          <p:cNvSpPr txBox="1"/>
          <p:nvPr/>
        </p:nvSpPr>
        <p:spPr>
          <a:xfrm>
            <a:off x="8019565" y="1098554"/>
            <a:ext cx="840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32 mm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106615" y="5607610"/>
            <a:ext cx="8048328" cy="83099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à"/>
            </a:pPr>
            <a:r>
              <a:rPr lang="en-US" sz="2400" dirty="0" smtClean="0">
                <a:solidFill>
                  <a:prstClr val="black"/>
                </a:solidFill>
                <a:sym typeface="Wingdings" panose="05000000000000000000" pitchFamily="2" charset="2"/>
              </a:rPr>
              <a:t>Operation of actively cooled graphite divertor in </a:t>
            </a:r>
            <a:r>
              <a:rPr lang="en-US" sz="2400" b="1" dirty="0" smtClean="0">
                <a:solidFill>
                  <a:prstClr val="black"/>
                </a:solidFill>
                <a:sym typeface="Wingdings" panose="05000000000000000000" pitchFamily="2" charset="2"/>
              </a:rPr>
              <a:t>2029</a:t>
            </a:r>
          </a:p>
          <a:p>
            <a:pPr marL="342900" lvl="0" indent="-342900">
              <a:buFont typeface="Wingdings" panose="05000000000000000000" pitchFamily="2" charset="2"/>
              <a:buChar char="à"/>
            </a:pPr>
            <a:r>
              <a:rPr lang="en-US" sz="2400" dirty="0" smtClean="0">
                <a:solidFill>
                  <a:prstClr val="black"/>
                </a:solidFill>
                <a:sym typeface="Wingdings" panose="05000000000000000000" pitchFamily="2" charset="2"/>
              </a:rPr>
              <a:t>Target tender (samples, prototypes, series) started in </a:t>
            </a:r>
            <a:r>
              <a:rPr lang="en-US" sz="2400" b="1" dirty="0" smtClean="0">
                <a:solidFill>
                  <a:prstClr val="black"/>
                </a:solidFill>
                <a:sym typeface="Wingdings" panose="05000000000000000000" pitchFamily="2" charset="2"/>
              </a:rPr>
              <a:t>07/22</a:t>
            </a:r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30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657600" y="6526200"/>
            <a:ext cx="7865533" cy="260325"/>
          </a:xfrm>
        </p:spPr>
        <p:txBody>
          <a:bodyPr/>
          <a:lstStyle/>
          <a:p>
            <a:pPr algn="r"/>
            <a:r>
              <a:rPr lang="en-US" dirty="0" smtClean="0"/>
              <a:t>M. Richou- FSD meeting 18</a:t>
            </a:r>
            <a:r>
              <a:rPr lang="en-US" baseline="30000" dirty="0" smtClean="0"/>
              <a:t>th</a:t>
            </a:r>
            <a:r>
              <a:rPr lang="en-US" dirty="0" smtClean="0"/>
              <a:t> of July 2023 - Remote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867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1" y="81229"/>
            <a:ext cx="11756571" cy="455886"/>
          </a:xfrm>
        </p:spPr>
        <p:txBody>
          <a:bodyPr/>
          <a:lstStyle/>
          <a:p>
            <a:r>
              <a:rPr lang="en-US" dirty="0" smtClean="0"/>
              <a:t>2.</a:t>
            </a:r>
            <a:r>
              <a:rPr lang="en-US" dirty="0" smtClean="0"/>
              <a:t>2 Tungsten-Actively Cooled Divertor (W-ACD)-&gt; Requirements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81969-B51F-4CC8-8A5D-B69C971A979C}" type="slidenum">
              <a:rPr lang="en-US" smtClean="0"/>
              <a:t>7</a:t>
            </a:fld>
            <a:endParaRPr lang="en-US" dirty="0"/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5090615" y="679063"/>
            <a:ext cx="7101385" cy="5185231"/>
          </a:xfrm>
          <a:noFill/>
        </p:spPr>
        <p:txBody>
          <a:bodyPr>
            <a:noAutofit/>
          </a:bodyPr>
          <a:lstStyle/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000" dirty="0" smtClean="0"/>
              <a:t>Use of W armor material, to be relevant with fusion power plant plasma facing material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 dirty="0" smtClean="0"/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 dirty="0" smtClean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000" u="sng" dirty="0" smtClean="0"/>
              <a:t>WPDIV assumptions (in line with F4E to save cost</a:t>
            </a:r>
            <a:r>
              <a:rPr lang="en-US" sz="2000" u="sng" dirty="0" smtClean="0"/>
              <a:t>)</a:t>
            </a:r>
            <a:endParaRPr lang="en-US" sz="2000" u="sng" dirty="0" smtClean="0"/>
          </a:p>
          <a:p>
            <a:pPr marL="723900" lvl="2" indent="0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Minimize the interfaces changes (same cassette body ideally)</a:t>
            </a:r>
          </a:p>
          <a:p>
            <a:pPr marL="723900" lvl="2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/>
              <a:t>	</a:t>
            </a:r>
            <a:r>
              <a:rPr lang="en-US" dirty="0" smtClean="0">
                <a:sym typeface="Wingdings" panose="05000000000000000000" pitchFamily="2" charset="2"/>
              </a:rPr>
              <a:t></a:t>
            </a:r>
            <a:r>
              <a:rPr lang="en-US" dirty="0" smtClean="0"/>
              <a:t>Keep the same envelope geometry as for the C-ACD  </a:t>
            </a:r>
          </a:p>
          <a:p>
            <a:pPr marL="723900" lvl="2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>
                <a:sym typeface="Wingdings" panose="05000000000000000000" pitchFamily="2" charset="2"/>
              </a:rPr>
              <a:t>	 </a:t>
            </a:r>
            <a:r>
              <a:rPr lang="en-US" dirty="0" smtClean="0"/>
              <a:t>Keep the present cooling capability </a:t>
            </a:r>
          </a:p>
          <a:p>
            <a:pPr marL="723900" lvl="2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>
                <a:sym typeface="Wingdings" panose="05000000000000000000" pitchFamily="2" charset="2"/>
              </a:rPr>
              <a:t>	 </a:t>
            </a:r>
            <a:r>
              <a:rPr lang="en-US" dirty="0" smtClean="0"/>
              <a:t>Minimize the weight increase </a:t>
            </a:r>
          </a:p>
          <a:p>
            <a:pPr marL="723900" lvl="2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 smtClean="0"/>
          </a:p>
          <a:p>
            <a:pPr marL="723900" lvl="2" indent="0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Industrial fabrication</a:t>
            </a:r>
          </a:p>
          <a:p>
            <a:pPr marL="723900" lvl="2" indent="0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Heat loads (higher than JT-60SA C-target)</a:t>
            </a:r>
          </a:p>
          <a:p>
            <a:pPr marL="1181100" lvl="4" indent="0">
              <a:lnSpc>
                <a:spcPct val="100000"/>
              </a:lnSpc>
              <a:spcBef>
                <a:spcPts val="0"/>
              </a:spcBef>
            </a:pPr>
            <a:r>
              <a:rPr lang="en-US" sz="2000" dirty="0" smtClean="0"/>
              <a:t>15 MW/m² (Steady state)</a:t>
            </a:r>
          </a:p>
          <a:p>
            <a:pPr marL="1181100" lvl="4" indent="0">
              <a:lnSpc>
                <a:spcPct val="100000"/>
              </a:lnSpc>
              <a:spcBef>
                <a:spcPts val="0"/>
              </a:spcBef>
            </a:pPr>
            <a:r>
              <a:rPr lang="en-US" sz="2000" dirty="0" smtClean="0"/>
              <a:t>ELMs : 10 MJ/m² - 0.2 </a:t>
            </a:r>
            <a:r>
              <a:rPr lang="en-US" sz="2000" dirty="0" err="1" smtClean="0"/>
              <a:t>ms</a:t>
            </a:r>
            <a:endParaRPr lang="en-US" sz="2000" dirty="0" smtClean="0"/>
          </a:p>
          <a:p>
            <a:pPr marL="723900" lvl="2" indent="0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Schedule : </a:t>
            </a:r>
            <a:r>
              <a:rPr lang="en-US" sz="2000" dirty="0" smtClean="0"/>
              <a:t>Geometry defined: 2025; Technology qualified: 2026; Installation: ~2033 (Project plan, BA SC 27-7.4 )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 dirty="0" smtClean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sz="2000" dirty="0" smtClean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sz="2000" dirty="0" smtClean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sz="20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0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913" y="4083071"/>
            <a:ext cx="4305714" cy="277492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648997"/>
            <a:ext cx="5607769" cy="3434074"/>
          </a:xfrm>
          <a:prstGeom prst="rect">
            <a:avLst/>
          </a:prstGeom>
        </p:spPr>
      </p:pic>
      <p:sp>
        <p:nvSpPr>
          <p:cNvPr id="9" name="Flèche courbée vers la gauche 8"/>
          <p:cNvSpPr/>
          <p:nvPr/>
        </p:nvSpPr>
        <p:spPr>
          <a:xfrm>
            <a:off x="3164344" y="2602133"/>
            <a:ext cx="395785" cy="668741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657600" y="6526200"/>
            <a:ext cx="7865533" cy="260325"/>
          </a:xfrm>
        </p:spPr>
        <p:txBody>
          <a:bodyPr/>
          <a:lstStyle/>
          <a:p>
            <a:pPr algn="r"/>
            <a:r>
              <a:rPr lang="en-US" dirty="0" smtClean="0"/>
              <a:t>M. Richou- FSD meeting 18</a:t>
            </a:r>
            <a:r>
              <a:rPr lang="en-US" baseline="30000" dirty="0" smtClean="0"/>
              <a:t>th</a:t>
            </a:r>
            <a:r>
              <a:rPr lang="en-US" dirty="0" smtClean="0"/>
              <a:t> of July 2023 - Remote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630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2.2 W-ACD-&gt; Conventional f</a:t>
            </a:r>
            <a:r>
              <a:rPr lang="en-US" dirty="0" smtClean="0"/>
              <a:t>lat tile concept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421320" y="1363541"/>
            <a:ext cx="1404707" cy="9517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Espace réservé du contenu 2"/>
          <p:cNvSpPr txBox="1">
            <a:spLocks/>
          </p:cNvSpPr>
          <p:nvPr/>
        </p:nvSpPr>
        <p:spPr>
          <a:xfrm>
            <a:off x="4197552" y="1253413"/>
            <a:ext cx="7714585" cy="4729925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Wingdings" panose="05000000000000000000" pitchFamily="2" charset="2"/>
              <a:buChar char="q"/>
            </a:pPr>
            <a:r>
              <a:rPr lang="en-US" sz="2000" b="1" dirty="0" smtClean="0"/>
              <a:t> Material choice: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sz="1800" dirty="0" smtClean="0"/>
              <a:t>W/W </a:t>
            </a:r>
            <a:r>
              <a:rPr lang="en-US" sz="1800" dirty="0" smtClean="0"/>
              <a:t>alloy…:</a:t>
            </a:r>
            <a:endParaRPr lang="en-US" sz="1800" dirty="0" smtClean="0"/>
          </a:p>
          <a:p>
            <a:pPr marL="914400" lvl="2" indent="0">
              <a:buNone/>
            </a:pPr>
            <a:r>
              <a:rPr lang="en-US" sz="1800" dirty="0" smtClean="0"/>
              <a:t>     ductility at RT </a:t>
            </a:r>
            <a:r>
              <a:rPr lang="en-US" sz="1800" dirty="0" smtClean="0"/>
              <a:t>(alloy)</a:t>
            </a:r>
            <a:r>
              <a:rPr lang="en-US" sz="1800" dirty="0" smtClean="0"/>
              <a:t>, </a:t>
            </a:r>
            <a:r>
              <a:rPr lang="en-US" sz="1800" dirty="0" smtClean="0"/>
              <a:t>transient resistance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sz="1800" dirty="0" err="1" smtClean="0"/>
              <a:t>CuCrZr</a:t>
            </a:r>
            <a:r>
              <a:rPr lang="en-US" sz="1800" dirty="0" smtClean="0"/>
              <a:t> (“ITER grade”) : good thermomechanical properties, existing feedback from </a:t>
            </a:r>
            <a:r>
              <a:rPr lang="en-US" sz="1800" b="1" dirty="0" smtClean="0"/>
              <a:t>joining</a:t>
            </a:r>
            <a:r>
              <a:rPr lang="en-US" sz="1800" dirty="0" smtClean="0"/>
              <a:t> feasibility (used for series manufacturing)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sz="1800" dirty="0" smtClean="0"/>
              <a:t>  TZM (JT60SA): good thermomechanical properties, material used for series manufacturing but</a:t>
            </a:r>
            <a:r>
              <a:rPr lang="en-US" sz="1800" dirty="0" smtClean="0">
                <a:sym typeface="Wingdings" panose="05000000000000000000" pitchFamily="2" charset="2"/>
              </a:rPr>
              <a:t> not reactor relevant (activation)</a:t>
            </a:r>
            <a:endParaRPr lang="en-US" sz="1800" dirty="0" smtClean="0"/>
          </a:p>
          <a:p>
            <a:pPr marL="914400" lvl="2" indent="0">
              <a:buNone/>
            </a:pPr>
            <a:endParaRPr lang="en-US" sz="1800" dirty="0" smtClean="0"/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000" b="1" dirty="0" smtClean="0"/>
              <a:t> Rationales for the material </a:t>
            </a:r>
            <a:r>
              <a:rPr lang="en-US" sz="2000" b="1" dirty="0" smtClean="0"/>
              <a:t>geometry and thickness choices:</a:t>
            </a:r>
            <a:endParaRPr lang="en-US" sz="2000" b="1" dirty="0" smtClean="0"/>
          </a:p>
          <a:p>
            <a:pPr lvl="2">
              <a:buFont typeface="Wingdings" panose="05000000000000000000" pitchFamily="2" charset="2"/>
              <a:buChar char="q"/>
            </a:pPr>
            <a:r>
              <a:rPr lang="en-US" sz="1800" dirty="0" smtClean="0"/>
              <a:t>Equivalent envelope as for the C-ACD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sz="1800" dirty="0" smtClean="0"/>
              <a:t>W</a:t>
            </a:r>
            <a:r>
              <a:rPr lang="en-US" sz="1800" dirty="0" smtClean="0"/>
              <a:t>: erosion (&gt; 2 mm), recrystallization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sz="1800" dirty="0" err="1" smtClean="0"/>
              <a:t>CuCrZr</a:t>
            </a:r>
            <a:r>
              <a:rPr lang="en-US" sz="1800" dirty="0" smtClean="0"/>
              <a:t>, TZM:  structural resistance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sz="1800" dirty="0" smtClean="0"/>
              <a:t>Interlayer: joining feasibility feedback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q"/>
            </a:pPr>
            <a:endParaRPr lang="en-US" sz="2200" dirty="0"/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 rotWithShape="1">
          <a:blip r:embed="rId2"/>
          <a:srcRect r="1710"/>
          <a:stretch/>
        </p:blipFill>
        <p:spPr>
          <a:xfrm>
            <a:off x="108028" y="1422966"/>
            <a:ext cx="3261004" cy="2838552"/>
          </a:xfrm>
          <a:prstGeom prst="rect">
            <a:avLst/>
          </a:prstGeom>
        </p:spPr>
      </p:pic>
      <p:sp>
        <p:nvSpPr>
          <p:cNvPr id="19" name="ZoneTexte 18"/>
          <p:cNvSpPr txBox="1"/>
          <p:nvPr/>
        </p:nvSpPr>
        <p:spPr>
          <a:xfrm>
            <a:off x="249617" y="1321085"/>
            <a:ext cx="2022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W or W </a:t>
            </a:r>
            <a:r>
              <a:rPr lang="en-US" b="1" dirty="0" smtClean="0"/>
              <a:t>alloy…</a:t>
            </a:r>
            <a:endParaRPr lang="en-US" b="1" dirty="0" smtClean="0"/>
          </a:p>
        </p:txBody>
      </p:sp>
      <p:sp>
        <p:nvSpPr>
          <p:cNvPr id="20" name="ZoneTexte 19"/>
          <p:cNvSpPr txBox="1"/>
          <p:nvPr/>
        </p:nvSpPr>
        <p:spPr>
          <a:xfrm>
            <a:off x="1808069" y="2535068"/>
            <a:ext cx="9668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CuCrZr</a:t>
            </a:r>
            <a:r>
              <a:rPr lang="en-US" b="1" dirty="0" smtClean="0"/>
              <a:t> or TZM</a:t>
            </a:r>
            <a:endParaRPr lang="en-US" b="1" dirty="0"/>
          </a:p>
        </p:txBody>
      </p:sp>
      <p:sp>
        <p:nvSpPr>
          <p:cNvPr id="32" name="Rectangle 31"/>
          <p:cNvSpPr/>
          <p:nvPr/>
        </p:nvSpPr>
        <p:spPr>
          <a:xfrm>
            <a:off x="1095387" y="4322997"/>
            <a:ext cx="2752382" cy="390806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 or W alloy – 3 mm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1102288" y="4708520"/>
            <a:ext cx="2752382" cy="191720"/>
          </a:xfrm>
          <a:prstGeom prst="rect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Interlayer – 1 mm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1102287" y="4900240"/>
            <a:ext cx="2752382" cy="1419188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1658938" lvl="4" indent="169863" algn="ctr"/>
            <a:endParaRPr lang="en-US" dirty="0" smtClean="0"/>
          </a:p>
          <a:p>
            <a:pPr marL="1658938" lvl="4" indent="169863" algn="ctr"/>
            <a:endParaRPr lang="en-US" dirty="0" smtClean="0"/>
          </a:p>
          <a:p>
            <a:pPr marL="1658938" lvl="4" indent="169863" algn="ctr"/>
            <a:endParaRPr lang="en-US" dirty="0" smtClean="0"/>
          </a:p>
          <a:p>
            <a:pPr indent="1" algn="ctr"/>
            <a:endParaRPr lang="en-US" dirty="0" smtClean="0"/>
          </a:p>
          <a:p>
            <a:pPr indent="1" algn="ctr"/>
            <a:r>
              <a:rPr lang="en-US" dirty="0" smtClean="0"/>
              <a:t>Heat sink ( TZM, </a:t>
            </a:r>
            <a:r>
              <a:rPr lang="en-US" dirty="0" err="1" smtClean="0"/>
              <a:t>CuCrZr</a:t>
            </a:r>
            <a:r>
              <a:rPr lang="en-US" dirty="0" smtClean="0"/>
              <a:t>…)</a:t>
            </a:r>
            <a:endParaRPr lang="en-US" dirty="0"/>
          </a:p>
        </p:txBody>
      </p:sp>
      <p:sp>
        <p:nvSpPr>
          <p:cNvPr id="35" name="Ellipse 34"/>
          <p:cNvSpPr>
            <a:spLocks/>
          </p:cNvSpPr>
          <p:nvPr/>
        </p:nvSpPr>
        <p:spPr>
          <a:xfrm>
            <a:off x="2054499" y="5172453"/>
            <a:ext cx="864000" cy="86544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6" name="Connecteur droit avec flèche 35"/>
          <p:cNvCxnSpPr/>
          <p:nvPr/>
        </p:nvCxnSpPr>
        <p:spPr>
          <a:xfrm>
            <a:off x="958745" y="4708520"/>
            <a:ext cx="473" cy="1532447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ZoneTexte 36"/>
          <p:cNvSpPr txBox="1"/>
          <p:nvPr/>
        </p:nvSpPr>
        <p:spPr>
          <a:xfrm>
            <a:off x="166117" y="5067076"/>
            <a:ext cx="840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27 </a:t>
            </a:r>
            <a:r>
              <a:rPr lang="en-US" dirty="0" smtClean="0"/>
              <a:t>mm</a:t>
            </a:r>
            <a:endParaRPr lang="en-US" dirty="0"/>
          </a:p>
        </p:txBody>
      </p:sp>
      <p:cxnSp>
        <p:nvCxnSpPr>
          <p:cNvPr id="38" name="Connecteur droit avec flèche 37"/>
          <p:cNvCxnSpPr/>
          <p:nvPr/>
        </p:nvCxnSpPr>
        <p:spPr>
          <a:xfrm flipV="1">
            <a:off x="2146845" y="5326458"/>
            <a:ext cx="654503" cy="55581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9" name="ZoneTexte 38"/>
              <p:cNvSpPr txBox="1"/>
              <p:nvPr/>
            </p:nvSpPr>
            <p:spPr>
              <a:xfrm rot="19359034">
                <a:off x="1972191" y="5321751"/>
                <a:ext cx="705224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50" b="0" i="1" smtClean="0"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US" sz="1050" b="0" i="1" smtClean="0">
                          <a:latin typeface="Cambria Math" panose="02040503050406030204" pitchFamily="18" charset="0"/>
                        </a:rPr>
                        <m:t> 12</m:t>
                      </m:r>
                      <m:r>
                        <a:rPr lang="en-US" sz="105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050" b="0" i="0" smtClean="0">
                          <a:latin typeface="Cambria Math" panose="02040503050406030204" pitchFamily="18" charset="0"/>
                        </a:rPr>
                        <m:t>mm</m:t>
                      </m:r>
                    </m:oMath>
                  </m:oMathPara>
                </a14:m>
                <a:endParaRPr lang="en-US" sz="1050" b="0" dirty="0"/>
              </a:p>
            </p:txBody>
          </p:sp>
        </mc:Choice>
        <mc:Fallback>
          <p:sp>
            <p:nvSpPr>
              <p:cNvPr id="39" name="ZoneTexte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359034">
                <a:off x="1972191" y="5321751"/>
                <a:ext cx="705224" cy="2616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ZoneTexte 40"/>
          <p:cNvSpPr txBox="1"/>
          <p:nvPr/>
        </p:nvSpPr>
        <p:spPr>
          <a:xfrm>
            <a:off x="898499" y="3868217"/>
            <a:ext cx="19999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solidFill>
                  <a:srgbClr val="3333FF"/>
                </a:solidFill>
              </a:rPr>
              <a:t>Target cross view</a:t>
            </a:r>
            <a:endParaRPr lang="en-US" sz="2000" b="1" i="1" dirty="0">
              <a:solidFill>
                <a:srgbClr val="3333FF"/>
              </a:solidFill>
            </a:endParaRPr>
          </a:p>
        </p:txBody>
      </p:sp>
      <p:cxnSp>
        <p:nvCxnSpPr>
          <p:cNvPr id="42" name="Connecteur droit avec flèche 41"/>
          <p:cNvCxnSpPr/>
          <p:nvPr/>
        </p:nvCxnSpPr>
        <p:spPr>
          <a:xfrm flipH="1">
            <a:off x="3251984" y="3988547"/>
            <a:ext cx="14692" cy="316887"/>
          </a:xfrm>
          <a:prstGeom prst="straightConnector1">
            <a:avLst/>
          </a:prstGeom>
          <a:ln w="57150">
            <a:solidFill>
              <a:srgbClr val="FF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ZoneTexte 42"/>
          <p:cNvSpPr txBox="1"/>
          <p:nvPr/>
        </p:nvSpPr>
        <p:spPr>
          <a:xfrm>
            <a:off x="2441875" y="3603587"/>
            <a:ext cx="1529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10-15 MW/m²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2017668" y="901876"/>
            <a:ext cx="11731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</a:rPr>
              <a:t>JT-60SA</a:t>
            </a:r>
            <a:endParaRPr lang="en-US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3" name="Espace réservé du numéro de diapositive 3"/>
          <p:cNvSpPr txBox="1">
            <a:spLocks noChangeAspect="1"/>
          </p:cNvSpPr>
          <p:nvPr/>
        </p:nvSpPr>
        <p:spPr>
          <a:xfrm>
            <a:off x="11723143" y="6477437"/>
            <a:ext cx="431800" cy="275451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F181969-B51F-4CC8-8A5D-B69C971A979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24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657600" y="6526200"/>
            <a:ext cx="7865533" cy="260325"/>
          </a:xfrm>
        </p:spPr>
        <p:txBody>
          <a:bodyPr/>
          <a:lstStyle/>
          <a:p>
            <a:pPr algn="r"/>
            <a:r>
              <a:rPr lang="en-US" dirty="0" smtClean="0"/>
              <a:t>M. Richou- FSD meeting 18</a:t>
            </a:r>
            <a:r>
              <a:rPr lang="en-US" baseline="30000" dirty="0" smtClean="0"/>
              <a:t>th</a:t>
            </a:r>
            <a:r>
              <a:rPr lang="en-US" dirty="0" smtClean="0"/>
              <a:t> of July 2023 - Remote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5" name="Connecteur droit avec flèche 24"/>
          <p:cNvCxnSpPr/>
          <p:nvPr/>
        </p:nvCxnSpPr>
        <p:spPr>
          <a:xfrm flipH="1">
            <a:off x="1111618" y="6392174"/>
            <a:ext cx="2736151" cy="1193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ZoneTexte 26"/>
          <p:cNvSpPr txBox="1"/>
          <p:nvPr/>
        </p:nvSpPr>
        <p:spPr>
          <a:xfrm>
            <a:off x="2017668" y="6383556"/>
            <a:ext cx="840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32</a:t>
            </a:r>
            <a:r>
              <a:rPr lang="en-US" dirty="0" smtClean="0"/>
              <a:t> </a:t>
            </a:r>
            <a:r>
              <a:rPr lang="en-US" dirty="0" smtClean="0"/>
              <a:t>mm</a:t>
            </a:r>
            <a:endParaRPr lang="en-US" dirty="0"/>
          </a:p>
        </p:txBody>
      </p:sp>
      <p:cxnSp>
        <p:nvCxnSpPr>
          <p:cNvPr id="30" name="Connecteur droit avec flèche 29"/>
          <p:cNvCxnSpPr/>
          <p:nvPr/>
        </p:nvCxnSpPr>
        <p:spPr>
          <a:xfrm flipH="1">
            <a:off x="2486499" y="4884102"/>
            <a:ext cx="0" cy="288351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ZoneTexte 30"/>
          <p:cNvSpPr txBox="1"/>
          <p:nvPr/>
        </p:nvSpPr>
        <p:spPr>
          <a:xfrm>
            <a:off x="1387921" y="4900240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 </a:t>
            </a:r>
            <a:r>
              <a:rPr lang="en-US" dirty="0" smtClean="0"/>
              <a:t>mm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841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2.2 </a:t>
            </a:r>
            <a:r>
              <a:rPr lang="en-US" dirty="0"/>
              <a:t>W-ACD</a:t>
            </a:r>
            <a:r>
              <a:rPr lang="en-US" dirty="0" smtClean="0"/>
              <a:t>-&gt; Thermal </a:t>
            </a:r>
            <a:r>
              <a:rPr lang="en-US" dirty="0" smtClean="0"/>
              <a:t>analyses</a:t>
            </a:r>
            <a:endParaRPr lang="en-US" dirty="0"/>
          </a:p>
        </p:txBody>
      </p:sp>
      <p:graphicFrame>
        <p:nvGraphicFramePr>
          <p:cNvPr id="48" name="Tableau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5589400"/>
              </p:ext>
            </p:extLst>
          </p:nvPr>
        </p:nvGraphicFramePr>
        <p:xfrm>
          <a:off x="481645" y="4891727"/>
          <a:ext cx="4580780" cy="11234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25081">
                  <a:extLst>
                    <a:ext uri="{9D8B030D-6E8A-4147-A177-3AD203B41FA5}">
                      <a16:colId xmlns:a16="http://schemas.microsoft.com/office/drawing/2014/main" val="4045670606"/>
                    </a:ext>
                  </a:extLst>
                </a:gridCol>
                <a:gridCol w="368672">
                  <a:extLst>
                    <a:ext uri="{9D8B030D-6E8A-4147-A177-3AD203B41FA5}">
                      <a16:colId xmlns:a16="http://schemas.microsoft.com/office/drawing/2014/main" val="2743321855"/>
                    </a:ext>
                  </a:extLst>
                </a:gridCol>
                <a:gridCol w="529009">
                  <a:extLst>
                    <a:ext uri="{9D8B030D-6E8A-4147-A177-3AD203B41FA5}">
                      <a16:colId xmlns:a16="http://schemas.microsoft.com/office/drawing/2014/main" val="402678725"/>
                    </a:ext>
                  </a:extLst>
                </a:gridCol>
                <a:gridCol w="529009">
                  <a:extLst>
                    <a:ext uri="{9D8B030D-6E8A-4147-A177-3AD203B41FA5}">
                      <a16:colId xmlns:a16="http://schemas.microsoft.com/office/drawing/2014/main" val="1156644737"/>
                    </a:ext>
                  </a:extLst>
                </a:gridCol>
                <a:gridCol w="529009">
                  <a:extLst>
                    <a:ext uri="{9D8B030D-6E8A-4147-A177-3AD203B41FA5}">
                      <a16:colId xmlns:a16="http://schemas.microsoft.com/office/drawing/2014/main" val="25537591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Heat</a:t>
                      </a:r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r-FR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sink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6" marR="6536" marT="6536" marB="0" anchor="b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CuCrZr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6" marR="6536" marT="6536" marB="0" anchor="b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6" marR="6536" marT="6536" marB="0" anchor="b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A44B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TZM</a:t>
                      </a:r>
                    </a:p>
                  </a:txBody>
                  <a:tcPr marL="6536" marR="6536" marT="6536" marB="0" anchor="b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6" marR="6536" marT="6536" marB="0" anchor="b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A44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83661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Incident </a:t>
                      </a:r>
                      <a:r>
                        <a:rPr lang="fr-FR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heat</a:t>
                      </a:r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flux (MW/m²)</a:t>
                      </a: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6536" marR="6536" marT="653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6536" marR="6536" marT="653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536" marR="6536" marT="653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6536" marR="6536" marT="6536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26669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 err="1">
                          <a:effectLst/>
                        </a:rPr>
                        <a:t>Heat</a:t>
                      </a:r>
                      <a:r>
                        <a:rPr lang="fr-FR" sz="1800" u="none" strike="noStrike" dirty="0">
                          <a:effectLst/>
                        </a:rPr>
                        <a:t> </a:t>
                      </a:r>
                      <a:r>
                        <a:rPr lang="fr-FR" sz="1800" u="none" strike="noStrike" dirty="0" err="1">
                          <a:effectLst/>
                        </a:rPr>
                        <a:t>sink</a:t>
                      </a:r>
                      <a:r>
                        <a:rPr lang="fr-FR" sz="1800" u="none" strike="noStrike" dirty="0">
                          <a:effectLst/>
                        </a:rPr>
                        <a:t> Max </a:t>
                      </a:r>
                      <a:r>
                        <a:rPr lang="fr-FR" sz="1800" u="none" strike="noStrike" dirty="0" err="1">
                          <a:effectLst/>
                        </a:rPr>
                        <a:t>Temp</a:t>
                      </a:r>
                      <a:r>
                        <a:rPr lang="fr-FR" sz="1800" u="none" strike="noStrike" dirty="0">
                          <a:effectLst/>
                        </a:rPr>
                        <a:t>. (C) 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452</a:t>
                      </a:r>
                    </a:p>
                  </a:txBody>
                  <a:tcPr marL="6536" marR="6536" marT="6536" marB="0" anchor="b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603</a:t>
                      </a:r>
                    </a:p>
                  </a:txBody>
                  <a:tcPr marL="6536" marR="6536" marT="6536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963</a:t>
                      </a:r>
                    </a:p>
                  </a:txBody>
                  <a:tcPr marL="6536" marR="6536" marT="6536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1435</a:t>
                      </a:r>
                    </a:p>
                  </a:txBody>
                  <a:tcPr marL="6536" marR="6536" marT="6536" marB="0" anchor="b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03418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u="none" strike="noStrike" dirty="0">
                          <a:effectLst/>
                        </a:rPr>
                        <a:t>W Max </a:t>
                      </a:r>
                      <a:r>
                        <a:rPr lang="fr-FR" sz="1800" u="none" strike="noStrike" dirty="0" err="1">
                          <a:effectLst/>
                        </a:rPr>
                        <a:t>Temp</a:t>
                      </a:r>
                      <a:r>
                        <a:rPr lang="fr-FR" sz="1800" u="none" strike="noStrike" dirty="0">
                          <a:effectLst/>
                        </a:rPr>
                        <a:t>. (C) 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6" marR="6536" marT="65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704</a:t>
                      </a:r>
                    </a:p>
                  </a:txBody>
                  <a:tcPr marL="6536" marR="6536" marT="6536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1015</a:t>
                      </a:r>
                    </a:p>
                  </a:txBody>
                  <a:tcPr marL="6536" marR="6536" marT="6536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1221</a:t>
                      </a:r>
                    </a:p>
                  </a:txBody>
                  <a:tcPr marL="6536" marR="6536" marT="6536" marB="0" anchor="b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1832</a:t>
                      </a:r>
                    </a:p>
                  </a:txBody>
                  <a:tcPr marL="6536" marR="6536" marT="6536" marB="0" anchor="b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7695827"/>
                  </a:ext>
                </a:extLst>
              </a:tr>
            </a:tbl>
          </a:graphicData>
        </a:graphic>
      </p:graphicFrame>
      <p:sp>
        <p:nvSpPr>
          <p:cNvPr id="53" name="Rectangle 52"/>
          <p:cNvSpPr/>
          <p:nvPr/>
        </p:nvSpPr>
        <p:spPr>
          <a:xfrm>
            <a:off x="248264" y="4450700"/>
            <a:ext cx="41739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>
              <a:spcAft>
                <a:spcPts val="600"/>
              </a:spcAft>
            </a:pPr>
            <a:r>
              <a:rPr lang="en-US" sz="2000" b="1" i="1" dirty="0">
                <a:solidFill>
                  <a:srgbClr val="3333FF"/>
                </a:solidFill>
              </a:rPr>
              <a:t>Results of thermal analysis (FEM)</a:t>
            </a:r>
          </a:p>
        </p:txBody>
      </p:sp>
      <p:sp>
        <p:nvSpPr>
          <p:cNvPr id="54" name="Rectangle 53"/>
          <p:cNvSpPr/>
          <p:nvPr/>
        </p:nvSpPr>
        <p:spPr>
          <a:xfrm>
            <a:off x="5743696" y="4763661"/>
            <a:ext cx="6029204" cy="132343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à"/>
            </a:pPr>
            <a:r>
              <a:rPr lang="en-US" sz="2000" dirty="0" smtClean="0"/>
              <a:t>Proposed geometry may be able to sustain 10 MW/m² in steady state </a:t>
            </a:r>
            <a:r>
              <a:rPr lang="en-US" sz="2000" dirty="0" smtClean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2000" b="1" dirty="0" smtClean="0"/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en-US" sz="2000" dirty="0" smtClean="0"/>
              <a:t>What are the technological solutions able to sustain 15 MW/m² in steady state ?</a:t>
            </a:r>
            <a:endParaRPr lang="en-US" sz="2000" dirty="0"/>
          </a:p>
        </p:txBody>
      </p:sp>
      <p:sp>
        <p:nvSpPr>
          <p:cNvPr id="56" name="Rectangle 55"/>
          <p:cNvSpPr/>
          <p:nvPr/>
        </p:nvSpPr>
        <p:spPr>
          <a:xfrm>
            <a:off x="1902285" y="1208800"/>
            <a:ext cx="2752382" cy="390806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 – 3 mm</a:t>
            </a:r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1909186" y="1594323"/>
            <a:ext cx="2752382" cy="191720"/>
          </a:xfrm>
          <a:prstGeom prst="rect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Interlayer – 1 mm</a:t>
            </a:r>
            <a:endParaRPr lang="en-US" dirty="0"/>
          </a:p>
        </p:txBody>
      </p:sp>
      <p:sp>
        <p:nvSpPr>
          <p:cNvPr id="59" name="Rectangle 58"/>
          <p:cNvSpPr/>
          <p:nvPr/>
        </p:nvSpPr>
        <p:spPr>
          <a:xfrm>
            <a:off x="1909185" y="1786043"/>
            <a:ext cx="2752382" cy="1419188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1658938" lvl="4" indent="169863" algn="ctr"/>
            <a:endParaRPr lang="en-US" dirty="0" smtClean="0"/>
          </a:p>
          <a:p>
            <a:pPr marL="1658938" lvl="4" indent="169863" algn="ctr"/>
            <a:endParaRPr lang="en-US" dirty="0" smtClean="0"/>
          </a:p>
          <a:p>
            <a:pPr marL="1658938" lvl="4" indent="169863" algn="ctr"/>
            <a:endParaRPr lang="en-US" dirty="0" smtClean="0"/>
          </a:p>
          <a:p>
            <a:pPr indent="1" algn="ctr"/>
            <a:endParaRPr lang="en-US" dirty="0" smtClean="0"/>
          </a:p>
          <a:p>
            <a:pPr indent="1" algn="ctr"/>
            <a:r>
              <a:rPr lang="en-US" dirty="0" smtClean="0"/>
              <a:t>Heat sink ( TZM, </a:t>
            </a:r>
            <a:r>
              <a:rPr lang="en-US" dirty="0" err="1" smtClean="0"/>
              <a:t>CuCrZr</a:t>
            </a:r>
            <a:r>
              <a:rPr lang="en-US" dirty="0" smtClean="0"/>
              <a:t>…)</a:t>
            </a:r>
            <a:endParaRPr lang="en-US" dirty="0"/>
          </a:p>
        </p:txBody>
      </p:sp>
      <p:sp>
        <p:nvSpPr>
          <p:cNvPr id="60" name="Ellipse 59"/>
          <p:cNvSpPr>
            <a:spLocks/>
          </p:cNvSpPr>
          <p:nvPr/>
        </p:nvSpPr>
        <p:spPr>
          <a:xfrm>
            <a:off x="2861397" y="2058256"/>
            <a:ext cx="864000" cy="86544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5" name="Connecteur droit avec flèche 64"/>
          <p:cNvCxnSpPr/>
          <p:nvPr/>
        </p:nvCxnSpPr>
        <p:spPr>
          <a:xfrm flipV="1">
            <a:off x="2953743" y="2212261"/>
            <a:ext cx="654503" cy="55581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66" name="ZoneTexte 65"/>
              <p:cNvSpPr txBox="1"/>
              <p:nvPr/>
            </p:nvSpPr>
            <p:spPr>
              <a:xfrm rot="19359034">
                <a:off x="2779089" y="2207554"/>
                <a:ext cx="705224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50" b="0" i="1" smtClean="0"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US" sz="1050" b="0" i="1" smtClean="0">
                          <a:latin typeface="Cambria Math" panose="02040503050406030204" pitchFamily="18" charset="0"/>
                        </a:rPr>
                        <m:t> 12</m:t>
                      </m:r>
                      <m:r>
                        <a:rPr lang="en-US" sz="105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050" b="0" i="0" smtClean="0">
                          <a:latin typeface="Cambria Math" panose="02040503050406030204" pitchFamily="18" charset="0"/>
                        </a:rPr>
                        <m:t>mm</m:t>
                      </m:r>
                    </m:oMath>
                  </m:oMathPara>
                </a14:m>
                <a:endParaRPr lang="en-US" sz="1050" b="0" dirty="0"/>
              </a:p>
            </p:txBody>
          </p:sp>
        </mc:Choice>
        <mc:Fallback>
          <p:sp>
            <p:nvSpPr>
              <p:cNvPr id="66" name="ZoneTexte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359034">
                <a:off x="2779089" y="2207554"/>
                <a:ext cx="705224" cy="2616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7" name="Connecteur droit avec flèche 66"/>
          <p:cNvCxnSpPr/>
          <p:nvPr/>
        </p:nvCxnSpPr>
        <p:spPr>
          <a:xfrm flipH="1">
            <a:off x="4058882" y="874350"/>
            <a:ext cx="14692" cy="316887"/>
          </a:xfrm>
          <a:prstGeom prst="straightConnector1">
            <a:avLst/>
          </a:prstGeom>
          <a:ln w="57150">
            <a:solidFill>
              <a:srgbClr val="FF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ZoneTexte 67"/>
          <p:cNvSpPr txBox="1"/>
          <p:nvPr/>
        </p:nvSpPr>
        <p:spPr>
          <a:xfrm>
            <a:off x="2369786" y="866761"/>
            <a:ext cx="1529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10-15 MW/m²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804635" y="1786043"/>
            <a:ext cx="801919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000" dirty="0" smtClean="0"/>
              <a:t>Maximum allowable temperature (loss of mechanical properties)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 smtClean="0"/>
              <a:t>	</a:t>
            </a:r>
            <a:r>
              <a:rPr lang="en-US" sz="2000" dirty="0" err="1" smtClean="0"/>
              <a:t>CuCrZr</a:t>
            </a:r>
            <a:r>
              <a:rPr lang="en-US" sz="2000" dirty="0" smtClean="0"/>
              <a:t> -  450 °C 	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 smtClean="0"/>
              <a:t>	W  - 1200°C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 smtClean="0"/>
              <a:t>	TZM - 1200°C</a:t>
            </a:r>
            <a:endParaRPr lang="en-US" sz="2000" dirty="0"/>
          </a:p>
        </p:txBody>
      </p:sp>
      <p:sp>
        <p:nvSpPr>
          <p:cNvPr id="19" name="Espace réservé du numéro de diapositive 3"/>
          <p:cNvSpPr>
            <a:spLocks noGrp="1" noChangeAspect="1"/>
          </p:cNvSpPr>
          <p:nvPr>
            <p:ph type="sldNum" sz="quarter" idx="12"/>
          </p:nvPr>
        </p:nvSpPr>
        <p:spPr>
          <a:xfrm>
            <a:off x="11723143" y="6477437"/>
            <a:ext cx="431800" cy="275451"/>
          </a:xfrm>
        </p:spPr>
        <p:txBody>
          <a:bodyPr/>
          <a:lstStyle/>
          <a:p>
            <a:fld id="{2F181969-B51F-4CC8-8A5D-B69C971A979C}" type="slidenum">
              <a:rPr lang="en-US" smtClean="0"/>
              <a:t>9</a:t>
            </a:fld>
            <a:endParaRPr lang="en-US" dirty="0"/>
          </a:p>
        </p:txBody>
      </p:sp>
      <p:sp>
        <p:nvSpPr>
          <p:cNvPr id="20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657600" y="6526200"/>
            <a:ext cx="7865533" cy="260325"/>
          </a:xfrm>
        </p:spPr>
        <p:txBody>
          <a:bodyPr/>
          <a:lstStyle/>
          <a:p>
            <a:pPr algn="r"/>
            <a:r>
              <a:rPr lang="en-US" dirty="0" smtClean="0"/>
              <a:t>M. Richou- FSD meeting 18</a:t>
            </a:r>
            <a:r>
              <a:rPr lang="en-US" baseline="30000" dirty="0" smtClean="0"/>
              <a:t>th</a:t>
            </a:r>
            <a:r>
              <a:rPr lang="en-US" dirty="0" smtClean="0"/>
              <a:t> of July 2023 - Remote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Connecteur droit avec flèche 20"/>
          <p:cNvCxnSpPr/>
          <p:nvPr/>
        </p:nvCxnSpPr>
        <p:spPr>
          <a:xfrm>
            <a:off x="1742511" y="1590035"/>
            <a:ext cx="473" cy="1532447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/>
          <p:cNvSpPr txBox="1"/>
          <p:nvPr/>
        </p:nvSpPr>
        <p:spPr>
          <a:xfrm>
            <a:off x="949883" y="1948591"/>
            <a:ext cx="840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27 </a:t>
            </a:r>
            <a:r>
              <a:rPr lang="en-US" dirty="0" smtClean="0"/>
              <a:t>mm</a:t>
            </a:r>
            <a:endParaRPr lang="en-US" dirty="0"/>
          </a:p>
        </p:txBody>
      </p:sp>
      <p:cxnSp>
        <p:nvCxnSpPr>
          <p:cNvPr id="23" name="Connecteur droit avec flèche 22"/>
          <p:cNvCxnSpPr/>
          <p:nvPr/>
        </p:nvCxnSpPr>
        <p:spPr>
          <a:xfrm flipH="1">
            <a:off x="1895384" y="3273689"/>
            <a:ext cx="2736151" cy="1193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/>
          <p:cNvSpPr txBox="1"/>
          <p:nvPr/>
        </p:nvSpPr>
        <p:spPr>
          <a:xfrm>
            <a:off x="2801434" y="3265071"/>
            <a:ext cx="840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32</a:t>
            </a:r>
            <a:r>
              <a:rPr lang="en-US" dirty="0" smtClean="0"/>
              <a:t> </a:t>
            </a:r>
            <a:r>
              <a:rPr lang="en-US" dirty="0" smtClean="0"/>
              <a:t>mm</a:t>
            </a:r>
            <a:endParaRPr lang="en-US" dirty="0"/>
          </a:p>
        </p:txBody>
      </p:sp>
      <p:cxnSp>
        <p:nvCxnSpPr>
          <p:cNvPr id="25" name="Connecteur droit avec flèche 24"/>
          <p:cNvCxnSpPr/>
          <p:nvPr/>
        </p:nvCxnSpPr>
        <p:spPr>
          <a:xfrm flipH="1">
            <a:off x="3270265" y="1765617"/>
            <a:ext cx="0" cy="288351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/>
          <p:cNvSpPr txBox="1"/>
          <p:nvPr/>
        </p:nvSpPr>
        <p:spPr>
          <a:xfrm>
            <a:off x="2171687" y="1781755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 </a:t>
            </a:r>
            <a:r>
              <a:rPr lang="en-US" dirty="0" smtClean="0"/>
              <a:t>mm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557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</p:bld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9541</TotalTime>
  <Words>1579</Words>
  <Application>Microsoft Office PowerPoint</Application>
  <PresentationFormat>Grand écran</PresentationFormat>
  <Paragraphs>279</Paragraphs>
  <Slides>17</Slides>
  <Notes>9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5" baseType="lpstr">
      <vt:lpstr>맑은 고딕</vt:lpstr>
      <vt:lpstr>ＭＳ Ｐゴシック</vt:lpstr>
      <vt:lpstr>Arial</vt:lpstr>
      <vt:lpstr>Calibri</vt:lpstr>
      <vt:lpstr>Cambria Math</vt:lpstr>
      <vt:lpstr>Times New Roman</vt:lpstr>
      <vt:lpstr>Wingdings</vt:lpstr>
      <vt:lpstr>Office</vt:lpstr>
      <vt:lpstr>Technological solutions for the W divertor target plasma facing components of JT60SA 18th of July – FSD meeting</vt:lpstr>
      <vt:lpstr>Présentation PowerPoint</vt:lpstr>
      <vt:lpstr>Présentation PowerPoint</vt:lpstr>
      <vt:lpstr>1-WPDIV -JT60SA (Main objectives)</vt:lpstr>
      <vt:lpstr>Présentation PowerPoint</vt:lpstr>
      <vt:lpstr>2. 1 Carbon-Actively Cooled Divertor (C-ACD)</vt:lpstr>
      <vt:lpstr>2.2 Tungsten-Actively Cooled Divertor (W-ACD)-&gt; Requirements</vt:lpstr>
      <vt:lpstr>2.2 W-ACD-&gt; Conventional flat tile concept</vt:lpstr>
      <vt:lpstr>2.2 W-ACD-&gt; Thermal analyses</vt:lpstr>
      <vt:lpstr>2.2 W-ACD -&gt; Enhanced concepts</vt:lpstr>
      <vt:lpstr>2.2 W-ACD -&gt; Enhanced flat tile concept</vt:lpstr>
      <vt:lpstr>2.2 W-ACD -&gt; -&gt; Schedule and deliverables</vt:lpstr>
      <vt:lpstr>2.2 W-ACD-&gt; Challenges</vt:lpstr>
      <vt:lpstr>Conclusions</vt:lpstr>
      <vt:lpstr>Présentation PowerPoint</vt:lpstr>
      <vt:lpstr>2.2 W-ACD -&gt; Concept studied at QST</vt:lpstr>
      <vt:lpstr>2.2 W-ACD -&gt; Flat tile enhanced concept</vt:lpstr>
    </vt:vector>
  </TitlesOfParts>
  <Company>MPG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Jeong-Ha You</dc:creator>
  <cp:lastModifiedBy>RICHOU Marianne 169814</cp:lastModifiedBy>
  <cp:revision>408</cp:revision>
  <dcterms:created xsi:type="dcterms:W3CDTF">2020-05-11T09:17:36Z</dcterms:created>
  <dcterms:modified xsi:type="dcterms:W3CDTF">2023-07-17T16:53:16Z</dcterms:modified>
</cp:coreProperties>
</file>