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Lst>
  <p:notesMasterIdLst>
    <p:notesMasterId r:id="rId20"/>
  </p:notesMasterIdLst>
  <p:handoutMasterIdLst>
    <p:handoutMasterId r:id="rId21"/>
  </p:handoutMasterIdLst>
  <p:sldIdLst>
    <p:sldId id="494" r:id="rId3"/>
    <p:sldId id="471" r:id="rId4"/>
    <p:sldId id="472" r:id="rId5"/>
    <p:sldId id="476" r:id="rId6"/>
    <p:sldId id="484" r:id="rId7"/>
    <p:sldId id="477" r:id="rId8"/>
    <p:sldId id="478" r:id="rId9"/>
    <p:sldId id="479" r:id="rId10"/>
    <p:sldId id="518" r:id="rId11"/>
    <p:sldId id="495" r:id="rId12"/>
    <p:sldId id="516" r:id="rId13"/>
    <p:sldId id="517" r:id="rId14"/>
    <p:sldId id="519" r:id="rId15"/>
    <p:sldId id="371" r:id="rId16"/>
    <p:sldId id="514" r:id="rId17"/>
    <p:sldId id="515" r:id="rId18"/>
    <p:sldId id="505" r:id="rId19"/>
  </p:sldIdLst>
  <p:sldSz cx="9144000" cy="5143500" type="screen16x9"/>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3224">
          <p15:clr>
            <a:srgbClr val="A4A3A4"/>
          </p15:clr>
        </p15:guide>
        <p15:guide id="2" pos="2236">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mitriy Borodin" initials="DB" lastIdx="1" clrIdx="0">
    <p:extLst>
      <p:ext uri="{19B8F6BF-5375-455C-9EA6-DF929625EA0E}">
        <p15:presenceInfo xmlns:p15="http://schemas.microsoft.com/office/powerpoint/2012/main" userId="cd166fcbfd57e361" providerId="Windows Live"/>
      </p:ext>
    </p:extLst>
  </p:cmAuthor>
  <p:cmAuthor id="2" name="Borodin" initials="B" lastIdx="1" clrIdx="1">
    <p:extLst>
      <p:ext uri="{19B8F6BF-5375-455C-9EA6-DF929625EA0E}">
        <p15:presenceInfo xmlns:p15="http://schemas.microsoft.com/office/powerpoint/2012/main" userId="Borodi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0093"/>
    <a:srgbClr val="008000"/>
    <a:srgbClr val="FF9900"/>
    <a:srgbClr val="FF33CC"/>
    <a:srgbClr val="003399"/>
    <a:srgbClr val="E3E3E3"/>
    <a:srgbClr val="99CCFF"/>
    <a:srgbClr val="FF3399"/>
    <a:srgbClr val="F9ED0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234" autoAdjust="0"/>
    <p:restoredTop sz="93740" autoAdjust="0"/>
  </p:normalViewPr>
  <p:slideViewPr>
    <p:cSldViewPr showGuides="1">
      <p:cViewPr varScale="1">
        <p:scale>
          <a:sx n="105" d="100"/>
          <a:sy n="105" d="100"/>
        </p:scale>
        <p:origin x="54" y="123"/>
      </p:cViewPr>
      <p:guideLst>
        <p:guide orient="horz" pos="1620"/>
        <p:guide pos="2880"/>
      </p:guideLst>
    </p:cSldViewPr>
  </p:slideViewPr>
  <p:outlineViewPr>
    <p:cViewPr>
      <p:scale>
        <a:sx n="33" d="100"/>
        <a:sy n="33" d="100"/>
      </p:scale>
      <p:origin x="0" y="-1846"/>
    </p:cViewPr>
  </p:outlineViewPr>
  <p:notesTextViewPr>
    <p:cViewPr>
      <p:scale>
        <a:sx n="1" d="1"/>
        <a:sy n="1" d="1"/>
      </p:scale>
      <p:origin x="0" y="0"/>
    </p:cViewPr>
  </p:notesTextViewPr>
  <p:sorterViewPr>
    <p:cViewPr varScale="1">
      <p:scale>
        <a:sx n="1" d="1"/>
        <a:sy n="1" d="1"/>
      </p:scale>
      <p:origin x="0" y="-557"/>
    </p:cViewPr>
  </p:sorterViewPr>
  <p:notesViewPr>
    <p:cSldViewPr showGuides="1">
      <p:cViewPr varScale="1">
        <p:scale>
          <a:sx n="64" d="100"/>
          <a:sy n="64" d="100"/>
        </p:scale>
        <p:origin x="3144" y="86"/>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en-GB" dirty="0">
              <a:latin typeface="Arial" panose="020B0604020202020204" pitchFamily="34" charset="0"/>
            </a:endParaRPr>
          </a:p>
        </p:txBody>
      </p:sp>
      <p:sp>
        <p:nvSpPr>
          <p:cNvPr id="3" name="Date Placeholder 2"/>
          <p:cNvSpPr>
            <a:spLocks noGrp="1"/>
          </p:cNvSpPr>
          <p:nvPr>
            <p:ph type="dt" sz="quarter" idx="1"/>
          </p:nvPr>
        </p:nvSpPr>
        <p:spPr>
          <a:xfrm>
            <a:off x="4021294" y="0"/>
            <a:ext cx="3076363" cy="511731"/>
          </a:xfrm>
          <a:prstGeom prst="rect">
            <a:avLst/>
          </a:prstGeom>
        </p:spPr>
        <p:txBody>
          <a:bodyPr vert="horz" lIns="99048" tIns="49524" rIns="99048" bIns="49524" rtlCol="0"/>
          <a:lstStyle>
            <a:lvl1pPr algn="r">
              <a:defRPr sz="1300"/>
            </a:lvl1pPr>
          </a:lstStyle>
          <a:p>
            <a:fld id="{15B2C45A-E869-45FE-B529-AF49C0F3C669}" type="datetimeFigureOut">
              <a:rPr lang="en-GB" smtClean="0">
                <a:latin typeface="Arial" panose="020B0604020202020204" pitchFamily="34" charset="0"/>
              </a:rPr>
              <a:pPr/>
              <a:t>20/11/2023</a:t>
            </a:fld>
            <a:endParaRPr lang="en-GB" dirty="0">
              <a:latin typeface="Arial" panose="020B0604020202020204" pitchFamily="34" charset="0"/>
            </a:endParaRPr>
          </a:p>
        </p:txBody>
      </p:sp>
      <p:sp>
        <p:nvSpPr>
          <p:cNvPr id="4" name="Footer Placeholder 3"/>
          <p:cNvSpPr>
            <a:spLocks noGrp="1"/>
          </p:cNvSpPr>
          <p:nvPr>
            <p:ph type="ftr" sz="quarter" idx="2"/>
          </p:nvPr>
        </p:nvSpPr>
        <p:spPr>
          <a:xfrm>
            <a:off x="0" y="9721106"/>
            <a:ext cx="3076363" cy="511731"/>
          </a:xfrm>
          <a:prstGeom prst="rect">
            <a:avLst/>
          </a:prstGeom>
        </p:spPr>
        <p:txBody>
          <a:bodyPr vert="horz" lIns="99048" tIns="49524" rIns="99048" bIns="49524" rtlCol="0" anchor="b"/>
          <a:lstStyle>
            <a:lvl1pPr algn="l">
              <a:defRPr sz="1300"/>
            </a:lvl1pPr>
          </a:lstStyle>
          <a:p>
            <a:endParaRPr lang="en-GB" dirty="0">
              <a:latin typeface="Arial" panose="020B0604020202020204" pitchFamily="34" charset="0"/>
            </a:endParaRPr>
          </a:p>
        </p:txBody>
      </p:sp>
      <p:sp>
        <p:nvSpPr>
          <p:cNvPr id="5" name="Slide Number Placeholder 4"/>
          <p:cNvSpPr>
            <a:spLocks noGrp="1"/>
          </p:cNvSpPr>
          <p:nvPr>
            <p:ph type="sldNum" sz="quarter" idx="3"/>
          </p:nvPr>
        </p:nvSpPr>
        <p:spPr>
          <a:xfrm>
            <a:off x="4021294" y="9721106"/>
            <a:ext cx="3076363" cy="511731"/>
          </a:xfrm>
          <a:prstGeom prst="rect">
            <a:avLst/>
          </a:prstGeom>
        </p:spPr>
        <p:txBody>
          <a:bodyPr vert="horz" lIns="99048" tIns="49524" rIns="99048" bIns="49524" rtlCol="0" anchor="b"/>
          <a:lstStyle>
            <a:lvl1pPr algn="r">
              <a:defRPr sz="1300"/>
            </a:lvl1pPr>
          </a:lstStyle>
          <a:p>
            <a:fld id="{A1166760-0E69-430F-A97F-08802152DB5E}" type="slidenum">
              <a:rPr lang="en-GB" smtClean="0">
                <a:latin typeface="Arial" panose="020B0604020202020204" pitchFamily="34" charset="0"/>
              </a:rPr>
              <a:pPr/>
              <a:t>‹Nr.›</a:t>
            </a:fld>
            <a:endParaRPr lang="en-GB" dirty="0">
              <a:latin typeface="Arial" panose="020B0604020202020204" pitchFamily="34" charset="0"/>
            </a:endParaRPr>
          </a:p>
        </p:txBody>
      </p:sp>
    </p:spTree>
    <p:extLst>
      <p:ext uri="{BB962C8B-B14F-4D97-AF65-F5344CB8AC3E}">
        <p14:creationId xmlns:p14="http://schemas.microsoft.com/office/powerpoint/2010/main" val="29436496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atin typeface="Arial" panose="020B0604020202020204" pitchFamily="34" charset="0"/>
              </a:defRPr>
            </a:lvl1pPr>
          </a:lstStyle>
          <a:p>
            <a:endParaRPr lang="en-GB" dirty="0"/>
          </a:p>
        </p:txBody>
      </p:sp>
      <p:sp>
        <p:nvSpPr>
          <p:cNvPr id="3" name="Date Placeholder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atin typeface="Arial" panose="020B0604020202020204" pitchFamily="34" charset="0"/>
              </a:defRPr>
            </a:lvl1pPr>
          </a:lstStyle>
          <a:p>
            <a:fld id="{F93E6C17-F35F-4654-8DE9-B693AC206066}" type="datetimeFigureOut">
              <a:rPr lang="en-GB" smtClean="0"/>
              <a:pPr/>
              <a:t>20/11/2023</a:t>
            </a:fld>
            <a:endParaRPr lang="en-GB" dirty="0"/>
          </a:p>
        </p:txBody>
      </p:sp>
      <p:sp>
        <p:nvSpPr>
          <p:cNvPr id="4" name="Slide Image Placeholder 3"/>
          <p:cNvSpPr>
            <a:spLocks noGrp="1" noRot="1" noChangeAspect="1"/>
          </p:cNvSpPr>
          <p:nvPr>
            <p:ph type="sldImg" idx="2"/>
          </p:nvPr>
        </p:nvSpPr>
        <p:spPr>
          <a:xfrm>
            <a:off x="139700" y="768350"/>
            <a:ext cx="6819900" cy="3836988"/>
          </a:xfrm>
          <a:prstGeom prst="rect">
            <a:avLst/>
          </a:prstGeom>
          <a:noFill/>
          <a:ln w="12700">
            <a:solidFill>
              <a:prstClr val="black"/>
            </a:solidFill>
          </a:ln>
        </p:spPr>
        <p:txBody>
          <a:bodyPr vert="horz" lIns="99048" tIns="49524" rIns="99048" bIns="49524" rtlCol="0" anchor="ctr"/>
          <a:lstStyle/>
          <a:p>
            <a:endParaRPr lang="en-GB" dirty="0"/>
          </a:p>
        </p:txBody>
      </p:sp>
      <p:sp>
        <p:nvSpPr>
          <p:cNvPr id="5" name="Notes Placeholder 4"/>
          <p:cNvSpPr>
            <a:spLocks noGrp="1"/>
          </p:cNvSpPr>
          <p:nvPr>
            <p:ph type="body" sz="quarter" idx="3"/>
          </p:nvPr>
        </p:nvSpPr>
        <p:spPr>
          <a:xfrm>
            <a:off x="709930" y="4861441"/>
            <a:ext cx="5679440" cy="4605576"/>
          </a:xfrm>
          <a:prstGeom prst="rect">
            <a:avLst/>
          </a:prstGeom>
        </p:spPr>
        <p:txBody>
          <a:bodyPr vert="horz" lIns="99048" tIns="49524" rIns="99048" bIns="49524"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atin typeface="Arial" panose="020B0604020202020204" pitchFamily="34" charset="0"/>
              </a:defRPr>
            </a:lvl1pPr>
          </a:lstStyle>
          <a:p>
            <a:endParaRPr lang="en-GB" dirty="0"/>
          </a:p>
        </p:txBody>
      </p:sp>
      <p:sp>
        <p:nvSpPr>
          <p:cNvPr id="7" name="Slide Number Placeholder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atin typeface="Arial" panose="020B0604020202020204" pitchFamily="34" charset="0"/>
              </a:defRPr>
            </a:lvl1pPr>
          </a:lstStyle>
          <a:p>
            <a:fld id="{49027E0A-1465-4A40-B1D5-9126D49509FC}" type="slidenum">
              <a:rPr lang="en-GB" smtClean="0"/>
              <a:pPr/>
              <a:t>‹Nr.›</a:t>
            </a:fld>
            <a:endParaRPr lang="en-GB" dirty="0"/>
          </a:p>
        </p:txBody>
      </p:sp>
    </p:spTree>
    <p:extLst>
      <p:ext uri="{BB962C8B-B14F-4D97-AF65-F5344CB8AC3E}">
        <p14:creationId xmlns:p14="http://schemas.microsoft.com/office/powerpoint/2010/main" val="25133482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10"/>
          </p:nvPr>
        </p:nvSpPr>
        <p:spPr/>
        <p:txBody>
          <a:bodyPr/>
          <a:lstStyle/>
          <a:p>
            <a:fld id="{49027E0A-1465-4A40-B1D5-9126D49509FC}" type="slidenum">
              <a:rPr lang="en-GB" smtClean="0"/>
              <a:pPr/>
              <a:t>2</a:t>
            </a:fld>
            <a:endParaRPr lang="en-GB" dirty="0"/>
          </a:p>
        </p:txBody>
      </p:sp>
    </p:spTree>
    <p:extLst>
      <p:ext uri="{BB962C8B-B14F-4D97-AF65-F5344CB8AC3E}">
        <p14:creationId xmlns:p14="http://schemas.microsoft.com/office/powerpoint/2010/main" val="1037525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10"/>
          </p:nvPr>
        </p:nvSpPr>
        <p:spPr/>
        <p:txBody>
          <a:bodyPr/>
          <a:lstStyle/>
          <a:p>
            <a:fld id="{49027E0A-1465-4A40-B1D5-9126D49509FC}" type="slidenum">
              <a:rPr lang="en-GB" smtClean="0"/>
              <a:pPr/>
              <a:t>3</a:t>
            </a:fld>
            <a:endParaRPr lang="en-GB" dirty="0"/>
          </a:p>
        </p:txBody>
      </p:sp>
    </p:spTree>
    <p:extLst>
      <p:ext uri="{BB962C8B-B14F-4D97-AF65-F5344CB8AC3E}">
        <p14:creationId xmlns:p14="http://schemas.microsoft.com/office/powerpoint/2010/main" val="38160399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10"/>
          </p:nvPr>
        </p:nvSpPr>
        <p:spPr/>
        <p:txBody>
          <a:bodyPr/>
          <a:lstStyle/>
          <a:p>
            <a:fld id="{49027E0A-1465-4A40-B1D5-9126D49509FC}" type="slidenum">
              <a:rPr lang="en-GB" smtClean="0"/>
              <a:pPr/>
              <a:t>10</a:t>
            </a:fld>
            <a:endParaRPr lang="en-GB" dirty="0"/>
          </a:p>
        </p:txBody>
      </p:sp>
    </p:spTree>
    <p:extLst>
      <p:ext uri="{BB962C8B-B14F-4D97-AF65-F5344CB8AC3E}">
        <p14:creationId xmlns:p14="http://schemas.microsoft.com/office/powerpoint/2010/main" val="4263928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10"/>
          </p:nvPr>
        </p:nvSpPr>
        <p:spPr/>
        <p:txBody>
          <a:bodyPr/>
          <a:lstStyle/>
          <a:p>
            <a:fld id="{49027E0A-1465-4A40-B1D5-9126D49509FC}" type="slidenum">
              <a:rPr lang="en-GB" smtClean="0"/>
              <a:pPr/>
              <a:t>11</a:t>
            </a:fld>
            <a:endParaRPr lang="en-GB" dirty="0"/>
          </a:p>
        </p:txBody>
      </p:sp>
    </p:spTree>
    <p:extLst>
      <p:ext uri="{BB962C8B-B14F-4D97-AF65-F5344CB8AC3E}">
        <p14:creationId xmlns:p14="http://schemas.microsoft.com/office/powerpoint/2010/main" val="2537366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10"/>
          </p:nvPr>
        </p:nvSpPr>
        <p:spPr/>
        <p:txBody>
          <a:bodyPr/>
          <a:lstStyle/>
          <a:p>
            <a:fld id="{49027E0A-1465-4A40-B1D5-9126D49509FC}" type="slidenum">
              <a:rPr lang="en-GB" smtClean="0"/>
              <a:pPr/>
              <a:t>15</a:t>
            </a:fld>
            <a:endParaRPr lang="en-GB" dirty="0"/>
          </a:p>
        </p:txBody>
      </p:sp>
    </p:spTree>
    <p:extLst>
      <p:ext uri="{BB962C8B-B14F-4D97-AF65-F5344CB8AC3E}">
        <p14:creationId xmlns:p14="http://schemas.microsoft.com/office/powerpoint/2010/main" val="28155890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10"/>
          </p:nvPr>
        </p:nvSpPr>
        <p:spPr/>
        <p:txBody>
          <a:bodyPr/>
          <a:lstStyle/>
          <a:p>
            <a:fld id="{49027E0A-1465-4A40-B1D5-9126D49509FC}" type="slidenum">
              <a:rPr lang="en-GB" smtClean="0"/>
              <a:pPr/>
              <a:t>16</a:t>
            </a:fld>
            <a:endParaRPr lang="en-GB" dirty="0"/>
          </a:p>
        </p:txBody>
      </p:sp>
    </p:spTree>
    <p:extLst>
      <p:ext uri="{BB962C8B-B14F-4D97-AF65-F5344CB8AC3E}">
        <p14:creationId xmlns:p14="http://schemas.microsoft.com/office/powerpoint/2010/main" val="21606402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10"/>
          </p:nvPr>
        </p:nvSpPr>
        <p:spPr/>
        <p:txBody>
          <a:bodyPr/>
          <a:lstStyle/>
          <a:p>
            <a:fld id="{49027E0A-1465-4A40-B1D5-9126D49509FC}" type="slidenum">
              <a:rPr lang="en-GB" smtClean="0"/>
              <a:pPr/>
              <a:t>17</a:t>
            </a:fld>
            <a:endParaRPr lang="en-GB" dirty="0"/>
          </a:p>
        </p:txBody>
      </p:sp>
    </p:spTree>
    <p:extLst>
      <p:ext uri="{BB962C8B-B14F-4D97-AF65-F5344CB8AC3E}">
        <p14:creationId xmlns:p14="http://schemas.microsoft.com/office/powerpoint/2010/main" val="31056301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95536" y="1761660"/>
            <a:ext cx="8496944" cy="972108"/>
          </a:xfrm>
        </p:spPr>
        <p:txBody>
          <a:bodyPr>
            <a:noAutofit/>
          </a:bodyPr>
          <a:lstStyle>
            <a:lvl1pPr algn="l">
              <a:defRPr sz="3500" b="1" baseline="0">
                <a:latin typeface="Arial" panose="020B0604020202020204" pitchFamily="34" charset="0"/>
                <a:cs typeface="Arial" panose="020B0604020202020204" pitchFamily="34" charset="0"/>
              </a:defRPr>
            </a:lvl1pPr>
          </a:lstStyle>
          <a:p>
            <a:r>
              <a:rPr lang="en-GB" dirty="0"/>
              <a:t>Presentation title</a:t>
            </a:r>
          </a:p>
        </p:txBody>
      </p:sp>
      <p:sp>
        <p:nvSpPr>
          <p:cNvPr id="3" name="Subtitle 2"/>
          <p:cNvSpPr>
            <a:spLocks noGrp="1"/>
          </p:cNvSpPr>
          <p:nvPr>
            <p:ph type="subTitle" idx="1" hasCustomPrompt="1"/>
          </p:nvPr>
        </p:nvSpPr>
        <p:spPr>
          <a:xfrm>
            <a:off x="395536" y="3219822"/>
            <a:ext cx="4392488" cy="324036"/>
          </a:xfrm>
        </p:spPr>
        <p:txBody>
          <a:bodyPr>
            <a:normAutofit/>
          </a:bodyPr>
          <a:lstStyle>
            <a:lvl1pPr marL="0" indent="0" algn="l">
              <a:buNone/>
              <a:defRPr sz="2200" b="1" baseline="0">
                <a:solidFill>
                  <a:schemeClr val="bg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Name </a:t>
            </a:r>
            <a:r>
              <a:rPr lang="en-US"/>
              <a:t>of presenter</a:t>
            </a:r>
            <a:endParaRPr lang="en-US" dirty="0"/>
          </a:p>
        </p:txBody>
      </p:sp>
      <p:sp>
        <p:nvSpPr>
          <p:cNvPr id="5" name="AutoShape 2" descr="https://idw-online.de/pages/de/institutionlogo921"/>
          <p:cNvSpPr>
            <a:spLocks noChangeAspect="1" noChangeArrowheads="1"/>
          </p:cNvSpPr>
          <p:nvPr userDrawn="1"/>
        </p:nvSpPr>
        <p:spPr bwMode="auto">
          <a:xfrm>
            <a:off x="155576" y="-342900"/>
            <a:ext cx="1076325" cy="7143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Picture Placeholder 10"/>
          <p:cNvSpPr>
            <a:spLocks noGrp="1"/>
          </p:cNvSpPr>
          <p:nvPr>
            <p:ph type="pic" sz="quarter" idx="10" hasCustomPrompt="1"/>
          </p:nvPr>
        </p:nvSpPr>
        <p:spPr>
          <a:xfrm>
            <a:off x="395537" y="4268763"/>
            <a:ext cx="1295375" cy="679252"/>
          </a:xfrm>
        </p:spPr>
        <p:txBody>
          <a:bodyPr>
            <a:normAutofit/>
          </a:bodyPr>
          <a:lstStyle>
            <a:lvl1pPr marL="0" indent="0" algn="ctr">
              <a:buFontTx/>
              <a:buNone/>
              <a:defRPr sz="1800">
                <a:latin typeface="Arial" panose="020B0604020202020204" pitchFamily="34" charset="0"/>
                <a:cs typeface="Arial" panose="020B0604020202020204" pitchFamily="34" charset="0"/>
              </a:defRPr>
            </a:lvl1pPr>
          </a:lstStyle>
          <a:p>
            <a:r>
              <a:rPr lang="en-US" dirty="0"/>
              <a:t>Logo of presenter</a:t>
            </a:r>
            <a:endParaRPr lang="en-GB" dirty="0"/>
          </a:p>
        </p:txBody>
      </p:sp>
      <p:sp>
        <p:nvSpPr>
          <p:cNvPr id="11" name="Rectangle 10"/>
          <p:cNvSpPr/>
          <p:nvPr userDrawn="1"/>
        </p:nvSpPr>
        <p:spPr>
          <a:xfrm>
            <a:off x="5724129" y="4245936"/>
            <a:ext cx="3168352" cy="70207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grpSp>
        <p:nvGrpSpPr>
          <p:cNvPr id="9" name="Group 8"/>
          <p:cNvGrpSpPr/>
          <p:nvPr userDrawn="1"/>
        </p:nvGrpSpPr>
        <p:grpSpPr>
          <a:xfrm>
            <a:off x="18230283" y="30189672"/>
            <a:ext cx="9924896" cy="1336231"/>
            <a:chOff x="18230283" y="40396912"/>
            <a:chExt cx="9924896" cy="1781641"/>
          </a:xfrm>
        </p:grpSpPr>
        <p:sp>
          <p:nvSpPr>
            <p:cNvPr id="10" name="Rectangle 9"/>
            <p:cNvSpPr/>
            <p:nvPr userDrawn="1"/>
          </p:nvSpPr>
          <p:spPr bwMode="auto">
            <a:xfrm>
              <a:off x="18230283" y="40400268"/>
              <a:ext cx="2575295" cy="1778285"/>
            </a:xfrm>
            <a:prstGeom prst="rect">
              <a:avLst/>
            </a:prstGeom>
            <a:solidFill>
              <a:srgbClr val="05399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171950" rtl="0" eaLnBrk="1" fontAlgn="base" latinLnBrk="0" hangingPunct="1">
                <a:lnSpc>
                  <a:spcPct val="100000"/>
                </a:lnSpc>
                <a:spcBef>
                  <a:spcPct val="0"/>
                </a:spcBef>
                <a:spcAft>
                  <a:spcPct val="0"/>
                </a:spcAft>
                <a:buClrTx/>
                <a:buSzTx/>
                <a:buFontTx/>
                <a:buNone/>
                <a:tabLst/>
              </a:pPr>
              <a:endParaRPr kumimoji="0" lang="en-US" sz="8200" b="0" i="0" u="none" strike="noStrike" cap="none" normalizeH="0" baseline="0">
                <a:ln>
                  <a:noFill/>
                </a:ln>
                <a:solidFill>
                  <a:schemeClr val="tx1"/>
                </a:solidFill>
                <a:effectLst/>
                <a:latin typeface="Arial" charset="0"/>
              </a:endParaRPr>
            </a:p>
          </p:txBody>
        </p:sp>
        <p:pic>
          <p:nvPicPr>
            <p:cNvPr id="13" name="Picture 12" descr="EuropeanFlag-stars.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801564" y="40396912"/>
              <a:ext cx="9353615" cy="1781641"/>
            </a:xfrm>
            <a:prstGeom prst="rect">
              <a:avLst/>
            </a:prstGeom>
          </p:spPr>
        </p:pic>
      </p:grpSp>
      <p:grpSp>
        <p:nvGrpSpPr>
          <p:cNvPr id="14" name="Group 13"/>
          <p:cNvGrpSpPr/>
          <p:nvPr userDrawn="1"/>
        </p:nvGrpSpPr>
        <p:grpSpPr>
          <a:xfrm>
            <a:off x="18382683" y="30303972"/>
            <a:ext cx="9924896" cy="1336231"/>
            <a:chOff x="18230283" y="40396912"/>
            <a:chExt cx="9924896" cy="1781641"/>
          </a:xfrm>
        </p:grpSpPr>
        <p:sp>
          <p:nvSpPr>
            <p:cNvPr id="15" name="Rectangle 14"/>
            <p:cNvSpPr/>
            <p:nvPr userDrawn="1"/>
          </p:nvSpPr>
          <p:spPr bwMode="auto">
            <a:xfrm>
              <a:off x="18230283" y="40400268"/>
              <a:ext cx="2575295" cy="1778285"/>
            </a:xfrm>
            <a:prstGeom prst="rect">
              <a:avLst/>
            </a:prstGeom>
            <a:solidFill>
              <a:srgbClr val="05399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171950" rtl="0" eaLnBrk="1" fontAlgn="base" latinLnBrk="0" hangingPunct="1">
                <a:lnSpc>
                  <a:spcPct val="100000"/>
                </a:lnSpc>
                <a:spcBef>
                  <a:spcPct val="0"/>
                </a:spcBef>
                <a:spcAft>
                  <a:spcPct val="0"/>
                </a:spcAft>
                <a:buClrTx/>
                <a:buSzTx/>
                <a:buFontTx/>
                <a:buNone/>
                <a:tabLst/>
              </a:pPr>
              <a:endParaRPr kumimoji="0" lang="en-US" sz="8200" b="0" i="0" u="none" strike="noStrike" cap="none" normalizeH="0" baseline="0">
                <a:ln>
                  <a:noFill/>
                </a:ln>
                <a:solidFill>
                  <a:schemeClr val="tx1"/>
                </a:solidFill>
                <a:effectLst/>
                <a:latin typeface="Arial" charset="0"/>
              </a:endParaRPr>
            </a:p>
          </p:txBody>
        </p:sp>
        <p:pic>
          <p:nvPicPr>
            <p:cNvPr id="16" name="Picture 15" descr="EuropeanFlag-stars.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801564" y="40396912"/>
              <a:ext cx="9353615" cy="1781641"/>
            </a:xfrm>
            <a:prstGeom prst="rect">
              <a:avLst/>
            </a:prstGeom>
          </p:spPr>
        </p:pic>
      </p:grpSp>
      <p:grpSp>
        <p:nvGrpSpPr>
          <p:cNvPr id="17" name="Group 16"/>
          <p:cNvGrpSpPr/>
          <p:nvPr userDrawn="1"/>
        </p:nvGrpSpPr>
        <p:grpSpPr>
          <a:xfrm>
            <a:off x="18535083" y="30418272"/>
            <a:ext cx="9924896" cy="1336231"/>
            <a:chOff x="18230283" y="40396912"/>
            <a:chExt cx="9924896" cy="1781641"/>
          </a:xfrm>
        </p:grpSpPr>
        <p:sp>
          <p:nvSpPr>
            <p:cNvPr id="18" name="Rectangle 17"/>
            <p:cNvSpPr/>
            <p:nvPr userDrawn="1"/>
          </p:nvSpPr>
          <p:spPr bwMode="auto">
            <a:xfrm>
              <a:off x="18230283" y="40400268"/>
              <a:ext cx="2575295" cy="1778285"/>
            </a:xfrm>
            <a:prstGeom prst="rect">
              <a:avLst/>
            </a:prstGeom>
            <a:solidFill>
              <a:srgbClr val="05399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171950" rtl="0" eaLnBrk="1" fontAlgn="base" latinLnBrk="0" hangingPunct="1">
                <a:lnSpc>
                  <a:spcPct val="100000"/>
                </a:lnSpc>
                <a:spcBef>
                  <a:spcPct val="0"/>
                </a:spcBef>
                <a:spcAft>
                  <a:spcPct val="0"/>
                </a:spcAft>
                <a:buClrTx/>
                <a:buSzTx/>
                <a:buFontTx/>
                <a:buNone/>
                <a:tabLst/>
              </a:pPr>
              <a:endParaRPr kumimoji="0" lang="en-US" sz="8200" b="0" i="0" u="none" strike="noStrike" cap="none" normalizeH="0" baseline="0">
                <a:ln>
                  <a:noFill/>
                </a:ln>
                <a:solidFill>
                  <a:schemeClr val="tx1"/>
                </a:solidFill>
                <a:effectLst/>
                <a:latin typeface="Arial" charset="0"/>
              </a:endParaRPr>
            </a:p>
          </p:txBody>
        </p:sp>
        <p:pic>
          <p:nvPicPr>
            <p:cNvPr id="19" name="Picture 18" descr="EuropeanFlag-stars.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801564" y="40396912"/>
              <a:ext cx="9353615" cy="1781641"/>
            </a:xfrm>
            <a:prstGeom prst="rect">
              <a:avLst/>
            </a:prstGeom>
          </p:spPr>
        </p:pic>
      </p:grpSp>
      <p:grpSp>
        <p:nvGrpSpPr>
          <p:cNvPr id="20" name="Group 19"/>
          <p:cNvGrpSpPr/>
          <p:nvPr userDrawn="1"/>
        </p:nvGrpSpPr>
        <p:grpSpPr>
          <a:xfrm>
            <a:off x="18687483" y="30532572"/>
            <a:ext cx="9924896" cy="1336231"/>
            <a:chOff x="18230283" y="40396912"/>
            <a:chExt cx="9924896" cy="1781641"/>
          </a:xfrm>
        </p:grpSpPr>
        <p:sp>
          <p:nvSpPr>
            <p:cNvPr id="21" name="Rectangle 20"/>
            <p:cNvSpPr/>
            <p:nvPr userDrawn="1"/>
          </p:nvSpPr>
          <p:spPr bwMode="auto">
            <a:xfrm>
              <a:off x="18230283" y="40400268"/>
              <a:ext cx="2575295" cy="1778285"/>
            </a:xfrm>
            <a:prstGeom prst="rect">
              <a:avLst/>
            </a:prstGeom>
            <a:solidFill>
              <a:srgbClr val="05399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171950" rtl="0" eaLnBrk="1" fontAlgn="base" latinLnBrk="0" hangingPunct="1">
                <a:lnSpc>
                  <a:spcPct val="100000"/>
                </a:lnSpc>
                <a:spcBef>
                  <a:spcPct val="0"/>
                </a:spcBef>
                <a:spcAft>
                  <a:spcPct val="0"/>
                </a:spcAft>
                <a:buClrTx/>
                <a:buSzTx/>
                <a:buFontTx/>
                <a:buNone/>
                <a:tabLst/>
              </a:pPr>
              <a:endParaRPr kumimoji="0" lang="en-US" sz="8200" b="0" i="0" u="none" strike="noStrike" cap="none" normalizeH="0" baseline="0">
                <a:ln>
                  <a:noFill/>
                </a:ln>
                <a:solidFill>
                  <a:schemeClr val="tx1"/>
                </a:solidFill>
                <a:effectLst/>
                <a:latin typeface="Arial" charset="0"/>
              </a:endParaRPr>
            </a:p>
          </p:txBody>
        </p:sp>
        <p:pic>
          <p:nvPicPr>
            <p:cNvPr id="22" name="Picture 21" descr="EuropeanFlag-stars.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801564" y="40396912"/>
              <a:ext cx="9353615" cy="1781641"/>
            </a:xfrm>
            <a:prstGeom prst="rect">
              <a:avLst/>
            </a:prstGeom>
          </p:spPr>
        </p:pic>
      </p:grpSp>
      <p:pic>
        <p:nvPicPr>
          <p:cNvPr id="24" name="Bild 7"/>
          <p:cNvPicPr>
            <a:picLocks noChangeAspect="1"/>
          </p:cNvPicPr>
          <p:nvPr userDrawn="1"/>
        </p:nvPicPr>
        <p:blipFill rotWithShape="1">
          <a:blip r:embed="rId3" cstate="print">
            <a:extLst>
              <a:ext uri="{28A0092B-C50C-407E-A947-70E740481C1C}">
                <a14:useLocalDpi xmlns:a14="http://schemas.microsoft.com/office/drawing/2010/main" val="0"/>
              </a:ext>
            </a:extLst>
          </a:blip>
          <a:srcRect t="1" b="27348"/>
          <a:stretch/>
        </p:blipFill>
        <p:spPr>
          <a:xfrm>
            <a:off x="0" y="0"/>
            <a:ext cx="9144000" cy="4176000"/>
          </a:xfrm>
          <a:prstGeom prst="rect">
            <a:avLst/>
          </a:prstGeom>
        </p:spPr>
      </p:pic>
      <p:pic>
        <p:nvPicPr>
          <p:cNvPr id="25" name="Bild 13" descr="EU_und_Text.jp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436096" y="4320000"/>
            <a:ext cx="3456384" cy="649203"/>
          </a:xfrm>
          <a:prstGeom prst="rect">
            <a:avLst/>
          </a:prstGeom>
        </p:spPr>
      </p:pic>
    </p:spTree>
    <p:extLst>
      <p:ext uri="{BB962C8B-B14F-4D97-AF65-F5344CB8AC3E}">
        <p14:creationId xmlns:p14="http://schemas.microsoft.com/office/powerpoint/2010/main" val="169429506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Rectangle 4"/>
          <p:cNvSpPr/>
          <p:nvPr userDrawn="1"/>
        </p:nvSpPr>
        <p:spPr>
          <a:xfrm>
            <a:off x="0" y="0"/>
            <a:ext cx="9144000" cy="514350"/>
          </a:xfrm>
          <a:prstGeom prst="rect">
            <a:avLst/>
          </a:prstGeom>
          <a:solidFill>
            <a:srgbClr val="E3E3E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effectLst/>
            </a:endParaRPr>
          </a:p>
        </p:txBody>
      </p:sp>
      <p:sp>
        <p:nvSpPr>
          <p:cNvPr id="2" name="Title 1"/>
          <p:cNvSpPr>
            <a:spLocks noGrp="1"/>
          </p:cNvSpPr>
          <p:nvPr>
            <p:ph type="title"/>
          </p:nvPr>
        </p:nvSpPr>
        <p:spPr>
          <a:xfrm>
            <a:off x="457200" y="57150"/>
            <a:ext cx="7543800" cy="342900"/>
          </a:xfrm>
        </p:spPr>
        <p:txBody>
          <a:bodyPr>
            <a:noAutofit/>
          </a:bodyPr>
          <a:lstStyle>
            <a:lvl1pPr algn="l">
              <a:lnSpc>
                <a:spcPts val="3200"/>
              </a:lnSpc>
              <a:defRPr sz="3200" b="1">
                <a:latin typeface="Arial" panose="020B0604020202020204" pitchFamily="34" charset="0"/>
                <a:cs typeface="Arial" panose="020B0604020202020204" pitchFamily="34" charset="0"/>
              </a:defRPr>
            </a:lvl1pPr>
          </a:lstStyle>
          <a:p>
            <a:r>
              <a:rPr lang="en-US"/>
              <a:t>Click to edit Master title style</a:t>
            </a:r>
            <a:endParaRPr lang="en-GB" dirty="0"/>
          </a:p>
        </p:txBody>
      </p:sp>
      <p:sp>
        <p:nvSpPr>
          <p:cNvPr id="3" name="Content Placeholder 2"/>
          <p:cNvSpPr>
            <a:spLocks noGrp="1"/>
          </p:cNvSpPr>
          <p:nvPr>
            <p:ph idx="1"/>
          </p:nvPr>
        </p:nvSpPr>
        <p:spPr>
          <a:xfrm>
            <a:off x="454774" y="1059582"/>
            <a:ext cx="8229600" cy="3672408"/>
          </a:xfrm>
        </p:spPr>
        <p:txBody>
          <a:bodyPr/>
          <a:lstStyle>
            <a:lvl1pPr marL="342900" indent="-342900">
              <a:buFont typeface="Arial" panose="020B0604020202020204" pitchFamily="34" charset="0"/>
              <a:buChar char="•"/>
              <a:defRPr sz="2400">
                <a:latin typeface="Arial" panose="020B0604020202020204" pitchFamily="34" charset="0"/>
                <a:cs typeface="Arial" panose="020B0604020202020204" pitchFamily="34" charset="0"/>
              </a:defRPr>
            </a:lvl1pPr>
            <a:lvl2pPr marL="742950" indent="-285750">
              <a:buFont typeface="Arial" panose="020B0604020202020204" pitchFamily="34" charset="0"/>
              <a:buChar char="•"/>
              <a:defRPr sz="2000">
                <a:latin typeface="Arial" panose="020B0604020202020204" pitchFamily="34" charset="0"/>
                <a:cs typeface="Arial" panose="020B0604020202020204" pitchFamily="34" charset="0"/>
              </a:defRPr>
            </a:lvl2pPr>
            <a:lvl3pPr marL="1143000" indent="-228600">
              <a:buFont typeface="Arial" panose="020B0604020202020204" pitchFamily="34" charset="0"/>
              <a:buChar char="•"/>
              <a:defRPr sz="1800">
                <a:latin typeface="Arial" panose="020B0604020202020204" pitchFamily="34" charset="0"/>
                <a:cs typeface="Arial" panose="020B0604020202020204" pitchFamily="34" charset="0"/>
              </a:defRPr>
            </a:lvl3pPr>
            <a:lvl4pPr>
              <a:defRPr/>
            </a:lvl4pPr>
            <a:lvl5pPr>
              <a:defRPr/>
            </a:lvl5pPr>
          </a:lstStyle>
          <a:p>
            <a:pPr lvl="0"/>
            <a:r>
              <a:rPr lang="en-US" dirty="0"/>
              <a:t>Click to edit Master text styles</a:t>
            </a:r>
          </a:p>
          <a:p>
            <a:pPr lvl="1"/>
            <a:r>
              <a:rPr lang="en-US" dirty="0"/>
              <a:t>Second level</a:t>
            </a:r>
          </a:p>
          <a:p>
            <a:pPr lvl="2"/>
            <a:r>
              <a:rPr lang="en-US" dirty="0"/>
              <a:t>Third level</a:t>
            </a:r>
          </a:p>
        </p:txBody>
      </p:sp>
      <p:pic>
        <p:nvPicPr>
          <p:cNvPr id="7" name="Picture 6" descr="EurofusionDisc.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16416" y="70180"/>
            <a:ext cx="367958" cy="373990"/>
          </a:xfrm>
          <a:prstGeom prst="rect">
            <a:avLst/>
          </a:prstGeom>
        </p:spPr>
      </p:pic>
      <p:pic>
        <p:nvPicPr>
          <p:cNvPr id="8" name="Picture 7">
            <a:extLst>
              <a:ext uri="{FF2B5EF4-FFF2-40B4-BE49-F238E27FC236}">
                <a16:creationId xmlns:a16="http://schemas.microsoft.com/office/drawing/2014/main" id="{943E25B2-CE0C-4A25-9974-13496D623333}"/>
              </a:ext>
            </a:extLst>
          </p:cNvPr>
          <p:cNvPicPr>
            <a:picLocks noChangeAspect="1"/>
          </p:cNvPicPr>
          <p:nvPr userDrawn="1"/>
        </p:nvPicPr>
        <p:blipFill>
          <a:blip r:embed="rId3"/>
          <a:stretch>
            <a:fillRect/>
          </a:stretch>
        </p:blipFill>
        <p:spPr>
          <a:xfrm>
            <a:off x="107504" y="4830828"/>
            <a:ext cx="869698" cy="262599"/>
          </a:xfrm>
          <a:prstGeom prst="rect">
            <a:avLst/>
          </a:prstGeom>
        </p:spPr>
      </p:pic>
      <p:sp>
        <p:nvSpPr>
          <p:cNvPr id="4" name="Rechteck 3"/>
          <p:cNvSpPr/>
          <p:nvPr userDrawn="1"/>
        </p:nvSpPr>
        <p:spPr>
          <a:xfrm>
            <a:off x="1763688" y="4808238"/>
            <a:ext cx="7309420" cy="307777"/>
          </a:xfrm>
          <a:prstGeom prst="rect">
            <a:avLst/>
          </a:prstGeom>
        </p:spPr>
        <p:txBody>
          <a:bodyPr wrap="square">
            <a:spAutoFit/>
          </a:bodyPr>
          <a:lstStyle/>
          <a:p>
            <a:pPr algn="r"/>
            <a:r>
              <a:rPr lang="en-GB" sz="1400" dirty="0" smtClean="0"/>
              <a:t>D.V.Borodin et al.  | TSVV-5 Code</a:t>
            </a:r>
            <a:r>
              <a:rPr lang="en-GB" sz="1400" baseline="0" dirty="0" smtClean="0"/>
              <a:t> Camp 2023, Marseille </a:t>
            </a:r>
            <a:r>
              <a:rPr lang="en-GB" sz="1400" dirty="0" smtClean="0"/>
              <a:t>|  20.11.2023 </a:t>
            </a:r>
            <a:r>
              <a:rPr lang="en-GB" sz="1400" baseline="0" dirty="0" smtClean="0"/>
              <a:t> </a:t>
            </a:r>
            <a:r>
              <a:rPr lang="en-GB" sz="1400" dirty="0" smtClean="0"/>
              <a:t>|  Page </a:t>
            </a:r>
            <a:fld id="{6A6D9FA1-99C7-4910-8E32-B85D378B0060}" type="slidenum">
              <a:rPr lang="en-GB" sz="1400" smtClean="0"/>
              <a:pPr algn="r"/>
              <a:t>‹Nr.›</a:t>
            </a:fld>
            <a:endParaRPr lang="en-GB" sz="1400" dirty="0"/>
          </a:p>
        </p:txBody>
      </p:sp>
    </p:spTree>
    <p:extLst>
      <p:ext uri="{BB962C8B-B14F-4D97-AF65-F5344CB8AC3E}">
        <p14:creationId xmlns:p14="http://schemas.microsoft.com/office/powerpoint/2010/main" val="1996975160"/>
      </p:ext>
    </p:extLst>
  </p:cSld>
  <p:clrMapOvr>
    <a:masterClrMapping/>
  </p:clrMapOvr>
  <p:timing>
    <p:tnLst>
      <p:par>
        <p:cTn id="1" dur="indefinite" restart="never" nodeType="tmRoot"/>
      </p:par>
    </p:tnLst>
  </p:timing>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95536" y="1761660"/>
            <a:ext cx="8496944" cy="972108"/>
          </a:xfrm>
        </p:spPr>
        <p:txBody>
          <a:bodyPr>
            <a:noAutofit/>
          </a:bodyPr>
          <a:lstStyle>
            <a:lvl1pPr algn="l">
              <a:defRPr sz="3500" b="1" baseline="0">
                <a:latin typeface="Arial" panose="020B0604020202020204" pitchFamily="34" charset="0"/>
                <a:cs typeface="Arial" panose="020B0604020202020204" pitchFamily="34" charset="0"/>
              </a:defRPr>
            </a:lvl1pPr>
          </a:lstStyle>
          <a:p>
            <a:r>
              <a:rPr lang="en-GB" dirty="0"/>
              <a:t>Presentation title</a:t>
            </a:r>
          </a:p>
        </p:txBody>
      </p:sp>
      <p:sp>
        <p:nvSpPr>
          <p:cNvPr id="3" name="Subtitle 2"/>
          <p:cNvSpPr>
            <a:spLocks noGrp="1"/>
          </p:cNvSpPr>
          <p:nvPr>
            <p:ph type="subTitle" idx="1" hasCustomPrompt="1"/>
          </p:nvPr>
        </p:nvSpPr>
        <p:spPr>
          <a:xfrm>
            <a:off x="395536" y="3219822"/>
            <a:ext cx="4392488" cy="324036"/>
          </a:xfrm>
        </p:spPr>
        <p:txBody>
          <a:bodyPr>
            <a:normAutofit/>
          </a:bodyPr>
          <a:lstStyle>
            <a:lvl1pPr marL="0" indent="0" algn="l">
              <a:buNone/>
              <a:defRPr sz="2200" b="1" baseline="0">
                <a:solidFill>
                  <a:schemeClr val="bg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Name </a:t>
            </a:r>
            <a:r>
              <a:rPr lang="en-US"/>
              <a:t>of presenter</a:t>
            </a:r>
            <a:endParaRPr lang="en-US" dirty="0"/>
          </a:p>
        </p:txBody>
      </p:sp>
      <p:sp>
        <p:nvSpPr>
          <p:cNvPr id="5" name="AutoShape 2" descr="https://idw-online.de/pages/de/institutionlogo921"/>
          <p:cNvSpPr>
            <a:spLocks noChangeAspect="1" noChangeArrowheads="1"/>
          </p:cNvSpPr>
          <p:nvPr userDrawn="1"/>
        </p:nvSpPr>
        <p:spPr bwMode="auto">
          <a:xfrm>
            <a:off x="155576" y="-342900"/>
            <a:ext cx="1076325" cy="7143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Picture Placeholder 10"/>
          <p:cNvSpPr>
            <a:spLocks noGrp="1"/>
          </p:cNvSpPr>
          <p:nvPr>
            <p:ph type="pic" sz="quarter" idx="10" hasCustomPrompt="1"/>
          </p:nvPr>
        </p:nvSpPr>
        <p:spPr>
          <a:xfrm>
            <a:off x="395537" y="4268763"/>
            <a:ext cx="1295375" cy="679252"/>
          </a:xfrm>
        </p:spPr>
        <p:txBody>
          <a:bodyPr>
            <a:normAutofit/>
          </a:bodyPr>
          <a:lstStyle>
            <a:lvl1pPr marL="0" indent="0" algn="ctr">
              <a:buFontTx/>
              <a:buNone/>
              <a:defRPr sz="1800">
                <a:latin typeface="Arial" panose="020B0604020202020204" pitchFamily="34" charset="0"/>
                <a:cs typeface="Arial" panose="020B0604020202020204" pitchFamily="34" charset="0"/>
              </a:defRPr>
            </a:lvl1pPr>
          </a:lstStyle>
          <a:p>
            <a:r>
              <a:rPr lang="en-US" dirty="0"/>
              <a:t>Logo of presenter</a:t>
            </a:r>
            <a:endParaRPr lang="en-GB" dirty="0"/>
          </a:p>
        </p:txBody>
      </p:sp>
      <p:sp>
        <p:nvSpPr>
          <p:cNvPr id="11" name="Rectangle 10"/>
          <p:cNvSpPr/>
          <p:nvPr userDrawn="1"/>
        </p:nvSpPr>
        <p:spPr>
          <a:xfrm>
            <a:off x="5724129" y="4245936"/>
            <a:ext cx="3168352" cy="70207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24" name="Bild 7"/>
          <p:cNvPicPr>
            <a:picLocks noChangeAspect="1"/>
          </p:cNvPicPr>
          <p:nvPr userDrawn="1"/>
        </p:nvPicPr>
        <p:blipFill rotWithShape="1">
          <a:blip r:embed="rId2" cstate="print">
            <a:extLst>
              <a:ext uri="{28A0092B-C50C-407E-A947-70E740481C1C}">
                <a14:useLocalDpi xmlns:a14="http://schemas.microsoft.com/office/drawing/2010/main" val="0"/>
              </a:ext>
            </a:extLst>
          </a:blip>
          <a:srcRect t="1" b="27348"/>
          <a:stretch/>
        </p:blipFill>
        <p:spPr>
          <a:xfrm>
            <a:off x="0" y="0"/>
            <a:ext cx="9144000" cy="4176000"/>
          </a:xfrm>
          <a:prstGeom prst="rect">
            <a:avLst/>
          </a:prstGeom>
        </p:spPr>
      </p:pic>
      <p:pic>
        <p:nvPicPr>
          <p:cNvPr id="25" name="Bild 13" descr="EU_und_Text.jp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36096" y="4320000"/>
            <a:ext cx="3456384" cy="649203"/>
          </a:xfrm>
          <a:prstGeom prst="rect">
            <a:avLst/>
          </a:prstGeom>
        </p:spPr>
      </p:pic>
    </p:spTree>
    <p:extLst>
      <p:ext uri="{BB962C8B-B14F-4D97-AF65-F5344CB8AC3E}">
        <p14:creationId xmlns:p14="http://schemas.microsoft.com/office/powerpoint/2010/main" val="114877031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Rectangle 4"/>
          <p:cNvSpPr/>
          <p:nvPr userDrawn="1"/>
        </p:nvSpPr>
        <p:spPr>
          <a:xfrm>
            <a:off x="0" y="0"/>
            <a:ext cx="9144000" cy="514350"/>
          </a:xfrm>
          <a:prstGeom prst="rect">
            <a:avLst/>
          </a:prstGeom>
          <a:solidFill>
            <a:srgbClr val="E3E3E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effectLst/>
            </a:endParaRPr>
          </a:p>
        </p:txBody>
      </p:sp>
      <p:sp>
        <p:nvSpPr>
          <p:cNvPr id="2" name="Title 1"/>
          <p:cNvSpPr>
            <a:spLocks noGrp="1"/>
          </p:cNvSpPr>
          <p:nvPr>
            <p:ph type="title"/>
          </p:nvPr>
        </p:nvSpPr>
        <p:spPr>
          <a:xfrm>
            <a:off x="457200" y="57150"/>
            <a:ext cx="7543800" cy="342900"/>
          </a:xfrm>
        </p:spPr>
        <p:txBody>
          <a:bodyPr>
            <a:noAutofit/>
          </a:bodyPr>
          <a:lstStyle>
            <a:lvl1pPr algn="l">
              <a:lnSpc>
                <a:spcPts val="3200"/>
              </a:lnSpc>
              <a:defRPr sz="3200" b="1">
                <a:latin typeface="Arial" panose="020B0604020202020204" pitchFamily="34" charset="0"/>
                <a:cs typeface="Arial" panose="020B0604020202020204" pitchFamily="34" charset="0"/>
              </a:defRPr>
            </a:lvl1pPr>
          </a:lstStyle>
          <a:p>
            <a:r>
              <a:rPr lang="en-GB"/>
              <a:t>Click to edit Master title style</a:t>
            </a:r>
            <a:endParaRPr lang="en-GB" dirty="0"/>
          </a:p>
        </p:txBody>
      </p:sp>
      <p:sp>
        <p:nvSpPr>
          <p:cNvPr id="3" name="Content Placeholder 2"/>
          <p:cNvSpPr>
            <a:spLocks noGrp="1"/>
          </p:cNvSpPr>
          <p:nvPr>
            <p:ph idx="1"/>
          </p:nvPr>
        </p:nvSpPr>
        <p:spPr>
          <a:xfrm>
            <a:off x="457200" y="1059582"/>
            <a:ext cx="8229600" cy="3672408"/>
          </a:xfrm>
        </p:spPr>
        <p:txBody>
          <a:bodyPr/>
          <a:lstStyle>
            <a:lvl1pPr marL="342900" indent="-342900">
              <a:buFont typeface="Arial" panose="020B0604020202020204" pitchFamily="34" charset="0"/>
              <a:buChar char="•"/>
              <a:defRPr sz="2400">
                <a:latin typeface="Arial" panose="020B0604020202020204" pitchFamily="34" charset="0"/>
                <a:cs typeface="Arial" panose="020B0604020202020204" pitchFamily="34" charset="0"/>
              </a:defRPr>
            </a:lvl1pPr>
            <a:lvl2pPr marL="742950" indent="-285750">
              <a:buFont typeface="Arial" panose="020B0604020202020204" pitchFamily="34" charset="0"/>
              <a:buChar char="•"/>
              <a:defRPr sz="2000">
                <a:latin typeface="Arial" panose="020B0604020202020204" pitchFamily="34" charset="0"/>
                <a:cs typeface="Arial" panose="020B0604020202020204" pitchFamily="34" charset="0"/>
              </a:defRPr>
            </a:lvl2pPr>
            <a:lvl3pPr marL="1143000" indent="-228600">
              <a:buFont typeface="Arial" panose="020B0604020202020204" pitchFamily="34" charset="0"/>
              <a:buChar char="•"/>
              <a:defRPr sz="1800">
                <a:latin typeface="Arial" panose="020B0604020202020204" pitchFamily="34" charset="0"/>
                <a:cs typeface="Arial" panose="020B0604020202020204" pitchFamily="34" charset="0"/>
              </a:defRPr>
            </a:lvl3pPr>
            <a:lvl4pPr>
              <a:defRPr/>
            </a:lvl4pPr>
            <a:lvl5pPr>
              <a:defRPr/>
            </a:lvl5pPr>
          </a:lstStyle>
          <a:p>
            <a:pPr lvl="0"/>
            <a:r>
              <a:rPr lang="en-GB"/>
              <a:t>Click to edit Master text styles</a:t>
            </a:r>
          </a:p>
          <a:p>
            <a:pPr lvl="1"/>
            <a:r>
              <a:rPr lang="en-GB"/>
              <a:t>Second level</a:t>
            </a:r>
          </a:p>
          <a:p>
            <a:pPr lvl="2"/>
            <a:r>
              <a:rPr lang="en-GB"/>
              <a:t>Third level</a:t>
            </a:r>
          </a:p>
        </p:txBody>
      </p:sp>
      <p:pic>
        <p:nvPicPr>
          <p:cNvPr id="7" name="Picture 6" descr="EurofusionDisc.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16416" y="70180"/>
            <a:ext cx="367958" cy="373990"/>
          </a:xfrm>
          <a:prstGeom prst="rect">
            <a:avLst/>
          </a:prstGeom>
        </p:spPr>
      </p:pic>
      <p:sp>
        <p:nvSpPr>
          <p:cNvPr id="8" name="Footer Placeholder 4"/>
          <p:cNvSpPr>
            <a:spLocks noGrp="1"/>
          </p:cNvSpPr>
          <p:nvPr>
            <p:ph type="ftr" sz="quarter" idx="11"/>
          </p:nvPr>
        </p:nvSpPr>
        <p:spPr>
          <a:xfrm>
            <a:off x="467544" y="4908928"/>
            <a:ext cx="8240228" cy="201104"/>
          </a:xfrm>
        </p:spPr>
        <p:txBody>
          <a:bodyPr/>
          <a:lstStyle>
            <a:lvl1pPr>
              <a:defRPr sz="1100">
                <a:solidFill>
                  <a:schemeClr val="tx1"/>
                </a:solidFill>
                <a:latin typeface="Arial" panose="020B0604020202020204" pitchFamily="34" charset="0"/>
                <a:cs typeface="Arial" panose="020B0604020202020204" pitchFamily="34" charset="0"/>
              </a:defRPr>
            </a:lvl1pPr>
          </a:lstStyle>
          <a:p>
            <a:pPr algn="r"/>
            <a:r>
              <a:rPr lang="en-GB" dirty="0" err="1" smtClean="0"/>
              <a:t>D.Borodin</a:t>
            </a:r>
            <a:r>
              <a:rPr lang="en-GB" dirty="0" smtClean="0"/>
              <a:t> | 4</a:t>
            </a:r>
            <a:r>
              <a:rPr lang="en-GB" baseline="30000" dirty="0" smtClean="0"/>
              <a:t>th</a:t>
            </a:r>
            <a:r>
              <a:rPr lang="en-GB" dirty="0" smtClean="0"/>
              <a:t> IAEA TM om divertor concepts  | VIC, Vienna  | 09.11.2022 | Page </a:t>
            </a:r>
            <a:fld id="{6A6D9FA1-99C7-4910-8E32-B85D378B0060}" type="slidenum">
              <a:rPr lang="en-GB" smtClean="0"/>
              <a:pPr algn="r"/>
              <a:t>‹Nr.›</a:t>
            </a:fld>
            <a:endParaRPr lang="en-GB" dirty="0"/>
          </a:p>
        </p:txBody>
      </p:sp>
    </p:spTree>
    <p:extLst>
      <p:ext uri="{BB962C8B-B14F-4D97-AF65-F5344CB8AC3E}">
        <p14:creationId xmlns:p14="http://schemas.microsoft.com/office/powerpoint/2010/main" val="1953007469"/>
      </p:ext>
    </p:extLst>
  </p:cSld>
  <p:clrMapOvr>
    <a:masterClrMapping/>
  </p:clrMapOvr>
  <p:timing>
    <p:tnLst>
      <p:par>
        <p:cTn id="1" dur="indefinite" restart="never" nodeType="tmRoot"/>
      </p:par>
    </p:tnLst>
  </p:timing>
  <p:hf sldNum="0" hdr="0" dt="0"/>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defRPr>
            </a:lvl1pPr>
          </a:lstStyle>
          <a:p>
            <a:fld id="{AEB1851A-CFBC-47C7-80F8-04FF84B1759D}" type="datetimeFigureOut">
              <a:rPr lang="en-GB" smtClean="0"/>
              <a:pPr/>
              <a:t>20/11/2023</a:t>
            </a:fld>
            <a:endParaRPr lang="en-GB"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defRPr>
            </a:lvl1pPr>
          </a:lstStyle>
          <a:p>
            <a:endParaRPr lang="en-GB"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defRPr>
            </a:lvl1pPr>
          </a:lstStyle>
          <a:p>
            <a:fld id="{6A6D9FA1-99C7-4910-8E32-B85D378B0060}" type="slidenum">
              <a:rPr lang="en-GB" smtClean="0"/>
              <a:pPr/>
              <a:t>‹Nr.›</a:t>
            </a:fld>
            <a:endParaRPr lang="en-GB" dirty="0"/>
          </a:p>
        </p:txBody>
      </p:sp>
    </p:spTree>
    <p:extLst>
      <p:ext uri="{BB962C8B-B14F-4D97-AF65-F5344CB8AC3E}">
        <p14:creationId xmlns:p14="http://schemas.microsoft.com/office/powerpoint/2010/main" val="886642047"/>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Arial" panose="020B060402020202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GB"/>
              <a:t>Click to edit Master title style</a:t>
            </a:r>
            <a:endParaRPr lang="en-GB"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defRPr>
            </a:lvl1pPr>
          </a:lstStyle>
          <a:p>
            <a:fld id="{AEB1851A-CFBC-47C7-80F8-04FF84B1759D}" type="datetimeFigureOut">
              <a:rPr lang="en-GB" smtClean="0"/>
              <a:pPr/>
              <a:t>20/11/2023</a:t>
            </a:fld>
            <a:endParaRPr lang="en-GB"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defRPr>
            </a:lvl1pPr>
          </a:lstStyle>
          <a:p>
            <a:endParaRPr lang="en-GB"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defRPr>
            </a:lvl1pPr>
          </a:lstStyle>
          <a:p>
            <a:fld id="{6A6D9FA1-99C7-4910-8E32-B85D378B0060}" type="slidenum">
              <a:rPr lang="en-GB" smtClean="0"/>
              <a:pPr/>
              <a:t>‹Nr.›</a:t>
            </a:fld>
            <a:endParaRPr lang="en-GB" dirty="0"/>
          </a:p>
        </p:txBody>
      </p:sp>
    </p:spTree>
    <p:extLst>
      <p:ext uri="{BB962C8B-B14F-4D97-AF65-F5344CB8AC3E}">
        <p14:creationId xmlns:p14="http://schemas.microsoft.com/office/powerpoint/2010/main" val="370004451"/>
      </p:ext>
    </p:extLst>
  </p:cSld>
  <p:clrMap bg1="lt1" tx1="dk1" bg2="lt2" tx2="dk2" accent1="accent1" accent2="accent2" accent3="accent3" accent4="accent4" accent5="accent5" accent6="accent6" hlink="hlink" folHlink="folHlink"/>
  <p:sldLayoutIdLst>
    <p:sldLayoutId id="2147483652" r:id="rId1"/>
    <p:sldLayoutId id="2147483653" r:id="rId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Arial" panose="020B060402020202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hyperlink" Target="http://www.eirene.de/EPL"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eirene.de/"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hyperlink" Target="http://www.eirene.de/" TargetMode="External"/><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11.png"/><Relationship Id="rId4" Type="http://schemas.openxmlformats.org/officeDocument/2006/relationships/image" Target="../media/image6.png"/><Relationship Id="rId9"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indico.euro-fusion.org/event/1183/sessions/605/attachments/1606/3124/EIRENE_DCoC_v2.doc" TargetMode="External"/><Relationship Id="rId2" Type="http://schemas.openxmlformats.org/officeDocument/2006/relationships/hyperlink" Target="http://www.eirene.de/EPL"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51520" y="3219822"/>
            <a:ext cx="3816424" cy="864096"/>
          </a:xfrm>
        </p:spPr>
        <p:txBody>
          <a:bodyPr>
            <a:normAutofit/>
          </a:bodyPr>
          <a:lstStyle/>
          <a:p>
            <a:r>
              <a:rPr lang="en-US" dirty="0"/>
              <a:t>D. Borodin et al</a:t>
            </a:r>
            <a:r>
              <a:rPr lang="en-US" dirty="0" smtClean="0"/>
              <a:t>.</a:t>
            </a:r>
            <a:endParaRPr lang="en-US" dirty="0"/>
          </a:p>
        </p:txBody>
      </p:sp>
      <p:pic>
        <p:nvPicPr>
          <p:cNvPr id="4" name="Picture 3">
            <a:extLst>
              <a:ext uri="{FF2B5EF4-FFF2-40B4-BE49-F238E27FC236}">
                <a16:creationId xmlns:a16="http://schemas.microsoft.com/office/drawing/2014/main" id="{943E25B2-CE0C-4A25-9974-13496D623333}"/>
              </a:ext>
            </a:extLst>
          </p:cNvPr>
          <p:cNvPicPr>
            <a:picLocks noChangeAspect="1"/>
          </p:cNvPicPr>
          <p:nvPr/>
        </p:nvPicPr>
        <p:blipFill>
          <a:blip r:embed="rId2"/>
          <a:stretch>
            <a:fillRect/>
          </a:stretch>
        </p:blipFill>
        <p:spPr>
          <a:xfrm>
            <a:off x="66651" y="4227934"/>
            <a:ext cx="2462891" cy="743653"/>
          </a:xfrm>
          <a:prstGeom prst="rect">
            <a:avLst/>
          </a:prstGeom>
        </p:spPr>
      </p:pic>
      <p:sp>
        <p:nvSpPr>
          <p:cNvPr id="6" name="Rechteck 5"/>
          <p:cNvSpPr/>
          <p:nvPr/>
        </p:nvSpPr>
        <p:spPr>
          <a:xfrm>
            <a:off x="4051672" y="1028391"/>
            <a:ext cx="5035568" cy="400110"/>
          </a:xfrm>
          <a:prstGeom prst="rect">
            <a:avLst/>
          </a:prstGeom>
        </p:spPr>
        <p:txBody>
          <a:bodyPr wrap="square">
            <a:spAutoFit/>
          </a:bodyPr>
          <a:lstStyle/>
          <a:p>
            <a:r>
              <a:rPr lang="en-GB" sz="2000" b="1" i="1" dirty="0" smtClean="0">
                <a:solidFill>
                  <a:srgbClr val="C00000"/>
                </a:solidFill>
                <a:latin typeface="Arial" panose="020B0604020202020204" pitchFamily="34" charset="0"/>
                <a:cs typeface="Arial" panose="020B0604020202020204" pitchFamily="34" charset="0"/>
              </a:rPr>
              <a:t>EIRENE-NGM infrastructure - Status</a:t>
            </a:r>
            <a:endParaRPr lang="en-GB" sz="2000" b="1" i="1" dirty="0">
              <a:solidFill>
                <a:srgbClr val="C00000"/>
              </a:solidFill>
              <a:latin typeface="Arial" panose="020B0604020202020204" pitchFamily="34" charset="0"/>
              <a:cs typeface="Arial" panose="020B0604020202020204" pitchFamily="34" charset="0"/>
            </a:endParaRPr>
          </a:p>
        </p:txBody>
      </p:sp>
      <p:sp>
        <p:nvSpPr>
          <p:cNvPr id="7" name="Title 1"/>
          <p:cNvSpPr>
            <a:spLocks noGrp="1"/>
          </p:cNvSpPr>
          <p:nvPr>
            <p:ph type="ctrTitle"/>
          </p:nvPr>
        </p:nvSpPr>
        <p:spPr>
          <a:xfrm>
            <a:off x="171085" y="1779662"/>
            <a:ext cx="8721395" cy="972108"/>
          </a:xfrm>
        </p:spPr>
        <p:txBody>
          <a:bodyPr/>
          <a:lstStyle/>
          <a:p>
            <a:r>
              <a:rPr lang="en-US" sz="2400" i="1" dirty="0" smtClean="0"/>
              <a:t/>
            </a:r>
            <a:br>
              <a:rPr lang="en-US" sz="2400" i="1" dirty="0" smtClean="0"/>
            </a:br>
            <a:r>
              <a:rPr lang="en-US" sz="2400" dirty="0" smtClean="0">
                <a:solidFill>
                  <a:srgbClr val="C00000"/>
                </a:solidFill>
              </a:rPr>
              <a:t>TSVV </a:t>
            </a:r>
            <a:r>
              <a:rPr lang="en-US" sz="2400" dirty="0">
                <a:solidFill>
                  <a:srgbClr val="C00000"/>
                </a:solidFill>
              </a:rPr>
              <a:t>Task </a:t>
            </a:r>
            <a:r>
              <a:rPr lang="en-US" sz="2400" dirty="0" smtClean="0">
                <a:solidFill>
                  <a:srgbClr val="C00000"/>
                </a:solidFill>
              </a:rPr>
              <a:t>5:  </a:t>
            </a:r>
            <a:r>
              <a:rPr lang="en-US" sz="2400" i="1" dirty="0" smtClean="0"/>
              <a:t>“Neutral </a:t>
            </a:r>
            <a:r>
              <a:rPr lang="en-US" sz="2400" i="1" dirty="0"/>
              <a:t>Gas Dynamics in the </a:t>
            </a:r>
            <a:r>
              <a:rPr lang="en-US" sz="2400" i="1" dirty="0" smtClean="0"/>
              <a:t>Edge”</a:t>
            </a:r>
            <a:br>
              <a:rPr lang="en-US" sz="2400" i="1" dirty="0" smtClean="0"/>
            </a:br>
            <a:r>
              <a:rPr lang="en-US" sz="2400" i="1" dirty="0" smtClean="0"/>
              <a:t>20.11.2023</a:t>
            </a:r>
            <a:endParaRPr lang="en-GB" sz="2400" i="1" dirty="0"/>
          </a:p>
        </p:txBody>
      </p:sp>
      <p:pic>
        <p:nvPicPr>
          <p:cNvPr id="8" name="Grafik 7"/>
          <p:cNvPicPr>
            <a:picLocks noChangeAspect="1"/>
          </p:cNvPicPr>
          <p:nvPr/>
        </p:nvPicPr>
        <p:blipFill>
          <a:blip r:embed="rId3"/>
          <a:stretch>
            <a:fillRect/>
          </a:stretch>
        </p:blipFill>
        <p:spPr>
          <a:xfrm>
            <a:off x="95680" y="93736"/>
            <a:ext cx="1470513" cy="524231"/>
          </a:xfrm>
          <a:prstGeom prst="rect">
            <a:avLst/>
          </a:prstGeom>
        </p:spPr>
      </p:pic>
      <p:pic>
        <p:nvPicPr>
          <p:cNvPr id="9" name="Grafik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19253" y="124624"/>
            <a:ext cx="1535880" cy="422367"/>
          </a:xfrm>
          <a:prstGeom prst="rect">
            <a:avLst/>
          </a:prstGeom>
        </p:spPr>
      </p:pic>
      <p:pic>
        <p:nvPicPr>
          <p:cNvPr id="11" name="Grafik 10"/>
          <p:cNvPicPr>
            <a:picLocks noChangeAspect="1"/>
          </p:cNvPicPr>
          <p:nvPr/>
        </p:nvPicPr>
        <p:blipFill>
          <a:blip r:embed="rId5"/>
          <a:stretch>
            <a:fillRect/>
          </a:stretch>
        </p:blipFill>
        <p:spPr>
          <a:xfrm>
            <a:off x="3404663" y="79423"/>
            <a:ext cx="735289" cy="504514"/>
          </a:xfrm>
          <a:prstGeom prst="rect">
            <a:avLst/>
          </a:prstGeom>
        </p:spPr>
      </p:pic>
      <p:pic>
        <p:nvPicPr>
          <p:cNvPr id="10" name="Grafik 9"/>
          <p:cNvPicPr>
            <a:picLocks noChangeAspect="1"/>
          </p:cNvPicPr>
          <p:nvPr/>
        </p:nvPicPr>
        <p:blipFill>
          <a:blip r:embed="rId6"/>
          <a:stretch>
            <a:fillRect/>
          </a:stretch>
        </p:blipFill>
        <p:spPr>
          <a:xfrm>
            <a:off x="2159732" y="79422"/>
            <a:ext cx="1232367" cy="490592"/>
          </a:xfrm>
          <a:prstGeom prst="rect">
            <a:avLst/>
          </a:prstGeom>
        </p:spPr>
      </p:pic>
      <p:pic>
        <p:nvPicPr>
          <p:cNvPr id="16" name="Grafik 15"/>
          <p:cNvPicPr>
            <a:picLocks noChangeAspect="1"/>
          </p:cNvPicPr>
          <p:nvPr/>
        </p:nvPicPr>
        <p:blipFill>
          <a:blip r:embed="rId7"/>
          <a:stretch>
            <a:fillRect/>
          </a:stretch>
        </p:blipFill>
        <p:spPr>
          <a:xfrm>
            <a:off x="4890351" y="86170"/>
            <a:ext cx="1800200" cy="484145"/>
          </a:xfrm>
          <a:prstGeom prst="rect">
            <a:avLst/>
          </a:prstGeom>
        </p:spPr>
      </p:pic>
    </p:spTree>
    <p:extLst>
      <p:ext uri="{BB962C8B-B14F-4D97-AF65-F5344CB8AC3E}">
        <p14:creationId xmlns:p14="http://schemas.microsoft.com/office/powerpoint/2010/main" val="19828795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txBox="1">
            <a:spLocks/>
          </p:cNvSpPr>
          <p:nvPr/>
        </p:nvSpPr>
        <p:spPr>
          <a:xfrm>
            <a:off x="43470" y="71072"/>
            <a:ext cx="8388424" cy="342900"/>
          </a:xfrm>
          <a:prstGeom prst="rect">
            <a:avLst/>
          </a:prstGeom>
        </p:spPr>
        <p:txBody>
          <a:bodyPr vert="horz" lIns="91440" tIns="45720" rIns="91440" bIns="45720" rtlCol="0" anchor="ctr">
            <a:noAutofit/>
          </a:bodyPr>
          <a:lstStyle>
            <a:lvl1pPr algn="l" defTabSz="914400" rtl="0" eaLnBrk="1" latinLnBrk="0" hangingPunct="1">
              <a:lnSpc>
                <a:spcPts val="3200"/>
              </a:lnSpc>
              <a:spcBef>
                <a:spcPct val="0"/>
              </a:spcBef>
              <a:buNone/>
              <a:defRPr sz="3200" b="1" kern="1200">
                <a:solidFill>
                  <a:schemeClr val="tx1"/>
                </a:solidFill>
                <a:latin typeface="Arial" panose="020B0604020202020204" pitchFamily="34" charset="0"/>
                <a:ea typeface="+mj-ea"/>
                <a:cs typeface="Arial" panose="020B0604020202020204" pitchFamily="34" charset="0"/>
              </a:defRPr>
            </a:lvl1pPr>
          </a:lstStyle>
          <a:p>
            <a:r>
              <a:rPr lang="en-GB" sz="2400" dirty="0" smtClean="0">
                <a:solidFill>
                  <a:srgbClr val="C00000"/>
                </a:solidFill>
              </a:rPr>
              <a:t>Summary: TSVV-5 progress and plans</a:t>
            </a:r>
            <a:endParaRPr lang="en-GB" sz="2400" dirty="0">
              <a:solidFill>
                <a:srgbClr val="C00000"/>
              </a:solidFill>
            </a:endParaRPr>
          </a:p>
        </p:txBody>
      </p:sp>
      <p:sp>
        <p:nvSpPr>
          <p:cNvPr id="5" name="Rechteck 4"/>
          <p:cNvSpPr/>
          <p:nvPr/>
        </p:nvSpPr>
        <p:spPr>
          <a:xfrm>
            <a:off x="2219095" y="483518"/>
            <a:ext cx="6912768" cy="4493538"/>
          </a:xfrm>
          <a:prstGeom prst="rect">
            <a:avLst/>
          </a:prstGeom>
        </p:spPr>
        <p:txBody>
          <a:bodyPr wrap="square">
            <a:spAutoFit/>
          </a:bodyPr>
          <a:lstStyle/>
          <a:p>
            <a:pPr marL="285750" indent="-285750">
              <a:buClr>
                <a:srgbClr val="C00000"/>
              </a:buClr>
              <a:buFont typeface="Wingdings" panose="05000000000000000000" pitchFamily="2" charset="2"/>
              <a:buChar char="q"/>
            </a:pPr>
            <a:r>
              <a:rPr lang="en-GB" sz="2000" b="1" dirty="0" smtClean="0">
                <a:solidFill>
                  <a:prstClr val="black"/>
                </a:solidFill>
                <a:latin typeface="Arial" panose="020B0604020202020204" pitchFamily="34" charset="0"/>
                <a:ea typeface="Calibri" panose="020F0502020204030204" pitchFamily="34" charset="0"/>
              </a:rPr>
              <a:t>Physics</a:t>
            </a:r>
          </a:p>
          <a:p>
            <a:pPr marL="742950" lvl="1" indent="-285750">
              <a:buClr>
                <a:srgbClr val="C00000"/>
              </a:buClr>
              <a:buFont typeface="Wingdings" panose="05000000000000000000" pitchFamily="2" charset="2"/>
              <a:buChar char="Ø"/>
            </a:pPr>
            <a:r>
              <a:rPr lang="en-GB" sz="1400" b="1" i="1" dirty="0" smtClean="0">
                <a:solidFill>
                  <a:srgbClr val="0070C0"/>
                </a:solidFill>
                <a:latin typeface="Arial" panose="020B0604020202020204" pitchFamily="34" charset="0"/>
                <a:ea typeface="Calibri" panose="020F0502020204030204" pitchFamily="34" charset="0"/>
              </a:rPr>
              <a:t>F</a:t>
            </a:r>
            <a:r>
              <a:rPr lang="en-GB" sz="1400" i="1" dirty="0" smtClean="0">
                <a:solidFill>
                  <a:srgbClr val="0070C0"/>
                </a:solidFill>
                <a:latin typeface="Arial" panose="020B0604020202020204" pitchFamily="34" charset="0"/>
                <a:ea typeface="Calibri" panose="020F0502020204030204" pitchFamily="34" charset="0"/>
              </a:rPr>
              <a:t>luid-</a:t>
            </a:r>
            <a:r>
              <a:rPr lang="en-GB" sz="1400" b="1" i="1" dirty="0" smtClean="0">
                <a:solidFill>
                  <a:srgbClr val="0070C0"/>
                </a:solidFill>
                <a:latin typeface="Arial" panose="020B0604020202020204" pitchFamily="34" charset="0"/>
                <a:ea typeface="Calibri" panose="020F0502020204030204" pitchFamily="34" charset="0"/>
              </a:rPr>
              <a:t>k</a:t>
            </a:r>
            <a:r>
              <a:rPr lang="en-GB" sz="1400" i="1" dirty="0" smtClean="0">
                <a:solidFill>
                  <a:srgbClr val="0070C0"/>
                </a:solidFill>
                <a:latin typeface="Arial" panose="020B0604020202020204" pitchFamily="34" charset="0"/>
                <a:ea typeface="Calibri" panose="020F0502020204030204" pitchFamily="34" charset="0"/>
              </a:rPr>
              <a:t>inetic </a:t>
            </a:r>
            <a:r>
              <a:rPr lang="en-GB" sz="1400" b="1" i="1" dirty="0" smtClean="0">
                <a:solidFill>
                  <a:srgbClr val="0070C0"/>
                </a:solidFill>
                <a:latin typeface="Arial" panose="020B0604020202020204" pitchFamily="34" charset="0"/>
                <a:ea typeface="Calibri" panose="020F0502020204030204" pitchFamily="34" charset="0"/>
              </a:rPr>
              <a:t>h</a:t>
            </a:r>
            <a:r>
              <a:rPr lang="en-GB" sz="1400" i="1" dirty="0" smtClean="0">
                <a:solidFill>
                  <a:srgbClr val="0070C0"/>
                </a:solidFill>
                <a:latin typeface="Arial" panose="020B0604020202020204" pitchFamily="34" charset="0"/>
                <a:ea typeface="Calibri" panose="020F0502020204030204" pitchFamily="34" charset="0"/>
              </a:rPr>
              <a:t>ybridisation </a:t>
            </a:r>
            <a:r>
              <a:rPr lang="en-GB" sz="1400" b="1" i="1" dirty="0" smtClean="0">
                <a:solidFill>
                  <a:srgbClr val="0070C0"/>
                </a:solidFill>
                <a:latin typeface="Arial" panose="020B0604020202020204" pitchFamily="34" charset="0"/>
                <a:ea typeface="Calibri" panose="020F0502020204030204" pitchFamily="34" charset="0"/>
              </a:rPr>
              <a:t>(FKH)</a:t>
            </a:r>
            <a:r>
              <a:rPr lang="en-GB" sz="1400" i="1" dirty="0" smtClean="0">
                <a:solidFill>
                  <a:srgbClr val="0070C0"/>
                </a:solidFill>
                <a:latin typeface="Arial" panose="020B0604020202020204" pitchFamily="34" charset="0"/>
                <a:ea typeface="Calibri" panose="020F0502020204030204" pitchFamily="34" charset="0"/>
              </a:rPr>
              <a:t> development successfully </a:t>
            </a:r>
            <a:r>
              <a:rPr lang="en-GB" sz="1400" i="1" dirty="0" smtClean="0">
                <a:solidFill>
                  <a:srgbClr val="C00000"/>
                </a:solidFill>
                <a:latin typeface="Arial" panose="020B0604020202020204" pitchFamily="34" charset="0"/>
                <a:ea typeface="Calibri" panose="020F0502020204030204" pitchFamily="34" charset="0"/>
              </a:rPr>
              <a:t>continues</a:t>
            </a:r>
          </a:p>
          <a:p>
            <a:pPr marL="742950" lvl="1" indent="-285750">
              <a:buClr>
                <a:srgbClr val="C00000"/>
              </a:buClr>
              <a:buFont typeface="Wingdings" panose="05000000000000000000" pitchFamily="2" charset="2"/>
              <a:buChar char="Ø"/>
            </a:pPr>
            <a:r>
              <a:rPr lang="en-GB" sz="1400" b="1" i="1" dirty="0">
                <a:solidFill>
                  <a:srgbClr val="0070C0"/>
                </a:solidFill>
                <a:latin typeface="Arial" panose="020B0604020202020204" pitchFamily="34" charset="0"/>
                <a:ea typeface="Calibri" panose="020F0502020204030204" pitchFamily="34" charset="0"/>
              </a:rPr>
              <a:t>A&amp;M CRM </a:t>
            </a:r>
            <a:r>
              <a:rPr lang="en-GB" sz="1400" i="1" dirty="0" smtClean="0">
                <a:solidFill>
                  <a:srgbClr val="0070C0"/>
                </a:solidFill>
                <a:latin typeface="Arial" panose="020B0604020202020204" pitchFamily="34" charset="0"/>
                <a:ea typeface="Calibri" panose="020F0502020204030204" pitchFamily="34" charset="0"/>
              </a:rPr>
              <a:t>extension and refinement (</a:t>
            </a:r>
            <a:r>
              <a:rPr lang="en-GB" sz="1400" i="1" dirty="0" smtClean="0">
                <a:solidFill>
                  <a:srgbClr val="C00000"/>
                </a:solidFill>
                <a:latin typeface="Arial" panose="020B0604020202020204" pitchFamily="34" charset="0"/>
                <a:ea typeface="Calibri" panose="020F0502020204030204" pitchFamily="34" charset="0"/>
              </a:rPr>
              <a:t>large focus on standalone so </a:t>
            </a:r>
            <a:r>
              <a:rPr lang="en-GB" sz="1400" i="1" dirty="0">
                <a:solidFill>
                  <a:srgbClr val="C00000"/>
                </a:solidFill>
                <a:latin typeface="Arial" panose="020B0604020202020204" pitchFamily="34" charset="0"/>
                <a:ea typeface="Calibri" panose="020F0502020204030204" pitchFamily="34" charset="0"/>
              </a:rPr>
              <a:t>far…</a:t>
            </a:r>
            <a:r>
              <a:rPr lang="en-GB" sz="1400" i="1" dirty="0">
                <a:solidFill>
                  <a:srgbClr val="0070C0"/>
                </a:solidFill>
                <a:latin typeface="Arial" panose="020B0604020202020204" pitchFamily="34" charset="0"/>
                <a:ea typeface="Calibri" panose="020F0502020204030204" pitchFamily="34" charset="0"/>
              </a:rPr>
              <a:t>)</a:t>
            </a:r>
          </a:p>
          <a:p>
            <a:pPr marL="742950" lvl="1" indent="-285750">
              <a:buClr>
                <a:srgbClr val="C00000"/>
              </a:buClr>
              <a:buFont typeface="Wingdings" panose="05000000000000000000" pitchFamily="2" charset="2"/>
              <a:buChar char="Ø"/>
            </a:pPr>
            <a:r>
              <a:rPr lang="en-GB" sz="1400" i="1" dirty="0" smtClean="0">
                <a:solidFill>
                  <a:srgbClr val="0070C0"/>
                </a:solidFill>
                <a:latin typeface="Arial" panose="020B0604020202020204" pitchFamily="34" charset="0"/>
                <a:ea typeface="Calibri" panose="020F0502020204030204" pitchFamily="34" charset="0"/>
              </a:rPr>
              <a:t>Establishing </a:t>
            </a:r>
            <a:r>
              <a:rPr lang="en-GB" sz="1400" b="1" i="1" dirty="0" smtClean="0">
                <a:solidFill>
                  <a:srgbClr val="0070C0"/>
                </a:solidFill>
                <a:latin typeface="Arial" panose="020B0604020202020204" pitchFamily="34" charset="0"/>
                <a:ea typeface="Calibri" panose="020F0502020204030204" pitchFamily="34" charset="0"/>
              </a:rPr>
              <a:t>simulation cases </a:t>
            </a:r>
            <a:r>
              <a:rPr lang="en-GB" sz="1400" i="1" dirty="0" smtClean="0">
                <a:solidFill>
                  <a:srgbClr val="0070C0"/>
                </a:solidFill>
                <a:latin typeface="Arial" panose="020B0604020202020204" pitchFamily="34" charset="0"/>
                <a:ea typeface="Calibri" panose="020F0502020204030204" pitchFamily="34" charset="0"/>
              </a:rPr>
              <a:t>(validation, ITER, DEMO) – </a:t>
            </a:r>
            <a:r>
              <a:rPr lang="en-GB" sz="1400" i="1" dirty="0" smtClean="0">
                <a:solidFill>
                  <a:srgbClr val="C00000"/>
                </a:solidFill>
                <a:latin typeface="Arial" panose="020B0604020202020204" pitchFamily="34" charset="0"/>
                <a:ea typeface="Calibri" panose="020F0502020204030204" pitchFamily="34" charset="0"/>
              </a:rPr>
              <a:t>in progress</a:t>
            </a:r>
            <a:endParaRPr lang="en-GB" sz="800" dirty="0">
              <a:solidFill>
                <a:prstClr val="black"/>
              </a:solidFill>
              <a:latin typeface="Arial" panose="020B0604020202020204" pitchFamily="34" charset="0"/>
              <a:ea typeface="Calibri" panose="020F0502020204030204" pitchFamily="34" charset="0"/>
            </a:endParaRPr>
          </a:p>
          <a:p>
            <a:pPr lvl="1">
              <a:buClr>
                <a:srgbClr val="C00000"/>
              </a:buClr>
            </a:pPr>
            <a:endParaRPr lang="en-GB" sz="800" dirty="0" smtClean="0">
              <a:solidFill>
                <a:prstClr val="black"/>
              </a:solidFill>
              <a:latin typeface="Arial" panose="020B0604020202020204" pitchFamily="34" charset="0"/>
              <a:ea typeface="Calibri" panose="020F0502020204030204" pitchFamily="34" charset="0"/>
            </a:endParaRPr>
          </a:p>
          <a:p>
            <a:pPr marL="285750" indent="-285750">
              <a:buClr>
                <a:srgbClr val="C00000"/>
              </a:buClr>
              <a:buFont typeface="Wingdings" panose="05000000000000000000" pitchFamily="2" charset="2"/>
              <a:buChar char="q"/>
            </a:pPr>
            <a:r>
              <a:rPr lang="en-GB" sz="2000" b="1" dirty="0" smtClean="0">
                <a:solidFill>
                  <a:prstClr val="black"/>
                </a:solidFill>
                <a:latin typeface="Arial" panose="020B0604020202020204" pitchFamily="34" charset="0"/>
                <a:ea typeface="Calibri" panose="020F0502020204030204" pitchFamily="34" charset="0"/>
              </a:rPr>
              <a:t>Code development</a:t>
            </a:r>
          </a:p>
          <a:p>
            <a:pPr marL="742950" lvl="1" indent="-285750">
              <a:buClr>
                <a:srgbClr val="C00000"/>
              </a:buClr>
              <a:buFont typeface="Wingdings" panose="05000000000000000000" pitchFamily="2" charset="2"/>
              <a:buChar char="Ø"/>
            </a:pPr>
            <a:r>
              <a:rPr lang="en-GB" sz="1400" b="1" i="1" dirty="0" smtClean="0">
                <a:solidFill>
                  <a:srgbClr val="0070C0"/>
                </a:solidFill>
                <a:latin typeface="Arial" panose="020B0604020202020204" pitchFamily="34" charset="0"/>
                <a:ea typeface="Calibri" panose="020F0502020204030204" pitchFamily="34" charset="0"/>
              </a:rPr>
              <a:t>Parallelisation:</a:t>
            </a:r>
            <a:r>
              <a:rPr lang="en-GB" sz="1400" i="1" dirty="0" smtClean="0">
                <a:solidFill>
                  <a:srgbClr val="0070C0"/>
                </a:solidFill>
                <a:latin typeface="Arial" panose="020B0604020202020204" pitchFamily="34" charset="0"/>
                <a:ea typeface="Calibri" panose="020F0502020204030204" pitchFamily="34" charset="0"/>
              </a:rPr>
              <a:t> OpenMP-MPI hybrid (related code refactoring done; </a:t>
            </a:r>
            <a:r>
              <a:rPr lang="en-GB" sz="1400" b="1" i="1" dirty="0" smtClean="0">
                <a:solidFill>
                  <a:srgbClr val="0070C0"/>
                </a:solidFill>
                <a:latin typeface="Arial" panose="020B0604020202020204" pitchFamily="34" charset="0"/>
                <a:ea typeface="Calibri" panose="020F0502020204030204" pitchFamily="34" charset="0"/>
              </a:rPr>
              <a:t>EIRON</a:t>
            </a:r>
            <a:r>
              <a:rPr lang="en-GB" sz="1400" i="1" dirty="0" smtClean="0">
                <a:solidFill>
                  <a:srgbClr val="0070C0"/>
                </a:solidFill>
                <a:latin typeface="Arial" panose="020B0604020202020204" pitchFamily="34" charset="0"/>
                <a:ea typeface="Calibri" panose="020F0502020204030204" pitchFamily="34" charset="0"/>
              </a:rPr>
              <a:t> “toy”-model allows testing CPU loading and domain decomposition approaches)</a:t>
            </a:r>
          </a:p>
          <a:p>
            <a:pPr marL="742950" lvl="1" indent="-285750">
              <a:buClr>
                <a:srgbClr val="C00000"/>
              </a:buClr>
              <a:buFont typeface="Wingdings" panose="05000000000000000000" pitchFamily="2" charset="2"/>
              <a:buChar char="Ø"/>
            </a:pPr>
            <a:r>
              <a:rPr lang="en-GB" sz="1400" b="1" i="1" dirty="0" smtClean="0">
                <a:solidFill>
                  <a:srgbClr val="0070C0"/>
                </a:solidFill>
                <a:latin typeface="Arial" panose="020B0604020202020204" pitchFamily="34" charset="0"/>
                <a:ea typeface="Calibri" panose="020F0502020204030204" pitchFamily="34" charset="0"/>
              </a:rPr>
              <a:t>Code streamlining </a:t>
            </a:r>
            <a:r>
              <a:rPr lang="en-GB" sz="1400" i="1" dirty="0" smtClean="0">
                <a:solidFill>
                  <a:srgbClr val="0070C0"/>
                </a:solidFill>
                <a:latin typeface="Arial" panose="020B0604020202020204" pitchFamily="34" charset="0"/>
                <a:ea typeface="Calibri" panose="020F0502020204030204" pitchFamily="34" charset="0"/>
              </a:rPr>
              <a:t>(Segregation of the numeric core, etc.) </a:t>
            </a:r>
            <a:r>
              <a:rPr lang="en-GB" sz="1400" i="1" dirty="0" smtClean="0">
                <a:solidFill>
                  <a:srgbClr val="C00000"/>
                </a:solidFill>
                <a:latin typeface="Arial" panose="020B0604020202020204" pitchFamily="34" charset="0"/>
                <a:ea typeface="Calibri" panose="020F0502020204030204" pitchFamily="34" charset="0"/>
              </a:rPr>
              <a:t>– concepted</a:t>
            </a:r>
          </a:p>
          <a:p>
            <a:pPr marL="742950" lvl="1" indent="-285750">
              <a:buClr>
                <a:srgbClr val="C00000"/>
              </a:buClr>
              <a:buFont typeface="Wingdings" panose="05000000000000000000" pitchFamily="2" charset="2"/>
              <a:buChar char="Ø"/>
            </a:pPr>
            <a:r>
              <a:rPr lang="en-GB" sz="1400" i="1" dirty="0" smtClean="0">
                <a:solidFill>
                  <a:srgbClr val="0070C0"/>
                </a:solidFill>
                <a:latin typeface="Arial" panose="020B0604020202020204" pitchFamily="34" charset="0"/>
                <a:ea typeface="Calibri" panose="020F0502020204030204" pitchFamily="34" charset="0"/>
              </a:rPr>
              <a:t>Merging all existing versions into first milestone one (</a:t>
            </a:r>
            <a:r>
              <a:rPr lang="en-GB" sz="1400" b="1" i="1" dirty="0" err="1" smtClean="0">
                <a:solidFill>
                  <a:srgbClr val="0070C0"/>
                </a:solidFill>
                <a:latin typeface="Arial" panose="020B0604020202020204" pitchFamily="34" charset="0"/>
                <a:ea typeface="Calibri" panose="020F0502020204030204" pitchFamily="34" charset="0"/>
              </a:rPr>
              <a:t>MsV</a:t>
            </a:r>
            <a:r>
              <a:rPr lang="en-GB" sz="1400" i="1" dirty="0" smtClean="0">
                <a:solidFill>
                  <a:srgbClr val="0070C0"/>
                </a:solidFill>
                <a:latin typeface="Arial" panose="020B0604020202020204" pitchFamily="34" charset="0"/>
                <a:ea typeface="Calibri" panose="020F0502020204030204" pitchFamily="34" charset="0"/>
              </a:rPr>
              <a:t>) </a:t>
            </a:r>
            <a:r>
              <a:rPr lang="en-GB" sz="1400" i="1" dirty="0" smtClean="0">
                <a:solidFill>
                  <a:srgbClr val="C00000"/>
                </a:solidFill>
                <a:latin typeface="Arial" panose="020B0604020202020204" pitchFamily="34" charset="0"/>
                <a:ea typeface="Calibri" panose="020F0502020204030204" pitchFamily="34" charset="0"/>
              </a:rPr>
              <a:t>– 99% complete</a:t>
            </a:r>
          </a:p>
          <a:p>
            <a:pPr marL="742950" lvl="1" indent="-285750">
              <a:buClr>
                <a:srgbClr val="C00000"/>
              </a:buClr>
              <a:buFont typeface="Wingdings" panose="05000000000000000000" pitchFamily="2" charset="2"/>
              <a:buChar char="Ø"/>
            </a:pPr>
            <a:r>
              <a:rPr lang="en-GB" sz="1400" i="1" dirty="0" smtClean="0">
                <a:solidFill>
                  <a:srgbClr val="0070C0"/>
                </a:solidFill>
                <a:latin typeface="Arial" panose="020B0604020202020204" pitchFamily="34" charset="0"/>
                <a:ea typeface="Calibri" panose="020F0502020204030204" pitchFamily="34" charset="0"/>
              </a:rPr>
              <a:t>Improved I/O (JSON/HDF5), visualisation, </a:t>
            </a:r>
            <a:r>
              <a:rPr lang="en-GB" sz="1400" b="1" i="1" dirty="0" err="1" smtClean="0">
                <a:solidFill>
                  <a:srgbClr val="0070C0"/>
                </a:solidFill>
                <a:latin typeface="Arial" panose="020B0604020202020204" pitchFamily="34" charset="0"/>
                <a:ea typeface="Calibri" panose="020F0502020204030204" pitchFamily="34" charset="0"/>
              </a:rPr>
              <a:t>IMAS</a:t>
            </a:r>
            <a:r>
              <a:rPr lang="en-GB" sz="1400" i="1" dirty="0" err="1" smtClean="0">
                <a:solidFill>
                  <a:srgbClr val="0070C0"/>
                </a:solidFill>
                <a:latin typeface="Arial" panose="020B0604020202020204" pitchFamily="34" charset="0"/>
                <a:ea typeface="Calibri" panose="020F0502020204030204" pitchFamily="34" charset="0"/>
              </a:rPr>
              <a:t>ification</a:t>
            </a:r>
            <a:r>
              <a:rPr lang="en-GB" sz="1400" i="1" dirty="0" smtClean="0">
                <a:solidFill>
                  <a:srgbClr val="0070C0"/>
                </a:solidFill>
                <a:latin typeface="Arial" panose="020B0604020202020204" pitchFamily="34" charset="0"/>
                <a:ea typeface="Calibri" panose="020F0502020204030204" pitchFamily="34" charset="0"/>
              </a:rPr>
              <a:t>, etc. – </a:t>
            </a:r>
            <a:r>
              <a:rPr lang="en-GB" sz="1400" i="1" dirty="0" smtClean="0">
                <a:solidFill>
                  <a:srgbClr val="C00000"/>
                </a:solidFill>
                <a:latin typeface="Arial" panose="020B0604020202020204" pitchFamily="34" charset="0"/>
                <a:ea typeface="Calibri" panose="020F0502020204030204" pitchFamily="34" charset="0"/>
              </a:rPr>
              <a:t>in progress</a:t>
            </a:r>
            <a:endParaRPr lang="en-GB" sz="800" i="1" dirty="0" smtClean="0">
              <a:solidFill>
                <a:srgbClr val="0070C0"/>
              </a:solidFill>
              <a:latin typeface="Arial" panose="020B0604020202020204" pitchFamily="34" charset="0"/>
              <a:ea typeface="Calibri" panose="020F0502020204030204" pitchFamily="34" charset="0"/>
            </a:endParaRPr>
          </a:p>
          <a:p>
            <a:pPr lvl="1">
              <a:buClr>
                <a:srgbClr val="C00000"/>
              </a:buClr>
            </a:pPr>
            <a:r>
              <a:rPr lang="en-GB" sz="800" i="1" dirty="0" smtClean="0">
                <a:solidFill>
                  <a:srgbClr val="0070C0"/>
                </a:solidFill>
                <a:latin typeface="Arial" panose="020B0604020202020204" pitchFamily="34" charset="0"/>
                <a:ea typeface="Calibri" panose="020F0502020204030204" pitchFamily="34" charset="0"/>
              </a:rPr>
              <a:t> </a:t>
            </a:r>
            <a:endParaRPr lang="en-GB" sz="800" dirty="0" smtClean="0">
              <a:solidFill>
                <a:prstClr val="black"/>
              </a:solidFill>
              <a:latin typeface="Arial" panose="020B0604020202020204" pitchFamily="34" charset="0"/>
              <a:ea typeface="Calibri" panose="020F0502020204030204" pitchFamily="34" charset="0"/>
            </a:endParaRPr>
          </a:p>
          <a:p>
            <a:pPr marL="285750" indent="-285750">
              <a:buClr>
                <a:srgbClr val="C00000"/>
              </a:buClr>
              <a:buFont typeface="Wingdings" panose="05000000000000000000" pitchFamily="2" charset="2"/>
              <a:buChar char="q"/>
            </a:pPr>
            <a:r>
              <a:rPr lang="en-GB" sz="2000" b="1" dirty="0" smtClean="0">
                <a:solidFill>
                  <a:prstClr val="black"/>
                </a:solidFill>
                <a:latin typeface="Arial" panose="020B0604020202020204" pitchFamily="34" charset="0"/>
                <a:ea typeface="Calibri" panose="020F0502020204030204" pitchFamily="34" charset="0"/>
              </a:rPr>
              <a:t>Organisational items</a:t>
            </a:r>
            <a:endParaRPr lang="en-GB" sz="2000" b="1" dirty="0" smtClean="0">
              <a:latin typeface="Calibri" panose="020F0502020204030204" pitchFamily="34" charset="0"/>
              <a:ea typeface="Calibri" panose="020F0502020204030204" pitchFamily="34" charset="0"/>
            </a:endParaRPr>
          </a:p>
          <a:p>
            <a:pPr marL="742950" lvl="1" indent="-285750">
              <a:buClr>
                <a:srgbClr val="C00000"/>
              </a:buClr>
              <a:buFont typeface="Wingdings" panose="05000000000000000000" pitchFamily="2" charset="2"/>
              <a:buChar char="Ø"/>
            </a:pPr>
            <a:r>
              <a:rPr lang="en-GB" sz="1400" b="1" i="1" dirty="0" smtClean="0">
                <a:solidFill>
                  <a:srgbClr val="0070C0"/>
                </a:solidFill>
                <a:latin typeface="Arial" panose="020B0604020202020204" pitchFamily="34" charset="0"/>
                <a:ea typeface="Calibri" panose="020F0502020204030204" pitchFamily="34" charset="0"/>
              </a:rPr>
              <a:t>Repository for simulations </a:t>
            </a:r>
            <a:r>
              <a:rPr lang="en-GB" sz="1400" i="1" dirty="0" smtClean="0">
                <a:solidFill>
                  <a:srgbClr val="0070C0"/>
                </a:solidFill>
                <a:latin typeface="Arial" panose="020B0604020202020204" pitchFamily="34" charset="0"/>
                <a:ea typeface="Calibri" panose="020F0502020204030204" pitchFamily="34" charset="0"/>
              </a:rPr>
              <a:t>(EUDAT?..) – </a:t>
            </a:r>
            <a:r>
              <a:rPr lang="en-GB" sz="1400" i="1" dirty="0" smtClean="0">
                <a:solidFill>
                  <a:srgbClr val="C00000"/>
                </a:solidFill>
                <a:latin typeface="Arial" panose="020B0604020202020204" pitchFamily="34" charset="0"/>
                <a:ea typeface="Calibri" panose="020F0502020204030204" pitchFamily="34" charset="0"/>
              </a:rPr>
              <a:t>TSVV side is clear, waiting for ACH support.</a:t>
            </a:r>
            <a:r>
              <a:rPr lang="en-GB" sz="1400" b="1" i="1" dirty="0">
                <a:solidFill>
                  <a:srgbClr val="0070C0"/>
                </a:solidFill>
                <a:latin typeface="Arial" panose="020B0604020202020204" pitchFamily="34" charset="0"/>
                <a:ea typeface="Calibri" panose="020F0502020204030204" pitchFamily="34" charset="0"/>
              </a:rPr>
              <a:t> </a:t>
            </a:r>
            <a:r>
              <a:rPr lang="en-GB" sz="1400" b="1" i="1" dirty="0" smtClean="0">
                <a:solidFill>
                  <a:srgbClr val="0070C0"/>
                </a:solidFill>
                <a:latin typeface="Arial" panose="020B0604020202020204" pitchFamily="34" charset="0"/>
                <a:ea typeface="Calibri" panose="020F0502020204030204" pitchFamily="34" charset="0"/>
              </a:rPr>
              <a:t>Looks like </a:t>
            </a:r>
            <a:r>
              <a:rPr lang="en-GB" sz="1400" b="1" i="1" dirty="0" err="1" smtClean="0">
                <a:solidFill>
                  <a:srgbClr val="0070C0"/>
                </a:solidFill>
                <a:latin typeface="Arial" panose="020B0604020202020204" pitchFamily="34" charset="0"/>
                <a:ea typeface="Calibri" panose="020F0502020204030204" pitchFamily="34" charset="0"/>
              </a:rPr>
              <a:t>SimDB</a:t>
            </a:r>
            <a:r>
              <a:rPr lang="en-GB" sz="1400" b="1" i="1" dirty="0" smtClean="0">
                <a:solidFill>
                  <a:srgbClr val="0070C0"/>
                </a:solidFill>
                <a:latin typeface="Arial" panose="020B0604020202020204" pitchFamily="34" charset="0"/>
                <a:ea typeface="Calibri" panose="020F0502020204030204" pitchFamily="34" charset="0"/>
              </a:rPr>
              <a:t> is the best way to go.</a:t>
            </a:r>
            <a:endParaRPr lang="en-GB" sz="1400" i="1" dirty="0" smtClean="0">
              <a:solidFill>
                <a:srgbClr val="C00000"/>
              </a:solidFill>
              <a:latin typeface="Arial" panose="020B0604020202020204" pitchFamily="34" charset="0"/>
              <a:ea typeface="Calibri" panose="020F0502020204030204" pitchFamily="34" charset="0"/>
            </a:endParaRPr>
          </a:p>
          <a:p>
            <a:pPr marL="742950" lvl="1" indent="-285750">
              <a:buClr>
                <a:srgbClr val="C00000"/>
              </a:buClr>
              <a:buFont typeface="Wingdings" panose="05000000000000000000" pitchFamily="2" charset="2"/>
              <a:buChar char="Ø"/>
            </a:pPr>
            <a:r>
              <a:rPr lang="en-GB" sz="1400" b="1" i="1" dirty="0" smtClean="0">
                <a:solidFill>
                  <a:srgbClr val="0070C0"/>
                </a:solidFill>
                <a:latin typeface="Arial" panose="020B0604020202020204" pitchFamily="34" charset="0"/>
                <a:ea typeface="Calibri" panose="020F0502020204030204" pitchFamily="34" charset="0"/>
              </a:rPr>
              <a:t>New EIRENE license</a:t>
            </a:r>
            <a:r>
              <a:rPr lang="en-GB" sz="1400" i="1" dirty="0" smtClean="0">
                <a:solidFill>
                  <a:srgbClr val="0070C0"/>
                </a:solidFill>
                <a:latin typeface="Arial" panose="020B0604020202020204" pitchFamily="34" charset="0"/>
                <a:ea typeface="Calibri" panose="020F0502020204030204" pitchFamily="34" charset="0"/>
              </a:rPr>
              <a:t>, “infectious open source”, flexible for later updates -  </a:t>
            </a:r>
            <a:r>
              <a:rPr lang="en-GB" sz="1400" i="1" dirty="0" smtClean="0">
                <a:solidFill>
                  <a:srgbClr val="C00000"/>
                </a:solidFill>
                <a:latin typeface="Arial" panose="020B0604020202020204" pitchFamily="34" charset="0"/>
                <a:ea typeface="Calibri" panose="020F0502020204030204" pitchFamily="34" charset="0"/>
              </a:rPr>
              <a:t>available at </a:t>
            </a:r>
            <a:r>
              <a:rPr lang="en-GB" sz="1400" i="1" dirty="0" smtClean="0">
                <a:solidFill>
                  <a:srgbClr val="C00000"/>
                </a:solidFill>
                <a:latin typeface="Arial" panose="020B0604020202020204" pitchFamily="34" charset="0"/>
                <a:ea typeface="Calibri" panose="020F0502020204030204" pitchFamily="34" charset="0"/>
                <a:hlinkClick r:id="rId3"/>
              </a:rPr>
              <a:t>www.Eirene.de/EPL</a:t>
            </a:r>
            <a:r>
              <a:rPr lang="en-GB" sz="1400" i="1" dirty="0" smtClean="0">
                <a:solidFill>
                  <a:srgbClr val="C00000"/>
                </a:solidFill>
                <a:latin typeface="Arial" panose="020B0604020202020204" pitchFamily="34" charset="0"/>
                <a:ea typeface="Calibri" panose="020F0502020204030204" pitchFamily="34" charset="0"/>
              </a:rPr>
              <a:t>, accepting ongoing</a:t>
            </a:r>
          </a:p>
          <a:p>
            <a:pPr marL="742950" lvl="1" indent="-285750">
              <a:buClr>
                <a:srgbClr val="C00000"/>
              </a:buClr>
              <a:buFont typeface="Wingdings" panose="05000000000000000000" pitchFamily="2" charset="2"/>
              <a:buChar char="Ø"/>
            </a:pPr>
            <a:r>
              <a:rPr lang="en-GB" sz="1400" b="1" i="1" dirty="0" smtClean="0">
                <a:solidFill>
                  <a:srgbClr val="0070C0"/>
                </a:solidFill>
                <a:latin typeface="Arial" panose="020B0604020202020204" pitchFamily="34" charset="0"/>
                <a:ea typeface="Calibri" panose="020F0502020204030204" pitchFamily="34" charset="0"/>
              </a:rPr>
              <a:t>Regular VCs and annual Code Camps</a:t>
            </a:r>
            <a:r>
              <a:rPr lang="en-GB" sz="1400" i="1" dirty="0" smtClean="0">
                <a:solidFill>
                  <a:srgbClr val="C00000"/>
                </a:solidFill>
                <a:latin typeface="Arial" panose="020B0604020202020204" pitchFamily="34" charset="0"/>
                <a:ea typeface="Calibri" panose="020F0502020204030204" pitchFamily="34" charset="0"/>
              </a:rPr>
              <a:t> – next agreed NOV 2023</a:t>
            </a:r>
            <a:endParaRPr lang="en-GB" sz="1400" i="1" dirty="0" smtClean="0">
              <a:solidFill>
                <a:srgbClr val="0070C0"/>
              </a:solidFill>
              <a:latin typeface="Arial" panose="020B0604020202020204" pitchFamily="34" charset="0"/>
              <a:ea typeface="Calibri" panose="020F0502020204030204" pitchFamily="34" charset="0"/>
            </a:endParaRPr>
          </a:p>
          <a:p>
            <a:pPr lvl="1">
              <a:buClr>
                <a:srgbClr val="C00000"/>
              </a:buClr>
            </a:pPr>
            <a:endParaRPr lang="en-GB" sz="1400" i="1" dirty="0" smtClean="0">
              <a:solidFill>
                <a:srgbClr val="FF33CC"/>
              </a:solidFill>
              <a:latin typeface="Arial" panose="020B0604020202020204" pitchFamily="34" charset="0"/>
              <a:ea typeface="Calibri" panose="020F0502020204030204" pitchFamily="34" charset="0"/>
              <a:sym typeface="Wingdings" panose="05000000000000000000" pitchFamily="2" charset="2"/>
            </a:endParaRPr>
          </a:p>
        </p:txBody>
      </p:sp>
      <p:sp>
        <p:nvSpPr>
          <p:cNvPr id="2" name="Textfeld 1"/>
          <p:cNvSpPr txBox="1"/>
          <p:nvPr/>
        </p:nvSpPr>
        <p:spPr>
          <a:xfrm>
            <a:off x="7380312" y="918884"/>
            <a:ext cx="1440160" cy="648072"/>
          </a:xfrm>
          <a:prstGeom prst="rect">
            <a:avLst/>
          </a:prstGeom>
          <a:noFill/>
        </p:spPr>
        <p:txBody>
          <a:bodyPr wrap="square" rtlCol="0">
            <a:spAutoFit/>
          </a:bodyPr>
          <a:lstStyle/>
          <a:p>
            <a:endParaRPr lang="en-GB" dirty="0"/>
          </a:p>
        </p:txBody>
      </p:sp>
      <p:grpSp>
        <p:nvGrpSpPr>
          <p:cNvPr id="22" name="Gruppieren 21"/>
          <p:cNvGrpSpPr/>
          <p:nvPr/>
        </p:nvGrpSpPr>
        <p:grpSpPr>
          <a:xfrm>
            <a:off x="107504" y="843558"/>
            <a:ext cx="2648064" cy="3184818"/>
            <a:chOff x="107504" y="771550"/>
            <a:chExt cx="2648064" cy="3184818"/>
          </a:xfrm>
        </p:grpSpPr>
        <p:sp>
          <p:nvSpPr>
            <p:cNvPr id="20" name="Pfeil nach rechts 19"/>
            <p:cNvSpPr/>
            <p:nvPr/>
          </p:nvSpPr>
          <p:spPr>
            <a:xfrm>
              <a:off x="1613722" y="3747376"/>
              <a:ext cx="1141846" cy="2089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Pfeil nach rechts 17"/>
            <p:cNvSpPr/>
            <p:nvPr/>
          </p:nvSpPr>
          <p:spPr>
            <a:xfrm>
              <a:off x="1151113" y="2886401"/>
              <a:ext cx="1587158" cy="216025"/>
            </a:xfrm>
            <a:prstGeom prst="rightArrow">
              <a:avLst/>
            </a:prstGeom>
            <a:solidFill>
              <a:srgbClr val="00B05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7" name="Gruppieren 16"/>
            <p:cNvGrpSpPr/>
            <p:nvPr/>
          </p:nvGrpSpPr>
          <p:grpSpPr>
            <a:xfrm>
              <a:off x="107504" y="771550"/>
              <a:ext cx="2632462" cy="3148790"/>
              <a:chOff x="144015" y="890418"/>
              <a:chExt cx="2632462" cy="3148790"/>
            </a:xfrm>
          </p:grpSpPr>
          <p:sp>
            <p:nvSpPr>
              <p:cNvPr id="11" name="Pfeil nach rechts 10"/>
              <p:cNvSpPr/>
              <p:nvPr/>
            </p:nvSpPr>
            <p:spPr>
              <a:xfrm rot="16200000">
                <a:off x="325265" y="2552370"/>
                <a:ext cx="2709238" cy="2644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Pfeil nach rechts 7"/>
              <p:cNvSpPr/>
              <p:nvPr/>
            </p:nvSpPr>
            <p:spPr>
              <a:xfrm>
                <a:off x="1619672" y="1329970"/>
                <a:ext cx="1141846" cy="2160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Abgerundetes Rechteck 2"/>
              <p:cNvSpPr/>
              <p:nvPr/>
            </p:nvSpPr>
            <p:spPr>
              <a:xfrm>
                <a:off x="144015" y="890418"/>
                <a:ext cx="1835697" cy="720080"/>
              </a:xfrm>
              <a:prstGeom prst="roundRect">
                <a:avLst>
                  <a:gd name="adj" fmla="val 1219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latin typeface="Arial" panose="020B0604020202020204" pitchFamily="34" charset="0"/>
                    <a:cs typeface="Arial" panose="020B0604020202020204" pitchFamily="34" charset="0"/>
                  </a:rPr>
                  <a:t>Requires communication with other TSVVs</a:t>
                </a:r>
                <a:endParaRPr lang="en-GB" sz="1600" dirty="0">
                  <a:latin typeface="Arial" panose="020B0604020202020204" pitchFamily="34" charset="0"/>
                  <a:cs typeface="Arial" panose="020B0604020202020204" pitchFamily="34" charset="0"/>
                </a:endParaRPr>
              </a:p>
            </p:txBody>
          </p:sp>
          <p:sp>
            <p:nvSpPr>
              <p:cNvPr id="9" name="Pfeil nach rechts 8"/>
              <p:cNvSpPr/>
              <p:nvPr/>
            </p:nvSpPr>
            <p:spPr>
              <a:xfrm>
                <a:off x="1619672" y="2199871"/>
                <a:ext cx="1141846" cy="216025"/>
              </a:xfrm>
              <a:prstGeom prst="rightArrow">
                <a:avLst/>
              </a:prstGeom>
              <a:solidFill>
                <a:srgbClr val="00B05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Pfeil nach rechts 12"/>
              <p:cNvSpPr/>
              <p:nvPr/>
            </p:nvSpPr>
            <p:spPr>
              <a:xfrm>
                <a:off x="1632936" y="2613859"/>
                <a:ext cx="1141846" cy="216025"/>
              </a:xfrm>
              <a:prstGeom prst="rightArrow">
                <a:avLst/>
              </a:prstGeom>
              <a:solidFill>
                <a:srgbClr val="00B05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Pfeil nach rechts 13"/>
              <p:cNvSpPr/>
              <p:nvPr/>
            </p:nvSpPr>
            <p:spPr>
              <a:xfrm>
                <a:off x="1182946" y="3706426"/>
                <a:ext cx="1593531" cy="232138"/>
              </a:xfrm>
              <a:prstGeom prst="rightArrow">
                <a:avLst/>
              </a:prstGeom>
              <a:solidFill>
                <a:srgbClr val="00B05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Pfeil nach rechts 15"/>
              <p:cNvSpPr/>
              <p:nvPr/>
            </p:nvSpPr>
            <p:spPr>
              <a:xfrm rot="16200000">
                <a:off x="596164" y="3126573"/>
                <a:ext cx="1261366" cy="235938"/>
              </a:xfrm>
              <a:prstGeom prst="rightArrow">
                <a:avLst/>
              </a:prstGeom>
              <a:solidFill>
                <a:srgbClr val="00B05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Abgerundetes Rechteck 5"/>
              <p:cNvSpPr/>
              <p:nvPr/>
            </p:nvSpPr>
            <p:spPr>
              <a:xfrm>
                <a:off x="144015" y="2151612"/>
                <a:ext cx="1835697" cy="720080"/>
              </a:xfrm>
              <a:prstGeom prst="roundRect">
                <a:avLst>
                  <a:gd name="adj" fmla="val 12196"/>
                </a:avLst>
              </a:prstGeom>
              <a:solidFill>
                <a:srgbClr val="00B05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latin typeface="Arial" panose="020B0604020202020204" pitchFamily="34" charset="0"/>
                    <a:cs typeface="Arial" panose="020B0604020202020204" pitchFamily="34" charset="0"/>
                  </a:rPr>
                  <a:t>Requires ACH support</a:t>
                </a:r>
                <a:endParaRPr lang="en-GB" sz="1600" dirty="0">
                  <a:latin typeface="Arial" panose="020B0604020202020204" pitchFamily="34" charset="0"/>
                  <a:cs typeface="Arial" panose="020B0604020202020204" pitchFamily="34" charset="0"/>
                </a:endParaRPr>
              </a:p>
            </p:txBody>
          </p:sp>
        </p:grpSp>
      </p:grpSp>
    </p:spTree>
    <p:extLst>
      <p:ext uri="{BB962C8B-B14F-4D97-AF65-F5344CB8AC3E}">
        <p14:creationId xmlns:p14="http://schemas.microsoft.com/office/powerpoint/2010/main" val="244154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a:spLocks noGrp="1"/>
          </p:cNvSpPr>
          <p:nvPr>
            <p:ph type="title"/>
          </p:nvPr>
        </p:nvSpPr>
        <p:spPr/>
        <p:txBody>
          <a:bodyPr/>
          <a:lstStyle/>
          <a:p>
            <a:r>
              <a:rPr lang="en-GB" sz="2800" dirty="0" smtClean="0">
                <a:solidFill>
                  <a:srgbClr val="C00000"/>
                </a:solidFill>
              </a:rPr>
              <a:t>TSVV-5: IMS WP for 2024 (“description”)</a:t>
            </a:r>
            <a:endParaRPr lang="de-DE" sz="2800" dirty="0">
              <a:solidFill>
                <a:srgbClr val="C00000"/>
              </a:solidFill>
            </a:endParaRPr>
          </a:p>
        </p:txBody>
      </p:sp>
      <p:sp>
        <p:nvSpPr>
          <p:cNvPr id="4" name="Rechteck 3"/>
          <p:cNvSpPr/>
          <p:nvPr/>
        </p:nvSpPr>
        <p:spPr>
          <a:xfrm>
            <a:off x="35496" y="627534"/>
            <a:ext cx="8928992" cy="4143442"/>
          </a:xfrm>
          <a:prstGeom prst="rect">
            <a:avLst/>
          </a:prstGeom>
        </p:spPr>
        <p:txBody>
          <a:bodyPr wrap="square">
            <a:spAutoFit/>
          </a:bodyPr>
          <a:lstStyle/>
          <a:p>
            <a:pPr marL="342900" lvl="0" indent="-342900">
              <a:lnSpc>
                <a:spcPct val="107000"/>
              </a:lnSpc>
              <a:spcAft>
                <a:spcPts val="0"/>
              </a:spcAft>
              <a:buFont typeface="+mj-lt"/>
              <a:buAutoNum type="arabicParenR"/>
            </a:pPr>
            <a:r>
              <a:rPr lang="en-GB" sz="1300" b="1" dirty="0">
                <a:latin typeface="Arial" panose="020B0604020202020204" pitchFamily="34" charset="0"/>
                <a:ea typeface="Calibri" panose="020F0502020204030204" pitchFamily="34" charset="0"/>
                <a:cs typeface="Arial" panose="020B0604020202020204" pitchFamily="34" charset="0"/>
              </a:rPr>
              <a:t>Provide interfaces </a:t>
            </a:r>
            <a:r>
              <a:rPr lang="en-GB" sz="1300" dirty="0">
                <a:latin typeface="Arial" panose="020B0604020202020204" pitchFamily="34" charset="0"/>
                <a:ea typeface="Calibri" panose="020F0502020204030204" pitchFamily="34" charset="0"/>
                <a:cs typeface="Arial" panose="020B0604020202020204" pitchFamily="34" charset="0"/>
              </a:rPr>
              <a:t>including the basic framework compatible with IMAS. Demonstrate the resulting HPC performance of SOLPS-ITER (at least matching the one before the development inside the TSVV) and other packages utilizing the EIRENE-NGM including the impact of the interfaces</a:t>
            </a:r>
            <a:r>
              <a:rPr lang="en-GB" sz="1300" dirty="0" smtClean="0">
                <a:latin typeface="Arial" panose="020B0604020202020204" pitchFamily="34" charset="0"/>
                <a:ea typeface="Calibri" panose="020F0502020204030204" pitchFamily="34" charset="0"/>
                <a:cs typeface="Arial" panose="020B0604020202020204" pitchFamily="34" charset="0"/>
              </a:rPr>
              <a:t>.</a:t>
            </a:r>
          </a:p>
          <a:p>
            <a:pPr marL="342900" lvl="0" indent="-342900">
              <a:lnSpc>
                <a:spcPct val="107000"/>
              </a:lnSpc>
              <a:spcAft>
                <a:spcPts val="0"/>
              </a:spcAft>
              <a:buFont typeface="+mj-lt"/>
              <a:buAutoNum type="arabicParenR"/>
            </a:pPr>
            <a:endParaRPr lang="en-GB" sz="1300" dirty="0">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spcAft>
                <a:spcPts val="0"/>
              </a:spcAft>
              <a:buFont typeface="+mj-lt"/>
              <a:buAutoNum type="arabicParenR"/>
            </a:pPr>
            <a:r>
              <a:rPr lang="en-GB" sz="1300" b="1" dirty="0">
                <a:latin typeface="Arial" panose="020B0604020202020204" pitchFamily="34" charset="0"/>
                <a:ea typeface="Calibri" panose="020F0502020204030204" pitchFamily="34" charset="0"/>
                <a:cs typeface="Arial" panose="020B0604020202020204" pitchFamily="34" charset="0"/>
              </a:rPr>
              <a:t>Continue coding and theory work</a:t>
            </a:r>
          </a:p>
          <a:p>
            <a:pPr marL="449263" lvl="0" indent="-268288">
              <a:lnSpc>
                <a:spcPct val="107000"/>
              </a:lnSpc>
              <a:spcAft>
                <a:spcPts val="0"/>
              </a:spcAft>
              <a:buFont typeface="+mj-lt"/>
              <a:buAutoNum type="alphaUcParenR"/>
            </a:pPr>
            <a:r>
              <a:rPr lang="en-GB" sz="1300" dirty="0">
                <a:latin typeface="Arial" panose="020B0604020202020204" pitchFamily="34" charset="0"/>
                <a:ea typeface="Calibri" panose="020F0502020204030204" pitchFamily="34" charset="0"/>
                <a:cs typeface="Arial" panose="020B0604020202020204" pitchFamily="34" charset="0"/>
              </a:rPr>
              <a:t>to generalize all FKH options; provide performance analysis and UQ allowing to choose the optimal method or their combination;</a:t>
            </a:r>
          </a:p>
          <a:p>
            <a:pPr marL="449263" lvl="0" indent="-268288">
              <a:lnSpc>
                <a:spcPct val="107000"/>
              </a:lnSpc>
              <a:spcAft>
                <a:spcPts val="0"/>
              </a:spcAft>
              <a:buFont typeface="+mj-lt"/>
              <a:buAutoNum type="alphaUcParenR"/>
            </a:pPr>
            <a:r>
              <a:rPr lang="en-GB" sz="1300" dirty="0">
                <a:latin typeface="Arial" panose="020B0604020202020204" pitchFamily="34" charset="0"/>
                <a:ea typeface="Calibri" panose="020F0502020204030204" pitchFamily="34" charset="0"/>
                <a:cs typeface="Arial" panose="020B0604020202020204" pitchFamily="34" charset="0"/>
              </a:rPr>
              <a:t>to continue restructuration, refinement and extension of the data for CRMs to provide H/D/T isotope effect</a:t>
            </a:r>
          </a:p>
          <a:p>
            <a:pPr marL="449263" lvl="0" indent="-268288">
              <a:lnSpc>
                <a:spcPct val="107000"/>
              </a:lnSpc>
              <a:spcAft>
                <a:spcPts val="0"/>
              </a:spcAft>
              <a:buFont typeface="+mj-lt"/>
              <a:buAutoNum type="alphaUcParenR"/>
            </a:pPr>
            <a:r>
              <a:rPr lang="en-GB" sz="1300" dirty="0">
                <a:latin typeface="Arial" panose="020B0604020202020204" pitchFamily="34" charset="0"/>
                <a:ea typeface="Calibri" panose="020F0502020204030204" pitchFamily="34" charset="0"/>
                <a:cs typeface="Arial" panose="020B0604020202020204" pitchFamily="34" charset="0"/>
              </a:rPr>
              <a:t>Provide rovibrational temperature as parameter and opacity (photon tracing) in the CRMs</a:t>
            </a:r>
            <a:r>
              <a:rPr lang="en-GB" sz="1300" dirty="0" smtClean="0">
                <a:latin typeface="Arial" panose="020B0604020202020204" pitchFamily="34" charset="0"/>
                <a:ea typeface="Calibri" panose="020F0502020204030204" pitchFamily="34" charset="0"/>
                <a:cs typeface="Arial" panose="020B0604020202020204" pitchFamily="34" charset="0"/>
              </a:rPr>
              <a:t>.</a:t>
            </a:r>
          </a:p>
          <a:p>
            <a:pPr marL="180975" lvl="0">
              <a:lnSpc>
                <a:spcPct val="107000"/>
              </a:lnSpc>
              <a:spcAft>
                <a:spcPts val="0"/>
              </a:spcAft>
            </a:pPr>
            <a:endParaRPr lang="en-GB" sz="1300" dirty="0">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spcAft>
                <a:spcPts val="0"/>
              </a:spcAft>
              <a:buFont typeface="+mj-lt"/>
              <a:buAutoNum type="arabicParenR" startAt="3"/>
            </a:pPr>
            <a:r>
              <a:rPr lang="en-GB" sz="1300" b="1" dirty="0">
                <a:latin typeface="Arial" panose="020B0604020202020204" pitchFamily="34" charset="0"/>
                <a:ea typeface="Calibri" panose="020F0502020204030204" pitchFamily="34" charset="0"/>
                <a:cs typeface="Arial" panose="020B0604020202020204" pitchFamily="34" charset="0"/>
              </a:rPr>
              <a:t>Fix the EIRENE </a:t>
            </a:r>
            <a:r>
              <a:rPr lang="en-GB" sz="1300" dirty="0">
                <a:latin typeface="Arial" panose="020B0604020202020204" pitchFamily="34" charset="0"/>
                <a:ea typeface="Calibri" panose="020F0502020204030204" pitchFamily="34" charset="0"/>
                <a:cs typeface="Arial" panose="020B0604020202020204" pitchFamily="34" charset="0"/>
              </a:rPr>
              <a:t>(and CFD-EIRENE) AMNS </a:t>
            </a:r>
            <a:r>
              <a:rPr lang="en-GB" sz="1300" b="1" dirty="0">
                <a:latin typeface="Arial" panose="020B0604020202020204" pitchFamily="34" charset="0"/>
                <a:ea typeface="Calibri" panose="020F0502020204030204" pitchFamily="34" charset="0"/>
                <a:cs typeface="Arial" panose="020B0604020202020204" pitchFamily="34" charset="0"/>
              </a:rPr>
              <a:t>data formats</a:t>
            </a:r>
            <a:r>
              <a:rPr lang="en-GB" sz="1300" dirty="0">
                <a:latin typeface="Arial" panose="020B0604020202020204" pitchFamily="34" charset="0"/>
                <a:ea typeface="Calibri" panose="020F0502020204030204" pitchFamily="34" charset="0"/>
                <a:cs typeface="Arial" panose="020B0604020202020204" pitchFamily="34" charset="0"/>
              </a:rPr>
              <a:t> (it should already be moved to the IMAS platform and ITER </a:t>
            </a:r>
            <a:r>
              <a:rPr lang="en-GB" sz="1300" dirty="0" err="1">
                <a:latin typeface="Arial" panose="020B0604020202020204" pitchFamily="34" charset="0"/>
                <a:ea typeface="Calibri" panose="020F0502020204030204" pitchFamily="34" charset="0"/>
                <a:cs typeface="Arial" panose="020B0604020202020204" pitchFamily="34" charset="0"/>
              </a:rPr>
              <a:t>SimDB</a:t>
            </a:r>
            <a:r>
              <a:rPr lang="en-GB" sz="1300" dirty="0">
                <a:latin typeface="Arial" panose="020B0604020202020204" pitchFamily="34" charset="0"/>
                <a:ea typeface="Calibri" panose="020F0502020204030204" pitchFamily="34" charset="0"/>
                <a:cs typeface="Arial" panose="020B0604020202020204" pitchFamily="34" charset="0"/>
              </a:rPr>
              <a:t>). Provide </a:t>
            </a:r>
            <a:r>
              <a:rPr lang="en-GB" sz="1300" b="1" dirty="0">
                <a:latin typeface="Arial" panose="020B0604020202020204" pitchFamily="34" charset="0"/>
                <a:ea typeface="Calibri" panose="020F0502020204030204" pitchFamily="34" charset="0"/>
                <a:cs typeface="Arial" panose="020B0604020202020204" pitchFamily="34" charset="0"/>
              </a:rPr>
              <a:t>unification of the database</a:t>
            </a:r>
            <a:r>
              <a:rPr lang="en-GB" sz="1300" dirty="0">
                <a:latin typeface="Arial" panose="020B0604020202020204" pitchFamily="34" charset="0"/>
                <a:ea typeface="Calibri" panose="020F0502020204030204" pitchFamily="34" charset="0"/>
                <a:cs typeface="Arial" panose="020B0604020202020204" pitchFamily="34" charset="0"/>
              </a:rPr>
              <a:t>, where possible, with the codes utilized in the related codes from other TSVVs. Check and update the older (e.g. outdated TRIM) data. ACH D support is </a:t>
            </a:r>
            <a:r>
              <a:rPr lang="en-GB" sz="1300" dirty="0" smtClean="0">
                <a:latin typeface="Arial" panose="020B0604020202020204" pitchFamily="34" charset="0"/>
                <a:ea typeface="Calibri" panose="020F0502020204030204" pitchFamily="34" charset="0"/>
                <a:cs typeface="Arial" panose="020B0604020202020204" pitchFamily="34" charset="0"/>
              </a:rPr>
              <a:t>expected.</a:t>
            </a:r>
          </a:p>
          <a:p>
            <a:pPr marL="342900" lvl="0" indent="-342900">
              <a:lnSpc>
                <a:spcPct val="107000"/>
              </a:lnSpc>
              <a:spcAft>
                <a:spcPts val="0"/>
              </a:spcAft>
              <a:buFont typeface="+mj-lt"/>
              <a:buAutoNum type="arabicParenR" startAt="3"/>
            </a:pPr>
            <a:endParaRPr lang="en-GB" sz="1300" dirty="0" smtClean="0">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spcAft>
                <a:spcPts val="0"/>
              </a:spcAft>
              <a:buFont typeface="+mj-lt"/>
              <a:buAutoNum type="arabicParenR" startAt="3"/>
            </a:pPr>
            <a:r>
              <a:rPr lang="en-GB" sz="1300" b="1" dirty="0" smtClean="0">
                <a:latin typeface="Arial" panose="020B0604020202020204" pitchFamily="34" charset="0"/>
                <a:ea typeface="Calibri" panose="020F0502020204030204" pitchFamily="34" charset="0"/>
                <a:cs typeface="Arial" panose="020B0604020202020204" pitchFamily="34" charset="0"/>
              </a:rPr>
              <a:t>Perform validation runs for MAGNUM-PSI and JET-ILW</a:t>
            </a:r>
            <a:r>
              <a:rPr lang="en-GB" sz="1300" dirty="0" smtClean="0">
                <a:latin typeface="Arial" panose="020B0604020202020204" pitchFamily="34" charset="0"/>
                <a:ea typeface="Calibri" panose="020F0502020204030204" pitchFamily="34" charset="0"/>
                <a:cs typeface="Arial" panose="020B0604020202020204" pitchFamily="34" charset="0"/>
              </a:rPr>
              <a:t> (optionally also for AUG and other devices) with necessary parameter studies for </a:t>
            </a:r>
            <a:r>
              <a:rPr lang="en-GB" sz="1300" b="1" dirty="0" smtClean="0">
                <a:latin typeface="Arial" panose="020B0604020202020204" pitchFamily="34" charset="0"/>
                <a:ea typeface="Calibri" panose="020F0502020204030204" pitchFamily="34" charset="0"/>
                <a:cs typeface="Arial" panose="020B0604020202020204" pitchFamily="34" charset="0"/>
              </a:rPr>
              <a:t>UQ</a:t>
            </a:r>
            <a:r>
              <a:rPr lang="en-GB" sz="1300" dirty="0" smtClean="0">
                <a:latin typeface="Arial" panose="020B0604020202020204" pitchFamily="34" charset="0"/>
                <a:ea typeface="Calibri" panose="020F0502020204030204" pitchFamily="34" charset="0"/>
                <a:cs typeface="Arial" panose="020B0604020202020204" pitchFamily="34" charset="0"/>
              </a:rPr>
              <a:t>, use the experimental material to prove feasibility of the models and underlying data. Continue testing EIRENE with related </a:t>
            </a:r>
            <a:r>
              <a:rPr lang="en-GB" sz="1300" b="1" dirty="0" smtClean="0">
                <a:latin typeface="Arial" panose="020B0604020202020204" pitchFamily="34" charset="0"/>
                <a:ea typeface="Calibri" panose="020F0502020204030204" pitchFamily="34" charset="0"/>
                <a:cs typeface="Arial" panose="020B0604020202020204" pitchFamily="34" charset="0"/>
              </a:rPr>
              <a:t>ITER and DEMO cases</a:t>
            </a:r>
            <a:r>
              <a:rPr lang="en-GB" sz="1300" dirty="0" smtClean="0">
                <a:latin typeface="Arial" panose="020B0604020202020204" pitchFamily="34" charset="0"/>
                <a:ea typeface="Calibri" panose="020F0502020204030204" pitchFamily="34" charset="0"/>
                <a:cs typeface="Arial" panose="020B0604020202020204" pitchFamily="34" charset="0"/>
              </a:rPr>
              <a:t>.</a:t>
            </a:r>
          </a:p>
          <a:p>
            <a:pPr marL="342900" lvl="0" indent="-342900">
              <a:lnSpc>
                <a:spcPct val="107000"/>
              </a:lnSpc>
              <a:spcAft>
                <a:spcPts val="0"/>
              </a:spcAft>
              <a:buFont typeface="+mj-lt"/>
              <a:buAutoNum type="arabicParenR" startAt="3"/>
            </a:pPr>
            <a:endParaRPr lang="en-GB" sz="1300" dirty="0" smtClean="0">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spcAft>
                <a:spcPts val="0"/>
              </a:spcAft>
              <a:buFont typeface="+mj-lt"/>
              <a:buAutoNum type="arabicParenR" startAt="3"/>
            </a:pPr>
            <a:r>
              <a:rPr lang="en-GB" sz="1300" b="1" dirty="0" smtClean="0">
                <a:latin typeface="Arial" panose="020B0604020202020204" pitchFamily="34" charset="0"/>
                <a:ea typeface="Calibri" panose="020F0502020204030204" pitchFamily="34" charset="0"/>
                <a:cs typeface="Arial" panose="020B0604020202020204" pitchFamily="34" charset="0"/>
              </a:rPr>
              <a:t>Continue </a:t>
            </a:r>
            <a:r>
              <a:rPr lang="en-GB" sz="1300" b="1" dirty="0">
                <a:latin typeface="Arial" panose="020B0604020202020204" pitchFamily="34" charset="0"/>
                <a:ea typeface="Calibri" panose="020F0502020204030204" pitchFamily="34" charset="0"/>
                <a:cs typeface="Arial" panose="020B0604020202020204" pitchFamily="34" charset="0"/>
              </a:rPr>
              <a:t>with EIRENE general structure and performance improvement. </a:t>
            </a:r>
            <a:r>
              <a:rPr lang="en-GB" sz="1300" dirty="0">
                <a:latin typeface="Arial" panose="020B0604020202020204" pitchFamily="34" charset="0"/>
                <a:ea typeface="Calibri" panose="020F0502020204030204" pitchFamily="34" charset="0"/>
                <a:cs typeface="Arial" panose="020B0604020202020204" pitchFamily="34" charset="0"/>
              </a:rPr>
              <a:t>Use the EIRON-based experience. </a:t>
            </a:r>
          </a:p>
        </p:txBody>
      </p:sp>
    </p:spTree>
    <p:extLst>
      <p:ext uri="{BB962C8B-B14F-4D97-AF65-F5344CB8AC3E}">
        <p14:creationId xmlns:p14="http://schemas.microsoft.com/office/powerpoint/2010/main" val="28045223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z="2800" dirty="0">
                <a:solidFill>
                  <a:srgbClr val="C00000"/>
                </a:solidFill>
              </a:rPr>
              <a:t>TSVV-5: IMS WP for 2024 (“</a:t>
            </a:r>
            <a:r>
              <a:rPr lang="en-GB" sz="2800" dirty="0" smtClean="0">
                <a:solidFill>
                  <a:srgbClr val="C00000"/>
                </a:solidFill>
              </a:rPr>
              <a:t>deliverables”)</a:t>
            </a:r>
            <a:endParaRPr lang="en-GB" dirty="0"/>
          </a:p>
        </p:txBody>
      </p:sp>
      <p:sp>
        <p:nvSpPr>
          <p:cNvPr id="4" name="Rechteck 3"/>
          <p:cNvSpPr/>
          <p:nvPr/>
        </p:nvSpPr>
        <p:spPr>
          <a:xfrm>
            <a:off x="190285" y="771550"/>
            <a:ext cx="8774203" cy="3293979"/>
          </a:xfrm>
          <a:prstGeom prst="rect">
            <a:avLst/>
          </a:prstGeom>
        </p:spPr>
        <p:txBody>
          <a:bodyPr wrap="square">
            <a:spAutoFit/>
          </a:bodyPr>
          <a:lstStyle/>
          <a:p>
            <a:pPr marL="342900" lvl="0" indent="-342900">
              <a:lnSpc>
                <a:spcPct val="107000"/>
              </a:lnSpc>
              <a:spcAft>
                <a:spcPts val="0"/>
              </a:spcAft>
              <a:buFont typeface="+mj-lt"/>
              <a:buAutoNum type="arabicPeriod"/>
            </a:pPr>
            <a:r>
              <a:rPr lang="en-GB" sz="1300" b="1" dirty="0">
                <a:latin typeface="Arial" panose="020B0604020202020204" pitchFamily="34" charset="0"/>
                <a:ea typeface="Calibri" panose="020F0502020204030204" pitchFamily="34" charset="0"/>
                <a:cs typeface="Times New Roman" panose="02020603050405020304" pitchFamily="18" charset="0"/>
              </a:rPr>
              <a:t>Document CFD-EIRENE interfaces </a:t>
            </a:r>
            <a:r>
              <a:rPr lang="en-GB" sz="1300" dirty="0">
                <a:latin typeface="Arial" panose="020B0604020202020204" pitchFamily="34" charset="0"/>
                <a:ea typeface="Calibri" panose="020F0502020204030204" pitchFamily="34" charset="0"/>
                <a:cs typeface="Times New Roman" panose="02020603050405020304" pitchFamily="18" charset="0"/>
              </a:rPr>
              <a:t>including the basic framework compatible </a:t>
            </a:r>
            <a:r>
              <a:rPr lang="en-GB" sz="1300" b="1" dirty="0">
                <a:latin typeface="Arial" panose="020B0604020202020204" pitchFamily="34" charset="0"/>
                <a:ea typeface="Calibri" panose="020F0502020204030204" pitchFamily="34" charset="0"/>
                <a:cs typeface="Times New Roman" panose="02020603050405020304" pitchFamily="18" charset="0"/>
              </a:rPr>
              <a:t>with IMAS</a:t>
            </a:r>
            <a:r>
              <a:rPr lang="en-GB" sz="1300" dirty="0">
                <a:latin typeface="Arial" panose="020B0604020202020204" pitchFamily="34" charset="0"/>
                <a:ea typeface="Calibri" panose="020F0502020204030204" pitchFamily="34" charset="0"/>
                <a:cs typeface="Times New Roman" panose="02020603050405020304" pitchFamily="18" charset="0"/>
              </a:rPr>
              <a:t>. Report on the resulting </a:t>
            </a:r>
            <a:r>
              <a:rPr lang="en-GB" sz="1300" b="1" dirty="0">
                <a:latin typeface="Arial" panose="020B0604020202020204" pitchFamily="34" charset="0"/>
                <a:ea typeface="Calibri" panose="020F0502020204030204" pitchFamily="34" charset="0"/>
                <a:cs typeface="Times New Roman" panose="02020603050405020304" pitchFamily="18" charset="0"/>
              </a:rPr>
              <a:t>HPC performance of SOLPS-ITER</a:t>
            </a:r>
            <a:r>
              <a:rPr lang="en-GB" sz="1300" dirty="0">
                <a:latin typeface="Arial" panose="020B0604020202020204" pitchFamily="34" charset="0"/>
                <a:ea typeface="Calibri" panose="020F0502020204030204" pitchFamily="34" charset="0"/>
                <a:cs typeface="Times New Roman" panose="02020603050405020304" pitchFamily="18" charset="0"/>
              </a:rPr>
              <a:t> and other packages utilizing the EIRENE-NGM including the impact of the interfaces</a:t>
            </a:r>
            <a:r>
              <a:rPr lang="en-GB" sz="1300" dirty="0" smtClean="0">
                <a:latin typeface="Arial" panose="020B0604020202020204" pitchFamily="34" charset="0"/>
                <a:ea typeface="Calibri" panose="020F0502020204030204" pitchFamily="34" charset="0"/>
                <a:cs typeface="Times New Roman" panose="02020603050405020304" pitchFamily="18" charset="0"/>
              </a:rPr>
              <a:t>.</a:t>
            </a:r>
            <a:endParaRPr lang="en-GB" sz="1300" dirty="0" smtClean="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rabicPeriod"/>
            </a:pPr>
            <a:endParaRPr lang="en-GB" sz="13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rabicPeriod"/>
            </a:pPr>
            <a:r>
              <a:rPr lang="en-GB" sz="1300" b="1" dirty="0">
                <a:latin typeface="Arial" panose="020B0604020202020204" pitchFamily="34" charset="0"/>
                <a:ea typeface="Calibri" panose="020F0502020204030204" pitchFamily="34" charset="0"/>
                <a:cs typeface="Times New Roman" panose="02020603050405020304" pitchFamily="18" charset="0"/>
              </a:rPr>
              <a:t>Report on FKH and CRM development progress</a:t>
            </a:r>
            <a:r>
              <a:rPr lang="en-GB" sz="1300" dirty="0">
                <a:latin typeface="Arial" panose="020B0604020202020204" pitchFamily="34" charset="0"/>
                <a:ea typeface="Calibri" panose="020F0502020204030204" pitchFamily="34" charset="0"/>
                <a:cs typeface="Times New Roman" panose="02020603050405020304" pitchFamily="18" charset="0"/>
              </a:rPr>
              <a:t>; provide necessary documentation</a:t>
            </a:r>
            <a:r>
              <a:rPr lang="en-GB" sz="1300" dirty="0" smtClean="0">
                <a:latin typeface="Arial" panose="020B0604020202020204" pitchFamily="34" charset="0"/>
                <a:ea typeface="Calibri" panose="020F0502020204030204" pitchFamily="34" charset="0"/>
                <a:cs typeface="Times New Roman" panose="02020603050405020304" pitchFamily="18" charset="0"/>
              </a:rPr>
              <a:t>.</a:t>
            </a:r>
            <a:r>
              <a:rPr lang="en-GB" sz="1300" dirty="0">
                <a:latin typeface="Arial" panose="020B0604020202020204" pitchFamily="34" charset="0"/>
                <a:ea typeface="Calibri" panose="020F0502020204030204" pitchFamily="34" charset="0"/>
                <a:cs typeface="Times New Roman" panose="02020603050405020304" pitchFamily="18" charset="0"/>
              </a:rPr>
              <a:t> </a:t>
            </a:r>
            <a:endParaRPr lang="en-GB" sz="13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pPr>
            <a:endParaRPr lang="en-GB" sz="1300" dirty="0" smtClean="0">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pPr>
            <a:r>
              <a:rPr lang="en-GB" sz="1300" b="1" dirty="0" smtClean="0">
                <a:latin typeface="Arial" panose="020B0604020202020204" pitchFamily="34" charset="0"/>
                <a:ea typeface="Calibri" panose="020F0502020204030204" pitchFamily="34" charset="0"/>
                <a:cs typeface="Times New Roman" panose="02020603050405020304" pitchFamily="18" charset="0"/>
              </a:rPr>
              <a:t>Together </a:t>
            </a:r>
            <a:r>
              <a:rPr lang="en-GB" sz="1300" b="1" dirty="0">
                <a:latin typeface="Arial" panose="020B0604020202020204" pitchFamily="34" charset="0"/>
                <a:ea typeface="Calibri" panose="020F0502020204030204" pitchFamily="34" charset="0"/>
                <a:cs typeface="Times New Roman" panose="02020603050405020304" pitchFamily="18" charset="0"/>
              </a:rPr>
              <a:t>with other involved TSVVs, ITER and ACH D provide a report on the data unification</a:t>
            </a:r>
            <a:r>
              <a:rPr lang="en-GB" sz="1300" dirty="0">
                <a:latin typeface="Arial" panose="020B0604020202020204" pitchFamily="34" charset="0"/>
                <a:ea typeface="Calibri" panose="020F0502020204030204" pitchFamily="34" charset="0"/>
                <a:cs typeface="Times New Roman" panose="02020603050405020304" pitchFamily="18" charset="0"/>
              </a:rPr>
              <a:t> (e.g. IMASification of AMNS). Demonstrate the integration into ITER </a:t>
            </a:r>
            <a:r>
              <a:rPr lang="en-GB" sz="1300" dirty="0" err="1">
                <a:latin typeface="Arial" panose="020B0604020202020204" pitchFamily="34" charset="0"/>
                <a:ea typeface="Calibri" panose="020F0502020204030204" pitchFamily="34" charset="0"/>
                <a:cs typeface="Times New Roman" panose="02020603050405020304" pitchFamily="18" charset="0"/>
              </a:rPr>
              <a:t>SimDB</a:t>
            </a:r>
            <a:r>
              <a:rPr lang="en-GB" sz="1300" dirty="0" smtClean="0">
                <a:latin typeface="Arial" panose="020B0604020202020204" pitchFamily="34" charset="0"/>
                <a:ea typeface="Calibri" panose="020F0502020204030204" pitchFamily="34" charset="0"/>
                <a:cs typeface="Times New Roman" panose="02020603050405020304" pitchFamily="18" charset="0"/>
              </a:rPr>
              <a:t>.</a:t>
            </a:r>
            <a:endParaRPr lang="en-GB" sz="13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rabicPeriod"/>
            </a:pPr>
            <a:r>
              <a:rPr lang="en-GB" sz="1300" b="1" dirty="0">
                <a:latin typeface="Arial" panose="020B0604020202020204" pitchFamily="34" charset="0"/>
                <a:ea typeface="Calibri" panose="020F0502020204030204" pitchFamily="34" charset="0"/>
                <a:cs typeface="Times New Roman" panose="02020603050405020304" pitchFamily="18" charset="0"/>
              </a:rPr>
              <a:t>Report on validation of the code at existing devices (e.g. JET-ILW, TCV) including UQ</a:t>
            </a:r>
            <a:r>
              <a:rPr lang="en-GB" sz="1300" dirty="0">
                <a:latin typeface="Arial" panose="020B0604020202020204" pitchFamily="34" charset="0"/>
                <a:ea typeface="Calibri" panose="020F0502020204030204" pitchFamily="34" charset="0"/>
                <a:cs typeface="Times New Roman" panose="02020603050405020304" pitchFamily="18" charset="0"/>
              </a:rPr>
              <a:t> (providing AD for EIRENE extending the fluid neutral experience), consider UQ or error analysis for ITER and EU-DEMO. A scientific overview paper on this topic is expected as well</a:t>
            </a:r>
            <a:r>
              <a:rPr lang="en-GB" sz="1300" dirty="0" smtClean="0">
                <a:latin typeface="Arial" panose="020B0604020202020204" pitchFamily="34" charset="0"/>
                <a:ea typeface="Calibri" panose="020F0502020204030204" pitchFamily="34" charset="0"/>
                <a:cs typeface="Times New Roman" panose="02020603050405020304" pitchFamily="18" charset="0"/>
              </a:rPr>
              <a:t>.</a:t>
            </a:r>
            <a:endParaRPr lang="en-GB" sz="1300" dirty="0" smtClean="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rabicPeriod"/>
            </a:pPr>
            <a:endParaRPr lang="en-GB" sz="13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pPr>
            <a:r>
              <a:rPr lang="en-GB" sz="1300" b="1" dirty="0">
                <a:latin typeface="Arial" panose="020B0604020202020204" pitchFamily="34" charset="0"/>
                <a:ea typeface="Calibri" panose="020F0502020204030204" pitchFamily="34" charset="0"/>
                <a:cs typeface="Times New Roman" panose="02020603050405020304" pitchFamily="18" charset="0"/>
              </a:rPr>
              <a:t>Report on the EIRENE general structure and performance improvement </a:t>
            </a:r>
            <a:r>
              <a:rPr lang="en-GB" sz="1300" dirty="0">
                <a:latin typeface="Arial" panose="020B0604020202020204" pitchFamily="34" charset="0"/>
                <a:ea typeface="Calibri" panose="020F0502020204030204" pitchFamily="34" charset="0"/>
                <a:cs typeface="Times New Roman" panose="02020603050405020304" pitchFamily="18" charset="0"/>
              </a:rPr>
              <a:t>also document the </a:t>
            </a:r>
            <a:r>
              <a:rPr lang="en-GB" sz="1300" b="1" dirty="0">
                <a:latin typeface="Arial" panose="020B0604020202020204" pitchFamily="34" charset="0"/>
                <a:ea typeface="Calibri" panose="020F0502020204030204" pitchFamily="34" charset="0"/>
                <a:cs typeface="Times New Roman" panose="02020603050405020304" pitchFamily="18" charset="0"/>
              </a:rPr>
              <a:t>EIRON “toy-model” </a:t>
            </a:r>
            <a:r>
              <a:rPr lang="en-GB" sz="1300" dirty="0">
                <a:latin typeface="Arial" panose="020B0604020202020204" pitchFamily="34" charset="0"/>
                <a:ea typeface="Calibri" panose="020F0502020204030204" pitchFamily="34" charset="0"/>
                <a:cs typeface="Times New Roman" panose="02020603050405020304" pitchFamily="18" charset="0"/>
              </a:rPr>
              <a:t>development and using experience. </a:t>
            </a:r>
            <a:endParaRPr lang="en-GB" sz="13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302005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z="2800" dirty="0" smtClean="0">
                <a:solidFill>
                  <a:srgbClr val="C00000"/>
                </a:solidFill>
              </a:rPr>
              <a:t>Focuses for the current Code Camp - 2023</a:t>
            </a:r>
            <a:endParaRPr lang="en-GB" dirty="0"/>
          </a:p>
        </p:txBody>
      </p:sp>
      <p:sp>
        <p:nvSpPr>
          <p:cNvPr id="4" name="Rechteck 3"/>
          <p:cNvSpPr/>
          <p:nvPr/>
        </p:nvSpPr>
        <p:spPr>
          <a:xfrm>
            <a:off x="107504" y="627534"/>
            <a:ext cx="8774203" cy="3944926"/>
          </a:xfrm>
          <a:prstGeom prst="rect">
            <a:avLst/>
          </a:prstGeom>
        </p:spPr>
        <p:txBody>
          <a:bodyPr wrap="square">
            <a:spAutoFit/>
          </a:bodyPr>
          <a:lstStyle/>
          <a:p>
            <a:pPr marL="342900" lvl="0" indent="-342900">
              <a:lnSpc>
                <a:spcPct val="107000"/>
              </a:lnSpc>
              <a:spcAft>
                <a:spcPts val="0"/>
              </a:spcAft>
              <a:buFont typeface="+mj-lt"/>
              <a:buAutoNum type="arabicPeriod"/>
            </a:pPr>
            <a:r>
              <a:rPr lang="en-GB" sz="1300" b="1" dirty="0" smtClean="0">
                <a:latin typeface="Arial" panose="020B0604020202020204" pitchFamily="34" charset="0"/>
                <a:ea typeface="Calibri" panose="020F0502020204030204" pitchFamily="34" charset="0"/>
                <a:cs typeface="Times New Roman" panose="02020603050405020304" pitchFamily="18" charset="0"/>
              </a:rPr>
              <a:t>CRMs development in EIRENE and/or </a:t>
            </a:r>
            <a:r>
              <a:rPr lang="en-GB" sz="1300" b="1" dirty="0" smtClean="0">
                <a:latin typeface="Arial" panose="020B0604020202020204" pitchFamily="34" charset="0"/>
                <a:ea typeface="Calibri" panose="020F0502020204030204" pitchFamily="34" charset="0"/>
                <a:cs typeface="Times New Roman" panose="02020603050405020304" pitchFamily="18" charset="0"/>
              </a:rPr>
              <a:t>related </a:t>
            </a:r>
          </a:p>
          <a:p>
            <a:pPr lvl="1">
              <a:lnSpc>
                <a:spcPct val="107000"/>
              </a:lnSpc>
            </a:pPr>
            <a:r>
              <a:rPr lang="en-GB" sz="1300" b="1" dirty="0" smtClean="0">
                <a:latin typeface="Arial" panose="020B0604020202020204" pitchFamily="34" charset="0"/>
                <a:ea typeface="Calibri" panose="020F0502020204030204" pitchFamily="34" charset="0"/>
                <a:cs typeface="Times New Roman" panose="02020603050405020304" pitchFamily="18" charset="0"/>
                <a:sym typeface="Wingdings" panose="05000000000000000000" pitchFamily="2" charset="2"/>
              </a:rPr>
              <a:t> </a:t>
            </a:r>
            <a:r>
              <a:rPr lang="en-GB" sz="1300" b="1" dirty="0" err="1" smtClean="0">
                <a:latin typeface="Arial" panose="020B0604020202020204" pitchFamily="34" charset="0"/>
                <a:ea typeface="Calibri" panose="020F0502020204030204" pitchFamily="34" charset="0"/>
                <a:cs typeface="Times New Roman" panose="02020603050405020304" pitchFamily="18" charset="0"/>
                <a:sym typeface="Wingdings" panose="05000000000000000000" pitchFamily="2" charset="2"/>
              </a:rPr>
              <a:t>ColRad</a:t>
            </a:r>
            <a:r>
              <a:rPr lang="en-GB" sz="1300" b="1" dirty="0" smtClean="0">
                <a:latin typeface="Arial" panose="020B0604020202020204" pitchFamily="34" charset="0"/>
                <a:ea typeface="Calibri" panose="020F0502020204030204" pitchFamily="34" charset="0"/>
                <a:cs typeface="Times New Roman" panose="02020603050405020304" pitchFamily="18" charset="0"/>
                <a:sym typeface="Wingdings" panose="05000000000000000000" pitchFamily="2" charset="2"/>
              </a:rPr>
              <a:t>, Ploutos, ModCR, external: YACORA, IAEA</a:t>
            </a:r>
            <a:endParaRPr lang="en-GB" sz="1300" b="1" dirty="0" smtClean="0">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rabicPeriod"/>
            </a:pPr>
            <a:endParaRPr lang="en-GB" sz="1300" dirty="0" smtClean="0">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rabicPeriod"/>
            </a:pPr>
            <a:r>
              <a:rPr lang="en-GB" sz="1300" b="1" dirty="0" smtClean="0">
                <a:latin typeface="Arial" panose="020B0604020202020204" pitchFamily="34" charset="0"/>
                <a:ea typeface="Calibri" panose="020F0502020204030204" pitchFamily="34" charset="0"/>
                <a:cs typeface="Times New Roman" panose="02020603050405020304" pitchFamily="18" charset="0"/>
              </a:rPr>
              <a:t>Interfaces to other codes, unification of </a:t>
            </a:r>
            <a:r>
              <a:rPr lang="en-GB" sz="1300" b="1" dirty="0" smtClean="0">
                <a:latin typeface="Arial" panose="020B0604020202020204" pitchFamily="34" charset="0"/>
                <a:ea typeface="Calibri" panose="020F0502020204030204" pitchFamily="34" charset="0"/>
                <a:cs typeface="Times New Roman" panose="02020603050405020304" pitchFamily="18" charset="0"/>
              </a:rPr>
              <a:t>data</a:t>
            </a:r>
            <a:r>
              <a:rPr lang="ru-RU" sz="1300" b="1" dirty="0" smtClean="0">
                <a:latin typeface="Arial" panose="020B0604020202020204" pitchFamily="34" charset="0"/>
                <a:ea typeface="Calibri" panose="020F0502020204030204" pitchFamily="34" charset="0"/>
                <a:cs typeface="Times New Roman" panose="02020603050405020304" pitchFamily="18" charset="0"/>
              </a:rPr>
              <a:t>, </a:t>
            </a:r>
            <a:r>
              <a:rPr lang="en-GB" sz="1300" b="1" dirty="0" smtClean="0">
                <a:latin typeface="Arial" panose="020B0604020202020204" pitchFamily="34" charset="0"/>
                <a:ea typeface="Calibri" panose="020F0502020204030204" pitchFamily="34" charset="0"/>
                <a:cs typeface="Times New Roman" panose="02020603050405020304" pitchFamily="18" charset="0"/>
              </a:rPr>
              <a:t>data formats</a:t>
            </a:r>
            <a:endParaRPr lang="en-GB" sz="1300" b="1" dirty="0" smtClean="0">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rabicPeriod"/>
            </a:pPr>
            <a:endParaRPr lang="en-GB" sz="1300" b="1" dirty="0">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rabicPeriod"/>
            </a:pPr>
            <a:r>
              <a:rPr lang="en-GB" sz="1300" b="1" dirty="0" smtClean="0">
                <a:latin typeface="Arial" panose="020B0604020202020204" pitchFamily="34" charset="0"/>
                <a:ea typeface="Calibri" panose="020F0502020204030204" pitchFamily="34" charset="0"/>
                <a:cs typeface="Times New Roman" panose="02020603050405020304" pitchFamily="18" charset="0"/>
              </a:rPr>
              <a:t>Fixing the </a:t>
            </a:r>
            <a:r>
              <a:rPr lang="en-GB" sz="1300" b="1" dirty="0" err="1" smtClean="0">
                <a:latin typeface="Arial" panose="020B0604020202020204" pitchFamily="34" charset="0"/>
                <a:ea typeface="Calibri" panose="020F0502020204030204" pitchFamily="34" charset="0"/>
                <a:cs typeface="Times New Roman" panose="02020603050405020304" pitchFamily="18" charset="0"/>
              </a:rPr>
              <a:t>MsV</a:t>
            </a:r>
            <a:r>
              <a:rPr lang="en-GB" sz="1300" b="1" dirty="0" smtClean="0">
                <a:latin typeface="Arial" panose="020B0604020202020204" pitchFamily="34" charset="0"/>
                <a:ea typeface="Calibri" panose="020F0502020204030204" pitchFamily="34" charset="0"/>
                <a:cs typeface="Times New Roman" panose="02020603050405020304" pitchFamily="18" charset="0"/>
              </a:rPr>
              <a:t>, </a:t>
            </a:r>
            <a:r>
              <a:rPr lang="en-GB" sz="1300" b="1" dirty="0">
                <a:latin typeface="Arial" panose="020B0604020202020204" pitchFamily="34" charset="0"/>
                <a:ea typeface="Calibri" panose="020F0502020204030204" pitchFamily="34" charset="0"/>
                <a:cs typeface="Times New Roman" panose="02020603050405020304" pitchFamily="18" charset="0"/>
              </a:rPr>
              <a:t>c</a:t>
            </a:r>
            <a:r>
              <a:rPr lang="en-GB" sz="1300" b="1" dirty="0" smtClean="0">
                <a:latin typeface="Arial" panose="020B0604020202020204" pitchFamily="34" charset="0"/>
                <a:ea typeface="Calibri" panose="020F0502020204030204" pitchFamily="34" charset="0"/>
                <a:cs typeface="Times New Roman" panose="02020603050405020304" pitchFamily="18" charset="0"/>
              </a:rPr>
              <a:t>ode </a:t>
            </a:r>
            <a:r>
              <a:rPr lang="en-GB" sz="1300" b="1" dirty="0" smtClean="0">
                <a:latin typeface="Arial" panose="020B0604020202020204" pitchFamily="34" charset="0"/>
                <a:ea typeface="Calibri" panose="020F0502020204030204" pitchFamily="34" charset="0"/>
                <a:cs typeface="Times New Roman" panose="02020603050405020304" pitchFamily="18" charset="0"/>
              </a:rPr>
              <a:t>refactoring and </a:t>
            </a:r>
            <a:r>
              <a:rPr lang="en-GB" sz="1300" b="1" dirty="0" smtClean="0">
                <a:latin typeface="Arial" panose="020B0604020202020204" pitchFamily="34" charset="0"/>
                <a:ea typeface="Calibri" panose="020F0502020204030204" pitchFamily="34" charset="0"/>
                <a:cs typeface="Times New Roman" panose="02020603050405020304" pitchFamily="18" charset="0"/>
              </a:rPr>
              <a:t>restyling, documentation</a:t>
            </a:r>
          </a:p>
          <a:p>
            <a:pPr marL="342900" lvl="0" indent="-342900">
              <a:lnSpc>
                <a:spcPct val="107000"/>
              </a:lnSpc>
              <a:spcAft>
                <a:spcPts val="0"/>
              </a:spcAft>
              <a:buFont typeface="+mj-lt"/>
              <a:buAutoNum type="arabicPeriod"/>
            </a:pPr>
            <a:endParaRPr lang="en-GB" sz="1300" b="1" dirty="0">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rabicPeriod"/>
            </a:pPr>
            <a:r>
              <a:rPr lang="en-GB" sz="1300" b="1" dirty="0" smtClean="0">
                <a:latin typeface="Arial" panose="020B0604020202020204" pitchFamily="34" charset="0"/>
                <a:ea typeface="Calibri" panose="020F0502020204030204" pitchFamily="34" charset="0"/>
                <a:cs typeface="Times New Roman" panose="02020603050405020304" pitchFamily="18" charset="0"/>
              </a:rPr>
              <a:t>Code performance (MPI-OpenMP hybrid, EIRON, profiling, …)</a:t>
            </a:r>
            <a:endParaRPr lang="en-GB" sz="1300" b="1" dirty="0" smtClean="0">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rabicPeriod"/>
            </a:pPr>
            <a:endParaRPr lang="en-GB" sz="1300" b="1" dirty="0" smtClean="0">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rabicPeriod"/>
            </a:pPr>
            <a:r>
              <a:rPr lang="en-GB" sz="1300" b="1" dirty="0" smtClean="0">
                <a:latin typeface="Arial" panose="020B0604020202020204" pitchFamily="34" charset="0"/>
                <a:ea typeface="Calibri" panose="020F0502020204030204" pitchFamily="34" charset="0"/>
                <a:cs typeface="Times New Roman" panose="02020603050405020304" pitchFamily="18" charset="0"/>
              </a:rPr>
              <a:t>Establishing practices</a:t>
            </a:r>
          </a:p>
          <a:p>
            <a:pPr marL="342900" lvl="0" indent="-342900">
              <a:lnSpc>
                <a:spcPct val="107000"/>
              </a:lnSpc>
              <a:spcAft>
                <a:spcPts val="0"/>
              </a:spcAft>
              <a:buFont typeface="+mj-lt"/>
              <a:buAutoNum type="arabicPeriod"/>
            </a:pPr>
            <a:endParaRPr lang="en-GB" sz="1300" b="1" dirty="0">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rabicPeriod"/>
            </a:pPr>
            <a:r>
              <a:rPr lang="en-GB" sz="1300" b="1" dirty="0" smtClean="0">
                <a:latin typeface="Arial" panose="020B0604020202020204" pitchFamily="34" charset="0"/>
                <a:ea typeface="Calibri" panose="020F0502020204030204" pitchFamily="34" charset="0"/>
                <a:cs typeface="Times New Roman" panose="02020603050405020304" pitchFamily="18" charset="0"/>
              </a:rPr>
              <a:t>Evaluating and correcting future plans up to the end of TSVV-5 in </a:t>
            </a:r>
            <a:r>
              <a:rPr lang="en-GB" sz="1300" b="1" dirty="0" smtClean="0">
                <a:latin typeface="Arial" panose="020B0604020202020204" pitchFamily="34" charset="0"/>
                <a:ea typeface="Calibri" panose="020F0502020204030204" pitchFamily="34" charset="0"/>
                <a:cs typeface="Times New Roman" panose="02020603050405020304" pitchFamily="18" charset="0"/>
              </a:rPr>
              <a:t>205</a:t>
            </a:r>
          </a:p>
          <a:p>
            <a:pPr marL="342900" lvl="0" indent="-342900">
              <a:lnSpc>
                <a:spcPct val="107000"/>
              </a:lnSpc>
              <a:spcAft>
                <a:spcPts val="0"/>
              </a:spcAft>
              <a:buFont typeface="+mj-lt"/>
              <a:buAutoNum type="arabicPeriod"/>
            </a:pPr>
            <a:endParaRPr lang="en-GB" sz="1300" b="1" dirty="0">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rabicPeriod"/>
            </a:pPr>
            <a:r>
              <a:rPr lang="en-GB" sz="1300" b="1" dirty="0" smtClean="0">
                <a:latin typeface="Arial" panose="020B0604020202020204" pitchFamily="34" charset="0"/>
                <a:ea typeface="Calibri" panose="020F0502020204030204" pitchFamily="34" charset="0"/>
                <a:cs typeface="Times New Roman" panose="02020603050405020304" pitchFamily="18" charset="0"/>
              </a:rPr>
              <a:t>Validation and UQ, also in relation with FKH</a:t>
            </a:r>
          </a:p>
          <a:p>
            <a:pPr marL="342900" lvl="0" indent="-342900">
              <a:lnSpc>
                <a:spcPct val="107000"/>
              </a:lnSpc>
              <a:spcAft>
                <a:spcPts val="0"/>
              </a:spcAft>
              <a:buFont typeface="+mj-lt"/>
              <a:buAutoNum type="arabicPeriod"/>
            </a:pPr>
            <a:endParaRPr lang="en-GB" sz="1300" b="1" dirty="0">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rabicPeriod"/>
            </a:pPr>
            <a:r>
              <a:rPr lang="en-GB" sz="1300" b="1" dirty="0" smtClean="0">
                <a:solidFill>
                  <a:srgbClr val="FF0000"/>
                </a:solidFill>
                <a:latin typeface="Arial" panose="020B0604020202020204" pitchFamily="34" charset="0"/>
                <a:ea typeface="Calibri" panose="020F0502020204030204" pitchFamily="34" charset="0"/>
                <a:cs typeface="Times New Roman" panose="02020603050405020304" pitchFamily="18" charset="0"/>
              </a:rPr>
              <a:t>“Standard” simulation cases (validation, ITER/DEMO, </a:t>
            </a:r>
            <a:r>
              <a:rPr lang="en-GB" sz="1300" b="1" dirty="0" err="1" smtClean="0">
                <a:solidFill>
                  <a:srgbClr val="FF0000"/>
                </a:solidFill>
                <a:latin typeface="Arial" panose="020B0604020202020204" pitchFamily="34" charset="0"/>
                <a:ea typeface="Calibri" panose="020F0502020204030204" pitchFamily="34" charset="0"/>
                <a:cs typeface="Times New Roman" panose="02020603050405020304" pitchFamily="18" charset="0"/>
              </a:rPr>
              <a:t>etc</a:t>
            </a:r>
            <a:r>
              <a:rPr lang="en-GB" sz="1300" b="1" dirty="0" smtClean="0">
                <a:solidFill>
                  <a:srgbClr val="FF0000"/>
                </a:solidFill>
                <a:latin typeface="Arial" panose="020B0604020202020204" pitchFamily="34" charset="0"/>
                <a:ea typeface="Calibri" panose="020F0502020204030204" pitchFamily="34" charset="0"/>
                <a:cs typeface="Times New Roman" panose="02020603050405020304" pitchFamily="18" charset="0"/>
              </a:rPr>
              <a:t>)</a:t>
            </a:r>
          </a:p>
          <a:p>
            <a:pPr marL="342900" lvl="0" indent="-342900">
              <a:lnSpc>
                <a:spcPct val="107000"/>
              </a:lnSpc>
              <a:spcAft>
                <a:spcPts val="0"/>
              </a:spcAft>
              <a:buFont typeface="+mj-lt"/>
              <a:buAutoNum type="arabicPeriod"/>
            </a:pPr>
            <a:endParaRPr lang="en-GB" sz="1300" b="1" dirty="0">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rabicPeriod"/>
            </a:pPr>
            <a:r>
              <a:rPr lang="en-GB" sz="1300" b="1" dirty="0" smtClean="0">
                <a:latin typeface="Arial" panose="020B0604020202020204" pitchFamily="34" charset="0"/>
                <a:ea typeface="Calibri" panose="020F0502020204030204" pitchFamily="34" charset="0"/>
                <a:cs typeface="Times New Roman" panose="02020603050405020304" pitchFamily="18" charset="0"/>
              </a:rPr>
              <a:t>Defining coding style and practices (</a:t>
            </a:r>
            <a:r>
              <a:rPr lang="en-GB" sz="1300" b="1" dirty="0" err="1" smtClean="0">
                <a:latin typeface="Arial" panose="020B0604020202020204" pitchFamily="34" charset="0"/>
                <a:ea typeface="Calibri" panose="020F0502020204030204" pitchFamily="34" charset="0"/>
                <a:cs typeface="Times New Roman" panose="02020603050405020304" pitchFamily="18" charset="0"/>
              </a:rPr>
              <a:t>DCoC</a:t>
            </a:r>
            <a:r>
              <a:rPr lang="en-GB" sz="1300" b="1" dirty="0" smtClean="0">
                <a:latin typeface="Arial" panose="020B0604020202020204" pitchFamily="34" charset="0"/>
                <a:ea typeface="Calibri" panose="020F0502020204030204" pitchFamily="34" charset="0"/>
                <a:cs typeface="Times New Roman" panose="02020603050405020304" pitchFamily="18" charset="0"/>
              </a:rPr>
              <a:t>, simulation repository, Licence, “</a:t>
            </a:r>
            <a:r>
              <a:rPr lang="en-GB" sz="1300" b="1" dirty="0" err="1" smtClean="0">
                <a:latin typeface="Arial" panose="020B0604020202020204" pitchFamily="34" charset="0"/>
                <a:ea typeface="Calibri" panose="020F0502020204030204" pitchFamily="34" charset="0"/>
                <a:cs typeface="Times New Roman" panose="02020603050405020304" pitchFamily="18" charset="0"/>
              </a:rPr>
              <a:t>JuelichOrigin</a:t>
            </a:r>
            <a:r>
              <a:rPr lang="en-GB" sz="1300" b="1" dirty="0" smtClean="0">
                <a:latin typeface="Arial" panose="020B0604020202020204" pitchFamily="34" charset="0"/>
                <a:ea typeface="Calibri" panose="020F0502020204030204" pitchFamily="34" charset="0"/>
                <a:cs typeface="Times New Roman" panose="02020603050405020304" pitchFamily="18" charset="0"/>
              </a:rPr>
              <a:t>” AD, …)</a:t>
            </a:r>
            <a:endParaRPr lang="en-GB" sz="1300" b="1" dirty="0" smtClean="0">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509530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323528" y="2211710"/>
            <a:ext cx="8229600" cy="936104"/>
          </a:xfrm>
        </p:spPr>
        <p:txBody>
          <a:bodyPr>
            <a:normAutofit/>
          </a:bodyPr>
          <a:lstStyle/>
          <a:p>
            <a:pPr marL="0" indent="0" algn="ctr">
              <a:buNone/>
            </a:pPr>
            <a:r>
              <a:rPr lang="en-GB" sz="3600" b="1" dirty="0" smtClean="0"/>
              <a:t>Thanks for the attention!</a:t>
            </a:r>
            <a:endParaRPr lang="en-GB" sz="3600" dirty="0" smtClean="0"/>
          </a:p>
        </p:txBody>
      </p:sp>
    </p:spTree>
    <p:extLst>
      <p:ext uri="{BB962C8B-B14F-4D97-AF65-F5344CB8AC3E}">
        <p14:creationId xmlns:p14="http://schemas.microsoft.com/office/powerpoint/2010/main" val="28292502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a:spLocks noGrp="1"/>
          </p:cNvSpPr>
          <p:nvPr>
            <p:ph type="title"/>
          </p:nvPr>
        </p:nvSpPr>
        <p:spPr/>
        <p:txBody>
          <a:bodyPr/>
          <a:lstStyle/>
          <a:p>
            <a:r>
              <a:rPr lang="en-GB" sz="2800" dirty="0" smtClean="0">
                <a:solidFill>
                  <a:srgbClr val="C00000"/>
                </a:solidFill>
              </a:rPr>
              <a:t>TSVV-5: IMS WP for 2021 </a:t>
            </a:r>
            <a:endParaRPr lang="de-DE" sz="2800" dirty="0">
              <a:solidFill>
                <a:srgbClr val="C00000"/>
              </a:solidFill>
            </a:endParaRPr>
          </a:p>
        </p:txBody>
      </p:sp>
      <p:sp>
        <p:nvSpPr>
          <p:cNvPr id="10" name="Rechteck 9"/>
          <p:cNvSpPr/>
          <p:nvPr/>
        </p:nvSpPr>
        <p:spPr>
          <a:xfrm>
            <a:off x="107504" y="649877"/>
            <a:ext cx="7200800" cy="4154984"/>
          </a:xfrm>
          <a:prstGeom prst="rect">
            <a:avLst/>
          </a:prstGeom>
        </p:spPr>
        <p:txBody>
          <a:bodyPr wrap="square">
            <a:spAutoFit/>
          </a:bodyPr>
          <a:lstStyle/>
          <a:p>
            <a:pPr marL="180975" indent="-180975">
              <a:buFont typeface="Arial" panose="020B0604020202020204" pitchFamily="34" charset="0"/>
              <a:buChar char="•"/>
              <a:tabLst>
                <a:tab pos="1614488" algn="l"/>
              </a:tabLst>
            </a:pPr>
            <a:r>
              <a:rPr lang="en-GB" sz="1200" dirty="0">
                <a:solidFill>
                  <a:srgbClr val="000000"/>
                </a:solidFill>
                <a:latin typeface="Arial" panose="020B0604020202020204" pitchFamily="34" charset="0"/>
                <a:cs typeface="Arial" panose="020B0604020202020204" pitchFamily="34" charset="0"/>
              </a:rPr>
              <a:t>A dedicated </a:t>
            </a:r>
            <a:r>
              <a:rPr lang="en-GB" sz="1200" b="1" dirty="0">
                <a:solidFill>
                  <a:srgbClr val="C00000"/>
                </a:solidFill>
                <a:latin typeface="Arial" panose="020B0604020202020204" pitchFamily="34" charset="0"/>
                <a:cs typeface="Arial" panose="020B0604020202020204" pitchFamily="34" charset="0"/>
              </a:rPr>
              <a:t>event similar to a code camp</a:t>
            </a:r>
            <a:r>
              <a:rPr lang="en-GB" sz="1200" dirty="0">
                <a:solidFill>
                  <a:srgbClr val="000000"/>
                </a:solidFill>
                <a:latin typeface="Arial" panose="020B0604020202020204" pitchFamily="34" charset="0"/>
                <a:cs typeface="Arial" panose="020B0604020202020204" pitchFamily="34" charset="0"/>
              </a:rPr>
              <a:t> for a short circle of the involved developers is necessary to start over with the code leaning. The concerting including selection of particular coding techniques, code reorganization schemes </a:t>
            </a:r>
            <a:r>
              <a:rPr lang="en-GB" sz="1200" dirty="0" err="1">
                <a:solidFill>
                  <a:srgbClr val="000000"/>
                </a:solidFill>
                <a:latin typeface="Arial" panose="020B0604020202020204" pitchFamily="34" charset="0"/>
                <a:cs typeface="Arial" panose="020B0604020202020204" pitchFamily="34" charset="0"/>
              </a:rPr>
              <a:t>etc</a:t>
            </a:r>
            <a:r>
              <a:rPr lang="en-GB" sz="1200" dirty="0">
                <a:solidFill>
                  <a:srgbClr val="000000"/>
                </a:solidFill>
                <a:latin typeface="Arial" panose="020B0604020202020204" pitchFamily="34" charset="0"/>
                <a:cs typeface="Arial" panose="020B0604020202020204" pitchFamily="34" charset="0"/>
              </a:rPr>
              <a:t> will begin already by the preparation of this event and will continue after it with application to a single case to be selected.</a:t>
            </a:r>
          </a:p>
          <a:p>
            <a:pPr marL="180975" indent="-180975">
              <a:buFont typeface="Arial" panose="020B0604020202020204" pitchFamily="34" charset="0"/>
              <a:buChar char="•"/>
              <a:tabLst>
                <a:tab pos="1614488" algn="l"/>
              </a:tabLst>
            </a:pPr>
            <a:endParaRPr lang="en-GB" sz="1200" dirty="0">
              <a:solidFill>
                <a:srgbClr val="000000"/>
              </a:solidFill>
              <a:latin typeface="Arial" panose="020B0604020202020204" pitchFamily="34" charset="0"/>
              <a:cs typeface="Arial" panose="020B0604020202020204" pitchFamily="34" charset="0"/>
            </a:endParaRPr>
          </a:p>
          <a:p>
            <a:pPr marL="180975" indent="-180975">
              <a:buFont typeface="Arial" panose="020B0604020202020204" pitchFamily="34" charset="0"/>
              <a:buChar char="•"/>
              <a:tabLst>
                <a:tab pos="1614488" algn="l"/>
              </a:tabLst>
            </a:pPr>
            <a:r>
              <a:rPr lang="en-GB" sz="1200" dirty="0">
                <a:solidFill>
                  <a:srgbClr val="000000"/>
                </a:solidFill>
                <a:latin typeface="Arial" panose="020B0604020202020204" pitchFamily="34" charset="0"/>
                <a:cs typeface="Arial" panose="020B0604020202020204" pitchFamily="34" charset="0"/>
              </a:rPr>
              <a:t>The structured list of the "portfolio" cases is already developed as a draft to be reviewed and finalized by the task members during the year. We expect the </a:t>
            </a:r>
            <a:r>
              <a:rPr lang="en-GB" sz="1200" b="1" i="1" dirty="0">
                <a:solidFill>
                  <a:srgbClr val="C00000"/>
                </a:solidFill>
                <a:latin typeface="Arial" panose="020B0604020202020204" pitchFamily="34" charset="0"/>
                <a:cs typeface="Arial" panose="020B0604020202020204" pitchFamily="34" charset="0"/>
              </a:rPr>
              <a:t>ACH D to provide assistance </a:t>
            </a:r>
            <a:r>
              <a:rPr lang="en-GB" sz="1200" dirty="0">
                <a:solidFill>
                  <a:srgbClr val="000000"/>
                </a:solidFill>
                <a:latin typeface="Arial" panose="020B0604020202020204" pitchFamily="34" charset="0"/>
                <a:cs typeface="Arial" panose="020B0604020202020204" pitchFamily="34" charset="0"/>
              </a:rPr>
              <a:t>in organising the commonly accessible and linkable to HPC resources catalogue of the simulations (e.g. EUDAT-based</a:t>
            </a:r>
            <a:r>
              <a:rPr lang="en-GB" sz="1200" dirty="0" smtClean="0">
                <a:solidFill>
                  <a:srgbClr val="000000"/>
                </a:solidFill>
                <a:latin typeface="Arial" panose="020B0604020202020204" pitchFamily="34" charset="0"/>
                <a:cs typeface="Arial" panose="020B0604020202020204" pitchFamily="34" charset="0"/>
              </a:rPr>
              <a:t>).</a:t>
            </a:r>
          </a:p>
          <a:p>
            <a:pPr marL="180975" indent="-180975">
              <a:buFont typeface="Arial" panose="020B0604020202020204" pitchFamily="34" charset="0"/>
              <a:buChar char="•"/>
              <a:tabLst>
                <a:tab pos="1614488" algn="l"/>
              </a:tabLst>
            </a:pPr>
            <a:endParaRPr lang="en-GB" sz="1200" dirty="0">
              <a:solidFill>
                <a:srgbClr val="000000"/>
              </a:solidFill>
              <a:latin typeface="Arial" panose="020B0604020202020204" pitchFamily="34" charset="0"/>
              <a:cs typeface="Arial" panose="020B0604020202020204" pitchFamily="34" charset="0"/>
            </a:endParaRPr>
          </a:p>
          <a:p>
            <a:pPr marL="180975" indent="-180975">
              <a:buFont typeface="Arial" panose="020B0604020202020204" pitchFamily="34" charset="0"/>
              <a:buChar char="•"/>
              <a:tabLst>
                <a:tab pos="1614488" algn="l"/>
              </a:tabLst>
            </a:pPr>
            <a:r>
              <a:rPr lang="en-GB" sz="1200" dirty="0">
                <a:solidFill>
                  <a:srgbClr val="000000"/>
                </a:solidFill>
                <a:latin typeface="Arial" panose="020B0604020202020204" pitchFamily="34" charset="0"/>
                <a:cs typeface="Arial" panose="020B0604020202020204" pitchFamily="34" charset="0"/>
              </a:rPr>
              <a:t>The FEM FW model should be coded and tested by first application to a selected MAGNUM-PSI experiment. </a:t>
            </a:r>
          </a:p>
          <a:p>
            <a:pPr marL="180975" indent="-180975">
              <a:buFont typeface="Arial" panose="020B0604020202020204" pitchFamily="34" charset="0"/>
              <a:buChar char="•"/>
              <a:tabLst>
                <a:tab pos="1614488" algn="l"/>
              </a:tabLst>
            </a:pPr>
            <a:endParaRPr lang="en-GB" sz="1200" dirty="0">
              <a:solidFill>
                <a:srgbClr val="000000"/>
              </a:solidFill>
              <a:latin typeface="Arial" panose="020B0604020202020204" pitchFamily="34" charset="0"/>
              <a:cs typeface="Arial" panose="020B0604020202020204" pitchFamily="34" charset="0"/>
            </a:endParaRPr>
          </a:p>
          <a:p>
            <a:pPr marL="180975" indent="-180975">
              <a:buFont typeface="Arial" panose="020B0604020202020204" pitchFamily="34" charset="0"/>
              <a:buChar char="•"/>
              <a:tabLst>
                <a:tab pos="1614488" algn="l"/>
              </a:tabLst>
            </a:pPr>
            <a:r>
              <a:rPr lang="en-GB" sz="1200" dirty="0">
                <a:solidFill>
                  <a:srgbClr val="000000"/>
                </a:solidFill>
                <a:latin typeface="Arial" panose="020B0604020202020204" pitchFamily="34" charset="0"/>
                <a:cs typeface="Arial" panose="020B0604020202020204" pitchFamily="34" charset="0"/>
              </a:rPr>
              <a:t>Also establishing the work on the CRM improvement and FKH is expected: definition of the related simulation cases, incorporating new data formats and parameters for CRMs, agreeing on “test bed” cases for FKH approaches etc. This needs status review at regular task meetings.</a:t>
            </a:r>
          </a:p>
          <a:p>
            <a:pPr marL="180975" indent="-180975">
              <a:buFont typeface="Arial" panose="020B0604020202020204" pitchFamily="34" charset="0"/>
              <a:buChar char="•"/>
              <a:tabLst>
                <a:tab pos="1614488" algn="l"/>
              </a:tabLst>
            </a:pPr>
            <a:endParaRPr lang="en-GB" sz="1200" dirty="0">
              <a:solidFill>
                <a:srgbClr val="000000"/>
              </a:solidFill>
              <a:latin typeface="Arial" panose="020B0604020202020204" pitchFamily="34" charset="0"/>
              <a:cs typeface="Arial" panose="020B0604020202020204" pitchFamily="34" charset="0"/>
            </a:endParaRPr>
          </a:p>
          <a:p>
            <a:pPr marL="180975" indent="-180975">
              <a:buFont typeface="Arial" panose="020B0604020202020204" pitchFamily="34" charset="0"/>
              <a:buChar char="•"/>
              <a:tabLst>
                <a:tab pos="1614488" algn="l"/>
              </a:tabLst>
            </a:pPr>
            <a:r>
              <a:rPr lang="en-GB" sz="1200" dirty="0">
                <a:solidFill>
                  <a:srgbClr val="000000"/>
                </a:solidFill>
                <a:latin typeface="Arial" panose="020B0604020202020204" pitchFamily="34" charset="0"/>
                <a:cs typeface="Arial" panose="020B0604020202020204" pitchFamily="34" charset="0"/>
              </a:rPr>
              <a:t>Assessment of fundamental data (cross-sections and rates) in AMJUEL (AMJUEL, HYDHEL, H2VIBR) against fundamental data used by and derived from other CRMs (e.g., YACORA) using slab models will take place. Development/exploitation of </a:t>
            </a:r>
            <a:r>
              <a:rPr lang="en-GB" sz="1200" b="1" dirty="0">
                <a:solidFill>
                  <a:srgbClr val="C00000"/>
                </a:solidFill>
                <a:latin typeface="Arial" panose="020B0604020202020204" pitchFamily="34" charset="0"/>
                <a:cs typeface="Arial" panose="020B0604020202020204" pitchFamily="34" charset="0"/>
              </a:rPr>
              <a:t>CRM post-processing tools </a:t>
            </a:r>
            <a:r>
              <a:rPr lang="en-GB" sz="1200" dirty="0">
                <a:solidFill>
                  <a:srgbClr val="000000"/>
                </a:solidFill>
                <a:latin typeface="Arial" panose="020B0604020202020204" pitchFamily="34" charset="0"/>
                <a:cs typeface="Arial" panose="020B0604020202020204" pitchFamily="34" charset="0"/>
              </a:rPr>
              <a:t>for comparison to JET and MAGNUM-PSI experimental data (e.g., Fulcher band measurements). Assessment of availability of fundamental data for hydrogen isotopes and compare cross-sections and rates.</a:t>
            </a:r>
            <a:endParaRPr lang="en-GB" sz="1200" b="0" i="0" dirty="0">
              <a:solidFill>
                <a:srgbClr val="000000"/>
              </a:solidFill>
              <a:effectLst/>
              <a:latin typeface="Arial" panose="020B0604020202020204" pitchFamily="34" charset="0"/>
              <a:cs typeface="Arial" panose="020B0604020202020204" pitchFamily="34" charset="0"/>
            </a:endParaRPr>
          </a:p>
        </p:txBody>
      </p:sp>
      <p:graphicFrame>
        <p:nvGraphicFramePr>
          <p:cNvPr id="2" name="Tabelle 1"/>
          <p:cNvGraphicFramePr>
            <a:graphicFrameLocks noGrp="1"/>
          </p:cNvGraphicFramePr>
          <p:nvPr>
            <p:extLst>
              <p:ext uri="{D42A27DB-BD31-4B8C-83A1-F6EECF244321}">
                <p14:modId xmlns:p14="http://schemas.microsoft.com/office/powerpoint/2010/main" val="662794036"/>
              </p:ext>
            </p:extLst>
          </p:nvPr>
        </p:nvGraphicFramePr>
        <p:xfrm>
          <a:off x="8046615" y="694522"/>
          <a:ext cx="864096" cy="274320"/>
        </p:xfrm>
        <a:graphic>
          <a:graphicData uri="http://schemas.openxmlformats.org/drawingml/2006/table">
            <a:tbl>
              <a:tblPr firstRow="1" bandRow="1">
                <a:tableStyleId>{5C22544A-7EE6-4342-B048-85BDC9FD1C3A}</a:tableStyleId>
              </a:tblPr>
              <a:tblGrid>
                <a:gridCol w="288032">
                  <a:extLst>
                    <a:ext uri="{9D8B030D-6E8A-4147-A177-3AD203B41FA5}">
                      <a16:colId xmlns:a16="http://schemas.microsoft.com/office/drawing/2014/main" val="1752445138"/>
                    </a:ext>
                  </a:extLst>
                </a:gridCol>
                <a:gridCol w="288032">
                  <a:extLst>
                    <a:ext uri="{9D8B030D-6E8A-4147-A177-3AD203B41FA5}">
                      <a16:colId xmlns:a16="http://schemas.microsoft.com/office/drawing/2014/main" val="2885295059"/>
                    </a:ext>
                  </a:extLst>
                </a:gridCol>
                <a:gridCol w="288032">
                  <a:extLst>
                    <a:ext uri="{9D8B030D-6E8A-4147-A177-3AD203B41FA5}">
                      <a16:colId xmlns:a16="http://schemas.microsoft.com/office/drawing/2014/main" val="3414104929"/>
                    </a:ext>
                  </a:extLst>
                </a:gridCol>
              </a:tblGrid>
              <a:tr h="149736">
                <a:tc>
                  <a:txBody>
                    <a:bodyPr/>
                    <a:lstStyle/>
                    <a:p>
                      <a:endParaRPr lang="en-GB" sz="1200" dirty="0">
                        <a:latin typeface="Arial" panose="020B0604020202020204" pitchFamily="34" charset="0"/>
                        <a:cs typeface="Arial" panose="020B0604020202020204" pitchFamily="34" charset="0"/>
                      </a:endParaRPr>
                    </a:p>
                  </a:txBody>
                  <a:tcPr>
                    <a:cell3D prstMaterial="dkEdge">
                      <a:bevel w="25400" h="25400" prst="angle"/>
                      <a:lightRig rig="flood" dir="t"/>
                    </a:cell3D>
                    <a:solidFill>
                      <a:srgbClr val="008000"/>
                    </a:solidFill>
                  </a:tcPr>
                </a:tc>
                <a:tc>
                  <a:txBody>
                    <a:bodyPr/>
                    <a:lstStyle/>
                    <a:p>
                      <a:endParaRPr lang="en-GB" sz="1200" dirty="0">
                        <a:latin typeface="Arial" panose="020B0604020202020204" pitchFamily="34" charset="0"/>
                        <a:cs typeface="Arial" panose="020B0604020202020204" pitchFamily="34" charset="0"/>
                      </a:endParaRPr>
                    </a:p>
                  </a:txBody>
                  <a:tcPr>
                    <a:cell3D prstMaterial="dkEdge">
                      <a:bevel w="25400" h="25400" prst="angle"/>
                      <a:lightRig rig="flood" dir="t"/>
                    </a:cell3D>
                    <a:solidFill>
                      <a:srgbClr val="008000"/>
                    </a:solidFill>
                  </a:tcPr>
                </a:tc>
                <a:tc>
                  <a:txBody>
                    <a:bodyPr/>
                    <a:lstStyle/>
                    <a:p>
                      <a:endParaRPr lang="en-GB" sz="1200" dirty="0">
                        <a:latin typeface="Arial" panose="020B0604020202020204" pitchFamily="34" charset="0"/>
                        <a:cs typeface="Arial" panose="020B0604020202020204" pitchFamily="34" charset="0"/>
                      </a:endParaRPr>
                    </a:p>
                  </a:txBody>
                  <a:tcPr>
                    <a:cell3D prstMaterial="dkEdge">
                      <a:bevel w="25400" h="25400" prst="angle"/>
                      <a:lightRig rig="flood" dir="t"/>
                    </a:cell3D>
                    <a:solidFill>
                      <a:srgbClr val="008000"/>
                    </a:solidFill>
                  </a:tcPr>
                </a:tc>
                <a:extLst>
                  <a:ext uri="{0D108BD9-81ED-4DB2-BD59-A6C34878D82A}">
                    <a16:rowId xmlns:a16="http://schemas.microsoft.com/office/drawing/2014/main" val="4144945946"/>
                  </a:ext>
                </a:extLst>
              </a:tr>
            </a:tbl>
          </a:graphicData>
        </a:graphic>
      </p:graphicFrame>
      <p:graphicFrame>
        <p:nvGraphicFramePr>
          <p:cNvPr id="6" name="Tabelle 5"/>
          <p:cNvGraphicFramePr>
            <a:graphicFrameLocks noGrp="1"/>
          </p:cNvGraphicFramePr>
          <p:nvPr>
            <p:extLst>
              <p:ext uri="{D42A27DB-BD31-4B8C-83A1-F6EECF244321}">
                <p14:modId xmlns:p14="http://schemas.microsoft.com/office/powerpoint/2010/main" val="2115052483"/>
              </p:ext>
            </p:extLst>
          </p:nvPr>
        </p:nvGraphicFramePr>
        <p:xfrm>
          <a:off x="8046615" y="1576666"/>
          <a:ext cx="864096" cy="274320"/>
        </p:xfrm>
        <a:graphic>
          <a:graphicData uri="http://schemas.openxmlformats.org/drawingml/2006/table">
            <a:tbl>
              <a:tblPr firstRow="1" bandRow="1">
                <a:tableStyleId>{5C22544A-7EE6-4342-B048-85BDC9FD1C3A}</a:tableStyleId>
              </a:tblPr>
              <a:tblGrid>
                <a:gridCol w="288032">
                  <a:extLst>
                    <a:ext uri="{9D8B030D-6E8A-4147-A177-3AD203B41FA5}">
                      <a16:colId xmlns:a16="http://schemas.microsoft.com/office/drawing/2014/main" val="1752445138"/>
                    </a:ext>
                  </a:extLst>
                </a:gridCol>
                <a:gridCol w="288032">
                  <a:extLst>
                    <a:ext uri="{9D8B030D-6E8A-4147-A177-3AD203B41FA5}">
                      <a16:colId xmlns:a16="http://schemas.microsoft.com/office/drawing/2014/main" val="2885295059"/>
                    </a:ext>
                  </a:extLst>
                </a:gridCol>
                <a:gridCol w="288032">
                  <a:extLst>
                    <a:ext uri="{9D8B030D-6E8A-4147-A177-3AD203B41FA5}">
                      <a16:colId xmlns:a16="http://schemas.microsoft.com/office/drawing/2014/main" val="3414104929"/>
                    </a:ext>
                  </a:extLst>
                </a:gridCol>
              </a:tblGrid>
              <a:tr h="149736">
                <a:tc>
                  <a:txBody>
                    <a:bodyPr/>
                    <a:lstStyle/>
                    <a:p>
                      <a:endParaRPr lang="en-GB" sz="1200" dirty="0">
                        <a:latin typeface="Arial" panose="020B0604020202020204" pitchFamily="34" charset="0"/>
                        <a:cs typeface="Arial" panose="020B0604020202020204" pitchFamily="34" charset="0"/>
                      </a:endParaRPr>
                    </a:p>
                  </a:txBody>
                  <a:tcPr>
                    <a:cell3D prstMaterial="dkEdge">
                      <a:bevel w="25400" h="25400" prst="angle"/>
                      <a:lightRig rig="flood" dir="t"/>
                    </a:cell3D>
                    <a:solidFill>
                      <a:srgbClr val="FFFF00"/>
                    </a:solidFill>
                  </a:tcPr>
                </a:tc>
                <a:tc>
                  <a:txBody>
                    <a:bodyPr/>
                    <a:lstStyle/>
                    <a:p>
                      <a:endParaRPr lang="en-GB" sz="1200" dirty="0">
                        <a:latin typeface="Arial" panose="020B0604020202020204" pitchFamily="34" charset="0"/>
                        <a:cs typeface="Arial" panose="020B0604020202020204" pitchFamily="34" charset="0"/>
                      </a:endParaRPr>
                    </a:p>
                  </a:txBody>
                  <a:tcPr>
                    <a:cell3D prstMaterial="dkEdge">
                      <a:bevel w="25400" h="25400" prst="angle"/>
                      <a:lightRig rig="flood" dir="t"/>
                    </a:cell3D>
                    <a:solidFill>
                      <a:srgbClr val="C00000"/>
                    </a:solidFill>
                  </a:tcPr>
                </a:tc>
                <a:tc>
                  <a:txBody>
                    <a:bodyPr/>
                    <a:lstStyle/>
                    <a:p>
                      <a:endParaRPr lang="en-GB" sz="1200" dirty="0">
                        <a:latin typeface="Arial" panose="020B0604020202020204" pitchFamily="34" charset="0"/>
                        <a:cs typeface="Arial" panose="020B0604020202020204" pitchFamily="34" charset="0"/>
                      </a:endParaRPr>
                    </a:p>
                  </a:txBody>
                  <a:tcPr>
                    <a:cell3D prstMaterial="dkEdge">
                      <a:bevel w="25400" h="25400" prst="angle"/>
                      <a:lightRig rig="flood" dir="t"/>
                    </a:cell3D>
                    <a:solidFill>
                      <a:srgbClr val="C00000"/>
                    </a:solidFill>
                  </a:tcPr>
                </a:tc>
                <a:extLst>
                  <a:ext uri="{0D108BD9-81ED-4DB2-BD59-A6C34878D82A}">
                    <a16:rowId xmlns:a16="http://schemas.microsoft.com/office/drawing/2014/main" val="4144945946"/>
                  </a:ext>
                </a:extLst>
              </a:tr>
            </a:tbl>
          </a:graphicData>
        </a:graphic>
      </p:graphicFrame>
      <p:graphicFrame>
        <p:nvGraphicFramePr>
          <p:cNvPr id="7" name="Tabelle 6"/>
          <p:cNvGraphicFramePr>
            <a:graphicFrameLocks noGrp="1"/>
          </p:cNvGraphicFramePr>
          <p:nvPr>
            <p:extLst>
              <p:ext uri="{D42A27DB-BD31-4B8C-83A1-F6EECF244321}">
                <p14:modId xmlns:p14="http://schemas.microsoft.com/office/powerpoint/2010/main" val="336524071"/>
              </p:ext>
            </p:extLst>
          </p:nvPr>
        </p:nvGraphicFramePr>
        <p:xfrm>
          <a:off x="8047135" y="3060257"/>
          <a:ext cx="864096" cy="274320"/>
        </p:xfrm>
        <a:graphic>
          <a:graphicData uri="http://schemas.openxmlformats.org/drawingml/2006/table">
            <a:tbl>
              <a:tblPr firstRow="1" bandRow="1">
                <a:tableStyleId>{5C22544A-7EE6-4342-B048-85BDC9FD1C3A}</a:tableStyleId>
              </a:tblPr>
              <a:tblGrid>
                <a:gridCol w="288032">
                  <a:extLst>
                    <a:ext uri="{9D8B030D-6E8A-4147-A177-3AD203B41FA5}">
                      <a16:colId xmlns:a16="http://schemas.microsoft.com/office/drawing/2014/main" val="1752445138"/>
                    </a:ext>
                  </a:extLst>
                </a:gridCol>
                <a:gridCol w="288032">
                  <a:extLst>
                    <a:ext uri="{9D8B030D-6E8A-4147-A177-3AD203B41FA5}">
                      <a16:colId xmlns:a16="http://schemas.microsoft.com/office/drawing/2014/main" val="2885295059"/>
                    </a:ext>
                  </a:extLst>
                </a:gridCol>
                <a:gridCol w="288032">
                  <a:extLst>
                    <a:ext uri="{9D8B030D-6E8A-4147-A177-3AD203B41FA5}">
                      <a16:colId xmlns:a16="http://schemas.microsoft.com/office/drawing/2014/main" val="3414104929"/>
                    </a:ext>
                  </a:extLst>
                </a:gridCol>
              </a:tblGrid>
              <a:tr h="266933">
                <a:tc>
                  <a:txBody>
                    <a:bodyPr/>
                    <a:lstStyle/>
                    <a:p>
                      <a:endParaRPr lang="en-GB" sz="1200" dirty="0">
                        <a:latin typeface="Arial" panose="020B0604020202020204" pitchFamily="34" charset="0"/>
                        <a:cs typeface="Arial" panose="020B0604020202020204" pitchFamily="34" charset="0"/>
                      </a:endParaRPr>
                    </a:p>
                  </a:txBody>
                  <a:tcPr>
                    <a:cell3D prstMaterial="dkEdge">
                      <a:bevel w="25400" h="25400" prst="angle"/>
                      <a:lightRig rig="flood" dir="t"/>
                    </a:cell3D>
                    <a:solidFill>
                      <a:srgbClr val="008000"/>
                    </a:solidFill>
                  </a:tcPr>
                </a:tc>
                <a:tc>
                  <a:txBody>
                    <a:bodyPr/>
                    <a:lstStyle/>
                    <a:p>
                      <a:endParaRPr lang="en-GB" sz="1200" dirty="0">
                        <a:latin typeface="Arial" panose="020B0604020202020204" pitchFamily="34" charset="0"/>
                        <a:cs typeface="Arial" panose="020B0604020202020204" pitchFamily="34" charset="0"/>
                      </a:endParaRPr>
                    </a:p>
                  </a:txBody>
                  <a:tcPr>
                    <a:cell3D prstMaterial="dkEdge">
                      <a:bevel w="25400" h="25400" prst="angle"/>
                      <a:lightRig rig="flood" dir="t"/>
                    </a:cell3D>
                    <a:solidFill>
                      <a:srgbClr val="008000"/>
                    </a:solidFill>
                  </a:tcPr>
                </a:tc>
                <a:tc>
                  <a:txBody>
                    <a:bodyPr/>
                    <a:lstStyle/>
                    <a:p>
                      <a:endParaRPr lang="en-GB" sz="1200" dirty="0">
                        <a:latin typeface="Arial" panose="020B0604020202020204" pitchFamily="34" charset="0"/>
                        <a:cs typeface="Arial" panose="020B0604020202020204" pitchFamily="34" charset="0"/>
                      </a:endParaRPr>
                    </a:p>
                  </a:txBody>
                  <a:tcPr>
                    <a:cell3D prstMaterial="dkEdge">
                      <a:bevel w="25400" h="25400" prst="angle"/>
                      <a:lightRig rig="flood" dir="t"/>
                    </a:cell3D>
                    <a:solidFill>
                      <a:srgbClr val="008000"/>
                    </a:solidFill>
                  </a:tcPr>
                </a:tc>
                <a:extLst>
                  <a:ext uri="{0D108BD9-81ED-4DB2-BD59-A6C34878D82A}">
                    <a16:rowId xmlns:a16="http://schemas.microsoft.com/office/drawing/2014/main" val="4144945946"/>
                  </a:ext>
                </a:extLst>
              </a:tr>
            </a:tbl>
          </a:graphicData>
        </a:graphic>
      </p:graphicFrame>
      <p:graphicFrame>
        <p:nvGraphicFramePr>
          <p:cNvPr id="8" name="Tabelle 7"/>
          <p:cNvGraphicFramePr>
            <a:graphicFrameLocks noGrp="1"/>
          </p:cNvGraphicFramePr>
          <p:nvPr>
            <p:extLst>
              <p:ext uri="{D42A27DB-BD31-4B8C-83A1-F6EECF244321}">
                <p14:modId xmlns:p14="http://schemas.microsoft.com/office/powerpoint/2010/main" val="1242997856"/>
              </p:ext>
            </p:extLst>
          </p:nvPr>
        </p:nvGraphicFramePr>
        <p:xfrm>
          <a:off x="8001000" y="3847965"/>
          <a:ext cx="864096" cy="274320"/>
        </p:xfrm>
        <a:graphic>
          <a:graphicData uri="http://schemas.openxmlformats.org/drawingml/2006/table">
            <a:tbl>
              <a:tblPr firstRow="1" bandRow="1">
                <a:tableStyleId>{5C22544A-7EE6-4342-B048-85BDC9FD1C3A}</a:tableStyleId>
              </a:tblPr>
              <a:tblGrid>
                <a:gridCol w="288032">
                  <a:extLst>
                    <a:ext uri="{9D8B030D-6E8A-4147-A177-3AD203B41FA5}">
                      <a16:colId xmlns:a16="http://schemas.microsoft.com/office/drawing/2014/main" val="1752445138"/>
                    </a:ext>
                  </a:extLst>
                </a:gridCol>
                <a:gridCol w="288032">
                  <a:extLst>
                    <a:ext uri="{9D8B030D-6E8A-4147-A177-3AD203B41FA5}">
                      <a16:colId xmlns:a16="http://schemas.microsoft.com/office/drawing/2014/main" val="2885295059"/>
                    </a:ext>
                  </a:extLst>
                </a:gridCol>
                <a:gridCol w="288032">
                  <a:extLst>
                    <a:ext uri="{9D8B030D-6E8A-4147-A177-3AD203B41FA5}">
                      <a16:colId xmlns:a16="http://schemas.microsoft.com/office/drawing/2014/main" val="3414104929"/>
                    </a:ext>
                  </a:extLst>
                </a:gridCol>
              </a:tblGrid>
              <a:tr h="149736">
                <a:tc>
                  <a:txBody>
                    <a:bodyPr/>
                    <a:lstStyle/>
                    <a:p>
                      <a:endParaRPr lang="en-GB" sz="1200" dirty="0">
                        <a:latin typeface="Arial" panose="020B0604020202020204" pitchFamily="34" charset="0"/>
                        <a:cs typeface="Arial" panose="020B0604020202020204" pitchFamily="34" charset="0"/>
                      </a:endParaRPr>
                    </a:p>
                  </a:txBody>
                  <a:tcPr>
                    <a:cell3D prstMaterial="dkEdge">
                      <a:bevel w="25400" h="25400" prst="angle"/>
                      <a:lightRig rig="flood" dir="t"/>
                    </a:cell3D>
                    <a:solidFill>
                      <a:srgbClr val="008000"/>
                    </a:solidFill>
                  </a:tcPr>
                </a:tc>
                <a:tc>
                  <a:txBody>
                    <a:bodyPr/>
                    <a:lstStyle/>
                    <a:p>
                      <a:endParaRPr lang="en-GB" sz="1200" dirty="0">
                        <a:latin typeface="Arial" panose="020B0604020202020204" pitchFamily="34" charset="0"/>
                        <a:cs typeface="Arial" panose="020B0604020202020204" pitchFamily="34" charset="0"/>
                      </a:endParaRPr>
                    </a:p>
                  </a:txBody>
                  <a:tcPr>
                    <a:cell3D prstMaterial="dkEdge">
                      <a:bevel w="25400" h="25400" prst="angle"/>
                      <a:lightRig rig="flood" dir="t"/>
                    </a:cell3D>
                    <a:solidFill>
                      <a:srgbClr val="008000"/>
                    </a:solidFill>
                  </a:tcPr>
                </a:tc>
                <a:tc>
                  <a:txBody>
                    <a:bodyPr/>
                    <a:lstStyle/>
                    <a:p>
                      <a:endParaRPr lang="en-GB" sz="1200" dirty="0">
                        <a:latin typeface="Arial" panose="020B0604020202020204" pitchFamily="34" charset="0"/>
                        <a:cs typeface="Arial" panose="020B0604020202020204" pitchFamily="34" charset="0"/>
                      </a:endParaRPr>
                    </a:p>
                  </a:txBody>
                  <a:tcPr>
                    <a:cell3D prstMaterial="dkEdge">
                      <a:bevel w="25400" h="25400" prst="angle"/>
                      <a:lightRig rig="flood" dir="t"/>
                    </a:cell3D>
                    <a:solidFill>
                      <a:srgbClr val="008000"/>
                    </a:solidFill>
                  </a:tcPr>
                </a:tc>
                <a:extLst>
                  <a:ext uri="{0D108BD9-81ED-4DB2-BD59-A6C34878D82A}">
                    <a16:rowId xmlns:a16="http://schemas.microsoft.com/office/drawing/2014/main" val="4144945946"/>
                  </a:ext>
                </a:extLst>
              </a:tr>
            </a:tbl>
          </a:graphicData>
        </a:graphic>
      </p:graphicFrame>
      <p:sp>
        <p:nvSpPr>
          <p:cNvPr id="3" name="Plus 2"/>
          <p:cNvSpPr/>
          <p:nvPr/>
        </p:nvSpPr>
        <p:spPr>
          <a:xfrm>
            <a:off x="7420148" y="4278620"/>
            <a:ext cx="388316" cy="360292"/>
          </a:xfrm>
          <a:prstGeom prst="mathPlus">
            <a:avLst/>
          </a:prstGeom>
          <a:solidFill>
            <a:srgbClr val="008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9" name="Tabelle 8"/>
          <p:cNvGraphicFramePr>
            <a:graphicFrameLocks noGrp="1"/>
          </p:cNvGraphicFramePr>
          <p:nvPr>
            <p:extLst>
              <p:ext uri="{D42A27DB-BD31-4B8C-83A1-F6EECF244321}">
                <p14:modId xmlns:p14="http://schemas.microsoft.com/office/powerpoint/2010/main" val="2496260548"/>
              </p:ext>
            </p:extLst>
          </p:nvPr>
        </p:nvGraphicFramePr>
        <p:xfrm>
          <a:off x="8046615" y="2489971"/>
          <a:ext cx="864096" cy="274320"/>
        </p:xfrm>
        <a:graphic>
          <a:graphicData uri="http://schemas.openxmlformats.org/drawingml/2006/table">
            <a:tbl>
              <a:tblPr firstRow="1" bandRow="1">
                <a:tableStyleId>{5C22544A-7EE6-4342-B048-85BDC9FD1C3A}</a:tableStyleId>
              </a:tblPr>
              <a:tblGrid>
                <a:gridCol w="288032">
                  <a:extLst>
                    <a:ext uri="{9D8B030D-6E8A-4147-A177-3AD203B41FA5}">
                      <a16:colId xmlns:a16="http://schemas.microsoft.com/office/drawing/2014/main" val="1752445138"/>
                    </a:ext>
                  </a:extLst>
                </a:gridCol>
                <a:gridCol w="288032">
                  <a:extLst>
                    <a:ext uri="{9D8B030D-6E8A-4147-A177-3AD203B41FA5}">
                      <a16:colId xmlns:a16="http://schemas.microsoft.com/office/drawing/2014/main" val="2885295059"/>
                    </a:ext>
                  </a:extLst>
                </a:gridCol>
                <a:gridCol w="288032">
                  <a:extLst>
                    <a:ext uri="{9D8B030D-6E8A-4147-A177-3AD203B41FA5}">
                      <a16:colId xmlns:a16="http://schemas.microsoft.com/office/drawing/2014/main" val="3414104929"/>
                    </a:ext>
                  </a:extLst>
                </a:gridCol>
              </a:tblGrid>
              <a:tr h="149736">
                <a:tc>
                  <a:txBody>
                    <a:bodyPr/>
                    <a:lstStyle/>
                    <a:p>
                      <a:endParaRPr lang="en-GB" sz="1200" dirty="0">
                        <a:latin typeface="Arial" panose="020B0604020202020204" pitchFamily="34" charset="0"/>
                        <a:cs typeface="Arial" panose="020B0604020202020204" pitchFamily="34" charset="0"/>
                      </a:endParaRPr>
                    </a:p>
                  </a:txBody>
                  <a:tcPr>
                    <a:cell3D prstMaterial="dkEdge">
                      <a:bevel w="25400" h="25400" prst="angle"/>
                      <a:lightRig rig="flood" dir="t"/>
                    </a:cell3D>
                    <a:solidFill>
                      <a:srgbClr val="008000"/>
                    </a:solidFill>
                  </a:tcPr>
                </a:tc>
                <a:tc>
                  <a:txBody>
                    <a:bodyPr/>
                    <a:lstStyle/>
                    <a:p>
                      <a:endParaRPr lang="en-GB" sz="1200" dirty="0">
                        <a:latin typeface="Arial" panose="020B0604020202020204" pitchFamily="34" charset="0"/>
                        <a:cs typeface="Arial" panose="020B0604020202020204" pitchFamily="34" charset="0"/>
                      </a:endParaRPr>
                    </a:p>
                  </a:txBody>
                  <a:tcPr>
                    <a:cell3D prstMaterial="dkEdge">
                      <a:bevel w="25400" h="25400" prst="angle"/>
                      <a:lightRig rig="flood" dir="t"/>
                    </a:cell3D>
                    <a:solidFill>
                      <a:srgbClr val="008000"/>
                    </a:solidFill>
                  </a:tcPr>
                </a:tc>
                <a:tc>
                  <a:txBody>
                    <a:bodyPr/>
                    <a:lstStyle/>
                    <a:p>
                      <a:endParaRPr lang="en-GB" sz="1200" dirty="0">
                        <a:latin typeface="Arial" panose="020B0604020202020204" pitchFamily="34" charset="0"/>
                        <a:cs typeface="Arial" panose="020B0604020202020204" pitchFamily="34" charset="0"/>
                      </a:endParaRPr>
                    </a:p>
                  </a:txBody>
                  <a:tcPr>
                    <a:cell3D prstMaterial="dkEdge">
                      <a:bevel w="25400" h="25400" prst="angle"/>
                      <a:lightRig rig="flood" dir="t"/>
                    </a:cell3D>
                    <a:solidFill>
                      <a:srgbClr val="008000"/>
                    </a:solidFill>
                  </a:tcPr>
                </a:tc>
                <a:extLst>
                  <a:ext uri="{0D108BD9-81ED-4DB2-BD59-A6C34878D82A}">
                    <a16:rowId xmlns:a16="http://schemas.microsoft.com/office/drawing/2014/main" val="4144945946"/>
                  </a:ext>
                </a:extLst>
              </a:tr>
            </a:tbl>
          </a:graphicData>
        </a:graphic>
      </p:graphicFrame>
      <p:sp>
        <p:nvSpPr>
          <p:cNvPr id="11" name="Textfeld 10"/>
          <p:cNvSpPr txBox="1"/>
          <p:nvPr/>
        </p:nvSpPr>
        <p:spPr>
          <a:xfrm>
            <a:off x="7839841" y="4227933"/>
            <a:ext cx="1228031" cy="461665"/>
          </a:xfrm>
          <a:prstGeom prst="rect">
            <a:avLst/>
          </a:prstGeom>
          <a:noFill/>
        </p:spPr>
        <p:txBody>
          <a:bodyPr wrap="square" rtlCol="0">
            <a:spAutoFit/>
          </a:bodyPr>
          <a:lstStyle/>
          <a:p>
            <a:r>
              <a:rPr lang="en-GB" sz="1200" b="1" dirty="0" smtClean="0">
                <a:latin typeface="Arial" panose="020B0604020202020204" pitchFamily="34" charset="0"/>
                <a:cs typeface="Arial" panose="020B0604020202020204" pitchFamily="34" charset="0"/>
              </a:rPr>
              <a:t>Ploutos </a:t>
            </a:r>
            <a:r>
              <a:rPr lang="en-GB" sz="1200" dirty="0" smtClean="0">
                <a:latin typeface="Arial" panose="020B0604020202020204" pitchFamily="34" charset="0"/>
                <a:cs typeface="Arial" panose="020B0604020202020204" pitchFamily="34" charset="0"/>
              </a:rPr>
              <a:t>web-based tool</a:t>
            </a:r>
            <a:endParaRPr lang="en-GB" sz="1200" dirty="0">
              <a:latin typeface="Arial" panose="020B0604020202020204" pitchFamily="34" charset="0"/>
              <a:cs typeface="Arial" panose="020B0604020202020204" pitchFamily="34" charset="0"/>
            </a:endParaRPr>
          </a:p>
        </p:txBody>
      </p:sp>
      <p:sp>
        <p:nvSpPr>
          <p:cNvPr id="13" name="Textfeld 12"/>
          <p:cNvSpPr txBox="1"/>
          <p:nvPr/>
        </p:nvSpPr>
        <p:spPr>
          <a:xfrm>
            <a:off x="7703840" y="993559"/>
            <a:ext cx="1440160" cy="276999"/>
          </a:xfrm>
          <a:prstGeom prst="rect">
            <a:avLst/>
          </a:prstGeom>
          <a:noFill/>
        </p:spPr>
        <p:txBody>
          <a:bodyPr wrap="square" rtlCol="0">
            <a:spAutoFit/>
          </a:bodyPr>
          <a:lstStyle/>
          <a:p>
            <a:r>
              <a:rPr lang="en-GB" sz="1200" b="1" i="1" dirty="0" smtClean="0">
                <a:latin typeface="Arial" panose="020B0604020202020204" pitchFamily="34" charset="0"/>
                <a:cs typeface="Arial" panose="020B0604020202020204" pitchFamily="34" charset="0"/>
              </a:rPr>
              <a:t>Code Camp 2021</a:t>
            </a:r>
            <a:endParaRPr lang="en-GB" sz="1200" b="1" i="1" dirty="0">
              <a:latin typeface="Arial" panose="020B0604020202020204" pitchFamily="34" charset="0"/>
              <a:cs typeface="Arial" panose="020B0604020202020204" pitchFamily="34" charset="0"/>
            </a:endParaRPr>
          </a:p>
        </p:txBody>
      </p:sp>
      <p:sp>
        <p:nvSpPr>
          <p:cNvPr id="14" name="Stern mit 5 Zacken 13"/>
          <p:cNvSpPr/>
          <p:nvPr/>
        </p:nvSpPr>
        <p:spPr>
          <a:xfrm>
            <a:off x="7420148" y="1003731"/>
            <a:ext cx="288032" cy="234756"/>
          </a:xfrm>
          <a:prstGeom prst="star5">
            <a:avLst/>
          </a:prstGeom>
          <a:solidFill>
            <a:srgbClr val="008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feld 14"/>
          <p:cNvSpPr txBox="1"/>
          <p:nvPr/>
        </p:nvSpPr>
        <p:spPr>
          <a:xfrm>
            <a:off x="7236296" y="1831452"/>
            <a:ext cx="1972642" cy="461665"/>
          </a:xfrm>
          <a:prstGeom prst="rect">
            <a:avLst/>
          </a:prstGeom>
          <a:noFill/>
        </p:spPr>
        <p:txBody>
          <a:bodyPr wrap="square" rtlCol="0">
            <a:spAutoFit/>
          </a:bodyPr>
          <a:lstStyle/>
          <a:p>
            <a:r>
              <a:rPr lang="en-GB" sz="1200" i="1" dirty="0" smtClean="0">
                <a:latin typeface="Arial" panose="020B0604020202020204" pitchFamily="34" charset="0"/>
                <a:cs typeface="Arial" panose="020B0604020202020204" pitchFamily="34" charset="0"/>
              </a:rPr>
              <a:t>TSVV-5 requirements and focus group are clear . . .</a:t>
            </a:r>
            <a:endParaRPr lang="en-GB" sz="12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929908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a:spLocks noGrp="1"/>
          </p:cNvSpPr>
          <p:nvPr>
            <p:ph type="title"/>
          </p:nvPr>
        </p:nvSpPr>
        <p:spPr/>
        <p:txBody>
          <a:bodyPr/>
          <a:lstStyle/>
          <a:p>
            <a:r>
              <a:rPr lang="en-GB" sz="2800" dirty="0" smtClean="0">
                <a:solidFill>
                  <a:srgbClr val="C00000"/>
                </a:solidFill>
              </a:rPr>
              <a:t>TSVV-5: IMS WP for 2022 </a:t>
            </a:r>
            <a:endParaRPr lang="de-DE" sz="2800" dirty="0">
              <a:solidFill>
                <a:srgbClr val="C00000"/>
              </a:solidFill>
            </a:endParaRPr>
          </a:p>
        </p:txBody>
      </p:sp>
      <p:sp>
        <p:nvSpPr>
          <p:cNvPr id="10" name="Rechteck 9"/>
          <p:cNvSpPr/>
          <p:nvPr/>
        </p:nvSpPr>
        <p:spPr>
          <a:xfrm>
            <a:off x="35496" y="483518"/>
            <a:ext cx="7416824" cy="4339650"/>
          </a:xfrm>
          <a:prstGeom prst="rect">
            <a:avLst/>
          </a:prstGeom>
        </p:spPr>
        <p:txBody>
          <a:bodyPr wrap="square">
            <a:spAutoFit/>
          </a:bodyPr>
          <a:lstStyle/>
          <a:p>
            <a:pPr marL="285750" indent="-285750">
              <a:buFont typeface="Arial" panose="020B0604020202020204" pitchFamily="34" charset="0"/>
              <a:buChar char="•"/>
            </a:pPr>
            <a:r>
              <a:rPr lang="en-GB" sz="1200" dirty="0">
                <a:solidFill>
                  <a:srgbClr val="000000"/>
                </a:solidFill>
                <a:latin typeface="Arial" panose="020B0604020202020204" pitchFamily="34" charset="0"/>
                <a:cs typeface="Arial" panose="020B0604020202020204" pitchFamily="34" charset="0"/>
              </a:rPr>
              <a:t>Theory/algorithmic development work on </a:t>
            </a:r>
            <a:r>
              <a:rPr lang="en-GB" sz="1200" b="1" dirty="0">
                <a:solidFill>
                  <a:srgbClr val="000000"/>
                </a:solidFill>
                <a:latin typeface="Arial" panose="020B0604020202020204" pitchFamily="34" charset="0"/>
                <a:cs typeface="Arial" panose="020B0604020202020204" pitchFamily="34" charset="0"/>
              </a:rPr>
              <a:t>FKH combined with application to verification (mostly slab) cases</a:t>
            </a:r>
            <a:r>
              <a:rPr lang="en-GB" sz="1200" dirty="0">
                <a:solidFill>
                  <a:srgbClr val="000000"/>
                </a:solidFill>
                <a:latin typeface="Arial" panose="020B0604020202020204" pitchFamily="34" charset="0"/>
                <a:cs typeface="Arial" panose="020B0604020202020204" pitchFamily="34" charset="0"/>
              </a:rPr>
              <a:t>: generalization AFN model for drifts and n-n collisions; Overview and assessment of techniques to reduce bias, cancellation and modelling errors; etc.</a:t>
            </a:r>
          </a:p>
          <a:p>
            <a:pPr marL="285750" indent="-285750">
              <a:buFont typeface="Arial" panose="020B0604020202020204" pitchFamily="34" charset="0"/>
              <a:buChar char="•"/>
            </a:pPr>
            <a:endParaRPr lang="en-GB" sz="1200" dirty="0">
              <a:solidFill>
                <a:srgbClr val="00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200" dirty="0">
                <a:solidFill>
                  <a:srgbClr val="000000"/>
                </a:solidFill>
                <a:latin typeface="Arial" panose="020B0604020202020204" pitchFamily="34" charset="0"/>
                <a:cs typeface="Arial" panose="020B0604020202020204" pitchFamily="34" charset="0"/>
              </a:rPr>
              <a:t>Coding and data management effort on CRMs:  new molecular data formats (</a:t>
            </a:r>
            <a:r>
              <a:rPr lang="en-GB" sz="1200" dirty="0">
                <a:solidFill>
                  <a:srgbClr val="C00000"/>
                </a:solidFill>
                <a:latin typeface="Arial" panose="020B0604020202020204" pitchFamily="34" charset="0"/>
                <a:cs typeface="Arial" panose="020B0604020202020204" pitchFamily="34" charset="0"/>
              </a:rPr>
              <a:t>e.g. ADAS “</a:t>
            </a:r>
            <a:r>
              <a:rPr lang="en-GB" sz="1200" dirty="0" err="1">
                <a:solidFill>
                  <a:srgbClr val="C00000"/>
                </a:solidFill>
                <a:latin typeface="Arial" panose="020B0604020202020204" pitchFamily="34" charset="0"/>
                <a:cs typeface="Arial" panose="020B0604020202020204" pitchFamily="34" charset="0"/>
              </a:rPr>
              <a:t>mdf</a:t>
            </a:r>
            <a:r>
              <a:rPr lang="en-GB" sz="1200" dirty="0">
                <a:solidFill>
                  <a:srgbClr val="000000"/>
                </a:solidFill>
                <a:latin typeface="Arial" panose="020B0604020202020204" pitchFamily="34" charset="0"/>
                <a:cs typeface="Arial" panose="020B0604020202020204" pitchFamily="34" charset="0"/>
              </a:rPr>
              <a:t>”) and recent RMPS or CCC data including for various H/D/T isotopes; move on using the IMAS; </a:t>
            </a:r>
            <a:r>
              <a:rPr lang="en-GB" sz="1200" dirty="0">
                <a:solidFill>
                  <a:srgbClr val="C00000"/>
                </a:solidFill>
                <a:latin typeface="Arial" panose="020B0604020202020204" pitchFamily="34" charset="0"/>
                <a:cs typeface="Arial" panose="020B0604020202020204" pitchFamily="34" charset="0"/>
              </a:rPr>
              <a:t>compile ITER/DEMO-relevant data</a:t>
            </a:r>
            <a:r>
              <a:rPr lang="en-GB" sz="1200" dirty="0">
                <a:solidFill>
                  <a:srgbClr val="000000"/>
                </a:solidFill>
                <a:latin typeface="Arial" panose="020B0604020202020204" pitchFamily="34" charset="0"/>
                <a:cs typeface="Arial" panose="020B0604020202020204" pitchFamily="34" charset="0"/>
              </a:rPr>
              <a:t>. A contact with data providing groups for instance through the framework provided by the IAEA A&amp;M data unit (GNAMPP). </a:t>
            </a:r>
          </a:p>
          <a:p>
            <a:pPr marL="285750" indent="-285750">
              <a:buFont typeface="Arial" panose="020B0604020202020204" pitchFamily="34" charset="0"/>
              <a:buChar char="•"/>
            </a:pPr>
            <a:endParaRPr lang="en-GB" sz="1200" dirty="0">
              <a:solidFill>
                <a:srgbClr val="00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200" dirty="0">
                <a:solidFill>
                  <a:srgbClr val="000000"/>
                </a:solidFill>
                <a:latin typeface="Arial" panose="020B0604020202020204" pitchFamily="34" charset="0"/>
                <a:cs typeface="Arial" panose="020B0604020202020204" pitchFamily="34" charset="0"/>
              </a:rPr>
              <a:t>Code reorganisation:  test correctness of the “</a:t>
            </a:r>
            <a:r>
              <a:rPr lang="en-GB" sz="1200" dirty="0">
                <a:solidFill>
                  <a:srgbClr val="C00000"/>
                </a:solidFill>
                <a:latin typeface="Arial" panose="020B0604020202020204" pitchFamily="34" charset="0"/>
                <a:cs typeface="Arial" panose="020B0604020202020204" pitchFamily="34" charset="0"/>
              </a:rPr>
              <a:t>starter-core”</a:t>
            </a:r>
            <a:r>
              <a:rPr lang="en-GB" sz="1200" dirty="0">
                <a:solidFill>
                  <a:srgbClr val="000000"/>
                </a:solidFill>
                <a:latin typeface="Arial" panose="020B0604020202020204" pitchFamily="34" charset="0"/>
                <a:cs typeface="Arial" panose="020B0604020202020204" pitchFamily="34" charset="0"/>
              </a:rPr>
              <a:t> modular EIRENE-NGM version for various geometries. Continue applying the modulated version to further CI and “portfolio” cases, provide necessary bug fixes and code generalisations.</a:t>
            </a:r>
          </a:p>
          <a:p>
            <a:pPr marL="285750" indent="-285750">
              <a:buFont typeface="Arial" panose="020B0604020202020204" pitchFamily="34" charset="0"/>
              <a:buChar char="•"/>
            </a:pPr>
            <a:endParaRPr lang="en-GB" sz="1200" dirty="0">
              <a:solidFill>
                <a:srgbClr val="00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200" dirty="0">
                <a:solidFill>
                  <a:srgbClr val="000000"/>
                </a:solidFill>
                <a:latin typeface="Arial" panose="020B0604020202020204" pitchFamily="34" charset="0"/>
                <a:cs typeface="Arial" panose="020B0604020202020204" pitchFamily="34" charset="0"/>
              </a:rPr>
              <a:t>Start over with HPC-related optimisation for the core (load balancing schemes, domain decomposition </a:t>
            </a:r>
            <a:r>
              <a:rPr lang="en-GB" sz="1200" dirty="0" err="1">
                <a:solidFill>
                  <a:srgbClr val="000000"/>
                </a:solidFill>
                <a:latin typeface="Arial" panose="020B0604020202020204" pitchFamily="34" charset="0"/>
                <a:cs typeface="Arial" panose="020B0604020202020204" pitchFamily="34" charset="0"/>
              </a:rPr>
              <a:t>etc</a:t>
            </a:r>
            <a:r>
              <a:rPr lang="en-GB" sz="1200" dirty="0">
                <a:solidFill>
                  <a:srgbClr val="000000"/>
                </a:solidFill>
                <a:latin typeface="Arial" panose="020B0604020202020204" pitchFamily="34" charset="0"/>
                <a:cs typeface="Arial" panose="020B0604020202020204" pitchFamily="34" charset="0"/>
              </a:rPr>
              <a:t>). Some ACH support is expected in particular for HPC code-performance optimisation.</a:t>
            </a:r>
          </a:p>
          <a:p>
            <a:pPr marL="285750" indent="-285750">
              <a:buFont typeface="Arial" panose="020B0604020202020204" pitchFamily="34" charset="0"/>
              <a:buChar char="•"/>
            </a:pPr>
            <a:endParaRPr lang="en-GB" sz="1200" dirty="0">
              <a:solidFill>
                <a:srgbClr val="00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200" dirty="0">
                <a:solidFill>
                  <a:srgbClr val="000000"/>
                </a:solidFill>
                <a:latin typeface="Arial" panose="020B0604020202020204" pitchFamily="34" charset="0"/>
                <a:cs typeface="Arial" panose="020B0604020202020204" pitchFamily="34" charset="0"/>
              </a:rPr>
              <a:t>Execute SOLPS-ITER with vibrationally excited hydrogen molecules for and assess their impact on the state of the divertor plasma (JET L-mode). Assess impact of hydrogen isotopes on state of divertor plasma. Utilise CRM post-processors to predict spectroscopic signature of molecules (Fulcher band), for hydrogen, deuterium and tritium.</a:t>
            </a:r>
          </a:p>
          <a:p>
            <a:pPr marL="285750" indent="-285750">
              <a:buFont typeface="Arial" panose="020B0604020202020204" pitchFamily="34" charset="0"/>
              <a:buChar char="•"/>
            </a:pPr>
            <a:endParaRPr lang="en-GB" sz="1200" dirty="0">
              <a:solidFill>
                <a:srgbClr val="00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200" dirty="0">
                <a:solidFill>
                  <a:srgbClr val="000000"/>
                </a:solidFill>
                <a:latin typeface="Arial" panose="020B0604020202020204" pitchFamily="34" charset="0"/>
                <a:cs typeface="Arial" panose="020B0604020202020204" pitchFamily="34" charset="0"/>
              </a:rPr>
              <a:t>Assess state of photon tracing model in current EIRENE version, reactivate photon tracing model in standalone EIRENE simulations, execute simple test runs (slab) and actual tokamak geometries (JET).</a:t>
            </a:r>
            <a:endParaRPr lang="en-GB" sz="1200" b="0" i="0" dirty="0">
              <a:solidFill>
                <a:srgbClr val="000000"/>
              </a:solidFill>
              <a:effectLst/>
              <a:latin typeface="Arial" panose="020B0604020202020204" pitchFamily="34" charset="0"/>
              <a:cs typeface="Arial" panose="020B0604020202020204" pitchFamily="34" charset="0"/>
            </a:endParaRPr>
          </a:p>
        </p:txBody>
      </p:sp>
      <p:graphicFrame>
        <p:nvGraphicFramePr>
          <p:cNvPr id="4" name="Tabelle 3"/>
          <p:cNvGraphicFramePr>
            <a:graphicFrameLocks noGrp="1"/>
          </p:cNvGraphicFramePr>
          <p:nvPr>
            <p:extLst>
              <p:ext uri="{D42A27DB-BD31-4B8C-83A1-F6EECF244321}">
                <p14:modId xmlns:p14="http://schemas.microsoft.com/office/powerpoint/2010/main" val="3871548435"/>
              </p:ext>
            </p:extLst>
          </p:nvPr>
        </p:nvGraphicFramePr>
        <p:xfrm>
          <a:off x="8166818" y="641246"/>
          <a:ext cx="864096" cy="274320"/>
        </p:xfrm>
        <a:graphic>
          <a:graphicData uri="http://schemas.openxmlformats.org/drawingml/2006/table">
            <a:tbl>
              <a:tblPr firstRow="1" bandRow="1">
                <a:tableStyleId>{5C22544A-7EE6-4342-B048-85BDC9FD1C3A}</a:tableStyleId>
              </a:tblPr>
              <a:tblGrid>
                <a:gridCol w="288032">
                  <a:extLst>
                    <a:ext uri="{9D8B030D-6E8A-4147-A177-3AD203B41FA5}">
                      <a16:colId xmlns:a16="http://schemas.microsoft.com/office/drawing/2014/main" val="1752445138"/>
                    </a:ext>
                  </a:extLst>
                </a:gridCol>
                <a:gridCol w="288032">
                  <a:extLst>
                    <a:ext uri="{9D8B030D-6E8A-4147-A177-3AD203B41FA5}">
                      <a16:colId xmlns:a16="http://schemas.microsoft.com/office/drawing/2014/main" val="2885295059"/>
                    </a:ext>
                  </a:extLst>
                </a:gridCol>
                <a:gridCol w="288032">
                  <a:extLst>
                    <a:ext uri="{9D8B030D-6E8A-4147-A177-3AD203B41FA5}">
                      <a16:colId xmlns:a16="http://schemas.microsoft.com/office/drawing/2014/main" val="3414104929"/>
                    </a:ext>
                  </a:extLst>
                </a:gridCol>
              </a:tblGrid>
              <a:tr h="149736">
                <a:tc>
                  <a:txBody>
                    <a:bodyPr/>
                    <a:lstStyle/>
                    <a:p>
                      <a:endParaRPr lang="en-GB" sz="1200" dirty="0">
                        <a:latin typeface="Arial" panose="020B0604020202020204" pitchFamily="34" charset="0"/>
                        <a:cs typeface="Arial" panose="020B0604020202020204" pitchFamily="34" charset="0"/>
                      </a:endParaRPr>
                    </a:p>
                  </a:txBody>
                  <a:tcPr>
                    <a:cell3D prstMaterial="dkEdge">
                      <a:bevel w="25400" h="25400" prst="angle"/>
                      <a:lightRig rig="flood" dir="t"/>
                    </a:cell3D>
                    <a:solidFill>
                      <a:srgbClr val="008000"/>
                    </a:solidFill>
                  </a:tcPr>
                </a:tc>
                <a:tc>
                  <a:txBody>
                    <a:bodyPr/>
                    <a:lstStyle/>
                    <a:p>
                      <a:endParaRPr lang="en-GB" sz="1200" dirty="0">
                        <a:latin typeface="Arial" panose="020B0604020202020204" pitchFamily="34" charset="0"/>
                        <a:cs typeface="Arial" panose="020B0604020202020204" pitchFamily="34" charset="0"/>
                      </a:endParaRPr>
                    </a:p>
                  </a:txBody>
                  <a:tcPr>
                    <a:cell3D prstMaterial="dkEdge">
                      <a:bevel w="25400" h="25400" prst="angle"/>
                      <a:lightRig rig="flood" dir="t"/>
                    </a:cell3D>
                    <a:solidFill>
                      <a:srgbClr val="008000"/>
                    </a:solidFill>
                  </a:tcPr>
                </a:tc>
                <a:tc>
                  <a:txBody>
                    <a:bodyPr/>
                    <a:lstStyle/>
                    <a:p>
                      <a:endParaRPr lang="en-GB" sz="1200" dirty="0">
                        <a:latin typeface="Arial" panose="020B0604020202020204" pitchFamily="34" charset="0"/>
                        <a:cs typeface="Arial" panose="020B0604020202020204" pitchFamily="34" charset="0"/>
                      </a:endParaRPr>
                    </a:p>
                  </a:txBody>
                  <a:tcPr>
                    <a:cell3D prstMaterial="dkEdge">
                      <a:bevel w="25400" h="25400" prst="angle"/>
                      <a:lightRig rig="flood" dir="t"/>
                    </a:cell3D>
                    <a:solidFill>
                      <a:srgbClr val="008000"/>
                    </a:solidFill>
                  </a:tcPr>
                </a:tc>
                <a:extLst>
                  <a:ext uri="{0D108BD9-81ED-4DB2-BD59-A6C34878D82A}">
                    <a16:rowId xmlns:a16="http://schemas.microsoft.com/office/drawing/2014/main" val="4144945946"/>
                  </a:ext>
                </a:extLst>
              </a:tr>
            </a:tbl>
          </a:graphicData>
        </a:graphic>
      </p:graphicFrame>
      <p:graphicFrame>
        <p:nvGraphicFramePr>
          <p:cNvPr id="7" name="Tabelle 6"/>
          <p:cNvGraphicFramePr>
            <a:graphicFrameLocks noGrp="1"/>
          </p:cNvGraphicFramePr>
          <p:nvPr>
            <p:extLst>
              <p:ext uri="{D42A27DB-BD31-4B8C-83A1-F6EECF244321}">
                <p14:modId xmlns:p14="http://schemas.microsoft.com/office/powerpoint/2010/main" val="3939842956"/>
              </p:ext>
            </p:extLst>
          </p:nvPr>
        </p:nvGraphicFramePr>
        <p:xfrm>
          <a:off x="8172400" y="2139702"/>
          <a:ext cx="864096" cy="274320"/>
        </p:xfrm>
        <a:graphic>
          <a:graphicData uri="http://schemas.openxmlformats.org/drawingml/2006/table">
            <a:tbl>
              <a:tblPr firstRow="1" bandRow="1">
                <a:tableStyleId>{5C22544A-7EE6-4342-B048-85BDC9FD1C3A}</a:tableStyleId>
              </a:tblPr>
              <a:tblGrid>
                <a:gridCol w="288032">
                  <a:extLst>
                    <a:ext uri="{9D8B030D-6E8A-4147-A177-3AD203B41FA5}">
                      <a16:colId xmlns:a16="http://schemas.microsoft.com/office/drawing/2014/main" val="1752445138"/>
                    </a:ext>
                  </a:extLst>
                </a:gridCol>
                <a:gridCol w="288032">
                  <a:extLst>
                    <a:ext uri="{9D8B030D-6E8A-4147-A177-3AD203B41FA5}">
                      <a16:colId xmlns:a16="http://schemas.microsoft.com/office/drawing/2014/main" val="2885295059"/>
                    </a:ext>
                  </a:extLst>
                </a:gridCol>
                <a:gridCol w="288032">
                  <a:extLst>
                    <a:ext uri="{9D8B030D-6E8A-4147-A177-3AD203B41FA5}">
                      <a16:colId xmlns:a16="http://schemas.microsoft.com/office/drawing/2014/main" val="3414104929"/>
                    </a:ext>
                  </a:extLst>
                </a:gridCol>
              </a:tblGrid>
              <a:tr h="149736">
                <a:tc>
                  <a:txBody>
                    <a:bodyPr/>
                    <a:lstStyle/>
                    <a:p>
                      <a:endParaRPr lang="en-GB" sz="1200" dirty="0">
                        <a:latin typeface="Arial" panose="020B0604020202020204" pitchFamily="34" charset="0"/>
                        <a:cs typeface="Arial" panose="020B0604020202020204" pitchFamily="34" charset="0"/>
                      </a:endParaRPr>
                    </a:p>
                  </a:txBody>
                  <a:tcPr>
                    <a:cell3D prstMaterial="dkEdge">
                      <a:bevel w="25400" h="25400" prst="angle"/>
                      <a:lightRig rig="flood" dir="t"/>
                    </a:cell3D>
                    <a:solidFill>
                      <a:srgbClr val="008000"/>
                    </a:solidFill>
                  </a:tcPr>
                </a:tc>
                <a:tc>
                  <a:txBody>
                    <a:bodyPr/>
                    <a:lstStyle/>
                    <a:p>
                      <a:endParaRPr lang="en-GB" sz="1200" dirty="0">
                        <a:latin typeface="Arial" panose="020B0604020202020204" pitchFamily="34" charset="0"/>
                        <a:cs typeface="Arial" panose="020B0604020202020204" pitchFamily="34" charset="0"/>
                      </a:endParaRPr>
                    </a:p>
                  </a:txBody>
                  <a:tcPr>
                    <a:cell3D prstMaterial="dkEdge">
                      <a:bevel w="25400" h="25400" prst="angle"/>
                      <a:lightRig rig="flood" dir="t"/>
                    </a:cell3D>
                    <a:solidFill>
                      <a:srgbClr val="FFFF00"/>
                    </a:solidFill>
                  </a:tcPr>
                </a:tc>
                <a:tc>
                  <a:txBody>
                    <a:bodyPr/>
                    <a:lstStyle/>
                    <a:p>
                      <a:endParaRPr lang="en-GB" sz="1200" dirty="0">
                        <a:latin typeface="Arial" panose="020B0604020202020204" pitchFamily="34" charset="0"/>
                        <a:cs typeface="Arial" panose="020B0604020202020204" pitchFamily="34" charset="0"/>
                      </a:endParaRPr>
                    </a:p>
                  </a:txBody>
                  <a:tcPr>
                    <a:cell3D prstMaterial="dkEdge">
                      <a:bevel w="25400" h="25400" prst="angle"/>
                      <a:lightRig rig="flood" dir="t"/>
                    </a:cell3D>
                    <a:solidFill>
                      <a:srgbClr val="C00000"/>
                    </a:solidFill>
                  </a:tcPr>
                </a:tc>
                <a:extLst>
                  <a:ext uri="{0D108BD9-81ED-4DB2-BD59-A6C34878D82A}">
                    <a16:rowId xmlns:a16="http://schemas.microsoft.com/office/drawing/2014/main" val="4144945946"/>
                  </a:ext>
                </a:extLst>
              </a:tr>
            </a:tbl>
          </a:graphicData>
        </a:graphic>
      </p:graphicFrame>
      <p:graphicFrame>
        <p:nvGraphicFramePr>
          <p:cNvPr id="8" name="Tabelle 7"/>
          <p:cNvGraphicFramePr>
            <a:graphicFrameLocks noGrp="1"/>
          </p:cNvGraphicFramePr>
          <p:nvPr>
            <p:extLst>
              <p:ext uri="{D42A27DB-BD31-4B8C-83A1-F6EECF244321}">
                <p14:modId xmlns:p14="http://schemas.microsoft.com/office/powerpoint/2010/main" val="4161117275"/>
              </p:ext>
            </p:extLst>
          </p:nvPr>
        </p:nvGraphicFramePr>
        <p:xfrm>
          <a:off x="8166818" y="2919784"/>
          <a:ext cx="864096" cy="274320"/>
        </p:xfrm>
        <a:graphic>
          <a:graphicData uri="http://schemas.openxmlformats.org/drawingml/2006/table">
            <a:tbl>
              <a:tblPr firstRow="1" bandRow="1">
                <a:tableStyleId>{5C22544A-7EE6-4342-B048-85BDC9FD1C3A}</a:tableStyleId>
              </a:tblPr>
              <a:tblGrid>
                <a:gridCol w="288032">
                  <a:extLst>
                    <a:ext uri="{9D8B030D-6E8A-4147-A177-3AD203B41FA5}">
                      <a16:colId xmlns:a16="http://schemas.microsoft.com/office/drawing/2014/main" val="1752445138"/>
                    </a:ext>
                  </a:extLst>
                </a:gridCol>
                <a:gridCol w="288032">
                  <a:extLst>
                    <a:ext uri="{9D8B030D-6E8A-4147-A177-3AD203B41FA5}">
                      <a16:colId xmlns:a16="http://schemas.microsoft.com/office/drawing/2014/main" val="2885295059"/>
                    </a:ext>
                  </a:extLst>
                </a:gridCol>
                <a:gridCol w="288032">
                  <a:extLst>
                    <a:ext uri="{9D8B030D-6E8A-4147-A177-3AD203B41FA5}">
                      <a16:colId xmlns:a16="http://schemas.microsoft.com/office/drawing/2014/main" val="3414104929"/>
                    </a:ext>
                  </a:extLst>
                </a:gridCol>
              </a:tblGrid>
              <a:tr h="149736">
                <a:tc>
                  <a:txBody>
                    <a:bodyPr/>
                    <a:lstStyle/>
                    <a:p>
                      <a:endParaRPr lang="en-GB" sz="1200" dirty="0">
                        <a:latin typeface="Arial" panose="020B0604020202020204" pitchFamily="34" charset="0"/>
                        <a:cs typeface="Arial" panose="020B0604020202020204" pitchFamily="34" charset="0"/>
                      </a:endParaRPr>
                    </a:p>
                  </a:txBody>
                  <a:tcPr>
                    <a:cell3D prstMaterial="dkEdge">
                      <a:bevel w="25400" h="25400" prst="angle"/>
                      <a:lightRig rig="flood" dir="t"/>
                    </a:cell3D>
                    <a:solidFill>
                      <a:srgbClr val="008000"/>
                    </a:solidFill>
                  </a:tcPr>
                </a:tc>
                <a:tc>
                  <a:txBody>
                    <a:bodyPr/>
                    <a:lstStyle/>
                    <a:p>
                      <a:endParaRPr lang="en-GB" sz="1200" dirty="0">
                        <a:latin typeface="Arial" panose="020B0604020202020204" pitchFamily="34" charset="0"/>
                        <a:cs typeface="Arial" panose="020B0604020202020204" pitchFamily="34" charset="0"/>
                      </a:endParaRPr>
                    </a:p>
                  </a:txBody>
                  <a:tcPr>
                    <a:cell3D prstMaterial="dkEdge">
                      <a:bevel w="25400" h="25400" prst="angle"/>
                      <a:lightRig rig="flood" dir="t"/>
                    </a:cell3D>
                    <a:solidFill>
                      <a:srgbClr val="008000"/>
                    </a:solidFill>
                  </a:tcPr>
                </a:tc>
                <a:tc>
                  <a:txBody>
                    <a:bodyPr/>
                    <a:lstStyle/>
                    <a:p>
                      <a:endParaRPr lang="en-GB" sz="1200" dirty="0">
                        <a:latin typeface="Arial" panose="020B0604020202020204" pitchFamily="34" charset="0"/>
                        <a:cs typeface="Arial" panose="020B0604020202020204" pitchFamily="34" charset="0"/>
                      </a:endParaRPr>
                    </a:p>
                  </a:txBody>
                  <a:tcPr>
                    <a:cell3D prstMaterial="dkEdge">
                      <a:bevel w="25400" h="25400" prst="angle"/>
                      <a:lightRig rig="flood" dir="t"/>
                    </a:cell3D>
                    <a:solidFill>
                      <a:srgbClr val="008000"/>
                    </a:solidFill>
                  </a:tcPr>
                </a:tc>
                <a:extLst>
                  <a:ext uri="{0D108BD9-81ED-4DB2-BD59-A6C34878D82A}">
                    <a16:rowId xmlns:a16="http://schemas.microsoft.com/office/drawing/2014/main" val="4144945946"/>
                  </a:ext>
                </a:extLst>
              </a:tr>
            </a:tbl>
          </a:graphicData>
        </a:graphic>
      </p:graphicFrame>
      <p:graphicFrame>
        <p:nvGraphicFramePr>
          <p:cNvPr id="9" name="Tabelle 8"/>
          <p:cNvGraphicFramePr>
            <a:graphicFrameLocks noGrp="1"/>
          </p:cNvGraphicFramePr>
          <p:nvPr>
            <p:extLst>
              <p:ext uri="{D42A27DB-BD31-4B8C-83A1-F6EECF244321}">
                <p14:modId xmlns:p14="http://schemas.microsoft.com/office/powerpoint/2010/main" val="871522413"/>
              </p:ext>
            </p:extLst>
          </p:nvPr>
        </p:nvGraphicFramePr>
        <p:xfrm>
          <a:off x="8166818" y="3736737"/>
          <a:ext cx="864096" cy="274320"/>
        </p:xfrm>
        <a:graphic>
          <a:graphicData uri="http://schemas.openxmlformats.org/drawingml/2006/table">
            <a:tbl>
              <a:tblPr firstRow="1" bandRow="1">
                <a:tableStyleId>{5C22544A-7EE6-4342-B048-85BDC9FD1C3A}</a:tableStyleId>
              </a:tblPr>
              <a:tblGrid>
                <a:gridCol w="288032">
                  <a:extLst>
                    <a:ext uri="{9D8B030D-6E8A-4147-A177-3AD203B41FA5}">
                      <a16:colId xmlns:a16="http://schemas.microsoft.com/office/drawing/2014/main" val="1752445138"/>
                    </a:ext>
                  </a:extLst>
                </a:gridCol>
                <a:gridCol w="288032">
                  <a:extLst>
                    <a:ext uri="{9D8B030D-6E8A-4147-A177-3AD203B41FA5}">
                      <a16:colId xmlns:a16="http://schemas.microsoft.com/office/drawing/2014/main" val="2885295059"/>
                    </a:ext>
                  </a:extLst>
                </a:gridCol>
                <a:gridCol w="288032">
                  <a:extLst>
                    <a:ext uri="{9D8B030D-6E8A-4147-A177-3AD203B41FA5}">
                      <a16:colId xmlns:a16="http://schemas.microsoft.com/office/drawing/2014/main" val="3414104929"/>
                    </a:ext>
                  </a:extLst>
                </a:gridCol>
              </a:tblGrid>
              <a:tr h="149736">
                <a:tc>
                  <a:txBody>
                    <a:bodyPr/>
                    <a:lstStyle/>
                    <a:p>
                      <a:endParaRPr lang="en-GB" sz="1200" dirty="0">
                        <a:latin typeface="Arial" panose="020B0604020202020204" pitchFamily="34" charset="0"/>
                        <a:cs typeface="Arial" panose="020B0604020202020204" pitchFamily="34" charset="0"/>
                      </a:endParaRPr>
                    </a:p>
                  </a:txBody>
                  <a:tcPr>
                    <a:cell3D prstMaterial="dkEdge">
                      <a:bevel w="25400" h="25400" prst="angle"/>
                      <a:lightRig rig="flood" dir="t"/>
                    </a:cell3D>
                    <a:solidFill>
                      <a:srgbClr val="008000"/>
                    </a:solidFill>
                  </a:tcPr>
                </a:tc>
                <a:tc>
                  <a:txBody>
                    <a:bodyPr/>
                    <a:lstStyle/>
                    <a:p>
                      <a:endParaRPr lang="en-GB" sz="1200" dirty="0">
                        <a:latin typeface="Arial" panose="020B0604020202020204" pitchFamily="34" charset="0"/>
                        <a:cs typeface="Arial" panose="020B0604020202020204" pitchFamily="34" charset="0"/>
                      </a:endParaRPr>
                    </a:p>
                  </a:txBody>
                  <a:tcPr>
                    <a:cell3D prstMaterial="dkEdge">
                      <a:bevel w="25400" h="25400" prst="angle"/>
                      <a:lightRig rig="flood" dir="t"/>
                    </a:cell3D>
                    <a:solidFill>
                      <a:srgbClr val="008000"/>
                    </a:solidFill>
                  </a:tcPr>
                </a:tc>
                <a:tc>
                  <a:txBody>
                    <a:bodyPr/>
                    <a:lstStyle/>
                    <a:p>
                      <a:endParaRPr lang="en-GB" sz="1200" dirty="0">
                        <a:latin typeface="Arial" panose="020B0604020202020204" pitchFamily="34" charset="0"/>
                        <a:cs typeface="Arial" panose="020B0604020202020204" pitchFamily="34" charset="0"/>
                      </a:endParaRPr>
                    </a:p>
                  </a:txBody>
                  <a:tcPr>
                    <a:cell3D prstMaterial="dkEdge">
                      <a:bevel w="25400" h="25400" prst="angle"/>
                      <a:lightRig rig="flood" dir="t"/>
                    </a:cell3D>
                    <a:solidFill>
                      <a:srgbClr val="008000"/>
                    </a:solidFill>
                  </a:tcPr>
                </a:tc>
                <a:extLst>
                  <a:ext uri="{0D108BD9-81ED-4DB2-BD59-A6C34878D82A}">
                    <a16:rowId xmlns:a16="http://schemas.microsoft.com/office/drawing/2014/main" val="4144945946"/>
                  </a:ext>
                </a:extLst>
              </a:tr>
            </a:tbl>
          </a:graphicData>
        </a:graphic>
      </p:graphicFrame>
      <p:graphicFrame>
        <p:nvGraphicFramePr>
          <p:cNvPr id="11" name="Tabelle 10"/>
          <p:cNvGraphicFramePr>
            <a:graphicFrameLocks noGrp="1"/>
          </p:cNvGraphicFramePr>
          <p:nvPr>
            <p:extLst>
              <p:ext uri="{D42A27DB-BD31-4B8C-83A1-F6EECF244321}">
                <p14:modId xmlns:p14="http://schemas.microsoft.com/office/powerpoint/2010/main" val="3971769384"/>
              </p:ext>
            </p:extLst>
          </p:nvPr>
        </p:nvGraphicFramePr>
        <p:xfrm>
          <a:off x="8193234" y="4371950"/>
          <a:ext cx="864096" cy="274320"/>
        </p:xfrm>
        <a:graphic>
          <a:graphicData uri="http://schemas.openxmlformats.org/drawingml/2006/table">
            <a:tbl>
              <a:tblPr firstRow="1" bandRow="1">
                <a:tableStyleId>{5C22544A-7EE6-4342-B048-85BDC9FD1C3A}</a:tableStyleId>
              </a:tblPr>
              <a:tblGrid>
                <a:gridCol w="288032">
                  <a:extLst>
                    <a:ext uri="{9D8B030D-6E8A-4147-A177-3AD203B41FA5}">
                      <a16:colId xmlns:a16="http://schemas.microsoft.com/office/drawing/2014/main" val="1752445138"/>
                    </a:ext>
                  </a:extLst>
                </a:gridCol>
                <a:gridCol w="288032">
                  <a:extLst>
                    <a:ext uri="{9D8B030D-6E8A-4147-A177-3AD203B41FA5}">
                      <a16:colId xmlns:a16="http://schemas.microsoft.com/office/drawing/2014/main" val="2885295059"/>
                    </a:ext>
                  </a:extLst>
                </a:gridCol>
                <a:gridCol w="288032">
                  <a:extLst>
                    <a:ext uri="{9D8B030D-6E8A-4147-A177-3AD203B41FA5}">
                      <a16:colId xmlns:a16="http://schemas.microsoft.com/office/drawing/2014/main" val="3414104929"/>
                    </a:ext>
                  </a:extLst>
                </a:gridCol>
              </a:tblGrid>
              <a:tr h="149736">
                <a:tc>
                  <a:txBody>
                    <a:bodyPr/>
                    <a:lstStyle/>
                    <a:p>
                      <a:endParaRPr lang="en-GB" sz="1200" dirty="0">
                        <a:latin typeface="Arial" panose="020B0604020202020204" pitchFamily="34" charset="0"/>
                        <a:cs typeface="Arial" panose="020B0604020202020204" pitchFamily="34" charset="0"/>
                      </a:endParaRPr>
                    </a:p>
                  </a:txBody>
                  <a:tcPr>
                    <a:cell3D prstMaterial="dkEdge">
                      <a:bevel w="25400" h="25400" prst="angle"/>
                      <a:lightRig rig="flood" dir="t"/>
                    </a:cell3D>
                    <a:solidFill>
                      <a:srgbClr val="008000"/>
                    </a:solidFill>
                  </a:tcPr>
                </a:tc>
                <a:tc>
                  <a:txBody>
                    <a:bodyPr/>
                    <a:lstStyle/>
                    <a:p>
                      <a:endParaRPr lang="en-GB" sz="1200" dirty="0">
                        <a:latin typeface="Arial" panose="020B0604020202020204" pitchFamily="34" charset="0"/>
                        <a:cs typeface="Arial" panose="020B0604020202020204" pitchFamily="34" charset="0"/>
                      </a:endParaRPr>
                    </a:p>
                  </a:txBody>
                  <a:tcPr>
                    <a:cell3D prstMaterial="dkEdge">
                      <a:bevel w="25400" h="25400" prst="angle"/>
                      <a:lightRig rig="flood" dir="t"/>
                    </a:cell3D>
                    <a:solidFill>
                      <a:srgbClr val="008000"/>
                    </a:solidFill>
                  </a:tcPr>
                </a:tc>
                <a:tc>
                  <a:txBody>
                    <a:bodyPr/>
                    <a:lstStyle/>
                    <a:p>
                      <a:endParaRPr lang="en-GB" sz="1200" dirty="0">
                        <a:latin typeface="Arial" panose="020B0604020202020204" pitchFamily="34" charset="0"/>
                        <a:cs typeface="Arial" panose="020B0604020202020204" pitchFamily="34" charset="0"/>
                      </a:endParaRPr>
                    </a:p>
                  </a:txBody>
                  <a:tcPr>
                    <a:cell3D prstMaterial="dkEdge">
                      <a:bevel w="25400" h="25400" prst="angle"/>
                      <a:lightRig rig="flood" dir="t"/>
                    </a:cell3D>
                    <a:solidFill>
                      <a:srgbClr val="FFFF00"/>
                    </a:solidFill>
                  </a:tcPr>
                </a:tc>
                <a:extLst>
                  <a:ext uri="{0D108BD9-81ED-4DB2-BD59-A6C34878D82A}">
                    <a16:rowId xmlns:a16="http://schemas.microsoft.com/office/drawing/2014/main" val="4144945946"/>
                  </a:ext>
                </a:extLst>
              </a:tr>
            </a:tbl>
          </a:graphicData>
        </a:graphic>
      </p:graphicFrame>
      <p:graphicFrame>
        <p:nvGraphicFramePr>
          <p:cNvPr id="12" name="Tabelle 11"/>
          <p:cNvGraphicFramePr>
            <a:graphicFrameLocks noGrp="1"/>
          </p:cNvGraphicFramePr>
          <p:nvPr>
            <p:extLst>
              <p:ext uri="{D42A27DB-BD31-4B8C-83A1-F6EECF244321}">
                <p14:modId xmlns:p14="http://schemas.microsoft.com/office/powerpoint/2010/main" val="3473524780"/>
              </p:ext>
            </p:extLst>
          </p:nvPr>
        </p:nvGraphicFramePr>
        <p:xfrm>
          <a:off x="8166818" y="1276459"/>
          <a:ext cx="864096" cy="274320"/>
        </p:xfrm>
        <a:graphic>
          <a:graphicData uri="http://schemas.openxmlformats.org/drawingml/2006/table">
            <a:tbl>
              <a:tblPr firstRow="1" bandRow="1">
                <a:tableStyleId>{5C22544A-7EE6-4342-B048-85BDC9FD1C3A}</a:tableStyleId>
              </a:tblPr>
              <a:tblGrid>
                <a:gridCol w="288032">
                  <a:extLst>
                    <a:ext uri="{9D8B030D-6E8A-4147-A177-3AD203B41FA5}">
                      <a16:colId xmlns:a16="http://schemas.microsoft.com/office/drawing/2014/main" val="1752445138"/>
                    </a:ext>
                  </a:extLst>
                </a:gridCol>
                <a:gridCol w="288032">
                  <a:extLst>
                    <a:ext uri="{9D8B030D-6E8A-4147-A177-3AD203B41FA5}">
                      <a16:colId xmlns:a16="http://schemas.microsoft.com/office/drawing/2014/main" val="2885295059"/>
                    </a:ext>
                  </a:extLst>
                </a:gridCol>
                <a:gridCol w="288032">
                  <a:extLst>
                    <a:ext uri="{9D8B030D-6E8A-4147-A177-3AD203B41FA5}">
                      <a16:colId xmlns:a16="http://schemas.microsoft.com/office/drawing/2014/main" val="3414104929"/>
                    </a:ext>
                  </a:extLst>
                </a:gridCol>
              </a:tblGrid>
              <a:tr h="149736">
                <a:tc>
                  <a:txBody>
                    <a:bodyPr/>
                    <a:lstStyle/>
                    <a:p>
                      <a:endParaRPr lang="en-GB" sz="1200" dirty="0">
                        <a:latin typeface="Arial" panose="020B0604020202020204" pitchFamily="34" charset="0"/>
                        <a:cs typeface="Arial" panose="020B0604020202020204" pitchFamily="34" charset="0"/>
                      </a:endParaRPr>
                    </a:p>
                  </a:txBody>
                  <a:tcPr>
                    <a:cell3D prstMaterial="dkEdge">
                      <a:bevel w="25400" h="25400" prst="angle"/>
                      <a:lightRig rig="flood" dir="t"/>
                    </a:cell3D>
                    <a:solidFill>
                      <a:srgbClr val="008000"/>
                    </a:solidFill>
                  </a:tcPr>
                </a:tc>
                <a:tc>
                  <a:txBody>
                    <a:bodyPr/>
                    <a:lstStyle/>
                    <a:p>
                      <a:endParaRPr lang="en-GB" sz="1200" dirty="0">
                        <a:latin typeface="Arial" panose="020B0604020202020204" pitchFamily="34" charset="0"/>
                        <a:cs typeface="Arial" panose="020B0604020202020204" pitchFamily="34" charset="0"/>
                      </a:endParaRPr>
                    </a:p>
                  </a:txBody>
                  <a:tcPr>
                    <a:cell3D prstMaterial="dkEdge">
                      <a:bevel w="25400" h="25400" prst="angle"/>
                      <a:lightRig rig="flood" dir="t"/>
                    </a:cell3D>
                    <a:solidFill>
                      <a:srgbClr val="008000"/>
                    </a:solidFill>
                  </a:tcPr>
                </a:tc>
                <a:tc>
                  <a:txBody>
                    <a:bodyPr/>
                    <a:lstStyle/>
                    <a:p>
                      <a:endParaRPr lang="en-GB" sz="1200" dirty="0">
                        <a:latin typeface="Arial" panose="020B0604020202020204" pitchFamily="34" charset="0"/>
                        <a:cs typeface="Arial" panose="020B0604020202020204" pitchFamily="34" charset="0"/>
                      </a:endParaRPr>
                    </a:p>
                  </a:txBody>
                  <a:tcPr>
                    <a:cell3D prstMaterial="dkEdge">
                      <a:bevel w="25400" h="25400" prst="angle"/>
                      <a:lightRig rig="flood" dir="t"/>
                    </a:cell3D>
                    <a:solidFill>
                      <a:srgbClr val="FFFF00"/>
                    </a:solidFill>
                  </a:tcPr>
                </a:tc>
                <a:extLst>
                  <a:ext uri="{0D108BD9-81ED-4DB2-BD59-A6C34878D82A}">
                    <a16:rowId xmlns:a16="http://schemas.microsoft.com/office/drawing/2014/main" val="4144945946"/>
                  </a:ext>
                </a:extLst>
              </a:tr>
            </a:tbl>
          </a:graphicData>
        </a:graphic>
      </p:graphicFrame>
      <p:sp>
        <p:nvSpPr>
          <p:cNvPr id="13" name="Plus 12"/>
          <p:cNvSpPr/>
          <p:nvPr/>
        </p:nvSpPr>
        <p:spPr>
          <a:xfrm>
            <a:off x="7728794" y="3194104"/>
            <a:ext cx="388316" cy="359129"/>
          </a:xfrm>
          <a:prstGeom prst="mathPlus">
            <a:avLst/>
          </a:prstGeom>
          <a:solidFill>
            <a:srgbClr val="008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feld 13"/>
          <p:cNvSpPr txBox="1"/>
          <p:nvPr/>
        </p:nvSpPr>
        <p:spPr>
          <a:xfrm>
            <a:off x="8100392" y="3162153"/>
            <a:ext cx="1082329" cy="461665"/>
          </a:xfrm>
          <a:prstGeom prst="rect">
            <a:avLst/>
          </a:prstGeom>
          <a:noFill/>
        </p:spPr>
        <p:txBody>
          <a:bodyPr wrap="square" rtlCol="0">
            <a:spAutoFit/>
          </a:bodyPr>
          <a:lstStyle/>
          <a:p>
            <a:r>
              <a:rPr lang="en-GB" sz="1200" b="1" dirty="0" smtClean="0">
                <a:latin typeface="Arial" panose="020B0604020202020204" pitchFamily="34" charset="0"/>
                <a:cs typeface="Arial" panose="020B0604020202020204" pitchFamily="34" charset="0"/>
              </a:rPr>
              <a:t>EIRON </a:t>
            </a:r>
          </a:p>
          <a:p>
            <a:r>
              <a:rPr lang="en-GB" sz="1200" dirty="0" smtClean="0">
                <a:latin typeface="Arial" panose="020B0604020202020204" pitchFamily="34" charset="0"/>
                <a:cs typeface="Arial" panose="020B0604020202020204" pitchFamily="34" charset="0"/>
              </a:rPr>
              <a:t>toy-model</a:t>
            </a:r>
            <a:endParaRPr lang="en-GB" sz="1200" dirty="0">
              <a:latin typeface="Arial" panose="020B0604020202020204" pitchFamily="34" charset="0"/>
              <a:cs typeface="Arial" panose="020B0604020202020204" pitchFamily="34" charset="0"/>
            </a:endParaRPr>
          </a:p>
        </p:txBody>
      </p:sp>
      <p:sp>
        <p:nvSpPr>
          <p:cNvPr id="15" name="Textfeld 14"/>
          <p:cNvSpPr txBox="1"/>
          <p:nvPr/>
        </p:nvSpPr>
        <p:spPr>
          <a:xfrm>
            <a:off x="7812360" y="2425211"/>
            <a:ext cx="1331640" cy="276999"/>
          </a:xfrm>
          <a:prstGeom prst="rect">
            <a:avLst/>
          </a:prstGeom>
          <a:noFill/>
        </p:spPr>
        <p:txBody>
          <a:bodyPr wrap="square" rtlCol="0">
            <a:spAutoFit/>
          </a:bodyPr>
          <a:lstStyle/>
          <a:p>
            <a:r>
              <a:rPr lang="en-GB" sz="1200" i="1" dirty="0" smtClean="0">
                <a:latin typeface="Arial" panose="020B0604020202020204" pitchFamily="34" charset="0"/>
                <a:cs typeface="Arial" panose="020B0604020202020204" pitchFamily="34" charset="0"/>
              </a:rPr>
              <a:t>Goals redefined</a:t>
            </a:r>
            <a:endParaRPr lang="en-GB" sz="12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393550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a:spLocks noGrp="1"/>
          </p:cNvSpPr>
          <p:nvPr>
            <p:ph type="title"/>
          </p:nvPr>
        </p:nvSpPr>
        <p:spPr/>
        <p:txBody>
          <a:bodyPr/>
          <a:lstStyle/>
          <a:p>
            <a:r>
              <a:rPr lang="en-GB" sz="2800" dirty="0" smtClean="0">
                <a:solidFill>
                  <a:srgbClr val="C00000"/>
                </a:solidFill>
              </a:rPr>
              <a:t>TSVV-5: IMS WP for 2023 </a:t>
            </a:r>
            <a:r>
              <a:rPr lang="en-GB" sz="2800" b="0" i="1" dirty="0" smtClean="0"/>
              <a:t>(still ongoing!..) </a:t>
            </a:r>
            <a:endParaRPr lang="de-DE" sz="2800" b="0" i="1" dirty="0"/>
          </a:p>
        </p:txBody>
      </p:sp>
      <p:sp>
        <p:nvSpPr>
          <p:cNvPr id="10" name="Rechteck 9"/>
          <p:cNvSpPr/>
          <p:nvPr/>
        </p:nvSpPr>
        <p:spPr>
          <a:xfrm>
            <a:off x="107504" y="577922"/>
            <a:ext cx="6480720" cy="3046988"/>
          </a:xfrm>
          <a:prstGeom prst="rect">
            <a:avLst/>
          </a:prstGeom>
          <a:ln>
            <a:solidFill>
              <a:schemeClr val="bg1"/>
            </a:solidFill>
          </a:ln>
        </p:spPr>
        <p:txBody>
          <a:bodyPr wrap="square">
            <a:spAutoFit/>
          </a:bodyPr>
          <a:lstStyle/>
          <a:p>
            <a:pPr marL="285750" indent="-285750">
              <a:buFont typeface="Arial" panose="020B0604020202020204" pitchFamily="34" charset="0"/>
              <a:buChar char="•"/>
            </a:pPr>
            <a:r>
              <a:rPr lang="en-GB" sz="1200" dirty="0">
                <a:solidFill>
                  <a:srgbClr val="000000"/>
                </a:solidFill>
                <a:latin typeface="Arial" panose="020B0604020202020204" pitchFamily="34" charset="0"/>
                <a:cs typeface="Arial" panose="020B0604020202020204" pitchFamily="34" charset="0"/>
              </a:rPr>
              <a:t>Begin with development of the universal framework for the CFD-EIRENE and other interfaces (e.g. with codes inside TSVV-3, 4, 7). </a:t>
            </a:r>
            <a:r>
              <a:rPr lang="en-GB" sz="1200" dirty="0">
                <a:solidFill>
                  <a:srgbClr val="C00000"/>
                </a:solidFill>
                <a:latin typeface="Arial" panose="020B0604020202020204" pitchFamily="34" charset="0"/>
                <a:cs typeface="Arial" panose="020B0604020202020204" pitchFamily="34" charset="0"/>
              </a:rPr>
              <a:t>Demonstrate workable schemes </a:t>
            </a:r>
            <a:r>
              <a:rPr lang="en-GB" sz="1200" dirty="0">
                <a:solidFill>
                  <a:srgbClr val="000000"/>
                </a:solidFill>
                <a:latin typeface="Arial" panose="020B0604020202020204" pitchFamily="34" charset="0"/>
                <a:cs typeface="Arial" panose="020B0604020202020204" pitchFamily="34" charset="0"/>
              </a:rPr>
              <a:t>on particular examples.</a:t>
            </a:r>
            <a:br>
              <a:rPr lang="en-GB" sz="1200" dirty="0">
                <a:solidFill>
                  <a:srgbClr val="000000"/>
                </a:solidFill>
                <a:latin typeface="Arial" panose="020B0604020202020204" pitchFamily="34" charset="0"/>
                <a:cs typeface="Arial" panose="020B0604020202020204" pitchFamily="34" charset="0"/>
              </a:rPr>
            </a:br>
            <a:endParaRPr lang="en-GB" sz="1200" dirty="0">
              <a:solidFill>
                <a:srgbClr val="00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200" dirty="0">
                <a:solidFill>
                  <a:srgbClr val="000000"/>
                </a:solidFill>
                <a:latin typeface="Arial" panose="020B0604020202020204" pitchFamily="34" charset="0"/>
                <a:cs typeface="Arial" panose="020B0604020202020204" pitchFamily="34" charset="0"/>
              </a:rPr>
              <a:t>Provide adjoint (AD) approach in Eirene through interfacing with Tapenade in for-/back- ward AD mode. Assess bottlenecks for use of AD with EIRENE, focusing on the context of SOLPS-ITER.</a:t>
            </a:r>
            <a:br>
              <a:rPr lang="en-GB" sz="1200" dirty="0">
                <a:solidFill>
                  <a:srgbClr val="000000"/>
                </a:solidFill>
                <a:latin typeface="Arial" panose="020B0604020202020204" pitchFamily="34" charset="0"/>
                <a:cs typeface="Arial" panose="020B0604020202020204" pitchFamily="34" charset="0"/>
              </a:rPr>
            </a:br>
            <a:endParaRPr lang="en-GB" sz="1200" dirty="0">
              <a:solidFill>
                <a:srgbClr val="00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200" dirty="0">
                <a:solidFill>
                  <a:srgbClr val="000000"/>
                </a:solidFill>
                <a:latin typeface="Arial" panose="020B0604020202020204" pitchFamily="34" charset="0"/>
                <a:cs typeface="Arial" panose="020B0604020202020204" pitchFamily="34" charset="0"/>
              </a:rPr>
              <a:t>Demonstrate time-dependent simulations for the new modular code including the new features (FKH, CRMs). Consider algorithmic improvements (including theory work if needed) to optimise the performance for the </a:t>
            </a:r>
            <a:r>
              <a:rPr lang="en-GB" sz="1200" dirty="0">
                <a:solidFill>
                  <a:srgbClr val="C00000"/>
                </a:solidFill>
                <a:latin typeface="Arial" panose="020B0604020202020204" pitchFamily="34" charset="0"/>
                <a:cs typeface="Arial" panose="020B0604020202020204" pitchFamily="34" charset="0"/>
              </a:rPr>
              <a:t>time-dependent runs</a:t>
            </a:r>
            <a:r>
              <a:rPr lang="en-GB" sz="1200" dirty="0">
                <a:solidFill>
                  <a:srgbClr val="000000"/>
                </a:solidFill>
                <a:latin typeface="Arial" panose="020B0604020202020204" pitchFamily="34" charset="0"/>
                <a:cs typeface="Arial" panose="020B0604020202020204" pitchFamily="34" charset="0"/>
              </a:rPr>
              <a:t>.</a:t>
            </a:r>
            <a:br>
              <a:rPr lang="en-GB" sz="1200" dirty="0">
                <a:solidFill>
                  <a:srgbClr val="000000"/>
                </a:solidFill>
                <a:latin typeface="Arial" panose="020B0604020202020204" pitchFamily="34" charset="0"/>
                <a:cs typeface="Arial" panose="020B0604020202020204" pitchFamily="34" charset="0"/>
              </a:rPr>
            </a:br>
            <a:endParaRPr lang="en-GB" sz="1200" dirty="0">
              <a:solidFill>
                <a:srgbClr val="00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200" dirty="0">
                <a:solidFill>
                  <a:srgbClr val="000000"/>
                </a:solidFill>
                <a:latin typeface="Arial" panose="020B0604020202020204" pitchFamily="34" charset="0"/>
                <a:cs typeface="Arial" panose="020B0604020202020204" pitchFamily="34" charset="0"/>
              </a:rPr>
              <a:t>Apply modular EIRENE-NGM with the new version FEM for the FW to MAGNUM-PSI: simulate MAGMUM-PSI plasmas with various degree of detachment as independent snap shots. Validate those with spectroscopy and other diagnostics. Assess performance and other requirements for related </a:t>
            </a:r>
            <a:r>
              <a:rPr lang="en-GB" sz="1200" dirty="0">
                <a:solidFill>
                  <a:srgbClr val="C00000"/>
                </a:solidFill>
                <a:latin typeface="Arial" panose="020B0604020202020204" pitchFamily="34" charset="0"/>
                <a:cs typeface="Arial" panose="020B0604020202020204" pitchFamily="34" charset="0"/>
              </a:rPr>
              <a:t>time-dependent runs</a:t>
            </a:r>
            <a:r>
              <a:rPr lang="en-GB" sz="1200" dirty="0">
                <a:solidFill>
                  <a:srgbClr val="000000"/>
                </a:solidFill>
                <a:latin typeface="Arial" panose="020B0604020202020204" pitchFamily="34" charset="0"/>
                <a:cs typeface="Arial" panose="020B0604020202020204" pitchFamily="34" charset="0"/>
              </a:rPr>
              <a:t>.</a:t>
            </a:r>
            <a:endParaRPr lang="en-GB" sz="1200" b="0" i="0" dirty="0">
              <a:solidFill>
                <a:srgbClr val="000000"/>
              </a:solidFill>
              <a:effectLst/>
              <a:latin typeface="Arial" panose="020B0604020202020204" pitchFamily="34" charset="0"/>
              <a:cs typeface="Arial" panose="020B0604020202020204" pitchFamily="34" charset="0"/>
            </a:endParaRPr>
          </a:p>
        </p:txBody>
      </p:sp>
      <p:graphicFrame>
        <p:nvGraphicFramePr>
          <p:cNvPr id="4" name="Tabelle 3"/>
          <p:cNvGraphicFramePr>
            <a:graphicFrameLocks noGrp="1"/>
          </p:cNvGraphicFramePr>
          <p:nvPr>
            <p:extLst>
              <p:ext uri="{D42A27DB-BD31-4B8C-83A1-F6EECF244321}">
                <p14:modId xmlns:p14="http://schemas.microsoft.com/office/powerpoint/2010/main" val="2349578964"/>
              </p:ext>
            </p:extLst>
          </p:nvPr>
        </p:nvGraphicFramePr>
        <p:xfrm>
          <a:off x="8172473" y="679356"/>
          <a:ext cx="864096" cy="274320"/>
        </p:xfrm>
        <a:graphic>
          <a:graphicData uri="http://schemas.openxmlformats.org/drawingml/2006/table">
            <a:tbl>
              <a:tblPr firstRow="1" bandRow="1">
                <a:tableStyleId>{5C22544A-7EE6-4342-B048-85BDC9FD1C3A}</a:tableStyleId>
              </a:tblPr>
              <a:tblGrid>
                <a:gridCol w="288032">
                  <a:extLst>
                    <a:ext uri="{9D8B030D-6E8A-4147-A177-3AD203B41FA5}">
                      <a16:colId xmlns:a16="http://schemas.microsoft.com/office/drawing/2014/main" val="1752445138"/>
                    </a:ext>
                  </a:extLst>
                </a:gridCol>
                <a:gridCol w="288032">
                  <a:extLst>
                    <a:ext uri="{9D8B030D-6E8A-4147-A177-3AD203B41FA5}">
                      <a16:colId xmlns:a16="http://schemas.microsoft.com/office/drawing/2014/main" val="2885295059"/>
                    </a:ext>
                  </a:extLst>
                </a:gridCol>
                <a:gridCol w="288032">
                  <a:extLst>
                    <a:ext uri="{9D8B030D-6E8A-4147-A177-3AD203B41FA5}">
                      <a16:colId xmlns:a16="http://schemas.microsoft.com/office/drawing/2014/main" val="3414104929"/>
                    </a:ext>
                  </a:extLst>
                </a:gridCol>
              </a:tblGrid>
              <a:tr h="149736">
                <a:tc>
                  <a:txBody>
                    <a:bodyPr/>
                    <a:lstStyle/>
                    <a:p>
                      <a:endParaRPr lang="en-GB" sz="1200" dirty="0">
                        <a:latin typeface="Arial" panose="020B0604020202020204" pitchFamily="34" charset="0"/>
                        <a:cs typeface="Arial" panose="020B0604020202020204" pitchFamily="34" charset="0"/>
                      </a:endParaRPr>
                    </a:p>
                  </a:txBody>
                  <a:tcPr>
                    <a:cell3D prstMaterial="dkEdge">
                      <a:bevel w="25400" h="25400" prst="angle"/>
                      <a:lightRig rig="flood" dir="t"/>
                    </a:cell3D>
                    <a:solidFill>
                      <a:srgbClr val="FFFF00"/>
                    </a:solidFill>
                  </a:tcPr>
                </a:tc>
                <a:tc>
                  <a:txBody>
                    <a:bodyPr/>
                    <a:lstStyle/>
                    <a:p>
                      <a:endParaRPr lang="en-GB" sz="1200" dirty="0">
                        <a:latin typeface="Arial" panose="020B0604020202020204" pitchFamily="34" charset="0"/>
                        <a:cs typeface="Arial" panose="020B0604020202020204" pitchFamily="34" charset="0"/>
                      </a:endParaRPr>
                    </a:p>
                  </a:txBody>
                  <a:tcPr>
                    <a:cell3D prstMaterial="dkEdge">
                      <a:bevel w="25400" h="25400" prst="angle"/>
                      <a:lightRig rig="flood" dir="t"/>
                    </a:cell3D>
                    <a:solidFill>
                      <a:srgbClr val="FFFF00"/>
                    </a:solidFill>
                  </a:tcPr>
                </a:tc>
                <a:tc>
                  <a:txBody>
                    <a:bodyPr/>
                    <a:lstStyle/>
                    <a:p>
                      <a:endParaRPr lang="en-GB" sz="1200" dirty="0">
                        <a:solidFill>
                          <a:srgbClr val="C00000"/>
                        </a:solidFill>
                        <a:latin typeface="Arial" panose="020B0604020202020204" pitchFamily="34" charset="0"/>
                        <a:cs typeface="Arial" panose="020B0604020202020204" pitchFamily="34" charset="0"/>
                      </a:endParaRPr>
                    </a:p>
                  </a:txBody>
                  <a:tcPr>
                    <a:cell3D prstMaterial="dkEdge">
                      <a:bevel w="25400" h="25400" prst="angle"/>
                      <a:lightRig rig="flood" dir="t"/>
                    </a:cell3D>
                    <a:solidFill>
                      <a:srgbClr val="C00000"/>
                    </a:solidFill>
                  </a:tcPr>
                </a:tc>
                <a:extLst>
                  <a:ext uri="{0D108BD9-81ED-4DB2-BD59-A6C34878D82A}">
                    <a16:rowId xmlns:a16="http://schemas.microsoft.com/office/drawing/2014/main" val="4144945946"/>
                  </a:ext>
                </a:extLst>
              </a:tr>
            </a:tbl>
          </a:graphicData>
        </a:graphic>
      </p:graphicFrame>
      <p:graphicFrame>
        <p:nvGraphicFramePr>
          <p:cNvPr id="6" name="Tabelle 5"/>
          <p:cNvGraphicFramePr>
            <a:graphicFrameLocks noGrp="1"/>
          </p:cNvGraphicFramePr>
          <p:nvPr>
            <p:extLst>
              <p:ext uri="{D42A27DB-BD31-4B8C-83A1-F6EECF244321}">
                <p14:modId xmlns:p14="http://schemas.microsoft.com/office/powerpoint/2010/main" val="1655048648"/>
              </p:ext>
            </p:extLst>
          </p:nvPr>
        </p:nvGraphicFramePr>
        <p:xfrm>
          <a:off x="8172400" y="2139702"/>
          <a:ext cx="864096" cy="274320"/>
        </p:xfrm>
        <a:graphic>
          <a:graphicData uri="http://schemas.openxmlformats.org/drawingml/2006/table">
            <a:tbl>
              <a:tblPr firstRow="1" bandRow="1">
                <a:tableStyleId>{5C22544A-7EE6-4342-B048-85BDC9FD1C3A}</a:tableStyleId>
              </a:tblPr>
              <a:tblGrid>
                <a:gridCol w="288032">
                  <a:extLst>
                    <a:ext uri="{9D8B030D-6E8A-4147-A177-3AD203B41FA5}">
                      <a16:colId xmlns:a16="http://schemas.microsoft.com/office/drawing/2014/main" val="1752445138"/>
                    </a:ext>
                  </a:extLst>
                </a:gridCol>
                <a:gridCol w="288032">
                  <a:extLst>
                    <a:ext uri="{9D8B030D-6E8A-4147-A177-3AD203B41FA5}">
                      <a16:colId xmlns:a16="http://schemas.microsoft.com/office/drawing/2014/main" val="2885295059"/>
                    </a:ext>
                  </a:extLst>
                </a:gridCol>
                <a:gridCol w="288032">
                  <a:extLst>
                    <a:ext uri="{9D8B030D-6E8A-4147-A177-3AD203B41FA5}">
                      <a16:colId xmlns:a16="http://schemas.microsoft.com/office/drawing/2014/main" val="3414104929"/>
                    </a:ext>
                  </a:extLst>
                </a:gridCol>
              </a:tblGrid>
              <a:tr h="149736">
                <a:tc>
                  <a:txBody>
                    <a:bodyPr/>
                    <a:lstStyle/>
                    <a:p>
                      <a:endParaRPr lang="en-GB" sz="1200" dirty="0">
                        <a:latin typeface="Arial" panose="020B0604020202020204" pitchFamily="34" charset="0"/>
                        <a:cs typeface="Arial" panose="020B0604020202020204" pitchFamily="34" charset="0"/>
                      </a:endParaRPr>
                    </a:p>
                  </a:txBody>
                  <a:tcPr>
                    <a:cell3D prstMaterial="dkEdge">
                      <a:bevel w="25400" h="25400" prst="angle"/>
                      <a:lightRig rig="flood" dir="t"/>
                    </a:cell3D>
                    <a:solidFill>
                      <a:srgbClr val="FFFF00"/>
                    </a:solidFill>
                  </a:tcPr>
                </a:tc>
                <a:tc>
                  <a:txBody>
                    <a:bodyPr/>
                    <a:lstStyle/>
                    <a:p>
                      <a:endParaRPr lang="en-GB" sz="1200" dirty="0">
                        <a:latin typeface="Arial" panose="020B0604020202020204" pitchFamily="34" charset="0"/>
                        <a:cs typeface="Arial" panose="020B0604020202020204" pitchFamily="34" charset="0"/>
                      </a:endParaRPr>
                    </a:p>
                  </a:txBody>
                  <a:tcPr>
                    <a:cell3D prstMaterial="dkEdge">
                      <a:bevel w="25400" h="25400" prst="angle"/>
                      <a:lightRig rig="flood" dir="t"/>
                    </a:cell3D>
                    <a:solidFill>
                      <a:srgbClr val="FFFF00"/>
                    </a:solidFill>
                  </a:tcPr>
                </a:tc>
                <a:tc>
                  <a:txBody>
                    <a:bodyPr/>
                    <a:lstStyle/>
                    <a:p>
                      <a:endParaRPr lang="en-GB" sz="1200" dirty="0">
                        <a:latin typeface="Arial" panose="020B0604020202020204" pitchFamily="34" charset="0"/>
                        <a:cs typeface="Arial" panose="020B0604020202020204" pitchFamily="34" charset="0"/>
                      </a:endParaRPr>
                    </a:p>
                  </a:txBody>
                  <a:tcPr>
                    <a:cell3D prstMaterial="dkEdge">
                      <a:bevel w="25400" h="25400" prst="angle"/>
                      <a:lightRig rig="flood" dir="t"/>
                    </a:cell3D>
                    <a:solidFill>
                      <a:srgbClr val="C00000"/>
                    </a:solidFill>
                  </a:tcPr>
                </a:tc>
                <a:extLst>
                  <a:ext uri="{0D108BD9-81ED-4DB2-BD59-A6C34878D82A}">
                    <a16:rowId xmlns:a16="http://schemas.microsoft.com/office/drawing/2014/main" val="4144945946"/>
                  </a:ext>
                </a:extLst>
              </a:tr>
            </a:tbl>
          </a:graphicData>
        </a:graphic>
      </p:graphicFrame>
      <p:graphicFrame>
        <p:nvGraphicFramePr>
          <p:cNvPr id="7" name="Tabelle 6"/>
          <p:cNvGraphicFramePr>
            <a:graphicFrameLocks noGrp="1"/>
          </p:cNvGraphicFramePr>
          <p:nvPr>
            <p:extLst>
              <p:ext uri="{D42A27DB-BD31-4B8C-83A1-F6EECF244321}">
                <p14:modId xmlns:p14="http://schemas.microsoft.com/office/powerpoint/2010/main" val="1320927630"/>
              </p:ext>
            </p:extLst>
          </p:nvPr>
        </p:nvGraphicFramePr>
        <p:xfrm>
          <a:off x="8166818" y="2919784"/>
          <a:ext cx="864096" cy="274320"/>
        </p:xfrm>
        <a:graphic>
          <a:graphicData uri="http://schemas.openxmlformats.org/drawingml/2006/table">
            <a:tbl>
              <a:tblPr firstRow="1" bandRow="1">
                <a:tableStyleId>{5C22544A-7EE6-4342-B048-85BDC9FD1C3A}</a:tableStyleId>
              </a:tblPr>
              <a:tblGrid>
                <a:gridCol w="288032">
                  <a:extLst>
                    <a:ext uri="{9D8B030D-6E8A-4147-A177-3AD203B41FA5}">
                      <a16:colId xmlns:a16="http://schemas.microsoft.com/office/drawing/2014/main" val="1752445138"/>
                    </a:ext>
                  </a:extLst>
                </a:gridCol>
                <a:gridCol w="288032">
                  <a:extLst>
                    <a:ext uri="{9D8B030D-6E8A-4147-A177-3AD203B41FA5}">
                      <a16:colId xmlns:a16="http://schemas.microsoft.com/office/drawing/2014/main" val="2885295059"/>
                    </a:ext>
                  </a:extLst>
                </a:gridCol>
                <a:gridCol w="288032">
                  <a:extLst>
                    <a:ext uri="{9D8B030D-6E8A-4147-A177-3AD203B41FA5}">
                      <a16:colId xmlns:a16="http://schemas.microsoft.com/office/drawing/2014/main" val="3414104929"/>
                    </a:ext>
                  </a:extLst>
                </a:gridCol>
              </a:tblGrid>
              <a:tr h="149736">
                <a:tc>
                  <a:txBody>
                    <a:bodyPr/>
                    <a:lstStyle/>
                    <a:p>
                      <a:endParaRPr lang="en-GB" sz="1200" dirty="0">
                        <a:latin typeface="Arial" panose="020B0604020202020204" pitchFamily="34" charset="0"/>
                        <a:cs typeface="Arial" panose="020B0604020202020204" pitchFamily="34" charset="0"/>
                      </a:endParaRPr>
                    </a:p>
                  </a:txBody>
                  <a:tcPr>
                    <a:cell3D prstMaterial="dkEdge">
                      <a:bevel w="25400" h="25400" prst="angle"/>
                      <a:lightRig rig="flood" dir="t"/>
                    </a:cell3D>
                    <a:solidFill>
                      <a:srgbClr val="008000"/>
                    </a:solidFill>
                  </a:tcPr>
                </a:tc>
                <a:tc>
                  <a:txBody>
                    <a:bodyPr/>
                    <a:lstStyle/>
                    <a:p>
                      <a:endParaRPr lang="en-GB" sz="1200" dirty="0">
                        <a:latin typeface="Arial" panose="020B0604020202020204" pitchFamily="34" charset="0"/>
                        <a:cs typeface="Arial" panose="020B0604020202020204" pitchFamily="34" charset="0"/>
                      </a:endParaRPr>
                    </a:p>
                  </a:txBody>
                  <a:tcPr>
                    <a:cell3D prstMaterial="dkEdge">
                      <a:bevel w="25400" h="25400" prst="angle"/>
                      <a:lightRig rig="flood" dir="t"/>
                    </a:cell3D>
                    <a:solidFill>
                      <a:srgbClr val="FFFF00"/>
                    </a:solidFill>
                  </a:tcPr>
                </a:tc>
                <a:tc>
                  <a:txBody>
                    <a:bodyPr/>
                    <a:lstStyle/>
                    <a:p>
                      <a:endParaRPr lang="en-GB" sz="1200" dirty="0">
                        <a:latin typeface="Arial" panose="020B0604020202020204" pitchFamily="34" charset="0"/>
                        <a:cs typeface="Arial" panose="020B0604020202020204" pitchFamily="34" charset="0"/>
                      </a:endParaRPr>
                    </a:p>
                  </a:txBody>
                  <a:tcPr>
                    <a:cell3D prstMaterial="dkEdge">
                      <a:bevel w="25400" h="25400" prst="angle"/>
                      <a:lightRig rig="flood" dir="t"/>
                    </a:cell3D>
                    <a:solidFill>
                      <a:srgbClr val="C00000"/>
                    </a:solidFill>
                  </a:tcPr>
                </a:tc>
                <a:extLst>
                  <a:ext uri="{0D108BD9-81ED-4DB2-BD59-A6C34878D82A}">
                    <a16:rowId xmlns:a16="http://schemas.microsoft.com/office/drawing/2014/main" val="4144945946"/>
                  </a:ext>
                </a:extLst>
              </a:tr>
            </a:tbl>
          </a:graphicData>
        </a:graphic>
      </p:graphicFrame>
      <p:graphicFrame>
        <p:nvGraphicFramePr>
          <p:cNvPr id="8" name="Tabelle 7"/>
          <p:cNvGraphicFramePr>
            <a:graphicFrameLocks noGrp="1"/>
          </p:cNvGraphicFramePr>
          <p:nvPr>
            <p:extLst>
              <p:ext uri="{D42A27DB-BD31-4B8C-83A1-F6EECF244321}">
                <p14:modId xmlns:p14="http://schemas.microsoft.com/office/powerpoint/2010/main" val="2347530573"/>
              </p:ext>
            </p:extLst>
          </p:nvPr>
        </p:nvGraphicFramePr>
        <p:xfrm>
          <a:off x="8150199" y="1405439"/>
          <a:ext cx="864096" cy="274320"/>
        </p:xfrm>
        <a:graphic>
          <a:graphicData uri="http://schemas.openxmlformats.org/drawingml/2006/table">
            <a:tbl>
              <a:tblPr firstRow="1" bandRow="1">
                <a:tableStyleId>{5C22544A-7EE6-4342-B048-85BDC9FD1C3A}</a:tableStyleId>
              </a:tblPr>
              <a:tblGrid>
                <a:gridCol w="288032">
                  <a:extLst>
                    <a:ext uri="{9D8B030D-6E8A-4147-A177-3AD203B41FA5}">
                      <a16:colId xmlns:a16="http://schemas.microsoft.com/office/drawing/2014/main" val="1752445138"/>
                    </a:ext>
                  </a:extLst>
                </a:gridCol>
                <a:gridCol w="288032">
                  <a:extLst>
                    <a:ext uri="{9D8B030D-6E8A-4147-A177-3AD203B41FA5}">
                      <a16:colId xmlns:a16="http://schemas.microsoft.com/office/drawing/2014/main" val="2885295059"/>
                    </a:ext>
                  </a:extLst>
                </a:gridCol>
                <a:gridCol w="288032">
                  <a:extLst>
                    <a:ext uri="{9D8B030D-6E8A-4147-A177-3AD203B41FA5}">
                      <a16:colId xmlns:a16="http://schemas.microsoft.com/office/drawing/2014/main" val="3414104929"/>
                    </a:ext>
                  </a:extLst>
                </a:gridCol>
              </a:tblGrid>
              <a:tr h="149736">
                <a:tc>
                  <a:txBody>
                    <a:bodyPr/>
                    <a:lstStyle/>
                    <a:p>
                      <a:endParaRPr lang="en-GB" sz="1200" dirty="0">
                        <a:latin typeface="Arial" panose="020B0604020202020204" pitchFamily="34" charset="0"/>
                        <a:cs typeface="Arial" panose="020B0604020202020204" pitchFamily="34" charset="0"/>
                      </a:endParaRPr>
                    </a:p>
                  </a:txBody>
                  <a:tcPr>
                    <a:cell3D prstMaterial="dkEdge">
                      <a:bevel w="25400" h="25400" prst="angle"/>
                      <a:lightRig rig="flood" dir="t"/>
                    </a:cell3D>
                    <a:solidFill>
                      <a:srgbClr val="008000"/>
                    </a:solidFill>
                  </a:tcPr>
                </a:tc>
                <a:tc>
                  <a:txBody>
                    <a:bodyPr/>
                    <a:lstStyle/>
                    <a:p>
                      <a:endParaRPr lang="en-GB" sz="1200" dirty="0">
                        <a:latin typeface="Arial" panose="020B0604020202020204" pitchFamily="34" charset="0"/>
                        <a:cs typeface="Arial" panose="020B0604020202020204" pitchFamily="34" charset="0"/>
                      </a:endParaRPr>
                    </a:p>
                  </a:txBody>
                  <a:tcPr>
                    <a:cell3D prstMaterial="dkEdge">
                      <a:bevel w="25400" h="25400" prst="angle"/>
                      <a:lightRig rig="flood" dir="t"/>
                    </a:cell3D>
                    <a:solidFill>
                      <a:srgbClr val="008000"/>
                    </a:solidFill>
                  </a:tcPr>
                </a:tc>
                <a:tc>
                  <a:txBody>
                    <a:bodyPr/>
                    <a:lstStyle/>
                    <a:p>
                      <a:endParaRPr lang="en-GB" sz="1200" dirty="0">
                        <a:latin typeface="Arial" panose="020B0604020202020204" pitchFamily="34" charset="0"/>
                        <a:cs typeface="Arial" panose="020B0604020202020204" pitchFamily="34" charset="0"/>
                      </a:endParaRPr>
                    </a:p>
                  </a:txBody>
                  <a:tcPr>
                    <a:cell3D prstMaterial="dkEdge">
                      <a:bevel w="25400" h="25400" prst="angle"/>
                      <a:lightRig rig="flood" dir="t"/>
                    </a:cell3D>
                    <a:solidFill>
                      <a:srgbClr val="008000"/>
                    </a:solidFill>
                  </a:tcPr>
                </a:tc>
                <a:extLst>
                  <a:ext uri="{0D108BD9-81ED-4DB2-BD59-A6C34878D82A}">
                    <a16:rowId xmlns:a16="http://schemas.microsoft.com/office/drawing/2014/main" val="4144945946"/>
                  </a:ext>
                </a:extLst>
              </a:tr>
            </a:tbl>
          </a:graphicData>
        </a:graphic>
      </p:graphicFrame>
      <p:sp>
        <p:nvSpPr>
          <p:cNvPr id="13" name="Plus 12"/>
          <p:cNvSpPr/>
          <p:nvPr/>
        </p:nvSpPr>
        <p:spPr>
          <a:xfrm>
            <a:off x="179512" y="4299942"/>
            <a:ext cx="388316" cy="359129"/>
          </a:xfrm>
          <a:prstGeom prst="mathPlus">
            <a:avLst/>
          </a:prstGeom>
          <a:solidFill>
            <a:srgbClr val="008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Minus 1"/>
          <p:cNvSpPr/>
          <p:nvPr/>
        </p:nvSpPr>
        <p:spPr>
          <a:xfrm>
            <a:off x="204583" y="3802783"/>
            <a:ext cx="338174" cy="367015"/>
          </a:xfrm>
          <a:prstGeom prst="mathMinus">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feld 13"/>
          <p:cNvSpPr txBox="1"/>
          <p:nvPr/>
        </p:nvSpPr>
        <p:spPr>
          <a:xfrm>
            <a:off x="582016" y="3829496"/>
            <a:ext cx="6654280" cy="461665"/>
          </a:xfrm>
          <a:prstGeom prst="rect">
            <a:avLst/>
          </a:prstGeom>
          <a:noFill/>
        </p:spPr>
        <p:txBody>
          <a:bodyPr wrap="square" rtlCol="0">
            <a:spAutoFit/>
          </a:bodyPr>
          <a:lstStyle/>
          <a:p>
            <a:r>
              <a:rPr lang="en-GB" sz="1200" b="1" i="1" dirty="0" smtClean="0">
                <a:solidFill>
                  <a:srgbClr val="D60093"/>
                </a:solidFill>
                <a:latin typeface="Arial" panose="020B0604020202020204" pitchFamily="34" charset="0"/>
                <a:cs typeface="Arial" panose="020B0604020202020204" pitchFamily="34" charset="0"/>
              </a:rPr>
              <a:t>Setbacks due to COVID, colleagues missing or changing field etc. Some items were reached later than initially planned. </a:t>
            </a:r>
            <a:endParaRPr lang="en-GB" sz="1200" b="1" i="1" dirty="0">
              <a:solidFill>
                <a:srgbClr val="D60093"/>
              </a:solidFill>
              <a:latin typeface="Arial" panose="020B0604020202020204" pitchFamily="34" charset="0"/>
              <a:cs typeface="Arial" panose="020B0604020202020204" pitchFamily="34" charset="0"/>
            </a:endParaRPr>
          </a:p>
        </p:txBody>
      </p:sp>
      <p:sp>
        <p:nvSpPr>
          <p:cNvPr id="15" name="Textfeld 14"/>
          <p:cNvSpPr txBox="1"/>
          <p:nvPr/>
        </p:nvSpPr>
        <p:spPr>
          <a:xfrm>
            <a:off x="567828" y="4291161"/>
            <a:ext cx="6150223" cy="461665"/>
          </a:xfrm>
          <a:prstGeom prst="rect">
            <a:avLst/>
          </a:prstGeom>
          <a:noFill/>
        </p:spPr>
        <p:txBody>
          <a:bodyPr wrap="square" rtlCol="0">
            <a:spAutoFit/>
          </a:bodyPr>
          <a:lstStyle/>
          <a:p>
            <a:r>
              <a:rPr lang="en-GB" sz="1200" b="1" i="1" dirty="0" smtClean="0">
                <a:solidFill>
                  <a:srgbClr val="D60093"/>
                </a:solidFill>
                <a:latin typeface="Arial" panose="020B0604020202020204" pitchFamily="34" charset="0"/>
                <a:cs typeface="Arial" panose="020B0604020202020204" pitchFamily="34" charset="0"/>
              </a:rPr>
              <a:t>EIRON, PLOUTOS, Code Camps, </a:t>
            </a:r>
            <a:r>
              <a:rPr lang="en-GB" sz="1200" b="1" i="1" dirty="0" err="1" smtClean="0">
                <a:solidFill>
                  <a:srgbClr val="D60093"/>
                </a:solidFill>
                <a:latin typeface="Arial" panose="020B0604020202020204" pitchFamily="34" charset="0"/>
                <a:cs typeface="Arial" panose="020B0604020202020204" pitchFamily="34" charset="0"/>
              </a:rPr>
              <a:t>MsV</a:t>
            </a:r>
            <a:r>
              <a:rPr lang="en-GB" sz="1200" b="1" i="1" dirty="0" smtClean="0">
                <a:solidFill>
                  <a:srgbClr val="D60093"/>
                </a:solidFill>
                <a:latin typeface="Arial" panose="020B0604020202020204" pitchFamily="34" charset="0"/>
                <a:cs typeface="Arial" panose="020B0604020202020204" pitchFamily="34" charset="0"/>
              </a:rPr>
              <a:t>, established work with ACHs and ITER, EPL, new </a:t>
            </a:r>
            <a:r>
              <a:rPr lang="en-GB" sz="1200" b="1" i="1" dirty="0" smtClean="0">
                <a:solidFill>
                  <a:srgbClr val="D60093"/>
                </a:solidFill>
                <a:latin typeface="Arial" panose="020B0604020202020204" pitchFamily="34" charset="0"/>
                <a:cs typeface="Arial" panose="020B0604020202020204" pitchFamily="34" charset="0"/>
                <a:hlinkClick r:id="rId3"/>
              </a:rPr>
              <a:t>www.Eirene.de</a:t>
            </a:r>
            <a:r>
              <a:rPr lang="en-GB" sz="1200" b="1" i="1" dirty="0" smtClean="0">
                <a:solidFill>
                  <a:srgbClr val="D60093"/>
                </a:solidFill>
                <a:latin typeface="Arial" panose="020B0604020202020204" pitchFamily="34" charset="0"/>
                <a:cs typeface="Arial" panose="020B0604020202020204" pitchFamily="34" charset="0"/>
              </a:rPr>
              <a:t>, joining with IAEA GNAMPP,….</a:t>
            </a:r>
            <a:endParaRPr lang="en-GB" sz="1200" b="1" i="1" dirty="0">
              <a:solidFill>
                <a:srgbClr val="D6009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335969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2470899" y="772972"/>
            <a:ext cx="6624736" cy="4401205"/>
          </a:xfrm>
          <a:prstGeom prst="rect">
            <a:avLst/>
          </a:prstGeom>
        </p:spPr>
        <p:txBody>
          <a:bodyPr wrap="square">
            <a:spAutoFit/>
          </a:bodyPr>
          <a:lstStyle/>
          <a:p>
            <a:pPr marL="342900" indent="-342900">
              <a:buFont typeface="+mj-lt"/>
              <a:buAutoNum type="arabicPeriod"/>
            </a:pPr>
            <a:r>
              <a:rPr lang="en-US" sz="1400" b="1" dirty="0" smtClean="0">
                <a:latin typeface="Calibri" panose="020F0502020204030204" pitchFamily="34" charset="0"/>
              </a:rPr>
              <a:t>Neutral </a:t>
            </a:r>
            <a:r>
              <a:rPr lang="en-US" sz="1400" b="1" dirty="0">
                <a:latin typeface="Calibri" panose="020F0502020204030204" pitchFamily="34" charset="0"/>
              </a:rPr>
              <a:t>gas code that allows for an efficient use of HPC resources (towards </a:t>
            </a:r>
            <a:r>
              <a:rPr lang="en-US" sz="1400" b="1" dirty="0" err="1">
                <a:latin typeface="Calibri" panose="020F0502020204030204" pitchFamily="34" charset="0"/>
              </a:rPr>
              <a:t>exascale</a:t>
            </a:r>
            <a:r>
              <a:rPr lang="en-US" sz="1400" b="1" dirty="0">
                <a:latin typeface="Calibri" panose="020F0502020204030204" pitchFamily="34" charset="0"/>
              </a:rPr>
              <a:t> systems and/or HPC booster techniques) through suitable parallelization methods. </a:t>
            </a:r>
            <a:endParaRPr lang="en-US" sz="1400" b="1" dirty="0" smtClean="0">
              <a:latin typeface="Calibri" panose="020F0502020204030204" pitchFamily="34" charset="0"/>
            </a:endParaRPr>
          </a:p>
          <a:p>
            <a:pPr marL="342900" indent="-342900">
              <a:buFont typeface="+mj-lt"/>
              <a:buAutoNum type="arabicPeriod"/>
            </a:pPr>
            <a:endParaRPr lang="en-US" sz="1400" b="1" dirty="0">
              <a:latin typeface="Calibri" panose="020F0502020204030204" pitchFamily="34" charset="0"/>
            </a:endParaRPr>
          </a:p>
          <a:p>
            <a:pPr marL="342900" indent="-342900">
              <a:buFont typeface="+mj-lt"/>
              <a:buAutoNum type="arabicPeriod"/>
            </a:pPr>
            <a:r>
              <a:rPr lang="en-US" sz="1400" b="1" dirty="0" smtClean="0">
                <a:latin typeface="Calibri" panose="020F0502020204030204" pitchFamily="34" charset="0"/>
              </a:rPr>
              <a:t>Revised </a:t>
            </a:r>
            <a:r>
              <a:rPr lang="en-US" sz="1400" b="1" dirty="0">
                <a:latin typeface="Calibri" panose="020F0502020204030204" pitchFamily="34" charset="0"/>
              </a:rPr>
              <a:t>and extended physics basis for the neutral gas model. Further development of the underlying collision-radiative model towards the full vibrational resolution for all hydrogen isotopes and specific impurities for seeding. </a:t>
            </a:r>
            <a:endParaRPr lang="en-US" sz="1400" b="1" dirty="0" smtClean="0">
              <a:latin typeface="Calibri" panose="020F0502020204030204" pitchFamily="34" charset="0"/>
            </a:endParaRPr>
          </a:p>
          <a:p>
            <a:pPr marL="342900" indent="-342900">
              <a:buFont typeface="+mj-lt"/>
              <a:buAutoNum type="arabicPeriod"/>
            </a:pPr>
            <a:endParaRPr lang="en-US" sz="1400" b="1" dirty="0">
              <a:latin typeface="Calibri" panose="020F0502020204030204" pitchFamily="34" charset="0"/>
            </a:endParaRPr>
          </a:p>
          <a:p>
            <a:pPr marL="342900" indent="-342900">
              <a:buFont typeface="+mj-lt"/>
              <a:buAutoNum type="arabicPeriod"/>
            </a:pPr>
            <a:r>
              <a:rPr lang="en-US" sz="1400" b="1" dirty="0" smtClean="0">
                <a:latin typeface="Calibri" panose="020F0502020204030204" pitchFamily="34" charset="0"/>
              </a:rPr>
              <a:t>Improved </a:t>
            </a:r>
            <a:r>
              <a:rPr lang="en-US" sz="1400" b="1" dirty="0">
                <a:latin typeface="Calibri" panose="020F0502020204030204" pitchFamily="34" charset="0"/>
              </a:rPr>
              <a:t>(in contents and structure) Atomic and Molecular database for volumetric and surface processes. Database access through generalized interfaces to, e.g., atomic, molecular, nuclear and surface (AMNS) physics data. </a:t>
            </a:r>
            <a:endParaRPr lang="en-US" sz="1400" b="1" dirty="0" smtClean="0">
              <a:latin typeface="Calibri" panose="020F0502020204030204" pitchFamily="34" charset="0"/>
            </a:endParaRPr>
          </a:p>
          <a:p>
            <a:pPr marL="342900" indent="-342900">
              <a:buFont typeface="+mj-lt"/>
              <a:buAutoNum type="arabicPeriod"/>
            </a:pPr>
            <a:endParaRPr lang="en-US" sz="1400" b="1" dirty="0">
              <a:latin typeface="Calibri" panose="020F0502020204030204" pitchFamily="34" charset="0"/>
            </a:endParaRPr>
          </a:p>
          <a:p>
            <a:pPr marL="342900" indent="-342900">
              <a:buFont typeface="+mj-lt"/>
              <a:buAutoNum type="arabicPeriod"/>
            </a:pPr>
            <a:r>
              <a:rPr lang="en-US" sz="1400" b="1" dirty="0" smtClean="0">
                <a:latin typeface="Calibri" panose="020F0502020204030204" pitchFamily="34" charset="0"/>
              </a:rPr>
              <a:t>Interfaces </a:t>
            </a:r>
            <a:r>
              <a:rPr lang="en-US" sz="1400" b="1" dirty="0">
                <a:latin typeface="Calibri" panose="020F0502020204030204" pitchFamily="34" charset="0"/>
              </a:rPr>
              <a:t>and boundary conditions necessary for future applications; modularization of the neutral gas code to facilitate coupling to computation fluid dynamics (CFD) codes (2D or 3D codes, turbulence codes, time-dependent) and possibly also to gyro-kinetic/</a:t>
            </a:r>
            <a:r>
              <a:rPr lang="en-US" sz="1400" b="1" dirty="0" err="1">
                <a:latin typeface="Calibri" panose="020F0502020204030204" pitchFamily="34" charset="0"/>
              </a:rPr>
              <a:t>gyrofluid</a:t>
            </a:r>
            <a:r>
              <a:rPr lang="en-US" sz="1400" b="1" dirty="0">
                <a:latin typeface="Calibri" panose="020F0502020204030204" pitchFamily="34" charset="0"/>
              </a:rPr>
              <a:t> plasma codes. </a:t>
            </a:r>
            <a:endParaRPr lang="en-US" sz="1400" b="1" dirty="0" smtClean="0">
              <a:latin typeface="Calibri" panose="020F0502020204030204" pitchFamily="34" charset="0"/>
            </a:endParaRPr>
          </a:p>
          <a:p>
            <a:pPr marL="342900" indent="-342900">
              <a:buFont typeface="+mj-lt"/>
              <a:buAutoNum type="arabicPeriod"/>
            </a:pPr>
            <a:endParaRPr lang="en-US" sz="1400" b="1" dirty="0">
              <a:latin typeface="Calibri" panose="020F0502020204030204" pitchFamily="34" charset="0"/>
            </a:endParaRPr>
          </a:p>
          <a:p>
            <a:pPr marL="342900" indent="-342900">
              <a:buFont typeface="+mj-lt"/>
              <a:buAutoNum type="arabicPeriod"/>
            </a:pPr>
            <a:r>
              <a:rPr lang="en-US" sz="1400" b="1" dirty="0" smtClean="0">
                <a:latin typeface="Calibri" panose="020F0502020204030204" pitchFamily="34" charset="0"/>
              </a:rPr>
              <a:t>Strategy </a:t>
            </a:r>
            <a:r>
              <a:rPr lang="en-US" sz="1400" b="1" dirty="0">
                <a:latin typeface="Calibri" panose="020F0502020204030204" pitchFamily="34" charset="0"/>
              </a:rPr>
              <a:t>towards a validated predictive capability for integrated fusion reactor modelling for (semi-)detached divertor plasmas. Liaison with TSVV Tasks 3 and 4. </a:t>
            </a:r>
            <a:endParaRPr lang="en-US" sz="1400" b="1" dirty="0" smtClean="0">
              <a:latin typeface="Calibri" panose="020F0502020204030204" pitchFamily="34" charset="0"/>
            </a:endParaRPr>
          </a:p>
          <a:p>
            <a:endParaRPr lang="en-US" sz="1400" dirty="0">
              <a:latin typeface="Calibri" panose="020F0502020204030204" pitchFamily="34" charset="0"/>
            </a:endParaRPr>
          </a:p>
        </p:txBody>
      </p:sp>
      <p:sp>
        <p:nvSpPr>
          <p:cNvPr id="11" name="Rechteck 10"/>
          <p:cNvSpPr/>
          <p:nvPr/>
        </p:nvSpPr>
        <p:spPr>
          <a:xfrm>
            <a:off x="2470899" y="762833"/>
            <a:ext cx="6624736" cy="4401205"/>
          </a:xfrm>
          <a:prstGeom prst="rect">
            <a:avLst/>
          </a:prstGeom>
        </p:spPr>
        <p:txBody>
          <a:bodyPr wrap="square">
            <a:spAutoFit/>
          </a:bodyPr>
          <a:lstStyle/>
          <a:p>
            <a:pPr marL="342900" indent="-342900">
              <a:buFont typeface="+mj-lt"/>
              <a:buAutoNum type="arabicPeriod"/>
            </a:pPr>
            <a:r>
              <a:rPr lang="en-US" sz="1400" b="1" dirty="0" smtClean="0">
                <a:solidFill>
                  <a:schemeClr val="bg1">
                    <a:lumMod val="75000"/>
                  </a:schemeClr>
                </a:solidFill>
                <a:latin typeface="Calibri" panose="020F0502020204030204" pitchFamily="34" charset="0"/>
              </a:rPr>
              <a:t>Neutral </a:t>
            </a:r>
            <a:r>
              <a:rPr lang="en-US" sz="1400" b="1" dirty="0">
                <a:solidFill>
                  <a:schemeClr val="bg1">
                    <a:lumMod val="75000"/>
                  </a:schemeClr>
                </a:solidFill>
                <a:latin typeface="Calibri" panose="020F0502020204030204" pitchFamily="34" charset="0"/>
              </a:rPr>
              <a:t>gas code that allows for an efficient use of HPC resources (towards </a:t>
            </a:r>
            <a:r>
              <a:rPr lang="en-US" sz="1400" b="1" dirty="0" err="1">
                <a:solidFill>
                  <a:schemeClr val="bg1">
                    <a:lumMod val="75000"/>
                  </a:schemeClr>
                </a:solidFill>
                <a:latin typeface="Calibri" panose="020F0502020204030204" pitchFamily="34" charset="0"/>
              </a:rPr>
              <a:t>exascale</a:t>
            </a:r>
            <a:r>
              <a:rPr lang="en-US" sz="1400" b="1" dirty="0">
                <a:solidFill>
                  <a:schemeClr val="bg1">
                    <a:lumMod val="75000"/>
                  </a:schemeClr>
                </a:solidFill>
                <a:latin typeface="Calibri" panose="020F0502020204030204" pitchFamily="34" charset="0"/>
              </a:rPr>
              <a:t> systems and/or HPC booster techniques) through suitable parallelization methods. </a:t>
            </a:r>
            <a:endParaRPr lang="en-US" sz="1400" b="1" dirty="0" smtClean="0">
              <a:solidFill>
                <a:schemeClr val="bg1">
                  <a:lumMod val="75000"/>
                </a:schemeClr>
              </a:solidFill>
              <a:latin typeface="Calibri" panose="020F0502020204030204" pitchFamily="34" charset="0"/>
            </a:endParaRPr>
          </a:p>
          <a:p>
            <a:pPr marL="342900" indent="-342900">
              <a:buFont typeface="+mj-lt"/>
              <a:buAutoNum type="arabicPeriod"/>
            </a:pPr>
            <a:endParaRPr lang="en-US" sz="1400" b="1" dirty="0">
              <a:solidFill>
                <a:schemeClr val="bg1">
                  <a:lumMod val="75000"/>
                </a:schemeClr>
              </a:solidFill>
              <a:latin typeface="Calibri" panose="020F0502020204030204" pitchFamily="34" charset="0"/>
            </a:endParaRPr>
          </a:p>
          <a:p>
            <a:pPr marL="342900" indent="-342900">
              <a:buFont typeface="+mj-lt"/>
              <a:buAutoNum type="arabicPeriod"/>
            </a:pPr>
            <a:r>
              <a:rPr lang="en-US" sz="1400" b="1" dirty="0" smtClean="0">
                <a:solidFill>
                  <a:schemeClr val="bg1">
                    <a:lumMod val="75000"/>
                  </a:schemeClr>
                </a:solidFill>
                <a:latin typeface="Calibri" panose="020F0502020204030204" pitchFamily="34" charset="0"/>
              </a:rPr>
              <a:t>Revised </a:t>
            </a:r>
            <a:r>
              <a:rPr lang="en-US" sz="1400" b="1" dirty="0">
                <a:solidFill>
                  <a:schemeClr val="bg1">
                    <a:lumMod val="75000"/>
                  </a:schemeClr>
                </a:solidFill>
                <a:latin typeface="Calibri" panose="020F0502020204030204" pitchFamily="34" charset="0"/>
              </a:rPr>
              <a:t>and extended physics basis for the neutral gas model. Further development of the underlying collision-radiative model towards the full vibrational resolution for all hydrogen isotopes and specific impurities for seeding. </a:t>
            </a:r>
            <a:endParaRPr lang="en-US" sz="1400" b="1" dirty="0" smtClean="0">
              <a:solidFill>
                <a:schemeClr val="bg1">
                  <a:lumMod val="75000"/>
                </a:schemeClr>
              </a:solidFill>
              <a:latin typeface="Calibri" panose="020F0502020204030204" pitchFamily="34" charset="0"/>
            </a:endParaRPr>
          </a:p>
          <a:p>
            <a:pPr marL="342900" indent="-342900">
              <a:buFont typeface="+mj-lt"/>
              <a:buAutoNum type="arabicPeriod"/>
            </a:pPr>
            <a:endParaRPr lang="en-US" sz="1400" b="1" dirty="0">
              <a:solidFill>
                <a:schemeClr val="bg1">
                  <a:lumMod val="75000"/>
                </a:schemeClr>
              </a:solidFill>
              <a:latin typeface="Calibri" panose="020F0502020204030204" pitchFamily="34" charset="0"/>
            </a:endParaRPr>
          </a:p>
          <a:p>
            <a:pPr marL="342900" indent="-342900">
              <a:buFont typeface="+mj-lt"/>
              <a:buAutoNum type="arabicPeriod"/>
            </a:pPr>
            <a:r>
              <a:rPr lang="en-US" sz="1400" b="1" dirty="0" smtClean="0">
                <a:solidFill>
                  <a:schemeClr val="bg1">
                    <a:lumMod val="75000"/>
                  </a:schemeClr>
                </a:solidFill>
                <a:latin typeface="Calibri" panose="020F0502020204030204" pitchFamily="34" charset="0"/>
              </a:rPr>
              <a:t>Improved </a:t>
            </a:r>
            <a:r>
              <a:rPr lang="en-US" sz="1400" b="1" dirty="0">
                <a:solidFill>
                  <a:schemeClr val="bg1">
                    <a:lumMod val="75000"/>
                  </a:schemeClr>
                </a:solidFill>
                <a:latin typeface="Calibri" panose="020F0502020204030204" pitchFamily="34" charset="0"/>
              </a:rPr>
              <a:t>(in contents and structure) Atomic and Molecular database for volumetric and surface processes. Database access through generalized interfaces to, e.g., atomic, molecular, nuclear and surface (AMNS) physics data. </a:t>
            </a:r>
            <a:endParaRPr lang="en-US" sz="1400" b="1" dirty="0" smtClean="0">
              <a:solidFill>
                <a:schemeClr val="bg1">
                  <a:lumMod val="75000"/>
                </a:schemeClr>
              </a:solidFill>
              <a:latin typeface="Calibri" panose="020F0502020204030204" pitchFamily="34" charset="0"/>
            </a:endParaRPr>
          </a:p>
          <a:p>
            <a:pPr marL="342900" indent="-342900">
              <a:buFont typeface="+mj-lt"/>
              <a:buAutoNum type="arabicPeriod"/>
            </a:pPr>
            <a:endParaRPr lang="en-US" sz="1400" b="1" dirty="0">
              <a:solidFill>
                <a:schemeClr val="bg1">
                  <a:lumMod val="75000"/>
                </a:schemeClr>
              </a:solidFill>
              <a:latin typeface="Calibri" panose="020F0502020204030204" pitchFamily="34" charset="0"/>
            </a:endParaRPr>
          </a:p>
          <a:p>
            <a:pPr marL="342900" indent="-342900">
              <a:buFont typeface="+mj-lt"/>
              <a:buAutoNum type="arabicPeriod"/>
            </a:pPr>
            <a:r>
              <a:rPr lang="en-US" sz="1400" b="1" dirty="0" smtClean="0">
                <a:solidFill>
                  <a:schemeClr val="bg1">
                    <a:lumMod val="75000"/>
                  </a:schemeClr>
                </a:solidFill>
                <a:latin typeface="Calibri" panose="020F0502020204030204" pitchFamily="34" charset="0"/>
              </a:rPr>
              <a:t>Interfaces </a:t>
            </a:r>
            <a:r>
              <a:rPr lang="en-US" sz="1400" b="1" dirty="0">
                <a:solidFill>
                  <a:schemeClr val="bg1">
                    <a:lumMod val="75000"/>
                  </a:schemeClr>
                </a:solidFill>
                <a:latin typeface="Calibri" panose="020F0502020204030204" pitchFamily="34" charset="0"/>
              </a:rPr>
              <a:t>and boundary conditions necessary for future applications; modularization of the neutral gas code to facilitate coupling to computation fluid dynamics (CFD) codes (2D or 3D codes, turbulence codes, time-dependent) and possibly also to gyro-kinetic/</a:t>
            </a:r>
            <a:r>
              <a:rPr lang="en-US" sz="1400" b="1" dirty="0" err="1">
                <a:solidFill>
                  <a:schemeClr val="bg1">
                    <a:lumMod val="75000"/>
                  </a:schemeClr>
                </a:solidFill>
                <a:latin typeface="Calibri" panose="020F0502020204030204" pitchFamily="34" charset="0"/>
              </a:rPr>
              <a:t>gyrofluid</a:t>
            </a:r>
            <a:r>
              <a:rPr lang="en-US" sz="1400" b="1" dirty="0">
                <a:solidFill>
                  <a:schemeClr val="bg1">
                    <a:lumMod val="75000"/>
                  </a:schemeClr>
                </a:solidFill>
                <a:latin typeface="Calibri" panose="020F0502020204030204" pitchFamily="34" charset="0"/>
              </a:rPr>
              <a:t> plasma codes. </a:t>
            </a:r>
            <a:endParaRPr lang="en-US" sz="1400" b="1" dirty="0" smtClean="0">
              <a:solidFill>
                <a:schemeClr val="bg1">
                  <a:lumMod val="75000"/>
                </a:schemeClr>
              </a:solidFill>
              <a:latin typeface="Calibri" panose="020F0502020204030204" pitchFamily="34" charset="0"/>
            </a:endParaRPr>
          </a:p>
          <a:p>
            <a:pPr marL="342900" indent="-342900">
              <a:buFont typeface="+mj-lt"/>
              <a:buAutoNum type="arabicPeriod"/>
            </a:pPr>
            <a:endParaRPr lang="en-US" sz="1400" b="1" dirty="0">
              <a:solidFill>
                <a:schemeClr val="bg1">
                  <a:lumMod val="75000"/>
                </a:schemeClr>
              </a:solidFill>
              <a:latin typeface="Calibri" panose="020F0502020204030204" pitchFamily="34" charset="0"/>
            </a:endParaRPr>
          </a:p>
          <a:p>
            <a:pPr marL="342900" indent="-342900">
              <a:buFont typeface="+mj-lt"/>
              <a:buAutoNum type="arabicPeriod"/>
            </a:pPr>
            <a:r>
              <a:rPr lang="en-US" sz="1400" b="1" dirty="0" smtClean="0">
                <a:solidFill>
                  <a:schemeClr val="bg1">
                    <a:lumMod val="75000"/>
                  </a:schemeClr>
                </a:solidFill>
                <a:latin typeface="Calibri" panose="020F0502020204030204" pitchFamily="34" charset="0"/>
              </a:rPr>
              <a:t>Strategy </a:t>
            </a:r>
            <a:r>
              <a:rPr lang="en-US" sz="1400" b="1" dirty="0">
                <a:solidFill>
                  <a:schemeClr val="bg1">
                    <a:lumMod val="75000"/>
                  </a:schemeClr>
                </a:solidFill>
                <a:latin typeface="Calibri" panose="020F0502020204030204" pitchFamily="34" charset="0"/>
              </a:rPr>
              <a:t>towards a validated predictive capability for integrated fusion reactor modelling for (semi-)detached divertor plasmas. Liaison with TSVV Tasks 3 and 4. </a:t>
            </a:r>
            <a:endParaRPr lang="en-US" sz="1400" b="1" dirty="0" smtClean="0">
              <a:solidFill>
                <a:schemeClr val="bg1">
                  <a:lumMod val="75000"/>
                </a:schemeClr>
              </a:solidFill>
              <a:latin typeface="Calibri" panose="020F0502020204030204" pitchFamily="34" charset="0"/>
            </a:endParaRPr>
          </a:p>
          <a:p>
            <a:endParaRPr lang="en-US" sz="1400" dirty="0">
              <a:solidFill>
                <a:schemeClr val="bg1">
                  <a:lumMod val="75000"/>
                </a:schemeClr>
              </a:solidFill>
              <a:latin typeface="Calibri" panose="020F0502020204030204" pitchFamily="34" charset="0"/>
            </a:endParaRPr>
          </a:p>
        </p:txBody>
      </p:sp>
      <p:sp>
        <p:nvSpPr>
          <p:cNvPr id="5" name="Titel 1"/>
          <p:cNvSpPr>
            <a:spLocks noGrp="1"/>
          </p:cNvSpPr>
          <p:nvPr>
            <p:ph type="title"/>
          </p:nvPr>
        </p:nvSpPr>
        <p:spPr/>
        <p:txBody>
          <a:bodyPr/>
          <a:lstStyle/>
          <a:p>
            <a:r>
              <a:rPr lang="en-GB" sz="2800" dirty="0" smtClean="0">
                <a:solidFill>
                  <a:srgbClr val="C00000"/>
                </a:solidFill>
              </a:rPr>
              <a:t>TSVV-5: Neutral </a:t>
            </a:r>
            <a:r>
              <a:rPr lang="en-GB" sz="2800" dirty="0">
                <a:solidFill>
                  <a:srgbClr val="C00000"/>
                </a:solidFill>
              </a:rPr>
              <a:t>Gas Dynamics in the Edge</a:t>
            </a:r>
            <a:endParaRPr lang="de-DE" sz="2800" dirty="0">
              <a:solidFill>
                <a:srgbClr val="C00000"/>
              </a:solidFill>
            </a:endParaRPr>
          </a:p>
        </p:txBody>
      </p:sp>
      <p:sp>
        <p:nvSpPr>
          <p:cNvPr id="2" name="Textfeld 1"/>
          <p:cNvSpPr txBox="1"/>
          <p:nvPr/>
        </p:nvSpPr>
        <p:spPr>
          <a:xfrm rot="21406431">
            <a:off x="3143078" y="779155"/>
            <a:ext cx="4849820" cy="584775"/>
          </a:xfrm>
          <a:prstGeom prst="rect">
            <a:avLst/>
          </a:prstGeom>
          <a:solidFill>
            <a:srgbClr val="FFFF00"/>
          </a:solidFill>
          <a:ln w="9525">
            <a:solidFill>
              <a:schemeClr val="tx1"/>
            </a:solidFill>
          </a:ln>
        </p:spPr>
        <p:txBody>
          <a:bodyPr wrap="square" rtlCol="0">
            <a:spAutoFit/>
          </a:bodyPr>
          <a:lstStyle/>
          <a:p>
            <a:r>
              <a:rPr lang="en-GB" sz="1600" b="1" dirty="0" smtClean="0">
                <a:latin typeface="Arial" panose="020B0604020202020204" pitchFamily="34" charset="0"/>
                <a:cs typeface="Arial" panose="020B0604020202020204" pitchFamily="34" charset="0"/>
              </a:rPr>
              <a:t>Code performance</a:t>
            </a:r>
            <a:r>
              <a:rPr lang="en-GB" sz="1600" b="1" dirty="0">
                <a:latin typeface="Arial" panose="020B0604020202020204" pitchFamily="34" charset="0"/>
                <a:cs typeface="Arial" panose="020B0604020202020204" pitchFamily="34" charset="0"/>
              </a:rPr>
              <a:t>, </a:t>
            </a:r>
            <a:r>
              <a:rPr lang="en-GB" sz="1600" b="1" dirty="0" smtClean="0">
                <a:latin typeface="Arial" panose="020B0604020202020204" pitchFamily="34" charset="0"/>
                <a:cs typeface="Arial" panose="020B0604020202020204" pitchFamily="34" charset="0"/>
              </a:rPr>
              <a:t>parallelization, refactoring, domain decomposition, I/O for HPC, …</a:t>
            </a:r>
            <a:endParaRPr lang="de-DE" sz="1600" b="1" dirty="0">
              <a:latin typeface="Arial" panose="020B0604020202020204" pitchFamily="34" charset="0"/>
              <a:cs typeface="Arial" panose="020B0604020202020204" pitchFamily="34" charset="0"/>
            </a:endParaRPr>
          </a:p>
        </p:txBody>
      </p:sp>
      <p:sp>
        <p:nvSpPr>
          <p:cNvPr id="6" name="Textfeld 5"/>
          <p:cNvSpPr txBox="1"/>
          <p:nvPr/>
        </p:nvSpPr>
        <p:spPr>
          <a:xfrm rot="21406431">
            <a:off x="3135519" y="1740031"/>
            <a:ext cx="5644526" cy="338554"/>
          </a:xfrm>
          <a:prstGeom prst="rect">
            <a:avLst/>
          </a:prstGeom>
          <a:solidFill>
            <a:srgbClr val="FF9900"/>
          </a:solidFill>
          <a:ln w="12700">
            <a:solidFill>
              <a:schemeClr val="tx1"/>
            </a:solidFill>
          </a:ln>
        </p:spPr>
        <p:txBody>
          <a:bodyPr wrap="square" rtlCol="0">
            <a:spAutoFit/>
          </a:bodyPr>
          <a:lstStyle/>
          <a:p>
            <a:r>
              <a:rPr lang="en-GB" sz="1600" b="1" dirty="0" smtClean="0">
                <a:latin typeface="Arial" panose="020B0604020202020204" pitchFamily="34" charset="0"/>
                <a:cs typeface="Arial" panose="020B0604020202020204" pitchFamily="34" charset="0"/>
              </a:rPr>
              <a:t>Fluid-kinetic hybridisation (FKH) and improved CRMs</a:t>
            </a:r>
            <a:endParaRPr lang="de-DE" sz="1600" b="1" dirty="0">
              <a:latin typeface="Arial" panose="020B0604020202020204" pitchFamily="34" charset="0"/>
              <a:cs typeface="Arial" panose="020B0604020202020204" pitchFamily="34" charset="0"/>
            </a:endParaRPr>
          </a:p>
        </p:txBody>
      </p:sp>
      <p:sp>
        <p:nvSpPr>
          <p:cNvPr id="7" name="Textfeld 6"/>
          <p:cNvSpPr txBox="1"/>
          <p:nvPr/>
        </p:nvSpPr>
        <p:spPr>
          <a:xfrm rot="21406431">
            <a:off x="3144112" y="2462188"/>
            <a:ext cx="3545599" cy="584775"/>
          </a:xfrm>
          <a:prstGeom prst="rect">
            <a:avLst/>
          </a:prstGeom>
          <a:solidFill>
            <a:srgbClr val="FF9900"/>
          </a:solidFill>
          <a:ln w="12700">
            <a:solidFill>
              <a:schemeClr val="tx1"/>
            </a:solidFill>
          </a:ln>
        </p:spPr>
        <p:txBody>
          <a:bodyPr wrap="square" rtlCol="0">
            <a:spAutoFit/>
          </a:bodyPr>
          <a:lstStyle/>
          <a:p>
            <a:r>
              <a:rPr lang="en-GB" sz="1600" b="1" dirty="0" smtClean="0">
                <a:latin typeface="Arial" panose="020B0604020202020204" pitchFamily="34" charset="0"/>
                <a:cs typeface="Arial" panose="020B0604020202020204" pitchFamily="34" charset="0"/>
              </a:rPr>
              <a:t>Improved AMNS data, both in structure/physics and content</a:t>
            </a:r>
            <a:endParaRPr lang="de-DE" sz="1600" b="1" dirty="0">
              <a:latin typeface="Arial" panose="020B0604020202020204" pitchFamily="34" charset="0"/>
              <a:cs typeface="Arial" panose="020B0604020202020204" pitchFamily="34" charset="0"/>
            </a:endParaRPr>
          </a:p>
        </p:txBody>
      </p:sp>
      <p:sp>
        <p:nvSpPr>
          <p:cNvPr id="8" name="Textfeld 7"/>
          <p:cNvSpPr txBox="1"/>
          <p:nvPr/>
        </p:nvSpPr>
        <p:spPr>
          <a:xfrm rot="21406431">
            <a:off x="3142735" y="3375943"/>
            <a:ext cx="5281064" cy="584775"/>
          </a:xfrm>
          <a:prstGeom prst="rect">
            <a:avLst/>
          </a:prstGeom>
          <a:solidFill>
            <a:srgbClr val="FFFF00"/>
          </a:solidFill>
          <a:ln w="12700">
            <a:solidFill>
              <a:schemeClr val="tx1"/>
            </a:solidFill>
          </a:ln>
        </p:spPr>
        <p:txBody>
          <a:bodyPr wrap="square" rtlCol="0">
            <a:spAutoFit/>
          </a:bodyPr>
          <a:lstStyle/>
          <a:p>
            <a:r>
              <a:rPr lang="en-GB" sz="1600" b="1" dirty="0" smtClean="0">
                <a:latin typeface="Arial" panose="020B0604020202020204" pitchFamily="34" charset="0"/>
                <a:cs typeface="Arial" panose="020B0604020202020204" pitchFamily="34" charset="0"/>
              </a:rPr>
              <a:t>EIRENE as NGM – restructuring, interfaces to other codes, time-dependent runs, kinetic ions </a:t>
            </a:r>
            <a:endParaRPr lang="de-DE" sz="1600" b="1" dirty="0">
              <a:latin typeface="Arial" panose="020B0604020202020204" pitchFamily="34" charset="0"/>
              <a:cs typeface="Arial" panose="020B0604020202020204" pitchFamily="34" charset="0"/>
            </a:endParaRPr>
          </a:p>
        </p:txBody>
      </p:sp>
      <p:sp>
        <p:nvSpPr>
          <p:cNvPr id="9" name="Textfeld 8"/>
          <p:cNvSpPr txBox="1"/>
          <p:nvPr/>
        </p:nvSpPr>
        <p:spPr>
          <a:xfrm rot="21406431">
            <a:off x="3143529" y="4173080"/>
            <a:ext cx="4279778" cy="584775"/>
          </a:xfrm>
          <a:prstGeom prst="rect">
            <a:avLst/>
          </a:prstGeom>
          <a:solidFill>
            <a:srgbClr val="FFFF00"/>
          </a:solidFill>
          <a:ln w="12700">
            <a:solidFill>
              <a:schemeClr val="tx1"/>
            </a:solidFill>
          </a:ln>
        </p:spPr>
        <p:txBody>
          <a:bodyPr wrap="square" rtlCol="0">
            <a:spAutoFit/>
          </a:bodyPr>
          <a:lstStyle/>
          <a:p>
            <a:r>
              <a:rPr lang="en-GB" sz="1600" b="1" dirty="0" smtClean="0">
                <a:latin typeface="Arial" panose="020B0604020202020204" pitchFamily="34" charset="0"/>
                <a:cs typeface="Arial" panose="020B0604020202020204" pitchFamily="34" charset="0"/>
              </a:rPr>
              <a:t>Validation with experiments and test of predictive capabilities for ITER and DEMO</a:t>
            </a:r>
            <a:endParaRPr lang="de-DE" sz="1600" b="1" dirty="0">
              <a:latin typeface="Arial" panose="020B0604020202020204" pitchFamily="34" charset="0"/>
              <a:cs typeface="Arial" panose="020B0604020202020204" pitchFamily="34" charset="0"/>
            </a:endParaRPr>
          </a:p>
        </p:txBody>
      </p:sp>
      <p:sp>
        <p:nvSpPr>
          <p:cNvPr id="3" name="Rechteck 2"/>
          <p:cNvSpPr/>
          <p:nvPr/>
        </p:nvSpPr>
        <p:spPr>
          <a:xfrm>
            <a:off x="86567" y="559787"/>
            <a:ext cx="2389585" cy="3108543"/>
          </a:xfrm>
          <a:prstGeom prst="rect">
            <a:avLst/>
          </a:prstGeom>
        </p:spPr>
        <p:txBody>
          <a:bodyPr wrap="square">
            <a:spAutoFit/>
          </a:bodyPr>
          <a:lstStyle/>
          <a:p>
            <a:r>
              <a:rPr lang="en-GB" sz="1400" b="1" i="1" dirty="0" smtClean="0">
                <a:solidFill>
                  <a:srgbClr val="003399"/>
                </a:solidFill>
                <a:latin typeface="Arial" panose="020B0604020202020204" pitchFamily="34" charset="0"/>
                <a:cs typeface="Arial" panose="020B0604020202020204" pitchFamily="34" charset="0"/>
              </a:rPr>
              <a:t>Main simulation tool: </a:t>
            </a:r>
          </a:p>
          <a:p>
            <a:r>
              <a:rPr lang="en-GB" sz="1400" b="1" i="1" dirty="0" smtClean="0">
                <a:solidFill>
                  <a:srgbClr val="C00000"/>
                </a:solidFill>
                <a:latin typeface="Arial" panose="020B0604020202020204" pitchFamily="34" charset="0"/>
                <a:cs typeface="Arial" panose="020B0604020202020204" pitchFamily="34" charset="0"/>
              </a:rPr>
              <a:t>EIRENE</a:t>
            </a:r>
            <a:r>
              <a:rPr lang="en-GB" sz="1400" b="1" i="1" dirty="0" smtClean="0">
                <a:solidFill>
                  <a:srgbClr val="003399"/>
                </a:solidFill>
                <a:latin typeface="Arial" panose="020B0604020202020204" pitchFamily="34" charset="0"/>
                <a:cs typeface="Arial" panose="020B0604020202020204" pitchFamily="34" charset="0"/>
              </a:rPr>
              <a:t> code (and </a:t>
            </a:r>
            <a:r>
              <a:rPr lang="en-GB" sz="1400" b="1" i="1" dirty="0" smtClean="0">
                <a:solidFill>
                  <a:srgbClr val="C00000"/>
                </a:solidFill>
                <a:latin typeface="Arial" panose="020B0604020202020204" pitchFamily="34" charset="0"/>
                <a:cs typeface="Arial" panose="020B0604020202020204" pitchFamily="34" charset="0"/>
              </a:rPr>
              <a:t>EIRENE-CFD</a:t>
            </a:r>
            <a:r>
              <a:rPr lang="en-GB" sz="1400" b="1" i="1" dirty="0" smtClean="0">
                <a:solidFill>
                  <a:srgbClr val="003399"/>
                </a:solidFill>
                <a:latin typeface="Arial" panose="020B0604020202020204" pitchFamily="34" charset="0"/>
                <a:cs typeface="Arial" panose="020B0604020202020204" pitchFamily="34" charset="0"/>
              </a:rPr>
              <a:t> packages)  </a:t>
            </a:r>
            <a:r>
              <a:rPr lang="en-GB" sz="1400" dirty="0" smtClean="0">
                <a:latin typeface="Arial" panose="020B0604020202020204" pitchFamily="34" charset="0"/>
                <a:cs typeface="Arial" panose="020B0604020202020204" pitchFamily="34" charset="0"/>
                <a:hlinkClick r:id="rId3"/>
              </a:rPr>
              <a:t>http://www.eirene.de/</a:t>
            </a:r>
            <a:endParaRPr lang="en-GB" sz="1400" dirty="0" smtClean="0">
              <a:latin typeface="Arial" panose="020B0604020202020204" pitchFamily="34" charset="0"/>
              <a:cs typeface="Arial" panose="020B0604020202020204" pitchFamily="34" charset="0"/>
            </a:endParaRPr>
          </a:p>
          <a:p>
            <a:endParaRPr lang="en-GB" sz="1400" dirty="0" smtClean="0">
              <a:latin typeface="Arial" panose="020B0604020202020204" pitchFamily="34" charset="0"/>
              <a:cs typeface="Arial" panose="020B0604020202020204" pitchFamily="34" charset="0"/>
            </a:endParaRPr>
          </a:p>
          <a:p>
            <a:r>
              <a:rPr lang="en-GB" sz="1400" b="1" dirty="0" smtClean="0">
                <a:latin typeface="Arial" panose="020B0604020202020204" pitchFamily="34" charset="0"/>
                <a:cs typeface="Arial" panose="020B0604020202020204" pitchFamily="34" charset="0"/>
              </a:rPr>
              <a:t>We aim to transform it to IM- and HPC-ready neutral gas module (</a:t>
            </a:r>
            <a:r>
              <a:rPr lang="en-GB" sz="1400" b="1" i="1" dirty="0" smtClean="0">
                <a:solidFill>
                  <a:srgbClr val="C00000"/>
                </a:solidFill>
                <a:latin typeface="Arial" panose="020B0604020202020204" pitchFamily="34" charset="0"/>
                <a:cs typeface="Arial" panose="020B0604020202020204" pitchFamily="34" charset="0"/>
              </a:rPr>
              <a:t>EIRENE-NGM</a:t>
            </a:r>
            <a:r>
              <a:rPr lang="en-GB" sz="1400" b="1" dirty="0" smtClean="0">
                <a:latin typeface="Arial" panose="020B0604020202020204" pitchFamily="34" charset="0"/>
                <a:cs typeface="Arial" panose="020B0604020202020204" pitchFamily="34" charset="0"/>
              </a:rPr>
              <a:t>) suitable for simulations on ITER and DEMO scale with large focus on (semi)detached divertor plasmas</a:t>
            </a:r>
            <a:endParaRPr lang="en-GB" sz="1400" b="1" dirty="0">
              <a:latin typeface="Arial" panose="020B0604020202020204" pitchFamily="34" charset="0"/>
              <a:cs typeface="Arial" panose="020B0604020202020204" pitchFamily="34" charset="0"/>
            </a:endParaRPr>
          </a:p>
        </p:txBody>
      </p:sp>
      <p:sp>
        <p:nvSpPr>
          <p:cNvPr id="12" name="Textfeld 11"/>
          <p:cNvSpPr txBox="1"/>
          <p:nvPr/>
        </p:nvSpPr>
        <p:spPr>
          <a:xfrm>
            <a:off x="2832846" y="489263"/>
            <a:ext cx="2722984" cy="307777"/>
          </a:xfrm>
          <a:prstGeom prst="rect">
            <a:avLst/>
          </a:prstGeom>
          <a:noFill/>
        </p:spPr>
        <p:txBody>
          <a:bodyPr wrap="square" rtlCol="0">
            <a:spAutoFit/>
          </a:bodyPr>
          <a:lstStyle/>
          <a:p>
            <a:r>
              <a:rPr lang="en-GB" sz="1400" b="1" i="1" u="sng" dirty="0" smtClean="0">
                <a:solidFill>
                  <a:srgbClr val="003399"/>
                </a:solidFill>
                <a:latin typeface="Arial" panose="020B0604020202020204" pitchFamily="34" charset="0"/>
                <a:cs typeface="Arial" panose="020B0604020202020204" pitchFamily="34" charset="0"/>
              </a:rPr>
              <a:t>FP-9 deliverables:</a:t>
            </a:r>
            <a:endParaRPr lang="en-GB" sz="1400" b="1" i="1" u="sng" dirty="0">
              <a:solidFill>
                <a:srgbClr val="003399"/>
              </a:solidFill>
              <a:latin typeface="Arial" panose="020B0604020202020204" pitchFamily="34" charset="0"/>
              <a:cs typeface="Arial" panose="020B0604020202020204" pitchFamily="34" charset="0"/>
            </a:endParaRPr>
          </a:p>
        </p:txBody>
      </p:sp>
      <p:pic>
        <p:nvPicPr>
          <p:cNvPr id="13" name="Grafik 12"/>
          <p:cNvPicPr>
            <a:picLocks noChangeAspect="1"/>
          </p:cNvPicPr>
          <p:nvPr/>
        </p:nvPicPr>
        <p:blipFill>
          <a:blip r:embed="rId4"/>
          <a:stretch>
            <a:fillRect/>
          </a:stretch>
        </p:blipFill>
        <p:spPr>
          <a:xfrm>
            <a:off x="69855" y="3967240"/>
            <a:ext cx="930011" cy="331545"/>
          </a:xfrm>
          <a:prstGeom prst="rect">
            <a:avLst/>
          </a:prstGeom>
        </p:spPr>
      </p:pic>
      <p:pic>
        <p:nvPicPr>
          <p:cNvPr id="14" name="Grafik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31640" y="4408321"/>
            <a:ext cx="1008113" cy="277231"/>
          </a:xfrm>
          <a:prstGeom prst="rect">
            <a:avLst/>
          </a:prstGeom>
        </p:spPr>
      </p:pic>
      <p:pic>
        <p:nvPicPr>
          <p:cNvPr id="15" name="Grafik 14"/>
          <p:cNvPicPr>
            <a:picLocks noChangeAspect="1"/>
          </p:cNvPicPr>
          <p:nvPr/>
        </p:nvPicPr>
        <p:blipFill>
          <a:blip r:embed="rId6"/>
          <a:stretch>
            <a:fillRect/>
          </a:stretch>
        </p:blipFill>
        <p:spPr>
          <a:xfrm>
            <a:off x="789155" y="4408321"/>
            <a:ext cx="470477" cy="314674"/>
          </a:xfrm>
          <a:prstGeom prst="rect">
            <a:avLst/>
          </a:prstGeom>
        </p:spPr>
      </p:pic>
      <p:pic>
        <p:nvPicPr>
          <p:cNvPr id="16" name="Grafik 15"/>
          <p:cNvPicPr>
            <a:picLocks noChangeAspect="1"/>
          </p:cNvPicPr>
          <p:nvPr/>
        </p:nvPicPr>
        <p:blipFill>
          <a:blip r:embed="rId7"/>
          <a:stretch>
            <a:fillRect/>
          </a:stretch>
        </p:blipFill>
        <p:spPr>
          <a:xfrm>
            <a:off x="76681" y="4408321"/>
            <a:ext cx="712474" cy="283628"/>
          </a:xfrm>
          <a:prstGeom prst="rect">
            <a:avLst/>
          </a:prstGeom>
        </p:spPr>
      </p:pic>
      <p:pic>
        <p:nvPicPr>
          <p:cNvPr id="17" name="Grafik 16"/>
          <p:cNvPicPr>
            <a:picLocks noChangeAspect="1"/>
          </p:cNvPicPr>
          <p:nvPr/>
        </p:nvPicPr>
        <p:blipFill>
          <a:blip r:embed="rId8"/>
          <a:stretch>
            <a:fillRect/>
          </a:stretch>
        </p:blipFill>
        <p:spPr>
          <a:xfrm>
            <a:off x="1063706" y="3979249"/>
            <a:ext cx="1188133" cy="319536"/>
          </a:xfrm>
          <a:prstGeom prst="rect">
            <a:avLst/>
          </a:prstGeom>
        </p:spPr>
      </p:pic>
      <p:pic>
        <p:nvPicPr>
          <p:cNvPr id="18" name="Picture 3">
            <a:extLst>
              <a:ext uri="{FF2B5EF4-FFF2-40B4-BE49-F238E27FC236}">
                <a16:creationId xmlns:a16="http://schemas.microsoft.com/office/drawing/2014/main" id="{943E25B2-CE0C-4A25-9974-13496D623333}"/>
              </a:ext>
            </a:extLst>
          </p:cNvPr>
          <p:cNvPicPr>
            <a:picLocks noChangeAspect="1"/>
          </p:cNvPicPr>
          <p:nvPr/>
        </p:nvPicPr>
        <p:blipFill>
          <a:blip r:embed="rId9"/>
          <a:stretch>
            <a:fillRect/>
          </a:stretch>
        </p:blipFill>
        <p:spPr>
          <a:xfrm>
            <a:off x="35496" y="4788055"/>
            <a:ext cx="1080120" cy="326135"/>
          </a:xfrm>
          <a:prstGeom prst="rect">
            <a:avLst/>
          </a:prstGeom>
        </p:spPr>
      </p:pic>
      <p:sp>
        <p:nvSpPr>
          <p:cNvPr id="10" name="Explosion 1 9"/>
          <p:cNvSpPr/>
          <p:nvPr/>
        </p:nvSpPr>
        <p:spPr>
          <a:xfrm>
            <a:off x="6832272" y="2063082"/>
            <a:ext cx="1913961" cy="940715"/>
          </a:xfrm>
          <a:prstGeom prst="irregularSeal1">
            <a:avLst/>
          </a:prstGeom>
          <a:solidFill>
            <a:srgbClr val="FF99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smtClean="0">
                <a:solidFill>
                  <a:schemeClr val="tx1"/>
                </a:solidFill>
                <a:latin typeface="Arial" panose="020B0604020202020204" pitchFamily="34" charset="0"/>
                <a:cs typeface="Arial" panose="020B0604020202020204" pitchFamily="34" charset="0"/>
              </a:rPr>
              <a:t>physics</a:t>
            </a:r>
            <a:endParaRPr lang="en-GB" sz="16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90947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6" grpId="0" animBg="1"/>
      <p:bldP spid="7" grpId="0" animBg="1"/>
      <p:bldP spid="8" grpId="0" animBg="1"/>
      <p:bldP spid="9" grpId="0" animBg="1"/>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solidFill>
                  <a:srgbClr val="C00000"/>
                </a:solidFill>
              </a:rPr>
              <a:t>EIRENE-NGM-DEVELOPERS </a:t>
            </a:r>
            <a:r>
              <a:rPr lang="de-DE" dirty="0" smtClean="0">
                <a:solidFill>
                  <a:srgbClr val="00B0F0"/>
                </a:solidFill>
              </a:rPr>
              <a:t>(TSVV-5)</a:t>
            </a:r>
            <a:endParaRPr lang="en-GB" dirty="0">
              <a:solidFill>
                <a:srgbClr val="00B0F0"/>
              </a:solidFill>
            </a:endParaRPr>
          </a:p>
        </p:txBody>
      </p:sp>
      <p:sp>
        <p:nvSpPr>
          <p:cNvPr id="4" name="Rechteck 3"/>
          <p:cNvSpPr/>
          <p:nvPr/>
        </p:nvSpPr>
        <p:spPr>
          <a:xfrm>
            <a:off x="115728" y="519609"/>
            <a:ext cx="6912768" cy="4339650"/>
          </a:xfrm>
          <a:prstGeom prst="rect">
            <a:avLst/>
          </a:prstGeom>
        </p:spPr>
        <p:txBody>
          <a:bodyPr wrap="square">
            <a:spAutoFit/>
          </a:bodyPr>
          <a:lstStyle/>
          <a:p>
            <a:pPr>
              <a:spcAft>
                <a:spcPts val="0"/>
              </a:spcAft>
            </a:pPr>
            <a:r>
              <a:rPr lang="de-DE" sz="1200" b="1" dirty="0">
                <a:latin typeface="Times New Roman" panose="02020603050405020304" pitchFamily="18" charset="0"/>
                <a:ea typeface="Times New Roman" panose="02020603050405020304" pitchFamily="18" charset="0"/>
              </a:rPr>
              <a:t>D.V. </a:t>
            </a:r>
            <a:r>
              <a:rPr lang="de-DE" sz="1200" b="1" dirty="0" smtClean="0">
                <a:latin typeface="Times New Roman" panose="02020603050405020304" pitchFamily="18" charset="0"/>
                <a:ea typeface="Times New Roman" panose="02020603050405020304" pitchFamily="18" charset="0"/>
              </a:rPr>
              <a:t>BORODIN</a:t>
            </a:r>
            <a:r>
              <a:rPr lang="de-DE" sz="1200" b="1" dirty="0">
                <a:latin typeface="Times New Roman" panose="02020603050405020304" pitchFamily="18" charset="0"/>
                <a:ea typeface="Times New Roman" panose="02020603050405020304" pitchFamily="18" charset="0"/>
              </a:rPr>
              <a:t>, </a:t>
            </a:r>
            <a:r>
              <a:rPr lang="de-DE" sz="1200" b="1" strike="sngStrike" cap="all" dirty="0" smtClean="0">
                <a:solidFill>
                  <a:srgbClr val="0070C0"/>
                </a:solidFill>
                <a:latin typeface="Times New Roman" panose="02020603050405020304" pitchFamily="18" charset="0"/>
                <a:ea typeface="Times New Roman" panose="02020603050405020304" pitchFamily="18" charset="0"/>
              </a:rPr>
              <a:t>F</a:t>
            </a:r>
            <a:r>
              <a:rPr lang="de-DE" sz="1200" b="1" strike="sngStrike" cap="all" dirty="0">
                <a:solidFill>
                  <a:srgbClr val="0070C0"/>
                </a:solidFill>
                <a:latin typeface="Times New Roman" panose="02020603050405020304" pitchFamily="18" charset="0"/>
                <a:ea typeface="Times New Roman" panose="02020603050405020304" pitchFamily="18" charset="0"/>
              </a:rPr>
              <a:t>. </a:t>
            </a:r>
            <a:r>
              <a:rPr lang="de-DE" sz="1200" b="1" strike="sngStrike" cap="all" dirty="0" smtClean="0">
                <a:solidFill>
                  <a:srgbClr val="0070C0"/>
                </a:solidFill>
                <a:latin typeface="Times New Roman" panose="02020603050405020304" pitchFamily="18" charset="0"/>
                <a:ea typeface="Times New Roman" panose="02020603050405020304" pitchFamily="18" charset="0"/>
              </a:rPr>
              <a:t>Cianfrani</a:t>
            </a:r>
            <a:r>
              <a:rPr lang="de-DE" sz="1200" b="1" cap="all" dirty="0" smtClean="0">
                <a:latin typeface="Times New Roman" panose="02020603050405020304" pitchFamily="18" charset="0"/>
                <a:ea typeface="Times New Roman" panose="02020603050405020304" pitchFamily="18" charset="0"/>
              </a:rPr>
              <a:t>,</a:t>
            </a:r>
            <a:r>
              <a:rPr lang="de-DE" sz="1200" b="1" cap="all" dirty="0" smtClean="0">
                <a:solidFill>
                  <a:srgbClr val="FF33CC"/>
                </a:solidFill>
                <a:latin typeface="Times New Roman" panose="02020603050405020304" pitchFamily="18" charset="0"/>
                <a:ea typeface="Times New Roman" panose="02020603050405020304" pitchFamily="18" charset="0"/>
              </a:rPr>
              <a:t> </a:t>
            </a:r>
            <a:r>
              <a:rPr lang="de-DE" sz="1200" b="1" strike="sngStrike" cap="all" dirty="0" smtClean="0">
                <a:solidFill>
                  <a:schemeClr val="tx2"/>
                </a:solidFill>
                <a:latin typeface="Times New Roman" panose="02020603050405020304" pitchFamily="18" charset="0"/>
                <a:ea typeface="Times New Roman" panose="02020603050405020304" pitchFamily="18" charset="0"/>
              </a:rPr>
              <a:t>S</a:t>
            </a:r>
            <a:r>
              <a:rPr lang="de-DE" sz="1200" b="1" strike="sngStrike" cap="all" dirty="0">
                <a:solidFill>
                  <a:schemeClr val="tx2"/>
                </a:solidFill>
                <a:latin typeface="Times New Roman" panose="02020603050405020304" pitchFamily="18" charset="0"/>
                <a:ea typeface="Times New Roman" panose="02020603050405020304" pitchFamily="18" charset="0"/>
              </a:rPr>
              <a:t>. Wiesen, </a:t>
            </a:r>
            <a:r>
              <a:rPr lang="de-DE" sz="1200" b="1" cap="all" dirty="0">
                <a:solidFill>
                  <a:srgbClr val="FF33CC"/>
                </a:solidFill>
                <a:latin typeface="Times New Roman" panose="02020603050405020304" pitchFamily="18" charset="0"/>
                <a:ea typeface="Times New Roman" panose="02020603050405020304" pitchFamily="18" charset="0"/>
              </a:rPr>
              <a:t>D. Harting</a:t>
            </a:r>
            <a:r>
              <a:rPr lang="de-DE" sz="1200" b="1" cap="all" dirty="0">
                <a:latin typeface="Times New Roman" panose="02020603050405020304" pitchFamily="18" charset="0"/>
                <a:ea typeface="Times New Roman" panose="02020603050405020304" pitchFamily="18" charset="0"/>
              </a:rPr>
              <a:t>, </a:t>
            </a:r>
            <a:r>
              <a:rPr lang="de-DE" sz="1200" b="1" strike="sngStrike" cap="all" dirty="0" err="1" smtClean="0">
                <a:solidFill>
                  <a:srgbClr val="0070C0"/>
                </a:solidFill>
                <a:latin typeface="Times New Roman" panose="02020603050405020304" pitchFamily="18" charset="0"/>
                <a:ea typeface="Times New Roman" panose="02020603050405020304" pitchFamily="18" charset="0"/>
              </a:rPr>
              <a:t>P.Börner</a:t>
            </a:r>
            <a:r>
              <a:rPr lang="de-DE" sz="1200" b="1" cap="all" dirty="0" smtClean="0">
                <a:solidFill>
                  <a:srgbClr val="FF33CC"/>
                </a:solidFill>
                <a:latin typeface="Times New Roman" panose="02020603050405020304" pitchFamily="18" charset="0"/>
                <a:ea typeface="Times New Roman" panose="02020603050405020304" pitchFamily="18" charset="0"/>
              </a:rPr>
              <a:t>, </a:t>
            </a:r>
            <a:r>
              <a:rPr lang="de-DE" sz="1200" b="1" cap="all" dirty="0" err="1" smtClean="0">
                <a:solidFill>
                  <a:srgbClr val="FF33CC"/>
                </a:solidFill>
                <a:latin typeface="Times New Roman" panose="02020603050405020304" pitchFamily="18" charset="0"/>
                <a:ea typeface="Times New Roman" panose="02020603050405020304" pitchFamily="18" charset="0"/>
              </a:rPr>
              <a:t>B.Küppers</a:t>
            </a:r>
            <a:endParaRPr lang="de-DE" sz="1200" b="1" cap="all" dirty="0" smtClean="0">
              <a:solidFill>
                <a:srgbClr val="FF33CC"/>
              </a:solidFill>
              <a:latin typeface="Times New Roman" panose="02020603050405020304" pitchFamily="18" charset="0"/>
              <a:ea typeface="Times New Roman" panose="02020603050405020304" pitchFamily="18" charset="0"/>
            </a:endParaRPr>
          </a:p>
          <a:p>
            <a:pPr>
              <a:spcAft>
                <a:spcPts val="0"/>
              </a:spcAft>
            </a:pPr>
            <a:r>
              <a:rPr lang="de-DE" sz="1200" dirty="0" smtClean="0">
                <a:latin typeface="Times New Roman" panose="02020603050405020304" pitchFamily="18" charset="0"/>
                <a:ea typeface="Times New Roman" panose="02020603050405020304" pitchFamily="18" charset="0"/>
              </a:rPr>
              <a:t>Forschungszentrum </a:t>
            </a:r>
            <a:r>
              <a:rPr lang="de-DE" sz="1200" dirty="0">
                <a:latin typeface="Times New Roman" panose="02020603050405020304" pitchFamily="18" charset="0"/>
                <a:ea typeface="Times New Roman" panose="02020603050405020304" pitchFamily="18" charset="0"/>
              </a:rPr>
              <a:t>Jülich, Institut für Energie- und Klimaforschung – Plasmaphysik, </a:t>
            </a:r>
            <a:r>
              <a:rPr lang="en-GB" sz="1200" dirty="0" smtClean="0">
                <a:latin typeface="Times New Roman" panose="02020603050405020304" pitchFamily="18" charset="0"/>
                <a:ea typeface="Times New Roman" panose="02020603050405020304" pitchFamily="18" charset="0"/>
              </a:rPr>
              <a:t>Germany</a:t>
            </a:r>
          </a:p>
          <a:p>
            <a:pPr algn="just">
              <a:spcAft>
                <a:spcPts val="0"/>
              </a:spcAft>
            </a:pPr>
            <a:r>
              <a:rPr lang="en-GB" sz="1200" dirty="0" smtClean="0">
                <a:latin typeface="Times New Roman" panose="02020603050405020304" pitchFamily="18" charset="0"/>
                <a:ea typeface="Times New Roman" panose="02020603050405020304" pitchFamily="18" charset="0"/>
              </a:rPr>
              <a:t> </a:t>
            </a:r>
          </a:p>
          <a:p>
            <a:pPr algn="just">
              <a:spcAft>
                <a:spcPts val="0"/>
              </a:spcAft>
            </a:pPr>
            <a:r>
              <a:rPr lang="nl-BE" sz="1200" b="1" dirty="0" smtClean="0">
                <a:latin typeface="Times New Roman" panose="02020603050405020304" pitchFamily="18" charset="0"/>
                <a:ea typeface="Times New Roman" panose="02020603050405020304" pitchFamily="18" charset="0"/>
              </a:rPr>
              <a:t>W. DEKEYSER</a:t>
            </a:r>
            <a:r>
              <a:rPr lang="nl-BE" sz="1200" b="1" dirty="0">
                <a:latin typeface="Times New Roman" panose="02020603050405020304" pitchFamily="18" charset="0"/>
                <a:ea typeface="Times New Roman" panose="02020603050405020304" pitchFamily="18" charset="0"/>
              </a:rPr>
              <a:t>, </a:t>
            </a:r>
            <a:r>
              <a:rPr lang="nl-BE" sz="1200" b="1" strike="sngStrike" dirty="0" smtClean="0">
                <a:solidFill>
                  <a:srgbClr val="0070C0"/>
                </a:solidFill>
                <a:latin typeface="Times New Roman" panose="02020603050405020304" pitchFamily="18" charset="0"/>
                <a:ea typeface="Times New Roman" panose="02020603050405020304" pitchFamily="18" charset="0"/>
              </a:rPr>
              <a:t>S. CARLI</a:t>
            </a:r>
            <a:r>
              <a:rPr lang="nl-BE" sz="1200" b="1" dirty="0">
                <a:latin typeface="Times New Roman" panose="02020603050405020304" pitchFamily="18" charset="0"/>
                <a:ea typeface="Times New Roman" panose="02020603050405020304" pitchFamily="18" charset="0"/>
              </a:rPr>
              <a:t>, </a:t>
            </a:r>
            <a:r>
              <a:rPr lang="nl-BE" sz="1200" b="1" dirty="0" smtClean="0">
                <a:latin typeface="Times New Roman" panose="02020603050405020304" pitchFamily="18" charset="0"/>
                <a:ea typeface="Times New Roman" panose="02020603050405020304" pitchFamily="18" charset="0"/>
              </a:rPr>
              <a:t>M. BLOMMAERT</a:t>
            </a:r>
            <a:r>
              <a:rPr lang="nl-BE" sz="1200" b="1" dirty="0">
                <a:latin typeface="Times New Roman" panose="02020603050405020304" pitchFamily="18" charset="0"/>
                <a:ea typeface="Times New Roman" panose="02020603050405020304" pitchFamily="18" charset="0"/>
              </a:rPr>
              <a:t>, </a:t>
            </a:r>
            <a:r>
              <a:rPr lang="nl-BE" sz="1200" b="1" dirty="0" smtClean="0">
                <a:latin typeface="Times New Roman" panose="02020603050405020304" pitchFamily="18" charset="0"/>
                <a:ea typeface="Times New Roman" panose="02020603050405020304" pitchFamily="18" charset="0"/>
              </a:rPr>
              <a:t>N. HORSTEN, W</a:t>
            </a:r>
            <a:r>
              <a:rPr lang="nl-BE" sz="1200" b="1" dirty="0">
                <a:latin typeface="Times New Roman" panose="02020603050405020304" pitchFamily="18" charset="0"/>
                <a:ea typeface="Times New Roman" panose="02020603050405020304" pitchFamily="18" charset="0"/>
              </a:rPr>
              <a:t>. VAN UYTVEN, </a:t>
            </a:r>
            <a:r>
              <a:rPr lang="nl-BE" sz="1200" b="1" dirty="0" smtClean="0">
                <a:latin typeface="Times New Roman" panose="02020603050405020304" pitchFamily="18" charset="0"/>
                <a:ea typeface="Times New Roman" panose="02020603050405020304" pitchFamily="18" charset="0"/>
              </a:rPr>
              <a:t>M. BAELMANS </a:t>
            </a:r>
            <a:endParaRPr lang="en-GB" sz="1200" b="1" dirty="0">
              <a:latin typeface="Times New Roman" panose="02020603050405020304" pitchFamily="18" charset="0"/>
              <a:ea typeface="Times New Roman" panose="02020603050405020304" pitchFamily="18" charset="0"/>
            </a:endParaRPr>
          </a:p>
          <a:p>
            <a:pPr algn="just">
              <a:spcAft>
                <a:spcPts val="0"/>
              </a:spcAft>
            </a:pPr>
            <a:r>
              <a:rPr lang="en-GB" sz="1200" dirty="0">
                <a:latin typeface="Times New Roman" panose="02020603050405020304" pitchFamily="18" charset="0"/>
                <a:ea typeface="Times New Roman" panose="02020603050405020304" pitchFamily="18" charset="0"/>
              </a:rPr>
              <a:t>KU Leuven, Department of Mechanical Engineering, </a:t>
            </a:r>
            <a:r>
              <a:rPr lang="de-DE" sz="1200" dirty="0" err="1" smtClean="0">
                <a:latin typeface="Times New Roman" panose="02020603050405020304" pitchFamily="18" charset="0"/>
                <a:ea typeface="Times New Roman" panose="02020603050405020304" pitchFamily="18" charset="0"/>
              </a:rPr>
              <a:t>Belgium</a:t>
            </a:r>
            <a:endParaRPr lang="en-GB" sz="1200" dirty="0">
              <a:latin typeface="Times New Roman" panose="02020603050405020304" pitchFamily="18" charset="0"/>
              <a:ea typeface="Times New Roman" panose="02020603050405020304" pitchFamily="18" charset="0"/>
            </a:endParaRPr>
          </a:p>
          <a:p>
            <a:pPr algn="just">
              <a:spcAft>
                <a:spcPts val="0"/>
              </a:spcAft>
            </a:pPr>
            <a:r>
              <a:rPr lang="de-DE" sz="1200" dirty="0">
                <a:latin typeface="Times New Roman" panose="02020603050405020304" pitchFamily="18" charset="0"/>
                <a:ea typeface="Times New Roman" panose="02020603050405020304" pitchFamily="18" charset="0"/>
              </a:rPr>
              <a:t> </a:t>
            </a:r>
            <a:endParaRPr lang="en-GB" sz="1200" dirty="0">
              <a:latin typeface="Times New Roman" panose="02020603050405020304" pitchFamily="18" charset="0"/>
              <a:ea typeface="Times New Roman" panose="02020603050405020304" pitchFamily="18" charset="0"/>
            </a:endParaRPr>
          </a:p>
          <a:p>
            <a:pPr algn="just">
              <a:spcAft>
                <a:spcPts val="0"/>
              </a:spcAft>
            </a:pPr>
            <a:r>
              <a:rPr lang="de-DE" sz="1200" b="1" strike="sngStrike" dirty="0" smtClean="0">
                <a:solidFill>
                  <a:srgbClr val="0070C0"/>
                </a:solidFill>
                <a:latin typeface="Times New Roman" panose="02020603050405020304" pitchFamily="18" charset="0"/>
                <a:ea typeface="Times New Roman" panose="02020603050405020304" pitchFamily="18" charset="0"/>
              </a:rPr>
              <a:t>B. MORTIER</a:t>
            </a:r>
            <a:r>
              <a:rPr lang="de-DE" sz="1200" b="1" dirty="0">
                <a:latin typeface="Times New Roman" panose="02020603050405020304" pitchFamily="18" charset="0"/>
                <a:ea typeface="Times New Roman" panose="02020603050405020304" pitchFamily="18" charset="0"/>
              </a:rPr>
              <a:t>, </a:t>
            </a:r>
            <a:r>
              <a:rPr lang="de-DE" sz="1200" b="1" dirty="0" smtClean="0">
                <a:latin typeface="Times New Roman" panose="02020603050405020304" pitchFamily="18" charset="0"/>
                <a:ea typeface="Times New Roman" panose="02020603050405020304" pitchFamily="18" charset="0"/>
              </a:rPr>
              <a:t>G. </a:t>
            </a:r>
            <a:r>
              <a:rPr lang="de-DE" sz="1200" b="1" dirty="0">
                <a:latin typeface="Times New Roman" panose="02020603050405020304" pitchFamily="18" charset="0"/>
                <a:ea typeface="Times New Roman" panose="02020603050405020304" pitchFamily="18" charset="0"/>
              </a:rPr>
              <a:t>SAMAEY, </a:t>
            </a:r>
            <a:r>
              <a:rPr lang="de-DE" sz="1200" b="1" dirty="0">
                <a:solidFill>
                  <a:srgbClr val="FF33CC"/>
                </a:solidFill>
                <a:latin typeface="Times New Roman" panose="02020603050405020304" pitchFamily="18" charset="0"/>
                <a:ea typeface="Times New Roman" panose="02020603050405020304" pitchFamily="18" charset="0"/>
              </a:rPr>
              <a:t> </a:t>
            </a:r>
            <a:r>
              <a:rPr lang="de-DE" sz="1200" b="1" dirty="0" smtClean="0">
                <a:solidFill>
                  <a:srgbClr val="FF33CC"/>
                </a:solidFill>
                <a:latin typeface="Times New Roman" panose="02020603050405020304" pitchFamily="18" charset="0"/>
                <a:ea typeface="Times New Roman" panose="02020603050405020304" pitchFamily="18" charset="0"/>
              </a:rPr>
              <a:t>E. L</a:t>
            </a:r>
            <a:r>
              <a:rPr lang="en-GB" sz="1200" b="1" dirty="0" smtClean="0">
                <a:solidFill>
                  <a:srgbClr val="FF33CC"/>
                </a:solidFill>
                <a:latin typeface="Times New Roman" panose="02020603050405020304" pitchFamily="18" charset="0"/>
                <a:ea typeface="Times New Roman" panose="02020603050405020304" pitchFamily="18" charset="0"/>
              </a:rPr>
              <a:t>OEVBACK (with ACH-MPG)</a:t>
            </a:r>
            <a:endParaRPr lang="en-GB" sz="1200" b="1" dirty="0">
              <a:solidFill>
                <a:srgbClr val="FF33CC"/>
              </a:solidFill>
              <a:latin typeface="Times New Roman" panose="02020603050405020304" pitchFamily="18" charset="0"/>
              <a:ea typeface="Times New Roman" panose="02020603050405020304" pitchFamily="18" charset="0"/>
            </a:endParaRPr>
          </a:p>
          <a:p>
            <a:pPr algn="just">
              <a:spcAft>
                <a:spcPts val="0"/>
              </a:spcAft>
            </a:pPr>
            <a:r>
              <a:rPr lang="en-US" sz="1200" dirty="0">
                <a:latin typeface="Times New Roman" panose="02020603050405020304" pitchFamily="18" charset="0"/>
                <a:ea typeface="Times New Roman" panose="02020603050405020304" pitchFamily="18" charset="0"/>
              </a:rPr>
              <a:t>KU Leuven, Department of Computer </a:t>
            </a:r>
            <a:r>
              <a:rPr lang="en-US" sz="1200" dirty="0" smtClean="0">
                <a:latin typeface="Times New Roman" panose="02020603050405020304" pitchFamily="18" charset="0"/>
                <a:ea typeface="Times New Roman" panose="02020603050405020304" pitchFamily="18" charset="0"/>
              </a:rPr>
              <a:t>Science, </a:t>
            </a:r>
            <a:r>
              <a:rPr lang="de-DE" sz="1200" dirty="0" err="1" smtClean="0">
                <a:latin typeface="Times New Roman" panose="02020603050405020304" pitchFamily="18" charset="0"/>
                <a:ea typeface="Times New Roman" panose="02020603050405020304" pitchFamily="18" charset="0"/>
              </a:rPr>
              <a:t>Belgium</a:t>
            </a:r>
            <a:endParaRPr lang="en-GB" sz="1200" dirty="0">
              <a:latin typeface="Times New Roman" panose="02020603050405020304" pitchFamily="18" charset="0"/>
              <a:ea typeface="Times New Roman" panose="02020603050405020304" pitchFamily="18" charset="0"/>
            </a:endParaRPr>
          </a:p>
          <a:p>
            <a:pPr algn="just">
              <a:spcAft>
                <a:spcPts val="0"/>
              </a:spcAft>
            </a:pPr>
            <a:r>
              <a:rPr lang="de-DE" sz="1200" dirty="0">
                <a:latin typeface="Times New Roman" panose="02020603050405020304" pitchFamily="18" charset="0"/>
                <a:ea typeface="Times New Roman" panose="02020603050405020304" pitchFamily="18" charset="0"/>
              </a:rPr>
              <a:t> </a:t>
            </a:r>
            <a:endParaRPr lang="en-GB" sz="1200" dirty="0">
              <a:latin typeface="Times New Roman" panose="02020603050405020304" pitchFamily="18" charset="0"/>
              <a:ea typeface="Times New Roman" panose="02020603050405020304" pitchFamily="18" charset="0"/>
            </a:endParaRPr>
          </a:p>
          <a:p>
            <a:pPr algn="just">
              <a:spcAft>
                <a:spcPts val="0"/>
              </a:spcAft>
            </a:pPr>
            <a:r>
              <a:rPr lang="de-DE" sz="1200" b="1" cap="all" dirty="0" smtClean="0">
                <a:latin typeface="Times New Roman" panose="02020603050405020304" pitchFamily="18" charset="0"/>
                <a:ea typeface="Times New Roman" panose="02020603050405020304" pitchFamily="18" charset="0"/>
              </a:rPr>
              <a:t>Y. </a:t>
            </a:r>
            <a:r>
              <a:rPr lang="de-DE" sz="1200" b="1" cap="all" dirty="0" err="1" smtClean="0">
                <a:latin typeface="Times New Roman" panose="02020603050405020304" pitchFamily="18" charset="0"/>
                <a:ea typeface="Times New Roman" panose="02020603050405020304" pitchFamily="18" charset="0"/>
              </a:rPr>
              <a:t>Marandet</a:t>
            </a:r>
            <a:r>
              <a:rPr lang="de-DE" sz="1200" b="1" cap="all" dirty="0">
                <a:latin typeface="Times New Roman" panose="02020603050405020304" pitchFamily="18" charset="0"/>
                <a:ea typeface="Times New Roman" panose="02020603050405020304" pitchFamily="18" charset="0"/>
              </a:rPr>
              <a:t>, </a:t>
            </a:r>
            <a:r>
              <a:rPr lang="de-DE" sz="1200" b="1" cap="all" dirty="0" smtClean="0">
                <a:latin typeface="Times New Roman" panose="02020603050405020304" pitchFamily="18" charset="0"/>
                <a:ea typeface="Times New Roman" panose="02020603050405020304" pitchFamily="18" charset="0"/>
              </a:rPr>
              <a:t>P. </a:t>
            </a:r>
            <a:r>
              <a:rPr lang="de-DE" sz="1200" b="1" cap="all" dirty="0" err="1" smtClean="0">
                <a:latin typeface="Times New Roman" panose="02020603050405020304" pitchFamily="18" charset="0"/>
                <a:ea typeface="Times New Roman" panose="02020603050405020304" pitchFamily="18" charset="0"/>
              </a:rPr>
              <a:t>Genesio</a:t>
            </a:r>
            <a:endParaRPr lang="en-GB" sz="1200" b="1" dirty="0">
              <a:latin typeface="Times New Roman" panose="02020603050405020304" pitchFamily="18" charset="0"/>
              <a:ea typeface="Times New Roman" panose="02020603050405020304" pitchFamily="18" charset="0"/>
            </a:endParaRPr>
          </a:p>
          <a:p>
            <a:pPr algn="just">
              <a:spcAft>
                <a:spcPts val="0"/>
              </a:spcAft>
            </a:pPr>
            <a:r>
              <a:rPr lang="de-DE" sz="1200" dirty="0" err="1">
                <a:latin typeface="Times New Roman" panose="02020603050405020304" pitchFamily="18" charset="0"/>
                <a:ea typeface="Times New Roman" panose="02020603050405020304" pitchFamily="18" charset="0"/>
              </a:rPr>
              <a:t>Aix</a:t>
            </a:r>
            <a:r>
              <a:rPr lang="de-DE" sz="1200" dirty="0">
                <a:latin typeface="Times New Roman" panose="02020603050405020304" pitchFamily="18" charset="0"/>
                <a:ea typeface="Times New Roman" panose="02020603050405020304" pitchFamily="18" charset="0"/>
              </a:rPr>
              <a:t>-Marseille Univ</a:t>
            </a:r>
            <a:r>
              <a:rPr lang="de-DE" sz="1200" dirty="0" smtClean="0">
                <a:latin typeface="Times New Roman" panose="02020603050405020304" pitchFamily="18" charset="0"/>
                <a:ea typeface="Times New Roman" panose="02020603050405020304" pitchFamily="18" charset="0"/>
              </a:rPr>
              <a:t>., </a:t>
            </a:r>
            <a:r>
              <a:rPr lang="de-DE" sz="1200" dirty="0">
                <a:latin typeface="Times New Roman" panose="02020603050405020304" pitchFamily="18" charset="0"/>
                <a:ea typeface="Times New Roman" panose="02020603050405020304" pitchFamily="18" charset="0"/>
              </a:rPr>
              <a:t>France</a:t>
            </a:r>
            <a:endParaRPr lang="en-GB" sz="1200" dirty="0">
              <a:latin typeface="Times New Roman" panose="02020603050405020304" pitchFamily="18" charset="0"/>
              <a:ea typeface="Times New Roman" panose="02020603050405020304" pitchFamily="18" charset="0"/>
            </a:endParaRPr>
          </a:p>
          <a:p>
            <a:pPr algn="just">
              <a:spcAft>
                <a:spcPts val="0"/>
              </a:spcAft>
            </a:pPr>
            <a:r>
              <a:rPr lang="de-DE" sz="1200" dirty="0">
                <a:latin typeface="Times New Roman" panose="02020603050405020304" pitchFamily="18" charset="0"/>
                <a:ea typeface="Times New Roman" panose="02020603050405020304" pitchFamily="18" charset="0"/>
              </a:rPr>
              <a:t> </a:t>
            </a:r>
            <a:endParaRPr lang="en-GB" sz="1200" dirty="0">
              <a:latin typeface="Times New Roman" panose="02020603050405020304" pitchFamily="18" charset="0"/>
              <a:ea typeface="Times New Roman" panose="02020603050405020304" pitchFamily="18" charset="0"/>
            </a:endParaRPr>
          </a:p>
          <a:p>
            <a:pPr algn="just">
              <a:spcAft>
                <a:spcPts val="0"/>
              </a:spcAft>
            </a:pPr>
            <a:r>
              <a:rPr lang="en-GB" sz="1200" b="1" cap="all" dirty="0" smtClean="0">
                <a:latin typeface="Times New Roman" panose="02020603050405020304" pitchFamily="18" charset="0"/>
                <a:ea typeface="Times New Roman" panose="02020603050405020304" pitchFamily="18" charset="0"/>
              </a:rPr>
              <a:t>H. </a:t>
            </a:r>
            <a:r>
              <a:rPr lang="en-GB" sz="1200" b="1" cap="all" dirty="0" err="1" smtClean="0">
                <a:latin typeface="Times New Roman" panose="02020603050405020304" pitchFamily="18" charset="0"/>
                <a:ea typeface="Times New Roman" panose="02020603050405020304" pitchFamily="18" charset="0"/>
              </a:rPr>
              <a:t>Bufferand</a:t>
            </a:r>
            <a:endParaRPr lang="en-GB" sz="1200" b="1" dirty="0">
              <a:latin typeface="Times New Roman" panose="02020603050405020304" pitchFamily="18" charset="0"/>
              <a:ea typeface="Times New Roman" panose="02020603050405020304" pitchFamily="18" charset="0"/>
            </a:endParaRPr>
          </a:p>
          <a:p>
            <a:pPr algn="just">
              <a:spcAft>
                <a:spcPts val="0"/>
              </a:spcAft>
            </a:pPr>
            <a:r>
              <a:rPr lang="en-GB" sz="1200" dirty="0">
                <a:latin typeface="Times New Roman" panose="02020603050405020304" pitchFamily="18" charset="0"/>
                <a:ea typeface="Times New Roman" panose="02020603050405020304" pitchFamily="18" charset="0"/>
              </a:rPr>
              <a:t>CEA, IRFM, </a:t>
            </a:r>
            <a:r>
              <a:rPr lang="en-GB" sz="1200" dirty="0" smtClean="0">
                <a:latin typeface="Times New Roman" panose="02020603050405020304" pitchFamily="18" charset="0"/>
                <a:ea typeface="Times New Roman" panose="02020603050405020304" pitchFamily="18" charset="0"/>
              </a:rPr>
              <a:t>France</a:t>
            </a:r>
            <a:endParaRPr lang="en-GB" sz="1200" dirty="0">
              <a:latin typeface="Times New Roman" panose="02020603050405020304" pitchFamily="18" charset="0"/>
              <a:ea typeface="Times New Roman" panose="02020603050405020304" pitchFamily="18" charset="0"/>
            </a:endParaRPr>
          </a:p>
          <a:p>
            <a:pPr algn="just">
              <a:spcAft>
                <a:spcPts val="0"/>
              </a:spcAft>
            </a:pPr>
            <a:r>
              <a:rPr lang="en-GB" sz="1200" dirty="0">
                <a:latin typeface="Times New Roman" panose="02020603050405020304" pitchFamily="18" charset="0"/>
                <a:ea typeface="Times New Roman" panose="02020603050405020304" pitchFamily="18" charset="0"/>
              </a:rPr>
              <a:t> </a:t>
            </a:r>
          </a:p>
          <a:p>
            <a:pPr algn="just">
              <a:spcAft>
                <a:spcPts val="0"/>
              </a:spcAft>
            </a:pPr>
            <a:r>
              <a:rPr lang="en-GB" sz="1200" b="1" dirty="0" smtClean="0">
                <a:latin typeface="Times New Roman" panose="02020603050405020304" pitchFamily="18" charset="0"/>
                <a:ea typeface="Times New Roman" panose="02020603050405020304" pitchFamily="18" charset="0"/>
              </a:rPr>
              <a:t>E. WESTERHOF</a:t>
            </a:r>
            <a:r>
              <a:rPr lang="en-GB" sz="1200" b="1" dirty="0">
                <a:latin typeface="Times New Roman" panose="02020603050405020304" pitchFamily="18" charset="0"/>
                <a:ea typeface="Times New Roman" panose="02020603050405020304" pitchFamily="18" charset="0"/>
              </a:rPr>
              <a:t>, </a:t>
            </a:r>
            <a:r>
              <a:rPr lang="en-GB" sz="1200" b="1" strike="sngStrike" dirty="0">
                <a:solidFill>
                  <a:srgbClr val="003399"/>
                </a:solidFill>
                <a:latin typeface="Times New Roman" panose="02020603050405020304" pitchFamily="18" charset="0"/>
                <a:ea typeface="Times New Roman" panose="02020603050405020304" pitchFamily="18" charset="0"/>
              </a:rPr>
              <a:t>J.G. </a:t>
            </a:r>
            <a:r>
              <a:rPr lang="en-GB" sz="1200" b="1" strike="sngStrike" dirty="0" smtClean="0">
                <a:solidFill>
                  <a:srgbClr val="003399"/>
                </a:solidFill>
                <a:latin typeface="Times New Roman" panose="02020603050405020304" pitchFamily="18" charset="0"/>
                <a:ea typeface="Times New Roman" panose="02020603050405020304" pitchFamily="18" charset="0"/>
              </a:rPr>
              <a:t>MUNOZ,</a:t>
            </a:r>
            <a:r>
              <a:rPr lang="en-GB" sz="1200" b="1" dirty="0" smtClean="0">
                <a:solidFill>
                  <a:srgbClr val="003399"/>
                </a:solidFill>
                <a:latin typeface="Times New Roman" panose="02020603050405020304" pitchFamily="18" charset="0"/>
                <a:ea typeface="Times New Roman" panose="02020603050405020304" pitchFamily="18" charset="0"/>
              </a:rPr>
              <a:t> </a:t>
            </a:r>
            <a:r>
              <a:rPr lang="en-GB" sz="1200" b="1" dirty="0" smtClean="0">
                <a:solidFill>
                  <a:srgbClr val="FF33CC"/>
                </a:solidFill>
                <a:latin typeface="Times New Roman" panose="02020603050405020304" pitchFamily="18" charset="0"/>
                <a:ea typeface="Times New Roman" panose="02020603050405020304" pitchFamily="18" charset="0"/>
              </a:rPr>
              <a:t>P.W. GROEN</a:t>
            </a:r>
            <a:endParaRPr lang="en-GB" sz="1200" b="1" strike="sngStrike" dirty="0">
              <a:solidFill>
                <a:srgbClr val="FF33CC"/>
              </a:solidFill>
              <a:latin typeface="Times New Roman" panose="02020603050405020304" pitchFamily="18" charset="0"/>
              <a:ea typeface="Times New Roman" panose="02020603050405020304" pitchFamily="18" charset="0"/>
            </a:endParaRPr>
          </a:p>
          <a:p>
            <a:pPr algn="just">
              <a:spcAft>
                <a:spcPts val="0"/>
              </a:spcAft>
            </a:pPr>
            <a:r>
              <a:rPr lang="en-GB" sz="1200" dirty="0">
                <a:latin typeface="Times New Roman" panose="02020603050405020304" pitchFamily="18" charset="0"/>
                <a:ea typeface="Times New Roman" panose="02020603050405020304" pitchFamily="18" charset="0"/>
              </a:rPr>
              <a:t>DIFFER - Dutch Institute for Fundamental Energy Research, </a:t>
            </a:r>
            <a:endParaRPr lang="en-GB" sz="1200" dirty="0" smtClean="0">
              <a:latin typeface="Times New Roman" panose="02020603050405020304" pitchFamily="18" charset="0"/>
              <a:ea typeface="Times New Roman" panose="02020603050405020304" pitchFamily="18" charset="0"/>
            </a:endParaRPr>
          </a:p>
          <a:p>
            <a:pPr algn="just">
              <a:spcAft>
                <a:spcPts val="0"/>
              </a:spcAft>
            </a:pPr>
            <a:r>
              <a:rPr lang="en-GB" sz="1200" dirty="0" smtClean="0">
                <a:latin typeface="Times New Roman" panose="02020603050405020304" pitchFamily="18" charset="0"/>
                <a:ea typeface="Times New Roman" panose="02020603050405020304" pitchFamily="18" charset="0"/>
              </a:rPr>
              <a:t>Eindhoven</a:t>
            </a:r>
            <a:r>
              <a:rPr lang="en-GB" sz="1200" dirty="0">
                <a:latin typeface="Times New Roman" panose="02020603050405020304" pitchFamily="18" charset="0"/>
                <a:ea typeface="Times New Roman" panose="02020603050405020304" pitchFamily="18" charset="0"/>
              </a:rPr>
              <a:t>, the Netherlands</a:t>
            </a:r>
          </a:p>
          <a:p>
            <a:pPr algn="just">
              <a:spcAft>
                <a:spcPts val="0"/>
              </a:spcAft>
            </a:pPr>
            <a:r>
              <a:rPr lang="en-GB" sz="1200" dirty="0">
                <a:latin typeface="Times New Roman" panose="02020603050405020304" pitchFamily="18" charset="0"/>
                <a:ea typeface="Times New Roman" panose="02020603050405020304" pitchFamily="18" charset="0"/>
              </a:rPr>
              <a:t> </a:t>
            </a:r>
          </a:p>
          <a:p>
            <a:pPr algn="just">
              <a:spcAft>
                <a:spcPts val="0"/>
              </a:spcAft>
            </a:pPr>
            <a:r>
              <a:rPr lang="en-GB" sz="1200" b="1" dirty="0" smtClean="0">
                <a:latin typeface="Times New Roman" panose="02020603050405020304" pitchFamily="18" charset="0"/>
                <a:ea typeface="Times New Roman" panose="02020603050405020304" pitchFamily="18" charset="0"/>
              </a:rPr>
              <a:t>M. GROTH</a:t>
            </a:r>
            <a:r>
              <a:rPr lang="en-GB" sz="1200" b="1" dirty="0">
                <a:latin typeface="Times New Roman" panose="02020603050405020304" pitchFamily="18" charset="0"/>
                <a:ea typeface="Times New Roman" panose="02020603050405020304" pitchFamily="18" charset="0"/>
              </a:rPr>
              <a:t>, </a:t>
            </a:r>
            <a:r>
              <a:rPr lang="en-GB" sz="1200" b="1" strike="sngStrike" dirty="0" smtClean="0">
                <a:solidFill>
                  <a:srgbClr val="0070C0"/>
                </a:solidFill>
                <a:latin typeface="Times New Roman" panose="02020603050405020304" pitchFamily="18" charset="0"/>
                <a:ea typeface="Times New Roman" panose="02020603050405020304" pitchFamily="18" charset="0"/>
              </a:rPr>
              <a:t>A. HOLM , </a:t>
            </a:r>
            <a:r>
              <a:rPr lang="de-DE" sz="1200" b="1" cap="all" dirty="0" err="1" smtClean="0">
                <a:solidFill>
                  <a:srgbClr val="FF33CC"/>
                </a:solidFill>
                <a:latin typeface="Times New Roman" panose="02020603050405020304" pitchFamily="18" charset="0"/>
                <a:ea typeface="Times New Roman" panose="02020603050405020304" pitchFamily="18" charset="0"/>
              </a:rPr>
              <a:t>A.CHanDRA</a:t>
            </a:r>
            <a:endParaRPr lang="en-GB" sz="1200" b="1" strike="sngStrike" dirty="0">
              <a:solidFill>
                <a:srgbClr val="0070C0"/>
              </a:solidFill>
              <a:latin typeface="Times New Roman" panose="02020603050405020304" pitchFamily="18" charset="0"/>
              <a:ea typeface="Times New Roman" panose="02020603050405020304" pitchFamily="18" charset="0"/>
            </a:endParaRPr>
          </a:p>
          <a:p>
            <a:pPr algn="just">
              <a:spcAft>
                <a:spcPts val="0"/>
              </a:spcAft>
            </a:pPr>
            <a:r>
              <a:rPr lang="en-GB" sz="1200" dirty="0">
                <a:latin typeface="Times New Roman" panose="02020603050405020304" pitchFamily="18" charset="0"/>
                <a:ea typeface="Times New Roman" panose="02020603050405020304" pitchFamily="18" charset="0"/>
              </a:rPr>
              <a:t>Department of Applied Physics, Aalto University, </a:t>
            </a:r>
            <a:endParaRPr lang="en-GB" sz="1200" dirty="0" smtClean="0">
              <a:latin typeface="Times New Roman" panose="02020603050405020304" pitchFamily="18" charset="0"/>
              <a:ea typeface="Times New Roman" panose="02020603050405020304" pitchFamily="18" charset="0"/>
            </a:endParaRPr>
          </a:p>
          <a:p>
            <a:pPr algn="just">
              <a:spcAft>
                <a:spcPts val="0"/>
              </a:spcAft>
            </a:pPr>
            <a:r>
              <a:rPr lang="en-GB" sz="1200" dirty="0" smtClean="0">
                <a:latin typeface="Times New Roman" panose="02020603050405020304" pitchFamily="18" charset="0"/>
                <a:ea typeface="Times New Roman" panose="02020603050405020304" pitchFamily="18" charset="0"/>
              </a:rPr>
              <a:t>Espoo</a:t>
            </a:r>
            <a:r>
              <a:rPr lang="en-GB" sz="1200" dirty="0">
                <a:latin typeface="Times New Roman" panose="02020603050405020304" pitchFamily="18" charset="0"/>
                <a:ea typeface="Times New Roman" panose="02020603050405020304" pitchFamily="18" charset="0"/>
              </a:rPr>
              <a:t>, Finland</a:t>
            </a:r>
          </a:p>
          <a:p>
            <a:pPr algn="just">
              <a:spcAft>
                <a:spcPts val="0"/>
              </a:spcAft>
            </a:pPr>
            <a:r>
              <a:rPr lang="en-GB" sz="1200" dirty="0">
                <a:latin typeface="Times New Roman" panose="02020603050405020304" pitchFamily="18" charset="0"/>
                <a:ea typeface="Times New Roman" panose="02020603050405020304" pitchFamily="18" charset="0"/>
              </a:rPr>
              <a:t> </a:t>
            </a:r>
          </a:p>
        </p:txBody>
      </p:sp>
      <p:pic>
        <p:nvPicPr>
          <p:cNvPr id="5" name="Grafik 4"/>
          <p:cNvPicPr>
            <a:picLocks noChangeAspect="1"/>
          </p:cNvPicPr>
          <p:nvPr/>
        </p:nvPicPr>
        <p:blipFill rotWithShape="1">
          <a:blip r:embed="rId3" cstate="print">
            <a:extLst>
              <a:ext uri="{28A0092B-C50C-407E-A947-70E740481C1C}">
                <a14:useLocalDpi xmlns:a14="http://schemas.microsoft.com/office/drawing/2010/main" val="0"/>
              </a:ext>
            </a:extLst>
          </a:blip>
          <a:srcRect l="13885" t="972" r="5570" b="1386"/>
          <a:stretch/>
        </p:blipFill>
        <p:spPr>
          <a:xfrm>
            <a:off x="6804248" y="555526"/>
            <a:ext cx="2304256" cy="4272061"/>
          </a:xfrm>
          <a:prstGeom prst="rect">
            <a:avLst/>
          </a:prstGeom>
        </p:spPr>
      </p:pic>
      <p:sp>
        <p:nvSpPr>
          <p:cNvPr id="6" name="Rechteck 5"/>
          <p:cNvSpPr/>
          <p:nvPr/>
        </p:nvSpPr>
        <p:spPr>
          <a:xfrm>
            <a:off x="7975268" y="4077619"/>
            <a:ext cx="1120811" cy="738664"/>
          </a:xfrm>
          <a:prstGeom prst="rect">
            <a:avLst/>
          </a:prstGeom>
          <a:solidFill>
            <a:srgbClr val="FFFF00"/>
          </a:solidFill>
          <a:ln w="28575">
            <a:solidFill>
              <a:schemeClr val="tx1"/>
            </a:solidFill>
          </a:ln>
        </p:spPr>
        <p:txBody>
          <a:bodyPr wrap="square">
            <a:spAutoFit/>
          </a:bodyPr>
          <a:lstStyle/>
          <a:p>
            <a:r>
              <a:rPr lang="en-US" sz="1400" b="1" dirty="0">
                <a:latin typeface="Arial" panose="020B0604020202020204" pitchFamily="34" charset="0"/>
                <a:cs typeface="Arial" panose="020B0604020202020204" pitchFamily="34" charset="0"/>
              </a:rPr>
              <a:t>Eirene </a:t>
            </a:r>
            <a:r>
              <a:rPr lang="en-US" sz="1400" dirty="0">
                <a:latin typeface="Arial" panose="020B0604020202020204" pitchFamily="34" charset="0"/>
                <a:cs typeface="Arial" panose="020B0604020202020204" pitchFamily="34" charset="0"/>
              </a:rPr>
              <a:t>with the infant </a:t>
            </a:r>
            <a:r>
              <a:rPr lang="en-US" sz="1400" dirty="0" err="1" smtClean="0">
                <a:latin typeface="Arial" panose="020B0604020202020204" pitchFamily="34" charset="0"/>
                <a:cs typeface="Arial" panose="020B0604020202020204" pitchFamily="34" charset="0"/>
              </a:rPr>
              <a:t>Ploutos</a:t>
            </a:r>
            <a:endParaRPr lang="en-US" sz="1400" dirty="0" smtClean="0">
              <a:latin typeface="Arial" panose="020B0604020202020204" pitchFamily="34" charset="0"/>
              <a:cs typeface="Arial" panose="020B0604020202020204" pitchFamily="34" charset="0"/>
            </a:endParaRPr>
          </a:p>
        </p:txBody>
      </p:sp>
      <p:sp>
        <p:nvSpPr>
          <p:cNvPr id="7" name="Rechteck 6"/>
          <p:cNvSpPr/>
          <p:nvPr/>
        </p:nvSpPr>
        <p:spPr>
          <a:xfrm>
            <a:off x="5292080" y="1553214"/>
            <a:ext cx="1224136" cy="830997"/>
          </a:xfrm>
          <a:prstGeom prst="rect">
            <a:avLst/>
          </a:prstGeom>
          <a:solidFill>
            <a:schemeClr val="accent3">
              <a:lumMod val="40000"/>
              <a:lumOff val="60000"/>
            </a:schemeClr>
          </a:solidFill>
          <a:ln w="28575">
            <a:solidFill>
              <a:srgbClr val="002060"/>
            </a:solidFill>
          </a:ln>
        </p:spPr>
        <p:txBody>
          <a:bodyPr wrap="square">
            <a:spAutoFit/>
          </a:bodyPr>
          <a:lstStyle/>
          <a:p>
            <a:pPr algn="just"/>
            <a:r>
              <a:rPr lang="en-GB" sz="1200" dirty="0" smtClean="0">
                <a:solidFill>
                  <a:prstClr val="black"/>
                </a:solidFill>
                <a:latin typeface="Times New Roman" panose="02020603050405020304" pitchFamily="18" charset="0"/>
                <a:ea typeface="Times New Roman" panose="02020603050405020304" pitchFamily="18" charset="0"/>
              </a:rPr>
              <a:t>ACH-VTT:</a:t>
            </a:r>
          </a:p>
          <a:p>
            <a:pPr algn="just"/>
            <a:r>
              <a:rPr lang="en-GB" sz="1200" b="1" cap="all" dirty="0" err="1">
                <a:solidFill>
                  <a:prstClr val="black"/>
                </a:solidFill>
                <a:latin typeface="Times New Roman" panose="02020603050405020304" pitchFamily="18" charset="0"/>
                <a:ea typeface="Times New Roman" panose="02020603050405020304" pitchFamily="18" charset="0"/>
              </a:rPr>
              <a:t>O.LaPPI</a:t>
            </a:r>
            <a:endParaRPr lang="en-GB" sz="1200" b="1" dirty="0">
              <a:solidFill>
                <a:prstClr val="black"/>
              </a:solidFill>
              <a:latin typeface="Times New Roman" panose="02020603050405020304" pitchFamily="18" charset="0"/>
              <a:ea typeface="Times New Roman" panose="02020603050405020304" pitchFamily="18" charset="0"/>
            </a:endParaRPr>
          </a:p>
          <a:p>
            <a:pPr algn="just"/>
            <a:r>
              <a:rPr lang="en-GB" sz="1200" b="1" cap="all" dirty="0" smtClean="0">
                <a:solidFill>
                  <a:prstClr val="black"/>
                </a:solidFill>
                <a:latin typeface="Times New Roman" panose="02020603050405020304" pitchFamily="18" charset="0"/>
                <a:ea typeface="Times New Roman" panose="02020603050405020304" pitchFamily="18" charset="0"/>
              </a:rPr>
              <a:t>F. </a:t>
            </a:r>
            <a:r>
              <a:rPr lang="en-GB" sz="1200" b="1" cap="all" dirty="0" err="1" smtClean="0">
                <a:solidFill>
                  <a:prstClr val="black"/>
                </a:solidFill>
                <a:latin typeface="Times New Roman" panose="02020603050405020304" pitchFamily="18" charset="0"/>
                <a:ea typeface="Times New Roman" panose="02020603050405020304" pitchFamily="18" charset="0"/>
              </a:rPr>
              <a:t>Granberg</a:t>
            </a:r>
            <a:r>
              <a:rPr lang="en-GB" sz="1200" b="1" cap="all" dirty="0" smtClean="0">
                <a:solidFill>
                  <a:prstClr val="black"/>
                </a:solidFill>
                <a:latin typeface="Times New Roman" panose="02020603050405020304" pitchFamily="18" charset="0"/>
                <a:ea typeface="Times New Roman" panose="02020603050405020304" pitchFamily="18" charset="0"/>
              </a:rPr>
              <a:t> J. </a:t>
            </a:r>
            <a:r>
              <a:rPr lang="en-GB" sz="1200" b="1" cap="all" dirty="0" err="1" smtClean="0">
                <a:solidFill>
                  <a:prstClr val="black"/>
                </a:solidFill>
                <a:latin typeface="Times New Roman" panose="02020603050405020304" pitchFamily="18" charset="0"/>
                <a:ea typeface="Times New Roman" panose="02020603050405020304" pitchFamily="18" charset="0"/>
              </a:rPr>
              <a:t>Åström</a:t>
            </a:r>
            <a:r>
              <a:rPr lang="en-GB" sz="1200" b="1" cap="all" dirty="0" smtClean="0">
                <a:solidFill>
                  <a:prstClr val="black"/>
                </a:solidFill>
                <a:latin typeface="Times New Roman" panose="02020603050405020304" pitchFamily="18" charset="0"/>
                <a:ea typeface="Times New Roman" panose="02020603050405020304" pitchFamily="18" charset="0"/>
              </a:rPr>
              <a:t> </a:t>
            </a:r>
          </a:p>
        </p:txBody>
      </p:sp>
      <p:sp>
        <p:nvSpPr>
          <p:cNvPr id="8" name="Plus 7"/>
          <p:cNvSpPr/>
          <p:nvPr/>
        </p:nvSpPr>
        <p:spPr>
          <a:xfrm>
            <a:off x="4644008" y="1658903"/>
            <a:ext cx="576064" cy="619618"/>
          </a:xfrm>
          <a:prstGeom prst="mathPlus">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hteck 8"/>
          <p:cNvSpPr/>
          <p:nvPr/>
        </p:nvSpPr>
        <p:spPr>
          <a:xfrm>
            <a:off x="4932040" y="2578169"/>
            <a:ext cx="1584176" cy="646331"/>
          </a:xfrm>
          <a:prstGeom prst="rect">
            <a:avLst/>
          </a:prstGeom>
          <a:solidFill>
            <a:schemeClr val="accent3">
              <a:lumMod val="40000"/>
              <a:lumOff val="60000"/>
            </a:schemeClr>
          </a:solidFill>
          <a:ln w="28575">
            <a:solidFill>
              <a:srgbClr val="002060"/>
            </a:solidFill>
          </a:ln>
        </p:spPr>
        <p:txBody>
          <a:bodyPr wrap="square">
            <a:spAutoFit/>
          </a:bodyPr>
          <a:lstStyle/>
          <a:p>
            <a:pPr algn="just"/>
            <a:r>
              <a:rPr lang="en-GB" sz="1200" dirty="0">
                <a:solidFill>
                  <a:prstClr val="black"/>
                </a:solidFill>
                <a:latin typeface="Times New Roman" panose="02020603050405020304" pitchFamily="18" charset="0"/>
                <a:ea typeface="Times New Roman" panose="02020603050405020304" pitchFamily="18" charset="0"/>
              </a:rPr>
              <a:t>ACH-IPPLM:</a:t>
            </a:r>
            <a:endParaRPr lang="en-GB" sz="1200" dirty="0" smtClean="0">
              <a:solidFill>
                <a:prstClr val="black"/>
              </a:solidFill>
              <a:latin typeface="Times New Roman" panose="02020603050405020304" pitchFamily="18" charset="0"/>
              <a:ea typeface="Times New Roman" panose="02020603050405020304" pitchFamily="18" charset="0"/>
            </a:endParaRPr>
          </a:p>
          <a:p>
            <a:pPr algn="just"/>
            <a:r>
              <a:rPr lang="en-GB" sz="1200" b="1" cap="all" dirty="0" err="1" smtClean="0">
                <a:solidFill>
                  <a:prstClr val="black"/>
                </a:solidFill>
                <a:latin typeface="Times New Roman" panose="02020603050405020304" pitchFamily="18" charset="0"/>
                <a:ea typeface="Times New Roman" panose="02020603050405020304" pitchFamily="18" charset="0"/>
              </a:rPr>
              <a:t>D.Yadykin</a:t>
            </a:r>
            <a:endParaRPr lang="en-GB" sz="1200" b="1" cap="all" dirty="0" smtClean="0">
              <a:solidFill>
                <a:prstClr val="black"/>
              </a:solidFill>
              <a:latin typeface="Times New Roman" panose="02020603050405020304" pitchFamily="18" charset="0"/>
              <a:ea typeface="Times New Roman" panose="02020603050405020304" pitchFamily="18" charset="0"/>
            </a:endParaRPr>
          </a:p>
          <a:p>
            <a:pPr algn="just"/>
            <a:r>
              <a:rPr lang="en-GB" sz="1200" b="1" strike="sngStrike" cap="all" dirty="0" err="1" smtClean="0">
                <a:solidFill>
                  <a:srgbClr val="003399"/>
                </a:solidFill>
                <a:latin typeface="Times New Roman" panose="02020603050405020304" pitchFamily="18" charset="0"/>
                <a:ea typeface="Times New Roman" panose="02020603050405020304" pitchFamily="18" charset="0"/>
              </a:rPr>
              <a:t>Yu.Yakovenko</a:t>
            </a:r>
            <a:endParaRPr lang="en-GB" sz="1200" b="1" strike="sngStrike" cap="all" dirty="0" smtClean="0">
              <a:solidFill>
                <a:srgbClr val="003399"/>
              </a:solidFill>
              <a:latin typeface="Times New Roman" panose="02020603050405020304" pitchFamily="18" charset="0"/>
              <a:ea typeface="Times New Roman" panose="02020603050405020304" pitchFamily="18" charset="0"/>
            </a:endParaRPr>
          </a:p>
        </p:txBody>
      </p:sp>
      <p:sp>
        <p:nvSpPr>
          <p:cNvPr id="10" name="Plus 9"/>
          <p:cNvSpPr/>
          <p:nvPr/>
        </p:nvSpPr>
        <p:spPr>
          <a:xfrm>
            <a:off x="4283968" y="2591526"/>
            <a:ext cx="576064" cy="619618"/>
          </a:xfrm>
          <a:prstGeom prst="mathPlus">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hteck 10"/>
          <p:cNvSpPr/>
          <p:nvPr/>
        </p:nvSpPr>
        <p:spPr>
          <a:xfrm>
            <a:off x="4932040" y="3458563"/>
            <a:ext cx="1584176" cy="461665"/>
          </a:xfrm>
          <a:prstGeom prst="rect">
            <a:avLst/>
          </a:prstGeom>
          <a:solidFill>
            <a:schemeClr val="accent3">
              <a:lumMod val="40000"/>
              <a:lumOff val="60000"/>
            </a:schemeClr>
          </a:solidFill>
          <a:ln w="28575">
            <a:solidFill>
              <a:srgbClr val="002060"/>
            </a:solidFill>
          </a:ln>
        </p:spPr>
        <p:txBody>
          <a:bodyPr wrap="square">
            <a:spAutoFit/>
          </a:bodyPr>
          <a:lstStyle/>
          <a:p>
            <a:pPr algn="just"/>
            <a:r>
              <a:rPr lang="en-GB" sz="1200" dirty="0" smtClean="0">
                <a:solidFill>
                  <a:prstClr val="black"/>
                </a:solidFill>
                <a:latin typeface="Times New Roman" panose="02020603050405020304" pitchFamily="18" charset="0"/>
                <a:ea typeface="Times New Roman" panose="02020603050405020304" pitchFamily="18" charset="0"/>
              </a:rPr>
              <a:t>ACH-MPG:</a:t>
            </a:r>
          </a:p>
          <a:p>
            <a:pPr algn="just"/>
            <a:r>
              <a:rPr lang="en-GB" sz="1200" b="1" cap="all" dirty="0" err="1" smtClean="0">
                <a:solidFill>
                  <a:prstClr val="black"/>
                </a:solidFill>
                <a:latin typeface="Times New Roman" panose="02020603050405020304" pitchFamily="18" charset="0"/>
                <a:ea typeface="Times New Roman" panose="02020603050405020304" pitchFamily="18" charset="0"/>
              </a:rPr>
              <a:t>H.LEGGate</a:t>
            </a:r>
            <a:endParaRPr lang="en-GB" sz="1200" b="1" strike="sngStrike" cap="all" dirty="0" smtClean="0">
              <a:solidFill>
                <a:srgbClr val="003399"/>
              </a:solidFill>
              <a:latin typeface="Times New Roman" panose="02020603050405020304" pitchFamily="18" charset="0"/>
              <a:ea typeface="Times New Roman" panose="02020603050405020304" pitchFamily="18" charset="0"/>
            </a:endParaRPr>
          </a:p>
        </p:txBody>
      </p:sp>
      <p:sp>
        <p:nvSpPr>
          <p:cNvPr id="12" name="Plus 11"/>
          <p:cNvSpPr/>
          <p:nvPr/>
        </p:nvSpPr>
        <p:spPr>
          <a:xfrm>
            <a:off x="4283968" y="3410853"/>
            <a:ext cx="576064" cy="619618"/>
          </a:xfrm>
          <a:prstGeom prst="mathPlus">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hteck 12"/>
          <p:cNvSpPr/>
          <p:nvPr/>
        </p:nvSpPr>
        <p:spPr>
          <a:xfrm>
            <a:off x="4932040" y="4203636"/>
            <a:ext cx="1584176" cy="461665"/>
          </a:xfrm>
          <a:prstGeom prst="rect">
            <a:avLst/>
          </a:prstGeom>
          <a:solidFill>
            <a:srgbClr val="FFC000"/>
          </a:solidFill>
          <a:ln w="28575">
            <a:solidFill>
              <a:srgbClr val="002060"/>
            </a:solidFill>
          </a:ln>
        </p:spPr>
        <p:txBody>
          <a:bodyPr wrap="square">
            <a:spAutoFit/>
          </a:bodyPr>
          <a:lstStyle/>
          <a:p>
            <a:pPr algn="just"/>
            <a:r>
              <a:rPr lang="en-GB" sz="1200" dirty="0" smtClean="0">
                <a:solidFill>
                  <a:prstClr val="black"/>
                </a:solidFill>
                <a:latin typeface="Times New Roman" panose="02020603050405020304" pitchFamily="18" charset="0"/>
                <a:ea typeface="Times New Roman" panose="02020603050405020304" pitchFamily="18" charset="0"/>
              </a:rPr>
              <a:t>ITER Organisation:</a:t>
            </a:r>
          </a:p>
          <a:p>
            <a:pPr algn="just"/>
            <a:r>
              <a:rPr lang="en-GB" sz="1200" b="1" cap="all" dirty="0" err="1" smtClean="0">
                <a:solidFill>
                  <a:prstClr val="black"/>
                </a:solidFill>
                <a:latin typeface="Times New Roman" panose="02020603050405020304" pitchFamily="18" charset="0"/>
                <a:ea typeface="Times New Roman" panose="02020603050405020304" pitchFamily="18" charset="0"/>
              </a:rPr>
              <a:t>X.Bonnin</a:t>
            </a:r>
            <a:endParaRPr lang="en-GB" sz="1200" b="1" strike="sngStrike" cap="all" dirty="0" smtClean="0">
              <a:solidFill>
                <a:srgbClr val="003399"/>
              </a:solidFill>
              <a:latin typeface="Times New Roman" panose="02020603050405020304" pitchFamily="18" charset="0"/>
              <a:ea typeface="Times New Roman" panose="02020603050405020304" pitchFamily="18" charset="0"/>
            </a:endParaRPr>
          </a:p>
        </p:txBody>
      </p:sp>
      <p:sp>
        <p:nvSpPr>
          <p:cNvPr id="14" name="Plus 13"/>
          <p:cNvSpPr/>
          <p:nvPr/>
        </p:nvSpPr>
        <p:spPr>
          <a:xfrm>
            <a:off x="4283968" y="4155926"/>
            <a:ext cx="576064" cy="619618"/>
          </a:xfrm>
          <a:prstGeom prst="mathPlus">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718275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49760" y="51470"/>
            <a:ext cx="8310672" cy="414908"/>
          </a:xfrm>
        </p:spPr>
        <p:txBody>
          <a:bodyPr/>
          <a:lstStyle/>
          <a:p>
            <a:r>
              <a:rPr lang="de-DE" sz="2800" dirty="0" err="1" smtClean="0">
                <a:solidFill>
                  <a:srgbClr val="C00000"/>
                </a:solidFill>
              </a:rPr>
              <a:t>Recent</a:t>
            </a:r>
            <a:r>
              <a:rPr lang="de-DE" sz="2800" dirty="0" smtClean="0">
                <a:solidFill>
                  <a:srgbClr val="C00000"/>
                </a:solidFill>
              </a:rPr>
              <a:t> FKH Progress 2022</a:t>
            </a:r>
            <a:r>
              <a:rPr lang="en-GB" sz="2800" dirty="0" smtClean="0">
                <a:solidFill>
                  <a:srgbClr val="C00000"/>
                </a:solidFill>
              </a:rPr>
              <a:t>/23 </a:t>
            </a:r>
            <a:r>
              <a:rPr lang="en-GB" sz="2800" dirty="0" smtClean="0"/>
              <a:t>(KU Leuven)</a:t>
            </a:r>
            <a:r>
              <a:rPr lang="de-DE" sz="2800" dirty="0" smtClean="0"/>
              <a:t> </a:t>
            </a:r>
            <a:endParaRPr lang="en-GB" sz="2800" dirty="0"/>
          </a:p>
        </p:txBody>
      </p:sp>
      <p:sp>
        <p:nvSpPr>
          <p:cNvPr id="7" name="Rechteck 6"/>
          <p:cNvSpPr/>
          <p:nvPr/>
        </p:nvSpPr>
        <p:spPr>
          <a:xfrm>
            <a:off x="149760" y="555526"/>
            <a:ext cx="8719576" cy="4270400"/>
          </a:xfrm>
          <a:prstGeom prst="rect">
            <a:avLst/>
          </a:prstGeom>
        </p:spPr>
        <p:txBody>
          <a:bodyPr wrap="square">
            <a:spAutoFit/>
          </a:bodyPr>
          <a:lstStyle/>
          <a:p>
            <a:pPr marL="342900" lvl="0" indent="-342900">
              <a:lnSpc>
                <a:spcPct val="115000"/>
              </a:lnSpc>
              <a:buFont typeface="Symbol" panose="05050102010706020507" pitchFamily="18" charset="2"/>
              <a:buChar char=""/>
            </a:pPr>
            <a:r>
              <a:rPr lang="en-GB" sz="1400" b="1" dirty="0">
                <a:solidFill>
                  <a:prstClr val="black"/>
                </a:solidFill>
                <a:latin typeface="Arial" panose="020B0604020202020204" pitchFamily="34" charset="0"/>
                <a:ea typeface="Calibri" panose="020F0502020204030204" pitchFamily="34" charset="0"/>
                <a:cs typeface="Arial" panose="020B0604020202020204" pitchFamily="34" charset="0"/>
              </a:rPr>
              <a:t>The fluid, (</a:t>
            </a:r>
            <a:r>
              <a:rPr lang="en-GB" sz="1400" b="1" dirty="0" err="1">
                <a:solidFill>
                  <a:prstClr val="black"/>
                </a:solidFill>
                <a:latin typeface="Arial" panose="020B0604020202020204" pitchFamily="34" charset="0"/>
                <a:ea typeface="Calibri" panose="020F0502020204030204" pitchFamily="34" charset="0"/>
                <a:cs typeface="Arial" panose="020B0604020202020204" pitchFamily="34" charset="0"/>
              </a:rPr>
              <a:t>SpH</a:t>
            </a:r>
            <a:r>
              <a:rPr lang="en-GB" sz="1400" b="1" dirty="0">
                <a:solidFill>
                  <a:prstClr val="black"/>
                </a:solidFill>
                <a:latin typeface="Arial" panose="020B0604020202020204" pitchFamily="34" charset="0"/>
                <a:ea typeface="Calibri" panose="020F0502020204030204" pitchFamily="34" charset="0"/>
                <a:cs typeface="Arial" panose="020B0604020202020204" pitchFamily="34" charset="0"/>
              </a:rPr>
              <a:t>) hybrid and kinetic neutral models were validated with a realistic JET ILW L-mode plasmas cases [2] </a:t>
            </a:r>
          </a:p>
          <a:p>
            <a:pPr marL="742950" lvl="1" indent="-285750">
              <a:lnSpc>
                <a:spcPct val="115000"/>
              </a:lnSpc>
              <a:buFont typeface="Courier New" panose="02070309020205020404" pitchFamily="49" charset="0"/>
              <a:buChar char="o"/>
            </a:pPr>
            <a:r>
              <a:rPr lang="en-GB" sz="1400" i="1" dirty="0">
                <a:solidFill>
                  <a:prstClr val="black"/>
                </a:solidFill>
                <a:latin typeface="Arial" panose="020B0604020202020204" pitchFamily="34" charset="0"/>
                <a:ea typeface="Calibri" panose="020F0502020204030204" pitchFamily="34" charset="0"/>
                <a:cs typeface="Arial" panose="020B0604020202020204" pitchFamily="34" charset="0"/>
              </a:rPr>
              <a:t>This not a slab, but a realistic tokamak configuration, incl. voids, molecules, …</a:t>
            </a:r>
          </a:p>
          <a:p>
            <a:pPr marL="742950" lvl="1" indent="-285750">
              <a:lnSpc>
                <a:spcPct val="115000"/>
              </a:lnSpc>
              <a:buFont typeface="Courier New" panose="02070309020205020404" pitchFamily="49" charset="0"/>
              <a:buChar char="o"/>
            </a:pPr>
            <a:r>
              <a:rPr lang="en-GB" sz="1400" i="1" dirty="0">
                <a:solidFill>
                  <a:prstClr val="black"/>
                </a:solidFill>
                <a:latin typeface="Arial" panose="020B0604020202020204" pitchFamily="34" charset="0"/>
                <a:ea typeface="Calibri" panose="020F0502020204030204" pitchFamily="34" charset="0"/>
                <a:cs typeface="Arial" panose="020B0604020202020204" pitchFamily="34" charset="0"/>
              </a:rPr>
              <a:t>Large fluid-kinetic discrepancies at low density (factor 2), but smaller discrepancies at higher density (50%)  </a:t>
            </a:r>
          </a:p>
          <a:p>
            <a:pPr marL="742950" lvl="1" indent="-285750">
              <a:lnSpc>
                <a:spcPct val="115000"/>
              </a:lnSpc>
              <a:buFont typeface="Courier New" panose="02070309020205020404" pitchFamily="49" charset="0"/>
              <a:buChar char="o"/>
            </a:pPr>
            <a:r>
              <a:rPr lang="en-GB" sz="1400" i="1" dirty="0">
                <a:solidFill>
                  <a:prstClr val="black"/>
                </a:solidFill>
                <a:latin typeface="Arial" panose="020B0604020202020204" pitchFamily="34" charset="0"/>
                <a:ea typeface="Calibri" panose="020F0502020204030204" pitchFamily="34" charset="0"/>
                <a:cs typeface="Arial" panose="020B0604020202020204" pitchFamily="34" charset="0"/>
              </a:rPr>
              <a:t>Fluid-kinetic discrepancies in both density regimes successfully corrected by hybrid approach </a:t>
            </a:r>
          </a:p>
          <a:p>
            <a:pPr marL="342900" lvl="0" indent="-342900">
              <a:lnSpc>
                <a:spcPct val="115000"/>
              </a:lnSpc>
              <a:spcBef>
                <a:spcPts val="600"/>
              </a:spcBef>
              <a:buFont typeface="Symbol" panose="05050102010706020507" pitchFamily="18" charset="2"/>
              <a:buChar char=""/>
            </a:pPr>
            <a:r>
              <a:rPr lang="en-GB" sz="1400" b="1" dirty="0">
                <a:solidFill>
                  <a:prstClr val="black"/>
                </a:solidFill>
                <a:latin typeface="Arial" panose="020B0604020202020204" pitchFamily="34" charset="0"/>
                <a:ea typeface="Calibri" panose="020F0502020204030204" pitchFamily="34" charset="0"/>
                <a:cs typeface="Arial" panose="020B0604020202020204" pitchFamily="34" charset="0"/>
              </a:rPr>
              <a:t>Drift and n-n effects are successfully </a:t>
            </a:r>
            <a:r>
              <a:rPr lang="en-GB" sz="1400" b="1" dirty="0" smtClean="0">
                <a:solidFill>
                  <a:prstClr val="black"/>
                </a:solidFill>
                <a:latin typeface="Arial" panose="020B0604020202020204" pitchFamily="34" charset="0"/>
                <a:ea typeface="Calibri" panose="020F0502020204030204" pitchFamily="34" charset="0"/>
                <a:cs typeface="Arial" panose="020B0604020202020204" pitchFamily="34" charset="0"/>
              </a:rPr>
              <a:t>introduced</a:t>
            </a:r>
          </a:p>
          <a:p>
            <a:pPr marL="342900" lvl="0" indent="-342900">
              <a:lnSpc>
                <a:spcPct val="115000"/>
              </a:lnSpc>
              <a:spcBef>
                <a:spcPts val="600"/>
              </a:spcBef>
              <a:buFont typeface="Symbol" panose="05050102010706020507" pitchFamily="18" charset="2"/>
              <a:buChar char=""/>
            </a:pPr>
            <a:r>
              <a:rPr lang="en-GB" sz="1400" b="1" dirty="0" smtClean="0">
                <a:solidFill>
                  <a:prstClr val="black"/>
                </a:solidFill>
                <a:latin typeface="Arial" panose="020B0604020202020204" pitchFamily="34" charset="0"/>
                <a:ea typeface="Calibri" panose="020F0502020204030204" pitchFamily="34" charset="0"/>
                <a:cs typeface="Arial" panose="020B0604020202020204" pitchFamily="34" charset="0"/>
              </a:rPr>
              <a:t>ITER W/Be case with/without drifts – AFN/kinetic</a:t>
            </a:r>
          </a:p>
          <a:p>
            <a:pPr marL="342900" lvl="0" indent="-342900">
              <a:lnSpc>
                <a:spcPct val="115000"/>
              </a:lnSpc>
              <a:spcBef>
                <a:spcPts val="600"/>
              </a:spcBef>
              <a:buFont typeface="Symbol" panose="05050102010706020507" pitchFamily="18" charset="2"/>
              <a:buChar char=""/>
            </a:pPr>
            <a:r>
              <a:rPr lang="en-GB" sz="1400" b="1" dirty="0" smtClean="0">
                <a:solidFill>
                  <a:prstClr val="black"/>
                </a:solidFill>
                <a:latin typeface="Arial" panose="020B0604020202020204" pitchFamily="34" charset="0"/>
                <a:ea typeface="Calibri" panose="020F0502020204030204" pitchFamily="34" charset="0"/>
                <a:cs typeface="Arial" panose="020B0604020202020204" pitchFamily="34" charset="0"/>
              </a:rPr>
              <a:t>More work on algorithmic differentiation - AD (TAPENADE) is actively ongoing in 2023</a:t>
            </a:r>
            <a:endParaRPr lang="en-GB" sz="1400" b="1"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15000"/>
              </a:lnSpc>
              <a:spcBef>
                <a:spcPts val="600"/>
              </a:spcBef>
              <a:buFont typeface="Symbol" panose="05050102010706020507" pitchFamily="18" charset="2"/>
              <a:buChar char=""/>
            </a:pPr>
            <a:r>
              <a:rPr lang="en-GB" sz="1400" b="1" dirty="0">
                <a:solidFill>
                  <a:prstClr val="black"/>
                </a:solidFill>
                <a:latin typeface="Arial" panose="020B0604020202020204" pitchFamily="34" charset="0"/>
                <a:ea typeface="Calibri" panose="020F0502020204030204" pitchFamily="34" charset="0"/>
                <a:cs typeface="Arial" panose="020B0604020202020204" pitchFamily="34" charset="0"/>
              </a:rPr>
              <a:t>Alternative hybrid approach that avoids cancellation errors by construction under development. Hilbert expansion based fluid model derived; both diffusive &amp; hydrodynamic scaling investigated </a:t>
            </a:r>
            <a:endParaRPr lang="en-GB" sz="1400" b="1" dirty="0" smtClean="0">
              <a:solidFill>
                <a:prstClr val="black"/>
              </a:solidFill>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15000"/>
              </a:lnSpc>
              <a:spcBef>
                <a:spcPts val="600"/>
              </a:spcBef>
              <a:buFont typeface="Symbol" panose="05050102010706020507" pitchFamily="18" charset="2"/>
              <a:buChar char=""/>
            </a:pPr>
            <a:r>
              <a:rPr lang="en-GB" sz="1400" b="1" dirty="0" smtClean="0">
                <a:solidFill>
                  <a:srgbClr val="C00000"/>
                </a:solidFill>
                <a:latin typeface="Arial" panose="020B0604020202020204" pitchFamily="34" charset="0"/>
                <a:ea typeface="Calibri" panose="020F0502020204030204" pitchFamily="34" charset="0"/>
                <a:cs typeface="Arial" panose="020B0604020202020204" pitchFamily="34" charset="0"/>
              </a:rPr>
              <a:t>Release </a:t>
            </a:r>
            <a:r>
              <a:rPr lang="en-GB" sz="1400" b="1" dirty="0">
                <a:solidFill>
                  <a:srgbClr val="C00000"/>
                </a:solidFill>
                <a:latin typeface="Arial" panose="020B0604020202020204" pitchFamily="34" charset="0"/>
                <a:ea typeface="Calibri" panose="020F0502020204030204" pitchFamily="34" charset="0"/>
                <a:cs typeface="Arial" panose="020B0604020202020204" pitchFamily="34" charset="0"/>
              </a:rPr>
              <a:t>of fluid and hybrid approaches in extended grids version of SOLPS-ITER to the community during dedicated workshop hosted in KU Leuven, November </a:t>
            </a:r>
            <a:r>
              <a:rPr lang="en-GB" sz="1400" b="1" dirty="0" smtClean="0">
                <a:solidFill>
                  <a:srgbClr val="C00000"/>
                </a:solidFill>
                <a:latin typeface="Arial" panose="020B0604020202020204" pitchFamily="34" charset="0"/>
                <a:ea typeface="Calibri" panose="020F0502020204030204" pitchFamily="34" charset="0"/>
                <a:cs typeface="Arial" panose="020B0604020202020204" pitchFamily="34" charset="0"/>
              </a:rPr>
              <a:t>2022</a:t>
            </a:r>
          </a:p>
          <a:p>
            <a:pPr marL="266700" lvl="0" indent="-266700">
              <a:lnSpc>
                <a:spcPct val="115000"/>
              </a:lnSpc>
              <a:spcBef>
                <a:spcPts val="600"/>
              </a:spcBef>
            </a:pPr>
            <a:r>
              <a:rPr lang="en-GB" sz="1400" b="1" i="1" dirty="0" smtClean="0">
                <a:solidFill>
                  <a:srgbClr val="0070C0"/>
                </a:solidFill>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 FKH is also contributed from CEA/AMU with parallelisation for CRMs,    “condensation/evaporation”, links to SOLEDGE and TSVV-3 etc.</a:t>
            </a:r>
            <a:endParaRPr lang="en-GB" sz="1400" b="1" i="1" dirty="0" smtClean="0">
              <a:solidFill>
                <a:srgbClr val="0070C0"/>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6254901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txBox="1">
            <a:spLocks/>
          </p:cNvSpPr>
          <p:nvPr/>
        </p:nvSpPr>
        <p:spPr>
          <a:xfrm>
            <a:off x="43470" y="71072"/>
            <a:ext cx="8388424" cy="342900"/>
          </a:xfrm>
          <a:prstGeom prst="rect">
            <a:avLst/>
          </a:prstGeom>
        </p:spPr>
        <p:txBody>
          <a:bodyPr vert="horz" lIns="91440" tIns="45720" rIns="91440" bIns="45720" rtlCol="0" anchor="ctr">
            <a:noAutofit/>
          </a:bodyPr>
          <a:lstStyle>
            <a:lvl1pPr algn="l" defTabSz="914400" rtl="0" eaLnBrk="1" latinLnBrk="0" hangingPunct="1">
              <a:lnSpc>
                <a:spcPts val="3200"/>
              </a:lnSpc>
              <a:spcBef>
                <a:spcPct val="0"/>
              </a:spcBef>
              <a:buNone/>
              <a:defRPr sz="3200" b="1" kern="1200">
                <a:solidFill>
                  <a:schemeClr val="tx1"/>
                </a:solidFill>
                <a:latin typeface="Arial" panose="020B0604020202020204" pitchFamily="34" charset="0"/>
                <a:ea typeface="+mj-ea"/>
                <a:cs typeface="Arial" panose="020B0604020202020204" pitchFamily="34" charset="0"/>
              </a:defRPr>
            </a:lvl1pPr>
          </a:lstStyle>
          <a:p>
            <a:r>
              <a:rPr lang="en-GB" sz="2400" dirty="0" smtClean="0">
                <a:solidFill>
                  <a:srgbClr val="C00000"/>
                </a:solidFill>
              </a:rPr>
              <a:t>General code development of EIRENE</a:t>
            </a:r>
            <a:endParaRPr lang="en-GB" sz="2400" dirty="0">
              <a:solidFill>
                <a:srgbClr val="C00000"/>
              </a:solidFill>
            </a:endParaRPr>
          </a:p>
        </p:txBody>
      </p:sp>
      <p:sp>
        <p:nvSpPr>
          <p:cNvPr id="2" name="Textfeld 1"/>
          <p:cNvSpPr txBox="1"/>
          <p:nvPr/>
        </p:nvSpPr>
        <p:spPr>
          <a:xfrm>
            <a:off x="7414817" y="843558"/>
            <a:ext cx="1440160" cy="648072"/>
          </a:xfrm>
          <a:prstGeom prst="rect">
            <a:avLst/>
          </a:prstGeom>
          <a:noFill/>
        </p:spPr>
        <p:txBody>
          <a:bodyPr wrap="square" rtlCol="0">
            <a:spAutoFit/>
          </a:bodyPr>
          <a:lstStyle/>
          <a:p>
            <a:endParaRPr lang="en-GB" dirty="0"/>
          </a:p>
        </p:txBody>
      </p:sp>
      <p:sp>
        <p:nvSpPr>
          <p:cNvPr id="23" name="Textfeld 22"/>
          <p:cNvSpPr txBox="1"/>
          <p:nvPr/>
        </p:nvSpPr>
        <p:spPr>
          <a:xfrm>
            <a:off x="22835" y="483518"/>
            <a:ext cx="8509606" cy="4893647"/>
          </a:xfrm>
          <a:prstGeom prst="rect">
            <a:avLst/>
          </a:prstGeom>
          <a:noFill/>
        </p:spPr>
        <p:txBody>
          <a:bodyPr wrap="square" rtlCol="0">
            <a:spAutoFit/>
          </a:bodyPr>
          <a:lstStyle/>
          <a:p>
            <a:pPr marL="285750" indent="-285750">
              <a:buFont typeface="Wingdings" panose="05000000000000000000" pitchFamily="2" charset="2"/>
              <a:buChar char="q"/>
            </a:pPr>
            <a:r>
              <a:rPr lang="en-GB" sz="1600" b="1" u="sng" dirty="0" smtClean="0">
                <a:solidFill>
                  <a:srgbClr val="C00000"/>
                </a:solidFill>
              </a:rPr>
              <a:t>Main goals and decisions:</a:t>
            </a:r>
          </a:p>
          <a:p>
            <a:pPr marL="742950" lvl="1" indent="-285750">
              <a:buFont typeface="Wingdings" panose="05000000000000000000" pitchFamily="2" charset="2"/>
              <a:buChar char="Ø"/>
            </a:pPr>
            <a:r>
              <a:rPr lang="en-GB" sz="1600" dirty="0" smtClean="0"/>
              <a:t>Segregating EIRENE into “starter” and a compact, free of most branching  “numeric core” </a:t>
            </a:r>
            <a:r>
              <a:rPr lang="en-GB" sz="1600" dirty="0"/>
              <a:t>	</a:t>
            </a:r>
            <a:r>
              <a:rPr lang="en-GB" sz="1600" dirty="0" smtClean="0">
                <a:solidFill>
                  <a:srgbClr val="0070C0"/>
                </a:solidFill>
              </a:rPr>
              <a:t>	</a:t>
            </a:r>
            <a:r>
              <a:rPr lang="en-GB" sz="1600" dirty="0" smtClean="0">
                <a:solidFill>
                  <a:srgbClr val="0070C0"/>
                </a:solidFill>
                <a:sym typeface="Wingdings" panose="05000000000000000000" pitchFamily="2" charset="2"/>
              </a:rPr>
              <a:t> </a:t>
            </a:r>
            <a:r>
              <a:rPr lang="en-GB" sz="1600" i="1" dirty="0" smtClean="0">
                <a:solidFill>
                  <a:srgbClr val="0070C0"/>
                </a:solidFill>
                <a:sym typeface="Wingdings" panose="05000000000000000000" pitchFamily="2" charset="2"/>
              </a:rPr>
              <a:t>Optimisation</a:t>
            </a:r>
            <a:r>
              <a:rPr lang="en-GB" sz="1600" i="1" dirty="0" smtClean="0">
                <a:solidFill>
                  <a:srgbClr val="0070C0"/>
                </a:solidFill>
              </a:rPr>
              <a:t> for HPC, transparency and ease of use.</a:t>
            </a:r>
            <a:endParaRPr lang="en-GB" sz="1600" i="1" dirty="0">
              <a:solidFill>
                <a:srgbClr val="0070C0"/>
              </a:solidFill>
            </a:endParaRPr>
          </a:p>
          <a:p>
            <a:pPr marL="742950" lvl="1" indent="-285750">
              <a:buFont typeface="Wingdings" panose="05000000000000000000" pitchFamily="2" charset="2"/>
              <a:buChar char="Ø"/>
            </a:pPr>
            <a:r>
              <a:rPr lang="en-GB" sz="1600" dirty="0"/>
              <a:t>Unloading the main loop from branching agreed</a:t>
            </a:r>
          </a:p>
          <a:p>
            <a:pPr marL="1200150" lvl="2" indent="-285750">
              <a:buFont typeface="Wingdings" panose="05000000000000000000" pitchFamily="2" charset="2"/>
              <a:buChar char="è"/>
            </a:pPr>
            <a:r>
              <a:rPr lang="en-GB" sz="1600" i="1" dirty="0">
                <a:solidFill>
                  <a:srgbClr val="0070C0"/>
                </a:solidFill>
                <a:sym typeface="Wingdings" panose="05000000000000000000" pitchFamily="2" charset="2"/>
              </a:rPr>
              <a:t>Abstractisation of the cell type (removing “geometry” branching)</a:t>
            </a:r>
          </a:p>
          <a:p>
            <a:pPr marL="1200150" lvl="2" indent="-285750">
              <a:buFont typeface="Wingdings" panose="05000000000000000000" pitchFamily="2" charset="2"/>
              <a:buChar char="è"/>
            </a:pPr>
            <a:r>
              <a:rPr lang="en-GB" sz="1600" i="1" dirty="0">
                <a:solidFill>
                  <a:srgbClr val="0070C0"/>
                </a:solidFill>
                <a:sym typeface="Wingdings" panose="05000000000000000000" pitchFamily="2" charset="2"/>
              </a:rPr>
              <a:t>Abstractisation of A</a:t>
            </a:r>
            <a:r>
              <a:rPr lang="de-DE" sz="1600" i="1" dirty="0">
                <a:solidFill>
                  <a:srgbClr val="0070C0"/>
                </a:solidFill>
                <a:sym typeface="Wingdings" panose="05000000000000000000" pitchFamily="2" charset="2"/>
              </a:rPr>
              <a:t>&amp;M </a:t>
            </a:r>
            <a:r>
              <a:rPr lang="en-GB" sz="1600" i="1" dirty="0">
                <a:solidFill>
                  <a:srgbClr val="0070C0"/>
                </a:solidFill>
                <a:sym typeface="Wingdings" panose="05000000000000000000" pitchFamily="2" charset="2"/>
              </a:rPr>
              <a:t>reactions </a:t>
            </a:r>
            <a:r>
              <a:rPr lang="ru-RU" sz="1600" i="1" dirty="0">
                <a:solidFill>
                  <a:srgbClr val="0070C0"/>
                </a:solidFill>
                <a:sym typeface="Wingdings" panose="05000000000000000000" pitchFamily="2" charset="2"/>
              </a:rPr>
              <a:t>+ </a:t>
            </a:r>
            <a:r>
              <a:rPr lang="en-GB" sz="1600" i="1" dirty="0">
                <a:solidFill>
                  <a:srgbClr val="0070C0"/>
                </a:solidFill>
                <a:sym typeface="Wingdings" panose="05000000000000000000" pitchFamily="2" charset="2"/>
              </a:rPr>
              <a:t>tracking of internal </a:t>
            </a:r>
            <a:r>
              <a:rPr lang="en-GB" sz="1600" i="1" dirty="0" smtClean="0">
                <a:solidFill>
                  <a:srgbClr val="0070C0"/>
                </a:solidFill>
                <a:sym typeface="Wingdings" panose="05000000000000000000" pitchFamily="2" charset="2"/>
              </a:rPr>
              <a:t>states</a:t>
            </a:r>
            <a:endParaRPr lang="en-GB" sz="1600" dirty="0" smtClean="0"/>
          </a:p>
          <a:p>
            <a:pPr marL="742950" lvl="1" indent="-285750">
              <a:buFont typeface="Wingdings" panose="05000000000000000000" pitchFamily="2" charset="2"/>
              <a:buChar char="Ø"/>
            </a:pPr>
            <a:r>
              <a:rPr lang="en-GB" sz="1600" dirty="0" smtClean="0"/>
              <a:t>Version </a:t>
            </a:r>
            <a:r>
              <a:rPr lang="en-GB" sz="1600" dirty="0"/>
              <a:t>merging scope agreed including synchronisation with SOLPS-ITER</a:t>
            </a:r>
          </a:p>
          <a:p>
            <a:pPr marL="742950" lvl="1" indent="-285750">
              <a:buFont typeface="Wingdings" panose="05000000000000000000" pitchFamily="2" charset="2"/>
              <a:buChar char="Ø"/>
            </a:pPr>
            <a:r>
              <a:rPr lang="en-GB" sz="1600" dirty="0" smtClean="0"/>
              <a:t>Uniform coding style (e.g. variable name conventions, use of OOP, etc.)</a:t>
            </a:r>
          </a:p>
          <a:p>
            <a:pPr marL="742950" lvl="1" indent="-285750">
              <a:buFont typeface="Wingdings" panose="05000000000000000000" pitchFamily="2" charset="2"/>
              <a:buChar char="Ø"/>
            </a:pPr>
            <a:endParaRPr lang="en-GB" sz="800" dirty="0" smtClean="0"/>
          </a:p>
          <a:p>
            <a:pPr lvl="2"/>
            <a:endParaRPr lang="en-GB" sz="800" i="1" dirty="0">
              <a:solidFill>
                <a:srgbClr val="0070C0"/>
              </a:solidFill>
              <a:sym typeface="Wingdings" panose="05000000000000000000" pitchFamily="2" charset="2"/>
            </a:endParaRPr>
          </a:p>
          <a:p>
            <a:pPr marL="285750" indent="-285750">
              <a:buFont typeface="Wingdings" panose="05000000000000000000" pitchFamily="2" charset="2"/>
              <a:buChar char="q"/>
            </a:pPr>
            <a:r>
              <a:rPr lang="en-GB" sz="1600" b="1" u="sng" dirty="0" smtClean="0">
                <a:solidFill>
                  <a:srgbClr val="C00000"/>
                </a:solidFill>
              </a:rPr>
              <a:t>With support from the ACHs (Advanced </a:t>
            </a:r>
            <a:r>
              <a:rPr lang="en-GB" sz="1600" b="1" u="sng" dirty="0">
                <a:solidFill>
                  <a:srgbClr val="C00000"/>
                </a:solidFill>
              </a:rPr>
              <a:t>C</a:t>
            </a:r>
            <a:r>
              <a:rPr lang="en-GB" sz="1600" b="1" u="sng" dirty="0" smtClean="0">
                <a:solidFill>
                  <a:srgbClr val="C00000"/>
                </a:solidFill>
              </a:rPr>
              <a:t>omputing Hubs)</a:t>
            </a:r>
            <a:endParaRPr lang="en-GB" sz="1600" b="1" u="sng" dirty="0">
              <a:solidFill>
                <a:srgbClr val="C00000"/>
              </a:solidFill>
            </a:endParaRPr>
          </a:p>
          <a:p>
            <a:pPr marL="742950" lvl="1" indent="-285750">
              <a:buFont typeface="Wingdings" panose="05000000000000000000" pitchFamily="2" charset="2"/>
              <a:buChar char="Ø"/>
            </a:pPr>
            <a:r>
              <a:rPr lang="en-GB" sz="1600" dirty="0" smtClean="0"/>
              <a:t>EIRENE </a:t>
            </a:r>
            <a:r>
              <a:rPr lang="en-GB" sz="1600" dirty="0"/>
              <a:t>“toy model” – </a:t>
            </a:r>
            <a:r>
              <a:rPr lang="en-GB" sz="1600" dirty="0" smtClean="0"/>
              <a:t>EIRON and profiling of EIRENE</a:t>
            </a:r>
            <a:endParaRPr lang="en-GB" sz="1600" dirty="0"/>
          </a:p>
          <a:p>
            <a:pPr lvl="1"/>
            <a:r>
              <a:rPr lang="en-GB" sz="1600" dirty="0">
                <a:solidFill>
                  <a:srgbClr val="0070C0"/>
                </a:solidFill>
                <a:sym typeface="Wingdings" panose="05000000000000000000" pitchFamily="2" charset="2"/>
              </a:rPr>
              <a:t>	</a:t>
            </a:r>
            <a:r>
              <a:rPr lang="en-GB" sz="1600" dirty="0" smtClean="0">
                <a:solidFill>
                  <a:srgbClr val="0070C0"/>
                </a:solidFill>
                <a:sym typeface="Wingdings" panose="05000000000000000000" pitchFamily="2" charset="2"/>
              </a:rPr>
              <a:t> </a:t>
            </a:r>
            <a:r>
              <a:rPr lang="en-GB" sz="1600" i="1" dirty="0" smtClean="0">
                <a:solidFill>
                  <a:srgbClr val="0070C0"/>
                </a:solidFill>
                <a:sym typeface="Wingdings" panose="05000000000000000000" pitchFamily="2" charset="2"/>
              </a:rPr>
              <a:t>Test of parallelisation schemes incl. domain decomposition options</a:t>
            </a:r>
            <a:endParaRPr lang="en-GB" sz="1600" i="1" dirty="0">
              <a:solidFill>
                <a:srgbClr val="0070C0"/>
              </a:solidFill>
              <a:sym typeface="Wingdings" panose="05000000000000000000" pitchFamily="2" charset="2"/>
            </a:endParaRPr>
          </a:p>
          <a:p>
            <a:pPr lvl="1"/>
            <a:r>
              <a:rPr lang="en-GB" sz="1600" i="1" dirty="0" smtClean="0">
                <a:solidFill>
                  <a:srgbClr val="0070C0"/>
                </a:solidFill>
                <a:sym typeface="Wingdings" panose="05000000000000000000" pitchFamily="2" charset="2"/>
              </a:rPr>
              <a:t>        	 Can be used for other purposes e.g. optimisation of ML-KDMC</a:t>
            </a:r>
            <a:endParaRPr lang="en-GB" sz="1600" dirty="0" smtClean="0"/>
          </a:p>
          <a:p>
            <a:pPr marL="742950" lvl="1" indent="-285750">
              <a:buFont typeface="Wingdings" panose="05000000000000000000" pitchFamily="2" charset="2"/>
              <a:buChar char="Ø"/>
            </a:pPr>
            <a:r>
              <a:rPr lang="en-GB" sz="1600" dirty="0"/>
              <a:t>EUDAT-based simulation </a:t>
            </a:r>
            <a:r>
              <a:rPr lang="en-GB" sz="1600" dirty="0" smtClean="0"/>
              <a:t>catalogue</a:t>
            </a:r>
          </a:p>
          <a:p>
            <a:pPr marL="1200150" lvl="2" indent="-285750">
              <a:buFont typeface="Wingdings" panose="05000000000000000000" pitchFamily="2" charset="2"/>
              <a:buChar char="è"/>
            </a:pPr>
            <a:r>
              <a:rPr lang="en-GB" sz="1600" i="1" dirty="0" smtClean="0">
                <a:solidFill>
                  <a:srgbClr val="0070C0"/>
                </a:solidFill>
                <a:sym typeface="Wingdings" panose="05000000000000000000" pitchFamily="2" charset="2"/>
              </a:rPr>
              <a:t>Portfolio of simulation cases</a:t>
            </a:r>
          </a:p>
          <a:p>
            <a:pPr marL="742950" lvl="1" indent="-285750">
              <a:buFont typeface="Wingdings" panose="05000000000000000000" pitchFamily="2" charset="2"/>
              <a:buChar char="Ø"/>
            </a:pPr>
            <a:r>
              <a:rPr lang="en-GB" sz="1600" dirty="0" smtClean="0">
                <a:sym typeface="Wingdings" panose="05000000000000000000" pitchFamily="2" charset="2"/>
              </a:rPr>
              <a:t>IMASification of the simulation grid (GGD objects) in close contact with </a:t>
            </a:r>
          </a:p>
          <a:p>
            <a:pPr lvl="1"/>
            <a:r>
              <a:rPr lang="en-GB" sz="1600" dirty="0" smtClean="0">
                <a:sym typeface="Wingdings" panose="05000000000000000000" pitchFamily="2" charset="2"/>
              </a:rPr>
              <a:t>      ITER (</a:t>
            </a:r>
            <a:r>
              <a:rPr lang="en-GB" sz="1600" dirty="0" err="1" smtClean="0">
                <a:sym typeface="Wingdings" panose="05000000000000000000" pitchFamily="2" charset="2"/>
              </a:rPr>
              <a:t>X.Bonnin</a:t>
            </a:r>
            <a:r>
              <a:rPr lang="en-GB" sz="1600" dirty="0" smtClean="0">
                <a:sym typeface="Wingdings" panose="05000000000000000000" pitchFamily="2" charset="2"/>
              </a:rPr>
              <a:t>) and utilizing the positive SOLPS-ITER experience </a:t>
            </a:r>
            <a:endParaRPr lang="en-GB" sz="1600" dirty="0"/>
          </a:p>
          <a:p>
            <a:pPr lvl="2"/>
            <a:endParaRPr lang="en-GB" sz="1600" dirty="0" smtClean="0"/>
          </a:p>
          <a:p>
            <a:pPr marL="742950" lvl="1" indent="-285750">
              <a:buFont typeface="Wingdings" panose="05000000000000000000" pitchFamily="2" charset="2"/>
              <a:buChar char="Ø"/>
            </a:pPr>
            <a:endParaRPr lang="en-GB" sz="1600" dirty="0" smtClean="0"/>
          </a:p>
        </p:txBody>
      </p:sp>
      <p:pic>
        <p:nvPicPr>
          <p:cNvPr id="6" name="Grafik 5"/>
          <p:cNvPicPr>
            <a:picLocks noChangeAspect="1"/>
          </p:cNvPicPr>
          <p:nvPr/>
        </p:nvPicPr>
        <p:blipFill>
          <a:blip r:embed="rId2"/>
          <a:stretch>
            <a:fillRect/>
          </a:stretch>
        </p:blipFill>
        <p:spPr>
          <a:xfrm>
            <a:off x="6858000" y="2874465"/>
            <a:ext cx="1176299" cy="1893898"/>
          </a:xfrm>
          <a:prstGeom prst="rect">
            <a:avLst/>
          </a:prstGeom>
        </p:spPr>
      </p:pic>
      <p:sp>
        <p:nvSpPr>
          <p:cNvPr id="7" name="Rechteck 6"/>
          <p:cNvSpPr/>
          <p:nvPr/>
        </p:nvSpPr>
        <p:spPr>
          <a:xfrm>
            <a:off x="7121577" y="2535455"/>
            <a:ext cx="694522" cy="369332"/>
          </a:xfrm>
          <a:prstGeom prst="rect">
            <a:avLst/>
          </a:prstGeom>
        </p:spPr>
        <p:txBody>
          <a:bodyPr wrap="square">
            <a:spAutoFit/>
          </a:bodyPr>
          <a:lstStyle/>
          <a:p>
            <a:r>
              <a:rPr lang="en-GB" dirty="0" smtClean="0"/>
              <a:t>Eiron</a:t>
            </a:r>
            <a:endParaRPr lang="en-GB" dirty="0"/>
          </a:p>
        </p:txBody>
      </p:sp>
      <p:pic>
        <p:nvPicPr>
          <p:cNvPr id="8" name="Grafik 7"/>
          <p:cNvPicPr>
            <a:picLocks noChangeAspect="1"/>
          </p:cNvPicPr>
          <p:nvPr/>
        </p:nvPicPr>
        <p:blipFill rotWithShape="1">
          <a:blip r:embed="rId3" cstate="print">
            <a:extLst>
              <a:ext uri="{28A0092B-C50C-407E-A947-70E740481C1C}">
                <a14:useLocalDpi xmlns:a14="http://schemas.microsoft.com/office/drawing/2010/main" val="0"/>
              </a:ext>
            </a:extLst>
          </a:blip>
          <a:srcRect l="13885" t="972" r="5570" b="1386"/>
          <a:stretch/>
        </p:blipFill>
        <p:spPr>
          <a:xfrm>
            <a:off x="8057216" y="2883530"/>
            <a:ext cx="974246" cy="1864504"/>
          </a:xfrm>
          <a:prstGeom prst="rect">
            <a:avLst/>
          </a:prstGeom>
        </p:spPr>
      </p:pic>
      <p:sp>
        <p:nvSpPr>
          <p:cNvPr id="9" name="Rechteck 8"/>
          <p:cNvSpPr/>
          <p:nvPr/>
        </p:nvSpPr>
        <p:spPr>
          <a:xfrm>
            <a:off x="8138635" y="2535455"/>
            <a:ext cx="864986" cy="369332"/>
          </a:xfrm>
          <a:prstGeom prst="rect">
            <a:avLst/>
          </a:prstGeom>
        </p:spPr>
        <p:txBody>
          <a:bodyPr wrap="square">
            <a:spAutoFit/>
          </a:bodyPr>
          <a:lstStyle/>
          <a:p>
            <a:r>
              <a:rPr lang="en-GB" dirty="0" smtClean="0"/>
              <a:t>Eirene</a:t>
            </a:r>
            <a:endParaRPr lang="en-GB" dirty="0"/>
          </a:p>
        </p:txBody>
      </p:sp>
    </p:spTree>
    <p:extLst>
      <p:ext uri="{BB962C8B-B14F-4D97-AF65-F5344CB8AC3E}">
        <p14:creationId xmlns:p14="http://schemas.microsoft.com/office/powerpoint/2010/main" val="30141335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a:spLocks noGrp="1"/>
          </p:cNvSpPr>
          <p:nvPr>
            <p:ph type="title"/>
          </p:nvPr>
        </p:nvSpPr>
        <p:spPr/>
        <p:txBody>
          <a:bodyPr/>
          <a:lstStyle/>
          <a:p>
            <a:r>
              <a:rPr lang="en-GB" dirty="0" smtClean="0">
                <a:solidFill>
                  <a:srgbClr val="C00000"/>
                </a:solidFill>
              </a:rPr>
              <a:t>Code development – version merging</a:t>
            </a:r>
            <a:endParaRPr lang="en-GB" dirty="0">
              <a:solidFill>
                <a:srgbClr val="C00000"/>
              </a:solidFill>
            </a:endParaRPr>
          </a:p>
        </p:txBody>
      </p:sp>
      <p:sp>
        <p:nvSpPr>
          <p:cNvPr id="5" name="Textfeld 4"/>
          <p:cNvSpPr txBox="1"/>
          <p:nvPr/>
        </p:nvSpPr>
        <p:spPr>
          <a:xfrm>
            <a:off x="179512" y="771550"/>
            <a:ext cx="8640000" cy="3866271"/>
          </a:xfrm>
          <a:prstGeom prst="rect">
            <a:avLst/>
          </a:prstGeom>
          <a:noFill/>
          <a:ln>
            <a:noFill/>
          </a:ln>
        </p:spPr>
        <p:txBody>
          <a:bodyPr vert="horz" wrap="square" lIns="90000" tIns="45000" rIns="90000" bIns="45000" anchorCtr="0" compatLnSpc="0">
            <a:spAutoFit/>
          </a:bodyPr>
          <a:lstStyle/>
          <a:p>
            <a:pPr marL="285750" marR="0" lvl="0" indent="-285750" rtl="0" hangingPunct="0">
              <a:lnSpc>
                <a:spcPct val="100000"/>
              </a:lnSpc>
              <a:spcBef>
                <a:spcPts val="0"/>
              </a:spcBef>
              <a:spcAft>
                <a:spcPts val="0"/>
              </a:spcAft>
              <a:buFont typeface="Arial" panose="020B0604020202020204" pitchFamily="34" charset="0"/>
              <a:buChar char="•"/>
              <a:tabLst/>
            </a:pPr>
            <a:r>
              <a:rPr lang="en-GB" sz="1600" b="1" i="0" u="none" strike="noStrike" kern="1200" cap="none" dirty="0">
                <a:ln>
                  <a:noFill/>
                </a:ln>
                <a:latin typeface="Arial" panose="020B0604020202020204" pitchFamily="34" charset="0"/>
                <a:ea typeface="Microsoft YaHei" pitchFamily="2"/>
                <a:cs typeface="Arial" panose="020B0604020202020204" pitchFamily="34" charset="0"/>
              </a:rPr>
              <a:t>The main focus with regard to development of the </a:t>
            </a:r>
            <a:r>
              <a:rPr lang="en-GB" sz="1600" b="1" i="0" u="none" strike="noStrike" kern="1200" cap="none" dirty="0" smtClean="0">
                <a:ln>
                  <a:noFill/>
                </a:ln>
                <a:latin typeface="Arial" panose="020B0604020202020204" pitchFamily="34" charset="0"/>
                <a:ea typeface="Microsoft YaHei" pitchFamily="2"/>
                <a:cs typeface="Arial" panose="020B0604020202020204" pitchFamily="34" charset="0"/>
              </a:rPr>
              <a:t>EIRENE </a:t>
            </a:r>
            <a:r>
              <a:rPr lang="en-GB" sz="1600" b="1" i="0" u="none" strike="noStrike" kern="1200" cap="none" dirty="0">
                <a:ln>
                  <a:noFill/>
                </a:ln>
                <a:latin typeface="Arial" panose="020B0604020202020204" pitchFamily="34" charset="0"/>
                <a:ea typeface="Microsoft YaHei" pitchFamily="2"/>
                <a:cs typeface="Arial" panose="020B0604020202020204" pitchFamily="34" charset="0"/>
              </a:rPr>
              <a:t>code in 2022 was on reuniting the various diverging versions of the code used in FZJ and </a:t>
            </a:r>
            <a:r>
              <a:rPr lang="en-GB" sz="1600" b="1" i="0" u="none" strike="noStrike" kern="1200" cap="none" dirty="0" smtClean="0">
                <a:ln>
                  <a:noFill/>
                </a:ln>
                <a:latin typeface="Arial" panose="020B0604020202020204" pitchFamily="34" charset="0"/>
                <a:ea typeface="Microsoft YaHei" pitchFamily="2"/>
                <a:cs typeface="Arial" panose="020B0604020202020204" pitchFamily="34" charset="0"/>
              </a:rPr>
              <a:t>at ITER</a:t>
            </a:r>
            <a:r>
              <a:rPr lang="en-GB" sz="1600" b="1" i="0" u="none" strike="noStrike" kern="1200" cap="none" dirty="0">
                <a:ln>
                  <a:noFill/>
                </a:ln>
                <a:latin typeface="Arial" panose="020B0604020202020204" pitchFamily="34" charset="0"/>
                <a:ea typeface="Microsoft YaHei" pitchFamily="2"/>
                <a:cs typeface="Arial" panose="020B0604020202020204" pitchFamily="34" charset="0"/>
              </a:rPr>
              <a:t>.</a:t>
            </a:r>
          </a:p>
          <a:p>
            <a:pPr marL="285750" marR="0" lvl="0" indent="-285750" rtl="0" hangingPunct="0">
              <a:lnSpc>
                <a:spcPct val="100000"/>
              </a:lnSpc>
              <a:spcBef>
                <a:spcPts val="0"/>
              </a:spcBef>
              <a:spcAft>
                <a:spcPts val="0"/>
              </a:spcAft>
              <a:buFont typeface="Arial" panose="020B0604020202020204" pitchFamily="34" charset="0"/>
              <a:buChar char="•"/>
              <a:tabLst/>
            </a:pPr>
            <a:endParaRPr lang="en-GB" sz="1600" b="1" i="0" u="none" strike="noStrike" kern="1200" cap="none" dirty="0">
              <a:ln>
                <a:noFill/>
              </a:ln>
              <a:latin typeface="Arial" panose="020B0604020202020204" pitchFamily="34" charset="0"/>
              <a:ea typeface="Microsoft YaHei" pitchFamily="2"/>
              <a:cs typeface="Arial" panose="020B0604020202020204" pitchFamily="34" charset="0"/>
            </a:endParaRPr>
          </a:p>
          <a:p>
            <a:pPr marL="285750" marR="0" lvl="0" indent="-285750" rtl="0" hangingPunct="0">
              <a:lnSpc>
                <a:spcPct val="100000"/>
              </a:lnSpc>
              <a:spcBef>
                <a:spcPts val="0"/>
              </a:spcBef>
              <a:spcAft>
                <a:spcPts val="0"/>
              </a:spcAft>
              <a:buFont typeface="Arial" panose="020B0604020202020204" pitchFamily="34" charset="0"/>
              <a:buChar char="•"/>
              <a:tabLst/>
            </a:pPr>
            <a:r>
              <a:rPr lang="en-GB" sz="1600" b="1" i="0" u="none" strike="noStrike" kern="1200" cap="none" dirty="0">
                <a:ln>
                  <a:noFill/>
                </a:ln>
                <a:latin typeface="Arial" panose="020B0604020202020204" pitchFamily="34" charset="0"/>
                <a:ea typeface="Microsoft YaHei" pitchFamily="2"/>
                <a:cs typeface="Arial" panose="020B0604020202020204" pitchFamily="34" charset="0"/>
              </a:rPr>
              <a:t>Roughly 20 different code versions have been analysed and merged together. Thereby taking advantage of developments provided by FZJ external developers.</a:t>
            </a:r>
          </a:p>
          <a:p>
            <a:pPr marL="285750" marR="0" lvl="0" indent="-285750" rtl="0" hangingPunct="0">
              <a:lnSpc>
                <a:spcPct val="100000"/>
              </a:lnSpc>
              <a:spcBef>
                <a:spcPts val="0"/>
              </a:spcBef>
              <a:spcAft>
                <a:spcPts val="0"/>
              </a:spcAft>
              <a:buFont typeface="Arial" panose="020B0604020202020204" pitchFamily="34" charset="0"/>
              <a:buChar char="•"/>
              <a:tabLst/>
            </a:pPr>
            <a:endParaRPr lang="en-GB" sz="1600" b="1" i="0" u="none" strike="noStrike" kern="1200" cap="none" dirty="0">
              <a:ln>
                <a:noFill/>
              </a:ln>
              <a:latin typeface="Arial" panose="020B0604020202020204" pitchFamily="34" charset="0"/>
              <a:ea typeface="Microsoft YaHei" pitchFamily="2"/>
              <a:cs typeface="Arial" panose="020B0604020202020204" pitchFamily="34" charset="0"/>
            </a:endParaRPr>
          </a:p>
          <a:p>
            <a:pPr marL="285750" marR="0" lvl="0" indent="-285750" rtl="0" hangingPunct="0">
              <a:lnSpc>
                <a:spcPct val="100000"/>
              </a:lnSpc>
              <a:spcBef>
                <a:spcPts val="0"/>
              </a:spcBef>
              <a:spcAft>
                <a:spcPts val="0"/>
              </a:spcAft>
              <a:buFont typeface="Arial" panose="020B0604020202020204" pitchFamily="34" charset="0"/>
              <a:buChar char="•"/>
              <a:tabLst/>
            </a:pPr>
            <a:r>
              <a:rPr lang="en-GB" sz="1600" b="1" i="0" u="none" strike="noStrike" kern="1200" cap="none" dirty="0">
                <a:ln>
                  <a:noFill/>
                </a:ln>
                <a:latin typeface="Arial" panose="020B0604020202020204" pitchFamily="34" charset="0"/>
                <a:ea typeface="Microsoft YaHei" pitchFamily="2"/>
                <a:cs typeface="Arial" panose="020B0604020202020204" pitchFamily="34" charset="0"/>
              </a:rPr>
              <a:t>These developments include</a:t>
            </a:r>
          </a:p>
          <a:p>
            <a:pPr marL="800100" lvl="1" indent="-342900" hangingPunct="0">
              <a:buSzPct val="45000"/>
              <a:buFont typeface="Wingdings" panose="05000000000000000000" pitchFamily="2" charset="2"/>
              <a:buChar char="Ø"/>
            </a:pPr>
            <a:r>
              <a:rPr lang="en-GB" sz="1600" b="0" i="1" u="none" strike="noStrike" kern="1200" cap="none" dirty="0">
                <a:ln>
                  <a:noFill/>
                </a:ln>
                <a:latin typeface="Arial" panose="020B0604020202020204" pitchFamily="34" charset="0"/>
                <a:ea typeface="Microsoft YaHei" pitchFamily="2"/>
                <a:cs typeface="Arial" panose="020B0604020202020204" pitchFamily="34" charset="0"/>
              </a:rPr>
              <a:t>Charge state bundling</a:t>
            </a:r>
          </a:p>
          <a:p>
            <a:pPr marL="800100" lvl="1" indent="-342900" hangingPunct="0">
              <a:buSzPct val="45000"/>
              <a:buFont typeface="Wingdings" panose="05000000000000000000" pitchFamily="2" charset="2"/>
              <a:buChar char="Ø"/>
            </a:pPr>
            <a:r>
              <a:rPr lang="en-GB" sz="1600" b="0" i="1" u="none" strike="noStrike" kern="1200" cap="none" dirty="0">
                <a:ln>
                  <a:noFill/>
                </a:ln>
                <a:latin typeface="Arial" panose="020B0604020202020204" pitchFamily="34" charset="0"/>
                <a:ea typeface="Microsoft YaHei" pitchFamily="2"/>
                <a:cs typeface="Arial" panose="020B0604020202020204" pitchFamily="34" charset="0"/>
              </a:rPr>
              <a:t>Parallelization of the code using shared memory techniques (OpenMP)  </a:t>
            </a:r>
          </a:p>
          <a:p>
            <a:pPr marL="800100" lvl="1" indent="-342900" hangingPunct="0">
              <a:buSzPct val="45000"/>
              <a:buFont typeface="Wingdings" panose="05000000000000000000" pitchFamily="2" charset="2"/>
              <a:buChar char="Ø"/>
            </a:pPr>
            <a:r>
              <a:rPr lang="en-GB" sz="1600" b="0" i="1" u="none" strike="noStrike" kern="1200" cap="none" dirty="0">
                <a:ln>
                  <a:noFill/>
                </a:ln>
                <a:latin typeface="Arial" panose="020B0604020202020204" pitchFamily="34" charset="0"/>
                <a:ea typeface="Microsoft YaHei" pitchFamily="2"/>
                <a:cs typeface="Arial" panose="020B0604020202020204" pitchFamily="34" charset="0"/>
              </a:rPr>
              <a:t>Extensions of the existing parallelization of the code with message passing techniques (MPI) by implementation of different parallelization schemes.</a:t>
            </a:r>
          </a:p>
          <a:p>
            <a:pPr marL="800100" lvl="1" indent="-342900" hangingPunct="0">
              <a:buSzPct val="45000"/>
              <a:buFont typeface="Wingdings" panose="05000000000000000000" pitchFamily="2" charset="2"/>
              <a:buChar char="Ø"/>
            </a:pPr>
            <a:r>
              <a:rPr lang="en-GB" sz="1600" b="0" i="1" u="none" strike="noStrike" kern="1200" cap="none" dirty="0">
                <a:ln>
                  <a:noFill/>
                </a:ln>
                <a:latin typeface="Arial" panose="020B0604020202020204" pitchFamily="34" charset="0"/>
                <a:ea typeface="Microsoft YaHei" pitchFamily="2"/>
                <a:cs typeface="Arial" panose="020B0604020202020204" pitchFamily="34" charset="0"/>
              </a:rPr>
              <a:t>Introduction of radiation tallies</a:t>
            </a:r>
          </a:p>
          <a:p>
            <a:pPr marL="800100" lvl="1" indent="-342900" hangingPunct="0">
              <a:buSzPct val="45000"/>
              <a:buFont typeface="Wingdings" panose="05000000000000000000" pitchFamily="2" charset="2"/>
              <a:buChar char="Ø"/>
            </a:pPr>
            <a:r>
              <a:rPr lang="en-GB" sz="1600" b="0" i="1" u="none" strike="noStrike" kern="1200" cap="none" dirty="0">
                <a:ln>
                  <a:noFill/>
                </a:ln>
                <a:latin typeface="Arial" panose="020B0604020202020204" pitchFamily="34" charset="0"/>
                <a:ea typeface="Microsoft YaHei" pitchFamily="2"/>
                <a:cs typeface="Arial" panose="020B0604020202020204" pitchFamily="34" charset="0"/>
              </a:rPr>
              <a:t>Implementation of species resolved volume averaged tallies and their use with species specific rescaling of calculation results in order to improve the particle balances.</a:t>
            </a:r>
          </a:p>
          <a:p>
            <a:pPr marL="0" marR="0" lvl="0" indent="0" rtl="0" hangingPunct="0">
              <a:lnSpc>
                <a:spcPct val="100000"/>
              </a:lnSpc>
              <a:spcBef>
                <a:spcPts val="0"/>
              </a:spcBef>
              <a:spcAft>
                <a:spcPts val="0"/>
              </a:spcAft>
              <a:buSzPct val="45000"/>
              <a:tabLst/>
            </a:pPr>
            <a:endParaRPr lang="en-GB" sz="1600" b="0" i="0" u="none" strike="noStrike" kern="1200" cap="none" dirty="0">
              <a:ln>
                <a:noFill/>
              </a:ln>
              <a:latin typeface="Liberation Sans" pitchFamily="18"/>
              <a:ea typeface="Microsoft YaHei" pitchFamily="2"/>
              <a:cs typeface="Arial" pitchFamily="2"/>
            </a:endParaRPr>
          </a:p>
        </p:txBody>
      </p:sp>
    </p:spTree>
    <p:extLst>
      <p:ext uri="{BB962C8B-B14F-4D97-AF65-F5344CB8AC3E}">
        <p14:creationId xmlns:p14="http://schemas.microsoft.com/office/powerpoint/2010/main" val="19193427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a:spLocks noGrp="1"/>
          </p:cNvSpPr>
          <p:nvPr>
            <p:ph type="title"/>
          </p:nvPr>
        </p:nvSpPr>
        <p:spPr/>
        <p:txBody>
          <a:bodyPr/>
          <a:lstStyle/>
          <a:p>
            <a:r>
              <a:rPr lang="en-GB" dirty="0" smtClean="0">
                <a:solidFill>
                  <a:srgbClr val="C00000"/>
                </a:solidFill>
              </a:rPr>
              <a:t>Code development - priorities</a:t>
            </a:r>
            <a:endParaRPr lang="en-GB" dirty="0">
              <a:solidFill>
                <a:srgbClr val="C00000"/>
              </a:solidFill>
            </a:endParaRPr>
          </a:p>
        </p:txBody>
      </p:sp>
      <p:sp>
        <p:nvSpPr>
          <p:cNvPr id="2" name="Rechteck 1"/>
          <p:cNvSpPr/>
          <p:nvPr/>
        </p:nvSpPr>
        <p:spPr>
          <a:xfrm>
            <a:off x="179512" y="699542"/>
            <a:ext cx="8208912" cy="3970318"/>
          </a:xfrm>
          <a:prstGeom prst="rect">
            <a:avLst/>
          </a:prstGeom>
        </p:spPr>
        <p:txBody>
          <a:bodyPr wrap="square">
            <a:spAutoFit/>
          </a:bodyPr>
          <a:lstStyle/>
          <a:p>
            <a:pPr marL="285750" lvl="0" indent="-285750" hangingPunct="0">
              <a:buFont typeface="Wingdings" panose="05000000000000000000" pitchFamily="2" charset="2"/>
              <a:buChar char="q"/>
            </a:pPr>
            <a:r>
              <a:rPr lang="en-GB" dirty="0" smtClean="0">
                <a:latin typeface="Arial" panose="020B0604020202020204" pitchFamily="34" charset="0"/>
                <a:ea typeface="Microsoft YaHei" pitchFamily="2"/>
                <a:cs typeface="Arial" panose="020B0604020202020204" pitchFamily="34" charset="0"/>
              </a:rPr>
              <a:t>Initially version-specific </a:t>
            </a:r>
            <a:r>
              <a:rPr lang="en-GB" dirty="0">
                <a:latin typeface="Arial" panose="020B0604020202020204" pitchFamily="34" charset="0"/>
                <a:ea typeface="Microsoft YaHei" pitchFamily="2"/>
                <a:cs typeface="Arial" panose="020B0604020202020204" pitchFamily="34" charset="0"/>
              </a:rPr>
              <a:t>code has been generalized </a:t>
            </a:r>
            <a:r>
              <a:rPr lang="en-GB" dirty="0" smtClean="0">
                <a:latin typeface="Arial" panose="020B0604020202020204" pitchFamily="34" charset="0"/>
                <a:ea typeface="Microsoft YaHei" pitchFamily="2"/>
                <a:cs typeface="Arial" panose="020B0604020202020204" pitchFamily="34" charset="0"/>
              </a:rPr>
              <a:t>in a way </a:t>
            </a:r>
            <a:r>
              <a:rPr lang="en-GB" dirty="0">
                <a:latin typeface="Arial" panose="020B0604020202020204" pitchFamily="34" charset="0"/>
                <a:ea typeface="Microsoft YaHei" pitchFamily="2"/>
                <a:cs typeface="Arial" panose="020B0604020202020204" pitchFamily="34" charset="0"/>
              </a:rPr>
              <a:t>it can be used by </a:t>
            </a:r>
            <a:r>
              <a:rPr lang="en-GB" dirty="0" smtClean="0">
                <a:latin typeface="Arial" panose="020B0604020202020204" pitchFamily="34" charset="0"/>
                <a:ea typeface="Microsoft YaHei" pitchFamily="2"/>
                <a:cs typeface="Arial" panose="020B0604020202020204" pitchFamily="34" charset="0"/>
              </a:rPr>
              <a:t>all the </a:t>
            </a:r>
            <a:r>
              <a:rPr lang="en-GB" dirty="0">
                <a:latin typeface="Arial" panose="020B0604020202020204" pitchFamily="34" charset="0"/>
                <a:ea typeface="Microsoft YaHei" pitchFamily="2"/>
                <a:cs typeface="Arial" panose="020B0604020202020204" pitchFamily="34" charset="0"/>
              </a:rPr>
              <a:t>interested </a:t>
            </a:r>
            <a:r>
              <a:rPr lang="en-GB" dirty="0" smtClean="0">
                <a:latin typeface="Arial" panose="020B0604020202020204" pitchFamily="34" charset="0"/>
                <a:ea typeface="Microsoft YaHei" pitchFamily="2"/>
                <a:cs typeface="Arial" panose="020B0604020202020204" pitchFamily="34" charset="0"/>
              </a:rPr>
              <a:t>parties (RU or specific architecture related code removed).</a:t>
            </a:r>
          </a:p>
          <a:p>
            <a:pPr marL="285750" lvl="0" indent="-285750" hangingPunct="0">
              <a:buFont typeface="Wingdings" panose="05000000000000000000" pitchFamily="2" charset="2"/>
              <a:buChar char="q"/>
            </a:pPr>
            <a:endParaRPr lang="en-GB" dirty="0">
              <a:latin typeface="Arial" panose="020B0604020202020204" pitchFamily="34" charset="0"/>
              <a:ea typeface="Microsoft YaHei" pitchFamily="2"/>
              <a:cs typeface="Arial" panose="020B0604020202020204" pitchFamily="34" charset="0"/>
            </a:endParaRPr>
          </a:p>
          <a:p>
            <a:pPr marL="285750" lvl="0" indent="-285750" hangingPunct="0">
              <a:buFont typeface="Wingdings" panose="05000000000000000000" pitchFamily="2" charset="2"/>
              <a:buChar char="q"/>
            </a:pPr>
            <a:r>
              <a:rPr lang="en-GB" dirty="0">
                <a:latin typeface="Arial" panose="020B0604020202020204" pitchFamily="34" charset="0"/>
                <a:ea typeface="Microsoft YaHei" pitchFamily="2"/>
                <a:cs typeface="Arial" panose="020B0604020202020204" pitchFamily="34" charset="0"/>
              </a:rPr>
              <a:t>All changes to the code are carefully tested (</a:t>
            </a:r>
            <a:r>
              <a:rPr lang="en-GB" dirty="0">
                <a:solidFill>
                  <a:srgbClr val="C00000"/>
                </a:solidFill>
                <a:latin typeface="Arial" panose="020B0604020202020204" pitchFamily="34" charset="0"/>
                <a:ea typeface="Microsoft YaHei" pitchFamily="2"/>
                <a:cs typeface="Arial" panose="020B0604020202020204" pitchFamily="34" charset="0"/>
              </a:rPr>
              <a:t>still </a:t>
            </a:r>
            <a:r>
              <a:rPr lang="en-GB" dirty="0" smtClean="0">
                <a:solidFill>
                  <a:srgbClr val="C00000"/>
                </a:solidFill>
                <a:latin typeface="Arial" panose="020B0604020202020204" pitchFamily="34" charset="0"/>
                <a:ea typeface="Microsoft YaHei" pitchFamily="2"/>
                <a:cs typeface="Arial" panose="020B0604020202020204" pitchFamily="34" charset="0"/>
              </a:rPr>
              <a:t>ongoing!..</a:t>
            </a:r>
            <a:r>
              <a:rPr lang="en-GB" dirty="0" smtClean="0">
                <a:latin typeface="Arial" panose="020B0604020202020204" pitchFamily="34" charset="0"/>
                <a:ea typeface="Microsoft YaHei" pitchFamily="2"/>
                <a:cs typeface="Arial" panose="020B0604020202020204" pitchFamily="34" charset="0"/>
              </a:rPr>
              <a:t>).</a:t>
            </a:r>
            <a:endParaRPr lang="en-GB" dirty="0">
              <a:latin typeface="Arial" panose="020B0604020202020204" pitchFamily="34" charset="0"/>
              <a:ea typeface="Microsoft YaHei" pitchFamily="2"/>
              <a:cs typeface="Arial" panose="020B0604020202020204" pitchFamily="34" charset="0"/>
            </a:endParaRPr>
          </a:p>
          <a:p>
            <a:pPr marL="285750" lvl="0" indent="-285750" hangingPunct="0">
              <a:buFont typeface="Wingdings" panose="05000000000000000000" pitchFamily="2" charset="2"/>
              <a:buChar char="q"/>
            </a:pPr>
            <a:endParaRPr lang="en-GB" dirty="0">
              <a:latin typeface="Arial" panose="020B0604020202020204" pitchFamily="34" charset="0"/>
              <a:ea typeface="Microsoft YaHei" pitchFamily="2"/>
              <a:cs typeface="Arial" panose="020B0604020202020204" pitchFamily="34" charset="0"/>
            </a:endParaRPr>
          </a:p>
          <a:p>
            <a:pPr marL="285750" lvl="0" indent="-285750" hangingPunct="0">
              <a:buFont typeface="Wingdings" panose="05000000000000000000" pitchFamily="2" charset="2"/>
              <a:buChar char="q"/>
            </a:pPr>
            <a:r>
              <a:rPr lang="en-GB" dirty="0" smtClean="0">
                <a:latin typeface="Arial" panose="020B0604020202020204" pitchFamily="34" charset="0"/>
                <a:ea typeface="Microsoft YaHei" pitchFamily="2"/>
                <a:cs typeface="Arial" panose="020B0604020202020204" pitchFamily="34" charset="0"/>
              </a:rPr>
              <a:t>Code modifications affecting simulation </a:t>
            </a:r>
            <a:r>
              <a:rPr lang="en-GB" dirty="0">
                <a:latin typeface="Arial" panose="020B0604020202020204" pitchFamily="34" charset="0"/>
                <a:ea typeface="Microsoft YaHei" pitchFamily="2"/>
                <a:cs typeface="Arial" panose="020B0604020202020204" pitchFamily="34" charset="0"/>
              </a:rPr>
              <a:t>results were </a:t>
            </a:r>
            <a:r>
              <a:rPr lang="en-GB" dirty="0" smtClean="0">
                <a:latin typeface="Arial" panose="020B0604020202020204" pitchFamily="34" charset="0"/>
                <a:ea typeface="Microsoft YaHei" pitchFamily="2"/>
                <a:cs typeface="Arial" panose="020B0604020202020204" pitchFamily="34" charset="0"/>
              </a:rPr>
              <a:t>tracked down to their origin and the reasonability investigated.</a:t>
            </a:r>
            <a:endParaRPr lang="en-GB" dirty="0">
              <a:latin typeface="Arial" panose="020B0604020202020204" pitchFamily="34" charset="0"/>
              <a:ea typeface="Microsoft YaHei" pitchFamily="2"/>
              <a:cs typeface="Arial" panose="020B0604020202020204" pitchFamily="34" charset="0"/>
            </a:endParaRPr>
          </a:p>
          <a:p>
            <a:pPr marL="285750" lvl="0" indent="-285750" hangingPunct="0">
              <a:buFont typeface="Wingdings" panose="05000000000000000000" pitchFamily="2" charset="2"/>
              <a:buChar char="q"/>
            </a:pPr>
            <a:endParaRPr lang="en-GB" dirty="0">
              <a:latin typeface="Arial" panose="020B0604020202020204" pitchFamily="34" charset="0"/>
              <a:ea typeface="Microsoft YaHei" pitchFamily="2"/>
              <a:cs typeface="Arial" panose="020B0604020202020204" pitchFamily="34" charset="0"/>
            </a:endParaRPr>
          </a:p>
          <a:p>
            <a:pPr marL="285750" lvl="0" indent="-285750" hangingPunct="0">
              <a:buFont typeface="Wingdings" panose="05000000000000000000" pitchFamily="2" charset="2"/>
              <a:buChar char="q"/>
            </a:pPr>
            <a:r>
              <a:rPr lang="en-GB" dirty="0">
                <a:latin typeface="Arial" panose="020B0604020202020204" pitchFamily="34" charset="0"/>
                <a:ea typeface="Microsoft YaHei" pitchFamily="2"/>
                <a:cs typeface="Arial" panose="020B0604020202020204" pitchFamily="34" charset="0"/>
              </a:rPr>
              <a:t>Updated reference outputs are provided for the </a:t>
            </a:r>
            <a:r>
              <a:rPr lang="en-GB" dirty="0" err="1">
                <a:latin typeface="Arial" panose="020B0604020202020204" pitchFamily="34" charset="0"/>
                <a:ea typeface="Microsoft YaHei" pitchFamily="2"/>
                <a:cs typeface="Arial" panose="020B0604020202020204" pitchFamily="34" charset="0"/>
              </a:rPr>
              <a:t>testcases</a:t>
            </a:r>
            <a:r>
              <a:rPr lang="en-GB" dirty="0">
                <a:latin typeface="Arial" panose="020B0604020202020204" pitchFamily="34" charset="0"/>
                <a:ea typeface="Microsoft YaHei" pitchFamily="2"/>
                <a:cs typeface="Arial" panose="020B0604020202020204" pitchFamily="34" charset="0"/>
              </a:rPr>
              <a:t> in the continuous integration chain (CI</a:t>
            </a:r>
            <a:r>
              <a:rPr lang="en-GB" dirty="0" smtClean="0">
                <a:latin typeface="Arial" panose="020B0604020202020204" pitchFamily="34" charset="0"/>
                <a:ea typeface="Microsoft YaHei" pitchFamily="2"/>
                <a:cs typeface="Arial" panose="020B0604020202020204" pitchFamily="34" charset="0"/>
              </a:rPr>
              <a:t>).</a:t>
            </a:r>
          </a:p>
          <a:p>
            <a:pPr marL="285750" lvl="0" indent="-285750" hangingPunct="0">
              <a:buFont typeface="Wingdings" panose="05000000000000000000" pitchFamily="2" charset="2"/>
              <a:buChar char="q"/>
            </a:pPr>
            <a:endParaRPr lang="en-GB" dirty="0">
              <a:latin typeface="Arial" panose="020B0604020202020204" pitchFamily="34" charset="0"/>
              <a:ea typeface="Microsoft YaHei" pitchFamily="2"/>
              <a:cs typeface="Arial" panose="020B0604020202020204" pitchFamily="34" charset="0"/>
            </a:endParaRPr>
          </a:p>
          <a:p>
            <a:pPr lvl="0" algn="ctr" hangingPunct="0"/>
            <a:r>
              <a:rPr lang="en-GB" b="1" dirty="0" smtClean="0">
                <a:latin typeface="Arial" panose="020B0604020202020204" pitchFamily="34" charset="0"/>
                <a:ea typeface="Microsoft YaHei" pitchFamily="2"/>
                <a:cs typeface="Arial" panose="020B0604020202020204" pitchFamily="34" charset="0"/>
              </a:rPr>
              <a:t>We are approaching the 1</a:t>
            </a:r>
            <a:r>
              <a:rPr lang="en-GB" b="1" baseline="30000" dirty="0" smtClean="0">
                <a:latin typeface="Arial" panose="020B0604020202020204" pitchFamily="34" charset="0"/>
                <a:ea typeface="Microsoft YaHei" pitchFamily="2"/>
                <a:cs typeface="Arial" panose="020B0604020202020204" pitchFamily="34" charset="0"/>
              </a:rPr>
              <a:t>st</a:t>
            </a:r>
            <a:r>
              <a:rPr lang="en-GB" b="1" dirty="0" smtClean="0">
                <a:latin typeface="Arial" panose="020B0604020202020204" pitchFamily="34" charset="0"/>
                <a:ea typeface="Microsoft YaHei" pitchFamily="2"/>
                <a:cs typeface="Arial" panose="020B0604020202020204" pitchFamily="34" charset="0"/>
              </a:rPr>
              <a:t>  milestone version (</a:t>
            </a:r>
            <a:r>
              <a:rPr lang="en-GB" b="1" dirty="0" err="1" smtClean="0">
                <a:latin typeface="Arial" panose="020B0604020202020204" pitchFamily="34" charset="0"/>
                <a:ea typeface="Microsoft YaHei" pitchFamily="2"/>
                <a:cs typeface="Arial" panose="020B0604020202020204" pitchFamily="34" charset="0"/>
              </a:rPr>
              <a:t>MsV</a:t>
            </a:r>
            <a:r>
              <a:rPr lang="en-GB" b="1" dirty="0" smtClean="0">
                <a:latin typeface="Arial" panose="020B0604020202020204" pitchFamily="34" charset="0"/>
                <a:ea typeface="Microsoft YaHei" pitchFamily="2"/>
                <a:cs typeface="Arial" panose="020B0604020202020204" pitchFamily="34" charset="0"/>
              </a:rPr>
              <a:t>) release of the code, which should be a basis for further joint development also </a:t>
            </a:r>
            <a:r>
              <a:rPr lang="en-GB" b="1" dirty="0" smtClean="0">
                <a:solidFill>
                  <a:srgbClr val="FF0000"/>
                </a:solidFill>
                <a:latin typeface="Arial" panose="020B0604020202020204" pitchFamily="34" charset="0"/>
                <a:ea typeface="Microsoft YaHei" pitchFamily="2"/>
                <a:cs typeface="Arial" panose="020B0604020202020204" pitchFamily="34" charset="0"/>
              </a:rPr>
              <a:t>with ITER</a:t>
            </a:r>
            <a:endParaRPr lang="en-GB" b="1" dirty="0">
              <a:solidFill>
                <a:srgbClr val="FF0000"/>
              </a:solidFill>
              <a:latin typeface="Arial" panose="020B0604020202020204" pitchFamily="34" charset="0"/>
              <a:ea typeface="Microsoft YaHei" pitchFamily="2"/>
              <a:cs typeface="Arial" panose="020B0604020202020204" pitchFamily="34" charset="0"/>
            </a:endParaRPr>
          </a:p>
        </p:txBody>
      </p:sp>
    </p:spTree>
    <p:extLst>
      <p:ext uri="{BB962C8B-B14F-4D97-AF65-F5344CB8AC3E}">
        <p14:creationId xmlns:p14="http://schemas.microsoft.com/office/powerpoint/2010/main" val="10452927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txBox="1">
            <a:spLocks/>
          </p:cNvSpPr>
          <p:nvPr/>
        </p:nvSpPr>
        <p:spPr>
          <a:xfrm>
            <a:off x="43470" y="71072"/>
            <a:ext cx="8388424" cy="342900"/>
          </a:xfrm>
          <a:prstGeom prst="rect">
            <a:avLst/>
          </a:prstGeom>
        </p:spPr>
        <p:txBody>
          <a:bodyPr vert="horz" lIns="91440" tIns="45720" rIns="91440" bIns="45720" rtlCol="0" anchor="ctr">
            <a:noAutofit/>
          </a:bodyPr>
          <a:lstStyle>
            <a:lvl1pPr algn="l" defTabSz="914400" rtl="0" eaLnBrk="1" latinLnBrk="0" hangingPunct="1">
              <a:lnSpc>
                <a:spcPts val="3200"/>
              </a:lnSpc>
              <a:spcBef>
                <a:spcPct val="0"/>
              </a:spcBef>
              <a:buNone/>
              <a:defRPr sz="3200" b="1" kern="1200">
                <a:solidFill>
                  <a:schemeClr val="tx1"/>
                </a:solidFill>
                <a:latin typeface="Arial" panose="020B0604020202020204" pitchFamily="34" charset="0"/>
                <a:ea typeface="+mj-ea"/>
                <a:cs typeface="Arial" panose="020B0604020202020204" pitchFamily="34" charset="0"/>
              </a:defRPr>
            </a:lvl1pPr>
          </a:lstStyle>
          <a:p>
            <a:r>
              <a:rPr lang="en-GB" sz="2800" dirty="0" smtClean="0">
                <a:solidFill>
                  <a:srgbClr val="C00000"/>
                </a:solidFill>
              </a:rPr>
              <a:t>EIRENE licencing - User Agreement  (UA)</a:t>
            </a:r>
            <a:endParaRPr lang="en-GB" sz="2800" dirty="0">
              <a:solidFill>
                <a:srgbClr val="0070C0"/>
              </a:solidFill>
            </a:endParaRPr>
          </a:p>
        </p:txBody>
      </p:sp>
      <p:sp>
        <p:nvSpPr>
          <p:cNvPr id="5" name="Textfeld 4"/>
          <p:cNvSpPr txBox="1"/>
          <p:nvPr/>
        </p:nvSpPr>
        <p:spPr>
          <a:xfrm>
            <a:off x="107504" y="555526"/>
            <a:ext cx="7992888" cy="4216539"/>
          </a:xfrm>
          <a:prstGeom prst="rect">
            <a:avLst/>
          </a:prstGeom>
          <a:noFill/>
        </p:spPr>
        <p:txBody>
          <a:bodyPr wrap="square" rtlCol="0">
            <a:spAutoFit/>
          </a:bodyPr>
          <a:lstStyle/>
          <a:p>
            <a:r>
              <a:rPr lang="en-GB" b="1" u="sng" dirty="0" smtClean="0"/>
              <a:t>Old UA</a:t>
            </a:r>
            <a:r>
              <a:rPr lang="en-GB" dirty="0" smtClean="0"/>
              <a:t> </a:t>
            </a:r>
          </a:p>
          <a:p>
            <a:pPr marL="285750" indent="-285750">
              <a:buFont typeface="Wingdings" panose="05000000000000000000" pitchFamily="2" charset="2"/>
              <a:buChar char="q"/>
            </a:pPr>
            <a:r>
              <a:rPr lang="en-GB" dirty="0" smtClean="0"/>
              <a:t>acknowledgement of FZJ origin of EIRENE, non-military use, non-commercial use,  no cost/liability for FZJ, etc.</a:t>
            </a:r>
          </a:p>
          <a:p>
            <a:pPr marL="285750" indent="-285750">
              <a:buFont typeface="Wingdings" panose="05000000000000000000" pitchFamily="2" charset="2"/>
              <a:buChar char="q"/>
            </a:pPr>
            <a:r>
              <a:rPr lang="en-GB" dirty="0" smtClean="0">
                <a:hlinkClick r:id="rId2"/>
              </a:rPr>
              <a:t>www.eirene.de/EPL</a:t>
            </a:r>
            <a:r>
              <a:rPr lang="en-GB" dirty="0" smtClean="0"/>
              <a:t/>
            </a:r>
            <a:br>
              <a:rPr lang="en-GB" dirty="0" smtClean="0"/>
            </a:br>
            <a:endParaRPr lang="en-GB" sz="800" b="1" u="sng" dirty="0" smtClean="0"/>
          </a:p>
          <a:p>
            <a:r>
              <a:rPr lang="en-GB" b="1" u="sng" dirty="0" smtClean="0"/>
              <a:t>New UA “EPL (EIRENE public license)”</a:t>
            </a:r>
          </a:p>
          <a:p>
            <a:pPr marL="285750" indent="-285750">
              <a:buFont typeface="Wingdings" panose="05000000000000000000" pitchFamily="2" charset="2"/>
              <a:buChar char="q"/>
            </a:pPr>
            <a:r>
              <a:rPr lang="en-GB" dirty="0" smtClean="0"/>
              <a:t>Based on copyleft licence (however GPL3.0 occurs to be not suitable).</a:t>
            </a:r>
          </a:p>
          <a:p>
            <a:pPr marL="285750" indent="-285750">
              <a:buFont typeface="Wingdings" panose="05000000000000000000" pitchFamily="2" charset="2"/>
              <a:buChar char="q"/>
            </a:pPr>
            <a:r>
              <a:rPr lang="en-GB" dirty="0" smtClean="0"/>
              <a:t>Similar declarative statements as in the old UA.</a:t>
            </a:r>
          </a:p>
          <a:p>
            <a:pPr marL="285750" indent="-285750">
              <a:buFont typeface="Wingdings" panose="05000000000000000000" pitchFamily="2" charset="2"/>
              <a:buChar char="q"/>
            </a:pPr>
            <a:r>
              <a:rPr lang="en-GB" dirty="0" smtClean="0"/>
              <a:t>More clear statement about the EIRENE-based publications.</a:t>
            </a:r>
          </a:p>
          <a:p>
            <a:pPr marL="285750" indent="-285750">
              <a:buFont typeface="Wingdings" panose="05000000000000000000" pitchFamily="2" charset="2"/>
              <a:buChar char="q"/>
            </a:pPr>
            <a:r>
              <a:rPr lang="en-GB" dirty="0" smtClean="0"/>
              <a:t>Developers and users are divided into “basic” and “associated” ones (AD).</a:t>
            </a:r>
          </a:p>
          <a:p>
            <a:pPr marL="285750" indent="-285750">
              <a:buFont typeface="Wingdings" panose="05000000000000000000" pitchFamily="2" charset="2"/>
              <a:buChar char="q"/>
            </a:pPr>
            <a:r>
              <a:rPr lang="en-GB" dirty="0" smtClean="0">
                <a:solidFill>
                  <a:srgbClr val="C00000"/>
                </a:solidFill>
              </a:rPr>
              <a:t>NEW: commercial use of executable for any AD group.</a:t>
            </a:r>
            <a:br>
              <a:rPr lang="en-GB" dirty="0" smtClean="0">
                <a:solidFill>
                  <a:srgbClr val="C00000"/>
                </a:solidFill>
              </a:rPr>
            </a:br>
            <a:endParaRPr lang="en-GB" sz="800" dirty="0"/>
          </a:p>
          <a:p>
            <a:r>
              <a:rPr lang="en-GB" i="1" dirty="0" smtClean="0">
                <a:solidFill>
                  <a:srgbClr val="003399"/>
                </a:solidFill>
                <a:sym typeface="Wingdings" panose="05000000000000000000" pitchFamily="2" charset="2"/>
              </a:rPr>
              <a:t> </a:t>
            </a:r>
            <a:r>
              <a:rPr lang="en-GB" i="1" dirty="0" smtClean="0">
                <a:solidFill>
                  <a:srgbClr val="003399"/>
                </a:solidFill>
              </a:rPr>
              <a:t>ADs get more rights on decision-making, direct access to the repository, etc.</a:t>
            </a:r>
          </a:p>
          <a:p>
            <a:pPr marL="285750" indent="-285750">
              <a:buFont typeface="Wingdings" panose="05000000000000000000" pitchFamily="2" charset="2"/>
              <a:buChar char="ç"/>
            </a:pPr>
            <a:r>
              <a:rPr lang="en-GB" i="1" dirty="0" smtClean="0">
                <a:solidFill>
                  <a:srgbClr val="003399"/>
                </a:solidFill>
              </a:rPr>
              <a:t>ADs must keep to the “Developer Code of Conduct” (see at </a:t>
            </a:r>
            <a:r>
              <a:rPr lang="en-GB" i="1" dirty="0" smtClean="0">
                <a:solidFill>
                  <a:srgbClr val="003399"/>
                </a:solidFill>
                <a:hlinkClick r:id="rId3"/>
              </a:rPr>
              <a:t>INDICO</a:t>
            </a:r>
            <a:r>
              <a:rPr lang="en-GB" i="1" dirty="0" smtClean="0">
                <a:solidFill>
                  <a:srgbClr val="003399"/>
                </a:solidFill>
              </a:rPr>
              <a:t>).</a:t>
            </a:r>
          </a:p>
          <a:p>
            <a:pPr marL="285750" indent="-285750">
              <a:buFont typeface="Wingdings" panose="05000000000000000000" pitchFamily="2" charset="2"/>
              <a:buChar char="ç"/>
            </a:pPr>
            <a:endParaRPr lang="en-GB" i="1" dirty="0">
              <a:solidFill>
                <a:srgbClr val="003399"/>
              </a:solidFill>
            </a:endParaRPr>
          </a:p>
          <a:p>
            <a:r>
              <a:rPr lang="en-GB" b="1" i="1" u="sng" dirty="0" smtClean="0">
                <a:solidFill>
                  <a:srgbClr val="FF33CC"/>
                </a:solidFill>
              </a:rPr>
              <a:t>Current status: </a:t>
            </a:r>
            <a:r>
              <a:rPr lang="en-GB" i="1" dirty="0" smtClean="0">
                <a:solidFill>
                  <a:srgbClr val="FF33CC"/>
                </a:solidFill>
              </a:rPr>
              <a:t> License is ready and being in a process of exception</a:t>
            </a:r>
            <a:endParaRPr lang="en-GB" i="1" dirty="0">
              <a:solidFill>
                <a:srgbClr val="FF33CC"/>
              </a:solidFill>
            </a:endParaRPr>
          </a:p>
        </p:txBody>
      </p:sp>
    </p:spTree>
    <p:extLst>
      <p:ext uri="{BB962C8B-B14F-4D97-AF65-F5344CB8AC3E}">
        <p14:creationId xmlns:p14="http://schemas.microsoft.com/office/powerpoint/2010/main" val="4294828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txBox="1">
            <a:spLocks/>
          </p:cNvSpPr>
          <p:nvPr/>
        </p:nvSpPr>
        <p:spPr>
          <a:xfrm>
            <a:off x="43470" y="71072"/>
            <a:ext cx="8388424" cy="342900"/>
          </a:xfrm>
          <a:prstGeom prst="rect">
            <a:avLst/>
          </a:prstGeom>
        </p:spPr>
        <p:txBody>
          <a:bodyPr vert="horz" lIns="91440" tIns="45720" rIns="91440" bIns="45720" rtlCol="0" anchor="ctr">
            <a:noAutofit/>
          </a:bodyPr>
          <a:lstStyle>
            <a:lvl1pPr algn="l" defTabSz="914400" rtl="0" eaLnBrk="1" latinLnBrk="0" hangingPunct="1">
              <a:lnSpc>
                <a:spcPts val="3200"/>
              </a:lnSpc>
              <a:spcBef>
                <a:spcPct val="0"/>
              </a:spcBef>
              <a:buNone/>
              <a:defRPr sz="3200" b="1" kern="1200">
                <a:solidFill>
                  <a:schemeClr val="tx1"/>
                </a:solidFill>
                <a:latin typeface="Arial" panose="020B0604020202020204" pitchFamily="34" charset="0"/>
                <a:ea typeface="+mj-ea"/>
                <a:cs typeface="Arial" panose="020B0604020202020204" pitchFamily="34" charset="0"/>
              </a:defRPr>
            </a:lvl1pPr>
          </a:lstStyle>
          <a:p>
            <a:r>
              <a:rPr lang="en-GB" sz="2800" dirty="0" smtClean="0">
                <a:solidFill>
                  <a:srgbClr val="C00000"/>
                </a:solidFill>
              </a:rPr>
              <a:t>EIRENE licencing – acceptance status</a:t>
            </a:r>
            <a:endParaRPr lang="en-GB" sz="2800" dirty="0">
              <a:solidFill>
                <a:srgbClr val="0070C0"/>
              </a:solidFill>
            </a:endParaRPr>
          </a:p>
        </p:txBody>
      </p:sp>
      <p:sp>
        <p:nvSpPr>
          <p:cNvPr id="5" name="Textfeld 4"/>
          <p:cNvSpPr txBox="1"/>
          <p:nvPr/>
        </p:nvSpPr>
        <p:spPr>
          <a:xfrm>
            <a:off x="71733" y="584896"/>
            <a:ext cx="8784976" cy="1892826"/>
          </a:xfrm>
          <a:prstGeom prst="rect">
            <a:avLst/>
          </a:prstGeom>
          <a:noFill/>
        </p:spPr>
        <p:txBody>
          <a:bodyPr wrap="square" rtlCol="0">
            <a:spAutoFit/>
          </a:bodyPr>
          <a:lstStyle/>
          <a:p>
            <a:pPr marL="285750" indent="-285750">
              <a:buFont typeface="Wingdings" panose="05000000000000000000" pitchFamily="2" charset="2"/>
              <a:buChar char="q"/>
            </a:pPr>
            <a:r>
              <a:rPr lang="en-GB" sz="1300" dirty="0" smtClean="0">
                <a:latin typeface="Arial" panose="020B0604020202020204" pitchFamily="34" charset="0"/>
                <a:cs typeface="Arial" panose="020B0604020202020204" pitchFamily="34" charset="0"/>
              </a:rPr>
              <a:t>We have a about 40 BDs activated (10 ADs of “</a:t>
            </a:r>
            <a:r>
              <a:rPr lang="en-GB" sz="1300" dirty="0" err="1" smtClean="0">
                <a:latin typeface="Arial" panose="020B0604020202020204" pitchFamily="34" charset="0"/>
                <a:cs typeface="Arial" panose="020B0604020202020204" pitchFamily="34" charset="0"/>
              </a:rPr>
              <a:t>JuelichOrigin</a:t>
            </a:r>
            <a:r>
              <a:rPr lang="en-GB" sz="1300" dirty="0" smtClean="0">
                <a:latin typeface="Arial" panose="020B0604020202020204" pitchFamily="34" charset="0"/>
                <a:cs typeface="Arial" panose="020B0604020202020204" pitchFamily="34" charset="0"/>
              </a:rPr>
              <a:t>”). </a:t>
            </a:r>
            <a:r>
              <a:rPr lang="en-GB" sz="1300" i="1" dirty="0" smtClean="0">
                <a:solidFill>
                  <a:srgbClr val="00B0F0"/>
                </a:solidFill>
                <a:latin typeface="Arial" panose="020B0604020202020204" pitchFamily="34" charset="0"/>
                <a:cs typeface="Arial" panose="020B0604020202020204" pitchFamily="34" charset="0"/>
              </a:rPr>
              <a:t>Noteworthy not all of TSVV-5 members…</a:t>
            </a:r>
          </a:p>
          <a:p>
            <a:pPr marL="285750" indent="-285750">
              <a:buFont typeface="Wingdings" panose="05000000000000000000" pitchFamily="2" charset="2"/>
              <a:buChar char="q"/>
            </a:pPr>
            <a:endParaRPr lang="en-GB" sz="1300" dirty="0" smtClean="0">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r>
              <a:rPr lang="en-GB" sz="1300" dirty="0" smtClean="0">
                <a:latin typeface="Arial" panose="020B0604020202020204" pitchFamily="34" charset="0"/>
                <a:cs typeface="Arial" panose="020B0604020202020204" pitchFamily="34" charset="0"/>
              </a:rPr>
              <a:t>7 organisations </a:t>
            </a:r>
            <a:r>
              <a:rPr lang="en-GB" sz="1300" dirty="0">
                <a:latin typeface="Arial" panose="020B0604020202020204" pitchFamily="34" charset="0"/>
                <a:cs typeface="Arial" panose="020B0604020202020204" pitchFamily="34" charset="0"/>
              </a:rPr>
              <a:t>have submitted the B2 form </a:t>
            </a:r>
            <a:r>
              <a:rPr lang="en-GB" sz="1300" dirty="0" smtClean="0">
                <a:latin typeface="Arial" panose="020B0604020202020204" pitchFamily="34" charset="0"/>
                <a:cs typeface="Arial" panose="020B0604020202020204" pitchFamily="34" charset="0"/>
              </a:rPr>
              <a:t>(simplifying licence obtaining for </a:t>
            </a:r>
            <a:r>
              <a:rPr lang="en-GB" sz="1300" dirty="0">
                <a:latin typeface="Arial" panose="020B0604020202020204" pitchFamily="34" charset="0"/>
                <a:cs typeface="Arial" panose="020B0604020202020204" pitchFamily="34" charset="0"/>
              </a:rPr>
              <a:t>all own employers</a:t>
            </a:r>
            <a:r>
              <a:rPr lang="en-GB" sz="1300" dirty="0" smtClean="0">
                <a:latin typeface="Arial" panose="020B0604020202020204" pitchFamily="34" charset="0"/>
                <a:cs typeface="Arial" panose="020B0604020202020204" pitchFamily="34" charset="0"/>
              </a:rPr>
              <a:t>).</a:t>
            </a:r>
            <a:endParaRPr lang="en-GB" sz="13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endParaRPr lang="en-GB" sz="1300" dirty="0" smtClean="0">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r>
              <a:rPr lang="en-GB" sz="1300" dirty="0" smtClean="0">
                <a:latin typeface="Arial" panose="020B0604020202020204" pitchFamily="34" charset="0"/>
                <a:cs typeface="Arial" panose="020B0604020202020204" pitchFamily="34" charset="0"/>
              </a:rPr>
              <a:t>Few more organisation are considering to join, or have done it via “A1” individual forms.</a:t>
            </a:r>
          </a:p>
          <a:p>
            <a:pPr marL="285750" indent="-285750">
              <a:buFont typeface="Wingdings" panose="05000000000000000000" pitchFamily="2" charset="2"/>
              <a:buChar char="q"/>
            </a:pPr>
            <a:endParaRPr lang="en-GB" sz="13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r>
              <a:rPr lang="en-GB" sz="1300" dirty="0" smtClean="0">
                <a:latin typeface="Arial" panose="020B0604020202020204" pitchFamily="34" charset="0"/>
                <a:cs typeface="Arial" panose="020B0604020202020204" pitchFamily="34" charset="0"/>
              </a:rPr>
              <a:t>ITER organization is still in consideration of the EPL.</a:t>
            </a:r>
          </a:p>
          <a:p>
            <a:pPr marL="285750" indent="-285750">
              <a:buFont typeface="Wingdings" panose="05000000000000000000" pitchFamily="2" charset="2"/>
              <a:buChar char="q"/>
            </a:pPr>
            <a:endParaRPr lang="en-GB" sz="13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r>
              <a:rPr lang="en-GB" sz="1300" dirty="0" smtClean="0">
                <a:latin typeface="Arial" panose="020B0604020202020204" pitchFamily="34" charset="0"/>
                <a:cs typeface="Arial" panose="020B0604020202020204" pitchFamily="34" charset="0"/>
              </a:rPr>
              <a:t>Website infrastructure and auto e-mail are relatively mature now.</a:t>
            </a:r>
          </a:p>
        </p:txBody>
      </p:sp>
      <p:graphicFrame>
        <p:nvGraphicFramePr>
          <p:cNvPr id="2" name="Tabelle 1"/>
          <p:cNvGraphicFramePr>
            <a:graphicFrameLocks noGrp="1"/>
          </p:cNvGraphicFramePr>
          <p:nvPr>
            <p:extLst>
              <p:ext uri="{D42A27DB-BD31-4B8C-83A1-F6EECF244321}">
                <p14:modId xmlns:p14="http://schemas.microsoft.com/office/powerpoint/2010/main" val="1281941673"/>
              </p:ext>
            </p:extLst>
          </p:nvPr>
        </p:nvGraphicFramePr>
        <p:xfrm>
          <a:off x="863233" y="2571750"/>
          <a:ext cx="7560840" cy="2149362"/>
        </p:xfrm>
        <a:graphic>
          <a:graphicData uri="http://schemas.openxmlformats.org/drawingml/2006/table">
            <a:tbl>
              <a:tblPr/>
              <a:tblGrid>
                <a:gridCol w="925817">
                  <a:extLst>
                    <a:ext uri="{9D8B030D-6E8A-4147-A177-3AD203B41FA5}">
                      <a16:colId xmlns:a16="http://schemas.microsoft.com/office/drawing/2014/main" val="82724038"/>
                    </a:ext>
                  </a:extLst>
                </a:gridCol>
                <a:gridCol w="6635023">
                  <a:extLst>
                    <a:ext uri="{9D8B030D-6E8A-4147-A177-3AD203B41FA5}">
                      <a16:colId xmlns:a16="http://schemas.microsoft.com/office/drawing/2014/main" val="1231415919"/>
                    </a:ext>
                  </a:extLst>
                </a:gridCol>
              </a:tblGrid>
              <a:tr h="287348">
                <a:tc>
                  <a:txBody>
                    <a:bodyPr/>
                    <a:lstStyle/>
                    <a:p>
                      <a:r>
                        <a:rPr lang="en-GB" sz="1300" b="1" dirty="0"/>
                        <a:t>Number</a:t>
                      </a:r>
                    </a:p>
                  </a:txBody>
                  <a:tcPr marL="67881" marR="67881" marT="33941" marB="33941" anchor="ctr">
                    <a:lnL>
                      <a:noFill/>
                    </a:lnL>
                    <a:lnR>
                      <a:noFill/>
                    </a:lnR>
                    <a:lnT>
                      <a:noFill/>
                    </a:lnT>
                    <a:lnB>
                      <a:noFill/>
                    </a:lnB>
                    <a:solidFill>
                      <a:srgbClr val="9DC3E6"/>
                    </a:solidFill>
                  </a:tcPr>
                </a:tc>
                <a:tc>
                  <a:txBody>
                    <a:bodyPr/>
                    <a:lstStyle/>
                    <a:p>
                      <a:r>
                        <a:rPr lang="en-GB" sz="1300" b="1" dirty="0"/>
                        <a:t>Organisation</a:t>
                      </a:r>
                    </a:p>
                  </a:txBody>
                  <a:tcPr marL="67881" marR="67881" marT="33941" marB="33941" anchor="ctr">
                    <a:lnL>
                      <a:noFill/>
                    </a:lnL>
                    <a:lnR>
                      <a:noFill/>
                    </a:lnR>
                    <a:lnT>
                      <a:noFill/>
                    </a:lnT>
                    <a:lnB>
                      <a:noFill/>
                    </a:lnB>
                    <a:solidFill>
                      <a:srgbClr val="9DC3E6"/>
                    </a:solidFill>
                  </a:tcPr>
                </a:tc>
                <a:extLst>
                  <a:ext uri="{0D108BD9-81ED-4DB2-BD59-A6C34878D82A}">
                    <a16:rowId xmlns:a16="http://schemas.microsoft.com/office/drawing/2014/main" val="104943943"/>
                  </a:ext>
                </a:extLst>
              </a:tr>
              <a:tr h="164687">
                <a:tc>
                  <a:txBody>
                    <a:bodyPr/>
                    <a:lstStyle/>
                    <a:p>
                      <a:r>
                        <a:rPr lang="en-GB" sz="1300" b="1"/>
                        <a:t>1</a:t>
                      </a:r>
                    </a:p>
                  </a:txBody>
                  <a:tcPr marL="67881" marR="67881" marT="33941" marB="33941" anchor="ctr">
                    <a:lnL>
                      <a:noFill/>
                    </a:lnL>
                    <a:lnR>
                      <a:noFill/>
                    </a:lnR>
                    <a:lnT>
                      <a:noFill/>
                    </a:lnT>
                    <a:lnB>
                      <a:noFill/>
                    </a:lnB>
                  </a:tcPr>
                </a:tc>
                <a:tc>
                  <a:txBody>
                    <a:bodyPr/>
                    <a:lstStyle/>
                    <a:p>
                      <a:r>
                        <a:rPr lang="en-GB" sz="1300" b="1" dirty="0" err="1"/>
                        <a:t>Forschungszentrum</a:t>
                      </a:r>
                      <a:r>
                        <a:rPr lang="en-GB" sz="1300" b="1" dirty="0"/>
                        <a:t> </a:t>
                      </a:r>
                      <a:r>
                        <a:rPr lang="en-GB" sz="1300" b="1" dirty="0" err="1"/>
                        <a:t>Juelich</a:t>
                      </a:r>
                      <a:r>
                        <a:rPr lang="en-GB" sz="1300" b="1" dirty="0"/>
                        <a:t> GmbH, IEK-4</a:t>
                      </a:r>
                    </a:p>
                  </a:txBody>
                  <a:tcPr marL="67881" marR="67881" marT="33941" marB="33941" anchor="ctr">
                    <a:lnL>
                      <a:noFill/>
                    </a:lnL>
                    <a:lnR>
                      <a:noFill/>
                    </a:lnR>
                    <a:lnT>
                      <a:noFill/>
                    </a:lnT>
                    <a:lnB>
                      <a:noFill/>
                    </a:lnB>
                  </a:tcPr>
                </a:tc>
                <a:extLst>
                  <a:ext uri="{0D108BD9-81ED-4DB2-BD59-A6C34878D82A}">
                    <a16:rowId xmlns:a16="http://schemas.microsoft.com/office/drawing/2014/main" val="2163207370"/>
                  </a:ext>
                </a:extLst>
              </a:tr>
              <a:tr h="164687">
                <a:tc>
                  <a:txBody>
                    <a:bodyPr/>
                    <a:lstStyle/>
                    <a:p>
                      <a:r>
                        <a:rPr lang="en-GB" sz="1300" b="1"/>
                        <a:t>2</a:t>
                      </a:r>
                    </a:p>
                  </a:txBody>
                  <a:tcPr marL="67881" marR="67881" marT="33941" marB="33941" anchor="ctr">
                    <a:lnL>
                      <a:noFill/>
                    </a:lnL>
                    <a:lnR>
                      <a:noFill/>
                    </a:lnR>
                    <a:lnT>
                      <a:noFill/>
                    </a:lnT>
                    <a:lnB>
                      <a:noFill/>
                    </a:lnB>
                  </a:tcPr>
                </a:tc>
                <a:tc>
                  <a:txBody>
                    <a:bodyPr/>
                    <a:lstStyle/>
                    <a:p>
                      <a:r>
                        <a:rPr lang="fr-FR" sz="1300" b="1" dirty="0"/>
                        <a:t>CEA/CADARACHE - IRFM: Commissariat a l'</a:t>
                      </a:r>
                      <a:r>
                        <a:rPr lang="fr-FR" sz="1300" b="1" dirty="0" err="1"/>
                        <a:t>energie</a:t>
                      </a:r>
                      <a:r>
                        <a:rPr lang="fr-FR" sz="1300" b="1" dirty="0"/>
                        <a:t> atomique et aux </a:t>
                      </a:r>
                      <a:r>
                        <a:rPr lang="fr-FR" sz="1300" b="1" dirty="0" err="1"/>
                        <a:t>energies</a:t>
                      </a:r>
                      <a:r>
                        <a:rPr lang="fr-FR" sz="1300" b="1" dirty="0"/>
                        <a:t> alternatives</a:t>
                      </a:r>
                    </a:p>
                  </a:txBody>
                  <a:tcPr marL="67881" marR="67881" marT="33941" marB="33941" anchor="ctr">
                    <a:lnL>
                      <a:noFill/>
                    </a:lnL>
                    <a:lnR>
                      <a:noFill/>
                    </a:lnR>
                    <a:lnT>
                      <a:noFill/>
                    </a:lnT>
                    <a:lnB>
                      <a:noFill/>
                    </a:lnB>
                  </a:tcPr>
                </a:tc>
                <a:extLst>
                  <a:ext uri="{0D108BD9-81ED-4DB2-BD59-A6C34878D82A}">
                    <a16:rowId xmlns:a16="http://schemas.microsoft.com/office/drawing/2014/main" val="556499930"/>
                  </a:ext>
                </a:extLst>
              </a:tr>
              <a:tr h="164687">
                <a:tc>
                  <a:txBody>
                    <a:bodyPr/>
                    <a:lstStyle/>
                    <a:p>
                      <a:r>
                        <a:rPr lang="en-GB" sz="1300" b="1"/>
                        <a:t>3</a:t>
                      </a:r>
                    </a:p>
                  </a:txBody>
                  <a:tcPr marL="67881" marR="67881" marT="33941" marB="33941" anchor="ctr">
                    <a:lnL>
                      <a:noFill/>
                    </a:lnL>
                    <a:lnR>
                      <a:noFill/>
                    </a:lnR>
                    <a:lnT>
                      <a:noFill/>
                    </a:lnT>
                    <a:lnB>
                      <a:noFill/>
                    </a:lnB>
                  </a:tcPr>
                </a:tc>
                <a:tc>
                  <a:txBody>
                    <a:bodyPr/>
                    <a:lstStyle/>
                    <a:p>
                      <a:r>
                        <a:rPr lang="en-GB" sz="1300" b="1"/>
                        <a:t>Tokamak Energy Ltd</a:t>
                      </a:r>
                    </a:p>
                  </a:txBody>
                  <a:tcPr marL="67881" marR="67881" marT="33941" marB="33941" anchor="ctr">
                    <a:lnL>
                      <a:noFill/>
                    </a:lnL>
                    <a:lnR>
                      <a:noFill/>
                    </a:lnR>
                    <a:lnT>
                      <a:noFill/>
                    </a:lnT>
                    <a:lnB>
                      <a:noFill/>
                    </a:lnB>
                  </a:tcPr>
                </a:tc>
                <a:extLst>
                  <a:ext uri="{0D108BD9-81ED-4DB2-BD59-A6C34878D82A}">
                    <a16:rowId xmlns:a16="http://schemas.microsoft.com/office/drawing/2014/main" val="3225252021"/>
                  </a:ext>
                </a:extLst>
              </a:tr>
              <a:tr h="164687">
                <a:tc>
                  <a:txBody>
                    <a:bodyPr/>
                    <a:lstStyle/>
                    <a:p>
                      <a:r>
                        <a:rPr lang="en-GB" sz="1300" b="1"/>
                        <a:t>4</a:t>
                      </a:r>
                    </a:p>
                  </a:txBody>
                  <a:tcPr marL="67881" marR="67881" marT="33941" marB="33941" anchor="ctr">
                    <a:lnL>
                      <a:noFill/>
                    </a:lnL>
                    <a:lnR>
                      <a:noFill/>
                    </a:lnR>
                    <a:lnT>
                      <a:noFill/>
                    </a:lnT>
                    <a:lnB>
                      <a:noFill/>
                    </a:lnB>
                  </a:tcPr>
                </a:tc>
                <a:tc>
                  <a:txBody>
                    <a:bodyPr/>
                    <a:lstStyle/>
                    <a:p>
                      <a:r>
                        <a:rPr lang="en-GB" sz="1300" b="1" dirty="0"/>
                        <a:t>Institute of Plasma Physics, Chinese Academy of Sciences (ASIPP), Hefei</a:t>
                      </a:r>
                    </a:p>
                  </a:txBody>
                  <a:tcPr marL="67881" marR="67881" marT="33941" marB="33941" anchor="ctr">
                    <a:lnL>
                      <a:noFill/>
                    </a:lnL>
                    <a:lnR>
                      <a:noFill/>
                    </a:lnR>
                    <a:lnT>
                      <a:noFill/>
                    </a:lnT>
                    <a:lnB>
                      <a:noFill/>
                    </a:lnB>
                  </a:tcPr>
                </a:tc>
                <a:extLst>
                  <a:ext uri="{0D108BD9-81ED-4DB2-BD59-A6C34878D82A}">
                    <a16:rowId xmlns:a16="http://schemas.microsoft.com/office/drawing/2014/main" val="3246897238"/>
                  </a:ext>
                </a:extLst>
              </a:tr>
              <a:tr h="164687">
                <a:tc>
                  <a:txBody>
                    <a:bodyPr/>
                    <a:lstStyle/>
                    <a:p>
                      <a:r>
                        <a:rPr lang="en-GB" sz="1300" b="1"/>
                        <a:t>5</a:t>
                      </a:r>
                    </a:p>
                  </a:txBody>
                  <a:tcPr marL="67881" marR="67881" marT="33941" marB="33941" anchor="ctr">
                    <a:lnL>
                      <a:noFill/>
                    </a:lnL>
                    <a:lnR>
                      <a:noFill/>
                    </a:lnR>
                    <a:lnT>
                      <a:noFill/>
                    </a:lnT>
                    <a:lnB>
                      <a:noFill/>
                    </a:lnB>
                  </a:tcPr>
                </a:tc>
                <a:tc>
                  <a:txBody>
                    <a:bodyPr/>
                    <a:lstStyle/>
                    <a:p>
                      <a:r>
                        <a:rPr lang="en-GB" sz="1300" b="1"/>
                        <a:t>W7-X Division, Max Planck Institute for Plasma Physics</a:t>
                      </a:r>
                    </a:p>
                  </a:txBody>
                  <a:tcPr marL="67881" marR="67881" marT="33941" marB="33941" anchor="ctr">
                    <a:lnL>
                      <a:noFill/>
                    </a:lnL>
                    <a:lnR>
                      <a:noFill/>
                    </a:lnR>
                    <a:lnT>
                      <a:noFill/>
                    </a:lnT>
                    <a:lnB>
                      <a:noFill/>
                    </a:lnB>
                  </a:tcPr>
                </a:tc>
                <a:extLst>
                  <a:ext uri="{0D108BD9-81ED-4DB2-BD59-A6C34878D82A}">
                    <a16:rowId xmlns:a16="http://schemas.microsoft.com/office/drawing/2014/main" val="2814603588"/>
                  </a:ext>
                </a:extLst>
              </a:tr>
              <a:tr h="164687">
                <a:tc>
                  <a:txBody>
                    <a:bodyPr/>
                    <a:lstStyle/>
                    <a:p>
                      <a:r>
                        <a:rPr lang="en-GB" sz="1300" b="1"/>
                        <a:t>6</a:t>
                      </a:r>
                    </a:p>
                  </a:txBody>
                  <a:tcPr marL="67881" marR="67881" marT="33941" marB="33941" anchor="ctr">
                    <a:lnL>
                      <a:noFill/>
                    </a:lnL>
                    <a:lnR>
                      <a:noFill/>
                    </a:lnR>
                    <a:lnT>
                      <a:noFill/>
                    </a:lnT>
                    <a:lnB>
                      <a:noFill/>
                    </a:lnB>
                  </a:tcPr>
                </a:tc>
                <a:tc>
                  <a:txBody>
                    <a:bodyPr/>
                    <a:lstStyle/>
                    <a:p>
                      <a:r>
                        <a:rPr lang="en-GB" sz="1300" b="1"/>
                        <a:t>Princeton Plasma Physics Laboratory (PPPL)</a:t>
                      </a:r>
                    </a:p>
                  </a:txBody>
                  <a:tcPr marL="67881" marR="67881" marT="33941" marB="33941" anchor="ctr">
                    <a:lnL>
                      <a:noFill/>
                    </a:lnL>
                    <a:lnR>
                      <a:noFill/>
                    </a:lnR>
                    <a:lnT>
                      <a:noFill/>
                    </a:lnT>
                    <a:lnB>
                      <a:noFill/>
                    </a:lnB>
                  </a:tcPr>
                </a:tc>
                <a:extLst>
                  <a:ext uri="{0D108BD9-81ED-4DB2-BD59-A6C34878D82A}">
                    <a16:rowId xmlns:a16="http://schemas.microsoft.com/office/drawing/2014/main" val="4113907440"/>
                  </a:ext>
                </a:extLst>
              </a:tr>
              <a:tr h="164687">
                <a:tc>
                  <a:txBody>
                    <a:bodyPr/>
                    <a:lstStyle/>
                    <a:p>
                      <a:r>
                        <a:rPr lang="en-GB" sz="1300" b="1"/>
                        <a:t>7</a:t>
                      </a:r>
                    </a:p>
                  </a:txBody>
                  <a:tcPr marL="67881" marR="67881" marT="33941" marB="33941" anchor="ctr">
                    <a:lnL>
                      <a:noFill/>
                    </a:lnL>
                    <a:lnR>
                      <a:noFill/>
                    </a:lnR>
                    <a:lnT>
                      <a:noFill/>
                    </a:lnT>
                    <a:lnB>
                      <a:noFill/>
                    </a:lnB>
                  </a:tcPr>
                </a:tc>
                <a:tc>
                  <a:txBody>
                    <a:bodyPr/>
                    <a:lstStyle/>
                    <a:p>
                      <a:r>
                        <a:rPr lang="en-GB" sz="1300" b="1" dirty="0"/>
                        <a:t>Institute of Plasma Physics of the Czech Academy of Sciences</a:t>
                      </a:r>
                    </a:p>
                  </a:txBody>
                  <a:tcPr marL="67881" marR="67881" marT="33941" marB="33941" anchor="ctr">
                    <a:lnL>
                      <a:noFill/>
                    </a:lnL>
                    <a:lnR>
                      <a:noFill/>
                    </a:lnR>
                    <a:lnT>
                      <a:noFill/>
                    </a:lnT>
                    <a:lnB>
                      <a:noFill/>
                    </a:lnB>
                  </a:tcPr>
                </a:tc>
                <a:extLst>
                  <a:ext uri="{0D108BD9-81ED-4DB2-BD59-A6C34878D82A}">
                    <a16:rowId xmlns:a16="http://schemas.microsoft.com/office/drawing/2014/main" val="2269673157"/>
                  </a:ext>
                </a:extLst>
              </a:tr>
            </a:tbl>
          </a:graphicData>
        </a:graphic>
      </p:graphicFrame>
    </p:spTree>
    <p:extLst>
      <p:ext uri="{BB962C8B-B14F-4D97-AF65-F5344CB8AC3E}">
        <p14:creationId xmlns:p14="http://schemas.microsoft.com/office/powerpoint/2010/main" val="148753255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EUROfusion6x9_5_3_2019 [Read-Only]" id="{4FA7D1A4-291D-482A-B5DE-8C6DF9C8AE24}" vid="{D585476B-6F94-4416-A937-50A74B4E5693}"/>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EUROfusion6x9_5_3_2019</Template>
  <TotalTime>0</TotalTime>
  <Words>3004</Words>
  <Application>Microsoft Office PowerPoint</Application>
  <PresentationFormat>Bildschirmpräsentation (16:9)</PresentationFormat>
  <Paragraphs>262</Paragraphs>
  <Slides>17</Slides>
  <Notes>7</Notes>
  <HiddenSlides>0</HiddenSlides>
  <MMClips>0</MMClips>
  <ScaleCrop>false</ScaleCrop>
  <HeadingPairs>
    <vt:vector size="6" baseType="variant">
      <vt:variant>
        <vt:lpstr>Verwendete Schriftarten</vt:lpstr>
      </vt:variant>
      <vt:variant>
        <vt:i4>8</vt:i4>
      </vt:variant>
      <vt:variant>
        <vt:lpstr>Design</vt:lpstr>
      </vt:variant>
      <vt:variant>
        <vt:i4>2</vt:i4>
      </vt:variant>
      <vt:variant>
        <vt:lpstr>Folientitel</vt:lpstr>
      </vt:variant>
      <vt:variant>
        <vt:i4>17</vt:i4>
      </vt:variant>
    </vt:vector>
  </HeadingPairs>
  <TitlesOfParts>
    <vt:vector size="27" baseType="lpstr">
      <vt:lpstr>Microsoft YaHei</vt:lpstr>
      <vt:lpstr>Arial</vt:lpstr>
      <vt:lpstr>Calibri</vt:lpstr>
      <vt:lpstr>Courier New</vt:lpstr>
      <vt:lpstr>Liberation Sans</vt:lpstr>
      <vt:lpstr>Symbol</vt:lpstr>
      <vt:lpstr>Times New Roman</vt:lpstr>
      <vt:lpstr>Wingdings</vt:lpstr>
      <vt:lpstr>Office Theme</vt:lpstr>
      <vt:lpstr>1_Office Theme</vt:lpstr>
      <vt:lpstr> TSVV Task 5:  “Neutral Gas Dynamics in the Edge” 20.11.2023</vt:lpstr>
      <vt:lpstr>TSVV-5: Neutral Gas Dynamics in the Edge</vt:lpstr>
      <vt:lpstr>EIRENE-NGM-DEVELOPERS (TSVV-5)</vt:lpstr>
      <vt:lpstr>Recent FKH Progress 2022/23 (KU Leuven) </vt:lpstr>
      <vt:lpstr>PowerPoint-Präsentation</vt:lpstr>
      <vt:lpstr>Code development – version merging</vt:lpstr>
      <vt:lpstr>Code development - priorities</vt:lpstr>
      <vt:lpstr>PowerPoint-Präsentation</vt:lpstr>
      <vt:lpstr>PowerPoint-Präsentation</vt:lpstr>
      <vt:lpstr>PowerPoint-Präsentation</vt:lpstr>
      <vt:lpstr>TSVV-5: IMS WP for 2024 (“description”)</vt:lpstr>
      <vt:lpstr>TSVV-5: IMS WP for 2024 (“deliverables”)</vt:lpstr>
      <vt:lpstr>Focuses for the current Code Camp - 2023</vt:lpstr>
      <vt:lpstr>PowerPoint-Präsentation</vt:lpstr>
      <vt:lpstr>TSVV-5: IMS WP for 2021 </vt:lpstr>
      <vt:lpstr>TSVV-5: IMS WP for 2022 </vt:lpstr>
      <vt:lpstr>TSVV-5: IMS WP for 2023 (still ongoing!..) </vt:lpstr>
    </vt:vector>
  </TitlesOfParts>
  <Company>Forschungszentrum Jülich GmbH</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PSI studies in preparation of JET-ILW TT and DT operation: insight and extrapolation to ITER by the ERO2.0 modelling</dc:title>
  <dc:creator>Dmitry Borodin</dc:creator>
  <cp:lastModifiedBy>Borodin</cp:lastModifiedBy>
  <cp:revision>986</cp:revision>
  <cp:lastPrinted>2014-10-16T14:51:28Z</cp:lastPrinted>
  <dcterms:created xsi:type="dcterms:W3CDTF">2019-10-05T18:10:40Z</dcterms:created>
  <dcterms:modified xsi:type="dcterms:W3CDTF">2023-11-20T10:10:45Z</dcterms:modified>
</cp:coreProperties>
</file>