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8" r:id="rId12"/>
    <p:sldId id="296" r:id="rId13"/>
    <p:sldId id="303" r:id="rId14"/>
    <p:sldId id="301" r:id="rId15"/>
    <p:sldId id="302" r:id="rId16"/>
    <p:sldId id="299" r:id="rId17"/>
    <p:sldId id="304" r:id="rId18"/>
    <p:sldId id="300" r:id="rId1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D"/>
    <a:srgbClr val="00B050"/>
    <a:srgbClr val="4472C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5080" autoAdjust="0"/>
  </p:normalViewPr>
  <p:slideViewPr>
    <p:cSldViewPr snapToGrid="0">
      <p:cViewPr>
        <p:scale>
          <a:sx n="75" d="100"/>
          <a:sy n="75" d="100"/>
        </p:scale>
        <p:origin x="324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3759-0B44-4EAE-BD76-B60DED013E95}" type="datetimeFigureOut">
              <a:rPr lang="en-FI" smtClean="0"/>
              <a:t>11/20/2023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B78C-D9A0-4BDB-AB0A-22F4F4C829B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169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0427-9972-CC32-6D48-27C4772EF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AB5B3-F74B-F918-2620-CF1E16E6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C8A1-CFC3-4445-2B25-70D122F3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355C-27F2-4ADF-BFC4-4D91894D8110}" type="datetime1">
              <a:rPr lang="LID4096" smtClean="0"/>
              <a:t>11/20/2023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3327-3677-A889-E1BC-A2333113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68C6-FC32-9DC9-817D-F306106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63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63EA-8E1C-5900-BF01-E3BE24D3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621C-5747-6B83-73C7-F62EC1F3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B9BF-4586-7F09-590B-3B5EB03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005-62FD-4C9D-99CB-6646E6A4500F}" type="datetime1">
              <a:rPr lang="LID4096" smtClean="0"/>
              <a:t>11/20/2023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F05F-F189-8380-025B-CDCA91ED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154FB-FCAD-B0A7-5BD9-2E6D73C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04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4405B-D11B-DDFB-D9EA-85BD48ED4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6640-AD64-F540-69BC-C2FF0098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397A-B55B-D58D-5B7D-A5B79BAF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64D-13C9-4E70-BEE2-7CB17FD23D2C}" type="datetime1">
              <a:rPr lang="LID4096" smtClean="0"/>
              <a:t>11/20/2023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493F-8137-491C-2F3B-FA3FF1F6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11D6-027C-0378-815C-503B93B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18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6E3F-AE7E-35EE-E3BE-EE297B7B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1747-2CDF-5DC5-450F-8CEC1AE1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9306-0952-EB1E-9EA8-F6E19A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7AC1-E484-4635-9082-68572013E321}" type="datetime1">
              <a:rPr lang="LID4096" smtClean="0"/>
              <a:t>11/20/2023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419A-00BB-B27B-8F96-ECC9053F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AD12-D422-A567-AA97-F85AAEA8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92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0221-E784-8513-9F38-49E967CD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D4E4B-8851-3835-BE61-53A860991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1D99D-C868-D9EB-C571-5CFB68BA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8BEB-7DF4-43C2-AB5D-D84A6527CDCE}" type="datetime1">
              <a:rPr lang="LID4096" smtClean="0"/>
              <a:t>11/20/2023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89F2-F55B-18EE-16F2-23A37C71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02F6-FB09-3FC3-37E1-D20E10C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24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2A10-0E1A-AD9F-D4F7-687BC506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97A3-AA26-4845-D730-815FE58C6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D7C6-65BD-3F95-C5AD-CB442C1E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5651B-AB89-8A2E-97BC-A1477A8C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2B3-1964-484D-905B-05C985554EC6}" type="datetime1">
              <a:rPr lang="LID4096" smtClean="0"/>
              <a:t>11/20/2023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4E16-47A5-64FB-5624-8462F693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3431B-EE9F-7010-00F7-E619A325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1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9136-9031-8C53-29A8-D143592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A041-25DE-89EF-2A90-05375DF8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0203-34A3-C13C-2573-65C40089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E92A1-56AC-10F7-DE15-94A44140C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72CCB-3C44-E298-9CC1-63D9568A0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7C151-4CCD-20DA-791B-2D4081B6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CB2-06B8-46EF-A8C9-EE38CB21FA59}" type="datetime1">
              <a:rPr lang="LID4096" smtClean="0"/>
              <a:t>11/20/2023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DF597-DB68-C562-CBA2-A9DE2AF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E3382-BB01-D377-34F7-6703C0CA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285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D2A1-754F-54BD-F7FF-2DA12A20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6DC2D-539B-737E-10B7-3C191C41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ECBE-0856-4C1D-8679-4E30FDFF25BD}" type="datetime1">
              <a:rPr lang="LID4096" smtClean="0"/>
              <a:t>11/20/2023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AC124-0CDD-E72B-8155-EE3AA6E7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8194-3662-51F6-0355-389B1913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14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007EC-E850-2BE5-DC25-55FA8BB8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F32-F519-4E87-8108-84994FE26FC5}" type="datetime1">
              <a:rPr lang="LID4096" smtClean="0"/>
              <a:t>11/20/2023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FC938-B395-8182-B743-5C9E3E18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AC0B8-F636-15E6-2530-25C8EC15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6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2A9E-8E66-1D3D-17C6-B9EB2489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DB7C-F3FA-BDD5-9BD0-CDFA0FC5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DB3E-F530-9A71-011B-973748135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DFFC3-45EC-9698-088A-DD6B25FE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CB10-BCFD-4EF5-B247-18B3CAE488A4}" type="datetime1">
              <a:rPr lang="LID4096" smtClean="0"/>
              <a:t>11/20/2023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C3DA9-A236-4BE6-7E5B-A89A6EA6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331C-2AA6-2005-63F2-8E2A0FB1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38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BBDB-FF98-A00D-6915-0A993360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37CDF-DB39-EB02-CF3C-F872D6453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B3907-F06A-75E4-3900-14ACD1736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75CC5-5134-7749-A91F-C1401DF2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4C4B-A351-432B-9552-0A13D6958AC1}" type="datetime1">
              <a:rPr lang="LID4096" smtClean="0"/>
              <a:t>11/20/2023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CE69-A59C-74B5-E7AF-DCF96C7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153A-4D26-5584-4858-029EA9A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51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2F5CA-326F-E79F-0A56-9D1BFB93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5089-E96C-3BCD-D08D-062DE0E7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A4CB-E83F-9C20-98CC-F0FE3CF13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AE65-F5E7-46F5-AFDD-F85E99159C84}" type="datetime1">
              <a:rPr lang="LID4096" smtClean="0"/>
              <a:t>11/20/2023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CD27-A074-D076-B2BC-9BE98362A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99C4-108C-080A-1E09-97496C85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814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16/j.jnucmat.2014.12.030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90BE04-80CE-EEEB-40AB-BC1FB70453B6}"/>
              </a:ext>
            </a:extLst>
          </p:cNvPr>
          <p:cNvSpPr txBox="1">
            <a:spLocks/>
          </p:cNvSpPr>
          <p:nvPr/>
        </p:nvSpPr>
        <p:spPr>
          <a:xfrm>
            <a:off x="896058" y="650701"/>
            <a:ext cx="869278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/>
              </a:rPr>
              <a:t>Status of radiation transport in EIRENE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Ray Chandra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November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D3CDA-9359-0B5C-F174-59C8DE86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885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684400" y="20907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Radiation transport applied to static plasma solutions from JET81472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D+Be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EDGE2D-Eirene runs</a:t>
            </a:r>
            <a:r>
              <a:rPr kumimoji="0" lang="en-US" sz="2800" b="1" i="0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10</a:t>
            </a:fld>
            <a:endParaRPr lang="en-FI" dirty="0"/>
          </a:p>
        </p:txBody>
      </p:sp>
      <p:pic>
        <p:nvPicPr>
          <p:cNvPr id="5" name="Picture 4" descr="A picture containing screenshot, text, colorfulness, circle&#10;&#10;Description automatically generated">
            <a:extLst>
              <a:ext uri="{FF2B5EF4-FFF2-40B4-BE49-F238E27FC236}">
                <a16:creationId xmlns:a16="http://schemas.microsoft.com/office/drawing/2014/main" id="{887AC54F-D1EB-3E55-5AD5-37C33202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78" y="1248853"/>
            <a:ext cx="1929284" cy="1446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D3657-832C-1C1B-E439-1AA4450726A9}"/>
              </a:ext>
            </a:extLst>
          </p:cNvPr>
          <p:cNvSpPr txBox="1"/>
          <p:nvPr/>
        </p:nvSpPr>
        <p:spPr>
          <a:xfrm>
            <a:off x="684400" y="1451560"/>
            <a:ext cx="8251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e,sep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0.6e19 – 2.2e19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Ly-alpha and Ly-beta as test-particles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Shown for low-recycling, high-recycling and detached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e,sep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0.7e19, 1.2e19, 2.0e19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 descr="A picture containing screenshot, colorfulness, plot, diagram&#10;&#10;Description automatically generated">
            <a:extLst>
              <a:ext uri="{FF2B5EF4-FFF2-40B4-BE49-F238E27FC236}">
                <a16:creationId xmlns:a16="http://schemas.microsoft.com/office/drawing/2014/main" id="{ACB0C20A-8518-3932-DF06-68E78900A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7" y="3108155"/>
            <a:ext cx="10972822" cy="2743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CD013E-4B6C-6DE6-99E2-965A815668AE}"/>
              </a:ext>
            </a:extLst>
          </p:cNvPr>
          <p:cNvSpPr txBox="1"/>
          <p:nvPr/>
        </p:nvSpPr>
        <p:spPr>
          <a:xfrm>
            <a:off x="3279099" y="5938296"/>
            <a:ext cx="9728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M. Groth et al., </a:t>
            </a:r>
            <a:r>
              <a:rPr lang="en-US" sz="1200" i="1" dirty="0"/>
              <a:t>Journal of Nuclear Materials</a:t>
            </a:r>
            <a:r>
              <a:rPr lang="en-US" sz="1200" dirty="0"/>
              <a:t> 463 (August 2015): 471–76, </a:t>
            </a:r>
            <a:r>
              <a:rPr lang="en-US" sz="1200" dirty="0">
                <a:hlinkClick r:id="rId5"/>
              </a:rPr>
              <a:t>https://doi.org/10.1016/j.jnucmat.2014.12.030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31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electric blue, plot, diagram&#10;&#10;Description automatically generated">
            <a:extLst>
              <a:ext uri="{FF2B5EF4-FFF2-40B4-BE49-F238E27FC236}">
                <a16:creationId xmlns:a16="http://schemas.microsoft.com/office/drawing/2014/main" id="{82F30702-5DB5-173E-AC50-2B9A6B15F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9" y="3512375"/>
            <a:ext cx="10972822" cy="2743206"/>
          </a:xfrm>
          <a:prstGeom prst="rect">
            <a:avLst/>
          </a:prstGeom>
        </p:spPr>
      </p:pic>
      <p:pic>
        <p:nvPicPr>
          <p:cNvPr id="4" name="Picture 3" descr="A picture containing plot, diagram, screenshot, electric blue&#10;&#10;Description automatically generated">
            <a:extLst>
              <a:ext uri="{FF2B5EF4-FFF2-40B4-BE49-F238E27FC236}">
                <a16:creationId xmlns:a16="http://schemas.microsoft.com/office/drawing/2014/main" id="{4B9F07B2-572C-1ADF-6872-433D76335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9" y="1041610"/>
            <a:ext cx="10972822" cy="2743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246603"/>
            <a:ext cx="9802400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Expected high Ly-alpha absorption rate at high neutral D density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BDF9D-6F29-6BF8-3797-E629C33D5737}"/>
              </a:ext>
            </a:extLst>
          </p:cNvPr>
          <p:cNvSpPr txBox="1"/>
          <p:nvPr/>
        </p:nvSpPr>
        <p:spPr>
          <a:xfrm>
            <a:off x="11069054" y="384348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30000" dirty="0"/>
              <a:t>-1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242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Photon absorption adds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 to ~20% of total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CR ionization rate in detached conditions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B1F8DD2-6F52-9732-0C50-B5F17B94C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0633" y="1127875"/>
            <a:ext cx="5724525" cy="5008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0F399-0AF1-A722-F33B-E6D25A10AE2C}"/>
              </a:ext>
            </a:extLst>
          </p:cNvPr>
          <p:cNvSpPr txBox="1"/>
          <p:nvPr/>
        </p:nvSpPr>
        <p:spPr>
          <a:xfrm>
            <a:off x="674875" y="1839507"/>
            <a:ext cx="5297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Ionization rate integrated over the whole plasma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effect in low recycling regimes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EPS 2023 poster contribution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(July 2023)</a:t>
            </a:r>
          </a:p>
        </p:txBody>
      </p:sp>
    </p:spTree>
    <p:extLst>
      <p:ext uri="{BB962C8B-B14F-4D97-AF65-F5344CB8AC3E}">
        <p14:creationId xmlns:p14="http://schemas.microsoft.com/office/powerpoint/2010/main" val="201270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Placeholder 1">
                <a:extLst>
                  <a:ext uri="{FF2B5EF4-FFF2-40B4-BE49-F238E27FC236}">
                    <a16:creationId xmlns:a16="http://schemas.microsoft.com/office/drawing/2014/main" id="{1B2C5107-A5DB-6F18-AA74-A0F1E238D7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842" y="246603"/>
                <a:ext cx="9802400" cy="711632"/>
              </a:xfrm>
              <a:prstGeom prst="rect">
                <a:avLst/>
              </a:prstGeom>
            </p:spPr>
            <p:txBody>
              <a:bodyPr lIns="0" rIns="0"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  <a:defRPr sz="4000" b="1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7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7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7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7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7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7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/>
                  </a:rPr>
                  <a:t>Population escape factors from EIRENE 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𝒑</m:t>
                        </m:r>
                      </m:sub>
                    </m:sSub>
                    <m:r>
                      <a:rPr lang="en-US" sz="2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US" sz="2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𝒂𝒃𝒔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𝒆𝒎𝒔</m:t>
                        </m:r>
                      </m:den>
                    </m:f>
                  </m:oMath>
                </a14:m>
                <a:endPara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Text Placeholder 1">
                <a:extLst>
                  <a:ext uri="{FF2B5EF4-FFF2-40B4-BE49-F238E27FC236}">
                    <a16:creationId xmlns:a16="http://schemas.microsoft.com/office/drawing/2014/main" id="{1B2C5107-A5DB-6F18-AA74-A0F1E238D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2" y="246603"/>
                <a:ext cx="9802400" cy="711632"/>
              </a:xfrm>
              <a:prstGeom prst="rect">
                <a:avLst/>
              </a:prstGeom>
              <a:blipFill>
                <a:blip r:embed="rId3"/>
                <a:stretch>
                  <a:fillRect l="-2239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8BDF9D-6F29-6BF8-3797-E629C33D5737}"/>
              </a:ext>
            </a:extLst>
          </p:cNvPr>
          <p:cNvSpPr txBox="1"/>
          <p:nvPr/>
        </p:nvSpPr>
        <p:spPr>
          <a:xfrm>
            <a:off x="11069054" y="384348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30000" dirty="0"/>
              <a:t>-1</a:t>
            </a:r>
            <a:endParaRPr lang="en-US" sz="1200" dirty="0"/>
          </a:p>
        </p:txBody>
      </p:sp>
      <p:pic>
        <p:nvPicPr>
          <p:cNvPr id="3" name="Picture 2" descr="A group of images of a person's body&#10;&#10;Description automatically generated">
            <a:extLst>
              <a:ext uri="{FF2B5EF4-FFF2-40B4-BE49-F238E27FC236}">
                <a16:creationId xmlns:a16="http://schemas.microsoft.com/office/drawing/2014/main" id="{E3F33520-BB70-E679-AFB9-E60628F8D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4" y="1118879"/>
            <a:ext cx="9601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302913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Opacity-reduced CRM using population escape factors from EIRENE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ADFF0BBF-C434-658B-12C7-75AB9DC1FA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2175" y="1094333"/>
            <a:ext cx="5642983" cy="48296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698690-E0DA-FB48-44CC-7BE1F6EFF0BD}"/>
                  </a:ext>
                </a:extLst>
              </p:cNvPr>
              <p:cNvSpPr txBox="1"/>
              <p:nvPr/>
            </p:nvSpPr>
            <p:spPr>
              <a:xfrm>
                <a:off x="576842" y="1708295"/>
                <a:ext cx="2687443" cy="465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698690-E0DA-FB48-44CC-7BE1F6EFF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2" y="1708295"/>
                <a:ext cx="2687443" cy="465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281EE06-831E-AFB3-2954-DA801EEC799C}"/>
              </a:ext>
            </a:extLst>
          </p:cNvPr>
          <p:cNvSpPr txBox="1"/>
          <p:nvPr/>
        </p:nvSpPr>
        <p:spPr>
          <a:xfrm>
            <a:off x="576842" y="2689314"/>
            <a:ext cx="52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Applied to SAWADA95 CRM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Ionization rate matches ‘exactly’ to EIRENE values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lue and yellow object&#10;&#10;Description automatically generated">
            <a:extLst>
              <a:ext uri="{FF2B5EF4-FFF2-40B4-BE49-F238E27FC236}">
                <a16:creationId xmlns:a16="http://schemas.microsoft.com/office/drawing/2014/main" id="{1BBEF2A4-6C92-B9F6-017A-704B0FFB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62" y="2703853"/>
            <a:ext cx="8970282" cy="3547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684400" y="20907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Radiation transport applied to static plasma solutions from JET81472 D SOLPS-ITER runs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15</a:t>
            </a:fld>
            <a:endParaRPr lang="en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D3657-832C-1C1B-E439-1AA4450726A9}"/>
              </a:ext>
            </a:extLst>
          </p:cNvPr>
          <p:cNvSpPr txBox="1"/>
          <p:nvPr/>
        </p:nvSpPr>
        <p:spPr>
          <a:xfrm>
            <a:off x="494828" y="1147694"/>
            <a:ext cx="11470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e,sep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0.6e19 – 2.2e19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Ly-alpha and Ly-beta as test-particles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Photon-gas implementation functional – tested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e,sep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9e18  - 12 iterations</a:t>
            </a:r>
          </a:p>
        </p:txBody>
      </p:sp>
    </p:spTree>
    <p:extLst>
      <p:ext uri="{BB962C8B-B14F-4D97-AF65-F5344CB8AC3E}">
        <p14:creationId xmlns:p14="http://schemas.microsoft.com/office/powerpoint/2010/main" val="401383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To-do lists: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F9A52-91B7-61CF-C594-E8C770F73D38}"/>
              </a:ext>
            </a:extLst>
          </p:cNvPr>
          <p:cNvSpPr txBox="1"/>
          <p:nvPr/>
        </p:nvSpPr>
        <p:spPr>
          <a:xfrm>
            <a:off x="1040635" y="1127875"/>
            <a:ext cx="92687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Comparison with EDGE2D-EIRENE photon solutions – JET81472 static plasma opacity study (paper)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Opacity effect on electron cooling rate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H2 and H2+ contribution to H*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SOLPS-ITER simulation for new predictions of JET81472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 parallelization for future large CRM calculations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For H Lyman lines, MC part still the dominant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62463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9337783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Solving the population of H excited states with collisional-radiative model within EIRENE –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h_colrad.f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17</a:t>
            </a:fld>
            <a:endParaRPr lang="en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C5FA9B-C526-4B62-F3AA-B37273DA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2608" y="2039145"/>
            <a:ext cx="6153493" cy="3313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617ED-FD03-AEFE-E555-84E04998900B}"/>
              </a:ext>
            </a:extLst>
          </p:cNvPr>
          <p:cNvSpPr txBox="1"/>
          <p:nvPr/>
        </p:nvSpPr>
        <p:spPr>
          <a:xfrm>
            <a:off x="729500" y="1472806"/>
            <a:ext cx="990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K. Sawada et al., Journal of Applied Physics 78, 2913 (1995)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E0054-46C3-9985-7590-676BCEA59B09}"/>
              </a:ext>
            </a:extLst>
          </p:cNvPr>
          <p:cNvSpPr txBox="1"/>
          <p:nvPr/>
        </p:nvSpPr>
        <p:spPr>
          <a:xfrm>
            <a:off x="729500" y="3859447"/>
            <a:ext cx="990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steady-state: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80965-6E3D-1CE4-D34D-948E99CE6DFF}"/>
                  </a:ext>
                </a:extLst>
              </p:cNvPr>
              <p:cNvSpPr txBox="1"/>
              <p:nvPr/>
            </p:nvSpPr>
            <p:spPr>
              <a:xfrm>
                <a:off x="7666129" y="2248624"/>
                <a:ext cx="432458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M, C, F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ne,te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dependent rate coefficients, explicitly coded in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h_colrad.f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up to n=34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2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inserted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80965-6E3D-1CE4-D34D-948E99CE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29" y="2248624"/>
                <a:ext cx="4324588" cy="1815882"/>
              </a:xfrm>
              <a:prstGeom prst="rect">
                <a:avLst/>
              </a:prstGeom>
              <a:blipFill>
                <a:blip r:embed="rId5"/>
                <a:stretch>
                  <a:fillRect l="-1693" t="-2013" r="-1410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B5BA08-F538-0B59-EBD7-E85943E7E626}"/>
                  </a:ext>
                </a:extLst>
              </p:cNvPr>
              <p:cNvSpPr txBox="1"/>
              <p:nvPr/>
            </p:nvSpPr>
            <p:spPr>
              <a:xfrm>
                <a:off x="7602311" y="4696756"/>
                <a:ext cx="1896801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B5BA08-F538-0B59-EBD7-E85943E7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311" y="4696756"/>
                <a:ext cx="1896801" cy="303288"/>
              </a:xfrm>
              <a:prstGeom prst="rect">
                <a:avLst/>
              </a:prstGeom>
              <a:blipFill>
                <a:blip r:embed="rId6"/>
                <a:stretch>
                  <a:fillRect l="-1929" r="-32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45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654480" y="325230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Next</a:t>
            </a:r>
            <a:r>
              <a:rPr lang="en-US" sz="2800" baseline="30000" dirty="0">
                <a:solidFill>
                  <a:sysClr val="windowText" lastClr="000000"/>
                </a:solidFill>
                <a:latin typeface="Arial" panose="020B0604020202020204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: Plasma-photon-gas coupling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336A3-87D2-1BF5-6772-98CD9F598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38" y="1225362"/>
            <a:ext cx="7363071" cy="2461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DCEB6-0016-598B-EEEA-29A920A9ADDC}"/>
              </a:ext>
            </a:extLst>
          </p:cNvPr>
          <p:cNvSpPr txBox="1"/>
          <p:nvPr/>
        </p:nvSpPr>
        <p:spPr>
          <a:xfrm>
            <a:off x="1255454" y="4152630"/>
            <a:ext cx="9104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Self-consistent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e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,T</a:t>
            </a:r>
            <a:r>
              <a:rPr lang="en-US" sz="2400" baseline="-250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 new high-recycling, detached dynamics (hopefully better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2400" baseline="-250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div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 prediction)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aseline="-25000" dirty="0">
              <a:solidFill>
                <a:sysClr val="windowText" lastClr="000000"/>
              </a:solidFill>
              <a:latin typeface="Arial" panose="020B0604020202020204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 with EIRENE input parallelization work (Yannick, next code camp?)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4E0E2-326A-E3AE-287F-2F1FD2F87F33}"/>
              </a:ext>
            </a:extLst>
          </p:cNvPr>
          <p:cNvSpPr/>
          <p:nvPr/>
        </p:nvSpPr>
        <p:spPr>
          <a:xfrm>
            <a:off x="1255454" y="1369893"/>
            <a:ext cx="1820174" cy="190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Plasma code</a:t>
            </a:r>
          </a:p>
        </p:txBody>
      </p:sp>
    </p:spTree>
    <p:extLst>
      <p:ext uri="{BB962C8B-B14F-4D97-AF65-F5344CB8AC3E}">
        <p14:creationId xmlns:p14="http://schemas.microsoft.com/office/powerpoint/2010/main" val="16578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1"/>
            <a:ext cx="10683505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l outstanding issues with code runs and physics models currently investigated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B6649-7E89-5D10-C8E9-E9790B315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8"/>
          <a:stretch/>
        </p:blipFill>
        <p:spPr>
          <a:xfrm>
            <a:off x="388815" y="1680984"/>
            <a:ext cx="4562748" cy="419519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0A9A1103-E8A8-7B62-AA5C-1290FE67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42" y="1221925"/>
            <a:ext cx="159476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N. Horsten et al.</a:t>
            </a:r>
            <a:endParaRPr lang="en-GB" altLang="en-US" sz="14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8C0F434-CA4D-375C-B714-750C9D9645F6}"/>
              </a:ext>
            </a:extLst>
          </p:cNvPr>
          <p:cNvSpPr txBox="1">
            <a:spLocks/>
          </p:cNvSpPr>
          <p:nvPr/>
        </p:nvSpPr>
        <p:spPr>
          <a:xfrm>
            <a:off x="5319921" y="1424537"/>
            <a:ext cx="5852160" cy="42934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200" dirty="0"/>
              <a:t>Separatrix location → n</a:t>
            </a:r>
            <a:r>
              <a:rPr lang="en-US" sz="2200" baseline="-25000" dirty="0"/>
              <a:t>e,sep,omp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dirty="0"/>
              <a:t>Fixing n</a:t>
            </a:r>
            <a:r>
              <a:rPr lang="en-US" sz="2200" baseline="-25000" dirty="0"/>
              <a:t>e,sep,omp</a:t>
            </a:r>
            <a:r>
              <a:rPr lang="en-US" sz="2200" dirty="0"/>
              <a:t> vs fuelling/pumping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Impact of vibrationally resolved molecules (c.f., U. Fantz, JNM 2001)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FF0000"/>
                </a:solidFill>
              </a:rPr>
              <a:t>Increase of I</a:t>
            </a:r>
            <a:r>
              <a:rPr lang="en-US" sz="2200" baseline="-25000" dirty="0">
                <a:solidFill>
                  <a:srgbClr val="FF0000"/>
                </a:solidFill>
              </a:rPr>
              <a:t>div</a:t>
            </a:r>
            <a:r>
              <a:rPr lang="en-US" sz="2200" dirty="0">
                <a:solidFill>
                  <a:srgbClr val="FF0000"/>
                </a:solidFill>
              </a:rPr>
              <a:t> due to inclusion of Ly-a opacity (c.f., B. Lomanowski, PPCF 2020)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Transport of molecular ions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Necessary grid resolution for detached conditions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15EE104-DA4A-CB50-925E-BC818CC9758B}"/>
              </a:ext>
            </a:extLst>
          </p:cNvPr>
          <p:cNvSpPr txBox="1">
            <a:spLocks/>
          </p:cNvSpPr>
          <p:nvPr/>
        </p:nvSpPr>
        <p:spPr>
          <a:xfrm>
            <a:off x="6464360" y="5876182"/>
            <a:ext cx="6621912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200" i="1" dirty="0"/>
              <a:t>M. Groth, IAEA-TM CR Properties W &amp; H, Vienna, Austria (2021)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027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3" y="218430"/>
            <a:ext cx="9024358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Ly-a opacity experimentally observed with KT1 in JET D L-mode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3</a:t>
            </a:fld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37D1A-0A66-583A-7D43-7B85C969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690" y="1266373"/>
            <a:ext cx="2421014" cy="4431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C38369-538E-C187-09E9-ECD22C37F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2" y="1265046"/>
            <a:ext cx="2543008" cy="4432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AA79B-0604-7A8C-175C-503679AF2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775" y="407871"/>
            <a:ext cx="2108233" cy="327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isällön paikkamerkki 2">
                <a:extLst>
                  <a:ext uri="{FF2B5EF4-FFF2-40B4-BE49-F238E27FC236}">
                    <a16:creationId xmlns:a16="http://schemas.microsoft.com/office/drawing/2014/main" id="{93413B75-E188-3E31-A096-F43EE041F2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394" y="1325688"/>
                <a:ext cx="3649261" cy="370171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200" dirty="0"/>
                  <a:t>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/>
                  <a:t> in the optically thin case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200" dirty="0"/>
                  <a:t>94-98%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200" dirty="0"/>
                  <a:t> absorption at high densities</a:t>
                </a:r>
              </a:p>
              <a:p>
                <a:pPr>
                  <a:spcBef>
                    <a:spcPts val="1800"/>
                  </a:spcBef>
                </a:pPr>
                <a:endParaRPr lang="en-US" sz="2200" dirty="0"/>
              </a:p>
              <a:p>
                <a:pPr>
                  <a:spcBef>
                    <a:spcPts val="1800"/>
                  </a:spcBef>
                </a:pPr>
                <a:r>
                  <a:rPr lang="en-US" sz="2200" dirty="0"/>
                  <a:t>Ad-hoc opacity factors in the model (constant, not self-consistent):</a:t>
                </a:r>
              </a:p>
            </p:txBody>
          </p:sp>
        </mc:Choice>
        <mc:Fallback xmlns="">
          <p:sp>
            <p:nvSpPr>
              <p:cNvPr id="16" name="Sisällön paikkamerkki 2">
                <a:extLst>
                  <a:ext uri="{FF2B5EF4-FFF2-40B4-BE49-F238E27FC236}">
                    <a16:creationId xmlns:a16="http://schemas.microsoft.com/office/drawing/2014/main" id="{93413B75-E188-3E31-A096-F43EE041F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94" y="1325688"/>
                <a:ext cx="3649261" cy="3701719"/>
              </a:xfrm>
              <a:prstGeom prst="rect">
                <a:avLst/>
              </a:prstGeom>
              <a:blipFill>
                <a:blip r:embed="rId6"/>
                <a:stretch>
                  <a:fillRect l="-1836" r="-2504" b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F79C52A-1E10-4356-5128-454118225282}"/>
              </a:ext>
            </a:extLst>
          </p:cNvPr>
          <p:cNvSpPr txBox="1"/>
          <p:nvPr/>
        </p:nvSpPr>
        <p:spPr>
          <a:xfrm>
            <a:off x="6597051" y="5339876"/>
            <a:ext cx="41945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transport using EIRENE!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AD5DA0BE-6FBB-5BD5-6D8F-C649CDAD8DC4}"/>
              </a:ext>
            </a:extLst>
          </p:cNvPr>
          <p:cNvSpPr txBox="1">
            <a:spLocks/>
          </p:cNvSpPr>
          <p:nvPr/>
        </p:nvSpPr>
        <p:spPr>
          <a:xfrm>
            <a:off x="734431" y="5754706"/>
            <a:ext cx="6621912" cy="2539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050" i="1" dirty="0"/>
              <a:t>B </a:t>
            </a:r>
            <a:r>
              <a:rPr lang="en-US" sz="1050" i="1" dirty="0" err="1"/>
              <a:t>Lomanowski</a:t>
            </a:r>
            <a:r>
              <a:rPr lang="en-US" sz="1050" i="1" dirty="0"/>
              <a:t> et al., Plasma Physics and Controlled Fusion 62, 6:065006 (2020)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178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3" y="218430"/>
            <a:ext cx="9024358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Line radiation trapping in EIRENE by including Line photons as test-particles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4</a:t>
            </a:fld>
            <a:endParaRPr lang="en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4E7BA-64B2-591E-ABCB-BC71B9C64B40}"/>
              </a:ext>
            </a:extLst>
          </p:cNvPr>
          <p:cNvSpPr txBox="1"/>
          <p:nvPr/>
        </p:nvSpPr>
        <p:spPr>
          <a:xfrm>
            <a:off x="729242" y="1443882"/>
            <a:ext cx="112574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Analog description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D. Reiter et al., Plasma Physics and Controlled Fusion 44, 8:1723–37 (2002)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Requirements: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Photon sources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for line radiation, excited species of atoms</a:t>
            </a:r>
          </a:p>
          <a:p>
            <a:pPr marL="800100" lvl="1" indent="-342900">
              <a:buFont typeface="+mj-lt"/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 coefficients –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spont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Emission, absorption: line shape</a:t>
            </a:r>
          </a:p>
          <a:p>
            <a:pPr marL="800100" lvl="1" indent="-342900">
              <a:buFont typeface="+mj-lt"/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Reflections – simple specular model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  line absorption tallies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</a:t>
            </a:r>
            <a:endParaRPr lang="en-GB" sz="2200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92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9337783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Solving the population of H excited states with collisional-radiative model within EIRENE –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h_colrad.f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5</a:t>
            </a:fld>
            <a:endParaRPr lang="en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C5FA9B-C526-4B62-F3AA-B37273DA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2608" y="2039145"/>
            <a:ext cx="6153493" cy="3313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617ED-FD03-AEFE-E555-84E04998900B}"/>
              </a:ext>
            </a:extLst>
          </p:cNvPr>
          <p:cNvSpPr txBox="1"/>
          <p:nvPr/>
        </p:nvSpPr>
        <p:spPr>
          <a:xfrm>
            <a:off x="729500" y="1472806"/>
            <a:ext cx="990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K. Sawada et al., Journal of Applied Physics 78, 2913 (1995)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E0054-46C3-9985-7590-676BCEA59B09}"/>
              </a:ext>
            </a:extLst>
          </p:cNvPr>
          <p:cNvSpPr txBox="1"/>
          <p:nvPr/>
        </p:nvSpPr>
        <p:spPr>
          <a:xfrm>
            <a:off x="729500" y="3859447"/>
            <a:ext cx="990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steady-state: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80965-6E3D-1CE4-D34D-948E99CE6DFF}"/>
                  </a:ext>
                </a:extLst>
              </p:cNvPr>
              <p:cNvSpPr txBox="1"/>
              <p:nvPr/>
            </p:nvSpPr>
            <p:spPr>
              <a:xfrm>
                <a:off x="7666129" y="2248624"/>
                <a:ext cx="432458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M, C, F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ne,te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dependent rate coefficients, explicitly coded in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h_colrad.f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up to n=34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2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inserted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sz="1600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80965-6E3D-1CE4-D34D-948E99CE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29" y="2248624"/>
                <a:ext cx="4324588" cy="1815882"/>
              </a:xfrm>
              <a:prstGeom prst="rect">
                <a:avLst/>
              </a:prstGeom>
              <a:blipFill>
                <a:blip r:embed="rId5"/>
                <a:stretch>
                  <a:fillRect l="-1693" t="-2013" r="-1410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9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New plasma ionization balance and neutral H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mfp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 from modified e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ffective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ionization rate coefficient,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US" sz="2800" b="1" i="0" strike="noStrike" kern="120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6</a:t>
            </a:fld>
            <a:endParaRPr lang="en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08A18F-12CC-C544-538C-FE8FB9FF240D}"/>
                  </a:ext>
                </a:extLst>
              </p:cNvPr>
              <p:cNvSpPr txBox="1"/>
              <p:nvPr/>
            </p:nvSpPr>
            <p:spPr>
              <a:xfrm>
                <a:off x="1743573" y="1601988"/>
                <a:ext cx="7876387" cy="736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303B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303B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08A18F-12CC-C544-538C-FE8FB9FF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73" y="1601988"/>
                <a:ext cx="7876387" cy="736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2EE31C9D-ACDC-24B2-74B6-0A2B8DA30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9557" y="2522743"/>
            <a:ext cx="2968348" cy="3461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92B7571-C055-3D34-BC60-A1717FA70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1099" y="2522743"/>
            <a:ext cx="3419370" cy="3461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ABA17E-1EE2-B1C9-A2DB-7A32D485404A}"/>
              </a:ext>
            </a:extLst>
          </p:cNvPr>
          <p:cNvSpPr txBox="1"/>
          <p:nvPr/>
        </p:nvSpPr>
        <p:spPr>
          <a:xfrm>
            <a:off x="1114111" y="3584637"/>
            <a:ext cx="10390207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‘Extra’ ionization contribution from photon re-absorption,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eff,ph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eff,cr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normally read from AMJUEL or ADAS files, in this case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calculated internally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37457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Individual test cases for photon tracing and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7</a:t>
            </a:fld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C5931-B61B-2D71-1209-784E0C85A019}"/>
              </a:ext>
            </a:extLst>
          </p:cNvPr>
          <p:cNvSpPr txBox="1"/>
          <p:nvPr/>
        </p:nvSpPr>
        <p:spPr>
          <a:xfrm>
            <a:off x="729242" y="1213812"/>
            <a:ext cx="11257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EIRENE 2D grid with ne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varied along x and y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Ne, 20 points, ~1e8 – 1e16 cm3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200 points, ~0.5 – 1e4 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7E640-A2B8-FD35-D988-AEAD908879E1}"/>
              </a:ext>
            </a:extLst>
          </p:cNvPr>
          <p:cNvSpPr txBox="1"/>
          <p:nvPr/>
        </p:nvSpPr>
        <p:spPr>
          <a:xfrm>
            <a:off x="729242" y="3238741"/>
            <a:ext cx="9268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photon tracing: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EIRENE 1D cylindrical grid with 20 radial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Homogeneous 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 eV,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R = 5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Simulated Ly-a and Ly-b photons (2e6) with volumetric sources (H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(n=2,3)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bulk 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shape only doppler broadening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6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Individual test cases for photon tracing and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8</a:t>
            </a:fld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C5931-B61B-2D71-1209-784E0C85A019}"/>
              </a:ext>
            </a:extLst>
          </p:cNvPr>
          <p:cNvSpPr txBox="1"/>
          <p:nvPr/>
        </p:nvSpPr>
        <p:spPr>
          <a:xfrm>
            <a:off x="850012" y="1185003"/>
            <a:ext cx="1125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7E640-A2B8-FD35-D988-AEAD908879E1}"/>
              </a:ext>
            </a:extLst>
          </p:cNvPr>
          <p:cNvSpPr txBox="1"/>
          <p:nvPr/>
        </p:nvSpPr>
        <p:spPr>
          <a:xfrm>
            <a:off x="6948889" y="1178692"/>
            <a:ext cx="384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photon tracing: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4B2732-05E9-C2C2-839C-4C523F2D2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42" y="1645799"/>
            <a:ext cx="4600109" cy="3450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9E2D7-FEAC-3E7F-C408-FA5884C57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0" y="1815672"/>
            <a:ext cx="4600109" cy="3450081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ED96DDB-3987-BE17-A419-370E90822021}"/>
              </a:ext>
            </a:extLst>
          </p:cNvPr>
          <p:cNvSpPr txBox="1">
            <a:spLocks/>
          </p:cNvSpPr>
          <p:nvPr/>
        </p:nvSpPr>
        <p:spPr>
          <a:xfrm>
            <a:off x="1111047" y="5401399"/>
            <a:ext cx="460010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800" i="1" dirty="0"/>
              <a:t>TSVV-5 Code Camp 21-25 November 2022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268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Photon-gas coupling for self-consistent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Q</a:t>
            </a:r>
            <a:r>
              <a:rPr lang="en-US" sz="2800" baseline="-25000" dirty="0" err="1">
                <a:solidFill>
                  <a:sysClr val="windowText" lastClr="000000"/>
                </a:solidFill>
                <a:latin typeface="Arial" panose="020B0604020202020204"/>
              </a:rPr>
              <a:t>ext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S</a:t>
            </a:r>
            <a:r>
              <a:rPr lang="en-US" sz="2800" baseline="-250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eff</a:t>
            </a:r>
            <a:r>
              <a:rPr lang="en-US" sz="2800" baseline="-25000" dirty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n</a:t>
            </a:r>
            <a:r>
              <a:rPr lang="en-US" sz="2800" baseline="-250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H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9</a:t>
            </a:fld>
            <a:endParaRPr lang="en-FI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63610-D91C-9856-EDB9-A1FE8BC51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2" y="1346132"/>
            <a:ext cx="7363071" cy="24615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FEF5AA-56BC-0F69-D11E-56B87E0EB2C5}"/>
              </a:ext>
            </a:extLst>
          </p:cNvPr>
          <p:cNvSpPr txBox="1"/>
          <p:nvPr/>
        </p:nvSpPr>
        <p:spPr>
          <a:xfrm>
            <a:off x="1255454" y="4152630"/>
            <a:ext cx="9104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EIRENE provides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CRM, CRM provides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(photon sources) to EIRENE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FD599-A695-DD6C-2E62-55F3F1E3D2C2}"/>
              </a:ext>
            </a:extLst>
          </p:cNvPr>
          <p:cNvSpPr txBox="1"/>
          <p:nvPr/>
        </p:nvSpPr>
        <p:spPr>
          <a:xfrm>
            <a:off x="1255454" y="5097775"/>
            <a:ext cx="910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implementation in EIRENE version coupled to EDGE2D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(March 2023)</a:t>
            </a:r>
          </a:p>
        </p:txBody>
      </p:sp>
    </p:spTree>
    <p:extLst>
      <p:ext uri="{BB962C8B-B14F-4D97-AF65-F5344CB8AC3E}">
        <p14:creationId xmlns:p14="http://schemas.microsoft.com/office/powerpoint/2010/main" val="50588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10579</TotalTime>
  <Words>910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Ray</dc:creator>
  <cp:lastModifiedBy>Chandra Ray</cp:lastModifiedBy>
  <cp:revision>32</cp:revision>
  <dcterms:created xsi:type="dcterms:W3CDTF">2022-08-16T18:17:32Z</dcterms:created>
  <dcterms:modified xsi:type="dcterms:W3CDTF">2023-11-20T21:56:39Z</dcterms:modified>
</cp:coreProperties>
</file>