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31"/>
  </p:notesMasterIdLst>
  <p:handoutMasterIdLst>
    <p:handoutMasterId r:id="rId32"/>
  </p:handoutMasterIdLst>
  <p:sldIdLst>
    <p:sldId id="494" r:id="rId4"/>
    <p:sldId id="512" r:id="rId5"/>
    <p:sldId id="412" r:id="rId6"/>
    <p:sldId id="414" r:id="rId7"/>
    <p:sldId id="515" r:id="rId8"/>
    <p:sldId id="514" r:id="rId9"/>
    <p:sldId id="459" r:id="rId10"/>
    <p:sldId id="437" r:id="rId11"/>
    <p:sldId id="466" r:id="rId12"/>
    <p:sldId id="385" r:id="rId13"/>
    <p:sldId id="435" r:id="rId14"/>
    <p:sldId id="438" r:id="rId15"/>
    <p:sldId id="506" r:id="rId16"/>
    <p:sldId id="510" r:id="rId17"/>
    <p:sldId id="511" r:id="rId18"/>
    <p:sldId id="513" r:id="rId19"/>
    <p:sldId id="509" r:id="rId20"/>
    <p:sldId id="516" r:id="rId21"/>
    <p:sldId id="505" r:id="rId22"/>
    <p:sldId id="465" r:id="rId23"/>
    <p:sldId id="434" r:id="rId24"/>
    <p:sldId id="436" r:id="rId25"/>
    <p:sldId id="462" r:id="rId26"/>
    <p:sldId id="432" r:id="rId27"/>
    <p:sldId id="422" r:id="rId28"/>
    <p:sldId id="407" r:id="rId29"/>
    <p:sldId id="508" r:id="rId30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1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CC"/>
    <a:srgbClr val="008000"/>
    <a:srgbClr val="003399"/>
    <a:srgbClr val="D60093"/>
    <a:srgbClr val="FF9900"/>
    <a:srgbClr val="E3E3E3"/>
    <a:srgbClr val="99CCFF"/>
    <a:srgbClr val="FF3399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75" autoAdjust="0"/>
  </p:normalViewPr>
  <p:slideViewPr>
    <p:cSldViewPr showGuides="1">
      <p:cViewPr varScale="1">
        <p:scale>
          <a:sx n="111" d="100"/>
          <a:sy n="111" d="100"/>
        </p:scale>
        <p:origin x="102" y="3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3144" y="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20/11/2023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033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52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21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dd930295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dd9302956_0_20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11dd9302956_0_208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71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159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eba83e5d7_0_13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feba83e5d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079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18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763688" y="480823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/>
              <a:t>D.V.Borodin et al.  |  TSVV-5</a:t>
            </a:r>
            <a:r>
              <a:rPr lang="en-GB" sz="1400" baseline="0" dirty="0" smtClean="0"/>
              <a:t> Code Camp, Marseille </a:t>
            </a:r>
            <a:r>
              <a:rPr lang="en-GB" sz="1400" dirty="0" smtClean="0"/>
              <a:t> |  ModCR concept  |</a:t>
            </a:r>
            <a:r>
              <a:rPr lang="en-GB" sz="1400" baseline="0" dirty="0" smtClean="0"/>
              <a:t> </a:t>
            </a:r>
            <a:r>
              <a:rPr lang="en-GB" sz="1400" dirty="0" smtClean="0"/>
              <a:t> 21.11.2023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 smtClean="0"/>
              <a:t>D.Borodin</a:t>
            </a:r>
            <a:r>
              <a:rPr lang="en-GB" dirty="0" smtClean="0"/>
              <a:t> | 4</a:t>
            </a:r>
            <a:r>
              <a:rPr lang="en-GB" baseline="30000" dirty="0" smtClean="0"/>
              <a:t>th</a:t>
            </a:r>
            <a:r>
              <a:rPr lang="en-GB" dirty="0" smtClean="0"/>
              <a:t> IAEA TM om divertor concepts  | VIC, Vienna  | 09.11.2022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07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95536" y="1761660"/>
            <a:ext cx="8496944" cy="9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95536" y="3219822"/>
            <a:ext cx="4392488" cy="3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 descr="https://idw-online.de/pages/de/institutionlogo921"/>
          <p:cNvSpPr/>
          <p:nvPr/>
        </p:nvSpPr>
        <p:spPr>
          <a:xfrm>
            <a:off x="155576" y="-342900"/>
            <a:ext cx="107632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>
            <a:spLocks noGrp="1"/>
          </p:cNvSpPr>
          <p:nvPr>
            <p:ph type="pic" idx="2"/>
          </p:nvPr>
        </p:nvSpPr>
        <p:spPr>
          <a:xfrm>
            <a:off x="395537" y="4268763"/>
            <a:ext cx="1295375" cy="679252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"/>
          <p:cNvSpPr/>
          <p:nvPr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18230283" y="30189672"/>
            <a:ext cx="9924896" cy="1336231"/>
            <a:chOff x="18230283" y="40396913"/>
            <a:chExt cx="9924896" cy="1781641"/>
          </a:xfrm>
        </p:grpSpPr>
        <p:sp>
          <p:nvSpPr>
            <p:cNvPr id="22" name="Google Shape;22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Google Shape;23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oogle Shape;24;p2"/>
          <p:cNvGrpSpPr/>
          <p:nvPr/>
        </p:nvGrpSpPr>
        <p:grpSpPr>
          <a:xfrm>
            <a:off x="18382683" y="30303972"/>
            <a:ext cx="9924896" cy="1336231"/>
            <a:chOff x="18230283" y="40396913"/>
            <a:chExt cx="9924896" cy="1781641"/>
          </a:xfrm>
        </p:grpSpPr>
        <p:sp>
          <p:nvSpPr>
            <p:cNvPr id="25" name="Google Shape;25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26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oogle Shape;27;p2"/>
          <p:cNvGrpSpPr/>
          <p:nvPr/>
        </p:nvGrpSpPr>
        <p:grpSpPr>
          <a:xfrm>
            <a:off x="18535083" y="30418272"/>
            <a:ext cx="9924896" cy="1336231"/>
            <a:chOff x="18230283" y="40396913"/>
            <a:chExt cx="9924896" cy="1781641"/>
          </a:xfrm>
        </p:grpSpPr>
        <p:sp>
          <p:nvSpPr>
            <p:cNvPr id="28" name="Google Shape;28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oogle Shape;30;p2"/>
          <p:cNvGrpSpPr/>
          <p:nvPr/>
        </p:nvGrpSpPr>
        <p:grpSpPr>
          <a:xfrm>
            <a:off x="18687483" y="30532572"/>
            <a:ext cx="9924896" cy="1336231"/>
            <a:chOff x="18230283" y="40396913"/>
            <a:chExt cx="9924896" cy="1781641"/>
          </a:xfrm>
        </p:grpSpPr>
        <p:sp>
          <p:nvSpPr>
            <p:cNvPr id="31" name="Google Shape;31;p2"/>
            <p:cNvSpPr/>
            <p:nvPr/>
          </p:nvSpPr>
          <p:spPr>
            <a:xfrm>
              <a:off x="18230283" y="40400269"/>
              <a:ext cx="2575295" cy="1778285"/>
            </a:xfrm>
            <a:prstGeom prst="rect">
              <a:avLst/>
            </a:prstGeom>
            <a:solidFill>
              <a:srgbClr val="053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00"/>
                <a:buFont typeface="Calibri"/>
                <a:buNone/>
              </a:pPr>
              <a:endPara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Google Shape;32;p2" descr="EuropeanFlag-stars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801564" y="40396913"/>
              <a:ext cx="9353615" cy="17816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27347"/>
          <a:stretch/>
        </p:blipFill>
        <p:spPr>
          <a:xfrm>
            <a:off x="0" y="0"/>
            <a:ext cx="9144000" cy="41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EU_und_Tex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4320000"/>
            <a:ext cx="3456384" cy="649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0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454774" y="1059582"/>
            <a:ext cx="8229600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" descr="EurofusionDisc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70180"/>
            <a:ext cx="367958" cy="37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4830828"/>
            <a:ext cx="869698" cy="26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1815525" y="4830828"/>
            <a:ext cx="73094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Cianfrani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improved CRM for hydrogenic molecules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en-GB" sz="1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6.2.2023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 Page </a:t>
            </a:r>
            <a:fld id="{00000000-1234-1234-1234-123412341234}" type="slidenum">
              <a:rPr lang="en-GB" sz="1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‹Nr.›</a:t>
            </a:fld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08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6759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irene.de/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github.com/LLNL/sundials" TargetMode="Externa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rene.d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9822"/>
            <a:ext cx="3816424" cy="864096"/>
          </a:xfrm>
        </p:spPr>
        <p:txBody>
          <a:bodyPr>
            <a:normAutofit/>
          </a:bodyPr>
          <a:lstStyle/>
          <a:p>
            <a:r>
              <a:rPr lang="en-US" dirty="0"/>
              <a:t>D. Borodin et 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" y="4227934"/>
            <a:ext cx="2462891" cy="74365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89304" y="987574"/>
            <a:ext cx="447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status overview for internal discussion inside Thrust 2</a:t>
            </a:r>
            <a:endParaRPr lang="en-GB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1085" y="1779662"/>
            <a:ext cx="8721395" cy="972108"/>
          </a:xfrm>
        </p:spPr>
        <p:txBody>
          <a:bodyPr/>
          <a:lstStyle/>
          <a:p>
            <a:r>
              <a:rPr lang="en-US" sz="2400" i="1" dirty="0" smtClean="0"/>
              <a:t>Concept for “ModCR” (Modular CR model for EIRENE)</a:t>
            </a:r>
            <a:br>
              <a:rPr lang="en-US" sz="2400" i="1" dirty="0" smtClean="0"/>
            </a:br>
            <a:r>
              <a:rPr lang="en-US" sz="2400" b="0" i="1" dirty="0" smtClean="0">
                <a:sym typeface="Wingdings" panose="05000000000000000000" pitchFamily="2" charset="2"/>
              </a:rPr>
              <a:t> Main ideas, motivation, synergy with other approaches</a:t>
            </a:r>
            <a:endParaRPr lang="en-GB" sz="2400" b="0" i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" y="93736"/>
            <a:ext cx="1470513" cy="5242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53" y="124624"/>
            <a:ext cx="1535880" cy="4223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663" y="79423"/>
            <a:ext cx="735289" cy="5045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732" y="79422"/>
            <a:ext cx="1232367" cy="4905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351" y="86170"/>
            <a:ext cx="1800200" cy="4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07504" y="-20538"/>
            <a:ext cx="7423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n-GB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PLOUTOS </a:t>
            </a:r>
            <a:r>
              <a:rPr lang="en-GB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(web-based)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can be used to 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4283968" y="864069"/>
            <a:ext cx="468052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import/export data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GB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JSON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tabular, etc.)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sz="14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produce input data for EIRENE and </a:t>
            </a: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 </a:t>
            </a:r>
            <a:r>
              <a:rPr lang="en-GB" sz="1400" b="1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other codes with CRMs</a:t>
            </a:r>
          </a:p>
          <a:p>
            <a:pPr marL="558800" lvl="1">
              <a:buClr>
                <a:srgbClr val="000000"/>
              </a:buClr>
              <a:buSzPts val="2000"/>
            </a:pP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load/improve/save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developed configuration (selected reactions and parameters) including starting from the standard pre-sets</a:t>
            </a:r>
          </a:p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GB" sz="1400" b="1" i="0" u="none" strike="noStrike" cap="none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check data for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consistency and abnormal features</a:t>
            </a:r>
          </a:p>
          <a:p>
            <a:pPr marL="457200" indent="-355600">
              <a:buSzPts val="2000"/>
              <a:buFont typeface="Arial"/>
              <a:buChar char="●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sensitivity studies:</a:t>
            </a:r>
          </a:p>
          <a:p>
            <a:pPr marL="558800" lvl="1">
              <a:buSzPts val="2000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understand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A&amp;M side of the problem and identify the most significant processes (among the selected ones)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lang="en-GB" sz="14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https://www.eirene.de/eir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" y="1176442"/>
            <a:ext cx="1680121" cy="32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links 3"/>
          <p:cNvSpPr/>
          <p:nvPr/>
        </p:nvSpPr>
        <p:spPr>
          <a:xfrm>
            <a:off x="1403648" y="1923678"/>
            <a:ext cx="457927" cy="36004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46" y="627534"/>
            <a:ext cx="2087241" cy="2960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1940303" y="3795886"/>
            <a:ext cx="1912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Both statues are at</a:t>
            </a:r>
          </a:p>
          <a:p>
            <a:r>
              <a:rPr lang="en-GB" sz="14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Glyptothek</a:t>
            </a:r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Munich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1400" dirty="0"/>
          </a:p>
        </p:txBody>
      </p:sp>
      <p:sp>
        <p:nvSpPr>
          <p:cNvPr id="10" name="Rechteck 9"/>
          <p:cNvSpPr/>
          <p:nvPr/>
        </p:nvSpPr>
        <p:spPr>
          <a:xfrm>
            <a:off x="133791" y="682507"/>
            <a:ext cx="157525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www.eirene.de</a:t>
            </a:r>
            <a:endParaRPr lang="en-GB" sz="160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59772" y="439310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EIRENE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-94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(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library for EIRENE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“ModCR”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145" y="627534"/>
            <a:ext cx="727280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Should provide BOTH standalone and build-in CRM for EIRENE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Therefore written in modern Fortran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Linked with Ploutos (uses the same JSON files for I/O) </a:t>
            </a:r>
          </a:p>
          <a:p>
            <a:pPr lvl="2">
              <a:spcBef>
                <a:spcPts val="600"/>
              </a:spcBef>
            </a:pP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(AMJuel, </a:t>
            </a:r>
            <a:r>
              <a:rPr lang="en-GB" sz="15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HydHel</a:t>
            </a: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H2Vibr, </a:t>
            </a:r>
            <a:r>
              <a:rPr lang="en-GB" sz="15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etc</a:t>
            </a: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already inside, moreover under flexible web-powered control)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Non-stationary approach utilising up-to-date </a:t>
            </a:r>
            <a:r>
              <a:rPr lang="en-GB" sz="15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Sundails</a:t>
            </a: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solver (CVODE) for stiff ODE systems</a:t>
            </a:r>
          </a:p>
          <a:p>
            <a:pPr lvl="2">
              <a:spcBef>
                <a:spcPts val="600"/>
              </a:spcBef>
            </a:pPr>
            <a:r>
              <a:rPr lang="en-GB" sz="15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(algebraic stationary option also available for control)</a:t>
            </a:r>
            <a:endParaRPr lang="en-GB" sz="15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whole specie-state and reaction basis is inside, however the code should form the list of “active states”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Determined by user in JSON parameter file (for few simulations)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 different resolution on states being tracked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de-DE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</a:t>
            </a: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vide flexible border for tracking of MC species and internal state populations as variables</a:t>
            </a:r>
            <a:endParaRPr lang="en-GB" sz="15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Google Shape;246;p9"/>
          <p:cNvPicPr preferRelativeResize="0"/>
          <p:nvPr/>
        </p:nvPicPr>
        <p:blipFill rotWithShape="1">
          <a:blip r:embed="rId2">
            <a:alphaModFix/>
          </a:blip>
          <a:srcRect l="15769" t="3913" r="14305" b="1098"/>
          <a:stretch/>
        </p:blipFill>
        <p:spPr>
          <a:xfrm>
            <a:off x="7596336" y="771550"/>
            <a:ext cx="147967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7596336" y="300379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</a:p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unique and justifies creation of the new code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8028384" y="3075806"/>
            <a:ext cx="576064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Alternate Process 9"/>
          <p:cNvSpPr/>
          <p:nvPr/>
        </p:nvSpPr>
        <p:spPr>
          <a:xfrm>
            <a:off x="1561196" y="4239178"/>
            <a:ext cx="1296144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Alternate Process 10"/>
          <p:cNvSpPr/>
          <p:nvPr/>
        </p:nvSpPr>
        <p:spPr>
          <a:xfrm>
            <a:off x="1952680" y="699542"/>
            <a:ext cx="648072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4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98" y="47373"/>
            <a:ext cx="7543800" cy="34290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ODE Solver for </a:t>
            </a:r>
            <a:r>
              <a:rPr lang="en-US" sz="2400" dirty="0" err="1" smtClean="0">
                <a:solidFill>
                  <a:srgbClr val="C00000"/>
                </a:solidFill>
              </a:rPr>
              <a:t>ModCR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Google Shape;37;p4"/>
          <p:cNvSpPr txBox="1">
            <a:spLocks noGrp="1"/>
          </p:cNvSpPr>
          <p:nvPr>
            <p:ph type="body" idx="1"/>
          </p:nvPr>
        </p:nvSpPr>
        <p:spPr>
          <a:xfrm>
            <a:off x="-108520" y="483518"/>
            <a:ext cx="9214834" cy="83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50400" rIns="97200" bIns="50400" anchor="t" anchorCtr="0">
            <a:noAutofit/>
          </a:bodyPr>
          <a:lstStyle/>
          <a:p>
            <a:r>
              <a:rPr lang="en-US" sz="2000" b="1" dirty="0"/>
              <a:t>SUNDIALS: </a:t>
            </a:r>
            <a:r>
              <a:rPr lang="en-US" sz="2000" dirty="0" err="1"/>
              <a:t>SUite</a:t>
            </a:r>
            <a:r>
              <a:rPr lang="en-US" sz="2000" dirty="0"/>
              <a:t> of Nonlinear and </a:t>
            </a:r>
            <a:r>
              <a:rPr lang="en-US" sz="2000" dirty="0" err="1"/>
              <a:t>DIfferential</a:t>
            </a:r>
            <a:r>
              <a:rPr lang="en-US" sz="2000" dirty="0"/>
              <a:t>/</a:t>
            </a:r>
            <a:r>
              <a:rPr lang="en-US" sz="2000" dirty="0" err="1"/>
              <a:t>ALgebraic</a:t>
            </a:r>
            <a:r>
              <a:rPr lang="en-US" sz="2000" dirty="0"/>
              <a:t> Equation Solvers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1" y="2161639"/>
            <a:ext cx="8303651" cy="2266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4" y="903470"/>
            <a:ext cx="2047619" cy="20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71" y="1109029"/>
            <a:ext cx="633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</a:t>
            </a:r>
            <a:r>
              <a:rPr lang="en-US" dirty="0"/>
              <a:t>at LLNL - awarded the 2023 SIAM/ACM Prize in Computational Science and Engineering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0694" y="1718671"/>
            <a:ext cx="63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repository</a:t>
            </a:r>
            <a:r>
              <a:rPr lang="en-US" dirty="0"/>
              <a:t>:  </a:t>
            </a:r>
            <a:r>
              <a:rPr lang="en-US" dirty="0">
                <a:hlinkClick r:id="rId5"/>
              </a:rPr>
              <a:t>https://github.com/LLNL/sundials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8" y="1718671"/>
            <a:ext cx="855710" cy="356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975" y="4442194"/>
            <a:ext cx="8606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Modern, powerful and flexible – still it is available in FORTRAN (so suits to EIRENE)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98" y="47373"/>
            <a:ext cx="7543800" cy="3429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ModCR</a:t>
            </a:r>
            <a:r>
              <a:rPr lang="en-US" sz="2400" dirty="0" smtClean="0">
                <a:solidFill>
                  <a:srgbClr val="C00000"/>
                </a:solidFill>
              </a:rPr>
              <a:t> interaction with EIRENE and other tools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419872" y="2094720"/>
            <a:ext cx="2376264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ModCR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23528" y="771550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CRM condensing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(“</a:t>
            </a:r>
            <a:r>
              <a:rPr lang="en-GB" dirty="0" err="1" smtClean="0">
                <a:solidFill>
                  <a:schemeClr val="tx1"/>
                </a:solidFill>
              </a:rPr>
              <a:t>ColRad</a:t>
            </a:r>
            <a:r>
              <a:rPr lang="en-GB" dirty="0" smtClean="0">
                <a:solidFill>
                  <a:schemeClr val="tx1"/>
                </a:solidFill>
              </a:rPr>
              <a:t>”)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23528" y="2092162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Main loop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(“</a:t>
            </a:r>
            <a:r>
              <a:rPr lang="en-GB" dirty="0" err="1" smtClean="0">
                <a:solidFill>
                  <a:schemeClr val="tx1"/>
                </a:solidFill>
              </a:rPr>
              <a:t>folneout</a:t>
            </a:r>
            <a:r>
              <a:rPr lang="en-GB" dirty="0" smtClean="0">
                <a:solidFill>
                  <a:schemeClr val="tx1"/>
                </a:solidFill>
              </a:rPr>
              <a:t>”)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3528" y="3412187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Post-processing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(spectroscopy, </a:t>
            </a:r>
            <a:r>
              <a:rPr lang="en-GB" dirty="0" err="1" smtClean="0">
                <a:solidFill>
                  <a:schemeClr val="tx1"/>
                </a:solidFill>
              </a:rPr>
              <a:t>etc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544405" y="4098884"/>
            <a:ext cx="2376264" cy="6294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sources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MCCC, R-matrix, 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Pfeil nach links 10"/>
          <p:cNvSpPr/>
          <p:nvPr/>
        </p:nvSpPr>
        <p:spPr>
          <a:xfrm rot="5400000">
            <a:off x="7168542" y="3370180"/>
            <a:ext cx="953352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feil nach links 18"/>
          <p:cNvSpPr/>
          <p:nvPr/>
        </p:nvSpPr>
        <p:spPr>
          <a:xfrm rot="16200000">
            <a:off x="7156273" y="1393309"/>
            <a:ext cx="1014357" cy="2957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feil nach links 19"/>
          <p:cNvSpPr/>
          <p:nvPr/>
        </p:nvSpPr>
        <p:spPr>
          <a:xfrm>
            <a:off x="5793856" y="2309767"/>
            <a:ext cx="953352" cy="6762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bgerundetes Rechteck 12"/>
          <p:cNvSpPr/>
          <p:nvPr/>
        </p:nvSpPr>
        <p:spPr>
          <a:xfrm>
            <a:off x="6516216" y="2065412"/>
            <a:ext cx="237626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Ploutos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Pfeil nach links 21"/>
          <p:cNvSpPr/>
          <p:nvPr/>
        </p:nvSpPr>
        <p:spPr>
          <a:xfrm rot="19687372">
            <a:off x="5604775" y="1522115"/>
            <a:ext cx="2162362" cy="107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bgerundetes Rechteck 13"/>
          <p:cNvSpPr/>
          <p:nvPr/>
        </p:nvSpPr>
        <p:spPr>
          <a:xfrm>
            <a:off x="6544405" y="619007"/>
            <a:ext cx="2376264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YACORA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 rot="1448864">
            <a:off x="2433881" y="1784217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/>
          <p:cNvSpPr/>
          <p:nvPr/>
        </p:nvSpPr>
        <p:spPr>
          <a:xfrm>
            <a:off x="2375756" y="2444815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e 23"/>
          <p:cNvSpPr/>
          <p:nvPr/>
        </p:nvSpPr>
        <p:spPr>
          <a:xfrm rot="20342274">
            <a:off x="2426478" y="3128802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bgerundetes Rechteck 24"/>
          <p:cNvSpPr/>
          <p:nvPr/>
        </p:nvSpPr>
        <p:spPr>
          <a:xfrm>
            <a:off x="4016813" y="2092356"/>
            <a:ext cx="1777043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ModCR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4293547" y="1528595"/>
            <a:ext cx="1311984" cy="288032"/>
          </a:xfrm>
          <a:prstGeom prst="wedgeRoundRectCallout">
            <a:avLst>
              <a:gd name="adj1" fmla="val -52249"/>
              <a:gd name="adj2" fmla="val 23137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Standalone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Abgerundete rechteckige Legende 25"/>
          <p:cNvSpPr/>
          <p:nvPr/>
        </p:nvSpPr>
        <p:spPr>
          <a:xfrm>
            <a:off x="3723332" y="796180"/>
            <a:ext cx="1140431" cy="288032"/>
          </a:xfrm>
          <a:prstGeom prst="wedgeRoundRectCallout">
            <a:avLst>
              <a:gd name="adj1" fmla="val -103784"/>
              <a:gd name="adj2" fmla="val 3451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egende mit Pfeil nach oben 14"/>
          <p:cNvSpPr/>
          <p:nvPr/>
        </p:nvSpPr>
        <p:spPr>
          <a:xfrm>
            <a:off x="4015661" y="3200326"/>
            <a:ext cx="1777043" cy="1015612"/>
          </a:xfrm>
          <a:prstGeom prst="upArrowCallout">
            <a:avLst>
              <a:gd name="adj1" fmla="val 30402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Flexible </a:t>
            </a:r>
            <a:r>
              <a:rPr lang="en-GB" b="1" dirty="0" smtClean="0">
                <a:solidFill>
                  <a:schemeClr val="tx1"/>
                </a:solidFill>
              </a:rPr>
              <a:t>input </a:t>
            </a:r>
            <a:r>
              <a:rPr lang="en-GB" dirty="0" smtClean="0">
                <a:solidFill>
                  <a:schemeClr val="tx1"/>
                </a:solidFill>
              </a:rPr>
              <a:t>files (JSON)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iger Pfeil 32"/>
          <p:cNvSpPr/>
          <p:nvPr/>
        </p:nvSpPr>
        <p:spPr>
          <a:xfrm rot="10800000" flipV="1">
            <a:off x="7685900" y="889509"/>
            <a:ext cx="342484" cy="746138"/>
          </a:xfrm>
          <a:prstGeom prst="bentArrow">
            <a:avLst/>
          </a:pr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030" y="-3611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flow chat (standalone)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ussdiagramm: Prozess 4"/>
          <p:cNvSpPr/>
          <p:nvPr/>
        </p:nvSpPr>
        <p:spPr>
          <a:xfrm>
            <a:off x="179512" y="576064"/>
            <a:ext cx="1728192" cy="3600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Input file 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hteckiger Pfeil 6"/>
          <p:cNvSpPr/>
          <p:nvPr/>
        </p:nvSpPr>
        <p:spPr>
          <a:xfrm flipV="1">
            <a:off x="557554" y="936104"/>
            <a:ext cx="376652" cy="1296144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hteckiger Pfeil 7"/>
          <p:cNvSpPr/>
          <p:nvPr/>
        </p:nvSpPr>
        <p:spPr>
          <a:xfrm flipV="1">
            <a:off x="359532" y="948062"/>
            <a:ext cx="384878" cy="2436313"/>
          </a:xfrm>
          <a:prstGeom prst="bentArrow">
            <a:avLst>
              <a:gd name="adj1" fmla="val 25000"/>
              <a:gd name="adj2" fmla="val 25907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lussdiagramm: Mehrere Dokumente 9"/>
          <p:cNvSpPr/>
          <p:nvPr/>
        </p:nvSpPr>
        <p:spPr>
          <a:xfrm>
            <a:off x="934206" y="1796782"/>
            <a:ext cx="829482" cy="720080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lussdiagramm: Mehrere Dokumente 10"/>
          <p:cNvSpPr/>
          <p:nvPr/>
        </p:nvSpPr>
        <p:spPr>
          <a:xfrm>
            <a:off x="744410" y="2808312"/>
            <a:ext cx="875262" cy="795506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Tasks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06" y="948063"/>
            <a:ext cx="1103896" cy="936104"/>
          </a:xfrm>
          <a:prstGeom prst="rect">
            <a:avLst/>
          </a:prstGeom>
        </p:spPr>
      </p:pic>
      <p:sp>
        <p:nvSpPr>
          <p:cNvPr id="16" name="Flussdiagramm: Prozess 15"/>
          <p:cNvSpPr/>
          <p:nvPr/>
        </p:nvSpPr>
        <p:spPr>
          <a:xfrm>
            <a:off x="2540780" y="600346"/>
            <a:ext cx="648072" cy="289162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Flussdiagramm: Prozess 16"/>
          <p:cNvSpPr/>
          <p:nvPr/>
        </p:nvSpPr>
        <p:spPr>
          <a:xfrm>
            <a:off x="3351456" y="602878"/>
            <a:ext cx="1728192" cy="1220718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Species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States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Transitions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Settings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26" y="3855571"/>
            <a:ext cx="1103896" cy="936104"/>
          </a:xfrm>
          <a:prstGeom prst="rect">
            <a:avLst/>
          </a:prstGeom>
        </p:spPr>
      </p:pic>
      <p:sp>
        <p:nvSpPr>
          <p:cNvPr id="19" name="Flussdiagramm: Prozess 18"/>
          <p:cNvSpPr/>
          <p:nvPr/>
        </p:nvSpPr>
        <p:spPr>
          <a:xfrm>
            <a:off x="1745100" y="3507854"/>
            <a:ext cx="648072" cy="28916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Task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Flussdiagramm: Prozess 19"/>
          <p:cNvSpPr/>
          <p:nvPr/>
        </p:nvSpPr>
        <p:spPr>
          <a:xfrm>
            <a:off x="2555776" y="3510386"/>
            <a:ext cx="2520280" cy="122071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Manipulate CRM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Analyse CRM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Solve (set of) case(s)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Produce output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1641352" y="2104639"/>
            <a:ext cx="5312664" cy="1109443"/>
          </a:xfrm>
          <a:custGeom>
            <a:avLst/>
            <a:gdLst>
              <a:gd name="connsiteX0" fmla="*/ 0 w 5312664"/>
              <a:gd name="connsiteY0" fmla="*/ 1027147 h 1109443"/>
              <a:gd name="connsiteX1" fmla="*/ 192024 w 5312664"/>
              <a:gd name="connsiteY1" fmla="*/ 944851 h 1109443"/>
              <a:gd name="connsiteX2" fmla="*/ 987552 w 5312664"/>
              <a:gd name="connsiteY2" fmla="*/ 85315 h 1109443"/>
              <a:gd name="connsiteX3" fmla="*/ 1874520 w 5312664"/>
              <a:gd name="connsiteY3" fmla="*/ 761971 h 1109443"/>
              <a:gd name="connsiteX4" fmla="*/ 2798064 w 5312664"/>
              <a:gd name="connsiteY4" fmla="*/ 140179 h 1109443"/>
              <a:gd name="connsiteX5" fmla="*/ 3858768 w 5312664"/>
              <a:gd name="connsiteY5" fmla="*/ 761971 h 1109443"/>
              <a:gd name="connsiteX6" fmla="*/ 4892040 w 5312664"/>
              <a:gd name="connsiteY6" fmla="*/ 3019 h 1109443"/>
              <a:gd name="connsiteX7" fmla="*/ 5312664 w 5312664"/>
              <a:gd name="connsiteY7" fmla="*/ 1109443 h 110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664" h="1109443">
                <a:moveTo>
                  <a:pt x="0" y="1027147"/>
                </a:moveTo>
                <a:cubicBezTo>
                  <a:pt x="13716" y="1064485"/>
                  <a:pt x="27432" y="1101823"/>
                  <a:pt x="192024" y="944851"/>
                </a:cubicBezTo>
                <a:cubicBezTo>
                  <a:pt x="356616" y="787879"/>
                  <a:pt x="707136" y="115795"/>
                  <a:pt x="987552" y="85315"/>
                </a:cubicBezTo>
                <a:cubicBezTo>
                  <a:pt x="1267968" y="54835"/>
                  <a:pt x="1572768" y="752827"/>
                  <a:pt x="1874520" y="761971"/>
                </a:cubicBezTo>
                <a:cubicBezTo>
                  <a:pt x="2176272" y="771115"/>
                  <a:pt x="2467356" y="140179"/>
                  <a:pt x="2798064" y="140179"/>
                </a:cubicBezTo>
                <a:cubicBezTo>
                  <a:pt x="3128772" y="140179"/>
                  <a:pt x="3509772" y="784831"/>
                  <a:pt x="3858768" y="761971"/>
                </a:cubicBezTo>
                <a:cubicBezTo>
                  <a:pt x="4207764" y="739111"/>
                  <a:pt x="4649724" y="-54893"/>
                  <a:pt x="4892040" y="3019"/>
                </a:cubicBezTo>
                <a:cubicBezTo>
                  <a:pt x="5134356" y="60931"/>
                  <a:pt x="5245608" y="925039"/>
                  <a:pt x="5312664" y="110944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1641352" y="1815050"/>
            <a:ext cx="5687568" cy="1371956"/>
          </a:xfrm>
          <a:custGeom>
            <a:avLst/>
            <a:gdLst>
              <a:gd name="connsiteX0" fmla="*/ 0 w 5687568"/>
              <a:gd name="connsiteY0" fmla="*/ 1216152 h 1371956"/>
              <a:gd name="connsiteX1" fmla="*/ 566928 w 5687568"/>
              <a:gd name="connsiteY1" fmla="*/ 1307592 h 1371956"/>
              <a:gd name="connsiteX2" fmla="*/ 1508760 w 5687568"/>
              <a:gd name="connsiteY2" fmla="*/ 374904 h 1371956"/>
              <a:gd name="connsiteX3" fmla="*/ 2944368 w 5687568"/>
              <a:gd name="connsiteY3" fmla="*/ 1106424 h 1371956"/>
              <a:gd name="connsiteX4" fmla="*/ 3739896 w 5687568"/>
              <a:gd name="connsiteY4" fmla="*/ 530352 h 1371956"/>
              <a:gd name="connsiteX5" fmla="*/ 4645152 w 5687568"/>
              <a:gd name="connsiteY5" fmla="*/ 822960 h 1371956"/>
              <a:gd name="connsiteX6" fmla="*/ 5687568 w 5687568"/>
              <a:gd name="connsiteY6" fmla="*/ 0 h 13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568" h="1371956">
                <a:moveTo>
                  <a:pt x="0" y="1216152"/>
                </a:moveTo>
                <a:cubicBezTo>
                  <a:pt x="157734" y="1331976"/>
                  <a:pt x="315468" y="1447800"/>
                  <a:pt x="566928" y="1307592"/>
                </a:cubicBezTo>
                <a:cubicBezTo>
                  <a:pt x="818388" y="1167384"/>
                  <a:pt x="1112520" y="408432"/>
                  <a:pt x="1508760" y="374904"/>
                </a:cubicBezTo>
                <a:cubicBezTo>
                  <a:pt x="1905000" y="341376"/>
                  <a:pt x="2572512" y="1080516"/>
                  <a:pt x="2944368" y="1106424"/>
                </a:cubicBezTo>
                <a:cubicBezTo>
                  <a:pt x="3316224" y="1132332"/>
                  <a:pt x="3456432" y="577596"/>
                  <a:pt x="3739896" y="530352"/>
                </a:cubicBezTo>
                <a:cubicBezTo>
                  <a:pt x="4023360" y="483108"/>
                  <a:pt x="4320540" y="911352"/>
                  <a:pt x="4645152" y="822960"/>
                </a:cubicBezTo>
                <a:cubicBezTo>
                  <a:pt x="4969764" y="734568"/>
                  <a:pt x="5495544" y="143256"/>
                  <a:pt x="5687568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ihandform 22"/>
          <p:cNvSpPr/>
          <p:nvPr/>
        </p:nvSpPr>
        <p:spPr>
          <a:xfrm>
            <a:off x="1548680" y="1923773"/>
            <a:ext cx="5414480" cy="1272021"/>
          </a:xfrm>
          <a:custGeom>
            <a:avLst/>
            <a:gdLst>
              <a:gd name="connsiteX0" fmla="*/ 56096 w 5414480"/>
              <a:gd name="connsiteY0" fmla="*/ 1006845 h 1272021"/>
              <a:gd name="connsiteX1" fmla="*/ 129248 w 5414480"/>
              <a:gd name="connsiteY1" fmla="*/ 970269 h 1272021"/>
              <a:gd name="connsiteX2" fmla="*/ 1189952 w 5414480"/>
              <a:gd name="connsiteY2" fmla="*/ 1098285 h 1272021"/>
              <a:gd name="connsiteX3" fmla="*/ 2250656 w 5414480"/>
              <a:gd name="connsiteY3" fmla="*/ 138165 h 1272021"/>
              <a:gd name="connsiteX4" fmla="*/ 3622256 w 5414480"/>
              <a:gd name="connsiteY4" fmla="*/ 1043421 h 1272021"/>
              <a:gd name="connsiteX5" fmla="*/ 4719536 w 5414480"/>
              <a:gd name="connsiteY5" fmla="*/ 1005 h 1272021"/>
              <a:gd name="connsiteX6" fmla="*/ 5414480 w 5414480"/>
              <a:gd name="connsiteY6" fmla="*/ 1272021 h 127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480" h="1272021">
                <a:moveTo>
                  <a:pt x="56096" y="1006845"/>
                </a:moveTo>
                <a:cubicBezTo>
                  <a:pt x="-1816" y="980937"/>
                  <a:pt x="-59728" y="955029"/>
                  <a:pt x="129248" y="970269"/>
                </a:cubicBezTo>
                <a:cubicBezTo>
                  <a:pt x="318224" y="985509"/>
                  <a:pt x="836384" y="1236969"/>
                  <a:pt x="1189952" y="1098285"/>
                </a:cubicBezTo>
                <a:cubicBezTo>
                  <a:pt x="1543520" y="959601"/>
                  <a:pt x="1845272" y="147309"/>
                  <a:pt x="2250656" y="138165"/>
                </a:cubicBezTo>
                <a:cubicBezTo>
                  <a:pt x="2656040" y="129021"/>
                  <a:pt x="3210776" y="1066281"/>
                  <a:pt x="3622256" y="1043421"/>
                </a:cubicBezTo>
                <a:cubicBezTo>
                  <a:pt x="4033736" y="1020561"/>
                  <a:pt x="4420832" y="-37095"/>
                  <a:pt x="4719536" y="1005"/>
                </a:cubicBezTo>
                <a:cubicBezTo>
                  <a:pt x="5018240" y="39105"/>
                  <a:pt x="5283416" y="1058661"/>
                  <a:pt x="5414480" y="127202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ihandform 23"/>
          <p:cNvSpPr/>
          <p:nvPr/>
        </p:nvSpPr>
        <p:spPr>
          <a:xfrm>
            <a:off x="1769368" y="2107658"/>
            <a:ext cx="5148072" cy="1069848"/>
          </a:xfrm>
          <a:custGeom>
            <a:avLst/>
            <a:gdLst>
              <a:gd name="connsiteX0" fmla="*/ 0 w 5148072"/>
              <a:gd name="connsiteY0" fmla="*/ 0 h 1069848"/>
              <a:gd name="connsiteX1" fmla="*/ 1207008 w 5148072"/>
              <a:gd name="connsiteY1" fmla="*/ 1014984 h 1069848"/>
              <a:gd name="connsiteX2" fmla="*/ 2249424 w 5148072"/>
              <a:gd name="connsiteY2" fmla="*/ 786384 h 1069848"/>
              <a:gd name="connsiteX3" fmla="*/ 3118104 w 5148072"/>
              <a:gd name="connsiteY3" fmla="*/ 73152 h 1069848"/>
              <a:gd name="connsiteX4" fmla="*/ 5148072 w 5148072"/>
              <a:gd name="connsiteY4" fmla="*/ 1069848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72" h="1069848">
                <a:moveTo>
                  <a:pt x="0" y="0"/>
                </a:moveTo>
                <a:cubicBezTo>
                  <a:pt x="416052" y="441960"/>
                  <a:pt x="832104" y="883920"/>
                  <a:pt x="1207008" y="1014984"/>
                </a:cubicBezTo>
                <a:cubicBezTo>
                  <a:pt x="1581912" y="1146048"/>
                  <a:pt x="1930908" y="943356"/>
                  <a:pt x="2249424" y="786384"/>
                </a:cubicBezTo>
                <a:cubicBezTo>
                  <a:pt x="2567940" y="629412"/>
                  <a:pt x="2634996" y="25908"/>
                  <a:pt x="3118104" y="73152"/>
                </a:cubicBezTo>
                <a:cubicBezTo>
                  <a:pt x="3601212" y="120396"/>
                  <a:pt x="4824984" y="917448"/>
                  <a:pt x="5148072" y="1069848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ihandform 24"/>
          <p:cNvSpPr/>
          <p:nvPr/>
        </p:nvSpPr>
        <p:spPr>
          <a:xfrm>
            <a:off x="1760224" y="1815050"/>
            <a:ext cx="5577840" cy="1298745"/>
          </a:xfrm>
          <a:custGeom>
            <a:avLst/>
            <a:gdLst>
              <a:gd name="connsiteX0" fmla="*/ 0 w 5577840"/>
              <a:gd name="connsiteY0" fmla="*/ 137160 h 1298745"/>
              <a:gd name="connsiteX1" fmla="*/ 2651760 w 5577840"/>
              <a:gd name="connsiteY1" fmla="*/ 1298448 h 1298745"/>
              <a:gd name="connsiteX2" fmla="*/ 3758184 w 5577840"/>
              <a:gd name="connsiteY2" fmla="*/ 256032 h 1298745"/>
              <a:gd name="connsiteX3" fmla="*/ 4864608 w 5577840"/>
              <a:gd name="connsiteY3" fmla="*/ 777240 h 1298745"/>
              <a:gd name="connsiteX4" fmla="*/ 5577840 w 5577840"/>
              <a:gd name="connsiteY4" fmla="*/ 0 h 129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7840" h="1298745">
                <a:moveTo>
                  <a:pt x="0" y="137160"/>
                </a:moveTo>
                <a:cubicBezTo>
                  <a:pt x="1012698" y="707898"/>
                  <a:pt x="2025396" y="1278636"/>
                  <a:pt x="2651760" y="1298448"/>
                </a:cubicBezTo>
                <a:cubicBezTo>
                  <a:pt x="3278124" y="1318260"/>
                  <a:pt x="3389376" y="342900"/>
                  <a:pt x="3758184" y="256032"/>
                </a:cubicBezTo>
                <a:cubicBezTo>
                  <a:pt x="4126992" y="169164"/>
                  <a:pt x="4561332" y="819912"/>
                  <a:pt x="4864608" y="777240"/>
                </a:cubicBezTo>
                <a:cubicBezTo>
                  <a:pt x="5167884" y="734568"/>
                  <a:pt x="5457444" y="129540"/>
                  <a:pt x="5577840" y="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ussdiagramm: Prozess 27"/>
          <p:cNvSpPr/>
          <p:nvPr/>
        </p:nvSpPr>
        <p:spPr>
          <a:xfrm>
            <a:off x="7335078" y="1527454"/>
            <a:ext cx="1332640" cy="55761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Output file1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hteckiger Pfeil 28"/>
          <p:cNvSpPr/>
          <p:nvPr/>
        </p:nvSpPr>
        <p:spPr>
          <a:xfrm rot="16200000" flipV="1">
            <a:off x="7760807" y="3151414"/>
            <a:ext cx="391137" cy="38157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Flussdiagramm: Verzweigung 1"/>
          <p:cNvSpPr/>
          <p:nvPr/>
        </p:nvSpPr>
        <p:spPr>
          <a:xfrm>
            <a:off x="5940152" y="3202647"/>
            <a:ext cx="2016224" cy="57606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Solver(s)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lussdiagramm: Mehrere Dokumente 29"/>
          <p:cNvSpPr/>
          <p:nvPr/>
        </p:nvSpPr>
        <p:spPr>
          <a:xfrm>
            <a:off x="7347208" y="2356399"/>
            <a:ext cx="1638553" cy="829113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Output file X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788664"/>
            <a:ext cx="1103896" cy="936104"/>
          </a:xfrm>
          <a:prstGeom prst="rect">
            <a:avLst/>
          </a:prstGeom>
        </p:spPr>
      </p:pic>
      <p:sp>
        <p:nvSpPr>
          <p:cNvPr id="32" name="Flussdiagramm: Prozess 31"/>
          <p:cNvSpPr/>
          <p:nvPr/>
        </p:nvSpPr>
        <p:spPr>
          <a:xfrm>
            <a:off x="7215224" y="3801569"/>
            <a:ext cx="1514505" cy="875533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Stationary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Dynamic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Flussdiagramm: Prozess 33"/>
          <p:cNvSpPr/>
          <p:nvPr/>
        </p:nvSpPr>
        <p:spPr>
          <a:xfrm>
            <a:off x="6444208" y="581903"/>
            <a:ext cx="1241692" cy="615210"/>
          </a:xfrm>
          <a:prstGeom prst="flowChartProcess">
            <a:avLst/>
          </a:pr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New input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file 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2915816" y="2372664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xplosion 1 35"/>
          <p:cNvSpPr/>
          <p:nvPr/>
        </p:nvSpPr>
        <p:spPr>
          <a:xfrm>
            <a:off x="4644008" y="2579405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xplosion 1 36"/>
          <p:cNvSpPr/>
          <p:nvPr/>
        </p:nvSpPr>
        <p:spPr>
          <a:xfrm>
            <a:off x="7029222" y="1562549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xplosion 1 37"/>
          <p:cNvSpPr/>
          <p:nvPr/>
        </p:nvSpPr>
        <p:spPr>
          <a:xfrm>
            <a:off x="6644696" y="2801317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gende mit Pfeil nach oben 34"/>
          <p:cNvSpPr/>
          <p:nvPr/>
        </p:nvSpPr>
        <p:spPr>
          <a:xfrm>
            <a:off x="1095232" y="932714"/>
            <a:ext cx="1010494" cy="530436"/>
          </a:xfrm>
          <a:prstGeom prst="upArrowCallout">
            <a:avLst/>
          </a:prstGeom>
          <a:solidFill>
            <a:srgbClr val="CC330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</a:t>
            </a:r>
            <a:r>
              <a:rPr lang="en-GB" b="1" dirty="0" smtClean="0">
                <a:solidFill>
                  <a:schemeClr val="tx1"/>
                </a:solidFill>
              </a:rPr>
              <a:t>loutos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1030" y="-3611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flow chat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ussdiagramm: Prozess 4"/>
          <p:cNvSpPr/>
          <p:nvPr/>
        </p:nvSpPr>
        <p:spPr>
          <a:xfrm>
            <a:off x="683568" y="746459"/>
            <a:ext cx="3672408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Input file (CRM + tasks, JSON)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ussdiagramm: Prozess 38"/>
          <p:cNvSpPr/>
          <p:nvPr/>
        </p:nvSpPr>
        <p:spPr>
          <a:xfrm>
            <a:off x="683568" y="1157135"/>
            <a:ext cx="3672408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CRMs + extra data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ussdiagramm: Prozess 40"/>
          <p:cNvSpPr/>
          <p:nvPr/>
        </p:nvSpPr>
        <p:spPr>
          <a:xfrm>
            <a:off x="683568" y="1589183"/>
            <a:ext cx="3672408" cy="48091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total list of species-rates-reactions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 out and consistency checks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5"/>
          <p:cNvCxnSpPr>
            <a:stCxn id="5" idx="2"/>
            <a:endCxn id="39" idx="0"/>
          </p:cNvCxnSpPr>
          <p:nvPr/>
        </p:nvCxnSpPr>
        <p:spPr>
          <a:xfrm>
            <a:off x="2519772" y="962483"/>
            <a:ext cx="0" cy="194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2513257" y="1373159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endCxn id="40" idx="0"/>
          </p:cNvCxnSpPr>
          <p:nvPr/>
        </p:nvCxnSpPr>
        <p:spPr>
          <a:xfrm>
            <a:off x="2519772" y="2474651"/>
            <a:ext cx="0" cy="318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ussdiagramm: Alternativer Prozess 13"/>
          <p:cNvSpPr/>
          <p:nvPr/>
        </p:nvSpPr>
        <p:spPr>
          <a:xfrm>
            <a:off x="683568" y="2258627"/>
            <a:ext cx="3672408" cy="21602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Performing data manipulation tasks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521732" y="2070093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ssdiagramm: Vorbereitung 26"/>
          <p:cNvSpPr/>
          <p:nvPr/>
        </p:nvSpPr>
        <p:spPr>
          <a:xfrm>
            <a:off x="683568" y="3410755"/>
            <a:ext cx="3672408" cy="225733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solver task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2528247" y="3194731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ussdiagramm: Prozess 39"/>
          <p:cNvSpPr/>
          <p:nvPr/>
        </p:nvSpPr>
        <p:spPr>
          <a:xfrm>
            <a:off x="683568" y="2793448"/>
            <a:ext cx="3672408" cy="441757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 out the “active states” and the reduced reaction data, index abstractisation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 Verbindung mit Pfeil 47"/>
          <p:cNvCxnSpPr/>
          <p:nvPr/>
        </p:nvCxnSpPr>
        <p:spPr>
          <a:xfrm>
            <a:off x="2528247" y="3636488"/>
            <a:ext cx="0" cy="318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ussdiagramm: Alternativer Prozess 48"/>
          <p:cNvSpPr/>
          <p:nvPr/>
        </p:nvSpPr>
        <p:spPr>
          <a:xfrm>
            <a:off x="667474" y="3955285"/>
            <a:ext cx="3672408" cy="21602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Analysis, sorting, </a:t>
            </a:r>
            <a:r>
              <a:rPr lang="en-GB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postprocessing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tasks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Gerade Verbindung mit Pfeil 51"/>
          <p:cNvCxnSpPr/>
          <p:nvPr/>
        </p:nvCxnSpPr>
        <p:spPr>
          <a:xfrm flipH="1">
            <a:off x="467544" y="3770795"/>
            <a:ext cx="206070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467544" y="2634049"/>
            <a:ext cx="0" cy="116183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467544" y="2634049"/>
            <a:ext cx="2045713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ussdiagramm: Prozess 65"/>
          <p:cNvSpPr/>
          <p:nvPr/>
        </p:nvSpPr>
        <p:spPr>
          <a:xfrm>
            <a:off x="667474" y="4371950"/>
            <a:ext cx="3672408" cy="21602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output (mostly JSON, HDF5?..)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2537702" y="4171309"/>
            <a:ext cx="0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5580112" y="98785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done by now?</a:t>
            </a:r>
            <a:endParaRPr lang="en-GB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076056" y="1566129"/>
            <a:ext cx="3672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JSON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PLOUTOS CRM (JSON)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ADAS (adf11, adf15)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ncorporating of solver (CVODE++)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tarted with sorting of states and reactions… </a:t>
            </a:r>
          </a:p>
          <a:p>
            <a:pPr marL="342900" indent="-342900">
              <a:buFont typeface="+mj-lt"/>
              <a:buAutoNum type="alphaLcParenR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Some positive implications for EIRENE already: reorganisation of external libs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ModCR interfaces to EIRENE in pre-calculation phase should be very much alike to COLRAD</a:t>
            </a:r>
            <a:endParaRPr lang="en-GB" sz="14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and </a:t>
            </a:r>
            <a:r>
              <a:rPr lang="en-GB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ColRad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92120" y="523220"/>
            <a:ext cx="7085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Hardcoded data preparation: </a:t>
            </a:r>
            <a:r>
              <a:rPr lang="en-GB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H_COLRAD</a:t>
            </a:r>
            <a:r>
              <a:rPr lang="en-GB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He_COLRAD</a:t>
            </a:r>
            <a:r>
              <a:rPr lang="en-GB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H2_COLRAD</a:t>
            </a:r>
          </a:p>
        </p:txBody>
      </p:sp>
      <p:sp>
        <p:nvSpPr>
          <p:cNvPr id="6" name="Rechteck 5"/>
          <p:cNvSpPr/>
          <p:nvPr/>
        </p:nvSpPr>
        <p:spPr>
          <a:xfrm>
            <a:off x="216168" y="2355726"/>
            <a:ext cx="809548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ModCR is supposed to: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generalize the CRM use preparatory step for all species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ink it to PLOUTOS and provide standalone simulations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take as much as possible from the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ColRad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hoton tracing and other features are to be taken over into EIRENE with ModCR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need an action plan to transform COLRAD to ModCR (</a:t>
            </a:r>
            <a:r>
              <a:rPr lang="en-GB" sz="16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code  input files…</a:t>
            </a:r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First species to start with in ModCR: </a:t>
            </a:r>
            <a:r>
              <a:rPr lang="en-GB" sz="16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H2 and He, next to come is D2 (and T2?..)</a:t>
            </a:r>
          </a:p>
          <a:p>
            <a:r>
              <a:rPr lang="en-GB" sz="1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 (incl. molecules) CRM in ModCR is developed for JET and testing purposes as well.</a:t>
            </a:r>
            <a:endParaRPr lang="en-GB" sz="16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2120" y="10464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• Reads in 𝑇</a:t>
            </a:r>
            <a:r>
              <a:rPr lang="en-GB" baseline="-25000" dirty="0" smtClean="0"/>
              <a:t>𝑒</a:t>
            </a:r>
            <a:r>
              <a:rPr lang="en-GB" dirty="0" smtClean="0"/>
              <a:t>, 𝑛</a:t>
            </a:r>
            <a:r>
              <a:rPr lang="en-GB" baseline="-25000" dirty="0" smtClean="0"/>
              <a:t>𝑒</a:t>
            </a:r>
            <a:r>
              <a:rPr lang="en-GB" dirty="0"/>
              <a:t> </a:t>
            </a:r>
            <a:r>
              <a:rPr lang="en-GB" dirty="0" smtClean="0"/>
              <a:t>   (</a:t>
            </a:r>
            <a:r>
              <a:rPr lang="en-GB" dirty="0"/>
              <a:t>𝑇</a:t>
            </a:r>
            <a:r>
              <a:rPr lang="en-GB" baseline="-25000" dirty="0"/>
              <a:t>𝑖</a:t>
            </a:r>
            <a:r>
              <a:rPr lang="en-GB" dirty="0" smtClean="0"/>
              <a:t>, 𝑛</a:t>
            </a:r>
            <a:r>
              <a:rPr lang="en-GB" baseline="-25000" dirty="0" smtClean="0"/>
              <a:t>𝑖</a:t>
            </a:r>
            <a:r>
              <a:rPr lang="en-GB" dirty="0"/>
              <a:t>)</a:t>
            </a:r>
          </a:p>
          <a:p>
            <a:r>
              <a:rPr lang="en-GB" dirty="0" smtClean="0"/>
              <a:t>• Gives out 𝑆</a:t>
            </a:r>
            <a:r>
              <a:rPr lang="en-GB" baseline="-25000" dirty="0"/>
              <a:t>ion</a:t>
            </a:r>
            <a:r>
              <a:rPr lang="en-GB" dirty="0" smtClean="0"/>
              <a:t>, </a:t>
            </a:r>
            <a:r>
              <a:rPr lang="en-GB" dirty="0" err="1" smtClean="0"/>
              <a:t>S</a:t>
            </a:r>
            <a:r>
              <a:rPr lang="en-GB" baseline="-25000" dirty="0" err="1" smtClean="0"/>
              <a:t>rec</a:t>
            </a:r>
            <a:r>
              <a:rPr lang="en-GB" dirty="0" smtClean="0"/>
              <a:t>, </a:t>
            </a:r>
            <a:r>
              <a:rPr lang="en-GB" dirty="0" err="1" smtClean="0"/>
              <a:t>R</a:t>
            </a:r>
            <a:r>
              <a:rPr lang="en-GB" baseline="-25000" dirty="0" err="1" smtClean="0"/>
              <a:t>pop</a:t>
            </a:r>
            <a:endParaRPr lang="en-GB" baseline="-25000" dirty="0"/>
          </a:p>
          <a:p>
            <a:r>
              <a:rPr lang="en-GB" dirty="0" smtClean="0"/>
              <a:t>• stationary (!..) CRM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1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and the EIRENE Main loop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555526"/>
            <a:ext cx="7204216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ModCR is supposed to provide:</a:t>
            </a:r>
          </a:p>
          <a:p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“abstract reaction“ approach and this way reduce branching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of internal states (“finer” structure, MS) as variables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user-defined “border” between states tracked as variables and as species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everse compatibility with earlier simulations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igh performance, seamless interface (so, FORTRAN)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ecent numerical solver, external (thus, upgradable)</a:t>
            </a: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 for systematic handling of reaction data </a:t>
            </a: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Linked and reproducible (like in ADAS) data files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and 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EIRON - ideas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915566"/>
            <a:ext cx="830176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ModCR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simulate realistic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numereric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“load” of CRMs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can test impact of resolution by the states on the performance</a:t>
            </a:r>
          </a:p>
          <a:p>
            <a:pPr marL="342900" indent="-342900">
              <a:buAutoNum type="arabicParenR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can test effects to the tracking of internal states as a variable vs. specific species</a:t>
            </a:r>
          </a:p>
          <a:p>
            <a:pPr marL="342900" indent="-342900">
              <a:buAutoNum type="arabicParenR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can test C/Fortran interfaces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427734"/>
            <a:ext cx="7543800" cy="342900"/>
          </a:xfrm>
        </p:spPr>
        <p:txBody>
          <a:bodyPr/>
          <a:lstStyle/>
          <a:p>
            <a:pPr algn="ctr"/>
            <a:r>
              <a:rPr lang="en-GB" dirty="0" smtClean="0"/>
              <a:t>Thanks for the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63538"/>
            <a:ext cx="8424936" cy="53747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800" b="1" i="1" dirty="0" smtClean="0"/>
              <a:t>EIRENE </a:t>
            </a:r>
            <a:r>
              <a:rPr lang="en-GB" sz="1800" b="1" i="1" dirty="0"/>
              <a:t> </a:t>
            </a:r>
            <a:r>
              <a:rPr lang="en-GB" sz="1800" b="1" i="1" dirty="0" smtClean="0"/>
              <a:t>often uses </a:t>
            </a:r>
            <a:r>
              <a:rPr lang="en-GB" sz="1800" b="1" i="1" dirty="0"/>
              <a:t>effective </a:t>
            </a:r>
            <a:r>
              <a:rPr lang="en-GB" sz="1800" b="1" i="1" dirty="0" smtClean="0"/>
              <a:t> (“condensed”) rates </a:t>
            </a:r>
            <a:r>
              <a:rPr lang="en-GB" sz="1800" b="1" i="1" dirty="0"/>
              <a:t>tabulated from a </a:t>
            </a:r>
            <a:r>
              <a:rPr lang="en-GB" sz="1800" b="1" i="1" dirty="0" smtClean="0"/>
              <a:t>CRM.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625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EIRENE: collisional-radiative model (CRM) 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gen 6"/>
          <p:cNvSpPr/>
          <p:nvPr/>
        </p:nvSpPr>
        <p:spPr>
          <a:xfrm rot="10800000">
            <a:off x="863588" y="2067694"/>
            <a:ext cx="1476164" cy="2088232"/>
          </a:xfrm>
          <a:prstGeom prst="arc">
            <a:avLst>
              <a:gd name="adj1" fmla="val 16334659"/>
              <a:gd name="adj2" fmla="val 5376357"/>
            </a:avLst>
          </a:prstGeom>
          <a:ln w="57150">
            <a:solidFill>
              <a:srgbClr val="FF33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nteraktive Schaltfläche: Hilfe 7">
            <a:hlinkClick r:id="" action="ppaction://noaction" highlightClick="1"/>
          </p:cNvPr>
          <p:cNvSpPr/>
          <p:nvPr/>
        </p:nvSpPr>
        <p:spPr>
          <a:xfrm>
            <a:off x="539552" y="2643758"/>
            <a:ext cx="648072" cy="864096"/>
          </a:xfrm>
          <a:prstGeom prst="actionButtonHelp">
            <a:avLst/>
          </a:prstGeom>
          <a:solidFill>
            <a:schemeClr val="bg1"/>
          </a:solidFill>
          <a:ln w="635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1685304" y="1311610"/>
            <a:ext cx="385888" cy="1332148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eschweifte Klammer links 9"/>
          <p:cNvSpPr/>
          <p:nvPr/>
        </p:nvSpPr>
        <p:spPr>
          <a:xfrm>
            <a:off x="1685305" y="3399842"/>
            <a:ext cx="385888" cy="1352614"/>
          </a:xfrm>
          <a:prstGeom prst="leftBrace">
            <a:avLst>
              <a:gd name="adj1" fmla="val 8333"/>
              <a:gd name="adj2" fmla="val 56394"/>
            </a:avLst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195736" y="1383618"/>
            <a:ext cx="6408712" cy="3456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/>
              <a:t>isotopes: D</a:t>
            </a:r>
            <a:r>
              <a:rPr lang="en-GB" sz="1900" b="1" baseline="-25000" dirty="0" smtClean="0"/>
              <a:t>2</a:t>
            </a:r>
            <a:r>
              <a:rPr lang="en-GB" sz="1900" b="1" dirty="0" smtClean="0"/>
              <a:t>, T</a:t>
            </a:r>
            <a:r>
              <a:rPr lang="en-GB" sz="1900" b="1" baseline="-25000" dirty="0" smtClean="0"/>
              <a:t>2</a:t>
            </a:r>
            <a:r>
              <a:rPr lang="en-GB" sz="1900" b="1" dirty="0" smtClean="0"/>
              <a:t>, H</a:t>
            </a:r>
            <a:r>
              <a:rPr lang="en-GB" sz="1900" b="1" baseline="-25000" dirty="0" smtClean="0"/>
              <a:t>2</a:t>
            </a:r>
            <a:r>
              <a:rPr lang="en-GB" sz="1900" b="1" dirty="0" smtClean="0"/>
              <a:t>, DT, HD, …, Be-H/D/T, N-xxx, …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/>
              <a:t>vibrational (and rotational) states in molecules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/>
              <a:t>treating non-stationary effects e.g. </a:t>
            </a:r>
            <a:r>
              <a:rPr lang="en-GB" sz="1900" b="1" dirty="0" err="1" smtClean="0"/>
              <a:t>metastables</a:t>
            </a:r>
            <a:r>
              <a:rPr lang="en-GB" sz="1900" b="1" dirty="0" smtClean="0"/>
              <a:t> (MS) in atoms (e.g. He)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19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19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>
                <a:solidFill>
                  <a:srgbClr val="0000FF"/>
                </a:solidFill>
              </a:rPr>
              <a:t>improving performance for simulations on ITER/DEMO scales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>
                <a:solidFill>
                  <a:srgbClr val="0000FF"/>
                </a:solidFill>
              </a:rPr>
              <a:t>facilitate UQ and design with EIRENE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GB" sz="1900" b="1" dirty="0" smtClean="0">
                <a:solidFill>
                  <a:srgbClr val="0000FF"/>
                </a:solidFill>
              </a:rPr>
              <a:t>control the exploding amounts of data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Arrow Connector 107"/>
          <p:cNvCxnSpPr/>
          <p:nvPr/>
        </p:nvCxnSpPr>
        <p:spPr>
          <a:xfrm>
            <a:off x="2184284" y="2648634"/>
            <a:ext cx="1922411" cy="701161"/>
          </a:xfrm>
          <a:prstGeom prst="straightConnector1">
            <a:avLst/>
          </a:prstGeom>
          <a:noFill/>
          <a:ln w="762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grpSp>
        <p:nvGrpSpPr>
          <p:cNvPr id="85" name="Group 100"/>
          <p:cNvGrpSpPr/>
          <p:nvPr/>
        </p:nvGrpSpPr>
        <p:grpSpPr>
          <a:xfrm>
            <a:off x="291779" y="1444285"/>
            <a:ext cx="1170739" cy="680015"/>
            <a:chOff x="2978117" y="19884677"/>
            <a:chExt cx="1747615" cy="964652"/>
          </a:xfrm>
        </p:grpSpPr>
        <p:sp>
          <p:nvSpPr>
            <p:cNvPr id="86" name="Oval 101"/>
            <p:cNvSpPr/>
            <p:nvPr/>
          </p:nvSpPr>
          <p:spPr>
            <a:xfrm>
              <a:off x="3663668" y="19889943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7" name="Oval 102"/>
            <p:cNvSpPr/>
            <p:nvPr/>
          </p:nvSpPr>
          <p:spPr>
            <a:xfrm>
              <a:off x="2978117" y="19884677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8" name="Oval 103"/>
            <p:cNvSpPr/>
            <p:nvPr/>
          </p:nvSpPr>
          <p:spPr>
            <a:xfrm>
              <a:off x="4104882" y="20239068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Oval 104"/>
            <p:cNvSpPr/>
            <p:nvPr/>
          </p:nvSpPr>
          <p:spPr>
            <a:xfrm>
              <a:off x="3372377" y="20243983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Oval 105"/>
            <p:cNvSpPr/>
            <p:nvPr/>
          </p:nvSpPr>
          <p:spPr>
            <a:xfrm>
              <a:off x="3821071" y="20258907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1" name="Oval 106"/>
            <p:cNvSpPr/>
            <p:nvPr/>
          </p:nvSpPr>
          <p:spPr>
            <a:xfrm>
              <a:off x="3825986" y="20440804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TextBox 35"/>
          <p:cNvSpPr txBox="1"/>
          <p:nvPr/>
        </p:nvSpPr>
        <p:spPr>
          <a:xfrm>
            <a:off x="7491267" y="2129750"/>
            <a:ext cx="220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background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6;p4"/>
          <p:cNvSpPr txBox="1"/>
          <p:nvPr/>
        </p:nvSpPr>
        <p:spPr>
          <a:xfrm>
            <a:off x="5816201" y="481172"/>
            <a:ext cx="765744" cy="615523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kern="0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kern="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4800" b="1" kern="0" baseline="30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4" name="Group 15"/>
          <p:cNvGrpSpPr/>
          <p:nvPr/>
        </p:nvGrpSpPr>
        <p:grpSpPr>
          <a:xfrm>
            <a:off x="4769095" y="864291"/>
            <a:ext cx="1230020" cy="680015"/>
            <a:chOff x="3134784" y="21389826"/>
            <a:chExt cx="1836106" cy="964652"/>
          </a:xfrm>
        </p:grpSpPr>
        <p:sp>
          <p:nvSpPr>
            <p:cNvPr id="95" name="Oval 50"/>
            <p:cNvSpPr/>
            <p:nvPr/>
          </p:nvSpPr>
          <p:spPr>
            <a:xfrm>
              <a:off x="3134784" y="21389826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Oval 51"/>
            <p:cNvSpPr/>
            <p:nvPr/>
          </p:nvSpPr>
          <p:spPr>
            <a:xfrm>
              <a:off x="3908826" y="21395092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Oval 52"/>
            <p:cNvSpPr/>
            <p:nvPr/>
          </p:nvSpPr>
          <p:spPr>
            <a:xfrm>
              <a:off x="4350040" y="21744217"/>
              <a:ext cx="219360" cy="26605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Oval 53"/>
            <p:cNvSpPr/>
            <p:nvPr/>
          </p:nvSpPr>
          <p:spPr>
            <a:xfrm>
              <a:off x="3529044" y="21749132"/>
              <a:ext cx="219360" cy="26605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Oval 54"/>
            <p:cNvSpPr/>
            <p:nvPr/>
          </p:nvSpPr>
          <p:spPr>
            <a:xfrm>
              <a:off x="4031817" y="21847632"/>
              <a:ext cx="80469" cy="95158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0" name="Group 16"/>
          <p:cNvGrpSpPr/>
          <p:nvPr/>
        </p:nvGrpSpPr>
        <p:grpSpPr>
          <a:xfrm>
            <a:off x="4024302" y="3349795"/>
            <a:ext cx="711484" cy="676302"/>
            <a:chOff x="7631424" y="21459402"/>
            <a:chExt cx="1062064" cy="959386"/>
          </a:xfrm>
        </p:grpSpPr>
        <p:sp>
          <p:nvSpPr>
            <p:cNvPr id="101" name="Oval 47"/>
            <p:cNvSpPr/>
            <p:nvPr/>
          </p:nvSpPr>
          <p:spPr>
            <a:xfrm>
              <a:off x="7631424" y="21459402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Oval 48"/>
            <p:cNvSpPr/>
            <p:nvPr/>
          </p:nvSpPr>
          <p:spPr>
            <a:xfrm>
              <a:off x="8072638" y="21808527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Oval 49"/>
            <p:cNvSpPr/>
            <p:nvPr/>
          </p:nvSpPr>
          <p:spPr>
            <a:xfrm>
              <a:off x="7754415" y="21911942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cxnSp>
        <p:nvCxnSpPr>
          <p:cNvPr id="104" name="Straight Arrow Connector 17"/>
          <p:cNvCxnSpPr/>
          <p:nvPr/>
        </p:nvCxnSpPr>
        <p:spPr>
          <a:xfrm flipV="1">
            <a:off x="1584817" y="1046064"/>
            <a:ext cx="3079728" cy="721695"/>
          </a:xfrm>
          <a:prstGeom prst="straightConnector1">
            <a:avLst/>
          </a:prstGeom>
          <a:noFill/>
          <a:ln w="76200" cap="flat" cmpd="sng" algn="ctr">
            <a:solidFill>
              <a:srgbClr val="00B05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5" name="Straight Arrow Connector 18"/>
          <p:cNvCxnSpPr/>
          <p:nvPr/>
        </p:nvCxnSpPr>
        <p:spPr>
          <a:xfrm flipV="1">
            <a:off x="2216828" y="1460344"/>
            <a:ext cx="2573190" cy="709643"/>
          </a:xfrm>
          <a:prstGeom prst="straightConnector1">
            <a:avLst/>
          </a:prstGeom>
          <a:noFill/>
          <a:ln w="76200" cap="flat" cmpd="sng" algn="ctr">
            <a:solidFill>
              <a:srgbClr val="FFC00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6" name="Straight Arrow Connector 19"/>
          <p:cNvCxnSpPr/>
          <p:nvPr/>
        </p:nvCxnSpPr>
        <p:spPr>
          <a:xfrm flipH="1">
            <a:off x="4813872" y="1600250"/>
            <a:ext cx="1239302" cy="1903686"/>
          </a:xfrm>
          <a:prstGeom prst="straightConnector1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7" name="Straight Arrow Connector 20"/>
          <p:cNvCxnSpPr/>
          <p:nvPr/>
        </p:nvCxnSpPr>
        <p:spPr>
          <a:xfrm flipH="1">
            <a:off x="4388561" y="1624156"/>
            <a:ext cx="869084" cy="1639054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08" name="Straight Arrow Connector 21"/>
          <p:cNvCxnSpPr/>
          <p:nvPr/>
        </p:nvCxnSpPr>
        <p:spPr>
          <a:xfrm>
            <a:off x="1333357" y="2761385"/>
            <a:ext cx="2448453" cy="956420"/>
          </a:xfrm>
          <a:prstGeom prst="straightConnector1">
            <a:avLst/>
          </a:prstGeom>
          <a:noFill/>
          <a:ln w="762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09" name="Google Shape;96;p4"/>
          <p:cNvSpPr txBox="1"/>
          <p:nvPr/>
        </p:nvSpPr>
        <p:spPr>
          <a:xfrm>
            <a:off x="1772936" y="960724"/>
            <a:ext cx="2222390" cy="434188"/>
          </a:xfrm>
          <a:prstGeom prst="rect">
            <a:avLst/>
          </a:prstGeom>
          <a:solidFill>
            <a:srgbClr val="00B050">
              <a:alpha val="80000"/>
            </a:srgbClr>
          </a:solidFill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 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96;p4"/>
          <p:cNvSpPr txBox="1"/>
          <p:nvPr/>
        </p:nvSpPr>
        <p:spPr>
          <a:xfrm>
            <a:off x="2456832" y="1756663"/>
            <a:ext cx="2098457" cy="434188"/>
          </a:xfrm>
          <a:prstGeom prst="rect">
            <a:avLst/>
          </a:prstGeom>
          <a:solidFill>
            <a:srgbClr val="FFC000">
              <a:alpha val="80000"/>
            </a:srgbClr>
          </a:solidFill>
          <a:ln w="38100">
            <a:solidFill>
              <a:srgbClr val="FFC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</a:t>
            </a:r>
            <a:r>
              <a:rPr lang="en-US" sz="2000" b="1" kern="0" baseline="-25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96;p4"/>
          <p:cNvSpPr txBox="1"/>
          <p:nvPr/>
        </p:nvSpPr>
        <p:spPr>
          <a:xfrm>
            <a:off x="4568215" y="3714833"/>
            <a:ext cx="640862" cy="542742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sz="4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96;p4"/>
          <p:cNvSpPr txBox="1"/>
          <p:nvPr/>
        </p:nvSpPr>
        <p:spPr>
          <a:xfrm>
            <a:off x="2263487" y="2518546"/>
            <a:ext cx="2067121" cy="434188"/>
          </a:xfrm>
          <a:prstGeom prst="rect">
            <a:avLst/>
          </a:prstGeom>
          <a:solidFill>
            <a:srgbClr val="00B0F0">
              <a:alpha val="80000"/>
            </a:srgbClr>
          </a:solidFill>
          <a:ln w="38100">
            <a:solidFill>
              <a:srgbClr val="00B0F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2H + 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96;p4"/>
          <p:cNvSpPr txBox="1"/>
          <p:nvPr/>
        </p:nvSpPr>
        <p:spPr>
          <a:xfrm>
            <a:off x="563628" y="3090562"/>
            <a:ext cx="2573623" cy="434188"/>
          </a:xfrm>
          <a:prstGeom prst="rect">
            <a:avLst/>
          </a:prstGeom>
          <a:solidFill>
            <a:srgbClr val="FF0000">
              <a:alpha val="80000"/>
            </a:srgbClr>
          </a:solidFill>
          <a:ln w="381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96;p4"/>
          <p:cNvSpPr txBox="1"/>
          <p:nvPr/>
        </p:nvSpPr>
        <p:spPr>
          <a:xfrm>
            <a:off x="4790018" y="1756663"/>
            <a:ext cx="1708860" cy="434188"/>
          </a:xfrm>
          <a:prstGeom prst="rect">
            <a:avLst/>
          </a:prstGeom>
          <a:solidFill>
            <a:srgbClr val="7030A0">
              <a:alpha val="80000"/>
            </a:srgbClr>
          </a:solidFill>
          <a:ln w="38100">
            <a:solidFill>
              <a:srgbClr val="7030A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2H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96;p4"/>
          <p:cNvSpPr txBox="1"/>
          <p:nvPr/>
        </p:nvSpPr>
        <p:spPr>
          <a:xfrm>
            <a:off x="4906880" y="2483152"/>
            <a:ext cx="2584387" cy="434188"/>
          </a:xfrm>
          <a:prstGeom prst="rect">
            <a:avLst/>
          </a:prstGeom>
          <a:solidFill>
            <a:srgbClr val="FF00FF">
              <a:alpha val="80000"/>
            </a:srgbClr>
          </a:solidFill>
          <a:ln w="38100">
            <a:solidFill>
              <a:srgbClr val="FF00FF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+ 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6" name="Straight Arrow Connector 31"/>
          <p:cNvCxnSpPr/>
          <p:nvPr/>
        </p:nvCxnSpPr>
        <p:spPr>
          <a:xfrm>
            <a:off x="6065748" y="1273897"/>
            <a:ext cx="1570189" cy="891860"/>
          </a:xfrm>
          <a:prstGeom prst="straightConnector1">
            <a:avLst/>
          </a:prstGeom>
          <a:noFill/>
          <a:ln w="76200" cap="flat" cmpd="sng" algn="ctr">
            <a:solidFill>
              <a:srgbClr val="996633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117" name="Straight Arrow Connector 32"/>
          <p:cNvCxnSpPr/>
          <p:nvPr/>
        </p:nvCxnSpPr>
        <p:spPr>
          <a:xfrm flipV="1">
            <a:off x="4937564" y="3051990"/>
            <a:ext cx="3012636" cy="767951"/>
          </a:xfrm>
          <a:prstGeom prst="straightConnector1">
            <a:avLst/>
          </a:prstGeom>
          <a:noFill/>
          <a:ln w="76200" cap="flat" cmpd="sng" algn="ctr">
            <a:solidFill>
              <a:srgbClr val="0070C0">
                <a:alpha val="80000"/>
              </a:srgbClr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18" name="Google Shape;96;p4"/>
          <p:cNvSpPr txBox="1"/>
          <p:nvPr/>
        </p:nvSpPr>
        <p:spPr>
          <a:xfrm>
            <a:off x="6363362" y="1177818"/>
            <a:ext cx="2362193" cy="434188"/>
          </a:xfrm>
          <a:prstGeom prst="rect">
            <a:avLst/>
          </a:prstGeom>
          <a:solidFill>
            <a:srgbClr val="996633">
              <a:alpha val="80000"/>
            </a:srgbClr>
          </a:solidFill>
          <a:ln w="38100">
            <a:solidFill>
              <a:srgbClr val="996633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baseline="30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2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9" name="Group 37"/>
          <p:cNvGrpSpPr/>
          <p:nvPr/>
        </p:nvGrpSpPr>
        <p:grpSpPr>
          <a:xfrm>
            <a:off x="7789212" y="2520005"/>
            <a:ext cx="940234" cy="676302"/>
            <a:chOff x="13039803" y="21447289"/>
            <a:chExt cx="1403530" cy="959386"/>
          </a:xfrm>
        </p:grpSpPr>
        <p:sp>
          <p:nvSpPr>
            <p:cNvPr id="120" name="Oval 38"/>
            <p:cNvSpPr/>
            <p:nvPr/>
          </p:nvSpPr>
          <p:spPr>
            <a:xfrm>
              <a:off x="13381269" y="21447289"/>
              <a:ext cx="1062064" cy="959386"/>
            </a:xfrm>
            <a:prstGeom prst="ellipse">
              <a:avLst/>
            </a:prstGeom>
            <a:solidFill>
              <a:srgbClr val="BBE0E3">
                <a:alpha val="8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Oval 39"/>
            <p:cNvSpPr/>
            <p:nvPr/>
          </p:nvSpPr>
          <p:spPr>
            <a:xfrm>
              <a:off x="13822483" y="21796414"/>
              <a:ext cx="219360" cy="266056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Oval 40"/>
            <p:cNvSpPr/>
            <p:nvPr/>
          </p:nvSpPr>
          <p:spPr>
            <a:xfrm>
              <a:off x="13039803" y="21899829"/>
              <a:ext cx="80469" cy="95158"/>
            </a:xfrm>
            <a:prstGeom prst="ellipse">
              <a:avLst/>
            </a:prstGeom>
            <a:solidFill>
              <a:srgbClr val="000000"/>
            </a:solidFill>
            <a:ln w="762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3" name="Google Shape;96;p4"/>
          <p:cNvSpPr txBox="1"/>
          <p:nvPr/>
        </p:nvSpPr>
        <p:spPr>
          <a:xfrm>
            <a:off x="322603" y="890618"/>
            <a:ext cx="1087884" cy="615523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kern="0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(X)</a:t>
            </a:r>
            <a:endParaRPr sz="48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Rectangle 74"/>
          <p:cNvSpPr/>
          <p:nvPr/>
        </p:nvSpPr>
        <p:spPr>
          <a:xfrm>
            <a:off x="730602" y="1801353"/>
            <a:ext cx="1470036" cy="918782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25" name="Straight Connector 75"/>
          <p:cNvCxnSpPr/>
          <p:nvPr/>
        </p:nvCxnSpPr>
        <p:spPr>
          <a:xfrm>
            <a:off x="938966" y="2610874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6" name="Straight Connector 76"/>
          <p:cNvCxnSpPr/>
          <p:nvPr/>
        </p:nvCxnSpPr>
        <p:spPr>
          <a:xfrm>
            <a:off x="938966" y="2448633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7" name="Straight Connector 77"/>
          <p:cNvCxnSpPr/>
          <p:nvPr/>
        </p:nvCxnSpPr>
        <p:spPr>
          <a:xfrm>
            <a:off x="938966" y="2302950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8" name="Straight Connector 78"/>
          <p:cNvCxnSpPr/>
          <p:nvPr/>
        </p:nvCxnSpPr>
        <p:spPr>
          <a:xfrm>
            <a:off x="940132" y="2167201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9" name="Straight Connector 79"/>
          <p:cNvCxnSpPr/>
          <p:nvPr/>
        </p:nvCxnSpPr>
        <p:spPr>
          <a:xfrm>
            <a:off x="938498" y="2021517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0" name="Straight Connector 80"/>
          <p:cNvCxnSpPr/>
          <p:nvPr/>
        </p:nvCxnSpPr>
        <p:spPr>
          <a:xfrm>
            <a:off x="938966" y="1915563"/>
            <a:ext cx="80362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1" name="Up Arrow 81"/>
          <p:cNvSpPr/>
          <p:nvPr/>
        </p:nvSpPr>
        <p:spPr>
          <a:xfrm>
            <a:off x="972161" y="2465191"/>
            <a:ext cx="33320" cy="14127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2" name="Up Arrow 82"/>
          <p:cNvSpPr/>
          <p:nvPr/>
        </p:nvSpPr>
        <p:spPr>
          <a:xfrm>
            <a:off x="1120824" y="2314258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Up Arrow 83"/>
          <p:cNvSpPr/>
          <p:nvPr/>
        </p:nvSpPr>
        <p:spPr>
          <a:xfrm>
            <a:off x="1428529" y="2031450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4" name="Up Arrow 84"/>
          <p:cNvSpPr/>
          <p:nvPr/>
        </p:nvSpPr>
        <p:spPr>
          <a:xfrm>
            <a:off x="1583704" y="1923842"/>
            <a:ext cx="33320" cy="893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5" name="Up Arrow 85"/>
          <p:cNvSpPr/>
          <p:nvPr/>
        </p:nvSpPr>
        <p:spPr>
          <a:xfrm>
            <a:off x="1253756" y="2183647"/>
            <a:ext cx="33320" cy="1159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6" name="Up Arrow 86"/>
          <p:cNvSpPr>
            <a:spLocks noChangeAspect="1"/>
          </p:cNvSpPr>
          <p:nvPr/>
        </p:nvSpPr>
        <p:spPr>
          <a:xfrm rot="10800000">
            <a:off x="1187218" y="2319228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7" name="Up Arrow 87"/>
          <p:cNvSpPr/>
          <p:nvPr/>
        </p:nvSpPr>
        <p:spPr>
          <a:xfrm rot="10800000">
            <a:off x="1029328" y="2463535"/>
            <a:ext cx="33320" cy="14127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8" name="Up Arrow 88"/>
          <p:cNvSpPr/>
          <p:nvPr/>
        </p:nvSpPr>
        <p:spPr>
          <a:xfrm rot="10800000">
            <a:off x="1645933" y="1921629"/>
            <a:ext cx="33320" cy="89393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9" name="Up Arrow 89"/>
          <p:cNvSpPr/>
          <p:nvPr/>
        </p:nvSpPr>
        <p:spPr>
          <a:xfrm rot="10800000">
            <a:off x="1489940" y="2029064"/>
            <a:ext cx="33320" cy="127471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0" name="Up Arrow 90"/>
          <p:cNvSpPr/>
          <p:nvPr/>
        </p:nvSpPr>
        <p:spPr>
          <a:xfrm rot="10800000">
            <a:off x="1316455" y="2183647"/>
            <a:ext cx="37848" cy="115992"/>
          </a:xfrm>
          <a:prstGeom prst="upArrow">
            <a:avLst/>
          </a:prstGeom>
          <a:gradFill flip="none" rotWithShape="1">
            <a:gsLst>
              <a:gs pos="0">
                <a:srgbClr val="1F497D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1F497D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1F497D">
                  <a:lumMod val="40000"/>
                  <a:lumOff val="60000"/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1" name="TextBox 92"/>
          <p:cNvSpPr txBox="1"/>
          <p:nvPr/>
        </p:nvSpPr>
        <p:spPr>
          <a:xfrm>
            <a:off x="1745381" y="2518671"/>
            <a:ext cx="450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0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TextBox 93"/>
          <p:cNvSpPr txBox="1"/>
          <p:nvPr/>
        </p:nvSpPr>
        <p:spPr>
          <a:xfrm>
            <a:off x="1743761" y="2357796"/>
            <a:ext cx="484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1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" name="TextBox 94"/>
          <p:cNvSpPr txBox="1"/>
          <p:nvPr/>
        </p:nvSpPr>
        <p:spPr>
          <a:xfrm>
            <a:off x="1742140" y="2212113"/>
            <a:ext cx="453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2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TextBox 95"/>
          <p:cNvSpPr txBox="1"/>
          <p:nvPr/>
        </p:nvSpPr>
        <p:spPr>
          <a:xfrm>
            <a:off x="1740520" y="2081399"/>
            <a:ext cx="488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3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TextBox 96"/>
          <p:cNvSpPr txBox="1"/>
          <p:nvPr/>
        </p:nvSpPr>
        <p:spPr>
          <a:xfrm>
            <a:off x="1738899" y="1925772"/>
            <a:ext cx="489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4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" name="TextBox 97"/>
          <p:cNvSpPr txBox="1"/>
          <p:nvPr/>
        </p:nvSpPr>
        <p:spPr>
          <a:xfrm>
            <a:off x="1738861" y="1832131"/>
            <a:ext cx="482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l-GR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ν</a:t>
            </a:r>
            <a:r>
              <a:rPr lang="en-US" sz="9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5</a:t>
            </a:r>
            <a:endParaRPr lang="en-US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" name="Right Arrow 98"/>
          <p:cNvSpPr/>
          <p:nvPr/>
        </p:nvSpPr>
        <p:spPr>
          <a:xfrm>
            <a:off x="1" y="2220119"/>
            <a:ext cx="994254" cy="783452"/>
          </a:xfrm>
          <a:prstGeom prst="rightArrow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  <a:alpha val="42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8" name="TextBox 99"/>
          <p:cNvSpPr txBox="1"/>
          <p:nvPr/>
        </p:nvSpPr>
        <p:spPr>
          <a:xfrm>
            <a:off x="-63876" y="2434451"/>
            <a:ext cx="1214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" name="Group 6"/>
          <p:cNvGrpSpPr/>
          <p:nvPr/>
        </p:nvGrpSpPr>
        <p:grpSpPr>
          <a:xfrm>
            <a:off x="118802" y="4337259"/>
            <a:ext cx="987974" cy="240882"/>
            <a:chOff x="301376" y="4347451"/>
            <a:chExt cx="804786" cy="135749"/>
          </a:xfrm>
        </p:grpSpPr>
        <p:cxnSp>
          <p:nvCxnSpPr>
            <p:cNvPr id="150" name="Straight Connector 110"/>
            <p:cNvCxnSpPr/>
            <p:nvPr/>
          </p:nvCxnSpPr>
          <p:spPr>
            <a:xfrm>
              <a:off x="301376" y="4483200"/>
              <a:ext cx="8036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1" name="Straight Connector 111"/>
            <p:cNvCxnSpPr/>
            <p:nvPr/>
          </p:nvCxnSpPr>
          <p:spPr>
            <a:xfrm>
              <a:off x="302542" y="4347451"/>
              <a:ext cx="80362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52" name="Up Arrow 112"/>
            <p:cNvSpPr/>
            <p:nvPr/>
          </p:nvSpPr>
          <p:spPr>
            <a:xfrm>
              <a:off x="616166" y="4363897"/>
              <a:ext cx="33320" cy="115993"/>
            </a:xfrm>
            <a:prstGeom prst="upArrow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tint val="66000"/>
                    <a:satMod val="160000"/>
                  </a:srgbClr>
                </a:gs>
                <a:gs pos="50000">
                  <a:srgbClr val="1F497D">
                    <a:lumMod val="40000"/>
                    <a:lumOff val="60000"/>
                    <a:tint val="44500"/>
                    <a:satMod val="160000"/>
                  </a:srgbClr>
                </a:gs>
                <a:gs pos="100000">
                  <a:srgbClr val="1F497D">
                    <a:lumMod val="40000"/>
                    <a:lumOff val="60000"/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3" name="Up Arrow 113"/>
            <p:cNvSpPr/>
            <p:nvPr/>
          </p:nvSpPr>
          <p:spPr>
            <a:xfrm rot="10800000">
              <a:off x="678865" y="4363897"/>
              <a:ext cx="37848" cy="115992"/>
            </a:xfrm>
            <a:prstGeom prst="upArrow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tint val="66000"/>
                    <a:satMod val="160000"/>
                  </a:srgbClr>
                </a:gs>
                <a:gs pos="50000">
                  <a:srgbClr val="1F497D">
                    <a:lumMod val="40000"/>
                    <a:lumOff val="60000"/>
                    <a:tint val="44500"/>
                    <a:satMod val="160000"/>
                  </a:srgbClr>
                </a:gs>
                <a:gs pos="100000">
                  <a:srgbClr val="1F497D">
                    <a:lumMod val="40000"/>
                    <a:lumOff val="60000"/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54" name="Google Shape;96;p4"/>
          <p:cNvSpPr txBox="1"/>
          <p:nvPr/>
        </p:nvSpPr>
        <p:spPr>
          <a:xfrm>
            <a:off x="1199832" y="4187877"/>
            <a:ext cx="2824470" cy="492412"/>
          </a:xfrm>
          <a:prstGeom prst="rect">
            <a:avLst/>
          </a:prstGeom>
          <a:solidFill>
            <a:srgbClr val="003399">
              <a:alpha val="80000"/>
            </a:srgbClr>
          </a:solidFill>
          <a:ln w="38100">
            <a:solidFill>
              <a:srgbClr val="003399">
                <a:alpha val="80000"/>
              </a:srgb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l-GR" sz="2000" b="1" kern="0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ν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</a:t>
            </a:r>
            <a:r>
              <a:rPr lang="en-US" sz="2000" b="1" kern="0" baseline="-25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l-GR" sz="2000" b="1" kern="0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  <a:sym typeface="Times New Roman"/>
              </a:rPr>
              <a:t>ν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±1)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96;p4"/>
          <p:cNvSpPr txBox="1"/>
          <p:nvPr/>
        </p:nvSpPr>
        <p:spPr>
          <a:xfrm>
            <a:off x="4989481" y="3444485"/>
            <a:ext cx="2033992" cy="434188"/>
          </a:xfrm>
          <a:prstGeom prst="rect">
            <a:avLst/>
          </a:prstGeom>
          <a:solidFill>
            <a:srgbClr val="0070C0">
              <a:alpha val="80000"/>
            </a:srgbClr>
          </a:solidFill>
          <a:ln w="38100">
            <a:solidFill>
              <a:srgbClr val="0070C0">
                <a:alpha val="80000"/>
              </a:srgb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-25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e </a:t>
            </a:r>
            <a:r>
              <a:rPr lang="en-US" sz="20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000" b="1" kern="0" baseline="30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+ 2e</a:t>
            </a:r>
            <a:endParaRPr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08;p4"/>
          <p:cNvSpPr/>
          <p:nvPr/>
        </p:nvSpPr>
        <p:spPr>
          <a:xfrm rot="11853743">
            <a:off x="621497" y="2416595"/>
            <a:ext cx="611402" cy="185754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6D7A8">
              <a:alpha val="337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TextBox 123"/>
          <p:cNvSpPr txBox="1"/>
          <p:nvPr/>
        </p:nvSpPr>
        <p:spPr>
          <a:xfrm>
            <a:off x="7059183" y="3702345"/>
            <a:ext cx="1970034" cy="1169551"/>
          </a:xfrm>
          <a:prstGeom prst="rect">
            <a:avLst/>
          </a:prstGeom>
          <a:solidFill>
            <a:srgbClr val="DDD9C3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   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=0.2÷30eV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=10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19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=10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8" name="TextBox 124"/>
          <p:cNvSpPr txBox="1"/>
          <p:nvPr/>
        </p:nvSpPr>
        <p:spPr>
          <a:xfrm>
            <a:off x="7101187" y="3418907"/>
            <a:ext cx="190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Plasma parameters: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TextBox 125"/>
          <p:cNvSpPr txBox="1"/>
          <p:nvPr/>
        </p:nvSpPr>
        <p:spPr>
          <a:xfrm>
            <a:off x="5186806" y="4384811"/>
            <a:ext cx="1749065" cy="307777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AMJUEL, H2VIBR</a:t>
            </a:r>
            <a:endParaRPr kumimoji="0" lang="en-US" sz="14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" name="TextBox 126"/>
          <p:cNvSpPr txBox="1"/>
          <p:nvPr/>
        </p:nvSpPr>
        <p:spPr>
          <a:xfrm>
            <a:off x="5092806" y="4104832"/>
            <a:ext cx="190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Databases:</a:t>
            </a:r>
            <a:endParaRPr lang="en-US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21;p4"/>
          <p:cNvSpPr txBox="1"/>
          <p:nvPr/>
        </p:nvSpPr>
        <p:spPr>
          <a:xfrm>
            <a:off x="8248534" y="4344898"/>
            <a:ext cx="814601" cy="344779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sz="105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05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22;p4"/>
          <p:cNvSpPr txBox="1"/>
          <p:nvPr/>
        </p:nvSpPr>
        <p:spPr>
          <a:xfrm>
            <a:off x="8248533" y="3986204"/>
            <a:ext cx="477021" cy="344779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n-US" sz="105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JET</a:t>
            </a:r>
            <a:endParaRPr sz="11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46;p16"/>
          <p:cNvSpPr txBox="1">
            <a:spLocks/>
          </p:cNvSpPr>
          <p:nvPr/>
        </p:nvSpPr>
        <p:spPr>
          <a:xfrm>
            <a:off x="118802" y="64073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CRM FOR MOLECULES 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vibral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resolution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4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47" y="2911458"/>
            <a:ext cx="2416340" cy="191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33" y="636747"/>
            <a:ext cx="7496735" cy="2244429"/>
          </a:xfrm>
          <a:prstGeom prst="rect">
            <a:avLst/>
          </a:prstGeom>
        </p:spPr>
      </p:pic>
      <p:sp>
        <p:nvSpPr>
          <p:cNvPr id="43" name="Google Shape;94;p4"/>
          <p:cNvSpPr/>
          <p:nvPr/>
        </p:nvSpPr>
        <p:spPr>
          <a:xfrm>
            <a:off x="4721429" y="3548342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89;p4"/>
          <p:cNvSpPr/>
          <p:nvPr/>
        </p:nvSpPr>
        <p:spPr>
          <a:xfrm>
            <a:off x="4892696" y="3640843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91136" y="3555504"/>
            <a:ext cx="1986369" cy="569179"/>
            <a:chOff x="2614246" y="2270176"/>
            <a:chExt cx="2203940" cy="613709"/>
          </a:xfrm>
        </p:grpSpPr>
        <p:sp>
          <p:nvSpPr>
            <p:cNvPr id="25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637" y="2911458"/>
            <a:ext cx="5006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low temperature </a:t>
            </a:r>
            <a:r>
              <a:rPr lang="en-US" sz="1600" dirty="0">
                <a:solidFill>
                  <a:schemeClr val="dk1"/>
                </a:solidFill>
              </a:rPr>
              <a:t>(T &lt; 2eV)   leading reaction chains:  </a:t>
            </a:r>
            <a:endParaRPr lang="en-US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  <p:sp>
        <p:nvSpPr>
          <p:cNvPr id="17" name="Google Shape;93;p4"/>
          <p:cNvSpPr txBox="1"/>
          <p:nvPr/>
        </p:nvSpPr>
        <p:spPr>
          <a:xfrm>
            <a:off x="2847309" y="3623802"/>
            <a:ext cx="720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H+H</a:t>
            </a:r>
            <a:r>
              <a:rPr lang="en-US" sz="1600" b="0" i="0" u="none" strike="noStrike" cap="none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3" name="Google Shape;108;p4"/>
          <p:cNvSpPr txBox="1"/>
          <p:nvPr/>
        </p:nvSpPr>
        <p:spPr>
          <a:xfrm>
            <a:off x="168150" y="3693546"/>
            <a:ext cx="2365266" cy="1015632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MAR/MAD competition at very low temperature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98;p4"/>
          <p:cNvSpPr/>
          <p:nvPr/>
        </p:nvSpPr>
        <p:spPr>
          <a:xfrm>
            <a:off x="4379482" y="3703141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07;p4"/>
          <p:cNvSpPr txBox="1"/>
          <p:nvPr/>
        </p:nvSpPr>
        <p:spPr>
          <a:xfrm>
            <a:off x="4336127" y="3611045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94;p4"/>
          <p:cNvSpPr/>
          <p:nvPr/>
        </p:nvSpPr>
        <p:spPr>
          <a:xfrm>
            <a:off x="4714267" y="4210108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89;p4"/>
          <p:cNvSpPr/>
          <p:nvPr/>
        </p:nvSpPr>
        <p:spPr>
          <a:xfrm>
            <a:off x="4885534" y="4302609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683974" y="4217270"/>
            <a:ext cx="1986369" cy="569179"/>
            <a:chOff x="2614246" y="2270176"/>
            <a:chExt cx="2203940" cy="613709"/>
          </a:xfrm>
        </p:grpSpPr>
        <p:sp>
          <p:nvSpPr>
            <p:cNvPr id="48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98;p4"/>
          <p:cNvSpPr/>
          <p:nvPr/>
        </p:nvSpPr>
        <p:spPr>
          <a:xfrm>
            <a:off x="4372320" y="4364907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107;p4"/>
          <p:cNvSpPr txBox="1"/>
          <p:nvPr/>
        </p:nvSpPr>
        <p:spPr>
          <a:xfrm>
            <a:off x="4328965" y="4272811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9;p4"/>
          <p:cNvSpPr txBox="1"/>
          <p:nvPr/>
        </p:nvSpPr>
        <p:spPr>
          <a:xfrm>
            <a:off x="2815451" y="4119228"/>
            <a:ext cx="720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+H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H+H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" name="Google Shape;85;p4"/>
          <p:cNvSpPr/>
          <p:nvPr/>
        </p:nvSpPr>
        <p:spPr>
          <a:xfrm>
            <a:off x="7144241" y="921640"/>
            <a:ext cx="344724" cy="3545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86;p4"/>
          <p:cNvCxnSpPr>
            <a:stCxn id="11" idx="1"/>
          </p:cNvCxnSpPr>
          <p:nvPr/>
        </p:nvCxnSpPr>
        <p:spPr>
          <a:xfrm flipH="1">
            <a:off x="6707798" y="1098927"/>
            <a:ext cx="436443" cy="2301042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103;p4"/>
          <p:cNvSpPr/>
          <p:nvPr/>
        </p:nvSpPr>
        <p:spPr>
          <a:xfrm rot="3946898">
            <a:off x="6621361" y="3347109"/>
            <a:ext cx="467853" cy="55718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FF">
              <a:alpha val="274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104;p4"/>
          <p:cNvSpPr/>
          <p:nvPr/>
        </p:nvSpPr>
        <p:spPr>
          <a:xfrm rot="3985040">
            <a:off x="6852674" y="3690865"/>
            <a:ext cx="498292" cy="105028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868CF">
              <a:alpha val="33333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21;p4"/>
          <p:cNvSpPr txBox="1"/>
          <p:nvPr/>
        </p:nvSpPr>
        <p:spPr>
          <a:xfrm>
            <a:off x="545600" y="1471822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86;p4"/>
          <p:cNvCxnSpPr/>
          <p:nvPr/>
        </p:nvCxnSpPr>
        <p:spPr>
          <a:xfrm>
            <a:off x="7475809" y="1249896"/>
            <a:ext cx="1574059" cy="1855113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146;p16"/>
          <p:cNvSpPr txBox="1">
            <a:spLocks noGrp="1"/>
          </p:cNvSpPr>
          <p:nvPr>
            <p:ph type="title"/>
          </p:nvPr>
        </p:nvSpPr>
        <p:spPr>
          <a:xfrm>
            <a:off x="131989" y="65757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3399"/>
              </a:buClr>
              <a:buSzPts val="2800"/>
            </a:pPr>
            <a:r>
              <a:rPr lang="en-US" sz="2800" dirty="0" smtClean="0">
                <a:solidFill>
                  <a:srgbClr val="C00000"/>
                </a:solidFill>
              </a:rPr>
              <a:t>CRM FOR MOLECULES: leading reactions</a:t>
            </a:r>
            <a:endParaRPr lang="en-US" sz="2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39" y="2715766"/>
            <a:ext cx="2493582" cy="19152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9" y="2776966"/>
            <a:ext cx="2534400" cy="1915200"/>
          </a:xfrm>
          <a:prstGeom prst="rect">
            <a:avLst/>
          </a:prstGeom>
        </p:spPr>
      </p:pic>
      <p:pic>
        <p:nvPicPr>
          <p:cNvPr id="15" name="Google Shape;175;p14"/>
          <p:cNvPicPr preferRelativeResize="0"/>
          <p:nvPr/>
        </p:nvPicPr>
        <p:blipFill rotWithShape="1">
          <a:blip r:embed="rId5">
            <a:alphaModFix/>
          </a:blip>
          <a:srcRect t="13459" b="33196"/>
          <a:stretch/>
        </p:blipFill>
        <p:spPr>
          <a:xfrm>
            <a:off x="111538" y="630001"/>
            <a:ext cx="5752944" cy="1869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Straight Connector 17"/>
          <p:cNvCxnSpPr/>
          <p:nvPr/>
        </p:nvCxnSpPr>
        <p:spPr>
          <a:xfrm flipV="1">
            <a:off x="927826" y="2807411"/>
            <a:ext cx="2111924" cy="1441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27826" y="4476510"/>
            <a:ext cx="2499798" cy="138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Google Shape;45;p4"/>
          <p:cNvSpPr/>
          <p:nvPr/>
        </p:nvSpPr>
        <p:spPr>
          <a:xfrm>
            <a:off x="921249" y="4235304"/>
            <a:ext cx="480218" cy="24141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80;p14"/>
          <p:cNvSpPr txBox="1"/>
          <p:nvPr/>
        </p:nvSpPr>
        <p:spPr>
          <a:xfrm>
            <a:off x="5437968" y="3211721"/>
            <a:ext cx="3605159" cy="923289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Larger molecular density (factor</a:t>
            </a:r>
            <a:r>
              <a:rPr lang="en-DE" sz="1800" b="1" i="0" u="none" strike="noStrike" cap="none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≃</a:t>
            </a:r>
            <a:r>
              <a:rPr lang="en-US" sz="1800" b="1" i="0" u="none" strike="noStrike" cap="none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Arial"/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∸3</a:t>
            </a: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along the </a:t>
            </a:r>
            <a:r>
              <a:rPr lang="en-GB" sz="18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separatrix</a:t>
            </a: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-GB" sz="18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vibr</a:t>
            </a:r>
            <a:r>
              <a:rPr lang="en-GB" sz="1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resolution.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81;p14"/>
          <p:cNvSpPr txBox="1"/>
          <p:nvPr/>
        </p:nvSpPr>
        <p:spPr>
          <a:xfrm>
            <a:off x="6515852" y="1536774"/>
            <a:ext cx="1869387" cy="401034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AMJUEL: unresolved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83;p14"/>
          <p:cNvSpPr txBox="1"/>
          <p:nvPr/>
        </p:nvSpPr>
        <p:spPr>
          <a:xfrm>
            <a:off x="6515852" y="560282"/>
            <a:ext cx="1615084" cy="40103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H2VIBR: resolved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85;p14"/>
          <p:cNvCxnSpPr/>
          <p:nvPr/>
        </p:nvCxnSpPr>
        <p:spPr>
          <a:xfrm flipH="1">
            <a:off x="5520206" y="757448"/>
            <a:ext cx="995647" cy="29646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oogle Shape;185;p14"/>
          <p:cNvCxnSpPr>
            <a:stCxn id="16" idx="1"/>
          </p:cNvCxnSpPr>
          <p:nvPr/>
        </p:nvCxnSpPr>
        <p:spPr>
          <a:xfrm flipH="1" flipV="1">
            <a:off x="5148065" y="1320304"/>
            <a:ext cx="1367787" cy="416987"/>
          </a:xfrm>
          <a:prstGeom prst="straightConnector1">
            <a:avLst/>
          </a:prstGeom>
          <a:ln>
            <a:solidFill>
              <a:srgbClr val="0070C0"/>
            </a:solidFill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Google Shape;184;p14"/>
          <p:cNvSpPr/>
          <p:nvPr/>
        </p:nvSpPr>
        <p:spPr>
          <a:xfrm>
            <a:off x="5355121" y="705842"/>
            <a:ext cx="165694" cy="667729"/>
          </a:xfrm>
          <a:prstGeom prst="rightBracket">
            <a:avLst>
              <a:gd name="adj" fmla="val 8333"/>
            </a:avLst>
          </a:prstGeom>
          <a:ln>
            <a:solidFill>
              <a:schemeClr val="bg1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07504" y="-74439"/>
            <a:ext cx="8231742" cy="640303"/>
          </a:xfrm>
        </p:spPr>
        <p:txBody>
          <a:bodyPr>
            <a:normAutofit fontScale="90000"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Resolved vs. unresolved on </a:t>
            </a:r>
            <a:r>
              <a:rPr lang="en-IE" sz="2400" dirty="0" err="1" smtClean="0">
                <a:solidFill>
                  <a:srgbClr val="C00000"/>
                </a:solidFill>
              </a:rPr>
              <a:t>vibrostates</a:t>
            </a:r>
            <a:r>
              <a:rPr lang="en-IE" sz="2400" dirty="0" smtClean="0">
                <a:solidFill>
                  <a:srgbClr val="C00000"/>
                </a:solidFill>
              </a:rPr>
              <a:t> CRM in EIRENE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987574"/>
            <a:ext cx="6192688" cy="1440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b="1" dirty="0" smtClean="0"/>
              <a:t>New (or updated) modelling tools 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3600" b="1" dirty="0" smtClean="0">
                <a:solidFill>
                  <a:srgbClr val="0070C0"/>
                </a:solidFill>
              </a:rPr>
              <a:t> Ploutos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3600" b="1" dirty="0" smtClean="0">
                <a:solidFill>
                  <a:srgbClr val="0070C0"/>
                </a:solidFill>
              </a:rPr>
              <a:t> ModCR</a:t>
            </a:r>
          </a:p>
          <a:p>
            <a:pPr marL="0" indent="0" algn="ctr">
              <a:buNone/>
            </a:pPr>
            <a:endParaRPr lang="en-GB" sz="3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043608" y="3219822"/>
            <a:ext cx="7175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Special thanks to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ADAS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M.O’Mullane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for constant support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YACORA developers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U.Fanz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D.Wunderlich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MCCC developers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D.V.Fursa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al.) for providing the database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0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CRM tools development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eba83e5d7_0_130"/>
          <p:cNvSpPr txBox="1"/>
          <p:nvPr/>
        </p:nvSpPr>
        <p:spPr>
          <a:xfrm>
            <a:off x="19108" y="-26288"/>
            <a:ext cx="79761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Standalone CRM Ploutos: what is inside?..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374" y="926899"/>
            <a:ext cx="8934114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CRM solver (transport excluded, pure A&amp;M side of the problem) with extensive features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Stationary and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non-stationary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solution (assuming velocity and plasma pars)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Any specie can be treated as “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Reservoir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“Spectral analysis”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eigenvalue approach (which reactions are most important?)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vary the plasma parameters, solver settings, reactions, etc.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Plotting, solver results visualisation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Useful for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ast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consistency checks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trivial analysis while constructing the CRMs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for physics analysis in case one follows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established routines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reaction tables interconnected with the solver and plotting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Optimised for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consistency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checks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trivial analysis while constructing the CRMs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Input/output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various formats (new: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JSON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including directly for EIRENE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things are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highlighted,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information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detail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user.</a:t>
            </a:r>
            <a:endParaRPr lang="en-GB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is </a:t>
            </a:r>
            <a:r>
              <a:rPr lang="en-GB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grouped by the reactions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(even if 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sources).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tandard </a:t>
            </a:r>
            <a:r>
              <a:rPr lang="en-GB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custom </a:t>
            </a:r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configurations</a:t>
            </a:r>
          </a:p>
          <a:p>
            <a:endParaRPr lang="en-GB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374" y="527229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Earlier known as “HydKin”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7812360" y="3596411"/>
            <a:ext cx="1224136" cy="830997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of web-based</a:t>
            </a:r>
          </a:p>
          <a:p>
            <a:r>
              <a:rPr lang="en-GB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Interface!</a:t>
            </a:r>
          </a:p>
        </p:txBody>
      </p:sp>
      <p:sp>
        <p:nvSpPr>
          <p:cNvPr id="7" name="Geschweifte Klammer rechts 6"/>
          <p:cNvSpPr/>
          <p:nvPr/>
        </p:nvSpPr>
        <p:spPr>
          <a:xfrm>
            <a:off x="7524328" y="3435846"/>
            <a:ext cx="288032" cy="1152128"/>
          </a:xfrm>
          <a:prstGeom prst="rightBrace">
            <a:avLst>
              <a:gd name="adj1" fmla="val 37865"/>
              <a:gd name="adj2" fmla="val 50000"/>
            </a:avLst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79512" y="11240"/>
            <a:ext cx="74235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PLOUTOS – (H</a:t>
            </a:r>
            <a:r>
              <a:rPr lang="en-GB" sz="2800" b="1" i="0" u="none" strike="noStrike" cap="none" baseline="-250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2022/23 case)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" y="534420"/>
            <a:ext cx="7180654" cy="42695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73237"/>
            <a:ext cx="3732531" cy="36850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812360" y="966351"/>
            <a:ext cx="1080120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 to adjust table content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951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– improved CRMs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548205"/>
            <a:ext cx="871296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CRMs are essential part of MC transport codes including EIRENE</a:t>
            </a:r>
          </a:p>
          <a:p>
            <a:pPr marL="800100" lvl="1" indent="-342900">
              <a:buAutoNum type="arabicParenR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and A&amp;M sides of MC transport codes are NOT separable, however using the standalone PLOUTOS approach is often extremely useful</a:t>
            </a:r>
            <a:endParaRPr lang="en-GB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Gives insight into the A&amp;M physics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Allows more control, looking into details and straightforward answers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Particular valuable if standalone and external CRM would be just the same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Isotope (D vs. H) effect 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demonstrates the significance of </a:t>
            </a:r>
            <a:r>
              <a:rPr lang="en-GB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vibro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-resolved MCCC data </a:t>
            </a:r>
          </a:p>
          <a:p>
            <a:pPr lvl="1"/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CRM (ModCR) is concepted and under development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same model should be usable standalone and inside the EIRENE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PLOUTOS will keep and even strengthen its role as data pre-processor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 is aimed to provide flexible “border” between particles treated as MC species or variables characterising the internal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state </a:t>
            </a:r>
            <a:endParaRPr lang="en-GB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Opacity </a:t>
            </a:r>
            <a:r>
              <a: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other effects should be available in ModCR, but it is too early to talk about that at the current stage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tools (e.g. EIRENE input editor python-based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GUI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“AMJ4EIR”) are under development</a:t>
            </a:r>
          </a:p>
          <a:p>
            <a:pPr marL="342900" indent="-342900">
              <a:buFontTx/>
              <a:buAutoNum type="arabicParenR"/>
            </a:pP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02882"/>
            <a:ext cx="8606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details at </a:t>
            </a:r>
            <a:r>
              <a:rPr lang="en-GB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www.eirene.de</a:t>
            </a:r>
            <a:endParaRPr lang="en-GB" sz="16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ColRad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plans for 2023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50282"/>
            <a:ext cx="6912768" cy="41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24" y="5147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Collisional-Radiative Models (CRM)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42" name="Picture 2" descr="Grotrian scheme relating the lines in the Hydrogen spectrum to the atomic energy levels.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37518"/>
            <a:ext cx="3863848" cy="37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724" y="473378"/>
            <a:ext cx="391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Grotrian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diagram for atomic H (D, 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724" y="916757"/>
            <a:ext cx="869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Ry=13.6eV</a:t>
            </a:r>
            <a:endParaRPr lang="en-GB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262594" y="567155"/>
                <a:ext cx="4824536" cy="3051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Balance equations:</a:t>
                </a:r>
                <a:endParaRPr lang="en-GB" i="1" u="sng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𝑋𝐶𝐼𝑇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𝐼𝑍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𝑅𝐸𝐶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𝐸𝑋𝐶𝐼𝑇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. . .</m:t>
                    </m:r>
                  </m:oMath>
                </a14:m>
                <a:endParaRPr lang="en-GB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𝑅𝐸𝐶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. . .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 . . .</a:t>
                </a:r>
              </a:p>
              <a:p>
                <a:r>
                  <a:rPr lang="en-GB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k, l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… states can be fine-superfine </a:t>
                </a:r>
                <a:r>
                  <a:rPr lang="en-GB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resolved 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or, opposite, bundled into few quasi-</a:t>
                </a:r>
                <a:r>
                  <a:rPr lang="en-GB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metastables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(MS)</a:t>
                </a:r>
                <a:endParaRPr lang="en-GB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94" y="567155"/>
                <a:ext cx="4824536" cy="3051156"/>
              </a:xfrm>
              <a:prstGeom prst="rect">
                <a:avLst/>
              </a:prstGeom>
              <a:blipFill>
                <a:blip r:embed="rId3"/>
                <a:stretch>
                  <a:fillRect l="-2904" t="-2595" b="-1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580112" y="372387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4283968" y="3659475"/>
            <a:ext cx="4310795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CRM =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4205725" y="4157701"/>
                <a:ext cx="4938275" cy="687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Often</a:t>
                </a:r>
                <a:r>
                  <a:rPr lang="de-DE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de-DE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used</a:t>
                </a:r>
                <a:r>
                  <a:rPr lang="ru-RU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endParaRPr lang="en-GB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- </a:t>
                </a:r>
                <a:r>
                  <a:rPr lang="en-GB" dirty="0" smtClean="0">
                    <a:solidFill>
                      <a:srgbClr val="FF33CC"/>
                    </a:solidFill>
                  </a:rPr>
                  <a:t>effective</a:t>
                </a:r>
                <a:r>
                  <a:rPr lang="en-GB" dirty="0" smtClean="0"/>
                  <a:t> Maxwellian averaged rates</a:t>
                </a:r>
                <a:endParaRPr lang="en-GB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725" y="4157701"/>
                <a:ext cx="4938275" cy="687111"/>
              </a:xfrm>
              <a:prstGeom prst="rect">
                <a:avLst/>
              </a:prstGeom>
              <a:blipFill>
                <a:blip r:embed="rId4"/>
                <a:stretch>
                  <a:fillRect l="-1111" t="-4425" r="-247" b="-1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0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CRM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solvers available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107504" y="602747"/>
            <a:ext cx="5293629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CRM (technically) = reaction data + SOLVER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7856" y="1122888"/>
            <a:ext cx="859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Most solvers solve algebraic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system of equations</a:t>
            </a:r>
          </a:p>
          <a:p>
            <a:endParaRPr lang="en-GB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such cases the solver is much less valuable than the A&amp;M data collection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statement is underlined even by the developers of the very well established and mostly up-to-date YACORA model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CRM containing molecular species is even more complex, e.g. one needs to track more processes and more states (vibrational, rotational).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all the states as separate species demands enormous CPU and memory resources.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EIRENE pre-calculates rates for each volume cell. It also allows to pre-calculate values for various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ratios.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572000" y="2275016"/>
            <a:ext cx="281177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D.W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nderlich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U.Fantz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, 4(4),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97511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New CRM Solver for EIRENE concepted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45485" y="553669"/>
            <a:ext cx="77242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This CRM is aimed to precompute rate coefficients accounting for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all parametric dependences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(n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but also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…) in contrast with currently used polynomial fits (AMJUEL, …) + add a number of levels/processes not accounted for at this time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states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rovibrational states in molecular species) are to be tracked with a flexible a flexible control over this resolution (as separate specie or variable).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nonstationary solution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for balance equations should be the default one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     (with the stationary only as a useful option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solver should be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thus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usable standalone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 even in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various codes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A&amp;M data input 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 be readable and structured (for starters JSON, potentially also HDF5). It should be pre-processed mostly automatic and easily exchanged with other codes and tools. We need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for visualisation and testing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way to meet the exploding amounts of data from RMPS and CCC for molecules (with resolution by rovibrational states)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GNAMPP assists, but also reveals the challenges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839205" y="601528"/>
                <a:ext cx="1224135" cy="646331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𝑒𝑡𝑐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601528"/>
                <a:ext cx="12241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839205" y="1619923"/>
                <a:ext cx="1224135" cy="618439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1619923"/>
                <a:ext cx="1224135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839205" y="2412080"/>
                <a:ext cx="1224136" cy="584775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𝑾𝒉𝒚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𝒏𝒐𝒕</m:t>
                      </m:r>
                    </m:oMath>
                  </m:oMathPara>
                </a14:m>
                <a:endParaRPr lang="en-GB" sz="1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𝒂𝒍𝒔𝒐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𝑬𝑹𝑶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?..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2412080"/>
                <a:ext cx="122413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251520" y="4387314"/>
            <a:ext cx="87129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performance and reliability to be improved, but additional physics can be provided!</a:t>
            </a:r>
          </a:p>
        </p:txBody>
      </p:sp>
    </p:spTree>
    <p:extLst>
      <p:ext uri="{BB962C8B-B14F-4D97-AF65-F5344CB8AC3E}">
        <p14:creationId xmlns:p14="http://schemas.microsoft.com/office/powerpoint/2010/main" val="26373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154080" y="77400"/>
            <a:ext cx="8229240" cy="33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trike="noStrike" spc="-1" dirty="0" smtClean="0">
                <a:solidFill>
                  <a:srgbClr val="C00000"/>
                </a:solidFill>
                <a:latin typeface="Arial"/>
              </a:rPr>
              <a:t>Transport code variations and commons: CRMs</a:t>
            </a:r>
            <a:endParaRPr lang="en-US" sz="2800" b="1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154080" y="559379"/>
          <a:ext cx="888241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696">
                  <a:extLst>
                    <a:ext uri="{9D8B030D-6E8A-4147-A177-3AD203B41FA5}">
                      <a16:colId xmlns:a16="http://schemas.microsoft.com/office/drawing/2014/main" val="361106481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44498443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198603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Property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EIRENE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ERO,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ERO</a:t>
                      </a:r>
                      <a:r>
                        <a:rPr lang="en-GB" sz="1400" baseline="0" dirty="0" smtClean="0"/>
                        <a:t>2.0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56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initio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(iterations with fluid code, e.g. with B2.5 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“SOLPS-ITER”)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test-particle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approximation on a given plasma BG (e.g. from SOLPS)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16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Gyro-motion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Guiding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approximation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Full-resolved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detailed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3D wall elements, </a:t>
                      </a:r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sheath</a:t>
                      </a:r>
                      <a:endParaRPr lang="en-GB" sz="14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4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Plasma-wall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interaction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detailed locally, often </a:t>
                      </a:r>
                      <a:r>
                        <a:rPr lang="en-GB" sz="1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3D</a:t>
                      </a:r>
                      <a:endParaRPr lang="en-GB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detailed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3D,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sheath, etc.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2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PWI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 on plasma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also “advanced fluid neutrals”, “wall reservoirs” etc.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general </a:t>
                      </a:r>
                      <a:r>
                        <a:rPr lang="en-GB" sz="14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</a:p>
                    <a:p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(certain effects were introduced…)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67191"/>
                  </a:ext>
                </a:extLst>
              </a:tr>
            </a:tbl>
          </a:graphicData>
        </a:graphic>
      </p:graphicFrame>
      <p:sp>
        <p:nvSpPr>
          <p:cNvPr id="528" name="Textfeld 527"/>
          <p:cNvSpPr txBox="1"/>
          <p:nvPr/>
        </p:nvSpPr>
        <p:spPr>
          <a:xfrm>
            <a:off x="127549" y="2968231"/>
            <a:ext cx="8893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 approaches have clear advantages and range of appropriate tasks, both packages are highly demanded by ITER, EU-DEMO and other fusion-relevant devices! </a:t>
            </a:r>
          </a:p>
          <a:p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Moreover, they often support each other (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lasma BGs from various CFD-EIRENE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and tested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ERO)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subtasks for treatment of atomic and molecular processes in plasma are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very similar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Break-up of the molecular species in plasma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Ionisation and other processes affecting charge and energy, thus transport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spectroscopy for comparison with diagnostics</a:t>
            </a:r>
          </a:p>
        </p:txBody>
      </p:sp>
      <p:sp>
        <p:nvSpPr>
          <p:cNvPr id="530" name="Rechteck 529"/>
          <p:cNvSpPr/>
          <p:nvPr/>
        </p:nvSpPr>
        <p:spPr>
          <a:xfrm>
            <a:off x="6804248" y="4155926"/>
            <a:ext cx="208823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spc="-1" dirty="0" smtClean="0">
                <a:solidFill>
                  <a:srgbClr val="C00000"/>
                </a:solidFill>
                <a:latin typeface="Arial"/>
              </a:rPr>
              <a:t>Similar A</a:t>
            </a:r>
            <a:r>
              <a:rPr lang="en-GB" sz="1400" b="1" spc="-1" dirty="0" smtClean="0">
                <a:solidFill>
                  <a:srgbClr val="C00000"/>
                </a:solidFill>
                <a:latin typeface="Arial"/>
              </a:rPr>
              <a:t>&amp;M process treatment challenges!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901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98" y="676516"/>
            <a:ext cx="2828499" cy="275182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Grafik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69" y="627534"/>
            <a:ext cx="2522296" cy="26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809" y="3404983"/>
            <a:ext cx="3866127" cy="12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0" tIns="45665" rIns="91330" bIns="45665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1" u="sng" dirty="0">
                <a:solidFill>
                  <a:srgbClr val="000000"/>
                </a:solidFill>
              </a:rPr>
              <a:t>Effective rates: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0000"/>
                </a:solidFill>
              </a:rPr>
              <a:t>1,2)</a:t>
            </a:r>
            <a:r>
              <a:rPr lang="en-GB" sz="1200" dirty="0">
                <a:solidFill>
                  <a:srgbClr val="CC3300"/>
                </a:solidFill>
              </a:rPr>
              <a:t> 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smtClean="0">
                <a:solidFill>
                  <a:srgbClr val="000000"/>
                </a:solidFill>
              </a:rPr>
              <a:t>transitions &lt;Ex..&gt; </a:t>
            </a:r>
            <a:r>
              <a:rPr lang="en-GB" sz="1200" dirty="0">
                <a:solidFill>
                  <a:srgbClr val="000000"/>
                </a:solidFill>
              </a:rPr>
              <a:t>between "GS" and "MS"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0000"/>
                </a:solidFill>
              </a:rPr>
              <a:t>3,4) 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ionizations &lt;</a:t>
            </a:r>
            <a:r>
              <a:rPr lang="en-US" sz="1200" dirty="0" err="1" smtClean="0">
                <a:solidFill>
                  <a:srgbClr val="000000"/>
                </a:solidFill>
              </a:rPr>
              <a:t>Iz</a:t>
            </a:r>
            <a:r>
              <a:rPr lang="en-US" sz="1200" dirty="0" smtClean="0">
                <a:solidFill>
                  <a:srgbClr val="000000"/>
                </a:solidFill>
              </a:rPr>
              <a:t>..&gt; from </a:t>
            </a:r>
            <a:r>
              <a:rPr lang="en-US" sz="1200" dirty="0">
                <a:solidFill>
                  <a:srgbClr val="000000"/>
                </a:solidFill>
              </a:rPr>
              <a:t>"GS" and "MS"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</a:rPr>
              <a:t>5,6) line intensity (PEC – photon emission coefficient), contributions from "GS" and "MS"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11290" y="627534"/>
            <a:ext cx="2520279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rgbClr val="000000"/>
                </a:solidFill>
              </a:rPr>
              <a:t>ADAS, </a:t>
            </a:r>
            <a:r>
              <a:rPr lang="en-GB" sz="1400" dirty="0" smtClean="0">
                <a:solidFill>
                  <a:srgbClr val="000000"/>
                </a:solidFill>
              </a:rPr>
              <a:t>T</a:t>
            </a:r>
            <a:r>
              <a:rPr lang="en-GB" sz="1400" baseline="-25000" dirty="0" smtClean="0">
                <a:solidFill>
                  <a:srgbClr val="000000"/>
                </a:solidFill>
              </a:rPr>
              <a:t>e</a:t>
            </a:r>
            <a:r>
              <a:rPr lang="en-GB" sz="1400" dirty="0" smtClean="0">
                <a:solidFill>
                  <a:srgbClr val="000000"/>
                </a:solidFill>
              </a:rPr>
              <a:t>=1eV</a:t>
            </a:r>
            <a:r>
              <a:rPr lang="en-GB" sz="1400" dirty="0">
                <a:solidFill>
                  <a:srgbClr val="000000"/>
                </a:solidFill>
              </a:rPr>
              <a:t>, n</a:t>
            </a:r>
            <a:r>
              <a:rPr lang="en-GB" sz="1400" baseline="-25000" dirty="0">
                <a:solidFill>
                  <a:srgbClr val="000000"/>
                </a:solidFill>
              </a:rPr>
              <a:t>e</a:t>
            </a:r>
            <a:r>
              <a:rPr lang="en-GB" sz="1400" dirty="0">
                <a:solidFill>
                  <a:srgbClr val="000000"/>
                </a:solidFill>
              </a:rPr>
              <a:t>=2*10</a:t>
            </a:r>
            <a:r>
              <a:rPr lang="en-GB" sz="1400" baseline="30000" dirty="0">
                <a:solidFill>
                  <a:srgbClr val="000000"/>
                </a:solidFill>
              </a:rPr>
              <a:t>12</a:t>
            </a:r>
            <a:r>
              <a:rPr lang="en-GB" sz="1400" dirty="0">
                <a:solidFill>
                  <a:srgbClr val="000000"/>
                </a:solidFill>
              </a:rPr>
              <a:t>cm</a:t>
            </a:r>
            <a:r>
              <a:rPr lang="en-GB" sz="1400" baseline="30000" dirty="0">
                <a:solidFill>
                  <a:srgbClr val="000000"/>
                </a:solidFill>
              </a:rPr>
              <a:t>-3</a:t>
            </a:r>
            <a:endParaRPr lang="en-US" sz="1400" baseline="30000" dirty="0">
              <a:solidFill>
                <a:srgbClr val="000000"/>
              </a:solidFill>
            </a:endParaRPr>
          </a:p>
        </p:txBody>
      </p:sp>
      <p:pic>
        <p:nvPicPr>
          <p:cNvPr id="10" name="Grafik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363" y="2216845"/>
            <a:ext cx="2819232" cy="5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496" y="664816"/>
            <a:ext cx="3571875" cy="593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65" rIns="0" bIns="45665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43964" algn="l"/>
              </a:tabLst>
            </a:pPr>
            <a:r>
              <a:rPr lang="en-GB" sz="1600" b="1" i="1" dirty="0">
                <a:solidFill>
                  <a:srgbClr val="000000"/>
                </a:solidFill>
              </a:rPr>
              <a:t>The system of 2 balance equations can be solved analytically . . .</a:t>
            </a:r>
          </a:p>
        </p:txBody>
      </p:sp>
      <p:pic>
        <p:nvPicPr>
          <p:cNvPr id="13" name="Grafik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7" y="1236823"/>
            <a:ext cx="3464040" cy="84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496" y="77413"/>
            <a:ext cx="754380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MS-effect for Be</a:t>
            </a:r>
            <a:r>
              <a:rPr lang="de-DE" sz="2800" dirty="0" smtClean="0">
                <a:solidFill>
                  <a:srgbClr val="C00000"/>
                </a:solidFill>
              </a:rPr>
              <a:t>I (</a:t>
            </a:r>
            <a:r>
              <a:rPr lang="en-GB" sz="2800" dirty="0" smtClean="0">
                <a:solidFill>
                  <a:srgbClr val="C00000"/>
                </a:solidFill>
              </a:rPr>
              <a:t>“generalised” MS 10</a:t>
            </a:r>
            <a:r>
              <a:rPr lang="en-GB" sz="2800" baseline="30000" dirty="0" smtClean="0">
                <a:solidFill>
                  <a:srgbClr val="C00000"/>
                </a:solidFill>
              </a:rPr>
              <a:t>-4</a:t>
            </a:r>
            <a:r>
              <a:rPr lang="en-GB" sz="2800" dirty="0" smtClean="0">
                <a:solidFill>
                  <a:srgbClr val="C00000"/>
                </a:solidFill>
              </a:rPr>
              <a:t>s)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39141" y="3579862"/>
            <a:ext cx="4792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MS-population tracking was introduced into ERO and demonstrated to be of significance by applications to PISCES-B, PSI-2 and JET-ILW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(neutral Be, He, W)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WI dedicated ADAS dataset was developed; various </a:t>
            </a: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states bundling options </a:t>
            </a: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(~10) tested etc.</a:t>
            </a:r>
            <a:endParaRPr lang="en-GB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77413"/>
            <a:ext cx="8431389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MS-effect for WI </a:t>
            </a:r>
            <a:r>
              <a:rPr lang="en-GB" sz="2800" b="0" dirty="0" smtClean="0">
                <a:solidFill>
                  <a:srgbClr val="C00000"/>
                </a:solidFill>
              </a:rPr>
              <a:t>(PSI-2 linear plasma device, JET)</a:t>
            </a:r>
            <a:endParaRPr lang="en-GB" sz="2800" b="0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7" y="692755"/>
            <a:ext cx="4101277" cy="3384548"/>
          </a:xfrm>
          <a:prstGeom prst="rect">
            <a:avLst/>
          </a:prstGeom>
        </p:spPr>
      </p:pic>
      <p:sp>
        <p:nvSpPr>
          <p:cNvPr id="5" name="Fußzeilenplatzhalter 3"/>
          <p:cNvSpPr txBox="1">
            <a:spLocks/>
          </p:cNvSpPr>
          <p:nvPr/>
        </p:nvSpPr>
        <p:spPr>
          <a:xfrm>
            <a:off x="179512" y="4414209"/>
            <a:ext cx="273630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A.Eksaeva</a:t>
            </a:r>
            <a:r>
              <a:rPr lang="de-DE" dirty="0" smtClean="0"/>
              <a:t> PhD-thesis, 2020</a:t>
            </a:r>
            <a:endParaRPr lang="de-DE" dirty="0"/>
          </a:p>
        </p:txBody>
      </p:sp>
      <p:pic>
        <p:nvPicPr>
          <p:cNvPr id="6" name="Grafik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57" y="604967"/>
            <a:ext cx="3289609" cy="28264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2"/>
          <p:cNvSpPr txBox="1"/>
          <p:nvPr/>
        </p:nvSpPr>
        <p:spPr>
          <a:xfrm>
            <a:off x="6504702" y="246702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W</a:t>
            </a:r>
          </a:p>
        </p:txBody>
      </p:sp>
      <p:sp>
        <p:nvSpPr>
          <p:cNvPr id="8" name="Textfeld 24"/>
          <p:cNvSpPr txBox="1"/>
          <p:nvPr/>
        </p:nvSpPr>
        <p:spPr>
          <a:xfrm rot="16200000">
            <a:off x="4650234" y="1782158"/>
            <a:ext cx="1703157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72000" rIns="0" bIns="36000" rtlCol="0">
            <a:spAutoFit/>
          </a:bodyPr>
          <a:lstStyle/>
          <a:p>
            <a:pPr algn="ctr"/>
            <a:r>
              <a:rPr lang="en-US" sz="1400" dirty="0" smtClean="0"/>
              <a:t>line Intensity</a:t>
            </a:r>
            <a:r>
              <a:rPr lang="ru-RU" sz="1400" dirty="0" smtClean="0"/>
              <a:t> </a:t>
            </a:r>
            <a:r>
              <a:rPr lang="en-US" sz="1400" dirty="0" smtClean="0"/>
              <a:t>[</a:t>
            </a:r>
            <a:r>
              <a:rPr lang="en-US" sz="1400" dirty="0" err="1" smtClean="0"/>
              <a:t>a.u</a:t>
            </a:r>
            <a:r>
              <a:rPr lang="en-US" sz="1400" dirty="0" smtClean="0"/>
              <a:t>.]</a:t>
            </a:r>
            <a:endParaRPr lang="de-DE" sz="1400" dirty="0" smtClean="0"/>
          </a:p>
        </p:txBody>
      </p:sp>
      <p:sp>
        <p:nvSpPr>
          <p:cNvPr id="9" name="Textfeld 14"/>
          <p:cNvSpPr txBox="1"/>
          <p:nvPr/>
        </p:nvSpPr>
        <p:spPr>
          <a:xfrm>
            <a:off x="5751994" y="2659194"/>
            <a:ext cx="62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 smtClean="0">
              <a:sym typeface="Wingdings" panose="05000000000000000000" pitchFamily="2" charset="2"/>
            </a:endParaRPr>
          </a:p>
        </p:txBody>
      </p:sp>
      <p:grpSp>
        <p:nvGrpSpPr>
          <p:cNvPr id="10" name="Gruppieren 15"/>
          <p:cNvGrpSpPr/>
          <p:nvPr/>
        </p:nvGrpSpPr>
        <p:grpSpPr>
          <a:xfrm>
            <a:off x="5653140" y="2006418"/>
            <a:ext cx="693048" cy="707389"/>
            <a:chOff x="5479965" y="5114115"/>
            <a:chExt cx="693048" cy="707389"/>
          </a:xfrm>
        </p:grpSpPr>
        <p:sp>
          <p:nvSpPr>
            <p:cNvPr id="11" name="Rechteck 9"/>
            <p:cNvSpPr/>
            <p:nvPr/>
          </p:nvSpPr>
          <p:spPr>
            <a:xfrm>
              <a:off x="5479965" y="5187901"/>
              <a:ext cx="132320" cy="6096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mit Pfeil 12"/>
            <p:cNvCxnSpPr/>
            <p:nvPr/>
          </p:nvCxnSpPr>
          <p:spPr>
            <a:xfrm flipV="1">
              <a:off x="5624388" y="5114115"/>
              <a:ext cx="251045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7"/>
            <p:cNvCxnSpPr/>
            <p:nvPr/>
          </p:nvCxnSpPr>
          <p:spPr>
            <a:xfrm flipV="1">
              <a:off x="5620606" y="5247587"/>
              <a:ext cx="403417" cy="163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9"/>
            <p:cNvCxnSpPr/>
            <p:nvPr/>
          </p:nvCxnSpPr>
          <p:spPr>
            <a:xfrm flipV="1">
              <a:off x="5620606" y="5441052"/>
              <a:ext cx="552407" cy="57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21"/>
            <p:cNvCxnSpPr/>
            <p:nvPr/>
          </p:nvCxnSpPr>
          <p:spPr>
            <a:xfrm>
              <a:off x="5604080" y="5581075"/>
              <a:ext cx="459975" cy="435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23"/>
            <p:cNvCxnSpPr/>
            <p:nvPr/>
          </p:nvCxnSpPr>
          <p:spPr>
            <a:xfrm>
              <a:off x="5605518" y="5685119"/>
              <a:ext cx="288786" cy="1363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1"/>
          <p:cNvSpPr txBox="1"/>
          <p:nvPr/>
        </p:nvSpPr>
        <p:spPr>
          <a:xfrm>
            <a:off x="899592" y="682335"/>
            <a:ext cx="43633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</a:t>
            </a:r>
            <a:r>
              <a:rPr lang="en-US" sz="1600" b="1" baseline="30000" dirty="0" smtClean="0"/>
              <a:t>0</a:t>
            </a:r>
            <a:endParaRPr lang="de-DE" sz="1600" b="1" baseline="30000" dirty="0"/>
          </a:p>
        </p:txBody>
      </p:sp>
      <p:sp>
        <p:nvSpPr>
          <p:cNvPr id="18" name="Textfeld 18"/>
          <p:cNvSpPr txBox="1"/>
          <p:nvPr/>
        </p:nvSpPr>
        <p:spPr>
          <a:xfrm>
            <a:off x="7794906" y="54383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(PSI-2)</a:t>
            </a:r>
            <a:endParaRPr lang="de-DE" sz="1400" b="1" dirty="0"/>
          </a:p>
        </p:txBody>
      </p:sp>
      <p:sp>
        <p:nvSpPr>
          <p:cNvPr id="19" name="Rechteck 31"/>
          <p:cNvSpPr/>
          <p:nvPr/>
        </p:nvSpPr>
        <p:spPr>
          <a:xfrm>
            <a:off x="5244143" y="3776816"/>
            <a:ext cx="3664035" cy="923330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Test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tokamak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JET ITER-like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Wall):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MS tracking reduces simulated line intensity by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x1.7!</a:t>
            </a:r>
          </a:p>
        </p:txBody>
      </p:sp>
      <p:pic>
        <p:nvPicPr>
          <p:cNvPr id="20" name="Picture 2" descr="Datei:Smiley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33" y="2467026"/>
            <a:ext cx="426527" cy="4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6"/>
          <p:cNvGrpSpPr/>
          <p:nvPr/>
        </p:nvGrpSpPr>
        <p:grpSpPr>
          <a:xfrm>
            <a:off x="5051803" y="593604"/>
            <a:ext cx="3759624" cy="2923793"/>
            <a:chOff x="2638666" y="1809952"/>
            <a:chExt cx="3866667" cy="3238095"/>
          </a:xfrm>
        </p:grpSpPr>
        <p:pic>
          <p:nvPicPr>
            <p:cNvPr id="22" name="Grafik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8666" y="1809952"/>
              <a:ext cx="3866667" cy="3238095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3" name="Textfeld 29"/>
            <p:cNvSpPr txBox="1"/>
            <p:nvPr/>
          </p:nvSpPr>
          <p:spPr>
            <a:xfrm>
              <a:off x="3251834" y="3759118"/>
              <a:ext cx="2097257" cy="5604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836BE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2836BE"/>
                  </a:solidFill>
                </a:rPr>
                <a:t>ERO: </a:t>
              </a:r>
            </a:p>
            <a:p>
              <a:pPr algn="ctr"/>
              <a:r>
                <a:rPr lang="en-US" sz="1400" b="1" dirty="0" smtClean="0">
                  <a:solidFill>
                    <a:srgbClr val="2836BE"/>
                  </a:solidFill>
                </a:rPr>
                <a:t>λ </a:t>
              </a:r>
              <a:r>
                <a:rPr lang="ru-RU" sz="1400" b="1" dirty="0" smtClean="0">
                  <a:solidFill>
                    <a:srgbClr val="2836BE"/>
                  </a:solidFill>
                </a:rPr>
                <a:t>=</a:t>
              </a:r>
              <a:r>
                <a:rPr lang="de-DE" sz="1400" b="1" dirty="0" smtClean="0">
                  <a:solidFill>
                    <a:srgbClr val="2836BE"/>
                  </a:solidFill>
                </a:rPr>
                <a:t> </a:t>
              </a:r>
              <a:r>
                <a:rPr lang="ru-RU" sz="1400" b="1" dirty="0" smtClean="0">
                  <a:solidFill>
                    <a:srgbClr val="2836BE"/>
                  </a:solidFill>
                </a:rPr>
                <a:t>400</a:t>
              </a:r>
              <a:r>
                <a:rPr lang="de-DE" sz="1400" b="1" dirty="0" smtClean="0">
                  <a:solidFill>
                    <a:srgbClr val="2836BE"/>
                  </a:solidFill>
                </a:rPr>
                <a:t>, 429, 522 </a:t>
              </a:r>
              <a:r>
                <a:rPr lang="de-DE" sz="1400" b="1" dirty="0" err="1" smtClean="0">
                  <a:solidFill>
                    <a:srgbClr val="2836BE"/>
                  </a:solidFill>
                </a:rPr>
                <a:t>nm</a:t>
              </a:r>
              <a:endParaRPr lang="de-DE" sz="1400" b="1" dirty="0">
                <a:solidFill>
                  <a:srgbClr val="2836BE"/>
                </a:solidFill>
              </a:endParaRPr>
            </a:p>
          </p:txBody>
        </p:sp>
        <p:sp>
          <p:nvSpPr>
            <p:cNvPr id="24" name="Freihandform 30"/>
            <p:cNvSpPr/>
            <p:nvPr/>
          </p:nvSpPr>
          <p:spPr>
            <a:xfrm>
              <a:off x="3116568" y="2220491"/>
              <a:ext cx="2953151" cy="1555906"/>
            </a:xfrm>
            <a:custGeom>
              <a:avLst/>
              <a:gdLst>
                <a:gd name="connsiteX0" fmla="*/ 0 w 2868805"/>
                <a:gd name="connsiteY0" fmla="*/ 0 h 1472083"/>
                <a:gd name="connsiteX1" fmla="*/ 75363 w 2868805"/>
                <a:gd name="connsiteY1" fmla="*/ 140676 h 1472083"/>
                <a:gd name="connsiteX2" fmla="*/ 256233 w 2868805"/>
                <a:gd name="connsiteY2" fmla="*/ 256233 h 1472083"/>
                <a:gd name="connsiteX3" fmla="*/ 366765 w 2868805"/>
                <a:gd name="connsiteY3" fmla="*/ 311498 h 1472083"/>
                <a:gd name="connsiteX4" fmla="*/ 683288 w 2868805"/>
                <a:gd name="connsiteY4" fmla="*/ 467248 h 1472083"/>
                <a:gd name="connsiteX5" fmla="*/ 1678075 w 2868805"/>
                <a:gd name="connsiteY5" fmla="*/ 949569 h 1472083"/>
                <a:gd name="connsiteX6" fmla="*/ 2868805 w 2868805"/>
                <a:gd name="connsiteY6" fmla="*/ 1472083 h 147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805" h="1472083">
                  <a:moveTo>
                    <a:pt x="0" y="0"/>
                  </a:moveTo>
                  <a:cubicBezTo>
                    <a:pt x="16329" y="48985"/>
                    <a:pt x="32658" y="97971"/>
                    <a:pt x="75363" y="140676"/>
                  </a:cubicBezTo>
                  <a:cubicBezTo>
                    <a:pt x="118068" y="183381"/>
                    <a:pt x="207666" y="227763"/>
                    <a:pt x="256233" y="256233"/>
                  </a:cubicBezTo>
                  <a:cubicBezTo>
                    <a:pt x="304800" y="284703"/>
                    <a:pt x="366765" y="311498"/>
                    <a:pt x="366765" y="311498"/>
                  </a:cubicBezTo>
                  <a:lnTo>
                    <a:pt x="683288" y="467248"/>
                  </a:lnTo>
                  <a:cubicBezTo>
                    <a:pt x="901840" y="573593"/>
                    <a:pt x="1313822" y="782097"/>
                    <a:pt x="1678075" y="949569"/>
                  </a:cubicBezTo>
                  <a:cubicBezTo>
                    <a:pt x="2042328" y="1117042"/>
                    <a:pt x="2669513" y="1386672"/>
                    <a:pt x="2868805" y="1472083"/>
                  </a:cubicBezTo>
                </a:path>
              </a:pathLst>
            </a:custGeom>
            <a:noFill/>
            <a:ln w="28575">
              <a:solidFill>
                <a:srgbClr val="2836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r Verbinder 32"/>
            <p:cNvCxnSpPr>
              <a:stCxn id="23" idx="0"/>
            </p:cNvCxnSpPr>
            <p:nvPr/>
          </p:nvCxnSpPr>
          <p:spPr>
            <a:xfrm flipV="1">
              <a:off x="4300464" y="3319947"/>
              <a:ext cx="659594" cy="439171"/>
            </a:xfrm>
            <a:prstGeom prst="line">
              <a:avLst/>
            </a:prstGeom>
            <a:ln w="19050">
              <a:solidFill>
                <a:srgbClr val="2836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31" descr="Datei:Sad smiley yellow simpl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71" y="2142648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34"/>
          <p:cNvGrpSpPr/>
          <p:nvPr/>
        </p:nvGrpSpPr>
        <p:grpSpPr>
          <a:xfrm>
            <a:off x="5523382" y="1804226"/>
            <a:ext cx="321173" cy="356865"/>
            <a:chOff x="5479965" y="5114115"/>
            <a:chExt cx="693048" cy="707389"/>
          </a:xfrm>
        </p:grpSpPr>
        <p:sp>
          <p:nvSpPr>
            <p:cNvPr id="28" name="Rechteck 35"/>
            <p:cNvSpPr/>
            <p:nvPr/>
          </p:nvSpPr>
          <p:spPr>
            <a:xfrm>
              <a:off x="5479965" y="5187901"/>
              <a:ext cx="132320" cy="6096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mit Pfeil 36"/>
            <p:cNvCxnSpPr/>
            <p:nvPr/>
          </p:nvCxnSpPr>
          <p:spPr>
            <a:xfrm flipV="1">
              <a:off x="5624388" y="5114115"/>
              <a:ext cx="251045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37"/>
            <p:cNvCxnSpPr/>
            <p:nvPr/>
          </p:nvCxnSpPr>
          <p:spPr>
            <a:xfrm flipV="1">
              <a:off x="5620606" y="5247587"/>
              <a:ext cx="403417" cy="163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8"/>
            <p:cNvCxnSpPr/>
            <p:nvPr/>
          </p:nvCxnSpPr>
          <p:spPr>
            <a:xfrm flipV="1">
              <a:off x="5620606" y="5441052"/>
              <a:ext cx="552407" cy="57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9"/>
            <p:cNvCxnSpPr/>
            <p:nvPr/>
          </p:nvCxnSpPr>
          <p:spPr>
            <a:xfrm>
              <a:off x="5604080" y="5581075"/>
              <a:ext cx="459975" cy="435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40"/>
            <p:cNvCxnSpPr/>
            <p:nvPr/>
          </p:nvCxnSpPr>
          <p:spPr>
            <a:xfrm>
              <a:off x="5605518" y="5685119"/>
              <a:ext cx="288786" cy="1363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41"/>
          <p:cNvSpPr txBox="1"/>
          <p:nvPr/>
        </p:nvSpPr>
        <p:spPr>
          <a:xfrm>
            <a:off x="7865721" y="563698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(PSI-2)</a:t>
            </a:r>
            <a:endParaRPr lang="de-DE" sz="1600" b="1" dirty="0"/>
          </a:p>
        </p:txBody>
      </p:sp>
      <p:grpSp>
        <p:nvGrpSpPr>
          <p:cNvPr id="35" name="Gruppieren 43"/>
          <p:cNvGrpSpPr/>
          <p:nvPr/>
        </p:nvGrpSpPr>
        <p:grpSpPr>
          <a:xfrm>
            <a:off x="5008877" y="471230"/>
            <a:ext cx="3886592" cy="3168540"/>
            <a:chOff x="5265038" y="3630434"/>
            <a:chExt cx="3381402" cy="2887609"/>
          </a:xfrm>
        </p:grpSpPr>
        <p:pic>
          <p:nvPicPr>
            <p:cNvPr id="36" name="Grafik 4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831" y="3691566"/>
              <a:ext cx="3289609" cy="2826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feld 45"/>
            <p:cNvSpPr txBox="1"/>
            <p:nvPr/>
          </p:nvSpPr>
          <p:spPr>
            <a:xfrm>
              <a:off x="6430176" y="5553626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Ar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 W</a:t>
              </a:r>
            </a:p>
          </p:txBody>
        </p:sp>
        <p:sp>
          <p:nvSpPr>
            <p:cNvPr id="38" name="Textfeld 46"/>
            <p:cNvSpPr txBox="1"/>
            <p:nvPr/>
          </p:nvSpPr>
          <p:spPr>
            <a:xfrm rot="16200000">
              <a:off x="4575708" y="4868757"/>
              <a:ext cx="1703157" cy="324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72000" rIns="0" bIns="36000" rtlCol="0">
              <a:spAutoFit/>
            </a:bodyPr>
            <a:lstStyle/>
            <a:p>
              <a:pPr algn="ctr"/>
              <a:r>
                <a:rPr lang="en-US" sz="1400" dirty="0" smtClean="0"/>
                <a:t>line Intensity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[</a:t>
              </a:r>
              <a:r>
                <a:rPr lang="en-US" sz="1400" dirty="0" err="1" smtClean="0"/>
                <a:t>a.u</a:t>
              </a:r>
              <a:r>
                <a:rPr lang="en-US" sz="1400" dirty="0" smtClean="0"/>
                <a:t>.]</a:t>
              </a:r>
              <a:endParaRPr lang="de-DE" sz="1400" dirty="0" smtClean="0"/>
            </a:p>
          </p:txBody>
        </p:sp>
        <p:sp>
          <p:nvSpPr>
            <p:cNvPr id="39" name="Textfeld 47"/>
            <p:cNvSpPr txBox="1"/>
            <p:nvPr/>
          </p:nvSpPr>
          <p:spPr>
            <a:xfrm>
              <a:off x="5677468" y="5745793"/>
              <a:ext cx="623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target</a:t>
              </a:r>
              <a:endParaRPr lang="en-US" sz="1400" dirty="0" smtClean="0">
                <a:sym typeface="Wingdings" panose="05000000000000000000" pitchFamily="2" charset="2"/>
              </a:endParaRPr>
            </a:p>
          </p:txBody>
        </p:sp>
        <p:grpSp>
          <p:nvGrpSpPr>
            <p:cNvPr id="40" name="Gruppieren 48"/>
            <p:cNvGrpSpPr/>
            <p:nvPr/>
          </p:nvGrpSpPr>
          <p:grpSpPr>
            <a:xfrm>
              <a:off x="5578614" y="5093017"/>
              <a:ext cx="693048" cy="707389"/>
              <a:chOff x="5479965" y="5114115"/>
              <a:chExt cx="693048" cy="707389"/>
            </a:xfrm>
          </p:grpSpPr>
          <p:sp>
            <p:nvSpPr>
              <p:cNvPr id="43" name="Rechteck 51"/>
              <p:cNvSpPr/>
              <p:nvPr/>
            </p:nvSpPr>
            <p:spPr>
              <a:xfrm>
                <a:off x="5479965" y="5187901"/>
                <a:ext cx="132320" cy="60965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4" name="Gerade Verbindung mit Pfeil 52"/>
              <p:cNvCxnSpPr/>
              <p:nvPr/>
            </p:nvCxnSpPr>
            <p:spPr>
              <a:xfrm flipV="1">
                <a:off x="5624388" y="5114115"/>
                <a:ext cx="251045" cy="184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53"/>
              <p:cNvCxnSpPr/>
              <p:nvPr/>
            </p:nvCxnSpPr>
            <p:spPr>
              <a:xfrm flipV="1">
                <a:off x="5620606" y="5247587"/>
                <a:ext cx="403417" cy="163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54"/>
              <p:cNvCxnSpPr/>
              <p:nvPr/>
            </p:nvCxnSpPr>
            <p:spPr>
              <a:xfrm flipV="1">
                <a:off x="5620606" y="5441052"/>
                <a:ext cx="552407" cy="574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55"/>
              <p:cNvCxnSpPr/>
              <p:nvPr/>
            </p:nvCxnSpPr>
            <p:spPr>
              <a:xfrm>
                <a:off x="5604080" y="5581075"/>
                <a:ext cx="459975" cy="435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56"/>
              <p:cNvCxnSpPr/>
              <p:nvPr/>
            </p:nvCxnSpPr>
            <p:spPr>
              <a:xfrm>
                <a:off x="5605518" y="5685119"/>
                <a:ext cx="288786" cy="1363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feld 49"/>
            <p:cNvSpPr txBox="1"/>
            <p:nvPr/>
          </p:nvSpPr>
          <p:spPr>
            <a:xfrm>
              <a:off x="7720380" y="3630434"/>
              <a:ext cx="644603" cy="30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(PSI-2)</a:t>
              </a:r>
              <a:endParaRPr lang="de-DE" sz="1600" b="1" dirty="0"/>
            </a:p>
          </p:txBody>
        </p:sp>
        <p:pic>
          <p:nvPicPr>
            <p:cNvPr id="42" name="Picture 2" descr="Datei:Smiley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607" y="5553625"/>
              <a:ext cx="426527" cy="42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Geschweifte Klammer rechts 2"/>
          <p:cNvSpPr/>
          <p:nvPr/>
        </p:nvSpPr>
        <p:spPr>
          <a:xfrm>
            <a:off x="3347864" y="2641799"/>
            <a:ext cx="282375" cy="1370111"/>
          </a:xfrm>
          <a:prstGeom prst="rightBrace">
            <a:avLst>
              <a:gd name="adj1" fmla="val 62304"/>
              <a:gd name="adj2" fmla="val 55057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/>
          <p:cNvSpPr txBox="1"/>
          <p:nvPr/>
        </p:nvSpPr>
        <p:spPr>
          <a:xfrm>
            <a:off x="3644305" y="2919303"/>
            <a:ext cx="1215491" cy="109260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options for state bundling are worth considering</a:t>
            </a:r>
            <a:endParaRPr lang="en-GB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651393" y="4087723"/>
            <a:ext cx="1215491" cy="69249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ADAS’18 dataset</a:t>
            </a:r>
            <a:endParaRPr lang="en-GB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" y="1574123"/>
            <a:ext cx="6851975" cy="2833306"/>
          </a:xfrm>
          <a:prstGeom prst="rect">
            <a:avLst/>
          </a:prstGeom>
        </p:spPr>
      </p:pic>
      <p:sp>
        <p:nvSpPr>
          <p:cNvPr id="19" name="Google Shape;180;p14"/>
          <p:cNvSpPr txBox="1"/>
          <p:nvPr/>
        </p:nvSpPr>
        <p:spPr>
          <a:xfrm>
            <a:off x="6868654" y="3148612"/>
            <a:ext cx="2239032" cy="1077178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CRM 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underestimates </a:t>
            </a:r>
            <a:r>
              <a:rPr lang="en-US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excited state population at </a:t>
            </a:r>
            <a:r>
              <a:rPr lang="en-US" sz="16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large </a:t>
            </a:r>
            <a:r>
              <a:rPr lang="en-US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temperature</a:t>
            </a:r>
          </a:p>
        </p:txBody>
      </p:sp>
      <p:sp>
        <p:nvSpPr>
          <p:cNvPr id="20" name="Google Shape;166;p18"/>
          <p:cNvSpPr txBox="1">
            <a:spLocks/>
          </p:cNvSpPr>
          <p:nvPr/>
        </p:nvSpPr>
        <p:spPr>
          <a:xfrm>
            <a:off x="107504" y="5010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Standalone CRM vs EIRENE – 1 (statistic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issues)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585479" y="835459"/>
            <a:ext cx="571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b="1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Simulations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   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 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v=0</a:t>
            </a:r>
            <a:endParaRPr lang="en-US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80;p14"/>
          <p:cNvSpPr txBox="1"/>
          <p:nvPr/>
        </p:nvSpPr>
        <p:spPr>
          <a:xfrm>
            <a:off x="6899363" y="1628975"/>
            <a:ext cx="2080042" cy="1077178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CRM overestimates excited state population at low temperature</a:t>
            </a:r>
            <a:endParaRPr sz="16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16;p4"/>
          <p:cNvSpPr/>
          <p:nvPr/>
        </p:nvSpPr>
        <p:spPr>
          <a:xfrm rot="16200000">
            <a:off x="5628079" y="1023516"/>
            <a:ext cx="481847" cy="206071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16;p4"/>
          <p:cNvSpPr/>
          <p:nvPr/>
        </p:nvSpPr>
        <p:spPr>
          <a:xfrm rot="18838558">
            <a:off x="6648948" y="2689794"/>
            <a:ext cx="481847" cy="57006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16;p4"/>
          <p:cNvSpPr/>
          <p:nvPr/>
        </p:nvSpPr>
        <p:spPr>
          <a:xfrm rot="16200000">
            <a:off x="6570523" y="3476169"/>
            <a:ext cx="481847" cy="17583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16;p4"/>
          <p:cNvSpPr/>
          <p:nvPr/>
        </p:nvSpPr>
        <p:spPr>
          <a:xfrm rot="15065033">
            <a:off x="5620186" y="1493526"/>
            <a:ext cx="481847" cy="236248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2"/>
              <p:cNvSpPr txBox="1"/>
              <p:nvPr/>
            </p:nvSpPr>
            <p:spPr>
              <a:xfrm rot="16200000">
                <a:off x="2845731" y="3521310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45731" y="3521310"/>
                <a:ext cx="530816" cy="272767"/>
              </a:xfrm>
              <a:prstGeom prst="rect">
                <a:avLst/>
              </a:prstGeom>
              <a:blipFill>
                <a:blip r:embed="rId3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3"/>
              <p:cNvSpPr txBox="1"/>
              <p:nvPr/>
            </p:nvSpPr>
            <p:spPr>
              <a:xfrm rot="16200000">
                <a:off x="2846829" y="2147232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46829" y="2147232"/>
                <a:ext cx="530816" cy="272767"/>
              </a:xfrm>
              <a:prstGeom prst="rect">
                <a:avLst/>
              </a:prstGeom>
              <a:blipFill>
                <a:blip r:embed="rId4"/>
                <a:stretch>
                  <a:fillRect r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4"/>
              <p:cNvSpPr txBox="1"/>
              <p:nvPr/>
            </p:nvSpPr>
            <p:spPr>
              <a:xfrm rot="16200000">
                <a:off x="4709618" y="2148330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09618" y="2148330"/>
                <a:ext cx="530816" cy="272767"/>
              </a:xfrm>
              <a:prstGeom prst="rect">
                <a:avLst/>
              </a:prstGeom>
              <a:blipFill>
                <a:blip r:embed="rId5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5"/>
              <p:cNvSpPr txBox="1"/>
              <p:nvPr/>
            </p:nvSpPr>
            <p:spPr>
              <a:xfrm rot="16200000">
                <a:off x="4710712" y="3531180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l-GR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200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200" kern="0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200" kern="0" baseline="-25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10712" y="3531180"/>
                <a:ext cx="530816" cy="272767"/>
              </a:xfrm>
              <a:prstGeom prst="rect">
                <a:avLst/>
              </a:prstGeom>
              <a:blipFill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20"/>
          <p:cNvSpPr txBox="1"/>
          <p:nvPr/>
        </p:nvSpPr>
        <p:spPr>
          <a:xfrm>
            <a:off x="6098193" y="567981"/>
            <a:ext cx="2940551" cy="738664"/>
          </a:xfrm>
          <a:prstGeom prst="rect">
            <a:avLst/>
          </a:prstGeom>
          <a:solidFill>
            <a:srgbClr val="EEECE1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793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3’0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EIRENEx100: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30’0</a:t>
            </a:r>
            <a:r>
              <a:rPr kumimoji="0" lang="en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43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2637</Words>
  <Application>Microsoft Office PowerPoint</Application>
  <PresentationFormat>Bildschirmpräsentation (16:9)</PresentationFormat>
  <Paragraphs>348</Paragraphs>
  <Slides>27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Wingdings</vt:lpstr>
      <vt:lpstr>Office Theme</vt:lpstr>
      <vt:lpstr>1_Office Theme</vt:lpstr>
      <vt:lpstr>2_Office Theme</vt:lpstr>
      <vt:lpstr>Concept for “ModCR” (Modular CR model for EIRENE)  Main ideas, motivation, synergy with other approaches</vt:lpstr>
      <vt:lpstr>PowerPoint-Präsentation</vt:lpstr>
      <vt:lpstr>Collisional-Radiative Models (CRM)</vt:lpstr>
      <vt:lpstr>CRM solvers available</vt:lpstr>
      <vt:lpstr>New CRM Solver for EIRENE concepted</vt:lpstr>
      <vt:lpstr>PowerPoint-Präsentation</vt:lpstr>
      <vt:lpstr>MS-effect for BeI (“generalised” MS 10-4s)</vt:lpstr>
      <vt:lpstr>MS-effect for WI (PSI-2 linear plasma device, JET)</vt:lpstr>
      <vt:lpstr>PowerPoint-Präsentation</vt:lpstr>
      <vt:lpstr>PowerPoint-Präsentation</vt:lpstr>
      <vt:lpstr>PowerPoint-Präsentation</vt:lpstr>
      <vt:lpstr>ODE Solver for ModCR </vt:lpstr>
      <vt:lpstr>ModCR interaction with EIRENE and other tools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Thanks for the attention!</vt:lpstr>
      <vt:lpstr>PowerPoint-Präsentation</vt:lpstr>
      <vt:lpstr>CRM FOR MOLECULES: leading reactions</vt:lpstr>
      <vt:lpstr>Resolved vs. unresolved on vibrostates CRM in EIRENE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961</cp:revision>
  <cp:lastPrinted>2014-10-16T14:51:28Z</cp:lastPrinted>
  <dcterms:created xsi:type="dcterms:W3CDTF">2019-10-05T18:10:40Z</dcterms:created>
  <dcterms:modified xsi:type="dcterms:W3CDTF">2023-11-20T16:56:26Z</dcterms:modified>
</cp:coreProperties>
</file>