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3" r:id="rId2"/>
    <p:sldId id="269" r:id="rId3"/>
    <p:sldId id="270" r:id="rId4"/>
    <p:sldId id="273" r:id="rId5"/>
    <p:sldId id="274" r:id="rId6"/>
    <p:sldId id="271" r:id="rId7"/>
    <p:sldId id="276" r:id="rId8"/>
    <p:sldId id="275" r:id="rId9"/>
    <p:sldId id="277" r:id="rId10"/>
    <p:sldId id="278" r:id="rId11"/>
    <p:sldId id="280" r:id="rId12"/>
    <p:sldId id="281" r:id="rId13"/>
  </p:sldIdLst>
  <p:sldSz cx="9144000" cy="5143500" type="screen16x9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942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85" d="100"/>
          <a:sy n="85" d="100"/>
        </p:scale>
        <p:origin x="84" y="6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3258" y="-9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7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7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C5029E26-3CDE-4E2A-9243-F4CFA73F77C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971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5"/>
            <a:ext cx="4984962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7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7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4D204273-9E39-4C9A-A251-EF1633DCAA4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9932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14650"/>
            <a:ext cx="6400800" cy="1331286"/>
          </a:xfrm>
        </p:spPr>
        <p:txBody>
          <a:bodyPr/>
          <a:lstStyle>
            <a:lvl1pPr marL="0" indent="0" algn="ctr">
              <a:buFontTx/>
              <a:buNone/>
              <a:defRPr sz="2000" baseline="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39552" y="4470235"/>
            <a:ext cx="83529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i="1" dirty="0" err="1" smtClean="0">
                <a:latin typeface="+mn-lt"/>
              </a:rPr>
              <a:t>Disclaimer</a:t>
            </a:r>
            <a:r>
              <a:rPr lang="fr-FR" sz="1100" i="1" dirty="0" smtClean="0">
                <a:latin typeface="+mn-lt"/>
              </a:rPr>
              <a:t>: The </a:t>
            </a:r>
            <a:r>
              <a:rPr lang="fr-FR" sz="1100" i="1" dirty="0" err="1" smtClean="0">
                <a:latin typeface="+mn-lt"/>
              </a:rPr>
              <a:t>views</a:t>
            </a:r>
            <a:r>
              <a:rPr lang="fr-FR" sz="1100" i="1" dirty="0" smtClean="0">
                <a:latin typeface="+mn-lt"/>
              </a:rPr>
              <a:t> and opinions </a:t>
            </a:r>
            <a:r>
              <a:rPr lang="fr-FR" sz="1100" i="1" dirty="0" err="1" smtClean="0">
                <a:latin typeface="+mn-lt"/>
              </a:rPr>
              <a:t>expressed</a:t>
            </a:r>
            <a:r>
              <a:rPr lang="fr-FR" sz="1100" i="1" dirty="0" smtClean="0">
                <a:latin typeface="+mn-lt"/>
              </a:rPr>
              <a:t> </a:t>
            </a:r>
            <a:r>
              <a:rPr lang="fr-FR" sz="1100" i="1" dirty="0" err="1" smtClean="0">
                <a:latin typeface="+mn-lt"/>
              </a:rPr>
              <a:t>herein</a:t>
            </a:r>
            <a:r>
              <a:rPr lang="fr-FR" sz="1100" i="1" dirty="0" smtClean="0">
                <a:latin typeface="+mn-lt"/>
              </a:rPr>
              <a:t> do not </a:t>
            </a:r>
            <a:r>
              <a:rPr lang="fr-FR" sz="1100" i="1" dirty="0" err="1" smtClean="0">
                <a:latin typeface="+mn-lt"/>
              </a:rPr>
              <a:t>necessarily</a:t>
            </a:r>
            <a:r>
              <a:rPr lang="fr-FR" sz="1100" i="1" dirty="0" smtClean="0">
                <a:latin typeface="+mn-lt"/>
              </a:rPr>
              <a:t> </a:t>
            </a:r>
            <a:r>
              <a:rPr lang="fr-FR" sz="1100" i="1" dirty="0" err="1" smtClean="0">
                <a:latin typeface="+mn-lt"/>
              </a:rPr>
              <a:t>reflect</a:t>
            </a:r>
            <a:r>
              <a:rPr lang="fr-FR" sz="1100" i="1" dirty="0" smtClean="0">
                <a:latin typeface="+mn-lt"/>
              </a:rPr>
              <a:t> </a:t>
            </a:r>
            <a:r>
              <a:rPr lang="fr-FR" sz="1100" i="1" dirty="0" err="1" smtClean="0">
                <a:latin typeface="+mn-lt"/>
              </a:rPr>
              <a:t>those</a:t>
            </a:r>
            <a:r>
              <a:rPr lang="fr-FR" sz="1100" i="1" dirty="0" smtClean="0">
                <a:latin typeface="+mn-lt"/>
              </a:rPr>
              <a:t> of the ITER Organization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088" y="1524000"/>
            <a:ext cx="8001000" cy="4381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616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457200"/>
            <a:ext cx="2000250" cy="411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3088" y="457200"/>
            <a:ext cx="5848350" cy="4114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577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983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8134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3088" y="1314450"/>
            <a:ext cx="3924300" cy="325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314450"/>
            <a:ext cx="3924300" cy="325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082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15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558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30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271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8135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73088" y="0"/>
            <a:ext cx="80010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3088" y="819150"/>
            <a:ext cx="8001000" cy="3642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0" y="438150"/>
            <a:ext cx="9144000" cy="0"/>
          </a:xfrm>
          <a:prstGeom prst="line">
            <a:avLst/>
          </a:prstGeom>
          <a:noFill/>
          <a:ln w="1587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2706689" y="4873883"/>
            <a:ext cx="4608511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0" rIns="36000" bIns="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2023, ITER Organization</a:t>
            </a:r>
            <a:endParaRPr lang="en-GB" sz="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8458200" y="4788000"/>
            <a:ext cx="5857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 dirty="0">
                <a:latin typeface="+mj-lt"/>
              </a:rPr>
              <a:t>Page </a:t>
            </a:r>
            <a:fld id="{47BA91C2-74BF-4480-8BF1-C44F20807924}" type="slidenum">
              <a:rPr lang="en-GB" sz="800" smtClean="0">
                <a:latin typeface="+mj-lt"/>
              </a:rPr>
              <a:pPr>
                <a:spcBef>
                  <a:spcPct val="50000"/>
                </a:spcBef>
              </a:pPr>
              <a:t>‹#›</a:t>
            </a:fld>
            <a:endParaRPr lang="en-GB" sz="800" dirty="0"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4731514"/>
            <a:ext cx="9144000" cy="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8388424" y="4731514"/>
            <a:ext cx="0" cy="32400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7308304" y="4731990"/>
            <a:ext cx="0" cy="32400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2699792" y="4731990"/>
            <a:ext cx="0" cy="32400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752000"/>
            <a:ext cx="592767" cy="293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4953600"/>
            <a:ext cx="2016224" cy="97106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384975" y="4809293"/>
            <a:ext cx="8066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+mn-lt"/>
              </a:rPr>
              <a:t>IDM: </a:t>
            </a:r>
            <a:r>
              <a:rPr lang="en-US" sz="900" dirty="0" err="1" smtClean="0">
                <a:latin typeface="+mn-lt"/>
              </a:rPr>
              <a:t>xxxxxx</a:t>
            </a:r>
            <a:endParaRPr lang="en-GB" sz="900" dirty="0" err="1" smtClean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87338" indent="-287338" algn="just" defTabSz="795338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57238" indent="-279400" algn="just" defTabSz="795338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36650" indent="-188913" algn="just" defTabSz="795338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511300" indent="-184150" algn="just" defTabSz="795338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885950" indent="-184150" algn="just" defTabSz="795338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343150" indent="-184150" algn="l" defTabSz="795338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800350" indent="-184150" algn="l" defTabSz="795338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257550" indent="-184150" algn="l" defTabSz="795338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714750" indent="-184150" algn="l" defTabSz="795338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tinyurl.com/simdb-query-exampl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imdb.iter.org/dashboard/" TargetMode="External"/><Relationship Id="rId2" Type="http://schemas.openxmlformats.org/officeDocument/2006/relationships/hyperlink" Target="https://simdb.iter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kiuda.iter.org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.iter.org/projects/IMAS/repos/idstools/browse/bi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.iter.org/projects/IMEX/repos/simdb-dashboard/browse" TargetMode="External"/><Relationship Id="rId2" Type="http://schemas.openxmlformats.org/officeDocument/2006/relationships/hyperlink" Target="https://git.iter.org/projects/IMEX/repos/simdb/brows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sharepoint.iter.org/departments/POP/CM/IMDesign/Code%20Documentation/ACCESS-LAYER-doc/matlab/5.0/index.html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s://sharepoint.iter.org/departments/POP/CM/IMDesign/Code%20Documentation/ACCESS-LAYER-doc/python/5.0/index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harepoint.iter.org/departments/POP/CM/IMDesign/Code%20Documentation/ACCESS-LAYER-doc/cpp/5.0/index.html" TargetMode="External"/><Relationship Id="rId5" Type="http://schemas.openxmlformats.org/officeDocument/2006/relationships/hyperlink" Target="https://sharepoint.iter.org/departments/POP/CM/IMDesign/Code%20Documentation/ACCESS-LAYER-doc/fortran/5.0/index.html" TargetMode="External"/><Relationship Id="rId4" Type="http://schemas.openxmlformats.org/officeDocument/2006/relationships/hyperlink" Target="https://git.iter.org/projects/IMAS/repos/data-dictionary/browse/html_documentation/utilities/IMAS-URI-scheme.md" TargetMode="External"/><Relationship Id="rId9" Type="http://schemas.openxmlformats.org/officeDocument/2006/relationships/hyperlink" Target="https://sharepoint.iter.org/departments/POP/CM/IMDesign/Code%20Documentation/ACCESS-LAYER-doc/java/5.0/index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ukaea/UD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14350"/>
            <a:ext cx="2810665" cy="2802612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3409950"/>
            <a:ext cx="6400800" cy="685800"/>
          </a:xfrm>
        </p:spPr>
        <p:txBody>
          <a:bodyPr/>
          <a:lstStyle/>
          <a:p>
            <a:r>
              <a:rPr lang="en-US" sz="1600" dirty="0" smtClean="0"/>
              <a:t>O.Hoenen</a:t>
            </a:r>
            <a:r>
              <a:rPr lang="en-US" sz="1600" baseline="20000" dirty="0" smtClean="0"/>
              <a:t>1</a:t>
            </a:r>
            <a:r>
              <a:rPr lang="en-US" sz="1600" dirty="0" smtClean="0"/>
              <a:t>, </a:t>
            </a:r>
            <a:r>
              <a:rPr lang="en-US" sz="1600" u="sng" dirty="0" smtClean="0"/>
              <a:t>X. Bonnin</a:t>
            </a:r>
            <a:r>
              <a:rPr lang="en-US" sz="1600" baseline="20000" dirty="0" smtClean="0"/>
              <a:t>1</a:t>
            </a:r>
            <a:r>
              <a:rPr lang="en-US" sz="1600" dirty="0" smtClean="0"/>
              <a:t>, J.Hollocombe</a:t>
            </a:r>
            <a:r>
              <a:rPr lang="en-US" sz="1600" baseline="20000" dirty="0" smtClean="0"/>
              <a:t>2</a:t>
            </a:r>
          </a:p>
          <a:p>
            <a:r>
              <a:rPr lang="en-US" sz="1600" baseline="20000" dirty="0" smtClean="0"/>
              <a:t>1 </a:t>
            </a:r>
            <a:r>
              <a:rPr lang="en-US" sz="1600" dirty="0" smtClean="0"/>
              <a:t>ITER Organization     </a:t>
            </a:r>
            <a:r>
              <a:rPr lang="en-US" sz="1600" baseline="20000" dirty="0" smtClean="0"/>
              <a:t>2 </a:t>
            </a:r>
            <a:r>
              <a:rPr lang="en-US" sz="1600" dirty="0" smtClean="0"/>
              <a:t>UKAEA</a:t>
            </a:r>
            <a:endParaRPr lang="en-US" sz="1600" baseline="20000" dirty="0" smtClean="0"/>
          </a:p>
          <a:p>
            <a:endParaRPr lang="en-GB" sz="1600" baseline="20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9150" y="1733550"/>
            <a:ext cx="7505700" cy="1371600"/>
          </a:xfrm>
        </p:spPr>
        <p:txBody>
          <a:bodyPr/>
          <a:lstStyle/>
          <a:p>
            <a:r>
              <a:rPr lang="en-US" dirty="0" err="1" smtClean="0"/>
              <a:t>SimDB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A generic tool for building </a:t>
            </a:r>
            <a:br>
              <a:rPr lang="en-US" dirty="0" smtClean="0"/>
            </a:br>
            <a:r>
              <a:rPr lang="en-US" dirty="0" smtClean="0"/>
              <a:t>simulations databases in IMAS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433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SimDB</a:t>
            </a:r>
            <a:r>
              <a:rPr lang="en-US" dirty="0" smtClean="0"/>
              <a:t> Dashboard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478325"/>
            <a:ext cx="7041489" cy="35412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6" r="10340"/>
          <a:stretch/>
        </p:blipFill>
        <p:spPr>
          <a:xfrm>
            <a:off x="4797910" y="971550"/>
            <a:ext cx="4329158" cy="333851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73149" y="4171950"/>
            <a:ext cx="7639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  <a:latin typeface="+mn-lt"/>
              </a:rPr>
              <a:t>Shareable queries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n-lt"/>
              </a:rPr>
              <a:t>As URL refers to the UUID of the simulations, </a:t>
            </a:r>
            <a:r>
              <a:rPr lang="en-US" sz="1400" dirty="0" err="1" smtClean="0">
                <a:latin typeface="+mn-lt"/>
              </a:rPr>
              <a:t>e.g</a:t>
            </a:r>
            <a:r>
              <a:rPr lang="en-US" sz="1400" dirty="0" smtClean="0">
                <a:latin typeface="+mn-lt"/>
              </a:rPr>
              <a:t>: </a:t>
            </a:r>
            <a:r>
              <a:rPr lang="en-US" sz="1400" dirty="0" smtClean="0">
                <a:latin typeface="+mn-lt"/>
                <a:hlinkClick r:id="rId4"/>
              </a:rPr>
              <a:t>https</a:t>
            </a:r>
            <a:r>
              <a:rPr lang="en-US" sz="1400" dirty="0">
                <a:latin typeface="+mn-lt"/>
                <a:hlinkClick r:id="rId4"/>
              </a:rPr>
              <a:t>://</a:t>
            </a:r>
            <a:r>
              <a:rPr lang="en-US" sz="1400" dirty="0" smtClean="0">
                <a:latin typeface="+mn-lt"/>
                <a:hlinkClick r:id="rId4"/>
              </a:rPr>
              <a:t>tinyurl.com/simdb-query-example</a:t>
            </a:r>
            <a:r>
              <a:rPr lang="en-US" sz="1400" dirty="0" smtClean="0">
                <a:latin typeface="+mn-lt"/>
              </a:rPr>
              <a:t> </a:t>
            </a:r>
            <a:endParaRPr lang="en-US" sz="1400" dirty="0" smtClean="0">
              <a:latin typeface="+mn-lt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696200" y="2687419"/>
            <a:ext cx="1416756" cy="646331"/>
            <a:chOff x="7696200" y="2687419"/>
            <a:chExt cx="1416756" cy="646331"/>
          </a:xfrm>
        </p:grpSpPr>
        <p:sp>
          <p:nvSpPr>
            <p:cNvPr id="11" name="TextBox 10"/>
            <p:cNvSpPr txBox="1"/>
            <p:nvPr/>
          </p:nvSpPr>
          <p:spPr>
            <a:xfrm>
              <a:off x="7696200" y="2687419"/>
              <a:ext cx="1416756" cy="646331"/>
            </a:xfrm>
            <a:prstGeom prst="rect">
              <a:avLst/>
            </a:prstGeom>
            <a:solidFill>
              <a:schemeClr val="accent5"/>
            </a:solidFill>
            <a:ln w="190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70C0"/>
                  </a:solidFill>
                  <a:latin typeface="+mn-lt"/>
                </a:rPr>
                <a:t>Configurable plot and export of 1D  data (</a:t>
              </a:r>
              <a:r>
                <a:rPr lang="en-US" sz="1200" dirty="0" err="1" smtClean="0">
                  <a:solidFill>
                    <a:srgbClr val="0070C0"/>
                  </a:solidFill>
                  <a:latin typeface="+mn-lt"/>
                </a:rPr>
                <a:t>plotly</a:t>
              </a:r>
              <a:r>
                <a:rPr lang="en-US" sz="1200" dirty="0" smtClean="0">
                  <a:solidFill>
                    <a:srgbClr val="0070C0"/>
                  </a:solidFill>
                  <a:latin typeface="+mn-lt"/>
                </a:rPr>
                <a:t>)</a:t>
              </a:r>
              <a:endParaRPr lang="en-GB" sz="1200" dirty="0" err="1" smtClean="0">
                <a:solidFill>
                  <a:srgbClr val="0070C0"/>
                </a:solidFill>
                <a:latin typeface="+mn-lt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0407" y="3080038"/>
              <a:ext cx="222549" cy="248959"/>
            </a:xfrm>
            <a:prstGeom prst="rect">
              <a:avLst/>
            </a:prstGeom>
          </p:spPr>
        </p:pic>
      </p:grpSp>
      <p:cxnSp>
        <p:nvCxnSpPr>
          <p:cNvPr id="16" name="Straight Arrow Connector 15"/>
          <p:cNvCxnSpPr>
            <a:stCxn id="11" idx="0"/>
          </p:cNvCxnSpPr>
          <p:nvPr/>
        </p:nvCxnSpPr>
        <p:spPr bwMode="auto">
          <a:xfrm flipH="1" flipV="1">
            <a:off x="8001000" y="2190751"/>
            <a:ext cx="403578" cy="49666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stCxn id="11" idx="2"/>
          </p:cNvCxnSpPr>
          <p:nvPr/>
        </p:nvCxnSpPr>
        <p:spPr bwMode="auto">
          <a:xfrm flipH="1">
            <a:off x="4953000" y="3333750"/>
            <a:ext cx="3451578" cy="8382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" name="Group 28"/>
          <p:cNvGrpSpPr/>
          <p:nvPr/>
        </p:nvGrpSpPr>
        <p:grpSpPr>
          <a:xfrm>
            <a:off x="3091900" y="2438460"/>
            <a:ext cx="1240114" cy="646956"/>
            <a:chOff x="3091900" y="2438460"/>
            <a:chExt cx="1240114" cy="646956"/>
          </a:xfrm>
        </p:grpSpPr>
        <p:sp>
          <p:nvSpPr>
            <p:cNvPr id="19" name="TextBox 18"/>
            <p:cNvSpPr txBox="1"/>
            <p:nvPr/>
          </p:nvSpPr>
          <p:spPr>
            <a:xfrm>
              <a:off x="3091900" y="2439085"/>
              <a:ext cx="1240114" cy="646331"/>
            </a:xfrm>
            <a:prstGeom prst="rect">
              <a:avLst/>
            </a:prstGeom>
            <a:solidFill>
              <a:schemeClr val="accent5"/>
            </a:solidFill>
            <a:ln w="190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70C0"/>
                  </a:solidFill>
                  <a:latin typeface="+mn-lt"/>
                </a:rPr>
                <a:t>Configurable </a:t>
              </a:r>
            </a:p>
            <a:p>
              <a:r>
                <a:rPr lang="en-US" sz="1200" dirty="0" smtClean="0">
                  <a:solidFill>
                    <a:srgbClr val="0070C0"/>
                  </a:solidFill>
                  <a:latin typeface="+mn-lt"/>
                </a:rPr>
                <a:t>query and selection of hits</a:t>
              </a:r>
              <a:endParaRPr lang="en-GB" sz="1200" dirty="0" err="1" smtClean="0">
                <a:solidFill>
                  <a:srgbClr val="0070C0"/>
                </a:solidFill>
                <a:latin typeface="+mn-lt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9464" y="2438460"/>
              <a:ext cx="222549" cy="248959"/>
            </a:xfrm>
            <a:prstGeom prst="rect">
              <a:avLst/>
            </a:prstGeom>
          </p:spPr>
        </p:pic>
      </p:grpSp>
      <p:cxnSp>
        <p:nvCxnSpPr>
          <p:cNvPr id="24" name="Straight Arrow Connector 23"/>
          <p:cNvCxnSpPr>
            <a:stCxn id="19" idx="1"/>
          </p:cNvCxnSpPr>
          <p:nvPr/>
        </p:nvCxnSpPr>
        <p:spPr bwMode="auto">
          <a:xfrm flipH="1">
            <a:off x="1295402" y="2762251"/>
            <a:ext cx="1796498" cy="24833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>
            <a:stCxn id="19" idx="0"/>
          </p:cNvCxnSpPr>
          <p:nvPr/>
        </p:nvCxnSpPr>
        <p:spPr bwMode="auto">
          <a:xfrm flipH="1" flipV="1">
            <a:off x="2972771" y="1581151"/>
            <a:ext cx="739186" cy="8579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2624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SimDB</a:t>
            </a:r>
            <a:r>
              <a:rPr lang="en-US" dirty="0" smtClean="0"/>
              <a:t> status at ITER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66750"/>
            <a:ext cx="8534400" cy="3886200"/>
          </a:xfrm>
        </p:spPr>
        <p:txBody>
          <a:bodyPr/>
          <a:lstStyle/>
          <a:p>
            <a:r>
              <a:rPr lang="en-US" sz="1800" dirty="0" smtClean="0"/>
              <a:t>Special ingestion to port legacy ITER_SCENARIOS files (simulation output)</a:t>
            </a:r>
          </a:p>
          <a:p>
            <a:pPr lvl="1"/>
            <a:r>
              <a:rPr lang="en-US" sz="1400" dirty="0" smtClean="0"/>
              <a:t>Metadata from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summary</a:t>
            </a:r>
            <a:r>
              <a:rPr lang="en-US" sz="1400" dirty="0" smtClean="0"/>
              <a:t> and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dataset_description</a:t>
            </a:r>
            <a:r>
              <a:rPr lang="en-US" sz="1400" dirty="0" smtClean="0"/>
              <a:t> IDS, as well as from </a:t>
            </a:r>
            <a:r>
              <a:rPr lang="en-US" sz="1400" dirty="0" err="1" smtClean="0"/>
              <a:t>yaml</a:t>
            </a:r>
            <a:r>
              <a:rPr lang="en-US" sz="1400" dirty="0" smtClean="0"/>
              <a:t> file</a:t>
            </a:r>
          </a:p>
          <a:p>
            <a:r>
              <a:rPr lang="en-US" sz="1800" dirty="0" err="1" smtClean="0"/>
              <a:t>SimDB</a:t>
            </a:r>
            <a:r>
              <a:rPr lang="en-US" sz="1800" dirty="0" smtClean="0"/>
              <a:t> server at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simdb.iter.org</a:t>
            </a:r>
            <a:r>
              <a:rPr lang="en-US" sz="1800" dirty="0" smtClean="0"/>
              <a:t> </a:t>
            </a:r>
          </a:p>
          <a:p>
            <a:pPr lvl="1"/>
            <a:r>
              <a:rPr lang="en-US" sz="1400" dirty="0" smtClean="0"/>
              <a:t>Configured for the ITER scenarios DB but can host other DBs</a:t>
            </a:r>
          </a:p>
          <a:p>
            <a:pPr lvl="1"/>
            <a:r>
              <a:rPr lang="en-US" sz="1400" dirty="0" smtClean="0"/>
              <a:t>In test phase with ingested output from existing ITER_SCENARIOS files</a:t>
            </a:r>
          </a:p>
          <a:p>
            <a:r>
              <a:rPr lang="en-US" sz="1800" dirty="0" smtClean="0"/>
              <a:t>Dashboard </a:t>
            </a:r>
            <a:r>
              <a:rPr lang="en-US" sz="1800" dirty="0"/>
              <a:t>at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simdb.iter.org/dashboard/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lvl="1"/>
            <a:r>
              <a:rPr lang="en-US" sz="1400" dirty="0" smtClean="0"/>
              <a:t>Available behind SSO authentication</a:t>
            </a:r>
          </a:p>
          <a:p>
            <a:r>
              <a:rPr lang="en-US" sz="1800" dirty="0" smtClean="0"/>
              <a:t>UDA server at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uda.iter.org:56565</a:t>
            </a:r>
            <a:r>
              <a:rPr lang="en-US" sz="1800" dirty="0" smtClean="0"/>
              <a:t> </a:t>
            </a:r>
          </a:p>
          <a:p>
            <a:pPr lvl="1"/>
            <a:r>
              <a:rPr lang="en-US" sz="1400" dirty="0" smtClean="0"/>
              <a:t>Allow remote access to IDS data via AL5</a:t>
            </a:r>
          </a:p>
          <a:p>
            <a:pPr lvl="1"/>
            <a:r>
              <a:rPr lang="en-US" sz="1400" dirty="0" smtClean="0"/>
              <a:t>Authentication through personal certificate: </a:t>
            </a:r>
            <a:r>
              <a:rPr lang="en-US" sz="1400" dirty="0" smtClean="0">
                <a:hlinkClick r:id="rId4"/>
              </a:rPr>
              <a:t>pkiuda.iter.org</a:t>
            </a:r>
            <a:r>
              <a:rPr lang="en-US" sz="1400" dirty="0" smtClean="0"/>
              <a:t>  </a:t>
            </a:r>
          </a:p>
          <a:p>
            <a:r>
              <a:rPr lang="en-US" sz="1800" dirty="0" smtClean="0"/>
              <a:t>Foreseen approval workflow</a:t>
            </a:r>
          </a:p>
          <a:p>
            <a:pPr lvl="1"/>
            <a:r>
              <a:rPr lang="en-US" sz="1400" dirty="0" smtClean="0"/>
              <a:t>No staging area, pushed simulation that validates will be visible by all</a:t>
            </a:r>
          </a:p>
          <a:p>
            <a:pPr lvl="1"/>
            <a:r>
              <a:rPr lang="en-US" sz="1400" dirty="0" smtClean="0"/>
              <a:t>Approval upon request </a:t>
            </a:r>
            <a:r>
              <a:rPr lang="en-US" sz="1400" dirty="0" smtClean="0">
                <a:sym typeface="Wingdings" panose="05000000000000000000" pitchFamily="2" charset="2"/>
              </a:rPr>
              <a:t> approved simulations will be guaranteed persistency</a:t>
            </a:r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160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future plans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42950"/>
            <a:ext cx="8534400" cy="3719010"/>
          </a:xfrm>
        </p:spPr>
        <p:txBody>
          <a:bodyPr/>
          <a:lstStyle/>
          <a:p>
            <a:r>
              <a:rPr lang="en-US" dirty="0" err="1" smtClean="0"/>
              <a:t>SimDB</a:t>
            </a:r>
            <a:r>
              <a:rPr lang="en-US" dirty="0" smtClean="0"/>
              <a:t> is a generic management tool for IMAS simulations</a:t>
            </a:r>
          </a:p>
          <a:p>
            <a:pPr lvl="1"/>
            <a:r>
              <a:rPr lang="en-US" dirty="0" smtClean="0"/>
              <a:t>Offer a comprehensive infrastructure to build and manage searchable databases</a:t>
            </a:r>
          </a:p>
          <a:p>
            <a:pPr lvl="1"/>
            <a:r>
              <a:rPr lang="en-US" dirty="0" smtClean="0"/>
              <a:t>Rely on Python, Access-Layer 5 and UDA</a:t>
            </a:r>
          </a:p>
          <a:p>
            <a:pPr lvl="1"/>
            <a:r>
              <a:rPr lang="en-US" dirty="0" smtClean="0"/>
              <a:t>Highly configurable and adaptable to various use-cases and needs</a:t>
            </a:r>
          </a:p>
          <a:p>
            <a:pPr lvl="1"/>
            <a:r>
              <a:rPr lang="en-US" dirty="0" smtClean="0"/>
              <a:t>Targeting FAIR principia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needs open metadata standard </a:t>
            </a:r>
          </a:p>
          <a:p>
            <a:pPr lvl="1"/>
            <a:endParaRPr lang="en-US" dirty="0"/>
          </a:p>
          <a:p>
            <a:r>
              <a:rPr lang="en-US" dirty="0" smtClean="0"/>
              <a:t>Ongoing plans</a:t>
            </a:r>
          </a:p>
          <a:p>
            <a:pPr lvl="1"/>
            <a:r>
              <a:rPr lang="en-US" dirty="0" smtClean="0"/>
              <a:t>Put in production for the ITER scenarios database</a:t>
            </a:r>
          </a:p>
          <a:p>
            <a:pPr lvl="1"/>
            <a:r>
              <a:rPr lang="en-US" dirty="0" smtClean="0"/>
              <a:t>Use for the ITER Machine Description database</a:t>
            </a:r>
          </a:p>
          <a:p>
            <a:pPr lvl="1"/>
            <a:r>
              <a:rPr lang="en-US" dirty="0" smtClean="0"/>
              <a:t>Use for ITPA databases (needs mapping to IMAS) </a:t>
            </a:r>
          </a:p>
          <a:p>
            <a:pPr lvl="1"/>
            <a:r>
              <a:rPr lang="en-US" dirty="0" smtClean="0"/>
              <a:t>Investigate use and limitations for experimental pulse data</a:t>
            </a:r>
          </a:p>
          <a:p>
            <a:pPr lvl="1"/>
            <a:r>
              <a:rPr lang="en-US" dirty="0" smtClean="0"/>
              <a:t>Study scalability, improve web frontend and features, etc…</a:t>
            </a:r>
          </a:p>
          <a:p>
            <a:pPr lvl="1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999615"/>
            <a:ext cx="838200" cy="295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91400" y="1962150"/>
            <a:ext cx="381000" cy="33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0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088" y="819150"/>
            <a:ext cx="8001000" cy="3657600"/>
          </a:xfrm>
        </p:spPr>
        <p:txBody>
          <a:bodyPr/>
          <a:lstStyle/>
          <a:p>
            <a:r>
              <a:rPr lang="en-US" dirty="0" smtClean="0"/>
              <a:t>Current solutions for IMAS </a:t>
            </a:r>
            <a:r>
              <a:rPr lang="en-US" i="1" dirty="0" smtClean="0"/>
              <a:t>databases </a:t>
            </a:r>
            <a:r>
              <a:rPr lang="en-US" dirty="0"/>
              <a:t>a</a:t>
            </a:r>
            <a:r>
              <a:rPr lang="en-US" dirty="0" smtClean="0"/>
              <a:t>nd their limitations</a:t>
            </a:r>
          </a:p>
          <a:p>
            <a:r>
              <a:rPr lang="en-US" dirty="0" err="1" smtClean="0"/>
              <a:t>SimDB</a:t>
            </a:r>
            <a:endParaRPr lang="en-US" dirty="0" smtClean="0"/>
          </a:p>
          <a:p>
            <a:pPr lvl="1"/>
            <a:r>
              <a:rPr lang="en-US" dirty="0" smtClean="0"/>
              <a:t>Motivation</a:t>
            </a:r>
          </a:p>
          <a:p>
            <a:pPr lvl="1"/>
            <a:r>
              <a:rPr lang="en-US" dirty="0"/>
              <a:t>Design</a:t>
            </a:r>
          </a:p>
          <a:p>
            <a:pPr lvl="1"/>
            <a:r>
              <a:rPr lang="en-US" dirty="0" smtClean="0"/>
              <a:t>Pre-requisite</a:t>
            </a:r>
            <a:endParaRPr lang="en-US" dirty="0"/>
          </a:p>
          <a:p>
            <a:pPr lvl="2"/>
            <a:r>
              <a:rPr lang="en-US" dirty="0" smtClean="0"/>
              <a:t>Access-Layer 5</a:t>
            </a:r>
          </a:p>
          <a:p>
            <a:pPr lvl="2"/>
            <a:r>
              <a:rPr lang="en-US" dirty="0" smtClean="0"/>
              <a:t>UDA (optional)</a:t>
            </a:r>
          </a:p>
          <a:p>
            <a:pPr lvl="1"/>
            <a:r>
              <a:rPr lang="en-US" dirty="0" smtClean="0"/>
              <a:t>Usage</a:t>
            </a:r>
            <a:endParaRPr lang="en-US" dirty="0" smtClean="0"/>
          </a:p>
          <a:p>
            <a:pPr lvl="1"/>
            <a:r>
              <a:rPr lang="en-US" dirty="0" smtClean="0"/>
              <a:t>Dashboard</a:t>
            </a:r>
          </a:p>
          <a:p>
            <a:pPr lvl="1"/>
            <a:r>
              <a:rPr lang="en-US" dirty="0" smtClean="0"/>
              <a:t>Current status at ITER</a:t>
            </a:r>
          </a:p>
          <a:p>
            <a:r>
              <a:rPr lang="en-US" dirty="0" smtClean="0"/>
              <a:t>Summary and future plans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516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IMAS </a:t>
            </a:r>
            <a:r>
              <a:rPr lang="en-US" i="1" dirty="0" smtClean="0"/>
              <a:t>“databases”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14350"/>
            <a:ext cx="8839200" cy="4038600"/>
          </a:xfrm>
          <a:ln>
            <a:noFill/>
          </a:ln>
        </p:spPr>
        <p:txBody>
          <a:bodyPr/>
          <a:lstStyle/>
          <a:p>
            <a:r>
              <a:rPr lang="en-US" sz="1800" dirty="0" smtClean="0"/>
              <a:t>With </a:t>
            </a:r>
            <a:r>
              <a:rPr lang="en-US" sz="1800" dirty="0" smtClean="0"/>
              <a:t>Access-Layer 4 a DB </a:t>
            </a:r>
            <a:r>
              <a:rPr lang="en-US" sz="1800" dirty="0" smtClean="0"/>
              <a:t>is just a</a:t>
            </a:r>
            <a:r>
              <a:rPr lang="en-US" sz="1800" dirty="0" smtClean="0">
                <a:sym typeface="Wingdings" panose="05000000000000000000" pitchFamily="2" charset="2"/>
              </a:rPr>
              <a:t> </a:t>
            </a:r>
            <a:r>
              <a:rPr lang="en-US" sz="1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c</a:t>
            </a:r>
            <a:r>
              <a:rPr lang="en-US" sz="1800" dirty="0" smtClean="0">
                <a:solidFill>
                  <a:srgbClr val="0070C0"/>
                </a:solidFill>
              </a:rPr>
              <a:t>ollection of all data-entries in </a:t>
            </a:r>
            <a:r>
              <a:rPr lang="en-US" sz="1800" dirty="0">
                <a:solidFill>
                  <a:srgbClr val="0070C0"/>
                </a:solidFill>
              </a:rPr>
              <a:t>a</a:t>
            </a:r>
            <a:r>
              <a:rPr lang="en-US" sz="1800" dirty="0" smtClean="0">
                <a:solidFill>
                  <a:srgbClr val="0070C0"/>
                </a:solidFill>
              </a:rPr>
              <a:t> folder</a:t>
            </a:r>
            <a:r>
              <a:rPr lang="en-US" sz="1800" dirty="0" smtClean="0"/>
              <a:t> </a:t>
            </a:r>
            <a:endParaRPr lang="en-US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1400" dirty="0"/>
              <a:t>Arguments </a:t>
            </a:r>
            <a:r>
              <a:rPr lang="en-US" sz="1400" dirty="0" smtClean="0"/>
              <a:t>to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open</a:t>
            </a:r>
            <a:r>
              <a:rPr lang="en-US" sz="1400" dirty="0" smtClean="0"/>
              <a:t> a data-entry: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[backend,]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user,dbname,version,shot,run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1400" dirty="0" smtClean="0"/>
              <a:t>E.g</a:t>
            </a:r>
            <a:r>
              <a:rPr lang="en-US" sz="1400" dirty="0"/>
              <a:t>. </a:t>
            </a:r>
            <a:r>
              <a:rPr lang="en-US" sz="1400" dirty="0" smtClean="0"/>
              <a:t>DB folder </a:t>
            </a:r>
            <a:r>
              <a:rPr lang="en-US" sz="1400" dirty="0" smtClean="0">
                <a:sym typeface="Wingdings" panose="05000000000000000000" pitchFamily="2" charset="2"/>
              </a:rPr>
              <a:t>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~user/public/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imasdb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dbname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/3/</a:t>
            </a:r>
          </a:p>
          <a:p>
            <a:pPr lvl="2"/>
            <a:r>
              <a:rPr lang="en-US" sz="1400" dirty="0" err="1" smtClean="0">
                <a:cs typeface="Courier New" panose="02070309020205020404" pitchFamily="49" charset="0"/>
              </a:rPr>
              <a:t>MDSplus</a:t>
            </a:r>
            <a:r>
              <a:rPr lang="en-US" sz="1400" dirty="0" smtClean="0">
                <a:cs typeface="Courier New" panose="02070309020205020404" pitchFamily="49" charset="0"/>
              </a:rPr>
              <a:t>: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{0..9}/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ids_pulserun.datafile</a:t>
            </a:r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1400" dirty="0" smtClean="0">
                <a:cs typeface="Courier New" panose="02070309020205020404" pitchFamily="49" charset="0"/>
              </a:rPr>
              <a:t>HDF5: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shot/run/{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master|idsname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}.h5</a:t>
            </a:r>
          </a:p>
          <a:p>
            <a:pPr marL="947737" lvl="2" indent="0">
              <a:buNone/>
            </a:pPr>
            <a:endParaRPr lang="en-US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 smtClean="0"/>
              <a:t>Public DBs at ITER with </a:t>
            </a:r>
            <a:r>
              <a:rPr lang="en-US" sz="1800" dirty="0" smtClean="0">
                <a:solidFill>
                  <a:srgbClr val="0070C0"/>
                </a:solidFill>
              </a:rPr>
              <a:t>metadata added to each data-entry</a:t>
            </a:r>
          </a:p>
          <a:p>
            <a:pPr lvl="1"/>
            <a:r>
              <a:rPr lang="en-US" sz="1400" dirty="0" smtClean="0"/>
              <a:t>Describe </a:t>
            </a:r>
            <a:r>
              <a:rPr lang="en-US" sz="1400" dirty="0" smtClean="0"/>
              <a:t>key values and provenance information in </a:t>
            </a:r>
            <a:r>
              <a:rPr lang="en-US" sz="1400" dirty="0" smtClean="0">
                <a:solidFill>
                  <a:srgbClr val="C00000"/>
                </a:solidFill>
              </a:rPr>
              <a:t>ad-hoc</a:t>
            </a:r>
            <a:r>
              <a:rPr lang="en-US" sz="1400" dirty="0" smtClean="0"/>
              <a:t> </a:t>
            </a:r>
            <a:r>
              <a:rPr lang="en-US" sz="1400" dirty="0" err="1" smtClean="0"/>
              <a:t>yaml</a:t>
            </a:r>
            <a:r>
              <a:rPr lang="en-US" sz="1400" dirty="0" smtClean="0"/>
              <a:t> files (human readable)</a:t>
            </a:r>
          </a:p>
          <a:p>
            <a:pPr lvl="1"/>
            <a:r>
              <a:rPr lang="en-US" sz="1400" dirty="0" smtClean="0"/>
              <a:t>Manually (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ITER_MD</a:t>
            </a:r>
            <a:r>
              <a:rPr lang="en-US" sz="1400" dirty="0" smtClean="0"/>
              <a:t>) or automatically (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ITER_{SCENARIOS|DISRUPTIONS}</a:t>
            </a:r>
            <a:r>
              <a:rPr lang="en-US" sz="1400" dirty="0" smtClean="0"/>
              <a:t>) with </a:t>
            </a:r>
            <a:r>
              <a:rPr lang="en-US" sz="1400" dirty="0" smtClean="0">
                <a:solidFill>
                  <a:srgbClr val="C00000"/>
                </a:solidFill>
              </a:rPr>
              <a:t>ad-hoc</a:t>
            </a:r>
            <a:r>
              <a:rPr lang="en-US" sz="1400" dirty="0" smtClean="0"/>
              <a:t> tools (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create_db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_{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entry|entry_disruption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n-US" sz="1400" dirty="0" smtClean="0"/>
              <a:t>)</a:t>
            </a:r>
          </a:p>
          <a:p>
            <a:pPr lvl="1"/>
            <a:r>
              <a:rPr lang="en-US" sz="1400" dirty="0" smtClean="0"/>
              <a:t>Browse and search the DB with </a:t>
            </a:r>
            <a:r>
              <a:rPr lang="en-US" sz="1400" dirty="0" smtClean="0">
                <a:solidFill>
                  <a:srgbClr val="C00000"/>
                </a:solidFill>
              </a:rPr>
              <a:t>ad-hoc</a:t>
            </a:r>
            <a:r>
              <a:rPr lang="en-US" sz="1400" dirty="0" smtClean="0"/>
              <a:t> tools (parsing individual </a:t>
            </a:r>
            <a:r>
              <a:rPr lang="en-US" sz="1400" dirty="0" err="1" smtClean="0"/>
              <a:t>yaml</a:t>
            </a:r>
            <a:r>
              <a:rPr lang="en-US" sz="1400" dirty="0" smtClean="0"/>
              <a:t> files), </a:t>
            </a:r>
            <a:r>
              <a:rPr lang="en-US" sz="1400" dirty="0" err="1" smtClean="0"/>
              <a:t>e.g</a:t>
            </a:r>
            <a:r>
              <a:rPr lang="en-US" sz="1400" dirty="0" smtClean="0"/>
              <a:t>: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md_summary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scenario_summary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disruption_summary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9120"/>
          <a:stretch/>
        </p:blipFill>
        <p:spPr>
          <a:xfrm>
            <a:off x="230188" y="3638550"/>
            <a:ext cx="8686800" cy="10798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2659"/>
          <a:stretch/>
        </p:blipFill>
        <p:spPr>
          <a:xfrm>
            <a:off x="228600" y="3608766"/>
            <a:ext cx="8686800" cy="486984"/>
          </a:xfrm>
          <a:prstGeom prst="rect">
            <a:avLst/>
          </a:prstGeom>
        </p:spPr>
      </p:pic>
      <p:sp>
        <p:nvSpPr>
          <p:cNvPr id="7" name="Bent-Up Arrow 6"/>
          <p:cNvSpPr/>
          <p:nvPr/>
        </p:nvSpPr>
        <p:spPr bwMode="auto">
          <a:xfrm rot="10800000">
            <a:off x="513556" y="3425382"/>
            <a:ext cx="496888" cy="304800"/>
          </a:xfrm>
          <a:prstGeom prst="ben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8" name="Left Brace 7"/>
          <p:cNvSpPr/>
          <p:nvPr/>
        </p:nvSpPr>
        <p:spPr bwMode="auto">
          <a:xfrm>
            <a:off x="609600" y="2647950"/>
            <a:ext cx="152400" cy="685800"/>
          </a:xfrm>
          <a:prstGeom prst="leftBrace">
            <a:avLst>
              <a:gd name="adj1" fmla="val 34999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32666" y="2860045"/>
            <a:ext cx="7184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err="1">
                <a:latin typeface="+mn-lt"/>
                <a:hlinkClick r:id="rId4"/>
              </a:rPr>
              <a:t>IDStools</a:t>
            </a:r>
            <a:endParaRPr lang="en-GB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0" y="3300989"/>
            <a:ext cx="1418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Does </a:t>
            </a:r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not scale!</a:t>
            </a:r>
            <a:endParaRPr lang="en-GB" sz="1400" dirty="0" err="1" smtClean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17" name="Elbow Connector 16"/>
          <p:cNvCxnSpPr>
            <a:endCxn id="15" idx="1"/>
          </p:cNvCxnSpPr>
          <p:nvPr/>
        </p:nvCxnSpPr>
        <p:spPr bwMode="auto">
          <a:xfrm rot="16200000" flipH="1">
            <a:off x="5940248" y="3299126"/>
            <a:ext cx="159104" cy="152400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Right Brace 21"/>
          <p:cNvSpPr/>
          <p:nvPr/>
        </p:nvSpPr>
        <p:spPr bwMode="auto">
          <a:xfrm>
            <a:off x="5638800" y="1123950"/>
            <a:ext cx="228600" cy="685800"/>
          </a:xfrm>
          <a:prstGeom prst="rightBrace">
            <a:avLst>
              <a:gd name="adj1" fmla="val 23888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49623" y="1205240"/>
            <a:ext cx="3169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Any type of simulation can be added, </a:t>
            </a:r>
          </a:p>
          <a:p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no </a:t>
            </a:r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validation or control on </a:t>
            </a:r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data</a:t>
            </a:r>
            <a:endParaRPr lang="en-GB" sz="1400" dirty="0" err="1" smtClean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539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8" grpId="0" animBg="1"/>
      <p:bldP spid="9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</a:t>
            </a:r>
            <a:r>
              <a:rPr lang="en-US" dirty="0" smtClean="0"/>
              <a:t>other examples in </a:t>
            </a:r>
            <a:r>
              <a:rPr lang="en-US" dirty="0" err="1" smtClean="0"/>
              <a:t>EUROfusion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19150"/>
            <a:ext cx="4343400" cy="3810000"/>
          </a:xfrm>
        </p:spPr>
        <p:txBody>
          <a:bodyPr/>
          <a:lstStyle/>
          <a:p>
            <a:r>
              <a:rPr lang="en-US" dirty="0" smtClean="0">
                <a:cs typeface="Courier New" panose="02070309020205020404" pitchFamily="49" charset="0"/>
              </a:rPr>
              <a:t>DEFUSE</a:t>
            </a:r>
          </a:p>
          <a:p>
            <a:pPr lvl="1"/>
            <a:r>
              <a:rPr lang="en-GB" sz="1400" dirty="0" smtClean="0"/>
              <a:t>Disruption </a:t>
            </a:r>
            <a:r>
              <a:rPr lang="en-GB" sz="1400" dirty="0"/>
              <a:t>and Event analysis framework for </a:t>
            </a:r>
            <a:r>
              <a:rPr lang="en-GB" sz="1400" dirty="0" err="1"/>
              <a:t>FUSionExperiments</a:t>
            </a:r>
            <a:r>
              <a:rPr lang="en-GB" sz="1400" dirty="0"/>
              <a:t> </a:t>
            </a:r>
          </a:p>
          <a:p>
            <a:pPr lvl="1"/>
            <a:endParaRPr lang="en-US" dirty="0" smtClean="0">
              <a:cs typeface="Courier New" panose="02070309020205020404" pitchFamily="49" charset="0"/>
            </a:endParaRPr>
          </a:p>
          <a:p>
            <a:pPr lvl="1"/>
            <a:endParaRPr lang="en-US" dirty="0">
              <a:cs typeface="Courier New" panose="02070309020205020404" pitchFamily="49" charset="0"/>
            </a:endParaRPr>
          </a:p>
          <a:p>
            <a:pPr lvl="1"/>
            <a:endParaRPr lang="en-US" dirty="0" smtClean="0">
              <a:cs typeface="Courier New" panose="02070309020205020404" pitchFamily="49" charset="0"/>
            </a:endParaRPr>
          </a:p>
          <a:p>
            <a:pPr lvl="1"/>
            <a:endParaRPr lang="en-US" dirty="0" smtClean="0">
              <a:cs typeface="Courier New" panose="02070309020205020404" pitchFamily="49" charset="0"/>
            </a:endParaRPr>
          </a:p>
          <a:p>
            <a:r>
              <a:rPr lang="en-US" dirty="0" smtClean="0">
                <a:cs typeface="Courier New" panose="02070309020205020404" pitchFamily="49" charset="0"/>
              </a:rPr>
              <a:t>Pedestal and Confinement DBs</a:t>
            </a:r>
          </a:p>
          <a:p>
            <a:pPr lvl="1"/>
            <a:r>
              <a:rPr lang="en-US" sz="1400" dirty="0" smtClean="0">
                <a:cs typeface="Courier New" panose="02070309020205020404" pitchFamily="49" charset="0"/>
              </a:rPr>
              <a:t>Based on core services maintained by Poznan ACH (AAI, Docker, Dashboard, CatalogQt2)</a:t>
            </a:r>
            <a:endParaRPr lang="en-US" sz="1400" dirty="0">
              <a:cs typeface="Courier New" panose="02070309020205020404" pitchFamily="49" charset="0"/>
            </a:endParaRPr>
          </a:p>
          <a:p>
            <a:pPr lvl="1"/>
            <a:r>
              <a:rPr lang="en-US" sz="1400" dirty="0" smtClean="0"/>
              <a:t>0D + some 1D profile data stored in </a:t>
            </a:r>
            <a:r>
              <a:rPr lang="en-US" sz="1400" dirty="0" smtClean="0">
                <a:solidFill>
                  <a:srgbClr val="C00000"/>
                </a:solidFill>
              </a:rPr>
              <a:t>summary IDS</a:t>
            </a:r>
          </a:p>
          <a:p>
            <a:pPr lvl="1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493071"/>
            <a:ext cx="3657600" cy="22310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38200" y="2110006"/>
            <a:ext cx="3376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+mn-lt"/>
              </a:rPr>
              <a:t>Focused </a:t>
            </a:r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only on </a:t>
            </a:r>
            <a:r>
              <a:rPr lang="en-US" sz="1600" dirty="0">
                <a:solidFill>
                  <a:srgbClr val="C00000"/>
                </a:solidFill>
                <a:latin typeface="+mn-lt"/>
              </a:rPr>
              <a:t>experimental data</a:t>
            </a:r>
            <a:endParaRPr lang="en-GB" sz="1600" dirty="0" err="1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4572000" y="1218670"/>
            <a:ext cx="381000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26118"/>
          <a:stretch/>
        </p:blipFill>
        <p:spPr>
          <a:xfrm>
            <a:off x="4953000" y="2765320"/>
            <a:ext cx="4099302" cy="19535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ight Arrow 9"/>
          <p:cNvSpPr/>
          <p:nvPr/>
        </p:nvSpPr>
        <p:spPr bwMode="auto">
          <a:xfrm>
            <a:off x="4572000" y="3409950"/>
            <a:ext cx="381000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48600" y="2507139"/>
            <a:ext cx="9909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A. Pau / EPFL</a:t>
            </a:r>
            <a:endParaRPr lang="en-GB" sz="1000" dirty="0" err="1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62800" y="4491997"/>
            <a:ext cx="19591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M. Owsiak / Poznan ACH / F4F</a:t>
            </a:r>
            <a:endParaRPr lang="en-GB" sz="1000" dirty="0" err="1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cxnSp>
        <p:nvCxnSpPr>
          <p:cNvPr id="14" name="Straight Arrow Connector 13"/>
          <p:cNvCxnSpPr>
            <a:stCxn id="5" idx="0"/>
          </p:cNvCxnSpPr>
          <p:nvPr/>
        </p:nvCxnSpPr>
        <p:spPr bwMode="auto">
          <a:xfrm flipH="1" flipV="1">
            <a:off x="2526322" y="1657350"/>
            <a:ext cx="1" cy="45265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2526322" y="2448560"/>
            <a:ext cx="0" cy="42799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8545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SimDB</a:t>
            </a:r>
            <a:r>
              <a:rPr lang="en-US" dirty="0" smtClean="0"/>
              <a:t> motivation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90550"/>
            <a:ext cx="8534400" cy="4038600"/>
          </a:xfrm>
        </p:spPr>
        <p:txBody>
          <a:bodyPr/>
          <a:lstStyle/>
          <a:p>
            <a:r>
              <a:rPr lang="en-US" sz="1800" dirty="0" smtClean="0"/>
              <a:t>A use-case agnostic </a:t>
            </a:r>
            <a:r>
              <a:rPr lang="en-US" sz="1800" b="1" dirty="0" smtClean="0">
                <a:solidFill>
                  <a:srgbClr val="0070C0"/>
                </a:solidFill>
              </a:rPr>
              <a:t>Simulation </a:t>
            </a:r>
            <a:r>
              <a:rPr lang="en-US" sz="1800" b="1" dirty="0" smtClean="0">
                <a:solidFill>
                  <a:srgbClr val="0070C0"/>
                </a:solidFill>
              </a:rPr>
              <a:t>Database </a:t>
            </a:r>
            <a:r>
              <a:rPr lang="en-US" sz="1800" dirty="0" smtClean="0"/>
              <a:t>management </a:t>
            </a:r>
            <a:r>
              <a:rPr lang="en-US" sz="1800" dirty="0" smtClean="0"/>
              <a:t>system for IMAS</a:t>
            </a:r>
          </a:p>
          <a:p>
            <a:pPr lvl="1"/>
            <a:r>
              <a:rPr lang="en-US" sz="1400" dirty="0" smtClean="0"/>
              <a:t>To provide a </a:t>
            </a:r>
            <a:r>
              <a:rPr lang="en-US" sz="1400" dirty="0" smtClean="0">
                <a:solidFill>
                  <a:srgbClr val="00B050"/>
                </a:solidFill>
              </a:rPr>
              <a:t>generic and configurable </a:t>
            </a:r>
            <a:r>
              <a:rPr lang="en-US" sz="1400" dirty="0" smtClean="0"/>
              <a:t>solution to handle </a:t>
            </a:r>
            <a:r>
              <a:rPr lang="en-US" sz="1400" b="1" i="1" dirty="0" smtClean="0">
                <a:solidFill>
                  <a:srgbClr val="00B050"/>
                </a:solidFill>
              </a:rPr>
              <a:t>simulations</a:t>
            </a:r>
            <a:r>
              <a:rPr lang="en-US" sz="1400" dirty="0" smtClean="0"/>
              <a:t> in IMAS (not just results!)</a:t>
            </a:r>
          </a:p>
          <a:p>
            <a:pPr lvl="1"/>
            <a:r>
              <a:rPr lang="en-US" sz="1400" dirty="0" smtClean="0"/>
              <a:t>Describe a simulation by its </a:t>
            </a:r>
            <a:r>
              <a:rPr lang="en-US" sz="1400" dirty="0" smtClean="0">
                <a:solidFill>
                  <a:srgbClr val="00B050"/>
                </a:solidFill>
              </a:rPr>
              <a:t>inputs</a:t>
            </a:r>
            <a:r>
              <a:rPr lang="en-US" sz="1400" dirty="0" smtClean="0"/>
              <a:t>, </a:t>
            </a:r>
            <a:r>
              <a:rPr lang="en-US" sz="1400" dirty="0" smtClean="0">
                <a:solidFill>
                  <a:srgbClr val="00B050"/>
                </a:solidFill>
              </a:rPr>
              <a:t>configurations</a:t>
            </a:r>
            <a:r>
              <a:rPr lang="en-US" sz="1400" dirty="0" smtClean="0"/>
              <a:t>, </a:t>
            </a:r>
            <a:r>
              <a:rPr lang="en-US" sz="1400" dirty="0" smtClean="0">
                <a:solidFill>
                  <a:srgbClr val="00B050"/>
                </a:solidFill>
              </a:rPr>
              <a:t>outputs </a:t>
            </a:r>
            <a:r>
              <a:rPr lang="en-US" sz="1400" dirty="0" smtClean="0"/>
              <a:t>(towards reproducibility)</a:t>
            </a:r>
          </a:p>
          <a:p>
            <a:pPr lvl="1"/>
            <a:r>
              <a:rPr lang="en-US" sz="1400" dirty="0" smtClean="0"/>
              <a:t>Gather automatically </a:t>
            </a:r>
            <a:r>
              <a:rPr lang="en-US" sz="1400" dirty="0" smtClean="0">
                <a:solidFill>
                  <a:srgbClr val="00B050"/>
                </a:solidFill>
              </a:rPr>
              <a:t>metadata</a:t>
            </a:r>
            <a:r>
              <a:rPr lang="en-US" sz="1400" dirty="0" smtClean="0"/>
              <a:t> and </a:t>
            </a:r>
            <a:r>
              <a:rPr lang="en-US" sz="1400" dirty="0" smtClean="0">
                <a:solidFill>
                  <a:srgbClr val="00B050"/>
                </a:solidFill>
              </a:rPr>
              <a:t>key values </a:t>
            </a:r>
            <a:r>
              <a:rPr lang="en-US" sz="1400" dirty="0" smtClean="0"/>
              <a:t>(from output IDS) to populate a </a:t>
            </a:r>
            <a:r>
              <a:rPr lang="en-US" sz="1400" dirty="0" smtClean="0">
                <a:solidFill>
                  <a:srgbClr val="00B050"/>
                </a:solidFill>
              </a:rPr>
              <a:t>relational DB</a:t>
            </a:r>
            <a:endParaRPr lang="en-US" sz="1400" dirty="0" smtClean="0">
              <a:solidFill>
                <a:srgbClr val="00B050"/>
              </a:solidFill>
            </a:endParaRPr>
          </a:p>
          <a:p>
            <a:pPr lvl="1"/>
            <a:r>
              <a:rPr lang="en-US" sz="1400" dirty="0" smtClean="0"/>
              <a:t>Host simulations data </a:t>
            </a:r>
            <a:r>
              <a:rPr lang="en-US" sz="1400" dirty="0" smtClean="0">
                <a:solidFill>
                  <a:srgbClr val="00B050"/>
                </a:solidFill>
              </a:rPr>
              <a:t>locally</a:t>
            </a:r>
            <a:r>
              <a:rPr lang="en-US" sz="1400" dirty="0" smtClean="0"/>
              <a:t> or on a </a:t>
            </a:r>
            <a:r>
              <a:rPr lang="en-US" sz="1400" dirty="0" smtClean="0">
                <a:solidFill>
                  <a:srgbClr val="00B050"/>
                </a:solidFill>
              </a:rPr>
              <a:t>remote server</a:t>
            </a:r>
          </a:p>
          <a:p>
            <a:pPr lvl="1"/>
            <a:r>
              <a:rPr lang="en-US" sz="1400" dirty="0" smtClean="0"/>
              <a:t>Can apply </a:t>
            </a:r>
            <a:r>
              <a:rPr lang="en-US" sz="1400" dirty="0" smtClean="0"/>
              <a:t> </a:t>
            </a:r>
            <a:r>
              <a:rPr lang="en-US" sz="1400" dirty="0" smtClean="0">
                <a:solidFill>
                  <a:srgbClr val="00B050"/>
                </a:solidFill>
              </a:rPr>
              <a:t>verification checks</a:t>
            </a:r>
            <a:r>
              <a:rPr lang="en-US" sz="1400" dirty="0" smtClean="0"/>
              <a:t> on </a:t>
            </a:r>
            <a:r>
              <a:rPr lang="en-US" sz="1400" dirty="0" smtClean="0"/>
              <a:t>simulations pushed to a remote server</a:t>
            </a:r>
            <a:endParaRPr lang="en-US" sz="1400" dirty="0" smtClean="0"/>
          </a:p>
          <a:p>
            <a:pPr lvl="1"/>
            <a:r>
              <a:rPr lang="en-US" sz="1400" dirty="0" smtClean="0"/>
              <a:t>Allow </a:t>
            </a:r>
            <a:r>
              <a:rPr lang="en-US" sz="1400" dirty="0" smtClean="0">
                <a:solidFill>
                  <a:srgbClr val="00B050"/>
                </a:solidFill>
              </a:rPr>
              <a:t>queries</a:t>
            </a:r>
            <a:r>
              <a:rPr lang="en-US" sz="1400" dirty="0" smtClean="0"/>
              <a:t> to retrieve simulation of interest </a:t>
            </a:r>
            <a:r>
              <a:rPr lang="en-US" sz="1400" dirty="0" smtClean="0"/>
              <a:t>(from a local or remote DB)</a:t>
            </a:r>
            <a:endParaRPr lang="en-US" sz="1400" dirty="0" smtClean="0"/>
          </a:p>
          <a:p>
            <a:pPr lvl="1"/>
            <a:r>
              <a:rPr lang="en-US" sz="1400" dirty="0" smtClean="0"/>
              <a:t>Web-based </a:t>
            </a:r>
            <a:r>
              <a:rPr lang="en-US" sz="1400" dirty="0" smtClean="0">
                <a:solidFill>
                  <a:srgbClr val="00B050"/>
                </a:solidFill>
              </a:rPr>
              <a:t>Dashboard</a:t>
            </a:r>
            <a:r>
              <a:rPr lang="en-US" sz="1400" dirty="0" smtClean="0"/>
              <a:t> for queries on a remote server</a:t>
            </a:r>
          </a:p>
          <a:p>
            <a:pPr lvl="1"/>
            <a:r>
              <a:rPr lang="en-US" sz="1400" dirty="0" smtClean="0"/>
              <a:t>Must </a:t>
            </a:r>
            <a:r>
              <a:rPr lang="en-US" sz="1400" dirty="0">
                <a:solidFill>
                  <a:srgbClr val="00B050"/>
                </a:solidFill>
              </a:rPr>
              <a:t>scale</a:t>
            </a:r>
            <a:r>
              <a:rPr lang="en-US" sz="1400" dirty="0"/>
              <a:t> with the number of simulations</a:t>
            </a:r>
          </a:p>
          <a:p>
            <a:pPr lvl="1"/>
            <a:r>
              <a:rPr lang="en-US" sz="1400" dirty="0" smtClean="0"/>
              <a:t>Give </a:t>
            </a:r>
            <a:r>
              <a:rPr lang="en-US" sz="1400" dirty="0" smtClean="0">
                <a:solidFill>
                  <a:srgbClr val="00B050"/>
                </a:solidFill>
              </a:rPr>
              <a:t>unique identifiers</a:t>
            </a:r>
            <a:r>
              <a:rPr lang="en-US" sz="1400" dirty="0" smtClean="0"/>
              <a:t> (UUID) with each data resources and shall follow </a:t>
            </a:r>
            <a:r>
              <a:rPr lang="en-US" sz="1400" dirty="0" smtClean="0">
                <a:solidFill>
                  <a:srgbClr val="00B050"/>
                </a:solidFill>
              </a:rPr>
              <a:t>FAIR</a:t>
            </a:r>
            <a:r>
              <a:rPr lang="en-US" sz="1400" dirty="0" smtClean="0"/>
              <a:t> principles</a:t>
            </a:r>
          </a:p>
          <a:p>
            <a:pPr lvl="1"/>
            <a:endParaRPr lang="en-US" dirty="0"/>
          </a:p>
          <a:p>
            <a:r>
              <a:rPr lang="en-US" sz="1800" dirty="0" smtClean="0"/>
              <a:t>Work done by UKAEA under IO contracts </a:t>
            </a:r>
          </a:p>
          <a:p>
            <a:pPr lvl="1"/>
            <a:r>
              <a:rPr lang="en-US" sz="1400" dirty="0" smtClean="0"/>
              <a:t>Initial designs ~</a:t>
            </a:r>
            <a:r>
              <a:rPr lang="en-US" sz="1400" dirty="0" smtClean="0"/>
              <a:t>2020, implementation </a:t>
            </a:r>
            <a:r>
              <a:rPr lang="en-US" sz="1400" dirty="0" smtClean="0"/>
              <a:t>started in 2021</a:t>
            </a:r>
          </a:p>
          <a:p>
            <a:pPr lvl="1"/>
            <a:r>
              <a:rPr lang="en-US" sz="1400" dirty="0">
                <a:hlinkClick r:id="rId2"/>
              </a:rPr>
              <a:t>https://</a:t>
            </a:r>
            <a:r>
              <a:rPr lang="en-US" sz="1400" dirty="0" smtClean="0">
                <a:hlinkClick r:id="rId2"/>
              </a:rPr>
              <a:t>git.iter.org/projects/IMEX/repos/simdb/browse</a:t>
            </a:r>
            <a:r>
              <a:rPr lang="en-US" sz="1400" dirty="0" smtClean="0"/>
              <a:t> </a:t>
            </a:r>
          </a:p>
          <a:p>
            <a:pPr lvl="1"/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git.iter.org/projects/IMEX/repos/simdb-dashboard/browse</a:t>
            </a:r>
            <a:r>
              <a:rPr lang="en-US" sz="1400" dirty="0" smtClean="0"/>
              <a:t> 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233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SimDB</a:t>
            </a:r>
            <a:r>
              <a:rPr lang="en-US" dirty="0" smtClean="0"/>
              <a:t> design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1800" y="895350"/>
            <a:ext cx="6118682" cy="34672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638550"/>
            <a:ext cx="67730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n-lt"/>
              </a:rPr>
              <a:t>Simulations are described through a </a:t>
            </a:r>
            <a:r>
              <a:rPr lang="en-US" sz="1400" dirty="0" smtClean="0">
                <a:solidFill>
                  <a:srgbClr val="0070C0"/>
                </a:solidFill>
                <a:latin typeface="+mn-lt"/>
              </a:rPr>
              <a:t>manifest file </a:t>
            </a:r>
            <a:r>
              <a:rPr lang="en-US" sz="1400" dirty="0" smtClean="0">
                <a:latin typeface="+mn-lt"/>
              </a:rPr>
              <a:t>(</a:t>
            </a:r>
            <a:r>
              <a:rPr lang="en-US" sz="1400" dirty="0" err="1" smtClean="0">
                <a:latin typeface="+mn-lt"/>
              </a:rPr>
              <a:t>yaml</a:t>
            </a:r>
            <a:r>
              <a:rPr lang="en-US" sz="1400" dirty="0" smtClean="0">
                <a:latin typeface="+mn-lt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n-lt"/>
              </a:rPr>
              <a:t>CLI tool is using a </a:t>
            </a:r>
            <a:r>
              <a:rPr lang="en-US" sz="1400" dirty="0" err="1" smtClean="0">
                <a:latin typeface="+mn-lt"/>
              </a:rPr>
              <a:t>git</a:t>
            </a:r>
            <a:r>
              <a:rPr lang="en-US" sz="1400" dirty="0" smtClean="0">
                <a:latin typeface="+mn-lt"/>
              </a:rPr>
              <a:t>-like </a:t>
            </a:r>
            <a:r>
              <a:rPr lang="en-US" sz="1400" dirty="0" smtClean="0">
                <a:solidFill>
                  <a:srgbClr val="0070C0"/>
                </a:solidFill>
                <a:latin typeface="+mn-lt"/>
              </a:rPr>
              <a:t>sub-command API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n-lt"/>
              </a:rPr>
              <a:t>Can </a:t>
            </a:r>
            <a:r>
              <a:rPr lang="en-US" sz="1400" dirty="0" smtClean="0">
                <a:solidFill>
                  <a:srgbClr val="0070C0"/>
                </a:solidFill>
                <a:latin typeface="+mn-lt"/>
              </a:rPr>
              <a:t>push</a:t>
            </a:r>
            <a:r>
              <a:rPr lang="en-US" sz="1400" dirty="0" smtClean="0">
                <a:latin typeface="+mn-lt"/>
              </a:rPr>
              <a:t> and </a:t>
            </a:r>
            <a:r>
              <a:rPr lang="en-US" sz="1400" dirty="0" smtClean="0">
                <a:solidFill>
                  <a:srgbClr val="0070C0"/>
                </a:solidFill>
                <a:latin typeface="+mn-lt"/>
              </a:rPr>
              <a:t>pull</a:t>
            </a:r>
            <a:r>
              <a:rPr lang="en-US" sz="1400" dirty="0" smtClean="0">
                <a:latin typeface="+mn-lt"/>
              </a:rPr>
              <a:t> simulations from various remote servers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n-lt"/>
              </a:rPr>
              <a:t>Can </a:t>
            </a:r>
            <a:r>
              <a:rPr lang="en-US" sz="1400" dirty="0" smtClean="0">
                <a:solidFill>
                  <a:srgbClr val="0070C0"/>
                </a:solidFill>
                <a:latin typeface="+mn-lt"/>
              </a:rPr>
              <a:t>list</a:t>
            </a:r>
            <a:r>
              <a:rPr lang="en-US" sz="1400" dirty="0" smtClean="0">
                <a:latin typeface="+mn-lt"/>
              </a:rPr>
              <a:t> all simulations, </a:t>
            </a:r>
            <a:r>
              <a:rPr lang="en-US" sz="1400" dirty="0" smtClean="0">
                <a:solidFill>
                  <a:srgbClr val="0070C0"/>
                </a:solidFill>
                <a:latin typeface="+mn-lt"/>
              </a:rPr>
              <a:t>query</a:t>
            </a:r>
            <a:r>
              <a:rPr lang="en-US" sz="1400" dirty="0" smtClean="0">
                <a:latin typeface="+mn-lt"/>
              </a:rPr>
              <a:t> for a matching set and print </a:t>
            </a:r>
            <a:r>
              <a:rPr lang="en-US" sz="1400" dirty="0" smtClean="0">
                <a:solidFill>
                  <a:srgbClr val="0070C0"/>
                </a:solidFill>
                <a:latin typeface="+mn-lt"/>
              </a:rPr>
              <a:t>info</a:t>
            </a:r>
            <a:r>
              <a:rPr lang="en-US" sz="1400" dirty="0" smtClean="0">
                <a:latin typeface="+mn-lt"/>
              </a:rPr>
              <a:t> (local and remote)</a:t>
            </a:r>
            <a:endParaRPr lang="en-GB" sz="1400" dirty="0" err="1" smtClean="0"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202" t="117" r="-69" b="117"/>
          <a:stretch/>
        </p:blipFill>
        <p:spPr>
          <a:xfrm>
            <a:off x="43543" y="464821"/>
            <a:ext cx="3309257" cy="1914706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086600" y="3105150"/>
            <a:ext cx="630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70C0"/>
                </a:solidFill>
                <a:latin typeface="+mn-lt"/>
              </a:rPr>
              <a:t>optional</a:t>
            </a:r>
            <a:endParaRPr lang="en-GB" sz="1000" dirty="0" err="1" smtClean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026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1" y="1522896"/>
            <a:ext cx="4038600" cy="31261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Pre-requisite: Access-Layer 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62150"/>
            <a:ext cx="4572000" cy="1782511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New </a:t>
            </a:r>
            <a:r>
              <a:rPr lang="en-US" sz="18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open(URI)</a:t>
            </a:r>
            <a:r>
              <a:rPr lang="en-US" sz="1800" dirty="0" smtClean="0"/>
              <a:t> for data-entries</a:t>
            </a:r>
          </a:p>
          <a:p>
            <a:r>
              <a:rPr lang="en-US" sz="1400" dirty="0" smtClean="0"/>
              <a:t>Compatible with </a:t>
            </a:r>
            <a:r>
              <a:rPr lang="en-US" sz="1400" dirty="0" smtClean="0">
                <a:solidFill>
                  <a:srgbClr val="00B050"/>
                </a:solidFill>
              </a:rPr>
              <a:t>single string description </a:t>
            </a:r>
            <a:r>
              <a:rPr lang="en-US" sz="1400" dirty="0" smtClean="0"/>
              <a:t>of data resources in manifest file, </a:t>
            </a:r>
            <a:r>
              <a:rPr lang="en-US" sz="1400" dirty="0" smtClean="0">
                <a:solidFill>
                  <a:srgbClr val="00B050"/>
                </a:solidFill>
              </a:rPr>
              <a:t>extensible</a:t>
            </a:r>
            <a:r>
              <a:rPr lang="en-US" sz="1400" dirty="0" smtClean="0"/>
              <a:t> at will</a:t>
            </a:r>
          </a:p>
          <a:p>
            <a:r>
              <a:rPr lang="en-US" sz="1400" dirty="0" smtClean="0"/>
              <a:t>Compatible with UUID, overcome historical limitations </a:t>
            </a:r>
            <a:r>
              <a:rPr lang="en-US" sz="1400" dirty="0"/>
              <a:t>(shot/run </a:t>
            </a:r>
            <a:r>
              <a:rPr lang="en-US" sz="1400" dirty="0" smtClean="0"/>
              <a:t>number and </a:t>
            </a:r>
            <a:r>
              <a:rPr lang="en-US" sz="1400" dirty="0"/>
              <a:t>rigid paths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Unique API for the various </a:t>
            </a:r>
            <a:r>
              <a:rPr lang="en-US" sz="1400" dirty="0" err="1" smtClean="0"/>
              <a:t>backends</a:t>
            </a:r>
            <a:r>
              <a:rPr lang="en-US" sz="1400" dirty="0" smtClean="0"/>
              <a:t> and their options (incl. </a:t>
            </a:r>
            <a:r>
              <a:rPr lang="en-US" sz="14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host</a:t>
            </a:r>
            <a:r>
              <a:rPr lang="en-US" sz="1400" dirty="0" smtClean="0"/>
              <a:t> for remote data access)</a:t>
            </a:r>
          </a:p>
          <a:p>
            <a:pPr lvl="1"/>
            <a:endParaRPr lang="en-US" sz="1400" dirty="0" smtClean="0"/>
          </a:p>
          <a:p>
            <a:pPr lvl="1"/>
            <a:endParaRPr lang="en-GB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590550"/>
            <a:ext cx="8686800" cy="492443"/>
          </a:xfrm>
          <a:prstGeom prst="rect">
            <a:avLst/>
          </a:prstGeom>
          <a:solidFill>
            <a:srgbClr val="FFFF00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300" dirty="0" err="1" smtClean="0">
                <a:solidFill>
                  <a:srgbClr val="C00000"/>
                </a:solidFill>
                <a:latin typeface="+mn-lt"/>
              </a:rPr>
              <a:t>SimDB</a:t>
            </a:r>
            <a:r>
              <a:rPr lang="en-US" sz="1300" dirty="0" smtClean="0">
                <a:solidFill>
                  <a:srgbClr val="C00000"/>
                </a:solidFill>
                <a:latin typeface="+mn-lt"/>
              </a:rPr>
              <a:t> can </a:t>
            </a:r>
            <a:r>
              <a:rPr lang="en-US" sz="1300" b="1" dirty="0" smtClean="0">
                <a:solidFill>
                  <a:srgbClr val="C00000"/>
                </a:solidFill>
                <a:latin typeface="+mn-lt"/>
              </a:rPr>
              <a:t>ingest any type of files </a:t>
            </a:r>
            <a:r>
              <a:rPr lang="en-US" sz="1300" dirty="0" smtClean="0">
                <a:solidFill>
                  <a:srgbClr val="C00000"/>
                </a:solidFill>
                <a:latin typeface="+mn-lt"/>
              </a:rPr>
              <a:t>and </a:t>
            </a:r>
            <a:r>
              <a:rPr lang="en-US" sz="1300" b="1" dirty="0" smtClean="0">
                <a:solidFill>
                  <a:srgbClr val="C00000"/>
                </a:solidFill>
                <a:latin typeface="+mn-lt"/>
              </a:rPr>
              <a:t>ad-hoc metadata </a:t>
            </a:r>
            <a:r>
              <a:rPr lang="en-US" sz="1300" dirty="0" smtClean="0">
                <a:solidFill>
                  <a:srgbClr val="C00000"/>
                </a:solidFill>
                <a:latin typeface="+mn-lt"/>
              </a:rPr>
              <a:t>set in the manifest file when registering simulations, </a:t>
            </a:r>
          </a:p>
          <a:p>
            <a:pPr algn="r"/>
            <a:r>
              <a:rPr lang="en-US" sz="1300" dirty="0" smtClean="0">
                <a:solidFill>
                  <a:srgbClr val="C00000"/>
                </a:solidFill>
                <a:latin typeface="+mn-lt"/>
              </a:rPr>
              <a:t>but usage for </a:t>
            </a:r>
            <a:r>
              <a:rPr lang="en-US" sz="1300" b="1" dirty="0" smtClean="0">
                <a:solidFill>
                  <a:srgbClr val="C00000"/>
                </a:solidFill>
                <a:latin typeface="+mn-lt"/>
              </a:rPr>
              <a:t>IMAS </a:t>
            </a:r>
            <a:r>
              <a:rPr lang="en-US" sz="1300" b="1" dirty="0" smtClean="0">
                <a:solidFill>
                  <a:srgbClr val="C00000"/>
                </a:solidFill>
                <a:latin typeface="+mn-lt"/>
              </a:rPr>
              <a:t>simulations </a:t>
            </a:r>
            <a:r>
              <a:rPr lang="en-US" sz="1300" dirty="0" smtClean="0">
                <a:solidFill>
                  <a:srgbClr val="C00000"/>
                </a:solidFill>
                <a:latin typeface="+mn-lt"/>
              </a:rPr>
              <a:t>is much</a:t>
            </a:r>
            <a:r>
              <a:rPr lang="en-US" sz="1300" dirty="0" smtClean="0">
                <a:solidFill>
                  <a:srgbClr val="C00000"/>
                </a:solidFill>
                <a:latin typeface="+mn-lt"/>
              </a:rPr>
              <a:t> more powerful as it can leverage </a:t>
            </a:r>
            <a:r>
              <a:rPr lang="en-US" sz="1300" b="1" dirty="0" smtClean="0">
                <a:solidFill>
                  <a:srgbClr val="C00000"/>
                </a:solidFill>
                <a:latin typeface="+mn-lt"/>
              </a:rPr>
              <a:t>IDS for standardizing metadata</a:t>
            </a:r>
            <a:endParaRPr lang="en-GB" sz="1300" b="1" dirty="0" err="1" smtClean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610949"/>
            <a:ext cx="457200" cy="45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152400" y="3764519"/>
            <a:ext cx="5762897" cy="838200"/>
          </a:xfrm>
          <a:prstGeom prst="rect">
            <a:avLst/>
          </a:prstGeom>
          <a:solidFill>
            <a:srgbClr val="CCFFCC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4111765"/>
            <a:ext cx="5762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imas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fr-FR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server:port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/]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backend?query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[#fragment]</a:t>
            </a:r>
            <a:endParaRPr lang="en-GB" sz="1600" b="1" dirty="0" err="1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ight Brace 7"/>
          <p:cNvSpPr/>
          <p:nvPr/>
        </p:nvSpPr>
        <p:spPr bwMode="auto">
          <a:xfrm rot="16200000">
            <a:off x="1863039" y="3200719"/>
            <a:ext cx="123610" cy="1868488"/>
          </a:xfrm>
          <a:prstGeom prst="rightBrace">
            <a:avLst>
              <a:gd name="adj1" fmla="val 38630"/>
              <a:gd name="adj2" fmla="val 5024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9450" y="3815303"/>
            <a:ext cx="21707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+mn-lt"/>
              </a:rPr>
              <a:t>client/server </a:t>
            </a:r>
            <a:r>
              <a:rPr lang="fr-FR" sz="1200" dirty="0" err="1" smtClean="0">
                <a:latin typeface="+mn-lt"/>
              </a:rPr>
              <a:t>based</a:t>
            </a:r>
            <a:r>
              <a:rPr lang="fr-FR" sz="1200" dirty="0" smtClean="0">
                <a:latin typeface="+mn-lt"/>
              </a:rPr>
              <a:t> </a:t>
            </a:r>
            <a:r>
              <a:rPr lang="fr-FR" sz="1200" dirty="0" err="1" smtClean="0">
                <a:latin typeface="+mn-lt"/>
              </a:rPr>
              <a:t>backends</a:t>
            </a:r>
            <a:endParaRPr lang="en-GB" sz="1200" dirty="0" err="1" smtClean="0">
              <a:latin typeface="+mn-lt"/>
            </a:endParaRPr>
          </a:p>
        </p:txBody>
      </p:sp>
      <p:sp>
        <p:nvSpPr>
          <p:cNvPr id="10" name="Right Brace 9"/>
          <p:cNvSpPr/>
          <p:nvPr/>
        </p:nvSpPr>
        <p:spPr bwMode="auto">
          <a:xfrm rot="16200000">
            <a:off x="4797802" y="3201242"/>
            <a:ext cx="121483" cy="1865312"/>
          </a:xfrm>
          <a:prstGeom prst="rightBrace">
            <a:avLst>
              <a:gd name="adj1" fmla="val 38630"/>
              <a:gd name="adj2" fmla="val 5024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01389" y="3795840"/>
            <a:ext cx="1914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+mn-lt"/>
              </a:rPr>
              <a:t>Full </a:t>
            </a:r>
            <a:r>
              <a:rPr lang="fr-FR" sz="1200" dirty="0" err="1" smtClean="0">
                <a:latin typeface="+mn-lt"/>
              </a:rPr>
              <a:t>syntax</a:t>
            </a:r>
            <a:r>
              <a:rPr lang="fr-FR" sz="1200" dirty="0" smtClean="0">
                <a:latin typeface="+mn-lt"/>
              </a:rPr>
              <a:t> </a:t>
            </a:r>
            <a:r>
              <a:rPr lang="fr-FR" sz="1200" dirty="0" err="1" smtClean="0">
                <a:latin typeface="+mn-lt"/>
              </a:rPr>
              <a:t>available</a:t>
            </a:r>
            <a:r>
              <a:rPr lang="fr-FR" sz="1200" dirty="0" smtClean="0">
                <a:latin typeface="+mn-lt"/>
              </a:rPr>
              <a:t> </a:t>
            </a:r>
            <a:r>
              <a:rPr lang="fr-FR" sz="1200" dirty="0" smtClean="0">
                <a:latin typeface="+mn-lt"/>
                <a:hlinkClick r:id="rId4"/>
              </a:rPr>
              <a:t>here</a:t>
            </a:r>
            <a:endParaRPr lang="en-GB" sz="1200" dirty="0" err="1" smtClean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53297" y="4382929"/>
            <a:ext cx="8114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+mn-lt"/>
              </a:rPr>
              <a:t>[ ]=optional</a:t>
            </a:r>
            <a:endParaRPr lang="en-GB" sz="1000" dirty="0" err="1" smtClean="0">
              <a:latin typeface="+mn-lt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228600" y="1200150"/>
            <a:ext cx="8686800" cy="609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7338" indent="-287338" algn="just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7238" indent="-279400" algn="just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36650" indent="-188913" algn="just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511300" indent="-184150" algn="just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885950" indent="-184150" algn="just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343150" indent="-18415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800350" indent="-18415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257550" indent="-18415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714750" indent="-184150" algn="l" defTabSz="795338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800" kern="0" dirty="0" smtClean="0"/>
              <a:t>New </a:t>
            </a:r>
            <a:r>
              <a:rPr lang="en-US" sz="1800" b="1" kern="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validate()</a:t>
            </a:r>
            <a:r>
              <a:rPr lang="en-US" sz="1800" kern="0" dirty="0" smtClean="0"/>
              <a:t> for coordinate consistency checks, new </a:t>
            </a:r>
            <a:r>
              <a:rPr lang="en-US" sz="1800" kern="0" dirty="0" smtClean="0">
                <a:solidFill>
                  <a:srgbClr val="00B050"/>
                </a:solidFill>
              </a:rPr>
              <a:t>Sphinx documentation</a:t>
            </a:r>
          </a:p>
          <a:p>
            <a:r>
              <a:rPr lang="en-US" sz="1400" dirty="0">
                <a:hlinkClick r:id="rId5"/>
              </a:rPr>
              <a:t>Fortran</a:t>
            </a:r>
            <a:r>
              <a:rPr lang="en-US" sz="1400" dirty="0"/>
              <a:t>, </a:t>
            </a:r>
            <a:r>
              <a:rPr lang="en-US" sz="1400" dirty="0">
                <a:hlinkClick r:id="rId6"/>
              </a:rPr>
              <a:t>C++</a:t>
            </a:r>
            <a:r>
              <a:rPr lang="en-US" sz="1400" dirty="0"/>
              <a:t>, </a:t>
            </a:r>
            <a:r>
              <a:rPr lang="en-US" sz="1400" dirty="0">
                <a:hlinkClick r:id="rId7"/>
              </a:rPr>
              <a:t>Python</a:t>
            </a:r>
            <a:r>
              <a:rPr lang="en-US" sz="1400" dirty="0"/>
              <a:t>, </a:t>
            </a:r>
            <a:r>
              <a:rPr lang="en-US" sz="1400" dirty="0" err="1">
                <a:hlinkClick r:id="rId8"/>
              </a:rPr>
              <a:t>Matlab</a:t>
            </a:r>
            <a:r>
              <a:rPr lang="en-US" sz="1400" dirty="0"/>
              <a:t>, </a:t>
            </a:r>
            <a:r>
              <a:rPr lang="en-US" sz="1400" dirty="0">
                <a:hlinkClick r:id="rId9"/>
              </a:rPr>
              <a:t>Java</a:t>
            </a:r>
            <a:endParaRPr lang="en-US" sz="1400" kern="0" dirty="0" smtClean="0"/>
          </a:p>
        </p:txBody>
      </p:sp>
    </p:spTree>
    <p:extLst>
      <p:ext uri="{BB962C8B-B14F-4D97-AF65-F5344CB8AC3E}">
        <p14:creationId xmlns:p14="http://schemas.microsoft.com/office/powerpoint/2010/main" val="112606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Pre-requisite: UDA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84632"/>
            <a:ext cx="6282165" cy="29698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68161" y="2116480"/>
            <a:ext cx="2461482" cy="646331"/>
          </a:xfrm>
          <a:prstGeom prst="rect">
            <a:avLst/>
          </a:prstGeom>
          <a:solidFill>
            <a:schemeClr val="accent5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0070C0"/>
                </a:solidFill>
                <a:latin typeface="+mn-lt"/>
              </a:rPr>
              <a:t>Use </a:t>
            </a:r>
            <a:r>
              <a:rPr lang="en-US" sz="1200" b="1" dirty="0" smtClean="0">
                <a:solidFill>
                  <a:srgbClr val="0070C0"/>
                </a:solidFill>
                <a:latin typeface="+mn-lt"/>
              </a:rPr>
              <a:t>IMAS plugin</a:t>
            </a:r>
            <a:r>
              <a:rPr lang="en-US" sz="1200" dirty="0" smtClean="0">
                <a:solidFill>
                  <a:srgbClr val="0070C0"/>
                </a:solidFill>
                <a:latin typeface="+mn-lt"/>
              </a:rPr>
              <a:t> to read IDS files, could use </a:t>
            </a:r>
            <a:r>
              <a:rPr lang="en-US" sz="1200" b="1" dirty="0" smtClean="0">
                <a:solidFill>
                  <a:srgbClr val="0070C0"/>
                </a:solidFill>
                <a:latin typeface="+mn-lt"/>
              </a:rPr>
              <a:t>mapping plugin </a:t>
            </a:r>
            <a:r>
              <a:rPr lang="en-US" sz="1200" dirty="0" smtClean="0">
                <a:solidFill>
                  <a:srgbClr val="0070C0"/>
                </a:solidFill>
                <a:latin typeface="+mn-lt"/>
              </a:rPr>
              <a:t>to map experiment data to IDS</a:t>
            </a:r>
            <a:endParaRPr lang="en-GB" sz="1200" dirty="0" err="1" smtClean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Bent-Up Arrow 5"/>
          <p:cNvSpPr/>
          <p:nvPr/>
        </p:nvSpPr>
        <p:spPr bwMode="auto">
          <a:xfrm flipH="1">
            <a:off x="5934042" y="1938499"/>
            <a:ext cx="381000" cy="533400"/>
          </a:xfrm>
          <a:prstGeom prst="bentUpArrow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224" y="2117024"/>
            <a:ext cx="248959" cy="24895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417947"/>
            <a:ext cx="8686800" cy="13716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Relevant for remote </a:t>
            </a:r>
            <a:r>
              <a:rPr lang="en-US" sz="1800" dirty="0" err="1" smtClean="0"/>
              <a:t>SimDB</a:t>
            </a:r>
            <a:r>
              <a:rPr lang="en-US" sz="1800" dirty="0" smtClean="0"/>
              <a:t> servers infrastructure</a:t>
            </a:r>
          </a:p>
          <a:p>
            <a:r>
              <a:rPr lang="en-US" sz="1400" dirty="0" smtClean="0"/>
              <a:t>Can pull entire simulations without it, but UDA allows reading specific part of the IDS data (input or output) using the Access-Layer API: </a:t>
            </a:r>
            <a:r>
              <a:rPr lang="en-US" sz="14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en-US" sz="1400" dirty="0" smtClean="0"/>
              <a:t>, </a:t>
            </a:r>
            <a:r>
              <a:rPr lang="en-US" sz="14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get_slice</a:t>
            </a:r>
            <a:r>
              <a:rPr lang="en-US" sz="1400" dirty="0" smtClean="0"/>
              <a:t>, </a:t>
            </a:r>
            <a:r>
              <a:rPr lang="en-US" sz="14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partial_get</a:t>
            </a:r>
            <a:endParaRPr lang="en-US" sz="1400" b="1" dirty="0" smtClea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smtClean="0">
                <a:cs typeface="Courier New" panose="02070309020205020404" pitchFamily="49" charset="0"/>
              </a:rPr>
              <a:t>AL will use directly a file-based backend if the host in URI is a local server (</a:t>
            </a:r>
            <a:r>
              <a:rPr lang="en-US" sz="1400" dirty="0" smtClean="0">
                <a:cs typeface="Courier New" panose="02070309020205020404" pitchFamily="49" charset="0"/>
                <a:sym typeface="Wingdings" panose="05000000000000000000" pitchFamily="2" charset="2"/>
              </a:rPr>
              <a:t></a:t>
            </a:r>
            <a:r>
              <a:rPr lang="en-US" sz="1400" dirty="0" smtClean="0"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$IMAS_LOCAL_HOSTS</a:t>
            </a:r>
            <a:r>
              <a:rPr lang="en-US" sz="1400" dirty="0" smtClean="0">
                <a:cs typeface="Courier New" panose="02070309020205020404" pitchFamily="49" charset="0"/>
              </a:rPr>
              <a:t>)</a:t>
            </a:r>
          </a:p>
          <a:p>
            <a:r>
              <a:rPr lang="en-US" sz="1400" dirty="0" smtClean="0">
                <a:cs typeface="Courier New" panose="02070309020205020404" pitchFamily="49" charset="0"/>
              </a:rPr>
              <a:t>Send </a:t>
            </a:r>
            <a:r>
              <a:rPr lang="en-US" sz="1400" dirty="0" smtClean="0">
                <a:solidFill>
                  <a:srgbClr val="0070C0"/>
                </a:solidFill>
                <a:cs typeface="Courier New" panose="02070309020205020404" pitchFamily="49" charset="0"/>
              </a:rPr>
              <a:t>batch of requests</a:t>
            </a:r>
            <a:r>
              <a:rPr lang="en-US" sz="1400" dirty="0" smtClean="0">
                <a:cs typeface="Courier New" panose="02070309020205020404" pitchFamily="49" charset="0"/>
              </a:rPr>
              <a:t> over the network to improve performance </a:t>
            </a:r>
            <a:endParaRPr lang="en-US" sz="1400" dirty="0" smtClean="0"/>
          </a:p>
          <a:p>
            <a:endParaRPr lang="en-US" sz="18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14111" y="433645"/>
            <a:ext cx="48626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hlinkClick r:id="rId4"/>
              </a:rPr>
              <a:t>https://</a:t>
            </a:r>
            <a:r>
              <a:rPr lang="en-GB" sz="1200" dirty="0" smtClean="0">
                <a:hlinkClick r:id="rId4"/>
              </a:rPr>
              <a:t>github.com/ukaea/UDA</a:t>
            </a:r>
            <a:r>
              <a:rPr lang="en-GB" sz="1200" dirty="0" smtClean="0"/>
              <a:t>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93889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663" y="1188423"/>
            <a:ext cx="964909" cy="91439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SimDB</a:t>
            </a:r>
            <a:r>
              <a:rPr lang="en-US" dirty="0" smtClean="0"/>
              <a:t> usage</a:t>
            </a:r>
            <a:endParaRPr lang="en-GB" dirty="0"/>
          </a:p>
        </p:txBody>
      </p:sp>
      <p:grpSp>
        <p:nvGrpSpPr>
          <p:cNvPr id="41" name="Group 40"/>
          <p:cNvGrpSpPr/>
          <p:nvPr/>
        </p:nvGrpSpPr>
        <p:grpSpPr>
          <a:xfrm>
            <a:off x="7010400" y="3681120"/>
            <a:ext cx="1905000" cy="928511"/>
            <a:chOff x="6781800" y="3181350"/>
            <a:chExt cx="1905000" cy="92851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8289" y="3181350"/>
              <a:ext cx="928511" cy="928511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8012716" y="3486150"/>
              <a:ext cx="5613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IMAS</a:t>
              </a:r>
              <a:endParaRPr lang="en-GB" sz="1200" dirty="0" err="1" smtClean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6781800" y="3195461"/>
              <a:ext cx="1905000" cy="9144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</a:rPr>
                <a:t>Local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</a:rPr>
                <a:t>Simulation</a:t>
              </a:r>
              <a:endPara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525572" y="3695231"/>
            <a:ext cx="1970228" cy="914400"/>
            <a:chOff x="3657600" y="3333750"/>
            <a:chExt cx="1970228" cy="9144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5800" y="3333750"/>
              <a:ext cx="1132028" cy="9144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 bwMode="auto">
            <a:xfrm>
              <a:off x="3657600" y="3333750"/>
              <a:ext cx="1894028" cy="9144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</a:rPr>
                <a:t>Local </a:t>
              </a: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</a:rPr>
                <a:t>SimDB</a:t>
              </a:r>
              <a:endPara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013222" y="1188423"/>
            <a:ext cx="1902178" cy="914400"/>
            <a:chOff x="6479822" y="819150"/>
            <a:chExt cx="1902178" cy="9144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80" t="8879" r="18781" b="8879"/>
            <a:stretch/>
          </p:blipFill>
          <p:spPr>
            <a:xfrm>
              <a:off x="7051965" y="819150"/>
              <a:ext cx="1330035" cy="914399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 bwMode="auto">
            <a:xfrm>
              <a:off x="6479822" y="819150"/>
              <a:ext cx="1902178" cy="9144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</a:rPr>
                <a:t>Dashboard</a:t>
              </a:r>
              <a:endPara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</p:grpSp>
      <p:sp>
        <p:nvSpPr>
          <p:cNvPr id="6" name="Rectangle 5"/>
          <p:cNvSpPr/>
          <p:nvPr/>
        </p:nvSpPr>
        <p:spPr bwMode="auto">
          <a:xfrm>
            <a:off x="2536544" y="1188423"/>
            <a:ext cx="1894028" cy="914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SimDB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 Server</a:t>
            </a: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36" name="Left Arrow 35"/>
          <p:cNvSpPr/>
          <p:nvPr/>
        </p:nvSpPr>
        <p:spPr bwMode="auto">
          <a:xfrm>
            <a:off x="4572000" y="4136338"/>
            <a:ext cx="2286000" cy="340412"/>
          </a:xfrm>
          <a:prstGeom prst="leftArrow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38" name="U-Turn Arrow 37"/>
          <p:cNvSpPr/>
          <p:nvPr/>
        </p:nvSpPr>
        <p:spPr bwMode="auto">
          <a:xfrm rot="16200000">
            <a:off x="571210" y="2609560"/>
            <a:ext cx="2896179" cy="685800"/>
          </a:xfrm>
          <a:prstGeom prst="uturnArrow">
            <a:avLst>
              <a:gd name="adj1" fmla="val 26544"/>
              <a:gd name="adj2" fmla="val 25000"/>
              <a:gd name="adj3" fmla="val 25000"/>
              <a:gd name="adj4" fmla="val 0"/>
              <a:gd name="adj5" fmla="val 100000"/>
            </a:avLst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39" name="Left Arrow 38"/>
          <p:cNvSpPr/>
          <p:nvPr/>
        </p:nvSpPr>
        <p:spPr bwMode="auto">
          <a:xfrm rot="16200000">
            <a:off x="2874214" y="2702763"/>
            <a:ext cx="1338173" cy="380999"/>
          </a:xfrm>
          <a:prstGeom prst="leftArrow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633117" y="2640328"/>
            <a:ext cx="146054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latin typeface="+mn-lt"/>
              </a:rPr>
              <a:t>Pull simulation</a:t>
            </a:r>
          </a:p>
          <a:p>
            <a:pPr marL="171450" indent="-171450">
              <a:buFontTx/>
              <a:buChar char="-"/>
            </a:pPr>
            <a:r>
              <a:rPr lang="en-US" sz="1300" dirty="0">
                <a:latin typeface="+mn-lt"/>
              </a:rPr>
              <a:t>d</a:t>
            </a:r>
            <a:r>
              <a:rPr lang="en-US" sz="1300" dirty="0" smtClean="0">
                <a:latin typeface="+mn-lt"/>
              </a:rPr>
              <a:t>ownload files and </a:t>
            </a:r>
            <a:r>
              <a:rPr lang="en-US" sz="1300" dirty="0" smtClean="0">
                <a:latin typeface="+mn-lt"/>
              </a:rPr>
              <a:t>metadata</a:t>
            </a:r>
            <a:endParaRPr lang="en-GB" sz="1300" dirty="0" err="1" smtClean="0"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250" y="2469743"/>
            <a:ext cx="171092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latin typeface="+mn-lt"/>
              </a:rPr>
              <a:t>Push simulation</a:t>
            </a:r>
          </a:p>
          <a:p>
            <a:pPr marL="171450" indent="-171450">
              <a:buFontTx/>
              <a:buChar char="-"/>
            </a:pPr>
            <a:r>
              <a:rPr lang="en-US" sz="1300" dirty="0" smtClean="0">
                <a:latin typeface="+mn-lt"/>
              </a:rPr>
              <a:t>upload files</a:t>
            </a:r>
          </a:p>
          <a:p>
            <a:pPr marL="171450" indent="-171450">
              <a:buFontTx/>
              <a:buChar char="-"/>
            </a:pPr>
            <a:r>
              <a:rPr lang="en-US" sz="1300" dirty="0" smtClean="0">
                <a:latin typeface="+mn-lt"/>
              </a:rPr>
              <a:t>upload metadata</a:t>
            </a:r>
          </a:p>
          <a:p>
            <a:pPr marL="171450" indent="-171450">
              <a:buFontTx/>
              <a:buChar char="-"/>
            </a:pPr>
            <a:r>
              <a:rPr lang="en-US" sz="1300" dirty="0">
                <a:latin typeface="+mn-lt"/>
              </a:rPr>
              <a:t>a</a:t>
            </a:r>
            <a:r>
              <a:rPr lang="en-US" sz="1300" dirty="0" smtClean="0">
                <a:latin typeface="+mn-lt"/>
              </a:rPr>
              <a:t>pply specific validation schema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876800" y="3333750"/>
            <a:ext cx="1981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latin typeface="+mn-lt"/>
              </a:rPr>
              <a:t>Ingest manifest</a:t>
            </a:r>
            <a:endParaRPr lang="en-US" sz="1300" dirty="0" smtClean="0">
              <a:latin typeface="+mn-lt"/>
            </a:endParaRPr>
          </a:p>
          <a:p>
            <a:pPr marL="171450" indent="-171450">
              <a:buFontTx/>
              <a:buChar char="-"/>
            </a:pPr>
            <a:r>
              <a:rPr lang="en-US" sz="1300" dirty="0" smtClean="0">
                <a:latin typeface="+mn-lt"/>
              </a:rPr>
              <a:t>extract metadata</a:t>
            </a:r>
          </a:p>
          <a:p>
            <a:pPr marL="171450" indent="-171450">
              <a:buFontTx/>
              <a:buChar char="-"/>
            </a:pPr>
            <a:r>
              <a:rPr lang="en-US" sz="1300" dirty="0" smtClean="0">
                <a:latin typeface="+mn-lt"/>
              </a:rPr>
              <a:t>calculate checksums</a:t>
            </a:r>
          </a:p>
          <a:p>
            <a:pPr marL="171450" indent="-171450">
              <a:buFontTx/>
              <a:buChar char="-"/>
            </a:pPr>
            <a:r>
              <a:rPr lang="en-US" sz="1300" dirty="0" smtClean="0">
                <a:latin typeface="+mn-lt"/>
              </a:rPr>
              <a:t>assign UUID</a:t>
            </a:r>
            <a:endParaRPr lang="en-GB" sz="1300" dirty="0" err="1" smtClean="0">
              <a:latin typeface="+mn-lt"/>
            </a:endParaRPr>
          </a:p>
        </p:txBody>
      </p:sp>
      <p:cxnSp>
        <p:nvCxnSpPr>
          <p:cNvPr id="46" name="Straight Arrow Connector 45"/>
          <p:cNvCxnSpPr/>
          <p:nvPr/>
        </p:nvCxnSpPr>
        <p:spPr bwMode="auto">
          <a:xfrm>
            <a:off x="4572001" y="1535363"/>
            <a:ext cx="22860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Arrow Connector 46"/>
          <p:cNvCxnSpPr/>
          <p:nvPr/>
        </p:nvCxnSpPr>
        <p:spPr bwMode="auto">
          <a:xfrm>
            <a:off x="3048000" y="2224177"/>
            <a:ext cx="0" cy="133817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TextBox 49"/>
          <p:cNvSpPr txBox="1"/>
          <p:nvPr/>
        </p:nvSpPr>
        <p:spPr>
          <a:xfrm>
            <a:off x="4952968" y="1243901"/>
            <a:ext cx="144783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>
                <a:latin typeface="+mn-lt"/>
              </a:rPr>
              <a:t>Query metadata</a:t>
            </a:r>
            <a:endParaRPr lang="en-GB" sz="1300" b="1" dirty="0" err="1" smtClean="0">
              <a:latin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133600" y="2612707"/>
            <a:ext cx="9188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b="1" dirty="0" smtClean="0">
                <a:latin typeface="+mn-lt"/>
              </a:rPr>
              <a:t>Query </a:t>
            </a:r>
          </a:p>
          <a:p>
            <a:pPr algn="r"/>
            <a:r>
              <a:rPr lang="en-US" sz="1300" b="1" dirty="0" smtClean="0">
                <a:latin typeface="+mn-lt"/>
              </a:rPr>
              <a:t>metadata</a:t>
            </a:r>
            <a:endParaRPr lang="en-GB" sz="1300" b="1" dirty="0" err="1" smtClean="0">
              <a:latin typeface="+mn-lt"/>
            </a:endParaRPr>
          </a:p>
        </p:txBody>
      </p:sp>
      <p:sp>
        <p:nvSpPr>
          <p:cNvPr id="60" name="Arc 59"/>
          <p:cNvSpPr/>
          <p:nvPr/>
        </p:nvSpPr>
        <p:spPr bwMode="auto">
          <a:xfrm>
            <a:off x="3124200" y="689779"/>
            <a:ext cx="582296" cy="554122"/>
          </a:xfrm>
          <a:prstGeom prst="arc">
            <a:avLst>
              <a:gd name="adj1" fmla="val 8900664"/>
              <a:gd name="adj2" fmla="val 2093613"/>
            </a:avLst>
          </a:prstGeom>
          <a:noFill/>
          <a:ln w="57150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7200" y="438150"/>
            <a:ext cx="285231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latin typeface="+mn-lt"/>
              </a:rPr>
              <a:t>Manage simulation lifecycle</a:t>
            </a:r>
          </a:p>
          <a:p>
            <a:pPr marL="171450" indent="-171450">
              <a:buFontTx/>
              <a:buChar char="-"/>
            </a:pPr>
            <a:r>
              <a:rPr lang="en-US" sz="1300" dirty="0">
                <a:latin typeface="+mn-lt"/>
              </a:rPr>
              <a:t>watchers, notifications, </a:t>
            </a:r>
            <a:r>
              <a:rPr lang="en-US" sz="1300" dirty="0" smtClean="0">
                <a:latin typeface="+mn-lt"/>
              </a:rPr>
              <a:t>approval</a:t>
            </a:r>
            <a:endParaRPr lang="en-US" sz="1300" dirty="0" smtClean="0">
              <a:latin typeface="+mn-lt"/>
            </a:endParaRPr>
          </a:p>
          <a:p>
            <a:pPr marL="171450" indent="-171450">
              <a:buFontTx/>
              <a:buChar char="-"/>
            </a:pPr>
            <a:r>
              <a:rPr lang="en-US" sz="1300" dirty="0" smtClean="0">
                <a:latin typeface="+mn-lt"/>
              </a:rPr>
              <a:t>obsolescence, update, removal</a:t>
            </a:r>
            <a:endParaRPr lang="en-GB" sz="1300" dirty="0" err="1" smtClean="0">
              <a:latin typeface="+mn-lt"/>
            </a:endParaRPr>
          </a:p>
        </p:txBody>
      </p:sp>
      <p:sp>
        <p:nvSpPr>
          <p:cNvPr id="62" name="Left Arrow 61"/>
          <p:cNvSpPr/>
          <p:nvPr/>
        </p:nvSpPr>
        <p:spPr bwMode="auto">
          <a:xfrm rot="12965721">
            <a:off x="5155476" y="2957941"/>
            <a:ext cx="1977089" cy="229478"/>
          </a:xfrm>
          <a:prstGeom prst="leftArrow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915" y="1805784"/>
            <a:ext cx="641541" cy="650299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 bwMode="auto">
          <a:xfrm>
            <a:off x="4106568" y="1749561"/>
            <a:ext cx="1162203" cy="706522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rPr>
              <a:t>UDA Server</a:t>
            </a: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261180" y="2566174"/>
            <a:ext cx="274843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latin typeface="+mn-lt"/>
              </a:rPr>
              <a:t>Input for new simulations</a:t>
            </a:r>
            <a:endParaRPr lang="en-US" sz="1300" dirty="0" smtClean="0">
              <a:latin typeface="+mn-lt"/>
            </a:endParaRPr>
          </a:p>
          <a:p>
            <a:pPr marL="171450" indent="-171450">
              <a:buFontTx/>
              <a:buChar char="-"/>
            </a:pPr>
            <a:r>
              <a:rPr lang="en-US" sz="1300" dirty="0" smtClean="0">
                <a:latin typeface="+mn-lt"/>
              </a:rPr>
              <a:t>IDS data (input or output of stored simulation on the server)</a:t>
            </a:r>
            <a:endParaRPr lang="en-GB" sz="1300" dirty="0" err="1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754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50" grpId="0"/>
      <p:bldP spid="51" grpId="0"/>
      <p:bldP spid="60" grpId="0" animBg="1"/>
      <p:bldP spid="61" grpId="0"/>
      <p:bldP spid="62" grpId="0" animBg="1"/>
      <p:bldP spid="63" grpId="0" animBg="1"/>
      <p:bldP spid="66" grpId="0"/>
    </p:bldLst>
  </p:timing>
</p:sld>
</file>

<file path=ppt/theme/theme1.xml><?xml version="1.0" encoding="utf-8"?>
<a:theme xmlns:a="http://schemas.openxmlformats.org/drawingml/2006/main" name="ITER_Scientific_and_General_Presentation_N4CUXK_v1_2">
  <a:themeElements>
    <a:clrScheme name="ITER_PPTemplate (2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TER_PPTemplate (2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200" dirty="0" err="1" smtClean="0">
            <a:latin typeface="+mn-lt"/>
          </a:defRPr>
        </a:defPPr>
      </a:lstStyle>
    </a:txDef>
  </a:objectDefaults>
  <a:extraClrSchemeLst>
    <a:extraClrScheme>
      <a:clrScheme name="ITER_PPTemplate (2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TER_Scientific_and_General_Presentation_N4CUXK_v1_8 (3).pptx" id="{84690348-23F2-4165-BCE0-733FB791AA1E}" vid="{99E8E174-E2F5-4CD3-9D90-FE22B1137E7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ITER_Scientific_and_General_Presentation_N4CUXK_v1_8</Template>
  <TotalTime>3481</TotalTime>
  <Words>974</Words>
  <Application>Microsoft Office PowerPoint</Application>
  <PresentationFormat>On-screen Show (16:9)</PresentationFormat>
  <Paragraphs>145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Courier New</vt:lpstr>
      <vt:lpstr>Wingdings</vt:lpstr>
      <vt:lpstr>ITER_Scientific_and_General_Presentation_N4CUXK_v1_2</vt:lpstr>
      <vt:lpstr>SimDB: A generic tool for building  simulations databases in IMAS</vt:lpstr>
      <vt:lpstr>Outline</vt:lpstr>
      <vt:lpstr>Current IMAS “databases”</vt:lpstr>
      <vt:lpstr>Selected other examples in EUROfusion</vt:lpstr>
      <vt:lpstr>SimDB motivation</vt:lpstr>
      <vt:lpstr>SimDB design</vt:lpstr>
      <vt:lpstr>Pre-requisite: Access-Layer 5</vt:lpstr>
      <vt:lpstr>Pre-requisite: UDA</vt:lpstr>
      <vt:lpstr>SimDB usage</vt:lpstr>
      <vt:lpstr>SimDB Dashboard</vt:lpstr>
      <vt:lpstr>SimDB status at ITER</vt:lpstr>
      <vt:lpstr>Summary and future plans</vt:lpstr>
    </vt:vector>
  </TitlesOfParts>
  <Company>ITER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Hoenen Olivier</dc:creator>
  <cp:lastModifiedBy>Hoenen Olivier</cp:lastModifiedBy>
  <cp:revision>165</cp:revision>
  <cp:lastPrinted>2013-12-05T09:32:24Z</cp:lastPrinted>
  <dcterms:created xsi:type="dcterms:W3CDTF">2022-11-03T15:19:26Z</dcterms:created>
  <dcterms:modified xsi:type="dcterms:W3CDTF">2023-11-16T17:16:44Z</dcterms:modified>
</cp:coreProperties>
</file>