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  <p:sldMasterId id="2147483653" r:id="rId2"/>
  </p:sldMasterIdLst>
  <p:notesMasterIdLst>
    <p:notesMasterId r:id="rId12"/>
  </p:notesMasterIdLst>
  <p:sldIdLst>
    <p:sldId id="283" r:id="rId3"/>
    <p:sldId id="397" r:id="rId4"/>
    <p:sldId id="398" r:id="rId5"/>
    <p:sldId id="367" r:id="rId6"/>
    <p:sldId id="357" r:id="rId7"/>
    <p:sldId id="379" r:id="rId8"/>
    <p:sldId id="396" r:id="rId9"/>
    <p:sldId id="291" r:id="rId10"/>
    <p:sldId id="39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223C6B"/>
    <a:srgbClr val="335B9C"/>
    <a:srgbClr val="F9A807"/>
    <a:srgbClr val="F6910A"/>
    <a:srgbClr val="5A99D4"/>
    <a:srgbClr val="4C83C0"/>
    <a:srgbClr val="003D58"/>
    <a:srgbClr val="FDC830"/>
    <a:srgbClr val="1737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 autoAdjust="0"/>
    <p:restoredTop sz="93721" autoAdjust="0"/>
  </p:normalViewPr>
  <p:slideViewPr>
    <p:cSldViewPr snapToGrid="0">
      <p:cViewPr varScale="1">
        <p:scale>
          <a:sx n="103" d="100"/>
          <a:sy n="103" d="100"/>
        </p:scale>
        <p:origin x="864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D996A-CF11-854E-ACEF-5602CEBA4EA3}" type="datetimeFigureOut">
              <a:rPr lang="fr-FR"/>
              <a:t>26/03/2024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CA41C8-293B-EF4D-B6A0-B59951CEC87B}" type="slidenum">
              <a:r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966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A41C8-293B-EF4D-B6A0-B59951CEC87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065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A41C8-293B-EF4D-B6A0-B59951CEC8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166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Rich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4FBC44AE-DB0E-BBD8-F18F-F54E40BAEA68}"/>
              </a:ext>
            </a:extLst>
          </p:cNvPr>
          <p:cNvCxnSpPr>
            <a:cxnSpLocks/>
          </p:cNvCxnSpPr>
          <p:nvPr userDrawn="1"/>
        </p:nvCxnSpPr>
        <p:spPr>
          <a:xfrm>
            <a:off x="10222649" y="6371026"/>
            <a:ext cx="0" cy="27039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6">
            <a:extLst>
              <a:ext uri="{FF2B5EF4-FFF2-40B4-BE49-F238E27FC236}">
                <a16:creationId xmlns:a16="http://schemas.microsoft.com/office/drawing/2014/main" id="{1EE29EDE-FCC0-39DE-2FD1-6D37651A67D3}"/>
              </a:ext>
            </a:extLst>
          </p:cNvPr>
          <p:cNvSpPr txBox="1"/>
          <p:nvPr userDrawn="1"/>
        </p:nvSpPr>
        <p:spPr>
          <a:xfrm>
            <a:off x="3311168" y="6388062"/>
            <a:ext cx="59840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1000" b="1" i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rPr>
              <a:t>Status</a:t>
            </a:r>
            <a:r>
              <a:rPr lang="fr-FR" sz="1000" b="1" i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rPr>
              <a:t> and Plans for ITER </a:t>
            </a:r>
            <a:r>
              <a:rPr lang="fr-FR" sz="1000" b="1" i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rPr>
              <a:t>HFPSs</a:t>
            </a:r>
            <a:endParaRPr lang="fr-FR" sz="1000" b="1" i="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Open Sans" pitchFamily="2" charset="0"/>
              <a:cs typeface="Arial" panose="020B0604020202020204" pitchFamily="34" charset="0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C26BC208-B99B-C6A1-9437-7AC7BD6B8F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911" y="6128688"/>
            <a:ext cx="11808178" cy="258304"/>
          </a:xfrm>
          <a:prstGeom prst="rect">
            <a:avLst/>
          </a:prstGeom>
        </p:spPr>
      </p:pic>
      <p:pic>
        <p:nvPicPr>
          <p:cNvPr id="13" name="Graphique 12">
            <a:extLst>
              <a:ext uri="{FF2B5EF4-FFF2-40B4-BE49-F238E27FC236}">
                <a16:creationId xmlns:a16="http://schemas.microsoft.com/office/drawing/2014/main" id="{B293B4AA-4BAA-70CD-79BB-3EE093EB605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56580" y="6252096"/>
            <a:ext cx="866227" cy="432000"/>
          </a:xfrm>
          <a:prstGeom prst="rect">
            <a:avLst/>
          </a:prstGeom>
        </p:spPr>
      </p:pic>
      <p:sp>
        <p:nvSpPr>
          <p:cNvPr id="14" name="Espace réservé pour une image  3">
            <a:extLst>
              <a:ext uri="{FF2B5EF4-FFF2-40B4-BE49-F238E27FC236}">
                <a16:creationId xmlns:a16="http://schemas.microsoft.com/office/drawing/2014/main" id="{68D1566A-1AED-031F-B9D4-ABC61F9E322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04902" y="1230515"/>
            <a:ext cx="2609865" cy="1468049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60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15" name="Espace réservé pour une image  3">
            <a:extLst>
              <a:ext uri="{FF2B5EF4-FFF2-40B4-BE49-F238E27FC236}">
                <a16:creationId xmlns:a16="http://schemas.microsoft.com/office/drawing/2014/main" id="{F36F08B9-9289-486A-086A-82BE8E98260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029208" y="1230515"/>
            <a:ext cx="2609865" cy="1468049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60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16" name="Espace réservé pour une image  3">
            <a:extLst>
              <a:ext uri="{FF2B5EF4-FFF2-40B4-BE49-F238E27FC236}">
                <a16:creationId xmlns:a16="http://schemas.microsoft.com/office/drawing/2014/main" id="{01F4F76B-136B-6EC8-3982-6D9D215F4D7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03205" y="2794899"/>
            <a:ext cx="2609865" cy="1468049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60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17" name="Espace réservé pour une image  3">
            <a:extLst>
              <a:ext uri="{FF2B5EF4-FFF2-40B4-BE49-F238E27FC236}">
                <a16:creationId xmlns:a16="http://schemas.microsoft.com/office/drawing/2014/main" id="{6E8341BD-19A4-573D-B628-C94418B67F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027511" y="2794899"/>
            <a:ext cx="2609865" cy="1468049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60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12" name="ZoneTexte 16">
            <a:extLst>
              <a:ext uri="{FF2B5EF4-FFF2-40B4-BE49-F238E27FC236}">
                <a16:creationId xmlns:a16="http://schemas.microsoft.com/office/drawing/2014/main" id="{1EE29EDE-FCC0-39DE-2FD1-6D37651A67D3}"/>
              </a:ext>
            </a:extLst>
          </p:cNvPr>
          <p:cNvSpPr txBox="1"/>
          <p:nvPr userDrawn="1"/>
        </p:nvSpPr>
        <p:spPr>
          <a:xfrm>
            <a:off x="345145" y="6371026"/>
            <a:ext cx="30813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000" dirty="0"/>
              <a:t>26th March 2024, 15th SC meeting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354AEE4A-96A4-AB34-7310-0A6CDFD360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20710" y="6352982"/>
            <a:ext cx="4223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2E4D3-4AA0-48F0-9764-36018A8D82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6073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Ful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>
            <a:extLst>
              <a:ext uri="{FF2B5EF4-FFF2-40B4-BE49-F238E27FC236}">
                <a16:creationId xmlns:a16="http://schemas.microsoft.com/office/drawing/2014/main" id="{BF307E7C-4B7E-A13A-0E0F-E18E752A1AD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60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827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860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7606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81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0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2E4D3-4AA0-48F0-9764-36018A8D82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129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Grp="1" noChangeAspect="1" noChangeArrowheads="1"/>
          </p:cNvPicPr>
          <p:nvPr>
            <p:ph type="pic" sz="quarter" idx="10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1" t="15206" r="101" b="-15206"/>
          <a:stretch/>
        </p:blipFill>
        <p:spPr bwMode="auto">
          <a:xfrm>
            <a:off x="153928" y="193665"/>
            <a:ext cx="11853269" cy="6529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32">
            <a:extLst>
              <a:ext uri="{FF2B5EF4-FFF2-40B4-BE49-F238E27FC236}">
                <a16:creationId xmlns:a16="http://schemas.microsoft.com/office/drawing/2014/main" id="{5DA64322-1F30-10CE-0262-B7AEF92DCFFE}"/>
              </a:ext>
            </a:extLst>
          </p:cNvPr>
          <p:cNvSpPr/>
          <p:nvPr/>
        </p:nvSpPr>
        <p:spPr>
          <a:xfrm>
            <a:off x="0" y="3145537"/>
            <a:ext cx="12192000" cy="3161958"/>
          </a:xfrm>
          <a:custGeom>
            <a:avLst/>
            <a:gdLst>
              <a:gd name="connsiteX0" fmla="*/ 0 w 12192001"/>
              <a:gd name="connsiteY0" fmla="*/ 0 h 2272897"/>
              <a:gd name="connsiteX1" fmla="*/ 12192001 w 12192001"/>
              <a:gd name="connsiteY1" fmla="*/ 0 h 2272897"/>
              <a:gd name="connsiteX2" fmla="*/ 12192001 w 12192001"/>
              <a:gd name="connsiteY2" fmla="*/ 2272897 h 2272897"/>
              <a:gd name="connsiteX3" fmla="*/ 0 w 12192001"/>
              <a:gd name="connsiteY3" fmla="*/ 2272897 h 2272897"/>
              <a:gd name="connsiteX4" fmla="*/ 0 w 12192001"/>
              <a:gd name="connsiteY4" fmla="*/ 0 h 2272897"/>
              <a:gd name="connsiteX0" fmla="*/ 0 w 12192001"/>
              <a:gd name="connsiteY0" fmla="*/ 0 h 2272897"/>
              <a:gd name="connsiteX1" fmla="*/ 12192001 w 12192001"/>
              <a:gd name="connsiteY1" fmla="*/ 553155 h 2272897"/>
              <a:gd name="connsiteX2" fmla="*/ 12192001 w 12192001"/>
              <a:gd name="connsiteY2" fmla="*/ 2272897 h 2272897"/>
              <a:gd name="connsiteX3" fmla="*/ 0 w 12192001"/>
              <a:gd name="connsiteY3" fmla="*/ 2272897 h 2272897"/>
              <a:gd name="connsiteX4" fmla="*/ 0 w 12192001"/>
              <a:gd name="connsiteY4" fmla="*/ 0 h 2272897"/>
              <a:gd name="connsiteX0" fmla="*/ 0 w 12192001"/>
              <a:gd name="connsiteY0" fmla="*/ 0 h 2272897"/>
              <a:gd name="connsiteX1" fmla="*/ 12192001 w 12192001"/>
              <a:gd name="connsiteY1" fmla="*/ 553155 h 2272897"/>
              <a:gd name="connsiteX2" fmla="*/ 12192001 w 12192001"/>
              <a:gd name="connsiteY2" fmla="*/ 2272897 h 2272897"/>
              <a:gd name="connsiteX3" fmla="*/ 0 w 12192001"/>
              <a:gd name="connsiteY3" fmla="*/ 2272897 h 2272897"/>
              <a:gd name="connsiteX4" fmla="*/ 0 w 12192001"/>
              <a:gd name="connsiteY4" fmla="*/ 0 h 2272897"/>
              <a:gd name="connsiteX0" fmla="*/ 0 w 12192001"/>
              <a:gd name="connsiteY0" fmla="*/ 1720 h 2274617"/>
              <a:gd name="connsiteX1" fmla="*/ 12192001 w 12192001"/>
              <a:gd name="connsiteY1" fmla="*/ 554875 h 2274617"/>
              <a:gd name="connsiteX2" fmla="*/ 12192001 w 12192001"/>
              <a:gd name="connsiteY2" fmla="*/ 2274617 h 2274617"/>
              <a:gd name="connsiteX3" fmla="*/ 0 w 12192001"/>
              <a:gd name="connsiteY3" fmla="*/ 2274617 h 2274617"/>
              <a:gd name="connsiteX4" fmla="*/ 0 w 12192001"/>
              <a:gd name="connsiteY4" fmla="*/ 1720 h 2274617"/>
              <a:gd name="connsiteX0" fmla="*/ 0 w 12192001"/>
              <a:gd name="connsiteY0" fmla="*/ 12991 h 2285888"/>
              <a:gd name="connsiteX1" fmla="*/ 12180278 w 12192001"/>
              <a:gd name="connsiteY1" fmla="*/ 465499 h 2285888"/>
              <a:gd name="connsiteX2" fmla="*/ 12192001 w 12192001"/>
              <a:gd name="connsiteY2" fmla="*/ 2285888 h 2285888"/>
              <a:gd name="connsiteX3" fmla="*/ 0 w 12192001"/>
              <a:gd name="connsiteY3" fmla="*/ 2285888 h 2285888"/>
              <a:gd name="connsiteX4" fmla="*/ 0 w 12192001"/>
              <a:gd name="connsiteY4" fmla="*/ 12991 h 2285888"/>
              <a:gd name="connsiteX0" fmla="*/ 0 w 12192001"/>
              <a:gd name="connsiteY0" fmla="*/ 14880 h 2287777"/>
              <a:gd name="connsiteX1" fmla="*/ 12180278 w 12192001"/>
              <a:gd name="connsiteY1" fmla="*/ 467388 h 2287777"/>
              <a:gd name="connsiteX2" fmla="*/ 12192001 w 12192001"/>
              <a:gd name="connsiteY2" fmla="*/ 2287777 h 2287777"/>
              <a:gd name="connsiteX3" fmla="*/ 0 w 12192001"/>
              <a:gd name="connsiteY3" fmla="*/ 2287777 h 2287777"/>
              <a:gd name="connsiteX4" fmla="*/ 0 w 12192001"/>
              <a:gd name="connsiteY4" fmla="*/ 14880 h 2287777"/>
              <a:gd name="connsiteX0" fmla="*/ 0 w 12192001"/>
              <a:gd name="connsiteY0" fmla="*/ 10434 h 2283331"/>
              <a:gd name="connsiteX1" fmla="*/ 12180278 w 12192001"/>
              <a:gd name="connsiteY1" fmla="*/ 462942 h 2283331"/>
              <a:gd name="connsiteX2" fmla="*/ 12192001 w 12192001"/>
              <a:gd name="connsiteY2" fmla="*/ 2283331 h 2283331"/>
              <a:gd name="connsiteX3" fmla="*/ 0 w 12192001"/>
              <a:gd name="connsiteY3" fmla="*/ 2283331 h 2283331"/>
              <a:gd name="connsiteX4" fmla="*/ 0 w 12192001"/>
              <a:gd name="connsiteY4" fmla="*/ 10434 h 228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1" h="2283331">
                <a:moveTo>
                  <a:pt x="0" y="10434"/>
                </a:moveTo>
                <a:cubicBezTo>
                  <a:pt x="26487" y="12974"/>
                  <a:pt x="5218072" y="-115331"/>
                  <a:pt x="12180278" y="462942"/>
                </a:cubicBezTo>
                <a:cubicBezTo>
                  <a:pt x="12184186" y="1069738"/>
                  <a:pt x="12188093" y="1676535"/>
                  <a:pt x="12192001" y="2283331"/>
                </a:cubicBezTo>
                <a:lnTo>
                  <a:pt x="0" y="2283331"/>
                </a:lnTo>
                <a:lnTo>
                  <a:pt x="0" y="10434"/>
                </a:lnTo>
                <a:close/>
              </a:path>
            </a:pathLst>
          </a:custGeom>
          <a:solidFill>
            <a:schemeClr val="bg1"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438B5B8-CA14-BEB6-EAA3-3456B1FDD9EB}"/>
              </a:ext>
            </a:extLst>
          </p:cNvPr>
          <p:cNvSpPr txBox="1"/>
          <p:nvPr/>
        </p:nvSpPr>
        <p:spPr>
          <a:xfrm>
            <a:off x="250417" y="3458656"/>
            <a:ext cx="116602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pc="-150" dirty="0">
                <a:solidFill>
                  <a:srgbClr val="223C6B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rPr>
              <a:t>Status and Plans for </a:t>
            </a:r>
            <a:br>
              <a:rPr lang="en-US" sz="4000" b="1" spc="-150" dirty="0">
                <a:solidFill>
                  <a:srgbClr val="223C6B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rPr>
            </a:br>
            <a:r>
              <a:rPr lang="en-US" sz="4000" b="1" spc="-150" dirty="0">
                <a:solidFill>
                  <a:srgbClr val="223C6B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rPr>
              <a:t>High Physics Fidelity Plasma Simulators at ITER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4EF857-EA7A-474F-C32F-BC729B027792}"/>
              </a:ext>
            </a:extLst>
          </p:cNvPr>
          <p:cNvSpPr txBox="1"/>
          <p:nvPr/>
        </p:nvSpPr>
        <p:spPr>
          <a:xfrm>
            <a:off x="500215" y="5384800"/>
            <a:ext cx="976954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223C6B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rPr>
              <a:t>S.H. Kim and F. Poli on behalf of ITER HFPS contributors</a:t>
            </a:r>
          </a:p>
          <a:p>
            <a:endParaRPr lang="en-US" sz="1600" b="1" dirty="0">
              <a:solidFill>
                <a:srgbClr val="223C6B"/>
              </a:solidFill>
              <a:latin typeface="Arial" panose="020B0604020202020204" pitchFamily="34" charset="0"/>
              <a:ea typeface="Open Sans" pitchFamily="2" charset="0"/>
              <a:cs typeface="Arial" panose="020B0604020202020204" pitchFamily="34" charset="0"/>
            </a:endParaRPr>
          </a:p>
          <a:p>
            <a:r>
              <a:rPr lang="fr-FR" sz="1400" i="1" dirty="0">
                <a:solidFill>
                  <a:srgbClr val="223C6B"/>
                </a:solidFill>
              </a:rPr>
              <a:t>The </a:t>
            </a:r>
            <a:r>
              <a:rPr lang="fr-FR" sz="1400" i="1" dirty="0" err="1">
                <a:solidFill>
                  <a:srgbClr val="223C6B"/>
                </a:solidFill>
              </a:rPr>
              <a:t>views</a:t>
            </a:r>
            <a:r>
              <a:rPr lang="fr-FR" sz="1400" i="1" dirty="0">
                <a:solidFill>
                  <a:srgbClr val="223C6B"/>
                </a:solidFill>
              </a:rPr>
              <a:t> and opinions </a:t>
            </a:r>
            <a:r>
              <a:rPr lang="fr-FR" sz="1400" i="1" dirty="0" err="1">
                <a:solidFill>
                  <a:srgbClr val="223C6B"/>
                </a:solidFill>
              </a:rPr>
              <a:t>expressed</a:t>
            </a:r>
            <a:r>
              <a:rPr lang="fr-FR" sz="1400" i="1" dirty="0">
                <a:solidFill>
                  <a:srgbClr val="223C6B"/>
                </a:solidFill>
              </a:rPr>
              <a:t> </a:t>
            </a:r>
            <a:r>
              <a:rPr lang="fr-FR" sz="1400" i="1" dirty="0" err="1">
                <a:solidFill>
                  <a:srgbClr val="223C6B"/>
                </a:solidFill>
              </a:rPr>
              <a:t>herein</a:t>
            </a:r>
            <a:r>
              <a:rPr lang="fr-FR" sz="1400" i="1" dirty="0">
                <a:solidFill>
                  <a:srgbClr val="223C6B"/>
                </a:solidFill>
              </a:rPr>
              <a:t> do not </a:t>
            </a:r>
            <a:r>
              <a:rPr lang="fr-FR" sz="1400" i="1" dirty="0" err="1">
                <a:solidFill>
                  <a:srgbClr val="223C6B"/>
                </a:solidFill>
              </a:rPr>
              <a:t>necessarily</a:t>
            </a:r>
            <a:r>
              <a:rPr lang="fr-FR" sz="1400" i="1" dirty="0">
                <a:solidFill>
                  <a:srgbClr val="223C6B"/>
                </a:solidFill>
              </a:rPr>
              <a:t> </a:t>
            </a:r>
            <a:r>
              <a:rPr lang="fr-FR" sz="1400" i="1" dirty="0" err="1">
                <a:solidFill>
                  <a:srgbClr val="223C6B"/>
                </a:solidFill>
              </a:rPr>
              <a:t>reflect</a:t>
            </a:r>
            <a:r>
              <a:rPr lang="fr-FR" sz="1400" i="1" dirty="0">
                <a:solidFill>
                  <a:srgbClr val="223C6B"/>
                </a:solidFill>
              </a:rPr>
              <a:t> </a:t>
            </a:r>
            <a:r>
              <a:rPr lang="fr-FR" sz="1400" i="1" dirty="0" err="1">
                <a:solidFill>
                  <a:srgbClr val="223C6B"/>
                </a:solidFill>
              </a:rPr>
              <a:t>those</a:t>
            </a:r>
            <a:r>
              <a:rPr lang="fr-FR" sz="1400" i="1" dirty="0">
                <a:solidFill>
                  <a:srgbClr val="223C6B"/>
                </a:solidFill>
              </a:rPr>
              <a:t> of the ITER </a:t>
            </a:r>
            <a:r>
              <a:rPr lang="fr-FR" sz="1400" i="1" dirty="0" err="1">
                <a:solidFill>
                  <a:srgbClr val="223C6B"/>
                </a:solidFill>
              </a:rPr>
              <a:t>Organization</a:t>
            </a:r>
            <a:endParaRPr lang="fr-FR" sz="1400" i="1" dirty="0">
              <a:solidFill>
                <a:srgbClr val="223C6B"/>
              </a:solidFill>
            </a:endParaRPr>
          </a:p>
        </p:txBody>
      </p:sp>
      <p:pic>
        <p:nvPicPr>
          <p:cNvPr id="11" name="Graphique 10">
            <a:extLst>
              <a:ext uri="{FF2B5EF4-FFF2-40B4-BE49-F238E27FC236}">
                <a16:creationId xmlns:a16="http://schemas.microsoft.com/office/drawing/2014/main" id="{949C68AE-032A-46A1-1ACD-E07091A6064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9780183" y="5384800"/>
            <a:ext cx="2227014" cy="115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519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/>
          <p:cNvSpPr txBox="1">
            <a:spLocks/>
          </p:cNvSpPr>
          <p:nvPr/>
        </p:nvSpPr>
        <p:spPr>
          <a:xfrm>
            <a:off x="431997" y="423600"/>
            <a:ext cx="11236127" cy="5443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2000" b="1" kern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Fidelity Plasma Simulators (HPFSs)</a:t>
            </a:r>
          </a:p>
          <a:p>
            <a:pPr marL="800100" lvl="1" indent="-342900" algn="l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GB" sz="1800" dirty="0"/>
              <a:t>High fidelity plasma simulators are required to model complete integrated ITER scenarios, including core-pedestal-SOL transport, sources and stability, plasma-wall/target interactions, and magnetic/kinetic controls (incl. PF circuits)</a:t>
            </a:r>
          </a:p>
          <a:p>
            <a:pPr marL="1257300" lvl="2" indent="-342900" algn="l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GB" dirty="0"/>
              <a:t>To prepare ITER scenarios for ITER Research Plan and experimental campaigns, </a:t>
            </a:r>
          </a:p>
          <a:p>
            <a:pPr marL="1257300" lvl="2" indent="-342900" algn="l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GB" dirty="0"/>
              <a:t>To support for validation of ITER systems and components, and </a:t>
            </a:r>
          </a:p>
          <a:p>
            <a:pPr marL="1257300" lvl="2" indent="-342900" algn="l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GB" dirty="0"/>
              <a:t>To perform interpretative modelling of ITER pulses and physics studies</a:t>
            </a:r>
          </a:p>
          <a:p>
            <a:pPr marL="1257300" lvl="2" indent="-342900" algn="l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GB" dirty="0"/>
          </a:p>
          <a:p>
            <a:pPr marL="914400" lvl="1" indent="-457200" algn="l">
              <a:spcBef>
                <a:spcPts val="1200"/>
              </a:spcBef>
              <a:buFont typeface="+mj-lt"/>
              <a:buAutoNum type="arabicPeriod"/>
            </a:pPr>
            <a:r>
              <a:rPr lang="en-GB" dirty="0"/>
              <a:t>Current development and application of an HFPS based on JINTRAC and DINA</a:t>
            </a:r>
          </a:p>
          <a:p>
            <a:pPr marL="914400" lvl="1" indent="-457200" algn="l">
              <a:spcBef>
                <a:spcPts val="1200"/>
              </a:spcBef>
              <a:buFont typeface="+mj-lt"/>
              <a:buAutoNum type="arabicPeriod"/>
            </a:pPr>
            <a:r>
              <a:rPr lang="en-GB" dirty="0"/>
              <a:t>Recent investigation of an HFPS based on ETS components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5DFE91-9D47-8E16-21AD-0B34E299E7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02E4D3-4AA0-48F0-9764-36018A8D8235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0104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/>
          <p:cNvSpPr txBox="1">
            <a:spLocks/>
          </p:cNvSpPr>
          <p:nvPr/>
        </p:nvSpPr>
        <p:spPr>
          <a:xfrm>
            <a:off x="431997" y="423600"/>
            <a:ext cx="11236127" cy="5443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2000" b="1" kern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Fidelity Plasma Simulator (HPFS) based on JINTRAC and DINA </a:t>
            </a:r>
          </a:p>
          <a:p>
            <a:pPr marL="800100" lvl="1" indent="-342900" algn="l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GB" sz="1800" dirty="0"/>
              <a:t>Current ITER HFPS development (contractual + IO) activities are based on integration of </a:t>
            </a:r>
          </a:p>
          <a:p>
            <a:pPr marL="1257300" lvl="2" indent="-342900" algn="l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1600" dirty="0"/>
              <a:t>JINTRAC (core-edge-SOL transport with sources and exhaust, and kinetic control), </a:t>
            </a:r>
          </a:p>
          <a:p>
            <a:pPr marL="1257300" lvl="2" indent="-342900" algn="l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1600" dirty="0"/>
              <a:t>DINA (free-boundary equilibrium evolution and magnetic control), </a:t>
            </a:r>
          </a:p>
          <a:p>
            <a:pPr marL="1257300" lvl="2" indent="-342900" algn="l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1600" dirty="0"/>
              <a:t>H&amp;CD workflow (heating and current drive physics) </a:t>
            </a:r>
          </a:p>
          <a:p>
            <a:pPr marL="1257300" lvl="2" indent="-342900" algn="l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1600" dirty="0"/>
              <a:t>and implementation of new features (2D edge grid evolution, W wall source, etc.) </a:t>
            </a:r>
          </a:p>
          <a:p>
            <a:pPr marL="800100" lvl="1" indent="-342900" algn="l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GB" sz="1800" dirty="0"/>
              <a:t>A first proto-type has been developed by applying loose and close code/physics coupling schemes and demonstrated with 15MA DT ITER scenario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688F6C-8D06-95C3-4288-DB91F63606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02E4D3-4AA0-48F0-9764-36018A8D8235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0110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>
          <a:xfrm>
            <a:off x="188634" y="318159"/>
            <a:ext cx="11717228" cy="5611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2000" b="1" kern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Code/physics coupling scheme applied in the HFPS (JINTRAC + DINA)</a:t>
            </a:r>
          </a:p>
          <a:p>
            <a:pPr marL="800100" lvl="1" indent="-342900" algn="l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GB" sz="1800" b="1" kern="0" dirty="0">
                <a:latin typeface="Arial" panose="020B0604020202020204" pitchFamily="34" charset="0"/>
                <a:cs typeface="Arial" panose="020B0604020202020204" pitchFamily="34" charset="0"/>
              </a:rPr>
              <a:t>In loose coupling</a:t>
            </a:r>
            <a:r>
              <a:rPr lang="en-GB" sz="1800" kern="0" dirty="0">
                <a:latin typeface="Arial" panose="020B0604020202020204" pitchFamily="34" charset="0"/>
                <a:cs typeface="Arial" panose="020B0604020202020204" pitchFamily="34" charset="0"/>
              </a:rPr>
              <a:t>, DINA and JINTRAC exchange full simulation results at the end of stand-alone runs of scenario or scenario segment (e.g. ramp-up)</a:t>
            </a:r>
          </a:p>
          <a:p>
            <a:pPr marL="1257300" lvl="2" indent="-342900" algn="l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1600" kern="0" dirty="0">
                <a:latin typeface="Arial" panose="020B0604020202020204" pitchFamily="34" charset="0"/>
                <a:cs typeface="Arial" panose="020B0604020202020204" pitchFamily="34" charset="0"/>
              </a:rPr>
              <a:t>DINA uses plasma profiles computed by JINTRAC and solves free-boundary equilibrium and current diffusion</a:t>
            </a:r>
          </a:p>
          <a:p>
            <a:pPr marL="1257300" lvl="2" indent="-342900" algn="l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1600" kern="0" dirty="0">
                <a:latin typeface="Arial" panose="020B0604020202020204" pitchFamily="34" charset="0"/>
                <a:cs typeface="Arial" panose="020B0604020202020204" pitchFamily="34" charset="0"/>
              </a:rPr>
              <a:t>JINTRAC uses plasma boundary evolution computed by DINA and solves prescribed boundary equilibrium, core-edge-SOL transport and sources</a:t>
            </a:r>
          </a:p>
          <a:p>
            <a:pPr marL="1257300" lvl="2" indent="-342900" algn="l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1600" kern="0" dirty="0">
                <a:latin typeface="Arial" panose="020B0604020202020204" pitchFamily="34" charset="0"/>
                <a:cs typeface="Arial" panose="020B0604020202020204" pitchFamily="34" charset="0"/>
              </a:rPr>
              <a:t>DINA and JINTRAC executed in </a:t>
            </a:r>
            <a:r>
              <a:rPr lang="en-GB" sz="1600" kern="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iterative manner </a:t>
            </a:r>
            <a:r>
              <a:rPr lang="en-GB" sz="1600" kern="0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GB" sz="1600" kern="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convergence check </a:t>
            </a:r>
            <a:r>
              <a:rPr lang="en-GB" sz="1600" kern="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1600" kern="0" dirty="0" err="1">
                <a:latin typeface="Arial" panose="020B0604020202020204" pitchFamily="34" charset="0"/>
                <a:cs typeface="Arial" panose="020B0604020202020204" pitchFamily="34" charset="0"/>
              </a:rPr>
              <a:t>e.g</a:t>
            </a:r>
            <a:r>
              <a:rPr lang="en-GB" sz="1600" kern="0" dirty="0">
                <a:latin typeface="Arial" panose="020B0604020202020204" pitchFamily="34" charset="0"/>
                <a:cs typeface="Arial" panose="020B0604020202020204" pitchFamily="34" charset="0"/>
              </a:rPr>
              <a:t> time-trace of RMS deviation of the poloidal flux at the mid-plane between two equilibria) at each iteration step</a:t>
            </a:r>
          </a:p>
          <a:p>
            <a:pPr marL="1257300" lvl="2" indent="-342900" algn="l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GB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GB" sz="1800" b="1" kern="0" dirty="0">
                <a:latin typeface="Arial" panose="020B0604020202020204" pitchFamily="34" charset="0"/>
                <a:cs typeface="Arial" panose="020B0604020202020204" pitchFamily="34" charset="0"/>
              </a:rPr>
              <a:t>In close coupling</a:t>
            </a:r>
            <a:r>
              <a:rPr lang="en-GB" sz="1800" kern="0" dirty="0">
                <a:latin typeface="Arial" panose="020B0604020202020204" pitchFamily="34" charset="0"/>
                <a:cs typeface="Arial" panose="020B0604020202020204" pitchFamily="34" charset="0"/>
              </a:rPr>
              <a:t>, DINA and JINTRAC exchange simulation results at each data exchange time-step</a:t>
            </a:r>
          </a:p>
          <a:p>
            <a:pPr marL="1257300" lvl="2" indent="-342900" algn="l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1600" kern="0" dirty="0">
                <a:latin typeface="Arial" panose="020B0604020202020204" pitchFamily="34" charset="0"/>
                <a:cs typeface="Arial" panose="020B0604020202020204" pitchFamily="34" charset="0"/>
              </a:rPr>
              <a:t>JINTRAC directly uses DINA free-boundary equilibrium and current diffusion without re-computing them</a:t>
            </a:r>
          </a:p>
          <a:p>
            <a:pPr marL="1257300" lvl="2" indent="-342900" algn="l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1600" kern="0" dirty="0">
                <a:latin typeface="Arial" panose="020B0604020202020204" pitchFamily="34" charset="0"/>
                <a:cs typeface="Arial" panose="020B0604020202020204" pitchFamily="34" charset="0"/>
              </a:rPr>
              <a:t>DINA uses JINTRAC plasma profile evolution and kinetic control</a:t>
            </a:r>
          </a:p>
          <a:p>
            <a:pPr marL="1257300" lvl="2" indent="-342900" algn="l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1600" kern="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Iteration loop is not applied</a:t>
            </a:r>
            <a:r>
              <a:rPr lang="en-GB" sz="1600" kern="0" dirty="0">
                <a:latin typeface="Arial" panose="020B0604020202020204" pitchFamily="34" charset="0"/>
                <a:cs typeface="Arial" panose="020B0604020202020204" pitchFamily="34" charset="0"/>
              </a:rPr>
              <a:t>, but </a:t>
            </a:r>
            <a:r>
              <a:rPr lang="en-GB" sz="1600" kern="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small data-exchange time-step (~ a few </a:t>
            </a:r>
            <a:r>
              <a:rPr lang="en-GB" sz="1600" kern="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</a:t>
            </a:r>
            <a:r>
              <a:rPr lang="en-GB" sz="1600" kern="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GB" sz="1600" kern="0" dirty="0">
                <a:latin typeface="Arial" panose="020B0604020202020204" pitchFamily="34" charset="0"/>
                <a:cs typeface="Arial" panose="020B0604020202020204" pitchFamily="34" charset="0"/>
              </a:rPr>
              <a:t>is used to maintain overall simulation performance</a:t>
            </a:r>
          </a:p>
          <a:p>
            <a:pPr lvl="1" algn="l">
              <a:spcBef>
                <a:spcPts val="0"/>
              </a:spcBef>
              <a:spcAft>
                <a:spcPts val="1200"/>
              </a:spcAft>
            </a:pPr>
            <a:endParaRPr lang="en-GB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0964C79-D254-B901-F0E0-BDA6150E58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02E4D3-4AA0-48F0-9764-36018A8D8235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2273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/>
          <p:cNvSpPr txBox="1">
            <a:spLocks/>
          </p:cNvSpPr>
          <p:nvPr/>
        </p:nvSpPr>
        <p:spPr>
          <a:xfrm>
            <a:off x="270707" y="330859"/>
            <a:ext cx="10991342" cy="4311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2000" b="1" kern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 coupled simulation using the proto-type HFPS (JINTRAC (core) + DINA)</a:t>
            </a:r>
          </a:p>
          <a:p>
            <a:pPr algn="l"/>
            <a:endParaRPr lang="en-GB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28878" y="907774"/>
            <a:ext cx="6554281" cy="48786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019446" y="5811726"/>
            <a:ext cx="60648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000000"/>
                </a:solidFill>
                <a:latin typeface="Arial" panose="020B0604020202020204" pitchFamily="34" charset="0"/>
              </a:rPr>
              <a:t>DINA-JETTO-TGLF close coupling test run of ITER 15 MA 5.3 T DT scenario</a:t>
            </a:r>
            <a:endParaRPr lang="en-GB" sz="1200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5111" y="1071601"/>
            <a:ext cx="4963767" cy="5003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Courier New" panose="02070309020205020404" pitchFamily="49" charset="0"/>
              <a:buChar char="o"/>
              <a:defRPr/>
            </a:pPr>
            <a:r>
              <a:rPr lang="en-US" sz="2000" kern="0" dirty="0"/>
              <a:t>Data exchanged at every 10ms</a:t>
            </a:r>
            <a:endParaRPr lang="en-GB" sz="2000" kern="0" dirty="0"/>
          </a:p>
          <a:p>
            <a:pPr marL="342900" indent="-342900" algn="l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GB" sz="2000" kern="0" dirty="0">
                <a:latin typeface="Arial" panose="020B0604020202020204" pitchFamily="34" charset="0"/>
                <a:cs typeface="Arial" panose="020B0604020202020204" pitchFamily="34" charset="0"/>
              </a:rPr>
              <a:t>Computational performance </a:t>
            </a:r>
            <a:br>
              <a:rPr lang="en-GB" sz="2000" kern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kern="0" dirty="0">
                <a:latin typeface="Arial" panose="020B0604020202020204" pitchFamily="34" charset="0"/>
                <a:cs typeface="Arial" panose="020B0604020202020204" pitchFamily="34" charset="0"/>
              </a:rPr>
              <a:t>(w/o optimization)</a:t>
            </a:r>
            <a:endParaRPr lang="en-GB" sz="2000" dirty="0"/>
          </a:p>
          <a:p>
            <a:pPr marL="800100" lvl="1" indent="-342900" algn="l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1800" dirty="0"/>
              <a:t>DINA – </a:t>
            </a:r>
            <a:r>
              <a:rPr lang="en-GB" sz="1800" b="1" dirty="0"/>
              <a:t>30 minutes </a:t>
            </a:r>
            <a:r>
              <a:rPr lang="en-GB" sz="1800" dirty="0"/>
              <a:t>(including IMAS overheads)</a:t>
            </a:r>
          </a:p>
          <a:p>
            <a:pPr marL="800100" lvl="1" indent="-342900" algn="l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1800" dirty="0"/>
              <a:t>JETTO-TGLF – </a:t>
            </a:r>
            <a:r>
              <a:rPr lang="en-GB" sz="1800" b="1" dirty="0"/>
              <a:t>10 minutes </a:t>
            </a:r>
            <a:r>
              <a:rPr lang="en-GB" sz="1800" dirty="0"/>
              <a:t>(36 processor for TGLF, optimised time-steps)</a:t>
            </a:r>
          </a:p>
          <a:p>
            <a:pPr marL="800100" lvl="1" indent="-342900" algn="l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1800" dirty="0"/>
              <a:t>Coupling overhead* – </a:t>
            </a:r>
            <a:r>
              <a:rPr lang="en-GB" sz="1800" b="1" dirty="0"/>
              <a:t>20 minutes </a:t>
            </a:r>
            <a:r>
              <a:rPr lang="en-GB" sz="1800" dirty="0"/>
              <a:t>(~ 1000 IMAS data exchanges </a:t>
            </a:r>
            <a:r>
              <a:rPr lang="en-GB" sz="1800" dirty="0">
                <a:latin typeface="Arial" panose="020B0604020202020204" pitchFamily="34" charset="0"/>
              </a:rPr>
              <a:t>with </a:t>
            </a:r>
            <a:r>
              <a:rPr lang="el-GR" sz="1800" dirty="0">
                <a:latin typeface="Arial" panose="020B0604020202020204" pitchFamily="34" charset="0"/>
              </a:rPr>
              <a:t>Δ</a:t>
            </a:r>
            <a:r>
              <a:rPr lang="en-GB" sz="1800" dirty="0">
                <a:latin typeface="Arial" panose="020B0604020202020204" pitchFamily="34" charset="0"/>
              </a:rPr>
              <a:t>t=10ms </a:t>
            </a:r>
            <a:r>
              <a:rPr lang="en-GB" sz="1800" dirty="0"/>
              <a:t>)</a:t>
            </a:r>
          </a:p>
          <a:p>
            <a:pPr marL="800100" lvl="1" indent="-342900" algn="l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GB" sz="1800" dirty="0"/>
          </a:p>
          <a:p>
            <a:pPr algn="l">
              <a:spcBef>
                <a:spcPts val="1200"/>
              </a:spcBef>
            </a:pPr>
            <a:r>
              <a:rPr lang="en-GB" sz="1600" dirty="0">
                <a:latin typeface="Arial" panose="020B0604020202020204" pitchFamily="34" charset="0"/>
              </a:rPr>
              <a:t>* Application of persistent actor framework (PAF) with improved serialization/deserialization would be beneficial</a:t>
            </a:r>
            <a:endParaRPr lang="en-GB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C13819-7CD5-C7CC-A65A-C5D4A871AD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02E4D3-4AA0-48F0-9764-36018A8D8235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3103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/>
          <p:cNvSpPr txBox="1">
            <a:spLocks/>
          </p:cNvSpPr>
          <p:nvPr/>
        </p:nvSpPr>
        <p:spPr>
          <a:xfrm>
            <a:off x="412945" y="414074"/>
            <a:ext cx="11698189" cy="57627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000" b="1" kern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Planned work for the HFPS (JINTRAC + DINA)</a:t>
            </a:r>
            <a:endParaRPr lang="en-GB" sz="2000" b="1" kern="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9138" lvl="1" indent="-261938" algn="l">
              <a:spcBef>
                <a:spcPts val="900"/>
              </a:spcBef>
              <a:buFont typeface="Courier New" panose="02070309020205020404" pitchFamily="49" charset="0"/>
              <a:buChar char="o"/>
            </a:pPr>
            <a:r>
              <a:rPr lang="en-GB" sz="1800" dirty="0"/>
              <a:t>Demonstration (7.5MA/2.65T Hyd. + 10% He scenarios) with further improvement</a:t>
            </a:r>
          </a:p>
          <a:p>
            <a:pPr marL="719138" lvl="1" indent="-261938" algn="l">
              <a:spcBef>
                <a:spcPts val="900"/>
              </a:spcBef>
              <a:buFont typeface="Courier New" panose="02070309020205020404" pitchFamily="49" charset="0"/>
              <a:buChar char="o"/>
            </a:pPr>
            <a:r>
              <a:rPr lang="en-GB" sz="1800" dirty="0"/>
              <a:t>Extended demonstration including free-boundary equilibrium, core-pedestal-SOL/div. </a:t>
            </a:r>
          </a:p>
          <a:p>
            <a:pPr marL="719138" lvl="1" indent="-261938" algn="l">
              <a:spcBef>
                <a:spcPts val="900"/>
              </a:spcBef>
              <a:buFont typeface="Courier New" panose="02070309020205020404" pitchFamily="49" charset="0"/>
              <a:buChar char="o"/>
            </a:pPr>
            <a:r>
              <a:rPr lang="en-GB" sz="1800" dirty="0"/>
              <a:t>Application of pre-prepared 2D edge/SOL grid sequences generated from free-boundary equilibria </a:t>
            </a:r>
          </a:p>
          <a:p>
            <a:pPr marL="719138" lvl="2" indent="-261938" algn="l">
              <a:spcBef>
                <a:spcPts val="900"/>
              </a:spcBef>
              <a:buFont typeface="Courier New" panose="02070309020205020404" pitchFamily="49" charset="0"/>
              <a:buChar char="o"/>
            </a:pPr>
            <a:r>
              <a:rPr lang="en-GB" dirty="0"/>
              <a:t>To be further extended to robust generation of 2D edge/SOL grids and demonstration against disturbances and transients </a:t>
            </a:r>
          </a:p>
          <a:p>
            <a:pPr marL="719138" lvl="1" indent="-261938" algn="l">
              <a:spcBef>
                <a:spcPts val="900"/>
              </a:spcBef>
              <a:buFont typeface="Courier New" panose="02070309020205020404" pitchFamily="49" charset="0"/>
              <a:buChar char="o"/>
            </a:pPr>
            <a:r>
              <a:rPr lang="en-GB" sz="1800" dirty="0"/>
              <a:t>Synchronization of the plasma events across magnetic and kinetic aspects </a:t>
            </a:r>
            <a:r>
              <a:rPr lang="en-GB" sz="1600" dirty="0"/>
              <a:t>(e.g. STs, NTMs, Pellets, ELMs) </a:t>
            </a:r>
          </a:p>
          <a:p>
            <a:pPr marL="719138" lvl="1" indent="-261938" algn="l">
              <a:spcBef>
                <a:spcPts val="900"/>
              </a:spcBef>
              <a:buFont typeface="Courier New" panose="02070309020205020404" pitchFamily="49" charset="0"/>
              <a:buChar char="o"/>
            </a:pPr>
            <a:r>
              <a:rPr lang="en-GB" sz="1800" dirty="0"/>
              <a:t>W wall source models into the core-edge integrated modelling</a:t>
            </a:r>
          </a:p>
          <a:p>
            <a:pPr marL="719138" lvl="1" indent="-261938" algn="l">
              <a:spcBef>
                <a:spcPts val="900"/>
              </a:spcBef>
              <a:buFont typeface="Courier New" panose="02070309020205020404" pitchFamily="49" charset="0"/>
              <a:buChar char="o"/>
            </a:pPr>
            <a:r>
              <a:rPr lang="en-GB" sz="1800" dirty="0"/>
              <a:t>HFPS will adapt relevant physics and modelling developments within ITER Members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044085A-F96E-B900-0111-595C24B8EB6F}"/>
              </a:ext>
            </a:extLst>
          </p:cNvPr>
          <p:cNvSpPr txBox="1">
            <a:spLocks/>
          </p:cNvSpPr>
          <p:nvPr/>
        </p:nvSpPr>
        <p:spPr>
          <a:xfrm>
            <a:off x="323248" y="3363082"/>
            <a:ext cx="11414661" cy="42075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DC789B-811F-5F16-6085-2A7FDA3FF6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02E4D3-4AA0-48F0-9764-36018A8D8235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031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/>
          <p:cNvSpPr txBox="1">
            <a:spLocks/>
          </p:cNvSpPr>
          <p:nvPr/>
        </p:nvSpPr>
        <p:spPr>
          <a:xfrm>
            <a:off x="403614" y="311437"/>
            <a:ext cx="11595553" cy="58690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000" b="1" kern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consideration of HFPS (JINTRAC + DINA)</a:t>
            </a:r>
            <a:endParaRPr lang="en-GB" sz="2000" b="1" kern="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9138" lvl="1" indent="-261938" algn="l">
              <a:spcBef>
                <a:spcPts val="900"/>
              </a:spcBef>
              <a:buFont typeface="Courier New" panose="02070309020205020404" pitchFamily="49" charset="0"/>
              <a:buChar char="o"/>
            </a:pPr>
            <a:r>
              <a:rPr lang="en-GB" sz="1800" b="1" dirty="0"/>
              <a:t>ITER HFPS validation</a:t>
            </a:r>
            <a:endParaRPr lang="en-GB" sz="1800" dirty="0"/>
          </a:p>
          <a:p>
            <a:pPr marL="1257300" lvl="2" indent="-342900" algn="l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GB" dirty="0"/>
              <a:t>Currently working with MAST-U team, another plan with TCV team – to extend validation activities within ITER Members (HL-3, JT-60SA, etc.) </a:t>
            </a:r>
          </a:p>
          <a:p>
            <a:pPr marL="1257300" lvl="2" indent="-342900" algn="l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GB" dirty="0"/>
              <a:t>Staged approach</a:t>
            </a:r>
          </a:p>
          <a:p>
            <a:pPr marL="1714500" lvl="3" indent="-3429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dirty="0"/>
              <a:t>Preparation of inputs data (incl. data mapping) </a:t>
            </a:r>
          </a:p>
          <a:p>
            <a:pPr marL="1714500" lvl="3" indent="-3429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dirty="0"/>
              <a:t>DINA free-boundary modelling with magnetic controller implementation </a:t>
            </a:r>
          </a:p>
          <a:p>
            <a:pPr marL="1714500" lvl="3" indent="-3429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dirty="0"/>
              <a:t>JETTO core transport modelling with HCD systems implementation </a:t>
            </a:r>
          </a:p>
          <a:p>
            <a:pPr marL="1714500" lvl="3" indent="-3429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dirty="0"/>
              <a:t>JINTRAC core-edge/SOL coupled simulations with SOL grid generation </a:t>
            </a:r>
          </a:p>
          <a:p>
            <a:pPr marL="1714500" lvl="3" indent="-3429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dirty="0"/>
              <a:t>DINA + JINTRAC simulations with SOL grid adaption to free-boundary equilibrium</a:t>
            </a:r>
          </a:p>
          <a:p>
            <a:pPr marL="719138" lvl="1" indent="-261938" algn="l">
              <a:spcBef>
                <a:spcPts val="900"/>
              </a:spcBef>
              <a:buFont typeface="Courier New" panose="02070309020205020404" pitchFamily="49" charset="0"/>
              <a:buChar char="o"/>
            </a:pPr>
            <a:r>
              <a:rPr lang="en-GB" sz="1800" b="1" dirty="0"/>
              <a:t>Co-simulation capabilities using MUSCLE3 (PAF)</a:t>
            </a:r>
          </a:p>
          <a:p>
            <a:pPr marL="1257300" lvl="2" indent="-342900" algn="l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GB" dirty="0"/>
              <a:t>MUSCLE3 is being applied to JINTRAC by UKAEA team</a:t>
            </a:r>
          </a:p>
          <a:p>
            <a:pPr marL="1257300" lvl="2" indent="-342900" algn="l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GB" dirty="0"/>
              <a:t>MUSCLE3 is planned to be applied to DINA and Simulink controllers</a:t>
            </a:r>
          </a:p>
          <a:p>
            <a:pPr marL="719138" lvl="1" indent="-261938" algn="l">
              <a:spcBef>
                <a:spcPts val="900"/>
              </a:spcBef>
              <a:buFont typeface="Courier New" panose="02070309020205020404" pitchFamily="49" charset="0"/>
              <a:buChar char="o"/>
            </a:pPr>
            <a:r>
              <a:rPr lang="en-GB" sz="1800" b="1" dirty="0"/>
              <a:t>Generalized User Interface</a:t>
            </a:r>
            <a:endParaRPr lang="en-GB" sz="1800" dirty="0"/>
          </a:p>
          <a:p>
            <a:pPr marL="1257300" lvl="2" indent="-342900" algn="l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GB" dirty="0"/>
              <a:t>To use for all IMAS plasma simulators that follow a (to be defined) set of standards</a:t>
            </a:r>
          </a:p>
          <a:p>
            <a:pPr marL="1257300" lvl="2" indent="-342900" algn="l"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GB" dirty="0"/>
              <a:t>To improve user experience and software/simulation/database management </a:t>
            </a:r>
          </a:p>
          <a:p>
            <a:pPr marL="719138" lvl="1" indent="-261938" algn="l">
              <a:spcBef>
                <a:spcPts val="900"/>
              </a:spcBef>
              <a:buFont typeface="Courier New" panose="02070309020205020404" pitchFamily="49" charset="0"/>
              <a:buChar char="o"/>
            </a:pPr>
            <a:r>
              <a:rPr lang="en-GB" sz="1800" b="1" dirty="0">
                <a:solidFill>
                  <a:srgbClr val="0033CC"/>
                </a:solidFill>
              </a:rPr>
              <a:t>Continuous collaboration with UKAEA teams is highly desired – Support from SC / </a:t>
            </a:r>
            <a:r>
              <a:rPr lang="en-GB" sz="1800" b="1" dirty="0" err="1">
                <a:solidFill>
                  <a:srgbClr val="0033CC"/>
                </a:solidFill>
              </a:rPr>
              <a:t>EUROfusion</a:t>
            </a:r>
            <a:r>
              <a:rPr lang="en-GB" sz="1800" b="1" dirty="0">
                <a:solidFill>
                  <a:srgbClr val="0033CC"/>
                </a:solidFill>
              </a:rPr>
              <a:t>!!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1EB1EA-08DF-9AFC-53A9-6D9FE5679A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02E4D3-4AA0-48F0-9764-36018A8D8235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8142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/>
          <p:cNvSpPr txBox="1">
            <a:spLocks/>
          </p:cNvSpPr>
          <p:nvPr/>
        </p:nvSpPr>
        <p:spPr>
          <a:xfrm>
            <a:off x="431997" y="423600"/>
            <a:ext cx="11660476" cy="59293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2000" b="1" kern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Fidelity Plasma Simulator based on ETS components</a:t>
            </a:r>
          </a:p>
          <a:p>
            <a:pPr marL="800100" lvl="1" indent="-342900" algn="l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GB" sz="1800" kern="0" dirty="0">
                <a:latin typeface="Arial" panose="020B0604020202020204" pitchFamily="34" charset="0"/>
                <a:cs typeface="Arial" panose="020B0604020202020204" pitchFamily="34" charset="0"/>
              </a:rPr>
              <a:t>Tentatively also called as ‘High Modularity Plasma Simulator (HMPS)’</a:t>
            </a:r>
            <a:endParaRPr lang="en-GB" sz="1800" dirty="0"/>
          </a:p>
          <a:p>
            <a:pPr marL="800100" lvl="1" indent="-342900" algn="l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GB" sz="1800" dirty="0"/>
              <a:t>A modular framework for Integrated Tokamak Simulations that allows:</a:t>
            </a:r>
          </a:p>
          <a:p>
            <a:pPr marL="1257300" lvl="2" indent="-34290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1800" dirty="0">
                <a:effectLst/>
                <a:latin typeface="Calibri" panose="020F0502020204030204" pitchFamily="34" charset="0"/>
                <a:ea typeface="Malgun Gothic" panose="020B0503020000020004" pitchFamily="34" charset="-127"/>
              </a:rPr>
              <a:t>A much more fine-grained selection of physics fidelities depending upon the use case of interest</a:t>
            </a:r>
            <a:endParaRPr lang="en-GB" sz="1600" dirty="0"/>
          </a:p>
          <a:p>
            <a:pPr marL="1257300" lvl="2" indent="-34290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1800" dirty="0">
                <a:effectLst/>
                <a:latin typeface="Calibri" panose="020F0502020204030204" pitchFamily="34" charset="0"/>
                <a:ea typeface="Malgun Gothic" panose="020B0503020000020004" pitchFamily="34" charset="-127"/>
              </a:rPr>
              <a:t>Flexible trade-off of physics fidelity of interest versus computational time</a:t>
            </a:r>
            <a:endParaRPr lang="en-GB" sz="1600" dirty="0"/>
          </a:p>
          <a:p>
            <a:pPr marL="1257300" lvl="2" indent="-34290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1600" dirty="0"/>
              <a:t>Collaborative community contributions and engagement</a:t>
            </a:r>
          </a:p>
          <a:p>
            <a:pPr marL="1257300" lvl="2" indent="-34290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1600" dirty="0"/>
              <a:t>Developing and testing components that can be exchanged with other frameworks</a:t>
            </a:r>
          </a:p>
          <a:p>
            <a:pPr marL="800100" lvl="1" indent="-342900" algn="l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GB" sz="1800" dirty="0"/>
              <a:t>It does not replace existing frameworks/simulators (e.g. HFPS based on JINTRAC-DINA)</a:t>
            </a:r>
          </a:p>
          <a:p>
            <a:pPr marL="1257300" lvl="2" indent="-342900" algn="l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1600" dirty="0"/>
              <a:t>It rather supports their further development</a:t>
            </a:r>
          </a:p>
          <a:p>
            <a:pPr marL="800100" lvl="1" indent="-342900" algn="l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GB" sz="1800" dirty="0"/>
              <a:t>It is developed around the concept of Persistent Actor Framework (PAF) – good candidate to maximally exploit the PAF (MUSCLE3) approach </a:t>
            </a:r>
          </a:p>
          <a:p>
            <a:pPr marL="800100" lvl="1" indent="-342900" algn="l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GB" sz="1800" dirty="0"/>
              <a:t>Currently working with the ETS team and using the ETS-core as a component for the PDEs for time-dependent modelling</a:t>
            </a:r>
          </a:p>
          <a:p>
            <a:pPr marL="800100" lvl="1" indent="-342900" algn="l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GB" sz="1800" dirty="0"/>
              <a:t>The HMPS will be developed initially around existing physics codes</a:t>
            </a:r>
          </a:p>
          <a:p>
            <a:pPr marL="800100" lvl="1" indent="-342900" algn="l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GB" sz="1800" dirty="0"/>
              <a:t>New physics models will be developed, aiming at maximizing the use of shared algorithms and minimizing redundancy of calculations.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0895057-6A93-5A97-A6BA-01E0DF91D6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02E4D3-4AA0-48F0-9764-36018A8D8235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0055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/>
          <p:cNvSpPr txBox="1">
            <a:spLocks/>
          </p:cNvSpPr>
          <p:nvPr/>
        </p:nvSpPr>
        <p:spPr>
          <a:xfrm>
            <a:off x="412947" y="294129"/>
            <a:ext cx="11779053" cy="5864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000" b="1" kern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and synergistic activities with </a:t>
            </a:r>
            <a:r>
              <a:rPr lang="en-US" sz="2000" b="1" kern="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EUROfusion</a:t>
            </a:r>
            <a:endParaRPr lang="en-US" sz="2000" b="1" kern="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spcBef>
                <a:spcPts val="1200"/>
              </a:spcBef>
              <a:spcAft>
                <a:spcPts val="900"/>
              </a:spcAft>
              <a:buFont typeface="Courier New" panose="02070309020205020404" pitchFamily="49" charset="0"/>
              <a:buChar char="o"/>
            </a:pPr>
            <a:r>
              <a:rPr lang="en-GB" sz="1800" b="1" kern="0" dirty="0">
                <a:latin typeface="Arial" panose="020B0604020202020204" pitchFamily="34" charset="0"/>
                <a:cs typeface="Arial" panose="020B0604020202020204" pitchFamily="34" charset="0"/>
              </a:rPr>
              <a:t>Currently putting together use cases to support the IRP</a:t>
            </a:r>
          </a:p>
          <a:p>
            <a:pPr marL="1257300" lvl="2" indent="-342900" algn="l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GB" kern="0" dirty="0">
                <a:latin typeface="Arial" panose="020B0604020202020204" pitchFamily="34" charset="0"/>
                <a:cs typeface="Arial" panose="020B0604020202020204" pitchFamily="34" charset="0"/>
              </a:rPr>
              <a:t>Scenarios for commissioning of systems with plasma, AFP, DT1 and DT2</a:t>
            </a:r>
          </a:p>
          <a:p>
            <a:pPr marL="800100" lvl="1" indent="-342900" algn="l">
              <a:spcBef>
                <a:spcPts val="0"/>
              </a:spcBef>
              <a:spcAft>
                <a:spcPts val="900"/>
              </a:spcAft>
              <a:buFont typeface="Courier New" panose="02070309020205020404" pitchFamily="49" charset="0"/>
              <a:buChar char="o"/>
            </a:pPr>
            <a:r>
              <a:rPr lang="en-GB" sz="1800" b="1" kern="0" dirty="0">
                <a:latin typeface="Arial" panose="020B0604020202020204" pitchFamily="34" charset="0"/>
                <a:cs typeface="Arial" panose="020B0604020202020204" pitchFamily="34" charset="0"/>
              </a:rPr>
              <a:t>To demonstrate that we can simulate these scenarios, requiring:</a:t>
            </a:r>
          </a:p>
          <a:p>
            <a:pPr marL="1257300" lvl="2" indent="-342900" algn="l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GB" kern="0" dirty="0">
                <a:latin typeface="Arial" panose="020B0604020202020204" pitchFamily="34" charset="0"/>
                <a:cs typeface="Arial" panose="020B0604020202020204" pitchFamily="34" charset="0"/>
              </a:rPr>
              <a:t>Support for benchmarking against existing simulations</a:t>
            </a:r>
          </a:p>
          <a:p>
            <a:pPr marL="1257300" lvl="2" indent="-342900" algn="l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GB" kern="0" dirty="0">
                <a:latin typeface="Arial" panose="020B0604020202020204" pitchFamily="34" charset="0"/>
                <a:cs typeface="Arial" panose="020B0604020202020204" pitchFamily="34" charset="0"/>
              </a:rPr>
              <a:t>Support to verify the implementation of self-consistent time loops</a:t>
            </a:r>
          </a:p>
          <a:p>
            <a:pPr marL="1257300" lvl="2" indent="-342900" algn="l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GB" kern="0" dirty="0">
                <a:latin typeface="Arial" panose="020B0604020202020204" pitchFamily="34" charset="0"/>
                <a:cs typeface="Arial" panose="020B0604020202020204" pitchFamily="34" charset="0"/>
              </a:rPr>
              <a:t>Support to validate the simulator and expand the use base</a:t>
            </a:r>
          </a:p>
          <a:p>
            <a:pPr marL="800100" lvl="1" indent="-342900" algn="l">
              <a:spcBef>
                <a:spcPts val="0"/>
              </a:spcBef>
              <a:spcAft>
                <a:spcPts val="900"/>
              </a:spcAft>
              <a:buFont typeface="Courier New" panose="02070309020205020404" pitchFamily="49" charset="0"/>
              <a:buChar char="o"/>
            </a:pPr>
            <a:r>
              <a:rPr lang="en-GB" sz="1800" b="1" kern="0" dirty="0">
                <a:latin typeface="Arial" panose="020B0604020202020204" pitchFamily="34" charset="0"/>
                <a:cs typeface="Arial" panose="020B0604020202020204" pitchFamily="34" charset="0"/>
              </a:rPr>
              <a:t>To support the development and growth of the HFPSs, we need:</a:t>
            </a:r>
          </a:p>
          <a:p>
            <a:pPr marL="1257300" lvl="2" indent="-342900" algn="l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GB" kern="0" dirty="0">
                <a:latin typeface="Arial" panose="020B0604020202020204" pitchFamily="34" charset="0"/>
                <a:cs typeface="Arial" panose="020B0604020202020204" pitchFamily="34" charset="0"/>
              </a:rPr>
              <a:t>Support from experts to integrate existing physics codes for MHD stability</a:t>
            </a:r>
          </a:p>
          <a:p>
            <a:pPr marL="1257300" lvl="2" indent="-342900" algn="l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GB" kern="0" dirty="0">
                <a:latin typeface="Arial" panose="020B0604020202020204" pitchFamily="34" charset="0"/>
                <a:cs typeface="Arial" panose="020B0604020202020204" pitchFamily="34" charset="0"/>
              </a:rPr>
              <a:t>Support to developers to adapt EU codes identified high priority for the HFPSs</a:t>
            </a:r>
          </a:p>
          <a:p>
            <a:pPr marL="1257300" lvl="2" indent="-342900" algn="l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GB" kern="0" dirty="0">
                <a:latin typeface="Arial" panose="020B0604020202020204" pitchFamily="34" charset="0"/>
                <a:cs typeface="Arial" panose="020B0604020202020204" pitchFamily="34" charset="0"/>
              </a:rPr>
              <a:t>Support for implementing self-consistent workflows for RF/MHD interactions and core-edge transport, including PWI</a:t>
            </a:r>
          </a:p>
          <a:p>
            <a:pPr marL="1257300" lvl="2" indent="-342900" algn="l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GB" kern="0" dirty="0">
                <a:latin typeface="Arial" panose="020B0604020202020204" pitchFamily="34" charset="0"/>
                <a:cs typeface="Arial" panose="020B0604020202020204" pitchFamily="34" charset="0"/>
              </a:rPr>
              <a:t>Establish standard procedure to access </a:t>
            </a:r>
            <a:r>
              <a:rPr lang="en-GB" kern="0" dirty="0" err="1">
                <a:latin typeface="Arial" panose="020B0604020202020204" pitchFamily="34" charset="0"/>
                <a:cs typeface="Arial" panose="020B0604020202020204" pitchFamily="34" charset="0"/>
              </a:rPr>
              <a:t>EUROfusion</a:t>
            </a:r>
            <a:r>
              <a:rPr lang="en-GB" kern="0" dirty="0">
                <a:latin typeface="Arial" panose="020B0604020202020204" pitchFamily="34" charset="0"/>
                <a:cs typeface="Arial" panose="020B0604020202020204" pitchFamily="34" charset="0"/>
              </a:rPr>
              <a:t>-funded EU code developments</a:t>
            </a:r>
          </a:p>
          <a:p>
            <a:pPr marL="1257300" lvl="2" indent="-342900" algn="l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effectLst/>
                <a:ea typeface="Times New Roman" panose="02020603050405020304" pitchFamily="18" charset="0"/>
              </a:rPr>
              <a:t>HPC support (parallelization and optimization of codes and interfaces for HPC)</a:t>
            </a:r>
            <a:endParaRPr lang="en-GB" kern="0" dirty="0">
              <a:cs typeface="Arial" panose="020B0604020202020204" pitchFamily="34" charset="0"/>
            </a:endParaRPr>
          </a:p>
          <a:p>
            <a:pPr marL="342900" indent="-342900" algn="l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GB" sz="2000" b="1" kern="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044085A-F96E-B900-0111-595C24B8EB6F}"/>
              </a:ext>
            </a:extLst>
          </p:cNvPr>
          <p:cNvSpPr txBox="1">
            <a:spLocks/>
          </p:cNvSpPr>
          <p:nvPr/>
        </p:nvSpPr>
        <p:spPr>
          <a:xfrm>
            <a:off x="323248" y="3363082"/>
            <a:ext cx="11414661" cy="42075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B6975D-5894-A9BA-C635-299F37C780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02E4D3-4AA0-48F0-9764-36018A8D8235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084285"/>
      </p:ext>
    </p:extLst>
  </p:cSld>
  <p:clrMapOvr>
    <a:masterClrMapping/>
  </p:clrMapOvr>
</p:sld>
</file>

<file path=ppt/theme/theme1.xml><?xml version="1.0" encoding="utf-8"?>
<a:theme xmlns:a="http://schemas.openxmlformats.org/drawingml/2006/main" name="ITER PPT Template">
  <a:themeElements>
    <a:clrScheme name="ITER theme color">
      <a:dk1>
        <a:srgbClr val="000000"/>
      </a:dk1>
      <a:lt1>
        <a:srgbClr val="FFFFFF"/>
      </a:lt1>
      <a:dk2>
        <a:srgbClr val="135D7F"/>
      </a:dk2>
      <a:lt2>
        <a:srgbClr val="E7E6E6"/>
      </a:lt2>
      <a:accent1>
        <a:srgbClr val="003C58"/>
      </a:accent1>
      <a:accent2>
        <a:srgbClr val="EB5D40"/>
      </a:accent2>
      <a:accent3>
        <a:srgbClr val="A5A5A5"/>
      </a:accent3>
      <a:accent4>
        <a:srgbClr val="FDC830"/>
      </a:accent4>
      <a:accent5>
        <a:srgbClr val="95ACBA"/>
      </a:accent5>
      <a:accent6>
        <a:srgbClr val="D9E5EC"/>
      </a:accent6>
      <a:hlink>
        <a:srgbClr val="003C58"/>
      </a:hlink>
      <a:folHlink>
        <a:srgbClr val="003C58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TER_PPT_template_2023" id="{00FFD8D4-17E6-5140-951B-586A15AC7485}" vid="{A18E95FD-478C-6642-8139-72FC68875FED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1097</Words>
  <Application>Microsoft Office PowerPoint</Application>
  <PresentationFormat>Widescreen</PresentationFormat>
  <Paragraphs>98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Times New Roman</vt:lpstr>
      <vt:lpstr>Wingdings</vt:lpstr>
      <vt:lpstr>ITER PPT Template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2023-10-06T15:58:50Z</dcterms:created>
  <dcterms:modified xsi:type="dcterms:W3CDTF">2024-03-26T13:39:15Z</dcterms:modified>
</cp:coreProperties>
</file>