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notesMasterIdLst>
    <p:notesMasterId r:id="rId24"/>
  </p:notesMasterIdLst>
  <p:handoutMasterIdLst>
    <p:handoutMasterId r:id="rId25"/>
  </p:handoutMasterIdLst>
  <p:sldIdLst>
    <p:sldId id="256" r:id="rId2"/>
    <p:sldId id="352" r:id="rId3"/>
    <p:sldId id="398" r:id="rId4"/>
    <p:sldId id="399" r:id="rId5"/>
    <p:sldId id="400" r:id="rId6"/>
    <p:sldId id="401" r:id="rId7"/>
    <p:sldId id="402" r:id="rId8"/>
    <p:sldId id="403" r:id="rId9"/>
    <p:sldId id="404" r:id="rId10"/>
    <p:sldId id="405" r:id="rId11"/>
    <p:sldId id="363" r:id="rId12"/>
    <p:sldId id="364" r:id="rId13"/>
    <p:sldId id="365" r:id="rId14"/>
    <p:sldId id="330" r:id="rId15"/>
    <p:sldId id="373" r:id="rId16"/>
    <p:sldId id="374" r:id="rId17"/>
    <p:sldId id="320" r:id="rId18"/>
    <p:sldId id="393" r:id="rId19"/>
    <p:sldId id="325" r:id="rId20"/>
    <p:sldId id="392" r:id="rId21"/>
    <p:sldId id="390" r:id="rId22"/>
    <p:sldId id="394" r:id="rId23"/>
  </p:sldIdLst>
  <p:sldSz cx="12192000" cy="6858000"/>
  <p:notesSz cx="9872663" cy="67421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0000CC"/>
    <a:srgbClr val="FFFF99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53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132" y="29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154" cy="33827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5592224" y="0"/>
            <a:ext cx="4278154" cy="33827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C87083-4E82-455E-A35E-972B75630927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6403837"/>
            <a:ext cx="4278154" cy="33827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5592224" y="6403837"/>
            <a:ext cx="4278154" cy="33827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A13270-9E43-4109-8C52-C14C13E40A5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5041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313" cy="338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592763" y="0"/>
            <a:ext cx="4278312" cy="338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85DDB8-35EB-46F0-B2F6-A084E9A35F08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914650" y="842963"/>
            <a:ext cx="4043363" cy="22748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987425" y="3244850"/>
            <a:ext cx="7897813" cy="26543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403975"/>
            <a:ext cx="4278313" cy="338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592763" y="6403975"/>
            <a:ext cx="4278312" cy="338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9E7E0A-0C8D-44EA-B86B-6182D436AEA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337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7381" y="2348880"/>
            <a:ext cx="11329259" cy="1296144"/>
          </a:xfrm>
        </p:spPr>
        <p:txBody>
          <a:bodyPr>
            <a:noAutofit/>
          </a:bodyPr>
          <a:lstStyle>
            <a:lvl1pPr algn="l">
              <a:defRPr sz="4667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Presentation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7381" y="4293096"/>
            <a:ext cx="5856651" cy="432048"/>
          </a:xfrm>
        </p:spPr>
        <p:txBody>
          <a:bodyPr>
            <a:normAutofit/>
          </a:bodyPr>
          <a:lstStyle>
            <a:lvl1pPr marL="0" indent="0" algn="l">
              <a:buNone/>
              <a:defRPr sz="2933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Name </a:t>
            </a:r>
            <a:r>
              <a:rPr lang="en-US" smtClean="0"/>
              <a:t>of presenter</a:t>
            </a:r>
            <a:endParaRPr lang="en-US" dirty="0" smtClean="0"/>
          </a:p>
        </p:txBody>
      </p:sp>
      <p:sp>
        <p:nvSpPr>
          <p:cNvPr id="5" name="AutoShape 2" descr="https://idw-online.de/pages/de/institutionlogo921"/>
          <p:cNvSpPr>
            <a:spLocks noChangeAspect="1" noChangeArrowheads="1"/>
          </p:cNvSpPr>
          <p:nvPr/>
        </p:nvSpPr>
        <p:spPr bwMode="auto">
          <a:xfrm>
            <a:off x="207435" y="-457199"/>
            <a:ext cx="14351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2400"/>
          </a:p>
        </p:txBody>
      </p:sp>
      <p:sp>
        <p:nvSpPr>
          <p:cNvPr id="11" name="Rectangle 10"/>
          <p:cNvSpPr/>
          <p:nvPr/>
        </p:nvSpPr>
        <p:spPr>
          <a:xfrm>
            <a:off x="7632172" y="5661248"/>
            <a:ext cx="4224469" cy="9361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 dirty="0"/>
          </a:p>
        </p:txBody>
      </p:sp>
      <p:grpSp>
        <p:nvGrpSpPr>
          <p:cNvPr id="9" name="Group 8"/>
          <p:cNvGrpSpPr/>
          <p:nvPr/>
        </p:nvGrpSpPr>
        <p:grpSpPr>
          <a:xfrm>
            <a:off x="24307044" y="40252897"/>
            <a:ext cx="13233195" cy="1781641"/>
            <a:chOff x="18230283" y="40396912"/>
            <a:chExt cx="9924896" cy="1781641"/>
          </a:xfrm>
        </p:grpSpPr>
        <p:sp>
          <p:nvSpPr>
            <p:cNvPr id="10" name="Rectangle 9"/>
            <p:cNvSpPr/>
            <p:nvPr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556246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933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3" name="Picture 12" descr="EuropeanFlag-stars.eps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24510244" y="40405297"/>
            <a:ext cx="13233195" cy="1781641"/>
            <a:chOff x="18230283" y="40396912"/>
            <a:chExt cx="9924896" cy="1781641"/>
          </a:xfrm>
        </p:grpSpPr>
        <p:sp>
          <p:nvSpPr>
            <p:cNvPr id="15" name="Rectangle 14"/>
            <p:cNvSpPr/>
            <p:nvPr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556246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933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6" name="Picture 15" descr="EuropeanFlag-stars.eps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24713444" y="40557697"/>
            <a:ext cx="13233195" cy="1781641"/>
            <a:chOff x="18230283" y="40396912"/>
            <a:chExt cx="9924896" cy="1781641"/>
          </a:xfrm>
        </p:grpSpPr>
        <p:sp>
          <p:nvSpPr>
            <p:cNvPr id="18" name="Rectangle 17"/>
            <p:cNvSpPr/>
            <p:nvPr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556246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933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9" name="Picture 18" descr="EuropeanFlag-stars.eps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24916644" y="40710097"/>
            <a:ext cx="13233195" cy="1781641"/>
            <a:chOff x="18230283" y="40396912"/>
            <a:chExt cx="9924896" cy="1781641"/>
          </a:xfrm>
        </p:grpSpPr>
        <p:sp>
          <p:nvSpPr>
            <p:cNvPr id="21" name="Rectangle 20"/>
            <p:cNvSpPr/>
            <p:nvPr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556246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933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22" name="Picture 21" descr="EuropeanFlag-stars.eps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pic>
        <p:nvPicPr>
          <p:cNvPr id="24" name="Bild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7348"/>
          <a:stretch/>
        </p:blipFill>
        <p:spPr>
          <a:xfrm>
            <a:off x="0" y="0"/>
            <a:ext cx="12192000" cy="5568000"/>
          </a:xfrm>
          <a:prstGeom prst="rect">
            <a:avLst/>
          </a:prstGeom>
        </p:spPr>
      </p:pic>
      <p:pic>
        <p:nvPicPr>
          <p:cNvPr id="25" name="Bild 13" descr="EU_und_Text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128" y="5760001"/>
            <a:ext cx="4608512" cy="865604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623" y="5716291"/>
            <a:ext cx="1576760" cy="100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272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"/>
          </a:xfrm>
          <a:prstGeom prst="rect">
            <a:avLst/>
          </a:prstGeom>
          <a:solidFill>
            <a:srgbClr val="E3E3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n>
                <a:noFill/>
              </a:ln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10058400" cy="457200"/>
          </a:xfrm>
        </p:spPr>
        <p:txBody>
          <a:bodyPr>
            <a:noAutofit/>
          </a:bodyPr>
          <a:lstStyle>
            <a:lvl1pPr algn="l">
              <a:lnSpc>
                <a:spcPts val="4267"/>
              </a:lnSpc>
              <a:defRPr sz="2400" b="1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12776"/>
            <a:ext cx="10972800" cy="4896544"/>
          </a:xfrm>
        </p:spPr>
        <p:txBody>
          <a:bodyPr>
            <a:normAutofit/>
          </a:bodyPr>
          <a:lstStyle>
            <a:lvl1pPr marL="457189" indent="-457189">
              <a:buFont typeface="Arial" panose="020B0604020202020204" pitchFamily="34" charset="0"/>
              <a:buChar char="•"/>
              <a:defRPr sz="2000">
                <a:latin typeface="+mn-lt"/>
                <a:cs typeface="Arial" panose="020B0604020202020204" pitchFamily="34" charset="0"/>
              </a:defRPr>
            </a:lvl1pPr>
            <a:lvl2pPr marL="990575" indent="-380990">
              <a:buFont typeface="Arial" panose="020B0604020202020204" pitchFamily="34" charset="0"/>
              <a:buChar char="•"/>
              <a:defRPr sz="2000">
                <a:latin typeface="+mn-lt"/>
                <a:cs typeface="Arial" panose="020B0604020202020204" pitchFamily="34" charset="0"/>
              </a:defRPr>
            </a:lvl2pPr>
            <a:lvl3pPr marL="1523962" indent="-304792">
              <a:buFont typeface="Arial" panose="020B0604020202020204" pitchFamily="34" charset="0"/>
              <a:buChar char="•"/>
              <a:defRPr sz="2000">
                <a:latin typeface="+mn-lt"/>
                <a:cs typeface="Arial" panose="020B0604020202020204" pitchFamily="34" charset="0"/>
              </a:defRPr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3392" y="6545237"/>
            <a:ext cx="10986971" cy="268139"/>
          </a:xfrm>
        </p:spPr>
        <p:txBody>
          <a:bodyPr/>
          <a:lstStyle>
            <a:lvl1pPr>
              <a:defRPr sz="1467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/>
          </a:p>
        </p:txBody>
      </p:sp>
      <p:pic>
        <p:nvPicPr>
          <p:cNvPr id="7" name="Picture 6" descr="EurofusionDisc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8555" y="93574"/>
            <a:ext cx="490611" cy="498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876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38E7E257-27BD-45B6-9FAE-51985E275AAD}" type="datetimeFigureOut">
              <a:rPr lang="fr-FR" smtClean="0"/>
              <a:t>26/03/2024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41B853DB-8699-4ADC-A111-225C1A70B1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3632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algn="ctr" defTabSz="121917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9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hyperlink" Target="https://github.com/duqtools/duqtools" TargetMode="Externa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sz="2800" dirty="0" smtClean="0"/>
              <a:t>Update on the TSVV11 </a:t>
            </a:r>
            <a:br>
              <a:rPr lang="fr-FR" sz="2800" dirty="0" smtClean="0"/>
            </a:br>
            <a:r>
              <a:rPr lang="fr-FR" sz="2800" dirty="0" smtClean="0"/>
              <a:t>High </a:t>
            </a:r>
            <a:r>
              <a:rPr lang="fr-FR" sz="2800" dirty="0" err="1" smtClean="0"/>
              <a:t>Fidelity</a:t>
            </a:r>
            <a:r>
              <a:rPr lang="fr-FR" sz="2800" dirty="0" smtClean="0"/>
              <a:t> Pulse </a:t>
            </a:r>
            <a:r>
              <a:rPr lang="fr-FR" sz="2800" dirty="0" err="1" smtClean="0"/>
              <a:t>Modelling</a:t>
            </a:r>
            <a:r>
              <a:rPr lang="fr-FR" sz="2800" dirty="0" smtClean="0"/>
              <a:t> and Pulse Design Tools </a:t>
            </a:r>
            <a:r>
              <a:rPr lang="fr-FR" sz="2800" dirty="0" err="1" smtClean="0"/>
              <a:t>activities</a:t>
            </a:r>
            <a:endParaRPr lang="fr-FR" sz="28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32312" y="4293096"/>
            <a:ext cx="8552328" cy="432048"/>
          </a:xfrm>
        </p:spPr>
        <p:txBody>
          <a:bodyPr>
            <a:noAutofit/>
          </a:bodyPr>
          <a:lstStyle/>
          <a:p>
            <a:r>
              <a:rPr lang="fr-FR" sz="1600" dirty="0" smtClean="0"/>
              <a:t>C. Bourdelle, F.J. Casson, M. Siccinio and the TSVV11 team</a:t>
            </a:r>
          </a:p>
          <a:p>
            <a:r>
              <a:rPr lang="en-GB" sz="1600" dirty="0"/>
              <a:t>15</a:t>
            </a:r>
            <a:r>
              <a:rPr lang="en-GB" sz="1600" baseline="30000" dirty="0"/>
              <a:t>th</a:t>
            </a:r>
            <a:r>
              <a:rPr lang="en-GB" sz="1600" dirty="0"/>
              <a:t> EUROfusion-IO Steering Committee on the joint development of IMAS</a:t>
            </a:r>
            <a:endParaRPr lang="fr-FR" sz="1600" dirty="0" smtClean="0"/>
          </a:p>
          <a:p>
            <a:r>
              <a:rPr lang="fr-FR" sz="1600" dirty="0"/>
              <a:t>2</a:t>
            </a:r>
            <a:r>
              <a:rPr lang="fr-FR" sz="1600" dirty="0" smtClean="0"/>
              <a:t>6/03/2024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1949118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Back-ups</a:t>
            </a:r>
            <a:endParaRPr lang="en-US" dirty="0"/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76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« The » High </a:t>
            </a:r>
            <a:r>
              <a:rPr lang="fr-FR" dirty="0" err="1" smtClean="0"/>
              <a:t>Fidelity</a:t>
            </a:r>
            <a:r>
              <a:rPr lang="fr-FR" dirty="0" smtClean="0"/>
              <a:t> Pulse Simulator</a:t>
            </a:r>
            <a:endParaRPr lang="en-US" dirty="0"/>
          </a:p>
        </p:txBody>
      </p:sp>
      <p:sp>
        <p:nvSpPr>
          <p:cNvPr id="5" name="ZoneTexte 4"/>
          <p:cNvSpPr txBox="1"/>
          <p:nvPr/>
        </p:nvSpPr>
        <p:spPr>
          <a:xfrm>
            <a:off x="308298" y="728382"/>
            <a:ext cx="6118656" cy="3785652"/>
          </a:xfrm>
          <a:prstGeom prst="rect">
            <a:avLst/>
          </a:prstGeom>
          <a:noFill/>
          <a:ln>
            <a:solidFill>
              <a:srgbClr val="08399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fr-FR" sz="2000" b="1" dirty="0" err="1">
                <a:solidFill>
                  <a:srgbClr val="083991"/>
                </a:solidFill>
              </a:rPr>
              <a:t>What</a:t>
            </a:r>
            <a:r>
              <a:rPr lang="fr-FR" sz="2000" b="1" dirty="0">
                <a:solidFill>
                  <a:srgbClr val="083991"/>
                </a:solidFill>
              </a:rPr>
              <a:t> </a:t>
            </a:r>
            <a:r>
              <a:rPr lang="fr-FR" sz="2000" b="1" dirty="0" err="1">
                <a:solidFill>
                  <a:srgbClr val="083991"/>
                </a:solidFill>
              </a:rPr>
              <a:t>is</a:t>
            </a:r>
            <a:r>
              <a:rPr lang="fr-FR" sz="2000" b="1" dirty="0">
                <a:solidFill>
                  <a:srgbClr val="083991"/>
                </a:solidFill>
              </a:rPr>
              <a:t> the High </a:t>
            </a:r>
            <a:r>
              <a:rPr lang="fr-FR" sz="2000" b="1" dirty="0" err="1">
                <a:solidFill>
                  <a:srgbClr val="083991"/>
                </a:solidFill>
              </a:rPr>
              <a:t>Fidelity</a:t>
            </a:r>
            <a:r>
              <a:rPr lang="fr-FR" sz="2000" b="1" dirty="0">
                <a:solidFill>
                  <a:srgbClr val="083991"/>
                </a:solidFill>
              </a:rPr>
              <a:t> Pulse Simulator</a:t>
            </a:r>
            <a:r>
              <a:rPr lang="fr-FR" sz="2000" b="1" dirty="0" smtClean="0">
                <a:solidFill>
                  <a:srgbClr val="083991"/>
                </a:solidFill>
              </a:rPr>
              <a:t>?</a:t>
            </a:r>
          </a:p>
          <a:p>
            <a:pPr algn="just"/>
            <a:endParaRPr lang="fr-FR" sz="2000" b="1" dirty="0">
              <a:solidFill>
                <a:srgbClr val="083991"/>
              </a:solidFill>
            </a:endParaRPr>
          </a:p>
          <a:p>
            <a:pPr algn="just"/>
            <a:r>
              <a:rPr lang="fr-FR" sz="2000" dirty="0"/>
              <a:t>Python-</a:t>
            </a:r>
            <a:r>
              <a:rPr lang="fr-FR" sz="2000" dirty="0" err="1"/>
              <a:t>driven</a:t>
            </a:r>
            <a:r>
              <a:rPr lang="fr-FR" sz="2000" dirty="0"/>
              <a:t> workflow </a:t>
            </a:r>
            <a:r>
              <a:rPr lang="fr-FR" sz="2000" dirty="0" err="1"/>
              <a:t>based</a:t>
            </a:r>
            <a:r>
              <a:rPr lang="fr-FR" sz="2000" dirty="0"/>
              <a:t> on </a:t>
            </a:r>
            <a:r>
              <a:rPr lang="fr-FR" sz="2000" b="1" dirty="0" err="1"/>
              <a:t>IMASified</a:t>
            </a:r>
            <a:r>
              <a:rPr lang="fr-FR" sz="2000" b="1" dirty="0"/>
              <a:t> JINTRAC (i.e. </a:t>
            </a:r>
            <a:r>
              <a:rPr lang="fr-FR" sz="2000" b="1" dirty="0" smtClean="0"/>
              <a:t>JETTO+EDGE2D, </a:t>
            </a:r>
            <a:r>
              <a:rPr lang="fr-FR" sz="2000" b="1" dirty="0" err="1" smtClean="0"/>
              <a:t>from</a:t>
            </a:r>
            <a:r>
              <a:rPr lang="fr-FR" sz="2000" b="1" dirty="0" smtClean="0"/>
              <a:t> the </a:t>
            </a:r>
            <a:r>
              <a:rPr lang="fr-FR" sz="2000" b="1" dirty="0" err="1" smtClean="0"/>
              <a:t>core</a:t>
            </a:r>
            <a:r>
              <a:rPr lang="fr-FR" sz="2000" b="1" dirty="0" smtClean="0"/>
              <a:t> to the SOL) </a:t>
            </a:r>
          </a:p>
          <a:p>
            <a:pPr algn="just"/>
            <a:endParaRPr lang="fr-FR" sz="2000" b="1" dirty="0"/>
          </a:p>
          <a:p>
            <a:pPr algn="just"/>
            <a:r>
              <a:rPr lang="fr-FR" sz="2000" dirty="0" err="1"/>
              <a:t>Workhorse</a:t>
            </a:r>
            <a:r>
              <a:rPr lang="fr-FR" sz="2000" dirty="0"/>
              <a:t> for scenario </a:t>
            </a:r>
            <a:r>
              <a:rPr lang="fr-FR" sz="2000" dirty="0" err="1"/>
              <a:t>preparation</a:t>
            </a:r>
            <a:r>
              <a:rPr lang="fr-FR" sz="2000" dirty="0"/>
              <a:t> in ITER </a:t>
            </a:r>
            <a:r>
              <a:rPr lang="fr-FR" sz="2000" dirty="0" err="1"/>
              <a:t>Physics</a:t>
            </a:r>
            <a:r>
              <a:rPr lang="fr-FR" sz="2000" dirty="0"/>
              <a:t> Dept. </a:t>
            </a:r>
          </a:p>
          <a:p>
            <a:pPr algn="just"/>
            <a:endParaRPr lang="fr-FR" sz="2000" b="1" dirty="0" smtClean="0"/>
          </a:p>
          <a:p>
            <a:pPr algn="just"/>
            <a:r>
              <a:rPr lang="fr-FR" sz="2000" b="1" dirty="0" err="1" smtClean="0"/>
              <a:t>any</a:t>
            </a:r>
            <a:r>
              <a:rPr lang="fr-FR" sz="2000" b="1" dirty="0" smtClean="0"/>
              <a:t> </a:t>
            </a:r>
            <a:r>
              <a:rPr lang="fr-FR" sz="2000" b="1" dirty="0" err="1"/>
              <a:t>IMASified</a:t>
            </a:r>
            <a:r>
              <a:rPr lang="fr-FR" sz="2000" b="1" dirty="0"/>
              <a:t> </a:t>
            </a:r>
            <a:r>
              <a:rPr lang="fr-FR" sz="2000" b="1" dirty="0" err="1"/>
              <a:t>physics</a:t>
            </a:r>
            <a:r>
              <a:rPr lang="fr-FR" sz="2000" b="1" dirty="0"/>
              <a:t> module </a:t>
            </a:r>
            <a:r>
              <a:rPr lang="fr-FR" sz="2000" b="1" dirty="0" err="1"/>
              <a:t>can</a:t>
            </a:r>
            <a:r>
              <a:rPr lang="fr-FR" sz="2000" b="1" dirty="0"/>
              <a:t> </a:t>
            </a:r>
            <a:r>
              <a:rPr lang="fr-FR" sz="2000" b="1" dirty="0" err="1"/>
              <a:t>be</a:t>
            </a:r>
            <a:r>
              <a:rPr lang="fr-FR" sz="2000" b="1" dirty="0"/>
              <a:t> </a:t>
            </a:r>
            <a:r>
              <a:rPr lang="fr-FR" sz="2000" b="1" dirty="0" err="1"/>
              <a:t>included</a:t>
            </a:r>
            <a:r>
              <a:rPr lang="fr-FR" sz="2000" b="1" dirty="0"/>
              <a:t> </a:t>
            </a:r>
          </a:p>
          <a:p>
            <a:pPr algn="just"/>
            <a:endParaRPr lang="en-GB" sz="2000" dirty="0" smtClean="0"/>
          </a:p>
          <a:p>
            <a:pPr algn="just"/>
            <a:r>
              <a:rPr lang="en-GB" sz="2000" dirty="0" smtClean="0"/>
              <a:t>Coupled </a:t>
            </a:r>
            <a:r>
              <a:rPr lang="en-GB" sz="2000" dirty="0"/>
              <a:t>to experimental IMAS data from AUG, JET, TCV, WEST, </a:t>
            </a:r>
            <a:r>
              <a:rPr lang="en-GB" sz="2000" b="1" dirty="0"/>
              <a:t>on the EUROfusion </a:t>
            </a:r>
            <a:r>
              <a:rPr lang="en-GB" sz="2000" b="1" dirty="0" smtClean="0"/>
              <a:t>Gateway</a:t>
            </a:r>
          </a:p>
          <a:p>
            <a:pPr algn="just"/>
            <a:endParaRPr lang="en-GB" sz="2000" b="1" dirty="0"/>
          </a:p>
        </p:txBody>
      </p:sp>
      <p:grpSp>
        <p:nvGrpSpPr>
          <p:cNvPr id="6" name="Groupe 5"/>
          <p:cNvGrpSpPr/>
          <p:nvPr/>
        </p:nvGrpSpPr>
        <p:grpSpPr>
          <a:xfrm>
            <a:off x="6916688" y="927083"/>
            <a:ext cx="4497854" cy="3394902"/>
            <a:chOff x="7183464" y="3080034"/>
            <a:chExt cx="4246534" cy="3393794"/>
          </a:xfrm>
        </p:grpSpPr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83464" y="3080034"/>
              <a:ext cx="4246534" cy="3393794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8454238" y="3736049"/>
              <a:ext cx="765425" cy="1232899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e 8"/>
          <p:cNvGrpSpPr/>
          <p:nvPr/>
        </p:nvGrpSpPr>
        <p:grpSpPr>
          <a:xfrm>
            <a:off x="8414677" y="4797857"/>
            <a:ext cx="3202774" cy="1925737"/>
            <a:chOff x="0" y="3195889"/>
            <a:chExt cx="4181640" cy="2250061"/>
          </a:xfrm>
        </p:grpSpPr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3195889"/>
              <a:ext cx="4181640" cy="2250061"/>
            </a:xfrm>
            <a:prstGeom prst="rect">
              <a:avLst/>
            </a:prstGeom>
          </p:spPr>
        </p:pic>
        <p:sp>
          <p:nvSpPr>
            <p:cNvPr id="11" name="ZoneTexte 10"/>
            <p:cNvSpPr txBox="1"/>
            <p:nvPr/>
          </p:nvSpPr>
          <p:spPr>
            <a:xfrm>
              <a:off x="599090" y="3288702"/>
              <a:ext cx="141096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err="1">
                  <a:solidFill>
                    <a:schemeClr val="accent1"/>
                  </a:solidFill>
                </a:rPr>
                <a:t>Expt</a:t>
              </a:r>
              <a:endParaRPr lang="en-US" sz="1600" b="1" dirty="0">
                <a:solidFill>
                  <a:schemeClr val="accent1"/>
                </a:solidFill>
              </a:endParaRPr>
            </a:p>
            <a:p>
              <a:r>
                <a:rPr lang="en-US" sz="1600" b="1" dirty="0">
                  <a:solidFill>
                    <a:schemeClr val="accent6">
                      <a:lumMod val="75000"/>
                    </a:schemeClr>
                  </a:solidFill>
                </a:rPr>
                <a:t>HFPS-</a:t>
              </a:r>
              <a:r>
                <a:rPr lang="en-US" sz="1600" b="1" dirty="0" err="1">
                  <a:solidFill>
                    <a:schemeClr val="accent6">
                      <a:lumMod val="75000"/>
                    </a:schemeClr>
                  </a:solidFill>
                </a:rPr>
                <a:t>QuaLiKiz</a:t>
              </a:r>
              <a:endParaRPr lang="en-US" sz="16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6">
                  <a:extLst>
                    <a:ext uri="{FF2B5EF4-FFF2-40B4-BE49-F238E27FC236}">
                      <a16:creationId xmlns:a16="http://schemas.microsoft.com/office/drawing/2014/main" id="{86BD7504-444D-D0AE-5DEA-63B45837EFC2}"/>
                    </a:ext>
                  </a:extLst>
                </p:cNvPr>
                <p:cNvSpPr txBox="1"/>
                <p:nvPr/>
              </p:nvSpPr>
              <p:spPr>
                <a:xfrm>
                  <a:off x="595711" y="4075294"/>
                  <a:ext cx="172682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=0.5</m:t>
                        </m:r>
                      </m:oMath>
                    </m:oMathPara>
                  </a14:m>
                  <a:endParaRPr lang="en-US" sz="1800" dirty="0"/>
                </a:p>
              </p:txBody>
            </p:sp>
          </mc:Choice>
          <mc:Fallback xmlns="">
            <p:sp>
              <p:nvSpPr>
                <p:cNvPr id="16" name="TextBox 6">
                  <a:extLst>
                    <a:ext uri="{FF2B5EF4-FFF2-40B4-BE49-F238E27FC236}">
                      <a16:creationId xmlns:a16="http://schemas.microsoft.com/office/drawing/2014/main" id="{86BD7504-444D-D0AE-5DEA-63B45837EFC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5711" y="4075294"/>
                  <a:ext cx="1726825" cy="369332"/>
                </a:xfrm>
                <a:prstGeom prst="rect">
                  <a:avLst/>
                </a:prstGeom>
                <a:blipFill>
                  <a:blip r:embed="rId4"/>
                  <a:stretch>
                    <a:fillRect b="-32653"/>
                  </a:stretch>
                </a:blipFill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3" name="Rectangle 12"/>
          <p:cNvSpPr/>
          <p:nvPr/>
        </p:nvSpPr>
        <p:spPr>
          <a:xfrm>
            <a:off x="8707269" y="4503999"/>
            <a:ext cx="7162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WEST</a:t>
            </a:r>
          </a:p>
        </p:txBody>
      </p:sp>
      <p:pic>
        <p:nvPicPr>
          <p:cNvPr id="14" name="Picture 10" descr="A graph of a number of data&#10;&#10;Description automatically generated with medium confidence">
            <a:extLst>
              <a:ext uri="{FF2B5EF4-FFF2-40B4-BE49-F238E27FC236}">
                <a16:creationId xmlns:a16="http://schemas.microsoft.com/office/drawing/2014/main" id="{ED39DF12-7487-4DF9-967F-C300A94B90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4212" y="4661200"/>
            <a:ext cx="2849356" cy="213701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E1C1346-2CB3-4DA9-A985-B6DE4DC8F900}"/>
              </a:ext>
            </a:extLst>
          </p:cNvPr>
          <p:cNvSpPr/>
          <p:nvPr/>
        </p:nvSpPr>
        <p:spPr>
          <a:xfrm>
            <a:off x="5826321" y="4521458"/>
            <a:ext cx="5470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TCV</a:t>
            </a:r>
          </a:p>
        </p:txBody>
      </p:sp>
      <p:pic>
        <p:nvPicPr>
          <p:cNvPr id="16" name="Image 3">
            <a:extLst>
              <a:ext uri="{FF2B5EF4-FFF2-40B4-BE49-F238E27FC236}">
                <a16:creationId xmlns:a16="http://schemas.microsoft.com/office/drawing/2014/main" id="{2D170532-E78C-436C-814E-42B2B27E5AE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154" r="33865"/>
          <a:stretch/>
        </p:blipFill>
        <p:spPr>
          <a:xfrm>
            <a:off x="3198251" y="4767075"/>
            <a:ext cx="1902757" cy="203351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05C044FB-148E-4130-AF6E-BDDADB6822A6}"/>
              </a:ext>
            </a:extLst>
          </p:cNvPr>
          <p:cNvSpPr/>
          <p:nvPr/>
        </p:nvSpPr>
        <p:spPr>
          <a:xfrm>
            <a:off x="3476329" y="4364358"/>
            <a:ext cx="6074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AUG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1BD03FF-EE18-4234-B294-F483554D83C6}"/>
              </a:ext>
            </a:extLst>
          </p:cNvPr>
          <p:cNvSpPr/>
          <p:nvPr/>
        </p:nvSpPr>
        <p:spPr>
          <a:xfrm>
            <a:off x="5132854" y="5214947"/>
            <a:ext cx="287704" cy="933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9" name="Picture 8">
            <a:extLst>
              <a:ext uri="{FF2B5EF4-FFF2-40B4-BE49-F238E27FC236}">
                <a16:creationId xmlns:a16="http://schemas.microsoft.com/office/drawing/2014/main" id="{708A1973-D46F-4FED-A18F-3AD86F0858A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909"/>
          <a:stretch/>
        </p:blipFill>
        <p:spPr>
          <a:xfrm>
            <a:off x="528203" y="4797857"/>
            <a:ext cx="2240306" cy="194968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2DCC8707-C095-438F-95E9-5AE04A0A2872}"/>
              </a:ext>
            </a:extLst>
          </p:cNvPr>
          <p:cNvSpPr/>
          <p:nvPr/>
        </p:nvSpPr>
        <p:spPr>
          <a:xfrm>
            <a:off x="850231" y="4520345"/>
            <a:ext cx="4828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JET</a:t>
            </a:r>
          </a:p>
        </p:txBody>
      </p:sp>
    </p:spTree>
    <p:extLst>
      <p:ext uri="{BB962C8B-B14F-4D97-AF65-F5344CB8AC3E}">
        <p14:creationId xmlns:p14="http://schemas.microsoft.com/office/powerpoint/2010/main" val="2266227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</a:t>
            </a:r>
            <a:r>
              <a:rPr lang="fr-FR" dirty="0" smtClean="0"/>
              <a:t> key </a:t>
            </a:r>
            <a:r>
              <a:rPr lang="fr-FR" dirty="0" err="1" smtClean="0"/>
              <a:t>tool</a:t>
            </a:r>
            <a:r>
              <a:rPr lang="fr-FR" dirty="0" smtClean="0"/>
              <a:t>: IMAS data structure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61818" y="912900"/>
            <a:ext cx="5255491" cy="5016758"/>
          </a:xfrm>
          <a:prstGeom prst="rect">
            <a:avLst/>
          </a:prstGeom>
          <a:ln>
            <a:solidFill>
              <a:srgbClr val="083991"/>
            </a:solidFill>
          </a:ln>
        </p:spPr>
        <p:txBody>
          <a:bodyPr wrap="square">
            <a:spAutoFit/>
          </a:bodyPr>
          <a:lstStyle/>
          <a:p>
            <a:pPr marL="0" indent="0" algn="just">
              <a:buNone/>
            </a:pPr>
            <a:endParaRPr lang="fr-FR" sz="2000" b="1" dirty="0">
              <a:solidFill>
                <a:srgbClr val="083991"/>
              </a:solidFill>
            </a:endParaRPr>
          </a:p>
          <a:p>
            <a:pPr marL="0" indent="0" algn="just">
              <a:buNone/>
            </a:pPr>
            <a:r>
              <a:rPr lang="en-US" sz="2000" dirty="0"/>
              <a:t>IMAS : </a:t>
            </a:r>
            <a:r>
              <a:rPr lang="en-US" sz="2000" b="1" dirty="0"/>
              <a:t>I</a:t>
            </a:r>
            <a:r>
              <a:rPr lang="en-US" sz="2000" dirty="0"/>
              <a:t>ntegrated </a:t>
            </a:r>
            <a:r>
              <a:rPr lang="en-US" sz="2000" b="1" dirty="0"/>
              <a:t>M</a:t>
            </a:r>
            <a:r>
              <a:rPr lang="en-US" sz="2000" dirty="0"/>
              <a:t>odelling and </a:t>
            </a:r>
            <a:r>
              <a:rPr lang="en-US" sz="2000" b="1" dirty="0"/>
              <a:t>A</a:t>
            </a:r>
            <a:r>
              <a:rPr lang="en-US" sz="2000" dirty="0"/>
              <a:t>nalysis </a:t>
            </a:r>
            <a:r>
              <a:rPr lang="en-US" sz="2000" b="1" dirty="0"/>
              <a:t>S</a:t>
            </a:r>
            <a:r>
              <a:rPr lang="en-US" sz="2000" dirty="0"/>
              <a:t>uite Data Dictionary.</a:t>
            </a:r>
          </a:p>
          <a:p>
            <a:pPr algn="just"/>
            <a:endParaRPr lang="en-US" sz="2000" dirty="0" smtClean="0">
              <a:solidFill>
                <a:srgbClr val="C00000"/>
              </a:solidFill>
            </a:endParaRPr>
          </a:p>
          <a:p>
            <a:pPr algn="just"/>
            <a:r>
              <a:rPr lang="en-US" sz="2000" dirty="0" smtClean="0">
                <a:solidFill>
                  <a:srgbClr val="C00000"/>
                </a:solidFill>
              </a:rPr>
              <a:t>Chosen </a:t>
            </a:r>
            <a:r>
              <a:rPr lang="en-US" sz="2000" dirty="0">
                <a:solidFill>
                  <a:srgbClr val="C00000"/>
                </a:solidFill>
              </a:rPr>
              <a:t>by IO </a:t>
            </a:r>
            <a:r>
              <a:rPr lang="en-US" sz="2000" b="1" dirty="0">
                <a:solidFill>
                  <a:srgbClr val="C00000"/>
                </a:solidFill>
              </a:rPr>
              <a:t>for ITER future experimental data</a:t>
            </a:r>
            <a:r>
              <a:rPr lang="en-US" sz="2000" dirty="0">
                <a:solidFill>
                  <a:srgbClr val="C00000"/>
                </a:solidFill>
              </a:rPr>
              <a:t> and present modelling in/output.</a:t>
            </a:r>
          </a:p>
          <a:p>
            <a:pPr algn="just"/>
            <a:endParaRPr lang="en-US" sz="2000" b="1" dirty="0" smtClean="0"/>
          </a:p>
          <a:p>
            <a:pPr algn="just"/>
            <a:r>
              <a:rPr lang="en-US" sz="2000" b="1" dirty="0" smtClean="0"/>
              <a:t>Machine </a:t>
            </a:r>
            <a:r>
              <a:rPr lang="en-US" sz="2000" b="1" dirty="0"/>
              <a:t>and code generic. </a:t>
            </a:r>
            <a:r>
              <a:rPr lang="en-US" sz="2000" dirty="0"/>
              <a:t>Capable of covering all experiment subsystems and plasma physics, </a:t>
            </a:r>
            <a:r>
              <a:rPr lang="en-US" sz="2000" b="1" dirty="0" smtClean="0"/>
              <a:t>extensible</a:t>
            </a:r>
          </a:p>
          <a:p>
            <a:pPr algn="just"/>
            <a:endParaRPr lang="en-US" sz="2000" dirty="0"/>
          </a:p>
          <a:p>
            <a:pPr algn="just"/>
            <a:r>
              <a:rPr lang="en-US" sz="2000" dirty="0">
                <a:solidFill>
                  <a:srgbClr val="C00000"/>
                </a:solidFill>
              </a:rPr>
              <a:t>Promoted as the </a:t>
            </a:r>
            <a:r>
              <a:rPr lang="en-US" sz="2000" b="1" dirty="0">
                <a:solidFill>
                  <a:srgbClr val="C00000"/>
                </a:solidFill>
              </a:rPr>
              <a:t>standard to </a:t>
            </a:r>
            <a:r>
              <a:rPr lang="en-US" sz="2000" dirty="0">
                <a:solidFill>
                  <a:srgbClr val="C00000"/>
                </a:solidFill>
              </a:rPr>
              <a:t>access all experimental results within EUROfusion</a:t>
            </a:r>
            <a:r>
              <a:rPr lang="en-US" sz="2000" dirty="0"/>
              <a:t> in a unique data format in the FAIR and open science requirements </a:t>
            </a:r>
            <a:endParaRPr lang="en-US" sz="2000" dirty="0" smtClean="0"/>
          </a:p>
          <a:p>
            <a:pPr algn="just"/>
            <a:endParaRPr lang="en-US" sz="2000" dirty="0"/>
          </a:p>
        </p:txBody>
      </p:sp>
      <p:sp>
        <p:nvSpPr>
          <p:cNvPr id="3" name="Rectangle 2"/>
          <p:cNvSpPr/>
          <p:nvPr/>
        </p:nvSpPr>
        <p:spPr>
          <a:xfrm>
            <a:off x="6954982" y="911009"/>
            <a:ext cx="4479636" cy="347787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000" b="1" dirty="0" smtClean="0"/>
              <a:t>IMAS infrastructure includes: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/>
              <a:t>Data </a:t>
            </a:r>
            <a:r>
              <a:rPr lang="en-US" sz="2000" b="1" dirty="0"/>
              <a:t>Dictionary </a:t>
            </a:r>
            <a:r>
              <a:rPr lang="en-US" sz="2000" dirty="0"/>
              <a:t>: </a:t>
            </a:r>
            <a:r>
              <a:rPr lang="en-US" sz="2000" dirty="0" smtClean="0"/>
              <a:t>machine </a:t>
            </a:r>
            <a:r>
              <a:rPr lang="en-US" sz="2000" dirty="0"/>
              <a:t>generic </a:t>
            </a:r>
            <a:endParaRPr lang="en-US" sz="2000" dirty="0" smtClean="0"/>
          </a:p>
          <a:p>
            <a:pPr lvl="1"/>
            <a:r>
              <a:rPr lang="en-US" sz="2000" dirty="0"/>
              <a:t>	</a:t>
            </a:r>
            <a:r>
              <a:rPr lang="en-US" sz="2000" dirty="0" smtClean="0"/>
              <a:t>What </a:t>
            </a:r>
            <a:r>
              <a:rPr lang="en-US" sz="2000" dirty="0"/>
              <a:t>data exist ?</a:t>
            </a:r>
          </a:p>
          <a:p>
            <a:pPr lvl="2"/>
            <a:r>
              <a:rPr lang="en-US" sz="2000" dirty="0"/>
              <a:t>What are they called ?</a:t>
            </a:r>
          </a:p>
          <a:p>
            <a:pPr lvl="2"/>
            <a:r>
              <a:rPr lang="en-US" sz="2000" dirty="0"/>
              <a:t>How are they structured </a:t>
            </a:r>
            <a:r>
              <a:rPr lang="en-US" sz="2000" dirty="0" smtClean="0"/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/>
              <a:t>Data </a:t>
            </a:r>
            <a:r>
              <a:rPr lang="en-US" sz="2000" b="1" dirty="0"/>
              <a:t>Access </a:t>
            </a:r>
            <a:r>
              <a:rPr lang="en-US" sz="2000" dirty="0"/>
              <a:t>: functions to read/write objects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/>
              <a:t>Workflow </a:t>
            </a:r>
            <a:r>
              <a:rPr lang="en-US" sz="2000" b="1" dirty="0"/>
              <a:t>component generator </a:t>
            </a:r>
            <a:r>
              <a:rPr lang="en-US" sz="2000" dirty="0"/>
              <a:t>: encapsulate physics codes to turn them into components that can be coupled in a </a:t>
            </a:r>
            <a:r>
              <a:rPr lang="en-US" sz="2000" dirty="0" smtClean="0"/>
              <a:t>workflow</a:t>
            </a:r>
            <a:endParaRPr lang="en-US" sz="20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7028" y="4705629"/>
            <a:ext cx="5723227" cy="176184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3346" y="1046615"/>
            <a:ext cx="1071563" cy="1007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581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</a:t>
            </a:r>
            <a:r>
              <a:rPr lang="fr-FR" dirty="0" smtClean="0"/>
              <a:t> key </a:t>
            </a:r>
            <a:r>
              <a:rPr lang="fr-FR" dirty="0" err="1" smtClean="0"/>
              <a:t>tool</a:t>
            </a:r>
            <a:r>
              <a:rPr lang="fr-FR" dirty="0" smtClean="0"/>
              <a:t>: IMAS data structure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61818" y="912900"/>
            <a:ext cx="5255491" cy="5016758"/>
          </a:xfrm>
          <a:prstGeom prst="rect">
            <a:avLst/>
          </a:prstGeom>
          <a:ln>
            <a:solidFill>
              <a:srgbClr val="083991"/>
            </a:solidFill>
          </a:ln>
        </p:spPr>
        <p:txBody>
          <a:bodyPr wrap="square">
            <a:spAutoFit/>
          </a:bodyPr>
          <a:lstStyle/>
          <a:p>
            <a:pPr marL="0" indent="0" algn="just">
              <a:buNone/>
            </a:pPr>
            <a:endParaRPr lang="fr-FR" sz="2000" b="1" dirty="0">
              <a:solidFill>
                <a:srgbClr val="083991"/>
              </a:solidFill>
            </a:endParaRPr>
          </a:p>
          <a:p>
            <a:pPr marL="0" indent="0" algn="just">
              <a:buNone/>
            </a:pPr>
            <a:r>
              <a:rPr lang="en-US" sz="2000" dirty="0"/>
              <a:t>IMAS : </a:t>
            </a:r>
            <a:r>
              <a:rPr lang="en-US" sz="2000" b="1" dirty="0"/>
              <a:t>I</a:t>
            </a:r>
            <a:r>
              <a:rPr lang="en-US" sz="2000" dirty="0"/>
              <a:t>ntegrated </a:t>
            </a:r>
            <a:r>
              <a:rPr lang="en-US" sz="2000" b="1" dirty="0"/>
              <a:t>M</a:t>
            </a:r>
            <a:r>
              <a:rPr lang="en-US" sz="2000" dirty="0"/>
              <a:t>odelling and </a:t>
            </a:r>
            <a:r>
              <a:rPr lang="en-US" sz="2000" b="1" dirty="0"/>
              <a:t>A</a:t>
            </a:r>
            <a:r>
              <a:rPr lang="en-US" sz="2000" dirty="0"/>
              <a:t>nalysis </a:t>
            </a:r>
            <a:r>
              <a:rPr lang="en-US" sz="2000" b="1" dirty="0"/>
              <a:t>S</a:t>
            </a:r>
            <a:r>
              <a:rPr lang="en-US" sz="2000" dirty="0"/>
              <a:t>uite Data Dictionary.</a:t>
            </a:r>
          </a:p>
          <a:p>
            <a:pPr algn="just"/>
            <a:endParaRPr lang="en-US" sz="2000" dirty="0" smtClean="0">
              <a:solidFill>
                <a:srgbClr val="C00000"/>
              </a:solidFill>
            </a:endParaRPr>
          </a:p>
          <a:p>
            <a:pPr algn="just"/>
            <a:r>
              <a:rPr lang="en-US" sz="2000" dirty="0" smtClean="0">
                <a:solidFill>
                  <a:srgbClr val="C00000"/>
                </a:solidFill>
              </a:rPr>
              <a:t>Chosen </a:t>
            </a:r>
            <a:r>
              <a:rPr lang="en-US" sz="2000" dirty="0">
                <a:solidFill>
                  <a:srgbClr val="C00000"/>
                </a:solidFill>
              </a:rPr>
              <a:t>by IO </a:t>
            </a:r>
            <a:r>
              <a:rPr lang="en-US" sz="2000" b="1" dirty="0">
                <a:solidFill>
                  <a:srgbClr val="C00000"/>
                </a:solidFill>
              </a:rPr>
              <a:t>for ITER future experimental data</a:t>
            </a:r>
            <a:r>
              <a:rPr lang="en-US" sz="2000" dirty="0">
                <a:solidFill>
                  <a:srgbClr val="C00000"/>
                </a:solidFill>
              </a:rPr>
              <a:t> and present modelling in/output.</a:t>
            </a:r>
          </a:p>
          <a:p>
            <a:pPr algn="just"/>
            <a:endParaRPr lang="en-US" sz="2000" b="1" dirty="0" smtClean="0"/>
          </a:p>
          <a:p>
            <a:pPr algn="just"/>
            <a:r>
              <a:rPr lang="en-US" sz="2000" b="1" dirty="0" smtClean="0"/>
              <a:t>Machine </a:t>
            </a:r>
            <a:r>
              <a:rPr lang="en-US" sz="2000" b="1" dirty="0"/>
              <a:t>and code generic. </a:t>
            </a:r>
            <a:r>
              <a:rPr lang="en-US" sz="2000" dirty="0"/>
              <a:t>Capable of covering all experiment subsystems and plasma physics, </a:t>
            </a:r>
            <a:r>
              <a:rPr lang="en-US" sz="2000" b="1" dirty="0" smtClean="0"/>
              <a:t>extensible</a:t>
            </a:r>
          </a:p>
          <a:p>
            <a:pPr algn="just"/>
            <a:endParaRPr lang="en-US" sz="2000" dirty="0"/>
          </a:p>
          <a:p>
            <a:pPr algn="just"/>
            <a:r>
              <a:rPr lang="en-US" sz="2000" dirty="0">
                <a:solidFill>
                  <a:srgbClr val="C00000"/>
                </a:solidFill>
              </a:rPr>
              <a:t>Promoted as the </a:t>
            </a:r>
            <a:r>
              <a:rPr lang="en-US" sz="2000" b="1" dirty="0">
                <a:solidFill>
                  <a:srgbClr val="C00000"/>
                </a:solidFill>
              </a:rPr>
              <a:t>standard to </a:t>
            </a:r>
            <a:r>
              <a:rPr lang="en-US" sz="2000" dirty="0">
                <a:solidFill>
                  <a:srgbClr val="C00000"/>
                </a:solidFill>
              </a:rPr>
              <a:t>access all experimental results within EUROfusion</a:t>
            </a:r>
            <a:r>
              <a:rPr lang="en-US" sz="2000" dirty="0"/>
              <a:t> in a unique data format in the FAIR and open science requirements </a:t>
            </a:r>
            <a:endParaRPr lang="en-US" sz="2000" dirty="0" smtClean="0"/>
          </a:p>
          <a:p>
            <a:pPr algn="just"/>
            <a:endParaRPr lang="en-US" sz="2000" dirty="0"/>
          </a:p>
        </p:txBody>
      </p:sp>
      <p:sp>
        <p:nvSpPr>
          <p:cNvPr id="3" name="Rectangle 2"/>
          <p:cNvSpPr/>
          <p:nvPr/>
        </p:nvSpPr>
        <p:spPr>
          <a:xfrm>
            <a:off x="6954982" y="911009"/>
            <a:ext cx="4479636" cy="347787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000" b="1" dirty="0" smtClean="0"/>
              <a:t>IMAS infrastructure includes: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/>
              <a:t>Data </a:t>
            </a:r>
            <a:r>
              <a:rPr lang="en-US" sz="2000" b="1" dirty="0"/>
              <a:t>Dictionary </a:t>
            </a:r>
            <a:r>
              <a:rPr lang="en-US" sz="2000" dirty="0"/>
              <a:t>: </a:t>
            </a:r>
            <a:r>
              <a:rPr lang="en-US" sz="2000" dirty="0" smtClean="0"/>
              <a:t>machine </a:t>
            </a:r>
            <a:r>
              <a:rPr lang="en-US" sz="2000" dirty="0"/>
              <a:t>generic </a:t>
            </a:r>
            <a:endParaRPr lang="en-US" sz="2000" dirty="0" smtClean="0"/>
          </a:p>
          <a:p>
            <a:pPr lvl="1"/>
            <a:r>
              <a:rPr lang="en-US" sz="2000" dirty="0"/>
              <a:t>	</a:t>
            </a:r>
            <a:r>
              <a:rPr lang="en-US" sz="2000" dirty="0" smtClean="0"/>
              <a:t>What </a:t>
            </a:r>
            <a:r>
              <a:rPr lang="en-US" sz="2000" dirty="0"/>
              <a:t>data exist ?</a:t>
            </a:r>
          </a:p>
          <a:p>
            <a:pPr lvl="2"/>
            <a:r>
              <a:rPr lang="en-US" sz="2000" dirty="0"/>
              <a:t>What are they called ?</a:t>
            </a:r>
          </a:p>
          <a:p>
            <a:pPr lvl="2"/>
            <a:r>
              <a:rPr lang="en-US" sz="2000" dirty="0"/>
              <a:t>How are they structured </a:t>
            </a:r>
            <a:r>
              <a:rPr lang="en-US" sz="2000" dirty="0" smtClean="0"/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/>
              <a:t>Data </a:t>
            </a:r>
            <a:r>
              <a:rPr lang="en-US" sz="2000" b="1" dirty="0"/>
              <a:t>Access </a:t>
            </a:r>
            <a:r>
              <a:rPr lang="en-US" sz="2000" dirty="0"/>
              <a:t>: functions to read/write objects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/>
              <a:t>Workflow </a:t>
            </a:r>
            <a:r>
              <a:rPr lang="en-US" sz="2000" b="1" dirty="0"/>
              <a:t>component generator </a:t>
            </a:r>
            <a:r>
              <a:rPr lang="en-US" sz="2000" dirty="0"/>
              <a:t>: encapsulate physics codes to turn them into components that can be coupled in a </a:t>
            </a:r>
            <a:r>
              <a:rPr lang="en-US" sz="2000" dirty="0" smtClean="0"/>
              <a:t>workflow</a:t>
            </a:r>
            <a:endParaRPr lang="en-US" sz="20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8322" y="4798625"/>
            <a:ext cx="5790478" cy="172998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541164" y="5246255"/>
            <a:ext cx="858981" cy="350981"/>
          </a:xfrm>
          <a:prstGeom prst="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ETS</a:t>
            </a:r>
            <a:endParaRPr lang="en-US" sz="1600" b="1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3346" y="1046615"/>
            <a:ext cx="1071563" cy="1007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45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fr-FR" dirty="0" smtClean="0">
                <a:solidFill>
                  <a:srgbClr val="C00000"/>
                </a:solidFill>
              </a:rPr>
              <a:t>WP2-D1: Turbulent transport </a:t>
            </a:r>
            <a:r>
              <a:rPr lang="fr-FR" dirty="0" err="1" smtClean="0">
                <a:solidFill>
                  <a:srgbClr val="C00000"/>
                </a:solidFill>
              </a:rPr>
              <a:t>reduced</a:t>
            </a:r>
            <a:r>
              <a:rPr lang="fr-FR" dirty="0" smtClean="0">
                <a:solidFill>
                  <a:srgbClr val="C00000"/>
                </a:solidFill>
              </a:rPr>
              <a:t> </a:t>
            </a:r>
            <a:r>
              <a:rPr lang="fr-FR" dirty="0" err="1" smtClean="0">
                <a:solidFill>
                  <a:srgbClr val="C00000"/>
                </a:solidFill>
              </a:rPr>
              <a:t>models</a:t>
            </a:r>
            <a:r>
              <a:rPr lang="fr-FR" dirty="0" smtClean="0">
                <a:solidFill>
                  <a:srgbClr val="C00000"/>
                </a:solidFill>
              </a:rPr>
              <a:t> </a:t>
            </a:r>
            <a:r>
              <a:rPr lang="fr-FR" dirty="0" err="1" smtClean="0">
                <a:solidFill>
                  <a:srgbClr val="C00000"/>
                </a:solidFill>
              </a:rPr>
              <a:t>targeted</a:t>
            </a:r>
            <a:r>
              <a:rPr lang="fr-FR" dirty="0" smtClean="0">
                <a:solidFill>
                  <a:srgbClr val="C00000"/>
                </a:solidFill>
              </a:rPr>
              <a:t> validation, </a:t>
            </a:r>
            <a:br>
              <a:rPr lang="fr-FR" dirty="0" smtClean="0">
                <a:solidFill>
                  <a:srgbClr val="C00000"/>
                </a:solidFill>
              </a:rPr>
            </a:br>
            <a:r>
              <a:rPr lang="fr-FR" dirty="0" smtClean="0">
                <a:solidFill>
                  <a:srgbClr val="C00000"/>
                </a:solidFill>
              </a:rPr>
              <a:t>Y. Camenen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078534" y="6488668"/>
            <a:ext cx="4215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[Y. Camenen EPS 2023, TTF 2023]</a:t>
            </a:r>
            <a:endParaRPr lang="en-US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815" y="3286368"/>
            <a:ext cx="3878339" cy="3131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33675" y="764194"/>
            <a:ext cx="1075462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ArialMT"/>
              </a:rPr>
              <a:t>Focus on current ramp-up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MT"/>
              </a:rPr>
              <a:t>Critical: </a:t>
            </a:r>
            <a:r>
              <a:rPr lang="en-US" sz="2000" dirty="0">
                <a:latin typeface="ArialMT"/>
              </a:rPr>
              <a:t>need to minimize magnetic flux consumption while </a:t>
            </a:r>
            <a:r>
              <a:rPr lang="en-US" sz="2000" dirty="0" smtClean="0">
                <a:latin typeface="ArialMT"/>
              </a:rPr>
              <a:t>avoiding MHD </a:t>
            </a:r>
            <a:r>
              <a:rPr lang="en-US" sz="2000" dirty="0">
                <a:latin typeface="ArialMT"/>
              </a:rPr>
              <a:t>instabilities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MT"/>
              </a:rPr>
              <a:t>Target</a:t>
            </a:r>
            <a:r>
              <a:rPr lang="en-US" sz="2000" dirty="0">
                <a:latin typeface="ArialMT"/>
              </a:rPr>
              <a:t>: TCV plasma with electron (Thomson Scattering) and ion (CXRS) </a:t>
            </a:r>
            <a:r>
              <a:rPr lang="en-US" sz="2000" dirty="0" smtClean="0">
                <a:latin typeface="ArialMT"/>
              </a:rPr>
              <a:t>measurements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MT"/>
              </a:rPr>
              <a:t>Specific </a:t>
            </a:r>
            <a:r>
              <a:rPr lang="en-US" sz="2000" dirty="0">
                <a:latin typeface="ArialMT"/>
              </a:rPr>
              <a:t>conditions: high </a:t>
            </a:r>
            <a:r>
              <a:rPr lang="en-US" sz="2000" dirty="0" err="1">
                <a:latin typeface="ArialMT"/>
              </a:rPr>
              <a:t>Te</a:t>
            </a:r>
            <a:r>
              <a:rPr lang="en-US" sz="2000" dirty="0">
                <a:latin typeface="ArialMT"/>
              </a:rPr>
              <a:t>/</a:t>
            </a:r>
            <a:r>
              <a:rPr lang="en-US" sz="2000" dirty="0" err="1">
                <a:latin typeface="ArialMT"/>
              </a:rPr>
              <a:t>Ti</a:t>
            </a:r>
            <a:r>
              <a:rPr lang="en-US" sz="2000" dirty="0">
                <a:latin typeface="ArialMT"/>
              </a:rPr>
              <a:t>, high q, high </a:t>
            </a:r>
            <a:r>
              <a:rPr lang="en-US" sz="2000" dirty="0" err="1">
                <a:latin typeface="ArialMT"/>
              </a:rPr>
              <a:t>collisionality</a:t>
            </a:r>
            <a:endParaRPr lang="en-US" sz="2000" dirty="0">
              <a:latin typeface="ArialM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LucidaGrande"/>
              </a:rPr>
              <a:t>Validate </a:t>
            </a:r>
            <a:r>
              <a:rPr lang="en-US" sz="2000" dirty="0" smtClean="0">
                <a:latin typeface="ArialMT"/>
              </a:rPr>
              <a:t>quasi-linear against </a:t>
            </a:r>
            <a:r>
              <a:rPr lang="en-US" sz="2000" dirty="0">
                <a:latin typeface="ArialMT"/>
              </a:rPr>
              <a:t>non-linear </a:t>
            </a:r>
            <a:r>
              <a:rPr lang="en-US" sz="2000" dirty="0" err="1">
                <a:latin typeface="ArialMT"/>
              </a:rPr>
              <a:t>gyrokinetic</a:t>
            </a:r>
            <a:r>
              <a:rPr lang="en-US" sz="2000" dirty="0">
                <a:latin typeface="ArialMT"/>
              </a:rPr>
              <a:t> </a:t>
            </a:r>
            <a:r>
              <a:rPr lang="en-US" sz="2000" dirty="0" smtClean="0">
                <a:latin typeface="ArialMT"/>
              </a:rPr>
              <a:t>simulations </a:t>
            </a:r>
            <a:endParaRPr lang="en-US" sz="2000" dirty="0">
              <a:latin typeface="ArialM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4551" y="2655393"/>
            <a:ext cx="51243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MT"/>
              </a:rPr>
              <a:t>TEM dominated (R/L</a:t>
            </a:r>
            <a:r>
              <a:rPr lang="en-US" sz="1200" dirty="0">
                <a:latin typeface="ArialMT"/>
              </a:rPr>
              <a:t>n </a:t>
            </a:r>
            <a:r>
              <a:rPr lang="en-US" dirty="0">
                <a:latin typeface="ArialMT"/>
              </a:rPr>
              <a:t>driven), especially in the early phase and at </a:t>
            </a:r>
            <a:r>
              <a:rPr lang="en-US" dirty="0" smtClean="0">
                <a:latin typeface="ArialMT"/>
              </a:rPr>
              <a:t>long wavelength</a:t>
            </a:r>
            <a:r>
              <a:rPr lang="en-US" dirty="0">
                <a:latin typeface="ArialMT"/>
              </a:rPr>
              <a:t>, then hybrid TEM-ITG.</a:t>
            </a:r>
            <a:endParaRPr lang="en-US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2976" y="3473579"/>
            <a:ext cx="4314825" cy="3209925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6326799" y="2608654"/>
            <a:ext cx="58138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TGLF/GKW comparison for a R/Ln scan at r/a=0.5, t=0.068s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TEM </a:t>
            </a:r>
            <a:r>
              <a:rPr lang="en-US" dirty="0"/>
              <a:t>threshold and stiffness versus R/Ln </a:t>
            </a:r>
            <a:r>
              <a:rPr lang="en-US" dirty="0" smtClean="0"/>
              <a:t>OK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Saturation </a:t>
            </a:r>
            <a:r>
              <a:rPr lang="en-US" dirty="0"/>
              <a:t>level in the ITG branch largely underestimated</a:t>
            </a:r>
          </a:p>
        </p:txBody>
      </p:sp>
      <p:cxnSp>
        <p:nvCxnSpPr>
          <p:cNvPr id="12" name="Connecteur droit avec flèche 11"/>
          <p:cNvCxnSpPr/>
          <p:nvPr/>
        </p:nvCxnSpPr>
        <p:spPr>
          <a:xfrm>
            <a:off x="10886173" y="5197642"/>
            <a:ext cx="77002" cy="385010"/>
          </a:xfrm>
          <a:prstGeom prst="straightConnector1">
            <a:avLst/>
          </a:prstGeom>
          <a:ln w="28575">
            <a:solidFill>
              <a:srgbClr val="00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>
            <a:off x="10520413" y="5313145"/>
            <a:ext cx="0" cy="481263"/>
          </a:xfrm>
          <a:prstGeom prst="straightConnector1">
            <a:avLst/>
          </a:prstGeom>
          <a:ln w="28575">
            <a:solidFill>
              <a:srgbClr val="00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>
            <a:off x="9296400" y="4368266"/>
            <a:ext cx="20855" cy="1464643"/>
          </a:xfrm>
          <a:prstGeom prst="straightConnector1">
            <a:avLst/>
          </a:prstGeom>
          <a:ln w="28575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248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e 22"/>
          <p:cNvGrpSpPr/>
          <p:nvPr/>
        </p:nvGrpSpPr>
        <p:grpSpPr>
          <a:xfrm>
            <a:off x="5899356" y="2595716"/>
            <a:ext cx="5583584" cy="4134758"/>
            <a:chOff x="6154992" y="2823508"/>
            <a:chExt cx="5327947" cy="3906966"/>
          </a:xfrm>
        </p:grpSpPr>
        <p:sp>
          <p:nvSpPr>
            <p:cNvPr id="19" name="ZoneTexte 18"/>
            <p:cNvSpPr txBox="1"/>
            <p:nvPr/>
          </p:nvSpPr>
          <p:spPr>
            <a:xfrm rot="16200000">
              <a:off x="6753586" y="5888043"/>
              <a:ext cx="905862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 err="1" smtClean="0"/>
                <a:t>QuaLiKiz</a:t>
              </a:r>
              <a:endParaRPr lang="en-US" sz="1600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154992" y="3765754"/>
              <a:ext cx="403124" cy="11897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2" descr="A graph of different colored bars&#10;&#10;Description automatically generated">
              <a:extLst>
                <a:ext uri="{FF2B5EF4-FFF2-40B4-BE49-F238E27FC236}">
                  <a16:creationId xmlns:a16="http://schemas.microsoft.com/office/drawing/2014/main" id="{C17F027F-5813-4486-98C7-9DC9AB755F8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3651" y="2823508"/>
              <a:ext cx="5209288" cy="3906966"/>
            </a:xfrm>
            <a:prstGeom prst="rect">
              <a:avLst/>
            </a:prstGeom>
          </p:spPr>
        </p:pic>
      </p:grp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072" y="1126155"/>
            <a:ext cx="5089334" cy="4647455"/>
          </a:xfrm>
        </p:spPr>
        <p:txBody>
          <a:bodyPr>
            <a:noAutofit/>
          </a:bodyPr>
          <a:lstStyle/>
          <a:p>
            <a:pPr marL="285750" indent="-285750"/>
            <a:r>
              <a:rPr lang="en-US" dirty="0" smtClean="0">
                <a:latin typeface="+mj-lt"/>
              </a:rPr>
              <a:t>Integrated modelling of 4 TCV ramps </a:t>
            </a:r>
          </a:p>
          <a:p>
            <a:pPr marL="285750" indent="-285750"/>
            <a:r>
              <a:rPr lang="en-US" b="1" dirty="0" smtClean="0">
                <a:latin typeface="+mj-lt"/>
              </a:rPr>
              <a:t>Predicting </a:t>
            </a:r>
            <a:r>
              <a:rPr lang="en-US" b="1" dirty="0">
                <a:latin typeface="+mj-lt"/>
              </a:rPr>
              <a:t>j, ne, </a:t>
            </a:r>
            <a:r>
              <a:rPr lang="en-US" b="1" dirty="0" err="1">
                <a:latin typeface="+mj-lt"/>
              </a:rPr>
              <a:t>nC</a:t>
            </a:r>
            <a:r>
              <a:rPr lang="en-US" b="1" dirty="0">
                <a:latin typeface="+mj-lt"/>
              </a:rPr>
              <a:t>, </a:t>
            </a:r>
            <a:r>
              <a:rPr lang="en-US" b="1" dirty="0" err="1">
                <a:latin typeface="+mj-lt"/>
              </a:rPr>
              <a:t>Te</a:t>
            </a:r>
            <a:r>
              <a:rPr lang="en-US" b="1" dirty="0">
                <a:latin typeface="+mj-lt"/>
              </a:rPr>
              <a:t> and </a:t>
            </a:r>
            <a:r>
              <a:rPr lang="en-US" b="1" dirty="0" err="1">
                <a:latin typeface="+mj-lt"/>
              </a:rPr>
              <a:t>Ti</a:t>
            </a:r>
            <a:r>
              <a:rPr lang="en-US" b="1" dirty="0">
                <a:latin typeface="+mj-lt"/>
              </a:rPr>
              <a:t> up to </a:t>
            </a:r>
            <a:r>
              <a:rPr lang="en-US" b="1" dirty="0">
                <a:latin typeface="Symbol" panose="05050102010706020507" pitchFamily="18" charset="2"/>
              </a:rPr>
              <a:t>r</a:t>
            </a:r>
            <a:r>
              <a:rPr lang="en-US" b="1" dirty="0">
                <a:latin typeface="+mj-lt"/>
              </a:rPr>
              <a:t>=0.99 </a:t>
            </a:r>
            <a:endParaRPr lang="en-US" b="1" dirty="0" smtClean="0">
              <a:latin typeface="+mj-lt"/>
            </a:endParaRPr>
          </a:p>
          <a:p>
            <a:pPr marL="285750" indent="-285750"/>
            <a:endParaRPr lang="en-US" dirty="0">
              <a:latin typeface="+mj-lt"/>
            </a:endParaRPr>
          </a:p>
          <a:p>
            <a:pPr marL="285750" indent="-285750"/>
            <a:endParaRPr lang="en-US" dirty="0" smtClean="0">
              <a:latin typeface="+mj-lt"/>
            </a:endParaRPr>
          </a:p>
          <a:p>
            <a:pPr marL="285750" indent="-285750"/>
            <a:endParaRPr lang="en-US" dirty="0">
              <a:latin typeface="+mj-lt"/>
            </a:endParaRPr>
          </a:p>
          <a:p>
            <a:pPr marL="285750" indent="-285750"/>
            <a:endParaRPr lang="en-US" dirty="0" smtClean="0">
              <a:latin typeface="+mj-lt"/>
            </a:endParaRPr>
          </a:p>
          <a:p>
            <a:pPr marL="285750" indent="-285750"/>
            <a:endParaRPr lang="en-US" dirty="0">
              <a:latin typeface="+mj-lt"/>
            </a:endParaRPr>
          </a:p>
          <a:p>
            <a:pPr marL="285750" indent="-285750"/>
            <a:endParaRPr lang="en-US" dirty="0" smtClean="0">
              <a:latin typeface="+mj-lt"/>
            </a:endParaRPr>
          </a:p>
          <a:p>
            <a:pPr marL="285750" indent="-285750"/>
            <a:endParaRPr lang="en-US" dirty="0">
              <a:latin typeface="+mj-lt"/>
            </a:endParaRPr>
          </a:p>
          <a:p>
            <a:pPr marL="285750" indent="-285750"/>
            <a:endParaRPr lang="en-US" dirty="0" smtClean="0">
              <a:latin typeface="+mj-lt"/>
            </a:endParaRPr>
          </a:p>
          <a:p>
            <a:endParaRPr lang="en-US" dirty="0">
              <a:latin typeface="+mj-lt"/>
            </a:endParaRPr>
          </a:p>
        </p:txBody>
      </p:sp>
      <p:grpSp>
        <p:nvGrpSpPr>
          <p:cNvPr id="14" name="Groupe 13"/>
          <p:cNvGrpSpPr/>
          <p:nvPr/>
        </p:nvGrpSpPr>
        <p:grpSpPr>
          <a:xfrm>
            <a:off x="726194" y="2242687"/>
            <a:ext cx="4150606" cy="3115894"/>
            <a:chOff x="405546" y="3605197"/>
            <a:chExt cx="3836896" cy="3123493"/>
          </a:xfrm>
        </p:grpSpPr>
        <p:pic>
          <p:nvPicPr>
            <p:cNvPr id="9" name="Picture 10" descr="A graph of a graph with blue and orange lines&#10;&#10;Description automatically generated">
              <a:extLst>
                <a:ext uri="{FF2B5EF4-FFF2-40B4-BE49-F238E27FC236}">
                  <a16:creationId xmlns:a16="http://schemas.microsoft.com/office/drawing/2014/main" id="{FA475207-90CF-4753-B10B-B1A8B6680C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546" y="3851018"/>
              <a:ext cx="3836896" cy="2877672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536F1F6-FC16-44BF-B60E-4C52F7E7BA10}"/>
                </a:ext>
              </a:extLst>
            </p:cNvPr>
            <p:cNvSpPr/>
            <p:nvPr/>
          </p:nvSpPr>
          <p:spPr>
            <a:xfrm>
              <a:off x="954831" y="4241211"/>
              <a:ext cx="1693561" cy="46145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>
                  <a:solidFill>
                    <a:schemeClr val="tx1"/>
                  </a:solidFill>
                </a:rPr>
                <a:t>    Measured</a:t>
              </a:r>
            </a:p>
            <a:p>
              <a:r>
                <a:rPr lang="en-US" dirty="0">
                  <a:solidFill>
                    <a:schemeClr val="tx1"/>
                  </a:solidFill>
                </a:rPr>
                <a:t>    Modelled</a:t>
              </a:r>
            </a:p>
          </p:txBody>
        </p:sp>
        <p:cxnSp>
          <p:nvCxnSpPr>
            <p:cNvPr id="11" name="Straight Connector 14">
              <a:extLst>
                <a:ext uri="{FF2B5EF4-FFF2-40B4-BE49-F238E27FC236}">
                  <a16:creationId xmlns:a16="http://schemas.microsoft.com/office/drawing/2014/main" id="{D6572FB0-6977-40CB-B4D2-799A4B0AD0A3}"/>
                </a:ext>
              </a:extLst>
            </p:cNvPr>
            <p:cNvCxnSpPr>
              <a:cxnSpLocks/>
            </p:cNvCxnSpPr>
            <p:nvPr/>
          </p:nvCxnSpPr>
          <p:spPr>
            <a:xfrm>
              <a:off x="890176" y="4376312"/>
              <a:ext cx="225425" cy="0"/>
            </a:xfrm>
            <a:prstGeom prst="line">
              <a:avLst/>
            </a:prstGeom>
            <a:ln w="28575">
              <a:solidFill>
                <a:srgbClr val="1F77B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5">
              <a:extLst>
                <a:ext uri="{FF2B5EF4-FFF2-40B4-BE49-F238E27FC236}">
                  <a16:creationId xmlns:a16="http://schemas.microsoft.com/office/drawing/2014/main" id="{C5B14AA0-8845-4992-89F4-9867D6181B69}"/>
                </a:ext>
              </a:extLst>
            </p:cNvPr>
            <p:cNvCxnSpPr>
              <a:cxnSpLocks/>
            </p:cNvCxnSpPr>
            <p:nvPr/>
          </p:nvCxnSpPr>
          <p:spPr>
            <a:xfrm>
              <a:off x="890176" y="4573162"/>
              <a:ext cx="225425" cy="0"/>
            </a:xfrm>
            <a:prstGeom prst="line">
              <a:avLst/>
            </a:prstGeom>
            <a:ln w="28575">
              <a:solidFill>
                <a:srgbClr val="FF851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74B87F1C-AB7F-454D-A662-683DE077EBC5}"/>
                    </a:ext>
                  </a:extLst>
                </p:cNvPr>
                <p:cNvSpPr/>
                <p:nvPr/>
              </p:nvSpPr>
              <p:spPr>
                <a:xfrm>
                  <a:off x="1532343" y="3605197"/>
                  <a:ext cx="1693561" cy="46145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𝑑𝑖𝑎</m:t>
                            </m:r>
                          </m:sub>
                        </m:sSub>
                      </m:oMath>
                    </m:oMathPara>
                  </a14:m>
                  <a:endParaRPr lang="en-US" sz="1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74B87F1C-AB7F-454D-A662-683DE077EBC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32343" y="3605197"/>
                  <a:ext cx="1693561" cy="46145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fr-FR" dirty="0" smtClean="0">
                <a:solidFill>
                  <a:srgbClr val="C00000"/>
                </a:solidFill>
              </a:rPr>
              <a:t>WP2-D1: Turbulent transport </a:t>
            </a:r>
            <a:r>
              <a:rPr lang="fr-FR" dirty="0" err="1" smtClean="0">
                <a:solidFill>
                  <a:srgbClr val="C00000"/>
                </a:solidFill>
              </a:rPr>
              <a:t>reduced</a:t>
            </a:r>
            <a:r>
              <a:rPr lang="fr-FR" dirty="0" smtClean="0">
                <a:solidFill>
                  <a:srgbClr val="C00000"/>
                </a:solidFill>
              </a:rPr>
              <a:t> </a:t>
            </a:r>
            <a:r>
              <a:rPr lang="fr-FR" dirty="0" err="1" smtClean="0">
                <a:solidFill>
                  <a:srgbClr val="C00000"/>
                </a:solidFill>
              </a:rPr>
              <a:t>models</a:t>
            </a:r>
            <a:r>
              <a:rPr lang="fr-FR" dirty="0" smtClean="0">
                <a:solidFill>
                  <a:srgbClr val="C00000"/>
                </a:solidFill>
              </a:rPr>
              <a:t> </a:t>
            </a:r>
            <a:r>
              <a:rPr lang="fr-FR" dirty="0" err="1" smtClean="0">
                <a:solidFill>
                  <a:srgbClr val="C00000"/>
                </a:solidFill>
              </a:rPr>
              <a:t>targeted</a:t>
            </a:r>
            <a:r>
              <a:rPr lang="fr-FR" dirty="0" smtClean="0">
                <a:solidFill>
                  <a:srgbClr val="C00000"/>
                </a:solidFill>
              </a:rPr>
              <a:t> validation, </a:t>
            </a:r>
            <a:br>
              <a:rPr lang="fr-FR" dirty="0" smtClean="0">
                <a:solidFill>
                  <a:srgbClr val="C00000"/>
                </a:solidFill>
              </a:rPr>
            </a:br>
            <a:r>
              <a:rPr lang="fr-FR" dirty="0" smtClean="0">
                <a:solidFill>
                  <a:srgbClr val="C00000"/>
                </a:solidFill>
              </a:rPr>
              <a:t>Y. Camenen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6265" y="712890"/>
            <a:ext cx="29245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Focus on current ramp-up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714398" y="973685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/>
              <a:t>The </a:t>
            </a:r>
            <a:r>
              <a:rPr lang="en-US" sz="2000" dirty="0">
                <a:solidFill>
                  <a:srgbClr val="C00000"/>
                </a:solidFill>
              </a:rPr>
              <a:t>same settings on 4 TCV </a:t>
            </a:r>
            <a:r>
              <a:rPr lang="en-US" sz="2000" dirty="0" smtClean="0">
                <a:solidFill>
                  <a:srgbClr val="C00000"/>
                </a:solidFill>
              </a:rPr>
              <a:t>ramps</a:t>
            </a:r>
          </a:p>
          <a:p>
            <a:r>
              <a:rPr lang="en-US" sz="2000" dirty="0" smtClean="0">
                <a:solidFill>
                  <a:srgbClr val="C00000"/>
                </a:solidFill>
              </a:rPr>
              <a:t>Extensive </a:t>
            </a:r>
            <a:r>
              <a:rPr lang="en-US" sz="2000" dirty="0">
                <a:solidFill>
                  <a:srgbClr val="C00000"/>
                </a:solidFill>
              </a:rPr>
              <a:t>sensitivities to explore </a:t>
            </a:r>
            <a:r>
              <a:rPr lang="en-US" sz="2000" dirty="0" smtClean="0">
                <a:solidFill>
                  <a:srgbClr val="C00000"/>
                </a:solidFill>
              </a:rPr>
              <a:t>robustness</a:t>
            </a:r>
          </a:p>
          <a:p>
            <a:pPr marL="342900" indent="-342900">
              <a:buFontTx/>
              <a:buChar char="-"/>
            </a:pPr>
            <a:r>
              <a:rPr lang="en-US" sz="2000" dirty="0" smtClean="0"/>
              <a:t>TGLF vs </a:t>
            </a:r>
            <a:r>
              <a:rPr lang="en-US" sz="2000" dirty="0" err="1" smtClean="0"/>
              <a:t>QuaLiKiz</a:t>
            </a:r>
            <a:r>
              <a:rPr lang="en-US" sz="2000" dirty="0" smtClean="0"/>
              <a:t> similar perf</a:t>
            </a:r>
          </a:p>
          <a:p>
            <a:pPr marL="342900" indent="-342900">
              <a:buFontTx/>
              <a:buChar char="-"/>
            </a:pPr>
            <a:r>
              <a:rPr lang="en-US" sz="2000" dirty="0" smtClean="0"/>
              <a:t>Worse </a:t>
            </a:r>
            <a:r>
              <a:rPr lang="en-US" sz="2000" dirty="0" err="1" smtClean="0"/>
              <a:t>T</a:t>
            </a:r>
            <a:r>
              <a:rPr lang="en-US" sz="2000" baseline="-25000" dirty="0" err="1" smtClean="0"/>
              <a:t>e</a:t>
            </a:r>
            <a:r>
              <a:rPr lang="en-US" sz="2000" dirty="0" smtClean="0"/>
              <a:t> prediction with n</a:t>
            </a:r>
            <a:r>
              <a:rPr lang="en-US" sz="2000" baseline="-25000" dirty="0" smtClean="0"/>
              <a:t>e</a:t>
            </a:r>
            <a:r>
              <a:rPr lang="en-US" sz="2000" dirty="0" smtClean="0"/>
              <a:t> </a:t>
            </a:r>
            <a:r>
              <a:rPr lang="en-US" sz="2000" u="sng" dirty="0" smtClean="0"/>
              <a:t>not</a:t>
            </a:r>
            <a:r>
              <a:rPr lang="en-US" sz="2000" dirty="0" smtClean="0"/>
              <a:t> predicted! </a:t>
            </a:r>
            <a:endParaRPr lang="en-US" sz="2000" dirty="0"/>
          </a:p>
        </p:txBody>
      </p:sp>
      <p:sp>
        <p:nvSpPr>
          <p:cNvPr id="18" name="Rectangle 17"/>
          <p:cNvSpPr/>
          <p:nvPr/>
        </p:nvSpPr>
        <p:spPr>
          <a:xfrm>
            <a:off x="679712" y="6141539"/>
            <a:ext cx="31833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WEST </a:t>
            </a:r>
            <a:r>
              <a:rPr lang="en-US" sz="2000" dirty="0" smtClean="0"/>
              <a:t>I</a:t>
            </a:r>
            <a:r>
              <a:rPr lang="en-US" sz="2000" baseline="-25000" dirty="0" smtClean="0"/>
              <a:t>P</a:t>
            </a:r>
            <a:r>
              <a:rPr lang="en-US" sz="2000" dirty="0" smtClean="0"/>
              <a:t> ramp cases </a:t>
            </a:r>
            <a:r>
              <a:rPr lang="en-US" sz="2000" dirty="0"/>
              <a:t>on-going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4880728" y="6488668"/>
            <a:ext cx="4215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[M. Marin, TTF 2023]</a:t>
            </a:r>
            <a:endParaRPr lang="en-US" dirty="0"/>
          </a:p>
        </p:txBody>
      </p:sp>
      <p:sp>
        <p:nvSpPr>
          <p:cNvPr id="20" name="ZoneTexte 19"/>
          <p:cNvSpPr txBox="1"/>
          <p:nvPr/>
        </p:nvSpPr>
        <p:spPr>
          <a:xfrm>
            <a:off x="4729317" y="3562711"/>
            <a:ext cx="1641987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difference meas./model averaged in t, 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308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fr-FR" dirty="0">
                <a:solidFill>
                  <a:srgbClr val="C00000"/>
                </a:solidFill>
              </a:rPr>
              <a:t>WP2-D1: Turbulent transport </a:t>
            </a:r>
            <a:r>
              <a:rPr lang="fr-FR" dirty="0" err="1">
                <a:solidFill>
                  <a:srgbClr val="C00000"/>
                </a:solidFill>
              </a:rPr>
              <a:t>reduced</a:t>
            </a:r>
            <a:r>
              <a:rPr lang="fr-FR" dirty="0">
                <a:solidFill>
                  <a:srgbClr val="C00000"/>
                </a:solidFill>
              </a:rPr>
              <a:t> </a:t>
            </a:r>
            <a:r>
              <a:rPr lang="fr-FR" dirty="0" err="1">
                <a:solidFill>
                  <a:srgbClr val="C00000"/>
                </a:solidFill>
              </a:rPr>
              <a:t>models</a:t>
            </a:r>
            <a:r>
              <a:rPr lang="fr-FR" dirty="0">
                <a:solidFill>
                  <a:srgbClr val="C00000"/>
                </a:solidFill>
              </a:rPr>
              <a:t> </a:t>
            </a:r>
            <a:r>
              <a:rPr lang="fr-FR" dirty="0" err="1">
                <a:solidFill>
                  <a:srgbClr val="C00000"/>
                </a:solidFill>
              </a:rPr>
              <a:t>targeted</a:t>
            </a:r>
            <a:r>
              <a:rPr lang="fr-FR" dirty="0">
                <a:solidFill>
                  <a:srgbClr val="C00000"/>
                </a:solidFill>
              </a:rPr>
              <a:t> validation, </a:t>
            </a:r>
            <a:br>
              <a:rPr lang="fr-FR" dirty="0">
                <a:solidFill>
                  <a:srgbClr val="C00000"/>
                </a:solidFill>
              </a:rPr>
            </a:br>
            <a:r>
              <a:rPr lang="fr-FR" dirty="0">
                <a:solidFill>
                  <a:srgbClr val="C00000"/>
                </a:solidFill>
              </a:rPr>
              <a:t>Y. Camenen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0" y="1412776"/>
            <a:ext cx="10648335" cy="1173108"/>
          </a:xfrm>
        </p:spPr>
        <p:txBody>
          <a:bodyPr/>
          <a:lstStyle/>
          <a:p>
            <a:r>
              <a:rPr lang="en-US" dirty="0"/>
              <a:t>Some overlap with QLKNN original </a:t>
            </a:r>
            <a:r>
              <a:rPr lang="en-US" dirty="0" smtClean="0"/>
              <a:t>hypercube [</a:t>
            </a:r>
            <a:r>
              <a:rPr lang="en-US" dirty="0" err="1" smtClean="0"/>
              <a:t>VanDerPlassche</a:t>
            </a:r>
            <a:r>
              <a:rPr lang="en-US" dirty="0" smtClean="0"/>
              <a:t> NF2020]</a:t>
            </a:r>
          </a:p>
          <a:p>
            <a:r>
              <a:rPr lang="en-US" dirty="0" smtClean="0"/>
              <a:t>Far </a:t>
            </a:r>
            <a:r>
              <a:rPr lang="en-US" dirty="0"/>
              <a:t>into the extreme range of parameters</a:t>
            </a:r>
          </a:p>
          <a:p>
            <a:r>
              <a:rPr lang="en-US" dirty="0" smtClean="0"/>
              <a:t>Extension </a:t>
            </a:r>
            <a:r>
              <a:rPr lang="en-US" dirty="0"/>
              <a:t>to more values of </a:t>
            </a:r>
            <a:r>
              <a:rPr lang="en-US" dirty="0" err="1"/>
              <a:t>Ti</a:t>
            </a:r>
            <a:r>
              <a:rPr lang="en-US" dirty="0"/>
              <a:t>/</a:t>
            </a:r>
            <a:r>
              <a:rPr lang="en-US" dirty="0" err="1"/>
              <a:t>Te</a:t>
            </a:r>
            <a:r>
              <a:rPr lang="en-US" dirty="0"/>
              <a:t> considered in the future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9960" y="2686142"/>
            <a:ext cx="12291960" cy="215133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49790" y="5282902"/>
            <a:ext cx="964821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L. </a:t>
            </a:r>
            <a:r>
              <a:rPr lang="en-US" sz="2000" dirty="0" err="1" smtClean="0"/>
              <a:t>Chôné</a:t>
            </a:r>
            <a:r>
              <a:rPr lang="en-US" sz="2000" dirty="0" smtClean="0"/>
              <a:t>, VTT Advanced Computing Hub and TSVV11 members (K. </a:t>
            </a:r>
            <a:r>
              <a:rPr lang="en-US" sz="2000" dirty="0" err="1" smtClean="0"/>
              <a:t>VanDePlassche</a:t>
            </a:r>
            <a:r>
              <a:rPr lang="en-US" sz="2000" dirty="0" smtClean="0"/>
              <a:t>, J. </a:t>
            </a:r>
            <a:r>
              <a:rPr lang="en-US" sz="2000" dirty="0" err="1" smtClean="0"/>
              <a:t>Citrin</a:t>
            </a:r>
            <a:r>
              <a:rPr lang="en-US" sz="2000" dirty="0" smtClean="0"/>
              <a:t>)</a:t>
            </a:r>
          </a:p>
          <a:p>
            <a:endParaRPr lang="en-US" sz="2000" dirty="0"/>
          </a:p>
          <a:p>
            <a:r>
              <a:rPr lang="en-US" sz="2000" b="1" dirty="0" smtClean="0">
                <a:solidFill>
                  <a:srgbClr val="C00000"/>
                </a:solidFill>
              </a:rPr>
              <a:t>Now available in the HFPS for testing</a:t>
            </a:r>
            <a:endParaRPr lang="en-US" sz="2000" b="1" dirty="0">
              <a:solidFill>
                <a:srgbClr val="C00000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0123" y="5281218"/>
            <a:ext cx="657571" cy="451274"/>
          </a:xfrm>
          <a:prstGeom prst="rect">
            <a:avLst/>
          </a:prstGeom>
          <a:ln w="28575">
            <a:noFill/>
          </a:ln>
        </p:spPr>
      </p:pic>
      <p:sp>
        <p:nvSpPr>
          <p:cNvPr id="7" name="ZoneTexte 6"/>
          <p:cNvSpPr txBox="1"/>
          <p:nvPr/>
        </p:nvSpPr>
        <p:spPr>
          <a:xfrm>
            <a:off x="10225237" y="5287477"/>
            <a:ext cx="6284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ACH</a:t>
            </a: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10159465" y="5171974"/>
            <a:ext cx="1750193" cy="683394"/>
          </a:xfrm>
          <a:prstGeom prst="rect">
            <a:avLst/>
          </a:prstGeom>
          <a:noFill/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03663" y="825598"/>
            <a:ext cx="97808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Neural Network surrogate of </a:t>
            </a:r>
            <a:r>
              <a:rPr lang="en-US" sz="2000" b="1" dirty="0" err="1" smtClean="0">
                <a:solidFill>
                  <a:srgbClr val="C00000"/>
                </a:solidFill>
              </a:rPr>
              <a:t>QuaLiKiz</a:t>
            </a:r>
            <a:r>
              <a:rPr lang="en-US" sz="2000" b="1" dirty="0" smtClean="0">
                <a:solidFill>
                  <a:srgbClr val="C00000"/>
                </a:solidFill>
              </a:rPr>
              <a:t> extended </a:t>
            </a:r>
            <a:r>
              <a:rPr lang="en-US" sz="2000" b="1" dirty="0">
                <a:solidFill>
                  <a:srgbClr val="C00000"/>
                </a:solidFill>
              </a:rPr>
              <a:t>to L mode edge </a:t>
            </a:r>
            <a:r>
              <a:rPr lang="en-US" sz="2000" b="1" dirty="0" smtClean="0">
                <a:solidFill>
                  <a:srgbClr val="C00000"/>
                </a:solidFill>
              </a:rPr>
              <a:t>parameters, incl. </a:t>
            </a:r>
            <a:r>
              <a:rPr lang="en-US" sz="2000" b="1" dirty="0" err="1" smtClean="0">
                <a:solidFill>
                  <a:srgbClr val="C00000"/>
                </a:solidFill>
              </a:rPr>
              <a:t>Ip</a:t>
            </a:r>
            <a:r>
              <a:rPr lang="en-US" sz="2000" b="1" dirty="0" smtClean="0">
                <a:solidFill>
                  <a:srgbClr val="C00000"/>
                </a:solidFill>
              </a:rPr>
              <a:t> ramps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35277" y="4237703"/>
            <a:ext cx="8691717" cy="27530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584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rgbClr val="C00000"/>
                </a:solidFill>
              </a:rPr>
              <a:t>WP2-D3: Impurity transport, development of reduced models, verification and targeted </a:t>
            </a:r>
            <a:r>
              <a:rPr lang="en-US" dirty="0" smtClean="0">
                <a:solidFill>
                  <a:srgbClr val="C00000"/>
                </a:solidFill>
              </a:rPr>
              <a:t>validation. C. Angioni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4641" y="1798814"/>
            <a:ext cx="6073031" cy="4813741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601662" y="1165735"/>
            <a:ext cx="67424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Boron, AUG database 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8703" y="2028790"/>
            <a:ext cx="1982805" cy="4370699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487735" y="800391"/>
            <a:ext cx="67108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Reduced model validation for turbulent transport of impurities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682526" y="6388924"/>
            <a:ext cx="22730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[P. Manas TTF2023] </a:t>
            </a:r>
            <a:endParaRPr lang="en-US" sz="2000" dirty="0"/>
          </a:p>
        </p:txBody>
      </p:sp>
      <p:sp>
        <p:nvSpPr>
          <p:cNvPr id="17" name="ZoneTexte 16"/>
          <p:cNvSpPr txBox="1"/>
          <p:nvPr/>
        </p:nvSpPr>
        <p:spPr>
          <a:xfrm>
            <a:off x="9295532" y="6445072"/>
            <a:ext cx="2396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[D. Fajardo</a:t>
            </a:r>
            <a:r>
              <a:rPr lang="en-US" sz="2000" dirty="0"/>
              <a:t> </a:t>
            </a:r>
            <a:r>
              <a:rPr lang="en-US" sz="2000" dirty="0" smtClean="0"/>
              <a:t>TTF2023] 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1402452" y="2349184"/>
            <a:ext cx="20180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GKW QL~GKW NL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097817" y="1473286"/>
            <a:ext cx="66612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/>
              <a:t>QuaLiKiz</a:t>
            </a:r>
            <a:r>
              <a:rPr lang="en-US" sz="2000" dirty="0"/>
              <a:t> Boron peaking at </a:t>
            </a:r>
            <a:r>
              <a:rPr lang="en-US" sz="2000" dirty="0">
                <a:latin typeface="Symbol" panose="05050102010706020507" pitchFamily="18" charset="2"/>
              </a:rPr>
              <a:t>r</a:t>
            </a:r>
            <a:r>
              <a:rPr lang="en-US" sz="2000" dirty="0"/>
              <a:t>=0.5 more scattered than GKW-NL</a:t>
            </a:r>
          </a:p>
        </p:txBody>
      </p:sp>
    </p:spTree>
    <p:extLst>
      <p:ext uri="{BB962C8B-B14F-4D97-AF65-F5344CB8AC3E}">
        <p14:creationId xmlns:p14="http://schemas.microsoft.com/office/powerpoint/2010/main" val="487880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rgbClr val="C00000"/>
                </a:solidFill>
              </a:rPr>
              <a:t>WP2-D3: Impurity transport, development of reduced models, verification and targeted </a:t>
            </a:r>
            <a:r>
              <a:rPr lang="en-US" dirty="0" smtClean="0">
                <a:solidFill>
                  <a:srgbClr val="C00000"/>
                </a:solidFill>
              </a:rPr>
              <a:t>validation. C. Angioni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43910" y="1589246"/>
            <a:ext cx="660766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C00000"/>
                </a:solidFill>
                <a:latin typeface="+mj-lt"/>
              </a:rPr>
              <a:t>AUG: Radiative </a:t>
            </a:r>
            <a:r>
              <a:rPr lang="en-US" sz="2000" dirty="0">
                <a:solidFill>
                  <a:srgbClr val="C00000"/>
                </a:solidFill>
                <a:latin typeface="+mj-lt"/>
              </a:rPr>
              <a:t>L-mode </a:t>
            </a:r>
            <a:r>
              <a:rPr lang="en-US" sz="2000" dirty="0">
                <a:latin typeface="+mj-lt"/>
              </a:rPr>
              <a:t>with X-point </a:t>
            </a:r>
            <a:r>
              <a:rPr lang="en-US" sz="2000" dirty="0" smtClean="0">
                <a:latin typeface="+mj-lt"/>
              </a:rPr>
              <a:t>radiation, </a:t>
            </a:r>
            <a:r>
              <a:rPr lang="en-US" sz="2000" dirty="0" err="1" smtClean="0">
                <a:latin typeface="+mj-lt"/>
              </a:rPr>
              <a:t>Ar</a:t>
            </a:r>
            <a:r>
              <a:rPr lang="en-US" sz="2000" dirty="0" smtClean="0">
                <a:latin typeface="+mj-lt"/>
              </a:rPr>
              <a:t> seeding</a:t>
            </a:r>
          </a:p>
          <a:p>
            <a:r>
              <a:rPr lang="en-US" sz="2000" dirty="0" smtClean="0">
                <a:latin typeface="+mj-lt"/>
              </a:rPr>
              <a:t>ASTRA-TGLFsat2 up to </a:t>
            </a:r>
            <a:r>
              <a:rPr lang="en-US" sz="2000" dirty="0" smtClean="0">
                <a:latin typeface="Symbol" panose="05050102010706020507" pitchFamily="18" charset="2"/>
              </a:rPr>
              <a:t>r</a:t>
            </a:r>
            <a:r>
              <a:rPr lang="en-US" sz="2000" dirty="0" smtClean="0">
                <a:latin typeface="+mj-lt"/>
              </a:rPr>
              <a:t>=1: </a:t>
            </a:r>
            <a:r>
              <a:rPr lang="en-US" sz="2000" dirty="0" err="1" smtClean="0">
                <a:latin typeface="+mj-lt"/>
              </a:rPr>
              <a:t>Te</a:t>
            </a:r>
            <a:r>
              <a:rPr lang="en-US" sz="2000" dirty="0" smtClean="0">
                <a:latin typeface="+mj-lt"/>
              </a:rPr>
              <a:t>, </a:t>
            </a:r>
            <a:r>
              <a:rPr lang="en-US" sz="2000" dirty="0" err="1" smtClean="0">
                <a:latin typeface="+mj-lt"/>
              </a:rPr>
              <a:t>Ti</a:t>
            </a:r>
            <a:r>
              <a:rPr lang="en-US" sz="2000" dirty="0" smtClean="0">
                <a:latin typeface="+mj-lt"/>
              </a:rPr>
              <a:t>, </a:t>
            </a:r>
            <a:r>
              <a:rPr lang="en-US" sz="2000" dirty="0" err="1" smtClean="0">
                <a:latin typeface="+mj-lt"/>
              </a:rPr>
              <a:t>nD</a:t>
            </a:r>
            <a:r>
              <a:rPr lang="en-US" sz="2000" dirty="0" smtClean="0">
                <a:latin typeface="+mj-lt"/>
              </a:rPr>
              <a:t>, </a:t>
            </a:r>
            <a:r>
              <a:rPr lang="en-US" sz="2000" dirty="0" err="1" smtClean="0">
                <a:latin typeface="+mj-lt"/>
              </a:rPr>
              <a:t>nW</a:t>
            </a:r>
            <a:r>
              <a:rPr lang="en-US" sz="2000" dirty="0" smtClean="0">
                <a:latin typeface="+mj-lt"/>
              </a:rPr>
              <a:t>, </a:t>
            </a:r>
            <a:r>
              <a:rPr lang="en-US" sz="2000" dirty="0" err="1" smtClean="0">
                <a:latin typeface="+mj-lt"/>
              </a:rPr>
              <a:t>nAr</a:t>
            </a:r>
            <a:r>
              <a:rPr lang="en-US" sz="2000" dirty="0" smtClean="0">
                <a:latin typeface="+mj-lt"/>
              </a:rPr>
              <a:t> predicted self-consistently</a:t>
            </a:r>
          </a:p>
          <a:p>
            <a:r>
              <a:rPr lang="en-US" sz="2000" dirty="0" smtClean="0">
                <a:solidFill>
                  <a:srgbClr val="C00000"/>
                </a:solidFill>
                <a:latin typeface="+mj-lt"/>
              </a:rPr>
              <a:t>Improved ion and electron heat transport</a:t>
            </a:r>
          </a:p>
          <a:p>
            <a:endParaRPr lang="en-US" sz="2000" dirty="0">
              <a:latin typeface="+mj-lt"/>
            </a:endParaRPr>
          </a:p>
          <a:p>
            <a:endParaRPr lang="en-US" sz="2000" dirty="0" smtClean="0">
              <a:solidFill>
                <a:srgbClr val="C00000"/>
              </a:solidFill>
              <a:latin typeface="+mj-lt"/>
            </a:endParaRPr>
          </a:p>
          <a:p>
            <a:endParaRPr lang="en-US" sz="2000" dirty="0">
              <a:solidFill>
                <a:srgbClr val="C00000"/>
              </a:solidFill>
              <a:latin typeface="+mj-lt"/>
            </a:endParaRPr>
          </a:p>
          <a:p>
            <a:endParaRPr lang="en-US" sz="2000" dirty="0" smtClean="0">
              <a:solidFill>
                <a:srgbClr val="C00000"/>
              </a:solidFill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C00000"/>
                </a:solidFill>
                <a:latin typeface="+mj-lt"/>
              </a:rPr>
              <a:t>WEST: X point radiative L mode</a:t>
            </a:r>
            <a:r>
              <a:rPr lang="en-US" sz="2000" dirty="0" smtClean="0">
                <a:latin typeface="+mj-lt"/>
              </a:rPr>
              <a:t>, with N2 seeding</a:t>
            </a:r>
          </a:p>
          <a:p>
            <a:r>
              <a:rPr lang="en-US" sz="2000" dirty="0" smtClean="0">
                <a:latin typeface="+mj-lt"/>
              </a:rPr>
              <a:t>HFPS-</a:t>
            </a:r>
            <a:r>
              <a:rPr lang="en-US" sz="2000" dirty="0" err="1" smtClean="0">
                <a:latin typeface="+mj-lt"/>
              </a:rPr>
              <a:t>TGLFsat</a:t>
            </a:r>
            <a:r>
              <a:rPr lang="en-US" sz="2000" dirty="0" smtClean="0">
                <a:latin typeface="+mj-lt"/>
              </a:rPr>
              <a:t> 1 </a:t>
            </a:r>
            <a:r>
              <a:rPr lang="en-US" sz="2000" dirty="0"/>
              <a:t>up to </a:t>
            </a:r>
            <a:r>
              <a:rPr lang="en-US" sz="2000" dirty="0">
                <a:latin typeface="Symbol" panose="05050102010706020507" pitchFamily="18" charset="2"/>
              </a:rPr>
              <a:t>r</a:t>
            </a:r>
            <a:r>
              <a:rPr lang="en-US" sz="2000" dirty="0"/>
              <a:t>=1: </a:t>
            </a:r>
            <a:r>
              <a:rPr lang="en-US" sz="2000" dirty="0" smtClean="0"/>
              <a:t>j, </a:t>
            </a:r>
            <a:r>
              <a:rPr lang="en-US" sz="2000" dirty="0" err="1" smtClean="0"/>
              <a:t>Te</a:t>
            </a:r>
            <a:r>
              <a:rPr lang="en-US" sz="2000" dirty="0"/>
              <a:t>, </a:t>
            </a:r>
            <a:r>
              <a:rPr lang="en-US" sz="2000" dirty="0" err="1"/>
              <a:t>Ti</a:t>
            </a:r>
            <a:r>
              <a:rPr lang="en-US" sz="2000" dirty="0"/>
              <a:t>, </a:t>
            </a:r>
            <a:r>
              <a:rPr lang="en-US" sz="2000" dirty="0" err="1"/>
              <a:t>nD</a:t>
            </a:r>
            <a:r>
              <a:rPr lang="en-US" sz="2000" dirty="0"/>
              <a:t>, </a:t>
            </a:r>
            <a:r>
              <a:rPr lang="en-US" sz="2000" dirty="0" err="1"/>
              <a:t>nW</a:t>
            </a:r>
            <a:r>
              <a:rPr lang="en-US" sz="2000" dirty="0"/>
              <a:t>, </a:t>
            </a:r>
            <a:r>
              <a:rPr lang="en-US" sz="2000" dirty="0" err="1" smtClean="0"/>
              <a:t>nN</a:t>
            </a:r>
            <a:r>
              <a:rPr lang="en-US" sz="2000" dirty="0" smtClean="0"/>
              <a:t> </a:t>
            </a:r>
            <a:r>
              <a:rPr lang="en-US" sz="2000" dirty="0"/>
              <a:t>predicted </a:t>
            </a:r>
            <a:r>
              <a:rPr lang="en-US" sz="2000" dirty="0" smtClean="0"/>
              <a:t>self-consistently</a:t>
            </a:r>
          </a:p>
          <a:p>
            <a:r>
              <a:rPr lang="en-US" sz="2000" dirty="0" smtClean="0">
                <a:solidFill>
                  <a:srgbClr val="C00000"/>
                </a:solidFill>
              </a:rPr>
              <a:t>Improved ion heat transport, reduced W core peaking</a:t>
            </a:r>
          </a:p>
          <a:p>
            <a:endParaRPr lang="en-US" sz="2000" dirty="0"/>
          </a:p>
          <a:p>
            <a:endParaRPr lang="en-US" sz="2000" dirty="0" smtClean="0"/>
          </a:p>
        </p:txBody>
      </p:sp>
      <p:sp>
        <p:nvSpPr>
          <p:cNvPr id="9" name="ZoneTexte 8"/>
          <p:cNvSpPr txBox="1"/>
          <p:nvPr/>
        </p:nvSpPr>
        <p:spPr>
          <a:xfrm>
            <a:off x="487735" y="800391"/>
            <a:ext cx="49553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Integrated modelling of radiative experiments</a:t>
            </a:r>
            <a:endParaRPr lang="en-US" sz="2000" dirty="0">
              <a:solidFill>
                <a:srgbClr val="C00000"/>
              </a:solidFill>
            </a:endParaRPr>
          </a:p>
        </p:txBody>
      </p:sp>
      <p:grpSp>
        <p:nvGrpSpPr>
          <p:cNvPr id="16" name="Groupe 15"/>
          <p:cNvGrpSpPr/>
          <p:nvPr/>
        </p:nvGrpSpPr>
        <p:grpSpPr>
          <a:xfrm>
            <a:off x="8102989" y="4032528"/>
            <a:ext cx="3697585" cy="2743655"/>
            <a:chOff x="7881607" y="3243259"/>
            <a:chExt cx="3697585" cy="2743655"/>
          </a:xfrm>
        </p:grpSpPr>
        <p:grpSp>
          <p:nvGrpSpPr>
            <p:cNvPr id="3" name="Groupe 2"/>
            <p:cNvGrpSpPr/>
            <p:nvPr/>
          </p:nvGrpSpPr>
          <p:grpSpPr>
            <a:xfrm>
              <a:off x="7881607" y="3243259"/>
              <a:ext cx="3697585" cy="2743655"/>
              <a:chOff x="3425111" y="3512767"/>
              <a:chExt cx="3241667" cy="2406357"/>
            </a:xfrm>
          </p:grpSpPr>
          <p:pic>
            <p:nvPicPr>
              <p:cNvPr id="10" name="Image 9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425111" y="3512767"/>
                <a:ext cx="3241667" cy="2406357"/>
              </a:xfrm>
              <a:prstGeom prst="rect">
                <a:avLst/>
              </a:prstGeom>
            </p:spPr>
          </p:pic>
          <p:sp>
            <p:nvSpPr>
              <p:cNvPr id="12" name="Flèche vers le bas 11"/>
              <p:cNvSpPr/>
              <p:nvPr/>
            </p:nvSpPr>
            <p:spPr>
              <a:xfrm>
                <a:off x="5427046" y="4790248"/>
                <a:ext cx="107794" cy="118948"/>
              </a:xfrm>
              <a:prstGeom prst="downArrow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44000" tIns="108000" rIns="144000" bIns="144000" rtlCol="0" anchor="ctr">
                <a:spAutoFit/>
              </a:bodyPr>
              <a:lstStyle/>
              <a:p>
                <a:pPr algn="ctr"/>
                <a:endParaRPr lang="en-US" dirty="0" smtClean="0"/>
              </a:p>
            </p:txBody>
          </p:sp>
          <p:sp>
            <p:nvSpPr>
              <p:cNvPr id="13" name="ZoneTexte 12"/>
              <p:cNvSpPr txBox="1"/>
              <p:nvPr/>
            </p:nvSpPr>
            <p:spPr>
              <a:xfrm>
                <a:off x="5230755" y="4232035"/>
                <a:ext cx="739305" cy="4770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err="1" smtClean="0">
                    <a:latin typeface="Symbol" panose="05050102010706020507" pitchFamily="18" charset="2"/>
                  </a:rPr>
                  <a:t>c</a:t>
                </a:r>
                <a:r>
                  <a:rPr lang="en-US" b="1" baseline="-25000" dirty="0" err="1" smtClean="0"/>
                  <a:t>i,eff</a:t>
                </a:r>
                <a:endParaRPr lang="en-US" b="1" dirty="0"/>
              </a:p>
            </p:txBody>
          </p:sp>
          <p:sp>
            <p:nvSpPr>
              <p:cNvPr id="14" name="ZoneTexte 13"/>
              <p:cNvSpPr txBox="1"/>
              <p:nvPr/>
            </p:nvSpPr>
            <p:spPr>
              <a:xfrm>
                <a:off x="5269396" y="5214450"/>
                <a:ext cx="798617" cy="4770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err="1" smtClean="0">
                    <a:latin typeface="Symbol" panose="05050102010706020507" pitchFamily="18" charset="2"/>
                  </a:rPr>
                  <a:t>c</a:t>
                </a:r>
                <a:r>
                  <a:rPr lang="en-US" b="1" baseline="-25000" dirty="0" err="1"/>
                  <a:t>e</a:t>
                </a:r>
                <a:r>
                  <a:rPr lang="en-US" b="1" baseline="-25000" dirty="0" err="1" smtClean="0"/>
                  <a:t>,eff</a:t>
                </a:r>
                <a:endParaRPr lang="en-US" b="1" dirty="0"/>
              </a:p>
            </p:txBody>
          </p:sp>
        </p:grpSp>
        <p:sp>
          <p:nvSpPr>
            <p:cNvPr id="4" name="ZoneTexte 3"/>
            <p:cNvSpPr txBox="1"/>
            <p:nvPr/>
          </p:nvSpPr>
          <p:spPr>
            <a:xfrm>
              <a:off x="10481911" y="4966636"/>
              <a:ext cx="9765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With N2</a:t>
              </a:r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10355179" y="4272013"/>
              <a:ext cx="8961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00CC"/>
                  </a:solidFill>
                </a:rPr>
                <a:t>w/o N2</a:t>
              </a:r>
            </a:p>
          </p:txBody>
        </p:sp>
      </p:grp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7667" y="625643"/>
            <a:ext cx="4208033" cy="3541896"/>
          </a:xfrm>
          <a:prstGeom prst="rect">
            <a:avLst/>
          </a:prstGeom>
        </p:spPr>
      </p:pic>
      <p:sp>
        <p:nvSpPr>
          <p:cNvPr id="18" name="Flèche vers le bas 17"/>
          <p:cNvSpPr/>
          <p:nvPr/>
        </p:nvSpPr>
        <p:spPr>
          <a:xfrm>
            <a:off x="10317500" y="2128249"/>
            <a:ext cx="122954" cy="135621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en-US" dirty="0" smtClean="0"/>
          </a:p>
        </p:txBody>
      </p:sp>
      <p:sp>
        <p:nvSpPr>
          <p:cNvPr id="19" name="Flèche vers le bas 18"/>
          <p:cNvSpPr/>
          <p:nvPr/>
        </p:nvSpPr>
        <p:spPr>
          <a:xfrm>
            <a:off x="10171516" y="2607909"/>
            <a:ext cx="122954" cy="135621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en-US" dirty="0" smtClean="0"/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6994" y="664293"/>
            <a:ext cx="1409700" cy="485775"/>
          </a:xfrm>
          <a:prstGeom prst="rect">
            <a:avLst/>
          </a:prstGeom>
        </p:spPr>
      </p:pic>
      <p:sp>
        <p:nvSpPr>
          <p:cNvPr id="21" name="ZoneTexte 20"/>
          <p:cNvSpPr txBox="1"/>
          <p:nvPr/>
        </p:nvSpPr>
        <p:spPr>
          <a:xfrm>
            <a:off x="5771081" y="5928500"/>
            <a:ext cx="19018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[S. Shi TTF2023] </a:t>
            </a:r>
            <a:endParaRPr lang="en-US" sz="2000" dirty="0"/>
          </a:p>
        </p:txBody>
      </p:sp>
      <p:sp>
        <p:nvSpPr>
          <p:cNvPr id="17" name="ZoneTexte 16"/>
          <p:cNvSpPr txBox="1"/>
          <p:nvPr/>
        </p:nvSpPr>
        <p:spPr>
          <a:xfrm>
            <a:off x="5560931" y="3076230"/>
            <a:ext cx="2396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[D. Fajardo</a:t>
            </a:r>
            <a:r>
              <a:rPr lang="en-US" sz="2000" dirty="0"/>
              <a:t> </a:t>
            </a:r>
            <a:r>
              <a:rPr lang="en-US" sz="2000" dirty="0" smtClean="0"/>
              <a:t>TTF2023]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52158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rgbClr val="C00000"/>
                </a:solidFill>
              </a:rPr>
              <a:t>WP4-HFPS systematic </a:t>
            </a:r>
            <a:r>
              <a:rPr lang="en-US" dirty="0" smtClean="0">
                <a:solidFill>
                  <a:srgbClr val="C00000"/>
                </a:solidFill>
              </a:rPr>
              <a:t>validation, A. Ho</a:t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dirty="0" smtClean="0">
                <a:solidFill>
                  <a:srgbClr val="C00000"/>
                </a:solidFill>
              </a:rPr>
              <a:t>large scale simulation launching</a:t>
            </a:r>
            <a:endParaRPr lang="en-US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4275"/>
            <a:ext cx="7887357" cy="109708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54" y="1694793"/>
            <a:ext cx="7363903" cy="224675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353" y="3970685"/>
            <a:ext cx="8595986" cy="264491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3334" y="1686926"/>
            <a:ext cx="5201799" cy="2670483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08811" y="801691"/>
            <a:ext cx="1683870" cy="58263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691114" y="6420671"/>
            <a:ext cx="52394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7"/>
              </a:rPr>
              <a:t>https://github.com/duqtools/duqtools</a:t>
            </a:r>
            <a:r>
              <a:rPr lang="en-US" dirty="0"/>
              <a:t> (open-source)]</a:t>
            </a:r>
          </a:p>
        </p:txBody>
      </p:sp>
    </p:spTree>
    <p:extLst>
      <p:ext uri="{BB962C8B-B14F-4D97-AF65-F5344CB8AC3E}">
        <p14:creationId xmlns:p14="http://schemas.microsoft.com/office/powerpoint/2010/main" val="1626673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Integrated modelling landscape, preparing tokamak operation</a:t>
            </a:r>
            <a:endParaRPr lang="en-US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8785610"/>
              </p:ext>
            </p:extLst>
          </p:nvPr>
        </p:nvGraphicFramePr>
        <p:xfrm>
          <a:off x="785092" y="2131842"/>
          <a:ext cx="10621819" cy="36923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4611">
                  <a:extLst>
                    <a:ext uri="{9D8B030D-6E8A-4147-A177-3AD203B41FA5}">
                      <a16:colId xmlns:a16="http://schemas.microsoft.com/office/drawing/2014/main" val="1889637288"/>
                    </a:ext>
                  </a:extLst>
                </a:gridCol>
                <a:gridCol w="1748195">
                  <a:extLst>
                    <a:ext uri="{9D8B030D-6E8A-4147-A177-3AD203B41FA5}">
                      <a16:colId xmlns:a16="http://schemas.microsoft.com/office/drawing/2014/main" val="3741619723"/>
                    </a:ext>
                  </a:extLst>
                </a:gridCol>
                <a:gridCol w="1247803">
                  <a:extLst>
                    <a:ext uri="{9D8B030D-6E8A-4147-A177-3AD203B41FA5}">
                      <a16:colId xmlns:a16="http://schemas.microsoft.com/office/drawing/2014/main" val="688410711"/>
                    </a:ext>
                  </a:extLst>
                </a:gridCol>
                <a:gridCol w="1247803">
                  <a:extLst>
                    <a:ext uri="{9D8B030D-6E8A-4147-A177-3AD203B41FA5}">
                      <a16:colId xmlns:a16="http://schemas.microsoft.com/office/drawing/2014/main" val="3371295585"/>
                    </a:ext>
                  </a:extLst>
                </a:gridCol>
                <a:gridCol w="1247803">
                  <a:extLst>
                    <a:ext uri="{9D8B030D-6E8A-4147-A177-3AD203B41FA5}">
                      <a16:colId xmlns:a16="http://schemas.microsoft.com/office/drawing/2014/main" val="3019614762"/>
                    </a:ext>
                  </a:extLst>
                </a:gridCol>
                <a:gridCol w="2495604">
                  <a:extLst>
                    <a:ext uri="{9D8B030D-6E8A-4147-A177-3AD203B41FA5}">
                      <a16:colId xmlns:a16="http://schemas.microsoft.com/office/drawing/2014/main" val="1737610569"/>
                    </a:ext>
                  </a:extLst>
                </a:gridCol>
              </a:tblGrid>
              <a:tr h="1150896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C00000"/>
                          </a:solidFill>
                        </a:rPr>
                        <a:t>Physics understanding</a:t>
                      </a:r>
                      <a:endParaRPr lang="en-US" sz="20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C00000"/>
                          </a:solidFill>
                        </a:rPr>
                        <a:t>Prepare (ITER) operation</a:t>
                      </a:r>
                      <a:endParaRPr lang="en-US" sz="20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Design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future devices (DEMO)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3482308"/>
                  </a:ext>
                </a:extLst>
              </a:tr>
              <a:tr h="1150896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en-US" sz="2000" b="0" baseline="30000" dirty="0" smtClean="0">
                          <a:solidFill>
                            <a:schemeClr val="tx1"/>
                          </a:solidFill>
                        </a:rPr>
                        <a:t>st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 principle codes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C00000"/>
                          </a:solidFill>
                        </a:rPr>
                        <a:t>High Fidelity Pulse</a:t>
                      </a:r>
                      <a:r>
                        <a:rPr lang="en-US" sz="2000" b="0" baseline="0" dirty="0" smtClean="0">
                          <a:solidFill>
                            <a:srgbClr val="C00000"/>
                          </a:solidFill>
                        </a:rPr>
                        <a:t> Simulators</a:t>
                      </a:r>
                      <a:endParaRPr lang="en-US" sz="2000" b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C00000"/>
                          </a:solidFill>
                        </a:rPr>
                        <a:t>Pulse Design Tools</a:t>
                      </a:r>
                      <a:endParaRPr lang="en-US" sz="2000" b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System codes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8150165"/>
                  </a:ext>
                </a:extLst>
              </a:tr>
              <a:tr h="1390535">
                <a:tc gridSpan="5">
                  <a:txBody>
                    <a:bodyPr/>
                    <a:lstStyle/>
                    <a:p>
                      <a:pPr algn="ctr"/>
                      <a:endParaRPr lang="en-US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2000" dirty="0" smtClean="0">
                          <a:solidFill>
                            <a:srgbClr val="C00000"/>
                          </a:solidFill>
                        </a:rPr>
                        <a:t>Validation against</a:t>
                      </a:r>
                      <a:r>
                        <a:rPr lang="en-US" sz="2000" baseline="0" dirty="0" smtClean="0">
                          <a:solidFill>
                            <a:srgbClr val="C00000"/>
                          </a:solidFill>
                        </a:rPr>
                        <a:t> measurements</a:t>
                      </a:r>
                    </a:p>
                    <a:p>
                      <a:pPr algn="ctr"/>
                      <a:endParaRPr lang="en-US" sz="200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1200915"/>
                  </a:ext>
                </a:extLst>
              </a:tr>
            </a:tbl>
          </a:graphicData>
        </a:graphic>
      </p:graphicFrame>
      <p:sp>
        <p:nvSpPr>
          <p:cNvPr id="10" name="Double flèche horizontale 9"/>
          <p:cNvSpPr/>
          <p:nvPr/>
        </p:nvSpPr>
        <p:spPr>
          <a:xfrm>
            <a:off x="8321039" y="3804070"/>
            <a:ext cx="1216152" cy="484632"/>
          </a:xfrm>
          <a:prstGeom prst="leftRightArrow">
            <a:avLst/>
          </a:prstGeom>
          <a:solidFill>
            <a:schemeClr val="tx2">
              <a:alpha val="58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1" name="Double flèche horizontale 10"/>
          <p:cNvSpPr/>
          <p:nvPr/>
        </p:nvSpPr>
        <p:spPr>
          <a:xfrm rot="5400000">
            <a:off x="1473247" y="4279939"/>
            <a:ext cx="1216152" cy="484632"/>
          </a:xfrm>
          <a:prstGeom prst="leftRightArrow">
            <a:avLst/>
          </a:prstGeom>
          <a:solidFill>
            <a:schemeClr val="tx2">
              <a:alpha val="58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2" name="Double flèche horizontale 11"/>
          <p:cNvSpPr/>
          <p:nvPr/>
        </p:nvSpPr>
        <p:spPr>
          <a:xfrm rot="5400000">
            <a:off x="7204022" y="4294861"/>
            <a:ext cx="1216152" cy="484632"/>
          </a:xfrm>
          <a:prstGeom prst="leftRightArrow">
            <a:avLst/>
          </a:prstGeom>
          <a:solidFill>
            <a:srgbClr val="C00000">
              <a:alpha val="58000"/>
            </a:srgb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2484581" y="905163"/>
            <a:ext cx="4970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Model integration, longer plasma time frames</a:t>
            </a:r>
          </a:p>
          <a:p>
            <a:r>
              <a:rPr lang="en-US" sz="2000" dirty="0">
                <a:solidFill>
                  <a:srgbClr val="C00000"/>
                </a:solidFill>
              </a:rPr>
              <a:t>R</a:t>
            </a:r>
            <a:r>
              <a:rPr lang="en-US" sz="2000" dirty="0" smtClean="0">
                <a:solidFill>
                  <a:srgbClr val="C00000"/>
                </a:solidFill>
              </a:rPr>
              <a:t>equires faster yes accurate physics models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14" name="Flèche droite 13"/>
          <p:cNvSpPr/>
          <p:nvPr/>
        </p:nvSpPr>
        <p:spPr>
          <a:xfrm>
            <a:off x="2299855" y="1662547"/>
            <a:ext cx="5624946" cy="2216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uble flèche horizontale 14"/>
          <p:cNvSpPr/>
          <p:nvPr/>
        </p:nvSpPr>
        <p:spPr>
          <a:xfrm>
            <a:off x="2842660" y="3706213"/>
            <a:ext cx="1216152" cy="484632"/>
          </a:xfrm>
          <a:prstGeom prst="leftRightArrow">
            <a:avLst/>
          </a:prstGeom>
          <a:solidFill>
            <a:srgbClr val="C00000">
              <a:alpha val="58000"/>
            </a:srgb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6" name="Double flèche horizontale 15"/>
          <p:cNvSpPr/>
          <p:nvPr/>
        </p:nvSpPr>
        <p:spPr>
          <a:xfrm>
            <a:off x="5710989" y="3677338"/>
            <a:ext cx="1216152" cy="484632"/>
          </a:xfrm>
          <a:prstGeom prst="leftRightArrow">
            <a:avLst/>
          </a:prstGeom>
          <a:solidFill>
            <a:srgbClr val="C00000">
              <a:alpha val="58000"/>
            </a:srgb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7" name="Double flèche horizontale 16"/>
          <p:cNvSpPr/>
          <p:nvPr/>
        </p:nvSpPr>
        <p:spPr>
          <a:xfrm rot="5400000">
            <a:off x="4295978" y="4294422"/>
            <a:ext cx="1216152" cy="484632"/>
          </a:xfrm>
          <a:prstGeom prst="leftRightArrow">
            <a:avLst/>
          </a:prstGeom>
          <a:solidFill>
            <a:srgbClr val="C00000">
              <a:alpha val="58000"/>
            </a:srgb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794325" y="6022595"/>
            <a:ext cx="8521564" cy="70788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The focus of the TSVV11 activity is on the physics understanding and validation</a:t>
            </a:r>
          </a:p>
          <a:p>
            <a:r>
              <a:rPr lang="en-US" sz="2000" dirty="0" smtClean="0">
                <a:solidFill>
                  <a:srgbClr val="C00000"/>
                </a:solidFill>
              </a:rPr>
              <a:t>7ppy HFPS, 2-4 </a:t>
            </a:r>
            <a:r>
              <a:rPr lang="en-US" sz="2000" dirty="0" err="1" smtClean="0">
                <a:solidFill>
                  <a:srgbClr val="C00000"/>
                </a:solidFill>
              </a:rPr>
              <a:t>ppy</a:t>
            </a:r>
            <a:r>
              <a:rPr lang="en-US" sz="2000" dirty="0" smtClean="0">
                <a:solidFill>
                  <a:srgbClr val="C00000"/>
                </a:solidFill>
              </a:rPr>
              <a:t> PDT, 3 </a:t>
            </a:r>
            <a:r>
              <a:rPr lang="en-US" sz="2000" dirty="0" err="1" smtClean="0">
                <a:solidFill>
                  <a:srgbClr val="C00000"/>
                </a:solidFill>
              </a:rPr>
              <a:t>ppy</a:t>
            </a:r>
            <a:r>
              <a:rPr lang="en-US" sz="2000" dirty="0" smtClean="0">
                <a:solidFill>
                  <a:srgbClr val="C00000"/>
                </a:solidFill>
              </a:rPr>
              <a:t> ACH</a:t>
            </a:r>
            <a:endParaRPr lang="en-US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05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3087640"/>
            <a:ext cx="10515600" cy="345754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13351" y="962952"/>
            <a:ext cx="61613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/>
              <a:t>JET extraction </a:t>
            </a:r>
            <a:r>
              <a:rPr lang="en-US" sz="2000" b="1" dirty="0"/>
              <a:t>routine</a:t>
            </a:r>
            <a:r>
              <a:rPr lang="en-US" sz="2000" dirty="0"/>
              <a:t>, EX2GK </a:t>
            </a:r>
            <a:r>
              <a:rPr lang="en-US" sz="2000" dirty="0" smtClean="0"/>
              <a:t>[A. Ho NF2019], </a:t>
            </a:r>
            <a:r>
              <a:rPr lang="en-US" sz="2000" dirty="0"/>
              <a:t>generates IMAS </a:t>
            </a:r>
            <a:r>
              <a:rPr lang="en-US" sz="2000" dirty="0" smtClean="0"/>
              <a:t>data structure for HFPS initial/boundary conditions </a:t>
            </a:r>
            <a:r>
              <a:rPr lang="en-US" sz="2000" b="1" dirty="0" smtClean="0"/>
              <a:t>w/o manual adjustments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5721 plateaus </a:t>
            </a:r>
            <a:r>
              <a:rPr lang="en-US" sz="2000" dirty="0"/>
              <a:t>(500 </a:t>
            </a:r>
            <a:r>
              <a:rPr lang="en-US" sz="2000" dirty="0" err="1"/>
              <a:t>ms</a:t>
            </a:r>
            <a:r>
              <a:rPr lang="en-US" sz="2000" dirty="0"/>
              <a:t> width</a:t>
            </a:r>
            <a:r>
              <a:rPr lang="en-US" sz="2000" dirty="0" smtClean="0"/>
              <a:t>) prepared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/>
              <a:t>Automatically launched 5721 HFPS runs </a:t>
            </a:r>
            <a:r>
              <a:rPr lang="en-US" sz="2000" dirty="0" smtClean="0"/>
              <a:t>nothing predicted here ‘just’ sanity check</a:t>
            </a:r>
            <a:endParaRPr lang="en-US" sz="20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0F42DC-C925-4A60-A380-93FB940A8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rgbClr val="C00000"/>
                </a:solidFill>
              </a:rPr>
              <a:t>WP4-HFPS systematic validation, A. </a:t>
            </a:r>
            <a:r>
              <a:rPr lang="en-US" dirty="0" smtClean="0">
                <a:solidFill>
                  <a:srgbClr val="C00000"/>
                </a:solidFill>
              </a:rPr>
              <a:t>Ho</a:t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dirty="0" smtClean="0">
                <a:solidFill>
                  <a:srgbClr val="C00000"/>
                </a:solidFill>
              </a:rPr>
              <a:t>1</a:t>
            </a:r>
            <a:r>
              <a:rPr lang="en-US" baseline="30000" dirty="0" smtClean="0">
                <a:solidFill>
                  <a:srgbClr val="C00000"/>
                </a:solidFill>
              </a:rPr>
              <a:t>st</a:t>
            </a:r>
            <a:r>
              <a:rPr lang="en-US" dirty="0" smtClean="0">
                <a:solidFill>
                  <a:srgbClr val="C00000"/>
                </a:solidFill>
              </a:rPr>
              <a:t> results</a:t>
            </a:r>
            <a:endParaRPr lang="nl-NL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FB5855-B16B-4CDF-BDA0-A577B1EEE52D}"/>
              </a:ext>
            </a:extLst>
          </p:cNvPr>
          <p:cNvSpPr txBox="1"/>
          <p:nvPr/>
        </p:nvSpPr>
        <p:spPr>
          <a:xfrm>
            <a:off x="136358" y="4065765"/>
            <a:ext cx="156410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JINTRAC </a:t>
            </a:r>
            <a:r>
              <a:rPr lang="en-US" dirty="0" err="1" smtClean="0"/>
              <a:t>version:JINTRAC-IMAS</a:t>
            </a:r>
            <a:r>
              <a:rPr lang="en-US" dirty="0"/>
              <a:t>, g2fjc / v230123, IMAS 3.37.0 (run on Gateway)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9773" y="848318"/>
            <a:ext cx="5412037" cy="1674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04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>
                <a:solidFill>
                  <a:srgbClr val="C00000"/>
                </a:solidFill>
              </a:rPr>
              <a:t>Large scale validation requires:</a:t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dirty="0" smtClean="0">
                <a:solidFill>
                  <a:srgbClr val="C00000"/>
                </a:solidFill>
              </a:rPr>
              <a:t>access to experimental data and simulation database</a:t>
            </a:r>
            <a:endParaRPr lang="en-US" dirty="0">
              <a:solidFill>
                <a:srgbClr val="C00000"/>
              </a:solidFill>
            </a:endParaRPr>
          </a:p>
        </p:txBody>
      </p:sp>
      <p:grpSp>
        <p:nvGrpSpPr>
          <p:cNvPr id="10" name="Groupe 9"/>
          <p:cNvGrpSpPr/>
          <p:nvPr/>
        </p:nvGrpSpPr>
        <p:grpSpPr>
          <a:xfrm>
            <a:off x="199361" y="1095779"/>
            <a:ext cx="5924348" cy="4128734"/>
            <a:chOff x="6265123" y="3597855"/>
            <a:chExt cx="5852475" cy="3094181"/>
          </a:xfrm>
        </p:grpSpPr>
        <p:pic>
          <p:nvPicPr>
            <p:cNvPr id="13" name="Image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367127" y="4202544"/>
              <a:ext cx="2533537" cy="2049787"/>
            </a:xfrm>
            <a:prstGeom prst="rect">
              <a:avLst/>
            </a:prstGeom>
          </p:spPr>
        </p:pic>
        <p:pic>
          <p:nvPicPr>
            <p:cNvPr id="14" name="Image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02604" y="3697273"/>
              <a:ext cx="1335325" cy="831046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8920091" y="3680384"/>
              <a:ext cx="3197507" cy="28370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C00000"/>
                  </a:solidFill>
                </a:rPr>
                <a:t>Experimental data access</a:t>
              </a:r>
              <a:r>
                <a:rPr lang="en-US" sz="2000" dirty="0"/>
                <a:t>:</a:t>
              </a:r>
            </a:p>
            <a:p>
              <a:r>
                <a:rPr lang="en-US" sz="2000" dirty="0"/>
                <a:t>4 scenarios proposed </a:t>
              </a:r>
            </a:p>
            <a:p>
              <a:r>
                <a:rPr lang="en-US" sz="2000" dirty="0"/>
                <a:t>A : Share physics metadata within the community (central catalogue)</a:t>
              </a:r>
            </a:p>
            <a:p>
              <a:r>
                <a:rPr lang="en-US" sz="2000" dirty="0">
                  <a:solidFill>
                    <a:srgbClr val="0000FF"/>
                  </a:solidFill>
                </a:rPr>
                <a:t>B : Central access point for full data of all EU experiments</a:t>
              </a:r>
            </a:p>
            <a:p>
              <a:r>
                <a:rPr lang="en-US" sz="2000" dirty="0"/>
                <a:t>C : Add PIDs, links to publications + provenance</a:t>
              </a:r>
            </a:p>
            <a:p>
              <a:r>
                <a:rPr lang="en-US" sz="2000" dirty="0"/>
                <a:t>D : Opening data to the general public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265123" y="3597855"/>
              <a:ext cx="5837381" cy="309418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e 11"/>
          <p:cNvGrpSpPr/>
          <p:nvPr/>
        </p:nvGrpSpPr>
        <p:grpSpPr>
          <a:xfrm>
            <a:off x="6345383" y="1086781"/>
            <a:ext cx="5615708" cy="4122528"/>
            <a:chOff x="212437" y="3666836"/>
            <a:chExt cx="5837381" cy="3094181"/>
          </a:xfrm>
        </p:grpSpPr>
        <p:sp>
          <p:nvSpPr>
            <p:cNvPr id="23" name="Rectangle 22"/>
            <p:cNvSpPr/>
            <p:nvPr/>
          </p:nvSpPr>
          <p:spPr>
            <a:xfrm>
              <a:off x="323174" y="3775315"/>
              <a:ext cx="5551055" cy="12243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C00000"/>
                  </a:solidFill>
                </a:rPr>
                <a:t>Simulation database </a:t>
              </a:r>
              <a:r>
                <a:rPr lang="en-US" sz="2000" dirty="0"/>
                <a:t>on Gateway available: </a:t>
              </a:r>
              <a:r>
                <a:rPr lang="en-US" sz="2000" dirty="0" err="1"/>
                <a:t>simDB</a:t>
              </a:r>
              <a:r>
                <a:rPr lang="en-US" sz="2000" dirty="0"/>
                <a:t> (also used by ITER) </a:t>
              </a:r>
            </a:p>
            <a:p>
              <a:r>
                <a:rPr lang="en-US" sz="2000" dirty="0" smtClean="0">
                  <a:solidFill>
                    <a:srgbClr val="0000FF"/>
                  </a:solidFill>
                </a:rPr>
                <a:t>Requires </a:t>
              </a:r>
              <a:r>
                <a:rPr lang="en-US" sz="2000" b="1" dirty="0">
                  <a:solidFill>
                    <a:srgbClr val="0000FF"/>
                  </a:solidFill>
                </a:rPr>
                <a:t>software and hardware support</a:t>
              </a:r>
              <a:r>
                <a:rPr lang="en-US" sz="2000" dirty="0"/>
                <a:t>: Long Term Storage Facility see Gateway expert group 07/21 recommendation #6</a:t>
              </a:r>
            </a:p>
          </p:txBody>
        </p:sp>
        <p:pic>
          <p:nvPicPr>
            <p:cNvPr id="24" name="Image 2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54243" y="5060935"/>
              <a:ext cx="2807994" cy="1363293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>
            <a:xfrm>
              <a:off x="212437" y="3666836"/>
              <a:ext cx="5837381" cy="309418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50965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the achievements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/>
            <a:r>
              <a:rPr lang="en-US" b="1" dirty="0"/>
              <a:t>Integrated modelling EUROfusion community has a well organized framework </a:t>
            </a:r>
            <a:r>
              <a:rPr lang="en-US" dirty="0"/>
              <a:t>(wiki, meetings, slack) to share results, exchange good practice, train new </a:t>
            </a:r>
            <a:r>
              <a:rPr lang="en-US" dirty="0" smtClean="0"/>
              <a:t>users</a:t>
            </a:r>
          </a:p>
          <a:p>
            <a:pPr marL="342900" indent="-342900"/>
            <a:endParaRPr lang="en-US" dirty="0"/>
          </a:p>
          <a:p>
            <a:pPr marL="342900" indent="-342900"/>
            <a:r>
              <a:rPr lang="en-US" b="1" dirty="0"/>
              <a:t>HFPS available on the Gateway </a:t>
            </a:r>
            <a:r>
              <a:rPr lang="en-US" dirty="0"/>
              <a:t>to all, is running from </a:t>
            </a:r>
            <a:r>
              <a:rPr lang="en-US" b="1" dirty="0"/>
              <a:t>AUG, JET, TCV and WEST IMAS data </a:t>
            </a:r>
            <a:r>
              <a:rPr lang="en-US" dirty="0" smtClean="0"/>
              <a:t>input, with a simulation database in place</a:t>
            </a:r>
            <a:endParaRPr lang="en-US" dirty="0"/>
          </a:p>
          <a:p>
            <a:pPr marL="342900" indent="-342900"/>
            <a:endParaRPr lang="en-US" b="1" dirty="0" smtClean="0"/>
          </a:p>
          <a:p>
            <a:pPr marL="342900" indent="-342900"/>
            <a:r>
              <a:rPr lang="en-US" b="1" dirty="0" smtClean="0"/>
              <a:t>Physics </a:t>
            </a:r>
            <a:r>
              <a:rPr lang="en-US" b="1" dirty="0"/>
              <a:t>module validation </a:t>
            </a:r>
            <a:r>
              <a:rPr lang="en-US" dirty="0"/>
              <a:t>(</a:t>
            </a:r>
            <a:r>
              <a:rPr lang="en-US" dirty="0" err="1"/>
              <a:t>turb</a:t>
            </a:r>
            <a:r>
              <a:rPr lang="en-US" dirty="0"/>
              <a:t>. in ramp up, impurity) through int. modelling </a:t>
            </a:r>
            <a:r>
              <a:rPr lang="en-US" dirty="0" smtClean="0"/>
              <a:t>on-going on physics driven integrated modelling works</a:t>
            </a:r>
            <a:endParaRPr lang="en-US" dirty="0"/>
          </a:p>
          <a:p>
            <a:pPr marL="342900" indent="-342900"/>
            <a:endParaRPr lang="en-US" b="1" dirty="0" smtClean="0"/>
          </a:p>
          <a:p>
            <a:pPr marL="342900" indent="-342900"/>
            <a:r>
              <a:rPr lang="en-US" b="1" dirty="0" smtClean="0"/>
              <a:t>Large </a:t>
            </a:r>
            <a:r>
              <a:rPr lang="en-US" b="1" dirty="0"/>
              <a:t>scale validation tools in production</a:t>
            </a:r>
          </a:p>
          <a:p>
            <a:pPr marL="342900" indent="-342900"/>
            <a:endParaRPr lang="en-GB" b="1" dirty="0" smtClean="0"/>
          </a:p>
          <a:p>
            <a:pPr marL="342900" indent="-342900"/>
            <a:r>
              <a:rPr lang="en-GB" b="1" dirty="0" smtClean="0"/>
              <a:t>Gained </a:t>
            </a:r>
            <a:r>
              <a:rPr lang="en-GB" b="1" dirty="0"/>
              <a:t>momentum to agree on standards for IMAS python workflows/tools </a:t>
            </a:r>
            <a:r>
              <a:rPr lang="en-GB" dirty="0"/>
              <a:t>btw existing transport codes, </a:t>
            </a:r>
            <a:r>
              <a:rPr lang="en-GB" dirty="0" smtClean="0"/>
              <a:t>with ITER </a:t>
            </a:r>
            <a:r>
              <a:rPr lang="en-GB" dirty="0"/>
              <a:t>Org</a:t>
            </a:r>
            <a:r>
              <a:rPr lang="en-GB" dirty="0" smtClean="0"/>
              <a:t>., and hope for converging also with for </a:t>
            </a:r>
            <a:r>
              <a:rPr lang="en-GB" dirty="0"/>
              <a:t>e.g. MOSAIC at CFS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851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TSVV11 and IO interactions past &amp; present</a:t>
            </a:r>
          </a:p>
          <a:p>
            <a:r>
              <a:rPr lang="en-US" dirty="0" smtClean="0"/>
              <a:t>High fidelity pulse simulators (since April 2021)</a:t>
            </a:r>
          </a:p>
          <a:p>
            <a:pPr lvl="1"/>
            <a:r>
              <a:rPr lang="en-US" dirty="0" smtClean="0"/>
              <a:t>Platform development progress and strategy</a:t>
            </a:r>
          </a:p>
          <a:p>
            <a:pPr lvl="1"/>
            <a:r>
              <a:rPr lang="en-US" dirty="0" smtClean="0"/>
              <a:t>Physics driven validation </a:t>
            </a:r>
          </a:p>
          <a:p>
            <a:pPr lvl="1"/>
            <a:r>
              <a:rPr lang="en-US" dirty="0" smtClean="0"/>
              <a:t>Large scale validation</a:t>
            </a:r>
          </a:p>
          <a:p>
            <a:r>
              <a:rPr lang="en-US" dirty="0" smtClean="0"/>
              <a:t>Pulse Design Tools (Since Sept 2023) </a:t>
            </a:r>
          </a:p>
          <a:p>
            <a:pPr lvl="1"/>
            <a:r>
              <a:rPr lang="en-US" dirty="0" smtClean="0"/>
              <a:t>Strategy 2024-2025</a:t>
            </a:r>
          </a:p>
          <a:p>
            <a:r>
              <a:rPr lang="en-US" dirty="0" smtClean="0"/>
              <a:t>TSVV11 and IO interaction future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091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TSVV11 and IO interactions past &amp; </a:t>
            </a:r>
            <a:r>
              <a:rPr lang="en-US" dirty="0" smtClean="0"/>
              <a:t>present</a:t>
            </a:r>
            <a:endParaRPr lang="en-US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6780"/>
            <a:ext cx="4590885" cy="3060591"/>
          </a:xfrm>
        </p:spPr>
      </p:pic>
      <p:sp>
        <p:nvSpPr>
          <p:cNvPr id="5" name="ZoneTexte 4"/>
          <p:cNvSpPr txBox="1"/>
          <p:nvPr/>
        </p:nvSpPr>
        <p:spPr>
          <a:xfrm>
            <a:off x="145361" y="699534"/>
            <a:ext cx="4190121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2</a:t>
            </a:r>
            <a:r>
              <a:rPr lang="en-US" b="1" baseline="30000" dirty="0" smtClean="0"/>
              <a:t>nd</a:t>
            </a:r>
            <a:r>
              <a:rPr lang="en-US" b="1" dirty="0" smtClean="0"/>
              <a:t> in person TSVV11 meeting</a:t>
            </a:r>
          </a:p>
          <a:p>
            <a:pPr algn="ctr"/>
            <a:r>
              <a:rPr lang="en-US" b="1" dirty="0" smtClean="0"/>
              <a:t>37 </a:t>
            </a:r>
            <a:r>
              <a:rPr lang="en-US" b="1" dirty="0"/>
              <a:t>persons meeting </a:t>
            </a:r>
            <a:r>
              <a:rPr lang="en-US" b="1" dirty="0" smtClean="0"/>
              <a:t>on-site, Eindhoven NL</a:t>
            </a:r>
          </a:p>
          <a:p>
            <a:pPr algn="ctr"/>
            <a:r>
              <a:rPr lang="en-US" b="1" dirty="0" smtClean="0"/>
              <a:t>20-24 March 2023 </a:t>
            </a:r>
            <a:endParaRPr lang="en-US" dirty="0"/>
          </a:p>
        </p:txBody>
      </p:sp>
      <p:sp>
        <p:nvSpPr>
          <p:cNvPr id="6" name="Ellipse 5"/>
          <p:cNvSpPr/>
          <p:nvPr/>
        </p:nvSpPr>
        <p:spPr>
          <a:xfrm>
            <a:off x="2991853" y="1756611"/>
            <a:ext cx="240631" cy="272716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Ellipse 6"/>
          <p:cNvSpPr/>
          <p:nvPr/>
        </p:nvSpPr>
        <p:spPr>
          <a:xfrm>
            <a:off x="3561347" y="1876927"/>
            <a:ext cx="240631" cy="272716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llipse 7"/>
          <p:cNvSpPr/>
          <p:nvPr/>
        </p:nvSpPr>
        <p:spPr>
          <a:xfrm>
            <a:off x="609599" y="1949116"/>
            <a:ext cx="240631" cy="272716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03557"/>
            <a:ext cx="4577959" cy="218493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3803667"/>
            <a:ext cx="44917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3</a:t>
            </a:r>
            <a:r>
              <a:rPr lang="en-US" b="1" baseline="30000" dirty="0"/>
              <a:t>rd</a:t>
            </a:r>
            <a:r>
              <a:rPr lang="en-US" b="1" dirty="0"/>
              <a:t> in person TSVV11 meeting, Jan </a:t>
            </a:r>
            <a:r>
              <a:rPr lang="en-US" b="1" dirty="0" smtClean="0"/>
              <a:t>22-26 2024, </a:t>
            </a:r>
            <a:r>
              <a:rPr lang="en-US" b="1" dirty="0"/>
              <a:t>At ITER, &gt; 50 participants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5975685" y="1082842"/>
            <a:ext cx="573505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Every month, touch base informal meeting</a:t>
            </a:r>
          </a:p>
          <a:p>
            <a:endParaRPr lang="en-US" dirty="0"/>
          </a:p>
          <a:p>
            <a:r>
              <a:rPr lang="en-US" dirty="0" smtClean="0"/>
              <a:t>TSVV11: </a:t>
            </a:r>
          </a:p>
          <a:p>
            <a:r>
              <a:rPr lang="en-US" dirty="0" smtClean="0"/>
              <a:t>HFPS: C. Bourdelle, F.J. </a:t>
            </a:r>
            <a:r>
              <a:rPr lang="en-US" dirty="0" err="1" smtClean="0"/>
              <a:t>Casson</a:t>
            </a:r>
            <a:r>
              <a:rPr lang="en-US" dirty="0" smtClean="0"/>
              <a:t> </a:t>
            </a:r>
            <a:r>
              <a:rPr lang="en-US" i="1" dirty="0" smtClean="0"/>
              <a:t>J. Citrin A. Ho </a:t>
            </a:r>
          </a:p>
          <a:p>
            <a:r>
              <a:rPr lang="en-US" i="1" dirty="0" smtClean="0"/>
              <a:t>PDT: </a:t>
            </a:r>
            <a:r>
              <a:rPr lang="en-US" dirty="0" smtClean="0"/>
              <a:t>M. Siccinio</a:t>
            </a:r>
          </a:p>
          <a:p>
            <a:endParaRPr lang="en-US" dirty="0"/>
          </a:p>
          <a:p>
            <a:r>
              <a:rPr lang="en-US" dirty="0" smtClean="0"/>
              <a:t>ITER: </a:t>
            </a:r>
          </a:p>
          <a:p>
            <a:r>
              <a:rPr lang="en-US" dirty="0" smtClean="0"/>
              <a:t>S. Pinches, O. Hoenen, M. Schneider, H-T Kim, F. Koechl, A. Polevoi, F. Poli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Goal: update on development strategy of HFPS/PDT, maximize synergy, TSVV11=validation of HFPS+PDT on EU tokamaks to optimize ITER operation</a:t>
            </a:r>
          </a:p>
        </p:txBody>
      </p:sp>
    </p:spTree>
    <p:extLst>
      <p:ext uri="{BB962C8B-B14F-4D97-AF65-F5344CB8AC3E}">
        <p14:creationId xmlns:p14="http://schemas.microsoft.com/office/powerpoint/2010/main" val="2431136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WP1: Integrating Modelling Workflow orchestration and module coupling </a:t>
            </a:r>
            <a:r>
              <a:rPr lang="en-US" dirty="0" smtClean="0"/>
              <a:t>framework, coordinator: F. J. </a:t>
            </a:r>
            <a:r>
              <a:rPr lang="en-US" dirty="0" err="1" smtClean="0"/>
              <a:t>Casson</a:t>
            </a:r>
            <a:endParaRPr lang="en-US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437" y="869279"/>
            <a:ext cx="10120563" cy="5766367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80736" y="1066800"/>
            <a:ext cx="141972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Maximize synergy HFPS-ASTRA-ETS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Support benchmarks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Expected to be very </a:t>
            </a:r>
            <a:r>
              <a:rPr lang="en-US" dirty="0" err="1" smtClean="0"/>
              <a:t>usuful</a:t>
            </a:r>
            <a:r>
              <a:rPr lang="en-US" dirty="0" smtClean="0"/>
              <a:t> for ITER High Fidelity modelling tools benchmark, </a:t>
            </a:r>
            <a:r>
              <a:rPr lang="en-US" dirty="0" err="1" smtClean="0"/>
              <a:t>devt</a:t>
            </a:r>
            <a:endParaRPr lang="en-US" dirty="0"/>
          </a:p>
        </p:txBody>
      </p:sp>
      <p:sp>
        <p:nvSpPr>
          <p:cNvPr id="7" name="ZoneTexte 6"/>
          <p:cNvSpPr txBox="1"/>
          <p:nvPr/>
        </p:nvSpPr>
        <p:spPr>
          <a:xfrm rot="20214657">
            <a:off x="5890828" y="914399"/>
            <a:ext cx="2568780" cy="36933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Tbc. On-going finalization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 rot="20214657">
            <a:off x="9371965" y="657726"/>
            <a:ext cx="2568780" cy="36933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Tbc. On-going finalization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411453" y="2181726"/>
            <a:ext cx="2189747" cy="216569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128085" y="3328738"/>
            <a:ext cx="2622883" cy="216568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128085" y="4684296"/>
            <a:ext cx="2622883" cy="216568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112043" y="6264443"/>
            <a:ext cx="2622883" cy="216568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9817769" y="2430379"/>
            <a:ext cx="2189747" cy="216569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9809748" y="4539916"/>
            <a:ext cx="2189747" cy="216569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729664" y="5574631"/>
            <a:ext cx="2919662" cy="24063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164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WP2: key physics modules </a:t>
            </a:r>
            <a:r>
              <a:rPr lang="en-US" dirty="0" smtClean="0"/>
              <a:t>validation, coordinator Clarisse Bourdelle</a:t>
            </a:r>
            <a:endParaRPr lang="en-US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1204" y="745959"/>
            <a:ext cx="2526248" cy="6026567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5382" y="790325"/>
            <a:ext cx="2511697" cy="164807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7447" y="762001"/>
            <a:ext cx="2551785" cy="5652084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3572" y="2605087"/>
            <a:ext cx="1885950" cy="4086225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33224" y="753980"/>
            <a:ext cx="2717513" cy="436144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04485" y="882315"/>
            <a:ext cx="2578450" cy="235117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42898" y="890838"/>
            <a:ext cx="2720602" cy="20804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8454191" y="4459705"/>
            <a:ext cx="1941094" cy="216569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8502317" y="1941095"/>
            <a:ext cx="2326104" cy="409073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312696" y="3312695"/>
            <a:ext cx="2109535" cy="176464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879433" y="1556083"/>
            <a:ext cx="2277978" cy="368969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8622633" y="2671011"/>
            <a:ext cx="2109535" cy="176464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320717" y="4957011"/>
            <a:ext cx="2109535" cy="176464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55881" y="2735680"/>
            <a:ext cx="2145381" cy="180517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6128085" y="5927558"/>
            <a:ext cx="1852862" cy="50532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128084" y="4162925"/>
            <a:ext cx="1860883" cy="633663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0012" y="4844715"/>
            <a:ext cx="2799663" cy="1332498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2374" y="826670"/>
            <a:ext cx="2971800" cy="2686050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4179469"/>
            <a:ext cx="3095625" cy="55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700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WP3: large </a:t>
            </a:r>
            <a:r>
              <a:rPr lang="fr-FR" dirty="0" err="1"/>
              <a:t>scale</a:t>
            </a:r>
            <a:r>
              <a:rPr lang="fr-FR" dirty="0"/>
              <a:t> </a:t>
            </a:r>
            <a:r>
              <a:rPr lang="fr-FR" dirty="0" smtClean="0"/>
              <a:t>validation</a:t>
            </a:r>
            <a:r>
              <a:rPr lang="en-US" dirty="0"/>
              <a:t>, coordinator Clarisse Bourdelle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2694" y="3891165"/>
            <a:ext cx="4840203" cy="296683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9031" y="727070"/>
            <a:ext cx="9400674" cy="3090951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32611" y="1010653"/>
            <a:ext cx="280736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JET: &gt; 5000 plateaus HFPS-QLKNN15D </a:t>
            </a:r>
            <a:r>
              <a:rPr lang="en-US" dirty="0" err="1" smtClean="0"/>
              <a:t>heat+particle</a:t>
            </a:r>
            <a:r>
              <a:rPr lang="en-US" dirty="0" smtClean="0"/>
              <a:t> validation</a:t>
            </a:r>
          </a:p>
          <a:p>
            <a:endParaRPr lang="en-US" dirty="0"/>
          </a:p>
          <a:p>
            <a:r>
              <a:rPr lang="en-US" dirty="0" smtClean="0"/>
              <a:t>A. Ho et al (in prep.)</a:t>
            </a:r>
          </a:p>
          <a:p>
            <a:pPr marL="342900" indent="-342900">
              <a:buAutoNum type="alphaUcPeriod"/>
            </a:pPr>
            <a:endParaRPr lang="en-US" dirty="0"/>
          </a:p>
          <a:p>
            <a:pPr marL="342900" indent="-342900">
              <a:buAutoNum type="alphaUcPeriod"/>
            </a:pPr>
            <a:endParaRPr lang="en-US" dirty="0" smtClean="0"/>
          </a:p>
          <a:p>
            <a:pPr marL="342900" indent="-342900">
              <a:buAutoNum type="alphaUcPeriod"/>
            </a:pPr>
            <a:endParaRPr lang="en-US" dirty="0"/>
          </a:p>
          <a:p>
            <a:pPr marL="342900" indent="-342900">
              <a:buAutoNum type="alphaUcPeriod"/>
            </a:pPr>
            <a:endParaRPr lang="en-US" dirty="0" smtClean="0"/>
          </a:p>
          <a:p>
            <a:pPr marL="342900" indent="-342900">
              <a:buAutoNum type="alphaUcPeriod"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To be extended on TCV and WEST in 2024-2025 using TGLFsat2-HFPS and </a:t>
            </a:r>
            <a:r>
              <a:rPr lang="en-US" dirty="0" err="1" smtClean="0"/>
              <a:t>dUQtools</a:t>
            </a:r>
            <a:r>
              <a:rPr lang="en-US" dirty="0" smtClean="0"/>
              <a:t> (NL e-Science center)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376863" y="3473116"/>
            <a:ext cx="1015534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measured</a:t>
            </a:r>
            <a:endParaRPr lang="en-US" sz="1600" dirty="0"/>
          </a:p>
        </p:txBody>
      </p:sp>
      <p:sp>
        <p:nvSpPr>
          <p:cNvPr id="8" name="ZoneTexte 7"/>
          <p:cNvSpPr txBox="1"/>
          <p:nvPr/>
        </p:nvSpPr>
        <p:spPr>
          <a:xfrm>
            <a:off x="6264442" y="3489158"/>
            <a:ext cx="1015534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measured</a:t>
            </a:r>
            <a:endParaRPr lang="en-US" sz="1600" dirty="0"/>
          </a:p>
        </p:txBody>
      </p:sp>
      <p:sp>
        <p:nvSpPr>
          <p:cNvPr id="9" name="ZoneTexte 8"/>
          <p:cNvSpPr txBox="1"/>
          <p:nvPr/>
        </p:nvSpPr>
        <p:spPr>
          <a:xfrm>
            <a:off x="9071810" y="3481137"/>
            <a:ext cx="1015534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measured</a:t>
            </a:r>
            <a:endParaRPr lang="en-US" sz="1600" dirty="0"/>
          </a:p>
        </p:txBody>
      </p:sp>
      <p:sp>
        <p:nvSpPr>
          <p:cNvPr id="10" name="ZoneTexte 9"/>
          <p:cNvSpPr txBox="1"/>
          <p:nvPr/>
        </p:nvSpPr>
        <p:spPr>
          <a:xfrm rot="16200000">
            <a:off x="2640006" y="2638926"/>
            <a:ext cx="981294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predicted</a:t>
            </a:r>
            <a:endParaRPr lang="en-US" sz="1600" dirty="0"/>
          </a:p>
        </p:txBody>
      </p:sp>
      <p:sp>
        <p:nvSpPr>
          <p:cNvPr id="11" name="ZoneTexte 10"/>
          <p:cNvSpPr txBox="1"/>
          <p:nvPr/>
        </p:nvSpPr>
        <p:spPr>
          <a:xfrm rot="16200000">
            <a:off x="5615817" y="2638926"/>
            <a:ext cx="981294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predicted</a:t>
            </a:r>
            <a:endParaRPr lang="en-US" sz="1600" dirty="0"/>
          </a:p>
        </p:txBody>
      </p:sp>
      <p:sp>
        <p:nvSpPr>
          <p:cNvPr id="12" name="ZoneTexte 11"/>
          <p:cNvSpPr txBox="1"/>
          <p:nvPr/>
        </p:nvSpPr>
        <p:spPr>
          <a:xfrm rot="16200000">
            <a:off x="8511417" y="2807368"/>
            <a:ext cx="981294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predicted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591804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Pulse Design Tools, coordinator: M. Siccinio</a:t>
            </a:r>
            <a:endParaRPr lang="en-US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76462" y="1431568"/>
            <a:ext cx="4483769" cy="255454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fr-FR" sz="20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Goal for 2024: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fr-FR" sz="20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 start from existing </a:t>
            </a:r>
            <a:r>
              <a:rPr lang="en-GB" alt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GB" altLang="fr-FR" sz="20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fforts and </a:t>
            </a:r>
            <a:r>
              <a:rPr kumimoji="0" lang="en-GB" alt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maximize the synergy and information exchange within EUROfusion.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 The convergence towards at least one machine independent PDT is targeted, and will be discussed in greater detail in an in-person meeting by the end of 2024.</a:t>
            </a:r>
            <a:endParaRPr kumimoji="0" lang="en-GB" altLang="fr-FR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5069305" y="926502"/>
            <a:ext cx="8598569" cy="5293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Subgroup 1. </a:t>
            </a:r>
            <a:r>
              <a:rPr kumimoji="0" lang="en-GB" alt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Porting PD Tools on Existing Facilities.</a:t>
            </a:r>
            <a:endParaRPr kumimoji="0" lang="fr-FR" alt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GB" alt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Activity 1.1</a:t>
            </a:r>
            <a:r>
              <a:rPr kumimoji="0" lang="en-GB" alt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. METIS on COMPASS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GB" alt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Activity 1.2</a:t>
            </a:r>
            <a:r>
              <a:rPr kumimoji="0" lang="en-GB" alt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. FENIX on TCV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GB" alt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fr-FR" alt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Subgroup 2.</a:t>
            </a:r>
            <a:r>
              <a:rPr kumimoji="0" lang="en-GB" alt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Development of Reduced Models and Workflow.</a:t>
            </a:r>
            <a:endParaRPr kumimoji="0" lang="fr-FR" alt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GB" alt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Activity 2.1.</a:t>
            </a:r>
            <a:r>
              <a:rPr kumimoji="0" lang="en-GB" alt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HPI2 Reduced Model for Pellet Ablation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GB" alt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Activity 2.2</a:t>
            </a:r>
            <a:r>
              <a:rPr kumimoji="0" lang="en-GB" alt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. Development of RAPDENS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GB" alt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Activity 2.3</a:t>
            </a:r>
            <a:r>
              <a:rPr kumimoji="0" lang="en-GB" alt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. Reduced Model for Neutral Density in the SOL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GB" alt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Activity 2.4</a:t>
            </a:r>
            <a:r>
              <a:rPr kumimoji="0" lang="en-GB" alt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. Development of DIV1D and Coupling to JETTO</a:t>
            </a:r>
            <a:endParaRPr kumimoji="0" lang="fr-FR" alt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GB" alt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Activity 2.5</a:t>
            </a:r>
            <a:r>
              <a:rPr kumimoji="0" lang="en-GB" alt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. Implementation of Reduced Model in Fenix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GB" alt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Activity 2.6</a:t>
            </a:r>
            <a:r>
              <a:rPr kumimoji="0" lang="en-GB" alt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. ASTRA/SPLEND1D coupling 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GB" alt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fr-FR" alt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Subgroup 3.</a:t>
            </a:r>
            <a:r>
              <a:rPr kumimoji="0" lang="en-GB" alt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Magnetic Equilibrium and Control for PS</a:t>
            </a:r>
            <a:r>
              <a:rPr kumimoji="0" lang="en-GB" altLang="fr-FR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fr-FR" alt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GB" alt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Activity 3.1</a:t>
            </a:r>
            <a:r>
              <a:rPr kumimoji="0" lang="en-GB" alt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. Breakdown Validation and Shape Control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GB" alt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Activity 3.2</a:t>
            </a:r>
            <a:r>
              <a:rPr kumimoji="0" lang="en-GB" alt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METIS/DYON Workflow for Breakdown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GB" alt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Activity 3.3</a:t>
            </a:r>
            <a:r>
              <a:rPr kumimoji="0" lang="en-GB" alt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. NICE Development and Coupling to METIS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GB" alt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Activity 3.4</a:t>
            </a:r>
            <a:r>
              <a:rPr kumimoji="0" lang="en-GB" alt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. Coupling Fenix/MEQ  </a:t>
            </a:r>
            <a:endParaRPr kumimoji="0" lang="en-GB" alt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87771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/>
              <a:t>Perspectives interaction IO/TSVV11 on </a:t>
            </a:r>
            <a:br>
              <a:rPr lang="en-US" dirty="0" smtClean="0"/>
            </a:br>
            <a:r>
              <a:rPr lang="en-US" dirty="0" smtClean="0"/>
              <a:t>High Fidelity integrated modelling and Pulse design Tools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0" y="1026695"/>
            <a:ext cx="10972800" cy="5550568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Present working level interactions very good. </a:t>
            </a:r>
          </a:p>
          <a:p>
            <a:pPr lvl="1"/>
            <a:r>
              <a:rPr lang="en-US" dirty="0" smtClean="0"/>
              <a:t>HFPS technical choices: good synergy between IO vision and on-going developments in HFPS/ASTRA and ETS towards python workflows, using Muscle3 library, IDS input and output</a:t>
            </a:r>
          </a:p>
          <a:p>
            <a:pPr lvl="1"/>
            <a:r>
              <a:rPr lang="en-US" dirty="0" smtClean="0"/>
              <a:t>HFPS physics validation: win/win situation such that ITER tools are used and validated up to highest integrated modeling physics levels for heat, particle incl. W, radiation, RF+NBI, etc. Extending towards </a:t>
            </a:r>
            <a:r>
              <a:rPr lang="en-US" dirty="0" err="1" smtClean="0"/>
              <a:t>separatrix</a:t>
            </a:r>
            <a:r>
              <a:rPr lang="en-US" dirty="0" smtClean="0"/>
              <a:t> and SOL in 2024-2025. Also TSVV11 team can provide reference ASTRA/ETS/HFPS benchmarked cases to ITER for benchmark of new integrated modelling framework as needed.</a:t>
            </a:r>
          </a:p>
          <a:p>
            <a:pPr lvl="1"/>
            <a:r>
              <a:rPr lang="en-US" dirty="0" smtClean="0"/>
              <a:t>PDT activity just starting. M. Siccinio will be working also 50% at ITER so very smooth link expected. By the end of 2025 EF/IO likely to have a shared </a:t>
            </a:r>
            <a:r>
              <a:rPr lang="en-US" dirty="0" err="1" smtClean="0"/>
              <a:t>devt</a:t>
            </a:r>
            <a:r>
              <a:rPr lang="en-US" dirty="0"/>
              <a:t> </a:t>
            </a:r>
            <a:r>
              <a:rPr lang="en-US" dirty="0" smtClean="0"/>
              <a:t>and validation strategy.</a:t>
            </a:r>
          </a:p>
          <a:p>
            <a:endParaRPr lang="en-US" dirty="0"/>
          </a:p>
          <a:p>
            <a:r>
              <a:rPr lang="en-US" dirty="0" smtClean="0"/>
              <a:t>Suggested opportunities for the future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Open sourcing IMAS dictionary on-going at IO, open sourcing HFPS on EF side was our intend but Francis and I would need some support</a:t>
            </a:r>
            <a:endParaRPr lang="en-US" dirty="0" smtClean="0"/>
          </a:p>
          <a:p>
            <a:pPr marL="876286" lvl="1" indent="-342900">
              <a:spcBef>
                <a:spcPts val="0"/>
              </a:spcBef>
              <a:defRPr/>
            </a:pPr>
            <a:r>
              <a:rPr lang="en-US" dirty="0" smtClean="0"/>
              <a:t>On EF side needing: a </a:t>
            </a:r>
            <a:r>
              <a:rPr lang="en-US" dirty="0" smtClean="0"/>
              <a:t>faster </a:t>
            </a:r>
            <a:r>
              <a:rPr lang="en-US" dirty="0" smtClean="0"/>
              <a:t>FAIR </a:t>
            </a:r>
            <a:r>
              <a:rPr lang="en-US" dirty="0"/>
              <a:t>access to all EU tokamak databases in IMAS </a:t>
            </a:r>
            <a:r>
              <a:rPr lang="en-US" dirty="0" smtClean="0"/>
              <a:t>format, incl. JET. ITER can likely help in gaining momentum here. </a:t>
            </a:r>
            <a:endParaRPr lang="en-US" dirty="0"/>
          </a:p>
          <a:p>
            <a:pPr marL="876286" lvl="1" indent="-342900">
              <a:spcBef>
                <a:spcPts val="0"/>
              </a:spcBef>
              <a:defRPr/>
            </a:pPr>
            <a:r>
              <a:rPr lang="en-US" dirty="0" smtClean="0"/>
              <a:t>On EF side missing: Long </a:t>
            </a:r>
            <a:r>
              <a:rPr lang="en-US" dirty="0"/>
              <a:t>term storage facility at Gateway with soft and hardware </a:t>
            </a:r>
            <a:r>
              <a:rPr lang="en-US" dirty="0" smtClean="0"/>
              <a:t>support. For reduced model training, for integrated modelling large scale validation storage etc. Maybe a synergy with ITER could help gain momentum.</a:t>
            </a:r>
          </a:p>
          <a:p>
            <a:pPr marL="876286" lvl="1" indent="-342900">
              <a:spcBef>
                <a:spcPts val="0"/>
              </a:spcBef>
              <a:defRPr/>
            </a:pPr>
            <a:r>
              <a:rPr lang="en-US" dirty="0" smtClean="0"/>
              <a:t>For large scale validation synthetic diagnostics could be added, could be done in synergy with IMAS compatible ITER </a:t>
            </a:r>
            <a:r>
              <a:rPr lang="en-US" dirty="0" err="1" smtClean="0"/>
              <a:t>diags</a:t>
            </a:r>
            <a:r>
              <a:rPr lang="en-US" dirty="0" smtClean="0"/>
              <a:t>?</a:t>
            </a:r>
          </a:p>
          <a:p>
            <a:pPr marL="876286" lvl="1" indent="-342900">
              <a:spcBef>
                <a:spcPts val="0"/>
              </a:spcBef>
              <a:defRPr/>
            </a:pPr>
            <a:r>
              <a:rPr lang="en-US" dirty="0" smtClean="0"/>
              <a:t>Towards PDT need faster yet accurate models. Priority and shared acceleration of the various models could be organized? </a:t>
            </a:r>
          </a:p>
          <a:p>
            <a:pPr marL="876286" lvl="1" indent="-342900">
              <a:spcBef>
                <a:spcPts val="0"/>
              </a:spcBef>
              <a:defRPr/>
            </a:pPr>
            <a:endParaRPr lang="en-US" dirty="0"/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55130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EF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F" id="{91A4CA45-7437-447E-ACB8-7A5868CC24A5}" vid="{66C510C1-7345-44E8-82D4-517474950334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40946</TotalTime>
  <Words>1927</Words>
  <Application>Microsoft Office PowerPoint</Application>
  <PresentationFormat>Grand écran</PresentationFormat>
  <Paragraphs>249</Paragraphs>
  <Slides>22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30" baseType="lpstr">
      <vt:lpstr>Arial</vt:lpstr>
      <vt:lpstr>ArialMT</vt:lpstr>
      <vt:lpstr>Calibri</vt:lpstr>
      <vt:lpstr>Cambria Math</vt:lpstr>
      <vt:lpstr>LucidaGrande</vt:lpstr>
      <vt:lpstr>Symbol</vt:lpstr>
      <vt:lpstr>Times New Roman</vt:lpstr>
      <vt:lpstr>EF</vt:lpstr>
      <vt:lpstr>Update on the TSVV11  High Fidelity Pulse Modelling and Pulse Design Tools activities</vt:lpstr>
      <vt:lpstr>Integrated modelling landscape, preparing tokamak operation</vt:lpstr>
      <vt:lpstr>outline</vt:lpstr>
      <vt:lpstr>TSVV11 and IO interactions past &amp; present</vt:lpstr>
      <vt:lpstr>WP1: Integrating Modelling Workflow orchestration and module coupling framework, coordinator: F. J. Casson</vt:lpstr>
      <vt:lpstr>WP2: key physics modules validation, coordinator Clarisse Bourdelle</vt:lpstr>
      <vt:lpstr>WP3: large scale validation, coordinator Clarisse Bourdelle</vt:lpstr>
      <vt:lpstr>Pulse Design Tools, coordinator: M. Siccinio</vt:lpstr>
      <vt:lpstr>Perspectives interaction IO/TSVV11 on  High Fidelity integrated modelling and Pulse design Tools</vt:lpstr>
      <vt:lpstr>Back-ups</vt:lpstr>
      <vt:lpstr>« The » High Fidelity Pulse Simulator</vt:lpstr>
      <vt:lpstr>A key tool: IMAS data structure</vt:lpstr>
      <vt:lpstr>A key tool: IMAS data structure</vt:lpstr>
      <vt:lpstr>WP2-D1: Turbulent transport reduced models targeted validation,  Y. Camenen</vt:lpstr>
      <vt:lpstr>WP2-D1: Turbulent transport reduced models targeted validation,  Y. Camenen</vt:lpstr>
      <vt:lpstr>WP2-D1: Turbulent transport reduced models targeted validation,  Y. Camenen</vt:lpstr>
      <vt:lpstr>WP2-D3: Impurity transport, development of reduced models, verification and targeted validation. C. Angioni</vt:lpstr>
      <vt:lpstr>WP2-D3: Impurity transport, development of reduced models, verification and targeted validation. C. Angioni</vt:lpstr>
      <vt:lpstr>WP4-HFPS systematic validation, A. Ho large scale simulation launching</vt:lpstr>
      <vt:lpstr>WP4-HFPS systematic validation, A. Ho 1st results</vt:lpstr>
      <vt:lpstr>Large scale validation requires: access to experimental data and simulation database</vt:lpstr>
      <vt:lpstr>Summary of the achievements</vt:lpstr>
    </vt:vector>
  </TitlesOfParts>
  <Company>CEA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Kick-off meeting, TSVV11 « Validated frameworks for the Reliable Prediction of Plasma Performance and Operational Limits in Tokamaks »</dc:title>
  <dc:creator>BOURDELLE Clarisse 165101</dc:creator>
  <cp:lastModifiedBy>BOURDELLE Clarisse 165101</cp:lastModifiedBy>
  <cp:revision>478</cp:revision>
  <cp:lastPrinted>2022-09-19T13:01:55Z</cp:lastPrinted>
  <dcterms:created xsi:type="dcterms:W3CDTF">2021-04-19T12:25:06Z</dcterms:created>
  <dcterms:modified xsi:type="dcterms:W3CDTF">2024-03-26T13:02:28Z</dcterms:modified>
</cp:coreProperties>
</file>