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715000" type="screen16x10"/>
  <p:notesSz cx="6805613" cy="9944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levoi Alexei" initials="API" lastIdx="8" clrIdx="0"/>
  <p:cmAuthor id="1" name="Schneider Mireille" initials="SM" lastIdx="1" clrIdx="1">
    <p:extLst>
      <p:ext uri="{19B8F6BF-5375-455C-9EA6-DF929625EA0E}">
        <p15:presenceInfo xmlns:p15="http://schemas.microsoft.com/office/powerpoint/2012/main" userId="S-1-5-21-2854862015-1470449784-792596272-410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8000"/>
    <a:srgbClr val="009900"/>
    <a:srgbClr val="66FFFF"/>
    <a:srgbClr val="0000FF"/>
    <a:srgbClr val="0066FF"/>
    <a:srgbClr val="336699"/>
    <a:srgbClr val="FFF2CC"/>
    <a:srgbClr val="0099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2" autoAdjust="0"/>
    <p:restoredTop sz="94291" autoAdjust="0"/>
  </p:normalViewPr>
  <p:slideViewPr>
    <p:cSldViewPr>
      <p:cViewPr varScale="1">
        <p:scale>
          <a:sx n="95" d="100"/>
          <a:sy n="95" d="100"/>
        </p:scale>
        <p:origin x="660" y="10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726"/>
    </p:cViewPr>
  </p:sorterViewPr>
  <p:notesViewPr>
    <p:cSldViewPr>
      <p:cViewPr varScale="1">
        <p:scale>
          <a:sx n="67" d="100"/>
          <a:sy n="67" d="100"/>
        </p:scale>
        <p:origin x="3594" y="54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099" cy="497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514" y="0"/>
            <a:ext cx="2949099" cy="497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6896"/>
            <a:ext cx="2949099" cy="497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514" y="9446896"/>
            <a:ext cx="2949099" cy="497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5029E26-3CDE-4E2A-9243-F4CFA73F77C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971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099" cy="497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514" y="0"/>
            <a:ext cx="2949099" cy="497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0688" y="746125"/>
            <a:ext cx="5964237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6896"/>
            <a:ext cx="2949099" cy="497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514" y="9446896"/>
            <a:ext cx="2949099" cy="497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4D204273-9E39-4C9A-A251-EF1633DCAA4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9932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745F3C-3CEB-4A25-85B6-CDCC4A5FEFE4}" type="slidenum">
              <a:rPr lang="en-GB"/>
              <a:pPr/>
              <a:t>1</a:t>
            </a:fld>
            <a:endParaRPr lang="en-GB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0688" y="746125"/>
            <a:ext cx="5964237" cy="3729038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15" y="4723449"/>
            <a:ext cx="4990783" cy="4474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952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0" y="396875"/>
            <a:ext cx="9144000" cy="0"/>
          </a:xfrm>
          <a:prstGeom prst="line">
            <a:avLst/>
          </a:prstGeom>
          <a:noFill/>
          <a:ln w="15875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0" y="396875"/>
            <a:ext cx="9144000" cy="0"/>
          </a:xfrm>
          <a:prstGeom prst="line">
            <a:avLst/>
          </a:prstGeom>
          <a:noFill/>
          <a:ln w="15875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38" name="Picture 14" descr="PowerPoint_Graphic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142"/>
          <a:stretch/>
        </p:blipFill>
        <p:spPr bwMode="auto">
          <a:xfrm>
            <a:off x="0" y="5286714"/>
            <a:ext cx="9144000" cy="398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573088" y="508000"/>
            <a:ext cx="8001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3088" y="1460500"/>
            <a:ext cx="8001000" cy="3497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Line 13"/>
          <p:cNvSpPr>
            <a:spLocks noChangeShapeType="1"/>
          </p:cNvSpPr>
          <p:nvPr userDrawn="1"/>
        </p:nvSpPr>
        <p:spPr bwMode="auto">
          <a:xfrm>
            <a:off x="0" y="396875"/>
            <a:ext cx="9144000" cy="0"/>
          </a:xfrm>
          <a:prstGeom prst="line">
            <a:avLst/>
          </a:prstGeom>
          <a:noFill/>
          <a:ln w="15875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1" name="Picture 14" descr="PowerPoint_Graphic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142"/>
          <a:stretch/>
        </p:blipFill>
        <p:spPr bwMode="auto">
          <a:xfrm>
            <a:off x="0" y="5286714"/>
            <a:ext cx="9144000" cy="398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16"/>
          <p:cNvSpPr txBox="1">
            <a:spLocks noChangeArrowheads="1"/>
          </p:cNvSpPr>
          <p:nvPr userDrawn="1"/>
        </p:nvSpPr>
        <p:spPr bwMode="auto">
          <a:xfrm>
            <a:off x="8460145" y="5386041"/>
            <a:ext cx="72008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GB"/>
            </a:defPPr>
            <a:lvl1pPr>
              <a:spcBef>
                <a:spcPct val="50000"/>
              </a:spcBef>
              <a:defRPr sz="1000">
                <a:latin typeface="+mj-lt"/>
              </a:defRPr>
            </a:lvl1pPr>
          </a:lstStyle>
          <a:p>
            <a:pPr lvl="0"/>
            <a:r>
              <a:rPr lang="en-GB" dirty="0"/>
              <a:t>Page </a:t>
            </a:r>
            <a:fld id="{47BA91C2-74BF-4480-8BF1-C44F20807924}" type="slidenum">
              <a:rPr lang="en-GB" smtClean="0"/>
              <a:pPr lvl="0"/>
              <a:t>‹#›</a:t>
            </a:fld>
            <a:endParaRPr lang="en-GB" dirty="0"/>
          </a:p>
        </p:txBody>
      </p:sp>
      <p:sp>
        <p:nvSpPr>
          <p:cNvPr id="14" name="Text Box 15"/>
          <p:cNvSpPr txBox="1">
            <a:spLocks noChangeArrowheads="1"/>
          </p:cNvSpPr>
          <p:nvPr userDrawn="1"/>
        </p:nvSpPr>
        <p:spPr bwMode="auto">
          <a:xfrm>
            <a:off x="2627784" y="5425471"/>
            <a:ext cx="493204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GB"/>
            </a:defPPr>
            <a:lvl1pPr>
              <a:spcBef>
                <a:spcPct val="50000"/>
              </a:spcBef>
              <a:defRPr sz="1000">
                <a:latin typeface="+mj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GB" sz="900"/>
              <a:t>M. Schneider - Eurofusion meeting</a:t>
            </a:r>
          </a:p>
        </p:txBody>
      </p:sp>
      <p:sp>
        <p:nvSpPr>
          <p:cNvPr id="15" name="Text Box 15"/>
          <p:cNvSpPr txBox="1">
            <a:spLocks noChangeArrowheads="1"/>
          </p:cNvSpPr>
          <p:nvPr userDrawn="1"/>
        </p:nvSpPr>
        <p:spPr bwMode="auto">
          <a:xfrm>
            <a:off x="7469098" y="5425471"/>
            <a:ext cx="100838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GB"/>
            </a:defPPr>
            <a:lvl1pPr>
              <a:spcBef>
                <a:spcPct val="50000"/>
              </a:spcBef>
              <a:defRPr sz="1000">
                <a:latin typeface="+mj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 sz="900" baseline="0"/>
              <a:t>26 March 2024</a:t>
            </a:r>
            <a:endParaRPr lang="en-GB" sz="900" baseline="0" dirty="0"/>
          </a:p>
        </p:txBody>
      </p:sp>
      <p:cxnSp>
        <p:nvCxnSpPr>
          <p:cNvPr id="16" name="Straight Connector 15"/>
          <p:cNvCxnSpPr/>
          <p:nvPr userDrawn="1"/>
        </p:nvCxnSpPr>
        <p:spPr bwMode="auto">
          <a:xfrm>
            <a:off x="7499614" y="5351857"/>
            <a:ext cx="0" cy="3289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287338" indent="-287338" algn="l" defTabSz="795338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57238" indent="-279400" algn="l" defTabSz="795338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36650" indent="-188913" algn="l" defTabSz="795338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511300" indent="-184150" algn="l" defTabSz="795338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8859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3431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8003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2575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714750" indent="-184150" algn="l" defTabSz="795338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F4BA5A-C202-25A5-4E5A-AEF957CED2AF}"/>
              </a:ext>
            </a:extLst>
          </p:cNvPr>
          <p:cNvSpPr txBox="1"/>
          <p:nvPr/>
        </p:nvSpPr>
        <p:spPr>
          <a:xfrm>
            <a:off x="5047" y="400524"/>
            <a:ext cx="913390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5738" lvl="1" indent="-185738">
              <a:buSzPct val="50000"/>
              <a:buBlip>
                <a:blip r:embed="rId3"/>
              </a:buBlip>
              <a:tabLst>
                <a:tab pos="177800" algn="l"/>
                <a:tab pos="631825" algn="l"/>
              </a:tabLst>
            </a:pPr>
            <a:r>
              <a:rPr lang="en-US" sz="1600">
                <a:latin typeface="+mn-lt"/>
              </a:rPr>
              <a:t>The detailed current status of the ITER PDS has been presented at the last </a:t>
            </a:r>
            <a:r>
              <a:rPr lang="en-US" sz="1600">
                <a:solidFill>
                  <a:srgbClr val="008000"/>
                </a:solidFill>
                <a:latin typeface="+mn-lt"/>
              </a:rPr>
              <a:t>IMEG meeting </a:t>
            </a:r>
            <a:r>
              <a:rPr lang="en-US" sz="1600">
                <a:latin typeface="+mn-lt"/>
              </a:rPr>
              <a:t>(October 2023) and discussed at the last </a:t>
            </a:r>
            <a:r>
              <a:rPr lang="en-US" sz="1600">
                <a:solidFill>
                  <a:srgbClr val="008000"/>
                </a:solidFill>
                <a:latin typeface="+mn-lt"/>
              </a:rPr>
              <a:t>TSVV11 workshop </a:t>
            </a:r>
            <a:r>
              <a:rPr lang="en-US" sz="1600">
                <a:latin typeface="+mn-lt"/>
              </a:rPr>
              <a:t>(January 2024)</a:t>
            </a:r>
          </a:p>
          <a:p>
            <a:pPr marL="185738" lvl="1" indent="-185738">
              <a:buSzPct val="50000"/>
              <a:buBlip>
                <a:blip r:embed="rId3"/>
              </a:buBlip>
              <a:tabLst>
                <a:tab pos="177800" algn="l"/>
                <a:tab pos="631825" algn="l"/>
              </a:tabLst>
            </a:pPr>
            <a:endParaRPr lang="en-US" sz="1400">
              <a:latin typeface="+mn-lt"/>
            </a:endParaRPr>
          </a:p>
          <a:p>
            <a:pPr marL="185738" lvl="1" indent="-185738">
              <a:buSzPct val="50000"/>
              <a:buBlip>
                <a:blip r:embed="rId3"/>
              </a:buBlip>
              <a:tabLst>
                <a:tab pos="177800" algn="l"/>
                <a:tab pos="631825" algn="l"/>
              </a:tabLst>
            </a:pPr>
            <a:r>
              <a:rPr lang="en-GB" sz="1600">
                <a:latin typeface="+mn-lt"/>
              </a:rPr>
              <a:t>First steps laying ground for future human interface have been taken (2021-2023, LECAD)</a:t>
            </a:r>
            <a:endParaRPr lang="en-US" sz="1600">
              <a:latin typeface="+mn-lt"/>
            </a:endParaRPr>
          </a:p>
          <a:p>
            <a:pPr marL="185738" lvl="1" indent="-185738">
              <a:buSzPct val="50000"/>
              <a:buBlip>
                <a:blip r:embed="rId3"/>
              </a:buBlip>
              <a:tabLst>
                <a:tab pos="177800" algn="l"/>
                <a:tab pos="631825" algn="l"/>
              </a:tabLst>
            </a:pPr>
            <a:endParaRPr lang="en-US" sz="1400">
              <a:latin typeface="+mn-lt"/>
            </a:endParaRPr>
          </a:p>
          <a:p>
            <a:pPr marL="185738" lvl="1" indent="-185738">
              <a:buSzPct val="50000"/>
              <a:buBlip>
                <a:blip r:embed="rId3"/>
              </a:buBlip>
              <a:tabLst>
                <a:tab pos="177800" algn="l"/>
                <a:tab pos="631825" algn="l"/>
              </a:tabLst>
            </a:pPr>
            <a:r>
              <a:rPr lang="en-US" sz="1600">
                <a:latin typeface="+mn-lt"/>
              </a:rPr>
              <a:t>Two contracts to be launched in the upcoming months:</a:t>
            </a:r>
          </a:p>
          <a:p>
            <a:pPr marL="642938" lvl="2" indent="-185738">
              <a:buSzPct val="50000"/>
              <a:buBlip>
                <a:blip r:embed="rId3"/>
              </a:buBlip>
              <a:tabLst>
                <a:tab pos="177800" algn="l"/>
                <a:tab pos="631825" algn="l"/>
              </a:tabLst>
            </a:pPr>
            <a:endParaRPr lang="en-GB" sz="800">
              <a:solidFill>
                <a:srgbClr val="C00000"/>
              </a:solidFill>
              <a:latin typeface="+mn-lt"/>
            </a:endParaRPr>
          </a:p>
          <a:p>
            <a:pPr marL="642938" lvl="2" indent="-185738">
              <a:buSzPct val="50000"/>
              <a:buBlip>
                <a:blip r:embed="rId3"/>
              </a:buBlip>
              <a:tabLst>
                <a:tab pos="177800" algn="l"/>
                <a:tab pos="631825" algn="l"/>
              </a:tabLst>
            </a:pPr>
            <a:r>
              <a:rPr lang="en-GB" sz="1600">
                <a:solidFill>
                  <a:srgbClr val="C00000"/>
                </a:solidFill>
                <a:latin typeface="+mn-lt"/>
              </a:rPr>
              <a:t>PDS Architecture and Integration of Free-Boundary-Equilibrium code </a:t>
            </a:r>
            <a:r>
              <a:rPr lang="en-GB" sz="1600">
                <a:latin typeface="+mn-lt"/>
              </a:rPr>
              <a:t>(on-going call)</a:t>
            </a:r>
          </a:p>
          <a:p>
            <a:pPr marL="642938" lvl="2" indent="-185738">
              <a:buSzPct val="50000"/>
              <a:buBlip>
                <a:blip r:embed="rId3"/>
              </a:buBlip>
              <a:tabLst>
                <a:tab pos="177800" algn="l"/>
                <a:tab pos="631825" algn="l"/>
              </a:tabLst>
            </a:pPr>
            <a:endParaRPr lang="en-GB" sz="800">
              <a:solidFill>
                <a:srgbClr val="C00000"/>
              </a:solidFill>
              <a:latin typeface="+mn-lt"/>
            </a:endParaRPr>
          </a:p>
          <a:p>
            <a:pPr marL="642938" lvl="2" indent="-185738">
              <a:buSzPct val="50000"/>
              <a:buBlip>
                <a:blip r:embed="rId3"/>
              </a:buBlip>
              <a:tabLst>
                <a:tab pos="177800" algn="l"/>
                <a:tab pos="631825" algn="l"/>
              </a:tabLst>
            </a:pPr>
            <a:r>
              <a:rPr lang="en-GB" sz="1600">
                <a:solidFill>
                  <a:srgbClr val="C00000"/>
                </a:solidFill>
                <a:latin typeface="+mn-lt"/>
              </a:rPr>
              <a:t>Development of an NTM workflow for the ITER Pulse Design Simulator</a:t>
            </a:r>
            <a:r>
              <a:rPr lang="en-GB" sz="1600">
                <a:latin typeface="+mn-lt"/>
              </a:rPr>
              <a:t> (Implementing Agreement signed with IPP Garching (M. Siccinio))</a:t>
            </a:r>
          </a:p>
          <a:p>
            <a:pPr marL="642938" lvl="2" indent="-185738">
              <a:buSzPct val="50000"/>
              <a:buBlip>
                <a:blip r:embed="rId3"/>
              </a:buBlip>
              <a:tabLst>
                <a:tab pos="177800" algn="l"/>
                <a:tab pos="631825" algn="l"/>
              </a:tabLst>
            </a:pPr>
            <a:endParaRPr lang="en-GB" sz="1400">
              <a:latin typeface="+mn-lt"/>
            </a:endParaRPr>
          </a:p>
          <a:p>
            <a:pPr marL="185738" lvl="1" indent="-185738">
              <a:buSzPct val="50000"/>
              <a:buBlip>
                <a:blip r:embed="rId3"/>
              </a:buBlip>
              <a:tabLst>
                <a:tab pos="177800" algn="l"/>
                <a:tab pos="631825" algn="l"/>
              </a:tabLst>
            </a:pPr>
            <a:r>
              <a:rPr lang="en-GB" sz="1600">
                <a:latin typeface="+mn-lt"/>
              </a:rPr>
              <a:t>Parallel development has been on-going (internship M. Belouard):</a:t>
            </a:r>
          </a:p>
          <a:p>
            <a:pPr marL="642938" lvl="2" indent="-185738">
              <a:buSzPct val="50000"/>
              <a:buBlip>
                <a:blip r:embed="rId3"/>
              </a:buBlip>
              <a:tabLst>
                <a:tab pos="177800" algn="l"/>
                <a:tab pos="631825" algn="l"/>
              </a:tabLst>
            </a:pPr>
            <a:r>
              <a:rPr lang="en-GB" sz="1600">
                <a:latin typeface="+mn-lt"/>
              </a:rPr>
              <a:t>IMAS adaptation of </a:t>
            </a:r>
            <a:r>
              <a:rPr lang="en-GB" sz="1600">
                <a:solidFill>
                  <a:srgbClr val="0000CC"/>
                </a:solidFill>
                <a:latin typeface="+mn-lt"/>
              </a:rPr>
              <a:t>QLK-NN</a:t>
            </a:r>
            <a:r>
              <a:rPr lang="en-GB" sz="1600">
                <a:latin typeface="+mn-lt"/>
              </a:rPr>
              <a:t> and </a:t>
            </a:r>
            <a:r>
              <a:rPr lang="en-GB" sz="1600">
                <a:solidFill>
                  <a:srgbClr val="0000CC"/>
                </a:solidFill>
                <a:latin typeface="+mn-lt"/>
              </a:rPr>
              <a:t>PINT</a:t>
            </a:r>
            <a:r>
              <a:rPr lang="en-GB" sz="1600">
                <a:latin typeface="+mn-lt"/>
              </a:rPr>
              <a:t> (</a:t>
            </a:r>
            <a:r>
              <a:rPr lang="en-GB" sz="1600">
                <a:latin typeface="+mn-lt"/>
                <a:sym typeface="Wingdings" panose="05000000000000000000" pitchFamily="2" charset="2"/>
              </a:rPr>
              <a:t> </a:t>
            </a:r>
            <a:r>
              <a:rPr lang="en-GB" sz="1600">
                <a:solidFill>
                  <a:srgbClr val="0000CC"/>
                </a:solidFill>
                <a:latin typeface="+mn-lt"/>
                <a:sym typeface="Wingdings" panose="05000000000000000000" pitchFamily="2" charset="2"/>
              </a:rPr>
              <a:t>TORAX</a:t>
            </a:r>
            <a:r>
              <a:rPr lang="en-GB" sz="1600">
                <a:latin typeface="+mn-lt"/>
                <a:sym typeface="Wingdings" panose="05000000000000000000" pitchFamily="2" charset="2"/>
              </a:rPr>
              <a:t> in the future)</a:t>
            </a:r>
          </a:p>
          <a:p>
            <a:pPr marL="642938" lvl="2" indent="-185738">
              <a:buSzPct val="50000"/>
              <a:buBlip>
                <a:blip r:embed="rId3"/>
              </a:buBlip>
              <a:tabLst>
                <a:tab pos="177800" algn="l"/>
                <a:tab pos="631825" algn="l"/>
              </a:tabLst>
            </a:pPr>
            <a:r>
              <a:rPr lang="en-GB" sz="1600">
                <a:latin typeface="+mn-lt"/>
                <a:sym typeface="Wingdings" panose="05000000000000000000" pitchFamily="2" charset="2"/>
              </a:rPr>
              <a:t>Coupling of QLK-NN/PINT with </a:t>
            </a:r>
            <a:r>
              <a:rPr lang="en-GB" sz="1600">
                <a:solidFill>
                  <a:srgbClr val="0000CC"/>
                </a:solidFill>
                <a:latin typeface="+mn-lt"/>
                <a:sym typeface="Wingdings" panose="05000000000000000000" pitchFamily="2" charset="2"/>
              </a:rPr>
              <a:t>fixed-boundary equilibrium </a:t>
            </a:r>
            <a:r>
              <a:rPr lang="en-GB" sz="1600">
                <a:latin typeface="+mn-lt"/>
                <a:sym typeface="Wingdings" panose="05000000000000000000" pitchFamily="2" charset="2"/>
              </a:rPr>
              <a:t>and </a:t>
            </a:r>
            <a:r>
              <a:rPr lang="en-GB" sz="1600">
                <a:solidFill>
                  <a:srgbClr val="0000CC"/>
                </a:solidFill>
                <a:latin typeface="+mn-lt"/>
                <a:sym typeface="Wingdings" panose="05000000000000000000" pitchFamily="2" charset="2"/>
              </a:rPr>
              <a:t>H&amp;CD sources </a:t>
            </a:r>
            <a:r>
              <a:rPr lang="en-GB" sz="1600">
                <a:latin typeface="+mn-lt"/>
                <a:sym typeface="Wingdings" panose="05000000000000000000" pitchFamily="2" charset="2"/>
              </a:rPr>
              <a:t>in a time loop</a:t>
            </a:r>
          </a:p>
          <a:p>
            <a:pPr marL="642938" lvl="2" indent="-185738">
              <a:buSzPct val="50000"/>
              <a:buBlip>
                <a:blip r:embed="rId3"/>
              </a:buBlip>
              <a:tabLst>
                <a:tab pos="177800" algn="l"/>
                <a:tab pos="631825" algn="l"/>
              </a:tabLst>
            </a:pPr>
            <a:r>
              <a:rPr lang="en-GB" sz="1600">
                <a:solidFill>
                  <a:srgbClr val="0000CC"/>
                </a:solidFill>
                <a:latin typeface="+mn-lt"/>
                <a:sym typeface="Wingdings" panose="05000000000000000000" pitchFamily="2" charset="2"/>
              </a:rPr>
              <a:t>Muscle3</a:t>
            </a:r>
            <a:r>
              <a:rPr lang="en-GB" sz="1600">
                <a:latin typeface="+mn-lt"/>
                <a:sym typeface="Wingdings" panose="05000000000000000000" pitchFamily="2" charset="2"/>
              </a:rPr>
              <a:t> implementation started</a:t>
            </a:r>
          </a:p>
          <a:p>
            <a:pPr marL="0" lvl="1">
              <a:buSzPct val="50000"/>
              <a:tabLst>
                <a:tab pos="177800" algn="l"/>
                <a:tab pos="631825" algn="l"/>
              </a:tabLst>
            </a:pPr>
            <a:r>
              <a:rPr lang="en-GB" sz="1600">
                <a:latin typeface="+mn-lt"/>
                <a:sym typeface="Wingdings" panose="05000000000000000000" pitchFamily="2" charset="2"/>
              </a:rPr>
              <a:t>	 This is a mini PDS prototype</a:t>
            </a:r>
          </a:p>
          <a:p>
            <a:pPr marL="642938" lvl="2" indent="-185738">
              <a:buSzPct val="50000"/>
              <a:buBlip>
                <a:blip r:embed="rId3"/>
              </a:buBlip>
              <a:tabLst>
                <a:tab pos="177800" algn="l"/>
                <a:tab pos="631825" algn="l"/>
              </a:tabLst>
            </a:pPr>
            <a:endParaRPr lang="en-GB" sz="1400">
              <a:latin typeface="+mn-lt"/>
              <a:sym typeface="Wingdings" panose="05000000000000000000" pitchFamily="2" charset="2"/>
            </a:endParaRPr>
          </a:p>
          <a:p>
            <a:pPr marL="185738" lvl="1" indent="-185738">
              <a:buSzPct val="50000"/>
              <a:buBlip>
                <a:blip r:embed="rId3"/>
              </a:buBlip>
              <a:tabLst>
                <a:tab pos="177800" algn="l"/>
                <a:tab pos="631825" algn="l"/>
              </a:tabLst>
            </a:pPr>
            <a:r>
              <a:rPr lang="en-GB" sz="1600">
                <a:latin typeface="+mn-lt"/>
                <a:sym typeface="Wingdings" panose="05000000000000000000" pitchFamily="2" charset="2"/>
              </a:rPr>
              <a:t>All activities to be merged into a first version of the PDS architecture once the contracts start</a:t>
            </a:r>
          </a:p>
          <a:p>
            <a:pPr marL="185738" lvl="1" indent="-185738">
              <a:buSzPct val="50000"/>
              <a:buBlip>
                <a:blip r:embed="rId3"/>
              </a:buBlip>
              <a:tabLst>
                <a:tab pos="177800" algn="l"/>
                <a:tab pos="631825" algn="l"/>
              </a:tabLst>
            </a:pPr>
            <a:endParaRPr lang="en-GB" sz="1400">
              <a:latin typeface="+mn-lt"/>
              <a:sym typeface="Wingdings" panose="05000000000000000000" pitchFamily="2" charset="2"/>
            </a:endParaRPr>
          </a:p>
          <a:p>
            <a:pPr marL="185738" lvl="1" indent="-185738">
              <a:buSzPct val="50000"/>
              <a:buBlip>
                <a:blip r:embed="rId3"/>
              </a:buBlip>
              <a:tabLst>
                <a:tab pos="177800" algn="l"/>
                <a:tab pos="631825" algn="l"/>
              </a:tabLst>
            </a:pPr>
            <a:r>
              <a:rPr lang="en-GB" sz="1600">
                <a:latin typeface="+mn-lt"/>
                <a:sym typeface="Wingdings" panose="05000000000000000000" pitchFamily="2" charset="2"/>
              </a:rPr>
              <a:t>Natural coordination with EU PDS will take place (close collaboration with M. Siccinio)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973F59-799D-5A77-67C6-232116A983A9}"/>
              </a:ext>
            </a:extLst>
          </p:cNvPr>
          <p:cNvSpPr txBox="1"/>
          <p:nvPr/>
        </p:nvSpPr>
        <p:spPr>
          <a:xfrm>
            <a:off x="1344263" y="-51093"/>
            <a:ext cx="6455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Status of the development of the ITER PDS</a:t>
            </a:r>
          </a:p>
        </p:txBody>
      </p:sp>
    </p:spTree>
    <p:extLst>
      <p:ext uri="{BB962C8B-B14F-4D97-AF65-F5344CB8AC3E}">
        <p14:creationId xmlns:p14="http://schemas.microsoft.com/office/powerpoint/2010/main" val="1929351835"/>
      </p:ext>
    </p:extLst>
  </p:cSld>
  <p:clrMapOvr>
    <a:masterClrMapping/>
  </p:clrMapOvr>
</p:sld>
</file>

<file path=ppt/theme/theme1.xml><?xml version="1.0" encoding="utf-8"?>
<a:theme xmlns:a="http://schemas.openxmlformats.org/drawingml/2006/main" name="IO_template">
  <a:themeElements>
    <a:clrScheme name="ITER_PPTemplate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TER_PPTemplate (2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err="1" smtClean="0">
            <a:latin typeface="+mn-lt"/>
          </a:defRPr>
        </a:defPPr>
      </a:lstStyle>
    </a:txDef>
  </a:objectDefaults>
  <a:extraClrSchemeLst>
    <a:extraClrScheme>
      <a:clrScheme name="ITER_PPTemplate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262291</TotalTime>
  <Words>185</Words>
  <Application>Microsoft Office PowerPoint</Application>
  <PresentationFormat>On-screen Show (16:10)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IO_template</vt:lpstr>
      <vt:lpstr>PowerPoint Presentation</vt:lpstr>
    </vt:vector>
  </TitlesOfParts>
  <Company>ITER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Schneider Mireille</dc:creator>
  <cp:lastModifiedBy>Schneider Mireille</cp:lastModifiedBy>
  <cp:revision>9572</cp:revision>
  <cp:lastPrinted>2021-02-03T08:46:42Z</cp:lastPrinted>
  <dcterms:created xsi:type="dcterms:W3CDTF">2016-09-03T14:16:47Z</dcterms:created>
  <dcterms:modified xsi:type="dcterms:W3CDTF">2024-03-25T06:53:09Z</dcterms:modified>
</cp:coreProperties>
</file>