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56" r:id="rId5"/>
    <p:sldId id="685" r:id="rId6"/>
    <p:sldId id="505" r:id="rId7"/>
    <p:sldId id="767" r:id="rId8"/>
    <p:sldId id="764" r:id="rId9"/>
    <p:sldId id="726" r:id="rId10"/>
    <p:sldId id="666" r:id="rId11"/>
    <p:sldId id="727" r:id="rId12"/>
    <p:sldId id="719" r:id="rId13"/>
    <p:sldId id="739" r:id="rId14"/>
    <p:sldId id="738" r:id="rId15"/>
    <p:sldId id="769" r:id="rId16"/>
    <p:sldId id="745" r:id="rId17"/>
    <p:sldId id="750" r:id="rId18"/>
    <p:sldId id="729" r:id="rId19"/>
    <p:sldId id="751" r:id="rId20"/>
    <p:sldId id="752" r:id="rId21"/>
    <p:sldId id="753" r:id="rId22"/>
    <p:sldId id="616" r:id="rId23"/>
    <p:sldId id="731" r:id="rId24"/>
    <p:sldId id="676" r:id="rId25"/>
    <p:sldId id="758" r:id="rId26"/>
    <p:sldId id="732" r:id="rId27"/>
    <p:sldId id="754" r:id="rId28"/>
    <p:sldId id="763" r:id="rId29"/>
    <p:sldId id="683" r:id="rId30"/>
    <p:sldId id="707" r:id="rId3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ring" id="{D5F0ED87-7609-4B17-9190-EF089F0BC637}">
          <p14:sldIdLst>
            <p14:sldId id="256"/>
            <p14:sldId id="685"/>
            <p14:sldId id="505"/>
            <p14:sldId id="767"/>
            <p14:sldId id="764"/>
            <p14:sldId id="726"/>
            <p14:sldId id="666"/>
            <p14:sldId id="727"/>
            <p14:sldId id="719"/>
            <p14:sldId id="739"/>
            <p14:sldId id="738"/>
            <p14:sldId id="769"/>
            <p14:sldId id="745"/>
            <p14:sldId id="750"/>
            <p14:sldId id="729"/>
            <p14:sldId id="751"/>
            <p14:sldId id="752"/>
            <p14:sldId id="753"/>
            <p14:sldId id="616"/>
            <p14:sldId id="731"/>
            <p14:sldId id="676"/>
            <p14:sldId id="758"/>
            <p14:sldId id="732"/>
            <p14:sldId id="754"/>
            <p14:sldId id="763"/>
            <p14:sldId id="683"/>
            <p14:sldId id="707"/>
          </p14:sldIdLst>
        </p14:section>
      </p14:sectionLst>
    </p:ex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3110" userDrawn="1">
          <p15:clr>
            <a:srgbClr val="A4A3A4"/>
          </p15:clr>
        </p15:guide>
        <p15:guide id="2" pos="21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 de Andrés Sanchis" initials="CDAS" lastIdx="18" clrIdx="0"/>
  <p:cmAuthor id="2" name="LITAUDON Xavier 124529" initials="LX1"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00"/>
    <a:srgbClr val="245794"/>
    <a:srgbClr val="A20000"/>
    <a:srgbClr val="00CC00"/>
    <a:srgbClr val="E3E3E3"/>
    <a:srgbClr val="85F600"/>
    <a:srgbClr val="E02D00"/>
    <a:srgbClr val="F81100"/>
    <a:srgbClr val="FF33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6E9B5A-7E89-491A-8D19-A42FD142E736}" v="1085" dt="2022-03-03T10:37:24.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75" autoAdjust="0"/>
    <p:restoredTop sz="97219" autoAdjust="0"/>
  </p:normalViewPr>
  <p:slideViewPr>
    <p:cSldViewPr showGuides="1">
      <p:cViewPr varScale="1">
        <p:scale>
          <a:sx n="164" d="100"/>
          <a:sy n="164" d="100"/>
        </p:scale>
        <p:origin x="-1656" y="-62"/>
      </p:cViewPr>
      <p:guideLst>
        <p:guide orient="horz" pos="2160"/>
        <p:guide pos="3840"/>
      </p:guideLst>
    </p:cSldViewPr>
  </p:slideViewPr>
  <p:outlineViewPr>
    <p:cViewPr>
      <p:scale>
        <a:sx n="33" d="100"/>
        <a:sy n="33" d="100"/>
      </p:scale>
      <p:origin x="0" y="8616"/>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73" d="100"/>
          <a:sy n="73" d="100"/>
        </p:scale>
        <p:origin x="-4046" y="-86"/>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10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76363" cy="511731"/>
          </a:xfrm>
          <a:prstGeom prst="rect">
            <a:avLst/>
          </a:prstGeom>
        </p:spPr>
        <p:txBody>
          <a:bodyPr vert="horz" lIns="99022" tIns="49511" rIns="99022" bIns="49511"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7" y="3"/>
            <a:ext cx="3076363" cy="511731"/>
          </a:xfrm>
          <a:prstGeom prst="rect">
            <a:avLst/>
          </a:prstGeom>
        </p:spPr>
        <p:txBody>
          <a:bodyPr vert="horz" lIns="99022" tIns="49511" rIns="99022" bIns="49511" rtlCol="0"/>
          <a:lstStyle>
            <a:lvl1pPr algn="r">
              <a:defRPr sz="1300"/>
            </a:lvl1pPr>
          </a:lstStyle>
          <a:p>
            <a:fld id="{15B2C45A-E869-45FE-B529-AF49C0F3C669}" type="datetimeFigureOut">
              <a:rPr lang="en-GB" smtClean="0">
                <a:latin typeface="Arial" panose="020B0604020202020204" pitchFamily="34" charset="0"/>
              </a:rPr>
              <a:pPr/>
              <a:t>27/11/2023</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1" y="9721108"/>
            <a:ext cx="3076363" cy="511731"/>
          </a:xfrm>
          <a:prstGeom prst="rect">
            <a:avLst/>
          </a:prstGeom>
        </p:spPr>
        <p:txBody>
          <a:bodyPr vert="horz" lIns="99022" tIns="49511" rIns="99022" bIns="49511"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7" y="9721108"/>
            <a:ext cx="3076363" cy="511731"/>
          </a:xfrm>
          <a:prstGeom prst="rect">
            <a:avLst/>
          </a:prstGeom>
        </p:spPr>
        <p:txBody>
          <a:bodyPr vert="horz" lIns="99022" tIns="49511" rIns="99022" bIns="49511" rtlCol="0" anchor="b"/>
          <a:lstStyle>
            <a:lvl1pPr algn="r">
              <a:defRPr sz="1300"/>
            </a:lvl1pPr>
          </a:lstStyle>
          <a:p>
            <a:fld id="{A1166760-0E69-430F-A97F-08802152DB5E}" type="slidenum">
              <a:rPr lang="en-GB" smtClean="0">
                <a:latin typeface="Arial" panose="020B0604020202020204" pitchFamily="34" charset="0"/>
              </a:rPr>
              <a:pPr/>
              <a:t>‹N›</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76363" cy="511731"/>
          </a:xfrm>
          <a:prstGeom prst="rect">
            <a:avLst/>
          </a:prstGeom>
        </p:spPr>
        <p:txBody>
          <a:bodyPr vert="horz" lIns="99022" tIns="49511" rIns="99022" bIns="49511"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7" y="3"/>
            <a:ext cx="3076363" cy="511731"/>
          </a:xfrm>
          <a:prstGeom prst="rect">
            <a:avLst/>
          </a:prstGeom>
        </p:spPr>
        <p:txBody>
          <a:bodyPr vert="horz" lIns="99022" tIns="49511" rIns="99022" bIns="49511" rtlCol="0"/>
          <a:lstStyle>
            <a:lvl1pPr algn="r">
              <a:defRPr sz="1300">
                <a:latin typeface="Arial" panose="020B0604020202020204" pitchFamily="34" charset="0"/>
              </a:defRPr>
            </a:lvl1pPr>
          </a:lstStyle>
          <a:p>
            <a:fld id="{F93E6C17-F35F-4654-8DE9-B693AC206066}" type="datetimeFigureOut">
              <a:rPr lang="en-GB" smtClean="0"/>
              <a:pPr/>
              <a:t>27/11/2023</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22" tIns="49511" rIns="99022" bIns="49511" rtlCol="0" anchor="ctr"/>
          <a:lstStyle/>
          <a:p>
            <a:endParaRPr lang="en-GB" dirty="0"/>
          </a:p>
        </p:txBody>
      </p:sp>
      <p:sp>
        <p:nvSpPr>
          <p:cNvPr id="5" name="Notes Placeholder 4"/>
          <p:cNvSpPr>
            <a:spLocks noGrp="1"/>
          </p:cNvSpPr>
          <p:nvPr>
            <p:ph type="body" sz="quarter" idx="3"/>
          </p:nvPr>
        </p:nvSpPr>
        <p:spPr>
          <a:xfrm>
            <a:off x="709930" y="4861444"/>
            <a:ext cx="5679440" cy="4605576"/>
          </a:xfrm>
          <a:prstGeom prst="rect">
            <a:avLst/>
          </a:prstGeom>
        </p:spPr>
        <p:txBody>
          <a:bodyPr vert="horz" lIns="99022" tIns="49511" rIns="99022" bIns="4951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1" y="9721108"/>
            <a:ext cx="3076363" cy="511731"/>
          </a:xfrm>
          <a:prstGeom prst="rect">
            <a:avLst/>
          </a:prstGeom>
        </p:spPr>
        <p:txBody>
          <a:bodyPr vert="horz" lIns="99022" tIns="49511" rIns="99022" bIns="49511"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7" y="9721108"/>
            <a:ext cx="3076363" cy="511731"/>
          </a:xfrm>
          <a:prstGeom prst="rect">
            <a:avLst/>
          </a:prstGeom>
        </p:spPr>
        <p:txBody>
          <a:bodyPr vert="horz" lIns="99022" tIns="49511" rIns="99022" bIns="49511" rtlCol="0" anchor="b"/>
          <a:lstStyle>
            <a:lvl1pPr algn="r">
              <a:defRPr sz="1300">
                <a:latin typeface="Arial" panose="020B0604020202020204" pitchFamily="34" charset="0"/>
              </a:defRPr>
            </a:lvl1pPr>
          </a:lstStyle>
          <a:p>
            <a:fld id="{49027E0A-1465-4A40-B1D5-9126D49509FC}" type="slidenum">
              <a:rPr lang="en-GB" smtClean="0"/>
              <a:pPr/>
              <a:t>‹N›</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300" dirty="0"/>
              <a:t>DIAMON Direction-aware Isotropic and Active neutron </a:t>
            </a:r>
            <a:r>
              <a:rPr lang="en-US" sz="1300" dirty="0" err="1"/>
              <a:t>MONitor</a:t>
            </a:r>
            <a:endParaRPr lang="it-IT" dirty="0"/>
          </a:p>
        </p:txBody>
      </p:sp>
      <p:sp>
        <p:nvSpPr>
          <p:cNvPr id="4" name="Segnaposto numero diapositiva 3"/>
          <p:cNvSpPr>
            <a:spLocks noGrp="1"/>
          </p:cNvSpPr>
          <p:nvPr>
            <p:ph type="sldNum" sz="quarter" idx="10"/>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2299314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1" y="0"/>
            <a:ext cx="12197925" cy="5570706"/>
          </a:xfrm>
          <a:prstGeom prst="rect">
            <a:avLst/>
          </a:prstGeom>
        </p:spPr>
      </p:pic>
      <p:grpSp>
        <p:nvGrpSpPr>
          <p:cNvPr id="4" name="Gruppieren 3"/>
          <p:cNvGrpSpPr/>
          <p:nvPr userDrawn="1"/>
        </p:nvGrpSpPr>
        <p:grpSpPr>
          <a:xfrm>
            <a:off x="5735960" y="5812522"/>
            <a:ext cx="6120680" cy="923330"/>
            <a:chOff x="5735960" y="5717361"/>
            <a:chExt cx="6120680" cy="923330"/>
          </a:xfrm>
        </p:grpSpPr>
        <p:pic>
          <p:nvPicPr>
            <p:cNvPr id="25" name="Grafik 24"/>
            <p:cNvPicPr preferRelativeResize="0">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923330"/>
            </a:xfrm>
            <a:prstGeom prst="rect">
              <a:avLst/>
            </a:prstGeom>
          </p:spPr>
          <p:txBody>
            <a:bodyPr wrap="square">
              <a:spAutoFit/>
            </a:bodyPr>
            <a:lstStyle/>
            <a:p>
              <a:pPr algn="just">
                <a:lnSpc>
                  <a:spcPct val="90000"/>
                </a:lnSpc>
              </a:pPr>
              <a:r>
                <a:rPr lang="en-GB" sz="1000" dirty="0">
                  <a:latin typeface="Arial" panose="020B0604020202020204" pitchFamily="34" charset="0"/>
                </a:rPr>
                <a:t>This work has been carried out within the framework of the EUROfusion Consortium, funded by the European Union via the </a:t>
              </a:r>
              <a:r>
                <a:rPr lang="en-GB" sz="1000" dirty="0" err="1">
                  <a:latin typeface="Arial" panose="020B0604020202020204" pitchFamily="34" charset="0"/>
                </a:rPr>
                <a:t>Euratom</a:t>
              </a:r>
              <a:r>
                <a:rPr lang="en-GB" sz="1000" dirty="0">
                  <a:latin typeface="Arial" panose="020B0604020202020204" pitchFamily="34" charset="0"/>
                </a:rPr>
                <a:t>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n>
                <a:noFill/>
              </a:ln>
              <a:effectLst/>
              <a:latin typeface="Arial" panose="020B0604020202020204" pitchFamily="34" charset="0"/>
            </a:endParaRPr>
          </a:p>
        </p:txBody>
      </p:sp>
      <p:sp>
        <p:nvSpPr>
          <p:cNvPr id="2" name="Title 1"/>
          <p:cNvSpPr>
            <a:spLocks noGrp="1"/>
          </p:cNvSpPr>
          <p:nvPr>
            <p:ph type="title"/>
          </p:nvPr>
        </p:nvSpPr>
        <p:spPr>
          <a:xfrm>
            <a:off x="609600" y="116632"/>
            <a:ext cx="10058400" cy="457200"/>
          </a:xfrm>
        </p:spPr>
        <p:txBody>
          <a:bodyPr>
            <a:noAutofit/>
          </a:bodyPr>
          <a:lstStyle>
            <a:lvl1pPr algn="l">
              <a:lnSpc>
                <a:spcPts val="2400"/>
              </a:lnSpc>
              <a:defRPr sz="2400"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116632"/>
            <a:ext cx="466915" cy="465708"/>
          </a:xfrm>
          <a:prstGeom prst="rect">
            <a:avLst/>
          </a:prstGeom>
        </p:spPr>
      </p:pic>
      <p:sp>
        <p:nvSpPr>
          <p:cNvPr id="10" name="Content Placeholder 2"/>
          <p:cNvSpPr>
            <a:spLocks noGrp="1"/>
          </p:cNvSpPr>
          <p:nvPr>
            <p:ph idx="1"/>
          </p:nvPr>
        </p:nvSpPr>
        <p:spPr>
          <a:xfrm>
            <a:off x="609600" y="850846"/>
            <a:ext cx="11103024" cy="5571038"/>
          </a:xfrm>
        </p:spPr>
        <p:txBody>
          <a:bodyPr/>
          <a:lstStyle>
            <a:lvl1pPr marL="342900" indent="-342900">
              <a:lnSpc>
                <a:spcPct val="150000"/>
              </a:lnSpc>
              <a:spcAft>
                <a:spcPts val="600"/>
              </a:spcAft>
              <a:buFont typeface="Arial" panose="020B0604020202020204" pitchFamily="34" charset="0"/>
              <a:buChar char="•"/>
              <a:defRPr sz="2400" b="1">
                <a:latin typeface="Arial" panose="020B0604020202020204" pitchFamily="34" charset="0"/>
                <a:cs typeface="Arial" panose="020B0604020202020204" pitchFamily="34" charset="0"/>
              </a:defRPr>
            </a:lvl1pPr>
            <a:lvl2pPr marL="742950" indent="-285750">
              <a:lnSpc>
                <a:spcPct val="150000"/>
              </a:lnSpc>
              <a:buFont typeface="Arial" panose="020B0604020202020204" pitchFamily="34" charset="0"/>
              <a:buChar char="−"/>
              <a:defRPr sz="2000">
                <a:solidFill>
                  <a:srgbClr val="002060"/>
                </a:solidFill>
                <a:latin typeface="Arial" panose="020B0604020202020204" pitchFamily="34" charset="0"/>
                <a:cs typeface="Arial" panose="020B0604020202020204" pitchFamily="34" charset="0"/>
              </a:defRPr>
            </a:lvl2pPr>
            <a:lvl3pPr marL="1143000" indent="-228600">
              <a:lnSpc>
                <a:spcPct val="150000"/>
              </a:lnSpc>
              <a:buFont typeface="Courier New" panose="02070309020205020404" pitchFamily="49" charset="0"/>
              <a:buChar char="o"/>
              <a:defRPr sz="2000">
                <a:latin typeface="Arial" panose="020B0604020202020204" pitchFamily="34" charset="0"/>
                <a:cs typeface="Arial" panose="020B0604020202020204" pitchFamily="34" charset="0"/>
              </a:defRPr>
            </a:lvl3pPr>
            <a:lvl4pPr marL="1714500" indent="-342900">
              <a:lnSpc>
                <a:spcPct val="150000"/>
              </a:lnSpc>
              <a:buFont typeface="Arial" panose="020B0604020202020204" pitchFamily="34" charset="0"/>
              <a:buChar char="•"/>
              <a:defRPr sz="2000" baseline="0">
                <a:solidFill>
                  <a:srgbClr val="002060"/>
                </a:solidFill>
                <a:latin typeface="Arial" panose="020B0604020202020204"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Segnaposto piè di pagina 2"/>
          <p:cNvSpPr>
            <a:spLocks noGrp="1"/>
          </p:cNvSpPr>
          <p:nvPr>
            <p:ph type="ftr" sz="quarter" idx="13"/>
          </p:nvPr>
        </p:nvSpPr>
        <p:spPr>
          <a:xfrm>
            <a:off x="623392" y="6356353"/>
            <a:ext cx="11377264" cy="365125"/>
          </a:xfrm>
        </p:spPr>
        <p:txBody>
          <a:bodyPr/>
          <a:lstStyle/>
          <a:p>
            <a:pPr algn="ctr"/>
            <a:r>
              <a:rPr lang="fr-FR" dirty="0" smtClean="0"/>
              <a:t>R. Villari, </a:t>
            </a:r>
            <a:r>
              <a:rPr lang="en-US" dirty="0" smtClean="0"/>
              <a:t>Key technological aspects of recent DT operations at JET,</a:t>
            </a:r>
            <a:r>
              <a:rPr lang="fr-FR" dirty="0" smtClean="0"/>
              <a:t> </a:t>
            </a:r>
            <a:r>
              <a:rPr lang="it-IT" dirty="0" smtClean="0"/>
              <a:t>15</a:t>
            </a:r>
            <a:r>
              <a:rPr lang="it-IT" baseline="30000" dirty="0" smtClean="0"/>
              <a:t>th</a:t>
            </a:r>
            <a:r>
              <a:rPr lang="it-IT" dirty="0" smtClean="0"/>
              <a:t> International Symposium on Fusion Technology</a:t>
            </a:r>
            <a:r>
              <a:rPr lang="it-IT" dirty="0" smtClean="0">
                <a:solidFill>
                  <a:srgbClr val="898989"/>
                </a:solidFill>
              </a:rPr>
              <a:t>, 10-15 </a:t>
            </a:r>
            <a:r>
              <a:rPr lang="it-IT" dirty="0" err="1" smtClean="0">
                <a:solidFill>
                  <a:srgbClr val="898989"/>
                </a:solidFill>
              </a:rPr>
              <a:t>September</a:t>
            </a:r>
            <a:r>
              <a:rPr lang="it-IT" dirty="0" smtClean="0">
                <a:solidFill>
                  <a:srgbClr val="898989"/>
                </a:solidFill>
              </a:rPr>
              <a:t> 2023, Las Palmas de Gran Canaria, </a:t>
            </a:r>
            <a:r>
              <a:rPr lang="it-IT" dirty="0" err="1" smtClean="0">
                <a:solidFill>
                  <a:srgbClr val="898989"/>
                </a:solidFill>
              </a:rPr>
              <a:t>Spain</a:t>
            </a:r>
            <a:r>
              <a:rPr lang="it-IT" dirty="0" smtClean="0">
                <a:solidFill>
                  <a:srgbClr val="898989"/>
                </a:solidFill>
              </a:rPr>
              <a:t> |</a:t>
            </a:r>
            <a:r>
              <a:rPr lang="en-GB" dirty="0" smtClean="0"/>
              <a:t> </a:t>
            </a:r>
            <a:fld id="{6A6D9FA1-99C7-4910-8E32-B85D378B0060}" type="slidenum">
              <a:rPr lang="en-GB" smtClean="0"/>
              <a:pPr algn="ctr"/>
              <a:t>‹N›</a:t>
            </a:fld>
            <a:r>
              <a:rPr lang="it-IT" dirty="0" smtClean="0">
                <a:solidFill>
                  <a:srgbClr val="898989"/>
                </a:solidFill>
              </a:rPr>
              <a:t> </a:t>
            </a:r>
            <a:endParaRPr lang="it-IT" dirty="0">
              <a:solidFill>
                <a:srgbClr val="898989"/>
              </a:solidFill>
            </a:endParaRPr>
          </a:p>
        </p:txBody>
      </p:sp>
    </p:spTree>
    <p:extLst>
      <p:ext uri="{BB962C8B-B14F-4D97-AF65-F5344CB8AC3E}">
        <p14:creationId xmlns:p14="http://schemas.microsoft.com/office/powerpoint/2010/main" val="19969751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abella">
    <p:spTree>
      <p:nvGrpSpPr>
        <p:cNvPr id="1" name=""/>
        <p:cNvGrpSpPr/>
        <p:nvPr/>
      </p:nvGrpSpPr>
      <p:grpSpPr>
        <a:xfrm>
          <a:off x="0" y="0"/>
          <a:ext cx="0" cy="0"/>
          <a:chOff x="0" y="0"/>
          <a:chExt cx="0" cy="0"/>
        </a:xfrm>
      </p:grpSpPr>
      <p:sp>
        <p:nvSpPr>
          <p:cNvPr id="6" name="Rettangolo 5"/>
          <p:cNvSpPr/>
          <p:nvPr userDrawn="1"/>
        </p:nvSpPr>
        <p:spPr>
          <a:xfrm>
            <a:off x="0" y="1"/>
            <a:ext cx="12192000" cy="105092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panose="020B0604020202020204" pitchFamily="34" charset="0"/>
            </a:endParaRPr>
          </a:p>
        </p:txBody>
      </p:sp>
      <p:sp>
        <p:nvSpPr>
          <p:cNvPr id="2" name="Titolo 1"/>
          <p:cNvSpPr>
            <a:spLocks noGrp="1"/>
          </p:cNvSpPr>
          <p:nvPr>
            <p:ph type="title"/>
          </p:nvPr>
        </p:nvSpPr>
        <p:spPr>
          <a:xfrm>
            <a:off x="551219" y="303802"/>
            <a:ext cx="10972800" cy="400110"/>
          </a:xfrm>
        </p:spPr>
        <p:txBody>
          <a:bodyPr/>
          <a:lstStyle>
            <a:lvl1pPr>
              <a:defRPr>
                <a:solidFill>
                  <a:srgbClr val="FFFFFF"/>
                </a:solidFill>
                <a:latin typeface="Arial" panose="020B0604020202020204" pitchFamily="34" charset="0"/>
              </a:defRPr>
            </a:lvl1pPr>
          </a:lstStyle>
          <a:p>
            <a:r>
              <a:rPr lang="it-IT" dirty="0"/>
              <a:t>Fare clic per modificare lo stile del titolo</a:t>
            </a:r>
          </a:p>
        </p:txBody>
      </p:sp>
      <p:sp>
        <p:nvSpPr>
          <p:cNvPr id="3" name="Segnaposto contenuto 2"/>
          <p:cNvSpPr>
            <a:spLocks noGrp="1"/>
          </p:cNvSpPr>
          <p:nvPr>
            <p:ph idx="1"/>
          </p:nvPr>
        </p:nvSpPr>
        <p:spPr>
          <a:xfrm>
            <a:off x="609600" y="1600201"/>
            <a:ext cx="10972800" cy="400110"/>
          </a:xfrm>
        </p:spPr>
        <p:txBody>
          <a:bodyPr/>
          <a:lstStyle>
            <a:lvl1pPr marL="0" indent="0">
              <a:buNone/>
              <a:defRPr sz="2000" baseline="0">
                <a:latin typeface="Arial" panose="020B0604020202020204" pitchFamily="34" charset="0"/>
              </a:defRPr>
            </a:lvl1pPr>
          </a:lstStyle>
          <a:p>
            <a:pPr lvl="0"/>
            <a:r>
              <a:rPr lang="it-IT" dirty="0"/>
              <a:t>Fare clic per modificare stili del testo dello schema</a:t>
            </a:r>
          </a:p>
        </p:txBody>
      </p:sp>
      <p:sp>
        <p:nvSpPr>
          <p:cNvPr id="5" name="Segnaposto tabella 4"/>
          <p:cNvSpPr>
            <a:spLocks noGrp="1"/>
          </p:cNvSpPr>
          <p:nvPr>
            <p:ph type="tbl" sz="quarter" idx="13"/>
          </p:nvPr>
        </p:nvSpPr>
        <p:spPr>
          <a:xfrm>
            <a:off x="609600" y="2495553"/>
            <a:ext cx="10913533" cy="3255433"/>
          </a:xfrm>
        </p:spPr>
        <p:txBody>
          <a:bodyPr rtlCol="0">
            <a:normAutofit/>
          </a:bodyPr>
          <a:lstStyle>
            <a:lvl1pPr marL="0" indent="0">
              <a:buNone/>
              <a:defRPr sz="1800" baseline="0">
                <a:latin typeface="Arial" panose="020B0604020202020204" pitchFamily="34" charset="0"/>
              </a:defRPr>
            </a:lvl1pPr>
          </a:lstStyle>
          <a:p>
            <a:pPr lvl="0"/>
            <a:r>
              <a:rPr lang="it-IT" noProof="0" dirty="0"/>
              <a:t>Fare clic sull'icona per inserire una tabella</a:t>
            </a:r>
          </a:p>
        </p:txBody>
      </p:sp>
      <p:sp>
        <p:nvSpPr>
          <p:cNvPr id="7" name="Segnaposto numero diapositiva 5"/>
          <p:cNvSpPr>
            <a:spLocks noGrp="1"/>
          </p:cNvSpPr>
          <p:nvPr>
            <p:ph type="sldNum" sz="quarter" idx="14"/>
          </p:nvPr>
        </p:nvSpPr>
        <p:spPr/>
        <p:txBody>
          <a:bodyPr/>
          <a:lstStyle>
            <a:lvl1pPr algn="r">
              <a:defRPr sz="1200" smtClean="0">
                <a:solidFill>
                  <a:schemeClr val="tx1">
                    <a:tint val="75000"/>
                  </a:schemeClr>
                </a:solidFill>
                <a:latin typeface="Arial" panose="020B0604020202020204" pitchFamily="34" charset="0"/>
              </a:defRPr>
            </a:lvl1pPr>
          </a:lstStyle>
          <a:p>
            <a:pPr>
              <a:defRPr/>
            </a:pPr>
            <a:fld id="{765E0840-2F4F-4AB1-B9F5-F1BA08DE0130}" type="slidenum">
              <a:rPr lang="it-IT" smtClean="0"/>
              <a:pPr>
                <a:defRPr/>
              </a:pPr>
              <a:t>‹N›</a:t>
            </a:fld>
            <a:endParaRPr lang="it-IT" dirty="0"/>
          </a:p>
        </p:txBody>
      </p:sp>
      <p:sp>
        <p:nvSpPr>
          <p:cNvPr id="8" name="Segnaposto piè di pagina 4"/>
          <p:cNvSpPr>
            <a:spLocks noGrp="1"/>
          </p:cNvSpPr>
          <p:nvPr>
            <p:ph type="ftr" sz="quarter" idx="15"/>
          </p:nvPr>
        </p:nvSpPr>
        <p:spPr/>
        <p:txBody>
          <a:bodyPr/>
          <a:lstStyle>
            <a:lvl1pPr algn="l">
              <a:defRPr sz="1200" smtClean="0">
                <a:solidFill>
                  <a:schemeClr val="tx1">
                    <a:tint val="75000"/>
                  </a:schemeClr>
                </a:solidFill>
                <a:latin typeface="Arial" panose="020B0604020202020204" pitchFamily="34" charset="0"/>
              </a:defRPr>
            </a:lvl1pPr>
          </a:lstStyle>
          <a:p>
            <a:pPr>
              <a:defRPr/>
            </a:pPr>
            <a:r>
              <a:rPr lang="it-IT" dirty="0"/>
              <a:t>Titolo della presentazione - luogo - data (piè pagina - vedi istruzioni per visualizzazione in tutta la presentazione) </a:t>
            </a:r>
          </a:p>
        </p:txBody>
      </p:sp>
    </p:spTree>
    <p:extLst>
      <p:ext uri="{BB962C8B-B14F-4D97-AF65-F5344CB8AC3E}">
        <p14:creationId xmlns:p14="http://schemas.microsoft.com/office/powerpoint/2010/main" val="3560340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atin typeface="Arial" panose="020B0604020202020204" pitchFamily="34" charset="0"/>
              </a:defRPr>
            </a:lvl1pPr>
          </a:lstStyle>
          <a:p>
            <a:r>
              <a:rPr lang="it-IT" dirty="0"/>
              <a:t>Fare clic per modificare lo stile del titolo</a:t>
            </a:r>
          </a:p>
        </p:txBody>
      </p:sp>
      <p:sp>
        <p:nvSpPr>
          <p:cNvPr id="3" name="Segnaposto piè di pagina 2"/>
          <p:cNvSpPr>
            <a:spLocks noGrp="1"/>
          </p:cNvSpPr>
          <p:nvPr>
            <p:ph type="ftr" sz="quarter" idx="10"/>
          </p:nvPr>
        </p:nvSpPr>
        <p:spPr/>
        <p:txBody>
          <a:bodyPr/>
          <a:lstStyle>
            <a:lvl1pPr>
              <a:defRPr>
                <a:latin typeface="Arial" panose="020B0604020202020204" pitchFamily="34" charset="0"/>
              </a:defRPr>
            </a:lvl1pPr>
          </a:lstStyle>
          <a:p>
            <a:r>
              <a:rPr lang="fr-FR" dirty="0"/>
              <a:t>A. </a:t>
            </a:r>
            <a:r>
              <a:rPr lang="fr-FR" dirty="0" err="1"/>
              <a:t>Author</a:t>
            </a:r>
            <a:r>
              <a:rPr lang="fr-FR" dirty="0"/>
              <a:t>  |  XYZ PB Meeting  |  dd Mth </a:t>
            </a:r>
            <a:r>
              <a:rPr lang="fr-FR" dirty="0" err="1"/>
              <a:t>yyyy</a:t>
            </a:r>
            <a:endParaRPr lang="en-GB" dirty="0"/>
          </a:p>
        </p:txBody>
      </p:sp>
      <p:sp>
        <p:nvSpPr>
          <p:cNvPr id="4" name="Segnaposto numero diapositiva 3"/>
          <p:cNvSpPr>
            <a:spLocks noGrp="1"/>
          </p:cNvSpPr>
          <p:nvPr>
            <p:ph type="sldNum" sz="quarter" idx="11"/>
          </p:nvPr>
        </p:nvSpPr>
        <p:spPr/>
        <p:txBody>
          <a:bodyPr/>
          <a:lstStyle>
            <a:lvl1pPr>
              <a:defRPr>
                <a:latin typeface="Arial" panose="020B0604020202020204" pitchFamily="34" charset="0"/>
              </a:defRPr>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884247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6" name="Rettangolo 5"/>
          <p:cNvSpPr/>
          <p:nvPr userDrawn="1"/>
        </p:nvSpPr>
        <p:spPr>
          <a:xfrm>
            <a:off x="0" y="1"/>
            <a:ext cx="12192000" cy="105092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panose="020B0604020202020204" pitchFamily="34" charset="0"/>
            </a:endParaRPr>
          </a:p>
        </p:txBody>
      </p:sp>
      <p:sp>
        <p:nvSpPr>
          <p:cNvPr id="2" name="Titolo 1"/>
          <p:cNvSpPr>
            <a:spLocks noGrp="1"/>
          </p:cNvSpPr>
          <p:nvPr>
            <p:ph type="title"/>
          </p:nvPr>
        </p:nvSpPr>
        <p:spPr>
          <a:xfrm>
            <a:off x="551219" y="303802"/>
            <a:ext cx="10972800" cy="400110"/>
          </a:xfrm>
        </p:spPr>
        <p:txBody>
          <a:bodyPr/>
          <a:lstStyle>
            <a:lvl1pPr>
              <a:defRPr sz="2600">
                <a:solidFill>
                  <a:srgbClr val="FFFFFF"/>
                </a:solidFill>
                <a:latin typeface="Arial" panose="020B0604020202020204" pitchFamily="34" charset="0"/>
              </a:defRPr>
            </a:lvl1pPr>
          </a:lstStyle>
          <a:p>
            <a:r>
              <a:rPr lang="it-IT" dirty="0"/>
              <a:t>Fare clic per modificare lo stile del titolo</a:t>
            </a:r>
          </a:p>
        </p:txBody>
      </p:sp>
      <p:sp>
        <p:nvSpPr>
          <p:cNvPr id="15" name="Segnaposto testo 14"/>
          <p:cNvSpPr>
            <a:spLocks noGrp="1"/>
          </p:cNvSpPr>
          <p:nvPr>
            <p:ph type="body" sz="quarter" idx="13"/>
          </p:nvPr>
        </p:nvSpPr>
        <p:spPr>
          <a:xfrm>
            <a:off x="551219" y="1253067"/>
            <a:ext cx="10972800" cy="400110"/>
          </a:xfrm>
        </p:spPr>
        <p:txBody>
          <a:bodyPr/>
          <a:lstStyle>
            <a:lvl1pPr marL="0" indent="0">
              <a:buNone/>
              <a:defRPr sz="2000" b="1" baseline="0">
                <a:solidFill>
                  <a:srgbClr val="7F7F7F"/>
                </a:solidFill>
                <a:latin typeface="Arial" panose="020B0604020202020204" pitchFamily="34" charset="0"/>
              </a:defRPr>
            </a:lvl1pPr>
            <a:lvl2pPr>
              <a:defRPr sz="2000" b="1">
                <a:solidFill>
                  <a:srgbClr val="7F7F7F"/>
                </a:solidFill>
              </a:defRPr>
            </a:lvl2pPr>
            <a:lvl3pPr>
              <a:defRPr sz="2000" b="1">
                <a:solidFill>
                  <a:srgbClr val="7F7F7F"/>
                </a:solidFill>
              </a:defRPr>
            </a:lvl3pPr>
            <a:lvl4pPr>
              <a:defRPr sz="2000" b="1">
                <a:solidFill>
                  <a:srgbClr val="7F7F7F"/>
                </a:solidFill>
              </a:defRPr>
            </a:lvl4pPr>
            <a:lvl5pPr>
              <a:defRPr sz="2000" b="1">
                <a:solidFill>
                  <a:srgbClr val="7F7F7F"/>
                </a:solidFill>
              </a:defRPr>
            </a:lvl5pPr>
          </a:lstStyle>
          <a:p>
            <a:pPr lvl="0"/>
            <a:r>
              <a:rPr lang="it-IT" dirty="0"/>
              <a:t>Fare clic per modificare stili del testo dello schema</a:t>
            </a:r>
          </a:p>
        </p:txBody>
      </p:sp>
      <p:sp>
        <p:nvSpPr>
          <p:cNvPr id="17" name="Segnaposto testo 16"/>
          <p:cNvSpPr>
            <a:spLocks noGrp="1"/>
          </p:cNvSpPr>
          <p:nvPr>
            <p:ph type="body" sz="quarter" idx="14"/>
          </p:nvPr>
        </p:nvSpPr>
        <p:spPr>
          <a:xfrm>
            <a:off x="551219" y="2017398"/>
            <a:ext cx="10972799" cy="769441"/>
          </a:xfrm>
        </p:spPr>
        <p:txBody>
          <a:bodyPr/>
          <a:lstStyle>
            <a:lvl1pPr marL="457200" indent="-457200">
              <a:buFont typeface="+mj-lt"/>
              <a:buAutoNum type="arabicPeriod"/>
              <a:defRPr sz="2000" baseline="0">
                <a:latin typeface="Arial" panose="020B0604020202020204" pitchFamily="34" charset="0"/>
              </a:defRPr>
            </a:lvl1pPr>
            <a:lvl2pPr marL="457200" indent="0">
              <a:buNone/>
              <a:defRPr sz="2000">
                <a:latin typeface="Arial" panose="020B0604020202020204" pitchFamily="34" charset="0"/>
              </a:defRPr>
            </a:lvl2pPr>
            <a:lvl3pPr>
              <a:defRPr sz="2000"/>
            </a:lvl3pPr>
            <a:lvl4pPr>
              <a:defRPr sz="2000"/>
            </a:lvl4pPr>
            <a:lvl5pPr>
              <a:defRPr sz="2000"/>
            </a:lvl5pPr>
          </a:lstStyle>
          <a:p>
            <a:pPr lvl="0"/>
            <a:r>
              <a:rPr lang="it-IT" dirty="0"/>
              <a:t>Fare clic per modificare stili del testo dello schema</a:t>
            </a:r>
          </a:p>
          <a:p>
            <a:pPr lvl="1"/>
            <a:r>
              <a:rPr lang="it-IT" dirty="0"/>
              <a:t>Secondo livello</a:t>
            </a:r>
          </a:p>
        </p:txBody>
      </p:sp>
      <p:sp>
        <p:nvSpPr>
          <p:cNvPr id="19" name="Segnaposto testo 18"/>
          <p:cNvSpPr>
            <a:spLocks noGrp="1"/>
          </p:cNvSpPr>
          <p:nvPr>
            <p:ph type="body" sz="quarter" idx="15"/>
          </p:nvPr>
        </p:nvSpPr>
        <p:spPr>
          <a:xfrm>
            <a:off x="551219" y="3409088"/>
            <a:ext cx="10972799" cy="1003352"/>
          </a:xfrm>
        </p:spPr>
        <p:txBody>
          <a:bodyPr/>
          <a:lstStyle>
            <a:lvl1pPr>
              <a:defRPr sz="1600" baseline="0">
                <a:latin typeface="Arial" panose="020B0604020202020204" pitchFamily="34" charset="0"/>
              </a:defRPr>
            </a:lvl1pPr>
            <a:lvl2pPr>
              <a:defRPr sz="1800">
                <a:latin typeface="Arial" panose="020B0604020202020204" pitchFamily="34" charset="0"/>
              </a:defRPr>
            </a:lvl2pPr>
            <a:lvl3pPr>
              <a:defRPr sz="1800">
                <a:latin typeface="Arial" panose="020B0604020202020204" pitchFamily="34" charset="0"/>
              </a:defRPr>
            </a:lvl3pPr>
            <a:lvl4pPr>
              <a:defRPr sz="1800"/>
            </a:lvl4pPr>
            <a:lvl5pPr>
              <a:defRPr sz="1800"/>
            </a:lvl5pPr>
          </a:lstStyle>
          <a:p>
            <a:pPr lvl="0"/>
            <a:r>
              <a:rPr lang="it-IT" dirty="0"/>
              <a:t>Fare clic per modificare stili del testo dello schema</a:t>
            </a:r>
          </a:p>
          <a:p>
            <a:pPr lvl="1"/>
            <a:r>
              <a:rPr lang="it-IT" dirty="0"/>
              <a:t>Secondo livello</a:t>
            </a:r>
          </a:p>
          <a:p>
            <a:pPr lvl="2"/>
            <a:r>
              <a:rPr lang="it-IT" dirty="0"/>
              <a:t>Terzo livello</a:t>
            </a:r>
          </a:p>
        </p:txBody>
      </p:sp>
      <p:sp>
        <p:nvSpPr>
          <p:cNvPr id="7" name="Segnaposto numero diapositiva 5"/>
          <p:cNvSpPr>
            <a:spLocks noGrp="1"/>
          </p:cNvSpPr>
          <p:nvPr>
            <p:ph type="sldNum" sz="quarter" idx="16"/>
          </p:nvPr>
        </p:nvSpPr>
        <p:spPr/>
        <p:txBody>
          <a:bodyPr/>
          <a:lstStyle>
            <a:lvl1pPr algn="r">
              <a:defRPr sz="1200" smtClean="0">
                <a:solidFill>
                  <a:schemeClr val="tx1">
                    <a:tint val="75000"/>
                  </a:schemeClr>
                </a:solidFill>
                <a:latin typeface="Arial" panose="020B0604020202020204" pitchFamily="34" charset="0"/>
              </a:defRPr>
            </a:lvl1pPr>
          </a:lstStyle>
          <a:p>
            <a:pPr>
              <a:defRPr/>
            </a:pPr>
            <a:fld id="{90A53FAF-6E61-431E-A40A-2AE7CC1A25E2}" type="slidenum">
              <a:rPr lang="it-IT" smtClean="0"/>
              <a:pPr>
                <a:defRPr/>
              </a:pPr>
              <a:t>‹N›</a:t>
            </a:fld>
            <a:endParaRPr lang="it-IT" dirty="0"/>
          </a:p>
        </p:txBody>
      </p:sp>
      <p:sp>
        <p:nvSpPr>
          <p:cNvPr id="8" name="Segnaposto piè di pagina 4"/>
          <p:cNvSpPr>
            <a:spLocks noGrp="1"/>
          </p:cNvSpPr>
          <p:nvPr>
            <p:ph type="ftr" sz="quarter" idx="17"/>
          </p:nvPr>
        </p:nvSpPr>
        <p:spPr/>
        <p:txBody>
          <a:bodyPr/>
          <a:lstStyle>
            <a:lvl1pPr algn="l">
              <a:defRPr sz="1200" smtClean="0">
                <a:solidFill>
                  <a:schemeClr val="tx1">
                    <a:tint val="75000"/>
                  </a:schemeClr>
                </a:solidFill>
                <a:latin typeface="Arial" panose="020B0604020202020204" pitchFamily="34" charset="0"/>
              </a:defRPr>
            </a:lvl1pPr>
          </a:lstStyle>
          <a:p>
            <a:pPr>
              <a:defRPr/>
            </a:pPr>
            <a:r>
              <a:rPr lang="it-IT" dirty="0"/>
              <a:t>Titolo della presentazione - luogo - data (piè pagina - vedi istruzioni per visualizzazione in tutta la presentazione) </a:t>
            </a:r>
          </a:p>
        </p:txBody>
      </p:sp>
    </p:spTree>
    <p:extLst>
      <p:ext uri="{BB962C8B-B14F-4D97-AF65-F5344CB8AC3E}">
        <p14:creationId xmlns:p14="http://schemas.microsoft.com/office/powerpoint/2010/main" val="459724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6">
            <a:extLst>
              <a:ext uri="{FF2B5EF4-FFF2-40B4-BE49-F238E27FC236}">
                <a16:creationId xmlns:a16="http://schemas.microsoft.com/office/drawing/2014/main" xmlns=""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xmlns="" id="{1B478EFE-6141-4244-92ED-79EEE9222B1A}"/>
              </a:ext>
            </a:extLst>
          </p:cNvPr>
          <p:cNvSpPr>
            <a:spLocks noGrp="1"/>
          </p:cNvSpPr>
          <p:nvPr>
            <p:ph type="dt" sz="half" idx="10"/>
          </p:nvPr>
        </p:nvSpPr>
        <p:spPr>
          <a:xfrm>
            <a:off x="2574099" y="6350851"/>
            <a:ext cx="1542289" cy="365125"/>
          </a:xfrm>
          <a:prstGeom prst="rect">
            <a:avLst/>
          </a:prstGeom>
        </p:spPr>
        <p:txBody>
          <a:bodyPr/>
          <a:lstStyle/>
          <a:p>
            <a:fld id="{B86E7441-B772-D048-9C1B-F8600B03CAE1}" type="datetime3">
              <a:rPr lang="en-US" smtClean="0"/>
              <a:t>27 November 2023</a:t>
            </a:fld>
            <a:endParaRPr lang="en-US" dirty="0"/>
          </a:p>
        </p:txBody>
      </p:sp>
      <p:sp>
        <p:nvSpPr>
          <p:cNvPr id="12" name="Footer Placeholder 11">
            <a:extLst>
              <a:ext uri="{FF2B5EF4-FFF2-40B4-BE49-F238E27FC236}">
                <a16:creationId xmlns:a16="http://schemas.microsoft.com/office/drawing/2014/main" xmlns="" id="{8FF044A7-6055-B744-AD25-E9D675BBE602}"/>
              </a:ext>
            </a:extLst>
          </p:cNvPr>
          <p:cNvSpPr>
            <a:spLocks noGrp="1"/>
          </p:cNvSpPr>
          <p:nvPr>
            <p:ph type="ftr" sz="quarter" idx="11"/>
          </p:nvPr>
        </p:nvSpPr>
        <p:spPr>
          <a:xfrm>
            <a:off x="4259262" y="6356350"/>
            <a:ext cx="6734803" cy="365125"/>
          </a:xfrm>
          <a:prstGeom prst="rect">
            <a:avLst/>
          </a:prstGeom>
        </p:spPr>
        <p:txBody>
          <a:bodyPr/>
          <a:lstStyle/>
          <a:p>
            <a:r>
              <a:rPr lang="en-US" dirty="0"/>
              <a:t>Martin DENTAN | </a:t>
            </a:r>
            <a:r>
              <a:rPr lang="en-GB" dirty="0"/>
              <a:t>Study of electronics reliability in accelerator and tokamak neutron environment </a:t>
            </a:r>
            <a:endParaRPr lang="en-US" dirty="0"/>
          </a:p>
        </p:txBody>
      </p:sp>
      <p:sp>
        <p:nvSpPr>
          <p:cNvPr id="13" name="Slide Number Placeholder 12">
            <a:extLst>
              <a:ext uri="{FF2B5EF4-FFF2-40B4-BE49-F238E27FC236}">
                <a16:creationId xmlns:a16="http://schemas.microsoft.com/office/drawing/2014/main" xmlns="" id="{372E3875-F7E3-A247-8E75-A4EC4E79429B}"/>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‹N›</a:t>
            </a:fld>
            <a:endParaRPr lang="en-US" dirty="0"/>
          </a:p>
        </p:txBody>
      </p:sp>
    </p:spTree>
    <p:extLst>
      <p:ext uri="{BB962C8B-B14F-4D97-AF65-F5344CB8AC3E}">
        <p14:creationId xmlns:p14="http://schemas.microsoft.com/office/powerpoint/2010/main" val="399542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F35F7D7-2778-A676-3B54-C7937BA63AB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 xmlns:a16="http://schemas.microsoft.com/office/drawing/2014/main" id="{8577C859-1FA9-ECE4-B6A0-C40749C1D7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BA3D65EB-A24C-77C3-961F-6C88031278AF}"/>
              </a:ext>
            </a:extLst>
          </p:cNvPr>
          <p:cNvSpPr>
            <a:spLocks noGrp="1"/>
          </p:cNvSpPr>
          <p:nvPr>
            <p:ph type="dt" sz="half" idx="10"/>
          </p:nvPr>
        </p:nvSpPr>
        <p:spPr>
          <a:xfrm>
            <a:off x="838200" y="6356350"/>
            <a:ext cx="2743200" cy="365125"/>
          </a:xfrm>
          <a:prstGeom prst="rect">
            <a:avLst/>
          </a:prstGeom>
        </p:spPr>
        <p:txBody>
          <a:bodyPr/>
          <a:lstStyle/>
          <a:p>
            <a:fld id="{2B658E77-84A0-43C0-A9E5-EEBE6279FEA5}" type="datetimeFigureOut">
              <a:rPr lang="it-IT" smtClean="0"/>
              <a:t>27/11/2023</a:t>
            </a:fld>
            <a:endParaRPr lang="it-IT"/>
          </a:p>
        </p:txBody>
      </p:sp>
      <p:sp>
        <p:nvSpPr>
          <p:cNvPr id="5" name="Segnaposto piè di pagina 4">
            <a:extLst>
              <a:ext uri="{FF2B5EF4-FFF2-40B4-BE49-F238E27FC236}">
                <a16:creationId xmlns="" xmlns:a16="http://schemas.microsoft.com/office/drawing/2014/main" id="{9D04551D-A98F-477F-6EFE-BB8330EF01F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8E9444D1-9996-BD70-EC00-AD88FB2AD089}"/>
              </a:ext>
            </a:extLst>
          </p:cNvPr>
          <p:cNvSpPr>
            <a:spLocks noGrp="1"/>
          </p:cNvSpPr>
          <p:nvPr>
            <p:ph type="sldNum" sz="quarter" idx="12"/>
          </p:nvPr>
        </p:nvSpPr>
        <p:spPr/>
        <p:txBody>
          <a:bodyPr/>
          <a:lstStyle/>
          <a:p>
            <a:fld id="{DE976171-6283-4C2C-A84B-389EA7617A5D}" type="slidenum">
              <a:rPr lang="it-IT" smtClean="0"/>
              <a:t>‹N›</a:t>
            </a:fld>
            <a:endParaRPr lang="it-IT"/>
          </a:p>
        </p:txBody>
      </p:sp>
    </p:spTree>
    <p:extLst>
      <p:ext uri="{BB962C8B-B14F-4D97-AF65-F5344CB8AC3E}">
        <p14:creationId xmlns:p14="http://schemas.microsoft.com/office/powerpoint/2010/main" val="305525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623392" y="6356353"/>
            <a:ext cx="38608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defRPr>
            </a:lvl1pPr>
          </a:lstStyle>
          <a:p>
            <a:r>
              <a:rPr lang="fr-FR" dirty="0"/>
              <a:t>A. </a:t>
            </a:r>
            <a:r>
              <a:rPr lang="fr-FR" dirty="0" err="1"/>
              <a:t>Author</a:t>
            </a:r>
            <a:r>
              <a:rPr lang="fr-FR" dirty="0"/>
              <a:t>  |  XYZ PB Meeting  |  dd Mth </a:t>
            </a:r>
            <a:r>
              <a:rPr lang="fr-FR" dirty="0" err="1"/>
              <a:t>yyyy</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defRPr>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2" r:id="rId5"/>
    <p:sldLayoutId id="2147483655" r:id="rId6"/>
    <p:sldLayoutId id="2147483657" r:id="rId7"/>
  </p:sldLayoutIdLst>
  <p:hf hdr="0" dt="0"/>
  <p:txStyles>
    <p:titleStyle>
      <a:lvl1pPr algn="ctr" defTabSz="685800" rtl="0" eaLnBrk="1" latinLnBrk="0" hangingPunct="1">
        <a:spcBef>
          <a:spcPct val="0"/>
        </a:spcBef>
        <a:buNone/>
        <a:defRPr sz="3300" kern="1200">
          <a:solidFill>
            <a:schemeClr val="tx1"/>
          </a:solidFill>
          <a:latin typeface="Arial" panose="020B060402020202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Rafael.vila@ciemat.es"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8.png"/><Relationship Id="rId7" Type="http://schemas.openxmlformats.org/officeDocument/2006/relationships/image" Target="../media/image11.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9.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2" Type="http://schemas.openxmlformats.org/officeDocument/2006/relationships/hyperlink" Target="mailto:Rosaria.villari@enea.i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hyperlink" Target="mailto:Nicola.Fonnesu@enea.i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martin.dentan@cern.ch"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3.png"/><Relationship Id="rId4" Type="http://schemas.openxmlformats.org/officeDocument/2006/relationships/image" Target="../media/image78.jpe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hyperlink" Target="mailto:Nicholas.Terranova@enea.it" TargetMode="Externa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8.jpeg"/><Relationship Id="rId12"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6.jpeg"/><Relationship Id="rId10" Type="http://schemas.openxmlformats.org/officeDocument/2006/relationships/image" Target="../media/image20.jpeg"/><Relationship Id="rId4" Type="http://schemas.openxmlformats.org/officeDocument/2006/relationships/image" Target="../media/image16.png"/><Relationship Id="rId9" Type="http://schemas.openxmlformats.org/officeDocument/2006/relationships/image" Target="../media/image19.jpe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emf"/><Relationship Id="rId7"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8.jpeg"/><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2" Type="http://schemas.openxmlformats.org/officeDocument/2006/relationships/hyperlink" Target="mailto:lee.packer@ukaea.u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2224" y="1543154"/>
            <a:ext cx="3950568" cy="2220698"/>
          </a:xfrm>
          <a:prstGeom prst="rect">
            <a:avLst/>
          </a:prstGeom>
          <a:noFill/>
          <a:ln>
            <a:noFill/>
          </a:ln>
          <a:effectLst>
            <a:glow rad="127000">
              <a:schemeClr val="accent1">
                <a:alpha val="17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ctrTitle" idx="4294967295"/>
          </p:nvPr>
        </p:nvSpPr>
        <p:spPr>
          <a:xfrm>
            <a:off x="307975" y="2780928"/>
            <a:ext cx="7848872" cy="1296144"/>
          </a:xfrm>
        </p:spPr>
        <p:txBody>
          <a:bodyPr>
            <a:noAutofit/>
          </a:bodyPr>
          <a:lstStyle/>
          <a:p>
            <a:pPr lvl="0">
              <a:defRPr sz="1800" b="0"/>
            </a:pPr>
            <a:r>
              <a:rPr lang="en-US" sz="4000" b="1" dirty="0" smtClean="0">
                <a:ea typeface="Verdana" panose="020B0604030504040204" pitchFamily="34" charset="0"/>
                <a:cs typeface="Arial" panose="020B0604020202020204" pitchFamily="34" charset="0"/>
              </a:rPr>
              <a:t>Needs and plan for Neutronics activities</a:t>
            </a:r>
            <a:r>
              <a:rPr lang="en-US" sz="4000" b="1" dirty="0">
                <a:ea typeface="Verdana" panose="020B0604030504040204" pitchFamily="34" charset="0"/>
                <a:cs typeface="Arial" panose="020B0604020202020204" pitchFamily="34" charset="0"/>
              </a:rPr>
              <a:t/>
            </a:r>
            <a:br>
              <a:rPr lang="en-US" sz="4000" b="1" dirty="0">
                <a:ea typeface="Verdana" panose="020B0604030504040204" pitchFamily="34" charset="0"/>
                <a:cs typeface="Arial" panose="020B0604020202020204" pitchFamily="34" charset="0"/>
              </a:rPr>
            </a:br>
            <a:r>
              <a:rPr lang="en-US" sz="3600" b="1" dirty="0">
                <a:cs typeface="Arial" panose="020B0604020202020204" pitchFamily="34" charset="0"/>
              </a:rPr>
              <a:t/>
            </a:r>
            <a:br>
              <a:rPr lang="en-US" sz="3600" b="1" dirty="0">
                <a:cs typeface="Arial" panose="020B0604020202020204" pitchFamily="34" charset="0"/>
              </a:rPr>
            </a:br>
            <a:endParaRPr lang="en-GB" sz="3600" b="1" dirty="0">
              <a:cs typeface="Arial" panose="020B0604020202020204" pitchFamily="34" charset="0"/>
            </a:endParaRPr>
          </a:p>
        </p:txBody>
      </p:sp>
      <p:sp>
        <p:nvSpPr>
          <p:cNvPr id="3" name="ZoneTexte 2"/>
          <p:cNvSpPr txBox="1"/>
          <p:nvPr/>
        </p:nvSpPr>
        <p:spPr>
          <a:xfrm>
            <a:off x="85310" y="4111320"/>
            <a:ext cx="9418189" cy="1015663"/>
          </a:xfrm>
          <a:prstGeom prst="rect">
            <a:avLst/>
          </a:prstGeom>
          <a:noFill/>
        </p:spPr>
        <p:txBody>
          <a:bodyPr wrap="square" rtlCol="0">
            <a:spAutoFit/>
          </a:bodyPr>
          <a:lstStyle/>
          <a:p>
            <a:r>
              <a:rPr lang="fr-FR" sz="2000" b="1" u="sng" dirty="0">
                <a:solidFill>
                  <a:schemeClr val="bg1"/>
                </a:solidFill>
                <a:latin typeface="Verdana" panose="020B0604030504040204" pitchFamily="34" charset="0"/>
                <a:ea typeface="Verdana" panose="020B0604030504040204" pitchFamily="34" charset="0"/>
              </a:rPr>
              <a:t>Rosaria </a:t>
            </a:r>
            <a:r>
              <a:rPr lang="fr-FR" sz="2000" b="1" u="sng" dirty="0" smtClean="0">
                <a:solidFill>
                  <a:schemeClr val="bg1"/>
                </a:solidFill>
                <a:latin typeface="Verdana" panose="020B0604030504040204" pitchFamily="34" charset="0"/>
                <a:ea typeface="Verdana" panose="020B0604030504040204" pitchFamily="34" charset="0"/>
              </a:rPr>
              <a:t>Villari </a:t>
            </a:r>
          </a:p>
          <a:p>
            <a:r>
              <a:rPr lang="fr-FR" sz="2000" b="1" dirty="0" smtClean="0">
                <a:solidFill>
                  <a:schemeClr val="bg1"/>
                </a:solidFill>
                <a:latin typeface="Verdana" panose="020B0604030504040204" pitchFamily="34" charset="0"/>
                <a:ea typeface="Verdana" panose="020B0604030504040204" pitchFamily="34" charset="0"/>
              </a:rPr>
              <a:t>X. Litaudon, M. Dentan, N. Fonnesu, L. Packer, N. Terranova, R. Vila &amp; PrIO SP5 team</a:t>
            </a:r>
            <a:endParaRPr lang="fr-FR" sz="2000" b="1" dirty="0">
              <a:solidFill>
                <a:schemeClr val="bg1"/>
              </a:solidFill>
              <a:latin typeface="Verdana" panose="020B0604030504040204" pitchFamily="34" charset="0"/>
              <a:ea typeface="Verdana" panose="020B0604030504040204" pitchFamily="34"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225" t="27370" r="9383"/>
          <a:stretch/>
        </p:blipFill>
        <p:spPr bwMode="auto">
          <a:xfrm>
            <a:off x="85310" y="6034475"/>
            <a:ext cx="2050250" cy="60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10" t="37280" r="42407"/>
          <a:stretch/>
        </p:blipFill>
        <p:spPr bwMode="auto">
          <a:xfrm>
            <a:off x="1853680" y="5638795"/>
            <a:ext cx="1866055" cy="50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s://soft2022.eu/extension/ez_irb_wb/design/irb_wb_SOFT2022/images/logo_inverted.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latin typeface="Arial" panose="020B0604020202020204" pitchFamily="34" charset="0"/>
            </a:endParaRPr>
          </a:p>
        </p:txBody>
      </p:sp>
      <p:pic>
        <p:nvPicPr>
          <p:cNvPr id="12" name="Picture 4" descr="\\de-ews-fs01\efdawork\PI team\PICTURES AND GRAPHICS\LOGOS\Logos Consortium Members\Logos Consortium Members as on Users Website\Spain (Ciema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19736" y="5577783"/>
            <a:ext cx="1040687" cy="55286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Risultati immagini per f4e logo"/>
          <p:cNvPicPr>
            <a:picLocks noChangeAspect="1" noChangeArrowheads="1"/>
          </p:cNvPicPr>
          <p:nvPr/>
        </p:nvPicPr>
        <p:blipFill rotWithShape="1">
          <a:blip r:embed="rId5">
            <a:extLst>
              <a:ext uri="{28A0092B-C50C-407E-A947-70E740481C1C}">
                <a14:useLocalDpi xmlns:a14="http://schemas.microsoft.com/office/drawing/2010/main" val="0"/>
              </a:ext>
            </a:extLst>
          </a:blip>
          <a:srcRect t="25185"/>
          <a:stretch/>
        </p:blipFill>
        <p:spPr bwMode="auto">
          <a:xfrm>
            <a:off x="4638131" y="6186811"/>
            <a:ext cx="964060" cy="45078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Risultati immagini per IPPLM 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74944" y="6130648"/>
            <a:ext cx="986485" cy="4218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8992" y="4619152"/>
            <a:ext cx="2438400"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t="-1751" r="42089" b="40142"/>
          <a:stretch/>
        </p:blipFill>
        <p:spPr bwMode="auto">
          <a:xfrm>
            <a:off x="-5537" y="5601157"/>
            <a:ext cx="1135779" cy="39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12" descr="Università di Uppsala - Wikipedia"/>
          <p:cNvSpPr>
            <a:spLocks noChangeAspect="1" noChangeArrowheads="1"/>
          </p:cNvSpPr>
          <p:nvPr/>
        </p:nvSpPr>
        <p:spPr bwMode="auto">
          <a:xfrm>
            <a:off x="307975" y="-1165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latin typeface="Arial" panose="020B0604020202020204" pitchFamily="34" charset="0"/>
            </a:endParaRPr>
          </a:p>
        </p:txBody>
      </p:sp>
      <p:sp>
        <p:nvSpPr>
          <p:cNvPr id="13" name="AutoShape 15" descr="File:ITER Logo NoonYellow.svg - Wikimedia Commo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latin typeface="Arial" panose="020B0604020202020204" pitchFamily="34" charset="0"/>
            </a:endParaRPr>
          </a:p>
        </p:txBody>
      </p:sp>
      <p:sp>
        <p:nvSpPr>
          <p:cNvPr id="14" name="AutoShape 17" descr="File:ITER Logo NoonYellow.svg - Wikimedia Common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latin typeface="Arial" panose="020B0604020202020204" pitchFamily="34" charset="0"/>
            </a:endParaRPr>
          </a:p>
        </p:txBody>
      </p:sp>
      <p:pic>
        <p:nvPicPr>
          <p:cNvPr id="10" name="Immagine 9" descr="Immagine che contiene testo, clipart, screenshot&#10;&#10;Descrizione generata automaticamente">
            <a:extLst>
              <a:ext uri="{FF2B5EF4-FFF2-40B4-BE49-F238E27FC236}">
                <a16:creationId xmlns="" xmlns:a16="http://schemas.microsoft.com/office/drawing/2014/main" id="{6F2392D9-62C9-A2A4-5A64-BCF734CDDC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0032" y="6181375"/>
            <a:ext cx="515393" cy="421852"/>
          </a:xfrm>
          <a:prstGeom prst="rect">
            <a:avLst/>
          </a:prstGeom>
        </p:spPr>
      </p:pic>
      <p:pic>
        <p:nvPicPr>
          <p:cNvPr id="8194" name="Picture 2" descr="ORNL_logo | USASE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1864" y="5734968"/>
            <a:ext cx="770533" cy="395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7564" y="6191118"/>
            <a:ext cx="465029" cy="52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 xmlns:a16="http://schemas.microsoft.com/office/drawing/2014/main" id="{182F23CC-75D7-46F0-8820-1E545DA68E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2640" y="5601156"/>
            <a:ext cx="530517" cy="52949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684595" y="141970"/>
            <a:ext cx="13609512" cy="646331"/>
          </a:xfrm>
          <a:prstGeom prst="rect">
            <a:avLst/>
          </a:prstGeom>
        </p:spPr>
        <p:txBody>
          <a:bodyPr wrap="square">
            <a:spAutoFit/>
          </a:bodyPr>
          <a:lstStyle/>
          <a:p>
            <a:pPr algn="r"/>
            <a:r>
              <a:rPr lang="en-US" dirty="0" smtClean="0">
                <a:solidFill>
                  <a:schemeClr val="bg1"/>
                </a:solidFill>
              </a:rPr>
              <a:t>Science </a:t>
            </a:r>
            <a:r>
              <a:rPr lang="en-US" dirty="0">
                <a:solidFill>
                  <a:schemeClr val="bg1"/>
                </a:solidFill>
              </a:rPr>
              <a:t>Coordination meeting on JET decommissioning and FSD related </a:t>
            </a:r>
            <a:r>
              <a:rPr lang="en-US" dirty="0" smtClean="0">
                <a:solidFill>
                  <a:schemeClr val="bg1"/>
                </a:solidFill>
              </a:rPr>
              <a:t>activities</a:t>
            </a:r>
          </a:p>
          <a:p>
            <a:pPr algn="r"/>
            <a:r>
              <a:rPr lang="en-US" dirty="0" smtClean="0">
                <a:solidFill>
                  <a:schemeClr val="bg1"/>
                </a:solidFill>
              </a:rPr>
              <a:t>28 November 2023</a:t>
            </a:r>
            <a:endParaRPr lang="it-IT" dirty="0">
              <a:solidFill>
                <a:schemeClr val="bg1"/>
              </a:solidFill>
            </a:endParaRPr>
          </a:p>
        </p:txBody>
      </p:sp>
    </p:spTree>
    <p:extLst>
      <p:ext uri="{BB962C8B-B14F-4D97-AF65-F5344CB8AC3E}">
        <p14:creationId xmlns:p14="http://schemas.microsoft.com/office/powerpoint/2010/main" val="69740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3392" y="116632"/>
            <a:ext cx="10058400" cy="457200"/>
          </a:xfrm>
        </p:spPr>
        <p:txBody>
          <a:bodyPr/>
          <a:lstStyle/>
          <a:p>
            <a:r>
              <a:rPr lang="it-IT" dirty="0" smtClean="0">
                <a:latin typeface="Verdana" panose="020B0604030504040204" pitchFamily="34" charset="0"/>
                <a:ea typeface="Verdana" panose="020B0604030504040204" pitchFamily="34" charset="0"/>
              </a:rPr>
              <a:t>RADA : </a:t>
            </a:r>
            <a:r>
              <a:rPr lang="it-IT" dirty="0" err="1">
                <a:latin typeface="Verdana" panose="020B0604030504040204" pitchFamily="34" charset="0"/>
                <a:ea typeface="Verdana" panose="020B0604030504040204" pitchFamily="34" charset="0"/>
              </a:rPr>
              <a:t>w</a:t>
            </a:r>
            <a:r>
              <a:rPr lang="it-IT" dirty="0" err="1" smtClean="0">
                <a:latin typeface="Verdana" panose="020B0604030504040204" pitchFamily="34" charset="0"/>
                <a:ea typeface="Verdana" panose="020B0604030504040204" pitchFamily="34" charset="0"/>
              </a:rPr>
              <a:t>hat</a:t>
            </a:r>
            <a:r>
              <a:rPr lang="it-IT" dirty="0" smtClean="0">
                <a:latin typeface="Verdana" panose="020B0604030504040204" pitchFamily="34" charset="0"/>
                <a:ea typeface="Verdana" panose="020B0604030504040204" pitchFamily="34" charset="0"/>
              </a:rPr>
              <a:t> EUROfusion </a:t>
            </a:r>
            <a:r>
              <a:rPr lang="it-IT" dirty="0" err="1" smtClean="0">
                <a:latin typeface="Verdana" panose="020B0604030504040204" pitchFamily="34" charset="0"/>
                <a:ea typeface="Verdana" panose="020B0604030504040204" pitchFamily="34" charset="0"/>
              </a:rPr>
              <a:t>need</a:t>
            </a:r>
            <a:r>
              <a:rPr lang="it-IT" dirty="0">
                <a:latin typeface="Verdana" panose="020B0604030504040204" pitchFamily="34" charset="0"/>
                <a:ea typeface="Verdana" panose="020B0604030504040204" pitchFamily="34" charset="0"/>
              </a:rPr>
              <a:t>?</a:t>
            </a:r>
          </a:p>
        </p:txBody>
      </p:sp>
      <p:sp>
        <p:nvSpPr>
          <p:cNvPr id="4" name="Segnaposto contenuto 3"/>
          <p:cNvSpPr>
            <a:spLocks noGrp="1"/>
          </p:cNvSpPr>
          <p:nvPr>
            <p:ph idx="1"/>
          </p:nvPr>
        </p:nvSpPr>
        <p:spPr>
          <a:xfrm>
            <a:off x="47327" y="715938"/>
            <a:ext cx="11737305" cy="5737398"/>
          </a:xfrm>
        </p:spPr>
        <p:txBody>
          <a:bodyPr>
            <a:normAutofit/>
          </a:bodyPr>
          <a:lstStyle/>
          <a:p>
            <a:pPr marL="0" indent="0">
              <a:buNone/>
            </a:pPr>
            <a:endParaRPr lang="en-US" sz="1400" dirty="0">
              <a:solidFill>
                <a:srgbClr val="002060"/>
              </a:solidFill>
              <a:latin typeface="Verdana" panose="020B0604030504040204" pitchFamily="34" charset="0"/>
              <a:ea typeface="Verdana" panose="020B0604030504040204" pitchFamily="34" charset="0"/>
            </a:endParaRPr>
          </a:p>
          <a:p>
            <a:pPr marL="0" indent="0">
              <a:lnSpc>
                <a:spcPct val="130000"/>
              </a:lnSpc>
              <a:buClr>
                <a:srgbClr val="C00000"/>
              </a:buClr>
              <a:buNone/>
            </a:pPr>
            <a:endParaRPr lang="en-US" sz="1400" dirty="0">
              <a:solidFill>
                <a:srgbClr val="002060"/>
              </a:solidFill>
              <a:latin typeface="Verdana" panose="020B0604030504040204" pitchFamily="34" charset="0"/>
              <a:ea typeface="Verdana" panose="020B0604030504040204" pitchFamily="34" charset="0"/>
            </a:endParaRPr>
          </a:p>
          <a:p>
            <a:pPr marL="0" indent="0">
              <a:buNone/>
            </a:pPr>
            <a:endParaRPr lang="en-US" sz="1400" dirty="0" smtClean="0">
              <a:solidFill>
                <a:srgbClr val="002060"/>
              </a:solidFill>
              <a:latin typeface="Verdana" panose="020B0604030504040204" pitchFamily="34" charset="0"/>
              <a:ea typeface="Verdana" panose="020B0604030504040204" pitchFamily="34" charset="0"/>
            </a:endParaRPr>
          </a:p>
          <a:p>
            <a:pPr marL="0" indent="0">
              <a:buNone/>
            </a:pPr>
            <a:endParaRPr lang="it-IT" sz="1400" dirty="0">
              <a:solidFill>
                <a:srgbClr val="002060"/>
              </a:solidFill>
              <a:latin typeface="Verdana" panose="020B0604030504040204" pitchFamily="34" charset="0"/>
              <a:ea typeface="Verdana" panose="020B0604030504040204" pitchFamily="34" charset="0"/>
            </a:endParaRPr>
          </a:p>
        </p:txBody>
      </p:sp>
      <p:sp>
        <p:nvSpPr>
          <p:cNvPr id="18" name="CasellaDiTesto 17"/>
          <p:cNvSpPr txBox="1"/>
          <p:nvPr/>
        </p:nvSpPr>
        <p:spPr>
          <a:xfrm>
            <a:off x="10094871" y="1209158"/>
            <a:ext cx="711943" cy="369332"/>
          </a:xfrm>
          <a:prstGeom prst="rect">
            <a:avLst/>
          </a:prstGeom>
          <a:noFill/>
        </p:spPr>
        <p:txBody>
          <a:bodyPr wrap="square" rtlCol="0">
            <a:spAutoFit/>
          </a:bodyPr>
          <a:lstStyle/>
          <a:p>
            <a:r>
              <a:rPr lang="it-IT">
                <a:solidFill>
                  <a:schemeClr val="bg1"/>
                </a:solidFill>
              </a:rPr>
              <a:t>NG</a:t>
            </a:r>
          </a:p>
        </p:txBody>
      </p:sp>
      <p:sp>
        <p:nvSpPr>
          <p:cNvPr id="7" name="Segnaposto contenuto 3"/>
          <p:cNvSpPr txBox="1">
            <a:spLocks/>
          </p:cNvSpPr>
          <p:nvPr/>
        </p:nvSpPr>
        <p:spPr>
          <a:xfrm>
            <a:off x="119336" y="836712"/>
            <a:ext cx="6840760" cy="5737398"/>
          </a:xfrm>
          <a:prstGeom prst="rect">
            <a:avLst/>
          </a:prstGeom>
        </p:spPr>
        <p:txBody>
          <a:bodyPr vert="horz" lIns="91440" tIns="45720" rIns="91440" bIns="45720" rtlCol="0">
            <a:no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300"/>
              </a:spcBef>
              <a:spcAft>
                <a:spcPts val="300"/>
              </a:spcAft>
              <a:buAutoNum type="arabicParenR"/>
            </a:pPr>
            <a:r>
              <a:rPr lang="en-US" sz="1400" u="sng" dirty="0">
                <a:solidFill>
                  <a:srgbClr val="C00000"/>
                </a:solidFill>
                <a:latin typeface="Verdana" panose="020B0604030504040204" pitchFamily="34" charset="0"/>
                <a:ea typeface="Verdana" panose="020B0604030504040204" pitchFamily="34" charset="0"/>
              </a:rPr>
              <a:t>Retrieval of </a:t>
            </a:r>
            <a:r>
              <a:rPr lang="en-US" sz="1400" u="sng" dirty="0" smtClean="0">
                <a:solidFill>
                  <a:srgbClr val="C00000"/>
                </a:solidFill>
                <a:latin typeface="Verdana" panose="020B0604030504040204" pitchFamily="34" charset="0"/>
                <a:ea typeface="Verdana" panose="020B0604030504040204" pitchFamily="34" charset="0"/>
              </a:rPr>
              <a:t>instrumentation in J1D and shipment to CIEMAT </a:t>
            </a:r>
            <a:endParaRPr lang="en-US" sz="1400" u="sng" dirty="0">
              <a:solidFill>
                <a:srgbClr val="C0000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400" dirty="0">
                <a:solidFill>
                  <a:srgbClr val="002060"/>
                </a:solidFill>
                <a:latin typeface="Verdana" panose="020B0604030504040204" pitchFamily="34" charset="0"/>
                <a:ea typeface="Verdana" panose="020B0604030504040204" pitchFamily="34" charset="0"/>
              </a:rPr>
              <a:t>Why: </a:t>
            </a:r>
            <a:r>
              <a:rPr lang="en-US" sz="1400" b="0" dirty="0">
                <a:solidFill>
                  <a:srgbClr val="002060"/>
                </a:solidFill>
                <a:latin typeface="Verdana" panose="020B0604030504040204" pitchFamily="34" charset="0"/>
                <a:ea typeface="Verdana" panose="020B0604030504040204" pitchFamily="34" charset="0"/>
              </a:rPr>
              <a:t>To carry-out the </a:t>
            </a:r>
            <a:r>
              <a:rPr lang="en-US" sz="1400" b="0" dirty="0" smtClean="0">
                <a:solidFill>
                  <a:srgbClr val="002060"/>
                </a:solidFill>
                <a:latin typeface="Verdana" panose="020B0604030504040204" pitchFamily="34" charset="0"/>
                <a:ea typeface="Verdana" panose="020B0604030504040204" pitchFamily="34" charset="0"/>
              </a:rPr>
              <a:t>PIE in CIEMAT lab</a:t>
            </a:r>
            <a:endParaRPr lang="en-US" sz="14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400" dirty="0">
                <a:solidFill>
                  <a:srgbClr val="002060"/>
                </a:solidFill>
                <a:latin typeface="Verdana" panose="020B0604030504040204" pitchFamily="34" charset="0"/>
                <a:ea typeface="Verdana" panose="020B0604030504040204" pitchFamily="34" charset="0"/>
              </a:rPr>
              <a:t>When: </a:t>
            </a:r>
            <a:r>
              <a:rPr lang="en-US" sz="1400" b="0" dirty="0" smtClean="0">
                <a:solidFill>
                  <a:srgbClr val="002060"/>
                </a:solidFill>
                <a:latin typeface="Verdana" panose="020B0604030504040204" pitchFamily="34" charset="0"/>
                <a:ea typeface="Verdana" panose="020B0604030504040204" pitchFamily="34" charset="0"/>
              </a:rPr>
              <a:t>Feb’24</a:t>
            </a:r>
            <a:endParaRPr lang="en-US" sz="14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400" dirty="0" smtClean="0">
                <a:solidFill>
                  <a:srgbClr val="002060"/>
                </a:solidFill>
                <a:latin typeface="Verdana" panose="020B0604030504040204" pitchFamily="34" charset="0"/>
                <a:ea typeface="Verdana" panose="020B0604030504040204" pitchFamily="34" charset="0"/>
              </a:rPr>
              <a:t>Priority: </a:t>
            </a:r>
            <a:r>
              <a:rPr lang="en-US" sz="1400" dirty="0" smtClean="0">
                <a:solidFill>
                  <a:srgbClr val="C00000"/>
                </a:solidFill>
                <a:latin typeface="Verdana" panose="020B0604030504040204" pitchFamily="34" charset="0"/>
                <a:ea typeface="Verdana" panose="020B0604030504040204" pitchFamily="34" charset="0"/>
              </a:rPr>
              <a:t>MEDIUM/HIGH</a:t>
            </a:r>
            <a:r>
              <a:rPr lang="en-US" sz="1400" b="0" dirty="0" smtClean="0">
                <a:solidFill>
                  <a:srgbClr val="002060"/>
                </a:solidFill>
                <a:latin typeface="Verdana" panose="020B0604030504040204" pitchFamily="34" charset="0"/>
                <a:ea typeface="Verdana" panose="020B0604030504040204" pitchFamily="34" charset="0"/>
              </a:rPr>
              <a:t>- instrumentation needed to carry-out PIE examination on damaged optical fiber </a:t>
            </a:r>
            <a:endParaRPr lang="en-US" sz="1400" b="0" dirty="0" smtClean="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endParaRPr lang="en-US" sz="1400" b="0" dirty="0" smtClean="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endParaRPr lang="en-US" sz="1400" b="0" dirty="0" smtClean="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400" u="sng" dirty="0" smtClean="0">
                <a:solidFill>
                  <a:srgbClr val="C00000"/>
                </a:solidFill>
                <a:latin typeface="Verdana" panose="020B0604030504040204" pitchFamily="34" charset="0"/>
                <a:ea typeface="Verdana" panose="020B0604030504040204" pitchFamily="34" charset="0"/>
              </a:rPr>
              <a:t>2) Retrieval </a:t>
            </a:r>
            <a:r>
              <a:rPr lang="en-US" sz="1400" u="sng" dirty="0">
                <a:solidFill>
                  <a:srgbClr val="C00000"/>
                </a:solidFill>
                <a:latin typeface="Verdana" panose="020B0604030504040204" pitchFamily="34" charset="0"/>
                <a:ea typeface="Verdana" panose="020B0604030504040204" pitchFamily="34" charset="0"/>
              </a:rPr>
              <a:t>of sample </a:t>
            </a:r>
            <a:r>
              <a:rPr lang="en-US" sz="1400" u="sng" dirty="0" smtClean="0">
                <a:solidFill>
                  <a:srgbClr val="C00000"/>
                </a:solidFill>
                <a:latin typeface="Verdana" panose="020B0604030504040204" pitchFamily="34" charset="0"/>
                <a:ea typeface="Verdana" panose="020B0604030504040204" pitchFamily="34" charset="0"/>
              </a:rPr>
              <a:t>holder + optical fibers </a:t>
            </a:r>
            <a:r>
              <a:rPr lang="en-US" sz="1400" u="sng" dirty="0">
                <a:solidFill>
                  <a:srgbClr val="C00000"/>
                </a:solidFill>
                <a:latin typeface="Verdana" panose="020B0604030504040204" pitchFamily="34" charset="0"/>
                <a:ea typeface="Verdana" panose="020B0604030504040204" pitchFamily="34" charset="0"/>
              </a:rPr>
              <a:t>after DT campaign from </a:t>
            </a:r>
            <a:r>
              <a:rPr lang="en-US" sz="1400" u="sng" dirty="0" smtClean="0">
                <a:solidFill>
                  <a:srgbClr val="C00000"/>
                </a:solidFill>
                <a:latin typeface="Verdana" panose="020B0604030504040204" pitchFamily="34" charset="0"/>
                <a:ea typeface="Verdana" panose="020B0604030504040204" pitchFamily="34" charset="0"/>
              </a:rPr>
              <a:t>LTIS, clearance &amp; shipment to </a:t>
            </a:r>
            <a:r>
              <a:rPr lang="en-US" sz="1400" u="sng" dirty="0" smtClean="0">
                <a:solidFill>
                  <a:srgbClr val="C00000"/>
                </a:solidFill>
                <a:latin typeface="Verdana" panose="020B0604030504040204" pitchFamily="34" charset="0"/>
                <a:ea typeface="Verdana" panose="020B0604030504040204" pitchFamily="34" charset="0"/>
              </a:rPr>
              <a:t>CIEMAT*</a:t>
            </a:r>
            <a:endParaRPr lang="en-US" sz="1400" u="sng" dirty="0" smtClean="0">
              <a:solidFill>
                <a:srgbClr val="C0000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400" dirty="0">
                <a:solidFill>
                  <a:srgbClr val="002060"/>
                </a:solidFill>
                <a:latin typeface="Verdana" panose="020B0604030504040204" pitchFamily="34" charset="0"/>
                <a:ea typeface="Verdana" panose="020B0604030504040204" pitchFamily="34" charset="0"/>
              </a:rPr>
              <a:t>Why: </a:t>
            </a:r>
            <a:r>
              <a:rPr lang="en-US" sz="1400" b="0" dirty="0" smtClean="0">
                <a:solidFill>
                  <a:srgbClr val="002060"/>
                </a:solidFill>
                <a:latin typeface="Verdana" panose="020B0604030504040204" pitchFamily="34" charset="0"/>
                <a:ea typeface="Verdana" panose="020B0604030504040204" pitchFamily="34" charset="0"/>
              </a:rPr>
              <a:t>To carry-out the PIE measurements in home labs (CIEMAT &amp; </a:t>
            </a:r>
            <a:r>
              <a:rPr lang="en-US" sz="1400" b="0" dirty="0" smtClean="0">
                <a:solidFill>
                  <a:srgbClr val="002060"/>
                </a:solidFill>
                <a:latin typeface="Verdana" panose="020B0604030504040204" pitchFamily="34" charset="0"/>
                <a:ea typeface="Verdana" panose="020B0604030504040204" pitchFamily="34" charset="0"/>
              </a:rPr>
              <a:t>DEMOKRITOS</a:t>
            </a:r>
            <a:r>
              <a:rPr lang="en-US" sz="1400" b="0" dirty="0" smtClean="0">
                <a:solidFill>
                  <a:srgbClr val="002060"/>
                </a:solidFill>
                <a:latin typeface="Verdana" panose="020B0604030504040204" pitchFamily="34" charset="0"/>
                <a:ea typeface="Verdana" panose="020B0604030504040204" pitchFamily="34" charset="0"/>
              </a:rPr>
              <a:t>) </a:t>
            </a:r>
            <a:endParaRPr lang="en-US" sz="14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400" dirty="0">
                <a:solidFill>
                  <a:srgbClr val="002060"/>
                </a:solidFill>
                <a:latin typeface="Verdana" panose="020B0604030504040204" pitchFamily="34" charset="0"/>
                <a:ea typeface="Verdana" panose="020B0604030504040204" pitchFamily="34" charset="0"/>
              </a:rPr>
              <a:t>When: </a:t>
            </a:r>
            <a:r>
              <a:rPr lang="en-US" sz="1400" b="0" dirty="0" smtClean="0">
                <a:solidFill>
                  <a:srgbClr val="002060"/>
                </a:solidFill>
                <a:latin typeface="Verdana" panose="020B0604030504040204" pitchFamily="34" charset="0"/>
                <a:ea typeface="Verdana" panose="020B0604030504040204" pitchFamily="34" charset="0"/>
              </a:rPr>
              <a:t>with ACT samples </a:t>
            </a:r>
            <a:endParaRPr lang="en-US" sz="14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400" dirty="0" smtClean="0">
                <a:solidFill>
                  <a:srgbClr val="002060"/>
                </a:solidFill>
                <a:latin typeface="Verdana" panose="020B0604030504040204" pitchFamily="34" charset="0"/>
                <a:ea typeface="Verdana" panose="020B0604030504040204" pitchFamily="34" charset="0"/>
              </a:rPr>
              <a:t>Priority: </a:t>
            </a:r>
            <a:r>
              <a:rPr lang="en-US" sz="1400" dirty="0" smtClean="0">
                <a:solidFill>
                  <a:srgbClr val="C00000"/>
                </a:solidFill>
                <a:latin typeface="Verdana" panose="020B0604030504040204" pitchFamily="34" charset="0"/>
                <a:ea typeface="Verdana" panose="020B0604030504040204" pitchFamily="34" charset="0"/>
              </a:rPr>
              <a:t>MEDIUM/HIGH</a:t>
            </a:r>
            <a:r>
              <a:rPr lang="en-US" sz="1400" b="0" dirty="0" smtClean="0">
                <a:solidFill>
                  <a:srgbClr val="002060"/>
                </a:solidFill>
                <a:latin typeface="Verdana" panose="020B0604030504040204" pitchFamily="34" charset="0"/>
                <a:ea typeface="Verdana" panose="020B0604030504040204" pitchFamily="34" charset="0"/>
              </a:rPr>
              <a:t>- Post irradiation measurements &amp; analysis cannot start without samples</a:t>
            </a:r>
            <a:endParaRPr lang="en-US" sz="14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endParaRPr lang="en-US" sz="1400" dirty="0" smtClean="0">
              <a:solidFill>
                <a:srgbClr val="C0000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400" dirty="0" smtClean="0">
                <a:solidFill>
                  <a:srgbClr val="C00000"/>
                </a:solidFill>
                <a:latin typeface="Verdana" panose="020B0604030504040204" pitchFamily="34" charset="0"/>
                <a:ea typeface="Verdana" panose="020B0604030504040204" pitchFamily="34" charset="0"/>
              </a:rPr>
              <a:t>3</a:t>
            </a:r>
            <a:r>
              <a:rPr lang="en-US" sz="1400" dirty="0" smtClean="0">
                <a:solidFill>
                  <a:srgbClr val="C00000"/>
                </a:solidFill>
                <a:latin typeface="Verdana" panose="020B0604030504040204" pitchFamily="34" charset="0"/>
                <a:ea typeface="Verdana" panose="020B0604030504040204" pitchFamily="34" charset="0"/>
              </a:rPr>
              <a:t>) </a:t>
            </a:r>
            <a:r>
              <a:rPr lang="en-US" sz="1400" u="sng" dirty="0" smtClean="0">
                <a:solidFill>
                  <a:srgbClr val="C00000"/>
                </a:solidFill>
                <a:latin typeface="Verdana" panose="020B0604030504040204" pitchFamily="34" charset="0"/>
                <a:ea typeface="Verdana" panose="020B0604030504040204" pitchFamily="34" charset="0"/>
              </a:rPr>
              <a:t>Provision of DD, TT and DT data from 2023 campaigns- </a:t>
            </a:r>
            <a:r>
              <a:rPr lang="en-US" sz="1400" u="sng" dirty="0">
                <a:solidFill>
                  <a:srgbClr val="C00000"/>
                </a:solidFill>
                <a:latin typeface="Verdana" panose="020B0604030504040204" pitchFamily="34" charset="0"/>
                <a:ea typeface="Verdana" panose="020B0604030504040204" pitchFamily="34" charset="0"/>
              </a:rPr>
              <a:t>breakdown DD, TT &amp; DT components</a:t>
            </a:r>
          </a:p>
          <a:p>
            <a:pPr marL="0" indent="0">
              <a:lnSpc>
                <a:spcPct val="100000"/>
              </a:lnSpc>
              <a:spcBef>
                <a:spcPts val="300"/>
              </a:spcBef>
              <a:spcAft>
                <a:spcPts val="300"/>
              </a:spcAft>
              <a:buNone/>
            </a:pPr>
            <a:r>
              <a:rPr lang="en-US" sz="1400" dirty="0">
                <a:solidFill>
                  <a:srgbClr val="002060"/>
                </a:solidFill>
                <a:latin typeface="Verdana" panose="020B0604030504040204" pitchFamily="34" charset="0"/>
                <a:ea typeface="Verdana" panose="020B0604030504040204" pitchFamily="34" charset="0"/>
              </a:rPr>
              <a:t>Why: </a:t>
            </a:r>
            <a:r>
              <a:rPr lang="en-US" sz="1400" b="0" dirty="0">
                <a:solidFill>
                  <a:srgbClr val="002060"/>
                </a:solidFill>
                <a:latin typeface="Verdana" panose="020B0604030504040204" pitchFamily="34" charset="0"/>
                <a:ea typeface="Verdana" panose="020B0604030504040204" pitchFamily="34" charset="0"/>
              </a:rPr>
              <a:t>These data are fundamental for </a:t>
            </a:r>
            <a:r>
              <a:rPr lang="en-US" sz="1400" b="0" dirty="0" smtClean="0">
                <a:solidFill>
                  <a:srgbClr val="002060"/>
                </a:solidFill>
                <a:latin typeface="Verdana" panose="020B0604030504040204" pitchFamily="34" charset="0"/>
                <a:ea typeface="Verdana" panose="020B0604030504040204" pitchFamily="34" charset="0"/>
              </a:rPr>
              <a:t>the RADA analysis</a:t>
            </a:r>
            <a:endParaRPr lang="en-US" sz="14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400" dirty="0">
                <a:solidFill>
                  <a:srgbClr val="002060"/>
                </a:solidFill>
                <a:latin typeface="Verdana" panose="020B0604030504040204" pitchFamily="34" charset="0"/>
                <a:ea typeface="Verdana" panose="020B0604030504040204" pitchFamily="34" charset="0"/>
              </a:rPr>
              <a:t>When: </a:t>
            </a:r>
            <a:r>
              <a:rPr lang="en-US" sz="1400" b="0" dirty="0">
                <a:solidFill>
                  <a:srgbClr val="002060"/>
                </a:solidFill>
                <a:latin typeface="Verdana" panose="020B0604030504040204" pitchFamily="34" charset="0"/>
                <a:ea typeface="Verdana" panose="020B0604030504040204" pitchFamily="34" charset="0"/>
              </a:rPr>
              <a:t>Possibly March 2024</a:t>
            </a:r>
          </a:p>
          <a:p>
            <a:pPr marL="0" indent="0">
              <a:lnSpc>
                <a:spcPct val="100000"/>
              </a:lnSpc>
              <a:spcBef>
                <a:spcPts val="300"/>
              </a:spcBef>
              <a:spcAft>
                <a:spcPts val="300"/>
              </a:spcAft>
              <a:buNone/>
            </a:pPr>
            <a:r>
              <a:rPr lang="en-US" sz="1400" dirty="0" smtClean="0">
                <a:solidFill>
                  <a:srgbClr val="002060"/>
                </a:solidFill>
                <a:latin typeface="Verdana" panose="020B0604030504040204" pitchFamily="34" charset="0"/>
                <a:ea typeface="Verdana" panose="020B0604030504040204" pitchFamily="34" charset="0"/>
              </a:rPr>
              <a:t>Priority: </a:t>
            </a:r>
            <a:r>
              <a:rPr lang="en-US" sz="1400" dirty="0" smtClean="0">
                <a:solidFill>
                  <a:srgbClr val="C00000"/>
                </a:solidFill>
                <a:latin typeface="Verdana" panose="020B0604030504040204" pitchFamily="34" charset="0"/>
                <a:ea typeface="Verdana" panose="020B0604030504040204" pitchFamily="34" charset="0"/>
              </a:rPr>
              <a:t>MEDIUM/HIGH </a:t>
            </a:r>
            <a:r>
              <a:rPr lang="en-US" sz="1400" b="0" dirty="0" smtClean="0">
                <a:solidFill>
                  <a:srgbClr val="002060"/>
                </a:solidFill>
                <a:latin typeface="Verdana" panose="020B0604030504040204" pitchFamily="34" charset="0"/>
                <a:ea typeface="Verdana" panose="020B0604030504040204" pitchFamily="34" charset="0"/>
              </a:rPr>
              <a:t>–RADA analysis relies on these data</a:t>
            </a:r>
            <a:endParaRPr lang="en-US" sz="1600" dirty="0" smtClean="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Font typeface="Arial" panose="020B0604020202020204" pitchFamily="34" charset="0"/>
              <a:buNone/>
            </a:pPr>
            <a:endParaRPr lang="it-IT" sz="1600" dirty="0">
              <a:solidFill>
                <a:srgbClr val="002060"/>
              </a:solidFill>
              <a:latin typeface="Verdana" panose="020B0604030504040204" pitchFamily="34" charset="0"/>
              <a:ea typeface="Verdana" panose="020B0604030504040204" pitchFamily="34" charset="0"/>
            </a:endParaRPr>
          </a:p>
        </p:txBody>
      </p:sp>
      <p:sp>
        <p:nvSpPr>
          <p:cNvPr id="5" name="CasellaDiTesto 4"/>
          <p:cNvSpPr txBox="1"/>
          <p:nvPr/>
        </p:nvSpPr>
        <p:spPr>
          <a:xfrm>
            <a:off x="6577066" y="6102009"/>
            <a:ext cx="5832648" cy="369332"/>
          </a:xfrm>
          <a:prstGeom prst="rect">
            <a:avLst/>
          </a:prstGeom>
          <a:noFill/>
        </p:spPr>
        <p:txBody>
          <a:bodyPr wrap="square" rtlCol="0">
            <a:spAutoFit/>
          </a:bodyPr>
          <a:lstStyle/>
          <a:p>
            <a:r>
              <a:rPr lang="it-IT" b="1" dirty="0" err="1" smtClean="0"/>
              <a:t>Contact</a:t>
            </a:r>
            <a:r>
              <a:rPr lang="it-IT" b="1" dirty="0" smtClean="0"/>
              <a:t>: </a:t>
            </a:r>
            <a:r>
              <a:rPr lang="it-IT" b="1" dirty="0" smtClean="0">
                <a:hlinkClick r:id="rId2"/>
              </a:rPr>
              <a:t>Rafael.vila@ciemat.es</a:t>
            </a:r>
            <a:r>
              <a:rPr lang="it-IT" b="1" dirty="0" smtClean="0"/>
              <a:t> </a:t>
            </a:r>
            <a:endParaRPr lang="it-IT" b="1" dirty="0"/>
          </a:p>
        </p:txBody>
      </p:sp>
      <p:sp>
        <p:nvSpPr>
          <p:cNvPr id="9"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0623" y="1844824"/>
            <a:ext cx="1551874" cy="967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7104112" y="980728"/>
            <a:ext cx="4812196" cy="1015663"/>
          </a:xfrm>
          <a:prstGeom prst="rect">
            <a:avLst/>
          </a:prstGeom>
        </p:spPr>
        <p:txBody>
          <a:bodyPr wrap="square">
            <a:spAutoFit/>
          </a:bodyPr>
          <a:lstStyle/>
          <a:p>
            <a:endParaRPr lang="en-GB" sz="1000" b="1" dirty="0">
              <a:solidFill>
                <a:srgbClr val="002060"/>
              </a:solidFill>
              <a:latin typeface="Verdana" panose="020B0604030504040204" pitchFamily="34" charset="0"/>
              <a:ea typeface="Verdana" panose="020B0604030504040204" pitchFamily="34" charset="0"/>
            </a:endParaRPr>
          </a:p>
          <a:p>
            <a:r>
              <a:rPr lang="en-GB" sz="1000" b="1" dirty="0">
                <a:solidFill>
                  <a:srgbClr val="002060"/>
                </a:solidFill>
                <a:latin typeface="Verdana" panose="020B0604030504040204" pitchFamily="34" charset="0"/>
                <a:ea typeface="Verdana" panose="020B0604030504040204" pitchFamily="34" charset="0"/>
              </a:rPr>
              <a:t>          - Fiber optic MULTIPLEXER </a:t>
            </a:r>
            <a:r>
              <a:rPr lang="en-GB" sz="1000" dirty="0">
                <a:solidFill>
                  <a:srgbClr val="002060"/>
                </a:solidFill>
                <a:latin typeface="Verdana" panose="020B0604030504040204" pitchFamily="34" charset="0"/>
                <a:ea typeface="Verdana" panose="020B0604030504040204" pitchFamily="34" charset="0"/>
              </a:rPr>
              <a:t>190–2700 nm   (AVANTES)</a:t>
            </a:r>
          </a:p>
          <a:p>
            <a:r>
              <a:rPr lang="en-GB" sz="1000" b="1" dirty="0">
                <a:solidFill>
                  <a:srgbClr val="002060"/>
                </a:solidFill>
                <a:latin typeface="Verdana" panose="020B0604030504040204" pitchFamily="34" charset="0"/>
                <a:ea typeface="Verdana" panose="020B0604030504040204" pitchFamily="34" charset="0"/>
              </a:rPr>
              <a:t>          - Compact Dual LIGHT SOURCE: UV-VIS  - Deuterium </a:t>
            </a:r>
            <a:r>
              <a:rPr lang="en-GB" sz="1000" b="1" dirty="0" smtClean="0">
                <a:solidFill>
                  <a:srgbClr val="002060"/>
                </a:solidFill>
                <a:latin typeface="Verdana" panose="020B0604030504040204" pitchFamily="34" charset="0"/>
                <a:ea typeface="Verdana" panose="020B0604030504040204" pitchFamily="34" charset="0"/>
              </a:rPr>
              <a:t> </a:t>
            </a:r>
          </a:p>
          <a:p>
            <a:r>
              <a:rPr lang="en-GB" sz="1000" b="1" dirty="0">
                <a:solidFill>
                  <a:srgbClr val="002060"/>
                </a:solidFill>
                <a:latin typeface="Verdana" panose="020B0604030504040204" pitchFamily="34" charset="0"/>
                <a:ea typeface="Verdana" panose="020B0604030504040204" pitchFamily="34" charset="0"/>
              </a:rPr>
              <a:t> </a:t>
            </a:r>
            <a:r>
              <a:rPr lang="en-GB" sz="1000" b="1" dirty="0" smtClean="0">
                <a:solidFill>
                  <a:srgbClr val="002060"/>
                </a:solidFill>
                <a:latin typeface="Verdana" panose="020B0604030504040204" pitchFamily="34" charset="0"/>
                <a:ea typeface="Verdana" panose="020B0604030504040204" pitchFamily="34" charset="0"/>
              </a:rPr>
              <a:t>            +</a:t>
            </a:r>
            <a:r>
              <a:rPr lang="en-GB" sz="1000" b="1" dirty="0">
                <a:solidFill>
                  <a:srgbClr val="002060"/>
                </a:solidFill>
                <a:latin typeface="Verdana" panose="020B0604030504040204" pitchFamily="34" charset="0"/>
                <a:ea typeface="Verdana" panose="020B0604030504040204" pitchFamily="34" charset="0"/>
              </a:rPr>
              <a:t>Halogen </a:t>
            </a:r>
            <a:r>
              <a:rPr lang="en-GB" sz="1000" dirty="0">
                <a:solidFill>
                  <a:srgbClr val="002060"/>
                </a:solidFill>
                <a:latin typeface="Verdana" panose="020B0604030504040204" pitchFamily="34" charset="0"/>
                <a:ea typeface="Verdana" panose="020B0604030504040204" pitchFamily="34" charset="0"/>
              </a:rPr>
              <a:t>(</a:t>
            </a:r>
            <a:r>
              <a:rPr lang="en-GB" sz="1000" dirty="0" err="1">
                <a:solidFill>
                  <a:srgbClr val="002060"/>
                </a:solidFill>
                <a:latin typeface="Verdana" panose="020B0604030504040204" pitchFamily="34" charset="0"/>
                <a:ea typeface="Verdana" panose="020B0604030504040204" pitchFamily="34" charset="0"/>
              </a:rPr>
              <a:t>Avantes</a:t>
            </a:r>
            <a:r>
              <a:rPr lang="en-GB" sz="1000" dirty="0">
                <a:solidFill>
                  <a:srgbClr val="002060"/>
                </a:solidFill>
                <a:latin typeface="Verdana" panose="020B0604030504040204" pitchFamily="34" charset="0"/>
                <a:ea typeface="Verdana" panose="020B0604030504040204" pitchFamily="34" charset="0"/>
              </a:rPr>
              <a:t>)</a:t>
            </a:r>
          </a:p>
          <a:p>
            <a:r>
              <a:rPr lang="en-GB" sz="1000" b="1" dirty="0">
                <a:solidFill>
                  <a:srgbClr val="002060"/>
                </a:solidFill>
                <a:latin typeface="Verdana" panose="020B0604030504040204" pitchFamily="34" charset="0"/>
                <a:ea typeface="Verdana" panose="020B0604030504040204" pitchFamily="34" charset="0"/>
              </a:rPr>
              <a:t>          - UV/VIS Spectrometer </a:t>
            </a:r>
            <a:r>
              <a:rPr lang="en-GB" sz="1000" dirty="0">
                <a:solidFill>
                  <a:srgbClr val="002060"/>
                </a:solidFill>
                <a:latin typeface="Verdana" panose="020B0604030504040204" pitchFamily="34" charset="0"/>
                <a:ea typeface="Verdana" panose="020B0604030504040204" pitchFamily="34" charset="0"/>
              </a:rPr>
              <a:t>190 – 1100 nm  (AVANTES)</a:t>
            </a:r>
          </a:p>
          <a:p>
            <a:r>
              <a:rPr lang="en-GB" sz="1000" dirty="0">
                <a:solidFill>
                  <a:srgbClr val="002060"/>
                </a:solidFill>
                <a:latin typeface="Verdana" panose="020B0604030504040204" pitchFamily="34" charset="0"/>
                <a:ea typeface="Verdana" panose="020B0604030504040204" pitchFamily="34" charset="0"/>
              </a:rPr>
              <a:t>          - </a:t>
            </a:r>
            <a:r>
              <a:rPr lang="en-GB" sz="1000" b="1" dirty="0">
                <a:solidFill>
                  <a:srgbClr val="002060"/>
                </a:solidFill>
                <a:latin typeface="Verdana" panose="020B0604030504040204" pitchFamily="34" charset="0"/>
                <a:ea typeface="Verdana" panose="020B0604030504040204" pitchFamily="34" charset="0"/>
              </a:rPr>
              <a:t>NI USB 6501 Module</a:t>
            </a:r>
            <a:endParaRPr lang="en-GB" sz="1000" b="1" dirty="0">
              <a:solidFill>
                <a:srgbClr val="002060"/>
              </a:solidFill>
              <a:latin typeface="Verdana" panose="020B0604030504040204" pitchFamily="34" charset="0"/>
              <a:ea typeface="Verdana" panose="020B0604030504040204" pitchFamily="34" charset="0"/>
            </a:endParaRPr>
          </a:p>
        </p:txBody>
      </p:sp>
      <p:sp>
        <p:nvSpPr>
          <p:cNvPr id="10" name="Flecha derecha 47"/>
          <p:cNvSpPr/>
          <p:nvPr/>
        </p:nvSpPr>
        <p:spPr>
          <a:xfrm>
            <a:off x="6672064" y="1124744"/>
            <a:ext cx="576064" cy="326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pic>
        <p:nvPicPr>
          <p:cNvPr id="11" name="Imagen 1"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4602" y="2962916"/>
            <a:ext cx="1656184" cy="11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lecha derecha 47"/>
          <p:cNvSpPr/>
          <p:nvPr/>
        </p:nvSpPr>
        <p:spPr>
          <a:xfrm>
            <a:off x="6744072" y="2962916"/>
            <a:ext cx="576064" cy="326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 name="Rettangolo 5"/>
          <p:cNvSpPr/>
          <p:nvPr/>
        </p:nvSpPr>
        <p:spPr>
          <a:xfrm>
            <a:off x="9984432" y="3521038"/>
            <a:ext cx="2124236" cy="707886"/>
          </a:xfrm>
          <a:prstGeom prst="rect">
            <a:avLst/>
          </a:prstGeom>
        </p:spPr>
        <p:txBody>
          <a:bodyPr wrap="square">
            <a:spAutoFit/>
          </a:bodyPr>
          <a:lstStyle/>
          <a:p>
            <a:r>
              <a:rPr lang="en-GB" sz="1000" b="1" dirty="0">
                <a:solidFill>
                  <a:srgbClr val="002060"/>
                </a:solidFill>
                <a:latin typeface="Verdana" panose="020B0604030504040204" pitchFamily="34" charset="0"/>
                <a:ea typeface="Verdana" panose="020B0604030504040204" pitchFamily="34" charset="0"/>
              </a:rPr>
              <a:t> </a:t>
            </a:r>
            <a:r>
              <a:rPr lang="en-GB" sz="1000" b="1" dirty="0" smtClean="0">
                <a:solidFill>
                  <a:srgbClr val="002060"/>
                </a:solidFill>
                <a:latin typeface="Verdana" panose="020B0604030504040204" pitchFamily="34" charset="0"/>
                <a:ea typeface="Verdana" panose="020B0604030504040204" pitchFamily="34" charset="0"/>
              </a:rPr>
              <a:t>*Shipment </a:t>
            </a:r>
            <a:r>
              <a:rPr lang="en-GB" sz="1000" b="1" dirty="0">
                <a:solidFill>
                  <a:srgbClr val="002060"/>
                </a:solidFill>
                <a:latin typeface="Verdana" panose="020B0604030504040204" pitchFamily="34" charset="0"/>
                <a:ea typeface="Verdana" panose="020B0604030504040204" pitchFamily="34" charset="0"/>
              </a:rPr>
              <a:t>: CIEMAT (</a:t>
            </a:r>
            <a:r>
              <a:rPr lang="en-GB" sz="1000" b="1" dirty="0" smtClean="0">
                <a:solidFill>
                  <a:srgbClr val="002060"/>
                </a:solidFill>
                <a:latin typeface="Verdana" panose="020B0604030504040204" pitchFamily="34" charset="0"/>
                <a:ea typeface="Verdana" panose="020B0604030504040204" pitchFamily="34" charset="0"/>
              </a:rPr>
              <a:t>Spain) - Then </a:t>
            </a:r>
            <a:r>
              <a:rPr lang="en-GB" sz="1000" b="1" dirty="0">
                <a:solidFill>
                  <a:srgbClr val="002060"/>
                </a:solidFill>
                <a:latin typeface="Verdana" panose="020B0604030504040204" pitchFamily="34" charset="0"/>
                <a:ea typeface="Verdana" panose="020B0604030504040204" pitchFamily="34" charset="0"/>
              </a:rPr>
              <a:t>the samples will be separated and some sent to DEMOKRITOS</a:t>
            </a:r>
            <a:endParaRPr lang="it-IT" sz="1000" dirty="0"/>
          </a:p>
        </p:txBody>
      </p:sp>
      <p:sp>
        <p:nvSpPr>
          <p:cNvPr id="8" name="Rettangolo 7"/>
          <p:cNvSpPr/>
          <p:nvPr/>
        </p:nvSpPr>
        <p:spPr>
          <a:xfrm>
            <a:off x="6120679" y="5271012"/>
            <a:ext cx="6168009" cy="830997"/>
          </a:xfrm>
          <a:prstGeom prst="rect">
            <a:avLst/>
          </a:prstGeom>
        </p:spPr>
        <p:txBody>
          <a:bodyPr wrap="square">
            <a:spAutoFit/>
          </a:bodyPr>
          <a:lstStyle/>
          <a:p>
            <a:r>
              <a:rPr lang="en-GB" sz="1200" b="1" dirty="0">
                <a:solidFill>
                  <a:srgbClr val="002060"/>
                </a:solidFill>
                <a:latin typeface="Verdana" panose="020B0604030504040204" pitchFamily="34" charset="0"/>
                <a:ea typeface="Verdana" panose="020B0604030504040204" pitchFamily="34" charset="0"/>
              </a:rPr>
              <a:t>Recover the irradiated portion of the two optical fibres in the</a:t>
            </a:r>
          </a:p>
          <a:p>
            <a:r>
              <a:rPr lang="en-GB" sz="1200" b="1" dirty="0">
                <a:solidFill>
                  <a:srgbClr val="002060"/>
                </a:solidFill>
                <a:latin typeface="Verdana" panose="020B0604030504040204" pitchFamily="34" charset="0"/>
                <a:ea typeface="Verdana" panose="020B0604030504040204" pitchFamily="34" charset="0"/>
              </a:rPr>
              <a:t> spool behind the sample holder in </a:t>
            </a:r>
            <a:r>
              <a:rPr lang="en-GB" sz="1200" b="1" dirty="0" smtClean="0">
                <a:solidFill>
                  <a:srgbClr val="002060"/>
                </a:solidFill>
                <a:latin typeface="Verdana" panose="020B0604030504040204" pitchFamily="34" charset="0"/>
                <a:ea typeface="Verdana" panose="020B0604030504040204" pitchFamily="34" charset="0"/>
              </a:rPr>
              <a:t>LTIS </a:t>
            </a:r>
            <a:r>
              <a:rPr lang="en-GB" sz="1200" b="1" dirty="0">
                <a:solidFill>
                  <a:srgbClr val="002060"/>
                </a:solidFill>
                <a:latin typeface="Verdana" panose="020B0604030504040204" pitchFamily="34" charset="0"/>
                <a:ea typeface="Verdana" panose="020B0604030504040204" pitchFamily="34" charset="0"/>
              </a:rPr>
              <a:t>position  </a:t>
            </a:r>
            <a:r>
              <a:rPr lang="en-GB" sz="1200" b="1" dirty="0">
                <a:solidFill>
                  <a:srgbClr val="002060"/>
                </a:solidFill>
                <a:latin typeface="Verdana" panose="020B0604030504040204" pitchFamily="34" charset="0"/>
                <a:ea typeface="Verdana" panose="020B0604030504040204" pitchFamily="34" charset="0"/>
                <a:sym typeface="Wingdings" panose="05000000000000000000" pitchFamily="2" charset="2"/>
              </a:rPr>
              <a:t> PIE at </a:t>
            </a:r>
            <a:r>
              <a:rPr lang="en-GB" sz="1200" b="1" dirty="0" err="1">
                <a:solidFill>
                  <a:srgbClr val="002060"/>
                </a:solidFill>
                <a:latin typeface="Verdana" panose="020B0604030504040204" pitchFamily="34" charset="0"/>
                <a:ea typeface="Verdana" panose="020B0604030504040204" pitchFamily="34" charset="0"/>
                <a:sym typeface="Wingdings" panose="05000000000000000000" pitchFamily="2" charset="2"/>
              </a:rPr>
              <a:t>Ciemat</a:t>
            </a:r>
            <a:endParaRPr lang="en-GB" sz="1200" b="1" dirty="0">
              <a:solidFill>
                <a:srgbClr val="002060"/>
              </a:solidFill>
              <a:latin typeface="Verdana" panose="020B0604030504040204" pitchFamily="34" charset="0"/>
              <a:ea typeface="Verdana" panose="020B0604030504040204" pitchFamily="34" charset="0"/>
              <a:sym typeface="Wingdings" panose="05000000000000000000" pitchFamily="2" charset="2"/>
            </a:endParaRPr>
          </a:p>
          <a:p>
            <a:r>
              <a:rPr lang="en-GB" sz="1200" b="1" u="sng" dirty="0">
                <a:solidFill>
                  <a:srgbClr val="960000"/>
                </a:solidFill>
                <a:latin typeface="Verdana" panose="020B0604030504040204" pitchFamily="34" charset="0"/>
                <a:ea typeface="Verdana" panose="020B0604030504040204" pitchFamily="34" charset="0"/>
                <a:sym typeface="Wingdings" panose="05000000000000000000" pitchFamily="2" charset="2"/>
              </a:rPr>
              <a:t>This fibre portion can just be cut and added to the package of samples. (Note:  Very fragile)</a:t>
            </a:r>
            <a:endParaRPr lang="en-GB" sz="1200" b="1" u="sng" dirty="0">
              <a:solidFill>
                <a:srgbClr val="960000"/>
              </a:solidFill>
              <a:latin typeface="Verdana" panose="020B0604030504040204" pitchFamily="34" charset="0"/>
              <a:ea typeface="Verdana" panose="020B0604030504040204" pitchFamily="34" charset="0"/>
            </a:endParaRPr>
          </a:p>
        </p:txBody>
      </p:sp>
      <p:sp>
        <p:nvSpPr>
          <p:cNvPr id="13" name="Freccia a destra 12"/>
          <p:cNvSpPr/>
          <p:nvPr/>
        </p:nvSpPr>
        <p:spPr>
          <a:xfrm rot="4742250">
            <a:off x="6023962" y="3880794"/>
            <a:ext cx="171514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9930786" y="3125393"/>
            <a:ext cx="1872208" cy="369332"/>
          </a:xfrm>
          <a:prstGeom prst="rect">
            <a:avLst/>
          </a:prstGeom>
          <a:noFill/>
        </p:spPr>
        <p:txBody>
          <a:bodyPr wrap="square" rtlCol="0">
            <a:spAutoFit/>
          </a:bodyPr>
          <a:lstStyle/>
          <a:p>
            <a:r>
              <a:rPr lang="it-IT" b="1" dirty="0" smtClean="0">
                <a:latin typeface="Verdana" panose="020B0604030504040204" pitchFamily="34" charset="0"/>
                <a:ea typeface="Verdana" panose="020B0604030504040204" pitchFamily="34" charset="0"/>
              </a:rPr>
              <a:t>RADA </a:t>
            </a:r>
            <a:r>
              <a:rPr lang="it-IT" b="1" dirty="0" err="1" smtClean="0">
                <a:latin typeface="Verdana" panose="020B0604030504040204" pitchFamily="34" charset="0"/>
                <a:ea typeface="Verdana" panose="020B0604030504040204" pitchFamily="34" charset="0"/>
              </a:rPr>
              <a:t>holder</a:t>
            </a:r>
            <a:endParaRPr lang="it-IT" b="1" dirty="0">
              <a:latin typeface="Verdana" panose="020B0604030504040204" pitchFamily="34" charset="0"/>
              <a:ea typeface="Verdana" panose="020B0604030504040204" pitchFamily="34" charset="0"/>
            </a:endParaRPr>
          </a:p>
        </p:txBody>
      </p:sp>
      <p:sp>
        <p:nvSpPr>
          <p:cNvPr id="17" name="CasellaDiTesto 16"/>
          <p:cNvSpPr txBox="1"/>
          <p:nvPr/>
        </p:nvSpPr>
        <p:spPr>
          <a:xfrm>
            <a:off x="8832304" y="710359"/>
            <a:ext cx="3240360" cy="369332"/>
          </a:xfrm>
          <a:prstGeom prst="rect">
            <a:avLst/>
          </a:prstGeom>
          <a:noFill/>
        </p:spPr>
        <p:txBody>
          <a:bodyPr wrap="square" rtlCol="0">
            <a:spAutoFit/>
          </a:bodyPr>
          <a:lstStyle/>
          <a:p>
            <a:r>
              <a:rPr lang="it-IT" b="1" dirty="0" err="1" smtClean="0">
                <a:latin typeface="Verdana" panose="020B0604030504040204" pitchFamily="34" charset="0"/>
                <a:ea typeface="Verdana" panose="020B0604030504040204" pitchFamily="34" charset="0"/>
              </a:rPr>
              <a:t>Instrumentation</a:t>
            </a:r>
            <a:r>
              <a:rPr lang="it-IT" b="1" dirty="0" smtClean="0">
                <a:latin typeface="Verdana" panose="020B0604030504040204" pitchFamily="34" charset="0"/>
                <a:ea typeface="Verdana" panose="020B0604030504040204" pitchFamily="34" charset="0"/>
              </a:rPr>
              <a:t> (J1D)</a:t>
            </a:r>
            <a:endParaRPr lang="it-IT" b="1" dirty="0">
              <a:latin typeface="Verdana" panose="020B0604030504040204" pitchFamily="34" charset="0"/>
              <a:ea typeface="Verdana" panose="020B0604030504040204" pitchFamily="34" charset="0"/>
            </a:endParaRPr>
          </a:p>
        </p:txBody>
      </p:sp>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3578" y="4240177"/>
            <a:ext cx="1118232" cy="102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asellaDiTesto 19"/>
          <p:cNvSpPr txBox="1"/>
          <p:nvPr/>
        </p:nvSpPr>
        <p:spPr>
          <a:xfrm>
            <a:off x="9840416" y="4542166"/>
            <a:ext cx="2160240" cy="369332"/>
          </a:xfrm>
          <a:prstGeom prst="rect">
            <a:avLst/>
          </a:prstGeom>
          <a:noFill/>
        </p:spPr>
        <p:txBody>
          <a:bodyPr wrap="square" rtlCol="0">
            <a:spAutoFit/>
          </a:bodyPr>
          <a:lstStyle/>
          <a:p>
            <a:r>
              <a:rPr lang="it-IT" b="1" dirty="0" smtClean="0">
                <a:latin typeface="Verdana" panose="020B0604030504040204" pitchFamily="34" charset="0"/>
                <a:ea typeface="Verdana" panose="020B0604030504040204" pitchFamily="34" charset="0"/>
              </a:rPr>
              <a:t>Optical fibers</a:t>
            </a:r>
            <a:endParaRPr lang="it-IT" b="1" dirty="0">
              <a:latin typeface="Verdana" panose="020B0604030504040204" pitchFamily="34" charset="0"/>
              <a:ea typeface="Verdana" panose="020B0604030504040204" pitchFamily="34" charset="0"/>
            </a:endParaRPr>
          </a:p>
        </p:txBody>
      </p:sp>
      <p:sp>
        <p:nvSpPr>
          <p:cNvPr id="15" name="CasellaDiTesto 14"/>
          <p:cNvSpPr txBox="1"/>
          <p:nvPr/>
        </p:nvSpPr>
        <p:spPr>
          <a:xfrm>
            <a:off x="7896200" y="2636912"/>
            <a:ext cx="1224136" cy="369332"/>
          </a:xfrm>
          <a:prstGeom prst="rect">
            <a:avLst/>
          </a:prstGeom>
          <a:noFill/>
        </p:spPr>
        <p:txBody>
          <a:bodyPr wrap="square" rtlCol="0">
            <a:spAutoFit/>
          </a:bodyPr>
          <a:lstStyle/>
          <a:p>
            <a:r>
              <a:rPr lang="it-IT" b="1" dirty="0" smtClean="0">
                <a:latin typeface="Verdana" panose="020B0604030504040204" pitchFamily="34" charset="0"/>
                <a:ea typeface="Verdana" panose="020B0604030504040204" pitchFamily="34" charset="0"/>
              </a:rPr>
              <a:t>LTIS</a:t>
            </a:r>
            <a:endParaRPr lang="it-IT"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47188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538" y="116632"/>
            <a:ext cx="10058400" cy="457200"/>
          </a:xfrm>
        </p:spPr>
        <p:txBody>
          <a:bodyPr/>
          <a:lstStyle/>
          <a:p>
            <a:r>
              <a:rPr lang="it-IT" dirty="0" smtClean="0">
                <a:latin typeface="Verdana" panose="020B0604030504040204" pitchFamily="34" charset="0"/>
                <a:ea typeface="Verdana" panose="020B0604030504040204" pitchFamily="34" charset="0"/>
              </a:rPr>
              <a:t>LTIS: ACT &amp; RADA SAMPLE </a:t>
            </a:r>
            <a:r>
              <a:rPr lang="it-IT" dirty="0" err="1" smtClean="0">
                <a:latin typeface="Verdana" panose="020B0604030504040204" pitchFamily="34" charset="0"/>
                <a:ea typeface="Verdana" panose="020B0604030504040204" pitchFamily="34" charset="0"/>
              </a:rPr>
              <a:t>holders</a:t>
            </a:r>
            <a:r>
              <a:rPr lang="it-IT" dirty="0" smtClean="0">
                <a:latin typeface="Verdana" panose="020B0604030504040204" pitchFamily="34" charset="0"/>
                <a:ea typeface="Verdana" panose="020B0604030504040204" pitchFamily="34" charset="0"/>
              </a:rPr>
              <a:t> + </a:t>
            </a:r>
            <a:r>
              <a:rPr lang="it-IT" dirty="0" err="1" smtClean="0">
                <a:latin typeface="Verdana" panose="020B0604030504040204" pitchFamily="34" charset="0"/>
                <a:ea typeface="Verdana" panose="020B0604030504040204" pitchFamily="34" charset="0"/>
              </a:rPr>
              <a:t>optical</a:t>
            </a:r>
            <a:r>
              <a:rPr lang="it-IT" dirty="0" smtClean="0">
                <a:latin typeface="Verdana" panose="020B0604030504040204" pitchFamily="34" charset="0"/>
                <a:ea typeface="Verdana" panose="020B0604030504040204" pitchFamily="34" charset="0"/>
              </a:rPr>
              <a:t> fibers </a:t>
            </a:r>
            <a:endParaRPr lang="it-IT" dirty="0">
              <a:latin typeface="Verdana" panose="020B0604030504040204" pitchFamily="34" charset="0"/>
              <a:ea typeface="Verdana" panose="020B0604030504040204" pitchFamily="34" charset="0"/>
            </a:endParaRPr>
          </a:p>
        </p:txBody>
      </p:sp>
      <p:sp>
        <p:nvSpPr>
          <p:cNvPr id="3" name="Segnaposto contenuto 2"/>
          <p:cNvSpPr>
            <a:spLocks noGrp="1"/>
          </p:cNvSpPr>
          <p:nvPr>
            <p:ph idx="1"/>
          </p:nvPr>
        </p:nvSpPr>
        <p:spPr>
          <a:xfrm>
            <a:off x="29805" y="794936"/>
            <a:ext cx="11103024" cy="5571038"/>
          </a:xfrm>
        </p:spPr>
        <p:txBody>
          <a:bodyPr>
            <a:normAutofit/>
          </a:bodyPr>
          <a:lstStyle/>
          <a:p>
            <a:pPr marL="0" indent="0">
              <a:buNone/>
            </a:pPr>
            <a:r>
              <a:rPr lang="it-IT" sz="1600" dirty="0" smtClean="0">
                <a:latin typeface="Verdana" panose="020B0604030504040204" pitchFamily="34" charset="0"/>
                <a:ea typeface="Verdana" panose="020B0604030504040204" pitchFamily="34" charset="0"/>
              </a:rPr>
              <a:t>2 </a:t>
            </a:r>
            <a:r>
              <a:rPr lang="it-IT" sz="1600" dirty="0" err="1">
                <a:latin typeface="Verdana" panose="020B0604030504040204" pitchFamily="34" charset="0"/>
                <a:ea typeface="Verdana" panose="020B0604030504040204" pitchFamily="34" charset="0"/>
              </a:rPr>
              <a:t>S</a:t>
            </a:r>
            <a:r>
              <a:rPr lang="it-IT" sz="1600" dirty="0" err="1" smtClean="0">
                <a:latin typeface="Verdana" panose="020B0604030504040204" pitchFamily="34" charset="0"/>
                <a:ea typeface="Verdana" panose="020B0604030504040204" pitchFamily="34" charset="0"/>
              </a:rPr>
              <a:t>amples</a:t>
            </a:r>
            <a:r>
              <a:rPr lang="it-IT" sz="1600" dirty="0" smtClean="0">
                <a:latin typeface="Verdana" panose="020B0604030504040204" pitchFamily="34" charset="0"/>
                <a:ea typeface="Verdana" panose="020B0604030504040204" pitchFamily="34" charset="0"/>
              </a:rPr>
              <a:t> </a:t>
            </a:r>
            <a:r>
              <a:rPr lang="it-IT" sz="1600" dirty="0" err="1" smtClean="0">
                <a:latin typeface="Verdana" panose="020B0604030504040204" pitchFamily="34" charset="0"/>
                <a:ea typeface="Verdana" panose="020B0604030504040204" pitchFamily="34" charset="0"/>
              </a:rPr>
              <a:t>holders</a:t>
            </a:r>
            <a:r>
              <a:rPr lang="it-IT" sz="1600" dirty="0" smtClean="0">
                <a:latin typeface="Verdana" panose="020B0604030504040204" pitchFamily="34" charset="0"/>
                <a:ea typeface="Verdana" panose="020B0604030504040204" pitchFamily="34" charset="0"/>
              </a:rPr>
              <a:t> + 2 </a:t>
            </a:r>
            <a:r>
              <a:rPr lang="it-IT" sz="1600" dirty="0" err="1" smtClean="0">
                <a:latin typeface="Verdana" panose="020B0604030504040204" pitchFamily="34" charset="0"/>
                <a:ea typeface="Verdana" panose="020B0604030504040204" pitchFamily="34" charset="0"/>
              </a:rPr>
              <a:t>optical</a:t>
            </a:r>
            <a:r>
              <a:rPr lang="it-IT" sz="1600" dirty="0" smtClean="0">
                <a:latin typeface="Verdana" panose="020B0604030504040204" pitchFamily="34" charset="0"/>
                <a:ea typeface="Verdana" panose="020B0604030504040204" pitchFamily="34" charset="0"/>
              </a:rPr>
              <a:t> fibers in LTIS </a:t>
            </a:r>
          </a:p>
        </p:txBody>
      </p:sp>
      <p:pic>
        <p:nvPicPr>
          <p:cNvPr id="5" name="Picture 1"/>
          <p:cNvPicPr/>
          <p:nvPr/>
        </p:nvPicPr>
        <p:blipFill>
          <a:blip r:embed="rId2"/>
          <a:stretch>
            <a:fillRect/>
          </a:stretch>
        </p:blipFill>
        <p:spPr>
          <a:xfrm>
            <a:off x="1343452" y="1677722"/>
            <a:ext cx="2457640" cy="2399350"/>
          </a:xfrm>
          <a:prstGeom prst="rect">
            <a:avLst/>
          </a:prstGeom>
        </p:spPr>
      </p:pic>
      <p:pic>
        <p:nvPicPr>
          <p:cNvPr id="6" name="Picture 2"/>
          <p:cNvPicPr/>
          <p:nvPr/>
        </p:nvPicPr>
        <p:blipFill>
          <a:blip r:embed="rId3"/>
          <a:stretch>
            <a:fillRect/>
          </a:stretch>
        </p:blipFill>
        <p:spPr>
          <a:xfrm>
            <a:off x="4655840" y="1556792"/>
            <a:ext cx="2420804" cy="2637999"/>
          </a:xfrm>
          <a:prstGeom prst="rect">
            <a:avLst/>
          </a:prstGeom>
        </p:spPr>
      </p:pic>
      <p:grpSp>
        <p:nvGrpSpPr>
          <p:cNvPr id="7" name="Group 6">
            <a:extLst>
              <a:ext uri="{FF2B5EF4-FFF2-40B4-BE49-F238E27FC236}">
                <a16:creationId xmlns:a16="http://schemas.microsoft.com/office/drawing/2014/main" xmlns="" id="{F94DB521-9FD4-4410-969E-7D7348778266}"/>
              </a:ext>
            </a:extLst>
          </p:cNvPr>
          <p:cNvGrpSpPr/>
          <p:nvPr/>
        </p:nvGrpSpPr>
        <p:grpSpPr>
          <a:xfrm>
            <a:off x="623624" y="4176649"/>
            <a:ext cx="3672408" cy="2304256"/>
            <a:chOff x="9468544" y="2178334"/>
            <a:chExt cx="4081463" cy="2927350"/>
          </a:xfrm>
        </p:grpSpPr>
        <p:pic>
          <p:nvPicPr>
            <p:cNvPr id="8" name="Picture 31">
              <a:extLst>
                <a:ext uri="{FF2B5EF4-FFF2-40B4-BE49-F238E27FC236}">
                  <a16:creationId xmlns:a16="http://schemas.microsoft.com/office/drawing/2014/main" xmlns="" id="{EEE99451-4652-4EAF-A8BA-407EB89389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21777" t="2138" r="7748"/>
            <a:stretch>
              <a:fillRect/>
            </a:stretch>
          </p:blipFill>
          <p:spPr bwMode="auto">
            <a:xfrm>
              <a:off x="9468544" y="2178334"/>
              <a:ext cx="3897313" cy="2927350"/>
            </a:xfrm>
            <a:prstGeom prst="rect">
              <a:avLst/>
            </a:prstGeom>
            <a:noFill/>
            <a:ln w="9525">
              <a:noFill/>
              <a:miter lim="800000"/>
              <a:headEnd/>
              <a:tailEnd/>
            </a:ln>
          </p:spPr>
        </p:pic>
        <p:sp>
          <p:nvSpPr>
            <p:cNvPr id="9" name="Freeform 17">
              <a:extLst>
                <a:ext uri="{FF2B5EF4-FFF2-40B4-BE49-F238E27FC236}">
                  <a16:creationId xmlns:a16="http://schemas.microsoft.com/office/drawing/2014/main" xmlns="" id="{5CCB780D-E14C-48AB-883D-72AE91DBBEF3}"/>
                </a:ext>
              </a:extLst>
            </p:cNvPr>
            <p:cNvSpPr/>
            <p:nvPr/>
          </p:nvSpPr>
          <p:spPr>
            <a:xfrm>
              <a:off x="12402244" y="2230722"/>
              <a:ext cx="1147763" cy="2568575"/>
            </a:xfrm>
            <a:custGeom>
              <a:avLst/>
              <a:gdLst>
                <a:gd name="connsiteX0" fmla="*/ 0 w 1146628"/>
                <a:gd name="connsiteY0" fmla="*/ 0 h 2569029"/>
                <a:gd name="connsiteX1" fmla="*/ 14514 w 1146628"/>
                <a:gd name="connsiteY1" fmla="*/ 899886 h 2569029"/>
                <a:gd name="connsiteX2" fmla="*/ 304800 w 1146628"/>
                <a:gd name="connsiteY2" fmla="*/ 2032000 h 2569029"/>
                <a:gd name="connsiteX3" fmla="*/ 899885 w 1146628"/>
                <a:gd name="connsiteY3" fmla="*/ 2540000 h 2569029"/>
                <a:gd name="connsiteX4" fmla="*/ 1146628 w 1146628"/>
                <a:gd name="connsiteY4" fmla="*/ 2569029 h 2569029"/>
                <a:gd name="connsiteX5" fmla="*/ 1103085 w 1146628"/>
                <a:gd name="connsiteY5" fmla="*/ 0 h 2569029"/>
                <a:gd name="connsiteX6" fmla="*/ 0 w 1146628"/>
                <a:gd name="connsiteY6" fmla="*/ 0 h 25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628" h="2569029">
                  <a:moveTo>
                    <a:pt x="0" y="0"/>
                  </a:moveTo>
                  <a:lnTo>
                    <a:pt x="14514" y="899886"/>
                  </a:lnTo>
                  <a:lnTo>
                    <a:pt x="304800" y="2032000"/>
                  </a:lnTo>
                  <a:lnTo>
                    <a:pt x="899885" y="2540000"/>
                  </a:lnTo>
                  <a:lnTo>
                    <a:pt x="1146628" y="2569029"/>
                  </a:lnTo>
                  <a:lnTo>
                    <a:pt x="1103085" y="0"/>
                  </a:lnTo>
                  <a:lnTo>
                    <a:pt x="0" y="0"/>
                  </a:lnTo>
                  <a:close/>
                </a:path>
              </a:pathLst>
            </a:custGeom>
            <a:solidFill>
              <a:schemeClr val="accent6">
                <a:lumMod val="20000"/>
                <a:lumOff val="80000"/>
              </a:schemeClr>
            </a:solidFill>
            <a:ln>
              <a:solidFill>
                <a:schemeClr val="accent6">
                  <a:lumMod val="20000"/>
                  <a:lumOff val="8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800" dirty="0">
                <a:latin typeface="Arial" panose="020B0604020202020204" pitchFamily="34" charset="0"/>
              </a:endParaRPr>
            </a:p>
          </p:txBody>
        </p:sp>
        <p:sp>
          <p:nvSpPr>
            <p:cNvPr id="10" name="TextBox 15">
              <a:extLst>
                <a:ext uri="{FF2B5EF4-FFF2-40B4-BE49-F238E27FC236}">
                  <a16:creationId xmlns:a16="http://schemas.microsoft.com/office/drawing/2014/main" xmlns="" id="{9C567B09-E450-4A33-8AE9-F134066EE5AA}"/>
                </a:ext>
              </a:extLst>
            </p:cNvPr>
            <p:cNvSpPr txBox="1">
              <a:spLocks noChangeArrowheads="1"/>
            </p:cNvSpPr>
            <p:nvPr/>
          </p:nvSpPr>
          <p:spPr bwMode="auto">
            <a:xfrm>
              <a:off x="12522894" y="2976847"/>
              <a:ext cx="1003300" cy="309654"/>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800" dirty="0">
                  <a:latin typeface="Arial" panose="020B0604020202020204" pitchFamily="34" charset="0"/>
                </a:rPr>
                <a:t>JET plasma</a:t>
              </a:r>
            </a:p>
          </p:txBody>
        </p:sp>
        <p:sp>
          <p:nvSpPr>
            <p:cNvPr id="11" name="TextBox 16">
              <a:extLst>
                <a:ext uri="{FF2B5EF4-FFF2-40B4-BE49-F238E27FC236}">
                  <a16:creationId xmlns:a16="http://schemas.microsoft.com/office/drawing/2014/main" xmlns="" id="{6B99E3C5-3100-4886-9718-4A5A71454D24}"/>
                </a:ext>
              </a:extLst>
            </p:cNvPr>
            <p:cNvSpPr txBox="1">
              <a:spLocks noChangeArrowheads="1"/>
            </p:cNvSpPr>
            <p:nvPr/>
          </p:nvSpPr>
          <p:spPr bwMode="auto">
            <a:xfrm>
              <a:off x="11728351" y="2178334"/>
              <a:ext cx="1476346" cy="365108"/>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800" dirty="0">
                  <a:latin typeface="Arial" panose="020B0604020202020204" pitchFamily="34" charset="0"/>
                </a:rPr>
                <a:t>Assembly location</a:t>
              </a:r>
            </a:p>
          </p:txBody>
        </p:sp>
        <p:sp>
          <p:nvSpPr>
            <p:cNvPr id="12" name="Rectangle 35">
              <a:extLst>
                <a:ext uri="{FF2B5EF4-FFF2-40B4-BE49-F238E27FC236}">
                  <a16:creationId xmlns:a16="http://schemas.microsoft.com/office/drawing/2014/main" xmlns="" id="{C93501D3-3117-415C-A102-B27C96C46DE3}"/>
                </a:ext>
              </a:extLst>
            </p:cNvPr>
            <p:cNvSpPr/>
            <p:nvPr/>
          </p:nvSpPr>
          <p:spPr>
            <a:xfrm>
              <a:off x="11930757" y="2873659"/>
              <a:ext cx="598487" cy="936625"/>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800" dirty="0">
                <a:latin typeface="Arial" panose="020B0604020202020204" pitchFamily="34" charset="0"/>
              </a:endParaRPr>
            </a:p>
          </p:txBody>
        </p:sp>
        <p:cxnSp>
          <p:nvCxnSpPr>
            <p:cNvPr id="13" name="Straight Connector 36">
              <a:extLst>
                <a:ext uri="{FF2B5EF4-FFF2-40B4-BE49-F238E27FC236}">
                  <a16:creationId xmlns:a16="http://schemas.microsoft.com/office/drawing/2014/main" xmlns="" id="{0B0F67E9-5640-4B9A-9531-2ADAE1D9F143}"/>
                </a:ext>
              </a:extLst>
            </p:cNvPr>
            <p:cNvCxnSpPr/>
            <p:nvPr/>
          </p:nvCxnSpPr>
          <p:spPr>
            <a:xfrm flipH="1" flipV="1">
              <a:off x="12172897" y="2506153"/>
              <a:ext cx="93662" cy="41910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Picture 2" descr="https://ars.els-cdn.com/content/image/1-s2.0-S0920379617307536-g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9816" y="4252452"/>
            <a:ext cx="3581400" cy="2152650"/>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69989" y="1242354"/>
            <a:ext cx="5229116" cy="369332"/>
          </a:xfrm>
          <a:prstGeom prst="rect">
            <a:avLst/>
          </a:prstGeom>
          <a:noFill/>
        </p:spPr>
        <p:txBody>
          <a:bodyPr wrap="square" rtlCol="0">
            <a:spAutoFit/>
          </a:bodyPr>
          <a:lstStyle/>
          <a:p>
            <a:r>
              <a:rPr lang="it-IT" dirty="0" smtClean="0">
                <a:solidFill>
                  <a:srgbClr val="245794"/>
                </a:solidFill>
                <a:latin typeface="Verdana" panose="020B0604030504040204" pitchFamily="34" charset="0"/>
                <a:ea typeface="Verdana" panose="020B0604030504040204" pitchFamily="34" charset="0"/>
              </a:rPr>
              <a:t>LTIS Long </a:t>
            </a:r>
            <a:r>
              <a:rPr lang="it-IT" dirty="0" err="1" smtClean="0">
                <a:solidFill>
                  <a:srgbClr val="245794"/>
                </a:solidFill>
                <a:latin typeface="Verdana" panose="020B0604030504040204" pitchFamily="34" charset="0"/>
                <a:ea typeface="Verdana" panose="020B0604030504040204" pitchFamily="34" charset="0"/>
              </a:rPr>
              <a:t>Term</a:t>
            </a:r>
            <a:r>
              <a:rPr lang="it-IT" dirty="0" smtClean="0">
                <a:solidFill>
                  <a:srgbClr val="245794"/>
                </a:solidFill>
                <a:latin typeface="Verdana" panose="020B0604030504040204" pitchFamily="34" charset="0"/>
                <a:ea typeface="Verdana" panose="020B0604030504040204" pitchFamily="34" charset="0"/>
              </a:rPr>
              <a:t> </a:t>
            </a:r>
            <a:r>
              <a:rPr lang="it-IT" dirty="0" err="1" smtClean="0">
                <a:solidFill>
                  <a:srgbClr val="245794"/>
                </a:solidFill>
                <a:latin typeface="Verdana" panose="020B0604030504040204" pitchFamily="34" charset="0"/>
                <a:ea typeface="Verdana" panose="020B0604030504040204" pitchFamily="34" charset="0"/>
              </a:rPr>
              <a:t>irradiation</a:t>
            </a:r>
            <a:r>
              <a:rPr lang="it-IT" dirty="0" smtClean="0">
                <a:solidFill>
                  <a:srgbClr val="245794"/>
                </a:solidFill>
                <a:latin typeface="Verdana" panose="020B0604030504040204" pitchFamily="34" charset="0"/>
                <a:ea typeface="Verdana" panose="020B0604030504040204" pitchFamily="34" charset="0"/>
              </a:rPr>
              <a:t> Station in </a:t>
            </a:r>
            <a:r>
              <a:rPr lang="it-IT" dirty="0" err="1" smtClean="0">
                <a:solidFill>
                  <a:srgbClr val="245794"/>
                </a:solidFill>
                <a:latin typeface="Verdana" panose="020B0604030504040204" pitchFamily="34" charset="0"/>
                <a:ea typeface="Verdana" panose="020B0604030504040204" pitchFamily="34" charset="0"/>
              </a:rPr>
              <a:t>Oct</a:t>
            </a:r>
            <a:r>
              <a:rPr lang="it-IT" dirty="0" smtClean="0">
                <a:solidFill>
                  <a:srgbClr val="245794"/>
                </a:solidFill>
                <a:latin typeface="Verdana" panose="020B0604030504040204" pitchFamily="34" charset="0"/>
                <a:ea typeface="Verdana" panose="020B0604030504040204" pitchFamily="34" charset="0"/>
              </a:rPr>
              <a:t> 7</a:t>
            </a:r>
            <a:endParaRPr lang="it-IT" dirty="0">
              <a:solidFill>
                <a:srgbClr val="245794"/>
              </a:solidFill>
              <a:latin typeface="Verdana" panose="020B0604030504040204" pitchFamily="34" charset="0"/>
              <a:ea typeface="Verdana" panose="020B0604030504040204" pitchFamily="34" charset="0"/>
            </a:endParaRPr>
          </a:p>
        </p:txBody>
      </p:sp>
      <p:sp>
        <p:nvSpPr>
          <p:cNvPr id="17" name="Rettangolo 16"/>
          <p:cNvSpPr/>
          <p:nvPr/>
        </p:nvSpPr>
        <p:spPr>
          <a:xfrm>
            <a:off x="8184232" y="4374116"/>
            <a:ext cx="4104456" cy="1754326"/>
          </a:xfrm>
          <a:prstGeom prst="rect">
            <a:avLst/>
          </a:prstGeom>
        </p:spPr>
        <p:txBody>
          <a:bodyPr wrap="square">
            <a:spAutoFit/>
          </a:bodyPr>
          <a:lstStyle/>
          <a:p>
            <a:pPr marL="285750" indent="-285750">
              <a:buFontTx/>
              <a:buChar char="-"/>
            </a:pPr>
            <a:r>
              <a:rPr lang="en-US" dirty="0" smtClean="0">
                <a:solidFill>
                  <a:srgbClr val="245794"/>
                </a:solidFill>
                <a:latin typeface="Verdana" panose="020B0604030504040204" pitchFamily="34" charset="0"/>
                <a:ea typeface="Verdana" panose="020B0604030504040204" pitchFamily="34" charset="0"/>
              </a:rPr>
              <a:t>NO RH needed</a:t>
            </a:r>
          </a:p>
          <a:p>
            <a:pPr marL="285750" indent="-285750">
              <a:buFontTx/>
              <a:buChar char="-"/>
            </a:pPr>
            <a:r>
              <a:rPr lang="en-US" dirty="0" smtClean="0">
                <a:solidFill>
                  <a:srgbClr val="245794"/>
                </a:solidFill>
                <a:latin typeface="Verdana" panose="020B0604030504040204" pitchFamily="34" charset="0"/>
                <a:ea typeface="Verdana" panose="020B0604030504040204" pitchFamily="34" charset="0"/>
              </a:rPr>
              <a:t>Outside Vacuum boundary</a:t>
            </a:r>
          </a:p>
          <a:p>
            <a:pPr marL="285750" indent="-285750">
              <a:buFontTx/>
              <a:buChar char="-"/>
            </a:pPr>
            <a:r>
              <a:rPr lang="en-US" dirty="0" smtClean="0">
                <a:solidFill>
                  <a:srgbClr val="245794"/>
                </a:solidFill>
                <a:latin typeface="Verdana" panose="020B0604030504040204" pitchFamily="34" charset="0"/>
                <a:ea typeface="Verdana" panose="020B0604030504040204" pitchFamily="34" charset="0"/>
              </a:rPr>
              <a:t>Scaffolding</a:t>
            </a:r>
            <a:r>
              <a:rPr lang="en-US" dirty="0">
                <a:solidFill>
                  <a:srgbClr val="245794"/>
                </a:solidFill>
                <a:latin typeface="Verdana" panose="020B0604030504040204" pitchFamily="34" charset="0"/>
                <a:ea typeface="Verdana" panose="020B0604030504040204" pitchFamily="34" charset="0"/>
              </a:rPr>
              <a:t> </a:t>
            </a:r>
            <a:r>
              <a:rPr lang="en-US" dirty="0" smtClean="0">
                <a:solidFill>
                  <a:srgbClr val="245794"/>
                </a:solidFill>
                <a:latin typeface="Verdana" panose="020B0604030504040204" pitchFamily="34" charset="0"/>
                <a:ea typeface="Verdana" panose="020B0604030504040204" pitchFamily="34" charset="0"/>
              </a:rPr>
              <a:t>needed </a:t>
            </a:r>
          </a:p>
          <a:p>
            <a:pPr marL="285750" indent="-285750">
              <a:buFontTx/>
              <a:buChar char="-"/>
            </a:pPr>
            <a:r>
              <a:rPr lang="en-US" dirty="0" smtClean="0">
                <a:solidFill>
                  <a:srgbClr val="245794"/>
                </a:solidFill>
                <a:latin typeface="Verdana" panose="020B0604030504040204" pitchFamily="34" charset="0"/>
                <a:ea typeface="Verdana" panose="020B0604030504040204" pitchFamily="34" charset="0"/>
              </a:rPr>
              <a:t>Use of Shielded drum</a:t>
            </a:r>
          </a:p>
          <a:p>
            <a:pPr marL="285750" indent="-285750">
              <a:buFontTx/>
              <a:buChar char="-"/>
            </a:pPr>
            <a:r>
              <a:rPr lang="en-US" dirty="0" smtClean="0">
                <a:solidFill>
                  <a:srgbClr val="245794"/>
                </a:solidFill>
                <a:latin typeface="Verdana" panose="020B0604030504040204" pitchFamily="34" charset="0"/>
                <a:ea typeface="Verdana" panose="020B0604030504040204" pitchFamily="34" charset="0"/>
              </a:rPr>
              <a:t>Transfer to MRF needed</a:t>
            </a:r>
          </a:p>
          <a:p>
            <a:pPr marL="285750" indent="-285750">
              <a:buFontTx/>
              <a:buChar char="-"/>
            </a:pPr>
            <a:r>
              <a:rPr lang="en-US" dirty="0" smtClean="0">
                <a:solidFill>
                  <a:srgbClr val="245794"/>
                </a:solidFill>
                <a:latin typeface="Verdana" panose="020B0604030504040204" pitchFamily="34" charset="0"/>
                <a:ea typeface="Verdana" panose="020B0604030504040204" pitchFamily="34" charset="0"/>
              </a:rPr>
              <a:t>Dose estimation in progress</a:t>
            </a:r>
            <a:endParaRPr lang="it-IT" dirty="0">
              <a:solidFill>
                <a:srgbClr val="245794"/>
              </a:solidFill>
              <a:latin typeface="Verdana" panose="020B0604030504040204" pitchFamily="34" charset="0"/>
              <a:ea typeface="Verdana" panose="020B0604030504040204" pitchFamily="34" charset="0"/>
            </a:endParaRPr>
          </a:p>
        </p:txBody>
      </p:sp>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6360" y="1097997"/>
            <a:ext cx="1800200" cy="165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ttangolo 18"/>
          <p:cNvSpPr/>
          <p:nvPr/>
        </p:nvSpPr>
        <p:spPr>
          <a:xfrm>
            <a:off x="9115424" y="2944909"/>
            <a:ext cx="4541416" cy="369332"/>
          </a:xfrm>
          <a:prstGeom prst="rect">
            <a:avLst/>
          </a:prstGeom>
        </p:spPr>
        <p:txBody>
          <a:bodyPr wrap="square">
            <a:spAutoFit/>
          </a:bodyPr>
          <a:lstStyle/>
          <a:p>
            <a:r>
              <a:rPr lang="en-GB" b="1" dirty="0" smtClean="0">
                <a:solidFill>
                  <a:srgbClr val="245794"/>
                </a:solidFill>
                <a:latin typeface="Arial" panose="020B0604020202020204" pitchFamily="34" charset="0"/>
              </a:rPr>
              <a:t>2 </a:t>
            </a:r>
            <a:r>
              <a:rPr lang="en-GB" b="1" dirty="0">
                <a:solidFill>
                  <a:srgbClr val="245794"/>
                </a:solidFill>
                <a:latin typeface="Arial" panose="020B0604020202020204" pitchFamily="34" charset="0"/>
              </a:rPr>
              <a:t>optical fibres in </a:t>
            </a:r>
            <a:r>
              <a:rPr lang="en-GB" b="1" dirty="0" smtClean="0">
                <a:solidFill>
                  <a:srgbClr val="245794"/>
                </a:solidFill>
                <a:latin typeface="Arial" panose="020B0604020202020204" pitchFamily="34" charset="0"/>
              </a:rPr>
              <a:t>the spool</a:t>
            </a:r>
            <a:endParaRPr lang="it-IT" dirty="0">
              <a:solidFill>
                <a:srgbClr val="245794"/>
              </a:solidFill>
            </a:endParaRPr>
          </a:p>
        </p:txBody>
      </p:sp>
      <p:sp>
        <p:nvSpPr>
          <p:cNvPr id="21"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pic>
        <p:nvPicPr>
          <p:cNvPr id="22" name="Imagen 1" descr="image0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4289" y="2348880"/>
            <a:ext cx="1152128" cy="81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xmlns="" id="{24A99EC6-0AB1-F8FA-E105-8BB521EC99F8}"/>
              </a:ext>
            </a:extLst>
          </p:cNvPr>
          <p:cNvPicPr/>
          <p:nvPr/>
        </p:nvPicPr>
        <p:blipFill rotWithShape="1">
          <a:blip r:embed="rId8" cstate="print">
            <a:extLst>
              <a:ext uri="{28A0092B-C50C-407E-A947-70E740481C1C}">
                <a14:useLocalDpi xmlns:a14="http://schemas.microsoft.com/office/drawing/2010/main"/>
              </a:ext>
            </a:extLst>
          </a:blip>
          <a:srcRect/>
          <a:stretch/>
        </p:blipFill>
        <p:spPr>
          <a:xfrm>
            <a:off x="7594466" y="1226236"/>
            <a:ext cx="809179" cy="730230"/>
          </a:xfrm>
          <a:prstGeom prst="rect">
            <a:avLst/>
          </a:prstGeom>
        </p:spPr>
      </p:pic>
      <p:sp>
        <p:nvSpPr>
          <p:cNvPr id="24" name="Rettangolo 23"/>
          <p:cNvSpPr/>
          <p:nvPr/>
        </p:nvSpPr>
        <p:spPr>
          <a:xfrm>
            <a:off x="7294289" y="3221908"/>
            <a:ext cx="3240360" cy="369332"/>
          </a:xfrm>
          <a:prstGeom prst="rect">
            <a:avLst/>
          </a:prstGeom>
        </p:spPr>
        <p:txBody>
          <a:bodyPr wrap="square">
            <a:spAutoFit/>
          </a:bodyPr>
          <a:lstStyle/>
          <a:p>
            <a:r>
              <a:rPr lang="en-GB" b="1" dirty="0" smtClean="0">
                <a:solidFill>
                  <a:srgbClr val="245794"/>
                </a:solidFill>
                <a:latin typeface="Arial" panose="020B0604020202020204" pitchFamily="34" charset="0"/>
              </a:rPr>
              <a:t>RADA holder</a:t>
            </a:r>
            <a:endParaRPr lang="it-IT" dirty="0">
              <a:solidFill>
                <a:srgbClr val="245794"/>
              </a:solidFill>
            </a:endParaRPr>
          </a:p>
        </p:txBody>
      </p:sp>
      <p:sp>
        <p:nvSpPr>
          <p:cNvPr id="25" name="Rettangolo 24"/>
          <p:cNvSpPr/>
          <p:nvPr/>
        </p:nvSpPr>
        <p:spPr>
          <a:xfrm>
            <a:off x="7392144" y="2086540"/>
            <a:ext cx="3240360" cy="369332"/>
          </a:xfrm>
          <a:prstGeom prst="rect">
            <a:avLst/>
          </a:prstGeom>
        </p:spPr>
        <p:txBody>
          <a:bodyPr wrap="square">
            <a:spAutoFit/>
          </a:bodyPr>
          <a:lstStyle/>
          <a:p>
            <a:r>
              <a:rPr lang="en-GB" b="1" dirty="0" smtClean="0">
                <a:solidFill>
                  <a:srgbClr val="245794"/>
                </a:solidFill>
                <a:latin typeface="Arial" panose="020B0604020202020204" pitchFamily="34" charset="0"/>
              </a:rPr>
              <a:t>ACT holder</a:t>
            </a:r>
            <a:endParaRPr lang="it-IT" dirty="0">
              <a:solidFill>
                <a:srgbClr val="245794"/>
              </a:solidFill>
            </a:endParaRPr>
          </a:p>
        </p:txBody>
      </p:sp>
    </p:spTree>
    <p:extLst>
      <p:ext uri="{BB962C8B-B14F-4D97-AF65-F5344CB8AC3E}">
        <p14:creationId xmlns:p14="http://schemas.microsoft.com/office/powerpoint/2010/main" val="2092541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5" name="Content Placeholder 2"/>
          <p:cNvSpPr>
            <a:spLocks noGrp="1"/>
          </p:cNvSpPr>
          <p:nvPr>
            <p:ph idx="1"/>
          </p:nvPr>
        </p:nvSpPr>
        <p:spPr>
          <a:xfrm>
            <a:off x="132643" y="658739"/>
            <a:ext cx="11953328" cy="4753912"/>
          </a:xfrm>
        </p:spPr>
        <p:txBody>
          <a:bodyPr>
            <a:normAutofit/>
          </a:bodyPr>
          <a:lstStyle/>
          <a:p>
            <a:pPr marL="0" lvl="0" indent="0">
              <a:lnSpc>
                <a:spcPct val="120000"/>
              </a:lnSpc>
              <a:spcBef>
                <a:spcPts val="200"/>
              </a:spcBef>
              <a:spcAft>
                <a:spcPts val="200"/>
              </a:spcAft>
              <a:buClr>
                <a:srgbClr val="C00000"/>
              </a:buClr>
              <a:buNone/>
            </a:pPr>
            <a:r>
              <a:rPr lang="en-US" sz="1800" dirty="0">
                <a:solidFill>
                  <a:schemeClr val="tx2"/>
                </a:solidFill>
                <a:latin typeface="Verdana" panose="020B0604030504040204" pitchFamily="34" charset="0"/>
                <a:ea typeface="Verdana" panose="020B0604030504040204" pitchFamily="34" charset="0"/>
              </a:rPr>
              <a:t>Neutronics experiments </a:t>
            </a:r>
            <a:r>
              <a:rPr lang="en-US" sz="1800" dirty="0" smtClean="0">
                <a:solidFill>
                  <a:schemeClr val="tx2"/>
                </a:solidFill>
                <a:latin typeface="Verdana" panose="020B0604030504040204" pitchFamily="34" charset="0"/>
                <a:ea typeface="Verdana" panose="020B0604030504040204" pitchFamily="34" charset="0"/>
              </a:rPr>
              <a:t>for </a:t>
            </a:r>
            <a:r>
              <a:rPr lang="en-US" sz="1800" dirty="0">
                <a:solidFill>
                  <a:schemeClr val="tx2"/>
                </a:solidFill>
                <a:latin typeface="Verdana" panose="020B0604030504040204" pitchFamily="34" charset="0"/>
                <a:ea typeface="Verdana" panose="020B0604030504040204" pitchFamily="34" charset="0"/>
              </a:rPr>
              <a:t>validating in a real fusion environment the neutronics codes and nuclear data </a:t>
            </a:r>
            <a:r>
              <a:rPr lang="en-US" sz="1800" dirty="0" smtClean="0">
                <a:solidFill>
                  <a:schemeClr val="tx2"/>
                </a:solidFill>
                <a:latin typeface="Verdana" panose="020B0604030504040204" pitchFamily="34" charset="0"/>
                <a:ea typeface="Verdana" panose="020B0604030504040204" pitchFamily="34" charset="0"/>
              </a:rPr>
              <a:t>used </a:t>
            </a:r>
            <a:r>
              <a:rPr lang="en-US" sz="1800" dirty="0">
                <a:solidFill>
                  <a:schemeClr val="tx2"/>
                </a:solidFill>
                <a:latin typeface="Verdana" panose="020B0604030504040204" pitchFamily="34" charset="0"/>
                <a:ea typeface="Verdana" panose="020B0604030504040204" pitchFamily="34" charset="0"/>
              </a:rPr>
              <a:t>in ITER nuclear analyses</a:t>
            </a:r>
            <a:r>
              <a:rPr lang="en-US" sz="1800" dirty="0" smtClean="0">
                <a:solidFill>
                  <a:schemeClr val="tx2"/>
                </a:solidFill>
                <a:latin typeface="Verdana" panose="020B0604030504040204" pitchFamily="34" charset="0"/>
                <a:ea typeface="Verdana" panose="020B0604030504040204" pitchFamily="34" charset="0"/>
              </a:rPr>
              <a:t>.</a:t>
            </a:r>
          </a:p>
          <a:p>
            <a:pPr defTabSz="407946">
              <a:spcBef>
                <a:spcPts val="200"/>
              </a:spcBef>
              <a:spcAft>
                <a:spcPts val="200"/>
              </a:spcAft>
              <a:defRPr/>
            </a:pPr>
            <a:r>
              <a:rPr lang="en-US" sz="1800" dirty="0" smtClean="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Neutron </a:t>
            </a:r>
            <a:r>
              <a:rPr lang="en-US" sz="18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streaming </a:t>
            </a:r>
            <a:r>
              <a:rPr lang="en-US" sz="1800" dirty="0">
                <a:solidFill>
                  <a:srgbClr val="002060"/>
                </a:solidFill>
                <a:latin typeface="Verdana" panose="020B0604030504040204" pitchFamily="34" charset="0"/>
                <a:ea typeface="Verdana" panose="020B0604030504040204" pitchFamily="34" charset="0"/>
              </a:rPr>
              <a:t>in penetrations in large /complex </a:t>
            </a:r>
            <a:r>
              <a:rPr lang="en-US" sz="1800" dirty="0" smtClean="0">
                <a:solidFill>
                  <a:srgbClr val="002060"/>
                </a:solidFill>
                <a:latin typeface="Verdana" panose="020B0604030504040204" pitchFamily="34" charset="0"/>
                <a:ea typeface="Verdana" panose="020B0604030504040204" pitchFamily="34" charset="0"/>
              </a:rPr>
              <a:t>volumes </a:t>
            </a:r>
            <a:endParaRPr lang="en-US" sz="1800" dirty="0">
              <a:solidFill>
                <a:srgbClr val="002060"/>
              </a:solidFill>
              <a:latin typeface="Verdana" panose="020B0604030504040204" pitchFamily="34" charset="0"/>
              <a:ea typeface="Verdana" panose="020B0604030504040204" pitchFamily="34" charset="0"/>
            </a:endParaRPr>
          </a:p>
          <a:p>
            <a:pPr defTabSz="407946">
              <a:spcBef>
                <a:spcPts val="200"/>
              </a:spcBef>
              <a:spcAft>
                <a:spcPts val="200"/>
              </a:spcAft>
              <a:defRPr/>
            </a:pPr>
            <a:r>
              <a:rPr lang="en-US" sz="18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Shutdown dose rate </a:t>
            </a:r>
            <a:r>
              <a:rPr lang="en-US" sz="1800" dirty="0">
                <a:solidFill>
                  <a:srgbClr val="002060"/>
                </a:solidFill>
                <a:latin typeface="Verdana" panose="020B0604030504040204" pitchFamily="34" charset="0"/>
                <a:ea typeface="Verdana" panose="020B0604030504040204" pitchFamily="34" charset="0"/>
              </a:rPr>
              <a:t>in maintenance </a:t>
            </a:r>
            <a:r>
              <a:rPr lang="en-US" sz="1800" dirty="0" smtClean="0">
                <a:solidFill>
                  <a:srgbClr val="002060"/>
                </a:solidFill>
                <a:latin typeface="Verdana" panose="020B0604030504040204" pitchFamily="34" charset="0"/>
                <a:ea typeface="Verdana" panose="020B0604030504040204" pitchFamily="34" charset="0"/>
              </a:rPr>
              <a:t>area</a:t>
            </a:r>
          </a:p>
          <a:p>
            <a:pPr marL="0" lvl="0" indent="0">
              <a:lnSpc>
                <a:spcPct val="120000"/>
              </a:lnSpc>
              <a:spcBef>
                <a:spcPts val="200"/>
              </a:spcBef>
              <a:spcAft>
                <a:spcPts val="200"/>
              </a:spcAft>
              <a:buClr>
                <a:srgbClr val="C00000"/>
              </a:buClr>
              <a:buNone/>
            </a:pPr>
            <a:endParaRPr lang="en-US" sz="1800" b="0" dirty="0" smtClean="0">
              <a:latin typeface="Verdana" panose="020B0604030504040204" pitchFamily="34" charset="0"/>
              <a:ea typeface="Verdana" panose="020B0604030504040204" pitchFamily="34" charset="0"/>
            </a:endParaRPr>
          </a:p>
          <a:p>
            <a:pPr>
              <a:lnSpc>
                <a:spcPct val="120000"/>
              </a:lnSpc>
              <a:spcBef>
                <a:spcPts val="200"/>
              </a:spcBef>
              <a:spcAft>
                <a:spcPts val="200"/>
              </a:spcAft>
              <a:buClr>
                <a:srgbClr val="C00000"/>
              </a:buClr>
              <a:buFont typeface="Courier New" panose="02070309020205020404" pitchFamily="49" charset="0"/>
              <a:buChar char="o"/>
            </a:pPr>
            <a:endParaRPr lang="en-US" sz="1800" b="0" dirty="0">
              <a:latin typeface="Verdana" panose="020B0604030504040204" pitchFamily="34" charset="0"/>
              <a:ea typeface="Verdana" panose="020B060403050404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649" y="2924944"/>
            <a:ext cx="4104456" cy="207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755068" y="2004644"/>
            <a:ext cx="5400600" cy="2062103"/>
          </a:xfrm>
          <a:prstGeom prst="rect">
            <a:avLst/>
          </a:prstGeom>
          <a:noFill/>
        </p:spPr>
        <p:txBody>
          <a:bodyPr wrap="square" rtlCol="0">
            <a:spAutoFit/>
          </a:bodyPr>
          <a:lstStyle/>
          <a:p>
            <a:pPr marL="285750" indent="-285750">
              <a:buFont typeface="Arial" panose="020B0604020202020204" pitchFamily="34" charset="0"/>
              <a:buChar char="•"/>
            </a:pPr>
            <a:endParaRPr lang="it-IT" sz="1600" b="1" dirty="0" smtClean="0">
              <a:solidFill>
                <a:schemeClr val="tx2"/>
              </a:solidFill>
              <a:latin typeface="Verdana" panose="020B0604030504040204" pitchFamily="34" charset="0"/>
              <a:ea typeface="Verdana" panose="020B0604030504040204" pitchFamily="34" charset="0"/>
            </a:endParaRPr>
          </a:p>
          <a:p>
            <a:r>
              <a:rPr lang="it-IT" sz="1600" b="1" dirty="0" err="1" smtClean="0">
                <a:solidFill>
                  <a:schemeClr val="tx2"/>
                </a:solidFill>
                <a:latin typeface="Verdana" panose="020B0604030504040204" pitchFamily="34" charset="0"/>
                <a:ea typeface="Verdana" panose="020B0604030504040204" pitchFamily="34" charset="0"/>
              </a:rPr>
              <a:t>Neutron</a:t>
            </a:r>
            <a:r>
              <a:rPr lang="it-IT" sz="1600" b="1" dirty="0" smtClean="0">
                <a:solidFill>
                  <a:schemeClr val="tx2"/>
                </a:solidFill>
                <a:latin typeface="Verdana" panose="020B0604030504040204" pitchFamily="34" charset="0"/>
                <a:ea typeface="Verdana" panose="020B0604030504040204" pitchFamily="34" charset="0"/>
              </a:rPr>
              <a:t> fluence</a:t>
            </a:r>
          </a:p>
          <a:p>
            <a:pPr marL="285750" indent="-285750">
              <a:buFont typeface="Courier New" panose="02070309020205020404" pitchFamily="49" charset="0"/>
              <a:buChar char="o"/>
            </a:pPr>
            <a:r>
              <a:rPr lang="it-IT" sz="1600" dirty="0" err="1" smtClean="0">
                <a:solidFill>
                  <a:schemeClr val="tx2"/>
                </a:solidFill>
                <a:latin typeface="Verdana" panose="020B0604030504040204" pitchFamily="34" charset="0"/>
                <a:ea typeface="Verdana" panose="020B0604030504040204" pitchFamily="34" charset="0"/>
              </a:rPr>
              <a:t>Thermoluminescent</a:t>
            </a:r>
            <a:r>
              <a:rPr lang="it-IT" sz="1600" dirty="0" smtClean="0">
                <a:solidFill>
                  <a:schemeClr val="tx2"/>
                </a:solidFill>
                <a:latin typeface="Verdana" panose="020B0604030504040204" pitchFamily="34" charset="0"/>
                <a:ea typeface="Verdana" panose="020B0604030504040204" pitchFamily="34" charset="0"/>
              </a:rPr>
              <a:t> detectors (</a:t>
            </a:r>
            <a:r>
              <a:rPr lang="it-IT" sz="1600" dirty="0" err="1" smtClean="0">
                <a:solidFill>
                  <a:schemeClr val="tx2"/>
                </a:solidFill>
                <a:latin typeface="Verdana" panose="020B0604030504040204" pitchFamily="34" charset="0"/>
                <a:ea typeface="Verdana" panose="020B0604030504040204" pitchFamily="34" charset="0"/>
              </a:rPr>
              <a:t>TLDs</a:t>
            </a:r>
            <a:r>
              <a:rPr lang="it-IT" sz="1600" dirty="0" smtClean="0">
                <a:solidFill>
                  <a:schemeClr val="tx2"/>
                </a:solidFill>
                <a:latin typeface="Verdana" panose="020B0604030504040204" pitchFamily="34" charset="0"/>
                <a:ea typeface="Verdana" panose="020B0604030504040204" pitchFamily="34" charset="0"/>
              </a:rPr>
              <a:t>) </a:t>
            </a:r>
          </a:p>
          <a:p>
            <a:pPr marL="285750" indent="-285750">
              <a:buFont typeface="Courier New" panose="02070309020205020404" pitchFamily="49" charset="0"/>
              <a:buChar char="o"/>
            </a:pPr>
            <a:r>
              <a:rPr lang="it-IT" sz="1600" dirty="0" err="1" smtClean="0">
                <a:solidFill>
                  <a:schemeClr val="tx2"/>
                </a:solidFill>
                <a:latin typeface="Verdana" panose="020B0604030504040204" pitchFamily="34" charset="0"/>
                <a:ea typeface="Verdana" panose="020B0604030504040204" pitchFamily="34" charset="0"/>
              </a:rPr>
              <a:t>Activation</a:t>
            </a:r>
            <a:r>
              <a:rPr lang="it-IT" sz="1600" dirty="0" smtClean="0">
                <a:solidFill>
                  <a:schemeClr val="tx2"/>
                </a:solidFill>
                <a:latin typeface="Verdana" panose="020B0604030504040204" pitchFamily="34" charset="0"/>
                <a:ea typeface="Verdana" panose="020B0604030504040204" pitchFamily="34" charset="0"/>
              </a:rPr>
              <a:t> </a:t>
            </a:r>
            <a:r>
              <a:rPr lang="it-IT" sz="1600" dirty="0" err="1" smtClean="0">
                <a:solidFill>
                  <a:schemeClr val="tx2"/>
                </a:solidFill>
                <a:latin typeface="Verdana" panose="020B0604030504040204" pitchFamily="34" charset="0"/>
                <a:ea typeface="Verdana" panose="020B0604030504040204" pitchFamily="34" charset="0"/>
              </a:rPr>
              <a:t>Foils</a:t>
            </a:r>
            <a:r>
              <a:rPr lang="it-IT" sz="1600" dirty="0" smtClean="0">
                <a:solidFill>
                  <a:schemeClr val="tx2"/>
                </a:solidFill>
                <a:latin typeface="Verdana" panose="020B0604030504040204" pitchFamily="34" charset="0"/>
                <a:ea typeface="Verdana" panose="020B0604030504040204" pitchFamily="34" charset="0"/>
              </a:rPr>
              <a:t> (AF) </a:t>
            </a:r>
          </a:p>
          <a:p>
            <a:pPr marL="285750" indent="-285750">
              <a:buFont typeface="Courier New" panose="02070309020205020404" pitchFamily="49" charset="0"/>
              <a:buChar char="o"/>
            </a:pPr>
            <a:endParaRPr lang="it-IT" sz="1600" b="1" dirty="0" smtClean="0">
              <a:solidFill>
                <a:schemeClr val="tx2"/>
              </a:solidFill>
              <a:latin typeface="Verdana" panose="020B0604030504040204" pitchFamily="34" charset="0"/>
              <a:ea typeface="Verdana" panose="020B0604030504040204" pitchFamily="34" charset="0"/>
            </a:endParaRPr>
          </a:p>
          <a:p>
            <a:r>
              <a:rPr lang="it-IT" sz="1600" b="1" u="sng" dirty="0" err="1" smtClean="0">
                <a:solidFill>
                  <a:schemeClr val="tx2"/>
                </a:solidFill>
                <a:latin typeface="Verdana" panose="020B0604030504040204" pitchFamily="34" charset="0"/>
                <a:ea typeface="Verdana" panose="020B0604030504040204" pitchFamily="34" charset="0"/>
              </a:rPr>
              <a:t>Shutdown</a:t>
            </a:r>
            <a:r>
              <a:rPr lang="it-IT" sz="1600" b="1" u="sng" dirty="0" smtClean="0">
                <a:solidFill>
                  <a:schemeClr val="tx2"/>
                </a:solidFill>
                <a:latin typeface="Verdana" panose="020B0604030504040204" pitchFamily="34" charset="0"/>
                <a:ea typeface="Verdana" panose="020B0604030504040204" pitchFamily="34" charset="0"/>
              </a:rPr>
              <a:t> dose rate</a:t>
            </a:r>
          </a:p>
          <a:p>
            <a:pPr marL="285750" indent="-285750">
              <a:buFont typeface="Arial" panose="020B0604020202020204" pitchFamily="34" charset="0"/>
              <a:buChar char="•"/>
            </a:pPr>
            <a:r>
              <a:rPr lang="it-IT" sz="1600" dirty="0" err="1" smtClean="0">
                <a:solidFill>
                  <a:schemeClr val="tx2"/>
                </a:solidFill>
                <a:latin typeface="Verdana" panose="020B0604030504040204" pitchFamily="34" charset="0"/>
                <a:ea typeface="Verdana" panose="020B0604030504040204" pitchFamily="34" charset="0"/>
              </a:rPr>
              <a:t>Ionisation</a:t>
            </a:r>
            <a:r>
              <a:rPr lang="it-IT" sz="1600" dirty="0" smtClean="0">
                <a:solidFill>
                  <a:schemeClr val="tx2"/>
                </a:solidFill>
                <a:latin typeface="Verdana" panose="020B0604030504040204" pitchFamily="34" charset="0"/>
                <a:ea typeface="Verdana" panose="020B0604030504040204" pitchFamily="34" charset="0"/>
              </a:rPr>
              <a:t> </a:t>
            </a:r>
            <a:r>
              <a:rPr lang="it-IT" sz="1600" dirty="0" err="1" smtClean="0">
                <a:solidFill>
                  <a:schemeClr val="tx2"/>
                </a:solidFill>
                <a:latin typeface="Verdana" panose="020B0604030504040204" pitchFamily="34" charset="0"/>
                <a:ea typeface="Verdana" panose="020B0604030504040204" pitchFamily="34" charset="0"/>
              </a:rPr>
              <a:t>chambers</a:t>
            </a:r>
            <a:r>
              <a:rPr lang="it-IT" sz="1600" dirty="0" smtClean="0">
                <a:solidFill>
                  <a:schemeClr val="tx2"/>
                </a:solidFill>
                <a:latin typeface="Verdana" panose="020B0604030504040204" pitchFamily="34" charset="0"/>
                <a:ea typeface="Verdana" panose="020B0604030504040204" pitchFamily="34" charset="0"/>
              </a:rPr>
              <a:t> (IC)</a:t>
            </a:r>
          </a:p>
          <a:p>
            <a:pPr marL="285750" indent="-285750">
              <a:buFont typeface="Arial" panose="020B0604020202020204" pitchFamily="34" charset="0"/>
              <a:buChar char="•"/>
            </a:pPr>
            <a:endParaRPr lang="it-IT" sz="1600" b="1" dirty="0">
              <a:solidFill>
                <a:schemeClr val="tx2"/>
              </a:solidFill>
              <a:latin typeface="Verdana" panose="020B0604030504040204" pitchFamily="34" charset="0"/>
              <a:ea typeface="Verdana" panose="020B060403050404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3528" y="1588398"/>
            <a:ext cx="4248472" cy="324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tangolo 9"/>
          <p:cNvSpPr/>
          <p:nvPr/>
        </p:nvSpPr>
        <p:spPr>
          <a:xfrm>
            <a:off x="119336" y="5283197"/>
            <a:ext cx="12072664" cy="1077218"/>
          </a:xfrm>
          <a:prstGeom prst="rect">
            <a:avLst/>
          </a:prstGeom>
        </p:spPr>
        <p:txBody>
          <a:bodyPr wrap="square">
            <a:spAutoFit/>
          </a:bodyPr>
          <a:lstStyle/>
          <a:p>
            <a:pPr marL="355600" lvl="1" indent="-285750" defTabSz="685800">
              <a:spcBef>
                <a:spcPct val="20000"/>
              </a:spcBef>
              <a:buClr>
                <a:srgbClr val="C00000"/>
              </a:buClr>
              <a:buFontTx/>
              <a:buChar char="-"/>
            </a:pPr>
            <a:r>
              <a:rPr lang="en-US" sz="1600" b="1" dirty="0" smtClean="0">
                <a:solidFill>
                  <a:srgbClr val="A20000"/>
                </a:solidFill>
                <a:latin typeface="Verdana" panose="020B0604030504040204" pitchFamily="34" charset="0"/>
                <a:ea typeface="Verdana" panose="020B0604030504040204" pitchFamily="34" charset="0"/>
              </a:rPr>
              <a:t>Accurate </a:t>
            </a:r>
            <a:r>
              <a:rPr lang="en-US" sz="1600" b="1" dirty="0">
                <a:solidFill>
                  <a:srgbClr val="A20000"/>
                </a:solidFill>
                <a:latin typeface="Verdana" panose="020B0604030504040204" pitchFamily="34" charset="0"/>
                <a:ea typeface="Verdana" panose="020B0604030504040204" pitchFamily="34" charset="0"/>
              </a:rPr>
              <a:t>measurements for </a:t>
            </a:r>
            <a:r>
              <a:rPr lang="en-US" sz="1600" b="1" dirty="0" smtClean="0">
                <a:solidFill>
                  <a:srgbClr val="A20000"/>
                </a:solidFill>
                <a:latin typeface="Verdana" panose="020B0604030504040204" pitchFamily="34" charset="0"/>
                <a:ea typeface="Verdana" panose="020B0604030504040204" pitchFamily="34" charset="0"/>
              </a:rPr>
              <a:t>quantitative comparison </a:t>
            </a:r>
            <a:r>
              <a:rPr lang="en-US" sz="1600" b="1" dirty="0">
                <a:solidFill>
                  <a:srgbClr val="A20000"/>
                </a:solidFill>
                <a:latin typeface="Verdana" panose="020B0604030504040204" pitchFamily="34" charset="0"/>
                <a:ea typeface="Verdana" panose="020B0604030504040204" pitchFamily="34" charset="0"/>
              </a:rPr>
              <a:t>to simulations </a:t>
            </a:r>
            <a:r>
              <a:rPr lang="en-US" sz="1600" b="1" dirty="0">
                <a:solidFill>
                  <a:srgbClr val="A20000"/>
                </a:solidFill>
                <a:latin typeface="Verdana" panose="020B0604030504040204" pitchFamily="34" charset="0"/>
                <a:ea typeface="Verdana" panose="020B0604030504040204" pitchFamily="34" charset="0"/>
                <a:cs typeface="Arial"/>
              </a:rPr>
              <a:t>→ </a:t>
            </a:r>
            <a:r>
              <a:rPr lang="en-US" sz="1600" b="1" dirty="0" smtClean="0">
                <a:solidFill>
                  <a:srgbClr val="A20000"/>
                </a:solidFill>
                <a:latin typeface="Verdana" panose="020B0604030504040204" pitchFamily="34" charset="0"/>
                <a:ea typeface="Verdana" panose="020B0604030504040204" pitchFamily="34" charset="0"/>
                <a:cs typeface="Arial"/>
              </a:rPr>
              <a:t>Validation</a:t>
            </a:r>
          </a:p>
          <a:p>
            <a:pPr marL="355600" lvl="1" indent="-285750" defTabSz="685800">
              <a:spcBef>
                <a:spcPct val="20000"/>
              </a:spcBef>
              <a:buClr>
                <a:srgbClr val="C00000"/>
              </a:buClr>
              <a:buFontTx/>
              <a:buChar char="-"/>
            </a:pPr>
            <a:r>
              <a:rPr lang="en-US" sz="1600" b="1" dirty="0" smtClean="0">
                <a:solidFill>
                  <a:schemeClr val="tx2"/>
                </a:solidFill>
                <a:latin typeface="Verdana" panose="020B0604030504040204" pitchFamily="34" charset="0"/>
                <a:ea typeface="Verdana" panose="020B0604030504040204" pitchFamily="34" charset="0"/>
                <a:cs typeface="Arial"/>
              </a:rPr>
              <a:t>Several codes: MCNP, ADVANTG, TRIPOLI-4©, ADVANCED D1S, D1SUNED, R2SUNED, R2Smesh, MCR2S, N1S, ORNL R2S</a:t>
            </a:r>
            <a:endParaRPr lang="en-US" sz="1600" b="1" dirty="0">
              <a:solidFill>
                <a:schemeClr val="tx2"/>
              </a:solidFill>
              <a:latin typeface="Verdana" panose="020B0604030504040204" pitchFamily="34" charset="0"/>
              <a:ea typeface="Verdana" panose="020B0604030504040204" pitchFamily="34" charset="0"/>
            </a:endParaRPr>
          </a:p>
          <a:p>
            <a:pPr marL="355600" lvl="1" indent="-285750" defTabSz="685800">
              <a:spcBef>
                <a:spcPct val="20000"/>
              </a:spcBef>
              <a:buClr>
                <a:srgbClr val="C00000"/>
              </a:buClr>
              <a:buFont typeface="Arial" panose="020B0604020202020204" pitchFamily="34" charset="0"/>
              <a:buChar char="•"/>
              <a:tabLst>
                <a:tab pos="92075" algn="l"/>
              </a:tabLst>
            </a:pPr>
            <a:endParaRPr lang="en-US" sz="1600" b="1" baseline="30000"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endParaRPr>
          </a:p>
        </p:txBody>
      </p:sp>
      <p:sp>
        <p:nvSpPr>
          <p:cNvPr id="11" name="CasellaDiTesto 2"/>
          <p:cNvSpPr txBox="1"/>
          <p:nvPr/>
        </p:nvSpPr>
        <p:spPr>
          <a:xfrm>
            <a:off x="4396371" y="4995165"/>
            <a:ext cx="8842065" cy="369332"/>
          </a:xfrm>
          <a:prstGeom prst="rect">
            <a:avLst/>
          </a:prstGeom>
        </p:spPr>
        <p:txBody>
          <a:bodyPr vert="horz" wrap="square" lIns="91440" tIns="0" rIns="91440" bIns="0" rtlCol="0">
            <a:spAutoFit/>
          </a:bodyPr>
          <a:lstStyle/>
          <a:p>
            <a:r>
              <a:rPr lang="it-IT" sz="1200" dirty="0"/>
              <a:t>[</a:t>
            </a:r>
            <a:r>
              <a:rPr lang="it-IT" sz="1200" dirty="0" smtClean="0"/>
              <a:t>Batistoni, NF, 55, 053028 (2015</a:t>
            </a:r>
            <a:r>
              <a:rPr lang="it-IT" sz="1200" dirty="0"/>
              <a:t>)- Villari, </a:t>
            </a:r>
            <a:r>
              <a:rPr lang="it-IT" sz="1200" dirty="0" smtClean="0"/>
              <a:t>FED,107,171 </a:t>
            </a:r>
            <a:r>
              <a:rPr lang="it-IT" sz="1200" dirty="0"/>
              <a:t>(2017</a:t>
            </a:r>
            <a:r>
              <a:rPr lang="it-IT" sz="1200" dirty="0" smtClean="0"/>
              <a:t>)- Kos, FED, 147, 111252 (2019)- Naish, FED, 170, 112538 (2021)] </a:t>
            </a:r>
            <a:endParaRPr lang="it-IT" sz="1200" dirty="0"/>
          </a:p>
          <a:p>
            <a:r>
              <a:rPr lang="it-IT" sz="1200" dirty="0" smtClean="0"/>
              <a:t> </a:t>
            </a:r>
          </a:p>
        </p:txBody>
      </p:sp>
      <p:sp>
        <p:nvSpPr>
          <p:cNvPr id="12" name="Rettangolo 11"/>
          <p:cNvSpPr/>
          <p:nvPr/>
        </p:nvSpPr>
        <p:spPr>
          <a:xfrm>
            <a:off x="154191" y="3762781"/>
            <a:ext cx="5616624" cy="1520416"/>
          </a:xfrm>
          <a:prstGeom prst="rect">
            <a:avLst/>
          </a:prstGeom>
        </p:spPr>
        <p:txBody>
          <a:bodyPr wrap="square">
            <a:spAutoFit/>
          </a:bodyPr>
          <a:lstStyle/>
          <a:p>
            <a:pPr marL="355600" lvl="1" indent="-285750" defTabSz="685800">
              <a:spcBef>
                <a:spcPct val="20000"/>
              </a:spcBef>
              <a:buClr>
                <a:srgbClr val="C00000"/>
              </a:buClr>
              <a:buFontTx/>
              <a:buChar char="-"/>
            </a:pP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23 positions</a:t>
            </a:r>
          </a:p>
          <a:p>
            <a:pPr marL="355600" lvl="1" indent="-285750" defTabSz="685800">
              <a:spcBef>
                <a:spcPct val="20000"/>
              </a:spcBef>
              <a:buClr>
                <a:srgbClr val="C00000"/>
              </a:buClr>
              <a:buFontTx/>
              <a:buChar char="-"/>
            </a:pP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&gt;</a:t>
            </a:r>
            <a:r>
              <a:rPr lang="en-US" sz="1600" b="1" dirty="0">
                <a:solidFill>
                  <a:schemeClr val="tx2"/>
                </a:solidFill>
                <a:latin typeface="Verdana" panose="020B0604030504040204" pitchFamily="34" charset="0"/>
                <a:ea typeface="Verdana" panose="020B0604030504040204" pitchFamily="34" charset="0"/>
                <a:cs typeface="Arial" panose="020B0604020202020204" pitchFamily="34" charset="0"/>
              </a:rPr>
              <a:t>40 m from the </a:t>
            </a: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plasma</a:t>
            </a:r>
          </a:p>
          <a:p>
            <a:pPr marL="355600" lvl="1" indent="-285750" defTabSz="685800">
              <a:spcBef>
                <a:spcPct val="20000"/>
              </a:spcBef>
              <a:buClr>
                <a:srgbClr val="C00000"/>
              </a:buClr>
              <a:buFontTx/>
              <a:buChar char="-"/>
            </a:pP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8 orders of magnitude variation</a:t>
            </a:r>
            <a:endParaRPr lang="en-US" sz="1600" b="1" dirty="0">
              <a:solidFill>
                <a:schemeClr val="tx2"/>
              </a:solidFill>
              <a:latin typeface="Verdana" panose="020B0604030504040204" pitchFamily="34" charset="0"/>
              <a:ea typeface="Verdana" panose="020B0604030504040204" pitchFamily="34" charset="0"/>
              <a:cs typeface="Arial" panose="020B0604020202020204" pitchFamily="34" charset="0"/>
            </a:endParaRPr>
          </a:p>
          <a:p>
            <a:pPr marL="355600" lvl="1" indent="-285750" defTabSz="685800">
              <a:spcBef>
                <a:spcPct val="20000"/>
              </a:spcBef>
              <a:buClr>
                <a:srgbClr val="C00000"/>
              </a:buClr>
              <a:buFontTx/>
              <a:buChar char="-"/>
            </a:pP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DT N fluence 10</a:t>
            </a:r>
            <a:r>
              <a:rPr lang="en-US" sz="1600" b="1" baseline="30000" dirty="0" smtClean="0">
                <a:solidFill>
                  <a:schemeClr val="tx2"/>
                </a:solidFill>
                <a:latin typeface="Verdana" panose="020B0604030504040204" pitchFamily="34" charset="0"/>
                <a:ea typeface="Verdana" panose="020B0604030504040204" pitchFamily="34" charset="0"/>
                <a:cs typeface="Arial" panose="020B0604020202020204" pitchFamily="34" charset="0"/>
              </a:rPr>
              <a:t>5</a:t>
            </a: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 </a:t>
            </a:r>
            <a:r>
              <a:rPr lang="en-US" sz="1600" b="1" dirty="0">
                <a:solidFill>
                  <a:schemeClr val="tx2"/>
                </a:solidFill>
                <a:latin typeface="Verdana" panose="020B0604030504040204" pitchFamily="34" charset="0"/>
                <a:ea typeface="Verdana" panose="020B0604030504040204" pitchFamily="34" charset="0"/>
                <a:cs typeface="Arial" panose="020B0604020202020204" pitchFamily="34" charset="0"/>
              </a:rPr>
              <a:t>to 10</a:t>
            </a:r>
            <a:r>
              <a:rPr lang="en-US" sz="1600" b="1" baseline="30000" dirty="0">
                <a:solidFill>
                  <a:schemeClr val="tx2"/>
                </a:solidFill>
                <a:latin typeface="Verdana" panose="020B0604030504040204" pitchFamily="34" charset="0"/>
                <a:ea typeface="Verdana" panose="020B0604030504040204" pitchFamily="34" charset="0"/>
                <a:cs typeface="Arial" panose="020B0604020202020204" pitchFamily="34" charset="0"/>
              </a:rPr>
              <a:t>13</a:t>
            </a:r>
            <a:r>
              <a:rPr lang="en-US" sz="1600" b="1" dirty="0">
                <a:solidFill>
                  <a:schemeClr val="tx2"/>
                </a:solidFill>
                <a:latin typeface="Verdana" panose="020B0604030504040204" pitchFamily="34" charset="0"/>
                <a:ea typeface="Verdana" panose="020B0604030504040204" pitchFamily="34" charset="0"/>
                <a:cs typeface="Arial" panose="020B0604020202020204" pitchFamily="34" charset="0"/>
              </a:rPr>
              <a:t>  </a:t>
            </a: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n/cm</a:t>
            </a:r>
            <a:r>
              <a:rPr lang="en-US" sz="1600" b="1" baseline="30000" dirty="0" smtClean="0">
                <a:solidFill>
                  <a:schemeClr val="tx2"/>
                </a:solidFill>
                <a:latin typeface="Verdana" panose="020B0604030504040204" pitchFamily="34" charset="0"/>
                <a:ea typeface="Verdana" panose="020B0604030504040204" pitchFamily="34" charset="0"/>
                <a:cs typeface="Arial" panose="020B0604020202020204" pitchFamily="34" charset="0"/>
              </a:rPr>
              <a:t>2 </a:t>
            </a:r>
            <a:endParaRPr lang="en-US" sz="1600" b="1" baseline="30000" dirty="0">
              <a:solidFill>
                <a:schemeClr val="tx2"/>
              </a:solidFill>
              <a:latin typeface="Verdana" panose="020B0604030504040204" pitchFamily="34" charset="0"/>
              <a:ea typeface="Verdana" panose="020B0604030504040204" pitchFamily="34" charset="0"/>
              <a:cs typeface="Arial" panose="020B0604020202020204" pitchFamily="34" charset="0"/>
            </a:endParaRPr>
          </a:p>
          <a:p>
            <a:pPr marL="355600" lvl="1" indent="-285750" defTabSz="685800">
              <a:spcBef>
                <a:spcPct val="20000"/>
              </a:spcBef>
              <a:buClr>
                <a:srgbClr val="C00000"/>
              </a:buClr>
              <a:buFontTx/>
              <a:buChar char="-"/>
            </a:pP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DT SDR 4</a:t>
            </a:r>
            <a:r>
              <a:rPr lang="en-US" sz="1600" b="1" dirty="0" smtClean="0">
                <a:solidFill>
                  <a:schemeClr val="tx2"/>
                </a:solidFill>
                <a:latin typeface="Symbol" panose="05050102010706020507" pitchFamily="18" charset="2"/>
                <a:ea typeface="Verdana" panose="020B0604030504040204" pitchFamily="34" charset="0"/>
                <a:cs typeface="Arial" panose="020B0604020202020204" pitchFamily="34" charset="0"/>
              </a:rPr>
              <a:t>m</a:t>
            </a: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Sv/h -20 </a:t>
            </a:r>
            <a:r>
              <a:rPr lang="en-US" sz="1600" b="1" dirty="0" err="1" smtClean="0">
                <a:solidFill>
                  <a:schemeClr val="tx2"/>
                </a:solidFill>
                <a:latin typeface="Verdana" panose="020B0604030504040204" pitchFamily="34" charset="0"/>
                <a:ea typeface="Verdana" panose="020B0604030504040204" pitchFamily="34" charset="0"/>
                <a:cs typeface="Arial" panose="020B0604020202020204" pitchFamily="34" charset="0"/>
              </a:rPr>
              <a:t>mSv</a:t>
            </a:r>
            <a:r>
              <a:rPr lang="en-US" sz="1600" b="1" dirty="0" smtClean="0">
                <a:solidFill>
                  <a:schemeClr val="tx2"/>
                </a:solidFill>
                <a:latin typeface="Verdana" panose="020B0604030504040204" pitchFamily="34" charset="0"/>
                <a:ea typeface="Verdana" panose="020B0604030504040204" pitchFamily="34" charset="0"/>
                <a:cs typeface="Arial" panose="020B0604020202020204" pitchFamily="34" charset="0"/>
              </a:rPr>
              <a:t>/h   </a:t>
            </a:r>
            <a:endParaRPr lang="en-US" sz="1600" b="1" baseline="30000" dirty="0">
              <a:solidFill>
                <a:schemeClr val="tx2"/>
              </a:solidFill>
              <a:latin typeface="Verdana" panose="020B0604030504040204" pitchFamily="34" charset="0"/>
              <a:ea typeface="Verdana" panose="020B060403050404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225" t="27370" r="9383"/>
          <a:stretch/>
        </p:blipFill>
        <p:spPr bwMode="auto">
          <a:xfrm>
            <a:off x="2098407" y="6106222"/>
            <a:ext cx="1728192" cy="50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51" r="42089" b="40142"/>
          <a:stretch/>
        </p:blipFill>
        <p:spPr bwMode="auto">
          <a:xfrm>
            <a:off x="369033" y="6144004"/>
            <a:ext cx="936104" cy="32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magine 17" descr="Immagine che contiene testo, clipart, screenshot&#10;&#10;Descrizione generata automaticamente">
            <a:extLst>
              <a:ext uri="{FF2B5EF4-FFF2-40B4-BE49-F238E27FC236}">
                <a16:creationId xmlns="" xmlns:a16="http://schemas.microsoft.com/office/drawing/2014/main" id="{6F2392D9-62C9-A2A4-5A64-BCF734CDD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9228" y="6163431"/>
            <a:ext cx="515393" cy="421852"/>
          </a:xfrm>
          <a:prstGeom prst="rect">
            <a:avLst/>
          </a:prstGeom>
        </p:spPr>
      </p:pic>
      <p:pic>
        <p:nvPicPr>
          <p:cNvPr id="19" name="Picture 2" descr="ORNL_logo | USASE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676" y="6219117"/>
            <a:ext cx="864096" cy="443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physicsworld.com/wp-content/uploads/2019/09/UKAEA-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5137" y="6180275"/>
            <a:ext cx="735994" cy="3881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10" t="37280" r="42407"/>
          <a:stretch/>
        </p:blipFill>
        <p:spPr bwMode="auto">
          <a:xfrm>
            <a:off x="4444621" y="6187973"/>
            <a:ext cx="1866055" cy="50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re 1"/>
          <p:cNvSpPr txBox="1">
            <a:spLocks/>
          </p:cNvSpPr>
          <p:nvPr/>
        </p:nvSpPr>
        <p:spPr>
          <a:xfrm>
            <a:off x="46182" y="116632"/>
            <a:ext cx="11810458"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it-IT" smtClean="0">
                <a:latin typeface="Verdana" panose="020B0604030504040204" pitchFamily="34" charset="0"/>
                <a:ea typeface="Verdana" panose="020B0604030504040204" pitchFamily="34" charset="0"/>
              </a:rPr>
              <a:t>NEXP Neutron Streaming &amp; Shutdown dose rate benchmark experiments</a:t>
            </a:r>
            <a:endParaRPr lang="fr-F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461170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smtClean="0">
                <a:latin typeface="Verdana" panose="020B0604030504040204" pitchFamily="34" charset="0"/>
                <a:ea typeface="Verdana" panose="020B0604030504040204" pitchFamily="34" charset="0"/>
              </a:rPr>
              <a:t>NEXP Streaming detectors &amp; positions</a:t>
            </a:r>
            <a:endParaRPr lang="it-IT" sz="2800" dirty="0">
              <a:latin typeface="Verdana" panose="020B0604030504040204" pitchFamily="34" charset="0"/>
              <a:ea typeface="Verdana" panose="020B0604030504040204" pitchFamily="34" charset="0"/>
            </a:endParaRPr>
          </a:p>
        </p:txBody>
      </p:sp>
      <p:sp>
        <p:nvSpPr>
          <p:cNvPr id="3" name="Segnaposto contenuto 2"/>
          <p:cNvSpPr>
            <a:spLocks noGrp="1"/>
          </p:cNvSpPr>
          <p:nvPr>
            <p:ph idx="1"/>
          </p:nvPr>
        </p:nvSpPr>
        <p:spPr>
          <a:xfrm>
            <a:off x="304800" y="764704"/>
            <a:ext cx="11887200" cy="5571038"/>
          </a:xfrm>
        </p:spPr>
        <p:txBody>
          <a:bodyPr>
            <a:normAutofit/>
          </a:bodyPr>
          <a:lstStyle/>
          <a:p>
            <a:pPr marL="0" indent="0">
              <a:buNone/>
            </a:pPr>
            <a:r>
              <a:rPr lang="en-US" sz="1400" dirty="0" smtClean="0">
                <a:latin typeface="Verdana" panose="020B0604030504040204" pitchFamily="34" charset="0"/>
                <a:ea typeface="Verdana" panose="020B0604030504040204" pitchFamily="34" charset="0"/>
              </a:rPr>
              <a:t> </a:t>
            </a:r>
            <a:r>
              <a:rPr lang="en-US" sz="1400" dirty="0">
                <a:latin typeface="Verdana" panose="020B0604030504040204" pitchFamily="34" charset="0"/>
                <a:ea typeface="Verdana" panose="020B0604030504040204" pitchFamily="34" charset="0"/>
              </a:rPr>
              <a:t>TLDs </a:t>
            </a:r>
            <a:r>
              <a:rPr lang="en-US" sz="1400" dirty="0" smtClean="0">
                <a:latin typeface="Verdana" panose="020B0604030504040204" pitchFamily="34" charset="0"/>
                <a:ea typeface="Verdana" panose="020B0604030504040204" pitchFamily="34" charset="0"/>
              </a:rPr>
              <a:t>installed </a:t>
            </a:r>
            <a:r>
              <a:rPr lang="en-US" sz="1400" dirty="0">
                <a:latin typeface="Verdana" panose="020B0604030504040204" pitchFamily="34" charset="0"/>
                <a:ea typeface="Verdana" panose="020B0604030504040204" pitchFamily="34" charset="0"/>
              </a:rPr>
              <a:t>in 21 positions </a:t>
            </a:r>
            <a:r>
              <a:rPr lang="en-US" sz="1400" dirty="0" smtClean="0">
                <a:latin typeface="Verdana" panose="020B0604030504040204" pitchFamily="34" charset="0"/>
                <a:ea typeface="Verdana" panose="020B0604030504040204" pitchFamily="34" charset="0"/>
              </a:rPr>
              <a:t>&amp; </a:t>
            </a:r>
            <a:r>
              <a:rPr lang="en-US" sz="1400" dirty="0" smtClean="0">
                <a:latin typeface="Verdana" panose="020B0604030504040204" pitchFamily="34" charset="0"/>
                <a:ea typeface="Verdana" panose="020B0604030504040204" pitchFamily="34" charset="0"/>
              </a:rPr>
              <a:t>AFs in 6 positions </a:t>
            </a:r>
            <a:r>
              <a:rPr lang="en-US" sz="1400" dirty="0">
                <a:latin typeface="Verdana" panose="020B0604030504040204" pitchFamily="34" charset="0"/>
                <a:ea typeface="Verdana" panose="020B0604030504040204" pitchFamily="34" charset="0"/>
              </a:rPr>
              <a:t>(A1, A2, A4, B2, B3 and </a:t>
            </a:r>
            <a:r>
              <a:rPr lang="en-US" sz="1400" dirty="0" smtClean="0">
                <a:latin typeface="Verdana" panose="020B0604030504040204" pitchFamily="34" charset="0"/>
                <a:ea typeface="Verdana" panose="020B0604030504040204" pitchFamily="34" charset="0"/>
              </a:rPr>
              <a:t>B5- blue circles) + </a:t>
            </a:r>
            <a:r>
              <a:rPr lang="en-US" sz="1400" dirty="0" err="1" smtClean="0">
                <a:latin typeface="Verdana" panose="020B0604030504040204" pitchFamily="34" charset="0"/>
                <a:ea typeface="Verdana" panose="020B0604030504040204" pitchFamily="34" charset="0"/>
              </a:rPr>
              <a:t>bkg</a:t>
            </a:r>
            <a:r>
              <a:rPr lang="en-US" sz="1400" dirty="0" smtClean="0">
                <a:latin typeface="Verdana" panose="020B0604030504040204" pitchFamily="34" charset="0"/>
                <a:ea typeface="Verdana" panose="020B0604030504040204" pitchFamily="34" charset="0"/>
              </a:rPr>
              <a:t> TLDs in </a:t>
            </a:r>
            <a:r>
              <a:rPr lang="en-US" sz="1400" dirty="0" err="1" smtClean="0">
                <a:latin typeface="Verdana" panose="020B0604030504040204" pitchFamily="34" charset="0"/>
                <a:ea typeface="Verdana" panose="020B0604030504040204" pitchFamily="34" charset="0"/>
              </a:rPr>
              <a:t>L.Jones</a:t>
            </a:r>
            <a:r>
              <a:rPr lang="en-US" sz="1400" dirty="0" smtClean="0">
                <a:latin typeface="Verdana" panose="020B0604030504040204" pitchFamily="34" charset="0"/>
                <a:ea typeface="Verdana" panose="020B0604030504040204" pitchFamily="34" charset="0"/>
              </a:rPr>
              <a:t> office </a:t>
            </a:r>
            <a:endParaRPr lang="it-IT" sz="1400" dirty="0">
              <a:latin typeface="Verdana" panose="020B0604030504040204" pitchFamily="34" charset="0"/>
              <a:ea typeface="Verdana" panose="020B0604030504040204" pitchFamily="34" charset="0"/>
            </a:endParaRPr>
          </a:p>
        </p:txBody>
      </p:sp>
      <p:sp>
        <p:nvSpPr>
          <p:cNvPr id="5" name="AutoShape 3" descr="Moderatory_57"/>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6" name="AutoShape 4" descr="data:image/png;base64,iVBORw0KGgoAAAANSUhEUgAAAOAAAADBCAYAAADW3bxyAAAAAXNSR0IArs4c6QAAAARnQU1BAACxjwv8YQUAAAAJcEhZcwAADsMAAA7DAcdvqGQAAP+lSURBVHhe1P31f1TZuu2PdzeShBCFELyBdmho3N3d3YIlJCEJCXF3d3fcAoTg7nTvvc85937/pfEdz5xrVq2qFDTd+5z7ufeH8VpaVauq5nuN55m2vhri/Q2UfL6mvoLvEMpX9DXXtYb6fuMm2feVU0Od8hv69SflL+JrPSlg6DcI9BugFOD3jdp26msEWgqQc/mZRv68Prv8RPwuvt5fw8d7AAYNGoABA75WGjR4AAYPHoiBA7k98CsMHPQV94m+xmCvb+DjMwje3vr4119/ha+++kot+0uOf83zBsDf3xcjRgRj7JgQfDuWy1BfjBrujdHDB2PMsEEYN3wQxlPjuD1uuBfGh3g79G2ID74d4YPxI4dg/Ciuj+LrQgbBj99xAK/rayNep9E33P47GuDF9/wCDeTvMFDW5TXurzP7HJJ91jGWoW/4m3/jxc9TknVKnaPP1e/9jet7usv+/p6OWxrIz/Mkx3VQsv7frW9E/Hz7+8u+AT4iljVrn95v/R7WubL8mtuW8li+vvrKhweG8MX/FoB2ERJP8Ik+DyAl4Cn4uM8ut3P9eI0O8bqH2uTrzWunhvBH8vYigIRO4PvmGwI38BsN4CD+QB4AHDJksIJQjgtofwbggAH8LfyGICQkSAE4cfxwjBvlhzEEawxhGyvQhQwmbCINn4LOiPBNCB1C8HypIZhACMeFeiEogNctfx6v62vR/yUAyn4jB3yUXKcplLrQ2WQd/yL4KMf7/4k8wSfShZ/nsEwPJBAiOxT9JMfd5ek8D1LvTSkARR5fq69FidvmN/ra62sNoDe/jADoO0QkwPUHsD+EfxdAp6u5Q+UqOptN4gjymc5r4vVZUjcOfiGRj4h3F28R/3QvwmcAFHC++YYuSEf0BKAX3XKI72AF4aAvBFDez9fXWznguHEjMOlbuuBof4whWAKguJ7A9+0IL4rwCXAjCJoR4Zs40pfg+WLi6CGYpCAk0MGD4c3v9WcAuhRK2/5+x75QBpJPAeBS2B3n8rfkMQdwqtA5Jfs+537297HL/Tx1rnzuJzRIRAAMFFqu19JPLufq1zpe7/F8LXPewCGfOdcu9Tq38xwA8sfRLmgVbhZ4TwDa9TkAXaDz0zKh6ecAdHE1ygmfgMZrFPEavenSLqLbefHP0ZJ1rcHcHjyYfwqB+8YAyKW4oAaQ6xaAcq63z0ANICXQ9ofOLhuAQ70ROnIYxo8PxXcTRmDi2ECMJVxj6HbjlOsJfF4ETrudU4SO8E0cNVRpEiH8frQvvhs9lCGsD/8P/mGD+BlKvHajz0Em+61z+h37nOR8BySy1HI/z1PBF0mBcgBoyVnQVGGz3pPni6zXObZtcvlMt+9h/0z9ems/JQAO5m82iP+jhkjcxuk4RgYiA5Ja53kiB1hmv5vsxwU+x3nW6/+SDIBe/MO0C1Is+A4AbcC56+8CqCD8BHCf0lBqCD9THMFLYHPTYIGNf1R/Sc7HH42wKQAZgjoApFwBZP43ZBBh8iKAXtweqODyDJ/ICaAPHXPY8ACMHTuCAIZi0ni6IcEaS8cbp5yP8IV6Y2KojwbOpkkKPD+1/J76cYzIj2HoUN6sJBRmgeE1akCc4P1PAqicxJI7hP0AsEmOewTQOmZkQFGwcF2DqWU/T2TAcgAq65Tz+kTO8zSAnuExUuA44NHho87hLLCMzHnWuXqfgdv2GfLavyMD4GCGYl78A3xYmCUHFAgViG7Q2fX3HdAJoMjdDe3Q+fJajMT5vHjR4lQ6ZHSTgORBUoAVbAZASlXIuFXC2AEUeXkPdIStniXHtATW4GH+KgT9ftJIfD9hOPM5QiSVK4RQw+eNSSMlxBTgnPqO533HkPX70X4U4aMD/sDlhJH+zAO91XWZPEvLCd//HIAChpYBy8gA4Ely/EsAlHOdAHGf+myb7Oeq65HzLMm6eq0NYMc+DeBAHjOf6wDHpkGESCRgyTnGFT91nj7XWve1Xud2vuN7/hUZAE1h9eaFSEE3coSkHqQB9CzJ1xRMIsLl5z8AQ/2ooaKBBHIgAvwHITBgsEOy7cdjQ315DnNMyUdVuMmbguR1cm32ENO4nAFQQOonAqZAG8AfWdyMkqVsi6SmUwAVl/TyGsDPG6TcT0JKb+9B6rUCrTtwLuL7DRw8EIHDGHaOH4XvJo3BDxNHYsKYAIxX4HnhOy6/p/t9N9I4ntbEkSJffMtQdDw1NoRh63BvygejQ3wRHODF6+B1CngCohG3TcWGLuz8fkq8Hu4zUhB8Qq5hGYFV4jEpWPxMByCyz3qNw2UsSSWRXepc7jcyYKhKCDc5jsm18P80n6GPm/cw51pieRioCr5eitOZnE8B49i2vVbOZ1lSUq/l6xxQ2eBR59ney+0cWQ6iBhPAQSyj5j3NunJCS+Y9+m9r2bYtAK1CrPOgbxwSADzBJ3KtkHGVApAOppoEFICEy18KNvMrhlVD/QhcoA+Cgn0RGOSj1gO49OcdX4758pwh/KJevIbB/BG9KA2idmhZqkoWSwZI7Xh66ep+GsBvCIxowDf8UQRAhqYCn+SJ4ng+PpL/WQASRg0gX0Np4KRixlVf8b2+GcTc0d8PwaEhGDN2FCZNGI2J44Logj50PYFPJJUtQ/HtSF+Gl0MIG0Eb5oWRQYMwImAghvE3CvLjTYk3oQD+qWYpzUMqj5XaXIdYMKRiifu/4fIb7vMkA40Wfw9LAygndHb4rALL9UHcJxpok2yr/4PniWR9sNqnpSGU11viTUGkbhpSyD1I3TR4PV9zqa7B5bjs4/XyPxcNZHlyiu9tK8zOQs39Cgj5Pvo1g1gmReZ1Bi4NGCWvFdAs4DzCx//CvI9+L9d1+zU4Xm/bJ3KGrdzmcQeAXvJD8kcQACXMMwAO4Rt7gk/kCTwjO4BqHwuWH+/mApeAJUuBL3iYHwEUCIdwfSj3DVUwalgHqWuQa5M8TwA0jmwgtMuAKEsffg/lmlx6C2CEcJDkfhJ+0s0GEqhBhEuBam48/N4+/FF8fQfTpZkHMq8bKJU3LvANwNdfDaSkgsamAfzBvX0wNCAAISOGY/z4kfiWeeDY0UMwjgCOZw44ls42cpg3QoK9MIzABTEqCLRCb2lG8eP1+vM6/ER0L1n685qGEiRvOqzX4MEuGjx4EAYT/EFcDvLyIL5mMOH0kpuL/AZKUinF7+1RPE5QtLsZuPprEK91EP+DfuJ+F/goZxhrCp8lHjPSri0A6puAaw2qK4BOEKXQuxZuZyG3jvGaBrIMagDt8Mg6fx+HNCxKbvtM2DmY+wbzhuh8D63BjOi0A4r0+eo11nuobbdrU99LtnnMAaAp6AKhLJX78U0/B6DIHTwjaQh3BZBhpwWgDy9OcqwAgid5U1AwISR4w4b7I3i4ADkE/oHeCkK5BnNdAqD6XL6fy3UIlCI5rsTP5LYWP5tf1pcFy4eFzIeO6E3JUral9tebf76Clq/z5fl+/EH96dRDpSKGBdy45jcE8BuC9w0B1EuBkcuv+UMOJBA+QxSAwcODMSI0CCGh8p0GIzhIwxYg4Tff25ffyYefIyG1kXz2UF6jP4EJIHCy9KfLBdGRg4b4INCXNyf/AAwPCsbIkBEYO2o0vh03Dt9NnIgfvv8BP/30E3755RdMnjxZLX/44QdMnDAB48eOwZhRoXzNcIIfhOAAf16HL/NrbwzxGszvzpscv6MXbzSyFNC9+bleBEbn21qObV63Lvx0F0t625Ic53kOAPnbmxDRBUC7eJ4Ko/kbOAqoQ9rFXCVAmc9zFm4j44AaQH3upwEUWJzSoGnpfbLO/9Zxrv19NIAGQud7GjmBdAdRieWA398GIL+YDiVYKLgthd9XCgw/SAq61EK6FHwj67hdQykBUFWm8A7vBJBQ0WG8WbiHBgxh3uSPQIKnliKCKPBJKKoB5I/CP8cOoDvsSrx2P/454iSmN0wA/wQJ4QL4QwTwu/jzS7uKsMnr+H2V+3A9gK8L5PtJ+Cc1kD6EQVxzIAEUDVBL/vgihp6DB4rLSM8ZuVYf+PqxcFO+fizg/GN8+N11MwmXUpD5fl5SwKnB4mwMc4f6+RBSfzplKH4mULN+nYIlc+Zg7bJl2L5xIw7s3o2wQ4dx6sRJxERF49zZBKQlpyArIwN5OTkoKChAcXExSktLUVZWhpKSErUvJzsbmenpSE1KRsLZs4iNjkZkeDiOHz2KA3v3YvvmLVizchUWzp2Hqb9MZsg8DiOCh/F7+yr3l95AEpZ7MReW65T82Iv/hxQ8KeADLJmCrgo7f1OTOyrxd3YCyPNdZAHYb7+7NITiZnppA1AVYi7lc6xCrrat63KHRa/LUsOmXU6/1gkggaMUfJSXta6OW+8h72/e04tlW9xRvdZIAazf37y3dkmRuU4lC0C+oUCnQgzLBZUD8kPc4eonD+cIgI6aTNnmBQpQIi8J7Xhn9x7KkI0FL2B4IAKGBcI/OAD+dEWB75MA8rNURY4sbVKOyz9HA/Q1ghjaBfO8YP44Svx8JbNtaZjfAAzjeVrfWPqa50qXtwF8X4bh/HyRcVAfhmpDjAiRDwupFFBpQ1QFlkBK47+zwohLtc281od5L11y3Nix+G3aNKxZtQr79u5B+MmTSEo4h/ycXFSXV6CtqRmXzl9Az/UbuHe3D48ePsKzp8/w8sVLvH71Bm9fv8XbN+/w5s1bvH77Fm/ecf3tO66L9L7XPPbmzRu8fv1ave7F8+d4+vQpHjx4gN47vbh+9Rq6u7rQ1NCIkqJiBWrEqXDsJfDr1q7G3Dmz8OMP32MUbwyBdM6hvkP4fzD8ZbkYbCRlhoA4JduynwXVJnPHN3IFTIPkWQZAG+T8vw0Eco56vXyOo2CbY7we/odGAoodFgOfkQFQgFPHLZAcMHJdv15f1ycBVOdpiM0+A6As7Z/rAFBg8+GbCng6F2SB5xeREPTPmiM8AsgfbCiBEMm2gOznP5gu6K0AHODNL0XHGBLoD/9hQfCjhgYFKFcU+EweaAdQKoQkhPPjl3aHUDveVxo+BaBARJgEMP+BGC5i3hUSOAgjAgdrBQ3GSC5HOTSI2wMxkueFBgzA8EC+PpCv5z6Vs1l9VIP4g4sEUH/r8+U3kN9PdWYggEOkUoaA+vO7juDN5Xs624K587Fj63ZEnopAdnom6qpqcOXCJTzo7cOLp88VLO8/fMDH33/H79TH3z+q7Xfv3xOw9wSKcFEvCd/L12+Unr98jWcvX+HZq9d4asTtJ7KPev7ypdKzFy+4/YLrXL54jmeE8bldz57hyePHuH/vHnpu3MT5rm7UVtcgJyubznkGhw4cxPq16zBr1gxMmDgWw0IC6PK8mbKMSGhqpOHjf6bkBFCJ/6WRKYBG9mOukuOu4BmgxMl0IfYMoD5X4OgPoADV7xqUwxn34zrPccDI93YCKK/Xn++AUEC1YDMAOkE231e/p9mnZQE4lCdI/iO5ifyQkpTLUrZ1u6ArYH8qBaBeyra83s9vEAIIl/rjGIIO8afbiesxNxkayD80wI8AErxALysMFQD54zFHEyeRChg/fmHpSSNL1cRhSbUnipRzib5RwAQz9womfAJhSMAgDaDUOgYPQig1KngwxgR7Ycwwb4ylxtk0ergXRoWIvFXH6pE8V14jy5HBBDVoAEKZ34XyPUN5zaG8aYwK8sPEkSMx7cefsHzBAuzZtg2xkZEozM1De0sbem/30o1e4eP7j/jjI0GjPn74iA+Ugu3De4fevKOLUa/eErTXAhlB4vIpl09fvVB68vI5Hj9/pvRI6alePuOSesxtpWdPuP2E65QsqSeWHj997KInT7n/yVOK7/v4Ke7ff4ientvo7OxCOUPc5MRzOHr4INasXompv07G6FEj4M+wW8JWryEsfFLQHACygMp/qAq4li6MTkhkn8NR3SQAGvC0bGGlvJ7vr+T2usHWZwksxrWc0hBJc4KROdd+TKDyYpmVbQ2nAKkB0zLnm3Nsn2nfJ99B3UzkfbnfJt4INID+/DJ+/CK+/NG8mXCrankJr7itALSc7HMy53k6VwHILy/tff4srEMJWADzvSCGn9J+5k8A/eiGQwOHUOKUFB3TACgVJQK0aazXcnZVUwASOiU/a0QFoQuS6n2CN9zARzcbIeAED8DIYQMwathgjFbw+WDc8CH4lppgLceFDFHdycaN8MV4LseH+ChJf84JIsI5ged8NzIAUyeOwwqGbAcJXCIdo6KwGOfbOnCPwL1h+Pc7Afvj9z/w8Y8/8P7jB7wlYEribu8ZPlqwvSZsr+iEr94wbGTo+ILAPVegEYYXhMXSI6PnhObZIzx6Sj15iIfUo6dfKut1Svq1So8f4sGjR9TjfnrI/eKSNxkatza3IJc5qIStmzduwswZ0zF6bCiG+vvAm4XNi2VHJOsKJoGG/89ALp2upoEazPLnxcLqxaWs2+UAzl3WcXmdNwHR4roCQEDQMs73OZlzNUTy/q6v08cFQHFIgUuvG2nY9HWZ99Lvp9/LHTwjJ4A8UfIdXUPHD7dqv6Ty4N8FUHVvoyR8DFBh6GA6HUEM8iF8Q63KlwACqQH0lcoaK1+UvEqqzT0BqEZOOOQcxqTCRMIXbMEnzhfKdRVeigjgqOBvCN6nAZwwTNal07TuOD1R2vBCfTFppO658tOYIMz4fhzWLJyNsL07kZGYgKaaGty+cQOvn7/A7+8/4B8MIwW6Dx8/0tEEOi2BTVxNibC9VLC9UrC9oLvpsFFCRbocw8UnytlY+Ama0QMCY/TwyQM8ePwA9x/dV5L1P5ecZ5N67T2th/dx7+ED6qEWc0YX3b+PPkJ4t68Pd3qZS/I7t7a3Ib8gD6dPn8TGjWvx22+TMWpUCPwJo6rQEWdULqKlnYFlTBVOygLJAKjW1TELNg+SYwo+vp8PgfChW/lwXQPohEpLQNKOZgfLFTADjMi8xnlcwkpvid5s4Dlkva95H8e6+g5c9wCfyAFgAD/U5DOS96laUam583ZC5Q6WXfZz3M+VdWmnk54t0gPGl/ImMEO4FCf0D2YoGjSUDjiU8A3hfqlN9MFQP2kM58VL0wEhlIodh8vZ5IDOkg45Ldcj6KHUSK5Ljjea4edoho2j6YBjhnFJAKXnyVjC5g7gRO6bJA43YigmhfoRvABMmTgSS2ZNwcGtm5B5Ng7ttTXo6+nBm1evmLf9gd//+IfO36xwUlzuNR3u1XvmbZRAJ7CJq4k0cDo/k9zs6QvmYgwZn0j4yPDwEUPCh3So+4TsniW1TmgcIjT3Hor6LJntP9EDnmupr5/uUQSNunufsAlw1J17fbjddxe3+nrRc7eXS71+S9Z7b+PGjWtoa21Gbm4WTpwIw2qGqb/88iNCQoL5v/L/VDXgLKzikITSWwovC6gBzkggEulQ0gadKuBSuHUBdwJICYCUea07EE4APUMo8ny+/jwFoFQi2vI7kax7yz7Hefx8lj+zrfZZoNrhExd1Amg5ifTVlAoTVSFDx3EH8O/INJQrF+SXGyIXxM+QH28I7yhDA3zhy3xwyFAf/pBaMr5uKJcGQKl59KM7fw6+YL73MH7p4fzyAt4IgU/lZt5Ko4Ol94mv7uY1zEvBN9rq9iXh5ngBkMcnDrck6yFD8f3IIEz7fjzWL12I6ONHUck7/a2Ll/Du6XP808rllMtRb8TlCNxbqZWk072U/I0O9+wtc7c3ksM9J2zPCNpTpWcvZcmci7nZE0c4aVxNu5IA1vcpEaT+8Py57t6/+yeScwgd1Uvo7hC0OwIZdVNE6JTu3sENEeG7eec2blG3ZXn7Fi5fuYza+jokJSdh955dmDN3JkaPZojK/1ZqU02PIx9CqRyMMvA4IOJ/6g6gAww5RwA0cn8ty4Jddrj6AWI7T+TDsiPn6PP0uXrpxfMl5PxzAO2fYQB0gMjv6gJgoN9XzJ10Z2lfFmyB0JuOIz1QNDx/XQY8O4C+/AGkEsZnKMNLqYhh8u4fFIigYcMRPDwEw0aMQEhoKIYNH8Y/ypfhJ8OVgQSQ4bCEyJ4AlHBTgccvGsLlCIa5IoFvJKEbP3I4fpr0LaZN/hHTp/6EyT9+i2/HDMMowjVa8jxKAUjgJlCTuH/SCDoewZv583fYuWEtUuJi0dbQiEd9D/HxLcPLD7+rvO4DczhVSykuJ8C9e4PXpuqfrigOJ+6mKksI3pMXj6lHePz8IWHTevT0AXWf0DEUfHKP4PURPK17D+8SMgJBZ7tL4Iw+BaA7SJ879in13hP1OkXQ7vTdwW2CJi53s/eOQzcI2407t9yWRrdw/VYPLl+/htaONuTl5+Lo0SNYvHghxo8fi4AAP/j6MuLxlTZTAslCrMNIm4spaHThNwA5oKGU81myw6dey7Jgl34dQe0HlqvkmABoIHScx+vSzQt6acJRDaH9+vpDbofPJYw1AAb5f41Ayl9GLfgxF2ThlrF3jq5dfwNCdwBVv1LeqeQO6BcQwLxvGEJHjsGk73/G1N/mYOashZg1ZyFmzJqLH3/8GaGhI3gN3qpDtXQtkxBZajcdsuCTkHM4v2gIv+gIfmkVcgbKKIQA/DxpDObOmoE1q1dj04YNWL9uDZYvW6xylAnfjsKYUH8N3whfut9Q5nsyGiEYi6b9hEM7tiAvLRVXz5/Hy6cvCNs/6HT/Saf7DzrdRx1aKpd7jRd0uBdvGFK+foGXDCWlze05c7dnDCWfPNXh5ONnj/FIASew3XORQKfAU/DdpXrV8t7DXkLWSwAJh0Dorgfu8NjAoT537FPSsNHJbLrTJ8tbBLAHPQSr5/ZtpZt0upu3ZJvwcXmNy6s8bnTldg+u3LqJqz03cPXaNXR1daGkpBjh4eFYvmIFJkyciIBAgigjUFioFYQKQC2dy7kCYuRNmbBTg+uEzwmgQMD3spbqdVK5p+AygLm+r+M16jghsV6nQeK6XJuYiL8391sgOc5x3jA+B6ARHVUDGGyFcSLVCZhvJCGfjDAXABWEBEhVqHjTIa0mCtmnJcedsnezkv6Y0hgtc7MEMCkfOWokJn7/E36ZMh0z5yzC8pWbsHX7QezcdRQbt+zE0pWrMGP2bPzw0w90wiBVGSTta3JNwbw5OCXbOuwcQYXyukP5pRV8I4Px2+SfsHbVCuzZsxeHjxzDwUNHsGv3Hn7WNqxeuxqzZ0/HT9+NxsRR/vhWHI/gLfjtF4Tt3o6ynCzcunYVb5ivfWRo+Z7AvWW4+erd7wTug3K6F2+ZvxG6568J2ssnePryMZ4yjHzKMPIp87bHT3TN5KPHD/DQSEJLcbrHAp3Ap9e14wlwGjoF3oM7SncfECSC1mvpzn1CYiTAuKmX+z3pzj2CJXDZJLC5S4C71SuwOdVzR8C7SeBEPRo8Cz4jA6BdV0V0wavMk6/euIEr16/jCkHsvnARpRWVCD8dieXLl2HS+DEIZiriJz2IJFdkaDqYBXSwchxGQTZX8bbcyUdAYkEfwqXIDqMGTgBiQXfIQMfzGR2JnC7nCo3+LHO+bZ96f/ksLQk9RT7q/eU8dwl8WvJaeT/ZP1iOcX2Qn+WAwTzBRUyMgwigNE8IdBpCgYgwePHOIyJQUlmjKmx4jmnAVxr8NQYxdxs0kHG79DH09kJwcLDqozh3/mIsX70Rq9ZtxbpNu7B5+wHs3n9Cae2mbViwdAlmzJmNKdN+xTj+MX6EdijvHCHBPmqelVHDvFVD+nB+geH88sP5R43gciR/hDHD/PDDhLGYO3sm1q/fgEOHw3A6MgaRUXE4GR6Jo8eO49CRw9i5ZzfWrluNRQtmYPqUCZg/czIO792B0rxc9F6/gfev3qi87s3HD06nU9C9JnAEj7nc89dP8fwVwZOQ8pmEkVYoaTmchkw7m1O2GkeGjyrHc4SRApoAR90X3Vbq5XovjwlwtwnYbQHJ0i0CI7LvcwHUJvv5t5SjfUIe4NPgad0ggNdtukHIRNdFt2571LUeuuGNm7hMCC8Rwsv8jS8SxPbu8ygtLUME/5el8+dj3OhR/L99Wbh9WFAJoXIXAwQLvwWfAkjWWZANgENknfLlugZCAGOOKaJbDQnwUfIJ0PC5A2je3/2zBBq1bn2OvL98jqn4UZ/L97S/j4tkH6VuGPL+3DeY26JBflZDvN1ZgkQS4kl1P5eql4flhF6qSYDQWb3sdS8Vgsb9MrjVaOAA7h8g58lYvyCM/3YSXW0+1m7chp37j2LXgePYuvsQNm7fiw3bd2P9tl1YTfiWMlScv3Qx5iyYR3echclTfsboMSMwfDhDReZtP0wchR8njsH3E8Zg4piRGD9qBCaMHonvCeovP0zE9KlTsJKhzZ59+3Hs1GmcjolHzNkknIlNwOmoGHXHPcnw5xBzkX0H9uFo2AGcOXMSpSX5uMUw6S3zt98//MFw83fV+0Sge/7mldIzgqcbv6USRTvek+d0OcJnnEy5mQojmb9ZIaRTDC0ZNkpNZb/cTJzrnsCmdefeLbpRj6VbhIdgKIAY+hESWbpKHxPZYbTLCR9lgeZJtwicXT02+DwBaHSNTiegedLVmwxFDYDXritdpC5cuYoLl6+ivb0LebkFOHjwoOptMyI0WOWFKqyUwi6FV0nWpcDboONSoNBiKEsNUfBZwBE+dwA1XNoVxZEEFA2bc10Dqs/VwOv3HqqWFoRG1vuI9Hs75XhPniNSTmhB6WUADPIndErMBZkHBlgSAKXmUpoQxAEHy/CdAaKvCZkTOD3jmOgbJZ/BXggJCMa3Y79lvjULK1ZtwJZdh7Av7DT2H4vEroMnsGnXAazZsh3L6VSLVq3EghXLsHD5UixctgQLlizGgkULMGfuLPz88/cYOy4UEwndtF9/wfy5s7F00UIsXrAAi+YvwPIlS7F2zVps2ryZ4eVO7Dt0FMcjohEVn4yzKVlISM5A3NlERESeIXwROBkRjsgz0cjOy0FLR4sKzd4QtPe/M8xkqPnmHUPNt++Z070hdNLj5LmqRDHLJ6qpQGosnZUnJo+zh5KSu5kw0ikrLyNwSg74JPyTXEvA0/Ddviu6SVgIAvOvns9KwHSuu8LplD5Pnyv5nAtsAp8FoA45tVzhu+kG3U2HrvZQBM2TBD67AyoAr17DBer8levoukRduIKG5hakpqVg27aN+OXniRg2zFeDxUIvBd84jyxlv4JBjgV6a0lPKwFQltKmTAmI3haEIoejKTgMIM59RgKdbxDB5fs6ALSuwwGhvM66SfR/H+Ow2vV0+Gq5NCM2GZzga0JQmSbCTAco0KmJk2SdOZbqeylNBhJqSmgp4+gInwNAwjdgwAAMHEhrHczEdLAvw8VQ/MYcb+XyNczt9hOK49h9+Dh2HT6BLXsOYc2m7Vi2dgOBW4E5ixdh9sL5mLNoPuYtWcgQdDEWMgxdtGQRFnLfzFnT8Msv32PKlJ+wgM64bt1abNmyBdu2bsOe3Xtx4MBh7Dt4BHsPheHA0ZMII3zhMQmISkhFTGI6ziamIf5cCs7QDc/ExCE1Ix11DfUs3L3K4d58fI/XH6St7h1DzHcMLd/gKXM/Dd9TQmf1QFHLx6pRXDcV2ENMZx7nDqAOJ40ENoaEdCGRveJDOZ2CzuZ8Al/vTfRI5YcDsE/rpogQ2fc54FMA2o6pChWn3MNOIwXerRsOXbdBp8G74dRNVwgNeJ8DsJsAdl6+gc5L19B54RLaOztQWVWOM9HhWLFiIcZ9G4oAGaJGqGQ4m0MEzc+AZ5PTASX81PApANW2yOlqsq6XTnCMYxkAReo1fE/jgAZ85cICnQJPv5+G2rltQk4vSgCUaw8M9GFU54egAB8NoK5QkXzPEvM/3yED6X4DFYAyVYRsSw4oIajXIMntJPTkUg3H8SGsQQgZPgbjx/2AmTMW0pF2YS/Dzb0HjmDH3v1YR2CWr1+HxQwR5y1ciFlz5zDMnK2Wc+bP474FmEvNW7xQAbiYTrhk6SIsWjwfCxbOUcuVq1dg4+aN2LptK3bs3IWDh48wnDxGwCnCd/BYBI6fjkE03e9MQgpOM/Q8E5eIJLpgbn4R6hubcJ2FRHqYqK5gkuMRPkd+J212DDWfvKLLCXAvGWK+eEjoHuLBM+ZuTwkaJc0FpplAQ6fXdeWJls7ldB7nyOfodA7g6ETa9Uwto3Y8hwjhLS57COBNwvKXRMCMXKCzi+fZQVOO6NjHz7X0PwWggfD8lWvoUhBeRefFy4TwAjrPd6NZGvTzMrH/wE5M++1nhqWBqneUSI2WYeE2wNldULZVBQmXRgLeEBZ6LcvRbAA6IdRLA5B2QOsY96lw13yuvNbap9zRAau81impbDEAivNJf+iQYX4YFRIoSw2gjJyWeTDNbGGyLlP5yaS2Dih9ZOgN9/FcJW++4VAfBAYFYuQo5mXfT2a4OQ8LF67G+o27sE1yvG27sWLteixiaDl7wWxMnzONuSA1YyqmT5+KOQRwIUPJxYsJ2xKGoAw954vzEcAlAuCyRVi6bCHhE0DncP8CrFq7Cus3MaTdsR17Dx7AobAwHAuPQnh0PEPPMzjO9SiCFx0bz+VZpKRl8Y5aj8tXb+Dx02d48961H6bqncIc74WqXJFeKbq9TnI7B3RPCJjoMZ2NkvxOO54z5DQ1l+J0ks+pPI7qdZEcs8JNQiBV+0bidLd6b9ikt3uomwThxl+QQHhDQHSTE77+ANqBu3mbn2nJDl9/AG3w9QPQFb7+AF7TLsg88PzVq+i6TPguXSKElDhh93m0dbajurYcsWcjsWr1UkyYOFpPY0KQ/ClxIgUFZXcmBSELuoHPhKNKdFMFlrxWZAEpsLjCKHKu20NQO3yOG0CQD99XANevMSGp1NqKC8q5Mu3K8OChGM7rGObvg2HGAZ05nKtkv8yxoqczGEDXGwAZ1+bnNxTDQoZj7IQJ+PnXqZgxZx7mL1qGRUtX0bnWYuma9Viydg0WLF+mQsuZc2di+sypdLxpmD1vJmbNmYU58+YyzBTIlistXb4Si3n+AkI3fwmdcNE8OuIczCW4vzEM/XnKz5g24zcsIczrN23Elu3bsWvvPoTJQFU6XnxyFiJjzuHYqShERMfR+RKQlpmDptYOFvqHhOstXr//oHqrvH73nuDR+QjfC6lkIXhSs/lMnE86OT97SOjuOYAzsgNoKlm045kQU1xOHM0KJyWUtEDUMm5nHTcSGCzYNHDX3ST7tG4IFLevO2Q/pkWALCmgCJfaJliuwLlKg6elP0PruoLO6Dqhc+pqj7sERIGQwN28QeiMrhM+rUvXr2n4rl0lgFcZhlJXrqCbAHZZAHYoAC+gTSDs7kRjSyNy8rKxb/8eTJ32C0JHBCJIzZzAgi/wUeKIMtxNpHJBSkMjzkhYjQiBOJjDuQQ6AYqgqPV+AGr58jUq5JV1eS1lgJTP8yNU8v5ynqqhDZAKGQFP5kMaxOslfMxph/GcAIkupXOJGQ8oU/V5lMrzCKFyRnHJQfD398f48RMwZdp0zFxAWJatIDQrmb8tYy63BDPmM7xcwJyOIaNo9oK5BJTQzZ2FxczvlqxYjvl0vPlLltIZVygtXEZ4ly+3AFzM92I4SnDnMydctHwJjy9WFTNL+Flr1xO+bduxY9ce7D94GOGno3EuKRNJqXmELgUnwmMUkIWlFei+dBUPnz5niEngpFZTQcdc781bles9V93DdEXLU4GPknzvwdMHBK0PfYRMdPcRQ0qBTbYFQllaIaY4m7PyRDudA0DKfszsl9DS1e0Inht0N25fc+imgOYQ991yyvXYdb6PvJcRobOBZZcLgG7HFHg2uUJ37TMyEBI6AdAhge+aQ5euE75rV7SuXtEueJkQXiKEygEvouP8BbRTrYSwpbMTzW2tKK8oR1RUBJawXI0ZE2JN6CXjR72tdZnYy0dDKLBYwAg4RmafckoLILUuQFkAOiXuqDWUrimvd5xrA9CPn+kfIIPJh1jnCNyD+H6DeE2DEcJrGxE8BMF0S39J77y/xhCvr+Brng3hET6RqmARACUfHIrQ0FB8990PmDF9NhYsFlhW0OE0dNPnLcD0ufPxG91wxpy5BE40j+43l6HnHEK5AAuZ/y1ZRZckdEtWrMTy1WsYoq7TWrOG26uxjMeXr1nNfWuxZuMGbNi6FZu2b8PWHTtVLafAJ9q5ey9zwKMKwDjmezFnUxF55hziE9NRWdtIJ7mnXO8VQ82X794SOmnDk3F1emydHldngffyqWN4j4wwkG5eqveJgGfB55S0y2nw3OET9QfQKQWfCS1dQBERoE8C6NSNW1ddZD8mkvdR76WA5PsKbG6Aicx+T8f+PwOQLigQ6jD0ogJQXLC1qwutHR1oaWtDXX0dUlKT1aiLSd+NUxN5yTxCAXQgDSBBEbHQiwQ4tS4QOWDTruUCo0cAuV/eI1g7pwNg9ToLRkrGsToAlPclgEMJYECwF11PHjMwBEFSccRUzjF30Z8DKPAxFxwsFuqHsePG49epDCFn05nmL2FOtpRQLcJvhG4aoRP4RDMI4qy5CzFv3iIsWLBUhabzltD1GGIuWr0Wy9asJWBrsGrdeqzZsBFrN21Wku3l6thaBeSqdRsI4Cas27yVy81YQ+dbI/t43roN0ntmB3bv3Y8jYcdxOvosouOSkZaVj5aO8wwPn1huR/BUh2gDne6X6ZR2PDPc574Nvl7C5q47BO/2fcIlMFkSsFQbnpLAJ6AJZJZk3YjbBjYlAdGC8VPwXSdkLuq5YpNA6AqlE0YNoB02F9AYUrrIdswO4JfDJ3ID0BF6usJ3ScJPC8ALBFDgM1IuaEEoLtjW3Y02AbCrk/9tB52wHfXNzcgryMeevbvx8y8/qlnJ7QAqWQAKNA4YLWBknz+hMIDKfnXMgs6En7Iu8PkRIj8u5T2V5LV8ncr/CK4eSC7wcSkux9cG8fzhw5nr8fyAoXRDy/Us5/tzAAU+bx9vDBsRgm8nTcIvkuvNmos58xdjLgGcMWcBps2ep+D7bY4Gb+b8hXTEpQwVV2HVKrrXxu3YuGUXVm3Ywrxwg9IygXAVnU7cbvUaLW6LIyqt1EvpkqYcUqDka1ZwfSW1itsC4sbNW7Bth9SEHkVsfBJKymtw+XoPc7hXdDxpUpB2PD2CXGB7/MKMGLfriWN8nQzzEfhMdy8BTtyvl6GmgKfgI2C3+uhiIgsq1zDT7nIWcAYyS3bQHPstAD8F3jXC5qKbl6krCj4BzX6+8z2cAHqSe+WKyzE3AD3D5klOAK9aAGoI+zufglC532UXAB0QWgC2C4DdAmAXWrq60dTRhcb2LjS0tKK4pBhHw46oCr2QEcEE0BcBdCEBMYCQCCjKAQU4gqBgpAKYiwUOH+qA0AEoj7m6HyGjtANq51Pncqmh1UtfgidjWQVE+WzJ9UJD/DCc5/r7MuT0csJnl49HAJn3Sejp5c3YdeQI/DD5F0ybOUtVtMycI80HixhW0vkEvtlzlQPOWkAomQNKSLp87QZs2rYTm7fvYui4Exu2bCdE6xl2rlJh67yFi1UOKHnfwqVaCywt4r7FK5apPFG02FouW7USqxiSSv4nWkfnFAAlDzwdHcOQs4GF/yEdT8LN9xZ8BO/FcwXaQ+VwEl5ql1N6onXvsYB333K+PsJHAKXfpXI86UVCxxPwPMDnhNApDZ6V13mQC4CW1LYDnC8H0AEcQTSu6HRDuwsa/Q0ARcYB/xRGG4A2CP8ugNIk0XG+24KQuWD3BTR1XUR9xwU0tHaisbEZZWXliIw8zahsjnpAjnJCFnwDoIFL1o2DyTH34yJTk2nAc8BHiTtq99SgiuS9FLQSjvJz/YN8Va+t0aGBCJX5bn0GwM/ANvgLANS1ntIO6M0vMwI/ET7J52bOm08RPoaVs+YtUZo5n+uEae5iOt4quhPBWEFnWiWh4ubNWLF+LRavWkHYxDHnY978BZi/YCHXpb1PajoZni5ZomCcJ1okYEpDvLQDMnzlUmpD5y/WWkI4V9EJ16yVEHSjygcjIqNRW9+Iew+f4JX0YHn/QVWuKNcz8Al4zx5yKSPI9YBWPcCV0D2+T+jE9fqU8zk6O6u+l3ec0N3T4PX00dEImcgFQoLlAp0Nrs8B6AwXXeH7YgAZgrqGpHZpCG8QGi07ZK7w9QdQerw4dc2xJFQOCGWpdc1SPwekDHxfDqDOAw2AnRfOE8LzaJMKmfMX0dR9CfWdl9DQdh5NzR1oaGhBZVU14s7GYsnS+Rg1WiAUOGTaEytkpAxwZtsuO4R+PEcBpwDktoSflDigAtA6T71WzuVnSU2rP3PRYSMCMGrUMIziMth3EPwJnZ8F3p8AaJodBD4fjBwZil8I3+y5czGXed7s+QsxmyHmHEI3ny62cOkKuhVzOuZ1S1asUmHiSjrUwqXMC+dJJcxMTJ89XdV8zp47G7NsDe7S2D53sQAmLihdzwREQsr9cxbI581RzQ/zFs21NUVIQ/xirCTo65n/7aTznYmNU12X7j/W+d6LN1Yvlpcv8fg54Xv2HA+fPlWuZ6ZvMPApAC3nU2Ps6HwGPkeHZ4aUGjBxPMLHdTtIdvjs+10Ao5yVLO7wif4GfJ+Qgs72Oi15Ly2nI0rIKiJ4DhG8Oxo8Bd+dHseIhusytu8uf4/7fbjNG9VN/j437t7W50hbYA/Pv9lD0TEJpgJRNUP04DL3XbxJ0G5c+RMACd3lS05dukQALzIPvIAuqREliKpChgAqF+w8j4aObjQwFK1vbUdtUwsqqmtwNiEey5Yvw5gxoQgmHFL1r9zQgsWPoaEA5oCI6/0AFAlYXIr8CZ+ErPZ9aj8VyH3y3tI2GRLij1EjgzAqNADDBEifbzCUkA1V4LmFoLKP8hnkAFD34ZTaTt3MMF7NsPzb9BkEaB7mSXMD3W4BnWoRQ83FDBel3W7ZCuZuy5ZjwaJFmEPwfps5HZOnTsbkX3/Cr1N/4ut/xWzCOHfBPMxZKKHqPNXtbJ4AuGyJDjdXLieE4oJ0x4UEjhDO43L+ovn8PNECLFoq8K3Cpo1bcJg5X1p6BtqZDwh8z15L7xWZku8V87wXBO8ZYXuqjt17/JiSMFNP36AGsYrE+SzwNHxW6OkYNXCbYBE8k8fZIHLIQGfbZ8Cyw2QKvSepcwiKCRl1KNkfuqt0PLvcj9vVH0Kn7Nd1nZ9vwkzTgK+2CdZ1GXDbx99FJmfizeyJDDD+8AEvP37Ak7evcJ+5852H96EG5spQJAGQoeYN5cp8X9UB+zYBvKkBpJQLShugVQnjAPAqAbxi4LvoUNclwkcIHc0SBkKpFe1kHkjVU3XtnahtaUNNYwvKq2pVt8PVTFkmjA/FcHn8gXoEwlAHRAowupYsTQhqQkq1T2pU+Ro53+6Y2hmlEV8DKN3j9OMVhmIkQ87RI/wxgrAG+w/W8yt5f23VdnLpRWMTCC3wLPg8A+jn50cbHYVvv/0Wk777DpOnTMFM5oBzGIrOYyi5gGGkLOczlFwgoSTX50gzw+xZmDlrBqbPmIppv00mfJP5ummYO0+aLBbS5Qgp4RPNW8RtStr2pNeLLGWfdEdbwOVCAVS6pPE1S+iQK1avwmbmfMeOnUBBQRGuXr+hHE6gEz15SfCeC3hP6G6PFHR9Dx/grsxpwhDTCZqV3ym308AZ57tlgSc9RVSvERtYKk9zg+fTchZyJQssT1JgCDRKsk74WIiVbFD9TwNoB7GHbnfnwQMF3quPH/HhX//Cx//8T/zzf/9v/ON//Rfe/uN3PH3ziiH8Q+bdvGHJAF2GnDdu8DN4bdcJm3T3u3bzlsMFL9+8boWjzAdtEBoADYR2aQhdAdSVMtIs0Y3mzm5CKC7YiTpxwWYLwuo6JCYlYe2a5SzDozCczjQ8JABBBMUOnIbNgkskNagKPpmxXSYLcwVQnNBvmICot8X9hg0nfHS90SMDHRUu6nHp9hpPAfFLAZRO1d7ejJ0DAphMDsfo0aMxadIk9cyB3377DbNmMaScPRvTp09X2zNmzFTdyeYyvJw3b45KhOfMnUEYf+NyOkElfHQzA6C43LxFzOkI2vwF1pKax/V5Cwim7BMwCaBAuFjgo/Ot27Aeh48cRXFJGXpu3cGT59Kc8AqPGG4+pOs9fEbHE/AePSRo9wmV5HX3CJbT2Yxu29aNBD4DnnThUt25LPAUfApAt3zNBlL/Y8bVPi0FhQHHAKfgk/zOFbIvAdABsf393eSEzzOA8v3vMix/xBuaON6H//gP/E74RALgR26/+vAOj148VYOEbwmw8v15TddvXMS16+epC7xB8jrpeCYUvWJ6xpj2QEKoQBQIJSS1OaGS5YYeARQXJICqRlQglDC0rcMBYVVDE8qqqpCYmKAmhfp2wliEjAjUzx0RZ1NQaWnYtNuppXVcts0ykJCJAobzNQRQ8spALoeHDKVRBSpJU4NpYDftfC4hpwWf5IFKGj4ngOJ8Ap/Iy8sLvr7S3462SgBlEO3UqVMVcKJp06bh119/VftmzJihAJRhQ3PnzSRUhHEe9xE+2TYAipMJgCIF10JCJg3z1lLBqCDUQMo5i+mMyxlKCHz7Dx5Abn4BbvTcJnzM8QQ8Qnifd+k+hpt9hK/vER3Pgk+D5xpWepI5JiMFFHxWKGYAtOdrpvD+qcTZlJvpGklPICiZUNM4HuURMrf9niTAKgD5vi6Af0bXeJ2mdlMk31l+D2mueS5T2xv3syD843/9L7yj+z17/ZwRRh9DcwJ88yKuXuvG1auduHKlHZevtODyVVE7rsh+5n7XCJ7kiVIx43BBStWOWm4oEPYDUODzAKBxQQUhc8EmaZJo61QQSiha2diMiro6lFWU4dy5eAXh+PGjMWyYP+XnCEfF3QSsoBA/BAlk1n4Do8hxTB0XIL3ppN4Ems43KoD5Ht8ziG5qhZyu0DnlAI/yJnhGXnYABw8erHq7jBgxgknsGBWC/vjjD/h1Ct1vKoH7dQom//KzkqzPoAvOnsX8jqHnnNlcF9ebI5LGemoOHXDeLIaU8xWAaoyfdEWjqy1duhRLljAHXMwQlBCKFjGPXMQcc8ny5cr1pMF9y7ZtOBIWhvzCIhaq23hM6CTPk/DoHnO9uww57zx+xFxFwNPA6UoUIw2aYyyc5HZuUs5HGedzyAonHa72KSkXtBV8K5R0hpXGnVzl4nYWSO5QedrvSXKeel/HNchncCnrHtXfAeU3kMqpZ29e4sX7d3j9++94989/Kr0niOKGyv2ePURvn1S8XMQlQnfhUjMunG/A+e4adHdXoOt8OaGp5P46XL7WwWuTz5OO204IHe2D/xaAFAFsaacTMgyVULS2rR1Vza2EsAlVtYSwvBwJCfFYsWIJxsrA7qChzAl1eGncLdgBoBVyWs5n4DPHAoIFPi+EhPoSPn+EjmD+FzCIzqddzxN4Rn8KoM8Qab8Iwbhx4/HjTz/T5cTtpmM6HW864ft1MsH7+Uf8/OP3+OWnHxWQs2fOwDzCN282w9BZDE9n/kpNIZRT6IDT6H50RBlGtGShGlokuZ5oqQC2cqWalGeZdMJetkytr123Dpu2bMW2Hbuxa88+7DtwSDUzlJZXoec278zPJM97jgcE7x5d7+6TJ7j96BFuMdeT2jnjZrfu9YdMDWh1GydnQs6bvYRNZIeP7qfhssByh84mVaBtYLlDZ0By19Wbl+gQblL7PRxz7PcseT/1eeZ65Zo+KwHQWfly4440s9xRTTZqBoB371T+9/Yff+ANQXz7xx9KMlzrHiOMm/yOl690ovt8Izq7qtHRXoa21kK0tuSipSULLW3ZaO8sVBBeu3Ge10PIZcS8G4T/DoDtBLCj8wJaO5gPSuM8VU8IawhhNSGsluaJmnqUlpUjNi4GixfNZa4WpGpGjcOJgoZbS8kRGZZKPugA0+aAQQxBR4QOxegxARgRQvf0l3mTvoafx5DTKR+RB/hcABwx+ltM+mEyvv9pCn7+ZSqmTpvBPG8WXY5LQiiO98vPP+FnwieOKM43T/K+Ocz5Zs3AzBlTKQu+2VMI3290vtl0vnl0tMVYJrWdy5dikTjfcoK3cjVdbg1WS4+WLduwfdceBdzhI8dx9OgJhIWdxJkzZ1FZWYvbt/vw5AnzvCemkuUxw81HzFUe4g7hu/PgPuHrc7ie+9QLaoCpGX7DpQNGFjoFH0NMd4k7XGNBFV2/LXIDT7melhRoR7iooBMYtK71CDyuumbJff9VCecsXWE+ZZf9mJbra9V78rOuqc81jfGy9KzrIvke8n3VDegWc+O7Kpd+KjXKb97ihYwa+f0jQ9EPhFCPm5RJg3v5m169dhHnz7egs6MG7S1laGkqRFN9DhprM9BYk8xlIloa0tDdUYprV9sUsHYAHQ30bgAqqWaJT+eADgAtCHUo2mVBKE7YznywDdVNdMI6qRltQFFxOaIiT2Muo7KQEVIhQ/dS4HkzLxQJgP50OYahdECBT6RCT0sjGG6OYb4XyvAzwG+ggk89gEgAVLBJCNo/DDXPoSRsDsnMEmp2CQPgj7/Oxg+TZ+LHKTPw868zMO23WQRqDjVLVbhIvid5n+SAc+fO1eGjND3Mmo0Z4pLTJCQVAH/ll5zK/O835nSz6H7zCd8SOp643gosp/NJl7I1GzZj8/bdavoImbvleHgkwk5G4NjxcBw7Fm7BV0f47in4Hj2i8z2SZgVT0fKAIacz35PZmo1k8lipyXPIgs1IDzq1GpzpdNfvECIjFkojBaAFn4sEOuVyWnb4tDR4Rv3h8awrNy58sTy9XnSNus7PvH7rMm8UV/gdPUuO3bhDSPmdb0jbJX8j+S0lwngslVvSYV0movogndnf4M0HGTPJ/+Bhn4Lp0qV2wleHtuZyNDcUoKEmG3VV6aitSEFtWTxqS2PQUHEW7Y25uHKxia8R4J1hqDuAn4RQ2gMdYwQvOmSHUABU3dQUhJ1obu9gTtiOmhaGow1tqKhpRXllAwoKihF27Ch+nfYL06xAVYkSPNyHOaG3yguDh8lUmfKcSsJpnE9ckksJSWV6DKnpDBg6UD0mQcvufgbArx2Op1xP4FOD2L/G4IEEjxpkNMACcNbC5Zg6cz5+nT4XUwjfrNnzmb9Jh+r5quZT13jOUPBJviYALpg/n/BNxzS647RfJxPCyZhFJ5zLXHDe3BmqRnTJ4oVYsXwZVq9ajfXM6TZv0v039x48QvAiERUbjzNnzyEiOhYnZCqJyBjExSehsprw9d7Hk6cv8fDxc9x/9BT3HtL1rKaFO/etadLv2aZGt+QCnwcAHfBJWCROR8g8gWYHUJ0j20YCmq3y5EsB9ATT35H9Pe3qByAh+5QMgDcJoEQF0inB9JF9KE9RsqbjkImEnzyX2dwYTdy+jMuX29HVWYfW5jK6XgHqq7MIXiqqSpNQUXwW5YXRqCiIQGVRJBqqU3GhuxY3JET+OwAqCKVztjTMOyH8EgDrCGBNEyGsbyWEjSitqEZWbg727N2Dn3/+QY2wHx4iTqibE6RDd+AwP5UDBg0XB/R3hJ8qN/QfrKbslKaGfwdAM52LmtLFADhn8QrMXrCUEM7F5KnTMXOWNClIDeVCBZ1IVZJQUms5b948uh1D1N+mWQDSAbku4ahMCThvrh7pvowh5xo63pbN27BvzwEcPXwcx+l0ApyAF5uQrBQTn4iziSlIzchRQ4lu3uljzkf4nr7A/cfP0PfwCeFj8i+uR/gEPPOMAo/QGfXedgLIAmAfEaD7OwqAApgH+Iws+K4ybFMiZCJnLueuT7ueJ5iUrp9nYXSVx/MsXRW5vbfAJ8A7ALQg/CSI/J49/P7Szimj82V0v0ytqCeX6mWkIdNo3OSxKwTvAq5f78DlS43oZs7X1lpC+PIIXyZqylNQWZKAsoJYFOdFoSjnJIqzw1CSewJVZQnobK9QTRT2ipi/AqC9b6iB8M8AbJQRE1azRHUjc8G6RpTxpl5UXonktHRs3LgREyaMU+AFS+M5l9JWGDycYajlesEj/DWEdEPVZBHgjZFcl6FFBkKBT+kT8CkAVdjp6n79AJw2ZwF+o+v9ypBz6oyZqguaNAuYGsply5Zh7dq1WL58uWp4FwDnzZmN2TOn0/mmUtPofgRvDh1ynp5iYuXKVdi0eSvvOAdw5OhJnDoVjdORZxEdk6CAi01IQty5ZJxLyUBKRjay8opUQ+r125KLvMQD6h7zvruEr/fBY0rCTh1yKvBszmeH7qaaPt3IyvUEOunv6NLnUQPogM7d5Wyyg6dkB+7GJRYmu9xgsYPidswhC7pL17odcgfSLjlfXmfeU+QAkODZJTmfANfTS+CM6Hy3CN5tRgO3mQPe7etheHkHDx/dwb0H3L53FbfvXuDv1UnwWnD1SgMunq9Gd2cpOtoKmfMx36vLYNiZgpqyc3S7WJQQvoKsU8hLP4q8tAMoyDyC8qIYtLcyD+T1CYBqtLyqhPFcC2rg6++Apm/olzlgYxtdkADWtbSgurkJlY10wFrmglX1KCipRCwjr8WLF2HkyGEIIlACogAoDx41NZ8C37BQQkkQpeF9GMPUCeNClEKlycJ3oAWfBtA0thvobBUtDvgMgHpmQSUN4OQZszGF8E2jq82cR/gWavjE8aSpYNWqVQpAWRc3FADnz5uj3G4WQ9PZM6U2dC4WMGxdsXQltmzbiUNhJ3BSpgI8HYNTkXF0PYaaUefUtBExDDPF+eKTUhV86dl5qgfD1Z47uP9Mmhle4d7T57j7+CnuEL7b9x9R962Q864LcO7Q6WcUGDnhM52SDYiyLvmcAo9yOJwHXWFY6RChE9BMDaUrfHS56xooIwOIgs+23y4Flg2+vwugAs7keDZJ3tdDCG/dva7Ve12Bd4f5cO/dm+i714P7D28Rwh703b9K1+tGz602wteIq5drcOl8Bc53FKOzLRdtLZlobkxFQ20S6irPoaY0jiFnNIpzTyMv8wRyUg8iO3kPcglhaUEUgS3B9Zu8Pv7myvks+AyAMjWFGhMo0Fm1oHYA/04O2EQAxQXrWluYCzaioqkBpQ1NKKprQXFlI/LzS3H8+AmmVlMQQsA0gHQ8OqAOPynZTwDFAaXr2nCeM37MMEwcPwKTvg1VIx4CZZyfOB/DzC8G0AmfDcDps5T7zWLOp7qHSfsc4VuyZKlyvxUykp15nwM+6ZI2f56SmlRpER1v+SpsXL8F+/ceJnAxiKa7nT6biBPRZxERm4So+FRExqUSvlQkJKfR+dKRnJ6jnK+0soY//HXlePcYdvYx7Ox9JP0NH+GWPKH13gP09Gnn6+9y7tDJLM3OuStVB2P++ddVH0UNoYZP13Q6QFPuRkez1A86hpYOCWzXBTZLLgASEgHIkgtotv2e9DkA7e+j9AUA3uSNxUi5ngJQcj4JOwW+W3S/W7h3XxxQILxOGC/gzp023LxJ+K4Qvgvl6O4oRHtLNlob09DckIymunPM7+JRVxGHmpIzqCyIZMgZjvysY8hO3Y/MpF3ISt6HknwBsFS1GV5TzudsiLd3zhbnM80PGkBZv6ibIqRTtkAntaCUHqLkGcAWB4CdygXr21pR00oHJIRlTc0oqW9DaXULSktqkMEb/65dO/DjTxMwYmSABlGFnASR64EET4khqQAolTASgo4mlBPGjcB3E0Zh7MhgBPt7y9wuGkCC2A9AN/hU+PmNG4C/TpuO3wjg4qXL1bi7pQRu0dJlWLZ8BUPJlSr0FEeUPp8CoOSBiwnn8hWrsXbdJoaa27F7z0GcPBWFmLhEgpaI42fO4pjAF0e3S85EQmouEtPzkZZViMzcQmRkFxC+YsJXyx/1KvO8Z7hP+O4+ous9fEzwHlD3CF8fbtL15LFYDvjuuIF32ykF3i2jm5QTPndd81iLqeUSZtplQHPIHkpaLnfNXQTqqpasu+svA2h9nglt3StfnPDpjgQCXw9dT8PHsLOP7kfw7vbdJnC3cf+BuN8N3L9/CX13O9B7uwk3b9Tj4qVKtLUXoL4+HTVV51BdHoeq0jOoKolGNZe1ZVRpFKqLI5gDnkBh9mGGoHuRnbSbEB5gTsgQtL2KAErFlB1AwnfjCi5ev0wAJfQU8C66qPvyBbrfeTUiokOGJFmSbTNESQGoRswLhJQFoTTMN6reMeKChLClFZVNLSivb2Yu2ITSsjoUFJUjPiEBq9Ysx4RJoxA6iiHoCGn7I3wSdoYMhf9waYD3QWCgF4KD6IIMRUOYD45iqPrtmBGYOG4Uxo0KwYhg5olDGJIqN7QBSOi8Bkr+p+fS1ZJ1hzSAU6dKP885BG4l1q7fgJXr1mMJc7il0mZHB1S1noROJGGpQLlh01Zs3yXTAobj2MlInIw4gyiGlxJihjHsPBIVh/CzyYhLzUZabjGyCsqRlV+GHCqvkOvcl1tYhsbWbhaKh3jw5CX6HtH5mPPdfiCuJ/ARvD7zDDoNn9Pp9LorcD38o5nsOyTdoDzDp4bO3CSA9tpMm67eENg8yQCoIfAEylVCZ9cVBV8XLl/pUuueJHB+DkC7zGcbCF0AtCA0FS0aQAk7mfMp+HrUDG29928x3GTOd7+XADL0f3CD6xfR19uOuz2NuHGlFu0MHysqMlBYkICczEhkph5HWspRpCYfRkbqEeRmH0NJUTjKSyJQWnScwB1CYeY+5KbsRVbSQRTlxaGjo5bXx9+Nv/nlmzIu8KoFH53u2kWtqwLdBRd1Xz5vAWjg61aSbSUFoXZCdwglFG2U3jFWFzVdI0oIGYaW1xDAikYUlVYhJ6+ApnEcc+b+hjHjhiFEQk6Z3mJEAPwJowEwKIAABgxGkP9gNbFSSBDdcHggxoQOJ4gjMWn8KIwZGaiOSxgq4Cn4CNxgBdo3CjjtfJ8AcDZzuCV0wPUbN2PDlq1qUiRxwqV0QglFV6xYifXrNmDLlm3Ys2cfDhwKw0HCFx51FmcIWkx8ilIUHe80t8+kZOJcVgFScoqQwZg7k+BlE8K8okpk55UgNTMPJRW1LLAsBI8Ydj5kzvdQ53zifjIcRh4CKfBdF/As+ByhpQ1AqV0z0JlaNi26HP90zyJ8LAieIRNJmOlJEmb2B8/o/1oADXx0PoGvl64nE0zde3CX8AmEkv9dJoAduHuzGdcu1KKlsRR11SV0vTzkpSYgLT4C8bFHcfLEdhw9ugGnI7cjOeUQ8vJPobj4FHO+oyjOOYiC9P3MAw+iOD8WnZ3V/C3lWi8x5KSuaV20wLugHE8DZ2QHUIYlOaCz67MAdllTV2gIpaN2jfSOUTWi2gWl7BWWliEtMx27dm/Hz5MnIVRCSoIVRIcLJIwBdMFAOl+QwOc3kDmfPCR2IEHTEI4I9ieIQZgwdgR+oIt+OzZE5vqkEw6AzyABke73JQD+Nm0GZs2cQ9iWY/PW7di2axfWbdqMlWvWYe3ajQwxtzFe3od9+w+rR30dPxGBoydO41g4c72zKUhIyUFSRj6SqXRxttJqFDPhLeLdJqu4EqmEMDE9DymZDD1zipGSkUcnLOWPdxm9955o+B48ZaFg3kcAe+7dJ3i9alyawHe9l6CJ65kQU8kG32cAvErYrvKue/U6YRPJupKBz1mhYle/PM8mBYJAYmTgIGyyLUB5gu/PAHR5L5sUaJbs8NkBNDWgBj4VdhI8434CoJ6dTQC8zUiDy0d3+Nv3qYfG3H8g4eg13L3Tjd6b7bh+qQWXutu4JDAsyPXF5ShMTkVKdAT2b1mLjSvm4OCuVTh9YgvSko6gpIBOWHgMpbmHUJR5UFXGFBecYQhazu/Wpn8Dfr9LV/mdrl7AJUJ2kXneBeo8w007gEYeAXS4oQcACZ8CkGrq6Fbd06SPqOmoLS5Y1cBQtJYuWFWH4opK5BcVIi4+DitXLcc4hpTDLACDrAqYIAFQ5vX0E/jkSdLyfMqBygmHBQ5R/UtDh/sRvmH4fuJo5oehhNMPQ70HKQC9ZKJrAijwaXkAUOBbuGAx1onDybR/O3Zg846dXO7G7r2H6XbHlfbsO6J0mM53KjIeMecydG6XUcAwswTZdLey2hbUd1xCfdcllBDCDIabydmFCtCUzAIkE8RMAtnY0sW8RBrWCR4hvHNPajtFD5nv3cO1O3eoWw4JgC7AMdw01dqiPwPwCuFzlwDoApoBz9p32aPofgTL7lZ2qTzPDpYFnie5nCfi602O1w9CS+77PFXCeAJQwk8ngLeYZ1MEUAYm33/0AA+4lMqY3t7LuHPrIsW8nDfBvjt9uNdzF931rchnhHOWkc+uZcuxesY0bF06G8d2rkJy5B6UZp9EZdFJlOfTBbMPIT/jEMPSM2hpLUT3hTqcv9iEC5daCV0Hc8tOqhsXmc9dIGCe4BOZELQfgDJPDPUpAKVCRoYqGRd0DlcigI2tKKcLltY0oLiyBoVljMzy8xB24jimT5+G0NBgDAsJZD5IEUDJ/YL8CKB6XspXkOeo6Eej0wn9BivHk7bB0OFDVRgqFTTfjhEI/emEgwjgAAWbgu9rSxaMA762KmHmS/PB8lXYtm0nduzajc3bd2DLzl3Yte8w9h44jp17j2DrjgPcvx+794UhIiqBQBUyvCwlfIVKWUVVKKpqZqLbjsrmLhRUNyKVoWYiw9DU7CI6YwnSZElVE8yrN3sVdHf6GHIyB+zppe4y9KSu9/YRutsUgTOy4DPQKdgImarWFtAsEM22lsD3aQBNSHn5mkBFR+G6kQt01nEtge/TAKqKFQOVB+js+mIA+Xkusvb3A5AuaA9BDYTuAN6RqRUfcZ0A9gp4j5mDPxYI7xJChqbMER8+faSm93j67CU+vPmA3qs3UJaWhcyIGETu2ov1c2dh7bypOLpzBc5F7SJ0x1FZTAALwuiChxmKHkFF6Rk0NGWhmblkW2cVOrvq0NXdhO7zbTh/oQsXLjDfk2knCKMndV605Xz/BoDKBVu1C1Y3taGCLlhW14iSmjoUVVQhr7gEKekZ2Lp1C76bNF49Hi0k1AIw0AtB8rxMXwPgV4RPP6FZHhobKBAGeqvnV4YES01pgKqYGT96BEKHBcHf1wdegwYo53O6oBuAEnquXrWWF7BdzbW5bedu5oHbsGkrYdy2Dxu37sX23XS+Y9HM8zIYRpYhq6CSrleGjIIKZHI9v7yeX6gVuSW1SM0tRZK4XrY4o66ASZMwNC0H+cUV6LooVeIPcavPgu7OPeZzlhR8vfrpqoTu6m2CJhLXszmekg1AO3Rq0Cd1RYnwMdy8cp1u10+XWJAvEhw7YJZsAMpxCZ1cZINOhY6WTM2nPez8lBwA2l8vYLkBqGtXnTLQ2eXIA3tMHsgc8HMAPuwhhBrAPgHwqTy//glevHmOF+9f4/UfH/H2n//Auz/+gd9//weeP36EayzYFxuaUZWbi4jDe3FozwacOLYFcXH7kJ97AuVFJ1BGBxQAS/PDCGA0qquTUVuXjcamIrphOdraa5gXEsLudpwnROcZTnZd7CRcRl3cFv05gGaKCgHQ5H8iFYK6A6hckGFocxsqGYpKjahqnK+oQUFpBXKLShEZFYX582dj1JgQ1Wlbmh5U5YvvAErCTw2gCUXlsenSK0bcUM4bHjSEeSFD0mEBGBM6TFXQjB01gjnkUAvCTwC4du06bNmyFVu3MP/btks1K6xesxGr127G+k10xd3StpfAELIY2YU1yMyv5noJkpnTpRO2jDzaeGElcour6YwFiE3MVOAVVvAOU1mHnKJyJKVnE8J81UXoOgG71Xef8Gngbty5a4l5nzjfLf1oY+V41BUFnoZPDWWxQky9rqEzuqzmHxHJREBGl7WkEkCAsqTdzV0GQq5b5wiAFwmd0SXjWJbsTQoKQAGH65cIoUMEzl3G9Vxh0wB+Tu7gubifuwP26va/29L2J80P9wihAPhAwtBe3JVHZ794hqdvXynoPvzXf+Dj/++/8Dv1x//+L7z/1z8I5Wv1yO17MuKE/8clgtLQUIHS0kxkZsciPTMS+fmRzAOlJvQIipgHFhPAksIIlBXHorKMEFZloqE2D82NJWhtqUJ7WwM6OpvR2d1KoCxdaCdgHeiiO3ZJjae91pPSeZ+Bj653/jxaCZ+Mjm+RtkBLzSKBUGpDOzoIoLQJ6lESxgUr6+mCNXRBls/iilrkl1YiJSOTZX0bfvjpW7qgH4YP82KuJ/CZB9ZqCYBqXQFIZxQIrcqZ4YG+KgccERyA0SOGMzcchbGjQ+mS/hjiNZjh6DcET9xQLTWAGzZuxJat27Bx41asX7+F2oqNG3Zg2/Z92H/wOE6dPotzKbkErQLpeVUEr4ygFamcTuV2WYXIYIgpy9hz6apSprCsTvVGL6tuQEY+3S8jCyXVtbh4XQZ/Ejbqeq8AJ7meVLb0EkB5pLHO7VROJwDaoPMsy/UEPAXfFcIluqzFfM4hwnRRYLKknc8On3E7Lcc+rvcDUACy5BJKWkAJSOKOFwmf0YUrnS5SYLoBaOQJPJEdOofrWeA5RjwIfAKeA77rhE8ApO4RQskB5WEydL9HhO/F+7d4Rfje/ee/8PF//y/qv/Dxf/0nPv7Xv/D69w9qYuO+h/f4XszDmRtKM8zla50MHxvR0laOmrpclJcloig/HHnZh5GbdYDLg8jPDiOM4QQzBhXFiaguS0ddlXRjK0ZTUwUdsRat7fVo7WhgCNnEcLIFHd1t6DxPJzzfpWAz7X/94aPjOQC0oHNXZychFADbCWAbb/6tqFOVMTJSwqqMqZZcsI4AViErvxCRMZFYtGSOGvc3PFgqX75W7heoYBPoPEk7ob+Eqn5SOSMQ+isIQ0OCCCDzwnGjMWbUSIaxfhg8YCABlNzQejjL+k2bsXEzQ84tO7hk/rdtD3bvOYIjYacRLpUt8ekMH/ORytAzNbcC5+iEkvdJbid5XVpOMdKldpMASm1ndmEF7y7NvLs00BUruD+X+0rUlHLXbmvYrt2+zdDSKQFRajadIaYNPqvrkmfptiXjdtLGJOBJA6809Kqqb3ExgY/hmzuABja1rrYJ2RUrzLTpIuEyEnDsANql3E2OiwN+BsCLfxdAAY/QGbnAR/Cc8EnTgxt8FoCqGYIAysTEz968wquP7wngB7z91z/x/r/+E+//8z/x4T//A+/+9QdevHutpnSUaRplHKF8rwuXJIdronvVoqOjAq2txYQqG5Ul8cjPOo6stAPUXmSl70du5mGCeBJFeTEoLTzHsDQN1ZW5qCOEDYSwqaUaTW21aBEI6YjtXa1UO0HsJJAWhJbaCaXsE6mw8wsB1C6oIdSVMQJgKyqkSUJVxtShoKwKuSyj8gDXXXvogj+MQXDQIDrblwAo0hBKM0WgQBggw5foosF0w5BAAjgKP/4wiTCOgq/PEAweOIhL6/FkZibrbTv30YIPYueew9hz4DiOHI9GRHQSziblICW7BFlF1cguqUEKQ85zDDVTs4p41yhHDoHLLZIQtAqF5XW0d9p8QwfvLk3IK6lkyFqsGkEvXidUBFBBxzDzik0CpNRsakdzy/EImsnr+ss13DTOd1G1Nen2JgWeG3xKbpBp0DSAF6+4wiPAKF0lOG7QucBHubzOTQo6IwvSL4HOrn8XQAlDBUAZAf9CHk76QQbgvsPrf/xBCAnef/wH3v/Hv/CWUD59+QzysNGbt5kzK9drIXgNaO+oJnilaG4uQFODDMbNQl1FOsoKY5GdfgRpSbuonchI2U0Y6YqZESjIjUExISwrSUNFRQ5qaotQ11iOhuYqNNENm9sbCGIT2joIYWcHQdQQepKarl7gs/RXAaxubHWGoVV1LLfVyGOqlMU0KTLqNObN+43weP0FAEVyjkjaDCV89cGwIII4TKYuDMa340dj3JhR3BdIJxzKZYAGcNvu/RDt3HsIuw8cw95DJ3HkxBlEnEmhoxWhoFxqjFpRWEWgquqRxgtNlgb2vFImsDWqYbOsmkktj1c1tKOh7QJqm7oUgGLtJVW1alLVyzJDVo8FXY9MWXcTl7nUEMoxE1LaZDmdHTozhMUpzwBKQ68C0AbdBQJmZA8rHTLwKafqcNXldi7bVVX6pcsE0dJfAtCCzpPzeYJP9JcAtIWgJgwVCG8TPqd6CFUv5NkYz+XJwITwuQpDf8cbNQ/Mv/D+H//Ea+6TIUp3+PprN+jgl7TrtXVUoqWlBI0NeaivzUBNZTLDS6o0FVUliSjMPUX4diMpfhtSzu3g+n5CeIIQnkZ+biyKCs6hhBCW0wmra4tRy3yyvqkajS11BJEQtjfzM9rpiB2Qh7K0GVmuKGqlDHyfhNAjgMwDCWAN80BxQQlDS1imiyQPpIHkSCeR1DRs3bqerjUMwX7fIJgQCoh22PyGfOUqXyM5RgiHCITSe0Z3YwsZPlQ91zB0RBBGDA9CyDB5Qq4F4O5DYdh/9CQOHT+NwyeicCrqHN2thHcFhpHVHahpuYTm8zdQTbCyeaHJtOoMQphP+MTxiivq9XpZLcprWlBR20pLr2OIKpU0RWpc1oVrNxgeEjoLvEvURXliqgWhLC/ZIHNXf+jssuV8fxdABZ2RhIsCHa/b0vnLola1FBAvXpL2LC07jNolPQPnDp0n2Dzpvx/Amw4AJQSVCphn79/gJfPA13/8A29+/yfefPwdz1+/xP2Hd3Hr9iXIbGdd5wW+CjS3MHwkfLU16aiuSER5SSxKmeeV5p9FRVE81yPpfPtxLm4btQPJCfsI4VFkpp1UXdrycuNQWJiEkrJMlFflo7K2BDX1FagjhA3NAmETc8tWgtiOls52QmiBSACN/j6AMkyJZZp5oLhgRZ0zDyworUVeQQWys/MQHn4Ms2b8xFxuIIYxD/xyAL+yjuuQ1H8oJbWkQfLQlqGUVO74C3wyS5sG8MCxCJxgrnc6NgWxiVnIKqxGdfMFfombqGm+iNLadpQzpMyrrMe5nAKcy81HZpE0RZTRBYuRybtGRi6X+SVqPTkjD2cTM3AmPgU5PK/tvORjApwB7zq3Lck6QdTbnwbtIiGTnvMqt+NSQ0fXs+BzhpwUty8YAKUCxQBogeeUhJlaFwjehcsET4mhlgM4S5da0X2pRa1LDnThkswIpqUal40+C6CAJ00MWlc8deh2yBxzhe/fBvCeiCGoBeBTeYiNPJqbLvjy94949fsfeP3hd/VAU5kDRsYKXr8peZ/UWmrna2jIR211Bqos+IrzT6MgOxz5DDOLciNRnBeO9KR9iI/ZSm0nhLsI4X6kJQuEp5CTFY28vHgUFaeitDybTliAqhoNYX0jnbC5XkHY3NbCsLSNEGoANYhm3R1At1rQPwHQGYbqPFDC0CIaSEEhXTC3EIlJCdiwfjnGjyYoBFC5IMEKMBA6wCNsNvg0gNYxmbSJx4fytQHSm0ZGVQQNUSCGDPeTZg4NYNjJswiPSsbZ5DxkF9ehovE86jquobrlAnJLqpGYkY8ziek4FXOOSkBscjr3ZSMuMQUxCYlISElDUnom4pNTERnL94qMQdSZeCSnZaOmoYUF/QYuEMAL1y3QZAyYmpRVwLqmZT222AGcOa50hedfxnlCdf6qAYt3Ze67IjAqKDV8qn+hQ9rxjMu5w3dBOZ1VMULoNHgdhK2dEsgENg3feYFPiSBebKPaHTpPF7xg4PsEgNr1BDyG4pacPW+csCm5HfscgP3gM+siwifqIYC3DHz3b1IyAe9dPHwhU0+8wKOXz/GMoahMPf/qAyH88AEvuP3wyQPc4vtcvtaOrgt1aGsvR1NTIcPObDpfCuGLQzHdLj+b4WV6GHLSjhLCY9RRpCTsxNmojUrxZ7YgMW4nw9H9SE8JQ1ZGBHJzYlFYQBcszkBZWQ4qqgoYjpagtr6cEFYpJ2xsbURTOyHsIIQMSZUbKhgZgoqUE1pSUGq1UJ8CUDdHSFSnJ26qaCCAdQSwhpFceS1vCtXIpZGkZ2bjyJFDmPrLJIT4D8DwoV9RBJFABQpkLgDa3dHAZ5Ocr3rSDFDd2oYFeTG/lPzQSwMYeSaNAKYgKaME5fXdKGvoQnZZA/O8YsQRtuiEFBw/HYMDYacYop5GOOGKOpuA0zGxdLl4QphA8GJx8nQkjp44iYjIM0hOSkdpWRU6ugUMAkidl6U8mF/NhKxnRHYFzSbrHC3CR+C6GU6epxwAUld47JIFpZG9V/0F5nTK3TzKAs6mbsIngJ2/SPgsScWDXd3c18VzjOQ18lpHDacdQAvCzwOo5dIJ3L7/LwAoA29Fsn2jV+vmXULYRwgtAO9IR+zHfQpAge/Ry2caQHma8PsP1DvIo7uln+gNfsbFyy3o6KpGc6u4Xy5qqtNRUZaoupoV0u1yCVy2DMRNOYi89MNqTGBi7BbEnl6L2Mg1OBu9AQl0w+T4PQxFZSTFSWRnRjMfTGA+mILSkgyUl+egkhDWGAglHG0lhG2NaCSETe2t2g0Jk2pwVxAaR3SVJwCdELar+UMFwKrmFjWRb1l9I0pq61FSWYuS0mo1WieDkV5MXByWL1mA0cOGIIQAhvh9hWFcBtkAHNoPQAk/3eCzHxcnVSAOFCA1gHHnshAVl4aE1HzkldYjgzZ8hqHoyegE5oMEi4525ORpHBWdilTrx8JPIyL6DGLiCd+ZGISdPIVDYceUIqNikJXFBJ0Wf/6SAEf4qO6r1wkFgbpiTT1AeBSEHuQyPcEVwkewNICEjZIe9QLgZR67eMUJ378FoAWfANZ9gbAZ/R8AUMBTw3ZM/1T7sS8FUOCzQs8eAe9TAD68jb4n9/CAIag0wquGeOaCMiHvC/V8xbeQpwdLW+FVXvf5C42q4qWxuRC1dVmoqkxBWclZ7X45x5GdfgiZyfuQybBT4EtP3EXnW4/o8JWIiViFuKh12gXP7kJK4iG64Am6YBTycuJRmJ9MF0ynC2ahojIf1TXFCsC6pirUt9SivrWeIBLCtmY0MS9UbkgX1GGpZ30pgDJ/qABY3tCI0joCWEUAy2uQX1yJrPxi1T1t985t+F4e9OL3DYb5f81w9BsEUY7GeOkRo3rFOCGzA2igU/std5R16UlDcDWAMQl0ubOpzAGTcIrQnTh9FmGnYnDoWDgOHjmOA0cErBNqCsGjJ8Jx+NhJHDsZjpOnInD8xCmEHTuhdOw491NnzkiSXcqQpZsF8xpBuI5uquvKNS719AMKMHdZwBnojLplgKYbgOKAl7j/0mXmdgKaDUCH/gxAl5BTSwDsuqAB7L7Q7JATvi8A0AahJwB1f1NXyBRoSoTQDP5V+jSA1yX/s4ecAqANQg0glwxBeyQEVe7H/E9GQTy9h/vyTHyZBc0CUCbkFQCfv3mDR8+eQB7LdvlaF7rON6gG9/rGfNTU0P3KEwlNDAryTin3y0zZh7Rzu5QypPYzbgvOhK9C5IllhHA5Yk6LC27GudidzAUPMBc8jsz0SORmn1UAFhPAUgJYTgCraopQU1eG2sZK1DVXM1+rJYD1ygklHFVOaIWkKhy16zMACnwOAJkHGgCr5NFmjU10wQaUVteiuIIAllYhmy4oU6WcOnkSs6ZNRrDfIAWN7oitFSAgytIGoB2+TwOo93NbAxgVn4QT4nIML/fsP6K0/9AxHDh8DIfDjiOMUB06EsZ9RwhkGA4dPYaj3H+Uy7Cjx9VTi04QxBPHtZISU1Fb28Q/Th62eBVdl0XXCKAsBa7+wDmgk2kJ1HwgMiraJgIlAMrSAHZR4LtEwLh0cT1zjtqWm0CXkq5gEfBEprJFh50uALo5oB1Erc8D6MgH+wFIXbvwSQBlv8MJPwOh6gXjCUBZN9sET4egGkBn+GkH8BHuP3usQlAN4FvqPZ4RQOkbKs8MvMTv0dElNZNlqGP4WVWVivKyeBQXRdH9Tij3Syd0yfHbkUKlnttOt9uAyJPLEHF8MZdLcCZiJV1wI8PQHUiM308XDENG2mnkZMUR4iQUFaUx9COAFXkMQwuZC5aipqECtXTBupYaKxRtIHxNrjmhXaa2lCC2ELw/BVAm720hgISwQoWhBFDywEoCWFaN7OIKZOQWIj7+HFYtW6p6t/jITGi+A+Cn4NPgBVK6YkaD5Q6gBk4DqKCzH/OxAAw7HYXdhGv3ARn9cBj7DxzBgQNHcejwURw5GkbQCN+Bgzh46BBBJJxcFx3ia8IIogAoMB6jS0aERyInOx8tLTJ1+RUWUOrSFXQSws7LXLcAc3c55XTu0NnURZi6rl4ggIRKKlfofp8C0CmGT4TNAOiE0MDnBFCHnhZUAtj5/4cAdJcFoBLDzy8B8MnrV8wD3+D523fqkW8yQkKejyFNLu2dtQw/S+hMzNMqk1Faygin4DQdLAyZafuRmkhni99KALXiotbgNOGLOL4Ip08soguuYC64QdWIJp7dRwCPIj01gnlgLPPARBQVpqKkJBNlFbmoIICmRrS2sQq1zQxFWwlhm7hgA/NBgVC7oLsEQlEzIfxbANYSwCoCyDA0u6QKGXklSEnNxK7tOzF2zEgM9JJHt3+NIdLYrgbnCoASTpoO2h4go/4UwB379mPTjp3Ytms39nB9774DOHDwMHWI2/uwe490TduL/Qc1ePv2H1DAHaEOHDiE/fsJJ88/Qac8dy6Jd7Fa3jUJzPlLLMwypRwBJIQdly5zaUDzDJx6MKMll/0EqotAibotwAQ8DaAeRW2gc44pc4VP6RKhc8jkfcb5DHzuALpCqM75LIAShpoQ1DQ/fAGAqhZUYGMe+IUAKghvXVG5oM4HqTtXHDmghtAA2KMqYBwAPnuoAJQQ9Mnrl3TBN8r95HmL0vfzeg/TBUYDre3VaGgqRk1tNioqpOYyls4VjpzMI8hI3YuUc9uQdHYzIdyC5LObGHKuRMSxhQinBMSoUysQQwDPntmGc2f3IvncUaSlhiMrMwa5uedQUJCKYgJYWk4AKwlgtcBeThesdLhgPV1QQtEGqZSRfNAKR50SCOl+lID31wGUqQsJIMPQfIahOQxDM/NLkZaRi5OM6qZMmYzB3gMxWKackEl5CaEAF+hH8ETihBKK2iCUihqlPwNww5Yt2LBZpqLYjM1b5QEpO7B7716Govuxm7DtOyRd0w5iF+HcRTj3ynMcGHoeOHgEu3bvU9AeOnwEpyOjkJOXh0Z+MRmrpaeRs6aVsyTTzGnQNGwukFn7dO93gdB2jLApAA1chE2W5x3b3VqErpug2eWEzy4CeJEASjOCQHRBxNCT8HmSANnVTfjOOwFUrikAGwAJnm7aIHy8FtVvlPBJH1PJ/xz9TQmgGo1B2JySbSPpPH4Zl29eIYgUtzWcWgKknoFbJge+AvVQTMJy/ZZUylwigCICSSe80avzP3nO/W3pA/rwtmqCkEqYPnlmvsMBBcDXeEonlPbB3nu3cZXXLOP3Wtoq0dDI3KwmCxVlSSgujGH4eYrh52EdfhK+xNiNCr6k2PWIiWD4eWwBIsIWIfLYMgK4WgEYF7MNCQQwiQ6YSgAzCGB2TgLy81NRVEwAy3KZBxahspohaC0dsJ4O2FiN+ibmgS2Er4UOKBUy0jyhIHTC10S4mtsJXjvB67Dg8wRgewfq2jpcAKxskoqYJlURU1Rdg4LKauSWViC7oATpWXmIiUtQc90G+A+Fl9c38KYLSu2nP8HzlzGCXPqJLPhUOErAAgQ+kSf4RAbAdRs2YD0loyI2b92Crdu3Ydv27di2cxd20gH30gl3E8Zd1B66oEC5h663Zx/X99IxuS2hqTy3vaSsXN2FZKCkQNihppTTU8vJFHN6slVuC2AKMg2akrXPDD/Rx61jch5B86xuqkuLYNnV7SYHgBcFQIJD8Iw8gWfU1S19IAkfl8ohBVbjfgZA5YACoK7kkbZHB3SW7L1yDIgOES4lrl9U2xpOcUw1MoOhtywlTL1uTR517cY1LZnjhm4pzigQ3qAL6mc/CIA3LQBlKoo7uPtYA3j3yQPce/rIAaCEoU9evcCDJw/VvKHSva6jsx7NLeWor2duVsU8rSQRxfkxyMs6iazUg0g7txNJcZsI4AYkx21E4pk1iAlfgtME8PQxut+xFYg+tRYxzAHjGIImxO9DUlIYQ7sIpBPALAKYRwALiwTAPOaBBLDKArCOADbQ/Zrofs0EsJkAthBAUWsznbDVpnY1HWFTWxdhtOCjBD47gDI0qY5yVMQQQpkxraLRAFirAMwjgDlFJcjIyce55HRspTHJqAZvAZAuqJofCN1Qhp9Kal2DFmApcAiX0hjvDp6RAXALodtEB5Qpuzdt2oTNXN/CD9xCELfSDbfv2oUdu2WE/F7sJpC76I77COJBut4BuqMsj504hcTkVMbvdWjlHUh6q7eftyC0pN1PnNCM8dLAuct5nHA59nPdw6hprf7gGbkD2E3wtCz3+6sAihOKA9oBtOBTYee/A6C4pHLK8zxO91RhK0NWnnuZ7n+JN5pLvOHI04muMYS9ptoNZcT/dbqVnudGOSLdUAbkfimAEoJKg/zjVy/x6MVz3Ht0n6HsddXNrq2d+V9TGerqClBVmYHS4nMozItGbuYJZKQcQGrCDgeASVR81CpEn6TzHV9ALUH08ZU4E76OAG7G2didOJdwAMlJx5CadhoZWXF0wMS/B2BLk4ZQqYWiEwqErQSODmfAc4XvTwBkHljM8ltIAPPLLABzZRqVLKZbhzB58kSCNwBDfL5RIajIh27oQ5h8Cd9QFYIyN+Q5gZQM5P0iAHfv2UXH20oA12Pt2jVYt24NNmxYTyg3Ycu2rdhJ+HbvZR5I7TuwH4fpdmHHj6l5NI6dPIHwyEicTUhEQVEpk/V29cw2mSJARivbnVDP7y+OKOO8ZMAlIRPZYFPrbvu1ZHBml0N2+DoJVicLi+izAFrgOfSF8ImU8yn3swC0haB2AD/ngHb4lAiXSOBTg4DlfCXmjlc6qHYtvv9F+RzmYxIuX7ws+zt0B3C6oplp7DIlE0/ph2Jeg0y5bwC8fU8eQeYBQJUDPsWjV88VgA+fy+iHPp3/8Xdpba9h/leK2tp8VFako7QoAQW50cjJOI6M5P1ISdiORHE+wpcYwzwvciWiTjD3OzZfOWD0iVUEcD1io7YgPnYXEhMOIiX5BNLSopCZFY+c3CTkF6QxBM1yBbDGAFjrAqBd9QxJ6xmONrQ2UQKiOGGbckNX6OyyAOQ5zjBUAHQ2yBdVMQwtl9E9pcjMK0RqZg6ioiOwcME01bHaj5AZEL0GMydUEH4NX9P/0wHgQMLobKIwNaWOGlPTDLFn705s3848cMMarFmzglqptH79Wmxhfrhr107sFfjofkePHsHJkydxKvwkwk+HIyomGokpyWoYR0VlHVpauxWA0lvBASEB1PmgwKcHVrrIPvLZwOeuzwFIsDoJlJIbhO6u12WTyvs8QWbpU/sNgJ4rYZwAGggdssBTXeHockayT8C7zBBad+rme0l74/lGfl69HnfXVYO2jir+tpVo76xW213neexCE6+B18lrkM8WIKWC56qEp7fEBT0DePcxAXysc8CHDEGlR4wA+ODZU9y5d0eFufLdW9qYgzWWEIg8VJSnoUQAzIli/ndMASjND5L/CXyJMesRd3o5nW8+8795KgcUB4wJ30AAtyI+bg+Szh0mgKeQnn4GWdnnkJufgoLCdBSXZKOsPN8CsATV1TLQVwNY11hHCOtdVEco65p5jLlhPR3RAaEKR9s8gGfUoR7kaYfQmQdaADIMLayoQn5pOXIKipGRnYeExHisW7sEI0P9CeBABaEA6O39lQJQ1Y5y22+IPLhTnG8gQ1ABUIA0ALq5oXHAXTu3YMf2TdhIANetJXyrl2HVyqV0wtVqopodO7YTwh0Qp9y3bw8OHz6Io8cO40T4MQVgcmoq72L8k2pb0Np2kYXkvGqLMRA6XfCCNaK5y00aws/LCV9/2QAUWW6oYBTQLNnh+xIAP6m/DSCB4/L81W5Klnpd9qlBwLyZiNN1E6q2jho0t5bTfYoIQB7q6nNUL5QaSpb1DTl0gQLe9UvRTCjbuusUjNKHVWpfpcFfptuX5x7evOsWgj4SAPs0gNIbxgLw0YsXuPdEJsm6pfLNjq4mNLVU8rOLUFWVg/KyVJQUxiM/JxJZaWFIS2Q+d3Yrzon7xa7HuTPrcObUUgVf+FF3AJn/xe1DslTApEQgIyOW4WeSCj8LijJQXJpDAAt4E7cBWEsA62ucENpU18T9zTUKwnoLwvqWZgVhQ1sLRQjt+lsAMgyVkT80l+SUFOzasQUTxo9SAEq4KXmg5H/SLOHjM4DhqDwrnhBy3d+H8IkI458CuGfXFuzcsQk7tm3Elk1rsWbVUqxcvghr6YKbJQzdIuIxtdyEbdt4/s6tBHI7Dh7aj/CICN7N8lgoGH4SwBYCKLMTq/n6u6TTrM4HRTKQ0j6sxA6gK5Suo6HtAHZc6HSRzCPigO9CO/c5JdtddhkA1TYBEvCUCJZNnQRNcj4t12NfAqCpBXUCSNCY1wlw3QIggZNmE6m5lc4CF6RiiNfT0dmgKj3q6vNQWZ1BR0hmwUxAWWkcSkpiqRiUlsairCwO5dxfXpmKmvps5j7FvNlVo1Oe104Ipe1RakvlCb/yDMCePg3gnQe96CWAdwhgL0PQ+88Zfr58oXI/CT/7HskkWTdUON3ewZyruZwQFKCyMgtlJckoKohDfjb/79SjSDtHR4vbgnOW+yVErWb4uYjwzaHm4nSYDkFjwzciLnoHzp0VAAluagQyM+OQIwAy/CwszkAJASyvIIBVxaioLkVVTTmq6yr53apRwzywtrHWRTWNNahpqkYtQaxrFjekKzYLhE0MS5upFkutCsBGwifSAEpNqGuPGNUlTTVFMA8kgEXMAwvKGIYyrZIG+dS0DBw5zDzw5+8ho95V/0/C5+9PkPwGwJfhpo8XQZQKGnFCbzoh5c91O4CeQ9DdW0k3Ady+EZs3rqYDLsXqVUuwfu1qbJZKmU0b6Y7rsXH9emxYtw7rRWtWYSPdchPD1P379zOez+Gf1YHm9vNoatcT4qi2GEqGiwiEWk4A1eBKAc1yOVcAbfBZALqD55QGz6jjPAuypc7zzv39RPA6BbZPSUHotk/0OQClKcLWDugY7sT17msMi6luAqm610kzDMGTdsguhput7VW8iUlhTydwiSguikNRYRQLfTgK80+iIO+EJVk/qTpCF+VHo7T4LKqrUtDYlKf6bHZdaFafL80IN3qkXdC44G3cfnAXtx/14bYDQOkLKpUvL/DwmTyH8S6kcV8a4Ns6pAGe+Vgdw09ek1TAyOflZ51CduphArgbSbFbkHiGANL9zkauwOnj83DqyCwFoeSAZwhgTMQnAGT+ZwewjACWC4A1paisq0BVfSWqG6ooQijAualaLQkkw1EtgVByQ4LI3NCAKJU0qqlCckNKZkirJ3wyP4yepIl5IAGsqG9CWS0hrK5HcSVdUEbJF1eoGR3SMrMRERGOObOmYZg8rFNqOAmRTFXo5yduKCEpw1BpomAu6Evw1Dr3CXi6ndB6jVMawB3bN2DblnXYtGEVXW8pHXAJQ9Fl3GYOSPi2SPPExg1KmzZswEYBcDVzxFXLsG7VChw6eIBxfBGarWrgBn5BaX9xNIhaEGoQ+zugAPap0NQpbhM2T/ocgA4I+0mOSXtli0e5Q+dyzB1AqU2VHIwQCogGRieEdMWrhO8qr1OW0p6pml2Yw8q1d5vJjSQMSyZ40kcyGgW5Ecy3TtBxjlKHkZd1GLmZhyhZio4gL/MYCrIFxgg6YjxD1jyGjrV01DY1SZRM2mQA7FEAEr5H9ywAHxJAOp8AyOWDp49why55reciv0+rCoMbrB4wFRXM/4rj+TmRvI4TyEo5hNSEXUiK2YzEaAIYvZb5H8PPY3Nw8sgMQjibDsgQ9M8AzE9zhqAWgOUEsIIAVhLAqgYLwkaB0C4nfNr9nNKVMxaIVlgqHblV5QzBcwdQZsyuJoCVBLBcAagH6BaW11hTqpQQwBzExsZg2ZL5CJXJehlCBlICkp+Eo8wJpRLGV1XGaEkN6RBvcTs7gC7SAG7ZtIYOt1LBt3rVYuV+G9Yz/Ny0jtAJmGvpfgLjemxlKCrb69eswFrmiWtWLcfJEycYClXxC3YQvi71BcXuBULTHmNAlPFadgANhDo0dQNQth2S8zo8qkOA+gyAMtNWf5np8FzhMvorACoIxQXtcoSkWuevMOy9wuvjftV2Ke7Hm0dnVzNzPYZaLOSlZYkoLJROzjJ1w0nkZYcp0HIyDiAnfR+yZaKjtD0M/5zKTt2HnLT9yM44iLy84yzE8QxHZTbqelzmZ0qvGWmQv3mXYagF4J1H9wngPRcAH3J5/7FMvtSDKzd4fXRR0wOmulbCw1R1YyhQzwE8jszkg0g5u4POtwnnopn/RUv732KcOjoLJw5PVwBGhC20ckABcPunAbQqYUqlEqaq6IsBdMKna0RdIaRkfzNDUmmyYF7YyHzvbwOYlYtz585hw9pVGDsiwDkuUABUTRJSM6qbJgQ+cUNvr68I4Vd0QxHzP77GMXqCcoyGWL92uQO+lSsWYtXKxQRyFbZuXkfoNIDr160ilKvV9oZ1DFOtPHEdLygmLoZxutx15MvJJKiy1ImvtMM4IKQMgK1Wz3XntgWjC3R2OQFs62Z4ZJMC0NLn4Wvl+9jlClY/Mf9Tsu0T+D4NIN3PyOaGRl0M67qkYugS80C6n8wQ3drGO3ltLvO6cygsiEZe7in11KEcgpedvl9BlpmyExnJO5CetK2fMqjMZC5TtiMjYw9y80+gqjaZLliBS5fbdBgq/UOZB97sk/lAnQDepeMpAJ8TwGfPVPtfD8+7dI25NkPilrYq1DUWobJGmgiY/xXq/C8n/Rg/ez/zP0JFAMUBEwhg9KlFBG+mAvDk4VmIOLoQUdIOeGqDAlAqYZKkG1qKAKgrYXLzU5FPAHUzRD7KKglgbRlhYAiqws8qDRxzPcn5jGqbam3AuQMoYIpkn84LG1QoKlMTimRQrgVgsx1A5oG1DEPVCPl6PU9MaSWyCpgHZucjJSUVu7ZvxXfjQgngNyoM9af8bPA5AdTwSS2pF0GU5RDu95VzpBmDeaSvrzUecO2aZcz7llgALlIh6Cbmgtu3bVC1owLi+rV0vDXLCeEqwrhCueRKgrp9x1akZaTzSzarxLZOapjcAbRBqGpHZciI6jjrHEJi5GkCnj8DsP0zkCmnsx9T096JWnhc1KzkDppsm2OOc2wA2uUCoAfwtHSXNV37yjxQnLuTBaehGGUs3IUFUYTvhOpfmZV+AJl0OgVd4lZqM9ISNiElfgNdZ71eWkoVJVDnNiJVQKRbFpVEE55iOmA75PHQapZsAfBuD24ZAKUr2rPHeMDc7wEBfPD0KfM/mZ1cxm/Kb9+gnFkqYCqqJEdL4jXGMvwMpxNLBcw+JMZu0wCe2agAjDq5kOGnZwBjo7YRwL0KwNSUcKsWNBG5eXYA82wAivu5AigVLk7ZAfQkG4B0wYYWJ4AKPktOAFtQ2cA8sE4AbFQASh4o0xXKtCqZOYVIS8vA4QP7MPn78QRwAAGkk1HS7OCEzy0MpfPp/qPMCfkaHx73kXxRKm0MgOJ2EnIaF1xHR9y6ea2jYmbD+hXKFVXFzDqBcAXWcbmWIEoPgYLiQt5NWlDLL1dLe5fqXQeAdgipZvvwEQ8A2iUQOtUfPCMNoIbNDp8rhFwX6OxyB8wm92Pq+KcAFDkg9Cw5pipbGCJ38Zo7+fktrdWors5RlS15DDlzso4gk66XkboL6YQpLXETASNwZ9ciOW4NEmNWU6tY8LkUcTspZg2SYqm4tUgSSJN3I4d5Y0NjngLw+k2dA/YwB/wkgM9e4P6TJ8z/7qq2w26pgOmsVzWg1XUMCysJYEkSCvJjkJt1StWApibs5ecTwOiN1AbER65WvV9OHJ7xPwtgM/M+pf65n6v+uwEsQnp6Fk6EhWHG5B8xTCbhJUj+Ap8bgKoyRsJOcUJuC3w+PEegU+BxXcnHAnDzhuXYtnkN8701yuG2bFmHnbsI3w6peFmJFcvmYfGimVi+bC7WEVIBcMO6larhPuL0KZRVVaCmuVn1KqiRL0W5A2jURPiaraEjrf2g02DqY+7HZZshG9VGtSvwjGS7P3haApol5lttNsm2AziZmdlFzmNGKh90g8/I3jSheshY607pc6TmVV1HRz0hKUE53U9yPg3fPqSnyHyaW5WjpZwVuFbSYVawkC9HQtQyFvSlLkoQRS3n8VU4F0MI47fwPQ6ipjoDV+hk6vHUkv8xt7vBEFQAvK0AvG8B+JwO+Bz3Hj/Grb47quO3XKvpAVPN8Li8Ig3Fxed4nWeYj55kSHyE7ruHn7eVzkcAo9bj7OmVOB02DycOEUDq1BFpihAAV1gA2kPQcCsEJYDSDmhyQAtAqQWtYg5YbdWCOgEU1zPhpUAmgHmWzv80fLoippVyhqAqDG1xAigDczWAjY4QVANYTQDLkZlbzEgvG5ER4Zg3YyqGDR2ku5oRKNX4TvhULmhzPy0CKfCJA3LpO2Qgw1Hdg8bLy8oBN62Zj+2bVmLH1g3YSm3fuRHbdq3Hpi0rGY4uwJJFv2HB/ClYsng6txepCpgNa1YT2s2IPRvLO1Y1KpuaVIOmtKuIE0r7iz0MdQVQyz0EbekUMLU0bAZESvZ1smBQbVyX2ZMdcgOwje5iZA8zRTIFupoGnZKGZoc63URIpIJEJOtyjukLaiplPgWkgc51v7yGn0+1dDG8a5dG5hw1sjwvS8bVEb7knUhlyCmhZXKcOJxAtwTxEYtxNnwR4sIXIvbUApvmISZ8jlo/e4ogRixlPraSrrlNTZp07cZ5NQWh9IK5ee82AbyDHgJ4S+WADwngE9x/8UyNiu97/IBh6i3VZa7zvIyAqEJ9YzGqa7JRXp5Cl45Hfq70gDnB0PiwBvAMAYzSAMaFL8fpo7Nx4uB0AjiTAM4lgDIecDmiVVe0HQSQeaMDQN0RW/WEUbWgFoAVhQx5S1BVXUb3JYQOAKXG0xW62iZXidtpaei0WpQcANIkGgheQ2uHBlAqYSjVGN/YRAAbUFYro+MFQF0RIxNOq6FJmbk4c+YMFs2bhWF+g1QIqruaqQoVLUInEA6lA2rJPnFJwkkIpXnCm/DJM+O9BlnNEJtWTscWgXDjCmzdtBobNzDE3LAUa9cuxIqls7Bk4VQsWkAAF03DmpULVPvf1g0bcGj/AaSlp6Oivs4CsEU9ibSWX7JOAJQv/TkALQi1ZF3ga1UybueQANjB/ZQA6ArhpwFUTucGnwuA7uBZMvA5ILT2SU8YaRv8nCPaAXTklFQ74WvtbkJzF8O7dt7da7OYV0XSVQ6xUO+i621F8llp1F5NRxO3E+jmI/bkPMSemIuY43Nw5tgcRB+brRR1bCYd5jdEH5+N2GPzEcdz4iMWMCxdRwCT0XPnCvoe9aL34V0CeAc37vWih3lez0MB8BEBfKoAvK/a/yT/u6naLKVZRPK/+sYiApilXLq48KzqAZOdfhzpSYd4nbsJ4BYFYELUOsScXIIIyf8O/EYIZzIEnYdTLgDu9ABgPAFkBFDEELTECkHLCWBlMaqqCGCtO4B2yPpLNcIr0fEUaDa5AdhIAOs9AVjfQEOxA1hLAKsJYBlSs/IQd/Ysli+ej5AALzVNob2B3Uw54YTPApDQmXlCZXuI1I4OpgyAG5f+jA1Lf8X65TOwdvlsrFwyCysWz8LKpbOxfNEMLFnwKxYvmKxAXLN8PuFbg91btyHi5CnkFeQrACsIoHTnqaaV1xDEWt51FISWCxo1ysBJIwlFDYgKxi8D0A6hBvFzADqhs+t/EkAjO3yiNr6mlZ/ZJPlVWyUqqzORlxOBzNT9zPe2IZnOd47wSWgZR5BiTxK44zMRHTYD0UdnIOrIdEQe/g2nD01Tijg8lYX+V0Ryf9ThmTgT9hvOnJiJ+DOrUF+Xjr6HPXj47D7uMdw0AN5SAEo7oDigBeDTx7hDZ7x26zqkJ08HHbqptQJ1DTI4NgtlpUmqB0xe9mndBS3pAJLOEqgzmxmCSv63BtEnFiJcwk8CePzADAI498sAzEt25IAlpblWd7QvA9AJnJbqhqak8z3V7PCXAGxmGNroCEOLK+v7AZhwLgFrVy7BqGFDNIBWt7LPAkj4HOK2r7clE4KuX/Ij1i76EasW/Ijlc3/Cktk/Y/EsAjdnKpbMo/vN/QULZv+EhXN+wbKFM7FpzUrs3rIVURGn+cMVo7yuFuUNDWpIRxWT2f8TANrVxvM9w6cBbO1sVPorAIrcIVQyAAp8oj+Bzpwnyza+roXX1MxraWxn2M7wLi/nNB1lLx1FOjQTPuZ5ceELEHNiFl3uN0QdnUrofsXpg1MQcWAywg/8gvD9op9xav9POEmF75djvyLiEPcRyIS4jejsLMeT5/fx5OVjOtxD9BC+m/fvqvDTOOBdOt89hp/3njzCbR672nMN3Zc6+HvqCpiaOoEhA6Uy3XxBLHKz5GZxlE6ta0Djmf/FR0sPmJWIpAOfPEj49k9TAJ44NIcAyoj45YiyQtD4WAtA1Q6oB+OKA+YXSm+YTAeA5RXFakREVW25bgf0AKArcO7SIacCUMAjdE4gRSyLlAGw2g5gvQDIMNRywIIyAVCenFSOtOx8JCYlMQJcgTEhfm4OqKUm47WgtAMoS3f5+lgALpk1Ccvnfa+0bM73WDhjEuZOmYCZv0zA7KnfYe7076nvMG/6D0xAfyGYM7F+xQpEnopg7F7qAqB8iRq64N8CUFXOaAD7QSjbHuATCYD9wTNyBVDA+1IAjfpDSEe0AfZnUnByKTcI+S4tfI/mjjrUNhSgIC+aBXoPw8a1DOWW4WzEQsLHEDNsGp1tMp3uJ8IlkP2IU3u/x4k93+HE7kk4Lto1kcuJOLnnB5zaQxj3/ciC/xtyMo/h1q2LeP76KZ5R9589IIDM/+4z/7OFoL1Pn6g8sO/JQ9y6dxdXbl5l6NyONl5bQ5M4kIxOSGeemqhqQHMyTyEjlflfwm4kxGxRUw/GR0kPGOZ/YXPpfoSPAB4jgMcJ4MkjCxFxXEbEy3jALwFQOiNYIyIqpT+obg/ULqhzQAPh5wGkLOjcAdQQ2gFsdwGwggDaQ1AHgAXlSM8pQHJKMrYwAhw7wl8BKDmgmorCDUTliDYInXLucwD44/gQTP4uBL/9PAKzfx2FWVNGY9oPofhlwgj8MnEkpv44GjMmj8ecqZN4/Hv89tP3WDBzFsJPnEJpeRnK6mpQ1lDvALCaoWhtM2WD0KihzUwjoCUQOiXbMuuVlh3GFjfo7Pp/B0AWbqls6pLvJO1sZXSXBIafe5lPrcbZ04TvJHM7wnf68C+IOEiw9k0iYBMJ3QQc2zUeYTvGIWz7OBzdPhZHto1Ry2M7eGzHdwjb/QPOnFqGFoaOzwjXyzcv8fztM0cIKhUwPQ9FdgAfq1ERPXfvQKb671RjAGtVDWhVjeRk6aoGND+PwGSeREbKQSQn7CKAmwngOgK4BrEyBcWR2Z8G0BGCHkDyuTCkp57+fxPA7AKkpKZi2+Z1GD8ykABKJYw7eEaeAVSVNNa6A8AJo4ZjbIgvxo3wxsTRQ/DDOD/KH5NG+2PiKH98Py4IP08YjinfjcKv34/D5InjsWDGLP6wkSirqERZbQ3K6+tV/FzdQAcUF7QANBAqEOXHUH3yGKMTPpEdRiWCJ9IQavCMXMAjdHZ5hq+Fx2wAWhAatbuB9jnZAVTNEm6Q2WUPSR2Sbm/dHYRQ2jSZu3bLTaAWdXU5yEoPYyi3CjGn5iDqGPO6wz/h1IHvcXLvJJwQl9sxEWHbxivgDm8dhUNbR+LgllAcog5TRzZz/xZCun+Gei7D/b6bePP2A169f40X756rwbfigLcI300LwDuPH6PvKcNPAtjL7Rt3eiDP0ZDvZsYAVlXnoKxMuqBJDWg0sjNOID2ZEMVL/rdJuZ+MgIg9tRThh2cx9LQA5HWcOCQ54GKGoCtYTjYgNprQniW8iceQJqPhVTOEHg8oOWAhc8BihqClVghaISEoAZTmiBoCqEZBCIBSA6r6eBoAJdx0hU/VfkpZI2x6KWWO8Fl9QVV3NGmGoARAeWy1mSVbQlAFoPW8CNUdzeaAKalp2LFlA74dFaQAVD1hKE/waekQ1K5+AC6dNxPzp/9CpxuH78YG4duRQwnjEIwZ7s1Y1xvjQ31JvB/3yX5/CLBL5s5FfEwCKioIX00dL7qeP1Yjauub+INRdgAp0yxRTwAb2p0AuohgNdIJmyxHlJC0laGqqIXHW8QV3Z3xcwB2agDl4Y8iA6KBsV3U4VkGPPdtpb8DIJ2lU3q/KEmXOdnHG0FnNe/6SUg8uxWRJ+gah3/GiYOEbu+3OLbzW4RtnYijmyfgMCE7uGkE9m8Kxr5NgdhL7dsYjP0bhmP/+tE4uvNXNTX87Z42vPvwBm8/fsRrLhWAjwngfVMBI80QD9D7mPkfAZQKmF46o4ygl1Ec7dJE0lqJugYZAygVMMkoliFIqgb0GNIT9yM5bgcSoglg5DokRK5myLwEpw7NJHxTnQAelFrQpYg8vhrR4ZsRe4Zh69lDSEo6jtS0KD0dRa5uB8wvIoAlBLCMAFYUoKyyGOUWgDUCoJqcSQNYI80PBLCOAOr2PalwsUMozQ4aQClv5uYvQ5IkBVLdJC34jARAqTysonno7mimLdDZHzS7sMwCMBXbt6y3ACRsFoBO4NzlBqAFnwuAYYf2Y+/OrUwul2P5krmYN/tXTJsyCT8w/Bw/KhBjRvhhdMhQhAb7YHjAYLVcOn8ew4lU3q0IYLUrgLV/AmC9DJgkUO4S+Bo7+wPYxtcJgB5DUwWghs1drZ3NdMvGvwWgu/5bAJReMOoZ6NIlrQ0ybk+ettTeVc0wL5YusRZhh6biKJ3v6M5xOLKVYeamsTi0MRQHNgZh34ah2L3BBzvXe2PH+iHYuS4Qu9Zp+PLSDuJOTxM+fHyKD//8oB6u+eZ3AsgQ9O4jup4NwNsE8K4B8ImMgOhVM6xJj532jno0tVSgrr4QVZWZKCtJQlF+LPKzTyM7jeGjDMKN3a6bHwhg/GkCdnwRTkrYuf9XBeDxAzPpgPMJ4DICuAbREVsI4B4kxB8mgCeQmh5NAM9aw5EsAEuzUEQAS9wBrC23AJS+oBrAGgJY+ycAmtTHEX3ZALTDJ9KN8XYATX9QJ4DyJDAJQWVg7naGoH8bQAeEqpO2BnDd+g1Ys3YtNm/ZhJ27d2Drtk1Yv2G1GhW/dNE8AjkNUyd/h+8mhGIMQ1LR6hXLGMvzDkkAS6vrGIYyBKV913zWATV8dRImeIDw7wLYIrB1CGzuEvf79wF0gY+S/NHeuP9lAIoEPA2f9JSRZxBeutYJed66jF6oqEhmId3G/GkGDm2fhAObxuHAhlHYtz4Ye9b5YefaIdi+1gdb1/hi21oCufV7xISvQ23FOTy6343f/3iCj/98jXf/fI+3hPDdP97i2Zunqh3w1gPKDcC+J9Tjh7jVd1tNdyjTMkr+pwbh1hWgskImYUpEoZoFzQzC3YvE2K0MPzcQwrUEcCVz1vkMf3/DsX2/0v0EwFlOAE+sxRkCGBfDPDfhCAvwKaRlRCMzOx45eclqPGB+UYZHACulMb5GamMrWaZk+NH/lwCWIi0rH0nJydi2yeSAfwdADw44buL3+GnKVMxbtBjLVq3CyrVrsHbjeqzbsB67d+7EkcMHsX/fTmzYsBILF07H7Nm/YNeu7cjhHaG0skY92qmUAEr1bRUBrCaA1U0aQgUiJRDW8cfR+vcAdIVQwlLmLQo2T/ofANBAaIH4OehUFzWHdAO9mcxJhinJyHXp/nXj1lXIc/g6O0tQUhiBpJgNiGAedXj7L9i7YQLdbix2rBuDvVu+YwGfjeSYLagujUfP9Ra8f/8I//rPN/j9X2/w/p9vCeA7BeG7f8gs109w+wHdT5ogVCWMbgM0AN59+AA9vbfUpFDSy0dGZ0gNaE1tPirK9SDcQumClhmOjBSpAd1FALcwBJUR8GtwNmIZTh+dQwAZeu6bQjEMJYAnDy1AeNgyRJ1ch5jTW3E2Zh8Szx1lCBeO9IwzHgEsLneGoDIqvlJGxbsAWEdQbACqPp4GPDuAUsYInQWfyB6CCnT1Br4WgU/3Bf0sgIUEMJsAJiVhy8Y1GBca4BwN8RcANPC5ABgUMgqhY7/FhB9+xHe//Iyffp2Mn6f+ip+n/IJZs2fRHVdj7/49OHEyjDqKg4f3IDIqEvn5LCyVDJ9kTv1auiABFBesaqAaGxWECkTKWSsqdyfPADZYOaDIANjGH63NygHtANr1fwJARwWMJXcHVLARLNXf0ya1T0nWWwieSJ6y26F6ncjcLdd65KEqN3C37yYePLyBvrvduHa5Ch3N2agtj0dZXhRKck6jrCAa9VXJuNBRjod3r+D3988J3gf8878+4h//8QG/E7qPlj4IgH/IU44eE8A7CkDTDHFHACR89yhdAXNTTQolNbUKwMZSFvw8lJelo6ToHApyzyA74xTSkw8hOX4HAdxEAJn/Rcl0E4sRcZj5n7ifBeAJAfDwAkSELUf0qXWIjdyGs7EMXRPDmP9F9AewWADMJoB5BLBQDcqtoPupaSncAKxmGFpt8kCpDTV9PR0gOgE0EhAdALbqztgyJtDpfv0BlDGBGsBqAlhBAMusdsBEbFq3UrUDypSDngB0NDV8KYD+QcMRNHwEhoeORMgoUSiGjxzBZQhCR4dgzPgxmDJtCpYsX4aNmzdjx66diIo+g3zeFYoqqlEkANbVo5QASjWu1IZ+CsBaFR40UYSw3TOEslRNFATvUw5o1/8JAM2ETLoXjGvI6QKgm9QoCCVZb2HOJ7ImTlKT7Mq08tdwp/c67t27iYeP7uDZs3t4+fIBXr2mXt3Hqxf38PpFH969vY+Pvz/FP/75Bv/61x/4J/W7gPev9wq+Pxh2/vGPD/gHJct3zAEfv2CORweUqSicAD5SAPY9IZzcp3rAXJYeMPy9WmusGtBclJWmobgwAfk50chKP2n1gNmOczEbVfODTEFx5uRCnDoo4edkBaDkgP0B3K7aAGU+0LR0qQF19gOVGtCCkkyGnzkMP/MZUf3fA6BuhqhGrpqWohSpDEHPJSZi/ZrlGBnsC39CZgfv3wCQCeWwYARRgcOCCGMwgkOCMSw0GMNHDUMIIRw5djTGjh+PCZO+w7TpM3H4yDENYHmVmsRGASj96AyA0iTRaEJRAZDij1TLH6nWAOixMkb2Ma7nsSZKHlPcIkvu8wSf1p8BqKXhk2YJrTYRzzFSoaUHqY7ZFnx2AN17wjjBM7megNehpIYlWY+9vnClnfB1q6n/rov73b6O3t5ruC8APuzFk6cP8OzFYzx/+RQvXz/D6zfP8fbdc7z/8ALv/3iFD8ztPvyDLkfIPjDc/EgJgL9z3x/UP/7gOvXm4xs8fE4AmQPKQNxbLg4o7X/SAH9HTX8vN4l2NSGUjAGUmclyUFqaiqKCeORlRyEz7ThSE/cjKW4bEs7IBLzSbrkcUceZ/x2YhrC9BHDvr3TC6dxmSHpYng2xAlFqJMROxMfRPZMIsdSAZsYSQGmCkAoYul8/AEsUgCoEra0ggFXOEFTyQNMc4RFAlqtPAKhzwk8DqEdDNMPMC1NUWYt8GY5UXK5HxWfmISHhHNasWILQoCFqwiXpYC2drx0ACpQuYLoCaIfQAWBAcADhC0Tw8CCnCGBw6DAMGzUcI8aEYvS4MRhHAL/9diKmTJmGg4fCCGAZw4ZqWnWterCFPGFGJjcVF6xiHigT3WgAdcxuws9PwaefhNrMpZasi5pt6570eQCd0uA128Rt2U+1cds0X5ixgqq28zNyB1CLAKraTi2ZDlE9h0JN1iTTVEjo2YUr18/j2k3mfrevqOe49969QQfsUQA+fnKPEN7H0+cPCeIjgvhEg/juBd5+fKWc7d3vbwnjO0JoA9CCUPSRAL56/0b385S878E9BaAsexWAj9D76D5u9vXg8k2ZeVxqjmvR1CJV/9IFLQulJSkoLIhDbjZdK/UYUqQLWtxWC0A64GkCRgDF9cL2MPzcO5UuOIM54DwCuASnjq3G6fBNOBO1mw54FMmJ4UhLPUMAz0JPSajngykokQoYAsgQtMwFwApU1Vahuq4aNfUEsKEWtQ11qCWItQRRNco3iRMKhFa7IEF0B9BA6KyU8Qygflw13Y8AlhDAQgKYZz2qTABMz8hF/Nl4rFyyECEBPgRwACEaCF8ZjmTA6weguKHT9TSEsq6mqbByQAJnZOAbNmIY3W84Qghf6NhRBHAsARxHACdg6tTpOHSYDlhUxrtWNUoFQKmIsbtgPQGUyhiGojX8kQyEdvfTENqkHrghEhA1jF+iLwfQDp+WAk9Jw+eA0AaaPd8z8gyghs/MQ2rgU49DU1MVdunQk/DJU47kaUbyQM3bd6/jLt3v3v1bDEEFwD6lJ081iE8ERIHwjUD4Em8/vCKIr/GeIH5gnveBIH4U6AQ+C0RxyBfvXuOeA0DtgBpAaQd8wPW7uM7Q9+L1bl47f5/2ashjyKprZRa0TGsQbixyspi3pYYh+dxenCOA8dHrGX6u1pPwhs2l603VAO6ZRgiZDx6kKx5ZilPH1xDAzYiJ2ouEOAKceBrpaTEEMAHZucnIL5AG+EyrBlQ7oBqQ+ykArTlClQRCNwCN6gjhvwtgsQPAKgJYrh5VJk9Kio2JxeL5cxDoO1g6U8PHW8b6CYCES8kNvi8BUKALpAMGihNyXcEXOpwAhmDE2FAVfgqAY8eNw/jx32Lqr79BhaAEUDtgDe8Ytfo524RQKmOkR7mqkGlsoAs2EECR0wkNgPWEzsgJ4F/T3wXQpd3QBp8C0K2ixV2fBFCB18mQTuu8wHdZ4JMp57sZehK+GxfVY8VksOwtwnen7yb67vfg/oPbePDwDh49uWvBZ+mZAPgYL14/xau3L/D6/Uu8EQg/aAjf0w01hOKEzP/+xdCU4enzt68cAKrw0wD46AHuUNI2ePXWVZxXU1A0MtzXYwCr1CBc3QVNDcLNOoX0lCNIVn1AdRe0OAIYG667oKnmB4afdgBPHl2K8BNrESltgNH7cO4sAUyik6bHIjMrATl5kv9J+CnwSQWMqQH9mwBSEpIq/TcBWFBRg1yZE4blPD2vGKkEMCoqGnNnTSdoMg+oDKqV50OIE4pkvB9DSwPelwKo3E8AtMLQ4QQwRAAcSQccPcLFAQXAXxmCGgCLeIeQp4pqAOucANIBlQuqyhir/YY/jqpCdnNBIwNgY5vMYqXlDpsnfQmAKtR0A/DTEHK/AOjW3meXO4A695MmBg2gDjuN8wl8F/SDVm5c0FMFWqHn7b4bdL8e3HtwS8H34JE7gMYBDYDPVSgqEAqA75jnGSfUAIoDfsB7OuCzty8JoOSA9x0ACozifjIthfQPvXKL+R/DYjMHjIwBrKrJRlkF87+is8jPi0J25gmkpRxCUvwuxJ/ZRPjWUNJ1jmHmoZnM/6Y4HPD4vpk4oQBcpgCMOr0VsWcIYDxzyORIBaBMSS8AFhBAGQdYrNxPwk+ZlrCI8OkmCHcAzSzZnwPwkw7ogM8CUA3IJXzNrf0ALCGARRaAOaUMP6UJIrcIyRk5OBUegZkzpsJPppbw1vO9aAgtETJ5WMsQka9MS+EKoFO2hngBzxGCMvxUAI4MUQAqFxw9EqPGMge0HFADeBx5RaUoLKskgHRBO4C2EFQD6HRA04ajAXSFUAC0w2eXJ/CM3AFsbufd3FILpfO8/vB9TlJB81cB1LWdJuezOx/huybw6QdsSt4nz3CX0PMOQ8+74n6ET8LPR4/vKgAfP3UPQd0AVKGocUADoIZP9I6O+PT1C/RJTxdC13PvriuAhPJm321c7pGHprahtaveMQZQzYJWnozCwljk5Z5GVsYxwnMAiWd34Gz0BsSeJoCn5SlIi9UI+KO7J1O/IGz31P4ARm5FXMx+JCYIxFHIzIhTAOYKgMz/ilTzQw7dz+R/zjZAAbCyptIBoQBYR/hE/XJAG4BSKWM6geimLyeAerC4vQFew6cm5iWApQJgTQOKquo0gCUVyCCAqbmFSErPxtFjx5iC/Qy/oYMI2zcYTOgGEcDBSvoZEfIAT2+C5+MBQF9v7jPysgAMGk7nC7EqXmwADiOAwQLhSLrgqJEYM0YgHK8qYQ7RAXMLSxSAzhD0rwGoROiMGjyAZ+QJPKP/mwB0zfkMfPJEXP1cP3l+nzxCWoeeN9BL9+uj+7kAaEnlgc++HEAdfn5US6kBffzyma7pJHguANL9pFH+em8PLvKm0HFROjTUobGlnO5SwEKfgZKyRBQUnEFuTjihOcrwUcLIbQrAuEgZgrQKkccXMvzkzXjXLzhC2QGUXjARJ9chWrUBHkBSwkmGsdHIUhUw1iPJmP/JhLxfCqBMUy/uJ8+JqJOa0L8LIJ1PNcDT/Qx8UlYlalPhZ408IakO+UyvDIApOYU4l56lHsv340+TMNRvsJpgydt3ELyGUN7y9FxCKHO9EC5vOpxAKE745wAKfCOCEUT4RMEEcJjUgKowlE4YOgIjRtIFRzMXHDMWv0yeompBcws0gEUMQeWBFtIgLz1iypj/qRBUASiSPJAgCoCeILSkHfDT8gSfSGpJW9oFPr1stkkByKUSjzsrXQQ07iNkpllCg2fUyDC0UeWCAptT0gzx5wDqZ0MQQDqfeaimPEDzOkO+njvifjcIYA96798igLcVgA8e9moRxIfKCfvw2ALw6QtXAN/YQlCpFZUa0Y8ETyQVMC/fvcIDedItcz0FoNUT5jYBlPBTtq/JM+CvybT/cgOrQWNzGQt5Piqq0lFSwvwvPxq52aeQmcb879weJMTK89/XWwDKJEzzcZS536GdP2kA90h74GzmgAvpgCtw+uQGnJFxgNIEcY55ZKoGUJ4JkZ8vjyTTAJZI/leZT/gKCR8BrBEAdTNEZS0BrCOAhE8kzRHSMVuejmQH0OR/BkAdarpKAylLC8CmFgeAUlYdADL8VE0QBkCW89TsAiSmZqg28AkTx2Ko/yD4+tEFxQmHDqbbDaYbDqAbfm3pKwwmhPqxZarJQUJOB3xD7QAG0AEDGIYqcT1QgCSAIXS+EXS+ESNDFYAjR4/CqDGj8ePPv2D/gcMMI0pQUFKJ/IpqFFTVEkICSPsWAOVJM3p8oKUmgihTVlgQugMo8/hrAHUboKssCAmakpsjNvNYi4jrItnWIoBUmxEhbCOE7Uqybm9wp9vxeDtfL8cNgKbni2oLZH7Y2UXguLQDKL1fdPcyZ61nfwAJX49udO+5c50A3iSAt+iAAuAd3CN4Rvcf3cXDJ/eo+3j09IEDwOevdE2ohlAD+JYAvv34liHne+Z9kvvp/O+55H/PHuvKFumCZknaAQVCGZ6kKmCudPK7MFKQChj7LNjFCWqwcG7WSTUIVypg4mO2EECpgFnDMHSFegDLEeZ+h3b9iMMMQY/snYGw/XNx7OAiAriKAG5CjDRBxB1BkjRBpJ1BpgIwUT+WupAAlpjmB5P/CYAlCsIKQlhRSxesI4T1VUpmigrH8CRCWEsIRQKjckIPADodkdsCoISf4oB2CAmgjISQJgg1Ka/VBpiRX4z0zDwknUvGpk3raULDNYCUDyH0FgApccLBPgMxiGHpQEIoGkzwxAnFEX0omareI4D+wwKUZD2Ibijhp8r9CFzoqFEqBA21APz+xx+xe89+/pDF6uEVUlWbLy5I25YGTJlVSsJQBaHcWRSAtHkF4CfaBRWAnuAz+hIAW5ScAMp+J4CtbYRKIBTQuN3R2oiu1iaHOpUIG4+10zkFUN3/k/s6CFtHG7o621wANPDphvYOwvc5AK9aAN5QAMo08HcI4N37t3GXEPY9IICE78HjPg8APrLCUA2g1Ia+eS/NEQTw93cKQCPZfvL6Oe4+faimILxJ8EROALlO+K/QkVUDPPO/ZpX/WRUwZSmEQ8+CliNPwk0+hKSzuxh+bkasuJ8MQYpYBpn7U8A7bAPwKAEMO7iYAK4mgDw/ms559iiSktwAzBMAMywApflBwk87gBaEtXRBM029maq+0XWArtGfAagHCHDdgk/lfwpACUGlEd45J6j0Ac0vlTlBpQmiCOkZObyRnMXKFUsRMsIffoTPL9ALQ/y9CJ+RJwjphITNhKVqvlB3AMXxAhl6igQ+1QBvABw7RkE30qYJkyZh27ZdTKYLkcsLzCmtRB5dsJAuKBdfyhhaakKlPfD/JgBdQOSyg5/ZyT+rk9ci8AmQ7a0NhLOB63XcR/HcTjm3jc7X3k4I2+mGMrjWAtCEng74Pg+gPPr5Vq8OPwXA23cJoXLC238CoHbAF3TAlwTw5RtCSBeUXE+Ac4gAyjjARy+eqsoW6Xx9g+GmzAdjAJRQ9AbzP3kybyfzP5mCoknlf4WoVJMwyWPIziJPxgBmyCxoB5EYt5MAbtIARq1G9KklkLlf+gM4jw5IAMNWI/IUHTN67/85ACUE/VMH1DP32cNP3QWN7sfIzXRB031ArXGAuYVIy8hiPhuJ+fNmISh4CAEcDL8AbwLoQ/C49COMlM4JByoJhAMGf4WB1GCC6CVu6G0e2sKlmZQpUPI/QhfMnE/Ak5pPXfsZqlxvJHM/gXA0YRQAx307Hhs3bkVGRr4CMJtxsgFQHLAfgC4QSi6oK2TcIZSeDJ+ET8lDxYx0RbNBaIfPBUArvFQOyG2BUIvbBK+ttR5tLbVUDTpaqnG+vgLnq0vRzRCom0l/l4Da3kYntAB0hJ9uAEpjO+HTj5o2FTCX3ADU7ifwKSfk0gGgFYI+eHwPDwihAPjYDiAdUABULkgABbY3DEHtEMpI+EcvnuDOY+1+N+73ckkABT7J/6QBXp4ByJuDfIdWeQxZSxnUcwCrMlGqpqHXPWAy04+pPqACYFzURocDRp1YzHDzNxwSAHf/RE3GYQPgoSU4dWwNIsOlDdCzAxZYIWjJJwCsFABrGYLWaQDt8CkA1SS9GjrX/M8VQNfmBwGR8NkBtODTU1EYAPWEvHYAU9MzcOL4UUz/bTICg7zhH+DFMFTA8yWAAqEA6K2W3swHBcTBPgMwgC74DQEUECU39CKUMjGvmpzXACiup6Qg1O4nAEqnbBV6MgQV8KQtUCCUPqFr125EckqWukABMJd3DDuA0ivGAGjPBxWAvFsZAI3UCGcLQk/6FICqL6ib6znha1aA2UNPA18Lna65TR6pXYtWAtfRVInO+nJ01BShrTgLLWnxqIo6gcr4aHSUFuA8k/5Ofl57p559zQDoUgGjIPQMoKqAseWAAqEC0eaAEoqafFAgvC9O+PQ+Hj+zQlAF4FMLQF0T+pqwGQjfWADqCpjH6jFk4nwyHaEBUHST21dvXVdP6O3g9bfIHDDqOYDymHGBQgDRPWAy0sKQkrgfCbE7EEsAY05L/sf87vhCHN03jfnfz1YO6ATwuOqG9hkAszWAxUUWgGUyCqIAZQSwXACkBMDKujLCoeGT3E+DV62kZ8n2DKC9EubzAFqVL1JnQcMwE/JK/mc6YatxgDIZU2oaDuzbhZ9+moDAYB8EBPoQwCHw9fNTEIr7+SogNYQiL0I4kBB+Q7f7xuSEXgKekQWgqoSxVb4YAEPHWDkgXVAk8I0ZN04BuGLFGsQnpCKbF5hdwjCUeWCBNMgzDyyppqzhSQLf/w0ACnBGzS3MeZrr0Mo/sr2hAh38wztKc9CalYj6+NOojTiK2sN7ULB9PUrC9qErPwMXePftaG9AK0NPmd/zrwN4RTmgax7ohM8OoN0JJRR99MwKQ5kDOsJQCUEJ4SvCJo4nEL4WCKlnr+VR0w91qEnYrvfdcQAojnhdBuDyGuTJvO38Hs1tNahX09DnobyCYaFjEqZwpKceRfK5fUiI2U7326AAjDm9EhFhCxhyTsXBnT9RP+hQ1AZg+PG1iIrYirgze3Eu/tMASghaTABLymVsqdMFDYDa+QQ+gieVL46Hszif/dAPQBkR4QKdPfwkeI68zzifwKeNw4wBlKciqSnp84uRmq1HQcjzUsaPDyF8g+mA3gTQlwD6E7qhCjw7fAKkgpB54UCGowN8GI7S9VSb4WCtQYMsAE3li8CnQs8xoRg5bhRGjRPXk7BzlJUPjsaY8QTw23FYvGQpYmITkM0LzCkuU112CnjhEj9LNW6JckEThgqAWpWET5ok1AgJ3qns0vN8eBpkSfiYozUxVNRqQjP3tfCHlpESAloT3a1RyZkXtvKcVr5XC9+zuUXAo+M10/GaqtBG8LqqitFZkInGpDjUnjmFmtNHURdxGA3hB9FwZA9qDu9Fa+IZXKwsQDdf004ApYeMNEV00QW7zkvfT8JnjXrQHa4/D6DAZ/JADaCEn8YBNXxGKhSVXFBc8DkhpAsKhOKEMuXgCwUhXZAQaid8i1fUk1fS/vfABqCeE1TVhHJ5XZ4Bz+vp4vXK5FBNrVWoayhGVY08IDSNoWEC8s0YQNUFbQ/iz9DNItfR/VYjNmI5Io7MwRG63sEdBFC0awoO75lJAOcTwKUIP7aOAG4jgNILJgxJyeFITYtGRmYcsrMJeH4KiqQhviQbRaW5hDDf6oqmmyKcANIBHQDKiAjJ/XT+p6BjOXI6nyUBkM6nIHSA16wkM/YZ+FToKe4nAEoTGo3DTMabX1KNnAJ5JkQRUuXhnHExWLViEUaODIR/oJfK//wCCKC/wOejgFPQSfugkpUTUoMJ4SBCKG44kBAOJIQihqfOShgJQcX5TNezUePHUMz9COFIbo+gG6ouad/SBSeMxdz5cxFxmkl6Xj7yikp4wRXqzlFcVU8AG1RvglL5cgKggk/mDa2nCzYw8RUXJICOMYJaCkD+oJ4BbLQgEjURKoGrRalNIOPxhrYG1LdzSRCb6HwtLXQ+/knNhL6VeVx7fTW6asrQyT+7OScF9ediUBMVjuqI42iIPoX2c9HoSotDc3wEak8dRUv8GXSX5KKrke7XVq9yyA6pBaW6ugheN8E7T+e7QPik+xnh071fXAE0bYDXGIKaMNQJoTRH6BxQA2h3wD4Vht5/SggJ4OMXD/H45SMC9kTN9ynzvbxmOPpGdU0jhITvxbs3ePjimW7/s4CTkFM3xBNCAdA0wKseMA3M/ypU/ldRLdPDE4wCApgdjez0k8hIPqhmQZNJeOOsHjCx4UsQcZBuR/AObf+RAE7GgV3MB/fMIoALCOByArgeUeHbERfN8JUAJiafQkp6FNKzZCiSc0p61RmbLlikXFBDqFzQLQStaqhmGFpL6SFJ9koXMxzJCaFU6jH8tNxPg6eHxul2aQMgyyXLqHY/Rm3SlFZRh4LSOpbpGpZtAphdgDTmf+HhJzBvzm8ICQlgCDpEhaABQUPgRw0VN5ScMNAbvlz6+hNAEUH0psQFBw9lODqEOSEB/MbS1/YcUCpitAMKgCO1AxJAWcq2fd9owjltxm8IO3YM2bl5yCuU9kB3AJnQ9gOwTgGohygRvi8EsJFq4rFmAiVS67KPkmU7/4gO3hElrGxslWnfKS6b6HYtvHu2MYlvryhGa142mpIT0RhzBg2RkaiNjkJtfBxa0pPRnZ+FS4XZ6MpI5P5wNAh8RTk4X8e8kHliG92vneFuR0cbOgifPG9QHggqox/OX2ToSQAvXBIA+zugA0ALQpl+4uZtdye0u6DkgcwBBUCRuCABfOQA8DGeKgd8hld0QYFQ8sGX717j6ZtXkGc9qEeQeQJQ8r/bN3D+2nm0X2D4KZPwWg3w5VUyN2cyivL1GMCstBNISzygHsQpc8AIgLEMP2NOLMKp/dNwhPAd2tYfwBMC4PH1iI7YQQc8gHMJBsBIDWCuAJiE/MJUFBDAArpgobjgfxOAjkoYKVcsY8r9PACowk/J/ST0rCZ8TKEkissvqUFuYTUBLENmVj5Smf8dOrgPU6f8gOHD/RBI6AKCNID+hHFoEAEkfH7cJwAKfNI+KI303pQ7gEq6gsY4oLP5YTgdUIYgieMJcCMInnZFhqACHx1QAPxlymTs338AGVnZtOoi7YBMXItUCPplACoIPQCoflCC5QogYeMxgU/CUckBG5TbSV5Xh7bmGoaWFEOVdoYqHXS79ppytNLBGplz1CbS7WIJXHQ0GmPj0JGciu6cPHSVlKCjsgwdVaXoKM5HY2ICmuLiGJrmoIvwdbbU0PnqdZugaguUJohW5k5SESM5YBsBbCeAHbh4qRMXPwsgHdAB3zXcoCQX9FQZ48kBBUAjgVDCUBknKBC+ZD744u0rPH71An3SAdsASPDsAN64eweXe66jm9coT2pqarfyP+s5gMUlySjMO4vcrChkph5H6rn9ahr6swbAiBWIPkbI9v6Kw9t++CSAEcc34EzETpxVAB5zAJhBALNzZTQ8ASwggAxD84sJIP8nyQX/DoDqhu0GoJQnU8aMHAA63I8pkrif1FlU1aCwogr5ZZXILWb+V1DBG0UJQ+ZcJDL/27Z1IyZNGI0ggU/cz+GAGjqRckDlfALfQMInsgD0HaTDUEKoQlEB0Dwf0MCnKl8Im7igQCcQhowOtdatvFDCUur7H3/A9u07kJyazjywEHnF5bTuKn4J3kksF5RuPSYHLOePpgGs54+gQ1Dzw2gAnTmgyO6CDgAtifNJSNrIkLOhrY7xfjXPr6TbVaCzthzd5SVoz8tFU0oy6hPOoC4uHPVxkWhOjkdbTibaSgvRVkngKhlaVlejrbYKLdUVqMvNRu25c+jKzML5qnI6q4bP9JTRAFLMA7u6tbrPtzAEbSOA7QSQEP4ZgFYeaKRrRO0uqCF0uKAASAd88Oy+glCWInFCXSsqg3V1Pvj8zQvul4l4H+H2Q93dTOAzAIqu997GpZtX0cnrlCc1OQCsld4oAmCSBWAkATymADwXQwAj1xNAyf9WIDJsHo7tZs5nAXhgxxTmgNMJ4GwcPUAAj6zAaQHwNAGMOegAMJUhaGa2DkFz8hKRV5ACGRFf8FkAy10ArGmo1wDyRq4a3m3lxEgANMDZy5mUO5mtwQGfuJ8FYLECsBJ5peWq8iU7v1Q9FTc1PRNnzkRj+bJFGD2SnMhUFARNKmH8CaFxPAWggGgAtGRC0EG+AxWAjlzQDqDAJxIQBUIjAdG0CRoXFAhHMi+cMGki1q1bh/hzSbRqaZAvVe0mYuGFdEGBUPJA3R4otaH1hNAzgEamU607gCKZeq6JoGoQGYLyDtjC92uh2zU1VaCxvhgNpTmoz0pFfUoi87t4NCScRUviWTQlxKAlKR7nGYJ2lhejiX9sXWMFmvjatvpaOmU1moqLUJWWisaMDFwoK0VXPeFjvim9YjqYU3YoAJsJIKFra8QFwn+RDnyhswkXCOGFi60EkE7oUhHjrIQRCE13NHFBnQfaAdS5oPSMMS6ockHVHHFPQ/hU4HuAh5RyQUL4nHrxUiplnqnaz0fM/zSAegTETamAoTSAvbh25xbzvyvM/zo1gLx51ckcMDUyHi8NhUWJyM+NQ07maWSkhCElQWpAtyLOqoCJCdcVMEd3/UL4fsBBA+DuGTiydw6OqX6gK3H65EbERO5CvAVgUgoBzJAJeV0BVCPiCaCqiHEPQWtLCUo5QRQXrEI1/ysFoCVxQU8pi9SmSyWfDAY35UyWVfL8EpZFCT31cwDrrcqXWsiQuoLyCgJYiuxCwpdXzHA5XzU/hB07ghkzpiCU+Z+EoAKgn7+XAtDkf36yTxxQgLQBKJUyuiKGDmiDUMkOoMBn74YmoyDMUoWmVu1oqAJwFMaOH4fFixcjMvoMMnPzkcM8UNpN8hmGFtAFBUJVGyp3mLo6AkgRmAr+cJ8C8P/f3Hv/VbVl275Ve28jIjnnnDMSRFBEMWdUVIKAKCg5ZxZBBHMCMe9cVTtU1cnv3vf+t/5a62OOtRborqpzzr33vR/6Z84VWaw1v7O13kcfY3LdGNqKzV+oLrTDpHptHXndGqB74YAD1VtelOeuCXkyPiCPB3tgNXvk6Ui/vJgZlXUk9+/uzcsLgLUC6/lyeEQ+3L0L1VuRVeSGzBFfPYddXVkBeJN43Qhs6Ly8f/pA3iKnZJfMO/ztd+urgND0j74BfF+/fCpfP4F6PlyWd7C8X78DhB9XkQOa1c4sgJ+dDeGdBwI+hjeE2p7mKKHmg7Cif3VU8J8sgP8DNhTBBZd0yYr/ycrof8h//D//A4/9h86A4MRbD4C/KHzcfv/zn+Tjj9/KG1jmtXdwEa94oVAc8A+noUC8Wm0/8r8umRq/KWNDTTLcd0n6WQG9VStdN2vk9o0qabtaJA0swJxOdgN47WKBNF0ukZZryA+ba6Sj7YR0d9ZJf/c1GRxoAYDtqoAGQE7IdXLAfxDAB9oLCgv67KkJLyuqJ2yv48UbQHusqfo9gwvbBKC1n1xcbG55RWaX7srUwl2ZYPfL5IwMDA3JufNnJDUlTkJDdiuAtJ9WAWlBmQdyy/C2oRrMB3dvl21uCLeoHVVL6rPF5oAAzwnOijDzAA2AHJwP4OwI7FsrqnY0OkLyCwul6XorfLILX+gSIKSEI4ldAYD32Rv6BCrIGRKAj/884LuPsxB9uJaDnXjMAFhuCHHgc10PM56D3FCDAEIB8WWuPX0iz6FYD8ZH5eHwoDwa6Id17JOXYwAIudvbFVjMx1S6JVmFJV0FdA97B+ThrTvyepQKB4v6ZBnvhcfwI69pcWZY3s7MyHvAuQ6o1teQ8+HvsQPmA/Y/rj2TDwCWRZm3izPyfGxAHk0MyqtHi/Lh7XNYUSij9oQaAG1FdPNwBFWQEHpyQUCI2AChdz4IK/pnQPgXKKEFkUpoq6IcoOfQBNf//Lf/m1dCYgGGs93/In8AfH8AdAwD4M86AP8Rn+f1R64y90yt++NnHH/jtRmGZX6+V2amYT/HWmV00PSAchIu5wB23Twot9sqpfVKoVw7myZXoIBXzqQjB8yRhjrkf5fL5Pq1KgBYq21ouhRFbyNyqDYoyS1dkJdL0nNBJi5JODfPNWEmAeAMAHQBwHkAyM/CwXi2osGCPoH6PQV8Go8QjwEgw+SDDFpR75O2WlAcJ1YBFUQcdw+sAj71AMjiC+ezLqzw2F2W6cW7Mjm3KBPT8zhhTEl3d5ccPrxf4uIgPmH+EsyrIgX5aBGGimeLL9zqPre0o9hae7oTsO6AYm5jPgjwNMy+A2DQbsDnB/j8JSg0QIK5Ghr8blC4saZWARnGmlINwyUtM1MuXrwiY6MzMj29JNPzSF6XuI4GbOjKQ1l0JupS5pns8p+m/zbTlOjJASCCXQnaneBAqCBqXuhVoOGXywoolGmNkzPnXbKCHO/J+Jiszs3K63t35e0DdrLcl3Uo2NrzB/JC4xEgeYSccAF5YL88hBKuTY1BveZl7ck8bOu0PB4blLWJMQXzHc60ay+f6BDGa5xZ360+l48vnsjHx3hv5CmrU0PyYrgbsPfK6sKEvH2OnPPtC3n3gQPydjbEe2wNhNoP6gDINUCpgmYogjbUMy64WQnVjjoQ/gI7+uu/QA29IUQe+K8OhLSiHJr4l//577rYEtvN2P/5A4BjGAB/kT8C7O/xtz98907nNK7qVZB4KWhbgOEaMF26BMXEWBMAvCyDvWedSbhcggIAtuzTlc+uAMB6qF/9mQy5ejYPAJZI4+V9APCg3Lh+TDraz0q3MwQxNHQDAHYAwC5dD3RqZlDXhOGaoPMLUwBwFgDOQYEXAOAiclGujL2EAIBwOZwL+Ah5us4LRDzmbUBIRWRQCdWKUv3wm3FmhIK3CT5vAN3VTx16eCjzy/ehfstQvyWo36KMT87JCE7WbD8rK82RqOhACYsgFxCq4F2m+gmwfADW5yDkbQug5oYIzQlhQ7f5fGnDKcIE75ZAqB/h49bACBABoNpQAMit9z6LM3FJiXLs+ElYjDGZmlpE4npfpu9yHQ3YUM4TxD9Gedel6/HPcsCT/7yuFeNA+A8DiHiOL/cFLMcqgHiJH2b1wbKsPyR0sIP4Ud7gR1kHcGtQsJcvGY81T1yHYr599EDWF2Bv+rplubtD1pErvl+YlqdQsUdQs/WlOXkLyF5z2AIAvkGS/x4/2LsneM+VJXkxPyVPp0eQYw7Jaxw030A5v1mDIr55Ie/fv4ICcizwvcLHybhmQu5GBWR4ZkX8FwD8N+SDNhekCjIXdCD8N6gg289+ZQfMv/5VfuR6L14A0n7+Ae/9LU4A72GTeXWol+yAeXEPB7ZLlrkGzBKnCd3Ry5CNcwoSF2HqPqNzALtuMv+rls7mvdJ0MceBzxvAUmmqr5SWhhppbzkut2+el56uKzLQh/zvvwHg/UdQQIXvgTsecX4gfu8HUMMH+G2pgrYqyu0j/HZqPS18vHKXE/fZIunufHGKLxCLuXv3ZeYucr955H4ztJ+zMjA4JOfPnZSM9BgJj/CTkAiKk58qoAJHsAgYwbNqh3AXZOzjzm0CuG3nFyYIoGdNGD/AZwDkvlVErgsaAEtqBuqhhA6EDBZowqOjpGJfpdy53SOTU/NIXHEGufsIAJozCv8xJrdMcqmC/Kd55qEHtyr4jwJI+6k2gzkiVOkF8jCq20sChzzuFaBcw30cC2Ru9xxwvGS7Gc6O6/iBVvE82tHnAGn59i150t4u6z298qyvF/niOCzrEp4L9XyB/A8Qvn/8SN4iJ1gFtM9dsJzz0/JqeU7eA7yPgPvDq2fyHjkhB+TfvX8rHz4AuI8f5etvCKEzIK/wfc6C2mrofw9AWxllPvivsKL/xPl/OgPiL/IjCy6A70coH60o7ecPeH/OgHj39Wt5Bdv84tUjefocuZYWYHiZ6AFxuW7L1ASXj2iQIXbAdJkOGAvgrcYyabiQLZdhPwnglTOZcu1cvjQCwOYrVdLaeEhutp6QO7cumArofwtA5IAAkCroHQZIAIiTIyF8iJzQVka5fah1BoLI44wn/acaKwy2SOI49Iz9QSxoP5dWYD/v6dy/sZk5GeXshzudcrC6QuJigyU0zBc8kBOwwTzQgdC7+KK5HwH8TPB+HZYAeCZUCZ0iDBWP+R/VzwIIVfT36hG1AForGsglK8JCJCc3V5qbWnTNxInZJZlcxJlk6b6eUeir7XoxG1TQAvjc2lCA99IAuBk8G1RA7XCACj7T8R/ajqcIXkwE0BFI3PdyjQcWchsOxCNvI4BUwWerj5Er3Je1R3dldXRIHjW3yOPmNlkfGpG3HJZ4ilzwxYq8enZPXiEPebUwh9wQMT8n68uLUEJYzRcAE2C/Wzdjgq/fsTH7NewngAOA33z8sBFALcJ8DkDbmP0pgB4ICSDirz9ttKD/bgsytipqrOi/AMC//l//qgCy3/MHgPcDVI8gai7455/kB+ScZgYEl/3Hd7TKRXiZb83IvRVWQPvFNWsAHB2+JoN9ddJ7h3MADYB3bhyQ9oZSuXY+ywPg2UxpAIBNF0vl+pX90tZ0WOcB3um4AAW8arpgvACcmDIAclEm1/y4zAHABQfAJeTuFsDlBxbAFQMeQVQYoYi8DQgJoBZmnFxQAzBaAG3hxYAHEWA8NmJgii8OgHBrBJDXfxh3Lcro9KwMj41IY1O9FBdnSXRUgAJI9aMFJYgBvEQ1c0FY0d0cD6QKWhA3wWjVkQrorpACRmwtgFwRjcklwTMA+iuAfrKbEDqtajYfVCtKGBGJsKEcDxwZnZRxeOcJnR2xouMpbgBZjCGEmgtaG+oAaCFUFfw8fDa0wwEAmgF7Jt7PEc/kBaFDzsZ4ybA9o9hfgyUhnE8VQOSGT5DnzU3Lc+SCT+90Y39OPsDKvn18T1bvz8nzxUl5MTcB8GbkDfLKD/ixP0I938OWvl97CvieyVsdlnAA1G6YN/Lx41sA+BYAerphNgPIHJAXYtmsgn/0KsZw3zM4b4cmoIIsxvzrr6qCzAMVRIXwr7CiABEq+Jf/+JffABDbX/8k3+Hvffj+vTYQrL7GSQknpEdPFpH/TcvSMlcp65PZGS6c1CKjQ1CvXkB0+4R03eIVjrgIEwC7ugeKlwn4DIBXz2VJ4/kCab5YJtevHnAXYO501CmARgHbZWSsE7bOKKBdE2aey9IvAsAlF9Rv3g3gvfsE0FwhiQBSBc0WMLpBBICO+il0zAdhR3ULAD05H0/6hA5OjPHIWb8I1pPujC5tjmN/aj+XZGx2XoanJqVnoEtOnTksGRmxEh3pL2HhxoIaG0q3yCU8dzkAmgqoWwmdsNbTgmmrogqnAXEjgKp62PoFkW7KLABkuFXQ2FFGYHgg8sBgiYyOkAMHqqWnb0C9MxewmWJzNhJa2lCWd3XZQvzDWpDxtqGA0CihY0e1GuqJjQCaqSSEkFb0BR5nZ8wqQOS4oPdAvTv4OBJyAvgc+eDz5/flFRVwZkyeDfXJ2uy0Fm4+Prwv76CCzyaHNSd8jYPiHQ4AzgX8QDsKlX0H+N4SvvXnCiCnJr15uyZvmf9xIB7x9UcOxnvGAT8BUFXwcxBuBpBK6OmQ+dmtgr8Cwj+rEv7FQogghLwO/J///Z91AJ6N14RPc0CA+OOfAeMvf5Rvobzv8dnW368h/+PiRlz6fQEHOyugIzLnVEAnxltkZBD5G+cAAsA7Nw/LnfaD0tFSJS31Rcj5Mhz1SwOM2dJ0gUsTlkvLNfaAHpHOdlZAoZ7d13QMcHgYADp9oAqgXhcQ9pNDEIvTGwBcWiGAVEGjgCvI8b3DDSIAJHAKH7ZUw/uOIhJAN3hOEL6lRxQDczzyuDTwmdyPQw9Uv+EplwyOj0rrzUapqCqUhMRQABggEQAv1MJHK4oIdFTQPQxB0AgXIQNw5r4dep9RvS0GTA+oBkD/EMAHG+qP8ONAY9AuE4HcNxAqdI4C6j7yxZDwIJwZQqWoqEha227I6NSMjM8vyqSOCS47NvQR/lmebaiCtKFs/2EZGKEQMlFGMGFm4uxUrz4HobWhCiBiQ3fMb8QzqOAzwPMS9nH96bKsLs1o0eXZ9Kis4Udee/ZQ3j59AJu5IE/Gh+T52KB8WHTJB/zIb6B87IbhJN23gPA9nsuxvzdPHyIHfIEccFXev1uT9x/W5YPtCVUFJHy/rYAKoI4HMpyBeVVBE9aKKoRQwZ+ggj95WVFVQoWQamjywr/Cjv76b/+kM95NBZQKyCIMtn/+Wfs/v8HffYcTBAswJv/jRTDnZPn+BPK/IZlzOXMA7RSk7jNmChLtJ/K/juv7AFoB4EuHBU2V+rMcgsiVhrpiabq8zxRgnApo1+3L0tvTKAMDbTI8cktGx+8AwB5dktDkf1S/SdjPGS8AFzWs+q08YCxvDELIsAoI+AjeCnL2+wirivc59AXoqHyqflC+ewrfQxyPD2QB4jAP5XMBvmnANzk3L+PTczhRTEvfYL+cu3BCMrPjJSYuWKJjgiUiimskmRzQhC8Y8AU3UEFCCNjcYAE47hNM3m/tJ8MC6tx2AIScBoZD4UA393cDQl8A6AsV9AZQ80AHQK4hGhwSJKGhIZKWkioXLlyQwbExGXW5ZAIQziwuw1fjn1zmmcYB8CGTX17+1yx+YwCEV4dVeMjkmYmzF3zewfHBzX1/LDuzQ0YD920OPo9XYmKu+OrZfUDmksfjZvxuDT/42rMHWi1dBZyvnq7ISxwIL6bG5NXMpLxeviev8WOuv3gsr188kjeP7smL6XF5Mjwgr6CWH2B7P0IFP8CGsgL6/uN7eff1B/mgOeDGSqiCyKUpCB/AcwcA5LDADwCQ4W1JvVXQAOgo4T87EDpqaACkGv5Vfv1Xs9yELcBYAL//9Sf57icuQc8lKN4IL1LzYo0D8Hdh52bl3rKZgsT8z1yGrEGGkf/pFKRbyP/auQgvl6HfK811eVJ/Ok0BvEwlPJcnVzkEUV8l1xsOy42WE9Jx87zcuX1FenqbpX+wXYZGbgPALhmf7AWALMCMyOycsZ+L7gLMvFcRhuq3ZLaEECc9bwgNgA8AGaBDrDx6KMuP7G2jhPeR6xHAFYC3zAB89wDfXcC3uIz06B4E4i6EYoHV+3mZnMVxOzGN3Hdcbt1ql/0HyiUuIVyiYkMkMpbj3jjWI2FDwwEf8sHA0F3YmvAP9qggwaPt5D7t6QZbSvhUCU2f6A73MESYsZQWQj8oIoMD9CzCeFtQd1UUERwCGxoSLDHR0XLw4EG53dMjI9NQwbkFbefRzhj2h6oKEkAmvxx/eeGoIEvE//sAZLyEBV179lherdyVx7CYD0b7ZXVx1owXAi7OD1yFwq1xjuCzFTxvQYccni/MyDpe8xFK+BFn5RcTw7LSexsqCYvKpSpePZcPAPA9AHznBeB7Jwe04Q3gN3+ACv7xG3cogD85ABJEqiEg3ACgo4DWhjIX/C0AfwGA7P9U6Kh6Nn75k3z7px/kAz7DGy3AIHdefSCPn97FwTwDAEdlYZ75HwswbTLmtQhT181awHdQ7iD/u9lYJo0XcjYCeJ49oKXSdGW/tDTWSnvrSem8eQEKSACvA8CbMjxKALudAsyQzMyOegCk+t2bB4QGQGNB7zp5oAUQ9hPgLXsDSOCggisIwqcAQgF5ewVWU9XPAc/Ct/QA8K1w0gD7lu+Ja/GuTM8vKHzjPG7HJ2Wwf0Dq6s5KTm4q1A/2MzZUAYyI4RXCYEMBYTArogCQENrwZz5ohyes+iEII+GzIFL93B0yVgHdYMFWEi5CtyFwn7v44iigXzArQYQwWMLCwiQ/P18amptleGISXhpnlLklbWrV/lDOklAbysoT238IoWmG5cDofwZArYI68fcAfInXreP93+Cs9xSqdn9kQF7MTQGgFXnNXk/8zXVWSl89NRCuQgmfr8jqQwAHq7o2NykfZqfk7ciQvOjrltXpEXn7aFHerT6Sd69fyDtY0HebAfz6nQ7GaxBCbwB/NBAqiFRDRwG5PKAqIMLkgxsBJHw/K3xQv98A8C//BgD/5S/aeE3L+R1VD6HqBwDZgK0zIJCzrr5+hpyYl/1iC9qMLCH/YwfMLC9DNt6qBRhdhKnzBNQP+R8AZAHmBq/Yez7bDWC9zoIggGXSfOWAtDYdAYCnpPNWnXTduSq9AHBAAbwjYxM9yP94URYA6BqFBaXtnQF8LlVAAmiKMITPWNF796mCn1E/Lco8cJQP8RAAIqwSLj/k1lE9Cx+OAat+hM+q35RrTsZnZmVsCuoHB9d5s12qqsokHuoXHRvsVkALYFikv6pgsKOEASE+qoAWQFsVtfaT4DGsMlol1HBbUFhJuyqa3fcLDoT1NAASTpv/MXjbD7AygvD84OBgSUxMlFOnz0j/0IiMTeOMMgtpX6ANtQCy44BtP+w+eI6kmLkgK6LOQOlzJNNO6fhzENo+0Y0QQg0/Ax9zP25ZhHn9GPkfLMb9sRF5OjupsyAI3zr+zmv8Hc4lfKVLVTyVtTWOJQJCrg3zYEHWpoblefdtWevukg/TE/L1oyXkgvflzesn8vbNC3n7dlXXCX33HgB+eA8IDYDeF2Zx54EEEHkgx+FsqArCihJCC9/GXNAB0FFAN4SbAGRV9Nd//Qvs5591+Ynv/2zgc8fPf5SPf+AS9G/l1Tt8N5xB4hRgWAG9uwQA53qQ/3XIhF4H8IoMdJ+Xno7jbgA7W6v0un/XzmVpDljPThjsX7lQIA2XAOBVA+DNttNyGwB2d12Tvr4WGRy6JSNjXZ8AOOcASAXcnAOaSqgHQIWQKkj4EKyCrqjqedSP+/cA4b2H9xVABY9bBz4qn4HPy3rOz8vErIFvBMLRP9Avl6B+WVmJyPn8JRLAhUcFSlgUFygLVPULjwKEeCwUIBJA/+CdgM6xmwCO4CmETphCjAOghdGC6GeLMMFBoNfAF8RFeLkEBYKrpFnraeA0+wphOEBlpwwUMDQkRKKjoqSyskpudd7BPzOjKwlTBWfvrjg2lCVfVp8MhEYFWaky4zT3nz0BhFRBA6B3mCvsGgC9Q1XQCzwL30tAqYHXPVvCD4gz2wMAtIqz6/pTWE2A/mp1DQAiAPerV2bNmFdQw9fsgmEzNs7KTwd75N7NG7I2PCTfrCzJ++cP5fX6E1l/i+e9e+ks1ksAX8v791C+D38PwI86DsdQAJ2cUAF0qqEmzD5VkGOCfwKEf/oLrCjzwH9y8kCvHlHGL9jX2Q6qfrCcTqj6/cQJuN+YBuy3/M6eyNPnvALtvNxbmXQXYKanbsm4XgewXvq7ziH/Oy53LIAtlU4FFNApgOly5byZBdFwqVyuX6uWtuajcuvGGbnTcVF6uhukr79VBoc7vAA0BRgL4AIroF6D8DY8wxFLiHsbAdQqKCFbUeAInlW+ew/uO/EAdpOW01E+tZ3LRvmWjPWcofV0QShmZmRkckoGx5D7dbRL9QGoXzyLLr4A0F8BDI0EgBHMAXGbLWmAkApI6xkAAKmANt+zELoBdIDTWRMOgFRGB04DYGBoCKSU43phEhUXK3HJiRKblCBcloKN12zCtmN/hJIREIltVCg+TITCFxsdI3m5+bpi9sDIhIxMIal1WRVkMYbdMbYgw1zQdCOYPlEkzADQe6bE/xoAX8gTfOkP2cmCMyuLLuzzfEXoVtdlffUVgstacHmLF7L+8qm2s73Gj74GYJ8PD8izsWFZX5yXd08f6fQkLnG/xlWz30M936/qCmlvvQD84A2guyJqIPz6+98G0OZ/Nj4B0OaCnwBolPDnf/4V9vMX+QGK9y1zPg47EEJsv+YE3O+/ltcfX8sqlPv5Kq80dE8ePHTJ0jJBGBTXbLdMTd6U8RGkEf2Xpe/OWeR/x+T2jUMKICug1y8XegA8ly5XYUev1RVK4+W90uLVA8om7L8F4KwDoA5BbCjCmPhbANq4R2Wk7dQcEIH9pQcrsJkmCJ4NBZDKt7Qkrrt3ZXbRFF4mkPuNTU8jbZqQnsEhqbt0DsdwksTEQv1idktUjL9ERAfhGA9TFSR4FkCrfgEhDE8llGARRquCNidkzyjzPu7zfrWsFsDQSK79EiPRCQmSmJoqKRkZkpSephBGxcchYjUi42Ik0tmPSoyTmOQEicNz4hPicdaIl5SUFKmtPSp3evpleBLSPjOvy7pxhjHb01zaI2ryQb2qrrs7BhCqCpoB1M0QGgtqutwZhFGBxD5nS6gN1WZtB0Ln9gs85wXAfgl4Vp8/llXAt7oKu4nnrK29Qs63ZoYxqH6rUL5nj+QNgF2dmkG+Ny2vlxaR88Fy4rVu+JD30cZxZbTX76GgBJCD8R8A3UfA53VtQKuCFsKPgPDjDwBxE4DfMQ90IPzhJ69hCeaBvxK+P2n89BfYUG1NQx4I4H79lz8rfL8gfsJtDrgz5/v2Z4CH+O4XYz+//sP38g5/n7P4V18/l2ew2Y+fLsHOsQAyLvMLA1qAmdQCTKMM9V2S3ttQsptHFcDbN6rlVnOFNF3MkytQvsuwn6YAkytXLxZLY32F0wN6AjnUeW3C7u1ukv7+NgDYCQC7ZWyyVyYA4JQq4Ji4FiadIYg5wDGPWIBKLcAmQgVpReFWlgDgEgFkFRTKx+D+PaQRS/cNgKp8tJ5Qvru4b3GFsYJjjGPQTuA2raeL1hPwUf2mXABweg4nhmkZGh2VtpttUrm/VBISeTVoAuiP/C9Qq59hUcFQwiC1nwQwIiZQQiLYqALrGbRDAeSgPMcENZx9hdAB0BRfTO5HFVTFtADGJSVLYlq6JKdnmC0ATMnMxH4agEyTJH0sXW/zOYykjHRJyeJ+qiQmJ2lHTAIALt6zRxqb4f1HJ2QUEHJi4/Qim7QfyswS51zRjjrXFASEtj3NFmQsgDa8AXSPCbqB5CyJVwogCzJaIXUKM3qbAOpAPLthEIBPB+4ZUE8ub8GOmTUuO/GcwxQLsoqz4StY6Nf4wdaf8v6nCh/XFNWLvxC+d+yC4fL0XJ5iXd58sOvDvNEZEd7hrYQsyLATRSF0CjKEkAPk7mEJVkV/hgr+AisKAP/oBvAnAPgzAPxF45d/+hW2E/Ah//sJ+R8X3+WwA3O+b34GhD8RPkAI+/n1j3b8jyebJ/IM/+ujJ3eR/0F9lqhGvTLNy1CP8yKaV2Wgp056Ok/J7fYjgI8dMNXS3lguDXU5AC9VLmlkyuXz+QCwVBqvVElL42G52YrX3LwAAK9KX08zALwhQ8O3ZXisB8dCn4xPDwLAEajPOACclvm7LpkHgHNL8wBkASfnRUBoYnHlLoACgIDtHqBbJnwI3jb3E0TYTeR83C5B9RZX7mksAMIFgGdjHgByou0M1G96AaIwNycTEAde72F0bBK5ao+cOXdM0rPg+gAXczwWXCJjgxCwozFBer9na54TGOqjCkg1dLenET4LIFXRqqBTfCGIFkJ3DpiSkSnpObmSlp2jwBHC1MwsSc3Klgzcn5WXL5m5eXg8W+9XAAFkcibBTNVrRSRD/QhgGiA9duKkdPX266DmOP5R5oKTCyuAkHOuWJThTIlH2onO9jTtjtFc0HQw2DYiUx11IERY8DyKaAA0Kmjg8w5VQ0Dohs47YDlXX73UvO8NrOn6PZc8nRiSZ5Oj8nr5rrx9YuBbf4l8D5Cuv4byvaX6mYt4/v8FwJ8B35+w5difVb9vfjLx7U9/lG/s8IM2YHP8j/ZzRR4+gsVboQXkmBzs5xTX7WySocF66es+L123TkrnjVrpbKuRztYD0natFJYzSy6dSUFAAc9lS/2FQrl2qUyaru6X1qbaTQBel4EBjgHewXHgBSDs58zchAI4tzgLCP8+gG74AOJdqp/GMoJAmqD6LSzzepVLbgAJ3hxyPzd8UL9JLbwg90OKNIrjc3h4RK63NEppWb5ExwUrWMz1aDMJX0xCqETHcyjCgGiGIvCcCPaFmkqoBpu0nc4Yb/WzlVG3FXUKMLztBpBQZeTmaqTn5Eg6QEwDfASSABI+bnkfYSWgiWlQvrQUDa4Pk5ScrDY0DlFSih/lOlRwZExVUFvUAOEUINSiDGdK3KcKPoINNT2iZraEx4p621ELoQXRWxF1si6VD2GVz64T4l5N7TcBBFgvHssrnImfjvbL07F+WVt26Zqhr2BX16GY61S/deR7UD9zFV3kjQg3gIDv/zMA/xnWE/AZAH9xCi6wnA6A3/wJ6veH72A/uQCTsZ/PXz6C/bwH+4lca3kKeRgtYZdMTt6QkZFGGeiH/ew6B/t5XDraDktHq9OCdmWP1EP1Lp4mgLCh53IAYBEA3AsAq00F1AJ4xwA4OHBThh0AxwDgxIwDIPK/fxhAR/2oggY8D4CEzh2EjgDe8wBo4ZtF7ueGTwsvszgup2GNx6Sr+44cP3FY0tLjJVLtJqucJqh0UYAyCvDpEITCacBj0IaaYoyvtqURQA3OlgB0DGtNrRLaQs0GC0qlI4QEjLARQIKWQrXDlhbUO6iSCVC9hNRkSUhBwIImJBoLGhcXJ+lQyJMnT0l3Ty++/EkZm+JMiQVVQk75YOe5qqA2apseUc0HCeCTJzp15HMQutXQSwUVQmztuCBBtMMUOn9QwzRqbw6FkJM8p8bk4XCfvFpE3vdsGfcjZ1x7CnVE3qfqZwDksoS6NL1bAQmejb8PIFeidgPIPPC3AEQO+I8D+Kv88Z9N2xkLLgZAKh+2f/wR6vetvMHfp3K/XH8mz148kEePOcA9h/xvUlzz7Ey5IxPI/4aHr0l/30XpQf7X2X5MbrUeklstzP8qpelSoVw6nS51p2A/z2RoB8yVC3tgQZEbXjkIAI8aAG/BvhLAXg+AowRwqh8ADimA01DA2fkpQDgjc58B0Fv9CKA3fJ59D3gWwkVVQGNBrfoRPqrf1AJFYE7GtfAyIyNINQaGB+TKtUtSVJwD4QjfACBVLgQqZ24b8HQYgkMTyAOtCvI5bEsjeIRQ29RoRxU8kxuqGjoAeldCfa0C2ryO0FngEhwrykhIAWwItaeED/vxsJxxAC8WuV8cwCN8SUnIBQEio6ysTJqbm2FBRnRu1cTMHPJBJL/zXEn7nrAD3eSCxoqa2RKmcXaDCjoQWhC9AfSAaIHzwOeB8AXA/FxQGaGQ+FtPlhbk+b15ef0UeeDqYyjjMy3MrK3z4i0IALjO6wcCQp0FASXkTIj/NICI99+9UwhtIUYh3NQdowD+/IOB8Nc/AEIPgD/9xQCoEP7zrwDwF+R/7Hhh7mfg+1rh+4N8/MMPTvXzjazCPr9YewL7eV8ePLwL++mC/RyHHRyQyenbsJ+tsJ9XoFxQsM7T0nEDQLXUyM3rB+RGYwXyv3y5eCpN6k6mAcQsAJgPAEvk2sV90ny1RtqajgHA03JHAQTIGwDsheXD35l1AHSNA0DArwC6PgugBzbC5YGPQTh5n+Z8AI6FF4KoBRgHQm/4ph34xjjm56jf4NiI3OxskwMHyyUhKVKiokMkQsf8DHAESwF07CjvI3hRcSEaCikeJ4gWQNukHRIeYCwp4aP6ATYFjgDqIk4GQjeAVDpVPAsfAUtGTueApzC6wUsFeCkAz8AXkxAvsY71pAUliNymI0c8ceIEVLAHUj+BH2DGDeE0m7XdsyW8ITRTRiyE7sqolxL+PQA/gZC9oABuc1AdV1++krWXUAZO8IXirb6i6kHx8B68qhJL9rzk9SsnFEDA98ad//3nckBvAFkR1SEJC6EqoQFQK6KAkPP3foQK/gEqaCH8k0KIIIT/9Iv8Cer341/N2B/H+76G7fyo8EH9fmT186Osf3wtL/H5OSfy8dNluf9gQZbuzcj8whjUD9ZwqkNGR5Gz9bN6ifyv4xTsJyzldV4DAvndtXLkf7kKnxvAswUAsBQWtFKuXz0sN5pPyK22M3jtRVhYAogUZPCWjIx24QTM/O/vA+itfm4FdIdHCfnY4gqvzmzDQKgFGNyegw11ecFH6zkO6znKMT8ch8NcarCvS06fP6YN11G0mgAwMsbkgLSWJg9EYEvVY/5H8JgPcl8V0IEz2GnS1vmCDoDcUhEJIGdEKHDYqgIqkF4WNFPzvxxJzcrS3I7qFg9rGY+8LiEZypcCAAmihRJbPhYPAGMBYAxsZ0xsrETHxGAbI7HYTwSIJSUl0tiIvGJ4WMdaKP0Trjmd+jHrqCBnI7unLBFAKKEnH6QKslPmxacqaHNBpypqljQEfAyF0BNUO1591ztMfrgG6NacRX5hVRHmmhK8zuAqAASITujlrd0WFAHwXr8z8eb9awAI4D6+/SRMaxrh+2BChyM+woaa+Fq7YwDfH2hDORzBtrQfTPz8I5TwD7Cif0T8aaMSAsCfONcPW7f6/elH+Yj4QOsJ9fvww3fy9psP8gqf9SVU/enzB/Lw8V1Zvj8ni0uwgPOAYQYAjnfKyFCLDPRegf08j/wPMLUeBnzVcrNpv7TUl8mVMzkGQKjgRQB4mQpYBwAvV0nzNQB4nQCelTsdl6SnqwEW1AA4PNoNBeyDBSWAw7CfgF4t6DQABHxeFnTBwgfIFhUy3iZ8LLQYJbyrlU48RqVDfucOKB5BNIPtHG5AurNg8j7CNwL4hqamAN8YPlefNDRekpLSXIlPCMUxG2z6PhGmyELraeAyQw8AEOrH1jQG76P6EU7eHxpJ4DihnUu7mIm7tiqqAAYCPKofVdDa0Y05YIakZtN+prltZXwK8jqAmAgAkwBgEsBLhgompyIPJJAWQKgdr5bEqyZFxUQbCBFxuC8VeWLtkVq5dee29I8Oy9AkIIQHn9TZEkyO7ZQlZwEntxUlgKyKslXNzhv8DIQOgMwBn7408Wx1bWMogADuk2sOMng/wEO8BHA2zDXnzcU+vePVm1ey/nZd4/U7XlnWE2/evwGEbz+Jdzo2CAABggEQ4MEW2vj6h28A4LcA8DsA+D0AJHw/mgB8PwIsA6BHBS2A7Hxh6xkH3g14gA7x/g/fy/sfv4PafiNvPr7HCeSVPH8J+8mFbh/Oy71lqN8iIHABiCkAONohIwMt0t99Vbo7zkkn7ed12M8mrgFaJdcvlUj9qRy5eII5ICA8kymXCOBFAFgPABsOSxsAvHnjnNwGgN1djdLb2yr9gx1IQbplhABODgJAk//NzE3K7NwMAAR8d+e9FPCuwmUUzuyrvWR+5yicVTktttwDdF4xv0T47ul434xOMVoAfHOAb1qGpidlcGoCn2dAbt9sktqaCklLiYZYEL4QDVNsMUMMxnZ6Bt4JWyQsahTyxAjeT/gAXiQe52A9J+raIgzVUOcK0oIidmv4yC5AZ8MHMCIMgAmAjcDFOx0wDN6m6hkADYQpacgTEdyPR55H+GI4UA/Vi4iKwoeJNpcvA4iEkHa0sKhQLtZflq7+PvjuURlVFUQuiC+IuSBnztsFnOzE3U/WkFEIDXwK4GYIHfg+C6CjiJ+H8L8BoHf8gwC+B4DvAaA3hATwawD4DQD8FgBaCC2IVECNz0D4J8DHzhdtNbPQseqJ7bvvv5V3334t6+/fyUv8n89ePJZHjzm/jsWXKeGy8DOzgzI12S1jIzdlqL9Z+rrqkcOdkY7WI9LeVI3cb7/caECOd3EPAMx2AEScyQKAsKAXy6Thyn5pbqyVtpaTBsDOy9LT3SS9fW1eAPZDAQHgjLGf0y5vAJH7IQe3FtTaUA+ABM6AZ+Gbv3cXr+H1SKB4TpguF8QiO11gPee5tuecYzsncfIfl8GJUaREnXLhzFHJz0EaBcsZ6UAUxTE+L9i4ZRXUKCJb0gIUPj6Pz9fX8LbeR+sa5LadCiKg0/FA7odxdtEugKfQ6dbZdwCk4iUmmGqmE4mwoIluBbQqaCIRFpSFF14plwv0EjwLINWQ98eypQ2ApkAFqw7sl+ttOCMOD8nIxBRUELkgVHAaNsFO3PVYUaOE7uEJHSP0DNJ7h4XwCeJvA8h8cDOE3PdAtzk+B6E3gN7xjwD4ngB+BkI3gI4KWgi/g5J51NAbQlpR5IJ//ln+iPiBQw+0nITvB0BH8L7/Brnf1/Lm6w+y9u6NWvAnzx7Kg0e0nxx8h/rNDcvUdK+Mj9+G/WyD/WyA/bwone0A6fohaWs8IG0NVdJ6tUIaLxTJ5ZPZUnciQy6cypC609ly+XwhANwrjVeq5XrjUbnRclputcO+dtZvAHB4tAc54ICMTw0BwBGZmh1DGADnFqB8XgDa8EBocrx5qp2jeoRvbonXIuGWV+VCEDzke+xy0SZrVb9FrXiO0HZOjMnQ2JD0DPbI1Wt1UlaSKwmsegK+MFjJcM54d+BT2AAdB+GZ6ymQiEjsxyL/Y+gsCQsfggrITpmwyEC1noQw0I4LMkJhRQGgUb3tnwLI6iWHERKxTQJ8HNPjljaTsFkIuZ+QBOuZmOQGkOpH68ktYYyFIsYB5pgE5IXY5+1M5JanTp+S23e6ZGBkTIYnZ/DlzH8WQjM+aKyo246yW8YO0tuqKLZWCR+/cAAEcCa4b8K7IKPDFDYI4CbovMNe9to7LISbQfS2oTbeOkCyRc0NIeId8kFCSADdSkgIN1lRjxI6dtRRQ6OCBPAnhfF7jvX9yLVeqHgAD6rHePvNR1n/APV7vY7v5pk8enIf6rcA9eP4G5VoQCYmu2SU6jdwXfp66qUL9vNW2zG50XxQWhtYfGEDdrlchdpdPJEpdcfT5cJJApgDAIsBIOC8clBaGo/LjVYoZ/sFBbAbAPZ4AThGAKeHZAIATiqAPAE4AC4uuG3o3CYlpCU10HmBd3cRsPE1vA3l81I9wqdtZoQPLosVz5HJSRkeG5a+gW653nJVDhwokxRYz2iC4wCoxRQqnVpPWE3AFx0f4kDpAAkArVUlgGo9qZIENAKvA3yE0C5d6M4BaUO53aCAbhtqAEwmaM7wAWFkTyfvI4gJSYSOEBr4bLgtKNXOgS4uId4ErSyCFVIWaAj3nj2wMfVXpLtvQAbGJmVkehZfEntFvSGkHbWD9LSjHB+0SrhpkN4LQC4/98QLQiof91UZnQrpJwAiVAUB2udA/K8A6AHx9X8LwG9hJ70h/BRAU5D5Ecr47R9+kI/ffQt15Wz3j4gPGq8B39rb1/i/V3UR2weP7iH349ADCyBQv5leGRvvlGGqXx/Ur+ui3L51Wq9s2wr1ayF8V2E/L5dK/Zk8wAf1I4AE8XQuANwDAPdJY30NADwBAM+6AdyggLCgoxP9qoAEkAqoFnR+VgGcW5wHQHMAyCnGOPARRAMkIKQKQvFcDnwmAKAXfDMOfNpkjeNqZAYxBfs5Pi4DQ31y82azHDtaJdlZEIdYwAX4mMdpR0ukn4REYx/hHnwHaMz/CJ8GVRC3FTzntdwaiAmuUUFOW+LKaYTQKiAtKFWQeSCDMDIv9A3yMQASOAsdw95OUuhSAJsHPAZhpAqyAsqgZU1iNwxeQ+ualJ4q8anJEgMo+TgH5wl3VSUS+rZ26RkelSFO/59xyQQSZR0bdCDUnFDt6GYIN44RbgDwOVQQ4YEQYbe/pYAaJv/7rTzw/zSAFkLNB60dpQpuApDBfdrUr6F876F2bz9+kDcfuOIZV71+q/DRaj9+Afv++CGs513h5aDnFsaEF0aZmAYYY7dkcLAF6ndVum5fkFs3Tkpb8yFdXr75yj65Xg+Lifzv8qkcuXAM8AHA8wpgnlw+VyJX6ioB4CEDYMtGAPv6bsjAYOeGIgwBZA44MzflADineeDsggsQeYYjjBoaRaTqET5uNwKIfYUP4NF2AjxOruUUI6Y4w9NzyPmm4LiG4bxuyvlzR2VPAZxcYpjaRqNaZighBCoXrAASNtPzSQBN6xmVzSilAufsc5U0FmUYtLBUQAYV0I4Hqh1l4LkmD6QSeiwp9h0FhL1MTUtHvoYcD3DZ8KgeLCoi3tnSmhoVxH0IFmtS0zN0qfoMtrBhyw6ZWFpRqCMro1HRUZKWnq59ojfvdOOLGVcrykVQuRgq12ScBoCzXNJwmVdZeggldK4v8eipY0XZKQMF1Em8gE8Xc+KKakYFdWjCCXevqAb3TdjrTbgbuDlE4YTJC9cAILtGACLBc2A0UCIXBHxrgO4VDnAb68iz3AH41j8AxA+wooi3HIoAgFw1ezOACp8CyC1vbx6WMEMTbggBHVc345ZLDBJYji1y/JHQ88KhHCJhy9wqTihsQuCqYZy+s7Q8LwuLOPBdUKFpKNLEHRkZvim8eGZPVz3U75zcbD0O61kjzfXsfKlAlMs1WM2LyP/OH8uQ88cz5fzJHKk7UwAFLJWrl6qk8SqAbaICnpOOm5fkzu0G6e5pgQK2QwFvy+BIj7sIowqoAE4iZgAhwEPMAEAXbKgLwBl76aifYzndQRChfGZWg6N8CJPzLWhaM4aT+ugUcr/xafztEenq7ZTL9adlb1mOpKdE6Fw/rXYCJIYWWhCEz1hQA6ECiK3NC0MBbDgA42A9t7rv5H+hgC4Eqme2AaYQA4VTCHG/QggAA5AXak4I+Bh+IY4CMr9LTc/UYJHFwGXBgzVlYQZbAx/UjgrJmRHOkAS36ZnZkp2bp0EY+VzNBZknMkdE0LIWFBVJ3aVL0t3bL4OjsKKctjTL8Zp7MrVo1hTl9eZdyw9lbuWRLDx4IotcRBXwuYsyOnPCDE+YdUVfKoAsyNhwD1E4oeOFTjzVBm7GpzmiLm/hVSFVRXwDIBGriLW3BkAqjI1XAM8dUL41AMhY9wbw498AEOB9+B73OW1qXLriO50tz8F52FLA9t1PP8h3P/8o3/8C+LD9GoC+V/heydt3L+U15yi+4ayNZ7K2zlXBuez8E13EdnkFud/daZln5XOmXyYnmPt1IPdrg/o1SlfnRem4cRq53xHYzmpporWsg/rVlcuVs0WwnQCQ8B3PkvOn8uTCmSK5dKFMrl7eLw3XDsv1ZgDYdkE6bl2F2jRLV08bALwFAO/I0GifjEL9NAecRg44Y3LAadc04KMCzgMkwGeVDTmhQrgZPg0WXO7hOcuA1ozzET69mhHyvlGczIcA3/D4lAwPD+Mz3JHGpgtSVVUgGWlRkoS8Lg72MkYbrLnUBHI5FlRwn614WgXk47xt281CCCAsZmQMwWQnjLGbDF0vFKBZFbRdMLYYo0EoFUzTsubc9gYwww2gKbIwnOqoo3xJUDU2XqempwE4AgvVBIgpUM+MrCzJysnR+yx8zA1tpZRKyPuYV5aX75WGpmbpGxqRIXxZo1NzyAcXZWJ+SSGcWbovM4BwlhBCBQnhXceKWhX0hpBjhFYF3WEhdEC0MG4AkYroBaAHQo8yWggtfK+gMv8wgFQlDtDDhr6HNaQVfQsAN9tQDs5r6HxB06LmaU8zAHJRJUL4PeDj7XeAljMcXr9ju9wTWXv1CNA9kOcv7suz58vacP3w0V1ZuT8H6zkpC8j7XMj7pic6ZXykXYYHW/XKRT13LkP9zkL9jiH3O6jq13Ch3IkyuXy6QME7d4wAAsRT+QCwGACWOwDWAsCTCuAtANh5u8kN4MBQlwyP9RsAkQOOTw8jCCFVkAPxBsAZbGcURAdCC6L3bQ2oH8eP6ZaQtrB+wGDOR+Vjzjc0ManK19ffJdev10vNoTLkfXGAL1TiAU9MdLBEs5DidLQwWGCx8FH5LKAswBgA2XgNC4rXR8VxhbRghU5zPUf5CCLvj0CERgBK3K8gKmxcb9e0pfG27ZoJsgASII7vGUVLBUAm72OhhWHg46wHgkr4MgBbtm4JJR9jDshc0N0ZA/AsfAwWZ3SIAxBygL7m0CFpv9UBKzoKFTRW1BvC6bsrCqELKjhPK/o3xgjd8widnNCGQvgbasj7vAs0GnrbyQ9h37RlDeGthKuOBf0UwLcAjhe93Ajga9zWNWPwGNXw7dcbIfSEJyd054JOPsgFlb5xIGRwfZfXX7+VF6+R9z5fgcpxcaV57XC5tzILuzkjC3enNN+bdQ3J9HSvTE3clvHRdhkdapah/kbAd016Ad+dDljHtuNQP1jJq8jpLtJ2cvl5KBzyvIsn8+Tc0UxEhpxzAKw7g7zwQgUArJbGa0cA4CkAWKcAUgG7e24AAPy2AJAKODw+4B6KmJgeVQW0FnRmDgElZMwCQoJGRTRQsjhjFNIEhxlgPxGsG+hlxAjfNPs7p7TBemgU8A30SNuNa3L06D7Jz0+UlMQQiQdcseHI7SJoG43KaX6HsDaTKkj4YpEnWgVUCFmkcRSQgFn1swDaCijVMTKG3TQc0CeIpifUAMhpSrClDnwKaJifB0BvO0k15L4ZhjAFlhSAR7WzAFLxuG/HED1WMwYfIloikfNxXNBu+bhCiEgC1FxF7dy583KnqxtWdNxZR2ZOxvClTnJ1bbWj940K0oref+R0y1AJveyos7DThiEKJyyE3mr4FNZTQ2E04Ln7Ry2AGgBwjRd/fO6G0FRLCeE/BuArBdAUZHgBFxZl3jgQEkB3OAC+//ZrQPgNIPwWEAI8xo+ATyE0welFXN9lHQA+X2fxiRcqWZb7j+9p6EUtH3MxowVZWJrWJSDGxrqQ67XpQkm3Oy/psoG3bpyVW62n5WbLCWlrPAzreQA5316AVwLbWaLw1UPpLhzPkbNHMuSsA+C5kwUAsAQA7gOANcgBj0lL8xlpv3EJFvSa3LlzXXp62wFBpwI4ONIrQ2N9+H2ZB3Is0AA47ZrCZ5vBdtYNoIWQobe9AKRCsso5w4KdAx+7XDjUMDYFFzUxLsOjozIw0C/t7dflxIlqKSpMkbSUUEmM9Zc4qFhMqJ9EIUez+Z+xmwZAM9wQ6LalxpLitqqk8xyAZtXObUFxm/C5AYx1AIwCgHjcLmFPAGk7CZ+qH0B0A2jG+NhqZnI5hlFEDrzDdqYZ5UvB1lhOgIr9BA43xFPlCFokzg5ORJkI1y0BjFI4qYQJCXGSgtdlA+B9lZVIkOthWfAjAUIWZVg+Hp+Dp3cgpB1lPsiiDCuj7kF6Xc7CKuGnMyc2A+iGEOAx/3u+vr4xB9Re0t8G0NuOvoQKrr7h+iom1t5a+/m3AXzjBaCNzwL4HQD8HrABwK9/NNB97cDH3O/jj9/IWy4xgfdax3u/esfPYKyx3X+Bz8trqt97sIQDlmNhvdLTd0M6OxtUrVoaT0lT/RFpuHhQrp6vBHTI9wBW/eli2E4Tl04VwHpmy5kj6RpnsX/uRKHUnS4FgJUA8BAAPA4AzwHAy9J5q0EB7O69Ib1QQOaABsB+ADigAFIBaUGnZj0ATkMFpwEcw4LnCQvfvFY6p1k1d7HgwhazWRmZ5opmEzIC5Rsc7JeOm21y5tRRKSnOlozUSEmKA3yRPlC/nRIbtkuiYSWpbITKwMbBdqNyFkKGzoQAdAZGQsiqqMn9VPEclaMiqiryPjxmli/kbTMmSNDsLHkCqIroqKI7ByR8rHgSuoysHEnLYH7HnJCqaOylGWag3URgPzGFeR7b0AhZOD4EI8IEwXOUTy0orahjSQlgOl6bDRXNQc5YUVEhV65cxcHRL4Njk5pEj8ziCwaEqoS0ooBwbvmBM33JDE245xAqhE+hgk83wPc5ABVChNpRLcIARgc+XeTpNwB0Q0gVZHWUKvh63R1rGyD8GwBiq9VRgPPm7wCoAQg/AkJeUpq2U7eA7/0PX8ubb9/LK7zXyzdv8JleAzhCx3iNz7ouj1+s6slp4QFy6buwarOAcGJIege7AEkr1O+ytF47LdcuHILNrJDzR4vlbC2Aq4UzOZoH5UOudzwX6pcpp2vT5Azi7DHkggogcsPzVQDwMAA84QBYL50dDoCwoLYIMzjaaywo8kACOA4AJ7QQM+mBb1NsgNCBknByKQldywXpyui0S4Zwwh5kzgflI3ydt1rl/OkjUl6cL5mpiZIcHyZxUb4SE75NYsK2SlzYdgDoi2OT8EGxABcrogTPzIAw0BFQAmi6YoxdjYrjrHijbizC0GoSNt5HADcUYhxIqYC8j3mfzox3bKjJA3Wc0ABoZjcQKqggez1hSTkDItlROobmeF4ta7SmcYnx+AfYhhahChgZA+gQCh97QpkLxrMrJgGemn2j8bp2TDpywHSoawr+JifvcjnDxsZmnDWHFMKRqVmc4TiHixUu5oO8eD5XVjMQ0oq65xA6dpQLO3lmTpgwQxQbAXSD6JUDGguKsCqoQQDNtCV3QYYFGg5TrL8ChOsaq6+hgog1gLD2lutuGgiNLeWwBIcIaD/fAb63OkD+5qOJt1oV/QAACZ8JU5QBiFodpR11AraTwxXvv/+gywu+fMsWvMda5Xzw8L7cf7CCHPCeBlcTW1hCvoSDdnJmGge/acUaGO6Xnv4u5GntUIpmuXG9XpqvnJH6c7Vy/vg+OXWoWI5X58nxg5ly8nCGnILqnTqSKidrU7BNk9NHs+QsALwABbxE1YQCNlw7Ltevn5MbUMCODlhcryroAKugUMCRMagf4B+fHAWA4zI+M4GYkkkAOAngGFMEzAmu28JQ+AgkwXQhoHqTM1xOgh0u0zIA5etnzjfYh/yzRc6fqZW9ezIlOzVWUuIiJB4AxITulOjgrRIbslXiQwBixC4cqwFwZMZecmCdY4K0kmEczwOAZtjBT0G1isgFegkfobKqx9u0nQTODr4TOC3M4HmqhHiMqmcB1OqosZ8eADkZl9OMYpOSRRdo4tw/BFdIcwMIJdTuFw6sA0KCyJyOvZ+a6zkWky1phC8qDs/De8UmJgHARADIJu8kSaHNTcuUFACelMTB/1TJhOWtrq6R5uYWJO+DYmfRcz2ZCReXsoAVhRJquxohhBXdDOGGwox7iMKMEdrwHqpQJXzJ5Q0JFxRP7aiBkPd5w2kfN0MUgA/xAhb2JZRn9fUbE284+A0AqYResa65IeEzoYPlH02YrpWPgJABEKGGm4coCCKBtMMVb7+h6rHgtCJLnFQ7Ny6z08MyOd4voyPdMjR0G3nQLenruym93e3I+25Aldqk83ardHS2yM1bTdJ2o0FaWq5Jc+Nlaag/J/UXjkvdqRo5fXivHDtYJEeqs+VITZocO5wix2uT5fiRFDlxNF1OHoUdPVGAA71ELp7fJ/XIAa8CwKbrZ6UVOeBNAtjlANjPKugdGeY44CgAHB8GgIBvelLhG8OJgRNkmcdxsuwkLCZnrXvHNO6fwXOmEVOwm5MIzivlBO/h8XHANyQ9Az3SjpPJOcBXUZIluWmRkhYfIomAKTrYRyL8t0oUIjZwu8QFUQl3SmQUlxzE41RBAkb4IgxYbvsJCM3whKmQ6lxBQOWueiKs5bT5IG2n5n2Ai5VQvh9v03oSPrWgNv9jeAPIibaEhUEFNBN0OfvBqB8VjwBqy5nC5wyys/jigGcbsal0hI8QU1m5z20SCzxQ2NQUvH8yFBAQptH2ZmTpmqKHag7hwGiV/oEh5Czw9ayOTuMH0vVF2Slj5hDyuoNuCN3dMgbCjUMUAI9W1MYmS/qY64YqhJvWG1UFJIAe+H4LwJeA76WqIBSQKqh21BNGBU2BhuGG0AGREHJJewMjIfRY0U/jo67t+ewV/198J64xGQN0Az0A7XazdLRflbbrF6Sp4ZRcrT8mly8dlUsXTVysO6LB/cuXjkv9pZNSX3dCLp07CkU7JGeOVcmJmlI5Wk0AcxGZcuRgmhw9lAoI0xFZcvJILgAshM0jgJV4j0MKYCMUkADeQn55u6sFOWC7qYJCAYehgKMK4MhvAsj5em4IvYLKOIE8cZzPncZrECOTE3BJYzIwMoS/0Y18tknOngR8e7IlLzVaMuODJRkqFo2DPdRvq4T4fimRBBDwMaJDdkgkbGgUoIqmtWQjNeEhMLwKEoHD67VSiqA95ZZzBQmbe/gBINm8z8BnFI+3dUKuo4JURG3MDjbw8X7NA71zQMLBSbjuGfAInRGfDHBgGa3iue0n8kDeT/g8FU9TaOFz07KyJDMvX1dV4xIXdqkL2lsWepIBXmoqwIPyZSLnzMxEYJufXyC1tbXS2tomfQODWpgZmcCXz5n0cwZCrifDRZ3MJbBty5qtjm4eojDVUe/WNY8KUhGf62WN7aWN9TLHvNY4HiOACp0OyiMc+DzhAGjDrYS0o15hIaQSOpVSq4YeRQR8NhxFZG+nOwCkDeaOXF7i4TPY8oVJVb3erlbpBHw3rp+X5qvH5UpdDSDZJyePl8qxY3vkSG2R1B7Cd1uTD6jy5WhNoRw7VCrHD5fLiUNlchxx7OAeqd1fiMDz9udL7YFsqYUVPVqTgedm4rk5ADBfTp8oknPIAS8iB6y/XCvXrp2UZkDf1n4FADbJne5WAAj17e8EgF0yNNwHAJH/jUEBJ8agYHA3GwCEpSSAFkIndP0W3DcKAEcA3vAUi3TjMgiQ+4YHYHG7pL2lASeOGqkoypbc1BjJBCRpgCc+zFdC/LeJv88XEgwAIwK2SAzgiwveLrGwpDF4PAYKF+20koUBKs3hHAtKa2pyQ4K0W4EkgFGxXKDX2E0Lk7GuBkATHgDt486Qg3mNs3VsqAGQqmfXe6FdDIuKluCISLwZ8jn3NKMYqJsZTCeE3HLIITzSVDsZfA4LN/lFRZJfvEcXd7IA2sWcqLa2aya3oFC3KbhPC0CZmVJUVKhLWdy4wUragEI4CiVk1YsQas/oElfbXlYQN0LoWFILoYIIVbT9o44Kui3pcwMdQ/dtOCCqBSV4Ch9b1Dy5H1VP1c8LQAPhZwDUAg3zQxNGDXmhTMCo9tRRQwXQUUKCaAMQmjDN1swf196u4TPj/787LePjfdIL23cTKtTccEKuXjwIVdsLAIvkKKA5dDBLaqrS5VBlmhzcmyLVpclyoDRVDpSlIzLkQHmmVO9FGoA4WJEjNZW5cqgqWw6rCmYAwkxAmAsACwDgHgBYLnXnDyAHPIoc8DRywIsA8CoAbIYCtkl3zy3tQumHPRwCLCNQq9HRYajgqIxxUjZU0AI4BsgsiITOgsf7RvCcIcCnc/nw2kG8R//QAN6/C0p/TU4f2S/lBemSmxIj6QAkFWqWxB7NoB3iv+tL8d3xOwnc9QWU8CuJDNwqMcFQQShgbMguicXzYgBcJAFCBGt4FmKiFWUuyCUHdRAe6kYAqXLeg/CEy9uK6mPORTz1cee5bhBDDXwsxLgVkABa1YuMjcOLw/GkMLzIu6LpqBytJpRP1Q+3wyMjNPgc5oTskMlyVlaziztxkV/e5tKG3HLltRzAx+C+WYcmRdcUzcnKlJI9OGsfOYIz63X8iINqR0e1MENbwvyAPYBcXc2sK2Mh9B4ntEroPYtiA4BqSw14NgyITzW4r3ZUITT2kwByDFCHHxzF2wChgmiGJtxDFBZCpyizQQ0dGI0aEixePszE2685u2Fz8DE+j8Ai53zH8Uz8n4/uyez8OA72DrndeUVamk7KlUsH5OxpqNzRfAXpQFmiVBXHSVVBjOzLi5J9+TFSWRgvlcWJsq8oCSqSLBXFqbKvNF32l2fIwX0Adn+q1FanAsJ0AJhtADxeIudO7QWA1QDwGAA8AwAv6cD3zQ4AeOcGAOlQheof6MNnGgKAw8gDASEgGgWAowog54UixSCEBNCBkFuFbxrwTU7K4ISxnIN4D47x9XR1yvWGK1DuKinNT5HsFJPzJQGYhEhAFeIjQbu3iO/O38suAOjn8zvc/kLCA76SqGBY0eAdUMJdEgcLGA1IIggQlCuU8EANCRuvfsStZ/lBazdN4cXmfGo9CR/u8waQYQHklpbTqqMCiL+9wYLaHI3qx+JJeHQMXhwBkglhuKobQbQ2U3M+DrhDGS2czAc5cM8xwvRss6ao5pGZWZKVV6CKmFtYJFn5+RrZBQXYFkgm9tNyACvb2pBrpqcmI/DFwsYeOHBAmpqatDAz5FRHTfO2N4RexRkdK/RM6LVDFBumMQE8E7SlT/Vqqu7gFZqcfQKpdtQpxjAf9NjQjfbTWE8ntDK6KRwIbSiItlCjEALA95zNAMCcePsRwH0SyAGhllY9Odn22dt1efyK11vE93AX+dVEl/T2Nkn7jbPScLVGLpwrV3BqKlKkEvBVZEdIWWaolGeHSUVepOwrjAV88bK3MEH2FifL3j14HhWyIhkAJgPeJECYglwwUy3oGQWwQurOWQDPOgA2AMAWrbB6AOyXoSEL4LADIBzNFCGc0tnqowSOg+nc5+x1jutNUfUAH068gyNQv+ERha/79i1pqj8vR/eXS0lOsmQlh0tqfJAkxgRIHOCLDt8lIYHbZLfP72Xn9t+JjzeAgVuQ/8GGhuyUhCAfhTAKKkQAtb8zNlTCkANS9Qx47H4xxRiu+eIGzoGOQeWzeZ8Nzfsc1VMYHQh5Px/n/bYKGhTiWFCqH4cgYlmtjIO1jAWEsKFBoaGg1Fy0hVaToHGmeyysaBSrn4hoABubmKgKlkSLCTXjKttZBUWSXVgsOUXFkltcInl7SvV2JqDLyM3XbSYtKO7LxnNSkQNqkzfsbXKSicwM2KOq/dJ4rVFX2u4fnZDhCRZmmDMAQp3GxFWPl2X2nskNFwHhEiBcvv9Ylh8AQoJICK0lVVvKGRUE8qlCyOC+va3KyLxQizScWWHCzKjg2CGXw183ARhf0I4CPhPc3xgKJmDzjjWAxzC2lOt2Aqx3HxTE1+89IDJeM3AfH1vnc9+aiivf++mrV/pZed2EhaUZmZ4ZkOHhm9LddVXa205JIyC8dH6vnIESHtsPVStPkP3F0VJZBBXEtqI4BuAxAGJJPBQwQarK4qW6IgEAJsnhA4QQKsg8kDkgADx7GgCePyiXAeA1ANgMAFvbG6S9s0U6AOBtANjd1408vh/wDMvw6IgG5+apAiIPHGX3CmDjEiW8tDmHFYYmAB7H9cYnpB+q1z/CzpYh6e/tk9u3bsiVC6flUEWR7MlMkKykCEmOC5H4mECJZcUS0ITySkW+Xyl4BJAK6A8LGgwLGg4LGgULGhO4XWICtktU0E4JhxXlvD5WOLUCqkARLkJE28jZEQAPIFm1UxAjPBDqYwhPAcYUaBQ45z7zGqOMfMxpxPYooO39jI1PRJ7HtjIOL8ThD0SJfygvUYY3CQ+XKNy2Sw8aAONUOal2tJYsutBSErjC8gopKNsreSVl7sgpLgV4RZIOANNzCzQy8gvx/FIFlrlgKjttACLnJaZimwUI9++r1KsudfYAwmFYrXHkD1MumZxd0KZcFmem2SUPNVyAGt6FGt5bfijLK7w4o9d4oQ2nWmog/HxQJe1wBUP3nU4aO5DvHc8A4nOAyHgB4BgEchWguAPw2Fh7/15eeYeCBWUjiArhxuB9fIzPWXuD94LqcuD9Kcc5uZTjyl2Zm5+Uick+GRxsl647V5ATnkZOeEgnztad3iNnj+XJydpMOQqgDlUly8HKJCgdrOleWNFy2FPEfkT13jjkgvFSsy8RuWOKHKpOl9qaLDkGAE8qgPvkwoWDchEAXgGATc2XpAUK2AYFvAkAO3s65Q4A7BkcAERDyN1GEGP43SZkBIDxcmAKIIL7nL0wRLUbG5cBRP/oqPRCNXvx+p7uO9Le2ix1Z47hxJAv+RmxkpUYIimxwRKHAzwGB3cUDuowjq9xyfedX4gP4LMA+vl8AQX8SsL8t2geGA2FjA7YJhHIE8PCdsE6cjgCAAKOCFhE5nlsuCZchMnmbp59AxLh0lkRBA3PjXIG6a3yKaB4P4UQYRu0bX64oQjDVrRYDpgDPrNlQzUgg9KFIL+jCgaFQKaRE3JyLWfNc2oRAWT+xlyO148ggLSXxXsrpKK6RsqqqqWorELyAV9+Sblus4v2SBZVr3APYCxUCHMAbE5RiULMntNkdtsAQJ0gTCUEmHsrKuVc3WW52dklfYOjyAundEB20uaFVEOAOAc1XFgChEsPZOkeL01lCjQ6Zmg7aGhNFUJjTz8XhFALNQ58mwHcHBbCDSB6KaMF8qUDogKIvM8dhOs34PscgMw1n+NvPmHTwSP8j0vzeunn0TFa0Bbp7IAqXT8hDVegVBcq5PypYjkDAE/VAqQaAFWdBnVLVcCqAWL1PgPjgb0JADBeAaQKVu9Llpr9eO5BAligldWzpyvlwvkaAHgcAJ4DgJcBYOMnAHZDAfuGBnUtIDbdEzAuT7khAOUQnA0vYzAAq9kPy9o3BPAGeqXzDixnwyU5eawa6pwjuRkxkp4YDPj8JCEKlhMKFcH8CvAFcbVpny9l1/bffwqg75cKYBSHIpADxgK+KGwjwnwkKhrqifwxHO8VCVCiAZ/OeHB6OS1I3FdL6QTvM+OG5jXR8UzVnCIMQXOCryeo9v309aySAsQQTzN2hheARgWjYUNpLyNhOUOQBwYEw78CxBjkfpzNwCEK5ousbFL17IVdWOXMBWSl+/ZLxf6DUg4ISyuqpLh8H2DcKwWl5VK0dx/gPCBFuC8Hz7UwpiJ31GtOAECd9oS/QzVMxQkiA7nkntIyOXHqDPKNm5oXDo+OyxjOoOPTXPqefYLs/uAyBfdk/q5Rw4VNRZrPzbLfHBZA76KNBdA7FD6vfW813Ayj3Xero5cirjlBuIwV/TQUUDzOAX/Cp+r3clUe4bMu31+R+QU4gqkhvRpRd3ez3Gyvk+uNx3TGwqVzFXLuZLGcOpIrJ2AljzrwHdqfAhVMBmQAj/ABOAtgtW4TFcCDVQQwW47VFgHAcgC4HwAelkuXT8rVa+dhQesBYNNnAOyTXsDUBwBpJ6mChFCLKtxnKHiwmkPI8wYH8bv2Sk/PbWlvb5ZLdadgf0ulpCBVstKiJCUB+V7sbomP8tGOFgtfcMAOWM8tAA653zYDnwKI8Nv5ezeAqoAcjKcdxTYyZLtEAsLwMF9YUT/h6mYeK+rsewVvG2U0AFERmT/GJkaqAlq1VCGb0dQAADVvSURBVPigcgZUY0X5OlVBPgehShkWYABk07Vn/h/VLRFnA5Pj8fqAETHIBwFfQACkF1ZUl6CH9YzG8wmdvWgLc8k4drekZwLKAikoLpMygFhVfVj27a9REPfsrZRSwLev5rCqZEnlfkC5V0HMyM+TpIw0SeAFX9JNAzghZLBlLQN/o7CwSI4ePSpNTZz2wjI3kvuxSRnnpdBm5mWKg/aaG3LM0LPOjC74BDXUAXxn9bW7Dx9BET3hXpUbob2lmyH0UkSFzoFvM4AK4SYQbbjV0QHRDSOCyqZBlfMOWk4Gbec6Xo8cVOF79lzu87Pfg/2em5bxiUEcxB3S1cUiDAfkYREvwSoCwLMnimE/2WaWJUcOAKj9HvUjfPsB3H6ARwAPIE9kVO+FMlakAtIMgJArRxVA5JOnDwDAWuSAp+VqQ500N1/ZAGAHALzd2y1dhGkQKkgAqW4jTnDfBsDrGxgGeAC1r0fu3G6XlqZLcuZEtVSW5khBVoJkJOGYiw0EeLthOXdJVMROAw7yqJDAnWo9qX6qfATQgZC3d0MFA3x+LyG7CeFXEslqaOBXAHGLRAdvl+jQnVBCvCeVkGN/VD2oGxXNKKHJ9Vjl5G32gBoVY3GG7WwhEKpwhVNzPQYeZ/C97H3mfT25oxMGQE7E5Sx4gmcm4ybibBCHNyeAsfgwgDAqUoKCYUWDglQFdd4gwnbNUPkIo7afJSRLYlIaoIFtyCuSktIKWMj9Ur63SoEkgOX78QXX1MqBI8dkL0DcgzyvoKxMUnOzJJHXHASEpgHcrE/DIQoGl7zPy8uTyspKOX/+vHR2diLnQYI/MiljEzNQwzlVQ44Zutce5bihU6Sx1VLTSQNldOLuw4ceCBHeF4lxg+jAaEH0BtM979ALxr8FoBtEB8aXFrLPhQ534Hle8HENnAew0Lwe+uIS/s/ZSZyIkCMP3JLbdzjj4bw0XjuK/O+g1J3dJ2eP75GTh/MBYDYANEMM3gBWlcdr7Cd8ZQwoYjmroQQwEwDmydHDgPhYhZw5VQ0AjwDAM7rMX1PzVWlpa5LWWy3SfvuGdHR3yO2eLqhgj6ogc8FeWMveIeR1jEE2hbONbFB64GR6egdw0ujCSaNF6i+eliNQvdK8JMlNiZD0+FBJjg6SOFjEmPDdAA9qFeojYSE+EhrkI8Gwnn67oH60nhY+CyC2vtj67/ydBPt+IeGqgoTvK9jQLRKn44I7JSqcVtQPx7sBhDDRVrLRWm8DMu4zPySAvE8VkdVTbFUxCRRh84KPz1NVdG7ThtKO2vfD1gCYBnuXmGyqoHEWQOR3vGpuJMf9OJs9IR4fMlqCASFVkEMOeiFPDjU4AHKrEALA+LhkSYhPkcTEVORy6ZKVlSdFRaWyBzlhMSwoo2QfgASM3C8s2yv5ZaWSnpcjSZnpBkK2wMGOcrlEu1iUXTiKkZOTK7W1nBDaKn29sKTD4zKiM+xZ0nbJ2Jyz9CFyQ12J21n0SUHkZYu9LuK4yEsZP0Au5aiiRw09OaEZvkA44Ok+7vduc9Me078DoXe4IVTIfisIH54L2/mM7+sGEDYaJ495XnprmvPheqW3HwrUeU1aW85Jw9VjUl8HAM/sQ/5HAAsAYA4AzJBDVQSL9jNJ1a8S8JlCDCAshRqWQhXLAODeNECaKYcUwD1y4hjeSwE8Cgt6Wq5crZPGpqtyvbVJWm5elxu32+RW1y3Y0DuqgoSQizJ3AzZ3QO26+vvlTm+v3O7ukVsdHdLYcFVOHa+VyrJ8KcyMk6yEYEmFKiXh4I2H5YsJRY4WstuoHm0n4AsJ2CkBu7fCen4hO7cCOoYXgNxyMN4fCkgAqYARCuCXsKGAMHALckKoINQ0OhpwR5v+TrdlBDQKjwJm7lM76mwVQISBzCnSIKziWfXUcO6z78HXYd8pwlC9oC5sR2NDdgwgjGT+BwA53qfTiBLNsoUsxBBCHXhPTtJLWScjdAsgk/A+hDgmFjmlE9Ex8RIPKKm0mRyiyMuXbI4F5hdoMIfUyOP1CbMlPZuXSgPQfF9AqO1wOAHwM2hxBp8zgVVb5KrJyWlSAaiv1tVLd2c31HAYSf2YcBn8Ye22YLc9ewsXhcuV85oBLkcVaU/nlrkK26Y8kRByLJE5ortiyrY2JziG6A5Og2LBhlVTQgg1XKUaAkQOW7wiiDZoT5G7ecUzqJqN5+tvPhO8n5YWr8f7cTiEwyMcs1x+/Ei4ZDtnPYxPIZ8ahuL0tsvNDjZbX5BrV4/L5boauXC6EgCWAsBCOXYQJ60DmVC/dICVKvsrkqUKVrMSyrcPyseo5FAEAKwCgFUA8AAArAGAtbV75PjxfXL69EG4jyNy8dIpqb8CpW2ql+bWBrl+EzaUDd+wobe6OqGEd6QTEN7mMAJOkLd7hxD9UMcegNclt+50SCvAvXj+lNTsL5fi/HTJTo2R9IRQSYkJkIQIP4lFrhVt4Qv2heoBvkAfCUIE+u8QX58tsmPb72U74Nux9fe6r7ehiDsAoc0D2RHDtrQwdsXQhgbAggZslZig7TpjIpb9oc50pFAOQ0QiTwNMAbCajCDCxfFAfcw8zsH7cICkQxc6VugJvg/vI4QWZBtuKC2AiQAnAdYuHvDE4uCOhuJEOkMNvOgKx/049EAl4u2Q0BAJQoTHROky9rxOoKoVCyiIODxPizibgoWeOIIMVSNcqRnpGtrwzfuwTcvMkMzsbPeMewUwkUUh04HDgf4sQGwKR8k4cwFMRHFuvpw+dkLaWlqhAn0yMDosg+NjMjLF5t8ZmQSInE82Pe/MrF5YBIx2IN9Zj5R5ojtH9AxfuAH06i814HniIbtoXhLC54CPEJp4skYQDYxPaB9fcezu8/EMwH0SCiorrcw1mX9SbTmWyWISlPzeEv4vl045GhgCgD0EsFGut9QBwJMA8LBcOLNfzhwvQw5YDABNn+fB/RkAKw0ApgCyZNlXnoQTWaIGxwIrAWAlAKwEgPsB4EEAeBgKeBQAngSA5xTAkwDwHAC8DACvyfV2qCBs6I3OG7CitwDibbkF0Dq6e7HtR/RJR1e3dNzukLYb16W+/rwcP7Jf9pXkSF5mvKQ7Y3sJ0YESF0nLCVsY5qfFFipfGFUPOR+LLkEIv93bZOeOL2U7lI7hhg+xDQASQiohu2I4HhioAMKGBmxDHrhNojkmGLTDHVG0tzo30E+XEgwELP5QXz9EIPJC7ZThuCAbuLm2aFyo2XIYA/aVPaMcyLfdNGaJ+42rZbP4ogoJAAGjB0DCtxlAzuHj9CMqEEPtIFSPHTCBLMqEIvGMihAuwEsIeXGXVADEaUy0sQSOeSW3HFeMYk7pKKpOZ0Kwg0ZnUCC4iBP7THXGPd5Dpz/hM5gpT+xLjdTXZOZw0nAW8lZ85oQUiYwyF4TJzMzU7pnL9ZflVifXJGEb25iMTkzIGEGc5nUKpwHjjEy5OAfNXCrNtrV554i2v5TDF+6uGhtqS1kt3VQx1TmIxop6F2s88Qogrf9mfA7Kp/qYWcPG5p38e7TIi7DOLuR/U65Z/I8EsBcA4sC/1QQAL8m1a6fk8sUjcuHsATlzYq+cPFIixw8VSm11DhQQ31VlOgBMBYApADAZ8BHCJAAI+EqhimUpABDPqcwCgPkAsESOHKuUE6cOylkAWOcoYEPjZWm6fk2aWpsBYau03WqXGx23pL3ztty8jdzu9h1Y007cviU3kOc1XL0kZ08cRo5ZKEVZSZKRHCUp8WGSGBMM8GA3cfBHhcEShgIIHLhUvg3wIe8LAHy7fL6CyhE4D3yMbYitCALog+DYYMCuLyUY8IX7b90AoDughNEAkDY0AqHgOAD6h1EJAyUYn41B6KITIzQUwhguR8HckWARQgMg+0ndAJpxP3fxRm2uBTAtN1cYSTiA43Dgx1DBcPDHIKhmCVQ33G/sJpQS93F80C84SILCkZSyFS0xXq0or7SUguewSEMIzcB+glZVIwCKp7Hb9JOqsrG1jQGI7G19nAqMLdvf2A4XGh6mQZiTU7h8Ri5UMhsnigR8KdHCdUjTcDIpLCyUw4cOy/WmZulFnjE0MgwQR3XdEDYDj09NyMT0tPBa4WYMEXmi0+TNtraNIJqKqTZ6O+OIZizRGcagRdXOGuaDzAsJCZdKNPHo5dqGIIS/FZ+DUh/ja/X9XurfoCLz81CxZ+8uqbqP4H8bGOyTru4OAHgdOdlludZwRrtVLpyrkdMnoVxHS+XYoSIAmAcAs9Va7q9IB2SpADAF8CFKoYYItqNVlhHODACYAwDxnR4ulSNHAeDJg3Lm7FG5cBGAQ8WuXrsEFQSA1wFga6u03rghbTfbEQAO0Xbzhlxva5SrDRfl7Okj+NslUpafJvkp0ZKh4IVIHBSBzdHRqnq7PaqHfI/FFsJnAdSq564tULcv1Hqq/fwNAPkcX+SIAVDAEAsg5wgqhB74YoN3KoAR7KoBOFHM7QBKoBtAAx+DCkjwIvHZCWMonm/XklHryaUtsOXUJu2q4WsBHuFTANlJQ0W1AOYUFUk2IhXKQitKCBnxqWmwlICJOSIiiQWXTFjDrGzkf8mgOAoKGAmvHIY3C9eKKRfk5Ux6LupE9aPq6ZCGOwxsBj4PgAohAKTKhYSF4ewQro/bib98DftSA5F/MqKi4wBbDqxqnp4wwhPwXryqE2dqON06xfifTp06JW1tbdLX1yfD2pM4IqOAcUxV0cyyMKtzOxA6HTVarHH3mDrW1BlH5BKJCqMCSVVkixvtKdTJuZyarleqsbYhHr0AhH8HRBtPuH35CuDxtav6vnx//r27D57oCYI2mlcB0iXYB/sBYCcAbAEIVwDgOQByQi5cOCynT1XJiaPlcvRQsRyGmtXsz0EOmAUAM5D/pSH3S3UAhBqWQPkYZbSoWQA1DwAW4aRWDgDxPidrFMDzF07JpcsA8OplqGCD9u3yqsgtLS3S0sq4Ls3XG6GSdcgbD0v1gRIpKcqQ3Iw4yUwMlzQcoEk4mGMBXzQOSi6YFAGVCOf4nhd83gBS/Tjm5wOodtB6OgB6Q7jRgrIpGxbUxxkPpAXdBCDtJwGMCt0lYbSOsJDaoA3VC8HnClL1M9YzKMJf7amxoewfJajsjLHAmfyPamig9MykN43Yvm4I3eOAucXsTCkUbYx2lJAgJsHmJWflaCRlZktyJqxfTp4OmrOBOg62lAD6Qwl3B8Enhzl5IQ5+M55orOfG8FI9AOetelQ6hQz2lhEGleUUKEJIq8p2uICgQPEPCpLg0HC1n1k5BTg5pEsU4IujDYYK86pOnKERjDw1HvCWlpXI+fNnpb29DYrIQs2Awsj2J7s6N69T4Q0ihy+0aurkiKZyalWR9u+JBkFYeghL+Og5wCAcVCiCwlj1CnOfZ6Y+1NErvFXTBmElfA+eAT7nfVaevNC/t7DyWOaWHiCfBYD4/Owo6R8YAICwfbdaAeBVudZ4Xi5fOSUX6o7I6TPVcuJ4hRytLZHag4UAMA8AZgOwTMCXDvDSZG9pquwFePv2OFGaDgXEcwBg9YEiOVRTLrXI2Y6fOIT3O4Y88JTUXTyPXO4yILwqDQ3XNBob8bcbLgPOs7Crh2X//hLZU5QuOZk4aSZHSlJCqMTj4IyFOkTj4I3AwRgO+MI5uI2DNCQEEbxbQoLYXG3As+pnq547vMD7PIBQRwIISLUn1AEwFABylnxkgAMhwqpgJCAMA4S2KyYiEhEFi4kIgWJR/QJwguAy81YFVQFxv51BQfhoPQkj1xhVAFlwIYB8LQCkGrKq6gYwBwBmAUCqYGZBAYDLUghTAF5qdj6U0URaLmcvUC1LAGyRFlxCoYIBONAZQVAuAsl1YPRquu7rSnA/2VhS5nSOreSS9d7wUf2CAbFfIBLfAJxpADatp515T6hCwkIdFQzF81mUyVSFjoPypmZlSlY+u3KycCKIFj/A6uuPLyY0SFJSEqWiogxqcFbzEM4p6xsclP4R9ihypsWMjE5zKoxVRNNj6h6+IIhcHOreA6jiI1lYhgVELAKEu/efytIDQPjwucbyIw+InuBtKiSLOEYlPwmAqbHpfgsv34fve/fBU/0Ms3fvy/Tcko59csqWAth1BwC2QX0AQ2Md1OcMrOIxKFaNnDxZJceggrVQwZoD+VC2HKmCwrkBLAGAAK+CUYwogT0tz5aqfQBwvwNgLd7jeI2cOn1Uzp49qSe2ixfxdy5fkiv1F+XSpXNy7txxOXrsgFRVFUthUZpkZcRKGvIlLpIUjwMyBgenXlOBaoE8K5RtWQTPgS8Y8AVxBnkgu1wIngEw0M+0m+0kZFv+iwDu/krCFUIWYzwgEkLtD+UyFgAwCgBGRoXgGANAkZwJDxXEZ+VS81RBVUDkrAogbSbuI4ChVgH5P+Ikw2opwSN0FkBWUTkO6LagnJWQkV+gDdHcpuUwJ8xzGqbZrwkw86mSJZJfsleK91Zpo3Uq1DIGahPFYgmnNMF22na09Oxcnf/HLhkNWFcdooBdZNHGWFBCyClOvEg+5xWGSUBwoOzavUt2+vLa2lzElCtQmQWf+BrmhFTJ4FACGK1g831pldOys1XFORwSisd2Qyl34T18/XaJH7bh4SGSkZ6KMzqn05yRG8hZeru6dMrM0MioqsgwG4Q5PWaW69EsyqSLKzDfk5mFFZldeCCuRQB4F0rIgAItLsGW3gOEy4BwBbkZQKRCaTxisQRQOrGMWEHcJ4ifCwc0D3CEFq9xgtaTVVkqME8EM4vLyGHv6uwQqjlPKHe6uwDgTWltbYYS1WuR5MLFEwCwFtaxWherPYRcrho53f6qXKkkgOUZDoApUr4nGcEt1TAdjxHAfAPgwTKpPVwpx49Vy6mTh+UMIDx/9jhyzJNyDop46vghqOs+AF0ghXkALz1OUgBeIpQingUWHLQxOFh5XT6qDGcbhOKgVMULwYkS4BG+4CDAxwCAQQE+Ghxy2Jz3bY7fBNBrKCLE7ysJC+B4IAAMMi1pbE9jk3YkVDA8hJ0xsL+wmRxG0PE6dr9AxQiaHUKwhRSCxOEIwsnH7RBGGP5X7vOaEISW1VNO+OV1IqiknPoUZAHUWQl5tKAErUhBNFEsmXlQx4ISyS0qk/w9e6Ws6qDUHD0l+2pqJbukVJIBWlIG5/9xLA8gQzHToJwZAJjBfJED9Lz+PGfHx6em6OXLWM2MQ94WGwewYsIh9yGAiorlKzt27dDw2c1l3NhXBw+NPNPOOySIuggUttopA+AJef6ePVJcVq4AclKxbyBgDvADhLvEF1D7+fFH9Yf1iZAcWNX95bCmp45Ka9M1uXO7Q+evcfhiiMMXk9M4sGFNZxaQY92Vydl7MuVakWnE7BwUEVDOAco5QDm/CEVchCVdeioLy8jNuJy+ruZt7KmNe4BzGbECldwcy14WlkFLa4LQmXyT+SfzUOakrNryugi0zrzUG+fO9SqA3Tqw3dbWqlawvr4OFvS0nEbOduJUjRw5tl8O1e6V6po9sIYFADAbkGUaABW+JCnFthQAlgHAirIsPCcPalkE1SzVSzsfhwqePFqtTdIcRjh8cC+saqGUFWVLYTbSglRYzYRISY4NkwRYrVgcrFz+IQoHXiQOQp0EiwMxDLleKMALpd2E4hG8YKqeEwQwEPAFED7frc6QA+AicATtHwCQeSJb0vx2mtnxwX5fSkgAcsEgqGAwFBAQRgJGjgtGQA3DtUkbuSAh5OeFakckhCsw7sF1bO14HiEkWFRFO0xhhyoImlstqZTYsrLK+0w4zdipgCcNFlOnCeUZJTRN0iWwpNgWlUrunnIpLKuUqkNH5fi5i3Lo5Gkp2lcpaXlQHACnENOmZuUCOMDGwg3UkNOV4hAc6CcYCRwn5JqiyeaS2AlJ8RIXHw25p7UMUOi2+2yXnQ6ABHI3wg8gsSGc6kfLSoB1aCQ5WXM+Dn+UVlTIvgP7NQ8MhCXeDQB9vQDcrRDuwg+Ks2ygH/KPYMnAwVJemo+zeo1cu3JRF3bt6+VaJkMygoN6bGJa+0wnpuZkcmpBJqehijMAkso4dw8WcAV52AOo4yOoI/OyRzJ/76EJ2MTFFYDpDiglYgn7S7Ct92AlbSwhaC0/DbyO0N3H+wE8FoWYk7LXlRVcdvwM4WTRPzomPbCgGwG8BgAvAsAzUMBjchL52NHj1XK4tgIAlsp+5HVV+3IVwL0laVJenCxlxUlSgm1JcSogTMd3Q4XMg1UtlOqqPcgdSzUOVO7B/QVSUpgpednJkpkWJ+lJMZIC8JIIXnSIxCFvikFuFwWLGQlFCaeqQBHCQn0Bnulo0SB4XLbdgc4NIOHzM/D57PTA998BkJNzQwK+kLBAqCAgJHwbAIQNJYDhyOlC+ZkBGIstOmOeSob/R8fxENxq9wu2LNIQUoLGwgyDIPI+hRguQCf84v0IIgOqagBkcYVBJUsEPMz9CGImZykAwlzYziL2clYflupjp6T29Hk5eOK0lByoxuPFyA+pdrCrADkF78HVz0xjNvI+wKcLPDm9oxxnjAE0saxWAsB4DuQDwti4aFjQUFU8gufju1N2+floUA237dyOLe/zlYAgWJjIcOGq3Al4PWdOpGWkS3Zujl6zIjo2VqdPsWBDcAkwAdwFW7sL721iJ+7fIcEhuyQKX25qcoyUFGTJkep9cuksF5vlIrO3ZWBwQEZGR2UMMI6PTwHGGRmfckEd56GOXPAWILiWoY7Mx2ALF+4DxBUnkDPCqjLmlwAQYgFgMhYBJ2FkEMyFFSqbJ0yhxwQLPywCsTLLXJQ5KXNULtHBVQIG8bn6YaG7+/tNh0nHLQfABi2QXKg7BwBPwILWIjc7CAAr5WBNmRw4UCxVlfkAKVvtZjnyvtIiwFeUgkhFpAPCLCkvyYUS5sve0jwp25MjxQUZbuhSErn6dJgkEjocqPEAL5bg4cCMwgFrB9Ld0OH7DkGeFcwIQn7H4ooDHrtb3KG2c6f4797uGe8DZG4APxOfA9BjQX+nQxEEMNj/Cwm1AKoN5TxBKiEARC4YHrxTZ0jQhlrAFDL8P6aAYvpDtbUM/yttKMEjZBwbjIJiWugYvG0BNM/jYxoWQICXniVxACcOeVxCOiwjYMouhvKV7ZOiygNSAeU7APgOnjgj+4+elIrDR2RP1X7JAIApeG6qKh/eJzUD4KXo8oZc4kIBdGDUNjfcjkbEUR0BI8fuuMCvWeKei/pG4J+GGoYEqPrt9AV8O7bKlu1fydYdWwDiVijkNgUzIJhnJFgcWFG9oCjyy1jAFx4RgYQ+VBvH/QGgHwGE8hHsnQy81gRUlok9QAzCGZil8FScwQuyODBdJMeO1kj95fNyo+26dN+5I4P9gHF4BECy53RSxqA8nJM4DnWcUHWEKkIdp2BZpxmuJZmFVXXNL4sLdtUDJqwr4GQuyVBIkU8yr/MEoNPgPgfcl7UgROVT+GA9WTQahEJzpQA2OXf19UmnFmFuIQckgI0AsF7q6s7LmTMA8AQBrAGAVQBwLwAsAYCFsm9vLgDMgIWE6hWmyB5EcUGqFOUz0pDPpUt+TqrkZCQpdGnJ0ZKcwNwuTK84xDE8DiUwv2NVMwr2iooXAbULV/AcpVPoDHhBgfjONbDv5HkKncZOuBQDny/zvh0m7/st8D6JzQByXiABZCHGAZAKGAkLylnyUY4CsiAT5o8IYC7oq8WYCAcyzf2wb9WPEDIIX7QDmIUtkjMpvKCzj1ll1KELKGFYjFsBCWAm7GGmKiFzv/yScgBWLWXI9coPHZH9x6F85+rk2IVLcgDqV1ZzGBa0StJhVwlsPMBjESYuKRXgJelUJQWQKugEc0DOgM8oLJJU2F123nC6E8cPo+JihKtsRwFCLnkfi/wwKDTIqJ+CtwXgMbbKNt1uwWPIC3y3K2ChsJyxeH0cYIyKioTVCcVZNlACYDX9nUKMD6yoTwCgDtglO7DdgdftAJDbdlFdtwF4HBDIRSLxBfPg4sG2p5DjYKXIeQ5JPQ7ktuYmud1xU3r7umVwiMs/DMso7N/42KRMjE/LxATs6gTsKmIKUE5DJWcA5QyUcgZAsmppYwYW1h1cfJjXwnBimiuCu4PQQW31mgieS3HxCrCEr2doVLr6B6Wzp0dusePkZrtcv35drl27JpcvX9ZZI6dPn5Tjx2vlCE4qhw7vB4AVOjxQWVEAdctB7pcBB5AiRXlJgC1BcjLjtYiSkRIrabSWiYQuSpLiI4zSETwcRJyRHk2lQ/CAtTYzlPkd4KPiudXOCQ98nwKo4OHEyDazXfyNAdK2rV7W8x+JvwOg5oDeFjSAvaHsEYUC+hHC7RIBAKMBWDT+zwg2YuPkbMBjLmiKMJwJwSlKUY7a2byPBRsDmbnNLUHk/TY/3GBBU1mxhOXMBniFZRVy4PBRqeY0IcC3F/tVx07KgZNn5OTlq1LX3CpnrzXJkXMXpPxgjSoglTMmkY3cUDZsCSAVkIP18clQPygeq5Q5eG5xZZUUElyAGA0oI6BYnPTLgfaImCitdtKWJqclSzRsqR8A2q5FmW2yw3cb9qmAHiAJ4Q5A6YPnBIfgYOAS+VHhUEF4cAAchLySKkgbugvQ+QQCOtid7Qrgbtnut1u24LVfQlm34H2244ffjYOCZ+1YfHm0V6lJUTgYE6U4nwPXJXL8SLXUnTshDVcvyo2WJunqvCn9PV0yjBxsZGhMRoehjiOwq2PTMjk+K1MTLpmaZA6JgHVlTNhgkUcLPQheng2QaczS3pr7PVd+NUuy85qKvM5+P5SY8N3pHwJ8vXILKt1O+3mjTQfFr1yp1yGCc+fOyqmTJ5DnAsDag1JTUwn1K5N9FUVSVkJLmS4FOUmSx1kIadGSnhyp1Uu3tYyB0kVT7YzixeLg0TE82DNjMWHXqHQALwRb2npGEMALBHCMT6DzDgc+q3x+jvIZ+P627fxsKICwogjmgARwNwDkUEQgAAyCAiqEthoK9YuC/dRKKOALJ4BQav3/AFoIcthgDpHgtlFC1iJYBTVW1D0cgdsGOKpbiLsIQ+gMmB74NgCYnpMv+XtY5SzTCbMHjxyXKsCXX1ohhRUHpAqWs+bUOTlRBzvT1CpX2m7K2auNsKG1klkEAAGXbV3j8vOMeMLHvA+P0c7m7ilFHlkFO1sleRV7JYVDGLSk8WxViwc47IIxyx6ym4V9pfGAMDQmUnyQF26DFd0OpdoG+7kVsGxVJTRBS7oTgDKvCwjyw5fFgVF8ceEAEBAyZyTIuwOhhAG7DYgEEKq4Ha/Zgtd/ufMrjS344bcj6feFNWVuEsFufHzpsfhCE2AtUgBjdnqCFOemS0VJvtRUscm5Wi6eOS6N9XXSdr1JOqBAtKz9bINTKIcA5YiMcQY/cslRqNao5pRcxQygIjizn5bWbE1wCfbRiUmNEV26gSuEjZpJrIPDOpeuC3+jk3nf7duA76a03miVZnyGhoYrUn/pvNSdPyVnTx2V41C+wwQPn7eivFB49SAOFeRkJkpGaoykIpfjOF0S1I2tYQk4iFjBjI9kfyYiAlY/gjYzADbTHzbTD6pHi7lL5+aZvA7QsZiiAaA4Y8GJAIBmw/t+DYBn4NsB9UNK4BRdtKUMQDG2AaQN4Q3cptDHAR+37BPdCQB9AaAfAAzw/UIC/WhDv5RQFl60CgrwEOwP1QWb/A2Ikfh/eFIJwv+pIAFG76EGEyY/tPkdCzY2//NWPG5tnsjnmrAKmJkruRzjQ86XV2S22fnFOgaYhxzwwNFTcubyNbnQcN0dx2FF9x46bABMTYXnpZWM055QdsjEpyTruFxhWbmUH6iRvQdrYWkPSm75XkkvKpSEzAxtIdP1Z6LjcJDHQLmitQGcA/yp2VmSnJ0p0alJ4h8ZDtu4G3Zxp4JIy7iVICK2AEaTF0IJqZIEERbGn+NIADGYKghlDEQEUA1pSRF+gNHHH/YTP/ZWKOkWJPpf4UfndhutLd8Hf8sfzwkO2a0JOS/Szz5BDiYnx4VLWmKUZMKi5WVAHZEnVZTkyUHY1WOHqrTZ+OLZE3L10lm5fu2S3LjeIB3tbXIHCtUNm9gHaAb6emSovw/K2S9DgwMyREuL4JZX+3EHIB7o75e+vl7tbe2B1eQE1tu3O6Sjo13a21t0Wk9T01WoXh1yvjPI+Y7JiaPVUnsQuV7lHi2g7CnMhL1MkeyMBEBHaxllcjkvS8l8jtXLOJzhY8MDJCaM4a8RzWpmxG6JCPeF1WSp3gc2cydsJtxHEJUNSuYUVEwuZyIA4Q/AbATgee7wAo+20+R8puJJ8L7a8jvZgu1WgOQdCpcXdN5BOL2fp9OSAOBuH6igLyAEgEH+XymA4UHboIImOCDPa0jEKoQAECcRWmr2eobGmuqlHUKgonkHAaPqGQhN8PkWNgugtabcuhUwCbkfK5gEj8HhBAbtaFXtMak5cUZOXLgsZy5dlWNn6+Tw6XNSjZywAnkgF1liVTNS8zheFwL5WyIsZDqS99IyOVB71Mx6B4Bl1YcB9F5JBFzReE1EXBx8NMFDRPLinrFqXdnZkpGXJxkFBRKXni4hUMXAiFDZzQop8jgWULYDjq0AkQBuVTtKAA2IDM0NYTeDQmkh8AWE4x9GEEjC6Ael9PEj0ATZALiFCojgbdranU7sBtC0U7RX7BWMhAJwXCuWBywOXipjEhSExYnstFgpyIiXPTjQS/PTZd8erjhdIIerYF2hQKehROdPHpFLZ07oMnsNl85JE6BpvnZRmhsuyfXGy9LSVK/RqnEFcVVaGq/gOZel6eolaYDS1tedlUtQtwtnj8nZk4cVtiOH9snB/aVSubdQSotzVOFys5Jgn+MlPQUq5wCXhM/LHNfmclpAwVmcliua0CEIG1cbi4T14lw8RgSCihcaiu9CVQ85XTC+G8AXCGtplMwBD1aSdlJzOtpKQGbDG0Y+xpxvN34H75xvK8FD/K8G0A8A+u+GFdXxwK+QC25V+KwC0oYaFTQ2VPPaGADjAEjYNkJo7KW9bbcGQAMewzyPzd3+2s7mbA2ArFwSQkKXzVYzqF8x4Nt38JDCU37goBRXVMqefft1DZey/Qdlb/Uh2XvgkAIYC5h06pITnFLECbdl+zhuWCtVyCMJ4N6aI7C0lVC2bH1NFHtFoYBc/iIqml0uUE5etCUzWwtBuSVlkpyTJ1HIIaOgrGHREeIPeGgh3RBCBWlDqXyEjhAyP9wGkJgz+uG5tKGhyAnDIiH/CIJIBWQVdDsBxGu24syrECIIoLG2eF+81y48JxA/BosKoTwAtUSNgxEgRsCScRgjGme5OHzpyXHBkh4fLFmJoZKdHK7LKuSlRUl+eowUZsZLcXailOQmS1l+qlQUZkjlHuSVpblyoDwPoObLwX2FUsNB78piOVRVDHD3yCEo2MF9xXi8SPaXFUglhwUAWDkUrbQgDXY4WQrxvvkZcZKDHC4TOZxp/doIGocI4jgwTksNlbPQeQ8XaChszjQg2LAwWEoGJ8PSappqpqegEogDNgAHLLtVFDp8r96hgNFaUuW8QNTAY374HXfhRLpjO2ynwseiCxXw9wrfZwF0YPtcfBZA5oEEcBdUUAGkDXUA5AJN7AUFfNqixl5RAgi7zEouB+Q52E6w7DgeobKD6gZEs89GbT7GYQZCSBtq7SkBtL2kJpx1QQkfg8MIqZk5CuEeZxUzLqybmceWNI71mQV1eR9XN6NCsnijY3ywk5yxHp+QoJNtC/YUy56KCikFsNVHT8j+IyeMBUUumJQB+8lmbRZqmAcmIHdMYN6YJslpWbCu+bpWaDGA51BIPOf+cQA/2UDoFwwl1BzOQLgD4BE+E9sUHAMhizRI6JHr0XZyoJ92lFaUg/N8nSqgG8AtuqUF5f3cEmgCyPyGlT526hsQcXDiS6RF4VmS7VXMj+Kj/CQxarckRftJcow/IkBSYgIlNTZQ0uKCFM6M+BDJTAyTrKRwyUbkJEdITmok4ImSXADE4L69nYMcLTslWrKSYXmTIiUDcKUzEsIRYZIWHyqpeE+ulZmMv6XLtEcHaKHEW9lYrWTowDiUzXvKj41QRAhONjbMOJ2JT4onTlgLaWHj8IF3sKjyOfh4ny9+g107kTpsg/Xf8oVs/QrgfQUV3PIlAPzCDeDmoD39HHwMbwAZ2wEgF+tlHribAPr+7lMAAV84hyGYFxJAnFQicXLRExIBw/dG1bK2kpARNoJE+AyQpuBin2NhJXwmJzTP8YRdF9QBMDmdHSxZCqHpauHy8hnaZcJGZ3aycD5gSibUEjBmAVR2vnBVNTsOx2UrOJM9D3le6b59gLBSFZOD+DkleyUFzyd0XFOUW3P9iFQt2PAzpGUC9JxCQF4mlYegvnhdCj5LgvZ7ssATh6Q4WHw1hzN21Iex21RKCaBHBRncJ5RQR6fDxgzs03ra/M+qnwMg8sJtyEe248ChivrgNvMbHrhRPGitMiD4A0Uy8EPQskUjP4pBfsQlDmIYvI28KRbB5dPjEQlQzsQoE0kAJYnQMABpIgP73pEACxTP3BM/oA1OXLURix8zNsJPg5NZo/WzmM9kIdsQzufXqT4AaMOMAyqaVwRwBgIVzlE5wmatpbWcVvXM8IHJ5RibAdwcu/C97sRvtH0rvvevANyXTmB/2xY4ka3Iyb1U8H8HgJoHUvkc+EIDcRv7Ef68DwDyNyZ4OIkZBTQVTJ2si++WABIsPmbVz8BnVJL3WwW0t6mEBkanF5TQJeLgZyTAjiak8EpG5opGSemciJuqOR0n5NqlJzgvUNvOCC0BBERcq0UXUMJzsvPzAGClrgeaAVDTEam5BTpWqLYT+R/fn/2iKVkchyTovHALrx/BJeyhoJXVUlJVra9Ny4UyF7DlLRP5ZjSsKFRMIfTVYooCSPgUQEcFCRR+4C07sEVs2e6Jr7Z/JV8i2f8KobmftZ+qfg6AOEh2+BkAefBF4MCNYj5ES4aDLxT3cRuOA1l/KDyuy50jP4qAVWVwBS/mTdyPRHDOGSd+mnD2YWc5EZURhX3CY4MQeYcCBfX1AOUAhr9v7wvD56BdNPPoHBXDweStZmaWAfI3AMU5djYCEf4IPwCngQNxNyfAOmEAA2gKHEEkgAZCCyDzOT8o22YAfbH1xfe6C+GDE912fPeEbOtX+N43xbYt+M2ggv8dAGk/NVd0A/h7AIgcEHmguxIKyxnG8T+oHtcODSGUbNjeDRDxPYThu9LvlSDhJBimeV2QBOJk7I/vnkpmgfNWQLN1FJDFGRZdAB7hs8MUniKMAyAH4uPZDQMryC2HENjDSftntryfQwvmti7khFyO67xwod7E1GTN/zgpl6rJi7Kk5xA69oBm6GsjAR7XG9XZ61lZklMAOKFwKVTdPFjcAi5Xz57UPJ0ixW0S1DezIA9qWiYV1VVSVF4qsSmJOAMFiS8LMxxYx4/LYF6309mnhaTCEUID4lcAD9AhCN+XSPi/QNjqp1E/WE8GXk8At+NH2OG3VXbjQKRqRONL1yuv4uAM9v1KAnd9KYEAlMvjqZogLwqBcoRiy6ktDO7rbQDBCMd9nwYAojIFMUzO5c67vML0SQIqKI+G175nQBvKpCoFSAgTwUFwXwP/l7GMBIRKtQ37JvwR3sD5InZxDh7+R8JDy8jYrRCyuMLwwfv66G3evxvfndl6gvDtot3Ed7sTvwvhI1xfId/bAuvpHVsZqn7/dQuq4HnFzh2/F5+dX4ivzxdaiAngeODuLyV491cSwsBvyYt5huCxUGcJQ05PisIJlc4mQuf6cYYEB+QBYQSAg63XHA/W36NuRgm51Qm7AJCD9hxDtNOStJsGrwuJchSQnSwMtqOZrpZ0AyBUifkaJ7wSHp0lT+gIozOrgV0sHEjn8AMXaOKW43iqkuwrzaCNzQGQnEWfKBHsdmEPJyDNgKrlIp+0TdwELzU3W5KzM2A7MyWnuFDyS/cgDwTI+VDHglzY2UqpPX1CKg4eUAgDWFAJ8Yca+shOHAwEkPBxQN0NoBNUOirelzu+cMPH4G0LIIsyDIXQAgjYfBHMiXhFnejgnZozcHIn+wt384cFxH6+uI0DNgiwquIgQpyt9213EFjn/mB89mAcxJsjiCqD/+m3wl8hcwKf1yiUozoE5jeCKvVb4f08gke1YnCfAPnAYfgSLALnFQSRWz62IVhkAXw+PnAnTAtwAjTwmSrn5jCqZ+NT+Bh/C0AGIfQGkL2kbGkzEP5e/KCE/O14Ag3i8vWIUOyzCKMrpYXswMmWy1QQQCggZ0ggpeD15MO1oMe5ryESrFaSFc3dCh7DHw6FFpXqZ645CDABHwEkfNrgTRW0Csj+TwJHADnzXQPwJGbAhiLf8160iTDqshUAKDrBrJpNqLgfGRcDqY1SwHQtGbxvUmqWZCKn47KD8SksvCQoiFx4NysvV3IKTR6pAELtUrIzJTmL4KdJWk4WVK9cDhw5LMVQv0TcRzhL9++T2lPHpWhvmUQnxeNLCMUXEAA1ZE64w8CHg0UB9IKQkFHtFL5tv/9PAegDFeRKXNH4cmNpIzlvLBBQ4n4/Z5Iog7O1d+O9/PD3VVkQgYCBk0k3h6oOHveHwvjj7/nTtm0KP9y/G//DhuB9TnjD4ov38aVSKSgbwbH77vsQHHPbHLzfgOZ5j534fxg++Nu7AN8/AqBROxN8/k7m4goeHAdUzwPb/2EAERySsAPzOkcQdjMSv20cUoeEMB+JDwN4nJaE3zcMEYrfPxRAhkUAQihYSCjULgwKBiVkYcYPxwOh4z7BM1t/hTEAKQPBYxBEds6wfc1ZedsAGMt2MUIIm8jZEJxelJKN/C6by1FQFQEnCzCA0c6WZyM1lS8sKlIhJHQEkQCabTQeY3tZgiSm4HVQU66cRuUjiNxngYfz+EzRh3Y1F3/D5J3xeJxTlrhO6J69rLiWIA9ErpiJfBMQUhlz9xThc3ERqVg9G/kFIyeEBfNAaMLAZwCkCloF1MC+zQP5PELL17IAsx2qsh0/zA4o2k78SMyPovGFxrGwgtyOV2INxWMBsC+6TIL7B/89fnCebb/Sg5qdHQSS282x4cDH39ewt537uPbl54KPbQbLOyw4nwsfBGcZ7MJn1HBu83597S48D+H9Pj78m4DJgvU5CC18Ch3ycMZ2WP+t22gvP1U9O9a34b6/A6A7v8P+NjxfYftc8Ldw9nWmBH8TBRC5ICIAlpOAxQCeeADCS1vHheIkG8SKKPJB5IJB+G2DcJINxQmXAHKKUkgoIAshaIESCNAInynGsPppii1WFTkDXuEjuACQ1pMQ6jUJ7crYsY4CmrwP6gMFZH9oOq94lJOjqkcrmpKd7Q7mgQSQS1AQQF2+nktLAETu89JmweGRkFzcjmNfaIraVgUQYJkAkKlcyjAHaoh8D8ATvgTOF4SdpVpqW1o61DA7CxY1F58nCyeKFA2uAZOQnoLPl4S/HY6k2A9WlE3XOx2IDEiEyrvQQhUkdN7hDaDmk4B4B3KpnbCJOwJgnZAnBAC2KHzZsSycOAoYiuQ9kFdkpQriLMsfnQcIDxQ2BO/kwY2D2DvMgUw1+RwweB8e/O6DnmBsAs9Cg+Dj9rk2duD/897fHDsR9n15kvDB/8+t+7bzWsbGz8Z9D4AWQnfAanLrDR8tJ+HbDNnfin8YQDx361cIbH8TQq+gCroBhOUMBlisGCcAGALIRZp0wV52xwQgr0eOGIDn8XrzOkmXAOJ5oWEADyoYiC0VT0FDaMHFqXa6AcTxYsHjltVUO6MizFZBY5JSXFBAV1xahishI8uVlJXjSnEiKSvLlZCWhvszXIBQb3Mbl5LiioiLcYVFRbgiYqJcUdjnNgxht1BA7Ce4ElLwOr53SpJGnLOFArrS8H7IEV1QQFdaDv5eRhqey8+D5yUl4b4s157ycldB6R7dT8DjKVkZrjzcztlThNsprpikGFdIVIjLL8jXBQV0AR4XlM8dUD8nvnRt2fGl68sdv3d9uc0J7uM+3s/nbGPY1/J9Anbg/ba5dvhuccEyupADuuLCfF0xIT4uJOmuENyHM6nLB+8DBXThwEBw//e470sXgHH54rXID3X7SfBxBKD8zbDP2Ryfe6537MD/+1vhYwOfUcP7Pq/Xbt5HHufywXfDAHAuX3xHGwL36eN43g59Lb5Pfrf4PqCAri+3/G5DQAE/c595rgnznA1hv2fs/83weg5/D/ObmPBF8HcLC9iG35K/qZ/+rnEhO1xRQdtw/xb8tl+6gvCcID/s4/6wCB8XLykWEhLgCmCEISL8XH54PQfVWdWEAmIb4OIYH++DArqggOZ1AI55H5WPgf0Dv/vd7373/wIWypqAJx40D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7" name="AutoShape 5" descr="data:image/png;base64,iVBORw0KGgoAAAANSUhEUgAAALgAAACJCAYAAACfFfLPAAAAAXNSR0IArs4c6QAAAARnQU1BAACxjwv8YQUAAAAJcEhZcwAADsMAAA7DAcdvqGQAAKueSURBVHherf0HkxzJlmYJ1v+Z3Zkeme6u6i7yaL7kBMnAOScBIDjnnCEIOOdAJpAJJKfvJX2sePX0zPT+G91zrpq6WwSQ3b0iGyJXzNzM3N1c7ein31VVs/iLe/c+TO+883F698Gn6cGDz9LDh1+lR+//Lj1+/G364IPv0kcf/ZA++eT36dNP/xDx+ed/ivjiiz+nr776h/Tbr/8x4mvim9/9c8TvfvdP6dtv/4X41/TNN/8S8R3xPa9/+Pbf0vff/GsOXjei2uZ+48fv/kvj2B+++7f0++//z4iyvRHsM9z+4/eES48p26rjfe8ffvivcUzsY/mHH/9r+iPx+x/yZ9fjD2zzeMPXfo7H/fHH/6sRZf8ff9/c1lhn6efH/vietcf86ff/d0Te919Zz/vy8fmYNcvyvj/k9/nZcd5+B9t/b7heRfO3WAa5rJ5W3t/9jmtDfPvbf14T33z9T+l3X/1jDq8x19pr/Nvf/lP6mvUvv/x7GHD5j4346iv3/VMsv2TfF5/n/b5uxJfu++dGfGV8mZfxmvUvic+/+KdGfGZ8/o/p08/+IX3y6d+njz/5c/rgoz+mxx/8PuL9xz+m997/Lr378HfpnXe/juWD977d9Rf+FcAfPBTuL9J7730dgH8A4B9++H3A/dlnf0yfGxXYhj/QH/s7gHb5298C+DcUDCC7Tbi/++5f07cF8Kpgo6Crwi0FXWD1QtShLBfgB44TyAJa/bgSXsjYXwFcPtPv8GJ9wznWoW+CJ4QVwA0oCuB5Pb/n3+K1oGUwm4DniuL2JoyxHq/zMbG9bKsd16wE1etyXmuOy6+blaL53vWAC31U9Ko8yvlHmUS5VOVelX0BvB4NwAE6AsiF+muWRcwUty+/XAd4LQQ8gvUG9LFPyP+ligpuoQZiI15/9S/pCyEnYllBXgA3Pvr4T+lDIP/gwz9kyB99nx6+/w1g/y49fO8bOK4B/u67nwD3Z9SCL9nxVXr/vd8G4B/VAa/g/rKKrwD8d0AjvBnwDHtRccFeq+C5QOsRhc3SQg2IA8AanGuOLXDmY+pA5vV1F7T6DKNcMFuR+vuEKat3hr4ORVHw+Dy3+xqA6kpbjwZ01fpPVYL6cUb+/vxdzf2u59fluOa+HPH5Fdh/+APB8kc+6wfOtbRQ5beUqJdLKXfLpgG312k94EIt3FzvgPxrQf+HDLgqXVNxFdvXodwsC+wF8Hj91T/z+l+aAegq9xcotCrua+H/ooK8DvgnNcBV8Y8++RNKngF/hIq//+g71Jxg+d7j7zPg9+9/FPbk4Xufp/cB/P33mwr+MfYk25K16i3c/kgBF2qXAXgdcsGulqHmFcwZ1masBbhZ+GVfPq5sc385dt0FrEBZfyHLsWWbFz7Aqo5rgrAW8DVRwZ0hrYCtR7WvfK7Lor6xzXPzM9xeAVqAXw+4y7xefV71vrK/wP/nhlXxszLgHutv+B8BXsr8CcBrcBuCHYFSNwCPAFrV+4u/zyDzWni/+BzbIuQBeFHrvK+sfxnLpnJ/TajcXxBZwQFewCMquIHfKGDXIS8K/vgDAf8e0L8H8u9rgOu/KwV//9FXeO9v0ofFe3/8Y/pMwCsFb3rv/GOLatejKHgjaoBbgAXUKOSAtSwrVeH4cgHK9jXBxSvbC7ih3rWL24ja++LiVhc+wOGCl+0ZgPxZzWh+TrynBrBRoIv4SRgrwBvvIQLQClTVt7a/eVw+puxzGd9RfY8RdgXIy3EZ9OZnFcBd1n9XLo8K8FBsAI/lTwAOyCWE+mugjgD4r1h+5TaOa1gWwK7bk/w6K/zaEGZti3D/Y8NvF9UuCl4A1558XAM8K/ifGzblgw+F/Afyxh9i+fjx7zPgkWDWAP/gAwDHmnwM3J9WyWXDohBhT+qA1yAvUDfWKTiX2hUtShRiHeAK4oin7A+1roNaoCuva9sKoGuOK1Ed6/4AwMrgsdX7miB4TD6u7C/vq/vxOshPRAVw3aKU7zDqx9btTvls193WALd6XYd7zTahblScvF4+y99U//05qnKvopR5BryWYGJPngQcoD/n+hvCrYKzLYfW1SXw1iFX4dlWPHg9BDzDXQFewI6o2ZOSYH72943lx5+uBfxDrMqHH/6IOP8Qy8cfVoCHPRHu97+A+q8z4Cj4J58AeAV3w3v7A6vaGhl1CSAvar7GmtTW10BMPK2wSwTYay5KBu/JbfkC+tnub1xYt9eOMQpgT4tyTD7uf3xsQFaAK8sK+gLnWsDL+6vPLscG4PX3m8RWn9nYnsEt6+sjf0d+r6/LOebfktcbIlKVd7kGsS7cXivADri9jliO9YCr2l8pbgH4n2JdJoptbbbw61S8vBbq2J4j2xVsDevak6LcXwK3sR7wAnkJVTwA/xjAgTtUHJvywePvs4oXBc/J5Rd4F+0JyeUHufdE9S7K3UgsVW5+ePFiJaMu6w3ALbB18T2wlQItIK8PgczL/znAI8p2Aecil4taPyZDWSCrQiAqcOL4qCDVcRUsBZj1EfsqCOsQuyyAl1j/GflcKmjXgbsG7nX7GsF2j4vKUUXZ5rmX3+7S3+GyUcbrAG8qdw3wdd77CcCNSsXXAA4rn30KL5/xGg8eAAP3+sSz6c+r/YZKXlmS/18A16YYAbk+/DEWRcBZNgC3e/D9R1+yIQP+4YffhT3RezcAV7kJM2iVuniuUO4COOt1WxI9LDUlDw9u4VYFndfXby9QPgm473FZLmC5aGVbXNAGSK4XyFX35r76sRmK3DdePGvz/dXx7uP4hkI24G9WgrXRBN1l+ZxScfJ6AXJtNCtF9dkc83uWa+JHPsP3Cva6iG5Cz7n6jWFRKIMoX8uZCMHhukRUQH/LtfJ1sSjRLSjUBtc2+23BrWyqcIdaZ9WOEPAqvnA/79WyROIJxMJcVLsRDcBRcSzM54LeiApuKkPTolSAx2sSTeD+5BNAt8uwKHgVawEPe6L//h3JpV2DlT0xweTkS69JdBERT7cp2aoUP17gD/ALyBZwvaCNatu332Ybk6FcC3C8rvZ54Z7Yr4oTBcQMlRc5v9ftBbTy/tgWILG9ROxvvieigr2hqobwVVE+t75t/b7G++v7q9flu13PlkXA874fOcauvwC3ithWi/r23/Pexu8Qbn6LolGHO0SnqLXXi2vksqHgbhNwr291nb3+qrW9aRng3NmQ4c4iGHDX8zX2F8AFOat26UlZD/g/AHczPmNb3XtnuAE6ooCOHxfwj4mP/gS3lYoTLj8sgGtPioJ/+OHvqA2596QkmAVwf2hJKArcDdBrUYe80W0o4A76UMhr7Esp+Gr5NIgLuM3IAD7dxghj87i1wbZqX/nMDGaODEb1+Y39JarjgKjA14wMlOtZgdlWHef2sq+5v4K4HFN9d/19eX+lyG5TnasoSp0B572N9Qr0+M78Wy2T7/ktBfAG5BXMAXTVYxKJpd6bCEtSXduAm2jYkAK4cAfMOWSl5Gx1yOtdh40oYLPv8xJCDfQZ8px0NpQbOxIRyWVOMOM1cH8M3IaAl/5w1PvpgH/00TcAjoJXgBcFDw/egDtblQJ4bCNKgbh9fX+46pzhzuAXwBuFzv7vuBABeAVXA9wKuMbr9VHtDzDLaz+H9SbU5ZgmtA1lruASslIB6vsynNU6xwWUNWifGtVxRv3YxuimoLqvfCZRAK9vK1A3wK4tM9icM8cXlQ/IXec7G4BH+VZRlfu3632318vrxvUzwpLUwh6SsCPCG0xUqi3QAXWGez3gn32W43PAND7Dn+vR16wXwAvYNcAL5HX1Ll2FERXcAfiHPwV4DPBki/LRh08BnJMN31U1OfZ7/tZaTqxX8NInGgmnhVaBHqpBOEclXgfwGfBGobMeHryCMUdTyev2JV+4an8VkcTGtmaoZnGhY70JbvazLmswCUocn7fnyPvyfpdZWZuR99UV2ajDGt9H5O1r1btZgfLx+T3l3FjyOqAtUP++rLtkH8c5chmAV9D7Pn9DWBPKzWgAXpV33p6VXLhdll4TAXdZlDt3/2X/XQAvMEcrX7X0Zb5SAbzEpySeRhN2wf4T76MSsL5WxQGfpZG7Dtcml1nBhRuo8d2CrT0pCv7BB38IuMOilG7C9/Tg732RPniERQkPnpPM5gn/IX3BiX7BSbk0e84JCKptRIE0k5JSSOHrhDmiSjwB3GVW7VzYBW4V3O02qdGsVsuiQkXdjXwMUAsvFzfWy/Fuq6KoW339xwBIODIgQlFgLK9/Kv7gwEoVKmlR4wa0Bp9bgI1KxTm5bGwn/C7hrsNf/55ynmE9yjlVUNfDff5+j8vKznbW/b1ZPKpyrqKUcSn7kicpRC6/LuMbrAfggl0iFFlQhfv3IYJ1Tlw2mKmB7usG+AF6tf2TvE3YA/5PXf6Z5Z+BmYAzQf+U+ITXH7M/gorxkfHxH2uA8xoF/xDAPxTuNR78AYA//Dw9fv/L9EF0E34Tc1Acpo9kk5P+zPjY+DF9wcl+yQmZRbs0uw7QXVIDf8u6oSKUJjA3g9meZMuSC1jLEooinF6UCtLvvy+AZ3VuKDfbCuDlPQE4y/K+gNmmOyJf8AJKeb0mAoxK/arXZW5H/bgA+o/AbRTQ//j/5KXv8Zg6xICbAS92p7ZPaA0BZ2kFMUGM8yznzWe6zABzXECdzzUfl39TOef68T/8kCt/AG2sAzzExta1ArtEtMJEsyOh2BOthBBmwTMC6KqlzxCzdF1WKqgbcBs12CMa73Nd4K0AWeE/ZfkJbAm5cAv0hx//IeAOwFl3YKduTz5QubEnwu2y0YtSAH+Eij9+9DU7vgHy76IvPIbrP/ox4P6U5Scf/hDLz6l9n3NiLr+gVhbgyyCA6xn2rPTRp2ohWqiVTYngdVH0cjGKEpd1AQ9PHuv5dQabiGVW6ICbbRmODMD6i28IalG7WFeNK0VuRAG8irJNuP8k1MSf/vTf8rpD5g7qeEwN4GKH6mDX95X95Zgm4J5zdd7xugLcc6/OM457CtxGLotaxQ+xqACvIsSlugYB9hrAsaEsS25V4NaeCGOBVcDrCm4IvMyEODb21UCO9az0padOJQ/AgToC+xGAV5C7DKCJjzjW+BAeP/zo9wF2Ue4A/NFPAP4IHx6Av/8VOwG8mgseQ/acrFAbH/NayFV04RZ8QQ8LA+j1qEOf5y5U6lCiKtQCeVH2Anq8ZrvWJACvqbgXzoseF9PXgu82L3p1sbOSVWpYi7AZgBoQV3A3lLiK2FYtc2TABfrPgB3x5/9PhIDrueuAB7AVuGFf6ts9p6rS1hXecyuQloht1W+I135HAJ1fl4oXFaI6Pn5z7T1ZzXOZNgCPyNOaG4BzHUrHQVFwIQ/Aub4NVa6Arit47GMp3CGMFTeNCuCxVeR1twt4fp19OjAD+idYj6Lgwt1QbFgryw9g0bknayxJBXaJBuAP3/20oeCPtCmPnCr7O96AHyfp/OiDb9PHxCd4c+PTjxzlBPoqPvsURf+MYPkFJ/zFZ78H7j9gXfDrxJdk3F8RX5KFf/klwH+FyrP8+mtszO/+MX3zLYr+DaCz/t23/wyo+nAVxuSHbez7ge3fc9z3rn/vMf+S47tqu8G6r93+PfEd24zG9tr+xmf8kD/nxx/+FTj+DWD+DbDxy783XP8/gRpIWf7xj67/X8D9f6e///P/Q/y3WP7hR6H5e87hH4H3X4H4vwTwGWj9ORWEZTN5zBEQCjhR4CxQFlVeD/ja/RXg1XrZ1jimWpYWTsAz2M0pzIqLUD8ZNcARqfDNTwE8AK4gdxlQV2DXVTyiWvdYu6KN/D7383lCDegBOcuPq8h2RLh9X17/AJF1MKcAnu3J2mgA/uCdT1JWcQAPFf8Sg/41YP/2ifjko284qW/5gcBOfPoZsLP8jPj80++B2/gBqH9Esf8Q4euIL6gAXwI/EcuvqARf/zF9/VvgZ93tv/36D3h33vfVj1QIPutzPvez7/i87/gM49vYHsG22F7t+/zTbzmPb1h+E8tPP/kdLY2vv23s83UO9/0ujm28j8/2s/Jn+zu+4/x/pJL9ERA4L+Kb3/0xx2//RMX7c+z76iu+/4vfcux3NP1u/4eoSHZFFsB/zzJAJeowF7Wtwx1wVnDHdo+pL6v9TbhzxHq1Px+Tw+8IP95Q7qzeJcksUAv0mgDu0ntSAC9KHWAKagV0wCvUVZT1OtzltUsVPt8pVm0DcGEOxS5gFzsSQAMz8VGZTBWR7cgawLEoJZ6q4MIdyaY9KkBeQP/4wwz4xx/+Ln36cQa8wP2JwH8iYCUE5EfUG6A55pOPeO+H9rHzWR+zTnz88e/4UfbY8B3EB+x//AEV68MvOOFPOdmPyQeIx5/QqhDv5Xj/vY/j9eP3P2VpVPsJ97338CMqK+Ey4mO2+15+o/GwtiQevWfFrsX7VcRrzuPRZ5zP55zP5yy/oAxc5/s5N5eP3vc7Pohz/uzTryiL/Bs+o0y+oYX6Ee+r/bDbrumNS2QLVSBfD3HjdWzL2+tgR6yxUTkawFfrvi8A16I0IoOecyESzZo9yVH1f9cAD/WuAW4E0IAqrCXq0Jdj6pYljiuA8zoDjkJXQDfARrEbdsRogN0EvK7YxmPBfv+HvGx6cC/2TwOeIc+gq+CfFMCFm/g4AFcl65CzH4CFQhDff0grIYCC+OhTYP48Pf6Q73zsPJhP00O2P3D/ex8CzOP08MGjWL7Pa+MhED18kEOg3n+Yt7/H0ijHuV4/Lo6NfRn0AvZ7nI+gPwG4USAnHnNuj97nvYAcy/gsPzef47vvvJfu33uYHjzw9fvp+rUb6cKFK+nWzXejDLVo3wLQd9VAVgYr9//7OifTzfVGLgGUGf5mhXgC8CrpbeQM5AfrAfe48ln68PIdfl/Tqjitoq7izcEdATfBLHDXQRfMArW+2xmoEcIr0AFvBrq+L4frdker4oBcQaxaPwF2CWxJU7l/GvBHAm7ULUpR8fVwl/WyVMEFXNU2hLsArk0xVPiPP/Km5c8D6veFusQjA2UE7g9QuscfANJjgAvAP0oPCZX34QOhLmAWwIWoRBP4J7fVj3tcgQ78D6hAxMNqGZBXwNcjg+5SuDnGilNF+Y73OL8H7z5O79x/H8Az5Ldv30mrqytpamomnV65kO7cei/K7cvPtTf/mLtDBbsAXoWgZfgJ1gNC1b5sq0JI19uWRoJZxR/+UK1HZcjx449Ujh98/79Sefwuk/l/4nxM7k30c070FUBn1SZXqsLRyybUem8th8kh8AKn85Y+JC8LYJ2FaviacF/sL3AXwGuvS0X4EHgf66uFeA3YeVtsLyHc1TKSSdX6kar9A9fre67Xd7F8/F51R8+797noAF4U3ItiFDWvQx82BXg/Mj4mAa2iAbyvUfkPPvgKaL0NTqBV6azUbssK/gUn/SVwq+JUBLY/wE7kAHYAdP29UF3P7wOAMh7X4mnbfirKsYagUpECdFoWW5cq1oJuuN1Kl1uHxme88wFwP4q4f+/9dO/eg3T37v10/vy5ND05kxbnV9LVy3fY/xHl8W2MFcRsvWpkMUYZC9xCXalreV0Huw543cpkpQd6EuIfSZAN102WfyTxNUyiv//OykVST15jPvMpOcjHlW38EFv4wWOs14dfR6ub8yVznx849veot6ot2AD9qWqrJcV2YkM//lgF/jaud4kP6/FhjjL9Wphd2jvnExvqT23I2/P+D30d2wQ7b2/GdxHleKfHPnok0N9GvP+e8U0sGzcdC3hJMutAf/AIANlmZMCbkH+IJ/8QyCP05wX6Kh49/jLgNoS3EUDzUHAoVD23ywCcbe8CXDO8TzQDro8WqHffefz/lxDQaCH4jgfv2lpUoBfYq3UtzGMrptap8vS+188oYAfcdx8C97sB+KVLl9LU5HSamphN585eSXduv88F+ApgTJ7zwJdzQOz6zIBrXSqgfV1Unteh4hF5XbCLghcV//3vDWH+l/Tj74kf/zl9+92fSdwB9Uta1s/MdwT5s6ig775TVcg7Dzm3B+n2rXexU++ku3cesO99yoJWL6zhR/x2wOda2kJnsLOAfUwFcf0j8ij3NzhYF7GPFl/AA0yAVrXXAx5Qx3YrQvW6FgXq8hll/fFjwPYm44DZu+iJh79rxnu/zYC/c4+LXCl4sz88g14Az9BXSo4f/4AoP+QDYa+AV80thEccqxIXwAvswu3y/UfYIf15AP5FbBfqdwDuHRTW8HUGHNjvZ6h+Ktz/U8es396AnO969x1VuQL93RroAs75R/4A4FaIArifkcF+L0I47tx5h8iAj42Mpb6e/jQ3cypdvnQrvcN3fPThtzEu4Ey9fKNBhrlpTzLwGe6s6Cp0PSGtw91MMFHy32M1vsVifP1j+uxzwaNMP9Du8bsfYJ/eeZhbGM7R8Fxv334nwL5x/R55w9107eqtdPXqtYhr166nGzdupVscc/culVhh8FpQFoqRHQI54IGW+nHFg0ujcBHxE4AHqLXXGXgUn/Un4fb9uUKsiUeoNar93sMM9sMHv6XlJ979OseDCnAVvHQV1kc1DdfrCWgou57cHwLUDbiJZm33BL6qAFe5P4tlAd5lBpxKVKm4haclEfD7AGEUBReuopb1eOfeWpAj2PaTx/iaZQFcqyLgDcjfyZAX0MOqVBWsqH6od/UdawAHhjt37qXLly+n0ZHR1N7angb6h9L8/DLQA/n9T2j57Nb8Eypuf36GuQBe/LbLALuKZg9KtiYlgTSh1F9/880/pM+/AIqPLENaPlUaFb7/LudHAnz3PnDffwDgwnqPc7zLud5Due+vAfz6tdvpyuVrnOsVfoOg3yBupstVXL12K12/yfv4rfcsQyu8QsW1dSaqgmbEOte+Ho8f54dIPX6UBxAFuawH3Kw/Isq29ZUgw81+wuMa8b5WpAZ3AbvE/S9LkulFBSQjLqx2RbAFXj/atC8ZcKKqtQXwj2IeuU2X/c+e6BcBsnALcwY4wy24enIVPKu4+92nLRHuD0I1VPHYBlz3BIpkLi/XAhzrJHv3jGr/+mgcXwGeA7txP4Oek0/tSuXN9f9VCPYDk0vhUcH5zgw21iSiqCOAX7yUxgG8o60jdbZ3paGBkbS4gB+/cpfv+QTv+036+svSs1JLKEOt1/rrotQ/YkOyv/43FFur4giko4smWuQ6tDAPqnMs8Q6/z9991/O86/m9C9j3AVu47wH3/XTzxv0a4Hc4x1u0ODcA/WYV19PlK0Av+JevAr9xLV25ciNdv34nWoF7KLwWT9AfcZ3ztf4cITNomeNBUuZjX/E6P3MnnrvD60ePvo6ov45HllTbnxYeZ/h577/Hex/+lu9XretwV7AXwJtNsxcUwFFbo/jROuARNRUvgJt4fkbC4SDKJx/TVJFImigKtjBn750BzwpeAM9dhU3AuTgkhapEQB6vARx47wK44YULZa4iIA7AH6FYHFdF/T3xPi72eshdV52LxxbmCKA3sQ2gOR/P4wGAey73eU8BXB9r3MOD38eDX7lwKU1gUTrbulDxjtTd0Z0mRifTmdUL6eb1+1Ge9jJ9/eWfonuuAXZlQUq3nq//GN2AKLZQ46+//96RX0eKfWaNnjqfcz3inKvfdR/4PEd99u2bOYR6fWSLIuC3SYxvAbag3wyYVfR6XLx4OV28kOPSxSvpChXC9/s9lqM9ZWFJYeYBLf+DBxly7xp7EI8GbIaVwKnaZVnW69ufeM3nRMS6n03FeYBbeBdLHEtDyFk2ABfEAFyYjQx3bPd1dJtlwBug11Q8A/5NE/CPqI38UNVYqANuP0+7EaDnJFMPJ+B2Hdo96PEZaJpYkqF7RAAVwD8dcIEtgAfYrLu8w3F3SP5clvf89wAvKi3Q7/J9sV+w/W7Phc/0PKx0TwJOgolC3kPBr1y4mCZHxwPsjtZOQO9MI0OjaWlxFSBupLsknbaCTmdwmLwodSP01lUI+J/+JOD/mn73zR8jYRTs6DqtQV3Wo6epwM3vLICXSlgSyjrcTQVfC3kAfvFaBpoQ5rJ+gUoccf5SOn/ucjpPMn3xwvV4/13KvFz3DKMgAnoFuI8nMQLyAmsFrK/j+ZgeW20v2yJ43ztV5Nfse+cLfu/neRnxebX8guv0eRPwhooDosvwogVwvkSwSxTAG5BrUQA8Rji1KCj4IxS88UMbgGc/bmhLVPGHXCyPK8ot2AE3QDWgErKAN8Nqs1tADcB5Hcd6cYWU8D0N0ON9VUWo3rsGcJYBhhWK90Z/PH724SOCpcrtOUVF4TPje2vwhELqwfG2l89nwHs6e1JXezfRlUYGR8OmnD93DcAeRBk6d6cOePHXecAmD9788Q//Nf2AHTF5zB4bkDm3PDYg5F4ftmGrrKTxmzi3BuDV7/U86+dah7wOeB1yLcrlS9ebql2BfZ7fVyIDfoW4Gj1G58547HW8+t0QBXOqh4hjHd46oHU1D/gN9pXXAl5/j8/v8SFVjSCvuX/vM67rZ43lvXufNOLOnU+KB88JVulJyJHXM+DZh0dwso98xITxCNgf4csB/SMg/+QjANeHf6RX8qRs1v2R2o+8jKQkmjD2A/Z9YTQpimUVwimYqEEG3tfAqiJHlxzb7wMqEV1090ik3gE8PueBgzGA4PLdh36WtqX5vrqKlyig+73vCvYHVMQPuTAuiYdWVsC6x/47UdFyZXkS8Lvp0vkL4cF7OruJXpS8Jw0PjKaFeQG/ik14iEAIeFbwSCor7y3cMf3WwZsf/0v6lgTys8++zRaO73eg6X3Or9FtGTmDCbK5QVVBLS9/ixU+zlNBWAt3HfAG2HW49eL/A8DPnbtAuLwE3JfTWePMpXTmDNsA/8qVmwD2gOvOOSJsAXABlShK3gj3V1EAb7wHmJ+A/D7X456RYb5//9NY3r37cSMagL9zj9p/n0KyR8FlJF4V8Kh4tixc6LAxwm6XorDnsL/UZOfjD4H7wzyKmQEHGC8APzL/UC+OTddHwPRBuiswQHnnIQAD4933AJKL+E5RTAAq6nyHpRm8cYekyZ6BO/dInO6R6LzD63c51i4x4yEAvwe47/P9LN1+6y4XFish6MIpBMIg3GE5BMPvfsx5f0ChPfooXeN7rlN57vNb7mOjjLucW4HclkRw7EGxV+I2gF+8cCGNjWbAe7t6Wfal4f7xND+7HCp3GwUPwD/9Maap2nNiD8kfnFP+x/+W/gzgP/7gQymdv/FllFdR6rpyC3bAjSBEy2f4G4hiqXKrl4XhNud5q6h3lWCGgl+7l8EmrhCXAfwygF8C0EskmXXfHYpdA/zs2fPpzNkL6fSZC7HMwbYz54H9Au+7mm6S0HpO0e2LYGZoUWWhJRoA114X0AVamGNfAbzadg/A797lWhAuhf3u3Y/gg7j9MfERgH+YAb9/lxO4hwIAeizrgFcqXjx6iazq2as7Z+PDx1+mjz4QcCdXfROA5x8m5Cp57kf2ooQis+8WqnsddTVuvvt+ui3oQm4yp5IDXkCkAnmRgPtWAJ7Bvk1S5/LmHVTo9u106x6v38ELPwDKh4KOer37IF28dj1duHwt3eDC3uJChwJz8UPxhJv1aDkAXLDvPaaAOI/z128TdzkvCs/f85hCJ+5xbFifhoJXgN+6w0W9mMbHsShdAt6XejsHsCiTaWFuhYvuHJUM+Gef/BBz4lXwUG8B/wNwf/+v+PPvI4dxSoAwl0lmodpVGT4N8ADbEOwqFAbLLIIK6+toHatzF3LV++q1JuCXGoDnJHM93EaG+3w6TayeORdx+uy5CnCWp3l9+mwcaxej18/xgHdhxxBaVbgR1WsBLspdQI596yID/gFMPAbmR/welsSt2x9SkT8iXD7OgN8D8PuAff9uDiEvcJe+4Qbcwl7ZlpihV6m5gH9cAe58FVU6wCmA62vZJtwqoHDfwGKcv3EnrZCtX7h5J914h4vxgJNF1YUoWxXA5+IE3ChwVnCUiITOuHn7Tjp/8VJaPnM2nWV57dbtdAeohf0G4BsrFPwq6mI/7g1gtLDDT6vCXGjXbTXuvZ/jLuG5nL9+J52+fCNd4Tvvvk/BAve7H3yW3mFdwG/bIqiMVJzoegNwB3omJyZSb3cP0Zf6ugbT2PB0OrVwJl3Ag9++lS2Kc+idc10At0/beeufffotZWoOlAVBsMt0gQbUtH5l3aR4DdxETrazMFihQxQo77taQVpK7Zb95VpIj7uBql+lIl8B8icAJ7nUmmRLcgGbVVNvoa7gbkBOCHcBfHX1TCj7pSs34vrZBWw3cYG0wL1ewUOp2ecxJcrru/dU7ibct27BU4TrHxAC7vK9JuCNuAPsQF7ALtbF9UhGqwjIA/AMe1bw3wH5dzGkb8FbeAKdk01qp8pH4d8EbAG6hnKfQyUXaM6WL5CssH6BBOX6PYDGO98xOL7AfVOvy/rtO6g2dkDAL125llaAe35pOU0vLKYzFy4G1Kq2wJ+/fCWt4ovPXboacPsZccE5N72pvtRKFICj4HdQbluU0zTPKzSxyxevpXNc+Dt68Ecoj5CzFKJbodw2+w6a2LecAZ+anEx9Pb2pr7s/9fcMpYmRmbR86my6dKH0onyZLcpv/zG6Ce0S9OaOTz52iDkDHHBX1iSi8tvrQ+9dbElR7Sbc1W91m6JhC0XcJ0d5h3jXJd8n/DewWQH51bpFuRbqHXADqSpe1LwBuBDXAA/I2VaP1dNnYvsFyrNAfh++Alqgjrifl6HsVfjc+ogKbNcD7lBqYCYCcOImgN8E8Js3Afvmh7G8XgC30O/eIaqlliV7cWo5diUsSwV8WJd1qi7gXrQPH/82feSoFZ7c5v8O/tUCVymiZ4P12xT89TvvpisU6BVAFWrhFqYSl4DcSqDK33Yp0CjkTUfgWL8F3DdR6luo9+Wr14D4clo9dz4trKwC8uV0+cbNdJblMuCfBm4VXNhvqvh+DnZCH28SpAJ7jvfMAQgr3jma1IWzF9MZVOfCDRJHQXb/IwoeuB8QAiXgOWkrgKN+Aj41lfp7+4iBNNg7kibGZtPy0jnsyw2+8/3ofbIXRai9k+ibb/6cPvroS4C15Xyfli5PE3YWZGyjVStzRGIgBygVjNy1WlkUrZbWC7gdlr91hxbsNufFNbhIS3SBcr5KuV9TPPisO9Xv1RLe5XNvUQbX+B0ZcBLMK9fTRcrw7HltB1aD3OLylSsxlH/5ytXYd46yPY3fXkWgVmMJ4Cj36mnWq4j9QL6Ckq+unqU1uAJ87wAq5wtfocrhnzO8Bea8vbbNdVS7YUUq1V4LOHGT1zcE/VET8Du3qfGEgKvgKnlJPAvgZUjbbWsAR8HzjQFlQtZvY/1dLtQd5z9QcDahXgQTRpOdyyjiOZp+C30VeyLgZ6/ezKATl4DqBu8V8tvaFrz2DZp/45a24+atdP36deC+ks5dRFko+IsU/KXrN9JV9l3gAiyhGgIv2EJ+FmW/dcfPcMj5dlQULYbnUxTOC3+d7xNsz+siFc2wImqdtC738egPBJ3fk5M2kzXhzoDrwVXwgb7+NNg3RIykybG5DPilG3xvBvyLz38fd/44y++TTxyweI8ye8Dy/fQeibHh+gMSZONdkuh33iFo1bQYD6lkEe8rOl4fraVW014ilRsRILG2DM/QGs2vnk+nzmHlKN8L2EJ/U/l9tqS3+X03qPRXHLIHbmE+fxE4z66kxeXFtLC0QBmeReWvpCvE5Wuo+RWsC/blNGIgzCuNuJhjFXEhVlebduV0Bbn50B27WuEsJ4vASwTQVQi0r0tkj52BbtqSDPaNm1qt9wCbbTdghrh+vQB+S7gJCt8QcD25kIc3rxLPBuw1yItdEXK9pYA/fmRnu2ptMqhNocLYjAo4qnnx6q106vSFKPR5fvyp85fDhwfowHUFhb3Oe2+gPrdMQFFeobwOvEJ+/QbHxAWgEM+eSUtnTqPYl9JVVF3AVezZxVNp9tSptHLuXNiUy1gWAb+Gul+LiUSqLnCiJre1KwE4NZ+Kaauy5DnRmljxBELlu6NHB3CbdituszdCuAGKc7yA0gn4YP9AGuofJkbT1Ph8Wlk+T5N/iwv1KMYOvH3vt1//Pn368VehzMItxEJdwH63ivvv8N3kFHfvv4ulQMUB+z3n0Jv0osLXr9Mq8Tti1JVyv2fvkgk4FcLfZW/QqbOX0vTS6TS5uJLmVVegt7y1YkLub791/0G6StlcvSrglwPw0+dOB+Az8zPp1MpCOn8JT31+JeLC5XMIDApPGaveGW6gBu5lwM7BNqAucLtU0c/j7a9Zbne0UzlJjKigLh67bDOKUq9R7wL3jYcV4BnudYCbUfNF1TIreY5iWeqgF2UP0LEsxY87gPGBcwlYvyecdp/Z1acFUCX1vAB+lR+2euFqwD1HkzZ5aiUNTs2lmeUzAdQlgLrKe69zYW4A+nWgvnpdMG8G5NdQ76tXr5Kdo7Ko+OLqChXmdLqMgqvkM8CtH19YXgklF3p7Wm7cRp14r4DfrAAPOPieOuACLeAquUmwr/XlBXB7W/xd9h87UGLcpNW5eaMo+BSAD6bhgZE0MjCepicW0uqKTfztAPzxB1+lTz/9hmT8MwTCrsqHEQ8A/MG7KDYRim3XJ3Dbgpk02zv0LpbCFuThY63Sx/yuB0B2jTK6nx5Q8aLf34lV99/heETFc+W3+RsUklnKfAE/vYSX9vddwrJdtiz43beoQNdu3oxyvXL1Mj78IiqNOp9dDcDnFmdD0QV9cXk+nTJYP3P+dEAegDfAbgK+vHKGCn6aMtCmnOH1alqydbW/nNb85i1zLKAEVoFWuUsCWY8CdkT1OtQbuK8XwFmWaADu4INhF5ZZfqg5kBfYSzdi7mGpALdLEcgL4PlWrzzK6ZwW50erkrfxfQ7EGHpeLcFNtl3lglxEKc9dvZEWKJix2cU0t4JX4yKcJiG8fItkkyb2Gr47VEX7EeEFuM4FuBpKfu3WTXz3RawI2T0qvkpBzwD32NR0LM+gqNfx6gJ+NWwNFYPPu6EXx1Zcw5/eoLkWhjsPKbQH78cFP3+d7+T7r6Nqxm323X3/g+hluQMMvv8azbmTjm4INwmmCn4RSzTNdw8NDKWRwbE0NjSVZiYXUa9LAbge3KkLdgMK8juA+A4QvxtQZ7BL3I/eICoQ536L426r5BxzX9/M+Vr5L9AansXu3cKKPAB6e0nucL53OfY+ah+JM0tzi0v8rrPkF4K9Qhm7tGW6QeW9xefefoffS3levX6NMr6MGBhX0vLplTQ2OZZmF2axJCo2wLJNZV9aXUTVz7KdViFUfB3gKwCOcC3TehgrrC8tr6aFU8vpFK/PnuM7rlqG71J+8qddbsKbYXYJvEal0vUIwK9znYgb14GbcMnrDPitG3zwOsi1LSp68eWh4BXgjVDF8eXaFf24kHuDgNl9nnNsUkhTScQ8ZBU9VB37wetrFPhVQLli7wNAXaTwz+H/zpnIYDeucGGvoL5XhBq4r1wrgd+mCb1yDci5INduoUQozuLyUpqcnk5TM7NpZm6eC3Oa914L5VaZLuHNjdwaaHnYDuzX+f7bqh524A6A30RNrwXcVFJU8w7++M57tEDEHV7fwDJdtQL4OSxv8FnCnRUclZyeD7hHhyaji3B26lQ6e5om+arTVYFavwxwemWnsWbAm2CX1/fesZxovcgbLmIbVhxgYXkT8K/evYeFupTmSaRXsVK2MO88/pgK+FH0itwB+HuoefTZo+ACbg+VucVZROU0S1vRK1wDAb8N4HeoRNcppyvX2Q7cV2+QsAP6wtKpNDw2jILPYEsupIuXOQ/sy5nz2A4UXZtyAZER8GVaiAL3EnAvLZ9LS0tn09IpwCaWXV86k06dOp1OLQI9+8+dw9dfpiwF/botKyIIizdY3mB5Ew7zOhBTEa5fz3EDoAPma2y/yutrVJIKcOP6lQrwm7zJDxX0CNcJgQ/QVXKUp3QhFsAd8Sx2JSBXyUOZbF44UayFo3uG8zSMWyjzLZbhqw32XeO4ayyvq7KAfVmouaiXUOhLqO6VCu7LekPiEip8CQ8u5JewKFdvXKOALwA4vnt+PuBeOYM1Ae5rN3kvy4scfwEvbrdioyWoRdgWzkeVvA1ct4Eo4gFq+JCKTtx+FwAEDqtUf+913wvg3iRgv/HczGLAPQ7c4yM07dNL6dwZILxmRXckNc/PvkclKoCvjwAc4Kycl6jQK2fPY72WaeVWAZXfdBcbRYI9hwWz18ck+L6AY6HsYrX3xME0pxfcBXKt10XKXtXWc1+wj9/JVLZAnM9tIL8RvVKULWJhEingl65eojxnU3dfd5qYHgNm/PMlEtaVU5F4quIrZ1bZdhHYzwK2AdjCTZwC4FMB+NPj1KLgn01nUP6LVjjyFMvp+jXK+jq/X6BrcY1tV9lvXOMYoRbuEr4W+ID+yv0M+A0/yOANN6kZAh/Q15Q9J6JAXvx4AR24637cgQlviyoDHwE5BZtBtxlH8VCJ67fx0iorIF9j/fodFFWPLNQqNDYkekaIotwBt/OTVWLANi5cvkSoKGTqNJ1nzrO0W/C8gwu5EsQxly6jPFaM/HkFzrxehQko56Nqag1yZP+rTXBfqWx1wK8Rwn2dpQo+N7PQUO+J0dk0P7McE5FuXHda6Tvpvv5YTx3h63efCD25iaLldJGW6tylK+kMlWflwkWsBt/1DjbqBokiKu4gmaPAMQpLxCCadtDcB/W+9xAfjnW5qa1Bqa/z2Y41mMyb65jM36Cy+dsuYPNU40tXL/LbAB3Y508tpsGRwTQ9O5nOXqBCUdZ68tHxEaAfB+JTbLtQAY5ir4P7VA1mY3FB9QZsX7O+ML8ak9FWON75OpcvOmXX+TFADJclBL4AfoXW8Cpx7QrbiKuX2XaJbSybr+9kwG06jetXKdBaBPA10BtKLuSVLy8KHorugBD25B37rlVqCr5AnsOmXMUDEi7OJZT3Eup6maVxiQup0trH6hCxk+2vAPUVYG/CLfRNwC9eztm+XVhnzp8FcpbnzuMJL0YvixfrIoD7ub7XfvMmoBnWJuR+lwpP0oZKRkUUeo/1mOq48p7yOe4X7gL4rIAPo+AjdcAvo0p68HtAbTQBf1oI+W1siIBbVnZ9XrxGhaSi3XxI00zLopKfoiKfwXLcxFrZjalFuQmw1+2jN+8B9kigAfwWlUClV81v2v1K2I1oMq9NVABU4vO0hhdQ6UtXtSMXAHUJ2zcJ1FOo9UpWcJR7cmYiQF9Fwe0vX6E1EfAAuwSAL2JN6nALdIYa0KvXc7NLaW5uKbpTz9LaXTiPoF1xCkFW61Bs7MvVa0Bc4koGusB9+SKWtoJ8LeAcWACP9Squs01lvwXkThLSm+cktJl4Frgz4Cad9mvSTNhsV013AVz1FvAbAF5gugzURgCr5QDYy8B9Ra8MjBEcd4WlAwyXtBlhNfKxF1Uc1OM8SU4O17lAwk1crAD3WN/nZ5ikXitAx3lcD3CvxXnl74sl++JYQA6I+T1rYK+2+1nXqzDJnJuZR70ngHsqTY5NAzgKd+Yin3MTkUDFAde7f7xJWcjjtbeTRdg/zDYgF/Do+eG8zqvgzsEWZizMLSzMGRLF2WUSNWyHPUD37adXqVHv6zdpeVg6/+SWFkSPTSVwGRYMFb9NMmpf+RVyB+fqnOPcnfagMKjIgm5COTkznXoHetPQ6FBYEwE/c+40in2a4xAT+8vJBU6tnEa5TSKrIIk0kcx+uwn3/NxKIwJ2lnMzS2lmaiHs3PIpICdnCcgvOxEMHgFcBXfdu6OyeguyQJPHXRJutsfrvH0N4EW1XY8PsIlg/QYfrG0pnrwouV2I2pRG92GouSNxj+LClQuuqgXs4VFVuetPxDWBsndjXazf7v2OjhTWw245+54N15+2v/7az4jPDoCpOFVkoFV3Vb7ZQmSLlCuAah2QA+q1uGexgp8ov8Xvm5udQ73HgXsyTY0D+OwCgJ9nv1NI8flh18hLUOM72KESt3ld5tg4kUzAnWtjfuB3n3fK6uXroczXsBeLK+fSLPDYraoVcX6JI5k3nAZ7g/fG1AQsCHYx5uX4eSXMeRAcW0Y/1wEbQ8Cb6/ZnrwD2SOru7cGOTEa/uImmCi/o2kNt4dLq6bQIzEtUuOXl1YilpZWIU4tZrdfDPTdLTlFCwCdpFcbmAvKVJSoRkF88j6AAeQiwKl7xGa6j4tS4fJFc5QL528U7oeKq+aXztzLgBeZ4c/WGK3yo4QcVb96wKusSz9zL4vB+BtwmVri9Oztf/NKEu43mvwa3am647r71UDugY/wU3HXAC+Tro4Bdln5efBffGSpNlNYkW5SyPQNffL8whJI/AXjz93gOdcAnx6YCcOdvaNkE29bMfOQ26rwmgDCDXSKD6OCWAz1OVbiJh79LGV+4cjMtLJ9Nq+cvp2tsc6qBo6sOPjkzUAV37o0jhtdvcH0571JJXfpbwpIAd1ZtI4N+1tmCEQ7arJK4z4UPN8cRam2LkKvwZy/YawLAS8trAC9wF8CfBvcsUDdi6lSMF5iYm7vMTS9jV/h87MolPHlhtPCZ4c6MXr4k2AJOkg/kly7cycsCeIC8HvBLFeBsC3Wn9mhX9OS5G7ECvYI9A+7tXwBOs+dFDwAAISAXigA+A65VKXbFbQXkArPLAvhPwV2Adnn+PIpCFNDLvp8CPKt4BXeATIXC697E894i4b11175zuxGL3zYP4LgG1ET128rvMvy++bn5NAHcEaMT6dT8Kcr0OuWEMpubVPmIsQZwgHb6r4M0ZTqwCq7SOvQe+/DNBXAV/OwlyhNLeNvEkoRRuK+RzAp4QB6A8xlR/tlWXaHCCvcFbE+OArmAZ7DNY06fM2GnEp09E7mNMJtgnifMeVaxKEsrgm2PSgZcS5Kh5vXiEsq9BNxYkf8e3NOnAHwxAz4ykwb77GK15cMGrXBu58i/TDxlkih8CnUTbJLx8yVux/J8A/DqTQ2wax+UAbd50I87LO3kolpXYgV6WJZ73grm6CdNid6ZgqxDXpROqG+SILkubHVg9dEXiAAzvPNaqHMUiPOxgn2Oi3GOpjJD/iTo5TMMIQ/ArVjmAFiRgBugb98DwApu+9j1pXYv3sRC2JduLuBv8hmEGewm3AXwxQUu1uQ0FyzHaXyp+Yj+O+COvMQAXAO4BVig7+CvvUHjnkmjAz1su86xMcXAvnbU+jae+trNu+mc82UAXbtyBUty+Sp+nXAIvACuVXEwqt7qCLh3yV8EbiMgV8m1Jir3OW9cqOA+Y+KI5cCqrBDLqygrsbQCvEuLaQFlF3AV/NTSaoTrod4qOXFqUcC1IoA8s5hmjOlFXmf451nO8npmcp4WbxbAR1Nfz3CaGJ+LnpYzq5zXGX4rdqUOeoHb7SUunDNuxfL8+esZ8KgJynxIvTeceuMpwOt1VParKEIMSwt4hjyHyWdWc0c/nWvyDh5QlTJJtCAt0BJaFMG+cUMYVNGmahfQTRjPoQ5nz58hnMUG7CaKgNOE1mRSmM9yQTiWpvMsahIR62cC+Lqq1yEvgBtOKgr15rwcFbXL0p6dcza/nMvCMn6Qi2xvxg0VneNMQgvQORFuWqoC+BRgz0zOpAXsySXsyZ1KtW8CqrmIEa2Y3ZJsv4EoOO/GZPHOe974QTzMkN/Gngi5UxEuq8IOMlFhXF65xvleJa6wDtxXvfWsAtylau5orYAXuAvg9lTlO3YAvNzU0JjvfS6dcTbm6dNpZUVYhXaJhPFUDqAu4fbYv7wC3ByDqofq22VrK8DnrKxgUxZPpRns29TUbMQMyfjiwjKQ47+n5xEFto/PxCBZd2dPGugbJPGciRu2Ty9T8U5TvhcQGeGGUWEvgJuQRpxrRgPwkHgPrt4g8EW9c7B+1UJyvoVWJUcBvECe73d0+JSLYY8FhVgKVPWIi3uzwC1k2SpErwXLKyZ1VyhkfJ6Anz67Glm80AtOAdbn/51j/zlhNps/s8LFIDz+DIVx2tcZ8gK67y9RALdShWUB8DNUmgVUaZlKssLnzqFOxqJNMOH+KzeppLftRfE3Vee+LqxMC/MLaXLcIfqZtIqi3bhq74m9SNmSFb8e+QfbHFG1N+O2vRyAbXeeQ+hnHdWlHJ1qYF/8NZaXgLT05+duTyxHAfu6QBM1wJ3j/TTAvTZNwIEb9X4ScK5BBfgyAJcIoH8iVPMlfLtlWGIVe6PFWTlzOs0vLqSp6Zk0SQtnzMzMoerCPUNrNwPgU3hwAPepBG0daWRoOM2zfxkl164IsZwKekSBu4L63Nlr4dtdnj9TAe6BURNieTMAzxalBAV4BfWqINeu6MlvRhdiSTwBPEbpHnLhbAUuNyG/LNQ5mRTuK1cvRVwGZrvwHIiJvmqDbTmBcc7D6dzHSuEIaQH2nH6QfYZQC/RZ4rRN5+I8Td5MmicxssC9QHXABVAVLy2GgJ9XqYF79tRCQL3Edwq6cZbWY4Xvm/fCsV2/LpxRMVT/KuqAzwP4xPhkXLCzq+fS7RtYH1W6gruof14n9Nj3EAsAF+4b774fs/ymT62k8ZnZdGr1dPSDO/jlYFQGG1hDzbkuAXEGe02wXcDjmPWAX7K1WXszcQNw7608g/J6owL25H8GcFV9cXEx+swF3LKaX0axAXpBW4OiLwP7Ka7T9NxcmpiYihDyKeCenSaRFXRaPhP03q7+dLKlDSXvSuOj41icU4hFTjr15MaFCMHO625zv70vcdxawHONcFkU3WYg96ZUgBPx3IwrJp+AjjcvkGebQtx5lwvH+6vBGkPI7UWxa+4KAF++THMDPI6AncLXraLIZ7EETpoqgwyNRIaCWqXAzuIHDVXljOARoeCuc8wZPSFgT46OprGhwTQyPBT3Ri4sLMT7LpI8FcBdCndZOlEoAAfu6YX5uEDOUjRUH6GfmEVtqDwXr1xGdU3UKvWvLY0APJLMiVCl82fOB+A37MGgAmRb01T8mDSmgqPYDr4It5O9nNJqH/f0wqk0juItArkju86sLINeGXCtCiLUgHltOFvvSjx3kGNpEQrkBfBQ7hrgod6cc56/jcCsA7wOdAlfC7dh0inE84A+PDGeugb60uj0ZJoH8kWu0yliDt8u2OOIwCRAGwVwFVzAB3qH0/EjrenEsRbW+wJ8/fjqyiU8OQBjV/Tl588CtgHcod5sD8BdnrlSAL8BADky6HndB0eWcI5ARLVe+iYFPGwKgN++Bei33w21yIqp581KrlcVAAdm9Niz89Opb7AvDY6NUhjLaQUvvXIONQbaMzZnFJJZujZlhcLxudunAc84I/A0d+f02tqS0xT4/EyaGBlNw/2DxEAaGmA5OEzhTaUVvOGF82uTTn19WB8qm7bI75oE4tGpiVDrPDJ6Os0tzqWxqUkgm4zKaK+LVsPfUlqA3FJl0LVP8yrU+ASqs0DZXSapvEVZaQuaFUG4nXPtdALvI72BgjvpSWviPO0xFGsKBZ9eXKZyLaTTwOhwuklm+G4U3qVwZwWvh9u0LfpyzzXDvd6eeH0uUPGN85TP+TXeW/X+aXsScKvYQg2wCwjDPLHIMQuEYtA3PJiOt7Wn9p7uNDw5nibn8d20kgu832eojyECDSUnzFvseRrFoviojdajbenI/kOpq7UtjQ2OUAEW0vIprMoyLQygOxjkHJ8c2ZoUwCMK4BfOXwMAstQLKEPAjc9z/aJ+Z21cvkiBhaKr4M2uwxjS9+aBW++E326ARGQI8qijgwdLq0tpfGo0dfZ2ptbOTgCaCnswOjXG+gTwL0S/q5BrU1Y4fhm1XxX008tYESwJhX8WdTnLtpVlPdxYQB130Qg5cI8OjUY/9BKQnD9b/HvVQxPnQgJKa+GEIn3/LBdliouwqBf3O533vESh8n0rWB2H/b0jqABePie3VrkbUvs0N6fHnAggVGytSakQRoHc8nAKgRPMnBqscmtNppZOp2GSrnGSr6lFEryzF2PeiFNiveVPv33JZweizqq0d8Vn61jCwajcc1UUOwDHKjbh1p7kFq3Yv9JCausM1bsOdQPsKkK1gfqUtpBym1uYpQwXuY7TCNcwMZK6uRat2IxulLx3aABVH4suxanp2TQ22gRcNS8h+GPD46nzeGc6uGt/On7waOrHk/tAJZP2pQVa9VNYKBLP04AesXo5w426u+6SyID76C0nuQTkJSrYSxTofaRX9uQUbOkjj35yuxHvATmJDYVaV8xyYZ3x50jYPDBPzU7FFMzO3p40hIqPAkRXf2/q7OlJ/YNDaWIaMIHXKZkF8OWVHKs0g6dRltNm68uqCOrNZ3mb2EDvYBqiUEcA3KZujqZvBSU8610k59YCfgHAtUJO7Nf3LyxzXrQEM1ys6RmSRM7RrjFtiYmofeL2k193Ho1w8jn5s5qA24Mzi1XyvkxhKZ7bCl7KoVHhfX8F+JXbd2Pa6xye3Rs/Juxawyqcu0J530ZEnN/zDkkoSbx+uwCuYgu1+VHOkVhWgHsd1vvuJtzakibYdahV7RIF8DrYTbgRAABfoLxm56YD8El+e//wcGrv7uZ69gP0RBrCKo6g4FqW8ZnpUHkBHwXYCS1JBbWvi6pPjk6lvrbeAPzgrr2pveVEGuobCAuzMAMHC3j6xXMo+oUYEFpdFvTLsWzE0qUM+Nkzl2nqK8gjhBygq7gUsGfgs0XJ3rwxZGo/OVEAtzAtvAJ4XEjUT2vinOLRcZQVgKdRuglAGqFWd/X1ppMdHamtk4Lp6U0j42Ph56wQyyjqksmfE+yJZQp8BRVYwUosn7KryaYNxaAAioILuCOJi3OL1HTsDLB4TusBd+DCkbmLV6h85/GHS3Ocz0gaGR1BiefCLmW4r6PeuVtP31zgzvEk4DOE3yXg2pECdz1i3gygX6kAP4PKOp3VmF05G3cVeXN23Lon3O8+CsAbCi7Uwl0BXjoCrmFLnoBb5b6Y4dZvn6Oy1xW7DvT6eJpym9toS4R7nus4i72bRRymibHpaSAf5Xp2YVOGwq6Yx+jLF7imATgWRaDrqr0GcFreoe6hdGTPobRn647UcvBw6uHzbJVnJ2k15khk58+mUwvnaKHPw8LFCIEvy6Wl82sBL1HUvGFdCuxCrk2pII/uw4BcFcmA37x5l8Lkc6ruuSbkJJGosYCPjI+kwRGSQO3IqVmasqHU1tWZTrZnwAeHR1BRlBevbZK5ZDKK6p/CLhjL2hcKeoWlgJ9aAKgpVALlH+gdQMkH8HEjJC6z/Pglmqoz2aJUCh7nxfmEgl/wcQZAD+QXrnDRL51NU6jR0MgwirSAwjttlOTO/nv7yQFWOBsVN6IJrYnvLBd8jvN3X+lxKeVQysIQcBNrnwJw7S5C4cSn2/fijqYpbNXSuUsxSnkzbkgQ8Dxa6WPRvPP96jV7R4RcsGlVSSbzg+zXAt6wJVUyqd9u9EbZX00+Y46zItBakRrMpyjjiIZiCzYxry0B8LkKcJRZyOeA2Z6TQWA9eqI1/LeAF7iNOT5LqEdpYRuWhON97XI8RoDZ3z+SWg4cTTs3bUkHd+9JrcePp/7efuB3AhuJLZCfmnfabaXkgC7sy4vA7fpCBfiZ0ygPkJ+tlusB93WAfzZvV81VcntTcuQCNnIPikp2tirEJugOynhP3zRNf1cPtXuwF8+tF+9IHd2dqRuL0Yv6ekfOkopCwZtgnqL2B+BVLBEZbtYpvFMLZOAU7hRN4RjN4xhwTmF5vECn8epnSJjOkjjVzynDJux5sKhAfp6Y4fP6UZ7JmZmYSJQnY/GbWUa3ZgCa4a5De8nBIZJVFVx1sxy0Jx5n8mlcoEJd9LuiglEmLh1ocuT0Hi3hnbvR971MsnfxOi2GM/6c+ffue9HTYq+Jz+n2zveY9FVFfmB9iaZyG9mWNMcRIrGsKrcVMsYOAHwVCHOrSHmbMALwImXRCCrtwpxQl/C1ZY9FQbVnCCv2DO/t5xrYIptoNgFfYnkqylW1Loot1GPCTXJZ5vCM489V6xNHjqftGzenPdu2pmOHD0W34ejQWIx6LszCxjx5wiJ25VQAjaoDu0uVfeFME/ASBfASDcDPrFV3lbzRs2KvyhXDwsavo2g2fQJVh8pBGy2HXm1weCDuEmnrbEuHjhxOBw8fSR2dPdiXybQAmA4Pr5BQLq2gHNoQCskogGe4cwj4Ik3lgsqJ5Zkl5lEWm9fiLT2fck6l0tUHjAQ9LjqQOhI37YWyFaGSxbxzfHhMI6VSZKCbcOfXQuvDcFbTjD4TlVK5tSfuVy39jvgeWw0+x88Q8HOXTSJvoNZ38ky/e/kmC+/D9EZg4yahV48BHoAV3LrPrkcBu/Sc2KIWwMu5e66ei+cbyTvwrQDfCmJi2WbALdNaAPLCLFDXYh4xmgPYWe+BnaTsOUYVn6KSj09N0hrymgpjz5S3vk3zmSNjY2kYC2OS2QB9xPknbANy5+8I/cjQSGo91grgW9LOzRvT4f37U2dbexoeQMDGZvhuWph5GJnHxqriQg3gjagDfnr1Yga8CifoF6CfFpFwXvQJpPaqFMgL4HxWBVQddPuvBdxJ897qpFVp62hPLSdPpmPHT6YeEsTZ+dyXuizcqzSFWJgFKsQCEJcwa1e56yHkJVQam1K9o77SxGn9+eRK5zIDHsEFdz7LOUA4zXEOQ2uTHAg6Bxhn2e6+Otg5MtyGg07T5Be2HqW3xP317wnI+R775n1/fCYV6Kqjmii4kGfABR3gq3kwl01WndWI5agDXoCuh9vd73q2KNlWxffx+5f5bVmRZ6PMilg0RaMADkjAOkelFWSBrsfctPZwOk0D9/TEZEPF57UxfM6Cfp1w2zSfMQrcQ7SyAl7g1prYNSjgPktdyEfZL+Dtx9vTjk1b09a33kz7d+9KrSdOkmcNxlz72SlVnN+hks+dBmo8+VwzluYqwIXbxxq4LHGGaKg51qTuzxuA1+BeD3hRzjWhWgC3gNtV6GMIhvHfPSh538BAmqCgrOUOAPlYgoUlCnQRv0XiYjdUCZvL9YCvj+ifBXBVvEBeP5cMOkGFi8EiA/hKZWyEPlVACQHXNzfBLiH02X7YjTlDC6KXLV2DthTxXXzHGsAFu/LDPnbBpwI4mOOcE2F31DKm6+rhVV32F8CN9YpdD4fmY3ANy3KFY70mATffo3/Wyo0M9KfRwQHUcBRQp4DFf3+oSCgYAq79yHDPsn92aorjABioSxTlngLuqfGJvBR2jithj9JYqLZgGyMB+IiqDdwjAB0h4IMjAfowcNvV23GyE/Xelja9/lrapU05cjT1dfdx/nzXuOewQEXD/sysAvoZ4nQjFqYrwFeXATy6WoDc9Qr2knw+zZ/nZLNScLsOsSgmOAJuQQpUiQJVJDLRv0xWjoIvLM6lqWl+4OggyQaFjFpklVaxXQd4lypJLVSWrDpPhztUSI8u4Pa2LAN4BXk5n6zmLvP8FSODXoFfRcxQ5Pc46UulLbMd10aGOwCnuTfZWsFzXsGvX1L9/awYmMpxXsipOBe0St5ex/KskFOhBD1aCmEE/rPR22FrQwtBkqg9KYDXgS7bCvg3buR7REPF2RYjuXzeKmUxPjqa+rt702BXbxrq6SOZG0yTwDY3OZkWgfkUNmMJZTccHZ4H7jnsxhx5jcfMAXCJGV5PTwgb3pmYAGQfHx0xgkqPCPNwGhwcTENDQ7E+wvaAWxvCUtgjAHsIwIcAW7jtNOhu7Uq7N29Pb7/yStq28U1syt7U1d4Rz5wZH/G7aUWmsD8AvjBzmnNdJVZiuTC9mgFfsZuFLHTVAPTTK5VdEewq6v5cwEu/eOlZCcDtf0UxvGh15Sxhwhj92YTdfuGrAbWoRfZ6AB2RQV4f7ivrT4c897Is6+OJFSBf5Vy8sE8DPE/MakIeE7aIAnvTr9fDbU1PHXEhe2srcCg453BZ28Kx56w8WB2XOYDcz17fWhABO8tipXzIpcPnDqPn7sg8/eFpkfu37WO/GtehqPtluwf9DCrKqfmF6EId7O5Pw90DabR3KI0PjKaJwdE0MzqWFlDbJazIMpAvk0C6vsi2eSCeA+D1MTMxjmqPAfdoxPjoCOqaw54sJ0sNV2BnuNlWAV5CuIdQ7EHPy8Bj+74x3tfX3pP2bd2V3nrppbTl9VfTwd07UPUTqb9vgM/Vr1vJvNVtuYJ7lfUM+FwBfAlzbuYp6A0lB/JiVRq2RW9eEs1ztW5EIM/PtcCmUKhepAJ4PaI/275s+7SNSBjna0lNThZ/KpoVoGxr+u4SDQXXohAF8ug3r86jQJ6H/p0CUAXWKc9MLIBrKYpfr8c6726YrBJW3unpyTiHS6o6+4TbyWAlAvJoITLUubLl1+U78nqG2669APxCBrgOcz3KvBLXG+ALt12DtgJ8h755eGAoDfUOpBFynrH+kTQ5hPqinlMAOY8iC/UqNsaoAz6LOpcQ7llimpgcz4AH3COAWQGeIQfWBtg5ikUR6ghUu8A9wLn57xeHUW8B7+/sTfu37Upvvvhi2vjaS2nv9i0knseSj6YeRMXHQsXnUfGl/w7gdq0ItwquRVlmHZtSwv+7XvfldT9eAI9/P2ffLIrhxSn+d21kwKM/O+AWxKb6roe8ruZr1b25rRzbBL4C3CRzAcAXVXLOxQDyci4ZdMN5LtUUgAr0OuDZqqxV2byt7C8VIYPub5ucHI9E+KLK7n4/k+8qEaCj4uWzC+AF8hJ1wANy4QXyxj+EEvgqAm4qQSNqr51jcs75JSur4ZcdERRw1XusbzjUewLIpgCxAH6asjPqgM9gO4yAXPUmpgJulBQfPz6au2jHgFj1HkWFjVDxmoILeANs1NoIsIl+7FI/SaTTLkbIy/o7KsBfeCG99coL+PG3U8vhw9V88SE+m3MYm0uzkwK+wpIcaGIplnPTSxlwu1dWFvGPlUXxhs+AvIoCd4RW5XS2LUIeo55hU4TcQRAnunhHdZ67sBZ0XxflrsENlIIZUQFegDbJqUd9W4H9SchzT8opFahS8iVAdwBjKUC3S0w1z3BrK4yAPBS8HloWwSNMOJ8Cdz2suJM02Z6L6q1aO6XgNK1XiTN8Z8COsuc8gPeWKN8VoZpriYTcZLYJeYZXZc/hNFdBLpG3sX6WOMPn+PDLpRUufgZ82MEwABHwsX5jKE0BnzAvYU/OUlbGKZLEBaCfBeJp9hsF9GliEtWeGMMPB9x8HqHvVrlDvbUnQ4NAbWSrMgTwRlOxBxvR3w/UVsAAnNcCjkV54/nnUfFn0/a3X09HDx5Ine2dqa+H36G9GvHOqcUM9/hSmh5bzMuJBuAAGWP7Z3OcOosnB3qWq0vnuChZwSO0LpVHtyux9KhcvCDorl8GGi+0o2B5KqUR6+GN18JdYMxAFrjXQt0M79NbG0+HvKnuDUXXm6vmlaKHZQklB/gVbAzLlVUndBGnc5w+7Xxy1R2lryn7E8kpUfy1v01P6veHz2abUK9GHzOfy9IBFaHPkOfQxmTgq8+MCiPkVqpsW6IfG9AvCrdAC28jUHvnrgCzQF9w5DZsCS0BcJ9d5nNPLeOxZ0gqAa2nH8CFHJDCrvQD72gArv8+w7U6zfVZNLnk98wA8CSAqvIF9CnUesIR6VEDuzMyCNxGhnpoCFCdYDXM57NdwE00TTiNAQAeQKUHgDrmERH91dIEc5QK0N8O4Ft2pjeffRbIf522vflaOrxvLz68LXpThrBYPv9xcnQeuwTYwj26QCwC+kIG/NS8fYhEAZ1YAXTDWVsNy8LSxwAXVVfJQ8XPa1UM+3wvAclqDHQUyBuwF8CLcrNuUx7zGaIrkHgC7ibMDuKUqG9zWUCvRwa86cuX9eQ1yG1RhLuR+GKfVPIzZwHuHMCex3rgq+s3VqjyBcJiaYqvFlK/Z4rEKwPO+9ku0Dnx5fNpwQy3ZSXPETam+vwS5gjOhTfMGc5iYQT5QoHa+TUBNXEamCMAmhY0wHb01lHcFd57inNd4Dy8qcDkDqCHewCkuzdiDMgiycTC6L3P2OrNUK5TJpf4c6CdBNoCeYkM+GAFOBWGUK2HgHoYqMfGOGYSnz+FjcG6jaL6GW6Uuh+gDcGOfxjQG0sB14OPYl36WrvTvk3b0hu/eQbAf5W2vPEKieau1NZyIvmvGgewWT7Bd3x4Jk2O+NuAm3A5MTxXAR4TV07nGVolaoCr5j5xyPARXC4F3ptBo2cl/DgB4HpF/a3zFZ4GeENNKyW3S9C5GzEbjaWAN/pd7Z4C4LI+S/LWjPo2j2tWhFI5CuQ5tC4ms5yD3pzzcbCj9OgYTpF1clXcdHGZpr8Rvj6ffGxZvgEjgx3AV3YjFJhlAdzvz9BjhfwefmuJDHhR8qzmMTPSdY7Xy0dfOUmqvTNRyaoKdobWMYPchNq7hs6uAnMjANoQbuKM6r3I589zHrOUuXfRmAQ626+nJ4309QWsJo7akdyDQivo3HignMGCTKLEExGAzrElJoC4qd4o9TDq6zpgq96Dg32AjW+f4xpxPewXF3IB7+N7I4A6/uWLM0lZDrBtkAo3TOvSfbwj7X5zc3r9mWfS68/9Mm3a8FI6sGsHiWZL6m7vQsVpJfpGUfupND40y3nOpSnC5djAdAZ8YXYlZmc1rEq1rNuWpYj8+K24swIVF/DSfej/Soz/ekvTuYy/FfCYUlmLUxXYKpmqqnIL9gzhTLTZUHICOJpgT6YZCvqnYnrSJc1oQE64bIA/meYDfGDnoi3OmcQaVjLOwfOokl5B90lNZy864epC3KrmELpx/gpqWcXZi95E65RSbAdwG94qpwoLqZbIHgXPvSSXAl0qdfn9Qt+0LKwTWh1HQy/wHY6qXrx0Pl25ejHi8mUtCi2JPUA+zaqC+YyxAsRr4jTnAtRV6L1V75U5Kvg0NhCbEr4acKdRYGMGL12SR0E3qZynos6q3ijy+GA/iSiAo77GJKAL+zj7QrlV7KG+AHx8HE/O+7p7OlNr24k0MNgTKj5uMmqfOTZILy7cPUBt+E+7+gwAV8WHAvCh1HG0Le3Y8Hba8OtfpQ3P/iJtfO2FtG/H9nTi6LH4L9I9nViaXhLXgck0NjjDuQH5QF42AM8d5XniStiVAnh9vQqfJSfgWpWGLyfOnAH0s4bTFMloUUwnHDlfuIR2ZJmLbSI2B9CCPV3F5MxkGp8iIxZS1GNO+AFzBlCmA+TxZlDwM/pCYpbXOUh8Jkh8yObtujLDn6ZAHZhYMFGaUdH15sXzez5c8JihiHprC7Aip1HN0xf4bYB2BtDPAPiZK1Rk4ixxziXwhXcXzPDXpa99KVoN1cyeBcEV/Ax4ZcuKXaIMVvlu57OvECa0TtbyDibnoY8Cn+VzFqgvXjqXIScu4MNXgXYVaAX5LLCfWeK8TwFyIwAav92IRc6PSr08Syvm7W8AtogwLFB+2o9Z/PWMoAPdDL46w25viT4bkIF7fKCPcJlD2MeJMVR6FKiFe2iwF3Vm+8RIGhjqT8dPtqSjxw6l7t72NDjcl9o7WlNnd0canxxLY5SP9qS7uzt1d3Wnnq4MeYAO5IPYFJPh1sMtaeurr6cNv/pleu2Zn6e3XxXwbenEkSOpo7U9dXVYMbBEfdifgamAfJxwOVwH3MdlFSUPsImGN2+A7tKJLVgXvXjNl59edSad91qeB2AAb4BULALBxXXilJOtpudpJudJDmapefzgfgqku7eLggAOoRZuPsN51QJus2/yZkx7UVAJ1cUEaN4mcJwmk88Y7ulOQxTQKAVkE2wypFo5QudQ9Brbssj5Od0WwJbx3cv4bme7zQKg92UG6Cj56mXyiojLGXLg16ZosaywMXXX3iKUeY7fE0rGhfc7tCBuz8m035tzgmViNcYA5qgkC/h8oOQcfMi8AHR0tafjrcejbITemzJ8pLE3atudaK/QqlOBAfjMogptAHMEVmeBFqmK1Xl+H3Db5Vd6Reat/IIs3JT5NP7acH1WRSeKcme4nx6jWJBhwB4awOpQ/uMTeGfCiXSHjh5KR48fZL099Q50pdaOE6mzp439WBvEzISzB6C7O4Gc6OnqSr3+f9GAHH9NbtCy/3Da9NKr6bUA/BcA/iKAb03Hjxwm0aTCtHfGDcr+s6/h/gn8OOIwOB3L4b6JDPjsJBemUnHn2JYQdiGPZbWufdGTF8CFe6Xy5E3AqTChlrlHpISjlvNcQJVpqgA+MxHzUdq9oNT47t7uuNlhHIVxRloGfDLAtq/VLqkpLso0mfsMPi8DDvT4wGGaxK6TFOLxE6mbH9/f0UEy1YcijcYIXfHoBfIY+uecAvAzy2kJwMbZ7x1Gk547lmP5vP/y40yaxWqcYv20lgXrYNIZffkBK++vcow5WqJ8wfviu3KCiV3zu6rvjcSXclgmXK6u8H5iDOUbpLm3Jevp7wGOo3HXk/9CJD8H0EdC5ztxBPwUlmsFX706r0ITc9oQKtsclQ470gxaDSyacKve6wEPoEkepwW9gn0KdRbgsX4T0KfHKDEygNoCt6FVmZgcplIOI1gDMVO0veskcAPhAAADef8w78WuTExz3WktGoB3dLHMgAu30cvrQ7v2pTefezG9+stfpFcrBXewp+XQodTONe6qAB/oGQbyMaxNhny4f5IKMpYBn5lYoIlfTPOqOJD7uN+i5oLu+mJRdwDPXYkkn8BdEk+f7exDzM+eORd+2wnwzaQvQxWem3VvB/OmgkkSj1HU1+asq9cbHk5QKNT2/r4IH/roDDQBt8kvI2UTkclzIbgwNrFzWJPR/q7UdeJYajt2NLW3HA/Ie1pb00BnJxdqEKtCk1w/FyJ6bQBMi7IE4MuAVO6gH7MVwVbNo+RTeOVRgJ8G1hUszDlgs2dFwGPil4NKAKf1KIAP9PVEbqA9qQPegJxY4vuXFmZIHoFyNQMuFD7JVQBG+V3zqjz2aR6ljye70qo4ccq+/AVv6CBpXJ5VofkMYnmG3zID0GuC9zpgU9Rbfy3giEUAXixKBfakNkSI+2wJe54aI8QwMURFHOjvDsBNNgV8fGo4jfDZtsoqd/8Q0OLDO7EqKriQO5N0iOuoRekS7grwngK41qW9Pe3dujNteOZZAP85gGcF37NtSzp28GBqO3GyAXg/gA/0jmJVqDjA7bIJ+DiAT6A+kyhvsStCLuysC7yANyDXsgTkzcRzZeksftMngp7loi+Ed64DHokjS4expwx8pvbEB6ur3l2qL9HW0ZZa24mOdgpGuzLZUHAHE0ZtNokJkhpjCiWfomD7u1rTyaMHicMA3pI6+fHdAN5LIY2SsTtZ6AnAA3IBBxIgEnCfhSLk45z/GN89iaWYAHRjFkVfcW6J/jwUPCfKDijZO2OCOQuYNtd9eM0JztdBrBWVnuMW+W7jFN9rxHoA7gjvfBpCAVvxqZaJMGtXjFHAP9F2PPUBvpXx/DnExTxniveTNC5N8/kBNsF63gbUU5xbBN/lTM0K7rmAG1vnoI2eW7gp0wL3BOIyDtxjNaCfgJuWdkhL2QfAiNMAAjOm/x4fAu7BNIiCd/V0IFwADeAqeEe3im60px7e3893dSFAne0djQgV14tjVzpPtKbdG7diT54B8J+RZP4ybXrt5QD8yIED6aRC1tZBotmX+ruHUHEA7x3n3LgGLAe6hysPDuDzAG7MEcWy+MRPH2nreoBefHrDkzdDwE+veKfzGeCZR73s1agDbtcfoOqnCcFVpXzmdKdgo1xeXBW8s5sfSSGPciEm+Rw9uAruKJne1ox9jBgNr2v08iNPpuPHDqbj+L5WAG8/eTJ1trZRw9tpslBw1Kt+LgG466ioSry8ivqR6PnAmjkUWxX3DnAfdzDG7/CZKcvn+I0q+EUsGRUiZj3y/kVyBScx6a9np/GWqFoPv2WMJn6Jz3HAZFmoabkawfZFKnkGHLvhvaBYtSHg9qHyzpcfouKqfO1U3j37dwF5S0Buz5GDYnPAujjJ505RwaarmMpgLwk2+xYn+J4JbIk3ktg7MqY1EW6S8mFaSHxwDgCnbCftLdFfh4LXoNY6GnjrYSLg5roNAHd/XwctVmdcB5PMfs6xBXu1/+DudLLtSKXg3lDeyTVuw4oeTx22VHxeB6/b21tTB6JWAFfFewG//cixtPO1t9OGX/wKyP8uugm3bHgFi7I1HQVwn5nSfrId9e+lQihyw2moeyyN9MAVy74C+Owoid8YkBNzY8A57hOGFhrhbC1BD/AryLUu9QTU24ZWl/TnKxwzi+JOBNC5jzqH3Xomi87VmDTJ4AL2onb9QKrnPNF2Ip1oPcG2flRrnEQEBQXwSda1JyNchGEugMlMZO4U2iDvG0Q9evB6J48fBvLD6UQLVgUF7wDw7o5Ojh0JwMt5GMId6yydtuudQ0tAK+A+uMb7ClXwISzQIN89zrFuP33+bPSi2L04h82yFYieGSq1OUcGHL/ZdjLAWOQzTvP5yxx7ivVFKrUh5IvYmcX56bS8vECFAXKWkXxR6VXtThSwswe169e+ATew9wDWCGrrNNbZMfut+RwU+tQkLYRAV1CfCrD5bd6FPoZyj44DNnAD9izlkeEeRrVpASOacK8HvMCtag8C9wDn0NeNlUSNe1DlXmyHIejDQN7R2Zr27ttF7EgnTh7hmrYE1PagdHBcO/t7gL27G2FrP5nauO7tbSaMwArYEViPlr0H0pYXXkmv/+IXacOvf5beeOHXMaPQXpRjh2itUfC2k4qYfp2KFYCPppFuylDAOyrAZ0a4MAE5TSzh5BUfRO4/MJ2uR+XVhXyNbTH5XDwN3C6XUf4ZFNcuvdxHXcLXztMQcC9k9JzQxA3ah4p66T29V3MAbzbGsd7yNOESPzfKtmEugsnbsJl71S01CEz9qEdvNyqAwp1oOUrNPpZa8eAdbdgckkwn4Xs3SjmPUvFiKewosTc2F8DzY8eW4t5CH4PgIy2E3R6W1XNUYpTe5NT3RgUhgcu3cOHTSXhVtW4u2hC/xUR4BUVe5TuE3YGTBYPKvuBrbJpz3peAu3hwWzJ7lKz4gyMkeiRl03Mcv8T34MX1+qeoTDOo8fw4FQaIF8eIWPJ5Al1ilN8O3Cq2luQJuGndJomJ/qY1adiTCuwSg5xTL5WuG7i7AbsbwLsQlq7O4wB6NHV2HE/9VMZ2lvsP7E4HD+1DyY+g5HtpgXbzu9g/lD25FdVuQ/vJjTaErYPoRBg6DFrgA9t2prfw36/jv9/4zS/TWy/+Jm19Yy3g7QDe3aGlQcG7SdK7RtNwF8kmy4aCzwxTWCNcMCCfFewK8AK2oLvNpbZFwANy1VzQ52jaF5qAewvTBGrhTLPcd131Y6veNcBNokw21oQwa0cEG89of+koPlH1HkLZB1GWISqCPtcQcJvHPhKYHiDvRBE6Qg06wss5m83bqbRMth7lfBoDRQKvXdAnB+DZpvjPZRdXvQuc32j/NksVfFn48d7x3BQiKgiVJ9/CNcN3WLDYrJMoLk2vCijMK3pwgLbXJ/f8YBdQ8jlidpakD8i7gecwFku/3cPvmiYJn54D0lOzVKzldObcSkwfcADJmxIcmBHWqX7sBTE9MJRmjCFBFuoqhvNxQl1CuAXbGLdLtYJ6rDeDHXBTQYdLWOFQ4C6g7qZV6aPV7Cf6evHA3ScB/Fg6eYL8p/1Y6uw6no6z3tJyJB0+cjCsytETB1Hvk6lPuLle2pKTqLrR2moFydGG2hvHjxxNO97YmF7/1S/Tm7/+eXr7+WfSxpefT9vf2pAO7NreADz6wkPBB/HcJK41wBsefGqQ5K+CfGYUsFH06VGDdWKKKMCr4EIeoAfsZZCIi+9TmBaXAMi7okfCN5e+6wia+0m7+lh3XoKQ2yVmX68h8GPsM0ar8PkkPmdQ9bZnwhDyHK67DRXXC0aY9LhNpXeUzdluVCrOpXk+BfTxuPt+iuUM8C0ArrfSBehrgt8lVOzzhtpprIV5hJXD95nAzptzsG2SxLLP7jFaki4uXj8e0x4fvfgpcxKTPL4/gu/1PbOUwTyf6ShgGyrXSUUdnxoh8V1Mq2cAm4TWAZ+Am3WT1gW+U++s2qq8uQ87e+kJkmrnlkwA+zSwG1ODa6FWscdDsauEMsDuBWoSSIRhuNvxhE58djstEkCHDTE5RDhsNWlF7f0aoBUVdlW9lRb0+HFyoBOH8NTHUlfHSdaPpmPH9qPWx3gvMJpootgnT9DaHrdStKRWykm4O4Sc9Y4Tx9ORPfvTxhdfxZr8PL313C9YfzZtevWlmC57aO/u1HLkCK00rXZrF4DjwQFcBR/AogxhUQbrHnxyAHUbmgnIp4dRoVinSQd0Y8ooij6BR2/4cizLFMlpPKMCMBZQOZIt/Xd059mfLNQlgHWC7VqOBuSA7cBGjG4F4Dn8F3XDeFEn7qjeg1yMflQlQ54Bd1mgb4b7sC+ofU5InSvhuQi651GrcFV4bu4TdkdYBd2+cWNpRW/Mb8RHT9vzA4y+J7dKuRVwJNW+eLsrnbPRSxPbFr05Qt4SvQ7OynOgRc8cNwvgn8uQuMniPJ81O2U5oMbTI3zvLGAv50lfTrs97wN6FJD5UH5n901RLnaV6vv18qdMevH6M5zPOPtGgXcC0LUhUw6vB9iAX8FdFHu8Wjpm4CDZIEneQBdWERj7Ud2enhPAaX82oA/mhLEXq+j/7elE3bsQFS1VBwp/8uQxEn0SQKINFe9oPUpudCQi1Jn9rScAW7iJVmBuC8D14diUEyyPHU97N29LG37zLPGL9OYLv0K9n0tb3ngt7d62JR3ah/U56nvbqRA9+PX+ABygOV+Uuwf7y7IB+Hg/XhfIjclBYVfRK8iFXhWvrIqQC3hYF6FnPXcrngLyxUi2MuDOMhOqWnBRxvXX7BtlfYxtY4AcwboTdNw+AthO1BmgEJ2sM4glEe4c64EuUBfg83r26hnyfC58N/FEpauF+6x4UwCUuzNZoqyuu935FRNAnAHPLYAwzfJauB1dLYC3AngbCW/H8aOoSWd0zZWBlgx4886YCBR9hkoyPc02fPmpxZm0YvJJBYvBoiUqmQNfHDNFOU0T81S2RYC2QtrrskiO4NJeIUdtvZlYJR8L0PXYgM26r8OSVFakLM0ZBrs600BnB4Fyd7UCCXADeF8/sA92BOB2DHR0d6XDx/DXh/bHiKs9JEY7qn0CmFuOHow4fuxQaqnieMvhCnbypJYCOApOtIVFAXC8d8uBw2nLhg3p1V//Mr3x3DPp7ZeeS5teeRF78kbMQzmyf38AfvJEGxUIwDso864hoB6pAB9bC/hoL364ivF+mlkgn8S2BOioeSh4BXjx4rGsVD13JS5wAeYj2WoCLlTAi2ob4waAj6IuZa5wzBeulsI8AJx9QGsXUh/Rj/3oo+CNJuRuy0sBb1qWpwOuipuk1s+pHla+BujAakywbksTrY1gB9x5n5GnDlRqzj6nDZRZd734y9YjNNV2WQK6PSrO3YgpA/bmUD4miAXymOAk4CydPzPNZ87amjiWYC8UlWKG1wI7wW8R8LkZks75nCD7rEcfLO8/i5ojMTafcJ6NvTq2mirzGBFem6VWZBShCLApx+y59dlYEqxGf2crcTL1OwoJ4H29vFa9B/DbJJEOyh0nIdy5Z3d6e/PGtHXHVmA/HCOvLULLvhZar2NUgGNsbyGEW/BPuMSbC3iJAB11b9eLHydB3bErvfHCc6Heb7/wfNr08stpy2uvpJ2b3koHd+9MRw9acfTq5ATtfakHwPsAfEDAsSglGh58BOKN0V5sQl+GfGJgsgH6JKBPjqgI+nELLcfUeFbwPBJK0zlDALg9KNoKgcpwA7WAGWy3m28I+Io6D+Cj+wSZQu5FBXpo6lz2AnUv6tfra5YZ8gx7vGZd/21kP+4yr2fAB9KIAXSeTx30cl4F+knU1wSx2Jas0lmptS52VRbw66of7wNsLYN2wSmlAn6S5KqEVkVlLPNiVOw1gFeQa1tmqpiO4PtHOScgnWLpCO44n69nX8RKzWFLss2zxcnTUJ2tF5PcsFQxFZnWx0lReuvisSMou5G+HKOU2RiqPIY6jxLD/Sg1cHd3tHAt7BlBvYUb/30ci3Hk+OF0BEi379yR3tr4Vnpr05tpx65tafe+XSSV+u82YD4O2ABP2HUbgFfh+nHef5wKcJyyOYllacXKtaHkxw8fStvefCu99ptfpTee/yXq/UIGfMOraZf+m0rlLWsnW+x1sTuxCbgeXOXuX6/gI7wosQbysC4V6EA+pT8nJo0AvPhxE0+HqVGQmVkUcSzgEqgCd4SgAbWAj9g1OIRiU7B9FHKvXX0oQ08PBdnoirJnhHDkixD0PvZl4F0vSaWwd+QBBxRmcIDmFp9oJVLFA/SAPEc5L2f9OX8ihphRxYB1cpTkEeBQSCM8tzYl/PdEGqcSTGhFxrU7Bombo6l83iSf6+SkHpra4zbdxInDB0PFe9tIHEn+AmyVGhjLnTEzDryw3RsO1kY+xjtnXArqON8zNzcVUwR8wNAQFbfc6+iwt6+dgjwP/PkmEnu0vIMHhcZW5B4RjqO8hwB5eMABGsAepgIMu+zm2thytqXOThJFAB/gmAHAtx/bXp6de7alvQd2A/SetGP3jrR911aW21Bxfiu/vbOjHVUG8KMAflSQHZ/AotRDyNmumrei4G3HAfzYsXRo146AesOzv8J7/zq9jffe9NqLadtbr6U92zanI3v3pZOHnY5xMnWexP+3ZcCbHnwMwZuAiVqSOQz5JYR8TKvCQWNEWJbKn9c9egBe2ZVQcAGf9p94zgAMmWyV5KmcBazovwa8mBRPCKFzhfsBsoSwqxRCbsYd3VIOKFTRC/AlmrDzmgzdPtjh4TyaNgq0cesU0AXo1TmUyGquP8+AjwvqBMCRsM3igedp/mcA3HzAHh6HzB1h1JNPUgkEO95n5XB6LJ+nejt6aWJ5bP9evOQ+ID/ABTmYuvGWznD0RgMhD3AB0yiQPy0axwXgfA8VS2gX7M1BtYXbmwecU93RoTCgypzPFF5+ZpZKOodIURFj5JFWT58dI5GU1UA/5Ya/7u5qAehWhKE9IraTVHZUgPcDuNdGwE9gt/Yd3Ju27twagO89IORb0/7De1Obqo/YdAXgLQH3TwJeQa5t0ZO3YTlOHKTyvP1meh3f/ebzwP3ib9LGV0wu7T15I+3fuT0d3Wd5HksdLa2pu9X5Kv3Zg9uLgkUZQJwHnWjFsgH4YOdQMoa6hhuQq+R6ctVcFTeKdZkA8gksSwwGFcixKAI+C+B2zdmTkdWzGfZfC7jKHaOQ9mO7rEUDdEcnAb2LRKcLT1iHXFUXatdjOwXfrzWxdQA4k1bvIrG/XcUVUgEvkKvoWdXxpAVSgBXuGeCenAJgJ+hPoAi2MHyu0wrsSXHUc4bjrBBWjqggVJR8twuf52AVTe1RAD8G4C0HVfIDbDuBFRDwDLT3P7rujQPNbc1YD7h3z4xxzgKuNXGgycc7+29ayrzqzs7OdJKK5DC4FdzfMT3D9QvA7RnpSENAror3dJ4gsTucDh/elfbs3pSOHd2DVUCBTx7E2x5iHZBYb20/krp7WgGea4GgOI+k5cTxtG3HNrz3FpLMvengEVqqNqDrsY/8pwGPZNPks4K79K6o4idR+wM7dwL0S1iT3wTcm1Dvza+9gHq/mvZs35gO792VjlMJWo8cS50BeO5BMcKD946mQURZwAdhteHBBzoGUw4g72xCHqAj+QVslxGse6On/7RzolLy6Qku/JSjhdMV4FiEKtlrRga8MUBDFKDrUBudgN1BouOIWSeZuRGgV7BHOOSrkqNOvSSbfXyH88mH8cM+g7ze/WjvTEAeFc3Ic7a9zUrAp51TjmJPo3pOFopkqqc9dfA9XlQh16oIuL0cAu50AWMMsOOmAI4Zxf934imPom6q+LEDKDmQdwJFzE9vQJtDcEOha/GTgKPU41RWb/+arwBXxVXwtra2dBRI9u/fHzZhhFbMSqqSa1FUbntGhHtQJT62Px08sCPt27c17dz5dtrP0tcH9m+L9cOHdpIoOhK5PwZvQmi4Fm1ck/0keW9tfDtt2b4JL04l6DgR82U6bXG5Ho5EOqLcgjXLkcE+VoWwR8JJhIpTAZxbsu2tt9KbL+q5X0ibX3khbXn1hbT1ddX79XSAVkLB0J60HT2euo4jcAE4FiX6wPNsQpV7QLhdFsD7O/r58QOoeI6hLiDpRvWIkR5gKWpeKfoYHzA2OImnBvLhbFemx4mJaUCZ4qIPU5MAmRhWyUsA+BAgO/PMOQz2i7a3Ay6F4uhYB6py+MjedOCgw7zAwY/Xh3ex3ZEyBw8cDu6kQAVeyPvwkr7/KIXV4nxyvtNZiMMkZmWwaDRAH48R0eipMbH1XGhJRkaAE1W0e061mySckN+Fnz9y/BDqdCDmqTtXxkEpb9bQA/seLZc5xSgVRnidH+2IXweKdGTPrnR07+50DNC1Kp0ouM/5mB7HNlhOo3j7gPxJwI0Auwa3Su93jFGBZ6hozoL0Fj9HVK3cLS3HUONDQH6E190oO5XHpNnfTgujevej7PaUDCMgHa1HgG0fIO9Oe/duTXv3bAHu7QH3zh1vpz17NlNZtqYjR3anEyo7x7eTdLZyDQ5oUYB734Gd6URsJ+ETcKK9/QTgHk3HSDaPHj4QcYxocUlOYhQVbwRlvBd/vfGVF/Hfz2e48d1bN7wcI5fO//aRbS2HqAxH8er4766TCGF7bzPB1J4gyIMwGirOsqbg2INOLnwncLA+wPqgd0kQwz005UBePLqKPgrko6i4gPt/xbMfJwEddzh8EmW0uXBKJX67FsNAMmCGjl8W2D27t6etWyhIVK6t3cI7mvbs25be3rQhbdz0Rtq3fw++UsUW8MPRdHbQZLZzrOqu0qv6KsvhYwfSgcMUHkrZ0YVnpDn3IfYjY6j3BJZiciJuAxtEafs4D2e8aT+GAVxPbXM+Oo5VG6alQf0GWKpMJk4FcEdavVkjei/w6+YQ/qYR4cZf52mknamdi3aY5OsokAv48f37YgBj2AEXysgHRs5MmKzbrYj3/x+E9z56H6QWJx6WSWV1DozJpDmBd6+fbD0eyu3d7NmijcVxdjuOIi7CbfefcI8OOPvPGXzYAqDetaso+PaIA4TA79u7JR09sifiyGFAP3mA78BacB1aTmBLtDNciwCc65FHMlFjgD3CtThyaF86cnBfOka0uKSiR7Dv6FGAF25g93Fs2954JQZztCXGlg0vpu1vvpZ2b9mIeiMWWJMWrEkL6u0IZr4fs6+ag2JymXtQAvDedYAH1ER/Bxe+HQgD8Az5UASJGtZFjz7ibC0UfQQVHykqPiLkxDj+FYVyiLw/bh3rpoJw0atwsk5fr0O+ran1xOG0Y/vm9OqrL6c33tyAKuyhgI6mo8f2pc1b3khvkjXvRQGdp9DdTQECdvhDCtjjLNQAvEpK21B5Vfyofap4wC6+rxNf2mNLghJqWRqAA6KA92GRhgC5eO5+Et7jrcfSsRNHUkc3vnPA0TkqIxYlJoVhZ6axJ1qECVQ+5sPwGcN9tE69RPxmzoVKcWjX9nSEC3NsLwoO4G0tLRyf/8eMgC/MAPkY/piyeloE2LXX9sCo4N4Bb3erU4i9dzMnvVxMLJe/aZzfmUeJx6Jr03GHAacf01IaQ7SUAj7Yj+3rPAyIO1D+7ViFvUC3G0VFKbEmAn2cpV788KFdYV1Uc/cJdiuQC3sbQuUw+8mT9nsfDLAPA3YJIT8acFd2TcBRcSvBMeIwIrZj45tpE3Zk0yuo96vPhzUR+F2I3H772PfxXtS75QiJ6DFyh5PtAbjTZPsEHAEukA/AZsDNspFk9rXhfwG7rz0vVXIhF/ocWBf9eRfeHMCHqSnDqPhw/zjNLnYFyCdGpkg6zdjNYjX9ZOkU7CCQlXCyjhNznH3WcnR/2kUmvmXLprRp89vA7NTKQ+kQBSvgb79N07SvAhwFF/CS+Jw86aQesn/nRgCUS2eqHWk5BJw0YR32155MBw+TROFLnV8evpwQBAeR+lHeHtTWXhyTycGh3tSOCpkw7d6P/+SCeedJHyot4OVOm0l7Webw4Kq9FQQ7YEs13ENFwt8G4KoSGb9dXkJ+FMhPHjuGapJkIgICvjS/lJZmScrHALGCOSAmXBbVLtsiKsCHqbQOmsXcepJfuzIFuoBdRl3tRRqkJe1pMyGjvLCEg1TcABwF7+l2sMSEEj9+MCu3gAuz6m3ieQIPrh8vCn/4IL8J4I+h6i1YHIflj+utsSCqtUDXAT/MtqPCbT5S9Syp6EfZd+TAHhSa6//ayzGRajOAb1W533g57VTgtrydDtkSksO0HMazH0O9Hb0E7q6O7phkVSxK6Qd3FLNEA/DeVmp4G0rYiuwTvYDe693KESo7Hp0PGuJDhqkpw9SUYQy9z6MY6SeJG+KCDwP3CIoxYiYLRJ14Pn2fdqGKPkAR7pOCfGB32rdnJ4VKAerVLKgTh7ArNFdkzJuBfvfunRxLgtOZL4SFfQLIPc6h3Uh62p25hp+kaTxweB+A4u+A/ODhg3jE/VQYjm1vi9ujRrjg/fhk5yILeTcVzt6XMRJGl37mSafcouLOwzbZHCYBbcMm2f/bhu8fIqm0O9Hk0mmxTvoforUY6jYK4Hj3ndsiQsmxKieobD6yeMrprDOLaXl+JZ1dWk2ri6eSj0VzAGcMLx82hGiAzfpYzPbL4fwSW8MhKpUjwjEaW1S7ivExWlo+z5He7naSw5MnUhfWrevEUa7ncSqJCm5XoJ75GPBuT6+8/Ex6fcNzaTcJ545tr6e9uzahmEK8l2u1gwBuloexNIc43ji8H9j37yJ2AzFWhjjCdT38lBDmo3j3EkeA3RsXtrz+GnC/mBPLV19EuV9NOxG3XZvfRL23pCOInDMHnV14sqVMrnJ4vpewD3wQ1oYi+hDg/m7hdi5KDfAeJN/odvK48h9DoN4nRxPfgFyfjifv5qL3AHpvjtE++2cp2EEStCHVCHWnue7FJvQCdD16SEI6Oo5GU7d1y5tpy6aNKAU/FiCEtIWkbi8FuHXr24RJTrYtnR2OdPEjaR6PA3mLmTsgmtScBMZDgk1Sup9CdHqmcZBm8KRzjFFeb4+KaQHYkx4g7OrkXLpp4jwvgLQnxTBhFXRnyKno9kTY7egE/qO0Dtoij/dGW/uS+2O+BrDwWRGx3pFa+f4DXBzjIK2UfvzEwYMc343vdj64d/gA+HJ+xJr/b2iKpHWU1kWAjQx2HmKvxygRdi9aRSqUFozf1ZjywPqgFoxz6W4zGRNsex1aUhfJbzflPIjlGxLwPu+mIe/Bb7/w3M/Si8/+Xdr81kvp7defSzs2v4bS7gTanenQXuwJcB8RaMCux1Fau6MHaKUM1j3m8L4csU5EBUH1TWgjAH6v3Yxvvo4teTltfpnAqnozw/a33+C730p7LLt9VB7V+4hdiap3e8w9cXi+G9FVvXtwFr3YZ6OvUvCwKHXAu05Qy5F+o9MmQMgDcGsKkKPo4c2FXE/us6Uj+STx8Qml/cNpvJ/EZoAYRN17MuA9wmU/dRV261mgNodvvflKemPDa2FR9uylkEgSj6AWW7a+kV6mqXr77beoCCYx+G28nuptk6kHPNZyADuTfbihyreg4C2OjnEBhd1WoYuLXPy23tt5K93eEoeid9PCuN7NOeql7fZz8EnL4ohqGWQSeEdZbSkMf4eqLcxOhc2TkkjaIlxvTyf57n3bqKDbNgXkh3ZtS8cPHMD+eQO0N/p6+9pyWl3y6bM+a9B/mjQX80wK4CUxHwXmUR+DUcWIVojWYtDZfp1USH5HL61jiR4rL6qtJclwA3bAbd8xuQUtZRctoJOo+npP8vudtro/bQPot1HwXVs3pO2bXkk7t2xIhwD/0J6tAL61gvlpgGMhqvD1YSpDiTiG7aH8WJvDVJhDLPft2pK2vvV62vjqKxnwV17BmrxGUvl62rHprbTLstvj8VzrI/aht6STJJZtJzoRX5S7vYK7E/UmL+ztHGGZ56Go3hlwB3rGMuDtGPcOo+Uk2b4ztIqCNwHXpwt57mXJvS4moMPdgN7rhRkCckAf8LYhbIAQ0bTbd90IXnvXzeHDO/HfG9POnfzQbS43A/eetGfflrRx86skna+mjRvfpiLsi+4pbYlwHyWOUQmcXyzMoeJ+LtAFkEQHNuIoyc5hEhgn1RfAw3vjkYW7k+0uuwDUOctCbv+8gz7hxak0frY9A/bSjIS6815aDEdPB1Bp4W4AHpA7SYlg23HOew8Waw9KtG/rxnRgO3523z7sX0eIgYAvTp1Kyws+eepcuuTDNM+cT4tOc8B7F8AjOUepRwC6xLBwsy3gJtcweiMEm9Bva0lOArURgAP3MVrCY+QuTmMl/+kkj+mhZexGQDqwjKr1gd2bANL7HQFUzw3gBwG8AetT4rBRg7oejf37eE1oa/bt3BTD7ptQ7I3AbWzegHIL99tvpl0I3j4E4SCt9xGsScwahMvW406NxXe3qd4V3NgSoe6rInvvDHdEAbyV7NTO846WE6HgWpROPHk3YK8H3CQ0eluIrOg0mdV/CvDijfkY3E5sQCtZOong2hDwExWw+DY83gGawIMkMUeP7Uk7d7+VNqIeb2+k6dr0NhaFTP64x2JjsDVGdFtxgY46YIBaC2MZhChRVN37/Xqdq4LvdtkJfO2clwMReZnPy4n2ti6OrNo3Hslrb0f0sAi3Ht1lzJsBcG9oKIDXIXe9j0p8HI+5SyXa+GaAvncr4OzZEy2kQjBNQr4w5W1nS3Ef64Wzl4H8arpw+lw8oMe+b5PJIUAeoizroXI31LsCvM+7l9qEG1Ehuc5+O8PdCdwdLUB8TPXGZgn4EYSDBLGNltBw/TjJ/TETSBLMwwjNob2bA3AV/GnwltC+FJVfs62+j/Cz9m7Her71Csqt534pqzdwa1W2A/dORE1ffpDc7DDW5JjWxMRSuE9w/VRvrUlnNfcE9RbqPHtwHdxrAQeGoy1JJe/0LgkhP6mHI/GM5JMkNBJRe1loslmalAq8Si7g4cl9cHlvPxWjA1U4zgnVAjUxnADfjmK0AXkr8DqIcFzgj+9L+w9uS9u3vUFz+Xrag7of8VYnPNtRveBBPJ7ZO6+P4bljwAArcJJm126qTtRWhW0EwBp5wlYHx6DKfH+bwfk4NbOD6BJy19neTYXoB2DDxyF4177hAJU32mq5PEaIA+gK9IF4zXupWH2cSwsVU7h3B+D4SSA/vHs3ZXuSsiJJJV+ZHZ8j2VzCf2NTzgD4uWvpyoUrLM+llYVFEvYRrBA+G+sz6PxsQI5orFOpiH5aoj4i95TQGlUJZXdR7grudgSh7cj+1Hp4bzp5aE86QTmeYHmcMj6mdxZOgd6dw/XDwr3H7S6bcWj32ojt8X6Ul/UDxEFeHwR6Xwv4nq1vATKK/drzAbieO2zJW4CtGBAO9sR0WHtbSMoz3IjSSa2JvSZZvYU75n9XnjtUHIvS15VBj9mE9Tt6BLyh4scApQUlPNFB4pl7VbpZdlevBV3g3a6qq+J68kE8uf9l2PsgO1r1SwINeCydLtoOiJ0obidwtx+nsFGOk1iNnDjm5PHYMZQamG3a6t6uxDHUvoUL0oJC2t0U4VwPlOnkiaNhK/TJ4c0BLd9BksP9MffB4wjvLBHq3JQDenWuqp6zAYU4D460xfTXHjyt4c0MZV9R7QFszmDnCZbHKZNj6djeHWnnWxvSLhKmPVw44+DOnXGnioIw1ucQ/Ezylj8fonTu9OV08dzVdOnC5XT5os/9PpdOLSwE5GUOSbY/GegBzqdEH+fj+a733N3A3UW5dzaUuwY3ZXicpNBosUvU8t2L5QDQEocFd00AfBWH8NCHdm2OpfuOCHFs8z8Sk1xrbYQbyPdz3K4tb5BAvgTYwv182vSa/29HuN8I1d6jLdku3E6m8toeTCfgMd+SVrfLzamxwAvI2ZYIeCPRDMizZekud9U7vl9X8Y5jrRXk7QF6CUEvcBfYS795P1bFB5L7TAufSdJKUtNh83iczz6KXz5CIbcc4rXzo2kagfsE1qMF23HM5pFQoSNbr7xb8Xl1wI95UQ7k4e8yMuZAwtHDJqHrhoB9rZVxvkM196EOeccJIKigjua8ivproRGeBtxCRRR7ErBToYS730c7APjRPdvT9jdeTTvezJDvpvk9sH1HlO8gZTXaazI+mbxZxCcSnFkBaiC/cPYSCWf1MPvTPtXX/1YwHgNJ0c0K5PH9KHWJXs4rw+35FjtSwMZzU+5tJuvYEuE+qXLTGhoF8GP7BPyn4Q5VD6CBkHzJKHDHfsGutqnoqraxd8fGtH0jfnvDiw24N7PunfEmmdtp4XZiRfd6Gxq2ROU+fhC4Dx2BGQRKJxEjlt4175wT7YnWRPV2cCcnlmsBz9tcNgA/fvBwTGIpKt5+tAl5J01Egb1b26KaVxHWJWwL3pQL54n0dAI4Cn6CAm4L5XZyzOEcJH/h+4D7pL4PP30MqO2KOrI/JyuHKOCG76tAL7AH6Bx79AAVIkbGKsBZP2LYvxpRjaAJPcmmsAfktCIFdAFvB4iA2qa8ijrwDbhDJYGpigK54ehgH62GYBu9WDAB3/b6K2n766+mnUKOUu3ftj3KdwAlco7PaP94THHwhm2fwX7GZzuu+lB7/58OcTrH6pL/TGkWq8RFtf+eCiXUvVgRo8dzrFof4W4PO0JZe0eRc9EjKO9De0O5C9wZ8AJ3U73rYNcBzkDnZQE6Q/0k9AdY373lTSwJfjssiar9Qqj4NrZtf3tD/EvAnVs2pt32mOxSwDLcJw9zbeSwpRWOVG/scJcP9vnvA54tSo6GbakDfuKQgGer0grgbVgVJ5V32Ew49i/omP0AvYI9DwzlQSIHh3riGXOdKDhJXgBtoCBEe6wDOHCb1Jw8wg9CTVooaD3gUSEWapu7p0QBPlTd4x1cWB+A72DDMSA/VgDHp2thYgZbhHeD0KIAuxUwFI+oQx6xHnKhegJw1wmskWAbPScPAzi5BIAL+Q4HLrAr+7ZtDRHpo7kd6hogiRwLwH30hg80Pb10PiA/d/pijlVV/VJAf3rlTPKftzqoY993H367R7j12tiRTqIBdwEcsE8eIs+J2AfQ+O2wJTsbUYf7aUA/CTOvhZzYv2MTsRGYNzX2Gwe2vU2L9VqMSDrkvpnYsuElVBuw33ot7QDunZuAm8R77w6VXnGjJT/EtaF8Tgq37MFYDMdX6l0Az8nl2pHL7Lkz6HHDQxUNDy7gxw/SdFdfcJKm1GdO+PCcNhKjdsLk0zm4sSRKv3l3DBIJO+Fz4sjm2ylwb9VqJWNv1fsRbceycocXBG6TnGgiLeiaBxRmM+4DFKJ+rkSALuREti5amSfDAYdjJk5Crj/nAp/gXBq3kAF7WKaocDThAmH/cIEdS2XY3D+h5EJO6Hsb4Wu8fob7SBNwLug2FMvljjdfTXu3bo6m13LS0o30YVP04QDu08H8X0halXP+1wz/PQzrwm034pkVH4vnE8ROpdmJyeSNxPaeqNy5C7CyIxH6bcLyd7ALuE9SFsV3F8/9Pwd3BS0wH6hgPsA2w+4+AQ+w2b8Xxd4F2DsE2RHJV15IO/DaOza8zDa2Y0l26Lmxaw7Pe/Ow/4rkqDcQC3d0B55AeMjfENMOmHI4voeyKoD3IgwCrg+PGxwqwH8ySi9KywH8KuEFsBYd58t87luBvJ3o9BahelTQdxHdgF5GQ3tOkvXiAU8cVqVzd1SJNqPygmv9XwU3IJfCiwKswm0N2CtFL7Cvj4ZXR9G1LyahJ+xtUdFKePFtwgEhHu8gICqgPTIFeCFfp+YC1dOKHQmoDRTdbSSsBe7uE4cAfCtw20vAha4gt6vQ5ren1WTRSWjDaXxoKp4z4wNN/Xcxp5ezip9e1pqcZ1ng9j9qWAkc2l+OJ8ZODTsnyG7bk1yDw1hKchsEpUSbtiTANkgsad2Kgpekcj3gdbWuRwPwArnXhfV9qPXezYCNMm9DpbdgRba+8jyAC/eLaSdw77IFs49bS7LxrbR780beuy3gPrIPm3rwENcDWwLcbai2zxrUezvfJLw3eV2xKE6sWg94tieq938H8GP7M+DHDxwGiCMkfk5WPxYjSDFESkTy6Y2e60LYhTyPhuZo9S4Om0Wy9hOotXbEULlbD+csvp7cWLilIPdtp4nbRkFspaaz3MPrvTveBngK1IJVQRqw5yg2xhDyrPD2xmhdaP7w5OUeybhPUlUnMuxZ0bOdImI9Q95Q9gI7qm73m763EYKPn89wH6YsDqYjnJtgx4R95zWzvgZw7Nxg92Dynyd5s4iPv8vPXc//3S7+ZUy89nmPgF3B7XMfVxdX0un5DPmcszcHB/D0HbQmqLnnbHegFbqh3AS2raneBfC1nruo9lqo14eDVlyHrfbxAy1+epu/7+Xn05aXnwu4t/GbtwP7Dir4Tir2zjdfQ7XfaPhtH7t2SLj32lviNaA1hbVwCrRuEao3Vq6nArsBOGWmNbGLMNuUnFTmyBalDnjDohzddxDFO5RDyANwJ61nNdey5ATUXhZhJ8ONZNRuRfvOs6ILt8uTR6woemwK1qwdqAPyCm4Luyh3LlwSDQpurwW35Y20Y5PDxRtYvk7BvBGw7wF2Bwr2UchF1SN2c0EK8ESB/PDeHfh5C1LI8eXVVM0Sx1V2QS+Ql6hUvcBe1L0BegCdu+H0v7HeAPwQFf5gOgwoAu7UTz2oXvzA9q18/lFaAfutu9IAza2T1SZGZyLR1KYIuVH+6cDSgv83aSXANpYXlmOS1goVwsckL0ySpE5MpbmRsXigzxA5UK/ziVqOBeitFejHUe8m3ArLk8ptrAddqPdb5io1FmS31+OtV8kvaJ0AOyowcG97GahfeTHtwJqo2toUwxmBVoTdW7m2O7el/bt3pIN7uSaIzjGfDnvIMrbldBwij6B7p3zx3gKeLQrLouAC3vDhw7zOw/QF9AJ5KHtJMg/v2R83cwbo2hWsitMTjeNYFm2LN3q2VZALdwkhL+ruQ+c7ONkTeCqnRjqIYJRBhYbvrhXyoV1k3UC7d9sbadfm19NWkpCNeNZN1PwtMcJF7d8E5IDuYMFeCnsflaE0lTm4GFXkQQou3B4qzx58OXF0r5bF7/VCEyhaKJsqZ9Cctx4hX3AgpIo2Xhv62RgoqcKBEwHS+wbkFeDC3XVcwA+g4FvDlmzFg27b8Eras+nt1LKP/ANhMG/p5QI6HXm4dzhNjUylxenFtDQLvCr5LGBHALEPNmX70hz75tjn0tc+ZMnHdEzM5BibTjMjPgXB6cyA3tmNfSIRPcE1OYZAOSjG7z9Gq3aUit8Ulppq7zBIGLcDtWUM0HsBeg/XYzfXQ0Xerlo7pVUbwrqhYm8DbP32To7ZxXXb9fbrgM31iqkKXh/89p7d6fA+Zxxmz+3swFbFEkHsUBiBW7CdA9Xw3tFrQmKp944Q8GxTMuhD7C8TrQCaiETTwZ54XQF+aPdelE7IVfKs5mFZIvlsJqDRVw7k0dNSwd7sPxd01okMuMqRFbve/1r3gEd2O6V0CwqBOmy24//V9BZAvPbqy+n1V+xi2kD2jaJbYBa2hY6aq/Qqi6rf8IYRm7hgm7l4WwA7D0Dk2BYVyu81PIfmee1B6fbyu7RPzTBXcORPJczJG+H/hcF+Oa9DyFXwsCjHnaWX1buDZPo4FXg/qrVvM7Bs2ZqO7uLzEIgyUhyJZofPJxlM08MTaXFqHkX24fVLaXkGkKeBewqYXU4DNOvx2n3A7fPAFyZm0/w4cBNzAO7nTAyMxpSJke5+1LwnDWKF+lXECvLjtGRW9sO7AY5yt/xU5wjKdA9lvHujffc5WTRB3GmiCMAmjrEkeTTcvkvoiZJn6MV3B9i2xrbKViJbUlpR/HZLdAMexhGY45FQxiilMwSzJXFaSEwNiZ6T3GOS55xUQFeAxyAPkSdaGU2LEmCzHlEAP7BzN8pXIFfJDwToJfnM3YhVL0ul5kZ0K5ZlhL0wJqoeTxOEShaIsjWpwQ14qodg7tnqRJtXYuL7qy++kF54/rn0ygvPpzdfeTmeR2f30s6NKAO2ZTcqv3szhQjs+7AtGfRm+HkqUnPkLTfDQu73Ghly+4KbkJdYD7iDJAVul/ZYOEJYAM9WhW2od1Zwey+wQ85j1mdSpiexfQKuKBQVz4nmYJoacvrsXDrlf2aYOhVAn5paQqGXWFbrEyp22bcY1iTAruCeGdGLY1MA3H/NPepMT5r1IUAZ0Mv6rz44Zwd9TjhusHcXZb+V8hJwVLZYENRaSLUhDZthV6e2Q9hZL69Vaz22PUQKk9fGz9irHdlG5fGGD7sA4+Zrc6CcTLYBt50WJpIF7pj3JNycb7EmDcCdWFUbnu/rLn3g+u+1cIc1CXuSo5Fk7tu+k2akghy7cmRvgbwADrT2sDRiLeg5fO0+aqhZsX7WnpQa3Gt9d24a92+32+hVlPrFtOG5Z9Nvfvmr9Muf/yI99+tfp9edBE+BxuDAW/UgM0dphH2P1qWKAr4Xrih5/o6s7n6v3+95eD4F8nrUQc+Q2yOBLycEXLuSZ+YRQJMti8llBtxuUCu2F/XY/gO5/A5g8ywzwtbOXEUf7pRjAZ9HjU9NLQDxYoAtzDny+sIE24H8VKxjTSqwZ4V7dCrUuwDudNwxZ3d2Y4Fo5gW8j8S213/YZGeBInSQ88KymGhmm4K9o4z2b8ECUoYqeKgxS2OX5Q3Ieb0Zu/HXtqzmSOZGOS/CcuK1fQLskch9hNs8R4tnr5TzkvIQvJZE5XYwx6F4bUlWb5d5WL4RBfA10UwyC+AD1VzwiAL43m3bqXU7ks+EE/LDe/ZR8/avUfEMOuGdzRFN4IvC5+3UVDNjAM8JjgM5eGHBjsSmnsDQLG5RoV9Mrz338/Tz//jv03/8d/97+t//1/8t/dW//z/SC7/+ZfzToS2oxWaaxLfI1Dc89+sI1zejJFupALGf4zZ5N7bqgqWJWXzEzrdej8fubqZ12LVJ1XdgAjVHXfSk9fCiHzdIyuxWs/fhBMmpqmfkgRMV2gTO4e9mhJWhMthz0eKFXQO4Ni8LgqPEKrjzeLx5ZHJwAlhJNAF3YYLEEZgXxqsQbKDP2xeoCP6TAp/6O5mm8dyxBO6p4XE+h4S1AN43hIr3B+BhUwCpv60jEtBue79QUQeA8uCPeQnXCOuiZTyEdTmwDWXfom1R2Z0sRpJPHuR6DlrLmOuOeBAHfKqVST1leJiW64itBEn8Ub6jBWHwmSf+Z+IOlLvLitbWDtQZ7mxLVO4K6iqcdxLTYomyDBWvIgAPFV8HeD0K4Lu3OttrG8nbdmqgkO8Bxr3hm47t50SNAJ4Txkc5pJpD6PO6YK8NtgN4CwV4lAKMgZiwCKrG5mgWd9OsbXvjhfT2y79OL/z8r9Lf/h//7/SX/+v/kv79/+t/SX/17/639Mzf/Of8jLrnfpNef/aZeNro83/71+lZtr/8i5/Ftjeff5b4TdrwLOD/5tdx7FsvPp82vvQiQaV44QWOezaWzl5zsGG3U3FpRg/uoCXZaWuS4/Auu85MxLzgWgzOvVoaLSbOgOsyA+9Aij0VKBRlUOKEPQQHWKfCt1LxIw5jT47a29SGByfJ5AKO9o4C5mSaHcFyjAH4OCAD9rz/M8l/KTOuWs8RWhIfeI/XBmqBLlHuovJGE+fiG2N9WcGLRcnRkfoAvEfIgK2dXMLRTntaIuxVUm2tnPzWI7uBlfKIsqnKSO9u4p6DCuFxJo6WCcljTJ2gdTiGwHkXTtyJE+Mp+m1UG0vS1VDtHE3lFmxh7o+IKbFVQllUvMDdUPPaUH2BOixKFQ3Ad23Zgk3YkvZs20aN3JkOBuRkvXv28CP05kQF+9PC/kzBr8dxfuhxCu7E4dL/jArGfAgKkJquitvttPX1F9NbLz2DKv8ivfzrv00v/vyv04t/95/Tiz/7ayD+m/TarwD51z9Pbz7zS+IXaYP/beuXf5fe8F/KAfXG555JG1/4TXr7JeLlZ+NRXxEv+1RS1P81LA0+XiXfjYKHsm+hOd6+ubpw3hxMoOqHSYi8C/44v+k4FyyD2oyTVNxWFKmVC9jOxevwhmaaXRXRf5jUgf3oPEoTjM8u0cXF7Wo5iU9HPU+goq3A1uGdOcMortZCizED5HOoM0D7f5L8TxujvB71X8tgRbAhRoab92BrjAlsiYodUPej2r3Oy8d/q94084Oo4wD+dsBemwCcBLcC3GTZvMI5KxF2l4aqF9CBVv+MItsiRUt2UJDhgPUYRKOM4jojdEXYjmtTA+pqJBz/34Yli8GbWjLZBLxS8Lpi1+7YiXgK4Cp4Geipq/ZTAd+5aVPatXkzKr41VFzIfYxWgbyEoKvqa6KALuREWc+qTlBwWc1zAap64VFRSe9X3EOTtwNv51wFZ51tAs7NLz0bEYMH/tsKu6XM3mOdDB47sgsrsht7EoE/3GX2bwKqF2/4cbsUtUPaoqxAR0u34T7tiIpMBeV3tOxTlfXbgLseVpZdZP3dx0+SsNn91kpz3x7eNvvbHH0nO6LXwujjYhquB2Rxo4h3Q+GNSS7H+rUU+ZF45XmPPotd0P2nA/mfEdg7oh3JVqSArd/OVoSEUjuCYo8A9rBg671rCWbzPDy/JwFvQG7FjZbIyizkjoRquQyVXsvptWQ/4RSIPJbAe8KSmncdiR6SJtgO3pT+7abnzlADeRUC3kXZCHjdlsR6BXWEPSiAXZbFgxcVD7CrBNNo3LK2/e2NaSeA796yFS+ercr+HTsaSl6ioehPA7yKsDOxLvDFxuDhXQJQFF6lEqrDIaA7AHx7t2/i+7Utef60oYfetxk/iKWox362HdyKAm8lQSIObjdRMmun6QRes/fI4FHj7IWz2niB2qqLqgK3O8gAzG0kyC6FuRu17XH6gd159lkHyAASKtgVntawG06IIlgfbDehcx24UCOXg8QwQNs3bZegYBsjcfeTgFfPeqyi/o8H4gGn2BdV2kS0KLY+u9FbYpcgCeVIb3/EcA9wA7jK7fl63rny+TuolABn33iX/0eU396YTgu8JTLkGe5WLJZlU6KVyn9S0Mk5AnIrg62afdr67MprB+B8n9FOxfJ/WTYSygbUJVTvouDYkzXq7TJHgTyDXaIJeKh3gJ37w3NUgG97k2TsbVR8E1Zls368KPmOUHLjqbalBrvLRlT7juHbhdpoAXrDpq80gT71Sb+r7/X5FwewCQd25Di4Q+tANr6TcJ1zOex6FYd34ZV9sM4e/XF+uE5UIFuOKsIDc1EML5CqbE9CNxfA0DqU6NEbC/SJrMR9Fdg27wJjZKhVR+9HzfekxtLXxKBgd2oP2M4y1kkkR3tM+oBRuAPwCvI+ksJ+oRVe7UqOqaG89EkFEwMV1CSR4yWJdEDHO6ji81RuH9Lk7YOGyi3c/o4Md49g83td5t9ty2QrpYo/CXiegeiQv2UH3ADcVnUDh0ojECc4VrjtOYuuP8QhRri1JloSvje6AQPurOBNe7Ie7gx4Ue4C9FrIB0lE2e82VdwEE4tSTzIFvJdlL9uNRj/41texCW9uAvLNaefGzQ27oidX0Z+m5iXCvgBzsTElQj3DzwoeCood0AaU0B7o8UzickJTwevSwQEA9qE5Lst6hMPv1dL35s+yRVB5vEAmdigP0U7h2y3WYXARbJq9wHHB42IblVIDdkRR7AruZpKW1TvUWpgBO5brIkPfjLgpu4D9lBDWDG5W5lg2uvxqwXHe8zqKcltBhhyxjPC5ktofVLvD2wi908rfoI3yt2W4u6NimxPk8KaIsCeCDeR5PcPtMmBvWA+7NwEchY4u4GrZ6NcG7DySnadXN/u487C7cDvHJD+pIcNdlLxYlB7Uu9gQI8OdVbuxZHu3+7oBnBxGyB3oaTw6AtAFu6eKxg0PW157M217/e20/c2Nacdb2JWN2ZObfAr5vpqSFzVvBJAbh4C6QH9wV14eKepqshLA59fxQErAdBk9FQVaQG9G3pbhbr4+6qiYlULA/Xw+owBeh3wN4FyETgGPi5zVu6fhp7MNEe4Meo6i3gVum/xBIedimCRGAHR9vQE44MV9qkYFcrYmZT3vC8ABVsjz0l6QyoKwTZjzjdx5XdWO9wt2VYGsaMJtv3qvXYGRF/ibmoA3VRtrEv7bpDh78JJkZiUX8CoAXDsi4M4XaViQEhXoDbhtCYG7PHbE2YACLeROngrAy4COYCMWRdFzL0oGPDw2y+LFM/T67hwF7r5eFRqQgbu78WyUPC8lAGfZAHzzq6+nLRveTCr5tjfeJukD8irxtAux+PK9RHQlVpDbpRjQV6BnuN2Wt69R3grcBqDV9gb0AXqO3E1VV+8m5KXbLh/r+60sWh6sELEG8pqCF8AL5AF4Tb1dNqLanpXcPuQcJouD3qIXQGMHADoepVElkAH4U+AuYNajAC64RZVdCngAXX+P65UlMfwezyG+nwrn81ac3xJz8iPpXQt4gVuw63A3o2lPsnpXCs6+YksaAdQCH5Ok/Ex7iSivMqO0+VSG7LldCndW8+zBY8RS1WaZZwpmwEOpK8CzDwfwklAKNrEG8B5ADgXPXtzo7dKiECwbgG98+bUk5JtfeyNA93+kbH8b0DduxJeT/EUCippXsBdv7jIiIMdHA7fhDbZGgVP7UWA9XL0uPjqgrWBVlTPsWJwK8OK5w7ZUkGf1zpXD1mEt4E3IQ8VDwSsV54LUIQ/QVXEuTrYqJmI1FY9ekSbkATgXyGQyA6Z6u15eZwUPha2igFzgDKiBtR6NCuBrYffY6r1rAuXPlqQ3ptxmuFVuoPaxEcDdDdTd/I5ulduE0pFDkspcBtoS8xFzEwCuYv3r2BZwm1TmKIBnsLUlVBYrDt/Tyfd1UalcllmBDcADcrsEs3JnsHO/dwzHNyL77FDsegh3AK4lAXArgP4buMNrV2BHUing4cFzNGYTvvH8S+mtF19Ngr4p1Nz+6TcA/U3U3AQ0g75n85a0dyuAb8tK7ghoo8cFoAXxYCNqSaLrsaxFA9gm9AJdVDxvK5Vhe046WeZt+X0elz29gJvANgFvQF6peLEqJQrsGfTcjLvMYGcfHmHCWa1nmyLgWhatS17XttiLUnpNTDKFvQ5883HUTcAD6nURFYHjiwUJG1J9Vn7ir61H9tzC7TNRerAkPXjubqJLxTb4PQ6LdwC3N6A0+r0F2OTQPmuT8UgUvSe3GUWpA/AS1T4Bj8+00vj5/kcJKlUG2yiJpd6bqEAPuDnvfN9uHtRpQpyjJJMF6gJ4zD0B6Dz3RK9dKTaAR69JTKyqoqcGeEkyX3v2hfR6gfwVId+Amm8IyLej5jveypDv3rQ57bUrkWgkoRXgB4C23gOyfl3gXY9wvYom/HlZAC7Jptuax1b7q4oh4NmiCLmA48WB/KRwB+D6SS9o067UYbe7rCh6AV41DwXXl1fe3Cigh11x2VjPyt7fZtecSWjuZQkbo6oLqYC7jXA9W44KaJW5RCh0DW5nBTYUu1ijJtzZllSqLeAshTumLRe4DVX3aIE7e+wYm6B8YhJUgbuCuemzy7IJuNuKgjuPu51Wop3vjRBwWpKAm8jWJHtvrUmGO99j2QBckGtAPwl4fjyyD7d3YKdYkdxrkiNva0L+dMCfeym9+cLL6a2XXgHyV4H8tVDybW+8GZDvRMl3kXwK+W6UvFiWDDkeXeuybWuO7dWSOMC+ErG9BPv2OeuM9YNVZfAYK0CodoG7qhRRCdi2FvDK0jyh4hnwrOJZyVvX+/Ki4vpIVZ1tvi794A3bcrxpWZrQ11TeJfD3nuhkiaq3lT7xJuARocAZ3GJVilILcMBfHVtPWFXtAJzPyk8UE24f2ZHvgy1Q5yda5VC5A+wCYq3HRLjL9IIyd6ioeN2GGLn3pKxnyPN+7UlW8DYqU4G7Dnh4b8qlbleanjv77YbnXgd4sSQl8nO/7etuQp37vTPQGXIj2xaTzOgmLBbl1WeeTxsqFc+Q+8y4VwE8q7iQFxUX8l1AHr0sNdD3bsW+bFHhNwPvlrSP1xEVxBn4/Drv29yM2nZBX6PcDcCJCvxiZ/TjxbM3fHgoedOmFNhDzYsvB3KBLnYlht0FPKDHttT6x13v9h8ehUdvJqEZ+qLwAp4h72+t1LxKPouSZ/VtWpYm3CaKGeBiRQrQvqfsi3U+r67cTtqKu6m8scHQlrAUPiEMMANQK7V2TWtC2RykjKpBGqNYlScBz69L5G7BrOAxK1D1Nmg9mnDn/m5Vu3QT+loPrvfOt6DpuSvAK8ifBniATeQlUPeOBdiNYfkYrawAJxo9KFU0ksyXf/2b9OozzwL58+mN519Mb774Unr75ZcbKr4e8oiNrG/Sm2NdNuPPA24hF1TUOdbZVk18NwrYbotg/x7fS8RxQO6tXcXelFDhG5BX4Be70ugu3JttSomAvRZZzZsqHoAT2bJUqh5D9Fw8h+lR8zyfBGgcpq+UXdAFPqu8sNdBr2DXznCBBdFlhH4dSIuSF2VeD3FR8/WAG/mxeRlub5ywByP3P3OelSUJWwKADcADTuyFKi3QwJwH3igXBUC4I5oqnt93lNeqdl4vUW5uKQlmO4mlI5Z67ww3QNPKxJ05RL0bsNyd461n9ooE1FUE1GU94G4CXZ5gNRD/uaE5Hdah+b6InwC8WJQXf/mr9PKvf51e/c1v0obngPyFFyrIX8GLZ8iLXdnxlp7ceBPQvfn0LWzLRiCtADcRJXzdBDfbkaZqZ7V2/65NDs/nO0CKigt6qRRGQE8E6Kp6FQ3I7VnZbXLqHJd9qcWowV6Az0qeIQ+ouYDCXqL482xh8kSqgL2ai1If+Qx1r4BvKnteamP6ANF+6UbXnT0xDR/dB6yocXloElF/oKn719qSfIzPn/F5NAXuBmg1wJu2JANuCGp95meEcNfCcmn67KzWuffEzyl3b+XbFfOTiK1YAt7WmEhV1Dr3luQI1a78drEkRZ1z4piV2yjKPdA7kgaBO/+/nepBmhEZ6jWAc1wvgBffHXALOtEA/IVf/DI1IUfJhfz5JuTalc2o+dbXhTyr+XZ7WKoEtOHNCcHO624TfJ+ZkdW6od7Va/c5dTUA35KP8zl1pVI0KobAExnyouRVFF++S8j3BOQN0NcBvl7Ji5obdX9eHyByeL/Di1pF51EubBUF+uLVC9wRXPDsk00CfZwGr4t1AVzXy5PB8tPBcrdfU9Uz1FaCeLBSHO8TxbQmrTGwkhU8g71WvTPYJQS22JESoeaURSmTouARDcB9bwY8huH5/eVG83jUNtHGb2/jnOqAlxsYMuDrnmcCxDlpzIDHnTmGcJd9NcCH4j+mVf9USqixJcIeE6ueBngF9xrAn/vZz5OQv/QrIX8mvfLMb9Jrzz6HJ89q/tZLLwG5ar4hW5YNbwB7Hhja/gZW5S2U2LksxaNXNmYXNibD24RbgAPiANyeGY/xWdq5MkSlYH9R+VIZyusnIK8DvssBIvvQM+h1wOugF9UqnrwAXge+Abu2BeVq92YFl7EOTEeEnRDyY9mnh21RyQmfFRNgA3gEgDee5yjQASzgVuFrwW948gI3++IhqPG4PCwAnyvgMWqIggq4Ay515Q57AaDN3hBhreAtUQHeiDrgRLY22ZLUARfuxo3mnEO2KBnwJti5t6T0eTcAj4GbtYC7bMBODJJM5mgqeIa8qeD1EHBtSh3w7q7hHAXwZ/7m71KB/MVf/ArQM+Sq+WuVLy+Jp0q+5TUsSwwKoeYV5DtiwhZQV3BnwAVYYJuKXUAuMGtRtDnF6vhgGPcVsEtlKJEhr/vyCvCdu3IAuSHka1Xc9ZyIlotq4pkBz3DnLsXKp1ewtztJC6hLBOhEfs2FZhlqjpoZdcjLw5AcPtei9J70/sgMawF7LeDZohTAQ7UFG18fD0A9rvc2sbTnpECeVVzI/XfYEbQ8WYUr0PkdZcAmgt8WcbC5POF67ZgMdwY5gOY35qcnYEuqpZXNJ1DF44051/x/c5qDOI0BnUafd81frw97SRpgjwXUQ/2TeVlFQM4+wQ7YeW30VpOsen5KwX/1n/82PfM3P0vP/t3P0/M/0648g5I/m14hXn3G28Qqu1JBbvJpX3kGXCV/s/LntSTUcCR0TQgzUdkSlz7tyCf7xyO93B6qXlWMqiJkuJuVo1iYSEBDye11caBJwDPkBXCj2JYG4IRLPXkBOzxoRF3ZK8i52KXHpcwV164URQ8VrwAvnlybUkAPTw7gfaqxgJuIVmCr4kXJsxfPgGfPDTTAsx7u6DkR8mo924XsybPS5qcd5Ptkm1FuLzRc9x7Rxn5fsyzv8+kJAbfPCTxqCLrfoz3K4XMqO6m0/t+czrZeFDxPeRXoGFqP0ckyQgnYAFj8syHIRZXz66ZiDwP3yMBUhOvCPlj9B+MMdgF8IgDvcWi+M0djvfSi/PKv/ib9ukD+t79Iz//8VxnyX/0GJX8uq/gLpXfllaYvryxL7mlp9pnnwaHszwW9vk2Qc3KaYRduE9as4FUFIIp1KaALflb6vE3oTUBV8gL4Qe9GIgS8QF0sy5OKXg0KAfSaplplD/DX+vRsV0pku9LmTcSEsAfcXPQ1iae+vFq3d8V+crsSA/BQ8mw/4km9RLEuYU0IwVe9S9QBz/47J3o56VRZM9x1wL3ZOWCO9SOpxQc7xf21+X7acgN5XmpvmslkG1C3BdxVHPN7PIdc2br4DZ3A3dEK3P5rkfZqLndjklROHnuq/4BWhzjUuEocS8T2Sq0L4KOD07E9BnesEEDeD+RhS4i+HgEfr+AeSV0dI6mzfTiiowD+87/8z+mXf/XX6Vf/qSj5L9ILQP5SpeSv/kYVfx5P/kIDdC1LAb2oeqPfvOpWLGA3112+HpFVW+gz4E3orQREwNysCA2lr0Fe9+QHHFHd5lLLkhNOe1bW+HKjgj4r+pPdiSWKhRHwknQWbx43ABwChoMoHmAIe0AeXhwlrxS9AXwsM+QB9nGAJboMthnrbUtOKLM9aQJeqXjAXAc8q3gGuwY456ZaC3VRbtePxdMSmttyNGEX9FxRmoA3HqddAW6LEq1LqHdfqHeZINWYKBXKndW7jD4K9XrAy+tIJgUcuAV8uD8DbtdgzBj0/QIO6MVvC3dP19hasNuGqqgA/9l//E9JyH8B5Cr5b/7253jyDLlKXjy5ieeG50ry+SToQp5VvUpGAb30oefwtTcabwBypwE0oyh7Bv6NrOoBfQZ7fUXIKm4yWnpc8hyZg86LQcUblqXmy3Psiu2Cv17RA/j6OqBrW7QrRc0jgEHldhmAF18O5KXfXNgjBD5CyLEtgtECIEYAW8FSAzk/h91oAm4lyKqZAS9dddlG5ChgZxVeC3iEYPt4Pp+WwLIOeB14ld3PyJ9LIhnqTUUCbs+1VMoCuHCXfy+SLYnJZIE7A+5U1mJRSk9IE+wc2WtnuIuKC7nrkVD6Xo4zsYx+bgAXbi1JZ7tADwbY7a2DqT3WBzLgf/Mf/mP62V/+FYD/J1T8r1HxvwPyypP//JcknyaevwbyZ/Dkgv5sQF4UXW/uwJA9LZteBfTXtC9F0QW6sjARwM3rCF7voALswMPvDEtjZcj7dhC7AXq3260EAb1PudLOVNZlizcQ+6ix3KUo5PWpASq7E78OkYQaZRajleDwzqaNKcp+rFL1OuB58pbrOfJrvbqwC3ql6ES2Ltmj28PSgQI2+oyFHDUX9Oxhq6a+pooZ4Nyt2Ahf63VDuXNyWRRbSyLI+aYDoVZ9qwRR0Kl0Qn5CdRbiADvHcX5DtihZuV1mwLOdsbI0ANeHq+CeX70yrlPwsCgFagHvqvq4Hdzp9mmw+vA8b0TQM9A5eSzKPYQtGRoAbJfCzTYVvCSUrjuw00wmtSaodrtQD6Q2wG5tZWkUwP/Tf/j36e/+6i8B/K/SL//Tf06//uu/AXKVPPeuPP/zX1T95LUuRC1LDArlHha7Et/2P2e9ipq/+jKQ263ocL/95yj6668F3IJrbBd0VH7na8C9AUuihQnAqRBUjJ3AvxdLs4fYCeBF2VV6E9ZIQAV8q4DX5sEQZWAo25dq6H+XDxyyWzGr/CEALzamkZSuAzzDrGVR6d2XHxtRlL348xJNG9O0LeGL9csxu69pJ3Ky1hZNv742hxCh9AG33YwCz2tUuySSTwJuYsj3RvegcFLxGucC/IcB/6B2CmWu7FcewbTXxMfsFVuSIfd1rjTZogi3NsVzi39po4JXkGuruk52V4D3R4LZADzAFnDVvA8F7gfqPDOw+PECuNAK+GADcBJLrIlLt4Vqc3wc57r2BKgL5F3YF9QaqPuFOp0E7oC8rS8D/tf/4T+M/Owv/3LkF3/5n0ZQ8JFn/vpvR57525+NPEs8/7NfjDz/i1+NvPirX428/MwzI68azz47suH55yPeeP7FkbdefHnkrZdfHtlovPpqxGZjw4aRrcYb1bKK7byOcH3DGxEo+AiAx7Fl/25eo+CscwzrJfDhI7s3bhzZvfmtkb2bN47s37q1GdubcXD79pGDO42dEYdjnWA7Cj5ydPfeKprrLXv3N2P//pETVbjefH1wBEBGgCbH4aMR7SWOtox0Eu1HT+RoOTHSGdG6LtqfXD/RPoJiPxGN4064zJ/p98R3H83f6fqJw83zidcHjcMRKPeaKNvLMS1VnIjPLOff2liW82yeV+dIZ2s30TvS2d47goKPdHcOjgD3uugf6e0eHAHuiN7OUZajI8C6NvonG4E9aawD+JrAf/M9w1Xk9fb2wZH21v6R1tZBwmX/SMeJvn/3F3/xF3/x/wWXaSOvM7cTPg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8" name="AutoShape 6" descr="Casella di testo"/>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9" name="AutoShape 7" descr="data:image/png;base64,iVBORw0KGgoAAAANSUhEUgAAARUAAACiCAYAAABvVlmbAAAAAXNSR0IArs4c6QAAAARnQU1BAACxjwv8YQUAAAAJcEhZcwAADsMAAA7DAcdvqGQAAP+lSURBVHhexP0HkyRJlp2J7q9ZeU+wssDD25UFdneAwRBMYzDdM82mOS3OK7MqOQ3OOQ93j/BgHpxzHsl5ZvGu5jMA3v6N+865V6+ZuodHVnVjRhAiR8zcnIQT08/Ouaqm9j/1NV+V/hbqivS3XpaBtksy0H5ZBjuvSqbzmmS6rku225TrqZCh3koZ7qtS5furZaS/RkYGamR0sFbGMnWq8Wy9TOQajqkw1BjUJFPDrTKdb5OpvC1nRtplZrRdZkc7jmusQ2bGcf+EaXaiQ+YK2B40P9kpC1PdsjBtWpzukcWZSLztirdH9y3N9MrSbBC2c7k82ycrc/2yMp9qea4vUbxthdvC41fnB1ItBGHdH59sg3Qb/4crPIbr/j/8ueX+L/9nIr3N9/8chc+nj4vW+Vze5nfC73J+qiv5PhPxvi+h+ZlumZvukjm8hmt2qlNm8DvNTOK3VNn6NH4/X07ht50umLieqk0mx12tUhgzTYZlYazFNNoiE6pmGR9xNclYvpwaZWzYNDrcICNDJq6P6nq95HP1MhKJt4ezdVCtLocytTI0WCO5wWqV3cZ2KDdQK1m0DSrTVy2DvVUy0FOZLKl+qrtCl31Y9qGtcdmLZQ/aXnfHVeluv5Koq+2KdLZekQ601fbmy9AlaWu6GHRJb/u21sYL0tJwXprrz6ma6lxnpbH2fWmofS9RI1Rfc1rqq0+p6qreldrKd6Sm4m2pVr0FvSFV119XVV57Ta5feUWuX35FKi69Cr3muv4/8e+fGyopSGKVh4pDZG6s8w+GijeCcvCIG1W8vfQ+bWShoXH5B0MlbIuhcUwAxNrC4LFtMXRUMVTCY4rudzmMwvvU9xaDpkjp53suVAiQCNKJeN+X0BdBheuz2BZDphQqJmwPYEmhkmpKlwEqgIkqAMbgAiVwieRgSaCSqgg0XwYqmZpEtq2+CCj/XFDpaLmscpDEQImhQjlMuGysJVTOSGPd+6lOgkqitwEYguVNqbr2hlRcfR1QeRVQAVAuJ0BJodLbBJgAKgOt1BVABWAhVPCBBhUq18pChUAx1ahisJQ6lVKgTA43J1BxFTkVQIRSuHB9HAJIHCJzBUBksks1R6BwnVBBQzCoYImdOwGHN6ATpA2ODVgbp6272FBXKTTs+D7dzm1s2OExfD63rS0OmgCPYhEoZaDiCnCx9fBa4XkOlfjx/r/T93B8W/xZVP6ZT9hOxd9dkXDfwizAofJ1PD4ohso8fgOXAgYymHQeg40Dx2HioJkhVLgtgEWhUyIDTupWYiejcrjAvSTrZcCiziWSOxZ3LcVQCWABVIoVoBKcisPFoRLLwVIElwCWXrS7GCo9YWlQuXoMLA6X1LVcBEwMKs31MVQIFINKUwCKuhUAhYqBUip1LdffAlTelIorbwAqAMvl1wEV6BhUGq9IXzNhAoi0U4QKbitU4FYCVMoBhSCJ9WWgMjkcoBIcyvRIAEqZ+EOozI1DE9jxEqDQmRhAkiNqWI8dirqN2IVEbiQ+cnNJWJQ2Rj/6e+PWRhwaIO+PG7cDJLl9DCIu355Kn+MwgdL7sM7XheLH8L71xUzZ57qOf47wGVW+LdwPGVS+QHjMErQ4R5gUK4EKFcBicAkKYKE7oWKoxNsJEXUyAAxlDgbwULiY9DGReH8aj1rVvcTi9mIn01rkYDwKeUyKXUuqNA4VgwUqAYvHH41AUBZgUaiUaMDBgqVDhbcVKsGpECaUQgbLFCoxWAwuDhU6FJfHH8IkjUGEizmVGCjqVp4LlXcAlbcBlbek8moAS4BKpboVxqBXHCqXFSqDgEoGUMl0YB1yqCRAwQeOoaIQwRcWawxf4jhIfQwk6k5STeVbFCbTDpOgIpi4AlToThQqdCbYAZOYE8mPtAaOGB7F8kalgKDiRhhU1FDZeCG9D8+Lt1Fs+OuQA4GN3mTbU/n2VP6cRHydUpXc78/T/x22x+9HXdNJnyUovj+BzHO0TOGxDhZTvH4cKg4dgmVOwQI5TFwxVAiTEI1iqBhscDuCiQPFoWNOBiAJSp2MR6RUpVCha7Hbwb2UEeESg6UIMF8EFboV13Ogok4lKAELlEKFuqZK4XK1DFSKayoGFYtCfrscVJ7nVmoq3gVU3gFU3gZU3gJU3gRUEIXKQoXxpxkAwRvNdFAEC4GSRh93KS6ChbWUBCj48sYAk/EsnQlAAilIhmA5ocnhFsQdWNOwTOLOCHYOqNSdzI8jzsQKUDGX0imL2OkSJ0KYuMI2A0qvrBAgEURs3SASNyxtaHGjhKyxxrdL7lukCBQKDX0phcgG1/V2WAZtLGWxhAJQ9HZYd63FSv4P14PC9tUge5/HFQPE37dKP2/QQlC47d+TP29lLhJv4/kOlpPkriVxLi78NifFIgcMYWLr3YAKnYuDhIAhaAw2ChxsSx1MWA9xKI1JBhtzK20yoctWmRxpBUBaZBQgGU3AgXUc8EZwEIw1iv2Y0ts4WCpM4MSLoeKqB0xS5QYMKon6CZhaQKUGMAFYegAWhYsBpr87jULuWAgUh0o3Dvrd7dchgiWGCgu3cT0ljT8OknTdbjfCrTSwYFtDmFixlsv66hQsrtrKdxUqVSVQqQhQORZ/+puvSX/LtQCV6waV4FAUKPiAhEocf4rcikYeAqURQAHxoQJEoEwOASRDOHIM44d25fFjqwgU7CCjgMUYdqQgB8nCBCINND/BdagAYadSoGCnWwZElgmQEq1QASarFBrJWhDXE6hoAzPFwKDMDaBxQvG2BB4qrqfaWCYkipXAZDmrANlYyuF2DrchLnl7kWAp1tpCFu8rAxEQDpJU3F6q+H5/vN3n4Auf02Hi30EsgkW/Ez6vzP/BY/jdJZB26fNMGpMAEQeMQ8XWy4ElEn7XuSm4Gmh2sltBMoPf3cVtsbhtOsgfo4DBQUiBMt4BiLTDhbQCHs2SBxzGMg0y3g8nwcaNfTfjjb0Pt3trIDgJb/CR+rup0PC18bPAGoQ2wjoJXyeL184NECoNiXibgOGS9/v/Gugx2Tr/p4mvr0XbIIdKDw76vZ0VASoOFi/eFtdV4hjkriWW1VcQgxIZYBwqMVhqoTj+sK5SeRVAucL4kwAlggqAMtAKqICADpUsoJJzoJSBihdo08gDh5IlTOBMggwoyLgACQHiIkh0HUuuz41h5xrHzqbiejFUqMUChB2MMHERKgTI6gzAEcthEuRAKQILdv4YKAoMHt1D43KoOFh8WQwVgsNhkZVNgMKVbA8wse1Dsrk0jNtYLttS4TGXgasaACz7ZL6ABoXPSs3ic88Rqti2MInvJhHiRNFtCI/h9oUpNN5pRjw4iiC6DDqaxAm5kymj1OUQKCa+R5M91+FjCpCJVASVUhEsdCwBKCp1MIxHBpMEKkEzCpdURVCBYqhwG4FSGG2TsWFABM6ZEYRxo68TjbPpkgxWn5NczQXJ4Ojej22DBIICA4/pqoLYoE09HRUQYggUN2SrbVxSdUDtzRfQqC/qdt7Px/O1CAsChHLYZPvrcRvvqbc2AcoXQsXBonDx93M9eT/HwXK8vhKDpVzxtqHmDEBidZUEKgEsGn80AqXF2udCZaDlOqACmOBNZvFmi6ASYFIKleOF2eNQYeyZGoZLiVxJolHsABSAMpcAxRTDpAgq2GkcLAqU6fJASeARQWUdOz+1piCxnd+P1A4LKoEKGo9DRRsjAHIcKgQGALIIYCgojovgMEcyhNcZwv/MoqEPIqoBItP9gADVB2j0AiBoQHBq03Bu01hyndvmC2iIkwCOwoRK1+dwHx9jAEJj1MdDeEzynAAchc0MGj3+vwHDYQGwqasxd5NsC0BZx+ezbeE7CN9RLH6fsbTwOw+4QA4UWw+OJQKL11+KwILfNgZMApkIKC4FC0AyCUcylm9BHGlAw2W8ICisNsFelM6mC9J07jWpffGH0vTaz6Tn+nsy1FkpI2jgIwN0FI1o9HyuuQlfeuNPRfjgdaNY0tV2OUAm7Y1hJLF4Yg0+hQ17fOiGCJPUIT0PKgqWMlBJY1AKFQPLZQWL11ZKwcL447WVFCyIQxqFIqcCJUCBuP7loAKgDLaZS8nCXmUJla5rx0Ciwg/lUCFQykKFdRSHivbuREBxmEB0KMeBEqACiMRyp1IEFXcpAR4xUGI5UFx+dLVYkALFG4wp3WZH+AgyCVQIFIMFl3Qh5kCGsS0HhzCoDZnQWEJjXpwaQEPvRwM3cX1xGoCZgVMJWpmjc0EjnqeLwetAG0sjeO0R/I+8CevrWPI+Po6Pj7Uym1UtQ4tTg/g//L8DgAv+L6S38V74fpZm6GYG8X9TgKwvGETSOBZBJfl+ihWDxWHNda2/BLAkUAkFXXcoSRc1bwMmsRKocD3cjoEyBZiMI9rkcwRCrdYjvLGzIfJ20mWLfbsbIGl7+yVpe+tF6as8IyNo1BOAyUSuRUbhql0juE3ls80ynDHYMMZwnUuLS9Wqom5ixCbGpF7Aii6HUCk3SI0NnzBglLFYFQPFopbVWELh1qGCz+BQMbAUQ6UYLKlbIUieBxWtsWhXMyNQ1L3sUIFDUREqWH4hVAbbKuBSoACVHD7AkEYeL8r6eBQorDtM0u5jq6d4UbbA6KMFWRZjU4eSwCQohQl2NGgRR95FHFkXYeljLVEnRZ8EKuVhsjE/KBuAhMsbgTYIQCKFR4kCPDYipUChS6ELYSO3Br46n1MHQpeQOAjEOS7pSAiQ5Rk2fABjnoAgLEbx/FE8n9AYla2VcdlenZCdtUKi3bXJIK6bdlYLsr0yIVvL4wDZWCLedm0ujelrbixyOY7/OQrY5PEehvEd5vCeBpP3Osv3qi4HsQWgoUtxoMRQOfYdBSWxKBKLuisLAAu0pHAxwKTuxeBC55L2HAHCQUWAibYRJnQlLJ6yh4WNLy5oKkyw/9KpaMOHa2GRlNAZhSuZ7KyRybYqGcf6OA+AeUR0HPgKcIimDhnHfjsGl50CphnrBI9pBPs6QUZX5L08lBVnPd7UKBwcMA4BNvwYMoROKWRYw/GxLPwsChd8ruNQSSOQy8HyxVDxCJQChlAp6gUiVP6Y+EOgZPGhVciYBIp1H9OVWO1ER8264FK0jgKYWG8Pu48JFIKENZTWsCxxKcegwtoJnAh2ZoUJdvAlFXbsIsFKT/UG9ViBFjvXCnYygqQUJilQABEFSkY2XXQdaAAqbxBBCTCwbhCJ6yKMOFZYte1cwknMD+O9ZNUBzE70Ibb0IL7gKEpIwhEsz8A1KETgOAgRNHbCYHuFYJhUbSsgCIsp2VufVu1vzsjB5qwcbGAJ7W9gWyw+Do9PgcN1Pt+0S2H7jt43Dc3gf00DNlOytTSJz1JQ2PC90c3MjveiYXWhgXXKxHC7TOC3nEbjoosxqECEDD6712Z0XWW3y4OFUMH34MsILISM1VmwTieD5SJ+SyqGSwwY1k0YcVgjYaRh7Oji4LAYJmiQhAndBBs5Gz4BMMJenGFAhAe7XKtMACZjY+xu7pDpccROOOQpLCexXxIsEyPtCpdxuG2KtyewP5uwfaQN7wWvATAZZIIygB2cTQqX4vhEV0LQlAKGDZ5LbusGPOhQkqIw4xBu9yJ2xVAhrDwGucp3MZfGH9ZWLugydi1WsA1QUbCYHC5WrC2GSqX2/rjcqeDNZUDILIU3ncMHGMIP40BJR8zWBsGh4Mfy7mPrQmZh1kCSqKSWUhR7EqhYQXaxBCKJcIRfhlbgAEy4HbSCI+oad3qAw7U2h21B6XYAQqGSBVQABDQAioChNgiUGCoOFMIEYm1kC7FmGxChNtnAZhBbJgZkbrRPZvIECY/2jBWIHTOMJHk0MnMJm0t0DXAPhAlBQgAACrH2CI7NOWhWdbg1J0db83KEbdRhrA0Kj4nkjzlIZK+jYNqcB5gWAKN5wGgOMJoDZGYVNNsrhEwBkB0DnEcAwhzg0iOjWRyN0TgKAMxcgd3whInXh4qVgiZ8j0HsbXKwULoOkLDWQrgs4zfi2JclQGQ5iOuuRcBkCeKSsYc9OHQFBEcnYKKFUQCF7oRHdD+yEyjsaWFUcYcxBpCMEwAAAWFQICQAjsJ4p0xOGFBm4JApg0sKmEnssyrss1Nw1VxSBYUPIIx9ewL7uQEIDmeoHf8XkQzfocUniq6qCe+rEbBrkEwvHVYMmOsKAmv4BIG5GG4jKLRwrGAx50NH40tzLClU6FasizkGi4tQMbC4HCwehXRgnJ4b5L1B7wEqAEsVoxDHqvgAOOjKm1J1+Q2pvGSquPRGgAreWAZvOos3ncWbziHXDcG65fsAkP46AKUWYjGrHrGHakDsSeOOieNP4Ezw5XrXsfbwBKjEQLHIwyWgol3FhIrHHEIFOxWO8kvI/Ms4iq4gNqzOZBKtBHF9bRY7NHf4eQo7dlkBDgQKYLCFoy7BsoWGsIUGwaWCBUdZBY1CBI1FgcIlHQpgsjwi23QbeD+Lw/g8g60yk8FyCNFmjLCjGyFEGEcKgJC5j51VOgY6hSAHCEBgjd5AwuUhIHK4bTraWZAb2wtyc+u4buBxNwCKWLodjz9y8bUIJb29iNtLRTrcWsT/XDDYrM8DNLOyszKD72MK3xcczOwQ3NeATObRmKAZOBlGONZetJak0Y9izYe38X0pjFMpWACSVOZkCBbtkQLwi8bBEDJRr5WDZg5xZwwOg3EmOQ8GLoWRxyOOxxtCh86EzsGjCmNM6jTa1YVQk2Psdk5hMot9L5YBBsJnT0Q3mgjuziEDdzoJlzoFcb0A1zcO1zeusOnAe6AY2doAmlYZHmyWXH9jFJMIF+8qNqfhToIgcLgQJNZDZb1UvB1HqzgK+dgVA4vBJQVMChaDSrkoZF3NDTXvG1iqTgMqp+BWigfBVV2BLsO5xFDJ4I1l8SZz+GC57hoABRDBhx3pB0AAEi5tvQFAaYRLaZRxHsWQNelOXOW6jmOX4kDx+okVZRl9sKR0nQ4FQJkcDEAhPLJBBhEqBQqOlK557NzlBJhsLsBtLA6j0UAAyxYaxDbdB11IAA3jTdJr4/Jem9mcrEz0y/wgjkJNFZJvqJCZ/nZsA5xmR2V7cQKNchKNk9EEkWUdoKDoJAiMIDZ2Nv4iKSgADDT+mzumWztLEJdBuC/WTTzPxdu39fFLyfNvBOnt3WVo5Zhu7CwDOITMIt6bQcYAw6jEiMQ6zIgsTedkDi5sFr/dHH4nq7nQnRAorClxye8K33UkG2/DWGTy2JSOe7F1FrRTGVB8uQCHwnjBuOO1BQUJnDNBwvNsOOBsBG6ZNRbCh/GIroSuwSDitRITYULRicQwmZuiI6IAMgpOeRb740ykWcZc7J+zOPBxfSYAhkt9TFjntilGSnxnDp4CYDOhsAFg6GYIF7QjH7tizsWKtAQGIUEwWC8OIXBBAUFgECKEkIGFUDGwOFAIFx8U51EoBYxBhUrjT+xW/nCoHHMq2a4Ak55aGYYty/cBILBoo7BqscZg33w5AWs3Ceom0sjjg9u+LFRYlCVE6EzMnRhIslAO4EDMwBFzfXYYwhLg2JjHzhtpc4FxJK/aWqRGSpRHZIHLgHaWR9Hwx6AR2aVWR1W8reI6tL2Kx2O5hW2sJSzBKS0AKIuIOvODcGJt9TLb0SQrQ32yPTMqB8tTcrg6I0eACGMIXcOt0NhLdXt3Se7sLcsdNPQ7XKcAA5VuW5a7vH9vJbnN5+jz/DYeWyR/TTznFpalur2/KncO1k37a6rb1N4a7l9NABODhi6Hboruahuw3EA8UvfCxgT4z/G3g5Nk7xPB4j1fsRzIXuwt7kky4DhYXA4XbueYmwlAYgjwyPRxegF3IYw1jUmdhBBhNOLYlIkgcyJdCg6PMuk6u6DNoThM5hGnXQuA5gLi7TyL7viMcwoRE9dVpdux38aa12X6uBkASEEDJ1NAW2BkopMZQ9thRLMeJu/KpnthHcZ6grwXiXAxdxHVXhCbLArFbsXB4r1CaY2lNBKldRWXuRWHCseuFEPlNKByClB5F1ABWK4iCl1+izCRiousqQSo5PsIDRB+EITP4AfK4kfJgfDQJDXESAOyQ74+A0s8O4qdaww/SiLeTsERA2MZXy5jjEcZcxwEBXa+eeyU1AIhwKP+OCCAIz8ixB6P/ogQe6tYX52Q/bVUB+sFaFION9CoVdNo1C40ckq3zcAJzOCoPosj9xyO6LOJbu5ge9ANahfPwXJvfQINYFi7eZfglhhvNmbQWApwOBNDcjg9KjfmC3JjeVpur8/JbRzlbwMmbOR30fDvReJt27Yi99Dw76ORq7h+TOG+oHvQXWwnMLgslcEEr7+P23jsbSxddw4IEzz/cF3uHW2mOtxIdPdgA5BZV8j4kqC5TdgAMDcAGNZkGI8Il3WAmsXnOR6R8ZuzGM1u7l18X/sb+I02JiAubZ3bd9fHZWcNMC8SAL5GeOM3X8HBIGh71UTATI6gwWUaJA8nwkFsLLKy+5gAUSk8cEAbwz4aa5wjadM6CSMMl+UhYgBZnC0VoKZgKQZFrAXsFwvYPxbwfVCLcLNLOPAl4m1okffjsXwtOhzGqNS5dMBdsRub9ZcmhYt3YTMauXuxmGNOJHUv1j1NaBAu5aBi8oIwgWI9Te5+XClcPP6kUyQQKie6FUClElCpZPyBEqgoJEa6FRKzLDhCc2P44qGFcRyhYX2XCoMqri9yfTIDUJijSF2FRZM1RpHgKtRJ0EEEt+COYXdlXEGxD5u9vzalOqDWp+WQR/yNuaRWoLFgG+uAAkFwG2C4vTuHxjQPLUCLQWjQ+5F4W7ehQR+gwR6uyIOjVYjLZdX9Q963hAaGx0G39hEBNtl4ABR8lhXsFBsLAN1SQXaXJtWVHK3MyK21Obm7Ni/3NhbkPuLDfTTA+4AGofAAjbtI3Kbb1+QhBcfw8IDLclqXR0EPAYMH0H1sJ1zKycFSChWDyZrqHl/jxlaiB0H3j2Jtqu4dATQKnE2FzC24mRs7K1qHUbisT2nBmV3g7B5fYExFo9kF5G/h97iN7y8Wv8+be/gt8XtRN3U5q/C+sTutOtrBdxqJwOGI4rEcXAg0wSEKLK4GYBg04IZ1KD5jTLqN41Zm8Nw01iCyQIwzMUCW5nCwmMtG4m0TgRJDxWQAISAUFgEcy3NDiVbmh1XLiWy7w4WP52sQUIxKjEd0Uw4WHxvjgLHxMOxBst4j1l3SaHQdgCBczHEQFmnNhb1FLFqn41689uKOxsDk3dmMSAYdbotdjNVciussRYCBa6m5BsBcfUdVdeUdgwqBQpcxPw6IsAcjaHGCIAE8JrMACL5ALJfCOo/cqzhyq2bzAEle1uE2qA3scJscc7E0ptpexpEKO6Jrl65jzWByAHt9uD4TQGIwOdooLkAqVHRJl4Eddwcg2TWQKDRg/1VsXNA9F2ESdJ9QgR5QgMtDwIXi7fv6GNYj5vW98bOs0kXROeH90y0dhHhzA+/vlrqSRbmHo/gDNDgVGvdDNGqFBvQo0mMAgiIoHqOBP0JDfwRQ6DIRt9t9D+PtR4TLGt47nQvfa7H8s+o6PksqPP7Q9ACv8QCweABoPLxBbUXybdBNwmZTH/cAoLkHF3OX7oUxCZ/xptZfQizS7umCFnUJlxU0GAPLAsCE3wGwNhFwjGCIaUG38LsRQLf2IQCHoFHY7M3KwfYUGmJGxtHIxtC4JvJ0IgSGwcPB4cPydYh+gItum8S+rAPkYkfiMDGQLBMG8xQavYpwYKOPIUPnEQuOA0uFBw6UK4jbBMgq9nfXGvaXVW7n/SVQURfDZXAtjEUpWNiz1YXPzF6kEIuG2xHtOKiPI4SbEf0aJUv3AsgMwsH0AzI9nVXSxV4jRiMAph1g6AE8eD8fr71OeO5QFs6HgGK8ggb7a5NepL4uQsfE4i+39XYYgAgur810ttAhcSAfYNTIGBagUweHUwNXUwXgQA1VZxwqjDIEC+scyJTUOKGCH6FgIFFhfZFLAgZQ4SAqDqZanRvRng8Xuye1FwQRxmW9IZMq7RGB9rFjHqwZUFwGFZOCBTux9mywwMn1bYsYaY0h1CMYO+AW4thxD8C57wI4HCAPoIdobI+gh9h2F4A6BNw2+d5nR2RjDkBcAAg1fiFW4T3ejGByB43L/hdeLziQWAoSNEYVQPIER36KQHl8RFjY/+V7cD3i9uQ+k0GFkLHHKxBLRWCGz+ayz0bXY5+Rr0HH8xBgeUR4hGWpHgMqj25yHbABVB7ArVD3DzYB63VAfFVuse7Cmgu+iz3EPvYYbSxOYB/gvpDD7zsOQMBBAiiEiUewO4DebcAvrfUQLDhQ4LE3go4Alg24WBZTWWdgrw2P4hZlAjggP3EwHlnrI285lN9G3hpQWB9xmFDlHEV62yDAZREYeD9u+3IVEVABQpAEmPAARK3hPgULn0ugAFYKJcajSHQ+WpMpEC6D+FwDMjXWD8D04fP34nPDqY10ymi+Q0YAmPxQG+DQIjmAIjvYBDA0SH9vnfT11EoPwNDZXiFtaPRUF6Aw0Fevj88TTEOACxzfUK5RAZMdhPvR+g2dEGMW1iEuB/Gagz2MXbXS31UjfZ3slWJdB2qnQ6oAYK4pXNqbCBioHqq7LK21gE3NpQCVPH6YEauPMPJo9ImhEmsSxP0CqBSBxRXA4nDZRWPdC1CxnhIu3bGUgMUVoKIFT4IlKIZKChZEGohAYcNThUaYrEN34Xr2lsZllVEOn2sD732HUWcZ7iQA7yb+N2FyF/8jBRZfi42djZ5xJhUdyRMc5RM5VOAYHt/A/QEU2uBdDhUqcSkpUEoh5IpBoiJIwmt8EVQIkVI9ubWN5Tbu31awuO7jc9C5WCRivSVEIsS/PXxHHOHLRsViLkfyHsFV3sb3nNR4ioBSHir7m9PqKqwrmHWTuNiaAiUGCQfEcXCcDpiDOPLWVAwUcyZwVAQG4RAAYcI+jIhO6TpEOCgggtYQ29eWRpN11pbW+Tg830TA0LnYaxtQToaK12EWprP4HNBkxuCCdmdw6ZXx0S4Fi8rhkmuF+zC4ZAYaE7gQLIRJR9t1aWWDb0UU6q4BQOBYAOghxKkcx8pgmYVryShQAJg+dmtjHcr0NgAoAMsJUCFQutooxicWjh0qiE2lUJnO98hMnrUUAGW0X5fzY7CM46yhlIDlBKgccysRWGLX4lDZCVCh3LF4I46hEsNFIxBU1JtSBipWGMVtOBB3KRpxsG7uBbehO9uIOwQK3BehsoHPwAIx3xPfh/9POhOChIVUrZEAJBRh8ogNlAI0XI8DRI7pBnQT9wMsdCxPsKT0dhmVQqUUQglIwrZ43cDkjzWglDoUQuSRytYJFNMOthlYXAoWuBbWWu4CmlrQ3V2Fa2FvEbuj4VrgPtcXRrFfDGlvEXuQikFiuonf4GYMFMROLjdXxtCguhUo7A4mUFhs1cFoId7ErsSH7xMoS3MDqkVqlstBQIQwwcFiATBJhIYfwKEqgYZr3QXnpArb9fH63AATQGoNsOIpGivqhBilguMJYLHoZPEnlsElJ/NoTw6WWYBlhq5lAo5lHLEI3welgAFYRjUWtQEUrYlzIVwIFkLE4UKoUN0AwiAcSI4D7/BYe3wToEKgADAqgKXXNNhDsASo4PUUKnQpx6ByTaHS2gCYBKiYAlSmhntlGprJAygj1ADgMlAWLIw/i/gSlgAVqhQsCpcAGELlpCjEMR10K3QEjBj7iB8KluBWYpVCJRGhArHRWyQJYImg4iC5h3Xedt3emlOgrE3DnaARbKMx7ChQ2IsEoOD1OT6EMYuvpz0zASjqTAgUgOJxAMrjIzTMoCfQUwoN0IGitwmVCBoEjCuGSQIbwKAYDuZeVMGJqHCfS10LAYTH+Os9UqUwKZLGHbzvBChwKtTNnSIpWFjchdiDZL1GBIt3Qy/KPn4njtBdmx/DvjGsseiQ36PDBN+laREQQaR1oOzgwLE9qy5igiNSi2JPD2Bi0xsQJDpknwrD9kuhopoHUBZKYcJIY7HGQeIwSQDiWsY+C8Xb6FroYhiBFArsFYQTshMybamCK1GHQmhgPekVckXA4XaFCvbBeUIlAst0oR9g6ZVJgKUQoDIeXAsjUT6AhVJQwHkMACwJXAATRqL21uvS2VYp/XAghEl2wKFCmCBKBWV6sU1FsERQAaToVMytVCpUOvGaDpW2RoCE8cdVdyVAZahXqOnhfoCFQBlEBMISNoxgeR5UTgRLBBVKgRJFoW2CRRWgEhxLApdIMVhiESwcD2JgMRlYKK4bQEqBcmtzVnYX8b4IlNlh2cH6Ht7LPoGC/8WY5UBhz4pHHQUKI84JUHmCBkc9xVH9WRBh4ssneGwCjQgopVDRmBRHpQAOB4oCBOBI6ilQHI8IIP0//toqizcxUHxbkUu5bU7lya3dIilY4F4eUIQLwYLP7Y5F4xDAzsFz2yvTOLAALFPD+ltzVC9h4gPybnC0cORSGJXYq8QTHMdxJOaANboU6wa2ka2zkwYUdSLqRuwcoRgkChOOdSkByioHLy4SJhRiCiERRBeiACkDEY1DhAgAQDiw10bHpeigt26ZQSSLxXltFlkQxmO1ZjLFcS7W9cxtBhWTuhjcXkRcXMBBbYFggRKwTAIskwBLoU8mARd3Kx6JGIUcKupY4EQIFsYh1lMcLl1wGG3N16WtpQKgqQV44Ej6ARGFSQvUKtneFsAkqKc8VMypBKhoTeVqWlNpKAOVyVxPgEqfuhWFCpzKLKIQ4bIAqCwW8AVQiD+EyuIUgYIvHCqFysosl/hhcMSi1heCU8GRi0cvnszG802o7aW0vpLGoZkimWM5ORLdCiJcioXoEsHFgAKHArCtA4YbeM87WN8HUA4cKHhNxiqNVHQ8dCgQe3a0x4Y1EwWKN34CBY0XjfRppGdoeM90aesGFQJlDfevy1M0dOpZWJozoQOh02AdCNENuouGdwdHci7vITJwqethaesL+nh1KHiPj+FizO2E16U04uA9ECAKEVfqUJ4CKE9v78hTQOXp7d0iETSPoYeAy0O4FvYOMQ65Y9EeIsBFwbJhYFme4WhcQBu/KZ0MXYueMoDfhe6EXcxHWB5uzwjPsOZJmAXGntEObbRz7MFhdzCW89N9aIR+vhDgwUFyC5lEhEkCFt0GsDCSACprgMk6zyRXuTMhRCjE8+UJXV9bRLxhXUhrItjH4UY4+G0G72sKkLMRuTyZEE4qzxMTm/B+m2WCS2h6rB3vFbGM3ddhRC7F9YVpgFCBQ8DQ5QAukEYjQIVSsKBteRyaAZCmAbEpQGxynGDpKYKK1lcisLCAWwqWnq4a6WitlJbGq6qu9moDC6ECiGR7A1R6qGYApRFAAVS6CZVaQKUGUGEEqk6dSgIVqBHrDVjWm06ECuPPLKAyQ7CMDcr8BGwcgKJSqPDMVkAFR6LlaZ5KTxlMTPhxIB6t1ufRgBcIE54Va9pc5BDwSUBlEo5lClFoWrsoVVjfW5lJRKgcrGHHA1RMOLJhp7Ulds5N9gwxCtG1ABoOGYWKyWsutwCMPfzPdbzfDbzPHbyvfRZkAbUjOCLtLsZzNUoBKElBFnq0vyKP4RjYYLXRqtBwoaeAxTM04GI5UFzcxsetpbrJJZ7PRk+gHNB1ABw7M3ivBTlaH8dnHzOtUqOIi3nEtmG5sT6mj7m1OYn3O4X3OoP3uRi6sMN7I8T4fvHa7lyeAiwqAOUZIPIMoEgEoHwAgHCpcCmRgkUdi4ElqbMALKyzWBwysLBniL/1IvYR7g8cPHe4SbBQdCdwn/icRwDK4da0jgua4WhXAgVHfY5T4Vw0Nh9NLxqdAWWFTgTi4DgdkbtIVxKgEhwMC7ZLaMDLs4DLXFahkkxREUFlDQeUNRzk1nFw4/rK/Ig5B3UZHKTWLZOIYRPavd0MNUENMpKthWpkLFsn47n6RIXhRrz/VjyvA4DsNDG2TVLd6mR8CoxF/I+labh+ihEJgFnAgW4e7Woe39kcwDIDxzKNKDTFc7Am+hGD+gCV0CtEqCACESZeW1GoDAAYQYRLH8DQ3RGBBSDoAiAGEXVSl8L4Q6A0ASYAUnd9EOJUF8DSCbDgNehY1K20IlbR/TReB1Sw3oBlA+BSj0hUd82gUsjiywtgcagQKDNwLLNj+ILHQWyAxeGyOAmoQAlUXACLwgVancWPNsdzRwAVaINgcREsCpUpQGVaRbCosL4bycAyq2AxuBhMUqjATkdQ8XpLDBUVdmbCYxM7OGVAmcI2HEUdKICORSgCxRwKY88jiEBhAyVADCipHCofoLFSxXCJVQyVpzf4moQVYAK3cRcN7DZhsjoiB8tDAGBOdpaygAiWixnZRuPZWhiUbTSgw5VhPC6vurE+Krc2xuTOFuCCaPEwADB5j3zPDpRbhArWsSRUCJFiES50JxFQ7mDbHXcte4BLiEMBLDqmBXDhaQB0LIxChMcuDgg8sBAsGwtwgzwY4CBg50ARKNNwKYi7ACMLnTOsoYx1qNgAObEVz1Km7HwgwsSH9vN8omwRVFzqVuYAlFncj9dNz1GijkNlFfvCKsfbzOXRoNGQ6ZgAN3ZrDw82yDDPeOaZ+oNQphrbKiU/UCkjA1UyOlgNuNQAKrUykauTCUCnkG8CjJpV04DM7Hi7CZAhLDkLn07QBSdCuCRQUbdC5WUOyxm+F8Qgh8oUwaKOxcDiXc1eVyFU4oJsFmAZ6K0HWOBYAIbONkShFkah6xqFBuFMkthTFipwO111gEptcCrWrdwFQHU0VwAqAEqASgfB8oVQgaYJFjiVWUCFYJkb57whdCv44AQLdpYlfAGUQ2VlZlSVQEUVHMs8jgoQdzCHiopzfEB0LepcvgRUXOpUQgxKBDB4Edd1hCPlFiLZZuJQEHew03O7A4WPc6D4GBQdyKZH/hQgpWAphUqsk6BCoDw+BEwYaXCkvrU2LkdwIQcAyO7CgGzP9Zrm+0wL/Xjf/QANgLKclRsrQ3K0ktN1Lm+sDsnNtRHAZRJgmZOHe0sKFn2/+N8atQgSOhQFypZ8AFh8AFioAIzUsWAd24p0l8s9FcESw4WuhaNy7x2aY2GdhecRMQbxd/X9gpBxqBxuAiiA4AHEEcwOlRleOA6Nj+5Ep0JQsPCs5mKgGFSwJFQCWKg1fH9rS0OABc854gx8KVA2l0cQdSjsj8vYH1moV6jQpYzB6aAxoyHzBED2QOnsbj1Vku2ptBkQ+yoAF2jguuT7r8tI33UZBVzGMlUyka02ES5D9TKZ56VpOM9Qg0wDLjNjrepipkbbFJqcvEtn/0tqLiEGIS4uoi0tzMCtYNssnAwdC8FicAm9QiEGxUVbh0niXgCYwX6CBY6lp156AQjCpLO9Sp1LbwfHpBhYuCRUNP5EQCmCCoASQ6W96TlQKRd/FCrqWBwqWZmjWwlQUaBMGVAMKuZQaHUt/jhUxmQVMsdSChWLQbqOnc/AcjJQfD2GCqNQXMRNoEK3AtGhcJzJLm0uYs823gcj0CFzPmsoCpR0UJt3HfugNhZmPe44UFzPg8qHaLwUt/v9z26ygRtMHu4vauO/uV6QQ+zw+zi67s31yy5AsjPbLVvTHbI50yFbs12AYRfedw8+Qy8cTD8gMgioZIK4Pig3V7G+mgMkCZYJuYd48Wh/Ge+P/5swwftSZxJ0h4qhYkDhUm/f3SujfUBlX4HiS4LF45CBJXQ54/vjOBbO28L4y/2DsfcAv5nN9wKHEkFlbWEIMOnGvtaFxtYd3IkBhUuDip9sGAAToBKLUFnXM8wNIioCBdrC+tbKmGytTsjmKvbBlUk8bgpwwf8P8YcFWY50ZQ+Uzqjfec2mVu2+JkO91FUZ7rsKoFyV0b5rMgbAjMO5TAAshSzgkqtRsBSG6lRcnxyul6mRJilArL+MI0bx1IPpMUYknkrAGkwGcGEEGlanwuU8IDOHbcWOxaDCHiEHixdthwJUEgEq2dDTM9DHbucULl1t1YADJwOv11pKHIHYrXwSVLRbGfHHoFJZBBXTHwiV+YmcQaWQxp9U5lYULAEuhIlKARO5FY9AXmP5AqjEcreSCrc5vB87agoVOhasAxYEBmMPXcoW3gOBktRQ8Fzer13S2mNkNRTtOoY4sE0LsifWTVLFQHGocMn7HEJPjxijQtTZmkWEGZeduSHZRsPZme6RnZluqFO2p9uxrQ1qx/2dsjPfKXsL3XAxPYg7/XA1g3JbldHlrVW7fXMNrgWOhZHoNhrqfUShx/gcLBx/AGfyoYIkAosDRKFi+hDrHwaIfHhv32ByrzxUfP1xAAt7hrTLOUQhuhVOp0D3aTU3uBVAhsP8DzYBFLxHAoUnHdKp8MoBs9qLQqjYnCuupIaSuBQAhFJnkkqBgmi4tcIzzsdU20E7cIM7+F8765OyvY59bW0agJnBY6cBlwKgNKo9Pey1Gcu3oWFVSl/bZcl0XJZc1xWABcvuSzLUc0lGei8DKldkrP+qTAAshcEKmcwALgQLIlIBkagAwLgmhmplfLhOxnj51EwdVI/bLTI5ytMPemQG0Ya9PvOTaGNoW3NTgKwWa1OgMP6wYBuPX0mgUqauwviTHQQsBgALBwuA0Qdg9HbWSXdbjaq/iwPf8Nw+xqAvB5XOFoIFUAFYOryuUo9olcQfQGUSUJkCVKYBFQfKSVBJ3EqsEIW8ruI7kUrjEAu3gAqA4qJj2UiKtuWh4oqhkiqABW7D3EqIP0F0KgTHNnufuEMDYPvYgQ7oUrBz60hZuBp1J1ENxU/uc6CwJnESOEoV3x8DhY7mMbt9eb4SgHIDR8vt2ZysFnpkbQKuZLJdtqbaoFaoBWBphmNpBVTaZHe+Q/YXOxF1ugGOPrm9PiB3Nwbl/mZW7m9l5R6WdzeycmczB5cyJDfWEIXWxwCWaYBlyd4/nUqAyodwKFTiVAgMxBqKQPkQ8CBQHCpcPsPS4k8MlYNjYEkcy5GdkKhFW/xWPLhw/+DvvA+HuL+BZTibmQ2fkz+x3uBds8ciD6MNayiqABVOp7CMiAOI6JLTLazAlejUFWN6LpKdLT2ZaFeFiL0+HaACYZ+ga2EcWpmnS8jAVXTiCF4DqFySgbaLMthxUTKdFyXbeQGAuSD5nosyCrCMASzjCpZrAMt1mQBcJtS5mAp0MNA4otEoYMOaTH6wGhGqRs/AtnObOMCPc7UMAiwlUAFokoJtGBSnYOH5QqPdMj7SJaPDFoGS0bacACrUV0qhwp4fBUtXvfQg/nQpWGoBEYBInQp7fxqkP0ClD+oFVHocKhz8ljgVLBUqgEs9bpdCxcEynQdYRvoNKl5TKSrWplCJaysWh7xwC6hoHDKgpFBJe4PWCZQFAGVxCsIPu2TahrymEkOlHFgO1y0CHbIAqDEo1FgYeTT2LOJ1YG/x/zcZexQocAgECiDEqQroUNIuY+vdYSN8egQgEArQswgUlAPkIxztS+UwKQeVR4DKfXZrc/Y3nisy1SdLyNrLY02yPtEkG4VG2ZhsgOplc6oOEagRYGkBVFplf6FdjpY7EXN64FR65c56n9zbAli2c9AQ4DKE20MAC4HCGDQMjQGs0/LwcAUxBe/nDusogMo9QAX64C6WARqxPqLuH6Tb7gMuWBpYzKF8cPdAZVDBNoDlaVGNJbiVHbgV/C50pXSz/O05rF/n4mVDR/zjvDUsxBIqc4Uurae4U6E7IUA42xydSBx11peGFCBba/h9V0cBFEQdzocDR7KL1yW4GLMOt2Z0ydMAOPcvZ9rj7Hs7gMr2KgADsHA08NZKQdY5b+/sMN7HACDQCphUSH8rwQK1O1wuyFD3RRmBYxkDWMYVLFdkAnAhWOhaqAlChi5moELGoRHWY/pYm6mUbC9VJSNZxiK6FY7HCVBJeoAIF7vN7TMFQGaC5wnZMP7CKNotNJEHXIZ5EmKHjrblNJY8mZBw4WA3arDPoKJLgMXcSr10tddKB2JQN5b9AEs/oML7WNxlTOrtAlA6axQq3e1VgFBlcClwJk0U1gGVjgZXhUFlPAsrRbAAKpOAyhTcylQAi/cAGVgCVCBGINfiJKAS5HWW41CxCJTUVhQqBEoZqOBo9jyoOFi8aOtRyOss2iPE7kts24A7WsV72YYj4vO47QYA5LGHBVkOaiuNOTFEqNiNlIOJi/eXhwp7kRCvOFUk4tf27BBcSrcsAihLo3WyMlYnq+N1cC21UI2sF2oULNszTbILsOwDLIdLHQEsXYg7PXJnox8uJQOgACyAyV04ldtwLIxBBys52cOR+ybixYPDZTgJvBdA5dldgE+hQofC5Z4BBProQbG4jUBxwDD+OExMh4AKwAKofECw3Ao1luBWODiO5wlxZjkft8Lf3qCC3xONnlDZXM4Lu44JFB1AhnWf/U2hoo5kSLVGKVwIGUIFsRYQ2QJAN+FOuL4Ld7IPmB5qtzUcLGTjYfD7b2GJaOyTUPF9qAAYnuTKQZkcAc5xV3PjAAuLnR3XNQbRtfS3Ay4ASxauZbjLwELHMtqLKNR3FfC4ZjCBuD7eb2L9Jd/LSeXtUsL9HVdloAuAGWhAJOLYHM77MiCzkxz8ZlAxuJgUKjioEyo6jH8MjmUU7RUqjBAsNn3lKF7LoTJEx6I1FUKFQGE3Mz4PwNKvYGmQbsQgQqUNUaYbzoVQ6SVwFCo8WbEWj4GbUahUAypV0hkKtQYWh0qVy6AylsEbynUrVArDeKOIQQlYQtdy6lhCwbYkCiWuhWApC5VyYOGMYsVg+UOg4mCJ5WCh+Jw1/G+Chet8PJ3Mragoq13G2Pk5eI0jXgmAUoi4HBwfIzbEKoWKg6gUKuyRuYOj5CF23M2ZrCzD6i+MNspCvkaW8tWyPAKNVsvKeJWsTlQBLLUAS4OBZQ5gWWiTw0U6lg4FizkWRqGMxZ/1LLZlEa1yso+Gt788gng3Kw+PVuAg8BlvbypYDCa7QQYN6uMHh6keHqaACfd/eI86VJhQtg640LnEUGF9hbWVEIE4jJ+1FEYgOlWOWbHGjN8ZUOF0lHQnDhXv+bE6CmeLI1A83oyo1vAciusEimubk0IBpAfbMwaU3Xm5WXRKAPaRbewfQeyJ0nmCARhOA8r3xXPTErAgboyhgWY4J2zbFemBa+kNcSgLDXVdluHuK5KHRnoBj/7rMgZXwgIuQTLSa0XdPIu83XahPgKquwWQggvK9TcABG0AQ7eeSDg7wRiYU7AYXGw5i20zuG+aUOEw/nG4lTJQ0SkTsjbptroVDssnVBQmFn/SGNQEcDRIJyJQC8ectFThNoFSHio9gEo3oMLeH+0BgmPRHiB1KMeg0onMB7cyZG5FHUsASxKD3LEgBpX2BiVwcdfCKBTqK+Wg4gVbxh+DCjJtkEHleKE2BksME9ZVktpKiehO1vE/CSk+h6BhLGLkUYei9RMOPDOosJfEgVAKklgEySd3d1UngYU6DhX8b0DlCDvt1kwO0adD5vL1Mj9cLQvDVbKYr5KlkUqApRLOpRLOpRqxCDEogGUvgOVgsU3BcmOlGxCxGsuddRZt4VIAFHYz7yEeHK6Oy100qEc31tSpqFu5XexWPgpOpBQqnzw8UsXbqI/uH6kIlAQq0IfqVhiB9oqgwhG3jEAcDOe/P7uW7VIkBhVO2enRx8Zx9ChU6FI4JeWm1kkYccyJEBxc31ix2GMwse0KFcSqAx0HE6Cyh9+dIlx4ikA4XcBPHVC4wLlYrxRPGTCwcBQ4TzfhFRJ46ZJcHxobZ1drvSy9rRc1EvGa4zk4jyFouKdC8og3jDkjgEseUBkGVIZ6oK6rCpR+PLen+ZJ0NfOSq1VwKhxQx1MTOGN/L2CBdkaooC3Rnahw26CS1fvpVBwqBpQQf/A6oznEn4wBhZNr060k8cfrKT31cCoNBhW4FUagVsCBYOnqqLEeohB/UqgwAkERWDwCnexUogiUgCVEoaIYFKCiYHkeVLQ3yAfDGVC0a5nFWkBFi7QASjmoECiuUqhQxVAxxxJvcxEqm4AXn8/bjES34FD0BMEIKHbeDqByM4WIA8WhUSqHyklgoRxQ1FOes8PziBB/bvGIyOHgE2hEgMrcUJXM5yoBlkqApQK6DrhcV7isjjEK1RU5lr35FgPLUifA0iu3VvtDL1AWsCFQMnAqw4h403puEE8oJFDoVMytOFQs+jwPKsVg4fqNIqio4Fo+Qgz6EGJ95RHcygNEIHcqnJaSTsUGRXK8Cn5bxg29VEkBMQdH4DA+xcHCmopBJac1F9ZJttcmZIeF1k3EFDxvC9AkXLSOUgQVxB+tpcyqM0nAAqjwZMb0xMagABmHi7qXEI22EFU54pYD4zihNV3AQDcaVssl6Wm5iDh0Ba6F3c687jgvbcMreiLmaPczr/LJuIPHtMOZACY9TRcBFQClvRKQ4uhcnpHN2f3pVPoCNLIKkVJ9EVQYfQgVnVA7AMXqKi3qVpLeH4UK3UqTRaCOWo0/zQ3XEIXgVlhTScDCmgoLtcVQiesqhEpnI4FCuISaSnmoYJ1RiGBBDPofBRUHSbotdSuUQ2d/tRgqvG8L/2NzHjsY7jOXwvlXbHDbAw5qYx1FgbIlTwGUD0qcSSk8YoBw/VM0Ssq3x891EU6ECge+sffnAc9Bwo57g+MkON/HaJPM5apkLluB5XWZH7oG53IVkegq4HJNncvqeAoWFm/VtRAsC+2IQ12AS6/cWO7DchCwycgBju4c/3IfzkhnkYNjYqGW0YdOhWB5xghU4lJikMQ6CSruWj66h+0ECxwLC7eP4Vh4jhChwoFwnNSJkznRvRIqO3AqDpUdgILXlJ7MtwIsNuqUoluxmgovlZJXgGzxyoyh92Yb6zFUzMGYGH8IlcStIAYRKLd05jmb40XPnAZQqNt+FjUc7I1tAIbRaIvjaeYBvTn8rzm4pSlZXRjTQWq8BEeeFwvrqZbBzkoA4hqcyxWVQqbzigx0Xpb+DjgaRKWe1vPSSwC1YHs7IlBXjQz3N8pYFg4FDogTYXP2N4LCaiYZBUisclDxugrBwvhk8afD6ioZAwvjT3awJQUL3QpcyoA6l2atofR01mtdpbnxGhwLnBicSQIVdywOli8PFbyhbI+MAyoTOQKlz4QINKm1FXyIEXyYUcIEHzBoTusqyH1BCwUWa/OASh5QsR6g5elR1coMx6twMNyERp91NPb1+ePxh3WVnSXsdBBjkK4DJL7cW6FrMYikKo5EKVQQM6BDrN/c4FD9ZbkLK875Ym1qRzQ27Pg84e+Dm2lsiV2KwyQGyPO2lYOLg4VuhaNc6VgYgw6WRmWDPUCjLXArtTIDtzKTvYblFZkbviLzgMriSJUsw61oEbdQL+vsHQJYtmabZGee3c0cx9KDZZ/sogHuL4/KTRzJ7xEoHBfDWgqBgvfxDO/tA7xHLgkVRp+PHxAo0MMDAATgwDKFyHF9dL+8NApBT0uhsremg+A40JFDD1in4MXUTPh9VsawH7Gm1wBX3AywtAAqbWg47bIwjRjEugrcikWd1I1wfQPPLY1AO+xC3gJUdGAdT2Q0t0KHQqD4THTJ5FFBt/ZW1FHdIFggu6JAuGwJRLjsrM1o1zMvEsfzdngd8ImhNgCiQTLdNYgzlYBJhQzySom8LhFrMFBv+1Vs4xU/62RksElG6U7Q+HltIBZop8YYewiUAXx2HLwVKilYCJS4rhJDhSqMuGPpAlTgWHKEShuiVYsWatmtTGm3skKFdRWHitVVPAI1N1yVzrZqdTBWW6lHBApQaWf3MwfNESoco1Jhg98AFdZVqLYUKgBKtlc1kSNQ+lWTwwP4oQcBFNhTSKEyBisWNDcOmEwMJ1ooACiTI6qlKcJkLNHKzDiggow6ZzBxlbqVLWh7ERCBtrFOmBhQCBPk3Uj7q4AHRLCUg8r2InbcpSm5AZdyB0C5t70qD3YAFOzoPscJpyVQoKARfAi34lCJgUI5QMqp9DF8bgwnBwtlcFlXsNCxsL6yOz8MUPTK8nirzI/UySxi0Cwi0FwecWikRpbG6mRlvF5WJxpktdAga1NNsj7TLBuz7bI52y3bOKLvLQ7J4eqEcB7fewfL8jBEHu/x4TB7H3NCZ2LLffnkERzKIwKFYMG2B4hED47XWfQ5eLy7G99m2w8AFLgUQOWJQgXxB9+p9/6wcfIM9YXJDNzqMBpnAUd/u9wri7Q8P4bn0HAE6tRIPQ5YTTIz3iIzBYBlFt8Le4CWhxUeBAddiTsULtMiLV0Ke35spC7F7uQjTpqOeHMLsfc24MGpLZNpLh0yeJ+cG4Zg4aA91oFYYKbLii++xlMP7MqONtMdJ/3mRdd4uVvWXXhFx/GhVhnhrPhwM/nBRhnNNMtYzkDCS3NY1AkXKUOkIiR04JtPe1BgXcWgMguxpqJjVyYZg8pAhW4FmgBYxoa74FQ6EYHa4VRa1ankMgRLUxirwp4fA4qJEagREahO2gAKRiAt2CpUIACnJ4xp6QF4OFiOI3E78RgbUevCbagtran8j4dKovkpuAvYW4XLfx9Uthax40Icr3IPMHmwy7oGGhtyPidQSh0KIUCl7uJ5IPkMDStW6XY+11+HgHGVwoVjVx7Aft/dmpNbiCv7aDjbvA70dKesFFplZaIZEGmR9ak2QKddtTnTLltz3bKzAGeyiLiDaHADEYLOh/PG8IoBj26uI+I4TLYBEzqUFCgeaQwqB/LpYwNLOaik4EjHrPD2l4UKL2TGyZs4p8785CCgMgSYTAACENwGi7Q8AY/n1HCA2NQwHNtoA8DSjMbTKrOTHcLrLLP7uLSnJ448rh1eFgRg2SNc4NgMKoxArJtYDYVRh+6kGCx+LSQCxpY+T4xdqmS5GC7r2CcJxpUJ4UXwVwBLPeuY5/JM9sN99eIz9ACO3QBOELbpBccgDs23+VYAk2me9wOXP8PenhQsdCWEyNwkwKVFW7qW4vjDHqPYsYznu2VsCGDJdZhbQfSxIfthEFwfaytctihUfBlHINZXCBLCpixUWgCVZsQdPE4HvzVhvak66AugUg4ss2P4YBFUYrCUQsX1PLA4TJLb0JeByv4KgYLcWwIV705WqCzgiBigch87iAFlAxEER/ASqHx02+QA+CKo/AKRweUwiaESw6ScCBh3LT6G5T5s+h2eXAgLf7Q2Kgcrw3AfQ3JjPY/4NpLo1uY4QMTRsnNhuoMVeaJF5/UioLAYa0q7jgmDTx4dyaePbljUAUgIlWKw2GNjkOgyvEapFCqIQM8Alid39uQRvk8O1+c5QGzIrJ0sz8C6o5FxOgKOdiUQtuA0VuYHcBSvk2zPFbiV6zI5VCXT+VrsX41omIxCcG9TXTqSdp3n8RRFHYtCxWDhMHwbSctTAThXi3UlF0PlmFsBUDhYT4WDTjz5lCsBC6ASd0PbBdfousbVvdCN8fPSxSSgmYZwm6N1E+G2nUgIICEWUjxTOXErgDDF27bNYYM2CahwkmyqCCrDhAojUDFULAKxrtICx8IL3Jsy/a0KlbhrmTGIkDkRKsGp/NFQoYrdCqFSDJZyUInhchJUvEuZyxgyCpMviD/mUnDE+AKoUKyn3IdLebS3IU/24RBKoPLRLUKguDYSQ6UUGlQMlc8fHh4DTAyh0tfz2wYXOhd2YXPkLoBwZNMhPNKJmhbk4cECYLEoT24syZOby/IYy8dHK1qfSQfp8TU4NwqLsFGX8X3ARGW9PDFQPnt8U9cJkWNgKYFKDJCT9GGAymN8jw8JFURLNlRGj83lcVh4NIIRuI6ZAUQfAwNHwi4h3gwPsA5xQUb6r0ghe12mAJYZgGVurAlQIVgQg2b6hDO4WQ1lLHEkDpYUMCVQCfHHu5C9MFsElX3WWHiNJLveUTJVJtyKA0UBg1hEsNCtGFiw78GF6XWoVwkW7Lscg6Rw4SRlFCGTVyejU1EmM75RgMosbxtQqNit2ExzjEIDRVKoECIh9rBY67Pwm1OJoWLxx04y5EROrQqSWCdDxeIPx670dMZQqQFUAJAEKg6UPxAqjD5U6lj++6BSGoP+UKg4WKxQe0JNZYmvNak1Fcafh7vmVJ4cFNdSPr7Nhl4MAlcpQBwaBInrl2ic8e348fFzXP7aCVzubkGb8tGdDfnw9jpAwyVgAdB8wOUdQAOPoXQd4EhdFaCIbR8DJB+HsScGkT2Fg8kij8OE+sWTWxDBcqhQKYpBASqEUKxSkMSKocLow8bJ+sXB5oxGnqmRTuFkRxx/sr0Gx6Hi/CU8x4a9JWdluO+iTAxekUmAZXq4WmYRg+bGmwCkNjSybjRAFm054M1qKwSJqaA9PgYZ0z7WHSocRUuwsMtYayuMPw4WyIq1a1pY9vOWCBh1LIhChItGI8jBYo4FUQj7FussHIfDbnODi41x4QA6itFPL+mhs/WncFGwACIpVNCGAlQYixiPfPrKVClU1Kk4VKAk/sR1FYBkSK/9Q7UCLG2SHTDlBtvKQ6UZUAFIbMg+R9gaWDhVgoGl1sCiESh2KRFURgfxRsqAhdHHxd4fA4otT4JKKVjKQ2WibH3FoeLF2m0CBTChCJVdgKRUexFUYu1DuysEEk8eZKxYkQc7awaV4FIIFHcpn5aBCoFQDhK+/XM0yESIEqkMLrH8eaVgMSFu3QMYVNvyyf0d+RQO4xOCIdIneJ7rUxW24bl8zqcP4IQIB/yvT+hIsPzs8VGQwcRAYvr86W3VL54aWKhP8Vhdx3PV1bD2EtYVKnj/Jq670vjzFFB5dHtXXcptHP050IxdxkvTAzIx1CLjQ83aTby1mpeNVcAB0W56vEX6O89Lb/t7ku0+K6P9F6WQuSpTw3ArI3XYvxplYbJNFqe7ERk4pSTBAseySiiZ46Ez4YC3PYIlLK1Ia70/rKmY4FgAFroWdSwJUKhVgHAd731D379eqVHjkMUihQyWHousiFtcZ1HAsJeIJynSsSxygGeAik6ynZdVapFgIUwYfxiJ0IbCVJI2/QFFsLCAS7AAJlQAC89o1ou/j9Gh0K1Yl3LS+zPEbuUOQKUNUGk1sKjgXCDCZCjTjmW7woU1FocKC7Us2BIm7BnqA1gSqMC9JGABVLS2ojHoS0EFb7QEKlP5FCyMQF5PcaiwO/l5UCkFyvOgYl3LM6ptQgXwMPHKeIAFHIpv4+3SLmWu72Ebx7XsLE4hJvFax8sBKow/rGUwNrCY6tGHtRBzD2zobPgJPCCHgm+jO/kljurU5xQaNGXb/P5Upa8R6zM4g08f4H9DnwJKn+H55fQLCg2fy8/4OIgnCHKqyI8Al1/g//ziEeBBASKfEx7HIGLLWHQwjEKEz6cUbuu2ME4lKezivX6Iz1EkbPsAUNEiLb7DR4hh9w55dF/SLl0fgk+gUBx6r1BZYZTJoUE0Ygd9D3oXbuU9Ge49J2ODl2VyqEKm83Qr9dinWrAPdQFIvWiI0Fw/GqadoczJl/SMZIJlvQDHYAVa/m8v0vr5Pz6ilo5FwRIKthQj0F0AhO/9/hGvPU2QpEBRaSwK7iXUW2LXos4FkYiD5vQExXAeES9XwusE+akFq4Ai585dnmP8IVRYhLW6CV1KChXWUwwsduExAwoH4bHniD1IHN/C3iR2T+vVDYc7krEqOlwfUGEMYk+QAYagoVKosLZCqGihVgfAVStQnguVqLbSGaDS3lQlbc+HSl+RY/G6ivcAlULFwVIKlGKoGFj+MKg4WExfFirmVvB4OJV9OJZbrKtod/KG9v7wyoHFbsWiyB8GlUP5FSID5YCx20fQjSKVQibW55ACA/ocz/38yQ3VL6FfwUlQv3Qhsvj9FB0MZ3Hj8hf4Pw6SIj2FngEgz+7o8pdYUg6Vz/Ca7mS4/BTSZYDNx4CKO5MYKB8QKNAzQOXpXUafXXl4k2cno6GhMduUBoMyO9Glp/kbVDKyqVMV8ITAQez8NdgZ35XOprelr+0U3MoZGRlADMpdA1gq4VZqZR4RaGmqHTGqB8/vw9HdLiC2pFMjZBUsnD9le8XmTNnXYfo2orYUKhyvQqgkYAk1FgXLAcFCx2LXoDZFUFGwHC/kOli8iOsnKjpYWGPZ4BSWy3ktNptj4cz+Q+pYvI7i0hn14/hTBBV2QZeByiivyWyXTOUIXZ4D5KNr84hBChaIS1tvV7eiTiXEH8KE8YeOxaCC+PNPBxUDikOFLiWFSlZVLv5QpVDx6FPsVqymEkMlLdqeBBWHCK93HEEFoiuJoeJiwZbA2cNrHAE+dzZ57WPWVtjbko5V+eCG9QA5WMpBpVQGhBQq1K+fHMmvn0Jo7L9GQ3WVAuaY8HgCw0BiEHH9+tmtRL+iAIj4fiqBDd2JKwDll08AEcIjwCSGSqkIHQdLMVTSuFMKlWf4np7C4T3Bd/foFusRdCm8aiF+2wU0GESWyRFY7r4aGc02CGd048TVS/O8vnG35PqR4evflvaGN6Wn5R0ZpFvpO4/98YoUcnQrNTI31iiLhVZZnenEPtMrK3ArHBg3P4VIpCcfIhIBLutwLxzSvwfXkhZpDSqUXrwsOBUOx4+hEhduU6CUgYqDJUQhdj0nYNExLeEkRYJlDU55hZO7AywrAAsH64WLk9nFy0aEs/fzFACChQ5FocKeHu35CbEnSLujCZQJDpYDVMZPdiq6pFtRsBhUTDyLmbUWQqUjgop1KWt3cifPVrbxK18MlAAV13Go2IhahwmXk8NpDIrB4j1Ax6GSB0yOA6UUKrE7MaikQDkp/tCV7K3BXq4tBLg8HyoUt+/BrewhBt3Ec+8CLPexAxAsdCwEizmWbfn4dvEIWq9/lMKFtw0oBEiq3zy9kegkqMTbfwNAuAwYx0ESSx/jCo/12wolgIDRh8tfKlAiqMRS12Jw+dUHd+VXH0JY/hLi/YljCRGIToXxR6dCwGdPHQqAgu/p8Z0deQigPLjJxoajNVwCpzNwlzKWa5LB7grJ9lZLId8qk6PtMjHaip0fO2wnL/L9prTVvyFdzW9Jf8cpyfWchVu5JBPsCRqukdmRelmEW1mBW1mbQQya5blBPbLAWep5ZrPChVMm0MkgXq3khRM07W9YBNIpD1hbUcdiUOGF5pMIBCUwCWBJFXU1QwaVIKw7XBLXoqNxDSzqWHxKhVXs4xzTwrlxw3WG1nTy7VFEIbSVebSZUKilU9GCLJ0JxAFyOlCuRFZXAVgcKu5UCBUsNQaF0bWukRy3dQAsHUVQYW9PO0fJAhSEiAOlB+va86NAOQ4VFmoJlc5mFm5rAJWaYqi4W4ldyslQKXYqaT3lj4dKDBR3KOVciksBgyWLsmXPVIZT4XIfr7XL4fpY3l5fkHsEyw7AgqOMxiDvCbpVPFgtBkwMFoOKOZIYJLFieMRyiPwWjfp3H9xR/Rb6zQe3n6tfQzFUkjgUwKJQwet//hgOBfoV4OAqggphgv/nKoIK3Qoe8xmgkgIl7flh7USBEmDyBN+NA+X+DTS+Qxytd/CbreJIvJBBI++FS2mVof5a6eu4psr1VUsWGuxlMfAq7PJpaax+TVpqX4NbeV16296RTNf7cCsXZGzwKtxKlcwM18rCaIMsTzQDLG2yPNWB/asT6pJFaAFQmZvk5TA6dEk3xDlvt9CAOUBtf2MqnAtk86kQKCdCJYDFdQwqsYJzScDCAXMc7g/3Q7D4WBaNQmvYv+FaNjiehdcZwntb04m3qTE4lgAWuBYDC93KgAKFboTg4JLuJBFvR1BRIQY5YAiVEUCFTsVFoLDLeQRQYU2FY1YYcbp4UiGg0tFWrVHIRdhwzhWedHgyVNjFXHsyVMqDJYWKg8WB8kVQIUhcaS0lBQthEkOlFCgOFYVIkWCx4Vj2IQWKS4FCmEQiePCa+/gfR8vTcnsDjmWLY1d4PZ8oBkXD9OPRsJ/e200ci0udSog7XwSVGCSxiqDyIZYf3S3Sb9DYXb8mAPCcGCyxFDD4X+5OfkUX8hTgIEhw+3OsU798RoDcM5gEd0KoECgs4ipQ4FI+BjQ17uCz2ojZfXlG4XvgkkAxmGxo5LkNh8Lr+OyssSjJawr3waVgB841SKanQrpbL2GHvKyOpb/rOhzKVelquyBNtW9LfeWrAMsr0lr3qvQ0vy2DHe/BrZyXUc6mlq2QqaFqmcvXycIY4hPAsoQotDTZbmCZ7pJluJYluJQFAGYO/3N2HHCZ6AZwBrQ7myNeeQF5nWyb51xxThvAha7Fo49CJIk8xYqhooPkqC8BlUMdx0KozMouwLIFx2KTbWPfB1jWOLVCBBVOvJ06lqzMT1sEYtxRsKgIlxIlUOG6PW4C63YeEJ0JlwBJkDuVbH+rxhwfTUuXwuH6vZ10kBRdCqCCbZwZ7iSoMPZ0NhMqtSlURga6pNitMAaVhwqB4lApjT/HoeJgcTlY8EXqiYUGk9J5VTz2FEOFMQcwWQkiKDiiVqGCH5BSiCzK0QbE5ZqJUDnkSYic/GkReXsFUQhg4URNOpUkdgqeXFg6n4qD5ZO7O4AKwPKAjoXal88f7csvH1thtlz8cZDEMDGIABho2EXCNoLjtx/dk999fD8Rb//2Q9Nv8JhfExQKluNwMagEoAAO9tgYKgSHA+W+Lj/Ha/4C7+lz6DM87lM8/xMHChyKRxyFCZwJl+w2fnp3Xx0KgXLnYEVu7eM32J7SEbKc9nF1fgANgifLNcnIYJUMdF3GDncWO+NF6e8mUK4hn1/BznhWGqrflNqKl6W+6mXEoFelqwkRqO20ZDrPSr7vkoxnrslkrlKmNQbVyTzAsjDRBKi0QG1QB9xLt6zO9EJ9ssxr6nAC7bFOOOpO7Je92O+yso2osb9Ox0LZWcyst5hLATyoMkCJayoOFQKExVqHiY9lSQbIMQL5ADnsZ+xmtrOdCRbs49j/Npbh0HkRM4IFjmU1Bgvcio1jKQULC7IGEZed4RxgMspxK6Z0dC3jJ4ftd0NdcCidMozYk+tv05nzezvqFRA8OZCQ4O0+AKWvE/GnA06lHVABTCgHSilU2rUrmS7lBKjEvT9x/ImBclKh1qASA8WgUhp/jkPleD2lGCogPWsnKoOKj6g9JDRcBMk6flBqzXQjQOVgZUYOlg0q2/PYwbB+c2NOeN3lBzq3is9Na+JoVXctH9/ZAli24VgCXCDCxbuQtVD7JIWLxaLimPN7QOP3aMi/O0G//RAg+Sjo4wemjyjbxvsNLA4XwMTjT9Av8f9iqPCx5lboUggVB4qJUPkM7+9TPO8TuBzV4xvFRVjA5ClciYkF2X0di/IAru7uIcdr4PfYKGgNRSemBlA4poQnBE4M8yJcnDrxAna297ETnsOR7wqOfJexY16Stob3pa7yNam5/pLUVb0kzbWvSkfjm9Lb8i7cCiJQLyMQ3Uo0fH+0XubHG2SxALAUAJYC4hAij4IFcWt1qh/r/YBNL/bJbjy2B/tkv6zNDmHfgmNZYSQa10IyB+bZ2ctWP0liD2DCLmWOW4ljjkrBksq7l3kyop2QGHUzc/yKjl1BXCdYsL/twLUQLg4Wuha77Ko5Fq+vLM8N6+C4hRnrBWKRVguzChMubV2hwm0cszKKthpUGIEpyBMsaNNDMAtD3TKSAVAG2vXKhAPdBEqdQqGNM+E3wk0CFn2ECmDS19Go6m0HWNoAljaApe1kqLQ31qjaGspAJS7UEije8/OHQQVfSglU4vhjEai4rvI8qChYoN1l/DBBe1SAi8vOBTIdrppLuQHA3ICDIVR4idM9HB12Fsb1+j+8zRn1fWrJ0isR+jB4DqH/6PZmApdP7m0XgUVdC7uUE+dyAlTgOH6PxpwIoPiHDx/I7xUeBpDfxlBJwGJyx/IbvJ7WWBQi1vVscImhwsfdM7BABIpDJVnifgLlY4AkEVxK6lAMKE/gSii6Ezuvh93GPCoDKGicHIuyNs8rAvKqe12IH61SyNfLaKZKcr1XpLftHHa496St6Yx0IvJ0tl7EDnkBEDkFoLwi1ddelNrKF6Wp5hVpr39DupvfgVt5T4YYgQYCVHJVWrTVAXF0KxwUB8eyOGFRaBlRaGWyG0ABWKb7VMuADOGyWKAAmqlBxKEc4hDHthAsU1pQjceseC+QgkVdSjFU7jlYAlwIFTurmfOxcOqEaFCcOxWOuAVQUqjMpo5F41AJVNSp8HygIUAFbWwKba7Akwh5jg/hEYT1otsJUEqgAtGlDHNcSm9LAAoiD4DQUn9NxXVCQ51KAMoXQgXP6Wg6ASoGlO6i2BNHnxQqBhYbq+K9PzkAxesqae/PSS4lhQmXKVgcKuVqKglUliLhNsFSBBRAhHLHQqDc2liG8AOzaxlA4XV/KF6l0C4sVgB8eO3iebmHnYtTEhAsKVRMMVg4rN5di8ahhxFcFCzFUEnBcs8gApgkUAEs/uHjh8UgcQXQpG7F4xDjEp0IAWJuxeRQMZeizgb6VQCKKYXK53hMDJWPGHscKhp3DCqEiQHFaihsfBwDwkFnBMo6HcpsH377TjiJZuwz9TKWrZL8wDXJdl+Sntaz0tpwSloaTksbIk9783nsiOekoeptqbryklRde0Gh0lj9srTVvy7dHLPSekqyXedkpP+yRiAWbFlb0Rg0amChOIYlAUviWHpkhUIkWmEk4pw1k3x/FOCCSLE2PyybiES7q5No+HNaAyFcWA/xMSum8jWU2KVY5Akw8akSoiH8DhUCxZ0Krze0Ga43RKDEUGGxlnUVra1Me28QDujjAIuelWzw4JLb0tiD9QgodCcWebokz54eOpSuRq2N8LwdAwovtF6hkGC8iaHC+FMMlVKXUonnPseppNGnPFT83B/XF0PFQHIyVAiSWDFUrI4Sa5euxJW4E6+hACCb+FEj3dyEHd2AsORo2iPtWi4g/qRgYRTiRcYYh1hnuY2jFqci4Fm/hIq5FHMqqtsAyx2AxaHyYDeBCZcKF41DjEBWoHWo/BZxhPFHgRLpHz56KL8vhQpgotsCVAiSGC6/01qL9Rgl9RQqqamE6MOYhHWPPx6BXL/Adkae2Kk4VDz2sCD76PY24g6HrvOozDEo+K04zmI+q93Gy2i4iyyQjjSj4dcBApVwGJyf9bIMdl6Qrub3paXuXWmqA1gaz0hr41kA5ozUVrwpFZdflMqrL0hNxQuAzEvSWvuadDa8JT3N70qm84zk+y4iAhEqlRqBpoYBFsQgwoVLcy6N+P+MQgaWZbgljsBdnoFzmSFgABd1LnRS/bIAuCwgUvAMYp7st8X9Ym1ai6rJ+BU6l+BerIayljiUpI4SupGLIo+Oqg0wYc9jkE7yFKCyo07lOFRYV0mcymweQBm2KQ8KSAV6eQ60vXHCBQf5MQptk0vCRF2KQWUi32fuBDAZHuyQoRB5eNEwQoEw4MXVGXv0IutNnMias7oZVHoJFMAkVg+hwqH5AEoRVDiXyslO5WSo2KxvNujN5dHneO9Pcc9PDJUYLPFgNwOKQYVAse5iG4vi41Ksl8dcCOXrN+BEbm4BHtvItRDXVYSKAoXLFCo7AMlucCyMP3QsBMvOwpgcrU7JnQAWRqA0/kBwKalTSesr5lQIFBOhwu7mdExKFIEIldihBGn8+VJQsft0m/YOmVtRhwKoeJcywcICLSHDcSufPeJQ/Tvy2WOOQUkB8xkepzAJDoXFWdZTOELWYOLdxZxsaVl7TbY4xgJH+dW5rPAyGhwfwouPz+QbFSiFbLXOJD/Sd0Wv5DfQcQ4W+TSizdvSUPOONNW/J80N70tT7WnEntfk+qWfS+WVn0v19Z9LPdxKS82r0sEI1PROVFe5ighUqW7FwFKjcchB46NuCZbFQhvUjv2wA/sdAAO4LMG9LHEybQULYcK6D+c9GcS+O4jHAo4zw4hFY7ID58IuYAUM9oWjbboX7Ed7NpFTXEOxcSlx3PEaCvY1juaGeCE1Sk82LAMV6w1Cm1hE2wiF2pU59gCNACp5m5yJM78pWKCJHODCaSUzASiDCUy4ZPRRl5LrtrjDKQ44kK2jTkFgEKkI0YVw4bSQFn0IFboYg0h9kbpb7STCPxAqjD8nQYXu5GSgxPUUr6kk41RmoFle7iCI5/4w9hQBJa2l6LB7QmNjUWFSDJXUmRwBJgoUQCOFCn7wrQCWABWPPw4VXq2QDmUPR4i9JVvuU1inePmM29ihCBaPQRZ/CBUWbbcBFZ4AaF3N1t0ceoQeOlBuqn6JBv0rNHK6FPb6ECr/AKj8A6Dyj4hB/whAUAoWdysJOFzBnUTAMahYFNJ4A4BQHEHLc35+gf/JM5A/41iTBxxnwvN3bqo+BWA+e0zA3NH1j7Ht44dwKHgMzzTmZEsccs/Jq3m2Lu0/j9xsbOvzeVmbzUIZNEIc9Se7sC+0opE3oJGjofOSn4MVMsprDcOl8IJb/e2IO42nhL08dVVvSUPtKWmsOw3AvA2YvCTXLvxUKq78rAgq7XWEytsy0P6+1lVGBhiBrgNYDpZqXY5nKlSMRRwgNw/HsjDeLAsBLhzav8QxLYVOAIfqxntGFIJLWZ7OqBYBloUCIAMtYZ09RWtzAMzCCPZHQAYHHp7uwfrIEcQL1XHJkbPs4SFMjgJUDgAVdSWI2tSOagZOm0P2DSbUNm7zapybKnyv2C/9IvHLOMCpZkdlccbBMix6yY4CrzcdQYVA0bhj7sTOUvb6SZtk+pr1KoM9nP0+zCnb2czufTgT3Fa3AhESac8OwJLEHT6XQKFLSaFCoKTxh2AhUNjzU/t8pxJHn9LirEPFgVIKlRQu+HLoUACSRADKKlzKWuRU4thDd0KgHIMKi60BKoSJR5xEBEsAikYgAgfx5+b6EoQdQKEyCahgR4H2YDf3cYTYXynIIRrMDdhfOhVChVM8Eiz30ZiK6ysESzqjW+noWw6M+yUa8q/RqH8NF+D6DWLG7xBHCJV/BFQSESxQAhUsWaiNlcAkAIW9QLGSYiwjDqDiQ+w5vF7PKOYoWIDCJ6rmxNWECUXIfPzgpm7n/LJ+CdNHN3dh9Tf1KMwBXBwNqqfuz+ZkDUf4lSnEnfFONOQWNOgGdSd2uc/rwmsLj/TwWjgXJYfo09d6Rtrq35X6qjcQcd6Q2uq3pR6OpQ63Ky7/XK5e+DGg8lNA5WdSB6g0V78CqFhdhcXabJd1LTMCTQAgDhU6FboXjmPhbZ1/hT1Doct5UXuGWrV3iNFsYawd92E5Yb1BS5MACwu3M5lEy4DNQgGfLcgeQ4jm9QqX24jOO4zNLPgDFnQghAjdiTkU7qtwJQEqCTyWeA4Q9vEg3ubF6ile9ndtoYB2AVc/R6ikStwKLyyWTCeJA3twKRp1hlk7Ye9Ol46W5fk9WU5w3cNxJgRFFcBQAfdRCbdSJX3tcCUtnKz6qrRy6ki4lrhWosVYhUiQAiZA5guhUkf980EliUDBnZSDCi8mZpHH6yi0i/yBDCoEiQEFt1VRDSU4lUQBLgQKXYwVarGdPUB4DUKFcYf1k+35UYXKAYBygAbjUOGlM6ibWL8BwHD93vZCUfE2HsMSw8VH3f7yIZwKHMqvETViqHA8ijoVgEBFxxLEOFQEjBOg4hAplnUzW+3EhtjzTGM9X0eB4rO2Idpw1ntAxWCCx0DczmskP7m1I49uIOrwTFzYfB6JObyco1I3eIbtfE5WGBvYTTvKuNOChl2Phl4j44OVgMk1AwocCoEyBKBk2s9Jb8v70loHiFS8DnC8JjWVb0otHEvN9Vfl6sWfypXzPwJcfiJV134qtRUvSFPVy9JW+5p0Nb4lfWG8ynDvRRkduKpuJYlBEJeU9gqxu1nrK+xyZs9Qs8WhCUKlPYIK3Ir2BkFwLYxDqzOD6sAULIAm4bIE8CxM9OG1+vCaWB/HtgIc2lQOjxuCmxnB/jsBQPDcHk7OBCHO6ERNQVvY3zbgijfwOF0GrcOVrGE/dHGW/hXsk4lLUaEdzaBNIZbp1AisrSCmzbBgO8aYY3UThUkWMOF8tJzMupsXVGfXcI30QlwOdNXIYHet9PMqg60EyhVprb+sRVqLPoRFeah0JeL2PxoqBpZSqJwUgUqhQpi4vixU4uKsQ4UgMaeSQoVA4XiUZCyKw4XOxEWgMO7wfh2rYlC5AcdzgB/dupN5sXY6FcSeAJajtSk4Go62nVU5XKgYLt7dHMPFweJu5XOA5ZdouL+CG4ih4mNS4kKtAgVSiHBZIos75mB+g7iTgMTlQMH/UaeC2EOoJNMVBKfiVxQkWNSZ6OU0DCYPjzbk3v6q3N5hwRvfEz7zDlzcJmCyPjekjY49KPNwJzO8lMZwcwAK6yeIO3pZzyt66c98zyW9HGiu87wMAio9ze9JS61BpOoqdN0cS9XVlwGUH8vlcz+Ua5d+LJVXARVEIIdKJ6HSSqicQQS6YFDhpUThVtL6ChwLFEOF41hYuF3wGkuAyuJ4h7qrhYku7KvdqsVCD/ZT6x0iMBUokDuXFazTrSxM9ANIhAu+Ay5He9EGetEGsB2NnDWZJTT8ZQCAVwugWABeBRi4Hm/n+jIeuzSdUy1ymgNASk8opHTag/TEQoKES+tSRtQZJUg4gC1MZzDYIlnAZLCnXga7amWgsxqqkQzgksW2TNjeD5dCoHQ2XYFzvCTNtRcBlmsKB3cqKoVHAEoLIk8iA4pDJQUK5TWVKP4QKAaV1K0QKjFQngeV0gItu5OTdRZrHSZQafwpjT4acyKX4lKosDgbSd1IcCkJTBwoMVTwWjdgTQ9Xp7WusrPAHh9zKw6VQxyVbwAsBAihwpnuWbTlbboWwsW3x4CJY1F8dvMvHgSwIApRChYAgSJESpWCJHYh3oUcwQQQiXt2EqCwjgJxiL1FHwNKChVCxOLNE15FkNc75hiMfcRGnmTH4ev4/Lv4PrYXR2H3cTQmTHSEaicaFGsnjYg6hEkdGngVGroBhUVZOhQCJd8dQaXtLGLMaWmqflOqr74ilVega68BLK9pr8/lcz+SS4DK1Qs/wn0/Uag0Vr4srTWvSmfDm9qtPNhxRnLd53WqyS+CCnuCDCoNaPxNVl8Zb4XaIEAFn4NQmed1hbhe6MJ+a0XcJR3PYrGHToVAoRiRWIPhdnMuBEo32kaXTEJTI1hX9UTr3TKNxj8zhscCQr6cBRSoGbgfbuNjpnQQGydZ4nk7eG44UdDO9wn3YTuvYMjpDPLZVsSbRsSbulRwIXQiWSgHDfXWq3K4b5CuBdGHkaez6aq0N1wC5M8rVLwruRgqgEcEEz9RkOKkTKVQaQsz6bc1VBMo5aDyfJdSLv4UF2gdKibt8YFT+UOgYs6kGCi6LciH5dvQ/DQKESK8nWwPI2ptqP48NBdBZUy25kdkZ3FM9uK6Sgk8HCy87ZFoj8/F0eZgaUKBw8d4UZdwMdfC2dwAFjiCzxExPn/IM5ThWggBjnQFHNR1RErhYeNLDCDs3Umlw+4BEJefPMjiLIuyFM8o5tyyz/Aent3hNX525SkcyeObdCRbcndvTe6w92KbMAZoN6bxvbJOwJrBqGywGDuTlRUWNNkAR9vQYJtCV3E1IAKY9FcCJLysJ68RjLjTC5g4UBh9ui5IruO8DLSeQYw5BfcBZ3LlZbl+GbryqlQALlcv/EwunvmBXDz7gyKoNFS8JC3Vr2gPEEfWslib7TqP/3UZrggRC2BhbSWOQeWgQrdiYGkpgUoH9t121TzWKUKTrsWhUixCtQeP59D/LrxuF9pCJ4DQBREeAAE0SSjkO2ViqF3Gc662RGO81g+WvJ/rI5kWyQ80ydBAo+QAiUwfINDfAAfSnCifrOOx2RYZGmwSvY4PHjfYa0AZDMri9lAPgALlemrwnVUDyJWIkNcBlGvS1XzNYk/dRWmuOafx55hL+aeGSilQVBxNywFvHJtCmAAkKsBkDjCZL4zIwuSoLE6NQVjSobC3h+4kAMWhQqAQJq61xSnkSxatWMyCOAkTocLYcwwqhA1cDNYTqPjIWUCDsYhdzBy3ogPhcL9uV6HhECjQAYtryL7sVqZTIVx24Vb20KD2VybkELoBuNzEEfv2xoxe9oJL1y3Eo13AaHUCRzJk7NXCoKzDpu4sjKjLubsNwOwvy2M4gGfJHC0EzKH8AmBJZmQDCFj/MMdhriMGh9+2Xh0Ox+fjCRDAA9CwGd5uyKfs1WHvDh0JXNKHiGAfAGpPEMseA3CPEGse8JyWXcZCfC/4/PuIgCp+F4DpzhIguZCXjbmcwoRHaa2bjLWFcScsxNZq3YQXHx8FTEZ6AZSeqwAIe3guaS/PsDoUrEPZzgsafVik7Ww4BVC8IRWXXpZrF19C1IHoUhB9Lrz/PUDle3L14g81/tRoD9BLcDavwqK/qWNVBtoCVBCtRli3GYBbGazQ9zORIVjCZT3yAAqvGcTLe6gaEVOa8DlaILqVdgXLPJaz/GyR5rDdYlEPlvjs1DiAGjQ31q0gmRmhOmQ634H20a7X+JnketAUoEJNDncoPCYIEV7vBxAZAxRUgAQvKJYHTIYJkr46AAUCFLK4PQRgDA0ALrzfxcdnmrBsVAgZiOrxeHveIECSAUgyBElnFcSrJl6X3tZrAMpVvW5zZ9Pl4FIuqDp4JUJAxLqRWdB1sASYRGAxESo8G9nnTgFYdOAbhPjT5vLr/vhIWgLFoVKgAJVJQGUKUJkeZ1eWAWUWMJkDTOYpAGVhahxA4SUhWbEGRErEWoq7k0SEyhL76WcVKAoVwoO9PmWcCpUAxaWjaE0OFJdt55Kjbm2+FV1fmQFIOD5l3KACt7K7hCi0PCoHy2NyCMAcKVwKgAjjULGOVif0Osib0ziaI2svwqZSS7DGK8jfm7NDWhC+ibjF4f+8GiIvrfoMgPkQ7uFjOJhP7nM6yACZIJtcKXQJJ9vpPg51iknOS/sxwPERwPEhL1kKeDxD5HqC+PXoaF0ewinxusl3eS4L3NNNuKsbcFKMdew651iczdkRODREP3xuFqw354ZlfTaj58ss44i8hCPyAo/GI6yb1AMmLMJWoSHDmfCC473s2THlu6/IUCcgEjTcBccC5QCVDKDSD6fSA6i0Ayp119+Q6xdelqvnXwJAXpCrl36K2PN9Of/+38uls99NoVLxgtQBKg2cCqHuTelqelf6WwEVRKnhHkClj1CpgFup1PfE91bI1QAqdYAKgDICmEBcn8lzvQlgaYYMLNQcIDIz2lokAwvdC11MJF6GdYyjhOFOFCgmQmWKQBlqM7hgWQA8VGF9AgChirZB49imAlzGeLVCAgOwcI0AHqPZ5kS87ffx4mRDgImCCBAZ7K6Wga4qvdB7vy7Zw1OBuHMd3z1g0gKYNMORNF1Cw78Il3IBLuU8gH0FjsS6kctCpbUcVEx0LIQKx6Z0hHWd9Y1uBa4luUJhOajQpRQAlEkAZWqM/eJ/JFSi6JO4lCCHioNlhzAhVAAEF4u0KoVEiYqcSjFU/KxlgiWeGFuvy0yowK0QKqyv7CyOYNuI7AMuBzhyx2C5sRaEdQKF26kDPGYXcNng0R1AWQBY5rHzzcMKLyI3L09kZG1qSBszR+sSMHrS4o1NvW7zM72kxjacBSCh2pEPbhMWdBuILQAGL7nx9NamPLm5DnCswnWsABw8Twng2J6D+5hBrJvCZ7VCM8UeLdaKGO20dgRtzeUVINQGoLc+A1cCh7XM82FwVF5Aw5kf5YjYdpkZboU7aUSDYNSpQOxgzcSAMgyQECaUAqTjYiKHS67zoo6iJVS6AYS2unek9uqrAMqLcuX8C3Ll4s+gH8OhfFfOv/dtXcZQqY2g0tn4DiLQe+p6huCK8r3X9D0RKM+DyjTWp4cJlybcdqiYZgGRaUJzpCWRg6VUM4x++F4cJLEcKr50qBAkCgyIS4dLsh0QcY3CcYxQhEkAh0qdiskhQmV7ayVLR5LAxCDSS1fiartmQAkw6VBdRGNn7DkPl3IRsMZzAJDeMlCxXqAAEDqTKP747T8QKlH8yRMoHAoMl1IKlYk84g/AAhEsCVQ8/kRQUZcSQcVdynpwKhuIPoTKNmdxI1QYfwCEGCgHG0uhSzkFSDFUlpII5PdpTxFej/OrJC6F0ycEqHAAHKHCRqdQgfag/cVisFCHK+N6m+J9rj1AaGueDZXjN3jEHwgNFQ4GYDG4DMIh5NHgpwGWBT0r+t5u0N6yguLB/oqCgi6D2+7tLeFxC3j8vMLj9vas3NycxmdlbxXjGoFB1zGs2kZ8MTAy0o3obYr3bXI+EQ7oYq8Gz+At9JkrGScEcTQeQQPSHh2OOWmCO2lAY60xoKARDzPmAChs1Iw2CTwAkmz7BVUOGgpwyRIqHRdwtDwH6/2etNa+JdVXXpYr534OdwKHcuEn0A/VpZw7/a0yUHk5gUpHwzuIQKcRgc6qA+J7IeBSqDD+lHMqBEsMlWZdUjMRTGKoUKXbFT759gQisWKQxHI3QqgkiiASawRRJw9oOEBUuD1EiDAOASIaawJI3JkMECbtBAMcCSDSDYgkgjuhQ1GYwJ3QobQ3XpLWekIFcKnnY6rx3FpApU7iKSJVASrs/TkGlSCHioIlyM4BAlh8OkmDSjzdgUMluJQyTkXdSgIVuhUsARV1KwEsRUCBEqAAJpRDxaPPrkafYqgQKIebEJehV0eB4TUTrHuvT7KdSxUcS5BDxeOPQmWREcigsrOYx7a8RhuFCxpoOZBwO8FDESp8roNlfSYj64DLBpyAOwJqez4PBwHnsz4tt1in2ZqVW9DtrbkADkJjBs5j2sSYBfdxuAZHtIr/v4r/uzKqbmp7gSAZAixyiTZms/q/DRwDKl3nGAyCZLIXIOnSbtV5Ha8Bq8+j8DBrJo0ymWPdxHp1xgZq0XAr1ZkMIXIoTCA2aroQdyYOlEzb+WKoQAOESts5HC1PS0vN61J15UW5fPancuHMj+XCuR/KxXPfk3NwKWdLoFJ9vRQqbxtU2s9KtgtuCO9HnROiGGOQQgWOikVkjTwBKqZGyKBialLITGO9FB4JUPIAax7fCTTJbnN+P3BuGnOCYqAQILED4dLXE3AEeMTKU32ACYurkDsRlboRwKQ7jTfuSvoZbaJ4UwQSOBOXx532hgsQl5cRfQCWWtwHN9EDF9LbxuH4ZaASjVPxuHMMKsGZqCKwmBKo2PiULwWVAl3KqCoFCgSnkkClNPaUgUrqUgAVDmH26AMYHIfKskIl6ekJ62Wl0AmAwWv6FQtTsPBs5dipACh6pIew3A0iXDwOKUiCCByKzobic6yhB1cAuFBcp7Yggofu4oCOhxEKjuNoHZGlSAV1Ige4nyDZX2HPFF5/CU5kcQj/I4f/kcVrAlwzhEa/apXjLACNJfZecGDXOOHRrfURRhtu0wLlGCw+j9RoWNq4hgkT1k1qARPWTmrQUKux01dhZ78OkFwBSAJMoCzcSRawcJg8Fyrt56W39Sx27ndxdHxVqi7DpZz9MdzJD+Tcme/J+TN/D6B884+DCus6AAu7s61Yy25lnmDIOkrqVlKopOL5SdMARilUHCgOlclhODbA1tR83I1EkSaGSqkLUYAEeJRKe2kAjiyUuBF3JIQIe25CpEkiTog2BAndCGVAYSH2UiI6lDYAxYT1OkAFQGmvh6sBFPra6vFaNpF1OajYyYPHoeLgcFeibiXA5RhUGH3SmgqAEqAyNZoNUAFQol4fdyjzkwaUxWnEnxkTgbIEoCzPsfs47e2x6DOlUFlbpFOx2LO1wmHgPIsTMAEUToLKEdyKjUmJBriVkd3n9y/i8aYYLNoDxKkPAJWtJC4wRgzLDuCgUrgYQGI5dAwmKVDcPThUtuZdBAJej04IToPaWwagABmChpHFtvE+PIZzfSz668H1zA3I+iwgMkOI9AEivbIy1QOQUN0qdv3qwC6Ko0aDOPKVjoTD6e2Ev3qApA6q1SIsG+T4IAewWTcxlQdQhnuuJVDJdlKXJNMBESKxABSKcHGgZACefkCFRVpCpQlQqbjM7uMfwp18T86+/x3o23IGUKFbuQTXcu3Sjyz+ACpWqH3VoNKI+NNSBirshYqhgs9DtzIdYhDjDz+vA3SGMKVDIUwVKnQmrQAIIVKi4FAKjII5qrgu4hCh4tsOlRgmiRvRrt4ahUiqanymKslAg92mgS64kU66EcYawoMF1Su6roqdSSQWY712opEHMGmtB1Ao9vgAKi21iER0Ka31gArPQubUBgRLPaDCc3wIE9NJTqUYKAaT1K34Y0KX8kSOM+cDKDnAZAgwGYZDGSFQcgDKkAJlRmMPgZJCxRwKYTJhmp0AUApBk7I8PyUrAAm1ujCtMFlVzQAqLNDOASrzgMoCog+AAhjswWXEUNHoE+JPeYBgnbEo3FboqJbk5paJ6wSMRyFGIF4OdWthXDZZyAQ82K26RbAAEKoAjgQukMLEoRMeZ0BJXcr6TBbLjAJBoaDrWQXMNidj5vPwWha5PM4APgt4DDXP5xhEbCYzTjwUq0u1PNmlJ8otFTj+gt2lHIvRBkfSBpDQlRAk5kgYcQgU6xpOXYnDZKSvQpXvrQBQ6FIIlauAyhWFSqaDIlisXqICOAYRcUyACyET7uvHtt4WQKXxXWmseU2uX2b0+b6cOw2gnIZLAUzOnEqhch1QqXKoVLwkjVWASu0bCpVuQIUnJWYIFcQw9gIxAsVQISCn1K0QLIQKgAJncpIjmcoTKBzMd5Ja0A7oUAiO8sVWB4vehtiLU86duCNRiAAcWYCDyiDOUINYH+iqUPV30pnAjbQRFogyUHerqScARtWSOhV1KQoVAKWJXcXuUAwobfWXpZlQqbuKx1XjtRvgUhqx5LwqDVDx2cjuUr4QLICJjlHR29zOx3GYfgKVAZB5UDU5BKDkAZSRHJzKEKAyDKhAE/mkjmLRx2NPgAqAsjhrMHERKssKFQPJGtzJKpVAZR5Q4aUx6VIAlI0Vg0pwKz66trRQ63UThUgAiZ6ZHM5OtpMLoe1l1c0tg4y7FdZWdnhS1zygwq5VgGXTwRKB4ph7mcNtwMPF7uNNRh11J17XsNoGI0qqQYWLyaKRORGCiBDi/f2q9RnOWtZrDkSh0V5WDpKkq3S0JSlIpjDh2cOECackMKAYTHwQW1WonxAodCgxUK4CKFcSoAy2l0IlgCVR2A4NBKh0NJ6SegCCg9vOv/9dOXsKMHn3WwDKt+T9d7+hULl8vgQq149DpS9AJcf6DqDCwrF3L09kqhQqFoFiqJwcc8qDpFiTQ+wOLoaKFmDpSCAu48hzzJ0URRwDSgbgGIQTGQQ8XAMQYcIrDfS205EQHATKJZWvc+JwlcLGu4qh2KUAKO2NDhRGIBZoeY7PFaxXKCAIFQWK6vgUB1QRVErAcgwqYYj+iVCZhEOhpoYBFYJlFE6FQBnPJ1ApqqP8gVBRoJRCBS5lZ81cyi7BkkAlDHgDWOhYNAoBNHEhlg7lGFQUKBwxuiK3qR2DizkWPo+9Q3PCS6JuqlM5GSps+BpfCBEAZGsGjoJivCFI4EroTCjr/eEZvAMQXUaqtWnWQFIRMpT3yLAusopIQ1m0YS2EcYbugwO3DBzeLUoZRFoUIjFI2JVqMCFI6tDo3J24M0lh4kAhTIY18sQOxV2KRZ9jUEnAEhRtV6g0AyoN7yLOvCKXz/0ALuXvAZJvyXtvf1Pef4f6BkDzbbly4ftwMj8+BpXWEH++FFTYA+RQ0YLtfx9UCJSyUAkuxUHi6zFQEqgkDsVGt2bUnQAoiDYDAIirvwQmCTygGCpdLRdNzZcCUFg7IUyshkKYtDeeAzwgjT0pVHg2sp44CEAYSJqg8lBJzkp2sGCdYOG4leNQ4ZID3lKwJCNqHSgJTIJTsehjXcjloKK1FGgJUFkqhcq8x5/p41CBFCrLrKcg+qzTpQAqgMQuoLELePgETQ6VxKUQJh51guI4FMcfr6d4TSWtq+C1NQJNBKiMQIw/xVCJi62EyCbgwUFvBAvX17FuzsSkUJkEVCYNFBzqThk4HB4mzqXKAqvVRgwkSwVEGg4ZH2dNhL00dCDWJRq7EFfSoxFcidVMzJkUw8SciYPEI4+7kxQoBpVyQFGVxB8WZF0xVDT+NL8v7fXv6Ez5lwAVxh7ChFB5D0ChU2G38pULP5AKQuXaz2zwG+JPU/VrRVDp72BN5VIxVLQHKKqpqEvxXqAToJLUTUpAEkWh40AphooDxRVHHgdKDBUFSidcisadCCqIOVQ/1NvOuonFHAPIcXU2XwyKoOLSOsp5NOizAArBEqBSz8nFrwACPMenJoCDM7k1BYU5aIOKYBKJTsXdikElgEXhYlDhEP2iEwrLQWXaXQphUgIVHfAWgEKXskSYQAlUSoCywjoKQML4o1qelXVoA2Bh/HGoMAYRKl5T8QiktZUAjlKguPy+VMUgcdkoW4PKzlIBIAFU5gGVeQLlBKhEQHFtQOw+TqDCuTnoUgJUrBvXZHBxgITiKgESyZyJw8QLrIQIC45UCpBYxRHHYBL35hyPOV4/MZikUOFYlBQqaewBSBwqXI+gUqQSqPQoVN6G+3hJLp39PqLP3wMm35TTb38D+rpC5cKZ7yAapVCprXhR6itfTqDCQm9P63tohOcQHwwqDhZzKgaVtJ4SFWrLQMW6i4uhMsnxORynk2d3cRp7DCpNiDwGlVKXEkOltIv4OFBKoBKAQvWViTzlVAoVBwrhwu7jtvrzcCWACpwKC7UOlfaGq3AZcCkswgIcBhKDStHk1lSJQ/HbdCoOFw54S3p9wvK5UJn854CKAwUQca3DoWxA7lTcpWhtBct9raPEAiSCA/nyUKEIFoOLDYRzsa4yq5PtbC8yAo3IBiESASWGyiadCUEylUm0DhlIXAaUZQBlmfN0cIAZT62HDC7s4jV4cNKgWAlMABLCxHtspod5Ip/FGSp1JACJuxKNOSlIEpgkQEljjjuTuH6iyz8GKs+RQ6Wt7m2dKf/ime/LmXe/DZcCoLz1dRXjTzmoNCAuESptdW+lUOkshgrFXiCFio5TSaHCmsoURQDjO9SBbWEE7R8FlUz58ScJUMpEHofJYJBDxYHS33Y1Ue+XAAoVQ4UwsUFtaW9PmzqVc7jNGMT7CBQOgktndmNR1qHSg2VfZ5P0Q5yT1oCTupZEEWhs+H5wK18ElQlApQCoUJMACpXUU0qgosPzNf6UQCXq9Ymh4r09a3AlMVS8nkKY7G+uKFiofSgZ8AaIuAgV7ypWkOC2qtw2fWwElyg6JVBZA1RWpuBWJuBWRhUoMVQSoITaiTqTAJLEoRAmAIlLoVLgeTQ8w7cXMaanRDYATSGiJ7iZFCbY8Wexw89yCXESJBuYZi6ESxdBMkGx+EoBKGOIOQqSgRpdjlD9Nu4kD6gM91IV2PEJEVvmuiFdXguy9QygMgioDAIqAwAJ1R+WFoFiuJwHfKjQ+wPXQqh0AyqtgAoHvvHEwfcBFcLk1Jt/K6fe+tvUqVz8oVRcCVC5blBpqX5D2vFcnuHc2/q+/o8UKrZUqLD3R4u0dQaSoMlhQBdALoIKv09ChRCJoKLS+MPBbRyHQqgw7hAkLMZa7SSun8SRx+NOWah00J0YVAY7KkLsuSp9AEkfQEL1Ql4/OS7ChsVYQiVVAhXAxOFiA93C7QaePMguZJ6d7C6F9RRzH4QH4aJOJUDFtqVyoBwDS2kMCnWVpKaSFGqHB2UCQOGyQKhoz08xVKi5L4SKAyWIRdoYKgEsx6GyqmAxpVA52nKo4Da3KSDKA4TLdGrJVdwO65CBJQAGzsWLtfurMwAL3QrrKpwy0EDCHhpCw7qHbaSs10wojzxpDSWVQYVD9fsAkF44EJ6kR/Ecmy4Fio9qTUa3EiLDsOsQYaLrOmS+PnEfjDVJxHGYQGMAyiiAMjKAiKOqMfXXwJZXy3AfB7NVwZZXAiAVRcoCIuWU6bqKI+xlNIJLChOqr+2CQQWOxRyMAWQQ0STTiUYPoHCcymDbeTSWs9iZ35NmgKHi8gty/j1A5Z1vASZ/J++88VV5982vaZcyB75xjErFFc78ZlBprHhVWqvhUurfle7G09LXckZhpYPwgktJ4s9gFeCK74WuTUESC1Dhd8nvFvJBbepMgiOhHCwESjJSNtRQYmcSu5JYDpMYKMWxx+AyEGop/YRK6xWFicugwkJsMVS0dlJOjD6Ah4rrChk6E4pA4bwp13T0bDcgQBgYIFKoePQpVRFY+JzweAeLQsXPAVKwECrmWvRcoFKoFPJwKhyfAqBod3IEFQJFo89JUAlg0R4f1SScSglUCJQVRB8AZRNAKQeVA8DhABBxsGh3cohAPkz/uVDRnh/OVZvOrG+PwWNVDpZ5OVifBVjoVhiBeNKddfEaMNhTY2CxXpoUIA4XcycGkSIBKAlURjn9IsWTDTuTekksOhMChefeqHJwKNkGgKQOQLFCq4NFC7B0JkEOlDwHrqmqTX0GFMJkqMeAchwecCWR0u1/PFQGABUdo6Iz6L8p1y/+TM6d/q5C5V24lLde+xuFCkfT6hgVRB8bTftzK9JWIvrUwKU0nJKepvekH4DK8PQADsZDNKOGw4mFnN/lvwcqHC3rcHkeVGJXUg4ohEkpUAgS10B7Bb7D69A1fI+IPC2ASguXkI49+QOhQgWY+O2OJqiRMofSwQmt0eB7wnk8DgdVGZgwBlHxNofJHwWV8TJQYc9PKVQcLGnPD4ACqCwDKBxB61DxAm3c40Oo0KFoPSW4lG3WUNDQU5eSOpVSJU4lqBgqtky6kyOgGFRcxVA53JgDWGzqRA6AY/xxl2Ln0JgrcYgYVFiEDXAJSweJi0ApgsoIpxPohAJQsJN7zImBMkmYBPHEvgKgwlqJQ8WlUSdyJ4TJcF8FxCWcSVCpOykHksFOAuSqrqf3R1ABKBwsA1pXsViURB8CBcoRKgCNQkWH6BtUrl74qZw99Z0IKv85gcrl86E7+VqACudSqXpd2modKu8DKoQWXEoXR/ha3Yf1IXaPK2RZUyoLlUbAA44PYNHog3WHyuQJUCkdgj+Wsd6eclB5HlAIEaoIKm2ASlBvy7UEKjbuxOslsQiWdMTsSdJzfSCFShNrKFfx3TP28ByfGj3Hh0AohUopWMpBhVKgBIfDya+1rhKAUg4q6QmFCVQioJRAhfWUpEvZHUpwKcuIPRTjj0KlNPJEQImdyo66lBQoB4ABayr7aPhFQAEMNA4pEIrBQneSACOAJVUEGD4Gr63PZbc0aysKlRnZWy3I9hKnCTC34u6EQCmFSuxIHC7HocJ6ikUfcyndCpXZvLkSFY+i3OHLACWGikIEUIllNZMYJrGKgeLuoxxUHCilUBlkTaXEqRRBhctQV1GodAEqnQ6VcwlUGqvfkCvnfypn3v2OvBeg8vbr5aBi3cns+WkGVNoVKqdTqOB9ZPEec3hvQ90sOPMsZTg3xkHWmFhHyTfAjQAkEKFS0GI2XB+/38SlUAYSL8Y6VKyWkp4g6IXZ+IRAh0ms0thDiBAcx6FC8b5KxJ8KAIVwuS7dOiL2D4OKb4/vJ1Q4/yynjOxsug6gVMEV8Uxkxh6CwZTUTwgNB0msCCgKlXCRdgUTlnQrChWXg+UPhYq6FMDE51A5CSqJSzkJKgTKahp9ykIFYGAEIkhSoHx5qDhYbADcmtz2awHxMQ4V7RGi6FYQgdYmEYF4ciG7lFlXKR7YdhJUXO5MHCqlQImhojWTABPWTZ4HFTtr2HtxooFrLL4GoAz1Xi8R4k4EFIeF345BEqsUKqVA+UOg0hNG0zZUvi6Xz/0YULHuZELlnTf+Rgu1DhUWaelSeNnThqqXQ5H2Ha2ncKwLX49jZhQoXYAmotxILyeOYo0JMCE8ABEHyhdCJRl+36RyuDhUSnt6vjRUIHcpJ0OlStXXWgmgECwVcCoccl8ce0zH4eHys5P9tsIGUOlq5jwqVAViT7X0tdcBDKkzcZA4MPq7eF2gEpWApRxULAIFKVwMKLydxp8hQAXRx4q0KVh84BuhYvUU1lJCd3KACqPPSgBKDJUELFGPDx2KQmXNog/rKXsBKAlYVA6SYnm3chFA8PibgEUi3NYrEwImd4K4fnt7VW6rcyFwlqBFFS/QztnjOa3kdnIuTlqwTWsqXj8BOIL8Np1JLPb0pFBh9OkCUDgTvUGFJ7VNYQdXmKgAEU4/AClQoAmd16TOXEkAiSsPDWlPDmNN6MFRpVEnhkoxMK4CGISGyYESy6ByGSC5hKMdgULAsCcoQEXjD08etPlTKJ5QGJ9MyAuI1VW+KpfO/hBQ+baOTzGofA2A+bqcf48D334olVfiEwlfkZYaQKUeUGl6Tx0Pp1HIMvqE3il+5jyc2BhrTAEqBMm0nuuD7zRAhfHHQaK9Pg4WfN88UXCC33GRCJq4x4cFWsCEKgsUP0mwWqUnB3amUYfLWMVOBU6i+ZrKTg4sDxU/18d7gXwb51DxeVQULISKvg5vczug1V4DKBhUYkh4zKEGAJFSxfdTChY6G3U6hAoHwtnUkja9pNVXHDIdLRFUHCiTAMpUAIpGH7qU4FSOQSW4lJU5L86m9RSvqXhxtsilACjl6ynHoXIECLhuQHEBVh0JHm9XIuQlTg0cd7bW5O7Outzb2ZB7uxCWvH0XcLkLuNzZXgZkOHsawbKAKMSLvfOSqBaB0rEqVrjlkHqdl0RHyYZBbVjabQImjEnhharG2cvj7sSAYlDhDGKcSSwdM8GdnKfXTwAmKkYe3cEBFDSYMUAl31+TRBovwnLdoUGVwiRWDJZjQOk47lLix/UDIFT6nOBSIIsk6XB+7fmJodJ0Cu7jFUDlBwlU3nnjbxF/CJVvyoUznJuWRdqfI/q8JHVVrwAqr0pz7evSVo/40wyowKXQMWU5dqaH7xERiAP24NJGMyzSIv7omJRiqKgCUPj9OlgUKmGbK/nu+b3ruBQCpUE1OlAPoNTjO29IYJJP6ik1EIESnyRIgKS1E5eDxtXXmtZUegADH6fC2BODhduPqwxUAlA68bpdgFdPezUcRi1cST0EmBAOQbErKYJJJN4e7G5JIJM6Fg6K4yROnPw6FgHjU04mvT8s0OZM/0RQ8fjjsecYVEL0YeSx2JNC5RCwSEACCLiSS5sm7sNEN0JguDO5u21Aub+7KQ/2TFy/p2Aphgp1c2NO55XdBVQ4RUEKlhCFZllbYeH2y0FlXud59eIs9eWgQpAkQEH0GR2sfQ5UEHG6y4MkVuxQCIi+NroOgqJ89CkFi8InPG6Q6woVuhJGEjvx0M4VonuxyZm6AZW2xncRa17WgW9nT31bQfLO64DKa1/Tc4Aunv2+XLv0E6kCVDiUvx5A4RnNLXVwKg0cnp9CJUOoOFAQ+VhPYs/XRCjQOlQcKLZeDJByQKG+FFQAklj/FFBx2dnHXwwVjro1cQTuSVC5Lt3tiFedAEoHgdJgjiMGBmERgFGkku3loGLTJAAcOjtcUAAKY5FFo3AxMe31IUygE6ECxT0/cfRZJUwIlaIzkouLs6VQ2dkohorrEDqKQOK6CRlU4EYIDwICLoQiLAwY6yVQcZWAZWcFj1uCFlW3Nhf08h27S2NhOgKfJ8WhQrcSQSVIgRLWy0IFkcdqKYw+gAriTwyUGCoESXmoGER8GcvrJ6VF2VgxJAiU3lZCpTj2JI/vCgrPS2DiCgPiCBQ6lBgqHEcSQ6W1AVC59pJBJZxM+G5wKjxTmecDXb/0U6m69gKg8pKezdxU87q01vOcn3dxBH9f+uB6Bjg5VHAqud7r+B7gUgar8R2FrmQWaEfSWspkgIpFTAf3cZj49/7FUCnuRqbKQSUdgp9Gny8DlV6tjxRDxU4oLAYKTzp0OVBideG1uhCtEofC2AMg9HdG0AiwOEnJ48J6f1eIQOp2KIKFvUlhUidAxXQCVAiURF8EleBSCBTChHOlUA6U0i5kB0vsUvSMZHcnBApgcAgdQaVAcah4L44VYXlFPQCEYFFQGFToWAwyFn0IkvvBrRhYuH0Vj19SES63txiBePkOThgdT76UOhWDikUgB0mR6Fbi+JNAJdRThjnXabFLcag4RCiHyzGoxONOoJOg4qAoFaEwAJjQpcSg4H18XgKlAJWyYIFTOQ4U12U0LNZfOOE1ofIOXMiLGnMIEQ7RJ1TefePv1LkoVC6XQIXRp+EtRJ9TcClnpB+QyhBYASgsROcHLPqcDBXeDlAp+p6Pg+WfEyr9ZaASw+RkqFzE7RQqDhROjaBqDy4FzoQwSVyLxp4aAwoavwGFcGg1YATFEMn0tCYqhU4MFZe+Lid2CpM6WRT6IqgAJlTZOVSS+JNGn39KqBAoJjoVxh7Xcah4Tw5vq2OJ5VCJHMqDva0EKg/2uH0V9y/j8ct4PqACt3KDvUDLE4hAnDzpfxBUBgGVTAqUkQGDigOlHEioL4RKZxnXEcT7vwgqfL7Jzgs6DpRiqHTBZbTUvyOVgAovFsZpD7Smgvhz6k1ABbd5udOKKz9DRHpR44/WUxB97Mzk99B4zskgp7HsvobPZ71cRdEnVxdBJEAF8vjDuWj9e07GqCSF8RQw/xxQiQHy3wOVGCicc0XnXcHr9+B5hApngvNZ9HvaKxUqrHtYQZZwaAsqhokrhgpvx9A5CSo6BSWhEqagPBkqrKmMAiiUAiVvcqgQKJzYulw9ResoBpZjo2cBE544qMtoFG0ClQ2DyuEWHcq6QYXxR+spy3JDBYgoUAJUAli86zipqRAkASwJVAiR/S15uL+dgOU+obIH8OwSSIAKnYrWVeblYGUyRCAv2KaTKFlN5YuhQi0wAsW9PsOIPg6VPKDCbk7u6Ny5sTPHTsVUG0GFNRVCBeJwex0dmwLF5SAgFDIqAsXWBxUqkQiLIIdKOdlrOFAoQsVPPLSTD00ETQyVM9Jc/y6cykty9cJP9JrJHAD3zut/B6iw5+e72P5jqbzygtQAKHVwKY2IPi16EiHP9zmD2HNRMnxdhYl1nx+LPkX1FBOnjPQzlP171m775Ds30bkoSBIBKFkAJVMMFBNgktRWQs9Pbw2+92p8T1V4n5X4XhF5ToBKOR2DCselQN2AS08ZoAzgdzSomDMhWHrwOr1wKCoARaeHbGcdhZGHoCBQzIUMEhwBHg6UbG+bKgGLLwmV7hCbggwwHoFYW2HR1uorCpQwwK6rLUBlYog9P4TKMASYjI0oVKYBlRlAZRZQmQNQ5gGUBQDFz0bW4iyAcuwcn7gLmTCBS9laDaNoIY5P2VvnIDcAZZMQYeRZNwEe6QjYABHII48ufR1KC7UBJiVQeRigwqVBhSJ8WFchVEy3OIETJ8VeLsCtjAMqI9qtrDPk64RKXwAVF+DCLuV0fIoVabVQy5oKh4ljp3YVsCNr93ERWAiVcP5OXy12YhwVewmVakAlFGnLAaUb61o0rAAMIOzoegTlTgko9Ku4g6IBqAw45cDir+tgSVwNHj+E7cnZzT3pjPuc84QjcLtbz8GpnNZrJ189/4Jcv8Tayo8Qfb4BqHxDzwW6dhHRB9CprXwV0ed1QOUNaYW76WqyWkqGk273AFihjpKHQyFQxnjOUxhFq0AhROBIeL6UiuOAAJRkLFAkAwsHuxEqzQqSCf3+CZgyUBlwqJjyVPg9cvgtslAGv8cg5NNB9utZyAYNXiHQ4cFuZOtWTmORPkZ7gACVJrgUQIXrHLrP4fwGlGv6O/nrEyruTnrpTlhH4fgXNHRt+IRADJEIFqoAklIl9wcN9phzScESOZbQzayjbOlOIK7bthgqeYPK9BhgAqhM06koUCC4lD8WKjZlpMumjuT8KQqUDQBlE0DZCkBRqKwBIhE8AkC8pycBSwQVcydpwTYuzh6HCu/j41YBohU8l1GIYALEePbyyhTcCmfa50W4hhUqNrr2+VDhdu8Z4lgVP5EwHfhGsPBiXQDLEBzLEODCAVfcoblj59JaSuJU+uFUiqASLPcXQiXtjTCoGEBSGVQGsU4nkzw3eZ3yUMlimcPjCRUDSoBKj0OFvUqASst5RJnTgMkrcuXcC1Khy5/J6Te/Dah8Uy68/32FSvU1uJTK16Sh+g1pqn1L2hpOweWcVTCxOBtHnhECJcQe7/WhQ6Er0bO7CZMSlULFwMJh+vje8f3b2BR+/yVQgUYH64vBgmU++j2KoAKnokCh4FYUGEEOEFMMleBUWq5ID11K0wXpRvzhmcv9cCkKJz0ApL+XQoWv34F1qK+9yoCCKDLY1WgQCEDJ9KYqAkhfe6poeylUDCxwOQlUrCeoLFiCSymCSmE4Z1AZAVTcqUwYUOYCUP4poKIuJUwdeRAcSpFLgW46OMLSYcLaCfU8qPiSUcchYtpSyKQuBuCBW7kPmHD5YJ/FW/w/uJWDFV7EnbUVG2Hr41T+MKiwtlIMFsagYrC0ASqtgIrv2HArukMDLLpDh6NjBBUC5ctCpdipuDMp1iCkAAld0+nrHIeKuhQCBc8ZUrBwLpZyUKGFPy9NNafk2oWX5DKgUnn5Vbl+8UV57+3vKFR4Yfbrl34mNddfUZdCqPCM5vam0+py+BoszrpLIVTKxx44E51SMz2P6ougok6R5/4QLCdAResqEVgcLjFU+Hsw/lj0QcOHqzDhuy0p0poMJKngROBIejmgrfmCdDZyugj2nnFsEKDScTVABb8T/geXCbjwe+rVCdl93M5LetRLtqc5AUEpSHIACBVvK1URTACmeP1EqLCbOYAl1UlQGR+V2QIUYo9qOoXKAqeO5AmEYXqDBCplThyMoZK4FK2jpFApjj9o3LjPYcIenjuAgHcfO1xcdwmI4ExcVj+JQUIXY+JjCRHXQ+qAtRe8NmIQu5YJlb3QvfxlC7XJ+JXgVAgVv86yDYYrqbEMdch0rl2msm0AC09g8yKhjeTU0Zya48NOnADli+NPDBSFCm7HMHHFUElfo1hel+E6HzeMHXyYS8Qfu4LhFSiNPwRCF6DSWPOuXL3Ai4j9XKquvIoo9LKcefe7cvqtb8mlsz+S65d/HqDymkYfQqWDo2jbzqORIvrwtYNL0dgTFWe9jjIzCqgg6sRQKQeXFDIESoBKOP8ngQq/f0DFgMLfwWKQy2sspZDn9+2TL3Gp86acBJV2TswEYATpfCoszDafg1M5i+jDwYM2krmXcAFACBSHissu42FQ6e/gtYIaAIbmFBJ9KUioof4OVa4ft13R/UVwobshUILLYQxysFi8KnYqpeppawhQAVAmA1AYfY5BJQaKOpXyUImBko5LiV2Kj6LleJQUKAlYoJsAy20Cw0GCuHJvH7Cg8zjYVnGd2+5pnCEQ3JmYO0kg405F79+WRwc78vhwRx4dch3RKNJxqIwjBrFgyx6gAJXp59dUCBaHi0IlmqDJeoQQhfJwLcOACzQz1AmwdMgk4OInstk5JyYOEedOrDDpBkwSHYeKOokIKj5bu4IF2+Kd0uVQiWWvU7yN4v9hkTgPqOW5DDPJcbIkgqUYKueksRpQOf8iAAKoXH0VUec1Of/eD+BWvq3nA1VeYa8PoFL9ujTWvikt9W9LZzN7fawbeYjXbw6F2bFsTeJSYqDMqktpAaxbVV8GLFZTSaURSGsrASxlgOLb3K0M99UALIij/F34fRMoUAZQyTCaACaMNkVQIXjoPkK3Ppd0Jb2tFwATnoR5Hp/9Ih4TTuTkwEP8Ph6v0t/Nrw1E0aXUwaU0AggtAEQKEwcJNTzQqRoawG1XdH8MGQKpFDIagyLHYoBp1m5rwqVYXxYqRdEnAkpJ/Emg4kBZC709ASh6rk8ClSj+hJrKLYDgNpSA5ABugyABCB4eAQZHu0HxbYACyydHe9CuQoPLpzf2gvZVvJ+P4/0P8bqEiEYgyGsqjD9HazOyv1zQMSt2bWLOAueD3wCVMN/scUWTWuso2/ScoCQKjfZg5+8FWHrgWLrhWLpleqhLpuBaCrk27NR2QptDhW7lC6ESXIa5iRgqJnMqXw4qGVUxVPz/sNuavU95VQoVTkLtUGFxtR8NorP5rDRUvSPXLr6s8afq6mtwJG/qGctnT30XS46kZZE2radwsBy7ogkV1lMSlxLGpLhLSYDCKwroxOCUz00DmFAESilUQvHWayouuwJhCpTxIpik4u3YreThVvL4XYbw3ebQwLMUv+/kBEICxaAySNHFdBafJjGgcLmIx9KhACgclcxetO4rAAV+CwAli+87AQt+3378Zu5U+jtrFChDfQRKKwCRwsRBQuUHu1QpXEzD3AbpbQdMH1XsYljcJVjoWFwOmTgSmYNpKoYKe34IldmJMYNKgQPeAJQpAAVQYVfy4gyAEncnQ6uACqeNLIIKow9gouNSVhfLQMUiz01EEsLkDlzGXbiJe3ATdCMP6ShuAAI3AYZbB/LBnSP58O4N+Sjo43s3VR/duSEf8j7q9qF84MJznt08SIGiMAGgCKsAkrsACWFye2sZQFmSm5woe21Wu5ZjqGwBKhvTA7IGqKwSHoBIqj5sp/plnY9Jai8GIDv50OosVl8JGgFggmuZRhziBEHH3UoEFexYSfwhVIKyFOGg4rqd2DYYlKxjh6SKoILbGd15S1QEFALMxsXwRD4/oVGnqETDZ91jCFGFcYXD6ftwpO2AlW+o5uC31+Q6wFKNZWPNO1J5+WW58P6P4GB+jm1wKZVvYPtbiD7vACqntSuaR2uFSj+gMuhjUurR+OFQ2MtDaPCCaePtxcI2blfhMYQKu5V1PhUCxbcRLAoXjl0J3focr6IncHKmvVQTBIr2zAEqmXq4JhZsrZufY4fy6lbw3eA3YK0pRwWwKEgAFSqDdXUx7GmDW8kAKD5VJ097yAIuGYrnUClQIHyvLARrMRhgGcT/6ceBQ8W6Cv8HXEoOTmIYIBjuNycyDBEgI5ke0yCX3ceUH0w1PEAROqYhvpYCJjiX4F48Gilgot4hdmFzXAzV19FyHCoz4wEqE4DKRF5H0eqwfIJkdlKWYqhAHKK/tsCrD0b1lFKoQDFUDhhzGG0IkKN9eXTrUJ4CDk/v3pQPAIoPKYDjw3sAyP1b8rGLIMFjPiZUsCRcHCbPABF1JTfpTNyVwMngf1jvD4ECh6JxyFwKe4AcKqZFubEOqKxO2kA4jT8pVNYBijVCJBK3Ubx/c2ZQNiDCRa/5E1wLnQwnvi6OQwQL4xBiUL4DO3k7jpilp94HqIT87rUVuhUDSKm43SYK4in3XOo67otBkoCFoAFESkWwOFR8oJ2O6u2v1l4YOghGEzb8IYAlh6iSw5LP7evkqfhWqK2rfEtqrr+hagyQufj+T7SbmXGoAe6lqeZtRJ9T0tb4nvb89IWen+NjUtjT40DpkPmJTohLE8GSQqUtQCWAxaFSBBZCJQyE4+A3QGMcwKAmAA8Vt2VTsWcugQq/CwVLVQALoYLvAVDJAeJ0LhkFCpwfgGK6CgEYAK9eQ6mdM+ZdkiFsy3G7no3NUxIgOMEcYtYQ4xY0hP9JwNCxmFvBbw2XMozGP9IPUNCNZACUTKeMZntkLNeH2NgPYZnrLdIoZNDhshdg6YkEwAT3kgtgSVwL4ELXYmBxqBhMOC5moKuNt0viz1heZhl9KPb+cPAblnQrPuAthooDZV2B8uWhchMN+x7dw+0jBcmzu7cAk9vy7N4trAMsd4/k2R2AIohO5Qlg4aAwsT6C2BNijrkRxiDblj421FESuGxZHQVgeeCOhd3LOytwLnQsC3K4Nh1BZUg2eWVBgMLBEmtjyrYTKFt4nD6WvUWIS34Bda/DaK+Q9gxBSfG2E3a9Ezs5ItAxt/LHQ4XyiYN4vd4EJLG+JFQSoHBuFzR06jhYcOTE8/rQOAiV1vr3paXutHYts2hL1Vx7XS6d+alcvcCh+ez1eQvRBy4FUGlvel97fhif2PPD16dLGc8BKlqcNZdCeBAiC4XOVAQMQBODJYFIqb4EVBIFsHCKBWocUBnFdo4fIlDKQ8XAYhAhUODidBuWCo/LENwJT0HghN5YchtBo2d7a/SrBAzgzjhYcrQD7RH7CDQ9igPPcCu+lyZ89wBKXxP2iRbsI+34TQCXbAeA0aXgGB/qg/pNw1hPxG0EDQXoQKMAjwOGsNGoVBKLUucSIlFwLAM6uI7RyEbvAiylUAFIAJQ5OBVe2pTD820+leBWABadOhKKXQqhwouDFXUlO1DWU6BQ7Pk5gku5g0Z+D43+PmBw/3BP1+8dUNtaS/GCbFKg5ZJACAXXR4RFAIi6E3Uo+4g8Jo09fl8SgRwyeI3DraRYS7iwe/neLp3LEtwK6ypeqB1OoKIgmTS3kkAlAoqLj1+ftUufEi5JgVdPOuTVB7tlYbxL5sc6ZY47DaAyfQJUmOEdJjFUXF8WKt6LEGsA4Bjovob1YqDE8UdjjwLFJtRmQ6disChU8LgEKi3nEYHO6ZI9QZ3NvMDVGamreEuucDDcxZfgYt4wl1L3Lu47LR3NZ6SnjScQsufnegKVtJbCOorFHofKIq+XNNmFdXyXwa0UOZYSESp0L2n8AVQgn7+G7oQwGQU0RgGMMSw5GRTlkOE23qdQ0foSBKg4WNjdToA4UDhYUIHSeTUBCueeydGl8MLz7eck03ZOBlt5RYJLAEQV9oMmfI4OWZ6GG54blM2FnGwt5mRjPitr2LeWcSCbg9NlgX+kvwX/uwm/VSMg0CwjuQ4ZG+oGPHplIt8vE8MDCUi4nPB1BYtBxcFichfDaGS1GK/HuHtJwKJwodqxD5kiqHDaA57zY9FnrjAu84UxjT5+3eQUKCWxJ4JKEVAIE7gSno3MEbTuUux8n9VknAqLtDe3ra5ye29LayvaswNpwZauxuESQYVwIChYN/kA8YlyoMRibcXuY43FotHTGyzk8jX4mqFgq1Cxs5dvbrCuwh4gToXA6yfzAmKARADKaqE3AUsMFT6O0rikF2fHczjEP7gWuyohLyQGsODIMz8G646jD8GiUInmSDWwcNYxgwrHRFCEyslgSUESy6HiBb8YKv1dVw0sXwAVHqE5ypcNnZEkAcsgjtQAAJ0Kn8vX62m/JN1tF6UXjUhfv+uawqa59rTWWCouvayF2+bgUjz69LZf0EIl6zQ62I0F2iFARXt8WhQMCVR4/aQAFerLQ6UYKDFUONuegyMRIsgowDGC786E7wPwsG51g4muB3FgIM+FSueaMREoQ/hecm1wJoBItu0MYPI+YPKe9DefloHWs3guu6WvSnP1aam98qZ01J2FU2rUfWh7aVh2IJ46wonDFif6ZCrXBrDVA2S1+I1r8DvWotHjYJTrlPF8D6DSl0BkbMjcy5grcirH4dKTqLgOE2IRoJK6FhdgA2V6Op4DFRZoARWNPtPpNAecOyWuoxAovNIgrzjoUGHPzxZndwNIKA54KwcVHaIfRtSmBVsDikMl6VbGdusidrBsa9QxeKQFWYrgKIVKWrjlfRSjEl8n7VK+v8cYxNrKvBytTcneMseqfDFUHCg78znZhrYg9hgZWMy1mGPBc6ftesm8+LpfruPLQIXnmBAc/6xQwW2qNP7QoXCEL0f6ek8MlwqXLBwMYDOEaJTpZay6qnUViq+VxfOHAKVhvEZv+2Wtr1RefkUaEX3oUlig1egDl9LfyblTrDtZ6yn4PzYJE08Q/KeBiseeohMKA1B4BQObxpNFWlOBEQhgGUMEHSVU8L1Recih4tFHnQq+S5tfxgqvdlE2xBoAZYhAQcTLtgAmBEnTu9Lb8Jb0NL4NMFyE66mQ6+dekh9+8y/kG1/5t/K9r/6JnHrp29LXfEnrcrZf5WRpvA+QqpaGK+/ItfdelGvvvygNFaelq+2agiULsIwQLMM9UHAlDpVQU6FimIwPwdFAhA3dSlmoQGnvEeKQuxbtMSJsqACVeCQtC7TzgMrCJDRVfu6UBCiACYGiVxvUOkpwKpCe6wOwGFCWZT8MzdeZ3UJ3Ms/z0RMFt9fk1s663GYsAkDuAyjspbGeGg5Ss4b/CMvHiEZPj3YUCh8ADh/e2ocO5KPbh4k+vhPrSPUR1nmfPv72Ptb3ABpACY7lKeDy+BCvf7AOaHHoPk8wnIFbQQTiGcv8MVmABUTW8OOuTfaoNhBpNgGVbdy3A4Dswp7u4rE7sKvbWN/Ctk0AhaJr2QBY1mlp8RorGoXQIBCB5gEVnhcUD8hi1yZH1eoJhdihbRg9dlrs2N4jo8LO7ffpRcABkEQATiI8r1SDgEZp/CmFCuspdCl+XhKBwsIply66lmE4FnUraBgZPC/HeMAaRLYeggOApedt1lpYsG2sZvQ5jejzvsYj9hpletAg2U3N6Q04NsVdCge5sfs4AEWhwvgTgML1GCpz44APIJIqdDWPsjeIQ/VZS7HpO71eUgBAJimsmwwyug1gKeC3KOB7mMDvMU73ohHI4o/BJTgVuLKcuhPWSTj3zEXJsJu87azkAJNs83syCJj01b8l3bWvS0f1q9KL2xMZfGY4vlOvfUe+8qf/Sv7Dv/0X8qf/x/9L/urf/Ut5/adfx2tVqNtlJ8AsYnL12Vflpb//K/np3/6p/OSr/05e+9FX5er5V+D4OL6FRd1GAKIDTgVgUaBADhh1KVxPYZJCxd0KwWKK6y3D2lvk9RYDSbavC4DpNvV1GVTi8SlzGnsmAJSJEqCUOJQioNgAN57bwzEprp01XsaUE1ivqCOhM0lOIGQPEIDiQ+052O0OoHKPEKF7gHOg6CQeo9HTVTw92pIPbmwDCLvyyd196EA+vXcon92/IZ8/uCWfP7wlv3x4W6W3g35B3b+pj/v03pF8iufx+R/fIZQAqBtb8uRwA8Bal4dwK/cAldubs3K0WpD9pRGAgtdTZl2FdRQCpUu1gTizhW3b+KF3AI1dQGQPMNlD/t1ZYBSig4F1DdoiWPDYNTqeQp+scBzLWLcssK7CnI+G55Ne2/y06QXB2MBNhImvmwgAKoOdOnYiscpBJYPXSmASyaGig93w/31KBvaAaE9MHg1yGMI6xcY/Agjk4S6G4VjYUzEC2z450iZTo4AllqZWuJWrUnv9LR3H0lL/nrQ3npXu1osakdiDNASg5DNwBTk4IbxuYaQR+yZcCkDBYiwdihdoT4aKgYUXuHfN6UC5cJF7QCW9mD2Bgv8DF1aAG5vE+hS2TQdxndsmcR/vp8bxGcf4vYT5g33cjp5kic8xFOonnGIzwykcEHUGW04DJm/LAJxJX90b0gWYtF1/UVorXsZjzuI9NsG5tkn9tbfkO3/37+XP/+//Vf7D//W/yl/8yb+Sv//av5eGa+/g4NMJl9Il0/hua8++LK98+y/l5wDKj//T/yk/+tqfyCs//ZrUVbyL77FOsj1wuHAsY4ljCVAZHgBoBvHdQlzqejFYHC4uLeRSoaeIXdBDQQRJtr9HMn3dQQ6VBCh0JwXV4jR7eiYgAwphsjpvNZRyUDGQWFGWsh4fizwECSFCpXUUnsfj5/kALGHCJUJFXQlhcrilQGH949lNNv5tuJMAlTv7CofPAJVfRFD51aM7RfrloxQyCpZ7N/Q5BqVisDw9ohOiW1mWe9vzcnN9Ug6WR2VvIUQgOo0iqPTIpoKlD26lH1AZlP3FrBwsDcneUk52FzKIRHAxQQSLvQYLvhajlse74VbQINgrAajwQmIpVKynIQaLO4iToOLAOAkqydgHPgbPPQkqfF0OdtPiLN5LAhX2xKChJ2BR4T5oFK5lBI1zmO87g8exXlToTjQLZ0bgNFS9q93NChUOT0c04P8dYuGXtRoAZQxAofi6Uxzs5lCJYLI01a36MlCZ52A5vg6hQvfDz6FgATAQ4ybxvicR46awnM7WyQyA45qmsG2awMH9E4DJOGBicMF3BBjqQEC4vmEAZQhAybUDKFqAPSMDLe8h6rwj/Q1vSG/ta9JV9QqA8oI0Xf6JtFe+IiM9jDdtsrUwIJxytAFgeO1n35TvfeMv5TtwIq/+5G+lpfI0gNaA94N9ZLAecDov19/9sbz746/KK9/6c/nZt/5MXv7pVwHsd/DdN6HxNylYhvqb8R32AM79SeGW08eq8qk4p5LL7k9ho2BxuDhYgoYGegCWHgWLwaXHoKI9PnAo5k4IlDAeBWJhlg6FQLElABNBhRdZj6Hi8jqKXRuZTiUtzOroWcSdUqjQrXDKAtY3EofCeKLalmfBqRACHyO+GFjgVOA+CIxfPLipAPnVYwCFClAhbPT+RHAr9+hyTA6WDwAuguXRwao82IVb2ZiWw+UxOA9EINZI4ErWAJJV7NCrk52AQxegQrD0ACy9gMoAgJLFc3KyD+1hfXcRsWgBLgYiWLZmWdiljWUM6oFbQePQom27jfgMbkW7OAkWHBkJllKosNZBOVj0PjgLh0epDCbpOpcnQYVjJPja/J/W48MaCiMPGiEbIxolxXWfJKmA5Rga6CgaH8HB8RWEyiI+5zI+M7WEz03H0tZwVmsrjD/sJWIRl7UXAsVBQjlYEqgAHKyjOEyW8L2Xh4pFHgfKwriJYJkdbQJYGvFd84L3ABZfH5oGWKbx/2egWXyOOXxWFcDjmsXtGQIIjqwAAE7AVY33V8goC8s9VyXfdUWGAZShtouSbQVQEHcGmk5JP+JNf8ObAMqr0lkFd3LtZwDKj6Th4g+lu+Z1mei7igNMq+0vy8OyjFjNS380V5+VOjiU1mq8TstlvH6Fxq8pxlEcQHrr3sNrvCzXT/1ILrz9A7l+4RXhWdKFPLueOSCuCQeUBriMTnyHAzI5Oojvn+DIqjjRPSGiE95HKrgUMAaXxLWUwoVQGehVDQ32YRlBxeoojD0RVNjbo8VZB4vBxaFCoHjs8fN7LAKZW4mhEs+bokXZAJX4xEEFC5ecQ4XX5Vmdk8OVWTnE8mgVcWRlRm6uzcq9rSV5vL+uIGD8oVNxqNCRuEtxxXHolxqR+Dg85wFgBDlYPtIaC6MQYtD+stzZnMH/HIf7GEmhAhAoVAodcBudAArB0g2odCMm9QMqg3A3GUAFUWgJQFkEUIJ2AJZtgGdrtl82ZnoBqG5ZYbGRBVvEBA4v55m0BIsWDCEbcGVuxUHCxu7ybRS7dWOQuAgRDqRymKTi460G4kDRekj4Hxw16lDRYmaZa+xw2Pw0GmphBO8VDY9QIbyGB+rUmSwj8q2zOxTObQ2RkGDh/66vfFsHxLU3nkEkuoRczjoKgYL/QxcEOVyKoBI5FNVkMVRmWfiG5sdSp2JQ4W26lUaABUf8EbiPPGBCDdOZ1MosItwchXXXPICzgPdAcZ2PmR6skskBNvDrMtZ7VUZ7rshI92W4lItJMTbDaxY1AigNb0tf/ZvSo0B5AUD5CUDwA6k99x1puPB96cd9k33XZBnf4S6cyuHKCPYbXtQuJytTA3jPXepQhhAbc22XZQK/zTQcVQHfV569Svju2E2d7QLUcBAiyGfgfqcRq8dz7fiuG/DdtuD77JepsQyUXtaYS0IkuT3GoSW5FCoKlqw6GY1LhEsATAyVoQCU4Qyh0mdQsXEprKVY/CkHFQNLcfwpB5U4Bj0fKht24iALtAAJJ2Lax2tszhXQaPOIBFlZGM3ocqUwDFcwgkadl62ZEdmZG0PjnUSjX9A6C91K4kLcrQAmv358V+URSCGjLga3H+FxQQTMZ/cZiVjwJVg2AZZVub8zLzfWrK7Cnh1Gl8SpKFQ6EIEAlukuvC9CpQ8AGsDjB7BjDAAkFGKRLiHsNDvzAwBLv2zO9sKtdKvjUaiEayxzoqGi2gocAt1K0az6aOyuGCx/DFToECiHi/bW6P/B6+N/8n+bS7HeEp2ykSBxocFTrH1MAAQEA4u0E8MtChCCZHt1BPvCmC43EA1n8HnpUOhWmms5h8oF/F8c8fFcvgZfS18PDZm3WVOZm2hXeBQB5RhUUrcyD4gQJC6PQPNjjYBOA8ACkIzUmvIAyBAAAmDM52pkAeLS1xdwHzWfrZbZQTRquJMCQDDee0VGAZMRwGS447x1FfOC8k0ASgOAUg+g1L0hPTUASiWB8mMA5XtSc/bbUvne13U90/Q2oHIV/6tWNrBfHSwNYx/Cfg6ocHwTi/mMPHnWaVovyCjgUYAzGoMzGu4CyLCcyOF9EZz4LuYne2EQenG7F79VF36LZhwsmgCEHpkez+K79IsFclwaNM4lb9s2h00sdS8hFhEuChW4lTzAMjxIGVCGM/1cBqfyPKiEXp8UKgAKoOLRR6ESYOL1FAcK6yna47MeQwUAoUtBzCFU6FL2V+dB5RE0JrzR3lbp58WJ6q5JF5Rtg+0c7sORnQ17TLU9N4qj/YjqYGlKHiEufcIYFGorKVTuyG+gXwMq1G8AmN88obDtCbYF/eoxn8PnHiFKsc7CKLQhD/cW5Vaoq7BYu81C61QvgAKoYCdex46+MdUB2HTJDqCyP9cr+wsESx8iUx8ggkgE7S26uK1ftgGfrdkeQJK1mQ5ZZoNhY+CQcu2ZsLETPn6CTsHqK2zoLA6GWeFCrcXBQqjQJbhykYbQ0LnMEjKJ7Dn2PAIFLgVHwGH9Pz7YjT08dCmMO5yy0dwJT+qjQ7FlM3Y8FmbZw8MibZ0CZWNxSLWzOiqHW5NytD2F/WFCtmDxRxHvGirfkfqKtxQwnJkuD4BN8CJgI3y9JqybY5lhdCnnUqC4UDuP7zFWeag0AyoAyyj2qxE4D4pQGSZYUpAsAjAUQTI3VI3taLgZAuW6TPVekwk05rFuOBQCpR1A4YXk2bMDdzJQ/w5g8hbizuvSXf2ydFQAKFd/JI0XvyO1Z78plaf/Viqglis/kGzzW4DERcSuCrihRhyg+tQVL8Kh5LurpKf+nHTWvCe99WcQpQDfVrghnh8FR6RD/PE+xvk+cZBbhgNexve+iPg0X+jD79QjI4McpMaxK4DTRBYKk9qHKWM5uNVulxdhE7saA0twKwoWCFDJAyj5zMAXQWVSgaJKoDKVDHRjgfZ5QHGoHGysAirs+WE9xaFiXci8sPoSPlQfIFJ7+X2puXRaqs6/I+fefEHefemH8vYL35eLb78smbY6WZ0akq35UTRIagRH+jxcA2heyMrewqQ8OdhWp6JQIVCg3xAkBAoiz68f3ZLfAia/fXrX9CyVQgZg+dXjI/n8IessO/LRHRZtl+X25rQcsa6ygMYxm9EffR1QWcNOu46dlW5lfbpTdgCIAziPfcBib65b9ua7yqgHcOrFToO4NIvYhOetTbbLykQbdiL2TuDIT6hAhXCymzkWq6/w+sGUAgZLj0UxWGKl210BIoSJilEniOsQXUpeX5uD3dyllIeKaxYNlYChOJR/Go7rYGMcv/mk7K9PyN6ard/anZXbe3P4/WdkezmP126Uzqbz0l5/VnpbOeiNFwjj/2jFUbZZJhi3AJU5QGUxuJTlaauj0KFYwbYTR2gApRBg4kt8pzFUvKYyR+E9zwGCc3jtecQfB8qsCwBZAEyWAEgCZm4YjRbb5zJVCpUCIs84HMNoxxXJI34MtSDuqDt5V2HSozBh3HlJ2it+Ji0JUL4BoHxNrr3z11L13t/CvfwIUHkNcHoPceqSTA1W4H81ydJYJ+BxVa6f+qm89ZO/lZe++xV586dfl4ozr0hP4wXRkw8hjt7lgWYKvw0j3wIHVQbYcn12tEfGshyYZuNWZtFW5gpDkF159MvIwJICxsCS1llGAlRGAJVRQGUkM/C8+AOoACQu71IuC5UIKAlUAAwOdHOoHG2mM7vd3IFr2ViSSZCu4twpee0n35Gff/dv5ZUffUNe/sHX5cff/E/y4298RX4EvQOw9DdXynKBc5oMydp0DnGhXyYzbTLWh8YHEi/kB+Tm6px8cgcxSKESnAlAQilUHt6EU7ktBMrvPrgnv//wvumD+/K7Z/ewHRB6ehNg4WvsySf3thGD1uTe9qzcYF0FToXdxuztcaisYsddw05MsGzjSLGLHX8PO/rudAecS7vsUrMdshe0O9sJt9MpW7h/c7pdtT7ZCqi0ACpNuqOzZ8KursfxFBCgooOycGT3E92SAm6Ai4ElhctzFeBSKocKH8PX5Bm5x12KKYEKYKJTEKDBUrzUKN/X+vygPDhalAc3luXeAdzeDr7DrWn89jNyZ29et9075PZpWZ/L4P806tQAHMA3Osi6Dacl4Dwn1mXN/xFHH4OJi1AhTLAf4Lfgui6/ACos1ipUhusUGHQoc9AMHQmBgqP/BqC2i+ftwo3u0JFOtuE3x3vJ18sUvvMxuKthRJJsE1xEw2npq30bUed17d3pqGBB9qfSdPkHUn/hO4g8BMpX5erb/0muvPUVqTv3Demt+Smg8irA9Dai1Fkp9F+Rif5KLcY2Xn5dXv/+V+R7f/1v5W/+/b+U//zv/xXaxV9K3eU39fQA7gM84LAGx/2jB3CuuPCi1F57RTKIZDor3kgHGjrPLEYsBVTmJnMyPzWMdh6uj/4lZGBJAUPHEhdwR7MEC4u3gEx2MIUKnYoXahcJFch6fmKnkkKldHyKO5W4luKjZxUqGylU6FR44fV52LDK86fkJ9/+mnz/61+RH3zjr+TH3/qK/PDrfyk/+Nqfy0+/+RV57Ydfl6qzb8hId6Msjvah4SGzddfDzbwJJ/M9eetn35Zzb/xUeuquonEO61iTzwEPFmN/9eimgoQOxeHyW0Dld4DKPwAm//jxQ9U/fPQAtx8ALgDLM8DnyRGgdCCfPdhVt/JwbwHAMqhwkJtDZRVQocPYwA67g6PE7kSn7MOpHM30yg3EoKOFbjmc75aDOTgUAmW6Tban2mQL2gBINiZbVOuFZlkZx9FptFEWsKPPsoaAxknH4lMgxjUWhQukkQgNuBQuiUogE9dgjgk7qQrrfB2+djouhbWUADm4B5vCsRgmdAVcjuLITujc3JmUp3fW5NndDXlye00e3lhRkNzdX9Dl/aMleXRzFfet43HrCppVuEBex5iTS9PB2Az3BhVCjD06BItHHS4JlEUAXSESxNuLXOL3SeVQwfvF+9bxKoD33DB7deBSABJqHusr+P638Jl3u6vlRke1PBzplMeLOXm4Oix31obkxlpOa2Yszi8RfgDycOt56a97F+7kDQVKu8adn0jTpe9L3fm/l+oz30DcMaBceuM/YvkVab7093A1P5dM4ytwOgBF52kZ67kgoz2XJd95WZqvvAao/JV88y/+P/LXf/Iv5Ct/8r/IV//s/yvn3/qhHlhYg1vkmJ3xDj0P6fw735dv/PW/lm/+zb+Wd179G+lufl/j81BfvQygzYwPdwEoQzANeWhEr45ho+ZjcVuxFCwJXKzmosVcLd7SrRAspiKo0KlwwJsDpSxUvOdnIa2nbC776Fkv0NoIWq2l6HB8jqDlgDdEHQrx5xDbNhBXst0tcuaNF+SHcCU/BEBe+N5X5a0X/15Ovfw9Of3id+XsKz+E/UMerTwn+Y5aULxFhjpr8aX+TL76H/53+Xf/+n+WP/3f/98g+P8ml956AZa1W+5szmtvjhZgH96QX0EKFToUAgUx5/dwJQqVjwwqKVzgWD5gjeVI3crnD/c1Bj05XJZbaxMKla3pAYCgByBAbIEz2cDOfTDSLnex492bw9F5fUSebY3LRzsT8sH+uDzdHZNHW3m5v56VW0t9sgfnsjnZjNjUKGvjDbYca5AV5PvFkXo9anJHJ1hm0Dh1lvg86yzFYCmGSgyXYrAUgeMExY8zh2KjZ+PY407lGFAIE4hQYcPnPCuMJ49uLsmze+vywf3NAJb1RE/v8Lbp2d0t+fD+jnz8cA+P38L+MQ2HAcvO0cT4XHwPejKh/k8CzIqwWohVsLhSqMSKwUK3YlDhJE74HHjdGfbm0J1kqzQCrQH2R4ivj/EeHrUAKFcvytOuJnk2l5On6+PyYHtc7m+Pyb3NUQBmRG4s5RB7e2QRjma085L01r4l7ddfRNz5iTRe+oHUXQBQziK2vGeR59IbfynnX/1zuf7uf5b2a3DggMpgw8uSa3wdYHoHjuU97OtnZbjjnPQ3vgcQ/Vhe+s6fy7f+6n+Tr/3Zv5Lv/M3/JdfPvqjOZAlAWdHzyLp0f7h+7gX5zt/+G/nKf/if5et//S/l8vs/hPML867AqUyN9QEmhAqcCsDil9zhAFe99E6JYqiYY+FYNg6SNbAYVOhWWLgdDGCJocIxKn8AVOJCbTFU6FRKoUKXsiGHcCss1u7icQvIdMO9bdJw/ZycAxDOvPETufL+y7h9Slqr3scP8jbs4RtSD0fSdu209NcjQ7ZUSP2ldxCJ/qP8xb/5X+TP/49/IX+O5d/9xb/Bj/YqMmmb7C2MyUe3twEEgOFRGaDApRAqjD10KITJf/nkkeofP4Zj+egu3ArczVM8/4mB5YOba3J7fVL2AJVNDtOf6FKobGNnujHdJ/cHW+Vpf5t8vDQin9yYk1/dWpTf3V6UX9+jFuRXd+bl81uz8vFBQR5uZuFc2mVttBZHuSocFatVS8PVsui5nUdOgoU7vYLlj4dKoudEI39MKVCO11LoUlqOuRRChbd5DhBPONzFEf3ZvTXAYlM+ekBobMkHAMYH97dxmwDZlU8e7WO5j+WBfAqAf/bkhnyO7/0X+N4f3VzRSESnxPdEqNj/I0w6sG7n9iRgITDKAIUqBYpCZRSfgRGOY1MAlGkAhTWUdcSao+UBebAxLB8tDclH/fhdq6/Lk05AZSYnzzYK8hgO7BH0eKsgjzYn5N7GuNzG5z2Y78cBokUm4DLY00Og1J77tlSdIVDgUN4FUN78j3L+lT8DVP5Mqt+3eopCpR5QaXhdhprelKHmtyXX8q5kW09hf39PeutOSf3Fl+TCm9+V91/7e6k496JwkicOlCRMCBWKboXnHTH+vPHCf5bXfvafsP6SdDXxkh/XJZ/BbzSZkYXpIYs/ZaCiEFGg2O3YobjSwq07FUAFQBkLTqUYKnAqDpUl1wlQocpChfEnqqkkVx9kr09wKoTKOl5nZjQjk0O9sG2tMtBWLb3NIKpOFHxNOuvO4kd5Q2rPvCL1516T5stvS1flGemuuSDX339VXvjOf5bvf+3P5MeAyw/+7i/kTUSg7rrLMonGvTLej7iyBLdyoGD5NRzLbx5bgfZ3T+lSAlQQdWKo/NdPH2NJx0LgAEIf4HnPbmgM+hgR6O7mtOzOZhUqjD97cwNye2VIHsGyP8aR7Gl7o3y2mAc8FuS3d5flH+4ty+8fYPlwRX7/0NZ/e39RPr89I092hmRvulUWc9dlbuCKzA9elfnMNZnPViDX44jJTA+w8Cg6gxjELmZGIRbjJtnI2dhDoycAUrgUQ4XrLt4uBxTqJKBQNi4lBgoHj6GBq2tAQ4W4zvNoeGYxnczd/Wn56CGA8nAL4Egh8uljRMonBwAHYI3v9ld0hYD4b/Cd/zbod5/CLX52Vz55vCMH62P6PxmB+H8JEINKeoKggcUhEjsXRqAONDwsE6jgffP9B5cyla2VqUw1VCnLIw1yc6FfHmyOyEO4y8dwI0/ns/I03y0fYJ/6cGlUnm1O4rebkqfbU/IB16GHgMu9jTGAZUiOFhGJJtuk0HcR7vpnAMo35Nqpr8qVdxB53gJQXvtzOfvSn8rF1/4C+/U3sE//SPpqfyaDdS9Jtu5Vyda/LhnAZRAaaHgDTuVt6BR0WvoaOfjtPKL/dXUpHM+0MIbPNt6pXc7U3Gi7jnzmnLettaekre6MdDRweso6mRztBSAyWlOZmxyG8pBdxrjUkSRTnhQCSCa8J8i6nb0XaNLrKog/J0NlYhx5dEKWJg0qy+xSdrAAKg4UcysRWEriD1VUU1GoWM/PHoCzgA80yYE4w70y2t8sGc4I3nJNBnhd2KaL0nztTZD8p1IJ61cLq9d44Q1pufwuMur7cvX0K/L6T78lL//w7+TVH39DdRkRKdNaJeN9aHSDTci7Y/Lh7R0dc/LZPcDlwSFcCyDxBHB5ykItXMszQOYDuhIWZ9mlfBMQws4OiNCh0KlQhMonsOh3t2bgTAb1HJ8bOIo9wFHqg90p+Xg+Lx/jc3w80iu/WB2V39xekN/dW5J/BET+EUD5L49W5b88XpP/Cv0j1n8DsHwGsDzaysnGeL1MYwcsdJ9DLr8g0/2XZWbwmnYtzmSqYMlZNESDAkym0Win2MAhNjI6CMobv4PFARIDxaWwKeNYuD0+YdBf004c5EA37+lJgaIDy9igseQJepx/hOcJrc30I96syqePdoJ25Rf4Pn9J9/fBLQggCcvfAii//xRg/wWc4ueAOvTffvVY/uuvAflfP5TffnpLHt5cxkEog/8Nd0KnAkBwEJwqhgqAw94hq7FY8XYJWp40sBAqBMocIpo6wByBUoX9pUKmsdyaapf7m3l5sgc3sg83guUTRNhnm+Py4QZ+661JeQaYKFSgZ9uACvRwuyAPtuhYRtWxHAIsG4i3Y91029+Xq+/8DRzKVwwoL/+pnH3xT+QKIlDj+W9I5/XvS2/1j6W/9gUZqHsl6FW4l1ekT/UanMqbqr76t3VkbqblfRnquKTTL3Bahgn8bhMD+M0g3uZJjbyIfnfzeQDlnF7FcDTLwXD4DtmdPJ4FKIYg9v5EPUDBkXg3M0Gij9NeIgPKzHgOMTQrUyMZ7BPUINrxgEywrlIOKvPjBhVVIcBFh+zbuT9eqC06qdBrKxFUfFnU+6M1FY5RWZXNJbqUfryJdj2jtqX6bam++CJy4s+k8vxLUn/lLak+9xLy53fl6lvfQfb8kVS9j+0X3pLGy6e0nvLyj/5OXgJUuHzj59+WSsSkbDtPR6+WXPs1WRztAgQW5PEBcvvhBuILjpoKmV359N6eLrnt4d6K3N9ZxGPn5fbGrNxan4Gm5Q4Acn93Hs9dkQ9v8flreMy0xp+jpbw8ws710eG8/OII8WZnVn67MS2/2ZqS3+zPyO/vLMg/3Deo/JeHAApA8l8fr8t/e7KuYPkdtn9+d14+vjEJp9MLh3JVRtpOyQiy9FjXWdjnC1LovSxT/ddkesBGTvKckymAhOepsGjJC2mxsTOWlILF4cGlQyaWDaArBssItvGx/jom9vrgCIcGGHcfG1R41CdQOK6G1y1q0Bn2J7NNcoQG+MlDxM8n+4DJHpaANIDy2w8BcbrAj+9DXN6TfwRQ/guA8l8Bk//fL5+o/p9fP5X/57ep/ttvHsPh7GuX9DyOxg6SIreiEQgwQRyIe4WWpyAWbYNTsdgD5wegECTsvi3ge2ZX8v5iL/aHCfzm0/KMOpiWD/YBjz0IB49nu9gGPcU6oUK4eBQiWO4DPnfXR+UW3OvBQo+sjtXKQOMbUnH67wCUv5QzAMp7L/zfCpXrb/+VNF34hnRc+670VP4QYPmZ9Na8BNfyMgDzsi77cLun+mXtlqYYqTjmpbfudQDmHemFc+lvPgv3cg7Lc9LXdEZ6sK2Lk13Vn5b2uvekHVDJ9NTAWfQCEjmDAsSljVWx8Soc/MbLGztQdDCcPianYOFjeXt6DFACVKYVKoNBA9gPWawtU1MpggodS4FRiFBJz1LmQDjKTy7kqNovDxUr0K7NjyGH8UzVy3Ltwo/k1P+/tbd8jyvJ0n3nP7n3zswZ6tNYTdU0jVVdVV3URbbLzMwgy2LJYmZmZrQsZrbIYrKM5eLm6QMf1n3fFTsyUyrX9D3z3A/vs3eiUpk7fvGuFSsiTr4g54+/IKcPvSjnj/5Wgr1OSNj1k+J/djeIvhNw2QvIHJeooEsA0FXxRUjEZO7JA2/hNe+I17kDEhtyBfQORBzqA5pfg2MJkbaqHBkEJIZaqwGOWpnoqsdFw5nHldLDxZdqC/EcThLMl44azkIu0NtNJelSmw87WZQit/EePQ2ImQEN5lQGmopxAVXKbA/cxkCDrAw2yvpAo9yDNgcR4gzVI+yxQDEuhSCxQOFtQmV1pFbdymRHnjQXopHHIoaOMrF0XtwlKUjA/5B0Q0pT/KQsPUhKAZYyNHKdUUug5FFfDhUrT6jw3NPJeLoU3sfXbnU/fxsqrP7lzGpCpTwnSpd2mABol6e6ABK4Q2htpg9AGVSYuCBCZwI9tjBZBUDWplVP12fkw3uzHpqRD9anZG12QEa7a+UWXEsNl1Zk5XEB/j6OrM8wjsUBC6TDz3Qrmlfh53UnZyvgAC1QilMReuaF4nfO8IBKpcxAs90QQrmZTgr3QW64VAAq5S6o0K1YsPRzekZ1Ilynrw4nXz32C7kAoJzf/7xcO/ITCTr/EpzKmxLn+64kBe6S5KB9AMhhwIRgOaKAScXtpODDCKOMElVHcH5EEln/EnpKkjjTGS6Gx8SbJyUu5KTEBJ9EWzklUcHn4FZ80Hnj/y7JVDhYMLgA4YQzlIWLu7rWAZCFEV/H13wBLJ5QMfrPobJtPRWVQgWhkCdUGgAVluk/CyoQE7U6+gOn0lRdKHkZ4RIWeEpOH3tRju77vhzb90M4D1jDUzskPsRLUsJ9JM7/vER7n5I4n7Mg9VVJjrwhceFeEup3DiDZD7C8Db0j3hcO4svkgjfXQfALkhKGxhl7TerzY6WnvkD6m+EIWiukr6lEQdNUmq5qreTyBAXSC8D0NBbjsVwpSg2XKN/zEnT5mITfOCN5iSEKmfbqPJ3/MwqgzPTUyzws+RKAsjLcJGsjzbI22oywpkk2RgAXhj1WNvyBeM78ygahghBoaQgXaBdAVhYp+bGIm9EDccJZVtQ5wOWS5Md7wblwnkegzojVGbRo6KUMfRQsW6FCKBhw8OjOsWyXJ1R4pBj68D34fvY9TYi1FSq6pgmhgobsmlIAqNCttNVmy1B7hdwduYWwBqHm3T7Vxt0BOJRhuQ+g0JF8AIA8JTxUAAghQm0AINBH0Mf35jx0Vz5SzeK1E7Iw3q5uqKE0BYAAVBywcPElAxbmUxJxDZucih1Kti6FyVkNezICdBIfS+wJld5GA5WpXkCjdztUeKxSeYJlEq7FEyomDCqSoeZ8hEHp0lISCbdyUq6ffFHO4jo/t+97ch2OhVAJv/q6xPq8gxBoJ8CyV5KDDylYVDyHEoMOauFcnP9+rXfhEDVHlWIDcF8grnuW/fMIxeC+SP8DEu53UEJ9D0tk0FnJTkb4XJQm1aUm5HFBBSovzDLgcKDiljvUsc7G9XzAhEDxhEpZnoFKcW4WwJL15VCpc8KfOicLTKioPKBituXYmrD1LIRTqDh5FetUCJXm6iLJTYuUIJ9TcvzAy3Jg54/k4I6fyNnDr+NLOadDxgUpkQhjgiQz7Iak+l6SVL9Lkn7zusTCrQRcOwZn8x5Cn98ARK/AsbwpfpcOSDzonBh8XJJCjukErnL08O2VGdLrlNdzeYGa/HhpKGIla5Z0IYzpg/PobymV7oYChE430Zu8Le+99EN5+8Xn5f1Xfyr+Fw/DGidIR20+wiLE2N11Mj/QBCA0AyiACYCyPtoi62NUM4AB1zLaIPdG6lSbCIPuAyKbuI/n1DruXxmpgVPBxdpdKF1VsVIYfxHgPKr2lmttZCF2zo29CsfijYsevSkAQLei6304UGGlqZbwO1CxIOE2Ehw1cUPGEetYNPSBQ7H1KAx7cD8f5/tYqBjxtjOcC6hYacIUToVzlWoBFk6CbK/LlnGEg1P4bhj23F8YggZVmzjfnIdLWRyXx3AlhAnBQVB8vDknn0A8qhyQfHJvXj69t7BFn+D+T/majWm5d3dQJrrr5VZFFpwSZ3a7F7UmWKyYRLajPXQpXOqgLBvfIcJKC5SCJO9tUAFQ/gZUKDoVhkDboUK3MtRUKL34TtorEtApeEnAhdfk1J7vKFS8j/9MoRJ25TV0mm9JvN97AMseSQQ8CJZkgMSK93HyYbTfHon23QPXs1udD4/RvnvRAfI+I52g6L1LQm7slps+BxECXcZvGis1TM6WModiQKGQgHRSoSp3ixQqmk/hEbd1rpAjD6hQbqhk4nrMVqg42goVCxQzAuQOf6hnQcXkVgxcFCzPgIpuxO7kVG7Vlkt6fLhcOXtYDu58TQvd9r71olw5sUeS4FAKOUeBydu4YEkLvi7xF09JzJmjEn/5lIRfOY7n7ZRDu16S/e+9IPt3vID3eFEuHX9bwq/vB9EPgO6HdHp5fvw1aSiIkabiJPRMUVKWyXLsOOESkJwYyJmgfYjTqduVmRLmfRIw+Z68/OOvyUs/+pr85t+/KVePv48LLkFdzlh7tcz0NcrCUAuAcgshDEAC3YM29YjQZhThEIeRh2tkbaha1odqZGOYo0FucXh5CY/N9yNOh1Ppq0uU4kTEwrC3jJ3TYGdZ6p0ddUlyY1ivcEMKUwJ13Y4SruMBt8IlFovVSWwNfSi9/QyoqENBWMiKWS6d4FonxXnNs6BCoGhJvjO/h8O6bKisj6AIltaaTLnTVytzY62aS9mcH4AjGUGIY/RwiUBB2EOo0Kk4UPnkPsDxYEE+e7gon/EIfYr7Ptk0QPns3qIBygbON3jO++/iNl4LZ/PB8oTMD7fBbeYDGvH4nCzM4+iUGzAM1bTIjUDkfCJ8byWZ+B45szjFV/ITvQGVGwh3wxD+pCNMLkLHgd/lC1Bxhz+eUGFOxRMoLqg0F0l/fZ50VqVITW6AhHq9LSd3fxvhD6ByDFA592sJvfyqCYF83pUE//cBlv24Bg7CtRxwKSFwv5b3R/kCJBATvxHeOyAed0u41y4Ju7ZTQqmrOyTk2g4Juo7HAo7iN/aHS0mR6pJsyAMqhIPLfWRLGUdyPMT6E3Uqns+H1Lnw+EyoMFmbhWvSyAWVai594AIL4FHGWpWtUKGYW7FzgNwJW7dj8ayu9YQKq2p7oFs1FRIR6CP73ntTdr7xsux8/SWA5RW5fHy/pESgV06PgaIlIypQkvyvSfzVsxJ59qiEnzkkQWcPyoUj78LZvCgH3vulHNrxSzmx9yW5fvot/YJj/d6XBFA/OeSQZMKtcG4G15zIS/BHrxQMIYzIiJDG4hTprMmTvsYiAKNQWspT8cMfl52v/Fje/OV35fWff1v2vvFz2MyL0lYBW99SJnc6q+Uuwp7FoSbjUqB1OJZ7cCsWKuvDCG2G4EQGa2R1AGDBcW2wVkeEKJ7zsUXWrPTiPTvypKc2AZ/zCi4i9FLBiKVDT+gyg5wyz3VMcxK8JB8NoDA9UIoyggGMEIgLT6OBEAaOCBLWrnDyoYXMFqAgzGEpvl3M6cugwuFjq3IOZ6NR6mgPYFKHkKKBCVCoHiHGrep0Ge+tkZXpTlm60y5rM70aojxdAzxWxuXJMkECMX8CPVmelA8R8tB1fPZgUX73cAlado5L8jnu+3TTw6EAKKp1OJX1eYCGYIGT2bir+nBlWlYn+2SwvVIaK9KlgvOFtPKXn50goTthHoXD8fj/4FKK8R0WASqFqb4Ib6/jmvCWuvxQ6apNkuHWPPzOZTLFJG03nEk3OhK4k+nOKkCEIHHrDkK98bZyGWsrk9HbTNQi9IGGEZoNNZdIPxxyV3UaOrabEgkQnNptnIrXsZ+I/9kXJOTSKxJ+7Q2JufGOxPntQoe4BxDZC+1DyLNX4nEdx0LRfrsl0geg8NkpETd2Stj19yTMa4fC5OaV9yT48nsI1ykABfcF3cBrIy7i90RYWpyJjgChDyBh5IDBkUIl3yzK5F7+gCCx0EGIo2ESnv83oGLqVbZDpchApcYOLTs5FQsVV73KM6BCoHiGQRYqFixdLY3S1dykx4aKEvG/dkHefe1Feec3v5IdOB7a+aYEXDktuQlcWStBKjLjJScmGOT2AsWvgObnJd7nnETfOCO+F/YjVHpDzhx4RS4c/g2A8qZ+sVHeOyXWd4dWKSbih0kJPiZZ+HI5VTwl9BKczDHxP78PQi8QclXq85Okuy5PuutzdHGlnFg/8TmzTy4CWl6nd0tCyBUNlfrqC2UYoc8ULqy5fg4HN8gKwLIGoKzjuAGo3GMIBKisDeGxgXoIYBkARKDVfgDGCqBZAlDm+3nRFstYa7Z0VERLQdxFSYTLIlhSEL6lhrFG4ZxkxV6S7MRrkpdyQwrSfBGuoIclWACDYsCCpdos2bdl+7rGKuBAQFioeOZQts/v4eNfBhU2SlbzchtRwoQQIUwaWZpemgSHkiFjPdWyNtsl9+b7AJRuebQ4CmAAGhsz8tHalDxdJVwgJmSX7sjTlSn5eH1WwfC7+4vy+wfL0IpLv8Ptz+8vyWebjkuBPtmAewFQPl4HTHDkbZ5/tHZX9eHarCaAZ4dbpRPuk/Ub/G44L6aUy1lmw8Hk4H/i9wIYF3Ht23R/KUj1kbwkLylKJVSCESrHykBjJtxGEWAPsDDU6a6Bm6zFb1+N+wASaLKjCkCplIm2CgClXEahkdtlAEqpAUpLiVZf9xEqNenSWBgGqOyUU7u+K+cBlavHfiS+Z34pQRdfkbCrb0jk9Xck2mcH4IHrN+B9iQvcjeNuiYF7iQZsInx3SThhcgMgAZxuXn9Xl00IucylE96WwEvvSiCu/4ArOyTAa7fuTZ2RFCDlBVz6IAdQMTCoBlQowoD5EB5LAYTCLLP4tSdUjLZCxeVYHKCwzqyiwEnU4n1sTmVL+PNMqMCpGIfiBsp/GSotnFRonEpcWJCcOPA+QpffyvF978mN88clOdwfthSWNSdBVZQaiUYViMbli177BkICwuGyRPqdEP/Lu8Xnwrvif+kdCb76rk7WigbJY/12gPo7od2wk4clQ+dinBfvUzvk8Du/0DU897z6E7l06B2FyC02jvJEaWYyDz1cEZxMXlIwercYuV2TDRcDJ9NYqBfKJC6yL4PKBhO1w41wKXAqeHx1sF6ralcAkeW+aqjKpfnecvSAxbg489Gjpcmt4lDJizkLeO6HGFeb3EoanBbXNM1OuCq5KVxl3QfhCxxXehAaBtdGBVhYo4DGow7lGVDZDhTK5lM0QcvGB6B8OVRitFKT24k0UGUperxVBaCgF9+Y7ZEnKwhxFgfRsAfR4KcBBjiKTYQp92bR+BHqEC4cKqZLWeXtGQcs8wqRPzxclT8+WlPxXOFyf1nBYkMgCxarj9fcUPkIUKH7eYxwaGWyWwbRyFkQVpQOoKYCmun433QLU5zje6PjK+Dez0necCpeUpLmI7V5QXKrJBIQSAZYsuE8CJZyBQs7ExdI4E4ULs+AyjBcylBLsQwi9KH77UH404HwpyrLH67kt4DKdxQqV478ENfjzyXwwksIWd6QCIRGkd7vShSu32g47Rh/AmW3ntOhhAFIVOh1AMULzuQaYHIZMLn4tgRQgEoAXErAFbgU7/26MwHXBq4oTIMMPAgVF2Bw2yZZi7igdSahAjDku1d98wTKFqg4rzXyGFLOY06FMDHl+ng/C5UChQqBonUqDIGcbTncYq2KqVd5FlA8obIlBLJOpblROprq8P4Fkh4fKeEBXhLqe1kSwnwlJxGNIwO9SmaMlGWymCpcchGyZMb5Sno0gBJ+WeKCT0uE32G56b1HQmABb3q9Czv4NuJLQ3tCJZbE990Nl3NUsiIv48c6Jqf2IMR69Ufy/m9+CP1Yzu59HY33vNaBsIK1Lo9rZYRKNRpWfVGCtNUwkZsrHTgy2dvfmK8XmIXK8iABghCIcOEIkAWKh+hWlvqrZREgWUCMvgjxONtdggs1Hy4lE6EPQopcf8mJPq1QifPbZ3IrN09IKkOg6AuSFX9FstGj5sKtcCN0roNawBXSAIUtO+g5UOHwLiFhXQprUuySBxYmvH97bYqFigULZ0dXFcQLNz7jSIsVYXunp0427/ajMU/AmUzBjYzBlUzIHx4tqraCha5lWl2KhQrF8IXgIEQUKo/dYKEIls83ERJBChcnFLJQUTmO5SnCIIZXD+dHZW2qRya6a4U7H5RmRQk3T+cex9zsyyxM7Yfb3Lv4muTCBZZl+ClUGgtD0clEAwTJ+L0BltZCzZdMaDKW+RMDE0KFt03o4wEVuJRBQGWguVB6G/KlszYLHVa85MVdkOsnXgBUvo3w57ty6fDzuP1TCTj/a4QvDlTQKXKxpihAJBrXLqUzm713ASYECkIdXO8h1xDmXHkH7sQAxf/iO+hY30Mnu1P8r+6WsIDjuiZNaV4iGn2Gq/FXFGa6HIYFS2kulylI0YpYOhMLFE4U/FKoUA5UDFAMVDSEyst23Aqh4nIqBiom7DGqr/AEylaHYoeUFSoECmBCoLBmxRMo3JqDUOlUoDRIRyPux3Naasvwj6VIRvxNSY0JBDzw4yeGSD6cQm4ibsf7SlrMdUkKuyQJwWdB7+OIKQ/CBu4FuXfjC2eMibAHMWnUjXcNVBD+UHQqGWGnpTDBGzHqGfyQb8rR934Ft/JLOfn+b9BLHJCMcBA9/rKUJF+VinRvyFfXyajJiZQmgKUKvVtO1HXJi/aW28VJOnx4t69WFhDeLDk1KquDTepMVuBMrCxUlhD6LPTTmVTKXG8FjhVytxu2uqNAxm9nIeZOQu94U8rTrwJ+xzVRF+e7D5/3kK6ynoLPnx51Ad/LZcnCxe+CSoq/Ng4LFRsCWbDotpy4b6tLoTvZWopvobM9/OGRUGF+gluycnvW+hLuA50m7XWAa3+TPFoYRkOfARDmAYB5NPZphC135c8fABBPlhQsn9/naM0s4EFnYkCyxalszOE9FhQaBMsfHgEmkIIFx98/NOGQDYn4PLoWCxLrVj5cnZUPlqbkESeFzo7IJmeZ3+mW2YFm6Wkq1q1P8pKDJCMObhehcAb3Foq5ImnRFxFuX0Mn5g+XGoRwOFgaCkKluThK2ioStTJ2sDkPcClCSAS4wJkwj0J9ESqlMqRQKZL+Ji4aliNtVak6qsQh4HP7fyindz8HqHwHLtlAxf/crxHCvKZQiUJ4w7lCVkzEhl+HS1GY7AJMdmoSNvjqewh14Ezg0AkUv4vviu+lneJ3ZTdcygGJj7gMUHDo37gUAwDCJQMgMa7FQqUsjwWoBiocSrZgYaKWORXCpMzRVrdi39cNljKoRKFi9H8AFQMUupP/DCoc/fEEih6bG6S9sV7aGuogPE7wNFRKfXkeeswYSUeYkxrtJ2lRPpIWSVdyVZIBk8SQc4gxTwIURyX6xiEQfT9gsg8x5l58+SA6LGOMz3uOduiR08kT/PdKfuwlqckKkTI0qpTQixLmdURCrx2VxODLUpCAmJordUWdlrzY01KcdAFwuSKlSdelPDlAimN9JRbP9T74pgSf2ClluD3UkCfT3VVytxew6KMLqZflfjqSbVBxjosIfeb7KvH8CriTMpnpKgWYcIG2ZsNiJ0tbeYTUZN+QosTzOks1IWCfxPowQXdQh8WfBZV8QKXAcSosyfaEilnAKdQMHStQDFSszIJLHCGiM4lwhUfWrXg6FY6kVBWyYpar/KdIY1mG9DSXytxoOxzBGGAwK398uCj/8cGq/Pnxsvz+/rwe//Lhqvzpg2W4jiWXW/lE3cpW0aUw/Pls0wMqdCiECh0LZMGiQHGkUCFMVhH2QB+uEChwKfOT8mBmTDanhuTeJJe46JXl0Q6ZGeSqgrhWyzkdJASdlJepOA07K0nhZxUqFVnsSIIAFs67CsSRcAmHa4nV0Zu++iwZAihGAY0xOBJVKxOzTNCaXAodSj9Cnr5GAKWOqwOmS0NRLELsywh1XpHjO58DVL4l5/d/Ry4f/oFCxe/sixJ86VUJB1Si4Uqi0aFwmJjXNYESCojc1BGdnYDJDpM3YagDoPgBKL6Qz8X3xOfSLvG/tlfCA08I92vi8pGV6kxy0PDpTnBeZBK21q1QhAJzIdapWLCYcxzxfLOWLcHC5zhw8QAKk7SaqOX7wKVwWLkkLwfyyKnUlgAqznCyCypwJ6ZEn1BxDyF71qioPFxKh7OKvh6ZW0HIY4HS1lAj7VAbdzOsKcGHS5ashGBAxUdSIvCjh14GTM6j8Z9Fr30KruMYYHFYYkDiKAAlAooEVKJ99uB+xKDMpShQ4FZu0Eq+JUmB+6QsxVtuFccifOH2GanShDibw8u3KzLhEJKlFI2Uk7dyok6hYV/C7etSluorRfE+khp0XkIv7JdrB94Qr31vSNKN09JalKhDhlOdAEUPgNGLUKiPjoThEAQHY7WE0GceoY8CpQfupLMYPVwhLswcXKRJ0l6BMCvPD3/zskItI5xQ2Y//Ya/E+h/E/06onAFkL+hWmFlcTDnZd0voozkVAgFwMKM/BioMa7gSGFdf83QmJswx+RYdIcoySwvwMV23RIHC1eZYj8Lq0wSpKUiWlopsGWmvlbXpfvkIruP3gAkB8lcA5X9+tCF/eQIgPFjAcVX+4ykgg9t/wuN/wPM+3zS1JZ+woM0BinUqn8CpMJz5MqjQsahTQRikoZBChUlaAmUWQJmRD5YBlIU7cCijOlF0Y5LLhXK5C+6u0CGzg7dkoqdBhuAyuKkbJ+JlxsG93gRUQs9qjUpldqBUU4BLVaafVCIcqsJ5bU6INBZESGtpvHRVpel8rwFAYxCAoYYQ5gw1I9xh3q2hAM4mT7q4eRwA1lAQLSUpvhJxfbec2fNDObbjmwqVC4DKFULl+E/F98wLumBTGJ0K60789hsBLpE39sClvC83r+2S4Cs7DVDgSvwvwKFAvhBzij4Xd4jvZbqUw5IYdVUKmZQusLkU40gqi7KkivN9dPSG9wEaDlTMqvqEBV2IAxN9nOduZ2KBYub8wNk4+RQz8pMOESomr6KyTsW4lGIdSm6ws5QBFZNDcWQdiodLsXkUdSmACnMmKroVe04x7NGjAcvtOryurlxqS7PQWCJgSX0lJfIawp2LgMpZSQw6jYZ2QmL9jqCxHQRE9sMm7gVY9gAeBMpuwOR9uJhdCpVYHxDf+7cS6QUIBO6VKoQzXRUpCDNy0ZMUqjVlvEt7qln5/JtwJtekONHLhD25YVKPi6E4NQhO4SL+7mkJv3pUgs7tA9BOSjXCof6GHK1DuMOKyq4aLdef76tX56KCe+FxrpePVcKdlMGdFCPcyZPhZvT2NQnSWhImdbl+ANgVyY87K9mRJ3W+RyKrIn1Zl3AQ4d5xfA9nJDXqIlzcNUDXF1AJ0LwAd8TTzcMZujhQUWAQKoAElx7gY3pUoBgXYhY84rq3UYBKJJ5P0bEAMLyfQMnldqAxuGhYNJYsHbWFMjPQKo8XJ9DAFxHarAAcawqT//3xPfnfn9wDROBMHi6oayFY/vwYUHmEMOgB3Mom3Igz/OsJFQsWhjIWLDZpuz0E4n3WsRAqfC8bSn2wjLBnflzuM+yZBVSmB2UVLmVplPs5ESrcFaFZRjtqpR9Oi7tEVuP/45483D6jNC0AQAnGbxsoVYBJRZoPdEPKqdQbGhJz5nhDPte9iYe7TNa1UzrQUXXCjXTi/Toqs3BfhtwuS5EmVhqzjgidABPu146+IEfe+Sacyjfk9J5vysUD35WrTNSe+Jku0hR06XUJ9XoXYfxuiUCHQkX6oOPEMRzXeSigdPPa+xJ0eSeg8h6AYsCiUAFQ/C7vkcDrhyT65kXJTsX1DJeiroIwIEQcKVA4v4eyjsSVQzHAUIDgeRYuCiDcpw6HAngsSDSP4rgUhlGESmkOoMKErzkaqDBBWw93QqA0lJc5ULF1KWYioQsqNuyxTsWBShuAsQUk24XH2y1U6gGherxXVYGU5cZLZnyApEZ6adiThJ4kMegUQoHjBiq+gAoaXDS+8GiAJQZQiSVUfB2oMJfi8w6g8qZEXntD4nFfBZxKT3WaDAEoo20lMtpeLMO386WnMV3aKmNxEURqxr+lJBruJUk6qtM1MVtfFC858b4KloTA8xLvf1ZSgi7A+QTi4kmS/vps9FCww60lcB+ccOautpxlbQOOWsLdXiLjrfky3JSlK8C1l0fruilVmZzTcxlAOacuKTP8uE4g49yOGL8DEuN/SOIdqKQQKlz7FJ+Ha2UYqHAEw4LDuJAviA7EcSHqTtShACaOirMhQsUFF7iUnGiFSnlerDRVZshQe5Wsotdn4//Do2X5E4BB/eUDQmVd/heAwuOfEOowFKJj+fNjPAdA+dNDAEKhwiI2U1eyHSoctWEoY4eJmbS1ORSKIFGoAC4U7/v8PoeZmaA178PkL4H3YI5r43DVPu6Q0CuLFioD3NGyRfdvGmqtlO76Aq1JqmYyOiNYKjODdWX8KnQqFWm+AIk3fufrUprsJSXocKhiHnEtlafBxXD9WECIC2Gb1fbDcB4BlxOqSX+upZKLkCf15nEJufSWnNr1fTn01lcVKmf2fksuHfyeXDvyI7lx8hfif+4VCb78W0BlBwACqOC6phjah3nvBVAAFa89chMKvvo+3ArAcmmHgQuO/lf2SND1g7poeFq8vxTlxAIQqQAKAOEBFCMWsjlQgQgVV2KWDsRCiAVvTtEbQcQhaOZgrOwwsgmB3G7FOJZMVRkdiwsqLpeCcMcFFZNLsaM9NqdiYeIJFutUCI1nAcXChEcVQyG+rrYEYVcGGkyYbkKdEs51Uxj+wKkEHpc4/yMAyyGABQ0OUNEQgfLdownZOL/3IYZACH/oVACVyGtvS0HMeekoT4Q9hUu4XSTDbfnSXhMvhXAIyWFHdUZwe0UcnAti5lZYWjiQfsTGnbC5DQiVShlGJPhJbgxCj2g6mhtSnxsq7WXx0l2dKn21mTIIFzTSzFXdCmWM8Gop0NtDjbDK9ZmAWrK0lcVIU8FN9IZwJynXpCjhgjqUnGg3UDjfg6M+DH1iAZWtTsVLF+VRqLBgDVBhPoWhjidIXGEOnAndB1dOM6KL4YgQQWJUlEkRJriN82Kcl2XHSH1pqvS0lMrsyG15uDimMGBD/v1DJl8BCuiP0F8+WJH/AaD8BxOzcCkEC0Mil0tRqAASDlQ8YUKHoQnbVboVAsdAhY6FYLH5k+1w+R0g9bkWxn0RKg/nubjWiKxPcW1i7uPU7UDF7N9EqIy2V8vArVLhNrR1rLjNDgUkQhDuBEllur+UIxwuSzZAKU68it/pihTEXUJ4ehHXAKdNOIrDbd6HY07sJcnRvZEv6pwt7j6YFMJO8H24kV/J0Xe/CafyNTn5/jfl3L5vy2UmaY/+RLj0QeD5VyXkytsIf3aqKwm/sc/kCyELFQIlxGuvBF+DI7myWwIuvw/tkoCrBig3/dA+wq9KXkaElBYmAQ7pgANchUcF7ZdBRcEC90GobHmN8zpW4daU5AEsBij2qMV0jnOxuRUDF4RTDlTKvggVD7Bsh8q2sMeAhUcDlLZtUOnkCnDMqzhQ8XxMXQvdTV2ZNFfm46KOl+z4QEmP8hbuupYccga99wm4lWMACxocwoJYuJVYxJxxvnuN/DzA4rsTYco7AMqbEnbpDUlFI63nlPaaNFjfHOlrypCi1Gvic+5VuXby15ISekJay+Nk8FaejMBVjMBdcEJcfyvnAuXpdqY1LFWHRS7g8CMunFJcdI15N+VWUZS0lcQBMAkAV5J0ViSreM7Fr28VobeHZa7nYkuw1VwvpSAeF2TMGXUnDHkyI7huxlGdjco5H4RKHKDi6VRS8TczdBsGP934m4sdc1Nwhco2l0Ko2HCHi0gTGlxAugAXXEFGOJxNBBSlKkiPlPy0CMlLxf04r8pPBEyLEOrckvvzI/Lh+rR8vGGK1KjPEMYw/KH+AMAwb8Jwh0Ch/gyo/OkRZVwKQ5/fMwnLZOwGh39nXTDZApU1hkYGKhYwTMbacMgFlgcMf1i3YsIfCxXWvhAqjxa4FKiBCt0VnYrZYoW7IXDvplpdvHzodrnuqdNYnOCCShWgUgEXUgaolCQZoBTGw0kSHNGcLnFOMiNPAxgnzfomocfR6R0DPJj0p8M0LjNBJ/8xfEXIcuVNhDo/kMPvwKXsgEvZ85xc2P89uXLoh3Lj+M/E/wxCnwtvSOjV9yTci0PHhMl+wAS6Tu2DS9kHoOyToGv7JPDaXgVJANxJIIHitV+CfY5KeBCukXg/KcqLl7LiNMAhU4FAOGwpy6fL8ICKnTxYzpCGgNj2GnUpLqi43YopoDPnJuHrdiy6vgrBYuTOqXiW6CtYnNX0XaGPJmoJFSc5SzkORWtTtoGjC0ChLFy2SMECCNVXym24lfriDCnGhZ4d5y8ZCIPSwi5Iys3TkhR8Ao7lqK77GY9GF48QId5vP7QPt/dAu40YCt14Txe/Cbv8hsR675LihKvSUhoj7XAM7dWJkhVzUS4fe1kuHn4RF8ExgANQgUsZ6SiT4Y5KGWyrkN7mYjiaLFx4cVLJkvhkb7iK85IWckzyos5KFeLuOtjgBtjgBljg+pxQqaOyYYfx/Mr0QPR4flKSeF17O85Azok+A4ickAw4k4zwYwoTOhROcU8JYXm+KdGPD0B8THji/00IPS0p3D8GTuX/C1R04Wu6KwCETqQwIxK3ARQoPy1cAZKbEi7ZSaGSmRAiOcnc8yZFOhs43b9ZGyR7fjbaTzjHBiJMLFToWDSvAngwj/In1qNs3tUkrYXKnwkVuhmAh1AhUD5d5/CvgQrf3y3AZYXuhZCg+3CLIZHCxXEsBip0MHQz5jM9KwS6N8O9nLiZHFfra1enMtXbDKdSC7eK3/dWmfQ05EtTSaJub1qum4JxDx8fHfnj9VIQd1ny4ExyAJOsiDP4vU7jtzqJa9Hsf5wQeET3QGYnF+1zQHN90XDOdrIf5+b4nn1RE7NH3/uq41K+i9DnefE6Apdy8pcScPYVCbmI6/TqTomAI4nwPoDQ5xDAchBgOaBgCQU4QqDAa/sBlH0QwULAADTeh+BSTkhsxBXJwe9dApdSCqiUcyEmBxBmCw4LFgMVuyCTGzDGmShQnEmH9rU1FKBiwUJ53rZgMW6FYs7FyAWVqsICsVW1mrClY/kCVAxYPKFiwh4AZRtUCI6ulgYPsarW47YDls6mGuloqJBbVYVSlZcoeUkhaPw30DtcAVjO4cfk6uToubVXOCyJ+EETAw7qaAmHYTnXJyFgryT679VcSjTcSsS1tyTi6juSGXZS6nJDpLkkWpqKo6UMFxDzNbEBx3UyWRsLnVrypf9WkfQ0F0pHXZ7ub1zPhX84Q5fl3ABDRvhJScLfS4e1LUm4JBWIuytTb0A+OPeFE/EBRLzRw3kBIlckF2FLdiQvytMIcU7qSl52jYzUm8aZJAdZmDhT3tH78YKNRpgX7QfXEoy/GX4eIdA1LQBkARehUmRDn0wb6pi6FF18CY/npxEuBAkEkOQhrMxOuokQCt9rAp8TKRX5cFWAyfRQG5zJmOMaZuUTNHC6gc+Z34AzsO7k93QejggNO+LzOcDzRzzOsIdJ2r88WQNw1hAOrbpyKqxH4XsTIkys0l2oliblyRLh4oCFxWyOeJuic9GQiO+lroVHhkjuMOgpYPUE7/V48Y48nBtTsDAE4mJcdkO4Oz0NMtpRjQ6Em8Llq1Mph0sph0spT/PH73cDQPHC73cFQEFYQ3cSfkbSQ0/h9zqB34i7Cx4D9E0oTphE3dgPIOw1ULjOuilTrMYS+qtwIyff/7qc3MVcyrflwoHvy+UjP5Lrx38ufqfhUs6/Jjcvv4PQhxDiaM9BifQ57AbL9QMIfwxUAgAVf8BERcB4HZCgG0fgUs5JWmIAXEqclBalSllJhglj2OAdMJhV23jbAMW9XKRb3KrDbNfB1d/Mkbe5OmMtzq0sUDwh4waLgUlFAQBmZKGCN3SgYpK2JqfCWckKFhdUPLboQNijIz9wHBYsHD7WOhWnVsVOKOxqbTJLIHDGMgXI9AAu3S0EUDVCIfyNsiwpRg+bA0uXxRWtIi7Abp7RXkJXwQJUkgMPo4EjXAg4gPP90D7cz0rUfYDNHoRHOyXK+130Am9plSqz+c2FETo8WI+QpDYvQuoKotBbxZmdBSuScOTWo0nSUByvW2RwVfUqOJFSgCMn+pwCgbUviYBXbvQpXIRX4EaumtEjXoxxiGtjEF9HnZesyLO4IE/hgjyBHu64pAEWKXAhSYBIUiCnsztiPQqOvD8FsGJyjxdutM8hvcBiAk4iDDqPMOgKwiBvycJ3wiKuQkCjKB3uhMoAUByHwqUcswGe3OQQwAewQVhTmsXN3rnmCUvt06W1tkB6b1fJFGCyPjcsj3RtkxkDE7iDz9CIf3cPIc59hjAEB10HcyQczTH600PAg3UkdBFwE39+tCp//WBD/vr0HkKie/IXnP/5yTpesyq/p7sAFD51whsdBgZIniwSAkYcFmYBm9aeEC543kd8Ls6pjwClT/B3PgPkCBeK55x4yMeeAogEE8X3444IXB6UOyrMD3PT/dsy2dskY521CpUuhD9Mxpdz4SsugMXd/dAhFKFDsL9jduR5yeCQfshJXFv4XeAc4+CU1Z0A+lE3AALvvRLugsn7cBjULgm49Fu5cOgngMq3AJTvyvkDz8MZ/0iuHvupeJ98QfzPvipBF9/SGpQw5lLgdCJ8D0kEfvNw/PZhAEwo3IpCBQpUsBig+HsdFP/rhxD6nJC4iOuSh9+4rCAZMEmH48gCOOhSCBDrSsw5QeGGCNq4Iy5r4pZzvy6GXSB1nqow99WWQS7AfBEs/zlUHKfiCRULFIrJ2i9AxSl62yLWqhAqXP2NW3NAuu1pa7P0Q326zgpnMNfCuVRKW22hVCO+51aPOXFwK1GXAZZz6OlPaeNM45ojiGGZL0nlEgeIY1ODD6hSQjhvhu6Fw827JPI661Z2aWzclB8mzUVR0gBg1OVHSq2n8ijARm9HACg3pSoHPVi6rxTCpdBtpHAFLoRaHGli6FKUeBHx9xUcmcxD7xZtLsRMWOUMuKO0UAMSQpCTBNVZ+duwDcJ5Au5L5Mxk/i/4v4zFPoV4HX8PoV9qxFXNL2UhHMxNggNJoUOBe8qOkorcGCjWEcEB5XA2LhckSpZmrqVbkwf3VYKQrlLGuutkZui2LN3hSmyDuqyjXTSJPf3HK3ApaNQEy+cbcCabDlTuEySrChLVIziRx+t6zud9tjaP5y4Z2PCxJxuACoeZNxAmrbnCFjuPh86DAKFDebwwqYuN88gCNgsXC5WnAAr1IcInSuGC9/kEQLHHjwEb3q+vwXP5HlzEnBvFcc3hxdFu3VlBodJRIwMIfzpqc6S+ME4qED6WpQXhdwRUEm44ULmG6+UyOgeEncxp0S0GwqE4OT2OQFqg0KGEX7cwMUAJvb5LfM69Lmf3/1hO7/0+4PJjuXTk3+XKsZ+J18lfic+ZlyXgwpsScuU9hDd4Dd4rDJAK9z0IsGyFyk3HqTB/omABUAK8j0igzzGJCL4oGYkIzXPipYILWhdnOkscECAGHrrmrJ4TFlwp36yWbycI82iWijXyvG2eU+RWFaIXHAmXui8DC2Bi5YZKET6ER1Wthj9fChWTV3GN/DhQseX5VloAB6iYVfXhVG4DIoQKNNDWAt3S3Qp7bzdIb2uNdDfDBVVkSVlWJMITf8mO8ZKsqEuSCbCw989A75+BHj2dCzGhd08POQQdBHAOQTa0YGi0DwB4H6HQ+3jNSanJCpSmwkhAxTiVGgrhDWtTqqkcOBOoMjtEyjIDpARAKUr20sx/ZgQsMP5WIt6TxXYMV/LjzhugxDP+JlAuOHb5JD6DAYonSFh+T5lRKyaYCT8zK1mXO8BrCE5u5p2D8Kk4lZ8BMT++h+r8eC2VbyxLQ4iYBfDmSWdDIYBRLL0tpdKHhkIN3K6Qkc4amehtlOmBVrk70i6LE92yMtWna8SuTw/oRmkMD5h/4IjJI4CFYciHyzOqjwAXhh8sn/8dnQgciylMM6L7+BOhAvH8D85jf4RbsUVrOlLj6HMn0apgcUTXQQfy1FbDEi7zdxQwNhyyQPkAkPGECwHyoaOPWQiH99IjYEWo8LV8DwsV7qYwN8TN9ltcTqW9OhtOFVBB2FiaGqjLY3Bkj1ApiKVTsVA5i9/dgQrCUZY1MOSJRLjCsCfciwVquwETt0IBGe8zrwEq/y7nD/5YLh/9OUKhX8r1Uy8AKC+J/7nXJPjS2wCKM+IDl0KghPtQAAqOoTcsUPZJsCZpCZWDEgigBN04LjcDzkhStI/uOmhmImdITWk2GnoujgxdHMfhOBELC3M0QPGsklehfdvbTHU0VLPNF7tVhdcBLPWVheACnMt2sBQBLFyHxdGXQ8WGP86HMECxK+lXOmBxFmayiVorBygMfQgUPTphEKHSD6AMAihD7a26SftAByDT0QDI1EhXI/75oiQ0rBDJi/eRHIRB2VEXNayga8iCE8gkXOAGMkKPQIfRmKEtyU86hAPakJMCj6A38paG/HC4FDgRwKQqx72BVEUWXAnXK7XLC6bckIIkL8lHfM01Y7MAlbSbDL0O4v32KCxyERJpUk97NXw2QC8j9DQuwuMm1AEsPIFCmLC2RoVzT6jw+XRhGYRmxFnJQ29Ja16TFw2bniiNCFtaKnOko64QECnD91YFeNTKnb4mmeKi3HAgd0faZI57P+NImCyMASaTAAkAcu/uiHEm1OyIPMDtRwDK44Vx1ZPFO9q42chtGMEG6jnEa0dhKNaM/AnhzV8/ui//85OH8r8/e6z6Hzj/84eb8keEP3/A479/siaf47ls+E/hJOguPnu4LJ8ifFGnQeFv8G89WZxSh6FbpSCEecL8Cx0NIaHnBM2sguWph3P5yIKFUIHT4mdXtzIHtzI9LNwbmyNBs4McBaqXodZyM6QMqFRaqCQbqBTGOfkwx3VmIOy2UIkDVKLR4KPQ4CO9mUvZB5cClwG4hNGxMBTS+pI94nv+t3LxyC8VKF4Id7xPvyS+Z1/R1d+CEBrpiA86uwgWuTkuhSJQrEsJwXsHe+2VIALl2kEJun5Ygm8ckxDfUxIdekWyU8IUKNXFWQBJDhp4njbyWgckFiZqCCB7dEnzpKZCXoXIw20a7DnbPGvUSlQKFroWuBVPsGh+BVCpLoJLclRVlGegwrk/XKjJ5lNMrQoIR3uED2KGlQmUZ0Nlyxq1z4CKDYN66VDaAZSO2zLceVuGuqDuVhnpbpHRrgYZ5FYY1YgNYee5wJLZ/BoNHL1HDsCSA7Do/ihhx6GjkhV+BC7hKMSRFY6wGLGhJnCIFr1LDpxEXW6o5lSqARRufWFgEgCY+AMmcCapgEnydTgkOBQAIy8OwOCmTlFMtp5Qt0IQcAQqiwtAJVzTGDwXTiorghehgQqdB3MmhArh8Wyo7NPHFSoIfZh/4SgDHVlegpdCj8nElvI0aa3Kkds1BdJZXwx3Ug5XUglXUi0jHXUyhu9roqdJJtETT/Xf0uMkdw4Y7pRl9NTr3IIEILl3lyvYjxqwcAFqQIVO5SFDoEUuoDSlDZgN2YoNlw2WzuJTAgFwUecBB/IHOJI/P70nf/3kgfyvzwGV330g/+t3T+R/OvrrZ4/kL3jsDx9uyEebC/IE4ODxQ0DgKZ0Gjp8670dwKVjwGczeS4ALQPeYJfjQIzgpinAhWCxcFCqECY9O+MPwSd2KAyluwcKk7TxAO9XXCKdSLrerMqWO231ks1wgWEpT8Psn+kgRoYLrjEn2rHCE3AxDg06gEzmK3/AIoHIYUDkEqCBUuX5ARbBwODgCjiOSI0F+h7QC1uvUK+J14tdy48wr4nfuVQDldVPodu1dvJ7LQe6VSIRSkQipIvCacF8ITsWGPzcBLgMW7jABoFw/Kjd9TklE4AVJifWTohxAsQgOpSQHjTvfaeBouwhxrCMhPJgHVdmSEAcYW0dyjUybdiCDx5try1QKlhpAxQFLQwXAUm7BYtyKSdzCtRTjNuWCCld+49wfuBQCpZEbtMOpeC4haYCyFSruESCCxQmDGP44oY+VrqqP8KffAsWBynD3bRnpuS3jva0ygUYxjh6lHz1yc2kq4t4IKUkOkMJ4NHbY0rzoCzqsmxt5Wnd0y4k8AR1Hz3JCHUV2JOtAAB6IuY0E/0MShR+Hjb4+L0waCqPgAMJdUCnL5BouHkCBQ8njokiECkIbFjvlRLOUnrkSkyxOCoA7CjstRWj8xQnX1S6bxN5WqMRzKYPtQHkGVBj6cHQpk2vT4n0K8J5VOeHSxLVeWAZeWyBdDaVwKRUy0Frt0uDtGhlqq4Xbq5PRzgZ8b01ypxdQ6WuFe+mQBVj/5ckBhD9DskpNQzODsjrLDbyGVBvzI2bfHTRmNtzHy1PyGI3XAsYddszDWQAwAABhQMfx+aMVdSN/+vCe/MfH9+U/Pn1oBKD89XNA5dMH8qdP7svvn26o/vjRpvzu6bp89nhFPnm4JB/j/egwrDR8wd8k4B7CrVCPCBp8Ln6+BwsGNm7A8LMBUHQuOOfrLVjovAgo7kLJofLFsU6Z7m/S8Ke1MkPqOVkyN1IquKA4Qs3SJM754jWGzktD2bOSFnJKkgOP43c6ipCVUDkCqBwGFA4BKAQLBdcC9xIFKMQAPikIgRNCTkjgpXcQ7vwGQHldAi9yETGEPNfeE85A1oWr8dtHo3OKDgCo4KQj/A/rkh6Rfjj3PezOq3gflpsIeUJ9Tkp4wDmJD78uuWkRcCkpcAN0KXmaSK2HM6EB8IwsCI6tbdXUlFmA2LZr5YKLPs4RXg7IGLhYsDRW4b0VKsapuN0KwcKjkcupeC7O5KpTcT6khYohmAWLu7LWQoW5lRboFsDSCrC0NtdLG+DSjrCnkzkVbs6OkGewow1goQiVdhnt7QBQ2mVyAD0KetoJNJDuhmKpLUiEmwiTklR/KUq6ronTwriLCDvO4wJArx6DcCHmDGBDnYN9RaOMvajJWeY4EgPYYM9LVWaItJTGS3NJPC6oaA2BmD9h2FOi2zT4uhZBJljyEwEV/K28BIAsnhWUF3QLDSZiU3HRpN08BdBdlbJk2uZruBAvagyedvMkoHIUf/cQQh+ES+i9Ym/sA0z2SjSsMaESC9ur4Q8uquQghj50WKcAvjP4GxekINFboUKottfk4nsokf7mKlj3Whluq5Oh2wAJNNxWD7fSAKA0wq3QqbQqUMbhWLo7aqSxrkDKClMkPyNWSjISpDwnCbFuslSXpOOiyJLm6jy5je+4R/c5qpUxvM8dvM/MQBt69i5ZApRWOOMXMNqE03kwPw5Xc0eeADxcFOnD9VnAYFbXlf2ckwcfLcmngAWh8bsnq/L7D9bUqfzhw3X500f3FDKEzX989hC3N/H4uoZHnz0AZACrD9fnFWSPGL7gb6gIFMBlE65jg6M6s8NwXcM6DP4QDusJa1/wGfhZuAKc1RM6HHxW7kDJ0v2lMW5d24L/s0LXWWkAVOpyo6Qy46aUpyH0TQZU0Emw46IjzgJU0pk0D3KggsYejcYeBSfB4V+tK6EYDjE0wnWWFIbrL8kH18wNgOOwBF54R4IBFy75GH6da6XsxvvAvaJTigvEe3J4GscYhFfRAFIUbkfhb0X6HYVjOaIK8z0mof4nJcz/tEQFX5S0eFyvuQlSyWUiS3J1NKaOQKEzqUT7dDkS00519QAV2ienxkCtHFzR284giyM+zwJFX1sLqNCt1FghHAJUGhkCuaDiOdzMY4GVB1RKPRZo8sipaEzGOIwf2Pmjz4LKLagZYVAThX+Aam5y4EKw3G6RnrZWuJU2gKVdhjrbAZUOGevtAlQ6Yd3Rowx0ysxgJxpMo9yqRBiUFyvlWTelDGFKaRrnzVw3czISr2hxGasfqSJKb5vRGDb0EvRAt0oTpK8xV3rqs+V2ZQrCinipzY9SsLAAqiwjCO+L2Bo9VlGqyakU4m9YFSQTMtckP85Y45Tgk2qJmaAtB4w4HJkXfQXAOY8whiNFXBsFoRIurHhciHGIlWMAFp2zRJcC20vgcGU6LnlJENHlMGeUG3MRIZ8PetEouVWeoTst9jdXynAr3EgbANLeIGP4XqjxrmY4E4Y8rUYxqyAAAC3TSURBVPjO2lS83dtZK8npoXLy3B7ZsesVef03P5N3XvmF7Hz9Bdn121/L7rdflr3vvSoH339Dju59W04deE/OH3lfLp/YJ9dOHRDvs4fF7+JxCbp6Gj3lefSclyQ68Jok3LwhyRF+khHDRY/CpDAtSkqz4qQ6P1kaSjKkuSIXYVqhdDWVSz9c1EgXYEfXNNwh89z5EY5hnSEY3cYKwi06DIRWH95bBBgW5ANA5cnaHJzSjALlPqBxDy5qHQBZhaNagrNanBmQpel+OK4B3d2Qy0g+Zs0L4MK8iwnduAocwyYTAm0i/Fu90ydzQ226QVw7QuumokRpyEPnwjk7HFbm754Ip+LUGJnwxzoV1qYAKAhTIn0BEXQULhE0AEpsMH6/OG+pyIlEhxCFsNlLohAmhV7dDTeDDoW/ORP3QQjJcf0kBJ+S+KCT0AlVLMBi4HIMYDkGsBzHe5+AgzkpoYGntCYlPgKfLyNaE7NcHZ+JWM/E6xdBYtqlKffwmB7jyM6/s23XgkXdigIFAkxaABMjQMsFFTMKZJ3Kl0LFhj+eUOFyktysmR98+yxlCxTPf+AWPiyh0oAP2wCrVQ814ry5oRbuBeFQazOgcgtu5baBSlcHoNIJp9IpEwDK1AB6lMEuuTvcjWMHLD5eW5YOAEQhBg6VSoQsFYALG3NZio+qJNlbilkNCbG3KUBsTDvLUvmx1iK5O1AnswP1Mt5RDrDkyK0yNILCOAMWOIIKXFjltMEZiK95gaXDDsO9lKT7GaX5ATiIuQGPLIAqMeA4wpYTgMw1qdDCKV+4o2uSHXEBUGFy7wR6OLoV1rYcAUAOASRwLAiFTNhjgMLn8LkssKKryo6C+wK4SgG3+oI44R5FfWigdCgjcCUKkk6EON1wJQgVp/tv4ztqd8S1Q9oVKu0t5eLtf0Z+8dL35TvPf0W+9rV/kG/+93+Q577yj/Ktf3OE8+e+8t8c/aN8G49/52v/DfpH1Xeh7339n+T5b/6L/PC5f5OffO+r8tPnvy4/+8E35Bc/ek5e/Pfvycs//4G8+qufyJsvAVqv/kp2vvmS7Hv3VTm06005tudtOXlgh5w5vFvOH9srV04fEu8Lx8XvymkJ9DonwTcuSpjfFYkK8paE8ABJiw2V7MQoyU+Lk6LMBCnJjofLSpLKigyprMmWirpsqWzEhduMWL6lWG614rfsqJXp4Xa5B2g8RKjzGCHPk2UCxYjnTzQMgtNBGMQtbSd7mnANFMG1onPhTOycCA2BOFu5KOmG/qY5UZfgHFmbdFqS0OAT0IHE4ndkQeIXBADEoNEnh1+S4vSbmlhvwnvX5sVo8SbDpSgfdCx4j0ReF+x0WNAJsQgz6SbcNAATB8DEBgMuOLI+Kdr/lG79Gxl4RsKDz0l06GXJSArWsKeuLNepHTF5EwsTtkGbfmB+01U7hoiBtWNbpsfw/i+FCsT3A1QoN1gMVNw5FaO/DRWnRsVApcRAxYOGGgI5QDFVteaDGFVLCz4oYVILG1ZbUyF1iN0a6qqlqZ4uBv/QLUKlVaEyAFmnwvDnTn+XTAMoFirzo70yOwToACzcQqM+H71iNsIWXATsXcrTgqQMDqMkBeELIFKS4ocw56a0liTKcEuRLA/fkgczvfJgtlfWJztlfqhZxtrLpas2G2BJkabiBKkriJGaPMIlAtDCe2eFQYTXTaNslnKHACr+khPrhQvtvCoP5/zbDKsqUgPhkrz1YtRYHM6DDoSjBgy/EhAvEyTMoVAMjZJge+lojEthLsi4lAJAkRc5133pqiuUgZZqF1Am4EymetDz97UBlB0yN9yJ74nflRWg3N8mPe21kpIWLqfOH5C3drwsv3rxx/LCz38oL/zkB/LLHz0vv/jh9+XnP/ie/Oz578pPv/8d+cn3vyU//N7X5Qff+Zp8/9v/Xb7/3Ffku9/6N/nON/9Vvv2Nf5Hnvv7P8m3oua/9s3zrq/8EQP2TfOMr1D/j/F/0/Ov/Bv3rf5Nv/CsA9q9/b/Qvfy/fcMTbCi9A7Nt4/Xe++s+A1r8AWl+RH38HsHr+OXyub8sLP/6e/Prnz8tLLz0vr733C3nryGvyxsk35PXTb8pb59+Vdy/ukl2X98i+q/vlxPWjkpwZKSMDrbI6zQT0JEIeOpQZ1ZNluJZlJoBxe34SYdCwDi8P30bjw/XUCACw8fM3ZxFcMa4f5rNy4DoztOjyLELZU5KADiQWv2MMAeISwhYHKCxQzI7z0z2lWsoy8N7Z0laZBbcZI+kRVwEkupLTAApAFX5B0iIQxkCp4XC9YRck+eY5SQRguMZLfMhZAOYMnMtZ6JzEBF8AUC5JUgzCs2zu4ZON6KEAYU6p07Gj3TlQaGPRKfOYjljSofdtg4oFipWGRduhUgeoQK08IgSyYGlyErVuuetWuESsJotZF+MKf5xKWt33x4EKlz6wiVpCxdSr0KkAKgQJPoh+GEfNAAthUlVZKjVVZQYqdCr4R+hU2rn4NUOg23Art01uZaSH4U+nQsXlVIYAlbE+WRzvk4XRbjSmZhlsLpN2/GDNaHDcfbAWP1odLoqGgnhpBSR66nLkTmelrIy1y6O7g/LBwqg8XRyTJ4uwydwxb7JL5gabZYSTyupg1SvSpLk0CRdXvDqDOr5nfoxeaHX50TjCanIdktRgyY3zkcwoL9habzgJrmkbbV7HFdIQl9Ot5MdeBRxMvUoaK4ABDdpnAoSuhUlZoyNO2HNCgcJcCieuFcRfhevy1d7zNkKf/qYyNAACxbiT6b7bcFztaBidsgDoLoz2ALxGC2M8dgPCnTKGkKMD4UcFwpHU9FiJiQ6RmPAgiQ4JlMggf4kI8EOM7qMK9bshQT5e4nv9sly/fE6unj8tl86elAunj8mZE4fl5JEDcuzgXjm8b5fse/9d2f3eb2XnW2/IO2+8Ju+++RqOr8rrL/9aXv31C/LyL38uL/4UAPv3H8ovf/y8/PyH34O7AbS+95z86NvfVD3/ra/BCf2bPAcYfQsg+sa/EUT/qPr6v/wD9Pfy3//1/5Z/+tr/Jf/8o3+Wf3rxa/L/vPRV+b9f/qr8/Utfk3946evQN+QfX/6mfOWl5+TI1cPS3Fopi1PMszCpOysPFxE+LQAki0zYzsnT5TlcA7hvbgJh0IAuhdDbUKw5Kw4t0wWXcz8ldBKFST7oPK5p0aXudsklOBDaxClY3OJqhNy8LiGEkMA1kREFoGQitCpAp1WM66tYOmvRyPISJDPaRxceSwm7gudekXQ4GCotgn/jsqSGXZRkwCUp7DzgcgFggYIvQpck7uZlSYi6LrnpEQBKJmACl4UGTodhKtcJEK6uyJIN5i3d4uAIIaPP4ZQYR1vAom5mK1RUMA0EioGK262Y8KdYQyC3Y7G5lf8EKp7JWs8hZYWKyowCbV+XVpO0+KD1AAmdyhag4J+5jX+8nWvVwq10t7a4oDLERC3AMgG3MtkPGz/QicZhnMrSeL+sTAzI6kS/LI90yxwniPU0IJSpgarlTletbvC1NNImm9O98nh+WD5YHMfFdAdHagJiTcYwLqpB2ZhC4xu8JePtVbpKfkd1proW9loNhQmASzwuhFi4lihY4lBcZEGSnxCgR45E8Xkd1Vm6sDGXDmyrTJf63EipSodjQnjERB/n/DChy5g8NeQUAELAmII4VuamBHPzbTdQWNrPSWwM4+jAaMu7avJkuBX/Y2czgAJ3AgeiMMF3sITvZRnAXQJwF8d7AZRehS/P5/D4NEKhcbiZwR6AuwvqZB1QqybFdfje0WhPO2DeISMA+hBCUOa5evGb9LTeki78Rh1Njbh463Bh1eJirsSFU4p4vlDK8/OkJMes8FWckyl56amSm5YsmUkJkhwbJfGR4RITGiKRgFg4IHbT3xfg8pZAby/xvnxRLp46KScPH5Qj+3bLgfffkz073pL333lTdvz2VXn7tZfl9d+8IC+9/kv51Y5fy0/3viI/2Ptref79F+QHO34hz7/zM/nuuz+V7+74mfxk1wtyGQ2vs6tR1udYGczq2mX5aH0Z54twKfO4DqBFQmUW18AUwqAxrbLlBEMmwRvQQdVylTsu9A2wFAMsTLRyikhGJBo83ASdRELwGei0S1yVMDkU4W4k9w0Kk/rCNAClULrry3BdVKJD4Gb/uMYQvraU43tKi5AMwCUt0gvvy/emrqrSAZpUAIYhVFLYZUnkyoeASWLIVUkM88L3GozvPRUNvRggqQQgaqUTsCBETKU6O2q0KRy7PEW4cOSVzgXtz8658wQL9Uyo1D8bKs3VJQoWOhabW/kbUMEdOgJUhCch5OEQVTkAQ6g4W3TwSMAwjtuepNUPhhCH+ROGO80NddICd3KruUHaABMCpYOTCnHB8uIdIFAQ/gx1tcsINIaL/A4u8ik4lpnBHjQQNJSxATQeLrwzJGvQ+uSQVoRuzg7JfSbqtDJ0FPZ2FBfNqDxZgDNhQdfCBOSAhZtYqWPh84bl3nQ/GmaHTPc2yihnJTdwo/YsxNlpAEsSbCsLo6KlPAOwyOYOhym6bepgS6lMdNYAYg0IP5pltr9Jhm+Vyi3u25sdKuUIkQoRvuRqhe05HQ1KR8ycFsIRo5OSCudCpTGPAuBkcs/nqAuaHGSytyyFq5DRpaTJQFMpoNkAgNKd0Jn0yBJAsgrArt3Bd3FnUFYnB2UZPa/RoCzhsQUAh6Hj7FCPTAHMdwapHpke6pfZ0UGZGx+S+TvDsnBnRJYmx2R5elxWZiZwvIPb1IQsTZnj4p1xPI+akPmJcbk7Nip3R0egYbzXkEt3xxBWjI/ILI5TeGxieFDGB/tlbKDPrf4+Ge3rlYHODvz+LQqrpuoqqasolerSIqksypey/BwpzM6Q3IxkyUhPlOSsRInLTZSonHiJzIyRyNRICU8Kk5uJNyUkOVSi0qOkEg1tGv/3fTiRp2ss2+dI0qrq440V+RiA+WhtST5cWdBQ6NHCtKwjVLo71C6DCINaq7KlDh1FNVyqAUuYFCUHwJkSLATAVYDlkgIkCWEvlRzK0OUKHAh3N7yJsCdFWivzEa6WAiKAyS2OztXJSLsZ5h8H9Hqby6W2MEVyE4PwuhuSEeUt6XAgPHJN5lRAJgV/KznimiSFQ4BJUhieExsklYWpOi+uB+/bd7tB+tvMTp8KlFact8F5QSwq7cH9BjJGfI6FSqcnVBywcAIwR4F0JAgGQKfdsE27nIo7r+IGyrOgQqA8Eyq4s4RgMQ/UsZCGUNESX0eOa3FlmreBhVC51dggLRCPrU1Ncru5ScMerqZPdQMqLpfS0S7DnQiBFCp0KwiD+tDbDvTgh2fP2w/H0g+4oAFNDMsKGsTaFOAyw6HFEdmcG4PtHQdcxuThXUADkHmMc9U8QQKgKFQAGh4hlqYTSOvTaKR3GEZwJmuLVlxyIR9OkefaG+OdtQqeBbig5fFOAK1HNmf65f4sLuKZAb1NsDDsakAYxFwPwxdut5oDsGQhLs8MY6Ut4QLnArjwyNu8PyfykhTGXofD8ZWypAC4lDBpLEyW3voiGWurk5neVlkAGJbH6NYG8fdGAETOwuUw6ag2jjVqakRWYf8JlkU4u/nRPpkDjO+ODsgsvr9ZfH9z+P4WJkZkeWpcVgGQtZlJWZudknXq7pRs3J2EeDRax23ev34XjdDR2syUrOJ1KryHFd+L77OKx5dnp2UJ54s4p5b09rTev8z7ACwLqFkAamZk2Agw4nEKQJoEACeGASV89lF89jH8/yqcj470yggAO4Lj+Dj+R3wXqwDFfYQ9j1bm5PEqR5A4krQoT9eXHOcCqAAseoSDeYzn3rs7hmsLDq0NnWF1ru4aoHOoMsPhUENM0WWCH0Ihzj/zgiO5hnDlKgTQRN2QnDhWX0fA5QAoVQXSiUbf21wpgxz2b0fI2tWkw/wcmZvqv43rGdc34NJeVyA1BYlSmBommXiPtCgfwMRbkgGWJLx3YgSOkXA0MQGSD4jWFmdJV1O1DLY3Qc1oLy2qAZxzDp3Oo2OZhqPeNsexACacFkO53IqnABXNudAMsO0qSKpM4pZ5mm2J2uZqd+jDsMcz/HGPAD0zUeu+sxaqI1hY8ltRLHYyEs9NwtZjLNwDLK0gXythokChO4GNRs/UCREm3bjdg/Pe27dgt2/ji4IVh0a62hQq4z2dMtHXhR+iG2EQGi3AonDBRTaPRqLOBaHQCnrpNS50PDuq1aL3cNQSdI4EADYPcfuRgmUcEJkQrrfBHfLMFHmWgo8j7obLgR7DxTyC9PY8RxLwWkdcOf7pygQuxjvy0eqUfOzow+U7eO9RuKdumeiokvaKNKfugWBhws9L7BwSlvAzgWt0Di7mouRGsd4GsTh3kkuBvU0Pl0YulFSTD6DUyCwuxqWRHlkHKO5N4f8DTDZnAc+7d/B/TgBu4/ifx/H/jwGwo4AKgAEHQ7eyCGe3QEcCkLjE+wDl5UkHKhYoDlTuzUHz06pNe1yYwTkaIKTHuRmXNggavJZA4TnvU/DMzcoanmt01625uwhRcLw7I6sAzMoMNeWhadw/o8dlvKcRHNM0HBO0xHNoAa5qHlqYvSOLc5OyAoeyAQdyf+muPKQTWZ5TPV6ZdwuPUR/ArWhYxPuW8b/NjWvIyIrk7iY0mNJ0qcqJkTKuT5J6EyFvsIa+uXF+kh3nK1lQTjxC4ZRQqciOk6bSTOmAU+prYTFirWoQDmVYHQrCVoSfk30GKGZ0jrotY90N+veaK7KkMi9RijM46hUueRAX0CqDO6svzZaOhnIZbGuUkU62DxaKtkIsHG1BuzEhLQtJt0IF7cwTKs65BYtrPp5zTqdiR4Fu1xl5QsUCxboUCxUr1+iPFr/lmWpayha/VbFu36mI4wMEC+cSECZ25iOHsWwRnEnYbncrjNHq5XYTQh7u8UOHApgw5CFQCJaeVgcqbQiBoEGI1bWj3e0GKr1d+DHgVhQssPKw77ODBi53h3vhLJhPoOVnpSidC10He3E4lxmj+4DKQ1w0j1jyDRmw2On2AAJrJTj3xToYbhy+MgmAUIAGlwQgPCBuhMV9az7l0oobc6pPuUDQ8pQ8AsCWR9AL3a6QjsoMgAE2OjNUh4U5BM0hYrqW7OiLKp7nx3HdDh+EPP4IeYKl0gFKV3WejLRWKVBWEMbcAyge3sVnR+N5OO8I5xYshMo64LIG6KxOjuL7QEgDmKgAkEUcF+hQEPbwuIj7GPKsTE24nIoBghsmm+j1VTi/D6g8WECDBSAeAAwP9GhEyFiwECh6m2ABVNbn52SDWjBax2tdInTuUjMureoRr1PomMc2oHt6NH/DwA/gAfxWKHy+NXy+dcDiHiByf2kOUKHm5eHSPMBi9JgicBbgZJhXwTmPTOY+WJhUx7I6NQDX0qGNvbexWForWMafJJVc8xUhMB1JCY7luF1blCItFTnSWV8KiNTIaCenSNyG0Cl2wUW0ceX+BhnpYNhzC+H8bXSQ7QALwm2IYJkdxhHhFx3MKNxLX0ul1vZ0tyAUv1UFYDTgs7TKeK9JCYwx54hOdwSOnu1EgQJ4cP4cJ+Zax0IxBNruVJ4FFQUKK9/RXrmzhXUoVoSKJ1C25lIMWBj2mFEfmhEDlC9U1HJ2IcFipU8AWHQaNR0M4EKXYoBCl+KU/gIoJmHLvAo+JGK1DtakECrNiOGYR4HUpThA6aNYBKdQMRMLbQhEsNwBWKbgWKY5zOy4FuZZTEjUh0bCkMjkW5YnAJdJN1w2CBj03ve5udS8M5dEZ8ECKFYOXKx74eJBXERIVyNbtbvocWUxI24LYdYaWVB9jvPPON+ERVZwRyu4KO+010hPbZ5w+4/6PIRDmTe1EpgjCgUJN4w4cS3RD8CBfU7mIthR0owLtbuGC2nXyF1caOtwGw8AjCdo3B+iEXzoDIs+xu1H81MKlvuAzT302OvoxdcY0jA/MjGK7wPgGANUPLQIqGj4aPMoeL4NWQwQILoSlwxkHrAhAioPAQMjNEYPqFjHcg+vv4/n0dHcw/PuASRbBMBYoGyXOhsFCmWgsg4RKPdx3yY/H/4GxfvW8bfWoHV8zg3AYQPfzyaAcn+RMFlw5IAFckOFEIHwWiuOFm3O3VGwsFJ3dZLXFPN5rOhulOE2uI9bldKPxt7fWgmXUKfTSKZYFzTUJXcRgjHUXEQHx2txlvkrgGC8qxWwuaXHOz1cdoEAMUWd0/3MGQIwzoAEizwJncn+NrmjaodMGmCMpRZdHYBJO2DSpo6eHTCXDOFaRN1OjsS1siLbHWBhRnxwdER4eCZjrUz+pFra6FLUqSD8oVvR24SLSdS6Va7iYvXWxVj3oqpgDQtUDuiUFRmoVHAtBIJFBbBAChYmXpyJSnZqtLoUOJTtUCH5OvBPdOKfsUNYXfgnu/ElECgKE5UByhaogMSjrK6FJhQs+MIZCmk4hB+beRY4FULF5FqYmBzUnpn5luU7wwiLABdAZR2x9r2747gYJ7QBPoDYGNkoHy1wLY8pNFSuQmZFoMzo5lScO0LZuSRmxfc5hcrn3E7CQ1xP5GMWWbEcfByfr7dZRm+VS09NrtwqTdWh6ursKCmHpS5NI2Ru6qhSRWak1MOdtKHXG2wul0nE4AtDnbIJMH6Az0aYfIQG8fHKIj7TPD4fetlFLhNgxP9lcxahBx0HnMfKHcBinAVeFCAHmFDLDlh4XJ4AVPA861QIlS1OBe/LhKeVQgUweAwwPCZU0MipB2zsBAtBgkavYMJzN/Gc+3ju/YV5lzbnIdynzgWPbxdBQnk6G95PQBFUCi8V/g60gfMN/K17i3gOoMLj5qKByoPFhS16CD2ig6EzcaBynw5M5YCF3+Mcwkl0QAyjOfmS+bo1zpNCiM1pCtQSgMOK4OUpfI+4vlZxfa3BLTIXtcl8FAC/csdAna6Q1+fccB86QSOeUwzn6bzZQVoHzut6Go6c5RSTuM7v4Hof7+kGULqgTtVIZwfA0o520ob2clsdPkMf61Z64Eh6biGMc9yJcSbGnbihUqtt1BMqtxxnQpAwDKJr4YiQLvPayPuqPFSJ51XqOY8EzdZ8y7Og4iwHZ8ACoHAZBGZzORLEJ+sIEOgEqDDssVDRISgXVLjvj4WKkUKFSx6AsL0OWAxQzJdD+rqgQrcCqIwrWDpA+WeAxfUjASwjBiy0+ktwLEsIiVYmmcBEI2fOgbkHaBMXwAP8+GyMD9nbQ48XAZOlaWgGjXZGnqLhEipmCQCChUCZB1AWdIr+p+vzLn2G+z7jIkU4fkro8DULcEW4INcnegAI2F70dqNt1TLYUi69DSXSXVcIcVvMUhm5XSV3uhrUmSyPdiPUGUKYMwGYzAAkgAlifwLlI+gp4PJkiVChWzF6iBBgk1CYngJU7uCCHgdMCBYKUMHFbYTwbMycPwsqBiwU59ewNB6NDY1QhQb8CI39CeDwGEeFClwEoXIfDV/dCYECPWDDdoDyYAGN2pGFyz3IBQ0XPAxAeOTjKsDhHt7LwILgwOOAyIYLKLiPsOFzPM4JLvu3PMXwTWHiIUJ0EyJYFDD4Lu/DyXJ+ETui9VkAY9rkqagVJsEJE2gJndYSrq/lKYRNM3f0u9P30u/BgRU+L4/3+L3ye8bz1uAoV+EQFf50lPgtFvHbLIwOAUCD6CwHZAbX89RgH8DSC6fSC9feg7YAuEAjAMxIZyfckiM4GJZiDKHNDCAkGkD76Yf6AJpeiEPMBi7MawIsHo7FgMXARYtYYRBuIeowtSkOZPTcQMNW05oQqNgJgWyS1gl9ICfssbJQyZXKgjxABe6EQLEl+86OhZy13FQFoFTzg0D8ILVOHKaWyVTocUtTBQvs2FaoNAEqHPmxYGFsaFwKY0VChQlbAxbYSIKluxNgAcF7QXInz2LyK04vALgoWJgzQCi0NIHeBY6FF8M6wELHskHXAsBsMhcBu2tlnQt7/idwAR+gQX2AxmtlIAPHsDqncHFJwQKgbCzJpwCL2TQcz6G7UbcD1wP383gBIJtjgpXh2LCKyWSuo/oYPSOTyBz2fgrHxNd+wvcmTFxacqCyAKigYaPxUAxJ7uMC3pgxQLFQWRoDNFxiGISL33EuKlzMNlFrR20MXNDTzjIMQFilYY/p1dmTM+x5hAbLI2FixPwKPwOcwiwbKJ6Hz/UAQNhEQ94ETKj7cAr3EY5s4mihwnDoC3CBDEzwWjx3U48ABVyGgoVQUfHcvIeBEF/rdj0WMi7QUHrbw+nge9PRLhw17HOJt/Gd4hpZQye0imtnddocVwCYlSl8dxCBssgheeasVPhenTwVv1P9LuH+TC6I3y/fj9/3hH73S3Azi/gdCJQ5DskDJtMEyUCfTAAm430ACa71UTiVke4uncYygPCnH+EPq9D70BFTveiIe9F2etGWWPPVjXbVBafSyRwmxNKNdpZyNNYBHsahaMU7DICCBG2WpoBpDJ1+oxGIMQwqmgd1H+6kLKtnt472ECRMmdjV9Z+xSBOBwiUluVCTrqtigeLMWG6swB+rhEOpwodSsBjCtTpgUQvlAotZ/JrxHmM/XZPWgYrnUBjtm4XKdrCM4wslVO70WKj0bAGLjgwpVPpBfI56cGSIuQO4FU3imuFW9joKF4CFcLFispNJT+teTFhEwBi4MI9BMfR4uswFgO4CGHOADOFCkBAoDlQ4fZ9gUdHdOLfhYrgNhW5FYR+HA+LSjTxSdDp0PHw/CxIVwGLqKwCVZQ6FLgAq89rI2aAJldVJXKwTY7DduNgBESsXXJz7eVzC83hhswHYRqANQXvTCRWt/APtvdHI0DDYA/NvfVFoiGw8+Aw8PsRnUqg4cGCjVzgQKpACQB3JVph46suh4oBBjxYoRnxPkwSehUzOxR0emdfS4azh/1nD51wDUNYJZHx+goUibEyYhfvw+Cq+B2odoGWIQ7iswJlQbqgMKViMRmUB3+88QD7P8IcuxPM+aA7h5104akKEjoR1Q1MDvVo+wRziKMQ5cMMIdSjCZNCBSS9gwqkt3eiIrboAki6CBOJACAdEOpoJErfaGuvR2dcCJgBKnRsoOhOZQrThgsoW4T6O8GquxMDEQmXrBEIDFd2yo9C1Nq2VTdQ6QPFYp9YTKg1wKm6wQPjjLutEuDhgsfEZtzntbKp3gYVuxe1YWMBjXIvNqXg6llFoDF+qhYqnGAqZMIhDzTYMAliYvCVYODKkjsXAxeRZDFg8RchozsVxLg84ugKwsEBK8xc2h4GjBY2FiwIGDsYAxugjR4SK533G3XBjcZ7zNYTKHGACxwM4ca3Xz+F6PmFdhQOSDwESHhn6sDL0CW4TKo/Q4NiA2bDpEgiVJbgRajtUFnExbxEBQ+tNCw64WMDQmjPZu4bGcw8NiWC55+RrTJIUjY6OBOf8mwSJEfM5cDi4T6ECGSBsAwrObePXkAfPe5YsVBRKgIoFgwl/HBESHs9XsOA+T6hYsJjXOMldQsVThIsr/DNwUeF+gmQNUKEUKHQrAMrypKdTAVQ4ugaoECR0HVYukOD8LkIbgsQFE7gSwmSyv0eBwpFOhvsjDGcoXPOECWu4ODeO7oRA4bQWTm8xMHGAAph0wp3QlRigmBFXFUdgG+BSHKi0ECoOSKwMUDzlAZYtUDH6MpdCqHDh67+xRQcr4kzJvi3X/yJUGAYZuRyLxmLMIhuweLoVWyJMKVggGwoNUACLhYuCBV/qmIdbUbhAk3QtgApHhZjoMvkVA5V5jgo52Xg6Fk9ZsGzRDECD+HkDcfS9OQsX9NROWLRdFizu8AhwgehemEy1Imi+IMDDdY7nf4LnfQZnQph8vrGM8yW4FAcoDkysWGquUEEjoktxhx5up+JyK6MEiAGLGyiM3dEQcLQXvCdcVlT4PgAWJhwZCm3AsnNkieDwhMg6wyYNudDgnL/Nx/RzQRr+KBw8AKGOgg3fSKHgcdvCxu1AeO7AxFMKju3Pd6C0HSr2HKCgCJJVAkOF2w5QtmuN7sQDJgx5LEyWOHoGMexRoKjc8FCowJF8ASZwJYSJBcodAIUwodSlACrDuNaHOuFOOtoBkzZhDRdzjhwhdbkUByZ0JkZud+KGSr0LKFYGLNUKDjvFhgMtvG1Hci1U3FNx7KiOAYrJoWwdQjabitmdCh3lw6VQec9YTd/MA+IqcMX/qVP5IlQMWBgGWaiYESAPqEAGKk2ACsHSLP0OXBQqnRy/N0AZ9wyDPKBik7YGLNaxmBqW7VDRcAhQsYk3lWbwDVjWmJiDa1G4wLnQvTAsUjH3AgdDqNiRF8LFBRhnJuxTWHUDgDkVz+k2LBg+Aig+4twUCuefILz5bI0wMfrEAyhboeLkUyB1A1tCj0lt2JqkdYVAuOAJkGcJj+kFD9Gaa2wPLSPO58gFh6UJFsLEDlVbeBhx6BqNDX/PJBz5N1nZS5dnRn4IFQsH09gNQLacO0c7pKyQwOPu0IaPG5Bo2ONyLHztVhC53stCxYGIQoUwYTgD17VCAZQ8rnpChG7LEROvDHtczsTJoViQWLmBQldiAKJQ2QaUmW1QsQ7FwkSHjClc48PqThygACZW26HiCnVs7sSBigoORWvELFCccw1/ABXmSggPOhauNGBdiRssXwYVhj9ul2JlnIqBigFLzrOcioGKSucB/e3w50vdCqHSYCYsbQeLDYFcYRCIy7F3uhV3+NOu4c+YEwYRLCa3YsIf5lU4DGeL40xhXA/cCifXuaFCoJgcixlu9gTLCsCywmpUhEJWBAzzLVpgpmKy1YBFcy+QhYsJjcxozBNc9BYoRo7DgI3nhDbCwQLjI5x/vLwIkCDkccT7nuL5BImZCOd+LyZnFShoPBqKeIQhFioa/rgAgot9xC3eXuA5jtqb8nHCB2AxcBnBd2S0QmkhnQGNBciK44YsSNzhFr5XPM7PRaiwJsUNENvgLQSsnPsJFA4p874trzGPm8SsWybM8ZAzHG3gZEIcuhF1JDy3IIGWAMlFQHIJWsa553SDFdy2eaYVPO4Z6nzRmeC7G3dXKs8xTzLC6RADW4DCnAn1BaAwh6JQMWEPgcLr3YziGKCw3MJKJ3g6UGHYY0FCuaACmFDqUFSOQ3G5FBv+MKdi8ioGKm6n8reg4p406OlUTD7FAIXbnypMrNzhj11R3wUVhD/PBguEEMiMBnHoyY4EVasMVOqMNLfCiUyACr6EbnwZHFPXIWaQt8+Biiu30sEQqBUhEBwLAYMvXkMh0N3MDeIKcYALgDI9SDnj/kNmEuLCmClVN5WlhAqHU3nxEyYcKkRjwQWzDDGzv8psP4DCHopHTegCJlYskNoETDQ8onvR6tYp1/EhesXHgMoTBwA8WvF++xhFYChYbDIWUkfDx/S1ZpSHIzxWWs2qIy7MpRAss6qNGTSkKTScOxOyNDYKcBAoJtRRgAAkFM/NbdOjaq/K27wfUGBOgGCxMiMUOFIOQDTR6zonUPD38Lfm8Td5fm9mWj+fQgWfkeI5i+HY8NWROBBxA8WBCoX7zP1GBip4L8LEeczI5Ga0aM7Rs6BCR8IyfwLEVe4PYCzCaS3CkS0BIMuOFDSOlvA4R3OWAJVFBQrBa76jeceZcB4VYaJzq6AZAIWuhJrmsDBC8kmGOQTJII89qgl0hOMKlR6IIzzO0LArh0KoECYc1XFL8ylOLsXtVMzkXOtQCBQjDh0TKJ5Dx+6RH5Z/2NzKdqB8ASrO0LEbKl826gN3AqiU5WdJKYBClVioVBbki+fWp4SK5ypwug8QwEKouMFCxwKg1AAmtTVwKbWqNhCSQGlTqJjq2s6mRkClSUWwsGRfoUKXgtCHUGEJ8qBn0hYwYfk+pfUrgMpEHxd0AlgGDFimHLBwNIhhkI4EcYgZF4DWr+CCcEEFFwvF3pi9EHskm9knVBgGGRnXss66BWhjDoChHMg8WDBQeUC4wLGYMnCWgEMsBbey90E6B2UZrsUzxFFHA5jwcTSiR+pKHJC4RJcyv0X359BgZ9GgpuhW0IAm0GjGOK0fjd3Jncy5wh0DEQsUhj+8T+HiPM/mWuY9wiJN7Np8DF7Do3EnBAoe598aIVg4fE+ozMsmQUIosCoWRz1XUFgAuM/dt7fLgILnnqBx38Zr4YxMeT/1RagwxFmBE7FhD6FCkChYoAWAg7LnW4AD57UIsHIUx3MER79Tj+/RhDhwIoDKFGGiQOmXSUDlDmAyQZB4aNyByhig4hoyZh4FUKFLsaEPQx4rOhXXaA/aioWKhYkC5QtQsfUoTtWsHj2B4k7YGqBYGbAYuLAuzZbje0KFoz7OiI9CxYQ+hEppfiZgQv0XoeIJlJYafGAPqLTVw345x/9TqBinwkmGbqgQJiqQfQtU4FYULIDKDFyKJ1R0vosjwoWuRa29tfW4eAgUhQodCmsSOI9mdkIhYqFi5ICFwrmOGAEo6lx4BFhYQMWhWK3efIY438TOPVHH4oDE6jFAYkvg7bCtJ1QeLiwYzVMAC6CyCahsTNOtoAHdQa88jkYBsCyw0Xs0Bpcj8ZDG/5A53/qYFXMwFiruUMpxQwCJQgWaG2aJO7+HZ0OFcoGEAIC2336m8LgBiFv2NoGi4iREhIIrgAjDnS1QIVAcqGwBCY+EBoXzeee4AJjwPgKVQFF3gu+A35+VwsQJd8zQMEIbOhNHBIue06FAChJHYwjbRxH6ECY6bGwTsw5QPKFicyr/f0JFa1M8HIoBC2tVTOLW3q+goVt5JlTscDLBYt0Kwh+ARZ2KKvu/ChV8IK1XwYf1hAocyt+Cigl/nHlAkOZTHKgQJJ7S0Oe/CBUtirNg2QaVVetOoK1A+XKorOOohXSukMhIS723F455iCXiVnQsnlB5DIdjjw/R2xImmp/AcTtUHi0sboXKXTRYgMUFFcetKFTYMDzAYvMn23teSqHC+62c+y1UNFejUOF36oDFAyp3h/jd8nvAZ/oSqHg6DAMHE8K44ODcT0hQFiB8net+Pkffw33bzHie0lnNmoR1oGLDHwsWhQp+dzdAnHMe+V0pUCDHpdnvyRMoLqjAoRiomNyJdSUWKgoZD6gQJvY4oiGPuw5FoUKYtLMq1sOpeOZUbPiDNqNgQfvZnqD9MqhQ9pxQMaM+JjlroWJdiydwmuhYnLyKGVJ2F755rqBvwWLcCsCiyqEMVCoK8gKqCgoCqooKAmqKigJqSozqSkoC6sqMGsrKAhoqygKaqKoKFaCiaq2pCWitqwloq6tzHQEVFaCi6mpqMmox6oH6WpsCBlpbAgbaWgKG2loDhjog5zjS1RYw1tVh1GMEqKgm+7oCABXV9FBPwCw0N9QXsDAysFVjQwFL0MrEiFuTYwFLkyMqOBWXABaIxy9qw9EmnrM5NwnZo9GDuemABwuzz9Qjq6XZAEDFCLet+NiDOaNNR/Y2AIL3WDCao3AbglMJ2JieDlibnMT/NIH/cQz/KzWighMxGnGO/4fi96bvxdc74jmAskVzQ/hu8Rk2+ZmgDXzmDX42Hh0BBka4X7X99rP0rOc4t+FOtgnfwZdpeiIAINkqXAMqnM85x4UJj/sh13fh8f8DJi7BpagAky9qoCcAoAkASLZopAfq6goAVHB9dwTApRi1GQEoW9TT2hoAl2KEtgKXooI72Sqnnama0A4bKLTLOrRL50gBKhDarornnrL3o41Xoa1XFKkAEpcAEkc54IRVVkBFQVYAk7N0KBTOf/p3f/d3f/f/Aqtcg4eJNPrO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10" name="AutoShape 8" descr="data:image/png;base64,iVBORw0KGgoAAAANSUhEUgAAAa8AAAExCAIAAABEZbplAAAAAXNSR0IArs4c6QAAAARnQU1BAACxjwv8YQUAAAAJcEhZcwAADsMAAA7DAcdvqGQAANKWSURBVHhe7P1pkGRZdh6I+dt8iS33ysyqytq6a+nq6u7qDd3obhJLA8RKkAQ3iSIgyWSSjZHahjZjlDh/8Is0aUwakzQ2HDNx/gxBycY4ojTEaMQhbYABGkCDALoBdFV1VXV1VeVSlXtGRkZERoT7W1zfd8591+9b3P2FZ0Ru7l/cuH7uueeeu7x7zzv3vefPveFw2FpggQUWmHv45nOBBRZYYL6xsIYLLLDAAsTCGi6wwAILELNcN3zv7T821ET4fiNT63meoXJUm+QP0VBDHwYaDkKdGFj1ZVVY42ofazGhGa62fWGGgk2EITNBbHKuQgUmiFWzpupUNBRrAhy4mvmZGcKi7viiEeVmVFcEW1ppbJ22Rqhpat1QVMVqa9Syn/vqT2hyHrDwDQ8XM8/sBRZY4D5jFmuIFd4ERnr+YPov0KTyF3gUARepBJPhwGQUYLJcmBwHY/YVM8IodWAyFmiGhW94uFiYwgUWeFTwaPiGj9Y5TvtuR+Bgh2KB+wnjYhVh8hyYDBd1c9ZkOTjYqW2UOjAZCzTDLHdR3n/3u4Y6CFSNRbVJ3rB1qBal4SDUiYFVZurFchV246mYILYvPS5mKNhEGDITxCbnKlRgglg1a6pORUOxmeFVfIiaGj1MbENOAKQYFTHz6bPajFpVVWatmGp7/StzdBdlFmv4w3e+Y6iJaHhQq2I1B/VBWMNmIwOhSmulR+N0Wn6TjgNVZq1YFQ0LHrZ+BbJsrjs+lqlwk6WsWtTKNClYi+oRqXKA6j3lGjSzhq1hjVBtpU3QcEbt62GPz/3Ij2tyHrC4bnjwwBSceUEuoKMHmPQChw8z4nUwEvOBR8Y39A/zuNQOQrORgdA+WgadVm3DM3mVWStWRcOCh61fgSybqx3XpGUqRGqskipqhfelwUX1iNTO4cfPN5wwjJ//2jc1OQ94NHzDGWfHAgvcG2ARqjB5Dx9M+xyYjCJMngOTUQRs68x2+RHFYqe8wAJjYaxFESbv4YNpnwOTUYTJc2AyilhYwwUWWGABIhOYxHxgFmvIbw3L7lVv9TK2RM5fYIEFHl3AYczEiTTp+cAsd1HOv/1dvfgLqwcCpA6bJi0/E9pFw1v7VdS+tWHmQzVsNTvjVa5w19UI1vRm1Da1YfurYk04gG5zNGtcXeCPy3JRK1NlVjl2q8Vq8tyqmIUrVsWELBcNxQ4QDXeUM4vV9qhGW2XGzgzUN8RiHba++KOLuyjTANuk5omxBJtUQukFHix0Fd1/6+ACtT/YBiwwA2BpYW2H/oGZ10cCB3PdEAPXBEZ6gfsCtUHWEolRKkOzDg+2CiWkzkOv9KGFdv/RgDR43lbswVjDBR5O5LN6RDwQaO0Ptg0LLDAVh+gbtnxDWBjp/WOxjGaAsUGOMaqFyB4WbBVajW3MfEJH45FAJgEwTZ8PzHIX5cN3ym9tqLV01bsoM4OXIw05wsyHak7uoijTjWfGBP0uJnBAWHrCedEVq2JClouGYgeIhmf6hg2raqstWFPpwd5FEWU/8rWfFsZc4LCsIZRmFTPRcNJU8VhaQ4VmTRVwMUHYhStGGoOfc5C0uU3WXpUDNBGzypFlc6tiVU4t9lVQszSefeLNWhBo2KmZUW1b9eU6tWjSMEjo9P/K1/+CMOYCi+uGcwGsnNmX9QILzAdmfN7QUDmqaw3b5IP1DatvbZj53DuHvqHCckBYunpQbJZFlQM0EbPKkWVzq2JVTi32VVCzNJ594s1aEGjYqQPEAfqGWL86/b/6jZ8RxlzgsHxDjOQBPm84+5RcYIF7AAzHfAI9186bgZgPLHbKCywwFmIQ5hpmIOYDC2u4wAKPJIy5OmSYyuYDM1lDj99h5NcYlUCMY2NjJYRuAkjpayAQWwKxywfK+oVAtm0GRQ8W3OqjBXlsg9Q/4mtyWhh6svdAbAnEI76OZJFv6UISDfOG+q0pJbQCZ1hAZBJI5Hy9EiTXcw0HI8YxY2JaqIeoUBRkRiUtXOb9DYoS8x7DgcGMThEmrwiTl8NwixjNljzkDZ4SSqUQEAF+htw5AlbYvjv84Q/+5KAGCUtZjd1k6DKeDC5NHLwm2pp0eWTmRqgrWMOrsmrbXyNW17AKE1aNz7WTlGmbZVntnRC+haSIkiqWgT2v3FKq1DgWIij/oGiZoZIP7RrOGFSzaoWbiE2oZQY01lb2IRq2v4pamdpbN5C0whAAass2QcOCOP2iHV/75i+a9BxgFt9wxoNwyHhAraqZuIcMdlTns57BSc2EexwxqVobYzWZ9txLqxbgIFZgsyxxgFCdJdz/mf3AMYs1XODBQqbvaBKTqgBszT0QGKVF2CyJVWbEUaIWmvtIwLT4ocF+m6RvbJ0KI10HHYc5wcIaPnLgObtkd+oAsYahGVBVKSAaNUCuUTClnHwhIa6GRwulxjNILw8vVMDRtN8czgmTNxlSogmM/HxjlqsPH/zgTwx1z+BybFD/UG4FTAWvGzZAoy5DhFc0C5K1BavMGg7aXynapCBQYXo4l9tLS8jFud0mJ6NGPy/3TW8GOFiBJuEC1TIPFGMvIME/JoR0VeVtrLa2IJajymzCuRfU6h91fNTqYvtL3QQkvzBi5R4b1I8qNFYAlggjeJ7PEWzW95qKqwWh0FAu5FL3n/vpX9LUPGDhG46BmR74OIigd3APJjwglFqhQVYnCI0F8tOZvMavTJNkMGUetVDT/iLcHA2KKqcKVyYPGLeagAHNxxl0IWt8sDqnhFpMyHpMcYi+YROHhQPeoH7+RIMhJ6GhbwhnylA5aps6w8goqgWr7eeEbqZ/nJjluwSAvgDgVctZSQvaaWFqWWVOwGSxyVk2tzratQVrmSWI1rJYVX9DVCeGhVvRsIV5JsYeRpK1mUWk9VpJm7RxQzQUropVO76veouALmr78z/9lzQ9D5hL3xAzpBTuAZhwM8AULsLkTYNKWnm3oMMkPRfQvk4MOiZTYRQ2gEdnX4whYGsRI+nC6NyH4ocJ2q95woP2DZs9bwjfaurzhgAfFm2greZiTZ3yJiPDNVQRK3P4wHPl2b861PomVf0K5dtcm9Rh9zyc58q9qqrC4ffzgtXcKiaLTc6yuQ1dmFpmCZSpiFWLNVE1GdBglcA3FKfQqHWz0DX0DQlwfH0wPpepm2L1sNomoypUraKhqlpok3/sZ/+KJucBc+kb4iiXQj1KQvcQDvK6IQIwdZZDQOqdHA4YbiPvT/B576YUyjIHG/KOIpI9MoDTGKCmB/8lQsHkgYYqSgL3GOYQ8+gbVlE7CA1P59WyZQ58QyyYirLpBQV1zHzh5VmlpIw8jB1v8bqoqKJFFN8QOYRhj8dksQkj5hasToxanbXMJqgWbKhqghiy8lxOMl9uwoKjdjBNU3QKqP2NXC2YF5+OhpJNhrF5pTWQo/njP/fLmpoHLO4p1wLzoDzVxkKvHkmsZUxJh8//UqhFSUZDBbrwFFh+hiqhtuTh4j7XOGZ0MKd9DEshcDwq4BgVw74go8wyanFwgrK0C+Xck1V6IOAVCMIk5wOz+IYfvvcGR2saMMH0g7I61ZTQopbPR97q+EDOz2pvPFflcdpGrcLHiQ2EOiskyOJ/mS+t1MPu8OEzkcvERFCK5aUBubgZUodfc0+8TrmuqDJKTB6xFJ/2wFlCAFr6gHi6b0ghLxtpc2OF0rk1Qd3kCY0s/RwBrpLNLQF6crUwTzUNq2izqvLuuOCgkyMHtlyyatfcZiuqHACbXUNVIC3U3KGnX+2WWrI0S9IE3iFosbw0vSJZsJUa58M4Qq5zCqpiVYUNVQHNJYGf+Lm/Zqg5wCy+IX8NrxVMDaJc33UjsSVKfOyVPWyXJbYEN9CjZEmzhrIeBF4zCoYegxKIDUf0ZIiHJrZEJqHIh2HEPGsQ5FkWLA6sI8ZucPicfqVQ0qOhJKOhLKOEQWVm26yRzARg/WcZYgZ2RAh5uhejqhUVgoC5EqrgF/2LARx2QwmlpWaOmwatugG0DTjQeuiFroPVbIPAdCEPZRmEcSgOMlrusc2ZHC9AYnReKDeUCh4woNzqd+kFZkb9fFrgIYYuZjkHTApc8Ba6WvQilwtkaD7Wcu1ykkWuxeG5ppMD7SFOSU7QxiqhJhTOkyikclEL4HwxDpDTXEu4qGnwgQPtM1QdJucqmsjMDI6fwKQXuAeoV78/nH/vLUM9UOyr5So8rkiVT+ewgX44auaOhoOqttp6ZxYTD8vwa4sYSI4REwIWSf5AK59+NTOREClVpvu+nEUGaVQquUJAiySUoLsKAUIkChCew4fhldu++q4AMtCwmnJ0qQ3J4iohZpVsU0A9b6UnQCtywbrrmIaqQLM0xvhbAmeUJElg0MVXHro7ZW1ksaBptoXyp6IqBg5gb9posnb8q4CkoRrgJ3/+rxtqDrCwhkQtH0OjS34CsFuqXuyraqvj1FbaRGwYyKRXfp0SBfh5YcRCBFg8upQFyMnSBKtZmSpIJnxGR7Nowf45Fasnaxw5uV0dpRk0ewSsT7qLFGjBL1SNgR8ix+oHXDpHyRNU/WbxS0sQuGcV3VMA/aUahFMuWeXkIF9zEXkeDbmYHvrXaZrCKEtPXWsISQgQebLGWmnWVNSKuQob6lHsS/ibv/A3DDUHKEzKhjj/wzcNNQVVzeXZIGgoVka+w2oozFrGFakZhIa+IVdtWayqrY5T9SmBasMqYkM/gH3hF+rIr1Mi4JV+7F6NjHZc7xJYY0dulmA1qwok5dO4MJo0cQsWs2wNYd2UyGOcO/AhMhZSXBUyJkGjgST9GjGpAIXKAM+yVSditYbWPdQW6zGdBHa1uB8XTrnaKieHXkfQfNogUNIl4xuSWfYNIS3NloRykEWOA+VPRY2YzAxUJkNKAaCqvxY12sbjp35+jqxhfrLdH3h8G4QqSgIaqigJjAuKEnNyUJSYDyTUoiSDUAHNXB2/Hlg0KdwXcWGwbAdx3E+SeDDoawBTrh3yZg9XuwTeWTEhldsq3DgTNHfSKolZhN8Mt7GKabNNgJIUNedBWpIkWZygYrQHIUvA59KmUdOuScC6tqGgVkC+yLhFpoR7gYwMolyPJiwmaL/HisdB1R6S8rnFbL7hG4aaiIZnwplPmAoV1rj23FjV1oSDiTazb6jOl4sa/c2agQ6BB77NQh99bMvA1LQUsrcmVIzREFZmAPdBt3KIkaWXmahLXE4CFoX711yZACbLUCNgp1xlluG1sAUunF/HOCvgFjLQKfpWLfOESl4KrcJBQAIdI0vab8qy7XxggF0U4REkqx7S50m5pXgcMJ7SSg4jh1fvII3ZKU/AhFqaNGMqGhafIPbTv/A3DTUHmMkavtdopyzTpYDauhqKjYMKa1xVBVS1NeEAXIgldkU9FmKNNaxYk1r9DZvBSgtsbFu59hzTZrJBqO0DIxsmcbyjLRbbRwEuVEmRadigp5u5JqYQgL0tjRFNnANtKG03LIX2S2L9ZAOx/WYRtNR0UMwkOcyX8tIXnbciSV4BdkCq4GDZ3ErJPFPikpKCMMcZ+b4H55nmGNYQXHQLbUYxlTXWsNo+B6PGFAGNKMeBqc931KrAmFr0WJdREa4XE/zULy6s4UQ0vIsik7iA2roaio2DCmtcVQVUtTXhcB/WpOB9uaeMftmuscI0psmAaeMul44fdpwQQ2nZdYqZw/rM99TMIMVVizxSZNmssqWrHUbBOL6i6VwKAvh0BdiCeU/FBHqBpIBALaN6iCJsDg5sJSJSDiY0A1k2tyqmnAkCOWAMq74hrbwCEuAfiG/oEjOgYdkJYj/9F/8HhpoDyCRb4BEBZi1Mmnh4WIBJmvTjQT/u78WDAYgk7oOJ0BqmcFsC8bJQBgEeI90YG2Mvj4UMH5bbTKyEqQGaAvOIO+aMxpYwyZrFzwZXQFtShJEWqAjMepIOkiROiEEcg07o8hrbjTNE05sGswGNMNQYqIAjZk4GiB3mjLAa7l3VAs2x8A2JKqfWNyytWwCn/6pvWEWtSMOGAXo1ivuxLPWyxG/xATe4JNwUi78H5PJoOj5A0qBADFlodi5S0i83ImrGrAJ+/aPk0JVUEfkjNCNIvWVm9Sihd86xU4LlZDvNoH6iOJWQU88YW+mw1v+q1mghzWGuJVxYTpVwQadcZgIIjG6ScJzRTPivxodlQYapqNVvobmTZSajYdkJYn/hl/6HhpoDmIM3t9DV9sAhK94EAY0xA50g5IozSGMIDymOk0G/v4sQx31YyCCABLKTlAsTbtRef7DTH+zBpYIwXEHMdSix69QJXAb0zYoAswFgCcoBRY2KHJDTWl2IjS4HtDMPCQIK8hwAu8dHJDEokEj7/f5gwE6poUeXZZvv9kjDPUHbzC6OsRGalUM4Uq8L8u4NosTEC9wfYBLve7gv/PD7hjoIVBugboI7G5RTQrXghL64WTQ9+BCWsuXOLZkqZHLrb1aqiAK7NfiGNFou3LoUlBM/zGR4+rpQMLn1gziLDFN1hmQLaPwiqU+aIo+kIBbrltI4gNCmUg+QUpfcPmYh+JIpcsWg0Gfj5hOFwODjimpfYMD42DA7KuuZ0iopraR2thK7bkDTJqA09ZIwSbabtqnR/RZRVoCqGkH6pARrlKoQ8cFztCWvuhUEITxE6SIffpQiyPXZMwOKCyECSGKYRo3k4AOmf9IMpTW2FSGpHIFbnEdCrxtKGMkrXdTfCEVh0k53RijpRHUNa9lXYxa+4WMLzAMAK168LsZ0aTA5ChwS8o+AeV8Kyre5iBuAasUgjqrQemkMScBO8Y4sXxoBCwXNtEkIaZzG/WSwmyR7KULaHw65TZYWUy/l0ngQ9+ET8uFBGjyqg3WI2h0IxfJcH3dyYMF20BjCpvBbxKCHmZ8m7ALtJl9aAXW0JtiTwtAEfgBdcDFpYWlBNKTSH6VnA5peCmXI2FjQ6CBueTgB8O4QbxfxQcUY3jF84TjpwxGGSZJcDAFPGBJY0LRTFCJ2wUyybKiHKLFgUyylRKkXRYF7DFPA1hSat8DsmPed8n2EO2WxcrBoadckSQcN53ZYH71EyAUtT0vDzmFviK0xt4fi9wm4lzQkQfulr8lCWZTHYYUhRXEwojDqdDrtdjuK2ryqNWzBhOzt7e3u7O7s7MRJTDvIm7YBjSN9EOqA9eO2VyxjGEXSJF14apgA9WrV6GA5gkZfDn5ZUne+5uVKKV1cMsURA4FuYog4SnFshoNge4TQJuHDmFHrGKpiIUbNVrrKGQebC2Kc5Dj+vcPVfHi1zA84nwzZGI/uTlnjUE7jLqcONcu7KgxrwbeBmZRBVQw7Y/qDhHxw1GkNSUpbtIO6J8V6xgqno0f3UFY1vRsWEdUUYcKBXrxHEcRiFlELvcNh5kEJzAQMH9Dvw4dKkEQsdiMLwyCKgjCExWt3up12BLPZ7i31uO9lLVIrbCQdWrYT/9CsJ1G2WaynBMkwfu++sa/jC2FafHywAWyTWG0ALi02zrzcKFLkaGwspBTXWIE+5oQy2S9XDIVLHPnUx2tA8TFDjiM5aENBHnRexJZthKqwnKXKgJiVRF1udZPRUEzxM3/pbxlqDtB0BF086taQtyfVsEwqwn2WIXNUheWtDVx7Ji2oinGl5OtO7YXYGrVxo1rEw6I1hAMk1hDOIwqrmMLQFHagKwGLEtYN1kA0DONBur29fefOna2tLTWFcKBEDOZVbJiOs7xxAAW7nR7Q7XaWVpaXe8srqyuwjKgGe220vngEStaQKf7zvMC27RdQRW1FoKklwoXK0/Sh75mdxrwcAIgV1McVIRLAo1SBWp1OFvtlOSU4YvaQGSsLa4gcNAT1mRwHUqReZy2qkrXWELCSWm/DKpq3BPjZv/w/MtQcYCZr+H7DtzY0QrUB7qHVeMIkczGhL662QJauy6kDckZ2SlEVRprPVhRRFdOLhg6omYtIvDw5CHRysG8VBiJzzUtlKAzrTDNGLVjfkkWIHmgHB3zutbFjhAHcIO7syHYYhlUERdI4VcYJCsVw6A4UHNgRxNDf7XbX1taOCJaWloetJOP1ykJPiwcFNAyPSewX0qT6YXRjlVHagp4gO8VzkmTBIQzwj15wPHgJIDCb64I2NjinOXog8+PChBK2VU5Bl0+1OCwl3xCwMm7BhqgKl0Ze4WpGXUDDWvbVmJ/7SwtrOBGHbQ1d2IOtSRfVgrWqXKbS7s62togAOQdsDYXPLFk2+DQLiTtiLFdukEmIJI2gyKMN+KCYSqOYuj5iGnlpD+D693xYtN3dvVu31m/cuHHnzuZgEGtLZKXwQMsnkywJdSm9QtlXsjEU5ScKtFL4g74HH/H48RNHjx1dXVtut0MpSCWsUrbniFECHEA+tY9C7QeioH4Y3VhllFZgRMCj5WMvEFSY4yPWUIyiJNBqeG8cUxTHCYiqGFRxrnNkDXPOCJYDIm+tsYacKvdsDSfILKzh/UHTEXQxszU82KNVFdP5pzk2t0ZMbIoLLchVMiqIzwO3hjRdqEsWKPm6J07yq4TgoyjXFnd2/ESh3PiwMVh4iCXJqqGDVQ2hMMQu+Nb6rWtXr6+v347jGJWwdBH5+BRAXUXAgIjhpVFpR204V8eOH3niiZOrayvG5aItpiGAMGLUJdfrPHRCNWhFtdUB4/glVBtWA152UDHdtgvlwftHHcZTBcm7U7TUWrWRVFoMDYedVwwojmpNv2xcBcWZYwcBY42+iwXUP0EuNlaPQsUmyNRawyao1Tm5MSX8/F/+24aaA8xkDX8449teG9Y1sxjmIlmakefWiGFyFXm2oESaR2MkxAhVVfl1wwLG1sgpzVmPNIyJbGDFr8hgDWkoYWa4VPntOS4zrjE6HaKRYtIeWcR7/T6SbThsYYhd2sbG5tWr165cubazvRNg94sNL7bWsvl1IUULQKPKbZX9slYHaBE06ujR1dNnTmP73Ot2YfuQBT7EMAbIp4WkvRkZoBLhopZZhSifCrcHqpbNYBWshR9kDBPEYsrhWIewjihE9Xy6iceDvaG3i6OUmyUTWeUupBA+WqlWziNlrSEgtYoqyc2JWozE6usiHqA1/Lm/srCGEzHzXZSGdd27mGaNE+DPLo+BU5CTW8IIVYWY/o3uKct1fiwVLBZuUGVbHCcxsiAsd0sI5LKoRwGBMWe0iRKDLwQfK8HKjqI2XMLbt+98/NGV9fWN3Z09MDudrt6EkZVZaIlZqwVwg1duLltCy0xS0zSsCTSffuIJ2MR2JwQzDNv5KBGinNZQa6mry2BClgt001CTABlXDJpza8iK9NuEHDBYPF5C9PkQpedx1y+mUKwhv0XDRzf1t/xsvZJV2wY9HMgyhFhDM5Cl3qkGjSdgshhaaKh9olbh1Ma4+Plf/hVDzQHKfs1jgMkTawJmLjgdRifMGf2+NON3y4QNs6cmTxwUbKV5L9ttAwhtlXgfNOR8mjqKom63C5t4/dqND97/EF7h3t4emO1216xtFsISwvGdGHgbuBxSaKCVDFp+yJ8h9ORBbD/c6w+uXrt28eLFu3d3wjASGy3VqB+WN1VxKMNYhtZog3LQdvrUaIBcmsDwsjfIAhNjn/CJIz5pJAIqpuNVY8XGweYqIQkqshyFS09AteACDwSPlW9oOUpoVPVEqr6hU9Cm+F0r0OTmqKmxuW9Ix46mkOAqBZurkxG/WUHLIjEhGhjE4pgkxHTxwpq22x34lteuX7906eObN27DlIb8sRGf9dCzg/tjXBUXNU4Z94bl9gOQFD9UqmtlfpZgTw6buLu7C/vyzDPnnn7mKV6L4/tN5UEWn74VP/gsN2upqSvHhCwX0uvJYAslKIxaDgBoRCBIQoBHE/qkarQVrm8YBBFplgKXhHzxmWKqk52vb4M9KIbgva/H1Df8hb/6q4aaA2ASPFagFcC8lEWiX8I1HCdG1vhAe6OzXJLTICJcT9WQ18jFhxnYkhsmKb8pBw9F3BbUoqaQQS/zoXZpAIMQ0ESApD5Zt0EUwVStb2xc+ujyzZu3/CCAcURNvO+M/WAA6yZlpSgLqTrtudFn+VhoUh3inJCbzCB0hbewtYTTiXFBy8N25AXh1avXL124xFs/vOAp+/I0homnRpSBmvsEDkiRMJBLcaN24DSDJtJqGbMFcSTUc6TzCBcZ4ydFEMDRwZ8OFZO6mxYZh3ssvsC94xB9wwOZHBOUVLM8Tm5Z3fzg6jaLP9dERp2+uloMx21GnVPDH623+ukgsRL5g1mR+mBb4qSP3TEkFCqN9SkEF6EyYYoZa1o5QishNnToB2HaCm7eWj//4Yc3btwEB5tW7Sv+ZF3imLIY/lkMHMPPCWErkRtH86GodhMMNkjv88BMpmk7is4+efrUqRO9pShNBmgdLyPmv/sOKVViVYGw9MxAAwyVQxgYwCmacyPI2yjSDJLgs00Ev6MtYjx/SQmOoXZZkuYBT6EBc3OJBwyqcUYzswq1TIKjwYKNwYeor+buD3ZvYZG3s6DfMptg4Rs+mlDfiYecQQnEDFz3MtPz3AahKbgQoBbWT0qxDbCAtE9AShvGe8fGB5H1A6PG75koXa3LzloFpngiPhjYXMOev7s7uHrtxu2NTdmbBrLN1t5q02mIcWClw8IxfCeZEzlM/rhA/RDmtpoB7mF/MLhy+crt2+tomGyWh4E+1sLui8ZiL4Aq5yAAnaNuTAYPiEBIHg45Fjwcw1Ysr4Qwdk2sJw2oFnSIOUI+VnOEx8gaHj50flSRZ3Ejpiky5IFpvkEm0cfwONQwXAD2loBTcEQASrscAPKwNTA08SC+dfPG9Wu8bRKGvAlqJABLgjicBQyl1CtG7+7dnRs3bm1tbYOGPY5jvS9hGkHhHEq7nAcCNADQkZcRJcEPw4ExFFq+RMnkyCAiRmhqdu8PtM0uTMZBwGg8UJ0PPxbW8AAgk0bnDWLuZ7mq+MAfAb9uyDvIo7lFSmiXowRQytLNHQACZnRzc/PKlSs7OzuhgPVgmRp/jBEBYqTvQFDQiKbJax46dza31m+tx4MB3EOaeNmQ5jJCOH1x+/hAgAbQ2CHmpU5jChErQabQ7IE6wTR/iLXZiOWktsDji8fKGsoTsIcIWSwlYAWpCWBCZbi0NHLgpqw2l5AcwnIAVQI7CCAJI3j9+vWNjTswfzCFKgNaypWhuYcEmOgoDJN4sL6+AfcQm2cYRLUbtmoQaL2lNX4g0DYAmuQxk8OkSQESheaZAoSlXeYDhmllESbvIMDTr8Ck5wMzWUM+jvbwBU5WvY97nwOvTcqVNfhp2Ge1UniFWF3yTAwfi+HDKhl/Rh1rMC/Fa3BC6CU5fimsbuLRpuZfCAFx9+7dGzdvwLGBcYwFsInIPdiVMBVoDb9SnQ3bUffu3b319dt7u/000YttxtagQRpc+kEFORbloIOfB7SThwwHa+jhkMlh8nEi0uMFJrJwyLiPNrnzEeYKD9435EltPIzQ/mHK5zBcgWHtB6akg5xfDJw9dDqw79JbwMJHgvYLwMYZeRBCrJf25ATMb+rFvNlCjsYUECCX6lL+Ksj6+vru7i5qYRHxblQeADEbtLgLk+GCfpNImogfaGAYRrAoG7fv3L27g7mU8RcK2GC0j3LSeJa+h+aNg+pX2taiUOZU6AgjVoJmjg+E8gDJrRXpJ4LcVyGBrirHqQuQ3EZAO0sAi3PGNToufTgoNHt8daaF84RDtIY6mi5MxjQUjtZ+ILNrUkWTc0uoNkOLAyYtkBTEsLD4DxdDymE5kVAZAMlE3rSqa4+cLH+Zc5bBUEYBXzGtwuDYGFkgAGyTNzZuQxFqgwbwIa8ypSYdDty+oELzqEoQhru7yfbWHphqRFRCBAuwo4GCTaDCLqp85bjj3BwohdFDbJCTPIRiEJ0eK5DWIAlBRWYStLUFgKdBrgsrx0hPBCUbwEgL3KSltWqlF5jJGnL/8PAFmUZ6+ft+Bv7kEgmsDP5aMQJ8QSwS2WfoPmwYeH7Kn7RLu+1OFEZYbWgr3zntB3w5H9zEzL6yYbTY2B2xd1gnQRBgm7y315eJ/ECmr3pGBGwAH8rmt1/4rT0wNjbu7O7sMZ8GQjZYEttQy5whVPVUdYJTDjLC1WAPouFQmC/iMAcuS3FYmUsmZpgeaBNMEjU6zMnB1muD6kdQbTY+2FDVbOmp1WE45wcPfqd8kKBNLINn8CJMxgFBnQq6hPQp8g0ymcbZgAg9wCSFReOtD7AgmWb6JmofU67F28/YCMMjEYWmhUrAGsIAJkmyubkJGc06VKDeMmjnygsD3CRB2wKv5W9tb/NLe2hr7m3lMiNaoZyZoRpcVZa2nIawBQFpOA8ZGNoFRxm9bwX9KIGOhhAj5lSIjgKqfOUcIMbpbFiXNGpe8HhZwwrMfC7C5B0MYPzEIRwB1pD1akI+uWvGxIJFg3+HzXIkAAdi+kAiiHa7jbmnzUOsRE7zbvKdO3dy5sF2oQypsYBShXBOpXPazWEQRHE/2d3dk9eSGWtiAXlDHRCsQlez0oaDuEGwxaUvhJIoLynbi9wa0o+CIydkbiUOxF6okkMyPVCre3CNlWl25cJUzgLAYizuCVgy3ALLylEO5hu3zNxXAlxgyMK042+MiA8IO7i3t3fr1i3QlPc5QWXVASxjPnImyoLcFucLriX1afb9Q02FaJe8GsvnC3Xkq4G7u319Yk9yR0Vc+kBgFVZrMTEOR5NQDxw483Co7matWhoPifg5InKqAWB6SlC+KrGqTN7BwdVvOYiVqZxxgMD84DHqLS8fAYinhuaYUkQWDV0/WUV6cYhszRKagD8IBxBEGGCn7F29euOP//i7b7319pUr1+JBjDmHeSkbZ1l7qscG2Szv7OzGSeYHEcxQnXUaB9v+zddf/p2/92P/+B/9ooQf+52/8ORm3i8rMy7oJAEBoG6pnq+H4FOH2RDN4pKCsU6zWE4AhUfNAZc+KFR1Wk4pC0ld9srXRQ4OAI7m5rQUyBXI4eARkRgsJ8jAkIJmKtf3AHEg5KUXfAkEs3D8JDYEAr8SzepMLKMqxCFigv7DrvrRwizWkIexCJNxfyHTtwj+CjADTYZMTXm3VSnUdNl0QzpiVHF26zsIysGK8SeL01j2VfwRpSyLhZDtollYKu+HQTBMU1i2wA8H/aQTdu5u7t66fntr4y5MRxonUYCGcf+Jnbc/TL0MAdYTvhZfrZ1k6d3dPZjCOMEKDGmEipC6ysgyqJEBSe/89I/9s7/54lunVk1Wa/Wtn/jCn36Or6DFMi4HfabODRxPtQzwltCkVtLy0r14d5AOMKKIw060299NktiX72jLSOldCJhK3n9wg47PZKCNrtnSVk+GSmpxl4YPnsnbJMFBjKMlHJo5cCwNtviL4OTfItIsHJUhf8k+G8ael6EDGDYJ6Jjv4cCFUSsIcZD5Oki+WNvEfMM2ciVWAobSjLAQ1JX3DC3R/gJsehFGqAgj7cBkONARAEAbXTlcAcMqAVOXR3KO8Pj1Fod5clCZJigXkZmDBWI8BfUHjStHI8FFpUCejQHMVEwulkwzbDDb7W6n0x0MsLr0KyXeAM5jzJsqOUwVEliHbEFpmPL2TANdSBEeeq//yD/7SbGDb33nV/53//J/ifB/+c6fe2sLjFxmShDJAtgwNBIGh11jw3gBFBw2EwBDWm7BPglMuhlU3i1V5QBIKjDAGFI0CYYsSfj2bwACe3t9sBGuXbv+9tvvfP/tt99774c3b94KQ/6A9F6fv67qw36JrYRuo25UFyJ2TfbOsB2wYuLo0ajh2EsJcQYZxA1kmWZhgYcHPH8asjEuvv+2oXI0VFIrVmU24QBVZu0r/itimNZqa2oA4VweS0NeDE8YM6cFBbzyJKtPtskiIFwSGiPJMlJKlhm/Gwu1gd+5fv3Gt771rcuXL7/++uc+9/pn6GFwJQ7lp01RipoQpySw9MI4Tt/6/js3b96Gi4M0fD7VPAl06PRUd+FX/9J//elW6/oP/vb/6e0jwnGACj3v7Cu/9bfOvPWEeo5bZ978wU/95x+7kmgEBGsqVXMDYJufJf3PvPbKkbUV/Yl3ZsMXMp4ORxIfZJKtn1Og8jqMdjABZ2BHTMBKArCGoIMg0GOBUw4M3pXLVwEQe4Kjx45+4hOfOHvmLOwk5CFMOyZ23zYVTHQBCsHJ+wKnr80REWh1ShfBI2jI8cBBouEsYozC6agWbKjK9rcAOU4//Ut/U1PzgPnyhPcPTCa1Akpw6nNrrJ6CzjSZSJKsmXnKpNHkY4MQxfzPNjZuy12RvTgeIFfWG5SPFpiNrXKsagBETR2TsbZxih9n3iwYuBFe/9J//L99MTeFwOrV17746//eK3dMsgHYKrTQaZpyTKLUo/1gQhGbBcIFOFjbURR1Oh3Q4iFCyNu8s721dffY0eMvv/ypz3zms88//4n+XvzO2z/46KPLOFv5XsjNtOMVKjDmMJQmoUme/yCK4zU5LPDoYTZriDl3v4Mst0IoCSDIeXZq0PZPhRUGcoIXzrV6MYioURsmmVwuGiuElhzNIg3XA6trfX19Z2cHqxRrFXnqc8CdskVEXj/xL0kBeZpbhPILsEOxevsJw4JgYQAZVv/sm2eZ99Z7f/vv/8bf/fu/8bf/n1eYfOLs+bNanAGoWd5os9YOGyFJziUkJdPAJpWgdG1r62CKaKm8LOFkoQ+aJCFIswxnms2tLX2cU/R4sIObm9tLSytPPnXu1KnTp54486lPvfrpT78Whu333//g0kcfpzyGctlWyhhtvHCrpyDDRMDhG5jXTVK56DfEVPAwN4CRdmAyijB5DkzGgcKong/MZA3l2sjDGDjzpwbuABoE7JqsfIHg1xRoDfkYjRgrsxoxGXXZmCC0LiFkgQVGIo8WwitEjF2YLCvZEMsPBYgykeT3IchUTViS8EkoRRa5jTAalmLSDWvrtJVb3/g376yJ5rU/ffcb18FZXT8jVeehHmgXeoQYywZbShWWRhJKMJ1zAKUo1zBIYRM7HDMcCmHCJOOUgi3wW9///htvvHH+woW9ft8PfIxxu9vF+MVJ0u50UHBvr5+k2ZmzTz73/PO31m9fuHCRh9bzcpdfoBVBLQ61pSWJLqs1BKQ39wSZVw9vmCvMYg31pDEVRnoajHRjmGJ1MBIio5MVsBzLVHoazBKTgDKksQZkz5tILlgjB8GFWyOgvp1enAqjEJ4LVmyv11teXobOPl0Y6uK1NpbKFcJYIcpgQHkJrN3m09owoKiTF/CL0BJFmCxv6zitW+vqa09tGo4LEWX1FrYBDkyWQDkoqkaw3W6DANB+84tRuVaXHgFrrAKyc2HDqoMroEU0iZiEuHFxHF+7du3jjz++cuXKRx99dOnSpY2NDYz88ePH0cgbN26ARps5kgJYRvnpqyGteaW1WgU9RIFWoTMhNb9vg0HQcpIjWxb2pKIKUImp0OIuTEYRRulEmPLTYKQLmJD12GK2nfIDwIM4NphwGmR7PJruZgVKTEKhzBqIE4YeIN/3/Lt372L5YUEeO3as0+mwVwE2yeKDqNpcJz4QeI8lCFQS9sYL9EJ/Y2x99jd18/vif/erT5mrgWfXLv7qT/y/fwbu4NYx8QR/76fNhcI7n3/598RbPHZV0gZ550nmsRJsvtysiGhiuOen/HjIUNRDFbqocmphxdAMDOzTTz/dabdv37598+bNW7fWf/jee2+//f2rV69ubNyGlVxfX8cmOkkScH7w7rtRFJ47d67T7YDjXg8oVI3E6ABlPJJM0SLiQ/NVTgKN471MVU6JIkzGAocMsx/bFy598I6hctQqqTIb1jWhIIhqrgVMuy42V0wnkyYlxvR1Zn0RUm6kX2l7y1h+4QQ0bGP5shFiXRiWY9cJcuBMoBFYOoEXffDBhe9+9090aa2sLH3u9c+cOnUKe2g+AYJyLIssqQX7Zd6W5U+Dnj9/8YMPsKHjY72p/NDldPA3m2Qhrf3Z3/vxb+VXDy3O/OZv/dX/dvPOz/zkr+vzNy7e/M7f/c8/NjQU8f62WedmZaLxdmDDMISJP3Xi2Cc/8Uy3E/JRFcny5JE4Ede7sXlZ8znCKCsfVcDSllAxO84Aslwxzdrc3MROGcbuWcH6rfWtrZ04TmAE4Zh3Ou1ebwnuOcxft9t75plzZ86cwckm8IOWl+oEsu3J208YJmI/gBCq5f3mwJdnpAg0gGZQ+opcOW9OgZ2xk2H7eF8hx+mbv/jXNTUPCH7t137NkI2xefumoR4yYGKZWezAzuwczScW5zw/cqhRGLZ4pU/4tFmsllmou3BqcWi+owFpeUGDd+3qtRs3bq2traFhcC9OnjyxsrJiFiGbLxWxkHqh+INBDLChW9/YSOKUpZqsM6iy77Don/72lZdvdq+fXt1eVs7Wp3/zja/9qxudVqvz3vmXbh65YbOub336D37/r/+/bkjCQHonQ6GQ1T6Mogg0/CPYhH6/f/IENqNr4ska60DTYAafRE4zowSTlXd8VFNO6yfESORMm6SAWEkkwYRpQ6vgG4J+8sknYexWVpaXlpaOnzgOUxhG4VKvF4b+yVMnn3v2mbNnz8A9hKMX0OmGAmPl5d80VGnDAeHxl7n0+DAlAI2+IxgmPkaZY8HNeQM00nXgkDqff+lVdmU+UFjADfHw+oa5NXTFeFhzDRKrCatXIuXyLFkbObDWdFvEfa8uPHHiKId/lVBCa7RJ5KRJwkvSnp+mw+/92Vsffnj++eefx4q9efP6iy998sknz8KqYFkH8CtQZuQbwqtEkVYUte/c2frBex9sbGyilxm/SDsVqNA+L2mAphjKQdVTqwBN44PWoLRrSsAawr1CL5AcDOKXXnzh7Olj2CurNeQ4jFzCKb6hhW2h21SlEaunlg8+2wBCaQAEGgOm+qpvvvnmlStXYA1feeUVcOAYYhiTOEZnsJuGWLfbTeIkzVJ1DHd3d4OQ1z1Vs+oE4dL6Cd8wxSzi6Y9XCdAq6BdBXsqAhDSp0T0IO2Mnw/bxvkLa/xM//1c1NQ/I3YcFxgNzEQuQFJ1PpEAjmDUJKIHFYDklYJFobhzHOzt3sTKxFHu9HrZv8KpgZyGTX3QbaVBlcrU+07sueoVOMu83tGtuB+XqW4wmoVPwudA82SWOTMnMcGsp1etmAS5faYwPGgYDh/PNE0+cklfkbmD4V1aW4FV3e53l5Z6cc7Lt7U24+XAM0zTuD3Z9+IaV6gCXBnhmwCEQUwiAhgmGjCaNUHNosSJMlgOTcT/RyEo/bjgwa1iaNA8EOJkxcMrmhHDoaOVJflOWIGUD2o72my6AwZjTHv9YNixX/qoZS3HOgBC2llV1UpMbYCRQKTOxUHd378KB6Hbb2L61OxHWEnxOZIk7CC3SGPkSHvfWMi+x4tpRtLqy1G2H/NkVQqtiUHn55kwpNMJI0diAP7bfrcX3wjQZwlCDlSZxr9fp9driGckPsVPSdFnCPmCOQh00ywrYpCUQy0Ehjh87fu7csziNbW1uxfEAwxwnsTwXNUyyBPvlqC2+Lb9sjs8kCLFtxTHA8CKA0ACdRr8eTYxCNkw8Bvju6Bu/yA0dMMPoMH9Tmj3XNmjfJwY+SiW6ZaKSYMQszDmNSSDmFyBHhOHnYlJtTTBliqEkg1ASYMjB5swNcAQPAJwvApfWoVQahA7uOFCLI1yFzTIFcri5yOYUlhlmCG5BYWdoapDM55C1F6AZUBQneSrgROCU5/aWr2DA+kmGLQRswaDebQBMldzfRU9lkcjagHZyyqHlJQk2enCkghMnT3zq1ZfPnDm1vNJbWent7e32+S1a7NFCbMGgIOWixIYzCoIIRgeWNEtSLIFjR1aWehGsIa9P8QER/jiWvgVAliHWIGINEWLTzKmQNk8JiPheCSofDkOELMMOMWqH3WQwCPzWiWMrbbRUXkYg10hRyLzHRYJZ7SZUkB9E/TSQxhVQFDY0+JpUQjk4mDByK0srg36Msw22sumQjzfhYGBrjB0xDCIOFMYYHBxJEHwBhznWJORGGaaExqwq4yOgGPBh0OKrKLxhCpvoDzMfFKxtPJBtLwaoFXgwrRyOqdBZI0ecgQQa7zOgPxpThnsLH7ElsCcHn9cvICZB+l8JnKWVUJJBKAlIUOiQzgkOprc8sAKllflworjiRmCrMfG4rHSliXWEjTSQ/VG+CAEt1RCYW2HIB9xWVlZefvnlT3ziEyurq9ijgY9tJjbLyNKZx1r5bgbO0QwrWN6YLa+GbXXa7aWlHhrJVuKPX+cjUDAfc/ZBgogcLKhPauG6a8VJgnrh2+7t7cHJPXr0CJhoWb6WtD37gAxpeWA16TIrHFoopewBStOElrOVtjvh0+fOnjh5lFtjsWR6hBn0wXmN85BDhleuhChUrSNASJ2GxlAg5u/r8xlMqa20l5gMO1q1wyZMq8xUDLYZaRPrRqIEkS3D5DkwGXOPA7b9j+jISquL06IylXXem4RAkhW5enDBYLOWJMnS0hKs287ODlZvKD8PDyb3cdjODQaItRapjcYO1hBlIRPJI4rLy8vcXKd8Ahx8aQCsgIgfJgo1cKnzrVT9Pr9Uc+rUKXmSXIdxNAc4oM3mA5QYSiB1EErXcgxTjE6BQ2eNt3dRcwRr+PSTtNTMywXkfGMLGoIc1SNnG6NKci2dfxYoyUWMI4Vjh8MkXWaFxlTdLxxSbejI/ODArKEdO0s8Uqi0WfYPJWiOuwYaAusEq0U9CMTtNi+xqdMHx3BzcxN2EBzwwAEfYgBspdKp3BlAA7Cwn3jiidAPsHeGmxMG2FHLiuVVRqxjs5eTsI/mNQD6zqmimlFfGPqtNN3d3j529MipkycxWmRTzIySHa7mEA2FgXXpEgpZQ2xY+cltJa+K6KsnB0myt7TUgZOtz3tqg5QgDRVQkgfhQI+MogYoo5OpwCjLQ6aOKcxhVGXYk+NQ8U1Fou3+48HU+vhgNmvI418OMptsLGuhIvNwhOpUBZctF37uOoikLcMcxuBrrElJTYdYOgK0+oAgut0unzRstfS7eiDU9m1tbX388ccfffTR+vo6fA3w4SNysWVZFLVPnjhx/PjRIAzkTjRttCxUbTKl8qCwyXsM9pMfvGTWyuJBHzvlJ5882+t1MQzoHVvDYSQajUsOo9sZWMtR2nJISyxiOQcJNMjQwyD0aa8jPxsmfsgLmMjRwwvDyMHMAw0eM8UtxAd41DCq3QgyVzlImTgPHHxeXETC43t55V5Ny+P7wQ4XOqNcmCceC0GcxnIoyYBVBxHm4ZkbzGQNc/fDDZz/xfjhDVhI7kV92O78yjJoNYtYJXKal4cMBSC4EHIwwXSj6YKZCg1J/v5RAEURHz16FJtf+IAwkTCC169fgxE8f/78hQsXYArhJ8JioiAkIYMioHtLS6dPP9Hp8JtkSEK5GCA5KAYghNa7LAcR0FytRNTyuiFW/SAeHDt+TL5Iw2tWaCEyWTeHhaaA45m3ZnJwoQNrEsgVusCRWMSkTXKwxBZJFpLydgzUzhvG/PoQH0Jkq+145ERLb15wwqJL7B/ZtJAgYUSNuFYlueDB1nHOaL2k4TRibrAovdBY7s/AwkiJ+wpWKQ2zgc2rhJIMArpTE1R4njCLNeTcqkCz8mljZHjCCiSMO//kBZWm3JjbWCrgwuVrQaVLULEmQONhXxRcAOiLBkFzVaZsDhRE25QD708aRQ6SMGoA6Js3b8ICwhRevHhxY2PjxIkTzz///PLyMloykhe1URieOH7i5LFj7TCCdwYTGwz5MlV5HRVdtlaWBJ6PDbdUXoCqKsHkOTAZDrAF1DHGCEWBHwbeYNBfXu49/eTZMPBhmQI/SFM+vGJUVICW68AChrV/mNbkbdYhRSyPZMqLcCUrjuFQ8x0ZaDBoen58VRcsns+h8oLM8zPeiwftD/k1O7jkMGQoK/eKxbaLNTSAThw4tDwRV51D4YwbBUQMAvLB7+eA5iGTNnPgZHKq/FRIF6dD6izAlN8/jMYiTN48YSbfsHRmKYRyLr+QwFoKzAcd6oC55E6nZlNrjK4ysIqwnNryuhcsFdBYHru7u/q2lVu3bt0WIPfpp5/6whe+8PLLL8MUohSEjQpAJigUwAC98MLzp0+fQivDEEt6iL13ksQwC7CVCFi28Nyc/t5bGHqddg++cRLHUQgnN9ndu7u01Hnh+WeOHT8SYKcFL5At46Ad7EqqXeHuyoftoRWWq4ZirVKYP9giSvCppNCDoW5FQy/MYAT5Le+g5beDsBNGXT9s46wxbIXY5Ytx9GFRZUvNGcvv1PhBiF236Z/WqGfHvH4xg0IZIIkG6YGzWUqUJBd4CMEzjCEb46MP3zVUjoZKasWqTExrQ+VoWNACWTa3KoY+c5dE5BVRSK++2TM8lhS/w8+cXInGShgaUUVA21/iwPypy4D9LwwffEBYw36/D2sIJpzBJ598EltgPpLdbkMSK0odCtU2UoXYC8KoDXfy/PmLt9bXYaRC/pYeEUVt5NOFoZ9U4x5WUXXo1LiN4LUCvho69akv3d3bXu51n3r67FNnz6IvaCi6F4VtmG3zmDlKiD20JqSEqrXUrilhaYgpbTk4NuCKiAEGBwABYSiFEQLdbneyVE4k4i16Ptw6L4Y15x17GktqZCfZQJyZ0PioLXevfF8vEkInysk5S75tkiUR/GH6euKqs6P0IqlCOiz18AeyMJi8Dofj0+lEbVhb5kIhIGLljteiKlZbUHW64KXKIq8qAzRshpb9xk//kibnAfNoDZ2fT7GGBmsANC+K6+oSzoFZQyVg+8Iw7Ha72BR/73vfg806evSoPmoDa/jJT35ydXV5MOC3JtR5pFHLb62oHsa8OAV7B/MabG5unv/w/M1bt9B2zHBwcEBRCgsSjmiCnesBIYv5MBBq3tvbWV7pPPfs0ydPHIcd8GWAAi+AFaYdwirDUpPF1nDJKbR3SlgacPkaK6HHSDg8XjR8OKx8u2IA04WTDlzkKIxwHLa2MEhbd7bv7g76/V2+ynAg30tBcbTPD3y5ONvrdXuddrTU7aytLh85erTT7uDUCNOp1oV3Y/hlZBwU9lf7x39SVCOnLXqUeujRkqjdaXe7vhxHNjp/nrQJ9jV0LoLyujkAfP2n/qKh5gALa0ioNSz4hvIlhIOyhmrgQNNUyfuZ79y5g6QyYR/B7HQ6qJSrile7+NSh3pfQpQ6oKirJkBUlcnUM1vODD86rg9mOOlh8cICwYP0QG8OSo1CP6trTilxg/wi3J0kGvW70iRefPf3ECY4PHCVsL9Fefu8FhgD70YA2xtFZu7Br9OccEC7tEpJDQg9QzteLhmqD+FvVesnv7vbOnQ3Ywe2NjTt3Nre2d+/GdBcT2EoWg09Hl5hKQMImBvLChl4nWl3qHjm6trYGk3jk2LGjNH+8HOHBxqIuNW1gSs+0a/ikLeRxgy2WlsAow3biDNHuduzJDITIT0eueQQUN5SDqphfOf9VZYBabVVo2a998xc1OQ9YWENCbB/kjDWUBtA+HpQ1tASyYN2wqKxxRAw7KO9uyPQWCwh9BKfdjnCAsNpzHaoELisWHi0mVjFMwObW1q1bt27euHF7/Q6XbiB3n/kwCTdypuR4VBcMiqOanItPNHQIV+v4sSNPnDl+5OhyROuHrAx/3C6iIpqhgJfpIJ5rrGpWiPoCLIdVO7SNleDAwlvT0xUY5nAlvDYtW1d4hYNBdvvW5tWrN65evbZzF373EAaQv+vMdxLSi1NtaDZKQytoaoONG6L5vAeFAwQ38OQpXrs4efLEsWNHOr12Eg+wb8Ag0D7y4qIZWxkIdhSHFMdCmoSx4NuIvCBcWl7GKQ1N1CPO9jdA7RExlIOq2MIa3iMO1Ro2OqhcuUWo2BjhMnOM2IhfEWAep6/JQBJLhrYPDBJyDZ6Lhd/eN+PjxkoYGlFFQCe9y8HEguEDX42g2akJVAC54glCxMiDLzs1vjMKtIohBgftS5IUyxArEu4OBLDUYA0vXLgIsxjzWytRO+zBaMqFSnd4cUSoh5TMdSgU+1A+UpqLVkED2rK2snLs6NHTp0+tri3H8R58o04HO/EUpwwIomn0jPgla26dRRnYorOsmNC+uLAcEA7NCAMiBpB3N8BBkyCAPToGAXXw9/xbMF5tWKLduzs3bt6+dvX6R5cu83oDvxiOlmL7iBkGAyYaRK/WgQjd1J4iQT8X3h+PAS8Z48wEm3jkyNozzzz99LmnVpaXWBruH68MmnGk4ygXFsGgNaT3hxyoxCEjq9db6nS74KAumkXOMamNESF1l2Ga5EKKoTZC69Z60DEMOY4wWuDMeYsaVVRWFquFll1YwymoWsNaYIIZahJQf43tqOVoUjlAVay2RiufAzOSTh+3N1RG24ddFJcdsmA7ZFbRRsrbYkgWYyUMjagiUBuXCKVt7BJAnqXkSCyPuWsT4AOBj79gMHZ3d2/euHn12rWtrc0kxQLp0GPhpSssTt5vhYwOGpez/PGBPH6rlwCfOeLmYYXD7iC9Ajt4/NjJ42ury70oijgscoeBhkYgpYxaGkRqGMEKuNCjlPdlFCuR0/Q3xVuXSxZk8gYFvGaYQpzL4pi9TgIvDeiYbdy+c/HCxY8vX9ve2saRxMZULJsUwnHmoTRVKJyKRuDbEciDJcMH68Uw9Hqds0+ehU08depk1OEj3V2f7/DB0EGxH/rYRKOXdBJ5FBB4+ZJdb/nYLK+sLOOEhl06jgRmmFZJwyugYa0ZoTJ8+uCzoNrH/WKurhvO9O7rjVuGmoKGR7AyKSsTpHZR1TGb1IjqxH9BcV0TmDG0KcI3hMrd60yqQtvstry2awptYE6PChZLUEAlYfjWjqweP3681+vBMMH84a/f30uSGOcALHQsbqxwLnJ5tJxvc/HpAVGLXCuQkyPfTdvpRGtH1k6ePHn2yTOnT59eXuqEoR/KM4xqDYHRrjNvEC1C8RDYrALqeBWgKTAV2n2aERTiEaH54EUAtB482Jukld28eeuHP3zvgw8+3Nq8CydRmiH3fCmN4k2PI+ujERY3i6W9MAr7g/71Gzdub9yGcV5aWu52uj5HgF874cVEvtyHw8JaZFS0eyRgy7EbCAN4hTpW6qVTs8jwo5k1RIMaSB0KnnnhZUPNAebVN+SzEJ4PEyAWgvYh90HEWUQZKCs3TGMlDI2oItAkVsKllQCUdrNcWmI6rdpwZQKJ7MSx8PjUS5ru7sV37mzf2dza3Lqzu7PHr4vp3RiOkBx0U5aWkQsZVkTKRmG4srqytoY94lqbP00FbxDDSrsJsCB9QLqcSttDA6LqG9ZCj5IWd2MlDC0HAPZEjhcPE3j8ygc7DdeVW9/AD/tZ+tH1Kz98//1bN2/BRmEPzat+QZTxZYPUgFiajeKmCgtTkQO4eoaS4wrXGVWzeAsniP7S0tLzzz//wrPPnlxb67SjNIvjpC/GDr0WE8ofStFLqigE55Qudg/FlpcwtLw6ojMWUV4RSk0fr3vwDWtR7fgELO4pT8HjsVMG5WW8rgYBWAQwzKojgTJcdJDJNY9iJQyNqCIwLi4la7MU48TyWHfK/FfABGA0YM6UBrjyghCf8PT2+v3tra3t7e3dPf5U5qiDWYvv4Qt5xStqR/B68Ndp8098KlYGw0e/BrYHCRldVAQOYuiwx0WIWmvIBpegR4lNKMZKGJqbZGXQGoLAkVL7j0MkV339NMkuXP743Q/fX7+9HveTLq/QwSNOfF624z1ueojSNpljpgoLU5GDijXEGSRGZ9vtYBD34zjudTtnTj/x+qdfO3HseNQO0nQPw8iLkxgdRnLG4Eu0weNQoMUwlssry91uj42nobyv1rC2FBpiqAZYWMMp+Oh8+XdRaoATe6MDjerps2gzNNY1VuVoUjlAWYzr287mEax8DlkY7DcWVgrjIeaQTK46KNE1R2X6kevPYyWUpo2oCFRjRYkDwqWVAJR2s1xa4hrfEKOBGLYAMTw8WLg4TZOYDq+YL940kgd3aO7hYomGIVYu/JlcM0cUAXxQMG1Y0+Cjmsg8N8d1hEHX1tAKoIz8kUARPt1SgKgtA9rB1Sw3VsLQ+KA5U6NNQ0iWtBsHxmtFe7v9y5evvPvB+zfvbMAI0e5zAyuX7WgrIcYAgEkdptWTgaFQMY35cjCa32EWcgQ82EScIj/53HMvfeKFJ86c4pf6eCzkQMhA+GwAR0KeE5Wb+8Osy19xWCGTZ4uiNWRF0xsmVzNnAZpiKAcymE3xjW/OkTWsMR8NoIdwYuCEbwIVcwrOHGSJibZG4AyWleeWAcsQNbOoBvuor25q1k7WhmKA5VsC7qF6iEmcwCuE2cEqDkMYNez1BjCS8P3anbDdhsEM2u0wopXjPYEg1LeuoEP6oA8I+Z6aP0QuFnVmf0mdRhC5edel5rwByp8UuP1tBmpET8RwK/I75LxXvr6x+f6HH966teG1QphB2O4o6iDOT2zVY9sco1K5Ci9O0kGceH6INrz3ww/PX/poY+NOgpMpTTVExKzZApg9rJ2eNZI4RQGSvcBDjVmsIaZ+CSajCJPngHO7AleYPgxOwRWoDABaZQDNcoFsI+fAFRYGPk2vtXJwZe3MApn7M0Kb5MJkFGHyHJT4tneWANAr3iHhc2/oHF8pH4XIBpv+TiAWUL9sxsc05IE8yMBuQgwc0CzoGb4YIlpDWFUQOJJqN5WAEgncGCpkZPYB0+YcZmhzGKW89QNbjEaHN9Zvv/f++7fvbMGES1HdlqIkxgD+Kfpl5oloFSNehKq11YBAErzSAZUjLAPGkwDvzIRhB3b3B+99+Nbb7+3145QXK3FKMYFjLWpRtRTngzVplvb7feQCHHFRbJtRhWYdCIzGInRkauEWmaDhccVsviHGaFrA6bERVMwpOHNAjU3XoCMnS9zQDhp6MKj4waI6X5WjE1kHBeuVS5mmUK9fMJgkf7YUm2X5FRUMC21dijnBXEjyXi62eglytB4xH4gIGiiKE0rqqGmDxKcbiiNZwH4G1tQlDBgq7OvpxN7Z3P7o48vXb67DFmFDqr3hr5WAYDkNB4JcGzoPg4uTKCpC7AWDJP3oyjW4iBikJMvgNmpbIYyIjc7Hh6YRQygDhRh5B9a6BQ4aM1lDs6AmhjpwiVZQLjhzqFdfbQlnaoXSjzJkKUwKY8odLrRbEqMJo24rrbGuWpgeEkgr4dCGg3GjewPzx+9PIGZWRjuIFcwH0eUdgbKsDdT81YELn9ckaRB42V/MAgi5iOEGGbrJgZNMbcfoMKFxwe5u/+PLVy5+dHlnZy8IsTUO5WIxq5SYYaRjInSstFOatFMpD3CbJXA8JLD1fMAma/kwyu+++971mzcxisySxmozOHrouQwbhhE9ABHHA0lDsRwfgfSrASpDeN/CXGE23/CRBtcAZ2u+0nQKP2owq12XtEJph6OrjsESljYxt5T8Yi8dQb6Yb8jbEfQRYSZ4d4BEOkySOOZNVTcMYEnkfg43mDkxGkkd3nuCPUCSgBGB3Vm/ffvjK1e2796Vt21FtPBYs8iUu8zSgEb1uuOmqHIEolC10gNFXT58YL5EqNO5ev3Gu+/9MEn4pCdPBqaIyKpBhPUjgy9bHAwGOJOQm48MiNoqF3hQwAS6f8CEK8FkHBCM0iJMXgUyJRnpomPqEYF2ynZNejmiDQfmTlwk4RjC0pbD11nBpvDNN6m+7wqEuldiKOVymPx+S7vTBiK5/yK3avSCnQuMJA2ixjkBkHaCchrBGg4g81qDQf/a9eswiLzEFfjYn+atVVDYKWFRXx10QL8CSXZASpcC7FkeeJ5ALEX5UgYkP7r08dVrV2EKjTTU4JMa4VmxFhlKUmgry0pdCzycuK/W8OGATEk+QCeTUzjCf5Qg68ssM4XQo6RZjrAU2O/lhKFZWpLis/T7MDKDeBAPU/o4MHm82s+XuoQRzSC/9MwQhu0obIcwn2JB5fVW8g1puZrH2zXYamJc5e2BuUHkjWkDTTaGqNCdmrhZvGa3vr5x5fLVnZ1dtAVdkffK0F8TcYqqHWeZEbTSBlVLOdnmm7ZKkP2iM37YFONEATu4tzfo9ZYGg+TD8+d3dnfppWolHHqYbsohRWkOjNx6ZispRI9WBVnbAg8LZrOGOudGQY54ORjZiUBJXrBi0CJVnSbXzXJDUcwAmrmCZKohaQm9azbM4laWePLefAauOYioI8NJD1HMZVFQgApMBVtQhMkowih1gJJNAtY8rIPECKMVxbdu6cUeNp9fGRv6fgqrIbYfspLFr+jxJ+z51bI9hFarH/hJuz3sdFrddqsdDX0v9lsDuGIS+q3WIEv6WcwwTGTohghpMMz8YWpCxjjwh6FP+yRbStaJQaWF4gGKELTZGA5fbtOO7t5QrhBYMpQKsiwMOq1WOBgMr169vbuT+D70oP4hv/AWQJnpvh0HGRPWy6o5w7mJ1mQp5NMmAC2XPXmNUKUxlrYkg3SKvyXPi6nY8/LJTZ4LwvDy5Ws3bmy0/JBXCPkDWlnQ8dNhMsQo8ZSL4U95X36YDfq71I9TRBKj1wGv0dZAe+Ei8/UH7RmUsBzLR7BHf0oYD9MCAYbDDumcAIdmBnDgG4QmMENfLDgKk3NtyMVqYPkqgwPs8TtcnKMIOpFkRTkHXrXeR5hGar1TgwNTsAzexOBapoGUdQLzw9u7WK/S8RYWM4PvJe1wGEWtdtgKfZwbklY28IZYq7B3cWs4aPHMMWiBI0aKaxBWQO7g6np0fnNTzy4wphLTBHKbjTMQqpe7ECD0ziw9JTaK7eclTDY2t2EmwAKZHSqEYPWi7e3+xu1tWF0xjjyOck/C3Mh2oQpyQLeorwusXgKT6B+vktIUSzbspRYWU6PmE4Q8kCQnFTQRHL+/l2D7Puhz044m8c4UbDTEmIshp5VVPXDCaRlBs33QY1rRBCyg4yuElrRJDQcCLpL6SfX4YzZr+KjCnuvsarGcB4WZZ54tOEYBljK9XV79Q6BbbMwObxVzj4l1K141FxTsI+8fZ1mMmAWLQWuw9eig2UVDQgBrgAAuLB4sAmqUPTccI7Dl3CPekN5aRYR2jBt/iMlGWIgkxbZ94/btzTt3Bgnf/Agm4iT/1cCDAtqC9liMUY5+hdoAsdns7rWrVzc3N1EcPUI6lVdY2p4ZdQL5HQLzogckVWCBhwSPjDXE/CvBZDSAKy8rseA8yCx9APPSNkkJm5wK6YxbpL4gOikeIU0hC7CPDDRMMghqDLXnSIKnRkrGowTs+2hANZZgCQbhUw7+FXRgVvH5bT6/w6GGaYhgz2gX0WZb3agiaUIB0l7y0UQQsC/r6+vyPWvxGGl0aG3H9X1WmMbwIyeE74BdMOMPqPt4G5Z6cxPjTHF5c4Q45IXiINFnflkyw1kBA286+HCCfRSY9Hzg0bCG5sgUYfKmAXMOwrJyuIq4CDkzyVeo2P2H9gKwtPKngpKyJpVWaJYDsztjDtYdui0/s4nAPS/gcetHfkYPCxC75g6MA656WiGJ+RsAfI6OP0lAj8/E3FPTJuqTOcwHM41hyfygFUZy40UuE9JdzL+qQd11ABeiyFXjs313+87mHdQBM4Ji0lp+DVH1HBxYl/nICeE74OyRAREgGy2Cl8pXfnG02WYOAVtIGSYF0IQ0JLXxwiFEzcFALPCB4cCb9/Dj0bCG94LKERVTiElLU8GgF3jKATINwoFMFreFJf1uMMtLoEUmTlbphFwQk0v5SZLw2r/8joDcvuB6xMJMkNXit01oJTEqvChvLgIKR2NZ32BKLLmwdynLDkWDEClfgZWlfLcMDSVfAAjTiZ2uJ/pbfgaD2G5Hgdz94K1oVKaNrAa4WPAtpSOwgHc27vT3+GMJukbVoCBGDyhyQMBwinqDcaYWHeWM4drhzl+efAxv3rgVD/ibDWgUeHAPxQbaI2bMX4oThMkydZnsA4KZvQcX5go8lRmyMT4+/0NDTcS+NKvwvoroknBhi4NQ2p1wkMdEhFHwWgNs9DBrwbSSCpuUT3g6RqfGFpJLDlRz5daJuRzLB2FpbZgmycXky/NI5GIKTWpsjITh0Egq5GAKQctJowf3DBYwS2ikhvKlY8hwl8ZNKt032Cx+8S6f9LRPbJVUUAPeiJFWo9NQDbF8dOmt8uKkMPQnAcDihUOPhhckXwsR8ZX9Ad9Cm2b9/gAqkMRhka7k3VDInYp4gAxYm97bb7/3Z298/+7dPT9stzx+HRjAaUzuDZnWs1AFw+H2//R//tt/44RJFnDr1b/zf3/ufSmlZXlmHHWJBKspqkUC844bXR0Ibxjw1UF7y0vdv/BTP7G2tuR5CXzWJM1Cj++dpZw8jETZgFvp5eWV3tJSbgxnWYDjwJNLE+zHyH3tJ37BUHOAQ/QNzdGeBlcYZ2NAaRcqU4IrrBylXSgf0GkNgCmfhg+omDBHkGl/YJC2lGHyHJiMIkye0yDTRAdgFiTBQYAPk8bJoN/v72IbC5+MF+5gPLhhhoGEI8MbqGLOTZAbLOSXQi6gN1t4vwXGlDdP+eI9CbyaB5cJAbZC/EGW4gkoS+TOTCv1YWtgebMkisIO3yOLPXQCaylV8GEUCXzgSQKaya7hBAYafYBviMONRtCGO12mkEC6PoLhAoZRhzwTqlQbYEqhWXlFLiBUqFcuCfDH+NJsd3dXbo/w9WKR/N5hESylp2Qm0EmBZBXg8qVdpmELHDZmOTU19A0botqAJhwLzSoJ2CQIO5kwCwXYLfaxVt2CiEsESfEULF+YBiJlOE18Qwskq5xRnE97kTJiJiv/ICv3aiVWU0WgwRQjsMOlNeSXS9IYx5hPRwdwHbjVpdEzNg7Faae0uEV1+QnH1DIePJvRf6RDBN+QMTwgEnzOBoYiRJCnbmArOnE82N7exvFABlssnr41QNgDJ7wQGfC9NV77u3/yve9//z3ew+UXk407yOHC/5h2qR6NoQLRN3/5v/n3X2q1fvDln/0Xp0ZZLmQ3MBXZUF7rI0D1HNYk7naCr3/ty08/dToIeIJBJ3kTS2F8Q0Q08d1ub2llRXpdM9SANkyzNK5pah3kKoehJ2E/vuGP/uTCN3w0wZnnzCGXUGBWAY1mzMOHfUxhgTpxcEH4dmvu0WS/jJiBNlR3oyCmBVgoOoPTQi5D75J+ItxMxMJhzLsrLXCgjQcC7mG32xG7jCoIHhrpJAVoteWlNdh5xglcQ2YUj+aB4BM/9uY/+V/8//7b/72Ef/Cv/8lfu/kJk0NwupQBNprhBj5JDvM9kK8KylPbtHqiwAW7je6Ie4ghKk/Oe8cjOrEfHjxW1lChk8xONRCWnh9g5cGDCjyPdyxC3rCQ9zTLrWAxNghYPLJ+YBAnBwghlJg1gVaPtxiMBaRJQwwnT69OSi5MMMJgsJckg3Y70t/Up90UDZQnATONhvEfLUeD5Z0I+3FpmuLGr3zt0jnnquK5l777n/y1mybRHNz2ovVsJUCzJ+xaoJNJgm5OEFngweBx8w0NJcjtoGHKiZ3Q5GMNsXcZN6FwC2mm+Fg17CDNDXxGXYoQQqwDVA5iKG3g6q4EcesKAaAdVFpiNIMk6iQBa4gIScroHnl1dSWUl3UDplWGIA0ZxHJ1GK1Cu5R9gDj1T//ll/7Of/ZzP/OPGP7O7x8l78Tdye6hyXCgTZZLBLwXNs5ua0nYfvRL1dRqW+BB4XHzDdUCAiadW0iuTE5ShnxaPl4QowUXRfro0QNppb7fCkAmCX8YgH4ZB4EWSoI8KGM8xGLQ+xhOoE5+J4/fwxOCBbOMr/oD0xAoySpo/LBZ1q8AIvALfPAQpS7xH9GaKApFbavb6fQ6vZY8t8y2yzaTmsSysBPYh9K35VdbkCWmWjt8MHj/xs6v/OU/0J3yf/K1DcOdBBo8JdhUmUzoMFrLcw96RRYvJtppZtvLsUVhnilSEM4sXeChwCzWEEexBJMxE4yK/cM9UStHbpEy6GrnUuROLZYH5dIsHQzT2OcSrYHqceFYh7EBE95WOgoy35VWQyKyfm2AIdD7DAhyRb4c5CGSQmBBtSXSTOiGleFLKGhxEo8vpEhQki80kI0qjJTvyVeMRV0gtJgzblpViwF7hd2eDN0oJB5/w533DliRXBP0YGqFQ1UcA1Sd0uq14paHbW/S4vegB8MMIeaVRI5/PIxjLxv4XuINByH6AR9pkC33Vpe7K2GrzdvOvFPN3ykQs4desso0ybrdHt+aBaa8QgEURxg6McxiVzTwqFvIDFCbpIc4P8YmRZz68J/8z77/oydumxwD6DHBHiAb0CQeA/nxA6Z8ba/fCoOw247TBLkR/vkbpvqWB3MK4SVajjzq5zdSMBpyOGrWjsxlw9dmKj0DVNW9wCiaDzxuviGgc0ePIy0kGVw+XirPANOGHe4xRgX7mb9ojA0jOBPRFdDgQmyE1AlTAQugnUWAtcHCA4xBxtpj4DaZ3p8MRVGXbbUlVBUtEH0erurc/VT3Bxxr8CkJnTSgsIYSC0furnDkabxgGWnz5DlwasauGWYs9GFAYAHVCOIf5gT9N9YNQ9HryU8SQ17aw6ZRELabpAv200g0wKm75xDfOvd/+Ic/+xf+4c/+O78nO+UyUIcb5IOnDdaee87DdofXQOHFonJxYkcNMbLaJu0hDhS/vde0mQvcHzyG1hCzTReoGhRjVvKZp7PxkcC+zszaPxRxXAnHrcCAgDZJjEG+Oq0sKHJG6QJYlFmO8hEsU72xobxCTLbM6qCRwOqXHTTAb2MM+QA2g7p4cJ3oakmTjLlQrbS5XhgFS0s9bK7hU0FczSik9Y6z1DwrbixfQnzi0t//B//qX/+Df/Wffr3JThng8Akhr+3hr+LFvV63221HYcQRkLxacHhY1uNYTBJc4AHgEbaGWAmToTKIMQW5TPMiUvoQobW4AMvkTYSRzqEczZoM6RwiQpOKvOu0OaBz/8SCAvzk6tasnOMSdP9Ii8KRcguHKbLcYSLGzl3347Il57f36Bjy69Ip94mSTLJskGFfz58a9hnoFLJWuICwFtyJCrO3RLeL/pS0B83hxQJxIU0zZ8P15/7hf3WOBpE4+u3ff+XbQun4A5Iqgx3lfILFZgLWGWZ9qdcLg0jft8gW8ypnDWSMKCM3UngpwGQs8BDAdSWa4vKF9w2VYwYlE1DV1lA/XUKRxGxlChOPPEzWLInjhD/lwWs9mLtYbbnkKFYipznLlWNjC5ESvsgpx8bVKQ5NqkDKCTUGmmtlRHzE0RhehRw3eiXchKKTchFAek9XiyXlGiLcMVm4Kf2zIS8XsuMcGe0+krAncL/YU4GpVwilaX2gmNfq8gYoYbupTPpsokfYsAUwVbKZpnnTy228w80rpPwpgU4YtgO/42OPHLbTrNXvx/1BjCMlPhPtd5zG/D4fX40VbG3v/e63/uCjK1eDIGrxGyl8Ixa0ombWkkPLmsQ0VCVrDpzAJHLwEoQAc0v6zcufX/j8Zz/98ou9dgD73uu04S3KBUb2G/Ycxp7jxS/eoA7ayjAKV1bWwgh9t4N/r8Bwy2lrhGqPCGl3Q3z1J37eUHOAx22nrIe/PAlsUuYKjea00BxQOT1U9I8LXOF5PC6Mg123soIRsMzIYbKypMUUYmRgTuxqVBnEpqBc+DdM9fGMp9dKyzSNLC2RADVCg9xfJhOBFxOHkGzJs4fYNMNs8TLiIGvxhbK8ycOdMmpFRea+DDws2BHxJuO11eWTJ4/p79/LwWWrRI8278GAnq+E1aXuyeNHoxDWT8eNo2/B05QcNRkZaT86uB/D3RzuPDmQMFd43Kwh4JpCobFYOfWU03AK1gpxpQtMWiefI4zq3NpdaBaARc6dlMDkFaH8QjWN4RTSdiGIaROVvKeBmDII46BZ4hIqURQutSsXGgnTFDJCSMUrRqW8i8JLh9wj0/zxRvMwpqGAcWwNQPOrzWJ8VRGGSN6HiLFA+/nl5SfPnlnm1cMgHvTFWtKcQkzEWSGg9GED9gyGWirMeN8nS2EKjywv4ajKY+Tc4+dNMYdSEzny43s4BnGBmXEw1lCW9nQY6Wkw0tNgpB1whglAGyERw7LBzCMN40W3ZfoUrG2r0S6wLA1alxi6gqVTYeUAKgAEfLlLWV6FFegANU+DFmTPikrwmQftDH1AaSmNC5IqXgyGk7uEpUDN1JaD5xg4f1zU9NEkNoFuHza9vOkBq8fHa8QUDjJsf9MB33g62EsH/WHaH/Luc8J7za1ErCEUIsD60VlEjXQQPb/f3z116vjZM6epKuOrsFEjx0++qaJgAxqM2L4gY0JYGjWieawJ7aS559NLZ06d6nbbyFADjelG9z4HSlJcRp+KZDDBlAbjWJRhih0EjMaZYNo8T3gMfUMX5ojqrMgPLXeH00JDYKZj1osLI9OfnLpQ0Y8gV9qdJ9m4aJxcedSN60eTkqsxAWY+181HLbRug5wwBUqdRNI9T5ikBbeEMAM2zoNcoKQJQ2xEAd04605ZnDt5sFH2yzCLsIZxPxGDmCV9/vQKX3tD+0fLp1cJoDHfpmNoMLY4fTxz7skkGcDuhBDNhkEQ6pdV7ifkePtJkrSj0A+8OO6vra4cP3a014Y1RPt5noMYem0PUICDhYJIuocKhlBG6mCBETvYMFd4zK2hwMw7HFn5mP0IY0KXQa7hq0xzmBVSUascEaHFtLTNIuGKMTYyY4Au02rA4mhRCaqGsYWMjvFWZKg4VvIvdB7bXAeOKRwBxlBMqtpBGDD59gsaA2cwiXf3+ruDvZ3+YCfjD1HBfMDWmB4bBfANsSY5Di1YwzNnTmO/DAsYxwNso6Fvcrf3C1OlA5PhAI2DwUMj+c6ujDvlZ556Cjtl3tHBiYFdkEGVYXXGVpMy9IeGgzVethfzg3mwhocJmeCGPiDoFHQnYnVSWsb4+Yp2YXHo+nBWiaNVzv60VuJwyto364lJJcSb43YYcA2e5GoZEwP0ZwuBT2jzXovedEFMU2hcS+yjk3hvr7+zs7M96O8m6QB1+b75egbNhtFKCu4h6u90Oq9+6lPtqB3HMTakWQL56msEDxfoLHa4sNkw57DLa6urTz91dqnb4WUBdFDGl6/wEg+RbRcITYDSJMbMjtsCDwkef2uIOVeE4c8AndkuZNtEaNLINQOaope6ECusEhsrXFphGXkWPkvAajOUhUpKjHbrpUPxxAgk0Ri2h2WVRXDLyuuCsh0WAaRpInNP08aqUKEc3hNhaWimIyfuYYadsv42CFQnNInxYBD347QvasU91FZyWGVg2SKpNkvOnD39/PPPhWGYJvytJWntgUH6W4bJy8Gx4B7e6+/t9Xrd55999uixI2wt2hviz9chzKcEi4yOlvRL1ADUXNX/8MA0eJ7wuFrD0lHkejJkgX5gkIVmoEnlA9UpWOHQ9BjSHEEIIGjXEHh1b7Rx4idy5R6FpsXAkIt6+QOhcolOfgdZyqoasykmSJhAs2hos7QRT141Ro3EsBVxGsMKij1Fs8RPTAZZvDsc7vm8l8JriFTIXJRhe6QrMKRpGPgvffL51ZWlON6NArJUtw4RGndPC1hv42hDHWj7RTG27K0wwKAnWTo4dfzICy882+lGWSsJQp+voghh+PkHHXLLBM0ZHSokzQdYUEqrqozpoC45boawnJwPZ3yBe8Qs1pBHuAiTMQ1GugiTNxmjOw2Tgnw5AedkvTsR0P/BYsLUhPng5Xn+EK7cqqwJWKZu4JQWaP0smzuAADg0Y4JSQYSSZgQj6kDVqiqFZU6DLCNxKpGABrnLanTSjvDt/LARiVgS2hq0G/tJ/bESG5AkxzPvFIBhCbxW6HsIXKX6cAwqwe5PNoB8dNgJMnN8Ckrgnpg7YwtwYGkZKM8vIKNIwC0y8gKMkfxWCx8PT70szuLt4WBrmGx72V0/2/NReytt+WnmJ9hjY/OMA2DeEJMmx46sfurF59eWwmF6t91GtscH0IOQlow/qsfDhBK0s7Dy+hVp2eyXAu2IE8QU8jqlDfJiHd4bx0jC1vGb3+kQMyhM+4Ot9RNHup944emjx5fQl6w1SFtxkg3QKXFoeZzQ5gwHQwIOBUeF307U29B81QNfh5E32IUULkBnkV5/UMJyXD6meSmIQ18ODcEGYwDmCY+Zb8g1WTm158B8eZiOrs57G2NVCHs8tO1cByZRt3LAR8CUNz4OJjSWBVa1ZhchGmkNKUNTTgMmNhR8SbptmrA2GiwbqNQga1ebxE90SJ46ZBhkQ35dTwyZ2lLbR+oPfdhTWG3v3NNPvvTJF+CK7e5sR9ydDvd2dtDUTqeDrbfIA7bGZoH2D4QpSHNKJs+uYRjg9Njv72VJitNGvLe70ut89rVPP/vsud3du0HgRe0Ig1X09ERJzQHKMXXAHPCY5/JKWI7lL3DveMysoYGeGoWSeP/QuWzP24Z70FDlqEVhuNOgrdFWqYac54CmzHTeuGg5ZFCYRQdYZBADdDgFYDHOs6giJ2xsUcpqAtNWtFA00RFXT5xPKKZSP/pVGHlNoqQyjx07/tJLLz/91FPypbi9pU67g+0rPR8RkBJiLtRtss7TpCDn0bA1jEDo28vQoTCMMAUGgz34dZ12BD9vZ3er3Y5efe3Vc8+ca7fb3W4PDU5TPhcpTRvNGUBaXg+2sfGIzQxTWREmb4EKHk9reCB4iOeNmdOTW0hLk6+3gqTQMEE0SGIWJWmgdhBQvgtllrJqmQ2BQigIiEGBVydvtTFXJ+SElltx4cBbTcVNg3C8urby6quvwkMMvdbu3c3QG0YBdti818yyskvIRkGvCE4JPmxaHvKXN8olANg3eQtZmuxFkf/iS8+/8srLYRj29/aWl1dQHXbTcgFhBG2wJRSaBWhSR07pBR4GLKzhGJh5SxjOQcNYnf3bEW2RNmxcC9XOoBIuc7UrvgrDDTJ2UASsRSLgmNFTA6XZeduUVqYoH3FGublwA8g2lDAFAbqGsIXy2gZoov2R5qqcIdB2sXX9Pm9Anzp18vXXP/uJ584N40E82A29LIBTmyToIoVMHYjVPjYAnwii9ZMEa4/5po90uddpDdP+7tbSUvvFF1949VMv93ptuKNhFA76gwj75Kgt8uLAakmB6DGNV45C+fvA/ksoTH1FmLwFKlhYw3pgytipcyATSDfvNmBTB2eD75YBAftTzK0PWKqIjb5mEMNQgNsV7gXlXgM8HwZuNbVJDHobwgmo3dA2F/KW2SxACWt2DSEbYawhh4Rp/svLafIgtjEIA/nqWyuK+BrBJB6sLi999tOvfv71zx5ZXu7v3B2mCVxFKY6qDORSaB1UIpczKeMV6v552IYrmibbm3eydHD69PHXPv3Sa6++3Ftupxl/CRqOahzHKCXbZJhCHiG5j0eIvsLksXyX2RBmDtz3MFc4GGuoh7kEkzcNrrCsjbq5qxlFmKwJwOGUkiQdaGYtjITAsO4dbEa5B9CPrZZcLeTigS0Qn6gGRkkRuh9UAWksmmuiUZd5s0Lr5a1uIdXzkyC+qT4OAiBTe0/NokfqKTcbcNupMiwm8obrQPk2i5ThaCFCDxMImC0axNFzl4hoYjhEzFcrg7JD+Vlm9JT3vk8eO/I6LOKrLx09ugoFwywO0PEhvMyYtlq+7Se2DW4yWsAbvHSTfTSHt3gRqIfbY7QABeVnXmjSwI496hlk2eDMqeOvv/7pV17+5OpaD3pgCnUc5Ceu0CJpnmmw6TIbm0OPcgkq1gimRAEma/8w5afBSM8TDsYaPswwi7AxDn4qiKNRBR8ZwSIReuYatXe1xXMeF6sJZo8M5ITaTlEyWq8oy7wpMFVrYv8wddEY8kkf/KExYgpp65khOVqDDBStphaBTUYcRhjAYX9vJwy8T73y8te/9pVPfvK5Xi9Kkt3WMA4jeHZe4MEq9ofpgG+WFfs4lFctQAdKIUBHAOPIOzh8wQQFhnwZbZrsDfnr/HtHj658+Yuvf+WrX3rm3FPtyIeTyLMYLxKyVdowMYVg6fdPRqBQBbXMBR4GPP7W8CEBvZNigF+CmCu8YaBzI7ahAqwvd40JCdUwedb8GagJywnaQj7Pp/dcc+KwA+F2gxxpMZ0tMtAX2BfdqnG/zA0bBYSvNDIgmrU7Udj29wY7MItPPXkWW+YvffFz554+c2S1x0didjdbyW6v3ep1gk476ER+FMBoDUM+ZZm0siT0h1HYgtHkc9MBrNsw8JMs68cxFKZrq91PPH/u85/7zKuvfPKJU8dVZqkb0SrTx9QxRyQPVCJNmguKrRS4NKBJw8zphhhNg/sb5grcbRmyMa5c/MBQE7EvzSqscXWWgN1EF5a2fIrZgB6srzRJBv1Uv/lA9Vhw3B6J8KhGjYsAa6wYCEsrNOkyXQ4aVpCWPgLILYoZKWEXSjCpfzBavB1MnVqeJN+dxV+q4xc96Nok3hB+EBwiNTDsO9wtGGDQHArdHvPyoKlGP8fFFkiWOC4mZDnQh5HRGP4MHwrxeMkFtwHcMq+3tHyq0zk+bEUwS9oE/ueNIeHlDwBxCGiGEjpx6Lsfhvz96Dub29duXL/88eX19dv9fp8v1o65HxY3FCaP+1aoS/kT79SqMw5/WZq2wyCKwl63ffLksbOnTz9x+lS3G2Fs4Ye2YTUxozJUpEUwouDAFKIX6lVwDy6A64pck6B2LYB6h9hl04VEF4Ig7C6vBFFHFE4CX5xtyBGmlgK06nvBV3785ww1B1hYw3rFXGq0HQUxKwzC0gpNukyXU7WGFtUiSrh8gEn9q7eGaCp2eY415BtV+9pfCECUhoff8eAVQ4/WxAyCaCCUGJdUIFniuKhm1QlnPq2BYw3RIzTNgy2HcVteXj4VRUfSLEp5NFF8VKMQ+CdHkfJCI+2LGJrWIMYJYNjtdJM02d3b29rcvHXz5vr6nfXN3f4A9od3auS2NRXCLCKJE0IYhO12OwoRB0fWVk4cP3ZkbW11beXI6jIMGswft8FoKaww99EpN8eYpK0ot4aBPKXOQcbEk9mLsaX1szNZiRpruLTiR20wRWosHog11LI/8mM/q8l5wMIa1iuWJXe41rCkAbAcEKVcJvVvvDXkM3GwhtnAsYZYvRQWawhSrCF9QwAEIepFfx4rqhwAyRLHRTWrTrjOGqJlsDWtIIhWllee8P2VOOVXB+WAQgObqoWR5BcGxZyBCXeLtzniGIanHYaQS5KE04ejAx6c5jSJk62dbLef9PcGu7s7sJIDMY3I57tmwqDb7QHddrvTC7udCCTcQ0whDiO/lUw9oFEz+HyqJunDsnmt0POwa6ZBlHYS/Fqk2cVjFqN3ZjLbGG1eWMOHFo+ZNcylaq0hldA9QIRct8YqIHsP1pDtdzlWNv8kShoAywFRytWkieEGkpaDR8OAbvGruLCGyEqzGAbA48+6G2uINYjlLK+ogSwcI1pDU4coFG0jWqFJh6lJl1NGNatO2FpDtotqQXKTj7jd7h3tLZ3KWp2Exor+mGhgtSzKiNYQBPjMQO9preSmfMI9LGjZSeMQizmSA+5HXbhy+gQPPUNxDmVkYA75J96l5wfQgdMJb9HQ24QrlyGFaeC1oyAKApSO0xgGlNaQlwtDIeiWCkCzrDQU7RhnDclHE2SnvOyH062h3ObX7kOLITAGnNLY4bO2PLcIrbcWOvZaCA0yeiyBGGWHC2s4DVVrWKuEw90YqkHj6iFs2EgrJsdVTB6mfzyQzREfyoVAio2PzAEsE1sp5r3OVAvwFUq7sRIjWhqrSY21/QWOkS0UVGjSxHm/RWqsWDak+4PFLHJcrmg6rQsvV3E3F8fxMNnzWjgNDCCOVet5dBtpSVg8lXvLAMpRq2oGQFho0jBZsJALlOSBKqcKSqCbNIQ0yiBhDv2gsxcPW/7yypHTfriWDGFlkMOzkQu3SW6MTzmYBnoolS9CeusGoyB/OVTSJCRLfE6IGjY+rAA/TXHwoE+zmGtlLCl5+BerLywb20pBhGHY7S15+oxOE6gYSrONNL1K2NjcoZqGjNaY/jaK6EDB9EODNoNaRaHq/+qfnyNrKAPz2IHLnFMO4LTkR34RR87YnDtI5hwjui9ocTv9VInGhwyznFi91IYIBKa1AjNY+sxuyuqV0ZBzA1cMw4MEW5s3DNDW4MwEbyyM+IOi8oub2CZrByeABzQ/rPTjNOmCfLqYyJIE69UG5AHTRK75IUvGK5dmjL0wg9JUJZcIsb2mO2oet0Yesow6mhThsCHTIKWkWD5Tp0PEDaHHkvZqFDcBxcTks3bQ0kvVoPoNQal9NO3xgBzLeQSP82heNoOVt6UsR2kbHyYK+lmdLkjM3RxsE9YkJZnFLTX8BjvNHxagMfCeEMIkpX8Yhm3zIJ9m09yUg/RYYxIuzU0vQTulsex/Yb+ErUQpiOWlvFOF4RhthsP9tHCkJq2RGRqrNkMWIR0xsUvcOzhG9wCUhxI2V5MVCHu+YBbSYwwcVntoq0dZOIRJN4AK5/GIcx9hGlxTr5pCWZm5mL2qZT4cwGFUn/GBQF0Sulryav12GHYyvcHMa6D1kN6NQPfFAa2RwNIuswaVXI/OHwM3ikXacijmQMoRJq1AstjY+vaP6+d9hGnJAo+9NZSjLP+jQ24OvOXk/OkoSYoCM6GVMJxDhtaQV8QPpeEV8mKQsKQhvNiPFEwON9Dc9miRArghmhgOAaKVm1SYQj+Dexi0253lqN3l/dlMviRH4KMmSHcLhAbx3Rh0r01CmIhbwiwG8ef4e08QYcyfoaJNs44hCZd2YgKUElVoFsZeEjIxTBvJsPMEKVAmsX/ISBbQcGNrxYyiMTBC84TH3BoCOt9yGigscOHs48CrPKBJ6oJGufJCApZnTJgKlXGLjAuAbQA/q+1ni/jBwMtiWrLOIOY6JwQ+mlSp4V5AfRw4X01hNsQ2tNvurETtntopQeld3eUgV0fLTARqkNjQJsAgFsLQD0YB2iBP+1iwehpcWpMcfWjAsAvB8Xdol8Nxy2nDEZeRl+r0KzYHDT1kE4KFTiHESiwAzGIN9eKUC5MxE1wNh3BsoA0+yAhaCTLyJIH5LjWb+YGk5bhQ4SpKGUZ6Goz0/qFlbfuRAGfIp0q47dWWw1gEQTsM5L6EfGHDD8K6OtmSEkyOA67gPEvrtZBqDQzLgRavAqIQ59tyhkHainpLR4Kox++GcOxZDf5NlQ60rElArDaUxICSgATUEoS8roggm19lyr9ACQpLUxDQGQ2iVHfMko2iOTQ5DmgVSiHGyEjNlBeVU6CDWYLqnAxTvgg3S1UpXYIrNid4/H1DgkeVx1WO7qQDDIFxk6MWRUezBjqfmoiVZLTgBLCIKyMtVyYhV7nUDvIuiusV7BO0rIYcC1lTDceNBpQtpMsWtYIO7CBCy4syPvqhnuy4EUNDTGAH64Iro8Hwiy4kAlrgEipjaNopydWCJYUCtqYI5Ug7DUpJFywglvGhBVs4vv2PJR7q43FQkHlqpuaBH18ai7qAZWRoqX8cShPOFkcYachpjUuQSUv3RL/kQNAqmp0YCI/3bfn8teyamStKeccCEtyvTgwHPGDYsPN5GrSQD6wEQafbXfOD3rAVwSCiQrudoxXjNYhRKG93Gwc1iFOCmMI88CwyLpTT40J+yNxgDyKDdPJgYTSPD5QRycmQOUWY9HzgMbeGOJpyRPXIEibjMGErUkIoyShilDkGbpbSNlaA5u5MlqdaQ8TqIZLPKMQ+EF6Y0wBQCNamNnToDg40bD4MIr8YMkTT2r3eih92Mi+gueOEVIuPfqIfs4BjUQIGZlrQYnLveBT0JrIbamEqLkI1ohcakyOwBMGrj9PBwhWYPAdq7FwY0RIqbCPtQJ19wKTnA4+/b1g63LXH/mChVdiKhKiptCpmaYXLUaLEURr/+JRLYFysmgUCjNCPwiAkF2tTSj1w0DrwdaxccGHU7nR6Qbubv/4AMa2hiNFbmw20MkWANTUAfLYaNGMaMyEqQQyi1KK1gahvKbsKyMBTm3MELSDTxN4Y6SJM3kQY0Wkw0kUsrOECBwOdYePmWQmuWLWgpWu1gZnDrFLD57Ll+634WgKfe1Isbs164GBjW3673VtdObK0tIytMfZwNIiylTRCBGjMz1GQDexhBvm2CZ1X/dqJJkshR2Hsx4B9KEI7ZlFOP0yobfDjjftrDXGmqYaDhNWIo2hXkfy0Ogl7aLH6JGUC+aPmMLUvOIrMBKoL4FcCLFiBo+qEEE0GZe+Dolixfv6TRgjYC4dDPxp6YcuPQPP3272UX8n2wel4wVLL6w1bHfmFzECuIKXDVpx5CV92KCGVx7TNCLANbgA7rQ9y/dEEKe3A6IObId905pXLYSvoZ91h53h75VTUXWsFHflusOqXVx5go2yuE7JmjZXgE4oaoEcIjoGMhxZRwsg7MbtTDQqHo8hdv+KY5+Do0WoHLV8mFb+ox0Mgrza0BJki5jGWTTevA6A41JIQZsvXdzw0AeTsZVzGQjPkfAR9FooBQ66xJSxf6KlAT3nyYW1zBMwpjM/+cPnC+4baJ2Z2vDn7DTkJ+tYZTA950IuHHUd0mKVxEmfpgC95l1eaZBDLdwE6xUHbB0RYUOYoHwDJ2yz/oyYYOUaQrJ8xRpUKO7SNWUueYfh8YyuhrQKha1LbhliJ0eWh3ABJcUSMM77NAXJJlu1xU4pDnPJFV3zHS7zbyvZaw72stdtq9VvDQdYKeftCpgFbw9squkDJwQITnagjFmuldYjtMpUWwB+74uCbpL5Fgp8iKWpbSasXh6dWjpzs9ZZwgGAKYR5QJ+s3IMFVDwuijBzVGnlKMIpHqBHTPlWRZ+inFlR6bBHNQma5kjIgZpVYwlaBIxsE8DTR/umofaNXCRg/mRwmqbD1TkZVTIwsmV/8xk8rZx7Q6GA8csCMk7maH2NMQRxwOeT6obQL8nMmBZTKJcvSKlNR4mKkzREz2iSmyQIQy3N3iMG3EPHCwqawwKQB+ks0BypvS3GfjMUWtbHk5IwQ+vK9tzDoBEHb9yJf3srn+aBRxHptSGAFcPC8lvUU1Qnj6tAgu8VRshgwLOon0nuhv0KLirUcwl1teZHnR0HUXT1yotNdwRaeHhZFWbfUJQrGg/08WIzXOaW6Zm0pKdFkkYnUgeFAlc0j6AIYsjEeft+Qy5l9g2eFOBvEg5S/f8YXF/OtTSRgfOj6UUymJM2MQJmAmyzxbSwzsH4SumLVuJTMmTSIQoyArDzXQN9Wm0PsDgXEf5RXbwHyoj32EcYWJDIC8gdpupvGd9PkbjbcRVLHiVro8PEViFSoveJbBMmHuRIxlrexS1iICwkmS9OKwnR6MIjUChsaRkA7bK+GK2e8EHv2VsafK81gsrUNak8VLFHxDau4V99QoLmIbUErX1twsjaLkhLEdgDRZUVD35A/j2/IsdBjROfewX6basGDJ4Ox8A0fQ5ijXTc53MVjJ64lhF2YLqWsyZhQkDc3PA8x73XILeCpOtFUGnOYGBOwBnhlKo/hFGIOi2PGjQ5fiIB6xH8MMliXAB5i14clCjrDYTsdRlnGi19y1Q2mEKOk3iaDrCwEXhkUjTBavMMgsdxqYFBCOFDEt2PpRl5SDOHQbw9b3VawFLTXeiuneqsnYBnTZJgmNN9iEyodh5ppQ3HvQKUuJjBng1GRQzk2BuQqiJIHhIPVNn943H1DbBmHWZ8/lyG/Him+YdYyviHbI4p5ioYlEIgGYpSkFJ2VES2fkga3bg4yO/8TVQVaoBef8hQIUG6CNF1b4RvHj3vqVoA9poHKQ0JdQuRjBKQEO8UuwbKALf1OfTqM/IWAJNtN4t0kGWTpXqs1sO2AF8etrnRJOYavz2+PGMSIUtCZHJAtRhBHgb9SzN1xxw96Ubvb6fQQWn67Lz+nj9Zh2B3nyPXyODYQMakcVeNx776hZmlsOpsLjys1QZsLV7PGqh+xnAP0aflGC1B89olAPk9l5Ybtq6kF8PzHSr/09YVv+HhhdLArRx0HnMe8yIa8FjEFEVkB+l9ixyZDBVwxLv5CMRo3NXEwVOLzUd4GQTqUt9er4cbShxMZuocsl9NtEmugryc0ElhxEX/DPmh7Pn+PPeWN5MALu1G00u4c6XSPBNFSiy+aph8HR5Cx3ILPnUoNopB3pmhzafXkUqMJmmQM0DNlceyO6Y2GQ6/th0udpbWlleNR70ja6sSpjCDHkA2EOLpf7DnCg0fpYB0IVOdhaH44xuyRx8PoG1bFzGKfhqpvSA9DzE2S9NOEr8X3Ai9JY+TSzxJgduoEpWfFn1sy87WmGTkHhNKIKlKF4m6shEsrYZG3f7IY1Mt+FHxGyEWkfSEhHFWBzXgo0iIH9zje44+IcuebZB5/l2mY7iTxdhIPkjjOkhQbbg6ZKOHmm3pElzz+Qpq5AGsgJR/8I+2FQQC7zt+688Ko3fOjpU53lQYXFtbvwCPi7xjzGIwGWfqCmF4SleXWkCp1y23ENLcCtnFMloPa4lVmEw4wtjEV4HSkwjpUSldiEpMxwTd0tZUuGjaHFi9AJhc+F77h4wMcT51Ho+PNtVczB818xd/YiVeAaqgNs8M2N28kmiVpF7TwhkTCdAXH0RC0L8zAQoSJYb9wMkAOTgN+GLawyw70ycRONoyCYKnXPbLcO7a0dLzdXWv5vSQN4izIsjBLQziScPH4FkI+xhhgi85rkfoVOj5ARyLzRgEFh9gUQ+HKCTiDS8tHw2jJ86JWi19A1vvL9lyVN5htliSg/BF0DB5RuI0/jI5Ao6p9hMfoIcNj7huC5dM5hM83yJKYv68EHhwY9Q3FrcGUgjQ4qJfglpXlq21FZk6ZOQi30zaOyhyosBsrYelqBdp+aZT8acGyGCyRmjnTftmlynGk38fbxy06X7wxgj5qdXxfDDwz/gIcN7bC578/HATDBFkojPEZDPoJRikbsGPYoMs+HcKel+hemK3P28/iGDq5/gWC5tbrhiF/iTMIsTcPMjV/NKY0gjCpcpkP5flYpVpt8Q31CADWLHJQWZoCzMoFKuDgl7OqwrXFm4g1LDgOKgkPUcbQlCoSjVTxnnJ5GpiiPH/Ln975yifj/lDTI5y+uEpaX/jGTyljHjAX1hA5sIZpPEiHsRx3LmmxCIWKNFnlW1T5YGA9Kx+xK2CZNlbC0lW4O+VS7IA3i1ErWonGqkHk/pVZIs/LeUN5JgPmL5Grcmxk4Ks0rSiZ3FxDIOY3VrAauKJUIQwgDKL8WGaSMOZVTVkZArZH2sRCHnbH/AtgUP3QD3otvicCusQTlGd7eAeGZhP7db3ID7NKw8oqpWFoPmPJskeaphAhX6UqXAPKl7OqwrXFm4g1LFgLiClMWocuL57zG6ka94SNVQ5CR262zbLbSAUWjW7Pv/D1hTWciEfRGmLZqzUkn52mNQSQtNVxSuVWEqhOETCVcLJAmDGUQoRmKOHGSli6Tj9vdgthZACXBoY0HGZ1iEXTXCNDjvQOnfa5Q6bVo8FEZTB9UMULjmo8sX7k0hxF1AHM+KiLB0PIX1IfygPYWoUoM+PGoixNZxM10orKBzSn3IDLeEt98IlMAbF3uckToywSKqa5ooJKGAO6pR5JmrgMypf5Vcnask3EGhYcB3vdEJCBM7BMEA57LOBdT6jSaEMsj0TNgGqPrDX8/Ne+qZx5wGhv8jgCh5OTDQd7dLy5qum+1KIgOREqaWG49wqjappCzHsVM0aExZSjFgo0bwDDwMmCZHfhHfPreQkMH0wdFqF4c54X8bqe1/aD9rAVpkM/yWBq+WVnz++0grYfdvywF0ZLUXslCFfDaDWKVsL2StReDsLlIFhq+d2h1xm22hnCMMhgUX3ewkZTWBOPgDaJeT5tq1pwrjRmWfM3BqZfEjcEx+IhgDWFblwimpjCyRgpN1oPAAen6REDT/eGbIyD9Q1naMA46F1IHs1cJZ0LODYk+DVdbP3gf/EMyqtmqJpuICkUzQEviVfMaDFGbcPMRqy+JKCSQnA/KA4UhRUiYsq6sRKWVhSTY8Us0FDWyNopoOqFsPJoDHLR2Ix3k3mEAempyMBCmkLsLQW1p9ILSPARGHHK+CUScbdhYumdUAA5umkWtfmyMRw4JrC8qBRDilHMh0maipMQRPhNQX6kUsSH4055PpHDPHHqoRY09dMf5XGhbid24T5vaHOrYhMwTrMC/HFZLmpl0BHXNwR0/ihH49FBc1DVNs431CpAsAgHi4FJoXU1KDGVr0dJErmANG7hGz66wCHVw2sCZ4lsH7jB9MNhEA35e5VmITu+lRImYIbJPB7NS50ZtaCPJZNehW2RfQH6pQrTgIlBYdrjNjKH9gVNwiLi9TusJvqAfuRLAB9GhF2mDlo50aZ2B/983pDxMBzCbfQ7iPkqVuhEDA+PFg1lWLGJCGlZNmgN42ELgQ8zhYEXBugat//pMOWJCPaAT4Gn2FXzFg03YzgUMBKwuWI7YAalHfiUvjSFtMHAsBpgX8IPITBihgLkEJjLrUIgtsRUvhxRQxh9+xzMxwDOaM4BeLD1GMsaNkwhNBaTpKCsIesg5oswaQFVO3pKuQ8E2h4CbdGQQ7JMWsVGwiMaHyIGN1KDKcIY5xScaRho1SAjL2LQdzT4QZINB0kaJ8MY+3P5Kh5oeOe0ixnssd4LasEThyMoOuCWgpBLvVijhzx6trNurw8QJbU6GZR5IDXeh/YfkuaHFnNkDfXoAiYt0GSJCYjgiImprLNZoUkF3Z3iutWkZZZy9wttiQuTUYTJK8JmuQKWI8RoK2ezFJYj5wV0wQ3c8SnQOwAGMWl5g2Q4GGTxAPYO/p4HJ3CYwRXl1cmW1+Y7bPj2sDCJvSSGERwOxUQmccpv23AYGcxrExkODNqjEmzWOIEDRKkum7wXWCX7VaUFp0KPrEnMB+QyzT7xEF83NIQFj2d+bYULDkuO629PrrLwjxz50qw4N4QWFIdI5Mkqt3AkxrnlnFGEn8gXWiTFJGI7BaktL6vQpMZVMXFhC73Cxhc+l0lMArtmqLxGq9ZyQMFoCWH+FHlK05DmVweFMhoUSiNSwgtC2DhedQWDg4cRzEUQ8zmbFvbuHh9QHOI/5PsaMHp87STIAFtrislw8blupEz33diFvW5IuUquxdRcG5cg5cYWtBhXVmN0XmHFHPmxBV1gzOAr10AEOVf1rxn4rEEDoMGI5+q64bxZw+EwjWEN9eoI82gMse7MlIUE6Hw6agGDnEkoBwSmoFxvKQClEKuAEraslCv0V5MaV8XYlMraaGgNrRJN1MZyVjAWyzF/BJnyB5nhMEYEpg4Hy0mvJYGhIwU7F0Sdnd3B9vbdHXwM+oNBHMcJVKAUuyJqYfWWl5aj0IvaUbcTdTqdNr9JzcuvAQ8T73jjePlBoBcrtftu7OLeraHyJ+SOy3JRK2Mv6smYESpmhUFwYCqoauPVVEOWMTKF4yQq0PnZEJ//6k8aag4wR9YQBM0bL1/tWmuIGPs0nX/M1e8M8B9Z4jnmgICdppaDCB+lmZhnjeJqQQtNalwVA8cyLZpbQ/0oxUrk9NCrc/oATUqMTuobgGTUyETE+zDysusWfMEkSWH5rty8vb29K6ZwkAAxx1PkOc1MTzy4iK0o8NudaLnXW15eaneCY0fXlnrdCHYxQKYcBVpH7K+5kUdZHMHqOAANrSGgGrQ9ILQ9Stu4CvDHZbmoypQKar0K5WtcHHIDt6BikjV0tDWE25gJUJ2vf+UnNDkPePDWsAkaFqxaQ0DLjmKYuHgXG2Yk9XjrVSvNtcASw8K0fLuKECuHMgQ4ZGoyZxIup65gQVhR5dRCH72eDKnHNL4UK6E0jL7Y/RGnRAPQw7c8ZDF9aJxXYAQxGtjuhu3d3f4gTvv9+Pbt9Rs319c3t/nKBoyxBCmrrdA6xK7RGkImRd1R4EVRGEb+8nLvyOry0WNHjh070m1HOCI4JAFsI7/kYjwse0rTwTRxbg1d2NF2AVVoNhSDgEBZj1NkHN8CZQ1VAeRtkWrZakHLcAvaLlvUbpOr+u8daGGpkQvfcAoeRWs4IviWlX6awtmR+eS10oSPF5pceQoEHyA52bCWsWzo/nBNcxkLRFzVgkOmJnMm4XJQEe0DbexIxhVWyI5yGuA7SY2TAeWTraES3JbmWZYpzUB7ScvHMEtjfq8PdpCeBfrCZ2H2+sn1m+u3NzZ3dvo7uzt3d/difhEPzp36ysZ46VhK9xExGxtjXr3lt/0ynw/WDIPQhxFcWu6ura0cP3bsxLGjvaUOrTDNr3EPYcvUTKgVMHEzawgLCDuYJAmIMOR7fdga6a+rTeFyXL6FFixhnB4X1YLKgKQKI4ZMvTWs1KlFDhBQp7OdteVN/fyPLqzhRDxa1hCwxUHwrQZpn/tlMXAACBVAbIGUBFNWYwsRUQ6qZK2azJlElQPUMvcF9BENH9dTC1RRtYYKl4PDX7tTtkn5yHAKkQdhUICPHMIs3r27e+njq+u3tza37uJkIu9oaGFYqStf2zB0KC2UPC8jupCEb8aTjD5jCHsGH1xetubDVQyCI0dWT59+4oknjq0td6HGGghA1RbiZtYQZWENQcAaajvA0SxXm6Kgv6JqMvZfaiRpy1aL135PuSp2j8Cw2Njic1+do51y+Sz0WMKZNyS4qpyJ5CZKM8zOjBJ/NtTOtvsP7cvkHpVyYZAQBz72tV341jeur3/44UcfX76xtbmbZnAT2z5/pLSDfAY+4s5LiljCDPq+L65o3hoFza+L84UOAV8sFrRbQXsYdFpBN/PaO/3sxq2tDy9cfv/989ev34jjmG+rlXfAaEtmA0wh9LTbbQw+aMSHcRSaDGwVkHdhuA8CWvuDbcODxWNuDe2hzY80CV6h54MdI+S5BeHSgrG5M6C6/EpJBaqYjhovoSlY2sE4ZSLGqrTZdB/5VAysUri314eR+uCDCx99fDWNYfTCMIApbCext7cHK8PL/SwheuD/8Q6x+QoKCRNafuq10qGXZK1BMtyL02Top61Af0RlkPl3tvuXr9y4cOH8rVs3BoOBXDykczezAWNnPG9jY+Py5ct7e3uwjCZjJqi2KjTLyijhQqTKGMe/z9AWKgxLYFjzgcfcGnIp5wfVHlrZJfH2qAb5H+XmxKHMA1oKgUnPDFVgYzcpTR/Xeo6FwKQJSxsCmbBpSgPDLAuiKAjbO3d3zn94/v0ffri9vQ1Pi98X4V445Du2kR21Ya/imI8bEqhDnHCmaA3FEuIPAVtvjIRUg4PBDXXLT7JhP8ZOG0woDPvx8Mb6xgcfXDx//uKdzW00ir+lxY02t/Zy54ct5D5cm1rpsDJM7Hm7u7sffPDBO++8u7W5CW7Kn642Sg4cxeGdBDZfhGUsSDNp26U9O5Q2lqFVAyY9l3g0rKE5UNNgpIuQpWkmFGWwQfMCL4w8rGfScGf4FTETuCk08vw+L4M6kpplgmgyfPF/KmHoxM4mT5o5HqYRkwKbK1/vQKN5AY82iW6VErA98mU31m10OjCNcODxIp72UQR4F4Q/FaC3OKQEPGn+ssr6xtZ7H1z4+OqNnQFMVpu/hEezxfcvwL6lcPVQPRsgv6+SesOkNUyGiFuUIM3bMLz+hWabofRZfYuXDtkS3n7BiGFPjB4kw/Zu3Lm+3v/hB1cvXLy2e7cfYZcdD4IsDVBNGreyBHV4jFNfAt8r66EVGYgIvmSSoCLEIQyp57/77g/eeOON8+c/SLJ+CB80QFPilpfyQXD++D4aitrNozwgEMOGAzIwU2AGU6AaOEVaPC48THq8ZLrwYAnHMjkd5VAGfIuvpYtBNB8stM2c6/nqKMEVmxM8GtbwIEHvgt+HkB9OkudFuAyNvTMygnw2uMGilulAJ1jdNFO1gEkX4KodG9BcBrkjwa2plpQkY1Qq9Sp/GlCc3hk0yQttuDbSNBHfEN4c/egwCDfu3Pno8tWrN27t7GF3G8RZK8Yn1ynnDzbC3AvDcMBJlMA3SyLFADV5q+SsQKuNzpMDg0i+rkYw1Y5QiGw/abXjYfvubnLlyo2PP76ytbXNbNTFX0BMQ74sA9L8jjNU86h6sMHsNfxPKOVpw/e7USdL0vff+wDWEFWdOn2y3W4nSRwG2ORj748SfNo04BtrebtZb7aAQHfQsDGHqQaQVJi0npwkLa3iaUybpxw5cOBQQA+ikXRkNCZEcwmSscBBYv6sYQ7MJ5l7JiURJ+A+p5rO33IQR8jEDIcA20i3tUrvp/1l0BzKg4VQA2MRhD72mJcvX71240Yf21fmwyJBjlU4jq+YpApMZhFQYagKTDEUxNHhDps+6u3bGx9euHjl6nW++gHV8OFzNI2nsur5RovDlvlw/zL6eteuX3v77e+jwOc++9mv/MhXjhw5CjE0QW+nDAYDEBAWJp1E9lA0IEZx0bo/aAdt56HHEhZ5cpS7wAPHPFpDne4guNz5kU9HEjJFBYbpIM9gFpTIpK8JvE/gxHkoQ3XOANMKJaQxwshpJ24AaXPRXkMTrB58xjCMkkF6BU7hjRt7ewMMVxi24UPxh/B5EY+dkJ7kn1JWY0tQYwWUdgCOLaKA24cxg20CE1vtO3e2YJFvrq/DJ406XRipQRzL9rYEHlkAOqEMZm53r3/p0qXNzc0Xnn/hlVdeOX3mdLfbQe7e3h6Ksyvygu4sQyqBfKfTASeOY3UVocoonghXjP0BOKrgsjFg8kOg5hUxCclmruaPpA4XbGUDmH7ME+bUN8Sc4HyUD65lna+MNb8elOGkNcl8upSDmj8lhHOQphCQlpo4X0kj2saN6hj1F+sXCaqC0ZPf0fKTJLt5c/3y5Stbd3fQZDhQ2AvDM7P9kd6ZiuAnSpeFI1BCMgvQXAvlcKctm1OlEaMxEnntdq/lB+u371z66PLm5l3ZdPIWM8RUoQPaQRl/qsUR3t3d2d7a7i0vPfPsuW63Gw94l0d20kPYeiiByYsi8xAi+o48mELQtFb0Q6tV1ICjJtCk9plJPSzCl3wSqhk03FvlmqOQCx82pLLp0DExifnAnFpDhTsxzEyxHPgXvBY1JmCujJLcOxYCzAV3kymC3BWAgCnFGQ8bzBsHE/VPC1rcVVJS2ByjUryIhhbyldPcjHr+1vbOx1euIka2Ol2wDfotaZhMuSIgzTB3PsSoyS0TG0bKx4dSEQ18Dw6d0xAWGRtkzwt2B/HVGzdv3rp9d2cH1hJeahRGsCys1wa5UIkYrivKgbizeQfyT5w+dezYUWyK2XLeMgqiqLu1tXPhwkfr67d5HuAppLW7u/vee+9dvnwZ9aIviXimKNIEVUnUjuAeKcQ2mGQ+CJajyYcnzBXm1xrSBwKKk1iWvHKwuMqAV4FFwlL8yUwrKQuMmgzTDwN5zKQV8VFkM8JIguYNhzTFHk8dEM0CrKp7wVQl0roCTIYDNAq9hL3Ihtn16zdu3VqnaQkieTkrf+2EXQ2whaQ15C0M6Yb2hN/ZE39Ku+Z20EIKqGll7VZG+S5kTEMMJN9/OORj23v95Bqc1dubWKbIHdNdFOU/WpgkybXr13Z2d46sHQlwULJEN79oIfzfK1eufv/730cfZVfLsLGx8dZbb12/fh1axvie9dC+WCAh/SvDZAtKScByRLYA5d9nPMCqHxTuqzXU8S3B5B0EjMZpkLWGRUi7xitHNIumGaBCLnXKICZLYi0iTwHzexGKRL7eJ8L0Z7B8BoMEgU6JB81hHKe7u30YB9CQxFKEe3Lp0qW33377xo0bqlZqMGB1FZg8B9oYN1dpA5PUnKmAYNVmkbu1effq1Wt7u7HfCvmEH/bIfGKEHUNEcy/1IKYRRKNMu8oQhaN2goOhkIHk3EMSfBEsDAVklctD5EfMQey3b65v3Lp1m/YRJ5VBjLF1lCMgSRoFe70uDtDG7Y3llZXjx49mwxQnJ/BRO+rEobv88ZVrV6+n/AFVtgRzoN/fu3v3LsSQBDA3aIcFSEolhOW4TABJ8EFo75SQHAMtUoDwS2Izw+icBiPtQHsEVHO1yJxgHn3DwjFGgtfRjb3TSS5zOZDNk7hACKCHfN0AdoQpN2/8PhpvJWAh8RE3WkNscqKwHQZRGqehHyE38MNup4cYS3Dj9u0fvPvu999663e/9a0//ZM/xfTnRSNVfoBBG0y7YKCdnTCtpaBs90mgSV7oh+jCjWs3kkEGmpcJW/BqeVsDlkSDlkBxDBhHL1eFhI4VCW1SHkSOgTSsmJOsDQZDbM/5rkOcUwby687rG5vr6xvokQxsikaMAgtCJ3ac3jAd7mzvxP3BEydPnjx1Ik3gjNPXS5IUBxcbZJyQer2lXq8HgwiXHTWB6Ha74MAOQr9CW1GC8qu5Iz7+AbQHVG2QLM6BnB4JsxcPS5grzKk1xKTLaToFNk1zyPkIC0mWnex67oZnB8+iHbXbEYydbNWGfAWOPPfBNxskcAyTrNddgpq93X7cT+5u757/4MIf/ts//O53vvPG9964euXq3e27dzY2Bv2BrfTeIa2jNtWIGG2THkhSs+qqy1nurEffAzT+2rXrgz6/JkxlfGQYsgiYMPypY16e4ylAS3DcFNSEGKChE44gz5IgSbnVJMwG4G97YefL5xxb67c3rt+4AQc8lFcwGAkXUhdOWttbWzs7O8vLy91OO4FphzefZjhj9fuDCxcuwqY/+eSTJ06c4IlJXu4dp7xJzaaJy6+0aCygNJ4lSSQB3uhRUidPfkQsLTBMIUV6lDUdWp0Lk+HAZEyDkS7C5M0T5tQa2kmO2QhHgNtl5/DLZDDJEq1eQ4K1FfOH6uUKYsAr+lEHAUSati5e/OiD9z984423fud3vvVv/vW/+YM/+MN33n7n6tWr2IV1Op3XX3/985///MrKCpacqj0oaDttawG35Uo0QRInGxsb21vb2Cfar1HQWUZneZaQBZtfW4AVoCHgecHAcCpQPlCbrEIcE9SiL31QN4Vt2NnZvb1+e3t7G2nd5LpA02DBacTlYIHgweoPsP9tt9toP4jbt29fuvRRGEZnzpxZW1vT0yFsIE5sOKCgcWhUCWijtwjLrwqAI7CEQTFXIJ0ydA4VW+CBYB6tIWYgFgAWms4/2RfrisBcNC6NTkvhGALA6sI6wepCCSwtrBZu1ob+nTtb589f+tM//d7vfuvb//1v/c63fuf3f/M3f/u73/2zixc+xp4ODkevt3zq1KmXX375lVde+fKXv/yjP/qjcEkO0Bpq85SwScBwnKxpYClY7evXr/N6gLwTkBtkjghysXjh8fAxa2vMtJhQlAK0GqWFJK0xuqw8pSVpZCaBKrlvQ09wpFBmc3NrfX0drjoOxMgMEzRkaDVajk94hasrq7B9165dhXDMJ6szGPqrV6/BPcThW15eQX8hiyOLUhsbt1EK5pIXJeU2V23zzEhyqEggtmKWwzklUAKxArkaW6YqAmE5TE8DK6vA5BVh8ibCiDowGXOG4Nd+7dcM2Rhbd24b6mFDs0OP+SbTlwcdM5APNbAgF6iwKeMuA8jZJNYJ5isWTL/Px3rfefsH77zzw3ff+cHbb7/93nvvX7x46caNG7Ajy0srZ888iaJ3NjZ7vd5rr7360ssvvvDCC3AJ1bvEolXNFqK+pgN51iSojCsJUmwIWcq1sRKAodmz0VUi7N5gwS9d/DhJWvLTnnTNeCuBbzbkBVbsbjVoUY4MpEDyj7XyE3waTFovbVXGlNbE+wzKBEBgPJV2wbaJjPRCeQBvb/N3mIcY4d7xE0c7Hb6kS/RZIRCoiKcunLG2trfubG1ubG5sb2/t7vb39gZw2z/66BK8RhyXc+fOLS0t45jivLa7u/vuu+/BBX7ppZdwmJIk0TeAGaVOFUqxZzlNpgQ1Zhp0Vml+LmX0KAxHY4czM2bWMKHg6aeeM9QcoLDsG6Lh216rQ6wmoIQmh7BhI2vFavSDwUVmhekJpkm8N9hDCzmdsWQzLDnjFakLgxjeBFwMmEIslTfffPPb3/721SvXe72VtbUjvV4XOHbs+IkTx48dO4YdMfyOjz/+6I033uz391544dmXX3kRmzLYUHvyx3JF3do8jaVVZZisCrSzGlsZJJVD2lfLRAb/sTqRI0ZKhCRXvpUcBOjdABvKdtDd22vBqn/4wZX+AD6g7/ECqZdip2qWPz1A3jRCQfzBT4QKPmIpf0NYTA4bPCz8A7x4po1h3WpvaRqhSrUpwfbkzc6BbPyl/LovEzxpBV6YxYNW0u+EyRMnV77y1dePrK6gKVRBCwRjbVrIquSRprs7u9ev3bh46cLO7g52wVmS7e7twTE/ceLk+vqt559//sUXX8QBQhPefOutt978/muvfebVV1/FgUZ7dCsgjXEarHaQw8fuMDZHgWZdvtuCAwz7znOrFrQxchA3hA6IxqKQGizA16yGmCxvs6pir335zxtqDnCIvqHOABelgVZUxQ4WdfqVg1iDkRnSFeLqRhptFQ9DF7lptl0eiLe3t7GZWl1de/bZ51977bXPfe6zr7zyqeeff+7s2bOwekC7HcE+wvXY2bl748b1eDBYWV0BB3XB6YAqqLVtywmTdFHX/jJqZQyLZpCwEpZvgG7La1w8mEU/3NmNL1++dXtjJ87gFYZDz+err9BpvtkBw0FPGipQgAOjWmSU5AMR1TMNMwFaeCYWJkIg9+tJKzcf3iJoflkb3xsLAZQN+CwPWsKTUxqEw7NnTi0td0UlqiJIUhRpurFe6He7OE31cLrqtDHyfrfXO3369Kc+9SkcJuygcRxhF5Mk+eijjy9euISj9txzzx09yi8yQ5ttmGjOY9gmqYX/eczWeahNr6sSWhSEZBc07AtOwX2XPRA88dSzhpoDjA55c9z/XwJoiMb6SxMLVomGiQ8Mxv047oPFlcjvQ9A4WmDxYOXAcdCdcjyIQ96gTG7evLmzswO+XqcHYPUgjL0Y1L777jvf/e4fp1n89a9/HZtlaECuKkQuoI0gaGnKKAg4QHEbWxnRmg+C2CBNjpgCkRIOepjEXgg/bzCEBxiEN29sv/Xmh1eubaZehGSL30fOhil8Ly511uTT0eNQ8Dsi0MKHEWEecZqgM4SWoBdH/+gf/cxvnWUFn/nH/4+f/H2tSa0lrZr5Jhy5Ao5CpZvChRuZiFb4hmEraYVQkA6yZGt5qfUjP/K55599GsVoOB3fkI3kE5HY2fM2lzxX6uHUhRyMvF4TxNnowoUL77zzzpNPPgkjeP78eRjHL335y089+aQeO6jQtrHXotIoptZKU8WRxARAjJT1CsFnkbysyO4P0gQowfmjDDTSUA2gekyiAptVFVv4hlPw8F43bIqaeYnJiuWOrTF2jsLQvR1nsyQJTHesDcxCLCcsKkx9eBy3bt36t//229/5zh9fvHjx6tWrly5d+OijSx9//PFN2JXtLTiGmGJxPLizuXH8+HG4JFwctLzmx9tUszKtj+NCBSajXqxRUYB2Ct4WLAjW3e3bWx9fvrm9E7f8DmwJncKWJ19bhpDHN2dJGZga+WYO6pAFJAuTRoADNnzmxd/+pVNbInj9ae9T/+Za17SGdhPmtLxhlI5WmwsOrBIrBMWnfNJWFIby3OPA85ITJ44+8cQJyVIFQlKam1YeKbSLv9TCixJsI2+wEMjCoex0Ont7e5cuXfroo4/A+cxnPvPMM8/gPKdWBhyqojLVbAaZCfa6EKgQ1pCvB+fVD44Rv9Zt/ESFVdUQ1CNFGLOWGqikheEeKObKNyzPywOErJICTEYRJm8ijOhMMComwkiJF4F1gomlez0LnW1Y/6R9PsPBn0XvtCGDz6fPPf3KK6+ce+Zp7I7hJMJt3Ny6s3771vsf/PC7f/KdDy98kCRxfzC4cuXKnTt3dJFoLVa5xrVQmcME6kAtfJQcY7AHn5eP5XE40syDGUzlGZe0Bc+MrjLsYAxXUkaCjiFMg7qIIMRYDoe3v/zUx63WZ3/jrc9A6Oy5D87J6IoMLVlGIanZ6bVJ5xB7QiEWUw4IGSekVb6/t8c0MwtgLRlvE/OxULpsQSKPAcDpg/MOewdAZnl5GRbwtdde++QnP/nqq68+//zzetsEUP3SLkLVGqgxLILv5eajObqakG1KSemCqobQIlTmECWIYAEmY4FZwQVgyMZouFNuqLmJWMMjXauqjmm1mSyoV/cGBLaFMGdJMgi48MgEVAlieBZYaWgP6EE8gJsTRdx8AVhyA/lVdQhAw+7u7ubm5u3bG9h6h1GwsbGxvLz05S9/GR4iZLDwUAQ6bddIVNfZmE4BtkmIrRIklUOIV6XJEVMgUuTwFgW7gxb1YTj2+tkP3rv0g/c+vrWx54fL2B9n8jglxgZVsBaaO7GUBiA5RDR0tq4j3/k//sJvnr3zY//B//fEL/+tf/HF1pl/+V//jf9iAzkymEcv/L0/9xtfPEIyx9nf+G/+xj+ngAPV6KEJ8jod7s9DL+GP6qX9Hb+1G4WDF1546qtf+SIOk+TrThnthF3y4bvDDHphII8QmhMPBhyHBmZRT0jgSJ/M0GEIwEcXVECZNlcJE5tJYYAR6HZ7sLl2VGQc+FVq0G7B5rAjbIi6iVGFerW1gB6rswqbVRX7zJfmaKc8i2/oDpnSDaFFXJiMIkyeA5MxDUa6CEzE8UCuCuh8FVIctyg0N3wtVL9JyB1hOIdYNjCDqgfrYXV15dSpk8ePHztz5vSzzz4Dz+Mb3/j6N77xjS9+8Qtf//rXPv/5z6+traEs9ECb6mFJU3tTSF/zzrLVY0IVwrdlVQ0MA8wUuoMuYic54Duv0LYQEX/obsjLp7yXIRfwEr6cB0MhgeZWA4yIXE3kovWeffbds63WlUufPJ898wcXUc/VLz27IXVB4MK/+4swhWe+88Zf/MdvvnZF2wFUu48RyTeahkPwvTJ6NkIMD5BnFEdA5XWjjCStgxw4EAC9RQEkVBhM5EIJYjiMUpaFEYu+ETSLnTCjB5q3cyDe6cAURrC5uXsIQVhn03qkGPYDVmGL4HNcqCCvsT53EqzOapgnzGgNDSUoJR8pmAOuPcAE5mQX70Dmt8ytHKDBx4pCDBksJHDEiCATRWBDwc/gCSKGzYEgAvZqcAmPrB05LT8SjLIoqDs1agfYglEt+0W+2qqhBibLyURTEdPcwQfjvhjmhpfa9FdAPT9s+SF2yvxxu7SVpMMkzZIMZlF20PrOMr6uAqMBm8JBHA4/+OXXsE1+6o/OH4V9/L2Lr4H55DPnn5XR849vPoX0xS//R3/23O//2U/+fy4h0frO7/2Nf367ZgrJ6LCpxQZz3DDsKBDKMIIpgrn1ESOohwlJJRRaXF1yhTI11gNqxUSZqV0JrQsfXDVycQCZ8EA7nS5iEUSNUECbqONMIIPF9gmti2WhoT6ogIu8xvrcCbA6q8FIzAdmsYYAZobCpJvBlHFgMoowefcDnHX8KF6iEvBBX95DBU+e8QgwxdURQhYmvWRx+nPK8AePMHEQG44wNchNV+NEhTAzQcjvl+XaDjuYdlZiJbT7BJ0kdJWdkFvp6ABf4ZUNYSXhEg4TPvsHI+jFfMVWFsMygi8BHpgaROLZH3wBg3fnpW/TwHmt2ycuI3nkd/7ac7BKnr95nMln/ujf/dz5r3/2N//yOSTOXt4YtdYNteBizwm48DB2cuiQJEfs0WgBu3RDaJFJBSUPvcXotcMIQadHaYSVeAzCXIHekCEb49IHP8CUsDNGT6pKu2ioeYYG3DNKrYUjkLeB48FlzXcwcCOm3/EyXgMIba0lKJ1frFGOS5Sgo2RjW3AE7jTLqGobpx9A1ihXPF0lldCqQWvVZGbD0POStA9/F2Ztb6/11vfPv/Pe5bv9IPU6raA9GKYJxwcF1RuSL5UgIc8fUkkr8/MzShBkX/ux//DvPCMZJVz6K7/6u8953uZf/7n/7BftRcM7r/3G737zvyxdMcyBWlstWGA+YcO2D8Mg40koG+xG/mA43P7MZ176/OuvhbDasD7yYja2C0FaiyPGsxAT9ad8HQ0XyrF8EOiXZeoYolnBkI+dwhZ3ux24+bJfNkWMDIFN+tireJPhKDEQD76MqphC+aVcJEucWlTFPv2lP2eoOcC9+oZAKfkoQBs8ijGh1cDBEmoHMf1h/gBMdI0VyiRyN8SkcjEtXQvqz4HqqO6AYCooopRlaZdPE5L3Dn4WH5mL+FOCcAuwxrH3hW9ImpZF3B0Sud9AAr3KnWB4jskHX641hcC5H/4oXKhn/gim8Mr3fvVX/un/6ld//X/9q7/xk2NNYd2k0maDSOVRGcjIUdCuMUv6YUAtNkuEpgZTSiCpUdIBmyGPlvIlHRg2HHk2hA9omSAco+FAoBUvcNjIz3j7wcX337UHSWbp6Nzooqq5yqlFQ7F7QKm1qA5dIMVYXaos5VVAWi25Wu/4cdpZ9Rm1qbbBpaRFlQPUDNqsvqHlgDC0LHCXT57UCBotVwLuS+gPBzF8Qz4114+9t945//a7l+9st/ppkAVtOn5wikUVAOuIP0/2/jSiVDv06S/SFcpe+Ff//CfeaG382L//L16/IE2gzTz+J//nv/Q7T7Zaf/yt/81/5P3mP/vGG2xQjit3Xvuvfveb367YROrFP3fnI9/Qz3ghMx3sBN5uq7X7pS++9vnPvYbOwPs7PN+wTA9bYStqt7udDp+0l1HhhWYroLE+kcnm7B+5hhEw0TgiRVTFFMVmGCBZ4tSiKrbwDQ8PGOj7H6pQphs7s0c/MbmxrOSUj7UmV/lEAvObNoAXhyAjoqP1Mw4QqMLkHSZqa0FPR3zYNxg8sfvwBVutBAtcbibR0qcZf8CTzqAYULB4BpBLhInQclMli4cIwzgbfu05WrrLF164IPMKgmzC7Rf+6A6r+tKzH2YfPP/HJEc4e+TNf+cX/rsfNSkFhpneJjeb8lCOmDc0mM97pmmM5kAAe9SlXg9WEF5q3h3KCGFASy55DYMLVUnV+Vgpgbr5evQI/yGS5nyo5aVlZUULPDrIz3j7waUP3jFUjlolVebMYnZGzoAxZS2TddU0jBtB+BYQ4/cZkpQ/WIldkMjitI9itBC8ayIOnWpw46moitUWrLZfPTsXtaqqTFvQ5g7T0OP35LZTb7fT8XZ3kwsX1v/0zy5eW4+zYKXfCmIscPhjOhimIJSgLJK8roq0tBCf8KZT7BH5NWR+X4RWM+Lmm042d9vD1td//P/6d59tXfmzX/n3/uQISz3/W//hn3/zbOu1//TXf1y+vaeQZnsZjTIPAxi8MkjjlibpYHcp8vu7t586c/xrX/3iE6efkL0qIZ6aWFEpz+0qm8xdPHeuOJaSxZOcNB8SPIoOn1cFXAz5CAE+sQ3I9VPX6uoRPegWVCXg8MjAei20f/phsrAFa1HrGyq0lMZoYYlTC1dA42r7LV794jcMNQfg8O0fGC8dNxISDhemspmQt7AUMFM1aLICPkKBZYJVbZYYZoyKYkEohyK1ZR8FyAKQHsFomG/Xpn7g9XodvlOCN3nQc95bxuhzNSr4qSuHTIjILWWOA2leYBjCduB0wcElB39qFHTYiLOf+6f/7H/yH//6//j/9us0ha3WxeeLppCBAyzDLIU0sO4o8LNhHIbe2tpar9szu2B0ht1R/YwkSQY+GORKp8IQWo9NEnI8lZtDr4fAyiBO5PeXe70lVKpytQF1k0CtTCzwKGEWa8hlwKVCuPTDCW3h5FAH5Zoui2dACCGLDzAsppVrGAcK04KDgFWYxy25O8JvTaDtGAd4csurS8srvSCCQKKvNaMl4TASrvVXXTR3vKXBr+Ko7ZAUCcigMCkaTKZ+77d/9V9ePDt66Lp15jvf+6X/4Ldr3qAHcdpW1MdggMpC/h5h0m53Tpw43ltaMmNtCuWdMr1zPmeFqVjmAY4s6kUAXw+0hQprZaZKfBwcpE81YJYDFV5gZshs3ycu/PD7hpqIqubauhqKzYxZZ8nInZCtsULdHKxSej/I5tc11CPJm02hfEM6GSrvosqpRVV/rapapksglsfmYAzjNNttteLAD/t7wRtvXXjzB1dub2XYKQ/DNvrHna7YmhzcOeIjTga6WUaT0jSOeGYA2/MDeGXYng7hY8peE6ZEvq0iWzkaufy4MIb7N/LQQAjNbSYI1I0iLIWZmqb9dthKdrdOnzr2I1/63Lmnz6A4my/mifrkfbQU1r0xCfqXzGKqAOGOwMOIOpQnCXxCRs6XsMIRvMK2vKNI7iHVww6s10r5zFJRUHNrgaxJueMnlJbSWHvkcmrhCrgFNakci8VOeQpoCB77wH7ayYHZoi4AFx5yEJMGYXi0FWRIfLCQIT8YUJvqkxhJsU7sL0k+uOeHUXDs2NGVXjvwU7+VwpbAGDCYoTAADRuhHOqBHZXvMooUweGT8WFlcgUNaVvEQDLroVcquAmnS0iKT4BiH56gzSdOHD16VK48CnKCMWiTRLWGMMdoKuSeC+BK47AHUcRXVXY6Xd60ycSVLgXUw6pwBmUsyXyoDwLalBJUvxKGs8C9YSZraDYxo0A36jBDqboDD6XqGLgMWTFXNtcvrSFgZh0nvNKciSBl9ptAZ+phDdo820gaQNiYhNYwCCI6ncPW0nIbHiGsoefBIIpBcoAC6DWIeBBje4xkIG+Lod9Ejwziui+WE0g+ZHa/S4M4ao+M8SjpBCxxfMiKF4o3VUIPvh83yzCFK8tLbCuz5WgxFEbe9FFOUcx1smpDDk1omk/I45AuLa10e0uwwuKjoUN0Zt3AmhHzZpOdP40qvZfADuo9PDainHtQYa4wm2/YCEZ6/5DlY46D0XWgUM0uTEYR4It5k/VEEfyTp/6AFOOtU+M1CcjMDafbBSUOCjI8+4NbMDdQBPqEpeuHEPCG/Gli2MTwyJGVE8dWozYmR+plqZW2/YKNSPk1HXOhEJrFgeK7n0N51xnE0Gs+I82Q+5WwewLII6lcJFWnNHAE5Cb0wrjVRlL2zbDOWX9v+8jq8skTx4IwEI04PLaBRn8Bos3aYqrKITkFQIE0Vs8NfCUi+gWXMAz4M9k+fz7QNF6a7wYC80QJ4RReJzEV2iSFYU0DqsG/0vsqqNAiCsMqYkLW44pZrOE8AbMBQzT6ln7OVAhTpr9hCHQaKQzrvsNUP60Bw1Y69BM1OFj7YvpbnXZ08tSRI2vdwIOxT/geGzEnWgTmT0HlsEACYQz5TRYYRXknrtQN7wIFaSy0rIW2DJEWr+TTvIZR25NXb8NE0RTKThlG+PixIydOnCB3mPHmN698FrpJ5XUdr2W6QFXypkK9g5yiE/a2CfLQKFGs+/dCACiTV43tBm2jlGkOLQuY9H3B/a/xYcZM1pAXxA838EJ1Hj+woHbQWkCxCZqUKcQsOjbYEoLId0jVMDn3sIPWPrYN6BU+uCVCdwJf3tHvtdInTh07c/pYt4txgM3hDhF8MXk0SEA+CBwNzYKj2Gl3sGFGDgZKhWGxZMQK602r5psvYH+zFkrCFVSmDfD4EOBaQoWMNY5HNkySoysrT509c/TIKttJYxlQ3tQx/ShMOBZsGHf3vHjKdg9b8oUTOobi6qrVg0GUKeHOE55F+HsDluAOFqhU8SiGuQIO7b6BiXjY0FruT10NoM1Aa3RJmOWNCR/QFBKc/ZVzLDjOPm4WGEUzwRZXok4bDB9sCre6MhMC+oa0fMnRIyunT59A3MX+VzqL/sNGwA7SxMl+Uh1AtRRkwagBlOFLwSCge2QpXKiazBwcVB3ZImCE9Ykd6Ec1UneMpnzihWefPvc0C7XgGLIB0jrbR+FUYIRysOI6oKeJAD7u0tJSt9uDq4stM3LQyLzZNQfU6LVQTrlPNfWajCJMngOTscAh4yG1hoBWdD9rHA8uPn4YcIJylcIvlABUpyyFwKTHck8w6vYPU140WKIEXgDg5TaVQGNpebAJDYLW8ePHnnrq7NFjR3udnnwJhxD7NjooSqAgaNi+u3e3gX6/jwzYEXmMm1f3VMyCKlQRN+d8WwQNUQlsD4aVb4mEZYzjAYqdPnXqxU++eOzokd29HWRjSw4jqeZJS9i4DHAdVBgEtKD/bBJ/M6C3vLzC98LCPWI3OUCqCTAFJsCVdmByizB5DkyGg3p1Cxw0ZrGG9wcyCwvEg4fuhmjgMG5chJz3dRPagjITBe4DJjZA3Tb2CV3juve5+4zjvbXVpWfPnTt14vjKynIo74UWeQMcFBg0fJq0YK/fR4BHh10wTBXglCocRdhCiEEJBOCI1bSQVpkjjGJpksILXFtd/dSnXn7i9BM8ABh9MZVSkIpVQ1VNLWqqEy2wrTDisIOdToeHWJ5eBFPbmZcqdLkWtfoXePjx8FpDhTWFmF9oK+IqUU2W+HR3NLZEiS/Jkh6Z924wQIukUXLxSL7JwRImVutCdwsEpPjafKfsAUGbOTmI3JRliVzfa4XyZAxHRy7VAvzl4rbvnzjaffKJ3pHluOP3/SwZpnGLLxz0Mi/gTy37QdZC4DHCVpYBLmXAn2BOhy2+0CEd8jt6fC+4H1Jf5GU+fEj4nnxbmL4wTIYKppWtQWs5fNiwB3xxGMrHic9vx+2F0fCZ584+9/zT7Y6fpnGbv9XCR4CCViiHi8EzX2fWfhmwN+wlWkG2+MJ6XOTRITRekgzZ0A+jbgcb5CUYaL3wiZYBookio1QdUNMoG2pNjYyVoAqH2B9yPSaMIA2TYBgC6fgIhtsApsBcGnQcsX1DJ8UMMOX3Dz5nwZM1Y0PQDtGQ2dhNunxZcbruHEIeNNQk+uMWVwIzFkvUCaP2y8LXGwtSgm//DDSmmcBah4WRq3G8CYTCINHifIapKsByLFM5gOWAMCwX4DUIVkOtEt3dB8MoyNqwIyjQ4utgWCJL/XbUHSZJN0ieOds5ezw+sdpaiVp+FnPoxAjGXph4YdoK0yHvOWRJPEwGHGzPj7NhP04G8st76sLJrWF4gFHEB5kj1IJx4ttnAgxskvALLfw1Kn/op3Emv9EXtJKsPRz2Qi8d7HpZ/+yZY59+9RO9JRipOBgOoxZGPAySEHt6KNd7F9J6BrEW4rkr1MX0+LIeHjfenJah8WCPYZxpiXHUvCBcWlptt3vSYJThK10hJQOFnjHwHEd6OtgYnjZMnBOoSIISYhm1jS6MCgejg5oHqNegdlBnaS5cD82dDCMqMKx5wizW8D4Ah9fGhM5Gl2gMPar22JYIxJZTwji+C85AOcvn19Y5n3RukglwLVmf5eECm2sGgC3l2jRAm/nCwDDwVpe7zz579tyTJ48d6XUjnIcSeX0X+sfvJrKbuhz5/q5WHDMLG22EbJgO4j0EnC+WljtHj68ePbrSXYJX59Mf1W9H64KGOFw93sGgTmkZnwjnl9ta6WCw88wzT33lK18+ceI4DLWOMBvMZqtLDqIMikivEEvrchhZ1MknCtEEOU6tqNPu9pZ5jQBVC3AQORD5BdPDwD4ncj20jxovcI+4r75hc2gt9626maEtdECjKATXkhBc+bJ0HzzQJG1V3rYRR2klANI0661Op/fkmbPPPfPUk2eOH12Bc4etaz/0Btj0BvpVCEIcZP74PkAjwx9KyeDm8XdT4GMtrXSOHF/prraz4WBn765oj7BDV6cftcEwZFmKClEBb71EXrfXhnXdvnvn2WfPfenLXzxz5gzMF4eRGwP6mzJ10eAak0L1TnfEopUk9QHyBB1EbhS1YQwBvdCJw6rW8FBN4T0C7bQdVMImF5gZD+/xVqjFqZnyh4+GlbKF5lkzulRY3jJRdQWOJAz9EKC6eEo0gCYD4iSlMHBPP3nyxU+cfe7cE6eOLvdC9HYQtuKQX5WjPeMmF36kD0MYotM0JfKrdUvLy8dPHFtZW96+u33po/MfX7m0G2+32ygEo4PxwaCZennBYphivxtEfGFXkvQH8Q5M57PPPvmFz78GS6xNgXni84BeOPRQkRrE+glse5QTiEUSNfJ6HhqJLToVwgj2esvyOgZz9cAta+mHEw958x45cN4bsjHeffM7hspxL0dlXANoQSQHH3qRpIQZWq6otrbK4aox5Ah13QSPUJr3B7CqCfUvENh+rD9tP21M3mwtpUmNcz0FMUtY5BeIRqjKkFfpARZ7rpixVIZPNhI1Kx//aLhKSPvh/fntdnd7e3Dl6q0PL1//4OKV67e3B1nY8qMskb7DemJjnMITTGVCoVza60VrR1Z73TBL4zQepEl/mCVyEzhM05AX0jAoZqx4Aa3lpdymelkyiGFc26H/5BMnv/D5z5w8cQzMdgTPEC3Ri7LmUWdeZ/QTXpYtIkAOB5PHQwjUxsvDufE1Mex1p8Pnq6OIt2LYUx4/ml0RkMPBkSgDkoYqghWJU0lwU185ThVgtKpVsHQRVY6AbLYxV1J5t9EIkKFYTithUeUAynz1C1/X5DxgJmv4Vul17jJvZsW4BihfY1pDYbqYoeWKamurHKjOHZcR6rrJxQlroFlsEhc6RhXrgg8qg4NY3EVKI0kZwahIHhuhopglLGa2hnX6EZNwOARoOEqIU0HEK2pRnHpXbt1594cXLl6+cXurf2e7n/E2Lr1DNClJUz4dCJovPIyjtr+2toJNc5IOOu0gCjFQ0Mafrs9g99AFDBq/zItK+ZpojBmfLEwgkK6uLr3w3DOvvfzJI2urYiiH7TDIUr573Mf+2vh3aJ+XevwV6NLkoFTeWY0zuVmmXiGAjsqTNMvYkwOQgR3J0qHnc2R1HGxsB81Cs6oQPWoN9SxSL+aC1rCCqv4qx0KzTHwY1vDzC2s4Ee+8+UeGylGdMbVoKKZNcmPekmUOk8oBVJsmLbMJqs2oaRhWXKPWiquSa9AFwLvdBBqFVSELRH6P1A+wywPb9GJC+yV/bI9mtob1YqKO9ZXaIJGsa/iBYkj8dpz519a34B5eunLzxq0723cHewP4h2GWeTGMZdDmqw1ov/gNYmyK+TXjVtqOaA0x13CGoDYvglpeKBymQ7iTrYQ3m0M/TveGyeCJJ06++ulPPXfu6V4U0IjRCcQos3UwmDLSqAEmmM4ilGcwYcUDxeuKhjT9ghbeMJGRx16b1wh5lbBNw6pHWbsu3pyImxiZ4sQaPSBq4WaJIA+5KnZR1XAv1rBGbPzEAOHSSlThiikW1nAK3nlzRt+woRibpM3KG0drmNO2wdBmaMtqhmozahrW0BryYWzribBFYKFs7hegZQAWfgJrSBnV6TRYSYdBsND4Ph2GNTR5jsSIhP2CDIIf+mEXRm99a/fqzdsXL12FQbwNF3GQxXGSP3bNC3B0EWH54U8G8uVnpD1YNpwXEviH8lVeXsaT00YmL8/Joo53ZG3l2WfPffLFF1ZXV1ppEsL3441nO2yQYswB56mE31Dmo1L4KB4oLTFiSg9hn0B2Oh3s+rE1prPrw8iDxwOncow4p0hoTFVSN7mjsSnDzVJJsYbl4wSuoSzAGa/WoqZgHXPCxADh0kpU4YopFtZwCt753ozXDRuKyQHRdknbMNu5GTO0/gFg5imT1RDVZlQ53I1VW1vTfBS1vqG6e2h5xkWMBuEfiSGfOeZyFEBYnnamdUCsHI0tRHBsfyZMegdglZm1YlBnuJKtMuxGzsGHxycNYXdwVopg74Z+mLSC23e2Ln189ePL126t39na3tnbSwaxn2WBvXI6bPFdhO02rxPAv0MMfRgKuHxZNoBthP/Y4XsegtWVpWeeeeq5Z59eXu7JtUWAW2JoEUdP0qY5mAnQhT+OIeYv4yKssBSjBwkKIQzD5aWlTqeLXGzYjQbCEuUjQg25NuXUws1SSfi8jawhzpH58I8gNbqoKVjHPAxr+KnFdcPJePt7h+8bFmP4GSjpcgBos7QlmqDajCqHm7DcwbOoa7/rGyImS3wR7MiYQMOGXhrIjg82AICkCoNWARtbsNT4Hh2wNXTsnitgaZhB2C/0Bmle9Wv5QdjGfz9J+8nw7s7erfWNjy9fvnr91u5u1u9ne/1ddg1dHPKLbmEU8RIqfUD+BbCGwwTOIvaqcAaPnzgKU3jq1IlTJ44u9Xopf440kc0Ar0eidvXxdJChRDhiDTWXbSThwpdXcoFAFyjmeWhEyPslnTCIRBVzZBi1rNVQPiJyrJiLpHJq4WapZHNrKFcDCtAaXdQUrGMurOE9YhZr+P0/ux/XDS2BVc1HdZVlmfl1N5ejyamoNqNm/oFRsYZ6eb4IejL4kBgRS4jJ4w1cEUCz4C9hnqKBNIjClITTbI0tJLNU+QgHaA3RTrHdhJur9IgzhEHkgIPD19Owp3JM/ABWP06yuzs723d3129v3bmzvbF5Z3d3Nx7EMf4TfteDFi0IogC2KOyE/mq3Azt46sTJ48ePHVlb7nbaHDPeYEnC0O8tdbM03esPAuxkdVwJDi/vWZPFVmkGHT+5butC26kEHyH0vTYMYa8HGmxe36Svyjs/EJFgQZbbd0gCmlROLdwslWxoDeVe91i1FtWCQJW5sIb3iIfXGtqGgYAzoHZImCbHTlMmHGIqqs2ocppaQ169UleFiTprqNY8EdeKQC7A1gqDH/rnALkTunOw1lBr06QroLThyDYfc4XfUIFTlcpTy0EQy9dHMAgwNH4YwiHc2evf3d2hIewPdpEY9EWBj9x2ux21O9ipnlxbjQJP34sDXbCDGMB2GOAYwyjKjeMWH4yGH1k4Lug3eo4jQ2vMb1ByYGGl+SvvLrTNOBioUS4UtlE3bxjT9GguakDMYyzBYmENR2KKhTWcgnf+9A9pLFiYc5MWQMwAeKpL5xdnUS5g5PVPhAp8q0f4XHv0WYQvOUxwplJj3mCdpebQSoy0sJpByyNGWaPLARimPhWUfJg9t50gMjgmsofMlUmW3E+0+qUAv9UMbwp6UB2tIaVMywlIIsJ0FgHlU1ctJMdkq7DSLli+zB6jUzRUslwOd5dID/kLe7Qk/M1AHiS9pge5lL+hnIVRwDI8E/C3BWgqIeXz1jH4GAoPFlTuwXt6PoBfx1d2QQBOH9K8IwIO+PAokU0JByiDWE4zMrp80ptGEaYVDEpwUPkAZdiOOmIJsU/nM+H0BPm0kDwbTyuMQ0B5QgoakFkdCsU4PuBmgSamWUOl0RSdToBydNrYpAIkz7miTwnkQQCiHDIVJEsIgVscQNJySlkuqjILazgF7/zJHxpqIuxxtahyalFpEhiYCOW5BRQPHpRzdilnKmxjQNQ2TJVrVq0AASsh87kqVldQWiss6IZ+Wbx6PREZfNm9epcKbcA4aO44GfDHZbloKGZBYS3hdkshpt7QBPsJUfQQstiuMlOHI5PTAmgZCf5rCRd6s3iUQx3yyy1CSpIffGhJTLC2DRx1CWEKux2+IYJbewyufKtPiijYiZqOl+dYnUwNExztmdLEeGuosRKw5VqMRYQPPboF0SS5kBjyjQ8lWAHGOHd4rZCiBb4FkiWOi2qWlZ8ra8hxf9SRH8uxB7sWeamaqXBowGSlUUCFmPTYXcJtwYaT38DFWsJ/EVgViE3RhwdsWV2ryqNolhO7J09lI+YuWCAPzkATlfFjCmTc8E9XFHrFjRawKXLPRPw+2sHl5eW1tbXekl4lNIeWxUTDw4DRMXU6DqbCpPeLh6VzjzZmsYYyDx8KaGNma9XUspp1eNAqsABgHbB06chgUwm+5ko8M3RplWDyHJiMZlD5fRWk4atb8wrDFeiYW+RPVCNGUJdfbJohZNB4t3oYxwlS2BUvL6+srR1ZW12Da4jTjOjXAvvYMRwqbK9N7HAeNmjDAJOeD8zkG+qSva9BHKpKALQ9JExwS40P2gtEE4o0QDOpGmAZw51B7Zhw8JnkQRTzExwI3H1jr8WLZ7CP5WBUTAMXWzHUoiQzLlAyX8kuf3LgEZILAfqJfwb4dyaInyeEvC12FNB9KCh13A9CvtgQ+8JsmKRZmsAf9Lud3nJvZXXlyPLSKmj+KjS//NdCkDo4ntL8hwvG0GikQ5oPbBUzT7N7wbjGPMYw825feOu73zbURJjj7aDKqUWlSVxKY6dELi2fTb0ACmlrTFRTKs8fKwBgubkaXLHJBcVOyG2IHGxTEoMp1oNbPxGp6zUsQ97veoExgFpDzQCeNfK/MXAveiqkBxik0R/g40+0yGElanoBWe7HlW/MWeCHYk5Rir4hTh6d7lKnCwsYhCFPJFodBJCrRQBRDlWFA6GSJjECXNICs06mhgkOj2BOC2q+i6IyyLMxm5UPqXLIrIjlnnIBroDG8sXPAscCyRLHxYSsVz73o4aaA8x22sTY3c8wCZrtHE5balIwi7HInCHA9yhxmgbs38yjimg7rR/sHxc1ljWvJ8r6hquYr2ot9iAB86Qme5/QUojlWiGRjz4i0jBw1F4KdOiU5i1o+oZDH/4gnEw/iLrdpZXVtaNHj6+srPIBGr6XkAMFnVBoqpH6ZHClqulQITbtngPsYOMTjw7sAg8BZvEN3/zO7xlqIhoe42ZiOsl0uo9tML2QBqjWWNsGZbqxBZLKYbMkR5MaT4CUK6uyse2aSJGVpGkcx9ZVFGaGVa4ehUL5TONv4tGs9Q2lngKqSsCpZRoqR9U3HANfH9IEVLNtgxLaHR1YrUTqwqkB54io2+l22p2Q756hg8jsMS2cjIo8GHDCCkNUq7PKBMd2ATT0iG/IpPKFOZKx4NlgDCBvY+sbipqxRapf8rPCbkFLWFQ5gDI/9frXNDkPmM03xLE5xMCTZTng4PAxAhJFjIqZUCpYEwridO/2H0pKakOpiA0lAZukhRPzanpGQu8VEG3+MhILYW2kmfycBy8rAigJ8Iu4UgZMClQWBqHaS6EJSkWaB4sC37HlaLl4cCDoEcttZ+UPWz4vm9LX89ud3tLSypGjx44cPbq8ssovlvAyayTjNhVNZAAzkAcR1LF9WDE6EHmoxYSsxxQz+YZ/NON1w1o0EMPpGo3kSVtbO67N2EU1se/y+G4BtW1QphtbIKkcGjRpnCY1ngApV1ZlY/3mmSaVo7T2F+5hkiT8IkiSeLm1YxY3jzQiQrew5ZacGowbtxKqYrUF65hNtoc4HwW2rNtTAHwAPuzQ94KwDQ52wZ1OR37ovS2yvCuCD54IUvZXS2tBUvVo1P78fRMj1OqsK1jyDSGRqKesfOVZGQsc2nH+NHVoQcwxSDXoJn+rsAgrPLlg7aZB8fLri+uGU4BhvZ/BQA/nhIMqsKUmhIcWas1HgcuAiwjGDs4QzEJPAnaKbfiLsIDIQ390K00j0uJbWpVvVD50QIO9zPczjwGGnLeJfT8ZDgdpipDCWEbtTncJWF1dO3Lk2JEjR5eWltvtLsaBA4KTRoIOw2g+tH08YMxLPx80ZvEN3/jD+3zdUE2YOX1NsIniG06vFNsxQ+WobYMy3dgCSeUctG9oOiVS5KCbSiuYBf8RFoPfsIAFNNcTNVZ5lt8PqkUaKqkrONYttZD3bwQZjLi8zke3xugLfD10D55gm19n5qUB3lAK+NQROo0Ooovi1NMaQg1HAuNkhp+Nmdjsmqwm7a/VWVfwcH1DjJpafibrmqRo6BtWmyHDXy6rYi997quanAdgah4adMxtXD4Es0APKmDSDxpunw6if2XAUqjtFnPAy4E0J2CCHUYwHN0esdRb6na77XYnDOWNVXKjVq/NTRup+nxwNWOUbbt3b/1kadgweXssr3vSnW112t0jq2vHj584ceLk0aPHVpZW4P2ig1iR6DRvJfPCAHbP8mUUzgKYEV3qowY+JtDhRZwT7LCQM0L1LNAAs/iG3/vDb5kzGiJ7rJTQoS8ReZJHVpOaEEJYUwFRLTZCteXCmKqNtyb5Iac+e+pmjqB05nTFLJC0HJy6rQQiKAIhsWQI3555WSwvaAkHoyyTK4QpDRsg3pEvF5G0IoUmaVvEaEKezyYnAxAWpgCHXcpJ+/juaHU+wECNUo+kCjAailB95OZZNFCiRyowkEwjIPBbXluMvPwoiTxzrrHd4EtlWs5o4kfePKct/NDK2L28khGVo9b/slosGvqGVUDMdpqtA+p8Q+1HAaIfguaYaNPBRF8R27/AXOrO9ZRhmFJEjquZljzfaBYVIi0tmKDBIRRzdd1wFmv4J3/03xtqnyguE0KujZWZDVFtebO+wKRE/MgbAwIFtSxoy1dossqscmysGHE8sVM5U/lKK+HAuOqumEKTbuyC0jLd6WuxI+hRwhvPQJomckkRMNL5zgjwYZqojTQ/JLeqH7n8F7ZZusWR1iLyyhoCtEbovD5mqOYP5i4Mok5nzbi3AuRKGf5Nhmp2IWUqzIqY2KUyarQdmDWEK8uLAUgqX5g1qiYwTZaMC4aLdFGP1VyKXVC6xJRb9YauoCq/sIZT8HhYQ1LSHsScAlIWtDItNFllVjk2Vow4h28NLdgL5DLi/Qk1jhLTAuZGMIN1VBdSHk1mrvLxD/UwVEadBXMNqaC0vMaRreHmnN3EyIrvwQbiD1rlC4cRDGIogO3jz0h5Eeyk1QhiQo9clBsBDv4YCqiKPYrW0BKIoaSqx3JKsQtKl5gLazges1jD7/7hbxlqn9Dj5+JerGEVDfvC1Zi3RZbtqCAnXbGRmqwyqxwbK0acw7eGtv3qREAAHKxtWil1zrjF9rB9JpsPI6pZlGdZDCk0lzHtpmqzUAGTyIFG/P/bO7ct120bDO9xHiZ3ff7etDe9SLJW+0YZuz/wgzB4kETrYHssfsFmQBCkKJKCDrY1duEnzct2L/LzONEl6ilUxFlgpQvisAxKAg71FkG9xZqPjIbA7VTyxq3IWy7SSG3BaGEdmF4B/6LKiIYL/O+vf5v2ID6pzpZoWLfWvS98wUmjBVgKI7O1sbZ4Su6WL9xCWs+QpZ06lcCmaOilqsAmH9pqOUgqHFVhXjqnP+9FgYQkjS51bIJvMbSwyGYU5BjytPtioFFrCVIkwAgdgVliKOxMg8Odpl2bzXjXaIhqfG4Is9jNVtE0clig1KXSSjJ6y0W6AJz+nvxqEgqLRkY0XGDHaIg8b65WULfWvS/pqK0aQba2eOqo14JbtCDMsGfI0kKdiiFnBfvqT3QjzMa0JtqhQnxA4sjAzT39XdCKeKHIQltA3bONwlW93aoeqSKvMRGm0rZ08/gn/uIpdUOa3O5I61oaKXzA/tGw45d5NXDzvkFXeG1o+0UTHSJNI6q4vXCQVpLFWy7SBeD0yLXheGvD4BmUK08Ono7V3FqyJBqh48aXOg6b337jm2UFHkUOKmk9WPWqTU6QZnTRd2Rdo8Aot8myflTUTb//KDfc2hq2g20lYbNX+wCHm4YH8LvpV3MfvZeDYTGtAYqmSmeKAjo5pg8Ca64N//vnv0x7kHrRy+xV259dCnM096XVmnSD9piawv9aRDfXuVFm3QiiBVcOU6s0q3iTbxoza5bO9vP44joVp7YI+pV1YpaKZlFtrJ95NCvWN6QTbo3ZLECAlSSnrth3bahNrX1rAxXsCHWcjKS1JZrtk9RO2wH26MCUx1e0NOHLHaKbjz+ytDi//2N8+3oWDtki5h2wghys1FcIlm1DJG5dNd1VsN4kVCyIRCUbqR3QjfZINTTrxWLTorwnGA30rpiUtfIsGMiap5MZinmbkVNxYDTsYc+2WvF3Asadu2hHYMc6ttSyO4k+G12UF4K9PUTkAWIlts0Ap6/Ayp5NMSnrxNs5CoQ/j4BUPLvA+WJcP2ui4afCI/B1x+GrkLC1j8SLihkZ7ERvBBz0sSYaXiv0XC5YXjFT4H55II/4KXti/Xscr0tlS1M/EOzsUZLNuQnsJTDWWNlgFr8wHJFxO/tcG9r6rVawXAp4CrnKLaik+oj5S/8KBZ+x+JMWzxb2o2n2/wRwl5E+TQb74BFwxMG9WPOZ8h//+adpCW/EZwjoX36TcOYhz7I2f/JPo6PCn6Ujr68qsUcuaJVP+dV5HeybbtHSm3x0m1kcZN1SFIFYVJQyG43Rgr2un5ZFh5gmXC/7z3NYq0pGXeQWKHkpdM6gGFORjj7tsIiqdp9UQEXsOkn6X26v/LvhQ9waTihXXLWLQueSbrmVs9Rsqjb6YKLISuV1GF0fK0/Bdqy1hDY/2WZd5BatJzo6etG9ZJapo15m4U6NN3ptgqOJgeT69/SeVfFljGMFx4iZqeRZ+YzXfE+FjYHlDoRTITOmihPtmINUSkXmJikCs5pm9sp/N54zOJ9Dfv4zamPT7STs89zQCrA8/YQzFupg8DYwxsVINxP1ThsQ939uaOnddkd912EtRKxkMBhMgLhGqNeWJu58NtZEQ4tGOV7EVJ+aaEGAPpHO+6e9Y2v9EO9YRuQ+H5jz10+7B7V7jKPkRa6T2nIS9omGNLI0wmA3I/0UFTfL9ZmiH59vloumI7QeShzwLfI2NOJaOgr4FvWoRwvlVKyPhpYJxAeIgG7wc1fqUYh5zl7uRX9Cy6JEassMckH6gPs83PJia+4WJUGVn0YN9mfLwHKmJls44mqrv83aDRb2NR51na19MDtcG7qFCmIis0RDShpwzyZBgiWkjoZ6NbAqaREAsyyJORMaO9G+kayRx/HuADYFtCTD3aLcYY2bvITGq9vg9MGKADorOkVpgTnlWFnACgJWsBOxzamuPoq32d8aNx1BAxQvxf/Vt+Ecoc8i5j3NlBvtBbbLmooP+10x08Knsv5TFBnQXAHU3cIv1sxIP0XFzYJbgmcJBvm2h1w1HRyFHvlxwLfIe4NDQF6LXh4UDTkVm+6UPeq55Q5OOx1DiQXYdfbZeVaevVjPdYYdGO847eiTv1+Zl35nuwCcYWtciEGQehkWB4PBm+ERcITCyPprQxKz1N0iroPB4M3wS0JX1DzY9Z7x50RAfk9lSvb+esTN7kyQzstg8BxGBGyy/tpQf5Inf5YXUKcdmF+FFT+O1dcWuC1gpiXonLeDuvPyrWFxJXrStdVm25WH1iJ8Mi3vs0CWihexgoLq8hdMFDMFbrdvfZm+dJUv1w49d2n0n52JwIieameRk6/MQ7RuJuH7Z88T7XJGY2B7gWccnLv4ANZ/n2B36v7TUkAH6sUacAuU1sJeiW6qjXmcg8bBdg6wgKaEpThU9kSOOA2CXF+SpYJ/abOnnYzB4B1YcwAWp6NXnUDYjUXMezD4LHjtNo+5DvrYejkyRnwwGHwGR14bdsTJdI+4QNOH3VjEvB+GXXuqXCvLBhkUFONztHCLR6FXfl1YhcBtXMBMcOCjKlkUxYPxSvopKh4vX7cv+Qb500QGDOlecuSh+AOpxudoeW+q1T4pp2J9NLRLLwXZeBZy4yKoFM9grFjD0r2wRgNWsAS7CqBbzd7dbGBlS5h3wAoC1pU0EcLFOmbZCehzHNatHCtbwrwrWPpI/9tbjC3EliP0KbCyWeBl3oFUdIeWAiubwJxablaQY2VrsVbOwQ7Xhs1lVNDj83I+au71b784J1zZgXfc8YdmhM7A8oNjOPBOGVMndwxXuQuckn6KihuFP1mPP1yvfsSObsNSvYLhMJG5iD/73yiDDNz1VUN0qLw3+VKfk1Nx4LTdrjaWvDBs34lgxE2dZddZ4TnWz7R60r3ryYKR6erajowY9kFg8SyvH11pJVZ2GGeLcf0cdgBixBH/FMkl5R3wNVcogLo4DQbHw1VXYGWDp3NYNMStiWlv+tDQl11cf9RlSY5FORicjKOioVwaIiAyEPLT+mTkPUQMkLxfRsof8Fo2KTQeRB31aNGOX9llFf6s1bNNkXoqDWc+PeU7ku9KyoqI33E7OhgY9r0ZHpJ6bNLIlXrmNbgmGkqMw1GcAgdSZP0H5EC95K/Cf+tYy5+HD4IsLfZn49NfUkJXLvK4Tr4cwvjgim0yh1tpgi7xx+3ATLNYiwFZHvZ7/m9IelGCiXy8cvlFoZuKvQIgOpvl6xty1VQUNHj5xu7dsIeaqnL9utx/k289a+E+7kY9hyUZ3DUA3bxmN/TZ+FCAqaGgT4GVBVg9YgU5VhawFnOsLGD1l6gXBmCbUMwuy/R+DKJARF7QbsJP9eDG6qdiTTRk4NM3aCy9QiOOeNRDVgKOOFqBZYPyUqY2r32dlIhZrIx7zXGQKKmCFatCz8HgaNIKDOLZpJyQlXfKDIKOWT8LnksjVjAY/Bxs7QasYFCxMhoOBoPBh7EyGtpZJmHWFbzricp2LMfKHqf3vkOeC+wlg4JifI4WbvHF2MLNsbJZXt/1V7AmGvJJbfOR7QrsacVHywPwiel2Oel6bqKjUYzP0fLzeXjp/nR+/fo//sOaNS5UNm8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11" name="AutoShape 9" descr="data:image/png;base64,iVBORw0KGgoAAAANSUhEUgAAAh8AAAEqCAIAAAA6YKUFAAAAAXNSR0IArs4c6QAAAARnQU1BAACxjwv8YQUAAAAJcEhZcwAADsMAAA7DAcdvqGQAAP+lSURBVHhe7P0JtK1JdtcHnvmcO7wxMyuzVCqkEiAJhEpoHkACMwiwWbYBLwPGPWCM7e7VeKDpwTbQtAcx2LCW8PJaBjN0r7bpxQI3IIQAidEChIQkVIWkKlWVVKoxsyqHN93pzP377398ceJ833fvPe/ly8ybqft/8eLu2LFjx45pR8R3pu56ve5c4xrXuMY1rvFU0Ut/r3GNa1zjGtd4erjeXa5xjWtc4xpPH9e7yzWucY1rXOPp43p3ucY1rnGNazx9XO8u17jGNa5xjaeP693lGte4xjWu8fRxvbtc4xrXuMY1nj6ud5drXOMa17jG08f17nKNa1zjGtd4+rjeXa5xjWtc4xpPH9e7yzWucY1rXOPp43p3ucY1rnGNazx9XO8u17jGNa5xjaePK/cdyf/8h/5Roip0u91EXYgLGuIsx01tO/ZAq1ip0/GO2nZBq6per34guMCwi5G7AuEs39SfUYrtOChN7Nj/u+hvK0i5yw9M6O5216uViqNktVpBXNDwJ0Cb/dSwqYJKW9u4S//s0jnnoaltlxlFff315YYhopBSj4e2RmlcamjrjX6ingaYGIl6TLQOCtbaYOe2zrG2FgkpUaEptiN2VGUxxzJ6vT5vYnzl13yTk5fiaa6oa1zjbQHWiNeXV8ubBnaUZcD72TWu8c7G22B3iX30ciTpp4SktEDKeEpISgukjMuQpAukjKeEpLRAynhKSEoLpIxtpLwLkUS3kLJ2QSpRHRUTt0DKfjpQFWwqGYndQKq7QMq4DEm6QMq4DEn68ZHKPyUkpZchSRdIGZchSb+lSKZsI+VtI+UVSBlvIlLFBVLGzri+u1zj5yieYLW8DqTFefHWco1rvJNwfXdpQdK4jZT3NJA0biPlXYYkXSBlPCUkpQVSxlNCUlogZWwj5V2IJLqNlLcDkHWRrl6GaS9ogacCa4tr0ubRduRswfwSKeMyJOltpLwLkUQvw6ohmMoXgLWruQ0kpZchSRdIGRciiV4BJIMKpIwCKWMbKe9NRKq4QMrYGVfvVf1/9r8mqsKOFnrRtsIaHDfFmvrhNJmt+i3mrOw1lHEhQn1dbJcXV1txgWEXIxcMc86Vz4aVYq2V7oJmRa/f/g3WvXXjxedWdHtcILaqaF4p0N9q2y6oF1x341X8DZMG0rFN/bv0T5MDdrR/l45tsUHn0MvNoNhu3d+CRqVS1um2NCpRxhoPdvkROXriUsuosducGDuiVT+NcrucS9xoZnvBJnYUa6JZsGkDyBYSh9XnynzlV3+Lk5fiyu0uP/pD/zBRFWiSjSTOXdA021k15ILEuWyN31TVikvFSs0lmoYhc56Y+c0iGecVfJPRNKNENqkmBv/ighdgt2ZyB6m/g6hRo5LdHvEW/4kNa0XD2hbDdhy4HcWa9rcWvLiZF9SlDrsMiDR3lx3tbyD2lcbu0sR6tdN7xppmNDjxZo/GxNgFqAJl39aSBkwTZOXczMyQrgazqa2JZinQyrQ2YufWZGRclVUD/K/62l+eEpfh59brLq399bTgIUmJJ4I1ZCTuZUjS20h5byIuqPfNs2enkzMyb+A0aIeWqirNvfR6pqKV1JDyHh+vs/gbht1c0w4Xl52hibFer9whGSlzNzxBkSsF2w9Sehvn57Tjyc+SbxB+9Ae/P1EVWIc2kthrMnNKtC5XxLJkrWzmZ+Ji7CjWRNMwVDW12TDzs6mRs4VmwVa0ln2KaJrRarmZxJm/o/1N7NyiurtprRFDElXhiQ1rRdPabrdPFa6F3J2b06JqR1Nbq2iWzSY5eZ5hnOkv/SjIKj7vUsPuLW3g8osLYHIl6kI0zWgzjM647FncOUAs9+15RczPYrWez4DTZOZSF6C1YCusjdjyuVTmEzdVmf9VX/f2fTL2pLvLeUDSwuULG7l4Ji7F7pK7oKnNjTI/NzNyttAseEXQarmZxJn/xtv/hLvL00Vz7J54d7kKwFa9HnEp2F16T7Fnd9pdmiPeit06HNvr5u84Uog9rfF94rKt9dqkEsiYSWz5XCrziZuqjPd/7Tcn6jK8Cav98fDEu8t5Dcn8WmfVdF6K8/Rfih0LulEWzs2MnC3sqG1HsSdG07ZWy80kzvwnNmzngk+4uzRb9HrQ1PbEu0vT/h3LNguCZllzsnB7qR13l16XUCvfqnA37LS77PhZ/WbDz+mfOvPJRopS59WY+SZ27J+mtiZaZZr6sxhZpktOjpvazN/97rLTtv/2Re4sw0xQ0te4xjWM63XxOhFu5pI+tEDrTvA64dprSHlvBd7hu8vFeGu7/hpvDBjTWrgiqFlynmHZ7BzeesiOcIY5FlHFmbgq5l4Z2L+DlC7QynydcF01pLynhMdSeOWejP3IP61/3oVNvrnPv84PPLvVjh/3EEEpFwTNsjnrYjTFHteMjB1r3BHWZmMey6Qdzdixx564N1o/9pGoAk+s/4kHrinWWnA3/XAur3THjt2tRqRWNW6Lqqdq2M5Pxi6vMaR2eWQKp85sfhCtFa2NykyqN8xxXHIuRpYsCzqrRKuqVskng1Xt/rrLz+m7y+PCowtS+hrX+LkE5v3F4Rq7oHQgbztn8lh71dvj7pKoAq/TbBd/MiVl2V36+nWa+iajbJfjN9r+Vv2PNYlLNLU9sarXg10qfR2GUfDNb9QuN4kWw5rN3HnEn/D5RJuqFsPagGFPc/7klqLEgGPA3PFWBMqyZdK5FwPJRL1uuN7rb+B/o+AR3XFcr3GNa1yjhPaHynu8493IFby71L8J5o2AW13GuyPLQzTPBU0OYrlIRqtYoh4TTVWvBzbDOh3v+BLXjmY0m9na8KfYqFZVT7G3m6qQ2VEsUQV2KIiAwyVo1b+LGa2dw1mZnJQItIlxWq1ra57Qz9HftJaJ1yJZQ2uLGtpwdHX9bTWi6ilemDa2kUs/kDQyM8cXAxmQyzr5Rr/E2IRVvf9r37afpvyRH/wHiXoj4VaX8e5APhdpjlyTU8pntIol6jHxFGcPsBnW6fh6dynR1NZUhcyOYokqsEvB+PqTy586tOrfxYy2zuEgVf+wfptYr/nVLE+6uyDT8i2WTbS2qK6t7csun7jGVjS0Cdk2cr27eDWZLysDIXIRLEapsuCbv7u49l/6dd/q5KW4crvLD//Tv5+oBqJLU081zd6xIRYrhVt7v1VbLusiRE2pZsFCPvV2U6YVyLvgxWjVtkvBVuxoW1Os1Yk0xd4cw1zLE9dltBqfT6BOgqbYjqBsogo0mU393U5/l92l1bDWSncAjuyN3V0aQGYnX79bi1irl37o0jVGXMDWupbH6r0LhV2FBOgf9olcS+4uOACO9VjgYljyydAse16Nu+8ul8/RdxhiyGq9Rrc2wy54E3qvZlVruMZbhMvX+xuDxkOeNx67TfWnadjuqrwKytDAToa57NMdVOssa3eS/iSIX3NHdlAGtiRqh63lCuLq3V1+4NzXXWIXT+PUNHvHhux4nWzVZiaxixDvYkZTvinTCuRd8GK0atulYCt2tK0p9nPk7gIyvxv/nhit5jWZbWYkx3QxWnustdLdUF84bfpRXtf/pHcXcPnFBezWohbD2oBhddtsrWt5rN7bURiPFF1kYT06oyB1Unq9Wnd7ovVDQL3LtT2WeTU0y543TL/0639Zoi5Di398a/Hm7y6taGqjajOJbUbmlGjl1OSbMq1wqTcZTdtazdhF7PU0c8eyTbigdTp+YjNa2wjyFHLS9BPgdZSl4JPX+6TYZeG0GPY6mrnTUt0NWFHf5NrAiNcHvTmjni68u3gPhgauJU8/koaTGU3Ojnjigsb17nIuGLxEVWgt2GQy/GYS2wziplgrpybflHk9yH1S4omraBb0vK/hDdWPTFOstZlNuGDucOLmiLei1YxEFciDaJB0LU+A1oK7NJwJlagLsaP+nVHvxjb9cC63bece22ngdmkRNe72ZZeoqmuzftu8s+XC7l1dqqUUSZc1DdFa744ztokdV/R5jd19d2mp5hrXuMbFYCnuuJKvcY2L4b0kLi16bb/cTsr47Yi30+4SK7odSeIcJKFAYj0+UvnXpyFRTxUobYbXCaZzDu1gxm+HmgHnhVopQk2AEPobYUdYbZRJ2oq6imCRTYifvd0K1tcCyVdKti3PYaN3E+qoVRcB1Eqd0z81obYAagUJO6FQURTM3BRyVhl2gcTKMim0dMZWfhGSDZvR3A6FkQ5Rqqa91JdDPU1oQvwGUt7Tw1u+wbS267Fa2vJs561F88lYq4Vm5k4/r/ctVsZNNMsi2RTOHOTPqw7s+Bxmp2cb1NgwucXaXVTtCL0FVPa7lvOauWLFNi7XOza8TedOBXfGLgcmuvXc8c1obX4bs6XGXZrZrDHKXW5/689E1mpkVsRJOCUfC1alySc3nGpqa1ELdhFrtb/WG7Kck8c5ylxLsrPRjW0dK2WJqtBqamtZkIUh1iv1i5MZTW1NznnKzwMaspJm2ab+HdH6ZKwJr2jX4hgbwNd84zv9Hcnq9Qp0FnHKuMY13ibw7K0h5b3VkC97PE/4pkLmPb6zfj14M+u6smB+7rgzGVfu7vLP/smun9X3UswL8oKz8xPMxaZw5sgHnO8FdjnCo2iXtds837Xiad5dqHTlU+Omb5tdsYK/0/eZ74grcXfZEW1D31Jjm1i9ma2zaMfrRr/RZzVtqFm+7jZ6TB23WtvELmJMbK4vFwP769/4XyFXYWK3iYdMXWzHFpXNT0XgNOrcUdtjAZ1ZbbOZT1zjjgVbGh54O7+qT4tq4Ry48cQm6qUcdkGtiMOVRc1OwlMF+nBcZViu6+Eaby3wzks2jwsDo/SEvqdCXl9OPl3UrCWwl5ThglrfIJN2wcbV7ALEauGKoGbVeaEBmr/jA3Djyt1dfugf/71EVWj9GFF6Jqj/aWvVw9AGXNZtPK+lrQWbSzMXp65yJ08gM3g73V0YpB26va2aFmuf8t3FcXFgWS2LFqW6es27y45oGwX0X94buwH7dry71Iep2dmtE6ZtTFre6tomtkx/LwLGNwvW0XqpbbGfFiTy8ZBVuQcct7WoBbuI7Wj/6pxZkSVNNIepzQak6v3famqLGXY1wU+x2HU0CzaX6i6fiCyBzqx2t2buhvZ+bSDUuxbHsmG9/upv+DZl7ICrd3dh6tWCOmMrhHOOUND1Ug6Nsi2hVsShJnNOUL0Q3XVXV32CHWVJbJLrDgZD1LIeM9TsJNQEnnpor+tpwapKza8zXAqJBTwWaTjyRMqhGKlMnBcuBRrAVqladQ4hdoWAlYm6Mngik1wk9fybFMqF41ATeKtCzarzQq0U51g5usfY0q7e3eWf/N1EVdD23TwX7GA2Mk2xVlXniZlfxiDMEVQs3p9u4BoWi6XVIwshbq/HuPj4kw9BKLI26IiJ9Bf2Ks47KpgV1VHnUFWiKlDW+ks0OamKGppifh1PbXUeUb/XG4i8DK4iF00KtrAO9Vv8mlhbKUF9VG9B77yvwpUFGxvybtHpabW09cN2vVFXu1ivN7SGqCFVYeFcKjhUyv7hVJJxbgbTpdsdME+sx6jJgCYHlEUeCy5onY53VIUwklmYpIvXsLu2Wtz6GKAptlzucinEBg/6Bs0XqFG4i7WqtQEXLA1Dv3pnm+9kiSYHMctfjNaCmTBN3OxGZ9XQ1HYevuYbfkWiLsNOvflm4of+SePJWCAlKuxiNjJNsVZVrWKJWeVlmWxNzM7uYql/5CtJTiXnsd3M4HAo+W9cYqwoW6Q/eQcSikozWjjp7xai9KVoKGsrlHYXkBpAxJZZF22u1awdItNNseayz8Ilmsy2NsKp67dYmJA16BSWyApNbS5ifs4tlBjdwYCNVpXmZdxakHxfTayBuN9nk65Zy+6y+cZc0LRKaGM27z3chRJV4IJhaq/rfFj+yYo3LXPv0X5iq2p1i2UtprMBl+HyJ2Ohvs5s6m8VYswy20RPDzTIiFaojLhNW9v1N2poorVgIgq6WWOr8p27kd1l1ydjV293+cf1b+CPvqh3x25mI9XSt+lvhZBpFXPp+F8RAWXxR9rXa5wLFnKAgmbpxuVDfA8hHCXifqE9RU/HIkG28lMc2jQL8+7C/37wL4VmcCIvgm9FJWRWNKTEut/wzklS4A/JeMdYXawVbh7YaGgYGz201VIKiRVlEbeOZsEmB9RUgdzRyINIEqt0KBCTP71e/eWT4CczHFfMLURB5TazQFWcyPnxv2pUVlsBs/Qnq2oIBGA2+M3ak65tNBXmKVdmtWhrFKzm9sZUsEtBJJqWlXpS3La7uFJoVRwEm3RkXgxkW7QlqoIVm85oiiHSYG2APMPDvzCPDnG9wZbyZtHWGi+oIWMHU4U68xyxurbzsPvnXVpmw1uLc3aXOnY0exex82Qy/wIBNhWmOxvMIsBEt7X52OUkkplQFol4fGlmzsoxEBOyUTXVJSqj8QYbqT//iJrheksgcd5LqUYymL8NJ36e/lxLrYEZsfy2mFudUMWtJ9lEFWhISVtNklRPXz2rWppqM1rNaNrPmKS/AcSQsVhRkHHX+cO5Bb8GciWcUu0y2vESdSFaPwVmw0rk3SXHTRnQagnIwqWGi0GBlgoCuTgEfWE6Q8zKQsPMyLwYyF4+f0J9CzNRFRr33g0s7NjmOQZS3VDVih3Fmnij9RvvqN2lFU9s9o4Fs5gJ4jwkpYajo6MHDx6wr/juMh6P5/O5l2suQmyYSW48+NgoNOH9YKM87i5ZJqNtd9FBqYaNngrNI5601/SjqSFGjRbLMVLNu0tNf24+UJGKbhrW/CwsNbqZLgigmwVzVonwzu3I8t7PssKmZkMSkeVSjtuQTM2xhnjbZfPXpc0xkfUXIDctySilU0LzdQVbnxIVEE5UBRVP5AbNgpjqsjmWWQ0xj0gNFiPOZU1cDMrUtRdmABMt9VVZ2bxc9WVorbMOVDW1eShL9BmWeBuPRaU6lrXLZg0QmJdNleo2U1uZu6BZsOTkept4nWZc7y7nYseCFquE9Tf3PgnAYptNZy++9OIrL7+sB+qr1WK56Pf6bDQrv/9npfsznjN04LTlRDUHl6tF9eZI60yaQ07PzeBkJoABaUNsyjaa7lT2pSUReZtoC3VFgEox00SFnNx4/NbdpXiypCeAsd9oywn7VSoWGx1gmQy01m2zdDKk25dESpbAngaTdV/fHb3thYKkUH1Wldvmb8FZ2OwsJ4FzM/r9Qc4k6bgsFRFd4v1Grc0yxCXg01zzodxAZpRzM2BuGiBYnhHZUqiKE3k50GmCKj0JPSEzPPolS2ZEM1NjiavHViU8oZCOlBCnqxbYho0l/lOAnvPUMpCscc6DNKp7LpGUwsLO85CH0OrU/iCEqnxoEukJ7wT9o1FHvKjFYk+AZsHMiUqSUReIldjdjLfx7vKD/6jlVf1EFWia3RSLHr68dRRUSQkyUf1HZWGmRCwfKE2OyILHifLRo0cvfe5z9+7fY7WQPV8s7NOVTZFE+l9e5yzC1TJ0RL3xL46YqaxkBWVEUtfwZCLppFeZlVJ2s0hsIxjWlvog/SngR8P+lziuNPiiclH9VV4yRN6yhvSszzZFRKlKQVWu7STY5MQeJP8Zpeh1lV3OF84tkdVm2AmWcPdmSQjINjHt/ZErpCYHTISUUNIgVIVcCGK+RbK7dx+wSSouimrzcE9toAHnj1VViIzUkYHQnoriqbQHxRyttKccipSlAqk3A5ZPY7Rd1llZIWCTRm6T2+0O2LbZ/OKy3h8MyEKV10JZfLMtUVFDbZb0IcComJsWJSMrC9R1sfuKjvFNlgG3Bi58mHqlc8Xf6KQsJFgJhGab16MGZEsGZMOUV3W1kiuNldIUgRUnTtXIdNbhSy0KwTiZSkgRMpPJGOGFHqTrjZccnqJ02I3a0J+TGVKwDTf/PNQ0lMWbykFTfxOWud5dBGR2aZ2WSKUwyzcLMpc0HWPyMBmn0+lr9177/CsvP3j4aLlaUjuXEuaxhUmq7kCNNtAgsRC2c2fyKVGxAJMelfZJwH9RorwC1pwSBczkvwkrLmFtwMYAL1kIrzcI4lypnS8EcVObkQWIkwY35nykhhegoMumeuIPXSa6gGVqaFrWJpVgDTnmxEBVOAViJ0NK9QPTwHTJAeGqpAQEYyNDvxGvw6uXtqhAUlKxaWM0s6yirCgpRB5KtMZO7zzr9ZksRQn9Yeha2h6sLJfjGqQi4KQbpXrkQFM7BwP2l/5iyfRfQmjG5BmCmL0tpXR/TYjcrFVQHVU604nops1efekzULTbAh4msryLeI/JtdhUC8Phv5Z5xTETDchAeKCh0VI/6VTen4KGi8B37FpMp5mj5aS2p3flhG1RtDsej2/evHnr1q35fP7gwQMbMOjptupJIvFqVTqZAT9RFWTwDrCqXBwi11Wiqb8Jy1zvLoKGaIfWaRJUYlm+WZAZY89LBvPn7PTspc9/7nOf/9zJ2alFmaOUkhn+t22AaXJtJ7GziD3YzbkCH2R5M5uwnhoyszXXsA1G5tDGxAqYDzItS7azDDg20vF5uDjXCPVJGzDR/GYqZBL1RMjFTeTeZs2XyRBJNhAb5zFld2hzMjOJdX7eRhTa5uI9G8Uxw3Rm5t3F1TFzQBbLMUedqokblAJlXCLzDdsP6BlgTnTPyhuMd2XPf5JZ3gRZTjbhrBzTCuIABKtMt9XEiEotoJIVHyKXgkYG2MgtGTRii9OVZEpUd1Y92u037+QCwsQWBqbNdO1QbBTUa2EgfnVQAM6aTCbsLs888ww1vvzyyxbT3hgXLAQM+IkqgJJEVVDRHZC1WQOx7GtU0dTfhGXexrvLP/3+lk9TJurx0Wxdk+O7C3DWeR2iezCCZMfN4/jo+MXPvfi5z39+tphbAVddl0Us28w0MpHVktVaBbeFRFVgCSdKdPqLAlMZTONEFXAVZdyEjSQ3C4hTmWc+KMWgnSStuEBuaRIoiCcAdSWqQjoJFmjK7I6qt60jx8lTQ2zOCgETxE1OucilIgAzZJMwnNbdxXEWa91dKEvsWkK2u9RreqLpc9cFav1P3NxdEItP52xkiH1yL4ErRJJcwwYAJ51FzPXdklTtLJe1VdAmgHMBTCcpBZFjaQ/90CEo0Be5R5WsBCxswPFHAgBJC1sJBBxoJRGs+FFOQIAkTBOD/iDuLttdFrAqZEo4KyVi/7AqQ3UxmpUASQTgY+0LL7zANsPdRe8AovPZWmLsyLVCEzXAT1SFJqcVaMuSJnbU34Rldt9ddtr93kzQ8l2QpAukjG2kvAIpo0TFc26Oa2B+EDMPWDFEczaTeLmVHs8DA+EV5dh6nCwBhyWd6UoDwrVgvmFOJjbBtZQQK2C65JSAX+hPCL7mdxPOFVHZfDGssAZruBSlZO6opwjUR0j1EDO+GTberaghigATirN5JmqQ9u3mZCSJgDmhsw7XawEkY9vTbDQ/CW2wMUwurQGKOL4ArgugJFEFjQ1SHm4dVXCgh8PheDz21hX1bPoQJrmjAnBwtWUMXIoiwBWZiO5Rq00YFjCoogaKwqe4dcIJrTAdDPOcFJ/pkF9HKVFTAkhmg7PxWdgEYmpbdJHhXBrCpgJ/b2+POGpXE0wYruVSJOmdkYu4+JsAtSqRVwM/8P3fm6gKHqoamswdG8LUTFSFeJAsVP2vuKkfjmc2k4uZfv/+/Zdeeune/fvz5YLzDtOfOc/sYc+hKAQlopyGMwMl1gwdAorNCboFIbmJK+ENgrPFZElW8hFFrIxtsDQoS4uQN4f5r2f1qVQCMllPVO4G8H8Lyk55yUYYZj4pUmmbN2y8GaxVecXLWVs9U/FloYsXSiQpN6DDuFyAWFV7akSRkzXQS+pLysJFSXY1yuKKkDoZ0hoSQthiZLivq2QIooWYWgIi9BBnsPX4jqGsBjFr6vS76StqSlSaN7GUbgN+RmIFE2/IPoE9YYkAn5gNA1+J3zw5OSE20zGw83VsDpDGqqKScBYxydV6HlupG5g1bMwjSSGsCg2bXoINQ15fj8hgkqHhcSnEDEhKwXEfop0ybDAlkGEHDK25e6WZGBbpsAFoNbmBaCOGxS6KMlKpmIoo64UX3v3MM88cHT06OjpeLHR9CRlykiSRqhLEMYL/JLAxQV6koy3PnLoNu38TTDosvLOQB+lx4QHe9GYJ9EmnBOSOV6uF3nQsgiXgz7toJVhJpWejirKlRZGwIOUXaEsZBSxfFttSsYFM2g4ZNmBjRomY61vy3NH9FwSRUeohltnnBGcZJT8FF98tpLrS352gSrelrYFQ8kW4M3OXZtvCziwpqCkFzKuEU9KlUGaFyghOoGx7Eq5i8e2PnBXZG2G04T0BHg3nFa4MR5Y2LpeKGpPrdOVK8jeyasjMyE8oORAoD8/sw7eqhkldEOwu3mC0AOJjXtDIIMB+HEcrASYwQcESFKSWLGDASdnGaq337Ud/Ihb1DtjDoKuecazmY4N6UO+AUUAAM4gxmeKhPCRTwVxWZhTJqJWQiWoIiMOMZCmhyE3CFquFGNikyrZFF8314YUlNi50AkhvSEMPRQwIFDo8HVTKcxU7oWhaYGvK7IS3x+7igS2h0dhG9J2JJBPzoI6UU8ClSqRa60jyTBhNDa0sAYqZQyn4MZlcPBQFXDKYhjiWNKw2JQpkEeQtA0LDFqLerZBhgVzQBIAm1/Yj7yQo7BeysAlgMURK51ATBkmoKJhhgUuRNQAVi4/WXwq3PYps7IkcmFsNCWwl3R4k6QQk7VWjmYJl4JPrXiLy6Jt2KftB5F2vhQPqahvgLCNngaAzR9MLyahaJcznP4XYXOyVQkbzB1U2MlRKs2uJUltQXhYKZL4JClohQKd3DpjUCIEALhLYPHLH4zHE0dHR6empNSBGQcPaiLN+CDPNh4MqUPLjRX1sUJJ6o7Gbdw3AdEHDxU0jAEzDi3Xqtwaw6tJ4wYfIGkhGlbFv0OFOVE2AsHDYtAXnAjoBIEPVJLGQawwEys1BMhqh3ZrU8fHJ2dkZudSnWLKUVv1RCvtTAMoIKLEzkEdViSdQot4JIyhHWcy0AqvaBZpGibwa+IH/9fsSVaHsnYym2QyHRkdDxZx2nwgp+3zQBX6nSIiLaq9RIXq80zmbnr36yquff/nlh48ezRYzClCQHKYRsYuDqnL9sWZQZW2YuVJlF6hKbCHrKdAi1xSDk6uANszJ9gDWAc20ShPR4kgGIJCnm007UvZThZWX2PFV/eh/LQQ3DZnc6txYYlaNzb7A/lb9lcKknAivAWE+VXtVBu169Rc5ziC4FxLkWjgKpb6VJ8NbIRxcF8MZodz9H0ypUuv62l5g4iujnB+LWbOEkQtmVFwAvlRYURVna10RNaLRuabhA64sJGHalWOPOUhCm+PYYtYMpFr2JCeKgDnQTgKIXMqQWA/JqmeqshYGcMw3AzrYAqrouVxEYlBxigLmE7vGDJj0arevy5YFgon+lSWjchnves1BklzXDocYeOHEd1himGWVhTwdcnBwcPfu3el0qq1Op5MOMR1ns9RjoQTkgo+LsqCNvBTNirCEODcNWNXXftPb+MkYjawHGnVpYB4SL1nEnKt0M3ZXXK4qniJcIkOgr4k1tVjenR7nSFYZdcAsC27TFOQP48IU24SSk4Xbwo6olWoPrujiEE+n0ztZM1GTUagURlwJP9WwVV2EmgChJkCo+MrKYq0hy4CSv0uIuoRYb5mjMYVimlS0rUqlqlzPmcqCjdjGYCfJgua8HmdtlUslkIxxQYAthACXXCRCedaQ7js1uHYTOVkDfLYQgPsDEGZCz2azfHGhephwgMVIApWsQLLU6aSzgKS3YWEjtsb6OLpnCOwgVUhP8AwniZDBPaYi6iUVdI+xs5Cs6LQSCchanlDVhRiX0S0x8aKs+ZbPNHG/FwbA0sazKTsYDAkQNDTaqnJu5iY2cQWCbc7J3DP82RGa8e8M0BkMF7N8OuNQkL7s62lCMy2BlKZBtYOdBy2RWEtegZxWAJdiaGchk7RdqOfNQ+VxYqUnpKwGrorNbShtS80I5KbBf2L7c0HryfDcMBKrAKUMSpnARSFJbAIZbR0VXIpyWcCl8Ev2u8BMJhjT3rnb2FSakWs3akmAWjNNeA8gSRUGHLLwm57YcKKcBJyFvAGTJHFKVzCT2IjmptaBxEVPlINDjGagdGVS5iTpAlmGetDsDgTYHO4eQknXa6SS0WMUBGGL6DwoSaS6e0lFICdNAOioKaoJZCY7X+YY1pnjkrg6eDKT3ga7Cw3bEQiXA2ZODeaXSBnbSHkFMt+TzxORSWx+DVFiAzgUQXi+mM/4F69/knSWYck3Dqmay5CkA06aXwJW5mexpwsrL5EyCqSMBpyVZWpEhkS3hXdBLlWj7TLkU6rnLc4FkixqYSaIE6jNVcWRY77nTBYA4vBfO0zQAaULqHxCSQvkZlmXctJZJZGBWBRNewYcJwFzOF6C8Tu7JAmcVdLOqpnqLJA7qmSC4G86JyMUC6wfBdbRKt2xDGoxgYxVuRgKgYfJtHNBKBZSOtDkZJiftRnWaZCMe5TgHcUEWS6YkbXl2MRVQLbQeALD3jl3FyYTfTEajfy+e/oiT6+LsaYDq4upr33iBGoEKwOdXiSBzbSg6kxINPgGciqyWLIWF9P5fDpbzPTwDqYFLN8KC1wM7XNuwEWadkWsk1gu1YErZaTecUhQ7VV8RUB/R0ekQJJ2RFPSE3Ank2wI14pUoR1Ig5RIyeRz3Wm4EXeaZ4KzpLHChknJFuTZlYCjLKacnvUgo7lUHVBcL1nSHkA5UGsboNptyWRJ0BvCwtAWdhUgNKTNA2CANxhoF6EkAhlwrNDyrVCVcSFItcYARYj/FZRD9w6HctU9PXgiwIzv2IGoQqcXm2+6YUBgpDqqqgtjiHO9GeJsf+zJsLwROpISlJMb1ia4xpSobirEKR1vn5MlhQ3ANPE7D1dud6GjdwFD5bEEqWQxaaCdFbJp5CDINb8EBTjnaPYhwDKwo+51NWnREASQnkKVtovq6bPqCJOUtepqwuj3pwd6+RVvsFjr3cuL9Xq+np/NZyfT44fHxw9Phv3haDDSy4jye4N43UhPilPQhhbLhjFaK6A5B3Ocu+729QoisYnQEw3Qg2QHORU1cFnpXkUJlZY4TKb9mmMg/oKm0AO0xXk0fUBg5SEUhWOXje5SR9FmRPBuYm4FQOfWAlqIk1WRNF0LWT4H9Xs1rIDejrWpeuATR2rJADA48U2hq16XrUVj6ECP9OOFYsmsFiFgJmPAeIkuw7afFKJN6pEMfMdwOB6NJvg9OgeXQucPGNb44mQyNYjxCoq+tl1P2ZkWvWGPQY/X5lGR+kFvLZFpqRIh1bppnRprgrnH7hJSgpeDJYFlkGJYpbqzoo62oCliUUpRXOZU9ZaEBagUgrpoNTRwDyADX6JdalrSyB5z362NQMuH/d5w0Iu4OsLLNXsV+xUM5hwzW/Mbeqhu0yylX5aat1LLMLFOFHo54LyHXf34NDPWC4FF0WeNyFosrBaM61JTw9Q8f2DSBEOzoJqcyfYYnTErtdfvLFGlJEufZTuk0lWn39E7AQZdNrwB3QlBc7XY6fhOh32XYaIuf4YUAmAYsborYHuM6I0N4NDt7n8AYTFQ0hkhezmS9DZS3g5IBXbAldtdXidSB4QLSKwdQIcRtCmcE5yVoQpipSvR4oT4L/cnr8UhiwUQ/Ywc87WDF5/NT49Pjx8dzWfz0ZDL1kQKk3OpQowikUezSkZiA832AIoTkf5uQ/WGMuIIFpcK1RyHd+yNFaY1FvKhdKNXyz0apRCt2aBhmIBxLagxW2V2RlmvaL1hSZ6bBqgNMhtD2agV5GdpqX7+AJ+i/SaqJyhZ0TnUxlxwV0C4XvcYw7e3tzccDmHiTHyWp2a2HB9dcQvMAxcjjp6UFv2hk5WIzo2kK3FdZRxdL0R2HhYh+x3oJBSIIYomy95NWxBzHH+FMhc4qTKBTFNR5Avmo4IGElsgtkYcdhAKbGzapAnYHWd4zS2VjsKVniTjbR73rK/76q76g3iVQsXC4FQimuU/6diBNFsF/ZBsiOyglYoRr9bJeaAONaQqZvWuSD0JK9rOvYl94vDgENPOzs6Wi+VwMOTs+PDhw+Oj48U8bpNLLSV9r0zAykGuCKbjEq7UcSsuyLqyqDfybQEGKVGXjYdzTQDzXw+SIt1dtKjNcVaGpxFgefhdmyySyWRy6+at554Vbt64SdbJ6SkTFPejTwwUZ8aMqKeOlLcFmHJbXhFamDGlI5gQV3lkyanGtmExToacb+ODoVqj8sE68uoKEwdVLSoHqiaE66CgV0vULjtZVKZ3xPltuQQXlyLPG4g2kwjy5QO9hSeuJ+w5vu8xNuoRgpsnl1AVyaEVNNw2QDCsIKrVCfTk5OTzn//8Zz7zmZ/+6Z/+7Gc/e3x8BP/GjRvMAU+VGA7pJWZWZE7uTCdroDoNRNVwOHZ7zoUgS04tBDLTKHsLAbCdK6TENkp+TQZjXB2qsDwbDzSXMFW/cBQIIhWvqnVSVsZeC19XzPjIPb57Mh6xUkbj0RC3PRjyh4vheKzH3fAHw6HGjhoZSrZVXXYYbtXCPWW1XEBy24g6ol4F1UMXYrOxiCeKINlYvU4DSFKqhE3luEAW48jWQkzyNBYvePTo0cnpCRzT+vawhc4WfueO1z5dpJZXowOcrMHVOX5noP+H/tAfSuTVwCd/9qcTVeHiwSiJGliFPshYw3liOw6njUCYWcnUYSYdHR0xo9EeOWnqVH/1YQVmFQcvsvYme7dv37575y44PDwcjbXleCIzX6G5P6MaSZ21qilOAnUiCiPRXMZRn5Z3IM6AOg7DXEfMYgyHon8+J0sm6kIARnyHzWKOfpYgNZLCf8hFW0An7ag3TKMg65HCNExFwveBbNI23P1bKIVdtq3guSiFc1kIYtOYJ1IpbNSWEq2JmlLLEEaAAyn/5JzUbnU1I4WGHJzcgpTG7sJfub94DcBXT9zKyy+/fO/ePSbG/fv3Ocyy2ZD7/PPP4xan0zPMtCPOyDodlwTIWcwH4lwW+6E9uwBCsr7QABWtFYJjtgj+pIwoUhGRbaGAc4EFVEvVyWUM36WcDEKXFfocjs0WxAv9LkpS64JZLwWo0DPD0MQ9ZchpK678MGROzGJ2iO6KmawhU629eKaotquYWqkMNZZi6EVat+soAZ+/UbHstKmZALUdxbnEaAuFAknvEwizkZBJ/Nprr33605/+5Cc/+corr+AQPBlY3fv7+wiwafkVOBAmbXoVGjGKoE21x17sLGSgEXCyBhl0TlYNF0vuqKQJF/yC936xk5fi6u0uH/9Yogpc0B15QrTIBOPJujJPhQxrYezZXabTKU7k+PhYu4u9b1QUdSkJoWlFcr2ejMdsKrfv3D44ONjf28cpMU85lbGjMMNUJh7FpoaoZiEpQVt4Sidb4wJhM5FOdUb6ZBbxmgUaczfebhMnttmMAxf/p7PpbDZlwSzmcy778awYYsHOQ4iFvybQHqmxPVE1djZs2IC9HYmUKHBBkYvhghfVGLZF32tfUf9V7oNucY6Z7mEjGqNMkZvQAglF7fgLH2Mh9vcP6EZcDJsKamFy0KZ/OXwwT7i7sMHAp0td1oADUqICnCxjgtgeE9AqOLRE9GAQ7iopKYQ1XCSsyqkq5g9SSdgIMak1U3LbhGliKzRBl5oPbVRiiVCW5owpHVPI1GQG7I7sLewibCbUDT8eiBH0Yk2UiN1Cm41eZ0GRXhdlKrq7oj0K+sxK1KpSeHLvWMEoEI0jKD+0ux/4G10KQwYEX3FUIaSeDA5xbC3LkxNdWWjvJz/56R/90R/50Ic+xFWVe+pLL70E/9lnn33f+96HJAcL7jlsN1ZCt9BjoUw9RowrKHcXAz51ZaIJlS+ykExUhZxbk6zhgqyL4YJv593lEx/1E5wcaJEatc10iJcrgw6vl/kO8dg3Xrp0FsOhJ+ztqupB3mgr+HyklbVe4o4fPnpwfHKsg7z12wBZmg71gLnF7Dk8vPHcc8/t7e9x60HEj8vIY3PCoXOwBbhzz5XsLwAzEw0QHlTHRsnBMpaPHggIa6o3oac+Qch+5rfeuhm7ymyut0XThimbykx3F50upQagM97hOV+wz+gZAluNdhtZFeuQ5YIYnRBVRIAPz6+dFkH9HZ1WBjqQ2IZDE0zvGFKLi5iwUYL1sdnjivSxWr3/e86+rbdsRAvlQnSbixsLS11W6oxLwY3dVUDE+nPINeJBJhO5Dyqkk+jJGOjDO3fuMJqMLzYRn56eLhaLL/5ircazs9PwLbLWIaslZE6uohbMZ74xHPyF4kDAEC5mU4YUNocCmNSA7dFWvQSl43vynjQxTZiKlkL6S7OnmkvENaLGJJZDVOelxoCNDP96epeEbNBU1CmH2mPniB0fBXEfgYzPN1JUSb0BhqmuBwO0huON3revIVwu9ISW6YdC5dPwpWoJPbKfChkOXXoGI98Vwgoh3sERK0izgp2saoINdreoFbIhuggij0IOwZQMi8VPO1988aWPfOQjL774IuPOgiJmoDlbkPXe976XaUASdRw/KOXDHBpcRejvHBzscZ2NkypZMR/S63wyQPXK6uR5coApe5wM4ZzlkHOloZSsBBw2WY8ZXPALvvB9NGEXXMEnY/W7i6aAmrWFGG/9VXOr+R2cLZiZs1pldoTLavDXKz9jPTk9YaH5zFPJECnJnMYmPAH07Vu3OcDijxhx3fv7fc2dbufo+AjXo6zh8Gw6dStYRaxeESTtKQOugrgV6gaWhA6JsiH8S9xa+C97mbor1qt2Cz1cZgnLPVFQl/nhYKQgX8nG51dRtf5DM43hisN2FNcaeTE90NZ8ZboJIaXDNQZDBK+CJRpwERM5vhThJtQtyMvATSlxnMQ0mqf9EIv18VUFQBKPZVpXtRkisaeG2iitv2pYapXdsvovcsHGbEBf6YgQT+SPj0+huZ5yhrh586a3FiricsP4gi/4gi8Yj0d4nHiqKtccOhSbtuKK1olE+VXVEGTpWBBAM+7sDHWnp8Q0ca6b51QDFDK4ZMqELmaQmkdx/oLQKbWRcvtos/hArIAtIXbSsBJiYOEoJG051vvQqlGngKcIM43pobc3hMtUJbFIdM9QLatOHHtw0bTiFP/96OHR0YOzk9MpG/Lx8fT0TFvN9IwhRRclmKDce9CD22ZCDjo9zV39sLQvSf4yFaqP2qvZEacodb5jIGY1HJJoxNQRgBQePHhA99KOV199lenEWHMFcTaDzkzgysL1hQ2GVaVDgLrC+jWgSELTUkqwA8Wc1BNpYDPQg5irzjHQciOpwboENQ3n4eLcC+CC77TdJVEFGIxEVWiKwTHKpOkSTVXAwiWYRMwCTYX1ioX98OFDVjeS7BbkMj9cLg5heizOQscRUOr2zVvMwjEOJl5iiZmkQwvrCPr2rVvQzMsozjSMmRQQSX3V7D8PcRrHjhV1KWi2S5V2GyrAjeoKgvOZkYatnUPvaYkFrwOll0940jhYyQeEjDWFX+igBA00SsdJBOIrs/LDBYwMWQHCtBQ2DM8yjjPnUlAVMRVRIcG06yULgnXLcmXjmLJXT9OOomOwSBPaWs7kk0/PcFnhjvXwL4aV/giLotGVZ6IeuiGqirxeGmiYVOoaT06m/uao/f19xh2+Rn+55AiCM0LyXe96F7nxa1Gq1MVR5iZUcfLpUZ3rkiW2jVJow37grQXPi3JqiRsmrdPLzlDkQqtIMNWUuG1kbVXtuQNdlTglnxiUHAjzIcx0bgk5wphjyo0eg4JLnyiboxjj2GUz4EjTRx2W0xB9fcXp8dnJSTyJVaOG/d4+d8P+EBkmGFdE2sb2gICGczGlpew0vX6XHX69WLKuogGaCXQyXSID1V4GV4QM0y0BqD8xD0QytcgcUNI0kKH0EgGf//znY3D17mcOhXt7ezARy0WwnJsrhwliRokkOcgg4IpoLyMITXFiBsulgIcGQFieGIiV7E3j4rgVSf4poanNnLfz7vLxn6EVZbDfqwdN1K3QLtYMMZ22OdvJCE1t/GfEGVltBqfTo4dHp2dTlLEoiTxL5XOqnyFhEjC1WeLj8YTrC6cVWCykmD097j337z/gyHPz1i25jHgI61mjOZWWOhWLNjMyE7aYWs/61AhW0Bg5RBVj2urZECuNuYsp8RpoXG4QdNB6LJLiEFQvlUfQwtKdRi9Qao0hpOVJnZLtjXTtGcKZT+d+G7AUsC5CU3vHBlifjmu5Fwb1PxZhIUnaFKbqQSBdx04RD4pm8sH4F91NvGxj4cYziMTQoxbR9A3LWxcZdp549If2wVD+g7rCf9HQNLgMTmlwbC7ajdCFMIOLv+AAAZdeQlUo1staJL/4i7/41q1br72mA29sFupkdaY6wU0wM7iCtn5SWIWS4+Pjk5PYMHWB1Aalp5JhVRnEWXXi9TKavor655pS6jnptgzaoYNbZeihkUAyLFFLbUdmWpK4hIVNOEYipl/MBOIIw9FYBL1Lz9Iu5WM8Fp6dqmEnLBKk9yfjPb0xbHSwt3fj4ODmjUOIg/29mzcPicejIQLj4YDth2E7PTmanp7SWnYsZiCmxslPCwEzqc0DgdEyTMarMam5EVQklnMOsRWpKQ4gzi06LtAsshgIkqPRmA1mOEy/gYYYw8SECoU6qdy5c4fJwETzSSP4Uk5M9T7o3LhxEz4jBXfJwUD7psxHim1UNbsjZaps1sRT74qf42Y4j18LO4u1c97Or7s03jP2dOF58wSgXw0m08np6aNHj1jx4spNKDPmAdNBkywnmUrMa445uB6m3lyub0bxew/uHx0fj1gugwHXIHRSSgWjGukJtUx/6xG3gDkV3y8ikIyUl70OsmCOJyUVK07yJaiCGHn+bAoHIl88/sSi1TMH7Zzh+VCHNyfgxRBWdfHYxNpSXPRJiWBaUnSrTCuQpJaQpzi10T96h5udOCfg2Fy8eLWz2CpWu8sS07kefNTocaGciIASdZU2Hfe2miL9ursIUUgaVKuaqUMECFVrDqp37tzl+kJdqGFA4TM9GFY2g5s3b37Jl3wJow8Dc5B3KdkQx1XUQhPjiXBbEJiBb6Ks20UI67xL6nIrS4goW4awLAnI+E4cK9zM0nhkN3B1JhxnMXMMm92KMosSqWRA2witQ/+6MxrqrcbMIIbm5PjRycnxIi7TnF329/a8gXC71yNHPZ9VB3NhHg37kzF+XJ/EhNYeMx4d7u9NhoPOajll3z16hPooOojXBxeQ3psBBqn5OGYZtlmnNra0XAOy3UbEYkS0Q0DTsQwGRDyB0MEi+kmPMWOYdIwAFHzhhRfe/e53s/+Q5U7VoIRCdj0TzAq2JPZXknpMXdQOgR5kCqSZRkwix02cx69hR7E2qOB7rneXpw5WBTFjzBzmFHP86Ah3BkcvWWoS279v5oFmpV5r6eDzdOacz+MJwBlO57V7905PT3FwyMCH43mpguHQgTnnAYEcUy5ouUJU6JjOfYVzq6atXuZloVIR6tJ+UYWQ57/40qHKZUQEUWpVbE4qi0mp1viW/m4Py9kqWTk0E8fhMkZlWAsuyLoYFKSu6Oe0sHGe8WSeo/0JR3uS4Uw5ztoWCapHk1txcPvULMbHNyHU2n2zL8VxkgMDYzdUAdpefTCFGolNANkUwHXgLDiuQqPEWd5d6Jnnnnvu+eefx8gj/GB4GcZCwxH2w7FCuzEzcTq0CDBf2DvVLGxSRRIGyOkLeClYBFkbMTRnFplBj8WPmlAcuF4IdyMKQ1x3cQ19mJFjCwCVLIRb4SzF8XI9NEqonkhN6nS4EOL0Bz3N9tNT7iun3c4SI+OzLFxKJjSe4wpFJc9eou0bdSvtLAMGaNlZx0++rleDfvdgMtmfjLgnsllRkFPa6aleIdd9YjjEVrVGinqsWDXVcyZGvwb4MruCxKL5phkTaYnl40kCZFBPXzSFgF9j8z0VARY1M+Grvuqr2GCgWR9oqjoyKYeglF/5Pz07jUueqkOP68q1l7CA+Tlu4jx+DTuKNeGC76jdxd1aQ7ODWsWaaIq19nWLthh+/uphxcnJ0dERtxAVlt82pIdyiDHVoDVXOuu5DtVT1sDD+w8ohtM5PjnWQ4K+XAnzFZ/G9E0KwhibRARhuoZKIMW6RfOfJBXrUVgcW1kAsYWElHwqhkLWgoDRcjGCfQtBTDlr1jMuGMn07ID/Wm6DEdXFW3z0es8ATx07ayiUrHybKqijXD+SbRFph0eE4oBOYxTwv1qh8QqE7KJWlMUDiqzWdIZaWOWWHACHTsP9oY0kCnFwemYUHkpFXCBgAROUoNbYHXSegK/hPtJbNnAi7C6HhzdeeeUVv90I472R2ACKE+NuAAV9D5PfOT21w0IAaICjLaL73Xgrbwx3GcJCbRWsajqBJPOwap+7KDyjJiccxIzyyRggKwtksVI+A1UuaMAhCkuVoYtuOHludeqWxVKjJZ87ZxfYm7CxcFOhI7RG+K9bS7xROV78Z64tRsPe/v4YNcv5lKnIvkKYDPsjWNynl3q55fDgxuTwxqPj4/v37nHWwaThaEStTAbMwOiwPDqoapdBFTlODQhkPjBHOuOt5xRnZMllnJkqgCw6lpOE2wW4p/6SX/JL4D948JAqIawQoAoNDCscv6qPwdoJdQLIl5tYRAFoYhcnNsxx3MR5/Bp2FCvrLfGen7fr6y5qzDUA/X1BcDfl7maeNoc8AJtppD/MHq4syOnh8f4eRU5OT45OT1Yc0IZDlOL+7RmZuMxUCrMGVFmg1L8N+AR/TxTKOM/iB7WqZZYuLumBFVZ59cPV6e88UJGsVnXoSJ85EK2K1JR4Kiy1UrLW12VwiF6t9vQ56gEr4+To+OjRIwgKWonD68V2B9AG9uPRiF2N62D6vJFXuxZir488VtLsVEAtE6IPtoA0/g4CnRaw+4BgIBgUTgD3799n4+LMHBcH9WwMua4C6s0AQwxNWYz51Kc+9fLLL2MPWzuG4Trwqnfu3OEwS3UwkcQkqiB2WWhXSgxg+soSSmI+hKkAh4schITjrbwbN1mBbIXQT02VvepECB2J4pJnPseGJMBWFPsiBUlSLxMSQIAsY7WtcBYxiAkQSXtJvb+rOxmPIE6OHz26/+psejIe9cdD3XDig/Y68WA1G64eicXGyx/dvfDmmgKhXscXSrEbjSD8xQuYPBz00XbzYP+L3vPun/eeL+ivV6++9OKrn3tpwZ1Az+PU4YC+0VRWQ4gSaFrZRlAJC84yEIBP52vuxVeH0bv0FgHx6LbVfD5lO/yCL3j3+973RQz9Sy99VuYNuf6qN1yXtpPZjH2IUSCJNr1mqbqiylS/GuyBTunKpJR4W+HK3V0+0fZpyibc4yVSxjbKQToPjKSmOApiLmhZoC6+GQXEFBKfMVct8WTs0RHu9BFLMJa+VqYLqYAO/HreKiYzj8LxgpzW/hBhv95J6DOpkPbyRdjQ8wT+wFCQMapaCrY+TaLPbBCrII4ety56MZ8tZlMmMnXpSi8FWbNOktEUBavPRLIh2qKHwHJearTa3e1lGh3mpHKY19cvK1F6Tr2L+Wg8xm+zlnxGDqVIbsGLGQ0Zcoq2owha1Utdm6gbT6De63dHeyOa/fDRwwePHuitUgSMoyPiCRbl6GY6H50iA7lGw0yNWnwWjyaZF1kkvbBxB3E4WMwZjNFkDHexWsqlsU+wsyIZLoNi9BT/4rK4iMd0R/gOHAjFcR+3bt0cj0cPHtzzhyFQTrwIqHhw5IO63bxfzs6mtDcG3aNFi9VCNVJzQy+oCOokhdx5qYFBu8GSjmwmmYqwx5ydcd3cm0xoJISmYae7gFCrw00WW2CUUEEnQ2UCSYoACYWAk/yJq7seheHcmXGHh3vr5fzRg3unJw9Hg87B3oirSEfHFH/7i34oWq+0BPQEKmJ0oHOoD4aN50u2Rk5go5jCug3Fa+Hc4bjpDLVa1uv90ehwb8S1prOcHzM3ZjNtVIMBc4ttmimNgf4WSWxlarkJJlAJSLrtIDcwzNF9tOTEzFyoTzXu8+MTfMFDNo7nnnvm/V/5S9797hcWyxmG7h9MOBOkSRKjyXyOftSEv33rNgSnT+LQLWAkE8/rQyOjQjmodpsKLP9YcCkXd3NqMN9wsglL7n53uYLvGdtpd9kRuUcuQKxOgThJ5/EuYqTc8RxA2F1wIvgITe5YYzEoW2NW1pymEBqYZKJRpSLKKuZ3DbAqLpJZuTXhROIABS11ellI/rY68zYV6nJTocyFtiVRqGXm0UJlMLtjcUZJVQslzxW20Ro9yVmveviLkdwlTjcfHku06a/bGhzx+Mv6hBroifrgdHr66JHeCB6uP34sNhdVTwRqus6rsXrzRc7dqEpV6y0DxDQHn6I0wix91cSIR1m2PZyUmppUYa28T7xAYk/EhsG2ARH9p0rtxaCRYQfCebG1PHjwAEk2KbJqKAxLgFNjKhlhCzFuScKtKtrrXY1RG40nmGrDiFWmLBV0yQEhUp8qcGKw0CBPvb83vnXrBn107zWuLKccEya0VV8glL5ZGWgHCMChQ8Zj7icjaOnq9Q73D/DIZ9MZKuM+M8B85jiZOmtwUFNlHfYiTOGIJ/0DNeTk5HimRwLcDUad/pBNaMCFJ5YALcz9b7M9KIY5wPZkGRBmahdk3LSvLPQjGhDw9vf3Xnjh+V/wC34+V9X4AofBHhv4eJyOf6GKGCXE6qJ4VR+CW7KrjY5Xz0cyDYHh2kFJPwFc/AIltboukLzeXRIu6KMMufwdYCnGfjqbPXz06OT4BF+uJRtuGz5xHpVMJFRVWExx7C5OWth0CXETSVbKhZXY2W5KVq9Le+4aKbdCHICTAUpWAhCXmuHYBEAGqVgx/BUTejrTp/oGo/7eeB+O1rCr3EaL/vR3C7kuwKpmxXJifPAQJ/yAnQUd8ZiuEHuc3cWIVqSssroMqqAVNC18ioZZ8qnhlVp6rOrYDAbChF9EQYldeegU0EajiNGMMNsP7dIOxKE3jClh31RC9RYwsykG3BspEQWxir2Z2AZgjG4AVZbFgIoFcjLHBmXLpERJ6cmqx6t/8/CAXrt/797J0XF/0Ntj58DJ02T9U39qe4l7P3DV+/tcQkaYRJIsdvU5M0rftbNHLhcFbCS4pT4tcb5CHX9h6ulm3ILmywWzccbxI94PzSaGZTh2rxjXhbxBUtxoi2kIdw5JjMkcgPLIQlJGQh8eHpYfpAU0gbIU1FNMGxlwvcTk3r59G4KtXRuVZpkg0e1RAGa24uLcGix8QZEyC/oCyevXXZ4+GHUAwWyQK48XIczJ8KiAlK4QRTcg7SmVkq8DFEYdjslorT0j1/VY9cbM15HcsNlUQgzFXz3MGAwme3q8rmU9n+rjbOHrkorHBJqpyBbq1BkuGP+Lsw4DFOQYiqPlYyFGICGx2oD5i8X8KJ6C4pFJ4xKjg7faBTczUeguIg4nXr11sCriGknCn0wmSD58+JAqIGjO4/ZXVPsYhVRFHJ+n0xmVzmZTvCE3J7/+Fz2aDvJZs5MubpgPaILFAHQ80+LqsGIPeebObe4ar7322sNHD7j86f3Cg3j9vqf3s1Gpy+aOUvdWMBNLHHMJoADLDSNQNZrId2MXvQxHL0Oph3ucN+SsF6u9vb3n8fUHB6enRw9ee3V6etRZLVCqrSUst8FA24W2Cm11JdSSgMVM2zCSGH/79q3n3vUcOwQjSBZ8n+0sSXeRxBguN2TFbFWLiMmyjKtAG2qjg7WNAYio8zHG9CrjeneRd24i5RUIpmSZS8wXzwrnROypa8LTQy5Yf6JgwNuJ4opzCVR+G6F7M/mSXEh64poZmVtoZe6CUK+yORahiIZEi/S4aK2XXEej5WJxqpeO48PSVc9cDGloIJqoVw6GY07WHVzh0ZE+FRQNTMdACGt4fLiSZF4arQbMxgWfnJ6cnp0y8JXbyduJJPQnUjkggCQEMQd2xP0UBZ2uLgMfRMP8uQcE8EClniq0I5sBKI6CtiBsK1GSCRzXqjNobGODwb/TvSEcQtsoLTcR7I1aKJnTwf7V3mTAPUVf6fLoAc5/Mhqyk+BjccD2oKUGNMMzBxeMJTaD1jGfxmzA6/Xp6clqvcKVjyd7g6G+8MJnF42ETxi6E4SLX+Piu4cHB7dv3zyYjFbz2cnDh/Ozk54e0m71SUBJxij7+owsDEkOIeyU/eLEu0u4rLDB3LhxgyuXP9CGHgToSWL2LeTn+r6+CDIu3ucz964TXRGQHQVsWQ2wU3aBlHeFcfV2l3gr1Jsc9OLsZYGzS0wDlgerZMFZKa65HLGdpVw4zHbiWDueoMqyDLHlmSoxg4XQCP9x5koqqrJaB5qhorqskYGeQju5FSp5w3TwLke13pJHYBXGQ6JlF1fo3UWx3gjNsRRj5rMpJ8l49s4enDvn/FAMhEO3t+ZMySaCG+HUS28/ePgAdYuAF6Q8SbyA/0TQyGUkXis48XYZb7yD3hTEyPb1Y4R4nBhlfQCd4mpFGAOtoWeUo+3oZrfVB49gujcoGP5QxPGx3ps2m51RNpgxUFFjGVxLM/T0oaNNYELWgg2LoJnpEH4N9y2D/REsTgWMLPscni8fwKPxCTQjpkA17QI56Q7UJNRcWN042L9z+/bpyfHLn/8c+8k+W41e4bcS/HR/xRYkYUlTER5Zj5PYhOPrczCDIUahXb6YIby3N+ESO9VXdi47/R57DKAMCujWBTebXnc8GU0mI7V3vbxz88YXvvuF/cnw0YN7R/fvrxZ6BhVt38xJfdZY3xmTeiaYyo19UMHy8U0aBD3mJMY8b8b0ADsKe55/Ow6bKUmM4QA7dVshMBkUFkxjNDupke1pnkMYamQUPweeDPWV8taEnXHldpfU2QVSxjZSXoGUsY2U9/hoFk9JeRCtNKYCqbzGTHiKgMhyzgYqloAucaTQs756Um+EuHKzNlCVFOwCSCKq5Vc9R7IYWVEi6VGpOHyZVjJgGUqbb07kbIGsXB0IO3SgI0O2xU0OLXjGePLRxaFOz05pkeSqWi6AaymhWqqGsKYfPnwwm07dC+RWhmw0u1STPh+pyUbiNUDjyMUG6LPp9OTkBN9HOQ1JDIo2WnKrZFmv9cuUiocMCboFT3R4eIiTeu21e+gky1WEsKSJwy4z6m2BE7kaehMADXg0iEpABT1sMJWoAGegr7uRMDZwc2LyDMI5RuvSHM4FrRCOvGU1FUGmJR3yZLPn3r11e9DpvvrK55kDTDqucBZDW2wi3ESlG4LtwWZA4KCpBXsAHPE7ndPp2fHpCRbv7e9xXWAroErtUAabFv1Glfiwrr4NDyV7+mCmvmSBm/Qzd+48e+d2b708efTgVM8e2TjTHYXYVgHbb9BWcjMfkyxP29lOAF2krSV2YmCDjSi+mTAkgyZKfajHcPEKIq2Doy/FqYbGpYgzgUAJxsGSJVLeOUhCFRL3QiBmGy6WD3074crtLlcQZZ8ya5zMk8/8aki0DisB/xUsAzx4OOGUDljAksBMI7EqpopWMx5C12W9hVE1KVlZ5dwSOmE3EIqFlA5OorZhfsqNEpv5H1sLwCgy1SF6g/KMu0wwBAumxA6wPK2gZcfCCfVRBZzc9tQD22pj798wQ81j1NsKKkLJYrZgn8O5QHtkySIyRWSxYJY1YmTyNU7jWXCsuLmTk1P8lAsC54Z8RuJnhSEojuOaw8lTMZDFQrJSQoyYfbqV4Bb1Xox4cch2EhuZNuHdJTMzrEpEp7N/sM+W8eDeq8dHj/bis5L6Xh79sE0yj+II+8V3ONkYiqOfuOoffRMEJfWlajRtMMB509lkUVbynfVc1wJZw6FeN59hX81jXxkMJqNBd70Y9LrP3r37zK2bndn09OgRlsjQaDX6TYMoJMAn6RiEddisrQ6mBYjVY/H56NhfdNvT3hKvu9A670P8tSqKe/SsEFW2HzGY6kwuA1VdQKJFXSYCWx7jPLgISOkGLs69HBR9nNI7Gf2mgtPImx70LSqXBfqKFaRnZPpwIdMbTrzLUe8MyUEyEouHU4xjLDqV3Q5bqCaiYPqCGVBOQbYWpjTjrXuEVplCBxMrOoenBVUarVrqir/o0BH60fJlV0/85Mn0bMeSOmhCb1rtnik5KRQDkYN+NqrTn8+4BuFG6OW8VW2h7LoaovbXDf1GSTe+T0dfrYZLiQ9bUK2GnlHGtmaj4ChLc8BBDefOQNZksk/Zhw8fsbtYzMVhIiC1VQ/Q/NZAz2SZMugnF4pS4lQz0FU4LgmFbg/vSEP9sgFOE5dHstxF1A1tsIwnJC51PB7dvX17OZu++vLn18u5Po0/7K+W8yW7S4zUonrp2zuZy7JhMIfZuUliAElyUYiwelmeXQ+V1nqxQ76ZIhgUe40M0wSANyTT36yzoPzeZNzn2rRa3Nrfe+HZZ/dGg5OjR6cnZ9SfOlkb1sh0GTbdsgl5LXtMRVCR20IPQACaT9dx+PB+Q060DnMHg/4ovjiNWISHj00lHp1ivkCjAASlKExM0+pYa3zf4pD6ZFc8huibA3p2FyTpAinjMiTpx4fLEuuJ7AKnopkNnGt4fnhh6lyyWaHnIpWMsqU2Z21pL+CyTO6YyKrGzJxrooT1l0gZl6GmXCDBGqBaNZKEBcKbRjY95K8gy2fE4LdD5bcBkyIQetR9qodsIdecq5VauZpNX4tRWZuJGkJwCyljA5a+anQuDcWJ2IOopfDjHktwA7MGyxsWIMC3Z8R7wn+on2/QD4vJEcWVwGXdT1Zo2OmYmeMLoDIVbErKqMqWHADL36Id/k3fa5J6O+TNdEEjVCZgNnEW2Nvbn4xHD+8/ePTgntwwbj+uRAhEM6UWSaqHhuk7SuRUT8OKiqC1nwwGnCuoRb2n129UqUArKKIPV+ndJKToRTYI5PXFTOsVWxs77Xq1eO7u7Wdu357F99FxGRqN4ss0q5tTDTaA2ITpaGuGJr0lUplqiiNsCQjz/XZHoN0lXikiRhKZatBJpeKIEVM2+FcUNjUldsD17rIrXJyx196Cb41DeszzDaqZ4VpSXSmvhioXMGDlHDWSVAPmA+qK6mSA+WVuyG7B+mtIeZchKa0AI+4o8pp+HUaIw7NWi2zTy7OYR7KmwckSKaOAm2ZvTpxkih4zMN81ky9DCpCbqPYaWypNedtwlvuJQddjd70rWo93whz+5/ZLyPLASQtEEPAgxDSKXZNDLmLBdgkjGNWUMMxx3kZiG/DpMYhUUObIgPibYLYqCZgJlynMVoc9dnA0M1QmF2nANzPKJDgZyjpjLmX7e7PZ2WuvvsxuQQGaia3sLnhVxFBLXYPYXDEVnVQHQb3oiUde6hwNfOTCQTsbDKXwUjKC24leFo+jfVd3GamIZ2wUQb9K6dOU+tkLfTSl152dnR1OJs8/9+xkPD471c/GYUl+vUc6G3C7gAWIVd12z8f3bXCVEeBbUnbEYMGxMFeadIDwy/uVvHOBCwKIzMn0FURp/C64crvL1UW4JOaHposPYvKvnjMJCHh+1GAFJc4bIwufP4SqTyNsAclu5BPzjYcqYmHoNXy9yiqTdSStqtdGo/eHEpPV2vxLQQ/rS/7idWaqYmmafw6oYqvtT6MrkiMOUi6Av7hCNgY/SqoOnS2tM9O5hvk4INrl2xhMdNolAYuVyBpsRgYTwNpqIIvYRVCdiAq5FosZyiDudI6Pj7AKAexBP+ZFVUnShIQbcIswSr+PN5lwP3j46AFaqGl+NmUU59MpYmwV2i00rBivJ2NU6udIaHcnbKaPNjYZzJDSyQjHZ1rof3eFrg5UgVqEZW1ckdlssBTTNRP4y2bZ6+2NucGsb+zvv+u5Z5mS+oav+I4vyro3zoMtObfhYR657igY2EfsrqNROoXomivCzWSbcW4ugoawIVVErqtT51QGvN1xvbsIHMWZRMQiIqmtBCpOqAria07wx95daUJy9RvgTj1lpFJCzTO3GarBMiG+EUrMoFVFEBmpmkB6icXCYVJVIszPoUXNuXC9GdmSElIXXMfaQfQXkBPLm1Uf+25SEN2SbG4imNu1SHi+mK+ogU0sXGL4VKarvEwEulkOIuTb0awORqsJ50C1qKKoUXXFuzaqCRB7Z/IPQrAFaBumMhXg4zhwNDrUhwzOBa8kx5kcDYg6M6qkNarKIF38YkhX+q+XdPRnS7UQ6tWC1YJtYIaJnPiJF+EKN/P8nC3NXhZPTvlDPYrq+K1ZVEcuZdiG8a+Uj/bFl83oK/ggh1SAx6UHe339mAC34OotYeTCwVnHO1HcUHeCyuLH9cAJIc42WKff3Y8XZbgj8Uebl0SGi7hfHt44QM1w0Hnu9s3Bcro4eXR2csQQMB3X7m+9oMqdu946Mky4B0DFUaxrU8w9A5NhqrNiv6H3qlvLRi1i6tLoVGg4lMplgfomsgwzAxjg8NYjmvgYlqS2XR2k3i2QMtrg1uZhe0JQBYuECRcLeBlfRjTnDo5iqhBfHE2E4r2GUbeu8Nk+mMwXLQtWLIoow8RnhiGvNwNsAlqY03qrQIR41XgljoPex9nRUazjT8foMb8yVLUWBUGTcbZggaI8zm14EOqV83NgZRPiDV1Lc6Iv26GaAhBydbQFGs1OqkWJ44AkLcM3sJ7VP1EaNfQTZg573aG+RX21kMNihilH69E02+F2AOjXUoujqLqXwp31bLXo9LvLeHcQ5ekzQrfLyU5h80qj+LIAPVQUdJBpQJyrgOHWD2RxG2RNlFThAKkoiApSenpD3+sEqg9X4mjUfBchtmZXEZKCVRGzkfgka0k45EJbkiRyBM03DX16nkLXxFMgBXJ1YXTbQiewBnOsCkBrHmpChlJ6hhrX9KjKEyKX3lt3l+shUkvmy3Kg9shHphFJjaIornK+WE0156BjTgr6zNNy2Fsfjgbrs+MHr748rOqifnYsjGauzM9mHBWG/dFkOEElPXA2X/SH48Mbt/rDkX6Fbt2Jr42jdQN/kKerLYSex0fP0TfXZxIXNHE4GPX78XWwPb3vg51kNJzICn2jzaQ7GBGop8dViY7srkaD7nDUORx3J6uT7tnD9fyMa3V3QIv1MzLDAfWs+95gmEup0QKNi57YPNGKBqtv4WFM8JwUyKOUul3jooGg0+BgorXRakAuHAhimJGLZiYDxUU4QDtJT1ehDoqfB3JtdsYuRbKAG2K6BHy3ZUe0qPi5BvqU3vckylPJWWlUkal6H0Q+C5Rebuloy6TE64eHM/4nTlVF+FH90yRsQ20euGUlWuy06uC7uOkcm0jYbv0mN16KgaGtVU7WOeq3EKwj1qNWdZKTpIRZvixjVOggjea0CyuEPxcsnxKvD+6QHJuodNMctRamH3VARBvxIvxN9icq6Kr4BhTHBy3iQTy5JM1EmNgIHYLpzDQBTFODa3F1BkkUEgMLg6g5gSRZSboA0mqFBoye1V6Wi1mJBjRJbGYRbfDLCYNe72DvYDgcHD96eHZ6ojcThhnSHI6V/kLRQF8jqXeCqXD80r5eMiHoBW99+/54MhmORnAYaVTE6ytU2tN7jfWVYwO92yq+sVs2xlvsBsMxVxZ6GjFkvUuxbbC1aueMtwxM4yOTk/Hw7u1D/T72YkE5BlPWRevjZCboeV4cH0tQGfZCyOwATSChbolZmMXcZK6n8WhLfpUmwrEAgIbpPUbbUSB1yDYQe6uAnY6fihlvg90lhqaOlPeUUFPYrMIcQKebSBnbgOssYmab4axLEVq3ANOFU8ycrRSSix3BbkdZr7U1kbK3YX4uniUdl0QrwsBUNlZKmqMmQlkdG24UZ0USs/Do6+BtypmOUBbaQq7daApcAAuH1kTkpEGShsi/xNldzrV6DTzXC2FJwwXVrn6fgrhaiuTesIzLlhoynVEyPRHkEQvAJ7ZMjp2VUeM4qdg3ZblplcQumw2zCfga13j9AAlK+Fsm7z94MJ3OmKxSEu4VOXnPkKSEvghlkd7LEAryWz/UOZPJZORvGNYr8vL0QevTl8jraVe8PazHZoMP73HL0pYToT+ejPsjLivcSYZ7e3vsVYj043cq2c2pEOYzzzxLjWdnZzI+tkAq8QZAbKgvAtSYqABJoPbGUKIHxBJUu6BpJiCJNuwfj2kKd6z0Cgp84tAk5GTWCWFAozAlLoPLlkgZlyFJbyPlFbkp/TrwNthd3mh4yGuAn/vXfpz/7nTGn8hZbwJsTNphArbCqIx9mgidCSSpxfxMtMK5LiLEOVcWVi4PbHILhI/WkidPi3OI+9CJL2Wr6dmStPCcS5xhvpFrqfGfAHUNMiSuCDEe2M1NBCnZWCCkEifT+BraiP9VS8Otl7k5NlFDZpoIqXZYzCBJLTXkrAwnaYTaBUJGDed/NL+8N5fQwIYkuwA7x/HxMWk8duhUWXthtNNkXfmmZ/QXBVVL+GjvtTYMDjEunk0F1zzGQ48nveFAN9WYAaMJjHDbXHXYd7wjygxtJOwyKq59Rz96H+Z39WSa7Q2q37916zbaT+PHTGf6sq+4BbntFWRWAy1ZcTHKu1LQaWMyDWKr2pRK3Kpvgbiyc3uCvbOQZttVAt1dD3FM2Ao1gdcTcIOxfIpkpqOueBDDbE1VM2Ody+yAazoHy1RJppdCzr0guGAZonhM7piIJhSHtOFkE6lg4GLJErbDtDW4LDDTRE62IhfEp/A3njcETw9YWE6NZqqlqcc4p+ppSi/de1RxBStv0sBJgXqKhoOt3MvgsqFDMLOqQnrMYjckF7cSKc2LOIGkJphAgFZXPkcEDpCC3F5CgGay9GxbiqkwghE898l2gyIpfi3Qt9oHIiSmfWwlIKLMdYinTxgjSaZ6IOhzOw6B8JOxi4Q6Ns54k9QUph0oY8e2QadIHQeI+LyhBlT3GQ1raFDv0I0c9qGRd53Wz60lXmpSvkTYT3xTif3DQXzuB/SknozRA8pdcElS3fHeZeqObznDnIP9g/29Pfaz42P9MlOeXeU0Q4zA36AzxOSPm4vVtkuPwAKyMTZFYhekfizQtxHSpcjrlzaZDeoL9W3MdtF6qJ0GzgE67pExNJeFsHMr1ATOC7VShNbckrkddsXV213o8Tc30I9xVY6X4NdMOxHMgNh1QiDoWBjV5KuyGv0eQYtEQeu05D9JiC6J/7FOEzAapMQ5KOUByRpSxjZQ+03fOvuNv/nYdK6lSdRg/rZqdRFeKN4BxLJUSP1WhMoLUz46Vu46RkQBl+Sgxw5Ja1UXcYb5rwd2dmUMs9LsSgScBo6DdiJjxBeP2SWJICAvdngitxpCHlxvB1hErloNQatzIJk5JszJzMzZTL/N5MT3hUAR0sTOc9vdWMxqLF/rewnRKT9AAbWdoYqWgmh7gpJqUQLNQTuAxrHSKX40lN85QZFofnxBvb4impmgvQcxX+DwxfbOVGp3//6v+8Qv+9V/41t+1Xd/1df/CzoSi2n6SB+YGXOlhdZGgLnuWYrj0EcKaO7i3vXkbCyr0Ri7jj5sOdmDCQsj9w8OMCO+NlRNqyytAVvyrFMgSeOCZmTVLjWz2JxMl3zVH+/tptsZfbVbb67oEMceRGt6wxEWc9miSzxDUqgN4pscPD08o0r+VtgZmoOJvBr4h3/3uxNVodXCp2h2oSrIcI1E8i8EbRaaNHQ4fx48ePCZF1/0V/ZKllt/5Uo9sfouvwE8IahNXZm4AHpzmWqQIZ0emrXslwt9IoyT4GJ6RnLA0pKoHjiUaNVvXb/797z4zLOvBqMm03315bt/+juf/y/++A9O9j5y/7Wv+8N/4BdrhUS7SrhjAHSO8S+sG0AS8/TSd29w65nnDg4OODCyZHVGQzj8jq1zQbYeDMGw5VrvENrb28NDvfrqa8enp3ZVaA43pV81L2skrhHSwgJtiCmrFPPgbsdUpIyAOSYqWhsLZH/Y2xtNnrl7Z7I3wRGRUXs4hjy1YC5+08bTJzjIGzdu3L9//6WXXlzo+0j06I/YyqFNwAHm5Jis3/rbT77+Gz4FXdWi+Cd//D3/7//XYZx7JUNB5peHNJSldxY4izR5OhwL8OQkXLaz7Om8BHq9F979gn4RYDbFcft8roKyQ20M7RTWKNM+bmLcRW/sTb7iy7/0Ex//+Mc+8mHm4mTgLUgyFJdbpSKd3nGrYjMNtBGM49lXfLDRGwwd9a/9tj/V739QlnQ6f+9v/IVeX+8FiCeloSTqlgmxUcUHJ+Mj+nrytkStfgmm152ency0NPRzCRRjBi3ni/V8uX9w+AM/8mM/9anPPfeFX3T7uecn41G/sxzQJ3p4ttab39eDcIfaQqLj1athi7oKuOvUmjgr2OwSZId8GkcuY2xpZtJSXUrWnfgo7fSFF55/9tlnX3rpc1z4aLjnCbM95nl6IwClrDZUtsCaL8UFGkpsi0X7PT0a+KZf/msTdRl2su8KQIO6HXaCFsR2uBD0MNNHIXqG2aCK0kiHgE+owdQQOCuSNdXZzkqVwmPBxbfABGBKacYFEldTsY6U1YZnn331zt0fjvAj2+GHn3nuNcoOBrq4GJdqy7A9lbzu+zivqq+ESJJV7wrEowhwi/TIwJ5RCS1aXX8i6yL8+t+w+LN/9uN/5n/8GcKf/TMfJ/y5P6vwB/+AftP+sRD2qnbHiUMsSjS+AEDYTvL0X9aqaTE4IiILvpKFgLKhPZQQcCKL2EmQ+Sr7S7/688888y8ifDDCBwjPPnfM+dJqJaryUh4hTxKIiq6YHoIQxkSyxbcxyRsmq5KP2WA77ZlIcXYITg90SMqwMaGkajX6zVFSV5jwjLroBejGr/7Gz+WtBfySr/6U7jX6NZc43icV0XvMh+qN5mBJG/r61WRdcfRqv/Yrb2wII8L5j0Bp9YwGBKRpqfIlZKNqchxAnd5ogClQeo1Hj24li80A463RPQAg9CKTvhdAGiWz0EeD49PBOhYG6CtppxrPKFASgajmIkSLtkIrLsg6D5ohiXwdeAoqnjKKzzEUQR5nO9QEzgu1UoSaQC3UhPNbYN3dcTcXPyQ1ZuYriL9JOrcWcu4uAfnG7NdHxbw2EfBtKnnhXRBTd/2zH3/3x37q2z/2U7/2s5/+VvMhSBI+8qEvROCv/aVv+Yd/5zf9/e/9BbF8Nif6i2GTvMCc1EE1PpjCiZ9Q9aTDps/pN4fwADr6qturEHcbHXrRiW05buIL3j1/7rmfeu65DxeB5E+9733n7i5ZYavOTa5S4dgqYcG9o/7xeDlolOXjeoPUKBkvT4cXir5Uv1iALJcKp9lChJtTGA51SQIf+slf+aGf/Jc+9JO/ivBTH7qj/il6kqAtBA3Bj8+MKESvcuDOHxJKo6ARWYe58c6rgX6HXr9N75nnxkcEVLuYCU6FE8Z3V5BQEyETPbNJoAh5eeJ4SQbceeaTsI8f/e8X818NcfPOj+tIEc3nZsux5Jl3nXzJV/zYz//KD/yCr/wXX/IVH/x5X/5jP+/LPtTp6WUVLkOD4RiCPmaFcDMiMP3oDMq6IzFaL9LoKRzVpi3BZhukIk1zqN8974nneUjReOEnfdjTzVHbmfAqFp3jpJG+p1I/+a+BjiFg9aYvsqxme8yBYgQJHtYYx/TlpOeENI5FqAk4XJB1XriwyM54DNE3Bx71S5GkC6SMx0cq34BmWiCl460vmkfpuMpM8t8ERBLVgBU8DSSFeVloEm+bYSTxApn/F/783T/1J1/4H77zhY98+FlnffTDz5H8U3/y3X/5L9zE1zz7rsV73nv07HP6xnJyXRBAwwlmWlolsjBWIesjLdrKXLKcLEGW9UNYXuV16jQTAYVIxv9tkzL+3J/b++AHvu6DH/yGD3zw6wkf//hXmT+b6fHOeUiKtlVlwI9uji62fUJYVCGJFjDbpUp6S0ecWxNVIZUPREGBUhhi5h/7I+/6b/7ou/74H3vXH/+j7/ru75ogRSlk/re/8+g//n0v/Se/76X/43/4ci5rncB0NtqqgE2iU3GkJPkfB3NcudlRcUJ0giJnJiK0aV0AaWjpDFVqMwJU1UORP/HhgsaNmz+M8MMH7zs++mqIyd7/513v1g9CA/z0l3zZT3/RL/ytN2//fsLhrf/08Nb//cbt//Tm3d8rG/S0rb9cL7kbzJcLvb4+GvXYI9ld2KTVatpOtal+WR+rhv/xpr8Sm71BrYx2xnVDG1K1cdDwaFjhIkCzY0Mb26Kkyc0g6SKWTNzgu2BOGmamRAHznwCp/BuPd/ju4nEqkTIKpPJtSBIhw2hDaHJtXKT4WSDHNUjw6cHzsgTzMLWtQJJuoNUkLwDxo8fe/zWf/AVf9n1f+dWfSLnbRc5TbzEQAtiUfi5JyzhuM4nfACzzHSPMosYNQKONBgah1/r5ayZxK37/73/mP//9d4kJh4f6OWHw9/7+cyZ+z+85/sPf8ZrpP/gH73/Hf/0qcZgsmF8iZYBqxPFS+F8jPJUct7NKRAkBIich1P5ASAk5aQKYD1I6QKrJBFgB849/5wd/+bd915d9+fd92S/6vvd/1d/+7/6Hf/AbfmNqOzI5biZBtE6R20irxGRSETu36plMm9hC7DuoxYlbuERUl+q0q1eJOKe5NPj6b/l8v//jCPz4j77v8y9+hUQ7nbvPflp5Uerus38BzoP7/+WLn/ozJ8f/V+jV6hsf3f8OiPhMTJddQl/Uzz4z1Ov5oHpPma5lgL9Ujq4YNGzQAF0Ar3Tq10DHEqOusEfLxEAgMSvPYBomiF7R9Yz9aTqd6neKTk4gnCRPVm4fKQDFZZ/7K5AV1hBVPQlS+TceV253uVLII6H1EUnPJxDDVB+nJueNwuYwhhveTMQLUNqW6Kb9KUt8+fNYY02xVlAQeGEAaLtg+swLz/wkXcA+2qBdSFI2Gibh0LoxINMls4n/y+97+NxzPwXxgQ987V/8i2Mzv+ZrXv6qr/qR/8cfvP/X/uo//8Zv+CFo4r/wP38sajhXm3OBzZOri38XAGG3AppSEPRAtE+wADBtmVaCGNCNekgS+G3/1tlv/e1n/+ZvO/03f7u+dJLcP/hffOrGzR8/Pf3Sf/z9//rf+d7f8tqrXzscfvrX/roPuKxLuTojM0swBFHZ5rppYedmkDbfOVUb+a/2qjyNDckSUly1xv1GFfL3eiexFNI5z73wMfhHD/9t6E//7Hg2/c0kuc2QBC984Wu93j+D85Ef/6Wf/dS7P/Rj3xZKfvBnP/w1qNWOSAPYVeKDMLqv8L/fHw1H+nzmaKR3KHDM6Q+pHAtUcb+HxSgJk4v5V4DcaGl6Yw2pdHfTZE4bicUsyS5ia50FdC8KSfMRgPaoUYTYtIF8VmUappPBflvinby7eNg09RynoBlOMKFYj2aruCLgO+QkU4bJgVrGG5ppCkRXUI2pTkpskFiBxAr3fR60WCO4qLQS9LiTBPOxH0tCVSHDHlNWYA2gpM9FmwxNS5SWk5YWdVqSDAd1wXrZqd6G6wBTqyV9+EA29+JpPqI2xl2kopsqDD1aJu6sl/qCsXhzrVzcio1NzPVqgQdyzUZDQ+qD3KJv/uaPEh8ff+F/9p8/Y07GN36j/NSHP/zV9+9/CcTt2x//j/7DzbsYSqgNKUhvPJxb9ladge5VMqAXXrU0xYYR403UzpgexNgGQSzXFoCGj7DMrmID2shJE+Dbf91f+/Zf91d/bYR/47cek/eF7/1++D/541/+F/6n2//LXzr4R9//PpJ7ex/59f/KaZRIHW4zzAHWb0s6/e6qEz/QppeHevoGrTWmas6r/9VSGk6kYSHWmDCUKxJdz4HVYrE/Ho7ol/Wyu1r3mZbMAKpLj4VUoWzQLJEaeoG67aTj6dHy5q2/hND9+++j6tli/uD++0mOxn/l+Xc/xCl/8uM3Qknnve97hfjn/6IPO9nVtyfHBhVThb4dsBw0Z2nJsKP9Zn80ORyOD8Z7B329MIPoEitlHm0djDqD0bI31C/DaJwBE09zj4bF3IupqJcgmKLBCTeAmOoMQKhYJL2LhJ5AF9qfd+kPhv3hKN41FztrdH568cYxfAhre8dAU+iKg05vQsO7jZQRQ2WOFgB3ZbIcp6CpH7M/xRsBvfs/EZQlZprJlzMrfcv1K7PU7r0kXEaGbfAsAbbBdIkwj8ChvhaiZuYwlcd3RUYN2lRE6KmMH8VotpOUjfJgqbEZNsZ11bDpmUAoDyIWP1DJKlfADwz0FbYQNLhyB8gscZ9a0tUXZRLUco6EXcSwr6fPVY/H1Ic4OShX720jqtDbkPHaNAYvRarXTd/jSUYHDqta+vVVhmFTC1LzAqj9k9/52eFQLz987/d+iTmGhefz5/70n37/7/0/P/tv/Y6fb8673603eZsuoX5nhdAYfRAhvIymhD6arjFeLeMbLGPAAq5FfRjTwxxoZDk64yUh/KYsw/KIwTdcKiUCJC3TxMlJ/7f81iPTX/plP/tf/uEf/6//yE/88m/9GXP29je9bXuskKQJgA3a/rVfrPAEeMDlajGdn2l6acyZlHonBv1PMfWBfjoTRgz4atWnF8jXbyVMbxweTEbD1WJOEdaLnPBSZutiESnNViY1ihQiP+YS1nzbr3lRFnc6zz3/gX/p13/vt/2a77l1+8fMedcLHzdxfPR7iV94z+/82m/5V27f/X3B+X9iEY4bg7rLVWexJA6rtU5YuNrmeqPB6IDAHgN7Pp8PaAamL+ba+HrDeWc4W/Vn8hNMOraQ6kBTfTxI54nYb9T4+G5ZtTqADWgC7lI6U4ZGP0MTx14CzfyP01JXH6WZzfRdOLEWUl8AOIgCFyeGA5wsOSVg7gJrKJHKPz6Sxp2ReuQaTbgvc5967DWVYq2GV9+MvSFnU0GjUfkaQwXSYDP5ILaCYW3iVPNp8xckWwBzXQe3KqOO7Mqho8aNkRtUZcsdypwSJT8T0YCkOsyVfu048eYmFtZkbw+XyrGUArnUJcAOZHE4OlnK8flZROyq6nzruVjb7/p3Tt/3Pr2x9TOf+Yo/++f2zCxx7/6d7/mbF73O34aokaZiSXxuT34VVxFf8155m7RoY6jT7mKYaRqxTBglE5Q0qCX/g9/9vyH8+//uv/3v/a7f8T1/Yy/GQLhx84N37/7w3Wd+5O4zP0pyPv/Cs1P9+pZzUUIHEhtmGrJtyalfI7W3tzedTul/ep5Cyq6EEeN/MKTAbOYYBE2bzabxCGrENQQhT32ymKJxnYg+wgIl9TkRFe6wmaUPtz/73KfNGY+/a2//LxJG479qzo2b/xSBF95zsrf//avV158c/99m0393Ov1dr73y3330J78JAfSqrpiQ2IUxWKW3hNEKvTevmja93oOHjx4+OppM9sJ+Wq1vyUeYdRlq1EE0xs+yjNhj/Kq+XtapmJuhzCiTzjXUu4IU8J+aqCaUKNMyJJUImHNl8bhGXrndxQ14AqTyW0hZJVJOgZTRgLOyjOOYGUXW1lzaqLJYE2kCng+UOPZsFWHEAwCqJEo2kBmfJgv2FiQZSOmscxty5olKSMltuGwWcBzWyWtk2g0OUqdDuGSpjnPUFlBB/cn26AGFjqWiquL+WyTb8e2/7uPkckH59/+DL7Tk64fckdHhFqLvuIK0E7LnTHKVVSbMAWaCpKPKNZ2Rc8v4PIQsAknm73zfb2HLcWD7+Y/+T7/6b/1NfbNklgThP7fgsjQAe3CBBwcH4Ub1EpGzgE1tQkViIhKfnk6Ho9He3oTNZYGzpq74phZND+Yt2jaWyOVn7VZ+6/ZfIb5/7/f+9Ef+yEc//B0//ZE/+vGf/hMPH/wfYA6Gf+fnve/BZHLc6/2z1eqZh/e//LVXvuWf/+C/+tEPfRFlQ2H6TskMmqDpt+kiEWxyDx4ePTo+1hdcxlVSgxgnAdYTf6VN9qS31FdID7syVKBYce7SnKzBwoB8xPy2b/jIo8oygOR5Gt7uuHp3F/r5yUIrajKEVtRkIqQhrwhi5oQOIJH0xOVvFdIsAcFPSKxATkrphaiUZ3kdCIOx4WiV6vGMjmnOqsGSwLSZTwCXpa4Saz18wAA9itCDCD2p01NGFhBujEM9Bz57Hx1lKwspaGIbGwtzrM0lzrbKj+OwxYzzmvNf/VevHuzrM+0/8AO/0Jyng8pq7OGEnk/EGbUkCHG1F5pusDeRb41n7s4NverMKk4c/dkwzd8CBtA/aPv//eUbXFPgfOX7P0usAjEo3/Yr9BMyGFVpSHyXqpgJ8b6+Fe3i7nJ2dsb+IjUBC7hFNAlGyQf2nWfTGUM/OTigeQw6NeiT9AO1lHIuAlQn6ZgMkFwS6Jpf9e2fs6pP/MwXfeBHbv7EB+5+6F8885MfuPXip7/U/LvPfuTkeLxafd1g8LdeeM/vfOE9/843fdu/9o3f+q9+xS/VqzJ68hYrNEMVRYMBSQyM7uqdnJ7pyDMYugO0xyGs52Cxu4Q1ZPjGU4IhS1SApNVGbQkkqTTTwL4CxNBrP6OH2dIQgwOQlB3FzIEGZl5NYBs9kBI74OrdXeRHnyT4JZQyxNxh2KvAlTS9rlIPW2IOlgw6ETFhuFDHdwfpCQn9HCczBS0aXZmhGYPEJJgTGwHTSEoibE1NA4kM+sGxEdmKtB4CTHGOY/wP0TQvMywDoCmlyU47GmCqZMJwkRpSXgG1R41XU1lu2mngumx87JEzHxkEvUJDT7aNTgrV4qJUjukelLEgXR1WqceKPrNYDb/u18/f/369Yv/yy1/2x/6bGxCvE7lbo52xhfbj997Dq0YH0zYs85jiRDTisfowR5PBIY979JxyCdszZIuTQ86KYCRmPMpX+PSntI8+//wP/Ld/4se+44/+5Hf80Z/4E9/5A9/+63+K6qiYHu72FCp5jgShvHrJEW029c6d2xAPHz5g9OhyV+TcHHDE3HMYGk1Eau1257oodBbLxXQ2H0/2R5Nxb9DTS2fqlrXeKRCe2X3ljmAZkY4q8Pvd51/QC0WnJ//GRz/cY30hotdxZmcf+dDBfP4ryNrb+8hnPjlarW5DHx/9J8eP/uPp2f8OejT+U7fu/s3ZfIZSnLi/bQg+i8I1pupid8HHv/bgYa8/Ygzja8dY1TJTTaE/lRIoInMbsE6AWpWtkKu4GEghScHY2PxkLHEAxHke7AoG2bkzrtzuUmvMY4RqPWyFSwUcSjGH4LOKoDUV9IKKdhf8JvxYrp5phRKCvL+bkVCKxZQitO8ulrd0iSorYm1UgvaWeCM/tLgNlHrQQI0p0YbT03SgLkvN53KjAGYdMW30V1VHka5WNcbJia71yHs01hmfmmV51Z9tISH3AFC3h5sA1KLe2ba/FM745b8Mzyg899xPffdf/9s5/I3v/t5/+Tekz7q/LqRNPY6u1TZPxzIlUjOr5kQvOlkGyUQh7PeDkU1u1fFOGmaK47GYz9+zLSD8t3/svT/14V/LDebGzR+/e/dHCIPBycufvyuT9FYMyWtjZIfUcyp0MhyUq5Tra7bmzKO7d29Pp2ePHj3Evva5bftFCLE0uvEQSk/DzuZzLpujyYSYXH/jCQS7S7RYQxb9plXEYkIPlXKa/+v/y6/6y//Td37PX/02hOKRWby1V++AWP/t7/od3/NX/sd/8L2/6eu+5R8PBn9nNvtNP/oD3/gj//Sbfvif/MZHD/8zRIejP3V6fOyvXZkGqBZQkRvghcaQTWeLl15+RW9d0PtNxrpZqTo6Jr6uAOviFVNs03hWiKQgy2MPM+CrMYFcS0aUEMgCcJAPLKLzYj4HItdjpLiir27QAMrIXaGmJvJq4O9/33cRV13/GLY1hZlful1sa/O0uxhIWjiDUszaV1555dVXXz06OZ7OZgjEKpQXZOIwv+HgT4f+/fA425IPhyla00ZRQkpUiH0igeIqwuQP3xo8XHaseq9Pqu3qyyKPj49YJ8OhvDDznoLZA0apDchFhixoclFifc6tAQEDhanaApThDGtJrVhD5+HO0fER59Xnnn2WHZDDZPJkAUsZTjru0VfBtHeRSXjtznq2mB8dHR0fH+Nr9BagTrxhqShYwx/4g/e/4Rt+KCW28d//97/qe/7m4M//+Z9913Mf+cxnfvHv/vfeYw3f9dd+bDh85QMf/Po/8Af001IWzljG79QOcJddnbL3J3v7+3t74xEWAv1EMA6IWO89rIOCgFoAwqFnwL2H5MOHD3Hi8aVYXeYGwhYgCR3ym3EhWc2l1M9wJNoYuF/3G04O9tcnp73v+W6dzRHw9zy6OONObG3OBaGmx3wajsdf+qW/8OMf/1mm982bN7AKa0OrqktATzxYW9N0VLmN+Oj1am88fOb2rb398f1XPvfq5/QGsEG8ZXA4HHEOkuUyX9NSN0CVoazePqcT0mAwivfRMeNlTrTUsYgo9iu+/Xsne//fxeLXvPTpf/2TP/38L/zFn7/73F/vD/7W9Ox3/vgP/6ZR/HAOkP6qlyBQPvIX23S7n/jZT//D7//Hk/39w8MbezcOqJImIMY6i/uSnCYN0x6jN8RLg20QFQcdkvQBtJkk0Ww686ObBJLm+zkq3T+ZTGgvZ8Lp2ez+/ft7e3tf/uW/GKfx2muvxBAx+7STudKshCSwtl1wgbCznoq2b/7Wb0/UZcjO66rg73/fX0/D9ZiWNcXpm6ezu8SCny/mrD02GO0u0ylzIc5lPRYup9dF+tG9rt5xr3OQfApgrjBptrSFvm1GgotARP2I+JyZRKmNOY5uJiJi7C5sGCcnx8v5bBjf3edCZHnS1/AUdxcEYnehcDwoiaDtZD47PZtyNrx16zYsTq877C5rOogKxJWeaLAerbC7LE5PT9hgWISw1r34QttNwXbInm20Cmdm7pPm7sKqp+0A8f6gd7h/cLC3540c4FXpnfN3F3k6agESDmcX/qh7cnLKBoNOZLIZ0cdYrgYiHLRAMjudzCkFMsy3PEnVWE0JpJkfSGgiRo2qDKb+y4Pj+5555pnPfOYzdPh4PEHADwBBVUh6JbzZXWSS9ov1ajTo3755ePPmwfHD11785M9SwcHBIVsL6kfDUVSGpK7aQEZ29bsMfpUbhl5g6+n76skCmCWboo1RsveL3n//vV/8P/f6/9wmGYvFt7/4yd/62U/cnozGiLnVqKOTSXIowYPTilu3bh2fHH/f9/29T3/25dt37hAmB3sojxunGqfLl9qoVmny6USX+gegEymbDQ1HZWOquCIpiS4laRs8XhCIsbtQlnJxmFAnLObLo6NH9M+Xf/lXcJvBpXApWup7/je7C4R1krSqHXGBsLNer7aw6pu/bdfdpf+H/tAfSuTVwMc/ps/BMdiRYvBoIvQOIYajDDoy0UWRleNdQtwCXSQC0AFjfcriOzmdzjQV6GdmAkHVCoyFkpYnIRoN+WgvOgXqiHgLnpoQISwi1ZzmGUc+MaiDpGZqvNUHej6b4uXgABc3v4ms/IK5S1bJhyjVJj6RgnpXHEU93TamM1YRbgbj2F6x1/W4P3OxxHHc1bdUqjyrN5wKNKXUv/GwArBKOdhV/XkZ2lqUqAqpuiAM6KZYNobMwXCwN9mbyFmk3nAb+INpyGwH2yCDSbpCe5nYdQYwuXeKG7cBaakCWeZELY7FERWxmSbKAKJRKUvG6wxgtvygXZaUuEhkoRwD2Qm4JbKL67aRXvlPVtGWaBGTU74P6PLhxmvEgtPhfNDTq9bDvr4Afz4fxi/kUyP+nXxk5FoN9hS9gYpNXTaigaTaGHPbDSCHGmJEtDXee3n/kz/9zfuHXzuffdP09FdOz37lw3u/+cd/6Fsf3BtF/4YR1d0dVf4R5f39/ei67r37937yQx9ZrnsHhze5fg70M24r/YiLrgt6qikdCNqIgCcDZYm9l0TfClGVAC0TK8RU1Vw1TYxAnCfUSdDsZ/qn52qr8Xj87LPPIcg5lTL0bvVUDEm9DhygmEKYtVO4QNhZr1Obe+W9X5w+KHYpUpddJagFjmOEnHyrIAMMnXKCgEHGZoaFhZ5DyvUEqfBY9of6jbwKV0kT0l7V7tjTl4w8oS8GMruIgTBfSOmqUhGQ9jH4lZhz1D494z633jvQwwdcCB1m4R2wqWIDlEbr/HDjjZunl3aImho3D/WzBlnWUuSCDo9MclOAQdAWGU8/8KqTyRg3K125SxMhySqI2RA4FxYugbExVCDJgCKhWtwQ/PKjRw/DNllFS7PZtqTC1piul3pDPIPOaetkOj2Zng3H47vP3qW/zuZz/zTkXL+WJpWyQtBcJaIOElLi1yFjV5A1oVmd52SY5677Fz/8nn/+A1/2gR/8sh//4V/0sZ94HgHs1HdA97SxcVNhU2GYXIQkRYi5xHz4Qx9Gdv/w1ni8xx6HALp1i4xP4HNN5oTI/NJOp8lcR1i0MQaoGdVmYz5wlumSDxJfLzqpmdQMRz+BFD/8HI5Fga1Hu49er0qVvt1x5XaXGI40PGXyzUdpANDciYMJzFgnOo7xP2TTorVkThrmbCPKt4E8KwFUmJP2wGJyVK6YLAZmuR/pkmSmirmtJMP8jKhti9OEZYDpbaYajlr1SiwJDmUs8pGeq+iYbOFd4O5BFWsq4k3ZcBy4rPFooJ8Oe2Ko/edDIxtdXQNZxOyU9PA49oPMlzfI8YWwPLFroaOIcYI0ik4Mfalvo1eTdzPfcK6JDHOacJZi/sdd0HygYhUSK4AMFykI+NjmWUTSlkD6P4pCdcxJ7VqS16faNW56bnxyckbRgxuHBLpmOp/ROwTkjdCWe8yZOQhZSjUkD5voSkbCgBgm7aCJZItVPcKlDE2gn09P9VVsR0ePPv7xn5kt5sPxpD8c9/oDWswGPx4NuYXq9u2Nj32FkrFtAN2x4m5l2mcLYP2yI5D7KoqqQwwLk0vHsotodVRr01nQ2ltmM3RYoYFOYiu8gnDrUmIHXLndxXAXv56Ofow+OB8a8MoS5geHLKfpYqae5t92X6clELSHgekSqccACjxx9UA4OCiy14GRrlCqSu9kY7pO9ibD8RCmPZflm7A9oebyXtUkKppmOjNNrDn46eGVVjJH1MFwcHBwyOplVc9m052qCURbKqhVKqdFHxWxstk7tX1a+ikh1ZagwU0ZGSGAAaPhUK/mj/XVA7I1oDN7zAbPiCaiHQnqq2rvp68A/sW7i+qO9sJhOrlmg1wj0+YDF6nBMoaS7It65qSqXYv708KG9WDYyckJrQNI1syogKgr3WhgCaARPqbDXy2kh53m9p07cLjLWsaVYoXqo9/Uc9TpG4s6ksBCidlEFzGBmdhBxMuO6nIC7ajeAicBdSc+W0+34Eyn09PTEw44VMdUoT4cNz386quv/sRPfGg2XexN9vQTMIxlPKnTTzHHjzFLVywlghZPjJrsLMDQaOOItYyxyMaeATyYaguokglwpE5Ah8aXqulhuhe3gc1k0C0MO1mqwqO2PUBXDZiHqSmxA67o7kIzMkh6mEsw2TgA5DiIuN4SVwTFYnQ1vBnWXyJlNOCqjTUzMnzKHB/B/CYrXvZARrODdUA18f0TcosRqrFghSeOmQoUj6DyEOhbax1aVYJe/Owu9IYq1dxZLggsy1Wvu0zBb4smpJ9LwrLpdI4Cjmld/VyVgJFqod4NGV/yZAuqTstJZBwkDyeZIJiOHCElxVE51giV0Mf7hzfYB+K0hp0dLcPkQYRUuA1a3lKDj6GxkZSLWXOyjA7Rq9MjjpryC5vDdTashjReBVJGAfssjUPVOHEwEqPxVtiy1k8+MVoDHXIHg25n0NE3I8oc9OET9Bpwj2tkOLdwg2WIoUVh6lJaHz2A5e4NQHPsx9FJFv4IpmwLDiDpltrEaJbGxblmgpJG2PLhwvqMLtlszxRT9dFq9S0S8a4MrFmEo0dzLgsgwkZB46OK0aZvp9SwIKZ3WIkasoPpiRKd06fzjo5Op2fLGwd379x+jmsnbp1lotnRWbL7rLuLdWfe7czjTjUI2wfqyV6flq+4hdAV/e5KbxPuol0fSKEfOgSUdPQtAMyIwWA+X85mC7SyWNRJqyXs5Woxm56GSZ2z06NhTz9Q/bGPfvxjH/vZ/vDgxsGtfY4pq3V/vhpSbt45OZnN1r1Ztz/rducE7WxSxiCtF9grfzLo9NBDs6mG9S876JqFX3/SF1en3/6KmP6IF4ng9+khei5GUnNHXa5pLGWpU/Xr4DP5Fc0VuQWKxEtSel+ZhqcKZDmozDY0Lg2EbVtIGQVS+W2kvAIl/zxVFwPrry7Oa1J0dlrVm7UdTMXOFZGGJAo9SQdtiqDDR3U5jKClVyRTnFlAjRB4w9qcyLOkZCqwDvhbQNNMWalSoLfgaqJSi95YFVNcS2rR78TXPbL9sAQ40bG42Vwm/Ge24ttnrL+0z6kHOHVhVxibqs8Q7f5RaxTsrdxpxGkphN+Bk3wZf+KFYurixEZif++A2hHlzIZJSKAgznmCNZwL9Wr8bnscShXLIPedbjD0KstuHEc/mCGSBEych9AuYSRLKI8oQplihNhC2Fd8emeh74/Hk9GIkZVxDiGr0ZS3lRNpgoqlVQ3jf9gR7yFUVqRw6CT9kpIMiv2AmFzdIPwaT0iqvkYzo4SYJgA0wlle46P3+IZXC/fvFpAnyzST9RFIhfhUClsdceTri1U8ZB47YMVMsnCjUhSvVciD4lD1PnGdCjQ3mXfTM24hg9u3nr116xnWxOnxlCmBdVHnsttbDfSxKLpP3llvuAyfK7UyTOMRdtK7Svt6rqBsnRi1U4EFh4A43WCnPg9whlmTEX58fnb8EJPGo9HnXvrcxz76M/3B5M6d5zucuEZjvW2OgnoLcldfernuL7q9ebenD9ewitUu+sV7jLYTqky7Z5jF1I/3ZuL+GaAU2DO04/UZSw5AYwha5KWr910nMZ1ViPnvftbo6Mambo5GiOlx06yvgjoihV0Rg7WFlPE0gDZGOSV2QGrtOxWx9B5jbC5ATIJzh0pzR7fejVO4BIiElIRZGRG0dUEwhCkzdiwtNM07+4wosjXAMfn73WF/sr83nkym89mj4yPmrn7INrwG3kJPzdtQNzUqgqn1G1f9cC/yL3SjPaB7ExvIxTuxg+/tTW7evAEPObsiIwTryFkXCGg9BUjGX9Y0a3ekMBpzBoVlq1zkCaCyuK4wV+6SoGrCeQRITibjg/19XzLUyfFsZPdKLYmeWhFVGT2sxsTzMbYTaFdKHOOc38GskYOfYxNNGp2mgfVHPULixuAyjeBoZwlYg6uzAVblluZYNQVIJspizC3fx0gEprPZ6ekpqu7evXuwf6D37uvAkYyXhJwm1FIum/+9cNXYwH2RU1QVYoFoycXK0AlDr5NQ4WzKLTcE1os43XDPmJ9NQ75zenrCjnr77t1XXnvtRz/wwXsPHhzcuDHZ2+sOe5zJ5oPeWXd1spjP1ksOLFihPSMuR2wtmEVFNITWaPuqLprqM7o0WkgRUhKMCQPI9ZB5eRpwxCToG9f07UEkLUw/M6MsQ2ydTwsysYGU95TwWArP8TpvHdwjJVLGZUjS2/AMKJEyLkTSuA3mWS2LpKdg5qPfxCVA3kWiJJHmNMGTG45zwusl6LYTRyiVSAtVSqKNkR8vUfj99bp3z1nnrD7ldnv6/po2hOpQFTGgRXY8bCxoZ/GzDlgWsYdxllyROwsPguNgqRzeONyLt356MVoJyArPgyoORCOSvDkZGrBqAY84jo6H4zFNxA/qOkHvqOnRGVFatbvg5ZCkgjtVMaxwKzC5JR3Em5DoUmo3UsGoyYDGvJRoIAvn2AS9FB0s7692xQfu3HV28ZZB2MqJTYeCDQGaTFSZdi3Wk2GmXzFAM8JUl+GytgSYyElgJSbMIdOBquJZaIdZce/+/ZPTE9p189atvYN9pqFe2JYhbApxN/J+o9dadOyJwCTQk1saj8dV0H2IHUg/+UPuoLPSz9BETViJq8YCNQbF88V4MF4vVsdHJxQa7x3cPzr+4E/+xKdefPHGndvj/fF8PR+MR9PVYtZZztfLeYfGy2h2KazR8814MOAG0bLcOsOdpldqMLvt5J473H1ljpkkIejY0CTaXW0mMUyp2IaFa0h5lwGdNaSMp4THUnjlPu/y0x9NPw2U0doeeDXujgPQFDuvYFkvEmez6fHJ8dnZmYa6KlIS1dyiXFrhF8DZxC4TG4W9neiUp8W26q/0Q+R9PdLVYw1N/yjMgUuPZhBk7rI02Qu0j3CTZ3fpsKCn0xkm4a/4J3WVqa1wQzBGC0+i2lfUELxqmATwCl5jAb38u3+wf+PGDeqkrs1ROepJVKPSlI1B7iLZJee+4VQIBRKGr2bqAb0pjFMfQNMlSTaCefwrUVMLQoGeFpIT+yatjCM9/G5npI+2TA7299jHcAEuYo9AJ5fKsmaIErWs+BPDVLXIoBPt3xkm3D2cmn+HA20mNLGJkmMLETYTRF+oK/CK5lgPoEa2ltAtT8cGACCyQstABMSJSoo/7UQEiF6XTWY2O0OPz+zD0eD46JjtjCYN+rp76gmbxlKPvlStpjPWxouCcGKu0SQ9GIOjjUeXHZ1t0I/3Z1FEqXD0CHT1ekZX3yQ24pJycHD//qMf/eAHPvPSS6Px3uGNm/v7h5xKqEi/bbZaruln9lzOTvO5nu8x2fV5pdhUVJ3axH86BLh19BXNSZ0WrWWlxSLZDKVBQZjuw9yN6EMWBXFy0IWJLmIdHRwccJg4O5tSG0UAxY2mZoBhNSCZqAouXkPOynErzssqCxKDL/wi/ezeLrhyu8vPfOwnNRxFULu2OQTNyG3OGse7zYlQL8tIX8qpQsy4CBh2Nj1jd5lOWTk40pjZXh7qdgS0QmL6eQjEvQCol/6YR1GFEJM3zIlMpjCORy9F+skWrB7HubQIWIe4K6XYTsIO+wjclQnM0VagbQfXE4W3modCxFDsLsAIM9PSwu9FlZ3YT3xMlDKEydsHe/vjiX7vjwy4HF2jNVVjAL1UVhghdx3Ie0NwxHLcCsxTuxVCE3+T3UUgOwQkXcWtAXelnVOt9NVMnTAcDCfjib7tJT6ON4hHYjY7/AJt1EcgVZNUqMpkQdbrEExUhq0YZBkSqfnRUXIoELDDYjYbXZvwQXQ1YlQUfiZeM0s9ZrVVC7WjJJpAU4g9OWFSij2LPAg4es9JAIHQoMbr5KHPi0SbVDYhBOAQb8yrCOoSH8L8SFJLEov26hkvdaFXb9MaDGfTs7OTU6Ym24tqXnMGitmnAnQhN5JoAmXFYI5D8F8vKWK9rjxk0Vt6rUU10HPojx5giAa6GcmC/qv37v/Uz/z0Zz774mA0uXnztt4m1ueq2+vPl4PpYnb/aProuLdYj1g0y/WAQksuUxoFGUw1uv7C1TNSWRAdFzubghaLxsIWS1J2K4bWiygREHSn0U6W4DJWGBlLttr+QC+3zBfz6Wx648YBnTObzhCsul2Q/s0S2iBeF9oKkm1ykhlFSFnYpHYoWTHL0NTmYL7jmO2r937R2/jTlE8TjFMNKeMxEa/xbRXXYDUQa0wjvDtiqGPQWEJ6+JtcPveS0Wo9nC27Z/PebNlfLPWswK9kRrkYaRFMbQrFpoKfVMwaPjg8OLyhb+PgrHoC9PXjQHNEZRSkiZ0Hfji8zVSyEgg0z/Xait6iw+1kPmct+fMfnBEPuLjgoVgefmHf7c5dtENXbwnU5NXXFUhG73Y4tGIZzmKoL6dKjpH1HutXMQsw1KodDgFx6K7osciN11sjN9g6KXOQZ2sZ7eszeRO9TSxexWVTCedLX7H85c4qbeFc4oXZpMchurDiCIhlwm2xkvAmYqKEWqh9ONTBtqpCu0IYmdpg5CRE3KYEc1CVZa0WVSYicD7QC9YuQrMIpl0LAiGml7xtQCOWuopOoEaHgARQNRyNUTo9mx4dcRqb37pzF0fPrDw9PXv06OT0JL4zKWr0y3qhD54mMvbq3SBxnEFxfNdkqI59kVzkfNZRFG9z8aFnPlv87Cc+9aM/9oFPv/j5g5t3Dw9vMkEmo/Gae9PJ6eh03n3x3uwTn5t96uX1qw9GJ7PDeXd8utibrcZ6O5uMmPfWc90rVIXM0oEpJTGAXopX5dVXqRtsmIRlzmKxYNtwD8eLK3q/RgigK17fiv5WmSikFsBnnm3D1TWQZtHFoGwTKS8t9J30nI9S4eW4gk/GflKDECB5XmMag7IrkuoCmQnh6qCZRtDwICGYyrPZ/Ix7rF+l9KGp+h6nAGub6ePgObRBzFXBWfxXAr5jlhfHPX2+Re98ZV/Rc4Nlh3m/ZjXee7A6m8v3M605kPb1a7NylLg/HetIihMdoqqZ/9IWPzM+Go77oz7uYqZPBXtCu2bEqEfrOlocTfZBXRZqX0GUBQO8xuDQJ+Px5PDGjfF4DIMs2UxJrTfalhseSet1XCDEa/2zkckFLWZ4SdvZai+JNhLiSUNyPvlJlzbAaAS+gDjGRQsbQmLB1/svOFeGtxrobVpy7nsTvStNjxH11iB1htZibAmA9oLKuWw4IHOAbIlWEMua8EomnOckgCAp22Sk9hI8Eu3xkyty/W4C+FGFJVUWZqmfWBWv9Z5m4kq9YNq5YWlcJjjNB9Dvl3mI0FM0KDUZwD8PUh0GVLC4ZnjwNSPpPDwu+vb3Dw4PD5lJHHOYg/rlF2zjrDAYMJJsJsjEu3spsowbi95IjT4UMcDkauoumP46P/nlDxXW+80Gi9nqtXv3P/Hpz3zis589mc72b9yM7+yZHIz39/vDfbpxvly9fH/1yZe7j850ieG+cjZfnZzOHh6N45doVv3OetyfD9SGYeq26Gv+xx4iMtjRUp/lYvalm593a7ZCmUoHerNBEhFlx0NILvuSqZ58cvknl70PfVpK1d0FIk8S1RVw5RE2CFu2kDK2AV9jmc5RktGfBpr8KN3C3P3ucvV2l4982N1IQ8L58Sfo7SAZ+YpNsOQThFwwV6fA+VbJqI7JsFqfTqcnJ2e4aQZK2fEuQw1agL8xEkyOGMqK7+GpJYMVioMZpPZLCuvnwRcrFtxw3R2dLpYPjqYPjpdnMz06wCSWHIuBpqMJKyLAJ4lRaFFFURUTFws55+sNOYF5/KC3WlI5kkgKsgHAwYxeF4+Q9lEmfTSW4nt6pq2XuqFh6n03AWjXGL5YmsUIwJdN20G8reCiLZCGAtHhknc/G06aiDXJiMT2k9aj6whKHUQWfHKUxCGw5rmp7O/tjeK9W7HvaPfRpqVNOj2SUWfjzkKZEtaKdTJQdbkeZQVtjqyAZhdBiW+1CWGgZFTc3RWEuhrvH5YiTlE5MI1jTDaYCOK5yICjLo4ushibEwXJxQ/DRhXMzEEMAW9g/lBFaFZ3oSSmgwhKheXU7R1ARjgOk4TqL1AznTRBS2PUNRHT2unqO8Kh6OGDvUOs5LJ7dPyIdaQ26JuYexxgFmoULfIjJ6yNbo4q1cTo525vgH1o5+LK3st+xMXo6NHJpz/1mU9+6tP3HjycHBzcuvPseLI/GU8OJgeHg/GE6s/mx6/eP/vM5yevndwe6jOVXY5Zp2fHrz2YPjxazWYDLqr7k8W4d8ohbaWHZtrB1DuxZbA9RINicBVjiq7PPb3YoylD3yh4gCyl9UjrYALdt/VLeMy1+Pqfjj7DTyewu4yGI1YYDV/QBdX79wy1PWC64ECcG8K8thAdSAj7wrOVuVXWpRyHt/Pu8tEPq3fVmwR1hqbXNsjQY9F6cM6loYlalqtPq500DpPFd3o2PT075QYT9ni9SSaKaDXZ1FjbiRmKpKHkKOY/jDzoRHom1unHg+C+3oe/6s/X/eNp597R8mTametJtD70MRmv+j2moY53lGIZhpVUHorkRDavN9IGZq6muWb3hBvHeMzyxgbdS+ZzTA3XIzC7/WCeluoRWMx1hFkTevMU/3HB8QqwhKtXhl2L/8uG1FgZELlK1iA+OTnE/yquI5SkmPWu3gzE0tUftY6/VWAhYzM876nRdgsoDn+hXtSDNb+7WX/0Bb32AfxBJhXSWCXviXVhgqeiGxV82YacaiZZxS4lKojgq9EiWmE9Wbk8fbTaHn8yYUePl4CkWTKYF4TgQwKDwikYVSHJiV5HYK5BTFey4NN7jL4vLvnWEpXGM6eY4TYgmqMmuF2ObVgkU4tMmJljtBFBi4CMTmS7COcpN8ptgwPPqrOazs+Ojo8fPHx0Np2FDx9QvwbBh7Z45BWDJkuY4rrdyeCYusv16dnslVdf++SnXvzUpz/74OFD9uSbd++Ob9zoDkf60p7BaK8/3uv0l1z9X37t6HMv9+6fPNMbj3r96WKOXYzyejrvzBaLsxk2jW8czAfdWT8+WcXNxi3in7o2kmmBiU/U8ydaUsMZDWzW3KisVat9wmBSaZKq/+l2veeRWUeHnJ6e7e/tQ7OvIODdRaXU5KilgpMVjz8XhRBuDalswJOnzE1Zl3Ic3vv2fVW/2F3OBXmxu7wZwBJmGKvvWC9enLJizfc8sCMAnoVY7bklKso6K0QEc4BZimF47q7Wg0531Olza+lMF+uzWef+cffhyWCx5symA/mw3x0PV8PeotvRbhNFgbYYKVHNbC2+amFwLG09oIgJrodtrOF4nKCD1HgyYbniqeS145SmRd4b6J4yGuLRJvv7k/2D8YRzvX4SikmJr1ss9ZibE6Ya77ZQTfji2OTc2Mjivxt5MdyG1B8blJ0mrNd+jK0lG82lSp+utXPEZyZ0jNRCduXsRmmp0uLwpbRLT8Pj60C0B+GHxZa0KuAIK3F7BUJPezZWYIdHuWYSSXMoVNI5zoRzZWvFB+JUIGkCJl4GuwFMaBClpRyj2SG4bEGYBjTNuRq9qhT3TgBfPRNHBGAB4lKSprW2DmTDnARh48ZakPlVjJLUrmgfo6TuRDe1hA9dMxDcLgb67iL9yBj3D1wtIZ4RdfTCt+9VXY5YPvHoxT99PHjdnS/WDx4ef/alz338E5/63MuvnM30k2U3bt86vHVr7/BGh8vZaPTsM89y/uotlqP5+uTzrx2/+HLn+PSgMzgYjM6W82mvM7qxz421u1hO2IZX7Cj97t5wMe53Juy9w8FaG4Lsj9fGgPtqA7W1F2ssNvZop3sPghi+Wh6lgiBSkmlHWWj64eTkhLsLQ6nVFE/GaKfFiCmY4eQ271zUyjaBwHkyTf55krvvLqlfrg6+92/8legBNcy2MVqRswF58TMqW9ixIU2x3Ilk5VyYniXQq+Vqvpy//Nqr9x48yO9IZh4QMy2czMJMtogFKQqYJt6qC81iieYu3VuuhqvuaNnpcr46Pl0dnw3uHY8enVFg2e9NR93Vrb3eszfnN8Zng+68r1WrtwCwCIi0iGNC6w4U2w1eMiojgs0wr/RTJBtkM8qYP0u9gJEWhjgYGGrJ57+4rBB06RUXMfRiUTRZL1BqG0ZMxVVSe1yUKgA7UUZsSVKzDcRsBoh2dIZ6o0Ha1CGkP1TR8/aS8kPrzlxnWz2Yt5gdAAQF4MQOGl2j79nRjjTQvi0GLs2C2lXUSMrifPQSVKossolLA0BOqnBlbROcY51FXAJObimtAOwE0PKrsbU4C8ksxoaBq6Ip0MxANhIOPRDIUxwmkgA9xTVFUxQmSdMgy4NMGDYsE8RuaU5mIsdA1sb762gq4nR1X+8j7430hHag2SBv3usO9WM9iLHGZtPZ6fHxYj4dcbuSuXorMu1EZX+kkVr5W1X0zHB8Nls8fHjMEKOHExInoLHe3zdZc+7aP9w7OKTS3qo3Pz4ZzhbDo7Pjz7y0fPX+ZLneYxwXy7N+Z+/urfHNg5OHR48+98phd8hYL8eD9btuLt59a3Z70uEIUnSD+z+3EdCBmiucAGOSw/CWjQiStIgi89mcyeN+hgPhbj84OKCT4RC/9tprzz///J07d/XNbOsOXoURRAy4LvVkMdkiSjPhAli4CWsDbkJOlmiWPU/bN3/br0nUZUjNuDr4vsbuwgqInA0Ygf6bsruYYMYslovPv/rqa/fvsZIt4EHya7AA4VDD1JNhmUmMBmIzc13KsFhksEkMCPNVb7pcn5wtj844cE2OZntnCyxY9Dqn3GvuHvbedft4rwe95NaBv2KOczfBVCa9TttSrs+gGeGyZY88eES62QRCUOmg7D7TH4pFw6NFys2tqCCD6ZRogkoEupzBVI1QrZC23cXKNzhndzGishTrSYSXt9NVda4etQyT1PV6+FnXgqCzLKa1G4d3NxqgiN7Rt33gNNSHeu7vPGQowZbJH89AMSN2/U6inILQTgKZV414iUt3F9MotGOiFSTlguHTiqjCbYmWplJw4GuKLhYU9K7jUvBNAyeJKYWw5V221ANRwibl2Mi0JAI5SXmmMucAbc7BjieN4V7jAgnBNUZnojixxL6R3glJ0DPX2Ww111sQ9WJ7Z0EuxxgM1XlJl019bUx8b4PeMq7XbQb9mzdvaO3h2TlbzBZ9tprprPvodP3qg+XLr01Op5OF3vI5Z2wnw2e+8N2rfvdzn/rMySv3Jovuwd5+52C8fOag+567J4dDFjOOJVoTzQnknsEqXXToy/6ArVMcdhft3doREaP7acJ0NiOpm0qnq5e64vUtDN3b20MteyGSL7/88rPPPnv79q1Hj45oerzpRndWBEygHFCvLal69xJYuAnbDxBAeU6WaJY9T9vbeHf5u9/9V3BwgAjLcD6yLyXEh1CqYXY5JK+/UfQsk4CRZuqg7Wx6xu5y78F9dheygKtjibo6Q/bK4xKSPwIIlzFY6dGWZrzefIl74pAcX5nH7jK792h1/2g8XQ2ny9Fs0dNbblbcXc7669Xdg/4X3D2a9B515iyC/d5wgqKzxXTUWzCDZXT8q2YhFZUELpJFwNLEdmxhycDmX+wQYTBxlIjOIyGF/KcXJCEXp1z9ka9bUVIv15q71k+s8zcURKScZAlEpuu4cHcpgdHEGC+jxUjtK5SHQHyDkz0CMRyPFHQMmjxSOIPKHhxd1VGGtUVxvbCVmhmQreQS6MHEgRFk/DEddhQ6I59ej0Rld/EsC0DAR2bjTjRbZDAp5qGO64Hoe3d81JXEk04VCFXRXpV3LYBc2RrdAqQzeimXhTYBTGflhoUNKzRIOlYZ9Sb/lZvaFLdqgCVD7RC90WSMKhwxluX+X8zx/7RUNxNM1har15LmENy6tTkN9ao4zhzFe/v74/hWPXavG4f7yB2fnZ1OzxbzpdbRdDk8ns4/99rsxVcOpqt9zgiLdW/UYwGMbpBaPXr4YD490xwYjVYH4/33Pt99/s7DwWoRPYFtAIMx3r1HR8FXW/iHbaMh48GJUy2KXYRC2IkYF0i6Fg47DhYT4iH0hF6fTLS76JWnweDVV1+9ceMm4dGjR9Tlq6c6KzpZRtQBc2tExArJUt58Ewb0OQqFLNOK87J23102U+TqgElqn+MVTBPFqfjndkbggq58LFiP+1cuuNKaezxlxTLLyMMB34DpZI0Pw8+k9XqIUnokNVsvpvpsCcuM5cQ5qbfkJtHvsDB6wx7SK3YhFldfr6bg9CBHHIyY+fEZOjwoMZa3Ap06KAYVa4MLmYrJb4nptwiEDiGmc+U7N3RUEGdNqsU1RAvUCF2ewu1XXVAhFDwFJDPsXaVUeoMQP0ZCr7uwd+jFlQQWsoAX8Gss4SskOCDg7lQiLQE7XPvcjeeV6ngPUDQstc2jGekYOiEEE0pa2JQUUJvhGg1qdKUUR63aMKYlg3g7Eow00+Td4o5imHZsV6i2Vky1OSxEs2vJVxYbk+0HqiOQaRORKZS0EVIJSqqdzIdcUNN0TqXx5eJns9nx2enx6dmZ3noJjzFgj9gfKOyt+8P+ZG90cHPv5u39W3f3bt09vPvczbvvuvPcu5997gueUfz8M8++65l3vXDrzp0bN2/uHx5M9vS2jMVswTaEX6c3O6vFana2nJ4u5tP5bMqGM53Ol4u1zhvTZWe6WHGnOTobzpej2ADmq/np7EwnRMzlyNZ48ADIcZcSxywyxXAoRJfTWEppAZmOmN0Fbdg1ZdNB7Xg8on9ofIy1BtljRdZTQbY5pXfD48o/Fq7cq/of/0j9m2B2hKZH9NRT6a+sympni9nJ6elZfNgFDtCcqgSiRELkWGSD4BeIZadXFJlhdpEUGQ7w9TMOP2v9Yn9vqAfW+s4I/OmwN+91lpNB53A8H/aXg/hy8vCz7DTMXOaq/hXI9tcIwBT0LMxEzjLTnIwsVmSlc3QNqXUV4CDqrHOROu8ysW1YuUEVro5+NwpDNBKJm/O1n1TGVaBpjKwJN5OYsjX7iCWNK4lkBrwcG1F2C00OcF25OMbiu7AxCVtfxHDk0wKbtmwDGccgtAmUpRY2Fe0tgahwy9QaWpk1uKKmJOmS6QoURzuyVZiBVagIpqYTDR9xzo+3LYC9yd6+3q045oAf71gUyGXPpCDgvM8exf9pvCuAiwvLk9Rsrg+HdRars+PT6dEJWw4rZd5ZzvudBff28YCVstRH6PVRl+6ovx4NB7durA/GJz2M86FFsJ3ApuZO00LTz11rwyLXwpbxBg8BJzb4ETQ9TznC/r5+BADQzJOTU58A2GwQRgy4utB3LixQimVahavcDGedhyzQKnle8bfxe8aeeHcx0gwopoiJjJx1MVzQwhzumcXHJydMXiZBLGTBMsQlwbrLxZ0GFgZyDaI1H9P3t4SrWlJo2F9znB7qvUDMOxbbeKTfQeJUtlx39PVfo3hHMgciVsVQ70vm+DflsEY9VBbIzc/EeckaMp8GmshocoAW2TZoLkpKBHMrbgN8h52QtWXCMf3oTrb3zDarTAEEZDqZSFRwEXKzfEXQotQop4mbSsuyjcxLYHksJ9ZcoBGD9CoO/grDAFm2MwTCHkrh4ipYHljMBAUhrQHkXDlbVat6KZvjJkJ3gpMUgjQHlGKmyUdvTgKaRl0eGmKAS4W2SSbYJ4ixzUZCey+kV6KsZABZ8MEJK1EbyYztZDHj+gGP/9yQ6CwdubT7Ujf6MYYjWrfL4Ww+7LKCuOwv9VgYns4Zo/2D/uFB58b+6bBz1lvpBbjYYWwq5mWYA6Blie5jmzmGecSsXATgI8PmAWBCxyddBtpd4u1w4OjomBh5TEeGIi4FSF4AC+S4lQDQF8A2Z1i+Weo8PT93dxdQ9l2zg2o9ewFyp1OEMxF3F/YYaM+wKldRJkCoVyIDeeIoEVBSzmPgk7Ve4uwsux09DtOTriEntHhXZm9/MBp04tXdWNXwRpNxb6jPlOmxWpfVoDNUvESaq9Bf1RrJHGcC+w0zS5jPLDdRwrk5xp5gXw4JF2hypEsvujT57ag1J4OkazQyE3jpmh8UviU+Hh5M/IKzLOyCBRLHGoklGnRGZjSJS5Fr9KSiX3Grsixscy6EORtaTzMlAEOpaneELksxcyQcsIBlTIC29gpZSUbW6ZhkFshMxXLu8FNdAH42D7ggsEkctqDNN4eYzQZg/HI+42jPzsHNBMJgXzk+PraMvnlFL/qryxaMKLWFNrYn7GAJjSaTwd5ksD9eT4ZzXP3eiMsKm9B8uWDhLZar7ni0noyWe8PpqDcfUoC9XWPh4WCpRpRgU9UkPdTWygU0gX3CuRDE5LsUssTspoeHh/qSi0N9M1N8yGpEE+Cz33jXNCgFVMX5sEAzNmE4mdHkZOSsKLdrwbfx7vIzH61/i2VriMNbe3AWB1R5BoVaLvwtzjlBSyVU4cGXU3aXsxN2F9ayp5kDEvIJaTkRs0hE5+UEUdIeMGRYDlxyUEVdesalVz30ZUp6KQXybDaYrybcWc6mq+mc/USP/tfreNOMflOWs5pfLY1JoeuS7YkGe4lRqYL5Va44LOEyy3TJ3yHoFZwGsxGqznSft/e84PgS5G4E7kbHZfcCVmnJBOanBNC4KhnjW3VcNYpmpqz0X0EzIWJaYfq84G4sO9bhPE4Ys8mNl3qSEhPRTDyvdwhx2E8qAdK0GA8ljuNKrfohaJWFyFWYyHFIip9Dk0Mwk5j/pbYypP+K9ScPUCYwkRifawHvLhZwbAIxQInFXM+i2VTmsfTim7/1I8chLDmtmflc39rFqoqQxqirz61otxgP+vuj3v64OxkPb+wN9kZ6u/p6pZelRqNVv3eyXqwPJ+vD/TnCFMFslpWCjFEbIBRYb+ilr5feUry1BJl2F+8oGewfzmVTwSZq1BsC9ANFg4cPH1GabYYt0o0Fqi86qh2xXpRfxCEeSfq/4tdCk+mh3JTNqrbFmhyHt/Fn9X/mox9K1M6gt4jLgcmc5mg561JQUIMQQ858OpvrF02YCjBDq5BEq6pDc0x4TfBUi+XRY4I4Zj9rVJsf5bRa4azYOfp6U/Ji3Tk6m736YHnvUefodHl01p0tBsguVt35sjNbrGfzxen07OQEnaORfoYIpx0Lod5SYGaOQTYMZD6x+WWukTkWOweSiSZCOAhlkabmAhdk1ZFttsJsvJM1IqNuCSLFOBriO7eKGR9FgSgT5chUvWZv1BouCFBooobz+dYr15ZY0pacTrKnKspsIc6qyEXMhDkATni8lCzrtSs0nYtAlMUNu8tsgGm52VQc5lYRfE+IJOUmsvM1B5BEoWm1MJAvkRAhqW/aVzOCmbXRMv7342f6rIHTH9Vyn5A1ql8Zjtd9/Swru1lnPOzu7fX3Rv3RUE/GYPcHBzduLHqdk86yc7jfu3WwQqbT7etm4ooE9GM/m4SMDsSbkhFRi4A4AQg3JKTUQAq6OYhxFYNJB9FKNsgHDx4iefPmTeK8wVhhqriO6NqwJ8dNtPIvYBIbmVOiyTHext+RHHPpclwgDD96TF2TWAWcdSkszJATawXF7IfPFEExBMqda1rDL7hSrwhBuipoeilb5fVQq7NmWnHsZHnog3zzxWjd3YMbu8vs3kO9O/n0jJs8+5u+HgbpR6fLe8fj00X33snq1Ud65+V8rV95CUTVCZlTMgHJzG+CLMsY0G5jhotGC4SQQszBEF3xE6Atfx6yvInE3ba/5JtjZH7IijYBsoAJw1kgpSskboGs1gJyAJvegGmpjR5oFwGJdQ5cMIkGQiGeaDVfpBchAhLWE6DiGRc8jMIssipGmoSVqrTZ5FxoYvOJSzFzMpx0bLGY8AJKoAPypKFTwbBM9rkGSpxlQiUrLwwTgpYCcg1ZU1XNLV3dEMyshJhyKIHpsgCubv8Vwnqd8ebd9ay7nvc7s2F3OuhO+53TbgdixfVlbzQd9e8tzo5W8+7+uD8Z68M0erO+nnhlS/zKF50P+APHrbAx0NkwAJ8YGTix3eiTlQhYGUyUDPXzd2MUU9Fspo9PhkAdobgGFAhOJLkC5u+IpGsbSdGFSOV3xpXbXXQh2y10GDKdWBgixTuHLSUXhizP/UCfT49xYW7pnYtMdZLRgWXwItf8i9a0gkHSqyjxbljOQbov97p9dpvekpXX6y3WvWV3rz/aG44Q4vKud4j1e/GNLvoOqdG6p68NP5uvT2csCNhV1cm2wp7HDkVxKxRBYx1YJmo4e6N+dGMrxGtBiSj5l4TosTcf23f99hCrSZ0QsQnZrAamUPCfJLj4VtDniKrejg7HjESksOTwkj6AmIoEjZuthVw2Byrt9fTFkYRaVjNsaozgimx2EJvaC6aQ3ZBXgZPhnYRWGsIeOftuXHsc0rziZDA2sN9EEN9WcW/h5sLtXS8+VkEOIb4nCCZOYtHp4s6Zs7P1aj7odg4m/ds3Orf2H67ns2FveLg/Ophob1gsuZWFEQp6OkaLMA0zVE08E5VJAHsTnCBmL+GywuZh+1FDMr7uZc80vbXWVog4IsikN/IpEQh9qdMaoHDLontrws54DNE3BwzWjqHAZmwuRU3JeUHDGXojmQEnO1wlC9Qnh2yqppI5GRw94+mCVLF/hKCeyDK12UIGk/Fwf49dZt7tLIZ9Tl5nw+7JqHM27s5GXZj4t+FoxIS1odUHZqTF6lsRWbsgy6fYlbi10eqtZhdAXG2BSIxd8eST0PY8LlK/7YBKMPWGAWnu42hqgYs3wkXQMVhH85xU2B1UKvuLfgtD6kngpOqq4pxpgtjBqJiFXMDVlUCgyQTq2QA0MtFQ7Wnu/FCMB9fuYmSZBXzdXSTQjbdX6luJtANrY4Cvf3qBIQ6K3FEO94a3Dwd3btx677tvfeHzk1s3193+crEacn9hOXY6A33qMz4JOYwfP6tA0kCA3QhoK6p2RAxFxm8bg0ZsFN/ADQFnNBrv6dtIB+ya5MZ2oweGxGriOxRXbne5gvC0TokdwEzzbAs6ESV0stIT3vQxPVQv43Zy1llMe2vm/f4Lz/TvHK4Ox4T54ejsxvD05ujs5nh6Y3y2118ejAa3Dya3Djvj4YLDROh0Ra3VPRkeV9VTrPpKgdEnfnNaV/PRjg1oO1MTktgGFjaRChdAMushaVd4ASyW4WQrs4lsQLOUzSuRTQIQHOrZEkQFnAtT/IDFAJc0fVwSkXgrHYoI+oY4/e5kfB0GizeCRDix9XqzYX8xGfRuHfRvHPb2JhzX9IR6tlzNFvPqC8Lpmbx5mADaEwZ9fVyggjabAGLANJJsLd5XSLLREB8c7N+8dVM/u7e/f3h4mD6+E+/PLhEd8A7BldtdPGN2hIs81qikkpehNtdJuhYIZzFvWisNpvghLphforvu6MeM4+mGlHNjjgfEp73VSX892xt27xyOXrgzfNftwTM3+8/c7Dx7Y/3czfW7bnXfdav33E0u9f1bB4Pbh+v90aynRymuJcetiJovR5IuQEvhur3ETibpAs5ykcR6I0Et0XlPAoY0abkQCIZwgptmmFNpe0K4eAlmRqqgDbnbkfQ8LJGECrSKZZCbh8wEcEFALYmqIPuisTnOqCWNVCwKlqWIbYC3ChP+qKf5GViDERDOymWJUUsM4rGcxPzAhoigL4Pp6Of7CTrGdfT93v0VSQlNV6uT9XLa75ysFqerxULfODkc6vuS1+sFa1F6bDmAphPFqownEzVlX0F7R7Ft3oRi1xGH68uNGzficVs/ftFVuwt/2H7ggNApoIoYbU6+A/DOaclTh6cORMyqtFqgq0m2meKXoi7H2osn+5rKOqHB0POt3nCwGvRO14vT/mp5Y6/3zK3eMze6d2/07tzoE+7e6D9zq//srdXN/eXBpLM/WQ8Hi3gAAHY35gmwWUlRC6s5mZ7bYCK3ane+kFbvDqDei8NjoVa2FrQ0/FKC4zcBqid1cyKDnUDCnJgyydnl2RgTsw5nZcDJbho0a4GuJXNsuGxNc7OiDJdFoJTBBr/ksEEkZVs46FIepviNKmRoZR6uXt/y0/dX/Yiwu88QbzgYTfSgy3Ov1+8N98YdLjHd9arXGY4H+/uTPf2mJW5/NBjqi80opYKDeHodH2+J/1E+YMMMBE0gohr1Ir/ExuMJmwpGRuNW87m+sBLSliMZrUkoevqdgHSyuDr43r/2lxP1NLBL61plYnLoJs4MmE6n9+7ff+3Bg2V8/XCSiIIxs+V7Laz7dXqjiHQ6dhFoJ83BQSOqtSRSb3qJ67k0cDWQY9PPvaB5pbcr+n3LGi2uOdXy66w5drWYHrkYw8R11Vqd1dk2CxhOZmAKy8LyWaBWKpEdNbOEs8qYgnSO8qqyXo8w6TOYXm+mybO8q45CW+jqvoe8XCsdxLoPhSFpAyHj0XokNkCtxYjVFo6eq27saKldBvUmKgFdWy/i2jzibCE0LCW3x0H8qtMyzHHBMi5xQcEy1myJ4tZgJrbVxGi27SJpjou4FU4Su+FmGm4gnBDP8vyNiRlzibN51gCinHqDNH/NccGs30zR/CE3aGqSJ45cy0OAXK8kE7paH9Xv38B37fxVOkxQMgK7i3joZBXEZ+lJaUUM+muu+3pPcnyVH7Jr7EFWVkhD1QKpi6rZkVjWIcP1Rj8ZMF8uuH9Q++npKQRq5/H9+VxTiOHDVBtoUL9/eHiT7QoBPxPz1yE/ePAAr/LCu999dnJ677XX2GsBBQHdhRJZsI0mp4lWGXQSO6uMd0SzyNv7WyyvAjzSmQCQzirBVMgIoS2Z80ZR/PBcLDsXwCUOuLyv9WIMZWDiAKed5el6Pe/EF5E7dLvLfo+w0o+B9/UdeizS0FCDZ7nhpPmXIdx/FAHYWWtCSiYPTtweQqrOjIAGBRtmWqIBEzmuIcTjIYiM8MEQNuVRF8G0wqVAhg4pi6CUJV0ELfBALHUveAxLAx2INul/0vpWAKsc2zBNxI2FFtnADUmJbaQSVQMTN1BLogSURIaL65hVwAd5YEIunrKphHYaOIKFCmTloZYDE4alHQhkQp+B5FRUKec/Qjpl0CcxNvEOR30j35oF1tV3W3BuY+FojCnCNWU80LfEDiQGh4vLcDQajsdcX0iiTZVxmRlx/RkOx3pBZS9+CByMC8D0BoNlRKPxZDzeh6/bEPeh+CR/hhqlJtXONO8ovHN2F+YxA2Yk1uuAlTAJiGON6LXEyElwFszITSAZMychi5Uwx9o0EQNiqkSKDWS0qnR12aj1mkshxMsiRlJYbX4lJ8dGVL4BGWURw5LNsjVYMstHUc0uJ0vAzHBSLa1A7ebXEOIbfqvMtu7Hgw3eoN43CViYCshzydqtIT8fqUyBlHEZkvQW8rFduVhVk4yO3JquBjIWhs4C0Swx4cTgx+5ibRudG/1WYhooI4AK1drAlkxAxbZrBxuhCuabdpuIq6TSFjDgmE+cWFVZ2PDYePiLjmySGysb4mEBw0mSrTEEqtZGRYkSVzrZKthIbty4cfOmvmGT/YNNBSYx0C6iN4np8/mYQL1wkIlXYvS8DsOI0UZdrs4I/UJU9dRQ6swVvTnYzJJ3AJ5i31kVMB3nJiXMKWcAHCal+TU0BzUGWkySpjNybgkVDljexBZieTRRLK0tkOX4PNAWS8bylBJKwA/ikrIqVgDriFNehRrHSUlX/JJuIpb3mzhpK/NybISNlcH+8xbB/g7gsDKqsUsyGRYjdpIBMtMcE4aVqq8TlKzJm84xeUl2G14dRhTS9xFYb2FqaChkALm4Y3tkxwC+xQC07YCmFldE0pojR7bFiyepCouZb3kDDjFy7Aphj5T4OuKqZSV8qZRh0MS+lyDAzgFBvB/w3nPnzu07d+7E14vpzWNUR6UW8ybk3SVUJiBgpPTbHO+k3YXpkaaX4ycGxUODAogJGScaQjXuTIBiHljYHKXz9KiIJJAR+pXLtDPHZWuxZrRX9kbRth4Khp4yiJ/0p4JOBsd/hUrxuYhyLIkkb5CsQgtCIBFuWk7WaMOcXRA/QIN8ClXZDcchuuQS6D0VLWJmbkIcc4MoYuSoNY+LkoVVF4QmagLnhTbIDMMCYZK64/wiQJt9NpuRLfW4RU24iAlLQgB1R0wq882EysIZUUhIdKUQ5FwTkt6WNyycXTxIGSDRqQjISeIIurbkHSJEBGi8PHAWsfcJK1cdUSOcLJaBwGKxmM1m1mNAe6uwTJTVXuWaUWA9gL3n4EDvGaP/w7G0n02fFsrO0bAHUuoNxpXbXeJjyE8Slv5ALScSvdF9K+tJA2dvguhVfECLo08syESwxByCyT2dqcZgpq+cjHgVd/Eld26ISG4HPefdBCddVi9cD7oROj29pzIVVy2R3MSVAUVgO1zATyZFsmZ2rQmbkI2h4fFajz7pHEnHakgbtKgrOGm+UePnKe6F7FyImgsoIXlsSK9NuVcZFNGbsDPyyOYQH/3eCm57LaYTqnFRiD6h3l2C+78MNYHzQq2U3uSBK4MoBy52C/yUAz5LbmtTJLKI85TIAi4Ok1sNId4qxVhwkCeWMKEcNQ8WScdbaHCQ0QBXYHwzzMlKMscEcZzqsJMeUNVIwrTjToTe2AVJHVoLHpr4Hkq6YLGigTFeVIIw/t0FXYt2gOpDKtaM34cDDeGHXRDwbQY2ZAMoMp/Pp/FrT9A2HmEEyM0FyYo+VOCSc3CwN5mw2XAl4oozIY5meWopxFzKq+wphrScCbmu1xV2RvtKfguh+RvzCTBawHQNFiuhaVJMVjNNlyj5mXZFNZBFTK6muN5aYvG0uiDELxZbTEJxgLSfo3YL2w2hDni0grKJE2rcNOBCEJ67idDykgHOMrKAQdK5oVCQou2+Msw0DZFlQjyBFBy0QbvVNQEjym2pClu2bCM/85FxB5alQCjbyJgDbX4NWSDDqkyTVSatM8hUxMUtQ/02IceWIcOthnCSXGeFWDLbYpYxzDfgg5SoYGZG4hYwE5vxlrYcjpVnk0wAC+dqLQ8fn0gWfhIOBAiemHAsFkWVxH0HRw2MTKGkrRzAFIJjvs2AR2zlELQh2AJMcsMAWRBq1EYXsUkG/priEMSeP8ThxGXqaKQHU+b7aRXwKyJmhl0ChLO0t8TLIdZPlquzPZjhIqYBeoBpNJBrAmAGcHXohGNhbzOuBVibs3wXQgejQBJtVngBKFtDyiiQ+VYISmbmZ2YJC5TIwiAJBczZBZvJcQXxWC1xXwj56VUbajpbq5CO7Q7lYMQJAAKuZQBJSxokWRIpUSBsSiApdTGbmb3bmVtmWxsxNFleGJYpCfjOUplCHauPODPLpFFLhlHn9fZGklKBTUWZb2IXIGyzU7pSC1GaYU5GSpIZ+VHikkqzTI4F/lZkBplRIiE458JGGom1jZQniIaDwpQORJ2Ck61wbi024d6DtkLHzgXOldiGIY/GHxL4UOYVhFjh12xXKJHySFqtmZqlBGvBJ7qgtQEI0xQxnCz5WSe1w4SGsCXOgrCw+aFGLQodaSMJd+xbSHpOpV/p7+uWMBzqRy3hQIe7l9OHAxGmyoZF9U2g0K7Lwq6F2LnZHsSckq7YQkywZ7CRQKDf+wdAVS4LLduGQ2hXGo3QiCBSVefG2l1Abnrv9YAaE3U1sFnhVwTc0fW5W93Xt4i3MGCDPhCvNcbhhR5LgfmZiRw48DWDvlOv05eS+DZMB/2W3mIdsQh9S2aj4K6hsKoKWHtB8pxQU3tO0GqoXkz2yoFI4/eUkBUWmvXG0ktCyLtILghhCzcxf9d69JiHONMbJsOqoAEt42bI04CQ5sAmmXI5hxDUhEqGW0EWK4NzLwi9eDLoczby1owzTLk9XLDi7ZDKlpJZzAQuGjEUotkemJgQe4z6EKdpaLwDuW/NhFaxqp9h4mHxs9D2+7K425XTD2YJiiCcdQLVVF3KAVsOxbOA4wC1D3pdhX5vSIBg4BiXWFAMgLIoQdlsBsV9mYCgXmjAnsFuYQIgTHn2BupADAIboNlX3C6g6gPQFIQPx/pjI1EO3RNhMxB0UoQ0cBhZTqe3QdgZjyH65oCx8fA4zpwanHUpknSBlLGNlHc+9LZ0rbEkfwFSgQKenYYUxRkHpsEki3m2hST9pEhatpHyng60bkxBsGJN15BauI2UV6BmXilmwhz5+svgRVvRCVhIsozjdrvRbLFMVxztDEFsYJkayizThjnAybKVMJMlDTg3Ey0x/ktOf6MOgjnFvDJtZg0hnmSoGphvD145STE9Pw2T1hpisgGIW1WUSkZZmmS3S9JKLQaHGBoOtF8tEVHtVdZMEt8NnyTCeHOf/SH0E/rV76CQdCyi+vAynFwjhOFa4oOSeH/2DiFfO6JmvXXY+8r+/r4/v0KSmLJoBsi4CowBEAAO+iNfZquWaiHAD8X5XQPatklamLKYHe3Sw8nRMD1kc5aJdwxSm68O3MU5Pg8hewmS6DZSXgWGNmVsw7kQMZ8FczIsQ/EttFVK2RxzEHQpJiLwLARwLANC/euF6tpGyngK8OqVGyKB8WK16Q+xOlJeAZsHoJNQBXOa/PNAR7ozgVQn2LYUxxBYJMmkRKO6MstocjLIKnNNx9imJWY65wLTNaS+iN5oj2W+aGsjho6cao4FgilAx7RKWRTx3IOwQOgxKVhnMOG6CKmgAtYGLAwHgthtdtkQFLQBhCQ0BFlwSNYmPxwcrvn21MjDz7ASC9dgeRDN2lJLHCwxI1PKAYTrAmwAxNSuzSpuJ+YjRha7DjuN32cMYaYFMmIL0fYp1fG6C6XguckGW2PeHV0XuchwEaKg5yZV6887CFdudwH0e47fKlB7BhOCO0fKuBht8yNpiOZ4xkN4KgOmmpFl3hbAUrerSr4hlnu9PdaqQ7hWyqbmOK3k4u4CxKqKpNi5NWbETUgyYDqqSczIF+zvMid3XYmw8FIktw6yTsN8mC2IDwk5F4dI7OqIDeyxSRIItdBEEcBmN/IfypoDwTSWqtgDPJOJLUAM4CAT5TrT6RQ/64KqsgGyZDDXjXjFW3FPH4QMT56+/mcDhOMhLaWIKZVj64lCxBsZ0hBchizpLcG5IazOKYWJfb8pNxjvMWTRiLAiPWGzKq5UZ2dn07MpteRbFy0mRl6DEVVEc2MaqLZ3IK7i7nKlUM1hkfq+kfT2U80Vh3g3GUlzzgWTKVHbtJEn9OPCttkDmHOhFduQ+XK6ChV2NCN3iwlg/hOBGpuBmemQkzsgPRTORUTg9qDjbI0voNE9tTsyY/Ciw2IUKyLxLxnR3UB/5v7JfWsOcBJk2vKZU4uFIBAzXMTInhFA4HedpxiPhjf0RUc9ATNaKn3RM6LFCTH8r8p0IlQaAqFEqfCttiofnfi7WOBJ2WzkRsNOS6gvLc0+Q9IlgD2skxBx4tJ1R75bXxkTw8jNiX8Y7NfJ9dNi+g4V/WDkcjFfzGf61X0pAVIXLlstUvlNuzActWwV6hy3sNpdyguKN4koqhtV/Kq/tgeUw8E8CApSPHK1ffD/9PRU9HQ5my3i03HSjkx0le9M/pwmKT0uI6CTsq7oakIzYzs8FmK2XSXEeKRWaLJUs/BSWLhEymiArJiBaTq6RuAsAOHZQ4zYcqE3uvT1xv91fO/dUl+Z31n1uiwY5lGE1SKY6Zfmop6kzXpIZj46tUgKA+wXALSZwMI1ZCUWRgnVUNifUohPNegdCMkxFEFethbQwsLjWhZJZKQnnjMoJ5CrK5DOXM6CQIwiZlpCLSmUlLAAZYHF+NvVK7ERTMgQvXytrOq1dBcp0ap/vYJvhTinAUm9rkv3dPU1UhxPu4p7GErQyKGDseS8GaPoN5Got6Ldqr8IMJshW+IeACpZIRlVwUn4uQmlDLH7xHyQZYyUjBqYM8SLmEhlEWuDiGdS6g/HdCqB9lKAljJIkdTnhtYMRX+IA2YW6LM/TAemDDeG3oCAaMyRTp8DO2dz6qW+iJkfpglh1FpvX+msR9w6mFKrhTaI9ZJVA0H/6cch+1wF9H4qedl4pmTj4WAvDTShG0mvu8Q6bLHSLoO1XHVXvSH1rofjoT+WhC+fLxa0xd8DRpgv9U36GrtuJ940E7/aoidvmnLUSxVsIb5/wKEP4UCkquPFGLLiAZdMxTz2D25dEAiD2C0GjBgWMEvH473hYMwEQ5adrtsZ7k0ODw5uiK/3mqFnTM3eWjCD7WY8njAPtfKq+UC9hnujFWRZ2B1VgwvSBJA5O6KUt36tE2hbGbHD7thMyp/LKHvWMAektPyPoHUnh6K1aaIKkUynpS14sEtYrQoUcHUgpQOhdgspow3OtdiWaRHSzG3AC8wxwAATBkkpQ8M2XON5qLWihFq4jXDSKddE8uV27cQKLWsJRJktUCQrRCBUZf3RFZXx23WyFPTAQtkgaLnDEIaR44sRhRNsIXAySWzDWYCudlzjlzRwUkeCOOZ7LhlRTrCkmVlA0y5oExkwoq1bsB6ETRipQIUyl+ooxYZin+s/VSq9UGHNMdHk3OOKIvtdNk9CF4FmzBGLpqSzl5PKqjYJgHL2APw3pZRrbuip7ihiYwX9a8ulId76zJajXaeyBFAFMRvJyckJd5H8ecnQk6YuNMqpl/0pvsdS33w8Ge+xkUAcCjcODg739w8oyz5kne6lUCADKI95Ntv1KiNgOvr1LQbzjLWh2LR7YPvwdDHerrtLDMEWUsbjI5c1Eco22iLhyAxWuIOmS0QbkLJQE0miEsgEkPYCiVvJlJIXIAsnghW0HVhyTOscm6ghK7FAKBMncrbMiJwWpOxGN2aYXyJlXIYkXSBVuQ1GJhEym/uYyjrp2EQT6qQKkWy0udDQCskHUrrohJTRgMVMu15gJijbSDJT8Sp1GFkNqHNcnWkXDzUCtH2o6YzI3NSYy54H51rMcBIzcJT8t0kl/BYs3LE9sl0qYjaAsrW2GKi1E0feZYGqCJhJclRdQZJrrq7UACXoZxOB70lPjk0FkbXZVHIRa0bAesilFtdrI6GJoWWQEK/ZhPe1ALByJ13QVajiYnMF6IcPx3CNxFcByaZtpLzd8HbdXZ463HG5+7b6sa1L1dNVkUy0SnrCaQpW8890DVt6Kk6Z3AVoNlxpCTNzbKRiBYIdBSqxkgZJ7sqjZqqTF9hfZonWPxHmZ2IX7C7ZilycbjcRlSc44SwTWUwTKCaLxCqE+CaJcE5C5LKXItQIUWFCYgXkOOEk8QTzk3TA/ppdBtoFLVZLAimsykLYxYfWTSv4Q5vtqbkomPCuUSX1VI9kXFTg6SnZjDBLL9VINADNZeX4+BgBKmKbyXuh9pCo3ZaAnKTDXdhMSwZfGydMjMSIqF2gCi5GR48ECMyIBl1FNP2Ob7kpsQMeQ/TNAo26PDAraqEmsHvIxWNzUJyS1iyOThN6yKvDEfwNPCkBE0h/0OD7ZCOwFhwyHUfGlJvqipCYkbvSizrUwRJR2OS2haQT5ay5RtiS1LBLnkVaC/H9IMmwzExKwiQbH6EFSBjqjDYkuQLNHstdUYai3p2CO7CkS04zUIVrJ4hODVBEbiAYlUwzhJ4ES9ryKqseyPIL4FlDlBIsYI61VbEIhsKaCYwOYqFECpmJLhgc6hU0guImI0NMQE3wNzA/JbZR8l1KXjY8rLSrlniBL3LJ1/+wH3+O548FIo8/nZ6RhR+2WVYCcOXE8l4B3LRe6uxoZVGKjoKmhBZhvGhObM3F+wjEJIR16lz+4O3x93oVqae3fgHVUr2PWZYGVKBqIEnVER+ysfdH0vIWkH1RFpoYhVTLtoQw1ngvgYZAIKySNgiAPGXzPsSWVC5YaLf6KgT8XvRqEeAoa1ek/ro6iI8ev0WB/UPdt4IWUTEj1hTxRCmROZnQwOAui5D3hjLAZ21bgCocm3CQA9F+JmEPreks0BrCX7SHUgxtxL1+7CV6i5Bevh0MewSWngTCmPTKbtzsFdK3W14+vaggUQ2gq4bgbplHyB2Vg2svQ61ILYTBSXMyflugFtzkHFZ6g4YdtFZaGV8QVFEVPGoEJ2uSBAY0DWtyjlRXF3ayFvBscQjAr2m8wifTkalGFzSBP4yAR1NBOK6Oo3wE03XEQG1B6ipkWi42UI1jvB9CdbnGFNsqm00D8bxUysCQQSlcs50+0I4SgFCKRmojULegnGbijf0iTrU1MJ1knarusWGoQ+BYhlKIcf1g38KPI00M3BySk4AvKNQISO7v70OofDwlA94YkCeGBr4ARUOiw2MrtQz6KYJOoNZXn6kEiU8Vh4cHN27s7e1RCyqj+zQ6HiyI2sx8y8L/n70/gbcsu846wTuPb4gxI+dBKcmyBJZl8IjMINvY4KnALoMZGgoaqruhq4uiaLpoih+NKaiiKKALMKYwU4FtwNgMxVQ0Ni4PYMuWZFmWZSllKwdlRmbG9OY739v/71v7nHfu8N67ERmpjJDzixPn7b322muvPa2195muemju0AobE7Q27j3vsh7UI/OIEb+AxL0eKD1EpYAmQ3oxJU/SeIlxbQSxiCLds0sHMHWudhAilUBEgw21KZFdEmFAUtQloinVIIksOcPCxir4c4TmC/BsFMga+eGMvAx9pgpnJacqlDWZrBh5RTJWFgcilUAwAMJkzCkRDbYFRMsEYDOkQPEACKHeSsvYivIIoz9EN46KC2KOKB06ciJsvRLy4RMMIMpaQCQFXI4AHXnIBBQLwQWq9FDADMWL+CxmCSsJ2Lolnig0xAazt9fQojoSEt0UqdCDgkWDD1Nobumgdki3tTnBIlNLSKI9loi6aPUR5whErjxgacdhzjEgTU9JwQNCLAv5YEN4t9sJkx02N/jz1+OjULKQFKNOWvpBAQLkIhAZ8QTb29u6h7652fUH7SMFBurhXPIoiCWJUqgbqVj3kBmcIEqEJ+SjDEgKlMvxmgsUKoIoiCE5Kt7v9yM7eqMPAbKEWAS2O/ocWWJI80gjUo3iUoLudLW8aSo6oiBvRuU1Igo9TyoiMZkteAJ5Uk4X9zyCXkRkWUbKsAbuOe+yNqjkwnF3QStmUwtTX+jmCCwgZ5jHnG7JX5jR3QeQz1BzKIOirJ5XyjNyHRiH2SFguCIaCKIhYixSIztjGhC0SogL00O5lisktVGMXNLHRC+Xk0EMmL6IlfQgFmsKFqI50NFHFHRcqSJCQ1CUkeWKg6nrWU3Yj585KiImIg7gM6YksiSZWYBzopwEy19EMcVhEGHUluZGUikOKyZNQj3CGUOoHerB44qnKktIEq0HpmRPFXIWUEgFIaEoba52GoWFpnRqnjexpYilYIvDHHNmIU/Qq3wNMxDSCAR/tDYmHfvOIh6z63W8fkQrYJ2PV/qs9Tnga+pxLBhlqXP/YVGSQRbs/5awHW+rePMh+UBSdJZwyndU2SFyDsWiXgBtfQkuGX2YSSWMzGAL9fA3nIMnGEAEyIsfpSniElm0AAjhaivWqQT0lo4uoMFPi7rFkZ+vbFSUaG88pNWqY13cI9U4hl43WOtgCbdwLDC8xkMyfaFCT7jmZjcNgGzE5LPoGH65YOWBgVNA0sqziT5n6a9YMuz0qkzOJobg8Q+CLxx+jSM/bDR1sAfRGx5Yf4707kgpfd0veLBW2Tf+0hskqMrwVmWdKyi5ZGqNhsda6cURuRZ7F3mmmHIgD4BiGIjJSPHVWK6m3m7QZSGpkdcxVSo/VNlUx9BZVciYi4d4pDZnN4grq+o4NTVaqlpiqKlZkGkrnLmE1QerVR8wyz0QXmCII5NDU9Ae6o6ClU/R4hHm2Afr5RR2JyZOFxpi6Y5jOQ4HQ4hSrpCfCUnleqQdg57IA6hYDOdREBRkBX9EOTMTRHdZ/I0D5YlizzNnoLc9ACYbKmeA64BPqmf7EsJi0j5AGTnHgQTOVJAqhBvGn0V9qRdnJ9VwRa0WngaH1IYfHZDsBYQbyNugKBEKmgMqIldp9wg9gCaSa/7cc8SUJ6NlqBFi3QaF7PAMBoOhX9LHwUCBAVFwco6CUoO6aGJeTaah7kMjPwu/sYds4PKB2mtCFb4fQSctICXcJSSh+UoMMyy7v4iUNoeVRI3IYiBu5ARijK2PyBUBzrnC+ZmhGkcRMDPWGfEBXTbWImukdVR6ukYBJMTQz0RpQgaIQgxAj9RiABTDgOgChbw5hYBEzaULkF3F49oByAsHKtX8k1ChXiAyFpHxW7DDQHUwTNaR8meIuHMJViGELEP5zR78J7EJISSYFxAVCZ1RjDB2zSkJSYCz8z8KssCkW85GNMKBPCkQUbM5pwElAqFAEUFHpRQ3UtNlkMDQodAdsr4GYZJCAmOMgQeBaKRixAkD2OQE0tUtvQkfBXlYqlCY4xoaDileNPG5HWJDVJxj4+JiAbWTNyKENOoSAScJKjsDOnDGQwA4kUZxSINOlIIiO4hKhYa5zKjdaKyn0/Q326Pk0IKuMKpjqKvgTJ8Ip8Q3FqHKElLqGnjTu5yGJNoOg1iiZkiJ2fDS2FmFSDVnCiizQTiPRnhNFPkje4DRyTnoFB0+I/kNwxQN9+CBa4ECj5Q2oIfMebFBTGU5rEDxHIEcOT0k5KlBifBKLMhZANM7kOLmT6oXEIXmAQAb5oaM2A6dtaAnmBAC+W9XlMTGOQILCHouGaSEJRQZimoTBlE6qbBBjCiByGLxgiqigSRROSXqFsxBIZDnzQOBiHJGhVAjzhRHIGfIEQzB43JSLYrDBkgNIx9pEY21f2SPjADTzzl3n5ElKL5sJoQLwZ0QxsRvbm6SCzbKghPJBKoV+ZsQrn1Qs1mvJdcS2ppLTiJKjILISzgQ0gLIQQECfQNOakGAM0kIIRVEdThHLkAkAlmhQuxjQEiLcGyAAsjnDGdRh3sHaLUSKXkN3K/e5fVG3o4RMFh0RKKQaBkPQ8SBIv8isrmpLMWZBiKakjNE0gLgPIbmlP9mhhIE1XObk/7GJIlUJBBllPcMBv3R0dHh4SFnwjH0I5sCyRnpKrHnQNhbhKDtCv2L55UgaaFeK6upMox8GgOIgUgiAKcmcWbgIhw8x8i+W5Ngi+dCF6d0yFxGSj4ZIUcaWIcIRFIRiKKIYtjiBYy8ra9ed49bEdSbA86iTJSP7oBi9TPgbkwMXYOmserRmFNA7Kudhg4lO5c0bEDSxoho3v5FqxqpEYhw3juIleuzziBUdT75b+w71p8NB/6g290gihsIOcniu9mmkxljj9EIHX6yUgnO4W+2t7fPnTu3sbFhV6JNDFVBt3anQ1hKVBS1L/GtDhZD5VKtWrMTSoMBDfNmcVMIKtublfBMsJGdGcHUQJ/giewhNuaRr4DFU3BJjmukSkGhKLsQTmkuRYByQw5xAqFGoBi+31H9k3/yT6bgvYFPfuyjKZQhb+7osNeI0ztvIZXeZwAx0NnqqnCNnaQDnMsQ2XfpzMwBaVZm0vhqpZP0wacYhuYXHFs0uwlljVqyJ3suixDCLVMBXVwnQHbOMlRl1Na8Qqb4VLLUYgxTkf39w52dnZs3b4FdYU//9/Z2dnZ3dvb39/eo72g0xEaQ3dNEW/d42ggbhgJYGF2x14OJ1jvDsv4QU2ge0MOmRBZqwCmSAjlDWK50TjWNu6AlwpyT6ZVuOpS3pPtIZi5jU+r1GkzqAfyH9KEqE2pTlhFMZlpEP/AaaohoHaKv83qJMl+joMAQAfTErkFHAtHgITUYqINi0UdCqgguhThEDRWYanVvTZRCRlRDCyj62F25VI92ENy1YphCh5WKpKhqqspq4OnyuYpDnAeO9VCTcorfoI+RIx7OVlYXrAgDKTF/gS7oAcsRJDGDvFW5QssSYsfRqDfa7Q6FUwU49QRWu+OtSANZ7FIonhV+r3fUbDTpyMloPOj3mHLDQX88nQxHQ5KYgl70yC67DmowlSVHIl3ReaPbbTVbSIDYajRpTmRRgU67pYYqzygRy44zICMSoqaoRJhqBhGEw4MzUunK3K1yJhVQPgdScRvDwZAU3clzWwGE+FTGJzcaerpMveDseRLEfp/FXY/q43zIC6BHoIggrkxaxkls0ItJC9EiFunETLAVMcqlx596awqfBdUzBe8N/Kvv+wcplCHXsNgoy2qvWZFltqLMPBUiYUytLO7e3lHvCDtbZj6GUctWZ85xDJIgkpkhZDFaYsKNPEaVV3Ia/di6qS4DJGXiHCXmYQTIYOjlOImKcwSch4BiSGP6OxWdmFIl9ip4Fw3jim5FUgUWX5zxIpwBE5Vlk3WUiCgxioYgG1jWL09sbGyeO7fNGrPd1vKQiQ2bOSmaLDJJgFyqcqZhyAkEJSdGOLJEGEhEiRmYopEkovPGXA3E7Ge9x0IQPqYuKsEfPQI3qQ6oLFb5MhAY3Eql7udHSaRBZMRRd0LrUw1lJIcqUyrJ0tFis3TBB2nMKDISBuYUIgydcz4YMBxxZvkMA14cIZEa7YaXw+kl/+e+AWhIGONlrUJD3ZOf6RuM2mFMWddiT7FjU/VIu6WnZrHFUEn1aJKebAuQBg+15gwQhTDSojhvjWSL4yOVYq9VaZpYPNOgsMAZIDvSIsCZMGv5oHB2maoFYVxE1C6qH1ZYnk3rmAHWfGtzE3fIDkV+YTzx/ZQaQhu4/WqFfqSTavVav9ffP9hHjh88Zt+BHN93mU2GE702D41CXS/piWRvWvRuil5XqdepAgQ4Gd71inY8BwcHNEGjXt/c2GRzzv6CfROp0ElFFGFE4SrIhVjqSBFRWVdR93hoPDYeEB0Wc2yPcGpswzyPptgHiqg36nmPRwPSGH6Oocnso+UpFDF0JGeqQ9ezyLtx4zrVOtjbjxIB2UNCBE5HsdcWQNLpqSlUwHKhwRb0OFtq+b2/7quVvAbuG+8SVc0Dy2qvWZFltlwySQuprHRwLdhlVhnxbE4+gALBliKOxnwryswpMYCcpIfHIjU/Q5eILAwX3gVrRjQoxQBqBA//mXSQoWBb9PKyNumQK0e4xKMjphP6E8hlMFVg5pwXByxHVom11HA8GA11KYDZwWQ7d+7c+Qvnt7e2ScVqUB1mDkfk5UylOCOTc44QG1imzGGmaZzChrR3O4fGnEVxEnJQgHNisPMgFSKzfcRKcjAgVfdVR3pohySmOPlQkiqHoaSurDZlWbTVKGOmye77vnWWxNrqGAjHiFMKeaNoEKVLlUw9osiMnsX6tNttvAuguNQyJFSrYfgJBsiCemSHjWhIY6kwxScmS4q11dNOGCa2VZhceOjHnZs3Do+O/LInuZDDH7kP2ORTNCR0hQ06yxy9NqWdkNb4tXoDqUjGzsKTnBNs4+MRSypn0XOVjDwcPIRRGytJa0AhzJkoasBXLVcxyjTF1samdpD1OvOo7meI9YX60bhew8np5XZ6LFosykUsIIxY/NGItphN9ap9tQY/dAIooVTW+34ZZVNfjdxq1GvdjS55GQTdbgfVDg8PqAEKs6fpH/XZzLOHGg2HFIq2lIt3IZUxwJmMDAwUoEeIUpGoFGEoFBcVDH4aoF5vNxtt6gi91+uhQciEIfoOaXSH949lRgJhEHWMEhGLYbl16xb8t27c5BzjKnjWBMJTaAkq+NTUFCpguehgC3qcLfWzy7usxB2rfVIjApIWUhmCrE3sXdi76JFXRgb04ATkTSGDJAYK55AZxJiBUEgCBBj22ByIwVM8R0AsMhPEjmd+nCOAGiCjaLBiTtlOVCta5THQd3f3b9y4ifJE4UCQhntWBECrkAORQCaK4rGz2qcxq6g+doGkjY3uxYsXz5+/4LUbdSQvdffsMcgZtpLiEG5BOgdcYIoW6QmZdwk5ESjUTlA4229FjZj6mvOOoiSOFJs7GvQpIDJTjHhqNSwazgY2i40BP9Xy2I+4NvQ6RZ0U/DI0nBW9I7tUrcyOy0/dyplqujapFsiMlgwiMrvdLgHYIKJY8HDWciJ6NUNkBJFXA2xamo6mDf3wfB3lZVbZrIyGB3u6gokho9+omFb3LNFj1xW7K2yT64sJD9A4nLVBkeLx4UvtEWmBRrODFnhftm+IwtznSoIQSIAMbshosRQ1i8LIBzG2CXCmOKgMHrRGREevIXZm00mj3mB4ojFa7u/uUQDegdK6Gxs0P6UNh6ODg/3r16+ziWExhDl2I9Nh0gSxmG9adXNzc3ubRc5Wu6WHxHC09CyOtemX3y9cOE9xaItMvA6OhIFIie1WC/kozk5ioKtRPbRlgiCBeuWViiow4AkgIeqINDShjlAIQ4mkarVJdagFUbIwKUhCmhrcMwshEBlHlMIY0B6r1YIOGzzh2+JmJ5RXrr4MW+gDkL8m8i5bBkmnp6ZQActFB1vQ4xyUL3/f13BeB2no3DtY5V2iLTI9/XeF2ic25hxOakRAUkrV1Sym3tzeBY/AqozRkHOCCHOOwUGg2HNQgg4ReAjZu+hih14uUUnzEiIMh+0QMfghHItV5gzBL8sojD3ip+y4b93a2d8/YO8SEwOQizDMMYsA4VyfEOuAyEyboDtrk9mO6SaBuX3lyhXObPE9heY8EwxxzkE0UIwW6QlytGiVWslItYMYLLRNeTryRf2gyxzQOwBVMQGAAKmdVpOmg4dosBGILKhJEE42OHoW2yaG2e4bwu12p40vougJhWoB7uuNsjCpdiETaxNB/lsmBggLmy6OAVwUjpxdH6n2B6oXJspbGOT5j3pX+6mQgFhAqFFr4OtIJ9doMOwPehjQw719CLgZALM6SF+OSZaRQPSsZLoNk7aY+yZr+joHGXV3p6yfYCFLs9GCbzwZ42tIpUFCWl5NQFi5CkQVZoMbSQHyRhQ6nlXXvuo4RdW929Jbh5jRbruj7hmPhzbuiDq3fQ7NqNrB/sHLr7x89epVZlkYX9on9kCSXtMeiJahyBEOSVcvm+cvXHjwwSv4G1SEq9lslXBmvv+/tbXV7W609GH8DqnIoqVaHW2M5K+rFW/mj1A1vEgoTypFULIqOZvhBhj0UAjDSQA2L6o0G4PSbHaqFdptRKGIQuGQ4AcHKoxJOKl7o6X9CvWKp93goVCEUyhjLy4qwPDq1VdIEnyDkH+UAs+ZOIWNpNNTU6gANEmhDMEW9Dhr1OJdvuK+9S7/8vu/J4UyMKI5o2eqpfVdVltLvzWwImPW1pIdhcSdXtaeg8Fe7F16ybswoINTgyHTiHMeXZAGPYhAAyh5F5pd90jE5n8RCAS/z4SLUZ01A41gtsikw2g43tnZfeWVV5iryNf0ZE4x9zzEYcgR/AgMOUE0iBFNOgcJxPxBLMRHHn3koYeuYEcoPFKVJzNPsFlCIjp9LrwKZFRhaIN8eVUQmwz/ixpWpsk1UhcosNApzG0CUVMmMEWNR9pswaBcNnx56aGhmoLYbILt7vcHo4mes2AJv43J01en9LIedeAgA9mljLSjDVU1gGSnA+RJ3bCMWGN7mhKuxbeydSGLjGgnK6kbPenBBDI5e7SzugAa+Te7G6y1Mbg7t3YwahoA01mDes2mbE71sTU1DP8oOC0y7FOkBkKIWnjqBfOzWI6HdPUVObGpIO3VlAdJpSpOhsyRMUB2ogGiiOJMU6g4gwBREOOKxoeT9rd3qaIw06TTbkPsHfXYxBwe7O/u7NBDFy9cYESybH/56ovPPffcrVu3aBnsMKt7THCzpX8ebLptpgJdTTQ4ODykr+lx7DIS2FPjgR595NHHn3yytblJN8KP4d4+t80ehxLZP8UFt2q9NhpO2s36RpdNDANG10vj+pibXRWkFh48qjhCCMcYgwcGzrErQgGIZMelsTMcDUetdgt90BDFxqPRxuYmytNT6IYjxFx4dJSpmsuRC0Q+/AjBqrAOZMBcv3YNsThCWQCNEuWB+0ycwqZST01NoQKil4sItqCnVJ9+9Vf8Rv1ZA/fcM2PPfOwjKZQjmiJqSv0IOJwC2bFej4DlRkwBJ0WqhNOgDDJWWIMBW/UR7iBmthlScy/0Ux4lFTBmgi0QRAc4SLOREplz7CGSAhZzLDtCcWZoEoiwxqSmt8JoeePmzWvXbjDQ4WHGMisIaODaWMRUyXUARVFBD8WI5UTywua5NmEFx/TAx7CT29iQ9Yw8IQQEJQInITjngRqyvBQU5lGEJEQVJKirknrDXNdKMCRM6ZG8CNXUm+fUkyqpnqzHZ/rYhtrRmlimuoxEk6WApFVlDZnrmEPkI3Jvbx+ThixMMRl8Y/3Yy5JX3WQJcTYUQBTGwnrCqUKliZ591qVFGEQhNR5mcw09hrRJ5A8E1gC0LNaQZe/Vl17c921eqaZ7aSg10t4FeykjTg9h9bRLiOIkSUh7i+hS4pwwZdQRStAjjezKVJ7RmsSplFteQyUYsuw6B4KYsmcIYjRFJFmAruY1fV+eoYJXY/YcHh6wU8TvXLp0kWq+8PwLH/mZDz333LOj4eD8hfMPPfTQgw8+cOnSpY2unlTG+Gqg6nk/3WOhPCqBpSbj1ubGhQsXLl+8dG57mz7Y293FLl+7fo2GY3CjBl3Ahoxmt7OZNlstupKmojE9RdLeHdBfoTzn0J+2BUEJBsJQSCoGYAa4FmefMiEQ4IlVbrc1O0iNN/XRHX5GjLtGIwQeGDizhdvb293f3++zhapUjg51YUCWLR3qu3VwChtJp6euQqpdjowt6D5DKZeeeOrtppyN+8C7qOmNFD8BdFsKnYqVcpbzBhs2LBbIDNBsAqYZGIGitKAHJadDiQAIhiwcWy3iQU4ZI6wUCZGVgg6CGKM8RioB1Avi4eHRyy9fZaqxGNd2Rb+uKlhYMgohKiMKhEO4WAt0QMwE8urI0hVm1u/vM7V3tre3mS1MaSQ4i2YpZROV3nZpzjgH6Cnk0rOoOHP+XCW/KDCixHazVS5NB7qy0puMVWvrR7mcCXupQS7W7ygjmk05fHqil4AeUA57qkMfDCY/+qpXMds4Yyh9PyVKCl6nWqvSXuK1WcFmoR4Iu2Pt3CLZzXkVmYFK0Sy4ZAqL7CRHgNLpHzL64QvphgKdtq7G7O7tXn3pKgt0TClObjwY4EX13RaL1nMgeFn2GmwMqLmWJVZAFbIiqUlUZUXl5HQ1CVF0iqPaAKEddWYFDhuKiNkNwChCilTKRjhQJTNAd6X0HUnORAkwAsMfEFVTlsuNur5TyZpMT4WNhrd2b80mo62NzcuXLh7s7//0T3/ok7/wDHIvX774yCMPX7hwHgdIVpTGNUQP0nY0FMJwhAM9qdw42N9j3TBhTyBPzKak+fBDVx55+GFqdevmzq5M9a40KJfY4th7siTSZQY9ydDES9dmutMjyXEpNapApRjA6E8PkhuKyvX9KsLBBp0AFoCabmxsQCeVlnGnq0+jcZADKK+r72nWGUgsxRhVsAEbEGVUt3q0+Iam3qRBIN4FSohCAYRrwMxDnXE7SNkMpOUCF5JORzFjgNwc97V3+VlqMX+ABQrHItENd/bh5pqjRE63In/zs0gMBez1UJdPWP7IhJk3IW/6vBtIzcNFQJnP6HP6tIyjHIv6iyDdbJg4xxwOCqkxGQCL7uvXr9+8eXM01McwcCJMjRis5hTzbYK8xxlDiM/SG8nMk/6gh485d+4c04nJowk8j8ibI3QOSJaR4tqZRL10VrmYB9Vigolo6EvmZT3ts7/HWcZRnLJG5CTgDD4czlozhx2JLggVATHxEJDRtq3kTKHYEfRnc4DRxYb7RguWXXeG0IrDuSK3YIrKLxyqIyebfjWmqqZfU5ep97jSvS3YWn6vEKP/yiuvXn/1OhsvFsByTfgwXVKTU0SSu92qIlXDMB1uuLmoAy6sXKopN/zaRfEXn1at1xp6FyQ9KI9U/sbPMMSAUUO4MFogp0R1gkiYSsSZJCyvzKhXNOw8+IvwdquFcEYFaxC67MEHHsR3PfPMMz/1Uz/Fgp0dzKWL59n7YvftkbVXJhcHIlWMCpV32dzosnHpdNo4FpVe0lUp/BYHDYQRv3LlgSeeenI8G9+8fn3n5g1alVwIHA/5N6KvqC7qoST7JH/KUl4Bs06pUR0V50DcWYl64W+iyoQ5kx0QwH9oUyJ+vfKppVSl5qbRuoF1Scw7KkTdG/UGTQsnkwWBnMiOVBTgjN8dDkeH8iuzYV8ygftE8ihd3Vg4AsvEBcoJh6QF89pZ4lDG4qHt/Kz05FvuX+/y0Y/KFBQO14zz3OE5tkBZ81glLc4uKzvrGI0mQ3sXtyqHZhcjaQHSO0NEc6LTjxkiKoIX2QQczhSYOzASoZ+8SyCEQBl7BU3g4OCALcuu32XBcjGUYfCMZaImfuAi14SKzpA0AQjw0BRsi/RuJoa44289MVeYgZQS85DkYF44B1wV25FAGEnINsQcuHLkUA7VqVfreqZof3806NNkmLF4o1ACwzpEnnS4j/M9TTrEI/78ULNHoyuN/9rWYCP1KOps6B0T/BgElMo9ivJFf4UMh4uU/DCiLq6XKqtvAtpasaJn30IrQa52OzTd6MUXX2JxHNZZdksX9ybw1mS/cPVJmLpTK3M9BaESdPaRSsrOEdDNJNl6bQXi0igeFNOJnWP1zb4we0t8Miun+p0MssOpRsse3nVboUt6FhGHCB0ufSK0WmVA7u3tddrth688OOgPPvKRj3zqU892Wq1LFy9uaHVf1SVOXUuc4cRDZ3koNZS6DxJktnTNpnqbYUWqquMXTym2zxav35tMx9CvXL54+dIlVlfXXn11o9uhduowPzmJfijDxkzDSE82pAvFanqVJq/ghlR18jlFRUiCGIAC4KemyBSDv4xJQ7oRpDJn54VLDgk3gxcnFXWb+ia0XsAkyR2l7ZevpOq9KOi4y+i0GEvqvaURFSYiRvfxsURxzy8dlhZJqxlOOpbUCA2fevr+9S4/t3Tf5XUGo4EzgyM/52CJIRuqpxu10qRtaeQif4BwREnKw0HPA5ErBwMxhTAEzKn51ICzKyPIh3uyCL40gU1/5ZVXbt68BYUhCyXsoKeNmEMsWRR5DcgrIk3KLPBZOWqyMaWhXLhwAQZPW+lG6VbgOEt+jkAxrLNW1QlEyYgwwiz4ONP+R/oUxxAzQx21OIXHdSS/xSyAROjHR4idgybZJFNFVfJJbL7yx/Zidtg7mum+TsvPL+hJM6wDClDHEBhnkNe0iCzVM94dLMdiK0zrYUhZ4F84f56hdfXqVSqIHZXRGQ3Gk6HujWOJVM+pV/P4jLjih1gf9jhRipKNLJzoriN8+gk4Dx+PTF0gKrc6bUwryxFW9KRM9RTDsQS1vvtxATkDehKN1kAuwwAiWdiL4Mp0OUv3Wva77fbFixd6vaOf+PEff/XVV8+f237ggcvyDbpEqRtdDEwkACSHwAggLYSjCHoOR9pq4Byw0bqh4/WFLu7NpodHh3t7uwyMyxcvPPnEY6PB4Bd+8ZNoggOLVsCNT8Z61FAf8W/Wmb8IZ5sCoiy6FUpULfasgDAthhy6iiSUUfPZ6zDjHJZ/Dzps8ERFnFEm2DcFy3U2Z0aUBUNkIUAU8TQUsvo9ffMGuHCVDv8ylsmrKKvzgkg6hWFNIOHJt7wtRc7CPeddPvHRRe+yZovQMSn0mhGiODPgsG6Mb3uXmSe1EGyBhXLz6HIAEHYUEclbnFo72aYY2cFGXka8Jehp6Z2dW6++em0w0MctAKuhcXp3QcJPlXwbiOI4JzW0psH6REG6NQVxa2uLaMw0FAYEciiXzyCkBYWwxcrwBiUAMYRQx312LXpMqMJyESaSaAEKsrDlCooWSTlSyhzCUotVRjxITHjKrdaafoCbFfcQj+KfGCGVtSb60MiwBX8uOafkKBZKWLadvLq3L5NFGJkYOALPPffc/t7epUuXsGRHh4cYTXYtLInlRP14grwCKmq/ol6VMAmPw8KzspAWgUSRQ4ob+NhBNy8S5TWmGGgMJVqrvxBaxeySO5lLskaNimfgogSMIxnhBPQFfiDSEYstZ8swHA62t7bZpuzs7Hzwgx88ODh8+KGHzm1tUXdZWOVj+a99mRXD40otwuhGgciq+SG36UyPgfV6PcuXimiIg4FZMshLJSeTwz027j3kP/7Yo61W84UXntvb36eC7NEoSw/laFtfard17avZ1NswqMHugdEVi4aoV1QqztHR1C6SohEgogzRARZhoM88Q/R81MYrfAaAITLiRyfeBBMmL+UiGQbCDGngvYseq+MM8uyq7Z3ipOxBf+3CwRNre5c5K/BLHNG7IMUzikY8neJ+ifYFDJRgENWhFDBy+jFDARKqxYvAQPQAXcGWlaOxHiBMDqiE9/cPrl59eTjUbVVE6oVBXfaVlgjkXBS5Uv5tIHLLygnoweoWo9DSe22za9eu7+3tM/GjTQAain1pqkT2PBBQ02ZtqyQCkqPPTx3q3TqMi94eoK1c8VQKGZXnzpCyUh+1PE0qox8dLBej62+bGxuYhoO9fS1XyxUsPgpgEaIjbBblaG3rV0N1A6htZ6ZK6taC9nx6LK1Sef7557BWGxu6cYVktixsWhr1huzzKH58Xt3NEEFMSXs2LKwucJ1SaNbgKizKL2G7J76eVqk0MM2l6cHe3mQ02tzqbmx2/fACVVYLuE21nKemLkRYCMQZRjI0mk0sOLXTVT89Cy7FcTDNev3K5ct7u7vPfPwTk9H4scce67BbqulnV8hOXuply1/SO/da5k9rulQ20Zs8ujDIjg0eVZSxjTKukbQjzBm6e0AtqS8VtdoHe7sf//jH+oOjX/Gez//SL/piHMW1V17G6/SPDvUkyKGeQmGZgpB6vcnmASFUAhnyQdkjwpQtn1SvU0M7PhUCojjOMf5DFflqux+Gx9AfQWaXdnTEjvdI7zW7I0gWvxpPUKF24SlMKd6JSeBnKe65vcvHP/phFsGa+acejLQFCl02f2iG0cshNof6ex7mVBYnpuyEGegMHH9BjzkzmULXGNPXQZChYe6ho6ikYBPTlA6xIMIeWlLDOQRx2+BEagSKCCKrM49qzedYBzC7mAX1WoNZw65lf/+wWqlh+7RIxfZ6eSfhLtOSAmoNFTh/wDNTTa2YanHsRIMSUQVAVFDrRcKgWtZ3k9BK3xRhoX/+wkXmPgla20YlrYNK8VwKSFQBqp3V1l/5rZKsihaS4/7R0bDfo3osY1VJaqDFuw83iYStc4T+RZBT4tzNFCtpFTVFHLICJUw9Wo2HY1qc8rECDAhXSk+2Si7mRlXzUCOqxlRhYklJsLDW1iU9qhTtiQNh40K3vvrqKwf7e5sbXUwtFpBh1azXJA5GOSS1bzg8/z49ognT2urIbPBLmVSmwgpF1GeKQyXFMg1TAhtcfEAXdFoYxqkeMhjoTg/86ToPzlNPkpGF/TAmEOE52IXhd2m/Db2KP243mpPpCMfQrFdZjTfqlUcefphZ84H3vx9z+9DDDzbZhWTrHiaUZcxYCo0n8u0QpRt1ZclCVDZXX42RpiT64Q4VSmv4rWF6BAdQ0wfZ4C3jjNkGsrLqj/Q2DK3z9JNPXbpw7qUXXrj56vVz2+eQ0G60KtX6uMxGtM3mlIIZcE09TKwbURz4b3wEnOomrZs0/BFFF9DzaDMajuiCVrOpitsMkEq9OMeDeTgYOlGDhK7RKmSgp6o1qilCn4SgMhSFH0dntm1Uil5gt8owo5XUIoZb4zTAeQoS013Csj6h5JP3732XT3z0Qx5Wx0eaKmcdS20LEZzZ4soYnRtRn2lHLDkrPNxL+j4rYyr6NrjjTgzRlDGK13BLEk4FzLYYlhCkQJHowZnSKYS5p7k/KzMur1+/cfPmDmGGrNdzsOWWxuFlLNGCTdY0qzU8EI8pjkYgD4tBylBT5hF8rK/16HCLpWmng02iuew1fKFD7ZqEJ1EFQFEN9R6h7JcuxNuhYqr0FKc+6+LXPnQTQo7HkDR4l4SdiBX9QTdpJVp2c0oNTIFNW5Is4WUcTA2zyHpcNkjvl+jtONj00RWStc6oyD4SzRRyWRLHmZTwLjhDmoIayoRW9QPse7s7N2/eaLX0GLQeO9aOBInSK6y87VemDohEH3l1RNY5YnPRnEhQCQYRbUrsmcfjMU5PV+eqldF0OJ2N5U98kYq+wCCyN6lolaAFFn3kTUMIZPulVXnw9470WqI2y2xBcDXj4cNXHux22j/1/vffunXzkUcexpUyj6gNM4jD1WIY69XBUIy/Gr+KaUOsP7qBIU9DC2rj6O2OGsYzSwOLdnTFVOx4rCt71mbYx8UM8TyPP/LwVnfzE5/4BD202dnUM5/0NbsWfY3GH3klv4qiLqzO6FY5FcTKJdghE41DG8fpjB0JDaJrX36qmxZkQMbjAzCQgQHLIOm02+5KxtZMSyK/vqo2989AdNsdFeEtEZpjWXZ3d2lq9j0xR/JzdNZKRJJb7kSeM/Fa8oL1vUuasr/Ekc+cIujmHNGZea8o6jBJQbkrCJlxzuHypaEXPqRWdvf2bt66qdVWUmCO//WGJjrFyiQYXu1OppOrV68SYAYO9QVM1UI2ZAmWIagFs5pGOAALExgXhYlm3chsvOvVQ6A8w1kHtazLRlR6/R4qJQ+YNTd2Uc7g2NofI2oa1ZH9wZZjBOPaFNZ2Mrpx4zoBHA/VVN+qd50Tn+VcCmaNsxKnp54CykINuung8PDg4GBzs8vmw9spfTLHYC+ajD+cmO2oAQYRKEnqkorN1PWr8XjEGcFYyQvGM8888+yzzz7wwANbW1sIgZ1cFJ3rLLGy0IKkFRgQC90EPX8c5+ABqM3GBSJhRITOuLRmq7HR3UDk7s7Os889+8qrr7zrXe9873u/bGdn57lPfYotAqYcR3h0dMDAskrTo6NDWqDXG+AekEN3+F3OJvKbfgkGIqVos+SP9lNN1js0AF4SSjQFuhHmHBLkavw+kJ90UO1CydTFWpBoEUHGyM55rM91f9biPvAu6pklpLQCUsIcUtIaEGtkyHPmAYHB4vGSz5BAznPMeacIybl8zYFkckCUoznHEGfJ4yflNVghEoB5Ac41h5CwgJR2FoIz8ftE0UWwZEMlFIMnbp8SwDgVM8Y51AOSoqhERdQBZdEFED/Mw0Rlcio1iv6Mg/UpDk73E/Sig67IUX1tTPKuWaUXVaAuKM85olQBRiitVvP69eusilnbIpUOpVdhcd8rLyeYVeWTkScG25n8OWALo0aARsa+Yhu73W6z3mBJjwehB9CWpYPMZU3PLusxrWotfB4pYRYDdBY1oqfoLpLanfYTjz9+4/r1D3/4w5cvXz5//jxDAn7KlUwj1AiNIwgRURHWQNJ+XY0GMcoibHYB5lAeImE4seOc65Vqxz9kSTve2tl98aWXrt249u7Pe/dbnnqSddigf9Q73N/fubW3t4ebYb3QZtfmr1v2ej08DH4RsSrYV8Yk0PdjAhShBwH0PR43oLZoyddGACUJ+NaL3rxWTUrs6vq4DpoICWQPp0ibR668ysdtUgDEZaS0AlJCASnhdYM7Ya2RFvjs9i5rNXdiNXN+BoyAAJRoVrAQDgR/IJHOwIo1by4zC+i/Jro10WnG6BzfunUrXAtmD7YoNLLksDzhz/1PO3//H7wYx3f/g08Xj//xf9qBoch8EpBfPAeiZXKQiGXQZ277/U6nE0RNVkuIUvKypGKGiEkg/53KZI1Jy6oZQJGXXUPPuw66qFoqV7GwWroOfUmEGqHJLHmX1VuXhQraaOqSnx5YwmbevHULc4OYvh9IRYq9Kv/pR7nkPOPJCBbxFM9nwpnkYGhs/MdgOLi1s4OHaNQbyu+BVPKtDvEw8n1pk+4hp3rTpTi7JHgVz+Jdvhdj/fDDD0P9mZ/5GSwsYcTCHMt8mIE0ENzd1iGIiCWQs5HEAMAQE6A8aZyBVM65ZNjoGhwgwtBvY3Nza3sbv3Dt2o2Xrl5F9Ls//91PPPH4s8/+4v7eLTxJ//Cgd3g4HgzoRGz+1sZmi46oVBltWj5YoOpm3TgDtLLO6kTWUND5S2XxGaESIBVtGfmcQSg5mU3KVV0PPPKvviInRKE8wNlwhjOXXwT0BaSEeaS0eaS01wd5fdfEvXdX/+c+7PXb8eEBuHx4mheOE9g4bAOyw6aqeASDOJ2Un3W1hwHHDGTwSTOVqDmm8HzXBiW1+1odbE7KVVnpHIbLV+x16MKDCoyCmNLKgXd5+erLjFflLuuyAIXmKi3jd/2eGw9c+VR3Y8fHbvGoVjrf/33bZM/1Bxo7UQsjolbAdscUzmrEPFfor+mn6+C4FvYutBszlA2NkyylgMgHCKM8uxfC2CvqigFj2zLo95ncNdwnVaOkuOB+nO+1AhV04QuknoeghnY4P9I7hl5MVxgDLKtZzGN0o0qoSt0xxbHxWAY8bjk1HRuwdktr2OvXrzGm2BPQRNTZS3VdqFe/u9DwLZFdpFVQyU4scn75+0a/8kuGP/+zuta/kJdoUCIQcMuXx1P9wkq1pgeUdSFT95HUo/gV9MK64j1oetVCrSLQL5yx6a1mYzDoI6bZqLNZuXT50sc//vFnPvGJxx57ZGNjEzvLeGCIRi5AoZzh//pvuvW13/jzX/reVzieelv5Iz+tn2bB2nLG56EYbOT1gxcJKACFAKkEgEUJSEXN3/1/+6l3/8qXf+WveuULv3z3h/9dB0ndje65c9sI++Qzz7DJ6mxu+NvL2pcwStmQ1Bv6kD4l0hFsKBgMCIvOlF+JVY5/70tfaEZivdYf9GkcVgkYhzAUqlWlMtKnAeThmKHaqTTqJLHtoX3IojdGtRSEWz1OEnlxoLdu3SRgUbSSZpXaXWd3QuEgq3IroH5wGKb4gMgCmztq7pjj4QhRZx8r1JDwJ566b993kXdZA+6qMwHX2WyaSxkYxHmAERwfpCNAn7tlBZKCjTOjMMIC6YzNPHoaEDPnEiw4D7ssQd1JUEsz/sz0zd1XX73GoDedRahWoEo6Ae/43OrOrUsvX33g6Oj8+Qs3oPzCJ9/+3LMPQvn4xzd+/D/qTY4iQmyKZNG8ghF1gCPMYPpropT0tQT9aIeolpSlzp0DKexLTZQiI6vHb4aj0ZB5LrtBYubJ1vEu/5f/8uY3fsun3/fVNzl+xRcNq9XW88+ueOITqUVhKqZQzRya7VMtNgmzQIenoffSYYyRoJGjYzFfUjgCQH1UKW9vdLEsL7746Y6/SN/v9xrx/p1qama7KRnLeXzzb+/9n37fC1/5G269412l9/+HNhTpXy5902/r/Y7/8/Of957ZT/yovij6//ijH/2cd37oS3917d//7xekXAEqpUDBInMOoupYKev3r2r1vr9lIi30BpIMfSzgy16zQ0/V0c2wCtsdjGa8/4E9vXjxIuv0n/yJn0D0k08+qbnjH0XFlKsUu9i80C/58msPPfLvW+1Pc4xHD3/w/Zdo5LjbAf/X/qZr7/vqj33xr7r61neMf/antQAiIxLQhABnpiTEWP6LMpt83hf03/HLvrfR/FSz9Vy78/wHfvS9bKOZwRvd7kMPPzgY9J555pl2Rz4sMrbb+s0FtKHt/SjXFCfqySynElrKz9WqqmZDr2GGJ6O+aEKhBGLRiQ6AXMGAT1XD1PXCJ3Uejgbo3u3S9VX0QXM3BbXAnY38LXOK1aYtqsZZQ3NpRFmjaEDSInmJKbEFQ/E47vpAiLoDRL71vzM2Z+PuBdDQC0gJZ8Etu4iUVkASWoQGlY+CUdDqKKAkRpfSzLsC0BlYTEpJySggl5ZTABQUE7+1g+JhqQkcqREIuApMTj2vwvqIlS+GSeNeBsLz35CgAlx14c/+6Y0/+l+f5/jQB/S2I/jgBzb/6/9q+4/84XN/6S/oR65Q7Lf/juGf/wu7cXzbf7cXqqb8WQPmYZe2GtSJvPHpJM84lm/H2SMAorI5oEQqZ6JohG9BGpYDSijjfAkuKrVyMelrvmHwl77zP/zy9/zQhYsfieOpt/7Hb/rtPwkPchYAf+Q8jma9kFOAtk5atqtX+aObQSPdwfYCl/L1+/z6llfKNIeQCSIAy7lzm7u7uhoZ6jPlWbQWjYWuSVFWlguEqHd/wfULlz7G8Xlf8B9+3x/cM11Jjz/Zu3DxY5cfkEwUxTs4kxBCAOEQEnQV7HaLmqpik+n+vmxc2x/aqlf1HBSWj96YjHQrhsW+L1bKksKg+9DeQ9DBw2F6+2dzY6PdbF67dm13d/fSZb2QTynYWbxFlBggF+WGVmDn1hf/iT/y+/7GX3mH97v6XD8OBrFv/Zwf3tr+4e1zP/bk0/8cfjjJyznClE4gyo0kuuajH2r/lT/7Rz70E/85FNBotnAhN2/euHr1xXqt8u5f/q6Nbmt352ZZXTbp93oH+we9fm8wGrGRgbnqbx5Tb1Y2pA4HA2YZcnA8gL3dRneDhUWEw18SRg19TccLKYhbW1voT11wIXEpjNFCy9HeSHMV0BSFJ3Q9jcC+CGkERKF2/kqN3J2dsetxDCgBpPkQoEeTAgKgwHB8BEJOzraMYCgimIswo13gerjnvIt3YHfxoEnOPBay0CjuZcIo5I5k+0oPE8u7IQKp1ZFhRNIaUB8xLLU5KTHfykT1KOPC4SdBAeVwjnuGURwi4nxnCG3BX/6rN/+z3/uT7/mCj8bxpV/2kX/9bz+WS4YhAkuwEgGttsNZKldcDyFK2JqfDVdRk4AzefkbotbHl/+60dd8wwfq9ZcJf/r5L/x3//qrf+rH33fzxi8LykpQwClHVMYnacXCQQ/p+vFc6kvfoCl0Xc5TRyaZOaJBMH9hg+DEjrBYZkGNwYUBOUqqMsRoojiQQnErUK/r7bzAL/v85xBOt7hromD1I3++77u+4Af+9Vf+2//tcRNXI29Y5TEUn5UODw7YNfjpYVkkJbOssmnydBBUXxtcbRn8u/chAcPabLYYnC+88AKL9HPb26jjfkwdKpEOxxlkLaY1k54p8K8Cx13xX/0VL9Vqn4pk8HXf/GpICMBGuXktAGG7dyRjo5PcBj6g1ewPBjeu39jbu3XlgYvv/Ny3Hx3sTsdjjPrB3t54NJHl1wSnp/RhALqn2+ludLrtVpuOwdHjYw739nd3dtnS6fmLsd63pSyOVrMFW4vNFmsg+kKjYAYP7sSGAhcmbQ+PjsajaUPPoLViRqPsBBVUuh6FUBtr7jOc0ERDxk/KM9x0UXCdQ9l9RLiY9HocFLHenE6457zLmmCcrQHYFg/P4eIRlEXEYiDGjWfZXKNKtFEc6CCnn45cE6yQSi8oFoEQQyoCmV3wMRbZFjADpZYhDkMVPROJ10Udx0qXLvVefeWJf/+D7/7ef/gr/uN/+OVQGo1bccM/UGTOIUVXgST8n59IJqx2C/4cKnsJzEMbI81S8kZ9V5S6CiHhve97ORzJRz70a/7MH3/0+7+n87e+ffuP/6G34WaCLfCbf+vRf/FHX/Vx7Vt/z4FqUTiQxZFHYwCI7KUldhBF7V1kBuihqB1/yEagCDKGf4WLMG4G43VwoCeAsUijkb7Hri2QeeHS39Mgxt6R3Ea78/wf+mO6wrkACrp8ZfToE4ecE+kEpEoZEaD99/cPWE612x1iGFbVyu6BAOzUBpMqP6k3LGuNhj7yONaTF3pUTD+L327v7Ow8/9zzmwY9mF0CchWNKMh9nY8KpbIcYVQDBJLrysMvQbxx7dcM+u8i8PDjzyEtENk//wsH3/K7X/im3/n8N37rp77xW5/9zb/9+a/7lqu+pHo8UnVFq9lE6YPewauvXkXwk489Wq+U927dRAl2X339YhPCSnpBn5pqgktDFMZxqqLU134UyXRb70gbGtQba/86jiwk6Ym6SjWu6I2Go7FHL3s+vbzP5ujwiLPbiUJxpQ3cEvsk3Iw8OC0d927Y9PuCJHSPBeqy1qEK5wcUVeE2si8cboEzDpcF87q4X73LZwCMtoDbtRCPaAE5ZTnpFDCUAxGNyYOE4tny9H8w0MccGdnmfa2wZM2lb/0tj3D86T/V/Y6/1vzjf2wTT0Pq5cvH11jWBWPbumIjWIEGTYN2DYQyMFPhqCDWO5LWxJWHXuDcO3rqr/3FC0EJ4GZSqFT6tr/wzFf8hn/zOe/80Ti+7Nf+u//PX/xkSjsBLC7YXUQX6daJPhuFkfNNL5JnsVhe0eORTg9iagg0W/qK8HPPfareQEqp1+tXcS2qL3Y2M7XaKa8QlaN31L15/XMJPP32X+ScGq2A93zR1c9553/knOInIOmeDTCRtG+g0/qdVltqqd/kPctTfdxMxs/7MJtQti4swPV1BrwCdpOKtPUF/uq1a9f3D/Y3NjdhZoVBKgXZSicvq4JSgP9qFtKJUjADm4aKK10XL32c89UXL197Vd50+9yPv+eL+qga+IZvufbrv+FvPPGWf/r4U9/32JPf+9iT/+jRJ//Rk2/9blYjxRGDvp2OvvA/Hg2vXbt269b1hx9+8K1PveXgQD/igJxXX7l27dXreuHlyL9POqRX1RH4AdTBNaA/uklX37AkyLEAAJMKSURBVHFRj2fV0TrDn78kFWK0D6sHSvTvKXT1ywJCqV5rwIk0VhUsLRDOPq/V0is1VFYcBmHY0IqwCs3aah3kzJExl/k6AflUNkXWwP3qXaI17wAp/1lI3MEfbTrfcyRpCGU4Zl4POS95OS/kjahFpsGtR0/YuGgjn8Z6cIJgOx3H5RUgeqn09d8w/tN/Zj/uu3Q35FcaDU3+QPAsAJKlFmBXiFacmZ/wMFtWDkTxzcNkXYrkDzOQM8bMxDMQ2b/mG/qxcblx/WImbRH/zbe9cOGivo76qU9+6Y/90Fe9+vJ7CJ+/+LN/8P91zelCSEuRrF844wigE2OhSnw4GtIBaEhPuL66vglnsWDqHn4FBhqhWqlhQ19++WXW+IPhYObftsI8zWcCcSn2RHzg/Q9zrtdf+UN/7HoxL8UVNT8TrqgQ0ei1mzdv4D0wnagsNZxIDVmbG/orcwFdLcOWWjdgajVdFmPhfe36tW6nu7W5qa2rHya2bO/zCmMVqNgoWaNSoWglAl/zDTdqtWcJfO93X/jwBx4ST6n01nfcjAB4+7vez/m5X/zGn/yx3/Xqy9qYTsZPv/jsfyrXXCiGslGLupRm44P9vd7RwYXtrScef2wyGu3cuknL6wf2e0e7u/t7ewfsL1CYXOxZqCcBt43MPRUEBMgCCKAnvgHJ6lbf/oQTHgqHCCVSrUW50+00GvqANBGya+vj2zl5XjHpJ0T9EwZZcQgkug5SKway6B0jyTkViXVt3IPeZW4sGlCWjzOxJttqMJJAtGmM/ggXAVthSAtBNKL05cNJuoKp6ZdnJ2OUEueAl5Aa0HANh1oP6qNihrOmvLeJpHmc//Jfvflf/lfv/9Iv+0jcd+l2XzHPsVYRWIKEFKA4zRUqsXRVzH4RzshwCrTwlNtUjchFFlXYGde5QNbpJF94eKBZqvxLpT76+E9yxrX8+W976Lv/9sa3/T+f2N/7HCiPPfmi0xcRFaFSBHQFy50lm1KujIdetLqD1EUqS6WlJjNi8JCMreGMIT46PByPRo1abXDUZw+gZL/QkzIEZuGnlpB19D/+rvbN6+8k8PTbPxV9aPJtQE2cVS3A/okRh/PY3d3TWzm2mxp50QiK6LIYJ7oGpVGcYslCw1C87ak+G7O3t3tuexv3yUDFRFKE6ugZZBlClI5U8kqHkp4aIA5POKTHn9Qe9Pq193L+wE+2Dg+0CHjkcRHBr3pfr1Z7jsD3/M1HfuBfdf/WX36acLX2C//8ex736KExU0MxAqkXm61Gq40PxIWMJuNHHnlwe2vz6GCfDQ0VpFNYrg3w9qzbMPy+8kX10DOEhK7UBWkg9w3hWkhyncQcAbsG+QZAXSyD8TNj56qnHtotdByNhv1BLxxVsDHEGCTiJeyDvnHeRahH5g8458Iu2ryvF1AYpMgamB/f9wAYjYwZlgIcBDjcbotHJBUPhuzScXu1i/4O5OEYOtGDWiIx6nwNgwUecw0m3f+HAOtEHx9UudJHv1RLR/iTr3HjTptsUjmLnoGCPIw1jkFQrA40zRkz27651jGLyBSMwRsS0DMCOUVprldYQCCDASPTsVT+Hb9j+M53/TzED33wXV/1637VV/269776ylPmkmhlMkJUEVagiMSP8szoI3+VjyXcaDzW9ILdT1lxqB78kwAU0QFQqFat1Cv66UF1m79bHu0MLT+iiGWVJCpBUVpabUOzcfbxm37rQST/4ic21ZTqidLVT1+E0u48q77xodupcvsKBxsKRrfSYqLphoEUUBe4X8YT1NIXsaZ6T8RvLZR1OB3Dp3FBW9fqVWwY3aafV5lNCLAR4LBXpWk0VHS4paxpqmAae1mtqf4H3q8Vfb3+6p/4748fWBDPMVIrQYwFMnLydgMRDvmOs2xmVFWpAya+qas6HlxVRi4DejqaloaMnkwIOrI50e1t/WR9s8repdHQc1b93sULW7UqezINYzijdEDGKI5AhLPRWB7reSrdXK9U9DOgly7/CNSXPv0A3cbW6NPPP0a0u/HTX/DFQzr1R3+w61ylX/s1uzB/8+9M+87BaKJf99MAkfUHzMBhr99sdaqNdn9U2u9Pbu4ePHjl8iMPPXB0uFeaDGrUa9Sr1lBS36Qkw3A69eeU0zVhz0W2OnoojiGNzhoIvp8UAcB+lFSYCezu7pKE40EJvEU4jLq+xskKQ53d7rS8LaTis+G4Pxrjg6nUaDjsTccTX3Gs0YsMHJqphr+XpfARATQgVfZH5whAVxequ2w0HXUbH3dxDijmTakLCPoCUto8TqKvRHFc3jugLe7gcO8cH1BeExbaMXv/rkDErOgnVVgYjZmcStKZ6SQDRSzMlAIKM0DtaRRd7CG6X/2ZzUOQEmTHZdeYtGSH6uyJOZAY55Gk5Ci0Rh7a2Ex5f/iHNpjv0Lsb2S2T20cYMs5MPAphprmgRfUiTiX8V/5GFktWHAuhL5HIlKtSTJi1VknXXvHSr1S6fGWHDGqiKNj+zMh1kFj+qE2PiSthBrW1+i+aL5o62tstqhcatGAQVLBoRlw2s9ONn9an6/XZRw0PaFqFyLFKjgQHLOIsePuiuy+PPv6h4gXMlbBaCaF8kRKAglLqhllpNB6xT2HqaPzSGXoZf8rg1pPJ3pjKEJdg00Wx4WhEHVqdbqvVPjo6nE3H3VaTLosPikdxYYhXDdGgqMpyCsTK5W/+1vS0wlve9qk//P/+8B/6bz78yGPPB+Wdn3ddXLPZyy99JdEv+fLv+mN/5tvf+o7vJfzSC1/PyGVVNtQjWMm70LYWyt9aqVIfTMrjyazb6TzyyBVG5Vg334cHh3uTse63jGb2h+ostYYdYupUgJ9o+kUczgzp8Vjv3nNGfmxo2AB5D6RLCxrE9nLIYzOEGF8nq1aqJX2MlYAEa2AyQpqtBi6n0azDjQqcNaS0mHC7xDkPcHabxTkCy3Qo9xQ0XO41aBwZEQ7iG4JjNdJ8OEbQGUyMMAYWUQ0ckT1ffFqAB15CCCmiOKyJxtl0bWviYSqNohUIxmOEkCIgpbQCXnoxLhCXftd/9uKf+ws7/+RfPNPtnvgI72mwAiy/KChmF1HmKf9W1LPQpxmnmlEzFo9iROqa+JEfrPeOtOW6cPFnf/X7jp+Yyideju3zx6ndDX0DdDy6EtGzgCA9NErlYvUarQqoQwoVEE3BgiAqCD/mL9azMtusOOjWbGMxDxUGImPeUEX8yL9/NAKP+TpSAXPM5D1FSA7SsHYsjhhddAEbHlTQm+WoZvXMQ5+qyoq7dzwghwhu+Sf09eqiBkAVM8tkQBaFSiATI26Pz8MlHwMKzA89EldlSxsbHzp3/sc5NjZ/OigPPfaL8Hz+Fx5deuAT4/ETr1796r2d9+7ufNlHP/wtf+9/eSpEeuDlyxEpikw6Ar8wGuI/VMTDjzzSbnd8BUw7D0CVQ0tS6aMYgWSOAQmdalpOPNQgJOnekwWP82qjAzMIIv4G+UEhaqJ/ZDPrd+TESOh0OjW/QwOdVFfntC67j3DPeZdi4xbDZyKY7wApfwEQ6fgilr0FbAwIEGFGhgcNY84SrI5ChiKKilKkF+HsAmGLFaejcloxghckSKhX1gsIutTOzpAi6eDguMf/5f9W/6EffM9weOHc+U+/5ws+CuUXPqlvPAyGyeucBOlUhBWPYkPPVOipaylx5+pZYJwB8syyLp5/9pEIfP1vfuabvvUo/Mrv/b/u/sXv+DCB7/+ezmj0IKlvebuupSD6ve8bXXno04RfuZosNQh9ikgJCTPXUEYHnUPtcBUpPI+oDklxhhXzJClZD0ZNCS8gskcgPxfxr/5p69PP64ZEvf6qCRqBUZCh7ICQNMt0m0srAFLiZPk/HFb1Y2L6okk+GhNcCn+hYwEDrMuhYEOvXbtGlHA8/RVfB0N07NsZDR4QsbtHSugCJBixKn06vXT5hyG98NxX/+j/8dt+5Id+64/8+9/yIz/4zVdf/DUQW62PfflXHF24NKjVnh+PO5/6hQc/9rNP/89/9vO+/7svkJESEWIFdJ0KQEEySWjLliHM/t7e3ubmVkNfrxloNwGbf+ilUddDXNpq+wcIgN2NoGxGhBEbAuGhRG1GXOvQIXgYHmpVo9fzo3jxQJ53OPwPaZG9qR2RNkbIQTIgF0lrIko5E4n7VCTWNUB9U2gN3HPeJXC7dQaR5Q7A5EoiCsiSjsOaMwVEKm3NKAHR6JqFTKuYN4VuiCiIcBAXEAIDUaDmp0GmGH55ocFmkfJDy7AEIcLf8e2Nr/w1X8bxXf9ruo4EoP+Zb+t+7a//3H/8D3/l3/mbX/iNv/Hp//z3Xv6KX/tlv/t3nrWiVzUXEXPM+obP0AxcXdWCegGqxgxnjhFG9KleaQX+v//95bhLv7n18a/6mv/fd/zdf8bxhV/yQ+32syHpF595C+cLFz/65//6h//UX/rkN/2OD9bqr7Bx+bEfeMDpQmiygJRWANq5jgIMVHw5ayQFf7QJbBokpkQ1T4K9jyTGOQIL+OGC2gVETgeXdErUJTrI86Cqv9eJ+9T9dnWn4aqqCq699KezsImtdgsfBMPR4RFWst6ok80CNUKiCXBHGg46PCCsgEtLIIr4b/nt6SbKh37qoX/9z7v/6p91/8U/7fzrf7710Q/rMTnw9s999eb1xnj8GJ7mi9/7dzn+2//hOzj+wB/56S/+8gOEMIQoK5gx35yjINSmRsQw/hjydquFsSdJ9SrNVItWS79uLTuvrxUMvdMhY6WqDzADt8EET4HvlKvRAwDpZX63iRD+ODoPIk5az0foIQl/qya7fUsgJLgIZaKR9w/28DrS53hEreimZajgeawgrScKJO5TgW6h3pq457zLtDTRXaq4N1tiBOjIKa/DIRN40sH48/qLbpvrgAgzGjgz02LcMD6g+5IC55UHAyqF4/bvwjGjpj6ms7HfCVChkunrv5QSYS8rU08b1mkeUOGP5EBKKABpUYW//tea3/X39PuvIJJuA/amAUrxKiwrbtWILWriygnUruVfO0cjqMGDZqsErMYf/YPv/PjPvTf2KIHe0ZMf+dCXE0DB//nPXv74z30Zqe3Os/iYWv3lWzfe9b//s8//sR889rVnAmVoVJRk9a7mJ1pRfQnh4otHXBYiQCVY1FKptDhgTLlfksCVyCqtoDEayULFOfB//Lvaz3zoSyMc9AXmPAoIF9t8JWCgLtg2dGPlHpYOIEZJuuGCsa3iM5AWwlUf/TipnqHCqUCJllEu/k3SUgN6nmUF/LjHZDZ9/CltJXduffFP/HhDU89XEJH2wz+w2e/rPtP5i9ff/x/b4/EG4asv/tqrL/663Vtqga1zP/ruL/wEM0/v3usOkoBn1Ewr4dgQVcGCxO8IkIQvwbiHSvgb/BCuYtAfEMXTwEb3uDvVKKgXB34CZcIm6AfGqZONg8WX681Gp9tpd3WBiyiNFVOUDRHDg0KjHaLfNTLsuW0w9CXDw6PD0WSkx4C0dxovGajbOBbsyet1rA1NhRS8N/D93/O3Y0AT9hjQ3Ijo6VhZkZXEJVCE/xgRYMgdHh6ymybA4EABfaDBCDYQ9KAQjigLu5wn/kYjg5w54AtAiZLOHsmEA/BrAE4mrKquvvTyiy++CI0pTUHOkvQha0jmHKJyFKPkSqEMpOYZIwCY6hHIkSfNQfPPyLyLjWlMntEXfdEXMq/6g559hISHJnHOBRIFlaneyNvc2jra39/b24Gi+SsjG7N4rhZn4mu+sdfpTF59pf6jP6hr2WS3NM16zr/5W/UuzrVX6v/hB4+NdSBKWShLmut5Dq27R5MSS9Zmq7V1/sJoPMGaIRRufEniNsjisaDPnBDljNna371VnYywTr1eDysTfZG3g0qJlimVWUTkGuQMuVamqE5ubWLHPb4QBhEGlJhHFyoIcCmw0KGXHrjS7XZ//uOf2Njalgi/rq7HnuRbqq1ac1KaDvy6D1sXxmC303rg8qXtbudf/PN/Up6Nv+DzP++w179xa5cBgApaKFCdet0BwUqByu//Ay8//bZ/tXPrS/7HP/N50VY0L/rJYdkEB4WCaZDITrY/8Id/4aGHf/Bg//P/u//2V9hbV3////2FRx//l6T+2T/+B6nWV/yGvS9+7/9K9H/4E/+FvKU/d+a35Ufvefcve/KhK7iWf/uDP/zJ5z799DveNanWN7fOPfroYxcunJ8MR7XKrNNkbyTPissBlEiYc1y5Iuy66F6LKuENSrvVxlehijyrP2FJ6QQoF++B14Hf87e5sbEBD2GS4CGMtP39/Z2dnfK0TAAKolxv+Xh4zsQyG40YvYt6/vuacJKQX/uVX59CZ2GtanwmEVWiiUFEV1YyGNZEZDlTVDFKgJ6Ozk65fCIaxJyeh/NozqAMBkkxFIKYohitAqKQCMvMOBq5GN+xdwFWKmkFxJy5GYdTIGfLEUkLSGkFhNgiEutZoDiYmXvMJaYKhTuvsiM2eEAeJjVqhLJMy7jaQCqzj3Vr8JwOqbuEf/PPmt//PR02JZIvDdRECA1V/sn3dP7pd3d+7Af05OgC4M2Ry+dMNAKc0ZA2lcFzZWVC1MjHQyX4o16EOYfdISkY8kBUVoVlcKcrr8IFONMxoJhBPBENLIRzfYpRQN4IAJKIkoTVY3FOwUdHerVQ2hfVcGA81fWlqLulqQXoawYn/+GnRlAIyJN7U4KOWt1Toi+UqbVUatKq1d79Pb//07/h6/ThVFS01LTjQQ7uA15tgcgkUeV2Wz9rVKv3v/Y39fB2X/9NNy49oM8W7O68lwy/7fe++ORb40aUVjS94YCy0MY7DDayOHV90Kauj7fok8byPtp7xb5Zv9eSTTF5xNhzxBmeGJy0DLpJvjEe6bMU0UpEYeNM/qOjIzhH/pBzp9PZ3NzEqyGTItrttj4ioI+IS2a/32cIkQpn7P+sgOY4DCsBD4AfJNIcIl0650ik20fKX0BKWBv3nndhj7B4aHguHQs8Jx4a7Cm8MiMUrb8XDo1J9tX5EcvXNdpXbPH6whTroyOPemmhRWJ2xLOfKVou1Soc2lcTYNXGyldjiHFJuR5OIAohoI4rkt4woDwN5qmFMuPxeHtbX01nLsamoYjQdqEZNZ0mk97R0cHhQV/XKPR+iejwB8ftQx2IqfKzpgiRpcRGRc8uKZAj6HOpXgGkIJrpDaeZLodl904QLFMqhWkEHdgfUzBMmAnsjoYPgzAQcpTH5ptwUFyA/suYOkqqiK8NRfmcA3k4AukW90Tf7qV0wpCln6H6ocmshHXVU7+ZGY3s/MENYDF1jWmkn80nSY2ONKVncDMWoN1eq/UxdjCf+64Xpkj1q0NUPqabWkFP3JHLrarn+Msf+fBbxuMnWq2ff++v+e4/9ee+4wu/5HuR0O+/66d+/On3/fq9J9/yT648+G+itNEQV6g3aSZjZngtLicwMimYuhBArq5/uYXpClYA8pHNJp3bP+rrNyA4qBLHYMi4HA9HuhXlL4lRF33PBx3H42FfV9U01F0FZNIaTX/wR7X061/sWnAqDBiV552Qvhljj0IrSepgqOthM3Zqeh68GtN/zkate2jSyKq8foeN1dq4537f5ed/dq3fd1kTdOE6Nmp5IutTdH6enRHgQQkN0+Qp5Tnpv3NIxFla7+Rn6yCk9ELWIoWZrD8ZP2eGJ4lRBQbx3t6eJq2smFKDP9PtNQFpLiUi6e9ZKPApSB20o2c198gjD29sdPWxPy0i54C2Vvi4OKJMKq/a5ZCYkEx1S0NqoaXWRghWKZlFCxupCyXHLXVio8GfBwBZFHeLj/RU1ajZbnW6G7pAbkNLN1isjpCvP5nvRwKFUyNWsrhQeBlRkp7YEn9QAtEUOREJEQikNAleq3Fgzc85jvM6gE2jJgS6G5uspg8PDlqdjhVRsxEgjSyxUXO2pAHJbF267faN69defeXqxfPn6s3GUa+vt2iDCXgLoux5oeXSB358o9l863Ofeudzz77zYz974YXn5arNq8YEidNDXY3spGc+3viBf/v0pQeeODx4+tbNt9+88dZPfuI93/ntn/upT5Y/9clmq/3LX3zhCz793Ls/8fOf/9yntCAjCyKiapvdVrNWqdcav/Cp5169cfPCpQe0YWnSk92trU1d/tNPudSHA/1cMUrIffJvqqtkhFEAgfQdnikMAi6Zbo1FBjwQYSNQryJMHy1lr0L+ln/zOGXx5TwCUR2ieDD2L5VZFVNjUe6a+HcConEKTTSHlfSTmO8YTz297u+7fJZ7l/WwaGs0YsbyLiBGRjjsU3odaGQIyUnkiN6N1IxHKIYDOU8hwOQCxHRxlqU9w1KsBbGvffAgKqQ5kv6ehQKfNoB6qo25x+x7+OGHWKDJEuEdV0mLsvISyc1Zd0RdWRJY/VqhxfZZBzKH/HFWAjKQ/IsqQkS8UtKfkxAtHhCrVcW2YF02tzaxZPp8uiyQErELwekyBMLuFxkpzqyKp6PhZIwFiVdNE0hKXRvuIsKciGdCxFeAU8AifSXgS6EMQTkW63TttUQsdbrd/YMDqqYf2pL5k/XUa+Msi+kbexdLUL0id6Ne297cwEh++vlnL5w/19nYOGJNxiqBOaWFuJqOsLLHUFZ74vjLn/hY/RM/33jm55uffkF3pxAbxndOZ1b3UpZNlXoRlSbTyU9/sPHBn9r6qZ/sfugD25/4+Xh7X/Kf+Xjtk5+o/8IzjeeerfszHeKnRPwjA3Gz22ZD0e60f+FTz97c2T9/8XK10cTv0zWdTtsDQ+sFvQIZD274IUYQbiACqJJqIIWkZ7QDox0w9DEXNAoBUtmUUCVcGAxQyB47GMIRRebR0eHe7j47FSgkIY1AXBaea4cCgn5SKgkpUMCJzHeK9b3Loim8BxGduoCUdhZo2bxxbyujOFk3GcqmyeGAkZhWQKsSSszPIM+SnwPFMLCmCRKUhKRLut0ua0T9LmEkFRHENxTSAT2ZnN1uh8kZ1UlNtwrwp5BBhKrWMGc0l5p8cdNzu6B0BMpcuRF9wtKdNtOSKkZE42xljl2Frp94uRoMVlbVjADAf4AUcZJ0sO2QStkCNlAsNy8uwqFqhIuADE0ZzoLLT7rllDzgsHYG1MVSVUH2LnXdcNbTX+lw04Uy0Q4wUz3VkeW872NfvHiBlTw7fcJ1f58/suQlujRCCuvj9QWQJZgR7hJUt6iec8KtVUpcQLaf11NccokMGb2lP1YtpjPtJv0oluuCWdMyg56vVhvx88a6DjGeDPr6haQo2lsHPV4M2HMf+pvJxLWH9gCmIjhYepzsjGomINOw1WpDp/q0W9yHx7WQxBke1cSXvGjJXu/o0EA4nACXA7/Gh58cw5EjhEAU59ovdvc9BdS7LQ3vTe9CBU4/XndQBkMaezSLw8Ob8XrWofaMgeJhlgKcA6f3Tc7PnObs+6yJ0mo141qtGT8TLXA7UKcwYZgqTL9aTWt5z9/Ve5cilE5lfWAJwvhGrtfiYdR6tg4IzBoNqQq4C85Qq9BNsauAX5eP0K5R12+qA5lA+35F5gHRuQSJ0P5GjzkgBIMdqmUDC8nZoXsMd79rTxII3frpQyhSUSt9fUOsqh/6LduoC+pF1+i4GVFTP/IoBi22J5NOpzudzA70KuWsXqurLyXRkCzqRqZyaVLWh+7HuruTGsh7mjygtpP7mWGDfcUgtAxFVA/NCf/+iltMToU9pL7vptQoEM8x8+Ur0ThQm11CaVbZ39evtBwcHqGMuN2p+kNZ1HA20dYU6y9N9E6APSj6as/GRpUsdbxIB2ygQIgFKCbP5Dv5yGO8BR0fjTs5OmIvp+sf1FjeaJA+hYloUqEzGtyE2tEi0zPgeMTe77jnvIuG4dJhU1M8YrzNgS5ZANI0N/KRbMTIiHBOj0SNb+aNJxazZzge6Y5wtaLtuQxCLQ59YCp9So4JiXIRZtBW9ZR9ZjQ4NP8cwF3IY7A0r8Wtu1iB+bCx0YBCCUqOI2a1Po44RSpl9vpH+iU8xM8YkbMqUpnwiFdtEqJqRahWWTUtcA4kJb4CIsvZkM2QxhysBSmZcpiJW1sbjUZd68iJJxvtTaNkR36dJQ4Ry76exowul9p6aaCr6a0O0TlsjQ2NeijPeJx98YAuI82RICsjqHctxKtxtKIbzj6q5TqLY7zDaKT34DY2NpGgRXpVPUFXYks0h4jpW4MKcOTvaVFb+klPZqvmNfVWtT4aTxlFVBjfywGffo+K2rp56NRJiTLHo+kovsJJAIo+X6fPXWLv/PNVZCR7mcGpAMesUuWAEgcUlCzrs8663csY5lDDMiAruuKkD4jhJPS4cW2MNpUqlprlNQt01tPVWoPlOuNBdhHl3Hqyt+NhaTpusqQvTyfDPsJ6RweNZnNz+/yNm3uMqVa9yeaFvQ9eiynEAGAaVGe0V3UyGPcO+hxyHVZ1MivjG8YcfqnNAVwLPa6BpZlfoY76UA2qciZM+xCgalSBzQhqtzotmnc0GSIjNf6Mhc6APsb7Hezt8mdv/3A0ru3uD3f2+vVWh3nCdEcFvMN43BuOjvAuFIG974+nw8l0MPY3yGalEQ6MNPSkkemysr4tw0BttJq1BpLazOjeoM++h6labzZoYfZzUHCDLAf1AbHxRM9020bQpvqmZbnSqNFMjWZ2CQ6PwuiK8RkTE+TzUU2fwROXbhASqQAlmYFwCAGRdFeQJK6Ne867hPM460gdcAc4oY3m2i7K0GyEmrkKuvvUQzYmsueIwXEK8sxRYmjA2dXTPCENE6ahNJ35jTB9BkpXkPwpfk03KR753ijQSDSfDE/Tz/XjXVilaZnPKlhrvjPQ8DdoqSKBre0tFodMudQUWfvRILiTu4Jo8PWgMvXEUaUyGA2JNhpNGWgQUhgYnCwu+ppzwO6WVLybroFQg1arTToTv87uZ6JXBb2ilQC2WOSQlAzRp1nPZoXFITcq4ZSSnwMZfwpodYJljLOf7fWTTeovFydlRqygytXBYMzCfP/ggHZGKcKZKFWUcESVy4u9rMgpQ/Lg4ODmrVuXH3gAyXsHB81Gs9vu4LKoPM5Xy4aZ3Dljt15vtnSbo+OdnFzMwlRXvbJDC4AMSi0iiP5LC2OXRywECTqfkW6GwdGw7R4MR5Vq8+atPVj1so6eCB9p4cPWTVenkBEfcdGsk4fDh48muoM0otnwfHIT5B0MhmxGshWLkNyD32VBDQptaBlIBfVVSgAPkvv+DbHDw0O2MhKqBRXLMu1lAUJUJXWZPAdnwmQMYsD1mkNKuIexaBDfcLjLFpHSTkViLSAlzIOeA0WGAqcCThGPoow+LMnJHRlJ7muwOALypAJPARBNjglL2V6a6WBOs2rTGo1x50Ulw14/iNSos1Unm+yv4am+Qj2LnytUkuYBMZjvABTNOSQT1lZlNLp48eLm5qYa18+PgWA+HWGIyc4kJIvtwp0rtibUdicjMcj+6jVv4liHal3PrWrwqOKuuyURisoGIMtg+AKOWLQjpUvLeJcwHDY9CVAoR6IsjOIKh0qXCbIncGNrtxthlTwPpElnj9048zecCoHikZkveRepxI7IVbh+42adBYEfiDIn/1NTKEMaaZoSHOSgmF6/h1lHd/pdNrSnrwUjJArA7MIrOWrSZIhJpThJthzpYeRWNaKAXAFpkNULRBROAJkSSQrdnKI60gEQQbvdrpQqvaPeYDR4/oUX8CK6u65vtOh6AaOOngUD//SyWlhdJlUJcKaz1MUWCsNwMFQd/cUwfa/fv2JJKWjCWc8X45cUUgAJZEcTAkTR89atW9euXbt58+YN/t+8ubu7g4isInNARgQiFQnLiKR7Gfecd3lDEB0Z41adlgawEAyn4JRuzpOWeXKvQHkzOqFwHT75mMRFEvtx/Mys2qg3220GbzwXqWTJPbv01xXRSmjELHrooYcwTCzQPCf1qMzJ2h0DNlRFyNGR7oJiZcLfvIFAmQjQ7BgcPV091Q/I42Dw8541bCLRMtYF7sLCUcGqVOvVSg1HQ1TXs1jI68lUWWs/sItdoxPTZiIcQHiB/NqsXUw6UwLGRlGPhPxQyRoqKZzTIyo5mbTg1IagUmbl7K9p6ZFxxLKWbnfavrxzyNYTyzvWZmsWl+v0z6J0fcjNolsn9jroe3B4hEmt1RsPPPjg9rnt/f19OtG3wNP9bc0lFJO9DXMph0qU7I4mmEGgaEAURBKcwRwMRWIOlURveByyF4ENAgHksvW3NxjgFF5++dVqrdFqd2ss0xotVgt0Jd3AduJI3xEbIJhhHAKjRM6WnZZiak/2KMzBybQ/GvfYyiB7OOLQxbTx5OCod/3mrZt7ez12Or7Kl65/+iIbPAM2QKMxufYpcqhxhcCoLPLxZ4CAKplVM4q+H3HPeZdo1iJSwhwgLtIT9zxSWgGMZB9FCXNskVDMngXm2EDe6RHgHEdOiUBOmSNmAZ35X/GWRebsGLKxmnfTSrWmeV4udTa6LKXRPrwLO2pY0lWkecSIzM8rYca7gGif8+fPnzt3TluQ0UiXRIxgOB2wMaUBeVla+lIBRnmtvHeG0G0lIlVn9YW+qTSaTjAg9UZjg20Z/UEqNkiNqkUBf0RYgnvVrsCpWA+iqlcJq6dP7WJRghPbgqPRxk3m3EQVE15F5t/+gcNh0kMJHxocoipgYYKrEIUi0BkxkpZJ6RhKDKbtGXy6TYG9rNSqu3t7vm7VYfeIvyMxbJ7qkUQpBwG7QyVSff7u7OzevLXz6KOPfu7nvvPg4ICK4Fri4Q4/IsUmPJlmjTmaC6GMf9FEDD1D7YgGxZbdGs+zFeEcpMsi8wcGA2Yd6EZdyHRweMjkGgxxMP3N7W3tz8hVqbb92jy+kAKGbG0GA1zj7u7u/v4ezNQSqXV2rirJPoaauKAoVe3nIxpKu9Ua29wyc1O1rlSGbIwGKrSndy71cJrojAE9r+zrpeUK2+HoxhBGQTQ4dY1CTRQUXUIkFbGC9Ibi3vMuXmStcTBGdWf0dg9P2xQwRb0YPRV9BtTLRooeg0FwfDAIPMY0MgqDLYXzJIfzwHGqiI66PEaV9CELMz4ONtW+bD9p+BlfZltro9ve6LIsRhWGr69rM2LJdSJiMkRgGZF0u8ibJSR4cs3YuHhGDfV6h8F8M/sZUAV0pVtPzvjqfJ2aSfobgaiXQ3SS+m80mrDsrTfxLluyeNFZWXvKuRvRCHEG1MWQGeGP22PSbreVwUYK4xuc0OOqID2NVS/T8/4BOopnfMkBOCDB2rlo4LK0QBMpMynNJmUCU90kNLO2vdoIE/CzATPOZmaP6CxYexbolQYH6xNcBbrg1Nl2XLigB4vRFuVkooFGqmpL6baZGmoyjOF/sJIjvQO0t7e3u7f/1re/vdXpEBxPxzQX9aRW7OXQjt0SZ5SKPTrtlptpt4CA64WcE43j7og4bHk0AsEvOxaNpt/N0c6JIURYtnsy6x31oR0e9Qbj0cbWph+uqbRaTQUIaiNT12PLGnil2IfoHf2h9iTsLRmb+qSsHqHAHcxwRvZ92cUDTWBmscLoR8vGq/joKCZ7ERZNLJwIBOJyHB4HHj2ET72lLIMtmll7SpmmzFLJLKhjJwtHJBUPb5Ne/2Nt3Ad7lzURPb2AJLSAIj1l9OYhJDDoGeCENd4ZwcFtiOLBHVF48jABkmIwRYBzMHA2jusFMW7LxlwinmYyCugXTDWGMa4cDKF6ucJhe6PrC816Y3tbXxjEICtvprOUsBoRCOT0AKnLgK4qmzPpsITEOt81nsD6IBKVxTZdvHhxY2NjONTLBAiDTmrKNo+izBBFADH8gcxcRBUMTZKglVx6RySyrANkkh0QoCwXMgc4ltWAHwplEVYPxjWc0oy152g67W5sUjGMpB5j8vIflWOvQZR8Pms3Y1NOXh0k+9CTvnoWluVtvaHPH9brnBlMmJBRGDBfbMEC+YEwDt+Nj8OOBM4IQEETzCVnysbjuGQGi4riPJroMV0rJa1oV9seKkp99cFgeJTB63pQrdeu37jOWfdOqHOo7DRiMoco5NU0/znoJw1GBTQqiSDw+o2bW1vbTz/9NJ6m1+uTHWmUosoXGll5tONWbwZBJYUeGgnSMkBfuLSgp2EDgj9GbGRUwG1OcUiGHTetkjSVKkNtGhiYo+u3dhqtNntQPdHGUatTMd9fR33ka+vRbLb8G/j6XLcH4QwfECMc0BKU6LGhgRm9QyFIo0VpdKmj1qZqEkiSHgRgwTUc402CIShIGgz0jEDWPDIgCFLdCkamiGArokhfaKicsj4s5gzkwtfEbUzaz2JEi6nlsGIMa/eNSMVG98wq9kSEAWGyMhwz23Q8K/JzQNkKSHEtD/VBFJYxVSzBeFoZT6vjWXU0q7P+YrANp7VSuVGttRpNJq1ultoAhMKcQkyOZcpJKHKumYtawMkco5rMB1Zh3W73iSeeIMxEJSkUUzMu1XclwlLI5jAbPYHj/TUkq4VwOV4nuv3mENnngSQhRTB9qxCpeSCHZnYYLPLK/FZZxPZHw82trXa7MxqP0FJznzWAmGV85Qc8Klw0VZE1d0DLUc6EkcnKFeNC3TBbiPajyXpAWXsJ+Rg/hovlws3ol4Zl0C3bh+jSKwJQyCTVPWwAGnGYFwZ8C9ltX7VZkHDllgDd8mEVTf1QBnMJjUFHSdC3trbwWMjAu1A6ldCBWHcBLsFFKB2BqiDMlFCq+MGqKQYUN/zUU091N7r6qcrplA0B/Viv6RtfNIRfldU1KIauHFhmVqOx8i4DhCMaDQvmiQJZOGdC8l52WNfiqr2jHj4cxa/fuEFNd3d3b9y6ubW93e5u4NqpD5yD/ohtTa83wB0OBt5gZC5CrWXnCgWhxGjUuHLrbQf+KvEjh3ajRZTVL8oQUBvhfiZTGgfe3mCg+zo9NkNjzoeHR9q5+HIZIiTFsNPVuIuaBqJWwP0xdwT9Xsa99yWYn/kgzbbGwQafo9jcC1EdTLCzKCDrP8U0ZBlVrHjofs21bHAzR5gIPjOaoWgoRMATJF+9ijnCcYSA4hFFy8ogwULQqsZEZ7JPS7VpuT6rNGe6eKFhy9DG5TBD5X303gym6ujgkDnaqDcYfcxVyVtCPi5PwspZfUYeAxOJcLIzMVjdvuMd7/Adl/TAvuqUsI4wECXTDlO0QUizqXrt7e3iY1CRiUeqWnYeEFMoA3EPApt5Pdasf3lSQIGC58sD8Mt0egmpvVKlOi6Vdw+PqrX6A1eulKrl/kDPFGE7wuhhSmKoUISMCd2ZtWcEArI43g/U9XPI0o0yaCtE+aIZ6coeapCt2GaUoWKS7honcciqKgN0jQ54OAeDa6A0BoXveigp2CGqJWd6DdArcd2NxzYe9Y463c721hZRTQ7NEEyc7v9z1sCTwdM1JAafJOtn4asN/xiaWkwq0WjwVi+cP3d0sP/C8y+c2z5HNtb/VH00GCLLqJKZzQLqRJ2iiUjgnEcDEGP8EM7PgeB3jVBVUN3KeqcomKBQSrvbxqlcv/Yq9b25s8PW8JHHH790+XJNb5o0G60mc5z+gx+fTFmqLqMMl6xKyjdg9nEhBOLqpkoKI+C3cCgxbIl3m3JLWgm4w3AX+NpwQGRNTr2sByWOerizPsSsbrICWgxMS3pU2iu2zJRp7x4qpZLmD3VLroSYRaN5pNntH5KwRFw4guc+/s7Yxz7ywRQ6DVSVep4NDZSzoC5O45g/8i6MFn8hggFZ9C6627EADThBysS01k1Cz42YA8G2AHWU/nhpaXsiF8R+ZTprlCuNUpVZzpZFU5nV5UR2nHHD8GVQIh8nM2AB1dNlKOC5EIKPUax4sOWBIoIhryN6p0ABQSme4cfBYKqYKY8++ggIN0MqQB1OwbyMomIB1U6TljQaUB1Qrdb9SqaebXKT4rldzyUslEIEQhBhL6blYQK5oFAmrz4BzhRHFLOwc3DIGv78+YsbW1usMvs9xoO6QPZahkRGhT/4e8kykIAdkinyspqoR5PA/oRCsCC0MkPLZWm3hwXKC0U46mGfdHjw2fvYhWgs2FWolYi5EtZZpsqaqzClqT4EMGD2K+4PyeSEl9BXA1g1UzrKsMsZT8fb5861Ox0YkFip+V195UqiRNULK/qZk+ioUENRubbgUkqr1ajXqju3bh0dHfnNp+ZAP68yDrOv4hGk5rJ4IkS1alL/ujZp4gQi3WdB9TUPiBIzkETGJJdURuNGd4MNyQvPP483pSUPDo8uX3nw4UceaXU7lNdstYNN2cr6iCpzirVa0z/loksIvhhLKYUWtdIqgJZUj6gkIh6YHGKE6KmIt8B8eEtCL8o3EaAu0Nn6MBikrY0GE5tNHmEkUyjFRVjVAqmRUt1PR6hTbJfAbWRfD0+9Vb8Duw4+e7zLcZcUsExcbsSMEANI44kpF1tX1hqRxlBTiRYGTwjJJoAQdFsbWRYQxKBHYAFI0Vn/GZt6DKlexqmUq6ztWPcc9IaHR5OBlldsvTmoNOOSfQpzgFE36A/1PXAX7iF9DEoEuQJicTgCOYJSpBPyfJmDRCxxosne3t6VKw+84x2fgykhicag1ipYdVK1Vu6DlH4SlM9WUr9CX2+3mr2jHhNU90ihF0rPkTIeg8JT+yOEeM6Ts0YgVyMCnEOgN0uyO7qSMRpvXbhw4fIDWI0Ra1j2HHrhTkZEcENhEcIlmyTX4m1BXE4pQitY+Gs1P7Ogr3uNfb1en/mygdXtdOwQYcSHX0n2KoyXxOu1PmT5Nor0luCgGKo5ZHeiOWFSs1G3kECYEcSyOq7Rwcqqemt7e3Nbl8VQm1TseTBboNXQqJ4ORl5uYw69rodGjL+UIVupFUG9PJtcPK9dy7PPPtvQN+3j20VyBqEkphM2NY5+ehJGQVI9lSIK1KrOSJhADjgjENIiYDbz25WSRXv6UvnFF1/Cc9OUN27evHDp0mNPvsXffsZ76pvIbFyw/DLl1oZi6tprMQuJCwiMItj6iB6tLW+vLmO1obkIt/2Kpj1JfqCZrlQNvFGDAaI2keRLQ0KNQKp6A/tbqXTbLQomIatOqiMByhKTEZRl5HQCcLuX53BSxgWsw0aDcH7LL0HvsiaWG9EEWo25pj90MNNcNwL9IaDg0SjXBkMDLqdEAMDGkuTQODrUl4XCvsADf55lEVnBYQP04UBMQn80PDga7R+NOA/6jGJcnWaPLmJo9CCNwcnOnor0j/q6xoImJ4yMqOxJ40aijLwuUnUVc0jIzzQR9d3c3Hz729/W6XTwLpYgC2J21UlyHVnAcmvExDN/CmCLNNvrNblqX7WQJV/MJ84UyoDw9HCv3QBC1HGhdnBkgRAWysQZ5V0LXYjDfHBuY3cvXMJa6CoHg8EWV4ZGjaQ7RbiKRqPVaNax1PpRKsyKbh8drz0JaDjpAYAZtUMVovDiLykChhghGCaGELxYdgTAYwkWQmgeTsWq+6kDWXkRnENy4Fdbsd1RqugWEjzKpTX1aNRutagI3gwPcOHiBa2kQaWiq6zSSsZaRdnBQKFjEeG+YYfEMlyPnUWp+uqLjS+5apXSZreztbnJRNjd3aUx1UQ1jdXQE1nqZj1nkLovzhGgNQKEkZlTCEQ456RuEUAmf81T0UhyB7Enu/rSSzdv3Gg1mwcHBzTpk295C6sE+JqtZrvboZXVoXrxyA9CePOnj9boAzl6wM26JqgddclRIOrK6pZ+dA3jxLdhsu+40GpmQyWEoCHMiNWvltX9GqlBLt9WLLFSbNl70SmRqhoawUkAeiDoCwi6zp4/x/kznJRxAWuygV+i3oXOOLONlhiCQKeE7ZYQRhcDhiHD/PEWAx4NKfgYMZFHGnj7jCk6OjjQI5l7+7gWBut4NGTFJAZ/AIMxHSNF+bPCFNSdUgVr01l9PKv3xpX93nTvcHbQLw2HrKkwPFrH6vEwJm6d4S8ToR3UTFeOtNgc9oc9xjIMUS2VYkh+kAqBlUA955A1oYpUyspKscjIOWod09uzbNRqNd/2trdubW3uH+wTZm6gFeycs/ohbEW5IXkBuG4tGp0S+jBFmeAsAzmzTnTYF6P1X3/gclaVESF5Bn9WUVevWIOzkKTZbPhArkrwi1n8ujIJKJkdIyaN9tbvk7DArNe3Ll2qNlq9nu69elkvY6FNpEFDNam5f5xRxagsuRiI+I+QqfHkMUOtvVSvMjxIhYfkeMQOu8MQYqdEvTCLZKCtGRiyU2SnXxyNQEr1KEUqAYeVTGAssybNSCKM1srmvYjuDdhXUw8U3tzaCmnnL1zQ17Gw9tRHamOk9TSgaij5GrTRUNSN8RwWLLoAm6gq2SVTRwpoYEHr1e7Gxvb29rVr19ndwhOf9lHhckv60S0t0siGCENlobUJnAWHVC3J1tV+q4FN1z8SqTwM+B+UhEUbBV1HLNH+5N7b3b169SoyUYm+e/zxxx988GH8KBZ+e2u72+1UmHH0yHBUn870XLZeAMBfuqkYQCxQ1H5UXz0n5abTMb0VboT/rPjUNkpSz7t26mI9VTimK+GiOTyO1JMozI6t0+5QgBuhMtDL/gOsQ7vRpNGga7VB47o0tYmfynPHqgvVCG4opwt5wEkpqlm6BElbA2uygfvYu/zcz3wghTJQ7SXQDYttcWz3MwR9Act0+hBapayppTE901dJ9HyHLlnIujGMKY6+Vl5tYSSC+aahXCrLtezsMubazdb21hZHQ5+J1cgmS7vZbLU7kunvkzOFEcI811ND8dTNbNqYlFq9SeX6bvnabuOg30JypVJv1lu+BI4chnulXq206pjMSXlKWK8UNGqbW11G1cHhAVtvVdigFM4xQ1WiQZgGg9m2KDjSoNQIFkU0oLAR4SCiQ0S14ptMtrc3n3rLE1tbGyiGM6UKVEuSPAUiC1BJLq2IlFZA3Y0izsyWSSe91TGRe9ZPuE+Z2VW51dyWel+iPQ0BFwpZW4R8SqbrD5wdPQYK0Wu+pyXTxV/nr9DNrIcH48mA7UWrtXXpYrXRJurHiCjXJbh42dxqpamr9OpoPUikx15lMOQ86jXsKV5Hgt3ydhVaaqCyHljyfRSGBcrQtRhntLTd1DclJ1aDocx5Ehe4FNXVLVGchLpSWFd1OLQRsHp6bIn+pn4yf7rGpYdimRay66qBPBCuBetPKknnLlxgwEJkuc+uifZTSTK2akiVgfYqgFrPcIGy6WpzdWtMNwejAbWcB/V6k1bf2NpuNFvXrl+HgZUQDpUcDFqGoi48k8nOw4orL7AoGWgGA3XAC+qjxSikDqYQ7yHUAbSCrmhV6EYSS2VmBhWbjsb4+k67vbez9+kXX7RqlV6vf+78+UcefWx7+zy+o1VvbnQ6qFLpj7bK1fZw2h5OmEKtCoNwVq+VG6xF0E8aTicVfcpWw5uCh8NRTyOfmetLEwz7ib+rP6C7q/WangkcDn0HRQsj2gofxDZIz8f5W3OaI7UqYdqU/ZMHZll5a1U2v7QAOya1IU1CzdTKHrNuHDW/x60D9ldZQBOAgyT3CLnUZfNwU8xhJXEdhMD7+b7LzyzuXaJKKZJB7bqEZEbVFzDovIxVouCkFxVQP+mRnrEWKbqrgY3T1iGxmo8o5YSfGPZ6+4eHdOxGd+PC+fNbW1usZr2A89v1/tXuTreLWoywvBSbQI8b1jWzaW0yqw0m5YN+tT9uTPVojtjKWt7B2BsNe9NxqVmvtltTJoG/sszcQ/GaflCvhmvxhRxd1mf9iZKaBF5oo2iAsJZRGYiCPJwHyEW1fW1BF8cpHRkQY5XKdKKUy5cvP/LIQxubWojhXbwWizZcwuoeWIRNoxvfQrKAwpgal6wV8mioH0UOBuucSg3tHfQfzzOCziaIXoD4Ybb1pM78kY2SsSr39SDHpN3tbJ8/39ncZgWrj3Vo26L2JB/SKAFK14Coexgj/ZJuOBJS6QrObdDpwCBbJLM9w7rZTWFAtaUly0aXZYe+f0Ml2QKJmTWv64EoAKOVVdHuJTULoLlMLx6qN2rCSKJuJrM98A/Ij0ZDMtOh0Cloc3MTZtQ+d/7clStXtCWzsaYtqKLcaLR8UkGl+n/sVCKeIFUMK2MtEFUqtzst3SFv6uLbq9euyYPqp4XrFOELuSzQoik0RahhSMakIyOqpjQ45A35l27+YKh1w6RWx+Fjwb3IU5vTSNjzVquFG7tx48aLL11FNvOz1++xF3ziiSfPX7w0nuoDxnrHkwbp9SuDUbU/mu0eTm7tTXaPyv1hfTRp0S32xzUmVbNeaejZEl35rNY0SgQ5eHq3XNX6gFLYuGgnWm+2XTrC6W46FNDCdAWVde0YNvphUyaXh4AGMHRdTK1U6HqWQYwx2EiTd0nt6Z5QsR7ubvsFqPoZHWY3xwq2BazDsxKR8bPNu6TQMaAsEots6hsP+jXbETagLNgaFi9sbzE0+iyuogtCGASMAAYWQ/zg4KB3dMQi9rxdix7wZ0Q3GlhFPY0zHjOANjY2iGqb7IGFhHzcMHEYdzVWnMNJqT+sMn9g1fqOuTUbziZDdipM1a1OY3sDBzNkHpHJv383nYxrJX3Ku93uMunYaTF2GcSM2qiO9LTmlAuKDRb0OBdBFmYL5MyehpolZsvh4SG1e/jhhx999BFqxOyngvBEFniiakUgXfb7TNg4BiIjMjkTRRPCgEZRvXHFEC2WVhKrTHCSoShew1fkgXMJIhd0U8g7CewIfxAHhVUxC1ECLAXOnTvH6pKVZ9/vI9CqtIaVEdwsJS0jfO8Euh5wbbEA1WUhccjp6qtrNFdcSmFZCicWhDNJUSO9QjmdUC9GC1kogmZ0P8pbqxQOr+zRXiqqMRTUBkqBRZAFUD5hpMFD0WSJhQJJ2rV0u8HMEoERq1Hk6gQI20lpAwFUF4MkWrvm2hGOc85DTVOYHQAjQRcnaZYSBvfSpcuT2eTGtWvs62gfNhYqQhe4tL6Xg1cFycW2gf5lLmRejR6WnVVBqjP1kg5VfdVgOKIUJhmdZzG6d8KUY0LelGt5kf0Kvmz/4ACmt77t7RcuXsIDNNrNarNR0UXIMUuz+miKX9l9/qXDl14dXLs13Tuq9Ib4GxQbUREGm74hSzszifAk6lB6i67VFr5e6w/08v9Gu0uT6stsrv657W1Wluxhb9y8yTqM4bG3rxdLaU8qQY+wtdVgMIg6k8Zws8buS992iyjnYqcAt4ibYgmnJOU4kyGwDlvw/FL0Ljk8fQTC6zRZ4vQCmj90LTZAQ0EvJciaLAghChh2jOz9/X3GysbG5rmtLYwZzB4zurzGOGLsYzL0yJMfgY85b2ha8Y+5zGJJ70uywD08qoynWBrdX2Bq4SRa9cpmu7m9Ud/sVrutca3cp0gMrjhkUDEkLLz1XXO9fqjXNcZjBvCAOjFHXLNkLwh7UZsOVyidFw6IDHRyYetIxlL0ekcI3tjoPvzwQxyUNdZnLXRxgJpiXGQy3IZ3Buk1DzdvtoIzaCv2g8x5CnUzYnrkIcTp7nA2nbRHJMo/2TuxRLfOHV4iIxYLx3JfZh67Vqt1Njc2tzZZZlO9vq6N6i5FboIphSyEO4b18m+G6kfUtSrQ+ho2vVUqhFacEYKboTw7Kr00QwLemRFRazQ7LV0YISvdWqvquhnFUEcW7GSRtUX9qCbtEHqvgipv2wRjDFr5LetMH6EwHpHRSKnb29t4UHjQiqQ8b1QThJAIB4j6rowKJwzgWQBMjJmBHrbTpoE20Tb3oYf3D/f39/Z6h30qSCtRHQqtsmpXO8RmRVtJ8qsayNchbegptTftoE7CweiFEbqdurCJof1IpESGP3zXrl175ZVrNCm5cOkU8NhjTzz2xBN6RK1cauDYKmV9qH84ak7L1d6o/9Krw5dvVnaPWr1JZzxtjWdNmrxU6tF4uudRYlfOBB6OR4dHh/u7B73+4GjQ3+8dsVcdDoab3Q0kM8dZjtAar77yCgftiUtjtUHlm63G3v7BcMR8ZSrT8HpWEPXwNxyMBOpHRfnfbjZpPXqcczRvtAOIlgfqg1VYSF2IBpYpK7EOW/B8VnmXVaDdF9uCucHkSwkyL7SFjgW4zxYPsXkoI4HhjMMI7wI/UVtqZbVszhJCFpa1B/v72IvNzQ3WZR4P8dyRAuOJvIt0wO7LJoaRshBPRYIs1nAnNWbTYNTf3y9hbrCZmnK6id3Cr1zYmjXqg/J0yGK3ogvx5ZpuPvJfKybkoR+rt0oFH5bcmFdGFOTth6wMM5qRLe1cDRCjhHMEAqQT1Qrau59oBCwFlIceeuiJJ55gtQs9TKRaQpfmahQBZ+QNOTnU/Osg9HFuG1FFZHlMCcclkvcqwPaIeptMgns9O7LLfyTQPr6Gb7LaXQcyHUbsZCprIhEYdf3+lbYjxP0rtSMyumq66xLyONOwVJl2QDThWLqybcF2oDClqMG9d8HQkAWBnAdDvZar6zlSRAUiiiCWSHLYweghwCb9hfXTqpyyxaEG0OEMEAlFNVQjGOYBlyqc7dUIoAzFYosvXryIa6E30SrCBNiPxmYLnpCQQyUaeTT9cSCnA1UoP9MlulvG0mTCLiwaoe1fCyYVG80yha0iOw8qLmtrgZp2unDIMksSdJkuJLqpCMjZUGP3K13PzGE4Ux7OSauqVvuwd/TyK6+8dPUlqocZl0GvVJ946i2PP/EkDYupZ2fJ3MMXDXo9lnHlwWiysz+7dVDd7XVGs+6s2pyWGuNZC4/VqPdr/tG4WnVSKQ+16RyzkNHLCTTTdNofDdnG6vkvCqJ6/QFtwRxh2wRevvoyBkEdFxe+Gk06Fy6NCvcOAZrF/aKxQIORvd3Cu+DTknehmjCotupstYEPGBVdQKQaskiR3ZzHh/POwWwLPLmc0xA897F3+bmPfDCbVacftMccRRdCZVu8oRYln51zh+bmAsWugmAk0bWscXoDGRk6hmjuXWCTBzIIs0tgUcaw6HY6DBGNJ7b4kqALKQwsFviaMbpao90A3RhCZCr8DhcTqSHDj/cYjvsDBpdcExZtNNLFmlZt1K7jVIhMqmXd40WAPkYyoXJ4l7J1oSkQzdBkrjGZ/bC/rop4EMvDUJjtVRp6gHh+JqNpisLM6Efm4eHh3t4eFIzRU0899eCDD8WDYTBQTWYflVI9vE6HPy6/LCBa7UxgJlKIDNJUtoNDiqGhmgmqdGMN2Kg32VtAjwnqBtB39QhoBNgK0cQIUety9j4SSjokLknUuVqrt5qYP61A9UB4SSsC7TIpDV8/xRJILzcUJdGetDDeRcX65gpJ8sZ24OSBIXYqIK5E0REHhweIYL9n44/Dy6qZnpVQ19CbWF0ijBtdzeefC0VmaCx47EgRnRdBcwGEoFh0EwpcMKDgWnAzbCYYJKgEG8wxSEi1dMnmDJ0AREtNgbxEUoMzzwUiCVB/NC/X9BkC+GgPXTCs1dktVWuVg/3D8Wis5xrQUJtwjeG63pPR7+LFvFS36dKUut7rHN0LoVCN9rJvhaiVtAbCPx31etdv3Hjp5Zf39vflrqqV3mDQ3dh68sm3PPjQQ+12K4aBFhk1Ge7pcEQfT/YPS7uHW7Na9WjQGE3ZOTLh6bZGq1Hudka1KinslGe1Sl9vVY8YVPgPDS4/uUDnMNlZdrF+ZG1BG15/9dXDgwO6ng5ly3v9+vX9/X26/pFHH2UcMY8YDCrdY4mZEo0fLUZd2Pzq8huT2k8nuGl19nRQ34vXTR6U4kGqmp8jUsO8zB+ZPSwcS6KO5Zx6BM9TT78DEevgnvQu84jxvQQqugTV/5ieD/2QENEV0sLs280QYpSwVOkPGE9C5GJkMCBMEDNhhggWBTfA8GI6YKCYt6TCyRpRgdmMHTr9yOzRKCeU6YC9t3vKnviZzmosx/yetpwRyzeM92i8Px4OGOqtpm7jl0tjUrU+NviLCLIDzTsNIKQywdodfEyrVpd1GurRFbYauveOPjYlDNwYwQAvKHfihydlV6n3zs6OnoSp1S5dusB+5cknn9jY6MJm16JtnNqB7LqZr7aVAlmbR/gYywQXnCJ5NP4YClJLd66cvUqKBDkz2VeZClTQbYDIxwnF0lsuuiymrlSbgKqMlG9fiFeVVxvgREo1FpbtVrvTrjdbM3Yb8sNeQ+sajLY1um0WAyODJZZ9t75DaxAmwBmRCNZiVXfX9CF3TDnFyIrUatoC+kuIdKyamC2oewv5SEcvqmDF9LlcNi4st1UWK3Q9i5QskUqBx55AFTYgwkkgRqP6xcB+YfUw6I899hibp4ODAzJubm6yZSEJTcgFc9SIjJGLcF4QSYGgE+A/ZUcYBKfozoUQAqaQWd1HR+m3ivUllSHLB9wEKp2/cKHVbrFwYdVPfri0hbF3kdBZSbucsh7FpCWR5EK8CaAl8Mqzsq47tdusu3b39q++/MrLL7+8s7tDFIX0gZ5y+YEHrrzl6bdevnKZDQvl0lX0MgzIofn0k8OlSn04aY1n5+qtrWqjNpqgop5eb9Rmzdq03axg6+vNars5qVf98Lg+GMOMZqnhSTJutnBDDbSlPXEqfd+SpB60FRYAPRk9vaOj6zdvPHDlwYcefujw8CiezPbPx8V0066XwaNcjJM6HlRLE7eqWlCjV00ruGGOO6KIhZ4KnmW2UyBuDUehKO10vOWtn0Xe5QSsaETcfAoZbrRjtoiuaMSsVzR3Zaqm/aF+gc6WSMsNs6TedW6ZOC2omM8wD4bYhmZD9/NJY/Cwm8YO6P7dcMh00uebJJnsZLYQrdYRp9uYKIRVUB/rAUtvivU8jEoasajS9QJNGxbtlIk30L5HeaVNHGjmuklJQChWzRubzOguI54S2Ujpd1dG6Rt8hOxLBizK8CUAK8CZ0lnqXrlyBaeCbdrc3GAmBDBuyBHUAmoolWk4ntqniMV4hjxXAO1TKEOeith0dvNF2SrcHM1mSw93+qVo5i0zH/1px+BVE8IqP6GdCFF1m//5+4pt9kCVeg1R1E4XE226tfuRHXeZ2MkCQityYhfEPp02fccljKNzTWnPnn7OQ8uLePGFhu354x/0s6776/I6g0cuRPsTmxVVz2BE4VE0sGoVNgHUgySEADWZEmDQ15Gx6BgsE7QhigCKsa9iu3nu3DkGAEbt6OgIB0OfkoRdo/dRDM7QnwBSoWSyFQ1NihCPe6GYShQQIFceJV087h9ci+o71i8Nk069zp3DIG+32m3GmryOi45uogIb3W7D6zMqiEzaWY+Z+VoCRCjIoYPZpty6dQvPcuvWDgk0Mq4DHanmw4888vTb3nru/EVahH6hiepN/XwLIx411J2TaXNa1jsuI47phm8lqeqt+qxZnTSrM6Yq44cWZqdeLY+YklX9jgAzWpViIUgjt9ss3OpVVn3NGzduoKfuqpDFbaQG8VXlvd29w35/a1v3t3Z395BApzBeWVWMhuyVdJGbWU/F234ehJHnUaG6kKBWmUex8XNALNIXooFlSg4XFFk4FktcRoi6j73Lx5a+Yql+naf4YAGoNWB+JCu7RHH2oMQLEik1P2ysGBK6hIJg5t1wOMIIY27CKHHkPIQNPWzE2ICuzcFYly+Y8dAZWIwnfAzehdROh+VYxRdYjnWXRmRnycVhq41eFW9xKI8hVpvpTJjFOGMR9ka7xUqLoUmlYUaKdPVZlciCAc9z/Qg8JiYWraxksS9EmQwM5QD2q9HUnQPs0YMPPvjII2zlBSwU6yw3iHSL6U1d9F8lURYBFQFcoFAMBxbjGRYzQpA8HVB9ZFUyJZ21D1H7B5dU8yWDil4iwlNgZ9rMXjY1uHPfRq37ChNembDS8UbarXS6VFtlyq/oWpY6Wv5JWxZk81/1VG1VLKpi2oiFzgimxQjQ0cSJMizo66H/Yc3ZqeBikEBrk6q9rV411deuGBUMBFbjWrH7eVTYaN60jsGxydF4L4LyvisDcF9+MYJaQJY3o7YgutLBBraVXqav2VpBRDc0gQEi/Y7mUMIJEYjKRY1AlAIiCvLUqD5nwUmBIiECQSGowaK/NK/GKdJlTgXt9lBJ3dRqUhdI+wf7/X4POpn2Dw+i3chCU6It6zQtfPSB4d7u/v7NW7euvnz1xs2b5N3Y3GJfQhFDvFej+cCDDz7x1JOPPPp4d3OLLkUCTWSPrm4lOxtWXALcjXK1ybgZjEtH/epwUpmoB0v16rhaqrQb7HzZpUzrlWmz3q+Vj6bjATqwHx2yE5uwf2YRiPYsWHQlazLZ399nMDTxSbGsiUdEZlP8KvudG7d2qIzGllc/jXqT5vAYmMWZXTSNjs+lR4myTlCLeZDLInic54eXzvNEushmMMJz0cKxImN2eC5HxhUlLh8hav23KTWSUvDewPf9/b+RQhlWaUhVtforYpmNjtIsyehEgxLRHFCCrg73R4T2Dw5YIvlqSbrhyeQv5iWsC7q6mD48ODgY9AesJNvtDtOGVCRIZlXTlbFLHi0UPaMjO/lJrzCe9KlK2276rV7Rt/cH48bRsL7fLzPvkEvJ2CAsxsWt6lZ7UCmNq+WJXhAU1NWZRvyXnPnaoYBUteHQWxdAl30msmZYMU0WDSyAgIiQP9hk8OxdzJC09xCjTMWUjYSs3AgXkel2jJyzmLGqiZEQbLmooCR6dHiYfEPuxqw+sixV2jaC8Dq7XTt85gY4e+0v3fDyJ1onqI8sRN9C1IVQgLPRkMiAKEYEtvuBBx7A9skUxsUQ//QAlSAD5vLg6JABgE3fPneOwhgeh70j0gcDXSZiy4iPYJw0GnrXgbrpqQy3CVHOqKBdqlyPlvBEoyc0hCjA7oeRCVGpbpxwG+hGQO7HV/aDSCp0EGyc0S3PSAAiYaCifQaRhXEjCv/U6OkFL2D2lF0M80RW+vyRySbnTK+yM1XwwFSHnbRuwPinJuDt+d4eoImoXrvdYguJ5yDL4cEBrcRAw0fSzlSbZRDbTZrpqNc/lA/vsbtj3bTB/poNwvY5FhD0Ao2I21VLTSaHRz1UokXYqzcaurg2G462Ko0tWu7GfuX6XvOg3xpM8PCj2XhQntQ2WqVas89Ev7BVeeh8f6u5V5n2ytPecDDuDWYjrSAbtfrW5lalPB0M+/QEE3Szu6E2pB/ZuR71cCqyCfsHu3u7+6PxpcsPUGu8PvrQXHlbcWaNQVXbrcZjjzzE9oUBiZycgZZUgxYQ9CLgKfIXo0UsU+CMQCQtM5yOr/wN35hCZ+E+fWaM5tDIvi2c0oiRpP6xBfFKSx6CAURSnmreTA4rTS99iTJzPDJSf08Y5RVt1Rk+TGaGHUQyh4QsrAr4ypgs+KQyG7HsYQHFMpw5z2ZnMCoNRnWcTq2OBLkfiqhjirUm5LAKaolCrSQ4QjGUOTHstbMf+esV2F79PKu0BSyV9FiodoBoRSZZr6EfaCaK6ZAl06IMScfIy0vRDMVwYDGeYSGjLOg8lkUJMsVC/JHOEVRjEtLCP+5EpSaItoDmpiCMiaVzMX+20uHV9ey2rKQMsdcLvmallIwhovpj0BecaT3OataBvvkhzpJ+W/fo8Aj5rGcvXLjARqPvR7P6g+FwPKILJaWiD8VrvOA7tEpFX05CKlF+Tlf5pKeHE1aogqegu7Tp8SbGXgTHpl2LH+UAkKHI2/nRYfSUehrIGoEIJjD2c9IgSnTVhZwCImwuQVpmQIFENYIYgaBQZYXdPvSPWsaunZ7QLSeDAca0YfSx+WBfjRvW2ypsJwaDw6ND7DJjmw3O+QsXzp3b1tXdzc1mu0UF9g+PdvZ2+6MR0cuXLj348MMPPHjlwsULbMwr1TpF6MfyG3r2BI9Ey+PWqbw7fVqusZDTvbRGuVJnGXHULx/0a71h6WgwoX98fXg0HtKEtWZrij4b7Um7NqyVR3oUgI0LawD2KzO8C2BlIP81neAKKRfl6ZHKTPsZWpidDnXRNcHZbGtb97pofOhhEBiBSpWPV3OxEd3otOlU2jyalybi7K6Yw0nEIn0hGlim5CgmncKWw8Oz9PTb7ucrYyl0GmiItbxLNEecwUktCJ0ErddZSvrbRBgETQWbflDscgISaNNGjFGCA2CeMzhkrGLSaW8jfnhkqgnwz8jk6AcotYWBXi7ho6YVdt42j8yIngY9+5hmmQGne/x63aPd0D5Gb3fJu3B42qqcpFkBKMxZ9crAyEYvWJmoqlpikFWV7fEkhBKTgUaAAf6IgpAWgTwKCASK4cCyVoGFjOt6F4hYCBlKRSrlKjp6FU/Tpgyk6JKDdBekt07kOj7bk5Zn8p162ExxOq3EThKro32PMrFX8HUVyTQUsjmG3u/3ZcpbukmA1YDFDVvWRZzBoNPR+5iYEmz5wf4+FLKMMHCqpgaGCtMD5bqkZqsssaS5GO2jAMrLB7puZPc2Wtq7AfSAA1lcKLmSq0MTklSW3IhO0YxYOYgWoOrmdQEwJDkZPbJEAHpiUIP5yBikqq7kzM1BM8e3Zyaqmm4puQo0NHq6Wzjr6wayvPqRC7SCrd1pn79w/rHHHtduT46+OhwNb+3sXL9+/eatmweHR2jOzqWrt5G2L1y6eOXKA5evXNmCuabfj6EjNY3UhHLMR3SPP/vPJgJlaGdKYZAN9esqk/qsXGd+7feqh/36YFLqDUrDkaqhphtXa81SvdXHLbbrg3r5aDZm7cCek90+fxh+uh1WqbCRarX128bjkWraqjdw4+pefUt7eHh4qMc60Klev3jxEpVHGVWz3cZK0HK4fM70mrpkMt7a3GA40Xqc1a6vv3ehFM5Bz1OX2U7C+t4l2Yt7B9/39/8m1U8RAw2XdKQpIM01xxKTUoMWSeRZ2YKkQvf809NE9P2+Lmccag7oSZQkNvLGWQJlp2SXsQQxRyEyMiQtXn3QkBdg1bROWuhs+qzGYJ3MOPT1QWXEdOgxr0p/iF+ZHepxSfYuw9J02KxWznVL2+1hozJuVOPFF8AJkXJIuWgjlAxlCFg73ZyUAfVU5z+zIud3Bv0nDjGnRxjkdScc9JwSUc7L8FrdAbMByXLePCM88QhDyDWXMkQ4I5uu0lONiKjBMZdERZE4ScMuW3Iq0H9kXELhRHU1MWPuWuWXGLWLowrTdIL6120mTsgk+iLnZNrtsqaWUUCNsZ9cpxRWJFDOnT+HS8a+7O/v7+zuMpzIikHDdym/lrrpIWZfOsX+0RcyxLGrggtLaS18Q6lWHemOheykK6ZO114ZsylW6aXOtAtAB4asG0ljDxbWPfyTyn5UTOX5KaxiGG0RovFnuxbECEhf0ykGXdwM0iGyR6rLUnd42DMbNJalDvuVmZQhOxZZWaRSFV1qdQy0rt+1W20/l6G1//bWFqu6vd1dfCnq0pj1RrXZqLearao+dzTGbTBFKUnlSjtfV2TlpclQ0W0b/dRbrdFs4VupDs4W14JBx9GiSalaqk9n5yuNbn9avXnQ3u93j8al/cPZYCiRLF3wjN3NUmdz0KlPL3T751p71dluSTf0tWRhNzIYb7Q75zY3643KpUsX0Pb6tWsoQ0UYEtRCnX6wf7h/QEA3hNqdyw8+RMujPFs0ADOQPr6MqaabTd/+trdsbWzQrsiBoqQFt61RoxaPaA5lNyIMPKAUF3+WMcvmoeOo3HyQEnsKc0ZIHl5GpH7Vb/xPInomCibm3sA//nt/K4UyqNkWlaRZoZyueTTWXD+tRAjXIGCo6i2W4d4+u3CtmJirssc20OadAxmZO6nT4PJfzEjeNzBoPhArUABTsFqe1cYzbcz3D8uHw+Z41pjpJ/R1QWQ8qnic6fc3prMBNmSjXb2wMek0+tXZqF5mvZSPBR8SG8KLRUfgFCzzEJc1ncdKUevItzV1wIgwrRqUOMOjR3GcVETIL54ZqbRwzklMd0XJiygJSiljMxeRsjts78R/GTSyaQdjJK/lsH5s0pmw9VgoF1FBRaweqw2GQqOuu2tQ46EJFriIQwLnDd/JZ/W6u7ura2L6rqWWLGjIOGAwIDtu6Nu/a/ZxJqPKpee9FJc1h56aLfGAaDr8DSMC96vGEBldrS5sMUoVpNhpu6OXTRDG0JYQ6kxmtgaULj7VEyXwLjG8xVbSOyjhXcwiyQF/XEsThH/wwwDRKuspcF1m1TVhicQPwYmLkEpikxgVZvCX8i1AN/k7fgyBeDg55iAykQzD5na3UccRqtyhHwsmjHpIoFBf7wVsBeR6aW06qOkXikmyX67q0lNDH3Dr9Y6oeXNWvlBtNA5H5Zt7rd6gi8c5Goz7PZoLNXHGuJ769vnyZqfXrvY26get6k553JuNe6MReg8Pj1rVxka7PZsOH3/sYcrCF7IVo7tVmXL56Ohw364FtfA9m9sXLl95kDbv+cMwjBboqAeFHS1tiI71avnJxx/dPrdFrWu6UKFWzW1NPoNoYZoyj50EFhzLdgqBnJGcznH1wkk5pL2LzplBJBURqet7l3vvieSf+VAKnYpVdV8GTGvxATUch7+DMtSFUfkVEWMKryrP1CxJk9xQmYmZrohZtZCdlWptVsaB9Hb2br30Sv/mXnU4qY6nVS/kJdTTl4k7ZBjUa9WNZrndmjQqI5Y6lWx5zn+ZZvGrDGOhoDvAsRl4zVDTGBEOolqooKSS1cZng2lTZHNYhtkxAclMG2gpngG6znYtGBrsHirAh/mLizWkSiUdstkpmvGTlWU5CWoZ2XWVSLahL0FhJhgtsJGBgoiyZbl58ybnzEqmq17sSLCdhHTfhX/lsm6n0IGxtaLPbXJ16CqPAi5QemmbYm0QBZuu8mvLA0uyCDnQTSXJwsuHEZX1JxcN5VRVzV0g62YvoqSsypwjoGYyiGIN4bFllJKckUSyNPXTUOgGPwsjhWkoaSr/FhqJzTJ1lnhdXcQ7kMTiTZ/z849x9fDFNN+ARb8kh4si2uv1fWufzQwqjKHAR1w/INwnPNo/OGIzAJ3OZENEATDAKlVcO5RAMz0/WCo3+cMevjeojCb61Vd/563RbNbqDTl27H2nXWo2WMONG9XaZqex2T0Y6hlzhFdn5YYeAkSTfp0c9Vq722ELOxqPWI/iVEhA07jsgcxLDzzADhcFcJztdpsANQpEm9NM1Vql22532i0NvvkuUDj+AEIZ8RQkEasQMnW2udBQKMBlFkqbjy7gPr7v8tEPr/U25cl1LwKmtfg8DWIB6x+ew7tgGtQHK4rOUeyDkACCGkQgijkjGmC8N3AkLCqPBqODo5IflCyN9UUQZoOlyLTpO3+6+9lgAM5a1WF5NhBFFi4qJtPjIpPcpYKKCE2KWKaA0ypcgCp5JgpsKdsyKG+VGiuwxBZi43xcl6Wy8iQCQBsIqxTznLSQQIMHT37mL/9J9cLcJpI/Mli6poG50f2Q8YjFNgPm4OAAj8IZs8cQwnyqMMuByYXKqkJBIMZFGtg3RIsrTnnI9E9YwoALwSoBwkCa2EngM+xdIkdyA8iBUzzWELcB9JSUHSTMREmF05XW9joQGgYizBl6UAJQyMiMkB7WJIQwYaDjRKWAw1bk2DMRAUM906AtOZQ444nctumTOSLqLTE9g0BUl5VwOXoroMeO5OhQD4kdHh7hfnpHvX5Pj1LqJ1bk+LUcYB1I7SgUrWkbSqSIqF0Ayf3RkEZBc33tkpk9GrOM01fLAJnZ19TruJpJtTqqlPtMtFp52qqOG/VxtTwuxbtro/Fw1KzhX6pYCMry1khfEUQGpVMxPByMaNVut7a2z21ubcFDKl3DLg1NQjfO6EmtqTZd2W7pDapQlXbXIFOzuV+OO8cTJQUTzD6HN73LGfi5n/5M712iI92h8jCMD4147/dzw03KcnPPUwi7y+Y7hoycF/KypGxgT3AnEwVYbmkVUy63WEM16lots3vFmrXqrJ4qG62K3xzGu7A/n1V1ZUBl8CcT7oKFhYLuBK5z8VimrHlQAy10F44T5J8JplwKZVhd2VVENVdGV494kxDyWGprwmF5MZdedBtiY51uKy77w3/ywC628Om6GSGQgskAYVU5K1MyERo2LlkfESGJUKQSiKJIsmzxy+CkGyTiIgBUOjbdeQjEJR+ZRL3Soys/WC4Crs6x3wLko8RMB0lzgeZzAYQpLigA5uBXZWygKYWz9DbIYq3kmGGztjoRDvmWKiMeUCS7hQMPuRCLo0FIPCUFMfKS2UG9EmRnLLH2MQqMR5PRULsWeHGatKJ5dWXUfk1OxYUc3xjPy0UHJOIa2EVOx1N9x49OmM4alepwoDfS9F4x5r7RKNfro1q1x5KPdV27Pus0eqXp/rDPjFNqqcJGSZWkcL0moLqhIS3RaXfObZ/rdjfivTe90sPBZkV1DC2UD62iykTRKqK1epW9Cy4KuhoXTnoj6xEXZ7h1I5gjxBbxpnc5Az/74Q9o1hYOterioQm+RFxxqBGXiAuHp0rqeEasF1D9se/wuxc0WElSLPVLOoIYZ/WaDoqc5bKt/nE0o0wr5ZmvWahQffiXlKnenOhubdY7Hf12WLNR32hX2i2GOPv0Sb0yZm9TKU39SxMckmYjp0PF8184ZUxkVTjGMmV9ePidASaL/s2rFEkRTk23So2FXIJnYxFF/ZPYgqPNAT3N2yyMZQiaydCR5FsihcPCjrOQKfhsfTUiSCJoyGiKI/tcNAGiBCIvYtCUJCRQtrce6KmetETciQMahCqX9a6KTtZ4zJm/svl6Kgxrqp9sAU7i0Oh1Wfgh3VnJIDeUQtaHc+yE0JwwdAIUwBli0AFFR8F59flPgCrAQ4WgmRGo6ziQBtyu2uSRJfJGKYAoeaNBkAQZl43S9oberyf5kqDLbxo40Tl629iNDSHuwdBuZtCX+tj/s0iTL7E+KnFB+aCMaDdvF5AeXc0WkB0QHLTjcDqpNppTKOVpvzIdUON2c9qsDUqzo+no4OhQjYMfGgzqeAOr3GzqDVZWogBHgoeXsxnrm+j0ATXxZ5K73W6n7e/bsmCN6pM7GoS+QEKjUev45Sd0VkvpQTJdKdWQ8KhIAUIeLnmUgzawITg+VOmlQ7mKFOVcNJ5kdINZch5dPpz69Ns+V1LWwL13ZexnPjBXH1VpBdwW6+BsPqarm5UOBPYuwwGzNhIL50XAnUIZpJXneaa4xofCRQr/ZRDkvVwis6pca9bH8LTq04b2KBPsS6s+qlcG1Rlb9VFpOihNJ3gXljwSpcs0zHJNShDSUzALLWFZ29eCUwrKAc+xZidghTcwVshf0j+vkQrKsOiCMlGcw17JUujkmPcHts5TvfszBxKsA6V4HtsaAllJujGEWozu1akjDcxZGPEAXFp9+0UTotiPuqy93vkkCr+Wzh6BwYA4JcvkgqQ8RP65QB0BdLYlHcX9bRZGpJBqV0JdlNdBlQIIyH7ZtFEAShJAQpSrIjNElCIweTCQl3DayFkNQ0JkaJPa4ofT7GlLFNKou/VMD61JBBbfz47TjOgkJ6Fs6hYO/kgODqDaoFVCBRLqNW0g3Ak0ubyONzqTSk3f60zCvVMhe1QniLQwWwyY0IJWkejSjE7Q1e+qXi0bseBrNEblGRsXZtyYzmnV+uUZM3FWr8nY+0OWh/v6iX4EssVCMoVSFi4K/Y6OjvYPDhEYrUrpG/puQqfT6TYa6QFC2OgmWoO8BOBhQUlNum19AJdU8tKiDBYZf/dy1tUOhVsvHFHBIiJlCe4+J8TZXmoO0J2klilEl6HU+9m7fHjxl49PwGIDrYTnxRwYKQtgOKdANc12Ru1oPMqzMqJYbUWYHs3BUM4pkQoIuZvcSbSv1mUSboUTEXYmFpNAF0uQr8dZ6tUOq6fqiMFdr7BZGVVLQ30XuTytliYVvZ+P8SCXC4sFpH2MbQd0F6E/nIuBHMuUoto5/ASXElQEdbQRYaZi7jTokYHVsG2NaH7IHsLM2UaNgLKEnshTFmkuqVJEkvXHSuhsZVQN60mUAGcKJzukmFySMY/ImLJHKEMuDdBQUAiIAs2pThAnpSijLbvi6CsLVVM9xCw/jinBBKoWkmP1JE5BTINEGWquzFIThY1yovA4m4KF8yrEB9Y2xhLmT6bUbsP5JIAjGMjNf4JNf0kFWfENSERhkszugwSNDMlWSSEqA4kRoDpIRyrahp4qInNFAenhqqnNrE0GkiJOLrSqwouTi8tsmM7IyzkEEmZSSWH92recOT6WzNhaKkZdkMWanVqgPBWkSCI0BrnISy5Mea4bckB4kUZTH8wOYjQ7YSQTsHoKEFcddHVT7YijQzJunoJpNVwL9n7IspKuqVfwK7NmbVgpsY8ZzKYDrRtUV+TIkw8HjIpGs07FsRKIxCXoEz2+Ioe3YDtClMBGt9vudNllHhwc4HtYsyKB6oSDOTw8pF52RTjRckMCBAyCL8Jmj2C4CoL6PobeMYo1JaxhrVl2GsTm9g9AieyRFIHAQrSI+9q7fNCtevoBTqz8PBYyciwS6bQUYOGj9YV+9phVESVorut2pQakM85B/ek+8jyKM77KZtAdJ5kaBT5ruucHa6eK3uHDcnLUayzMSrXqtM5RmTRqM456TY8tM85k2vXb69ZUyjJdJM/2mmLQLIaLlUpYiAImp9U4BsQUKsJ6J9ZgcCmgKNOJc7AKYuAsHTlno1iNaJAaGYuZgx5QcWYIfsKoDVU8mDn9OebPA4GUMSIZijyEDdkKq+AmNKSwOia8AmWqm5SA4pKZyvU1KnyMIuSEYpbjdbqyWJNIIiBZhq6HeYEvIbqzYCMnE6nWticTbAC9TQBJFUaHqQYMmCEClJ8FkibAOigc2gaFLATyXlgI5BJCbVXQ9DjnMml+KNnteZJchFmQYJ5j+16USQYycoYCnRzqgLTqUgA6EhEbZYkBudim6ALlUquQaDWSVmRBAGuYkG+2WB1K/0wll6hb7jgrlJEIooDO9rfDpD1Tr1SrTODU+2TlcaWMdxmXpoPpdDgZ65kEfzeIiqFto65f6lPbIk3K80e3kRrNVkeblQ7dg36sGQ4OD3Et8YAyitFZqEpY+vgaGi4TfTEDLf36H46qIU+NZuSOhpe+PhTMwseHmsvVVJgsYlrBtnhItgOBnL5wLCdpipTL63/FMk2Dewf/6O9+ZwqdBgYTas9pvqoi9H0aoDlW1heimlKfIxyyh91nTAwGjGLNfyPxnQCLRIb+6Ke5C6UgdrnECQsv7UP05W9mW0XvEmhN63kjbjke9Y1SNfoRojcoNS1hIU0VYzB5PDFD4iUb9IwJxjkKKkKz8UxQtiur1sjOIKpQPJ+EPIsCqk3EUi6IoWFOAQzYiEY7EwghRBM/RP3ATWLLz9QomIONM0SWmkEJtgDhoARRZVa02JRkq8h/rSdgctMFL90vWyUu4ulDbXggCqAjSJGp1SseyZxhILAayAgja2GCBephVpUYoKdVJ2UkFX4QbBGAxZpJNwARjSMrY4XupuRoH4AcgLWCMygBSlE97YHIGGVF2FIF2FhBE8iJiIqwysqgaClendEmKe8a57B6hW5FQl4LAr2ev1PpLJRFgCajsYIBorOQWmLVT0nUGmlkrDLM3eYUpSKqjKiyf3OHeuG0SJrqJj9UbzoBwsOUU1CoBBHKEGK1hN1v1OoUNhtPm9U6Va1OS03I+EWmEv5Cvz2uV5V1lKajmX72ggbXD795ZOCmqKp+JpWWpGy3OS3MlsWbGDkMtilUmaIZDDRFVBDFSI0AZ3jgb7fb1epsq7tx6dIFXEuno6eWMQy6yWOEHxAQwpEiOVIHKSSEvfPYLSAb+Bl0k9f3mZWUsp+AZVGifNVvXPc7Y296FyGIjFFGoR4tLXgXkhgQpMa5iFxUBOKsKyyFJPojxlNEAwzciQawnjtinshcZWwyOuSXxU2fuSRsfyIvkvKr27KbLmoLGysXGt0f5wWsJC5DV8YQRvH6F+IQraRiLRZqBBaKVmCJJ0eePQKcIxAGC4tAgMkZbU4SASZ08MQZRItRUA4S6LAIB08wRLgA5mCybrpZYYnYa9U0yyvbiXiXQQQxmFbdLFO62h5+reP15Do8urFMDqwJeQlbzLH9Jcz+wyZCXhBXGCUl+Y5EdRCT1ZLElGThmqpAnH7Tk/RoiaDDo0gCCbLF+ZAJ9VJkHiTlLclZNQq5LpqzowwG7DWExBMuhDBAMohw2NOwpAA6wuNMrlBSTaYluhoisnBme9ZsNiXZhtguke2LNHGjaWyQA4YQSO3h1CVrWtuNGakYbkrByhMNBSDSVzQ/IrRdkF+fstsgP02Jg9HnYdhcIpNOYMox8+Rg/JTFTKsKlMJNxxPe0kddo+pHvQjgXQiHYwsNcR7QQ1WykIQ+lJ77GMIAHbc3upcunaeOVJ8sk9E4Ro8L4mSoM49jOcyY+ohUWnOVd5mn3IZ3WURU/6u/7jdH9EyoA1Lw3sAdexc6LIWOwXAsTjlhZX3JC52GZiTpCfujI92ss3dRgu5rrMioFBOLZ+02snB0HXMgoseIe8/uYoZM2JqYY9ip5F3IOsIH+dMXjK34IcqYY1YmjTUTUwGcXCJYbg0GbgpliFqniKGSmVzZgIsAU5cCg5JjISNIzCmLQuIxW5aiP6FYll1/g0IqGjL3mJZEmY0jdQEaigmE9sqQnZPEQrlQc+8Cgo0WU36HAXR7C815UeUElaTWt5+OvPCxno2ymfla2sZPxchgMf1lgNRbGArVIH0B18yyrZYhRCn6r6sxFo5o9y/GKVLlhZyXMUApEF2V1OjQaZlgABIgOyjfc0zJG9b/IletoseUkUkUCdGwVAFR4jAPvEQUcCMAjGN4iIhCRzJlsdRBAgYRZWGAjUAwRCAKIkpeWgAGACW6NaJwUgz7FI0ybTj0yiQgC0kIDwONIZ8Mx7XKtCUTrV+VjkrBFnL0hor9MbuaUrmmNrP+UEhFT8YRJKKIpXdmk1HTd3eqjXqpWmHzp80TO6HRWO+ZzfQeTJNtDbOQ1R2dqwoxrVyufsqa/pXNRzgE7QrtVBAebYVjgB/TQRT9SYICPRSAMvAvYaMYUUBqfHaMjj+/tXHh4jmWKjH4V3qXUCSLJZhLIEwR0lQaL4LiUiiwtnexyBV407sEGIFreRfGhLK73RkHgOUHRH3olJWIRwxjLnFnoF/om0xgCiRLlpVC1yI5jwaYLFqJii6F1L/ZEKEk1GCMaFk3LngXrViVJNNA1CI15Bjn6EDA/5SWa4VwpMbZ0v3nGJJRIIoX4NKkjvLE2VxiKw7EoBTpEc6jnPVcnJRMKkVA7Zyryz+zKuR2sCWSXWAFqovdsly6LEIyOeF1KelkoanZOUeASul5glSq6PxBfJSLnaJH+ItdigyhA/81Amb+qWNpIiizb134BkBFj3bBglDxa0NpL6HuZJAQkL2zZUlGRIUlRVTUWJ8LEz2DFDDyKPJT0QZEzoxDZEIUK+ZDnzENmWpMSDJ8LD7yhhVkP6r+2g3tS1yaWG4U58Ec9UmNRoLTkaNBD1uUCAsK4HCg0TmhidrK/8kLBcBJLkhQkE8LIJoFAtIpDKuJIHpU94/0mNZsoF+/DzYKV6MBzCs88BM83N+rlifdtu6TIzC32pzxQOHkCMPLroJEpKhaVIEi3YD2gJOaNxzV0rRTr45YBOgGZw3nUakxqNhbTBjw1KeGFDWjFpJqJdkTVZnGc6GcKWU6jt8vULOoUwCKUR6lUBggNRQjCWWoXSw1SIISXpZU9CdMgB3Ok489cv7cdq/XR0ir1Ua0+oIKIDc6E31crSyWoNoahBFF6uvtXdTAlcr6X+BPk/PewT/8O//LUjMuA4ZFnryZ8hp5gsi7RJI6wCCaU+LsEe4TFlGjkumkHTogKu8SQpzBM1Z/ottMS9IdUFiBgHMhOUUDiumeJH9jAGlQRCCrF8VhPeAJVVUmacEWM0iMEqESFBRXUg0VMR/mF1tiSEpAyegioZwuH0qOivRsOQa0mP8RDiKAIn5TYAiKUxKUpLkJgzWNMs2jc1TEJ1SQFmnNbjWkCFyc7A9sCguKhRAH9M8kxXWis2zn51SNHlCyFNLlRlcpRJjBRhxK8EFHgrteXUAMLpI0IFJ63qeqFMYXStSJUYENTdXIwHpCi22J9QwlqHka9VLrBZvUM6xRaiTCcAIxIN/3t6UHDexGU4bwLsrh/6aSKhdnX4s8GBBRb9Tt9NTCqo2tKX0p/VUunCz/Gfuy5rSA1138x3n4oQZNCC0arJrLwbb6Abbg54zdhDy2s8GbwBOmNtj5i2sZ6If3dTfFJFUuXs6hJZGEzqPhYDrqN/ULwW2ck5RgseX2QQky4JksHEKFHWVeCjWAC43xbVZALypRedLQDc/P6JhVYhuhXzWlGWCoqt9YdtBmWH/VuDTDVutxgGgudPWCYoaeejdzql+qJiPVpNbSSk2pT4wjhzBsbpsE1ABwwg9DNARRZulTjz965YHLhCF29bOn+hjzAihZmqZYAhLyM1XjzDpUoucRDEXAjEBAEipqxFBzFaIigtsBX5MnkKW5Icrvu5+9y19LodtE9FlUJzvTGGd7F4ZghAmAIMY5pyvk9hXdHQLyJAKRR1xLfamO8v8czAXGb4qcBubq0kBbD6FREcuKZVonziLDcvYi3E6et84S0WX5FRpfF7RcisxhEitG/pqfUStLNt8+Ii9OkxUaFUl52brysoTg5CxIugrQhCokLTcQBCALLMMRWROXwh4MkFA1F0QaDKIrSjmSELnyW7WCUuUIZbo95GBgVU+TqTQlJi4AA2EJyqC1j7eYwWlzpm+/B1s6s17WJ+hlqYkhldIw351OR0LtWlQ8f2mzrOZKsjIpLDMb+lArjHjEtDCnUO8qqCybAT/vZE9m11Lq+9uOY7ZrJd3LhDlAXtSAT4/Xu/ZkaDYbCBkOBrogNqYMGXQU1KOUvhYHpItfLgkrHHUB4+wVE4TLyXkgEE0FmY6y+Er9xF96TEvbLKpAWCbfStt3o95EA8h1pGA8BC2tKuOrfJcNmXZyqCefI5dTKlFBqFSB+tLJMFEvOb+afh3VimuykBVlKBQPQ0Wkfb3eqtfe/sQTDzxwEdmDwYAmZdcOW3RBDjqIPkjDIsMCD1jfu0QgkuKcE3MsZwzK+772vv1G8mvxLlGXvEZ20Mf9VEwtEnM6yKe6rEGiZbmO7YmQSwjk9DyQw9LmmMEy2xIFNXT2cXtYLu4kRKGcIwvnZcWWQSsBGjyiZMklFKEH3fxUxWkyyyVdhFyq42lZTgYaLHsXa2dq9CF/vZXIi8gDC3A+Jdm7KEod82GW59MSuDCP4In2yaPWS7uqoOSI1g6EZBjDfjtXKiDOIGSijH5lRDcbikWkTWcUp7gdSlCAyjDE4HYIJWU5bZGCx9lEzKRmfyRf6wMi6IlhxAGwDZKx1R4FfyPvyb4K60kW6LqDMpUNJgCFXFEE4mXNq9VoVbLU/ZtavV7P3kIiKQg+ZIrPnix0QBTFWRmqhjQ9IRYM4TkIQ6/jFryHsAGH7t/o912NZrMZZaFJPOgFrJh2bJwpyi413XWHuT8YoHoUZ+C39OUxuGBAPkrBhkDEoh4qEaVsPGM4FShkG+qHsQ+VZHT1Kw4brXpjo9nY2txAIGi329QuOqKI19W7RGC50OWMQfml6F3ytogacfZUyrfkQRGgLBDzAIMgwsFAID9HIBDRBTkLgRxFtlOwKiOUZEFOwbJwKAzfFMkQVSsiz0jREea8rMbKGqXQ6ZhhiENsxIXlvLiW5Uqup8byVGJA60JHETbXx3kpn9ouexemfURz0IahrfJnzKuaSJQgklpk4G9eXWxSChUQnHRN6i97FwUKQCDn4PQZ56inpIKQpesSjf4UAFktpPW8N2q+OAZShvQHHn18SyEzMQdIkj11Olz8oSwbUIcyKsZf7zuO5AzgpwpDIqMR9tobJt2NAFaMVBlI+y3qqO0Lhh7rT4lYVXIhgKi3R9ZwOsNwIzZrWPWFtFf/ynvBAis7Nkw8qdVatWFrHtXAgcEPGwLZFLaazU63iVdmR+I9kL72cvHihXanq9+Y0SuZevOfTvB9GlVdr660OwjY2bkl8TVdBZHH1v2YUIRxFBX1vrNc6h31oEeD41yO9PHsGVVjUyIvPpniXSgFl4TTpCWp93QyYiC2my12ezQUZaqUzBDleC3eZRlZk6b+NW0FTkr6iq/7TSl0FpanyhuMO/YuOY5rpGGmYZ9iphdbNo/mgeI5kIfJQhjkHS9KTBeF/WcVQmSET8GyP2AHv8rwLkJqpGACFJAiJyOsZ1Qqz0I4UnMsU0BkzMMRWABSw7vMcSwz6yG4RSwXelIpC6ARF3JGNinsMAHaNPSKUuK8MJ8zRO5FZYoIxSI74YjmOK7IkviMkT+hmlhpM1mnSDAHRgchHh4iuACMDeJoXgxx1FiWFGYXFyXqIltxaJBEVuQQICMM4lR+DHFw6B9D2hGHTcHQw8s/J5hk/jC1cPl2td/ICQapFzMjI6RTyqo3G+UjNQDNi9tgqJdY7EtgzAXve2DGKEsielp79ilEEI9Bh45ziwCpvhFSRoK5VM2hwYytVsu4PApnV2MnO8PEe+fRYLug57sYhJB9pwogaqPT7XS7kPb398TW0bcmyYKEw4NDakduucKSfAMtsH+gj/BTKT/6gPuo0dyTaclfdNYb/tVaZXdnd3//wMU2KMf+qTwcDKpl/fAzoB0pEaKavgA9oJiCx4AthTIgc+XePYUyQIm8RQnL0pYpIeorv/6+fWbsH/zdu+NdOPNXcydrpaDwn2iQ8mikFs8xx/ifN3AsNxi7MW9ASvLES/9WLYFD5hyW+20l9HpECp4ChEXRRSwX6rvBc8i1gDnCnJczrtDfnEyDPAyWK+57gkksCOKCNJlSP927gOWK5xJyrFAMwpKTyDNaC4XzuRoSVlYQQF5WwxA1lwYbEnIhQc+jkQSjbvXPQyYeLks51gMLoUSdZHyPRxSmNWSzrqeWKYeikpGyhYw455amwKazjKjhKB0Zf2ATJ8A0yzo7p3OHUN3GCAnqWC/cUFP8XsCN2dywCWNTSBeID28kib5yqAt6ipmqMg0IMsd+EgwGNj0T3XiRiafImLwxEyXOj18C5MBsh1YdT8boIkl6lkM6s7WQZGW36HQlkz7XrRGsvHQplZqNJp7JmqpCZCAf4VqNUqQMLiA2Xng3WW35BwpENT0LIGfhjResCkrzSb/fIwvOQwr7Gi1NPBwMR3ozX953ylZF1838HRrapVZrNlr9QR9PJyX0u+P6mUu5Ojd5DotK4RzRF0XI8abgMRZEAVMi97EMtzY4Zl6WH6K+6uu+OaJn4rPTu3hYE0hNFs0kukG0SMnDnAPFcA5GA2cPXIFwCmiKScKynHlECv8965YQ2eegDEucS1yUHnk556WvkDZPEl+mkE/LGU6EylvDu2huZepG64G59rGVZ9oUSAkITKEMy5TlpoZjuRZhngSpqb8ukVCih5hlaVCWGyW4QlCc4TKvEjJ6qiyQCzHi4tM8yJLkRHbFC5LjHA07R+ef3neyKo6anmSEhlhgN/nCkFAsKPZVvuPvR7GCh6RIhTsIygVBCx3+KCSqHUMwhuWFNtGvfunhKGaIRJNRD6AngZFFGQhrYmpIqKHsV+DR2p68umuuq15i10Y0taTVkS78VwY/VIKJ94U0FeLSxOSYGPjjK3N6pZG9kb68H48X23lQnP+iC/3nf76rL22tEp6EOvgePi0QdVXphtqO2vCPYtDZtAp7FFxOXY/Uq6rKhEeh/3TlU2rrHo+fX6fuVlCfwmSjxBnFcF3SqnBHM4ekpS46hnSYx+14F0Fq5zn8N9owsCw/Mt7H3uV7/s63p9CpWK75MqhaXMINZqLgpCZbwDKRXk+hApbZVkqjUAYiIxUhhBk9KwbQUkbP50Us65/LVCmeVxAZrJGaI9gAYdhAHr0DLGdE4MIZpTgpbQmRPc7LGxcQEopYLhFKXlyeupxxJZaZ1sy4rMaakLVdB0tsix0Hy6phvExhLASNpKgd5wU2Ftj6kt2ZVZcz4M/ZTbSsxpqIjFkvWNPS8m4vKZD8gUIy/UHMAdsCSRs03HzBQTqQ41hntVW2HAmVfLEuz0LAdn6xmpFFqQ7oj5qWcyJImoQbRJmw9ii1eqOZ0izX85jQnHxJWyhQkjPRGVZ6l2XkGV1oyhHEiObElbif9y5/++56F03qYCYKljNCTKEClolhtRewzLZSWhQajyoS1vZ6DTWYEilUwIqMEAt0yfHiKqI5tL6DLbyaVmdqimVpJKVAhpRlAcsVj3PQ9Qf5jPZFAxHIyyWAJouy1kMIyXMTJcRSMqKvE1a0WKr6GfDnTc/GSUYkliOEHdW1GiceY1kxOlm+28gyLrJVdBnGr32cDk2iU5giSZItnv9F5kXF4FkkiXhsi7IAg2eBEboLiJPPea455Pmcg72QrieeBdpCl9e0e5HMmEZ2NrHXRZDEnTHGMnWYOIgJu2FJkodko4QRwLvYmegOjTaRKvEYlpGQX8stQlLmgazsauhpyDMWCwpiRHPiSnzl139TCp2F+9W7rAPsp64Jq1fVWNQULDfcyhZYJr4WtgDjDMQmYw01UBXKorSVGZeJJ+2Ncs7ItZxxWf9lUWCZrUhJYcxW4RpREcVy79gbIISC8nIlU77qjuWtheUWW7MGbBFS6FSc5F3ycolS72UllhSD8fiSWsSL0Rx6y8bfxTkdp3qXY6xqn0XAczoTqlKYVifHXiLB1U/ECKxT4gn2eRGIQvxx+UJKKsLUJWlLrDL1RkRI1kItxVUxti72oGr8KCk/RyAHSpFrqchFsJo7uyNdvQgUCwpiRHPiSqx/V38dZd7Ea4U78Rgr7fUq0MendXNgWRpFpFABUfQCUtrdBioB5GN3Fw7SOOYorwF5LfLAGwNd0z/1eA2Iqs3BC+lCE6480uphAUnoPPSJzjMOrG7lrh2+IHfKoc+yVPRW5pIaOqalCUceXcqNqsfM2UF74R7PPJhKuaBjyvyRMx8f3pssHmLWG7I+iGZn3e3iqNby91jzfsnt/mcH7te9yzpqe5WjBWN0HlnA8gRbKWolcRnLbCspUSgbF8JhedfISC6dfRxjWf9Anh2GQERzhBo5HWWK0RzLii3zrAQCOQdznJk8WFalFUDdOeelhFYRvjNYEv+TGD+G9TpiSVuKw7xkFZUiPoNiALsy1c3eM6G79fPIOk7tRozNma/zKGxKwpJikfGYTjRERTQHpi4XRNpi8QnkW+MC2io1lnHSzec8bwTsQuaKTFVAzcK/5RJ1u30eYltDeQanrlPpsrG4JXpVdTzU58St4FRMDRuiRMh4KCPPTBw/kyIZcs4cK/cuCzzgzb3LmaBiC8cd4LXkvS1Ep+fHiXA/atfinuNYyLh8gDxwGpJIWM3rclZUPOiBhWgRwVwEw24FosSMXTOevD5Yt8VZxzzkV7MLg4CMcV5GMBShptAy0W3is4jpoW3OqfI63xGilNtHVEcXl3REICpfDHCwTkVfW1ad84BaKwU8HV3BwmH5iS1FXVHTz0ZU7ZQKWq10FMPzh4eBmzud84A64zbomSJZ4xQOJ6VwjJOCAjrSANLTvBXdveSsfbC8QfEcnJJjBv47nG0a5o/jzYT3FtHixWPqF36KB/4htuCnHFG6wpnmIvrQA9dmQDhpdM2ZoO10XuO4q3Cpx1DbLBFPwz23d/mev/XXFyqgLljCsto5FylOXbep12yBuEeaIicirtvOYZV86rT4/O5yNV3iIpbZGKacfCjV6fxfLDSuwhdh5kVpy1ihP7aGCaYlov/BwHTTyimlR2A60/trjh+DyZ5CGVa2f6qGzzAI+iWn0wGzTFiKZVhZR8m7I5zQYmdLs3V1CN5iILJGAGNztiS4ZEBT5GRQR7TFjoV0ds6crX/kVXmK6dEXmXLGGzxQFCaNns0YZQQZZtIt9DOTxCWFUyDI8wMj/pnJDNI94qfDGqmMiKXsClqxKE6JGT0F3MxiEAkh1lMgYjYzUlXZeK+ESHbjyP7rTxInKLSkbUgkEC1syiIPgKgJHBLVwDCpkZ0TUjQF0yHSJMF66vJGRIuIKqczcQL+p2BOz0Z1LhDkxFMAM4W6cMtO2fV8duSW6uoPgtOv+obfItIaWJzq9wao2B0c6icfEb27oF3XOc50P4Ew9At5l481kWrNCInBOt8aRcrdBANaWnKOgF3JcTRx3SUwdYQQfNKxjvt/nRBD7pQjYD1Vl0KAcx4I+pnHkulZCZuIvPQ8nPJiKbAcsqq6K2EqghWwJaEcwqGdgjGGlIeDQPS27nEUA5zzgOnH0SxwXIszDnVllK4jAtYn6EKmXtBzNiCGoDhqRB5jyiZHtYeYMcitAmfJlLcmxWh2rItoNB1ZC6j11IZ6IdYqrTtiVaP87EA6F+h3FaFYaBiqRvg2cJctzpv4JQUbrHR+E/calvtFHsZEmVZvVfyqn5CnLm8uiwieFDkZwbMm811HlAtSfFkTR13vZJWJrtwxnITgLJ5PAQyBCBcoKchZfBk9wneMkED/RnRNxJBIEUVT4LXgPvAuUe0FpLT7ATFiFpDSTkVinUdKu32k/PNIaacisa5CpObnBUAy1xxSWgEpYR4prYCUcPtI+eeR0n4JIFU4q3IxsDCPIGJhw8iehJwzD5+E4PEFlTcSSRsjkYxEMoieXuuTEHnXQV5QIIsmfxbEQCTdGRYk3K6pDP5AIhUAcUH+mXjTu6yPNXeFi7pFl8wD8tlVSLzzSGlzWEcxRkYaHDlSyllI3AXoBQlnV3hpTOco647mIlJaASmhAIjLXQw5JZ+GFWwp/zxS2mcOq1vjM4BU4UKVI4o91bviWNW4PW56TK5gm0dkSkJS5FQEZ7rf8MYhaTNf/ahj7lGCUuQ5HRJnLIQXkNPz1KCAQlQzqZCyyHlbWMjrzlzLVC5zOro8B+fkn4nygtA3HN/9txe/M7ZSw+VK5hS10+1Uak3m5bviK6GLq/NY1R+UuegSTqlREcvaMk04OSAEcRnpUvrtY4VMXUg+HjknNWCu2OlYlo9A4NooKYuu101LCybyplABy4WuiTvPePzc72lYp5Zr6pC3Xh4FES22SVk/aiI7CxEU2QrATSze9c2jRUBfOJ/EcybWZFsGGSPvgoa5QIjT+e8nAeVZVeIyEQr8BCJXUJwyh5wtwoG4CBn0oODos0BSOMJnYpktp4ScCK8vLc9FGFT86mdO4Uxzcf7Kr/1POa+D+2DvsiaiIUCKn4r1Od/ESYgB9zphQfjrWtb9iHUGMI1WbLeFMMBYBCIa9CJDAUG+b3Bm+1ClvOKBlHA7ODPXAkNRpQUNF6J3hhACUvz24ZY4rVKzNS665Dj2rvcIvutvLb5NubK2a6q9zIY0Nb/pbsl1W2Dl3mVV3kWHTREplMHlS1okLTOcglXMUJKcPDUUi2hGXNwt5co7X8q4jOUksq330iIZF/OeUtBZWOvKpB+AOhvrqJG3TxFr6r+CbY039slTXmqxZWj4ZP2bF7SixFVYZosHjYtYKWrV4/EnIiSsqdIpyOVEfTkvy1ymBPMC1skI1mRbB6fIn/i3LAnbw614mzKF7gbWlLbMRqunUAbxlEtf9bXfkuJn4Z7zLt/9N78jhTKsbJw1tV6uHQ0EMeiEIxpJpwKuFe9brMrLWJnTeFl/9uV327ukTxLkqXkFszO24a55F38RcJ1GK/t39edwSkGnQaZ5LfOml2zWMNDrqLFyYKyp/xLbWt+DIc+a3iWFCgXdqWLyLgtmZKWoN73L7eIU+X5cLb80V4McqYE7LnElVmqR/hawVCjqLTZj7Pbe97XrfiP5PrgyxlBZPt4IrNlWiz23oDmHcRcH0DqKUdxd62tkraX9bbwYcCbWLHNd1dYBE2kZKe0OcDdbIyH0eY2KrXc/a3VrLCNx3z5S/gJSwu0j5T8LifsuIQktICWcCvwLpxR5fbBgfDjWA1otKobbXum5T8J94F3exJt4E8sI+7WmFXsT9wjsd1LHOfDGrJTvDOy3VvxI4Mm4D7xLOMwFpLT7AUnjeaS0N3EPI+b/AlLaG4pck/wcgdcVUcrpSKx3hCSigJRw+0j5z0LivhtIEueR0goIYqTmiKTXD8niFJASXn/cv3sX2uhuHetIA7dz4fkMRLMzsF77sWYPwunHiDWaffahz0n4nALiEiLAOdV/ge7jbEgqjRbinakYSOe7CwS6xNOO28JC3js+3BqvAz4D5ulN3EWs6q8zR+yax90Fei4e/oDo4p3UU3DP3dX/ru9c83f1b2ODdjpWtkAMgkjKGNZqqNm697EXpVWyL3BQXFZiAhIWhETU55XCVxQqVxEGjhOJUYK55FjgFxG4YYPB5yxJ5AjkzmY9nM6NTisc5JL+ugu6cGNcSi9VU2zoZz1TyQv1lfbkWyx0WZTeSSpPkjTFF+T4DFbRJW2eviT+uER3ePCtUANKzqBU/qkvE3+OfPzkyGUWsSy/urRqWuah0EplxeMwEc2xQI9oJBWxkCuwrP+a42xlEetgZcbbkqbq3SZ/1H2pfRaF5GzBwHm50bK8OSDQhqtFnYm8oPzsjHN5g/5V3/BZdFd/FWJCROU/Y8fdBf10V461EPOUsapDSwqfI1AMywP57CzpvBS4TSjTyUcs3O4qqA0y45wHopYK4DMInInInkkLCXHOA6Yzo5l0OucBNdES/93E3ZX2Jt5wxAh5jcfrMJUWrU0c6+I+9S73E1gCLCOlFZASnMQaIZYJdxMhtIBEn0dKKyAlvNGQ4V5CSisgJZyFxH0qEusdIYm4G0gSjYVoEcFcREqYR0orICUUkBJeN6Ri5pHSXjfEzMrxGSjxM48wIAtIaWchOCNLIOivBW96lzfxJl4TdM1uCSntLiE3hTbDn4Vm8TOD3GJ+VrqW14674lGKuH+9y11uiLuHRcW8DphDSphHlpRSZUXu7hSwwIVjGabPISW8jlirK33FaQ4pYR4p7XSoxLML1TXCNZC4X2cUy1rqIiGSikgJ80hpRcx9D0VI9NcNqZh5pLTXB9nkSvgMlPiGwK9pLyKlnQ1xmj/yrZ/xRJTvipS7iL//N/9qCp2Bu7Y8XNkCMfgi6baaaLZ0X2I5++mDO08lY+TNKTkiukAsYkVSdXElsVI+JjUCOYLn9cN6d/Uh3b0Ngd4pW5S/XKKaYkmLZazZPqvkJ4r7IQlZZovb3cGgVP7pDtjZhS6LAnlBOWr47Xks81DoXbyrv5K4Auvd4ltHWqhkdcRcbNIFrCMtRy5wTcAchcb5lOw5WzBwXtZ2Oe/yqAYnFbEAyffgIpwX6pRjBOXXf/26X7FcofQbi7/3nX8lhTKc0DqLtub1qEhR5rIapK4qdIWtXBPFx2YIIzyusVB0XnoEiueVWE6amlDMmOtfZJZJnUfwLOCUom8XK78MtkL+XfQuTKE1LJea4o5qWWzYvCIralRA3sinswn2LuvodbYoY/nbzaszLg2MNbHiYbBVWFHoet5lGcui1mxeUk9nOAXLGU8RlQ+PPHwmlqWtygjPiYXmOEkxPw16nFRkK4a/+hvW/c7YnZvCz27Qc2v2+t3F8oA7aSjcFSD8dZX/SxnRsGuOougIkOKn4LWNylRMASnhsxqpqvdMZe8pZXIUXQuwCZwbbcuU03HP7V3+/t9Y5xvJLGNf373LsrRlNdTSKwpd/Irl+mCVRykhtlqtsnEhEOXmpRejOXEZC0msSaK9ihkRbloB5RWfrlvBdmrRtwvvXRZXOUvy1/oK5Npg70KJp1eBlqfQFLktFFssr8hdbDGswDqyVpa4TCzTAfM9vFrV+3nvsibI+FryplCGNUWtnF/LWJa2KiM8Z7/teFt1DOY4R4lf/Z98Fv2+C1VahUV64n7dkIopICUsYq2eo7cWkBIyID+n5+cI3BnW62nkLxYR5S4gpd0NlFf9fmFKO8Za17LWxopqrsIdzo5c/wi4QneufGSfQ0q5O1h6WmJd8Yn7LCTuew9JvwJSwj2JsDlFpIQ53FtVuH+9yyIS9+uGVMw8UtptIo3leaS0AlKCk4rnzzCswiJS2t1AkjiPlHbfIq9F8XxnsKQ53F0bkoQWkBLOQuI+C4n73kPSbx4p7d5DsjgFpIR7GPeBd3kTMejv5aH/JlbizY57E7+UcZ96F9Rmxp5+3JdVO2lJ8hmyUOnqU96Gn4FjzW4qZJGSPueB26Pr57KS1Ncfb7qW1x3u1bnjsxYL9eRg+sQRYc73EO7Tu/pY4elSUy5UhNSJ2e4Er6FZaulvhlwUFVnH1iyzFSkLSWCZAhaItqtr3pY1F/z89VmiIlqg///bO6M1R20YCm8yfbhur7q9afta27vtVdvnHNIjHSEcy4DCQEIy/OvPa2RZlmXHkMAkC5/VbdGMTyv+dGggObnxCytzoDuMsu7CPbwVPmLOcXGkjTFKn7UweVd8AnZnB4G3RqhTTNhMUjoWo5G0H9WagaWMymU+S1ItMtFQ1kHvZJzfsrYHpmo12Ae9orTwVqximUIeMm+qjUEF5mzIu/puZIKPLtzHEYMCSZlc8jToXAt23Evs4E5o0Px6vzy8kt+f2Gnv1Uw6OBD8pZTZGfdHuaQl4bKp6+RP4t7f3/XxUnu+9Cak2WQ0WDur1mR3ZxcOYxbTfiG4Mnx9oFCWK8kBYEBmMe2nQJ41rrGqg4+ggbWy8pE9hPMyi2nPwQ2twuoS8Oxy009GehfeESVNohrLGZ73vcsrUy5NlvOL9eDg4DPAvR6UhyxnoHKyyU2WnR2+d8F7vPkExXS6M1Xv2YTTh5xBmEOiBS+7hMoL0iVInj0xPrOpapVOmAvN7wiclYvea6xuMx7zMee90Uj2I5VteNF26ejMzGCqc9CZEquo4bIckmyDGNNZ/2DsjO5qhYnE3cDysLsOibXXauZOgt3d1f/nx3cr9TTnKTd5OgGL+EBY6hO2m9IlN+q23dyTl0D/r0da9ZLoWNNmFF5k/S2haX/FRdOMTyb+Tcciy6dSzi5122SnkcxdfZgu530t2J0dBM5LJ3PCZpLSsUY0cvajWjQlWsXLh/nbW+pHfKN9cTrhW8sNA1UTtS3QXWOYdIOmuq5zx7wAWOty5PwSEB5SMgEVmLPVL9/+9PI0uzu7/Pv3X1bqcQ81FBaLnNvQqdWS44Va2Vd5GGEVcyiqrKAX+MYhmnpAX2AcuT86glqacqKkZL5K+8LSU9k6pIKYo/BrKDEmJVHSHHhSLQohQFM2Ry2q9QtSamuRpv0MbcdCh1EtjrGJjCLh2+KzS/ZhtnEfZp0z/5HrkDHwOKLGjONa/tq2aBTXmXox/uXcepgw2s9IpoGHdDK66gwjBb1+AeR1p5UOBlWNWkHEctOk0I2xAVL+9dc/kE+Mxbmh489MJpRjnLCMNdmxgFnCYXsKV0f72vNE072He1g5cKfZeXkQx7GUJK9phBdrdc7mT1TbwZ64KSwV1zsMoKVHvqx2997lvx/177u4hzhz+kk15/Z7XGjJ8UKt7AvvJceu1FyNhUv4ekRXcCAB7gkL2713QY6rGvSRGnmOFT+sb/ofpylKkg2balEoUVJYRvXl1Fg/kab9DM2GD3nvEjvNkHzvkvFhDLZFziEjj9ZiNKBTq8m7UiuCaMSJVRnJNPCQTkZXHdpk7voFkNcbS7Qmt0hUBXZoCu/PupvulBRuRCj/+Zt8A3/sPZJaH08LYtEO01qU06BLAhGf77HXNGCktLMRm3ewMYxSiVVcY3UFVnEraLfX+902sATWYJLm+SyDaT8a86YAQr7EBvqrBNM4nXBqtNI1VNsl877pJ7tXG8tjX/avfXbZlmo5chUnqRZBaeegCaNUYhXXWF2BVbwQNrA5THsRZmISU3005s00usvK/73+WEOx+LRUQ9AdKb0lbcBxdvkoi1fkYyf+4ODTopvwC259Oi4BZZ5aOv1x20exwxBjz0VE2ulyka8OS+/L3PeRlwlDTqahyen0dl3FNCj0eeoZxzydfusKRiupKpeShhyXa3K7BX5JruFLwQGVaWPM8+tU++ADnNPxZy1l+HpY6TDRQkxFLZprupwv8uvAZxaK2fe0ArYriNvmgye9ZSCDEvc2IXQpKUPVZCxlSb+uZ7BQKr3IHBHBCauiuyCzwG4Z2jRyKugxUc27vognkrzoK8at3YMd3tX/Xk22e4i1wjKy06n+sshhJRUsHl2yYbPTiqaOjwXwI2AUypHKn0edTjiX2mFvhDo8dGGFqrer5gl/FtMMRcZ+6Wo8dDrUWHFgmf+wg6s1iafecJYrt/HHMZYRHMM5p2vcuwhMjAhVXhujzctPKljeq2g7axivUr1qmp949VGQbJhUi0i70DQOs0mmU+owkh7PaZtDbSIacY5AVHMJ9Nmk2ZBMVJFZBXSoaX61R1dBU1hBna+//Y484c9KV16rMu/0wVOAtRixum2AdesCS19X/9Y9Kpt3wVHcZSyPgVvVWsOUa4r+XAtruLxY9wpjC+CnY6Kb2dnO+eXL/3XSsuQhxgKu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12" name="AutoShape 2" descr="Casella di testo"/>
          <p:cNvSpPr>
            <a:spLocks noChangeAspect="1" noChangeArrowheads="1"/>
          </p:cNvSpPr>
          <p:nvPr/>
        </p:nvSpPr>
        <p:spPr bwMode="auto">
          <a:xfrm>
            <a:off x="31750" y="-1508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15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05" y="1572260"/>
            <a:ext cx="3005431" cy="430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159" y="1423382"/>
            <a:ext cx="2858388" cy="257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285" y="1382127"/>
            <a:ext cx="2930889" cy="2623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magine 15" descr="C:\Users\Rosaria Villari\Downloads\RE_ Actions of the meeting on PrIO NEXP SDR &amp; NEXP (1)\MCNP-DT-STRv6E-TLD_PZ_-900.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5580" y="1572260"/>
            <a:ext cx="2736304" cy="2448273"/>
          </a:xfrm>
          <a:prstGeom prst="rect">
            <a:avLst/>
          </a:prstGeom>
          <a:noFill/>
          <a:ln>
            <a:noFill/>
          </a:ln>
        </p:spPr>
      </p:pic>
      <p:sp>
        <p:nvSpPr>
          <p:cNvPr id="13" name="CasellaDiTesto 12"/>
          <p:cNvSpPr txBox="1"/>
          <p:nvPr/>
        </p:nvSpPr>
        <p:spPr>
          <a:xfrm>
            <a:off x="3647728" y="3892406"/>
            <a:ext cx="8280920" cy="307777"/>
          </a:xfrm>
          <a:prstGeom prst="rect">
            <a:avLst/>
          </a:prstGeom>
          <a:noFill/>
        </p:spPr>
        <p:txBody>
          <a:bodyPr wrap="square" rtlCol="0">
            <a:spAutoFit/>
          </a:bodyPr>
          <a:lstStyle/>
          <a:p>
            <a:r>
              <a:rPr lang="it-IT" sz="1400" dirty="0" err="1" smtClean="0">
                <a:latin typeface="Verdana" panose="020B0604030504040204" pitchFamily="34" charset="0"/>
                <a:ea typeface="Verdana" panose="020B0604030504040204" pitchFamily="34" charset="0"/>
              </a:rPr>
              <a:t>Midplane</a:t>
            </a:r>
            <a:r>
              <a:rPr lang="it-IT" sz="1400" dirty="0" smtClean="0">
                <a:latin typeface="Verdana" panose="020B0604030504040204" pitchFamily="34" charset="0"/>
                <a:ea typeface="Verdana" panose="020B0604030504040204" pitchFamily="34" charset="0"/>
              </a:rPr>
              <a:t>                                      </a:t>
            </a:r>
            <a:r>
              <a:rPr lang="it-IT" sz="1400" dirty="0">
                <a:latin typeface="Verdana" panose="020B0604030504040204" pitchFamily="34" charset="0"/>
                <a:ea typeface="Verdana" panose="020B0604030504040204" pitchFamily="34" charset="0"/>
              </a:rPr>
              <a:t>G</a:t>
            </a:r>
            <a:r>
              <a:rPr lang="it-IT" sz="1400" dirty="0" smtClean="0">
                <a:latin typeface="Verdana" panose="020B0604030504040204" pitchFamily="34" charset="0"/>
                <a:ea typeface="Verdana" panose="020B0604030504040204" pitchFamily="34" charset="0"/>
              </a:rPr>
              <a:t>round </a:t>
            </a:r>
            <a:r>
              <a:rPr lang="it-IT" sz="1400" dirty="0" err="1" smtClean="0">
                <a:latin typeface="Verdana" panose="020B0604030504040204" pitchFamily="34" charset="0"/>
                <a:ea typeface="Verdana" panose="020B0604030504040204" pitchFamily="34" charset="0"/>
              </a:rPr>
              <a:t>floor</a:t>
            </a:r>
            <a:r>
              <a:rPr lang="it-IT" sz="1400" dirty="0" smtClean="0">
                <a:latin typeface="Verdana" panose="020B0604030504040204" pitchFamily="34" charset="0"/>
                <a:ea typeface="Verdana" panose="020B0604030504040204" pitchFamily="34" charset="0"/>
              </a:rPr>
              <a:t>                                    </a:t>
            </a:r>
            <a:r>
              <a:rPr lang="it-IT" sz="1400" dirty="0" err="1" smtClean="0">
                <a:latin typeface="Verdana" panose="020B0604030504040204" pitchFamily="34" charset="0"/>
                <a:ea typeface="Verdana" panose="020B0604030504040204" pitchFamily="34" charset="0"/>
              </a:rPr>
              <a:t>Basement</a:t>
            </a:r>
            <a:endParaRPr lang="it-IT" sz="1400" dirty="0">
              <a:latin typeface="Verdana" panose="020B0604030504040204" pitchFamily="34" charset="0"/>
              <a:ea typeface="Verdana" panose="020B0604030504040204" pitchFamily="34" charset="0"/>
            </a:endParaRPr>
          </a:p>
        </p:txBody>
      </p:sp>
      <p:pic>
        <p:nvPicPr>
          <p:cNvPr id="615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7728" y="4437112"/>
            <a:ext cx="1352429" cy="180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7929" y="4242620"/>
            <a:ext cx="172819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asellaDiTesto 14"/>
          <p:cNvSpPr txBox="1"/>
          <p:nvPr/>
        </p:nvSpPr>
        <p:spPr>
          <a:xfrm>
            <a:off x="5548079" y="4437112"/>
            <a:ext cx="763946" cy="369332"/>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B2</a:t>
            </a:r>
            <a:endParaRPr lang="it-IT" b="1" dirty="0">
              <a:solidFill>
                <a:schemeClr val="bg1"/>
              </a:solidFill>
              <a:latin typeface="Verdana" panose="020B0604030504040204" pitchFamily="34" charset="0"/>
              <a:ea typeface="Verdana" panose="020B0604030504040204" pitchFamily="34" charset="0"/>
            </a:endParaRPr>
          </a:p>
        </p:txBody>
      </p:sp>
      <p:sp>
        <p:nvSpPr>
          <p:cNvPr id="23" name="CasellaDiTesto 22"/>
          <p:cNvSpPr txBox="1"/>
          <p:nvPr/>
        </p:nvSpPr>
        <p:spPr>
          <a:xfrm>
            <a:off x="3898323" y="4578744"/>
            <a:ext cx="763946" cy="369332"/>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C4</a:t>
            </a:r>
            <a:endParaRPr lang="it-IT" b="1" dirty="0">
              <a:solidFill>
                <a:schemeClr val="bg1"/>
              </a:solidFill>
              <a:latin typeface="Verdana" panose="020B0604030504040204" pitchFamily="34" charset="0"/>
              <a:ea typeface="Verdana" panose="020B0604030504040204" pitchFamily="34" charset="0"/>
            </a:endParaRPr>
          </a:p>
        </p:txBody>
      </p:sp>
      <p:pic>
        <p:nvPicPr>
          <p:cNvPr id="6159"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5314" y="4298916"/>
            <a:ext cx="1559723" cy="2079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asellaDiTesto 24"/>
          <p:cNvSpPr txBox="1"/>
          <p:nvPr/>
        </p:nvSpPr>
        <p:spPr>
          <a:xfrm>
            <a:off x="7355729" y="4394078"/>
            <a:ext cx="763946" cy="369332"/>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A1</a:t>
            </a:r>
            <a:endParaRPr lang="it-IT" b="1" dirty="0">
              <a:solidFill>
                <a:schemeClr val="bg1"/>
              </a:solidFill>
              <a:latin typeface="Verdana" panose="020B0604030504040204" pitchFamily="34" charset="0"/>
              <a:ea typeface="Verdana" panose="020B0604030504040204" pitchFamily="34" charset="0"/>
            </a:endParaRPr>
          </a:p>
        </p:txBody>
      </p:sp>
      <p:sp>
        <p:nvSpPr>
          <p:cNvPr id="18" name="CasellaDiTesto 17"/>
          <p:cNvSpPr txBox="1"/>
          <p:nvPr/>
        </p:nvSpPr>
        <p:spPr>
          <a:xfrm>
            <a:off x="8904312" y="4471418"/>
            <a:ext cx="3168352" cy="2031325"/>
          </a:xfrm>
          <a:prstGeom prst="rect">
            <a:avLst/>
          </a:prstGeom>
          <a:noFill/>
        </p:spPr>
        <p:txBody>
          <a:bodyPr wrap="square" rtlCol="0">
            <a:spAutoFit/>
          </a:bodyPr>
          <a:lstStyle/>
          <a:p>
            <a:r>
              <a:rPr lang="it-IT" b="1" dirty="0" err="1" smtClean="0">
                <a:latin typeface="Verdana" panose="020B0604030504040204" pitchFamily="34" charset="0"/>
                <a:ea typeface="Verdana" panose="020B0604030504040204" pitchFamily="34" charset="0"/>
              </a:rPr>
              <a:t>TLDs</a:t>
            </a:r>
            <a:endParaRPr lang="it-IT" b="1" dirty="0" smtClean="0">
              <a:latin typeface="Verdana" panose="020B0604030504040204" pitchFamily="34" charset="0"/>
              <a:ea typeface="Verdana" panose="020B0604030504040204" pitchFamily="34" charset="0"/>
            </a:endParaRPr>
          </a:p>
          <a:p>
            <a:r>
              <a:rPr lang="it-IT" dirty="0" smtClean="0">
                <a:latin typeface="Verdana" panose="020B0604030504040204" pitchFamily="34" charset="0"/>
                <a:ea typeface="Verdana" panose="020B0604030504040204" pitchFamily="34" charset="0"/>
              </a:rPr>
              <a:t>PE </a:t>
            </a:r>
            <a:r>
              <a:rPr lang="it-IT" dirty="0" err="1" smtClean="0">
                <a:latin typeface="Verdana" panose="020B0604030504040204" pitchFamily="34" charset="0"/>
                <a:ea typeface="Verdana" panose="020B0604030504040204" pitchFamily="34" charset="0"/>
              </a:rPr>
              <a:t>rods</a:t>
            </a:r>
            <a:r>
              <a:rPr lang="it-IT" dirty="0">
                <a:latin typeface="Verdana" panose="020B0604030504040204" pitchFamily="34" charset="0"/>
                <a:ea typeface="Verdana" panose="020B0604030504040204" pitchFamily="34" charset="0"/>
              </a:rPr>
              <a:t> </a:t>
            </a:r>
            <a:r>
              <a:rPr lang="it-IT" dirty="0" smtClean="0">
                <a:latin typeface="Verdana" panose="020B0604030504040204" pitchFamily="34" charset="0"/>
                <a:ea typeface="Verdana" panose="020B0604030504040204" pitchFamily="34" charset="0"/>
              </a:rPr>
              <a:t>to be </a:t>
            </a:r>
            <a:r>
              <a:rPr lang="it-IT" dirty="0" err="1" smtClean="0">
                <a:latin typeface="Verdana" panose="020B0604030504040204" pitchFamily="34" charset="0"/>
                <a:ea typeface="Verdana" panose="020B0604030504040204" pitchFamily="34" charset="0"/>
              </a:rPr>
              <a:t>retrieved</a:t>
            </a:r>
            <a:r>
              <a:rPr lang="it-IT" dirty="0" smtClean="0">
                <a:latin typeface="Verdana" panose="020B0604030504040204" pitchFamily="34" charset="0"/>
                <a:ea typeface="Verdana" panose="020B0604030504040204" pitchFamily="34" charset="0"/>
              </a:rPr>
              <a:t> and </a:t>
            </a:r>
            <a:r>
              <a:rPr lang="it-IT" dirty="0" err="1" smtClean="0">
                <a:latin typeface="Verdana" panose="020B0604030504040204" pitchFamily="34" charset="0"/>
                <a:ea typeface="Verdana" panose="020B0604030504040204" pitchFamily="34" charset="0"/>
              </a:rPr>
              <a:t>sent</a:t>
            </a:r>
            <a:r>
              <a:rPr lang="it-IT" dirty="0" smtClean="0">
                <a:latin typeface="Verdana" panose="020B0604030504040204" pitchFamily="34" charset="0"/>
                <a:ea typeface="Verdana" panose="020B0604030504040204" pitchFamily="34" charset="0"/>
              </a:rPr>
              <a:t> to IFJ (Poland)  </a:t>
            </a:r>
          </a:p>
          <a:p>
            <a:r>
              <a:rPr lang="it-IT" b="1" dirty="0" smtClean="0">
                <a:latin typeface="Verdana" panose="020B0604030504040204" pitchFamily="34" charset="0"/>
                <a:ea typeface="Verdana" panose="020B0604030504040204" pitchFamily="34" charset="0"/>
              </a:rPr>
              <a:t>DEMO AF</a:t>
            </a:r>
            <a:endParaRPr lang="it-IT" b="1" dirty="0">
              <a:latin typeface="Verdana" panose="020B0604030504040204" pitchFamily="34" charset="0"/>
              <a:ea typeface="Verdana" panose="020B0604030504040204" pitchFamily="34" charset="0"/>
            </a:endParaRPr>
          </a:p>
          <a:p>
            <a:r>
              <a:rPr lang="it-IT" dirty="0">
                <a:latin typeface="Verdana" panose="020B0604030504040204" pitchFamily="34" charset="0"/>
                <a:ea typeface="Verdana" panose="020B0604030504040204" pitchFamily="34" charset="0"/>
              </a:rPr>
              <a:t>PE </a:t>
            </a:r>
            <a:r>
              <a:rPr lang="it-IT" dirty="0" err="1">
                <a:latin typeface="Verdana" panose="020B0604030504040204" pitchFamily="34" charset="0"/>
                <a:ea typeface="Verdana" panose="020B0604030504040204" pitchFamily="34" charset="0"/>
              </a:rPr>
              <a:t>rods</a:t>
            </a:r>
            <a:r>
              <a:rPr lang="it-IT" dirty="0">
                <a:latin typeface="Verdana" panose="020B0604030504040204" pitchFamily="34" charset="0"/>
                <a:ea typeface="Verdana" panose="020B0604030504040204" pitchFamily="34" charset="0"/>
              </a:rPr>
              <a:t> to be </a:t>
            </a:r>
            <a:r>
              <a:rPr lang="it-IT" dirty="0" err="1">
                <a:latin typeface="Verdana" panose="020B0604030504040204" pitchFamily="34" charset="0"/>
                <a:ea typeface="Verdana" panose="020B0604030504040204" pitchFamily="34" charset="0"/>
              </a:rPr>
              <a:t>retrieved</a:t>
            </a:r>
            <a:r>
              <a:rPr lang="it-IT" dirty="0">
                <a:latin typeface="Verdana" panose="020B0604030504040204" pitchFamily="34" charset="0"/>
                <a:ea typeface="Verdana" panose="020B0604030504040204" pitchFamily="34" charset="0"/>
              </a:rPr>
              <a:t> and </a:t>
            </a:r>
            <a:r>
              <a:rPr lang="it-IT" dirty="0" err="1">
                <a:latin typeface="Verdana" panose="020B0604030504040204" pitchFamily="34" charset="0"/>
                <a:ea typeface="Verdana" panose="020B0604030504040204" pitchFamily="34" charset="0"/>
              </a:rPr>
              <a:t>sent</a:t>
            </a:r>
            <a:r>
              <a:rPr lang="it-IT" dirty="0">
                <a:latin typeface="Verdana" panose="020B0604030504040204" pitchFamily="34" charset="0"/>
                <a:ea typeface="Verdana" panose="020B0604030504040204" pitchFamily="34" charset="0"/>
              </a:rPr>
              <a:t> to </a:t>
            </a:r>
            <a:r>
              <a:rPr lang="it-IT" dirty="0" smtClean="0">
                <a:latin typeface="Verdana" panose="020B0604030504040204" pitchFamily="34" charset="0"/>
                <a:ea typeface="Verdana" panose="020B0604030504040204" pitchFamily="34" charset="0"/>
              </a:rPr>
              <a:t> NCSRD (</a:t>
            </a:r>
            <a:r>
              <a:rPr lang="it-IT" dirty="0" err="1" smtClean="0">
                <a:latin typeface="Verdana" panose="020B0604030504040204" pitchFamily="34" charset="0"/>
                <a:ea typeface="Verdana" panose="020B0604030504040204" pitchFamily="34" charset="0"/>
              </a:rPr>
              <a:t>Greece</a:t>
            </a:r>
            <a:r>
              <a:rPr lang="it-IT" dirty="0" smtClean="0">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28"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Tree>
    <p:extLst>
      <p:ext uri="{BB962C8B-B14F-4D97-AF65-F5344CB8AC3E}">
        <p14:creationId xmlns:p14="http://schemas.microsoft.com/office/powerpoint/2010/main" val="1504014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NEXP SDR detectors &amp; positions</a:t>
            </a:r>
            <a:endParaRPr lang="it-IT" dirty="0">
              <a:latin typeface="Verdana" panose="020B0604030504040204" pitchFamily="34" charset="0"/>
              <a:ea typeface="Verdana" panose="020B0604030504040204" pitchFamily="34" charset="0"/>
            </a:endParaRPr>
          </a:p>
        </p:txBody>
      </p:sp>
      <p:sp>
        <p:nvSpPr>
          <p:cNvPr id="5" name="AutoShape 3" descr="Moderatory_57"/>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6" name="AutoShape 4" descr="data:image/png;base64,iVBORw0KGgoAAAANSUhEUgAAAOAAAADBCAYAAADW3bxyAAAAAXNSR0IArs4c6QAAAARnQU1BAACxjwv8YQUAAAAJcEhZcwAADsMAAA7DAcdvqGQAAP+lSURBVHhe1P31f1TZuu2PdzeShBCFELyBdmho3N3d3YIlJCEJCXF3d3fcAoTg7nTvvc85937/pfEdz5xrVq2qFDTd+5z7ufeH8VpaVauq5nuN55m2vhri/Q2UfL6mvoLvEMpX9DXXtYb6fuMm2feVU0Od8hv69SflL+JrPSlg6DcI9BugFOD3jdp26msEWgqQc/mZRv68Prv8RPwuvt5fw8d7AAYNGoABA75WGjR4AAYPHoiBA7k98CsMHPQV94m+xmCvb+DjMwje3vr4119/ha+++kot+0uOf83zBsDf3xcjRgRj7JgQfDuWy1BfjBrujdHDB2PMsEEYN3wQxlPjuD1uuBfGh3g79G2ID74d4YPxI4dg/Ciuj+LrQgbBj99xAK/rayNep9E33P47GuDF9/wCDeTvMFDW5TXurzP7HJJ91jGWoW/4m3/jxc9TknVKnaPP1e/9jet7usv+/p6OWxrIz/Mkx3VQsv7frW9E/Hz7+8u+AT4iljVrn95v/R7WubL8mtuW8li+vvrKhweG8MX/FoB2ERJP8Ik+DyAl4Cn4uM8ut3P9eI0O8bqH2uTrzWunhvBH8vYigIRO4PvmGwI38BsN4CD+QB4AHDJksIJQjgtofwbggAH8LfyGICQkSAE4cfxwjBvlhzEEawxhGyvQhQwmbCINn4LOiPBNCB1C8HypIZhACMeFeiEogNctfx6v62vR/yUAyn4jB3yUXKcplLrQ2WQd/yL4KMf7/4k8wSfShZ/nsEwPJBAiOxT9JMfd5ek8D1LvTSkARR5fq69FidvmN/ra62sNoDe/jADoO0QkwPUHsD+EfxdAp6u5Q+UqOptN4gjymc5r4vVZUjcOfiGRj4h3F28R/3QvwmcAFHC++YYuSEf0BKAX3XKI72AF4aAvBFDez9fXWznguHEjMOlbuuBof4whWAKguJ7A9+0IL4rwCXAjCJoR4Zs40pfg+WLi6CGYpCAk0MGD4c3v9WcAuhRK2/5+x75QBpJPAeBS2B3n8rfkMQdwqtA5Jfs+537297HL/Tx1rnzuJzRIRAAMFFqu19JPLufq1zpe7/F8LXPewCGfOdcu9Tq38xwA8sfRLmgVbhZ4TwDa9TkAXaDz0zKh6ecAdHE1ygmfgMZrFPEavenSLqLbefHP0ZJ1rcHcHjyYfwqB+8YAyKW4oAaQ6xaAcq63z0ANICXQ9ofOLhuAQ70ROnIYxo8PxXcTRmDi2ECMJVxj6HbjlOsJfF4ETrudU4SO8E0cNVRpEiH8frQvvhs9lCGsD/8P/mGD+BlKvHajz0Em+61z+h37nOR8BySy1HI/z1PBF0mBcgBoyVnQVGGz3pPni6zXObZtcvlMt+9h/0z9ems/JQAO5m82iP+jhkjcxuk4RgYiA5Ja53kiB1hmv5vsxwU+x3nW6/+SDIBe/MO0C1Is+A4AbcC56+8CqCD8BHCf0lBqCD9THMFLYHPTYIGNf1R/Sc7HH42wKQAZgjoApFwBZP43ZBBh8iKAXtweqODyDJ/ICaAPHXPY8ACMHTuCAIZi0ni6IcEaS8cbp5yP8IV6Y2KojwbOpkkKPD+1/J76cYzIj2HoUN6sJBRmgeE1akCc4P1PAqicxJI7hP0AsEmOewTQOmZkQFGwcF2DqWU/T2TAcgAq65Tz+kTO8zSAnuExUuA44NHho87hLLCMzHnWuXqfgdv2GfLavyMD4GCGYl78A3xYmCUHFAgViG7Q2fX3HdAJoMjdDe3Q+fJajMT5vHjR4lQ6ZHSTgORBUoAVbAZASlXIuFXC2AEUeXkPdIStniXHtATW4GH+KgT9ftJIfD9hOPM5QiSVK4RQw+eNSSMlxBTgnPqO533HkPX70X4U4aMD/sDlhJH+zAO91XWZPEvLCd//HIAChpYBy8gA4Ely/EsAlHOdAHGf+myb7Oeq65HzLMm6eq0NYMc+DeBAHjOf6wDHpkGESCRgyTnGFT91nj7XWve1Xud2vuN7/hUZAE1h9eaFSEE3coSkHqQB9CzJ1xRMIsLl5z8AQ/2ooaKBBHIgAvwHITBgsEOy7cdjQ315DnNMyUdVuMmbguR1cm32ENO4nAFQQOonAqZAG8AfWdyMkqVsi6SmUwAVl/TyGsDPG6TcT0JKb+9B6rUCrTtwLuL7DRw8EIHDGHaOH4XvJo3BDxNHYsKYAIxX4HnhOy6/p/t9N9I4ntbEkSJffMtQdDw1NoRh63BvygejQ3wRHODF6+B1CngCohG3TcWGLuz8fkq8Hu4zUhB8Qq5hGYFV4jEpWPxMByCyz3qNw2UsSSWRXepc7jcyYKhKCDc5jsm18P80n6GPm/cw51pieRioCr5eitOZnE8B49i2vVbOZ1lSUq/l6xxQ2eBR59ney+0cWQ6iBhPAQSyj5j3NunJCS+Y9+m9r2bYtAK1CrPOgbxwSADzBJ3KtkHGVApAOppoEFICEy18KNvMrhlVD/QhcoA+Cgn0RGOSj1gO49OcdX4758pwh/KJevIbB/BG9KA2idmhZqkoWSwZI7Xh66ep+GsBvCIxowDf8UQRAhqYCn+SJ4ng+PpL/WQASRg0gX0Np4KRixlVf8b2+GcTc0d8PwaEhGDN2FCZNGI2J44Logj50PYFPJJUtQ/HtSF+Gl0MIG0Eb5oWRQYMwImAghvE3CvLjTYk3oQD+qWYpzUMqj5XaXIdYMKRiifu/4fIb7vMkA40Wfw9LAygndHb4rALL9UHcJxpok2yr/4PniWR9sNqnpSGU11viTUGkbhpSyD1I3TR4PV9zqa7B5bjs4/XyPxcNZHlyiu9tK8zOQs39Cgj5Pvo1g1gmReZ1Bi4NGCWvFdAs4DzCx//CvI9+L9d1+zU4Xm/bJ3KGrdzmcQeAXvJD8kcQACXMMwAO4Rt7gk/kCTwjO4BqHwuWH+/mApeAJUuBL3iYHwEUCIdwfSj3DVUwalgHqWuQa5M8TwA0jmwgtMuAKEsffg/lmlx6C2CEcJDkfhJ+0s0GEqhBhEuBam48/N4+/FF8fQfTpZkHMq8bKJU3LvANwNdfDaSkgsamAfzBvX0wNCAAISOGY/z4kfiWeeDY0UMwjgCOZw44ls42cpg3QoK9MIzABTEqCLRCb2lG8eP1+vM6/ER0L1n685qGEiRvOqzX4MEuGjx4EAYT/EFcDvLyIL5mMOH0kpuL/AZKUinF7+1RPE5QtLsZuPprEK91EP+DfuJ+F/goZxhrCp8lHjPSri0A6puAaw2qK4BOEKXQuxZuZyG3jvGaBrIMagDt8Mg6fx+HNCxKbvtM2DmY+wbzhuh8D63BjOi0A4r0+eo11nuobbdrU99LtnnMAaAp6AKhLJX78U0/B6DIHTwjaQh3BZBhpwWgDy9OcqwAgid5U1AwISR4w4b7I3i4ADkE/oHeCkK5BnNdAqD6XL6fy3UIlCI5rsTP5LYWP5tf1pcFy4eFzIeO6E3JUral9tebf76Clq/z5fl+/EH96dRDpSKGBdy45jcE8BuC9w0B1EuBkcuv+UMOJBA+QxSAwcODMSI0CCGh8p0GIzhIwxYg4Tff25ffyYefIyG1kXz2UF6jP4EJIHCy9KfLBdGRg4b4INCXNyf/AAwPCsbIkBEYO2o0vh03Dt9NnIgfvv8BP/30E3755RdMnjxZLX/44QdMnDAB48eOwZhRoXzNcIIfhOAAf16HL/NrbwzxGszvzpscv6MXbzSyFNC9+bleBEbn21qObV63Lvx0F0t625Ic53kOAPnbmxDRBUC7eJ4Ko/kbOAqoQ9rFXCVAmc9zFm4j44AaQH3upwEUWJzSoGnpfbLO/9Zxrv19NIAGQud7GjmBdAdRieWA398GIL+YDiVYKLgthd9XCgw/SAq61EK6FHwj67hdQykBUFWm8A7vBJBQ0WG8WbiHBgxh3uSPQIKnliKCKPBJKKoB5I/CP8cOoDvsSrx2P/454iSmN0wA/wQJ4QL4QwTwu/jzS7uKsMnr+H2V+3A9gK8L5PtJ+Cc1kD6EQVxzIAEUDVBL/vgihp6DB4rLSM8ZuVYf+PqxcFO+fizg/GN8+N11MwmXUpD5fl5SwKnB4mwMc4f6+RBSfzplKH4mULN+nYIlc+Zg7bJl2L5xIw7s3o2wQ4dx6sRJxERF49zZBKQlpyArIwN5OTkoKChAcXExSktLUVZWhpKSErUvJzsbmenpSE1KRsLZs4iNjkZkeDiOHz2KA3v3YvvmLVizchUWzp2Hqb9MZsg8DiOCh/F7+yr3l95AEpZ7MReW65T82Iv/hxQ8KeADLJmCrgo7f1OTOyrxd3YCyPNdZAHYb7+7NITiZnppA1AVYi7lc6xCrrat63KHRa/LUsOmXU6/1gkggaMUfJSXta6OW+8h72/e04tlW9xRvdZIAazf37y3dkmRuU4lC0C+oUCnQgzLBZUD8kPc4eonD+cIgI6aTNnmBQpQIi8J7Xhn9x7KkI0FL2B4IAKGBcI/OAD+dEWB75MA8rNURY4sbVKOyz9HA/Q1ghjaBfO8YP44Svx8JbNtaZjfAAzjeVrfWPqa50qXtwF8X4bh/HyRcVAfhmpDjAiRDwupFFBpQ1QFlkBK47+zwohLtc281od5L11y3Nix+G3aNKxZtQr79u5B+MmTSEo4h/ycXFSXV6CtqRmXzl9Az/UbuHe3D48ePsKzp8/w8sVLvH71Bm9fv8XbN+/w5s1bvH77Fm/ecf3tO66L9L7XPPbmzRu8fv1ave7F8+d4+vQpHjx4gN47vbh+9Rq6u7rQ1NCIkqJiBWrEqXDsJfDr1q7G3Dmz8OMP32MUbwyBdM6hvkP4fzD8ZbkYbCRlhoA4JduynwXVJnPHN3IFTIPkWQZAG+T8vw0Eco56vXyOo2CbY7we/odGAoodFgOfkQFQgFPHLZAcMHJdv15f1ycBVOdpiM0+A6As7Z/rAFBg8+GbCng6F2SB5xeREPTPmiM8AsgfbCiBEMm2gOznP5gu6K0AHODNL0XHGBLoD/9hQfCjhgYFKFcU+EweaAdQKoQkhPPjl3aHUDveVxo+BaBARJgEMP+BGC5i3hUSOAgjAgdrBQ3GSC5HOTSI2wMxkueFBgzA8EC+PpCv5z6Vs1l9VIP4g4sEUH/r8+U3kN9PdWYggEOkUoaA+vO7juDN5Xs624K587Fj63ZEnopAdnom6qpqcOXCJTzo7cOLp88VLO8/fMDH33/H79TH3z+q7Xfv3xOw9wSKcFEvCd/L12+Unr98jWcvX+HZq9d4asTtJ7KPev7ypdKzFy+4/YLrXL54jmeE8bldz57hyePHuH/vHnpu3MT5rm7UVtcgJyubznkGhw4cxPq16zBr1gxMmDgWw0IC6PK8mbKMSGhqpOHjf6bkBFCJ/6WRKYBG9mOukuOu4BmgxMl0IfYMoD5X4OgPoADV7xqUwxn34zrPccDI93YCKK/Xn++AUEC1YDMAOkE231e/p9mnZQE4lCdI/iO5ifyQkpTLUrZ1u6ArYH8qBaBeyra83s9vEAIIl/rjGIIO8afbiesxNxkayD80wI8AErxALysMFQD54zFHEyeRChg/fmHpSSNL1cRhSbUnipRzib5RwAQz9womfAJhSMAgDaDUOgYPQig1KngwxgR7Ycwwb4ylxtk0ergXRoWIvFXH6pE8V14jy5HBBDVoAEKZ34XyPUN5zaG8aYwK8sPEkSMx7cefsHzBAuzZtg2xkZEozM1De0sbem/30o1e4eP7j/jjI0GjPn74iA+Ugu3De4fevKOLUa/eErTXAhlB4vIpl09fvVB68vI5Hj9/pvRI6alePuOSesxtpWdPuP2E65QsqSeWHj997KInT7n/yVOK7/v4Ke7ff4ientvo7OxCOUPc5MRzOHr4INasXompv07G6FEj4M+wW8JWryEsfFLQHACygMp/qAq4li6MTkhkn8NR3SQAGvC0bGGlvJ7vr+T2usHWZwksxrWc0hBJc4KROdd+TKDyYpmVbQ2nAKkB0zLnm3Nsn2nfJ99B3UzkfbnfJt4INID+/DJ+/CK+/NG8mXCrankJr7itALSc7HMy53k6VwHILy/tff4srEMJWADzvSCGn9J+5k8A/eiGQwOHUOKUFB3TACgVJQK0aazXcnZVUwASOiU/a0QFoQuS6n2CN9zARzcbIeAED8DIYQMwathgjFbw+WDc8CH4lppgLceFDFHdycaN8MV4LseH+ChJf84JIsI5ged8NzIAUyeOwwqGbAcJXCIdo6KwGOfbOnCPwL1h+Pc7Afvj9z/w8Y8/8P7jB7wlYEribu8ZPlqwvSZsr+iEr94wbGTo+ILAPVegEYYXhMXSI6PnhObZIzx6Sj15iIfUo6dfKut1Svq1So8f4sGjR9TjfnrI/eKSNxkatza3IJc5qIStmzduwswZ0zF6bCiG+vvAm4XNi2VHJOsKJoGG/89ALp2upoEazPLnxcLqxaWs2+UAzl3WcXmdNwHR4roCQEDQMs73OZlzNUTy/q6v08cFQHFIgUuvG2nY9HWZ99Lvp9/LHTwjJ4A8UfIdXUPHD7dqv6Ty4N8FUHVvoyR8DFBh6GA6HUEM8iF8Q63KlwACqQH0lcoaK1+UvEqqzT0BqEZOOOQcxqTCRMIXbMEnzhfKdRVeigjgqOBvCN6nAZwwTNal07TuOD1R2vBCfTFppO658tOYIMz4fhzWLJyNsL07kZGYgKaaGty+cQOvn7/A7+8/4B8MIwW6Dx8/0tEEOi2BTVxNibC9VLC9UrC9oLvpsFFCRbocw8UnytlY+Ama0QMCY/TwyQM8ePwA9x/dV5L1P5ecZ5N67T2th/dx7+ED6qEWc0YX3b+PPkJ4t68Pd3qZS/I7t7a3Ib8gD6dPn8TGjWvx22+TMWpUCPwJo6rQEWdULqKlnYFlTBVOygLJAKjW1TELNg+SYwo+vp8PgfChW/lwXQPohEpLQNKOZgfLFTADjMi8xnlcwkpvid5s4Dlkva95H8e6+g5c9wCfyAFgAD/U5DOS96laUam583ZC5Q6WXfZz3M+VdWmnk54t0gPGl/ImMEO4FCf0D2YoGjSUDjiU8A3hfqlN9MFQP2kM58VL0wEhlIodh8vZ5IDOkg45Ldcj6KHUSK5Ljjea4edoho2j6YBjhnFJAKXnyVjC5g7gRO6bJA43YigmhfoRvABMmTgSS2ZNwcGtm5B5Ng7ttTXo6+nBm1evmLf9gd//+IfO36xwUlzuNR3u1XvmbZRAJ7CJq4k0cDo/k9zs6QvmYgwZn0j4yPDwEUPCh3So+4TsniW1TmgcIjT3Hor6LJntP9EDnmupr5/uUQSNunufsAlw1J17fbjddxe3+nrRc7eXS71+S9Z7b+PGjWtoa21Gbm4WTpwIw2qGqb/88iNCQoL5v/L/VDXgLKzikITSWwovC6gBzkggEulQ0gadKuBSuHUBdwJICYCUea07EE4APUMo8ny+/jwFoFQi2vI7kax7yz7Hefx8lj+zrfZZoNrhExd1Amg5ifTVlAoTVSFDx3EH8O/INJQrF+SXGyIXxM+QH28I7yhDA3zhy3xwyFAf/pBaMr5uKJcGQKl59KM7fw6+YL73MH7p4fzyAt4IgU/lZt5Ko4Ol94mv7uY1zEvBN9rq9iXh5ngBkMcnDrck6yFD8f3IIEz7fjzWL12I6ONHUck7/a2Ll/Du6XP808rllMtRb8TlCNxbqZWk072U/I0O9+wtc7c3ksM9J2zPCNpTpWcvZcmci7nZE0c4aVxNu5IA1vcpEaT+8Py57t6/+yeScwgd1Uvo7hC0OwIZdVNE6JTu3sENEeG7eec2blG3ZXn7Fi5fuYza+jokJSdh955dmDN3JkaPZojK/1ZqU02PIx9CqRyMMvA4IOJ/6g6gAww5RwA0cn8ty4Jddrj6AWI7T+TDsiPn6PP0uXrpxfMl5PxzAO2fYQB0gMjv6gJgoN9XzJ10Z2lfFmyB0JuOIz1QNDx/XQY8O4C+/AGkEsZnKMNLqYhh8u4fFIigYcMRPDwEw0aMQEhoKIYNH8Y/ypfhJ8OVgQSQ4bCEyJ4AlHBTgccvGsLlCIa5IoFvJKEbP3I4fpr0LaZN/hHTp/6EyT9+i2/HDMMowjVa8jxKAUjgJlCTuH/SCDoewZv583fYuWEtUuJi0dbQiEd9D/HxLcPLD7+rvO4DczhVSykuJ8C9e4PXpuqfrigOJ+6mKksI3pMXj6lHePz8IWHTevT0AXWf0DEUfHKP4PURPK17D+8SMgJBZ7tL4Iw+BaA7SJ879in13hP1OkXQ7vTdwW2CJi53s/eOQzcI2407t9yWRrdw/VYPLl+/htaONuTl5+Lo0SNYvHghxo8fi4AAP/j6MuLxlTZTAslCrMNIm4spaHThNwA5oKGU81myw6dey7Jgl34dQe0HlqvkmABoIHScx+vSzQt6acJRDaH9+vpDbofPJYw1AAb5f41Ayl9GLfgxF2ThlrF3jq5dfwNCdwBVv1LeqeQO6BcQwLxvGEJHjsGk73/G1N/mYOashZg1ZyFmzJqLH3/8GaGhI3gN3qpDtXQtkxBZajcdsuCTkHM4v2gIv+gIfmkVcgbKKIQA/DxpDObOmoE1q1dj04YNWL9uDZYvW6xylAnfjsKYUH8N3whfut9Q5nsyGiEYi6b9hEM7tiAvLRVXz5/Hy6cvCNs/6HT/Saf7DzrdRx1aKpd7jRd0uBdvGFK+foGXDCWlze05c7dnDCWfPNXh5ONnj/FIASew3XORQKfAU/DdpXrV8t7DXkLWSwAJh0Dorgfu8NjAoT537FPSsNHJbLrTJ8tbBLAHPQSr5/ZtpZt0upu3ZJvwcXmNy6s8bnTldg+u3LqJqz03cPXaNXR1daGkpBjh4eFYvmIFJkyciIBAgigjUFioFYQKQC2dy7kCYuRNmbBTg+uEzwmgQMD3spbqdVK5p+AygLm+r+M16jghsV6nQeK6XJuYiL8391sgOc5x3jA+B6ARHVUDGGyFcSLVCZhvJCGfjDAXABWEBEhVqHjTIa0mCtmnJcedsnezkv6Y0hgtc7MEMCkfOWokJn7/E36ZMh0z5yzC8pWbsHX7QezcdRQbt+zE0pWrMGP2bPzw0w90wiBVGSTta3JNwbw5OCXbOuwcQYXyukP5pRV8I4Px2+SfsHbVCuzZsxeHjxzDwUNHsGv3Hn7WNqxeuxqzZ0/HT9+NxsRR/vhWHI/gLfjtF4Tt3o6ynCzcunYVb5ivfWRo+Z7AvWW4+erd7wTug3K6F2+ZvxG6568J2ssnePryMZ4yjHzKMPIp87bHT3TN5KPHD/DQSEJLcbrHAp3Ap9e14wlwGjoF3oM7SncfECSC1mvpzn1CYiTAuKmX+z3pzj2CJXDZJLC5S4C71SuwOdVzR8C7SeBEPRo8Cz4jA6BdV0V0wavMk6/euIEr16/jCkHsvnARpRWVCD8dieXLl2HS+DEIZiriJz2IJFdkaDqYBXSwchxGQTZX8bbcyUdAYkEfwqXIDqMGTgBiQXfIQMfzGR2JnC7nCo3+LHO+bZ96f/ksLQk9RT7q/eU8dwl8WvJaeT/ZP1iOcX2Qn+WAwTzBRUyMgwigNE8IdBpCgYgwePHOIyJQUlmjKmx4jmnAVxr8NQYxdxs0kHG79DH09kJwcLDqozh3/mIsX70Rq9ZtxbpNu7B5+wHs3n9Cae2mbViwdAlmzJmNKdN+xTj+MX6EdijvHCHBPmqelVHDvFVD+nB+geH88sP5R43gciR/hDHD/PDDhLGYO3sm1q/fgEOHw3A6MgaRUXE4GR6Jo8eO49CRw9i5ZzfWrluNRQtmYPqUCZg/czIO792B0rxc9F6/gfev3qi87s3HD06nU9C9JnAEj7nc89dP8fwVwZOQ8pmEkVYoaTmchkw7m1O2GkeGjyrHc4SRApoAR90X3Vbq5XovjwlwtwnYbQHJ0i0CI7LvcwHUJvv5t5SjfUIe4NPgad0ggNdtukHIRNdFt2571LUeuuGNm7hMCC8Rwsv8jS8SxPbu8ygtLUME/5el8+dj3OhR/L99Wbh9WFAJoXIXAwQLvwWfAkjWWZANgENknfLlugZCAGOOKaJbDQnwUfIJ0PC5A2je3/2zBBq1bn2OvL98jqn4UZ/L97S/j4tkH6VuGPL+3DeY26JBflZDvN1ZgkQS4kl1P5eql4flhF6qSYDQWb3sdS8Vgsb9MrjVaOAA7h8g58lYvyCM/3YSXW0+1m7chp37j2LXgePYuvsQNm7fiw3bd2P9tl1YTfiWMlScv3Qx5iyYR3echclTfsboMSMwfDhDReZtP0wchR8njsH3E8Zg4piRGD9qBCaMHonvCeovP0zE9KlTsJKhzZ59+3Hs1GmcjolHzNkknIlNwOmoGHXHPcnw5xBzkX0H9uFo2AGcOXMSpSX5uMUw6S3zt98//MFw83fV+0Sge/7mldIzgqcbv6USRTvek+d0OcJnnEy5mQojmb9ZIaRTDC0ZNkpNZb/cTJzrnsCmdefeLbpRj6VbhIdgKIAY+hESWbpKHxPZYbTLCR9lgeZJtwicXT02+DwBaHSNTiegedLVmwxFDYDXritdpC5cuYoLl6+ivb0LebkFOHjwoOptMyI0WOWFKqyUwi6FV0nWpcDboONSoNBiKEsNUfBZwBE+dwA1XNoVxZEEFA2bc10Dqs/VwOv3HqqWFoRG1vuI9Hs75XhPniNSTmhB6WUADPIndErMBZkHBlgSAKXmUpoQxAEHy/CdAaKvCZkTOD3jmOgbJZ/BXggJCMa3Y79lvjULK1ZtwJZdh7Av7DT2H4vEroMnsGnXAazZsh3L6VSLVq3EghXLsHD5UixctgQLlizGgkULMGfuLPz88/cYOy4UEwndtF9/wfy5s7F00UIsXrAAi+YvwPIlS7F2zVps2ryZ4eVO7Dt0FMcjohEVn4yzKVlISM5A3NlERESeIXwROBkRjsgz0cjOy0FLR4sKzd4QtPe/M8xkqPnmHUPNt++Z070hdNLj5LmqRDHLJ6qpQGosnZUnJo+zh5KSu5kw0ikrLyNwSg74JPyTXEvA0/Ddviu6SVgIAvOvns9KwHSuu8LplD5Pnyv5nAtsAp8FoA45tVzhu+kG3U2HrvZQBM2TBD67AyoAr17DBer8levoukRduIKG5hakpqVg27aN+OXniRg2zFeDxUIvBd84jyxlv4JBjgV6a0lPKwFQltKmTAmI3haEIoejKTgMIM59RgKdbxDB5fs6ALSuwwGhvM66SfR/H+Ow2vV0+Gq5NCM2GZzga0JQmSbCTAco0KmJk2SdOZbqeylNBhJqSmgp4+gInwNAwjdgwAAMHEhrHczEdLAvw8VQ/MYcb+XyNczt9hOK49h9+Dh2HT6BLXsOYc2m7Vi2dgOBW4E5ixdh9sL5mLNoPuYtWcgQdDEWMgxdtGQRFnLfzFnT8Msv32PKlJ+wgM64bt1abNmyBdu2bsOe3Xtx4MBh7Dt4BHsPheHA0ZMII3zhMQmISkhFTGI6ziamIf5cCs7QDc/ExCE1Ix11DfUs3L3K4d58fI/XH6St7h1DzHcMLd/gKXM/Dd9TQmf1QFHLx6pRXDcV2ENMZx7nDqAOJ40ENoaEdCGRveJDOZ2CzuZ8Al/vTfRI5YcDsE/rpogQ2fc54FMA2o6pChWn3MNOIwXerRsOXbdBp8G74dRNVwgNeJ8DsJsAdl6+gc5L19B54RLaOztQWVWOM9HhWLFiIcZ9G4oAGaJGqGQ4m0MEzc+AZ5PTASX81PApANW2yOlqsq6XTnCMYxkAReo1fE/jgAZ85cICnQJPv5+G2rltQk4vSgCUaw8M9GFU54egAB8NoK5QkXzPEvM/3yED6X4DFYAyVYRsSw4oIajXIMntJPTkUg3H8SGsQQgZPgbjx/2AmTMW0pF2YS/Dzb0HjmDH3v1YR2CWr1+HxQwR5y1ciFlz5zDMnK2Wc+bP474FmEvNW7xQAbiYTrhk6SIsWjwfCxbOUcuVq1dg4+aN2LptK3bs3IWDh48wnDxGwCnCd/BYBI6fjkE03e9MQgpOM/Q8E5eIJLpgbn4R6hubcJ2FRHqYqK5gkuMRPkd+J212DDWfvKLLCXAvGWK+eEjoHuLBM+ZuTwkaJc0FpplAQ6fXdeWJls7ldB7nyOfodA7g6ETa9Uwto3Y8hwjhLS57COBNwvKXRMCMXKCzi+fZQVOO6NjHz7X0PwWggfD8lWvoUhBeRefFy4TwAjrPd6NZGvTzMrH/wE5M++1nhqWBqneUSI2WYeE2wNldULZVBQmXRgLeEBZ6LcvRbAA6IdRLA5B2QOsY96lw13yuvNbap9zRAau81impbDEAivNJf+iQYX4YFRIoSw2gjJyWeTDNbGGyLlP5yaS2Dih9ZOgN9/FcJW++4VAfBAYFYuQo5mXfT2a4OQ8LF67G+o27sE1yvG27sWLteixiaDl7wWxMnzONuSA1YyqmT5+KOQRwIUPJxYsJ2xKGoAw954vzEcAlAuCyRVi6bCHhE0DncP8CrFq7Cus3MaTdsR17Dx7AobAwHAuPQnh0PEPPMzjO9SiCFx0bz+VZpKRl8Y5aj8tXb+Dx02d48961H6bqncIc74WqXJFeKbq9TnI7B3RPCJjoMZ2NkvxOO54z5DQ1l+J0ks+pPI7qdZEcs8JNQiBV+0bidLd6b9ikt3uomwThxl+QQHhDQHSTE77+ANqBu3mbn2nJDl9/AG3w9QPQFb7+AF7TLsg88PzVq+i6TPguXSKElDhh93m0dbajurYcsWcjsWr1UkyYOFpPY0KQ/ClxIgUFZXcmBSELuoHPhKNKdFMFlrxWZAEpsLjCKHKu20NQO3yOG0CQD99XANevMSGp1NqKC8q5Mu3K8OChGM7rGObvg2HGAZ05nKtkv8yxoqczGEDXGwAZ1+bnNxTDQoZj7IQJ+PnXqZgxZx7mL1qGRUtX0bnWYuma9Viydg0WLF+mQsuZc2di+sypdLxpmD1vJmbNmYU58+YyzBTIlistXb4Si3n+AkI3fwmdcNE8OuIczCW4vzEM/XnKz5g24zcsIczrN23Elu3bsWvvPoTJQFU6XnxyFiJjzuHYqShERMfR+RKQlpmDptYOFvqHhOstXr//oHqrvH73nuDR+QjfC6lkIXhSs/lMnE86OT97SOjuOYAzsgNoKlm045kQU1xOHM0KJyWUtEDUMm5nHTcSGCzYNHDX3ST7tG4IFLevO2Q/pkWALCmgCJfaJliuwLlKg6elP0PruoLO6Dqhc+pqj7sERIGQwN28QeiMrhM+rUvXr2n4rl0lgFcZhlJXrqCbAHZZAHYoAC+gTSDs7kRjSyNy8rKxb/8eTJ32C0JHBCJIzZzAgi/wUeKIMtxNpHJBSkMjzkhYjQiBOJjDuQQ6AYqgqPV+AGr58jUq5JV1eS1lgJTP8yNU8v5ynqqhDZAKGQFP5kMaxOslfMxph/GcAIkupXOJGQ8oU/V5lMrzCKFyRnHJQfD398f48RMwZdp0zFxAWJatIDQrmb8tYy63BDPmM7xcwJyOIaNo9oK5BJTQzZ2FxczvlqxYjvl0vPlLltIZVygtXEZ4ly+3AFzM92I4SnDnMydctHwJjy9WFTNL+Flr1xO+bduxY9ce7D94GOGno3EuKRNJqXmELgUnwmMUkIWlFei+dBUPnz5niEngpFZTQcdc781bles9V93DdEXLU4GPknzvwdMHBK0PfYRMdPcRQ0qBTbYFQllaIaY4m7PyRDudA0DKfszsl9DS1e0Inht0N25fc+imgOYQ991yyvXYdb6PvJcRobOBZZcLgG7HFHg2uUJ37TMyEBI6AdAhge+aQ5euE75rV7SuXtEueJkQXiKEygEvouP8BbRTrYSwpbMTzW2tKK8oR1RUBJawXI0ZE2JN6CXjR72tdZnYy0dDKLBYwAg4RmafckoLILUuQFkAOiXuqDWUrimvd5xrA9CPn+kfIIPJh1jnCNyD+H6DeE2DEcJrGxE8BMF0S39J77y/xhCvr+Brng3hET6RqmARACUfHIrQ0FB8990PmDF9NhYsFlhW0OE0dNPnLcD0ufPxG91wxpy5BE40j+43l6HnHEK5AAuZ/y1ZRZckdEtWrMTy1WsYoq7TWrOG26uxjMeXr1nNfWuxZuMGbNi6FZu2b8PWHTtVLafAJ9q5ey9zwKMKwDjmezFnUxF55hziE9NRWdtIJ7mnXO8VQ82X794SOmnDk3F1emydHldngffyqWN4j4wwkG5eqveJgGfB55S0y2nw3OET9QfQKQWfCS1dQBERoE8C6NSNW1ddZD8mkvdR76WA5PsKbG6Aicx+T8f+PwOQLigQ6jD0ogJQXLC1qwutHR1oaWtDXX0dUlKT1aiLSd+NUxN5yTxCAXQgDSBBEbHQiwQ4tS4QOWDTruUCo0cAuV/eI1g7pwNg9ToLRkrGsToAlPclgEMJYECwF11PHjMwBEFSccRUzjF30Z8DKPAxFxwsFuqHsePG49epDCFn05nmL2FOtpRQLcJvhG4aoRP4RDMI4qy5CzFv3iIsWLBUhabzltD1GGIuWr0Wy9asJWBrsGrdeqzZsBFrN21Wku3l6thaBeSqdRsI4Cas27yVy81YQ+dbI/t43roN0ntmB3bv3Y8jYcdxOvosouOSkZaVj5aO8wwPn1huR/BUh2gDne6X6ZR2PDPc574Nvl7C5q47BO/2fcIlMFkSsFQbnpLAJ6AJZJZk3YjbBjYlAdGC8VPwXSdkLuq5YpNA6AqlE0YNoB02F9AYUrrIdswO4JfDJ3ID0BF6usJ3ScJPC8ALBFDgM1IuaEEoLtjW3Y02AbCrk/9tB52wHfXNzcgryMeevbvx8y8/qlnJ7QAqWQAKNA4YLWBknz+hMIDKfnXMgs6En7Iu8PkRIj8u5T2V5LV8ncr/CK4eSC7wcSkux9cG8fzhw5nr8fyAoXRDy/Us5/tzAAU+bx9vDBsRgm8nTcIvkuvNmos58xdjLgGcMWcBps2ep+D7bY4Gb+b8hXTEpQwVV2HVKrrXxu3YuGUXVm3Ywrxwg9IygXAVnU7cbvUaLW6LIyqt1EvpkqYcUqDka1ZwfSW1itsC4sbNW7Bth9SEHkVsfBJKymtw+XoPc7hXdDxpUpB2PD2CXGB7/MKMGLfriWN8nQzzEfhMdy8BTtyvl6GmgKfgI2C3+uhiIgsq1zDT7nIWcAYyS3bQHPstAD8F3jXC5qKbl6krCj4BzX6+8z2cAHqSe+WKyzE3AD3D5klOAK9aAGoI+zufglC532UXAB0QWgC2C4DdAmAXWrq60dTRhcb2LjS0tKK4pBhHw46oCr2QEcEE0BcBdCEBMYCQCCjKAQU4gqBgpAKYiwUOH+qA0AEoj7m6HyGjtANq51Pncqmh1UtfgidjWQVE+WzJ9UJD/DCc5/r7MuT0csJnl49HAJn3Sejp5c3YdeQI/DD5F0ybOUtVtMycI80HixhW0vkEvtlzlQPOWkAomQNKSLp87QZs2rYTm7fvYui4Exu2bCdE6xl2rlJh67yFi1UOKHnfwqVaCywt4r7FK5apPFG02FouW7USqxiSSv4nWkfnFAAlDzwdHcOQs4GF/yEdT8LN9xZ8BO/FcwXaQ+VwEl5ql1N6onXvsYB333K+PsJHAKXfpXI86UVCxxPwPMDnhNApDZ6V13mQC4CW1LYDnC8H0AEcQTSu6HRDuwsa/Q0ARcYB/xRGG4A2CP8ugNIk0XG+24KQuWD3BTR1XUR9xwU0tHaisbEZZWXliIw8zahsjnpAjnJCFnwDoIFL1o2DyTH34yJTk2nAc8BHiTtq99SgiuS9FLQSjvJz/YN8Va+t0aGBCJX5bn0GwM/ANvgLANS1ntIO6M0vMwI/ET7J52bOm08RPoaVs+YtUZo5n+uEae5iOt4quhPBWEFnWiWh4ubNWLF+LRavWkHYxDHnY978BZi/YCHXpb1PajoZni5ZomCcJ1okYEpDvLQDMnzlUmpD5y/WWkI4V9EJ16yVEHSjygcjIqNRW9+Iew+f4JX0YHn/QVWuKNcz8Al4zx5yKSPI9YBWPcCV0D2+T+jE9fqU8zk6O6u+l3ec0N3T4PX00dEImcgFQoLlAp0Nrs8B6AwXXeH7YgAZgrqGpHZpCG8QGi07ZK7w9QdQerw4dc2xJFQOCGWpdc1SPwekDHxfDqDOAw2AnRfOE8LzaJMKmfMX0dR9CfWdl9DQdh5NzR1oaGhBZVU14s7GYsnS+Rg1WiAUOGTaEytkpAxwZtsuO4R+PEcBpwDktoSflDigAtA6T71WzuVnSU2rP3PRYSMCMGrUMIziMth3EPwJnZ8F3p8AaJodBD4fjBwZil8I3+y5czGXed7s+QsxmyHmHEI3ny62cOkKuhVzOuZ1S1asUmHiSjrUwqXMC+dJJcxMTJ89XdV8zp47G7NsDe7S2D53sQAmLihdzwREQsr9cxbI581RzQ/zFs21NUVIQ/xirCTo65n/7aTznYmNU12X7j/W+d6LN1Yvlpcv8fg54Xv2HA+fPlWuZ6ZvMPApAC3nU2Ps6HwGPkeHZ4aUGjBxPMLHdTtIdvjs+10Ao5yVLO7wif4GfJ+Qgs72Oi15Ly2nI0rIKiJ4DhG8Oxo8Bd+dHseIhusytu8uf4/7fbjNG9VN/j437t7W50hbYA/Pv9lD0TEJpgJRNUP04DL3XbxJ0G5c+RMACd3lS05dukQALzIPvIAuqREliKpChgAqF+w8j4aObjQwFK1vbUdtUwsqqmtwNiEey5Yvw5gxoQgmHFL1r9zQgsWPoaEA5oCI6/0AFAlYXIr8CZ+ErPZ9aj8VyH3y3tI2GRLij1EjgzAqNADDBEifbzCUkA1V4LmFoLKP8hnkAFD34ZTaTt3MMF7NsPzb9BkEaB7mSXMD3W4BnWoRQ83FDBel3W7ZCuZuy5ZjwaJFmEPwfps5HZOnTsbkX3/Cr1N/4ut/xWzCOHfBPMxZKKHqPNXtbJ4AuGyJDjdXLieE4oJ0x4UEjhDO43L+ovn8PNECLFoq8K3Cpo1bcJg5X1p6BtqZDwh8z15L7xWZku8V87wXBO8ZYXuqjt17/JiSMFNP36AGsYrE+SzwNHxW6OkYNXCbYBE8k8fZIHLIQGfbZ8Cyw2QKvSepcwiKCRl1KNkfuqt0PLvcj9vVH0Kn7Nd1nZ9vwkzTgK+2CdZ1GXDbx99FJmfizeyJDDD+8AEvP37Ak7evcJ+5852H96EG5spQJAGQoeYN5cp8X9UB+zYBvKkBpJQLShugVQnjAPAqAbxi4LvoUNclwkcIHc0SBkKpFe1kHkjVU3XtnahtaUNNYwvKq2pVt8PVTFkmjA/FcHn8gXoEwlAHRAowupYsTQhqQkq1T2pU+Ro53+6Y2hmlEV8DKN3j9OMVhmIkQ87RI/wxgrAG+w/W8yt5f23VdnLpRWMTCC3wLPg8A+jn50cbHYVvv/0Wk777DpOnTMFM5oBzGIrOYyi5gGGkLOczlFwgoSTX50gzw+xZmDlrBqbPmIppv00mfJP5ummYO0+aLBbS5Qgp4RPNW8RtStr2pNeLLGWfdEdbwOVCAVS6pPE1S+iQK1avwmbmfMeOnUBBQRGuXr+hHE6gEz15SfCeC3hP6G6PFHR9Dx/grsxpwhDTCZqV3ym308AZ57tlgSc9RVSvERtYKk9zg+fTchZyJQssT1JgCDRKsk74WIiVbFD9TwNoB7GHbnfnwQMF3quPH/HhX//Cx//8T/zzf/9v/ON//Rfe/uN3PH3ziiH8Q+bdvGHJAF2GnDdu8DN4bdcJm3T3u3bzlsMFL9+8boWjzAdtEBoADYR2aQhdAdSVMtIs0Y3mzm5CKC7YiTpxwWYLwuo6JCYlYe2a5SzDozCczjQ8JABBBMUOnIbNgkskNagKPpmxXSYLcwVQnNBvmICot8X9hg0nfHS90SMDHRUu6nHp9hpPAfFLAZRO1d7ejJ0DAphMDsfo0aMxadIk9cyB3377DbNmMaScPRvTp09X2zNmzFTdyeYyvJw3b45KhOfMnUEYf+NyOkElfHQzA6C43LxFzOkI2vwF1pKax/V5Cwim7BMwCaBAuFjgo/Ot27Aeh48cRXFJGXpu3cGT59Kc8AqPGG4+pOs9fEbHE/AePSRo9wmV5HX3CJbT2Yxu29aNBD4DnnThUt25LPAUfApAt3zNBlL/Y8bVPi0FhQHHAKfgk/zOFbIvAdABsf393eSEzzOA8v3vMix/xBuaON6H//gP/E74RALgR26/+vAOj148VYOEbwmw8v15TddvXMS16+epC7xB8jrpeCYUvWJ6xpj2QEKoQBQIJSS1OaGS5YYeARQXJICqRlQglDC0rcMBYVVDE8qqqpCYmKAmhfp2wliEjAjUzx0RZ1NQaWnYtNuppXVcts0ykJCJAobzNQRQ8spALoeHDKVRBSpJU4NpYDftfC4hpwWf5IFKGj4ngOJ8Ap/Iy8sLvr7S3462SgBlEO3UqVMVcKJp06bh119/VftmzJihAJRhQ3PnzSRUhHEe9xE+2TYAipMJgCIF10JCJg3z1lLBqCDUQMo5i+mMyxlKCHz7Dx5Abn4BbvTcJnzM8QQ8Qnifd+k+hpt9hK/vER3Pgk+D5xpWepI5JiMFFHxWKGYAtOdrpvD+qcTZlJvpGklPICiZUNM4HuURMrf9niTAKgD5vi6Af0bXeJ2mdlMk31l+D2mueS5T2xv3syD843/9L7yj+z17/ZwRRh9DcwJ88yKuXuvG1auduHKlHZevtODyVVE7rsh+5n7XCJ7kiVIx43BBStWOWm4oEPYDUODzAKBxQQUhc8EmaZJo61QQSiha2diMiro6lFWU4dy5eAXh+PGjMWyYP+XnCEfF3QSsoBA/BAlk1n4Do8hxTB0XIL3ppN4Ems43KoD5Ht8ziG5qhZyu0DnlAI/yJnhGXnYABw8erHq7jBgxgknsGBWC/vjjD/h1Ct1vKoH7dQom//KzkqzPoAvOnsX8jqHnnNlcF9ebI5LGemoOHXDeLIaU8xWAaoyfdEWjqy1duhRLljAHXMwQlBCKFjGPXMQcc8ny5cr1pMF9y7ZtOBIWhvzCIhaq23hM6CTPk/DoHnO9uww57zx+xFxFwNPA6UoUIw2aYyyc5HZuUs5HGedzyAonHa72KSkXtBV8K5R0hpXGnVzl4nYWSO5QedrvSXKeel/HNchncCnrHtXfAeU3kMqpZ29e4sX7d3j9++94989/Kr0niOKGyv2ePURvn1S8XMQlQnfhUjMunG/A+e4adHdXoOt8OaGp5P46XL7WwWuTz5OO204IHe2D/xaAFAFsaacTMgyVULS2rR1Vza2EsAlVtYSwvBwJCfFYsWIJxsrA7qChzAl1eGncLdgBoBVyWs5n4DPHAoIFPi+EhPoSPn+EjmD+FzCIzqddzxN4Rn8KoM8Qab8Iwbhx4/HjTz/T5cTtpmM6HW864ft1MsH7+Uf8/OP3+OWnHxWQs2fOwDzCN282w9BZDE9n/kpNIZRT6IDT6H50RBlGtGShGlokuZ5oqQC2cqWalGeZdMJetkytr123Dpu2bMW2Hbuxa88+7DtwSDUzlJZXoec278zPJM97jgcE7x5d7+6TJ7j96BFuMdeT2jnjZrfu9YdMDWh1GydnQs6bvYRNZIeP7qfhssByh84mVaBtYLlDZ0By19Wbl+gQblL7PRxz7PcseT/1eeZ65Zo+KwHQWfly4440s9xRTTZqBoB371T+9/Yff+ANQXz7xx9KMlzrHiOMm/yOl690ovt8Izq7qtHRXoa21kK0tuSipSULLW3ZaO8sVBBeu3Ge10PIZcS8G4T/DoDtBLCj8wJaO5gPSuM8VU8IawhhNSGsluaJmnqUlpUjNi4GixfNZa4WpGpGjcOJgoZbS8kRGZZKPugA0+aAQQxBR4QOxegxARgRQvf0l3mTvoafx5DTKR+RB/hcABwx+ltM+mEyvv9pCn7+ZSqmTpvBPG8WXY5LQiiO98vPP+FnwieOKM43T/K+Ocz5Zs3AzBlTKQu+2VMI3290vtl0vnl0tMVYJrWdy5dikTjfcoK3cjVdbg1WS4+WLduwfdceBdzhI8dx9OgJhIWdxJkzZ1FZWYvbt/vw5AnzvCemkuUxw81HzFUe4g7hu/PgPuHrc7ie+9QLaoCpGX7DpQNGFjoFH0NMd4k7XGNBFV2/LXIDT7melhRoR7iooBMYtK71CDyuumbJff9VCecsXWE+ZZf9mJbra9V78rOuqc81jfGy9KzrIvke8n3VDegWc+O7Kpd+KjXKb97ihYwa+f0jQ9EPhFCPm5RJg3v5m169dhHnz7egs6MG7S1laGkqRFN9DhprM9BYk8xlIloa0tDdUYprV9sUsHYAHQ30bgAqqWaJT+eADgAtCHUo2mVBKE7YznywDdVNdMI6qRltQFFxOaIiT2Muo7KQEVIhQ/dS4HkzLxQJgP50OYahdECBT6RCT0sjGG6OYb4XyvAzwG+ggk89gEgAVLBJCNo/DDXPoSRsDsnMEmp2CQPgj7/Oxg+TZ+LHKTPw868zMO23WQRqDjVLVbhIvid5n+SAc+fO1eGjND3Mmo0Z4pLTJCQVAH/ll5zK/O835nSz6H7zCd8SOp643gosp/NJl7I1GzZj8/bdavoImbvleHgkwk5G4NjxcBw7Fm7BV0f47in4Hj2i8z2SZgVT0fKAIacz35PZmo1k8lipyXPIgs1IDzq1GpzpdNfvECIjFkojBaAFn4sEOuVyWnb4tDR4Rv3h8awrNy58sTy9XnSNus7PvH7rMm8UV/gdPUuO3bhDSPmdb0jbJX8j+S0lwngslVvSYV0movogndnf4M0HGTPJ/+Bhn4Lp0qV2wleHtuZyNDcUoKEmG3VV6aitSEFtWTxqS2PQUHEW7Y25uHKxia8R4J1hqDuAn4RQ2gMdYwQvOmSHUABU3dQUhJ1obu9gTtiOmhaGow1tqKhpRXllAwoKihF27Ch+nfYL06xAVYkSPNyHOaG3yguDh8lUmfKcSsJpnE9ckksJSWV6DKnpDBg6UD0mQcvufgbArx2Op1xP4FOD2L/G4IEEjxpkNMACcNbC5Zg6cz5+nT4XUwjfrNnzmb9Jh+r5quZT13jOUPBJviYALpg/n/BNxzS647RfJxPCyZhFJ5zLXHDe3BmqRnTJ4oVYsXwZVq9ajfXM6TZv0v039x48QvAiERUbjzNnzyEiOhYnZCqJyBjExSehsprw9d7Hk6cv8fDxc9x/9BT3HtL1rKaFO/etadLv2aZGt+QCnwcAHfBJWCROR8g8gWYHUJ0j20YCmq3y5EsB9ATT35H9Pe3qByAh+5QMgDcJoEQF0inB9JF9KE9RsqbjkImEnzyX2dwYTdy+jMuX29HVWYfW5jK6XgHqq7MIXiqqSpNQUXwW5YXRqCiIQGVRJBqqU3GhuxY3JET+OwAqCKVztjTMOyH8EgDrCGBNEyGsbyWEjSitqEZWbg727N2Dn3/+QY2wHx4iTqibE6RDd+AwP5UDBg0XB/R3hJ8qN/QfrKbslKaGfwdAM52LmtLFADhn8QrMXrCUEM7F5KnTMXOWNClIDeVCBZ1IVZJQUms5b948uh1D1N+mWQDSAbku4ahMCThvrh7pvowh5xo63pbN27BvzwEcPXwcx+l0ApyAF5uQrBQTn4iziSlIzchRQ4lu3uljzkf4nr7A/cfP0PfwCeFj8i+uR/gEPPOMAo/QGfXedgLIAmAfEaD7OwqAApgH+Iws+K4ybFMiZCJnLueuT7ueJ5iUrp9nYXSVx/MsXRW5vbfAJ8A7ALQg/CSI/J49/P7Szimj82V0v0ytqCeX6mWkIdNo3OSxKwTvAq5f78DlS43oZs7X1lpC+PIIXyZqylNQWZKAsoJYFOdFoSjnJIqzw1CSewJVZQnobK9QTRT2ipi/AqC9b6iB8M8AbJQRE1azRHUjc8G6RpTxpl5UXonktHRs3LgREyaMU+AFS+M5l9JWGDycYajlesEj/DWEdEPVZBHgjZFcl6FFBkKBT+kT8CkAVdjp6n79AJw2ZwF+o+v9ypBz6oyZqguaNAuYGsply5Zh7dq1WL58uWp4FwDnzZmN2TOn0/mmUtPofgRvDh1ynp5iYuXKVdi0eSvvOAdw5OhJnDoVjdORZxEdk6CAi01IQty5ZJxLyUBKRjay8opUQ+r125KLvMQD6h7zvruEr/fBY0rCTh1yKvBszmeH7qaaPt3IyvUEOunv6NLnUQPogM7d5Wyyg6dkB+7GJRYmu9xgsYPidswhC7pL17odcgfSLjlfXmfeU+QAkODZJTmfANfTS+CM6Hy3CN5tRgO3mQPe7etheHkHDx/dwb0H3L53FbfvXuDv1UnwWnD1SgMunq9Gd2cpOtoKmfMx36vLYNiZgpqyc3S7WJQQvoKsU8hLP4q8tAMoyDyC8qIYtLcyD+T1CYBqtLyqhPFcC2rg6++Apm/olzlgYxtdkADWtbSgurkJlY10wFrmglX1KCipRCwjr8WLF2HkyGEIIlACogAoDx41NZ8C37BQQkkQpeF9GMPUCeNClEKlycJ3oAWfBtA0thvobBUtDvgMgHpmQSUN4OQZszGF8E2jq82cR/gWavjE8aSpYNWqVQpAWRc3FADnz5uj3G4WQ9PZM6U2dC4WMGxdsXQltmzbiUNhJ3BSpgI8HYNTkXF0PYaaUefUtBExDDPF+eKTUhV86dl5qgfD1Z47uP9Mmhle4d7T57j7+CnuEL7b9x9R962Q864LcO7Q6WcUGDnhM52SDYiyLvmcAo9yOJwHXWFY6RChE9BMDaUrfHS56xooIwOIgs+23y4Flg2+vwugAs7keDZJ3tdDCG/dva7Ve12Bd4f5cO/dm+i714P7D28Rwh703b9K1+tGz602wteIq5drcOl8Bc53FKOzLRdtLZlobkxFQ20S6irPoaY0jiFnNIpzTyMv8wRyUg8iO3kPcglhaUEUgS3B9Zu8Pv7myvks+AyAMjWFGhMo0Fm1oHYA/04O2EQAxQXrWluYCzaioqkBpQ1NKKprQXFlI/LzS3H8+AmmVlMQQsA0gHQ8OqAOPynZTwDFAaXr2nCeM37MMEwcPwKTvg1VIx4CZZyfOB/DzC8G0AmfDcDps5T7zWLOp7qHSfsc4VuyZKlyvxUykp15nwM+6ZI2f56SmlRpER1v+SpsXL8F+/ceJnAxiKa7nT6biBPRZxERm4So+FRExqUSvlQkJKfR+dKRnJ6jnK+0soY//HXlePcYdvYx7Ox9JP0NH+GWPKH13gP09Gnn6+9y7tDJLM3OuStVB2P++ddVH0UNoYZP13Q6QFPuRkez1A86hpYOCWzXBTZLLgASEgHIkgtotv2e9DkA7e+j9AUA3uSNxUi5ngJQcj4JOwW+W3S/W7h3XxxQILxOGC/gzp023LxJ+K4Qvgvl6O4oRHtLNlob09DckIymunPM7+JRVxGHmpIzqCyIZMgZjvysY8hO3Y/MpF3ISt6HknwBsFS1GV5TzudsiLd3zhbnM80PGkBZv6ibIqRTtkAntaCUHqLkGcAWB4CdygXr21pR00oHJIRlTc0oqW9DaXULSktqkMEb/65dO/DjTxMwYmSABlGFnASR64EET4khqQAolTASgo4mlBPGjcB3E0Zh7MhgBPt7y9wuGkCC2A9AN/hU+PmNG4C/TpuO3wjg4qXL1bi7pQRu0dJlWLZ8BUPJlSr0FEeUPp8CoOSBiwnn8hWrsXbdJoaa27F7z0GcPBWFmLhEgpaI42fO4pjAF0e3S85EQmouEtPzkZZViMzcQmRkFxC+YsJXyx/1KvO8Z7hP+O4+ous9fEzwHlD3CF8fbtL15LFYDvjuuIF32ykF3i2jm5QTPndd81iLqeUSZtplQHPIHkpaLnfNXQTqqpasu+svA2h9nglt3StfnPDpjgQCXw9dT8PHsLOP7kfw7vbdJnC3cf+BuN8N3L9/CX13O9B7uwk3b9Tj4qVKtLUXoL4+HTVV51BdHoeq0jOoKolGNZe1ZVRpFKqLI5gDnkBh9mGGoHuRnbSbEB5gTsgQtL2KAErFlB1AwnfjCi5ev0wAJfQU8C66qPvyBbrfeTUiokOGJFmSbTNESQGoRswLhJQFoTTMN6reMeKChLClFZVNLSivb2Yu2ITSsjoUFJUjPiEBq9Ysx4RJoxA6iiHoCGn7I3wSdoYMhf9waYD3QWCgF4KD6IIMRUOYD45iqPrtmBGYOG4Uxo0KwYhg5olDGJIqN7QBSOi8Bkr+p+fS1ZJ1hzSAU6dKP885BG4l1q7fgJXr1mMJc7il0mZHB1S1noROJGGpQLlh01Zs3yXTAobj2MlInIw4gyiGlxJihjHsPBIVh/CzyYhLzUZabjGyCsqRlV+GHCqvkOvcl1tYhsbWbhaKh3jw5CX6HtH5mPPdfiCuJ/ARvD7zDDoNn9Pp9LorcD38o5nsOyTdoDzDp4bO3CSA9tpMm67eENg8yQCoIfAEylVCZ9cVBV8XLl/pUuueJHB+DkC7zGcbCF0AtCA0FS0aQAk7mfMp+HrUDG29928x3GTOd7+XADL0f3CD6xfR19uOuz2NuHGlFu0MHysqMlBYkICczEhkph5HWspRpCYfRkbqEeRmH0NJUTjKSyJQWnScwB1CYeY+5KbsRVbSQRTlxaGjo5bXx9+Nv/nlmzIu8KoFH53u2kWtqwLdBRd1Xz5vAWjg61aSbSUFoXZCdwglFG2U3jFWFzVdI0oIGYaW1xDAikYUlVYhJ6+ApnEcc+b+hjHjhiFEQk6Z3mJEAPwJowEwKIAABgxGkP9gNbFSSBDdcHggxoQOJ4gjMWn8KIwZGaiOSxgq4Cn4CNxgBdo3CjjtfJ8AcDZzuCV0wPUbN2PDlq1qUiRxwqV0QglFV6xYifXrNmDLlm3Ys2cfDhwKw0HCFx51FmcIWkx8ilIUHe80t8+kZOJcVgFScoqQwZg7k+BlE8K8okpk55UgNTMPJRW1LLAsBI8Ydj5kzvdQ53zifjIcRh4CKfBdF/As+ByhpQ1AqV0z0JlaNi26HP90zyJ8LAieIRNJmOlJEmb2B8/o/1oADXx0PoGvl64nE0zde3CX8AmEkv9dJoAduHuzGdcu1KKlsRR11SV0vTzkpSYgLT4C8bFHcfLEdhw9ugGnI7cjOeUQ8vJPobj4FHO+oyjOOYiC9P3MAw+iOD8WnZ3V/C3lWi8x5KSuaV20wLugHE8DZ2QHUIYlOaCz67MAdllTV2gIpaN2jfSOUTWi2gWl7BWWliEtMx27dm/Hz5MnIVRCSoIVRIcLJIwBdMFAOl+QwOc3kDmfPCR2IEHTEI4I9ieIQZgwdgR+oIt+OzZE5vqkEw6AzyABke73JQD+Nm0GZs2cQ9iWY/PW7di2axfWbdqMlWvWYe3ajQwxtzFe3od9+w+rR30dPxGBoydO41g4c72zKUhIyUFSRj6SqXRxttJqFDPhLeLdJqu4EqmEMDE9DymZDD1zipGSkUcnLOWPdxm9955o+B48ZaFg3kcAe+7dJ3i9alyawHe9l6CJ65kQU8kG32cAvErYrvKue/U6YRPJupKBz1mhYle/PM8mBYJAYmTgIGyyLUB5gu/PAHR5L5sUaJbs8NkBNDWgBj4VdhI8434CoJ6dTQC8zUiDy0d3+Nv3qYfG3H8g4eg13L3Tjd6b7bh+qQWXutu4JDAsyPXF5ShMTkVKdAT2b1mLjSvm4OCuVTh9YgvSko6gpIBOWHgMpbmHUJR5UFXGFBecYQhazu/Wpn8Dfr9LV/mdrl7AJUJ2kXneBeo8w007gEYeAXS4oQcACZ8CkGrq6Fbd06SPqOmoLS5Y1cBQtJYuWFWH4opK5BcVIi4+DitXLcc4hpTDLACDrAqYIAFQ5vX0E/jkSdLyfMqBygmHBQ5R/UtDh/sRvmH4fuJo5oehhNMPQ70HKQC9ZKJrAijwaXkAUOBbuGAx1onDybR/O3Zg846dXO7G7r2H6XbHlfbsO6J0mM53KjIeMecydG6XUcAwswTZdLey2hbUd1xCfdcllBDCDIabydmFCtCUzAIkE8RMAtnY0sW8RBrWCR4hvHNPajtFD5nv3cO1O3eoWw4JgC7AMdw01dqiPwPwCuFzlwDoApoBz9p32aPofgTL7lZ2qTzPDpYFnie5nCfi602O1w9CS+77PFXCeAJQwk8ngLeYZ1MEUAYm33/0AA+4lMqY3t7LuHPrIsW8nDfBvjt9uNdzF931rchnhHOWkc+uZcuxesY0bF06G8d2rkJy5B6UZp9EZdFJlOfTBbMPIT/jEMPSM2hpLUT3hTqcv9iEC5daCV0Hc8tOqhsXmc9dIGCe4BOZELQfgDJPDPUpAKVCRoYqGRd0DlcigI2tKKcLltY0oLiyBoVljMzy8xB24jimT5+G0NBgDAsJZD5IEUDJ/YL8CKB6XspXkOeo6Eej0wn9BivHk7bB0OFDVRgqFTTfjhEI/emEgwjgAAWbgu9rSxaMA762KmHmS/PB8lXYtm0nduzajc3bd2DLzl3Yte8w9h44jp17j2DrjgPcvx+794UhIiqBQBUyvCwlfIVKWUVVKKpqZqLbjsrmLhRUNyKVoWYiw9DU7CI6YwnSZElVE8yrN3sVdHf6GHIyB+zppe4y9KSu9/YRutsUgTOy4DPQKdgImarWFtAsEM22lsD3aQBNSHn5mkBFR+G6kQt01nEtge/TAKqKFQOVB+js+mIA+Xkusvb3A5AuaA9BDYTuAN6RqRUfcZ0A9gp4j5mDPxYI7xJChqbMER8+faSm93j67CU+vPmA3qs3UJaWhcyIGETu2ov1c2dh7bypOLpzBc5F7SJ0x1FZTAALwuiChxmKHkFF6Rk0NGWhmblkW2cVOrvq0NXdhO7zbTh/oQsXLjDfk2knCKMndV605Xz/BoDKBVu1C1Y3taGCLlhW14iSmjoUVVQhr7gEKekZ2Lp1C76bNF49Hi0k1AIw0AtB8rxMXwPgV4RPP6FZHhobKBAGeqvnV4YES01pgKqYGT96BEKHBcHf1wdegwYo53O6oBuAEnquXrWWF7BdzbW5bedu5oHbsGkrYdy2Dxu37sX23XS+Y9HM8zIYRpYhq6CSrleGjIIKZHI9v7yeX6gVuSW1SM0tRZK4XrY4o66ASZMwNC0H+cUV6LooVeIPcavPgu7OPeZzlhR8vfrpqoTu6m2CJhLXszmekg1AO3Rq0Cd1RYnwMdy8cp1u10+XWJAvEhw7YJZsAMpxCZ1cZINOhY6WTM2nPez8lBwA2l8vYLkBqGtXnTLQ2eXIA3tMHsgc8HMAPuwhhBrAPgHwqTy//glevHmOF+9f4/UfH/H2n//Auz/+gd9//weeP36EayzYFxuaUZWbi4jDe3FozwacOLYFcXH7kJ97AuVFJ1BGBxQAS/PDCGA0qquTUVuXjcamIrphOdraa5gXEsLudpwnROcZTnZd7CRcRl3cFv05gGaKCgHQ5H8iFYK6A6hckGFocxsqGYpKjahqnK+oQUFpBXKLShEZFYX582dj1JgQ1Wlbmh5U5YvvAErCTw2gCUXlsenSK0bcUM4bHjSEeSFD0mEBGBM6TFXQjB01gjnkUAvCTwC4du06bNmyFVu3MP/btks1K6xesxGr127G+k10xd3StpfAELIY2YU1yMyv5noJkpnTpRO2jDzaeGElcour6YwFiE3MVOAVVvAOU1mHnKJyJKVnE8J81UXoOgG71Xef8Gngbty5a4l5nzjfLf1oY+V41BUFnoZPDWWxQky9rqEzuqzmHxHJREBGl7WkEkCAsqTdzV0GQq5b5wiAFwmd0SXjWJbsTQoKQAGH65cIoUMEzl3G9Vxh0wB+Tu7gubifuwP26va/29L2J80P9wihAPhAwtBe3JVHZ794hqdvXynoPvzXf+Dj/++/8Dv1x//+L7z/1z8I5Wv1yO17MuKE/8clgtLQUIHS0kxkZsciPTMS+fmRzAOlJvQIipgHFhPAksIIlBXHorKMEFZloqE2D82NJWhtqUJ7WwM6OpvR2d1KoCxdaCdgHeiiO3ZJjae91pPSeZ+Bj653/jxaCZ+Mjm+RtkBLzSKBUGpDOzoIoLQJ6lESxgUr6+mCNXRBls/iilrkl1YiJSOTZX0bfvjpW7qgH4YP82KuJ/CZB9ZqCYBqXQFIZxQIrcqZ4YG+KgccERyA0SOGMzcchbGjQ+mS/hjiNZjh6DcET9xQLTWAGzZuxJat27Bx41asX7+F2oqNG3Zg2/Z92H/wOE6dPotzKbkErQLpeVUEr4ygFamcTuV2WYXIYIgpy9hz6apSprCsTvVGL6tuQEY+3S8jCyXVtbh4XQZ/Ejbqeq8AJ7meVLb0EkB5pLHO7VROJwDaoPMsy/UEPAXfFcIluqzFfM4hwnRRYLKknc8On3E7Lcc+rvcDUACy5BJKWkAJSOKOFwmf0YUrnS5SYLoBaOQJPJEdOofrWeA5RjwIfAKeA77rhE8ApO4RQskB5WEydL9HhO/F+7d4Rfje/ee/8PF//y/qv/Dxf/0nPv7Xv/D69w9qYuO+h/f4XszDmRtKM8zla50MHxvR0laOmrpclJcloig/HHnZh5GbdYDLg8jPDiOM4QQzBhXFiaguS0ddlXRjK0ZTUwUdsRat7fVo7WhgCNnEcLIFHd1t6DxPJzzfpWAz7X/94aPjOQC0oHNXZychFADbCWAbb/6tqFOVMTJSwqqMqZZcsI4AViErvxCRMZFYtGSOGvc3PFgqX75W7heoYBPoPEk7ob+Eqn5SOSMQ+isIQ0OCCCDzwnGjMWbUSIaxfhg8YCABlNzQejjL+k2bsXEzQ84tO7hk/rdtD3bvOYIjYacRLpUt8ekMH/ORytAzNbcC5+iEkvdJbid5XVpOMdKldpMASm1ndmEF7y7NvLs00BUruD+X+0rUlHLXbmvYrt2+zdDSKQFRajadIaYNPqvrkmfptiXjdtLGJOBJA6809Kqqb3ExgY/hmzuABja1rrYJ2RUrzLTpIuEyEnDsANql3E2OiwN+BsCLfxdAAY/QGbnAR/Cc8EnTgxt8FoCqGYIAysTEz968wquP7wngB7z91z/x/r/+E+//8z/x4T//A+/+9QdevHutpnSUaRplHKF8rwuXJIdronvVoqOjAq2txYQqG5Ul8cjPOo6stAPUXmSl70du5mGCeBJFeTEoLTzHsDQN1ZW5qCOEDYSwqaUaTW21aBEI6YjtXa1UO0HsJJAWhJbaCaXsE6mw8wsB1C6oIdSVMQJgKyqkSUJVxtShoKwKuSyj8gDXXXvogj+MQXDQIDrblwAo0hBKM0WgQBggw5foosF0w5BAAjgKP/4wiTCOgq/PEAweOIhL6/FkZibrbTv30YIPYueew9hz4DiOHI9GRHQSziblICW7BFlF1cguqUEKQ85zDDVTs4p41yhHDoHLLZIQtAqF5XW0d9p8QwfvLk3IK6lkyFqsGkEvXidUBFBBxzDzik0CpNRsakdzy/EImsnr+ss13DTOd1G1Nen2JgWeG3xKbpBp0DSAF6+4wiPAKF0lOG7QucBHubzOTQo6IwvSL4HOrn8XQAlDBUAZAf9CHk76QQbgvsPrf/xBCAnef/wH3v/Hv/CWUD59+QzysNGbt5kzK9drIXgNaO+oJnilaG4uQFODDMbNQl1FOsoKY5GdfgRpSbuonchI2U0Y6YqZESjIjUExISwrSUNFRQ5qaotQ11iOhuYqNNENm9sbCGIT2joIYWcHQdQQepKarl7gs/RXAaxubHWGoVV1LLfVyGOqlMU0KTLqNObN+43weP0FAEVyjkjaDCV89cGwIII4TKYuDMa340dj3JhR3BdIJxzKZYAGcNvu/RDt3HsIuw8cw95DJ3HkxBlEnEmhoxWhoFxqjFpRWEWgquqRxgtNlgb2vFImsDWqYbOsmkktj1c1tKOh7QJqm7oUgGLtJVW1alLVyzJDVo8FXY9MWXcTl7nUEMoxE1LaZDmdHTozhMUpzwBKQ68C0AbdBQJmZA8rHTLwKafqcNXldi7bVVX6pcsE0dJfAtCCzpPzeYJP9JcAtIWgJgwVCG8TPqd6CFUv5NkYz+XJwITwuQpDf8cbNQ/Mv/D+H//Ea+6TIUp3+PprN+jgl7TrtXVUoqWlBI0NeaivzUBNZTLDS6o0FVUliSjMPUX4diMpfhtSzu3g+n5CeIIQnkZ+biyKCs6hhBCW0wmra4tRy3yyvqkajS11BJEQtjfzM9rpiB2Qh7K0GVmuKGqlDHyfhNAjgMwDCWAN80BxQQlDS1imiyQPpIHkSCeR1DRs3bqerjUMwX7fIJgQCoh22PyGfOUqXyM5RgiHCITSe0Z3YwsZPlQ91zB0RBBGDA9CyDB5Qq4F4O5DYdh/9CQOHT+NwyeicCrqHN2thHcFhpHVHahpuYTm8zdQTbCyeaHJtOoMQphP+MTxiivq9XpZLcprWlBR20pLr2OIKpU0RWpc1oVrNxgeEjoLvEvURXliqgWhLC/ZIHNXf+jssuV8fxdABZ2RhIsCHa/b0vnLola1FBAvXpL2LC07jNolPQPnDp0n2Dzpvx/Amw4AJQSVCphn79/gJfPA13/8A29+/yfefPwdz1+/xP2Hd3Hr9iXIbGdd5wW+CjS3MHwkfLU16aiuSER5SSxKmeeV5p9FRVE81yPpfPtxLm4btQPJCfsI4VFkpp1UXdrycuNQWJiEkrJMlFflo7K2BDX1FagjhA3NAmETc8tWgtiOls52QmiBSACN/j6AMkyJZZp5oLhgRZ0zDyworUVeQQWys/MQHn4Ms2b8xFxuIIYxD/xyAL+yjuuQ1H8oJbWkQfLQlqGUVO74C3wyS5sG8MCxCJxgrnc6NgWxiVnIKqxGdfMFfombqGm+iNLadpQzpMyrrMe5nAKcy81HZpE0RZTRBYuRybtGRi6X+SVqPTkjD2cTM3AmPgU5PK/tvORjApwB7zq3Lck6QdTbnwbtIiGTnvMqt+NSQ0fXs+BzhpwUty8YAKUCxQBogeeUhJlaFwjehcsET4mhlgM4S5da0X2pRa1LDnThkswIpqUal40+C6CAJ00MWlc8deh2yBxzhe/fBvCeiCGoBeBTeYiNPJqbLvjy94949fsfeP3hd/VAU5kDRsYKXr8peZ/UWmrna2jIR211Bqos+IrzT6MgOxz5DDOLciNRnBeO9KR9iI/ZSm0nhLsI4X6kJQuEp5CTFY28vHgUFaeitDybTliAqhoNYX0jnbC5XkHY3NbCsLSNEGoANYhm3R1At1rQPwHQGYbqPFDC0CIaSEEhXTC3EIlJCdiwfjnGjyYoBFC5IMEKMBA6wCNsNvg0gNYxmbSJx4fytQHSm0ZGVQQNUSCGDPeTZg4NYNjJswiPSsbZ5DxkF9ehovE86jquobrlAnJLqpGYkY8ziek4FXOOSkBscjr3ZSMuMQUxCYlISElDUnom4pNTERnL94qMQdSZeCSnZaOmoYUF/QYuEMAL1y3QZAyYmpRVwLqmZT222AGcOa50hedfxnlCdf6qAYt3Ze67IjAqKDV8qn+hQ9rxjMu5w3dBOZ1VMULoNHgdhK2dEsgENg3feYFPiSBebKPaHTpPF7xg4PsEgNr1BDyG4pacPW+csCm5HfscgP3gM+siwifqIYC3DHz3b1IyAe9dPHwhU0+8wKOXz/GMoahMPf/qAyH88AEvuP3wyQPc4vtcvtaOrgt1aGsvR1NTIcPObDpfCuGLQzHdLj+b4WV6GHLSjhLCY9RRpCTsxNmojUrxZ7YgMW4nw9H9SE8JQ1ZGBHJzYlFYQBcszkBZWQ4qqgoYjpagtr6cEFYpJ2xsbURTOyHsIIQMSZUbKhgZgoqUE1pSUGq1UJ8CUDdHSFSnJ26qaCCAdQSwhpFceS1vCtXIpZGkZ2bjyJFDmPrLJIT4D8DwoV9RBJFABQpkLgDa3dHAZ5Ocr3rSDFDd2oYFeTG/lPzQSwMYeSaNAKYgKaME5fXdKGvoQnZZA/O8YsQRtuiEFBw/HYMDYacYop5GOOGKOpuA0zGxdLl4QphA8GJx8nQkjp44iYjIM0hOSkdpWRU6ugUMAkidl6U8mF/NhKxnRHYFzSbrHC3CR+C6GU6epxwAUld47JIFpZG9V/0F5nTK3TzKAs6mbsIngJ2/SPgsScWDXd3c18VzjOQ18lpHDacdQAvCzwOo5dIJ3L7/LwAoA29Fsn2jV+vmXULYRwgtAO9IR+zHfQpAge/Ry2caQHma8PsP1DvIo7uln+gNfsbFyy3o6KpGc6u4Xy5qqtNRUZaoupoV0u1yCVy2DMRNOYi89MNqTGBi7BbEnl6L2Mg1OBu9AQl0w+T4PQxFZSTFSWRnRjMfTGA+mILSkgyUl+egkhDWGAglHG0lhG2NaCSETe2t2g0Jk2pwVxAaR3SVJwCdELar+UMFwKrmFjWRb1l9I0pq61FSWYuS0mo1WieDkV5MXByWL1mA0cOGIIQAhvh9hWFcBtkAHNoPQAk/3eCzHxcnVSAOFCA1gHHnshAVl4aE1HzkldYjgzZ8hqHoyegE5oMEi4525ORpHBWdilTrx8JPIyL6DGLiCd+ZGISdPIVDYceUIqNikJXFBJ0Wf/6SAEf4qO6r1wkFgbpiTT1AeBSEHuQyPcEVwkewNICEjZIe9QLgZR67eMUJ378FoAWfANZ9gbAZ/R8AUMBTw3ZM/1T7sS8FUOCzQs8eAe9TAD68jb4n9/CAIag0wquGeOaCMiHvC/V8xbeQpwdLW+FVXvf5C42q4qWxuRC1dVmoqkxBWclZ7X45x5GdfgiZyfuQybBT4EtP3EXnW4/o8JWIiViFuKh12gXP7kJK4iG64Am6YBTycuJRmJ9MF0ynC2ahojIf1TXFCsC6pirUt9SivrWeIBLCtmY0MS9UbkgX1GGpZ30pgDJ/qABY3tCI0joCWEUAy2uQX1yJrPxi1T1t985t+F4e9OL3DYb5f81w9BsEUY7GeOkRo3rFOCGzA2igU/std5R16UlDcDWAMQl0ubOpzAGTcIrQnTh9FmGnYnDoWDgOHjmOA0cErBNqCsGjJ8Jx+NhJHDsZjpOnInD8xCmEHTuhdOw491NnzkiSXcqQpZsF8xpBuI5uquvKNS719AMKMHdZwBnojLplgKYbgOKAl7j/0mXmdgKaDUCH/gxAl5BTSwDsuqAB7L7Q7JATvi8A0AahJwB1f1NXyBRoSoTQDP5V+jSA1yX/s4ecAqANQg0glwxBeyQEVe7H/E9GQTy9h/vyTHyZBc0CUCbkFQCfv3mDR8+eQB7LdvlaF7rON6gG9/rGfNTU0P3KEwlNDAryTin3y0zZh7Rzu5QypPYzbgvOhK9C5IllhHA5Yk6LC27GudidzAUPMBc8jsz0SORmn1UAFhPAUgJYTgCraopQU1eG2sZK1DVXM1+rJYD1ygklHFVOaIWkKhy16zMACnwOAJkHGgCr5NFmjU10wQaUVteiuIIAllYhmy4oU6WcOnkSs6ZNRrDfIAWN7oitFSAgytIGoB2+TwOo93NbAxgVn4QT4nIML/fsP6K0/9AxHDh8DIfDjiOMUB06EsZ9RwhkGA4dPYaj3H+Uy7Cjx9VTi04QxBPHtZISU1Fb28Q/Th62eBVdl0XXCKAsBa7+wDmgk2kJ1HwgMiraJgIlAMrSAHZR4LtEwLh0cT1zjtqWm0CXkq5gEfBEprJFh50uALo5oB1Erc8D6MgH+wFIXbvwSQBlv8MJPwOh6gXjCUBZN9sET4egGkBn+GkH8BHuP3usQlAN4FvqPZ4RQOkbKs8MvMTv0dElNZNlqGP4WVWVivKyeBQXRdH9Tij3Syd0yfHbkUKlnttOt9uAyJPLEHF8MZdLcCZiJV1wI8PQHUiM308XDENG2mnkZMUR4iQUFaUx9COAFXkMQwuZC5aipqECtXTBupYaKxRtIHxNrjmhXaa2lCC2ELw/BVAm720hgISwQoWhBFDywEoCWFaN7OIKZOQWIj7+HFYtW6p6t/jITGi+A+Cn4NPgBVK6YkaD5Q6gBk4DqKCzH/OxAAw7HYXdhGv3ARn9cBj7DxzBgQNHcejwURw5GkbQCN+Bgzh46BBBJJxcFx3ia8IIogAoMB6jS0aERyInOx8tLTJ1+RUWUOrSFXQSws7LXLcAc3c55XTu0NnURZi6rl4ggIRKKlfofp8C0CmGT4TNAOiE0MDnBFCHnhZUAtj5/4cAdJcFoBLDzy8B8MnrV8wD3+D523fqkW8yQkKejyFNLu2dtQw/S+hMzNMqk1Faygin4DQdLAyZafuRmkhni99KALXiotbgNOGLOL4Ip08soguuYC64QdWIJp7dRwCPIj01gnlgLPPARBQVpqKkJBNlFbmoIICmRrS2sQq1zQxFWwlhm7hgA/NBgVC7oLsEQlEzIfxbANYSwCoCyDA0u6QKGXklSEnNxK7tOzF2zEgM9JJHt3+NIdLYrgbnCoASTpoO2h4go/4UwB379mPTjp3Ytms39nB9774DOHDwMHWI2/uwe490TduL/Qc1ePv2H1DAHaEOHDiE/fsJJ88/Qac8dy6Jd7Fa3jUJzPlLLMwypRwBJIQdly5zaUDzDJx6MKMll/0EqotAibotwAQ8DaAeRW2gc44pc4VP6RKhc8jkfcb5DHzuALpCqM75LIAShpoQ1DQ/fAGAqhZUYGMe+IUAKghvXVG5oM4HqTtXHDmghtAA2KMqYBwAPnuoAJQQ9Mnrl3TBN8r95HmL0vfzeg/TBUYDre3VaGgqRk1tNioqpOYyls4VjpzMI8hI3YuUc9uQdHYzIdyC5LObGHKuRMSxhQinBMSoUysQQwDPntmGc2f3IvncUaSlhiMrMwa5uedQUJCKYgJYWk4AKwlgtcBeThesdLhgPV1QQtEGqZSRfNAKR50SCOl+lID31wGUqQsJIMPQfIahOQxDM/NLkZaRi5OM6qZMmYzB3gMxWKackEl5CaEAF+hH8ETihBKK2iCUihqlPwNww5Yt2LBZpqLYjM1b5QEpO7B7716Govuxm7DtOyRd0w5iF+HcRTj3ynMcGHoeOHgEu3bvU9AeOnwEpyOjkJOXh0Z+MRmrpaeRs6aVsyTTzGnQNGwukFn7dO93gdB2jLApAA1chE2W5x3b3VqErpug2eWEzy4CeJEASjOCQHRBxNCT8HmSANnVTfjOOwFUrikAGwAJnm7aIHy8FtVvlPBJH1PJ/xz9TQmgGo1B2JySbSPpPH4Zl29eIYgUtzWcWgKknoFbJge+AvVQTMJy/ZZUylwigCICSSe80avzP3nO/W3pA/rwtmqCkEqYPnlmvsMBBcDXeEonlPbB3nu3cZXXLOP3Wtoq0dDI3KwmCxVlSSgujGH4eYrh52EdfhK+xNiNCr6k2PWIiWD4eWwBIsIWIfLYMgK4WgEYF7MNCQQwiQ6YSgAzCGB2TgLy81NRVEwAy3KZBxahspohaC0dsJ4O2FiN+ibmgS2Er4UOKBUy0jyhIHTC10S4mtsJXjvB67Dg8wRgewfq2jpcAKxskoqYJlURU1Rdg4LKauSWViC7oATpWXmIiUtQc90G+A+Fl9c38KYLSu2nP8HzlzGCXPqJLPhUOErAAgQ+kSf4RAbAdRs2YD0loyI2b92Crdu3Ydv27di2cxd20gH30gl3E8Zd1B66oEC5h663Zx/X99IxuS2hqTy3vaSsXN2FZKCkQNihppTTU8vJFHN6slVuC2AKMg2akrXPDD/Rx61jch5B86xuqkuLYNnV7SYHgBcFQIJD8Iw8gWfU1S19IAkfl8ohBVbjfgZA5YACoK7kkbZHB3SW7L1yDIgOES4lrl9U2xpOcUw1MoOhtywlTL1uTR517cY1LZnjhm4pzigQ3qAL6mc/CIA3LQBlKoo7uPtYA3j3yQPce/rIAaCEoU9evcCDJw/VvKHSva6jsx7NLeWor2duVsU8rSQRxfkxyMs6iazUg0g7txNJcZsI4AYkx21E4pk1iAlfgtME8PQxut+xFYg+tRYxzAHjGIImxO9DUlIYQ7sIpBPALAKYRwALiwTAPOaBBLDKArCOADbQ/Zrofs0EsJkAthBAUWsznbDVpnY1HWFTWxdhtOCjBD47gDI0qY5yVMQQQpkxraLRAFirAMwjgDlFJcjIyce55HRspTHJqAZvAZAuqJofCN1Qhp9Kal2DFmApcAiX0hjvDp6RAXALodtEB5Qpuzdt2oTNXN/CD9xCELfSDbfv2oUdu2WE/F7sJpC76I77COJBut4BuqMsj504hcTkVMbvdWjlHUh6q7eftyC0pN1PnNCM8dLAuct5nHA59nPdw6hprf7gGbkD2E3wtCz3+6sAihOKA9oBtOBTYee/A6C4pHLK8zxO91RhK0NWnnuZ7n+JN5pLvOHI04muMYS9ptoNZcT/dbqVnudGOSLdUAbkfimAEoJKg/zjVy/x6MVz3Ht0n6HsddXNrq2d+V9TGerqClBVmYHS4nMozItGbuYJZKQcQGrCDgeASVR81CpEn6TzHV9ALUH08ZU4E76OAG7G2didOJdwAMlJx5CadhoZWXF0wMS/B2BLk4ZQqYWiEwqErQSODmfAc4XvTwBkHljM8ltIAPPLLABzZRqVLKZbhzB58kSCNwBDfL5RIajIh27oQ5h8Cd9QFYIyN+Q5gZQM5P0iAHfv2UXH20oA12Pt2jVYt24NNmxYTyg3Ycu2rdhJ+HbvZR5I7TuwH4fpdmHHj6l5NI6dPIHwyEicTUhEQVEpk/V29cw2mSJARivbnVDP7y+OKOO8ZMAlIRPZYFPrbvu1ZHBml0N2+DoJVicLi+izAFrgOfSF8ImU8yn3swC0haB2AD/ngHb4lAiXSOBTg4DlfCXmjlc6qHYtvv9F+RzmYxIuX7ws+zt0B3C6oplp7DIlE0/ph2Jeg0y5bwC8fU8eQeYBQJUDPsWjV88VgA+fy+iHPp3/8Xdpba9h/leK2tp8VFako7QoAQW50cjJOI6M5P1ISdiORHE+wpcYwzwvciWiTjD3OzZfOWD0iVUEcD1io7YgPnYXEhMOIiX5BNLSopCZFY+c3CTkF6QxBM1yBbDGAFjrAqBd9QxJ6xmONrQ2UQKiOGGbckNX6OyyAOQ5zjBUAHQ2yBdVMQwtl9E9pcjMK0RqZg6ioiOwcME01bHaj5AZEL0GMydUEH4NX9P/0wHgQMLobKIwNaWOGlPTDLFn705s3848cMMarFmzglqptH79Wmxhfrhr107sFfjofkePHsHJkydxKvwkwk+HIyomGokpyWoYR0VlHVpauxWA0lvBASEB1PmgwKcHVrrIPvLZwOeuzwFIsDoJlJIbhO6u12WTyvs8QWbpU/sNgJ4rYZwAGggdssBTXeHockayT8C7zBBad+rme0l74/lGfl69HnfXVYO2jir+tpVo76xW213neexCE6+B18lrkM8WIKWC56qEp7fEBT0DePcxAXysc8CHDEGlR4wA+ODZU9y5d0eFufLdW9qYgzWWEIg8VJSnoUQAzIli/ndMASjND5L/CXyJMesRd3o5nW8+8795KgcUB4wJ30AAtyI+bg+Szh0mgKeQnn4GWdnnkJufgoLCdBSXZKOsPN8CsATV1TLQVwNY11hHCOtdVEco65p5jLlhPR3RAaEKR9s8gGfUoR7kaYfQmQdaADIMLayoQn5pOXIKipGRnYeExHisW7sEI0P9CeBABaEA6O39lQJQ1Y5y22+IPLhTnG8gQ1ABUIA0ALq5oXHAXTu3YMf2TdhIANetJXyrl2HVyqV0wtVqopodO7YTwh0Qp9y3bw8OHz6Io8cO40T4MQVgcmoq72L8k2pb0Np2kYXkvGqLMRA6XfCCNaK5y00aws/LCV9/2QAUWW6oYBTQLNnh+xIAP6m/DSCB4/L81W5Klnpd9qlBwLyZiNN1E6q2jho0t5bTfYoIQB7q6nNUL5QaSpb1DTl0gQLe9UvRTCjbuusUjNKHVWpfpcFfptuX5x7evOsWgj4SAPs0gNIbxgLw0YsXuPdEJsm6pfLNjq4mNLVU8rOLUFWVg/KyVJQUxiM/JxJZaWFIS2Q+d3Yrzon7xa7HuTPrcObUUgVf+FF3AJn/xe1DslTApEQgIyOW4WeSCj8LijJQXJpDAAt4E7cBWEsA62ucENpU18T9zTUKwnoLwvqWZgVhQ1sLRQjt+lsAMgyVkT80l+SUFOzasQUTxo9SAEq4KXmg5H/SLOHjM4DhqDwrnhBy3d+H8IkI458CuGfXFuzcsQk7tm3Elk1rsWbVUqxcvghr6YKbJQzdIuIxtdyEbdt4/s6tBHI7Dh7aj/CICN7N8lgoGH4SwBYCKLMTq/n6u6TTrM4HRTKQ0j6sxA6gK5Suo6HtAHZc6HSRzCPigO9CO/c5JdtddhkA1TYBEvCUCJZNnQRNcj4t12NfAqCpBXUCSNCY1wlw3QIggZNmE6m5lc4CF6RiiNfT0dmgKj3q6vNQWZ1BR0hmwUxAWWkcSkpiqRiUlsairCwO5dxfXpmKmvps5j7FvNlVo1Oe104Ipe1RakvlCb/yDMCePg3gnQe96CWAdwhgL0PQ+88Zfr58oXI/CT/7HskkWTdUON3ewZyruZwQFKCyMgtlJckoKohDfjb/79SjSDtHR4vbgnOW+yVErWb4uYjwzaHm4nSYDkFjwzciLnoHzp0VAAluagQyM+OQIwAy/CwszkAJASyvIIBVxaioLkVVTTmq6yr53apRwzywtrHWRTWNNahpqkYtQaxrFjekKzYLhE0MS5upFkutCsBGwifSAEpNqGuPGNUlTTVFMA8kgEXMAwvKGIYyrZIG+dS0DBw5zDzw5+8ho95V/0/C5+9PkPwGwJfhpo8XQZQKGnFCbzoh5c91O4CeQ9DdW0k3Ady+EZs3rqYDLsXqVUuwfu1qbJZKmU0b6Y7rsXH9emxYtw7rRWtWYSPdchPD1P379zOez+Gf1YHm9vNoatcT4qi2GEqGiwiEWk4A1eBKAc1yOVcAbfBZALqD55QGz6jjPAuypc7zzv39RPA6BbZPSUHotk/0OQClKcLWDugY7sT17msMi6luAqm610kzDMGTdsguhput7VW8iUlhTydwiSguikNRYRQLfTgK80+iIO+EJVk/qTpCF+VHo7T4LKqrUtDYlKf6bHZdaFafL80IN3qkXdC44G3cfnAXtx/14bYDQOkLKpUvL/DwmTyH8S6kcV8a4Ns6pAGe+Vgdw09ek1TAyOflZ51CduphArgbSbFbkHiGANL9zkauwOnj83DqyCwFoeSAZwhgTMQnAGT+ZwewjACWC4A1paisq0BVfSWqG6ooQijAualaLQkkw1EtgVByQ4LI3NCAKJU0qqlCckNKZkirJ3wyP4yepIl5IAGsqG9CWS0hrK5HcSVdUEbJF1eoGR3SMrMRERGOObOmYZg8rFNqOAmRTFXo5yduKCEpw1BpomAu6Evw1Dr3CXi6ndB6jVMawB3bN2DblnXYtGEVXW8pHXAJQ9Fl3GYOSPi2SPPExg1KmzZswEYBcDVzxFXLsG7VChw6eIBxfBGarWrgBn5BaX9xNIhaEGoQ+zugAPap0NQpbhM2T/ocgA4I+0mOSXtli0e5Q+dyzB1AqU2VHIwQCogGRieEdMWrhO8qr1OW0p6pml2Yw8q1d5vJjSQMSyZ40kcyGgW5Ecy3TtBxjlKHkZd1GLmZhyhZio4gL/MYCrIFxgg6YjxD1jyGjrV01DY1SZRM2mQA7FEAEr5H9ywAHxJAOp8AyOWDp49why55reciv0+rCoMbrB4wFRXM/4rj+TmRvI4TyEo5hNSEXUiK2YzEaAIYvZb5H8PPY3Nw8sgMQjibDsgQ9M8AzE9zhqAWgOUEsIIAVhLAqgYLwkaB0C4nfNr9nNKVMxaIVlgqHblV5QzBcwdQZsyuJoCVBLBcAagH6BaW11hTqpQQwBzExsZg2ZL5CJXJehlCBlICkp+Eo8wJpRLGV1XGaEkN6RBvcTs7gC7SAG7ZtIYOt1LBt3rVYuV+G9Yz/Ny0jtAJmGvpfgLjemxlKCrb69eswFrmiWtWLcfJEycYClXxC3YQvi71BcXuBULTHmNAlPFadgANhDo0dQNQth2S8zo8qkOA+gyAMtNWf5np8FzhMvorACoIxQXtcoSkWuevMOy9wuvjftV2Ke7Hm0dnVzNzPYZaLOSlZYkoLJROzjJ1w0nkZYcp0HIyDiAnfR+yZaKjtD0M/5zKTt2HnLT9yM44iLy84yzE8QxHZTbqelzmZ0qvGWmQv3mXYagF4J1H9wngPRcAH3J5/7FMvtSDKzd4fXRR0wOmulbCw1R1YyhQzwE8jszkg0g5u4POtwnnopn/RUv732KcOjoLJw5PVwBGhC20ckABcPunAbQqYUqlEqaq6IsBdMKna0RdIaRkfzNDUmmyYF7YyHzvbwOYlYtz585hw9pVGDsiwDkuUABUTRJSM6qbJgQ+cUNvr68I4Vd0QxHzP77GMXqCcoyGWL92uQO+lSsWYtXKxQRyFbZuXkfoNIDr160ilKvV9oZ1DFOtPHEdLygmLoZxutx15MvJJKiy1ImvtMM4IKQMgK1Wz3XntgWjC3R2OQFs62Z4ZJMC0NLn4Wvl+9jlClY/Mf9Tsu0T+D4NIN3PyOaGRl0M67qkYugS80C6n8wQ3drGO3ltLvO6cygsiEZe7in11KEcgpedvl9BlpmyExnJO5CetK2fMqjMZC5TtiMjYw9y80+gqjaZLliBS5fbdBgq/UOZB97sk/lAnQDepeMpAJ8TwGfPVPtfD8+7dI25NkPilrYq1DUWobJGmgiY/xXq/C8n/Rg/ez/zP0JFAMUBEwhg9KlFBG+mAvDk4VmIOLoQUdIOeGqDAlAqYZKkG1qKAKgrYXLzU5FPAHUzRD7KKglgbRlhYAiqws8qDRxzPcn5jGqbam3AuQMoYIpkn84LG1QoKlMTimRQrgVgsx1A5oG1DEPVCPl6PU9MaSWyCpgHZucjJSUVu7ZvxXfjQgngNyoM9af8bPA5AdTwSS2pF0GU5RDu95VzpBmDeaSvrzUecO2aZcz7llgALlIh6Cbmgtu3bVC1owLi+rV0vDXLCeEqwrhCueRKgrp9x1akZaTzSzarxLZOapjcAbRBqGpHZciI6jjrHEJi5GkCnj8DsP0zkCmnsx9T096JWnhc1KzkDppsm2OOc2wA2uUCoAfwtHSXNV37yjxQnLuTBaehGGUs3IUFUYTvhOpfmZV+AJl0OgVd4lZqM9ISNiElfgNdZ71eWkoVJVDnNiJVQKRbFpVEE55iOmA75PHQapZsAfBuD24ZAKUr2rPHeMDc7wEBfPD0KfM/mZ1cxm/Kb9+gnFkqYCqqJEdL4jXGMvwMpxNLBcw+JMZu0wCe2agAjDq5kOGnZwBjo7YRwL0KwNSUcKsWNBG5eXYA82wAivu5AigVLk7ZAfQkG4B0wYYWJ4AKPktOAFtQ2cA8sE4AbFQASh4o0xXKtCqZOYVIS8vA4QP7MPn78QRwAAGkk1HS7OCEzy0MpfPp/qPMCfkaHx73kXxRKm0MgOJ2EnIaF1xHR9y6ea2jYmbD+hXKFVXFzDqBcAXWcbmWIEoPgYLiQt5NWlDLL1dLe5fqXQeAdgipZvvwEQ8A2iUQOtUfPCMNoIbNDp8rhFwX6OxyB8wm92Pq+KcAFDkg9Cw5pipbGCJ38Zo7+fktrdWors5RlS15DDlzso4gk66XkboL6YQpLXETASNwZ9ciOW4NEmNWU6tY8LkUcTspZg2SYqm4tUgSSJN3I4d5Y0NjngLw+k2dA/YwB/wkgM9e4P6TJ8z/7qq2w26pgOmsVzWg1XUMCysJYEkSCvJjkJt1StWApibs5ecTwOiN1AbER65WvV9OHJ7xPwtgM/M+pf65n6v+uwEsQnp6Fk6EhWHG5B8xTCbhJUj+Ap8bgKoyRsJOcUJuC3w+PEegU+BxXcnHAnDzhuXYtnkN8701yuG2bFmHnbsI3w6peFmJFcvmYfGimVi+bC7WEVIBcMO6larhPuL0KZRVVaCmuVn1KqiRL0W5A2jURPiaraEjrf2g02DqY+7HZZshG9VGtSvwjGS7P3haApol5lttNsm2AziZmdlFzmNGKh90g8/I3jSheshY607pc6TmVV1HRz0hKUE53U9yPg3fPqSnyHyaW5WjpZwVuFbSYVawkC9HQtQyFvSlLkoQRS3n8VU4F0MI47fwPQ6ipjoDV+hk6vHUkv8xt7vBEFQAvK0AvG8B+JwO+Bz3Hj/Grb47quO3XKvpAVPN8Li8Ig3Fxed4nWeYj55kSHyE7ruHn7eVzkcAo9bj7OmVOB02DycOEUDq1BFpihAAV1gA2kPQcCsEJYDSDmhyQAtAqQWtYg5YbdWCOgEU1zPhpUAmgHmWzv80fLoippVyhqAqDG1xAigDczWAjY4QVANYTQDLkZlbzEgvG5ER4Zg3YyqGDR2ku5oRKNX4TvhULmhzPy0CKfCJA3LpO2Qgw1Hdg8bLy8oBN62Zj+2bVmLH1g3YSm3fuRHbdq3Hpi0rGY4uwJJFv2HB/ClYsng6txepCpgNa1YT2s2IPRvLO1Y1KpuaVIOmtKuIE0r7iz0MdQVQyz0EbekUMLU0bAZESvZ1smBQbVyX2ZMdcgOwje5iZA8zRTIFupoGnZKGZoc63URIpIJEJOtyjukLaiplPgWkgc51v7yGn0+1dDG8a5dG5hw1sjwvS8bVEb7knUhlyCmhZXKcOJxAtwTxEYtxNnwR4sIXIvbUApvmISZ8jlo/e4ogRixlPraSrrlNTZp07cZ5NQWh9IK5ee82AbyDHgJ4S+WADwngE9x/8UyNiu97/IBh6i3VZa7zvIyAqEJ9YzGqa7JRXp5Cl45Hfq70gDnB0PiwBvAMAYzSAMaFL8fpo7Nx4uB0AjiTAM4lgDIecDmiVVe0HQSQeaMDQN0RW/WEUbWgFoAVhQx5S1BVXUb3JYQOAKXG0xW62iZXidtpaei0WpQcANIkGgheQ2uHBlAqYSjVGN/YRAAbUFYro+MFQF0RIxNOq6FJmbk4c+YMFs2bhWF+g1QIqruaqQoVLUInEA6lA2rJPnFJwkkIpXnCm/DJM+O9BlnNEJtWTscWgXDjCmzdtBobNzDE3LAUa9cuxIqls7Bk4VQsWkAAF03DmpULVPvf1g0bcGj/AaSlp6Oivs4CsEU9ibSWX7JOAJQv/TkALQi1ZF3ga1UybueQANjB/ZQA6ArhpwFUTucGnwuA7uBZMvA5ILT2SU8YaRv8nCPaAXTklFQ74WvtbkJzF8O7dt7da7OYV0XSVQ6xUO+i621F8llp1F5NRxO3E+jmI/bkPMSemIuY43Nw5tgcRB+brRR1bCYd5jdEH5+N2GPzEcdz4iMWMCxdRwCT0XPnCvoe9aL34V0CeAc37vWih3lez0MB8BEBfKoAvK/a/yT/u6naLKVZRPK/+sYiApilXLq48KzqAZOdfhzpSYd4nbsJ4BYFYELUOsScXIIIyf8O/EYIZzIEnYdTLgDu9ABgPAFkBFDEELTECkHLCWBlMaqqCGCtO4B2yPpLNcIr0fEUaDa5AdhIAOs9AVjfQEOxA1hLAKsJYBlSs/IQd/Ysli+ej5AALzVNob2B3Uw54YTPApDQmXlCZXuI1I4OpgyAG5f+jA1Lf8X65TOwdvlsrFwyCysWz8LKpbOxfNEMLFnwKxYvmKxAXLN8PuFbg91btyHi5CnkFeQrACsIoHTnqaaV1xDEWt51FISWCxo1ysBJIwlFDYgKxi8D0A6hBvFzADqhs+t/EkAjO3yiNr6mlZ/ZJPlVWyUqqzORlxOBzNT9zPe2IZnOd47wSWgZR5BiTxK44zMRHTYD0UdnIOrIdEQe/g2nD01Tijg8lYX+V0Ryf9ThmTgT9hvOnJiJ+DOrUF+Xjr6HPXj47D7uMdw0AN5SAEo7oDigBeDTx7hDZ7x26zqkJ08HHbqptQJ1DTI4NgtlpUmqB0xe9mndBS3pAJLOEqgzmxmCSv63BtEnFiJcwk8CePzADAI498sAzEt25IAlpblWd7QvA9AJnJbqhqak8z3V7PCXAGxmGNroCEOLK+v7AZhwLgFrVy7BqGFDNIBWt7LPAkj4HOK2r7clE4KuX/Ij1i76EasW/Ijlc3/Cktk/Y/EsAjdnKpbMo/vN/QULZv+EhXN+wbKFM7FpzUrs3rIVURGn+cMVo7yuFuUNDWpIRxWT2f8TANrVxvM9w6cBbO1sVPorAIrcIVQyAAp8oj+Bzpwnyza+roXX1MxraWxn2M7wLi/nNB1lLx1FOjQTPuZ5ceELEHNiFl3uN0QdnUrofsXpg1MQcWAywg/8gvD9op9xav9POEmF75djvyLiEPcRyIS4jejsLMeT5/fx5OVjOtxD9BC+m/fvqvDTOOBdOt89hp/3njzCbR672nMN3Zc6+HvqCpiaOoEhA6Uy3XxBLHKz5GZxlE6ta0Djmf/FR0sPmJWIpAOfPEj49k9TAJ44NIcAyoj45YiyQtD4WAtA1Q6oB+OKA+YXSm+YTAeA5RXFakREVW25bgf0AKArcO7SIacCUMAjdE4gRSyLlAGw2g5gvQDIMNRywIIyAVCenFSOtOx8JCYlMQJcgTEhfm4OqKUm47WgtAMoS3f5+lgALpk1Ccvnfa+0bM73WDhjEuZOmYCZv0zA7KnfYe7076nvMG/6D0xAfyGYM7F+xQpEnopg7F7qAqB8iRq64N8CUFXOaAD7QSjbHuATCYD9wTNyBVDA+1IAjfpDSEe0AfZnUnByKTcI+S4tfI/mjjrUNhSgIC+aBXoPw8a1DOWW4WzEQsLHEDNsGp1tMp3uJ8IlkP2IU3u/x4k93+HE7kk4Lto1kcuJOLnnB5zaQxj3/ciC/xtyMo/h1q2LeP76KZ5R9589IIDM/+4z/7OFoL1Pn6g8sO/JQ9y6dxdXbl5l6NyONl5bQ5M4kIxOSGeemqhqQHMyTyEjlflfwm4kxGxRUw/GR0kPGOZ/YXPpfoSPAB4jgMcJ4MkjCxFxXEbEy3jALwFQOiNYIyIqpT+obg/ULqhzQAPh5wGkLOjcAdQQ2gFsdwGwggDaQ1AHgAXlSM8pQHJKMrYwAhw7wl8BKDmgmorCDUTliDYInXLucwD44/gQTP4uBL/9PAKzfx2FWVNGY9oPofhlwgj8MnEkpv44GjMmj8ecqZN4/Hv89tP3WDBzFsJPnEJpeRnK6mpQ1lDvALCaoWhtM2WD0KihzUwjoCUQOiXbMuuVlh3GFjfo7Pp/B0AWbqls6pLvJO1sZXSXBIafe5lPrcbZ04TvJHM7wnf68C+IOEiw9k0iYBMJ3QQc2zUeYTvGIWz7OBzdPhZHto1Ry2M7eGzHdwjb/QPOnFqGFoaOzwjXyzcv8fztM0cIKhUwPQ9FdgAfq1ERPXfvQKb671RjAGtVDWhVjeRk6aoGND+PwGSeREbKQSQn7CKAmwngOgK4BrEyBcWR2Z8G0BGCHkDyuTCkp57+fxPA7AKkpKZi2+Z1GD8ykABKJYw7eEaeAVSVNNa6A8AJo4ZjbIgvxo3wxsTRQ/DDOD/KH5NG+2PiKH98Py4IP08YjinfjcKv34/D5InjsWDGLP6wkSirqERZbQ3K6+tV/FzdQAcUF7QANBAqEOXHUH3yGKMTPpEdRiWCJ9IQavCMXMAjdHZ5hq+Fx2wAWhAatbuB9jnZAVTNEm6Q2WUPSR2Sbm/dHYRQ2jSZu3bLTaAWdXU5yEoPYyi3CjGn5iDqGPO6wz/h1IHvcXLvJJwQl9sxEWHbxivgDm8dhUNbR+LgllAcog5TRzZz/xZCun+Gei7D/b6bePP2A169f40X756rwbfigLcI300LwDuPH6PvKcNPAtjL7Rt3eiDP0ZDvZsYAVlXnoKxMuqBJDWg0sjNOID2ZEMVL/rdJuZ+MgIg9tRThh2cx9LQA5HWcOCQ54GKGoCtYTjYgNprQniW8iceQJqPhVTOEHg8oOWAhc8BihqClVghaISEoAZTmiBoCqEZBCIBSA6r6eBoAJdx0hU/VfkpZI2x6KWWO8Fl9QVV3NGmGoARAeWy1mSVbQlAFoPW8CNUdzeaAKalp2LFlA74dFaQAVD1hKE/waekQ1K5+AC6dNxPzp/9CpxuH78YG4duRQwnjEIwZ7s1Y1xvjQ31JvB/3yX5/CLBL5s5FfEwCKioIX00dL7qeP1Yjauub+INRdgAp0yxRTwAb2p0AuohgNdIJmyxHlJC0laGqqIXHW8QV3Z3xcwB2agDl4Y8iA6KBsV3U4VkGPPdtpb8DIJ2lU3q/KEmXOdnHG0FnNe/6SUg8uxWRJ+gah3/GiYOEbu+3OLbzW4RtnYijmyfgMCE7uGkE9m8Kxr5NgdhL7dsYjP0bhmP/+tE4uvNXNTX87Z42vPvwBm8/fsRrLhWAjwngfVMBI80QD9D7mPkfAZQKmF46o4ygl1Ec7dJE0lqJugYZAygVMMkoliFIqgb0GNIT9yM5bgcSoglg5DokRK5myLwEpw7NJHxTnQAelFrQpYg8vhrR4ZsRe4Zh69lDSEo6jtS0KD0dRa5uB8wvIoAlBLCMAFYUoKyyGOUWgDUCoJqcSQNYI80PBLCOAOr2PalwsUMozQ4aQClv5uYvQ5IkBVLdJC34jARAqTysonno7mimLdDZHzS7sMwCMBXbt6y3ACRsFoBO4NzlBqAFnwuAYYf2Y+/OrUwul2P5krmYN/tXTJsyCT8w/Bw/KhBjRvhhdMhQhAb7YHjAYLVcOn8ew4lU3q0IYLUrgLV/AmC9DJgkUO4S+Bo7+wPYxtcJgB5DUwWghs1drZ3NdMvGvwWgu/5bAJReMOoZ6NIlrQ0ybk+ettTeVc0wL5YusRZhh6biKJ3v6M5xOLKVYeamsTi0MRQHNgZh34ah2L3BBzvXe2PH+iHYuS4Qu9Zp+PLSDuJOTxM+fHyKD//8oB6u+eZ3AsgQ9O4jup4NwNsE8K4B8ImMgOhVM6xJj532jno0tVSgrr4QVZWZKCtJQlF+LPKzTyM7jeGjDMKN3a6bHwhg/GkCdnwRTkrYuf9XBeDxAzPpgPMJ4DICuAbREVsI4B4kxB8mgCeQmh5NAM9aw5EsAEuzUEQAS9wBrC23AJS+oBrAGgJY+ycAmtTHEX3ZALTDJ9KN8XYATX9QJ4DyJDAJQWVg7naGoH8bQAeEqpO2BnDd+g1Ys3YtNm/ZhJ27d2Drtk1Yv2G1GhW/dNE8AjkNUyd/h+8mhGIMQ1LR6hXLGMvzDkkAS6vrGIYyBKV913zWATV8dRImeIDw7wLYIrB1CGzuEvf79wF0gY+S/NHeuP9lAIoEPA2f9JSRZxBeutYJed66jF6oqEhmId3G/GkGDm2fhAObxuHAhlHYtz4Ye9b5YefaIdi+1gdb1/hi21oCufV7xISvQ23FOTy6343f/3iCj/98jXf/fI+3hPDdP97i2Zunqh3w1gPKDcC+J9Tjh7jVd1tNdyjTMkr+pwbh1hWgskImYUpEoZoFzQzC3YvE2K0MPzcQwrUEcCVz1vkMf3/DsX2/0v0EwFlOAE+sxRkCGBfDPDfhCAvwKaRlRCMzOx45eclqPGB+UYZHACulMb5GamMrWaZk+NH/lwCWIi0rH0nJydi2yeSAfwdADw44buL3+GnKVMxbtBjLVq3CyrVrsHbjeqzbsB67d+7EkcMHsX/fTmzYsBILF07H7Nm/YNeu7cjhHaG0skY92qmUAEr1bRUBrCaA1U0aQgUiJRDW8cfR+vcAdIVQwlLmLQo2T/ofANBAaIH4OehUFzWHdAO9mcxJhinJyHXp/nXj1lXIc/g6O0tQUhiBpJgNiGAedXj7L9i7YQLdbix2rBuDvVu+YwGfjeSYLagujUfP9Ra8f/8I//rPN/j9X2/w/p9vCeA7BeG7f8gs109w+wHdT5ogVCWMbgM0AN59+AA9vbfUpFDSy0dGZ0gNaE1tPirK9SDcQumClhmOjBSpAd1FALcwBJUR8GtwNmIZTh+dQwAZeu6bQjEMJYAnDy1AeNgyRJ1ch5jTW3E2Zh8Szx1lCBeO9IwzHgEsLneGoDIqvlJGxbsAWEdQbACqPp4GPDuAUsYInQWfyB6CCnT1Br4WgU/3Bf0sgIUEMJsAJiVhy8Y1GBca4BwN8RcANPC5ABgUMgqhY7/FhB9+xHe//Iyffp2Mn6f+ip+n/IJZs2fRHVdj7/49OHEyjDqKg4f3IDIqEvn5LCyVDJ9kTv1auiABFBesaqAaGxWECkTKWSsqdyfPADZYOaDIANjGH63NygHtANr1fwJARwWMJXcHVLARLNXf0ya1T0nWWwieSJ6y26F6ncjcLdd65KEqN3C37yYePLyBvrvduHa5Ch3N2agtj0dZXhRKck6jrCAa9VXJuNBRjod3r+D3988J3gf8878+4h//8QG/E7qPlj4IgH/IU44eE8A7CkDTDHFHACR89yhdAXNTTQolNbUKwMZSFvw8lJelo6ToHApyzyA74xTSkw8hOX4HAdxEAJn/Rcl0E4sRcZj5n7ifBeAJAfDwAkSELUf0qXWIjdyGs7EMXRPDmP9F9AewWADMJoB5BLBQDcqtoPupaSncAKxmGFpt8kCpDTV9PR0gOgE0EhAdALbqztgyJtDpfv0BlDGBGsBqAlhBAMusdsBEbFq3UrUDypSDngB0NDV8KYD+QcMRNHwEhoeORMgoUSiGjxzBZQhCR4dgzPgxmDJtCpYsX4aNmzdjx66diIo+g3zeFYoqqlEkANbVo5QASjWu1IZ+CsBaFR40UYSw3TOEslRNFATvUw5o1/8JAM2ETLoXjGvI6QKgm9QoCCVZb2HOJ7ImTlKT7Mq08tdwp/c67t27iYeP7uDZs3t4+fIBXr2mXt3Hqxf38PpFH969vY+Pvz/FP/75Bv/61x/4J/W7gPev9wq+Pxh2/vGPD/gHJct3zAEfv2CORweUqSicAD5SAPY9IZzcp3rAXJYeMPy9WmusGtBclJWmobgwAfk50chKP2n1gNmOczEbVfODTEFx5uRCnDoo4edkBaDkgP0B3K7aAGU+0LR0qQF19gOVGtCCkkyGnzkMP/MZUf3fA6BuhqhGrpqWohSpDEHPJSZi/ZrlGBnsC39CZgfv3wCQCeWwYARRgcOCCGMwgkOCMSw0GMNHDUMIIRw5djTGjh+PCZO+w7TpM3H4yDENYHmVmsRGASj96AyA0iTRaEJRAZDij1TLH6nWAOixMkb2Ma7nsSZKHlPcIkvu8wSf1p8BqKXhk2YJrTYRzzFSoaUHqY7ZFnx2AN17wjjBM7megNehpIYlWY+9vnClnfB1q6n/rov73b6O3t5ruC8APuzFk6cP8OzFYzx/+RQvXz/D6zfP8fbdc7z/8ALv/3iFD8ztPvyDLkfIPjDc/EgJgL9z3x/UP/7gOvXm4xs8fE4AmQPKQNxbLg4o7X/SAH9HTX8vN4l2NSGUjAGUmclyUFqaiqKCeORlRyEz7ThSE/cjKW4bEs7IBLzSbrkcUceZ/x2YhrC9BHDvr3TC6dxmSHpYng2xAlFqJMROxMfRPZMIsdSAZsYSQGmCkAoYul8/AEsUgCoEra0ggFXOEFTyQNMc4RFAlqtPAKhzwk8DqEdDNMPMC1NUWYt8GY5UXK5HxWfmISHhHNasWILQoCFqwiXpYC2drx0ACpQuYLoCaIfQAWBAcADhC0Tw8CCnCGBw6DAMGzUcI8aEYvS4MRhHAL/9diKmTJmGg4fCCGAZw4ZqWnWterCFPGFGJjcVF6xiHigT3WgAdcxuws9PwaefhNrMpZasi5pt6570eQCd0uA128Rt2U+1cds0X5ixgqq28zNyB1CLAKraTi2ZDlE9h0JN1iTTVEjo2YUr18/j2k3mfrevqOe49969QQfsUQA+fnKPEN7H0+cPCeIjgvhEg/juBd5+fKWc7d3vbwnjO0JoA9CCUPSRAL56/0b385S878E9BaAsexWAj9D76D5u9vXg8k2ZeVxqjmvR1CJV/9IFLQulJSkoLIhDbjZdK/UYUqQLWtxWC0A64GkCRgDF9cL2MPzcO5UuOIM54DwCuASnjq3G6fBNOBO1mw54FMmJ4UhLPUMAz0JPSajngykokQoYAsgQtMwFwApU1Vahuq4aNfUEsKEWtQ11qCWItQRRNco3iRMKhFa7IEF0B9BA6KyU8Qygflw13Y8AlhDAQgKYZz2qTABMz8hF/Nl4rFyyECEBPgRwACEaCF8ZjmTA6weguKHT9TSEsq6mqbByQAJnZOAbNmIY3W84Qghf6NhRBHAsARxHACdg6tTpOHSYDlhUxrtWNUoFQKmIsbtgPQGUyhiGojX8kQyEdvfTENqkHrghEhA1jF+iLwfQDp+WAk9Jw+eA0AaaPd8z8gyghs/MQ2rgU49DU1MVdunQk/DJU47kaUbyQM3bd6/jLt3v3v1bDEEFwD6lJ081iE8ERIHwjUD4Em8/vCKIr/GeIH5gnveBIH4U6AQ+C0RxyBfvXuOeA0DtgBpAaQd8wPW7uM7Q9+L1bl47f5/2ashjyKprZRa0TGsQbixyspi3pYYh+dxenCOA8dHrGX6u1pPwhs2l603VAO6ZRgiZDx6kKx5ZilPH1xDAzYiJ2ouEOAKceBrpaTEEMAHZucnIL5AG+EyrBlQ7oBqQ+ykArTlClQRCNwCN6gjhvwtgsQPAKgJYrh5VJk9Kio2JxeL5cxDoO1g6U8PHW8b6CYCES8kNvi8BUKALpAMGihNyXcEXOpwAhmDE2FAVfgqAY8eNw/jx32Lqr79BhaAEUDtgDe8Ytfo524RQKmOkR7mqkGlsoAs2EECR0wkNgPWEzsgJ4F/T3wXQpd3QBp8C0K2ixV2fBFCB18mQTuu8wHdZ4JMp57sZehK+GxfVY8VksOwtwnen7yb67vfg/oPbePDwDh49uWvBZ+mZAPgYL14/xau3L/D6/Uu8EQg/aAjf0w01hOKEzP/+xdCU4enzt68cAKrw0wD46AHuUNI2ePXWVZxXU1A0MtzXYwCr1CBc3QVNDcLNOoX0lCNIVn1AdRe0OAIYG667oKnmB4afdgBPHl2K8BNrESltgNH7cO4sAUyik6bHIjMrATl5kv9J+CnwSQWMqQH9mwBSEpIq/TcBWFBRg1yZE4blPD2vGKkEMCoqGnNnTSdoMg+oDKqV50OIE4pkvB9DSwPelwKo3E8AtMLQ4QQwRAAcSQccPcLFAQXAXxmCGgCLeIeQp4pqAOucANIBlQuqyhir/YY/jqpCdnNBIwNgY5vMYqXlDpsnfQmAKtR0A/DTEHK/AOjW3meXO4A695MmBg2gDjuN8wl8F/SDVm5c0FMFWqHn7b4bdL8e3HtwS8H34JE7gMYBDYDPVSgqEAqA75jnGSfUAIoDfsB7OuCzty8JoOSA9x0ACozifjIthfQPvXKL+R/DYjMHjIwBrKrJRlkF87+is8jPi0J25gmkpRxCUvwuxJ/ZRPjWUNJ1jmHmoZnM/6Y4HPD4vpk4oQBcpgCMOr0VsWcIYDxzyORIBaBMSS8AFhBAGQdYrNxPwk+ZlrCI8OkmCHcAzSzZnwPwkw7ogM8CUA3IJXzNrf0ALCGARRaAOaUMP6UJIrcIyRk5OBUegZkzpsJPppbw1vO9aAgtETJ5WMsQka9MS+EKoFO2hngBzxGCMvxUAI4MUQAqFxw9EqPGMge0HFADeBx5RaUoLKskgHRBO4C2EFQD6HRA04ajAXSFUAC0w2eXJ/CM3AFsbufd3FILpfO8/vB9TlJB81cB1LWdJuezOx/huybw6QdsSt4nz3CX0PMOQ8+74n6ET8LPR4/vKgAfP3UPQd0AVKGocUADoIZP9I6O+PT1C/RJTxdC13PvriuAhPJm321c7pGHprahtaveMQZQzYJWnozCwljk5Z5GVsYxwnMAiWd34Gz0BsSeJoCn5SlIi9UI+KO7J1O/IGz31P4ARm5FXMx+JCYIxFHIzIhTAOYKgMz/ilTzQw7dz+R/zjZAAbCyptIBoQBYR/hE/XJAG4BSKWM6geimLyeAerC4vQFew6cm5iWApQJgTQOKquo0gCUVyCCAqbmFSErPxtFjx5iC/Qy/oYMI2zcYTOgGEcDBSvoZEfIAT2+C5+MBQF9v7jPysgAMGk7nC7EqXmwADiOAwQLhSLrgqJEYM0YgHK8qYQ7RAXMLSxSAzhD0rwGoROiMGjyAZ+QJPKP/mwB0zfkMfPJEXP1cP3l+nzxCWoeeN9BL9+uj+7kAaEnlgc++HEAdfn5US6kBffzyma7pJHguANL9pFH+em8PLvKm0HFROjTUobGlnO5SwEKfgZKyRBQUnEFuTjihOcrwUcLIbQrAuEgZgrQKkccXMvzkzXjXLzhC2QGUXjARJ9chWrUBHkBSwkmGsdHIUhUw1iPJmP/JhLxfCqBMUy/uJ8+JqJOa0L8LIJ1PNcDT/Qx8UlYlalPhZ408IakO+UyvDIApOYU4l56lHsv340+TMNRvsJpgydt3ELyGUN7y9FxCKHO9EC5vOpxAKE745wAKfCOCEUT4RMEEcJjUgKowlE4YOgIjRtIFRzMXHDMWv0yeompBcws0gEUMQeWBFtIgLz1iypj/qRBUASiSPJAgCoCeILSkHfDT8gSfSGpJW9oFPr1stkkByKUSjzsrXQQ07iNkpllCg2fUyDC0UeWCAptT0gzx5wDqZ0MQQDqfeaimPEDzOkO+njvifjcIYA96798igLcVgA8e9moRxIfKCfvw2ALw6QtXAN/YQlCpFZUa0Y8ETyQVMC/fvcIDedItcz0FoNUT5jYBlPBTtq/JM+CvybT/cgOrQWNzGQt5Piqq0lFSwvwvPxq52aeQmcb879weJMTK89/XWwDKJEzzcZS536GdP2kA90h74GzmgAvpgCtw+uQGnJFxgNIEcY55ZKoGUJ4JkZ8vjyTTAJZI/leZT/gKCR8BrBEAdTNEZS0BrCOAhE8kzRHSMVuejmQH0OR/BkAdarpKAylLC8CmFgeAUlYdADL8VE0QBkCW89TsAiSmZqg28AkTx2Ko/yD4+tEFxQmHDqbbDaYbDqAbfm3pKwwmhPqxZarJQUJOB3xD7QAG0AEDGIYqcT1QgCSAIXS+EXS+ESNDFYAjR4/CqDGj8ePPv2D/gcMMI0pQUFKJ/IpqFFTVEkICSPsWAOVJM3p8oKUmgihTVlgQugMo8/hrAHUboKssCAmakpsjNvNYi4jrItnWIoBUmxEhbCOE7Uqybm9wp9vxeDtfL8cNgKbni2oLZH7Y2UXguLQDKL1fdPcyZ61nfwAJX49udO+5c50A3iSAt+iAAuAd3CN4Rvcf3cXDJ/eo+3j09IEDwOevdE2ohlAD+JYAvv34liHne+Z9kvvp/O+55H/PHuvKFumCZknaAQVCGZ6kKmCudPK7MFKQChj7LNjFCWqwcG7WSTUIVypg4mO2EECpgFnDMHSFegDLEeZ+h3b9iMMMQY/snYGw/XNx7OAiAriKAG5CjDRBxB1BkjRBpJ1BpgIwUT+WupAAlpjmB5P/CYAlCsIKQlhRSxesI4T1VUpmigrH8CRCWEsIRQKjckIPADodkdsCoISf4oB2CAmgjISQJgg1Ka/VBpiRX4z0zDwknUvGpk3raULDNYCUDyH0FgApccLBPgMxiGHpQEIoGkzwxAnFEX0omareI4D+wwKUZD2Ibijhp8r9CFzoqFEqBA21APz+xx+xe89+/pDF6uEVUlWbLy5I25YGTJlVSsJQBaHcWRSAtHkF4CfaBRWAnuAz+hIAW5ScAMp+J4CtbYRKIBTQuN3R2oiu1iaHOpUIG4+10zkFUN3/k/s6CFtHG7o621wANPDphvYOwvc5AK9aAN5QAMo08HcI4N37t3GXEPY9IICE78HjPg8APrLCUA2g1Ia+eS/NEQTw93cKQCPZfvL6Oe4+faimILxJ8EROALlO+K/QkVUDPPO/ZpX/WRUwZSmEQ8+CliNPwk0+hKSzuxh+bkasuJ8MQYpYBpn7U8A7bAPwKAEMO7iYAK4mgDw/ms559iiSktwAzBMAMywApflBwk87gBaEtXRBM029maq+0XWArtGfAagHCHDdgk/lfwpACUGlEd45J6j0Ac0vlTlBpQmiCOkZObyRnMXKFUsRMsIffoTPL9ALQ/y9CJ+RJwjphITNhKVqvlB3AMXxAhl6igQ+1QBvABw7RkE30qYJkyZh27ZdTKYLkcsLzCmtRB5dsJAuKBdfyhhaakKlPfD/JgBdQOSyg5/ZyT+rk9ci8AmQ7a0NhLOB63XcR/HcTjm3jc7X3k4I2+mGMrjWAtCEng74Pg+gPPr5Vq8OPwXA23cJoXLC238CoHbAF3TAlwTw5RtCSBeUXE+Ac4gAyjjARy+eqsoW6Xx9g+GmzAdjAJRQ9AbzP3kybyfzP5mCoknlf4WoVJMwyWPIziJPxgBmyCxoB5EYt5MAbtIARq1G9KklkLlf+gM4jw5IAMNWI/IUHTN67/85ACUE/VMH1DP32cNP3QWN7sfIzXRB031ArXGAuYVIy8hiPhuJ+fNmISh4CAEcDL8AbwLoQ/C49COMlM4JByoJhAMGf4WB1GCC6CVu6G0e2sKlmZQpUPI/QhfMnE/Ak5pPXfsZqlxvJHM/gXA0YRQAx307Hhs3bkVGRr4CMJtxsgFQHLAfgC4QSi6oK2TcIZSeDJ+ET8lDxYx0RbNBaIfPBUArvFQOyG2BUIvbBK+ttR5tLbVUDTpaqnG+vgLnq0vRzRCom0l/l4Da3kYntAB0hJ9uAEpjO+HTj5o2FTCX3ADU7ifwKSfk0gGgFYI+eHwPDwihAPjYDiAdUABULkgABbY3DEHtEMpI+EcvnuDOY+1+N+73ckkABT7J/6QBXp4ByJuDfIdWeQxZSxnUcwCrMlGqpqHXPWAy04+pPqACYFzURocDRp1YzHDzNxwSAHf/RE3GYQPgoSU4dWwNIsOlDdCzAxZYIWjJJwCsFABrGYLWaQDt8CkA1SS9GjrX/M8VQNfmBwGR8NkBtODTU1EYAPWEvHYAU9MzcOL4UUz/bTICg7zhH+DFMFTA8yWAAqEA6K2W3swHBcTBPgMwgC74DQEUECU39CKUMjGvmpzXACiup6Qg1O4nAEqnbBV6MgQV8KQtUCCUPqFr125EckqWukABMJd3DDuA0ivGAGjPBxWAvFsZAI3UCGcLQk/6FICqL6ib6znha1aA2UNPA18Lna65TR6pXYtWAtfRVInO+nJ01BShrTgLLWnxqIo6gcr4aHSUFuA8k/5Ofl57p559zQDoUgGjIPQMoKqAseWAAqEC0eaAEoqafFAgvC9O+PQ+Hj+zQlAF4FMLQF0T+pqwGQjfWADqCpjH6jFk4nwyHaEBUHST21dvXVdP6O3g9bfIHDDqOYDymHGBQgDRPWAy0sKQkrgfCbE7EEsAY05L/sf87vhCHN03jfnfz1YO6ATwuOqG9hkAszWAxUUWgGUyCqIAZQSwXACkBMDKujLCoeGT3E+DV62kZ8n2DKC9EubzAFqVL1JnQcMwE/JK/mc6YatxgDIZU2oaDuzbhZ9+moDAYB8EBPoQwCHw9fNTEIr7+SogNYQiL0I4kBB+Q7f7xuSEXgKekQWgqoSxVb4YAEPHWDkgXVAk8I0ZN04BuGLFGsQnpCKbF5hdwjCUeWCBNMgzDyyppqzhSQLf/w0ACnBGzS3MeZrr0Mo/sr2hAh38wztKc9CalYj6+NOojTiK2sN7ULB9PUrC9qErPwMXePftaG9AK0NPmd/zrwN4RTmgax7ohM8OoN0JJRR99MwKQ5kDOsJQCUEJ4SvCJo4nEL4WCKlnr+VR0w91qEnYrvfdcQAojnhdBuDyGuTJvO38Hs1tNahX09DnobyCYaFjEqZwpKceRfK5fUiI2U7326AAjDm9EhFhCxhyTsXBnT9RP+hQ1AZg+PG1iIrYirgze3Eu/tMASghaTABLymVsqdMFDYDa+QQ+gieVL46Hszif/dAPQBkR4QKdPfwkeI68zzifwKeNw4wBlKciqSnp84uRmq1HQcjzUsaPDyF8g+mA3gTQlwD6E7qhCjw7fAKkgpB54UCGowN8GI7S9VSb4WCtQYMsAE3li8CnQs8xoRg5bhRGjRPXk7BzlJUPjsaY8QTw23FYvGQpYmITkM0LzCkuU112CnjhEj9LNW6JckEThgqAWpWET5ok1AgJ3qns0vN8eBpkSfiYozUxVNRqQjP3tfCHlpESAloT3a1RyZkXtvKcVr5XC9+zuUXAo+M10/GaqtBG8LqqitFZkInGpDjUnjmFmtNHURdxGA3hB9FwZA9qDu9Fa+IZXKwsQDdf004ApYeMNEV00QW7zkvfT8JnjXrQHa4/D6DAZ/JADaCEn8YBNXxGKhSVXFBc8DkhpAsKhOKEMuXgCwUhXZAQaid8i1fUk1fS/vfABqCeE1TVhHJ5XZ4Bz+vp4vXK5FBNrVWoayhGVY08IDSNoWEC8s0YQNUFbQ/iz9DNItfR/VYjNmI5Io7MwRG63sEdBFC0awoO75lJAOcTwKUIP7aOAG4jgNILJgxJyeFITYtGRmYcsrMJeH4KiqQhviQbRaW5hDDf6oqmmyKcANIBHQDKiAjJ/XT+p6BjOXI6nyUBkM6nIHSA16wkM/YZ+FToKe4nAEoTGo3DTMabX1KNnAJ5JkQRUuXhnHExWLViEUaODIR/oJfK//wCCKC/wOejgFPQSfugkpUTUoMJ4SBCKG44kBAOJIQihqfOShgJQcX5TNezUePHUMz9COFIbo+gG6ouad/SBSeMxdz5cxFxmkl6Xj7yikp4wRXqzlFcVU8AG1RvglL5cgKggk/mDa2nCzYw8RUXJICOMYJaCkD+oJ4BbLQgEjURKoGrRalNIOPxhrYG1LdzSRCb6HwtLXQ+/knNhL6VeVx7fTW6asrQyT+7OScF9ediUBMVjuqI42iIPoX2c9HoSotDc3wEak8dRUv8GXSX5KKrke7XVq9yyA6pBaW6ugheN8E7T+e7QPik+xnh071fXAE0bYDXGIKaMNQJoTRH6BxQA2h3wD4Vht5/SggJ4OMXD/H45SMC9kTN9ynzvbxmOPpGdU0jhITvxbs3ePjimW7/s4CTkFM3xBNCAdA0wKseMA3M/ypU/ldRLdPDE4wCApgdjez0k8hIPqhmQZNJeOOsHjCx4UsQcZBuR/AObf+RAE7GgV3MB/fMIoALCOByArgeUeHbERfN8JUAJiafQkp6FNKzZCiSc0p61RmbLlikXFBDqFzQLQStaqhmGFpL6SFJ9koXMxzJCaFU6jH8tNxPg6eHxul2aQMgyyXLqHY/Rm3SlFZRh4LSOpbpGpZtAphdgDTmf+HhJzBvzm8ICQlgCDpEhaABQUPgRw0VN5ScMNAbvlz6+hNAEUH0psQFBw9lODqEOSEB/MbS1/YcUCpitAMKgCO1AxJAWcq2fd9owjltxm8IO3YM2bl5yCuU9kB3AJnQ9gOwTgGohygRvi8EsJFq4rFmAiVS67KPkmU7/4gO3hElrGxslWnfKS6b6HYtvHu2MYlvryhGa142mpIT0RhzBg2RkaiNjkJtfBxa0pPRnZ+FS4XZ6MpI5P5wNAh8RTk4X8e8kHliG92vneFuR0cbOgifPG9QHggqox/OX2ToSQAvXBIA+zugA0ALQpl+4uZtdye0u6DkgcwBBUCRuCABfOQA8DGeKgd8hld0QYFQ8sGX717j6ZtXkGc9qEeQeQJQ8r/bN3D+2nm0X2D4KZPwWg3w5VUyN2cyivL1GMCstBNISzygHsQpc8AIgLEMP2NOLMKp/dNwhPAd2tYfwBMC4PH1iI7YQQc8gHMJBsBIDWCuAJiE/MJUFBDAArpgobjgfxOAjkoYKVcsY8r9PACowk/J/ST0rCZ8TKEkissvqUFuYTUBLENmVj5Smf8dOrgPU6f8gOHD/RBI6AKCNID+hHFoEAEkfH7cJwAKfNI+KI303pQ7gEq6gsY4oLP5YTgdUIYgieMJcCMInnZFhqACHx1QAPxlymTs338AGVnZtOoi7YBMXItUCPplACoIPQCoflCC5QogYeMxgU/CUckBG5TbSV5Xh7bmGoaWFEOVdoYqHXS79ppytNLBGplz1CbS7WIJXHQ0GmPj0JGciu6cPHSVlKCjsgwdVaXoKM5HY2ICmuLiGJrmoIvwdbbU0PnqdZugaguUJohW5k5SESM5YBsBbCeAHbh4qRMXPwsgHdAB3zXcoCQX9FQZ48kBBUAjgVDCUBknKBC+ZD744u0rPH71An3SAdsASPDsAN64eweXe66jm9coT2pqarfyP+s5gMUlySjMO4vcrChkph5H6rn9ahr6swbAiBWIPkbI9v6Kw9t++CSAEcc34EzETpxVAB5zAJhBALNzZTQ8ASwggAxD84sJIP8nyQX/DoDqhu0GoJQnU8aMHAA63I8pkrif1FlU1aCwogr5ZZXILWb+V1DBG0UJQ+ZcJDL/27Z1IyZNGI0ggU/cz+GAGjqRckDlfALfQMInsgD0HaTDUEKoQlEB0Dwf0MCnKl8Im7igQCcQhowOtdatvFDCUur7H3/A9u07kJyazjywEHnF5bTuKn4J3kksF5RuPSYHLOePpgGs54+gQ1Dzw2gAnTmgyO6CDgAtifNJSNrIkLOhrY7xfjXPr6TbVaCzthzd5SVoz8tFU0oy6hPOoC4uHPVxkWhOjkdbTibaSgvRVkngKhlaVlejrbYKLdUVqMvNRu25c+jKzML5qnI6q4bP9JTRAFLMA7u6tbrPtzAEbSOA7QSQEP4ZgFYeaKRrRO0uqCF0uKAASAd88Oy+glCWInFCXSsqg3V1Pvj8zQvul4l4H+H2Q93dTOAzAIqu997GpZtX0cnrlCc1OQCsld4oAmCSBWAkATymADwXQwAj1xNAyf9WIDJsHo7tZs5nAXhgxxTmgNMJ4GwcPUAAj6zAaQHwNAGMOegAMJUhaGa2DkFz8hKRV5ACGRFf8FkAy10ArGmo1wDyRq4a3m3lxEgANMDZy5mUO5mtwQGfuJ8FYLECsBJ5peWq8iU7v1Q9FTc1PRNnzkRj+bJFGD2SnMhUFARNKmH8CaFxPAWggGgAtGRC0EG+AxWAjlzQDqDAJxIQBUIjAdG0CRoXFAhHMi+cMGki1q1bh/hzSbRqaZAvVe0mYuGFdEGBUPJA3R4otaH1hNAzgEamU607gCKZeq6JoGoQGYLyDtjC92uh2zU1VaCxvhgNpTmoz0pFfUoi87t4NCScRUviWTQlxKAlKR7nGYJ2lhejiX9sXWMFmvjatvpaOmU1moqLUJWWisaMDFwoK0VXPeFjvim9YjqYU3YoAJsJIKFra8QFwn+RDnyhswkXCOGFi60EkE7oUhHjrIQRCE13NHFBnQfaAdS5oPSMMS6ockHVHHFPQ/hU4HuAh5RyQUL4nHrxUiplnqnaz0fM/zSAegTETamAoTSAvbh25xbzvyvM/zo1gLx51ckcMDUyHi8NhUWJyM+NQ07maWSkhCElQWpAtyLOqoCJCdcVMEd3/UL4fsBBA+DuGTiydw6OqX6gK3H65EbERO5CvAVgUgoBzJAJeV0BVCPiCaCqiHEPQWtLCUo5QRQXrEI1/ysFoCVxQU8pi9SmSyWfDAY35UyWVfL8EpZFCT31cwDrrcqXWsiQuoLyCgJYiuxCwpdXzHA5XzU/hB07ghkzpiCU+Z+EoAKgn7+XAtDkf36yTxxQgLQBKJUyuiKGDmiDUMkOoMBn74YmoyDMUoWmVu1oqAJwFMaOH4fFixcjMvoMMnPzkcM8UNpN8hmGFtAFBUJVGyp3mLo6AkgRmAr+cJ8C8P/f3Hv/VbVl275Ve28jIjnnnDMSRFBEMWdUVIKAKCg5ZxZBBHMCMe9cVTtU1cnv3vf+t/5a62OOtRborqpzzr33vR/6Z84VWaw1v7O13kcfY3LdGNqKzV+oLrTDpHptHXndGqB74YAD1VtelOeuCXkyPiCPB3tgNXvk6Ui/vJgZlXUk9+/uzcsLgLUC6/lyeEQ+3L0L1VuRVeSGzBFfPYddXVkBeJN43Qhs6Ly8f/pA3iKnZJfMO/ztd+urgND0j74BfF+/fCpfP4F6PlyWd7C8X78DhB9XkQOa1c4sgJ+dDeGdBwI+hjeE2p7mKKHmg7Cif3VU8J8sgP8DNhTBBZd0yYr/ycrof8h//D//A4/9h86A4MRbD4C/KHzcfv/zn+Tjj9/KG1jmtXdwEa94oVAc8A+noUC8Wm0/8r8umRq/KWNDTTLcd0n6WQG9VStdN2vk9o0qabtaJA0swJxOdgN47WKBNF0ukZZryA+ba6Sj7YR0d9ZJf/c1GRxoAYDtqoAGQE7IdXLAfxDAB9oLCgv67KkJLyuqJ2yv48UbQHusqfo9gwvbBKC1n1xcbG55RWaX7srUwl2ZYPfL5IwMDA3JufNnJDUlTkJDdiuAtJ9WAWlBmQdyy/C2oRrMB3dvl21uCLeoHVVL6rPF5oAAzwnOijDzAA2AHJwP4OwI7FsrqnY0OkLyCwul6XorfLILX+gSIKSEI4ldAYD32Rv6BCrIGRKAj/884LuPsxB9uJaDnXjMAFhuCHHgc10PM56D3FCDAEIB8WWuPX0iz6FYD8ZH5eHwoDwa6Id17JOXYwAIudvbFVjMx1S6JVmFJV0FdA97B+ThrTvyepQKB4v6ZBnvhcfwI69pcWZY3s7MyHvAuQ6o1teQ8+HvsQPmA/Y/rj2TDwCWRZm3izPyfGxAHk0MyqtHi/Lh7XNYUSij9oQaAG1FdPNwBFWQEHpyQUCI2AChdz4IK/pnQPgXKKEFkUpoq6IcoOfQBNf//Lf/m1dCYgGGs93/In8AfH8AdAwD4M86AP8Rn+f1R64y90yt++NnHH/jtRmGZX6+V2amYT/HWmV00PSAchIu5wB23Twot9sqpfVKoVw7myZXoIBXzqQjB8yRhjrkf5fL5Pq1KgBYq21ouhRFbyNyqDYoyS1dkJdL0nNBJi5JODfPNWEmAeAMAHQBwHkAyM/CwXi2osGCPoH6PQV8Go8QjwEgw+SDDFpR75O2WlAcJ1YBFUQcdw+sAj71AMjiC+ezLqzw2F2W6cW7Mjm3KBPT8zhhTEl3d5ccPrxf4uIgPmH+EsyrIgX5aBGGimeLL9zqPre0o9hae7oTsO6AYm5jPgjwNMy+A2DQbsDnB/j8JSg0QIK5Ghr8blC4saZWARnGmlINwyUtM1MuXrwiY6MzMj29JNPzSF6XuI4GbOjKQ1l0JupS5pns8p+m/zbTlOjJASCCXQnaneBAqCBqXuhVoOGXywoolGmNkzPnXbKCHO/J+Jiszs3K63t35e0DdrLcl3Uo2NrzB/JC4xEgeYSccAF5YL88hBKuTY1BveZl7ck8bOu0PB4blLWJMQXzHc60ay+f6BDGa5xZ360+l48vnsjHx3hv5CmrU0PyYrgbsPfK6sKEvH2OnPPtC3n3gQPydjbEe2wNhNoP6gDINUCpgmYogjbUMy64WQnVjjoQ/gI7+uu/QA29IUQe+K8OhLSiHJr4l//577rYEtvN2P/5A4BjGAB/kT8C7O/xtz98907nNK7qVZB4KWhbgOEaMF26BMXEWBMAvCyDvWedSbhcggIAtuzTlc+uAMB6qF/9mQy5ejYPAJZI4+V9APCg3Lh+TDraz0q3MwQxNHQDAHYAwC5dD3RqZlDXhOGaoPMLUwBwFgDOQYEXAOAiclGujL2EAIBwOZwL+Ah5us4LRDzmbUBIRWRQCdWKUv3wm3FmhIK3CT5vAN3VTx16eCjzy/ehfstQvyWo36KMT87JCE7WbD8rK82RqOhACYsgFxCq4F2m+gmwfADW5yDkbQug5oYIzQlhQ7f5fGnDKcIE75ZAqB/h49bACBABoNpQAMit9z6LM3FJiXLs+ElYjDGZmlpE4npfpu9yHQ3YUM4TxD9Gedel6/HPcsCT/7yuFeNA+A8DiHiOL/cFLMcqgHiJH2b1wbKsPyR0sIP4Ud7gR1kHcGtQsJcvGY81T1yHYr599EDWF2Bv+rplubtD1pErvl+YlqdQsUdQs/WlOXkLyF5z2AIAvkGS/x4/2LsneM+VJXkxPyVPp0eQYw7Jaxw030A5v1mDIr55Ie/fv4ICcizwvcLHybhmQu5GBWR4ZkX8FwD8N+SDNhekCjIXdCD8N6gg289+ZQfMv/5VfuR6L14A0n7+Ae/9LU4A72GTeXWol+yAeXEPB7ZLlrkGzBKnCd3Ry5CNcwoSF2HqPqNzALtuMv+rls7mvdJ0MceBzxvAUmmqr5SWhhppbzkut2+el56uKzLQh/zvvwHg/UdQQIXvgTsecX4gfu8HUMMH+G2pgrYqyu0j/HZqPS18vHKXE/fZIunufHGKLxCLuXv3ZeYucr955H4ztJ+zMjA4JOfPnZSM9BgJj/CTkAiKk58qoAJHsAgYwbNqh3AXZOzjzm0CuG3nFyYIoGdNGD/AZwDkvlVErgsaAEtqBuqhhA6EDBZowqOjpGJfpdy53SOTU/NIXHEGufsIAJozCv8xJrdMcqmC/Kd55qEHtyr4jwJI+6k2gzkiVOkF8jCq20sChzzuFaBcw30cC2Ru9xxwvGS7Gc6O6/iBVvE82tHnAGn59i150t4u6z298qyvF/niOCzrEp4L9XyB/A8Qvn/8SN4iJ1gFtM9dsJzz0/JqeU7eA7yPgPvDq2fyHjkhB+TfvX8rHz4AuI8f5etvCKEzIK/wfc6C2mrofw9AWxllPvivsKL/xPl/OgPiL/IjCy6A70coH60o7ecPeH/OgHj39Wt5Bdv84tUjefocuZYWYHiZ6AFxuW7L1ASXj2iQIXbAdJkOGAvgrcYyabiQLZdhPwnglTOZcu1cvjQCwOYrVdLaeEhutp6QO7cumArofwtA5IAAkCroHQZIAIiTIyF8iJzQVka5fah1BoLI44wn/acaKwy2SOI49Iz9QSxoP5dWYD/v6dy/sZk5GeXshzudcrC6QuJigyU0zBc8kBOwwTzQgdC7+KK5HwH8TPB+HZYAeCZUCZ0iDBWP+R/VzwIIVfT36hG1AForGsglK8JCJCc3V5qbWnTNxInZJZlcxJlk6b6eUeir7XoxG1TQAvjc2lCA99IAuBk8G1RA7XCACj7T8R/ajqcIXkwE0BFI3PdyjQcWchsOxCNvI4BUwWerj5Er3Je1R3dldXRIHjW3yOPmNlkfGpG3HJZ4ilzwxYq8enZPXiEPebUwh9wQMT8n68uLUEJYzRcAE2C/Wzdjgq/fsTH7NewngAOA33z8sBFALcJ8DkDbmP0pgB4ICSDirz9ttKD/bgsytipqrOi/AMC//l//qgCy3/MHgPcDVI8gai7455/kB+ScZgYEl/3Hd7TKRXiZb83IvRVWQPvFNWsAHB2+JoN9ddJ7h3MADYB3bhyQ9oZSuXY+ywPg2UxpAIBNF0vl+pX90tZ0WOcB3um4AAW8arpgvACcmDIAclEm1/y4zAHABQfAJeTuFsDlBxbAFQMeQVQYoYi8DQgJoBZmnFxQAzBaAG3hxYAHEWA8NmJgii8OgHBrBJDXfxh3Lcro9KwMj41IY1O9FBdnSXRUgAJI9aMFJYgBvEQ1c0FY0d0cD6QKWhA3wWjVkQrorpACRmwtgFwRjcklwTMA+iuAfrKbEDqtajYfVCtKGBGJsKEcDxwZnZRxeOcJnR2xouMpbgBZjCGEmgtaG+oAaCFUFfw8fDa0wwEAmgF7Jt7PEc/kBaFDzsZ4ybA9o9hfgyUhnE8VQOSGT5DnzU3Lc+SCT+90Y39OPsDKvn18T1bvz8nzxUl5MTcB8GbkDfLKD/ixP0I938OWvl97CvieyVsdlnAA1G6YN/Lx41sA+BYAerphNgPIHJAXYtmsgn/0KsZw3zM4b4cmoIIsxvzrr6qCzAMVRIXwr7CiABEq+Jf/+JffABDbX/8k3+Hvffj+vTYQrL7GSQknpEdPFpH/TcvSMlcp65PZGS6c1CKjQ1CvXkB0+4R03eIVjrgIEwC7ugeKlwn4DIBXz2VJ4/kCab5YJtevHnAXYO501CmARgHbZWSsE7bOKKBdE2aey9IvAsAlF9Rv3g3gvfsE0FwhiQBSBc0WMLpBBICO+il0zAdhR3ULAD05H0/6hA5OjPHIWb8I1pPujC5tjmN/aj+XZGx2XoanJqVnoEtOnTksGRmxEh3pL2HhxoIaG0q3yCU8dzkAmgqoWwmdsNbTgmmrogqnAXEjgKp62PoFkW7KLABkuFXQ2FFGYHgg8sBgiYyOkAMHqqWnb0C9MxewmWJzNhJa2lCWd3XZQvzDWpDxtqGA0CihY0e1GuqJjQCaqSSEkFb0BR5nZ8wqQOS4oPdAvTv4OBJyAvgc+eDz5/flFRVwZkyeDfXJ2uy0Fm4+Prwv76CCzyaHNSd8jYPiHQ4AzgX8QDsKlX0H+N4SvvXnCiCnJr15uyZvmf9xIB7x9UcOxnvGAT8BUFXwcxBuBpBK6OmQ+dmtgr8Cwj+rEv7FQogghLwO/J///Z91AJ6N14RPc0CA+OOfAeMvf5Rvobzv8dnW368h/+PiRlz6fQEHOyugIzLnVEAnxltkZBD5G+cAAsA7Nw/LnfaD0tFSJS31Rcj5Mhz1SwOM2dJ0gUsTlkvLNfaAHpHOdlZAoZ7d13QMcHgYADp9oAqgXhcQ9pNDEIvTGwBcWiGAVEGjgCvI8b3DDSIAJHAKH7ZUw/uOIhJAN3hOEL6lRxQDczzyuDTwmdyPQw9Uv+EplwyOj0rrzUapqCqUhMRQABggEQAv1MJHK4oIdFTQPQxB0AgXIQNw5r4dep9RvS0GTA+oBkD/EMAHG+qP8ONAY9AuE4HcNxAqdI4C6j7yxZDwIJwZQqWoqEha227I6NSMjM8vyqSOCS47NvQR/lmebaiCtKFs/2EZGKEQMlFGMGFm4uxUrz4HobWhCiBiQ3fMb8QzqOAzwPMS9nH96bKsLs1o0eXZ9Kis4Udee/ZQ3j59AJu5IE/Gh+T52KB8WHTJB/zIb6B87IbhJN23gPA9nsuxvzdPHyIHfIEccFXev1uT9x/W5YPtCVUFJHy/rYAKoI4HMpyBeVVBE9aKKoRQwZ+ggj95WVFVQoWQamjywr/Cjv76b/+kM95NBZQKyCIMtn/+Wfs/v8HffYcTBAswJv/jRTDnZPn+BPK/IZlzOXMA7RSk7jNmChLtJ/K/juv7AFoB4EuHBU2V+rMcgsiVhrpiabq8zxRgnApo1+3L0tvTKAMDbTI8cktGx+8AwB5dktDkf1S/SdjPGS8AFzWs+q08YCxvDELIsAoI+AjeCnL2+wirivc59AXoqHyqflC+ewrfQxyPD2QB4jAP5XMBvmnANzk3L+PTczhRTEvfYL+cu3BCMrPjJSYuWKJjgiUiimskmRzQhC8Y8AU3UEFCCNjcYAE47hNM3m/tJ8MC6tx2AIScBoZD4UA393cDQl8A6AsV9AZQ80AHQK4hGhwSJKGhIZKWkioXLlyQwbExGXW5ZAIQziwuw1fjn1zmmcYB8CGTX17+1yx+YwCEV4dVeMjkmYmzF3zewfHBzX1/LDuzQ0YD920OPo9XYmKu+OrZfUDmksfjZvxuDT/42rMHWi1dBZyvnq7ISxwIL6bG5NXMpLxeviev8WOuv3gsr188kjeP7smL6XF5Mjwgr6CWH2B7P0IFP8CGsgL6/uN7eff1B/mgOeDGSqiCyKUpCB/AcwcA5LDADwCQ4W1JvVXQAOgo4T87EDpqaACkGv5Vfv1Xs9yELcBYAL//9Sf57icuQc8lKN4IL1LzYo0D8Hdh52bl3rKZgsT8z1yGrEGGkf/pFKRbyP/auQgvl6HfK811eVJ/Ok0BvEwlPJcnVzkEUV8l1xsOy42WE9Jx87zcuX1FenqbpX+wXYZGbgPALhmf7AWALMCMyOycsZ+L7gLMvFcRhuq3ZLaEECc9bwgNgA8AGaBDrDx6KMuP7G2jhPeR6xHAFYC3zAB89wDfXcC3uIz06B4E4i6EYoHV+3mZnMVxOzGN3Hdcbt1ql/0HyiUuIVyiYkMkMpbj3jjWI2FDwwEf8sHA0F3YmvAP9qggwaPt5D7t6QZbSvhUCU2f6A73MESYsZQWQj8oIoMD9CzCeFtQd1UUERwCGxoSLDHR0XLw4EG53dMjI9NQwbkFbefRzhj2h6oKEkAmvxx/eeGoIEvE//sAZLyEBV179lherdyVx7CYD0b7ZXVx1owXAi7OD1yFwq1xjuCzFTxvQYccni/MyDpe8xFK+BFn5RcTw7LSexsqCYvKpSpePZcPAPA9AHznBeB7Jwe04Q3gN3+ACv7xG3cogD85ABJEqiEg3ACgo4DWhjIX/C0AfwGA7P9U6Kh6Nn75k3z7px/kAz7DGy3AIHdefSCPn97FwTwDAEdlYZ75HwswbTLmtQhT181awHdQ7iD/u9lYJo0XcjYCeJ49oKXSdGW/tDTWSnvrSem8eQEKSACvA8CbMjxKALudAsyQzMyOegCk+t2bB4QGQGNB7zp5oAUQ9hPgLXsDSOCggisIwqcAQgF5ewVWU9XPAc/Ct/QA8K1w0gD7lu+Ja/GuTM8vKHzjPG7HJ2Wwf0Dq6s5KTm4q1A/2MzZUAYyI4RXCYEMBYTArogCQENrwZz5ohyes+iEII+GzIFL93B0yVgHdYMFWEi5CtyFwn7v44iigXzArQYQwWMLCwiQ/P18amptleGISXhpnlLklbWrV/lDOklAbysoT238IoWmG5cDofwZArYI68fcAfInXreP93+Cs9xSqdn9kQF7MTQGgFXnNXk/8zXVWSl89NRCuQgmfr8jqQwAHq7o2NykfZqfk7ciQvOjrltXpEXn7aFHerT6Sd69fyDtY0HebAfz6nQ7GaxBCbwB/NBAqiFRDRwG5PKAqIMLkgxsBJHw/K3xQv98A8C//BgD/5S/aeE3L+R1VD6HqBwDZgK0zIJCzrr5+hpyYl/1iC9qMLCH/YwfMLC9DNt6qBRhdhKnzBNQP+R8AZAHmBq/Yez7bDWC9zoIggGXSfOWAtDYdAYCnpPNWnXTduSq9AHBAAbwjYxM9yP94URYA6BqFBaXtnQF8LlVAAmiKMITPWNF796mCn1E/Lco8cJQP8RAAIqwSLj/k1lE9Cx+OAat+hM+q35RrTsZnZmVsCuoHB9d5s12qqsokHuoXHRvsVkALYFikv6pgsKOEASE+qoAWQFsVtfaT4DGsMlol1HBbUFhJuyqa3fcLDoT1NAASTpv/MXjbD7AygvD84OBgSUxMlFOnz0j/0IiMTeOMMgtpX6ANtQCy44BtP+w+eI6kmLkgK6LOQOlzJNNO6fhzENo+0Y0QQg0/Ax9zP25ZhHn9GPkfLMb9sRF5OjupsyAI3zr+zmv8Hc4lfKVLVTyVtTWOJQJCrg3zYEHWpoblefdtWevukg/TE/L1oyXkgvflzesn8vbNC3n7dlXXCX33HgB+eA8IDYDeF2Zx54EEEHkgx+FsqArCihJCC9/GXNAB0FFAN4SbAGRV9Nd//Qvs5591+Ynv/2zgc8fPf5SPf+AS9G/l1Tt8N5xB4hRgWAG9uwQA53qQ/3XIhF4H8IoMdJ+Xno7jbgA7W6v0un/XzmVpDljPThjsX7lQIA2XAOBVA+DNttNyGwB2d12Tvr4WGRy6JSNjXZ8AOOcASAXcnAOaSqgHQIWQKkj4EKyCrqjqedSP+/cA4b2H9xVABY9bBz4qn4HPy3rOz8vErIFvBMLRP9Avl6B+WVmJyPn8JRLAhUcFSlgUFygLVPULjwKEeCwUIBJA/+CdgM6xmwCO4CmETphCjAOghdGC6GeLMMFBoNfAF8RFeLkEBYKrpFnraeA0+wphOEBlpwwUMDQkRKKjoqSyskpudd7BPzOjKwlTBWfvrjg2lCVfVp8MhEYFWaky4zT3nz0BhFRBA6B3mCvsGgC9Q1XQCzwL30tAqYHXPVvCD4gz2wMAtIqz6/pTWE2A/mp1DQAiAPerV2bNmFdQw9fsgmEzNs7KTwd75N7NG7I2PCTfrCzJ++cP5fX6E1l/i+e9e+ks1ksAX8v791C+D38PwI86DsdQAJ2cUAF0qqEmzD5VkGOCfwKEf/oLrCjzwH9y8kCvHlHGL9jX2Q6qfrCcTqj6/cQJuN+YBuy3/M6eyNPnvALtvNxbmXQXYKanbsm4XgewXvq7ziH/Oy53LIAtlU4FFNApgOly5byZBdFwqVyuX6uWtuajcuvGGbnTcVF6uhukr79VBoc7vAA0BRgL4AIroF6D8DY8wxFLiHsbAdQqKCFbUeAInlW+ew/uO/EAdpOW01E+tZ3LRvmWjPWcofV0QShmZmRkckoGx5D7dbRL9QGoXzyLLr4A0F8BDI0EgBHMAXGbLWmAkApI6xkAAKmANt+zELoBdIDTWRMOgFRGB04DYGBoCKSU43phEhUXK3HJiRKblCBcloKN12zCtmN/hJIREIltVCg+TITCFxsdI3m5+bpi9sDIhIxMIal1WRVkMYbdMbYgw1zQdCOYPlEkzADQe6bE/xoAX8gTfOkP2cmCMyuLLuzzfEXoVtdlffUVgstacHmLF7L+8qm2s73Gj74GYJ8PD8izsWFZX5yXd08f6fQkLnG/xlWz30M936/qCmlvvQD84A2guyJqIPz6+98G0OZ/Nj4B0OaCnwBolPDnf/4V9vMX+QGK9y1zPg47EEJsv+YE3O+/ltcfX8sqlPv5Kq80dE8ePHTJ0jJBGBTXbLdMTd6U8RGkEf2Xpe/OWeR/x+T2jUMKICug1y8XegA8ly5XYUev1RVK4+W90uLVA8om7L8F4KwDoA5BbCjCmPhbANq4R2Wk7dQcEIH9pQcrsJkmCJ4NBZDKt7Qkrrt3ZXbRFF4mkPuNTU8jbZqQnsEhqbt0DsdwksTEQv1idktUjL9ERAfhGA9TFSR4FkCrfgEhDE8llGARRquCNidkzyjzPu7zfrWsFsDQSK79EiPRCQmSmJoqKRkZkpSephBGxcchYjUi42Ik0tmPSoyTmOQEicNz4hPicdaIl5SUFKmtPSp3evpleBLSPjOvy7pxhjHb01zaI2ryQb2qrrs7BhCqCpoB1M0QGgtqutwZhFGBxD5nS6gN1WZtB0Ln9gs85wXAfgl4Vp8/llXAt7oKu4nnrK29Qs63ZoYxqH6rUL5nj+QNgF2dmkG+Ny2vlxaR88Fy4rVu+JD30cZxZbTX76GgBJCD8R8A3UfA53VtQKuCFsKPgPDjDwBxE4DfMQ90IPzhJ69hCeaBvxK+P2n89BfYUG1NQx4I4H79lz8rfL8gfsJtDrgz5/v2Z4CH+O4XYz+//sP38g5/n7P4V18/l2ew2Y+fLsHOsQAyLvMLA1qAmdQCTKMM9V2S3ttQsptHFcDbN6rlVnOFNF3MkytQvsuwn6YAkytXLxZLY32F0wN6AjnUeW3C7u1ukv7+NgDYCQC7ZWyyVyYA4JQq4Ji4FiadIYg5wDGPWIBKLcAmQgVpReFWlgDgEgFkFRTKx+D+PaQRS/cNgKp8tJ5Qvru4b3GFsYJjjGPQTuA2raeL1hPwUf2mXABweg4nhmkZGh2VtpttUrm/VBISeTVoAuiP/C9Qq59hUcFQwiC1nwQwIiZQQiLYqALrGbRDAeSgPMcENZx9hdAB0BRfTO5HFVTFtADGJSVLYlq6JKdnmC0ATMnMxH4agEyTJH0sXW/zOYykjHRJyeJ+qiQmJ2lHTAIALt6zRxqb4f1HJ2QUEHJi4/Qim7QfyswS51zRjjrXFASEtj3NFmQsgDa8AXSPCbqB5CyJVwogCzJaIXUKM3qbAOpAPLthEIBPB+4ZUE8ub8GOmTUuO/GcwxQLsoqz4StY6Nf4wdaf8v6nCh/XFNWLvxC+d+yC4fL0XJ5iXd58sOvDvNEZEd7hrYQsyLATRSF0CjKEkAPk7mEJVkV/hgr+AisKAP/oBvAnAPgzAPxF45d/+hW2E/Ah//sJ+R8X3+WwA3O+b34GhD8RPkAI+/n1j3b8jyebJ/IM/+ujJ3eR/0F9lqhGvTLNy1CP8yKaV2Wgp056Ok/J7fYjgI8dMNXS3lguDXU5AC9VLmlkyuXz+QCwVBqvVElL42G52YrX3LwAAK9KX08zALwhQ8O3ZXisB8dCn4xPDwLAEajPOACclvm7LpkHgHNL8wBkASfnRUBoYnHlLoACgIDtHqBbJnwI3jb3E0TYTeR83C5B9RZX7mksAMIFgGdjHgByou0M1G96AaIwNycTEAde72F0bBK5ao+cOXdM0rPg+gAXczwWXCJjgxCwozFBer9na54TGOqjCkg1dLenET4LIFXRqqBTfCGIFkJ3DpiSkSnpObmSlp2jwBHC1MwsSc3Klgzcn5WXL5m5eXg8W+9XAAFkcibBTNVrRSRD/QhgGiA9duKkdPX266DmOP5R5oKTCyuAkHOuWJThTIlH2onO9jTtjtFc0HQw2DYiUx11IERY8DyKaAA0Kmjg8w5VQ0Dohs47YDlXX73UvO8NrOn6PZc8nRiSZ5Oj8nr5rrx9YuBbf4l8D5Cuv4byvaX6mYt4/v8FwJ8B35+w5difVb9vfjLx7U9/lG/s8IM2YHP8j/ZzRR4+gsVboQXkmBzs5xTX7WySocF66es+L123TkrnjVrpbKuRztYD0natFJYzSy6dSUFAAc9lS/2FQrl2qUyaru6X1qbaTQBel4EBjgHewXHgBSDs58zchAI4tzgLCP8+gG74AOJdqp/GMoJAmqD6LSzzepVLbgAJ3hxyPzd8UL9JLbwg90OKNIrjc3h4RK63NEppWb5ExwUrWMz1aDMJX0xCqETHcyjCgGiGIvCcCPaFmkqoBpu0nc4Yb/WzlVG3FXUKMLztBpBQZeTmaqTn5Eg6QEwDfASSABI+bnkfYSWgiWlQvrQUDa4Pk5ScrDY0DlFSih/lOlRwZExVUFvUAOEUINSiDGdK3KcKPoINNT2iZraEx4p621ELoQXRWxF1si6VD2GVz64T4l5N7TcBBFgvHssrnImfjvbL07F+WVt26Zqhr2BX16GY61S/deR7UD9zFV3kjQg3gIDv/zMA/xnWE/AZAH9xCi6wnA6A3/wJ6veH72A/uQCTsZ/PXz6C/bwH+4lca3kKeRgtYZdMTt6QkZFGGeiH/ew6B/t5XDraDktHq9OCdmWP1EP1Lp4mgLCh53IAYBEA3AsAq00F1AJ4xwA4OHBThh0AxwDgxIwDIPK/fxhAR/2oggY8D4CEzh2EjgDe8wBo4ZtF7ueGTwsvszgup2GNx6Sr+44cP3FY0tLjJVLtJqucJqh0UYAyCvDpEITCacBj0IaaYoyvtqURQA3OlgB0DGtNrRLaQs0GC0qlI4QEjLARQIKWQrXDlhbUO6iSCVC9hNRkSUhBwIImJBoLGhcXJ+lQyJMnT0l3Ty++/EkZm+JMiQVVQk75YOe5qqA2apseUc0HCeCTJzp15HMQutXQSwUVQmztuCBBtMMUOn9QwzRqbw6FkJM8p8bk4XCfvFpE3vdsGfcjZ1x7CnVE3qfqZwDksoS6NL1bAQmejb8PIFeidgPIPPC3AEQO+I8D+Kv88Z9N2xkLLgZAKh+2f/wR6vetvMHfp3K/XH8mz148kEePOcA9h/xvUlzz7Ey5IxPI/4aHr0l/30XpQf7X2X5MbrUeklstzP8qpelSoVw6nS51p2A/z2RoB8yVC3tgQZEbXjkIAI8aAG/BvhLAXg+AowRwqh8ADimA01DA2fkpQDgjc58B0Fv9CKA3fJ59D3gWwkVVQGNBrfoRPqrf1AJFYE7GtfAyIyNINQaGB+TKtUtSVJwD4QjfACBVLgQqZ24b8HQYgkMTyAOtCvI5bEsjeIRQ29RoRxU8kxuqGjoAeldCfa0C2ryO0FngEhwrykhIAWwItaeED/vxsJxxAC8WuV8cwCN8SUnIBQEio6ysTJqbm2FBRnRu1cTMHPJBJL/zXEn7nrAD3eSCxoqa2RKmcXaDCjoQWhC9AfSAaIHzwOeB8AXA/FxQGaGQ+FtPlhbk+b15ef0UeeDqYyjjMy3MrK3z4i0IALjO6wcCQp0FASXkTIj/NICI99+9UwhtIUYh3NQdowD+/IOB8Nc/AEIPgD/9xQCoEP7zrwDwF+R/7Hhh7mfg+1rh+4N8/MMPTvXzjazCPr9YewL7eV8ePLwL++mC/RyHHRyQyenbsJ+tsJ9XoFxQsM7T0nEDQLXUyM3rB+RGYwXyv3y5eCpN6k6mAcQsAJgPAEvk2sV90ny1RtqajgHA03JHAQTIGwDsheXD35l1AHSNA0DArwC6PgugBzbC5YGPQTh5n+Z8AI6FF4KoBRgHQm/4ph34xjjm56jf4NiI3OxskwMHyyUhKVKiokMkQsf8DHAESwF07CjvI3hRcSEaCikeJ4gWQNukHRIeYCwp4aP6ATYFjgDqIk4GQjeAVDpVPAsfAUtGTueApzC6wUsFeCkAz8AXkxAvsY71pAUliNymI0c8ceIEVLAHUj+BH2DGDeE0m7XdsyW8ITRTRiyE7sqolxL+PQA/gZC9oABuc1AdV1++krWXUAZO8IXirb6i6kHx8B68qhJL9rzk9SsnFEDA98ad//3nckBvAFkR1SEJC6EqoQFQK6KAkPP3foQK/gEqaCH8k0KIIIT/9Iv8Cer341/N2B/H+76G7fyo8EH9fmT186Osf3wtL/H5OSfy8dNluf9gQZbuzcj8whjUD9ZwqkNGR5Gz9bN6ifyv4xTsJyzldV4DAvndtXLkf7kKnxvAswUAsBQWtFKuXz0sN5pPyK22M3jtRVhYAogUZPCWjIx24QTM/O/vA+itfm4FdIdHCfnY4gqvzmzDQKgFGNyegw11ecFH6zkO6znKMT8ch8NcarCvS06fP6YN11G0mgAwMsbkgLSWJg9EYEvVY/5H8JgPcl8V0IEz2GnS1vmCDoDcUhEJIGdEKHDYqgIqkF4WNFPzvxxJzcrS3I7qFg9rGY+8LiEZypcCAAmihRJbPhYPAGMBYAxsZ0xsrETHxGAbI7HYTwSIJSUl0tiIvGJ4WMdaKP0Trjmd+jHrqCBnI7unLBFAKKEnH6QKslPmxacqaHNBpypqljQEfAyF0BNUO1591ztMfrgG6NacRX5hVRHmmhK8zuAqAASITujlrd0WFAHwXr8z8eb9awAI4D6+/SRMaxrh+2BChyM+woaa+Fq7YwDfH2hDORzBtrQfTPz8I5TwD7Cif0T8aaMSAsCfONcPW7f6/elH+Yj4QOsJ9fvww3fy9psP8gqf9SVU/enzB/Lw8V1Zvj8ni0uwgPOAYQYAjnfKyFCLDPRegf08j/wPMLUeBnzVcrNpv7TUl8mVMzkGQKjgRQB4mQpYBwAvV0nzNQB4nQCelTsdl6SnqwEW1AA4PNoNBeyDBSWAw7CfgF4t6DQABHxeFnTBwgfIFhUy3iZ8LLQYJbyrlU48RqVDfucOKB5BNIPtHG5AurNg8j7CNwL4hqamAN8YPlefNDRekpLSXIlPCMUxG2z6PhGmyELraeAyQw8AEOrH1jQG76P6EU7eHxpJ4DihnUu7mIm7tiqqAAYCPKofVdDa0Y05YIakZtN+prltZXwK8jqAmAgAkwBgEsBLhgompyIPJJAWQKgdr5bEqyZFxUQbCBFxuC8VeWLtkVq5dee29I8Oy9AkIIQHn9TZEkyO7ZQlZwEntxUlgKyKslXNzhv8DIQOgMwBn7408Wx1bWMogADuk2sOMng/wEO8BHA2zDXnzcU+vePVm1ey/nZd4/U7XlnWE2/evwGEbz+Jdzo2CAABggEQ4MEW2vj6h28A4LcA8DsA+D0AJHw/mgB8PwIsA6BHBS2A7Hxh6xkH3g14gA7x/g/fy/sfv4PafiNvPr7HCeSVPH8J+8mFbh/Oy71lqN8iIHABiCkAONohIwMt0t99Vbo7zkkn7ed12M8mrgFaJdcvlUj9qRy5eII5ICA8kymXCOBFAFgPABsOSxsAvHnjnNwGgN1djdLb2yr9gx1IQbplhABODgJAk//NzE3K7NwMAAR8d+e9FPCuwmUUzuyrvWR+5yicVTktttwDdF4xv0T47ul434xOMVoAfHOAb1qGpidlcGoCn2dAbt9sktqaCklLiYZYEL4QDVNsMUMMxnZ6Bt4JWyQsahTyxAjeT/gAXiQe52A9J+raIgzVUOcK0oIidmv4yC5AZ8MHMCIMgAmAjcDFOx0wDN6m6hkADYQpacgTEdyPR55H+GI4UA/Vi4iKwoeJNpcvA4iEkHa0sKhQLtZflq7+PvjuURlVFUQuiC+IuSBnztsFnOzE3U/WkFEIDXwK4GYIHfg+C6CjiJ+H8L8BoHf8gwC+B4DvAaA3hATwawD4DQD8FgBaCC2IVECNz0D4J8DHzhdtNbPQseqJ7bvvv5V3334t6+/fyUv8n89ePJZHjzm/jsWXKeGy8DOzgzI12S1jIzdlqL9Z+rrqkcOdkY7WI9LeVI3cb7/caECOd3EPAMx2AEScyQKAsKAXy6Thyn5pbqyVtpaTBsDOy9LT3SS9fW1eAPZDAQHgjLGf0y5vAJH7IQe3FtTaUA+ABM6AZ+Gbv3cXr+H1SKB4TpguF8QiO11gPee5tuecYzsncfIfl8GJUaREnXLhzFHJz0EaBcsZ6UAUxTE+L9i4ZRXUKCJb0gIUPj6Pz9fX8LbeR+sa5LadCiKg0/FA7odxdtEugKfQ6dbZdwCk4iUmmGqmE4mwoIluBbQqaCIRFpSFF14plwv0EjwLINWQ98eypQ2ApkAFqw7sl+ttOCMOD8nIxBRUELkgVHAaNsFO3PVYUaOE7uEJHSP0DNJ7h4XwCeJvA8h8cDOE3PdAtzk+B6E3gN7xjwD4ngB+BkI3gI4KWgi/g5J51NAbQlpR5IJ//ln+iPiBQw+0nITvB0BH8L7/Brnf1/Lm6w+y9u6NWvAnzx7Kg0e0nxx8h/rNDcvUdK+Mj9+G/WyD/WyA/bwone0A6fohaWs8IG0NVdJ6tUIaLxTJ5ZPZUnciQy6cypC609ly+XwhANwrjVeq5XrjUbnRclputcO+dtZvAHB4tAc54ICMTw0BwBGZmh1DGADnFqB8XgDa8EBocrx5qp2jeoRvbonXIuGWV+VCEDzke+xy0SZrVb9FrXiO0HZOjMnQ2JD0DPbI1Wt1UlaSKwmsegK+MFjJcM54d+BT2AAdB+GZ6ymQiEjsxyL/Y+gsCQsfggrITpmwyEC1noQw0I4LMkJhRQGgUb3tnwLI6iWHERKxTQJ8HNPjljaTsFkIuZ+QBOuZmOQGkOpH68ktYYyFIsYB5pgE5IXY5+1M5JanTp+S23e6ZGBkTIYnZ/DlzH8WQjM+aKyo246yW8YO0tuqKLZWCR+/cAAEcCa4b8K7IKPDFDYI4CbovMNe9to7LISbQfS2oTbeOkCyRc0NIeId8kFCSADdSkgIN1lRjxI6dtRRQ6OCBPAnhfF7jvX9yLVeqHgAD6rHePvNR1n/APV7vY7v5pk8enIf6rcA9eP4G5VoQCYmu2SU6jdwXfp66qUL9vNW2zG50XxQWhtYfGEDdrlchdpdPJEpdcfT5cJJApgDAIsBIOC8clBaGo/LjVYoZ/sFBbAbAPZ4AThGAKeHZAIATiqAPAE4AC4uuG3o3CYlpCU10HmBd3cRsPE1vA3l81I9wqdtZoQPLosVz5HJSRkeG5a+gW653nJVDhwokxRYz2iC4wCoxRQqnVpPWE3AFx0f4kDpAAkArVUlgGo9qZIENAKvA3yE0C5d6M4BaUO53aCAbhtqAEwmaM7wAWFkTyfvI4gJSYSOEBr4bLgtKNXOgS4uId4ErSyCFVIWaAj3nj2wMfVXpLtvQAbGJmVkehZfEntFvSGkHbWD9LSjHB+0SrhpkN4LQC4/98QLQiof91UZnQrpJwAiVAUB2udA/K8A6AHx9X8LwG9hJ70h/BRAU5D5Ecr47R9+kI/ffQt15Wz3j4gPGq8B39rb1/i/V3UR2weP7iH349ADCyBQv5leGRvvlGGqXx/Ur+ui3L51Wq9s2wr1ayF8V2E/L5dK/Zk8wAf1I4AE8XQuANwDAPdJY30NADwBAM+6AdyggLCgoxP9qoAEkAqoFnR+VgGcW5wHQHMAyCnGOPARRAMkIKQKQvFcDnwmAKAXfDMOfNpkjeNqZAYxBfs5Pi4DQ31y82azHDtaJdlZEIdYwAX4mMdpR0ukn4REYx/hHnwHaMz/CJ8GVRC3FTzntdwaiAmuUUFOW+LKaYTQKiAtKFWQeSCDMDIv9A3yMQASOAsdw95OUuhSAJsHPAZhpAqyAsqgZU1iNwxeQ+ualJ4q8anJEgMo+TgH5wl3VSUS+rZ26RkelSFO/59xyQQSZR0bdCDUnFDt6GYIN44RbgDwOVQQ4YEQYbe/pYAaJv/7rTzw/zSAFkLNB60dpQpuApDBfdrUr6F876F2bz9+kDcfuOIZV71+q/DRaj9+Afv++CGs513h5aDnFsaEF0aZmAYYY7dkcLAF6ndVum5fkFs3Tkpb8yFdXr75yj65Xg+Lifzv8qkcuXAM8AHA8wpgnlw+VyJX6ioB4CEDYMtGAPv6bsjAYOeGIgwBZA44MzflADineeDsggsQeYYjjBoaRaTqET5uNwKIfYUP4NF2AjxOruUUI6Y4w9NzyPmm4LiG4bxuyvlzR2VPAZxcYpjaRqNaZighBCoXrAASNtPzSQBN6xmVzSilAufsc5U0FmUYtLBUQAYV0I4Hqh1l4LkmD6QSeiwp9h0FhL1MTUtHvoYcD3DZ8KgeLCoi3tnSmhoVxH0IFmtS0zN0qfoMtrBhyw6ZWFpRqCMro1HRUZKWnq59ojfvdOOLGVcrykVQuRgq12ScBoCzXNJwmVdZeggldK4v8eipY0XZKQMF1Em8gE8Xc+KKakYFdWjCCXevqAb3TdjrTbgbuDlE4YTJC9cAILtGACLBc2A0UCIXBHxrgO4VDnAb68iz3AH41j8AxA+wooi3HIoAgFw1ezOACp8CyC1vbx6WMEMTbggBHVc345ZLDBJYji1y/JHQ88KhHCJhy9wqTihsQuCqYZy+s7Q8LwuLOPBdUKFpKNLEHRkZvim8eGZPVz3U75zcbD0O61kjzfXsfKlAlMs1WM2LyP/OH8uQ88cz5fzJHKk7UwAFLJWrl6qk8SqAbaICnpOOm5fkzu0G6e5pgQK2QwFvy+BIj7sIowqoAE4iZgAhwEPMAEAXbKgLwBl76aifYzndQRChfGZWg6N8CJPzLWhaM4aT+ugUcr/xafztEenq7ZTL9adlb1mOpKdE6Fw/rXYCJIYWWhCEz1hQA6ECiK3NC0MBbDgA42A9t7rv5H+hgC4Eqme2AaYQA4VTCHG/QggAA5AXak4I+Bh+IY4CMr9LTc/UYJHFwGXBgzVlYQZbAx/UjgrJmRHOkAS36ZnZkp2bp0EY+VzNBZknMkdE0LIWFBVJ3aVL0t3bL4OjsKKctjTL8Zp7MrVo1hTl9eZdyw9lbuWRLDx4IotcRBXwuYsyOnPCDE+YdUVfKoAsyNhwD1E4oeOFTjzVBm7GpzmiLm/hVSFVRXwDIBGriLW3BkAqjI1XAM8dUL41AMhY9wbw498AEOB9+B73OW1qXLriO50tz8F52FLA9t1PP8h3P/8o3/8C+LD9GoC+V/heydt3L+U15yi+4ayNZ7K2zlXBuez8E13EdnkFud/daZln5XOmXyYnmPt1IPdrg/o1SlfnRem4cRq53xHYzmpporWsg/rVlcuVs0WwnQCQ8B3PkvOn8uTCmSK5dKFMrl7eLw3XDsv1ZgDYdkE6bl2F2jRLV08bALwFAO/I0GifjEL9NAecRg44Y3LAadc04KMCzgMkwGeVDTmhQrgZPg0WXO7hOcuA1ozzET69mhHyvlGczIcA3/D4lAwPD+Mz3JHGpgtSVVUgGWlRkoS8Lg72MkYbrLnUBHI5FlRwn614WgXk47xt281CCCAsZmQMwWQnjLGbDF0vFKBZFbRdMLYYo0EoFUzTsubc9gYwww2gKbIwnOqoo3xJUDU2XqempwE4AgvVBIgpUM+MrCzJysnR+yx8zA1tpZRKyPuYV5aX75WGpmbpGxqRIXxZo1NzyAcXZWJ+SSGcWbovM4BwlhBCBQnhXceKWhX0hpBjhFYF3WEhdEC0MG4AkYroBaAHQo8yWggtfK+gMv8wgFQlDtDDhr6HNaQVfQsAN9tQDs5r6HxB06LmaU8zAHJRJUL4PeDj7XeAljMcXr9ju9wTWXv1CNA9kOcv7suz58vacP3w0V1ZuT8H6zkpC8j7XMj7pic6ZXykXYYHW/XKRT13LkP9zkL9jiH3O6jq13Ch3IkyuXy6QME7d4wAAsRT+QCwGACWOwDWAsCTCuAtANh5u8kN4MBQlwyP9RsAkQOOTw8jCCFVkAPxBsAZbGcURAdCC6L3bQ2oH8eP6ZaQtrB+wGDOR+Vjzjc0ManK19ffJdev10vNoTLkfXGAL1TiAU9MdLBEs5DidLQwWGCx8FH5LKAswBgA2XgNC4rXR8VxhbRghU5zPUf5CCLvj0CERgBK3K8gKmxcb9e0pfG27ZoJsgASII7vGUVLBUAm72OhhWHg46wHgkr4MgBbtm4JJR9jDshc0N0ZA/AsfAwWZ3SIAxBygL7m0CFpv9UBKzoKFTRW1BvC6bsrCqELKjhPK/o3xgjd8widnNCGQvgbasj7vAs0GnrbyQ9h37RlDeGthKuOBf0UwLcAjhe93Ajga9zWNWPwGNXw7dcbIfSEJyd054JOPsgFlb5xIGRwfZfXX7+VF6+R9z5fgcpxcaV57XC5tzILuzkjC3enNN+bdQ3J9HSvTE3clvHRdhkdapah/kbAd016Ad+dDljHtuNQP1jJq8jpLtJ2cvl5KBzyvIsn8+Tc0UxEhpxzAKw7g7zwQgUArJbGa0cA4CkAWKcAUgG7e24AAPy2AJAKODw+4B6KmJgeVQW0FnRmDgElZMwCQoJGRTRQsjhjFNIEhxlgPxGsG+hlxAjfNPs7p7TBemgU8A30SNuNa3L06D7Jz0+UlMQQiQdcseHI7SJoG43KaX6HsDaTKkj4YpEnWgVUCFmkcRSQgFn1swDaCijVMTKG3TQc0CeIpifUAMhpSrClDnwKaJifB0BvO0k15L4ZhjAFlhSAR7WzAFLxuG/HED1WMwYfIloikfNxXNBu+bhCiEgC1FxF7dy583KnqxtWdNxZR2ZOxvClTnJ1bbWj940K0oref+R0y1AJveyos7DThiEKJyyE3mr4FNZTQ2E04Ln7Ry2AGgBwjRd/fO6G0FRLCeE/BuArBdAUZHgBFxZl3jgQEkB3OAC+//ZrQPgNIPwWEAI8xo+ATyE0welFXN9lHQA+X2fxiRcqWZb7j+9p6EUtH3MxowVZWJrWJSDGxrqQ67XpQkm3Oy/psoG3bpyVW62n5WbLCWlrPAzreQA5316AVwLbWaLw1UPpLhzPkbNHMuSsA+C5kwUAsAQA7gOANcgBj0lL8xlpv3EJFvSa3LlzXXp62wFBpwI4ONIrQ2N9+H2ZB3Is0AA47ZrCZ5vBdtYNoIWQobe9AKRCsso5w4KdAx+7XDjUMDYFFzUxLsOjozIw0C/t7dflxIlqKSpMkbSUUEmM9Zc4qFhMqJ9EIUez+Z+xmwZAM9wQ6LalxpLitqqk8xyAZtXObUFxm/C5AYx1AIwCgHjcLmFPAGk7CZ+qH0B0A2jG+NhqZnI5hlFEDrzDdqYZ5UvB1lhOgIr9BA43xFPlCFokzg5ORJkI1y0BjFI4qYQJCXGSgtdlA+B9lZVIkOthWfAjAUIWZVg+Hp+Dp3cgpB1lPsiiDCuj7kF6Xc7CKuGnMyc2A+iGEOAx/3u+vr4xB9Re0t8G0NuOvoQKrr7h+iom1t5a+/m3AXzjBaCNzwL4HQD8HrABwK9/NNB97cDH3O/jj9/IWy4xgfdax3u/esfPYKyx3X+Bz8trqt97sIQDlmNhvdLTd0M6OxtUrVoaT0lT/RFpuHhQrp6vBHTI9wBW/eli2E4Tl04VwHpmy5kj6RpnsX/uRKHUnS4FgJUA8BAAPA4AzwHAy9J5q0EB7O69Ib1QQOaABsB+ADigAFIBaUGnZj0ATkMFpwEcw4LnCQvfvFY6p1k1d7HgwhazWRmZ5opmEzIC5Rsc7JeOm21y5tRRKSnOlozUSEmKA3yRPlC/nRIbtkuiYSWpbITKwMbBdqNyFkKGzoQAdAZGQsiqqMn9VPEclaMiqiryPjxmli/kbTMmSNDsLHkCqIroqKI7ByR8rHgSuoysHEnLYH7HnJCqaOylGWag3URgPzGFeR7b0AhZOD4EI8IEwXOUTy0orahjSQlgOl6bDRXNQc5YUVEhV65cxcHRL4Njk5pEj8ziCwaEqoS0ooBwbvmBM33JDE245xAqhE+hgk83wPc5ABVChNpRLcIARgc+XeTpNwB0Q0gVZHWUKvh63R1rGyD8GwBiq9VRgPPm7wCoAQg/AkJeUpq2U7eA7/0PX8ubb9/LK7zXyzdv8JleAzhCx3iNz7ouj1+s6slp4QFy6buwarOAcGJIege7AEkr1O+ytF47LdcuHILNrJDzR4vlbC2Aq4UzOZoH5UOudzwX6pcpp2vT5Azi7DHkggogcsPzVQDwMAA84QBYL50dDoCwoLYIMzjaaywo8kACOA4AJ7QQM+mBb1NsgNCBknByKQldywXpyui0S4Zwwh5kzgflI3ydt1rl/OkjUl6cL5mpiZIcHyZxUb4SE75NYsK2SlzYdgDoi2OT8EGxABcrogTPzIAw0BFQAmi6YoxdjYrjrHijbizC0GoSNt5HADcUYhxIqYC8j3mfzox3bKjJA3Wc0ABoZjcQKqggez1hSTkDItlROobmeF4ta7SmcYnx+AfYhhahChgZA+gQCh97QpkLxrMrJgGemn2j8bp2TDpywHSoawr+JifvcjnDxsZmnDWHFMKRqVmc4TiHixUu5oO8eD5XVjMQ0oq65xA6dpQLO3lmTpgwQxQbAXSD6JUDGguKsCqoQQDNtCV3QYYFGg5TrL8ChOsaq6+hgog1gLD2lutuGgiNLeWwBIcIaD/fAb63OkD+5qOJt1oV/QAACZ8JU5QBiFodpR11AraTwxXvv/+gywu+fMsWvMda5Xzw8L7cf7CCHPCeBlcTW1hCvoSDdnJmGge/acUaGO6Xnv4u5GntUIpmuXG9XpqvnJH6c7Vy/vg+OXWoWI5X58nxg5ly8nCGnILqnTqSKidrU7BNk9NHs+QsALwABbxE1YQCNlw7Ltevn5MbUMCODlhcryroAKugUMCRMagf4B+fHAWA4zI+M4GYkkkAOAngGFMEzAmu28JQ+AgkwXQhoHqTM1xOgh0u0zIA5etnzjfYh/yzRc6fqZW9ezIlOzVWUuIiJB4AxITulOjgrRIbslXiQwBixC4cqwFwZMZecmCdY4K0kmEczwOAZtjBT0G1isgFegkfobKqx9u0nQTODr4TOC3M4HmqhHiMqmcB1OqosZ8eADkZl9OMYpOSRRdo4tw/BFdIcwMIJdTuFw6sA0KCyJyOvZ+a6zkWky1phC8qDs/De8UmJgHARADIJu8kSaHNTcuUFACelMTB/1TJhOWtrq6R5uYWJO+DYmfRcz2ZCReXsoAVhRJquxohhBXdDOGGwox7iMKMEdrwHqpQJXzJ5Q0JFxRP7aiBkPd5w2kfN0MUgA/xAhb2JZRn9fUbE284+A0AqYResa65IeEzoYPlH02YrpWPgJABEKGGm4coCCKBtMMVb7+h6rHgtCJLnFQ7Ny6z08MyOd4voyPdMjR0G3nQLenruym93e3I+25Aldqk83ardHS2yM1bTdJ2o0FaWq5Jc+Nlaag/J/UXjkvdqRo5fXivHDtYJEeqs+VITZocO5wix2uT5fiRFDlxNF1OHoUdPVGAA71ELp7fJ/XIAa8CwKbrZ6UVOeBNAtjlANjPKugdGeY44CgAHB8GgIBvelLhG8OJgRNkmcdxsuwkLCZnrXvHNO6fwXOmEVOwm5MIzivlBO/h8XHANyQ9Az3SjpPJOcBXUZIluWmRkhYfIomAKTrYRyL8t0oUIjZwu8QFUQl3SmQUlxzE41RBAkb4IgxYbvsJCM3whKmQ6lxBQOWueiKs5bT5IG2n5n2Ai5VQvh9v03oSPrWgNv9jeAPIibaEhUEFNBN0OfvBqB8VjwBqy5nC5wyys/jigGcbsal0hI8QU1m5z20SCzxQ2NQUvH8yFBAQptH2ZmTpmqKHag7hwGiV/oEh5Czw9ayOTuMH0vVF2Slj5hDyuoNuCN3dMgbCjUMUAI9W1MYmS/qY64YqhJvWG1UFJIAe+H4LwJeA76WqIBSQKqh21BNGBU2BhuGG0AGREHJJewMjIfRY0U/jo67t+ewV/198J64xGQN0Az0A7XazdLRflbbrF6Sp4ZRcrT8mly8dlUsXTVysO6LB/cuXjkv9pZNSX3dCLp07CkU7JGeOVcmJmlI5Wk0AcxGZcuRgmhw9lAoI0xFZcvJILgAshM0jgJV4j0MKYCMUkADeQn55u6sFOWC7qYJCAYehgKMK4MhvAsj5em4IvYLKOIE8cZzPncZrECOTE3BJYzIwMoS/0Y18tknOngR8e7IlLzVaMuODJRkqFo2DPdRvq4T4fimRBBDwMaJDdkgkbGgUoIqmtWQjNeEhMLwKEoHD67VSiqA95ZZzBQmbe/gBINm8z8BnFI+3dUKuo4JURG3MDjbw8X7NA71zQMLBSbjuGfAInRGfDHBgGa3iue0n8kDeT/g8FU9TaOFz07KyJDMvX1dV4xIXdqkL2lsWepIBXmoqwIPyZSLnzMxEYJufXyC1tbXS2tomfQODWpgZmcCXz5n0cwZCrifDRZ3MJbBty5qtjm4eojDVUe/WNY8KUhGf62WN7aWN9TLHvNY4HiOACp0OyiMc+DzhAGjDrYS0o15hIaQSOpVSq4YeRQR8NhxFZG+nOwCkDeaOXF7i4TPY8oVJVb3erlbpBHw3rp+X5qvH5UpdDSDZJyePl8qxY3vkSG2R1B7Cd1uTD6jy5WhNoRw7VCrHD5fLiUNlchxx7OAeqd1fiMDz9udL7YFsqYUVPVqTgedm4rk5ADBfTp8oknPIAS8iB6y/XCvXrp2UZkDf1n4FADbJne5WAAj17e8EgF0yNNwHAJH/jUEBJ8agYHA3GwCEpSSAFkIndP0W3DcKAEcA3vAUi3TjMgiQ+4YHYHG7pL2lASeOGqkoypbc1BjJBCRpgCc+zFdC/LeJv88XEgwAIwK2SAzgiwveLrGwpDF4PAYKF+20koUBKs3hHAtKa2pyQ4K0W4EkgFGxXKDX2E0Lk7GuBkATHgDt486Qg3mNs3VsqAGQqmfXe6FdDIuKluCISLwZ8jn3NKMYqJsZTCeE3HLIITzSVDsZfA4LN/lFRZJfvEcXd7IA2sWcqLa2aya3oFC3KbhPC0CZmVJUVKhLWdy4wUragEI4CiVk1YsQas/oElfbXlYQN0LoWFILoYIIVbT9o44Kui3pcwMdQ/dtOCCqBSV4Ch9b1Dy5H1VP1c8LQAPhZwDUAg3zQxNGDXmhTMCo9tRRQwXQUUKCaAMQmjDN1swf196u4TPj/787LePjfdIL23cTKtTccEKuXjwIVdsLAIvkKKA5dDBLaqrS5VBlmhzcmyLVpclyoDRVDpSlIzLkQHmmVO9FGoA4WJEjNZW5cqgqWw6rCmYAwkxAmAsACwDgHgBYLnXnDyAHPIoc8DRywIsA8CoAbIYCtkl3zy3tQumHPRwCLCNQq9HRYajgqIxxUjZU0AI4BsgsiITOgsf7RvCcIcCnc/nw2kG8R//QAN6/C0p/TU4f2S/lBemSmxIj6QAkFWqWxB7NoB3iv+tL8d3xOwnc9QWU8CuJDNwqMcFQQShgbMguicXzYgBcJAFCBGt4FmKiFWUuyCUHdRAe6kYAqXLeg/CEy9uK6mPORTz1cee5bhBDDXwsxLgVkABa1YuMjcOLw/GkMLzIu6LpqBytJpRP1Q+3wyMjNPgc5oTskMlyVlaziztxkV/e5tKG3HLltRzAx+C+WYcmRdcUzcnKlJI9OGsfOYIz63X8iINqR0e1MENbwvyAPYBcXc2sK2Mh9B4ntEroPYtiA4BqSw14NgyITzW4r3ZUITT2kwByDFCHHxzF2wChgmiGJtxDFBZCpyizQQ0dGI0aEixePszE2685u2Fz8DE+j8Ai53zH8Uz8n4/uyez8OA72DrndeUVamk7KlUsH5OxpqNzRfAXpQFmiVBXHSVVBjOzLi5J9+TFSWRgvlcWJsq8oCSqSLBXFqbKvNF32l2fIwX0Adn+q1FanAsJ0AJhtADxeIudO7QWA1QDwGAA8AwAv6cD3zQ4AeOcGAOlQheof6MNnGgKAw8gDASEgGgWAowog54UixSCEBNCBkFuFbxrwTU7K4ISxnIN4D47x9XR1yvWGK1DuKinNT5HsFJPzJQGYhEhAFeIjQbu3iO/O38suAOjn8zvc/kLCA76SqGBY0eAdUMJdEgcLGA1IIggQlCuU8EANCRuvfsStZ/lBazdN4cXmfGo9CR/u8waQYQHklpbTqqMCiL+9wYLaHI3qx+JJeHQMXhwBkglhuKobQbQ2U3M+DrhDGS2czAc5cM8xwvRss6ao5pGZWZKVV6CKmFtYJFn5+RrZBQXYFkgm9tNyACvb2pBrpqcmI/DFwsYeOHBAmpqatDAz5FRHTfO2N4RexRkdK/RM6LVDFBumMQE8E7SlT/Vqqu7gFZqcfQKpdtQpxjAf9NjQjfbTWE8ntDK6KRwIbSiItlCjEALA95zNAMCcePsRwH0SyAGhllY9Odn22dt1efyK11vE93AX+dVEl/T2Nkn7jbPScLVGLpwrV3BqKlKkEvBVZEdIWWaolGeHSUVepOwrjAV88bK3MEH2FifL3j14HhWyIhkAJgPeJECYglwwUy3oGQWwQurOWQDPOgA2AMAWrbB6AOyXoSEL4LADIBzNFCGc0tnqowSOg+nc5+x1jutNUfUAH068gyNQv+ERha/79i1pqj8vR/eXS0lOsmQlh0tqfJAkxgRIHOCLDt8lIYHbZLfP72Xn9t+JjzeAgVuQ/8GGhuyUhCAfhTAKKkQAtb8zNlTCkANS9Qx47H4xxRiu+eIGzoGOQeWzeZ8Nzfsc1VMYHQh5Px/n/bYKGhTiWFCqH4cgYlmtjIO1jAWEsKFBoaGg1Fy0hVaToHGmeyysaBSrn4hoABubmKgKlkSLCTXjKttZBUWSXVgsOUXFkltcInl7SvV2JqDLyM3XbSYtKO7LxnNSkQNqkzfsbXKSicwM2KOq/dJ4rVFX2u4fnZDhCRZmmDMAQp3GxFWPl2X2nskNFwHhEiBcvv9Ylh8AQoJICK0lVVvKGRUE8qlCyOC+va3KyLxQizScWWHCzKjg2CGXw183ARhf0I4CPhPc3xgKJmDzjjWAxzC2lOt2Aqx3HxTE1+89IDJeM3AfH1vnc9+aiivf++mrV/pZed2EhaUZmZ4ZkOHhm9LddVXa205JIyC8dH6vnIESHtsPVStPkP3F0VJZBBXEtqI4BuAxAGJJPBQwQarK4qW6IgEAJsnhA4QQKsg8kDkgADx7GgCePyiXAeA1ANgMAFvbG6S9s0U6AOBtANjd1408vh/wDMvw6IgG5+apAiIPHGX3CmDjEiW8tDmHFYYmAB7H9cYnpB+q1z/CzpYh6e/tk9u3bsiVC6flUEWR7MlMkKykCEmOC5H4mECJZcUS0ITySkW+Xyl4BJAK6A8LGgwLGg4LGgULGhO4XWICtktU0E4JhxXlvD5WOLUCqkARLkJE28jZEQAPIFm1UxAjPBDqYwhPAcYUaBQ45z7zGqOMfMxpxPYooO39jI1PRJ7HtjIOL8ThD0SJfygvUYY3CQ+XKNy2Sw8aAONUOal2tJYsutBSErjC8gopKNsreSVl7sgpLgV4RZIOANNzCzQy8gvx/FIFlrlgKjttACLnJaZimwUI9++r1KsudfYAwmFYrXHkD1MumZxd0KZcFmem2SUPNVyAGt6FGt5bfijLK7w4o9d4oQ2nWmog/HxQJe1wBUP3nU4aO5DvHc8A4nOAyHgB4BgEchWguAPw2Fh7/15eeYeCBWUjiArhxuB9fIzPWXuD94LqcuD9Kcc5uZTjyl2Zm5+Uick+GRxsl647V5ATnkZOeEgnztad3iNnj+XJydpMOQqgDlUly8HKJCgdrOleWNFy2FPEfkT13jjkgvFSsy8RuWOKHKpOl9qaLDkGAE8qgPvkwoWDchEAXgGATc2XpAUK2AYFvAkAO3s65Q4A7BkcAERDyN1GEGP43SZkBIDxcmAKIIL7nL0wRLUbG5cBRP/oqPRCNXvx+p7uO9Le2ix1Z47hxJAv+RmxkpUYIimxwRKHAzwGB3cUDuowjq9xyfedX4gP4LMA+vl8AQX8SsL8t2geGA2FjA7YJhHIE8PCdsE6cjgCAAKOCFhE5nlsuCZchMnmbp59AxLh0lkRBA3PjXIG6a3yKaB4P4UQYRu0bX64oQjDVrRYDpgDPrNlQzUgg9KFIL+jCgaFQKaRE3JyLWfNc2oRAWT+xlyO148ggLSXxXsrpKK6RsqqqqWorELyAV9+Sblus4v2SBZVr3APYCxUCHMAbE5RiULMntNkdtsAQJ0gTCUEmHsrKuVc3WW52dklfYOjyAundEB20uaFVEOAOAc1XFgChEsPZOkeL01lCjQ6Zmg7aGhNFUJjTz8XhFALNQ58mwHcHBbCDSB6KaMF8qUDogKIvM8dhOs34PscgMw1n+NvPmHTwSP8j0vzeunn0TFa0Bbp7IAqXT8hDVegVBcq5PypYjkDAE/VAqQaAFWdBnVLVcCqAWL1PgPjgb0JADBeAaQKVu9Llpr9eO5BAligldWzpyvlwvkaAHgcAJ4DgJcBYOMnAHZDAfuGBnUtIDbdEzAuT7khAOUQnA0vYzAAq9kPy9o3BPAGeqXzDixnwyU5eawa6pwjuRkxkp4YDPj8JCEKlhMKFcH8CvAFcbVpny9l1/bffwqg75cKYBSHIpADxgK+KGwjwnwkKhrqifwxHO8VCVCiAZ/OeHB6OS1I3FdL6QTvM+OG5jXR8UzVnCIMQXOCryeo9v309aySAsQQTzN2hheARgWjYUNpLyNhOUOQBwYEw78CxBjkfpzNwCEK5ousbFL17IVdWOXMBWSl+/ZLxf6DUg4ISyuqpLh8H2DcKwWl5VK0dx/gPCBFuC8Hz7UwpiJ31GtOAECd9oS/QzVMxQkiA7nkntIyOXHqDPKNm5oXDo+OyxjOoOPTXPqefYLs/uAyBfdk/q5Rw4VNRZrPzbLfHBZA76KNBdA7FD6vfW813Ayj3Xero5cirjlBuIwV/TQUUDzOAX/Cp+r3clUe4bMu31+R+QU4gqkhvRpRd3ez3Gyvk+uNx3TGwqVzFXLuZLGcOpIrJ2AljzrwHdqfAhVMBmQAj/ABOAtgtW4TFcCDVQQwW47VFgHAcgC4HwAelkuXT8rVa+dhQesBYNNnAOyTXsDUBwBpJ6mChFCLKtxnKHiwmkPI8wYH8bv2Sk/PbWlvb5ZLdadgf0ulpCBVstKiJCUB+V7sbomP8tGOFgtfcMAOWM8tAA653zYDnwKI8Nv5ezeAqoAcjKcdxTYyZLtEAsLwMF9YUT/h6mYeK+rsewVvG2U0AFERmT/GJkaqAlq1VCGb0dQAADVvSURBVPigcgZUY0X5OlVBPgehShkWYABk07Vn/h/VLRFnA5Pj8fqAETHIBwFfQACkF1ZUl6CH9YzG8wmdvWgLc8k4drekZwLKAikoLpMygFhVfVj27a9REPfsrZRSwLev5rCqZEnlfkC5V0HMyM+TpIw0SeAFX9JNAzghZLBlLQN/o7CwSI4ePSpNTZz2wjI3kvuxSRnnpdBm5mWKg/aaG3LM0LPOjC74BDXUAXxn9bW7Dx9BET3hXpUbob2lmyH0UkSFzoFvM4AK4SYQbbjV0QHRDSOCyqZBlfMOWk4Gbec6Xo8cVOF79lzu87Pfg/2em5bxiUEcxB3S1cUiDAfkYREvwSoCwLMnimE/2WaWJUcOAKj9HvUjfPsB3H6ARwAPIE9kVO+FMlakAtIMgJArRxVA5JOnDwDAWuSAp+VqQ500N1/ZAGAHALzd2y1dhGkQKkgAqW4jTnDfBsDrGxgGeAC1r0fu3G6XlqZLcuZEtVSW5khBVoJkJOGYiw0EeLthOXdJVMROAw7yqJDAnWo9qX6qfATQgZC3d0MFA3x+LyG7CeFXEslqaOBXAHGLRAdvl+jQnVBCvCeVkGN/VD2oGxXNKKHJ9Vjl5G32gBoVY3GG7WwhEKpwhVNzPQYeZ/C97H3mfT25oxMGQE7E5Sx4gmcm4ybibBCHNyeAsfgwgDAqUoKCYUWDglQFdd4gwnbNUPkIo7afJSRLYlIaoIFtyCuSktIKWMj9Ur63SoEkgOX78QXX1MqBI8dkL0DcgzyvoKxMUnOzJJHXHASEpgHcrE/DIQoGl7zPy8uTyspKOX/+vHR2diLnQYI/MiljEzNQwzlVQ44Zutce5bihU6Sx1VLTSQNldOLuw4ceCBHeF4lxg+jAaEH0BtM979ALxr8FoBtEB8aXFrLPhQ534Hle8HENnAew0Lwe+uIS/s/ZSZyIkCMP3JLbdzjj4bw0XjuK/O+g1J3dJ2eP75GTh/MBYDYANEMM3gBWlcdr7Cd8ZQwoYjmroQQwEwDmydHDgPhYhZw5VQ0AjwDAM7rMX1PzVWlpa5LWWy3SfvuGdHR3yO2eLqhgj6ogc8FeWMveIeR1jEE2hbONbFB64GR6egdw0ujCSaNF6i+eliNQvdK8JMlNiZD0+FBJjg6SOFjEmPDdAA9qFeojYSE+EhrkI8Gwnn67oH60nhY+CyC2vtj67/ydBPt+IeGqgoTvK9jQLRKn44I7JSqcVtQPx7sBhDDRVrLRWm8DMu4zPySAvE8VkdVTbFUxCRRh84KPz1NVdG7ThtKO2vfD1gCYBnuXmGyqoHEWQOR3vGpuJMf9OJs9IR4fMlqCASFVkEMOeiFPDjU4AHKrEALA+LhkSYhPkcTEVORy6ZKVlSdFRaWyBzlhMSwoo2QfgASM3C8s2yv5ZaWSnpcjSZnpBkK2wMGOcrlEu1iUXTiKkZOTK7W1nBDaKn29sKTD4zKiM+xZ0nbJ2Jyz9CFyQ12J21n0SUHkZYu9LuK4yEsZP0Au5aiiRw09OaEZvkA44Ok+7vduc9Me078DoXe4IVTIfisIH54L2/mM7+sGEDYaJ495XnprmvPheqW3HwrUeU1aW85Jw9VjUl8HAM/sQ/5HAAsAYA4AzJBDVQSL9jNJ1a8S8JlCDCAshRqWQhXLAODeNECaKYcUwD1y4hjeSwE8Cgt6Wq5crZPGpqtyvbVJWm5elxu32+RW1y3Y0DuqgoSQizJ3AzZ3QO26+vvlTm+v3O7ukVsdHdLYcFVOHa+VyrJ8KcyMk6yEYEmFKiXh4I2H5YsJRY4WstuoHm0n4AsJ2CkBu7fCen4hO7cCOoYXgNxyMN4fCkgAqYARCuCXsKGAMHALckKoINQ0OhpwR5v+TrdlBDQKjwJm7lM76mwVQISBzCnSIKziWfXUcO6z78HXYd8pwlC9oC5sR2NDdgwgjGT+BwA53qfTiBLNsoUsxBBCHXhPTtJLWScjdAsgk/A+hDgmFjmlE9Ex8RIPKKm0mRyiyMuXbI4F5hdoMIfUyOP1CbMlPZuXSgPQfF9AqO1wOAHwM2hxBp8zgVVb5KrJyWlSAaiv1tVLd2c31HAYSf2YcBn8Ye22YLc9ewsXhcuV85oBLkcVaU/nlrkK26Y8kRByLJE5ortiyrY2JziG6A5Og2LBhlVTQgg1XKUaAkQOW7wiiDZoT5G7ecUzqJqN5+tvPhO8n5YWr8f7cTiEwyMcs1x+/Ei4ZDtnPYxPIZ8ahuL0tsvNDjZbX5BrV4/L5boauXC6EgCWAsBCOXYQJ60DmVC/dICVKvsrkqUKVrMSyrcPyseo5FAEAKwCgFUA8AAArAGAtbV75PjxfXL69EG4jyNy8dIpqb8CpW2ql+bWBrl+EzaUDd+wobe6OqGEd6QTEN7mMAJOkLd7hxD9UMcegNclt+50SCvAvXj+lNTsL5fi/HTJTo2R9IRQSYkJkIQIP4lFrhVt4Qv2heoBvkAfCUIE+u8QX58tsmPb72U74Nux9fe6r7ehiDsAoc0D2RHDtrQwdsXQhgbAggZslZig7TpjIpb9oc50pFAOQ0QiTwNMAbCajCDCxfFAfcw8zsH7cICkQxc6VugJvg/vI4QWZBtuKC2AiQAnAdYuHvDE4uCOhuJEOkMNvOgKx/049EAl4u2Q0BAJQoTHROky9rxOoKoVCyiIODxPizibgoWeOIIMVSNcqRnpGtrwzfuwTcvMkMzsbPeMewUwkUUh04HDgf4sQGwKR8k4cwFMRHFuvpw+dkLaWlqhAn0yMDosg+NjMjLF5t8ZmQSInE82Pe/MrF5YBIx2IN9Zj5R5ojtH9AxfuAH06i814HniIbtoXhLC54CPEJp4skYQDYxPaB9fcezu8/EMwH0SCiorrcw1mX9SbTmWyWISlPzeEv4vl045GhgCgD0EsFGut9QBwJMA8LBcOLNfzhwvQw5YDABNn+fB/RkAKw0ApgCyZNlXnoQTWaIGxwIrAWAlAKwEgPsB4EEAeBgKeBQAngSA5xTAkwDwHAC8DACvyfV2qCBs6I3OG7CitwDibbkF0Dq6e7HtR/RJR1e3dNzukLYb16W+/rwcP7Jf9pXkSF5mvKQ7Y3sJ0YESF0nLCVsY5qfFFipfGFUPOR+LLkEIv93bZOeOL2U7lI7hhg+xDQASQiohu2I4HhioAMKGBmxDHrhNojkmGLTDHVG0tzo30E+XEgwELP5QXz9EIPJC7ZThuCAbuLm2aFyo2XIYA/aVPaMcyLfdNGaJ+42rZbP4ogoJAAGjB0DCtxlAzuHj9CMqEEPtIFSPHTCBLMqEIvGMihAuwEsIeXGXVADEaUy0sQSOeSW3HFeMYk7pKKpOZ0Kwg0ZnUCC4iBP7THXGPd5Dpz/hM5gpT+xLjdTXZOZw0nAW8lZ85oQUiYwyF4TJzMzU7pnL9ZflVifXJGEb25iMTkzIGEGc5nUKpwHjjEy5OAfNXCrNtrV554i2v5TDF+6uGhtqS1kt3VQx1TmIxop6F2s88Qogrf9mfA7Kp/qYWcPG5p38e7TIi7DOLuR/U65Z/I8EsBcA4sC/1QQAL8m1a6fk8sUjcuHsATlzYq+cPFIixw8VSm11DhQQ31VlOgBMBYApADAZ8BHCJAAI+EqhimUpABDPqcwCgPkAsESOHKuUE6cOylkAWOcoYEPjZWm6fk2aWpsBYau03WqXGx23pL3ztty8jdzu9h1Y007cviU3kOc1XL0kZ08cRo5ZKEVZSZKRHCUp8WGSGBMM8GA3cfBHhcEShgIIHLhUvg3wIe8LAHy7fL6CyhE4D3yMbYitCALog+DYYMCuLyUY8IX7b90AoDughNEAkDY0AqHgOAD6h1EJAyUYn41B6KITIzQUwhguR8HckWARQgMg+0ndAJpxP3fxRm2uBTAtN1cYSTiA43Dgx1DBcPDHIKhmCVQ33G/sJpQS93F80C84SILCkZSyFS0xXq0or7SUguewSEMIzcB+glZVIwCKp7Hb9JOqsrG1jQGI7G19nAqMLdvf2A4XGh6mQZiTU7h8Ri5UMhsnigR8KdHCdUjTcDIpLCyUw4cOy/WmZulFnjE0MgwQR3XdEDYDj09NyMT0tPBa4WYMEXmi0+TNtraNIJqKqTZ6O+OIZizRGcagRdXOGuaDzAsJCZdKNPHo5dqGIIS/FZ+DUh/ja/X9XurfoCLz81CxZ+8uqbqP4H8bGOyTru4OAHgdOdlludZwRrtVLpyrkdMnoVxHS+XYoSIAmAcAs9Va7q9IB2SpADAF8CFKoYYItqNVlhHODACYAwDxnR4ulSNHAeDJg3Lm7FG5cBGAQ8WuXrsEFQSA1wFga6u03rghbTfbEQAO0Xbzhlxva5SrDRfl7Okj+NslUpafJvkp0ZKh4IVIHBSBzdHRqnq7PaqHfI/FFsJnAdSq564tULcv1Hqq/fwNAPkcX+SIAVDAEAsg5wgqhB74YoN3KoAR7KoBOFHM7QBKoBtAAx+DCkjwIvHZCWMonm/XklHryaUtsOXUJu2q4WsBHuFTANlJQ0W1AOYUFUk2IhXKQitKCBnxqWmwlICJOSIiiQWXTFjDrGzkf8mgOAoKGAmvHIY3C9eKKRfk5Ux6LupE9aPq6ZCGOwxsBj4PgAohAKTKhYSF4ewQro/bib98DftSA5F/MqKi4wBbDqxqnp4wwhPwXryqE2dqON06xfifTp06JW1tbdLX1yfD2pM4IqOAcUxV0cyyMKtzOxA6HTVarHH3mDrW1BlH5BKJCqMCSVVkixvtKdTJuZyarleqsbYhHr0AhH8HRBtPuH35CuDxtav6vnx//r27D57oCYI2mlcB0iXYB/sBYCcAbAEIVwDgOQByQi5cOCynT1XJiaPlcvRQsRyGmtXsz0EOmAUAM5D/pSH3S3UAhBqWQPkYZbSoWQA1DwAW4aRWDgDxPidrFMDzF07JpcsA8OplqGCD9u3yqsgtLS3S0sq4Ls3XG6GSdcgbD0v1gRIpKcqQ3Iw4yUwMlzQcoEk4mGMBXzQOSi6YFAGVCOf4nhd83gBS/Tjm5wOodtB6OgB6Q7jRgrIpGxbUxxkPpAXdBCDtJwGMCt0lYbSOsJDaoA3VC8HnClL1M9YzKMJf7amxoewfJajsjLHAmfyPamig9MykN43Yvm4I3eOAucXsTCkUbYx2lJAgJsHmJWflaCRlZktyJqxfTp4OmrOBOg62lAD6Qwl3B8Enhzl5IQ5+M55orOfG8FI9AOetelQ6hQz2lhEGleUUKEJIq8p2uICgQPEPCpLg0HC1n1k5BTg5pEsU4IujDYYK86pOnKERjDw1HvCWlpXI+fNnpb29DYrIQs2Awsj2J7s6N69T4Q0ihy+0aurkiKZyalWR9u+JBkFYeghL+Og5wCAcVCiCwlj1CnOfZ6Y+1NErvFXTBmElfA+eAT7nfVaevNC/t7DyWOaWHiCfBYD4/Owo6R8YAICwfbdaAeBVudZ4Xi5fOSUX6o7I6TPVcuJ4hRytLZHag4UAMA8AZgOwTMCXDvDSZG9pquwFePv2OFGaDgXEcwBg9YEiOVRTLrXI2Y6fOIT3O4Y88JTUXTyPXO4yILwqDQ3XNBob8bcbLgPOs7Crh2X//hLZU5QuOZk4aSZHSlJCqMTj4IyFOkTj4I3AwRgO+MI5uI2DNCQEEbxbQoLYXG3As+pnq547vMD7PIBQRwIISLUn1AEwFABylnxkgAMhwqpgJCAMA4S2KyYiEhEFi4kIgWJR/QJwguAy81YFVQFxv51BQfhoPQkj1xhVAFlwIYB8LQCkGrKq6gYwBwBmAUCqYGZBAYDLUghTAF5qdj6U0URaLmcvUC1LAGyRFlxCoYIBONAZQVAuAsl1YPRquu7rSnA/2VhS5nSOreSS9d7wUf2CAbFfIBLfAJxpADatp515T6hCwkIdFQzF81mUyVSFjoPypmZlSlY+u3KycCKIFj/A6uuPLyY0SFJSEqWiogxqcFbzEM4p6xsclP4R9ihypsWMjE5zKoxVRNNj6h6+IIhcHOreA6jiI1lYhgVELAKEu/efytIDQPjwucbyIw+InuBtKiSLOEYlPwmAqbHpfgsv34fve/fBU/0Ms3fvy/Tcko59csqWAth1BwC2QX0AQ2Md1OcMrOIxKFaNnDxZJceggrVQwZoD+VC2HKmCwrkBLAGAAK+CUYwogT0tz5aqfQBwvwNgLd7jeI2cOn1Uzp49qSe2ixfxdy5fkiv1F+XSpXNy7txxOXrsgFRVFUthUZpkZcRKGvIlLpIUjwMyBgenXlOBaoE8K5RtWQTPgS8Y8AVxBnkgu1wIngEw0M+0m+0kZFv+iwDu/krCFUIWYzwgEkLtD+UyFgAwCgBGRoXgGANAkZwJDxXEZ+VS81RBVUDkrAogbSbuI4ChVgH5P+Ikw2opwSN0FkBWUTkO6LagnJWQkV+gDdHcpuUwJ8xzGqbZrwkw86mSJZJfsleK91Zpo3Uq1DIGahPFYgmnNMF22na09Oxcnf/HLhkNWFcdooBdZNHGWFBCyClOvEg+5xWGSUBwoOzavUt2+vLa2lzElCtQmQWf+BrmhFTJ4FACGK1g831pldOys1XFORwSisd2Qyl34T18/XaJH7bh4SGSkZ6KMzqn05yRG8hZeru6dMrM0MioqsgwG4Q5PWaW69EsyqSLKzDfk5mFFZldeCCuRQB4F0rIgAItLsGW3gOEy4BwBbkZQKRCaTxisQRQOrGMWEHcJ4ifCwc0D3CEFq9xgtaTVVkqME8EM4vLyGHv6uwQqjlPKHe6uwDgTWltbYYS1WuR5MLFEwCwFtaxWherPYRcrho53f6qXKkkgOUZDoApUr4nGcEt1TAdjxHAfAPgwTKpPVwpx49Vy6mTh+UMIDx/9jhyzJNyDop46vghqOs+AF0ghXkALz1OUgBeIpQingUWHLQxOFh5XT6qDGcbhOKgVMULwYkS4BG+4CDAxwCAQQE+Ghxy2Jz3bY7fBNBrKCLE7ysJC+B4IAAMMi1pbE9jk3YkVDA8hJ0xsL+wmRxG0PE6dr9AxQiaHUKwhRSCxOEIwsnH7RBGGP5X7vOaEISW1VNO+OV1IqiknPoUZAHUWQl5tKAErUhBNFEsmXlQx4ISyS0qk/w9e6Ws6qDUHD0l+2pqJbukVJIBWlIG5/9xLA8gQzHToJwZAJjBfJED9Lz+PGfHx6em6OXLWM2MQ94WGwewYsIh9yGAiorlKzt27dDw2c1l3NhXBw+NPNPOOySIuggUttopA+AJef6ePVJcVq4AclKxbyBgDvADhLvEF1D7+fFH9Yf1iZAcWNX95bCmp45Ka9M1uXO7Q+evcfhiiMMXk9M4sGFNZxaQY92Vydl7MuVakWnE7BwUEVDOAco5QDm/CEVchCVdeioLy8jNuJy+ruZt7KmNe4BzGbECldwcy14WlkFLa4LQmXyT+SfzUOakrNryugi0zrzUG+fO9SqA3Tqw3dbWqlawvr4OFvS0nEbOduJUjRw5tl8O1e6V6po9sIYFADAbkGUaABW+JCnFthQAlgHAirIsPCcPalkE1SzVSzsfhwqePFqtTdIcRjh8cC+saqGUFWVLYTbSglRYzYRISY4NkwRYrVgcrFz+IQoHXiQOQp0EiwMxDLleKMALpd2E4hG8YKqeEwQwEPAFED7frc6QA+AicATtHwCQeSJb0vx2mtnxwX5fSkgAcsEgqGAwFBAQRgJGjgtGQA3DtUkbuSAh5OeFakckhCsw7sF1bO14HiEkWFRFO0xhhyoImlstqZTYsrLK+0w4zdipgCcNFlOnCeUZJTRN0iWwpNgWlUrunnIpLKuUqkNH5fi5i3Lo5Gkp2lcpaXlQHACnENOmZuUCOMDGwg3UkNOV4hAc6CcYCRwn5JqiyeaS2AlJ8RIXHw25p7UMUOi2+2yXnQ6ABHI3wg8gsSGc6kfLSoB1aCQ5WXM+Dn+UVlTIvgP7NQ8MhCXeDQB9vQDcrRDuwg+Ks2ygH/KPYMnAwVJemo+zeo1cu3JRF3bt6+VaJkMygoN6bGJa+0wnpuZkcmpBJqehijMAkso4dw8WcAV52AOo4yOoI/OyRzJ/76EJ2MTFFYDpDiglYgn7S7Ct92AlbSwhaC0/DbyO0N3H+wE8FoWYk7LXlRVcdvwM4WTRPzomPbCgGwG8BgAvAsAzUMBjchL52NHj1XK4tgIAlsp+5HVV+3IVwL0laVJenCxlxUlSgm1JcSogTMd3Q4XMg1UtlOqqPcgdSzUOVO7B/QVSUpgpednJkpkWJ+lJMZIC8JIIXnSIxCFvikFuFwWLGQlFCaeqQBHCQn0Bnulo0SB4XLbdgc4NIOHzM/D57PTA998BkJNzQwK+kLBAqCAgJHwbAIQNJYDhyOlC+ZkBGIstOmOeSob/R8fxENxq9wu2LNIQUoLGwgyDIPI+hRguQCf84v0IIgOqagBkcYVBJUsEPMz9CGImZykAwlzYziL2clYflupjp6T29Hk5eOK0lByoxuPFyA+pdrCrADkF78HVz0xjNvI+wKcLPDm9oxxnjAE0saxWAsB4DuQDwti4aFjQUFU8gufju1N2+floUA237dyOLe/zlYAgWJjIcOGq3Al4PWdOpGWkS3Zujl6zIjo2VqdPsWBDcAkwAdwFW7sL721iJ+7fIcEhuyQKX25qcoyUFGTJkep9cuksF5vlIrO3ZWBwQEZGR2UMMI6PTwHGGRmfckEd56GOXPAWILiWoY7Mx2ALF+4DxBUnkDPCqjLmlwAQYgFgMhYBJ2FkEMyFFSqbJ0yhxwQLPywCsTLLXJQ5KXNULtHBVQIG8bn6YaG7+/tNh0nHLQfABi2QXKg7BwBPwILWIjc7CAAr5WBNmRw4UCxVlfkAKVvtZjnyvtIiwFeUgkhFpAPCLCkvyYUS5sve0jwp25MjxQUZbuhSErn6dJgkEjocqPEAL5bg4cCMwgFrB9Ld0OH7DkGeFcwIQn7H4ooDHrtb3KG2c6f4797uGe8DZG4APxOfA9BjQX+nQxEEMNj/Cwm1AKoN5TxBKiEARC4YHrxTZ0jQhlrAFDL8P6aAYvpDtbUM/yttKMEjZBwbjIJiWugYvG0BNM/jYxoWQICXniVxACcOeVxCOiwjYMouhvKV7ZOiygNSAeU7APgOnjgj+4+elIrDR2RP1X7JAIApeG6qKh/eJzUD4KXo8oZc4kIBdGDUNjfcjkbEUR0BI8fuuMCvWeKei/pG4J+GGoYEqPrt9AV8O7bKlu1fydYdWwDiVijkNgUzIJhnJFgcWFG9oCjyy1jAFx4RgYQ+VBvH/QGgHwGE8hHsnQy81gRUlok9QAzCGZil8FScwQuyODBdJMeO1kj95fNyo+26dN+5I4P9gHF4BECy53RSxqA8nJM4DnWcUHWEKkIdp2BZpxmuJZmFVXXNL4sLdtUDJqwr4GQuyVBIkU8yr/MEoNPgPgfcl7UgROVT+GA9WTQahEJzpQA2OXf19UmnFmFuIQckgI0AsF7q6s7LmTMA8AQBrAGAVQBwLwAsAYCFsm9vLgDMgIWE6hWmyB5EcUGqFOUz0pDPpUt+TqrkZCQpdGnJ0ZKcwNwuTK84xDE8DiUwv2NVMwr2iooXAbULV/AcpVPoDHhBgfjONbDv5HkKncZOuBQDny/zvh0m7/st8D6JzQByXiABZCHGAZAKGAkLylnyUY4CsiAT5o8IYC7oq8WYCAcyzf2wb9WPEDIIX7QDmIUtkjMpvKCzj1ll1KELKGFYjFsBCWAm7GGmKiFzv/yScgBWLWXI9coPHZH9x6F85+rk2IVLcgDqV1ZzGBa0StJhVwlsPMBjESYuKRXgJelUJQWQKugEc0DOgM8oLJJU2F123nC6E8cPo+JihKtsRwFCLnkfi/wwKDTIqJ+CtwXgMbbKNt1uwWPIC3y3K2ChsJyxeH0cYIyKioTVCcVZNlACYDX9nUKMD6yoTwCgDtglO7DdgdftAJDbdlFdtwF4HBDIRSLxBfPg4sG2p5DjYKXIeQ5JPQ7ktuYmud1xU3r7umVwiMs/DMso7N/42KRMjE/LxATs6gTsKmIKUE5DJWcA5QyUcgZAsmppYwYW1h1cfJjXwnBimiuCu4PQQW31mgieS3HxCrCEr2doVLr6B6Wzp0dusePkZrtcv35drl27JpcvX9ZZI6dPn5Tjx2vlCE4qhw7vB4AVOjxQWVEAdctB7pcBB5AiRXlJgC1BcjLjtYiSkRIrabSWiYQuSpLiI4zSETwcRJyRHk2lQ/CAtTYzlPkd4KPiudXOCQ98nwKo4OHEyDazXfyNAdK2rV7W8x+JvwOg5oDeFjSAvaHsEYUC+hHC7RIBAKMBWDT+zwg2YuPkbMBjLmiKMJwJwSlKUY7a2byPBRsDmbnNLUHk/TY/3GBBU1mxhOXMBniFZRVy4PBRqeY0IcC3F/tVx07KgZNn5OTlq1LX3CpnrzXJkXMXpPxgjSoglTMmkY3cUDZsCSAVkIP18clQPygeq5Q5eG5xZZUUElyAGA0oI6BYnPTLgfaImCitdtKWJqclSzRsqR8A2q5FmW2yw3cb9qmAHiAJ4Q5A6YPnBIfgYOAS+VHhUEF4cAAchLySKkgbugvQ+QQCOtid7Qrgbtnut1u24LVfQlm34H2244ffjYOCZ+1YfHm0V6lJUTgYE6U4nwPXJXL8SLXUnTshDVcvyo2WJunqvCn9PV0yjBxsZGhMRoehjiOwq2PTMjk+K1MTLpmaZA6JgHVlTNhgkUcLPQheng2QaczS3pr7PVd+NUuy85qKvM5+P5SY8N3pHwJ8vXILKt1O+3mjTQfFr1yp1yGCc+fOyqmTJ5DnAsDag1JTUwn1K5N9FUVSVkJLmS4FOUmSx1kIadGSnhyp1Uu3tYyB0kVT7YzixeLg0TE82DNjMWHXqHQALwRb2npGEMALBHCMT6DzDgc+q3x+jvIZ+P627fxsKICwogjmgARwNwDkUEQgAAyCAiqEthoK9YuC/dRKKOALJ4BQav3/AFoIcthgDpHgtlFC1iJYBTVW1D0cgdsGOKpbiLsIQ+gMmB74NgCYnpMv+XtY5SzTCbMHjxyXKsCXX1ohhRUHpAqWs+bUOTlRBzvT1CpX2m7K2auNsKG1klkEAAGXbV3j8vOMeMLHvA+P0c7m7ilFHlkFO1sleRV7JYVDGLSk8WxViwc47IIxyx6ym4V9pfGAMDQmUnyQF26DFd0OpdoG+7kVsGxVJTRBS7oTgDKvCwjyw5fFgVF8ceEAEBAyZyTIuwOhhAG7DYgEEKq4Ha/Zgtd/ufMrjS344bcj6feFNWVuEsFufHzpsfhCE2AtUgBjdnqCFOemS0VJvtRUscm5Wi6eOS6N9XXSdr1JOqBAtKz9bINTKIcA5YiMcQY/cslRqNao5pRcxQygIjizn5bWbE1wCfbRiUmNEV26gSuEjZpJrIPDOpeuC3+jk3nf7duA76a03miVZnyGhoYrUn/pvNSdPyVnTx2V41C+wwQPn7eivFB49SAOFeRkJkpGaoykIpfjOF0S1I2tYQk4iFjBjI9kfyYiAlY/gjYzADbTHzbTD6pHi7lL5+aZvA7QsZiiAaA4Y8GJAIBmw/t+DYBn4NsB9UNK4BRdtKUMQDG2AaQN4Q3cptDHAR+37BPdCQB9AaAfAAzw/UIC/WhDv5RQFl60CgrwEOwP1QWb/A2Ikfh/eFIJwv+pIAFG76EGEyY/tPkdCzY2//NWPG5tnsjnmrAKmJkruRzjQ86XV2S22fnFOgaYhxzwwNFTcubyNbnQcN0dx2FF9x46bABMTYXnpZWM055QdsjEpyTruFxhWbmUH6iRvQdrYWkPSm75XkkvKpSEzAxtIdP1Z6LjcJDHQLmitQGcA/yp2VmSnJ0p0alJ4h8ZDtu4G3Zxp4JIy7iVICK2AEaTF0IJqZIEERbGn+NIADGYKghlDEQEUA1pSRF+gNHHH/YTP/ZWKOkWJPpf4UfndhutLd8Hf8sfzwkO2a0JOS/Szz5BDiYnx4VLWmKUZMKi5WVAHZEnVZTkyUHY1WOHqrTZ+OLZE3L10lm5fu2S3LjeIB3tbXIHCtUNm9gHaAb6emSovw/K2S9DgwMyREuL4JZX+3EHIB7o75e+vl7tbe2B1eQE1tu3O6Sjo13a21t0Wk9T01WoXh1yvjPI+Y7JiaPVUnsQuV7lHi2g7CnMhL1MkeyMBEBHaxllcjkvS8l8jtXLOJzhY8MDJCaM4a8RzWpmxG6JCPeF1WSp3gc2cydsJtxHEJUNSuYUVEwuZyIA4Q/AbATgee7wAo+20+R8puJJ8L7a8jvZgu1WgOQdCpcXdN5BOL2fp9OSAOBuH6igLyAEgEH+XymA4UHboIImOCDPa0jEKoQAECcRWmr2eobGmuqlHUKgonkHAaPqGQhN8PkWNgugtabcuhUwCbkfK5gEj8HhBAbtaFXtMak5cUZOXLgsZy5dlWNn6+Tw6XNSjZywAnkgF1liVTNS8zheFwL5WyIsZDqS99IyOVB71Mx6B4Bl1YcB9F5JBFzReE1EXBx8NMFDRPLinrFqXdnZkpGXJxkFBRKXni4hUMXAiFDZzQop8jgWULYDjq0AkQBuVTtKAA2IDM0NYTeDQmkh8AWE4x9GEEjC6Ael9PEj0ATZALiFCojgbdranU7sBtC0U7RX7BWMhAJwXCuWBywOXipjEhSExYnstFgpyIiXPTjQS/PTZd8erjhdIIerYF2hQKehROdPHpFLZ07oMnsNl85JE6BpvnZRmhsuyfXGy9LSVK/RqnEFcVVaGq/gOZel6eolaYDS1tedlUtQtwtnj8nZk4cVtiOH9snB/aVSubdQSotzVOFys5Jgn+MlPQUq5wCXhM/LHNfmclpAwVmcliua0CEIG1cbi4T14lw8RgSCihcaiu9CVQ85XTC+G8AXCGtplMwBD1aSdlJzOtpKQGbDG0Y+xpxvN34H75xvK8FD/K8G0A8A+u+GFdXxwK+QC25V+KwC0oYaFTQ2VPPaGADjAEjYNkJo7KW9bbcGQAMewzyPzd3+2s7mbA2ArFwSQkKXzVYzqF8x4Nt38JDCU37goBRXVMqefft1DZey/Qdlb/Uh2XvgkAIYC5h06pITnFLECbdl+zhuWCtVyCMJ4N6aI7C0lVC2bH1NFHtFoYBc/iIqml0uUE5etCUzWwtBuSVlkpyTJ1HIIaOgrGHREeIPeGgh3RBCBWlDqXyEjhAyP9wGkJgz+uG5tKGhyAnDIiH/CIJIBWQVdDsBxGu24syrECIIoLG2eF+81y48JxA/BosKoTwAtUSNgxEgRsCScRgjGme5OHzpyXHBkh4fLFmJoZKdHK7LKuSlRUl+eowUZsZLcXailOQmS1l+qlQUZkjlHuSVpblyoDwPoObLwX2FUsNB78piOVRVDHD3yCEo2MF9xXi8SPaXFUglhwUAWDkUrbQgDXY4WQrxvvkZcZKDHC4TOZxp/doIGocI4jgwTksNlbPQeQ8XaChszjQg2LAwWEoGJ8PSappqpqegEogDNgAHLLtVFDp8r96hgNFaUuW8QNTAY374HXfhRLpjO2ynwseiCxXw9wrfZwF0YPtcfBZA5oEEcBdUUAGkDXUA5AJN7AUFfNqixl5RAgi7zEouB+Q52E6w7DgeobKD6gZEs89GbT7GYQZCSBtq7SkBtL2kJpx1QQkfg8MIqZk5CuEeZxUzLqybmceWNI71mQV1eR9XN6NCsnijY3ywk5yxHp+QoJNtC/YUy56KCikFsNVHT8j+IyeMBUUumJQB+8lmbRZqmAcmIHdMYN6YJslpWbCu+bpWaDGA51BIPOf+cQA/2UDoFwwl1BzOQLgD4BE+E9sUHAMhizRI6JHr0XZyoJ92lFaUg/N8nSqgG8AtuqUF5f3cEmgCyPyGlT526hsQcXDiS6RF4VmS7VXMj+Kj/CQxarckRftJcow/IkBSYgIlNTZQ0uKCFM6M+BDJTAyTrKRwyUbkJEdITmok4ImSXADE4L69nYMcLTslWrKSYXmTIiUDcKUzEsIRYZIWHyqpeE+ulZmMv6XLtEcHaKHEW9lYrWTowDiUzXvKj41QRAhONjbMOJ2JT4onTlgLaWHj8IF3sKjyOfh4ny9+g107kTpsg/Xf8oVs/QrgfQUV3PIlAPzCDeDmoD39HHwMbwAZ2wEgF+tlHribAPr+7lMAAV84hyGYFxJAnFQicXLRExIBw/dG1bK2kpARNoJE+AyQpuBin2NhJXwmJzTP8YRdF9QBMDmdHSxZCqHpauHy8hnaZcJGZ3aycD5gSibUEjBmAVR2vnBVNTsOx2UrOJM9D3le6b59gLBSFZOD+DkleyUFzyd0XFOUW3P9iFQt2PAzpGUC9JxCQF4mlYegvnhdCj5LgvZ7ssATh6Q4WHw1hzN21Iex21RKCaBHBRncJ5RQR6fDxgzs03ra/M+qnwMg8sJtyEe248ChivrgNvMbHrhRPGitMiD4A0Uy8EPQskUjP4pBfsQlDmIYvI28KRbB5dPjEQlQzsQoE0kAJYnQMABpIgP73pEACxTP3BM/oA1OXLURix8zNsJPg5NZo/WzmM9kIdsQzufXqT4AaMOMAyqaVwRwBgIVzlE5wmatpbWcVvXM8IHJ5RibAdwcu/C97sRvtH0rvvevANyXTmB/2xY4ka3Iyb1U8H8HgJoHUvkc+EIDcRv7Ef68DwDyNyZ4OIkZBTQVTJ2si++WABIsPmbVz8BnVJL3WwW0t6mEBkanF5TQJeLgZyTAjiak8EpG5opGSemciJuqOR0n5NqlJzgvUNvOCC0BBERcq0UXUMJzsvPzAGClrgeaAVDTEam5BTpWqLYT+R/fn/2iKVkchyTovHALrx/BJeyhoJXVUlJVra9Ny4UyF7DlLRP5ZjSsKFRMIfTVYooCSPgUQEcFCRR+4C07sEVs2e6Jr7Z/JV8i2f8KobmftZ+qfg6AOEh2+BkAefBF4MCNYj5ES4aDLxT3cRuOA1l/KDyuy50jP4qAVWVwBS/mTdyPRHDOGSd+mnD2YWc5EZURhX3CY4MQeYcCBfX1AOUAhr9v7wvD56BdNPPoHBXDweStZmaWAfI3AMU5djYCEf4IPwCngQNxNyfAOmEAA2gKHEEkgAZCCyDzOT8o22YAfbH1xfe6C+GDE912fPeEbOtX+N43xbYt+M2ggv8dAGk/NVd0A/h7AIgcEHmguxIKyxnG8T+oHtcODSGUbNjeDRDxPYThu9LvlSDhJBimeV2QBOJk7I/vnkpmgfNWQLN1FJDFGRZdAB7hs8MUniKMAyAH4uPZDQMryC2HENjDSftntryfQwvmti7khFyO67xwod7E1GTN/zgpl6rJi7Kk5xA69oBm6GsjAR7XG9XZ61lZklMAOKFwKVTdPFjcAi5Xz57UPJ0ixW0S1DezIA9qWiYV1VVSVF4qsSmJOAMFiS8LMxxYx4/LYF6309mnhaTCEUID4lcAD9AhCN+XSPi/QNjqp1E/WE8GXk8At+NH2OG3VXbjQKRqRONL1yuv4uAM9v1KAnd9KYEAlMvjqZogLwqBcoRiy6ktDO7rbQDBCMd9nwYAojIFMUzO5c67vML0SQIqKI+G175nQBvKpCoFSAgTwUFwXwP/l7GMBIRKtQ37JvwR3sD5InZxDh7+R8JDy8jYrRCyuMLwwfv66G3evxvfndl6gvDtot3Ed7sTvwvhI1xfId/bAuvpHVsZqn7/dQuq4HnFzh2/F5+dX4ivzxdaiAngeODuLyV491cSwsBvyYt5huCxUGcJQ05PisIJlc4mQuf6cYYEB+QBYQSAg63XHA/W36NuRgm51Qm7AJCD9hxDtNOStJsGrwuJchSQnSwMtqOZrpZ0AyBUifkaJ7wSHp0lT+gIozOrgV0sHEjn8AMXaOKW43iqkuwrzaCNzQGQnEWfKBHsdmEPJyDNgKrlIp+0TdwELzU3W5KzM2A7MyWnuFDyS/cgDwTI+VDHglzY2UqpPX1CKg4eUAgDWFAJ8Yca+shOHAwEkPBxQN0NoBNUOirelzu+cMPH4G0LIIsyDIXQAgjYfBHMiXhFnejgnZozcHIn+wt384cFxH6+uI0DNgiwquIgQpyt9213EFjn/mB89mAcxJsjiCqD/+m3wl8hcwKf1yiUozoE5jeCKvVb4f08gke1YnCfAPnAYfgSLALnFQSRWz62IVhkAXw+PnAnTAtwAjTwmSrn5jCqZ+NT+Bh/C0AGIfQGkL2kbGkzEP5e/KCE/O14Ag3i8vWIUOyzCKMrpYXswMmWy1QQQCggZ0ggpeD15MO1oMe5ryESrFaSFc3dCh7DHw6FFpXqZ645CDABHwEkfNrgTRW0Csj+TwJHADnzXQPwJGbAhiLf8160iTDqshUAKDrBrJpNqLgfGRcDqY1SwHQtGbxvUmqWZCKn47KD8SksvCQoiFx4NysvV3IKTR6pAELtUrIzJTmL4KdJWk4WVK9cDhw5LMVQv0TcRzhL9++T2lPHpWhvmUQnxeNLCMUXEAA1ZE64w8CHg0UB9IKQkFHtFL5tv/9PAegDFeRKXNH4cmNpIzlvLBBQ4n4/Z5Iog7O1d+O9/PD3VVkQgYCBk0k3h6oOHveHwvjj7/nTtm0KP9y/G//DhuB9TnjD4ov38aVSKSgbwbH77vsQHHPbHLzfgOZ5j534fxg++Nu7AN8/AqBROxN8/k7m4goeHAdUzwPb/2EAERySsAPzOkcQdjMSv20cUoeEMB+JDwN4nJaE3zcMEYrfPxRAhkUAQihYSCjULgwKBiVkYcYPxwOh4z7BM1t/hTEAKQPBYxBEds6wfc1ZedsAGMt2MUIIm8jZEJxelJKN/C6by1FQFQEnCzCA0c6WZyM1lS8sKlIhJHQEkQCabTQeY3tZgiSm4HVQU66cRuUjiNxngYfz+EzRh3Y1F3/D5J3xeJxTlrhO6J69rLiWIA9ErpiJfBMQUhlz9xThc3ERqVg9G/kFIyeEBfNAaMLAZwCkCloF1MC+zQP5PELL17IAsx2qsh0/zA4o2k78SMyPovGFxrGwgtyOV2INxWMBsC+6TIL7B/89fnCebb/Sg5qdHQSS282x4cDH39ewt537uPbl54KPbQbLOyw4nwsfBGcZ7MJn1HBu83597S48D+H9Pj78m4DJgvU5CC18Ch3ycMZ2WP+t22gvP1U9O9a34b6/A6A7v8P+NjxfYftc8Ldw9nWmBH8TBRC5ICIAlpOAxQCeeADCS1vHheIkG8SKKPJB5IJB+G2DcJINxQmXAHKKUkgoIAshaIESCNAInynGsPppii1WFTkDXuEjuACQ1pMQ6jUJ7crYsY4CmrwP6gMFZH9oOq94lJOjqkcrmpKd7Q7mgQSQS1AQQF2+nktLAETu89JmweGRkFzcjmNfaIraVgUQYJkAkKlcyjAHaoh8D8ATvgTOF4SdpVpqW1o61DA7CxY1F58nCyeKFA2uAZOQnoLPl4S/HY6k2A9WlE3XOx2IDEiEyrvQQhUkdN7hDaDmk4B4B3KpnbCJOwJgnZAnBAC2KHzZsSycOAoYiuQ9kFdkpQriLMsfnQcIDxQ2BO/kwY2D2DvMgUw1+RwweB8e/O6DnmBsAs9Cg+Dj9rk2duD/897fHDsR9n15kvDB/8+t+7bzWsbGz8Z9D4AWQnfAanLrDR8tJ+HbDNnfin8YQDx361cIbH8TQq+gCroBhOUMBlisGCcAGALIRZp0wV52xwQgr0eOGIDn8XrzOkmXAOJ5oWEADyoYiC0VT0FDaMHFqXa6AcTxYsHjltVUO6MizFZBY5JSXFBAV1xahishI8uVlJXjSnEiKSvLlZCWhvszXIBQb3Mbl5LiioiLcYVFRbgiYqJcUdjnNgxht1BA7Ce4ElLwOr53SpJGnLOFArrS8H7IEV1QQFdaDv5eRhqey8+D5yUl4b4s157ycldB6R7dT8DjKVkZrjzcztlThNsprpikGFdIVIjLL8jXBQV0AR4XlM8dUD8nvnRt2fGl68sdv3d9uc0J7uM+3s/nbGPY1/J9Anbg/ba5dvhuccEyupADuuLCfF0xIT4uJOmuENyHM6nLB+8DBXThwEBw//e470sXgHH54rXID3X7SfBxBKD8zbDP2Ryfe6537MD/+1vhYwOfUcP7Pq/Xbt5HHufywXfDAHAuX3xHGwL36eN43g59Lb5Pfrf4PqCAri+3/G5DQAE/c595rgnznA1hv2fs/83weg5/D/ObmPBF8HcLC9iG35K/qZ/+rnEhO1xRQdtw/xb8tl+6gvCcID/s4/6wCB8XLykWEhLgCmCEISL8XH54PQfVWdWEAmIb4OIYH++DArqggOZ1AI55H5WPgf0Dv/vd7373/wIWypqAJx40D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7" name="AutoShape 5" descr="data:image/png;base64,iVBORw0KGgoAAAANSUhEUgAAALgAAACJCAYAAACfFfLPAAAAAXNSR0IArs4c6QAAAARnQU1BAACxjwv8YQUAAAAJcEhZcwAADsMAAA7DAcdvqGQAAKueSURBVHherf0HkxzJlmYJ1v+Z3Zkeme6u6i7yaL7kBMnAOScBIDjnnCEIOOdAJpAJJKfvJX2sePX0zPT+G91zrpq6WwSQ3b0iGyJXzNzM3N1c7ein31VVs/iLe/c+TO+883F698Gn6cGDz9LDh1+lR+//Lj1+/G364IPv0kcf/ZA++eT36dNP/xDx+ed/ivjiiz+nr776h/Tbr/8x4mvim9/9c8TvfvdP6dtv/4X41/TNN/8S8R3xPa9/+Pbf0vff/GsOXjei2uZ+48fv/kvj2B+++7f0++//z4iyvRHsM9z+4/eES48p26rjfe8ffvivcUzsY/mHH/9r+iPx+x/yZ9fjD2zzeMPXfo7H/fHH/6sRZf8ff9/c1lhn6efH/vietcf86ff/d0Te919Zz/vy8fmYNcvyvj/k9/nZcd5+B9t/b7heRfO3WAa5rJ5W3t/9jmtDfPvbf14T33z9T+l3X/1jDq8x19pr/Nvf/lP6mvUvv/x7GHD5j4346iv3/VMsv2TfF5/n/b5uxJfu++dGfGV8mZfxmvUvic+/+KdGfGZ8/o/p08/+IX3y6d+njz/5c/rgoz+mxx/8PuL9xz+m997/Lr378HfpnXe/juWD977d9Rf+FcAfPBTuL9J7730dgH8A4B9++H3A/dlnf0yfGxXYhj/QH/s7gHb5298C+DcUDCC7Tbi/++5f07cF8Kpgo6Crwi0FXWD1QtShLBfgB44TyAJa/bgSXsjYXwFcPtPv8GJ9wznWoW+CJ4QVwA0oCuB5Pb/n3+K1oGUwm4DniuL2JoyxHq/zMbG9bKsd16wE1etyXmuOy6+blaL53vWAC31U9Ko8yvlHmUS5VOVelX0BvB4NwAE6AsiF+muWRcwUty+/XAd4LQQ8gvUG9LFPyP+ligpuoQZiI15/9S/pCyEnYllBXgA3Pvr4T+lDIP/gwz9kyB99nx6+/w1g/y49fO8bOK4B/u67nwD3Z9SCL9nxVXr/vd8G4B/VAa/g/rKKrwD8d0AjvBnwDHtRccFeq+C5QOsRhc3SQg2IA8AanGuOLXDmY+pA5vV1F7T6DKNcMFuR+vuEKat3hr4ORVHw+Dy3+xqA6kpbjwZ01fpPVYL6cUb+/vxdzf2u59fluOa+HPH5Fdh/+APB8kc+6wfOtbRQ5beUqJdLKXfLpgG312k94EIt3FzvgPxrQf+HDLgqXVNxFdvXodwsC+wF8Hj91T/z+l+aAegq9xcotCrua+H/ooK8DvgnNcBV8Y8++RNKngF/hIq//+g71Jxg+d7j7zPg9+9/FPbk4Xufp/cB/P33mwr+MfYk25K16i3c/kgBF2qXAXgdcsGulqHmFcwZ1masBbhZ+GVfPq5sc385dt0FrEBZfyHLsWWbFz7Aqo5rgrAW8DVRwZ0hrYCtR7WvfK7Lor6xzXPzM9xeAVqAXw+4y7xefV71vrK/wP/nhlXxszLgHutv+B8BXsr8CcBrcBuCHYFSNwCPAFrV+4u/zyDzWni/+BzbIuQBeFHrvK+sfxnLpnJ/TajcXxBZwQFewCMquIHfKGDXIS8K/vgDAf8e0L8H8u9rgOu/KwV//9FXeO9v0ofFe3/8Y/pMwCsFb3rv/GOLatejKHgjaoBbgAXUKOSAtSwrVeH4cgHK9jXBxSvbC7ih3rWL24ja++LiVhc+wOGCl+0ZgPxZzWh+TrynBrBRoIv4SRgrwBvvIQLQClTVt7a/eVw+puxzGd9RfY8RdgXIy3EZ9OZnFcBd1n9XLo8K8FBsAI/lTwAOyCWE+mugjgD4r1h+5TaOa1gWwK7bk/w6K/zaEGZti3D/Y8NvF9UuCl4A1558XAM8K/ifGzblgw+F/Afyxh9i+fjx7zPgkWDWAP/gAwDHmnwM3J9WyWXDohBhT+qA1yAvUDfWKTiX2hUtShRiHeAK4oin7A+1roNaoCuva9sKoGuOK1Ed6/4AwMrgsdX7miB4TD6u7C/vq/vxOshPRAVw3aKU7zDqx9btTvls193WALd6XYd7zTahblScvF4+y99U//05qnKvopR5BryWYGJPngQcoD/n+hvCrYKzLYfW1SXw1iFX4dlWPHg9BDzDXQFewI6o2ZOSYH72943lx5+uBfxDrMqHH/6IOP8Qy8cfVoCHPRHu97+A+q8z4Cj4J58AeAV3w3v7A6vaGhl1CSAvar7GmtTW10BMPK2wSwTYay5KBu/JbfkC+tnub1xYt9eOMQpgT4tyTD7uf3xsQFaAK8sK+gLnWsDL+6vPLscG4PX3m8RWn9nYnsEt6+sjf0d+r6/LOebfktcbIlKVd7kGsS7cXivADri9jliO9YCr2l8pbgH4n2JdJoptbbbw61S8vBbq2J4j2xVsDevak6LcXwK3sR7wAnkJVTwA/xjAgTtUHJvywePvs4oXBc/J5Rd4F+0JyeUHufdE9S7K3UgsVW5+ePFiJaMu6w3ALbB18T2wlQItIK8PgczL/znAI8p2Aecil4taPyZDWSCrQiAqcOL4qCDVcRUsBZj1EfsqCOsQuyyAl1j/GflcKmjXgbsG7nX7GsF2j4vKUUXZ5rmX3+7S3+GyUcbrAG8qdw3wdd77CcCNSsXXAA4rn30KL5/xGg8eAAP3+sSz6c+r/YZKXlmS/18A16YYAbk+/DEWRcBZNgC3e/D9R1+yIQP+4YffhT3RezcAV7kJM2iVuniuUO4COOt1WxI9LDUlDw9u4VYFndfXby9QPgm473FZLmC5aGVbXNAGSK4XyFX35r76sRmK3DdePGvz/dXx7uP4hkI24G9WgrXRBN1l+ZxScfJ6AXJtNCtF9dkc83uWa+JHPsP3Cva6iG5Cz7n6jWFRKIMoX8uZCMHhukRUQH/LtfJ1sSjRLSjUBtc2+23BrWyqcIdaZ9WOEPAqvnA/79WyROIJxMJcVLsRDcBRcSzM54LeiApuKkPTolSAx2sSTeD+5BNAt8uwKHgVawEPe6L//h3JpV2DlT0xweTkS69JdBERT7cp2aoUP17gD/ALyBZwvaCNatu332Ybk6FcC3C8rvZ54Z7Yr4oTBcQMlRc5v9ftBbTy/tgWILG9ROxvvieigr2hqobwVVE+t75t/b7G++v7q9flu13PlkXA874fOcauvwC3ithWi/r23/Pexu8Qbn6LolGHO0SnqLXXi2vksqHgbhNwr291nb3+qrW9aRng3NmQ4c4iGHDX8zX2F8AFOat26UlZD/g/AHczPmNb3XtnuAE6ooCOHxfwj4mP/gS3lYoTLj8sgGtPioJ/+OHvqA2596QkmAVwf2hJKArcDdBrUYe80W0o4A76UMhr7Esp+Gr5NIgLuM3IAD7dxghj87i1wbZqX/nMDGaODEb1+Y39JarjgKjA14wMlOtZgdlWHef2sq+5v4K4HFN9d/19eX+lyG5TnasoSp0B572N9Qr0+M78Wy2T7/ktBfAG5BXMAXTVYxKJpd6bCEtSXduAm2jYkAK4cAfMOWSl5Gx1yOtdh40oYLPv8xJCDfQZ8px0NpQbOxIRyWVOMOM1cH8M3IaAl/5w1PvpgH/00TcAjoJXgBcFDw/egDtblQJ4bCNKgbh9fX+46pzhzuAXwBuFzv7vuBABeAVXA9wKuMbr9VHtDzDLaz+H9SbU5ZgmtA1lruASslIB6vsynNU6xwWUNWifGtVxRv3YxuimoLqvfCZRAK9vK1A3wK4tM9icM8cXlQ/IXec7G4BH+VZRlfu3632318vrxvUzwpLUwh6SsCPCG0xUqi3QAXWGez3gn32W43PAND7Dn+vR16wXwAvYNcAL5HX1Ll2FERXcAfiHPwV4DPBki/LRh08BnJMN31U1OfZ7/tZaTqxX8NInGgmnhVaBHqpBOEclXgfwGfBGobMeHryCMUdTyev2JV+4an8VkcTGtmaoZnGhY70JbvazLmswCUocn7fnyPvyfpdZWZuR99UV2ajDGt9H5O1r1btZgfLx+T3l3FjyOqAtUP++rLtkH8c5chmAV9D7Pn9DWBPKzWgAXpV33p6VXLhdll4TAXdZlDt3/2X/XQAvMEcrX7X0Zb5SAbzEpySeRhN2wf4T76MSsL5WxQGfpZG7Dtcml1nBhRuo8d2CrT0pCv7BB38IuMOilG7C9/Tg732RPniERQkPnpPM5gn/IX3BiX7BSbk0e84JCKptRIE0k5JSSOHrhDmiSjwB3GVW7VzYBW4V3O02qdGsVsuiQkXdjXwMUAsvFzfWy/Fuq6KoW339xwBIODIgQlFgLK9/Kv7gwEoVKmlR4wa0Bp9bgI1KxTm5bGwn/C7hrsNf/55ynmE9yjlVUNfDff5+j8vKznbW/b1ZPKpyrqKUcSn7kicpRC6/LuMbrAfggl0iFFlQhfv3IYJ1Tlw2mKmB7usG+AF6tf2TvE3YA/5PXf6Z5Z+BmYAzQf+U+ITXH7M/gorxkfHxH2uA8xoF/xDAPxTuNR78AYA//Dw9fv/L9EF0E34Tc1Acpo9kk5P+zPjY+DF9wcl+yQmZRbs0uw7QXVIDf8u6oSKUJjA3g9meZMuSC1jLEooinF6UCtLvvy+AZ3VuKDfbCuDlPQE4y/K+gNmmOyJf8AJKeb0mAoxK/arXZW5H/bgA+o/AbRTQ//j/5KXv8Zg6xICbAS92p7ZPaA0BZ2kFMUGM8yznzWe6zABzXECdzzUfl39TOef68T/8kCt/AG2sAzzExta1ArtEtMJEsyOh2BOthBBmwTMC6KqlzxCzdF1WKqgbcBs12CMa73Nd4K0AWeE/ZfkJbAm5cAv0hx//IeAOwFl3YKduTz5QubEnwu2y0YtSAH+Eij9+9DU7vgHy76IvPIbrP/ox4P6U5Scf/hDLz6l9n3NiLr+gVhbgyyCA6xn2rPTRp2ohWqiVTYngdVH0cjGKEpd1AQ9PHuv5dQabiGVW6ICbbRmODMD6i28IalG7WFeNK0VuRAG8irJNuP8k1MSf/vTf8rpD5g7qeEwN4GKH6mDX95X95Zgm4J5zdd7xugLcc6/OM457CtxGLotaxQ+xqACvIsSlugYB9hrAsaEsS25V4NaeCGOBVcDrCm4IvMyEODb21UCO9az0padOJQ/AgToC+xGAV5C7DKCJjzjW+BAeP/zo9wF2Ue4A/NFPAP4IHx6Av/8VOwG8mgseQ/acrFAbH/NayFV04RZ8QQ8LA+j1qEOf5y5U6lCiKtQCeVH2Anq8ZrvWJACvqbgXzoseF9PXgu82L3p1sbOSVWpYi7AZgBoQV3A3lLiK2FYtc2TABfrPgB3x5/9PhIDrueuAB7AVuGFf6ts9p6rS1hXecyuQloht1W+I135HAJ1fl4oXFaI6Pn5z7T1ZzXOZNgCPyNOaG4BzHUrHQVFwIQ/Aub4NVa6Arit47GMp3CGMFTeNCuCxVeR1twt4fp19OjAD+idYj6Lgwt1QbFgryw9g0bknayxJBXaJBuAP3/20oeCPtCmPnCr7O96AHyfp/OiDb9PHxCd4c+PTjxzlBPoqPvsURf+MYPkFJ/zFZ78H7j9gXfDrxJdk3F8RX5KFf/klwH+FyrP8+mtszO/+MX3zLYr+DaCz/t23/wyo+nAVxuSHbez7ge3fc9z3rn/vMf+S47tqu8G6r93+PfEd24zG9tr+xmf8kD/nxx/+FTj+DWD+DbDxy783XP8/gRpIWf7xj67/X8D9f6e///P/Q/y3WP7hR6H5e87hH4H3X4H4vwTwGWj9ORWEZTN5zBEQCjhR4CxQFlVeD/ja/RXg1XrZ1jimWpYWTsAz2M0pzIqLUD8ZNcARqfDNTwE8AK4gdxlQV2DXVTyiWvdYu6KN/D7383lCDegBOcuPq8h2RLh9X17/AJF1MKcAnu3J2mgA/uCdT1JWcQAPFf8Sg/41YP/2ifjko284qW/5gcBOfPoZsLP8jPj80++B2/gBqH9Esf8Q4euIL6gAXwI/EcuvqARf/zF9/VvgZ93tv/36D3h33vfVj1QIPutzPvez7/i87/gM49vYHsG22F7t+/zTbzmPb1h+E8tPP/kdLY2vv23s83UO9/0ujm28j8/2s/Jn+zu+4/x/pJL9ERA4L+Kb3/0xx2//RMX7c+z76iu+/4vfcux3NP1u/4eoSHZFFsB/zzJAJeowF7Wtwx1wVnDHdo+pL6v9TbhzxHq1Px+Tw+8IP95Q7qzeJcksUAv0mgDu0ntSAC9KHWAKagV0wCvUVZT1OtzltUsVPt8pVm0DcGEOxS5gFzsSQAMz8VGZTBWR7cgawLEoJZ6q4MIdyaY9KkBeQP/4wwz4xx/+Ln36cQa8wP2JwH8iYCUE5EfUG6A55pOPeO+H9rHzWR+zTnz88e/4UfbY8B3EB+x//AEV68MvOOFPOdmPyQeIx5/QqhDv5Xj/vY/j9eP3P2VpVPsJ97338CMqK+Ey4mO2+15+o/GwtiQevWfFrsX7VcRrzuPRZ5zP55zP5yy/oAxc5/s5N5eP3vc7Pohz/uzTryiL/Bs+o0y+oYX6Ee+r/bDbrumNS2QLVSBfD3HjdWzL2+tgR6yxUTkawFfrvi8A16I0IoOecyESzZo9yVH1f9cAD/WuAW4E0IAqrCXq0Jdj6pYljiuA8zoDjkJXQDfARrEbdsRogN0EvK7YxmPBfv+HvGx6cC/2TwOeIc+gq+CfFMCFm/g4AFcl65CzH4CFQhDff0grIYCC+OhTYP48Pf6Q73zsPJhP00O2P3D/ex8CzOP08MGjWL7Pa+MhED18kEOg3n+Yt7/H0ijHuV4/Lo6NfRn0AvZ7nI+gPwG4USAnHnNuj97nvYAcy/gsPzef47vvvJfu33uYHjzw9fvp+rUb6cKFK+nWzXejDLVo3wLQd9VAVgYr9//7OifTzfVGLgGUGf5mhXgC8CrpbeQM5AfrAfe48ln68PIdfl/Tqjitoq7izcEdATfBLHDXQRfMArW+2xmoEcIr0AFvBrq+L4frdker4oBcQaxaPwF2CWxJU7l/GvBHAm7ULUpR8fVwl/WyVMEFXNU2hLsArk0xVPiPP/Km5c8D6veFusQjA2UE7g9QuscfANJjgAvAP0oPCZX34QOhLmAWwIWoRBP4J7fVj3tcgQ78D6hAxMNqGZBXwNcjg+5SuDnGilNF+Y73OL8H7z5O79x/H8Az5Ldv30mrqytpamomnV65kO7cei/K7cvPtTf/mLtDBbsAXoWgZfgJ1gNC1b5sq0JI19uWRoJZxR/+UK1HZcjx449Ujh98/79Sefwuk/l/4nxM7k30c070FUBn1SZXqsLRyybUem8th8kh8AKn85Y+JC8LYJ2FaviacF/sL3AXwGuvS0X4EHgf66uFeA3YeVtsLyHc1TKSSdX6kar9A9fre67Xd7F8/F51R8+797noAF4U3ItiFDWvQx82BXg/Mj4mAa2iAbyvUfkPPvgKaL0NTqBV6azUbssK/gUn/SVwq+JUBLY/wE7kAHYAdP29UF3P7wOAMh7X4mnbfirKsYagUpECdFoWW5cq1oJuuN1Kl1uHxme88wFwP4q4f+/9dO/eg3T37v10/vy5ND05kxbnV9LVy3fY/xHl8W2MFcRsvWpkMUYZC9xCXalreV0Huw543cpkpQd6EuIfSZAN102WfyTxNUyiv//OykVST15jPvMpOcjHlW38EFv4wWOs14dfR6ub8yVznx849veot6ot2AD9qWqrJcV2YkM//lgF/jaud4kP6/FhjjL9Wphd2jvnExvqT23I2/P+D30d2wQ7b2/GdxHleKfHPnok0N9GvP+e8U0sGzcdC3hJMutAf/AIANlmZMCbkH+IJ/8QyCP05wX6Kh49/jLgNoS3EUDzUHAoVD23ywCcbe8CXDO8TzQDro8WqHffefz/lxDQaCH4jgfv2lpUoBfYq3UtzGMrptap8vS+188oYAfcdx8C97sB+KVLl9LU5HSamphN585eSXduv88F+ApgTJ7zwJdzQOz6zIBrXSqgfV1Unteh4hF5XbCLghcV//3vDWH+l/Tj74kf/zl9+92fSdwB9Uta1s/MdwT5s6ig775TVcg7Dzm3B+n2rXexU++ku3cesO99yoJWL6zhR/x2wOda2kJnsLOAfUwFcf0j8ij3NzhYF7GPFl/AA0yAVrXXAx5Qx3YrQvW6FgXq8hll/fFjwPYm44DZu+iJh79rxnu/zYC/c4+LXCl4sz88g14Az9BXSo4f/4AoP+QDYa+AV80thEccqxIXwAvswu3y/UfYIf15AP5FbBfqdwDuHRTW8HUGHNjvZ6h+Ktz/U8es396AnO969x1VuQL93RroAs75R/4A4FaIArifkcF+L0I47tx5h8iAj42Mpb6e/jQ3cypdvnQrvcN3fPThtzEu4Ey9fKNBhrlpTzLwGe6s6Cp0PSGtw91MMFHy32M1vsVifP1j+uxzwaNMP9Du8bsfYJ/eeZhbGM7R8Fxv334nwL5x/R55w9107eqtdPXqtYhr166nGzdupVscc/culVhh8FpQFoqRHQI54IGW+nHFg0ujcBHxE4AHqLXXGXgUn/Un4fb9uUKsiUeoNar93sMM9sMHv6XlJ979OseDCnAVvHQV1kc1DdfrCWgou57cHwLUDbiJZm33BL6qAFe5P4tlAd5lBpxKVKm4haclEfD7AGEUBReuopb1eOfeWpAj2PaTx/iaZQFcqyLgDcjfyZAX0MOqVBWsqH6od/UdawAHhjt37qXLly+n0ZHR1N7angb6h9L8/DLQA/n9T2j57Nb8Eypuf36GuQBe/LbLALuKZg9KtiYlgTSh1F9/880/pM+/AIqPLENaPlUaFb7/LudHAnz3PnDffwDgwnqPc7zLud5Due+vAfz6tdvpyuVrnOsVfoOg3yBupstVXL12K12/yfv4rfcsQyu8QsW1dSaqgmbEOte+Ho8f54dIPX6UBxAFuawH3Kw/Isq29ZUgw81+wuMa8b5WpAZ3AbvE/S9LkulFBSQjLqx2RbAFXj/atC8ZcKKqtQXwj2IeuU2X/c+e6BcBsnALcwY4wy24enIVPKu4+92nLRHuD0I1VPHYBlz3BIpkLi/XAhzrJHv3jGr/+mgcXwGeA7txP4Oek0/tSuXN9f9VCPYDk0vhUcH5zgw21iSiqCOAX7yUxgG8o60jdbZ3paGBkbS4gB+/cpfv+QTv+036+svSs1JLKEOt1/rrotQ/YkOyv/43FFur4giko4smWuQ6tDAPqnMs8Q6/z9991/O86/m9C9j3AVu47wH3/XTzxv0a4Hc4x1u0ODcA/WYV19PlK0Av+JevAr9xLV25ciNdv34nWoF7KLwWT9AfcZ3ztf4cITNomeNBUuZjX/E6P3MnnrvD60ePvo6ov45HllTbnxYeZ/h577/Hex/+lu9XretwV7AXwJtNsxcUwFFbo/jROuARNRUvgJt4fkbC4SDKJx/TVJFImigKtjBn750BzwpeAM9dhU3AuTgkhapEQB6vARx47wK44YULZa4iIA7AH6FYHFdF/T3xPi72eshdV52LxxbmCKA3sQ2gOR/P4wGAey73eU8BXB9r3MOD38eDX7lwKU1gUTrbulDxjtTd0Z0mRifTmdUL6eb1+1Ge9jJ9/eWfonuuAXZlQUq3nq//GN2AKLZQ46+//96RX0eKfWaNnjqfcz3inKvfdR/4PEd99u2bOYR6fWSLIuC3SYxvAbag3wyYVfR6XLx4OV28kOPSxSvpChXC9/s9lqM9ZWFJYeYBLf+DBxly7xp7EI8GbIaVwKnaZVnW69ufeM3nRMS6n03FeYBbeBdLHEtDyFk2ABfEAFyYjQx3bPd1dJtlwBug11Q8A/5NE/CPqI38UNVYqANuP0+7EaDnJFMPJ+B2Hdo96PEZaJpYkqF7RAAVwD8dcIEtgAfYrLu8w3F3SP5clvf89wAvKi3Q7/J9sV+w/W7Phc/0PKx0TwJOgolC3kPBr1y4mCZHxwPsjtZOQO9MI0OjaWlxFSBupLsknbaCTmdwmLwodSP01lUI+J/+JOD/mn73zR8jYRTs6DqtQV3Wo6epwM3vLICXSlgSyjrcTQVfC3kAfvFaBpoQ5rJ+gUoccf5SOn/ucjpPMn3xwvV4/13KvFz3DKMgAnoFuI8nMQLyAmsFrK/j+ZgeW20v2yJ43ztV5Nfse+cLfu/neRnxebX8guv0eRPwhooDosvwogVwvkSwSxTAG5BrUQA8Rji1KCj4IxS88UMbgGc/bmhLVPGHXCyPK8ot2AE3QDWgErKAN8Nqs1tADcB5Hcd6cYWU8D0N0ON9VUWo3rsGcJYBhhWK90Z/PH724SOCpcrtOUVF4TPje2vwhELqwfG2l89nwHs6e1JXezfRlUYGR8OmnD93DcAeRBk6d6cOePHXecAmD9788Q//Nf2AHTF5zB4bkDm3PDYg5F4ftmGrrKTxmzi3BuDV7/U86+dah7wOeB1yLcrlS9ebql2BfZ7fVyIDfoW4Gj1G58547HW8+t0QBXOqh4hjHd46oHU1D/gN9pXXAl5/j8/v8SFVjSCvuX/vM67rZ43lvXufNOLOnU+KB88JVulJyJHXM+DZh0dwso98xITxCNgf4csB/SMg/+QjANeHf6RX8qRs1v2R2o+8jKQkmjD2A/Z9YTQpimUVwimYqEEG3tfAqiJHlxzb7wMqEV1090ik3gE8PueBgzGA4PLdh36WtqX5vrqKlyig+73vCvYHVMQPuTAuiYdWVsC6x/47UdFyZXkS8Lvp0vkL4cF7OruJXpS8Jw0PjKaFeQG/ik14iEAIeFbwSCor7y3cMf3WwZsf/0v6lgTys8++zRaO73eg6X3Or9FtGTmDCbK5QVVBLS9/ixU+zlNBWAt3HfAG2HW49eL/A8DPnbtAuLwE3JfTWePMpXTmDNsA/8qVmwD2gOvOOSJsAXABlShK3gj3V1EAb7wHmJ+A/D7X456RYb5//9NY3r37cSMagL9zj9p/n0KyR8FlJF4V8Kh4tixc6LAxwm6XorDnsL/UZOfjD4H7wzyKmQEHGC8APzL/UC+OTddHwPRBuiswQHnnIQAD4933AJKL+E5RTAAq6nyHpRm8cYekyZ6BO/dInO6R6LzD63c51i4x4yEAvwe47/P9LN1+6y4XFish6MIpBMIg3GE5BMPvfsx5f0ChPfooXeN7rlN57vNb7mOjjLucW4HclkRw7EGxV+I2gF+8cCGNjWbAe7t6Wfal4f7xND+7HCp3GwUPwD/9Maap2nNiD8kfnFP+x/+W/gzgP/7gQymdv/FllFdR6rpyC3bAjSBEy2f4G4hiqXKrl4XhNud5q6h3lWCGgl+7l8EmrhCXAfwygF8C0EskmXXfHYpdA/zs2fPpzNkL6fSZC7HMwbYz54H9Au+7mm6S0HpO0e2LYGZoUWWhJRoA114X0AVamGNfAbzadg/A797lWhAuhf3u3Y/gg7j9MfERgH+YAb9/lxO4hwIAeizrgFcqXjx6iazq2as7Z+PDx1+mjz4QcCdXfROA5x8m5Cp57kf2ooQis+8WqnsddTVuvvt+ui3oQm4yp5IDXkCkAnmRgPtWAJ7Bvk1S5/LmHVTo9u106x6v38ELPwDKh4KOer37IF28dj1duHwt3eDC3uJChwJz8UPxhJv1aDkAXLDvPaaAOI/z128TdzkvCs/f85hCJ+5xbFifhoJXgN+6w0W9mMbHsShdAt6XejsHsCiTaWFuhYvuHJUM+Gef/BBz4lXwUG8B/wNwf/+v+PPvI4dxSoAwl0lmodpVGT4N8ADbEOwqFAbLLIIK6+toHatzF3LV++q1JuCXGoDnJHM93EaG+3w6TayeORdx+uy5CnCWp3l9+mwcaxej18/xgHdhxxBaVbgR1WsBLspdQI596yID/gFMPAbmR/welsSt2x9SkT8iXD7OgN8D8PuAff9uDiEvcJe+4Qbcwl7ZlpihV6m5gH9cAe58FVU6wCmA62vZJtwqoHDfwGKcv3EnrZCtX7h5J914h4vxgJNF1YUoWxXA5+IE3ChwVnCUiITOuHn7Tjp/8VJaPnM2nWV57dbtdAeohf0G4BsrFPwq6mI/7g1gtLDDT6vCXGjXbTXuvZ/jLuG5nL9+J52+fCNd4Tvvvk/BAve7H3yW3mFdwG/bIqiMVJzoegNwB3omJyZSb3cP0Zf6ugbT2PB0OrVwJl3Ag9++lS2Kc+idc10At0/beeufffotZWoOlAVBsMt0gQbUtH5l3aR4DdxETrazMFihQxQo77taQVpK7Zb95VpIj7uBql+lIl8B8icAJ7nUmmRLcgGbVVNvoa7gbkBOCHcBfHX1TCj7pSs34vrZBWw3cYG0wL1ewUOp2ecxJcrru/dU7ibct27BU4TrHxAC7vK9JuCNuAPsQF7ALtbF9UhGqwjIA/AMe1bw3wH5dzGkb8FbeAKdk01qp8pH4d8EbAG6hnKfQyUXaM6WL5CssH6BBOX6PYDGO98xOL7AfVOvy/rtO6g2dkDAL125llaAe35pOU0vLKYzFy4G1Kq2wJ+/fCWt4ovPXboacPsZccE5N72pvtRKFICj4HdQbluU0zTPKzSxyxevpXNc+Dt68Ecoj5CzFKJbodw2+w6a2LecAZ+anEx9Pb2pr7s/9fcMpYmRmbR86my6dKH0onyZLcpv/zG6Ce0S9OaOTz52iDkDHHBX1iSi8tvrQ+9dbElR7Sbc1W91m6JhC0XcJ0d5h3jXJd8n/DewWQH51bpFuRbqHXADqSpe1LwBuBDXAA/I2VaP1dNnYvsFyrNAfh++Alqgjrifl6HsVfjc+ogKbNcD7lBqYCYCcOImgN8E8Js3Afvmh7G8XgC30O/eIaqlliV7cWo5diUsSwV8WJd1qi7gXrQPH/82feSoFZ7c5v8O/tUCVymiZ4P12xT89TvvpisU6BVAFWrhFqYSl4DcSqDK33Yp0CjkTUfgWL8F3DdR6luo9+Wr14D4clo9dz4trKwC8uV0+cbNdJblMuCfBm4VXNhvqvh+DnZCH28SpAJ7jvfMAQgr3jma1IWzF9MZVOfCDRJHQXb/IwoeuB8QAiXgOWkrgKN+Aj41lfp7+4iBNNg7kibGZtPy0jnsyw2+8/3ofbIXRai9k+ibb/6cPvroS4C15Xyfli5PE3YWZGyjVStzRGIgBygVjNy1WlkUrZbWC7gdlr91hxbsNufFNbhIS3SBcr5KuV9TPPisO9Xv1RLe5XNvUQbX+B0ZcBLMK9fTRcrw7HltB1aD3OLylSsxlH/5ytXYd46yPY3fXkWgVmMJ4Cj36mnWq4j9QL6Ckq+unqU1uAJ87wAq5wtfocrhnzO8Bea8vbbNdVS7YUUq1V4LOHGT1zcE/VET8Du3qfGEgKvgKnlJPAvgZUjbbWsAR8HzjQFlQtZvY/1dLtQd5z9QcDahXgQTRpOdyyjiOZp+C30VeyLgZ6/ezKATl4DqBu8V8tvaFrz2DZp/45a24+atdP36deC+ks5dRFko+IsU/KXrN9JV9l3gAiyhGgIv2EJ+FmW/dcfPcMj5dlQULYbnUxTOC3+d7xNsz+siFc2wImqdtC738egPBJ3fk5M2kzXhzoDrwVXwgb7+NNg3RIykybG5DPilG3xvBvyLz38fd/44y++TTxyweI8ye8Dy/fQeibHh+gMSZONdkuh33iFo1bQYD6lkEe8rOl4fraVW014ilRsRILG2DM/QGs2vnk+nzmHlKN8L2EJ/U/l9tqS3+X03qPRXHLIHbmE+fxE4z66kxeXFtLC0QBmeReWvpCvE5Wuo+RWsC/blNGIgzCuNuJhjFXEhVlebduV0Bbn50B27WuEsJ4vASwTQVQi0r0tkj52BbtqSDPaNm1qt9wCbbTdghrh+vQB+S7gJCt8QcD25kIc3rxLPBuw1yItdEXK9pYA/fmRnu2ptMqhNocLYjAo4qnnx6q106vSFKPR5fvyp85fDhwfowHUFhb3Oe2+gPrdMQFFeobwOvEJ+/QbHxAWgEM+eSUtnTqPYl9JVVF3AVezZxVNp9tSptHLuXNiUy1gWAb+Gul+LiUSqLnCiJre1KwE4NZ+Kaauy5DnRmljxBELlu6NHB3CbdituszdCuAGKc7yA0gn4YP9AGuofJkbT1Ph8Wlk+T5N/iwv1KMYOvH3vt1//Pn368VehzMItxEJdwH63ivvv8N3kFHfvv4ulQMUB+z3n0Jv0osLXr9Mq8Tti1JVyv2fvkgk4FcLfZW/QqbOX0vTS6TS5uJLmVVegt7y1YkLub791/0G6StlcvSrglwPw0+dOB+Az8zPp1MpCOn8JT31+JeLC5XMIDApPGaveGW6gBu5lwM7BNqAucLtU0c/j7a9Zbne0UzlJjKigLh67bDOKUq9R7wL3jYcV4BnudYCbUfNF1TIreY5iWeqgF2UP0LEsxY87gPGBcwlYvyecdp/Z1acFUCX1vAB+lR+2euFqwD1HkzZ5aiUNTs2lmeUzAdQlgLrKe69zYW4A+nWgvnpdMG8G5NdQ76tXr5Kdo7Ko+OLqChXmdLqMgqvkM8CtH19YXgklF3p7Wm7cRp14r4DfrAAPOPieOuACLeAquUmwr/XlBXB7W/xd9h87UGLcpNW5eaMo+BSAD6bhgZE0MjCepicW0uqKTfztAPzxB1+lTz/9hmT8MwTCrsqHEQ8A/MG7KDYRim3XJ3Dbgpk02zv0LpbCFuThY63Sx/yuB0B2jTK6nx5Q8aLf34lV99/heETFc+W3+RsUklnKfAE/vYSX9vddwrJdtiz43beoQNdu3oxyvXL1Mj78IiqNOp9dDcDnFmdD0QV9cXk+nTJYP3P+dEAegDfAbgK+vHKGCn6aMtCmnOH1alqydbW/nNb85i1zLKAEVoFWuUsCWY8CdkT1OtQbuK8XwFmWaADu4INhF5ZZfqg5kBfYSzdi7mGpALdLEcgL4PlWrzzK6ZwW50erkrfxfQ7EGHpeLcFNtl3lglxEKc9dvZEWKJix2cU0t4JX4yKcJiG8fItkkyb2Gr47VEX7EeEFuM4FuBpKfu3WTXz3RawI2T0qvkpBzwD32NR0LM+gqNfx6gJ+NWwNFYPPu6EXx1Zcw5/eoLkWhjsPKbQH78cFP3+d7+T7r6Nqxm323X3/g+hluQMMvv8azbmTjm4INwmmCn4RSzTNdw8NDKWRwbE0NjSVZiYXUa9LAbge3KkLdgMK8juA+A4QvxtQZ7BL3I/eICoQ536L426r5BxzX9/M+Vr5L9AansXu3cKKPAB6e0nucL53OfY+ah+JM0tzi0v8rrPkF4K9Qhm7tGW6QeW9xefefoffS3levX6NMr6MGBhX0vLplTQ2OZZmF2axJCo2wLJNZV9aXUTVz7KdViFUfB3gKwCOcC3TehgrrC8tr6aFU8vpFK/PnuM7rlqG71J+8qddbsKbYXYJvEal0vUIwK9znYgb14GbcMnrDPitG3zwOsi1LSp68eWh4BXgjVDF8eXaFf24kHuDgNl9nnNsUkhTScQ8ZBU9VB37wetrFPhVQLli7wNAXaTwz+H/zpnIYDeucGGvoL5XhBq4r1wrgd+mCb1yDci5INduoUQozuLyUpqcnk5TM7NpZm6eC3Oa914L5VaZLuHNjdwaaHnYDuzX+f7bqh524A6A30RNrwXcVFJU8w7++M57tEDEHV7fwDJdtQL4OSxv8FnCnRUclZyeD7hHhyaji3B26lQ6e5om+arTVYFavwxwemWnsWbAm2CX1/fesZxovcgbLmIbVhxgYXkT8K/evYeFupTmSaRXsVK2MO88/pgK+FH0itwB+HuoefTZo+ACbg+VucVZROU0S1vRK1wDAb8N4HeoRNcppyvX2Q7cV2+QsAP6wtKpNDw2jILPYEsupIuXOQ/sy5nz2A4UXZtyAZER8GVaiAL3EnAvLZ9LS0tn09IpwCaWXV86k06dOp1OLQI9+8+dw9dfpiwF/botKyIIizdY3mB5Ew7zOhBTEa5fz3EDoAPma2y/yutrVJIKcOP6lQrwm7zJDxX0CNcJgQ/QVXKUp3QhFsAd8Sx2JSBXyUOZbF44UayFo3uG8zSMWyjzLZbhqw32XeO4ayyvq7KAfVmouaiXUOhLqO6VCu7LekPiEip8CQ8u5JewKFdvXKOALwA4vnt+PuBeOYM1Ae5rN3kvy4scfwEvbrdioyWoRdgWzkeVvA1ct4Eo4gFq+JCKTtx+FwAEDqtUf+913wvg3iRgv/HczGLAPQ7c4yM07dNL6dwZILxmRXckNc/PvkclKoCvjwAc4Kycl6jQK2fPY72WaeVWAZXfdBcbRYI9hwWz18ck+L6AY6HsYrX3xME0pxfcBXKt10XKXtXWc1+wj9/JVLZAnM9tIL8RvVKULWJhEingl65eojxnU3dfd5qYHgNm/PMlEtaVU5F4quIrZ1bZdhHYzwK2AdjCTZwC4FMB+NPj1KLgn01nUP6LVjjyFMvp+jXK+jq/X6BrcY1tV9lvXOMYoRbuEr4W+ID+yv0M+A0/yOANN6kZAh/Q15Q9J6JAXvx4AR24637cgQlviyoDHwE5BZtBtxlH8VCJ67fx0iorIF9j/fodFFWPLNQqNDYkekaIotwBt/OTVWLANi5cvkSoKGTqNJ1nzrO0W/C8gwu5EsQxly6jPFaM/HkFzrxehQko56Nqag1yZP+rTXBfqWx1wK8Rwn2dpQo+N7PQUO+J0dk0P7McE5FuXHda6Tvpvv5YTx3h63efCD25iaLldJGW6tylK+kMlWflwkWsBt/1DjbqBokiKu4gmaPAMQpLxCCadtDcB/W+9xAfjnW5qa1Bqa/z2Y41mMyb65jM36Cy+dsuYPNU40tXL/LbAB3Y508tpsGRwTQ9O5nOXqBCUdZ68tHxEaAfB+JTbLtQAY5ir4P7VA1mY3FB9QZsX7O+ML8ak9FWON75OpcvOmXX+TFADJclBL4AfoXW8Cpx7QrbiKuX2XaJbSybr+9kwG06jetXKdBaBPA10BtKLuSVLy8KHorugBD25B37rlVqCr5AnsOmXMUDEi7OJZT3Eup6maVxiQup0trH6hCxk+2vAPUVYG/CLfRNwC9eztm+XVhnzp8FcpbnzuMJL0YvixfrIoD7ub7XfvMmoBnWJuR+lwpP0oZKRkUUeo/1mOq48p7yOe4X7gL4rIAPo+AjdcAvo0p68HtAbTQBf1oI+W1siIBbVnZ9XrxGhaSi3XxI00zLopKfoiKfwXLcxFrZjalFuQmw1+2jN+8B9kigAfwWlUClV81v2v1K2I1oMq9NVABU4vO0hhdQ6UtXtSMXAHUJ2zcJ1FOo9UpWcJR7cmYiQF9Fwe0vX6E1EfAAuwSAL2JN6nALdIYa0KvXc7NLaW5uKbpTz9LaXTiPoF1xCkFW61Bs7MvVa0Bc4koGusB9+SKWtoJ8LeAcWACP9Squs01lvwXkThLSm+cktJl4Frgz4Cad9mvSTNhsV013AVz1FvAbAF5gugzURgCr5QDYy8B9Ra8MjBEcd4WlAwyXtBlhNfKxF1Uc1OM8SU4O17lAwk1crAD3WN/nZ5ikXitAx3lcD3CvxXnl74sl++JYQA6I+T1rYK+2+1nXqzDJnJuZR70ngHsqTY5NAzgKd+Yin3MTkUDFAde7f7xJWcjjtbeTRdg/zDYgF/Do+eG8zqvgzsEWZizMLSzMGRLF2WUSNWyHPUD37adXqVHv6zdpeVg6/+SWFkSPTSVwGRYMFb9NMmpf+RVyB+fqnOPcnfagMKjIgm5COTkznXoHetPQ6FBYEwE/c+40in2a4xAT+8vJBU6tnEa5TSKrIIk0kcx+uwn3/NxKIwJ2lnMzS2lmaiHs3PIpICdnCcgvOxEMHgFcBXfdu6OyeguyQJPHXRJutsfrvH0N4EW1XY8PsIlg/QYfrG0pnrwouV2I2pRG92GouSNxj+LClQuuqgXs4VFVuetPxDWBsndjXazf7v2OjhTWw245+54N15+2v/7az4jPDoCpOFVkoFV3Vb7ZQmSLlCuAah2QA+q1uGexgp8ov8Xvm5udQ73HgXsyTY0D+OwCgJ9nv1NI8flh18hLUOM72KESt3ld5tg4kUzAnWtjfuB3n3fK6uXroczXsBeLK+fSLPDYraoVcX6JI5k3nAZ7g/fG1AQsCHYx5uX4eSXMeRAcW0Y/1wEbQ8Cb6/ZnrwD2SOru7cGOTEa/uImmCi/o2kNt4dLq6bQIzEtUuOXl1YilpZWIU4tZrdfDPTdLTlFCwCdpFcbmAvKVJSoRkF88j6AAeQiwKl7xGa6j4tS4fJFc5QL528U7oeKq+aXztzLgBeZ4c/WGK3yo4QcVb96wKusSz9zL4vB+BtwmVri9Oztf/NKEu43mvwa3am647r71UDugY/wU3HXAC+Tro4Bdln5efBffGSpNlNYkW5SyPQNffL8whJI/AXjz93gOdcAnx6YCcOdvaNkE29bMfOQ26rwmgDCDXSKD6OCWAz1OVbiJh79LGV+4cjMtLJ9Nq+cvp2tsc6qBo6sOPjkzUAV37o0jhtdvcH0571JJXfpbwpIAd1ZtI4N+1tmCEQ7arJK4z4UPN8cRam2LkKvwZy/YawLAS8trAC9wF8CfBvcsUDdi6lSMF5iYm7vMTS9jV/h87MolPHlhtPCZ4c6MXr4k2AJOkg/kly7cycsCeIC8HvBLFeBsC3Wn9mhX9OS5G7ECvYI9A+7tXwBOs+dFDwAAISAXigA+A65VKXbFbQXkArPLAvhPwV2Adnn+PIpCFNDLvp8CPKt4BXeATIXC697E894i4b11175zuxGL3zYP4LgG1ET128rvMvy++bn5NAHcEaMT6dT8Kcr0OuWEMpubVPmIsQZwgHb6r4M0ZTqwCq7SOvQe+/DNBXAV/OwlyhNLeNvEkoRRuK+RzAp4QB6A8xlR/tlWXaHCCvcFbE+OArmAZ7DNY06fM2GnEp09E7mNMJtgnifMeVaxKEsrgm2PSgZcS5Kh5vXiEsq9BNxYkf8e3NOnAHwxAz4ykwb77GK15cMGrXBu58i/TDxlkih8CnUTbJLx8yVux/J8A/DqTQ2wax+UAbd50I87LO3kolpXYgV6WJZ73grm6CdNid6ZgqxDXpROqG+SILkubHVg9dEXiAAzvPNaqHMUiPOxgn2Oi3GOpjJD/iTo5TMMIQ/ArVjmAFiRgBugb98DwApu+9j1pXYv3sRC2JduLuBv8hmEGewm3AXwxQUu1uQ0FyzHaXyp+Yj+O+COvMQAXAO4BVig7+CvvUHjnkmjAz1su86xMcXAvnbU+jae+trNu+mc82UAXbtyBUty+Sp+nXAIvACuVXEwqt7qCLh3yV8EbiMgV8m1Jir3OW9cqOA+Y+KI5cCqrBDLqygrsbQCvEuLaQFlF3AV/NTSaoTrod4qOXFqUcC1IoA8s5hmjOlFXmf451nO8npmcp4WbxbAR1Nfz3CaGJ+LnpYzq5zXGX4rdqUOeoHb7SUunDNuxfL8+esZ8KgJynxIvTeceuMpwOt1VParKEIMSwt4hjyHyWdWc0c/nWvyDh5QlTJJtCAt0BJaFMG+cUMYVNGmahfQTRjPoQ5nz58hnMUG7CaKgNOE1mRSmM9yQTiWpvMsahIR62cC+Lqq1yEvgBtOKgr15rwcFbXL0p6dcza/nMvCMn6Qi2xvxg0VneNMQgvQORFuWqoC+BRgz0zOpAXsySXsyZ1KtW8CqrmIEa2Y3ZJsv4EoOO/GZPHOe974QTzMkN/Gngi5UxEuq8IOMlFhXF65xvleJa6wDtxXvfWsAtylau5orYAXuAvg9lTlO3YAvNzU0JjvfS6dcTbm6dNpZUVYhXaJhPFUDqAu4fbYv7wC3ByDqofq22VrK8DnrKxgUxZPpRns29TUbMQMyfjiwjKQ47+n5xEFto/PxCBZd2dPGugbJPGciRu2Ty9T8U5TvhcQGeGGUWEvgJuQRpxrRgPwkHgPrt4g8EW9c7B+1UJyvoVWJUcBvECe73d0+JSLYY8FhVgKVPWIi3uzwC1k2SpErwXLKyZ1VyhkfJ6Anz67Glm80AtOAdbn/51j/zlhNps/s8LFIDz+DIVx2tcZ8gK67y9RALdShWUB8DNUmgVUaZlKssLnzqFOxqJNMOH+KzeppLftRfE3Vee+LqxMC/MLaXLcIfqZtIqi3bhq74m9SNmSFb8e+QfbHFG1N+O2vRyAbXeeQ+hnHdWlHJ1qYF/8NZaXgLT05+duTyxHAfu6QBM1wJ3j/TTAvTZNwIEb9X4ScK5BBfgyAJcIoH8iVPMlfLtlWGIVe6PFWTlzOs0vLqSp6Zk0SQtnzMzMoerCPUNrNwPgU3hwAPepBG0daWRoOM2zfxkl164IsZwKekSBu4L63Nlr4dtdnj9TAe6BURNieTMAzxalBAV4BfWqINeu6MlvRhdiSTwBPEbpHnLhbAUuNyG/LNQ5mRTuK1cvRVwGZrvwHIiJvmqDbTmBcc7D6dzHSuEIaQH2nH6QfYZQC/RZ4rRN5+I8Td5MmicxssC9QHXABVAVLy2GgJ9XqYF79tRCQL3Edwq6cZbWY4Xvm/fCsV2/LpxRMVT/KuqAzwP4xPhkXLCzq+fS7RtYH1W6gruof14n9Nj3EAsAF+4b774fs/ymT62k8ZnZdGr1dPSDO/jlYFQGG1hDzbkuAXEGe02wXcDjmPWAX7K1WXszcQNw7608g/J6owL25H8GcFV9cXEx+swF3LKaX0axAXpBW4OiLwP7Ka7T9NxcmpiYihDyKeCenSaRFXRaPhP03q7+dLKlDSXvSuOj41icU4hFTjr15MaFCMHO625zv70vcdxawHONcFkU3WYg96ZUgBPx3IwrJp+AjjcvkGebQtx5lwvH+6vBGkPI7UWxa+4KAF++THMDPI6AncLXraLIZ7EETpoqgwyNRIaCWqXAzuIHDVXljOARoeCuc8wZPSFgT46OprGhwTQyPBT3Ri4sLMT7LpI8FcBdCndZOlEoAAfu6YX5uEDOUjRUH6GfmEVtqDwXr1xGdU3UKvWvLY0APJLMiVCl82fOB+A37MGgAmRb01T8mDSmgqPYDr4It5O9nNJqH/f0wqk0juItArkju86sLINeGXCtCiLUgHltOFvvSjx3kGNpEQrkBfBQ7hrgod6cc56/jcCsA7wOdAlfC7dh0inE84A+PDGeugb60uj0ZJoH8kWu0yliDt8u2OOIwCRAGwVwFVzAB3qH0/EjrenEsRbW+wJ8/fjqyiU8OQBjV/Tl588CtgHcod5sD8BdnrlSAL8BADky6HndB0eWcI5ARLVe+iYFPGwKgN++Bei33w21yIqp581KrlcVAAdm9Niz89Opb7AvDY6NUhjLaQUvvXIONQbaMzZnFJJZujZlhcLxudunAc84I/A0d+f02tqS0xT4/EyaGBlNw/2DxEAaGmA5OEzhTaUVvOGF82uTTn19WB8qm7bI75oE4tGpiVDrPDJ6Os0tzqWxqUkgm4zKaK+LVsPfUlqA3FJl0LVP8yrU+ASqs0DZXSapvEVZaQuaFUG4nXPtdALvI72BgjvpSWviPO0xFGsKBZ9eXKZyLaTTwOhwuklm+G4U3qVwZwWvh9u0LfpyzzXDvd6eeH0uUPGN85TP+TXeW/X+aXsScKvYQg2wCwjDPLHIMQuEYtA3PJiOt7Wn9p7uNDw5nibn8d20kgu832eojyECDSUnzFvseRrFoviojdajbenI/kOpq7UtjQ2OUAEW0vIprMoyLQygOxjkHJ8c2ZoUwCMK4BfOXwMAstQLKEPAjc9z/aJ+Z21cvkiBhaKr4M2uwxjS9+aBW++E326ARGQI8qijgwdLq0tpfGo0dfZ2ptbOTgCaCnswOjXG+gTwL0S/q5BrU1Y4fhm1XxX008tYESwJhX8WdTnLtpVlPdxYQB130Qg5cI8OjUY/9BKQnD9b/HvVQxPnQgJKa+GEIn3/LBdliouwqBf3O533vESh8n0rWB2H/b0jqABePie3VrkbUvs0N6fHnAggVGytSakQRoHc8nAKgRPMnBqscmtNppZOp2GSrnGSr6lFEryzF2PeiFNiveVPv33JZweizqq0d8Vn61jCwajcc1UUOwDHKjbh1p7kFq3Yv9JCausM1bsOdQPsKkK1gfqUtpBym1uYpQwXuY7TCNcwMZK6uRat2IxulLx3aABVH4suxanp2TQ22gRcNS8h+GPD46nzeGc6uGt/On7waOrHk/tAJZP2pQVa9VNYKBLP04AesXo5w426u+6SyID76C0nuQTkJSrYSxTofaRX9uQUbOkjj35yuxHvATmJDYVaV8xyYZ3x50jYPDBPzU7FFMzO3p40hIqPAkRXf2/q7OlJ/YNDaWIaMIHXKZkF8OWVHKs0g6dRltNm68uqCOrNZ3mb2EDvYBqiUEcA3KZujqZvBSU8610k59YCfgHAtUJO7Nf3LyxzXrQEM1ys6RmSRM7RrjFtiYmofeL2k193Ho1w8jn5s5qA24Mzi1XyvkxhKZ7bCl7KoVHhfX8F+JXbd2Pa6xye3Rs/Juxawyqcu0J530ZEnN/zDkkoSbx+uwCuYgu1+VHOkVhWgHsd1vvuJtzakibYdahV7RIF8DrYTbgRAABfoLxm56YD8El+e//wcGrv7uZ69gP0RBrCKo6g4FqW8ZnpUHkBHwXYCS1JBbWvi6pPjk6lvrbeAPzgrr2pveVEGuobCAuzMAMHC3j6xXMo+oUYEFpdFvTLsWzE0qUM+Nkzl2nqK8gjhBygq7gUsGfgs0XJ3rwxZGo/OVEAtzAtvAJ4XEjUT2vinOLRcZQVgKdRuglAGqFWd/X1ppMdHamtk4Lp6U0j42Ph56wQyyjqksmfE+yJZQp8BRVYwUosn7KryaYNxaAAioILuCOJi3OL1HTsDLB4TusBd+DCkbmLV6h85/GHS3Ocz0gaGR1BiefCLmW4r6PeuVtP31zgzvEk4DOE3yXg2pECdz1i3gygX6kAP4PKOp3VmF05G3cVeXN23Lon3O8+CsAbCi7Uwl0BXjoCrmFLnoBb5b6Y4dZvn6Oy1xW7DvT6eJpym9toS4R7nus4i72bRRymibHpaSAf5Xp2YVOGwq6Yx+jLF7imATgWRaDrqr0GcFreoe6hdGTPobRn647UcvBw6uHzbJVnJ2k15khk58+mUwvnaKHPw8LFCIEvy6Wl82sBL1HUvGFdCuxCrk2pII/uw4BcFcmA37x5l8Lkc6ruuSbkJJGosYCPjI+kwRGSQO3IqVmasqHU1tWZTrZnwAeHR1BRlBevbZK5ZDKK6p/CLhjL2hcKeoWlgJ9aAKgpVALlH+gdQMkH8HEjJC6z/Pglmqoz2aJUCh7nxfmEgl/wcQZAD+QXrnDRL51NU6jR0MgwirSAwjttlOTO/nv7yQFWOBsVN6IJrYnvLBd8jvN3X+lxKeVQysIQcBNrnwJw7S5C4cSn2/fijqYpbNXSuUsxSnkzbkgQ8Dxa6WPRvPP96jV7R4RcsGlVSSbzg+zXAt6wJVUyqd9u9EbZX00+Y46zItBakRrMpyjjiIZiCzYxry0B8LkKcJRZyOeA2Z6TQWA9eqI1/LeAF7iNOT5LqEdpYRuWhON97XI8RoDZ3z+SWg4cTTs3bUkHd+9JrcePp/7efuB3AhuJLZCfmnfabaXkgC7sy4vA7fpCBfiZ0ygPkJ+tlusB93WAfzZvV81VcntTcuQCNnIPikp2tirEJugOynhP3zRNf1cPtXuwF8+tF+9IHd2dqRuL0Yv6ekfOkopCwZtgnqL2B+BVLBEZbtYpvFMLZOAU7hRN4RjN4xhwTmF5vECn8epnSJjOkjjVzynDJux5sKhAfp6Y4fP6UZ7JmZmYSJQnY/GbWUa3ZgCa4a5De8nBIZJVFVx1sxy0Jx5n8mlcoEJd9LuiglEmLh1ocuT0Hi3hnbvR971MsnfxOi2GM/6c+ffue9HTYq+Jz+n2zveY9FVFfmB9iaZyG9mWNMcRIrGsKrcVMsYOAHwVCHOrSHmbMALwImXRCCrtwpxQl/C1ZY9FQbVnCCv2DO/t5xrYIptoNgFfYnkqylW1Loot1GPCTXJZ5vCM489V6xNHjqftGzenPdu2pmOHD0W34ejQWIx6LszCxjx5wiJ25VQAjaoDu0uVfeFME/ASBfASDcDPrFV3lbzRs2KvyhXDwsavo2g2fQJVh8pBGy2HXm1weCDuEmnrbEuHjhxOBw8fSR2dPdiXybQAmA4Pr5BQLq2gHNoQCskogGe4cwj4Ik3lgsqJ5Zkl5lEWm9fiLT2fck6l0tUHjAQ9LjqQOhI37YWyFaGSxbxzfHhMI6VSZKCbcOfXQuvDcFbTjD4TlVK5tSfuVy39jvgeWw0+x88Q8HOXTSJvoNZ38ky/e/kmC+/D9EZg4yahV48BHoAV3LrPrkcBu/Sc2KIWwMu5e66ei+cbyTvwrQDfCmJi2WbALdNaAPLCLFDXYh4xmgPYWe+BnaTsOUYVn6KSj09N0hrymgpjz5S3vk3zmSNjY2kYC2OS2QB9xPknbANy5+8I/cjQSGo91grgW9LOzRvT4f37U2dbexoeQMDGZvhuWph5GJnHxqriQg3gjagDfnr1Yga8CifoF6CfFpFwXvQJpPaqFMgL4HxWBVQddPuvBdxJ897qpFVp62hPLSdPpmPHT6YeEsTZ+dyXuizcqzSFWJgFKsQCEJcwa1e56yHkJVQam1K9o77SxGn9+eRK5zIDHsEFdz7LOUA4zXEOQ2uTHAg6Bxhn2e6+Otg5MtyGg07T5Be2HqW3xP317wnI+R775n1/fCYV6Kqjmii4kGfABR3gq3kwl01WndWI5agDXoCuh9vd73q2KNlWxffx+5f5bVmRZ6PMilg0RaMADkjAOkelFWSBrsfctPZwOk0D9/TEZEPF57UxfM6Cfp1w2zSfMQrcQ7SyAl7g1prYNSjgPktdyEfZL+Dtx9vTjk1b09a33kz7d+9KrSdOkmcNxlz72SlVnN+hks+dBmo8+VwzluYqwIXbxxq4LHGGaKg51qTuzxuA1+BeD3hRzjWhWgC3gNtV6GMIhvHfPSh538BAmqCgrOUOAPlYgoUlCnQRv0XiYjdUCZvL9YCvj+ifBXBVvEBeP5cMOkGFi8EiA/hKZWyEPlVACQHXNzfBLiH02X7YjTlDC6KXLV2DthTxXXzHGsAFu/LDPnbBpwI4mOOcE2F31DKm6+rhVV32F8CN9YpdD4fmY3ANy3KFY70mATffo3/Wyo0M9KfRwQHUcBRQp4DFf3+oSCgYAq79yHDPsn92aorjABioSxTlngLuqfGJvBR2jithj9JYqLZgGyMB+IiqDdwjAB0h4IMjAfowcNvV23GyE/Xelja9/lrapU05cjT1dfdx/nzXuOewQEXD/sysAvoZ4nQjFqYrwFeXATy6WoDc9Qr2knw+zZ/nZLNScLsOsSgmOAJuQQpUiQJVJDLRv0xWjoIvLM6lqWl+4OggyQaFjFpklVaxXQd4lypJLVSWrDpPhztUSI8u4Pa2LAN4BXk5n6zmLvP8FSODXoFfRcxQ5Pc46UulLbMd10aGOwCnuTfZWsFzXsGvX1L9/awYmMpxXsipOBe0St5ex/KskFOhBD1aCmEE/rPR22FrQwtBkqg9KYDXgS7bCvg3buR7REPF2RYjuXzeKmUxPjqa+rt702BXbxrq6SOZG0yTwDY3OZkWgfkUNmMJZTccHZ4H7jnsxhx5jcfMAXCJGV5PTwgb3pmYAGQfHx0xgkqPCPNwGhwcTENDQ7E+wvaAWxvCUtgjAHsIwIcAW7jtNOhu7Uq7N29Pb7/yStq28U1syt7U1d4Rz5wZH/G7aUWmsD8AvjBzmnNdJVZiuTC9mgFfsZuFLHTVAPTTK5VdEewq6v5cwEu/eOlZCcDtf0UxvGh15Sxhwhj92YTdfuGrAbWoRfZ6AB2RQV4f7ivrT4c897Is6+OJFSBf5Vy8sE8DPE/MakIeE7aIAnvTr9fDbU1PHXEhe2srcCg453BZ28Kx56w8WB2XOYDcz17fWhABO8tipXzIpcPnDqPn7sg8/eFpkfu37WO/GtehqPtluwf9DCrKqfmF6EId7O5Pw90DabR3KI0PjKaJwdE0MzqWFlDbJazIMpAvk0C6vsi2eSCeA+D1MTMxjmqPAfdoxPjoCOqaw54sJ0sNV2BnuNlWAV5CuIdQ7EHPy8Bj+74x3tfX3pP2bd2V3nrppbTl9VfTwd07UPUTqb9vgM/Vr1vJvNVtuYJ7lfUM+FwBfAlzbuYp6A0lB/JiVRq2RW9eEs1ztW5EIM/PtcCmUKhepAJ4PaI/275s+7SNSBjna0lNThZ/KpoVoGxr+u4SDQXXohAF8ug3r86jQJ6H/p0CUAXWKc9MLIBrKYpfr8c6726YrBJW3unpyTiHS6o6+4TbyWAlAvJoITLUubLl1+U78nqG2669APxCBrgOcz3KvBLXG+ALt12DtgJ8h755eGAoDfUOpBFynrH+kTQ5hPqinlMAOY8iC/UqNsaoAz6LOpcQ7llimpgcz4AH3COAWQGeIQfWBtg5ikUR6ghUu8A9wLn57xeHUW8B7+/sTfu37Upvvvhi2vjaS2nv9i0knseSj6YeRMXHQsXnUfGl/w7gdq0ItwquRVlmHZtSwv+7XvfldT9eAI9/P2ffLIrhxSn+d21kwKM/O+AWxKb6roe8ruZr1b25rRzbBL4C3CRzAcAXVXLOxQDyci4ZdMN5LtUUgAr0OuDZqqxV2byt7C8VIYPub5ucHI9E+KLK7n4/k+8qEaCj4uWzC+AF8hJ1wANy4QXyxj+EEvgqAm4qQSNqr51jcs75JSur4ZcdERRw1XusbzjUewLIpgCxAH6asjPqgM9gO4yAXPUmpgJulBQfPz6au2jHgFj1HkWFjVDxmoILeANs1NoIsIl+7FI/SaTTLkbIy/o7KsBfeCG99coL+PG3U8vhw9V88SE+m3MYm0uzkwK+wpIcaGIplnPTSxlwu1dWFvGPlUXxhs+AvIoCd4RW5XS2LUIeo55hU4TcQRAnunhHdZ67sBZ0XxflrsENlIIZUQFegDbJqUd9W4H9SchzT8opFahS8iVAdwBjKUC3S0w1z3BrK4yAPBS8HloWwSNMOJ8Cdz2suJM02Z6L6q1aO6XgNK1XiTN8Z8COsuc8gPeWKN8VoZpriYTcZLYJeYZXZc/hNFdBLpG3sX6WOMPn+PDLpRUufgZ82MEwABHwsX5jKE0BnzAvYU/OUlbGKZLEBaCfBeJp9hsF9GliEtWeGMMPB9x8HqHvVrlDvbUnQ4NAbWSrMgTwRlOxBxvR3w/UVsAAnNcCjkV54/nnUfFn0/a3X09HDx5Ine2dqa+H36G9GvHOqcUM9/hSmh5bzMuJBuAAGWP7Z3OcOosnB3qWq0vnuChZwSO0LpVHtyux9KhcvCDorl8GGi+0o2B5KqUR6+GN18JdYMxAFrjXQt0M79NbG0+HvKnuDUXXm6vmlaKHZQklB/gVbAzLlVUndBGnc5w+7Xxy1R2lryn7E8kpUfy1v01P6veHz2abUK9GHzOfy9IBFaHPkOfQxmTgq8+MCiPkVqpsW6IfG9AvCrdAC28jUHvnrgCzQF9w5DZsCS0BcJ9d5nNPLeOxZ0gqAa2nH8CFHJDCrvQD72gArv8+w7U6zfVZNLnk98wA8CSAqvIF9CnUesIR6VEDuzMyCNxGhnpoCFCdYDXM57NdwE00TTiNAQAeQKUHgDrmERH91dIEc5QK0N8O4Ft2pjeffRbIf522vflaOrxvLz68LXpThrBYPv9xcnQeuwTYwj26QCwC+kIG/NS8fYhEAZ1YAXTDWVsNy8LSxwAXVVfJQ8XPa1UM+3wvAclqDHQUyBuwF8CLcrNuUx7zGaIrkHgC7ibMDuKUqG9zWUCvRwa86cuX9eQ1yG1RhLuR+GKfVPIzZwHuHMCex3rgq+s3VqjyBcJiaYqvFlK/Z4rEKwPO+9ku0Dnx5fNpwQy3ZSXPETam+vwS5gjOhTfMGc5iYQT5QoHa+TUBNXEamCMAmhY0wHb01lHcFd57inNd4Dy8qcDkDqCHewCkuzdiDMgiycTC6L3P2OrNUK5TJpf4c6CdBNoCeYkM+GAFOBWGUK2HgHoYqMfGOGYSnz+FjcG6jaL6GW6Uuh+gDcGOfxjQG0sB14OPYl36WrvTvk3b0hu/eQbAf5W2vPEKieau1NZyIvmvGgewWT7Bd3x4Jk2O+NuAm3A5MTxXAR4TV07nGVolaoCr5j5xyPARXC4F3ptBo2cl/DgB4HpF/a3zFZ4GeENNKyW3S9C5GzEbjaWAN/pd7Z4C4LI+S/LWjPo2j2tWhFI5CuQ5tC4ms5yD3pzzcbCj9OgYTpF1clXcdHGZpr8Rvj6ffGxZvgEjgx3AV3YjFJhlAdzvz9BjhfwefmuJDHhR8qzmMTPSdY7Xy0dfOUmqvTNRyaoKdobWMYPchNq7hs6uAnMjANoQbuKM6r3I589zHrOUuXfRmAQ626+nJ4309QWsJo7akdyDQivo3HignMGCTKLEExGAzrElJoC4qd4o9TDq6zpgq96Dg32AjW+f4xpxPewXF3IB7+N7I4A6/uWLM0lZDrBtkAo3TOvSfbwj7X5zc3r9mWfS68/9Mm3a8FI6sGsHiWZL6m7vQsVpJfpGUfupND40y3nOpSnC5djAdAZ8YXYlZmc1rEq1rNuWpYj8+K24swIVF/DSfej/Soz/ekvTuYy/FfCYUlmLUxXYKpmqqnIL9gzhTLTZUHICOJpgT6YZCvqnYnrSJc1oQE64bIA/meYDfGDnoi3OmcQaVjLOwfOokl5B90lNZy864epC3KrmELpx/gpqWcXZi95E65RSbAdwG94qpwoLqZbIHgXPvSSXAl0qdfn9Qt+0LKwTWh1HQy/wHY6qXrx0Pl25ejHi8mUtCi2JPUA+zaqC+YyxAsRr4jTnAtRV6L1V75U5Kvg0NhCbEr4acKdRYGMGL12SR0E3qZynos6q3ijy+GA/iSiAo77GJKAL+zj7QrlV7KG+AHx8HE/O+7p7OlNr24k0MNgTKj5uMmqfOTZILy7cPUBt+E+7+gwAV8WHAvCh1HG0Le3Y8Hba8OtfpQ3P/iJtfO2FtG/H9nTi6LH4L9I9nViaXhLXgck0NjjDuQH5QF42AM8d5XniStiVAnh9vQqfJSfgWpWGLyfOnAH0s4bTFMloUUwnHDlfuIR2ZJmLbSI2B9CCPV3F5MxkGp8iIxZS1GNO+AFzBlCmA+TxZlDwM/pCYpbXOUh8Jkh8yObtujLDn6ZAHZhYMFGaUdH15sXzez5c8JihiHprC7Aip1HN0xf4bYB2BtDPAPiZK1Rk4ixxziXwhXcXzPDXpa99KVoN1cyeBcEV/Ax4ZcuKXaIMVvlu57OvECa0TtbyDibnoY8Cn+VzFqgvXjqXIScu4MNXgXYVaAX5LLCfWeK8TwFyIwAav92IRc6PSr08Syvm7W8AtogwLFB+2o9Z/PWMoAPdDL46w25viT4bkIF7fKCPcJlD2MeJMVR6FKiFe2iwF3Vm+8RIGhjqT8dPtqSjxw6l7t72NDjcl9o7WlNnd0canxxLY5SP9qS7uzt1d3Wnnq4MeYAO5IPYFJPh1sMtaeurr6cNv/pleu2Zn6e3XxXwbenEkSOpo7U9dXVYMbBEfdifgamAfJxwOVwH3MdlFSUPsImGN2+A7tKJLVgXvXjNl59edSad91qeB2AAb4BULALBxXXilJOtpudpJudJDmapefzgfgqku7eLggAOoRZuPsN51QJus2/yZkx7UVAJ1cUEaN4mcJwmk88Y7ulOQxTQKAVkE2wypFo5QudQ9Brbssj5Od0WwJbx3cv4bme7zQKg92UG6Cj56mXyiojLGXLg16ZosaywMXXX3iKUeY7fE0rGhfc7tCBuz8m035tzgmViNcYA5qgkC/h8oOQcfMi8AHR0tafjrcejbITemzJ8pLE3atudaK/QqlOBAfjMogptAHMEVmeBFqmK1Xl+H3Db5Vd6Reat/IIs3JT5NP7acH1WRSeKcme4nx6jWJBhwB4awOpQ/uMTeGfCiXSHjh5KR48fZL099Q50pdaOE6mzp439WBvEzISzB6C7O4Gc6OnqSr3+f9GAHH9NbtCy/3Da9NKr6bUA/BcA/iKAb03Hjxwm0aTCtHfGDcr+s6/h/gn8OOIwOB3L4b6JDPjsJBemUnHn2JYQdiGPZbWufdGTF8CFe6Xy5E3AqTChlrlHpISjlvNcQJVpqgA+MxHzUdq9oNT47t7uuNlhHIVxRloGfDLAtq/VLqkpLso0mfsMPi8DDvT4wGGaxK6TFOLxE6mbH9/f0UEy1YcijcYIXfHoBfIY+uecAvAzy2kJwMbZ7x1Gk547lmP5vP/y40yaxWqcYv20lgXrYNIZffkBK++vcow5WqJ8wfviu3KCiV3zu6rvjcSXclgmXK6u8H5iDOUbpLm3Jevp7wGOo3HXk/9CJD8H0EdC5ztxBPwUlmsFX706r0ITc9oQKtsclQ470gxaDSyacKve6wEPoEkepwW9gn0KdRbgsX4T0KfHKDEygNoCt6FVmZgcplIOI1gDMVO0veskcAPhAAADef8w78WuTExz3WktGoB3dLHMgAu30cvrQ7v2pTefezG9+stfpFcrBXewp+XQodTONe6qAB/oGQbyMaxNhny4f5IKMpYBn5lYoIlfTPOqOJD7uN+i5oLu+mJRdwDPXYkkn8BdEk+f7exDzM+eORd+2wnwzaQvQxWem3VvB/OmgkkSj1HU1+asq9cbHk5QKNT2/r4IH/roDDQBt8kvI2UTkclzIbgwNrFzWJPR/q7UdeJYajt2NLW3HA/Ie1pb00BnJxdqEKtCk1w/FyJ6bQBMi7IE4MuAVO6gH7MVwVbNo+RTeOVRgJ8G1hUszDlgs2dFwGPil4NKAKf1KIAP9PVEbqA9qQPegJxY4vuXFmZIHoFyNQMuFD7JVQBG+V3zqjz2aR6ljye70qo4ccq+/AVv6CBpXJ5VofkMYnmG3zID0GuC9zpgU9Rbfy3giEUAXixKBfakNkSI+2wJe54aI8QwMURFHOjvDsBNNgV8fGo4jfDZtsoqd/8Q0OLDO7EqKriQO5N0iOuoRekS7grwngK41qW9Pe3dujNteOZZAP85gGcF37NtSzp28GBqO3GyAXg/gA/0jmJVqDjA7bIJ+DiAT6A+kyhvsStCLuysC7yANyDXsgTkzcRzZeksftMngp7loi+Ed64DHokjS4expwx8pvbEB6ur3l2qL9HW0ZZa24mOdgpGuzLZUHAHE0ZtNokJkhpjCiWfomD7u1rTyaMHicMA3pI6+fHdAN5LIY2SsTtZ6AnAA3IBBxIgEnCfhSLk45z/GN89iaWYAHRjFkVfcW6J/jwUPCfKDijZO2OCOQuYNtd9eM0JztdBrBWVnuMW+W7jFN9rxHoA7gjvfBpCAVvxqZaJMGtXjFHAP9F2PPUBvpXx/DnExTxniveTNC5N8/kBNsF63gbUU5xbBN/lTM0K7rmAG1vnoI2eW7gp0wL3BOIyDtxjNaCfgJuWdkhL2QfAiNMAAjOm/x4fAu7BNIiCd/V0IFwADeAqeEe3im60px7e3893dSFAne0djQgV14tjVzpPtKbdG7diT54B8J+RZP4ybXrt5QD8yIED6aRC1tZBotmX+ruHUHEA7x3n3LgGLAe6hysPDuDzAG7MEcWy+MRPH2nreoBefHrDkzdDwE+veKfzGeCZR73s1agDbtcfoOqnCcFVpXzmdKdgo1xeXBW8s5sfSSGPciEm+Rw9uAruKJne1ox9jBgNr2v08iNPpuPHDqbj+L5WAG8/eTJ1trZRw9tpslBw1Kt+LgG466ioSry8ivqR6PnAmjkUWxX3DnAfdzDG7/CZKcvn+I0q+EUsGRUiZj3y/kVyBScx6a9np/GWqFoPv2WMJn6Jz3HAZFmoabkawfZFKnkGHLvhvaBYtSHg9qHyzpcfouKqfO1U3j37dwF5S0Buz5GDYnPAujjJ505RwaarmMpgLwk2+xYn+J4JbIk3ktg7MqY1EW6S8mFaSHxwDgCnbCftLdFfh4LXoNY6GnjrYSLg5roNAHd/XwctVmdcB5PMfs6xBXu1/+DudLLtSKXg3lDeyTVuw4oeTx22VHxeB6/b21tTB6JWAFfFewG//cixtPO1t9OGX/wKyP8uugm3bHgFi7I1HQVwn5nSfrId9e+lQihyw2moeyyN9MAVy74C+Owoid8YkBNzY8A57hOGFhrhbC1BD/AryLUu9QTU24ZWl/TnKxwzi+JOBNC5jzqH3Xomi87VmDTJ4AL2onb9QKrnPNF2Ip1oPcG2flRrnEQEBQXwSda1JyNchGEugMlMZO4U2iDvG0Q9evB6J48fBvLD6UQLVgUF7wDw7o5Ojh0JwMt5GMId6yydtuudQ0tAK+A+uMb7ClXwISzQIN89zrFuP33+bPSi2L04h82yFYieGSq1OUcGHL/ZdjLAWOQzTvP5yxx7ivVFKrUh5IvYmcX56bS8vECFAXKWkXxR6VXtThSwswe169e+ATew9wDWCGrrNNbZMfut+RwU+tQkLYRAV1CfCrD5bd6FPoZyj44DNnAD9izlkeEeRrVpASOacK8HvMCtag8C9wDn0NeNlUSNe1DlXmyHIejDQN7R2Zr27ttF7EgnTh7hmrYE1PagdHBcO/t7gL27G2FrP5nauO7tbSaMwArYEViPlr0H0pYXXkmv/+IXacOvf5beeOHXMaPQXpRjh2itUfC2k4qYfp2KFYCPppFuylDAOyrAZ0a4MAE5TSzh5BUfRO4/MJ2uR+XVhXyNbTH5XDwN3C6XUf4ZFNcuvdxHXcLXztMQcC9k9JzQxA3ah4p66T29V3MAbzbGsd7yNOESPzfKtmEugsnbsJl71S01CEz9qEdvNyqAwp1oOUrNPpZa8eAdbdgckkwn4Xs3SjmPUvFiKewosTc2F8DzY8eW4t5CH4PgIy2E3R6W1XNUYpTe5NT3RgUhgcu3cOHTSXhVtW4u2hC/xUR4BUVe5TuE3YGTBYPKvuBrbJpz3peAu3hwWzJ7lKz4gyMkeiRl03Mcv8T34MX1+qeoTDOo8fw4FQaIF8eIWPJ5Al1ilN8O3Cq2luQJuGndJomJ/qY1adiTCuwSg5xTL5WuG7i7AbsbwLsQlq7O4wB6NHV2HE/9VMZ2lvsP7E4HD+1DyY+g5HtpgXbzu9g/lD25FdVuQ/vJjTaErYPoRBg6DFrgA9t2prfw36/jv9/4zS/TWy/+Jm19Yy3g7QDe3aGlQcG7SdK7RtNwF8kmy4aCzwxTWCNcMCCfFewK8AK2oLvNpbZFwANy1VzQ52jaF5qAewvTBGrhTLPcd131Y6veNcBNokw21oQwa0cEG89of+koPlH1HkLZB1GWISqCPtcQcJvHPhKYHiDvRBE6Qg06wss5m83bqbRMth7lfBoDRQKvXdAnB+DZpvjPZRdXvQuc32j/NksVfFn48d7x3BQiKgiVJ9/CNcN3WLDYrJMoLk2vCijMK3pwgLbXJ/f8YBdQ8jlidpakD8i7gecwFku/3cPvmiYJn54D0lOzVKzldObcSkwfcADJmxIcmBHWqX7sBTE9MJRmjCFBFuoqhvNxQl1CuAXbGLdLtYJ6rDeDHXBTQYdLWOFQ4C6g7qZV6aPV7Cf6evHA3ScB/Fg6eYL8p/1Y6uw6no6z3tJyJB0+cjCsytETB1Hvk6lPuLle2pKTqLrR2moFydGG2hvHjxxNO97YmF7/1S/Tm7/+eXr7+WfSxpefT9vf2pAO7NreADz6wkPBB/HcJK41wBsefGqQ5K+CfGYUsFH06VGDdWKKKMCr4EIeoAfsZZCIi+9TmBaXAMi7okfCN5e+6wia+0m7+lh3XoKQ2yVmX68h8GPsM0ar8PkkPmdQ9bZnwhDyHK67DRXXC0aY9LhNpXeUzdluVCrOpXk+BfTxuPt+iuUM8C0ArrfSBehrgt8lVOzzhtpprIV5hJXD95nAzptzsG2SxLLP7jFaki4uXj8e0x4fvfgpcxKTPL4/gu/1PbOUwTyf6ShgGyrXSUUdnxoh8V1Mq2cAm4TWAZ+Am3WT1gW+U++s2qq8uQ87e+kJkmrnlkwA+zSwG1ODa6FWscdDsauEMsDuBWoSSIRhuNvxhE58djstEkCHDTE5RDhsNWlF7f0aoBUVdlW9lRb0+HFyoBOH8NTHUlfHSdaPpmPH9qPWx3gvMJpootgnT9DaHrdStKRWykm4O4Sc9Y4Tx9ORPfvTxhdfxZr8PL313C9YfzZtevWlmC57aO/u1HLkCK00rXZrF4DjwQFcBR/AogxhUQbrHnxyAHUbmgnIp4dRoVinSQd0Y8ooij6BR2/4cizLFMlpPKMCMBZQOZIt/Xd059mfLNQlgHWC7VqOBuSA7cBGjG4F4Dn8F3XDeFEn7qjeg1yMflQlQ54Bd1mgb4b7sC+ofU5InSvhuQi651GrcFV4bu4TdkdYBd2+cWNpRW/Mb8RHT9vzA4y+J7dKuRVwJNW+eLsrnbPRSxPbFr05Qt4SvQ7OynOgRc8cNwvgn8uQuMniPJ81O2U5oMbTI3zvLGAv50lfTrs97wN6FJD5UH5n901RLnaV6vv18qdMevH6M5zPOPtGgXcC0LUhUw6vB9iAX8FdFHu8Wjpm4CDZIEneQBdWERj7Ud2enhPAaX82oA/mhLEXq+j/7elE3bsQFS1VBwp/8uQxEn0SQKINFe9oPUpudCQi1Jn9rScAW7iJVmBuC8D14diUEyyPHU97N29LG37zLPGL9OYLv0K9n0tb3ngt7d62JR3ah/U56nvbqRA9+PX+ABygOV+Uuwf7y7IB+Hg/XhfIjclBYVfRK8iFXhWvrIqQC3hYF6FnPXcrngLyxUi2MuDOMhOqWnBRxvXX7BtlfYxtY4AcwboTdNw+AthO1BmgEJ2sM4glEe4c64EuUBfg83r26hnyfC58N/FEpauF+6x4UwCUuzNZoqyuu935FRNAnAHPLYAwzfJauB1dLYC3AngbCW/H8aOoSWd0zZWBlgx4886YCBR9hkoyPc02fPmpxZm0YvJJBYvBoiUqmQNfHDNFOU0T81S2RYC2QtrrskiO4NJeIUdtvZlYJR8L0PXYgM26r8OSVFakLM0ZBrs600BnB4Fyd7UCCXADeF8/sA92BOB2DHR0d6XDx/DXh/bHiKs9JEY7qn0CmFuOHow4fuxQaqnieMvhCnbypJYCOApOtIVFAXC8d8uBw2nLhg3p1V//Mr3x3DPp7ZeeS5teeRF78kbMQzmyf38AfvJEGxUIwDso864hoB6pAB9bC/hoL364ivF+mlkgn8S2BOioeSh4BXjx4rGsVD13JS5wAeYj2WoCLlTAi2ob4waAj6IuZa5wzBeulsI8AJx9QGsXUh/Rj/3oo+CNJuRuy0sBb1qWpwOuipuk1s+pHla+BujAakywbksTrY1gB9x5n5GnDlRqzj6nDZRZd734y9YjNNV2WQK6PSrO3YgpA/bmUD4miAXymOAk4CydPzPNZ87amjiWYC8UlWKG1wI7wW8R8LkZks75nCD7rEcfLO8/i5ojMTafcJ6NvTq2mirzGBFem6VWZBShCLApx+y59dlYEqxGf2crcTL1OwoJ4H29vFa9B/DbJJEOyh0nIdy5Z3d6e/PGtHXHVmA/HCOvLULLvhZar2NUgGNsbyGEW/BPuMSbC3iJAB11b9eLHydB3bErvfHCc6Heb7/wfNr08stpy2uvpJ2b3koHd+9MRw9acfTq5ATtfakHwPsAfEDAsSglGh58BOKN0V5sQl+GfGJgsgH6JKBPjqgI+nELLcfUeFbwPBJK0zlDALg9KNoKgcpwA7WAGWy3m28I+Io6D+Cj+wSZQu5FBXpo6lz2AnUv6tfra5YZ8gx7vGZd/21kP+4yr2fAB9KIAXSeTx30cl4F+knU1wSx2Jas0lmptS52VRbw66of7wNsLYN2wSmlAn6S5KqEVkVlLPNiVOw1gFeQa1tmqpiO4PtHOScgnWLpCO44n69nX8RKzWFLss2zxcnTUJ2tF5PcsFQxFZnWx0lReuvisSMou5G+HKOU2RiqPIY6jxLD/Sg1cHd3tHAt7BlBvYUb/30ci3Hk+OF0BEi379yR3tr4Vnpr05tpx65tafe+XSSV+u82YD4O2ABP2HUbgFfh+nHef5wKcJyyOYllacXKtaHkxw8fStvefCu99ptfpTee/yXq/UIGfMOraZf+m0rlLWsnW+x1sTuxCbgeXOXuX6/gI7wosQbysC4V6EA+pT8nJo0AvPhxE0+HqVGQmVkUcSzgEqgCd4SgAbWAj9g1OIRiU7B9FHKvXX0oQ08PBdnoirJnhHDkixD0PvZl4F0vSaWwd+QBBxRmcIDmFp9oJVLFA/SAPEc5L2f9OX8ihphRxYB1cpTkEeBQSCM8tzYl/PdEGqcSTGhFxrU7Bombo6l83iSf6+SkHpra4zbdxInDB0PFe9tIHEn+AmyVGhjLnTEzDryw3RsO1kY+xjtnXArqON8zNzcVUwR8wNAQFbfc6+iwt6+dgjwP/PkmEnu0vIMHhcZW5B4RjqO8hwB5eMABGsAepgIMu+zm2thytqXOThJFAB/gmAHAtx/bXp6de7alvQd2A/SetGP3jrR911aW21Bxfiu/vbOjHVUG8KMAflSQHZ/AotRDyNmumrei4G3HAfzYsXRo146AesOzv8J7/zq9jffe9NqLadtbr6U92zanI3v3pZOHnY5xMnWexP+3ZcCbHnwMwZuAiVqSOQz5JYR8TKvCQWNEWJbKn9c9egBe2ZVQcAGf9p94zgAMmWyV5KmcBazovwa8mBRPCKFzhfsBsoSwqxRCbsYd3VIOKFTRC/AlmrDzmgzdPtjh4TyaNgq0cesU0AXo1TmUyGquP8+AjwvqBMCRsM3igedp/mcA3HzAHh6HzB1h1JNPUgkEO95n5XB6LJ+nejt6aWJ5bP9evOQ+ID/ABTmYuvGWznD0RgMhD3AB0yiQPy0axwXgfA8VS2gX7M1BtYXbmwecU93RoTCgypzPFF5+ZpZKOodIURFj5JFWT58dI5GU1UA/5Ya/7u5qAehWhKE9IraTVHZUgPcDuNdGwE9gt/Yd3Ju27twagO89IORb0/7De1Obqo/YdAXgLQH3TwJeQa5t0ZO3YTlOHKTyvP1meh3f/ebzwP3ib9LGV0wu7T15I+3fuT0d3Wd5HksdLa2pu9X5Kv3Zg9uLgkUZQJwHnWjFsgH4YOdQMoa6hhuQq+R6ctVcFTeKdZkA8gksSwwGFcixKAI+C+B2zdmTkdWzGfZfC7jKHaOQ9mO7rEUDdEcnAb2LRKcLT1iHXFUXatdjOwXfrzWxdQA4k1bvIrG/XcUVUgEvkKvoWdXxpAVSgBXuGeCenAJgJ+hPoAi2MHyu0wrsSXHUc4bjrBBWjqggVJR8twuf52AVTe1RAD8G4C0HVfIDbDuBFRDwDLT3P7rujQPNbc1YD7h3z4xxzgKuNXGgycc7+29ayrzqzs7OdJKK5DC4FdzfMT3D9QvA7RnpSENAror3dJ4gsTucDh/elfbs3pSOHd2DVUCBTx7E2x5iHZBYb20/krp7WgGea4GgOI+k5cTxtG3HNrz3FpLMvengEVqqNqDrsY/8pwGPZNPks4K79K6o4idR+wM7dwL0S1iT3wTcm1Dvza+9gHq/mvZs35gO792VjlMJWo8cS50BeO5BMcKD946mQURZwAdhteHBBzoGUw4g72xCHqAj+QVslxGse6On/7RzolLy6Qku/JSjhdMV4FiEKtlrRga8MUBDFKDrUBudgN1BouOIWSeZuRGgV7BHOOSrkqNOvSSbfXyH88mH8cM+g7ze/WjvTEAeFc3Ic7a9zUrAp51TjmJPo3pOFopkqqc9dfA9XlQh16oIuL0cAu50AWMMsOOmAI4Zxf934imPom6q+LEDKDmQdwJFzE9vQJtDcEOha/GTgKPU41RWb/+arwBXxVXwtra2dBRI9u/fHzZhhFbMSqqSa1FUbntGhHtQJT62Px08sCPt27c17dz5dtrP0tcH9m+L9cOHdpIoOhK5PwZvQmi4Fm1ck/0keW9tfDtt2b4JL04l6DgR82U6bXG5Ho5EOqLcgjXLkcE+VoWwR8JJhIpTAZxbsu2tt9KbL+q5X0ibX3khbXn1hbT1ddX79XSAVkLB0J60HT2euo4jcAE4FiX6wPNsQpV7QLhdFsD7O/r58QOoeI6hLiDpRvWIkR5gKWpeKfoYHzA2OImnBvLhbFemx4mJaUCZ4qIPU5MAmRhWyUsA+BAgO/PMOQz2i7a3Ay6F4uhYB6py+MjedOCgw7zAwY/Xh3ex3ZEyBw8cDu6kQAVeyPvwkr7/KIXV4nxyvtNZiMMkZmWwaDRAH48R0eipMbH1XGhJRkaAE1W0e061mySckN+Fnz9y/BDqdCDmqTtXxkEpb9bQA/seLZc5xSgVRnidH+2IXweKdGTPrnR07+50DNC1Kp0ouM/5mB7HNlhOo3j7gPxJwI0Auwa3Su93jFGBZ6hozoL0Fj9HVK3cLS3HUONDQH6E190oO5XHpNnfTgujevej7PaUDCMgHa1HgG0fIO9Oe/duTXv3bAHu7QH3zh1vpz17NlNZtqYjR3anEyo7x7eTdLZyDQ5oUYB734Gd6URsJ+ETcKK9/QTgHk3HSDaPHj4QcYxocUlOYhQVbwRlvBd/vfGVF/Hfz2e48d1bN7wcI5fO//aRbS2HqAxH8er4766TCGF7bzPB1J4gyIMwGirOsqbg2INOLnwncLA+wPqgd0kQwz005UBePLqKPgrko6i4gPt/xbMfJwEddzh8EmW0uXBKJX67FsNAMmCGjl8W2D27t6etWyhIVK6t3cI7mvbs25be3rQhbdz0Rtq3fw++UsUW8MPRdHbQZLZzrOqu0qv6KsvhYwfSgcMUHkrZ0YVnpDn3IfYjY6j3BJZiciJuAxtEafs4D2e8aT+GAVxPbXM+Oo5VG6alQf0GWKpMJk4FcEdavVkjei/w6+YQ/qYR4cZf52mknamdi3aY5OsokAv48f37YgBj2AEXysgHRs5MmKzbrYj3/x+E9z56H6QWJx6WSWV1DozJpDmBd6+fbD0eyu3d7NmijcVxdjuOIi7CbfefcI8OOPvPGXzYAqDetaso+PaIA4TA79u7JR09sifiyGFAP3mA78BacB1aTmBLtDNciwCc65FHMlFjgD3CtThyaF86cnBfOka0uKSiR7Dv6FGAF25g93Fs2954JQZztCXGlg0vpu1vvpZ2b9mIeiMWWJMWrEkL6u0IZr4fs6+ag2JymXtQAvDedYAH1ER/Bxe+HQgD8Az5UASJGtZFjz7ibC0UfQQVHykqPiLkxDj+FYVyiLw/bh3rpoJw0atwsk5fr0O+ran1xOG0Y/vm9OqrL6c33tyAKuyhgI6mo8f2pc1b3khvkjXvRQGdp9DdTQECdvhDCtjjLNQAvEpK21B5Vfyofap4wC6+rxNf2mNLghJqWRqAA6KA92GRhgC5eO5+Et7jrcfSsRNHUkc3vnPA0TkqIxYlJoVhZ6axJ1qECVQ+5sPwGcN9tE69RPxmzoVKcWjX9nSEC3NsLwoO4G0tLRyf/8eMgC/MAPkY/piyeloE2LXX9sCo4N4Bb3erU4i9dzMnvVxMLJe/aZzfmUeJx6Jr03GHAacf01IaQ7SUAj7Yj+3rPAyIO1D+7ViFvUC3G0VFKbEmAn2cpV788KFdYV1Uc/cJdiuQC3sbQuUw+8mT9nsfDLAPA3YJIT8acFd2TcBRcSvBMeIwIrZj45tpE3Zk0yuo96vPhzUR+F2I3H772PfxXtS75QiJ6DFyh5PtAbjTZPsEHAEukA/AZsDNspFk9rXhfwG7rz0vVXIhF/ocWBf9eRfeHMCHqSnDqPhw/zjNLnYFyCdGpkg6zdjNYjX9ZOkU7CCQlXCyjhNznH3WcnR/2kUmvmXLprRp89vA7NTKQ+kQBSvgb79N07SvAhwFF/CS+Jw86aQesn/nRgCUS2eqHWk5BJw0YR32155MBw+TROFLnV8evpwQBAeR+lHeHtTWXhyTycGh3tSOCpkw7d6P/+SCeedJHyot4OVOm0l7Webw4Kq9FQQ7YEs13ENFwt8G4KoSGb9dXkJ+FMhPHjuGapJkIgICvjS/lJZmScrHALGCOSAmXBbVLtsiKsCHqbQOmsXcepJfuzIFuoBdRl3tRRqkJe1pMyGjvLCEg1TcABwF7+l2sMSEEj9+MCu3gAuz6m3ieQIPrh8vCn/4IL8J4I+h6i1YHIflj+utsSCqtUDXAT/MtqPCbT5S9Syp6EfZd+TAHhSa6//ayzGRajOAb1W533g57VTgtrydDtkSksO0HMazH0O9Hb0E7q6O7phkVSxK6Qd3FLNEA/DeVmp4G0rYiuwTvYDe693KESo7Hp0PGuJDhqkpw9SUYQy9z6MY6SeJG+KCDwP3CIoxYiYLRJ14Pn2fdqGKPkAR7pOCfGB32rdnJ4VKAerVLKgTh7ArNFdkzJuBfvfunRxLgtOZL4SFfQLIPc6h3Uh62p25hp+kaTxweB+A4u+A/ODhg3jE/VQYjm1vi9ujRrjg/fhk5yILeTcVzt6XMRJGl37mSafcouLOwzbZHCYBbcMm2f/bhu8fIqm0O9Hk0mmxTvoforUY6jYK4Hj3ndsiQsmxKieobD6yeMrprDOLaXl+JZ1dWk2ri6eSj0VzAGcMLx82hGiAzfpYzPbL4fwSW8MhKpUjwjEaW1S7ivExWlo+z5He7naSw5MnUhfWrevEUa7ncSqJCm5XoJ75GPBuT6+8/Ex6fcNzaTcJ545tr6e9uzahmEK8l2u1gwBuloexNIc43ji8H9j37yJ2AzFWhjjCdT38lBDmo3j3EkeA3RsXtrz+GnC/mBPLV19EuV9NOxG3XZvfRL23pCOInDMHnV14sqVMrnJ4vpewD3wQ1oYi+hDg/m7hdi5KDfAeJN/odvK48h9DoN4nRxPfgFyfjifv5qL3AHpvjtE++2cp2EEStCHVCHWnue7FJvQCdD16SEI6Oo5GU7d1y5tpy6aNKAU/FiCEtIWkbi8FuHXr24RJTrYtnR2OdPEjaR6PA3mLmTsgmtScBMZDgk1Sup9CdHqmcZBm8KRzjFFeb4+KaQHYkx4g7OrkXLpp4jwvgLQnxTBhFXRnyKno9kTY7egE/qO0Dtoij/dGW/uS+2O+BrDwWRGx3pFa+f4DXBzjIK2UfvzEwYMc343vdj64d/gA+HJ+xJr/b2iKpHWU1kWAjQx2HmKvxygRdi9aRSqUFozf1ZjywPqgFoxz6W4zGRNsex1aUhfJbzflPIjlGxLwPu+mIe/Bb7/w3M/Si8/+Xdr81kvp7defSzs2v4bS7gTanenQXuwJcB8RaMCux1Fau6MHaKUM1j3m8L4csU5EBUH1TWgjAH6v3Yxvvo4teTltfpnAqnozw/a33+C730p7LLt9VB7V+4hdiap3e8w9cXi+G9FVvXtwFr3YZ6OvUvCwKHXAu05Qy5F+o9MmQMgDcGsKkKPo4c2FXE/us6Uj+STx8Qml/cNpvJ/EZoAYRN17MuA9wmU/dRV261mgNodvvflKemPDa2FR9uylkEgSj6AWW7a+kV6mqXr77beoCCYx+G28nuptk6kHPNZyADuTfbihyreg4C2OjnEBhd1WoYuLXPy23tt5K93eEoeid9PCuN7NOeql7fZz8EnL4ohqGWQSeEdZbSkMf4eqLcxOhc2TkkjaIlxvTyf57n3bqKDbNgXkh3ZtS8cPHMD+eQO0N/p6+9pyWl3y6bM+a9B/mjQX80wK4CUxHwXmUR+DUcWIVojWYtDZfp1USH5HL61jiR4rL6qtJclwA3bAbd8xuQUtZRctoJOo+npP8vudtro/bQPot1HwXVs3pO2bXkk7t2xIhwD/0J6tAL61gvlpgGMhqvD1YSpDiTiG7aH8WJvDVJhDLPft2pK2vvV62vjqKxnwV17BmrxGUvl62rHprbTLstvj8VzrI/aht6STJJZtJzoRX5S7vYK7E/UmL+ztHGGZ56Go3hlwB3rGMuDtGPcOo+Uk2b4ztIqCNwHXpwt57mXJvS4moMPdgN7rhRkCckAf8LYhbIAQ0bTbd90IXnvXzeHDO/HfG9POnfzQbS43A/eetGfflrRx86skna+mjRvfpiLsi+4pbYlwHyWOUQmcXyzMoeJ+LtAFkEQHNuIoyc5hEhgn1RfAw3vjkYW7k+0uuwDUOctCbv+8gz7hxak0frY9A/bSjIS6815aDEdPB1Bp4W4AHpA7SYlg23HOew8Waw9KtG/rxnRgO3523z7sX0eIgYAvTp1Kyws+eepcuuTDNM+cT4tOc8B7F8AjOUepRwC6xLBwsy3gJtcweiMEm9Bva0lOArURgAP3MVrCY+QuTmMl/+kkj+mhZexGQDqwjKr1gd2bANL7HQFUzw3gBwG8AetT4rBRg7oejf37eE1oa/bt3BTD7ptQ7I3AbWzegHIL99tvpl0I3j4E4SCt9xGsScwahMvW406NxXe3qd4V3NgSoe6rInvvDHdEAbyV7NTO846WE6HgWpROPHk3YK8H3CQ0eluIrOg0mdV/CvDijfkY3E5sQCtZOong2hDwExWw+DY83gGawIMkMUeP7Uk7d7+VNqIeb2+k6dr0NhaFTP64x2JjsDVGdFtxgY46YIBaC2MZhChRVN37/Xqdq4LvdtkJfO2clwMReZnPy4n2ti6OrNo3Hslrb0f0sAi3Ht1lzJsBcG9oKIDXIXe9j0p8HI+5SyXa+GaAvncr4OzZEy2kQjBNQr4w5W1nS3Ef64Wzl4H8arpw+lw8oMe+b5PJIUAeoizroXI31LsCvM+7l9qEG1Ehuc5+O8PdCdwdLUB8TPXGZgn4EYSDBLGNltBw/TjJ/TETSBLMwwjNob2bA3AV/GnwltC+FJVfs62+j/Cz9m7Her71Csqt534pqzdwa1W2A/dORE1ffpDc7DDW5JjWxMRSuE9w/VRvrUlnNfcE9RbqPHtwHdxrAQeGoy1JJe/0LgkhP6mHI/GM5JMkNBJRe1loslmalAq8Si7g4cl9cHlvPxWjA1U4zgnVAjUxnADfjmK0AXkr8DqIcFzgj+9L+w9uS9u3vUFz+Xrag7of8VYnPNtRveBBPJ7ZO6+P4bljwAArcJJm126qTtRWhW0EwBp5wlYHx6DKfH+bwfk4NbOD6BJy19neTYXoB2DDxyF4177hAJU32mq5PEaIA+gK9IF4zXupWH2cSwsVU7h3B+D4SSA/vHs3ZXuSsiJJJV+ZHZ8j2VzCf2NTzgD4uWvpyoUrLM+llYVFEvYRrBA+G+sz6PxsQI5orFOpiH5aoj4i95TQGlUJZXdR7grudgSh7cj+1Hp4bzp5aE86QTmeYHmcMj6mdxZOgd6dw/XDwr3H7S6bcWj32ojt8X6Ul/UDxEFeHwR6Xwv4nq1vATKK/drzAbieO2zJW4CtGBAO9sR0WHtbSMoz3IjSSa2JvSZZvYU75n9XnjtUHIvS15VBj9mE9Tt6BLyh4scApQUlPNFB4pl7VbpZdlevBV3g3a6qq+J68kE8uf9l2PsgO1r1SwINeCydLtoOiJ0obidwtx+nsFGOk1iNnDjm5PHYMZQamG3a6t6uxDHUvoUL0oJC2t0U4VwPlOnkiaNhK/TJ4c0BLd9BksP9MffB4wjvLBHq3JQDenWuqp6zAYU4D460xfTXHjyt4c0MZV9R7QFszmDnCZbHKZNj6djeHWnnWxvSLhKmPVw44+DOnXGnioIw1ucQ/Ezylj8fonTu9OV08dzVdOnC5XT5os/9PpdOLSwE5GUOSbY/GegBzqdEH+fj+a733N3A3UW5dzaUuwY3ZXicpNBosUvU8t2L5QDQEocFd00AfBWH8NCHdm2OpfuOCHFs8z8Sk1xrbYQbyPdz3K4tb5BAvgTYwv182vSa/29HuN8I1d6jLdku3E6m8toeTCfgMd+SVrfLzamxwAvI2ZYIeCPRDMizZekud9U7vl9X8Y5jrRXk7QF6CUEvcBfYS795P1bFB5L7TAufSdJKUtNh83iczz6KXz5CIbcc4rXzo2kagfsE1qMF23HM5pFQoSNbr7xb8Xl1wI95UQ7k4e8yMuZAwtHDJqHrhoB9rZVxvkM196EOeccJIKigjua8ivproRGeBtxCRRR7ErBToYS730c7APjRPdvT9jdeTTvezJDvpvk9sH1HlO8gZTXaazI+mbxZxCcSnFkBaiC/cPYSCWf1MPvTPtXX/1YwHgNJ0c0K5PH9KHWJXs4rw+35FjtSwMZzU+5tJuvYEuE+qXLTGhoF8GP7BPyn4Q5VD6CBkHzJKHDHfsGutqnoqraxd8fGtH0jfnvDiw24N7PunfEmmdtp4XZiRfd6Gxq2ROU+fhC4Dx2BGQRKJxEjlt4175wT7YnWRPV2cCcnlmsBz9tcNgA/fvBwTGIpKt5+tAl5J01Egb1b26KaVxHWJWwL3pQL54n0dAI4Cn6CAm4L5XZyzOEcJH/h+4D7pL4PP30MqO2KOrI/JyuHKOCG76tAL7AH6Bx79AAVIkbGKsBZP2LYvxpRjaAJPcmmsAfktCIFdAFvB4iA2qa8ijrwDbhDJYGpigK54ehgH62GYBu9WDAB3/b6K2n766+mnUKOUu3ftj3KdwAlco7PaP94THHwhm2fwX7GZzuu+lB7/58OcTrH6pL/TGkWq8RFtf+eCiXUvVgRo8dzrFof4W4PO0JZe0eRc9EjKO9De0O5C9wZ8AJ3U73rYNcBzkDnZQE6Q/0k9AdY373lTSwJfjssiar9Qqj4NrZtf3tD/EvAnVs2pt32mOxSwDLcJw9zbeSwpRWOVG/scJcP9vnvA54tSo6GbakDfuKQgGer0grgbVgVJ5V32Ew49i/omP0AvYI9DwzlQSIHh3riGXOdKDhJXgBtoCBEe6wDOHCb1Jw8wg9CTVooaD3gUSEWapu7p0QBPlTd4x1cWB+A72DDMSA/VgDHp2thYgZbhHeD0KIAuxUwFI+oQx6xHnKhegJw1wmskWAbPScPAzi5BIAL+Q4HLrAr+7ZtDRHpo7kd6hogiRwLwH30hg80Pb10PiA/d/pijlVV/VJAf3rlTPKftzqoY993H367R7j12tiRTqIBdwEcsE8eIs+J2AfQ+O2wJTsbUYf7aUA/CTOvhZzYv2MTsRGYNzX2Gwe2vU2L9VqMSDrkvpnYsuElVBuw33ot7QDunZuAm8R77w6VXnGjJT/EtaF8Tgq37MFYDMdX6l0Az8nl2pHL7Lkz6HHDQxUNDy7gxw/SdFdfcJKm1GdO+PCcNhKjdsLk0zm4sSRKv3l3DBIJO+Fz4sjm2ylwb9VqJWNv1fsRbceycocXBG6TnGgiLeiaBxRmM+4DFKJ+rkSALuREti5amSfDAYdjJk5Crj/nAp/gXBq3kAF7WKaocDThAmH/cIEdS2XY3D+h5EJO6Hsb4Wu8fob7SBNwLug2FMvljjdfTXu3bo6m13LS0o30YVP04QDu08H8X0halXP+1wz/PQzrwm034pkVH4vnE8ROpdmJyeSNxPaeqNy5C7CyIxH6bcLyd7ALuE9SFsV3F8/9Pwd3BS0wH6hgPsA2w+4+AQ+w2b8Xxd4F2DsE2RHJV15IO/DaOza8zDa2Y0l26Lmxaw7Pe/Ow/4rkqDcQC3d0B55AeMjfENMOmHI4voeyKoD3IgwCrg+PGxwqwH8ySi9KywH8KuEFsBYd58t87luBvJ3o9BahelTQdxHdgF5GQ3tOkvXiAU8cVqVzd1SJNqPygmv9XwU3IJfCiwKswm0N2CtFL7Cvj4ZXR9G1LyahJ+xtUdFKePFtwgEhHu8gICqgPTIFeCFfp+YC1dOKHQmoDRTdbSSsBe7uE4cAfCtw20vAha4gt6vQ5ren1WTRSWjDaXxoKp4z4wNN/Xcxp5ezip9e1pqcZ1ng9j9qWAkc2l+OJ8ZODTsnyG7bk1yDw1hKchsEpUSbtiTANkgsad2Kgpekcj3gdbWuRwPwArnXhfV9qPXezYCNMm9DpbdgRba+8jyAC/eLaSdw77IFs49bS7LxrbR780beuy3gPrIPm3rwENcDWwLcbai2zxrUezvfJLw3eV2xKE6sWg94tieq938H8GP7M+DHDxwGiCMkfk5WPxYjSDFESkTy6Y2e60LYhTyPhuZo9S4Om0Wy9hOotXbEULlbD+csvp7cWLilIPdtp4nbRkFspaaz3MPrvTveBngK1IJVQRqw5yg2xhDyrPD2xmhdaP7w5OUeybhPUlUnMuxZ0bOdImI9Q95Q9gI7qm73m763EYKPn89wH6YsDqYjnJtgx4R95zWzvgZw7Nxg92Dynyd5s4iPv8vPXc//3S7+ZUy89nmPgF3B7XMfVxdX0un5DPmcszcHB/D0HbQmqLnnbHegFbqh3AS2raneBfC1nruo9lqo14eDVlyHrfbxAy1+epu/7+Xn05aXnwu4t/GbtwP7Dir4Tir2zjdfQ7XfaPhtH7t2SLj32lviNaA1hbVwCrRuEao3Vq6nArsBOGWmNbGLMNuUnFTmyBalDnjDohzddxDFO5RDyANwJ61nNdey5ATUXhZhJ8ONZNRuRfvOs6ILt8uTR6woemwK1qwdqAPyCm4Luyh3LlwSDQpurwW35Y20Y5PDxRtYvk7BvBGw7wF2Bwr2UchF1SN2c0EK8ESB/PDeHfh5C1LI8eXVVM0Sx1V2QS+Ql6hUvcBe1L0BegCdu+H0v7HeAPwQFf5gOgwoAu7UTz2oXvzA9q18/lFaAfutu9IAza2T1SZGZyLR1KYIuVH+6cDSgv83aSXANpYXlmOS1goVwsckL0ySpE5MpbmRsXigzxA5UK/ziVqOBeitFejHUe8m3ArLk8ptrAddqPdb5io1FmS31+OtV8kvaJ0AOyowcG97GahfeTHtwJqo2toUwxmBVoTdW7m2O7el/bt3pIN7uSaIzjGfDnvIMrbldBwij6B7p3zx3gKeLQrLouAC3vDhw7zOw/QF9AJ5KHtJMg/v2R83cwbo2hWsitMTjeNYFm2LN3q2VZALdwkhL+ruQ+c7ONkTeCqnRjqIYJRBhYbvrhXyoV1k3UC7d9sbadfm19NWkpCNeNZN1PwtMcJF7d8E5IDuYMFeCnsflaE0lTm4GFXkQQou3B4qzx58OXF0r5bF7/VCEyhaKJsqZ9Cctx4hX3AgpIo2Xhv62RgoqcKBEwHS+wbkFeDC3XVcwA+g4FvDlmzFg27b8Eras+nt1LKP/ANhMG/p5QI6HXm4dzhNjUylxenFtDQLvCr5LGBHALEPNmX70hz75tjn0tc+ZMnHdEzM5BibTjMjPgXB6cyA3tmNfSIRPcE1OYZAOSjG7z9Gq3aUit8Ulppq7zBIGLcDtWUM0HsBeg/XYzfXQ0Xerlo7pVUbwrqhYm8DbP32To7ZxXXb9fbrgM31iqkKXh/89p7d6fA+Zxxmz+3swFbFEkHsUBiBW7CdA9Xw3tFrQmKp944Q8GxTMuhD7C8TrQCaiETTwZ54XQF+aPdelE7IVfKs5mFZIvlsJqDRVw7k0dNSwd7sPxd01okMuMqRFbve/1r3gEd2O6V0CwqBOmy24//V9BZAvPbqy+n1V+xi2kD2jaJbYBa2hY6aq/Qqi6rf8IYRm7hgm7l4WwA7D0Dk2BYVyu81PIfmee1B6fbyu7RPzTBXcORPJczJG+H/hcF+Oa9DyFXwsCjHnaWX1buDZPo4FXg/qrVvM7Bs2ZqO7uLzEIgyUhyJZofPJxlM08MTaXFqHkX24fVLaXkGkKeBewqYXU4DNOvx2n3A7fPAFyZm0/w4cBNzAO7nTAyMxpSJke5+1LwnDWKF+lXECvLjtGRW9sO7AY5yt/xU5wjKdA9lvHujffc5WTRB3GmiCMAmjrEkeTTcvkvoiZJn6MV3B9i2xrbKViJbUlpR/HZLdAMexhGY45FQxiilMwSzJXFaSEwNiZ6T3GOS55xUQFeAxyAPkSdaGU2LEmCzHlEAP7BzN8pXIFfJDwToJfnM3YhVL0ul5kZ0K5ZlhL0wJqoeTxOEShaIsjWpwQ14qodg7tnqRJtXYuL7qy++kF54/rn0ygvPpzdfeTmeR2f30s6NKAO2ZTcqv3szhQjs+7AtGfRm+HkqUnPkLTfDQu73Ghly+4KbkJdYD7iDJAVul/ZYOEJYAM9WhW2od1Zwey+wQ85j1mdSpiexfQKuKBQVz4nmYJoacvrsXDrlf2aYOhVAn5paQqGXWFbrEyp22bcY1iTAruCeGdGLY1MA3H/NPepMT5r1IUAZ0Mv6rz44Zwd9TjhusHcXZb+V8hJwVLZYENRaSLUhDZthV6e2Q9hZL69Vaz22PUQKk9fGz9irHdlG5fGGD7sA4+Zrc6CcTLYBt50WJpIF7pj3JNycb7EmDcCdWFUbnu/rLn3g+u+1cIc1CXuSo5Fk7tu+k2akghy7cmRvgbwADrT2sDRiLeg5fO0+aqhZsX7WnpQa3Gt9d24a92+32+hVlPrFtOG5Z9Nvfvmr9Muf/yI99+tfp9edBE+BxuDAW/UgM0dphH2P1qWKAr4Xrih5/o6s7n6v3+95eD4F8nrUQc+Q2yOBLycEXLuSZ+YRQJMti8llBtxuUCu2F/XY/gO5/A5g8ywzwtbOXEUf7pRjAZ9HjU9NLQDxYoAtzDny+sIE24H8VKxjTSqwZ4V7dCrUuwDudNwxZ3d2Y4Fo5gW8j8S213/YZGeBInSQ88KymGhmm4K9o4z2b8ECUoYqeKgxS2OX5Q3Ieb0Zu/HXtqzmSOZGOS/CcuK1fQLskch9hNs8R4tnr5TzkvIQvJZE5XYwx6F4bUlWb5d5WL4RBfA10UwyC+AD1VzwiAL43m3bqXU7ks+EE/LDe/ZR8/avUfEMOuGdzRFN4IvC5+3UVDNjAM8JjgM5eGHBjsSmnsDQLG5RoV9Mrz338/Tz//jv03/8d/97+t//1/8t/dW//z/SC7/+ZfzToS2oxWaaxLfI1Dc89+sI1zejJFupALGf4zZ5N7bqgqWJWXzEzrdej8fubqZ12LVJ1XdgAjVHXfSk9fCiHzdIyuxWs/fhBMmpqmfkgRMV2gTO4e9mhJWhMthz0eKFXQO4Ni8LgqPEKrjzeLx5ZHJwAlhJNAF3YYLEEZgXxqsQbKDP2xeoCP6TAp/6O5mm8dyxBO6p4XE+h4S1AN43hIr3B+BhUwCpv60jEtBue79QUQeA8uCPeQnXCOuiZTyEdTmwDWXfom1R2Z0sRpJPHuR6DlrLmOuOeBAHfKqVST1leJiW64itBEn8Ub6jBWHwmSf+Z+IOlLvLitbWDtQZ7mxLVO4K6iqcdxLTYomyDBWvIgAPFV8HeD0K4Lu3OttrG8nbdmqgkO8Bxr3hm47t50SNAJ4Txkc5pJpD6PO6YK8NtgN4CwV4lAKMgZiwCKrG5mgWd9OsbXvjhfT2y79OL/z8r9Lf/h//7/SX/+v/kv79/+t/SX/17/639Mzf/Of8jLrnfpNef/aZeNro83/71+lZtr/8i5/Ftjeff5b4TdrwLOD/5tdx7FsvPp82vvQiQaV44QWOezaWzl5zsGG3U3FpRg/uoCXZaWuS4/Auu85MxLzgWgzOvVoaLSbOgOsyA+9Aij0VKBRlUOKEPQQHWKfCt1LxIw5jT47a29SGByfJ5AKO9o4C5mSaHcFyjAH4OCAD9rz/M8l/KTOuWs8RWhIfeI/XBmqBLlHuovJGE+fiG2N9WcGLRcnRkfoAvEfIgK2dXMLRTntaIuxVUm2tnPzWI7uBlfKIsqnKSO9u4p6DCuFxJo6WCcljTJ2gdTiGwHkXTtyJE+Mp+m1UG0vS1VDtHE3lFmxh7o+IKbFVQllUvMDdUPPaUH2BOixKFQ3Ad23Zgk3YkvZs20aN3JkOBuRkvXv28CP05kQF+9PC/kzBr8dxfuhxCu7E4dL/jArGfAgKkJquitvttPX1F9NbLz2DKv8ivfzrv00v/vyv04t/95/Tiz/7ayD+m/TarwD51z9Pbz7zS+IXaYP/beuXf5fe8F/KAfXG555JG1/4TXr7JeLlZ+NRXxEv+1RS1P81LA0+XiXfjYKHsm+hOd6+ubpw3hxMoOqHSYi8C/44v+k4FyyD2oyTVNxWFKmVC9jOxevwhmaaXRXRf5jUgf3oPEoTjM8u0cXF7Wo5iU9HPU+goq3A1uGdOcMortZCizED5HOoM0D7f5L8TxujvB71X8tgRbAhRoab92BrjAlsiYodUPej2r3Oy8d/q94084Oo4wD+dsBemwCcBLcC3GTZvMI5KxF2l4aqF9CBVv+MItsiRUt2UJDhgPUYRKOM4jojdEXYjmtTA+pqJBz/34Yli8GbWjLZBLxS8Lpi1+7YiXgK4Cp4Geipq/ZTAd+5aVPatXkzKr41VFzIfYxWgbyEoKvqa6KALuREWc+qTlBwWc1zAap64VFRSe9X3EOTtwNv51wFZ51tAs7NLz0bEYMH/tsKu6XM3mOdDB47sgsrsht7EoE/3GX2bwKqF2/4cbsUtUPaoqxAR0u34T7tiIpMBeV3tOxTlfXbgLseVpZdZP3dx0+SsNn91kpz3x7eNvvbHH0nO6LXwujjYhquB2Rxo4h3Q+GNSS7H+rUU+ZF45XmPPotd0P2nA/mfEdg7oh3JVqSArd/OVoSEUjuCYo8A9rBg671rCWbzPDy/JwFvQG7FjZbIyizkjoRquQyVXsvptWQ/4RSIPJbAe8KSmncdiR6SJtgO3pT+7abnzlADeRUC3kXZCHjdlsR6BXWEPSiAXZbFgxcVD7CrBNNo3LK2/e2NaSeA796yFS+ercr+HTsaSl6ioehPA7yKsDOxLvDFxuDhXQJQFF6lEqrDIaA7AHx7t2/i+7Utef60oYfetxk/iKWox362HdyKAm8lQSIObjdRMmun6QRes/fI4FHj7IWz2niB2qqLqgK3O8gAzG0kyC6FuRu17XH6gd159lkHyAASKtgVntawG06IIlgfbDehcx24UCOXg8QwQNs3bZegYBsjcfeTgFfPeqyi/o8H4gGn2BdV2kS0KLY+u9FbYpcgCeVIb3/EcA9wA7jK7fl63rny+TuolABn33iX/0eU396YTgu8JTLkGe5WLJZlU6KVyn9S0Mk5AnIrg62afdr67MprB+B8n9FOxfJ/WTYSygbUJVTvouDYkzXq7TJHgTyDXaIJeKh3gJ37w3NUgG97k2TsbVR8E1Zls368KPmOUHLjqbalBrvLRlT7juHbhdpoAXrDpq80gT71Sb+r7/X5FwewCQd25Di4Q+tANr6TcJ1zOex6FYd34ZV9sM4e/XF+uE5UIFuOKsIDc1EML5CqbE9CNxfA0DqU6NEbC/SJrMR9Fdg27wJjZKhVR+9HzfekxtLXxKBgd2oP2M4y1kkkR3tM+oBRuAPwCvI+ksJ+oRVe7UqOqaG89EkFEwMV1CSR4yWJdEDHO6ji81RuH9Lk7YOGyi3c/o4Md49g83td5t9ty2QrpYo/CXiegeiQv2UH3ADcVnUDh0ojECc4VrjtOYuuP8QhRri1JloSvje6AQPurOBNe7Ie7gx4Ue4C9FrIB0lE2e82VdwEE4tSTzIFvJdlL9uNRj/41texCW9uAvLNaefGzQ27oidX0Z+m5iXCvgBzsTElQj3DzwoeCood0AaU0B7o8UzickJTwevSwQEA9qE5Lst6hMPv1dL35s+yRVB5vEAmdigP0U7h2y3WYXARbJq9wHHB42IblVIDdkRR7AruZpKW1TvUWpgBO5brIkPfjLgpu4D9lBDWDG5W5lg2uvxqwXHe8zqKcltBhhyxjPC5ktofVLvD2wi908rfoI3yt2W4u6NimxPk8KaIsCeCDeR5PcPtMmBvWA+7NwEchY4u4GrZ6NcG7DySnadXN/u487C7cDvHJD+pIcNdlLxYlB7Uu9gQI8OdVbuxZHu3+7oBnBxGyB3oaTw6AtAFu6eKxg0PW157M217/e20/c2Nacdb2JWN2ZObfAr5vpqSFzVvBJAbh4C6QH9wV14eKepqshLA59fxQErAdBk9FQVaQG9G3pbhbr4+6qiYlULA/Xw+owBeh3wN4FyETgGPi5zVu6fhp7MNEe4Meo6i3gVum/xBIedimCRGAHR9vQE44MV9qkYFcrYmZT3vC8ABVsjz0l6QyoKwTZjzjdx5XdWO9wt2VYGsaMJtv3qvXYGRF/ibmoA3VRtrEv7bpDh78JJkZiUX8CoAXDsi4M4XaViQEhXoDbhtCYG7PHbE2YACLeROngrAy4COYCMWRdFzL0oGPDw2y+LFM/T67hwF7r5eFRqQgbu78WyUPC8lAGfZAHzzq6+nLRveTCr5tjfeJukD8irxtAux+PK9RHQlVpDbpRjQV6BnuN2Wt69R3grcBqDV9gb0AXqO3E1VV+8m5KXbLh/r+60sWh6sELEG8pqCF8AL5AF4Tb1dNqLanpXcPuQcJouD3qIXQGMHADoepVElkAH4U+AuYNajAC64RZVdCngAXX+P65UlMfwezyG+nwrn81ac3xJz8iPpXQt4gVuw63A3o2lPsnpXCs6+YksaAdQCH5Ok/Ex7iSivMqO0+VSG7LldCndW8+zBY8RS1WaZZwpmwEOpK8CzDwfwklAKNrEG8B5ADgXPXtzo7dKiECwbgG98+bUk5JtfeyNA93+kbH8b0DduxJeT/EUCippXsBdv7jIiIMdHA7fhDbZGgVP7UWA9XL0uPjqgrWBVlTPsWJwK8OK5w7ZUkGf1zpXD1mEt4E3IQ8VDwSsV54LUIQ/QVXEuTrYqJmI1FY9ekSbkATgXyGQyA6Z6u15eZwUPha2igFzgDKiBtR6NCuBrYffY6r1rAuXPlqQ3ptxmuFVuoPaxEcDdDdTd/I5ulduE0pFDkspcBtoS8xFzEwCuYv3r2BZwm1TmKIBnsLUlVBYrDt/Tyfd1UalcllmBDcADcrsEs3JnsHO/dwzHNyL77FDsegh3AK4lAXArgP4buMNrV2BHUing4cFzNGYTvvH8S+mtF19Ngr4p1Nz+6TcA/U3U3AQ0g75n85a0dyuAb8tK7ghoo8cFoAXxYCNqSaLrsaxFA9gm9AJdVDxvK5Vhe046WeZt+X0elz29gJvANgFvQF6peLEqJQrsGfTcjLvMYGcfHmHCWa1nmyLgWhatS17XttiLUnpNTDKFvQ5883HUTcAD6nURFYHjiwUJG1J9Vn7ir61H9tzC7TNRerAkPXjubqJLxTb4PQ6LdwC3N6A0+r0F2OTQPmuT8UgUvSe3GUWpA/AS1T4Bj8+00vj5/kcJKlUG2yiJpd6bqEAPuDnvfN9uHtRpQpyjJJMF6gJ4zD0B6Dz3RK9dKTaAR69JTKyqoqcGeEkyX3v2hfR6gfwVId+Amm8IyLej5jveypDv3rQ57bUrkWgkoRXgB4C23gOyfl3gXY9wvYom/HlZAC7Jptuax1b7q4oh4NmiCLmA48WB/KRwB+D6SS9o067UYbe7rCh6AV41DwXXl1fe3Cigh11x2VjPyt7fZtecSWjuZQkbo6oLqYC7jXA9W44KaJW5RCh0DW5nBTYUu1ijJtzZllSqLeAshTumLRe4DVX3aIE7e+wYm6B8YhJUgbuCuemzy7IJuNuKgjuPu51Wop3vjRBwWpKAm8jWJHtvrUmGO99j2QBckGtAPwl4fjyyD7d3YKdYkdxrkiNva0L+dMCfeym9+cLL6a2XXgHyV4H8tVDybW+8GZDvRMl3kXwK+W6UvFiWDDkeXeuybWuO7dWSOMC+ErG9BPv2OeuM9YNVZfAYK0CodoG7qhRRCdi2FvDK0jyh4hnwrOJZyVvX+/Ki4vpIVZ1tvi794A3bcrxpWZrQ11TeJfD3nuhkiaq3lT7xJuARocAZ3GJVilILcMBfHVtPWFXtAJzPyk8UE24f2ZHvgy1Q5yda5VC5A+wCYq3HRLjL9IIyd6ioeN2GGLn3pKxnyPN+7UlW8DYqU4G7Dnh4b8qlbleanjv77YbnXgd4sSQl8nO/7etuQp37vTPQGXIj2xaTzOgmLBbl1WeeTxsqFc+Q+8y4VwE8q7iQFxUX8l1AHr0sNdD3bsW+bFHhNwPvlrSP1xEVxBn4/Drv29yM2nZBX6PcDcCJCvxiZ/TjxbM3fHgoedOmFNhDzYsvB3KBLnYlht0FPKDHttT6x13v9h8ehUdvJqEZ+qLwAp4h72+t1LxKPouSZ/VtWpYm3CaKGeBiRQrQvqfsi3U+r67cTtqKu6m8scHQlrAUPiEMMANQK7V2TWtC2RykjKpBGqNYlScBz69L5G7BrOAxK1D1Nmg9mnDn/m5Vu3QT+loPrvfOt6DpuSvAK8ifBniATeQlUPeOBdiNYfkYrawAJxo9KFU0ksyXf/2b9OozzwL58+mN519Mb774Unr75ZcbKr4e8oiNrG/Sm2NdNuPPA24hF1TUOdbZVk18NwrYbotg/x7fS8RxQO6tXcXelFDhG5BX4Be70ugu3JttSomAvRZZzZsqHoAT2bJUqh5D9Fw8h+lR8zyfBGgcpq+UXdAFPqu8sNdBr2DXznCBBdFlhH4dSIuSF2VeD3FR8/WAG/mxeRlub5ywByP3P3OelSUJWwKADcADTuyFKi3QwJwH3igXBUC4I5oqnt93lNeqdl4vUW5uKQlmO4mlI5Z67ww3QNPKxJ05RL0bsNyd461n9ooE1FUE1GU94G4CXZ5gNRD/uaE5Hdah+b6InwC8WJQXf/mr9PKvf51e/c1v0obngPyFFyrIX8GLZ8iLXdnxlp7ceBPQvfn0LWzLRiCtADcRJXzdBDfbkaZqZ7V2/65NDs/nO0CKigt6qRRGQE8E6Kp6FQ3I7VnZbXLqHJd9qcWowV6Az0qeIQ+ouYDCXqL482xh8kSqgL2ai1If+Qx1r4BvKnteamP6ANF+6UbXnT0xDR/dB6yocXloElF/oKn719qSfIzPn/F5NAXuBmg1wJu2JANuCGp95meEcNfCcmn67KzWuffEzyl3b+XbFfOTiK1YAt7WmEhV1Dr3luQI1a78drEkRZ1z4piV2yjKPdA7kgaBO/+/nepBmhEZ6jWAc1wvgBffHXALOtEA/IVf/DI1IUfJhfz5JuTalc2o+dbXhTyr+XZ7WKoEtOHNCcHO624TfJ+ZkdW6od7Va/c5dTUA35KP8zl1pVI0KobAExnyouRVFF++S8j3BOQN0NcBvl7Ji5obdX9eHyByeL/Di1pF51EubBUF+uLVC9wRXPDsk00CfZwGr4t1AVzXy5PB8tPBcrdfU9Uz1FaCeLBSHO8TxbQmrTGwkhU8g71WvTPYJQS22JESoeaURSmTouARDcB9bwY8huH5/eVG83jUNtHGb2/jnOqAlxsYMuDrnmcCxDlpzIDHnTmGcJd9NcCH4j+mVf9USqixJcIeE6ueBngF9xrAn/vZz5OQv/QrIX8mvfLMb9Jrzz6HJ89q/tZLLwG5ar4hW5YNbwB7Hhja/gZW5S2U2LksxaNXNmYXNibD24RbgAPiANyeGY/xWdq5MkSlYH9R+VIZyusnIK8DvssBIvvQM+h1wOugF9UqnrwAXge+Abu2BeVq92YFl7EOTEeEnRDyY9mnh21RyQmfFRNgA3gEgDee5yjQASzgVuFrwW948gI3++IhqPG4PCwAnyvgMWqIggq4Ay515Q57AaDN3hBhreAtUQHeiDrgRLY22ZLUARfuxo3mnEO2KBnwJti5t6T0eTcAj4GbtYC7bMBODJJM5mgqeIa8qeD1EHBtSh3w7q7hHAXwZ/7m71KB/MVf/ArQM+Sq+WuVLy+Jp0q+5TUsSwwKoeYV5DtiwhZQV3BnwAVYYJuKXUAuMGtRtDnF6vhgGPcVsEtlKJEhr/vyCvCdu3IAuSHka1Xc9ZyIlotq4pkBz3DnLsXKp1ewtztJC6hLBOhEfs2FZhlqjpoZdcjLw5AcPtei9J70/sgMawF7LeDZohTAQ7UFG18fD0A9rvc2sbTnpECeVVzI/XfYEbQ8WYUr0PkdZcAmgt8WcbC5POF67ZgMdwY5gOY35qcnYEuqpZXNJ1DF44051/x/c5qDOI0BnUafd81frw97SRpgjwXUQ/2TeVlFQM4+wQ7YeW30VpOsen5KwX/1n/82PfM3P0vP/t3P0/M/0648g5I/m14hXn3G28Qqu1JBbvJpX3kGXCV/s/LntSTUcCR0TQgzUdkSlz7tyCf7xyO93B6qXlWMqiJkuJuVo1iYSEBDye11caBJwDPkBXCj2JYG4IRLPXkBOzxoRF3ZK8i52KXHpcwV164URQ8VrwAvnlybUkAPTw7gfaqxgJuIVmCr4kXJsxfPgGfPDTTAsx7u6DkR8mo924XsybPS5qcd5Ptkm1FuLzRc9x7Rxn5fsyzv8+kJAbfPCTxqCLrfoz3K4XMqO6m0/t+czrZeFDxPeRXoGFqP0ckyQgnYAFj8syHIRZXz66ZiDwP3yMBUhOvCPlj9B+MMdgF8IgDvcWi+M0djvfSi/PKv/ib9ukD+t79Iz//8VxnyX/0GJX8uq/gLpXfllaYvryxL7mlp9pnnwaHszwW9vk2Qc3KaYRduE9as4FUFIIp1KaALflb6vE3oTUBV8gL4Qe9GIgS8QF0sy5OKXg0KAfSaplplD/DX+vRsV0pku9LmTcSEsAfcXPQ1iae+vFq3d8V+crsSA/BQ8mw/4km9RLEuYU0IwVe9S9QBz/47J3o56VRZM9x1wL3ZOWCO9SOpxQc7xf21+X7acgN5XmpvmslkG1C3BdxVHPN7PIdc2br4DZ3A3dEK3P5rkfZqLndjklROHnuq/4BWhzjUuEocS8T2Sq0L4KOD07E9BnesEEDeD+RhS4i+HgEfr+AeSV0dI6mzfTiiowD+87/8z+mXf/XX6Vf/qSj5L9ILQP5SpeSv/kYVfx5P/kIDdC1LAb2oeqPfvOpWLGA3112+HpFVW+gz4E3orQREwNysCA2lr0Fe9+QHHFHd5lLLkhNOe1bW+HKjgj4r+pPdiSWKhRHwknQWbx43ABwChoMoHmAIe0AeXhwlrxS9AXwsM+QB9nGAJboMthnrbUtOKLM9aQJeqXjAXAc8q3gGuwY456ZaC3VRbtePxdMSmttyNGEX9FxRmoA3HqddAW6LEq1LqHdfqHeZINWYKBXKndW7jD4K9XrAy+tIJgUcuAV8uD8DbtdgzBj0/QIO6MVvC3dP19hasNuGqqgA/9l//E9JyH8B5Cr5b/7253jyDLlKXjy5ieeG50ry+SToQp5VvUpGAb30oefwtTcabwBypwE0oyh7Bv6NrOoBfQZ7fUXIKm4yWnpc8hyZg86LQcUblqXmy3Psiu2Cv17RA/j6OqBrW7QrRc0jgEHldhmAF18O5KXfXNgjBD5CyLEtgtECIEYAW8FSAzk/h91oAm4lyKqZAS9dddlG5ChgZxVeC3iEYPt4Pp+WwLIOeB14ld3PyJ9LIhnqTUUCbs+1VMoCuHCXfy+SLYnJZIE7A+5U1mJRSk9IE+wc2WtnuIuKC7nrkVD6Xo4zsYx+bgAXbi1JZ7tADwbY7a2DqT3WBzLgf/Mf/mP62V/+FYD/J1T8r1HxvwPyypP//JcknyaevwbyZ/Dkgv5sQF4UXW/uwJA9LZteBfTXtC9F0QW6sjARwM3rCF7voALswMPvDEtjZcj7dhC7AXq3260EAb1PudLOVNZlizcQ+6ix3KUo5PWpASq7E78OkYQaZRajleDwzqaNKcp+rFL1OuB58pbrOfJrvbqwC3ql6ES2Ltmj28PSgQI2+oyFHDUX9Oxhq6a+pooZ4Nyt2Ahf63VDuXNyWRRbSyLI+aYDoVZ9qwRR0Kl0Qn5CdRbiADvHcX5DtihZuV1mwLOdsbI0ANeHq+CeX70yrlPwsCgFagHvqvq4Hdzp9mmw+vA8b0TQM9A5eSzKPYQtGRoAbJfCzTYVvCSUrjuw00wmtSaodrtQD6Q2wG5tZWkUwP/Tf/j36e/+6i8B/K/SL//Tf06//uu/AXKVPPeuPP/zX1T95LUuRC1LDArlHha7Et/2P2e9ipq/+jKQ263ocL/95yj6668F3IJrbBd0VH7na8C9AUuihQnAqRBUjJ3AvxdLs4fYCeBF2VV6E9ZIQAV8q4DX5sEQZWAo25dq6H+XDxyyWzGr/CEALzamkZSuAzzDrGVR6d2XHxtRlL348xJNG9O0LeGL9csxu69pJ3Ky1hZNv742hxCh9AG33YwCz2tUuySSTwJuYsj3RvegcFLxGucC/IcB/6B2CmWu7FcewbTXxMfsFVuSIfd1rjTZogi3NsVzi39po4JXkGuruk52V4D3R4LZADzAFnDVvA8F7gfqPDOw+PECuNAK+GADcBJLrIlLt4Vqc3wc57r2BKgL5F3YF9QaqPuFOp0E7oC8rS8D/tf/4T+M/Owv/3LkF3/5n0ZQ8JFn/vpvR57525+NPEs8/7NfjDz/i1+NvPirX428/MwzI68azz47suH55yPeeP7FkbdefHnkrZdfHtlovPpqxGZjw4aRrcYb1bKK7byOcH3DGxEo+AiAx7Fl/25eo+CscwzrJfDhI7s3bhzZvfmtkb2bN47s37q1GdubcXD79pGDO42dEYdjnWA7Cj5ydPfeKprrLXv3N2P//pETVbjefH1wBEBGgCbH4aMR7SWOtox0Eu1HT+RoOTHSGdG6LtqfXD/RPoJiPxGN4064zJ/p98R3H83f6fqJw83zidcHjcMRKPeaKNvLMS1VnIjPLOff2liW82yeV+dIZ2s30TvS2d47goKPdHcOjgD3uugf6e0eHAHuiN7OUZajI8C6NvonG4E9aawD+JrAf/M9w1Xk9fb2wZH21v6R1tZBwmX/SMeJvn/3F3/xF3/x/wWXaSOvM7cTPg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8" name="AutoShape 6" descr="Casella di testo"/>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9" name="AutoShape 7" descr="data:image/png;base64,iVBORw0KGgoAAAANSUhEUgAAARUAAACiCAYAAABvVlmbAAAAAXNSR0IArs4c6QAAAARnQU1BAACxjwv8YQUAAAAJcEhZcwAADsMAAA7DAcdvqGQAAP+lSURBVHhexP0HkyRJlp2J7q9ZeU+wssDD25UFdneAwRBMYzDdM82mOS3OK7MqOQ3OOQ93j/BgHpxzHsl5ZvGu5jMA3v6N+865V6+ZuodHVnVjRhAiR8zcnIQT08/Ouaqm9j/1NV+V/hbqivS3XpaBtksy0H5ZBjuvSqbzmmS6rku225TrqZCh3koZ7qtS5furZaS/RkYGamR0sFbGMnWq8Wy9TOQajqkw1BjUJFPDrTKdb5OpvC1nRtplZrRdZkc7jmusQ2bGcf+EaXaiQ+YK2B40P9kpC1PdsjBtWpzukcWZSLztirdH9y3N9MrSbBC2c7k82ycrc/2yMp9qea4vUbxthdvC41fnB1ItBGHdH59sg3Qb/4crPIbr/j/8ueX+L/9nIr3N9/8chc+nj4vW+Vze5nfC73J+qiv5PhPxvi+h+ZlumZvukjm8hmt2qlNm8DvNTOK3VNn6NH4/X07ht50umLieqk0mx12tUhgzTYZlYazFNNoiE6pmGR9xNclYvpwaZWzYNDrcICNDJq6P6nq95HP1MhKJt4ezdVCtLocytTI0WCO5wWqV3cZ2KDdQK1m0DSrTVy2DvVUy0FOZLKl+qrtCl31Y9qGtcdmLZQ/aXnfHVeluv5Koq+2KdLZekQ601fbmy9AlaWu6GHRJb/u21sYL0tJwXprrz6ma6lxnpbH2fWmofS9RI1Rfc1rqq0+p6qreldrKd6Sm4m2pVr0FvSFV119XVV57Ta5feUWuX35FKi69Cr3muv4/8e+fGyopSGKVh4pDZG6s8w+GijeCcvCIG1W8vfQ+bWShoXH5B0MlbIuhcUwAxNrC4LFtMXRUMVTCY4rudzmMwvvU9xaDpkjp53suVAiQCNKJeN+X0BdBheuz2BZDphQqJmwPYEmhkmpKlwEqgIkqAMbgAiVwieRgSaCSqgg0XwYqmZpEtq2+CCj/XFDpaLmscpDEQImhQjlMuGysJVTOSGPd+6lOgkqitwEYguVNqbr2hlRcfR1QeRVQAVAuJ0BJodLbBJgAKgOt1BVABWAhVPCBBhUq18pChUAx1ahisJQ6lVKgTA43J1BxFTkVQIRSuHB9HAJIHCJzBUBksks1R6BwnVBBQzCoYImdOwGHN6ATpA2ODVgbp6272FBXKTTs+D7dzm1s2OExfD63rS0OmgCPYhEoZaDiCnCx9fBa4XkOlfjx/r/T93B8W/xZVP6ZT9hOxd9dkXDfwizAofJ1PD4ohso8fgOXAgYymHQeg40Dx2HioJkhVLgtgEWhUyIDTupWYiejcrjAvSTrZcCiziWSOxZ3LcVQCWABVIoVoBKcisPFoRLLwVIElwCWXrS7GCo9YWlQuXoMLA6X1LVcBEwMKs31MVQIFINKUwCKuhUAhYqBUip1LdffAlTelIorbwAqAMvl1wEV6BhUGq9IXzNhAoi0U4QKbitU4FYCVMoBhSCJ9WWgMjkcoBIcyvRIAEqZ+EOozI1DE9jxEqDQmRhAkiNqWI8dirqN2IVEbiQ+cnNJWJQ2Rj/6e+PWRhwaIO+PG7cDJLl9DCIu355Kn+MwgdL7sM7XheLH8L71xUzZ57qOf47wGVW+LdwPGVS+QHjMErQ4R5gUK4EKFcBicAkKYKE7oWKoxNsJEXUyAAxlDgbwULiY9DGReH8aj1rVvcTi9mIn01rkYDwKeUyKXUuqNA4VgwUqAYvHH41AUBZgUaiUaMDBgqVDhbcVKsGpECaUQgbLFCoxWAwuDhU6FJfHH8IkjUGEizmVGCjqVp4LlXcAlbcBlbek8moAS4BKpboVxqBXHCqXFSqDgEoGUMl0YB1yqCRAwQeOoaIQwRcWawxf4jhIfQwk6k5STeVbFCbTDpOgIpi4AlToThQqdCbYAZOYE8mPtAaOGB7F8kalgKDiRhhU1FDZeCG9D8+Lt1Fs+OuQA4GN3mTbU/n2VP6cRHydUpXc78/T/x22x+9HXdNJnyUovj+BzHO0TOGxDhZTvH4cKg4dgmVOwQI5TFwxVAiTEI1iqBhscDuCiQPFoWNOBiAJSp2MR6RUpVCha7Hbwb2UEeESg6UIMF8EFboV13Ogok4lKAELlEKFuqZK4XK1DFSKayoGFYtCfrscVJ7nVmoq3gVU3gFU3gZU3gJU3gRUEIXKQoXxpxkAwRvNdFAEC4GSRh93KS6ChbWUBCj48sYAk/EsnQlAAilIhmA5ocnhFsQdWNOwTOLOCHYOqNSdzI8jzsQKUDGX0imL2OkSJ0KYuMI2A0qvrBAgEURs3SASNyxtaHGjhKyxxrdL7lukCBQKDX0phcgG1/V2WAZtLGWxhAJQ9HZYd63FSv4P14PC9tUge5/HFQPE37dKP2/QQlC47d+TP29lLhJv4/kOlpPkriVxLi78NifFIgcMYWLr3YAKnYuDhIAhaAw2ChxsSx1MWA9xKI1JBhtzK20yoctWmRxpBUBaZBQgGU3AgXUc8EZwEIw1iv2Y0ts4WCpM4MSLoeKqB0xS5QYMKon6CZhaQKUGMAFYegAWhYsBpr87jULuWAgUh0o3Dvrd7dchgiWGCgu3cT0ljT8OknTdbjfCrTSwYFtDmFixlsv66hQsrtrKdxUqVSVQqQhQORZ/+puvSX/LtQCV6waV4FAUKPiAhEocf4rcikYeAqURQAHxoQJEoEwOASRDOHIM44d25fFjqwgU7CCjgMUYdqQgB8nCBCINND/BdagAYadSoGCnWwZElgmQEq1QASarFBrJWhDXE6hoAzPFwKDMDaBxQvG2BB4qrqfaWCYkipXAZDmrANlYyuF2DrchLnl7kWAp1tpCFu8rAxEQDpJU3F6q+H5/vN3n4Auf02Hi30EsgkW/Ez6vzP/BY/jdJZB26fNMGpMAEQeMQ8XWy4ElEn7XuSm4Gmh2sltBMoPf3cVtsbhtOsgfo4DBQUiBMt4BiLTDhbQCHs2SBxzGMg0y3g8nwcaNfTfjjb0Pt3trIDgJb/CR+rup0PC18bPAGoQ2wjoJXyeL184NECoNiXibgOGS9/v/Gugx2Tr/p4mvr0XbIIdKDw76vZ0VASoOFi/eFtdV4hjkriWW1VcQgxIZYBwqMVhqoTj+sK5SeRVAucL4kwAlggqAMtAKqICADpUsoJJzoJSBihdo08gDh5IlTOBMggwoyLgACQHiIkh0HUuuz41h5xrHzqbiejFUqMUChB2MMHERKgTI6gzAEcthEuRAKQILdv4YKAoMHt1D43KoOFh8WQwVgsNhkZVNgMKVbA8wse1Dsrk0jNtYLttS4TGXgasaACz7ZL6ABoXPSs3ic88Rqti2MInvJhHiRNFtCI/h9oUpNN5pRjw4iiC6DDqaxAm5kymj1OUQKCa+R5M91+FjCpCJVASVUhEsdCwBKCp1MIxHBpMEKkEzCpdURVCBYqhwG4FSGG2TsWFABM6ZEYRxo68TjbPpkgxWn5NczQXJ4Ojej22DBIICA4/pqoLYoE09HRUQYggUN2SrbVxSdUDtzRfQqC/qdt7Px/O1CAsChHLYZPvrcRvvqbc2AcoXQsXBonDx93M9eT/HwXK8vhKDpVzxtqHmDEBidZUEKgEsGn80AqXF2udCZaDlOqACmOBNZvFmi6ASYFIKleOF2eNQYeyZGoZLiVxJolHsABSAMpcAxRTDpAgq2GkcLAqU6fJASeARQWUdOz+1piCxnd+P1A4LKoEKGo9DRRsjAHIcKgQGALIIYCgojovgMEcyhNcZwv/MoqEPIqoBItP9gADVB2j0AiBoQHBq03Bu01hyndvmC2iIkwCOwoRK1+dwHx9jAEJj1MdDeEzynAAchc0MGj3+vwHDYQGwqasxd5NsC0BZx+ezbeE7CN9RLH6fsbTwOw+4QA4UWw+OJQKL11+KwILfNgZMApkIKC4FC0AyCUcylm9BHGlAw2W8ICisNsFelM6mC9J07jWpffGH0vTaz6Tn+nsy1FkpI2jgIwN0FI1o9HyuuQlfeuNPRfjgdaNY0tV2OUAm7Y1hJLF4Yg0+hQ17fOiGCJPUIT0PKgqWMlBJY1AKFQPLZQWL11ZKwcL447WVFCyIQxqFIqcCJUCBuP7loAKgDLaZS8nCXmUJla5rx0Ciwg/lUCFQykKFdRSHivbuREBxmEB0KMeBEqACiMRyp1IEFXcpAR4xUGI5UFx+dLVYkALFG4wp3WZH+AgyCVQIFIMFl3Qh5kCGsS0HhzCoDZnQWEJjXpwaQEPvRwM3cX1xGoCZgVMJWpmjc0EjnqeLwetAG0sjeO0R/I+8CevrWPI+Po6Pj7Uym1UtQ4tTg/g//L8DgAv+L6S38V74fpZm6GYG8X9TgKwvGETSOBZBJfl+ihWDxWHNda2/BLAkUAkFXXcoSRc1bwMmsRKocD3cjoEyBZiMI9rkcwRCrdYjvLGzIfJ20mWLfbsbIGl7+yVpe+tF6as8IyNo1BOAyUSuRUbhql0juE3ls80ynDHYMMZwnUuLS9Wqom5ixCbGpF7Aii6HUCk3SI0NnzBglLFYFQPFopbVWELh1qGCz+BQMbAUQ6UYLKlbIUieBxWtsWhXMyNQ1L3sUIFDUREqWH4hVAbbKuBSoACVHD7AkEYeL8r6eBQorDtM0u5jq6d4UbbA6KMFWRZjU4eSwCQohQl2NGgRR95FHFkXYeljLVEnRZ8EKuVhsjE/KBuAhMsbgTYIQCKFR4kCPDYipUChS6ELYSO3Br46n1MHQpeQOAjEOS7pSAiQ5Rk2fABjnoAgLEbx/FE8n9AYla2VcdlenZCdtUKi3bXJIK6bdlYLsr0yIVvL4wDZWCLedm0ujelrbixyOY7/OQrY5PEehvEd5vCeBpP3Osv3qi4HsQWgoUtxoMRQOfYdBSWxKBKLuisLAAu0pHAxwKTuxeBC55L2HAHCQUWAibYRJnQlLJ6yh4WNLy5oKkyw/9KpaMOHa2GRlNAZhSuZ7KyRybYqGcf6OA+AeUR0HPgKcIimDhnHfjsGl50CphnrBI9pBPs6QUZX5L08lBVnPd7UKBwcMA4BNvwYMoROKWRYw/GxLPwsChd8ruNQSSOQy8HyxVDxCJQChlAp6gUiVP6Y+EOgZPGhVciYBIp1H9OVWO1ER8264FK0jgKYWG8Pu48JFIKENZTWsCxxKcegwtoJnAh2ZoUJdvAlFXbsIsFKT/UG9ViBFjvXCnYygqQUJilQABEFSkY2XXQdaAAqbxBBCTCwbhCJ6yKMOFZYte1cwknMD+O9ZNUBzE70Ibb0IL7gKEpIwhEsz8A1KETgOAgRNHbCYHuFYJhUbSsgCIsp2VufVu1vzsjB5qwcbGAJ7W9gWyw+Do9PgcN1Pt+0S2H7jt43Dc3gf00DNlOytTSJz1JQ2PC90c3MjveiYXWhgXXKxHC7TOC3nEbjoosxqECEDD6712Z0XWW3y4OFUMH34MsILISM1VmwTieD5SJ+SyqGSwwY1k0YcVgjYaRh7Oji4LAYJmiQhAndBBs5Gz4BMMJenGFAhAe7XKtMACZjY+xu7pDpccROOOQpLCexXxIsEyPtCpdxuG2KtyewP5uwfaQN7wWvATAZZIIygB2cTQqX4vhEV0LQlAKGDZ5LbusGPOhQkqIw4xBu9yJ2xVAhrDwGucp3MZfGH9ZWLugydi1WsA1QUbCYHC5WrC2GSqX2/rjcqeDNZUDILIU3ncMHGMIP40BJR8zWBsGh4Mfy7mPrQmZh1kCSqKSWUhR7EqhYQXaxBCKJcIRfhlbgAEy4HbSCI+oad3qAw7U2h21B6XYAQqGSBVQABDQAioChNgiUGCoOFMIEYm1kC7FmGxChNtnAZhBbJgZkbrRPZvIECY/2jBWIHTOMJHk0MnMJm0t0DXAPhAlBQgAACrH2CI7NOWhWdbg1J0db83KEbdRhrA0Kj4nkjzlIZK+jYNqcB5gWAKN5wGgOMJoDZGYVNNsrhEwBkB0DnEcAwhzg0iOjWRyN0TgKAMxcgd3whInXh4qVgiZ8j0HsbXKwULoOkLDWQrgs4zfi2JclQGQ5iOuuRcBkCeKSsYc9OHQFBEcnYKKFUQCF7oRHdD+yEyjsaWFUcYcxBpCMEwAAAWFQICQAjsJ4p0xOGFBm4JApg0sKmEnssyrss1Nw1VxSBYUPIIx9ewL7uQEIDmeoHf8XkQzfocUniq6qCe+rEbBrkEwvHVYMmOsKAmv4BIG5GG4jKLRwrGAx50NH40tzLClU6FasizkGi4tQMbC4HCwehXRgnJ4b5L1B7wEqAEsVoxDHqvgAOOjKm1J1+Q2pvGSquPRGgAreWAZvOos3ncWbziHXDcG65fsAkP46AKUWYjGrHrGHakDsSeOOieNP4Ezw5XrXsfbwBKjEQLHIwyWgol3FhIrHHEIFOxWO8kvI/Ms4iq4gNqzOZBKtBHF9bRY7NHf4eQo7dlkBDgQKYLCFoy7BsoWGsIUGwaWCBUdZBY1CBI1FgcIlHQpgsjwi23QbeD+Lw/g8g60yk8FyCNFmjLCjGyFEGEcKgJC5j51VOgY6hSAHCEBgjd5AwuUhIHK4bTraWZAb2wtyc+u4buBxNwCKWLodjz9y8bUIJb29iNtLRTrcWsT/XDDYrM8DNLOyszKD72MK3xcczOwQ3NeATObRmKAZOBlGONZetJak0Y9izYe38X0pjFMpWACSVOZkCBbtkQLwi8bBEDJRr5WDZg5xZwwOg3EmOQ8GLoWRxyOOxxtCh86EzsGjCmNM6jTa1YVQk2Psdk5hMot9L5YBBsJnT0Q3mgjuziEDdzoJlzoFcb0A1zcO1zeusOnAe6AY2doAmlYZHmyWXH9jFJMIF+8qNqfhToIgcLgQJNZDZb1UvB1HqzgK+dgVA4vBJQVMChaDSrkoZF3NDTXvG1iqTgMqp+BWigfBVV2BLsO5xFDJ4I1l8SZz+GC57hoABRDBhx3pB0AAEi5tvQFAaYRLaZRxHsWQNelOXOW6jmOX4kDx+okVZRl9sKR0nQ4FQJkcDEAhPLJBBhEqBQqOlK557NzlBJhsLsBtLA6j0UAAyxYaxDbdB11IAA3jTdJr4/Jem9mcrEz0y/wgjkJNFZJvqJCZ/nZsA5xmR2V7cQKNchKNk9EEkWUdoKDoJAiMIDZ2Nv4iKSgADDT+mzumWztLEJdBuC/WTTzPxdu39fFLyfNvBOnt3WVo5Zhu7CwDOITMIt6bQcYAw6jEiMQ6zIgsTedkDi5sFr/dHH4nq7nQnRAorClxye8K33UkG2/DWGTy2JSOe7F1FrRTGVB8uQCHwnjBuOO1BQUJnDNBwvNsOOBsBG6ZNRbCh/GIroSuwSDitRITYULRicQwmZuiI6IAMgpOeRb740ykWcZc7J+zOPBxfSYAhkt9TFjntilGSnxnDp4CYDOhsAFg6GYIF7QjH7tizsWKtAQGIUEwWC8OIXBBAUFgECKEkIGFUDGwOFAIFx8U51EoBYxBhUrjT+xW/nCoHHMq2a4Ak55aGYYty/cBILBoo7BqscZg33w5AWs3Ceom0sjjg9u+LFRYlCVE6EzMnRhIslAO4EDMwBFzfXYYwhLg2JjHzhtpc4FxJK/aWqRGSpRHZIHLgHaWR9Hwx6AR2aVWR1W8reI6tL2Kx2O5hW2sJSzBKS0AKIuIOvODcGJt9TLb0SQrQ32yPTMqB8tTcrg6I0eACGMIXcOt0NhLdXt3Se7sLcsdNPQ7XKcAA5VuW5a7vH9vJbnN5+jz/DYeWyR/TTznFpalur2/KncO1k37a6rb1N4a7l9NABODhi6Hboruahuw3EA8UvfCxgT4z/G3g5Nk7xPB4j1fsRzIXuwt7kky4DhYXA4XbueYmwlAYgjwyPRxegF3IYw1jUmdhBBhNOLYlIkgcyJdCg6PMuk6u6DNoThM5hGnXQuA5gLi7TyL7viMcwoRE9dVpdux38aa12X6uBkASEEDJ1NAW2BkopMZQ9thRLMeJu/KpnthHcZ6grwXiXAxdxHVXhCbLArFbsXB4r1CaY2lNBKldRWXuRWHCseuFEPlNKByClB5F1ABWK4iCl1+izCRiousqQSo5PsIDRB+EITP4AfK4kfJgfDQJDXESAOyQ74+A0s8O4qdaww/SiLeTsERA2MZXy5jjEcZcxwEBXa+eeyU1AIhwKP+OCCAIz8ixB6P/ogQe6tYX52Q/bVUB+sFaFION9CoVdNo1C40ckq3zcAJzOCoPosj9xyO6LOJbu5ge9ANahfPwXJvfQINYFi7eZfglhhvNmbQWApwOBNDcjg9KjfmC3JjeVpur8/JbRzlbwMmbOR30fDvReJt27Yi99Dw76ORq7h+TOG+oHvQXWwnMLgslcEEr7+P23jsbSxddw4IEzz/cF3uHW2mOtxIdPdgA5BZV8j4kqC5TdgAMDcAGNZkGI8Il3WAmsXnOR6R8ZuzGM1u7l18X/sb+I02JiAubZ3bd9fHZWcNMC8SAL5GeOM3X8HBIGh71UTATI6gwWUaJA8nwkFsLLKy+5gAUSk8cEAbwz4aa5wjadM6CSMMl+UhYgBZnC0VoKZgKQZFrAXsFwvYPxbwfVCLcLNLOPAl4m1okffjsXwtOhzGqNS5dMBdsRub9ZcmhYt3YTMauXuxmGNOJHUv1j1NaBAu5aBi8oIwgWI9Te5+XClcPP6kUyQQKie6FUClElCpZPyBEqgoJEa6FRKzLDhCc2P44qGFcRyhYX2XCoMqri9yfTIDUJijSF2FRZM1RpHgKtRJ0EEEt+COYXdlXEGxD5u9vzalOqDWp+WQR/yNuaRWoLFgG+uAAkFwG2C4vTuHxjQPLUCLQWjQ+5F4W7ehQR+gwR6uyIOjVYjLZdX9Q963hAaGx0G39hEBNtl4ABR8lhXsFBsLAN1SQXaXJtWVHK3MyK21Obm7Ni/3NhbkPuLDfTTA+4AGofAAjbtI3Kbb1+QhBcfw8IDLclqXR0EPAYMH0H1sJ1zKycFSChWDyZrqHl/jxlaiB0H3j2Jtqu4dATQKnE2FzC24mRs7K1qHUbisT2nBmV3g7B5fYExFo9kF5G/h97iN7y8Wv8+be/gt8XtRN3U5q/C+sTutOtrBdxqJwOGI4rEcXAg0wSEKLK4GYBg04IZ1KD5jTLqN41Zm8Nw01iCyQIwzMUCW5nCwmMtG4m0TgRJDxWQAISAUFgEcy3NDiVbmh1XLiWy7w4WP52sQUIxKjEd0Uw4WHxvjgLHxMOxBst4j1l3SaHQdgCBczHEQFmnNhb1FLFqn41689uKOxsDk3dmMSAYdbotdjNVciussRYCBa6m5BsBcfUdVdeUdgwqBQpcxPw6IsAcjaHGCIAE8JrMACL5ALJfCOo/cqzhyq2bzAEle1uE2qA3scJscc7E0ptpexpEKO6Jrl65jzWByAHt9uD4TQGIwOdooLkAqVHRJl4Eddwcg2TWQKDRg/1VsXNA9F2ESdJ9QgR5QgMtDwIXi7fv6GNYj5vW98bOs0kXROeH90y0dhHhzA+/vlrqSRbmHo/gDNDgVGvdDNGqFBvQo0mMAgiIoHqOBP0JDfwRQ6DIRt9t9D+PtR4TLGt47nQvfa7H8s+o6PksqPP7Q9ACv8QCweABoPLxBbUXybdBNwmZTH/cAoLkHF3OX7oUxCZ/xptZfQizS7umCFnUJlxU0GAPLAsCE3wGwNhFwjGCIaUG38LsRQLf2IQCHoFHY7M3KwfYUGmJGxtHIxtC4JvJ0IgSGwcPB4cPydYh+gItum8S+rAPkYkfiMDGQLBMG8xQavYpwYKOPIUPnEQuOA0uFBw6UK4jbBMgq9nfXGvaXVW7n/SVQURfDZXAtjEUpWNiz1YXPzF6kEIuG2xHtOKiPI4SbEf0aJUv3AsgMwsH0AzI9nVXSxV4jRiMAph1g6AE8eD8fr71OeO5QFs6HgGK8ggb7a5NepL4uQsfE4i+39XYYgAgur810ttAhcSAfYNTIGBagUweHUwNXUwXgQA1VZxwqjDIEC+scyJTUOKGCH6FgIFFhfZFLAgZQ4SAqDqZanRvRng8Xuye1FwQRxmW9IZMq7RGB9rFjHqwZUFwGFZOCBTux9mywwMn1bYsYaY0h1CMYO+AW4thxD8C57wI4HCAPoIdobI+gh9h2F4A6BNw2+d5nR2RjDkBcAAg1fiFW4T3ejGByB43L/hdeLziQWAoSNEYVQPIER36KQHl8RFjY/+V7cD3i9uQ+k0GFkLHHKxBLRWCGz+ayz0bXY5+Rr0HH8xBgeUR4hGWpHgMqj25yHbABVB7ArVD3DzYB63VAfFVuse7Cmgu+iz3EPvYYbSxOYB/gvpDD7zsOQMBBAiiEiUewO4DebcAvrfUQLDhQ4LE3go4Alg24WBZTWWdgrw2P4hZlAjggP3EwHlnrI285lN9G3hpQWB9xmFDlHEV62yDAZREYeD9u+3IVEVABQpAEmPAARK3hPgULn0ugAFYKJcajSHQ+WpMpEC6D+FwDMjXWD8D04fP34nPDqY10ymi+Q0YAmPxQG+DQIjmAIjvYBDA0SH9vnfT11EoPwNDZXiFtaPRUF6Aw0Fevj88TTEOACxzfUK5RAZMdhPvR+g2dEGMW1iEuB/Gagz2MXbXS31UjfZ3slWJdB2qnQ6oAYK4pXNqbCBioHqq7LK21gE3NpQCVPH6YEauPMPJo9ImhEmsSxP0CqBSBxRXA4nDZRWPdC1CxnhIu3bGUgMUVoKIFT4IlKIZKChZEGohAYcNThUaYrEN34Xr2lsZllVEOn2sD732HUWcZ7iQA7yb+N2FyF/8jBRZfi42djZ5xJhUdyRMc5RM5VOAYHt/A/QEU2uBdDhUqcSkpUEoh5IpBoiJIwmt8EVQIkVI9ubWN5Tbu31awuO7jc9C5WCRivSVEIsS/PXxHHOHLRsViLkfyHsFV3sb3nNR4ioBSHir7m9PqKqwrmHWTuNiaAiUGCQfEcXCcDpiDOPLWVAwUcyZwVAQG4RAAYcI+jIhO6TpEOCgggtYQ29eWRpN11pbW+Tg830TA0LnYaxtQToaK12EWprP4HNBkxuCCdmdw6ZXx0S4Fi8rhkmuF+zC4ZAYaE7gQLIRJR9t1aWWDb0UU6q4BQOBYAOghxKkcx8pgmYVryShQAJg+dmtjHcr0NgAoAMsJUCFQutooxicWjh0qiE2lUJnO98hMnrUUAGW0X5fzY7CM46yhlIDlBKgccysRWGLX4lDZCVCh3LF4I46hEsNFIxBU1JtSBipWGMVtOBB3KRpxsG7uBbehO9uIOwQK3BehsoHPwAIx3xPfh/9POhOChIVUrZEAJBRh8ogNlAI0XI8DRI7pBnQT9wMsdCxPsKT0dhmVQqUUQglIwrZ43cDkjzWglDoUQuSRytYJFNMOthlYXAoWuBbWWu4CmlrQ3V2Fa2FvEbuj4VrgPtcXRrFfDGlvEXuQikFiuonf4GYMFMROLjdXxtCguhUo7A4mUFhs1cFoId7ErsSH7xMoS3MDqkVqlstBQIQwwcFiATBJhIYfwKEqgYZr3QXnpArb9fH63AATQGoNsOIpGivqhBilguMJYLHoZPEnlsElJ/NoTw6WWYBlhq5lAo5lHLEI3welgAFYRjUWtQEUrYlzIVwIFkLE4UKoUN0AwiAcSI4D7/BYe3wToEKgADAqgKXXNNhDsASo4PUUKnQpx6ByTaHS2gCYBKiYAlSmhntlGprJAygj1ADgMlAWLIw/i/gSlgAVqhQsCpcAGELlpCjEMR10K3QEjBj7iB8KluBWYpVCJRGhArHRWyQJYImg4iC5h3Xedt3emlOgrE3DnaARbKMx7ChQ2IsEoOD1OT6EMYuvpz0zASjqTAgUgOJxAMrjIzTMoCfQUwoN0IGitwmVCBoEjCuGSQIbwKAYDuZeVMGJqHCfS10LAYTH+Os9UqUwKZLGHbzvBChwKtTNnSIpWFjchdiDZL1GBIt3Qy/KPn4njtBdmx/DvjGsseiQ36PDBN+laREQQaR1oOzgwLE9qy5igiNSi2JPD2Bi0xsQJDpknwrD9kuhopoHUBZKYcJIY7HGQeIwSQDiWsY+C8Xb6FroYhiBFArsFYQTshMybamCK1GHQmhgPekVckXA4XaFCvbBeUIlAst0oR9g6ZVJgKUQoDIeXAsjUT6AhVJQwHkMACwJXAATRqL21uvS2VYp/XAghEl2wKFCmCBKBWV6sU1FsERQAaToVMytVCpUOvGaDpW2RoCE8cdVdyVAZahXqOnhfoCFQBlEBMISNoxgeR5UTgRLBBVKgRJFoW2CRRWgEhxLApdIMVhiESwcD2JgMRlYKK4bQEqBcmtzVnYX8b4IlNlh2cH6Ht7LPoGC/8WY5UBhz4pHHQUKI84JUHmCBkc9xVH9WRBh4ssneGwCjQgopVDRmBRHpQAOB4oCBOBI6ilQHI8IIP0//toqizcxUHxbkUu5bU7lya3dIilY4F4eUIQLwYLP7Y5F4xDAzsFz2yvTOLAALFPD+ltzVC9h4gPybnC0cORSGJXYq8QTHMdxJOaANboU6wa2ka2zkwYUdSLqRuwcoRgkChOOdSkByioHLy4SJhRiCiERRBeiACkDEY1DhAgAQDiw10bHpeigt26ZQSSLxXltFlkQxmO1ZjLFcS7W9cxtBhWTuhjcXkRcXMBBbYFggRKwTAIskwBLoU8mARd3Kx6JGIUcKupY4EQIFsYh1lMcLl1wGG3N16WtpQKgqQV44Ej6ARGFSQvUKtneFsAkqKc8VMypBKhoTeVqWlNpKAOVyVxPgEqfuhWFCpzKLKIQ4bIAqCwW8AVQiD+EyuIUgYIvHCqFysosl/hhcMSi1heCU8GRi0cvnszG802o7aW0vpLGoZkimWM5ORLdCiJcioXoEsHFgAKHArCtA4YbeM87WN8HUA4cKHhNxiqNVHQ8dCgQe3a0x4Y1EwWKN34CBY0XjfRppGdoeM90aesGFQJlDfevy1M0dOpZWJozoQOh02AdCNENuouGdwdHci7vITJwqethaesL+nh1KHiPj+FizO2E16U04uA9ECAKEVfqUJ4CKE9v78hTQOXp7d0iETSPoYeAy0O4FvYOMQ65Y9EeIsBFwbJhYFme4WhcQBu/KZ0MXYueMoDfhe6EXcxHWB5uzwjPsOZJmAXGntEObbRz7MFhdzCW89N9aIR+vhDgwUFyC5lEhEkCFt0GsDCSACprgMk6zyRXuTMhRCjE8+UJXV9bRLxhXUhrItjH4UY4+G0G72sKkLMRuTyZEE4qzxMTm/B+m2WCS2h6rB3vFbGM3ddhRC7F9YVpgFCBQ8DQ5QAukEYjQIVSsKBteRyaAZCmAbEpQGxynGDpKYKK1lcisLCAWwqWnq4a6WitlJbGq6qu9moDC6ECiGR7A1R6qGYApRFAAVS6CZVaQKUGUGEEqk6dSgIVqBHrDVjWm06ECuPPLKAyQ7CMDcr8BGwcgKJSqPDMVkAFR6LlaZ5KTxlMTPhxIB6t1ufRgBcIE54Va9pc5BDwSUBlEo5lClFoWrsoVVjfW5lJRKgcrGHHA1RMOLJhp7Ulds5N9gwxCtG1ABoOGYWKyWsutwCMPfzPdbzfDbzPHbyvfRZkAbUjOCLtLsZzNUoBKElBFnq0vyKP4RjYYLXRqtBwoaeAxTM04GI5UFzcxsetpbrJJZ7PRk+gHNB1ABw7M3ivBTlaH8dnHzOtUqOIi3nEtmG5sT6mj7m1OYn3O4X3OoP3uRi6sMN7I8T4fvHa7lyeAiwqAOUZIPIMoEgEoHwAgHCpcCmRgkUdi4ElqbMALKyzWBwysLBniL/1IvYR7g8cPHe4SbBQdCdwn/icRwDK4da0jgua4WhXAgVHfY5T4Vw0Nh9NLxqdAWWFTgTi4DgdkbtIVxKgEhwMC7ZLaMDLs4DLXFahkkxREUFlDQeUNRzk1nFw4/rK/Ig5B3UZHKTWLZOIYRPavd0MNUENMpKthWpkLFsn47n6RIXhRrz/VjyvA4DsNDG2TVLd6mR8CoxF/I+labh+ihEJgFnAgW4e7Woe39kcwDIDxzKNKDTFc7Am+hGD+gCV0CtEqCACESZeW1GoDAAYQYRLH8DQ3RGBBSDoAiAGEXVSl8L4Q6A0ASYAUnd9EOJUF8DSCbDgNehY1K20IlbR/TReB1Sw3oBlA+BSj0hUd82gUsjiywtgcagQKDNwLLNj+ILHQWyAxeGyOAmoQAlUXACLwgVancWPNsdzRwAVaINgcREsCpUpQGVaRbCosL4bycAyq2AxuBhMUqjATkdQ8XpLDBUVdmbCYxM7OGVAmcI2HEUdKICORSgCxRwKY88jiEBhAyVADCipHCofoLFSxXCJVQyVpzf4moQVYAK3cRcN7DZhsjoiB8tDAGBOdpaygAiWixnZRuPZWhiUbTSgw5VhPC6vurE+Krc2xuTOFuCCaPEwADB5j3zPDpRbhArWsSRUCJFiES50JxFQ7mDbHXcte4BLiEMBLDqmBXDhaQB0LIxChMcuDgg8sBAsGwtwgzwY4CBg50ARKNNwKYi7ACMLnTOsoYx1qNgAObEVz1Km7HwgwsSH9vN8omwRVFzqVuYAlFncj9dNz1GijkNlFfvCKsfbzOXRoNGQ6ZgAN3ZrDw82yDDPeOaZ+oNQphrbKiU/UCkjA1UyOlgNuNQAKrUykauTCUCnkG8CjJpV04DM7Hi7CZAhLDkLn07QBSdCuCRQUbdC5WUOyxm+F8Qgh8oUwaKOxcDiXc1eVyFU4oJsFmAZ6K0HWOBYAIbONkShFkah6xqFBuFMkthTFipwO111gEptcCrWrdwFQHU0VwAqAEqASgfB8oVQgaYJFjiVWUCFYJkb57whdCv44AQLdpYlfAGUQ2VlZlSVQEUVHMs8jgoQdzCHiopzfEB0LepcvgRUXOpUQgxKBDB4Edd1hCPlFiLZZuJQEHew03O7A4WPc6D4GBQdyKZH/hQgpWAphUqsk6BCoDw+BEwYaXCkvrU2LkdwIQcAyO7CgGzP9Zrm+0wL/Xjf/QANgLKclRsrQ3K0ktN1Lm+sDsnNtRHAZRJgmZOHe0sKFn2/+N8atQgSOhQFypZ8AFh8AFioAIzUsWAd24p0l8s9FcESw4WuhaNy7x2aY2GdhecRMQbxd/X9gpBxqBxuAiiA4AHEEcwOlRleOA6Nj+5Ep0JQsPCs5mKgGFSwJFQCWKg1fH9rS0OABc854gx8KVA2l0cQdSjsj8vYH1moV6jQpYzB6aAxoyHzBED2QOnsbj1Vku2ptBkQ+yoAF2jguuT7r8tI33UZBVzGMlUyka02ES5D9TKZ56VpOM9Qg0wDLjNjrepipkbbFJqcvEtn/0tqLiEGIS4uoi0tzMCtYNssnAwdC8FicAm9QiEGxUVbh0niXgCYwX6CBY6lp156AQjCpLO9Sp1LbwfHpBhYuCRUNP5EQCmCCoASQ6W96TlQKRd/FCrqWBwqWZmjWwlQUaBMGVAMKuZQaHUt/jhUxmQVMsdSChWLQbqOnc/AcjJQfD2GCqNQXMRNoEK3AtGhcJzJLm0uYs823gcj0CFzPmsoCpR0UJt3HfugNhZmPe44UFzPg8qHaLwUt/v9z26ygRtMHu4vauO/uV6QQ+zw+zi67s31yy5AsjPbLVvTHbI50yFbs12AYRfedw8+Qy8cTD8gMgioZIK4Pig3V7G+mgMkCZYJuYd48Wh/Ge+P/5swwftSZxJ0h4qhYkDhUm/f3SujfUBlX4HiS4LF45CBJXQ54/vjOBbO28L4y/2DsfcAv5nN9wKHEkFlbWEIMOnGvtaFxtYd3IkBhUuDip9sGAAToBKLUFnXM8wNIioCBdrC+tbKmGytTsjmKvbBlUk8bgpwwf8P8YcFWY50ZQ+Uzqjfec2mVu2+JkO91FUZ7rsKoFyV0b5rMgbAjMO5TAAshSzgkqtRsBSG6lRcnxyul6mRJilArL+MI0bx1IPpMUYknkrAGkwGcGEEGlanwuU8IDOHbcWOxaDCHiEHixdthwJUEgEq2dDTM9DHbucULl1t1YADJwOv11pKHIHYrXwSVLRbGfHHoFJZBBXTHwiV+YmcQaWQxp9U5lYULAEuhIlKARO5FY9AXmP5AqjEcreSCrc5vB87agoVOhasAxYEBmMPXcoW3gOBktRQ8Fzer13S2mNkNRTtOoY4sE0LsifWTVLFQHGocMn7HEJPjxijQtTZmkWEGZeduSHZRsPZme6RnZluqFO2p9uxrQ1qx/2dsjPfKXsL3XAxPYg7/XA1g3JbldHlrVW7fXMNrgWOhZHoNhrqfUShx/gcLBx/AGfyoYIkAosDRKFi+hDrHwaIfHhv32ByrzxUfP1xAAt7hrTLOUQhuhVOp0D3aTU3uBVAhsP8DzYBFLxHAoUnHdKp8MoBs9qLQqjYnCuupIaSuBQAhFJnkkqBgmi4tcIzzsdU20E7cIM7+F8765OyvY59bW0agJnBY6cBlwKgNKo9Pey1Gcu3oWFVSl/bZcl0XJZc1xWABcvuSzLUc0lGei8DKldkrP+qTAAshcEKmcwALgQLIlIBkagAwLgmhmplfLhOxnj51EwdVI/bLTI5ytMPemQG0Ya9PvOTaGNoW3NTgKwWa1OgMP6wYBuPX0mgUqauwviTHQQsBgALBwuA0Qdg9HbWSXdbjaq/iwPf8Nw+xqAvB5XOFoIFUAFYOryuUo9olcQfQGUSUJkCVKYBFQfKSVBJ3EqsEIW8ruI7kUrjEAu3gAqA4qJj2UiKtuWh4oqhkiqABW7D3EqIP0F0KgTHNnufuEMDYPvYgQ7oUrBz60hZuBp1J1ENxU/uc6CwJnESOEoV3x8DhY7mMbt9eb4SgHIDR8vt2ZysFnpkbQKuZLJdtqbaoFaoBWBphmNpBVTaZHe+Q/YXOxF1ugGOPrm9PiB3Nwbl/mZW7m9l5R6WdzeycmczB5cyJDfWEIXWxwCWaYBlyd4/nUqAyodwKFTiVAgMxBqKQPkQ8CBQHCpcPsPS4k8MlYNjYEkcy5GdkKhFW/xWPLhw/+DvvA+HuL+BZTibmQ2fkz+x3uBds8ciD6MNayiqABVOp7CMiAOI6JLTLazAlejUFWN6LpKdLT2ZaFeFiL0+HaACYZ+ga2EcWpmnS8jAVXTiCF4DqFySgbaLMthxUTKdFyXbeQGAuSD5nosyCrCMASzjCpZrAMt1mQBcJtS5mAp0MNA4otEoYMOaTH6wGhGqRs/AtnObOMCPc7UMAiwlUAFokoJtGBSnYOH5QqPdMj7SJaPDFoGS0bacACrUV0qhwp4fBUtXvfQg/nQpWGoBEYBInQp7fxqkP0ClD+oFVHocKhz8ljgVLBUqgEs9bpdCxcEynQdYRvoNKl5TKSrWplCJaysWh7xwC6hoHDKgpFBJe4PWCZQFAGVxCsIPu2TahrymEkOlHFgO1y0CHbIAqDEo1FgYeTT2LOJ1YG/x/zcZexQocAgECiDEqQroUNIuY+vdYSN8egQgEArQswgUlAPkIxztS+UwKQeVR4DKfXZrc/Y3nisy1SdLyNrLY02yPtEkG4VG2ZhsgOplc6oOEagRYGkBVFplf6FdjpY7EXN64FR65c56n9zbAli2c9AQ4DKE20MAC4HCGDQMjQGs0/LwcAUxBe/nDusogMo9QAX64C6WARqxPqLuH6Tb7gMuWBpYzKF8cPdAZVDBNoDlaVGNJbiVHbgV/C50pXSz/O05rF/n4mVDR/zjvDUsxBIqc4Uurae4U6E7IUA42xydSBx11peGFCBba/h9V0cBFEQdzocDR7KL1yW4GLMOt2Z0ydMAOPcvZ9rj7Hs7gMr2KgADsHA08NZKQdY5b+/sMN7HACDQCphUSH8rwQK1O1wuyFD3RRmBYxkDWMYVLFdkAnAhWOhaqAlChi5moELGoRHWY/pYm6mUbC9VJSNZxiK6FY7HCVBJeoAIF7vN7TMFQGaC5wnZMP7CKNotNJEHXIZ5EmKHjrblNJY8mZBw4WA3arDPoKJLgMXcSr10tddKB2JQN5b9AEs/oML7WNxlTOrtAlA6axQq3e1VgFBlcClwJk0U1gGVjgZXhUFlPAsrRbAAKpOAyhTcylQAi/cAGVgCVCBGINfiJKAS5HWW41CxCJTUVhQqBEoZqOBo9jyoOFi8aOtRyOss2iPE7kts24A7WsV72YYj4vO47QYA5LGHBVkOaiuNOTFEqNiNlIOJi/eXhwp7kRCvOFUk4tf27BBcSrcsAihLo3WyMlYnq+N1cC21UI2sF2oULNszTbILsOwDLIdLHQEsXYg7PXJnox8uJQOgACyAyV04ldtwLIxBBys52cOR+ybixYPDZTgJvBdA5dldgE+hQofC5Z4BBProQbG4jUBxwDD+OExMh4AKwAKofECw3Ao1luBWODiO5wlxZjkft8Lf3qCC3xONnlDZXM4Lu44JFB1AhnWf/U2hoo5kSLVGKVwIGUIFsRYQ2QJAN+FOuL4Ld7IPmB5qtzUcLGTjYfD7b2GJaOyTUPF9qAAYnuTKQZkcAc5xV3PjAAuLnR3XNQbRtfS3Ay4ASxauZbjLwELHMtqLKNR3FfC4ZjCBuD7eb2L9Jd/LSeXtUsL9HVdloAuAGWhAJOLYHM77MiCzkxz8ZlAxuJgUKjioEyo6jH8MjmUU7RUqjBAsNn3lKF7LoTJEx6I1FUKFQGE3Mz4PwNKvYGmQbsQgQqUNUaYbzoVQ6SVwFCo8WbEWj4GbUahUAypV0hkKtQYWh0qVy6AylsEbynUrVArDeKOIQQlYQtdy6lhCwbYkCiWuhWApC5VyYOGMYsVg+UOg4mCJ5WCh+Jw1/G+Chet8PJ3Mragoq13G2Pk5eI0jXgmAUoi4HBwfIzbEKoWKg6gUKuyRuYOj5CF23M2ZrCzD6i+MNspCvkaW8tWyPAKNVsvKeJWsTlQBLLUAS4OBZQ5gWWiTw0U6lg4FizkWRqGMxZ/1LLZlEa1yso+Gt788gng3Kw+PVuAg8BlvbypYDCa7QQYN6uMHh6keHqaACfd/eI86VJhQtg640LnEUGF9hbWVEIE4jJ+1FEYgOlWOWbHGjN8ZUOF0lHQnDhXv+bE6CmeLI1A83oyo1vAciusEimubk0IBpAfbMwaU3Xm5WXRKAPaRbewfQeyJ0nmCARhOA8r3xXPTErAgboyhgWY4J2zbFemBa+kNcSgLDXVdluHuK5KHRnoBj/7rMgZXwgIuQTLSa0XdPIu83XahPgKquwWQggvK9TcABG0AQ7eeSDg7wRiYU7AYXGw5i20zuG+aUOEw/nG4lTJQ0SkTsjbptroVDssnVBQmFn/SGNQEcDRIJyJQC8ectFThNoFSHio9gEo3oMLeH+0BgmPRHiB1KMeg0onMB7cyZG5FHUsASxKD3LEgBpX2BiVwcdfCKBTqK+Wg4gVbxh+DCjJtkEHleKE2BksME9ZVktpKiehO1vE/CSk+h6BhLGLkUYei9RMOPDOosJfEgVAKklgEySd3d1UngYU6DhX8b0DlCDvt1kwO0adD5vL1Mj9cLQvDVbKYr5KlkUqApRLOpRLOpRqxCDEogGUvgOVgsU3BcmOlGxCxGsuddRZt4VIAFHYz7yEeHK6Oy100qEc31tSpqFu5XexWPgpOpBQqnzw8UsXbqI/uH6kIlAQq0IfqVhiB9oqgwhG3jEAcDOe/P7uW7VIkBhVO2enRx8Zx9ChU6FI4JeWm1kkYccyJEBxc31ix2GMwse0KFcSqAx0HE6Cyh9+dIlx4ikA4XcBPHVC4wLlYrxRPGTCwcBQ4TzfhFRJ46ZJcHxobZ1drvSy9rRc1EvGa4zk4jyFouKdC8og3jDkjgEseUBkGVIZ6oK6rCpR+PLen+ZJ0NfOSq1VwKhxQx1MTOGN/L2CBdkaooC3Rnahw26CS1fvpVBwqBpQQf/A6oznEn4wBhZNr060k8cfrKT31cCoNBhW4FUagVsCBYOnqqLEeohB/UqgwAkERWDwCnexUogiUgCVEoaIYFKCiYHkeVLQ3yAfDGVC0a5nFWkBFi7QASjmoECiuUqhQxVAxxxJvcxEqm4AXn8/bjES34FD0BMEIKHbeDqByM4WIA8WhUSqHyklgoRxQ1FOes8PziBB/bvGIyOHgE2hEgMrcUJXM5yoBlkqApQK6DrhcV7isjjEK1RU5lr35FgPLUifA0iu3VvtDL1AWsCFQMnAqw4h403puEE8oJFDoVMytOFQs+jwPKsVg4fqNIqio4Fo+Qgz6EGJ95RHcygNEIHcqnJaSTsUGRXK8Cn5bxg29VEkBMQdH4DA+xcHCmopBJac1F9ZJttcmZIeF1k3EFDxvC9AkXLSOUgQVxB+tpcyqM0nAAqjwZMb0xMagABmHi7qXEI22EFU54pYD4zihNV3AQDcaVssl6Wm5iDh0Ba6F3c687jgvbcMreiLmaPczr/LJuIPHtMOZACY9TRcBFQClvRKQ4uhcnpHN2f3pVPoCNLIKkVJ9EVQYfQgVnVA7AMXqKi3qVpLeH4UK3UqTRaCOWo0/zQ3XEIXgVlhTScDCmgoLtcVQiesqhEpnI4FCuISaSnmoYJ1RiGBBDPofBRUHSbotdSuUQ2d/tRgqvG8L/2NzHjsY7jOXwvlXbHDbAw5qYx1FgbIlTwGUD0qcSSk8YoBw/VM0Ssq3x891EU6ECge+sffnAc9Bwo57g+MkON/HaJPM5apkLluB5XWZH7oG53IVkegq4HJNncvqeAoWFm/VtRAsC+2IQ12AS6/cWO7DchCwycgBju4c/3IfzkhnkYNjYqGW0YdOhWB5xghU4lJikMQ6CSruWj66h+0ECxwLC7eP4Vh4jhChwoFwnNSJkznRvRIqO3AqDpUdgILXlJ7MtwIsNuqUoluxmgovlZJXgGzxyoyh92Yb6zFUzMGYGH8IlcStIAYRKLd05jmb40XPnAZQqNt+FjUc7I1tAIbRaIvjaeYBvTn8rzm4pSlZXRjTQWq8BEeeFwvrqZbBzkoA4hqcyxWVQqbzigx0Xpb+DjgaRKWe1vPSSwC1YHs7IlBXjQz3N8pYFg4FDogTYXP2N4LCaiYZBUisclDxugrBwvhk8afD6ioZAwvjT3awJQUL3QpcyoA6l2atofR01mtdpbnxGhwLnBicSQIVdywOli8PFbyhbI+MAyoTOQKlz4QINKm1FXyIEXyYUcIEHzBoTusqyH1BCwUWa/OASh5QsR6g5elR1coMx6twMNyERp91NPb1+ePxh3WVnSXsdBBjkK4DJL7cW6FrMYikKo5EKVQQM6BDrN/c4FD9ZbkLK875Ym1qRzQ27Pg84e+Dm2lsiV2KwyQGyPO2lYOLg4VuhaNc6VgYgw6WRmWDPUCjLXArtTIDtzKTvYblFZkbviLzgMriSJUsw61oEbdQL+vsHQJYtmabZGee3c0cx9KDZZ/sogHuL4/KTRzJ7xEoHBfDWgqBgvfxDO/tA7xHLgkVRp+PHxAo0MMDAATgwDKFyHF9dL+8NApBT0uhsremg+A40JFDD1in4MXUTPh9VsawH7Gm1wBX3AywtAAqbWg47bIwjRjEugrcikWd1I1wfQPPLY1AO+xC3gJUdGAdT2Q0t0KHQqD4THTJ5FFBt/ZW1FHdIFggu6JAuGwJRLjsrM1o1zMvEsfzdngd8ImhNgCiQTLdNYgzlYBJhQzySom8LhFrMFBv+1Vs4xU/62RksElG6U7Q+HltIBZop8YYewiUAXx2HLwVKilYCJS4rhJDhSqMuGPpAlTgWHKEShuiVYsWatmtTGm3skKFdRWHitVVPAI1N1yVzrZqdTBWW6lHBApQaWf3MwfNESoco1Jhg98AFdZVqLYUKgBKtlc1kSNQ+lWTwwP4oQcBFNhTSKEyBisWNDcOmEwMJ1ooACiTI6qlKcJkLNHKzDiggow6ZzBxlbqVLWh7ERCBtrFOmBhQCBPk3Uj7q4AHRLCUg8r2InbcpSm5AZdyB0C5t70qD3YAFOzoPscJpyVQoKARfAi34lCJgUI5QMqp9DF8bgwnBwtlcFlXsNCxsL6yOz8MUPTK8nirzI/UySxi0Cwi0FwecWikRpbG6mRlvF5WJxpktdAga1NNsj7TLBuz7bI52y3bOKLvLQ7J4eqEcB7fewfL8jBEHu/x4TB7H3NCZ2LLffnkERzKIwKFYMG2B4hED47XWfQ5eLy7G99m2w8AFLgUQOWJQgXxB9+p9/6wcfIM9YXJDNzqMBpnAUd/u9wri7Q8P4bn0HAE6tRIPQ5YTTIz3iIzBYBlFt8Le4CWhxUeBAddiTsULtMiLV0Ke35spC7F7uQjTpqOeHMLsfc24MGpLZNpLh0yeJ+cG4Zg4aA91oFYYKbLii++xlMP7MqONtMdJ/3mRdd4uVvWXXhFx/GhVhnhrPhwM/nBRhnNNMtYzkDCS3NY1AkXKUOkIiR04JtPe1BgXcWgMguxpqJjVyYZg8pAhW4FmgBYxoa74FQ6EYHa4VRa1ankMgRLUxirwp4fA4qJEagREahO2gAKRiAt2CpUIACnJ4xp6QF4OFiOI3E78RgbUevCbagtran8j4dKovkpuAvYW4XLfx9Uthax40Icr3IPMHmwy7oGGhtyPidQSh0KIUCl7uJ5IPkMDStW6XY+11+HgHGVwoVjVx7Aft/dmpNbiCv7aDjbvA70dKesFFplZaIZEGmR9ak2QKddtTnTLltz3bKzAGeyiLiDaHADEYLOh/PG8IoBj26uI+I4TLYBEzqUFCgeaQwqB/LpYwNLOaik4EjHrPD2l4UKL2TGyZs4p8785CCgMgSYTAACENwGi7Q8AY/n1HCA2NQwHNtoA8DSjMbTKrOTHcLrLLP7uLSnJ448rh1eFgRg2SNc4NgMKoxArJtYDYVRh+6kGCx+LSQCxpY+T4xdqmS5GC7r2CcJxpUJ4UXwVwBLPeuY5/JM9sN99eIz9ACO3QBOELbpBccgDs23+VYAk2me9wOXP8PenhQsdCWEyNwkwKVFW7qW4vjDHqPYsYznu2VsCGDJdZhbQfSxIfthEFwfaytctihUfBlHINZXCBLCpixUWgCVZsQdPE4HvzVhvak66AugUg4ss2P4YBFUYrCUQsX1PLA4TJLb0JeByv4KgYLcWwIV705WqCzgiBigch87iAFlAxEER/ASqHx02+QA+CKo/AKRweUwiaESw6ScCBh3LT6G5T5s+h2eXAgLf7Q2Kgcrw3AfQ3JjPY/4NpLo1uY4QMTRsnNhuoMVeaJF5/UioLAYa0q7jgmDTx4dyaePbljUAUgIlWKw2GNjkOgyvEapFCqIQM8Alid39uQRvk8O1+c5QGzIrJ0sz8C6o5FxOgKOdiUQtuA0VuYHcBSvk2zPFbiV6zI5VCXT+VrsX41omIxCcG9TXTqSdp3n8RRFHYtCxWDhMHwbSctTAThXi3UlF0PlmFsBUDhYT4WDTjz5lCsBC6ASd0PbBdfousbVvdCN8fPSxSSgmYZwm6N1E+G2nUgIICEWUjxTOXErgDDF27bNYYM2CahwkmyqCCrDhAojUDFULAKxrtICx8IL3Jsy/a0KlbhrmTGIkDkRKsGp/NFQoYrdCqFSDJZyUInhchJUvEuZyxgyCpMviD/mUnDE+AKoUKyn3IdLebS3IU/24RBKoPLRLUKguDYSQ6UUGlQMlc8fHh4DTAyh0tfz2wYXOhd2YXPkLoBwZNMhPNKJmhbk4cECYLEoT24syZOby/IYy8dHK1qfSQfp8TU4NwqLsFGX8X3ARGW9PDFQPnt8U9cJkWNgKYFKDJCT9GGAymN8jw8JFURLNlRGj83lcVh4NIIRuI6ZAUQfAwNHwi4h3gwPsA5xQUb6r0ghe12mAJYZgGVurAlQIVgQg2b6hDO4WQ1lLHEkDpYUMCVQCfHHu5C9MFsElX3WWHiNJLveUTJVJtyKA0UBg1hEsNCtGFiw78GF6XWoVwkW7Lscg6Rw4SRlFCGTVyejU1EmM75RgMosbxtQqNit2ExzjEIDRVKoECIh9rBY67Pwm1OJoWLxx04y5EROrQqSWCdDxeIPx670dMZQqQFUAJAEKg6UPxAqjD5U6lj++6BSGoP+UKg4WKxQe0JNZYmvNak1Fcafh7vmVJ4cFNdSPr7Nhl4MAlcpQBwaBInrl2ic8e348fFzXP7aCVzubkGb8tGdDfnw9jpAwyVgAdB8wOUdQAOPoXQd4EhdFaCIbR8DJB+HsScGkT2Fg8kij8OE+sWTWxDBcqhQKYpBASqEUKxSkMSKocLow8bJ+sXB5oxGnqmRTuFkRxx/sr0Gx6Hi/CU8x4a9JWdluO+iTAxekUmAZXq4WmYRg+bGmwCkNjSybjRAFm054M1qKwSJqaA9PgYZ0z7WHSocRUuwsMtYayuMPw4WyIq1a1pY9vOWCBh1LIhChItGI8jBYo4FUQj7FussHIfDbnODi41x4QA6itFPL+mhs/WncFGwACIpVNCGAlQYixiPfPrKVClU1Kk4VKAk/sR1FYBkSK/9Q7UCLG2SHTDlBtvKQ6UZUAFIbMg+R9gaWDhVgoGl1sCiESh2KRFURgfxRsqAhdHHxd4fA4otT4JKKVjKQ2WibH3FoeLF2m0CBTChCJVdgKRUexFUYu1DuysEEk8eZKxYkQc7awaV4FIIFHcpn5aBCoFQDhK+/XM0yESIEqkMLrH8eaVgMSFu3QMYVNvyyf0d+RQO4xOCIdIneJ7rUxW24bl8zqcP4IQIB/yvT+hIsPzs8VGQwcRAYvr86W3VL54aWKhP8Vhdx3PV1bD2EtYVKnj/Jq670vjzFFB5dHtXXcptHP050IxdxkvTAzIx1CLjQ83aTby1mpeNVcAB0W56vEX6O89Lb/t7ku0+K6P9F6WQuSpTw3ArI3XYvxplYbJNFqe7ERk4pSTBAseySiiZ46Ez4YC3PYIlLK1Ia70/rKmY4FgAFroWdSwJUKhVgHAd731D379eqVHjkMUihQyWHousiFtcZ1HAsJeIJynSsSxygGeAik6ynZdVapFgIUwYfxiJ0IbCVJI2/QFFsLCAS7AAJlQAC89o1ou/j9Gh0K1Yl3LS+zPEbuUOQKUNUGk1sKjgXCDCZCjTjmW7woU1FocKC7Us2BIm7BnqA1gSqMC9JGABVLS2ojHoS0EFb7QEKlP5FCyMQF5PcaiwO/l5UCkFyvOgYl3LM6ptQgXwMPHKeIAFHIpv4+3SLmWu72Ebx7XsLE4hJvFax8sBKow/rGUwNrCY6tGHtRBzD2zobPgJPCCHgm+jO/kljurU5xQaNGXb/P5Upa8R6zM4g08f4H9DnwJKn+H55fQLCg2fy8/4OIgnCHKqyI8Al1/g//ziEeBBASKfEx7HIGLLWHQwjEKEz6cUbuu2ME4lKezivX6Iz1EkbPsAUNEiLb7DR4hh9w55dF/SLl0fgk+gUBx6r1BZYZTJoUE0Ygd9D3oXbuU9Ge49J2ODl2VyqEKm83Qr9dinWrAPdQFIvWiI0Fw/GqadoczJl/SMZIJlvQDHYAVa/m8v0vr5Pz6ilo5FwRIKthQj0F0AhO/9/hGvPU2QpEBRaSwK7iXUW2LXos4FkYiD5vQExXAeES9XwusE+akFq4Ai585dnmP8IVRYhLW6CV1KChXWUwwsduExAwoH4bHniD1IHN/C3iR2T+vVDYc7krEqOlwfUGEMYk+QAYagoVKosLZCqGihVgfAVStQnguVqLbSGaDS3lQlbc+HSl+RY/G6ivcAlULFwVIKlGKoGFj+MKg4WExfFirmVvB4OJV9OJZbrKtod/KG9v7wyoHFbsWiyB8GlUP5FSID5YCx20fQjSKVQibW55ACA/ocz/38yQ3VL6FfwUlQv3Qhsvj9FB0MZ3Hj8hf4Pw6SIj2FngEgz+7o8pdYUg6Vz/Ca7mS4/BTSZYDNx4CKO5MYKB8QKNAzQOXpXUafXXl4k2cno6GhMduUBoMyO9Glp/kbVDKyqVMV8ITAQez8NdgZ35XOprelr+0U3MoZGRlADMpdA1gq4VZqZR4RaGmqHTGqB8/vw9HdLiC2pFMjZBUsnD9le8XmTNnXYfo2orYUKhyvQqgkYAk1FgXLAcFCx2LXoDZFUFGwHC/kOli8iOsnKjpYWGPZ4BSWy3ktNptj4cz+Q+pYvI7i0hn14/hTBBV2QZeByiivyWyXTOUIXZ4D5KNr84hBChaIS1tvV7eiTiXEH8KE8YeOxaCC+PNPBxUDikOFLiWFSlZVLv5QpVDx6FPsVqymEkMlLdqeBBWHCK93HEEFoiuJoeJiwZbA2cNrHAE+dzZ57WPWVtjbko5V+eCG9QA5WMpBpVQGhBQq1K+fHMmvn0Jo7L9GQ3WVAuaY8HgCw0BiEHH9+tmtRL+iAIj4fiqBDd2JKwDll08AEcIjwCSGSqkIHQdLMVTSuFMKlWf4np7C4T3Bd/foFusRdCm8aiF+2wU0GESWyRFY7r4aGc02CGd048TVS/O8vnG35PqR4evflvaGN6Wn5R0ZpFvpO4/98YoUcnQrNTI31iiLhVZZnenEPtMrK3ArHBg3P4VIpCcfIhIBLutwLxzSvwfXkhZpDSqUXrwsOBUOx4+hEhduU6CUgYqDJUQhdj0nYNExLeEkRYJlDU55hZO7AywrAAsH64WLk9nFy0aEs/fzFACChQ5FocKeHu35CbEnSLujCZQJDpYDVMZPdiq6pFtRsBhUTDyLmbUWQqUjgop1KWt3cifPVrbxK18MlAAV13Go2IhahwmXk8NpDIrB4j1Ax6GSB0yOA6UUKrE7MaikQDkp/tCV7K3BXq4tBLg8HyoUt+/BrewhBt3Ec+8CLPexAxAsdCwEizmWbfn4dvEIWq9/lMKFtw0oBEiq3zy9kegkqMTbfwNAuAwYx0ESSx/jCo/12wolgIDRh8tfKlAiqMRS12Jw+dUHd+VXH0JY/hLi/YljCRGIToXxR6dCwGdPHQqAgu/p8Z0deQigPLjJxoajNVwCpzNwlzKWa5LB7grJ9lZLId8qk6PtMjHaip0fO2wnL/L9prTVvyFdzW9Jf8cpyfWchVu5JBPsCRqukdmRelmEW1mBW1mbQQya5blBPbLAWep5ZrPChVMm0MkgXq3khRM07W9YBNIpD1hbUcdiUOGF5pMIBCUwCWBJFXU1QwaVIKw7XBLXoqNxDSzqWHxKhVXs4xzTwrlxw3WG1nTy7VFEIbSVebSZUKilU9GCLJ0JxAFyOlCuRFZXAVgcKu5UCBUsNQaF0bWukRy3dQAsHUVQYW9PO0fJAhSEiAOlB+va86NAOQ4VFmoJlc5mFm5rAJWaYqi4W4ldyslQKXYqaT3lj4dKDBR3KOVciksBgyWLsmXPVIZT4XIfr7XL4fpY3l5fkHsEyw7AgqOMxiDvCbpVPFgtBkwMFoOKOZIYJLFieMRyiPwWjfp3H9xR/Rb6zQe3n6tfQzFUkjgUwKJQwet//hgOBfoV4OAqggphgv/nKoIK3Qoe8xmgkgIl7flh7USBEmDyBN+NA+X+DTS+Qxytd/CbreJIvJBBI++FS2mVof5a6eu4psr1VUsWGuxlMfAq7PJpaax+TVpqX4NbeV16296RTNf7cCsXZGzwKtxKlcwM18rCaIMsTzQDLG2yPNWB/asT6pJFaAFQmZvk5TA6dEk3xDlvt9CAOUBtf2MqnAtk86kQKCdCJYDFdQwqsYJzScDCAXMc7g/3Q7D4WBaNQmvYv+FaNjiehdcZwntb04m3qTE4lgAWuBYDC93KgAKFboTg4JLuJBFvR1BRIQY5YAiVEUCFTsVFoLDLeQRQYU2FY1YYcbp4UiGg0tFWrVHIRdhwzhWedHgyVNjFXHsyVMqDJYWKg8WB8kVQIUhcaS0lBQthEkOlFCgOFYVIkWCx4Vj2IQWKS4FCmEQiePCa+/gfR8vTcnsDjmWLY1d4PZ8oBkXD9OPRsJ/e200ci0udSog7XwSVGCSxiqDyIZYf3S3Sb9DYXb8mAPCcGCyxFDD4X+5OfkUX8hTgIEhw+3OsU798RoDcM5gEd0KoECgs4ipQ4FI+BjQ17uCz2ojZfXlG4XvgkkAxmGxo5LkNh8Lr+OyssSjJawr3waVgB841SKanQrpbL2GHvKyOpb/rOhzKVelquyBNtW9LfeWrAMsr0lr3qvQ0vy2DHe/BrZyXUc6mlq2QqaFqmcvXycIY4hPAsoQotDTZbmCZ7pJluJYluJQFAGYO/3N2HHCZ6AZwBrQ7myNeeQF5nWyb51xxThvAha7Fo49CJIk8xYqhooPkqC8BlUMdx0KozMouwLIFx2KTbWPfB1jWOLVCBBVOvJ06lqzMT1sEYtxRsKgIlxIlUOG6PW4C63YeEJ0JlwBJkDuVbH+rxhwfTUuXwuH6vZ10kBRdCqCCbZwZ7iSoMPZ0NhMqtSlURga6pNitMAaVhwqB4lApjT/HoeJgcTlY8EXqiYUGk9J5VTz2FEOFMQcwWQkiKDiiVqGCH5BSiCzK0QbE5ZqJUDnkSYic/GkReXsFUQhg4URNOpUkdgqeXFg6n4qD5ZO7O4AKwPKAjoXal88f7csvH1thtlz8cZDEMDGIABho2EXCNoLjtx/dk999fD8Rb//2Q9Nv8JhfExQKluNwMagEoAAO9tgYKgSHA+W+Lj/Ha/4C7+lz6DM87lM8/xMHChyKRxyFCZwJl+w2fnp3Xx0KgXLnYEVu7eM32J7SEbKc9nF1fgANgifLNcnIYJUMdF3GDncWO+NF6e8mUK4hn1/BznhWGqrflNqKl6W+6mXEoFelqwkRqO20ZDrPSr7vkoxnrslkrlKmNQbVyTzAsjDRBKi0QG1QB9xLt6zO9EJ9ssxr6nAC7bFOOOpO7Je92O+yso2osb9Ox0LZWcyst5hLATyoMkCJayoOFQKExVqHiY9lSQbIMQL5ADnsZ+xmtrOdCRbs49j/Npbh0HkRM4IFjmU1Bgvcio1jKQULC7IGEZed4RxgMspxK6Z0dC3jJ4ftd0NdcCidMozYk+tv05nzezvqFRA8OZCQ4O0+AKWvE/GnA06lHVABTCgHSilU2rUrmS7lBKjEvT9x/ImBclKh1qASA8WgUhp/jkPleD2lGCogPWsnKoOKj6g9JDRcBMk6flBqzXQjQOVgZUYOlg0q2/PYwbB+c2NOeN3lBzq3is9Na+JoVXctH9/ZAli24VgCXCDCxbuQtVD7JIWLxaLimPN7QOP3aMi/O0G//RAg+Sjo4wemjyjbxvsNLA4XwMTjT9Av8f9iqPCx5lboUggVB4qJUPkM7+9TPO8TuBzV4xvFRVjA5ClciYkF2X0di/IAru7uIcdr4PfYKGgNRSemBlA4poQnBE4M8yJcnDrxAna297ETnsOR7wqOfJexY16Stob3pa7yNam5/pLUVb0kzbWvSkfjm9Lb8i7cCiJQLyMQ3Uo0fH+0XubHG2SxALAUAJYC4hAij4IFcWt1qh/r/YBNL/bJbjy2B/tkv6zNDmHfgmNZYSQa10IyB+bZ2ctWP0liD2DCLmWOW4ljjkrBksq7l3kyop2QGHUzc/yKjl1BXCdYsL/twLUQLg4Wuha77Ko5Fq+vLM8N6+C4hRnrBWKRVguzChMubV2hwm0cszKKthpUGIEpyBMsaNNDMAtD3TKSAVAG2vXKhAPdBEqdQqGNM+E3wk0CFn2ECmDS19Go6m0HWNoAljaApe1kqLQ31qjaGspAJS7UEije8/OHQQVfSglU4vhjEai4rvI8qChYoN1l/DBBe1SAi8vOBTIdrppLuQHA3ICDIVR4idM9HB12Fsb1+j+8zRn1fWrJ0isR+jB4DqH/6PZmApdP7m0XgUVdC7uUE+dyAlTgOH6PxpwIoPiHDx/I7xUeBpDfxlBJwGJyx/IbvJ7WWBQi1vVscImhwsfdM7BABIpDJVnifgLlY4AkEVxK6lAMKE/gSii6Ezuvh93GPCoDKGicHIuyNs8rAvKqe12IH61SyNfLaKZKcr1XpLftHHa496St6Yx0IvJ0tl7EDnkBEDkFoLwi1ddelNrKF6Wp5hVpr39DupvfgVt5T4YYgQYCVHJVWrTVAXF0KxwUB8eyOGFRaBlRaGWyG0ABWKb7VMuADOGyWKAAmqlBxKEc4hDHthAsU1pQjceseC+QgkVdSjFU7jlYAlwIFTurmfOxcOqEaFCcOxWOuAVQUqjMpo5F41AJVNSp8HygIUAFbWwKba7Akwh5jg/hEYT1otsJUEqgAtGlDHNcSm9LAAoiD4DQUn9NxXVCQ51KAMoXQgXP6Wg6ASoGlO6i2BNHnxQqBhYbq+K9PzkAxesqae/PSS4lhQmXKVgcKuVqKglUliLhNsFSBBRAhHLHQqDc2liG8AOzaxlA4XV/KF6l0C4sVgB8eO3iebmHnYtTEhAsKVRMMVg4rN5di8ahhxFcFCzFUEnBcs8gApgkUAEs/uHjh8UgcQXQpG7F4xDjEp0IAWJuxeRQMZeizgb6VQCKKYXK53hMDJWPGHscKhp3DCqEiQHFaihsfBwDwkFnBMo6HcpsH377TjiJZuwz9TKWrZL8wDXJdl+Sntaz0tpwSloaTksbIk9783nsiOekoeptqbryklRde0Gh0lj9srTVvy7dHLPSekqyXedkpP+yRiAWbFlb0Rg0amChOIYlAUviWHpkhUIkWmEk4pw1k3x/FOCCSLE2PyybiES7q5No+HNaAyFcWA/xMSum8jWU2KVY5Akw8akSoiH8DhUCxZ0Krze0Ga43RKDEUGGxlnUVra1Me28QDujjAIuelWzw4JLb0tiD9QgodCcWebokz54eOpSuRq2N8LwdAwovtF6hkGC8iaHC+FMMlVKXUonnPseppNGnPFT83B/XF0PFQHIyVAiSWDFUrI4Sa5euxJW4E6+hACCb+FEj3dyEHd2AsORo2iPtWi4g/qRgYRTiRcYYh1hnuY2jFqci4Fm/hIq5FHMqqtsAyx2AxaHyYDeBCZcKF41DjEBWoHWo/BZxhPFHgRLpHz56KL8vhQpgotsCVAiSGC6/01qL9Rgl9RQqqamE6MOYhHWPPx6BXL/Adkae2Kk4VDz2sCD76PY24g6HrvOozDEo+K04zmI+q93Gy2i4iyyQjjSj4dcBApVwGJyf9bIMdl6Qrub3paXuXWmqA1gaz0hr41kA5ozUVrwpFZdflMqrL0hNxQuAzEvSWvuadDa8JT3N70qm84zk+y4iAhEqlRqBpoYBFsQgwoVLcy6N+P+MQgaWZbgljsBdnoFzmSFgABd1LnRS/bIAuCwgUvAMYp7st8X9Ym1ai6rJ+BU6l+BerIayljiUpI4SupGLIo+Oqg0wYc9jkE7yFKCyo07lOFRYV0mcymweQBm2KQ8KSAV6eQ60vXHCBQf5MQptk0vCRF2KQWUi32fuBDAZHuyQoRB5eNEwQoEw4MXVGXv0IutNnMias7oZVHoJFMAkVg+hwqH5AEoRVDiXyslO5WSo2KxvNujN5dHneO9Pcc9PDJUYLPFgNwOKQYVAse5iG4vi41Ksl8dcCOXrN+BEbm4BHtvItRDXVYSKAoXLFCo7AMlucCyMP3QsBMvOwpgcrU7JnQAWRqA0/kBwKalTSesr5lQIFBOhwu7mdExKFIEIldihBGn8+VJQsft0m/YOmVtRhwKoeJcywcICLSHDcSufPeJQ/Tvy2WOOQUkB8xkepzAJDoXFWdZTOELWYOLdxZxsaVl7TbY4xgJH+dW5rPAyGhwfwouPz+QbFSiFbLXOJD/Sd0Wv5DfQcQ4W+TSizdvSUPOONNW/J80N70tT7WnEntfk+qWfS+WVn0v19Z9LPdxKS82r0sEI1PROVFe5ighUqW7FwFKjcchB46NuCZbFQhvUjv2wA/sdAAO4LMG9LHEybQULYcK6D+c9GcS+O4jHAo4zw4hFY7ID58IuYAUM9oWjbboX7Ed7NpFTXEOxcSlx3PEaCvY1juaGeCE1Sk82LAMV6w1Cm1hE2wiF2pU59gCNACp5m5yJM78pWKCJHODCaSUzASiDCUy4ZPRRl5LrtrjDKQ44kK2jTkFgEKkI0YVw4bSQFn0IFboYg0h9kbpb7STCPxAqjD8nQYXu5GSgxPUUr6kk41RmoFle7iCI5/4w9hQBJa2l6LB7QmNjUWFSDJXUmRwBJgoUQCOFCn7wrQCWABWPPw4VXq2QDmUPR4i9JVvuU1inePmM29ihCBaPQRZ/CBUWbbcBFZ4AaF3N1t0ceoQeOlBuqn6JBv0rNHK6FPb6ECr/AKj8A6Dyj4hB/whAUAoWdysJOFzBnUTAMahYFNJ4A4BQHEHLc35+gf/JM5A/41iTBxxnwvN3bqo+BWA+e0zA3NH1j7Ht44dwKHgMzzTmZEsccs/Jq3m2Lu0/j9xsbOvzeVmbzUIZNEIc9Se7sC+0opE3oJGjofOSn4MVMsprDcOl8IJb/e2IO42nhL08dVVvSUPtKWmsOw3AvA2YvCTXLvxUKq78rAgq7XWEytsy0P6+1lVGBhiBrgNYDpZqXY5nKlSMRRwgNw/HsjDeLAsBLhzav8QxLYVOAIfqxntGFIJLWZ7OqBYBloUCIAMtYZ09RWtzAMzCCPZHQAYHHp7uwfrIEcQL1XHJkbPs4SFMjgJUDgAVdSWI2tSOagZOm0P2DSbUNm7zapybKnyv2C/9IvHLOMCpZkdlccbBMix6yY4CrzcdQYVA0bhj7sTOUvb6SZtk+pr1KoM9nP0+zCnb2czufTgT3Fa3AhESac8OwJLEHT6XQKFLSaFCoKTxh2AhUNjzU/t8pxJHn9LirEPFgVIKlRQu+HLoUACSRADKKlzKWuRU4thDd0KgHIMKi60BKoSJR5xEBEsAikYgAgfx5+b6EoQdQKEyCahgR4H2YDf3cYTYXynIIRrMDdhfOhVChVM8Eiz30ZiK6ysESzqjW+noWw6M+yUa8q/RqH8NF+D6DWLG7xBHCJV/BFQSESxQAhUsWaiNlcAkAIW9QLGSYiwjDqDiQ+w5vF7PKOYoWIDCJ6rmxNWECUXIfPzgpm7n/LJ+CdNHN3dh9Tf1KMwBXBwNqqfuz+ZkDUf4lSnEnfFONOQWNOgGdSd2uc/rwmsLj/TwWjgXJYfo09d6Rtrq35X6qjcQcd6Q2uq3pR6OpQ63Ky7/XK5e+DGg8lNA5WdSB6g0V78CqFhdhcXabJd1LTMCTQAgDhU6FboXjmPhbZ1/hT1Doct5UXuGWrV3iNFsYawd92E5Yb1BS5MACwu3M5lEy4DNQgGfLcgeQ4jm9QqX24jOO4zNLPgDFnQghAjdiTkU7qtwJQEqCTyWeA4Q9vEg3ubF6ile9ndtoYB2AVc/R6ikStwKLyyWTCeJA3twKRp1hlk7Ye9Ol46W5fk9WU5w3cNxJgRFFcBQAfdRCbdSJX3tcCUtnKz6qrRy6ki4lrhWosVYhUiQAiZA5guhUkf980EliUDBnZSDCi8mZpHH6yi0i/yBDCoEiQEFt1VRDSU4lUQBLgQKXYwVarGdPUB4DUKFcYf1k+35UYXKAYBygAbjUOGlM6ibWL8BwHD93vZCUfE2HsMSw8VH3f7yIZwKHMqvETViqHA8ijoVgEBFxxLEOFQEjBOg4hAplnUzW+3EhtjzTGM9X0eB4rO2Idpw1ntAxWCCx0DczmskP7m1I49uIOrwTFzYfB6JObyco1I3eIbtfE5WGBvYTTvKuNOChl2Phl4j44OVgMk1AwocCoEyBKBk2s9Jb8v70loHiFS8DnC8JjWVb0otHEvN9Vfl6sWfypXzPwJcfiJV134qtRUvSFPVy9JW+5p0Nb4lfWG8ynDvRRkduKpuJYlBEJeU9gqxu1nrK+xyZs9Qs8WhCUKlPYIK3Ir2BkFwLYxDqzOD6sAULIAm4bIE8CxM9OG1+vCaWB/HtgIc2lQOjxuCmxnB/jsBQPDcHk7OBCHO6ERNQVvY3zbgijfwOF0GrcOVrGE/dHGW/hXsk4lLUaEdzaBNIZbp1AisrSCmzbBgO8aYY3UThUkWMOF8tJzMupsXVGfXcI30QlwOdNXIYHet9PMqg60EyhVprb+sRVqLPoRFeah0JeL2PxoqBpZSqJwUgUqhQpi4vixU4uKsQ4UgMaeSQoVA4XiUZCyKw4XOxEWgMO7wfh2rYlC5AcdzgB/dupN5sXY6FcSeAJajtSk4Go62nVU5XKgYLt7dHMPFweJu5XOA5ZdouL+CG4ih4mNS4kKtAgVSiHBZIos75mB+g7iTgMTlQMH/UaeC2EOoJNMVBKfiVxQkWNSZ6OU0DCYPjzbk3v6q3N5hwRvfEz7zDlzcJmCyPjekjY49KPNwJzO8lMZwcwAK6yeIO3pZzyt66c98zyW9HGiu87wMAio9ze9JS61BpOoqdN0cS9XVlwGUH8vlcz+Ua5d+LJVXARVEIIdKJ6HSSqicQQS6YFDhpUThVtL6ChwLFEOF41hYuF3wGkuAyuJ4h7qrhYku7KvdqsVCD/ZT6x0iMBUokDuXFazTrSxM9ANIhAu+Ay5He9EGetEGsB2NnDWZJTT8ZQCAVwugWABeBRi4Hm/n+jIeuzSdUy1ymgNASk8opHTag/TEQoKES+tSRtQZJUg4gC1MZzDYIlnAZLCnXga7amWgsxqqkQzgksW2TNjeD5dCoHQ2XYFzvCTNtRcBlmsKB3cqKoVHAEoLIk8iA4pDJQUK5TWVKP4QKAaV1K0QKjFQngeV0gItu5OTdRZrHSZQafwpjT4acyKX4lKosDgbSd1IcCkJTBwoMVTwWjdgTQ9Xp7WusrPAHh9zKw6VQxyVbwAsBAihwpnuWbTlbboWwsW3x4CJY1F8dvMvHgSwIApRChYAgSJESpWCJHYh3oUcwQQQiXt2EqCwjgJxiL1FHwNKChVCxOLNE15FkNc75hiMfcRGnmTH4ev4/Lv4PrYXR2H3cTQmTHSEaicaFGsnjYg6hEkdGngVGroBhUVZOhQCJd8dQaXtLGLMaWmqflOqr74ilVega68BLK9pr8/lcz+SS4DK1Qs/wn0/Uag0Vr4srTWvSmfDm9qtPNhxRnLd53WqyS+CCnuCDCoNaPxNVl8Zb4XaIEAFn4NQmed1hbhe6MJ+a0XcJR3PYrGHToVAoRiRWIPhdnMuBEo32kaXTEJTI1hX9UTr3TKNxj8zhscCQr6cBRSoGbgfbuNjpnQQGydZ4nk7eG44UdDO9wn3YTuvYMjpDPLZVsSbRsSbulRwIXQiWSgHDfXWq3K4b5CuBdGHkaez6aq0N1wC5M8rVLwruRgqgEcEEz9RkOKkTKVQaQsz6bc1VBMo5aDyfJdSLv4UF2gdKibt8YFT+UOgYs6kGCi6LciH5dvQ/DQKESK8nWwPI2ptqP48NBdBZUy25kdkZ3FM9uK6Sgk8HCy87ZFoj8/F0eZgaUKBw8d4UZdwMdfC2dwAFjiCzxExPn/IM5ThWggBjnQFHNR1RErhYeNLDCDs3Umlw+4BEJefPMjiLIuyFM8o5tyyz/Aent3hNX525SkcyeObdCRbcndvTe6w92KbMAZoN6bxvbJOwJrBqGywGDuTlRUWNNkAR9vQYJtCV3E1IAKY9FcCJLysJ68RjLjTC5g4UBh9ui5IruO8DLSeQYw5BfcBZ3LlZbl+GbryqlQALlcv/EwunvmBXDz7gyKoNFS8JC3Vr2gPEEfWslib7TqP/3UZrggRC2BhbSWOQeWgQrdiYGkpgUoH9t121TzWKUKTrsWhUixCtQeP59D/LrxuF9pCJ4DQBREeAAE0SSjkO2ViqF3Gc662RGO81g+WvJ/rI5kWyQ80ydBAo+QAiUwfINDfAAfSnCifrOOx2RYZGmwSvY4PHjfYa0AZDMri9lAPgALlemrwnVUDyJWIkNcBlGvS1XzNYk/dRWmuOafx55hL+aeGSilQVBxNywFvHJtCmAAkKsBkDjCZL4zIwuSoLE6NQVjSobC3h+4kAMWhQqAQJq61xSnkSxatWMyCOAkTocLYcwwqhA1cDNYTqPjIWUCDsYhdzBy3ogPhcL9uV6HhECjQAYtryL7sVqZTIVx24Vb20KD2VybkELoBuNzEEfv2xoxe9oJL1y3Eo13AaHUCRzJk7NXCoKzDpu4sjKjLubsNwOwvy2M4gGfJHC0EzKH8AmBJZmQDCFj/MMdhriMGh9+2Xh0Ox+fjCRDAA9CwGd5uyKfs1WHvDh0JXNKHiGAfAGpPEMseA3CPEGse8JyWXcZCfC/4/PuIgCp+F4DpzhIguZCXjbmcwoRHaa2bjLWFcScsxNZq3YQXHx8FTEZ6AZSeqwAIe3guaS/PsDoUrEPZzgsafVik7Ww4BVC8IRWXXpZrF19C1IHoUhB9Lrz/PUDle3L14g81/tRoD9BLcDavwqK/qWNVBtoCVBCtRli3GYBbGazQ9zORIVjCZT3yAAqvGcTLe6gaEVOa8DlaILqVdgXLPJaz/GyR5rDdYlEPlvjs1DiAGjQ31q0gmRmhOmQ634H20a7X+JnketAUoEJNDncoPCYIEV7vBxAZAxRUgAQvKJYHTIYJkr46AAUCFLK4PQRgDA0ALrzfxcdnmrBsVAgZiOrxeHveIECSAUgyBElnFcSrJl6X3tZrAMpVvW5zZ9Pl4FIuqDp4JUJAxLqRWdB1sASYRGAxESo8G9nnTgFYdOAbhPjT5vLr/vhIWgLFoVKgAJVJQGUKUJkeZ1eWAWUWMJkDTOYpAGVhahxA4SUhWbEGRErEWoq7k0SEyhL76WcVKAoVwoO9PmWcCpUAxaWjaE0OFJdt55Kjbm2+FV1fmQFIOD5l3KACt7K7hCi0PCoHy2NyCMAcKVwKgAjjULGOVif0Osib0ziaI2svwqZSS7DGK8jfm7NDWhC+ibjF4f+8GiIvrfoMgPkQ7uFjOJhP7nM6yACZIJtcKXQJJ9vpPg51iknOS/sxwPERwPEhL1kKeDxD5HqC+PXoaF0ewinxusl3eS4L3NNNuKsbcFKMdew651iczdkRODREP3xuFqw354ZlfTaj58ss44i8hCPyAo/GI6yb1AMmLMJWoSHDmfCC473s2THlu6/IUCcgEjTcBccC5QCVDKDSD6fSA6i0Ayp119+Q6xdelqvnXwJAXpCrl36K2PN9Of/+38uls99NoVLxgtQBKg2cCqHuTelqelf6WwEVRKnhHkClj1CpgFup1PfE91bI1QAqdYAKgDICmEBcn8lzvQlgaYYMLNQcIDIz2lokAwvdC11MJF6GdYyjhOFOFCgmQmWKQBlqM7hgWQA8VGF9AgChirZB49imAlzGeLVCAgOwcI0AHqPZ5kS87ffx4mRDgImCCBAZ7K6Wga4qvdB7vy7Zw1OBuHMd3z1g0gKYNMORNF1Cw78Il3IBLuU8gH0FjsS6kctCpbUcVEx0LIQKx6Z0hHWd9Y1uBa4luUJhOajQpRQAlEkAZWqM/eJ/JFSi6JO4lCCHioNlhzAhVAAEF4u0KoVEiYqcSjFU/KxlgiWeGFuvy0yowK0QKqyv7CyOYNuI7AMuBzhyx2C5sRaEdQKF26kDPGYXcNng0R1AWQBY5rHzzcMKLyI3L09kZG1qSBszR+sSMHrS4o1NvW7zM72kxjacBSCh2pEPbhMWdBuILQAGL7nx9NamPLm5DnCswnWsABw8Twng2J6D+5hBrJvCZ7VCM8UeLdaKGO20dgRtzeUVINQGoLc+A1cCh7XM82FwVF5Aw5kf5YjYdpkZboU7aUSDYNSpQOxgzcSAMgyQECaUAqTjYiKHS67zoo6iJVS6AYS2unek9uqrAMqLcuX8C3Ll4s+gH8OhfFfOv/dtXcZQqY2g0tn4DiLQe+p6huCK8r3X9D0RKM+DyjTWp4cJlybcdqiYZgGRaUJzpCWRg6VUM4x++F4cJLEcKr50qBAkCgyIS4dLsh0QcY3CcYxQhEkAh0qdiskhQmV7ayVLR5LAxCDSS1fiartmQAkw6VBdRGNn7DkPl3IRsMZzAJDeMlCxXqAAEDqTKP747T8QKlH8yRMoHAoMl1IKlYk84g/AAhEsCVQ8/kRQUZcSQcVdynpwKhuIPoTKNmdxI1QYfwCEGCgHG0uhSzkFSDFUlpII5PdpTxFej/OrJC6F0ycEqHAAHKHCRqdQgfag/cVisFCHK+N6m+J9rj1AaGueDZXjN3jEHwgNFQ4GYDG4DMIh5NHgpwGWBT0r+t5u0N6yguLB/oqCgi6D2+7tLeFxC3j8vMLj9vas3NycxmdlbxXjGoFB1zGs2kZ8MTAy0o3obYr3bXI+EQ7oYq8Gz+At9JkrGScEcTQeQQPSHh2OOWmCO2lAY60xoKARDzPmAChs1Iw2CTwAkmz7BVUOGgpwyRIqHRdwtDwH6/2etNa+JdVXXpYr534OdwKHcuEn0A/VpZw7/a0yUHk5gUpHwzuIQKcRgc6qA+J7IeBSqDD+lHMqBEsMlWZdUjMRTGKoUKXbFT759gQisWKQxHI3QqgkiiASawRRJw9oOEBUuD1EiDAOASIaawJI3JkMECbtBAMcCSDSDYgkgjuhQ1GYwJ3QobQ3XpLWekIFcKnnY6rx3FpApU7iKSJVASrs/TkGlSCHioIlyM4BAlh8OkmDSjzdgUMluJQyTkXdSgIVuhUsARV1KwEsRUCBEqAAJpRDxaPPrkafYqgQKIebEJehV0eB4TUTrHuvT7KdSxUcS5BDxeOPQmWREcigsrOYx7a8RhuFCxpoOZBwO8FDESp8roNlfSYj64DLBpyAOwJqez4PBwHnsz4tt1in2ZqVW9DtrbkADkJjBs5j2sSYBfdxuAZHtIr/v4r/uzKqbmp7gSAZAixyiTZms/q/DRwDKl3nGAyCZLIXIOnSbtV5Ha8Bq8+j8DBrJo0ymWPdxHp1xgZq0XAr1ZkMIXIoTCA2aroQdyYOlEzb+WKoQAOESts5HC1PS0vN61J15UW5fPancuHMj+XCuR/KxXPfk3NwKWdLoFJ9vRQqbxtU2s9KtgtuCO9HnROiGGOQQgWOikVkjTwBKqZGyKBialLITGO9FB4JUPIAax7fCTTJbnN+P3BuGnOCYqAQILED4dLXE3AEeMTKU32ACYurkDsRlboRwKQ7jTfuSvoZbaJ4UwQSOBOXx532hgsQl5cRfQCWWtwHN9EDF9LbxuH4ZaASjVPxuHMMKsGZqCKwmBKo2PiULwWVAl3KqCoFCgSnkkClNPaUgUrqUgAVDmH26AMYHIfKskIl6ekJ62Wl0AmAwWv6FQtTsPBs5dipACh6pIew3A0iXDwOKUiCCByKzobic6yhB1cAuFBcp7Yggofu4oCOhxEKjuNoHZGlSAV1Ige4nyDZX2HPFF5/CU5kcQj/I4f/kcVrAlwzhEa/apXjLACNJfZecGDXOOHRrfURRhtu0wLlGCw+j9RoWNq4hgkT1k1qARPWTmrQUKux01dhZ78OkFwBSAJMoCzcSRawcJg8Fyrt56W39Sx27ndxdHxVqi7DpZz9MdzJD+Tcme/J+TN/D6B884+DCus6AAu7s61Yy25lnmDIOkrqVlKopOL5SdMARilUHCgOlclhODbA1tR83I1EkSaGSqkLUYAEeJRKe2kAjiyUuBF3JIQIe25CpEkiTog2BAndCGVAYSH2UiI6lDYAxYT1OkAFQGmvh6sBFPra6vFaNpF1OajYyYPHoeLgcFeibiXA5RhUGH3SmgqAEqAyNZoNUAFQol4fdyjzkwaUxWnEnxkTgbIEoCzPsfs47e2x6DOlUFlbpFOx2LO1wmHgPIsTMAEUToLKEdyKjUmJBriVkd3n9y/i8aYYLNoDxKkPAJWtJC4wRgzLDuCgUrgYQGI5dAwmKVDcPThUtuZdBAJej04IToPaWwagABmChpHFtvE+PIZzfSz668H1zA3I+iwgMkOI9AEivbIy1QOQUN0qdv3qwC6Ko0aDOPKVjoTD6e2Ev3qApA6q1SIsG+T4IAewWTcxlQdQhnuuJVDJdlKXJNMBESKxABSKcHGgZACefkCFRVpCpQlQqbjM7uMfwp18T86+/x3o23IGUKFbuQTXcu3Sjyz+ACpWqH3VoNKI+NNSBirshYqhgs9DtzIdYhDjDz+vA3SGMKVDIUwVKnQmrQAIIVKi4FAKjII5qrgu4hCh4tsOlRgmiRvRrt4ahUiqanymKslAg92mgS64kU66EcYawoMF1Su6roqdSSQWY712opEHMGmtB1Ao9vgAKi21iER0Ka31gArPQubUBgRLPaDCc3wIE9NJTqUYKAaT1K34Y0KX8kSOM+cDKDnAZAgwGYZDGSFQcgDKkAJlRmMPgZJCxRwKYTJhmp0AUApBk7I8PyUrAAm1ujCtMFlVzQAqLNDOASrzgMoCog+AAhjswWXEUNHoE+JPeYBgnbEo3FboqJbk5paJ6wSMRyFGIF4OdWthXDZZyAQ82K26RbAAEKoAjgQukMLEoRMeZ0BJXcr6TBbLjAJBoaDrWQXMNidj5vPwWha5PM4APgt4DDXP5xhEbCYzTjwUq0u1PNmlJ8otFTj+gt2lHIvRBkfSBpDQlRAk5kgYcQgU6xpOXYnDZKSvQpXvrQBQ6FIIlauAyhWFSqaDIlisXqICOAYRcUyACyET7uvHtt4WQKXxXWmseU2uX2b0+b6cOw2gnIZLAUzOnEqhch1QqXKoVLwkjVWASu0bCpVuQIUnJWYIFcQw9gIxAsVQISCn1K0QLIQKgAJncpIjmcoTKBzMd5Ja0A7oUAiO8sVWB4vehtiLU86duCNRiAAcWYCDyiDOUINYH+iqUPV30pnAjbQRFogyUHerqScARtWSOhV1KQoVAKWJXcXuUAwobfWXpZlQqbuKx1XjtRvgUhqx5LwqDVDx2cjuUr4QLICJjlHR29zOx3GYfgKVAZB5UDU5BKDkAZSRHJzKEKAyDKhAE/mkjmLRx2NPgAqAsjhrMHERKssKFQPJGtzJKpVAZR5Q4aUx6VIAlI0Vg0pwKz66trRQ63UThUgAiZ6ZHM5OtpMLoe1l1c0tg4y7FdZWdnhS1zygwq5VgGXTwRKB4ph7mcNtwMPF7uNNRh11J17XsNoGI0qqQYWLyaKRORGCiBDi/f2q9RnOWtZrDkSh0V5WDpKkq3S0JSlIpjDh2cOECackMKAYTHwQW1WonxAodCgxUK4CKFcSoAy2l0IlgCVR2A4NBKh0NJ6SegCCg9vOv/9dOXsKMHn3WwDKt+T9d7+hULl8vgQq149DpS9AJcf6DqDCwrF3L09kqhQqFoFiqJwcc8qDpFiTQ+wOLoaKFmDpSCAu48hzzJ0URRwDSgbgGIQTGQQ8XAMQYcIrDfS205EQHATKJZWvc+JwlcLGu4qh2KUAKO2NDhRGIBZoeY7PFaxXKCAIFQWK6vgUB1QRVErAcgwqYYj+iVCZhEOhpoYBFYJlFE6FQBnPJ1ApqqP8gVBRoJRCBS5lZ81cyi7BkkAlDHgDWOhYNAoBNHEhlg7lGFQUKBwxuiK3qR2DizkWPo+9Q3PCS6JuqlM5GSps+BpfCBEAZGsGjoJivCFI4EroTCjr/eEZvAMQXUaqtWnWQFIRMpT3yLAusopIQ1m0YS2EcYbugwO3DBzeLUoZRFoUIjFI2JVqMCFI6tDo3J24M0lh4kAhTIY18sQOxV2KRZ9jUEnAEhRtV6g0AyoN7yLOvCKXz/0ALuXvAZJvyXtvf1Pef4f6BkDzbbly4ftwMj8+BpXWEH++FFTYA+RQ0YLtfx9UCJSyUAkuxUHi6zFQEqgkDsVGt2bUnQAoiDYDAIirvwQmCTygGCpdLRdNzZcCUFg7IUyshkKYtDeeAzwgjT0pVHg2sp44CEAYSJqg8lBJzkp2sGCdYOG4leNQ4ZID3lKwJCNqHSgJTIJTsehjXcjloKK1FGgJUFkqhcq8x5/p41CBFCrLrKcg+qzTpQAqgMQuoLELePgETQ6VxKUQJh51guI4FMcfr6d4TSWtq+C1NQJNBKiMQIw/xVCJi62EyCbgwUFvBAvX17FuzsSkUJkEVCYNFBzqThk4HB4mzqXKAqvVRgwkSwVEGg4ZH2dNhL00dCDWJRq7EFfSoxFcidVMzJkUw8SciYPEI4+7kxQoBpVyQFGVxB8WZF0xVDT+NL8v7fXv6Ez5lwAVxh7ChFB5D0ChU2G38pULP5AKQuXaz2zwG+JPU/VrRVDp72BN5VIxVLQHKKqpqEvxXqAToJLUTUpAEkWh40AphooDxRVHHgdKDBUFSidcisadCCqIOVQ/1NvOuonFHAPIcXU2XwyKoOLSOsp5NOizAArBEqBSz8nFrwACPMenJoCDM7k1BYU5aIOKYBKJTsXdikElgEXhYlDhEP2iEwrLQWXaXQphUgIVHfAWgEKXskSYQAlUSoCywjoKQML4o1qelXVoA2Bh/HGoMAYRKl5T8QiktZUAjlKguPy+VMUgcdkoW4PKzlIBIAFU5gGVeQLlBKhEQHFtQOw+TqDCuTnoUgJUrBvXZHBxgITiKgESyZyJw8QLrIQIC45UCpBYxRHHYBL35hyPOV4/MZikUOFYlBQqaewBSBwqXI+gUqQSqPQoVN6G+3hJLp39PqLP3wMm35TTb38D+rpC5cKZ7yAapVCprXhR6itfTqDCQm9P63tohOcQHwwqDhZzKgaVtJ4SFWrLQMW6i4uhMsnxORynk2d3cRp7DCpNiDwGlVKXEkOltIv4OFBKoBKAQvWViTzlVAoVBwrhwu7jtvrzcCWACpwKC7UOlfaGq3AZcCkswgIcBhKDStHk1lSJQ/HbdCoOFw54S3p9wvK5UJn854CKAwUQca3DoWxA7lTcpWhtBct9raPEAiSCA/nyUKEIFoOLDYRzsa4yq5PtbC8yAo3IBiESASWGyiadCUEylUm0DhlIXAaUZQBlmfN0cIAZT62HDC7s4jV4cNKgWAlMABLCxHtspod5Ip/FGSp1JACJuxKNOSlIEpgkQEljjjuTuH6iyz8GKs+RQ6Wt7m2dKf/ime/LmXe/DZcCoLz1dRXjTzmoNCAuESptdW+lUOkshgrFXiCFio5TSaHCmsoURQDjO9SBbWEE7R8FlUz58ScJUMpEHofJYJBDxYHS33Y1Ue+XAAoVQ4UwsUFtaW9PmzqVc7jNGMT7CBQOgktndmNR1qHSg2VfZ5P0Q5yT1oCTupZEEWhs+H5wK18ElQlApQCoUJMACpXUU0qgosPzNf6UQCXq9Ymh4r09a3AlMVS8nkKY7G+uKFiofSgZ8AaIuAgV7ypWkOC2qtw2fWwElyg6JVBZA1RWpuBWJuBWRhUoMVQSoITaiTqTAJLEoRAmAIlLoVLgeTQ8w7cXMaanRDYATSGiJ7iZFCbY8Wexw89yCXESJBuYZi6ESxdBMkGx+EoBKGOIOQqSgRpdjlD9Nu4kD6gM91IV2PEJEVvmuiFdXguy9QygMgioDAIqAwAJ1R+WFoFiuJwHfKjQ+wPXQqh0AyqtgAoHvvHEwfcBFcLk1Jt/K6fe+tvUqVz8oVRcCVC5blBpqX5D2vFcnuHc2/q+/o8UKrZUqLD3R4u0dQaSoMlhQBdALoIKv09ChRCJoKLS+MPBbRyHQqgw7hAkLMZa7SSun8SRx+NOWah00J0YVAY7KkLsuSp9AEkfQEL1Ql4/OS7ChsVYQiVVAhXAxOFiA93C7QaePMguZJ6d7C6F9RRzH4QH4aJOJUDFtqVyoBwDS2kMCnWVpKaSFGqHB2UCQOGyQKhoz08xVKi5L4SKAyWIRdoYKgEsx6GyqmAxpVA52nKo4Da3KSDKA4TLdGrJVdwO65CBJQAGzsWLtfurMwAL3QrrKpwy0EDCHhpCw7qHbaSs10wojzxpDSWVQYVD9fsAkF44EJ6kR/Ecmy4Fio9qTUa3EiLDsOsQYaLrOmS+PnEfjDVJxHGYQGMAyiiAMjKAiKOqMfXXwJZXy3AfB7NVwZZXAiAVRcoCIuWU6bqKI+xlNIJLChOqr+2CQQWOxRyMAWQQ0STTiUYPoHCcymDbeTSWs9iZ35NmgKHi8gty/j1A5Z1vASZ/J++88VV5982vaZcyB75xjErFFc78ZlBprHhVWqvhUurfle7G09LXckZhpYPwgktJ4s9gFeCK74WuTUESC1Dhd8nvFvJBbepMgiOhHCwESjJSNtRQYmcSu5JYDpMYKMWxx+AyEGop/YRK6xWFicugwkJsMVS0dlJOjD6Ah4rrChk6E4pA4bwp13T0bDcgQBgYIFKoePQpVRFY+JzweAeLQsXPAVKwECrmWvRcoFKoFPJwKhyfAqBod3IEFQJFo89JUAlg0R4f1SScSglUCJQVRB8AZRNAKQeVA8DhABBxsGh3cohAPkz/uVDRnh/OVZvOrG+PwWNVDpZ5OVifBVjoVhiBeNKddfEaMNhTY2CxXpoUIA4XcycGkSIBKAlURjn9IsWTDTuTekksOhMChefeqHJwKNkGgKQOQLFCq4NFC7B0JkEOlDwHrqmqTX0GFMJkqMeAchwecCWR0u1/PFQGABUdo6Iz6L8p1y/+TM6d/q5C5V24lLde+xuFCkfT6hgVRB8bTftzK9JWIvrUwKU0nJKepvekH4DK8PQADsZDNKOGw4mFnN/lvwcqHC3rcHkeVGJXUg4ohEkpUAgS10B7Bb7D69A1fI+IPC2ASguXkI49+QOhQgWY+O2OJqiRMofSwQmt0eB7wnk8DgdVGZgwBlHxNofJHwWV8TJQYc9PKVQcLGnPD4ACqCwDKBxB61DxAm3c40Oo0KFoPSW4lG3WUNDQU5eSOpVSJU4lqBgqtky6kyOgGFRcxVA53JgDWGzqRA6AY/xxl2Ln0JgrcYgYVFiEDXAJSweJi0ApgsoIpxPohAJQsJN7zImBMkmYBPHEvgKgwlqJQ8WlUSdyJ4TJcF8FxCWcSVCpOykHksFOAuSqrqf3R1ABKBwsA1pXsViURB8CBcoRKgCNQkWH6BtUrl74qZw99Z0IKv85gcrl86E7+VqACudSqXpd2modKu8DKoQWXEoXR/ha3Yf1IXaPK2RZUyoLlUbAA44PYNHog3WHyuQJUCkdgj+Wsd6eclB5HlAIEaoIKm2ASlBvy7UEKjbuxOslsQiWdMTsSdJzfSCFShNrKFfx3TP28ByfGj3Hh0AohUopWMpBhVKgBIfDya+1rhKAUg4q6QmFCVQioJRAhfWUpEvZHUpwKcuIPRTjj0KlNPJEQImdyo66lBQoB4ABayr7aPhFQAEMNA4pEIrBQneSACOAJVUEGD4Gr63PZbc0aysKlRnZWy3I9hKnCTC34u6EQCmFSuxIHC7HocJ6ikUfcyndCpXZvLkSFY+i3OHLACWGikIEUIllNZMYJrGKgeLuoxxUHCilUBlkTaXEqRRBhctQV1GodAEqnQ6VcwlUGqvfkCvnfypn3v2OvBeg8vbr5aBi3cns+WkGVNoVKqdTqOB9ZPEec3hvQ90sOPMsZTg3xkHWmFhHyTfAjQAkEKFS0GI2XB+/38SlUAYSL8Y6VKyWkp4g6IXZ+IRAh0ms0thDiBAcx6FC8b5KxJ8KAIVwuS7dOiL2D4OKb4/vJ1Q4/yynjOxsug6gVMEV8Uxkxh6CwZTUTwgNB0msCCgKlXCRdgUTlnQrChWXg+UPhYq6FMDE51A5CSqJSzkJKgTKahp9ykIFYGAEIkhSoHx5qDhYbADcmtz2awHxMQ4V7RGi6FYQgdYmEYF4ciG7lFlXKR7YdhJUXO5MHCqlQImhojWTABPWTZ4HFTtr2HtxooFrLL4GoAz1Xi8R4k4EFIeF345BEqsUKqVA+UOg0hNG0zZUvi6Xz/0YULHuZELlnTf+Rgu1DhUWaelSeNnThqqXQ5H2Ha2ncKwLX49jZhQoXYAmotxILyeOYo0JMCE8ABEHyhdCJRl+36RyuDhUSnt6vjRUIHcpJ0OlStXXWgmgECwVcCoccl8ce0zH4eHys5P9tsIGUOlq5jwqVAViT7X0tdcBDKkzcZA4MPq7eF2gEpWApRxULAIFKVwMKLydxp8hQAXRx4q0KVh84BuhYvUU1lJCd3KACqPPSgBKDJUELFGPDx2KQmXNog/rKXsBKAlYVA6SYnm3chFA8PibgEUi3NYrEwImd4K4fnt7VW6rcyFwlqBFFS/QztnjOa3kdnIuTlqwTWsqXj8BOIL8Np1JLPb0pFBh9OkCUDgTvUGFJ7VNYQdXmKgAEU4/AClQoAmd16TOXEkAiSsPDWlPDmNN6MFRpVEnhkoxMK4CGISGyYESy6ByGSC5hKMdgULAsCcoQEXjD08etPlTKJ5QGJ9MyAuI1VW+KpfO/hBQ+baOTzGofA2A+bqcf48D334olVfiEwlfkZYaQKUeUGl6Tx0Pp1HIMvqE3il+5jyc2BhrTAEqBMm0nuuD7zRAhfHHQaK9Pg4WfN88UXCC33GRCJq4x4cFWsCEKgsUP0mwWqUnB3amUYfLWMVOBU6i+ZrKTg4sDxU/18d7gXwb51DxeVQULISKvg5vczug1V4DKBhUYkh4zKEGAJFSxfdTChY6G3U6hAoHwtnUkja9pNVXHDIdLRFUHCiTAMpUAIpGH7qU4FSOQSW4lJU5L86m9RSvqXhxtsilACjl6ynHoXIECLhuQHEBVh0JHm9XIuQlTg0cd7bW5O7Outzb2ZB7uxCWvH0XcLkLuNzZXgZkOHsawbKAKMSLvfOSqBaB0rEqVrjlkHqdl0RHyYZBbVjabQImjEnhharG2cvj7sSAYlDhDGKcSSwdM8GdnKfXTwAmKkYe3cEBFDSYMUAl31+TRBovwnLdoUGVwiRWDJZjQOk47lLix/UDIFT6nOBSIIsk6XB+7fmJodJ0Cu7jFUDlBwlU3nnjbxF/CJVvyoUznJuWRdqfI/q8JHVVrwAqr0pz7evSVo/40wyowKXQMWU5dqaH7xERiAP24NJGMyzSIv7omJRiqKgCUPj9OlgUKmGbK/nu+b3ruBQCpUE1OlAPoNTjO29IYJJP6ik1EIESnyRIgKS1E5eDxtXXmtZUegADH6fC2BODhduPqwxUAlA68bpdgFdPezUcRi1cST0EmBAOQbErKYJJJN4e7G5JIJM6Fg6K4yROnPw6FgHjU04mvT8s0OZM/0RQ8fjjsecYVEL0YeSx2JNC5RCwSEACCLiSS5sm7sNEN0JguDO5u21Aub+7KQ/2TFy/p2Aphgp1c2NO55XdBVQ4RUEKlhCFZllbYeH2y0FlXud59eIs9eWgQpAkQEH0GR2sfQ5UEHG6y4MkVuxQCIi+NroOgqJ89CkFi8InPG6Q6woVuhJGEjvx0M4VonuxyZm6AZW2xncRa17WgW9nT31bQfLO64DKa1/Tc4Aunv2+XLv0E6kCVDiUvx5A4RnNLXVwKg0cnp9CJUOoOFAQ+VhPYs/XRCjQOlQcKLZeDJByQKG+FFQAklj/FFBx2dnHXwwVjro1cQTuSVC5Lt3tiFedAEoHgdJgjiMGBmERgFGkku3loGLTJAAcOjtcUAAKY5FFo3AxMe31IUygE6ECxT0/cfRZJUwIlaIzkouLs6VQ2dkohorrEDqKQOK6CRlU4EYIDwICLoQiLAwY6yVQcZWAZWcFj1uCFlW3Nhf08h27S2NhOgKfJ8WhQrcSQSVIgRLWy0IFkcdqKYw+gAriTwyUGCoESXmoGER8GcvrJ6VF2VgxJAiU3lZCpTj2JI/vCgrPS2DiCgPiCBQ6lBgqHEcSQ6W1AVC59pJBJZxM+G5wKjxTmecDXb/0U6m69gKg8pKezdxU87q01vOcn3dxBH9f+uB6Bjg5VHAqud7r+B7gUgar8R2FrmQWaEfSWspkgIpFTAf3cZj49/7FUCnuRqbKQSUdgp9Gny8DlV6tjxRDxU4oLAYKTzp0OVBideG1uhCtEofC2AMg9HdG0AiwOEnJ48J6f1eIQOp2KIKFvUlhUidAxXQCVAiURF8EleBSCBTChHOlUA6U0i5kB0vsUvSMZHcnBApgcAgdQaVAcah4L44VYXlFPQCEYFFQGFToWAwyFn0IkvvBrRhYuH0Vj19SES63txiBePkOThgdT76UOhWDikUgB0mR6Fbi+JNAJdRThjnXabFLcag4RCiHyzGoxONOoJOg4qAoFaEwAJjQpcSg4H18XgKlAJWyYIFTOQ4U12U0LNZfOOE1ofIOXMiLGnMIEQ7RJ1TefePv1LkoVC6XQIXRp+EtRJ9TcClnpB+QyhBYASgsROcHLPqcDBXeDlAp+p6Pg+WfEyr9ZaASw+RkqFzE7RQqDhROjaBqDy4FzoQwSVyLxp4aAwoavwGFcGg1YATFEMn0tCYqhU4MFZe+Lid2CpM6WRT6IqgAJlTZOVSS+JNGn39KqBAoJjoVxh7Xcah4Tw5vq2OJ5VCJHMqDva0EKg/2uH0V9y/j8ct4PqACt3KDvUDLE4hAnDzpfxBUBgGVTAqUkQGDigOlHEioL4RKZxnXEcT7vwgqfL7Jzgs6DpRiqHTBZbTUvyOVgAovFsZpD7Smgvhz6k1ABbd5udOKKz9DRHpR44/WUxB97Mzk99B4zskgp7HsvobPZ71cRdEnVxdBJEAF8vjDuWj9e07GqCSF8RQw/xxQiQHy3wOVGCicc0XnXcHr9+B5hApngvNZ9HvaKxUqrHtYQZZwaAsqhokrhgpvx9A5CSo6BSWhEqagPBkqrKmMAiiUAiVvcqgQKJzYulw9ResoBpZjo2cBE544qMtoFG0ClQ2DyuEWHcq6QYXxR+spy3JDBYgoUAJUAli86zipqRAkASwJVAiR/S15uL+dgOU+obIH8OwSSIAKnYrWVeblYGUyRCAv2KaTKFlN5YuhQi0wAsW9PsOIPg6VPKDCbk7u6Ny5sTPHTsVUG0GFNRVCBeJwex0dmwLF5SAgFDIqAsXWBxUqkQiLIIdKOdlrOFAoQsVPPLSTD00ETQyVM9Jc/y6cykty9cJP9JrJHAD3zut/B6iw5+e72P5jqbzygtQAKHVwKY2IPi16EiHP9zmD2HNRMnxdhYl1nx+LPkX1FBOnjPQzlP171m775Ds30bkoSBIBKFkAJVMMFBNgktRWQs9Pbw2+92p8T1V4n5X4XhF5ToBKOR2DCselQN2AS08ZoAzgdzSomDMhWHrwOr1wKCoARaeHbGcdhZGHoCBQzIUMEhwBHg6UbG+bKgGLLwmV7hCbggwwHoFYW2HR1uorCpQwwK6rLUBlYog9P4TKMASYjI0oVKYBlRlAZRZQmQNQ5gGUBQDFz0bW4iyAcuwcn7gLmTCBS9laDaNoIY5P2VvnIDcAZZMQYeRZNwEe6QjYABHII48ufR1KC7UBJiVQeRigwqVBhSJ8WFchVEy3OIETJ8VeLsCtjAMqI9qtrDPk64RKXwAVF+DCLuV0fIoVabVQy5oKh4ljp3YVsCNr93ERWAiVcP5OXy12YhwVewmVakAlFGnLAaUb61o0rAAMIOzoegTlTgko9Ku4g6IBqAw45cDir+tgSVwNHj+E7cnZzT3pjPuc84QjcLtbz8GpnNZrJ189/4Jcv8Tayo8Qfb4BqHxDzwW6dhHRB9CprXwV0ed1QOUNaYW76WqyWkqGk273AFihjpKHQyFQxnjOUxhFq0AhROBIeL6UiuOAAJRkLFAkAwsHuxEqzQqSCf3+CZgyUBlwqJjyVPg9cvgtslAGv8cg5NNB9utZyAYNXiHQ4cFuZOtWTmORPkZ7gACVJrgUQIXrHLrP4fwGlGv6O/nrEyruTnrpTlhH4fgXNHRt+IRADJEIFqoAklIl9wcN9phzScESOZbQzayjbOlOIK7bthgqeYPK9BhgAqhM06koUCC4lD8WKjZlpMumjuT8KQqUDQBlE0DZCkBRqKwBIhE8AkC8pycBSwQVcydpwTYuzh6HCu/j41YBohU8l1GIYALEePbyyhTcCmfa50W4hhUqNrr2+VDhdu8Z4lgVP5EwHfhGsPBiXQDLEBzLEODCAVfcoblj59JaSuJU+uFUiqASLPcXQiXtjTCoGEBSGVQGsU4nkzw3eZ3yUMlimcPjCRUDSoBKj0OFvUqASst5RJnTgMkrcuXcC1Khy5/J6Te/Dah8Uy68/32FSvU1uJTK16Sh+g1pqn1L2hpOweWcVTCxOBtHnhECJcQe7/WhQ6Er0bO7CZMSlULFwMJh+vje8f3b2BR+/yVQgUYH64vBgmU++j2KoAKnokCh4FYUGEEOEFMMleBUWq5ID11K0wXpRvzhmcv9cCkKJz0ApL+XQoWv34F1qK+9yoCCKDLY1WgQCEDJ9KYqAkhfe6poeylUDCxwOQlUrCeoLFiCSymCSmE4Z1AZAVTcqUwYUOYCUP4poKIuJUwdeRAcSpFLgW46OMLSYcLaCfU8qPiSUcchYtpSyKQuBuCBW7kPmHD5YJ/FW/w/uJWDFV7EnbUVG2Hr41T+MKiwtlIMFsagYrC0ASqtgIrv2HArukMDLLpDh6NjBBUC5ctCpdipuDMp1iCkAAld0+nrHIeKuhQCBc8ZUrBwLpZyUKGFPy9NNafk2oWX5DKgUnn5Vbl+8UV57+3vKFR4Yfbrl34mNddfUZdCqPCM5vam0+py+BoszrpLIVTKxx44E51SMz2P6ougok6R5/4QLCdAResqEVgcLjFU+Hsw/lj0QcOHqzDhuy0p0poMJKngROBIejmgrfmCdDZyugj2nnFsEKDScTVABb8T/geXCbjwe+rVCdl93M5LetRLtqc5AUEpSHIACBVvK1URTACmeP1EqLCbOYAl1UlQGR+V2QIUYo9qOoXKAqeO5AmEYXqDBCplThyMoZK4FK2jpFApjj9o3LjPYcIenjuAgHcfO1xcdwmI4ExcVj+JQUIXY+JjCRHXQ+qAtRe8NmIQu5YJlb3QvfxlC7XJ+JXgVAgVv86yDYYrqbEMdch0rl2msm0AC09g8yKhjeTU0Zya48NOnADli+NPDBSFCm7HMHHFUElfo1hel+E6HzeMHXyYS8Qfu4LhFSiNPwRCF6DSWPOuXL3Ai4j9XKquvIoo9LKcefe7cvqtb8mlsz+S65d/HqDymkYfQqWDo2jbzqORIvrwtYNL0dgTFWe9jjIzCqgg6sRQKQeXFDIESoBKOP8ngQq/f0DFgMLfwWKQy2sspZDn9+2TL3Gp86acBJV2TswEYATpfCoszDafg1M5i+jDwYM2krmXcAFACBSHissu42FQ6e/gtYIaAIbmFBJ9KUioof4OVa4ft13R/UVwobshUILLYQxysFi8KnYqpeppawhQAVAmA1AYfY5BJQaKOpXyUImBko5LiV2Kj6LleJQUKAlYoJsAy20Cw0GCuHJvH7Cg8zjYVnGd2+5pnCEQ3JmYO0kg405F79+WRwc78vhwRx4dch3RKNJxqIwjBrFgyx6gAJXp59dUCBaHi0IlmqDJeoQQhfJwLcOACzQz1AmwdMgk4OInstk5JyYOEedOrDDpBkwSHYeKOokIKj5bu4IF2+Kd0uVQiWWvU7yN4v9hkTgPqOW5DDPJcbIkgqUYKueksRpQOf8iAAKoXH0VUec1Of/eD+BWvq3nA1VeYa8PoFL9ujTWvikt9W9LZzN7fawbeYjXbw6F2bFsTeJSYqDMqktpAaxbVV8GLFZTSaURSGsrASxlgOLb3K0M99UALIij/F34fRMoUAZQyTCaACaMNkVQIXjoPkK3Ppd0Jb2tFwATnoR5Hp/9Ih4TTuTkwEP8Ph6v0t/Nrw1E0aXUwaU0AggtAEQKEwcJNTzQqRoawG1XdH8MGQKpFDIagyLHYoBp1m5rwqVYXxYqRdEnAkpJ/Emg4kBZC709ASh6rk8ClSj+hJrKLYDgNpSA5ABugyABCB4eAQZHu0HxbYACyydHe9CuQoPLpzf2gvZVvJ+P4/0P8bqEiEYgyGsqjD9HazOyv1zQMSt2bWLOAueD3wCVMN/scUWTWuso2/ScoCQKjfZg5+8FWHrgWLrhWLpleqhLpuBaCrk27NR2QptDhW7lC6ESXIa5iRgqJnMqXw4qGVUxVPz/sNuavU95VQoVTkLtUGFxtR8NorP5rDRUvSPXLr6s8afq6mtwJG/qGctnT30XS46kZZE2radwsBy7ogkV1lMSlxLGpLhLSYDCKwroxOCUz00DmFAESilUQvHWayouuwJhCpTxIpik4u3YreThVvL4XYbw3ebQwLMUv+/kBEICxaAySNHFdBafJjGgcLmIx9KhACgclcxetO4rAAV+CwAli+87AQt+3378Zu5U+jtrFChDfQRKKwCRwsRBQuUHu1QpXEzD3AbpbQdMH1XsYljcJVjoWFwOmTgSmYNpKoYKe34IldmJMYNKgQPeAJQpAAVQYVfy4gyAEncnQ6uACqeNLIIKow9gouNSVhfLQMUiz01EEsLkDlzGXbiJe3ATdCMP6ShuAAI3AYZbB/LBnSP58O4N+Sjo43s3VR/duSEf8j7q9qF84MJznt08SIGiMAGgCKsAkrsACWFye2sZQFmSm5woe21Wu5ZjqGwBKhvTA7IGqKwSHoBIqj5sp/plnY9Jai8GIDv50OosVl8JGgFggmuZRhziBEHH3UoEFexYSfwhVIKyFOGg4rqd2DYYlKxjh6SKoILbGd15S1QEFALMxsXwRD4/oVGnqETDZ91jCFGFcYXD6ftwpO2AlW+o5uC31+Q6wFKNZWPNO1J5+WW58P6P4GB+jm1wKZVvYPtbiD7vACqntSuaR2uFSj+gMuhjUurR+OFQ2MtDaPCCaePtxcI2blfhMYQKu5V1PhUCxbcRLAoXjl0J3focr6IncHKmvVQTBIr2zAEqmXq4JhZsrZufY4fy6lbw3eA3YK0pRwWwKEgAFSqDdXUx7GmDW8kAKD5VJ097yAIuGYrnUClQIHyvLARrMRhgGcT/6ceBQ8W6Cv8HXEoOTmIYIBjuNycyDBEgI5ke0yCX3ceUH0w1PEAROqYhvpYCJjiX4F48Gilgot4hdmFzXAzV19FyHCoz4wEqE4DKRF5H0eqwfIJkdlKWYqhAHKK/tsCrD0b1lFKoQDFUDhhzGG0IkKN9eXTrUJ4CDk/v3pQPAIoPKYDjw3sAyP1b8rGLIMFjPiZUsCRcHCbPABF1JTfpTNyVwMngf1jvD4ECh6JxyFwKe4AcKqZFubEOqKxO2kA4jT8pVNYBijVCJBK3Ubx/c2ZQNiDCRa/5E1wLnQwnvi6OQwQL4xBiUL4DO3k7jpilp94HqIT87rUVuhUDSKm43SYK4in3XOo67otBkoCFoAFESkWwOFR8oJ2O6u2v1l4YOghGEzb8IYAlh6iSw5LP7evkqfhWqK2rfEtqrr+hagyQufj+T7SbmXGoAe6lqeZtRJ9T0tb4nvb89IWen+NjUtjT40DpkPmJTohLE8GSQqUtQCWAxaFSBBZCJQyE4+A3QGMcwKAmAA8Vt2VTsWcugQq/CwVLVQALoYLvAVDJAeJ0LhkFCpwfgGK6CgEYAK9eQ6mdM+ZdkiFsy3G7no3NUxIgOMEcYtYQ4xY0hP9JwNCxmFvBbw2XMozGP9IPUNCNZACUTKeMZntkLNeH2NgPYZnrLdIoZNDhshdg6YkEwAT3kgtgSVwL4ELXYmBxqBhMOC5moKuNt0viz1heZhl9KPb+cPAblnQrPuAthooDZV2B8uWhchMN+x7dw+0jBcmzu7cAk9vy7N4trAMsd4/k2R2AIohO5Qlg4aAwsT6C2BNijrkRxiDblj421FESuGxZHQVgeeCOhd3LOytwLnQsC3K4Nh1BZUg2eWVBgMLBEmtjyrYTKFt4nD6WvUWIS34Bda/DaK+Q9gxBSfG2E3a9Ezs5ItAxt/LHQ4XyiYN4vd4EJLG+JFQSoHBuFzR06jhYcOTE8/rQOAiV1vr3paXutHYts2hL1Vx7XS6d+alcvcCh+ez1eQvRBy4FUGlvel97fhif2PPD16dLGc8BKlqcNZdCeBAiC4XOVAQMQBODJYFIqb4EVBIFsHCKBWocUBnFdo4fIlDKQ8XAYhAhUODidBuWCo/LENwJT0HghN5YchtBo2d7a/SrBAzgzjhYcrQD7RH7CDQ9igPPcCu+lyZ89wBKXxP2iRbsI+34TQCXbAeA0aXgGB/qg/pNw1hPxG0EDQXoQKMAjwOGsNGoVBKLUucSIlFwLAM6uI7RyEbvAiylUAFIAJQ5OBVe2pTD820+leBWABadOhKKXQqhwouDFXUlO1DWU6BQ7Pk5gku5g0Z+D43+PmBw/3BP1+8dUNtaS/GCbFKg5ZJACAXXR4RFAIi6E3Uo+4g8Jo09fl8SgRwyeI3DraRYS7iwe/neLp3LEtwK6ypeqB1OoKIgmTS3kkAlAoqLj1+ftUufEi5JgVdPOuTVB7tlYbxL5sc6ZY47DaAyfQJUmOEdJjFUXF8WKt6LEGsA4Bjovob1YqDE8UdjjwLFJtRmQ6disChU8LgEKi3nEYHO6ZI9QZ3NvMDVGamreEuucDDcxZfgYt4wl1L3Lu47LR3NZ6SnjScQsufnegKVtJbCOorFHofKIq+XNNmFdXyXwa0UOZYSESp0L2n8AVQgn7+G7oQwGQU0RgGMMSw5GRTlkOE23qdQ0foSBKg4WNjdToA4UDhYUIHSeTUBCueeydGl8MLz7eck03ZOBlt5RYJLAEQV9oMmfI4OWZ6GG54blM2FnGwt5mRjPitr2LeWcSCbg9NlgX+kvwX/uwm/VSMg0CwjuQ4ZG+oGPHplIt8vE8MDCUi4nPB1BYtBxcFichfDaGS1GK/HuHtJwKJwodqxD5kiqHDaA57zY9FnrjAu84UxjT5+3eQUKCWxJ4JKEVAIE7gSno3MEbTuUux8n9VknAqLtDe3ra5ye29LayvaswNpwZauxuESQYVwIChYN/kA8YlyoMRibcXuY43FotHTGyzk8jX4mqFgq1Cxs5dvbrCuwh4gToXA6yfzAmKARADKaqE3AUsMFT6O0rikF2fHczjEP7gWuyohLyQGsODIMz8G646jD8GiUInmSDWwcNYxgwrHRFCEyslgSUESy6HiBb8YKv1dVw0sXwAVHqE5ypcNnZEkAcsgjtQAAJ0Kn8vX62m/JN1tF6UXjUhfv+uawqa59rTWWCouvayF2+bgUjz69LZf0EIl6zQ62I0F2iFARXt8WhQMCVR4/aQAFerLQ6UYKDFUONuegyMRIsgowDGC786E7wPwsG51g4muB3FgIM+FSueaMREoQ/hecm1wJoBItu0MYPI+YPKe9DefloHWs3guu6WvSnP1aam98qZ01J2FU2rUfWh7aVh2IJ46wonDFif6ZCrXBrDVA2S1+I1r8DvWotHjYJTrlPF8D6DSl0BkbMjcy5grcirH4dKTqLgOE2IRoJK6FhdgA2V6Op4DFRZoARWNPtPpNAecOyWuoxAovNIgrzjoUGHPzxZndwNIKA54KwcVHaIfRtSmBVsDikMl6VbGdusidrBsa9QxeKQFWYrgKIVKWrjlfRSjEl8n7VK+v8cYxNrKvBytTcneMseqfDFUHCg78znZhrYg9hgZWMy1mGPBc6ftesm8+LpfruPLQIXnmBAc/6xQwW2qNP7QoXCEL0f6ek8MlwqXLBwMYDOEaJTpZay6qnUViq+VxfOHAKVhvEZv+2Wtr1RefkUaEX3oUlig1egDl9LfyblTrDtZ6yn4PzYJE08Q/KeBiseeohMKA1B4BQObxpNFWlOBEQhgGUMEHSVU8L1Recih4tFHnQq+S5tfxgqvdlE2xBoAZYhAQcTLtgAmBEnTu9Lb8Jb0NL4NMFyE66mQ6+dekh9+8y/kG1/5t/K9r/6JnHrp29LXfEnrcrZf5WRpvA+QqpaGK+/ItfdelGvvvygNFaelq+2agiULsIwQLMM9UHAlDpVQU6FimIwPwdFAhA3dSlmoQGnvEeKQuxbtMSJsqACVeCQtC7TzgMrCJDRVfu6UBCiACYGiVxvUOkpwKpCe6wOwGFCWZT8MzdeZ3UJ3Ms/z0RMFt9fk1s663GYsAkDuAyjspbGeGg5Ss4b/CMvHiEZPj3YUCh8ADh/e2ocO5KPbh4k+vhPrSPUR1nmfPv72Ptb3ABpACY7lKeDy+BCvf7AOaHHoPk8wnIFbQQTiGcv8MVmABUTW8OOuTfaoNhBpNgGVbdy3A4Dswp7u4rE7sKvbWN/Ctk0AhaJr2QBY1mlp8RorGoXQIBCB5gEVnhcUD8hi1yZH1eoJhdihbRg9dlrs2N4jo8LO7ffpRcABkEQATiI8r1SDgEZp/CmFCuspdCl+XhKBwsIply66lmE4FnUraBgZPC/HeMAaRLYeggOApedt1lpYsG2sZvQ5jejzvsYj9hpletAg2U3N6Q04NsVdCge5sfs4AEWhwvgTgML1GCpz44APIJIqdDWPsjeIQ/VZS7HpO71eUgBAJimsmwwyug1gKeC3KOB7mMDvMU73ohHI4o/BJTgVuLKcuhPWSTj3zEXJsJu87azkAJNs83syCJj01b8l3bWvS0f1q9KL2xMZfGY4vlOvfUe+8qf/Sv7Dv/0X8qf/x/9L/urf/Ut5/adfx2tVqNtlJ8AsYnL12Vflpb//K/np3/6p/OSr/05e+9FX5er5V+D4OL6FRd1GAKIDTgVgUaBADhh1KVxPYZJCxd0KwWKK6y3D2lvk9RYDSbavC4DpNvV1GVTi8SlzGnsmAJSJEqCUOJQioNgAN57bwzEprp01XsaUE1ivqCOhM0lOIGQPEIDiQ+052O0OoHKPEKF7gHOg6CQeo9HTVTw92pIPbmwDCLvyyd196EA+vXcon92/IZ8/uCWfP7wlv3x4W6W3g35B3b+pj/v03pF8iufx+R/fIZQAqBtb8uRwA8Bal4dwK/cAldubs3K0WpD9pRGAgtdTZl2FdRQCpUu1gTizhW3b+KF3AI1dQGQPMNlD/t1ZYBSig4F1DdoiWPDYNTqeQp+scBzLWLcssK7CnI+G55Ne2/y06QXB2MBNhImvmwgAKoOdOnYiscpBJYPXSmASyaGig93w/31KBvaAaE9MHg1yGMI6xcY/Agjk4S6G4VjYUzEC2z450iZTo4AllqZWuJWrUnv9LR3H0lL/nrQ3npXu1osakdiDNASg5DNwBTk4IbxuYaQR+yZcCkDBYiwdihdoT4aKgYUXuHfN6UC5cJF7QCW9mD2Bgv8DF1aAG5vE+hS2TQdxndsmcR/vp8bxGcf4vYT5g33cjp5kic8xFOonnGIzwykcEHUGW04DJm/LAJxJX90b0gWYtF1/UVorXsZjzuI9NsG5tkn9tbfkO3/37+XP/+//Vf7D//W/yl/8yb+Sv//av5eGa+/g4NMJl9Il0/hua8++LK98+y/l5wDKj//T/yk/+tqfyCs//ZrUVbyL77FOsj1wuHAsY4ljCVAZHgBoBvHdQlzqejFYHC4uLeRSoaeIXdBDQQRJtr9HMn3dQQ6VBCh0JwXV4jR7eiYgAwphsjpvNZRyUDGQWFGWsh4fizwECSFCpXUUnsfj5/kALGHCJUJFXQlhcrilQGH949lNNv5tuJMAlTv7CofPAJVfRFD51aM7RfrloxQyCpZ7N/Q5BqVisDw9ohOiW1mWe9vzcnN9Ug6WR2VvIUQgOo0iqPTIpoKlD26lH1AZlP3FrBwsDcneUk52FzKIRHAxQQSLvQYLvhajlse74VbQINgrAajwQmIpVKynIQaLO4iToOLAOAkqydgHPgbPPQkqfF0OdtPiLN5LAhX2xKChJ2BR4T5oFK5lBI1zmO87g8exXlToTjQLZ0bgNFS9q93NChUOT0c04P8dYuGXtRoAZQxAofi6Uxzs5lCJYLI01a36MlCZ52A5vg6hQvfDz6FgATAQ4ybxvicR46awnM7WyQyA45qmsG2awMH9E4DJOGBicMF3BBjqQEC4vmEAZQhAybUDKFqAPSMDLe8h6rwj/Q1vSG/ta9JV9QqA8oI0Xf6JtFe+IiM9jDdtsrUwIJxytAFgeO1n35TvfeMv5TtwIq/+5G+lpfI0gNaA94N9ZLAecDov19/9sbz746/KK9/6c/nZt/5MXv7pVwHsd/DdN6HxNylYhvqb8R32AM79SeGW08eq8qk4p5LL7k9ho2BxuDhYgoYGegCWHgWLwaXHoKI9PnAo5k4IlDAeBWJhlg6FQLElABNBhRdZj6Hi8jqKXRuZTiUtzOroWcSdUqjQrXDKAtY3EofCeKLalmfBqRACHyO+GFjgVOA+CIxfPLipAPnVYwCFClAhbPT+RHAr9+hyTA6WDwAuguXRwao82IVb2ZiWw+UxOA9EINZI4ErWAJJV7NCrk52AQxegQrD0ACy9gMoAgJLFc3KyD+1hfXcRsWgBLgYiWLZmWdiljWUM6oFbQePQom27jfgMbkW7OAkWHBkJllKosNZBOVj0PjgLh0epDCbpOpcnQYVjJPja/J/W48MaCiMPGiEbIxolxXWfJKmA5Rga6CgaH8HB8RWEyiI+5zI+M7WEz03H0tZwVmsrjD/sJWIRl7UXAsVBQjlYEqgAHKyjOEyW8L2Xh4pFHgfKwriJYJkdbQJYGvFd84L3ABZfH5oGWKbx/2egWXyOOXxWFcDjmsXtGQIIjqwAAE7AVY33V8goC8s9VyXfdUWGAZShtouSbQVQEHcGmk5JP+JNf8ObAMqr0lkFd3LtZwDKj6Th4g+lu+Z1mei7igNMq+0vy8OyjFjNS380V5+VOjiU1mq8TstlvH6Fxq8pxlEcQHrr3sNrvCzXT/1ILrz9A7l+4RXhWdKFPLueOSCuCQeUBriMTnyHAzI5Oojvn+DIqjjRPSGiE95HKrgUMAaXxLWUwoVQGehVDQ32YRlBxeoojD0RVNjbo8VZB4vBxaFCoHjs8fN7LAKZW4mhEs+bokXZAJX4xEEFC5ecQ4XX5Vmdk8OVWTnE8mgVcWRlRm6uzcq9rSV5vL+uIGD8oVNxqNCRuEtxxXHolxqR+Dg85wFgBDlYPtIaC6MQYtD+stzZnMH/HIf7GEmhAhAoVAodcBudAArB0g2odCMm9QMqg3A3GUAFUWgJQFkEUIJ2AJZtgGdrtl82ZnoBqG5ZYbGRBVvEBA4v55m0BIsWDCEbcGVuxUHCxu7ybRS7dWOQuAgRDqRymKTi460G4kDRekj4Hxw16lDRYmaZa+xw2Pw0GmphBO8VDY9QIbyGB+rUmSwj8q2zOxTObQ2RkGDh/66vfFsHxLU3nkEkuoRczjoKgYL/QxcEOVyKoBI5FNVkMVRmWfiG5sdSp2JQ4W26lUaABUf8EbiPPGBCDdOZ1MosItwchXXXPICzgPdAcZ2PmR6skskBNvDrMtZ7VUZ7rshI92W4lItJMTbDaxY1AigNb0tf/ZvSo0B5AUD5CUDwA6k99x1puPB96cd9k33XZBnf4S6cyuHKCPYbXtQuJytTA3jPXepQhhAbc22XZQK/zTQcVQHfV569Svju2E2d7QLUcBAiyGfgfqcRq8dz7fiuG/DdtuD77JepsQyUXtaYS0IkuT3GoSW5FCoKlqw6GY1LhEsATAyVoQCU4Qyh0mdQsXEprKVY/CkHFQNLcfwpB5U4Bj0fKht24iALtAAJJ2Lax2tszhXQaPOIBFlZGM3ocqUwDFcwgkadl62ZEdmZG0PjnUSjX9A6C91K4kLcrQAmv358V+URSCGjLga3H+FxQQTMZ/cZiVjwJVg2AZZVub8zLzfWrK7Cnh1Gl8SpKFQ6EIEAlukuvC9CpQ8AGsDjB7BjDAAkFGKRLiHsNDvzAwBLv2zO9sKtdKvjUaiEayxzoqGi2gocAt1K0az6aOyuGCx/DFToECiHi/bW6P/B6+N/8n+bS7HeEp2ykSBxocFTrH1MAAQEA4u0E8MtChCCZHt1BPvCmC43EA1n8HnpUOhWmms5h8oF/F8c8fFcvgZfS18PDZm3WVOZm2hXeBQB5RhUUrcyD4gQJC6PQPNjjYBOA8ACkIzUmvIAyBAAAmDM52pkAeLS1xdwHzWfrZbZQTRquJMCQDDee0VGAZMRwGS447x1FfOC8k0ASgOAUg+g1L0hPTUASiWB8mMA5XtSc/bbUvne13U90/Q2oHIV/6tWNrBfHSwNYx/Cfg6ocHwTi/mMPHnWaVovyCjgUYAzGoMzGu4CyLCcyOF9EZz4LuYne2EQenG7F79VF36LZhwsmgCEHpkez+K79IsFclwaNM4lb9s2h00sdS8hFhEuChW4lTzAMjxIGVCGM/1cBqfyPKiEXp8UKgAKoOLRR6ESYOL1FAcK6yna47MeQwUAoUtBzCFU6FL2V+dB5RE0JrzR3lbp58WJ6q5JF5Rtg+0c7sORnQ17TLU9N4qj/YjqYGlKHiEufcIYFGorKVTuyG+gXwMq1G8AmN88obDtCbYF/eoxn8PnHiFKsc7CKLQhD/cW5Vaoq7BYu81C61QvgAKoYCdex46+MdUB2HTJDqCyP9cr+wsESx8iUx8ggkgE7S26uK1ftgGfrdkeQJK1mQ5ZZoNhY+CQcu2ZsLETPn6CTsHqK2zoLA6GWeFCrcXBQqjQJbhykYbQ0LnMEjKJ7Dn2PAIFLgVHwGH9Pz7YjT08dCmMO5yy0dwJT+qjQ7FlM3Y8FmbZw8MibZ0CZWNxSLWzOiqHW5NytD2F/WFCtmDxRxHvGirfkfqKtxQwnJkuD4BN8CJgI3y9JqybY5lhdCnnUqC4UDuP7zFWeag0AyoAyyj2qxE4D4pQGSZYUpAsAjAUQTI3VI3taLgZAuW6TPVekwk05rFuOBQCpR1A4YXk2bMDdzJQ/w5g8hbizuvSXf2ydFQAKFd/JI0XvyO1Z78plaf/Viqglis/kGzzW4DERcSuCrihRhyg+tQVL8Kh5LurpKf+nHTWvCe99WcQpQDfVrghnh8FR6RD/PE+xvk+cZBbhgNexve+iPg0X+jD79QjI4McpMaxK4DTRBYKk9qHKWM5uNVulxdhE7saA0twKwoWCFDJAyj5zMAXQWVSgaJKoDKVDHRjgfZ5QHGoHGysAirs+WE9xaFiXci8sPoSPlQfIFJ7+X2puXRaqs6/I+fefEHefemH8vYL35eLb78smbY6WZ0akq35UTRIagRH+jxcA2heyMrewqQ8OdhWp6JQIVCg3xAkBAoiz68f3ZLfAia/fXrX9CyVQgZg+dXjI/n8IessO/LRHRZtl+X25rQcsa6ygMYxm9EffR1QWcNOu46dlW5lfbpTdgCIAziPfcBib65b9ua7yqgHcOrFToO4NIvYhOetTbbLykQbdiL2TuDIT6hAhXCymzkWq6/w+sGUAgZLj0UxWGKl210BIoSJilEniOsQXUpeX5uD3dyllIeKaxYNlYChOJR/Go7rYGMcv/mk7K9PyN6ard/anZXbe3P4/WdkezmP126Uzqbz0l5/VnpbOeiNFwjj/2jFUbZZJhi3AJU5QGUxuJTlaauj0KFYwbYTR2gApRBg4kt8pzFUvKYyR+E9zwGCc3jtecQfB8qsCwBZAEyWAEgCZm4YjRbb5zJVCpUCIs84HMNoxxXJI34MtSDuqDt5V2HSozBh3HlJ2it+Ji0JUL4BoHxNrr3z11L13t/CvfwIUHkNcHoPceqSTA1W4H81ydJYJ+BxVa6f+qm89ZO/lZe++xV586dfl4ozr0hP4wXRkw8hjt7lgWYKvw0j3wIHVQbYcn12tEfGshyYZuNWZtFW5gpDkF159MvIwJICxsCS1llGAlRGAJVRQGUkM/C8+AOoACQu71IuC5UIKAlUAAwOdHOoHG2mM7vd3IFr2ViSSZCu4twpee0n35Gff/dv5ZUffUNe/sHX5cff/E/y4298RX4EvQOw9DdXynKBc5oMydp0DnGhXyYzbTLWh8YHEi/kB+Tm6px8cgcxSKESnAlAQilUHt6EU7ktBMrvPrgnv//wvumD+/K7Z/ewHRB6ehNg4WvsySf3thGD1uTe9qzcYF0FToXdxuztcaisYsddw05MsGzjSLGLHX8PO/rudAecS7vsUrMdshe0O9sJt9MpW7h/c7pdtT7ZCqi0ACpNuqOzZ8KursfxFBCgooOycGT3E92SAm6Ai4ElhctzFeBSKocKH8PX5Bm5x12KKYEKYKJTEKDBUrzUKN/X+vygPDhalAc3luXeAdzeDr7DrWn89jNyZ29et9075PZpWZ/L4P806tQAHMA3Osi6Dacl4Dwn1mXN/xFHH4OJi1AhTLAf4Lfgui6/ACos1ipUhusUGHQoc9AMHQmBgqP/BqC2i+ftwo3u0JFOtuE3x3vJ18sUvvMxuKthRJJsE1xEw2npq30bUed17d3pqGBB9qfSdPkHUn/hO4g8BMpX5erb/0muvPUVqTv3Demt+Smg8irA9Dai1Fkp9F+Rif5KLcY2Xn5dXv/+V+R7f/1v5W/+/b+U//zv/xXaxV9K3eU39fQA7gM84LAGx/2jB3CuuPCi1F57RTKIZDor3kgHGjrPLEYsBVTmJnMyPzWMdh6uj/4lZGBJAUPHEhdwR7MEC4u3gEx2MIUKnYoXahcJFch6fmKnkkKldHyKO5W4luKjZxUqGylU6FR44fV52LDK86fkJ9/+mnz/61+RH3zjr+TH3/qK/PDrfyk/+Nqfy0+/+RV57Ydfl6qzb8hId6Msjvah4SGzddfDzbwJJ/M9eetn35Zzb/xUeuquonEO61iTzwEPFmN/9eimgoQOxeHyW0Dld4DKPwAm//jxQ9U/fPQAtx8ALgDLM8DnyRGgdCCfPdhVt/JwbwHAMqhwkJtDZRVQocPYwA67g6PE7kSn7MOpHM30yg3EoKOFbjmc75aDOTgUAmW6Tban2mQL2gBINiZbVOuFZlkZx9FptFEWsKPPsoaAxknH4lMgxjUWhQukkQgNuBQuiUogE9dgjgk7qQrrfB2+djouhbWUADm4B5vCsRgmdAVcjuLITujc3JmUp3fW5NndDXlye00e3lhRkNzdX9Dl/aMleXRzFfet43HrCppVuEBex5iTS9PB2Az3BhVCjD06BItHHS4JlEUAXSESxNuLXOL3SeVQwfvF+9bxKoD33DB7deBSABJqHusr+P638Jl3u6vlRke1PBzplMeLOXm4Oix31obkxlpOa2Yszi8RfgDycOt56a97F+7kDQVKu8adn0jTpe9L3fm/l+oz30DcMaBceuM/YvkVab7093A1P5dM4ytwOgBF52kZ67kgoz2XJd95WZqvvAao/JV88y/+P/LXf/Iv5Ct/8r/IV//s/yvn3/qhHlhYg1vkmJ3xDj0P6fw735dv/PW/lm/+zb+Wd179G+lufl/j81BfvQygzYwPdwEoQzANeWhEr45ho+ZjcVuxFCwJXKzmosVcLd7SrRAspiKo0KlwwJsDpSxUvOdnIa2nbC776Fkv0NoIWq2l6HB8jqDlgDdEHQrx5xDbNhBXst0tcuaNF+SHcCU/BEBe+N5X5a0X/15Ovfw9Of3id+XsKz+E/UMerTwn+Y5aULxFhjpr8aX+TL76H/53+Xf/+n+WP/3f/98g+P8ml956AZa1W+5szmtvjhZgH96QX0EKFToUAgUx5/dwJQqVjwwqKVzgWD5gjeVI3crnD/c1Bj05XJZbaxMKla3pAYCgByBAbIEz2cDOfTDSLnex492bw9F5fUSebY3LRzsT8sH+uDzdHZNHW3m5v56VW0t9sgfnsjnZjNjUKGvjDbYca5AV5PvFkXo9anJHJ1hm0Dh1lvg86yzFYCmGSgyXYrAUgeMExY8zh2KjZ+PY407lGFAIE4hQYcPnPCuMJ49uLsmze+vywf3NAJb1RE/v8Lbp2d0t+fD+jnz8cA+P38L+MQ2HAcvO0cT4XHwPejKh/k8CzIqwWohVsLhSqMSKwUK3YlDhJE74HHjdGfbm0J1kqzQCrQH2R4ivj/EeHrUAKFcvytOuJnk2l5On6+PyYHtc7m+Pyb3NUQBmRG4s5RB7e2QRjma085L01r4l7ddfRNz5iTRe+oHUXQBQziK2vGeR59IbfynnX/1zuf7uf5b2a3DggMpgw8uSa3wdYHoHjuU97OtnZbjjnPQ3vgcQ/Vhe+s6fy7f+6n+Tr/3Zv5Lv/M3/JdfPvqjOZAlAWdHzyLp0f7h+7gX5zt/+G/nKf/if5et//S/l8vs/hPML867AqUyN9QEmhAqcCsDil9zhAFe99E6JYqiYY+FYNg6SNbAYVOhWWLgdDGCJocIxKn8AVOJCbTFU6FRKoUKXsiGHcCss1u7icQvIdMO9bdJw/ZycAxDOvPETufL+y7h9Slqr3scP8jbs4RtSD0fSdu209NcjQ7ZUSP2ldxCJ/qP8xb/5X+TP/49/IX+O5d/9xb/Bj/YqMmmb7C2MyUe3twEEgOFRGaDApRAqjD10KITJf/nkkeofP4Zj+egu3ArczVM8/4mB5YOba3J7fVL2AJVNDtOf6FKobGNnujHdJ/cHW+Vpf5t8vDQin9yYk1/dWpTf3V6UX9+jFuRXd+bl81uz8vFBQR5uZuFc2mVttBZHuSocFatVS8PVsui5nUdOgoU7vYLlj4dKoudEI39MKVCO11LoUlqOuRRChbd5DhBPONzFEf3ZvTXAYlM+ekBobMkHAMYH97dxmwDZlU8e7WO5j+WBfAqAf/bkhnyO7/0X+N4f3VzRSESnxPdEqNj/I0w6sG7n9iRgITDKAIUqBYpCZRSfgRGOY1MAlGkAhTWUdcSao+UBebAxLB8tDclH/fhdq6/Lk05AZSYnzzYK8hgO7BH0eKsgjzYn5N7GuNzG5z2Y78cBokUm4DLY00Og1J77tlSdIVDgUN4FUN78j3L+lT8DVP5Mqt+3eopCpR5QaXhdhprelKHmtyXX8q5kW09hf39PeutOSf3Fl+TCm9+V91/7e6k496JwkicOlCRMCBWKboXnHTH+vPHCf5bXfvafsP6SdDXxkh/XJZ/BbzSZkYXpIYs/ZaCiEFGg2O3YobjSwq07FUAFQBkLTqUYKnAqDpUl1wlQocpChfEnqqkkVx9kr09wKoTKOl5nZjQjk0O9sG2tMtBWLb3NIKpOFHxNOuvO4kd5Q2rPvCL1516T5stvS1flGemuuSDX339VXvjOf5bvf+3P5MeAyw/+7i/kTUSg7rrLMonGvTLej7iyBLdyoGD5NRzLbx5bgfZ3T+lSAlQQdWKo/NdPH2NJx0LgAEIf4HnPbmgM+hgR6O7mtOzOZhUqjD97cwNye2VIHsGyP8aR7Gl7o3y2mAc8FuS3d5flH+4ty+8fYPlwRX7/0NZ/e39RPr89I092hmRvulUWc9dlbuCKzA9elfnMNZnPViDX44jJTA+w8Cg6gxjELmZGIRbjJtnI2dhDoycAUrgUQ4XrLt4uBxTqJKBQNi4lBgoHj6GBq2tAQ4W4zvNoeGYxnczd/Wn56CGA8nAL4Egh8uljRMonBwAHYI3v9ld0hYD4b/Cd/zbod5/CLX52Vz55vCMH62P6PxmB+H8JEINKeoKggcUhEjsXRqAONDwsE6jgffP9B5cyla2VqUw1VCnLIw1yc6FfHmyOyEO4y8dwI0/ns/I03y0fYJ/6cGlUnm1O4rebkqfbU/IB16GHgMu9jTGAZUiOFhGJJtuk0HcR7vpnAMo35Nqpr8qVdxB53gJQXvtzOfvSn8rF1/4C+/U3sE//SPpqfyaDdS9Jtu5Vyda/LhnAZRAaaHgDTuVt6BR0WvoaOfjtPKL/dXUpHM+0MIbPNt6pXc7U3Gi7jnzmnLettaekre6MdDRweso6mRztBSAyWlOZmxyG8pBdxrjUkSRTnhQCSCa8J8i6nb0XaNLrKog/J0NlYhx5dEKWJg0qy+xSdrAAKg4UcysRWEriD1VUU1GoWM/PHoCzgA80yYE4w70y2t8sGc4I3nJNBnhd2KaL0nztTZD8p1IJ61cLq9d44Q1pufwuMur7cvX0K/L6T78lL//w7+TVH39DdRkRKdNaJeN9aHSDTci7Y/Lh7R0dc/LZPcDlwSFcCyDxBHB5ykItXMszQOYDuhIWZ9mlfBMQws4OiNCh0KlQhMonsOh3t2bgTAb1HJ8bOIo9wFHqg90p+Xg+Lx/jc3w80iu/WB2V39xekN/dW5J/BET+EUD5L49W5b88XpP/Cv0j1n8DsHwGsDzaysnGeL1MYwcsdJ9DLr8g0/2XZWbwmnYtzmSqYMlZNESDAkym0Win2MAhNjI6CMobv4PFARIDxaWwKeNYuD0+YdBf004c5EA37+lJgaIDy9igseQJepx/hOcJrc30I96syqePdoJ25Rf4Pn9J9/fBLQggCcvfAii//xRg/wWc4ueAOvTffvVY/uuvAflfP5TffnpLHt5cxkEog/8Nd0KnAkBwEJwqhgqAw94hq7FY8XYJWp40sBAqBMocIpo6wByBUoX9pUKmsdyaapf7m3l5sgc3sg83guUTRNhnm+Py4QZ+661JeQaYKFSgZ9uACvRwuyAPtuhYRtWxHAIsG4i3Y91029+Xq+/8DRzKVwwoL/+pnH3xT+QKIlDj+W9I5/XvS2/1j6W/9gUZqHsl6FW4l1ekT/UanMqbqr76t3VkbqblfRnquKTTL3Bahgn8bhMD+M0g3uZJjbyIfnfzeQDlnF7FcDTLwXD4DtmdPJ4FKIYg9v5EPUDBkXg3M0Gij9NeIgPKzHgOMTQrUyMZ7BPUINrxgEywrlIOKvPjBhVVIcBFh+zbuT9eqC06qdBrKxFUfFnU+6M1FY5RWZXNJbqUfryJdj2jtqX6bam++CJy4s+k8vxLUn/lLak+9xLy53fl6lvfQfb8kVS9j+0X3pLGy6e0nvLyj/5OXgJUuHzj59+WSsSkbDtPR6+WXPs1WRztAgQW5PEBcvvhBuILjpoKmV359N6eLrnt4d6K3N9ZxGPn5fbGrNxan4Gm5Q4Acn93Hs9dkQ9v8flreMy0xp+jpbw8ws710eG8/OII8WZnVn67MS2/2ZqS3+zPyO/vLMg/3Deo/JeHAApA8l8fr8t/e7KuYPkdtn9+d14+vjEJp9MLh3JVRtpOyQiy9FjXWdjnC1LovSxT/ddkesBGTvKckymAhOepsGjJC2mxsTOWlILF4cGlQyaWDaArBssItvGx/jom9vrgCIcGGHcfG1R41CdQOK6G1y1q0Bn2J7NNcoQG+MlDxM8n+4DJHpaANIDy2w8BcbrAj+9DXN6TfwRQ/guA8l8Bk//fL5+o/p9fP5X/57ep/ttvHsPh7GuX9DyOxg6SIreiEQgwQRyIe4WWpyAWbYNTsdgD5wegECTsvi3ge2ZX8v5iL/aHCfzm0/KMOpiWD/YBjz0IB49nu9gGPcU6oUK4eBQiWO4DPnfXR+UW3OvBQo+sjtXKQOMbUnH67wCUv5QzAMp7L/zfCpXrb/+VNF34hnRc+670VP4QYPmZ9Na8BNfyMgDzsi77cLun+mXtlqYYqTjmpbfudQDmHemFc+lvPgv3cg7Lc9LXdEZ6sK2Lk13Vn5b2uvekHVDJ9NTAWfQCEjmDAsSljVWx8Soc/MbLGztQdDCcPianYOFjeXt6DFACVKYVKoNBA9gPWawtU1MpggodS4FRiFBJz1LmQDjKTy7kqNovDxUr0K7NjyGH8UzVy3Ltwo/k1P+/tbd8jyvJ0n3nP7n3zswZ6tNYTdU0jVVdVV3URbbLzMwgy2LJYmZmZrQsZrbIYrKM5eLm6QMf1n3fFTsyUyrX9D3z3A/vs3eiUpk7fvGuFSsiTr4g54+/IKcPvSjnj/5Wgr1OSNj1k+J/djeIvhNw2QvIHJeooEsA0FXxRUjEZO7JA2/hNe+I17kDEhtyBfQORBzqA5pfg2MJkbaqHBkEJIZaqwGOWpnoqsdFw5nHldLDxZdqC/EcThLMl44azkIu0NtNJelSmw87WZQit/EePQ2ImQEN5lQGmopxAVXKbA/cxkCDrAw2yvpAo9yDNgcR4gzVI+yxQDEuhSCxQOFtQmV1pFbdymRHnjQXopHHIoaOMrF0XtwlKUjA/5B0Q0pT/KQsPUhKAZYyNHKdUUug5FFfDhUrT6jw3NPJeLoU3sfXbnU/fxsqrP7lzGpCpTwnSpd2mABol6e6ABK4Q2htpg9AGVSYuCBCZwI9tjBZBUDWplVP12fkw3uzHpqRD9anZG12QEa7a+UWXEsNl1Zk5XEB/j6OrM8wjsUBC6TDz3Qrmlfh53UnZyvgAC1QilMReuaF4nfO8IBKpcxAs90QQrmZTgr3QW64VAAq5S6o0K1YsPRzekZ1Ilynrw4nXz32C7kAoJzf/7xcO/ITCTr/EpzKmxLn+64kBe6S5KB9AMhhwIRgOaKAScXtpODDCKOMElVHcH5EEln/EnpKkjjTGS6Gx8SbJyUu5KTEBJ9EWzklUcHn4FZ80Hnj/y7JVDhYMLgA4YQzlIWLu7rWAZCFEV/H13wBLJ5QMfrPobJtPRWVQgWhkCdUGgAVluk/CyoQE7U6+gOn0lRdKHkZ4RIWeEpOH3tRju77vhzb90M4D1jDUzskPsRLUsJ9JM7/vER7n5I4n7Mg9VVJjrwhceFeEup3DiDZD7C8Db0j3hcO4svkgjfXQfALkhKGxhl7TerzY6WnvkD6m+EIWiukr6lEQdNUmq5qreTyBAXSC8D0NBbjsVwpSg2XKN/zEnT5mITfOCN5iSEKmfbqPJ3/MwqgzPTUyzws+RKAsjLcJGsjzbI22oywpkk2RgAXhj1WNvyBeM78ygahghBoaQgXaBdAVhYp+bGIm9EDccJZVtQ5wOWS5Md7wblwnkegzojVGbRo6KUMfRQsW6FCKBhw8OjOsWyXJ1R4pBj68D34fvY9TYi1FSq6pgmhgobsmlIAqNCttNVmy1B7hdwduYWwBqHm3T7Vxt0BOJRhuQ+g0JF8AIA8JTxUAAghQm0AINBH0Mf35jx0Vz5SzeK1E7Iw3q5uqKE0BYAAVBywcPElAxbmUxJxDZucih1Kti6FyVkNezICdBIfS+wJld5GA5WpXkCjdztUeKxSeYJlEq7FEyomDCqSoeZ8hEHp0lISCbdyUq6ffFHO4jo/t+97ch2OhVAJv/q6xPq8gxBoJ8CyV5KDDylYVDyHEoMOauFcnP9+rXfhEDVHlWIDcF8grnuW/fMIxeC+SP8DEu53UEJ9D0tk0FnJTkb4XJQm1aUm5HFBBSovzDLgcKDiljvUsc7G9XzAhEDxhEpZnoFKcW4WwJL15VCpc8KfOicLTKioPKBituXYmrD1LIRTqDh5FetUCJXm6iLJTYuUIJ9TcvzAy3Jg54/k4I6fyNnDr+NLOadDxgUpkQhjgiQz7Iak+l6SVL9Lkn7zusTCrQRcOwZn8x5Cn98ARK/AsbwpfpcOSDzonBh8XJJCjukErnL08O2VGdLrlNdzeYGa/HhpKGIla5Z0IYzpg/PobymV7oYChE430Zu8Le+99EN5+8Xn5f1Xfyr+Fw/DGidIR20+wiLE2N11Mj/QBCA0AyiACYCyPtoi62NUM4AB1zLaIPdG6lSbCIPuAyKbuI/n1DruXxmpgVPBxdpdKF1VsVIYfxHgPKr2lmttZCF2zo29CsfijYsevSkAQLei6304UGGlqZbwO1CxIOE2Ehw1cUPGEetYNPSBQ7H1KAx7cD8f5/tYqBjxtjOcC6hYacIUToVzlWoBFk6CbK/LlnGEg1P4bhj23F8YggZVmzjfnIdLWRyXx3AlhAnBQVB8vDknn0A8qhyQfHJvXj69t7BFn+D+T/majWm5d3dQJrrr5VZFFpwSZ3a7F7UmWKyYRLajPXQpXOqgLBvfIcJKC5SCJO9tUAFQ/gZUKDoVhkDboUK3MtRUKL34TtorEtApeEnAhdfk1J7vKFS8j/9MoRJ25TV0mm9JvN97AMseSQQ8CJZkgMSK93HyYbTfHon23QPXs1udD4/RvnvRAfI+I52g6L1LQm7slps+BxECXcZvGis1TM6WModiQKGQgHRSoSp3ixQqmk/hEbd1rpAjD6hQbqhk4nrMVqg42goVCxQzAuQOf6hnQcXkVgxcFCzPgIpuxO7kVG7Vlkt6fLhcOXtYDu58TQvd9r71olw5sUeS4FAKOUeBydu4YEkLvi7xF09JzJmjEn/5lIRfOY7n7ZRDu16S/e+9IPt3vID3eFEuHX9bwq/vB9EPgO6HdHp5fvw1aSiIkabiJPRMUVKWyXLsOOESkJwYyJmgfYjTqduVmRLmfRIw+Z68/OOvyUs/+pr85t+/KVePv48LLkFdzlh7tcz0NcrCUAuAcgshDEAC3YM29YjQZhThEIeRh2tkbaha1odqZGOYo0FucXh5CY/N9yNOh1Ppq0uU4kTEwrC3jJ3TYGdZ6p0ddUlyY1ivcEMKUwJ13Y4SruMBt8IlFovVSWwNfSi9/QyoqENBWMiKWS6d4FonxXnNs6BCoGhJvjO/h8O6bKisj6AIltaaTLnTVytzY62aS9mcH4AjGUGIY/RwiUBB2EOo0Kk4UPnkPsDxYEE+e7gon/EIfYr7Ptk0QPns3qIBygbON3jO++/iNl4LZ/PB8oTMD7fBbeYDGvH4nCzM4+iUGzAM1bTIjUDkfCJ8byWZ+B45szjFV/ITvQGVGwh3wxD+pCNMLkLHgd/lC1Bxhz+eUGFOxRMoLqg0F0l/fZ50VqVITW6AhHq9LSd3fxvhD6ByDFA592sJvfyqCYF83pUE//cBlv24Bg7CtRxwKSFwv5b3R/kCJBATvxHeOyAed0u41y4Ju7ZTQqmrOyTk2g4Juo7HAo7iN/aHS0mR6pJsyAMqhIPLfWRLGUdyPMT6E3Uqns+H1Lnw+EyoMFmbhWvSyAWVai594AIL4FHGWpWtUKGYW7FzgNwJW7dj8ayu9YQKq2p7oFs1FRIR6CP73ntTdr7xsux8/SWA5RW5fHy/pESgV06PgaIlIypQkvyvSfzVsxJ59qiEnzkkQWcPyoUj78LZvCgH3vulHNrxSzmx9yW5fvot/YJj/d6XBFA/OeSQZMKtcG4G15zIS/BHrxQMIYzIiJDG4hTprMmTvsYiAKNQWspT8cMfl52v/Fje/OV35fWff1v2vvFz2MyL0lYBW99SJnc6q+Uuwp7FoSbjUqB1OJZ7cCsWKuvDCG2G4EQGa2R1AGDBcW2wVkeEKJ7zsUXWrPTiPTvypKc2AZ/zCi4i9FLBiKVDT+gyg5wyz3VMcxK8JB8NoDA9UIoyggGMEIgLT6OBEAaOCBLWrnDyoYXMFqAgzGEpvl3M6cugwuFjq3IOZ6NR6mgPYFKHkKKBCVCoHiHGrep0Ge+tkZXpTlm60y5rM70aojxdAzxWxuXJMkECMX8CPVmelA8R8tB1fPZgUX73cAlado5L8jnu+3TTw6EAKKp1OJX1eYCGYIGT2bir+nBlWlYn+2SwvVIaK9KlgvOFtPKXn50goTthHoXD8fj/4FKK8R0WASqFqb4Ib6/jmvCWuvxQ6apNkuHWPPzOZTLFJG03nEk3OhK4k+nOKkCEIHHrDkK98bZyGWsrk9HbTNQi9IGGEZoNNZdIPxxyV3UaOrabEgkQnNptnIrXsZ+I/9kXJOTSKxJ+7Q2JufGOxPntQoe4BxDZC+1DyLNX4nEdx0LRfrsl0geg8NkpETd2Stj19yTMa4fC5OaV9yT48nsI1ykABfcF3cBrIy7i90RYWpyJjgChDyBh5IDBkUIl3yzK5F7+gCCx0EGIo2ESnv83oGLqVbZDpchApcYOLTs5FQsVV73KM6BCoHiGQRYqFixdLY3S1dykx4aKEvG/dkHefe1Feec3v5IdOB7a+aYEXDktuQlcWStBKjLjJScmGOT2AsWvgObnJd7nnETfOCO+F/YjVHpDzhx4RS4c/g2A8qZ+sVHeOyXWd4dWKSbih0kJPiZZ+HI5VTwl9BKczDHxP78PQi8QclXq85Okuy5PuutzdHGlnFg/8TmzTy4CWl6nd0tCyBUNlfrqC2UYoc8ULqy5fg4HN8gKwLIGoKzjuAGo3GMIBKisDeGxgXoIYBkARKDVfgDGCqBZAlDm+3nRFstYa7Z0VERLQdxFSYTLIlhSEL6lhrFG4ZxkxV6S7MRrkpdyQwrSfBGuoIclWACDYsCCpdos2bdl+7rGKuBAQFioeOZQts/v4eNfBhU2SlbzchtRwoQQIUwaWZpemgSHkiFjPdWyNtsl9+b7AJRuebQ4CmAAGhsz8tHalDxdJVwgJmSX7sjTlSn5eH1WwfC7+4vy+wfL0IpLv8Ptz+8vyWebjkuBPtmAewFQPl4HTHDkbZ5/tHZX9eHarCaAZ4dbpRPuk/Ub/G44L6aUy1lmw8Hk4H/i9wIYF3Ht23R/KUj1kbwkLylKJVSCESrHykBjJtxGEWAPsDDU6a6Bm6zFb1+N+wASaLKjCkCplIm2CgClXEahkdtlAEqpAUpLiVZf9xEqNenSWBgGqOyUU7u+K+cBlavHfiS+Z34pQRdfkbCrb0jk9Xck2mcH4IHrN+B9iQvcjeNuiYF7iQZsInx3SThhcgMgAZxuXn9Xl00IucylE96WwEvvSiCu/4ArOyTAa7fuTZ2RFCDlBVz6IAdQMTCoBlQowoD5EB5LAYTCLLP4tSdUjLZCxeVYHKCwzqyiwEnU4n1sTmVL+PNMqMCpGIfiBsp/GSotnFRonEpcWJCcOPA+QpffyvF978mN88clOdwfthSWNSdBVZQaiUYViMbli177BkICwuGyRPqdEP/Lu8Xnwrvif+kdCb76rk7WigbJY/12gPo7od2wk4clQ+dinBfvUzvk8Du/0DU897z6E7l06B2FyC02jvJEaWYyDz1cEZxMXlIwercYuV2TDRcDJ9NYqBfKJC6yL4PKBhO1w41wKXAqeHx1sF6ralcAkeW+aqjKpfnecvSAxbg489Gjpcmt4lDJizkLeO6HGFeb3EoanBbXNM1OuCq5KVxl3QfhCxxXehAaBtdGBVhYo4DGow7lGVDZDhTK5lM0QcvGB6B8OVRitFKT24k0UGUperxVBaCgF9+Y7ZEnKwhxFgfRsAfR4KcBBjiKTYQp92bR+BHqEC4cKqZLWeXtGQcs8wqRPzxclT8+WlPxXOFyf1nBYkMgCxarj9fcUPkIUKH7eYxwaGWyWwbRyFkQVpQOoKYCmun433QLU5zje6PjK+Dez0necCpeUpLmI7V5QXKrJBIQSAZYsuE8CJZyBQs7ExdI4E4ULs+AyjBcylBLsQwi9KH77UH404HwpyrLH67kt4DKdxQqV478ENfjzyXwwksIWd6QCIRGkd7vShSu32g47Rh/AmW3ntOhhAFIVOh1AMULzuQaYHIZMLn4tgRQgEoAXErAFbgU7/26MwHXBq4oTIMMPAgVF2Bw2yZZi7igdSahAjDku1d98wTKFqg4rzXyGFLOY06FMDHl+ng/C5UChQqBonUqDIGcbTncYq2KqVd5FlA8obIlBLJOpblROprq8P4Fkh4fKeEBXhLqe1kSwnwlJxGNIwO9SmaMlGWymCpcchGyZMb5Sno0gBJ+WeKCT0uE32G56b1HQmABb3q9Czv4NuJLQ3tCJZbE990Nl3NUsiIv48c6Jqf2IMR69Ufy/m9+CP1Yzu59HY33vNaBsIK1Lo9rZYRKNRpWfVGCtNUwkZsrHTgy2dvfmK8XmIXK8iABghCIcOEIkAWKh+hWlvqrZREgWUCMvgjxONtdggs1Hy4lE6EPQopcf8mJPq1QifPbZ3IrN09IKkOg6AuSFX9FstGj5sKtcCN0roNawBXSAIUtO+g5UOHwLiFhXQprUuySBxYmvH97bYqFigULZ0dXFcQLNz7jSIsVYXunp0427/ajMU/AmUzBjYzBlUzIHx4tqraCha5lWl2KhQrF8IXgIEQUKo/dYKEIls83ERJBChcnFLJQUTmO5SnCIIZXD+dHZW2qRya6a4U7H5RmRQk3T+cex9zsyyxM7Yfb3Lv4muTCBZZl+ClUGgtD0clEAwTJ+L0BltZCzZdMaDKW+RMDE0KFt03o4wEVuJRBQGWguVB6G/KlszYLHVa85MVdkOsnXgBUvo3w57ty6fDzuP1TCTj/a4QvDlTQKXKxpihAJBrXLqUzm713ASYECkIdXO8h1xDmXHkH7sQAxf/iO+hY30Mnu1P8r+6WsIDjuiZNaV4iGn2Gq/FXFGa6HIYFS2kulylI0YpYOhMLFE4U/FKoUA5UDFAMVDSEyst23Aqh4nIqBiom7DGqr/AEylaHYoeUFSoECmBCoLBmxRMo3JqDUOlUoDRIRyPux3Naasvwj6VIRvxNSY0JBDzw4yeGSD6cQm4ibsf7SlrMdUkKuyQJwWdB7+OIKQ/CBu4FuXfjC2eMibAHMWnUjXcNVBD+UHQqGWGnpTDBGzHqGfyQb8rR934Ft/JLOfn+b9BLHJCMcBA9/rKUJF+VinRvyFfXyajJiZQmgKUKvVtO1HXJi/aW28VJOnx4t69WFhDeLDk1KquDTepMVuBMrCxUlhD6LPTTmVTKXG8FjhVytxu2uqNAxm9nIeZOQu94U8rTrwJ+xzVRF+e7D5/3kK6ynoLPnx51Ad/LZcnCxe+CSoq/Ng4LFRsCWbDotpy4b6tLoTvZWopvobM9/OGRUGF+gluycnvW+hLuA50m7XWAa3+TPFoYRkOfARDmAYB5NPZphC135c8fABBPlhQsn9/naM0s4EFnYkCyxalszOE9FhQaBMsfHgEmkIIFx98/NOGQDYn4PLoWCxLrVj5cnZUPlqbkESeFzo7IJmeZ3+mW2YFm6Wkq1q1P8pKDJCMObhehcAb3Foq5ImnRFxFuX0Mn5g+XGoRwOFgaCkKluThK2ioStTJ2sDkPcClCSAS4wJkwj0J9ESqlMqRQKZL+Ji4aliNtVak6qsQh4HP7fyindz8HqHwHLtlAxf/crxHCvKZQiUJ4w7lCVkzEhl+HS1GY7AJMdmoSNvjqewh14Ezg0AkUv4vviu+lneJ3ZTdcygGJj7gMUHDo37gUAwDCJQMgMa7FQqUsjwWoBiocSrZgYaKWORXCpMzRVrdi39cNljKoRKFi9H8AFQMUupP/DCoc/fEEih6bG6S9sV7aGuogPE7wNFRKfXkeeswYSUeYkxrtJ2lRPpIWSVdyVZIBk8SQc4gxTwIURyX6xiEQfT9gsg8x5l58+SA6LGOMz3uOduiR08kT/PdKfuwlqckKkTI0qpTQixLmdURCrx2VxODLUpCAmJordUWdlrzY01KcdAFwuSKlSdelPDlAimN9JRbP9T74pgSf2ClluD3UkCfT3VVytxew6KMLqZflfjqSbVBxjosIfeb7KvH8CriTMpnpKgWYcIG2ZsNiJ0tbeYTUZN+QosTzOks1IWCfxPowQXdQh8WfBZV8QKXAcSosyfaEilnAKdQMHStQDFSszIJLHCGiM4lwhUfWrXg6FY6kVBWyYpar/KdIY1mG9DSXytxoOxzBGGAwK398uCj/8cGq/Pnxsvz+/rwe//Lhqvzpg2W4jiWXW/lE3cpW0aUw/Pls0wMqdCiECh0LZMGiQHGkUCFMVhH2QB+uEChwKfOT8mBmTDanhuTeJJe46JXl0Q6ZGeSqgrhWyzkdJASdlJepOA07K0nhZxUqFVnsSIIAFs67CsSRcAmHa4nV0Zu++iwZAihGAY0xOBJVKxOzTNCaXAodSj9Cnr5GAKWOqwOmS0NRLELsywh1XpHjO58DVL4l5/d/Ry4f/oFCxe/sixJ86VUJB1Si4Uqi0aFwmJjXNYESCojc1BGdnYDJDpM3YagDoPgBKL6Qz8X3xOfSLvG/tlfCA08I92vi8pGV6kxy0PDpTnBeZBK21q1QhAJzIdapWLCYcxzxfLOWLcHC5zhw8QAKk7SaqOX7wKVwWLkkLwfyyKnUlgAqznCyCypwJ6ZEn1BxDyF71qioPFxKh7OKvh6ZW0HIY4HS1lAj7VAbdzOsKcGHS5ashGBAxUdSIvCjh14GTM6j8Z9Fr30KruMYYHFYYkDiKAAlAooEVKJ99uB+xKDMpShQ4FZu0Eq+JUmB+6QsxVtuFccifOH2GanShDibw8u3KzLhEJKlFI2Uk7dyok6hYV/C7etSluorRfE+khp0XkIv7JdrB94Qr31vSNKN09JalKhDhlOdAEUPgNGLUKiPjoThEAQHY7WE0GceoY8CpQfupLMYPVwhLswcXKRJ0l6BMCvPD3/zskItI5xQ2Y//Ya/E+h/E/06onAFkL+hWmFlcTDnZd0voozkVAgFwMKM/BioMa7gSGFdf83QmJswx+RYdIcoySwvwMV23RIHC1eZYj8Lq0wSpKUiWlopsGWmvlbXpfvkIruP3gAkB8lcA5X9+tCF/eQIgPFjAcVX+4ykgg9t/wuN/wPM+3zS1JZ+woM0BinUqn8CpMJz5MqjQsahTQRikoZBChUlaAmUWQJmRD5YBlIU7cCijOlF0Y5LLhXK5C+6u0CGzg7dkoqdBhuAyuKkbJ+JlxsG93gRUQs9qjUpldqBUU4BLVaafVCIcqsJ5bU6INBZESGtpvHRVpel8rwFAYxCAoYYQ5gw1I9xh3q2hAM4mT7q4eRwA1lAQLSUpvhJxfbec2fNDObbjmwqVC4DKFULl+E/F98wLumBTGJ0K60789hsBLpE39sClvC83r+2S4Cs7DVDgSvwvwKFAvhBzij4Xd4jvZbqUw5IYdVUKmZQusLkU40gqi7KkivN9dPSG9wEaDlTMqvqEBV2IAxN9nOduZ2KBYub8wNk4+RQz8pMOESomr6KyTsW4lGIdSm6ws5QBFZNDcWQdiodLsXkUdSmACnMmKroVe04x7NGjAcvtOryurlxqS7PQWCJgSX0lJfIawp2LgMpZSQw6jYZ2QmL9jqCxHQRE9sMm7gVY9gAeBMpuwOR9uJhdCpVYHxDf+7cS6QUIBO6VKoQzXRUpCDNy0ZMUqjVlvEt7qln5/JtwJtekONHLhD25YVKPi6E4NQhO4SL+7mkJv3pUgs7tA9BOSjXCof6GHK1DuMOKyq4aLdef76tX56KCe+FxrpePVcKdlMGdFCPcyZPhZvT2NQnSWhImdbl+ANgVyY87K9mRJ3W+RyKrIn1Zl3AQ4d5xfA9nJDXqIlzcNUDXF1AJ0LwAd8TTzcMZujhQUWAQKoAElx7gY3pUoBgXYhY84rq3UYBKJJ5P0bEAMLyfQMnldqAxuGhYNJYsHbWFMjPQKo8XJ9DAFxHarAAcawqT//3xPfnfn9wDROBMHi6oayFY/vwYUHmEMOgB3Mom3Igz/OsJFQsWhjIWLDZpuz0E4n3WsRAqfC8bSn2wjLBnflzuM+yZBVSmB2UVLmVplPs5ESrcFaFZRjtqpR9Oi7tEVuP/45483D6jNC0AQAnGbxsoVYBJRZoPdEPKqdQbGhJz5nhDPte9iYe7TNa1UzrQUXXCjXTi/Toqs3BfhtwuS5EmVhqzjgidABPu146+IEfe+Sacyjfk9J5vysUD35WrTNSe+Jku0hR06XUJ9XoXYfxuiUCHQkX6oOPEMRzXeSigdPPa+xJ0eSeg8h6AYsCiUAFQ/C7vkcDrhyT65kXJTsX1DJeiroIwIEQcKVA4v4eyjsSVQzHAUIDgeRYuCiDcpw6HAngsSDSP4rgUhlGESmkOoMKErzkaqDBBWw93QqA0lJc5ULF1KWYioQsqNuyxTsWBShuAsQUk24XH2y1U6gGherxXVYGU5cZLZnyApEZ6adiThJ4kMegUQoHjBiq+gAoaXDS+8GiAJQZQiSVUfB2oMJfi8w6g8qZEXntD4nFfBZxKT3WaDAEoo20lMtpeLMO386WnMV3aKmNxEURqxr+lJBruJUk6qtM1MVtfFC858b4KloTA8xLvf1ZSgi7A+QTi4kmS/vps9FCww60lcB+ccOautpxlbQOOWsLdXiLjrfky3JSlK8C1l0fruilVmZzTcxlAOacuKTP8uE4g49yOGL8DEuN/SOIdqKQQKlz7FJ+Ha2UYqHAEw4LDuJAviA7EcSHqTtShACaOirMhQsUFF7iUnGiFSnlerDRVZshQe5Wsotdn4//Do2X5E4BB/eUDQmVd/heAwuOfEOowFKJj+fNjPAdA+dNDAEKhwiI2U1eyHSoctWEoY4eJmbS1ORSKIFGoAC4U7/v8PoeZmaA178PkL4H3YI5r43DVPu6Q0CuLFioD3NGyRfdvGmqtlO76Aq1JqmYyOiNYKjODdWX8KnQqFWm+AIk3fufrUprsJSXocKhiHnEtlafBxXD9WECIC2Gb1fbDcB4BlxOqSX+upZKLkCf15nEJufSWnNr1fTn01lcVKmf2fksuHfyeXDvyI7lx8hfif+4VCb78W0BlBwACqOC6phjah3nvBVAAFa89chMKvvo+3ArAcmmHgQuO/lf2SND1g7poeFq8vxTlxAIQqQAKAOEBFCMWsjlQgQgVV2KWDsRCiAVvTtEbQcQhaOZgrOwwsgmB3G7FOJZMVRkdiwsqLpeCcMcFFZNLsaM9NqdiYeIJFutUCI1nAcXChEcVQyG+rrYEYVcGGkyYbkKdEs51Uxj+wKkEHpc4/yMAyyGABQ0OUNEQgfLdownZOL/3IYZACH/oVACVyGtvS0HMeekoT4Q9hUu4XSTDbfnSXhMvhXAIyWFHdUZwe0UcnAti5lZYWjiQfsTGnbC5DQiVShlGJPhJbgxCj2g6mhtSnxsq7WXx0l2dKn21mTIIFzTSzFXdCmWM8Gop0NtDjbDK9ZmAWrK0lcVIU8FN9IZwJynXpCjhgjqUnGg3UDjfg6M+DH1iAZWtTsVLF+VRqLBgDVBhPoWhjidIXGEOnAndB1dOM6KL4YgQQWJUlEkRJriN82Kcl2XHSH1pqvS0lMrsyG15uDimMGBD/v1DJl8BCuiP0F8+WJH/AaD8BxOzcCkEC0Mil0tRqAASDlQ8YUKHoQnbVboVAsdAhY6FYLH5k+1w+R0g9bkWxn0RKg/nubjWiKxPcW1i7uPU7UDF7N9EqIy2V8vArVLhNrR1rLjNDgUkQhDuBEllur+UIxwuSzZAKU68it/pihTEXUJ4ehHXAKdNOIrDbd6HY07sJcnRvZEv6pwt7j6YFMJO8H24kV/J0Xe/CafyNTn5/jfl3L5vy2UmaY/+RLj0QeD5VyXkytsIf3aqKwm/sc/kCyELFQIlxGuvBF+DI7myWwIuvw/tkoCrBig3/dA+wq9KXkaElBYmAQ7pgANchUcF7ZdBRcEC90GobHmN8zpW4daU5AEsBij2qMV0jnOxuRUDF4RTDlTKvggVD7Bsh8q2sMeAhUcDlLZtUOnkCnDMqzhQ8XxMXQvdTV2ZNFfm46KOl+z4QEmP8hbuupYccga99wm4lWMACxocwoJYuJVYxJxxvnuN/DzA4rsTYco7AMqbEnbpDUlFI63nlPaaNFjfHOlrypCi1Gvic+5VuXby15ISekJay+Nk8FaejMBVjMBdcEJcfyvnAuXpdqY1LFWHRS7g8CMunFJcdI15N+VWUZS0lcQBMAkAV5J0ViSreM7Fr28VobeHZa7nYkuw1VwvpSAeF2TMGXUnDHkyI7huxlGdjco5H4RKHKDi6VRS8TczdBsGP934m4sdc1Nwhco2l0Ko2HCHi0gTGlxAugAXXEFGOJxNBBSlKkiPlPy0CMlLxf04r8pPBEyLEOrckvvzI/Lh+rR8vGGK1KjPEMYw/KH+AMAwb8Jwh0Ch/gyo/OkRZVwKQ5/fMwnLZOwGh39nXTDZApU1hkYGKhYwTMbacMgFlgcMf1i3YsIfCxXWvhAqjxa4FKiBCt0VnYrZYoW7IXDvplpdvHzodrnuqdNYnOCCShWgUgEXUgaolCQZoBTGw0kSHNGcLnFOMiNPAxgnzfomocfR6R0DPJj0p8M0LjNBJ/8xfEXIcuVNhDo/kMPvwKXsgEvZ85xc2P89uXLoh3Lj+M/E/wxCnwtvSOjV9yTci0PHhMl+wAS6Tu2DS9kHoOyToGv7JPDaXgVJANxJIIHitV+CfY5KeBCukXg/KcqLl7LiNMAhU4FAOGwpy6fL8ICKnTxYzpCGgNj2GnUpLqi43YopoDPnJuHrdiy6vgrBYuTOqXiW6CtYnNX0XaGPJmoJFSc5SzkORWtTtoGjC0ChLFy2SMECCNVXym24lfriDCnGhZ4d5y8ZCIPSwi5Iys3TkhR8Ao7lqK77GY9GF48QId5vP7QPt/dAu40YCt14Txe/Cbv8hsR675LihKvSUhoj7XAM7dWJkhVzUS4fe1kuHn4RF8ExgANQgUsZ6SiT4Y5KGWyrkN7mYjiaLFx4cVLJkvhkb7iK85IWckzyos5KFeLuOtjgBtjgBljg+pxQqaOyYYfx/Mr0QPR4flKSeF17O85Azok+A4ickAw4k4zwYwoTOhROcU8JYXm+KdGPD0B8THji/00IPS0p3D8GTuX/C1R04Wu6KwCETqQwIxK3ARQoPy1cAZKbEi7ZSaGSmRAiOcnc8yZFOhs43b9ZGyR7fjbaTzjHBiJMLFToWDSvAngwj/In1qNs3tUkrYXKnwkVuhmAh1AhUD5d5/CvgQrf3y3AZYXuhZCg+3CLIZHCxXEsBip0MHQz5jM9KwS6N8O9nLiZHFfra1enMtXbDKdSC7eK3/dWmfQ05EtTSaJub1qum4JxDx8fHfnj9VIQd1ny4ExyAJOsiDP4vU7jtzqJa9Hsf5wQeET3QGYnF+1zQHN90XDOdrIf5+b4nn1RE7NH3/uq41K+i9DnefE6Apdy8pcScPYVCbmI6/TqTomAI4nwPoDQ5xDAchBgOaBgCQU4QqDAa/sBlH0QwULAADTeh+BSTkhsxBXJwe9dApdSCqiUcyEmBxBmCw4LFgMVuyCTGzDGmShQnEmH9rU1FKBiwUJ53rZgMW6FYs7FyAWVqsICsVW1mrClY/kCVAxYPKFiwh4AZRtUCI6ulgYPsarW47YDls6mGuloqJBbVYVSlZcoeUkhaPw30DtcAVjO4cfk6uToubVXOCyJ+EETAw7qaAmHYTnXJyFgryT679VcSjTcSsS1tyTi6juSGXZS6nJDpLkkWpqKo6UMFxDzNbEBx3UyWRsLnVrypf9WkfQ0F0pHXZ7ub1zPhX84Q5fl3ABDRvhJScLfS4e1LUm4JBWIuytTb0A+OPeFE/EBRLzRw3kBIlckF2FLdiQvytMIcU7qSl52jYzUm8aZJAdZmDhT3tH78YKNRpgX7QfXEoy/GX4eIdA1LQBkARehUmRDn0wb6pi6FF18CY/npxEuBAkEkOQhrMxOuokQCt9rAp8TKRX5cFWAyfRQG5zJmOMaZuUTNHC6gc+Z34AzsO7k93QejggNO+LzOcDzRzzOsIdJ2r88WQNw1hAOrbpyKqxH4XsTIkys0l2oliblyRLh4oCFxWyOeJuic9GQiO+lroVHhkjuMOgpYPUE7/V48Y48nBtTsDAE4mJcdkO4Oz0NMtpRjQ6Em8Llq1Mph0sph0spT/PH73cDQPHC73cFQEFYQ3cSfkbSQ0/h9zqB34i7Cx4D9E0oTphE3dgPIOw1ULjOuilTrMYS+qtwIyff/7qc3MVcyrflwoHvy+UjP5Lrx38ufqfhUs6/Jjcvv4PQhxDiaM9BifQ57AbL9QMIfwxUAgAVf8BERcB4HZCgG0fgUs5JWmIAXEqclBalSllJhglj2OAdMJhV23jbAMW9XKRb3KrDbNfB1d/Mkbe5OmMtzq0sUDwh4waLgUlFAQBmZKGCN3SgYpK2JqfCWckKFhdUPLboQNijIz9wHBYsHD7WOhWnVsVOKOxqbTJLIHDGMgXI9AAu3S0EUDVCIfyNsiwpRg+bA0uXxRWtIi7Abp7RXkJXwQJUkgMPo4EjXAg4gPP90D7cz0rUfYDNHoRHOyXK+130Am9plSqz+c2FETo8WI+QpDYvQuoKotBbxZmdBSuScOTWo0nSUByvW2RwVfUqOJFSgCMn+pwCgbUviYBXbvQpXIRX4EaumtEjXoxxiGtjEF9HnZesyLO4IE/hgjyBHu64pAEWKXAhSYBIUiCnsztiPQqOvD8FsGJyjxdutM8hvcBiAk4iDDqPMOgKwiBvycJ3wiKuQkCjKB3uhMoAUByHwqUcswGe3OQQwAewQVhTmsXN3rnmCUvt06W1tkB6b1fJFGCyPjcsj3RtkxkDE7iDz9CIf3cPIc59hjAEB10HcyQczTH600PAg3UkdBFwE39+tCp//WBD/vr0HkKie/IXnP/5yTpesyq/p7sAFD51whsdBgZIniwSAkYcFmYBm9aeEC543kd8Ls6pjwClT/B3PgPkCBeK55x4yMeeAogEE8X3444IXB6UOyrMD3PT/dsy2dskY521CpUuhD9Mxpdz4SsugMXd/dAhFKFDsL9jduR5yeCQfshJXFv4XeAc4+CU1Z0A+lE3AALvvRLugsn7cBjULgm49Fu5cOgngMq3AJTvyvkDz8MZ/0iuHvupeJ98QfzPvipBF9/SGpQw5lLgdCJ8D0kEfvNw/PZhAEwo3IpCBQpUsBig+HsdFP/rhxD6nJC4iOuSh9+4rCAZMEmH48gCOOhSCBDrSsw5QeGGCNq4Iy5r4pZzvy6GXSB1nqow99WWQS7AfBEs/zlUHKfiCRULFIrJ2i9AxSl62yLWqhAqXP2NW3NAuu1pa7P0Q326zgpnMNfCuVRKW22hVCO+51aPOXFwK1GXAZZz6OlPaeNM45ojiGGZL0nlEgeIY1ODD6hSQjhvhu6Fw827JPI661Z2aWzclB8mzUVR0gBg1OVHSq2n8ijARm9HACg3pSoHPVi6rxTCpdBtpHAFLoRaHGli6FKUeBHx9xUcmcxD7xZtLsRMWOUMuKO0UAMSQpCTBNVZ+duwDcJ5Au5L5Mxk/i/4v4zFPoV4HX8PoV9qxFXNL2UhHMxNggNJoUOBe8qOkorcGCjWEcEB5XA2LhckSpZmrqVbkwf3VYKQrlLGuutkZui2LN3hSmyDuqyjXTSJPf3HK3ApaNQEy+cbcCabDlTuEySrChLVIziRx+t6zud9tjaP5y4Z2PCxJxuACoeZNxAmrbnCFjuPh86DAKFDebwwqYuN88gCNgsXC5WnAAr1IcInSuGC9/kEQLHHjwEb3q+vwXP5HlzEnBvFcc3hxdFu3VlBodJRIwMIfzpqc6S+ME4qED6WpQXhdwRUEm44ULmG6+UyOgeEncxp0S0GwqE4OT2OQFqg0KGEX7cwMUAJvb5LfM69Lmf3/1hO7/0+4PJjuXTk3+XKsZ+J18lfic+ZlyXgwpsScuU9hDd4Dd4rDJAK9z0IsGyFyk3HqTB/omABUAK8j0igzzGJCL4oGYkIzXPipYILWhdnOkscECAGHrrmrJ4TFlwp36yWbycI82iWijXyvG2eU+RWFaIXHAmXui8DC2Bi5YZKET6ER1Wthj9fChWTV3GN/DhQseX5VloAB6iYVfXhVG4DIoQKNNDWAt3S3Qp7bzdIb2uNdDfDBVVkSVlWJMITf8mO8ZKsqEuSCbCw989A75+BHj2dCzGhd08POQQdBHAOQTa0YGi0DwB4H6HQ+3jNSanJCpSmwkhAxTiVGgrhDWtTqqkcOBOoMjtEyjIDpARAKUr20sx/ZgQsMP5WIt6TxXYMV/LjzhugxDP+JlAuOHb5JD6DAYonSFh+T5lRKyaYCT8zK1mXO8BrCE5u5p2D8Kk4lZ8BMT++h+r8eC2VbyxLQ4iYBfDmSWdDIYBRLL0tpdKHhkIN3K6Qkc4amehtlOmBVrk70i6LE92yMtWna8SuTw/oRmkMD5h/4IjJI4CFYciHyzOqjwAXhh8sn/8dnQgciylMM6L7+BOhAvH8D85jf4RbsUVrOlLj6HMn0apgcUTXQQfy1FbDEi7zdxQwNhyyQPkAkPGECwHyoaOPWQiH99IjYEWo8LV8DwsV7qYwN8TN9ltcTqW9OhtOFVBB2FiaGqjLY3Bkj1ApiKVTsVA5i9/dgQrCUZY1MOSJRLjCsCfciwVquwETt0IBGe8zrwEq/y7nD/5YLh/9OUKhX8r1Uy8AKC+J/7nXJPjS2wCKM+IDl0KghPtQAAqOoTcsUPZJsCZpCZWDEgigBN04LjcDzkhStI/uOmhmImdITWk2GnoujgxdHMfhOBELC3M0QPGsklehfdvbTHU0VLPNF7tVhdcBLPWVheACnMt2sBQBLFyHxdGXQ8WGP86HMECxK+lXOmBxFmayiVorBygMfQgUPTphEKHSD6AMAihD7a26SftAByDT0QDI1EhXI/75oiQ0rBDJi/eRHIRB2VEXNayga8iCE8gkXOAGMkKPQIfRmKEtyU86hAPakJMCj6A38paG/HC4FDgRwKQqx72BVEUWXAnXK7XLC6bckIIkL8lHfM01Y7MAlbSbDL0O4v32KCxyERJpUk97NXw2QC8j9DQuwuMm1AEsPIFCmLC2RoVzT6jw+XRhGYRmxFnJQ29Ja16TFw2bniiNCFtaKnOko64QECnD91YFeNTKnb4mmeKi3HAgd0faZI57P+NImCyMASaTAAkAcu/uiHEm1OyIPMDtRwDK44Vx1ZPFO9q42chtGMEG6jnEa0dhKNaM/AnhzV8/ui//85OH8r8/e6z6Hzj/84eb8keEP3/A479/siaf47ls+E/hJOguPnu4LJ8ifFGnQeFv8G89WZxSh6FbpSCEecL8Cx0NIaHnBM2sguWph3P5yIKFUIHT4mdXtzIHtzI9LNwbmyNBs4McBaqXodZyM6QMqFRaqCQbqBTGOfkwx3VmIOy2UIkDVKLR4KPQ4CO9mUvZB5cClwG4hNGxMBTS+pI94nv+t3LxyC8VKF4Id7xPvyS+Z1/R1d+CEBrpiA86uwgWuTkuhSJQrEsJwXsHe+2VIALl2kEJun5Ygm8ckxDfUxIdekWyU8IUKNXFWQBJDhp4njbyWgckFiZqCCB7dEnzpKZCXoXIw20a7DnbPGvUSlQKFroWuBVPsGh+BVCpLoJLclRVlGegwrk/XKjJ5lNMrQoIR3uED2KGlQmUZ0Nlyxq1z4CKDYN66VDaAZSO2zLceVuGuqDuVhnpbpHRrgYZ5FYY1YgNYee5wJLZ/BoNHL1HDsCSA7Do/ihhx6GjkhV+BC7hKMSRFY6wGLGhJnCIFr1LDpxEXW6o5lSqARRufWFgEgCY+AMmcCapgEnydTgkOBQAIy8OwOCmTlFMtp5Qt0IQcAQqiwtAJVzTGDwXTiorghehgQqdB3MmhArh8Wyo7NPHFSoIfZh/4SgDHVlegpdCj8nElvI0aa3Kkds1BdJZXwx3Ug5XUglXUi0jHXUyhu9roqdJJtETT/Xf0uMkdw4Y7pRl9NTr3IIEILl3lyvYjxqwcAFqQIVO5SFDoEUuoDSlDZgN2YoNlw2WzuJTAgFwUecBB/IHOJI/P70nf/3kgfyvzwGV330g/+t3T+R/OvrrZ4/kL3jsDx9uyEebC/IE4ODxQ0DgKZ0Gjp8670dwKVjwGczeS4ALQPeYJfjQIzgpinAhWCxcFCqECY9O+MPwSd2KAyluwcKk7TxAO9XXCKdSLrerMqWO231ks1wgWEpT8Psn+kgRoYLrjEn2rHCE3AxDg06gEzmK3/AIoHIYUDkEqCBUuX5ARbBwODgCjiOSI0F+h7QC1uvUK+J14tdy48wr4nfuVQDldVPodu1dvJ7LQe6VSIRSkQipIvCacF8ITsWGPzcBLgMW7jABoFw/Kjd9TklE4AVJifWTohxAsQgOpSQHjTvfaeBouwhxrCMhPJgHVdmSEAcYW0dyjUybdiCDx5try1QKlhpAxQFLQwXAUm7BYtyKSdzCtRTjNuWCCld+49wfuBQCpZEbtMOpeC4haYCyFSruESCCxQmDGP44oY+VrqqP8KffAsWBynD3bRnpuS3jva0ygUYxjh6lHz1yc2kq4t4IKUkOkMJ4NHbY0rzoCzqsmxt5Wnd0y4k8AR1Hz3JCHUV2JOtAAB6IuY0E/0MShR+Hjb4+L0waCqPgAMJdUCnL5BouHkCBQ8njokiECkIbFjvlRLOUnrkSkyxOCoA7CjstRWj8xQnX1S6bxN5WqMRzKYPtQHkGVBj6cHQpk2vT4n0K8J5VOeHSxLVeWAZeWyBdDaVwKRUy0Frt0uDtGhlqq4Xbq5PRzgZ8b01ypxdQ6WuFe+mQBVj/5ckBhD9DskpNQzODsjrLDbyGVBvzI2bfHTRmNtzHy1PyGI3XAsYddszDWQAwAABhQMfx+aMVdSN/+vCe/MfH9+U/Pn1oBKD89XNA5dMH8qdP7svvn26o/vjRpvzu6bp89nhFPnm4JB/j/egwrDR8wd8k4B7CrVCPCBp8Ln6+BwsGNm7A8LMBUHQuOOfrLVjovAgo7kLJofLFsU6Z7m/S8Ke1MkPqOVkyN1IquKA4Qs3SJM754jWGzktD2bOSFnJKkgOP43c6ipCVUDkCqBwGFA4BKAQLBdcC9xIFKMQAPikIgRNCTkjgpXcQ7vwGQHldAi9yETGEPNfeE85A1oWr8dtHo3OKDgCo4KQj/A/rkh6Rfjj3PezOq3gflpsIeUJ9Tkp4wDmJD78uuWkRcCkpcAN0KXmaSK2HM6EB8IwsCI6tbdXUlFmA2LZr5YKLPs4RXg7IGLhYsDRW4b0VKsapuN0KwcKjkcupeC7O5KpTcT6khYohmAWLu7LWQoW5lRboFsDSCrC0NtdLG+DSjrCnkzkVbs6OkGewow1goQiVdhnt7QBQ2mVyAD0KetoJNJDuhmKpLUiEmwiTklR/KUq6ronTwriLCDvO4wJArx6DcCHmDGBDnYN9RaOMvajJWeY4EgPYYM9LVWaItJTGS3NJPC6oaA2BmD9h2FOi2zT4uhZBJljyEwEV/K28BIAsnhWUF3QLDSZiU3HRpN08BdBdlbJk2uZruBAvagyedvMkoHIUf/cQQh+ES+i9Ym/sA0z2SjSsMaESC9ur4Q8uquQghj50WKcAvjP4GxekINFboUKottfk4nsokf7mKlj3Whluq5Oh2wAJNNxWD7fSAKA0wq3QqbQqUMbhWLo7aqSxrkDKClMkPyNWSjISpDwnCbFuslSXpOOiyJLm6jy5je+4R/c5qpUxvM8dvM/MQBt69i5ZApRWOOMXMNqE03kwPw5Xc0eeADxcFOnD9VnAYFbXlf2ckwcfLcmngAWh8bsnq/L7D9bUqfzhw3X500f3FDKEzX989hC3N/H4uoZHnz0AZACrD9fnFWSPGL7gb6gIFMBlE65jg6M6s8NwXcM6DP4QDusJa1/wGfhZuAKc1RM6HHxW7kDJ0v2lMW5d24L/s0LXWWkAVOpyo6Qy46aUpyH0TQZU0Emw46IjzgJU0pk0D3KggsYejcYeBSfB4V+tK6EYDjE0wnWWFIbrL8kH18wNgOOwBF54R4IBFy75GH6da6XsxvvAvaJTigvEe3J4GscYhFfRAFIUbkfhb0X6HYVjOaIK8z0mof4nJcz/tEQFX5S0eFyvuQlSyWUiS3J1NKaOQKEzqUT7dDkS00519QAV2ienxkCtHFzR284giyM+zwJFX1sLqNCt1FghHAJUGhkCuaDiOdzMY4GVB1RKPRZo8sipaEzGOIwf2Pmjz4LKLagZYVAThX+Aam5y4EKw3G6RnrZWuJU2gKVdhjrbAZUOGevtAlQ6Yd3Rowx0ysxgJxpMo9yqRBiUFyvlWTelDGFKaRrnzVw3czISr2hxGasfqSJKb5vRGDb0EvRAt0oTpK8xV3rqs+V2ZQrCinipzY9SsLAAqiwjCO+L2Bo9VlGqyakU4m9YFSQTMtckP85Y45Tgk2qJmaAtB4w4HJkXfQXAOY8whiNFXBsFoRIurHhciHGIlWMAFp2zRJcC20vgcGU6LnlJENHlMGeUG3MRIZ8PetEouVWeoTst9jdXynAr3EgbANLeIGP4XqjxrmY4E4Y8rUYxqyAAAC3TSURBVPjO2lS83dtZK8npoXLy3B7ZsesVef03P5N3XvmF7Hz9Bdn121/L7rdflr3vvSoH339Dju59W04deE/OH3lfLp/YJ9dOHRDvs4fF7+JxCbp6Gj3lefSclyQ68Jok3LwhyRF+khHDRY/CpDAtSkqz4qQ6P1kaSjKkuSIXYVqhdDWVSz9c1EgXYEfXNNwh89z5EY5hnSEY3cYKwi06DIRWH95bBBgW5ANA5cnaHJzSjALlPqBxDy5qHQBZhaNagrNanBmQpel+OK4B3d2Qy0g+Zs0L4MK8iwnduAocwyYTAm0i/Fu90ydzQ226QVw7QuumokRpyEPnwjk7HFbm754Ip+LUGJnwxzoV1qYAKAhTIn0BEXQULhE0AEpsMH6/OG+pyIlEhxCFsNlLohAmhV7dDTeDDoW/ORP3QQjJcf0kBJ+S+KCT0AlVLMBi4HIMYDkGsBzHe5+AgzkpoYGntCYlPgKfLyNaE7NcHZ+JWM/E6xdBYtqlKffwmB7jyM6/s23XgkXdigIFAkxaABMjQMsFFTMKZJ3Kl0LFhj+eUOFyktysmR98+yxlCxTPf+AWPiyh0oAP2wCrVQ814ry5oRbuBeFQazOgcgtu5baBSlcHoNIJp9IpEwDK1AB6lMEuuTvcjWMHLD5eW5YOAEQhBg6VSoQsFYALG3NZio+qJNlbilkNCbG3KUBsTDvLUvmx1iK5O1AnswP1Mt5RDrDkyK0yNILCOAMWOIIKXFjltMEZiK95gaXDDsO9lKT7GaX5ATiIuQGPLIAqMeA4wpYTgMw1qdDCKV+4o2uSHXEBUGFy7wR6OLoV1rYcAUAOASRwLAiFTNhjgMLn8LkssKKryo6C+wK4SgG3+oI44R5FfWigdCgjcCUKkk6EON1wJQgVp/tv4ztqd8S1Q9oVKu0t5eLtf0Z+8dL35TvPf0W+9rV/kG/+93+Q577yj/Ktf3OE8+e+8t8c/aN8G49/52v/DfpH1Xeh7339n+T5b/6L/PC5f5OffO+r8tPnvy4/+8E35Bc/ek5e/Pfvycs//4G8+qufyJsvAVqv/kp2vvmS7Hv3VTm06005tudtOXlgh5w5vFvOH9srV04fEu8Lx8XvymkJ9DonwTcuSpjfFYkK8paE8ABJiw2V7MQoyU+Lk6LMBCnJjofLSpLKigyprMmWirpsqWzEhduMWL6lWG614rfsqJXp4Xa5B2g8RKjzGCHPk2UCxYjnTzQMgtNBGMQtbSd7mnANFMG1onPhTOycCA2BOFu5KOmG/qY5UZfgHFmbdFqS0OAT0IHE4ndkQeIXBADEoNEnh1+S4vSbmlhvwnvX5sVo8SbDpSgfdCx4j0ReF+x0WNAJsQgz6SbcNAATB8DEBgMuOLI+Kdr/lG79Gxl4RsKDz0l06GXJSArWsKeuLNepHTF5EwsTtkGbfmB+01U7hoiBtWNbpsfw/i+FCsT3A1QoN1gMVNw5FaO/DRWnRsVApcRAxYOGGgI5QDFVteaDGFVLCz4oYVILG1ZbUyF1iN0a6qqlqZ4uBv/QLUKlVaEyAFmnwvDnTn+XTAMoFirzo70yOwToACzcQqM+H71iNsIWXATsXcrTgqQMDqMkBeELIFKS4ocw56a0liTKcEuRLA/fkgczvfJgtlfWJztlfqhZxtrLpas2G2BJkabiBKkriJGaPMIlAtDCe2eFQYTXTaNslnKHACr+khPrhQvtvCoP5/zbDKsqUgPhkrz1YtRYHM6DDoSjBgy/EhAvEyTMoVAMjZJge+lojEthLsi4lAJAkRc5133pqiuUgZZqF1Am4EymetDz97UBlB0yN9yJ74nflRWg3N8mPe21kpIWLqfOH5C3drwsv3rxx/LCz38oL/zkB/LLHz0vv/jh9+XnP/ie/Oz578pPv/8d+cn3vyU//N7X5Qff+Zp8/9v/Xb7/3Ffku9/6N/nON/9Vvv2Nf5Hnvv7P8m3oua/9s3zrq/8EQP2TfOMr1D/j/F/0/Ov/Bv3rf5Nv/CsA9q9/b/Qvfy/fcMTbCi9A7Nt4/Xe++s+A1r8AWl+RH38HsHr+OXyub8sLP/6e/Prnz8tLLz0vr733C3nryGvyxsk35PXTb8pb59+Vdy/ukl2X98i+q/vlxPWjkpwZKSMDrbI6zQT0JEIeOpQZ1ZNluJZlJoBxe34SYdCwDi8P30bjw/XUCACw8fM3ZxFcMa4f5rNy4DoztOjyLELZU5KADiQWv2MMAeISwhYHKCxQzI7z0z2lWsoy8N7Z0laZBbcZI+kRVwEkupLTAApAFX5B0iIQxkCp4XC9YRck+eY5SQRguMZLfMhZAOYMnMtZ6JzEBF8AUC5JUgzCs2zu4ZON6KEAYU6p07Gj3TlQaGPRKfOYjljSofdtg4oFipWGRduhUgeoQK08IgSyYGlyErVuuetWuESsJotZF+MKf5xKWt33x4EKlz6wiVpCxdSr0KkAKgQJPoh+GEfNAAthUlVZKjVVZQYqdCr4R+hU2rn4NUOg23Art01uZaSH4U+nQsXlVIYAlbE+WRzvk4XRbjSmZhlsLpN2/GDNaHDcfbAWP1odLoqGgnhpBSR66nLkTmelrIy1y6O7g/LBwqg8XRyTJ4uwydwxb7JL5gabZYSTyupg1SvSpLk0CRdXvDqDOr5nfoxeaHX50TjCanIdktRgyY3zkcwoL9habzgJrmkbbV7HFdIQl9Ot5MdeBRxMvUoaK4ABDdpnAoSuhUlZoyNO2HNCgcJcCieuFcRfhevy1d7zNkKf/qYyNAACxbiT6b7bcFztaBidsgDoLoz2ALxGC2M8dgPCnTKGkKMD4UcFwpHU9FiJiQ6RmPAgiQ4JlMggf4kI8EOM7qMK9bshQT5e4nv9sly/fE6unj8tl86elAunj8mZE4fl5JEDcuzgXjm8b5fse/9d2f3eb2XnW2/IO2+8Ju+++RqOr8rrL/9aXv31C/LyL38uL/4UAPv3H8ovf/y8/PyH34O7AbS+95z86NvfVD3/ra/BCf2bPAcYfQsg+sa/EUT/qPr6v/wD9Pfy3//1/5Z/+tr/Jf/8o3+Wf3rxa/L/vPRV+b9f/qr8/Utfk3946evQN+QfX/6mfOWl5+TI1cPS3Fopi1PMszCpOysPFxE+LQAki0zYzsnT5TlcA7hvbgJh0IAuhdDbUKw5Kw4t0wWXcz8ldBKFST7oPK5p0aXudsklOBDaxClY3OJqhNy8LiGEkMA1kREFoGQitCpAp1WM66tYOmvRyPISJDPaRxceSwm7gudekXQ4GCotgn/jsqSGXZRkwCUp7DzgcgFggYIvQpck7uZlSYi6LrnpEQBKJmACl4UGTodhKtcJEK6uyJIN5i3d4uAIIaPP4ZQYR1vAom5mK1RUMA0EioGK262Y8KdYQyC3Y7G5lf8EKp7JWs8hZYWKyowCbV+XVpO0+KD1AAmdyhag4J+5jX+8nWvVwq10t7a4oDLERC3AMgG3MtkPGz/QicZhnMrSeL+sTAzI6kS/LI90yxwniPU0IJSpgarlTletbvC1NNImm9O98nh+WD5YHMfFdAdHagJiTcYwLqpB2ZhC4xu8JePtVbpKfkd1proW9loNhQmASzwuhFi4lihY4lBcZEGSnxCgR45E8Xkd1Vm6sDGXDmyrTJf63EipSodjQnjERB/n/DChy5g8NeQUAELAmII4VuamBHPzbTdQWNrPSWwM4+jAaMu7avJkuBX/Y2czgAJ3AgeiMMF3sITvZRnAXQJwF8d7AZRehS/P5/D4NEKhcbiZwR6AuwvqZB1QqybFdfje0WhPO2DeISMA+hBCUOa5evGb9LTeki78Rh1Njbh463Bh1eJirsSFU4p4vlDK8/OkJMes8FWckyl56amSm5YsmUkJkhwbJfGR4RITGiKRgFg4IHbT3xfg8pZAby/xvnxRLp46KScPH5Qj+3bLgfffkz073pL333lTdvz2VXn7tZfl9d+8IC+9/kv51Y5fy0/3viI/2Ptref79F+QHO34hz7/zM/nuuz+V7+74mfxk1wtyGQ2vs6tR1udYGczq2mX5aH0Z54twKfO4DqBFQmUW18AUwqAxrbLlBEMmwRvQQdVylTsu9A2wFAMsTLRyikhGJBo83ASdRELwGei0S1yVMDkU4W4k9w0Kk/rCNAClULrry3BdVKJD4Gb/uMYQvraU43tKi5AMwCUt0gvvy/emrqrSAZpUAIYhVFLYZUnkyoeASWLIVUkM88L3GozvPRUNvRggqQQgaqUTsCBETKU6O2q0KRy7PEW4cOSVzgXtz8658wQL9Uyo1D8bKs3VJQoWOhabW/kbUMEdOgJUhCch5OEQVTkAQ6g4W3TwSMAwjtuepNUPhhCH+ROGO80NddICd3KruUHaABMCpYOTCnHB8uIdIFAQ/gx1tcsINIaL/A4u8ik4lpnBHjQQNJSxATQeLrwzJGvQ+uSQVoRuzg7JfSbqtDJ0FPZ2FBfNqDxZgDNhQdfCBOSAhZtYqWPh84bl3nQ/GmaHTPc2yihnJTdwo/YsxNlpAEsSbCsLo6KlPAOwyOYOhym6bepgS6lMdNYAYg0IP5pltr9Jhm+Vyi3u25sdKuUIkQoRvuRqhe05HQ1KR8ycFsIRo5OSCudCpTGPAuBkcs/nqAuaHGSytyyFq5DRpaTJQFMpoNkAgNKd0Jn0yBJAsgrArt3Bd3FnUFYnB2UZPa/RoCzhsQUAh6Hj7FCPTAHMdwapHpke6pfZ0UGZGx+S+TvDsnBnRJYmx2R5elxWZiZwvIPb1IQsTZnj4p1xPI+akPmJcbk7Nip3R0egYbzXkEt3xxBWjI/ILI5TeGxieFDGB/tlbKDPrf4+Ge3rlYHODvz+LQqrpuoqqasolerSIqksypey/BwpzM6Q3IxkyUhPlOSsRInLTZSonHiJzIyRyNRICU8Kk5uJNyUkOVSi0qOkEg1tGv/3fTiRp2ss2+dI0qrq440V+RiA+WhtST5cWdBQ6NHCtKwjVLo71C6DCINaq7KlDh1FNVyqAUuYFCUHwJkSLATAVYDlkgIkCWEvlRzK0OUKHAh3N7yJsCdFWivzEa6WAiKAyS2OztXJSLsZ5h8H9Hqby6W2MEVyE4PwuhuSEeUt6XAgPHJN5lRAJgV/KznimiSFQ4BJUhieExsklYWpOi+uB+/bd7tB+tvMTp8KlFact8F5QSwq7cH9BjJGfI6FSqcnVBywcAIwR4F0JAgGQKfdsE27nIo7r+IGyrOgQqA8Eyq4s4RgMQ/UsZCGUNESX0eOa3FlmreBhVC51dggLRCPrU1Ncru5ScMerqZPdQMqLpfS0S7DnQiBFCp0KwiD+tDbDvTgh2fP2w/H0g+4oAFNDMsKGsTaFOAyw6HFEdmcG4PtHQdcxuThXUADkHmMc9U8QQKgKFQAGh4hlqYTSOvTaKR3GEZwJmuLVlxyIR9OkefaG+OdtQqeBbig5fFOAK1HNmf65f4sLuKZAb1NsDDsakAYxFwPwxdut5oDsGQhLs8MY6Ut4QLnArjwyNu8PyfykhTGXofD8ZWypAC4lDBpLEyW3voiGWurk5neVlkAGJbH6NYG8fdGAETOwuUw6ag2jjVqakRWYf8JlkU4u/nRPpkDjO+ODsgsvr9ZfH9z+P4WJkZkeWpcVgGQtZlJWZudknXq7pRs3J2EeDRax23ev34XjdDR2syUrOJ1KryHFd+L77OKx5dnp2UJ54s4p5b09rTev8z7ACwLqFkAamZk2Agw4nEKQJoEACeGASV89lF89jH8/yqcj470yggAO4Lj+Dj+R3wXqwDFfYQ9j1bm5PEqR5A4krQoT9eXHOcCqAAseoSDeYzn3rs7hmsLDq0NnWF1ru4aoHOoMsPhUENM0WWCH0Ihzj/zgiO5hnDlKgTQRN2QnDhWX0fA5QAoVQXSiUbf21wpgxz2b0fI2tWkw/wcmZvqv43rGdc34NJeVyA1BYlSmBommXiPtCgfwMRbkgGWJLx3YgSOkXA0MQGSD4jWFmdJV1O1DLY3Qc1oLy2qAZxzDp3Oo2OZhqPeNsexACacFkO53IqnABXNudAMsO0qSKpM4pZ5mm2J2uZqd+jDsMcz/HGPAD0zUeu+sxaqI1hY8ltRLHYyEs9NwtZjLNwDLK0gXythokChO4GNRs/UCREm3bjdg/Pe27dgt2/ji4IVh0a62hQq4z2dMtHXhR+iG2EQGi3AonDBRTaPRqLOBaHQCnrpNS50PDuq1aL3cNQSdI4EADYPcfuRgmUcEJkQrrfBHfLMFHmWgo8j7obLgR7DxTyC9PY8RxLwWkdcOf7pygQuxjvy0eqUfOzow+U7eO9RuKdumeiokvaKNKfugWBhws9L7BwSlvAzgWt0Di7mouRGsd4GsTh3kkuBvU0Pl0YulFSTD6DUyCwuxqWRHlkHKO5N4f8DTDZnAc+7d/B/TgBu4/ifx/H/jwGwo4AKgAEHQ7eyCGe3QEcCkLjE+wDl5UkHKhYoDlTuzUHz06pNe1yYwTkaIKTHuRmXNggavJZA4TnvU/DMzcoanmt01625uwhRcLw7I6sAzMoMNeWhadw/o8dlvKcRHNM0HBO0xHNoAa5qHlqYvSOLc5OyAoeyAQdyf+muPKQTWZ5TPV6ZdwuPUR/ArWhYxPuW8b/NjWvIyIrk7iY0mNJ0qcqJkTKuT5J6EyFvsIa+uXF+kh3nK1lQTjxC4ZRQqciOk6bSTOmAU+prYTFirWoQDmVYHQrCVoSfk30GKGZ0jrotY90N+veaK7KkMi9RijM46hUueRAX0CqDO6svzZaOhnIZbGuUkU62DxaKtkIsHG1BuzEhLQtJt0IF7cwTKs65BYtrPp5zTqdiR4Fu1xl5QsUCxboUCxUr1+iPFr/lmWpayha/VbFu36mI4wMEC+cSECZ25iOHsWwRnEnYbncrjNHq5XYTQh7u8UOHApgw5CFQCJaeVgcqbQiBoEGI1bWj3e0GKr1d+DHgVhQssPKw77ODBi53h3vhLJhPoOVnpSidC10He3E4lxmj+4DKQ1w0j1jyDRmw2On2AAJrJTj3xToYbhy+MgmAUIAGlwQgPCBuhMV9az7l0oobc6pPuUDQ8pQ8AsCWR9AL3a6QjsoMgAE2OjNUh4U5BM0hYrqW7OiLKp7nx3HdDh+EPP4IeYKl0gFKV3WejLRWKVBWEMbcAyge3sVnR+N5OO8I5xYshMo64LIG6KxOjuL7QEgDmKgAkEUcF+hQEPbwuIj7GPKsTE24nIoBghsmm+j1VTi/D6g8WECDBSAeAAwP9GhEyFiwECh6m2ABVNbn52SDWjBax2tdInTuUjMureoRr1PomMc2oHt6NH/DwA/gAfxWKHy+NXy+dcDiHiByf2kOUKHm5eHSPMBi9JgicBbgZJhXwTmPTOY+WJhUx7I6NQDX0qGNvbexWForWMafJJVc8xUhMB1JCY7luF1blCItFTnSWV8KiNTIaCenSNyG0Cl2wUW0ceX+BhnpYNhzC+H8bXSQ7QALwm2IYJkdxhHhFx3MKNxLX0ul1vZ0tyAUv1UFYDTgs7TKeK9JCYwx54hOdwSOnu1EgQJ4cP4cJ+Zax0IxBNruVJ4FFQUKK9/RXrmzhXUoVoSKJ1C25lIMWBj2mFEfmhEDlC9U1HJ2IcFipU8AWHQaNR0M4EKXYoBCl+KU/gIoJmHLvAo+JGK1DtakECrNiOGYR4HUpThA6aNYBKdQMRMLbQhEsNwBWKbgWKY5zOy4FuZZTEjUh0bCkMjkW5YnAJdJN1w2CBj03ve5udS8M5dEZ8ECKFYOXKx74eJBXERIVyNbtbvocWUxI24LYdYaWVB9jvPPON+ERVZwRyu4KO+010hPbZ5w+4/6PIRDmTe1EpgjCgUJN4w4cS3RD8CBfU7mIthR0owLtbuGC2nXyF1caOtwGw8AjCdo3B+iEXzoDIs+xu1H81MKlvuAzT302OvoxdcY0jA/MjGK7wPgGANUPLQIqGj4aPMoeL4NWQwQILoSlwxkHrAhAioPAQMjNEYPqFjHcg+vv4/n0dHcw/PuASRbBMBYoGyXOhsFCmWgsg4RKPdx3yY/H/4GxfvW8bfWoHV8zg3AYQPfzyaAcn+RMFlw5IAFckOFEIHwWiuOFm3O3VGwsFJ3dZLXFPN5rOhulOE2uI9bldKPxt7fWgmXUKfTSKZYFzTUJXcRgjHUXEQHx2txlvkrgGC8qxWwuaXHOz1cdoEAMUWd0/3MGQIwzoAEizwJncn+NrmjaodMGmCMpRZdHYBJO2DSpo6eHTCXDOFaRN1OjsS1siLbHWBhRnxwdER4eCZjrUz+pFra6FLUqSD8oVvR24SLSdS6Va7iYvXWxVj3oqpgDQtUDuiUFRmoVHAtBIJFBbBAChYmXpyJSnZqtLoUOJTtUCH5OvBPdOKfsUNYXfgnu/ElECgKE5UByhaogMSjrK6FJhQs+MIZCmk4hB+beRY4FULF5FqYmBzUnpn5luU7wwiLABdAZR2x9r2747gYJ7QBPoDYGNkoHy1wLY8pNFSuQmZFoMzo5lScO0LZuSRmxfc5hcrn3E7CQ1xP5GMWWbEcfByfr7dZRm+VS09NrtwqTdWh6ursKCmHpS5NI2Ru6qhSRWak1MOdtKHXG2wul0nE4AtDnbIJMH6Az0aYfIQG8fHKIj7TPD4fetlFLhNgxP9lcxahBx0HnMfKHcBinAVeFCAHmFDLDlh4XJ4AVPA861QIlS1OBe/LhKeVQgUweAwwPCZU0MipB2zsBAtBgkavYMJzN/Gc+3ju/YV5lzbnIdynzgWPbxdBQnk6G95PQBFUCi8V/g60gfMN/K17i3gOoMLj5qKByoPFhS16CD2ig6EzcaBynw5M5YCF3+Mcwkl0QAyjOfmS+bo1zpNCiM1pCtQSgMOK4OUpfI+4vlZxfa3BLTIXtcl8FAC/csdAna6Q1+fccB86QSOeUwzn6bzZQVoHzut6Go6c5RSTuM7v4Hof7+kGULqgTtVIZwfA0o520ob2clsdPkMf61Z64Eh6biGMc9yJcSbGnbihUqtt1BMqtxxnQpAwDKJr4YiQLvPayPuqPFSJ51XqOY8EzdZ8y7Og4iwHZ8ACoHAZBGZzORLEJ+sIEOgEqDDssVDRISgXVLjvj4WKkUKFSx6AsL0OWAxQzJdD+rqgQrcCqIwrWDpA+WeAxfUjASwjBiy0+ktwLEsIiVYmmcBEI2fOgbkHaBMXwAP8+GyMD9nbQ48XAZOlaWgGjXZGnqLhEipmCQCChUCZB1AWdIr+p+vzLn2G+z7jIkU4fkro8DULcEW4INcnegAI2F70dqNt1TLYUi69DSXSXVcIcVvMUhm5XSV3uhrUmSyPdiPUGUKYMwGYzAAkgAlifwLlI+gp4PJkiVChWzF6iBBgk1CYngJU7uCCHgdMCBYKUMHFbYTwbMycPwsqBiwU59ewNB6NDY1QhQb8CI39CeDwGEeFClwEoXIfDV/dCYECPWDDdoDyYAGN2pGFyz3IBQ0XPAxAeOTjKsDhHt7LwILgwOOAyIYLKLiPsOFzPM4JLvu3PMXwTWHiIUJ0EyJYFDD4Lu/DyXJ+ETui9VkAY9rkqagVJsEJE2gJndYSrq/lKYRNM3f0u9P30u/BgRU+L4/3+L3ye8bz1uAoV+EQFf50lPgtFvHbLIwOAUCD6CwHZAbX89RgH8DSC6fSC9feg7YAuEAjAMxIZyfckiM4GJZiDKHNDCAkGkD76Yf6AJpeiEPMBi7MawIsHo7FgMXARYtYYRBuIeowtSkOZPTcQMNW05oQqNgJgWyS1gl9ICfssbJQyZXKgjxABe6EQLEl+86OhZy13FQFoFTzg0D8ILVOHKaWyVTocUtTBQvs2FaoNAEqHPmxYGFsaFwKY0VChQlbAxbYSIKluxNgAcF7QXInz2LyK04vALgoWJgzQCi0NIHeBY6FF8M6wELHskHXAsBsMhcBu2tlnQt7/idwAR+gQX2AxmtlIAPHsDqncHFJwQKgbCzJpwCL2TQcz6G7UbcD1wP383gBIJtjgpXh2LCKyWSuo/oYPSOTyBz2fgrHxNd+wvcmTFxacqCyAKigYaPxUAxJ7uMC3pgxQLFQWRoDNFxiGISL33EuKlzMNlFrR20MXNDTzjIMQFilYY/p1dmTM+x5hAbLI2FixPwKPwOcwiwbKJ6Hz/UAQNhEQ94ETKj7cAr3EY5s4mihwnDoC3CBDEzwWjx3U48ABVyGgoVQUfHcvIeBEF/rdj0WMi7QUHrbw+nge9PRLhw17HOJt/Gd4hpZQye0imtnddocVwCYlSl8dxCBssgheeasVPhenTwVv1P9LuH+TC6I3y/fj9/3hH73S3Azi/gdCJQ5DskDJtMEyUCfTAAm430ACa71UTiVke4uncYygPCnH+EPq9D70BFTveiIe9F2etGWWPPVjXbVBafSyRwmxNKNdpZyNNYBHsahaMU7DICCBG2WpoBpDJ1+oxGIMQwqmgd1H+6kLKtnt472ECRMmdjV9Z+xSBOBwiUluVCTrqtigeLMWG6swB+rhEOpwodSsBjCtTpgUQvlAotZ/JrxHmM/XZPWgYrnUBjtm4XKdrCM4wslVO70WKj0bAGLjgwpVPpBfI56cGSIuQO4FU3imuFW9joKF4CFcLFispNJT+teTFhEwBi4MI9BMfR4uswFgO4CGHOADOFCkBAoDlQ4fZ9gUdHdOLfhYrgNhW5FYR+HA+LSjTxSdDp0PHw/CxIVwGLqKwCVZQ6FLgAq89rI2aAJldVJXKwTY7DduNgBESsXXJz7eVzC83hhswHYRqANQXvTCRWt/APtvdHI0DDYA/NvfVFoiGw8+Aw8PsRnUqg4cGCjVzgQKpACQB3JVph46suh4oBBjxYoRnxPkwSehUzOxR0emdfS4azh/1nD51wDUNYJZHx+goUibEyYhfvw+Cq+B2odoGWIQ7iswJlQbqgMKViMRmUB3+88QD7P8IcuxPM+aA7h5104akKEjoR1Q1MDvVo+wRziKMQ5cMMIdSjCZNCBSS9gwqkt3eiIrboAki6CBOJACAdEOpoJErfaGuvR2dcCJgBKnRsoOhOZQrThgsoW4T6O8GquxMDEQmXrBEIDFd2yo9C1Nq2VTdQ6QPFYp9YTKg1wKm6wQPjjLutEuDhgsfEZtzntbKp3gYVuxe1YWMBjXIvNqXg6llFoDF+qhYqnGAqZMIhDzTYMAliYvCVYODKkjsXAxeRZDFg8RchozsVxLg84ugKwsEBK8xc2h4GjBY2FiwIGDsYAxugjR4SK533G3XBjcZ7zNYTKHGACxwM4ca3Xz+F6PmFdhQOSDwESHhn6sDL0CW4TKo/Q4NiA2bDpEgiVJbgRajtUFnExbxEBQ+tNCw64WMDQmjPZu4bGcw8NiWC55+RrTJIUjY6OBOf8mwSJEfM5cDi4T6ECGSBsAwrObePXkAfPe5YsVBRKgIoFgwl/HBESHs9XsOA+T6hYsJjXOMldQsVThIsr/DNwUeF+gmQNUKEUKHQrAMrypKdTAVQ4ugaoECR0HVYukOD8LkIbgsQFE7gSwmSyv0eBwpFOhvsjDGcoXPOECWu4ODeO7oRA4bQWTm8xMHGAAph0wp3QlRigmBFXFUdgG+BSHKi0ECoOSKwMUDzlAZYtUDH6MpdCqHDh67+xRQcr4kzJvi3X/yJUGAYZuRyLxmLMIhuweLoVWyJMKVggGwoNUACLhYuCBV/qmIdbUbhAk3QtgApHhZjoMvkVA5V5jgo52Xg6Fk9ZsGzRDECD+HkDcfS9OQsX9NROWLRdFizu8AhwgehemEy1Imi+IMDDdY7nf4LnfQZnQph8vrGM8yW4FAcoDkysWGquUEEjoktxhx5up+JyK6MEiAGLGyiM3dEQcLQXvCdcVlT4PgAWJhwZCm3AsnNkieDwhMg6wyYNudDgnL/Nx/RzQRr+KBw8AKGOgg3fSKHgcdvCxu1AeO7AxFMKju3Pd6C0HSr2HKCgCJJVAkOF2w5QtmuN7sQDJgx5LEyWOHoGMexRoKjc8FCowJF8ASZwJYSJBcodAIUwodSlACrDuNaHOuFOOtoBkzZhDRdzjhwhdbkUByZ0JkZud+KGSr0LKFYGLNUKDjvFhgMtvG1Hci1U3FNx7KiOAYrJoWwdQjabitmdCh3lw6VQec9YTd/MA+IqcMX/qVP5IlQMWBgGWaiYESAPqEAGKk2ACsHSLP0OXBQqnRy/N0AZ9wyDPKBik7YGLNaxmBqW7VDRcAhQsYk3lWbwDVjWmJiDa1G4wLnQvTAsUjH3AgdDqNiRF8LFBRhnJuxTWHUDgDkVz+k2LBg+Aig+4twUCuefILz5bI0wMfrEAyhboeLkUyB1A1tCj0lt2JqkdYVAuOAJkGcJj+kFD9Gaa2wPLSPO58gFh6UJFsLEDlVbeBhx6BqNDX/PJBz5N1nZS5dnRn4IFQsH09gNQLacO0c7pKyQwOPu0IaPG5Bo2ONyLHztVhC53stCxYGIQoUwYTgD17VCAZQ8rnpChG7LEROvDHtczsTJoViQWLmBQldiAKJQ2QaUmW1QsQ7FwkSHjClc48PqThygACZW26HiCnVs7sSBigoORWvELFCccw1/ABXmSggPOhauNGBdiRssXwYVhj9ul2JlnIqBigFLzrOcioGKSucB/e3w50vdCqHSYCYsbQeLDYFcYRCIy7F3uhV3+NOu4c+YEwYRLCa3YsIf5lU4DGeL40xhXA/cCifXuaFCoJgcixlu9gTLCsCywmpUhEJWBAzzLVpgpmKy1YBFcy+QhYsJjcxozBNc9BYoRo7DgI3nhDbCwQLjI5x/vLwIkCDkccT7nuL5BImZCOd+LyZnFShoPBqKeIQhFioa/rgAgot9xC3eXuA5jtqb8nHCB2AxcBnBd2S0QmkhnQGNBciK44YsSNzhFr5XPM7PRaiwJsUNENvgLQSsnPsJFA4p874trzGPm8SsWybM8ZAzHG3gZEIcuhF1JDy3IIGWAMlFQHIJWsa553SDFdy2eaYVPO4Z6nzRmeC7G3dXKs8xTzLC6RADW4DCnAn1BaAwh6JQMWEPgcLr3YziGKCw3MJKJ3g6UGHYY0FCuaACmFDqUFSOQ3G5FBv+MKdi8ioGKm6n8reg4p406OlUTD7FAIXbnypMrNzhj11R3wUVhD/PBguEEMiMBnHoyY4EVasMVOqMNLfCiUyACr6EbnwZHFPXIWaQt8+Biiu30sEQqBUhEBwLAYMvXkMh0N3MDeIKcYALgDI9SDnj/kNmEuLCmClVN5WlhAqHU3nxEyYcKkRjwQWzDDGzv8psP4DCHopHTegCJlYskNoETDQ8onvR6tYp1/EhesXHgMoTBwA8WvF++xhFYChYbDIWUkfDx/S1ZpSHIzxWWs2qIy7MpRAss6qNGTSkKTScOxOyNDYKcBAoJtRRgAAkFM/NbdOjaq/K27wfUGBOgGCxMiMUOFIOQDTR6zonUPD38Lfm8Td5fm9mWj+fQgWfkeI5i+HY8NWROBBxA8WBCoX7zP1GBip4L8LEeczI5Ga0aM7Rs6BCR8IyfwLEVe4PYCzCaS3CkS0BIMuOFDSOlvA4R3OWAJVFBQrBa76jeceZcB4VYaJzq6AZAIWuhJrmsDBC8kmGOQTJII89qgl0hOMKlR6IIzzO0LArh0KoECYc1XFL8ylOLsXtVMzkXOtQCBQjDh0TKJ5Dx+6RH5Z/2NzKdqB8ASrO0LEbKl826gN3AqiU5WdJKYBClVioVBbki+fWp4SK5ypwug8QwEKouMFCxwKg1AAmtTVwKbWqNhCSQGlTqJjq2s6mRkClSUWwsGRfoUKXgtCHUGEJ8qBn0hYwYfk+pfUrgMpEHxd0AlgGDFimHLBwNIhhkI4EcYgZF4DWr+CCcEEFFwvF3pi9EHskm9knVBgGGRnXss66BWhjDoChHMg8WDBQeUC4wLGYMnCWgEMsBbey90E6B2UZrsUzxFFHA5jwcTSiR+pKHJC4RJcyv0X359BgZ9GgpuhW0IAm0GjGOK0fjd3Jncy5wh0DEQsUhj+8T+HiPM/mWuY9wiJN7Np8DF7Do3EnBAoe598aIVg4fE+ozMsmQUIosCoWRz1XUFgAuM/dt7fLgILnnqBx38Zr4YxMeT/1RagwxFmBE7FhD6FCkChYoAWAg7LnW4AD57UIsHIUx3MER79Tj+/RhDhwIoDKFGGiQOmXSUDlDmAyQZB4aNyByhig4hoyZh4FUKFLsaEPQx4rOhXXaA/aioWKhYkC5QtQsfUoTtWsHj2B4k7YGqBYGbAYuLAuzZbje0KFoz7OiI9CxYQ+hEppfiZgQv0XoeIJlJYafGAPqLTVw345x/9TqBinwkmGbqgQJiqQfQtU4FYULIDKDFyKJ1R0vosjwoWuRa29tfW4eAgUhQodCmsSOI9mdkIhYqFi5ICFwrmOGAEo6lx4BFhYQMWhWK3efIY438TOPVHH4oDE6jFAYkvg7bCtJ1QeLiwYzVMAC6CyCahsTNOtoAHdQa88jkYBsCyw0Xs0Bpcj8ZDG/5A53/qYFXMwFiruUMpxQwCJQgWaG2aJO7+HZ0OFcoGEAIC2336m8LgBiFv2NoGi4iREhIIrgAjDnS1QIVAcqGwBCY+EBoXzeee4AJjwPgKVQFF3gu+A35+VwsQJd8zQMEIbOhNHBIue06FAChJHYwjbRxH6ECY6bGwTsw5QPKFicyr/f0JFa1M8HIoBC2tVTOLW3q+goVt5JlTscDLBYt0Kwh+ARZ2KKvu/ChV8IK1XwYf1hAocyt+Cigl/nHlAkOZTHKgQJJ7S0Oe/CBUtirNg2QaVVetOoK1A+XKorOOohXSukMhIS723F455iCXiVnQsnlB5DIdjjw/R2xImmp/AcTtUHi0sboXKXTRYgMUFFcetKFTYMDzAYvMn23teSqHC+62c+y1UNFejUOF36oDFAyp3h/jd8nvAZ/oSqHg6DAMHE8K44ODcT0hQFiB8net+Pkffw33bzHie0lnNmoR1oGLDHwsWhQp+dzdAnHMe+V0pUCDHpdnvyRMoLqjAoRiomNyJdSUWKgoZD6gQJvY4oiGPuw5FoUKYtLMq1sOpeOZUbPiDNqNgQfvZnqD9MqhQ9pxQMaM+JjlroWJdiydwmuhYnLyKGVJ2F755rqBvwWLcCsCiyqEMVCoK8gKqCgoCqooKAmqKigJqSozqSkoC6sqMGsrKAhoqygKaqKoKFaCiaq2pCWitqwloq6tzHQEVFaCi6mpqMmox6oH6WpsCBlpbAgbaWgKG2loDhjog5zjS1RYw1tVh1GMEqKgm+7oCABXV9FBPwCw0N9QXsDAysFVjQwFL0MrEiFuTYwFLkyMqOBWXABaIxy9qw9EmnrM5NwnZo9GDuemABwuzz9Qjq6XZAEDFCLet+NiDOaNNR/Y2AIL3WDCao3AbglMJ2JieDlibnMT/NIH/cQz/KzWighMxGnGO/4fi96bvxdc74jmAskVzQ/hu8Rk2+ZmgDXzmDX42Hh0BBka4X7X99rP0rOc4t+FOtgnfwZdpeiIAINkqXAMqnM85x4UJj/sh13fh8f8DJi7BpagAky9qoCcAoAkASLZopAfq6goAVHB9dwTApRi1GQEoW9TT2hoAl2KEtgKXooI72Sqnnama0A4bKLTLOrRL50gBKhDarornnrL3o41Xoa1XFKkAEpcAEkc54IRVVkBFQVYAk7N0KBTOf/p3f/d3f/f/Aqtcg4eJNPrO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10" name="AutoShape 8" descr="data:image/png;base64,iVBORw0KGgoAAAANSUhEUgAAAa8AAAExCAIAAABEZbplAAAAAXNSR0IArs4c6QAAAARnQU1BAACxjwv8YQUAAAAJcEhZcwAADsMAAA7DAcdvqGQAANKWSURBVHhe7P1pkGRZdh6I+dt8iS33ysyqytq6a+nq6u7qDd3obhJLA8RKkAQ3iSIgyWSSjZHahjZjlDh/8Is0aUwakzQ2HDNx/gxBycY4ojTEaMQhbYABGkCDALoBdFV1VXV1VeVSlXtGRkZERoT7W1zfd8591+9b3P2FZ0Ru7l/cuH7uueeeu7x7zzv3vefPveFw2FpggQUWmHv45nOBBRZYYL6xsIYLLLDAAsTCGi6wwAILELNcN3zv7T821ET4fiNT63meoXJUm+QP0VBDHwYaDkKdGFj1ZVVY42ofazGhGa62fWGGgk2EITNBbHKuQgUmiFWzpupUNBRrAhy4mvmZGcKi7viiEeVmVFcEW1ppbJ22Rqhpat1QVMVqa9Syn/vqT2hyHrDwDQ8XM8/sBRZY4D5jFmuIFd4ERnr+YPov0KTyF3gUARepBJPhwGQUYLJcmBwHY/YVM8IodWAyFmiGhW94uFiYwgUWeFTwaPiGj9Y5TvtuR+Bgh2KB+wnjYhVh8hyYDBd1c9ZkOTjYqW2UOjAZCzTDLHdR3n/3u4Y6CFSNRbVJ3rB1qBal4SDUiYFVZurFchV246mYILYvPS5mKNhEGDITxCbnKlRgglg1a6pORUOxmeFVfIiaGj1MbENOAKQYFTHz6bPajFpVVWatmGp7/StzdBdlFmv4w3e+Y6iJaHhQq2I1B/VBWMNmIwOhSmulR+N0Wn6TjgNVZq1YFQ0LHrZ+BbJsrjs+lqlwk6WsWtTKNClYi+oRqXKA6j3lGjSzhq1hjVBtpU3QcEbt62GPz/3Ij2tyHrC4bnjwwBSceUEuoKMHmPQChw8z4nUwEvOBR8Y39A/zuNQOQrORgdA+WgadVm3DM3mVWStWRcOCh61fgSybqx3XpGUqRGqskipqhfelwUX1iNTO4cfPN5wwjJ//2jc1OQ94NHzDGWfHAgvcG2ARqjB5Dx9M+xyYjCJMngOTUQRs68x2+RHFYqe8wAJjYaxFESbv4YNpnwOTUYTJc2AyilhYwwUWWGABIhOYxHxgFmvIbw3L7lVv9TK2RM5fYIEFHl3AYczEiTTp+cAsd1HOv/1dvfgLqwcCpA6bJi0/E9pFw1v7VdS+tWHmQzVsNTvjVa5w19UI1vRm1Da1YfurYk04gG5zNGtcXeCPy3JRK1NlVjl2q8Vq8tyqmIUrVsWELBcNxQ4QDXeUM4vV9qhGW2XGzgzUN8RiHba++KOLuyjTANuk5omxBJtUQukFHix0Fd1/6+ACtT/YBiwwA2BpYW2H/oGZ10cCB3PdEAPXBEZ6gfsCtUHWEolRKkOzDg+2CiWkzkOv9KGFdv/RgDR43lbswVjDBR5O5LN6RDwQaO0Ptg0LLDAVh+gbtnxDWBjp/WOxjGaAsUGOMaqFyB4WbBVajW3MfEJH45FAJgEwTZ8PzHIX5cN3ym9tqLV01bsoM4OXIw05wsyHak7uoijTjWfGBP0uJnBAWHrCedEVq2JClouGYgeIhmf6hg2raqstWFPpwd5FEWU/8rWfFsZc4LCsIZRmFTPRcNJU8VhaQ4VmTRVwMUHYhStGGoOfc5C0uU3WXpUDNBGzypFlc6tiVU4t9lVQszSefeLNWhBo2KmZUW1b9eU6tWjSMEjo9P/K1/+CMOYCi+uGcwGsnNmX9QILzAdmfN7QUDmqaw3b5IP1DatvbZj53DuHvqHCckBYunpQbJZFlQM0EbPKkWVzq2JVTi32VVCzNJ594s1aEGjYqQPEAfqGWL86/b/6jZ8RxlzgsHxDjOQBPm84+5RcYIF7AAzHfAI9186bgZgPLHbKCywwFmIQ5hpmIOYDC2u4wAKPJIy5OmSYyuYDM1lDj99h5NcYlUCMY2NjJYRuAkjpayAQWwKxywfK+oVAtm0GRQ8W3OqjBXlsg9Q/4mtyWhh6svdAbAnEI76OZJFv6UISDfOG+q0pJbQCZ1hAZBJI5Hy9EiTXcw0HI8YxY2JaqIeoUBRkRiUtXOb9DYoS8x7DgcGMThEmrwiTl8NwixjNljzkDZ4SSqUQEAF+htw5AlbYvjv84Q/+5KAGCUtZjd1k6DKeDC5NHLwm2pp0eWTmRqgrWMOrsmrbXyNW17AKE1aNz7WTlGmbZVntnRC+haSIkiqWgT2v3FKq1DgWIij/oGiZoZIP7RrOGFSzaoWbiE2oZQY01lb2IRq2v4pamdpbN5C0whAAass2QcOCOP2iHV/75i+a9BxgFt9wxoNwyHhAraqZuIcMdlTns57BSc2EexwxqVobYzWZ9txLqxbgIFZgsyxxgFCdJdz/mf3AMYs1XODBQqbvaBKTqgBszT0QGKVF2CyJVWbEUaIWmvtIwLT4ocF+m6RvbJ0KI10HHYc5wcIaPnLgObtkd+oAsYahGVBVKSAaNUCuUTClnHwhIa6GRwulxjNILw8vVMDRtN8czgmTNxlSogmM/HxjlqsPH/zgTwx1z+BybFD/UG4FTAWvGzZAoy5DhFc0C5K1BavMGg7aXynapCBQYXo4l9tLS8jFud0mJ6NGPy/3TW8GOFiBJuEC1TIPFGMvIME/JoR0VeVtrLa2IJajymzCuRfU6h91fNTqYvtL3QQkvzBi5R4b1I8qNFYAlggjeJ7PEWzW95qKqwWh0FAu5FL3n/vpX9LUPGDhG46BmR74OIigd3APJjwglFqhQVYnCI0F8tOZvMavTJNkMGUetVDT/iLcHA2KKqcKVyYPGLeagAHNxxl0IWt8sDqnhFpMyHpMcYi+YROHhQPeoH7+RIMhJ6GhbwhnylA5aps6w8goqgWr7eeEbqZ/nJjluwSAvgDgVctZSQvaaWFqWWVOwGSxyVk2tzratQVrmSWI1rJYVX9DVCeGhVvRsIV5JsYeRpK1mUWk9VpJm7RxQzQUropVO76veouALmr78z/9lzQ9D5hL3xAzpBTuAZhwM8AULsLkTYNKWnm3oMMkPRfQvk4MOiZTYRQ2gEdnX4whYGsRI+nC6NyH4ocJ2q95woP2DZs9bwjfaurzhgAfFm2greZiTZ3yJiPDNVQRK3P4wHPl2b861PomVf0K5dtcm9Rh9zyc58q9qqrC4ffzgtXcKiaLTc6yuQ1dmFpmCZSpiFWLNVE1GdBglcA3FKfQqHWz0DX0DQlwfH0wPpepm2L1sNomoypUraKhqlpok3/sZ/+KJucBc+kb4iiXQj1KQvcQDvK6IQIwdZZDQOqdHA4YbiPvT/B576YUyjIHG/KOIpI9MoDTGKCmB/8lQsHkgYYqSgL3GOYQ8+gbVlE7CA1P59WyZQ58QyyYirLpBQV1zHzh5VmlpIw8jB1v8bqoqKJFFN8QOYRhj8dksQkj5hasToxanbXMJqgWbKhqghiy8lxOMl9uwoKjdjBNU3QKqP2NXC2YF5+OhpJNhrF5pTWQo/njP/fLmpoHLO4p1wLzoDzVxkKvHkmsZUxJh8//UqhFSUZDBbrwFFh+hiqhtuTh4j7XOGZ0MKd9DEshcDwq4BgVw74go8wyanFwgrK0C+Xck1V6IOAVCMIk5wOz+IYfvvcGR2saMMH0g7I61ZTQopbPR97q+EDOz2pvPFflcdpGrcLHiQ2EOiskyOJ/mS+t1MPu8OEzkcvERFCK5aUBubgZUodfc0+8TrmuqDJKTB6xFJ/2wFlCAFr6gHi6b0ghLxtpc2OF0rk1Qd3kCY0s/RwBrpLNLQF6crUwTzUNq2izqvLuuOCgkyMHtlyyatfcZiuqHACbXUNVIC3U3KGnX+2WWrI0S9IE3iFosbw0vSJZsJUa58M4Qq5zCqpiVYUNVQHNJYGf+Lm/Zqg5wCy+IX8NrxVMDaJc33UjsSVKfOyVPWyXJbYEN9CjZEmzhrIeBF4zCoYegxKIDUf0ZIiHJrZEJqHIh2HEPGsQ5FkWLA6sI8ZucPicfqVQ0qOhJKOhLKOEQWVm26yRzARg/WcZYgZ2RAh5uhejqhUVgoC5EqrgF/2LARx2QwmlpWaOmwatugG0DTjQeuiFroPVbIPAdCEPZRmEcSgOMlrusc2ZHC9AYnReKDeUCh4woNzqd+kFZkb9fFrgIYYuZjkHTApc8Ba6WvQilwtkaD7Wcu1ykkWuxeG5ppMD7SFOSU7QxiqhJhTOkyikclEL4HwxDpDTXEu4qGnwgQPtM1QdJucqmsjMDI6fwKQXuAeoV78/nH/vLUM9UOyr5So8rkiVT+ewgX44auaOhoOqttp6ZxYTD8vwa4sYSI4REwIWSf5AK59+NTOREClVpvu+nEUGaVQquUJAiySUoLsKAUIkChCew4fhldu++q4AMtCwmnJ0qQ3J4iohZpVsU0A9b6UnQCtywbrrmIaqQLM0xvhbAmeUJElg0MVXHro7ZW1ksaBptoXyp6IqBg5gb9posnb8q4CkoRrgJ3/+rxtqDrCwhkQtH0OjS34CsFuqXuyraqvj1FbaRGwYyKRXfp0SBfh5YcRCBFg8upQFyMnSBKtZmSpIJnxGR7Nowf45Fasnaxw5uV0dpRk0ewSsT7qLFGjBL1SNgR8ix+oHXDpHyRNU/WbxS0sQuGcV3VMA/aUahFMuWeXkIF9zEXkeDbmYHvrXaZrCKEtPXWsISQgQebLGWmnWVNSKuQob6lHsS/ibv/A3DDUHKEzKhjj/wzcNNQVVzeXZIGgoVka+w2oozFrGFakZhIa+IVdtWayqrY5T9SmBasMqYkM/gH3hF+rIr1Mi4JV+7F6NjHZc7xJYY0dulmA1qwok5dO4MJo0cQsWs2wNYd2UyGOcO/AhMhZSXBUyJkGjgST9GjGpAIXKAM+yVSditYbWPdQW6zGdBHa1uB8XTrnaKieHXkfQfNogUNIl4xuSWfYNIS3NloRykEWOA+VPRY2YzAxUJkNKAaCqvxY12sbjp35+jqxhfrLdH3h8G4QqSgIaqigJjAuKEnNyUJSYDyTUoiSDUAHNXB2/Hlg0KdwXcWGwbAdx3E+SeDDoawBTrh3yZg9XuwTeWTEhldsq3DgTNHfSKolZhN8Mt7GKabNNgJIUNedBWpIkWZygYrQHIUvA59KmUdOuScC6tqGgVkC+yLhFpoR7gYwMolyPJiwmaL/HisdB1R6S8rnFbL7hG4aaiIZnwplPmAoV1rj23FjV1oSDiTazb6jOl4sa/c2agQ6BB77NQh99bMvA1LQUsrcmVIzREFZmAPdBt3KIkaWXmahLXE4CFoX711yZACbLUCNgp1xlluG1sAUunF/HOCvgFjLQKfpWLfOESl4KrcJBQAIdI0vab8qy7XxggF0U4REkqx7S50m5pXgcMJ7SSg4jh1fvII3ZKU/AhFqaNGMqGhafIPbTv/A3DTUHmMkavtdopyzTpYDauhqKjYMKa1xVBVS1NeEAXIgldkU9FmKNNaxYk1r9DZvBSgtsbFu59hzTZrJBqO0DIxsmcbyjLRbbRwEuVEmRadigp5u5JqYQgL0tjRFNnANtKG03LIX2S2L9ZAOx/WYRtNR0UMwkOcyX8tIXnbciSV4BdkCq4GDZ3ErJPFPikpKCMMcZ+b4H55nmGNYQXHQLbUYxlTXWsNo+B6PGFAGNKMeBqc931KrAmFr0WJdREa4XE/zULy6s4UQ0vIsik7iA2roaio2DCmtcVQVUtTXhcB/WpOB9uaeMftmuscI0psmAaeMul44fdpwQQ2nZdYqZw/rM99TMIMVVizxSZNmssqWrHUbBOL6i6VwKAvh0BdiCeU/FBHqBpIBALaN6iCJsDg5sJSJSDiY0A1k2tyqmnAkCOWAMq74hrbwCEuAfiG/oEjOgYdkJYj/9F/8HhpoDyCRb4BEBZi1Mmnh4WIBJmvTjQT/u78WDAYgk7oOJ0BqmcFsC8bJQBgEeI90YG2Mvj4UMH5bbTKyEqQGaAvOIO+aMxpYwyZrFzwZXQFtShJEWqAjMepIOkiROiEEcg07o8hrbjTNE05sGswGNMNQYqIAjZk4GiB3mjLAa7l3VAs2x8A2JKqfWNyytWwCn/6pvWEWtSMOGAXo1ivuxLPWyxG/xATe4JNwUi78H5PJoOj5A0qBADFlodi5S0i83ImrGrAJ+/aPk0JVUEfkjNCNIvWVm9Sihd86xU4LlZDvNoH6iOJWQU88YW+mw1v+q1mghzWGuJVxYTpVwQadcZgIIjG6ScJzRTPivxodlQYapqNVvobmTZSajYdkJYn/hl/6HhpoDmIM3t9DV9sAhK94EAY0xA50g5IozSGMIDymOk0G/v4sQx31YyCCABLKTlAsTbtRef7DTH+zBpYIwXEHMdSix69QJXAb0zYoAswFgCcoBRY2KHJDTWl2IjS4HtDMPCQIK8hwAu8dHJDEokEj7/f5gwE6poUeXZZvv9kjDPUHbzC6OsRGalUM4Uq8L8u4NosTEC9wfYBLve7gv/PD7hjoIVBugboI7G5RTQrXghL64WTQ9+BCWsuXOLZkqZHLrb1aqiAK7NfiGNFou3LoUlBM/zGR4+rpQMLn1gziLDFN1hmQLaPwiqU+aIo+kIBbrltI4gNCmUg+QUpfcPmYh+JIpcsWg0Gfj5hOFwODjimpfYMD42DA7KuuZ0iopraR2thK7bkDTJqA09ZIwSbabtqnR/RZRVoCqGkH6pARrlKoQ8cFztCWvuhUEITxE6SIffpQiyPXZMwOKCyECSGKYRo3k4AOmf9IMpTW2FSGpHIFbnEdCrxtKGMkrXdTfCEVh0k53RijpRHUNa9lXYxa+4WMLzAMAK168LsZ0aTA5ChwS8o+AeV8Kyre5iBuAasUgjqrQemkMScBO8Y4sXxoBCwXNtEkIaZzG/WSwmyR7KULaHw65TZYWUy/l0ngQ9+ET8uFBGjyqg3WI2h0IxfJcH3dyYMF20BjCpvBbxKCHmZ8m7ALtJl9aAXW0JtiTwtAEfgBdcDFpYWlBNKTSH6VnA5peCmXI2FjQ6CBueTgB8O4QbxfxQcUY3jF84TjpwxGGSZJcDAFPGBJY0LRTFCJ2wUyybKiHKLFgUyylRKkXRYF7DFPA1hSat8DsmPed8n2EO2WxcrBoadckSQcN53ZYH71EyAUtT0vDzmFviK0xt4fi9wm4lzQkQfulr8lCWZTHYYUhRXEwojDqdDrtdjuK2ryqNWzBhOzt7e3u7O7s7MRJTDvIm7YBjSN9EOqA9eO2VyxjGEXSJF14apgA9WrV6GA5gkZfDn5ZUne+5uVKKV1cMsURA4FuYog4SnFshoNge4TQJuHDmFHrGKpiIUbNVrrKGQebC2Kc5Dj+vcPVfHi1zA84nwzZGI/uTlnjUE7jLqcONcu7KgxrwbeBmZRBVQw7Y/qDhHxw1GkNSUpbtIO6J8V6xgqno0f3UFY1vRsWEdUUYcKBXrxHEcRiFlELvcNh5kEJzAQMH9Dvw4dKkEQsdiMLwyCKgjCExWt3up12BLPZ7i31uO9lLVIrbCQdWrYT/9CsJ1G2WaynBMkwfu++sa/jC2FafHywAWyTWG0ALi02zrzcKFLkaGwspBTXWIE+5oQy2S9XDIVLHPnUx2tA8TFDjiM5aENBHnRexJZthKqwnKXKgJiVRF1udZPRUEzxM3/pbxlqDtB0BF086taQtyfVsEwqwn2WIXNUheWtDVx7Ji2oinGl5OtO7YXYGrVxo1rEw6I1hAMk1hDOIwqrmMLQFHagKwGLEtYN1kA0DONBur29fefOna2tLTWFcKBEDOZVbJiOs7xxAAW7nR7Q7XaWVpaXe8srqyuwjKgGe220vngEStaQKf7zvMC27RdQRW1FoKklwoXK0/Sh75mdxrwcAIgV1McVIRLAo1SBWp1OFvtlOSU4YvaQGSsLa4gcNAT1mRwHUqReZy2qkrXWELCSWm/DKpq3BPjZv/w/MtQcYCZr+H7DtzY0QrUB7qHVeMIkczGhL662QJauy6kDckZ2SlEVRprPVhRRFdOLhg6omYtIvDw5CHRysG8VBiJzzUtlKAzrTDNGLVjfkkWIHmgHB3zutbFjhAHcIO7syHYYhlUERdI4VcYJCsVw6A4UHNgRxNDf7XbX1taOCJaWloetJOP1ykJPiwcFNAyPSewX0qT6YXRjlVHagp4gO8VzkmTBIQzwj15wPHgJIDCb64I2NjinOXog8+PChBK2VU5Bl0+1OCwl3xCwMm7BhqgKl0Ze4WpGXUDDWvbVmJ/7SwtrOBGHbQ1d2IOtSRfVgrWqXKbS7s62togAOQdsDYXPLFk2+DQLiTtiLFdukEmIJI2gyKMN+KCYSqOYuj5iGnlpD+D693xYtN3dvVu31m/cuHHnzuZgEGtLZKXwQMsnkywJdSm9QtlXsjEU5ScKtFL4g74HH/H48RNHjx1dXVtut0MpSCWsUrbniFECHEA+tY9C7QeioH4Y3VhllFZgRMCj5WMvEFSY4yPWUIyiJNBqeG8cUxTHCYiqGFRxrnNkDXPOCJYDIm+tsYacKvdsDSfILKzh/UHTEXQxszU82KNVFdP5pzk2t0ZMbIoLLchVMiqIzwO3hjRdqEsWKPm6J07yq4TgoyjXFnd2/ESh3PiwMVh4iCXJqqGDVQ2hMMQu+Nb6rWtXr6+v347jGJWwdBH5+BRAXUXAgIjhpVFpR204V8eOH3niiZOrayvG5aItpiGAMGLUJdfrPHRCNWhFtdUB4/glVBtWA152UDHdtgvlwftHHcZTBcm7U7TUWrWRVFoMDYedVwwojmpNv2xcBcWZYwcBY42+iwXUP0EuNlaPQsUmyNRawyao1Tm5MSX8/F/+24aaA8xkDX8449teG9Y1sxjmIlmakefWiGFyFXm2oESaR2MkxAhVVfl1wwLG1sgpzVmPNIyJbGDFr8hgDWkoYWa4VPntOS4zrjE6HaKRYtIeWcR7/T6SbThsYYhd2sbG5tWr165cubazvRNg94sNL7bWsvl1IUULQKPKbZX9slYHaBE06ujR1dNnTmP73Ot2YfuQBT7EMAbIp4WkvRkZoBLhopZZhSifCrcHqpbNYBWshR9kDBPEYsrhWIewjihE9Xy6iceDvaG3i6OUmyUTWeUupBA+WqlWziNlrSEgtYoqyc2JWozE6usiHqA1/Lm/srCGEzHzXZSGdd27mGaNE+DPLo+BU5CTW8IIVYWY/o3uKct1fiwVLBZuUGVbHCcxsiAsd0sI5LKoRwGBMWe0iRKDLwQfK8HKjqI2XMLbt+98/NGV9fWN3Z09MDudrt6EkZVZaIlZqwVwg1duLltCy0xS0zSsCTSffuIJ2MR2JwQzDNv5KBGinNZQa6mry2BClgt001CTABlXDJpza8iK9NuEHDBYPF5C9PkQpedx1y+mUKwhv0XDRzf1t/xsvZJV2wY9HMgyhFhDM5Cl3qkGjSdgshhaaKh9olbh1Ma4+Plf/hVDzQHKfs1jgMkTawJmLjgdRifMGf2+NON3y4QNs6cmTxwUbKV5L9ttAwhtlXgfNOR8mjqKom63C5t4/dqND97/EF7h3t4emO1216xtFsISwvGdGHgbuBxSaKCVDFp+yJ8h9ORBbD/c6w+uXrt28eLFu3d3wjASGy3VqB+WN1VxKMNYhtZog3LQdvrUaIBcmsDwsjfIAhNjn/CJIz5pJAIqpuNVY8XGweYqIQkqshyFS09AteACDwSPlW9oOUpoVPVEqr6hU9Cm+F0r0OTmqKmxuW9Ix46mkOAqBZurkxG/WUHLIjEhGhjE4pgkxHTxwpq22x34lteuX7906eObN27DlIb8sRGf9dCzg/tjXBUXNU4Z94bl9gOQFD9UqmtlfpZgTw6buLu7C/vyzDPnnn7mKV6L4/tN5UEWn74VP/gsN2upqSvHhCwX0uvJYAslKIxaDgBoRCBIQoBHE/qkarQVrm8YBBFplgKXhHzxmWKqk52vb4M9KIbgva/H1Df8hb/6q4aaA2ASPFagFcC8lEWiX8I1HCdG1vhAe6OzXJLTICJcT9WQ18jFhxnYkhsmKb8pBw9F3BbUoqaQQS/zoXZpAIMQ0ESApD5Zt0EUwVStb2xc+ujyzZu3/CCAcURNvO+M/WAA6yZlpSgLqTrtudFn+VhoUh3inJCbzCB0hbewtYTTiXFBy8N25AXh1avXL124xFs/vOAp+/I0homnRpSBmvsEDkiRMJBLcaN24DSDJtJqGbMFcSTUc6TzCBcZ4ydFEMDRwZ8OFZO6mxYZh3ssvsC94xB9wwOZHBOUVLM8Tm5Z3fzg6jaLP9dERp2+uloMx21GnVPDH623+ukgsRL5g1mR+mBb4qSP3TEkFCqN9SkEF6EyYYoZa1o5QishNnToB2HaCm7eWj//4Yc3btwEB5tW7Sv+ZF3imLIY/lkMHMPPCWErkRtH86GodhMMNkjv88BMpmk7is4+efrUqRO9pShNBmgdLyPmv/sOKVViVYGw9MxAAwyVQxgYwCmacyPI2yjSDJLgs00Ev6MtYjx/SQmOoXZZkuYBT6EBc3OJBwyqcUYzswq1TIKjwYKNwYeor+buD3ZvYZG3s6DfMptg4Rs+mlDfiYecQQnEDFz3MtPz3AahKbgQoBbWT0qxDbCAtE9AShvGe8fGB5H1A6PG75koXa3LzloFpngiPhjYXMOev7s7uHrtxu2NTdmbBrLN1t5q02mIcWClw8IxfCeZEzlM/rhA/RDmtpoB7mF/MLhy+crt2+tomGyWh4E+1sLui8ZiL4Aq5yAAnaNuTAYPiEBIHg45Fjwcw1Ysr4Qwdk2sJw2oFnSIOUI+VnOEx8gaHj50flSRZ3Ejpiky5IFpvkEm0cfwONQwXAD2loBTcEQASrscAPKwNTA08SC+dfPG9Wu8bRKGvAlqJABLgjicBQyl1CtG7+7dnRs3bm1tbYOGPY5jvS9hGkHhHEq7nAcCNADQkZcRJcEPw4ExFFq+RMnkyCAiRmhqdu8PtM0uTMZBwGg8UJ0PPxbW8AAgk0bnDWLuZ7mq+MAfAb9uyDvIo7lFSmiXowRQytLNHQACZnRzc/PKlSs7OzuhgPVgmRp/jBEBYqTvQFDQiKbJax46dza31m+tx4MB3EOaeNmQ5jJCOH1x+/hAgAbQ2CHmpU5jChErQabQ7IE6wTR/iLXZiOWktsDji8fKGsoTsIcIWSwlYAWpCWBCZbi0NHLgpqw2l5AcwnIAVQI7CCAJI3j9+vWNjTswfzCFKgNaypWhuYcEmOgoDJN4sL6+AfcQm2cYRLUbtmoQaL2lNX4g0DYAmuQxk8OkSQESheaZAoSlXeYDhmllESbvIMDTr8Ck5wMzWUM+jvbwBU5WvY97nwOvTcqVNfhp2Ge1UniFWF3yTAwfi+HDKhl/Rh1rMC/Fa3BC6CU5fimsbuLRpuZfCAFx9+7dGzdvwLGBcYwFsInIPdiVMBVoDb9SnQ3bUffu3b319dt7u/000YttxtagQRpc+kEFORbloIOfB7SThwwHa+jhkMlh8nEi0uMFJrJwyLiPNrnzEeYKD9435EltPIzQ/mHK5zBcgWHtB6akg5xfDJw9dDqw79JbwMJHgvYLwMYZeRBCrJf25ATMb+rFvNlCjsYUECCX6lL+Ksj6+vru7i5qYRHxblQeADEbtLgLk+GCfpNImogfaGAYRrAoG7fv3L27g7mU8RcK2GC0j3LSeJa+h+aNg+pX2taiUOZU6AgjVoJmjg+E8gDJrRXpJ4LcVyGBrirHqQuQ3EZAO0sAi3PGNToufTgoNHt8daaF84RDtIY6mi5MxjQUjtZ+ILNrUkWTc0uoNkOLAyYtkBTEsLD4DxdDymE5kVAZAMlE3rSqa4+cLH+Zc5bBUEYBXzGtwuDYGFkgAGyTNzZuQxFqgwbwIa8ypSYdDty+oELzqEoQhru7yfbWHphqRFRCBAuwo4GCTaDCLqp85bjj3BwohdFDbJCTPIRiEJ0eK5DWIAlBRWYStLUFgKdBrgsrx0hPBCUbwEgL3KSltWqlF5jJGnL/8PAFmUZ6+ft+Bv7kEgmsDP5aMQJ8QSwS2WfoPmwYeH7Kn7RLu+1OFEZYbWgr3zntB3w5H9zEzL6yYbTY2B2xd1gnQRBgm7y315eJ/ECmr3pGBGwAH8rmt1/4rT0wNjbu7O7sMZ8GQjZYEttQy5whVPVUdYJTDjLC1WAPouFQmC/iMAcuS3FYmUsmZpgeaBNMEjU6zMnB1muD6kdQbTY+2FDVbOmp1WE45wcPfqd8kKBNLINn8CJMxgFBnQq6hPQp8g0ymcbZgAg9wCSFReOtD7AgmWb6JmofU67F28/YCMMjEYWmhUrAGsIAJkmyubkJGc06VKDeMmjnygsD3CRB2wKv5W9tb/NLe2hr7m3lMiNaoZyZoRpcVZa2nIawBQFpOA8ZGNoFRxm9bwX9KIGOhhAj5lSIjgKqfOUcIMbpbFiXNGpe8HhZwwrMfC7C5B0MYPzEIRwB1pD1akI+uWvGxIJFg3+HzXIkAAdi+kAiiHa7jbmnzUOsRE7zbvKdO3dy5sF2oQypsYBShXBOpXPazWEQRHE/2d3dk9eSGWtiAXlDHRCsQlez0oaDuEGwxaUvhJIoLynbi9wa0o+CIydkbiUOxF6okkMyPVCre3CNlWl25cJUzgLAYizuCVgy3ALLylEO5hu3zNxXAlxgyMK042+MiA8IO7i3t3fr1i3QlPc5QWXVASxjPnImyoLcFucLriX1afb9Q02FaJe8GsvnC3Xkq4G7u319Yk9yR0Vc+kBgFVZrMTEOR5NQDxw483Co7matWhoPifg5InKqAWB6SlC+KrGqTN7BwdVvOYiVqZxxgMD84DHqLS8fAYinhuaYUkQWDV0/WUV6cYhszRKagD8IBxBEGGCn7F29euOP//i7b7319pUr1+JBjDmHeSkbZ1l7qscG2Szv7OzGSeYHEcxQnXUaB9v+zddf/p2/92P/+B/9ooQf+52/8ORm3i8rMy7oJAEBoG6pnq+H4FOH2RDN4pKCsU6zWE4AhUfNAZc+KFR1Wk4pC0ld9srXRQ4OAI7m5rQUyBXI4eARkRgsJ8jAkIJmKtf3AHEg5KUXfAkEs3D8JDYEAr8SzepMLKMqxCFigv7DrvrRwizWkIexCJNxfyHTtwj+CjADTYZMTXm3VSnUdNl0QzpiVHF26zsIysGK8SeL01j2VfwRpSyLhZDtollYKu+HQTBMU1i2wA8H/aQTdu5u7t66fntr4y5MRxonUYCGcf+Jnbc/TL0MAdYTvhZfrZ1k6d3dPZjCOMEKDGmEipC6ysgyqJEBSe/89I/9s7/54lunVk1Wa/Wtn/jCn36Or6DFMi4HfabODRxPtQzwltCkVtLy0r14d5AOMKKIw060299NktiX72jLSOldCJhK3n9wg47PZKCNrtnSVk+GSmpxl4YPnsnbJMFBjKMlHJo5cCwNtviL4OTfItIsHJUhf8k+G8ael6EDGDYJ6Jjv4cCFUSsIcZD5Oki+WNvEfMM2ciVWAobSjLAQ1JX3DC3R/gJsehFGqAgj7cBkONARAEAbXTlcAcMqAVOXR3KO8Pj1Fod5clCZJigXkZmDBWI8BfUHjStHI8FFpUCejQHMVEwulkwzbDDb7W6n0x0MsLr0KyXeAM5jzJsqOUwVEliHbEFpmPL2TANdSBEeeq//yD/7SbGDb33nV/53//J/ifB/+c6fe2sLjFxmShDJAtgwNBIGh11jw3gBFBw2EwBDWm7BPglMuhlU3i1V5QBIKjDAGFI0CYYsSfj2bwACe3t9sBGuXbv+9tvvfP/tt99774c3b94KQ/6A9F6fv67qw36JrYRuo25UFyJ2TfbOsB2wYuLo0ajh2EsJcQYZxA1kmWZhgYcHPH8asjEuvv+2oXI0VFIrVmU24QBVZu0r/itimNZqa2oA4VweS0NeDE8YM6cFBbzyJKtPtskiIFwSGiPJMlJKlhm/Gwu1gd+5fv3Gt771rcuXL7/++uc+9/pn6GFwJQ7lp01RipoQpySw9MI4Tt/6/js3b96Gi4M0fD7VPAl06PRUd+FX/9J//elW6/oP/vb/6e0jwnGACj3v7Cu/9bfOvPWEeo5bZ978wU/95x+7kmgEBGsqVXMDYJufJf3PvPbKkbUV/Yl3ZsMXMp4ORxIfZJKtn1Og8jqMdjABZ2BHTMBKArCGoIMg0GOBUw4M3pXLVwEQe4Kjx45+4hOfOHvmLOwk5CFMOyZ23zYVTHQBCsHJ+wKnr80REWh1ShfBI2jI8cBBouEsYozC6agWbKjK9rcAOU4//Ut/U1PzgPnyhPcPTCa1Akpw6nNrrJ6CzjSZSJKsmXnKpNHkY4MQxfzPNjZuy12RvTgeIFfWG5SPFpiNrXKsagBETR2TsbZxih9n3iwYuBFe/9J//L99MTeFwOrV17746//eK3dMsgHYKrTQaZpyTKLUo/1gQhGbBcIFOFjbURR1Oh3Q4iFCyNu8s721dffY0eMvv/ypz3zms88//4n+XvzO2z/46KPLOFv5XsjNtOMVKjDmMJQmoUme/yCK4zU5LPDoYTZriDl3v4Mst0IoCSDIeXZq0PZPhRUGcoIXzrV6MYioURsmmVwuGiuElhzNIg3XA6trfX19Z2cHqxRrFXnqc8CdskVEXj/xL0kBeZpbhPILsEOxevsJw4JgYQAZVv/sm2eZ99Z7f/vv/8bf/fu/8bf/n1eYfOLs+bNanAGoWd5os9YOGyFJziUkJdPAJpWgdG1r62CKaKm8LOFkoQ+aJCFIswxnms2tLX2cU/R4sIObm9tLSytPPnXu1KnTp54486lPvfrpT78Whu333//g0kcfpzyGctlWyhhtvHCrpyDDRMDhG5jXTVK56DfEVPAwN4CRdmAyijB5DkzGgcKong/MZA3l2sjDGDjzpwbuABoE7JqsfIHg1xRoDfkYjRgrsxoxGXXZmCC0LiFkgQVGIo8WwitEjF2YLCvZEMsPBYgykeT3IchUTViS8EkoRRa5jTAalmLSDWvrtJVb3/g376yJ5rU/ffcb18FZXT8jVeehHmgXeoQYywZbShWWRhJKMJ1zAKUo1zBIYRM7HDMcCmHCJOOUgi3wW9///htvvHH+woW9ft8PfIxxu9vF+MVJ0u50UHBvr5+k2ZmzTz73/PO31m9fuHCRh9bzcpdfoBVBLQ61pSWJLqs1BKQ39wSZVw9vmCvMYg31pDEVRnoajHRjmGJ1MBIio5MVsBzLVHoazBKTgDKksQZkz5tILlgjB8GFWyOgvp1enAqjEJ4LVmyv11teXobOPl0Y6uK1NpbKFcJYIcpgQHkJrN3m09owoKiTF/CL0BJFmCxv6zitW+vqa09tGo4LEWX1FrYBDkyWQDkoqkaw3W6DANB+84tRuVaXHgFrrAKyc2HDqoMroEU0iZiEuHFxHF+7du3jjz++cuXKRx99dOnSpY2NDYz88ePH0cgbN26ARps5kgJYRvnpqyGteaW1WgU9RIFWoTMhNb9vg0HQcpIjWxb2pKIKUImp0OIuTEYRRulEmPLTYKQLmJD12GK2nfIDwIM4NphwGmR7PJruZgVKTEKhzBqIE4YeIN/3/Lt372L5YUEeO3as0+mwVwE2yeKDqNpcJz4QeI8lCFQS9sYL9EJ/Y2x99jd18/vif/erT5mrgWfXLv7qT/y/fwbu4NYx8QR/76fNhcI7n3/598RbPHZV0gZ550nmsRJsvtysiGhiuOen/HjIUNRDFbqocmphxdAMDOzTTz/dabdv37598+bNW7fWf/jee2+//f2rV69ubNyGlVxfX8cmOkkScH7w7rtRFJ47d67T7YDjXg8oVI3E6ABlPJJM0SLiQ/NVTgKN471MVU6JIkzGAocMsx/bFy598I6hctQqqTIb1jWhIIhqrgVMuy42V0wnkyYlxvR1Zn0RUm6kX2l7y1h+4QQ0bGP5shFiXRiWY9cJcuBMoBFYOoEXffDBhe9+9090aa2sLH3u9c+cOnUKe2g+AYJyLIssqQX7Zd6W5U+Dnj9/8YMPsKHjY72p/NDldPA3m2Qhrf3Z3/vxb+VXDy3O/OZv/dX/dvPOz/zkr+vzNy7e/M7f/c8/NjQU8f62WedmZaLxdmDDMISJP3Xi2Cc/8Uy3E/JRFcny5JE4Ede7sXlZ8znCKCsfVcDSllAxO84Aslwxzdrc3MROGcbuWcH6rfWtrZ04TmAE4Zh3Ou1ebwnuOcxft9t75plzZ86cwckm8IOWl+oEsu3J208YJmI/gBCq5f3mwJdnpAg0gGZQ+opcOW9OgZ2xk2H7eF8hx+mbv/jXNTUPCH7t137NkI2xefumoR4yYGKZWezAzuwczScW5zw/cqhRGLZ4pU/4tFmsllmou3BqcWi+owFpeUGDd+3qtRs3bq2traFhcC9OnjyxsrJiFiGbLxWxkHqh+INBDLChW9/YSOKUpZqsM6iy77Don/72lZdvdq+fXt1eVs7Wp3/zja/9qxudVqvz3vmXbh65YbOub336D37/r/+/bkjCQHonQ6GQ1T6Mogg0/CPYhH6/f/IENqNr4ska60DTYAafRE4zowSTlXd8VFNO6yfESORMm6SAWEkkwYRpQ6vgG4J+8sknYexWVpaXlpaOnzgOUxhG4VKvF4b+yVMnn3v2mbNnz8A9hKMX0OmGAmPl5d80VGnDAeHxl7n0+DAlAI2+IxgmPkaZY8HNeQM00nXgkDqff+lVdmU+UFjADfHw+oa5NXTFeFhzDRKrCatXIuXyLFkbObDWdFvEfa8uPHHiKId/lVBCa7RJ5KRJwkvSnp+mw+/92Vsffnj++eefx4q9efP6iy998sknz8KqYFkH8CtQZuQbwqtEkVYUte/c2frBex9sbGyilxm/SDsVqNA+L2mAphjKQdVTqwBN44PWoLRrSsAawr1CL5AcDOKXXnzh7Olj2CurNeQ4jFzCKb6hhW2h21SlEaunlg8+2wBCaQAEGgOm+qpvvvnmlStXYA1feeUVcOAYYhiTOEZnsJuGWLfbTeIkzVJ1DHd3d4OQ1z1Vs+oE4dL6Cd8wxSzi6Y9XCdAq6BdBXsqAhDSp0T0IO2Mnw/bxvkLa/xM//1c1NQ/I3YcFxgNzEQuQFJ1PpEAjmDUJKIHFYDklYJFobhzHOzt3sTKxFHu9HrZv8KpgZyGTX3QbaVBlcrU+07sueoVOMu83tGtuB+XqW4wmoVPwudA82SWOTMnMcGsp1etmAS5faYwPGgYDh/PNE0+cklfkbmD4V1aW4FV3e53l5Z6cc7Lt7U24+XAM0zTuD3Z9+IaV6gCXBnhmwCEQUwiAhgmGjCaNUHNosSJMlgOTcT/RyEo/bjgwa1iaNA8EOJkxcMrmhHDoaOVJflOWIGUD2o72my6AwZjTHv9YNixX/qoZS3HOgBC2llV1UpMbYCRQKTOxUHd378KB6Hbb2L61OxHWEnxOZIk7CC3SGPkSHvfWMi+x4tpRtLqy1G2H/NkVQqtiUHn55kwpNMJI0diAP7bfrcX3wjQZwlCDlSZxr9fp9driGckPsVPSdFnCPmCOQh00ywrYpCUQy0Ehjh87fu7csziNbW1uxfEAwxwnsTwXNUyyBPvlqC2+Lb9sjs8kCLFtxTHA8CKA0ACdRr8eTYxCNkw8Bvju6Bu/yA0dMMPoMH9Tmj3XNmjfJwY+SiW6ZaKSYMQszDmNSSDmFyBHhOHnYlJtTTBliqEkg1ASYMjB5swNcAQPAJwvApfWoVQahA7uOFCLI1yFzTIFcri5yOYUlhlmCG5BYWdoapDM55C1F6AZUBQneSrgROCU5/aWr2DA+kmGLQRswaDebQBMldzfRU9lkcjagHZyyqHlJQk2enCkghMnT3zq1ZfPnDm1vNJbWent7e32+S1a7NFCbMGgIOWixIYzCoIIRgeWNEtSLIFjR1aWehGsIa9P8QER/jiWvgVAliHWIGINEWLTzKmQNk8JiPheCSofDkOELMMOMWqH3WQwCPzWiWMrbbRUXkYg10hRyLzHRYJZ7SZUkB9E/TSQxhVQFDY0+JpUQjk4mDByK0srg36Msw22sumQjzfhYGBrjB0xDCIOFMYYHBxJEHwBhznWJORGGaaExqwq4yOgGPBh0OKrKLxhCpvoDzMfFKxtPJBtLwaoFXgwrRyOqdBZI0ecgQQa7zOgPxpThnsLH7ElsCcHn9cvICZB+l8JnKWVUJJBKAlIUOiQzgkOprc8sAKllflworjiRmCrMfG4rHSliXWEjTSQ/VG+CAEt1RCYW2HIB9xWVlZefvnlT3ziEyurq9ijgY9tJjbLyNKZx1r5bgbO0QwrWN6YLa+GbXXa7aWlHhrJVuKPX+cjUDAfc/ZBgogcLKhPauG6a8VJgnrh2+7t7cHJPXr0CJhoWb6WtD37gAxpeWA16TIrHFoopewBStOElrOVtjvh0+fOnjh5lFtjsWR6hBn0wXmN85BDhleuhChUrSNASJ2GxlAg5u/r8xlMqa20l5gMO1q1wyZMq8xUDLYZaRPrRqIEkS3D5DkwGXOPA7b9j+jISquL06IylXXem4RAkhW5enDBYLOWJMnS0hKs287ODlZvKD8PDyb3cdjODQaItRapjcYO1hBlIRPJI4rLy8vcXKd8Ahx8aQCsgIgfJgo1cKnzrVT9Pr9Uc+rUKXmSXIdxNAc4oM3mA5QYSiB1EErXcgxTjE6BQ2eNt3dRcwRr+PSTtNTMywXkfGMLGoIc1SNnG6NKci2dfxYoyUWMI4Vjh8MkXWaFxlTdLxxSbejI/ODArKEdO0s8Uqi0WfYPJWiOuwYaAusEq0U9CMTtNi+xqdMHx3BzcxN2EBzwwAEfYgBspdKp3BlAA7Cwn3jiidAPsHeGmxMG2FHLiuVVRqxjs5eTsI/mNQD6zqmimlFfGPqtNN3d3j529MipkycxWmRTzIySHa7mEA2FgXXpEgpZQ2xY+cltJa+K6KsnB0myt7TUgZOtz3tqg5QgDRVQkgfhQI+MogYoo5OpwCjLQ6aOKcxhVGXYk+NQ8U1Fou3+48HU+vhgNmvI418OMptsLGuhIvNwhOpUBZctF37uOoikLcMcxuBrrElJTYdYOgK0+oAgut0unzRstfS7eiDU9m1tbX388ccfffTR+vo6fA3w4SNysWVZFLVPnjhx/PjRIAzkTjRttCxUbTKl8qCwyXsM9pMfvGTWyuJBHzvlJ5882+t1MQzoHVvDYSQajUsOo9sZWMtR2nJISyxiOQcJNMjQwyD0aa8jPxsmfsgLmMjRwwvDyMHMAw0eM8UtxAd41DCq3QgyVzlImTgPHHxeXETC43t55V5Ny+P7wQ4XOqNcmCceC0GcxnIoyYBVBxHm4ZkbzGQNc/fDDZz/xfjhDVhI7kV92O78yjJoNYtYJXKal4cMBSC4EHIwwXSj6YKZCg1J/v5RAEURHz16FJtf+IAwkTCC169fgxE8f/78hQsXYArhJ8JioiAkIYMioHtLS6dPP9Hp8JtkSEK5GCA5KAYghNa7LAcR0FytRNTyuiFW/SAeHDt+TL5Iw2tWaCEyWTeHhaaA45m3ZnJwoQNrEsgVusCRWMSkTXKwxBZJFpLydgzUzhvG/PoQH0Jkq+145ERLb15wwqJL7B/ZtJAgYUSNuFYlueDB1nHOaL2k4TRibrAovdBY7s/AwkiJ+wpWKQ2zgc2rhJIMArpTE1R4njCLNeTcqkCz8mljZHjCCiSMO//kBZWm3JjbWCrgwuVrQaVLULEmQONhXxRcAOiLBkFzVaZsDhRE25QD708aRQ6SMGoA6Js3b8ICwhRevHhxY2PjxIkTzz///PLyMloykhe1URieOH7i5LFj7TCCdwYTGwz5MlV5HRVdtlaWBJ6PDbdUXoCqKsHkOTAZDrAF1DHGCEWBHwbeYNBfXu49/eTZMPBhmQI/SFM+vGJUVICW68AChrV/mNbkbdYhRSyPZMqLcCUrjuFQ8x0ZaDBoen58VRcsns+h8oLM8zPeiwftD/k1O7jkMGQoK/eKxbaLNTSAThw4tDwRV51D4YwbBUQMAvLB7+eA5iGTNnPgZHKq/FRIF6dD6izAlN8/jMYiTN48YSbfsHRmKYRyLr+QwFoKzAcd6oC55E6nZlNrjK4ysIqwnNryuhcsFdBYHru7u/q2lVu3bt0WIPfpp5/6whe+8PLLL8MUohSEjQpAJigUwAC98MLzp0+fQivDEEt6iL13ksQwC7CVCFi28Nyc/t5bGHqddg++cRLHUQgnN9ndu7u01Hnh+WeOHT8SYKcFL5At46Ad7EqqXeHuyoftoRWWq4ZirVKYP9giSvCppNCDoW5FQy/MYAT5Le+g5beDsBNGXT9s46wxbIXY5Ytx9GFRZUvNGcvv1PhBiF236Z/WqGfHvH4xg0IZIIkG6YGzWUqUJBd4CMEzjCEb46MP3zVUjoZKasWqTExrQ+VoWNACWTa3KoY+c5dE5BVRSK++2TM8lhS/w8+cXInGShgaUUVA21/iwPypy4D9LwwffEBYw36/D2sIJpzBJ598EltgPpLdbkMSK0odCtU2UoXYC8KoDXfy/PmLt9bXYaRC/pYeEUVt5NOFoZ9U4x5WUXXo1LiN4LUCvho69akv3d3bXu51n3r67FNnz6IvaCi6F4VtmG3zmDlKiD20JqSEqrXUrilhaYgpbTk4NuCKiAEGBwABYSiFEQLdbneyVE4k4i16Ptw6L4Y15x17GktqZCfZQJyZ0PioLXevfF8vEkInysk5S75tkiUR/GH6euKqs6P0IqlCOiz18AeyMJi8Dofj0+lEbVhb5kIhIGLljteiKlZbUHW64KXKIq8qAzRshpb9xk//kibnAfNoDZ2fT7GGBmsANC+K6+oSzoFZQyVg+8Iw7Ha72BR/73vfg806evSoPmoDa/jJT35ydXV5MOC3JtR5pFHLb62oHsa8OAV7B/MabG5unv/w/M1bt9B2zHBwcEBRCgsSjmiCnesBIYv5MBBq3tvbWV7pPPfs0ydPHIcd8GWAAi+AFaYdwirDUpPF1nDJKbR3SlgacPkaK6HHSDg8XjR8OKx8u2IA04WTDlzkKIxwHLa2MEhbd7bv7g76/V2+ynAg30tBcbTPD3y5ONvrdXuddrTU7aytLh85erTT7uDUCNOp1oV3Y/hlZBwU9lf7x39SVCOnLXqUeujRkqjdaXe7vhxHNjp/nrQJ9jV0LoLyujkAfP2n/qKh5gALa0ioNSz4hvIlhIOyhmrgQNNUyfuZ79y5g6QyYR/B7HQ6qJSrile7+NSh3pfQpQ6oKirJkBUlcnUM1vODD86rg9mOOlh8cICwYP0QG8OSo1CP6trTilxg/wi3J0kGvW70iRefPf3ECY4PHCVsL9Fefu8FhgD70YA2xtFZu7Br9OccEC7tEpJDQg9QzteLhmqD+FvVesnv7vbOnQ3Ywe2NjTt3Nre2d+/GdBcT2EoWg09Hl5hKQMImBvLChl4nWl3qHjm6trYGk3jk2LGjNH+8HOHBxqIuNW1gSs+0a/ikLeRxgy2WlsAow3biDNHuduzJDITIT0eueQQUN5SDqphfOf9VZYBabVVo2a998xc1OQ9YWENCbB/kjDWUBtA+HpQ1tASyYN2wqKxxRAw7KO9uyPQWCwh9BKfdjnCAsNpzHaoELisWHi0mVjFMwObW1q1bt27euHF7/Q6XbiB3n/kwCTdypuR4VBcMiqOanItPNHQIV+v4sSNPnDl+5OhyROuHrAx/3C6iIpqhgJfpIJ5rrGpWiPoCLIdVO7SNleDAwlvT0xUY5nAlvDYtW1d4hYNBdvvW5tWrN65evbZzF373EAaQv+vMdxLSi1NtaDZKQytoaoONG6L5vAeFAwQ38OQpXrs4efLEsWNHOr12Eg+wb8Ag0D7y4qIZWxkIdhSHFMdCmoSx4NuIvCBcWl7GKQ1N1CPO9jdA7RExlIOq2MIa3iMO1Ro2OqhcuUWo2BjhMnOM2IhfEWAep6/JQBJLhrYPDBJyDZ6Lhd/eN+PjxkoYGlFFQCe9y8HEguEDX42g2akJVAC54glCxMiDLzs1vjMKtIohBgftS5IUyxArEu4OBLDUYA0vXLgIsxjzWytRO+zBaMqFSnd4cUSoh5TMdSgU+1A+UpqLVkED2rK2snLs6NHTp0+tri3H8R58o04HO/EUpwwIomn0jPgla26dRRnYorOsmNC+uLAcEA7NCAMiBpB3N8BBkyCAPToGAXXw9/xbMF5tWKLduzs3bt6+dvX6R5cu83oDvxiOlmL7iBkGAyYaRK/WgQjd1J4iQT8X3h+PAS8Z48wEm3jkyNozzzz99LmnVpaXWBruH68MmnGk4ygXFsGgNaT3hxyoxCEjq9db6nS74KAumkXOMamNESF1l2Ga5EKKoTZC69Z60DEMOY4wWuDMeYsaVVRWFquFll1YwymoWsNaYIIZahJQf43tqOVoUjlAVay2RiufAzOSTh+3N1RG24ddFJcdsmA7ZFbRRsrbYkgWYyUMjagiUBuXCKVt7BJAnqXkSCyPuWsT4AOBj79gMHZ3d2/euHn12rWtrc0kxQLp0GPhpSssTt5vhYwOGpez/PGBPH6rlwCfOeLmYYXD7iC9Ajt4/NjJ42ury70oijgscoeBhkYgpYxaGkRqGMEKuNCjlPdlFCuR0/Q3xVuXSxZk8gYFvGaYQpzL4pi9TgIvDeiYbdy+c/HCxY8vX9ve2saRxMZULJsUwnHmoTRVKJyKRuDbEciDJcMH68Uw9Hqds0+ehU08depk1OEj3V2f7/DB0EGxH/rYRKOXdBJ5FBB4+ZJdb/nYLK+sLOOEhl06jgRmmFZJwyugYa0ZoTJ8+uCzoNrH/WKurhvO9O7rjVuGmoKGR7AyKSsTpHZR1TGb1IjqxH9BcV0TmDG0KcI3hMrd60yqQtvstry2awptYE6PChZLUEAlYfjWjqweP3681+vBMMH84a/f30uSGOcALHQsbqxwLnJ5tJxvc/HpAVGLXCuQkyPfTdvpRGtH1k6ePHn2yTOnT59eXuqEoR/KM4xqDYHRrjNvEC1C8RDYrALqeBWgKTAV2n2aERTiEaH54EUAtB482Jukld28eeuHP3zvgw8+3Nq8CydRmiH3fCmN4k2PI+ujERY3i6W9MAr7g/71Gzdub9yGcV5aWu52uj5HgF874cVEvtyHw8JaZFS0eyRgy7EbCAN4hTpW6qVTs8jwo5k1RIMaSB0KnnnhZUPNAebVN+SzEJ4PEyAWgvYh90HEWUQZKCs3TGMlDI2oItAkVsKllQCUdrNcWmI6rdpwZQKJ7MSx8PjUS5ru7sV37mzf2dza3Lqzu7PHr4vp3RiOkBx0U5aWkQsZVkTKRmG4srqytoY94lqbP00FbxDDSrsJsCB9QLqcSttDA6LqG9ZCj5IWd2MlDC0HAPZEjhcPE3j8ygc7DdeVW9/AD/tZ+tH1Kz98//1bN2/BRmEPzat+QZTxZYPUgFiajeKmCgtTkQO4eoaS4wrXGVWzeAsniP7S0tLzzz//wrPPnlxb67SjNIvjpC/GDr0WE8ofStFLqigE55Qudg/FlpcwtLw6ojMWUV4RSk0fr3vwDWtR7fgELO4pT8HjsVMG5WW8rgYBWAQwzKojgTJcdJDJNY9iJQyNqCIwLi4la7MU48TyWHfK/FfABGA0YM6UBrjyghCf8PT2+v3tra3t7e3dPf5U5qiDWYvv4Qt5xStqR/B68Ndp8098KlYGw0e/BrYHCRldVAQOYuiwx0WIWmvIBpegR4lNKMZKGJqbZGXQGoLAkVL7j0MkV339NMkuXP743Q/fX7+9HveTLq/QwSNOfF624z1ueojSNpljpgoLU5GDijXEGSRGZ9vtYBD34zjudTtnTj/x+qdfO3HseNQO0nQPw8iLkxgdRnLG4Eu0weNQoMUwlssry91uj42nobyv1rC2FBpiqAZYWMMp+Oh8+XdRaoATe6MDjerps2gzNNY1VuVoUjlAWYzr287mEax8DlkY7DcWVgrjIeaQTK46KNE1R2X6kevPYyWUpo2oCFRjRYkDwqWVAJR2s1xa4hrfEKOBGLYAMTw8WLg4TZOYDq+YL940kgd3aO7hYomGIVYu/JlcM0cUAXxQMG1Y0+Cjmsg8N8d1hEHX1tAKoIz8kUARPt1SgKgtA9rB1Sw3VsLQ+KA5U6NNQ0iWtBsHxmtFe7v9y5evvPvB+zfvbMAI0e5zAyuX7WgrIcYAgEkdptWTgaFQMY35cjCa32EWcgQ82EScIj/53HMvfeKFJ86c4pf6eCzkQMhA+GwAR0KeE5Wb+8Osy19xWCGTZ4uiNWRF0xsmVzNnAZpiKAcymE3xjW/OkTWsMR8NoIdwYuCEbwIVcwrOHGSJibZG4AyWleeWAcsQNbOoBvuor25q1k7WhmKA5VsC7qF6iEmcwCuE2cEqDkMYNez1BjCS8P3anbDdhsEM2u0wopXjPYEg1LeuoEP6oA8I+Z6aP0QuFnVmf0mdRhC5edel5rwByp8UuP1tBmpET8RwK/I75LxXvr6x+f6HH966teG1QphB2O4o6iDOT2zVY9sco1K5Ci9O0kGceH6INrz3ww/PX/poY+NOgpMpTTVExKzZApg9rJ2eNZI4RQGSvcBDjVmsIaZ+CSajCJPngHO7AleYPgxOwRWoDABaZQDNcoFsI+fAFRYGPk2vtXJwZe3MApn7M0Kb5MJkFGHyHJT4tneWANAr3iHhc2/oHF8pH4XIBpv+TiAWUL9sxsc05IE8yMBuQgwc0CzoGb4YIlpDWFUQOJJqN5WAEgncGCpkZPYB0+YcZmhzGKW89QNbjEaHN9Zvv/f++7fvbMGES1HdlqIkxgD+Kfpl5oloFSNehKq11YBAErzSAZUjLAPGkwDvzIRhB3b3B+99+Nbb7+3145QXK3FKMYFjLWpRtRTngzVplvb7feQCHHFRbJtRhWYdCIzGInRkauEWmaDhccVsviHGaFrA6bERVMwpOHNAjU3XoCMnS9zQDhp6MKj4waI6X5WjE1kHBeuVS5mmUK9fMJgkf7YUm2X5FRUMC21dijnBXEjyXi62eglytB4xH4gIGiiKE0rqqGmDxKcbiiNZwH4G1tQlDBgq7OvpxN7Z3P7o48vXb67DFmFDqr3hr5WAYDkNB4JcGzoPg4uTKCpC7AWDJP3oyjW4iBikJMvgNmpbIYyIjc7Hh6YRQygDhRh5B9a6BQ4aM1lDs6AmhjpwiVZQLjhzqFdfbQlnaoXSjzJkKUwKY8odLrRbEqMJo24rrbGuWpgeEkgr4dCGg3GjewPzx+9PIGZWRjuIFcwH0eUdgbKsDdT81YELn9ckaRB42V/MAgi5iOEGGbrJgZNMbcfoMKFxwe5u/+PLVy5+dHlnZy8IsTUO5WIxq5SYYaRjInSstFOatFMpD3CbJXA8JLD1fMAma/kwyu+++971mzcxisySxmozOHrouQwbhhE9ABHHA0lDsRwfgfSrASpDeN/CXGE23/CRBtcAZ2u+0nQKP2owq12XtEJph6OrjsESljYxt5T8Yi8dQb6Yb8jbEfQRYSZ4d4BEOkySOOZNVTcMYEnkfg43mDkxGkkd3nuCPUCSgBGB3Vm/ffvjK1e2796Vt21FtPBYs8iUu8zSgEb1uuOmqHIEolC10gNFXT58YL5EqNO5ev3Gu+/9MEn4pCdPBqaIyKpBhPUjgy9bHAwGOJOQm48MiNoqF3hQwAS6f8CEK8FkHBCM0iJMXgUyJRnpomPqEYF2ynZNejmiDQfmTlwk4RjC0pbD11nBpvDNN6m+7wqEuldiKOVymPx+S7vTBiK5/yK3avSCnQuMJA2ixjkBkHaCchrBGg4g81qDQf/a9eswiLzEFfjYn+atVVDYKWFRXx10QL8CSXZASpcC7FkeeJ5ALEX5UgYkP7r08dVrV2EKjTTU4JMa4VmxFhlKUmgry0pdCzycuK/W8OGATEk+QCeTUzjCf5Qg68ssM4XQo6RZjrAU2O/lhKFZWpLis/T7MDKDeBAPU/o4MHm82s+XuoQRzSC/9MwQhu0obIcwn2JB5fVW8g1puZrH2zXYamJc5e2BuUHkjWkDTTaGqNCdmrhZvGa3vr5x5fLVnZ1dtAVdkffK0F8TcYqqHWeZEbTSBlVLOdnmm7ZKkP2iM37YFONEATu4tzfo9ZYGg+TD8+d3dnfppWolHHqYbsohRWkOjNx6ZispRI9WBVnbAg8LZrOGOudGQY54ORjZiUBJXrBi0CJVnSbXzXJDUcwAmrmCZKohaQm9azbM4laWePLefAauOYioI8NJD1HMZVFQgApMBVtQhMkowih1gJJNAtY8rIPECKMVxbdu6cUeNp9fGRv6fgqrIbYfspLFr+jxJ+z51bI9hFarH/hJuz3sdFrddqsdDX0v9lsDuGIS+q3WIEv6WcwwTGTohghpMMz8YWpCxjjwh6FP+yRbStaJQaWF4gGKELTZGA5fbtOO7t5QrhBYMpQKsiwMOq1WOBgMr169vbuT+D70oP4hv/AWQJnpvh0HGRPWy6o5w7mJ1mQp5NMmAC2XPXmNUKUxlrYkg3SKvyXPi6nY8/LJTZ4LwvDy5Ws3bmy0/JBXCPkDWlnQ8dNhMsQo8ZSL4U95X36YDfq71I9TRBKj1wGv0dZAe+Ei8/UH7RmUsBzLR7BHf0oYD9MCAYbDDumcAIdmBnDgG4QmMENfLDgKk3NtyMVqYPkqgwPs8TtcnKMIOpFkRTkHXrXeR5hGar1TgwNTsAzexOBapoGUdQLzw9u7WK/S8RYWM4PvJe1wGEWtdtgKfZwbklY28IZYq7B3cWs4aPHMMWiBI0aKaxBWQO7g6np0fnNTzy4wphLTBHKbjTMQqpe7ECD0ziw9JTaK7eclTDY2t2EmwAKZHSqEYPWi7e3+xu1tWF0xjjyOck/C3Mh2oQpyQLeorwusXgKT6B+vktIUSzbspRYWU6PmE4Q8kCQnFTQRHL+/l2D7Puhz044m8c4UbDTEmIshp5VVPXDCaRlBs33QY1rRBCyg4yuElrRJDQcCLpL6SfX4YzZr+KjCnuvsarGcB4WZZ54tOEYBljK9XV79Q6BbbMwObxVzj4l1K141FxTsI+8fZ1mMmAWLQWuw9eig2UVDQgBrgAAuLB4sAmqUPTccI7Dl3CPekN5aRYR2jBt/iMlGWIgkxbZ94/btzTt3Bgnf/Agm4iT/1cCDAtqC9liMUY5+hdoAsdns7rWrVzc3N1EcPUI6lVdY2p4ZdQL5HQLzogckVWCBhwSPjDXE/CvBZDSAKy8rseA8yCx9APPSNkkJm5wK6YxbpL4gOikeIU0hC7CPDDRMMghqDLXnSIKnRkrGowTs+2hANZZgCQbhUw7+FXRgVvH5bT6/w6GGaYhgz2gX0WZb3agiaUIB0l7y0UQQsC/r6+vyPWvxGGl0aG3H9X1WmMbwIyeE74BdMOMPqPt4G5Z6cxPjTHF5c4Q45IXiINFnflkyw1kBA286+HCCfRSY9Hzg0bCG5sgUYfKmAXMOwrJyuIq4CDkzyVeo2P2H9gKwtPKngpKyJpVWaJYDsztjDtYdui0/s4nAPS/gcetHfkYPCxC75g6MA656WiGJ+RsAfI6OP0lAj8/E3FPTJuqTOcwHM41hyfygFUZy40UuE9JdzL+qQd11ABeiyFXjs313+87mHdQBM4Ji0lp+DVH1HBxYl/nICeE74OyRAREgGy2Cl8pXfnG02WYOAVtIGSYF0IQ0JLXxwiFEzcFALPCB4cCb9/Dj0bCG94LKERVTiElLU8GgF3jKATINwoFMFreFJf1uMMtLoEUmTlbphFwQk0v5SZLw2r/8joDcvuB6xMJMkNXit01oJTEqvChvLgIKR2NZ32BKLLmwdynLDkWDEClfgZWlfLcMDSVfAAjTiZ2uJ/pbfgaD2G5Hgdz94K1oVKaNrAa4WPAtpSOwgHc27vT3+GMJukbVoCBGDyhyQMBwinqDcaYWHeWM4drhzl+efAxv3rgVD/ibDWgUeHAPxQbaI2bMX4oThMkydZnsA4KZvQcX5go8lRmyMT4+/0NDTcS+NKvwvoroknBhi4NQ2p1wkMdEhFHwWgNs9DBrwbSSCpuUT3g6RqfGFpJLDlRz5daJuRzLB2FpbZgmycXky/NI5GIKTWpsjITh0Egq5GAKQctJowf3DBYwS2ikhvKlY8hwl8ZNKt032Cx+8S6f9LRPbJVUUAPeiJFWo9NQDbF8dOmt8uKkMPQnAcDihUOPhhckXwsR8ZX9Ad9Cm2b9/gAqkMRhka7k3VDInYp4gAxYm97bb7/3Z298/+7dPT9stzx+HRjAaUzuDZnWs1AFw+H2//R//tt/44RJFnDr1b/zf3/ufSmlZXlmHHWJBKspqkUC844bXR0Ibxjw1UF7y0vdv/BTP7G2tuR5CXzWJM1Cj++dpZw8jETZgFvp5eWV3tJSbgxnWYDjwJNLE+zHyH3tJ37BUHOAQ/QNzdGeBlcYZ2NAaRcqU4IrrBylXSgf0GkNgCmfhg+omDBHkGl/YJC2lGHyHJiMIkye0yDTRAdgFiTBQYAPk8bJoN/v72IbC5+MF+5gPLhhhoGEI8MbqGLOTZAbLOSXQi6gN1t4vwXGlDdP+eI9CbyaB5cJAbZC/EGW4gkoS+TOTCv1YWtgebMkisIO3yOLPXQCaylV8GEUCXzgSQKaya7hBAYafYBviMONRtCGO12mkEC6PoLhAoZRhzwTqlQbYEqhWXlFLiBUqFcuCfDH+NJsd3dXbo/w9WKR/N5hESylp2Qm0EmBZBXg8qVdpmELHDZmOTU19A0botqAJhwLzSoJ2CQIO5kwCwXYLfaxVt2CiEsESfEULF+YBiJlOE18Qwskq5xRnE97kTJiJiv/ICv3aiVWU0WgwRQjsMOlNeSXS9IYx5hPRwdwHbjVpdEzNg7Faae0uEV1+QnH1DIePJvRf6RDBN+QMTwgEnzOBoYiRJCnbmArOnE82N7exvFABlssnr41QNgDJ7wQGfC9NV77u3/yve9//z3ew+UXk407yOHC/5h2qR6NoQLRN3/5v/n3X2q1fvDln/0Xp0ZZLmQ3MBXZUF7rI0D1HNYk7naCr3/ty08/dToIeIJBJ3kTS2F8Q0Q08d1ub2llRXpdM9SANkyzNK5pah3kKoehJ2E/vuGP/uTCN3w0wZnnzCGXUGBWAY1mzMOHfUxhgTpxcEH4dmvu0WS/jJiBNlR3oyCmBVgoOoPTQi5D75J+ItxMxMJhzLsrLXCgjQcC7mG32xG7jCoIHhrpJAVoteWlNdh5xglcQ2YUj+aB4BM/9uY/+V/8//7b/72Ef/Cv/8lfu/kJk0NwupQBNprhBj5JDvM9kK8KylPbtHqiwAW7je6Ie4ghKk/Oe8cjOrEfHjxW1lChk8xONRCWnh9g5cGDCjyPdyxC3rCQ9zTLrWAxNghYPLJ+YBAnBwghlJg1gVaPtxiMBaRJQwwnT69OSi5MMMJgsJckg3Y70t/Up90UDZQnATONhvEfLUeD5Z0I+3FpmuLGr3zt0jnnquK5l777n/y1mybRHNz2ovVsJUCzJ+xaoJNJgm5OEFngweBx8w0NJcjtoGHKiZ3Q5GMNsXcZN6FwC2mm+Fg17CDNDXxGXYoQQqwDVA5iKG3g6q4EcesKAaAdVFpiNIMk6iQBa4gIScroHnl1dSWUl3UDplWGIA0ZxHJ1GK1Cu5R9gDj1T//ll/7Of/ZzP/OPGP7O7x8l78Tdye6hyXCgTZZLBLwXNs5ua0nYfvRL1dRqW+BB4XHzDdUCAiadW0iuTE5ShnxaPl4QowUXRfro0QNppb7fCkAmCX8YgH4ZB4EWSoI8KGM8xGLQ+xhOoE5+J4/fwxOCBbOMr/oD0xAoySpo/LBZ1q8AIvALfPAQpS7xH9GaKApFbavb6fQ6vZY8t8y2yzaTmsSysBPYh9K35VdbkCWmWjt8MHj/xs6v/OU/0J3yf/K1DcOdBBo8JdhUmUzoMFrLcw96RRYvJtppZtvLsUVhnilSEM4sXeChwCzWEEexBJMxE4yK/cM9UStHbpEy6GrnUuROLZYH5dIsHQzT2OcSrYHqceFYh7EBE95WOgoy35VWQyKyfm2AIdD7DAhyRb4c5CGSQmBBtSXSTOiGleFLKGhxEo8vpEhQki80kI0qjJTvyVeMRV0gtJgzblpViwF7hd2eDN0oJB5/w533DliRXBP0YGqFQ1UcA1Sd0uq14paHbW/S4vegB8MMIeaVRI5/PIxjLxv4XuINByH6AR9pkC33Vpe7K2GrzdvOvFPN3ykQs4desso0ybrdHt+aBaa8QgEURxg6McxiVzTwqFvIDFCbpIc4P8YmRZz68J/8z77/oydumxwD6DHBHiAb0CQeA/nxA6Z8ba/fCoOw247TBLkR/vkbpvqWB3MK4SVajjzq5zdSMBpyOGrWjsxlw9dmKj0DVNW9wCiaDzxuviGgc0ePIy0kGVw+XirPANOGHe4xRgX7mb9ojA0jOBPRFdDgQmyE1AlTAQugnUWAtcHCA4xBxtpj4DaZ3p8MRVGXbbUlVBUtEH0erurc/VT3Bxxr8CkJnTSgsIYSC0furnDkabxgGWnz5DlwasauGWYs9GFAYAHVCOIf5gT9N9YNQ9HryU8SQ17aw6ZRELabpAv200g0wKm75xDfOvd/+Ic/+xf+4c/+O78nO+UyUIcb5IOnDdaee87DdofXQOHFonJxYkcNMbLaJu0hDhS/vde0mQvcHzyG1hCzTReoGhRjVvKZp7PxkcC+zszaPxRxXAnHrcCAgDZJjEG+Oq0sKHJG6QJYlFmO8hEsU72xobxCTLbM6qCRwOqXHTTAb2MM+QA2g7p4cJ3oakmTjLlQrbS5XhgFS0s9bK7hU0FczSik9Y6z1DwrbixfQnzi0t//B//qX/+Df/Wffr3JThng8Akhr+3hr+LFvV63221HYcQRkLxacHhY1uNYTBJc4AHgEbaGWAmToTKIMQW5TPMiUvoQobW4AMvkTYSRzqEczZoM6RwiQpOKvOu0OaBz/8SCAvzk6tasnOMSdP9Ii8KRcguHKbLcYSLGzl3347Il57f36Bjy69Ip94mSTLJskGFfz58a9hnoFLJWuICwFtyJCrO3RLeL/pS0B83hxQJxIU0zZ8P15/7hf3WOBpE4+u3ff+XbQun4A5Iqgx3lfILFZgLWGWZ9qdcLg0jft8gW8ypnDWSMKCM3UngpwGQs8BDAdSWa4vKF9w2VYwYlE1DV1lA/XUKRxGxlChOPPEzWLInjhD/lwWs9mLtYbbnkKFYipznLlWNjC5ESvsgpx8bVKQ5NqkDKCTUGmmtlRHzE0RhehRw3eiXchKKTchFAek9XiyXlGiLcMVm4Kf2zIS8XsuMcGe0+krAncL/YU4GpVwilaX2gmNfq8gYoYbupTPpsokfYsAUwVbKZpnnTy228w80rpPwpgU4YtgO/42OPHLbTrNXvx/1BjCMlPhPtd5zG/D4fX40VbG3v/e63/uCjK1eDIGrxGyl8Ixa0ombWkkPLmsQ0VCVrDpzAJHLwEoQAc0v6zcufX/j8Zz/98ou9dgD73uu04S3KBUb2G/Ycxp7jxS/eoA7ayjAKV1bWwgh9t4N/r8Bwy2lrhGqPCGl3Q3z1J37eUHOAx22nrIe/PAlsUuYKjea00BxQOT1U9I8LXOF5PC6Mg123soIRsMzIYbKypMUUYmRgTuxqVBnEpqBc+DdM9fGMp9dKyzSNLC2RADVCg9xfJhOBFxOHkGzJs4fYNMNs8TLiIGvxhbK8ycOdMmpFRea+DDws2BHxJuO11eWTJ4/p79/LwWWrRI8278GAnq+E1aXuyeNHoxDWT8eNo2/B05QcNRkZaT86uB/D3RzuPDmQMFd43Kwh4JpCobFYOfWU03AK1gpxpQtMWiefI4zq3NpdaBaARc6dlMDkFaH8QjWN4RTSdiGIaROVvKeBmDII46BZ4hIqURQutSsXGgnTFDJCSMUrRqW8i8JLh9wj0/zxRvMwpqGAcWwNQPOrzWJ8VRGGSN6HiLFA+/nl5SfPnlnm1cMgHvTFWtKcQkzEWSGg9GED9gyGWirMeN8nS2EKjywv4ajKY+Tc4+dNMYdSEzny43s4BnGBmXEw1lCW9nQY6Wkw0tNgpB1whglAGyERw7LBzCMN40W3ZfoUrG2r0S6wLA1alxi6gqVTYeUAKgAEfLlLWV6FFegANU+DFmTPikrwmQftDH1AaSmNC5IqXgyGk7uEpUDN1JaD5xg4f1zU9NEkNoFuHza9vOkBq8fHa8QUDjJsf9MB33g62EsH/WHaH/Luc8J7za1ErCEUIsD60VlEjXQQPb/f3z116vjZM6epKuOrsFEjx0++qaJgAxqM2L4gY0JYGjWieawJ7aS559NLZ06d6nbbyFADjelG9z4HSlJcRp+KZDDBlAbjWJRhih0EjMaZYNo8T3gMfUMX5ojqrMgPLXeH00JDYKZj1osLI9OfnLpQ0Y8gV9qdJ9m4aJxcedSN60eTkqsxAWY+181HLbRug5wwBUqdRNI9T5ikBbeEMAM2zoNcoKQJQ2xEAd04605ZnDt5sFH2yzCLsIZxPxGDmCV9/vQKX3tD+0fLp1cJoDHfpmNoMLY4fTxz7skkGcDuhBDNhkEQ6pdV7ifkePtJkrSj0A+8OO6vra4cP3a014Y1RPt5noMYem0PUICDhYJIuocKhlBG6mCBETvYMFd4zK2hwMw7HFn5mP0IY0KXQa7hq0xzmBVSUascEaHFtLTNIuGKMTYyY4Au02rA4mhRCaqGsYWMjvFWZKg4VvIvdB7bXAeOKRwBxlBMqtpBGDD59gsaA2cwiXf3+ruDvZ3+YCfjD1HBfMDWmB4bBfANsSY5Di1YwzNnTmO/DAsYxwNso6Fvcrf3C1OlA5PhAI2DwUMj+c6ujDvlZ556Cjtl3tHBiYFdkEGVYXXGVpMy9IeGgzVethfzg3mwhocJmeCGPiDoFHQnYnVSWsb4+Yp2YXHo+nBWiaNVzv60VuJwyto364lJJcSb43YYcA2e5GoZEwP0ZwuBT2jzXovedEFMU2hcS+yjk3hvr7+zs7M96O8m6QB1+b75egbNhtFKCu4h6u90Oq9+6lPtqB3HMTakWQL56msEDxfoLHa4sNkw57DLa6urTz91dqnb4WUBdFDGl6/wEg+RbRcITYDSJMbMjtsCDwkef2uIOVeE4c8AndkuZNtEaNLINQOaope6ECusEhsrXFphGXkWPkvAajOUhUpKjHbrpUPxxAgk0Ri2h2WVRXDLyuuCsh0WAaRpInNP08aqUKEc3hNhaWimIyfuYYadsv42CFQnNInxYBD347QvasU91FZyWGVg2SKpNkvOnD39/PPPhWGYJvytJWntgUH6W4bJy8Gx4B7e6+/t9Xrd55999uixI2wt2hviz9chzKcEi4yOlvRL1ADUXNX/8MA0eJ7wuFrD0lHkejJkgX5gkIVmoEnlA9UpWOHQ9BjSHEEIIGjXEHh1b7Rx4idy5R6FpsXAkIt6+QOhcolOfgdZyqoasykmSJhAs2hos7QRT141Ro3EsBVxGsMKij1Fs8RPTAZZvDsc7vm8l8JriFTIXJRhe6QrMKRpGPgvffL51ZWlON6NArJUtw4RGndPC1hv42hDHWj7RTG27K0wwKAnWTo4dfzICy882+lGWSsJQp+voghh+PkHHXLLBM0ZHSokzQdYUEqrqozpoC45boawnJwPZ3yBe8Qs1pBHuAiTMQ1GugiTNxmjOw2Tgnw5AedkvTsR0P/BYsLUhPng5Xn+EK7cqqwJWKZu4JQWaP0smzuAADg0Y4JSQYSSZgQj6kDVqiqFZU6DLCNxKpGABrnLanTSjvDt/LARiVgS2hq0G/tJ/bESG5AkxzPvFIBhCbxW6HsIXKX6cAwqwe5PNoB8dNgJMnN8Ckrgnpg7YwtwYGkZKM8vIKNIwC0y8gKMkfxWCx8PT70szuLt4WBrmGx72V0/2/NReytt+WnmJ9hjY/OMA2DeEJMmx46sfurF59eWwmF6t91GtscH0IOQlow/qsfDhBK0s7Dy+hVp2eyXAu2IE8QU8jqlDfJiHd4bx0jC1vGb3+kQMyhM+4Ot9RNHup944emjx5fQl6w1SFtxkg3QKXFoeZzQ5gwHQwIOBUeF307U29B81QNfh5E32IUULkBnkV5/UMJyXD6meSmIQ18ODcEGYwDmCY+Zb8g1WTm158B8eZiOrs57G2NVCHs8tO1cByZRt3LAR8CUNz4OJjSWBVa1ZhchGmkNKUNTTgMmNhR8SbptmrA2GiwbqNQga1ebxE90SJ46ZBhkQ35dTwyZ2lLbR+oPfdhTWG3v3NNPvvTJF+CK7e5sR9ydDvd2dtDUTqeDrbfIA7bGZoH2D4QpSHNKJs+uYRjg9Njv72VJitNGvLe70ut89rVPP/vsud3du0HgRe0Ig1X09ERJzQHKMXXAHPCY5/JKWI7lL3DveMysoYGeGoWSeP/QuWzP24Z70FDlqEVhuNOgrdFWqYac54CmzHTeuGg5ZFCYRQdYZBADdDgFYDHOs6giJ2xsUcpqAtNWtFA00RFXT5xPKKZSP/pVGHlNoqQyjx07/tJLLz/91FPypbi9pU67g+0rPR8RkBJiLtRtss7TpCDn0bA1jEDo28vQoTCMMAUGgz34dZ12BD9vZ3er3Y5efe3Vc8+ca7fb3W4PDU5TPhcpTRvNGUBaXg+2sfGIzQxTWREmb4EKHk9reCB4iOeNmdOTW0hLk6+3gqTQMEE0SGIWJWmgdhBQvgtllrJqmQ2BQigIiEGBVydvtTFXJ+SElltx4cBbTcVNg3C8urby6quvwkMMvdbu3c3QG0YBdti818yyskvIRkGvCE4JPmxaHvKXN8olANg3eQtZmuxFkf/iS8+/8srLYRj29/aWl1dQHXbTcgFhBG2wJRSaBWhSR07pBR4GLKzhGJh5SxjOQcNYnf3bEW2RNmxcC9XOoBIuc7UrvgrDDTJ2UASsRSLgmNFTA6XZeduUVqYoH3FGublwA8g2lDAFAbqGsIXy2gZoov2R5qqcIdB2sXX9Pm9Anzp18vXXP/uJ584N40E82A29LIBTmyToIoVMHYjVPjYAnwii9ZMEa4/5po90uddpDdP+7tbSUvvFF1949VMv93ptuKNhFA76gwj75Kgt8uLAakmB6DGNV45C+fvA/ksoTH1FmLwFKlhYw3pgytipcyATSDfvNmBTB2eD75YBAftTzK0PWKqIjb5mEMNQgNsV7gXlXgM8HwZuNbVJDHobwgmo3dA2F/KW2SxACWt2DSEbYawhh4Rp/svLafIgtjEIA/nqWyuK+BrBJB6sLi999tOvfv71zx5ZXu7v3B2mCVxFKY6qDORSaB1UIpczKeMV6v552IYrmibbm3eydHD69PHXPv3Sa6++3Ftupxl/CRqOahzHKCXbZJhCHiG5j0eIvsLksXyX2RBmDtz3MFc4GGuoh7kEkzcNrrCsjbq5qxlFmKwJwOGUkiQdaGYtjITAsO4dbEa5B9CPrZZcLeTigS0Qn6gGRkkRuh9UAWksmmuiUZd5s0Lr5a1uIdXzkyC+qT4OAiBTe0/NokfqKTcbcNupMiwm8obrQPk2i5ThaCFCDxMImC0axNFzl4hoYjhEzFcrg7JD+Vlm9JT3vk8eO/I6LOKrLx09ugoFwywO0PEhvMyYtlq+7Se2DW4yWsAbvHSTfTSHt3gRqIfbY7QABeVnXmjSwI496hlk2eDMqeOvv/7pV17+5OpaD3pgCnUc5Ceu0CJpnmmw6TIbm0OPcgkq1gimRAEma/8w5afBSM8TDsYaPswwi7AxDn4qiKNRBR8ZwSIReuYatXe1xXMeF6sJZo8M5ITaTlEyWq8oy7wpMFVrYv8wddEY8kkf/KExYgpp65khOVqDDBStphaBTUYcRhjAYX9vJwy8T73y8te/9pVPfvK5Xi9Kkt3WMA4jeHZe4MEq9ofpgG+WFfs4lFctQAdKIUBHAOPIOzh8wQQFhnwZbZrsDfnr/HtHj658+Yuvf+WrX3rm3FPtyIeTyLMYLxKyVdowMYVg6fdPRqBQBbXMBR4GPP7W8CEBvZNigF+CmCu8YaBzI7ahAqwvd40JCdUwedb8GagJywnaQj7Pp/dcc+KwA+F2gxxpMZ0tMtAX2BfdqnG/zA0bBYSvNDIgmrU7Udj29wY7MItPPXkWW+YvffFz554+c2S1x0didjdbyW6v3ep1gk476ER+FMBoDUM+ZZm0siT0h1HYgtHkc9MBrNsw8JMs68cxFKZrq91PPH/u85/7zKuvfPKJU8dVZqkb0SrTx9QxRyQPVCJNmguKrRS4NKBJw8zphhhNg/sb5grcbRmyMa5c/MBQE7EvzSqscXWWgN1EF5a2fIrZgB6srzRJBv1Uv/lA9Vhw3B6J8KhGjYsAa6wYCEsrNOkyXQ4aVpCWPgLILYoZKWEXSjCpfzBavB1MnVqeJN+dxV+q4xc96Nok3hB+EBwiNTDsO9wtGGDQHArdHvPyoKlGP8fFFkiWOC4mZDnQh5HRGP4MHwrxeMkFtwHcMq+3tHyq0zk+bEUwS9oE/ueNIeHlDwBxCGiGEjpx6Lsfhvz96Dub29duXL/88eX19dv9fp8v1o65HxY3FCaP+1aoS/kT79SqMw5/WZq2wyCKwl63ffLksbOnTz9x+lS3G2Fs4Ye2YTUxozJUpEUwouDAFKIX6lVwDy6A64pck6B2LYB6h9hl04VEF4Ig7C6vBFFHFE4CX5xtyBGmlgK06nvBV3785ww1B1hYw3rFXGq0HQUxKwzC0gpNukyXU7WGFtUiSrh8gEn9q7eGaCp2eY415BtV+9pfCECUhoff8eAVQ4/WxAyCaCCUGJdUIFniuKhm1QlnPq2BYw3RIzTNgy2HcVteXj4VRUfSLEp5NFF8VKMQ+CdHkfJCI+2LGJrWIMYJYNjtdJM02d3b29rcvHXz5vr6nfXN3f4A9od3auS2NRXCLCKJE0IYhO12OwoRB0fWVk4cP3ZkbW11beXI6jIMGswft8FoKaww99EpN8eYpK0ot4aBPKXOQcbEk9mLsaX1szNZiRpruLTiR20wRWosHog11LI/8mM/q8l5wMIa1iuWJXe41rCkAbAcEKVcJvVvvDXkM3GwhtnAsYZYvRQWawhSrCF9QwAEIepFfx4rqhwAyRLHRTWrTrjOGqJlsDWtIIhWllee8P2VOOVXB+WAQgObqoWR5BcGxZyBCXeLtzniGIanHYaQS5KE04ejAx6c5jSJk62dbLef9PcGu7s7sJIDMY3I57tmwqDb7QHddrvTC7udCCTcQ0whDiO/lUw9oFEz+HyqJunDsnmt0POwa6ZBlHYS/Fqk2cVjFqN3ZjLbGG1eWMOHFo+ZNcylaq0hldA9QIRct8YqIHsP1pDtdzlWNv8kShoAywFRytWkieEGkpaDR8OAbvGruLCGyEqzGAbA48+6G2uINYjlLK+ogSwcI1pDU4coFG0jWqFJh6lJl1NGNatO2FpDtotqQXKTj7jd7h3tLZ3KWp2Exor+mGhgtSzKiNYQBPjMQO9preSmfMI9LGjZSeMQizmSA+5HXbhy+gQPPUNxDmVkYA75J96l5wfQgdMJb9HQ24QrlyGFaeC1oyAKApSO0xgGlNaQlwtDIeiWCkCzrDQU7RhnDclHE2SnvOyH062h3ObX7kOLITAGnNLY4bO2PLcIrbcWOvZaCA0yeiyBGGWHC2s4DVVrWKuEw90YqkHj6iFs2EgrJsdVTB6mfzyQzREfyoVAio2PzAEsE1sp5r3OVAvwFUq7sRIjWhqrSY21/QWOkS0UVGjSxHm/RWqsWDak+4PFLHJcrmg6rQsvV3E3F8fxMNnzWjgNDCCOVet5dBtpSVg8lXvLAMpRq2oGQFho0jBZsJALlOSBKqcKSqCbNIQ0yiBhDv2gsxcPW/7yypHTfriWDGFlkMOzkQu3SW6MTzmYBnoolS9CeusGoyB/OVTSJCRLfE6IGjY+rAA/TXHwoE+zmGtlLCl5+BerLywb20pBhGHY7S15+oxOE6gYSrONNL1K2NjcoZqGjNaY/jaK6EDB9EODNoNaRaHq/+qfnyNrKAPz2IHLnFMO4LTkR34RR87YnDtI5hwjui9ocTv9VInGhwyznFi91IYIBKa1AjNY+sxuyuqV0ZBzA1cMw4MEW5s3DNDW4MwEbyyM+IOi8oub2CZrByeABzQ/rPTjNOmCfLqYyJIE69UG5AHTRK75IUvGK5dmjL0wg9JUJZcIsb2mO2oet0Yesow6mhThsCHTIKWkWD5Tp0PEDaHHkvZqFDcBxcTks3bQ0kvVoPoNQal9NO3xgBzLeQSP82heNoOVt6UsR2kbHyYK+lmdLkjM3RxsE9YkJZnFLTX8BjvNHxagMfCeEMIkpX8Yhm3zIJ9m09yUg/RYYxIuzU0vQTulsex/Yb+ErUQpiOWlvFOF4RhthsP9tHCkJq2RGRqrNkMWIR0xsUvcOzhG9wCUhxI2V5MVCHu+YBbSYwwcVntoq0dZOIRJN4AK5/GIcx9hGlxTr5pCWZm5mL2qZT4cwGFUn/GBQF0Sulryav12GHYyvcHMa6D1kN6NQPfFAa2RwNIuswaVXI/OHwM3ikXacijmQMoRJq1AstjY+vaP6+d9hGnJAo+9NZSjLP+jQ24OvOXk/OkoSYoCM6GVMJxDhtaQV8QPpeEV8mKQsKQhvNiPFEwON9Dc9miRArghmhgOAaKVm1SYQj+Dexi0253lqN3l/dlMviRH4KMmSHcLhAbx3Rh0r01CmIhbwiwG8ef4e08QYcyfoaJNs44hCZd2YgKUElVoFsZeEjIxTBvJsPMEKVAmsX/ISBbQcGNrxYyiMTBC84TH3BoCOt9yGigscOHs48CrPKBJ6oJGufJCApZnTJgKlXGLjAuAbQA/q+1ni/jBwMtiWrLOIOY6JwQ+mlSp4V5AfRw4X01hNsQ2tNvurETtntopQeld3eUgV0fLTARqkNjQJsAgFsLQD0YB2iBP+1iwehpcWpMcfWjAsAvB8Xdol8Nxy2nDEZeRl+r0KzYHDT1kE4KFTiHESiwAzGIN9eKUC5MxE1wNh3BsoA0+yAhaCTLyJIH5LjWb+YGk5bhQ4SpKGUZ6Goz0/qFlbfuRAGfIp0q47dWWw1gEQTsM5L6EfGHDD8K6OtmSEkyOA67gPEvrtZBqDQzLgRavAqIQ59tyhkHainpLR4Kox++GcOxZDf5NlQ60rElArDaUxICSgATUEoS8roggm19lyr9ACQpLUxDQGQ2iVHfMko2iOTQ5DmgVSiHGyEjNlBeVU6CDWYLqnAxTvgg3S1UpXYIrNid4/H1DgkeVx1WO7qQDDIFxk6MWRUezBjqfmoiVZLTgBLCIKyMtVyYhV7nUDvIuiusV7BO0rIYcC1lTDceNBpQtpMsWtYIO7CBCy4syPvqhnuy4EUNDTGAH64Iro8Hwiy4kAlrgEipjaNopydWCJYUCtqYI5Ug7DUpJFywglvGhBVs4vv2PJR7q43FQkHlqpuaBH18ai7qAZWRoqX8cShPOFkcYachpjUuQSUv3RL/kQNAqmp0YCI/3bfn8teyamStKeccCEtyvTgwHPGDYsPN5GrSQD6wEQafbXfOD3rAVwSCiQrudoxXjNYhRKG93Gwc1iFOCmMI88CwyLpTT40J+yNxgDyKDdPJgYTSPD5QRycmQOUWY9HzgMbeGOJpyRPXIEibjMGErUkIoyShilDkGbpbSNlaA5u5MlqdaQ8TqIZLPKMQ+EF6Y0wBQCNamNnToDg40bD4MIr8YMkTT2r3eih92Mi+gueOEVIuPfqIfs4BjUQIGZlrQYnLveBT0JrIbamEqLkI1ohcakyOwBMGrj9PBwhWYPAdq7FwY0RIqbCPtQJ19wKTnA4+/b1g63LXH/mChVdiKhKiptCpmaYXLUaLEURr/+JRLYFysmgUCjNCPwiAkF2tTSj1w0DrwdaxccGHU7nR6Qbubv/4AMa2hiNFbmw20MkWANTUAfLYaNGMaMyEqQQyi1KK1gahvKbsKyMBTm3MELSDTxN4Y6SJM3kQY0Wkw0kUsrOECBwOdYePmWQmuWLWgpWu1gZnDrFLD57Ll+634WgKfe1Isbs164GBjW3673VtdObK0tIytMfZwNIiylTRCBGjMz1GQDexhBvm2CZ1X/dqJJkshR2Hsx4B9KEI7ZlFOP0yobfDjjftrDXGmqYaDhNWIo2hXkfy0Ogl7aLH6JGUC+aPmMLUvOIrMBKoL4FcCLFiBo+qEEE0GZe+Dolixfv6TRgjYC4dDPxp6YcuPQPP3272UX8n2wel4wVLL6w1bHfmFzECuIKXDVpx5CV92KCGVx7TNCLANbgA7rQ9y/dEEKe3A6IObId905pXLYSvoZ91h53h75VTUXWsFHflusOqXVx5go2yuE7JmjZXgE4oaoEcIjoGMhxZRwsg7MbtTDQqHo8hdv+KY5+Do0WoHLV8mFb+ox0Mgrza0BJki5jGWTTevA6A41JIQZsvXdzw0AeTsZVzGQjPkfAR9FooBQ66xJSxf6KlAT3nyYW1zBMwpjM/+cPnC+4baJ2Z2vDn7DTkJ+tYZTA950IuHHUd0mKVxEmfpgC95l1eaZBDLdwE6xUHbB0RYUOYoHwDJ2yz/oyYYOUaQrJ8xRpUKO7SNWUueYfh8YyuhrQKha1LbhliJ0eWh3ABJcUSMM77NAXJJlu1xU4pDnPJFV3zHS7zbyvZaw72stdtq9VvDQdYKeftCpgFbw9squkDJwQITnagjFmuldYjtMpUWwB+74uCbpL5Fgp8iKWpbSasXh6dWjpzs9ZZwgGAKYR5QJ+s3IMFVDwuijBzVGnlKMIpHqBHTPlWRZ+inFlR6bBHNQma5kjIgZpVYwlaBIxsE8DTR/umofaNXCRg/mRwmqbD1TkZVTIwsmV/8xk8rZx7Q6GA8csCMk7maH2NMQRxwOeT6obQL8nMmBZTKJcvSKlNR4mKkzREz2iSmyQIQy3N3iMG3EPHCwqawwKQB+ks0BypvS3GfjMUWtbHk5IwQ+vK9tzDoBEHb9yJf3srn+aBRxHptSGAFcPC8lvUU1Qnj6tAgu8VRshgwLOon0nuhv0KLirUcwl1teZHnR0HUXT1yotNdwRaeHhZFWbfUJQrGg/08WIzXOaW6Zm0pKdFkkYnUgeFAlc0j6AIYsjEeft+Qy5l9g2eFOBvEg5S/f8YXF/OtTSRgfOj6UUymJM2MQJmAmyzxbSwzsH4SumLVuJTMmTSIQoyArDzXQN9Wm0PsDgXEf5RXbwHyoj32EcYWJDIC8gdpupvGd9PkbjbcRVLHiVro8PEViFSoveJbBMmHuRIxlrexS1iICwkmS9OKwnR6MIjUChsaRkA7bK+GK2e8EHv2VsafK81gsrUNak8VLFHxDau4V99QoLmIbUErX1twsjaLkhLEdgDRZUVD35A/j2/IsdBjROfewX6basGDJ4Ox8A0fQ5ijXTc53MVjJ64lhF2YLqWsyZhQkDc3PA8x73XILeCpOtFUGnOYGBOwBnhlKo/hFGIOi2PGjQ5fiIB6xH8MMliXAB5i14clCjrDYTsdRlnGi19y1Q2mEKOk3iaDrCwEXhkUjTBavMMgsdxqYFBCOFDEt2PpRl5SDOHQbw9b3VawFLTXeiuneqsnYBnTZJgmNN9iEyodh5ppQ3HvQKUuJjBng1GRQzk2BuQqiJIHhIPVNn943H1DbBmHWZ8/lyG/Him+YdYyviHbI4p5ioYlEIgGYpSkFJ2VES2fkga3bg4yO/8TVQVaoBef8hQIUG6CNF1b4RvHj3vqVoA9poHKQ0JdQuRjBKQEO8UuwbKALf1OfTqM/IWAJNtN4t0kGWTpXqs1sO2AF8etrnRJOYavz2+PGMSIUtCZHJAtRhBHgb9SzN1xxw96Ubvb6fQQWn67Lz+nj9Zh2B3nyPXyODYQMakcVeNx776hZmlsOpsLjys1QZsLV7PGqh+xnAP0aflGC1B89olAPk9l5Ybtq6kF8PzHSr/09YVv+HhhdLArRx0HnMe8yIa8FjEFEVkB+l9ixyZDBVwxLv5CMRo3NXEwVOLzUd4GQTqUt9er4cbShxMZuocsl9NtEmugryc0ElhxEX/DPmh7Pn+PPeWN5MALu1G00u4c6XSPBNFSiy+aph8HR5Cx3ILPnUoNopB3pmhzafXkUqMJmmQM0DNlceyO6Y2GQ6/th0udpbWlleNR70ja6sSpjCDHkA2EOLpf7DnCg0fpYB0IVOdhaH44xuyRx8PoG1bFzGKfhqpvSA9DzE2S9NOEr8X3Ai9JY+TSzxJgduoEpWfFn1sy87WmGTkHhNKIKlKF4m6shEsrYZG3f7IY1Mt+FHxGyEWkfSEhHFWBzXgo0iIH9zje44+IcuebZB5/l2mY7iTxdhIPkjjOkhQbbg6ZKOHmm3pElzz+Qpq5AGsgJR/8I+2FQQC7zt+688Ko3fOjpU53lQYXFtbvwCPi7xjzGIwGWfqCmF4SleXWkCp1y23ENLcCtnFMloPa4lVmEw4wtjEV4HSkwjpUSldiEpMxwTd0tZUuGjaHFi9AJhc+F77h4wMcT51Ho+PNtVczB818xd/YiVeAaqgNs8M2N28kmiVpF7TwhkTCdAXH0RC0L8zAQoSJYb9wMkAOTgN+GLawyw70ycRONoyCYKnXPbLcO7a0dLzdXWv5vSQN4izIsjBLQziScPH4FkI+xhhgi85rkfoVOj5ARyLzRgEFh9gUQ+HKCTiDS8tHw2jJ86JWi19A1vvL9lyVN5htliSg/BF0DB5RuI0/jI5Ao6p9hMfoIcNj7huC5dM5hM83yJKYv68EHhwY9Q3FrcGUgjQ4qJfglpXlq21FZk6ZOQi30zaOyhyosBsrYelqBdp+aZT8acGyGCyRmjnTftmlynGk38fbxy06X7wxgj5qdXxfDDwz/gIcN7bC578/HATDBFkojPEZDPoJRikbsGPYoMs+HcKel+hemK3P28/iGDq5/gWC5tbrhiF/iTMIsTcPMjV/NKY0gjCpcpkP5flYpVpt8Q31CADWLHJQWZoCzMoFKuDgl7OqwrXFm4g1LDgOKgkPUcbQlCoSjVTxnnJ5GpiiPH/Ln975yifj/lDTI5y+uEpaX/jGTyljHjAX1hA5sIZpPEiHsRx3LmmxCIWKNFnlW1T5YGA9Kx+xK2CZNlbC0lW4O+VS7IA3i1ErWonGqkHk/pVZIs/LeUN5JgPmL5Grcmxk4Ks0rSiZ3FxDIOY3VrAauKJUIQwgDKL8WGaSMOZVTVkZArZH2sRCHnbH/AtgUP3QD3otvicCusQTlGd7eAeGZhP7db3ID7NKw8oqpWFoPmPJskeaphAhX6UqXAPKl7OqwrXFm4g1LFgLiClMWocuL57zG6ka94SNVQ5CR262zbLbSAUWjW7Pv/D1hTWciEfRGmLZqzUkn52mNQSQtNVxSuVWEqhOETCVcLJAmDGUQoRmKOHGSli6Tj9vdgthZACXBoY0HGZ1iEXTXCNDjvQOnfa5Q6bVo8FEZTB9UMULjmo8sX7k0hxF1AHM+KiLB0PIX1IfygPYWoUoM+PGoixNZxM10orKBzSn3IDLeEt98IlMAbF3uckToywSKqa5ooJKGAO6pR5JmrgMypf5Vcnask3EGhYcB3vdEJCBM7BMEA57LOBdT6jSaEMsj0TNgGqPrDX8/Ne+qZx5wGhv8jgCh5OTDQd7dLy5qum+1KIgOREqaWG49wqjappCzHsVM0aExZSjFgo0bwDDwMmCZHfhHfPreQkMH0wdFqF4c54X8bqe1/aD9rAVpkM/yWBq+WVnz++0grYfdvywF0ZLUXslCFfDaDWKVsL2StReDsLlIFhq+d2h1xm22hnCMMhgUX3ewkZTWBOPgDaJeT5tq1pwrjRmWfM3BqZfEjcEx+IhgDWFblwimpjCyRgpN1oPAAen6REDT/eGbIyD9Q1naMA46F1IHs1cJZ0LODYk+DVdbP3gf/EMyqtmqJpuICkUzQEviVfMaDFGbcPMRqy+JKCSQnA/KA4UhRUiYsq6sRKWVhSTY8Us0FDWyNopoOqFsPJoDHLR2Ix3k3mEAempyMBCmkLsLQW1p9ILSPARGHHK+CUScbdhYumdUAA5umkWtfmyMRw4JrC8qBRDilHMh0maipMQRPhNQX6kUsSH4055PpHDPHHqoRY09dMf5XGhbid24T5vaHOrYhMwTrMC/HFZLmpl0BHXNwR0/ihH49FBc1DVNs431CpAsAgHi4FJoXU1KDGVr0dJErmANG7hGz66wCHVw2sCZ4lsH7jB9MNhEA35e5VmITu+lRImYIbJPB7NS50ZtaCPJZNehW2RfQH6pQrTgIlBYdrjNjKH9gVNwiLi9TusJvqAfuRLAB9GhF2mDlo50aZ2B/983pDxMBzCbfQ7iPkqVuhEDA+PFg1lWLGJCGlZNmgN42ELgQ8zhYEXBugat//pMOWJCPaAT4Gn2FXzFg03YzgUMBKwuWI7YAalHfiUvjSFtMHAsBpgX8IPITBihgLkEJjLrUIgtsRUvhxRQxh9+xzMxwDOaM4BeLD1GMsaNkwhNBaTpKCsIesg5oswaQFVO3pKuQ8E2h4CbdGQQ7JMWsVGwiMaHyIGN1KDKcIY5xScaRho1SAjL2LQdzT4QZINB0kaJ8MY+3P5Kh5oeOe0ixnssd4LasEThyMoOuCWgpBLvVijhzx6trNurw8QJbU6GZR5IDXeh/YfkuaHFnNkDfXoAiYt0GSJCYjgiImprLNZoUkF3Z3iutWkZZZy9wttiQuTUYTJK8JmuQKWI8RoK2ezFJYj5wV0wQ3c8SnQOwAGMWl5g2Q4GGTxAPYO/p4HJ3CYwRXl1cmW1+Y7bPj2sDCJvSSGERwOxUQmccpv23AYGcxrExkODNqjEmzWOIEDRKkum7wXWCX7VaUFp0KPrEnMB+QyzT7xEF83NIQFj2d+bYULDkuO629PrrLwjxz50qw4N4QWFIdI5Mkqt3AkxrnlnFGEn8gXWiTFJGI7BaktL6vQpMZVMXFhC73Cxhc+l0lMArtmqLxGq9ZyQMFoCWH+FHlK05DmVweFMhoUSiNSwgtC2DhedQWDg4cRzEUQ8zmbFvbuHh9QHOI/5PsaMHp87STIAFtrislw8blupEz33diFvW5IuUquxdRcG5cg5cYWtBhXVmN0XmHFHPmxBV1gzOAr10AEOVf1rxn4rEEDoMGI5+q64bxZw+EwjWEN9eoI82gMse7MlIUE6Hw6agGDnEkoBwSmoFxvKQClEKuAEraslCv0V5MaV8XYlMraaGgNrRJN1MZyVjAWyzF/BJnyB5nhMEYEpg4Hy0mvJYGhIwU7F0Sdnd3B9vbdHXwM+oNBHMcJVKAUuyJqYfWWl5aj0IvaUbcTdTqdNr9JzcuvAQ8T73jjePlBoBcrtftu7OLeraHyJ+SOy3JRK2Mv6smYESpmhUFwYCqoauPVVEOWMTKF4yQq0PnZEJ//6k8aag4wR9YQBM0bL1/tWmuIGPs0nX/M1e8M8B9Z4jnmgICdppaDCB+lmZhnjeJqQQtNalwVA8cyLZpbQ/0oxUrk9NCrc/oATUqMTuobgGTUyETE+zDysusWfMEkSWH5rty8vb29K6ZwkAAxx1PkOc1MTzy4iK0o8NudaLnXW15eaneCY0fXlnrdCHYxQKYcBVpH7K+5kUdZHMHqOAANrSGgGrQ9ILQ9Stu4CvDHZbmoypQKar0K5WtcHHIDt6BikjV0tDWE25gJUJ2vf+UnNDkPePDWsAkaFqxaQ0DLjmKYuHgXG2Yk9XjrVSvNtcASw8K0fLuKECuHMgQ4ZGoyZxIup65gQVhR5dRCH72eDKnHNL4UK6E0jL7Y/RGnRAPQw7c8ZDF9aJxXYAQxGtjuhu3d3f4gTvv9+Pbt9Rs319c3t/nKBoyxBCmrrdA6xK7RGkImRd1R4EVRGEb+8nLvyOry0WNHjh070m1HOCI4JAFsI7/kYjwse0rTwTRxbg1d2NF2AVVoNhSDgEBZj1NkHN8CZQ1VAeRtkWrZakHLcAvaLlvUbpOr+u8daGGpkQvfcAoeRWs4IviWlX6awtmR+eS10oSPF5pceQoEHyA52bCWsWzo/nBNcxkLRFzVgkOmJnMm4XJQEe0DbexIxhVWyI5yGuA7SY2TAeWTraES3JbmWZYpzUB7ScvHMEtjfq8PdpCeBfrCZ2H2+sn1m+u3NzZ3dvo7uzt3d/difhEPzp36ysZ46VhK9xExGxtjXr3lt/0ynw/WDIPQhxFcWu6ura0cP3bsxLGjvaUOrTDNr3EPYcvUTKgVMHEzawgLCDuYJAmIMOR7fdga6a+rTeFyXL6FFixhnB4X1YLKgKQKI4ZMvTWs1KlFDhBQp7OdteVN/fyPLqzhRDxa1hCwxUHwrQZpn/tlMXAACBVAbIGUBFNWYwsRUQ6qZK2azJlElQPUMvcF9BENH9dTC1RRtYYKl4PDX7tTtkn5yHAKkQdhUICPHMIs3r27e+njq+u3tza37uJkIu9oaGFYqStf2zB0KC2UPC8jupCEb8aTjD5jCHsGH1xetubDVQyCI0dWT59+4oknjq0td6HGGghA1RbiZtYQZWENQcAaajvA0SxXm6Kgv6JqMvZfaiRpy1aL135PuSp2j8Cw2Njic1+do51y+Sz0WMKZNyS4qpyJ5CZKM8zOjBJ/NtTOtvsP7cvkHpVyYZAQBz72tV341jeur3/44UcfX76xtbmbZnAT2z5/pLSDfAY+4s5LiljCDPq+L65o3hoFza+L84UOAV8sFrRbQXsYdFpBN/PaO/3sxq2tDy9cfv/989ev34jjmG+rlXfAaEtmA0wh9LTbbQw+aMSHcRSaDGwVkHdhuA8CWvuDbcODxWNuDe2hzY80CV6h54MdI+S5BeHSgrG5M6C6/EpJBaqYjhovoSlY2sE4ZSLGqrTZdB/5VAysUri314eR+uCDCx99fDWNYfTCMIApbCext7cHK8PL/SwheuD/8Q6x+QoKCRNafuq10qGXZK1BMtyL02Top61Af0RlkPl3tvuXr9y4cOH8rVs3BoOBXDykczezAWNnPG9jY+Py5ct7e3uwjCZjJqi2KjTLyijhQqTKGMe/z9AWKgxLYFjzgcfcGnIp5wfVHlrZJfH2qAb5H+XmxKHMA1oKgUnPDFVgYzcpTR/Xeo6FwKQJSxsCmbBpSgPDLAuiKAjbO3d3zn94/v0ffri9vQ1Pi98X4V445Du2kR21Ya/imI8bEqhDnHCmaA3FEuIPAVtvjIRUg4PBDXXLT7JhP8ZOG0woDPvx8Mb6xgcfXDx//uKdzW00ir+lxY02t/Zy54ct5D5cm1rpsDJM7Hm7u7sffPDBO++8u7W5CW7Kn642Sg4cxeGdBDZfhGUsSDNp26U9O5Q2lqFVAyY9l3g0rKE5UNNgpIuQpWkmFGWwQfMCL4w8rGfScGf4FTETuCk08vw+L4M6kpplgmgyfPF/KmHoxM4mT5o5HqYRkwKbK1/vQKN5AY82iW6VErA98mU31m10OjCNcODxIp72UQR4F4Q/FaC3OKQEPGn+ssr6xtZ7H1z4+OqNnQFMVpu/hEezxfcvwL6lcPVQPRsgv6+SesOkNUyGiFuUIM3bMLz+hWabofRZfYuXDtkS3n7BiGFPjB4kw/Zu3Lm+3v/hB1cvXLy2e7cfYZcdD4IsDVBNGreyBHV4jFNfAt8r66EVGYgIvmSSoCLEIQyp57/77g/eeOON8+c/SLJ+CB80QFPilpfyQXD++D4aitrNozwgEMOGAzIwU2AGU6AaOEVaPC48THq8ZLrwYAnHMjkd5VAGfIuvpYtBNB8stM2c6/nqKMEVmxM8GtbwIEHvgt+HkB9OkudFuAyNvTMygnw2uMGilulAJ1jdNFO1gEkX4KodG9BcBrkjwa2plpQkY1Qq9Sp/GlCc3hk0yQttuDbSNBHfEN4c/egwCDfu3Pno8tWrN27t7GF3G8RZK8Yn1ynnDzbC3AvDcMBJlMA3SyLFADV5q+SsQKuNzpMDg0i+rkYw1Y5QiGw/abXjYfvubnLlyo2PP76ytbXNbNTFX0BMQ74sA9L8jjNU86h6sMHsNfxPKOVpw/e7USdL0vff+wDWEFWdOn2y3W4nSRwG2ORj748SfNo04BtrebtZb7aAQHfQsDGHqQaQVJi0npwkLa3iaUybpxw5cOBQQA+ikXRkNCZEcwmSscBBYv6sYQ7MJ5l7JiURJ+A+p5rO33IQR8jEDIcA20i3tUrvp/1l0BzKg4VQA2MRhD72mJcvX71240Yf21fmwyJBjlU4jq+YpApMZhFQYagKTDEUxNHhDps+6u3bGx9euHjl6nW++gHV8OFzNI2nsur5RovDlvlw/zL6eteuX3v77e+jwOc++9mv/MhXjhw5CjE0QW+nDAYDEBAWJp1E9lA0IEZx0bo/aAdt56HHEhZ5cpS7wAPHPFpDne4guNz5kU9HEjJFBYbpIM9gFpTIpK8JvE/gxHkoQ3XOANMKJaQxwshpJ24AaXPRXkMTrB58xjCMkkF6BU7hjRt7ewMMVxi24UPxh/B5EY+dkJ7kn1JWY0tQYwWUdgCOLaKA24cxg20CE1vtO3e2YJFvrq/DJ406XRipQRzL9rYEHlkAOqEMZm53r3/p0qXNzc0Xnn/hlVdeOX3mdLfbQe7e3h6Ksyvygu4sQyqBfKfTASeOY3UVocoonghXjP0BOKrgsjFg8kOg5hUxCclmruaPpA4XbGUDmH7ME+bUN8Sc4HyUD65lna+MNb8elOGkNcl8upSDmj8lhHOQphCQlpo4X0kj2saN6hj1F+sXCaqC0ZPf0fKTJLt5c/3y5Stbd3fQZDhQ2AvDM7P9kd6ZiuAnSpeFI1BCMgvQXAvlcKctm1OlEaMxEnntdq/lB+u371z66PLm5l3ZdPIWM8RUoQPaQRl/qsUR3t3d2d7a7i0vPfPsuW63Gw94l0d20kPYeiiByYsi8xAi+o48mELQtFb0Q6tV1ICjJtCk9plJPSzCl3wSqhk03FvlmqOQCx82pLLp0DExifnAnFpDhTsxzEyxHPgXvBY1JmCujJLcOxYCzAV3kymC3BWAgCnFGQ8bzBsHE/VPC1rcVVJS2ByjUryIhhbyldPcjHr+1vbOx1euIka2Ol2wDfotaZhMuSIgzTB3PsSoyS0TG0bKx4dSEQ18Dw6d0xAWGRtkzwt2B/HVGzdv3rp9d2cH1hJeahRGsCys1wa5UIkYrivKgbizeQfyT5w+dezYUWyK2XLeMgqiqLu1tXPhwkfr67d5HuAppLW7u/vee+9dvnwZ9aIviXimKNIEVUnUjuAeKcQ2mGQ+CJajyYcnzBXm1xrSBwKKk1iWvHKwuMqAV4FFwlL8yUwrKQuMmgzTDwN5zKQV8VFkM8JIguYNhzTFHk8dEM0CrKp7wVQl0roCTIYDNAq9hL3Ihtn16zdu3VqnaQkieTkrf+2EXQ2whaQ15C0M6Yb2hN/ZE39Ku+Z20EIKqGll7VZG+S5kTEMMJN9/OORj23v95Bqc1dubWKbIHdNdFOU/WpgkybXr13Z2d46sHQlwULJEN79oIfzfK1eufv/730cfZVfLsLGx8dZbb12/fh1axvie9dC+WCAh/SvDZAtKScByRLYA5d9nPMCqHxTuqzXU8S3B5B0EjMZpkLWGRUi7xitHNIumGaBCLnXKICZLYi0iTwHzexGKRL7eJ8L0Z7B8BoMEgU6JB81hHKe7u30YB9CQxFKEe3Lp0qW33377xo0bqlZqMGB1FZg8B9oYN1dpA5PUnKmAYNVmkbu1effq1Wt7u7HfCvmEH/bIfGKEHUNEcy/1IKYRRKNMu8oQhaN2goOhkIHk3EMSfBEsDAVklctD5EfMQey3b65v3Lp1m/YRJ5VBjLF1lCMgSRoFe70uDtDG7Y3llZXjx49mwxQnJ/BRO+rEobv88ZVrV6+n/AFVtgRzoN/fu3v3LsSQBDA3aIcFSEolhOW4TABJ8EFo75SQHAMtUoDwS2Izw+icBiPtQHsEVHO1yJxgHn3DwjFGgtfRjb3TSS5zOZDNk7hACKCHfN0AdoQpN2/8PhpvJWAh8RE3WkNscqKwHQZRGqehHyE38MNup4cYS3Dj9u0fvPvu999663e/9a0//ZM/xfTnRSNVfoBBG0y7YKCdnTCtpaBs90mgSV7oh+jCjWs3kkEGmpcJW/BqeVsDlkSDlkBxDBhHL1eFhI4VCW1SHkSOgTSsmJOsDQZDbM/5rkOcUwby687rG5vr6xvokQxsikaMAgtCJ3ac3jAd7mzvxP3BEydPnjx1Ik3gjNPXS5IUBxcbZJyQer2lXq8HgwiXHTWB6Ha74MAOQr9CW1GC8qu5Iz7+AbQHVG2QLM6BnB4JsxcPS5grzKk1xKTLaToFNk1zyPkIC0mWnex67oZnB8+iHbXbEYydbNWGfAWOPPfBNxskcAyTrNddgpq93X7cT+5u757/4MIf/ts//O53vvPG9964euXq3e27dzY2Bv2BrfTeIa2jNtWIGG2THkhSs+qqy1nurEffAzT+2rXrgz6/JkxlfGQYsgiYMPypY16e4ylAS3DcFNSEGKChE44gz5IgSbnVJMwG4G97YefL5xxb67c3rt+4AQc8lFcwGAkXUhdOWttbWzs7O8vLy91OO4FphzefZjhj9fuDCxcuwqY/+eSTJ06c4IlJXu4dp7xJzaaJy6+0aCygNJ4lSSQB3uhRUidPfkQsLTBMIUV6lDUdWp0Lk+HAZEyDkS7C5M0T5tQa2kmO2QhHgNtl5/DLZDDJEq1eQ4K1FfOH6uUKYsAr+lEHAUSati5e/OiD9z984423fud3vvVv/vW/+YM/+MN33n7n6tWr2IV1Op3XX3/985///MrKCpacqj0oaDttawG35Uo0QRInGxsb21vb2Cfar1HQWUZneZaQBZtfW4AVoCHgecHAcCpQPlCbrEIcE9SiL31QN4Vt2NnZvb1+e3t7G2nd5LpA02DBacTlYIHgweoPsP9tt9toP4jbt29fuvRRGEZnzpxZW1vT0yFsIE5sOKCgcWhUCWijtwjLrwqAI7CEQTFXIJ0ydA4VW+CBYB6tIWYgFgAWms4/2RfrisBcNC6NTkvhGALA6sI6wepCCSwtrBZu1ob+nTtb589f+tM//d7vfuvb//1v/c63fuf3f/M3f/u73/2zixc+xp4ODkevt3zq1KmXX375lVde+fKXv/yjP/qjcEkO0Bpq85SwScBwnKxpYClY7evXr/N6gLwTkBtkjghysXjh8fAxa2vMtJhQlAK0GqWFJK0xuqw8pSVpZCaBKrlvQ09wpFBmc3NrfX0drjoOxMgMEzRkaDVajk94hasrq7B9165dhXDMJ6szGPqrV6/BPcThW15eQX8hiyOLUhsbt1EK5pIXJeU2V23zzEhyqEggtmKWwzklUAKxArkaW6YqAmE5TE8DK6vA5BVh8ibCiDowGXOG4Nd+7dcM2Rhbd24b6mFDs0OP+SbTlwcdM5APNbAgF6iwKeMuA8jZJNYJ5isWTL/Px3rfefsH77zzw3ff+cHbb7/93nvvX7x46caNG7Ajy0srZ888iaJ3NjZ7vd5rr7360ssvvvDCC3AJ1bvEolXNFqK+pgN51iSojCsJUmwIWcq1sRKAodmz0VUi7N5gwS9d/DhJWvLTnnTNeCuBbzbkBVbsbjVoUY4MpEDyj7XyE3waTFovbVXGlNbE+wzKBEBgPJV2wbaJjPRCeQBvb/N3mIcY4d7xE0c7Hb6kS/RZIRCoiKcunLG2trfubG1ubG5sb2/t7vb39gZw2z/66BK8RhyXc+fOLS0t45jivLa7u/vuu+/BBX7ppZdwmJIk0TeAGaVOFUqxZzlNpgQ1Zhp0Vml+LmX0KAxHY4czM2bWMKHg6aeeM9QcoLDsG6Lh216rQ6wmoIQmh7BhI2vFavSDwUVmhekJpkm8N9hDCzmdsWQzLDnjFakLgxjeBFwMmEIslTfffPPb3/721SvXe72VtbUjvV4XOHbs+IkTx48dO4YdMfyOjz/+6I033uz391544dmXX3kRmzLYUHvyx3JF3do8jaVVZZisCrSzGlsZJJVD2lfLRAb/sTqRI0ZKhCRXvpUcBOjdABvKdtDd22vBqn/4wZX+AD6g7/ECqZdip2qWPz1A3jRCQfzBT4QKPmIpf0NYTA4bPCz8A7x4po1h3WpvaRqhSrUpwfbkzc6BbPyl/LovEzxpBV6YxYNW0u+EyRMnV77y1dePrK6gKVRBCwRjbVrIquSRprs7u9ev3bh46cLO7g52wVmS7e7twTE/ceLk+vqt559//sUXX8QBQhPefOutt978/muvfebVV1/FgUZ7dCsgjXEarHaQw8fuMDZHgWZdvtuCAwz7znOrFrQxchA3hA6IxqKQGizA16yGmCxvs6pir335zxtqDnCIvqHOABelgVZUxQ4WdfqVg1iDkRnSFeLqRhptFQ9DF7lptl0eiLe3t7GZWl1de/bZ51977bXPfe6zr7zyqeeff+7s2bOwekC7HcE+wvXY2bl748b1eDBYWV0BB3XB6YAqqLVtywmTdFHX/jJqZQyLZpCwEpZvgG7La1w8mEU/3NmNL1++dXtjJ87gFYZDz+err9BpvtkBw0FPGipQgAOjWmSU5AMR1TMNMwFaeCYWJkIg9+tJKzcf3iJoflkb3xsLAZQN+CwPWsKTUxqEw7NnTi0td0UlqiJIUhRpurFe6He7OE31cLrqtDHyfrfXO3369Kc+9SkcJuygcRxhF5Mk+eijjy9euISj9txzzx09yi8yQ5ttmGjOY9gmqYX/eczWeahNr6sSWhSEZBc07AtOwX2XPRA88dSzhpoDjA55c9z/XwJoiMb6SxMLVomGiQ8Mxv047oPFlcjvQ9A4WmDxYOXAcdCdcjyIQ96gTG7evLmzswO+XqcHYPUgjL0Y1L777jvf/e4fp1n89a9/HZtlaECuKkQuoI0gaGnKKAg4QHEbWxnRmg+C2CBNjpgCkRIOepjEXgg/bzCEBxiEN29sv/Xmh1eubaZehGSL30fOhil8Ly511uTT0eNQ8Dsi0MKHEWEecZqgM4SWoBdH/+gf/cxvnWUFn/nH/4+f/H2tSa0lrZr5Jhy5Ao5CpZvChRuZiFb4hmEraYVQkA6yZGt5qfUjP/K55599GsVoOB3fkI3kE5HY2fM2lzxX6uHUhRyMvF4TxNnowoUL77zzzpNPPgkjeP78eRjHL335y089+aQeO6jQtrHXotIoptZKU8WRxARAjJT1CsFnkbysyO4P0gQowfmjDDTSUA2gekyiAptVFVv4hlPw8F43bIqaeYnJiuWOrTF2jsLQvR1nsyQJTHesDcxCLCcsKkx9eBy3bt36t//229/5zh9fvHjx6tWrly5d+OijSx9//PFN2JXtLTiGmGJxPLizuXH8+HG4JFwctLzmx9tUszKtj+NCBSajXqxRUYB2Ct4WLAjW3e3bWx9fvrm9E7f8DmwJncKWJ19bhpDHN2dJGZga+WYO6pAFJAuTRoADNnzmxd/+pVNbInj9ae9T/+Za17SGdhPmtLxhlI5WmwsOrBIrBMWnfNJWFIby3OPA85ITJ44+8cQJyVIFQlKam1YeKbSLv9TCixJsI2+wEMjCoex0Ont7e5cuXfroo4/A+cxnPvPMM8/gPKdWBhyqojLVbAaZCfa6EKgQ1pCvB+fVD44Rv9Zt/ESFVdUQ1CNFGLOWGqikheEeKObKNyzPywOErJICTEYRJm8ijOhMMComwkiJF4F1gomlez0LnW1Y/6R9PsPBn0XvtCGDz6fPPf3KK6+ce+Zp7I7hJMJt3Ny6s3771vsf/PC7f/KdDy98kCRxfzC4cuXKnTt3dJFoLVa5xrVQmcME6kAtfJQcY7AHn5eP5XE40syDGUzlGZe0Bc+MrjLsYAxXUkaCjiFMg7qIIMRYDoe3v/zUx63WZ3/jrc9A6Oy5D87J6IoMLVlGIanZ6bVJ5xB7QiEWUw4IGSekVb6/t8c0MwtgLRlvE/OxULpsQSKPAcDpg/MOewdAZnl5GRbwtdde++QnP/nqq68+//zzetsEUP3SLkLVGqgxLILv5eajObqakG1KSemCqobQIlTmECWIYAEmY4FZwQVgyMZouFNuqLmJWMMjXauqjmm1mSyoV/cGBLaFMGdJMgi48MgEVAlieBZYaWgP6EE8gJsTRdx8AVhyA/lVdQhAw+7u7ubm5u3bG9h6h1GwsbGxvLz05S9/GR4iZLDwUAQ6bddIVNfZmE4BtkmIrRIklUOIV6XJEVMgUuTwFgW7gxb1YTj2+tkP3rv0g/c+vrWx54fL2B9n8jglxgZVsBaaO7GUBiA5RDR0tq4j3/k//sJvnr3zY//B//fEL/+tf/HF1pl/+V//jf9iAzkymEcv/L0/9xtfPEIyx9nf+G/+xj+ngAPV6KEJ8jod7s9DL+GP6qX9Hb+1G4WDF1546qtf+SIOk+TrThnthF3y4bvDDHphII8QmhMPBhyHBmZRT0jgSJ/M0GEIwEcXVECZNlcJE5tJYYAR6HZ7sLl2VGQc+FVq0G7B5rAjbIi6iVGFerW1gB6rswqbVRX7zJfmaKc8i2/oDpnSDaFFXJiMIkyeA5MxDUa6CEzE8UCuCuh8FVIctyg0N3wtVL9JyB1hOIdYNjCDqgfrYXV15dSpk8ePHztz5vSzzz4Dz+Mb3/j6N77xjS9+8Qtf//rXPv/5z6+traEs9ECb6mFJU3tTSF/zzrLVY0IVwrdlVQ0MA8wUuoMuYic54Duv0LYQEX/obsjLp7yXIRfwEr6cB0MhgeZWA4yIXE3kovWeffbds63WlUufPJ898wcXUc/VLz27IXVB4MK/+4swhWe+88Zf/MdvvnZF2wFUu48RyTeahkPwvTJ6NkIMD5BnFEdA5XWjjCStgxw4EAC9RQEkVBhM5EIJYjiMUpaFEYu+ETSLnTCjB5q3cyDe6cAURrC5uXsIQVhn03qkGPYDVmGL4HNcqCCvsT53EqzOapgnzGgNDSUoJR8pmAOuPcAE5mQX70Dmt8ytHKDBx4pCDBksJHDEiCATRWBDwc/gCSKGzYEgAvZqcAmPrB05LT8SjLIoqDs1agfYglEt+0W+2qqhBibLyURTEdPcwQfjvhjmhpfa9FdAPT9s+SF2yvxxu7SVpMMkzZIMZlF20PrOMr6uAqMBm8JBHA4/+OXXsE1+6o/OH4V9/L2Lr4H55DPnn5XR849vPoX0xS//R3/23O//2U/+fy4h0frO7/2Nf367ZgrJ6LCpxQZz3DDsKBDKMIIpgrn1ESOohwlJJRRaXF1yhTI11gNqxUSZqV0JrQsfXDVycQCZ8EA7nS5iEUSNUECbqONMIIPF9gmti2WhoT6ogIu8xvrcCbA6q8FIzAdmsYYAZobCpJvBlHFgMoowefcDnHX8KF6iEvBBX95DBU+e8QgwxdURQhYmvWRx+nPK8AePMHEQG44wNchNV+NEhTAzQcjvl+XaDjuYdlZiJbT7BJ0kdJWdkFvp6ABf4ZUNYSXhEg4TPvsHI+jFfMVWFsMygi8BHpgaROLZH3wBg3fnpW/TwHmt2ycuI3nkd/7ac7BKnr95nMln/ujf/dz5r3/2N//yOSTOXt4YtdYNteBizwm48DB2cuiQJEfs0WgBu3RDaJFJBSUPvcXotcMIQadHaYSVeAzCXIHekCEb49IHP8CUsDNGT6pKu2ioeYYG3DNKrYUjkLeB48FlzXcwcCOm3/EyXgMIba0lKJ1frFGOS5Sgo2RjW3AE7jTLqGobpx9A1ihXPF0lldCqQWvVZGbD0POStA9/F2Ztb6/11vfPv/Pe5bv9IPU6raA9GKYJxwcF1RuSL5UgIc8fUkkr8/MzShBkX/ux//DvPCMZJVz6K7/6u8953uZf/7n/7BftRcM7r/3G737zvyxdMcyBWlstWGA+YcO2D8Mg40koG+xG/mA43P7MZ176/OuvhbDasD7yYja2C0FaiyPGsxAT9ad8HQ0XyrF8EOiXZeoYolnBkI+dwhZ3ux24+bJfNkWMDIFN+tireJPhKDEQD76MqphC+aVcJEucWlTFPv2lP2eoOcC9+oZAKfkoQBs8ijGh1cDBEmoHMf1h/gBMdI0VyiRyN8SkcjEtXQvqz4HqqO6AYCooopRlaZdPE5L3Dn4WH5mL+FOCcAuwxrH3hW9ImpZF3B0Sud9AAr3KnWB4jskHX641hcC5H/4oXKhn/gim8Mr3fvVX/un/6ld//X/9q7/xk2NNYd2k0maDSOVRGcjIUdCuMUv6YUAtNkuEpgZTSiCpUdIBmyGPlvIlHRg2HHk2hA9omSAco+FAoBUvcNjIz3j7wcX337UHSWbp6Nzooqq5yqlFQ7F7QKm1qA5dIMVYXaos5VVAWi25Wu/4cdpZ9Rm1qbbBpaRFlQPUDNqsvqHlgDC0LHCXT57UCBotVwLuS+gPBzF8Qz4114+9t945//a7l+9st/ppkAVtOn5wikUVAOuIP0/2/jSiVDv06S/SFcpe+Ff//CfeaG382L//L16/IE2gzTz+J//nv/Q7T7Zaf/yt/81/5P3mP/vGG2xQjit3Xvuvfveb367YROrFP3fnI9/Qz3ghMx3sBN5uq7X7pS++9vnPvYbOwPs7PN+wTA9bYStqt7udDp+0l1HhhWYroLE+kcnm7B+5hhEw0TgiRVTFFMVmGCBZ4tSiKrbwDQ8PGOj7H6pQphs7s0c/MbmxrOSUj7UmV/lEAvObNoAXhyAjoqP1Mw4QqMLkHSZqa0FPR3zYNxg8sfvwBVutBAtcbibR0qcZf8CTzqAYULB4BpBLhInQclMli4cIwzgbfu05WrrLF164IPMKgmzC7Rf+6A6r+tKzH2YfPP/HJEc4e+TNf+cX/rsfNSkFhpneJjeb8lCOmDc0mM97pmmM5kAAe9SlXg9WEF5q3h3KCGFASy55DYMLVUnV+Vgpgbr5evQI/yGS5nyo5aVlZUULPDrIz3j7waUP3jFUjlolVebMYnZGzoAxZS2TddU0jBtB+BYQ4/cZkpQ/WIldkMjitI9itBC8ayIOnWpw46moitUWrLZfPTsXtaqqTFvQ5g7T0OP35LZTb7fT8XZ3kwsX1v/0zy5eW4+zYKXfCmIscPhjOhimIJSgLJK8roq0tBCf8KZT7BH5NWR+X4RWM+Lmm042d9vD1td//P/6d59tXfmzX/n3/uQISz3/W//hn3/zbOu1//TXf1y+vaeQZnsZjTIPAxi8MkjjlibpYHcp8vu7t586c/xrX/3iE6efkL0qIZ6aWFEpz+0qm8xdPHeuOJaSxZOcNB8SPIoOn1cFXAz5CAE+sQ3I9VPX6uoRPegWVCXg8MjAei20f/phsrAFa1HrGyq0lMZoYYlTC1dA42r7LV794jcMNQfg8O0fGC8dNxISDhemspmQt7AUMFM1aLICPkKBZYJVbZYYZoyKYkEohyK1ZR8FyAKQHsFomG/Xpn7g9XodvlOCN3nQc95bxuhzNSr4qSuHTIjILWWOA2leYBjCduB0wcElB39qFHTYiLOf+6f/7H/yH//6//j/9us0ha3WxeeLppCBAyzDLIU0sO4o8LNhHIbe2tpar9szu2B0ht1R/YwkSQY+GORKp8IQWo9NEnI8lZtDr4fAyiBO5PeXe70lVKpytQF1k0CtTCzwKGEWa8hlwKVCuPTDCW3h5FAH5Zoui2dACCGLDzAsppVrGAcK04KDgFWYxy25O8JvTaDtGAd4csurS8srvSCCQKKvNaMl4TASrvVXXTR3vKXBr+Ko7ZAUCcigMCkaTKZ+77d/9V9ePDt66Lp15jvf+6X/4Ldr3qAHcdpW1MdggMpC/h5h0m53Tpw43ltaMmNtCuWdMr1zPmeFqVjmAY4s6kUAXw+0hQprZaZKfBwcpE81YJYDFV5gZshs3ycu/PD7hpqIqubauhqKzYxZZ8nInZCtsULdHKxSej/I5tc11CPJm02hfEM6GSrvosqpRVV/rapapksglsfmYAzjNNttteLAD/t7wRtvXXjzB1dub2XYKQ/DNvrHna7YmhzcOeIjTga6WUaT0jSOeGYA2/MDeGXYng7hY8peE6ZEvq0iWzkaufy4MIb7N/LQQAjNbSYI1I0iLIWZmqb9dthKdrdOnzr2I1/63Lmnz6A4my/mifrkfbQU1r0xCfqXzGKqAOGOwMOIOpQnCXxCRs6XsMIRvMK2vKNI7iHVww6s10r5zFJRUHNrgaxJueMnlJbSWHvkcmrhCrgFNakci8VOeQpoCB77wH7ayYHZoi4AFx5yEJMGYXi0FWRIfLCQIT8YUJvqkxhJsU7sL0k+uOeHUXDs2NGVXjvwU7+VwpbAGDCYoTAADRuhHOqBHZXvMooUweGT8WFlcgUNaVvEQDLroVcquAmnS0iKT4BiH56gzSdOHD16VK48CnKCMWiTRLWGMMdoKuSeC+BK47AHUcRXVXY6Xd60ycSVLgXUw6pwBmUsyXyoDwLalBJUvxKGs8C9YSZraDYxo0A36jBDqboDD6XqGLgMWTFXNtcvrSFgZh0nvNKciSBl9ptAZ+phDdo820gaQNiYhNYwCCI6ncPW0nIbHiGsoefBIIpBcoAC6DWIeBBje4xkIG+Lod9Ejwziui+WE0g+ZHa/S4M4ao+M8SjpBCxxfMiKF4o3VUIPvh83yzCFK8tLbCuz5WgxFEbe9FFOUcx1smpDDk1omk/I45AuLa10e0uwwuKjoUN0Zt3AmhHzZpOdP40qvZfADuo9PDainHtQYa4wm2/YCEZ6/5DlY46D0XWgUM0uTEYR4It5k/VEEfyTp/6AFOOtU+M1CcjMDafbBSUOCjI8+4NbMDdQBPqEpeuHEPCG/Gli2MTwyJGVE8dWozYmR+plqZW2/YKNSPk1HXOhEJrFgeK7n0N51xnE0Gs+I82Q+5WwewLII6lcJFWnNHAE5Cb0wrjVRlL2zbDOWX9v+8jq8skTx4IwEI04PLaBRn8Bos3aYqrKITkFQIE0Vs8NfCUi+gWXMAz4M9k+fz7QNF6a7wYC80QJ4RReJzEV2iSFYU0DqsG/0vsqqNAiCsMqYkLW44pZrOE8AbMBQzT6ln7OVAhTpr9hCHQaKQzrvsNUP60Bw1Y69BM1OFj7YvpbnXZ08tSRI2vdwIOxT/geGzEnWgTmT0HlsEACYQz5TRYYRXknrtQN7wIFaSy0rIW2DJEWr+TTvIZR25NXb8NE0RTKThlG+PixIydOnCB3mPHmN698FrpJ5XUdr2W6QFXypkK9g5yiE/a2CfLQKFGs+/dCACiTV43tBm2jlGkOLQuY9H3B/a/xYcZM1pAXxA838EJ1Hj+woHbQWkCxCZqUKcQsOjbYEoLId0jVMDn3sIPWPrYN6BU+uCVCdwJf3tHvtdInTh07c/pYt4txgM3hDhF8MXk0SEA+CBwNzYKj2Gl3sGFGDgZKhWGxZMQK602r5psvYH+zFkrCFVSmDfD4EOBaQoWMNY5HNkySoysrT509c/TIKttJYxlQ3tQx/ShMOBZsGHf3vHjKdg9b8oUTOobi6qrVg0GUKeHOE55F+HsDluAOFqhU8SiGuQIO7b6BiXjY0FruT10NoM1Aa3RJmOWNCR/QFBKc/ZVzLDjOPm4WGEUzwRZXok4bDB9sCre6MhMC+oa0fMnRIyunT59A3MX+VzqL/sNGwA7SxMl+Uh1AtRRkwagBlOFLwSCge2QpXKiazBwcVB3ZImCE9Ykd6Ec1UneMpnzihWefPvc0C7XgGLIB0jrbR+FUYIRysOI6oKeJAD7u0tJSt9uDq4stM3LQyLzZNQfU6LVQTrlPNfWajCJMngOTscAh4yG1hoBWdD9rHA8uPn4YcIJylcIvlABUpyyFwKTHck8w6vYPU140WKIEXgDg5TaVQGNpebAJDYLW8ePHnnrq7NFjR3udnnwJhxD7NjooSqAgaNi+u3e3gX6/jwzYEXmMm1f3VMyCKlQRN+d8WwQNUQlsD4aVb4mEZYzjAYqdPnXqxU++eOzokd29HWRjSw4jqeZJS9i4DHAdVBgEtKD/bBJ/M6C3vLzC98LCPWI3OUCqCTAFJsCVdmByizB5DkyGg3p1Cxw0ZrGG9wcyCwvEg4fuhmjgMG5chJz3dRPagjITBe4DJjZA3Tb2CV3juve5+4zjvbXVpWfPnTt14vjKynIo74UWeQMcFBg0fJq0YK/fR4BHh10wTBXglCocRdhCiEEJBOCI1bSQVpkjjGJpksILXFtd/dSnXn7i9BM8ABh9MZVSkIpVQ1VNLWqqEy2wrTDisIOdToeHWJ5eBFPbmZcqdLkWtfoXePjx8FpDhTWFmF9oK+IqUU2W+HR3NLZEiS/Jkh6Z924wQIukUXLxSL7JwRImVutCdwsEpPjafKfsAUGbOTmI3JRliVzfa4XyZAxHRy7VAvzl4rbvnzjaffKJ3pHluOP3/SwZpnGLLxz0Mi/gTy37QdZC4DHCVpYBLmXAn2BOhy2+0CEd8jt6fC+4H1Jf5GU+fEj4nnxbmL4wTIYKppWtQWs5fNiwB3xxGMrHic9vx+2F0fCZ584+9/zT7Y6fpnGbv9XCR4CCViiHi8EzX2fWfhmwN+wlWkG2+MJ6XOTRITRekgzZ0A+jbgcb5CUYaL3wiZYBookio1QdUNMoG2pNjYyVoAqH2B9yPSaMIA2TYBgC6fgIhtsApsBcGnQcsX1DJ8UMMOX3Dz5nwZM1Y0PQDtGQ2dhNunxZcbruHEIeNNQk+uMWVwIzFkvUCaP2y8LXGwtSgm//DDSmmcBah4WRq3G8CYTCINHifIapKsByLFM5gOWAMCwX4DUIVkOtEt3dB8MoyNqwIyjQ4utgWCJL/XbUHSZJN0ieOds5ezw+sdpaiVp+FnPoxAjGXph4YdoK0yHvOWRJPEwGHGzPj7NhP04G8st76sLJrWF4gFHEB5kj1IJx4ttnAgxskvALLfw1Kn/op3Emv9EXtJKsPRz2Qi8d7HpZ/+yZY59+9RO9JRipOBgOoxZGPAySEHt6KNd7F9J6BrEW4rkr1MX0+LIeHjfenJah8WCPYZxpiXHUvCBcWlptt3vSYJThK10hJQOFnjHwHEd6OtgYnjZMnBOoSIISYhm1jS6MCgejg5oHqNegdlBnaS5cD82dDCMqMKx5wizW8D4Ah9fGhM5Gl2gMPar22JYIxJZTwji+C85AOcvn19Y5n3RukglwLVmf5eECm2sGgC3l2jRAm/nCwDDwVpe7zz579tyTJ48d6XUjnIcSeX0X+sfvJrKbuhz5/q5WHDMLG22EbJgO4j0EnC+WljtHj68ePbrSXYJX59Mf1W9H64KGOFw93sGgTmkZnwjnl9ta6WCw88wzT33lK18+ceI4DLWOMBvMZqtLDqIMikivEEvrchhZ1MknCtEEOU6tqNPu9pZ5jQBVC3AQORD5BdPDwD4ncj20jxovcI+4r75hc2gt9626maEtdECjKATXkhBc+bJ0HzzQJG1V3rYRR2klANI0661Op/fkmbPPPfPUk2eOH12Bc4etaz/0Btj0BvpVCEIcZP74PkAjwx9KyeDm8XdT4GMtrXSOHF/prraz4WBn765oj7BDV6cftcEwZFmKClEBb71EXrfXhnXdvnvn2WfPfenLXzxz5gzMF4eRGwP6mzJ10eAak0L1TnfEopUk9QHyBB1EbhS1YQwBvdCJw6rW8FBN4T0C7bQdVMImF5gZD+/xVqjFqZnyh4+GlbKF5lkzulRY3jJRdQWOJAz9EKC6eEo0gCYD4iSlMHBPP3nyxU+cfe7cE6eOLvdC9HYQtuKQX5WjPeMmF36kD0MYotM0JfKrdUvLy8dPHFtZW96+u33po/MfX7m0G2+32ygEo4PxwaCZennBYphivxtEfGFXkvQH8Q5M57PPPvmFz78GS6xNgXni84BeOPRQkRrE+glse5QTiEUSNfJ6HhqJLToVwgj2esvyOgZz9cAta+mHEw958x45cN4bsjHeffM7hspxL0dlXANoQSQHH3qRpIQZWq6otrbK4aox5Ah13QSPUJr3B7CqCfUvENh+rD9tP21M3mwtpUmNcz0FMUtY5BeIRqjKkFfpARZ7rpixVIZPNhI1Kx//aLhKSPvh/fntdnd7e3Dl6q0PL1//4OKV67e3B1nY8qMskb7DemJjnMITTGVCoVza60VrR1Z73TBL4zQepEl/mCVyEzhM05AX0jAoZqx4Aa3lpdymelkyiGFc26H/5BMnv/D5z5w8cQzMdgTPEC3Ri7LmUWdeZ/QTXpYtIkAOB5PHQwjUxsvDufE1Mex1p8Pnq6OIt2LYUx4/ml0RkMPBkSgDkoYqghWJU0lwU185ThVgtKpVsHQRVY6AbLYxV1J5t9EIkKFYTithUeUAynz1C1/X5DxgJmv4Vul17jJvZsW4BihfY1pDYbqYoeWKamurHKjOHZcR6rrJxQlroFlsEhc6RhXrgg8qg4NY3EVKI0kZwahIHhuhopglLGa2hnX6EZNwOARoOEqIU0HEK2pRnHpXbt1594cXLl6+cXurf2e7n/E2Lr1DNClJUz4dCJovPIyjtr+2toJNc5IOOu0gCjFQ0Mafrs9g99AFDBq/zItK+ZpojBmfLEwgkK6uLr3w3DOvvfzJI2urYiiH7TDIUr573Mf+2vh3aJ+XevwV6NLkoFTeWY0zuVmmXiGAjsqTNMvYkwOQgR3J0qHnc2R1HGxsB81Cs6oQPWoN9SxSL+aC1rCCqv4qx0KzTHwY1vDzC2s4Ee+8+UeGylGdMbVoKKZNcmPekmUOk8oBVJsmLbMJqs2oaRhWXKPWiquSa9AFwLvdBBqFVSELRH6P1A+wywPb9GJC+yV/bI9mtob1YqKO9ZXaIJGsa/iBYkj8dpz519a34B5eunLzxq0723cHewP4h2GWeTGMZdDmqw1ov/gNYmyK+TXjVtqOaA0x13CGoDYvglpeKBymQ7iTrYQ3m0M/TveGyeCJJ06++ulPPXfu6V4U0IjRCcQos3UwmDLSqAEmmM4ilGcwYcUDxeuKhjT9ghbeMJGRx16b1wh5lbBNw6pHWbsu3pyImxiZ4sQaPSBq4WaJIA+5KnZR1XAv1rBGbPzEAOHSSlThiikW1nAK3nlzRt+woRibpM3KG0drmNO2wdBmaMtqhmozahrW0BryYWzribBFYKFs7hegZQAWfgJrSBnV6TRYSYdBsND4Ph2GNTR5jsSIhP2CDIIf+mEXRm99a/fqzdsXL12FQbwNF3GQxXGSP3bNC3B0EWH54U8G8uVnpD1YNpwXEviH8lVeXsaT00YmL8/Joo53ZG3l2WfPffLFF1ZXV1ppEsL3441nO2yQYswB56mE31Dmo1L4KB4oLTFiSg9hn0B2Oh3s+rE1prPrw8iDxwOncow4p0hoTFVSN7mjsSnDzVJJsYbl4wSuoSzAGa/WoqZgHXPCxADh0kpU4YopFtZwCt753ozXDRuKyQHRdknbMNu5GTO0/gFg5imT1RDVZlQ53I1VW1vTfBS1vqG6e2h5xkWMBuEfiSGfOeZyFEBYnnamdUCsHI0tRHBsfyZMegdglZm1YlBnuJKtMuxGzsGHxycNYXdwVopg74Z+mLSC23e2Ln189ePL126t39na3tnbSwaxn2WBvXI6bPFdhO02rxPAv0MMfRgKuHxZNoBthP/Y4XsegtWVpWeeeeq5Z59eXu7JtUWAW2JoEUdP0qY5mAnQhT+OIeYv4yKssBSjBwkKIQzD5aWlTqeLXGzYjQbCEuUjQg25NuXUws1SSfi8jawhzpH58I8gNbqoKVjHPAxr+KnFdcPJePt7h+8bFmP4GSjpcgBos7QlmqDajCqHm7DcwbOoa7/rGyImS3wR7MiYQMOGXhrIjg82AICkCoNWARtbsNT4Hh2wNXTsnitgaZhB2C/0Bmle9Wv5QdjGfz9J+8nw7s7erfWNjy9fvnr91u5u1u9ne/1ddg1dHPKLbmEU8RIqfUD+BbCGwwTOIvaqcAaPnzgKU3jq1IlTJ44u9Xopf440kc0Ar0eidvXxdJChRDhiDTWXbSThwpdXcoFAFyjmeWhEyPslnTCIRBVzZBi1rNVQPiJyrJiLpHJq4WapZHNrKFcDCtAaXdQUrGMurOE9YhZr+P0/ux/XDS2BVc1HdZVlmfl1N5ejyamoNqNm/oFRsYZ6eb4IejL4kBgRS4jJ4w1cEUCz4C9hnqKBNIjClITTbI0tJLNU+QgHaA3RTrHdhJur9IgzhEHkgIPD19Owp3JM/ABWP06yuzs723d3129v3bmzvbF5Z3d3Nx7EMf4TfteDFi0IogC2KOyE/mq3Azt46sTJ48ePHVlb7nbaHDPeYEnC0O8tdbM03esPAuxkdVwJDi/vWZPFVmkGHT+5butC26kEHyH0vTYMYa8HGmxe36Svyjs/EJFgQZbbd0gCmlROLdwslWxoDeVe91i1FtWCQJW5sIb3iIfXGtqGgYAzoHZImCbHTlMmHGIqqs2ocppaQ169UleFiTprqNY8EdeKQC7A1gqDH/rnALkTunOw1lBr06QroLThyDYfc4XfUIFTlcpTy0EQy9dHMAgwNH4YwiHc2evf3d2hIewPdpEY9EWBj9x2ux21O9ipnlxbjQJP34sDXbCDGMB2GOAYwyjKjeMWH4yGH1k4Lug3eo4jQ2vMb1ByYGGl+SvvLrTNOBioUS4UtlE3bxjT9GguakDMYyzBYmENR2KKhTWcgnf+9A9pLFiYc5MWQMwAeKpL5xdnUS5g5PVPhAp8q0f4XHv0WYQvOUxwplJj3mCdpebQSoy0sJpByyNGWaPLARimPhWUfJg9t50gMjgmsofMlUmW3E+0+qUAv9UMbwp6UB2tIaVMywlIIsJ0FgHlU1ctJMdkq7DSLli+zB6jUzRUslwOd5dID/kLe7Qk/M1AHiS9pge5lL+hnIVRwDI8E/C3BWgqIeXz1jH4GAoPFlTuwXt6PoBfx1d2QQBOH9K8IwIO+PAokU0JByiDWE4zMrp80ptGEaYVDEpwUPkAZdiOOmIJsU/nM+H0BPm0kDwbTyuMQ0B5QgoakFkdCsU4PuBmgSamWUOl0RSdToBydNrYpAIkz7miTwnkQQCiHDIVJEsIgVscQNJySlkuqjILazgF7/zJHxpqIuxxtahyalFpEhiYCOW5BRQPHpRzdilnKmxjQNQ2TJVrVq0AASsh87kqVldQWiss6IZ+Wbx6PREZfNm9epcKbcA4aO44GfDHZbloKGZBYS3hdkshpt7QBPsJUfQQstiuMlOHI5PTAmgZCf5rCRd6s3iUQx3yyy1CSpIffGhJTLC2DRx1CWEKux2+IYJbewyufKtPiijYiZqOl+dYnUwNExztmdLEeGuosRKw5VqMRYQPPboF0SS5kBjyjQ8lWAHGOHd4rZCiBb4FkiWOi2qWlZ8ra8hxf9SRH8uxB7sWeamaqXBowGSlUUCFmPTYXcJtwYaT38DFWsJ/EVgViE3RhwdsWV2ryqNolhO7J09lI+YuWCAPzkATlfFjCmTc8E9XFHrFjRawKXLPRPw+2sHl5eW1tbXekl4lNIeWxUTDw4DRMXU6DqbCpPeLh6VzjzZmsYYyDx8KaGNma9XUspp1eNAqsABgHbB06chgUwm+5ko8M3RplWDyHJiMZlD5fRWk4atb8wrDFeiYW+RPVCNGUJdfbJohZNB4t3oYxwlS2BUvL6+srR1ZW12Da4jTjOjXAvvYMRwqbK9N7HAeNmjDAJOeD8zkG+qSva9BHKpKALQ9JExwS40P2gtEE4o0QDOpGmAZw51B7Zhw8JnkQRTzExwI3H1jr8WLZ7CP5WBUTAMXWzHUoiQzLlAyX8kuf3LgEZILAfqJfwb4dyaInyeEvC12FNB9KCh13A9CvtgQ+8JsmKRZmsAf9Lud3nJvZXXlyPLSKmj+KjS//NdCkDo4ntL8hwvG0GikQ5oPbBUzT7N7wbjGPMYw825feOu73zbURJjj7aDKqUWlSVxKY6dELi2fTb0ACmlrTFRTKs8fKwBgubkaXLHJBcVOyG2IHGxTEoMp1oNbPxGp6zUsQ97veoExgFpDzQCeNfK/MXAveiqkBxik0R/g40+0yGElanoBWe7HlW/MWeCHYk5Rir4hTh6d7lKnCwsYhCFPJFodBJCrRQBRDlWFA6GSJjECXNICs06mhgkOj2BOC2q+i6IyyLMxm5UPqXLIrIjlnnIBroDG8sXPAscCyRLHxYSsVz73o4aaA8x22sTY3c8wCZrtHE5balIwi7HInCHA9yhxmgbs38yjimg7rR/sHxc1ljWvJ8r6hquYr2ot9iAB86Qme5/QUojlWiGRjz4i0jBw1F4KdOiU5i1o+oZDH/4gnEw/iLrdpZXVtaNHj6+srPIBGr6XkAMFnVBoqpH6ZHClqulQITbtngPsYOMTjw7sAg8BZvEN3/zO7xlqIhoe42ZiOsl0uo9tML2QBqjWWNsGZbqxBZLKYbMkR5MaT4CUK6uyse2aSJGVpGkcx9ZVFGaGVa4ehUL5TONv4tGs9Q2lngKqSsCpZRoqR9U3HANfH9IEVLNtgxLaHR1YrUTqwqkB54io2+l22p2Q756hg8jsMS2cjIo8GHDCCkNUq7PKBMd2ATT0iG/IpPKFOZKx4NlgDCBvY+sbipqxRapf8rPCbkFLWFQ5gDI/9frXNDkPmM03xLE5xMCTZTng4PAxAhJFjIqZUCpYEwridO/2H0pKakOpiA0lAZukhRPzanpGQu8VEG3+MhILYW2kmfycBy8rAigJ8Iu4UgZMClQWBqHaS6EJSkWaB4sC37HlaLl4cCDoEcttZ+UPWz4vm9LX89ud3tLSypGjx44cPbq8ssovlvAyayTjNhVNZAAzkAcR1LF9WDE6EHmoxYSsxxQz+YZ/NON1w1o0EMPpGo3kSVtbO67N2EU1se/y+G4BtW1QphtbIKkcGjRpnCY1ngApV1ZlY/3mmSaVo7T2F+5hkiT8IkiSeLm1YxY3jzQiQrew5ZacGowbtxKqYrUF65hNtoc4HwW2rNtTAHwAPuzQ94KwDQ52wZ1OR37ovS2yvCuCD54IUvZXS2tBUvVo1P78fRMj1OqsK1jyDSGRqKesfOVZGQsc2nH+NHVoQcwxSDXoJn+rsAgrPLlg7aZB8fLri+uGU4BhvZ/BQA/nhIMqsKUmhIcWas1HgcuAiwjGDs4QzEJPAnaKbfiLsIDIQ390K00j0uJbWpVvVD50QIO9zPczjwGGnLeJfT8ZDgdpipDCWEbtTncJWF1dO3Lk2JEjR5eWltvtLsaBA4KTRoIOw2g+tH08YMxLPx80ZvEN3/jD+3zdUE2YOX1NsIniG06vFNsxQ+WobYMy3dgCSeUctG9oOiVS5KCbSiuYBf8RFoPfsIAFNNcTNVZ5lt8PqkUaKqkrONYttZD3bwQZjLi8zke3xugLfD10D55gm19n5qUB3lAK+NQROo0Ooovi1NMaQg1HAuNkhp+Nmdjsmqwm7a/VWVfwcH1DjJpafibrmqRo6BtWmyHDXy6rYi997quanAdgah4adMxtXD4Es0APKmDSDxpunw6if2XAUqjtFnPAy4E0J2CCHUYwHN0esdRb6na77XYnDOWNVXKjVq/NTRup+nxwNWOUbbt3b/1kadgweXssr3vSnW112t0jq2vHj584ceLk0aPHVpZW4P2ig1iR6DRvJfPCAHbP8mUUzgKYEV3qowY+JtDhRZwT7LCQM0L1LNAAs/iG3/vDb5kzGiJ7rJTQoS8ReZJHVpOaEEJYUwFRLTZCteXCmKqNtyb5Iac+e+pmjqB05nTFLJC0HJy6rQQiKAIhsWQI3555WSwvaAkHoyyTK4QpDRsg3pEvF5G0IoUmaVvEaEKezyYnAxAWpgCHXcpJ+/juaHU+wECNUo+kCjAailB95OZZNFCiRyowkEwjIPBbXluMvPwoiTxzrrHd4EtlWs5o4kfePKct/NDK2L28khGVo9b/slosGvqGVUDMdpqtA+p8Q+1HAaIfguaYaNPBRF8R27/AXOrO9ZRhmFJEjquZljzfaBYVIi0tmKDBIRRzdd1wFmv4J3/03xtqnyguE0KujZWZDVFtebO+wKRE/MgbAwIFtSxoy1dossqscmysGHE8sVM5U/lKK+HAuOqumEKTbuyC0jLd6WuxI+hRwhvPQJomckkRMNL5zgjwYZqojTQ/JLeqH7n8F7ZZusWR1iLyyhoCtEbovD5mqOYP5i4Mok5nzbi3AuRKGf5Nhmp2IWUqzIqY2KUyarQdmDWEK8uLAUgqX5g1qiYwTZaMC4aLdFGP1VyKXVC6xJRb9YauoCq/sIZT8HhYQ1LSHsScAlIWtDItNFllVjk2Vow4h28NLdgL5DLi/Qk1jhLTAuZGMIN1VBdSHk1mrvLxD/UwVEadBXMNqaC0vMaRreHmnN3EyIrvwQbiD1rlC4cRDGIogO3jz0h5Eeyk1QhiQo9clBsBDv4YCqiKPYrW0BKIoaSqx3JKsQtKl5gLazges1jD7/7hbxlqn9Dj5+JerGEVDfvC1Zi3RZbtqCAnXbGRmqwyqxwbK0acw7eGtv3qREAAHKxtWil1zrjF9rB9JpsPI6pZlGdZDCk0lzHtpmqzUAGTyIFG/P/bO7ct120bDO9xHiZ3ff7etDe9SLJW+0YZuz/wgzB4kETrYHssfsFmQBCkKJKCDrY1duEnzct2L/LzONEl6ilUxFlgpQvisAxKAg71FkG9xZqPjIbA7VTyxq3IWy7SSG3BaGEdmF4B/6LKiIYL/O+vf5v2ID6pzpZoWLfWvS98wUmjBVgKI7O1sbZ4Su6WL9xCWs+QpZ06lcCmaOilqsAmH9pqOUgqHFVhXjqnP+9FgYQkjS51bIJvMbSwyGYU5BjytPtioFFrCVIkwAgdgVliKOxMg8Odpl2bzXjXaIhqfG4Is9jNVtE0clig1KXSSjJ6y0W6AJz+nvxqEgqLRkY0XGDHaIg8b65WULfWvS/pqK0aQba2eOqo14JbtCDMsGfI0kKdiiFnBfvqT3QjzMa0JtqhQnxA4sjAzT39XdCKeKHIQltA3bONwlW93aoeqSKvMRGm0rZ08/gn/uIpdUOa3O5I61oaKXzA/tGw45d5NXDzvkFXeG1o+0UTHSJNI6q4vXCQVpLFWy7SBeD0yLXheGvD4BmUK08Ono7V3FqyJBqh48aXOg6b337jm2UFHkUOKmk9WPWqTU6QZnTRd2Rdo8Aot8myflTUTb//KDfc2hq2g20lYbNX+wCHm4YH8LvpV3MfvZeDYTGtAYqmSmeKAjo5pg8Ca64N//vnv0x7kHrRy+xV259dCnM096XVmnSD9piawv9aRDfXuVFm3QiiBVcOU6s0q3iTbxoza5bO9vP44joVp7YI+pV1YpaKZlFtrJ95NCvWN6QTbo3ZLECAlSSnrth3bahNrX1rAxXsCHWcjKS1JZrtk9RO2wH26MCUx1e0NOHLHaKbjz+ytDi//2N8+3oWDtki5h2wghys1FcIlm1DJG5dNd1VsN4kVCyIRCUbqR3QjfZINTTrxWLTorwnGA30rpiUtfIsGMiap5MZinmbkVNxYDTsYc+2WvF3Asadu2hHYMc6ttSyO4k+G12UF4K9PUTkAWIlts0Ap6/Ayp5NMSnrxNs5CoQ/j4BUPLvA+WJcP2ui4afCI/B1x+GrkLC1j8SLihkZ7ERvBBz0sSYaXiv0XC5YXjFT4H55II/4KXti/Xscr0tlS1M/EOzsUZLNuQnsJTDWWNlgFr8wHJFxO/tcG9r6rVawXAp4CrnKLaik+oj5S/8KBZ+x+JMWzxb2o2n2/wRwl5E+TQb74BFwxMG9WPOZ8h//+adpCW/EZwjoX36TcOYhz7I2f/JPo6PCn6Ujr68qsUcuaJVP+dV5HeybbtHSm3x0m1kcZN1SFIFYVJQyG43Rgr2un5ZFh5gmXC/7z3NYq0pGXeQWKHkpdM6gGFORjj7tsIiqdp9UQEXsOkn6X26v/LvhQ9waTihXXLWLQueSbrmVs9Rsqjb6YKLISuV1GF0fK0/Bdqy1hDY/2WZd5BatJzo6etG9ZJapo15m4U6NN3ptgqOJgeT69/SeVfFljGMFx4iZqeRZ+YzXfE+FjYHlDoRTITOmihPtmINUSkXmJikCs5pm9sp/N54zOJ9Dfv4zamPT7STs89zQCrA8/YQzFupg8DYwxsVINxP1ThsQ939uaOnddkd912EtRKxkMBhMgLhGqNeWJu58NtZEQ4tGOV7EVJ+aaEGAPpHO+6e9Y2v9EO9YRuQ+H5jz10+7B7V7jKPkRa6T2nIS9omGNLI0wmA3I/0UFTfL9ZmiH59vloumI7QeShzwLfI2NOJaOgr4FvWoRwvlVKyPhpYJxAeIgG7wc1fqUYh5zl7uRX9Cy6JEassMckH6gPs83PJia+4WJUGVn0YN9mfLwHKmJls44mqrv83aDRb2NR51na19MDtcG7qFCmIis0RDShpwzyZBgiWkjoZ6NbAqaREAsyyJORMaO9G+kayRx/HuADYFtCTD3aLcYY2bvITGq9vg9MGKADorOkVpgTnlWFnACgJWsBOxzamuPoq32d8aNx1BAxQvxf/Vt+Ecoc8i5j3NlBvtBbbLmooP+10x08Knsv5TFBnQXAHU3cIv1sxIP0XFzYJbgmcJBvm2h1w1HRyFHvlxwLfIe4NDQF6LXh4UDTkVm+6UPeq55Q5OOx1DiQXYdfbZeVaevVjPdYYdGO847eiTv1+Zl35nuwCcYWtciEGQehkWB4PBm+ERcITCyPprQxKz1N0iroPB4M3wS0JX1DzY9Z7x50RAfk9lSvb+esTN7kyQzstg8BxGBGyy/tpQf5Inf5YXUKcdmF+FFT+O1dcWuC1gpiXonLeDuvPyrWFxJXrStdVm25WH1iJ8Mi3vs0CWihexgoLq8hdMFDMFbrdvfZm+dJUv1w49d2n0n52JwIieameRk6/MQ7RuJuH7Z88T7XJGY2B7gWccnLv4ANZ/n2B36v7TUkAH6sUacAuU1sJeiW6qjXmcg8bBdg6wgKaEpThU9kSOOA2CXF+SpYJ/abOnnYzB4B1YcwAWp6NXnUDYjUXMezD4LHjtNo+5DvrYejkyRnwwGHwGR14bdsTJdI+4QNOH3VjEvB+GXXuqXCvLBhkUFONztHCLR6FXfl1YhcBtXMBMcOCjKlkUxYPxSvopKh4vX7cv+Qb500QGDOlecuSh+AOpxudoeW+q1T4pp2J9NLRLLwXZeBZy4yKoFM9grFjD0r2wRgNWsAS7CqBbzd7dbGBlS5h3wAoC1pU0EcLFOmbZCehzHNatHCtbwrwrWPpI/9tbjC3EliP0KbCyWeBl3oFUdIeWAiubwJxablaQY2VrsVbOwQ7Xhs1lVNDj83I+au71b784J1zZgXfc8YdmhM7A8oNjOPBOGVMndwxXuQuckn6KihuFP1mPP1yvfsSObsNSvYLhMJG5iD/73yiDDNz1VUN0qLw3+VKfk1Nx4LTdrjaWvDBs34lgxE2dZddZ4TnWz7R60r3ryYKR6erajowY9kFg8SyvH11pJVZ2GGeLcf0cdgBixBH/FMkl5R3wNVcogLo4DQbHw1VXYGWDp3NYNMStiWlv+tDQl11cf9RlSY5FORicjKOioVwaIiAyEPLT+mTkPUQMkLxfRsof8Fo2KTQeRB31aNGOX9llFf6s1bNNkXoqDWc+PeU7ku9KyoqI33E7OhgY9r0ZHpJ6bNLIlXrmNbgmGkqMw1GcAgdSZP0H5EC95K/Cf+tYy5+HD4IsLfZn49NfUkJXLvK4Tr4cwvjgim0yh1tpgi7xx+3ATLNYiwFZHvZ7/m9IelGCiXy8cvlFoZuKvQIgOpvl6xty1VQUNHj5xu7dsIeaqnL9utx/k289a+E+7kY9hyUZ3DUA3bxmN/TZ+FCAqaGgT4GVBVg9YgU5VhawFnOsLGD1l6gXBmCbUMwuy/R+DKJARF7QbsJP9eDG6qdiTTRk4NM3aCy9QiOOeNRDVgKOOFqBZYPyUqY2r32dlIhZrIx7zXGQKKmCFatCz8HgaNIKDOLZpJyQlXfKDIKOWT8LnksjVjAY/Bxs7QasYFCxMhoOBoPBh7EyGtpZJmHWFbzricp2LMfKHqf3vkOeC+wlg4JifI4WbvHF2MLNsbJZXt/1V7AmGvJJbfOR7QrsacVHywPwiel2Oel6bqKjUYzP0fLzeXjp/nR+/fo//sOaNS5UNm8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11" name="AutoShape 9" descr="data:image/png;base64,iVBORw0KGgoAAAANSUhEUgAAAh8AAAEqCAIAAAA6YKUFAAAAAXNSR0IArs4c6QAAAARnQU1BAACxjwv8YQUAAAAJcEhZcwAADsMAAA7DAcdvqGQAAP+lSURBVHhe7P0JtK1JdtcHnvmcO7wxMyuzVCqkEiAJhEpoHkACMwiwWbYBLwPGPWCM7e7VeKDpwTbQtAcx2LCW8PJaBjN0r7bpxQI3IIQAidEChIQkVIWkKlWVVKoxsyqHN93pzP377398ceJ833fvPe/ly8ybqft/8eLu2LFjx45pR8R3pu56ve5c4xrXuMY1rvFU0Ut/r3GNa1zjGtd4erjeXa5xjWtc4xpPH9e7yzWucY1rXOPp43p3ucY1rnGNazx9XO8u17jGNa5xjaeP693lGte4xjWu8fRxvbtc4xrXuMY1nj6ud5drXOMa17jG08f17nKNa1zjGtd4+rjeXa5xjWtc4xpPH9e7yzWucY1rXOPp43p3ucY1rnGNazx9XO8u17jGNa5xjaePK/cdyf/8h/5Roip0u91EXYgLGuIsx01tO/ZAq1ip0/GO2nZBq6per34guMCwi5G7AuEs39SfUYrtOChN7Nj/u+hvK0i5yw9M6O5216uViqNktVpBXNDwJ0Cb/dSwqYJKW9u4S//s0jnnoaltlxlFff315YYhopBSj4e2RmlcamjrjX6ingaYGIl6TLQOCtbaYOe2zrG2FgkpUaEptiN2VGUxxzJ6vT5vYnzl13yTk5fiaa6oa1zjbQHWiNeXV8ubBnaUZcD72TWu8c7G22B3iX30ciTpp4SktEDKeEpISgukjMuQpAukjKeEpLRAynhKSEoLpIxtpLwLkUS3kLJ2QSpRHRUTt0DKfjpQFWwqGYndQKq7QMq4DEm6QMq4DEn68ZHKPyUkpZchSRdIGZchSb+lSKZsI+VtI+UVSBlvIlLFBVLGzri+u1zj5yieYLW8DqTFefHWco1rvJNwfXdpQdK4jZT3NJA0biPlXYYkXSBlPCUkpQVSxlNCUlogZWwj5V2IJLqNlLcDkHWRrl6GaS9ogacCa4tr0ubRduRswfwSKeMyJOltpLwLkUQvw6ohmMoXgLWruQ0kpZchSRdIGRciiV4BJIMKpIwCKWMbKe9NRKq4QMrYGVfvVf1/9r8mqsKOFnrRtsIaHDfFmvrhNJmt+i3mrOw1lHEhQn1dbJcXV1txgWEXIxcMc86Vz4aVYq2V7oJmRa/f/g3WvXXjxedWdHtcILaqaF4p0N9q2y6oF1x341X8DZMG0rFN/bv0T5MDdrR/l45tsUHn0MvNoNhu3d+CRqVS1um2NCpRxhoPdvkROXriUsuosducGDuiVT+NcrucS9xoZnvBJnYUa6JZsGkDyBYSh9XnynzlV3+Lk5fiyu0uP/pD/zBRFWiSjSTOXdA021k15ILEuWyN31TVikvFSs0lmoYhc56Y+c0iGecVfJPRNKNENqkmBv/ighdgt2ZyB6m/g6hRo5LdHvEW/4kNa0XD2hbDdhy4HcWa9rcWvLiZF9SlDrsMiDR3lx3tbyD2lcbu0sR6tdN7xppmNDjxZo/GxNgFqAJl39aSBkwTZOXczMyQrgazqa2JZinQyrQ2YufWZGRclVUD/K/62l+eEpfh59brLq399bTgIUmJJ4I1ZCTuZUjS20h5byIuqPfNs2enkzMyb+A0aIeWqirNvfR6pqKV1JDyHh+vs/gbht1c0w4Xl52hibFer9whGSlzNzxBkSsF2w9Sehvn57Tjyc+SbxB+9Ae/P1EVWIc2kthrMnNKtC5XxLJkrWzmZ+Ji7CjWRNMwVDW12TDzs6mRs4VmwVa0ln2KaJrRarmZxJm/o/1N7NyiurtprRFDElXhiQ1rRdPabrdPFa6F3J2b06JqR1Nbq2iWzSY5eZ5hnOkv/SjIKj7vUsPuLW3g8osLYHIl6kI0zWgzjM647FncOUAs9+15RczPYrWez4DTZOZSF6C1YCusjdjyuVTmEzdVmf9VX/f2fTL2pLvLeUDSwuULG7l4Ji7F7pK7oKnNjTI/NzNyttAseEXQarmZxJn/xtv/hLvL00Vz7J54d7kKwFa9HnEp2F16T7Fnd9pdmiPeit06HNvr5u84Uog9rfF94rKt9dqkEsiYSWz5XCrziZuqjPd/7Tcn6jK8Cav98fDEu8t5Dcn8WmfVdF6K8/Rfih0LulEWzs2MnC3sqG1HsSdG07ZWy80kzvwnNmzngk+4uzRb9HrQ1PbEu0vT/h3LNguCZllzsnB7qR13l16XUCvfqnA37LS77PhZ/WbDz+mfOvPJRopS59WY+SZ27J+mtiZaZZr6sxhZpktOjpvazN/97rLTtv/2Re4sw0xQ0te4xjWM63XxOhFu5pI+tEDrTvA64dprSHlvBd7hu8vFeGu7/hpvDBjTWrgiqFlynmHZ7BzeesiOcIY5FlHFmbgq5l4Z2L+DlC7QynydcF01pLynhMdSeOWejP3IP61/3oVNvrnPv84PPLvVjh/3EEEpFwTNsjnrYjTFHteMjB1r3BHWZmMey6Qdzdixx564N1o/9pGoAk+s/4kHrinWWnA3/XAur3THjt2tRqRWNW6Lqqdq2M5Pxi6vMaR2eWQKp85sfhCtFa2NykyqN8xxXHIuRpYsCzqrRKuqVskng1Xt/rrLz+m7y+PCowtS+hrX+LkE5v3F4Rq7oHQgbztn8lh71dvj7pKoAq/TbBd/MiVl2V36+nWa+iajbJfjN9r+Vv2PNYlLNLU9sarXg10qfR2GUfDNb9QuN4kWw5rN3HnEn/D5RJuqFsPagGFPc/7klqLEgGPA3PFWBMqyZdK5FwPJRL1uuN7rb+B/o+AR3XFcr3GNa1yjhPaHynu8493IFby71L8J5o2AW13GuyPLQzTPBU0OYrlIRqtYoh4TTVWvBzbDOh3v+BLXjmY0m9na8KfYqFZVT7G3m6qQ2VEsUQV2KIiAwyVo1b+LGa2dw1mZnJQItIlxWq1ra57Qz9HftJaJ1yJZQ2uLGtpwdHX9bTWi6ilemDa2kUs/kDQyM8cXAxmQyzr5Rr/E2IRVvf9r37afpvyRH/wHiXoj4VaX8e5APhdpjlyTU8pntIol6jHxFGcPsBnW6fh6dynR1NZUhcyOYokqsEvB+PqTy586tOrfxYy2zuEgVf+wfptYr/nVLE+6uyDT8i2WTbS2qK6t7csun7jGVjS0Cdk2cr27eDWZLysDIXIRLEapsuCbv7u49l/6dd/q5KW4crvLD//Tv5+oBqJLU081zd6xIRYrhVt7v1VbLusiRE2pZsFCPvV2U6YVyLvgxWjVtkvBVuxoW1Os1Yk0xd4cw1zLE9dltBqfT6BOgqbYjqBsogo0mU393U5/l92l1bDWSncAjuyN3V0aQGYnX79bi1irl37o0jVGXMDWupbH6r0LhV2FBOgf9olcS+4uOACO9VjgYljyydAse16Nu+8ul8/RdxhiyGq9Rrc2wy54E3qvZlVruMZbhMvX+xuDxkOeNx67TfWnadjuqrwKytDAToa57NMdVOssa3eS/iSIX3NHdlAGtiRqh63lCuLq3V1+4NzXXWIXT+PUNHvHhux4nWzVZiaxixDvYkZTvinTCuRd8GK0atulYCt2tK0p9nPk7gIyvxv/nhit5jWZbWYkx3QxWnustdLdUF84bfpRXtf/pHcXcPnFBezWohbD2oBhddtsrWt5rN7bURiPFF1kYT06oyB1Unq9Wnd7ovVDQL3LtT2WeTU0y543TL/0639Zoi5Di398a/Hm7y6taGqjajOJbUbmlGjl1OSbMq1wqTcZTdtazdhF7PU0c8eyTbigdTp+YjNa2wjyFHLS9BPgdZSl4JPX+6TYZeG0GPY6mrnTUt0NWFHf5NrAiNcHvTmjni68u3gPhgauJU8/koaTGU3Ojnjigsb17nIuGLxEVWgt2GQy/GYS2wziplgrpybflHk9yH1S4omraBb0vK/hDdWPTFOstZlNuGDucOLmiLei1YxEFciDaJB0LU+A1oK7NJwJlagLsaP+nVHvxjb9cC63bece22ngdmkRNe72ZZeoqmuzftu8s+XC7l1dqqUUSZc1DdFa744ztokdV/R5jd19d2mp5hrXuMbFYCnuuJKvcY2L4b0kLi16bb/cTsr47Yi30+4SK7odSeIcJKFAYj0+UvnXpyFRTxUobYbXCaZzDu1gxm+HmgHnhVopQk2AEPobYUdYbZRJ2oq6imCRTYifvd0K1tcCyVdKti3PYaN3E+qoVRcB1Eqd0z81obYAagUJO6FQURTM3BRyVhl2gcTKMim0dMZWfhGSDZvR3A6FkQ5Rqqa91JdDPU1oQvwGUt7Tw1u+wbS267Fa2vJs561F88lYq4Vm5k4/r/ctVsZNNMsi2RTOHOTPqw7s+Bxmp2cb1NgwucXaXVTtCL0FVPa7lvOauWLFNi7XOza8TedOBXfGLgcmuvXc8c1obX4bs6XGXZrZrDHKXW5/689E1mpkVsRJOCUfC1alySc3nGpqa1ELdhFrtb/WG7Kck8c5ylxLsrPRjW0dK2WJqtBqamtZkIUh1iv1i5MZTW1NznnKzwMaspJm2ab+HdH6ZKwJr2jX4hgbwNd84zv9Hcnq9Qp0FnHKuMY13ibw7K0h5b3VkC97PE/4pkLmPb6zfj14M+u6smB+7rgzGVfu7vLP/smun9X3UswL8oKz8xPMxaZw5sgHnO8FdjnCo2iXtds837Xiad5dqHTlU+Omb5tdsYK/0/eZ74grcXfZEW1D31Jjm1i9ma2zaMfrRr/RZzVtqFm+7jZ6TB23WtvELmJMbK4vFwP769/4XyFXYWK3iYdMXWzHFpXNT0XgNOrcUdtjAZ1ZbbOZT1zjjgVbGh54O7+qT4tq4Ry48cQm6qUcdkGtiMOVRc1OwlMF+nBcZViu6+Eaby3wzks2jwsDo/SEvqdCXl9OPl3UrCWwl5ThglrfIJN2wcbV7ALEauGKoGbVeaEBmr/jA3Djyt1dfugf/71EVWj9GFF6Jqj/aWvVw9AGXNZtPK+lrQWbSzMXp65yJ08gM3g73V0YpB26va2aFmuf8t3FcXFgWS2LFqW6es27y45oGwX0X94buwH7dry71Iep2dmtE6ZtTFre6tomtkx/LwLGNwvW0XqpbbGfFiTy8ZBVuQcct7WoBbuI7Wj/6pxZkSVNNIepzQak6v3famqLGXY1wU+x2HU0CzaX6i6fiCyBzqx2t2buhvZ+bSDUuxbHsmG9/upv+DZl7ICrd3dh6tWCOmMrhHOOUND1Ug6Nsi2hVsShJnNOUL0Q3XVXV32CHWVJbJLrDgZD1LIeM9TsJNQEnnpor+tpwapKza8zXAqJBTwWaTjyRMqhGKlMnBcuBRrAVqladQ4hdoWAlYm6Mngik1wk9fybFMqF41ATeKtCzarzQq0U51g5usfY0q7e3eWf/N1EVdD23TwX7GA2Mk2xVlXniZlfxiDMEVQs3p9u4BoWi6XVIwshbq/HuPj4kw9BKLI26IiJ9Bf2Ks47KpgV1VHnUFWiKlDW+ks0OamKGppifh1PbXUeUb/XG4i8DK4iF00KtrAO9Vv8mlhbKUF9VG9B77yvwpUFGxvybtHpabW09cN2vVFXu1ivN7SGqCFVYeFcKjhUyv7hVJJxbgbTpdsdME+sx6jJgCYHlEUeCy5onY53VIUwklmYpIvXsLu2Wtz6GKAptlzucinEBg/6Bs0XqFG4i7WqtQEXLA1Dv3pnm+9kiSYHMctfjNaCmTBN3OxGZ9XQ1HYevuYbfkWiLsNOvflm4of+SePJWCAlKuxiNjJNsVZVrWKJWeVlmWxNzM7uYql/5CtJTiXnsd3M4HAo+W9cYqwoW6Q/eQcSikozWjjp7xai9KVoKGsrlHYXkBpAxJZZF22u1awdItNNseayz8Ilmsy2NsKp67dYmJA16BSWyApNbS5ifs4tlBjdwYCNVpXmZdxakHxfTayBuN9nk65Zy+6y+cZc0LRKaGM27z3chRJV4IJhaq/rfFj+yYo3LXPv0X5iq2p1i2UtprMBl+HyJ2Ohvs5s6m8VYswy20RPDzTIiFaojLhNW9v1N2poorVgIgq6WWOr8p27kd1l1ydjV293+cf1b+CPvqh3x25mI9XSt+lvhZBpFXPp+F8RAWXxR9rXa5wLFnKAgmbpxuVDfA8hHCXifqE9RU/HIkG28lMc2jQL8+7C/37wL4VmcCIvgm9FJWRWNKTEut/wzklS4A/JeMdYXawVbh7YaGgYGz201VIKiRVlEbeOZsEmB9RUgdzRyINIEqt0KBCTP71e/eWT4CczHFfMLURB5TazQFWcyPnxv2pUVlsBs/Qnq2oIBGA2+M3ak65tNBXmKVdmtWhrFKzm9sZUsEtBJJqWlXpS3La7uFJoVRwEm3RkXgxkW7QlqoIVm85oiiHSYG2APMPDvzCPDnG9wZbyZtHWGi+oIWMHU4U68xyxurbzsPvnXVpmw1uLc3aXOnY0exex82Qy/wIBNhWmOxvMIsBEt7X52OUkkplQFol4fGlmzsoxEBOyUTXVJSqj8QYbqT//iJrheksgcd5LqUYymL8NJ36e/lxLrYEZsfy2mFudUMWtJ9lEFWhISVtNklRPXz2rWppqM1rNaNrPmKS/AcSQsVhRkHHX+cO5Bb8GciWcUu0y2vESdSFaPwVmw0rk3SXHTRnQagnIwqWGi0GBlgoCuTgEfWE6Q8zKQsPMyLwYyF4+f0J9CzNRFRr33g0s7NjmOQZS3VDVih3Fmnij9RvvqN2lFU9s9o4Fs5gJ4jwkpYajo6MHDx6wr/juMh6P5/O5l2suQmyYSW48+NgoNOH9YKM87i5ZJqNtd9FBqYaNngrNI5601/SjqSFGjRbLMVLNu0tNf24+UJGKbhrW/CwsNbqZLgigmwVzVonwzu3I8t7PssKmZkMSkeVSjtuQTM2xhnjbZfPXpc0xkfUXIDctySilU0LzdQVbnxIVEE5UBRVP5AbNgpjqsjmWWQ0xj0gNFiPOZU1cDMrUtRdmABMt9VVZ2bxc9WVorbMOVDW1eShL9BmWeBuPRaU6lrXLZg0QmJdNleo2U1uZu6BZsOTkept4nWZc7y7nYseCFquE9Tf3PgnAYptNZy++9OIrL7+sB+qr1WK56Pf6bDQrv/9npfsznjN04LTlRDUHl6tF9eZI60yaQ07PzeBkJoABaUNsyjaa7lT2pSUReZtoC3VFgEox00SFnNx4/NbdpXiypCeAsd9oywn7VSoWGx1gmQy01m2zdDKk25dESpbAngaTdV/fHb3thYKkUH1Wldvmb8FZ2OwsJ4FzM/r9Qc4k6bgsFRFd4v1Grc0yxCXg01zzodxAZpRzM2BuGiBYnhHZUqiKE3k50GmCKj0JPSEzPPolS2ZEM1NjiavHViU8oZCOlBCnqxbYho0l/lOAnvPUMpCscc6DNKp7LpGUwsLO85CH0OrU/iCEqnxoEukJ7wT9o1FHvKjFYk+AZsHMiUqSUReIldjdjLfx7vKD/6jlVf1EFWia3RSLHr68dRRUSQkyUf1HZWGmRCwfKE2OyILHifLRo0cvfe5z9+7fY7WQPV8s7NOVTZFE+l9e5yzC1TJ0RL3xL46YqaxkBWVEUtfwZCLppFeZlVJ2s0hsIxjWlvog/SngR8P+lziuNPiiclH9VV4yRN6yhvSszzZFRKlKQVWu7STY5MQeJP8Zpeh1lV3OF84tkdVm2AmWcPdmSQjINjHt/ZErpCYHTISUUNIgVIVcCGK+RbK7dx+wSSouimrzcE9toAHnj1VViIzUkYHQnoriqbQHxRyttKccipSlAqk3A5ZPY7Rd1llZIWCTRm6T2+0O2LbZ/OKy3h8MyEKV10JZfLMtUVFDbZb0IcComJsWJSMrC9R1sfuKjvFNlgG3Bi58mHqlc8Xf6KQsJFgJhGab16MGZEsGZMOUV3W1kiuNldIUgRUnTtXIdNbhSy0KwTiZSkgRMpPJGOGFHqTrjZccnqJ02I3a0J+TGVKwDTf/PNQ0lMWbykFTfxOWud5dBGR2aZ2WSKUwyzcLMpc0HWPyMBmn0+lr9177/CsvP3j4aLlaUjuXEuaxhUmq7kCNNtAgsRC2c2fyKVGxAJMelfZJwH9RorwC1pwSBczkvwkrLmFtwMYAL1kIrzcI4lypnS8EcVObkQWIkwY35nykhhegoMumeuIPXSa6gGVqaFrWJpVgDTnmxEBVOAViJ0NK9QPTwHTJAeGqpAQEYyNDvxGvw6uXtqhAUlKxaWM0s6yirCgpRB5KtMZO7zzr9ZksRQn9Yeha2h6sLJfjGqQi4KQbpXrkQFM7BwP2l/5iyfRfQmjG5BmCmL0tpXR/TYjcrFVQHVU604nops1efekzULTbAh4msryLeI/JtdhUC8Phv5Z5xTETDchAeKCh0VI/6VTen4KGi8B37FpMp5mj5aS2p3flhG1RtDsej2/evHnr1q35fP7gwQMbMOjptupJIvFqVTqZAT9RFWTwDrCqXBwi11Wiqb8Jy1zvLoKGaIfWaRJUYlm+WZAZY89LBvPn7PTspc9/7nOf/9zJ2alFmaOUkhn+t22AaXJtJ7GziD3YzbkCH2R5M5uwnhoyszXXsA1G5tDGxAqYDzItS7azDDg20vF5uDjXCPVJGzDR/GYqZBL1RMjFTeTeZs2XyRBJNhAb5zFld2hzMjOJdX7eRhTa5uI9G8Uxw3Rm5t3F1TFzQBbLMUedqokblAJlXCLzDdsP6BlgTnTPyhuMd2XPf5JZ3gRZTjbhrBzTCuIABKtMt9XEiEotoJIVHyKXgkYG2MgtGTRii9OVZEpUd1Y92u037+QCwsQWBqbNdO1QbBTUa2EgfnVQAM6aTCbsLs888ww1vvzyyxbT3hgXLAQM+IkqgJJEVVDRHZC1WQOx7GtU0dTfhGXexrvLP/3+lk9TJurx0Wxdk+O7C3DWeR2iezCCZMfN4/jo+MXPvfi5z39+tphbAVddl0Us28w0MpHVktVaBbeFRFVgCSdKdPqLAlMZTONEFXAVZdyEjSQ3C4hTmWc+KMWgnSStuEBuaRIoiCcAdSWqQjoJFmjK7I6qt60jx8lTQ2zOCgETxE1OucilIgAzZJMwnNbdxXEWa91dKEvsWkK2u9RreqLpc9cFav1P3NxdEItP52xkiH1yL4ErRJJcwwYAJ51FzPXdklTtLJe1VdAmgHMBTCcpBZFjaQ/90CEo0Be5R5WsBCxswPFHAgBJC1sJBBxoJRGs+FFOQIAkTBOD/iDuLttdFrAqZEo4KyVi/7AqQ3UxmpUASQTgY+0LL7zANsPdRe8AovPZWmLsyLVCEzXAT1SFJqcVaMuSJnbU34Rldt9ddtr93kzQ8l2QpAukjG2kvAIpo0TFc26Oa2B+EDMPWDFEczaTeLmVHs8DA+EV5dh6nCwBhyWd6UoDwrVgvmFOJjbBtZQQK2C65JSAX+hPCL7mdxPOFVHZfDGssAZruBSlZO6opwjUR0j1EDO+GTberaghigATirN5JmqQ9u3mZCSJgDmhsw7XawEkY9vTbDQ/CW2wMUwurQGKOL4ArgugJFEFjQ1SHm4dVXCgh8PheDz21hX1bPoQJrmjAnBwtWUMXIoiwBWZiO5Rq00YFjCoogaKwqe4dcIJrTAdDPOcFJ/pkF9HKVFTAkhmg7PxWdgEYmpbdJHhXBrCpgJ/b2+POGpXE0wYruVSJOmdkYu4+JsAtSqRVwM/8P3fm6gKHqoamswdG8LUTFSFeJAsVP2vuKkfjmc2k4uZfv/+/Zdeeune/fvz5YLzDtOfOc/sYc+hKAQlopyGMwMl1gwdAorNCboFIbmJK+ENgrPFZElW8hFFrIxtsDQoS4uQN4f5r2f1qVQCMllPVO4G8H8Lyk55yUYYZj4pUmmbN2y8GaxVecXLWVs9U/FloYsXSiQpN6DDuFyAWFV7akSRkzXQS+pLysJFSXY1yuKKkDoZ0hoSQthiZLivq2QIooWYWgIi9BBnsPX4jqGsBjFr6vS76StqSlSaN7GUbgN+RmIFE2/IPoE9YYkAn5gNA1+J3zw5OSE20zGw83VsDpDGqqKScBYxydV6HlupG5g1bMwjSSGsCg2bXoINQ15fj8hgkqHhcSnEDEhKwXEfop0ybDAlkGEHDK25e6WZGBbpsAFoNbmBaCOGxS6KMlKpmIoo64UX3v3MM88cHT06OjpeLHR9CRlykiSRqhLEMYL/JLAxQV6koy3PnLoNu38TTDosvLOQB+lx4QHe9GYJ9EmnBOSOV6uF3nQsgiXgz7toJVhJpWejirKlRZGwIOUXaEsZBSxfFttSsYFM2g4ZNmBjRomY61vy3NH9FwSRUeohltnnBGcZJT8FF98tpLrS352gSrelrYFQ8kW4M3OXZtvCziwpqCkFzKuEU9KlUGaFyghOoGx7Eq5i8e2PnBXZG2G04T0BHg3nFa4MR5Y2LpeKGpPrdOVK8jeyasjMyE8oORAoD8/sw7eqhkldEOwu3mC0AOJjXtDIIMB+HEcrASYwQcESFKSWLGDASdnGaq337Ud/Ihb1DtjDoKuecazmY4N6UO+AUUAAM4gxmeKhPCRTwVxWZhTJqJWQiWoIiMOMZCmhyE3CFquFGNikyrZFF8314YUlNi50AkhvSEMPRQwIFDo8HVTKcxU7oWhaYGvK7IS3x+7igS2h0dhG9J2JJBPzoI6UU8ClSqRa60jyTBhNDa0sAYqZQyn4MZlcPBQFXDKYhjiWNKw2JQpkEeQtA0LDFqLerZBhgVzQBIAm1/Yj7yQo7BeysAlgMURK51ATBkmoKJhhgUuRNQAVi4/WXwq3PYps7IkcmFsNCWwl3R4k6QQk7VWjmYJl4JPrXiLy6Jt2KftB5F2vhQPqahvgLCNngaAzR9MLyahaJcznP4XYXOyVQkbzB1U2MlRKs2uJUltQXhYKZL4JClohQKd3DpjUCIEALhLYPHLH4zHE0dHR6empNSBGQcPaiLN+CDPNh4MqUPLjRX1sUJJ6o7Gbdw3AdEHDxU0jAEzDi3Xqtwaw6tJ4wYfIGkhGlbFv0OFOVE2AsHDYtAXnAjoBIEPVJLGQawwEys1BMhqh3ZrU8fHJ2dkZudSnWLKUVv1RCvtTAMoIKLEzkEdViSdQot4JIyhHWcy0AqvaBZpGibwa+IH/9fsSVaHsnYym2QyHRkdDxZx2nwgp+3zQBX6nSIiLaq9RIXq80zmbnr36yquff/nlh48ezRYzClCQHKYRsYuDqnL9sWZQZW2YuVJlF6hKbCHrKdAi1xSDk6uANszJ9gDWAc20ShPR4kgGIJCnm007UvZThZWX2PFV/eh/LQQ3DZnc6txYYlaNzb7A/lb9lcKknAivAWE+VXtVBu169Rc5ziC4FxLkWjgKpb6VJ8NbIRxcF8MZodz9H0ypUuv62l5g4iujnB+LWbOEkQtmVFwAvlRYURVna10RNaLRuabhA64sJGHalWOPOUhCm+PYYtYMpFr2JCeKgDnQTgKIXMqQWA/JqmeqshYGcMw3AzrYAqrouVxEYlBxigLmE7vGDJj0arevy5YFgon+lSWjchnves1BklzXDocYeOHEd1himGWVhTwdcnBwcPfu3el0qq1Op5MOMR1ns9RjoQTkgo+LsqCNvBTNirCEODcNWNXXftPb+MkYjawHGnVpYB4SL1nEnKt0M3ZXXK4qniJcIkOgr4k1tVjenR7nSFYZdcAsC27TFOQP48IU24SSk4Xbwo6olWoPrujiEE+n0ztZM1GTUagURlwJP9WwVV2EmgChJkCo+MrKYq0hy4CSv0uIuoRYb5mjMYVimlS0rUqlqlzPmcqCjdjGYCfJgua8HmdtlUslkIxxQYAthACXXCRCedaQ7js1uHYTOVkDfLYQgPsDEGZCz2azfHGhephwgMVIApWsQLLU6aSzgKS3YWEjtsb6OLpnCOwgVUhP8AwniZDBPaYi6iUVdI+xs5Cs6LQSCchanlDVhRiX0S0x8aKs+ZbPNHG/FwbA0sazKTsYDAkQNDTaqnJu5iY2cQWCbc7J3DP82RGa8e8M0BkMF7N8OuNQkL7s62lCMy2BlKZBtYOdBy2RWEtegZxWAJdiaGchk7RdqOfNQ+VxYqUnpKwGrorNbShtS80I5KbBf2L7c0HryfDcMBKrAKUMSpnARSFJbAIZbR0VXIpyWcCl8Ev2u8BMJhjT3rnb2FSakWs3akmAWjNNeA8gSRUGHLLwm57YcKKcBJyFvAGTJHFKVzCT2IjmptaBxEVPlINDjGagdGVS5iTpAlmGetDsDgTYHO4eQknXa6SS0WMUBGGL6DwoSaS6e0lFICdNAOioKaoJZCY7X+YY1pnjkrg6eDKT3ga7Cw3bEQiXA2ZODeaXSBnbSHkFMt+TzxORSWx+DVFiAzgUQXi+mM/4F69/knSWYck3Dqmay5CkA06aXwJW5mexpwsrL5EyCqSMBpyVZWpEhkS3hXdBLlWj7TLkU6rnLc4FkixqYSaIE6jNVcWRY77nTBYA4vBfO0zQAaULqHxCSQvkZlmXctJZJZGBWBRNewYcJwFzOF6C8Tu7JAmcVdLOqpnqLJA7qmSC4G86JyMUC6wfBdbRKt2xDGoxgYxVuRgKgYfJtHNBKBZSOtDkZJiftRnWaZCMe5TgHcUEWS6YkbXl2MRVQLbQeALD3jl3FyYTfTEajfy+e/oiT6+LsaYDq4upr33iBGoEKwOdXiSBzbSg6kxINPgGciqyWLIWF9P5fDpbzPTwDqYFLN8KC1wM7XNuwEWadkWsk1gu1YErZaTecUhQ7VV8RUB/R0ekQJJ2RFPSE3Ank2wI14pUoR1Ig5RIyeRz3Wm4EXeaZ4KzpLHChknJFuTZlYCjLKacnvUgo7lUHVBcL1nSHkA5UGsboNptyWRJ0BvCwtAWdhUgNKTNA2CANxhoF6EkAhlwrNDyrVCVcSFItcYARYj/FZRD9w6HctU9PXgiwIzv2IGoQqcXm2+6YUBgpDqqqgtjiHO9GeJsf+zJsLwROpISlJMb1ia4xpSobirEKR1vn5MlhQ3ANPE7D1dud6GjdwFD5bEEqWQxaaCdFbJp5CDINb8EBTjnaPYhwDKwo+51NWnREASQnkKVtovq6bPqCJOUtepqwuj3pwd6+RVvsFjr3cuL9Xq+np/NZyfT44fHxw9Phv3haDDSy4jye4N43UhPilPQhhbLhjFaK6A5B3Ocu+729QoisYnQEw3Qg2QHORU1cFnpXkUJlZY4TKb9mmMg/oKm0AO0xXk0fUBg5SEUhWOXje5SR9FmRPBuYm4FQOfWAlqIk1WRNF0LWT4H9Xs1rIDejrWpeuATR2rJADA48U2hq16XrUVj6ECP9OOFYsmsFiFgJmPAeIkuw7afFKJN6pEMfMdwOB6NJvg9OgeXQucPGNb44mQyNYjxCoq+tl1P2ZkWvWGPQY/X5lGR+kFvLZFpqRIh1bppnRprgrnH7hJSgpeDJYFlkGJYpbqzoo62oCliUUpRXOZU9ZaEBagUgrpoNTRwDyADX6JdalrSyB5z362NQMuH/d5w0Iu4OsLLNXsV+xUM5hwzW/Mbeqhu0yylX5aat1LLMLFOFHo54LyHXf34NDPWC4FF0WeNyFosrBaM61JTw9Q8f2DSBEOzoJqcyfYYnTErtdfvLFGlJEufZTuk0lWn39E7AQZdNrwB3QlBc7XY6fhOh32XYaIuf4YUAmAYsborYHuM6I0N4NDt7n8AYTFQ0hkhezmS9DZS3g5IBXbAldtdXidSB4QLSKwdQIcRtCmcE5yVoQpipSvR4oT4L/cnr8UhiwUQ/Ywc87WDF5/NT49Pjx8dzWfz0ZDL1kQKk3OpQowikUezSkZiA832AIoTkf5uQ/WGMuIIFpcK1RyHd+yNFaY1FvKhdKNXyz0apRCt2aBhmIBxLagxW2V2RlmvaL1hSZ6bBqgNMhtD2agV5GdpqX7+AJ+i/SaqJyhZ0TnUxlxwV0C4XvcYw7e3tzccDmHiTHyWp2a2HB9dcQvMAxcjjp6UFv2hk5WIzo2kK3FdZRxdL0R2HhYh+x3oJBSIIYomy95NWxBzHH+FMhc4qTKBTFNR5Avmo4IGElsgtkYcdhAKbGzapAnYHWd4zS2VjsKVniTjbR73rK/76q76g3iVQsXC4FQimuU/6diBNFsF/ZBsiOyglYoRr9bJeaAONaQqZvWuSD0JK9rOvYl94vDgENPOzs6Wi+VwMOTs+PDhw+Oj48U8bpNLLSV9r0zAykGuCKbjEq7UcSsuyLqyqDfybQEGKVGXjYdzTQDzXw+SIt1dtKjNcVaGpxFgefhdmyySyWRy6+at554Vbt64SdbJ6SkTFPejTwwUZ8aMqKeOlLcFmHJbXhFamDGlI5gQV3lkyanGtmExToacb+ODoVqj8sE68uoKEwdVLSoHqiaE66CgV0vULjtZVKZ3xPltuQQXlyLPG4g2kwjy5QO9hSeuJ+w5vu8xNuoRgpsnl1AVyaEVNNw2QDCsIKrVCfTk5OTzn//8Zz7zmZ/+6Z/+7Gc/e3x8BP/GjRvMAU+VGA7pJWZWZE7uTCdroDoNRNVwOHZ7zoUgS04tBDLTKHsLAbCdK6TENkp+TQZjXB2qsDwbDzSXMFW/cBQIIhWvqnVSVsZeC19XzPjIPb57Mh6xUkbj0RC3PRjyh4vheKzH3fAHw6HGjhoZSrZVXXYYbtXCPWW1XEBy24g6ol4F1UMXYrOxiCeKINlYvU4DSFKqhE3luEAW48jWQkzyNBYvePTo0cnpCRzT+vawhc4WfueO1z5dpJZXowOcrMHVOX5noP+H/tAfSuTVwCd/9qcTVeHiwSiJGliFPshYw3liOw6njUCYWcnUYSYdHR0xo9EeOWnqVH/1YQVmFQcvsvYme7dv37575y44PDwcjbXleCIzX6G5P6MaSZ21qilOAnUiCiPRXMZRn5Z3IM6AOg7DXEfMYgyHon8+J0sm6kIARnyHzWKOfpYgNZLCf8hFW0An7ag3TKMg65HCNExFwveBbNI23P1bKIVdtq3guSiFc1kIYtOYJ1IpbNSWEq2JmlLLEEaAAyn/5JzUbnU1I4WGHJzcgpTG7sJfub94DcBXT9zKyy+/fO/ePSbG/fv3Ocyy2ZD7/PPP4xan0zPMtCPOyDodlwTIWcwH4lwW+6E9uwBCsr7QABWtFYJjtgj+pIwoUhGRbaGAc4EFVEvVyWUM36WcDEKXFfocjs0WxAv9LkpS64JZLwWo0DPD0MQ9ZchpK678MGROzGJ2iO6KmawhU629eKaotquYWqkMNZZi6EVat+soAZ+/UbHstKmZALUdxbnEaAuFAknvEwizkZBJ/Nprr33605/+5Cc/+corr+AQPBlY3fv7+wiwafkVOBAmbXoVGjGKoE21x17sLGSgEXCyBhl0TlYNF0vuqKQJF/yC936xk5fi6u0uH/9Yogpc0B15QrTIBOPJujJPhQxrYezZXabTKU7k+PhYu4u9b1QUdSkJoWlFcr2ejMdsKrfv3D44ONjf28cpMU85lbGjMMNUJh7FpoaoZiEpQVt4Sidb4wJhM5FOdUb6ZBbxmgUaczfebhMnttmMAxf/p7PpbDZlwSzmcy778awYYsHOQ4iFvybQHqmxPVE1djZs2IC9HYmUKHBBkYvhghfVGLZF32tfUf9V7oNucY6Z7mEjGqNMkZvQAglF7fgLH2Mh9vcP6EZcDJsKamFy0KZ/OXwwT7i7sMHAp0td1oADUqICnCxjgtgeE9AqOLRE9GAQ7iopKYQ1XCSsyqkq5g9SSdgIMak1U3LbhGliKzRBl5oPbVRiiVCW5owpHVPI1GQG7I7sLewibCbUDT8eiBH0Yk2UiN1Cm41eZ0GRXhdlKrq7oj0K+sxK1KpSeHLvWMEoEI0jKD+0ux/4G10KQwYEX3FUIaSeDA5xbC3LkxNdWWjvJz/56R/90R/50Ic+xFWVe+pLL70E/9lnn33f+96HJAcL7jlsN1ZCt9BjoUw9RowrKHcXAz51ZaIJlS+ykExUhZxbk6zhgqyL4YJv593lEx/1E5wcaJEatc10iJcrgw6vl/kO8dg3Xrp0FsOhJ+ztqupB3mgr+HyklbVe4o4fPnpwfHKsg7z12wBZmg71gLnF7Dk8vPHcc8/t7e9x60HEj8vIY3PCoXOwBbhzz5XsLwAzEw0QHlTHRsnBMpaPHggIa6o3oac+Qch+5rfeuhm7ymyut0XThimbykx3F50upQagM97hOV+wz+gZAluNdhtZFeuQ5YIYnRBVRIAPz6+dFkH9HZ1WBjqQ2IZDE0zvGFKLi5iwUYL1sdnjivSxWr3/e86+rbdsRAvlQnSbixsLS11W6oxLwY3dVUDE+nPINeJBJhO5Dyqkk+jJGOjDO3fuMJqMLzYRn56eLhaLL/5ircazs9PwLbLWIaslZE6uohbMZ74xHPyF4kDAEC5mU4YUNocCmNSA7dFWvQSl43vynjQxTZiKlkL6S7OnmkvENaLGJJZDVOelxoCNDP96epeEbNBU1CmH2mPniB0fBXEfgYzPN1JUSb0BhqmuBwO0huON3revIVwu9ISW6YdC5dPwpWoJPbKfChkOXXoGI98Vwgoh3sERK0izgp2saoINdreoFbIhuggij0IOwZQMi8VPO1988aWPfOQjL774IuPOgiJmoDlbkPXe976XaUASdRw/KOXDHBpcRejvHBzscZ2NkypZMR/S63wyQPXK6uR5coApe5wM4ZzlkHOloZSsBBw2WY8ZXPALvvB9NGEXXMEnY/W7i6aAmrWFGG/9VXOr+R2cLZiZs1pldoTLavDXKz9jPTk9YaH5zFPJECnJnMYmPAH07Vu3OcDijxhx3fv7fc2dbufo+AjXo6zh8Gw6dStYRaxeESTtKQOugrgV6gaWhA6JsiH8S9xa+C97mbor1qt2Cz1cZgnLPVFQl/nhYKQgX8nG51dRtf5DM43hisN2FNcaeTE90NZ8ZboJIaXDNQZDBK+CJRpwERM5vhThJtQtyMvATSlxnMQ0mqf9EIv18VUFQBKPZVpXtRkisaeG2iitv2pYapXdsvovcsHGbEBf6YgQT+SPj0+huZ5yhrh586a3FiricsP4gi/4gi8Yj0d4nHiqKtccOhSbtuKK1olE+VXVEGTpWBBAM+7sDHWnp8Q0ca6b51QDFDK4ZMqELmaQmkdx/oLQKbWRcvtos/hArIAtIXbSsBJiYOEoJG051vvQqlGngKcIM43pobc3hMtUJbFIdM9QLatOHHtw0bTiFP/96OHR0YOzk9MpG/Lx8fT0TFvN9IwhRRclmKDce9CD22ZCDjo9zV39sLQvSf4yFaqP2qvZEacodb5jIGY1HJJoxNQRgBQePHhA99KOV199lenEWHMFcTaDzkzgysL1hQ2GVaVDgLrC+jWgSELTUkqwA8Wc1BNpYDPQg5irzjHQciOpwboENQ3n4eLcC+CC77TdJVEFGIxEVWiKwTHKpOkSTVXAwiWYRMwCTYX1ioX98OFDVjeS7BbkMj9cLg5heizOQscRUOr2zVvMwjEOJl5iiZmkQwvrCPr2rVvQzMsozjSMmRQQSX3V7D8PcRrHjhV1KWi2S5V2GyrAjeoKgvOZkYatnUPvaYkFrwOll0940jhYyQeEjDWFX+igBA00SsdJBOIrs/LDBYwMWQHCtBQ2DM8yjjPnUlAVMRVRIcG06yULgnXLcmXjmLJXT9OOomOwSBPaWs7kk0/PcFnhjvXwL4aV/giLotGVZ6IeuiGqirxeGmiYVOoaT06m/uao/f19xh2+Rn+55AiCM0LyXe96F7nxa1Gq1MVR5iZUcfLpUZ3rkiW2jVJow37grQXPi3JqiRsmrdPLzlDkQqtIMNWUuG1kbVXtuQNdlTglnxiUHAjzIcx0bgk5wphjyo0eg4JLnyiboxjj2GUz4EjTRx2W0xB9fcXp8dnJSTyJVaOG/d4+d8P+EBkmGFdE2sb2gICGczGlpew0vX6XHX69WLKuogGaCXQyXSID1V4GV4QM0y0BqD8xD0QytcgcUNI0kKH0EgGf//znY3D17mcOhXt7ezARy0WwnJsrhwliRokkOcgg4IpoLyMITXFiBsulgIcGQFieGIiV7E3j4rgVSf4poanNnLfz7vLxn6EVZbDfqwdN1K3QLtYMMZ22OdvJCE1t/GfEGVltBqfTo4dHp2dTlLEoiTxL5XOqnyFhEjC1WeLj8YTrC6cVWCykmD097j337z/gyHPz1i25jHgI61mjOZWWOhWLNjMyE7aYWs/61AhW0Bg5RBVj2urZECuNuYsp8RpoXG4QdNB6LJLiEFQvlUfQwtKdRi9Qao0hpOVJnZLtjXTtGcKZT+d+G7AUsC5CU3vHBlifjmu5Fwb1PxZhIUnaFKbqQSBdx04RD4pm8sH4F91NvGxj4cYziMTQoxbR9A3LWxcZdp549If2wVD+g7rCf9HQNLgMTmlwbC7ajdCFMIOLv+AAAZdeQlUo1staJL/4i7/41q1br72mA29sFupkdaY6wU0wM7iCtn5SWIWS4+Pjk5PYMHWB1Aalp5JhVRnEWXXi9TKavor655pS6jnptgzaoYNbZeihkUAyLFFLbUdmWpK4hIVNOEYipl/MBOIIw9FYBL1Lz9Iu5WM8Fp6dqmEnLBKk9yfjPb0xbHSwt3fj4ODmjUOIg/29mzcPicejIQLj4YDth2E7PTmanp7SWnYsZiCmxslPCwEzqc0DgdEyTMarMam5EVQklnMOsRWpKQ4gzi06LtAsshgIkqPRmA1mOEy/gYYYw8SECoU6qdy5c4fJwETzSSP4Uk5M9T7o3LhxEz4jBXfJwUD7psxHim1UNbsjZaps1sRT74qf42Y4j18LO4u1c97Or7s03jP2dOF58wSgXw0m08np6aNHj1jx4spNKDPmAdNBkywnmUrMa445uB6m3lyub0bxew/uHx0fj1gugwHXIHRSSgWjGukJtUx/6xG3gDkV3y8ikIyUl70OsmCOJyUVK07yJaiCGHn+bAoHIl88/sSi1TMH7Zzh+VCHNyfgxRBWdfHYxNpSXPRJiWBaUnSrTCuQpJaQpzi10T96h5udOCfg2Fy8eLWz2CpWu8sS07kefNTocaGciIASdZU2Hfe2miL9ursIUUgaVKuaqUMECFVrDqp37tzl+kJdqGFA4TM9GFY2g5s3b37Jl3wJow8Dc5B3KdkQx1XUQhPjiXBbEJiBb6Ks20UI67xL6nIrS4goW4awLAnI+E4cK9zM0nhkN3B1JhxnMXMMm92KMosSqWRA2witQ/+6MxrqrcbMIIbm5PjRycnxIi7TnF329/a8gXC71yNHPZ9VB3NhHg37kzF+XJ/EhNYeMx4d7u9NhoPOajll3z16hPooOojXBxeQ3psBBqn5OGYZtlmnNra0XAOy3UbEYkS0Q0DTsQwGRDyB0MEi+kmPMWOYdIwAFHzhhRfe/e53s/+Q5U7VoIRCdj0TzAq2JPZXknpMXdQOgR5kCqSZRkwix02cx69hR7E2qOB7rneXpw5WBTFjzBzmFHP86Ah3BkcvWWoS279v5oFmpV5r6eDzdOacz+MJwBlO57V7905PT3FwyMCH43mpguHQgTnnAYEcUy5ouUJU6JjOfYVzq6atXuZloVIR6tJ+UYWQ57/40qHKZUQEUWpVbE4qi0mp1viW/m4Py9kqWTk0E8fhMkZlWAsuyLoYFKSu6Oe0sHGe8WSeo/0JR3uS4Uw5ztoWCapHk1txcPvULMbHNyHU2n2zL8VxkgMDYzdUAdpefTCFGolNANkUwHXgLDiuQqPEWd5d6Jnnnnvu+eefx8gj/GB4GcZCwxH2w7FCuzEzcTq0CDBf2DvVLGxSRRIGyOkLeClYBFkbMTRnFplBj8WPmlAcuF4IdyMKQ1x3cQ19mJFjCwCVLIRb4SzF8XI9NEqonkhN6nS4EOL0Bz3N9tNT7iun3c4SI+OzLFxKJjSe4wpFJc9eou0bdSvtLAMGaNlZx0++rleDfvdgMtmfjLgnsllRkFPa6aleIdd9YjjEVrVGinqsWDXVcyZGvwb4MruCxKL5phkTaYnl40kCZFBPXzSFgF9j8z0VARY1M+Grvuqr2GCgWR9oqjoyKYeglF/5Pz07jUueqkOP68q1l7CA+Tlu4jx+DTuKNeGC76jdxd1aQ7ODWsWaaIq19nWLthh+/uphxcnJ0dERtxAVlt82pIdyiDHVoDVXOuu5DtVT1sDD+w8ohtM5PjnWQ4K+XAnzFZ/G9E0KwhibRARhuoZKIMW6RfOfJBXrUVgcW1kAsYWElHwqhkLWgoDRcjGCfQtBTDlr1jMuGMn07ID/Wm6DEdXFW3z0es8ATx07ayiUrHybKqijXD+SbRFph0eE4oBOYxTwv1qh8QqE7KJWlMUDiqzWdIZaWOWWHACHTsP9oY0kCnFwemYUHkpFXCBgAROUoNbYHXSegK/hPtJbNnAi7C6HhzdeeeUVv90I472R2ACKE+NuAAV9D5PfOT21w0IAaICjLaL73Xgrbwx3GcJCbRWsajqBJPOwap+7KDyjJiccxIzyyRggKwtksVI+A1UuaMAhCkuVoYtuOHludeqWxVKjJZ87ZxfYm7CxcFOhI7RG+K9bS7xROV78Z64tRsPe/v4YNcv5lKnIvkKYDPsjWNynl3q55fDgxuTwxqPj4/v37nHWwaThaEStTAbMwOiwPDqoapdBFTlODQhkPjBHOuOt5xRnZMllnJkqgCw6lpOE2wW4p/6SX/JL4D948JAqIawQoAoNDCscv6qPwdoJdQLIl5tYRAFoYhcnNsxx3MR5/Bp2FCvrLfGen7fr6y5qzDUA/X1BcDfl7maeNoc8AJtppD/MHq4syOnh8f4eRU5OT45OT1Yc0IZDlOL+7RmZuMxUCrMGVFmg1L8N+AR/TxTKOM/iB7WqZZYuLumBFVZ59cPV6e88UJGsVnXoSJ85EK2K1JR4Kiy1UrLW12VwiF6t9vQ56gEr4+To+OjRIwgKWonD68V2B9AG9uPRiF2N62D6vJFXuxZir488VtLsVEAtE6IPtoA0/g4CnRaw+4BgIBgUTgD3799n4+LMHBcH9WwMua4C6s0AQwxNWYz51Kc+9fLLL2MPWzuG4Trwqnfu3OEwS3UwkcQkqiB2WWhXSgxg+soSSmI+hKkAh4schITjrbwbN1mBbIXQT02VvepECB2J4pJnPseGJMBWFPsiBUlSLxMSQIAsY7WtcBYxiAkQSXtJvb+rOxmPIE6OHz26/+psejIe9cdD3XDig/Y68WA1G64eicXGyx/dvfDmmgKhXscXSrEbjSD8xQuYPBz00XbzYP+L3vPun/eeL+ivV6++9OKrn3tpwZ1Az+PU4YC+0VRWQ4gSaFrZRlAJC84yEIBP52vuxVeH0bv0FgHx6LbVfD5lO/yCL3j3+973RQz9Sy99VuYNuf6qN1yXtpPZjH2IUSCJNr1mqbqiylS/GuyBTunKpJR4W+HK3V0+0fZpyibc4yVSxjbKQToPjKSmOApiLmhZoC6+GQXEFBKfMVct8WTs0RHu9BFLMJa+VqYLqYAO/HreKiYzj8LxgpzW/hBhv95J6DOpkPbyRdjQ8wT+wFCQMapaCrY+TaLPbBCrII4ety56MZ8tZlMmMnXpSi8FWbNOktEUBavPRLIh2qKHwHJearTa3e1lGh3mpHKY19cvK1F6Tr2L+Wg8xm+zlnxGDqVIbsGLGQ0Zcoq2owha1Utdm6gbT6De63dHeyOa/fDRwwePHuitUgSMoyPiCRbl6GY6H50iA7lGw0yNWnwWjyaZF1kkvbBxB3E4WMwZjNFkDHexWsqlsU+wsyIZLoNi9BT/4rK4iMd0R/gOHAjFcR+3bt0cj0cPHtzzhyFQTrwIqHhw5IO63bxfzs6mtDcG3aNFi9VCNVJzQy+oCOokhdx5qYFBu8GSjmwmmYqwx5ydcd3cm0xoJISmYae7gFCrw00WW2CUUEEnQ2UCSYoACYWAk/yJq7seheHcmXGHh3vr5fzRg3unJw9Hg87B3oirSEfHFH/7i34oWq+0BPQEKmJ0oHOoD4aN50u2Rk5go5jCug3Fa+Hc4bjpDLVa1uv90ehwb8S1prOcHzM3ZjNtVIMBc4ttmimNgf4WSWxlarkJJlAJSLrtIDcwzNF9tOTEzFyoTzXu8+MTfMFDNo7nnnvm/V/5S9797hcWyxmG7h9MOBOkSRKjyXyOftSEv33rNgSnT+LQLWAkE8/rQyOjQjmodpsKLP9YcCkXd3NqMN9wsglL7n53uYLvGdtpd9kRuUcuQKxOgThJ5/EuYqTc8RxA2F1wIvgITe5YYzEoW2NW1pymEBqYZKJRpSLKKuZ3DbAqLpJZuTXhROIABS11ellI/rY68zYV6nJTocyFtiVRqGXm0UJlMLtjcUZJVQslzxW20Ro9yVmveviLkdwlTjcfHku06a/bGhzx+Mv6hBroifrgdHr66JHeCB6uP34sNhdVTwRqus6rsXrzRc7dqEpV6y0DxDQHn6I0wix91cSIR1m2PZyUmppUYa28T7xAYk/EhsG2ARH9p0rtxaCRYQfCebG1PHjwAEk2KbJqKAxLgFNjKhlhCzFuScKtKtrrXY1RG40nmGrDiFWmLBV0yQEhUp8qcGKw0CBPvb83vnXrBn107zWuLKccEya0VV8glL5ZGWgHCMChQ8Zj7icjaOnq9Q73D/DIZ9MZKuM+M8B85jiZOmtwUFNlHfYiTOGIJ/0DNeTk5HimRwLcDUad/pBNaMCFJ5YALcz9b7M9KIY5wPZkGRBmahdk3LSvLPQjGhDw9vf3Xnjh+V/wC34+V9X4AofBHhv4eJyOf6GKGCXE6qJ4VR+CW7KrjY5Xz0cyDYHh2kFJPwFc/AIltboukLzeXRIu6KMMufwdYCnGfjqbPXz06OT4BF+uJRtuGz5xHpVMJFRVWExx7C5OWth0CXETSVbKhZXY2W5KVq9Le+4aKbdCHICTAUpWAhCXmuHYBEAGqVgx/BUTejrTp/oGo/7eeB+O1rCr3EaL/vR3C7kuwKpmxXJifPAQJ/yAnQUd8ZiuEHuc3cWIVqSssroMqqAVNC18ioZZ8qnhlVp6rOrYDAbChF9EQYldeegU0EajiNGMMNsP7dIOxKE3jClh31RC9RYwsykG3BspEQWxir2Z2AZgjG4AVZbFgIoFcjLHBmXLpERJ6cmqx6t/8/CAXrt/797J0XF/0Ntj58DJ02T9U39qe4l7P3DV+/tcQkaYRJIsdvU5M0rftbNHLhcFbCS4pT4tcb5CHX9h6ulm3ILmywWzccbxI94PzSaGZTh2rxjXhbxBUtxoi2kIdw5JjMkcgPLIQlJGQh8eHpYfpAU0gbIU1FNMGxlwvcTk3r59G4KtXRuVZpkg0e1RAGa24uLcGix8QZEyC/oCyevXXZ4+GHUAwWyQK48XIczJ8KiAlK4QRTcg7SmVkq8DFEYdjslorT0j1/VY9cbM15HcsNlUQgzFXz3MGAwme3q8rmU9n+rjbOHrkorHBJqpyBbq1BkuGP+Lsw4DFOQYiqPlYyFGICGx2oD5i8X8KJ6C4pFJ4xKjg7faBTczUeguIg4nXr11sCriGknCn0wmSD58+JAqIGjO4/ZXVPsYhVRFHJ+n0xmVzmZTvCE3J7/+Fz2aDvJZs5MubpgPaILFAHQ80+LqsGIPeebObe4ar7322sNHD7j86f3Cg3j9vqf3s1Gpy+aOUvdWMBNLHHMJoADLDSNQNZrId2MXvQxHL0Oph3ucN+SsF6u9vb3n8fUHB6enRw9ee3V6etRZLVCqrSUst8FA24W2Cm11JdSSgMVM2zCSGH/79q3n3vUcOwQjSBZ8n+0sSXeRxBguN2TFbFWLiMmyjKtAG2qjg7WNAYio8zHG9CrjeneRd24i5RUIpmSZS8wXzwrnROypa8LTQy5Yf6JgwNuJ4opzCVR+G6F7M/mSXEh64poZmVtoZe6CUK+yORahiIZEi/S4aK2XXEej5WJxqpeO48PSVc9cDGloIJqoVw6GY07WHVzh0ZE+FRQNTMdACGt4fLiSZF4arQbMxgWfnJ6cnp0y8JXbyduJJPQnUjkggCQEMQd2xP0UBZ2uLgMfRMP8uQcE8EClniq0I5sBKI6CtiBsK1GSCRzXqjNobGODwb/TvSEcQtsoLTcR7I1aKJnTwf7V3mTAPUVf6fLoAc5/Mhqyk+BjccD2oKUGNMMzBxeMJTaD1jGfxmzA6/Xp6clqvcKVjyd7g6G+8MJnF42ETxi6E4SLX+Piu4cHB7dv3zyYjFbz2cnDh/Ozk54e0m71SUBJxij7+owsDEkOIeyU/eLEu0u4rLDB3LhxgyuXP9CGHgToSWL2LeTn+r6+CDIu3ucz964TXRGQHQVsWQ2wU3aBlHeFcfV2l3gr1Jsc9OLsZYGzS0wDlgerZMFZKa65HLGdpVw4zHbiWDueoMqyDLHlmSoxg4XQCP9x5koqqrJaB5qhorqskYGeQju5FSp5w3TwLke13pJHYBXGQ6JlF1fo3UWx3gjNsRRj5rMpJ8l49s4enDvn/FAMhEO3t+ZMySaCG+HUS28/ePgAdYuAF6Q8SbyA/0TQyGUkXis48XYZb7yD3hTEyPb1Y4R4nBhlfQCd4mpFGAOtoWeUo+3oZrfVB49gujcoGP5QxPGx3ps2m51RNpgxUFFjGVxLM/T0oaNNYELWgg2LoJnpEH4N9y2D/REsTgWMLPscni8fwKPxCTQjpkA17QI56Q7UJNRcWN042L9z+/bpyfHLn/8c+8k+W41e4bcS/HR/xRYkYUlTER5Zj5PYhOPrczCDIUahXb6YIby3N+ESO9VXdi47/R57DKAMCujWBTebXnc8GU0mI7V3vbxz88YXvvuF/cnw0YN7R/fvrxZ6BhVt38xJfdZY3xmTeiaYyo19UMHy8U0aBD3mJMY8b8b0ADsKe55/Ow6bKUmM4QA7dVshMBkUFkxjNDupke1pnkMYamQUPweeDPWV8taEnXHldpfU2QVSxjZSXoGUsY2U9/hoFk9JeRCtNKYCqbzGTHiKgMhyzgYqloAucaTQs756Um+EuHKzNlCVFOwCSCKq5Vc9R7IYWVEi6VGpOHyZVjJgGUqbb07kbIGsXB0IO3SgI0O2xU0OLXjGePLRxaFOz05pkeSqWi6AaymhWqqGsKYfPnwwm07dC+RWhmw0u1STPh+pyUbiNUDjyMUG6LPp9OTkBN9HOQ1JDIo2WnKrZFmv9cuUiocMCboFT3R4eIiTeu21e+gky1WEsKSJwy4z6m2BE7kaehMADXg0iEpABT1sMJWoAGegr7uRMDZwc2LyDMI5RuvSHM4FrRCOvGU1FUGmJR3yZLPn3r11e9DpvvrK55kDTDqucBZDW2wi3ESlG4LtwWZA4KCpBXsAHPE7ndPp2fHpCRbv7e9xXWAroErtUAabFv1Glfiwrr4NDyV7+mCmvmSBm/Qzd+48e+d2b708efTgVM8e2TjTHYXYVgHbb9BWcjMfkyxP29lOAF2krSV2YmCDjSi+mTAkgyZKfajHcPEKIq2Doy/FqYbGpYgzgUAJxsGSJVLeOUhCFRL3QiBmGy6WD3074crtLlcQZZ8ya5zMk8/8aki0DisB/xUsAzx4OOGUDljAksBMI7EqpopWMx5C12W9hVE1KVlZ5dwSOmE3EIqFlA5OorZhfsqNEpv5H1sLwCgy1SF6g/KMu0wwBAumxA6wPK2gZcfCCfVRBZzc9tQD22pj798wQ81j1NsKKkLJYrZgn8O5QHtkySIyRWSxYJY1YmTyNU7jWXCsuLmTk1P8lAsC54Z8RuJnhSEojuOaw8lTMZDFQrJSQoyYfbqV4Bb1Xox4cch2EhuZNuHdJTMzrEpEp7N/sM+W8eDeq8dHj/bis5L6Xh79sE0yj+II+8V3ONkYiqOfuOoffRMEJfWlajRtMMB509lkUVbynfVc1wJZw6FeN59hX81jXxkMJqNBd70Y9LrP3r37zK2bndn09OgRlsjQaDX6TYMoJMAn6RiEddisrQ6mBYjVY/H56NhfdNvT3hKvu9A670P8tSqKe/SsEFW2HzGY6kwuA1VdQKJFXSYCWx7jPLgISOkGLs69HBR9nNI7Gf2mgtPImx70LSqXBfqKFaRnZPpwIdMbTrzLUe8MyUEyEouHU4xjLDqV3Q5bqCaiYPqCGVBOQbYWpjTjrXuEVplCBxMrOoenBVUarVrqir/o0BH60fJlV0/85Mn0bMeSOmhCb1rtnik5KRQDkYN+NqrTn8+4BuFG6OW8VW2h7LoaovbXDf1GSTe+T0dfrYZLiQ9bUK2GnlHGtmaj4ChLc8BBDefOQNZksk/Zhw8fsbtYzMVhIiC1VQ/Q/NZAz2SZMugnF4pS4lQz0FU4LgmFbg/vSEP9sgFOE5dHstxF1A1tsIwnJC51PB7dvX17OZu++vLn18u5Po0/7K+W8yW7S4zUonrp2zuZy7JhMIfZuUliAElyUYiwelmeXQ+V1nqxQ76ZIhgUe40M0wSANyTT36yzoPzeZNzn2rRa3Nrfe+HZZ/dGg5OjR6cnZ9SfOlkb1sh0GTbdsgl5LXtMRVCR20IPQACaT9dx+PB+Q060DnMHg/4ovjiNWISHj00lHp1ivkCjAASlKExM0+pYa3zf4pD6ZFc8huibA3p2FyTpAinjMiTpx4fLEuuJ7AKnopkNnGt4fnhh6lyyWaHnIpWMsqU2Z21pL+CyTO6YyKrGzJxrooT1l0gZl6GmXCDBGqBaNZKEBcKbRjY95K8gy2fE4LdD5bcBkyIQetR9qodsIdecq5VauZpNX4tRWZuJGkJwCyljA5a+anQuDcWJ2IOopfDjHktwA7MGyxsWIMC3Z8R7wn+on2/QD4vJEcWVwGXdT1Zo2OmYmeMLoDIVbErKqMqWHADL36Id/k3fa5J6O+TNdEEjVCZgNnEW2Nvbn4xHD+8/ePTgntwwbj+uRAhEM6UWSaqHhuk7SuRUT8OKiqC1nwwGnCuoRb2n129UqUArKKIPV+ndJKToRTYI5PXFTOsVWxs77Xq1eO7u7Wdu357F99FxGRqN4ss0q5tTDTaA2ITpaGuGJr0lUplqiiNsCQjz/XZHoN0lXikiRhKZatBJpeKIEVM2+FcUNjUldsD17rIrXJyx196Cb41DeszzDaqZ4VpSXSmvhioXMGDlHDWSVAPmA+qK6mSA+WVuyG7B+mtIeZchKa0AI+4o8pp+HUaIw7NWi2zTy7OYR7KmwckSKaOAm2ZvTpxkih4zMN81ky9DCpCbqPYaWypNedtwlvuJQddjd70rWo93whz+5/ZLyPLASQtEEPAgxDSKXZNDLmLBdgkjGNWUMMxx3kZiG/DpMYhUUObIgPibYLYqCZgJlynMVoc9dnA0M1QmF2nANzPKJDgZyjpjLmX7e7PZ2WuvvsxuQQGaia3sLnhVxFBLXYPYXDEVnVQHQb3oiUde6hwNfOTCQTsbDKXwUjKC24leFo+jfVd3GamIZ2wUQb9K6dOU+tkLfTSl152dnR1OJs8/9+xkPD471c/GYUl+vUc6G3C7gAWIVd12z8f3bXCVEeBbUnbEYMGxMFeadIDwy/uVvHOBCwKIzMn0FURp/C64crvL1UW4JOaHposPYvKvnjMJCHh+1GAFJc4bIwufP4SqTyNsAclu5BPzjYcqYmHoNXy9yiqTdSStqtdGo/eHEpPV2vxLQQ/rS/7idWaqYmmafw6oYqvtT6MrkiMOUi6Av7hCNgY/SqoOnS2tM9O5hvk4INrl2xhMdNolAYuVyBpsRgYTwNpqIIvYRVCdiAq5FosZyiDudI6Pj7AKAexBP+ZFVUnShIQbcIswSr+PN5lwP3j46AFaqGl+NmUU59MpYmwV2i00rBivJ2NU6udIaHcnbKaPNjYZzJDSyQjHZ1rof3eFrg5UgVqEZW1ckdlssBTTNRP4y2bZ6+2NucGsb+zvv+u5Z5mS+oav+I4vyro3zoMtObfhYR657igY2EfsrqNROoXomivCzWSbcW4ugoawIVVErqtT51QGvN1xvbsIHMWZRMQiIqmtBCpOqAria07wx95daUJy9RvgTj1lpFJCzTO3GarBMiG+EUrMoFVFEBmpmkB6icXCYVJVIszPoUXNuXC9GdmSElIXXMfaQfQXkBPLm1Uf+25SEN2SbG4imNu1SHi+mK+ogU0sXGL4VKarvEwEulkOIuTb0awORqsJ50C1qKKoUXXFuzaqCRB7Z/IPQrAFaBumMhXg4zhwNDrUhwzOBa8kx5kcDYg6M6qkNarKIF38YkhX+q+XdPRnS7UQ6tWC1YJtYIaJnPiJF+EKN/P8nC3NXhZPTvlDPYrq+K1ZVEcuZdiG8a+Uj/bFl83oK/ggh1SAx6UHe339mAC34OotYeTCwVnHO1HcUHeCyuLH9cAJIc42WKff3Y8XZbgj8Uebl0SGi7hfHt44QM1w0Hnu9s3Bcro4eXR2csQQMB3X7m+9oMqdu946Mky4B0DFUaxrU8w9A5NhqrNiv6H3qlvLRi1i6tLoVGg4lMplgfomsgwzAxjg8NYjmvgYlqS2XR2k3i2QMtrg1uZhe0JQBYuECRcLeBlfRjTnDo5iqhBfHE2E4r2GUbeu8Nk+mMwXLQtWLIoow8RnhiGvNwNsAlqY03qrQIR41XgljoPex9nRUazjT8foMb8yVLUWBUGTcbZggaI8zm14EOqV83NgZRPiDV1Lc6Iv26GaAhBydbQFGs1OqkWJ44AkLcM3sJ7VP1EaNfQTZg573aG+RX21kMNihilH69E02+F2AOjXUoujqLqXwp31bLXo9LvLeHcQ5ekzQrfLyU5h80qj+LIAPVQUdJBpQJyrgOHWD2RxG2RNlFThAKkoiApSenpD3+sEqg9X4mjUfBchtmZXEZKCVRGzkfgka0k45EJbkiRyBM03DX16nkLXxFMgBXJ1YXTbQiewBnOsCkBrHmpChlJ6hhrX9KjKEyKX3lt3l+shUkvmy3Kg9shHphFJjaIornK+WE0156BjTgr6zNNy2Fsfjgbrs+MHr748rOqifnYsjGauzM9mHBWG/dFkOEElPXA2X/SH48Mbt/rDkX6Fbt2Jr42jdQN/kKerLYSex0fP0TfXZxIXNHE4GPX78XWwPb3vg51kNJzICn2jzaQ7GBGop8dViY7srkaD7nDUORx3J6uT7tnD9fyMa3V3QIv1MzLDAfWs+95gmEup0QKNi57YPNGKBqtv4WFM8JwUyKOUul3jooGg0+BgorXRakAuHAhimJGLZiYDxUU4QDtJT1ehDoqfB3JtdsYuRbKAG2K6BHy3ZUe0qPi5BvqU3vckylPJWWlUkal6H0Q+C5Rebuloy6TE64eHM/4nTlVF+FH90yRsQ20euGUlWuy06uC7uOkcm0jYbv0mN16KgaGtVU7WOeq3EKwj1qNWdZKTpIRZvixjVOggjea0CyuEPxcsnxKvD+6QHJuodNMctRamH3VARBvxIvxN9icq6Kr4BhTHBy3iQTy5JM1EmNgIHYLpzDQBTFODa3F1BkkUEgMLg6g5gSRZSboA0mqFBoye1V6Wi1mJBjRJbGYRbfDLCYNe72DvYDgcHD96eHZ6ojcThhnSHI6V/kLRQF8jqXeCqXD80r5eMiHoBW99+/54MhmORnAYaVTE6ytU2tN7jfWVYwO92yq+sVs2xlvsBsMxVxZ6GjFkvUuxbbC1aueMtwxM4yOTk/Hw7u1D/T72YkE5BlPWRevjZCboeV4cH0tQGfZCyOwATSChbolZmMXcZK6n8WhLfpUmwrEAgIbpPUbbUSB1yDYQe6uAnY6fihlvg90lhqaOlPeUUFPYrMIcQKebSBnbgOssYmab4axLEVq3ANOFU8ycrRSSix3BbkdZr7U1kbK3YX4uniUdl0QrwsBUNlZKmqMmQlkdG24UZ0USs/Do6+BtypmOUBbaQq7daApcAAuH1kTkpEGShsi/xNldzrV6DTzXC2FJwwXVrn6fgrhaiuTesIzLlhoynVEyPRHkEQvAJ7ZMjp2VUeM4qdg3ZblplcQumw2zCfga13j9AAlK+Fsm7z94MJ3OmKxSEu4VOXnPkKSEvghlkd7LEAryWz/UOZPJZORvGNYr8vL0QevTl8jraVe8PazHZoMP73HL0pYToT+ejPsjLivcSYZ7e3vsVYj043cq2c2pEOYzzzxLjWdnZzI+tkAq8QZAbKgvAtSYqABJoPbGUKIHxBJUu6BpJiCJNuwfj2kKd6z0Cgp84tAk5GTWCWFAozAlLoPLlkgZlyFJbyPlFbkp/TrwNthd3mh4yGuAn/vXfpz/7nTGn8hZbwJsTNphArbCqIx9mgidCSSpxfxMtMK5LiLEOVcWVi4PbHILhI/WkidPi3OI+9CJL2Wr6dmStPCcS5xhvpFrqfGfAHUNMiSuCDEe2M1NBCnZWCCkEifT+BraiP9VS8Otl7k5NlFDZpoIqXZYzCBJLTXkrAwnaYTaBUJGDed/NL+8N5fQwIYkuwA7x/HxMWk8duhUWXthtNNkXfmmZ/QXBVVL+GjvtTYMDjEunk0F1zzGQ48nveFAN9WYAaMJjHDbXHXYd7wjygxtJOwyKq59Rz96H+Z39WSa7Q2q37916zbaT+PHTGf6sq+4BbntFWRWAy1ZcTHKu1LQaWMyDWKr2pRK3Kpvgbiyc3uCvbOQZttVAt1dD3FM2Ao1gdcTcIOxfIpkpqOueBDDbE1VM2Ody+yAazoHy1RJppdCzr0guGAZonhM7piIJhSHtOFkE6lg4GLJErbDtDW4LDDTRE62IhfEp/A3njcETw9YWE6NZqqlqcc4p+ppSi/de1RxBStv0sBJgXqKhoOt3MvgsqFDMLOqQnrMYjckF7cSKc2LOIGkJphAgFZXPkcEDpCC3F5CgGay9GxbiqkwghE898l2gyIpfi3Qt9oHIiSmfWwlIKLMdYinTxgjSaZ6IOhzOw6B8JOxi4Q6Ns54k9QUph0oY8e2QadIHQeI+LyhBlT3GQ1raFDv0I0c9qGRd53Wz60lXmpSvkTYT3xTif3DQXzuB/SknozRA8pdcElS3fHeZeqObznDnIP9g/29Pfaz42P9MlOeXeU0Q4zA36AzxOSPm4vVtkuPwAKyMTZFYhekfizQtxHSpcjrlzaZDeoL9W3MdtF6qJ0GzgE67pExNJeFsHMr1ATOC7VShNbckrkddsXV213o8Tc30I9xVY6X4NdMOxHMgNh1QiDoWBjV5KuyGv0eQYtEQeu05D9JiC6J/7FOEzAapMQ5KOUByRpSxjZQ+03fOvuNv/nYdK6lSdRg/rZqdRFeKN4BxLJUSP1WhMoLUz46Vu46RkQBl+Sgxw5Ja1UXcYb5rwd2dmUMs9LsSgScBo6DdiJjxBeP2SWJICAvdngitxpCHlxvB1hErloNQatzIJk5JszJzMzZTL/N5MT3hUAR0sTOc9vdWMxqLF/rewnRKT9AAbWdoYqWgmh7gpJqUQLNQTuAxrHSKX40lN85QZFofnxBvb4impmgvQcxX+DwxfbOVGp3//6v+8Qv+9V/41t+1Xd/1df/CzoSi2n6SB+YGXOlhdZGgLnuWYrj0EcKaO7i3vXkbCyr0Ri7jj5sOdmDCQsj9w8OMCO+NlRNqyytAVvyrFMgSeOCZmTVLjWz2JxMl3zVH+/tptsZfbVbb67oEMceRGt6wxEWc9miSzxDUqgN4pscPD08o0r+VtgZmoOJvBr4h3/3uxNVodXCp2h2oSrIcI1E8i8EbRaaNHQ4fx48ePCZF1/0V/ZKllt/5Uo9sfouvwE8IahNXZm4AHpzmWqQIZ0emrXslwt9IoyT4GJ6RnLA0pKoHjiUaNVvXb/797z4zLOvBqMm03315bt/+juf/y/++A9O9j5y/7Wv+8N/4BdrhUS7SrhjAHSO8S+sG0AS8/TSd29w65nnDg4OODCyZHVGQzj8jq1zQbYeDMGw5VrvENrb28NDvfrqa8enp3ZVaA43pV81L2skrhHSwgJtiCmrFPPgbsdUpIyAOSYqWhsLZH/Y2xtNnrl7Z7I3wRGRUXs4hjy1YC5+08bTJzjIGzdu3L9//6WXXlzo+0j06I/YyqFNwAHm5Jis3/rbT77+Gz4FXdWi+Cd//D3/7//XYZx7JUNB5peHNJSldxY4izR5OhwL8OQkXLaz7Om8BHq9F979gn4RYDbFcft8roKyQ20M7RTWKNM+bmLcRW/sTb7iy7/0Ex//+Mc+8mHm4mTgLUgyFJdbpSKd3nGrYjMNtBGM49lXfLDRGwwd9a/9tj/V739QlnQ6f+9v/IVeX+8FiCeloSTqlgmxUcUHJ+Mj+nrytkStfgmm152ency0NPRzCRRjBi3ni/V8uX9w+AM/8mM/9anPPfeFX3T7uecn41G/sxzQJ3p4ttab39eDcIfaQqLj1athi7oKuOvUmjgr2OwSZId8GkcuY2xpZtJSXUrWnfgo7fSFF55/9tlnX3rpc1z4aLjnCbM95nl6IwClrDZUtsCaL8UFGkpsi0X7PT0a+KZf/msTdRl2su8KQIO6HXaCFsR2uBD0MNNHIXqG2aCK0kiHgE+owdQQOCuSNdXZzkqVwmPBxbfABGBKacYFEldTsY6U1YZnn331zt0fjvAj2+GHn3nuNcoOBrq4GJdqy7A9lbzu+zivqq+ESJJV7wrEowhwi/TIwJ5RCS1aXX8i6yL8+t+w+LN/9uN/5n/8GcKf/TMfJ/y5P6vwB/+AftP+sRD2qnbHiUMsSjS+AEDYTvL0X9aqaTE4IiILvpKFgLKhPZQQcCKL2EmQ+Sr7S7/688888y8ifDDCBwjPPnfM+dJqJaryUh4hTxKIiq6YHoIQxkSyxbcxyRsmq5KP2WA77ZlIcXYITg90SMqwMaGkajX6zVFSV5jwjLroBejGr/7Gz+WtBfySr/6U7jX6NZc43icV0XvMh+qN5mBJG/r61WRdcfRqv/Yrb2wII8L5j0Bp9YwGBKRpqfIlZKNqchxAnd5ogClQeo1Hj24li80A463RPQAg9CKTvhdAGiWz0EeD49PBOhYG6CtppxrPKFASgajmIkSLtkIrLsg6D5ohiXwdeAoqnjKKzzEUQR5nO9QEzgu1UoSaQC3UhPNbYN3dcTcXPyQ1ZuYriL9JOrcWcu4uAfnG7NdHxbw2EfBtKnnhXRBTd/2zH3/3x37q2z/2U7/2s5/+VvMhSBI+8qEvROCv/aVv+Yd/5zf9/e/9BbF8Nif6i2GTvMCc1EE1PpjCiZ9Q9aTDps/pN4fwADr6qturEHcbHXrRiW05buIL3j1/7rmfeu65DxeB5E+9733n7i5ZYavOTa5S4dgqYcG9o/7xeDlolOXjeoPUKBkvT4cXir5Uv1iALJcKp9lChJtTGA51SQIf+slf+aGf/Jc+9JO/ivBTH7qj/il6kqAtBA3Bj8+MKESvcuDOHxJKo6ARWYe58c6rgX6HXr9N75nnxkcEVLuYCU6FE8Z3V5BQEyETPbNJoAh5eeJ4SQbceeaTsI8f/e8X818NcfPOj+tIEc3nZsux5Jl3nXzJV/zYz//KD/yCr/wXX/IVH/x5X/5jP+/LPtTp6WUVLkOD4RiCPmaFcDMiMP3oDMq6IzFaL9LoKRzVpi3BZhukIk1zqN8974nneUjReOEnfdjTzVHbmfAqFp3jpJG+p1I/+a+BjiFg9aYvsqxme8yBYgQJHtYYx/TlpOeENI5FqAk4XJB1XriwyM54DNE3Bx71S5GkC6SMx0cq34BmWiCl460vmkfpuMpM8t8ERBLVgBU8DSSFeVloEm+bYSTxApn/F/783T/1J1/4H77zhY98+FlnffTDz5H8U3/y3X/5L9zE1zz7rsV73nv07HP6xnJyXRBAwwlmWlolsjBWIesjLdrKXLKcLEGW9UNYXuV16jQTAYVIxv9tkzL+3J/b++AHvu6DH/yGD3zw6wkf//hXmT+b6fHOeUiKtlVlwI9uji62fUJYVCGJFjDbpUp6S0ecWxNVIZUPREGBUhhi5h/7I+/6b/7ou/74H3vXH/+j7/ru75ogRSlk/re/8+g//n0v/Se/76X/43/4ci5rncB0NtqqgE2iU3GkJPkfB3NcudlRcUJ0giJnJiK0aV0AaWjpDFVqMwJU1UORP/HhgsaNmz+M8MMH7zs++mqIyd7/513v1g9CA/z0l3zZT3/RL/ytN2//fsLhrf/08Nb//cbt//Tm3d8rG/S0rb9cL7kbzJcLvb4+GvXYI9ld2KTVatpOtal+WR+rhv/xpr8Sm71BrYx2xnVDG1K1cdDwaFjhIkCzY0Mb26Kkyc0g6SKWTNzgu2BOGmamRAHznwCp/BuPd/ju4nEqkTIKpPJtSBIhw2hDaHJtXKT4WSDHNUjw6cHzsgTzMLWtQJJuoNUkLwDxo8fe/zWf/AVf9n1f+dWfSLnbRc5TbzEQAtiUfi5JyzhuM4nfACzzHSPMosYNQKONBgah1/r5ayZxK37/73/mP//9d4kJh4f6OWHw9/7+cyZ+z+85/sPf8ZrpP/gH73/Hf/0qcZgsmF8iZYBqxPFS+F8jPJUct7NKRAkBIich1P5ASAk5aQKYD1I6QKrJBFgB849/5wd/+bd915d9+fd92S/6vvd/1d/+7/6Hf/AbfmNqOzI5biZBtE6R20irxGRSETu36plMm9hC7DuoxYlbuERUl+q0q1eJOKe5NPj6b/l8v//jCPz4j77v8y9+hUQ7nbvPflp5Uerus38BzoP7/+WLn/ozJ8f/V+jV6hsf3f8OiPhMTJddQl/Uzz4z1Ov5oHpPma5lgL9Ujq4YNGzQAF0Ar3Tq10DHEqOusEfLxEAgMSvPYBomiF7R9Yz9aTqd6neKTk4gnCRPVm4fKQDFZZ/7K5AV1hBVPQlS+TceV253uVLII6H1EUnPJxDDVB+nJueNwuYwhhveTMQLUNqW6Kb9KUt8+fNYY02xVlAQeGEAaLtg+swLz/wkXcA+2qBdSFI2Gibh0LoxINMls4n/y+97+NxzPwXxgQ987V/8i2Mzv+ZrXv6qr/qR/8cfvP/X/uo//8Zv+CFo4r/wP38sajhXm3OBzZOri38XAGG3AppSEPRAtE+wADBtmVaCGNCNekgS+G3/1tlv/e1n/+ZvO/03f7u+dJLcP/hffOrGzR8/Pf3Sf/z9//rf+d7f8tqrXzscfvrX/roPuKxLuTojM0swBFHZ5rppYedmkDbfOVUb+a/2qjyNDckSUly1xv1GFfL3eiexFNI5z73wMfhHD/9t6E//7Hg2/c0kuc2QBC984Wu93j+D85Ef/6Wf/dS7P/Rj3xZKfvBnP/w1qNWOSAPYVeKDMLqv8L/fHw1H+nzmaKR3KHDM6Q+pHAtUcb+HxSgJk4v5V4DcaGl6Yw2pdHfTZE4bicUsyS5ia50FdC8KSfMRgPaoUYTYtIF8VmUappPBflvinby7eNg09RynoBlOMKFYj2aruCLgO+QkU4bJgVrGG5ppCkRXUI2pTkpskFiBxAr3fR60WCO4qLQS9LiTBPOxH0tCVSHDHlNWYA2gpM9FmwxNS5SWk5YWdVqSDAd1wXrZqd6G6wBTqyV9+EA29+JpPqI2xl2kopsqDD1aJu6sl/qCsXhzrVzcio1NzPVqgQdyzUZDQ+qD3KJv/uaPEh8ff+F/9p8/Y07GN36j/NSHP/zV9+9/CcTt2x//j/7DzbsYSqgNKUhvPJxb9ladge5VMqAXXrU0xYYR403UzpgexNgGQSzXFoCGj7DMrmID2shJE+Dbf91f+/Zf91d/bYR/47cek/eF7/1++D/541/+F/6n2//LXzr4R9//PpJ7ex/59f/KaZRIHW4zzAHWb0s6/e6qEz/QppeHevoGrTWmas6r/9VSGk6kYSHWmDCUKxJdz4HVYrE/Ho7ol/Wyu1r3mZbMAKpLj4VUoWzQLJEaeoG67aTj6dHy5q2/hND9+++j6tli/uD++0mOxn/l+Xc/xCl/8uM3Qknnve97hfjn/6IPO9nVtyfHBhVThb4dsBw0Z2nJsKP9Zn80ORyOD8Z7B329MIPoEitlHm0djDqD0bI31C/DaJwBE09zj4bF3IupqJcgmKLBCTeAmOoMQKhYJL2LhJ5AF9qfd+kPhv3hKN41FztrdH568cYxfAhre8dAU+iKg05vQsO7jZQRQ2WOFgB3ZbIcp6CpH7M/xRsBvfs/EZQlZprJlzMrfcv1K7PU7r0kXEaGbfAsAbbBdIkwj8ChvhaiZuYwlcd3RUYN2lRE6KmMH8VotpOUjfJgqbEZNsZ11bDpmUAoDyIWP1DJKlfADwz0FbYQNLhyB8gscZ9a0tUXZRLUco6EXcSwr6fPVY/H1Ic4OShX720jqtDbkPHaNAYvRarXTd/jSUYHDqta+vVVhmFTC1LzAqj9k9/52eFQLz987/d+iTmGhefz5/70n37/7/0/P/tv/Y6fb8673603eZsuoX5nhdAYfRAhvIymhD6arjFeLeMbLGPAAq5FfRjTwxxoZDk64yUh/KYsw/KIwTdcKiUCJC3TxMlJ/7f81iPTX/plP/tf/uEf/6//yE/88m/9GXP29je9bXuskKQJgA3a/rVfrPAEeMDlajGdn2l6acyZlHonBv1PMfWBfjoTRgz4atWnF8jXbyVMbxweTEbD1WJOEdaLnPBSZutiESnNViY1ihQiP+YS1nzbr3lRFnc6zz3/gX/p13/vt/2a77l1+8fMedcLHzdxfPR7iV94z+/82m/5V27f/X3B+X9iEY4bg7rLVWexJA6rtU5YuNrmeqPB6IDAHgN7Pp8PaAamL+ba+HrDeWc4W/Vn8hNMOraQ6kBTfTxI54nYb9T4+G5ZtTqADWgC7lI6U4ZGP0MTx14CzfyP01JXH6WZzfRdOLEWUl8AOIgCFyeGA5wsOSVg7gJrKJHKPz6Sxp2ReuQaTbgvc5967DWVYq2GV9+MvSFnU0GjUfkaQwXSYDP5ILaCYW3iVPNp8xckWwBzXQe3KqOO7Mqho8aNkRtUZcsdypwSJT8T0YCkOsyVfu048eYmFtZkbw+XyrGUArnUJcAOZHE4OlnK8flZROyq6nzruVjb7/p3Tt/3Pr2x9TOf+Yo/++f2zCxx7/6d7/mbF73O34aokaZiSXxuT34VVxFf8155m7RoY6jT7mKYaRqxTBglE5Q0qCX/g9/9vyH8+//uv/3v/a7f8T1/Yy/GQLhx84N37/7w3Wd+5O4zP0pyPv/Cs1P9+pZzUUIHEhtmGrJtyalfI7W3tzedTul/ep5Cyq6EEeN/MKTAbOYYBE2bzabxCGrENQQhT32ymKJxnYg+wgIl9TkRFe6wmaUPtz/73KfNGY+/a2//LxJG479qzo2b/xSBF95zsrf//avV158c/99m0393Ov1dr73y3330J78JAfSqrpiQ2IUxWKW3hNEKvTevmja93oOHjx4+OppM9sJ+Wq1vyUeYdRlq1EE0xs+yjNhj/Kq+XtapmJuhzCiTzjXUu4IU8J+aqCaUKNMyJJUImHNl8bhGXrndxQ14AqTyW0hZJVJOgZTRgLOyjOOYGUXW1lzaqLJYE2kCng+UOPZsFWHEAwCqJEo2kBmfJgv2FiQZSOmscxty5olKSMltuGwWcBzWyWtk2g0OUqdDuGSpjnPUFlBB/cn26AGFjqWiquL+WyTb8e2/7uPkckH59/+DL7Tk64fckdHhFqLvuIK0E7LnTHKVVSbMAWaCpKPKNZ2Rc8v4PIQsAknm73zfb2HLcWD7+Y/+T7/6b/1NfbNklgThP7fgsjQAe3CBBwcH4Ub1EpGzgE1tQkViIhKfnk6Ho9He3oTNZYGzpq74phZND+Yt2jaWyOVn7VZ+6/ZfIb5/7/f+9Ef+yEc//B0//ZE/+vGf/hMPH/wfYA6Gf+fnve/BZHLc6/2z1eqZh/e//LVXvuWf/+C/+tEPfRFlQ2H6TskMmqDpt+kiEWxyDx4ePTo+1hdcxlVSgxgnAdYTf6VN9qS31FdID7syVKBYce7SnKzBwoB8xPy2b/jIo8oygOR5Gt7uuHp3F/r5yUIrajKEVtRkIqQhrwhi5oQOIJH0xOVvFdIsAcFPSKxATkrphaiUZ3kdCIOx4WiV6vGMjmnOqsGSwLSZTwCXpa4Saz18wAA9itCDCD2p01NGFhBujEM9Bz57Hx1lKwspaGIbGwtzrM0lzrbKj+OwxYzzmvNf/VevHuzrM+0/8AO/0Jyng8pq7OGEnk/EGbUkCHG1F5pusDeRb41n7s4NverMKk4c/dkwzd8CBtA/aPv//eUbXFPgfOX7P0usAjEo3/Yr9BMyGFVpSHyXqpgJ8b6+Fe3i7nJ2dsb+IjUBC7hFNAlGyQf2nWfTGUM/OTigeQw6NeiT9AO1lHIuAlQn6ZgMkFwS6Jpf9e2fs6pP/MwXfeBHbv7EB+5+6F8885MfuPXip7/U/LvPfuTkeLxafd1g8LdeeM/vfOE9/843fdu/9o3f+q9+xS/VqzJ68hYrNEMVRYMBSQyM7uqdnJ7pyDMYugO0xyGs52Cxu4Q1ZPjGU4IhS1SApNVGbQkkqTTTwL4CxNBrP6OH2dIQgwOQlB3FzIEGZl5NYBs9kBI74OrdXeRHnyT4JZQyxNxh2KvAlTS9rlIPW2IOlgw6ETFhuFDHdwfpCQn9HCczBS0aXZmhGYPEJJgTGwHTSEoibE1NA4kM+sGxEdmKtB4CTHGOY/wP0TQvMywDoCmlyU47GmCqZMJwkRpSXgG1R41XU1lu2mngumx87JEzHxkEvUJDT7aNTgrV4qJUjukelLEgXR1WqceKPrNYDb/u18/f/369Yv/yy1/2x/6bGxCvE7lbo52xhfbj997Dq0YH0zYs85jiRDTisfowR5PBIY979JxyCdszZIuTQ86KYCRmPMpX+PSntI8+//wP/Ld/4se+44/+5Hf80Z/4E9/5A9/+63+K6qiYHu72FCp5jgShvHrJEW029c6d2xAPHz5g9OhyV+TcHHDE3HMYGk1Eau1257oodBbLxXQ2H0/2R5Nxb9DTS2fqlrXeKRCe2X3ljmAZkY4q8Pvd51/QC0WnJ//GRz/cY30hotdxZmcf+dDBfP4ryNrb+8hnPjlarW5DHx/9J8eP/uPp2f8OejT+U7fu/s3ZfIZSnLi/bQg+i8I1pupid8HHv/bgYa8/Ygzja8dY1TJTTaE/lRIoInMbsE6AWpWtkKu4GEghScHY2PxkLHEAxHke7AoG2bkzrtzuUmvMY4RqPWyFSwUcSjGH4LOKoDUV9IKKdhf8JvxYrp5phRKCvL+bkVCKxZQitO8ulrd0iSorYm1UgvaWeCM/tLgNlHrQQI0p0YbT03SgLkvN53KjAGYdMW30V1VHka5WNcbJia71yHs01hmfmmV51Z9tISH3AFC3h5sA1KLe2ba/FM745b8Mzyg899xPffdf/9s5/I3v/t5/+Tekz7q/LqRNPY6u1TZPxzIlUjOr5kQvOlkGyUQh7PeDkU1u1fFOGmaK47GYz9+zLSD8t3/svT/14V/LDebGzR+/e/dHCIPBycufvyuT9FYMyWtjZIfUcyp0MhyUq5Tra7bmzKO7d29Pp2ePHj3Evva5bftFCLE0uvEQSk/DzuZzLpujyYSYXH/jCQS7S7RYQxb9plXEYkIPlXKa/+v/y6/6y//Td37PX/02hOKRWby1V++AWP/t7/od3/NX/sd/8L2/6eu+5R8PBn9nNvtNP/oD3/gj//Sbfvif/MZHD/8zRIejP3V6fOyvXZkGqBZQkRvghcaQTWeLl15+RW9d0PtNxrpZqTo6Jr6uAOviFVNs03hWiKQgy2MPM+CrMYFcS0aUEMgCcJAPLKLzYj4HItdjpLiir27QAMrIXaGmJvJq4O9/33cRV13/GLY1hZlful1sa/O0uxhIWjiDUszaV1555dVXXz06OZ7OZgjEKpQXZOIwv+HgT4f+/fA425IPhyla00ZRQkpUiH0igeIqwuQP3xo8XHaseq9Pqu3qyyKPj49YJ8OhvDDznoLZA0apDchFhixoclFifc6tAQEDhanaApThDGtJrVhD5+HO0fER59Xnnn2WHZDDZPJkAUsZTjru0VfBtHeRSXjtznq2mB8dHR0fH+Nr9BagTrxhqShYwx/4g/e/4Rt+KCW28d//97/qe/7m4M//+Z9913Mf+cxnfvHv/vfeYw3f9dd+bDh85QMf/Po/8Af001IWzljG79QOcJddnbL3J3v7+3t74xEWAv1EMA6IWO89rIOCgFoAwqFnwL2H5MOHD3Hi8aVYXeYGwhYgCR3ym3EhWc2l1M9wJNoYuF/3G04O9tcnp73v+W6dzRHw9zy6OONObG3OBaGmx3wajsdf+qW/8OMf/1mm982bN7AKa0OrqktATzxYW9N0VLmN+Oj1am88fOb2rb398f1XPvfq5/QGsEG8ZXA4HHEOkuUyX9NSN0CVoazePqcT0mAwivfRMeNlTrTUsYgo9iu+/Xsne//fxeLXvPTpf/2TP/38L/zFn7/73F/vD/7W9Ox3/vgP/6ZR/HAOkP6qlyBQPvIX23S7n/jZT//D7//Hk/39w8MbezcOqJImIMY6i/uSnCYN0x6jN8RLg20QFQcdkvQBtJkk0Ww686ObBJLm+zkq3T+ZTGgvZ8Lp2ez+/ft7e3tf/uW/GKfx2muvxBAx+7STudKshCSwtl1wgbCznoq2b/7Wb0/UZcjO66rg73/fX0/D9ZiWNcXpm6ezu8SCny/mrD02GO0u0ylzIc5lPRYup9dF+tG9rt5xr3OQfApgrjBptrSFvm1GgotARP2I+JyZRKmNOY5uJiJi7C5sGCcnx8v5bBjf3edCZHnS1/AUdxcEYnehcDwoiaDtZD47PZtyNrx16zYsTq877C5rOogKxJWeaLAerbC7LE5PT9hgWISw1r34QttNwXbInm20Cmdm7pPm7sKqp+0A8f6gd7h/cLC3540c4FXpnfN3F3k6agESDmcX/qh7cnLKBoNOZLIZ0cdYrgYiHLRAMjudzCkFMsy3PEnVWE0JpJkfSGgiRo2qDKb+y4Pj+5555pnPfOYzdPh4PEHADwBBVUh6JbzZXWSS9ov1ajTo3755ePPmwfHD11785M9SwcHBIVsL6kfDUVSGpK7aQEZ29bsMfpUbhl5g6+n76skCmCWboo1RsveL3n//vV/8P/f6/9wmGYvFt7/4yd/62U/cnozGiLnVqKOTSXIowYPTilu3bh2fHH/f9/29T3/25dt37hAmB3sojxunGqfLl9qoVmny6USX+gegEymbDQ1HZWOquCIpiS4laRs8XhCIsbtQlnJxmFAnLObLo6NH9M+Xf/lXcJvBpXApWup7/je7C4R1krSqHXGBsLNer7aw6pu/bdfdpf+H/tAfSuTVwMc/ps/BMdiRYvBoIvQOIYajDDoy0UWRleNdQtwCXSQC0AFjfcriOzmdzjQV6GdmAkHVCoyFkpYnIRoN+WgvOgXqiHgLnpoQISwi1ZzmGUc+MaiDpGZqvNUHej6b4uXgABc3v4ms/IK5S1bJhyjVJj6RgnpXHEU93TamM1YRbgbj2F6x1/W4P3OxxHHc1bdUqjyrN5wKNKXUv/GwArBKOdhV/XkZ2lqUqAqpuiAM6KZYNobMwXCwN9mbyFmk3nAb+INpyGwH2yCDSbpCe5nYdQYwuXeKG7cBaakCWeZELY7FERWxmSbKAKJRKUvG6wxgtvygXZaUuEhkoRwD2Qm4JbKL67aRXvlPVtGWaBGTU74P6PLhxmvEgtPhfNDTq9bDvr4Afz4fxi/kUyP+nXxk5FoN9hS9gYpNXTaigaTaGHPbDSCHGmJEtDXee3n/kz/9zfuHXzuffdP09FdOz37lw3u/+cd/6Fsf3BtF/4YR1d0dVf4R5f39/ei67r37937yQx9ZrnsHhze5fg70M24r/YiLrgt6qikdCNqIgCcDZYm9l0TfClGVAC0TK8RU1Vw1TYxAnCfUSdDsZ/qn52qr8Xj87LPPIcg5lTL0bvVUDEm9DhygmEKYtVO4QNhZr1Obe+W9X5w+KHYpUpddJagFjmOEnHyrIAMMnXKCgEHGZoaFhZ5DyvUEqfBY9of6jbwKV0kT0l7V7tjTl4w8oS8GMruIgTBfSOmqUhGQ9jH4lZhz1D494z633jvQwwdcCB1m4R2wqWIDlEbr/HDjjZunl3aImho3D/WzBlnWUuSCDo9MclOAQdAWGU8/8KqTyRg3K125SxMhySqI2RA4FxYugbExVCDJgCKhWtwQ/PKjRw/DNllFS7PZtqTC1piul3pDPIPOaetkOj2Zng3H47vP3qW/zuZz/zTkXL+WJpWyQtBcJaIOElLi1yFjV5A1oVmd52SY5677Fz/8nn/+A1/2gR/8sh//4V/0sZ94HgHs1HdA97SxcVNhU2GYXIQkRYi5xHz4Qx9Gdv/w1ni8xx6HALp1i4xP4HNN5oTI/NJOp8lcR1i0MQaoGdVmYz5wlumSDxJfLzqpmdQMRz+BFD/8HI5Fga1Hu49er0qVvt1x5XaXGI40PGXyzUdpANDciYMJzFgnOo7xP2TTorVkThrmbCPKt4E8KwFUmJP2wGJyVK6YLAZmuR/pkmSmirmtJMP8jKhti9OEZYDpbaYajlr1SiwJDmUs8pGeq+iYbOFd4O5BFWsq4k3ZcBy4rPFooJ8Oe2Ko/edDIxtdXQNZxOyU9PA49oPMlzfI8YWwPLFroaOIcYI0ik4Mfalvo1eTdzPfcK6JDHOacJZi/sdd0HygYhUSK4AMFykI+NjmWUTSlkD6P4pCdcxJ7VqS16faNW56bnxyckbRgxuHBLpmOp/ROwTkjdCWe8yZOQhZSjUkD5voSkbCgBgm7aCJZItVPcKlDE2gn09P9VVsR0ePPv7xn5kt5sPxpD8c9/oDWswGPx4NuYXq9u2Nj32FkrFtAN2x4m5l2mcLYP2yI5D7KoqqQwwLk0vHsotodVRr01nQ2ltmM3RYoYFOYiu8gnDrUmIHXLndxXAXv56Ofow+OB8a8MoS5geHLKfpYqae5t92X6clELSHgekSqccACjxx9UA4OCiy14GRrlCqSu9kY7pO9ibD8RCmPZflm7A9oebyXtUkKppmOjNNrDn46eGVVjJH1MFwcHBwyOplVc9m052qCURbKqhVKqdFHxWxstk7tX1a+ikh1ZagwU0ZGSGAAaPhUK/mj/XVA7I1oDN7zAbPiCaiHQnqq2rvp68A/sW7i+qO9sJhOrlmg1wj0+YDF6nBMoaS7It65qSqXYv708KG9WDYyckJrQNI1syogKgr3WhgCaARPqbDXy2kh53m9p07cLjLWsaVYoXqo9/Uc9TpG4s6ksBCidlEFzGBmdhBxMuO6nIC7ajeAicBdSc+W0+34Eyn09PTEw44VMdUoT4cNz386quv/sRPfGg2XexN9vQTMIxlPKnTTzHHjzFLVywlghZPjJrsLMDQaOOItYyxyMaeATyYaguokglwpE5Ah8aXqulhuhe3gc1k0C0MO1mqwqO2PUBXDZiHqSmxA67o7kIzMkh6mEsw2TgA5DiIuN4SVwTFYnQ1vBnWXyJlNOCqjTUzMnzKHB/B/CYrXvZARrODdUA18f0TcosRqrFghSeOmQoUj6DyEOhbax1aVYJe/Owu9IYq1dxZLggsy1Wvu0zBb4smpJ9LwrLpdI4Cjmld/VyVgJFqod4NGV/yZAuqTstJZBwkDyeZIJiOHCElxVE51giV0Mf7hzfYB+K0hp0dLcPkQYRUuA1a3lKDj6GxkZSLWXOyjA7Rq9MjjpryC5vDdTashjReBVJGAfssjUPVOHEwEqPxVtiy1k8+MVoDHXIHg25n0NE3I8oc9OET9Bpwj2tkOLdwg2WIoUVh6lJaHz2A5e4NQHPsx9FJFv4IpmwLDiDpltrEaJbGxblmgpJG2PLhwvqMLtlszxRT9dFq9S0S8a4MrFmEo0dzLgsgwkZB46OK0aZvp9SwIKZ3WIkasoPpiRKd06fzjo5Op2fLGwd379x+jmsnbp1lotnRWbL7rLuLdWfe7czjTjUI2wfqyV6flq+4hdAV/e5KbxPuol0fSKEfOgSUdPQtAMyIwWA+X85mC7SyWNRJqyXs5Woxm56GSZ2z06NhTz9Q/bGPfvxjH/vZ/vDgxsGtfY4pq3V/vhpSbt45OZnN1r1Ztz/rducE7WxSxiCtF9grfzLo9NBDs6mG9S876JqFX3/SF1en3/6KmP6IF4ng9+khei5GUnNHXa5pLGWpU/Xr4DP5Fc0VuQWKxEtSel+ZhqcKZDmozDY0Lg2EbVtIGQVS+W2kvAIl/zxVFwPrry7Oa1J0dlrVm7UdTMXOFZGGJAo9SQdtiqDDR3U5jKClVyRTnFlAjRB4w9qcyLOkZCqwDvhbQNNMWalSoLfgaqJSi95YFVNcS2rR78TXPbL9sAQ40bG42Vwm/Ge24ttnrL+0z6kHOHVhVxibqs8Q7f5RaxTsrdxpxGkphN+Bk3wZf+KFYurixEZif++A2hHlzIZJSKAgznmCNZwL9Wr8bnscShXLIPedbjD0KstuHEc/mCGSBEych9AuYSRLKI8oQplihNhC2Fd8emeh74/Hk9GIkZVxDiGr0ZS3lRNpgoqlVQ3jf9gR7yFUVqRw6CT9kpIMiv2AmFzdIPwaT0iqvkYzo4SYJgA0wlle46P3+IZXC/fvFpAnyzST9RFIhfhUClsdceTri1U8ZB47YMVMsnCjUhSvVciD4lD1PnGdCjQ3mXfTM24hg9u3nr116xnWxOnxlCmBdVHnsttbDfSxKLpP3llvuAyfK7UyTOMRdtK7Svt6rqBsnRi1U4EFh4A43WCnPg9whlmTEX58fnb8EJPGo9HnXvrcxz76M/3B5M6d5zucuEZjvW2OgnoLcldfernuL7q9ebenD9ewitUu+sV7jLYTqky7Z5jF1I/3ZuL+GaAU2DO04/UZSw5AYwha5KWr910nMZ1ViPnvftbo6Mambo5GiOlx06yvgjoihV0Rg7WFlPE0gDZGOSV2QGrtOxWx9B5jbC5ATIJzh0pzR7fejVO4BIiElIRZGRG0dUEwhCkzdiwtNM07+4wosjXAMfn73WF/sr83nkym89mj4yPmrn7INrwG3kJPzdtQNzUqgqn1G1f9cC/yL3SjPaB7ExvIxTuxg+/tTW7evAEPObsiIwTryFkXCGg9BUjGX9Y0a3ekMBpzBoVlq1zkCaCyuK4wV+6SoGrCeQRITibjg/19XzLUyfFsZPdKLYmeWhFVGT2sxsTzMbYTaFdKHOOc38GskYOfYxNNGp2mgfVHPULixuAyjeBoZwlYg6uzAVblluZYNQVIJspizC3fx0gEprPZ6ekpqu7evXuwf6D37uvAkYyXhJwm1FIum/+9cNXYwH2RU1QVYoFoycXK0AlDr5NQ4WzKLTcE1os43XDPmJ9NQ75zenrCjnr77t1XXnvtRz/wwXsPHhzcuDHZ2+sOe5zJ5oPeWXd1spjP1ksOLFihPSMuR2wtmEVFNITWaPuqLprqM7o0WkgRUhKMCQPI9ZB5eRpwxCToG9f07UEkLUw/M6MsQ2ydTwsysYGU95TwWArP8TpvHdwjJVLGZUjS2/AMKJEyLkTSuA3mWS2LpKdg5qPfxCVA3kWiJJHmNMGTG45zwusl6LYTRyiVSAtVSqKNkR8vUfj99bp3z1nnrD7ldnv6/po2hOpQFTGgRXY8bCxoZ/GzDlgWsYdxllyROwsPguNgqRzeONyLt356MVoJyArPgyoORCOSvDkZGrBqAY84jo6H4zFNxA/qOkHvqOnRGVFatbvg5ZCkgjtVMaxwKzC5JR3Em5DoUmo3UsGoyYDGvJRoIAvn2AS9FB0s7692xQfu3HV28ZZB2MqJTYeCDQGaTFSZdi3Wk2GmXzFAM8JUl+GytgSYyElgJSbMIdOBquJZaIdZce/+/ZPTE9p189atvYN9pqFe2JYhbApxN/J+o9dadOyJwCTQk1saj8dV0H2IHUg/+UPuoLPSz9BETViJq8YCNQbF88V4MF4vVsdHJxQa7x3cPzr+4E/+xKdefPHGndvj/fF8PR+MR9PVYtZZztfLeYfGy2h2KazR8814MOAG0bLcOsOdpldqMLvt5J473H1ljpkkIejY0CTaXW0mMUyp2IaFa0h5lwGdNaSMp4THUnjlPu/y0x9NPw2U0doeeDXujgPQFDuvYFkvEmez6fHJ8dnZmYa6KlIS1dyiXFrhF8DZxC4TG4W9neiUp8W26q/0Q+R9PdLVYw1N/yjMgUuPZhBk7rI02Qu0j3CTZ3fpsKCn0xkm4a/4J3WVqa1wQzBGC0+i2lfUELxqmATwCl5jAb38u3+wf+PGDeqkrs1ROepJVKPSlI1B7iLZJee+4VQIBRKGr2bqAb0pjFMfQNMlSTaCefwrUVMLQoGeFpIT+yatjCM9/G5npI+2TA7299jHcAEuYo9AJ5fKsmaIErWs+BPDVLXIoBPt3xkm3D2cmn+HA20mNLGJkmMLETYTRF+oK/CK5lgPoEa2ltAtT8cGACCyQstABMSJSoo/7UQEiF6XTWY2O0OPz+zD0eD46JjtjCYN+rp76gmbxlKPvlStpjPWxouCcGKu0SQ9GIOjjUeXHZ1t0I/3Z1FEqXD0CHT1ekZX3yQ24pJycHD//qMf/eAHPvPSS6Px3uGNm/v7h5xKqEi/bbZaruln9lzOTvO5nu8x2fV5pdhUVJ3axH86BLh19BXNSZ0WrWWlxSLZDKVBQZjuw9yN6EMWBXFy0IWJLmIdHRwccJg4O5tSG0UAxY2mZoBhNSCZqAouXkPOynErzssqCxKDL/wi/ezeLrhyu8vPfOwnNRxFULu2OQTNyG3OGse7zYlQL8tIX8qpQsy4CBh2Nj1jd5lOWTk40pjZXh7qdgS0QmL6eQjEvQCol/6YR1GFEJM3zIlMpjCORy9F+skWrB7HubQIWIe4K6XYTsIO+wjclQnM0VagbQfXE4W3modCxFDsLsAIM9PSwu9FlZ3YT3xMlDKEydsHe/vjiX7vjwy4HF2jNVVjAL1UVhghdx3Ie0NwxHLcCsxTuxVCE3+T3UUgOwQkXcWtAXelnVOt9NVMnTAcDCfjib7tJT6ON4hHYjY7/AJt1EcgVZNUqMpkQdbrEExUhq0YZBkSqfnRUXIoELDDYjYbXZvwQXQ1YlQUfiZeM0s9ZrVVC7WjJJpAU4g9OWFSij2LPAg4es9JAIHQoMbr5KHPi0SbVDYhBOAQb8yrCOoSH8L8SFJLEov26hkvdaFXb9MaDGfTs7OTU6Ym24tqXnMGitmnAnQhN5JoAmXFYI5D8F8vKWK9rjxk0Vt6rUU10HPojx5giAa6GcmC/qv37v/Uz/z0Zz774mA0uXnztt4m1ueq2+vPl4PpYnb/aProuLdYj1g0y/WAQksuUxoFGUw1uv7C1TNSWRAdFzubghaLxsIWS1J2K4bWiygREHSn0U6W4DJWGBlLttr+QC+3zBfz6Wx648YBnTObzhCsul2Q/s0S2iBeF9oKkm1ykhlFSFnYpHYoWTHL0NTmYL7jmO2r937R2/jTlE8TjFMNKeMxEa/xbRXXYDUQa0wjvDtiqGPQWEJ6+JtcPveS0Wo9nC27Z/PebNlfLPWswK9kRrkYaRFMbQrFpoKfVMwaPjg8OLyhb+PgrHoC9PXjQHNEZRSkiZ0Hfji8zVSyEgg0z/Xait6iw+1kPmct+fMfnBEPuLjgoVgefmHf7c5dtENXbwnU5NXXFUhG73Y4tGIZzmKoL6dKjpH1HutXMQsw1KodDgFx6K7osciN11sjN9g6KXOQZ2sZ7eszeRO9TSxexWVTCedLX7H85c4qbeFc4oXZpMchurDiCIhlwm2xkvAmYqKEWqh9ONTBtqpCu0IYmdpg5CRE3KYEc1CVZa0WVSYicD7QC9YuQrMIpl0LAiGml7xtQCOWuopOoEaHgARQNRyNUTo9mx4dcRqb37pzF0fPrDw9PXv06OT0JL4zKWr0y3qhD54mMvbq3SBxnEFxfNdkqI59kVzkfNZRFG9z8aFnPlv87Cc+9aM/9oFPv/j5g5t3Dw9vMkEmo/Gae9PJ6eh03n3x3uwTn5t96uX1qw9GJ7PDeXd8utibrcZ6O5uMmPfWc90rVIXM0oEpJTGAXopX5dVXqRtsmIRlzmKxYNtwD8eLK3q/RgigK17fiv5WmSikFsBnnm3D1TWQZtHFoGwTKS8t9J30nI9S4eW4gk/GflKDECB5XmMag7IrkuoCmQnh6qCZRtDwICGYyrPZ/Ix7rF+l9KGp+h6nAGub6ePgObRBzFXBWfxXAr5jlhfHPX2+Re98ZV/Rc4Nlh3m/ZjXee7A6m8v3M605kPb1a7NylLg/HetIihMdoqqZ/9IWPzM+Go77oz7uYqZPBXtCu2bEqEfrOlocTfZBXRZqX0GUBQO8xuDQJ+Px5PDGjfF4DIMs2UxJrTfalhseSet1XCDEa/2zkckFLWZ4SdvZai+JNhLiSUNyPvlJlzbAaAS+gDjGRQsbQmLB1/svOFeGtxrobVpy7nsTvStNjxH11iB1htZibAmA9oLKuWw4IHOAbIlWEMua8EomnOckgCAp22Sk9hI8Eu3xkyty/W4C+FGFJVUWZqmfWBWv9Z5m4kq9YNq5YWlcJjjNB9Dvl3mI0FM0KDUZwD8PUh0GVLC4ZnjwNSPpPDwu+vb3Dw4PD5lJHHOYg/rlF2zjrDAYMJJsJsjEu3spsowbi95IjT4UMcDkauoumP46P/nlDxXW+80Gi9nqtXv3P/Hpz3zis589mc72b9yM7+yZHIz39/vDfbpxvly9fH/1yZe7j850ieG+cjZfnZzOHh6N45doVv3OetyfD9SGYeq26Gv+xx4iMtjRUp/lYvalm593a7ZCmUoHerNBEhFlx0NILvuSqZ58cvknl70PfVpK1d0FIk8S1RVw5RE2CFu2kDK2AV9jmc5RktGfBpr8KN3C3P3ucvV2l4982N1IQ8L58Sfo7SAZ+YpNsOQThFwwV6fA+VbJqI7JsFqfTqcnJ2e4aQZK2fEuQw1agL8xEkyOGMqK7+GpJYMVioMZpPZLCuvnwRcrFtxw3R2dLpYPjqYPjpdnMz06wCSWHIuBpqMJKyLAJ4lRaFFFURUTFws55+sNOYF5/KC3WlI5kkgKsgHAwYxeF4+Q9lEmfTSW4nt6pq2XuqFh6n03AWjXGL5YmsUIwJdN20G8reCiLZCGAtHhknc/G06aiDXJiMT2k9aj6whKHUQWfHKUxCGw5rmp7O/tjeK9W7HvaPfRpqVNOj2SUWfjzkKZEtaKdTJQdbkeZQVtjqyAZhdBiW+1CWGgZFTc3RWEuhrvH5YiTlE5MI1jTDaYCOK5yICjLo4ushibEwXJxQ/DRhXMzEEMAW9g/lBFaFZ3oSSmgwhKheXU7R1ARjgOk4TqL1AznTRBS2PUNRHT2unqO8Kh6OGDvUOs5LJ7dPyIdaQ26JuYexxgFmoULfIjJ6yNbo4q1cTo525vgH1o5+LK3st+xMXo6NHJpz/1mU9+6tP3HjycHBzcuvPseLI/GU8OJgeHg/GE6s/mx6/eP/vM5yevndwe6jOVXY5Zp2fHrz2YPjxazWYDLqr7k8W4d8ohbaWHZtrB1DuxZbA9RINicBVjiq7PPb3YoylD3yh4gCyl9UjrYALdt/VLeMy1+Pqfjj7DTyewu4yGI1YYDV/QBdX79wy1PWC64ECcG8K8thAdSAj7wrOVuVXWpRyHt/Pu8tEPq3fVmwR1hqbXNsjQY9F6cM6loYlalqtPq500DpPFd3o2PT075QYT9ni9SSaKaDXZ1FjbiRmKpKHkKOY/jDzoRHom1unHg+C+3oe/6s/X/eNp597R8mTametJtD70MRmv+j2moY53lGIZhpVUHorkRDavN9IGZq6muWb3hBvHeMzyxgbdS+ZzTA3XIzC7/WCeluoRWMx1hFkTevMU/3HB8QqwhKtXhl2L/8uG1FgZELlK1iA+OTnE/yquI5SkmPWu3gzE0tUftY6/VWAhYzM876nRdgsoDn+hXtSDNb+7WX/0Bb32AfxBJhXSWCXviXVhgqeiGxV82YacaiZZxS4lKojgq9EiWmE9Wbk8fbTaHn8yYUePl4CkWTKYF4TgQwKDwikYVSHJiV5HYK5BTFey4NN7jL4vLvnWEpXGM6eY4TYgmqMmuF2ObVgkU4tMmJljtBFBi4CMTmS7COcpN8ptgwPPqrOazs+Ojo8fPHx0Np2FDx9QvwbBh7Z45BWDJkuY4rrdyeCYusv16dnslVdf++SnXvzUpz/74OFD9uSbd++Ob9zoDkf60p7BaK8/3uv0l1z9X37t6HMv9+6fPNMbj3r96WKOXYzyejrvzBaLsxk2jW8czAfdWT8+WcXNxi3in7o2kmmBiU/U8ydaUsMZDWzW3KisVat9wmBSaZKq/+l2veeRWUeHnJ6e7e/tQ7OvIODdRaXU5KilgpMVjz8XhRBuDalswJOnzE1Zl3Ic3vv2fVW/2F3OBXmxu7wZwBJmGKvvWC9enLJizfc8sCMAnoVY7bklKso6K0QEc4BZimF47q7Wg0531Olza+lMF+uzWef+cffhyWCx5symA/mw3x0PV8PeotvRbhNFgbYYKVHNbC2+amFwLG09oIgJrodtrOF4nKCD1HgyYbniqeS145SmRd4b6J4yGuLRJvv7k/2D8YRzvX4SikmJr1ss9ZibE6Ya77ZQTfji2OTc2Mjivxt5MdyG1B8blJ0mrNd+jK0lG82lSp+utXPEZyZ0jNRCduXsRmmp0uLwpbRLT8Pj60C0B+GHxZa0KuAIK3F7BUJPezZWYIdHuWYSSXMoVNI5zoRzZWvFB+JUIGkCJl4GuwFMaBClpRyj2SG4bEGYBjTNuRq9qhT3TgBfPRNHBGAB4lKSprW2DmTDnARh48ZakPlVjJLUrmgfo6TuRDe1hA9dMxDcLgb67iL9yBj3D1wtIZ4RdfTCt+9VXY5YPvHoxT99PHjdnS/WDx4ef/alz338E5/63MuvnM30k2U3bt86vHVr7/BGh8vZaPTsM89y/uotlqP5+uTzrx2/+HLn+PSgMzgYjM6W82mvM7qxz421u1hO2IZX7Cj97t5wMe53Juy9w8FaG4Lsj9fGgPtqA7W1F2ssNvZop3sPghi+Wh6lgiBSkmlHWWj64eTkhLsLQ6nVFE/GaKfFiCmY4eQ271zUyjaBwHkyTf55krvvLqlfrg6+92/8legBNcy2MVqRswF58TMqW9ixIU2x3Ilk5VyYniXQq+Vqvpy//Nqr9x48yO9IZh4QMy2czMJMtogFKQqYJt6qC81iieYu3VuuhqvuaNnpcr46Pl0dnw3uHY8enVFg2e9NR93Vrb3eszfnN8Zng+68r1WrtwCwCIi0iGNC6w4U2w1eMiojgs0wr/RTJBtkM8qYP0u9gJEWhjgYGGrJ57+4rBB06RUXMfRiUTRZL1BqG0ZMxVVSe1yUKgA7UUZsSVKzDcRsBoh2dIZ6o0Ha1CGkP1TR8/aS8kPrzlxnWz2Yt5gdAAQF4MQOGl2j79nRjjTQvi0GLs2C2lXUSMrifPQSVKossolLA0BOqnBlbROcY51FXAJObimtAOwE0PKrsbU4C8ksxoaBq6Ip0MxANhIOPRDIUxwmkgA9xTVFUxQmSdMgy4NMGDYsE8RuaU5mIsdA1sb762gq4nR1X+8j7430hHag2SBv3usO9WM9iLHGZtPZ6fHxYj4dcbuSuXorMu1EZX+kkVr5W1X0zHB8Nls8fHjMEKOHExInoLHe3zdZc+7aP9w7OKTS3qo3Pz4ZzhbDo7Pjz7y0fPX+ZLneYxwXy7N+Z+/urfHNg5OHR48+98phd8hYL8eD9btuLt59a3Z70uEIUnSD+z+3EdCBmiucAGOSw/CWjQiStIgi89mcyeN+hgPhbj84OKCT4RC/9tprzz///J07d/XNbOsOXoURRAy4LvVkMdkiSjPhAli4CWsDbkJOlmiWPU/bN3/br0nUZUjNuDr4vsbuwgqInA0Ygf6bsruYYMYslovPv/rqa/fvsZIt4EHya7AA4VDD1JNhmUmMBmIzc13KsFhksEkMCPNVb7pcn5wtj844cE2OZntnCyxY9Dqn3GvuHvbedft4rwe95NaBv2KOczfBVCa9TttSrs+gGeGyZY88eES62QRCUOmg7D7TH4pFw6NFys2tqCCD6ZRogkoEupzBVI1QrZC23cXKNzhndzGishTrSYSXt9NVda4etQyT1PV6+FnXgqCzLKa1G4d3NxqgiN7Rt33gNNSHeu7vPGQowZbJH89AMSN2/U6inILQTgKZV414iUt3F9MotGOiFSTlguHTiqjCbYmWplJw4GuKLhYU9K7jUvBNAyeJKYWw5V221ANRwibl2Mi0JAI5SXmmMucAbc7BjieN4V7jAgnBNUZnojixxL6R3glJ0DPX2Ww111sQ9WJ7Z0EuxxgM1XlJl019bUx8b4PeMq7XbQb9mzdvaO3h2TlbzBZ9tprprPvodP3qg+XLr01Op5OF3vI5Z2wnw2e+8N2rfvdzn/rMySv3Jovuwd5+52C8fOag+567J4dDFjOOJVoTzQnknsEqXXToy/6ArVMcdhft3doREaP7acJ0NiOpm0qnq5e64vUtDN3b20MteyGSL7/88rPPPnv79q1Hj45oerzpRndWBEygHFCvLal69xJYuAnbDxBAeU6WaJY9T9vbeHf5u9/9V3BwgAjLcD6yLyXEh1CqYXY5JK+/UfQsk4CRZuqg7Wx6xu5y78F9dheygKtjibo6Q/bK4xKSPwIIlzFY6dGWZrzefIl74pAcX5nH7jK792h1/2g8XQ2ny9Fs0dNbblbcXc7669Xdg/4X3D2a9B515iyC/d5wgqKzxXTUWzCDZXT8q2YhFZUELpJFwNLEdmxhycDmX+wQYTBxlIjOIyGF/KcXJCEXp1z9ka9bUVIv15q71k+s8zcURKScZAlEpuu4cHcpgdHEGC+jxUjtK5SHQHyDkz0CMRyPFHQMmjxSOIPKHhxd1VGGtUVxvbCVmhmQreQS6MHEgRFk/DEddhQ6I59ej0Rld/EsC0DAR2bjTjRbZDAp5qGO64Hoe3d81JXEk04VCFXRXpV3LYBc2RrdAqQzeimXhTYBTGflhoUNKzRIOlYZ9Sb/lZvaFLdqgCVD7RC90WSMKhwxluX+X8zx/7RUNxNM1har15LmENy6tTkN9ao4zhzFe/v74/hWPXavG4f7yB2fnZ1OzxbzpdbRdDk8ns4/99rsxVcOpqt9zgiLdW/UYwGMbpBaPXr4YD490xwYjVYH4/33Pt99/s7DwWoRPYFtAIMx3r1HR8FXW/iHbaMh48GJUy2KXYRC2IkYF0i6Fg47DhYT4iH0hF6fTLS76JWnweDVV1+9ceMm4dGjR9Tlq6c6KzpZRtQBc2tExArJUt58Ewb0OQqFLNOK87J23102U+TqgElqn+MVTBPFqfjndkbggq58LFiP+1cuuNKaezxlxTLLyMMB34DpZI0Pw8+k9XqIUnokNVsvpvpsCcuM5cQ5qbfkJtHvsDB6wx7SK3YhFldfr6bg9CBHHIyY+fEZOjwoMZa3Ap06KAYVa4MLmYrJb4nptwiEDiGmc+U7N3RUEGdNqsU1RAvUCF2ewu1XXVAhFDwFJDPsXaVUeoMQP0ZCr7uwd+jFlQQWsoAX8Gss4SskOCDg7lQiLQE7XPvcjeeV6ngPUDQstc2jGekYOiEEE0pa2JQUUJvhGg1qdKUUR63aMKYlg3g7Eow00+Td4o5imHZsV6i2Vky1OSxEs2vJVxYbk+0HqiOQaRORKZS0EVIJSqqdzIdcUNN0TqXx5eJns9nx2enx6dmZ3noJjzFgj9gfKOyt+8P+ZG90cHPv5u39W3f3bt09vPvczbvvuvPcu5997gueUfz8M8++65l3vXDrzp0bN2/uHx5M9vS2jMVswTaEX6c3O6vFana2nJ4u5tP5bMqGM53Ol4u1zhvTZWe6WHGnOTobzpej2ADmq/np7EwnRMzlyNZ48ADIcZcSxywyxXAoRJfTWEppAZmOmN0Fbdg1ZdNB7Xg8on9ofIy1BtljRdZTQbY5pXfD48o/Fq7cq/of/0j9m2B2hKZH9NRT6a+sympni9nJ6elZfNgFDtCcqgSiRELkWGSD4BeIZadXFJlhdpEUGQ7w9TMOP2v9Yn9vqAfW+s4I/OmwN+91lpNB53A8H/aXg/hy8vCz7DTMXOaq/hXI9tcIwBT0LMxEzjLTnIwsVmSlc3QNqXUV4CDqrHOROu8ysW1YuUEVro5+NwpDNBKJm/O1n1TGVaBpjKwJN5OYsjX7iCWNK4lkBrwcG1F2C00OcF25OMbiu7AxCVtfxHDk0wKbtmwDGccgtAmUpRY2Fe0tgahwy9QaWpk1uKKmJOmS6QoURzuyVZiBVagIpqYTDR9xzo+3LYC9yd6+3q045oAf71gUyGXPpCDgvM8exf9pvCuAiwvLk9Rsrg+HdRars+PT6dEJWw4rZd5ZzvudBff28YCVstRH6PVRl+6ovx4NB7durA/GJz2M86FFsJ3ApuZO00LTz11rwyLXwpbxBg8BJzb4ETQ9TznC/r5+BADQzJOTU58A2GwQRgy4utB3LixQimVahavcDGedhyzQKnle8bfxe8aeeHcx0gwopoiJjJx1MVzQwhzumcXHJydMXiZBLGTBMsQlwbrLxZ0GFgZyDaI1H9P3t4SrWlJo2F9znB7qvUDMOxbbeKTfQeJUtlx39PVfo3hHMgciVsVQ70vm+DflsEY9VBbIzc/EeckaMp8GmshocoAW2TZoLkpKBHMrbgN8h52QtWXCMf3oTrb3zDarTAEEZDqZSFRwEXKzfEXQotQop4mbSsuyjcxLYHksJ9ZcoBGD9CoO/grDAFm2MwTCHkrh4ipYHljMBAUhrQHkXDlbVat6KZvjJkJ3gpMUgjQHlGKmyUdvTgKaRl0eGmKAS4W2SSbYJ4ixzUZCey+kV6KsZABZ8MEJK1EbyYztZDHj+gGP/9yQ6CwdubT7Ujf6MYYjWrfL4Ww+7LKCuOwv9VgYns4Zo/2D/uFB58b+6bBz1lvpBbjYYWwq5mWYA6Blie5jmzmGecSsXATgI8PmAWBCxyddBtpd4u1w4OjomBh5TEeGIi4FSF4AC+S4lQDQF8A2Z1i+Weo8PT93dxdQ9l2zg2o9ewFyp1OEMxF3F/YYaM+wKldRJkCoVyIDeeIoEVBSzmPgk7Ve4uwsux09DtOTriEntHhXZm9/MBp04tXdWNXwRpNxb6jPlOmxWpfVoDNUvESaq9Bf1RrJHGcC+w0zS5jPLDdRwrk5xp5gXw4JF2hypEsvujT57ag1J4OkazQyE3jpmh8UviU+Hh5M/IKzLOyCBRLHGoklGnRGZjSJS5Fr9KSiX3Grsixscy6EORtaTzMlAEOpaneELksxcyQcsIBlTIC29gpZSUbW6ZhkFshMxXLu8FNdAH42D7ggsEkctqDNN4eYzQZg/HI+42jPzsHNBMJgXzk+PraMvnlFL/qryxaMKLWFNrYn7GAJjSaTwd5ksD9eT4ZzXP3eiMsKm9B8uWDhLZar7ni0noyWe8PpqDcfUoC9XWPh4WCpRpRgU9UkPdTWygU0gX3CuRDE5LsUssTspoeHh/qSi0N9M1N8yGpEE+Cz33jXNCgFVMX5sEAzNmE4mdHkZOSsKLdrwbfx7vIzH61/i2VriMNbe3AWB1R5BoVaLvwtzjlBSyVU4cGXU3aXsxN2F9ayp5kDEvIJaTkRs0hE5+UEUdIeMGRYDlxyUEVdesalVz30ZUp6KQXybDaYrybcWc6mq+mc/USP/tfreNOMflOWs5pfLY1JoeuS7YkGe4lRqYL5Va44LOEyy3TJ3yHoFZwGsxGqznSft/e84PgS5G4E7kbHZfcCVmnJBOanBNC4KhnjW3VcNYpmpqz0X0EzIWJaYfq84G4sO9bhPE4Ys8mNl3qSEhPRTDyvdwhx2E8qAdK0GA8ljuNKrfohaJWFyFWYyHFIip9Dk0Mwk5j/pbYypP+K9ScPUCYwkRifawHvLhZwbAIxQInFXM+i2VTmsfTim7/1I8chLDmtmflc39rFqoqQxqirz61otxgP+vuj3v64OxkPb+wN9kZ6u/p6pZelRqNVv3eyXqwPJ+vD/TnCFMFslpWCjFEbIBRYb+ilr5feUry1BJl2F+8oGewfzmVTwSZq1BsC9ANFg4cPH1GabYYt0o0Fqi86qh2xXpRfxCEeSfq/4tdCk+mh3JTNqrbFmhyHt/Fn9X/mox9K1M6gt4jLgcmc5mg561JQUIMQQ858OpvrF02YCjBDq5BEq6pDc0x4TfBUi+XRY4I4Zj9rVJsf5bRa4azYOfp6U/Ji3Tk6m736YHnvUefodHl01p0tBsguVt35sjNbrGfzxen07OQEnaORfoYIpx0Lod5SYGaOQTYMZD6x+WWukTkWOweSiSZCOAhlkabmAhdk1ZFttsJsvJM1IqNuCSLFOBriO7eKGR9FgSgT5chUvWZv1BouCFBooobz+dYr15ZY0pacTrKnKspsIc6qyEXMhDkATni8lCzrtSs0nYtAlMUNu8tsgGm52VQc5lYRfE+IJOUmsvM1B5BEoWm1MJAvkRAhqW/aVzOCmbXRMv7342f6rIHTH9Vyn5A1ql8Zjtd9/Swru1lnPOzu7fX3Rv3RUE/GYPcHBzduLHqdk86yc7jfu3WwQqbT7etm4ooE9GM/m4SMDsSbkhFRi4A4AQg3JKTUQAq6OYhxFYNJB9FKNsgHDx4iefPmTeK8wVhhqriO6NqwJ8dNtPIvYBIbmVOiyTHext+RHHPpclwgDD96TF2TWAWcdSkszJATawXF7IfPFEExBMqda1rDL7hSrwhBuipoeilb5fVQq7NmWnHsZHnog3zzxWjd3YMbu8vs3kO9O/n0jJs8+5u+HgbpR6fLe8fj00X33snq1Ud65+V8rV95CUTVCZlTMgHJzG+CLMsY0G5jhotGC4SQQszBEF3xE6Atfx6yvInE3ba/5JtjZH7IijYBsoAJw1kgpSskboGs1gJyAJvegGmpjR5oFwGJdQ5cMIkGQiGeaDVfpBchAhLWE6DiGRc8jMIssipGmoSVqrTZ5FxoYvOJSzFzMpx0bLGY8AJKoAPypKFTwbBM9rkGSpxlQiUrLwwTgpYCcg1ZU1XNLV3dEMyshJhyKIHpsgCubv8Vwnqd8ebd9ay7nvc7s2F3OuhO+53TbgdixfVlbzQd9e8tzo5W8+7+uD8Z68M0erO+nnhlS/zKF50P+APHrbAx0NkwAJ8YGTix3eiTlQhYGUyUDPXzd2MUU9Fspo9PhkAdobgGFAhOJLkC5u+IpGsbSdGFSOV3xpXbXXQh2y10GDKdWBgixTuHLSUXhizP/UCfT49xYW7pnYtMdZLRgWXwItf8i9a0gkHSqyjxbljOQbov97p9dpvekpXX6y3WvWV3rz/aG44Q4vKud4j1e/GNLvoOqdG6p68NP5uvT2csCNhV1cm2wp7HDkVxKxRBYx1YJmo4e6N+dGMrxGtBiSj5l4TosTcf23f99hCrSZ0QsQnZrAamUPCfJLj4VtDniKrejg7HjESksOTwkj6AmIoEjZuthVw2Byrt9fTFkYRaVjNsaozgimx2EJvaC6aQ3ZBXgZPhnYRWGsIeOftuXHsc0rziZDA2sN9EEN9WcW/h5sLtXS8+VkEOIb4nCCZOYtHp4s6Zs7P1aj7odg4m/ds3Orf2H67ns2FveLg/Ophob1gsuZWFEQp6OkaLMA0zVE08E5VJAHsTnCBmL+GywuZh+1FDMr7uZc80vbXWVog4IsikN/IpEQh9qdMaoHDLontrws54DNE3BwzWjqHAZmwuRU3JeUHDGXojmQEnO1wlC9Qnh2yqppI5GRw94+mCVLF/hKCeyDK12UIGk/Fwf49dZt7tLIZ9Tl5nw+7JqHM27s5GXZj4t+FoxIS1odUHZqTF6lsRWbsgy6fYlbi10eqtZhdAXG2BSIxd8eST0PY8LlK/7YBKMPWGAWnu42hqgYs3wkXQMVhH85xU2B1UKvuLfgtD6kngpOqq4pxpgtjBqJiFXMDVlUCgyQTq2QA0MtFQ7Wnu/FCMB9fuYmSZBXzdXSTQjbdX6luJtANrY4Cvf3qBIQ6K3FEO94a3Dwd3btx677tvfeHzk1s3193+crEacn9hOXY6A33qMz4JOYwfP6tA0kCA3QhoK6p2RAxFxm8bg0ZsFN/ADQFnNBrv6dtIB+ya5MZ2oweGxGriOxRXbne5gvC0TokdwEzzbAs6ESV0stIT3vQxPVQv43Zy1llMe2vm/f4Lz/TvHK4Ox4T54ejsxvD05ujs5nh6Y3y2118ejAa3Dya3Djvj4YLDROh0Ra3VPRkeV9VTrPpKgdEnfnNaV/PRjg1oO1MTktgGFjaRChdAMushaVd4ASyW4WQrs4lsQLOUzSuRTQIQHOrZEkQFnAtT/IDFAJc0fVwSkXgrHYoI+oY4/e5kfB0GizeCRDix9XqzYX8xGfRuHfRvHPb2JhzX9IR6tlzNFvPqC8Lpmbx5mADaEwZ9fVyggjabAGLANJJsLd5XSLLREB8c7N+8dVM/u7e/f3h4mD6+E+/PLhEd8A7BldtdPGN2hIs81qikkpehNtdJuhYIZzFvWisNpvghLphforvu6MeM4+mGlHNjjgfEp73VSX892xt27xyOXrgzfNftwTM3+8/c7Dx7Y/3czfW7bnXfdav33E0u9f1bB4Pbh+v90aynRymuJcetiJovR5IuQEvhur3ETibpAs5ykcR6I0Et0XlPAoY0abkQCIZwgptmmFNpe0K4eAlmRqqgDbnbkfQ8LJGECrSKZZCbh8wEcEFALYmqIPuisTnOqCWNVCwKlqWIbYC3ChP+qKf5GViDERDOymWJUUsM4rGcxPzAhoigL4Pp6Of7CTrGdfT93v0VSQlNV6uT9XLa75ysFqerxULfODkc6vuS1+sFa1F6bDmAphPFqownEzVlX0F7R7Ft3oRi1xGH68uNGzficVs/ftFVuwt/2H7ggNApoIoYbU6+A/DOaclTh6cORMyqtFqgq0m2meKXoi7H2osn+5rKOqHB0POt3nCwGvRO14vT/mp5Y6/3zK3eMze6d2/07tzoE+7e6D9zq//srdXN/eXBpLM/WQ8Hi3gAAHY35gmwWUlRC6s5mZ7bYCK3ane+kFbvDqDei8NjoVa2FrQ0/FKC4zcBqid1cyKDnUDCnJgyydnl2RgTsw5nZcDJbho0a4GuJXNsuGxNc7OiDJdFoJTBBr/ksEEkZVs46FIepviNKmRoZR6uXt/y0/dX/Yiwu88QbzgYTfSgy3Ov1+8N98YdLjHd9arXGY4H+/uTPf2mJW5/NBjqi80opYKDeHodH2+J/1E+YMMMBE0gohr1Ir/ExuMJmwpGRuNW87m+sBLSliMZrUkoevqdgHSyuDr43r/2lxP1NLBL61plYnLoJs4MmE6n9+7ff+3Bg2V8/XCSiIIxs+V7Laz7dXqjiHQ6dhFoJ83BQSOqtSRSb3qJ67k0cDWQY9PPvaB5pbcr+n3LGi2uOdXy66w5drWYHrkYw8R11Vqd1dk2CxhOZmAKy8LyWaBWKpEdNbOEs8qYgnSO8qqyXo8w6TOYXm+mybO8q45CW+jqvoe8XCsdxLoPhSFpAyHj0XokNkCtxYjVFo6eq27saKldBvUmKgFdWy/i2jzibCE0LCW3x0H8qtMyzHHBMi5xQcEy1myJ4tZgJrbVxGi27SJpjou4FU4Su+FmGm4gnBDP8vyNiRlzibN51gCinHqDNH/NccGs30zR/CE3aGqSJ45cy0OAXK8kE7paH9Xv38B37fxVOkxQMgK7i3joZBXEZ+lJaUUM+muu+3pPcnyVH7Jr7EFWVkhD1QKpi6rZkVjWIcP1Rj8ZMF8uuH9Q++npKQRq5/H9+VxTiOHDVBtoUL9/eHiT7QoBPxPz1yE/ePAAr/LCu999dnJ677XX2GsBBQHdhRJZsI0mp4lWGXQSO6uMd0SzyNv7WyyvAjzSmQCQzirBVMgIoS2Z80ZR/PBcLDsXwCUOuLyv9WIMZWDiAKed5el6Pe/EF5E7dLvLfo+w0o+B9/UdeizS0FCDZ7nhpPmXIdx/FAHYWWtCSiYPTtweQqrOjIAGBRtmWqIBEzmuIcTjIYiM8MEQNuVRF8G0wqVAhg4pi6CUJV0ELfBALHUveAxLAx2INul/0vpWAKsc2zBNxI2FFtnADUmJbaQSVQMTN1BLogSURIaL65hVwAd5YEIunrKphHYaOIKFCmTloZYDE4alHQhkQp+B5FRUKec/Qjpl0CcxNvEOR30j35oF1tV3W3BuY+FojCnCNWU80LfEDiQGh4vLcDQajsdcX0iiTZVxmRlx/RkOx3pBZS9+CByMC8D0BoNlRKPxZDzeh6/bEPeh+CR/hhqlJtXONO8ovHN2F+YxA2Yk1uuAlTAJiGON6LXEyElwFszITSAZMychi5Uwx9o0EQNiqkSKDWS0qnR12aj1mkshxMsiRlJYbX4lJ8dGVL4BGWURw5LNsjVYMstHUc0uJ0vAzHBSLa1A7ebXEOIbfqvMtu7Hgw3eoN43CViYCshzydqtIT8fqUyBlHEZkvQW8rFduVhVk4yO3JquBjIWhs4C0Swx4cTgx+5ibRudG/1WYhooI4AK1drAlkxAxbZrBxuhCuabdpuIq6TSFjDgmE+cWFVZ2PDYePiLjmySGysb4mEBw0mSrTEEqtZGRYkSVzrZKthIbty4cfOmvmGT/YNNBSYx0C6iN4np8/mYQL1wkIlXYvS8DsOI0UZdrs4I/UJU9dRQ6swVvTnYzJJ3AJ5i31kVMB3nJiXMKWcAHCal+TU0BzUGWkySpjNybgkVDljexBZieTRRLK0tkOX4PNAWS8bylBJKwA/ikrIqVgDriFNehRrHSUlX/JJuIpb3mzhpK/NybISNlcH+8xbB/g7gsDKqsUsyGRYjdpIBMtMcE4aVqq8TlKzJm84xeUl2G14dRhTS9xFYb2FqaChkALm4Y3tkxwC+xQC07YCmFldE0pojR7bFiyepCouZb3kDDjFy7Aphj5T4OuKqZSV8qZRh0MS+lyDAzgFBvB/w3nPnzu07d+7E14vpzWNUR6UW8ybk3SVUJiBgpPTbHO+k3YXpkaaX4ycGxUODAogJGScaQjXuTIBiHljYHKXz9KiIJJAR+pXLtDPHZWuxZrRX9kbRth4Khp4yiJ/0p4JOBsd/hUrxuYhyLIkkb5CsQgtCIBFuWk7WaMOcXRA/QIN8ClXZDcchuuQS6D0VLWJmbkIcc4MoYuSoNY+LkoVVF4QmagLnhTbIDMMCYZK64/wiQJt9NpuRLfW4RU24iAlLQgB1R0wq882EysIZUUhIdKUQ5FwTkt6WNyycXTxIGSDRqQjISeIIurbkHSJEBGi8PHAWsfcJK1cdUSOcLJaBwGKxmM1m1mNAe6uwTJTVXuWaUWA9gL3n4EDvGaP/w7G0n02fFsrO0bAHUuoNxpXbXeJjyE8Slv5ALScSvdF9K+tJA2dvguhVfECLo08syESwxByCyT2dqcZgpq+cjHgVd/Eld26ISG4HPefdBCddVi9cD7oROj29pzIVVy2R3MSVAUVgO1zATyZFsmZ2rQmbkI2h4fFajz7pHEnHakgbtKgrOGm+UePnKe6F7FyImgsoIXlsSK9NuVcZFNGbsDPyyOYQH/3eCm57LaYTqnFRiD6h3l2C+78MNYHzQq2U3uSBK4MoBy52C/yUAz5LbmtTJLKI85TIAi4Ok1sNId4qxVhwkCeWMKEcNQ8WScdbaHCQ0QBXYHwzzMlKMscEcZzqsJMeUNVIwrTjToTe2AVJHVoLHpr4Hkq6YLGigTFeVIIw/t0FXYt2gOpDKtaM34cDDeGHXRDwbQY2ZAMoMp/Pp/FrT9A2HmEEyM0FyYo+VOCSc3CwN5mw2XAl4oozIY5meWopxFzKq+wphrScCbmu1xV2RvtKfguh+RvzCTBawHQNFiuhaVJMVjNNlyj5mXZFNZBFTK6muN5aYvG0uiDELxZbTEJxgLSfo3YL2w2hDni0grKJE2rcNOBCEJ67idDykgHOMrKAQdK5oVCQou2+Msw0DZFlQjyBFBy0QbvVNQEjym2pClu2bCM/85FxB5alQCjbyJgDbX4NWSDDqkyTVSatM8hUxMUtQ/02IceWIcOthnCSXGeFWDLbYpYxzDfgg5SoYGZG4hYwE5vxlrYcjpVnk0wAC+dqLQ8fn0gWfhIOBAiemHAsFkWVxH0HRw2MTKGkrRzAFIJjvs2AR2zlELQh2AJMcsMAWRBq1EYXsUkG/priEMSeP8ThxGXqaKQHU+b7aRXwKyJmhl0ChLO0t8TLIdZPlquzPZjhIqYBeoBpNJBrAmAGcHXohGNhbzOuBVibs3wXQgejQBJtVngBKFtDyiiQ+VYISmbmZ2YJC5TIwiAJBczZBZvJcQXxWC1xXwj56VUbajpbq5CO7Q7lYMQJAAKuZQBJSxokWRIpUSBsSiApdTGbmb3bmVtmWxsxNFleGJYpCfjOUplCHauPODPLpFFLhlHn9fZGklKBTUWZb2IXIGyzU7pSC1GaYU5GSpIZ+VHikkqzTI4F/lZkBplRIiE458JGGom1jZQniIaDwpQORJ2Ck61wbi024d6DtkLHzgXOldiGIY/GHxL4UOYVhFjh12xXKJHySFqtmZqlBGvBJ7qgtQEI0xQxnCz5WSe1w4SGsCXOgrCw+aFGLQodaSMJd+xbSHpOpV/p7+uWMBzqRy3hQIe7l9OHAxGmyoZF9U2g0K7Lwq6F2LnZHsSckq7YQkywZ7CRQKDf+wdAVS4LLduGQ2hXGo3QiCBSVefG2l1Abnrv9YAaE3U1sFnhVwTc0fW5W93Xt4i3MGCDPhCvNcbhhR5LgfmZiRw48DWDvlOv05eS+DZMB/2W3mIdsQh9S2aj4K6hsKoKWHtB8pxQU3tO0GqoXkz2yoFI4/eUkBUWmvXG0ktCyLtILghhCzcxf9d69JiHONMbJsOqoAEt42bI04CQ5sAmmXI5hxDUhEqGW0EWK4NzLwi9eDLoczby1owzTLk9XLDi7ZDKlpJZzAQuGjEUotkemJgQe4z6EKdpaLwDuW/NhFaxqp9h4mHxs9D2+7K425XTD2YJiiCcdQLVVF3KAVsOxbOA4wC1D3pdhX5vSIBg4BiXWFAMgLIoQdlsBsV9mYCgXmjAnsFuYQIgTHn2BupADAIboNlX3C6g6gPQFIQPx/pjI1EO3RNhMxB0UoQ0cBhZTqe3QdgZjyH65oCx8fA4zpwanHUpknSBlLGNlHc+9LZ0rbEkfwFSgQKenYYUxRkHpsEki3m2hST9pEhatpHyng60bkxBsGJN15BauI2UV6BmXilmwhz5+svgRVvRCVhIsozjdrvRbLFMVxztDEFsYJkayizThjnAybKVMJMlDTg3Ey0x/ktOf6MOgjnFvDJtZg0hnmSoGphvD145STE9Pw2T1hpisgGIW1WUSkZZmmS3S9JKLQaHGBoOtF8tEVHtVdZMEt8NnyTCeHOf/SH0E/rV76CQdCyi+vAynFwjhOFa4oOSeH/2DiFfO6JmvXXY+8r+/r4/v0KSmLJoBsi4CowBEAAO+iNfZquWaiHAD8X5XQPatklamLKYHe3Sw8nRMD1kc5aJdwxSm68O3MU5Pg8hewmS6DZSXgWGNmVsw7kQMZ8FczIsQ/EttFVK2RxzEHQpJiLwLARwLANC/euF6tpGyngK8OqVGyKB8WK16Q+xOlJeAZsHoJNQBXOa/PNAR7ozgVQn2LYUxxBYJMmkRKO6MstocjLIKnNNx9imJWY65wLTNaS+iN5oj2W+aGsjho6cao4FgilAx7RKWRTx3IOwQOgxKVhnMOG6CKmgAtYGLAwHgthtdtkQFLQBhCQ0BFlwSNYmPxwcrvn21MjDz7ASC9dgeRDN2lJLHCwxI1PKAYTrAmwAxNSuzSpuJ+YjRha7DjuN32cMYaYFMmIL0fYp1fG6C6XguckGW2PeHV0XuchwEaKg5yZV6887CFdudwH0e47fKlB7BhOCO0fKuBht8yNpiOZ4xkN4KgOmmpFl3hbAUrerSr4hlnu9PdaqQ7hWyqbmOK3k4u4CxKqKpNi5NWbETUgyYDqqSczIF+zvMid3XYmw8FIktw6yTsN8mC2IDwk5F4dI7OqIDeyxSRIItdBEEcBmN/IfypoDwTSWqtgDPJOJLUAM4CAT5TrT6RQ/64KqsgGyZDDXjXjFW3FPH4QMT56+/mcDhOMhLaWIKZVj64lCxBsZ0hBchizpLcG5IazOKYWJfb8pNxjvMWTRiLAiPWGzKq5UZ2dn07MpteRbFy0mRl6DEVVEc2MaqLZ3IK7i7nKlUM1hkfq+kfT2U80Vh3g3GUlzzgWTKVHbtJEn9OPCttkDmHOhFduQ+XK6ChV2NCN3iwlg/hOBGpuBmemQkzsgPRTORUTg9qDjbI0voNE9tTsyY/Ciw2IUKyLxLxnR3UB/5v7JfWsOcBJk2vKZU4uFIBAzXMTInhFA4HedpxiPhjf0RUc9ATNaKn3RM6LFCTH8r8p0IlQaAqFEqfCttiofnfi7WOBJ2WzkRsNOS6gvLc0+Q9IlgD2skxBx4tJ1R75bXxkTw8jNiX8Y7NfJ9dNi+g4V/WDkcjFfzGf61X0pAVIXLlstUvlNuzActWwV6hy3sNpdyguKN4koqhtV/Kq/tgeUw8E8CApSPHK1ffD/9PRU9HQ5my3i03HSjkx0le9M/pwmKT0uI6CTsq7oakIzYzs8FmK2XSXEeKRWaLJUs/BSWLhEymiArJiBaTq6RuAsAOHZQ4zYcqE3uvT1xv91fO/dUl+Z31n1uiwY5lGE1SKY6Zfmop6kzXpIZj46tUgKA+wXALSZwMI1ZCUWRgnVUNifUohPNegdCMkxFEFethbQwsLjWhZJZKQnnjMoJ5CrK5DOXM6CQIwiZlpCLSmUlLAAZYHF+NvVK7ERTMgQvXytrOq1dBcp0ap/vYJvhTinAUm9rkv3dPU1UhxPu4p7GErQyKGDseS8GaPoN5Got6Ldqr8IMJshW+IeACpZIRlVwUn4uQmlDLH7xHyQZYyUjBqYM8SLmEhlEWuDiGdS6g/HdCqB9lKAljJIkdTnhtYMRX+IA2YW6LM/TAemDDeG3oCAaMyRTp8DO2dz6qW+iJkfpglh1FpvX+msR9w6mFKrhTaI9ZJVA0H/6cch+1wF9H4qedl4pmTj4WAvDTShG0mvu8Q6bLHSLoO1XHVXvSH1rofjoT+WhC+fLxa0xd8DRpgv9U36GrtuJ940E7/aoidvmnLUSxVsIb5/wKEP4UCkquPFGLLiAZdMxTz2D25dEAiD2C0GjBgWMEvH473hYMwEQ5adrtsZ7k0ODw5uiK/3mqFnTM3eWjCD7WY8njAPtfKq+UC9hnujFWRZ2B1VgwvSBJA5O6KUt36tE2hbGbHD7thMyp/LKHvWMAektPyPoHUnh6K1aaIKkUynpS14sEtYrQoUcHUgpQOhdgspow3OtdiWaRHSzG3AC8wxwAATBkkpQ8M2XON5qLWihFq4jXDSKddE8uV27cQKLWsJRJktUCQrRCBUZf3RFZXx23WyFPTAQtkgaLnDEIaR44sRhRNsIXAySWzDWYCudlzjlzRwUkeCOOZ7LhlRTrCkmVlA0y5oExkwoq1bsB6ETRipQIUyl+ooxYZin+s/VSq9UGHNMdHk3OOKIvtdNk9CF4FmzBGLpqSzl5PKqjYJgHL2APw3pZRrbuip7ihiYwX9a8ulId76zJajXaeyBFAFMRvJyckJd5H8ecnQk6YuNMqpl/0pvsdS33w8Ge+xkUAcCjcODg739w8oyz5kne6lUCADKI95Ntv1KiNgOvr1LQbzjLWh2LR7YPvwdDHerrtLDMEWUsbjI5c1Eco22iLhyAxWuIOmS0QbkLJQE0miEsgEkPYCiVvJlJIXIAsnghW0HVhyTOscm6ghK7FAKBMncrbMiJwWpOxGN2aYXyJlXIYkXSBVuQ1GJhEym/uYyjrp2EQT6qQKkWy0udDQCskHUrrohJTRgMVMu15gJijbSDJT8Sp1GFkNqHNcnWkXDzUCtH2o6YzI3NSYy54H51rMcBIzcJT8t0kl/BYs3LE9sl0qYjaAsrW2GKi1E0feZYGqCJhJclRdQZJrrq7UACXoZxOB70lPjk0FkbXZVHIRa0bAesilFtdrI6GJoWWQEK/ZhPe1ALByJ13QVajiYnMF6IcPx3CNxFcByaZtpLzd8HbdXZ463HG5+7b6sa1L1dNVkUy0SnrCaQpW8890DVt6Kk6Z3AVoNlxpCTNzbKRiBYIdBSqxkgZJ7sqjZqqTF9hfZonWPxHmZ2IX7C7ZilycbjcRlSc44SwTWUwTKCaLxCqE+CaJcE5C5LKXItQIUWFCYgXkOOEk8QTzk3TA/ppdBtoFLVZLAimsykLYxYfWTSv4Q5vtqbkomPCuUSX1VI9kXFTg6SnZjDBLL9VINADNZeX4+BgBKmKbyXuh9pCo3ZaAnKTDXdhMSwZfGydMjMSIqF2gCi5GR48ECMyIBl1FNP2Ob7kpsQMeQ/TNAo26PDAraqEmsHvIxWNzUJyS1iyOThN6yKvDEfwNPCkBE0h/0OD7ZCOwFhwyHUfGlJvqipCYkbvSizrUwRJR2OS2haQT5ay5RtiS1LBLnkVaC/H9IMmwzExKwiQbH6EFSBjqjDYkuQLNHstdUYai3p2CO7CkS04zUIVrJ4hODVBEbiAYlUwzhJ4ES9ryKqseyPIL4FlDlBIsYI61VbEIhsKaCYwOYqFECpmJLhgc6hU0guImI0NMQE3wNzA/JbZR8l1KXjY8rLSrlniBL3LJ1/+wH3+O548FIo8/nZ6RhR+2WVYCcOXE8l4B3LRe6uxoZVGKjoKmhBZhvGhObM3F+wjEJIR16lz+4O3x93oVqae3fgHVUr2PWZYGVKBqIEnVER+ysfdH0vIWkH1RFpoYhVTLtoQw1ngvgYZAIKySNgiAPGXzPsSWVC5YaLf6KgT8XvRqEeAoa1ek/ro6iI8ev0WB/UPdt4IWUTEj1hTxRCmROZnQwOAui5D3hjLAZ21bgCocm3CQA9F+JmEPreks0BrCX7SHUgxtxL1+7CV6i5Bevh0MewSWngTCmPTKbtzsFdK3W14+vaggUQ2gq4bgbplHyB2Vg2svQ61ILYTBSXMyflugFtzkHFZ6g4YdtFZaGV8QVFEVPGoEJ2uSBAY0DWtyjlRXF3ayFvBscQjAr2m8wifTkalGFzSBP4yAR1NBOK6Oo3wE03XEQG1B6ipkWi42UI1jvB9CdbnGFNsqm00D8bxUysCQQSlcs50+0I4SgFCKRmojULegnGbijf0iTrU1MJ1knarusWGoQ+BYhlKIcf1g38KPI00M3BySk4AvKNQISO7v70OofDwlA94YkCeGBr4ARUOiw2MrtQz6KYJOoNZXn6kEiU8Vh4cHN27s7e1RCyqj+zQ6HiyI2sx8y8L/n70/gbcsu846wTuPb4gxI+dBKcmyBJZl8IjMINvY4KnALoMZGgoaqruhq4uiaLpoih+NKaiiKKALMKYwU4FtwNgMxVQ0Ni4PYMuWZFmWZSllKwdlRmbG9OY739v/71v7nHfu8N67ERmpjJDzixPn7b322muvPa2195muemju0AobE7Q27j3vsh7UI/OIEb+AxL0eKD1EpYAmQ3oxJU/SeIlxbQSxiCLds0sHMHWudhAilUBEgw21KZFdEmFAUtQloinVIIksOcPCxir4c4TmC/BsFMga+eGMvAx9pgpnJacqlDWZrBh5RTJWFgcilUAwAMJkzCkRDbYFRMsEYDOkQPEACKHeSsvYivIIoz9EN46KC2KOKB06ciJsvRLy4RMMIMpaQCQFXI4AHXnIBBQLwQWq9FDADMWL+CxmCSsJ2Lolnig0xAazt9fQojoSEt0UqdCDgkWDD1Nobumgdki3tTnBIlNLSKI9loi6aPUR5whErjxgacdhzjEgTU9JwQNCLAv5YEN4t9sJkx02N/jz1+OjULKQFKNOWvpBAQLkIhAZ8QTb29u6h7652fUH7SMFBurhXPIoiCWJUqgbqVj3kBmcIEqEJ+SjDEgKlMvxmgsUKoIoiCE5Kt7v9yM7eqMPAbKEWAS2O/ocWWJI80gjUo3iUoLudLW8aSo6oiBvRuU1Igo9TyoiMZkteAJ5Uk4X9zyCXkRkWUbKsAbuOe+yNqjkwnF3QStmUwtTX+jmCCwgZ5jHnG7JX5jR3QeQz1BzKIOirJ5XyjNyHRiH2SFguCIaCKIhYixSIztjGhC0SogL00O5lisktVGMXNLHRC+Xk0EMmL6IlfQgFmsKFqI50NFHFHRcqSJCQ1CUkeWKg6nrWU3Yj585KiImIg7gM6YksiSZWYBzopwEy19EMcVhEGHUluZGUikOKyZNQj3CGUOoHerB44qnKktIEq0HpmRPFXIWUEgFIaEoba52GoWFpnRqnjexpYilYIvDHHNmIU/Qq3wNMxDSCAR/tDYmHfvOIh6z63W8fkQrYJ2PV/qs9Tnga+pxLBhlqXP/YVGSQRbs/5awHW+rePMh+UBSdJZwyndU2SFyDsWiXgBtfQkuGX2YSSWMzGAL9fA3nIMnGEAEyIsfpSniElm0AAjhaivWqQT0lo4uoMFPi7rFkZ+vbFSUaG88pNWqY13cI9U4hl43WOtgCbdwLDC8xkMyfaFCT7jmZjcNgGzE5LPoGH65YOWBgVNA0sqziT5n6a9YMuz0qkzOJobg8Q+CLxx+jSM/bDR1sAfRGx5Yf4707kgpfd0veLBW2Tf+0hskqMrwVmWdKyi5ZGqNhsda6cURuRZ7F3mmmHIgD4BiGIjJSPHVWK6m3m7QZSGpkdcxVSo/VNlUx9BZVciYi4d4pDZnN4grq+o4NTVaqlpiqKlZkGkrnLmE1QerVR8wyz0QXmCII5NDU9Ae6o6ClU/R4hHm2Afr5RR2JyZOFxpi6Y5jOQ4HQ4hSrpCfCUnleqQdg57IA6hYDOdREBRkBX9EOTMTRHdZ/I0D5YlizzNnoLc9ACYbKmeA64BPqmf7EsJi0j5AGTnHgQTOVJAqhBvGn0V9qRdnJ9VwRa0WngaH1IYfHZDsBYQbyNugKBEKmgMqIldp9wg9gCaSa/7cc8SUJ6NlqBFi3QaF7PAMBoOhX9LHwUCBAVFwco6CUoO6aGJeTaah7kMjPwu/sYds4PKB2mtCFb4fQSctICXcJSSh+UoMMyy7v4iUNoeVRI3IYiBu5ARijK2PyBUBzrnC+ZmhGkcRMDPWGfEBXTbWImukdVR6ukYBJMTQz0RpQgaIQgxAj9RiABTDgOgChbw5hYBEzaULkF3F49oByAsHKtX8k1ChXiAyFpHxW7DDQHUwTNaR8meIuHMJViGELEP5zR78J7EJISSYFxAVCZ1RjDB2zSkJSYCz8z8KssCkW85GNMKBPCkQUbM5pwElAqFAEUFHpRQ3UtNlkMDQodAdsr4GYZJCAmOMgQeBaKRixAkD2OQE0tUtvQkfBXlYqlCY4xoaDileNPG5HWJDVJxj4+JiAbWTNyKENOoSAScJKjsDOnDGQwA4kUZxSINOlIIiO4hKhYa5zKjdaKyn0/Q326Pk0IKuMKpjqKvgTJ8Ip8Q3FqHKElLqGnjTu5yGJNoOg1iiZkiJ2fDS2FmFSDVnCiizQTiPRnhNFPkje4DRyTnoFB0+I/kNwxQN9+CBa4ECj5Q2oIfMebFBTGU5rEDxHIEcOT0k5KlBifBKLMhZANM7kOLmT6oXEIXmAQAb5oaM2A6dtaAnmBAC+W9XlMTGOQILCHouGaSEJRQZimoTBlE6qbBBjCiByGLxgiqigSRROSXqFsxBIZDnzQOBiHJGhVAjzhRHIGfIEQzB43JSLYrDBkgNIx9pEY21f2SPjADTzzl3n5ElKL5sJoQLwZ0QxsRvbm6SCzbKghPJBKoV+ZsQrn1Qs1mvJdcS2ppLTiJKjILISzgQ0gLIQQECfQNOakGAM0kIIRVEdThHLkAkAlmhQuxjQEiLcGyAAsjnDGdRh3sHaLUSKXkN3K/e5fVG3o4RMFh0RKKQaBkPQ8SBIv8isrmpLMWZBiKakjNE0gLgPIbmlP9mhhIE1XObk/7GJIlUJBBllPcMBv3R0dHh4SFnwjH0I5sCyRnpKrHnQNhbhKDtCv2L55UgaaFeK6upMox8GgOIgUgiAKcmcWbgIhw8x8i+W5Ngi+dCF6d0yFxGSj4ZIUcaWIcIRFIRiKKIYtjiBYy8ra9ed49bEdSbA86iTJSP7oBi9TPgbkwMXYOmserRmFNA7Kudhg4lO5c0bEDSxoho3v5FqxqpEYhw3juIleuzziBUdT75b+w71p8NB/6g290gihsIOcniu9mmkxljj9EIHX6yUgnO4W+2t7fPnTu3sbFhV6JNDFVBt3anQ1hKVBS1L/GtDhZD5VKtWrMTSoMBDfNmcVMIKtublfBMsJGdGcHUQJ/giewhNuaRr4DFU3BJjmukSkGhKLsQTmkuRYByQw5xAqFGoBi+31H9k3/yT6bgvYFPfuyjKZQhb+7osNeI0ztvIZXeZwAx0NnqqnCNnaQDnMsQ2XfpzMwBaVZm0vhqpZP0wacYhuYXHFs0uwlljVqyJ3suixDCLVMBXVwnQHbOMlRl1Na8Qqb4VLLUYgxTkf39w52dnZs3b4FdYU//9/Z2dnZ3dvb39/eo72g0xEaQ3dNEW/d42ggbhgJYGF2x14OJ1jvDsv4QU2ge0MOmRBZqwCmSAjlDWK50TjWNu6AlwpyT6ZVuOpS3pPtIZi5jU+r1GkzqAfyH9KEqE2pTlhFMZlpEP/AaaohoHaKv83qJMl+joMAQAfTErkFHAtHgITUYqINi0UdCqgguhThEDRWYanVvTZRCRlRDCyj62F25VI92ENy1YphCh5WKpKhqqspq4OnyuYpDnAeO9VCTcorfoI+RIx7OVlYXrAgDKTF/gS7oAcsRJDGDvFW5QssSYsfRqDfa7Q6FUwU49QRWu+OtSANZ7FIonhV+r3fUbDTpyMloPOj3mHLDQX88nQxHQ5KYgl70yC67DmowlSVHIl3ReaPbbTVbSIDYajRpTmRRgU67pYYqzygRy44zICMSoqaoRJhqBhGEw4MzUunK3K1yJhVQPgdScRvDwZAU3clzWwGE+FTGJzcaerpMveDseRLEfp/FXY/q43zIC6BHoIggrkxaxkls0ItJC9EiFunETLAVMcqlx596awqfBdUzBe8N/Kvv+wcplCHXsNgoy2qvWZFltqLMPBUiYUytLO7e3lHvCDtbZj6GUctWZ85xDJIgkpkhZDFaYsKNPEaVV3Ia/di6qS4DJGXiHCXmYQTIYOjlOImKcwSch4BiSGP6OxWdmFIl9ip4Fw3jim5FUgUWX5zxIpwBE5Vlk3WUiCgxioYgG1jWL09sbGyeO7fNGrPd1vKQiQ2bOSmaLDJJgFyqcqZhyAkEJSdGOLJEGEhEiRmYopEkovPGXA3E7Ge9x0IQPqYuKsEfPQI3qQ6oLFb5MhAY3Eql7udHSaRBZMRRd0LrUw1lJIcqUyrJ0tFis3TBB2nMKDISBuYUIgydcz4YMBxxZvkMA14cIZEa7YaXw+kl/+e+AWhIGONlrUJD3ZOf6RuM2mFMWddiT7FjU/VIu6WnZrHFUEn1aJKebAuQBg+15gwQhTDSojhvjWSL4yOVYq9VaZpYPNOgsMAZIDvSIsCZMGv5oHB2maoFYVxE1C6qH1ZYnk3rmAHWfGtzE3fIDkV+YTzx/ZQaQhu4/WqFfqSTavVav9ffP9hHjh88Zt+BHN93mU2GE702D41CXS/piWRvWvRuil5XqdepAgQ4Gd71inY8BwcHNEGjXt/c2GRzzv6CfROp0ElFFGFE4SrIhVjqSBFRWVdR93hoPDYeEB0Wc2yPcGpswzyPptgHiqg36nmPRwPSGH6Oocnso+UpFDF0JGeqQ9ezyLtx4zrVOtjbjxIB2UNCBE5HsdcWQNLpqSlUwHKhwRb0OFtq+b2/7quVvAbuG+8SVc0Dy2qvWZFltlwySQuprHRwLdhlVhnxbE4+gALBliKOxnwryswpMYCcpIfHIjU/Q5eILAwX3gVrRjQoxQBqBA//mXSQoWBb9PKyNumQK0e4xKMjphP6E8hlMFVg5pwXByxHVom11HA8GA11KYDZwWQ7d+7c+Qvnt7e2ScVqUB1mDkfk5UylOCOTc44QG1imzGGmaZzChrR3O4fGnEVxEnJQgHNisPMgFSKzfcRKcjAgVfdVR3pohySmOPlQkiqHoaSurDZlWbTVKGOmye77vnWWxNrqGAjHiFMKeaNoEKVLlUw9osiMnsX6tNttvAuguNQyJFSrYfgJBsiCemSHjWhIY6kwxScmS4q11dNOGCa2VZhceOjHnZs3Do+O/LInuZDDH7kP2ORTNCR0hQ06yxy9NqWdkNb4tXoDqUjGzsKTnBNs4+MRSypn0XOVjDwcPIRRGytJa0AhzJkoasBXLVcxyjTF1samdpD1OvOo7meI9YX60bhew8np5XZ6LFosykUsIIxY/NGItphN9ap9tQY/dAIooVTW+34ZZVNfjdxq1GvdjS55GQTdbgfVDg8PqAEKs6fpH/XZzLOHGg2HFIq2lIt3IZUxwJmMDAwUoEeIUpGoFGEoFBcVDH4aoF5vNxtt6gi91+uhQciEIfoOaXSH949lRgJhEHWMEhGLYbl16xb8t27c5BzjKnjWBMJTaAkq+NTUFCpguehgC3qcLfWzy7usxB2rfVIjApIWUhmCrE3sXdi76JFXRgb04ATkTSGDJAYK55AZxJiBUEgCBBj22ByIwVM8R0AsMhPEjmd+nCOAGiCjaLBiTtlOVCta5THQd3f3b9y4ifJE4UCQhntWBECrkAORQCaK4rGz2qcxq6g+doGkjY3uxYsXz5+/4LUbdSQvdffsMcgZtpLiEG5BOgdcYIoW6QmZdwk5ESjUTlA4229FjZj6mvOOoiSOFJs7GvQpIDJTjHhqNSwazgY2i40BP9Xy2I+4NvQ6RZ0U/DI0nBW9I7tUrcyOy0/dyplqujapFsiMlgwiMrvdLgHYIKJY8HDWciJ6NUNkBJFXA2xamo6mDf3wfB3lZVbZrIyGB3u6gokho9+omFb3LNFj1xW7K2yT64sJD9A4nLVBkeLx4UvtEWmBRrODFnhftm+IwtznSoIQSIAMbshosRQ1i8LIBzG2CXCmOKgMHrRGREevIXZm00mj3mB4ojFa7u/uUQDegdK6Gxs0P6UNh6ODg/3r16+ziWExhDl2I9Nh0gSxmG9adXNzc3ubRc5Wu6WHxHC09CyOtemX3y9cOE9xaItMvA6OhIFIie1WC/kozk5ioKtRPbRlgiCBeuWViiow4AkgIeqINDShjlAIQ4mkarVJdagFUbIwKUhCmhrcMwshEBlHlMIY0B6r1YIOGzzh2+JmJ5RXrr4MW+gDkL8m8i5bBkmnp6ZQActFB1vQ4xyUL3/f13BeB2no3DtY5V2iLTI9/XeF2ic25hxOakRAUkrV1Sym3tzeBY/AqozRkHOCCHOOwUGg2HNQgg4ReAjZu+hih14uUUnzEiIMh+0QMfghHItV5gzBL8sojD3ip+y4b93a2d8/YO8SEwOQizDMMYsA4VyfEOuAyEyboDtrk9mO6SaBuX3lyhXObPE9heY8EwxxzkE0UIwW6QlytGiVWslItYMYLLRNeTryRf2gyxzQOwBVMQGAAKmdVpOmg4dosBGILKhJEE42OHoW2yaG2e4bwu12p40vougJhWoB7uuNsjCpdiETaxNB/lsmBggLmy6OAVwUjpxdH6n2B6oXJspbGOT5j3pX+6mQgFhAqFFr4OtIJ9doMOwPehjQw719CLgZALM6SF+OSZaRQPSsZLoNk7aY+yZr+joHGXV3p6yfYCFLs9GCbzwZ42tIpUFCWl5NQFi5CkQVZoMbSQHyRhQ6nlXXvuo4RdW929Jbh5jRbruj7hmPhzbuiDq3fQ7NqNrB/sHLr7x89epVZlkYX9on9kCSXtMeiJahyBEOSVcvm+cvXHjwwSv4G1SEq9lslXBmvv+/tbXV7W609GH8DqnIoqVaHW2M5K+rFW/mj1A1vEgoTypFULIqOZvhBhj0UAjDSQA2L6o0G4PSbHaqFdptRKGIQuGQ4AcHKoxJOKl7o6X9CvWKp93goVCEUyhjLy4qwPDq1VdIEnyDkH+UAs+ZOIWNpNNTU6gANEmhDMEW9Dhr1OJdvuK+9S7/8vu/J4UyMKI5o2eqpfVdVltLvzWwImPW1pIdhcSdXtaeg8Fe7F16ybswoINTgyHTiHMeXZAGPYhAAyh5F5pd90jE5n8RCAS/z4SLUZ01A41gtsikw2g43tnZfeWVV5iryNf0ZE4x9zzEYcgR/AgMOUE0iBFNOgcJxPxBLMRHHn3koYeuYEcoPFKVJzNPsFlCIjp9LrwKZFRhaIN8eVUQmwz/ixpWpsk1UhcosNApzG0CUVMmMEWNR9pswaBcNnx56aGhmoLYbILt7vcHo4mes2AJv43J01en9LIedeAgA9mljLSjDVU1gGSnA+RJ3bCMWGN7mhKuxbeydSGLjGgnK6kbPenBBDI5e7SzugAa+Te7G6y1Mbg7t3YwahoA01mDes2mbE71sTU1DP8oOC0y7FOkBkKIWnjqBfOzWI6HdPUVObGpIO3VlAdJpSpOhsyRMUB2ogGiiOJMU6g4gwBREOOKxoeT9rd3qaIw06TTbkPsHfXYxBwe7O/u7NBDFy9cYESybH/56ovPPffcrVu3aBnsMKt7THCzpX8ebLptpgJdTTQ4ODykr+lx7DIS2FPjgR595NHHn3yytblJN8KP4d4+t80ehxLZP8UFt2q9NhpO2s36RpdNDANG10vj+pibXRWkFh48qjhCCMcYgwcGzrErQgGIZMelsTMcDUetdgt90BDFxqPRxuYmytNT6IYjxFx4dJSpmsuRC0Q+/AjBqrAOZMBcv3YNsThCWQCNEuWB+0ycwqZST01NoQKil4sItqCnVJ9+9Vf8Rv1ZA/fcM2PPfOwjKZQjmiJqSv0IOJwC2bFej4DlRkwBJ0WqhNOgDDJWWIMBW/UR7iBmthlScy/0Ux4lFTBmgi0QRAc4SLOREplz7CGSAhZzLDtCcWZoEoiwxqSmt8JoeePmzWvXbjDQ4WHGMisIaODaWMRUyXUARVFBD8WI5UTywua5NmEFx/TAx7CT29iQ9Yw8IQQEJQInITjngRqyvBQU5lGEJEQVJKirknrDXNdKMCRM6ZG8CNXUm+fUkyqpnqzHZ/rYhtrRmlimuoxEk6WApFVlDZnrmEPkI3Jvbx+ThixMMRl8Y/3Yy5JX3WQJcTYUQBTGwnrCqUKliZ591qVFGEQhNR5mcw09hrRJ5A8E1gC0LNaQZe/Vl17c921eqaZ7aSg10t4FeykjTg9h9bRLiOIkSUh7i+hS4pwwZdQRStAjjezKVJ7RmsSplFteQyUYsuw6B4KYsmcIYjRFJFmAruY1fV+eoYJXY/YcHh6wU8TvXLp0kWq+8PwLH/mZDz333LOj4eD8hfMPPfTQgw8+cOnSpY2unlTG+Gqg6nk/3WOhPCqBpSbj1ubGhQsXLl+8dG57mz7Y293FLl+7fo2GY3CjBl3Ahoxmt7OZNlstupKmojE9RdLeHdBfoTzn0J+2BUEJBsJQSCoGYAa4FmefMiEQ4IlVbrc1O0iNN/XRHX5GjLtGIwQeGDizhdvb293f3++zhapUjg51YUCWLR3qu3VwChtJp6euQqpdjowt6D5DKZeeeOrtppyN+8C7qOmNFD8BdFsKnYqVcpbzBhs2LBbIDNBsAqYZGIGitKAHJadDiQAIhiwcWy3iQU4ZI6wUCZGVgg6CGKM8RioB1Avi4eHRyy9fZaqxGNd2Rb+uKlhYMgohKiMKhEO4WAt0QMwE8urI0hVm1u/vM7V3tre3mS1MaSQ4i2YpZROV3nZpzjgH6Cnk0rOoOHP+XCW/KDCixHazVS5NB7qy0puMVWvrR7mcCXupQS7W7ygjmk05fHqil4AeUA57qkMfDCY/+qpXMds4Yyh9PyVKCl6nWqvSXuK1WcFmoR4Iu2Pt3CLZzXkVmYFK0Sy4ZAqL7CRHgNLpHzL64QvphgKdtq7G7O7tXn3pKgt0TClObjwY4EX13RaL1nMgeFn2GmwMqLmWJVZAFbIiqUlUZUXl5HQ1CVF0iqPaAKEddWYFDhuKiNkNwChCilTKRjhQJTNAd6X0HUnORAkwAsMfEFVTlsuNur5TyZpMT4WNhrd2b80mo62NzcuXLh7s7//0T3/ok7/wDHIvX774yCMPX7hwHgdIVpTGNUQP0nY0FMJwhAM9qdw42N9j3TBhTyBPzKak+fBDVx55+GFqdevmzq5M9a40KJfY4th7siTSZQY9ydDES9dmutMjyXEpNapApRjA6E8PkhuKyvX9KsLBBp0AFoCabmxsQCeVlnGnq0+jcZADKK+r72nWGUgsxRhVsAEbEGVUt3q0+Iam3qRBIN4FSohCAYRrwMxDnXE7SNkMpOUCF5JORzFjgNwc97V3+VlqMX+ABQrHItENd/bh5pqjRE63In/zs0gMBez1UJdPWP7IhJk3IW/6vBtIzcNFQJnP6HP6tIyjHIv6iyDdbJg4xxwOCqkxGQCL7uvXr9+8eXM01McwcCJMjRis5hTzbYK8xxlDiM/SG8nMk/6gh485d+4c04nJowk8j8ibI3QOSJaR4tqZRL10VrmYB9Vigolo6EvmZT3ts7/HWcZRnLJG5CTgDD4czlozhx2JLggVATHxEJDRtq3kTKHYEfRnc4DRxYb7RguWXXeG0IrDuSK3YIrKLxyqIyebfjWmqqZfU5ep97jSvS3YWn6vEKP/yiuvXn/1OhsvFsByTfgwXVKTU0SSu92qIlXDMB1uuLmoAy6sXKopN/zaRfEXn1at1xp6FyQ9KI9U/sbPMMSAUUO4MFogp0R1gkiYSsSZJCyvzKhXNOw8+IvwdquFcEYFaxC67MEHHsR3PfPMMz/1Uz/Fgp0dzKWL59n7YvftkbVXJhcHIlWMCpV32dzosnHpdNo4FpVe0lUp/BYHDYQRv3LlgSeeenI8G9+8fn3n5g1alVwIHA/5N6KvqC7qoST7JH/KUl4Bs06pUR0V50DcWYl64W+iyoQ5kx0QwH9oUyJ+vfKppVSl5qbRuoF1Scw7KkTdG/UGTQsnkwWBnMiOVBTgjN8dDkeH8iuzYV8ygftE8ihd3Vg4AsvEBcoJh6QF89pZ4lDG4qHt/Kz05FvuX+/y0Y/KFBQO14zz3OE5tkBZ81glLc4uKzvrGI0mQ3sXtyqHZhcjaQHSO0NEc6LTjxkiKoIX2QQczhSYOzASoZ+8SyCEQBl7BU3g4OCALcuu32XBcjGUYfCMZaImfuAi14SKzpA0AQjw0BRsi/RuJoa44289MVeYgZQS85DkYF44B1wV25FAGEnINsQcuHLkUA7VqVfreqZof3806NNkmLF4o1ACwzpEnnS4j/M9TTrEI/78ULNHoyuN/9rWYCP1KOps6B0T/BgElMo9ivJFf4UMh4uU/DCiLq6XKqtvAtpasaJn30IrQa52OzTd6MUXX2JxHNZZdksX9ybw1mS/cPVJmLpTK3M9BaESdPaRSsrOEdDNJNl6bQXi0igeFNOJnWP1zb4we0t8Miun+p0MssOpRsse3nVboUt6FhGHCB0ufSK0WmVA7u3tddrth688OOgPPvKRj3zqU892Wq1LFy9uaHVf1SVOXUuc4cRDZ3koNZS6DxJktnTNpnqbYUWqquMXTym2zxav35tMx9CvXL54+dIlVlfXXn11o9uhduowPzmJfijDxkzDSE82pAvFanqVJq/ghlR18jlFRUiCGIAC4KemyBSDv4xJQ7oRpDJn54VLDgk3gxcnFXWb+ia0XsAkyR2l7ZevpOq9KOi4y+i0GEvqvaURFSYiRvfxsURxzy8dlhZJqxlOOpbUCA2fevr+9S4/t3Tf5XUGo4EzgyM/52CJIRuqpxu10qRtaeQif4BwREnKw0HPA5ErBwMxhTAEzKn51ICzKyPIh3uyCL40gU1/5ZVXbt68BYUhCyXsoKeNmEMsWRR5DcgrIk3KLPBZOWqyMaWhXLhwAQZPW+lG6VbgOEt+jkAxrLNW1QlEyYgwwiz4ONP+R/oUxxAzQx21OIXHdSS/xSyAROjHR4idgybZJFNFVfJJbL7yx/Zidtg7mum+TsvPL+hJM6wDClDHEBhnkNe0iCzVM94dLMdiK0zrYUhZ4F84f56hdfXqVSqIHZXRGQ3Gk6HujWOJVM+pV/P4jLjih1gf9jhRipKNLJzoriN8+gk4Dx+PTF0gKrc6bUwryxFW9KRM9RTDsQS1vvtxATkDehKN1kAuwwAiWdiL4Mp0OUv3Wva77fbFixd6vaOf+PEff/XVV8+f237ggcvyDbpEqRtdDEwkACSHwAggLYSjCHoOR9pq4Byw0bqh4/WFLu7NpodHh3t7uwyMyxcvPPnEY6PB4Bd+8ZNoggOLVsCNT8Z61FAf8W/Wmb8IZ5sCoiy6FUpULfasgDAthhy6iiSUUfPZ6zDjHJZ/Dzps8ERFnFEm2DcFy3U2Z0aUBUNkIUAU8TQUsvo9ffMGuHCVDv8ylsmrKKvzgkg6hWFNIOHJt7wtRc7CPeddPvHRRe+yZovQMSn0mhGiODPgsG6Mb3uXmSe1EGyBhXLz6HIAEHYUEclbnFo72aYY2cFGXka8Jehp6Z2dW6++em0w0MctAKuhcXp3QcJPlXwbiOI4JzW0psH6REG6NQVxa2uLaMw0FAYEciiXzyCkBYWwxcrwBiUAMYRQx312LXpMqMJyESaSaAEKsrDlCooWSTlSyhzCUotVRjxITHjKrdaafoCbFfcQj+KfGCGVtSb60MiwBX8uOafkKBZKWLadvLq3L5NFGJkYOALPPffc/t7epUuXsGRHh4cYTXYtLInlRP14grwCKmq/ol6VMAmPw8KzspAWgUSRQ4ob+NhBNy8S5TWmGGgMJVqrvxBaxeySO5lLskaNimfgogSMIxnhBPQFfiDSEYstZ8swHA62t7bZpuzs7Hzwgx88ODh8+KGHzm1tUXdZWOVj+a99mRXD40otwuhGgciq+SG36UyPgfV6PcuXimiIg4FZMshLJSeTwz027j3kP/7Yo61W84UXntvb36eC7NEoSw/laFtfard17avZ1NswqMHugdEVi4aoV1QqztHR1C6SohEgogzRARZhoM88Q/R81MYrfAaAITLiRyfeBBMmL+UiGQbCDGngvYseq+MM8uyq7Z3ipOxBf+3CwRNre5c5K/BLHNG7IMUzikY8neJ+ifYFDJRgENWhFDBy+jFDARKqxYvAQPQAXcGWlaOxHiBMDqiE9/cPrl59eTjUbVVE6oVBXfaVlgjkXBS5Uv5tIHLLygnoweoWo9DSe22za9eu7+3tM/GjTQAain1pqkT2PBBQ02ZtqyQCkqPPTx3q3TqMi94eoK1c8VQKGZXnzpCyUh+1PE0qox8dLBej62+bGxuYhoO9fS1XyxUsPgpgEaIjbBblaG3rV0N1A6htZ6ZK6taC9nx6LK1Sef7557BWGxu6cYVktixsWhr1huzzKH58Xt3NEEFMSXs2LKwucJ1SaNbgKizKL2G7J76eVqk0MM2l6cHe3mQ02tzqbmx2/fACVVYLuE21nKemLkRYCMQZRjI0mk0sOLXTVT89Cy7FcTDNev3K5ct7u7vPfPwTk9H4scce67BbqulnV8hOXuply1/SO/da5k9rulQ20Zs8ujDIjg0eVZSxjTKukbQjzBm6e0AtqS8VtdoHe7sf//jH+oOjX/Gez//SL/piHMW1V17G6/SPDvUkyKGeQmGZgpB6vcnmASFUAhnyQdkjwpQtn1SvU0M7PhUCojjOMf5DFflqux+Gx9AfQWaXdnTEjvdI7zW7I0gWvxpPUKF24SlMKd6JSeBnKe65vcvHP/phFsGa+acejLQFCl02f2iG0cshNof6ex7mVBYnpuyEGegMHH9BjzkzmULXGNPXQZChYe6ho6ikYBPTlA6xIMIeWlLDOQRx2+BEagSKCCKrM49qzedYBzC7mAX1WoNZw65lf/+wWqlh+7RIxfZ6eSfhLtOSAmoNFTh/wDNTTa2YanHsRIMSUQVAVFDrRcKgWtZ3k9BK3xRhoX/+wkXmPgla20YlrYNK8VwKSFQBqp3V1l/5rZKsihaS4/7R0bDfo3osY1VJaqDFuw83iYStc4T+RZBT4tzNFCtpFTVFHLICJUw9Wo2HY1qc8rECDAhXSk+2Si7mRlXzUCOqxlRhYklJsLDW1iU9qhTtiQNh40K3vvrqKwf7e5sbXUwtFpBh1azXJA5GOSS1bzg8/z49ognT2urIbPBLmVSmwgpF1GeKQyXFMg1TAhtcfEAXdFoYxqkeMhjoTg/86ToPzlNPkpGF/TAmEOE52IXhd2m/Db2KP243mpPpCMfQrFdZjTfqlUcefphZ84H3vx9z+9DDDzbZhWTrHiaUZcxYCo0n8u0QpRt1ZclCVDZXX42RpiT64Q4VSmv4rWF6BAdQ0wfZ4C3jjNkGsrLqj/Q2DK3z9JNPXbpw7qUXXrj56vVz2+eQ0G60KtX6uMxGtM3mlIIZcE09TKwbURz4b3wEnOomrZs0/BFFF9DzaDMajuiCVrOpitsMkEq9OMeDeTgYOlGDhK7RKmSgp6o1qilCn4SgMhSFH0dntm1Uil5gt8owo5XUIoZb4zTAeQoS013Csj6h5JP3732XT3z0Qx5Wx0eaKmcdS20LEZzZ4soYnRtRn2lHLDkrPNxL+j4rYyr6NrjjTgzRlDGK13BLEk4FzLYYlhCkQJHowZnSKYS5p7k/KzMur1+/cfPmDmGGrNdzsOWWxuFlLNGCTdY0qzU8EI8pjkYgD4tBylBT5hF8rK/16HCLpWmng02iuew1fKFD7ZqEJ1EFQFEN9R6h7JcuxNuhYqr0FKc+6+LXPnQTQo7HkDR4l4SdiBX9QTdpJVp2c0oNTIFNW5Is4WUcTA2zyHpcNkjvl+jtONj00RWStc6oyD4SzRRyWRLHmZTwLjhDmoIayoRW9QPse7s7N2/eaLX0GLQeO9aOBInSK6y87VemDohEH3l1RNY5YnPRnEhQCQYRbUrsmcfjMU5PV+eqldF0OJ2N5U98kYq+wCCyN6lolaAFFn3kTUMIZPulVXnw9470WqI2y2xBcDXj4cNXHux22j/1/vffunXzkUcexpUyj6gNM4jD1WIY69XBUIy/Gr+KaUOsP7qBIU9DC2rj6O2OGsYzSwOLdnTFVOx4rCt71mbYx8UM8TyPP/LwVnfzE5/4BD202dnUM5/0NbsWfY3GH3klv4qiLqzO6FY5FcTKJdghE41DG8fpjB0JDaJrX36qmxZkQMbjAzCQgQHLIOm02+5KxtZMSyK/vqo2989AdNsdFeEtEZpjWXZ3d2lq9j0xR/JzdNZKRJJb7kSeM/Fa8oL1vUuasr/Ekc+cIujmHNGZea8o6jBJQbkrCJlxzuHypaEXPqRWdvf2bt66qdVWUmCO//WGJjrFyiQYXu1OppOrV68SYAYO9QVM1UI2ZAmWIagFs5pGOAALExgXhYlm3chsvOvVQ6A8w1kHtazLRlR6/R4qJQ+YNTd2Uc7g2NofI2oa1ZH9wZZjBOPaFNZ2Mrpx4zoBHA/VVN+qd50Tn+VcCmaNsxKnp54CykINuung8PDg4GBzs8vmw9spfTLHYC+ajD+cmO2oAQYRKEnqkorN1PWr8XjEGcFYyQvGM8888+yzzz7wwANbW1sIgZ1cFJ3rLLGy0IKkFRgQC90EPX8c5+ABqM3GBSJhRITOuLRmq7HR3UDk7s7Os889+8qrr7zrXe9873u/bGdn57lPfYotAqYcR3h0dMDAskrTo6NDWqDXG+AekEN3+F3OJvKbfgkGIqVos+SP9lNN1js0AF4SSjQFuhHmHBLkavw+kJ90UO1CydTFWpBoEUHGyM55rM91f9biPvAu6pklpLQCUsIcUtIaEGtkyHPmAYHB4vGSz5BAznPMeacIybl8zYFkckCUoznHEGfJ4yflNVghEoB5Ac41h5CwgJR2FoIz8ftE0UWwZEMlFIMnbp8SwDgVM8Y51AOSoqhERdQBZdEFED/Mw0Rlcio1iv6Mg/UpDk73E/Sig67IUX1tTPKuWaUXVaAuKM85olQBRiitVvP69eusilnbIpUOpVdhcd8rLyeYVeWTkScG25n8OWALo0aARsa+Yhu73W6z3mBJjwehB9CWpYPMZU3PLusxrWotfB4pYRYDdBY1oqfoLpLanfYTjz9+4/r1D3/4w5cvXz5//jxDAn7KlUwj1AiNIwgRURHWQNJ+XY0GMcoibHYB5lAeImE4seOc65Vqxz9kSTve2tl98aWXrt249u7Pe/dbnnqSddigf9Q73N/fubW3t4ebYb3QZtfmr1v2ej08DH4RsSrYV8Yk0PdjAhShBwH0PR43oLZoyddGACUJ+NaL3rxWTUrs6vq4DpoICWQPp0ibR668ysdtUgDEZaS0AlJCASnhdYM7Ya2RFvjs9i5rNXdiNXN+BoyAAJRoVrAQDgR/IJHOwIo1by4zC+i/Jro10WnG6BzfunUrXAtmD7YoNLLksDzhz/1PO3//H7wYx3f/g08Xj//xf9qBoch8EpBfPAeiZXKQiGXQZ277/U6nE0RNVkuIUvKypGKGiEkg/53KZI1Jy6oZQJGXXUPPuw66qFoqV7GwWroOfUmEGqHJLHmX1VuXhQraaOqSnx5YwmbevHULc4OYvh9IRYq9Kv/pR7nkPOPJCBbxFM9nwpnkYGhs/MdgOLi1s4OHaNQbyu+BVPKtDvEw8n1pk+4hp3rTpTi7JHgVz+Jdvhdj/fDDD0P9mZ/5GSwsYcTCHMt8mIE0ENzd1iGIiCWQs5HEAMAQE6A8aZyBVM65ZNjoGhwgwtBvY3Nza3sbv3Dt2o2Xrl5F9Ls//91PPPH4s8/+4v7eLTxJ//Cgd3g4HgzoRGz+1sZmi46oVBltWj5YoOpm3TgDtLLO6kTWUND5S2XxGaESIBVtGfmcQSg5mU3KVV0PPPKvviInRKE8wNlwhjOXXwT0BaSEeaS0eaS01wd5fdfEvXdX/+c+7PXb8eEBuHx4mheOE9g4bAOyw6aqeASDOJ2Un3W1hwHHDGTwSTOVqDmm8HzXBiW1+1odbE7KVVnpHIbLV+x16MKDCoyCmNLKgXd5+erLjFflLuuyAIXmKi3jd/2eGw9c+VR3Y8fHbvGoVjrf/33bZM/1Bxo7UQsjolbAdscUzmrEPFfor+mn6+C4FvYutBszlA2NkyylgMgHCKM8uxfC2CvqigFj2zLo95ncNdwnVaOkuOB+nO+1AhV04QuknoeghnY4P9I7hl5MVxgDLKtZzGN0o0qoSt0xxbHxWAY8bjk1HRuwdktr2OvXrzGm2BPQRNTZS3VdqFe/u9DwLZFdpFVQyU4scn75+0a/8kuGP/+zuta/kJdoUCIQcMuXx1P9wkq1pgeUdSFT95HUo/gV9MK64j1oetVCrSLQL5yx6a1mYzDoI6bZqLNZuXT50sc//vFnPvGJxx57ZGNjEzvLeGCIRi5AoZzh//pvuvW13/jzX/reVzieelv5Iz+tn2bB2nLG56EYbOT1gxcJKACFAKkEgEUJSEXN3/1/+6l3/8qXf+WveuULv3z3h/9dB0ndje65c9sI++Qzz7DJ6mxu+NvL2pcwStmQ1Bv6kD4l0hFsKBgMCIvOlF+JVY5/70tfaEZivdYf9GkcVgkYhzAUqlWlMtKnAeThmKHaqTTqJLHtoX3IojdGtRSEWz1OEnlxoLdu3SRgUbSSZpXaXWd3QuEgq3IroH5wGKb4gMgCmztq7pjj4QhRZx8r1JDwJ566b993kXdZA+6qMwHX2WyaSxkYxHmAERwfpCNAn7tlBZKCjTOjMMIC6YzNPHoaEDPnEiw4D7ssQd1JUEsz/sz0zd1XX73GoDedRahWoEo6Ae/43OrOrUsvX33g6Oj8+Qs3oPzCJ9/+3LMPQvn4xzd+/D/qTY4iQmyKZNG8ghF1gCPMYPpropT0tQT9aIeolpSlzp0DKexLTZQiI6vHb4aj0ZB5LrtBYubJ1vEu/5f/8uY3fsun3/fVNzl+xRcNq9XW88+ueOITqUVhKqZQzRya7VMtNgmzQIenoffSYYyRoJGjYzFfUjgCQH1UKW9vdLEsL7746Y6/SN/v9xrx/p1qama7KRnLeXzzb+/9n37fC1/5G269412l9/+HNhTpXy5902/r/Y7/8/Of957ZT/yovij6//ijH/2cd37oS3917d//7xekXAEqpUDBInMOoupYKev3r2r1vr9lIi30BpIMfSzgy16zQ0/V0c2wCtsdjGa8/4E9vXjxIuv0n/yJn0D0k08+qbnjH0XFlKsUu9i80C/58msPPfLvW+1Pc4xHD3/w/Zdo5LjbAf/X/qZr7/vqj33xr7r61neMf/antQAiIxLQhABnpiTEWP6LMpt83hf03/HLvrfR/FSz9Vy78/wHfvS9bKOZwRvd7kMPPzgY9J555pl2Rz4sMrbb+s0FtKHt/SjXFCfqySynElrKz9WqqmZDr2GGJ6O+aEKhBGLRiQ6AXMGAT1XD1PXCJ3Uejgbo3u3S9VX0QXM3BbXAnY38LXOK1aYtqsZZQ3NpRFmjaEDSInmJKbEFQ/E47vpAiLoDRL71vzM2Z+PuBdDQC0gJZ8Etu4iUVkASWoQGlY+CUdDqKKAkRpfSzLsC0BlYTEpJySggl5ZTABQUE7+1g+JhqQkcqREIuApMTj2vwvqIlS+GSeNeBsLz35CgAlx14c/+6Y0/+l+f5/jQB/S2I/jgBzb/6/9q+4/84XN/6S/oR65Q7Lf/juGf/wu7cXzbf7cXqqb8WQPmYZe2GtSJvPHpJM84lm/H2SMAorI5oEQqZ6JohG9BGpYDSijjfAkuKrVyMelrvmHwl77zP/zy9/zQhYsfieOpt/7Hb/rtPwkPchYAf+Q8jma9kFOAtk5atqtX+aObQSPdwfYCl/L1+/z6llfKNIeQCSIAy7lzm7u7uhoZ6jPlWbQWjYWuSVFWlguEqHd/wfULlz7G8Xlf8B9+3x/cM11Jjz/Zu3DxY5cfkEwUxTs4kxBCAOEQEnQV7HaLmqpik+n+vmxc2x/aqlf1HBSWj96YjHQrhsW+L1bKksKg+9DeQ9DBw2F6+2dzY6PdbF67dm13d/fSZb2QTynYWbxFlBggF+WGVmDn1hf/iT/y+/7GX3mH97v6XD8OBrFv/Zwf3tr+4e1zP/bk0/8cfjjJyznClE4gyo0kuuajH2r/lT/7Rz70E/85FNBotnAhN2/euHr1xXqt8u5f/q6Nbmt352ZZXTbp93oH+we9fm8wGrGRgbnqbx5Tb1Y2pA4HA2YZcnA8gL3dRneDhUWEw18SRg19TccLKYhbW1voT11wIXEpjNFCy9HeSHMV0BSFJ3Q9jcC+CGkERKF2/kqN3J2dsetxDCgBpPkQoEeTAgKgwHB8BEJOzraMYCgimIswo13gerjnvIt3YHfxoEnOPBay0CjuZcIo5I5k+0oPE8u7IQKp1ZFhRNIaUB8xLLU5KTHfykT1KOPC4SdBAeVwjnuGURwi4nxnCG3BX/6rN/+z3/uT7/mCj8bxpV/2kX/9bz+WS4YhAkuwEgGttsNZKldcDyFK2JqfDVdRk4AzefkbotbHl/+60dd8wwfq9ZcJf/r5L/x3//qrf+rH33fzxi8LykpQwClHVMYnacXCQQ/p+vFc6kvfoCl0Xc5TRyaZOaJBMH9hg+DEjrBYZkGNwYUBOUqqMsRoojiQQnErUK/r7bzAL/v85xBOt7hromD1I3++77u+4Af+9Vf+2//tcRNXI29Y5TEUn5UODw7YNfjpYVkkJbOssmnydBBUXxtcbRn8u/chAcPabLYYnC+88AKL9HPb26jjfkwdKpEOxxlkLaY1k54p8K8Cx13xX/0VL9Vqn4pk8HXf/GpICMBGuXktAGG7dyRjo5PcBj6g1ewPBjeu39jbu3XlgYvv/Ny3Hx3sTsdjjPrB3t54NJHl1wSnp/RhALqn2+ludLrtVpuOwdHjYw739nd3dtnS6fmLsd63pSyOVrMFW4vNFmsg+kKjYAYP7sSGAhcmbQ+PjsajaUPPoLViRqPsBBVUuh6FUBtr7jOc0ERDxk/KM9x0UXCdQ9l9RLiY9HocFLHenE6457zLmmCcrQHYFg/P4eIRlEXEYiDGjWfZXKNKtFEc6CCnn45cE6yQSi8oFoEQQyoCmV3wMRbZFjADpZYhDkMVPROJ10Udx0qXLvVefeWJf/+D7/7ef/gr/uN/+OVQGo1bccM/UGTOIUVXgST8n59IJqx2C/4cKnsJzEMbI81S8kZ9V5S6CiHhve97ORzJRz70a/7MH3/0+7+n87e+ffuP/6G34WaCLfCbf+vRf/FHX/Vx7Vt/z4FqUTiQxZFHYwCI7KUldhBF7V1kBuihqB1/yEagCDKGf4WLMG4G43VwoCeAsUijkb7Hri2QeeHS39Mgxt6R3Ea78/wf+mO6wrkACrp8ZfToE4ecE+kEpEoZEaD99/cPWE612x1iGFbVyu6BAOzUBpMqP6k3LGuNhj7yONaTF3pUTD+L327v7Ow8/9zzmwY9mF0CchWNKMh9nY8KpbIcYVQDBJLrysMvQbxx7dcM+u8i8PDjzyEtENk//wsH3/K7X/im3/n8N37rp77xW5/9zb/9+a/7lqu+pHo8UnVFq9lE6YPewauvXkXwk489Wq+U927dRAl2X339YhPCSnpBn5pqgktDFMZxqqLU134UyXRb70gbGtQba/86jiwk6Ym6SjWu6I2Go7FHL3s+vbzP5ujwiLPbiUJxpQ3cEvsk3Iw8OC0d927Y9PuCJHSPBeqy1qEK5wcUVeE2si8cboEzDpcF87q4X73LZwCMtoDbtRCPaAE5ZTnpFDCUAxGNyYOE4tny9H8w0MccGdnmfa2wZM2lb/0tj3D86T/V/Y6/1vzjf2wTT0Pq5cvH11jWBWPbumIjWIEGTYN2DYQyMFPhqCDWO5LWxJWHXuDcO3rqr/3FC0EJ4GZSqFT6tr/wzFf8hn/zOe/80Ti+7Nf+u//PX/xkSjsBLC7YXUQX6daJPhuFkfNNL5JnsVhe0eORTg9iagg0W/qK8HPPfareQEqp1+tXcS2qL3Y2M7XaKa8QlaN31L15/XMJPP32X+ScGq2A93zR1c9553/knOInIOmeDTCRtG+g0/qdVltqqd/kPctTfdxMxs/7MJtQti4swPV1BrwCdpOKtPUF/uq1a9f3D/Y3NjdhZoVBKgXZSicvq4JSgP9qFtKJUjADm4aKK10XL32c89UXL197Vd50+9yPv+eL+qga+IZvufbrv+FvPPGWf/r4U9/32JPf+9iT/+jRJ//Rk2/9blYjxRGDvp2OvvA/Hg2vXbt269b1hx9+8K1PveXgQD/igJxXX7l27dXreuHlyL9POqRX1RH4AdTBNaA/uklX37AkyLEAAJMKSURBVHFRj2fV0TrDn78kFWK0D6sHSvTvKXT1ywJCqV5rwIk0VhUsLRDOPq/V0is1VFYcBmHY0IqwCs3aah3kzJExl/k6AflUNkXWwP3qXaI17wAp/1lI3MEfbTrfcyRpCGU4Zl4POS95OS/kjahFpsGtR0/YuGgjn8Z6cIJgOx3H5RUgeqn09d8w/tN/Zj/uu3Q35FcaDU3+QPAsAJKlFmBXiFacmZ/wMFtWDkTxzcNkXYrkDzOQM8bMxDMQ2b/mG/qxcblx/WImbRH/zbe9cOGivo76qU9+6Y/90Fe9+vJ7CJ+/+LN/8P91zelCSEuRrF844wigE2OhSnw4GtIBaEhPuL66vglnsWDqHn4FBhqhWqlhQ19++WXW+IPhYObftsI8zWcCcSn2RHzg/Q9zrtdf+UN/7HoxL8UVNT8TrqgQ0ei1mzdv4D0wnagsNZxIDVmbG/orcwFdLcOWWjdgajVdFmPhfe36tW6nu7W5qa2rHya2bO/zCmMVqNgoWaNSoWglAl/zDTdqtWcJfO93X/jwBx4ST6n01nfcjAB4+7vez/m5X/zGn/yx3/Xqy9qYTsZPv/jsfyrXXCiGslGLupRm44P9vd7RwYXtrScef2wyGu3cuknL6wf2e0e7u/t7ewfsL1CYXOxZqCcBt43MPRUEBMgCCKAnvgHJ6lbf/oQTHgqHCCVSrUW50+00GvqANBGya+vj2zl5XjHpJ0T9EwZZcQgkug5SKway6B0jyTkViXVt3IPeZW4sGlCWjzOxJttqMJJAtGmM/ggXAVthSAtBNKL05cNJuoKp6ZdnJ2OUEueAl5Aa0HANh1oP6qNihrOmvLeJpHmc//Jfvflf/lfv/9Iv+0jcd+l2XzHPsVYRWIKEFKA4zRUqsXRVzH4RzshwCrTwlNtUjchFFlXYGde5QNbpJF94eKBZqvxLpT76+E9yxrX8+W976Lv/9sa3/T+f2N/7HCiPPfmi0xcRFaFSBHQFy50lm1KujIdetLqD1EUqS6WlJjNi8JCMreGMIT46PByPRo1abXDUZw+gZL/QkzIEZuGnlpB19D/+rvbN6+8k8PTbPxV9aPJtQE2cVS3A/okRh/PY3d3TWzm2mxp50QiK6LIYJ7oGpVGcYslCw1C87ak+G7O3t3tuexv3yUDFRFKE6ugZZBlClI5U8kqHkp4aIA5POKTHn9Qe9Pq193L+wE+2Dg+0CHjkcRHBr3pfr1Z7jsD3/M1HfuBfdf/WX36acLX2C//8ex736KExU0MxAqkXm61Gq40PxIWMJuNHHnlwe2vz6GCfDQ0VpFNYrg3w9qzbMPy+8kX10DOEhK7UBWkg9w3hWkhyncQcAbsG+QZAXSyD8TNj56qnHtotdByNhv1BLxxVsDHEGCTiJeyDvnHeRahH5g8458Iu2ryvF1AYpMgamB/f9wAYjYwZlgIcBDjcbotHJBUPhuzScXu1i/4O5OEYOtGDWiIx6nwNgwUecw0m3f+HAOtEHx9UudJHv1RLR/iTr3HjTptsUjmLnoGCPIw1jkFQrA40zRkz27651jGLyBSMwRsS0DMCOUVprldYQCCDASPTsVT+Hb9j+M53/TzED33wXV/1637VV/269776ylPmkmhlMkJUEVagiMSP8szoI3+VjyXcaDzW9ILdT1lxqB78kwAU0QFQqFat1Cv66UF1m79bHu0MLT+iiGWVJCpBUVpabUOzcfbxm37rQST/4ic21ZTqidLVT1+E0u48q77xodupcvsKBxsKRrfSYqLphoEUUBe4X8YT1NIXsaZ6T8RvLZR1OB3Dp3FBW9fqVWwY3aafV5lNCLAR4LBXpWk0VHS4paxpqmAae1mtqf4H3q8Vfb3+6p/4748fWBDPMVIrQYwFMnLydgMRDvmOs2xmVFWpAya+qas6HlxVRi4DejqaloaMnkwIOrI50e1t/WR9s8repdHQc1b93sULW7UqezINYzijdEDGKI5AhLPRWB7reSrdXK9U9DOgly7/CNSXPv0A3cbW6NPPP0a0u/HTX/DFQzr1R3+w61ylX/s1uzB/8+9M+87BaKJf99MAkfUHzMBhr99sdaqNdn9U2u9Pbu4ePHjl8iMPPXB0uFeaDGrUa9Sr1lBS36Qkw3A69eeU0zVhz0W2OnoojiGNzhoIvp8UAcB+lFSYCezu7pKE40EJvEU4jLq+xskKQ53d7rS8LaTis+G4Pxrjg6nUaDjsTccTX3Gs0YsMHJqphr+XpfARATQgVfZH5whAVxequ2w0HXUbH3dxDijmTakLCPoCUto8TqKvRHFc3jugLe7gcO8cH1BeExbaMXv/rkDErOgnVVgYjZmcStKZ6SQDRSzMlAIKM0DtaRRd7CG6X/2ZzUOQEmTHZdeYtGSH6uyJOZAY55Gk5Ci0Rh7a2Ex5f/iHNpjv0Lsb2S2T20cYMs5MPAphprmgRfUiTiX8V/5GFktWHAuhL5HIlKtSTJi1VknXXvHSr1S6fGWHDGqiKNj+zMh1kFj+qE2PiSthBrW1+i+aL5o62tstqhcatGAQVLBoRlw2s9ONn9an6/XZRw0PaFqFyLFKjgQHLOIsePuiuy+PPv6h4gXMlbBaCaF8kRKAglLqhllpNB6xT2HqaPzSGXoZf8rg1pPJ3pjKEJdg00Wx4WhEHVqdbqvVPjo6nE3H3VaTLosPikdxYYhXDdGgqMpyCsTK5W/+1vS0wlve9qk//P/+8B/6bz78yGPPB+Wdn3ddXLPZyy99JdEv+fLv+mN/5tvf+o7vJfzSC1/PyGVVNtQjWMm70LYWyt9aqVIfTMrjyazb6TzyyBVG5Vg334cHh3uTse63jGb2h+ostYYdYupUgJ9o+kUczgzp8Vjv3nNGfmxo2AB5D6RLCxrE9nLIYzOEGF8nq1aqJX2MlYAEa2AyQpqtBi6n0azDjQqcNaS0mHC7xDkPcHabxTkCy3Qo9xQ0XO41aBwZEQ7iG4JjNdJ8OEbQGUyMMAYWUQ0ckT1ffFqAB15CCCmiOKyJxtl0bWviYSqNohUIxmOEkCIgpbQCXnoxLhCXftd/9uKf+ws7/+RfPNPtnvgI72mwAiy/KChmF1HmKf9W1LPQpxmnmlEzFo9iROqa+JEfrPeOtOW6cPFnf/X7jp+Yyideju3zx6ndDX0DdDy6EtGzgCA9NErlYvUarQqoQwoVEE3BgiAqCD/mL9azMtusOOjWbGMxDxUGImPeUEX8yL9/NAKP+TpSAXPM5D1FSA7SsHYsjhhddAEbHlTQm+WoZvXMQ5+qyoq7dzwghwhu+Sf09eqiBkAVM8tkQBaFSiATI26Pz8MlHwMKzA89EldlSxsbHzp3/sc5NjZ/OigPPfaL8Hz+Fx5deuAT4/ETr1796r2d9+7ufNlHP/wtf+9/eSpEeuDlyxEpikw6Ar8wGuI/VMTDjzzSbnd8BUw7D0CVQ0tS6aMYgWSOAQmdalpOPNQgJOnekwWP82qjAzMIIv4G+UEhaqJ/ZDPrd+TESOh0OjW/QwOdVFfntC67j3DPeZdi4xbDZyKY7wApfwEQ6fgilr0FbAwIEGFGhgcNY84SrI5ChiKKilKkF+HsAmGLFaejcloxghckSKhX1gsIutTOzpAi6eDguMf/5f9W/6EffM9weOHc+U+/5ws+CuUXPqlvPAyGyeucBOlUhBWPYkPPVOipaylx5+pZYJwB8syyLp5/9pEIfP1vfuabvvUo/Mrv/b/u/sXv+DCB7/+ezmj0IKlvebuupSD6ve8bXXno04RfuZosNQh9ikgJCTPXUEYHnUPtcBUpPI+oDklxhhXzJClZD0ZNCS8gskcgPxfxr/5p69PP64ZEvf6qCRqBUZCh7ICQNMt0m0srAFLiZPk/HFb1Y2L6okk+GhNcCn+hYwEDrMuhYEOvXbtGlHA8/RVfB0N07NsZDR4QsbtHSugCJBixKn06vXT5hyG98NxX/+j/8dt+5Id+64/8+9/yIz/4zVdf/DUQW62PfflXHF24NKjVnh+PO5/6hQc/9rNP/89/9vO+/7svkJESEWIFdJ0KQEEySWjLliHM/t7e3ubmVkNfrxloNwGbf+ilUddDXNpq+wcIgN2NoGxGhBEbAuGhRG1GXOvQIXgYHmpVo9fzo3jxQJ53OPwPaZG9qR2RNkbIQTIgF0lrIko5E4n7VCTWNUB9U2gN3HPeJXC7dQaR5Q7A5EoiCsiSjsOaMwVEKm3NKAHR6JqFTKuYN4VuiCiIcBAXEAIDUaDmp0GmGH55ocFmkfJDy7AEIcLf8e2Nr/w1X8bxXf9ruo4EoP+Zb+t+7a//3H/8D3/l3/mbX/iNv/Hp//z3Xv6KX/tlv/t3nrWiVzUXEXPM+obP0AxcXdWCegGqxgxnjhFG9KleaQX+v//95bhLv7n18a/6mv/fd/zdf8bxhV/yQ+32syHpF595C+cLFz/65//6h//UX/rkN/2OD9bqr7Bx+bEfeMDpQmiygJRWANq5jgIMVHw5ayQFf7QJbBokpkQ1T4K9jyTGOQIL+OGC2gVETgeXdErUJTrI86Cqv9eJ+9T9dnWn4aqqCq699KezsImtdgsfBMPR4RFWst6ok80CNUKiCXBHGg46PCCsgEtLIIr4b/nt6SbKh37qoX/9z7v/6p91/8U/7fzrf7710Q/rMTnw9s999eb1xnj8GJ7mi9/7dzn+2//hOzj+wB/56S/+8gOEMIQoK5gx35yjINSmRsQw/hjydquFsSdJ9SrNVItWS79uLTuvrxUMvdMhY6WqDzADt8EET4HvlKvRAwDpZX63iRD+ODoPIk5az0foIQl/qya7fUsgJLgIZaKR9w/28DrS53hEreimZajgeawgrScKJO5TgW6h3pq457zLtDTRXaq4N1tiBOjIKa/DIRN40sH48/qLbpvrgAgzGjgz02LcMD6g+5IC55UHAyqF4/bvwjGjpj6ms7HfCVChkunrv5QSYS8rU08b1mkeUOGP5EBKKABpUYW//tea3/X39PuvIJJuA/amAUrxKiwrbtWILWriygnUruVfO0cjqMGDZqsErMYf/YPv/PjPvTf2KIHe0ZMf+dCXE0DB//nPXv74z30Zqe3Os/iYWv3lWzfe9b//s8//sR889rVnAmVoVJRk9a7mJ1pRfQnh4otHXBYiQCVY1FKptDhgTLlfksCVyCqtoDEayULFOfB//Lvaz3zoSyMc9AXmPAoIF9t8JWCgLtg2dGPlHpYOIEZJuuGCsa3iM5AWwlUf/TipnqHCqUCJllEu/k3SUgN6nmUF/LjHZDZ9/CltJXduffFP/HhDU89XEJH2wz+w2e/rPtP5i9ff/x/b4/EG4asv/tqrL/663Vtqga1zP/ruL/wEM0/v3usOkoBn1Ewr4dgQVcGCxO8IkIQvwbiHSvgb/BCuYtAfEMXTwEb3uDvVKKgXB34CZcIm6AfGqZONg8WX681Gp9tpd3WBiyiNFVOUDRHDg0KjHaLfNTLsuW0w9CXDw6PD0WSkx4C0dxovGajbOBbsyet1rA1NhRS8N/D93/O3Y0AT9hjQ3Ijo6VhZkZXEJVCE/xgRYMgdHh6ymybA4EABfaDBCDYQ9KAQjigLu5wn/kYjg5w54AtAiZLOHsmEA/BrAE4mrKquvvTyiy++CI0pTUHOkvQha0jmHKJyFKPkSqEMpOYZIwCY6hHIkSfNQfPPyLyLjWlMntEXfdEXMq/6g559hISHJnHOBRIFlaneyNvc2jra39/b24Gi+SsjG7N4rhZn4mu+sdfpTF59pf6jP6hr2WS3NM16zr/5W/UuzrVX6v/hB4+NdSBKWShLmut5Dq27R5MSS9Zmq7V1/sJoPMGaIRRufEniNsjisaDPnBDljNna371VnYywTr1eDysTfZG3g0qJlimVWUTkGuQMuVamqE5ubWLHPb4QBhEGlJhHFyoIcCmw0KGXHrjS7XZ//uOf2Njalgi/rq7HnuRbqq1ac1KaDvy6D1sXxmC303rg8qXtbudf/PN/Up6Nv+DzP++w179xa5cBgApaKFCdet0BwUqByu//Ay8//bZ/tXPrS/7HP/N50VY0L/rJYdkEB4WCaZDITrY/8Id/4aGHf/Bg//P/u//2V9hbV3////2FRx//l6T+2T/+B6nWV/yGvS9+7/9K9H/4E/+FvKU/d+a35Ufvefcve/KhK7iWf/uDP/zJ5z799DveNanWN7fOPfroYxcunJ8MR7XKrNNkbyTPissBlEiYc1y5Iuy66F6LKuENSrvVxlehijyrP2FJ6QQoF++B14Hf87e5sbEBD2GS4CGMtP39/Z2dnfK0TAAKolxv+Xh4zsQyG40YvYt6/vuacJKQX/uVX59CZ2GtanwmEVWiiUFEV1YyGNZEZDlTVDFKgJ6Ozk65fCIaxJyeh/NozqAMBkkxFIKYohitAqKQCMvMOBq5GN+xdwFWKmkFxJy5GYdTIGfLEUkLSGkFhNgiEutZoDiYmXvMJaYKhTuvsiM2eEAeJjVqhLJMy7jaQCqzj3Vr8JwOqbuEf/PPmt//PR02JZIvDdRECA1V/sn3dP7pd3d+7Af05OgC4M2Ry+dMNAKc0ZA2lcFzZWVC1MjHQyX4o16EOYfdISkY8kBUVoVlcKcrr8IFONMxoJhBPBENLIRzfYpRQN4IAJKIkoTVY3FOwUdHerVQ2hfVcGA81fWlqLulqQXoawYn/+GnRlAIyJN7U4KOWt1Toi+UqbVUatKq1d79Pb//07/h6/ThVFS01LTjQQ7uA15tgcgkUeV2Wz9rVKv3v/Y39fB2X/9NNy49oM8W7O68lwy/7fe++ORb40aUVjS94YCy0MY7DDayOHV90Kauj7fok8byPtp7xb5Zv9eSTTF5xNhzxBmeGJy0DLpJvjEe6bMU0UpEYeNM/qOjIzhH/pBzp9PZ3NzEqyGTItrttj4ioI+IS2a/32cIkQpn7P+sgOY4DCsBD4AfJNIcIl0650ik20fKX0BKWBv3nndhj7B4aHguHQs8Jx4a7Cm8MiMUrb8XDo1J9tX5EcvXNdpXbPH6whTroyOPemmhRWJ2xLOfKVou1Soc2lcTYNXGyldjiHFJuR5OIAohoI4rkt4woDwN5qmFMuPxeHtbX01nLsamoYjQdqEZNZ0mk97R0cHhQV/XKPR+iejwB8ftQx2IqfKzpgiRpcRGRc8uKZAj6HOpXgGkIJrpDaeZLodl904QLFMqhWkEHdgfUzBMmAnsjoYPgzAQcpTH5ptwUFyA/suYOkqqiK8NRfmcA3k4AukW90Tf7qV0wpCln6H6ocmshHXVU7+ZGY3s/MENYDF1jWmkn80nSY2ONKVncDMWoN1eq/UxdjCf+64Xpkj1q0NUPqabWkFP3JHLrarn+Msf+fBbxuMnWq2ff++v+e4/9ee+4wu/5HuR0O+/66d+/On3/fq9J9/yT648+G+itNEQV6g3aSZjZngtLicwMimYuhBArq5/uYXpClYA8pHNJp3bP+rrNyA4qBLHYMi4HA9HuhXlL4lRF33PBx3H42FfV9U01F0FZNIaTX/wR7X061/sWnAqDBiV552Qvhljj0IrSepgqOthM3Zqeh68GtN/zkate2jSyKq8foeN1dq4537f5ed/dq3fd1kTdOE6Nmp5IutTdH6enRHgQQkN0+Qp5Tnpv3NIxFla7+Rn6yCk9ELWIoWZrD8ZP2eGJ4lRBQbx3t6eJq2smFKDP9PtNQFpLiUi6e9ZKPApSB20o2c198gjD29sdPWxPy0i54C2Vvi4OKJMKq/a5ZCYkEx1S0NqoaXWRghWKZlFCxupCyXHLXVio8GfBwBZFHeLj/RU1ajZbnW6G7pAbkNLN1isjpCvP5nvRwKFUyNWsrhQeBlRkp7YEn9QAtEUOREJEQikNAleq3Fgzc85jvM6gE2jJgS6G5uspg8PDlqdjhVRsxEgjSyxUXO2pAHJbF267faN69defeXqxfPn6s3GUa+vt2iDCXgLoux5oeXSB358o9l863Ofeudzz77zYz974YXn5arNq8YEidNDXY3spGc+3viBf/v0pQeeODx4+tbNt9+88dZPfuI93/ntn/upT5Y/9clmq/3LX3zhCz793Ls/8fOf/9yntCAjCyKiapvdVrNWqdcav/Cp5169cfPCpQe0YWnSk92trU1d/tNPudSHA/1cMUrIffJvqqtkhFEAgfQdnikMAi6Zbo1FBjwQYSNQryJMHy1lr0L+ln/zOGXx5TwCUR2ieDD2L5VZFVNjUe6a+HcConEKTTSHlfSTmO8YTz297u+7fJZ7l/WwaGs0YsbyLiBGRjjsU3odaGQIyUnkiN6N1IxHKIYDOU8hwOQCxHRxlqU9w1KsBbGvffAgKqQ5kv6ehQKfNoB6qo25x+x7+OGHWKDJEuEdV0mLsvISyc1Zd0RdWRJY/VqhxfZZBzKH/HFWAjKQ/IsqQkS8UtKfkxAtHhCrVcW2YF02tzaxZPp8uiyQErELwekyBMLuFxkpzqyKp6PhZIwFiVdNE0hKXRvuIsKciGdCxFeAU8AifSXgS6EMQTkW63TttUQsdbrd/YMDqqYf2pL5k/XUa+Msi+kbexdLUL0id6Ne297cwEh++vlnL5w/19nYOGJNxiqBOaWFuJqOsLLHUFZ74vjLn/hY/RM/33jm55uffkF3pxAbxndOZ1b3UpZNlXoRlSbTyU9/sPHBn9r6qZ/sfugD25/4+Xh7X/Kf+Xjtk5+o/8IzjeeerfszHeKnRPwjA3Gz22ZD0e60f+FTz97c2T9/8XK10cTv0zWdTtsDQ+sFvQIZD274IUYQbiACqJJqIIWkZ7QDox0w9DEXNAoBUtmUUCVcGAxQyB47GMIRRebR0eHe7j47FSgkIY1AXBaea4cCgn5SKgkpUMCJzHeK9b3Loim8BxGduoCUdhZo2bxxbyujOFk3GcqmyeGAkZhWQKsSSszPIM+SnwPFMLCmCRKUhKRLut0ua0T9LmEkFRHENxTSAT2ZnN1uh8kZ1UlNtwrwp5BBhKrWMGc0l5p8cdNzu6B0BMpcuRF9wtKdNtOSKkZE42xljl2Frp94uRoMVlbVjADAf4AUcZJ0sO2QStkCNlAsNy8uwqFqhIuADE0ZzoLLT7rllDzgsHYG1MVSVUH2LnXdcNbTX+lw04Uy0Q4wUz3VkeW872NfvHiBlTw7fcJ1f58/suQlujRCCuvj9QWQJZgR7hJUt6iec8KtVUpcQLaf11NccokMGb2lP1YtpjPtJv0oluuCWdMyg56vVhvx88a6DjGeDPr6haQo2lsHPV4M2HMf+pvJxLWH9gCmIjhYepzsjGomINOw1WpDp/q0W9yHx7WQxBke1cSXvGjJXu/o0EA4nACXA7/Gh58cw5EjhEAU59ovdvc9BdS7LQ3vTe9CBU4/XndQBkMaezSLw8Ob8XrWofaMgeJhlgKcA6f3Tc7PnObs+6yJ0mo141qtGT8TLXA7UKcwYZgqTL9aTWt5z9/Ve5cilE5lfWAJwvhGrtfiYdR6tg4IzBoNqQq4C85Qq9BNsauAX5eP0K5R12+qA5lA+35F5gHRuQSJ0P5GjzkgBIMdqmUDC8nZoXsMd79rTxII3frpQyhSUSt9fUOsqh/6LduoC+pF1+i4GVFTP/IoBi22J5NOpzudzA70KuWsXqurLyXRkCzqRqZyaVLWh+7HuruTGsh7mjygtpP7mWGDfcUgtAxFVA/NCf/+iltMToU9pL7vptQoEM8x8+Ur0ThQm11CaVbZ39evtBwcHqGMuN2p+kNZ1HA20dYU6y9N9E6APSj6as/GRpUsdbxIB2ygQIgFKCbP5Dv5yGO8BR0fjTs5OmIvp+sf1FjeaJA+hYloUqEzGtyE2tEi0zPgeMTe77jnvIuG4dJhU1M8YrzNgS5ZANI0N/KRbMTIiHBOj0SNb+aNJxazZzge6Y5wtaLtuQxCLQ59YCp9So4JiXIRZtBW9ZR9ZjQ4NP8cwF3IY7A0r8Wtu1iB+bCx0YBCCUqOI2a1Po44RSpl9vpH+iU8xM8YkbMqUpnwiFdtEqJqRahWWTUtcA4kJb4CIsvZkM2QxhysBSmZcpiJW1sbjUZd68iJJxvtTaNkR36dJQ4Ry76exowul9p6aaCr6a0O0TlsjQ2NeijPeJx98YAuI82RICsjqHctxKtxtKIbzj6q5TqLY7zDaKT34DY2NpGgRXpVPUFXYks0h4jpW4MKcOTvaVFb+klPZqvmNfVWtT4aTxlFVBjfywGffo+K2rp56NRJiTLHo+kovsJJAIo+X6fPXWLv/PNVZCR7mcGpAMesUuWAEgcUlCzrs8663csY5lDDMiAruuKkD4jhJPS4cW2MNpUqlprlNQt01tPVWoPlOuNBdhHl3Hqyt+NhaTpusqQvTyfDPsJ6RweNZnNz+/yNm3uMqVa9yeaFvQ9eiynEAGAaVGe0V3UyGPcO+hxyHVZ1MivjG8YcfqnNAVwLPa6BpZlfoY76UA2qciZM+xCgalSBzQhqtzotmnc0GSIjNf6Mhc6APsb7Hezt8mdv/3A0ru3uD3f2+vVWh3nCdEcFvMN43BuOjvAuFIG974+nw8l0MPY3yGalEQ6MNPSkkemysr4tw0BttJq1BpLazOjeoM++h6labzZoYfZzUHCDLAf1AbHxRM9020bQpvqmZbnSqNFMjWZ2CQ6PwuiK8RkTE+TzUU2fwROXbhASqQAlmYFwCAGRdFeQJK6Ne867hPM460gdcAc4oY3m2i7K0GyEmrkKuvvUQzYmsueIwXEK8sxRYmjA2dXTPCENE6ahNJ35jTB9BkpXkPwpfk03KR753ijQSDSfDE/Tz/XjXVilaZnPKlhrvjPQ8DdoqSKBre0tFodMudQUWfvRILiTu4Jo8PWgMvXEUaUyGA2JNhpNGWgQUhgYnCwu+ppzwO6WVLybroFQg1arTToTv87uZ6JXBb2ilQC2WOSQlAzRp1nPZoXFITcq4ZSSnwMZfwpodYJljLOf7fWTTeovFydlRqygytXBYMzCfP/ggHZGKcKZKFWUcESVy4u9rMgpQ/Lg4ODmrVuXH3gAyXsHB81Gs9vu4LKoPM5Xy4aZ3Dljt15vtnSbo+OdnFzMwlRXvbJDC4AMSi0iiP5LC2OXRywECTqfkW6GwdGw7R4MR5Vq8+atPVj1so6eCB9p4cPWTVenkBEfcdGsk4fDh48muoM0otnwfHIT5B0MhmxGshWLkNyD32VBDQptaBlIBfVVSgAPkvv+DbHDw0O2MhKqBRXLMu1lAUJUJXWZPAdnwmQMYsD1mkNKuIexaBDfcLjLFpHSTkViLSAlzIOeA0WGAqcCThGPoow+LMnJHRlJ7muwOALypAJPARBNjglL2V6a6WBOs2rTGo1x50Ulw14/iNSos1Unm+yv4am+Qj2LnytUkuYBMZjvABTNOSQT1lZlNLp48eLm5qYa18+PgWA+HWGIyc4kJIvtwp0rtibUdicjMcj+6jVv4liHal3PrWrwqOKuuyURisoGIMtg+AKOWLQjpUvLeJcwHDY9CVAoR6IsjOIKh0qXCbIncGNrtxthlTwPpElnj9048zecCoHikZkveRepxI7IVbh+42adBYEfiDIn/1NTKEMaaZoSHOSgmF6/h1lHd/pdNrSnrwUjJArA7MIrOWrSZIhJpThJthzpYeRWNaKAXAFpkNULRBROAJkSSQrdnKI60gEQQbvdrpQqvaPeYDR4/oUX8CK6u65vtOh6AaOOngUD//SyWlhdJlUJcKaz1MUWCsNwMFQd/cUwfa/fv2JJKWjCWc8X45cUUgAJZEcTAkTR89atW9euXbt58+YN/t+8ubu7g4isInNARgQiFQnLiKR7Gfecd3lDEB0Z41adlgawEAyn4JRuzpOWeXKvQHkzOqFwHT75mMRFEvtx/Mys2qg3220GbzwXqWTJPbv01xXRSmjELHrooYcwTCzQPCf1qMzJ2h0DNlRFyNGR7oJiZcLfvIFAmQjQ7BgcPV091Q/I42Dw8541bCLRMtYF7sLCUcGqVOvVSg1HQ1TXs1jI68lUWWs/sItdoxPTZiIcQHiB/NqsXUw6UwLGRlGPhPxQyRoqKZzTIyo5mbTg1IagUmbl7K9p6ZFxxLKWbnfavrxzyNYTyzvWZmsWl+v0z6J0fcjNolsn9jroe3B4hEmt1RsPPPjg9rnt/f19OtG3wNP9bc0lFJO9DXMph0qU7I4mmEGgaEAURBKcwRwMRWIOlURveByyF4ENAgHksvW3NxjgFF5++dVqrdFqd2ss0xotVgt0Jd3AduJI3xEbIJhhHAKjRM6WnZZiak/2KMzBybQ/GvfYyiB7OOLQxbTx5OCod/3mrZt7ez12Or7Kl65/+iIbPAM2QKMxufYpcqhxhcCoLPLxZ4CAKplVM4q+H3HPeZdo1iJSwhwgLtIT9zxSWgGMZB9FCXNskVDMngXm2EDe6RHgHEdOiUBOmSNmAZ35X/GWRebsGLKxmnfTSrWmeV4udTa6LKXRPrwLO2pY0lWkecSIzM8rYca7gGif8+fPnzt3TluQ0UiXRIxgOB2wMaUBeVla+lIBRnmtvHeG0G0lIlVn9YW+qTSaTjAg9UZjg20Z/UEqNkiNqkUBf0RYgnvVrsCpWA+iqlcJq6dP7WJRghPbgqPRxk3m3EQVE15F5t/+gcNh0kMJHxocoipgYYKrEIUi0BkxkpZJ6RhKDKbtGXy6TYG9rNSqu3t7vm7VYfeIvyMxbJ7qkUQpBwG7QyVSff7u7OzevLXz6KOPfu7nvvPg4ICK4Fri4Q4/IsUmPJlmjTmaC6GMf9FEDD1D7YgGxZbdGs+zFeEcpMsi8wcGA2Yd6EZdyHRweMjkGgxxMP3N7W3tz8hVqbb92jy+kAKGbG0GA1zj7u7u/v4ezNQSqXV2rirJPoaauKAoVe3nIxpKu9Ua29wyc1O1rlSGbIwGKrSndy71cJrojAE9r+zrpeUK2+HoxhBGQTQ4dY1CTRQUXUIkFbGC9Ibi3vMuXmStcTBGdWf0dg9P2xQwRb0YPRV9BtTLRooeg0FwfDAIPMY0MgqDLYXzJIfzwHGqiI66PEaV9CELMz4ONtW+bD9p+BlfZltro9ve6LIsRhWGr69rM2LJdSJiMkRgGZF0u8ibJSR4cs3YuHhGDfV6h8F8M/sZUAV0pVtPzvjqfJ2aSfobgaiXQ3SS+m80mrDsrTfxLluyeNFZWXvKuRvRCHEG1MWQGeGP22PSbreVwUYK4xuc0OOqID2NVS/T8/4BOopnfMkBOCDB2rlo4LK0QBMpMynNJmUCU90kNLO2vdoIE/CzATPOZmaP6CxYexbolQYH6xNcBbrg1Nl2XLigB4vRFuVkooFGqmpL6baZGmoyjOF/sJIjvQO0t7e3u7f/1re/vdXpEBxPxzQX9aRW7OXQjt0SZ5SKPTrtlptpt4CA64WcE43j7og4bHk0AsEvOxaNpt/N0c6JIURYtnsy6x31oR0e9Qbj0cbWph+uqbRaTQUIaiNT12PLGnil2IfoHf2h9iTsLRmb+qSsHqHAHcxwRvZ92cUDTWBmscLoR8vGq/joKCZ7ERZNLJwIBOJyHB4HHj2ET72lLIMtmll7SpmmzFLJLKhjJwtHJBUPb5Ne/2Nt3Ad7lzURPb2AJLSAIj1l9OYhJDDoGeCENd4ZwcFtiOLBHVF48jABkmIwRYBzMHA2jusFMW7LxlwinmYyCugXTDWGMa4cDKF6ucJhe6PrC816Y3tbXxjEICtvprOUsBoRCOT0AKnLgK4qmzPpsITEOt81nsD6IBKVxTZdvHhxY2NjONTLBAiDTmrKNo+izBBFADH8gcxcRBUMTZKglVx6RySyrANkkh0QoCwXMgc4ltWAHwplEVYPxjWc0oy152g67W5sUjGMpB5j8vIflWOvQZR8Pms3Y1NOXh0k+9CTvnoWluVtvaHPH9brnBlMmJBRGDBfbMEC+YEwDt+Nj8OOBM4IQEETzCVnysbjuGQGi4riPJroMV0rJa1oV9seKkp99cFgeJTB63pQrdeu37jOWfdOqHOo7DRiMoco5NU0/znoJw1GBTQqiSDw+o2bW1vbTz/9NJ6m1+uTHWmUosoXGll5tONWbwZBJYUeGgnSMkBfuLSgp2EDgj9GbGRUwG1OcUiGHTetkjSVKkNtGhiYo+u3dhqtNntQPdHGUatTMd9fR33ka+vRbLb8G/j6XLcH4QwfECMc0BKU6LGhgRm9QyFIo0VpdKmj1qZqEkiSHgRgwTUc402CIShIGgz0jEDWPDIgCFLdCkamiGArokhfaKicsj4s5gzkwtfEbUzaz2JEi6nlsGIMa/eNSMVG98wq9kSEAWGyMhwz23Q8K/JzQNkKSHEtD/VBFJYxVSzBeFoZT6vjWXU0q7P+YrANp7VSuVGttRpNJq1ultoAhMKcQkyOZcpJKHKumYtawMkco5rMB1Zh3W73iSeeIMxEJSkUUzMu1XclwlLI5jAbPYHj/TUkq4VwOV4nuv3mENnngSQhRTB9qxCpeSCHZnYYLPLK/FZZxPZHw82trXa7MxqP0FJznzWAmGV85Qc8Klw0VZE1d0DLUc6EkcnKFeNC3TBbiPajyXpAWXsJ+Rg/hovlws3ol4Zl0C3bh+jSKwJQyCTVPWwAGnGYFwZ8C9ltX7VZkHDllgDd8mEVTf1QBnMJjUFHSdC3trbwWMjAu1A6ldCBWHcBLsFFKB2BqiDMlFCq+MGqKQYUN/zUU091N7r6qcrplA0B/Viv6RtfNIRfldU1KIauHFhmVqOx8i4DhCMaDQvmiQJZOGdC8l52WNfiqr2jHj4cxa/fuEFNd3d3b9y6ubW93e5u4NqpD5yD/ohtTa83wB0OBt5gZC5CrWXnCgWhxGjUuHLrbQf+KvEjh3ajRZTVL8oQUBvhfiZTGgfe3mCg+zo9NkNjzoeHR9q5+HIZIiTFsNPVuIuaBqJWwP0xdwT9Xsa99yWYn/kgzbbGwQafo9jcC1EdTLCzKCDrP8U0ZBlVrHjofs21bHAzR5gIPjOaoWgoRMATJF+9ijnCcYSA4hFFy8ogwULQqsZEZ7JPS7VpuT6rNGe6eKFhy9DG5TBD5X303gym6ujgkDnaqDcYfcxVyVtCPi5PwspZfUYeAxOJcLIzMVjdvuMd7/Adl/TAvuqUsI4wECXTDlO0QUizqXrt7e3iY1CRiUeqWnYeEFMoA3EPApt5Pdasf3lSQIGC58sD8Mt0egmpvVKlOi6Vdw+PqrX6A1eulKrl/kDPFGE7wuhhSmKoUISMCd2ZtWcEArI43g/U9XPI0o0yaCtE+aIZ6coeapCt2GaUoWKS7honcciqKgN0jQ54OAeDa6A0BoXveigp2CGqJWd6DdArcd2NxzYe9Y463c721hZRTQ7NEEyc7v9z1sCTwdM1JAafJOtn4asN/xiaWkwq0WjwVi+cP3d0sP/C8y+c2z5HNtb/VH00GCLLqJKZzQLqRJ2iiUjgnEcDEGP8EM7PgeB3jVBVUN3KeqcomKBQSrvbxqlcv/Yq9b25s8PW8JHHH790+XJNb5o0G60mc5z+gx+fTFmqLqMMl6xKyjdg9nEhBOLqpkoKI+C3cCgxbIl3m3JLWgm4w3AX+NpwQGRNTr2sByWOerizPsSsbrICWgxMS3pU2iu2zJRp7x4qpZLmD3VLroSYRaN5pNntH5KwRFw4guc+/s7Yxz7ywRQ6DVSVep4NDZSzoC5O45g/8i6MFn8hggFZ9C6627EADThBysS01k1Cz42YA8G2AHWU/nhpaXsiF8R+ZTprlCuNUpVZzpZFU5nV5UR2nHHD8GVQIh8nM2AB1dNlKOC5EIKPUax4sOWBIoIhryN6p0ABQSme4cfBYKqYKY8++ggIN0MqQB1OwbyMomIB1U6TljQaUB1Qrdb9SqaebXKT4rldzyUslEIEQhBhL6blYQK5oFAmrz4BzhRHFLOwc3DIGv78+YsbW1usMvs9xoO6QPZahkRGhT/4e8kykIAdkinyspqoR5PA/oRCsCC0MkPLZWm3hwXKC0U46mGfdHjw2fvYhWgs2FWolYi5EtZZpsqaqzClqT4EMGD2K+4PyeSEl9BXA1g1UzrKsMsZT8fb5861Ox0YkFip+V195UqiRNULK/qZk+ioUENRubbgUkqr1ajXqju3bh0dHfnNp+ZAP68yDrOv4hGk5rJ4IkS1alL/ujZp4gQi3WdB9TUPiBIzkETGJJdURuNGd4MNyQvPP483pSUPDo8uX3nw4UceaXU7lNdstYNN2cr6iCpzirVa0z/loksIvhhLKYUWtdIqgJZUj6gkIh6YHGKE6KmIt8B8eEtCL8o3EaAu0Nn6MBikrY0GE5tNHmEkUyjFRVjVAqmRUt1PR6hTbJfAbWRfD0+9Vb8Duw4+e7zLcZcUsExcbsSMEANI44kpF1tX1hqRxlBTiRYGTwjJJoAQdFsbWRYQxKBHYAFI0Vn/GZt6DKlexqmUq6ztWPcc9IaHR5OBlldsvTmoNOOSfQpzgFE36A/1PXAX7iF9DEoEuQJicTgCOYJSpBPyfJmDRCxxosne3t6VKw+84x2fgykhicag1ipYdVK1Vu6DlH4SlM9WUr9CX2+3mr2jHhNU90ihF0rPkTIeg8JT+yOEeM6Ts0YgVyMCnEOgN0uyO7qSMRpvXbhw4fIDWI0Ra1j2HHrhTkZEcENhEcIlmyTX4m1BXE4pQitY+Gs1P7Ogr3uNfb1en/mygdXtdOwQYcSHX0n2KoyXxOu1PmT5Nor0luCgGKo5ZHeiOWFSs1G3kECYEcSyOq7Rwcqqemt7e3Nbl8VQm1TseTBboNXQqJ4ORl5uYw69rodGjL+UIVupFUG9PJtcPK9dy7PPPtvQN+3j20VyBqEkphM2NY5+ehJGQVI9lSIK1KrOSJhADjgjENIiYDbz25WSRXv6UvnFF1/Cc9OUN27evHDp0mNPvsXffsZ76pvIbFyw/DLl1oZi6tprMQuJCwiMItj6iB6tLW+vLmO1obkIt/2Kpj1JfqCZrlQNvFGDAaI2keRLQ0KNQKp6A/tbqXTbLQomIatOqiMByhKTEZRl5HQCcLuX53BSxgWsw0aDcH7LL0HvsiaWG9EEWo25pj90MNNcNwL9IaDg0SjXBkMDLqdEAMDGkuTQODrUl4XCvsADf55lEVnBYQP04UBMQn80PDga7R+NOA/6jGJcnWaPLmJo9CCNwcnOnor0j/q6xoImJ4yMqOxJ40aijLwuUnUVc0jIzzQR9d3c3Hz729/W6XTwLpYgC2J21UlyHVnAcmvExDN/CmCLNNvrNblqX7WQJV/MJ84UyoDw9HCv3QBC1HGhdnBkgRAWysQZ5V0LXYjDfHBuY3cvXMJa6CoHg8EWV4ZGjaQ7RbiKRqPVaNax1PpRKsyKbh8drz0JaDjpAYAZtUMVovDiLykChhghGCaGELxYdgTAYwkWQmgeTsWq+6kDWXkRnENy4Fdbsd1RqugWEjzKpTX1aNRutagI3gwPcOHiBa2kQaWiq6zSSsZaRdnBQKFjEeG+YYfEMlyPnUWp+uqLjS+5apXSZreztbnJRNjd3aUx1UQ1jdXQE1nqZj1nkLovzhGgNQKEkZlTCEQ456RuEUAmf81T0UhyB7Enu/rSSzdv3Gg1mwcHBzTpk295C6sE+JqtZrvboZXVoXrxyA9CePOnj9boAzl6wM26JqgddclRIOrK6pZ+dA3jxLdhsu+40GpmQyWEoCHMiNWvltX9GqlBLt9WLLFSbNl70SmRqhoawUkAeiDoCwi6zp4/x/kznJRxAWuygV+i3oXOOLONlhiCQKeE7ZYQRhcDhiHD/PEWAx4NKfgYMZFHGnj7jCk6OjjQI5l7+7gWBut4NGTFJAZ/AIMxHSNF+bPCFNSdUgVr01l9PKv3xpX93nTvcHbQLw2HrKkwPFrH6vEwJm6d4S8ToR3UTFeOtNgc9oc9xjIMUS2VYkh+kAqBlUA955A1oYpUyspKscjIOWod09uzbNRqNd/2trdubW3uH+wTZm6gFeycs/ohbEW5IXkBuG4tGp0S+jBFmeAsAzmzTnTYF6P1X3/gclaVESF5Bn9WUVevWIOzkKTZbPhArkrwi1n8ujIJKJkdIyaN9tbvk7DArNe3Ll2qNlq9nu69elkvY6FNpEFDNam5f5xRxagsuRiI+I+QqfHkMUOtvVSvMjxIhYfkeMQOu8MQYqdEvTCLZKCtGRiyU2SnXxyNQEr1KEUqAYeVTGAssybNSCKM1srmvYjuDdhXUw8U3tzaCmnnL1zQ17Gw9tRHamOk9TSgaij5GrTRUNSN8RwWLLoAm6gq2SVTRwpoYEHr1e7Gxvb29rVr19ndwhOf9lHhckv60S0t0siGCENlobUJnAWHVC3J1tV+q4FN1z8SqTwM+B+UhEUbBV1HLNH+5N7b3b169SoyUYm+e/zxxx988GH8KBZ+e2u72+1UmHH0yHBUn870XLZeAMBfuqkYQCxQ1H5UXz0n5abTMb0VboT/rPjUNkpSz7t26mI9VTimK+GiOTyO1JMozI6t0+5QgBuhMtDL/gOsQ7vRpNGga7VB47o0tYmfynPHqgvVCG4opwt5wEkpqlm6BElbA2uygfvYu/zcz3wghTJQ7SXQDYttcWz3MwR9Act0+hBapayppTE901dJ9HyHLlnIujGMKY6+Vl5tYSSC+aahXCrLtezsMubazdb21hZHQ5+J1cgmS7vZbLU7kunvkzOFEcI811ND8dTNbNqYlFq9SeX6bvnabuOg30JypVJv1lu+BI4chnulXq206pjMSXlKWK8UNGqbW11G1cHhAVtvVdigFM4xQ1WiQZgGg9m2KDjSoNQIFkU0oLAR4SCiQ0S14ptMtrc3n3rLE1tbGyiGM6UKVEuSPAUiC1BJLq2IlFZA3Y0izsyWSSe91TGRe9ZPuE+Z2VW51dyWel+iPQ0BFwpZW4R8SqbrD5wdPQYK0Wu+pyXTxV/nr9DNrIcH48mA7UWrtXXpYrXRJurHiCjXJbh42dxqpamr9OpoPUikx15lMOQ86jXsKV5Hgt3ydhVaaqCyHljyfRSGBcrQtRhntLTd1DclJ1aDocx5Ehe4FNXVLVGchLpSWFd1OLQRsHp6bIn+pn4yf7rGpYdimRay66qBPBCuBetPKknnLlxgwEJkuc+uifZTSTK2akiVgfYqgFrPcIGy6WpzdWtMNwejAbWcB/V6k1bf2NpuNFvXrl+HgZUQDpUcDFqGoi48k8nOw4orL7AoGWgGA3XAC+qjxSikDqYQ7yHUAbSCrmhV6EYSS2VmBhWbjsb4+k67vbez9+kXX7RqlV6vf+78+UcefWx7+zy+o1VvbnQ6qFLpj7bK1fZw2h5OmEKtCoNwVq+VG6xF0E8aTicVfcpWw5uCh8NRTyOfmetLEwz7ib+rP6C7q/WangkcDn0HRQsj2gofxDZIz8f5W3OaI7UqYdqU/ZMHZll5a1U2v7QAOya1IU1CzdTKHrNuHDW/x60D9ldZQBOAgyT3CLnUZfNwU8xhJXEdhMD7+b7LzyzuXaJKKZJB7bqEZEbVFzDovIxVouCkFxVQP+mRnrEWKbqrgY3T1iGxmo8o5YSfGPZ6+4eHdOxGd+PC+fNbW1usZr2A89v1/tXuTreLWoywvBSbQI8b1jWzaW0yqw0m5YN+tT9uTPVojtjKWt7B2BsNe9NxqVmvtltTJoG/sszcQ/GaflCvhmvxhRxd1mf9iZKaBF5oo2iAsJZRGYiCPJwHyEW1fW1BF8cpHRkQY5XKdKKUy5cvP/LIQxubWojhXbwWizZcwuoeWIRNoxvfQrKAwpgal6wV8mioH0UOBuucSg3tHfQfzzOCziaIXoD4Ybb1pM78kY2SsSr39SDHpN3tbJ8/39ncZgWrj3Vo26L2JB/SKAFK14Coexgj/ZJuOBJS6QrObdDpwCBbJLM9w7rZTWFAtaUly0aXZYe+f0Ml2QKJmTWv64EoAKOVVdHuJTULoLlMLx6qN2rCSKJuJrM98A/Ij0ZDMtOh0Cloc3MTZtQ+d/7clStXtCWzsaYtqKLcaLR8UkGl+n/sVCKeIFUMK2MtEFUqtzst3SFv6uLbq9euyYPqp4XrFOELuSzQoik0RahhSMakIyOqpjQ45A35l27+YKh1w6RWx+Fjwb3IU5vTSNjzVquFG7tx48aLL11FNvOz1++xF3ziiSfPX7w0nuoDxnrHkwbp9SuDUbU/mu0eTm7tTXaPyv1hfTRp0S32xzUmVbNeaejZEl35rNY0SgQ5eHq3XNX6gFLYuGgnWm+2XTrC6W46FNDCdAWVde0YNvphUyaXh4AGMHRdTK1U6HqWQYwx2EiTd0nt6Z5QsR7ubvsFqPoZHWY3xwq2BazDsxKR8bPNu6TQMaAsEots6hsP+jXbETagLNgaFi9sbzE0+iyuogtCGASMAAYWQ/zg4KB3dMQi9rxdix7wZ0Q3GlhFPY0zHjOANjY2iGqb7IGFhHzcMHEYdzVWnMNJqT+sMn9g1fqOuTUbziZDdipM1a1OY3sDBzNkHpHJv383nYxrJX3Ku93uMunYaTF2GcSM2qiO9LTmlAuKDRb0OBdBFmYL5MyehpolZsvh4SG1e/jhhx999BFqxOyngvBEFniiakUgXfb7TNg4BiIjMjkTRRPCgEZRvXHFEC2WVhKrTHCSoShew1fkgXMJIhd0U8g7CewIfxAHhVUxC1ECLAXOnTvH6pKVZ9/vI9CqtIaVEdwsJS0jfO8Euh5wbbEA1WUhccjp6qtrNFdcSmFZCicWhDNJUSO9QjmdUC9GC1kogmZ0P8pbqxQOr+zRXiqqMRTUBkqBRZAFUD5hpMFD0WSJhQJJ2rV0u8HMEoERq1Hk6gQI20lpAwFUF4MkWrvm2hGOc85DTVOYHQAjQRcnaZYSBvfSpcuT2eTGtWvs62gfNhYqQhe4tL6Xg1cFycW2gf5lLmRejR6WnVVBqjP1kg5VfdVgOKIUJhmdZzG6d8KUY0LelGt5kf0Kvmz/4ACmt77t7RcuXsIDNNrNarNR0UXIMUuz+miKX9l9/qXDl14dXLs13Tuq9Ib4GxQbUREGm74hSzszifAk6lB6i67VFr5e6w/08v9Gu0uT6stsrv657W1Wluxhb9y8yTqM4bG3rxdLaU8qQY+wtdVgMIg6k8Zws8buS992iyjnYqcAt4ibYgmnJOU4kyGwDlvw/FL0Ljk8fQTC6zRZ4vQCmj90LTZAQ0EvJciaLAghChh2jOz9/X3GysbG5rmtLYwZzB4zurzGOGLsYzL0yJMfgY85b2ha8Y+5zGJJ70uywD08qoynWBrdX2Bq4SRa9cpmu7m9Ud/sVrutca3cp0gMrjhkUDEkLLz1XXO9fqjXNcZjBvCAOjFHXLNkLwh7UZsOVyidFw6IDHRyYetIxlL0ekcI3tjoPvzwQxyUNdZnLXRxgJpiXGQy3IZ3Buk1DzdvtoIzaCv2g8x5CnUzYnrkIcTp7nA2nbRHJMo/2TuxRLfOHV4iIxYLx3JfZh67Vqt1Njc2tzZZZlO9vq6N6i5FboIphSyEO4b18m+G6kfUtSrQ+ho2vVUqhFacEYKboTw7Kr00QwLemRFRazQ7LV0YISvdWqvquhnFUEcW7GSRtUX9qCbtEHqvgipv2wRjDFr5LetMH6EwHpHRSKnb29t4UHjQiqQ8b1QThJAIB4j6rowKJwzgWQBMjJmBHrbTpoE20Tb3oYf3D/f39/Z6h30qSCtRHQqtsmpXO8RmRVtJ8qsayNchbegptTftoE7CweiFEbqdurCJof1IpESGP3zXrl175ZVrNCm5cOkU8NhjTzz2xBN6RK1cauDYKmV9qH84ak7L1d6o/9Krw5dvVnaPWr1JZzxtjWdNmrxU6tF4uudRYlfOBB6OR4dHh/u7B73+4GjQ3+8dsVcdDoab3Q0kM8dZjtAar77yCgftiUtjtUHlm63G3v7BcMR8ZSrT8HpWEPXwNxyMBOpHRfnfbjZpPXqcczRvtAOIlgfqg1VYSF2IBpYpK7EOW/B8VnmXVaDdF9uCucHkSwkyL7SFjgW4zxYPsXkoI4HhjMMI7wI/UVtqZbVszhJCFpa1B/v72IvNzQ3WZR4P8dyRAuOJvIt0wO7LJoaRshBPRYIs1nAnNWbTYNTf3y9hbrCZmnK6id3Cr1zYmjXqg/J0yGK3ogvx5ZpuPvJfKybkoR+rt0oFH5bcmFdGFOTth6wMM5qRLe1cDRCjhHMEAqQT1Qrau59oBCwFlIceeuiJJ55gtQs9TKRaQpfmahQBZ+QNOTnU/Osg9HFuG1FFZHlMCcclkvcqwPaIeptMgns9O7LLfyTQPr6Gb7LaXQcyHUbsZCprIhEYdf3+lbYjxP0rtSMyumq66xLyONOwVJl2QDThWLqybcF2oDClqMG9d8HQkAWBnAdDvZar6zlSRAUiiiCWSHLYweghwCb9hfXTqpyyxaEG0OEMEAlFNVQjGOYBlyqc7dUIoAzFYosvXryIa6E30SrCBNiPxmYLnpCQQyUaeTT9cSCnA1UoP9MlulvG0mTCLiwaoe1fCyYVG80yha0iOw8qLmtrgZp2unDIMksSdJkuJLqpCMjZUGP3K13PzGE4Ux7OSauqVvuwd/TyK6+8dPUlqocZl0GvVJ946i2PP/EkDYupZ2fJ3MMXDXo9lnHlwWiysz+7dVDd7XVGs+6s2pyWGuNZC4/VqPdr/tG4WnVSKQ+16RyzkNHLCTTTdNofDdnG6vkvCqJ6/QFtwRxh2wRevvoyBkEdFxe+Gk06Fy6NCvcOAZrF/aKxQIORvd3Cu+DTknehmjCotupstYEPGBVdQKQaskiR3ZzHh/POwWwLPLmc0xA897F3+bmPfDCbVacftMccRRdCZVu8oRYln51zh+bmAsWugmAk0bWscXoDGRk6hmjuXWCTBzIIs0tgUcaw6HY6DBGNJ7b4kqALKQwsFviaMbpao90A3RhCZCr8DhcTqSHDj/cYjvsDBpdcExZtNNLFmlZt1K7jVIhMqmXd40WAPkYyoXJ4l7J1oSkQzdBkrjGZ/bC/rop4EMvDUJjtVRp6gHh+JqNpisLM6Efm4eHh3t4eFIzRU0899eCDD8WDYTBQTWYflVI9vE6HPy6/LCBa7UxgJlKIDNJUtoNDiqGhmgmqdGMN2Kg32VtAjwnqBtB39QhoBNgK0cQIUety9j4SSjokLknUuVqrt5qYP61A9UB4SSsC7TIpDV8/xRJILzcUJdGetDDeRcX65gpJ8sZ24OSBIXYqIK5E0REHhweIYL9n44/Dy6qZnpVQ19CbWF0ijBtdzeefC0VmaCx47EgRnRdBcwGEoFh0EwpcMKDgWnAzbCYYJKgEG8wxSEi1dMnmDJ0AREtNgbxEUoMzzwUiCVB/NC/X9BkC+GgPXTCs1dktVWuVg/3D8Wis5xrQUJtwjeG63pPR7+LFvFS36dKUut7rHN0LoVCN9rJvhaiVtAbCPx31etdv3Hjp5Zf39vflrqqV3mDQ3dh68sm3PPjQQ+12K4aBFhk1Ge7pcEQfT/YPS7uHW7Na9WjQGE3ZOTLh6bZGq1Hudka1KinslGe1Sl9vVY8YVPgPDS4/uUDnMNlZdrF+ZG1BG15/9dXDgwO6ng5ly3v9+vX9/X26/pFHH2UcMY8YDCrdY4mZEo0fLUZd2Pzq8huT2k8nuGl19nRQ34vXTR6U4kGqmp8jUsO8zB+ZPSwcS6KO5Zx6BM9TT78DEevgnvQu84jxvQQqugTV/5ieD/2QENEV0sLs280QYpSwVOkPGE9C5GJkMCBMEDNhhggWBTfA8GI6YKCYt6TCyRpRgdmMHTr9yOzRKCeU6YC9t3vKnviZzmosx/yetpwRyzeM92i8Px4OGOqtpm7jl0tjUrU+NviLCLIDzTsNIKQywdodfEyrVpd1GurRFbYauveOPjYlDNwYwQAvKHfihydlV6n3zs6OnoSp1S5dusB+5cknn9jY6MJm16JtnNqB7LqZr7aVAlmbR/gYywQXnCJ5NP4YClJLd66cvUqKBDkz2VeZClTQbYDIxwnF0lsuuiymrlSbgKqMlG9fiFeVVxvgREo1FpbtVrvTrjdbM3Yb8sNeQ+sajLY1um0WAyODJZZ9t75DaxAmwBmRCNZiVXfX9CF3TDnFyIrUatoC+kuIdKyamC2oewv5SEcvqmDF9LlcNi4st1UWK3Q9i5QskUqBx55AFTYgwkkgRqP6xcB+YfUw6I899hibp4ODAzJubm6yZSEJTcgFc9SIjJGLcF4QSYGgE+A/ZUcYBKfozoUQAqaQWd1HR+m3ivUllSHLB9wEKp2/cKHVbrFwYdVPfri0hbF3kdBZSbucsh7FpCWR5EK8CaAl8Mqzsq47tdusu3b39q++/MrLL7+8s7tDFIX0gZ5y+YEHrrzl6bdevnKZDQvl0lX0MgzIofn0k8OlSn04aY1n5+qtrWqjNpqgop5eb9Rmzdq03axg6+vNars5qVf98Lg+GMOMZqnhSTJutnBDDbSlPXEqfd+SpB60FRYAPRk9vaOj6zdvPHDlwYcefujw8CiezPbPx8V0066XwaNcjJM6HlRLE7eqWlCjV00ruGGOO6KIhZ4KnmW2UyBuDUehKO10vOWtn0Xe5QSsaETcfAoZbrRjtoiuaMSsVzR3Zaqm/aF+gc6WSMsNs6TedW6ZOC2omM8wD4bYhmZD9/NJY/Cwm8YO6P7dcMh00uebJJnsZLYQrdYRp9uYKIRVUB/rAUtvivU8jEoasajS9QJNGxbtlIk30L5HeaVNHGjmuklJQChWzRubzOguI54S2Ujpd1dG6Rt8hOxLBizK8CUAK8CZ0lnqXrlyBaeCbdrc3GAmBDBuyBHUAmoolWk4ntqniMV4hjxXAO1TKEOeith0dvNF2SrcHM1mSw93+qVo5i0zH/1px+BVE8IqP6GdCFF1m//5+4pt9kCVeg1R1E4XE226tfuRHXeZ2MkCQityYhfEPp02fccljKNzTWnPnn7OQ8uLePGFhu354x/0s6776/I6g0cuRPsTmxVVz2BE4VE0sGoVNgHUgySEADWZEmDQ15Gx6BgsE7QhigCKsa9iu3nu3DkGAEbt6OgIB0OfkoRdo/dRDM7QnwBSoWSyFQ1NihCPe6GYShQQIFceJV087h9ci+o71i8Nk069zp3DIG+32m3GmryOi45uogIb3W7D6zMqiEzaWY+Z+VoCRCjIoYPZpty6dQvPcuvWDgk0Mq4DHanmw4888vTb3nru/EVahH6hiepN/XwLIx411J2TaXNa1jsuI47phm8lqeqt+qxZnTSrM6Yq44cWZqdeLY+YklX9jgAzWpViIUgjt9ss3OpVVn3NGzduoKfuqpDFbaQG8VXlvd29w35/a1v3t3Z395BApzBeWVWMhuyVdJGbWU/F234ehJHnUaG6kKBWmUex8XNALNIXooFlSg4XFFk4FktcRoi6j73Lx5a+Yql+naf4YAGoNWB+JCu7RHH2oMQLEik1P2ysGBK6hIJg5t1wOMIIY27CKHHkPIQNPWzE2ICuzcFYly+Y8dAZWIwnfAzehdROh+VYxRdYjnWXRmRnycVhq41eFW9xKI8hVpvpTJjFOGMR9ka7xUqLoUmlYUaKdPVZlciCAc9z/Qg8JiYWraxksS9EmQwM5QD2q9HUnQPs0YMPPvjII2zlBSwU6yw3iHSL6U1d9F8lURYBFQFcoFAMBxbjGRYzQpA8HVB9ZFUyJZ21D1H7B5dU8yWDil4iwlNgZ9rMXjY1uHPfRq37ChNembDS8UbarXS6VFtlyq/oWpY6Wv5JWxZk81/1VG1VLKpi2oiFzgimxQjQ0cSJMizo66H/Yc3ZqeBikEBrk6q9rV411deuGBUMBFbjWrH7eVTYaN60jsGxydF4L4LyvisDcF9+MYJaQJY3o7YgutLBBraVXqav2VpBRDc0gQEi/Y7mUMIJEYjKRY1AlAIiCvLUqD5nwUmBIiECQSGowaK/NK/GKdJlTgXt9lBJ3dRqUhdI+wf7/X4POpn2Dw+i3chCU6It6zQtfPSB4d7u/v7NW7euvnz1xs2b5N3Y3GJfQhFDvFej+cCDDz7x1JOPPPp4d3OLLkUCTWSPrm4lOxtWXALcjXK1ybgZjEtH/epwUpmoB0v16rhaqrQb7HzZpUzrlWmz3q+Vj6bjATqwHx2yE5uwf2YRiPYsWHQlazLZ399nMDTxSbGsiUdEZlP8KvudG7d2qIzGllc/jXqT5vAYmMWZXTSNjs+lR4myTlCLeZDLInic54eXzvNEushmMMJz0cKxImN2eC5HxhUlLh8hav23KTWSUvDewPf9/b+RQhlWaUhVtforYpmNjtIsyehEgxLRHFCCrg73R4T2Dw5YIvlqSbrhyeQv5iWsC7q6mD48ODgY9AesJNvtDtOGVCRIZlXTlbFLHi0UPaMjO/lJrzCe9KlK2276rV7Rt/cH48bRsL7fLzPvkEvJ2CAsxsWt6lZ7UCmNq+WJXhAU1NWZRvyXnPnaoYBUteHQWxdAl30msmZYMU0WDSyAgIiQP9hk8OxdzJC09xCjTMWUjYSs3AgXkel2jJyzmLGqiZEQbLmooCR6dHiYfEPuxqw+sixV2jaC8Dq7XTt85gY4e+0v3fDyJ1onqI8sRN9C1IVQgLPRkMiAKEYEtvuBBx7A9skUxsUQ//QAlSAD5vLg6JABgE3fPneOwhgeh70j0gcDXSZiy4iPYJw0GnrXgbrpqQy3CVHOqKBdqlyPlvBEoyc0hCjA7oeRCVGpbpxwG+hGQO7HV/aDSCp0EGyc0S3PSAAiYaCifQaRhXEjCv/U6OkFL2D2lF0M80RW+vyRySbnTK+yM1XwwFSHnbRuwPinJuDt+d4eoImoXrvdYguJ5yDL4cEBrcRAw0fSzlSbZRDbTZrpqNc/lA/vsbtj3bTB/poNwvY5FhD0Ao2I21VLTSaHRz1UokXYqzcaurg2G462Ko0tWu7GfuX6XvOg3xpM8PCj2XhQntQ2WqVas89Ev7BVeeh8f6u5V5n2ytPecDDuDWYjrSAbtfrW5lalPB0M+/QEE3Szu6E2pB/ZuR71cCqyCfsHu3u7+6PxpcsPUGu8PvrQXHlbcWaNQVXbrcZjjzzE9oUBiZycgZZUgxYQ9CLgKfIXo0UsU+CMQCQtM5yOr/wN35hCZ+E+fWaM5tDIvi2c0oiRpP6xBfFKSx6CAURSnmreTA4rTS99iTJzPDJSf08Y5RVt1Rk+TGaGHUQyh4QsrAr4ypgs+KQyG7HsYQHFMpw5z2ZnMCoNRnWcTq2OBLkfiqhjirUm5LAKaolCrSQ4QjGUOTHstbMf+esV2F79PKu0BSyV9FiodoBoRSZZr6EfaCaK6ZAl06IMScfIy0vRDMVwYDGeYSGjLOg8lkUJMsVC/JHOEVRjEtLCP+5EpSaItoDmpiCMiaVzMX+20uHV9ey2rKQMsdcLvmallIwhovpj0BecaT3OataBvvkhzpJ+W/fo8Aj5rGcvXLjARqPvR7P6g+FwPKILJaWiD8VrvOA7tEpFX05CKlF+Tlf5pKeHE1aogqegu7Tp8SbGXgTHpl2LH+UAkKHI2/nRYfSUehrIGoEIJjD2c9IgSnTVhZwCImwuQVpmQIFENYIYgaBQZYXdPvSPWsaunZ7QLSeDAca0YfSx+WBfjRvW2ypsJwaDw6ND7DJjmw3O+QsXzp3b1tXdzc1mu0UF9g+PdvZ2+6MR0cuXLj348MMPPHjlwsULbMwr1TpF6MfyG3r2BI9Ey+PWqbw7fVqusZDTvbRGuVJnGXHULx/0a71h6WgwoX98fXg0HtKEtWZrij4b7Um7NqyVR3oUgI0LawD2KzO8C2BlIP81neAKKRfl6ZHKTPsZWpidDnXRNcHZbGtb97pofOhhEBiBSpWPV3OxEd3otOlU2jyalybi7K6Yw0nEIn0hGlim5CgmncKWw8Oz9PTb7ucrYyl0GmiItbxLNEecwUktCJ0ErddZSvrbRBgETQWbflDscgISaNNGjFGCA2CeMzhkrGLSaW8jfnhkqgnwz8jk6AcotYWBXi7ho6YVdt42j8yIngY9+5hmmQGne/x63aPd0D5Gb3fJu3B42qqcpFkBKMxZ9crAyEYvWJmoqlpikFWV7fEkhBKTgUaAAf6IgpAWgTwKCASK4cCyVoGFjOt6F4hYCBlKRSrlKjp6FU/Tpgyk6JKDdBekt07kOj7bk5Zn8p162ExxOq3EThKro32PMrFX8HUVyTQUsjmG3u/3ZcpbukmA1YDFDVvWRZzBoNPR+5iYEmz5wf4+FLKMMHCqpgaGCtMD5bqkZqsssaS5GO2jAMrLB7puZPc2Wtq7AfSAA1lcKLmSq0MTklSW3IhO0YxYOYgWoOrmdQEwJDkZPbJEAHpiUIP5yBikqq7kzM1BM8e3Zyaqmm4puQo0NHq6Wzjr6wayvPqRC7SCrd1pn79w/rHHHtduT46+OhwNb+3sXL9+/eatmweHR2jOzqWrt5G2L1y6eOXKA5evXNmCuabfj6EjNY3UhHLMR3SPP/vPJgJlaGdKYZAN9esqk/qsXGd+7feqh/36YFLqDUrDkaqhphtXa81SvdXHLbbrg3r5aDZm7cCek90+fxh+uh1WqbCRarX128bjkWraqjdw4+pefUt7eHh4qMc60Klev3jxEpVHGVWz3cZK0HK4fM70mrpkMt7a3GA40Xqc1a6vv3ehFM5Bz1OX2U7C+t4l2Yt7B9/39/8m1U8RAw2XdKQpIM01xxKTUoMWSeRZ2YKkQvf809NE9P2+Lmccag7oSZQkNvLGWQJlp2SXsQQxRyEyMiQtXn3QkBdg1bROWuhs+qzGYJ3MOPT1QWXEdOgxr0p/iF+ZHepxSfYuw9J02KxWznVL2+1hozJuVOPFF8AJkXJIuWgjlAxlCFg73ZyUAfVU5z+zIud3Bv0nDjGnRxjkdScc9JwSUc7L8FrdAbMByXLePCM88QhDyDWXMkQ4I5uu0lONiKjBMZdERZE4ScMuW3Iq0H9kXELhRHU1MWPuWuWXGLWLowrTdIL6120mTsgk+iLnZNrtsqaWUUCNsZ9cpxRWJFDOnT+HS8a+7O/v7+zuMpzIikHDdym/lrrpIWZfOsX+0RcyxLGrggtLaS18Q6lWHemOheykK6ZO114ZsylW6aXOtAtAB4asG0ljDxbWPfyTyn5UTOX5KaxiGG0RovFnuxbECEhf0ykGXdwM0iGyR6rLUnd42DMbNJalDvuVmZQhOxZZWaRSFV1qdQy0rt+1W20/l6G1//bWFqu6vd1dfCnq0pj1RrXZqLearao+dzTGbTBFKUnlSjtfV2TlpclQ0W0b/dRbrdFs4VupDs4W14JBx9GiSalaqk9n5yuNbn9avXnQ3u93j8al/cPZYCiRLF3wjN3NUmdz0KlPL3T751p71dluSTf0tWRhNzIYb7Q75zY3643KpUsX0Pb6tWsoQ0UYEtRCnX6wf7h/QEA3hNqdyw8+RMujPFs0ADOQPr6MqaabTd/+trdsbWzQrsiBoqQFt61RoxaPaA5lNyIMPKAUF3+WMcvmoeOo3HyQEnsKc0ZIHl5GpH7Vb/xPInomCibm3sA//nt/K4UyqNkWlaRZoZyueTTWXD+tRAjXIGCo6i2W4d4+u3CtmJirssc20OadAxmZO6nT4PJfzEjeNzBoPhArUABTsFqe1cYzbcz3D8uHw+Z41pjpJ/R1QWQ8qnic6fc3prMBNmSjXb2wMek0+tXZqF5mvZSPBR8SG8KLRUfgFCzzEJc1ncdKUevItzV1wIgwrRqUOMOjR3GcVETIL54ZqbRwzklMd0XJiygJSiljMxeRsjts78R/GTSyaQdjJK/lsH5s0pmw9VgoF1FBRaweqw2GQqOuu2tQ46EJFriIQwLnDd/JZ/W6u7ura2L6rqWWLGjIOGAwIDtu6Nu/a/ZxJqPKpee9FJc1h56aLfGAaDr8DSMC96vGEBldrS5sMUoVpNhpu6OXTRDG0JYQ6kxmtgaULj7VEyXwLjG8xVbSOyjhXcwiyQF/XEsThH/wwwDRKuspcF1m1TVhicQPwYmLkEpikxgVZvCX8i1AN/k7fgyBeDg55iAykQzD5na3UccRqtyhHwsmjHpIoFBf7wVsBeR6aW06qOkXikmyX67q0lNDH3Dr9Y6oeXNWvlBtNA5H5Zt7rd6gi8c5Goz7PZoLNXHGuJ769vnyZqfXrvY26get6k553JuNe6MReg8Pj1rVxka7PZsOH3/sYcrCF7IVo7tVmXL56Ohw364FtfA9m9sXLl95kDbv+cMwjBboqAeFHS1tiI71avnJxx/dPrdFrWu6UKFWzW1NPoNoYZoyj50EFhzLdgqBnJGcznH1wkk5pL2LzplBJBURqet7l3vvieSf+VAKnYpVdV8GTGvxATUch7+DMtSFUfkVEWMKryrP1CxJk9xQmYmZrohZtZCdlWptVsaB9Hb2br30Sv/mXnU4qY6nVS/kJdTTl4k7ZBjUa9WNZrndmjQqI5Y6lWx5zn+ZZvGrDGOhoDvAsRl4zVDTGBEOolqooKSS1cZng2lTZHNYhtkxAclMG2gpngG6znYtGBrsHirAh/mLizWkSiUdstkpmvGTlWU5CWoZ2XWVSLahL0FhJhgtsJGBgoiyZbl58ybnzEqmq17sSLCdhHTfhX/lsm6n0IGxtaLPbXJ16CqPAi5QemmbYm0QBZuu8mvLA0uyCDnQTSXJwsuHEZX1JxcN5VRVzV0g62YvoqSsypwjoGYyiGIN4bFllJKckUSyNPXTUOgGPwsjhWkoaSr/FhqJzTJ1lnhdXcQ7kMTiTZ/z849x9fDFNN+ARb8kh4si2uv1fWufzQwqjKHAR1w/INwnPNo/OGIzAJ3OZENEATDAKlVcO5RAMz0/WCo3+cMevjeojCb61Vd/563RbNbqDTl27H2nXWo2WMONG9XaZqex2T0Y6hlzhFdn5YYeAkSTfp0c9Vq722ELOxqPWI/iVEhA07jsgcxLDzzADhcFcJztdpsANQpEm9NM1Vql22532i0NvvkuUDj+AEIZ8RQkEasQMnW2udBQKMBlFkqbjy7gPr7v8tEPr/U25cl1LwKmtfg8DWIB6x+ew7tgGtQHK4rOUeyDkACCGkQgijkjGmC8N3AkLCqPBqODo5IflCyN9UUQZoOlyLTpO3+6+9lgAM5a1WF5NhBFFi4qJtPjIpPcpYKKCE2KWKaA0ypcgCp5JgpsKdsyKG+VGiuwxBZi43xcl6Wy8iQCQBsIqxTznLSQQIMHT37mL/9J9cLcJpI/Mli6poG50f2Q8YjFNgPm4OAAj8IZs8cQwnyqMMuByYXKqkJBIMZFGtg3RIsrTnnI9E9YwoALwSoBwkCa2EngM+xdIkdyA8iBUzzWELcB9JSUHSTMREmF05XW9joQGgYizBl6UAJQyMiMkB7WJIQwYaDjRKWAw1bk2DMRAUM906AtOZQ444nctumTOSLqLTE9g0BUl5VwOXoroMeO5OhQD4kdHh7hfnpHvX5Pj1LqJ1bk+LUcYB1I7SgUrWkbSqSIqF0Ayf3RkEZBc33tkpk9GrOM01fLAJnZ19TruJpJtTqqlPtMtFp52qqOG/VxtTwuxbtro/Fw1KzhX6pYCMry1khfEUQGpVMxPByMaNVut7a2z21ubcFDKl3DLg1NQjfO6EmtqTZd2W7pDapQlXbXIFOzuV+OO8cTJQUTzD6HN73LGfi5n/5M712iI92h8jCMD4147/dzw03KcnPPUwi7y+Y7hoycF/KypGxgT3AnEwVYbmkVUy63WEM16lots3vFmrXqrJ4qG62K3xzGu7A/n1V1ZUBl8CcT7oKFhYLuBK5z8VimrHlQAy10F44T5J8JplwKZVhd2VVENVdGV494kxDyWGprwmF5MZdedBtiY51uKy77w3/ywC628Om6GSGQgskAYVU5K1MyERo2LlkfESGJUKQSiKJIsmzxy+CkGyTiIgBUOjbdeQjEJR+ZRL3Soys/WC4Crs6x3wLko8RMB0lzgeZzAYQpLigA5uBXZWygKYWz9DbIYq3kmGGztjoRDvmWKiMeUCS7hQMPuRCLo0FIPCUFMfKS2UG9EmRnLLH2MQqMR5PRULsWeHGatKJ5dWXUfk1OxYUc3xjPy0UHJOIa2EVOx1N9x49OmM4alepwoDfS9F4x5r7RKNfro1q1x5KPdV27Pus0eqXp/rDPjFNqqcJGSZWkcL0moLqhIS3RaXfObZ/rdjfivTe90sPBZkV1DC2UD62iykTRKqK1epW9Cy4KuhoXTnoj6xEXZ7h1I5gjxBbxpnc5Az/74Q9o1hYOterioQm+RFxxqBGXiAuHp0rqeEasF1D9se/wuxc0WElSLPVLOoIYZ/WaDoqc5bKt/nE0o0wr5ZmvWahQffiXlKnenOhubdY7Hf12WLNR32hX2i2GOPv0Sb0yZm9TKU39SxMckmYjp0PF8184ZUxkVTjGMmV9ePidASaL/s2rFEkRTk23So2FXIJnYxFF/ZPYgqPNAT3N2yyMZQiaydCR5FsihcPCjrOQKfhsfTUiSCJoyGiKI/tcNAGiBCIvYtCUJCRQtrce6KmetETciQMahCqX9a6KTtZ4zJm/svl6Kgxrqp9sAU7i0Oh1Wfgh3VnJIDeUQtaHc+yE0JwwdAIUwBli0AFFR8F59flPgCrAQ4WgmRGo6ziQBtyu2uSRJfJGKYAoeaNBkAQZl43S9oberyf5kqDLbxo40Tl629iNDSHuwdBuZtCX+tj/s0iTL7E+KnFB+aCMaDdvF5AeXc0WkB0QHLTjcDqpNppTKOVpvzIdUON2c9qsDUqzo+no4OhQjYMfGgzqeAOr3GzqDVZWogBHgoeXsxnrm+j0ATXxZ5K73W6n7e/bsmCN6pM7GoS+QEKjUev45Sd0VkvpQTJdKdWQ8KhIAUIeLnmUgzawITg+VOmlQ7mKFOVcNJ5kdINZch5dPpz69Ns+V1LWwL13ZexnPjBXH1VpBdwW6+BsPqarm5UOBPYuwwGzNhIL50XAnUIZpJXneaa4xofCRQr/ZRDkvVwis6pca9bH8LTq04b2KBPsS6s+qlcG1Rlb9VFpOihNJ3gXljwSpcs0zHJNShDSUzALLWFZ29eCUwrKAc+xZidghTcwVshf0j+vkQrKsOiCMlGcw17JUujkmPcHts5TvfszBxKsA6V4HtsaAllJujGEWozu1akjDcxZGPEAXFp9+0UTotiPuqy93vkkCr+Wzh6BwYA4JcvkgqQ8RP65QB0BdLYlHcX9bRZGpJBqV0JdlNdBlQIIyH7ZtFEAShJAQpSrIjNElCIweTCQl3DayFkNQ0JkaJPa4ofT7GlLFNKou/VMD61JBBbfz47TjOgkJ6Fs6hYO/kgODqDaoFVCBRLqNW0g3Ak0ubyONzqTSk3f60zCvVMhe1QniLQwWwyY0IJWkejSjE7Q1e+qXi0bseBrNEblGRsXZtyYzmnV+uUZM3FWr8nY+0OWh/v6iX4EssVCMoVSFi4K/Y6OjvYPDhEYrUrpG/puQqfT6TYa6QFC2OgmWoO8BOBhQUlNum19AJdU8tKiDBYZf/dy1tUOhVsvHFHBIiJlCe4+J8TZXmoO0J2klilEl6HU+9m7fHjxl49PwGIDrYTnxRwYKQtgOKdANc12Ru1oPMqzMqJYbUWYHs3BUM4pkQoIuZvcSbSv1mUSboUTEXYmFpNAF0uQr8dZ6tUOq6fqiMFdr7BZGVVLQ30XuTytliYVvZ+P8SCXC4sFpH2MbQd0F6E/nIuBHMuUoto5/ASXElQEdbQRYaZi7jTokYHVsG2NaH7IHsLM2UaNgLKEnshTFmkuqVJEkvXHSuhsZVQN60mUAGcKJzukmFySMY/ImLJHKEMuDdBQUAiIAs2pThAnpSijLbvi6CsLVVM9xCw/jinBBKoWkmP1JE5BTINEGWquzFIThY1yovA4m4KF8yrEB9Y2xhLmT6bUbsP5JIAjGMjNf4JNf0kFWfENSERhkszugwSNDMlWSSEqA4kRoDpIRyrahp4qInNFAenhqqnNrE0GkiJOLrSqwouTi8tsmM7IyzkEEmZSSWH92recOT6WzNhaKkZdkMWanVqgPBWkSCI0BrnISy5Mea4bckB4kUZTH8wOYjQ7YSQTsHoKEFcddHVT7YijQzJunoJpNVwL9n7IspKuqVfwK7NmbVgpsY8ZzKYDrRtUV+TIkw8HjIpGs07FsRKIxCXoEz2+Ioe3YDtClMBGt9vudNllHhwc4HtYsyKB6oSDOTw8pF52RTjRckMCBAyCL8Jmj2C4CoL6PobeMYo1JaxhrVl2GsTm9g9AieyRFIHAQrSI+9q7fNCtevoBTqz8PBYyciwS6bQUYOGj9YV+9phVESVorut2pQakM85B/ek+8jyKM77KZtAdJ5kaBT5ruucHa6eK3uHDcnLUayzMSrXqtM5RmTRqM456TY8tM85k2vXb69ZUyjJdJM/2mmLQLIaLlUpYiAImp9U4BsQUKsJ6J9ZgcCmgKNOJc7AKYuAsHTlno1iNaJAaGYuZgx5QcWYIfsKoDVU8mDn9OebPA4GUMSIZijyEDdkKq+AmNKSwOia8AmWqm5SA4pKZyvU1KnyMIuSEYpbjdbqyWJNIIiBZhq6HeYEvIbqzYCMnE6nWticTbAC9TQBJFUaHqQYMmCEClJ8FkibAOigc2gaFLATyXlgI5BJCbVXQ9DjnMml+KNnteZJchFmQYJ5j+16USQYycoYCnRzqgLTqUgA6EhEbZYkBudim6ALlUquQaDWSVmRBAGuYkG+2WB1K/0wll6hb7jgrlJEIooDO9rfDpD1Tr1SrTODU+2TlcaWMdxmXpoPpdDgZ65kEfzeIiqFto65f6lPbIk3K80e3kRrNVkeblQ7dg36sGQ4OD3Et8YAyitFZqEpY+vgaGi4TfTEDLf36H46qIU+NZuSOhpe+PhTMwseHmsvVVJgsYlrBtnhItgOBnL5wLCdpipTL63/FMk2Dewf/6O9+ZwqdBgYTas9pvqoi9H0aoDlW1heimlKfIxyyh91nTAwGjGLNfyPxnQCLRIb+6Ke5C6UgdrnECQsv7UP05W9mW0XvEmhN63kjbjke9Y1SNfoRojcoNS1hIU0VYzB5PDFD4iUb9IwJxjkKKkKz8UxQtiur1sjOIKpQPJ+EPIsCqk3EUi6IoWFOAQzYiEY7EwghRBM/RP3ATWLLz9QomIONM0SWmkEJtgDhoARRZVa02JRkq8h/rSdgctMFL90vWyUu4ulDbXggCqAjSJGp1SseyZxhILAayAgja2GCBephVpUYoKdVJ2UkFX4QbBGAxZpJNwARjSMrY4XupuRoH4AcgLWCMygBSlE97YHIGGVF2FIF2FhBE8iJiIqwysqgaClendEmKe8a57B6hW5FQl4LAr2ev1PpLJRFgCajsYIBorOQWmLVT0nUGmlkrDLM3eYUpSKqjKiyf3OHeuG0SJrqJj9UbzoBwsOUU1CoBBHKEGK1hN1v1OoUNhtPm9U6Va1OS03I+EWmEv5Cvz2uV5V1lKajmX72ggbXD795ZOCmqKp+JpWWpGy3OS3MlsWbGDkMtilUmaIZDDRFVBDFSI0AZ3jgb7fb1epsq7tx6dIFXEuno6eWMQy6yWOEHxAQwpEiOVIHKSSEvfPYLSAb+Bl0k9f3mZWUsp+AZVGifNVvXPc7Y296FyGIjFFGoR4tLXgXkhgQpMa5iFxUBOKsKyyFJPojxlNEAwzciQawnjtinshcZWwyOuSXxU2fuSRsfyIvkvKr27KbLmoLGysXGt0f5wWsJC5DV8YQRvH6F+IQraRiLRZqBBaKVmCJJ0eePQKcIxAGC4tAgMkZbU4SASZ08MQZRItRUA4S6LAIB08wRLgA5mCybrpZYYnYa9U0yyvbiXiXQQQxmFbdLFO62h5+reP15Do8urFMDqwJeQlbzLH9Jcz+wyZCXhBXGCUl+Y5EdRCT1ZLElGThmqpAnH7Tk/RoiaDDo0gCCbLF+ZAJ9VJkHiTlLclZNQq5LpqzowwG7DWExBMuhDBAMohw2NOwpAA6wuNMrlBSTaYluhoisnBme9ZsNiXZhtguke2LNHGjaWyQA4YQSO3h1CVrWtuNGakYbkrByhMNBSDSVzQ/IrRdkF+fstsgP02Jg9HnYdhcIpNOYMox8+Rg/JTFTKsKlMJNxxPe0kddo+pHvQjgXQiHYwsNcR7QQ1WykIQ+lJ77GMIAHbc3upcunaeOVJ8sk9E4Ro8L4mSoM49jOcyY+ohUWnOVd5mn3IZ3WURU/6u/7jdH9EyoA1Lw3sAdexc6LIWOwXAsTjlhZX3JC52GZiTpCfujI92ss3dRgu5rrMioFBOLZ+02snB0HXMgoseIe8/uYoZM2JqYY9ip5F3IOsIH+dMXjK34IcqYY1YmjTUTUwGcXCJYbg0GbgpliFqniKGSmVzZgIsAU5cCg5JjISNIzCmLQuIxW5aiP6FYll1/g0IqGjL3mJZEmY0jdQEaigmE9sqQnZPEQrlQc+8Cgo0WU36HAXR7C815UeUElaTWt5+OvPCxno2ymfla2sZPxchgMf1lgNRbGArVIH0B18yyrZYhRCn6r6sxFo5o9y/GKVLlhZyXMUApEF2V1OjQaZlgABIgOyjfc0zJG9b/IletoseUkUkUCdGwVAFR4jAPvEQUcCMAjGN4iIhCRzJlsdRBAgYRZWGAjUAwRCAKIkpeWgAGACW6NaJwUgz7FI0ybTj0yiQgC0kIDwONIZ8Mx7XKtCUTrV+VjkrBFnL0hor9MbuaUrmmNrP+UEhFT8YRJKKIpXdmk1HTd3eqjXqpWmHzp80TO6HRWO+ZzfQeTJNtDbOQ1R2dqwoxrVyufsqa/pXNRzgE7QrtVBAebYVjgB/TQRT9SYICPRSAMvAvYaMYUUBqfHaMjj+/tXHh4jmWKjH4V3qXUCSLJZhLIEwR0lQaL4LiUiiwtnexyBV407sEGIFreRfGhLK73RkHgOUHRH3olJWIRwxjLnFnoF/om0xgCiRLlpVC1yI5jwaYLFqJii6F1L/ZEKEk1GCMaFk3LngXrViVJNNA1CI15Bjn6EDA/5SWa4VwpMbZ0v3nGJJRIIoX4NKkjvLE2VxiKw7EoBTpEc6jnPVcnJRMKkVA7Zyryz+zKuR2sCWSXWAFqovdsly6LEIyOeF1KelkoanZOUeASul5glSq6PxBfJSLnaJH+ItdigyhA/81Amb+qWNpIiizb134BkBFj3bBglDxa0NpL6HuZJAQkL2zZUlGRIUlRVTUWJ8LEz2DFDDyKPJT0QZEzoxDZEIUK+ZDnzENmWpMSDJ8LD7yhhVkP6r+2g3tS1yaWG4U58Ec9UmNRoLTkaNBD1uUCAsK4HCg0TmhidrK/8kLBcBJLkhQkE8LIJoFAtIpDKuJIHpU94/0mNZsoF+/DzYKV6MBzCs88BM83N+rlifdtu6TIzC32pzxQOHkCMPLroJEpKhaVIEi3YD2gJOaNxzV0rRTr45YBOgGZw3nUakxqNhbTBjw1KeGFDWjFpJqJdkTVZnGc6GcKWU6jt8vULOoUwCKUR6lUBggNRQjCWWoXSw1SIISXpZU9CdMgB3Ok489cv7cdq/XR0ir1Ua0+oIKIDc6E31crSyWoNoahBFF6uvtXdTAlcr6X+BPk/PewT/8O//LUjMuA4ZFnryZ8hp5gsi7RJI6wCCaU+LsEe4TFlGjkumkHTogKu8SQpzBM1Z/ottMS9IdUFiBgHMhOUUDiumeJH9jAGlQRCCrF8VhPeAJVVUmacEWM0iMEqESFBRXUg0VMR/mF1tiSEpAyegioZwuH0qOivRsOQa0mP8RDiKAIn5TYAiKUxKUpLkJgzWNMs2jc1TEJ1SQFmnNbjWkCFyc7A9sCguKhRAH9M8kxXWis2zn51SNHlCyFNLlRlcpRJjBRhxK8EFHgrteXUAMLpI0IFJ63qeqFMYXStSJUYENTdXIwHpCi22J9QwlqHka9VLrBZvUM6xRaiTCcAIxIN/3t6UHDexGU4bwLsrh/6aSKhdnX4s8GBBRb9Tt9NTCqo2tKX0p/VUunCz/Gfuy5rSA1138x3n4oQZNCC0arJrLwbb6Abbg54zdhDy2s8GbwBOmNtj5i2sZ6If3dTfFJFUuXs6hJZGEzqPhYDrqN/ULwW2ck5RgseX2QQky4JksHEKFHWVeCjWAC43xbVZALypRedLQDc/P6JhVYhuhXzWlGWCoqt9YdtBmWH/VuDTDVutxgGgudPWCYoaeejdzql+qJiPVpNbSSk2pT4wjhzBsbpsE1ABwwg9DNARRZulTjz965YHLhCF29bOn+hjzAihZmqZYAhLyM1XjzDpUoucRDEXAjEBAEipqxFBzFaIigtsBX5MnkKW5Icrvu5+9y19LodtE9FlUJzvTGGd7F4ZghAmAIMY5pyvk9hXdHQLyJAKRR1xLfamO8v8czAXGb4qcBubq0kBbD6FREcuKZVonziLDcvYi3E6et84S0WX5FRpfF7RcisxhEitG/pqfUStLNt8+Ii9OkxUaFUl52brysoTg5CxIugrQhCokLTcQBCALLMMRWROXwh4MkFA1F0QaDKIrSjmSELnyW7WCUuUIZbo95GBgVU+TqTQlJi4AA2EJyqC1j7eYwWlzpm+/B1s6s17WJ+hlqYkhldIw351OR0LtWlQ8f2mzrOZKsjIpLDMb+lArjHjEtDCnUO8qqCybAT/vZE9m11Lq+9uOY7ZrJd3LhDlAXtSAT4/Xu/ZkaDYbCBkOBrogNqYMGXQU1KOUvhYHpItfLgkrHHUB4+wVE4TLyXkgEE0FmY6y+Er9xF96TEvbLKpAWCbfStt3o95EA8h1pGA8BC2tKuOrfJcNmXZyqCefI5dTKlFBqFSB+tLJMFEvOb+afh3VimuykBVlKBQPQ0Wkfb3eqtfe/sQTDzxwEdmDwYAmZdcOW3RBDjqIPkjDIsMCD1jfu0QgkuKcE3MsZwzK+772vv1G8mvxLlGXvEZ20Mf9VEwtEnM6yKe6rEGiZbmO7YmQSwjk9DyQw9LmmMEy2xIFNXT2cXtYLu4kRKGcIwvnZcWWQSsBGjyiZMklFKEH3fxUxWkyyyVdhFyq42lZTgYaLHsXa2dq9CF/vZXIi8gDC3A+Jdm7KEod82GW59MSuDCP4In2yaPWS7uqoOSI1g6EZBjDfjtXKiDOIGSijH5lRDcbikWkTWcUp7gdSlCAyjDE4HYIJWU5bZGCx9lEzKRmfyRf6wMi6IlhxAGwDZKx1R4FfyPvyb4K60kW6LqDMpUNJgCFXFEE4mXNq9VoVbLU/ZtavV7P3kIiKQg+ZIrPnix0QBTFWRmqhjQ9IRYM4TkIQ6/jFryHsAGH7t/o912NZrMZZaFJPOgFrJh2bJwpyi413XWHuT8YoHoUZ+C39OUxuGBAPkrBhkDEoh4qEaVsPGM4FShkG+qHsQ+VZHT1Kw4brXpjo9nY2txAIGi329QuOqKI19W7RGC50OWMQfml6F3ytogacfZUyrfkQRGgLBDzAIMgwsFAID9HIBDRBTkLgRxFtlOwKiOUZEFOwbJwKAzfFMkQVSsiz0jREea8rMbKGqXQ6ZhhiENsxIXlvLiW5Uqup8byVGJA60JHETbXx3kpn9ouexemfURz0IahrfJnzKuaSJQgklpk4G9eXWxSChUQnHRN6i97FwUKQCDn4PQZ56inpIKQpesSjf4UAFktpPW8N2q+OAZShvQHHn18SyEzMQdIkj11Olz8oSwbUIcyKsZf7zuO5AzgpwpDIqMR9tobJt2NAFaMVBlI+y3qqO0Lhh7rT4lYVXIhgKi3R9ZwOsNwIzZrWPWFtFf/ynvBAis7Nkw8qdVatWFrHtXAgcEPGwLZFLaazU63iVdmR+I9kL72cvHihXanq9+Y0SuZevOfTvB9GlVdr660OwjY2bkl8TVdBZHH1v2YUIRxFBX1vrNc6h31oEeD41yO9PHsGVVjUyIvPpniXSgFl4TTpCWp93QyYiC2my12ezQUZaqUzBDleC3eZRlZk6b+NW0FTkr6iq/7TSl0FpanyhuMO/YuOY5rpGGmYZ9iphdbNo/mgeI5kIfJQhjkHS9KTBeF/WcVQmSET8GyP2AHv8rwLkJqpGACFJAiJyOsZ1Qqz0I4UnMsU0BkzMMRWABSw7vMcSwz6yG4RSwXelIpC6ARF3JGNinsMAHaNPSKUuK8MJ8zRO5FZYoIxSI74YjmOK7IkviMkT+hmlhpM1mnSDAHRgchHh4iuACMDeJoXgxx1FiWFGYXFyXqIltxaJBEVuQQICMM4lR+DHFw6B9D2hGHTcHQw8s/J5hk/jC1cPl2td/ICQapFzMjI6RTyqo3G+UjNQDNi9tgqJdY7EtgzAXve2DGKEsielp79ilEEI9Bh45ziwCpvhFSRoK5VM2hwYytVsu4PApnV2MnO8PEe+fRYLug57sYhJB9pwogaqPT7XS7kPb398TW0bcmyYKEw4NDakduucKSfAMtsH+gj/BTKT/6gPuo0dyTaclfdNYb/tVaZXdnd3//wMU2KMf+qTwcDKpl/fAzoB0pEaKavgA9oJiCx4AthTIgc+XePYUyQIm8RQnL0pYpIeorv/6+fWbsH/zdu+NdOPNXcydrpaDwn2iQ8mikFs8xx/ifN3AsNxi7MW9ASvLES/9WLYFD5hyW+20l9HpECp4ChEXRRSwX6rvBc8i1gDnCnJczrtDfnEyDPAyWK+57gkksCOKCNJlSP927gOWK5xJyrFAMwpKTyDNaC4XzuRoSVlYQQF5WwxA1lwYbEnIhQc+jkQSjbvXPQyYeLks51gMLoUSdZHyPRxSmNWSzrqeWKYeikpGyhYw455amwKazjKjhKB0Zf2ATJ8A0yzo7p3OHUN3GCAnqWC/cUFP8XsCN2dywCWNTSBeID28kib5yqAt6ipmqMg0IMsd+EgwGNj0T3XiRiafImLwxEyXOj18C5MBsh1YdT8boIkl6lkM6s7WQZGW36HQlkz7XrRGsvHQplZqNJp7JmqpCZCAf4VqNUqQMLiA2Xng3WW35BwpENT0LIGfhjResCkrzSb/fIwvOQwr7Gi1NPBwMR3ozX953ylZF1838HRrapVZrNlr9QR9PJyX0u+P6mUu5Ojd5DotK4RzRF0XI8abgMRZEAVMi97EMtzY4Zl6WH6K+6uu+OaJn4rPTu3hYE0hNFs0kukG0SMnDnAPFcA5GA2cPXIFwCmiKScKynHlECv8965YQ2eegDEucS1yUHnk556WvkDZPEl+mkE/LGU6EylvDu2huZepG64G59rGVZ9oUSAkITKEMy5TlpoZjuRZhngSpqb8ukVCih5hlaVCWGyW4QlCc4TKvEjJ6qiyQCzHi4tM8yJLkRHbFC5LjHA07R+ef3neyKo6anmSEhlhgN/nCkFAsKPZVvuPvR7GCh6RIhTsIygVBCx3+KCSqHUMwhuWFNtGvfunhKGaIRJNRD6AngZFFGQhrYmpIqKHsV+DR2p68umuuq15i10Y0taTVkS78VwY/VIKJ94U0FeLSxOSYGPjjK3N6pZG9kb68H48X23lQnP+iC/3nf76rL22tEp6EOvgePi0QdVXphtqO2vCPYtDZtAp7FFxOXY/Uq6rKhEeh/3TlU2rrHo+fX6fuVlCfwmSjxBnFcF3SqnBHM4ekpS46hnSYx+14F0Fq5zn8N9owsCw/Mt7H3uV7/s63p9CpWK75MqhaXMINZqLgpCZbwDKRXk+hApbZVkqjUAYiIxUhhBk9KwbQUkbP50Us65/LVCmeVxAZrJGaI9gAYdhAHr0DLGdE4MIZpTgpbQmRPc7LGxcQEopYLhFKXlyeupxxJZaZ1sy4rMaakLVdB0tsix0Hy6phvExhLASNpKgd5wU2Ftj6kt2ZVZcz4M/ZTbSsxpqIjFkvWNPS8m4vKZD8gUIy/UHMAdsCSRs03HzBQTqQ41hntVW2HAmVfLEuz0LAdn6xmpFFqQ7oj5qWcyJImoQbRJmw9ii1eqOZ0izX85jQnHxJWyhQkjPRGVZ6l2XkGV1oyhHEiObElbif9y5/++56F03qYCYKljNCTKEClolhtRewzLZSWhQajyoS1vZ6DTWYEilUwIqMEAt0yfHiKqI5tL6DLbyaVmdqimVpJKVAhpRlAcsVj3PQ9Qf5jPZFAxHIyyWAJouy1kMIyXMTJcRSMqKvE1a0WKr6GfDnTc/GSUYkliOEHdW1GiceY1kxOlm+28gyLrJVdBnGr32cDk2iU5giSZItnv9F5kXF4FkkiXhsi7IAg2eBEboLiJPPea455Pmcg72QrieeBdpCl9e0e5HMmEZ2NrHXRZDEnTHGMnWYOIgJu2FJkodko4QRwLvYmegOjTaRKvEYlpGQX8stQlLmgazsauhpyDMWCwpiRHPiSnzl139TCp2F+9W7rAPsp64Jq1fVWNQULDfcyhZYJr4WtgDjDMQmYw01UBXKorSVGZeJJ+2Ncs7ItZxxWf9lUWCZrUhJYcxW4RpREcVy79gbIISC8nIlU77qjuWtheUWW7MGbBFS6FSc5F3ycolS72UllhSD8fiSWsSL0Rx6y8bfxTkdp3qXY6xqn0XAczoTqlKYVifHXiLB1U/ECKxT4gn2eRGIQvxx+UJKKsLUJWlLrDL1RkRI1kItxVUxti72oGr8KCk/RyAHSpFrqchFsJo7uyNdvQgUCwpiRHPiSqx/V38dZd7Ea4U78Rgr7fUq0MendXNgWRpFpFABUfQCUtrdBioB5GN3Fw7SOOYorwF5LfLAGwNd0z/1eA2Iqs3BC+lCE6480uphAUnoPPSJzjMOrG7lrh2+IHfKoc+yVPRW5pIaOqalCUceXcqNqsfM2UF74R7PPJhKuaBjyvyRMx8f3pssHmLWG7I+iGZn3e3iqNby91jzfsnt/mcH7te9yzpqe5WjBWN0HlnA8gRbKWolcRnLbCspUSgbF8JhedfISC6dfRxjWf9Anh2GQERzhBo5HWWK0RzLii3zrAQCOQdznJk8WFalFUDdOeelhFYRvjNYEv+TGD+G9TpiSVuKw7xkFZUiPoNiALsy1c3eM6G79fPIOk7tRozNma/zKGxKwpJikfGYTjRERTQHpi4XRNpi8QnkW+MC2io1lnHSzec8bwTsQuaKTFVAzcK/5RJ1u30eYltDeQanrlPpsrG4JXpVdTzU58St4FRMDRuiRMh4KCPPTBw/kyIZcs4cK/cuCzzgzb3LmaBiC8cd4LXkvS1Ep+fHiXA/atfinuNYyLh8gDxwGpJIWM3rclZUPOiBhWgRwVwEw24FosSMXTOevD5Yt8VZxzzkV7MLg4CMcV5GMBShptAy0W3is4jpoW3OqfI63xGilNtHVEcXl3REICpfDHCwTkVfW1ad84BaKwU8HV3BwmH5iS1FXVHTz0ZU7ZQKWq10FMPzh4eBmzud84A64zbomSJZ4xQOJ6VwjJOCAjrSANLTvBXdveSsfbC8QfEcnJJjBv47nG0a5o/jzYT3FtHixWPqF36KB/4htuCnHFG6wpnmIvrQA9dmQDhpdM2ZoO10XuO4q3Cpx1DbLBFPwz23d/mev/XXFyqgLljCsto5FylOXbep12yBuEeaIicirtvOYZV86rT4/O5yNV3iIpbZGKacfCjV6fxfLDSuwhdh5kVpy1ihP7aGCaYlov/BwHTTyimlR2A60/trjh+DyZ5CGVa2f6qGzzAI+iWn0wGzTFiKZVhZR8m7I5zQYmdLs3V1CN5iILJGAGNztiS4ZEBT5GRQR7TFjoV0ds6crX/kVXmK6dEXmXLGGzxQFCaNns0YZQQZZtIt9DOTxCWFUyDI8wMj/pnJDNI94qfDGqmMiKXsClqxKE6JGT0F3MxiEAkh1lMgYjYzUlXZeK+ESHbjyP7rTxInKLSkbUgkEC1syiIPgKgJHBLVwDCpkZ0TUjQF0yHSJMF66vJGRIuIKqczcQL+p2BOz0Z1LhDkxFMAM4W6cMtO2fV8duSW6uoPgtOv+obfItIaWJzq9wao2B0c6icfEb27oF3XOc50P4Ew9At5l481kWrNCInBOt8aRcrdBANaWnKOgF3JcTRx3SUwdYQQfNKxjvt/nRBD7pQjYD1Vl0KAcx4I+pnHkulZCZuIvPQ8nPJiKbAcsqq6K2EqghWwJaEcwqGdgjGGlIeDQPS27nEUA5zzgOnH0SxwXIszDnVllK4jAtYn6EKmXtBzNiCGoDhqRB5jyiZHtYeYMcitAmfJlLcmxWh2rItoNB1ZC6j11IZ6IdYqrTtiVaP87EA6F+h3FaFYaBiqRvg2cJctzpv4JQUbrHR+E/calvtFHsZEmVZvVfyqn5CnLm8uiwieFDkZwbMm811HlAtSfFkTR13vZJWJrtwxnITgLJ5PAQyBCBcoKchZfBk9wneMkED/RnRNxJBIEUVT4LXgPvAuUe0FpLT7ATFiFpDSTkVinUdKu32k/PNIaacisa5CpObnBUAy1xxSWgEpYR4prYCUcPtI+eeR0n4JIFU4q3IxsDCPIGJhw8iehJwzD5+E4PEFlTcSSRsjkYxEMoieXuuTEHnXQV5QIIsmfxbEQCTdGRYk3K6pDP5AIhUAcUH+mXjTu6yPNXeFi7pFl8wD8tlVSLzzSGlzWEcxRkYaHDlSyllI3AXoBQlnV3hpTOco647mIlJaASmhAIjLXQw5JZ+GFWwp/zxS2mcOq1vjM4BU4UKVI4o91bviWNW4PW56TK5gm0dkSkJS5FQEZ7rf8MYhaTNf/ahj7lGCUuQ5HRJnLIQXkNPz1KCAQlQzqZCyyHlbWMjrzlzLVC5zOro8B+fkn4nygtA3HN/9txe/M7ZSw+VK5hS10+1Uak3m5bviK6GLq/NY1R+UuegSTqlREcvaMk04OSAEcRnpUvrtY4VMXUg+HjknNWCu2OlYlo9A4NooKYuu101LCybyplABy4WuiTvPePzc72lYp5Zr6pC3Xh4FES22SVk/aiI7CxEU2QrATSze9c2jRUBfOJ/EcybWZFsGGSPvgoa5QIjT+e8nAeVZVeIyEQr8BCJXUJwyh5wtwoG4CBn0oODos0BSOMJnYpktp4ScCK8vLc9FGFT86mdO4Uxzcf7Kr/1POa+D+2DvsiaiIUCKn4r1Od/ESYgB9zphQfjrWtb9iHUGMI1WbLeFMMBYBCIa9CJDAUG+b3Bm+1ClvOKBlHA7ODPXAkNRpQUNF6J3hhACUvz24ZY4rVKzNS665Dj2rvcIvutvLb5NubK2a6q9zIY0Nb/pbsl1W2Dl3mVV3kWHTREplMHlS1okLTOcglXMUJKcPDUUi2hGXNwt5co7X8q4jOUksq330iIZF/OeUtBZWOvKpB+AOhvrqJG3TxFr6r+CbY039slTXmqxZWj4ZP2bF7SixFVYZosHjYtYKWrV4/EnIiSsqdIpyOVEfTkvy1ymBPMC1skI1mRbB6fIn/i3LAnbw614mzKF7gbWlLbMRqunUAbxlEtf9bXfkuJn4Z7zLt/9N78jhTKsbJw1tV6uHQ0EMeiEIxpJpwKuFe9brMrLWJnTeFl/9uV327ukTxLkqXkFszO24a55F38RcJ1GK/t39edwSkGnQaZ5LfOml2zWMNDrqLFyYKyp/xLbWt+DIc+a3iWFCgXdqWLyLgtmZKWoN73L7eIU+X5cLb80V4McqYE7LnElVmqR/hawVCjqLTZj7Pbe97XrfiP5PrgyxlBZPt4IrNlWiz23oDmHcRcH0DqKUdxd62tkraX9bbwYcCbWLHNd1dYBE2kZKe0OcDdbIyH0eY2KrXc/a3VrLCNx3z5S/gJSwu0j5T8LifsuIQktICWcCvwLpxR5fbBgfDjWA1otKobbXum5T8J94F3exJt4E8sI+7WmFXsT9wjsd1LHOfDGrJTvDOy3VvxI4Mm4D7xLOMwFpLT7AUnjeaS0N3EPI+b/AlLaG4pck/wcgdcVUcrpSKx3hCSigJRw+0j5z0LivhtIEueR0goIYqTmiKTXD8niFJASXn/cv3sX2uhuHetIA7dz4fkMRLMzsF77sWYPwunHiDWaffahz0n4nALiEiLAOdV/ge7jbEgqjRbinakYSOe7CwS6xNOO28JC3js+3BqvAz4D5ulN3EWs6q8zR+yax90Fei4e/oDo4p3UU3DP3dX/ru9c83f1b2ODdjpWtkAMgkjKGNZqqNm697EXpVWyL3BQXFZiAhIWhETU55XCVxQqVxEGjhOJUYK55FjgFxG4YYPB5yxJ5AjkzmY9nM6NTisc5JL+ugu6cGNcSi9VU2zoZz1TyQv1lfbkWyx0WZTeSSpPkjTFF+T4DFbRJW2eviT+uER3ePCtUANKzqBU/qkvE3+OfPzkyGUWsSy/urRqWuah0EplxeMwEc2xQI9oJBWxkCuwrP+a42xlEetgZcbbkqbq3SZ/1H2pfRaF5GzBwHm50bK8OSDQhqtFnYm8oPzsjHN5g/5V3/BZdFd/FWJCROU/Y8fdBf10V461EPOUsapDSwqfI1AMywP57CzpvBS4TSjTyUcs3O4qqA0y45wHopYK4DMInInInkkLCXHOA6Yzo5l0OucBNdES/93E3ZX2Jt5wxAh5jcfrMJUWrU0c6+I+9S73E1gCLCOlFZASnMQaIZYJdxMhtIBEn0dKKyAlvNGQ4V5CSisgJZyFxH0qEusdIYm4G0gSjYVoEcFcREqYR0orICUUkBJeN6Ri5pHSXjfEzMrxGSjxM48wIAtIaWchOCNLIOivBW96lzfxJl4TdM1uCSntLiE3hTbDn4Vm8TOD3GJ+VrqW14674lGKuH+9y11uiLuHRcW8DphDSphHlpRSZUXu7hSwwIVjGabPISW8jlirK33FaQ4pYR4p7XSoxLML1TXCNZC4X2cUy1rqIiGSikgJ80hpRcx9D0VI9NcNqZh5pLTXB9nkSvgMlPiGwK9pLyKlnQ1xmj/yrZ/xRJTvipS7iL//N/9qCp2Bu7Y8XNkCMfgi6baaaLZ0X2I5++mDO08lY+TNKTkiukAsYkVSdXElsVI+JjUCOYLn9cN6d/Uh3b0Ngd4pW5S/XKKaYkmLZazZPqvkJ4r7IQlZZovb3cGgVP7pDtjZhS6LAnlBOWr47Xks81DoXbyrv5K4Auvd4ltHWqhkdcRcbNIFrCMtRy5wTcAchcb5lOw5WzBwXtZ2Oe/yqAYnFbEAyffgIpwX6pRjBOXXf/26X7FcofQbi7/3nX8lhTKc0DqLtub1qEhR5rIapK4qdIWtXBPFx2YIIzyusVB0XnoEiueVWE6amlDMmOtfZJZJnUfwLOCUom8XK78MtkL+XfQuTKE1LJea4o5qWWzYvCIralRA3sinswn2LuvodbYoY/nbzaszLg2MNbHiYbBVWFHoet5lGcui1mxeUk9nOAXLGU8RlQ+PPHwmlqWtygjPiYXmOEkxPw16nFRkK4a/+hvW/c7YnZvCz27Qc2v2+t3F8oA7aSjcFSD8dZX/SxnRsGuOougIkOKn4LWNylRMASnhsxqpqvdMZe8pZXIUXQuwCZwbbcuU03HP7V3+/t9Y5xvJLGNf373LsrRlNdTSKwpd/Irl+mCVRykhtlqtsnEhEOXmpRejOXEZC0msSaK9ihkRbloB5RWfrlvBdmrRtwvvXRZXOUvy1/oK5Npg70KJp1eBlqfQFLktFFssr8hdbDGswDqyVpa4TCzTAfM9vFrV+3nvsibI+FryplCGNUWtnF/LWJa2KiM8Z7/teFt1DOY4R4lf/Z98Fv2+C1VahUV64n7dkIopICUsYq2eo7cWkBIyID+n5+cI3BnW62nkLxYR5S4gpd0NlFf9fmFKO8Za17LWxopqrsIdzo5c/wi4QneufGSfQ0q5O1h6WmJd8Yn7LCTuew9JvwJSwj2JsDlFpIQ53FtVuH+9yyIS9+uGVMw8UtptIo3leaS0AlKCk4rnzzCswiJS2t1AkjiPlHbfIq9F8XxnsKQ53F0bkoQWkBLOQuI+C4n73kPSbx4p7d5DsjgFpIR7GPeBd3kTMejv5aH/JlbizY57E7+UcZ96F9Rmxp5+3JdVO2lJ8hmyUOnqU96Gn4FjzW4qZJGSPueB26Pr57KS1Ncfb7qW1x3u1bnjsxYL9eRg+sQRYc73EO7Tu/pY4elSUy5UhNSJ2e4Er6FZaulvhlwUFVnH1iyzFSkLSWCZAhaItqtr3pY1F/z89VmiIlqg///bO6M1R20YCm8yfbhur7q9afta27vtVdvnHNIjHSEcy4DCQEIy/OvPa2RZlmXHkMAkC5/VbdGMTyv+dGggObnxCytzoDuMsu7CPbwVPmLOcXGkjTFKn7UweVd8AnZnB4G3RqhTTNhMUjoWo5G0H9WagaWMymU+S1ItMtFQ1kHvZJzfsrYHpmo12Ae9orTwVqximUIeMm+qjUEF5mzIu/puZIKPLtzHEYMCSZlc8jToXAt23Evs4E5o0Px6vzy8kt+f2Gnv1Uw6OBD8pZTZGfdHuaQl4bKp6+RP4t7f3/XxUnu+9Cak2WQ0WDur1mR3ZxcOYxbTfiG4Mnx9oFCWK8kBYEBmMe2nQJ41rrGqg4+ggbWy8pE9hPMyi2nPwQ2twuoS8Oxy009GehfeESVNohrLGZ73vcsrUy5NlvOL9eDg4DPAvR6UhyxnoHKyyU2WnR2+d8F7vPkExXS6M1Xv2YTTh5xBmEOiBS+7hMoL0iVInj0xPrOpapVOmAvN7wiclYvea6xuMx7zMee90Uj2I5VteNF26ejMzGCqc9CZEquo4bIckmyDGNNZ/2DsjO5qhYnE3cDysLsOibXXauZOgt3d1f/nx3cr9TTnKTd5OgGL+EBY6hO2m9IlN+q23dyTl0D/r0da9ZLoWNNmFF5k/S2haX/FRdOMTyb+Tcciy6dSzi5122SnkcxdfZgu530t2J0dBM5LJ3PCZpLSsUY0cvajWjQlWsXLh/nbW+pHfKN9cTrhW8sNA1UTtS3QXWOYdIOmuq5zx7wAWOty5PwSEB5SMgEVmLPVL9/+9PI0uzu7/Pv3X1bqcQ81FBaLnNvQqdWS44Va2Vd5GGEVcyiqrKAX+MYhmnpAX2AcuT86glqacqKkZL5K+8LSU9k6pIKYo/BrKDEmJVHSHHhSLQohQFM2Ry2q9QtSamuRpv0MbcdCh1EtjrGJjCLh2+KzS/ZhtnEfZp0z/5HrkDHwOKLGjONa/tq2aBTXmXox/uXcepgw2s9IpoGHdDK66gwjBb1+AeR1p5UOBlWNWkHEctOk0I2xAVL+9dc/kE+Mxbmh489MJpRjnLCMNdmxgFnCYXsKV0f72vNE072He1g5cKfZeXkQx7GUJK9phBdrdc7mT1TbwZ64KSwV1zsMoKVHvqx2997lvx/177u4hzhz+kk15/Z7XGjJ8UKt7AvvJceu1FyNhUv4ekRXcCAB7gkL2713QY6rGvSRGnmOFT+sb/ofpylKkg2balEoUVJYRvXl1Fg/kab9DM2GD3nvEjvNkHzvkvFhDLZFziEjj9ZiNKBTq8m7UiuCaMSJVRnJNPCQTkZXHdpk7voFkNcbS7Qmt0hUBXZoCu/PupvulBRuRCj/+Zt8A3/sPZJaH08LYtEO01qU06BLAhGf77HXNGCktLMRm3ewMYxSiVVcY3UFVnEraLfX+902sATWYJLm+SyDaT8a86YAQr7EBvqrBNM4nXBqtNI1VNsl877pJ7tXG8tjX/avfXbZlmo5chUnqRZBaeegCaNUYhXXWF2BVbwQNrA5THsRZmISU3005s00usvK/73+WEOx+LRUQ9AdKb0lbcBxdvkoi1fkYyf+4ODTopvwC259Oi4BZZ5aOv1x20exwxBjz0VE2ulyka8OS+/L3PeRlwlDTqahyen0dl3FNCj0eeoZxzydfusKRiupKpeShhyXa3K7BX5JruFLwQGVaWPM8+tU++ADnNPxZy1l+HpY6TDRQkxFLZprupwv8uvAZxaK2fe0ArYriNvmgye9ZSCDEvc2IXQpKUPVZCxlSb+uZ7BQKr3IHBHBCauiuyCzwG4Z2jRyKugxUc27vognkrzoK8at3YMd3tX/Xk22e4i1wjKy06n+sshhJRUsHl2yYbPTiqaOjwXwI2AUypHKn0edTjiX2mFvhDo8dGGFqrer5gl/FtMMRcZ+6Wo8dDrUWHFgmf+wg6s1iafecJYrt/HHMZYRHMM5p2vcuwhMjAhVXhujzctPKljeq2g7axivUr1qmp949VGQbJhUi0i70DQOs0mmU+owkh7PaZtDbSIacY5AVHMJ9Nmk2ZBMVJFZBXSoaX61R1dBU1hBna+//Y484c9KV16rMu/0wVOAtRixum2AdesCS19X/9Y9Kpt3wVHcZSyPgVvVWsOUa4r+XAtruLxY9wpjC+CnY6Kb2dnO+eXL/3XSsuQhxgKu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12" name="AutoShape 2" descr="Casella di testo"/>
          <p:cNvSpPr>
            <a:spLocks noChangeAspect="1" noChangeArrowheads="1"/>
          </p:cNvSpPr>
          <p:nvPr/>
        </p:nvSpPr>
        <p:spPr bwMode="auto">
          <a:xfrm>
            <a:off x="31750" y="-1508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latin typeface="Verdana" panose="020B0604030504040204" pitchFamily="34" charset="0"/>
              <a:ea typeface="Verdana" panose="020B0604030504040204" pitchFamily="34" charset="0"/>
            </a:endParaRPr>
          </a:p>
        </p:txBody>
      </p:sp>
      <p:sp>
        <p:nvSpPr>
          <p:cNvPr id="15" name="CasellaDiTesto 14"/>
          <p:cNvSpPr txBox="1"/>
          <p:nvPr/>
        </p:nvSpPr>
        <p:spPr>
          <a:xfrm>
            <a:off x="5548079" y="4437112"/>
            <a:ext cx="763946" cy="369332"/>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B2</a:t>
            </a:r>
            <a:endParaRPr lang="it-IT" b="1" dirty="0">
              <a:solidFill>
                <a:schemeClr val="bg1"/>
              </a:solidFill>
              <a:latin typeface="Verdana" panose="020B0604030504040204" pitchFamily="34" charset="0"/>
              <a:ea typeface="Verdana" panose="020B0604030504040204" pitchFamily="34" charset="0"/>
            </a:endParaRPr>
          </a:p>
        </p:txBody>
      </p:sp>
      <p:sp>
        <p:nvSpPr>
          <p:cNvPr id="23" name="CasellaDiTesto 22"/>
          <p:cNvSpPr txBox="1"/>
          <p:nvPr/>
        </p:nvSpPr>
        <p:spPr>
          <a:xfrm>
            <a:off x="3898323" y="4578744"/>
            <a:ext cx="763946" cy="369332"/>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C4</a:t>
            </a:r>
            <a:endParaRPr lang="it-IT" b="1" dirty="0">
              <a:solidFill>
                <a:schemeClr val="bg1"/>
              </a:solidFill>
              <a:latin typeface="Verdana" panose="020B0604030504040204" pitchFamily="34" charset="0"/>
              <a:ea typeface="Verdana" panose="020B0604030504040204" pitchFamily="34" charset="0"/>
            </a:endParaRPr>
          </a:p>
        </p:txBody>
      </p:sp>
      <p:sp>
        <p:nvSpPr>
          <p:cNvPr id="25" name="CasellaDiTesto 24"/>
          <p:cNvSpPr txBox="1"/>
          <p:nvPr/>
        </p:nvSpPr>
        <p:spPr>
          <a:xfrm>
            <a:off x="7355729" y="4394078"/>
            <a:ext cx="763946" cy="369332"/>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A1</a:t>
            </a:r>
            <a:endParaRPr lang="it-IT" b="1" dirty="0">
              <a:solidFill>
                <a:schemeClr val="bg1"/>
              </a:solidFill>
              <a:latin typeface="Verdana" panose="020B0604030504040204" pitchFamily="34" charset="0"/>
              <a:ea typeface="Verdana" panose="020B0604030504040204" pitchFamily="34" charset="0"/>
            </a:endParaRPr>
          </a:p>
        </p:txBody>
      </p:sp>
      <p:sp>
        <p:nvSpPr>
          <p:cNvPr id="18" name="CasellaDiTesto 17"/>
          <p:cNvSpPr txBox="1"/>
          <p:nvPr/>
        </p:nvSpPr>
        <p:spPr>
          <a:xfrm>
            <a:off x="8663448" y="4013013"/>
            <a:ext cx="3390125" cy="646331"/>
          </a:xfrm>
          <a:prstGeom prst="rect">
            <a:avLst/>
          </a:prstGeom>
          <a:noFill/>
        </p:spPr>
        <p:txBody>
          <a:bodyPr wrap="square" rtlCol="0">
            <a:spAutoFit/>
          </a:bodyPr>
          <a:lstStyle/>
          <a:p>
            <a:r>
              <a:rPr lang="it-IT" b="1" dirty="0" smtClean="0">
                <a:latin typeface="Verdana" panose="020B0604030504040204" pitchFamily="34" charset="0"/>
                <a:ea typeface="Verdana" panose="020B0604030504040204" pitchFamily="34" charset="0"/>
              </a:rPr>
              <a:t>AF</a:t>
            </a:r>
            <a:r>
              <a:rPr lang="it-IT" dirty="0" smtClean="0">
                <a:latin typeface="Verdana" panose="020B0604030504040204" pitchFamily="34" charset="0"/>
                <a:ea typeface="Verdana" panose="020B0604030504040204" pitchFamily="34" charset="0"/>
              </a:rPr>
              <a:t> </a:t>
            </a:r>
            <a:r>
              <a:rPr lang="it-IT" dirty="0">
                <a:latin typeface="Verdana" panose="020B0604030504040204" pitchFamily="34" charset="0"/>
                <a:ea typeface="Verdana" panose="020B0604030504040204" pitchFamily="34" charset="0"/>
              </a:rPr>
              <a:t>to be </a:t>
            </a:r>
            <a:r>
              <a:rPr lang="it-IT" dirty="0" err="1">
                <a:latin typeface="Verdana" panose="020B0604030504040204" pitchFamily="34" charset="0"/>
                <a:ea typeface="Verdana" panose="020B0604030504040204" pitchFamily="34" charset="0"/>
              </a:rPr>
              <a:t>retrieved</a:t>
            </a:r>
            <a:r>
              <a:rPr lang="it-IT" dirty="0">
                <a:latin typeface="Verdana" panose="020B0604030504040204" pitchFamily="34" charset="0"/>
                <a:ea typeface="Verdana" panose="020B0604030504040204" pitchFamily="34" charset="0"/>
              </a:rPr>
              <a:t> and </a:t>
            </a:r>
            <a:r>
              <a:rPr lang="it-IT" dirty="0" err="1">
                <a:latin typeface="Verdana" panose="020B0604030504040204" pitchFamily="34" charset="0"/>
                <a:ea typeface="Verdana" panose="020B0604030504040204" pitchFamily="34" charset="0"/>
              </a:rPr>
              <a:t>sent</a:t>
            </a:r>
            <a:r>
              <a:rPr lang="it-IT" dirty="0">
                <a:latin typeface="Verdana" panose="020B0604030504040204" pitchFamily="34" charset="0"/>
                <a:ea typeface="Verdana" panose="020B0604030504040204" pitchFamily="34" charset="0"/>
              </a:rPr>
              <a:t> to </a:t>
            </a:r>
            <a:r>
              <a:rPr lang="it-IT" dirty="0" smtClean="0">
                <a:latin typeface="Verdana" panose="020B0604030504040204" pitchFamily="34" charset="0"/>
                <a:ea typeface="Verdana" panose="020B0604030504040204" pitchFamily="34" charset="0"/>
              </a:rPr>
              <a:t>NCSRD (</a:t>
            </a:r>
            <a:r>
              <a:rPr lang="it-IT" dirty="0" err="1" smtClean="0">
                <a:latin typeface="Verdana" panose="020B0604030504040204" pitchFamily="34" charset="0"/>
                <a:ea typeface="Verdana" panose="020B0604030504040204" pitchFamily="34" charset="0"/>
              </a:rPr>
              <a:t>Greece</a:t>
            </a:r>
            <a:r>
              <a:rPr lang="it-IT" dirty="0" smtClean="0">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pic>
        <p:nvPicPr>
          <p:cNvPr id="33" name="Picture 2" descr="C:\Users\Rosaria Villari\Downloads\Photos of new foils with mirrorbor shielding\IMG_749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83728" y="4137798"/>
            <a:ext cx="2365186" cy="177389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po 30"/>
          <p:cNvGrpSpPr/>
          <p:nvPr/>
        </p:nvGrpSpPr>
        <p:grpSpPr>
          <a:xfrm>
            <a:off x="2639616" y="668304"/>
            <a:ext cx="3119518" cy="3224102"/>
            <a:chOff x="5000157" y="618046"/>
            <a:chExt cx="3119518" cy="3224102"/>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532" t="33136" r="5342" b="23925"/>
            <a:stretch/>
          </p:blipFill>
          <p:spPr bwMode="auto">
            <a:xfrm>
              <a:off x="5051474" y="618046"/>
              <a:ext cx="3068201" cy="322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e 16"/>
            <p:cNvSpPr/>
            <p:nvPr/>
          </p:nvSpPr>
          <p:spPr>
            <a:xfrm>
              <a:off x="5015879" y="3068960"/>
              <a:ext cx="216025" cy="230938"/>
            </a:xfrm>
            <a:prstGeom prst="ellipse">
              <a:avLst/>
            </a:prstGeom>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Verdana" panose="020B0604030504040204" pitchFamily="34" charset="0"/>
                <a:ea typeface="Verdana" panose="020B0604030504040204" pitchFamily="34" charset="0"/>
              </a:endParaRPr>
            </a:p>
          </p:txBody>
        </p:sp>
        <p:sp>
          <p:nvSpPr>
            <p:cNvPr id="28" name="Ovale 27"/>
            <p:cNvSpPr/>
            <p:nvPr/>
          </p:nvSpPr>
          <p:spPr>
            <a:xfrm>
              <a:off x="6023992" y="2694006"/>
              <a:ext cx="216025" cy="230938"/>
            </a:xfrm>
            <a:prstGeom prst="ellipse">
              <a:avLst/>
            </a:prstGeom>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Verdana" panose="020B0604030504040204" pitchFamily="34" charset="0"/>
                <a:ea typeface="Verdana" panose="020B0604030504040204" pitchFamily="34" charset="0"/>
              </a:endParaRPr>
            </a:p>
          </p:txBody>
        </p:sp>
        <p:sp>
          <p:nvSpPr>
            <p:cNvPr id="27" name="CasellaDiTesto 26"/>
            <p:cNvSpPr txBox="1"/>
            <p:nvPr/>
          </p:nvSpPr>
          <p:spPr>
            <a:xfrm>
              <a:off x="5000157" y="2999763"/>
              <a:ext cx="216025" cy="369332"/>
            </a:xfrm>
            <a:prstGeom prst="rect">
              <a:avLst/>
            </a:prstGeom>
            <a:noFill/>
          </p:spPr>
          <p:txBody>
            <a:bodyPr wrap="square" rtlCol="0">
              <a:spAutoFit/>
            </a:bodyPr>
            <a:lstStyle/>
            <a:p>
              <a:r>
                <a:rPr lang="it-IT" b="1" dirty="0" smtClean="0">
                  <a:latin typeface="Verdana" panose="020B0604030504040204" pitchFamily="34" charset="0"/>
                  <a:ea typeface="Verdana" panose="020B0604030504040204" pitchFamily="34" charset="0"/>
                </a:rPr>
                <a:t>1</a:t>
              </a:r>
              <a:endParaRPr lang="it-IT" b="1" dirty="0">
                <a:latin typeface="Verdana" panose="020B0604030504040204" pitchFamily="34" charset="0"/>
                <a:ea typeface="Verdana" panose="020B0604030504040204" pitchFamily="34" charset="0"/>
              </a:endParaRPr>
            </a:p>
          </p:txBody>
        </p:sp>
        <p:sp>
          <p:nvSpPr>
            <p:cNvPr id="29" name="CasellaDiTesto 28"/>
            <p:cNvSpPr txBox="1"/>
            <p:nvPr/>
          </p:nvSpPr>
          <p:spPr>
            <a:xfrm>
              <a:off x="5987987" y="2570586"/>
              <a:ext cx="288033" cy="369332"/>
            </a:xfrm>
            <a:prstGeom prst="rect">
              <a:avLst/>
            </a:prstGeom>
            <a:noFill/>
          </p:spPr>
          <p:txBody>
            <a:bodyPr wrap="square" rtlCol="0">
              <a:spAutoFit/>
            </a:bodyPr>
            <a:lstStyle/>
            <a:p>
              <a:r>
                <a:rPr lang="it-IT" b="1" dirty="0" smtClean="0">
                  <a:latin typeface="Verdana" panose="020B0604030504040204" pitchFamily="34" charset="0"/>
                  <a:ea typeface="Verdana" panose="020B0604030504040204" pitchFamily="34" charset="0"/>
                </a:rPr>
                <a:t>2</a:t>
              </a:r>
              <a:endParaRPr lang="it-IT" b="1" dirty="0">
                <a:latin typeface="Verdana" panose="020B0604030504040204" pitchFamily="34" charset="0"/>
                <a:ea typeface="Verdana" panose="020B0604030504040204" pitchFamily="34" charset="0"/>
              </a:endParaRPr>
            </a:p>
          </p:txBody>
        </p:sp>
      </p:grpSp>
      <p:sp>
        <p:nvSpPr>
          <p:cNvPr id="30" name="CasellaDiTesto 29"/>
          <p:cNvSpPr txBox="1"/>
          <p:nvPr/>
        </p:nvSpPr>
        <p:spPr>
          <a:xfrm>
            <a:off x="695400" y="5805264"/>
            <a:ext cx="1224136" cy="369332"/>
          </a:xfrm>
          <a:prstGeom prst="rect">
            <a:avLst/>
          </a:prstGeom>
          <a:noFill/>
        </p:spPr>
        <p:txBody>
          <a:bodyPr wrap="square" rtlCol="0">
            <a:spAutoFit/>
          </a:bodyPr>
          <a:lstStyle/>
          <a:p>
            <a:r>
              <a:rPr lang="it-IT" b="1" dirty="0" err="1" smtClean="0">
                <a:solidFill>
                  <a:schemeClr val="bg1"/>
                </a:solidFill>
                <a:latin typeface="Verdana" panose="020B0604030504040204" pitchFamily="34" charset="0"/>
                <a:ea typeface="Verdana" panose="020B0604030504040204" pitchFamily="34" charset="0"/>
              </a:rPr>
              <a:t>Pos</a:t>
            </a:r>
            <a:r>
              <a:rPr lang="it-IT" b="1" dirty="0" smtClean="0">
                <a:solidFill>
                  <a:schemeClr val="bg1"/>
                </a:solidFill>
                <a:latin typeface="Verdana" panose="020B0604030504040204" pitchFamily="34" charset="0"/>
                <a:ea typeface="Verdana" panose="020B0604030504040204" pitchFamily="34" charset="0"/>
              </a:rPr>
              <a:t> 2</a:t>
            </a:r>
            <a:endParaRPr lang="it-IT" b="1" dirty="0">
              <a:solidFill>
                <a:schemeClr val="bg1"/>
              </a:solidFill>
              <a:latin typeface="Verdana" panose="020B0604030504040204" pitchFamily="34" charset="0"/>
              <a:ea typeface="Verdana" panose="020B0604030504040204" pitchFamily="34" charset="0"/>
            </a:endParaRPr>
          </a:p>
        </p:txBody>
      </p:sp>
      <p:pic>
        <p:nvPicPr>
          <p:cNvPr id="39" name="Immagin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8558" y="1358680"/>
            <a:ext cx="2377819" cy="1783364"/>
          </a:xfrm>
          <a:prstGeom prst="rect">
            <a:avLst/>
          </a:prstGeom>
        </p:spPr>
      </p:pic>
      <p:sp>
        <p:nvSpPr>
          <p:cNvPr id="40" name="CasellaDiTesto 39"/>
          <p:cNvSpPr txBox="1"/>
          <p:nvPr/>
        </p:nvSpPr>
        <p:spPr>
          <a:xfrm>
            <a:off x="754252" y="2939918"/>
            <a:ext cx="1224136" cy="646331"/>
          </a:xfrm>
          <a:prstGeom prst="rect">
            <a:avLst/>
          </a:prstGeom>
          <a:noFill/>
        </p:spPr>
        <p:txBody>
          <a:bodyPr wrap="square" rtlCol="0">
            <a:spAutoFit/>
          </a:bodyPr>
          <a:lstStyle/>
          <a:p>
            <a:r>
              <a:rPr lang="it-IT" b="1" dirty="0" err="1" smtClean="0">
                <a:solidFill>
                  <a:schemeClr val="bg1"/>
                </a:solidFill>
                <a:latin typeface="Verdana" panose="020B0604030504040204" pitchFamily="34" charset="0"/>
                <a:ea typeface="Verdana" panose="020B0604030504040204" pitchFamily="34" charset="0"/>
              </a:rPr>
              <a:t>Pos</a:t>
            </a:r>
            <a:r>
              <a:rPr lang="it-IT" b="1" dirty="0" smtClean="0">
                <a:solidFill>
                  <a:schemeClr val="bg1"/>
                </a:solidFill>
                <a:latin typeface="Verdana" panose="020B0604030504040204" pitchFamily="34" charset="0"/>
                <a:ea typeface="Verdana" panose="020B0604030504040204" pitchFamily="34" charset="0"/>
              </a:rPr>
              <a:t> 1</a:t>
            </a:r>
          </a:p>
          <a:p>
            <a:endParaRPr lang="it-IT" b="1" dirty="0">
              <a:solidFill>
                <a:schemeClr val="bg1"/>
              </a:solidFill>
              <a:latin typeface="Verdana" panose="020B0604030504040204" pitchFamily="34" charset="0"/>
              <a:ea typeface="Verdana" panose="020B0604030504040204" pitchFamily="34" charset="0"/>
            </a:endParaRPr>
          </a:p>
        </p:txBody>
      </p:sp>
      <p:sp>
        <p:nvSpPr>
          <p:cNvPr id="9216" name="CasellaDiTesto 9215"/>
          <p:cNvSpPr txBox="1"/>
          <p:nvPr/>
        </p:nvSpPr>
        <p:spPr>
          <a:xfrm>
            <a:off x="1593130" y="1340768"/>
            <a:ext cx="770515" cy="646331"/>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IC</a:t>
            </a:r>
          </a:p>
          <a:p>
            <a:r>
              <a:rPr lang="it-IT" b="1" dirty="0" smtClean="0">
                <a:solidFill>
                  <a:schemeClr val="bg1"/>
                </a:solidFill>
                <a:latin typeface="Verdana" panose="020B0604030504040204" pitchFamily="34" charset="0"/>
                <a:ea typeface="Verdana" panose="020B0604030504040204" pitchFamily="34" charset="0"/>
              </a:rPr>
              <a:t>big</a:t>
            </a:r>
            <a:endParaRPr lang="it-IT" b="1" dirty="0">
              <a:solidFill>
                <a:schemeClr val="bg1"/>
              </a:solidFill>
              <a:latin typeface="Verdana" panose="020B0604030504040204" pitchFamily="34" charset="0"/>
              <a:ea typeface="Verdana" panose="020B0604030504040204" pitchFamily="34" charset="0"/>
            </a:endParaRPr>
          </a:p>
        </p:txBody>
      </p:sp>
      <p:sp>
        <p:nvSpPr>
          <p:cNvPr id="43" name="CasellaDiTesto 42"/>
          <p:cNvSpPr txBox="1"/>
          <p:nvPr/>
        </p:nvSpPr>
        <p:spPr>
          <a:xfrm>
            <a:off x="460780" y="1887372"/>
            <a:ext cx="899491" cy="646331"/>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IC small</a:t>
            </a:r>
            <a:endParaRPr lang="it-IT" b="1" dirty="0">
              <a:solidFill>
                <a:schemeClr val="bg1"/>
              </a:solidFill>
              <a:latin typeface="Verdana" panose="020B0604030504040204" pitchFamily="34" charset="0"/>
              <a:ea typeface="Verdana" panose="020B0604030504040204" pitchFamily="34" charset="0"/>
            </a:endParaRPr>
          </a:p>
        </p:txBody>
      </p:sp>
      <p:sp>
        <p:nvSpPr>
          <p:cNvPr id="44" name="CasellaDiTesto 43"/>
          <p:cNvSpPr txBox="1"/>
          <p:nvPr/>
        </p:nvSpPr>
        <p:spPr>
          <a:xfrm>
            <a:off x="975015" y="1241041"/>
            <a:ext cx="770515" cy="369332"/>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AF</a:t>
            </a:r>
            <a:endParaRPr lang="it-IT" b="1" dirty="0">
              <a:solidFill>
                <a:schemeClr val="bg1"/>
              </a:solidFill>
              <a:latin typeface="Verdana" panose="020B0604030504040204" pitchFamily="34" charset="0"/>
              <a:ea typeface="Verdana" panose="020B0604030504040204" pitchFamily="34" charset="0"/>
            </a:endParaRPr>
          </a:p>
        </p:txBody>
      </p:sp>
      <p:cxnSp>
        <p:nvCxnSpPr>
          <p:cNvPr id="9219" name="Connettore 2 9218"/>
          <p:cNvCxnSpPr/>
          <p:nvPr/>
        </p:nvCxnSpPr>
        <p:spPr>
          <a:xfrm>
            <a:off x="1231296" y="1610373"/>
            <a:ext cx="0" cy="3767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21" name="Connettore 2 9220"/>
          <p:cNvCxnSpPr/>
          <p:nvPr/>
        </p:nvCxnSpPr>
        <p:spPr>
          <a:xfrm flipH="1">
            <a:off x="1745530" y="1887372"/>
            <a:ext cx="101998" cy="2236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23" name="Connettore 2 9222"/>
          <p:cNvCxnSpPr/>
          <p:nvPr/>
        </p:nvCxnSpPr>
        <p:spPr>
          <a:xfrm>
            <a:off x="846038" y="2110989"/>
            <a:ext cx="128977" cy="1693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1593130" y="3747747"/>
            <a:ext cx="770515" cy="646331"/>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IC</a:t>
            </a:r>
          </a:p>
          <a:p>
            <a:r>
              <a:rPr lang="it-IT" b="1" dirty="0" smtClean="0">
                <a:solidFill>
                  <a:schemeClr val="bg1"/>
                </a:solidFill>
                <a:latin typeface="Verdana" panose="020B0604030504040204" pitchFamily="34" charset="0"/>
                <a:ea typeface="Verdana" panose="020B0604030504040204" pitchFamily="34" charset="0"/>
              </a:rPr>
              <a:t>big</a:t>
            </a:r>
            <a:endParaRPr lang="it-IT" b="1" dirty="0">
              <a:solidFill>
                <a:schemeClr val="bg1"/>
              </a:solidFill>
              <a:latin typeface="Verdana" panose="020B0604030504040204" pitchFamily="34" charset="0"/>
              <a:ea typeface="Verdana" panose="020B0604030504040204" pitchFamily="34" charset="0"/>
            </a:endParaRPr>
          </a:p>
        </p:txBody>
      </p:sp>
      <p:cxnSp>
        <p:nvCxnSpPr>
          <p:cNvPr id="9225" name="Connettore 2 9224"/>
          <p:cNvCxnSpPr/>
          <p:nvPr/>
        </p:nvCxnSpPr>
        <p:spPr>
          <a:xfrm flipH="1">
            <a:off x="1919536" y="4394078"/>
            <a:ext cx="33373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27" name="Connettore 2 9226"/>
          <p:cNvCxnSpPr/>
          <p:nvPr/>
        </p:nvCxnSpPr>
        <p:spPr>
          <a:xfrm>
            <a:off x="754252" y="4298916"/>
            <a:ext cx="156274" cy="322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748535" y="4139539"/>
            <a:ext cx="770515" cy="369332"/>
          </a:xfrm>
          <a:prstGeom prst="rect">
            <a:avLst/>
          </a:prstGeom>
          <a:noFill/>
        </p:spPr>
        <p:txBody>
          <a:bodyPr wrap="square" rtlCol="0">
            <a:spAutoFit/>
          </a:bodyPr>
          <a:lstStyle/>
          <a:p>
            <a:r>
              <a:rPr lang="it-IT" b="1" dirty="0" smtClean="0">
                <a:solidFill>
                  <a:schemeClr val="bg1"/>
                </a:solidFill>
                <a:latin typeface="Verdana" panose="020B0604030504040204" pitchFamily="34" charset="0"/>
                <a:ea typeface="Verdana" panose="020B0604030504040204" pitchFamily="34" charset="0"/>
              </a:rPr>
              <a:t>AF</a:t>
            </a:r>
            <a:endParaRPr lang="it-IT" b="1" dirty="0">
              <a:solidFill>
                <a:schemeClr val="bg1"/>
              </a:solidFill>
              <a:latin typeface="Verdana" panose="020B0604030504040204" pitchFamily="34" charset="0"/>
              <a:ea typeface="Verdana" panose="020B0604030504040204" pitchFamily="34" charset="0"/>
            </a:endParaRPr>
          </a:p>
        </p:txBody>
      </p:sp>
      <p:pic>
        <p:nvPicPr>
          <p:cNvPr id="92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8626" y="754297"/>
            <a:ext cx="29876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CasellaDiTesto 57"/>
          <p:cNvSpPr txBox="1"/>
          <p:nvPr/>
        </p:nvSpPr>
        <p:spPr>
          <a:xfrm>
            <a:off x="8923040" y="3513571"/>
            <a:ext cx="1224136" cy="369332"/>
          </a:xfrm>
          <a:prstGeom prst="rect">
            <a:avLst/>
          </a:prstGeom>
          <a:noFill/>
        </p:spPr>
        <p:txBody>
          <a:bodyPr wrap="square" rtlCol="0">
            <a:spAutoFit/>
          </a:bodyPr>
          <a:lstStyle/>
          <a:p>
            <a:r>
              <a:rPr lang="it-IT" b="1" dirty="0" err="1" smtClean="0">
                <a:solidFill>
                  <a:schemeClr val="bg1"/>
                </a:solidFill>
                <a:latin typeface="Verdana" panose="020B0604030504040204" pitchFamily="34" charset="0"/>
                <a:ea typeface="Verdana" panose="020B0604030504040204" pitchFamily="34" charset="0"/>
              </a:rPr>
              <a:t>Pos</a:t>
            </a:r>
            <a:r>
              <a:rPr lang="it-IT" b="1" dirty="0" smtClean="0">
                <a:solidFill>
                  <a:schemeClr val="bg1"/>
                </a:solidFill>
                <a:latin typeface="Verdana" panose="020B0604030504040204" pitchFamily="34" charset="0"/>
                <a:ea typeface="Verdana" panose="020B0604030504040204" pitchFamily="34" charset="0"/>
              </a:rPr>
              <a:t> 3 </a:t>
            </a:r>
            <a:endParaRPr lang="it-IT" b="1" dirty="0">
              <a:solidFill>
                <a:schemeClr val="bg1"/>
              </a:solidFill>
              <a:latin typeface="Verdana" panose="020B0604030504040204" pitchFamily="34" charset="0"/>
              <a:ea typeface="Verdana" panose="020B0604030504040204" pitchFamily="34" charset="0"/>
            </a:endParaRPr>
          </a:p>
        </p:txBody>
      </p:sp>
      <p:pic>
        <p:nvPicPr>
          <p:cNvPr id="922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5743" y="622900"/>
            <a:ext cx="2662746" cy="288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0" name="CasellaDiTesto 9229"/>
          <p:cNvSpPr txBox="1"/>
          <p:nvPr/>
        </p:nvSpPr>
        <p:spPr>
          <a:xfrm>
            <a:off x="5879977" y="754297"/>
            <a:ext cx="1377140" cy="923330"/>
          </a:xfrm>
          <a:prstGeom prst="rect">
            <a:avLst/>
          </a:prstGeom>
          <a:noFill/>
        </p:spPr>
        <p:txBody>
          <a:bodyPr wrap="square" rtlCol="0">
            <a:spAutoFit/>
          </a:bodyPr>
          <a:lstStyle/>
          <a:p>
            <a:r>
              <a:rPr lang="it-IT" dirty="0" smtClean="0">
                <a:latin typeface="Verdana" panose="020B0604030504040204" pitchFamily="34" charset="0"/>
                <a:ea typeface="Verdana" panose="020B0604030504040204" pitchFamily="34" charset="0"/>
              </a:rPr>
              <a:t>AF + B</a:t>
            </a:r>
            <a:r>
              <a:rPr lang="it-IT" baseline="-25000" dirty="0" smtClean="0">
                <a:latin typeface="Verdana" panose="020B0604030504040204" pitchFamily="34" charset="0"/>
                <a:ea typeface="Verdana" panose="020B0604030504040204" pitchFamily="34" charset="0"/>
              </a:rPr>
              <a:t>4</a:t>
            </a:r>
            <a:r>
              <a:rPr lang="it-IT" dirty="0" smtClean="0">
                <a:latin typeface="Verdana" panose="020B0604030504040204" pitchFamily="34" charset="0"/>
                <a:ea typeface="Verdana" panose="020B0604030504040204" pitchFamily="34" charset="0"/>
              </a:rPr>
              <a:t>C </a:t>
            </a:r>
            <a:r>
              <a:rPr lang="it-IT" dirty="0" err="1" smtClean="0">
                <a:latin typeface="Verdana" panose="020B0604030504040204" pitchFamily="34" charset="0"/>
                <a:ea typeface="Verdana" panose="020B0604030504040204" pitchFamily="34" charset="0"/>
              </a:rPr>
              <a:t>flexible</a:t>
            </a:r>
            <a:r>
              <a:rPr lang="it-IT" dirty="0" smtClean="0">
                <a:latin typeface="Verdana" panose="020B0604030504040204" pitchFamily="34" charset="0"/>
                <a:ea typeface="Verdana" panose="020B0604030504040204" pitchFamily="34" charset="0"/>
              </a:rPr>
              <a:t> </a:t>
            </a:r>
            <a:r>
              <a:rPr lang="it-IT" dirty="0" err="1" smtClean="0">
                <a:latin typeface="Verdana" panose="020B0604030504040204" pitchFamily="34" charset="0"/>
                <a:ea typeface="Verdana" panose="020B0604030504040204" pitchFamily="34" charset="0"/>
              </a:rPr>
              <a:t>shield</a:t>
            </a:r>
            <a:r>
              <a:rPr lang="it-IT" dirty="0" smtClean="0">
                <a:latin typeface="Verdana" panose="020B0604030504040204" pitchFamily="34" charset="0"/>
                <a:ea typeface="Verdana" panose="020B0604030504040204" pitchFamily="34" charset="0"/>
              </a:rPr>
              <a:t> </a:t>
            </a:r>
            <a:endParaRPr lang="it-IT" dirty="0">
              <a:latin typeface="Verdana" panose="020B0604030504040204" pitchFamily="34" charset="0"/>
              <a:ea typeface="Verdana" panose="020B0604030504040204" pitchFamily="34" charset="0"/>
            </a:endParaRPr>
          </a:p>
        </p:txBody>
      </p:sp>
      <p:sp>
        <p:nvSpPr>
          <p:cNvPr id="61" name="CasellaDiTesto 60"/>
          <p:cNvSpPr txBox="1"/>
          <p:nvPr/>
        </p:nvSpPr>
        <p:spPr>
          <a:xfrm>
            <a:off x="5827729" y="3526600"/>
            <a:ext cx="3888432" cy="276999"/>
          </a:xfrm>
          <a:prstGeom prst="rect">
            <a:avLst/>
          </a:prstGeom>
          <a:noFill/>
        </p:spPr>
        <p:txBody>
          <a:bodyPr wrap="square" rtlCol="0">
            <a:spAutoFit/>
          </a:bodyPr>
          <a:lstStyle/>
          <a:p>
            <a:r>
              <a:rPr lang="it-IT" sz="1200" i="1" dirty="0" err="1" smtClean="0">
                <a:latin typeface="Verdana" panose="020B0604030504040204" pitchFamily="34" charset="0"/>
                <a:ea typeface="Verdana" panose="020B0604030504040204" pitchFamily="34" charset="0"/>
              </a:rPr>
              <a:t>Mirrobor</a:t>
            </a:r>
            <a:r>
              <a:rPr lang="it-IT" sz="1200" i="1" dirty="0" smtClean="0">
                <a:latin typeface="Verdana" panose="020B0604030504040204" pitchFamily="34" charset="0"/>
                <a:ea typeface="Verdana" panose="020B0604030504040204" pitchFamily="34" charset="0"/>
              </a:rPr>
              <a:t> </a:t>
            </a:r>
            <a:r>
              <a:rPr lang="it-IT" sz="1200" i="1" dirty="0" err="1" smtClean="0">
                <a:latin typeface="Verdana" panose="020B0604030504040204" pitchFamily="34" charset="0"/>
                <a:ea typeface="Verdana" panose="020B0604030504040204" pitchFamily="34" charset="0"/>
              </a:rPr>
              <a:t>kindly</a:t>
            </a:r>
            <a:r>
              <a:rPr lang="it-IT" sz="1200" i="1" dirty="0" smtClean="0">
                <a:latin typeface="Verdana" panose="020B0604030504040204" pitchFamily="34" charset="0"/>
                <a:ea typeface="Verdana" panose="020B0604030504040204" pitchFamily="34" charset="0"/>
              </a:rPr>
              <a:t> </a:t>
            </a:r>
            <a:r>
              <a:rPr lang="it-IT" sz="1200" i="1" dirty="0" err="1" smtClean="0">
                <a:latin typeface="Verdana" panose="020B0604030504040204" pitchFamily="34" charset="0"/>
                <a:ea typeface="Verdana" panose="020B0604030504040204" pitchFamily="34" charset="0"/>
              </a:rPr>
              <a:t>procured</a:t>
            </a:r>
            <a:r>
              <a:rPr lang="it-IT" sz="1200" i="1" dirty="0" smtClean="0">
                <a:latin typeface="Verdana" panose="020B0604030504040204" pitchFamily="34" charset="0"/>
                <a:ea typeface="Verdana" panose="020B0604030504040204" pitchFamily="34" charset="0"/>
              </a:rPr>
              <a:t> by CERN</a:t>
            </a:r>
            <a:endParaRPr lang="it-IT" sz="1200" i="1" dirty="0">
              <a:latin typeface="Verdana" panose="020B0604030504040204" pitchFamily="34" charset="0"/>
              <a:ea typeface="Verdana" panose="020B0604030504040204" pitchFamily="34" charset="0"/>
            </a:endParaRPr>
          </a:p>
        </p:txBody>
      </p:sp>
      <p:pic>
        <p:nvPicPr>
          <p:cNvPr id="923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363" y="4000189"/>
            <a:ext cx="3692690" cy="246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2" name="CasellaDiTesto 9231"/>
          <p:cNvSpPr txBox="1"/>
          <p:nvPr/>
        </p:nvSpPr>
        <p:spPr>
          <a:xfrm>
            <a:off x="8613085" y="4814645"/>
            <a:ext cx="3318756" cy="1384995"/>
          </a:xfrm>
          <a:prstGeom prst="rect">
            <a:avLst/>
          </a:prstGeom>
          <a:noFill/>
        </p:spPr>
        <p:txBody>
          <a:bodyPr wrap="square" rtlCol="0">
            <a:spAutoFit/>
          </a:bodyPr>
          <a:lstStyle/>
          <a:p>
            <a:r>
              <a:rPr lang="it-IT" sz="1400" dirty="0" smtClean="0">
                <a:latin typeface="Verdana" panose="020B0604030504040204" pitchFamily="34" charset="0"/>
                <a:ea typeface="Verdana" panose="020B0604030504040204" pitchFamily="34" charset="0"/>
              </a:rPr>
              <a:t>Online </a:t>
            </a:r>
            <a:r>
              <a:rPr lang="it-IT" sz="1400" dirty="0" err="1" smtClean="0">
                <a:latin typeface="Verdana" panose="020B0604030504040204" pitchFamily="34" charset="0"/>
                <a:ea typeface="Verdana" panose="020B0604030504040204" pitchFamily="34" charset="0"/>
              </a:rPr>
              <a:t>continuous</a:t>
            </a:r>
            <a:endParaRPr lang="it-IT" sz="1400" dirty="0">
              <a:latin typeface="Verdana" panose="020B0604030504040204" pitchFamily="34" charset="0"/>
              <a:ea typeface="Verdana" panose="020B0604030504040204" pitchFamily="34" charset="0"/>
            </a:endParaRPr>
          </a:p>
          <a:p>
            <a:r>
              <a:rPr lang="it-IT" sz="1400" dirty="0" smtClean="0">
                <a:latin typeface="Verdana" panose="020B0604030504040204" pitchFamily="34" charset="0"/>
                <a:ea typeface="Verdana" panose="020B0604030504040204" pitchFamily="34" charset="0"/>
              </a:rPr>
              <a:t>Gamma dose rate </a:t>
            </a:r>
            <a:r>
              <a:rPr lang="it-IT" sz="1400" dirty="0" err="1">
                <a:latin typeface="Verdana" panose="020B0604030504040204" pitchFamily="34" charset="0"/>
                <a:ea typeface="Verdana" panose="020B0604030504040204" pitchFamily="34" charset="0"/>
              </a:rPr>
              <a:t>m</a:t>
            </a:r>
            <a:r>
              <a:rPr lang="it-IT" sz="1400" dirty="0" err="1" smtClean="0">
                <a:latin typeface="Verdana" panose="020B0604030504040204" pitchFamily="34" charset="0"/>
                <a:ea typeface="Verdana" panose="020B0604030504040204" pitchFamily="34" charset="0"/>
              </a:rPr>
              <a:t>easurements</a:t>
            </a:r>
            <a:r>
              <a:rPr lang="it-IT" sz="1400" dirty="0" smtClean="0">
                <a:latin typeface="Verdana" panose="020B0604030504040204" pitchFamily="34" charset="0"/>
                <a:ea typeface="Verdana" panose="020B0604030504040204" pitchFamily="34" charset="0"/>
              </a:rPr>
              <a:t> with </a:t>
            </a:r>
            <a:r>
              <a:rPr lang="it-IT" sz="1400" dirty="0" err="1" smtClean="0">
                <a:latin typeface="Verdana" panose="020B0604030504040204" pitchFamily="34" charset="0"/>
                <a:ea typeface="Verdana" panose="020B0604030504040204" pitchFamily="34" charset="0"/>
              </a:rPr>
              <a:t>ICs</a:t>
            </a:r>
            <a:r>
              <a:rPr lang="it-IT" sz="1400" dirty="0" smtClean="0">
                <a:latin typeface="Verdana" panose="020B0604030504040204" pitchFamily="34" charset="0"/>
                <a:ea typeface="Verdana" panose="020B0604030504040204" pitchFamily="34" charset="0"/>
              </a:rPr>
              <a:t> </a:t>
            </a:r>
            <a:r>
              <a:rPr lang="it-IT" sz="1400" dirty="0" err="1" smtClean="0">
                <a:latin typeface="Verdana" panose="020B0604030504040204" pitchFamily="34" charset="0"/>
                <a:ea typeface="Verdana" panose="020B0604030504040204" pitchFamily="34" charset="0"/>
              </a:rPr>
              <a:t>since</a:t>
            </a:r>
            <a:r>
              <a:rPr lang="it-IT" sz="1400" dirty="0" smtClean="0">
                <a:latin typeface="Verdana" panose="020B0604030504040204" pitchFamily="34" charset="0"/>
                <a:ea typeface="Verdana" panose="020B0604030504040204" pitchFamily="34" charset="0"/>
              </a:rPr>
              <a:t> 2016-</a:t>
            </a:r>
          </a:p>
          <a:p>
            <a:r>
              <a:rPr lang="it-IT" sz="1400" b="1" u="sng" dirty="0" smtClean="0">
                <a:latin typeface="Verdana" panose="020B0604030504040204" pitchFamily="34" charset="0"/>
                <a:ea typeface="Verdana" panose="020B0604030504040204" pitchFamily="34" charset="0"/>
              </a:rPr>
              <a:t>IC </a:t>
            </a:r>
            <a:r>
              <a:rPr lang="it-IT" sz="1400" b="1" u="sng" dirty="0" err="1" smtClean="0">
                <a:latin typeface="Verdana" panose="020B0604030504040204" pitchFamily="34" charset="0"/>
                <a:ea typeface="Verdana" panose="020B0604030504040204" pitchFamily="34" charset="0"/>
              </a:rPr>
              <a:t>should</a:t>
            </a:r>
            <a:r>
              <a:rPr lang="it-IT" sz="1400" b="1" u="sng" dirty="0" smtClean="0">
                <a:latin typeface="Verdana" panose="020B0604030504040204" pitchFamily="34" charset="0"/>
                <a:ea typeface="Verdana" panose="020B0604030504040204" pitchFamily="34" charset="0"/>
              </a:rPr>
              <a:t> be </a:t>
            </a:r>
            <a:r>
              <a:rPr lang="it-IT" sz="1400" b="1" u="sng" dirty="0" err="1" smtClean="0">
                <a:latin typeface="Verdana" panose="020B0604030504040204" pitchFamily="34" charset="0"/>
                <a:ea typeface="Verdana" panose="020B0604030504040204" pitchFamily="34" charset="0"/>
              </a:rPr>
              <a:t>operating</a:t>
            </a:r>
            <a:r>
              <a:rPr lang="it-IT" sz="1400" b="1" u="sng" dirty="0" smtClean="0">
                <a:latin typeface="Verdana" panose="020B0604030504040204" pitchFamily="34" charset="0"/>
                <a:ea typeface="Verdana" panose="020B0604030504040204" pitchFamily="34" charset="0"/>
              </a:rPr>
              <a:t> </a:t>
            </a:r>
            <a:r>
              <a:rPr lang="it-IT" sz="1400" b="1" u="sng" dirty="0" err="1" smtClean="0">
                <a:latin typeface="Verdana" panose="020B0604030504040204" pitchFamily="34" charset="0"/>
                <a:ea typeface="Verdana" panose="020B0604030504040204" pitchFamily="34" charset="0"/>
              </a:rPr>
              <a:t>even</a:t>
            </a:r>
            <a:r>
              <a:rPr lang="it-IT" sz="1400" b="1" u="sng" dirty="0" smtClean="0">
                <a:latin typeface="Verdana" panose="020B0604030504040204" pitchFamily="34" charset="0"/>
                <a:ea typeface="Verdana" panose="020B0604030504040204" pitchFamily="34" charset="0"/>
              </a:rPr>
              <a:t> </a:t>
            </a:r>
            <a:r>
              <a:rPr lang="it-IT" sz="1400" b="1" u="sng" dirty="0" err="1" smtClean="0">
                <a:latin typeface="Verdana" panose="020B0604030504040204" pitchFamily="34" charset="0"/>
                <a:ea typeface="Verdana" panose="020B0604030504040204" pitchFamily="34" charset="0"/>
              </a:rPr>
              <a:t>during</a:t>
            </a:r>
            <a:r>
              <a:rPr lang="it-IT" sz="1400" b="1" u="sng" dirty="0" smtClean="0">
                <a:latin typeface="Verdana" panose="020B0604030504040204" pitchFamily="34" charset="0"/>
                <a:ea typeface="Verdana" panose="020B0604030504040204" pitchFamily="34" charset="0"/>
              </a:rPr>
              <a:t> 2024 </a:t>
            </a:r>
            <a:r>
              <a:rPr lang="it-IT" sz="1400" b="1" u="sng" dirty="0" err="1" smtClean="0">
                <a:latin typeface="Verdana" panose="020B0604030504040204" pitchFamily="34" charset="0"/>
                <a:ea typeface="Verdana" panose="020B0604030504040204" pitchFamily="34" charset="0"/>
              </a:rPr>
              <a:t>shutdown</a:t>
            </a:r>
            <a:r>
              <a:rPr lang="it-IT" sz="1400" b="1" u="sng" dirty="0" smtClean="0">
                <a:latin typeface="Verdana" panose="020B0604030504040204" pitchFamily="34" charset="0"/>
                <a:ea typeface="Verdana" panose="020B0604030504040204" pitchFamily="34" charset="0"/>
              </a:rPr>
              <a:t>!!</a:t>
            </a:r>
            <a:r>
              <a:rPr lang="it-IT" sz="1400" u="sng" dirty="0">
                <a:latin typeface="Verdana" panose="020B0604030504040204" pitchFamily="34" charset="0"/>
                <a:ea typeface="Verdana" panose="020B0604030504040204" pitchFamily="34" charset="0"/>
              </a:rPr>
              <a:t> </a:t>
            </a:r>
          </a:p>
          <a:p>
            <a:endParaRPr lang="it-IT" sz="1400" b="1" dirty="0">
              <a:latin typeface="Verdana" panose="020B0604030504040204" pitchFamily="34" charset="0"/>
              <a:ea typeface="Verdana" panose="020B0604030504040204" pitchFamily="34" charset="0"/>
            </a:endParaRPr>
          </a:p>
        </p:txBody>
      </p:sp>
      <p:pic>
        <p:nvPicPr>
          <p:cNvPr id="923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5874029" y="4368720"/>
            <a:ext cx="2296194" cy="172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4" name="Freccia a destra 9233"/>
          <p:cNvSpPr/>
          <p:nvPr/>
        </p:nvSpPr>
        <p:spPr>
          <a:xfrm rot="10800000">
            <a:off x="7906667" y="5124650"/>
            <a:ext cx="42601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35" name="CasellaDiTesto 9234"/>
          <p:cNvSpPr txBox="1"/>
          <p:nvPr/>
        </p:nvSpPr>
        <p:spPr>
          <a:xfrm>
            <a:off x="7536160" y="2280355"/>
            <a:ext cx="1076925" cy="369332"/>
          </a:xfrm>
          <a:prstGeom prst="rect">
            <a:avLst/>
          </a:prstGeom>
          <a:noFill/>
        </p:spPr>
        <p:txBody>
          <a:bodyPr wrap="square" rtlCol="0">
            <a:spAutoFit/>
          </a:bodyPr>
          <a:lstStyle/>
          <a:p>
            <a:r>
              <a:rPr lang="it-IT" dirty="0" smtClean="0"/>
              <a:t>X1,X2,X3</a:t>
            </a:r>
            <a:endParaRPr lang="it-IT" dirty="0"/>
          </a:p>
        </p:txBody>
      </p:sp>
      <p:cxnSp>
        <p:nvCxnSpPr>
          <p:cNvPr id="9237" name="Connettore 2 9236"/>
          <p:cNvCxnSpPr/>
          <p:nvPr/>
        </p:nvCxnSpPr>
        <p:spPr>
          <a:xfrm flipH="1" flipV="1">
            <a:off x="7248128" y="4948076"/>
            <a:ext cx="1340361" cy="12592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38" name="CasellaDiTesto 9237"/>
          <p:cNvSpPr txBox="1"/>
          <p:nvPr/>
        </p:nvSpPr>
        <p:spPr>
          <a:xfrm>
            <a:off x="8613085" y="6174596"/>
            <a:ext cx="2955523" cy="369332"/>
          </a:xfrm>
          <a:prstGeom prst="rect">
            <a:avLst/>
          </a:prstGeom>
          <a:noFill/>
        </p:spPr>
        <p:txBody>
          <a:bodyPr wrap="square" rtlCol="0">
            <a:spAutoFit/>
          </a:bodyPr>
          <a:lstStyle/>
          <a:p>
            <a:r>
              <a:rPr lang="it-IT" dirty="0" err="1" smtClean="0"/>
              <a:t>Electrometers</a:t>
            </a:r>
            <a:r>
              <a:rPr lang="it-IT" dirty="0" smtClean="0"/>
              <a:t> of </a:t>
            </a:r>
            <a:r>
              <a:rPr lang="it-IT" dirty="0" err="1" smtClean="0"/>
              <a:t>ICs</a:t>
            </a:r>
            <a:endParaRPr lang="it-IT" dirty="0"/>
          </a:p>
        </p:txBody>
      </p:sp>
      <p:sp>
        <p:nvSpPr>
          <p:cNvPr id="70"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Tree>
    <p:extLst>
      <p:ext uri="{BB962C8B-B14F-4D97-AF65-F5344CB8AC3E}">
        <p14:creationId xmlns:p14="http://schemas.microsoft.com/office/powerpoint/2010/main" val="455461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NEXP: </a:t>
            </a:r>
            <a:r>
              <a:rPr lang="it-IT" dirty="0" err="1">
                <a:latin typeface="Verdana" panose="020B0604030504040204" pitchFamily="34" charset="0"/>
                <a:ea typeface="Verdana" panose="020B0604030504040204" pitchFamily="34" charset="0"/>
              </a:rPr>
              <a:t>w</a:t>
            </a:r>
            <a:r>
              <a:rPr lang="it-IT" dirty="0" err="1" smtClean="0">
                <a:latin typeface="Verdana" panose="020B0604030504040204" pitchFamily="34" charset="0"/>
                <a:ea typeface="Verdana" panose="020B0604030504040204" pitchFamily="34" charset="0"/>
              </a:rPr>
              <a:t>hat</a:t>
            </a:r>
            <a:r>
              <a:rPr lang="it-IT" dirty="0" smtClean="0">
                <a:latin typeface="Verdana" panose="020B0604030504040204" pitchFamily="34" charset="0"/>
                <a:ea typeface="Verdana" panose="020B0604030504040204" pitchFamily="34" charset="0"/>
              </a:rPr>
              <a:t> EUROfusion team </a:t>
            </a:r>
            <a:r>
              <a:rPr lang="it-IT" dirty="0" err="1" smtClean="0">
                <a:latin typeface="Verdana" panose="020B0604030504040204" pitchFamily="34" charset="0"/>
                <a:ea typeface="Verdana" panose="020B0604030504040204" pitchFamily="34" charset="0"/>
              </a:rPr>
              <a:t>needs</a:t>
            </a:r>
            <a:r>
              <a:rPr lang="it-IT" dirty="0" smtClean="0">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3" name="Segnaposto numero diapositiva 2"/>
          <p:cNvSpPr>
            <a:spLocks noGrp="1"/>
          </p:cNvSpPr>
          <p:nvPr>
            <p:ph type="sldNum" sz="quarter" idx="4294967295"/>
          </p:nvPr>
        </p:nvSpPr>
        <p:spPr>
          <a:xfrm>
            <a:off x="10992544" y="6525344"/>
            <a:ext cx="720080" cy="199174"/>
          </a:xfrm>
        </p:spPr>
        <p:txBody>
          <a:bodyPr/>
          <a:lstStyle/>
          <a:p>
            <a:fld id="{6A6D9FA1-99C7-4910-8E32-B85D378B0060}" type="slidenum">
              <a:rPr lang="en-GB" smtClean="0"/>
              <a:pPr/>
              <a:t>15</a:t>
            </a:fld>
            <a:endParaRPr lang="en-GB" dirty="0"/>
          </a:p>
        </p:txBody>
      </p:sp>
      <p:sp>
        <p:nvSpPr>
          <p:cNvPr id="4" name="Segnaposto contenuto 3"/>
          <p:cNvSpPr>
            <a:spLocks noGrp="1"/>
          </p:cNvSpPr>
          <p:nvPr>
            <p:ph idx="1"/>
          </p:nvPr>
        </p:nvSpPr>
        <p:spPr>
          <a:xfrm>
            <a:off x="47327" y="715938"/>
            <a:ext cx="11737305" cy="5737398"/>
          </a:xfrm>
        </p:spPr>
        <p:txBody>
          <a:bodyPr>
            <a:normAutofit/>
          </a:bodyPr>
          <a:lstStyle/>
          <a:p>
            <a:pPr marL="0" indent="0">
              <a:buNone/>
            </a:pPr>
            <a:endParaRPr lang="en-US" sz="1400" dirty="0">
              <a:solidFill>
                <a:srgbClr val="002060"/>
              </a:solidFill>
              <a:latin typeface="Verdana" panose="020B0604030504040204" pitchFamily="34" charset="0"/>
              <a:ea typeface="Verdana" panose="020B0604030504040204" pitchFamily="34" charset="0"/>
            </a:endParaRPr>
          </a:p>
          <a:p>
            <a:pPr marL="0" indent="0">
              <a:lnSpc>
                <a:spcPct val="130000"/>
              </a:lnSpc>
              <a:buClr>
                <a:srgbClr val="C00000"/>
              </a:buClr>
              <a:buNone/>
            </a:pPr>
            <a:endParaRPr lang="en-US" sz="1400" dirty="0">
              <a:solidFill>
                <a:srgbClr val="002060"/>
              </a:solidFill>
              <a:latin typeface="Verdana" panose="020B0604030504040204" pitchFamily="34" charset="0"/>
              <a:ea typeface="Verdana" panose="020B0604030504040204" pitchFamily="34" charset="0"/>
            </a:endParaRPr>
          </a:p>
          <a:p>
            <a:pPr marL="0" indent="0">
              <a:buNone/>
            </a:pPr>
            <a:endParaRPr lang="en-US" sz="1400" dirty="0" smtClean="0">
              <a:solidFill>
                <a:srgbClr val="002060"/>
              </a:solidFill>
              <a:latin typeface="Verdana" panose="020B0604030504040204" pitchFamily="34" charset="0"/>
              <a:ea typeface="Verdana" panose="020B0604030504040204" pitchFamily="34" charset="0"/>
            </a:endParaRPr>
          </a:p>
          <a:p>
            <a:pPr marL="0" indent="0">
              <a:buNone/>
            </a:pPr>
            <a:endParaRPr lang="it-IT" sz="1400" dirty="0">
              <a:solidFill>
                <a:srgbClr val="002060"/>
              </a:solidFill>
              <a:latin typeface="Verdana" panose="020B0604030504040204" pitchFamily="34" charset="0"/>
              <a:ea typeface="Verdana" panose="020B0604030504040204" pitchFamily="34" charset="0"/>
            </a:endParaRPr>
          </a:p>
        </p:txBody>
      </p:sp>
      <p:sp>
        <p:nvSpPr>
          <p:cNvPr id="18" name="CasellaDiTesto 17"/>
          <p:cNvSpPr txBox="1"/>
          <p:nvPr/>
        </p:nvSpPr>
        <p:spPr>
          <a:xfrm>
            <a:off x="10094871" y="1209158"/>
            <a:ext cx="711943" cy="369332"/>
          </a:xfrm>
          <a:prstGeom prst="rect">
            <a:avLst/>
          </a:prstGeom>
          <a:noFill/>
        </p:spPr>
        <p:txBody>
          <a:bodyPr wrap="square" rtlCol="0">
            <a:spAutoFit/>
          </a:bodyPr>
          <a:lstStyle/>
          <a:p>
            <a:r>
              <a:rPr lang="it-IT">
                <a:solidFill>
                  <a:schemeClr val="bg1"/>
                </a:solidFill>
              </a:rPr>
              <a:t>NG</a:t>
            </a:r>
          </a:p>
        </p:txBody>
      </p:sp>
      <p:sp>
        <p:nvSpPr>
          <p:cNvPr id="7" name="Segnaposto contenuto 3"/>
          <p:cNvSpPr txBox="1">
            <a:spLocks/>
          </p:cNvSpPr>
          <p:nvPr/>
        </p:nvSpPr>
        <p:spPr>
          <a:xfrm>
            <a:off x="191344" y="836712"/>
            <a:ext cx="11809312" cy="5737398"/>
          </a:xfrm>
          <a:prstGeom prst="rect">
            <a:avLst/>
          </a:prstGeom>
        </p:spPr>
        <p:txBody>
          <a:bodyPr vert="horz" lIns="91440" tIns="45720" rIns="91440" bIns="45720" rtlCol="0">
            <a:no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0"/>
              </a:spcAft>
              <a:buAutoNum type="arabicParenR"/>
            </a:pPr>
            <a:r>
              <a:rPr lang="en-US" sz="1600" u="sng" dirty="0" smtClean="0">
                <a:solidFill>
                  <a:srgbClr val="C00000"/>
                </a:solidFill>
                <a:latin typeface="Verdana" panose="020B0604030504040204" pitchFamily="34" charset="0"/>
                <a:ea typeface="Verdana" panose="020B0604030504040204" pitchFamily="34" charset="0"/>
              </a:rPr>
              <a:t>Keep the power on in the J1D- KN5A cubicle for IC measurements during 2024 shutdown</a:t>
            </a:r>
            <a:endParaRPr lang="en-US" sz="1600" u="sng" dirty="0">
              <a:solidFill>
                <a:srgbClr val="C0000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Why: </a:t>
            </a:r>
            <a:r>
              <a:rPr lang="en-US" sz="1600" b="0" dirty="0">
                <a:solidFill>
                  <a:srgbClr val="002060"/>
                </a:solidFill>
                <a:latin typeface="Verdana" panose="020B0604030504040204" pitchFamily="34" charset="0"/>
                <a:ea typeface="Verdana" panose="020B0604030504040204" pitchFamily="34" charset="0"/>
              </a:rPr>
              <a:t>To carry-out the </a:t>
            </a:r>
            <a:r>
              <a:rPr lang="en-US" sz="1600" b="0" dirty="0" smtClean="0">
                <a:solidFill>
                  <a:srgbClr val="002060"/>
                </a:solidFill>
                <a:latin typeface="Verdana" panose="020B0604030504040204" pitchFamily="34" charset="0"/>
                <a:ea typeface="Verdana" panose="020B0604030504040204" pitchFamily="34" charset="0"/>
              </a:rPr>
              <a:t>shutdown dose rate measurements in 2024</a:t>
            </a:r>
            <a:endParaRPr lang="en-US" sz="16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When: </a:t>
            </a:r>
            <a:r>
              <a:rPr lang="en-US" sz="1600" b="0" dirty="0" smtClean="0">
                <a:solidFill>
                  <a:srgbClr val="002060"/>
                </a:solidFill>
                <a:latin typeface="Verdana" panose="020B0604030504040204" pitchFamily="34" charset="0"/>
                <a:ea typeface="Verdana" panose="020B0604030504040204" pitchFamily="34" charset="0"/>
              </a:rPr>
              <a:t>N/A- keep IC power-on as long as possible </a:t>
            </a:r>
            <a:endParaRPr lang="en-US" sz="16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Priority: </a:t>
            </a:r>
            <a:r>
              <a:rPr lang="en-US" sz="1600" dirty="0" smtClean="0">
                <a:solidFill>
                  <a:srgbClr val="C00000"/>
                </a:solidFill>
                <a:latin typeface="Verdana" panose="020B0604030504040204" pitchFamily="34" charset="0"/>
                <a:ea typeface="Verdana" panose="020B0604030504040204" pitchFamily="34" charset="0"/>
              </a:rPr>
              <a:t>HIGH+</a:t>
            </a:r>
            <a:r>
              <a:rPr lang="en-US" sz="1600" b="0" dirty="0" smtClean="0">
                <a:solidFill>
                  <a:srgbClr val="002060"/>
                </a:solidFill>
                <a:latin typeface="Verdana" panose="020B0604030504040204" pitchFamily="34" charset="0"/>
                <a:ea typeface="Verdana" panose="020B0604030504040204" pitchFamily="34" charset="0"/>
              </a:rPr>
              <a:t>- </a:t>
            </a:r>
            <a:r>
              <a:rPr lang="en-US" sz="1600" b="0" dirty="0">
                <a:solidFill>
                  <a:srgbClr val="002060"/>
                </a:solidFill>
                <a:latin typeface="Verdana" panose="020B0604030504040204" pitchFamily="34" charset="0"/>
                <a:ea typeface="Verdana" panose="020B0604030504040204" pitchFamily="34" charset="0"/>
              </a:rPr>
              <a:t>Necessary to measure the temporal evolution of the dose rate during shutdown</a:t>
            </a:r>
          </a:p>
          <a:p>
            <a:pPr>
              <a:lnSpc>
                <a:spcPct val="100000"/>
              </a:lnSpc>
              <a:spcBef>
                <a:spcPts val="0"/>
              </a:spcBef>
              <a:spcAft>
                <a:spcPts val="0"/>
              </a:spcAft>
              <a:buAutoNum type="arabicParenR"/>
            </a:pPr>
            <a:endParaRPr lang="en-US" sz="1600" u="sng" dirty="0">
              <a:solidFill>
                <a:srgbClr val="C0000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u="sng" dirty="0" smtClean="0">
                <a:solidFill>
                  <a:srgbClr val="C00000"/>
                </a:solidFill>
                <a:latin typeface="Verdana" panose="020B0604030504040204" pitchFamily="34" charset="0"/>
                <a:ea typeface="Verdana" panose="020B0604030504040204" pitchFamily="34" charset="0"/>
              </a:rPr>
              <a:t>2) Retrieval </a:t>
            </a:r>
            <a:r>
              <a:rPr lang="en-US" sz="1600" u="sng" dirty="0">
                <a:solidFill>
                  <a:srgbClr val="C00000"/>
                </a:solidFill>
                <a:latin typeface="Verdana" panose="020B0604030504040204" pitchFamily="34" charset="0"/>
                <a:ea typeface="Verdana" panose="020B0604030504040204" pitchFamily="34" charset="0"/>
              </a:rPr>
              <a:t>of Activation foils </a:t>
            </a:r>
            <a:r>
              <a:rPr lang="en-US" sz="1600" u="sng" dirty="0" smtClean="0">
                <a:solidFill>
                  <a:srgbClr val="C00000"/>
                </a:solidFill>
                <a:latin typeface="Verdana" panose="020B0604030504040204" pitchFamily="34" charset="0"/>
                <a:ea typeface="Verdana" panose="020B0604030504040204" pitchFamily="34" charset="0"/>
              </a:rPr>
              <a:t>SET1</a:t>
            </a:r>
            <a:r>
              <a:rPr lang="pt-BR" sz="1600" b="0" dirty="0" smtClean="0"/>
              <a:t>(X3a-b,DEMO in B2, </a:t>
            </a:r>
            <a:r>
              <a:rPr lang="pt-BR" sz="1600" b="0" dirty="0"/>
              <a:t>A4, B3, A2, </a:t>
            </a:r>
            <a:r>
              <a:rPr lang="pt-BR" sz="1600" b="0" dirty="0" smtClean="0"/>
              <a:t>B5)</a:t>
            </a:r>
            <a:r>
              <a:rPr lang="en-US" sz="1600" u="sng" dirty="0" smtClean="0">
                <a:solidFill>
                  <a:srgbClr val="C00000"/>
                </a:solidFill>
                <a:latin typeface="Verdana" panose="020B0604030504040204" pitchFamily="34" charset="0"/>
                <a:ea typeface="Verdana" panose="020B0604030504040204" pitchFamily="34" charset="0"/>
              </a:rPr>
              <a:t>, </a:t>
            </a:r>
            <a:r>
              <a:rPr lang="en-US" sz="1600" u="sng" dirty="0">
                <a:solidFill>
                  <a:srgbClr val="C00000"/>
                </a:solidFill>
                <a:latin typeface="Verdana" panose="020B0604030504040204" pitchFamily="34" charset="0"/>
                <a:ea typeface="Verdana" panose="020B0604030504040204" pitchFamily="34" charset="0"/>
              </a:rPr>
              <a:t>clearance and shipment to </a:t>
            </a:r>
            <a:r>
              <a:rPr lang="en-US" sz="1600" u="sng" dirty="0" err="1">
                <a:solidFill>
                  <a:srgbClr val="C00000"/>
                </a:solidFill>
                <a:latin typeface="Verdana" panose="020B0604030504040204" pitchFamily="34" charset="0"/>
                <a:ea typeface="Verdana" panose="020B0604030504040204" pitchFamily="34" charset="0"/>
              </a:rPr>
              <a:t>NCSRD,Greece</a:t>
            </a:r>
            <a:endParaRPr lang="en-US" sz="1600" u="sng" dirty="0" smtClean="0">
              <a:solidFill>
                <a:srgbClr val="C0000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Why: </a:t>
            </a:r>
            <a:r>
              <a:rPr lang="en-US" sz="1600" b="0" dirty="0" smtClean="0">
                <a:solidFill>
                  <a:srgbClr val="002060"/>
                </a:solidFill>
                <a:latin typeface="Verdana" panose="020B0604030504040204" pitchFamily="34" charset="0"/>
                <a:ea typeface="Verdana" panose="020B0604030504040204" pitchFamily="34" charset="0"/>
              </a:rPr>
              <a:t>To carry-out the activation measurements in NCSRD lab &amp; assess B4C shielding efficiency </a:t>
            </a:r>
          </a:p>
          <a:p>
            <a:pPr marL="0" indent="0">
              <a:lnSpc>
                <a:spcPct val="100000"/>
              </a:lnSpc>
              <a:spcBef>
                <a:spcPts val="0"/>
              </a:spcBef>
              <a:spcAft>
                <a:spcPts val="0"/>
              </a:spcAft>
              <a:buNone/>
            </a:pPr>
            <a:r>
              <a:rPr lang="en-US" sz="1600" dirty="0" smtClean="0">
                <a:solidFill>
                  <a:srgbClr val="002060"/>
                </a:solidFill>
                <a:latin typeface="Verdana" panose="020B0604030504040204" pitchFamily="34" charset="0"/>
                <a:ea typeface="Verdana" panose="020B0604030504040204" pitchFamily="34" charset="0"/>
              </a:rPr>
              <a:t>When</a:t>
            </a:r>
            <a:r>
              <a:rPr lang="en-US" sz="1600" dirty="0">
                <a:solidFill>
                  <a:srgbClr val="002060"/>
                </a:solidFill>
                <a:latin typeface="Verdana" panose="020B0604030504040204" pitchFamily="34" charset="0"/>
                <a:ea typeface="Verdana" panose="020B0604030504040204" pitchFamily="34" charset="0"/>
              </a:rPr>
              <a:t>: </a:t>
            </a:r>
            <a:r>
              <a:rPr lang="en-US" sz="1600" b="0" dirty="0" smtClean="0">
                <a:solidFill>
                  <a:srgbClr val="002060"/>
                </a:solidFill>
                <a:latin typeface="Verdana" panose="020B0604030504040204" pitchFamily="34" charset="0"/>
                <a:ea typeface="Verdana" panose="020B0604030504040204" pitchFamily="34" charset="0"/>
              </a:rPr>
              <a:t>ASAP possibly within Jan 2024!</a:t>
            </a:r>
            <a:endParaRPr lang="en-US" sz="16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dirty="0" smtClean="0">
                <a:solidFill>
                  <a:srgbClr val="002060"/>
                </a:solidFill>
                <a:latin typeface="Verdana" panose="020B0604030504040204" pitchFamily="34" charset="0"/>
                <a:ea typeface="Verdana" panose="020B0604030504040204" pitchFamily="34" charset="0"/>
              </a:rPr>
              <a:t>Priority: </a:t>
            </a:r>
            <a:r>
              <a:rPr lang="en-US" sz="1600" dirty="0" smtClean="0">
                <a:solidFill>
                  <a:srgbClr val="C00000"/>
                </a:solidFill>
                <a:latin typeface="Verdana" panose="020B0604030504040204" pitchFamily="34" charset="0"/>
                <a:ea typeface="Verdana" panose="020B0604030504040204" pitchFamily="34" charset="0"/>
              </a:rPr>
              <a:t>HIGH</a:t>
            </a:r>
            <a:r>
              <a:rPr lang="en-US" sz="1600" b="0" dirty="0">
                <a:solidFill>
                  <a:srgbClr val="002060"/>
                </a:solidFill>
                <a:latin typeface="Verdana" panose="020B0604030504040204" pitchFamily="34" charset="0"/>
                <a:ea typeface="Verdana" panose="020B0604030504040204" pitchFamily="34" charset="0"/>
              </a:rPr>
              <a:t>- </a:t>
            </a:r>
            <a:r>
              <a:rPr lang="en-US" sz="1600" b="0" dirty="0" smtClean="0">
                <a:solidFill>
                  <a:srgbClr val="002060"/>
                </a:solidFill>
                <a:latin typeface="Verdana" panose="020B0604030504040204" pitchFamily="34" charset="0"/>
                <a:ea typeface="Verdana" panose="020B0604030504040204" pitchFamily="34" charset="0"/>
              </a:rPr>
              <a:t>low activation- the </a:t>
            </a:r>
            <a:r>
              <a:rPr lang="en-US" sz="1600" b="0" dirty="0">
                <a:solidFill>
                  <a:srgbClr val="002060"/>
                </a:solidFill>
                <a:latin typeface="Verdana" panose="020B0604030504040204" pitchFamily="34" charset="0"/>
                <a:ea typeface="Verdana" panose="020B0604030504040204" pitchFamily="34" charset="0"/>
              </a:rPr>
              <a:t>quantities of interest decay with </a:t>
            </a:r>
            <a:r>
              <a:rPr lang="en-US" sz="1600" b="0" dirty="0" smtClean="0">
                <a:solidFill>
                  <a:srgbClr val="002060"/>
                </a:solidFill>
                <a:latin typeface="Verdana" panose="020B0604030504040204" pitchFamily="34" charset="0"/>
                <a:ea typeface="Verdana" panose="020B0604030504040204" pitchFamily="34" charset="0"/>
              </a:rPr>
              <a:t>time</a:t>
            </a:r>
          </a:p>
          <a:p>
            <a:pPr marL="0" indent="0">
              <a:lnSpc>
                <a:spcPct val="100000"/>
              </a:lnSpc>
              <a:spcBef>
                <a:spcPts val="0"/>
              </a:spcBef>
              <a:spcAft>
                <a:spcPts val="0"/>
              </a:spcAft>
              <a:buNone/>
            </a:pPr>
            <a:endParaRPr lang="en-US" sz="1600" b="0" dirty="0" smtClean="0">
              <a:solidFill>
                <a:srgbClr val="00206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u="sng" dirty="0">
                <a:solidFill>
                  <a:srgbClr val="960000"/>
                </a:solidFill>
                <a:latin typeface="Verdana" panose="020B0604030504040204" pitchFamily="34" charset="0"/>
                <a:ea typeface="Verdana" panose="020B0604030504040204" pitchFamily="34" charset="0"/>
              </a:rPr>
              <a:t>3</a:t>
            </a:r>
            <a:r>
              <a:rPr lang="en-US" sz="1600" u="sng" dirty="0" smtClean="0">
                <a:solidFill>
                  <a:srgbClr val="960000"/>
                </a:solidFill>
                <a:latin typeface="Verdana" panose="020B0604030504040204" pitchFamily="34" charset="0"/>
                <a:ea typeface="Verdana" panose="020B0604030504040204" pitchFamily="34" charset="0"/>
              </a:rPr>
              <a:t>) </a:t>
            </a:r>
            <a:r>
              <a:rPr lang="en-US" sz="1600" u="sng" dirty="0" smtClean="0">
                <a:solidFill>
                  <a:srgbClr val="C00000"/>
                </a:solidFill>
                <a:latin typeface="Verdana" panose="020B0604030504040204" pitchFamily="34" charset="0"/>
                <a:ea typeface="Verdana" panose="020B0604030504040204" pitchFamily="34" charset="0"/>
              </a:rPr>
              <a:t>Retrieval </a:t>
            </a:r>
            <a:r>
              <a:rPr lang="en-US" sz="1600" u="sng" dirty="0">
                <a:solidFill>
                  <a:srgbClr val="C00000"/>
                </a:solidFill>
                <a:latin typeface="Verdana" panose="020B0604030504040204" pitchFamily="34" charset="0"/>
                <a:ea typeface="Verdana" panose="020B0604030504040204" pitchFamily="34" charset="0"/>
              </a:rPr>
              <a:t>of Activation foils </a:t>
            </a:r>
            <a:r>
              <a:rPr lang="en-US" sz="1600" u="sng" dirty="0" smtClean="0">
                <a:solidFill>
                  <a:srgbClr val="C00000"/>
                </a:solidFill>
                <a:latin typeface="Verdana" panose="020B0604030504040204" pitchFamily="34" charset="0"/>
                <a:ea typeface="Verdana" panose="020B0604030504040204" pitchFamily="34" charset="0"/>
              </a:rPr>
              <a:t>SET2 </a:t>
            </a:r>
            <a:r>
              <a:rPr lang="pt-BR" sz="1600" b="0" dirty="0"/>
              <a:t>(</a:t>
            </a:r>
            <a:r>
              <a:rPr lang="pt-BR" sz="1600" b="0" dirty="0" smtClean="0"/>
              <a:t>X1a-b,X2a-b,DEMO E in A1)</a:t>
            </a:r>
            <a:r>
              <a:rPr lang="en-US" sz="1600" u="sng" dirty="0" smtClean="0">
                <a:solidFill>
                  <a:srgbClr val="C00000"/>
                </a:solidFill>
                <a:latin typeface="Verdana" panose="020B0604030504040204" pitchFamily="34" charset="0"/>
                <a:ea typeface="Verdana" panose="020B0604030504040204" pitchFamily="34" charset="0"/>
              </a:rPr>
              <a:t>, </a:t>
            </a:r>
            <a:r>
              <a:rPr lang="en-US" sz="1600" u="sng" dirty="0">
                <a:solidFill>
                  <a:srgbClr val="C00000"/>
                </a:solidFill>
                <a:latin typeface="Verdana" panose="020B0604030504040204" pitchFamily="34" charset="0"/>
                <a:ea typeface="Verdana" panose="020B0604030504040204" pitchFamily="34" charset="0"/>
              </a:rPr>
              <a:t>clearance and shipment to </a:t>
            </a:r>
            <a:r>
              <a:rPr lang="en-US" sz="1600" u="sng" dirty="0" err="1">
                <a:solidFill>
                  <a:srgbClr val="C00000"/>
                </a:solidFill>
                <a:latin typeface="Verdana" panose="020B0604030504040204" pitchFamily="34" charset="0"/>
                <a:ea typeface="Verdana" panose="020B0604030504040204" pitchFamily="34" charset="0"/>
              </a:rPr>
              <a:t>NCSRD,Greece</a:t>
            </a:r>
            <a:endParaRPr lang="en-US" sz="1600" u="sng" dirty="0">
              <a:solidFill>
                <a:srgbClr val="C0000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Why: </a:t>
            </a:r>
            <a:r>
              <a:rPr lang="en-US" sz="1600" b="0" dirty="0">
                <a:solidFill>
                  <a:srgbClr val="002060"/>
                </a:solidFill>
                <a:latin typeface="Verdana" panose="020B0604030504040204" pitchFamily="34" charset="0"/>
                <a:ea typeface="Verdana" panose="020B0604030504040204" pitchFamily="34" charset="0"/>
              </a:rPr>
              <a:t>To carry-out the activation measurements in NCSRD </a:t>
            </a:r>
            <a:r>
              <a:rPr lang="en-US" sz="1600" b="0" dirty="0" smtClean="0">
                <a:solidFill>
                  <a:srgbClr val="002060"/>
                </a:solidFill>
                <a:latin typeface="Verdana" panose="020B0604030504040204" pitchFamily="34" charset="0"/>
                <a:ea typeface="Verdana" panose="020B0604030504040204" pitchFamily="34" charset="0"/>
              </a:rPr>
              <a:t>lab</a:t>
            </a:r>
            <a:endParaRPr lang="en-US" sz="16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When</a:t>
            </a:r>
            <a:r>
              <a:rPr lang="en-US" sz="1600" dirty="0" smtClean="0">
                <a:solidFill>
                  <a:srgbClr val="002060"/>
                </a:solidFill>
                <a:latin typeface="Verdana" panose="020B0604030504040204" pitchFamily="34" charset="0"/>
                <a:ea typeface="Verdana" panose="020B0604030504040204" pitchFamily="34" charset="0"/>
              </a:rPr>
              <a:t>: </a:t>
            </a:r>
            <a:r>
              <a:rPr lang="en-US" sz="1600" b="0" dirty="0" smtClean="0">
                <a:solidFill>
                  <a:srgbClr val="002060"/>
                </a:solidFill>
                <a:latin typeface="Verdana" panose="020B0604030504040204" pitchFamily="34" charset="0"/>
                <a:ea typeface="Verdana" panose="020B0604030504040204" pitchFamily="34" charset="0"/>
              </a:rPr>
              <a:t>ASAP </a:t>
            </a:r>
            <a:r>
              <a:rPr lang="en-US" sz="1600" b="0" dirty="0">
                <a:solidFill>
                  <a:srgbClr val="002060"/>
                </a:solidFill>
                <a:latin typeface="Verdana" panose="020B0604030504040204" pitchFamily="34" charset="0"/>
                <a:ea typeface="Verdana" panose="020B0604030504040204" pitchFamily="34" charset="0"/>
              </a:rPr>
              <a:t>possibly within </a:t>
            </a:r>
            <a:r>
              <a:rPr lang="en-US" sz="1600" b="0" dirty="0" smtClean="0">
                <a:solidFill>
                  <a:srgbClr val="002060"/>
                </a:solidFill>
                <a:latin typeface="Verdana" panose="020B0604030504040204" pitchFamily="34" charset="0"/>
                <a:ea typeface="Verdana" panose="020B0604030504040204" pitchFamily="34" charset="0"/>
              </a:rPr>
              <a:t>March </a:t>
            </a:r>
            <a:r>
              <a:rPr lang="en-US" sz="1600" b="0" dirty="0">
                <a:solidFill>
                  <a:srgbClr val="002060"/>
                </a:solidFill>
                <a:latin typeface="Verdana" panose="020B0604030504040204" pitchFamily="34" charset="0"/>
                <a:ea typeface="Verdana" panose="020B0604030504040204" pitchFamily="34" charset="0"/>
              </a:rPr>
              <a:t>2024</a:t>
            </a:r>
            <a:r>
              <a:rPr lang="en-US" sz="1600" b="0" dirty="0" smtClean="0">
                <a:solidFill>
                  <a:srgbClr val="002060"/>
                </a:solidFill>
                <a:latin typeface="Verdana" panose="020B0604030504040204" pitchFamily="34" charset="0"/>
                <a:ea typeface="Verdana" panose="020B0604030504040204" pitchFamily="34" charset="0"/>
              </a:rPr>
              <a:t>! </a:t>
            </a:r>
            <a:endParaRPr lang="en-US" sz="16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dirty="0" smtClean="0">
                <a:solidFill>
                  <a:srgbClr val="002060"/>
                </a:solidFill>
                <a:latin typeface="Verdana" panose="020B0604030504040204" pitchFamily="34" charset="0"/>
                <a:ea typeface="Verdana" panose="020B0604030504040204" pitchFamily="34" charset="0"/>
              </a:rPr>
              <a:t>Priority: </a:t>
            </a:r>
            <a:r>
              <a:rPr lang="en-US" sz="1600" dirty="0">
                <a:solidFill>
                  <a:srgbClr val="C00000"/>
                </a:solidFill>
                <a:latin typeface="Verdana" panose="020B0604030504040204" pitchFamily="34" charset="0"/>
                <a:ea typeface="Verdana" panose="020B0604030504040204" pitchFamily="34" charset="0"/>
              </a:rPr>
              <a:t>HIGH</a:t>
            </a:r>
            <a:r>
              <a:rPr lang="en-US" sz="1600" b="0" dirty="0">
                <a:solidFill>
                  <a:srgbClr val="002060"/>
                </a:solidFill>
                <a:latin typeface="Verdana" panose="020B0604030504040204" pitchFamily="34" charset="0"/>
                <a:ea typeface="Verdana" panose="020B0604030504040204" pitchFamily="34" charset="0"/>
              </a:rPr>
              <a:t>- </a:t>
            </a:r>
            <a:r>
              <a:rPr lang="en-US" sz="1600" b="0" dirty="0" smtClean="0">
                <a:solidFill>
                  <a:srgbClr val="002060"/>
                </a:solidFill>
                <a:latin typeface="Verdana" panose="020B0604030504040204" pitchFamily="34" charset="0"/>
                <a:ea typeface="Verdana" panose="020B0604030504040204" pitchFamily="34" charset="0"/>
              </a:rPr>
              <a:t>the </a:t>
            </a:r>
            <a:r>
              <a:rPr lang="en-US" sz="1600" b="0" dirty="0">
                <a:solidFill>
                  <a:srgbClr val="002060"/>
                </a:solidFill>
                <a:latin typeface="Verdana" panose="020B0604030504040204" pitchFamily="34" charset="0"/>
                <a:ea typeface="Verdana" panose="020B0604030504040204" pitchFamily="34" charset="0"/>
              </a:rPr>
              <a:t>quantities of interest decay with </a:t>
            </a:r>
            <a:r>
              <a:rPr lang="en-US" sz="1600" b="0" dirty="0" smtClean="0">
                <a:solidFill>
                  <a:srgbClr val="002060"/>
                </a:solidFill>
                <a:latin typeface="Verdana" panose="020B0604030504040204" pitchFamily="34" charset="0"/>
                <a:ea typeface="Verdana" panose="020B0604030504040204" pitchFamily="34" charset="0"/>
              </a:rPr>
              <a:t>time</a:t>
            </a:r>
          </a:p>
          <a:p>
            <a:pPr marL="0" indent="0">
              <a:lnSpc>
                <a:spcPct val="100000"/>
              </a:lnSpc>
              <a:spcBef>
                <a:spcPts val="0"/>
              </a:spcBef>
              <a:spcAft>
                <a:spcPts val="0"/>
              </a:spcAft>
              <a:buNone/>
            </a:pPr>
            <a:endParaRPr lang="en-US" sz="1600" b="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u="sng" dirty="0" smtClean="0">
                <a:solidFill>
                  <a:srgbClr val="960000"/>
                </a:solidFill>
                <a:latin typeface="Verdana" panose="020B0604030504040204" pitchFamily="34" charset="0"/>
                <a:ea typeface="Verdana" panose="020B0604030504040204" pitchFamily="34" charset="0"/>
              </a:rPr>
              <a:t>4) </a:t>
            </a:r>
            <a:r>
              <a:rPr lang="en-US" sz="1600" u="sng" dirty="0">
                <a:solidFill>
                  <a:srgbClr val="C00000"/>
                </a:solidFill>
                <a:latin typeface="Verdana" panose="020B0604030504040204" pitchFamily="34" charset="0"/>
                <a:ea typeface="Verdana" panose="020B0604030504040204" pitchFamily="34" charset="0"/>
              </a:rPr>
              <a:t>Retrieval of </a:t>
            </a:r>
            <a:r>
              <a:rPr lang="it-IT" sz="1600" u="sng" dirty="0" err="1" smtClean="0">
                <a:solidFill>
                  <a:srgbClr val="C00000"/>
                </a:solidFill>
                <a:latin typeface="Verdana" panose="020B0604030504040204" pitchFamily="34" charset="0"/>
                <a:ea typeface="Verdana" panose="020B0604030504040204" pitchFamily="34" charset="0"/>
              </a:rPr>
              <a:t>TLDs</a:t>
            </a:r>
            <a:r>
              <a:rPr lang="en-US" sz="1600" u="sng" dirty="0" smtClean="0">
                <a:solidFill>
                  <a:srgbClr val="C00000"/>
                </a:solidFill>
                <a:latin typeface="Verdana" panose="020B0604030504040204" pitchFamily="34" charset="0"/>
                <a:ea typeface="Verdana" panose="020B0604030504040204" pitchFamily="34" charset="0"/>
              </a:rPr>
              <a:t>, </a:t>
            </a:r>
            <a:r>
              <a:rPr lang="en-US" sz="1600" u="sng" dirty="0">
                <a:solidFill>
                  <a:srgbClr val="C00000"/>
                </a:solidFill>
                <a:latin typeface="Verdana" panose="020B0604030504040204" pitchFamily="34" charset="0"/>
                <a:ea typeface="Verdana" panose="020B0604030504040204" pitchFamily="34" charset="0"/>
              </a:rPr>
              <a:t>clearance and shipment to </a:t>
            </a:r>
            <a:r>
              <a:rPr lang="en-US" sz="1600" u="sng" dirty="0" err="1" smtClean="0">
                <a:solidFill>
                  <a:srgbClr val="C00000"/>
                </a:solidFill>
                <a:latin typeface="Verdana" panose="020B0604030504040204" pitchFamily="34" charset="0"/>
                <a:ea typeface="Verdana" panose="020B0604030504040204" pitchFamily="34" charset="0"/>
              </a:rPr>
              <a:t>IFJ,Poland</a:t>
            </a:r>
            <a:endParaRPr lang="en-US" sz="1600" u="sng" dirty="0">
              <a:solidFill>
                <a:srgbClr val="C0000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Why: </a:t>
            </a:r>
            <a:r>
              <a:rPr lang="en-US" sz="1600" b="0" dirty="0">
                <a:solidFill>
                  <a:srgbClr val="002060"/>
                </a:solidFill>
                <a:latin typeface="Verdana" panose="020B0604030504040204" pitchFamily="34" charset="0"/>
                <a:ea typeface="Verdana" panose="020B0604030504040204" pitchFamily="34" charset="0"/>
              </a:rPr>
              <a:t>To carry-out </a:t>
            </a:r>
            <a:r>
              <a:rPr lang="en-US" sz="1600" b="0" dirty="0" err="1" smtClean="0">
                <a:solidFill>
                  <a:srgbClr val="002060"/>
                </a:solidFill>
                <a:latin typeface="Verdana" panose="020B0604030504040204" pitchFamily="34" charset="0"/>
                <a:ea typeface="Verdana" panose="020B0604030504040204" pitchFamily="34" charset="0"/>
              </a:rPr>
              <a:t>theTLDs</a:t>
            </a:r>
            <a:r>
              <a:rPr lang="en-US" sz="1600" b="0" dirty="0" smtClean="0">
                <a:solidFill>
                  <a:srgbClr val="002060"/>
                </a:solidFill>
                <a:latin typeface="Verdana" panose="020B0604030504040204" pitchFamily="34" charset="0"/>
                <a:ea typeface="Verdana" panose="020B0604030504040204" pitchFamily="34" charset="0"/>
              </a:rPr>
              <a:t> measurements </a:t>
            </a:r>
            <a:r>
              <a:rPr lang="en-US" sz="1600" b="0" dirty="0">
                <a:solidFill>
                  <a:srgbClr val="002060"/>
                </a:solidFill>
                <a:latin typeface="Verdana" panose="020B0604030504040204" pitchFamily="34" charset="0"/>
                <a:ea typeface="Verdana" panose="020B0604030504040204" pitchFamily="34" charset="0"/>
              </a:rPr>
              <a:t>in </a:t>
            </a:r>
            <a:r>
              <a:rPr lang="en-US" sz="1600" b="0" dirty="0" smtClean="0">
                <a:solidFill>
                  <a:srgbClr val="002060"/>
                </a:solidFill>
                <a:latin typeface="Verdana" panose="020B0604030504040204" pitchFamily="34" charset="0"/>
                <a:ea typeface="Verdana" panose="020B0604030504040204" pitchFamily="34" charset="0"/>
              </a:rPr>
              <a:t>IFJ </a:t>
            </a:r>
            <a:r>
              <a:rPr lang="en-US" sz="1600" b="0" dirty="0">
                <a:solidFill>
                  <a:srgbClr val="002060"/>
                </a:solidFill>
                <a:latin typeface="Verdana" panose="020B0604030504040204" pitchFamily="34" charset="0"/>
                <a:ea typeface="Verdana" panose="020B0604030504040204" pitchFamily="34" charset="0"/>
              </a:rPr>
              <a:t>lab</a:t>
            </a:r>
          </a:p>
          <a:p>
            <a:pPr marL="0" indent="0">
              <a:lnSpc>
                <a:spcPct val="100000"/>
              </a:lnSpc>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When: </a:t>
            </a:r>
            <a:r>
              <a:rPr lang="en-US" sz="1600" b="0" dirty="0" smtClean="0">
                <a:solidFill>
                  <a:srgbClr val="002060"/>
                </a:solidFill>
                <a:latin typeface="Verdana" panose="020B0604030504040204" pitchFamily="34" charset="0"/>
                <a:ea typeface="Verdana" panose="020B0604030504040204" pitchFamily="34" charset="0"/>
              </a:rPr>
              <a:t>possibly with AF set 2 – if </a:t>
            </a:r>
            <a:r>
              <a:rPr lang="en-US" sz="1600" b="0" dirty="0" smtClean="0">
                <a:solidFill>
                  <a:srgbClr val="002060"/>
                </a:solidFill>
                <a:latin typeface="Verdana" panose="020B0604030504040204" pitchFamily="34" charset="0"/>
                <a:ea typeface="Verdana" panose="020B0604030504040204" pitchFamily="34" charset="0"/>
              </a:rPr>
              <a:t>not, before </a:t>
            </a:r>
            <a:r>
              <a:rPr lang="en-US" sz="1600" b="0" dirty="0" smtClean="0">
                <a:solidFill>
                  <a:srgbClr val="002060"/>
                </a:solidFill>
                <a:latin typeface="Verdana" panose="020B0604030504040204" pitchFamily="34" charset="0"/>
                <a:ea typeface="Verdana" panose="020B0604030504040204" pitchFamily="34" charset="0"/>
              </a:rPr>
              <a:t>April ‘24</a:t>
            </a:r>
          </a:p>
          <a:p>
            <a:pPr marL="0" indent="0">
              <a:lnSpc>
                <a:spcPct val="100000"/>
              </a:lnSpc>
              <a:spcBef>
                <a:spcPts val="0"/>
              </a:spcBef>
              <a:spcAft>
                <a:spcPts val="0"/>
              </a:spcAft>
              <a:buNone/>
            </a:pPr>
            <a:r>
              <a:rPr lang="en-US" sz="1600" dirty="0" smtClean="0">
                <a:solidFill>
                  <a:srgbClr val="002060"/>
                </a:solidFill>
                <a:latin typeface="Verdana" panose="020B0604030504040204" pitchFamily="34" charset="0"/>
                <a:ea typeface="Verdana" panose="020B0604030504040204" pitchFamily="34" charset="0"/>
              </a:rPr>
              <a:t>Priority</a:t>
            </a:r>
            <a:r>
              <a:rPr lang="en-US" sz="1600" dirty="0">
                <a:solidFill>
                  <a:srgbClr val="002060"/>
                </a:solidFill>
                <a:latin typeface="Verdana" panose="020B0604030504040204" pitchFamily="34" charset="0"/>
                <a:ea typeface="Verdana" panose="020B0604030504040204" pitchFamily="34" charset="0"/>
              </a:rPr>
              <a:t>: </a:t>
            </a:r>
            <a:r>
              <a:rPr lang="en-US" sz="1600" dirty="0">
                <a:solidFill>
                  <a:srgbClr val="C00000"/>
                </a:solidFill>
                <a:latin typeface="Verdana" panose="020B0604030504040204" pitchFamily="34" charset="0"/>
                <a:ea typeface="Verdana" panose="020B0604030504040204" pitchFamily="34" charset="0"/>
              </a:rPr>
              <a:t>HIGH</a:t>
            </a:r>
            <a:r>
              <a:rPr lang="en-US" sz="1600" b="0" dirty="0">
                <a:solidFill>
                  <a:srgbClr val="002060"/>
                </a:solidFill>
                <a:latin typeface="Verdana" panose="020B0604030504040204" pitchFamily="34" charset="0"/>
                <a:ea typeface="Verdana" panose="020B0604030504040204" pitchFamily="34" charset="0"/>
              </a:rPr>
              <a:t>- the </a:t>
            </a:r>
            <a:r>
              <a:rPr lang="en-US" sz="1600" b="0" dirty="0" smtClean="0">
                <a:solidFill>
                  <a:srgbClr val="002060"/>
                </a:solidFill>
                <a:latin typeface="Verdana" panose="020B0604030504040204" pitchFamily="34" charset="0"/>
                <a:ea typeface="Verdana" panose="020B0604030504040204" pitchFamily="34" charset="0"/>
              </a:rPr>
              <a:t>cumulated background radiation can affect reliability in external positions </a:t>
            </a:r>
            <a:r>
              <a:rPr lang="en-US" sz="1600" b="0" dirty="0">
                <a:latin typeface="Verdana" panose="020B0604030504040204" pitchFamily="34" charset="0"/>
                <a:ea typeface="Verdana" panose="020B0604030504040204" pitchFamily="34" charset="0"/>
              </a:rPr>
              <a:t>	</a:t>
            </a:r>
          </a:p>
          <a:p>
            <a:pPr marL="0" indent="0">
              <a:buFont typeface="Arial" panose="020B0604020202020204" pitchFamily="34" charset="0"/>
              <a:buNone/>
            </a:pPr>
            <a:endParaRPr lang="en-US" sz="1600" dirty="0" smtClean="0">
              <a:solidFill>
                <a:srgbClr val="002060"/>
              </a:solidFill>
              <a:latin typeface="Verdana" panose="020B0604030504040204" pitchFamily="34" charset="0"/>
              <a:ea typeface="Verdana" panose="020B0604030504040204" pitchFamily="34" charset="0"/>
            </a:endParaRPr>
          </a:p>
          <a:p>
            <a:pPr marL="0" indent="0">
              <a:buFont typeface="Arial" panose="020B0604020202020204" pitchFamily="34" charset="0"/>
              <a:buNone/>
            </a:pPr>
            <a:endParaRPr lang="it-IT" sz="1600" dirty="0">
              <a:solidFill>
                <a:srgbClr val="002060"/>
              </a:solidFill>
              <a:latin typeface="Verdana" panose="020B0604030504040204" pitchFamily="34" charset="0"/>
              <a:ea typeface="Verdana" panose="020B0604030504040204" pitchFamily="34" charset="0"/>
            </a:endParaRPr>
          </a:p>
        </p:txBody>
      </p:sp>
      <p:sp>
        <p:nvSpPr>
          <p:cNvPr id="10" name="CasellaDiTesto 9"/>
          <p:cNvSpPr txBox="1"/>
          <p:nvPr/>
        </p:nvSpPr>
        <p:spPr>
          <a:xfrm>
            <a:off x="6960096" y="6021288"/>
            <a:ext cx="5832648" cy="646331"/>
          </a:xfrm>
          <a:prstGeom prst="rect">
            <a:avLst/>
          </a:prstGeom>
          <a:noFill/>
        </p:spPr>
        <p:txBody>
          <a:bodyPr wrap="square" rtlCol="0">
            <a:spAutoFit/>
          </a:bodyPr>
          <a:lstStyle/>
          <a:p>
            <a:r>
              <a:rPr lang="it-IT" b="1" dirty="0" err="1" smtClean="0"/>
              <a:t>Contact</a:t>
            </a:r>
            <a:r>
              <a:rPr lang="it-IT" b="1" dirty="0" smtClean="0"/>
              <a:t>: </a:t>
            </a:r>
            <a:r>
              <a:rPr lang="it-IT" b="1" dirty="0" smtClean="0">
                <a:hlinkClick r:id="rId2"/>
              </a:rPr>
              <a:t>Rosaria.villari@enea.it</a:t>
            </a:r>
            <a:endParaRPr lang="it-IT" b="1" dirty="0"/>
          </a:p>
          <a:p>
            <a:r>
              <a:rPr lang="it-IT" b="1" dirty="0" smtClean="0"/>
              <a:t>  </a:t>
            </a:r>
            <a:endParaRPr lang="it-IT" b="1" dirty="0"/>
          </a:p>
        </p:txBody>
      </p:sp>
      <p:sp>
        <p:nvSpPr>
          <p:cNvPr id="12"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
        <p:nvSpPr>
          <p:cNvPr id="9" name="Rettangolo 8"/>
          <p:cNvSpPr/>
          <p:nvPr/>
        </p:nvSpPr>
        <p:spPr>
          <a:xfrm>
            <a:off x="59668" y="764704"/>
            <a:ext cx="12072664"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73015" y="1988840"/>
            <a:ext cx="12072664" cy="13681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71558" y="3509392"/>
            <a:ext cx="12072664" cy="1368152"/>
          </a:xfrm>
          <a:prstGeom prst="rect">
            <a:avLst/>
          </a:prstGeom>
          <a:noFill/>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42558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NEXP: </a:t>
            </a:r>
            <a:r>
              <a:rPr lang="it-IT" dirty="0" err="1">
                <a:latin typeface="Verdana" panose="020B0604030504040204" pitchFamily="34" charset="0"/>
                <a:ea typeface="Verdana" panose="020B0604030504040204" pitchFamily="34" charset="0"/>
              </a:rPr>
              <a:t>w</a:t>
            </a:r>
            <a:r>
              <a:rPr lang="it-IT" dirty="0" err="1" smtClean="0">
                <a:latin typeface="Verdana" panose="020B0604030504040204" pitchFamily="34" charset="0"/>
                <a:ea typeface="Verdana" panose="020B0604030504040204" pitchFamily="34" charset="0"/>
              </a:rPr>
              <a:t>hat</a:t>
            </a:r>
            <a:r>
              <a:rPr lang="it-IT" dirty="0" smtClean="0">
                <a:latin typeface="Verdana" panose="020B0604030504040204" pitchFamily="34" charset="0"/>
                <a:ea typeface="Verdana" panose="020B0604030504040204" pitchFamily="34" charset="0"/>
              </a:rPr>
              <a:t> EUROfusion team </a:t>
            </a:r>
            <a:r>
              <a:rPr lang="it-IT" dirty="0" err="1" smtClean="0">
                <a:latin typeface="Verdana" panose="020B0604030504040204" pitchFamily="34" charset="0"/>
                <a:ea typeface="Verdana" panose="020B0604030504040204" pitchFamily="34" charset="0"/>
              </a:rPr>
              <a:t>needs</a:t>
            </a:r>
            <a:r>
              <a:rPr lang="it-IT" dirty="0" smtClean="0">
                <a:latin typeface="Verdana" panose="020B0604030504040204" pitchFamily="34" charset="0"/>
                <a:ea typeface="Verdana" panose="020B0604030504040204" pitchFamily="34" charset="0"/>
              </a:rPr>
              <a:t>?</a:t>
            </a:r>
            <a:r>
              <a:rPr lang="it-IT" i="1" dirty="0" smtClean="0">
                <a:latin typeface="Verdana" panose="020B0604030504040204" pitchFamily="34" charset="0"/>
                <a:ea typeface="Verdana" panose="020B0604030504040204" pitchFamily="34" charset="0"/>
              </a:rPr>
              <a:t> </a:t>
            </a:r>
            <a:r>
              <a:rPr lang="it-IT" i="1" dirty="0" err="1" smtClean="0">
                <a:latin typeface="Verdana" panose="020B0604030504040204" pitchFamily="34" charset="0"/>
                <a:ea typeface="Verdana" panose="020B0604030504040204" pitchFamily="34" charset="0"/>
              </a:rPr>
              <a:t>Contd</a:t>
            </a:r>
            <a:r>
              <a:rPr lang="it-IT" dirty="0" smtClean="0">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3" name="Segnaposto numero diapositiva 2"/>
          <p:cNvSpPr>
            <a:spLocks noGrp="1"/>
          </p:cNvSpPr>
          <p:nvPr>
            <p:ph type="sldNum" sz="quarter" idx="4294967295"/>
          </p:nvPr>
        </p:nvSpPr>
        <p:spPr>
          <a:xfrm>
            <a:off x="10992544" y="6525344"/>
            <a:ext cx="720080" cy="199174"/>
          </a:xfrm>
        </p:spPr>
        <p:txBody>
          <a:bodyPr/>
          <a:lstStyle/>
          <a:p>
            <a:fld id="{6A6D9FA1-99C7-4910-8E32-B85D378B0060}" type="slidenum">
              <a:rPr lang="en-GB" smtClean="0"/>
              <a:pPr/>
              <a:t>16</a:t>
            </a:fld>
            <a:endParaRPr lang="en-GB" dirty="0"/>
          </a:p>
        </p:txBody>
      </p:sp>
      <p:sp>
        <p:nvSpPr>
          <p:cNvPr id="4" name="Segnaposto contenuto 3"/>
          <p:cNvSpPr>
            <a:spLocks noGrp="1"/>
          </p:cNvSpPr>
          <p:nvPr>
            <p:ph idx="1"/>
          </p:nvPr>
        </p:nvSpPr>
        <p:spPr>
          <a:xfrm>
            <a:off x="47327" y="715938"/>
            <a:ext cx="11737305" cy="5737398"/>
          </a:xfrm>
        </p:spPr>
        <p:txBody>
          <a:bodyPr>
            <a:normAutofit/>
          </a:bodyPr>
          <a:lstStyle/>
          <a:p>
            <a:pPr marL="0" indent="0">
              <a:buNone/>
            </a:pPr>
            <a:endParaRPr lang="en-US" sz="1400" dirty="0">
              <a:solidFill>
                <a:srgbClr val="002060"/>
              </a:solidFill>
              <a:latin typeface="Verdana" panose="020B0604030504040204" pitchFamily="34" charset="0"/>
              <a:ea typeface="Verdana" panose="020B0604030504040204" pitchFamily="34" charset="0"/>
            </a:endParaRPr>
          </a:p>
          <a:p>
            <a:pPr marL="0" indent="0">
              <a:lnSpc>
                <a:spcPct val="130000"/>
              </a:lnSpc>
              <a:buClr>
                <a:srgbClr val="C00000"/>
              </a:buClr>
              <a:buNone/>
            </a:pPr>
            <a:endParaRPr lang="en-US" sz="1400" dirty="0">
              <a:solidFill>
                <a:srgbClr val="002060"/>
              </a:solidFill>
              <a:latin typeface="Verdana" panose="020B0604030504040204" pitchFamily="34" charset="0"/>
              <a:ea typeface="Verdana" panose="020B0604030504040204" pitchFamily="34" charset="0"/>
            </a:endParaRPr>
          </a:p>
          <a:p>
            <a:pPr marL="0" indent="0">
              <a:buNone/>
            </a:pPr>
            <a:endParaRPr lang="en-US" sz="1400" dirty="0" smtClean="0">
              <a:solidFill>
                <a:srgbClr val="002060"/>
              </a:solidFill>
              <a:latin typeface="Verdana" panose="020B0604030504040204" pitchFamily="34" charset="0"/>
              <a:ea typeface="Verdana" panose="020B0604030504040204" pitchFamily="34" charset="0"/>
            </a:endParaRPr>
          </a:p>
          <a:p>
            <a:pPr marL="0" indent="0">
              <a:buNone/>
            </a:pPr>
            <a:endParaRPr lang="it-IT" sz="1400" dirty="0">
              <a:solidFill>
                <a:srgbClr val="002060"/>
              </a:solidFill>
              <a:latin typeface="Verdana" panose="020B0604030504040204" pitchFamily="34" charset="0"/>
              <a:ea typeface="Verdana" panose="020B0604030504040204" pitchFamily="34" charset="0"/>
            </a:endParaRPr>
          </a:p>
        </p:txBody>
      </p:sp>
      <p:sp>
        <p:nvSpPr>
          <p:cNvPr id="18" name="CasellaDiTesto 17"/>
          <p:cNvSpPr txBox="1"/>
          <p:nvPr/>
        </p:nvSpPr>
        <p:spPr>
          <a:xfrm>
            <a:off x="10094871" y="1209158"/>
            <a:ext cx="711943" cy="369332"/>
          </a:xfrm>
          <a:prstGeom prst="rect">
            <a:avLst/>
          </a:prstGeom>
          <a:noFill/>
        </p:spPr>
        <p:txBody>
          <a:bodyPr wrap="square" rtlCol="0">
            <a:spAutoFit/>
          </a:bodyPr>
          <a:lstStyle/>
          <a:p>
            <a:r>
              <a:rPr lang="it-IT">
                <a:solidFill>
                  <a:schemeClr val="bg1"/>
                </a:solidFill>
              </a:rPr>
              <a:t>NG</a:t>
            </a:r>
          </a:p>
        </p:txBody>
      </p:sp>
      <p:sp>
        <p:nvSpPr>
          <p:cNvPr id="7" name="Segnaposto contenuto 3"/>
          <p:cNvSpPr txBox="1">
            <a:spLocks/>
          </p:cNvSpPr>
          <p:nvPr/>
        </p:nvSpPr>
        <p:spPr>
          <a:xfrm>
            <a:off x="146685" y="836712"/>
            <a:ext cx="11809312" cy="5737398"/>
          </a:xfrm>
          <a:prstGeom prst="rect">
            <a:avLst/>
          </a:prstGeom>
        </p:spPr>
        <p:txBody>
          <a:bodyPr vert="horz" lIns="91440" tIns="45720" rIns="91440" bIns="45720" rtlCol="0">
            <a:no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nSpc>
                <a:spcPct val="100000"/>
              </a:lnSpc>
              <a:spcBef>
                <a:spcPts val="300"/>
              </a:spcBef>
              <a:spcAft>
                <a:spcPts val="300"/>
              </a:spcAft>
              <a:buNone/>
            </a:pPr>
            <a:r>
              <a:rPr lang="en-US" sz="1600" u="sng" dirty="0" smtClean="0">
                <a:solidFill>
                  <a:srgbClr val="C00000"/>
                </a:solidFill>
                <a:latin typeface="Verdana" panose="020B0604030504040204" pitchFamily="34" charset="0"/>
                <a:ea typeface="Verdana" panose="020B0604030504040204" pitchFamily="34" charset="0"/>
              </a:rPr>
              <a:t>5) </a:t>
            </a:r>
            <a:r>
              <a:rPr lang="en-US" sz="1600" u="sng" dirty="0">
                <a:solidFill>
                  <a:srgbClr val="C00000"/>
                </a:solidFill>
                <a:latin typeface="Verdana" panose="020B0604030504040204" pitchFamily="34" charset="0"/>
                <a:ea typeface="Verdana" panose="020B0604030504040204" pitchFamily="34" charset="0"/>
              </a:rPr>
              <a:t>Provision of neutron yield rate data from 2023 JET campaigns breakdown DD, TT &amp; DT components</a:t>
            </a:r>
          </a:p>
          <a:p>
            <a:pPr marL="0" indent="0">
              <a:lnSpc>
                <a:spcPct val="100000"/>
              </a:lnSpc>
              <a:spcBef>
                <a:spcPts val="300"/>
              </a:spcBef>
              <a:spcAft>
                <a:spcPts val="300"/>
              </a:spcAft>
              <a:buNone/>
            </a:pPr>
            <a:r>
              <a:rPr lang="en-US" sz="1600" dirty="0">
                <a:solidFill>
                  <a:schemeClr val="tx2">
                    <a:lumMod val="50000"/>
                  </a:schemeClr>
                </a:solidFill>
                <a:latin typeface="Verdana" panose="020B0604030504040204" pitchFamily="34" charset="0"/>
                <a:ea typeface="Verdana" panose="020B0604030504040204" pitchFamily="34" charset="0"/>
              </a:rPr>
              <a:t>Why: </a:t>
            </a:r>
            <a:r>
              <a:rPr lang="en-US" sz="1600" b="0" dirty="0">
                <a:solidFill>
                  <a:schemeClr val="tx2">
                    <a:lumMod val="50000"/>
                  </a:schemeClr>
                </a:solidFill>
                <a:latin typeface="Verdana" panose="020B0604030504040204" pitchFamily="34" charset="0"/>
                <a:ea typeface="Verdana" panose="020B0604030504040204" pitchFamily="34" charset="0"/>
              </a:rPr>
              <a:t>These data are fundamental for all the analyses of </a:t>
            </a:r>
            <a:r>
              <a:rPr lang="en-US" sz="1600" b="0" dirty="0" smtClean="0">
                <a:solidFill>
                  <a:schemeClr val="tx2">
                    <a:lumMod val="50000"/>
                  </a:schemeClr>
                </a:solidFill>
                <a:latin typeface="Verdana" panose="020B0604030504040204" pitchFamily="34" charset="0"/>
                <a:ea typeface="Verdana" panose="020B0604030504040204" pitchFamily="34" charset="0"/>
              </a:rPr>
              <a:t>NEXP</a:t>
            </a:r>
          </a:p>
          <a:p>
            <a:pPr marL="0" indent="0">
              <a:lnSpc>
                <a:spcPct val="100000"/>
              </a:lnSpc>
              <a:spcBef>
                <a:spcPts val="300"/>
              </a:spcBef>
              <a:spcAft>
                <a:spcPts val="300"/>
              </a:spcAft>
              <a:buNone/>
            </a:pPr>
            <a:r>
              <a:rPr lang="en-US" sz="1600" dirty="0" smtClean="0">
                <a:solidFill>
                  <a:schemeClr val="tx2">
                    <a:lumMod val="50000"/>
                  </a:schemeClr>
                </a:solidFill>
                <a:latin typeface="Verdana" panose="020B0604030504040204" pitchFamily="34" charset="0"/>
                <a:ea typeface="Verdana" panose="020B0604030504040204" pitchFamily="34" charset="0"/>
              </a:rPr>
              <a:t>When</a:t>
            </a:r>
            <a:r>
              <a:rPr lang="en-US" sz="1600" dirty="0">
                <a:solidFill>
                  <a:schemeClr val="tx2">
                    <a:lumMod val="50000"/>
                  </a:schemeClr>
                </a:solidFill>
                <a:latin typeface="Verdana" panose="020B0604030504040204" pitchFamily="34" charset="0"/>
                <a:ea typeface="Verdana" panose="020B0604030504040204" pitchFamily="34" charset="0"/>
              </a:rPr>
              <a:t>: </a:t>
            </a:r>
            <a:r>
              <a:rPr lang="en-US" sz="1600" b="0" dirty="0">
                <a:solidFill>
                  <a:schemeClr val="tx2">
                    <a:lumMod val="50000"/>
                  </a:schemeClr>
                </a:solidFill>
                <a:latin typeface="Verdana" panose="020B0604030504040204" pitchFamily="34" charset="0"/>
                <a:ea typeface="Verdana" panose="020B0604030504040204" pitchFamily="34" charset="0"/>
              </a:rPr>
              <a:t>Possibly March </a:t>
            </a:r>
            <a:r>
              <a:rPr lang="en-US" sz="1600" b="0" dirty="0" smtClean="0">
                <a:solidFill>
                  <a:schemeClr val="tx2">
                    <a:lumMod val="50000"/>
                  </a:schemeClr>
                </a:solidFill>
                <a:latin typeface="Verdana" panose="020B0604030504040204" pitchFamily="34" charset="0"/>
                <a:ea typeface="Verdana" panose="020B0604030504040204" pitchFamily="34" charset="0"/>
              </a:rPr>
              <a:t>‘24</a:t>
            </a:r>
            <a:endParaRPr lang="en-US" sz="16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600" dirty="0">
                <a:solidFill>
                  <a:schemeClr val="tx2">
                    <a:lumMod val="50000"/>
                  </a:schemeClr>
                </a:solidFill>
                <a:latin typeface="Verdana" panose="020B0604030504040204" pitchFamily="34" charset="0"/>
                <a:ea typeface="Verdana" panose="020B0604030504040204" pitchFamily="34" charset="0"/>
              </a:rPr>
              <a:t>Priority: </a:t>
            </a:r>
            <a:r>
              <a:rPr lang="en-US" sz="1600" dirty="0">
                <a:solidFill>
                  <a:srgbClr val="C00000"/>
                </a:solidFill>
                <a:latin typeface="Verdana" panose="020B0604030504040204" pitchFamily="34" charset="0"/>
                <a:ea typeface="Verdana" panose="020B0604030504040204" pitchFamily="34" charset="0"/>
              </a:rPr>
              <a:t>HIGH</a:t>
            </a:r>
            <a:r>
              <a:rPr lang="en-US" sz="1600" b="0" dirty="0">
                <a:solidFill>
                  <a:schemeClr val="tx2">
                    <a:lumMod val="50000"/>
                  </a:schemeClr>
                </a:solidFill>
                <a:latin typeface="Verdana" panose="020B0604030504040204" pitchFamily="34" charset="0"/>
                <a:ea typeface="Verdana" panose="020B0604030504040204" pitchFamily="34" charset="0"/>
              </a:rPr>
              <a:t>- </a:t>
            </a:r>
            <a:r>
              <a:rPr lang="en-US" sz="1600" b="0" dirty="0" smtClean="0">
                <a:solidFill>
                  <a:schemeClr val="tx2">
                    <a:lumMod val="50000"/>
                  </a:schemeClr>
                </a:solidFill>
                <a:latin typeface="Verdana" panose="020B0604030504040204" pitchFamily="34" charset="0"/>
                <a:ea typeface="Verdana" panose="020B0604030504040204" pitchFamily="34" charset="0"/>
              </a:rPr>
              <a:t>analyses and benchmark depend </a:t>
            </a:r>
            <a:r>
              <a:rPr lang="en-US" sz="1600" b="0" dirty="0">
                <a:solidFill>
                  <a:schemeClr val="tx2">
                    <a:lumMod val="50000"/>
                  </a:schemeClr>
                </a:solidFill>
                <a:latin typeface="Verdana" panose="020B0604030504040204" pitchFamily="34" charset="0"/>
                <a:ea typeface="Verdana" panose="020B0604030504040204" pitchFamily="34" charset="0"/>
              </a:rPr>
              <a:t>on these </a:t>
            </a:r>
            <a:r>
              <a:rPr lang="en-US" sz="1600" b="0" dirty="0" smtClean="0">
                <a:solidFill>
                  <a:schemeClr val="tx2">
                    <a:lumMod val="50000"/>
                  </a:schemeClr>
                </a:solidFill>
                <a:latin typeface="Verdana" panose="020B0604030504040204" pitchFamily="34" charset="0"/>
                <a:ea typeface="Verdana" panose="020B0604030504040204" pitchFamily="34" charset="0"/>
              </a:rPr>
              <a:t>data</a:t>
            </a:r>
          </a:p>
          <a:p>
            <a:pPr marL="0" indent="0">
              <a:lnSpc>
                <a:spcPct val="100000"/>
              </a:lnSpc>
              <a:spcBef>
                <a:spcPts val="300"/>
              </a:spcBef>
              <a:spcAft>
                <a:spcPts val="300"/>
              </a:spcAft>
              <a:buNone/>
            </a:pPr>
            <a:endParaRPr lang="en-US" sz="1600" u="sng" dirty="0">
              <a:solidFill>
                <a:srgbClr val="C0000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600" u="sng" dirty="0" smtClean="0">
                <a:solidFill>
                  <a:srgbClr val="C00000"/>
                </a:solidFill>
                <a:latin typeface="Verdana" panose="020B0604030504040204" pitchFamily="34" charset="0"/>
                <a:ea typeface="Verdana" panose="020B0604030504040204" pitchFamily="34" charset="0"/>
              </a:rPr>
              <a:t>6) </a:t>
            </a:r>
            <a:r>
              <a:rPr lang="en-US" sz="1600" u="sng" dirty="0">
                <a:solidFill>
                  <a:srgbClr val="C00000"/>
                </a:solidFill>
                <a:latin typeface="Verdana" panose="020B0604030504040204" pitchFamily="34" charset="0"/>
                <a:ea typeface="Verdana" panose="020B0604030504040204" pitchFamily="34" charset="0"/>
              </a:rPr>
              <a:t>Provision of CAD and materials of specific components</a:t>
            </a:r>
          </a:p>
          <a:p>
            <a:pPr marL="0" indent="0">
              <a:lnSpc>
                <a:spcPct val="100000"/>
              </a:lnSpc>
              <a:spcBef>
                <a:spcPts val="300"/>
              </a:spcBef>
              <a:spcAft>
                <a:spcPts val="300"/>
              </a:spcAft>
              <a:buNone/>
            </a:pPr>
            <a:r>
              <a:rPr lang="en-US" sz="1600" dirty="0">
                <a:solidFill>
                  <a:srgbClr val="002060"/>
                </a:solidFill>
                <a:latin typeface="Verdana" panose="020B0604030504040204" pitchFamily="34" charset="0"/>
                <a:ea typeface="Verdana" panose="020B0604030504040204" pitchFamily="34" charset="0"/>
              </a:rPr>
              <a:t>Why: </a:t>
            </a:r>
            <a:r>
              <a:rPr lang="en-US" sz="1600" b="0" dirty="0">
                <a:solidFill>
                  <a:srgbClr val="002060"/>
                </a:solidFill>
                <a:latin typeface="Verdana" panose="020B0604030504040204" pitchFamily="34" charset="0"/>
                <a:ea typeface="Verdana" panose="020B0604030504040204" pitchFamily="34" charset="0"/>
              </a:rPr>
              <a:t>To update the neutronics model</a:t>
            </a:r>
          </a:p>
          <a:p>
            <a:pPr marL="0" indent="0">
              <a:lnSpc>
                <a:spcPct val="100000"/>
              </a:lnSpc>
              <a:spcBef>
                <a:spcPts val="300"/>
              </a:spcBef>
              <a:spcAft>
                <a:spcPts val="300"/>
              </a:spcAft>
              <a:buNone/>
            </a:pPr>
            <a:r>
              <a:rPr lang="en-US" sz="1600" dirty="0">
                <a:solidFill>
                  <a:srgbClr val="002060"/>
                </a:solidFill>
                <a:latin typeface="Verdana" panose="020B0604030504040204" pitchFamily="34" charset="0"/>
                <a:ea typeface="Verdana" panose="020B0604030504040204" pitchFamily="34" charset="0"/>
              </a:rPr>
              <a:t>When: </a:t>
            </a:r>
            <a:r>
              <a:rPr lang="en-US" sz="1600" b="0" dirty="0">
                <a:solidFill>
                  <a:srgbClr val="002060"/>
                </a:solidFill>
                <a:latin typeface="Verdana" panose="020B0604030504040204" pitchFamily="34" charset="0"/>
                <a:ea typeface="Verdana" panose="020B0604030504040204" pitchFamily="34" charset="0"/>
              </a:rPr>
              <a:t>March ‘24</a:t>
            </a:r>
          </a:p>
          <a:p>
            <a:pPr marL="0" indent="0">
              <a:lnSpc>
                <a:spcPct val="100000"/>
              </a:lnSpc>
              <a:spcBef>
                <a:spcPts val="300"/>
              </a:spcBef>
              <a:spcAft>
                <a:spcPts val="300"/>
              </a:spcAft>
              <a:buNone/>
            </a:pPr>
            <a:r>
              <a:rPr lang="en-US" sz="1600" dirty="0">
                <a:solidFill>
                  <a:srgbClr val="002060"/>
                </a:solidFill>
                <a:latin typeface="Verdana" panose="020B0604030504040204" pitchFamily="34" charset="0"/>
                <a:ea typeface="Verdana" panose="020B0604030504040204" pitchFamily="34" charset="0"/>
              </a:rPr>
              <a:t>Priority: </a:t>
            </a:r>
            <a:r>
              <a:rPr lang="en-US" sz="1600" dirty="0">
                <a:solidFill>
                  <a:srgbClr val="C00000"/>
                </a:solidFill>
                <a:latin typeface="Verdana" panose="020B0604030504040204" pitchFamily="34" charset="0"/>
                <a:ea typeface="Verdana" panose="020B0604030504040204" pitchFamily="34" charset="0"/>
              </a:rPr>
              <a:t>MEDIUM/HIGH</a:t>
            </a:r>
            <a:r>
              <a:rPr lang="en-US" sz="1600" b="0" dirty="0">
                <a:solidFill>
                  <a:srgbClr val="002060"/>
                </a:solidFill>
                <a:latin typeface="Verdana" panose="020B0604030504040204" pitchFamily="34" charset="0"/>
                <a:ea typeface="Verdana" panose="020B0604030504040204" pitchFamily="34" charset="0"/>
              </a:rPr>
              <a:t>- Necessary for code </a:t>
            </a:r>
            <a:r>
              <a:rPr lang="en-US" sz="1600" b="0" dirty="0" smtClean="0">
                <a:solidFill>
                  <a:srgbClr val="002060"/>
                </a:solidFill>
                <a:latin typeface="Verdana" panose="020B0604030504040204" pitchFamily="34" charset="0"/>
                <a:ea typeface="Verdana" panose="020B0604030504040204" pitchFamily="34" charset="0"/>
              </a:rPr>
              <a:t>benchmarking</a:t>
            </a:r>
          </a:p>
          <a:p>
            <a:pPr marL="0" indent="0">
              <a:lnSpc>
                <a:spcPct val="100000"/>
              </a:lnSpc>
              <a:spcBef>
                <a:spcPts val="300"/>
              </a:spcBef>
              <a:spcAft>
                <a:spcPts val="300"/>
              </a:spcAft>
              <a:buNone/>
            </a:pPr>
            <a:endParaRPr lang="en-US" sz="1600" b="0" dirty="0" smtClean="0">
              <a:solidFill>
                <a:srgbClr val="002060"/>
              </a:solidFill>
              <a:latin typeface="Verdana" panose="020B0604030504040204" pitchFamily="34" charset="0"/>
              <a:ea typeface="Verdana" panose="020B0604030504040204" pitchFamily="34" charset="0"/>
            </a:endParaRPr>
          </a:p>
          <a:p>
            <a:pPr marL="0" indent="0">
              <a:lnSpc>
                <a:spcPct val="100000"/>
              </a:lnSpc>
              <a:spcBef>
                <a:spcPts val="300"/>
              </a:spcBef>
              <a:spcAft>
                <a:spcPts val="300"/>
              </a:spcAft>
              <a:buNone/>
            </a:pPr>
            <a:r>
              <a:rPr lang="en-US" sz="1600" i="1" dirty="0" smtClean="0">
                <a:solidFill>
                  <a:schemeClr val="tx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JO </a:t>
            </a:r>
            <a:r>
              <a:rPr lang="en-US" sz="1600" i="1" dirty="0">
                <a:solidFill>
                  <a:schemeClr val="tx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Asset -II stage</a:t>
            </a:r>
            <a:r>
              <a:rPr lang="en-US" sz="1600" i="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1600" b="0" i="1" dirty="0">
                <a:latin typeface="Verdana" panose="020B0604030504040204" pitchFamily="34" charset="0"/>
                <a:ea typeface="Verdana" panose="020B0604030504040204" pitchFamily="34" charset="0"/>
              </a:rPr>
              <a:t>				</a:t>
            </a:r>
          </a:p>
          <a:p>
            <a:pPr>
              <a:spcBef>
                <a:spcPts val="300"/>
              </a:spcBef>
              <a:spcAft>
                <a:spcPts val="300"/>
              </a:spcAft>
            </a:pPr>
            <a:r>
              <a:rPr lang="en-US" sz="1600" b="0" i="1" dirty="0" smtClean="0">
                <a:solidFill>
                  <a:schemeClr val="tx2">
                    <a:lumMod val="75000"/>
                  </a:schemeClr>
                </a:solidFill>
                <a:latin typeface="Verdana" panose="020B0604030504040204" pitchFamily="34" charset="0"/>
                <a:ea typeface="Verdana" panose="020B0604030504040204" pitchFamily="34" charset="0"/>
              </a:rPr>
              <a:t>Retrieval </a:t>
            </a:r>
            <a:r>
              <a:rPr lang="en-US" sz="1600" b="0" i="1" dirty="0">
                <a:solidFill>
                  <a:schemeClr val="tx2">
                    <a:lumMod val="75000"/>
                  </a:schemeClr>
                </a:solidFill>
                <a:latin typeface="Verdana" panose="020B0604030504040204" pitchFamily="34" charset="0"/>
                <a:ea typeface="Verdana" panose="020B0604030504040204" pitchFamily="34" charset="0"/>
              </a:rPr>
              <a:t>of </a:t>
            </a:r>
            <a:r>
              <a:rPr lang="en-US" sz="1600" b="0" i="1" dirty="0" smtClean="0">
                <a:solidFill>
                  <a:schemeClr val="tx2">
                    <a:lumMod val="75000"/>
                  </a:schemeClr>
                </a:solidFill>
                <a:latin typeface="Verdana" panose="020B0604030504040204" pitchFamily="34" charset="0"/>
                <a:ea typeface="Verdana" panose="020B0604030504040204" pitchFamily="34" charset="0"/>
              </a:rPr>
              <a:t>the 3 ICs </a:t>
            </a:r>
            <a:r>
              <a:rPr lang="en-US" sz="1600" b="0" i="1" dirty="0">
                <a:solidFill>
                  <a:schemeClr val="tx2">
                    <a:lumMod val="75000"/>
                  </a:schemeClr>
                </a:solidFill>
                <a:latin typeface="Verdana" panose="020B0604030504040204" pitchFamily="34" charset="0"/>
                <a:ea typeface="Verdana" panose="020B0604030504040204" pitchFamily="34" charset="0"/>
              </a:rPr>
              <a:t>from OCT 1 &amp; 2 and </a:t>
            </a:r>
            <a:r>
              <a:rPr lang="en-US" sz="1600" b="0" i="1" dirty="0" smtClean="0">
                <a:solidFill>
                  <a:schemeClr val="tx2">
                    <a:lumMod val="75000"/>
                  </a:schemeClr>
                </a:solidFill>
                <a:latin typeface="Verdana" panose="020B0604030504040204" pitchFamily="34" charset="0"/>
                <a:ea typeface="Verdana" panose="020B0604030504040204" pitchFamily="34" charset="0"/>
              </a:rPr>
              <a:t>3 electrometers  from J1D clearance and shipment </a:t>
            </a:r>
            <a:r>
              <a:rPr lang="en-US" sz="1600" b="0" i="1" dirty="0">
                <a:solidFill>
                  <a:schemeClr val="tx2">
                    <a:lumMod val="75000"/>
                  </a:schemeClr>
                </a:solidFill>
                <a:latin typeface="Verdana" panose="020B0604030504040204" pitchFamily="34" charset="0"/>
                <a:ea typeface="Verdana" panose="020B0604030504040204" pitchFamily="34" charset="0"/>
              </a:rPr>
              <a:t>to </a:t>
            </a:r>
            <a:r>
              <a:rPr lang="en-US" sz="1600" b="0" i="1" dirty="0" smtClean="0">
                <a:solidFill>
                  <a:schemeClr val="tx2">
                    <a:lumMod val="75000"/>
                  </a:schemeClr>
                </a:solidFill>
                <a:latin typeface="Verdana" panose="020B0604030504040204" pitchFamily="34" charset="0"/>
                <a:ea typeface="Verdana" panose="020B0604030504040204" pitchFamily="34" charset="0"/>
              </a:rPr>
              <a:t>ENEA-Italy</a:t>
            </a:r>
          </a:p>
          <a:p>
            <a:pPr>
              <a:spcBef>
                <a:spcPts val="300"/>
              </a:spcBef>
              <a:spcAft>
                <a:spcPts val="300"/>
              </a:spcAft>
            </a:pPr>
            <a:r>
              <a:rPr lang="en-US" sz="1600" b="0" i="1" dirty="0" smtClean="0">
                <a:solidFill>
                  <a:schemeClr val="tx2">
                    <a:lumMod val="75000"/>
                  </a:schemeClr>
                </a:solidFill>
                <a:latin typeface="Verdana" panose="020B0604030504040204" pitchFamily="34" charset="0"/>
                <a:ea typeface="Verdana" panose="020B0604030504040204" pitchFamily="34" charset="0"/>
              </a:rPr>
              <a:t>Retrieval </a:t>
            </a:r>
            <a:r>
              <a:rPr lang="en-US" sz="1600" b="0" i="1" dirty="0">
                <a:solidFill>
                  <a:schemeClr val="tx2">
                    <a:lumMod val="75000"/>
                  </a:schemeClr>
                </a:solidFill>
                <a:latin typeface="Verdana" panose="020B0604030504040204" pitchFamily="34" charset="0"/>
                <a:ea typeface="Verdana" panose="020B0604030504040204" pitchFamily="34" charset="0"/>
              </a:rPr>
              <a:t>of </a:t>
            </a:r>
            <a:r>
              <a:rPr lang="en-US" sz="1600" b="0" i="1" dirty="0" smtClean="0">
                <a:solidFill>
                  <a:schemeClr val="tx2">
                    <a:lumMod val="75000"/>
                  </a:schemeClr>
                </a:solidFill>
                <a:latin typeface="Verdana" panose="020B0604030504040204" pitchFamily="34" charset="0"/>
                <a:ea typeface="Verdana" panose="020B0604030504040204" pitchFamily="34" charset="0"/>
              </a:rPr>
              <a:t>empty </a:t>
            </a:r>
            <a:r>
              <a:rPr lang="en-US" sz="1600" b="0" i="1" dirty="0" err="1" smtClean="0">
                <a:solidFill>
                  <a:schemeClr val="tx2">
                    <a:lumMod val="75000"/>
                  </a:schemeClr>
                </a:solidFill>
                <a:latin typeface="Verdana" panose="020B0604030504040204" pitchFamily="34" charset="0"/>
                <a:ea typeface="Verdana" panose="020B0604030504040204" pitchFamily="34" charset="0"/>
              </a:rPr>
              <a:t>polyethilene</a:t>
            </a:r>
            <a:r>
              <a:rPr lang="en-US" sz="1600" b="0" i="1" dirty="0" smtClean="0">
                <a:solidFill>
                  <a:schemeClr val="tx2">
                    <a:lumMod val="75000"/>
                  </a:schemeClr>
                </a:solidFill>
                <a:latin typeface="Verdana" panose="020B0604030504040204" pitchFamily="34" charset="0"/>
                <a:ea typeface="Verdana" panose="020B0604030504040204" pitchFamily="34" charset="0"/>
              </a:rPr>
              <a:t> </a:t>
            </a:r>
            <a:r>
              <a:rPr lang="en-US" sz="1600" b="0" i="1" dirty="0">
                <a:solidFill>
                  <a:schemeClr val="tx2">
                    <a:lumMod val="75000"/>
                  </a:schemeClr>
                </a:solidFill>
                <a:latin typeface="Verdana" panose="020B0604030504040204" pitchFamily="34" charset="0"/>
                <a:ea typeface="Verdana" panose="020B0604030504040204" pitchFamily="34" charset="0"/>
              </a:rPr>
              <a:t>moderators </a:t>
            </a:r>
            <a:r>
              <a:rPr lang="en-US" sz="1600" b="0" i="1" dirty="0" smtClean="0">
                <a:solidFill>
                  <a:schemeClr val="tx2">
                    <a:lumMod val="75000"/>
                  </a:schemeClr>
                </a:solidFill>
                <a:latin typeface="Verdana" panose="020B0604030504040204" pitchFamily="34" charset="0"/>
                <a:ea typeface="Verdana" panose="020B0604030504040204" pitchFamily="34" charset="0"/>
              </a:rPr>
              <a:t> &amp; </a:t>
            </a:r>
            <a:r>
              <a:rPr lang="en-US" sz="1600" b="0" i="1" dirty="0">
                <a:solidFill>
                  <a:schemeClr val="tx2">
                    <a:lumMod val="75000"/>
                  </a:schemeClr>
                </a:solidFill>
                <a:latin typeface="Verdana" panose="020B0604030504040204" pitchFamily="34" charset="0"/>
                <a:ea typeface="Verdana" panose="020B0604030504040204" pitchFamily="34" charset="0"/>
              </a:rPr>
              <a:t>ship back to IFJ </a:t>
            </a:r>
            <a:r>
              <a:rPr lang="en-US" sz="1600" b="0" i="1" dirty="0" smtClean="0">
                <a:solidFill>
                  <a:schemeClr val="tx2">
                    <a:lumMod val="75000"/>
                  </a:schemeClr>
                </a:solidFill>
                <a:latin typeface="Verdana" panose="020B0604030504040204" pitchFamily="34" charset="0"/>
                <a:ea typeface="Verdana" panose="020B0604030504040204" pitchFamily="34" charset="0"/>
              </a:rPr>
              <a:t>(Poland) and NCSRD (Greece) </a:t>
            </a:r>
            <a:r>
              <a:rPr lang="en-US" sz="1600" b="0" i="1" dirty="0">
                <a:latin typeface="Verdana" panose="020B0604030504040204" pitchFamily="34" charset="0"/>
                <a:ea typeface="Verdana" panose="020B0604030504040204" pitchFamily="34" charset="0"/>
              </a:rPr>
              <a:t>	</a:t>
            </a:r>
          </a:p>
          <a:p>
            <a:pPr marL="0" indent="0">
              <a:spcBef>
                <a:spcPts val="300"/>
              </a:spcBef>
              <a:spcAft>
                <a:spcPts val="300"/>
              </a:spcAft>
              <a:buNone/>
            </a:pPr>
            <a:r>
              <a:rPr lang="en-US" sz="1600" i="1" dirty="0" smtClean="0">
                <a:solidFill>
                  <a:srgbClr val="002060"/>
                </a:solidFill>
                <a:latin typeface="Verdana" panose="020B0604030504040204" pitchFamily="34" charset="0"/>
                <a:ea typeface="Verdana" panose="020B0604030504040204" pitchFamily="34" charset="0"/>
              </a:rPr>
              <a:t>When</a:t>
            </a:r>
            <a:r>
              <a:rPr lang="en-US" sz="1600" i="1" dirty="0">
                <a:solidFill>
                  <a:srgbClr val="002060"/>
                </a:solidFill>
                <a:latin typeface="Verdana" panose="020B0604030504040204" pitchFamily="34" charset="0"/>
                <a:ea typeface="Verdana" panose="020B0604030504040204" pitchFamily="34" charset="0"/>
              </a:rPr>
              <a:t>: </a:t>
            </a:r>
            <a:r>
              <a:rPr lang="en-US" sz="1600" b="0" i="1" dirty="0" smtClean="0">
                <a:solidFill>
                  <a:srgbClr val="002060"/>
                </a:solidFill>
                <a:latin typeface="Verdana" panose="020B0604030504040204" pitchFamily="34" charset="0"/>
                <a:ea typeface="Verdana" panose="020B0604030504040204" pitchFamily="34" charset="0"/>
              </a:rPr>
              <a:t> end of ‘24</a:t>
            </a:r>
          </a:p>
          <a:p>
            <a:pPr marL="0" indent="0">
              <a:spcBef>
                <a:spcPts val="300"/>
              </a:spcBef>
              <a:spcAft>
                <a:spcPts val="300"/>
              </a:spcAft>
              <a:buNone/>
            </a:pPr>
            <a:r>
              <a:rPr lang="en-US" sz="1600" i="1" dirty="0">
                <a:solidFill>
                  <a:srgbClr val="002060"/>
                </a:solidFill>
                <a:latin typeface="Verdana" panose="020B0604030504040204" pitchFamily="34" charset="0"/>
                <a:ea typeface="Verdana" panose="020B0604030504040204" pitchFamily="34" charset="0"/>
              </a:rPr>
              <a:t>Priority: </a:t>
            </a:r>
            <a:r>
              <a:rPr lang="en-US" sz="1600" i="1" dirty="0" smtClean="0">
                <a:solidFill>
                  <a:srgbClr val="C00000"/>
                </a:solidFill>
                <a:latin typeface="Verdana" panose="020B0604030504040204" pitchFamily="34" charset="0"/>
                <a:ea typeface="Verdana" panose="020B0604030504040204" pitchFamily="34" charset="0"/>
              </a:rPr>
              <a:t>LOW</a:t>
            </a:r>
            <a:r>
              <a:rPr lang="en-US" sz="1600" b="0" i="1" dirty="0" smtClean="0">
                <a:solidFill>
                  <a:srgbClr val="002060"/>
                </a:solidFill>
                <a:latin typeface="Verdana" panose="020B0604030504040204" pitchFamily="34" charset="0"/>
                <a:ea typeface="Verdana" panose="020B0604030504040204" pitchFamily="34" charset="0"/>
              </a:rPr>
              <a:t>- asset recovery- no impact on scientific objectives</a:t>
            </a:r>
            <a:endParaRPr lang="en-US" sz="1600" b="0" i="1" dirty="0">
              <a:solidFill>
                <a:srgbClr val="002060"/>
              </a:solidFill>
              <a:latin typeface="Verdana" panose="020B0604030504040204" pitchFamily="34" charset="0"/>
              <a:ea typeface="Verdana" panose="020B0604030504040204" pitchFamily="34" charset="0"/>
            </a:endParaRPr>
          </a:p>
          <a:p>
            <a:pPr marL="0" indent="0">
              <a:spcBef>
                <a:spcPts val="300"/>
              </a:spcBef>
              <a:spcAft>
                <a:spcPts val="300"/>
              </a:spcAft>
              <a:buNone/>
            </a:pPr>
            <a:endParaRPr lang="en-US" sz="1600" b="0" dirty="0">
              <a:solidFill>
                <a:srgbClr val="002060"/>
              </a:solidFill>
              <a:latin typeface="Verdana" panose="020B0604030504040204" pitchFamily="34" charset="0"/>
              <a:ea typeface="Verdana" panose="020B0604030504040204" pitchFamily="34" charset="0"/>
            </a:endParaRPr>
          </a:p>
          <a:p>
            <a:pPr marL="0" indent="0">
              <a:spcBef>
                <a:spcPts val="300"/>
              </a:spcBef>
              <a:spcAft>
                <a:spcPts val="300"/>
              </a:spcAft>
              <a:buFont typeface="Arial" panose="020B0604020202020204" pitchFamily="34" charset="0"/>
              <a:buNone/>
            </a:pPr>
            <a:endParaRPr lang="en-US" sz="1600" dirty="0" smtClean="0">
              <a:solidFill>
                <a:srgbClr val="002060"/>
              </a:solidFill>
              <a:latin typeface="Verdana" panose="020B0604030504040204" pitchFamily="34" charset="0"/>
              <a:ea typeface="Verdana" panose="020B0604030504040204" pitchFamily="34" charset="0"/>
            </a:endParaRPr>
          </a:p>
          <a:p>
            <a:pPr marL="0" indent="0">
              <a:spcBef>
                <a:spcPts val="300"/>
              </a:spcBef>
              <a:spcAft>
                <a:spcPts val="300"/>
              </a:spcAft>
              <a:buFont typeface="Arial" panose="020B0604020202020204" pitchFamily="34" charset="0"/>
              <a:buNone/>
            </a:pPr>
            <a:endParaRPr lang="it-IT" sz="1600" dirty="0">
              <a:solidFill>
                <a:srgbClr val="002060"/>
              </a:solidFill>
              <a:latin typeface="Verdana" panose="020B0604030504040204" pitchFamily="34" charset="0"/>
              <a:ea typeface="Verdana" panose="020B0604030504040204" pitchFamily="34" charset="0"/>
            </a:endParaRPr>
          </a:p>
        </p:txBody>
      </p:sp>
      <p:sp>
        <p:nvSpPr>
          <p:cNvPr id="8"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
        <p:nvSpPr>
          <p:cNvPr id="9" name="Rettangolo 8"/>
          <p:cNvSpPr/>
          <p:nvPr/>
        </p:nvSpPr>
        <p:spPr>
          <a:xfrm>
            <a:off x="107104" y="836712"/>
            <a:ext cx="12037568" cy="1728192"/>
          </a:xfrm>
          <a:prstGeom prst="rect">
            <a:avLst/>
          </a:prstGeom>
          <a:noFill/>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5"/>
          <p:cNvCxnSpPr/>
          <p:nvPr/>
        </p:nvCxnSpPr>
        <p:spPr>
          <a:xfrm>
            <a:off x="0" y="4077072"/>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225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1DF8BC2F-B260-3485-3CFB-7F64F1C2A3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5" name="Immagine 7176">
            <a:extLst>
              <a:ext uri="{FF2B5EF4-FFF2-40B4-BE49-F238E27FC236}">
                <a16:creationId xmlns="" xmlns:a16="http://schemas.microsoft.com/office/drawing/2014/main" id="{4C7E2D88-691E-5FB7-1CA5-36363FC8E0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831" y="3307868"/>
            <a:ext cx="4175970" cy="277482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 xmlns:a16="http://schemas.microsoft.com/office/drawing/2014/main" id="{E61AF7EF-D8C2-7CFE-B6BD-350CBEFECEE5}"/>
              </a:ext>
            </a:extLst>
          </p:cNvPr>
          <p:cNvSpPr txBox="1"/>
          <p:nvPr/>
        </p:nvSpPr>
        <p:spPr>
          <a:xfrm>
            <a:off x="-5607" y="5794142"/>
            <a:ext cx="7174548" cy="369332"/>
          </a:xfrm>
          <a:prstGeom prst="rect">
            <a:avLst/>
          </a:prstGeom>
          <a:noFill/>
        </p:spPr>
        <p:txBody>
          <a:bodyPr wrap="square">
            <a:spAutoFit/>
          </a:bodyPr>
          <a:lstStyle/>
          <a:p>
            <a:r>
              <a:rPr lang="en-GB" sz="1800" dirty="0" smtClean="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TBM </a:t>
            </a:r>
            <a:r>
              <a:rPr lang="en-GB" sz="1800" dirty="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mock-up </a:t>
            </a:r>
            <a:r>
              <a:rPr lang="en-GB" sz="1800" dirty="0" smtClean="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            Preamplifier location</a:t>
            </a:r>
            <a:endParaRPr lang="it-IT" dirty="0">
              <a:solidFill>
                <a:schemeClr val="tx2">
                  <a:lumMod val="75000"/>
                </a:schemeClr>
              </a:solidFill>
              <a:latin typeface="Verdana" panose="020B0604030504040204" pitchFamily="34" charset="0"/>
              <a:ea typeface="Verdana" panose="020B0604030504040204" pitchFamily="34" charset="0"/>
            </a:endParaRPr>
          </a:p>
        </p:txBody>
      </p:sp>
      <p:pic>
        <p:nvPicPr>
          <p:cNvPr id="8" name="Immagine 7">
            <a:extLst>
              <a:ext uri="{FF2B5EF4-FFF2-40B4-BE49-F238E27FC236}">
                <a16:creationId xmlns="" xmlns:a16="http://schemas.microsoft.com/office/drawing/2014/main" id="{D29DE201-07DB-FBB7-BC0A-6AAB172AE2A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5945" y="1877933"/>
            <a:ext cx="6256508" cy="2644538"/>
          </a:xfrm>
          <a:prstGeom prst="rect">
            <a:avLst/>
          </a:prstGeom>
          <a:noFill/>
          <a:ln>
            <a:noFill/>
          </a:ln>
        </p:spPr>
      </p:pic>
      <p:sp>
        <p:nvSpPr>
          <p:cNvPr id="9" name="CasellaDiTesto 8">
            <a:extLst>
              <a:ext uri="{FF2B5EF4-FFF2-40B4-BE49-F238E27FC236}">
                <a16:creationId xmlns="" xmlns:a16="http://schemas.microsoft.com/office/drawing/2014/main" id="{540944AD-D8A4-36DD-3CDB-6EBAD518C768}"/>
              </a:ext>
            </a:extLst>
          </p:cNvPr>
          <p:cNvSpPr txBox="1"/>
          <p:nvPr/>
        </p:nvSpPr>
        <p:spPr>
          <a:xfrm>
            <a:off x="185445" y="1354272"/>
            <a:ext cx="3821805" cy="923330"/>
          </a:xfrm>
          <a:prstGeom prst="rect">
            <a:avLst/>
          </a:prstGeom>
          <a:noFill/>
        </p:spPr>
        <p:txBody>
          <a:bodyPr wrap="square" rtlCol="0">
            <a:spAutoFit/>
          </a:bodyPr>
          <a:lstStyle/>
          <a:p>
            <a:r>
              <a:rPr lang="it-IT" b="1" dirty="0" smtClean="0">
                <a:solidFill>
                  <a:schemeClr val="tx2">
                    <a:lumMod val="75000"/>
                  </a:schemeClr>
                </a:solidFill>
                <a:latin typeface="Verdana" panose="020B0604030504040204" pitchFamily="34" charset="0"/>
                <a:ea typeface="Verdana" panose="020B0604030504040204" pitchFamily="34" charset="0"/>
              </a:rPr>
              <a:t>HCPB TBM </a:t>
            </a:r>
            <a:r>
              <a:rPr lang="it-IT" b="1" dirty="0" err="1">
                <a:solidFill>
                  <a:schemeClr val="tx2">
                    <a:lumMod val="75000"/>
                  </a:schemeClr>
                </a:solidFill>
                <a:latin typeface="Verdana" panose="020B0604030504040204" pitchFamily="34" charset="0"/>
                <a:ea typeface="Verdana" panose="020B0604030504040204" pitchFamily="34" charset="0"/>
              </a:rPr>
              <a:t>mock</a:t>
            </a:r>
            <a:r>
              <a:rPr lang="it-IT" b="1" dirty="0">
                <a:solidFill>
                  <a:schemeClr val="tx2">
                    <a:lumMod val="75000"/>
                  </a:schemeClr>
                </a:solidFill>
                <a:latin typeface="Verdana" panose="020B0604030504040204" pitchFamily="34" charset="0"/>
                <a:ea typeface="Verdana" panose="020B0604030504040204" pitchFamily="34" charset="0"/>
              </a:rPr>
              <a:t>-up </a:t>
            </a:r>
            <a:r>
              <a:rPr lang="it-IT" b="1" dirty="0" smtClean="0">
                <a:solidFill>
                  <a:schemeClr val="tx2">
                    <a:lumMod val="75000"/>
                  </a:schemeClr>
                </a:solidFill>
                <a:latin typeface="Verdana" panose="020B0604030504040204" pitchFamily="34" charset="0"/>
                <a:ea typeface="Verdana" panose="020B0604030504040204" pitchFamily="34" charset="0"/>
              </a:rPr>
              <a:t>with </a:t>
            </a:r>
            <a:r>
              <a:rPr lang="it-IT" b="1" dirty="0" err="1" smtClean="0">
                <a:solidFill>
                  <a:schemeClr val="tx2">
                    <a:lumMod val="75000"/>
                  </a:schemeClr>
                </a:solidFill>
                <a:latin typeface="Verdana" panose="020B0604030504040204" pitchFamily="34" charset="0"/>
                <a:ea typeface="Verdana" panose="020B0604030504040204" pitchFamily="34" charset="0"/>
              </a:rPr>
              <a:t>diamond</a:t>
            </a:r>
            <a:endParaRPr lang="it-IT" b="1" dirty="0" smtClean="0">
              <a:solidFill>
                <a:schemeClr val="tx2">
                  <a:lumMod val="75000"/>
                </a:schemeClr>
              </a:solidFill>
              <a:latin typeface="Verdana" panose="020B0604030504040204" pitchFamily="34" charset="0"/>
              <a:ea typeface="Verdana" panose="020B0604030504040204" pitchFamily="34" charset="0"/>
            </a:endParaRPr>
          </a:p>
          <a:p>
            <a:r>
              <a:rPr lang="it-IT" b="1" dirty="0" err="1" smtClean="0">
                <a:solidFill>
                  <a:schemeClr val="tx2">
                    <a:lumMod val="75000"/>
                  </a:schemeClr>
                </a:solidFill>
                <a:latin typeface="Verdana" panose="020B0604030504040204" pitchFamily="34" charset="0"/>
                <a:ea typeface="Verdana" panose="020B0604030504040204" pitchFamily="34" charset="0"/>
              </a:rPr>
              <a:t>located</a:t>
            </a:r>
            <a:r>
              <a:rPr lang="it-IT" b="1" dirty="0" smtClean="0">
                <a:solidFill>
                  <a:schemeClr val="tx2">
                    <a:lumMod val="75000"/>
                  </a:schemeClr>
                </a:solidFill>
                <a:latin typeface="Verdana" panose="020B0604030504040204" pitchFamily="34" charset="0"/>
                <a:ea typeface="Verdana" panose="020B0604030504040204" pitchFamily="34" charset="0"/>
              </a:rPr>
              <a:t> in </a:t>
            </a:r>
            <a:r>
              <a:rPr lang="it-IT" b="1" dirty="0" err="1">
                <a:solidFill>
                  <a:schemeClr val="tx2">
                    <a:lumMod val="75000"/>
                  </a:schemeClr>
                </a:solidFill>
                <a:latin typeface="Verdana" panose="020B0604030504040204" pitchFamily="34" charset="0"/>
                <a:ea typeface="Verdana" panose="020B0604030504040204" pitchFamily="34" charset="0"/>
              </a:rPr>
              <a:t>O</a:t>
            </a:r>
            <a:r>
              <a:rPr lang="it-IT" b="1" dirty="0" err="1" smtClean="0">
                <a:solidFill>
                  <a:schemeClr val="tx2">
                    <a:lumMod val="75000"/>
                  </a:schemeClr>
                </a:solidFill>
                <a:latin typeface="Verdana" panose="020B0604030504040204" pitchFamily="34" charset="0"/>
                <a:ea typeface="Verdana" panose="020B0604030504040204" pitchFamily="34" charset="0"/>
              </a:rPr>
              <a:t>ctant</a:t>
            </a:r>
            <a:r>
              <a:rPr lang="it-IT" b="1" dirty="0" smtClean="0">
                <a:solidFill>
                  <a:schemeClr val="tx2">
                    <a:lumMod val="75000"/>
                  </a:schemeClr>
                </a:solidFill>
                <a:latin typeface="Verdana" panose="020B0604030504040204" pitchFamily="34" charset="0"/>
                <a:ea typeface="Verdana" panose="020B0604030504040204" pitchFamily="34" charset="0"/>
              </a:rPr>
              <a:t> </a:t>
            </a:r>
            <a:r>
              <a:rPr lang="it-IT" b="1" dirty="0">
                <a:solidFill>
                  <a:schemeClr val="tx2">
                    <a:lumMod val="75000"/>
                  </a:schemeClr>
                </a:solidFill>
                <a:latin typeface="Verdana" panose="020B0604030504040204" pitchFamily="34" charset="0"/>
                <a:ea typeface="Verdana" panose="020B0604030504040204" pitchFamily="34" charset="0"/>
              </a:rPr>
              <a:t>8</a:t>
            </a:r>
          </a:p>
        </p:txBody>
      </p:sp>
      <p:sp>
        <p:nvSpPr>
          <p:cNvPr id="11" name="CasellaDiTesto 10">
            <a:extLst>
              <a:ext uri="{FF2B5EF4-FFF2-40B4-BE49-F238E27FC236}">
                <a16:creationId xmlns="" xmlns:a16="http://schemas.microsoft.com/office/drawing/2014/main" id="{F6DB2B09-C103-7DB9-93F2-728EC5F4C48F}"/>
              </a:ext>
            </a:extLst>
          </p:cNvPr>
          <p:cNvSpPr txBox="1"/>
          <p:nvPr/>
        </p:nvSpPr>
        <p:spPr>
          <a:xfrm>
            <a:off x="7380021" y="1430350"/>
            <a:ext cx="5154227" cy="369332"/>
          </a:xfrm>
          <a:prstGeom prst="rect">
            <a:avLst/>
          </a:prstGeom>
          <a:noFill/>
        </p:spPr>
        <p:txBody>
          <a:bodyPr wrap="square" rtlCol="0">
            <a:spAutoFit/>
          </a:bodyPr>
          <a:lstStyle/>
          <a:p>
            <a:r>
              <a:rPr lang="it-IT" b="1" dirty="0">
                <a:solidFill>
                  <a:schemeClr val="tx2">
                    <a:lumMod val="75000"/>
                  </a:schemeClr>
                </a:solidFill>
                <a:latin typeface="Verdana" panose="020B0604030504040204" pitchFamily="34" charset="0"/>
                <a:ea typeface="Verdana" panose="020B0604030504040204" pitchFamily="34" charset="0"/>
              </a:rPr>
              <a:t>Two Diamond detectors in </a:t>
            </a:r>
            <a:r>
              <a:rPr lang="it-IT" b="1" dirty="0" err="1">
                <a:solidFill>
                  <a:schemeClr val="tx2">
                    <a:lumMod val="75000"/>
                  </a:schemeClr>
                </a:solidFill>
                <a:latin typeface="Verdana" panose="020B0604030504040204" pitchFamily="34" charset="0"/>
                <a:ea typeface="Verdana" panose="020B0604030504040204" pitchFamily="34" charset="0"/>
              </a:rPr>
              <a:t>O</a:t>
            </a:r>
            <a:r>
              <a:rPr lang="it-IT" b="1" dirty="0" err="1" smtClean="0">
                <a:solidFill>
                  <a:schemeClr val="tx2">
                    <a:lumMod val="75000"/>
                  </a:schemeClr>
                </a:solidFill>
                <a:latin typeface="Verdana" panose="020B0604030504040204" pitchFamily="34" charset="0"/>
                <a:ea typeface="Verdana" panose="020B0604030504040204" pitchFamily="34" charset="0"/>
              </a:rPr>
              <a:t>ctant</a:t>
            </a:r>
            <a:r>
              <a:rPr lang="it-IT" b="1" dirty="0" smtClean="0">
                <a:solidFill>
                  <a:schemeClr val="tx2">
                    <a:lumMod val="75000"/>
                  </a:schemeClr>
                </a:solidFill>
                <a:latin typeface="Verdana" panose="020B0604030504040204" pitchFamily="34" charset="0"/>
                <a:ea typeface="Verdana" panose="020B0604030504040204" pitchFamily="34" charset="0"/>
              </a:rPr>
              <a:t> </a:t>
            </a:r>
            <a:r>
              <a:rPr lang="it-IT" b="1" dirty="0">
                <a:solidFill>
                  <a:schemeClr val="tx2">
                    <a:lumMod val="75000"/>
                  </a:schemeClr>
                </a:solidFill>
                <a:latin typeface="Verdana" panose="020B0604030504040204" pitchFamily="34" charset="0"/>
                <a:ea typeface="Verdana" panose="020B0604030504040204" pitchFamily="34" charset="0"/>
              </a:rPr>
              <a:t>3</a:t>
            </a:r>
          </a:p>
        </p:txBody>
      </p:sp>
      <p:sp>
        <p:nvSpPr>
          <p:cNvPr id="13" name="CasellaDiTesto 12">
            <a:extLst>
              <a:ext uri="{FF2B5EF4-FFF2-40B4-BE49-F238E27FC236}">
                <a16:creationId xmlns="" xmlns:a16="http://schemas.microsoft.com/office/drawing/2014/main" id="{7F2154B6-FB14-B4E8-5243-DDB1CDA6F62E}"/>
              </a:ext>
            </a:extLst>
          </p:cNvPr>
          <p:cNvSpPr txBox="1"/>
          <p:nvPr/>
        </p:nvSpPr>
        <p:spPr>
          <a:xfrm>
            <a:off x="5087887" y="4298612"/>
            <a:ext cx="2748873" cy="1200329"/>
          </a:xfrm>
          <a:prstGeom prst="rect">
            <a:avLst/>
          </a:prstGeom>
          <a:noFill/>
        </p:spPr>
        <p:txBody>
          <a:bodyPr wrap="square">
            <a:spAutoFit/>
          </a:bodyPr>
          <a:lstStyle/>
          <a:p>
            <a:r>
              <a:rPr lang="en-GB" dirty="0" smtClean="0">
                <a:solidFill>
                  <a:schemeClr val="tx2">
                    <a:lumMod val="75000"/>
                  </a:schemeClr>
                </a:solidFill>
                <a:latin typeface="Verdana" panose="020B0604030504040204" pitchFamily="34" charset="0"/>
                <a:ea typeface="Verdana" panose="020B0604030504040204" pitchFamily="34" charset="0"/>
                <a:cs typeface="Times New Roman" panose="02020603050405020304" pitchFamily="18" charset="0"/>
              </a:rPr>
              <a:t>D</a:t>
            </a:r>
            <a:r>
              <a:rPr lang="en-GB" sz="1800" dirty="0" smtClean="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iamond </a:t>
            </a:r>
            <a:r>
              <a:rPr lang="en-GB" sz="1800" dirty="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detectors installed in the periscope port of octant 3 </a:t>
            </a:r>
            <a:endParaRPr lang="it-IT" dirty="0">
              <a:solidFill>
                <a:schemeClr val="tx2">
                  <a:lumMod val="75000"/>
                </a:schemeClr>
              </a:solidFill>
              <a:latin typeface="Verdana" panose="020B0604030504040204" pitchFamily="34" charset="0"/>
              <a:ea typeface="Verdana" panose="020B0604030504040204" pitchFamily="34" charset="0"/>
            </a:endParaRPr>
          </a:p>
        </p:txBody>
      </p:sp>
      <p:pic>
        <p:nvPicPr>
          <p:cNvPr id="14" name="Picture 23">
            <a:extLst>
              <a:ext uri="{FF2B5EF4-FFF2-40B4-BE49-F238E27FC236}">
                <a16:creationId xmlns="" xmlns:a16="http://schemas.microsoft.com/office/drawing/2014/main" id="{D45020C9-AE28-46B2-9A8B-A8574E3AB8C7}"/>
              </a:ext>
            </a:extLst>
          </p:cNvPr>
          <p:cNvPicPr/>
          <p:nvPr/>
        </p:nvPicPr>
        <p:blipFill>
          <a:blip r:embed="rId4"/>
          <a:stretch>
            <a:fillRect/>
          </a:stretch>
        </p:blipFill>
        <p:spPr>
          <a:xfrm>
            <a:off x="3991857" y="1552425"/>
            <a:ext cx="1584176" cy="1900759"/>
          </a:xfrm>
          <a:prstGeom prst="rect">
            <a:avLst/>
          </a:prstGeom>
        </p:spPr>
      </p:pic>
      <p:sp>
        <p:nvSpPr>
          <p:cNvPr id="15" name="Rettangolo 14">
            <a:extLst>
              <a:ext uri="{FF2B5EF4-FFF2-40B4-BE49-F238E27FC236}">
                <a16:creationId xmlns="" xmlns:a16="http://schemas.microsoft.com/office/drawing/2014/main" id="{F7A862D8-6030-4BF2-B13E-8D0F92FA8664}"/>
              </a:ext>
            </a:extLst>
          </p:cNvPr>
          <p:cNvSpPr/>
          <p:nvPr/>
        </p:nvSpPr>
        <p:spPr>
          <a:xfrm>
            <a:off x="4383718" y="2204864"/>
            <a:ext cx="400227" cy="45186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dirty="0">
              <a:solidFill>
                <a:schemeClr val="tx2">
                  <a:lumMod val="75000"/>
                </a:schemeClr>
              </a:solidFill>
              <a:latin typeface="Verdana" panose="020B0604030504040204" pitchFamily="34" charset="0"/>
              <a:ea typeface="Verdana" panose="020B0604030504040204" pitchFamily="34" charset="0"/>
            </a:endParaRPr>
          </a:p>
        </p:txBody>
      </p:sp>
      <p:cxnSp>
        <p:nvCxnSpPr>
          <p:cNvPr id="6" name="Connettore 2 5"/>
          <p:cNvCxnSpPr/>
          <p:nvPr/>
        </p:nvCxnSpPr>
        <p:spPr>
          <a:xfrm>
            <a:off x="1127448" y="3200202"/>
            <a:ext cx="0" cy="966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767408" y="2276872"/>
            <a:ext cx="1584176" cy="923330"/>
          </a:xfrm>
          <a:prstGeom prst="rect">
            <a:avLst/>
          </a:prstGeom>
          <a:noFill/>
        </p:spPr>
        <p:txBody>
          <a:bodyPr wrap="square" rtlCol="0">
            <a:spAutoFit/>
          </a:bodyPr>
          <a:lstStyle/>
          <a:p>
            <a:r>
              <a:rPr lang="it-IT" dirty="0" smtClean="0">
                <a:solidFill>
                  <a:schemeClr val="tx2">
                    <a:lumMod val="75000"/>
                  </a:schemeClr>
                </a:solidFill>
                <a:latin typeface="Verdana" panose="020B0604030504040204" pitchFamily="34" charset="0"/>
                <a:ea typeface="Verdana" panose="020B0604030504040204" pitchFamily="34" charset="0"/>
              </a:rPr>
              <a:t>Diamond detector inside </a:t>
            </a:r>
            <a:endParaRPr lang="it-IT" dirty="0">
              <a:solidFill>
                <a:schemeClr val="tx2">
                  <a:lumMod val="75000"/>
                </a:schemeClr>
              </a:solidFill>
              <a:latin typeface="Verdana" panose="020B0604030504040204" pitchFamily="34" charset="0"/>
              <a:ea typeface="Verdana" panose="020B0604030504040204" pitchFamily="34" charset="0"/>
            </a:endParaRPr>
          </a:p>
        </p:txBody>
      </p:sp>
      <p:sp>
        <p:nvSpPr>
          <p:cNvPr id="19"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
        <p:nvSpPr>
          <p:cNvPr id="18" name="Rettangolo 17"/>
          <p:cNvSpPr/>
          <p:nvPr/>
        </p:nvSpPr>
        <p:spPr>
          <a:xfrm>
            <a:off x="8496620" y="4437112"/>
            <a:ext cx="3695380" cy="923330"/>
          </a:xfrm>
          <a:prstGeom prst="rect">
            <a:avLst/>
          </a:prstGeom>
        </p:spPr>
        <p:txBody>
          <a:bodyPr wrap="square">
            <a:spAutoFit/>
          </a:bodyPr>
          <a:lstStyle/>
          <a:p>
            <a:pPr lvl="0"/>
            <a:r>
              <a:rPr lang="en-GB" dirty="0" smtClean="0">
                <a:solidFill>
                  <a:schemeClr val="tx2">
                    <a:lumMod val="75000"/>
                  </a:schemeClr>
                </a:solidFill>
                <a:latin typeface="Verdana" panose="020B0604030504040204" pitchFamily="34" charset="0"/>
                <a:ea typeface="Verdana" panose="020B0604030504040204" pitchFamily="34" charset="0"/>
                <a:cs typeface="Times New Roman" panose="02020603050405020304" pitchFamily="18" charset="0"/>
              </a:rPr>
              <a:t>Measurement </a:t>
            </a:r>
            <a:r>
              <a:rPr lang="en-GB" dirty="0">
                <a:solidFill>
                  <a:schemeClr val="tx2">
                    <a:lumMod val="75000"/>
                  </a:schemeClr>
                </a:solidFill>
                <a:latin typeface="Verdana" panose="020B0604030504040204" pitchFamily="34" charset="0"/>
                <a:ea typeface="Verdana" panose="020B0604030504040204" pitchFamily="34" charset="0"/>
                <a:cs typeface="Times New Roman" panose="02020603050405020304" pitchFamily="18" charset="0"/>
              </a:rPr>
              <a:t>chain from the periscope port to the cubicle KN5A located in </a:t>
            </a:r>
            <a:r>
              <a:rPr lang="en-GB" dirty="0" smtClean="0">
                <a:solidFill>
                  <a:schemeClr val="tx2">
                    <a:lumMod val="75000"/>
                  </a:schemeClr>
                </a:solidFill>
                <a:latin typeface="Verdana" panose="020B0604030504040204" pitchFamily="34" charset="0"/>
                <a:ea typeface="Verdana" panose="020B0604030504040204" pitchFamily="34" charset="0"/>
                <a:cs typeface="Times New Roman" panose="02020603050405020304" pitchFamily="18" charset="0"/>
              </a:rPr>
              <a:t>J1D</a:t>
            </a:r>
            <a:endParaRPr lang="it-IT" dirty="0">
              <a:solidFill>
                <a:schemeClr val="tx2">
                  <a:lumMod val="75000"/>
                </a:schemeClr>
              </a:solidFill>
              <a:latin typeface="Verdana" panose="020B0604030504040204" pitchFamily="34" charset="0"/>
              <a:ea typeface="Verdana" panose="020B0604030504040204" pitchFamily="34" charset="0"/>
            </a:endParaRPr>
          </a:p>
        </p:txBody>
      </p:sp>
      <p:sp>
        <p:nvSpPr>
          <p:cNvPr id="17" name="Titolo 2"/>
          <p:cNvSpPr txBox="1">
            <a:spLocks/>
          </p:cNvSpPr>
          <p:nvPr/>
        </p:nvSpPr>
        <p:spPr>
          <a:xfrm>
            <a:off x="258416" y="-149696"/>
            <a:ext cx="11933584" cy="914400"/>
          </a:xfrm>
          <a:prstGeom prst="rect">
            <a:avLst/>
          </a:prstGeom>
        </p:spPr>
        <p:txBody>
          <a:bodyPr vert="horz" lIns="91440" tIns="45720" rIns="91440" bIns="45720" rtlCol="0" anchor="ctr">
            <a:normAutofit/>
          </a:bodyPr>
          <a:lstStyle>
            <a:lvl1pPr algn="l" defTabSz="914400" rtl="0" eaLnBrk="1" latinLnBrk="0" hangingPunct="1">
              <a:lnSpc>
                <a:spcPts val="3200"/>
              </a:lnSpc>
              <a:spcBef>
                <a:spcPct val="0"/>
              </a:spcBef>
              <a:buNone/>
              <a:defRPr sz="3000" b="1" kern="1200">
                <a:solidFill>
                  <a:schemeClr val="tx1"/>
                </a:solidFill>
                <a:latin typeface="+mj-lt"/>
                <a:ea typeface="+mj-ea"/>
                <a:cs typeface="Arial" panose="020B0604020202020204" pitchFamily="34" charset="0"/>
              </a:defRPr>
            </a:lvl1pPr>
          </a:lstStyle>
          <a:p>
            <a:r>
              <a:rPr lang="en-US" sz="2400" dirty="0" smtClean="0">
                <a:latin typeface="Verdana" panose="020B0604030504040204" pitchFamily="34" charset="0"/>
                <a:ea typeface="Verdana" panose="020B0604030504040204" pitchFamily="34" charset="0"/>
              </a:rPr>
              <a:t>TBMD Test </a:t>
            </a:r>
            <a:r>
              <a:rPr lang="en-US" sz="2400" dirty="0">
                <a:latin typeface="Verdana" panose="020B0604030504040204" pitchFamily="34" charset="0"/>
                <a:ea typeface="Verdana" panose="020B0604030504040204" pitchFamily="34" charset="0"/>
              </a:rPr>
              <a:t>of detectors for </a:t>
            </a:r>
            <a:r>
              <a:rPr lang="en-US" sz="2400" dirty="0" smtClean="0">
                <a:latin typeface="Verdana" panose="020B0604030504040204" pitchFamily="34" charset="0"/>
                <a:ea typeface="Verdana" panose="020B0604030504040204" pitchFamily="34" charset="0"/>
              </a:rPr>
              <a:t>TBM </a:t>
            </a:r>
            <a:r>
              <a:rPr lang="en-US" sz="2400" dirty="0" smtClean="0">
                <a:latin typeface="Verdana" panose="020B0604030504040204" pitchFamily="34" charset="0"/>
                <a:ea typeface="Verdana" panose="020B0604030504040204" pitchFamily="34" charset="0"/>
              </a:rPr>
              <a:t>&amp; mock-up </a:t>
            </a:r>
            <a:r>
              <a:rPr lang="en-US" sz="2400" dirty="0" smtClean="0">
                <a:latin typeface="Verdana" panose="020B0604030504040204" pitchFamily="34" charset="0"/>
                <a:ea typeface="Verdana" panose="020B0604030504040204" pitchFamily="34" charset="0"/>
              </a:rPr>
              <a:t>experiment</a:t>
            </a:r>
            <a:endParaRPr lang="it-IT" sz="2400" dirty="0">
              <a:latin typeface="Verdana" panose="020B0604030504040204" pitchFamily="34" charset="0"/>
              <a:ea typeface="Verdana" panose="020B0604030504040204" pitchFamily="34" charset="0"/>
            </a:endParaRPr>
          </a:p>
        </p:txBody>
      </p:sp>
      <p:pic>
        <p:nvPicPr>
          <p:cNvPr id="20" name="Picture 13">
            <a:extLst>
              <a:ext uri="{FF2B5EF4-FFF2-40B4-BE49-F238E27FC236}">
                <a16:creationId xmlns="" xmlns:a16="http://schemas.microsoft.com/office/drawing/2014/main" id="{AABEDB98-C48E-4486-B9CE-96F1C4133C81}"/>
              </a:ext>
            </a:extLst>
          </p:cNvPr>
          <p:cNvPicPr/>
          <p:nvPr/>
        </p:nvPicPr>
        <p:blipFill rotWithShape="1">
          <a:blip r:embed="rId5" cstate="print">
            <a:extLst>
              <a:ext uri="{28A0092B-C50C-407E-A947-70E740481C1C}">
                <a14:useLocalDpi xmlns:a14="http://schemas.microsoft.com/office/drawing/2010/main" val="0"/>
              </a:ext>
            </a:extLst>
          </a:blip>
          <a:srcRect l="51139" t="23469" r="23461" b="29756"/>
          <a:stretch/>
        </p:blipFill>
        <p:spPr bwMode="auto">
          <a:xfrm>
            <a:off x="2639617" y="2353680"/>
            <a:ext cx="1008112" cy="978588"/>
          </a:xfrm>
          <a:prstGeom prst="rect">
            <a:avLst/>
          </a:prstGeom>
          <a:noFill/>
          <a:ln>
            <a:noFill/>
          </a:ln>
        </p:spPr>
      </p:pic>
      <p:cxnSp>
        <p:nvCxnSpPr>
          <p:cNvPr id="5" name="Connettore 2 4"/>
          <p:cNvCxnSpPr/>
          <p:nvPr/>
        </p:nvCxnSpPr>
        <p:spPr>
          <a:xfrm>
            <a:off x="1919536" y="2728738"/>
            <a:ext cx="936104" cy="1142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95672" y="692696"/>
            <a:ext cx="11544944" cy="877163"/>
          </a:xfrm>
          <a:prstGeom prst="rect">
            <a:avLst/>
          </a:prstGeom>
        </p:spPr>
        <p:txBody>
          <a:bodyPr wrap="square">
            <a:spAutoFit/>
          </a:bodyPr>
          <a:lstStyle/>
          <a:p>
            <a:pPr hangingPunct="0">
              <a:spcBef>
                <a:spcPts val="1800"/>
              </a:spcBef>
              <a:buClr>
                <a:srgbClr val="C00000"/>
              </a:buClr>
              <a:buSzPct val="150000"/>
              <a:defRPr sz="1800" b="0" i="0" u="none" strike="noStrike" kern="0" cap="none" spc="0" baseline="0">
                <a:solidFill>
                  <a:srgbClr val="000000"/>
                </a:solidFill>
                <a:uFillTx/>
              </a:defRPr>
            </a:pPr>
            <a:r>
              <a:rPr lang="en-GB" b="1" kern="0" dirty="0">
                <a:solidFill>
                  <a:srgbClr val="002060"/>
                </a:solidFill>
                <a:latin typeface="Verdana" panose="020B0604030504040204" pitchFamily="34" charset="0"/>
                <a:ea typeface="Verdana" panose="020B0604030504040204" pitchFamily="34" charset="0"/>
                <a:cs typeface="Arial" panose="020B0604020202020204" pitchFamily="34" charset="0"/>
              </a:rPr>
              <a:t>Test of n/T detectors developed for TBM at </a:t>
            </a:r>
            <a:r>
              <a:rPr lang="en-GB" b="1" kern="0" dirty="0" smtClean="0">
                <a:solidFill>
                  <a:srgbClr val="002060"/>
                </a:solidFill>
                <a:latin typeface="Verdana" panose="020B0604030504040204" pitchFamily="34" charset="0"/>
                <a:ea typeface="Verdana" panose="020B0604030504040204" pitchFamily="34" charset="0"/>
                <a:cs typeface="Arial" panose="020B0604020202020204" pitchFamily="34" charset="0"/>
              </a:rPr>
              <a:t>JET &amp; TBM mock-up experiment</a:t>
            </a:r>
          </a:p>
          <a:p>
            <a:pPr hangingPunct="0">
              <a:spcBef>
                <a:spcPts val="1800"/>
              </a:spcBef>
              <a:buClr>
                <a:srgbClr val="C00000"/>
              </a:buClr>
              <a:buSzPct val="150000"/>
              <a:defRPr sz="1800" b="0" i="0" u="none" strike="noStrike" kern="0" cap="none" spc="0" baseline="0">
                <a:solidFill>
                  <a:srgbClr val="000000"/>
                </a:solidFill>
                <a:uFillTx/>
              </a:defRPr>
            </a:pPr>
            <a:endParaRPr lang="en-US" b="1" kern="0" dirty="0">
              <a:solidFill>
                <a:srgbClr val="002060"/>
              </a:solidFill>
              <a:latin typeface="Verdana" panose="020B0604030504040204" pitchFamily="34" charset="0"/>
              <a:ea typeface="Verdana" panose="020B0604030504040204" pitchFamily="34" charset="0"/>
              <a:cs typeface="Arial" panose="020B0604020202020204" pitchFamily="34" charset="0"/>
            </a:endParaRPr>
          </a:p>
        </p:txBody>
      </p:sp>
      <p:sp>
        <p:nvSpPr>
          <p:cNvPr id="22" name="CasellaDiTesto 21"/>
          <p:cNvSpPr txBox="1"/>
          <p:nvPr/>
        </p:nvSpPr>
        <p:spPr>
          <a:xfrm>
            <a:off x="5889473" y="5842432"/>
            <a:ext cx="4067661" cy="646331"/>
          </a:xfrm>
          <a:prstGeom prst="rect">
            <a:avLst/>
          </a:prstGeom>
          <a:solidFill>
            <a:schemeClr val="accent1">
              <a:lumMod val="75000"/>
            </a:schemeClr>
          </a:solidFill>
        </p:spPr>
        <p:txBody>
          <a:bodyPr wrap="square" rtlCol="0">
            <a:spAutoFit/>
          </a:bodyPr>
          <a:lstStyle/>
          <a:p>
            <a:pPr algn="ct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rPr>
              <a:t>C</a:t>
            </a:r>
            <a:r>
              <a:rPr lang="it-IT" b="1" baseline="-25000" dirty="0">
                <a:solidFill>
                  <a:schemeClr val="bg1"/>
                </a:solidFill>
                <a:latin typeface="Verdana" panose="020B0604030504040204" pitchFamily="34" charset="0"/>
                <a:ea typeface="Verdana" panose="020B0604030504040204" pitchFamily="34" charset="0"/>
                <a:cs typeface="Arial" panose="020B0604020202020204" pitchFamily="34" charset="0"/>
              </a:rPr>
              <a:t>MCNP</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rPr>
              <a:t>/E </a:t>
            </a:r>
            <a:r>
              <a:rPr lang="it-IT" b="1" dirty="0" err="1">
                <a:solidFill>
                  <a:schemeClr val="bg1"/>
                </a:solidFill>
                <a:latin typeface="Verdana" panose="020B0604030504040204" pitchFamily="34" charset="0"/>
                <a:ea typeface="Verdana" panose="020B0604030504040204" pitchFamily="34" charset="0"/>
                <a:cs typeface="Arial" panose="020B0604020202020204" pitchFamily="34" charset="0"/>
              </a:rPr>
              <a:t>Tritium</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rPr>
              <a:t> production </a:t>
            </a:r>
            <a:r>
              <a:rPr lang="it-IT" b="1" dirty="0" err="1" smtClean="0">
                <a:solidFill>
                  <a:schemeClr val="bg1"/>
                </a:solidFill>
                <a:latin typeface="Verdana" panose="020B0604030504040204" pitchFamily="34" charset="0"/>
                <a:ea typeface="Verdana" panose="020B0604030504040204" pitchFamily="34" charset="0"/>
                <a:cs typeface="Arial" panose="020B0604020202020204" pitchFamily="34" charset="0"/>
              </a:rPr>
              <a:t>relevant</a:t>
            </a:r>
            <a:r>
              <a:rPr lang="it-IT" b="1" dirty="0" smtClean="0">
                <a:solidFill>
                  <a:schemeClr val="bg1"/>
                </a:solidFill>
                <a:latin typeface="Verdana" panose="020B0604030504040204" pitchFamily="34" charset="0"/>
                <a:ea typeface="Verdana" panose="020B0604030504040204" pitchFamily="34" charset="0"/>
                <a:cs typeface="Arial" panose="020B0604020202020204" pitchFamily="34" charset="0"/>
              </a:rPr>
              <a:t> for TBR </a:t>
            </a:r>
            <a:r>
              <a:rPr lang="it-IT" b="1" dirty="0" err="1" smtClean="0">
                <a:solidFill>
                  <a:schemeClr val="bg1"/>
                </a:solidFill>
                <a:latin typeface="Verdana" panose="020B0604030504040204" pitchFamily="34" charset="0"/>
                <a:ea typeface="Verdana" panose="020B0604030504040204" pitchFamily="34" charset="0"/>
                <a:cs typeface="Arial" panose="020B0604020202020204" pitchFamily="34" charset="0"/>
              </a:rPr>
              <a:t>assessment</a:t>
            </a:r>
            <a:endParaRPr lang="it-IT" b="1"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602253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TBMD: </a:t>
            </a:r>
            <a:r>
              <a:rPr lang="it-IT" dirty="0" err="1">
                <a:latin typeface="Verdana" panose="020B0604030504040204" pitchFamily="34" charset="0"/>
                <a:ea typeface="Verdana" panose="020B0604030504040204" pitchFamily="34" charset="0"/>
              </a:rPr>
              <a:t>w</a:t>
            </a:r>
            <a:r>
              <a:rPr lang="it-IT" dirty="0" err="1" smtClean="0">
                <a:latin typeface="Verdana" panose="020B0604030504040204" pitchFamily="34" charset="0"/>
                <a:ea typeface="Verdana" panose="020B0604030504040204" pitchFamily="34" charset="0"/>
              </a:rPr>
              <a:t>hat</a:t>
            </a:r>
            <a:r>
              <a:rPr lang="it-IT" dirty="0" smtClean="0">
                <a:latin typeface="Verdana" panose="020B0604030504040204" pitchFamily="34" charset="0"/>
                <a:ea typeface="Verdana" panose="020B0604030504040204" pitchFamily="34" charset="0"/>
              </a:rPr>
              <a:t> EUROfusion team </a:t>
            </a:r>
            <a:r>
              <a:rPr lang="it-IT" dirty="0" err="1" smtClean="0">
                <a:latin typeface="Verdana" panose="020B0604030504040204" pitchFamily="34" charset="0"/>
                <a:ea typeface="Verdana" panose="020B0604030504040204" pitchFamily="34" charset="0"/>
              </a:rPr>
              <a:t>needs</a:t>
            </a:r>
            <a:r>
              <a:rPr lang="it-IT" dirty="0" smtClean="0">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3" name="Segnaposto numero diapositiva 2"/>
          <p:cNvSpPr>
            <a:spLocks noGrp="1"/>
          </p:cNvSpPr>
          <p:nvPr>
            <p:ph type="sldNum" sz="quarter" idx="4294967295"/>
          </p:nvPr>
        </p:nvSpPr>
        <p:spPr>
          <a:xfrm>
            <a:off x="10992544" y="6525344"/>
            <a:ext cx="720080" cy="199174"/>
          </a:xfrm>
        </p:spPr>
        <p:txBody>
          <a:bodyPr/>
          <a:lstStyle/>
          <a:p>
            <a:fld id="{6A6D9FA1-99C7-4910-8E32-B85D378B0060}" type="slidenum">
              <a:rPr lang="en-GB" smtClean="0"/>
              <a:pPr/>
              <a:t>18</a:t>
            </a:fld>
            <a:endParaRPr lang="en-GB" dirty="0"/>
          </a:p>
        </p:txBody>
      </p:sp>
      <p:sp>
        <p:nvSpPr>
          <p:cNvPr id="4" name="Segnaposto contenuto 3"/>
          <p:cNvSpPr>
            <a:spLocks noGrp="1"/>
          </p:cNvSpPr>
          <p:nvPr>
            <p:ph idx="1"/>
          </p:nvPr>
        </p:nvSpPr>
        <p:spPr>
          <a:xfrm>
            <a:off x="47327" y="715938"/>
            <a:ext cx="11737305" cy="5737398"/>
          </a:xfrm>
        </p:spPr>
        <p:txBody>
          <a:bodyPr>
            <a:normAutofit/>
          </a:bodyPr>
          <a:lstStyle/>
          <a:p>
            <a:pPr marL="0" indent="0">
              <a:buNone/>
            </a:pPr>
            <a:endParaRPr lang="en-US" sz="1400" dirty="0" smtClean="0">
              <a:solidFill>
                <a:srgbClr val="002060"/>
              </a:solidFill>
              <a:latin typeface="Verdana" panose="020B0604030504040204" pitchFamily="34" charset="0"/>
              <a:ea typeface="Verdana" panose="020B0604030504040204" pitchFamily="34" charset="0"/>
            </a:endParaRPr>
          </a:p>
          <a:p>
            <a:pPr marL="0" indent="0">
              <a:lnSpc>
                <a:spcPct val="130000"/>
              </a:lnSpc>
              <a:buClr>
                <a:srgbClr val="C00000"/>
              </a:buClr>
              <a:buNone/>
            </a:pPr>
            <a:endParaRPr lang="en-US" sz="1400" dirty="0">
              <a:solidFill>
                <a:srgbClr val="002060"/>
              </a:solidFill>
              <a:latin typeface="Verdana" panose="020B0604030504040204" pitchFamily="34" charset="0"/>
              <a:ea typeface="Verdana" panose="020B0604030504040204" pitchFamily="34" charset="0"/>
            </a:endParaRPr>
          </a:p>
          <a:p>
            <a:pPr marL="0" indent="0">
              <a:buNone/>
            </a:pPr>
            <a:endParaRPr lang="en-US" sz="1400" dirty="0" smtClean="0">
              <a:solidFill>
                <a:srgbClr val="002060"/>
              </a:solidFill>
              <a:latin typeface="Verdana" panose="020B0604030504040204" pitchFamily="34" charset="0"/>
              <a:ea typeface="Verdana" panose="020B0604030504040204" pitchFamily="34" charset="0"/>
            </a:endParaRPr>
          </a:p>
          <a:p>
            <a:pPr marL="0" indent="0">
              <a:buNone/>
            </a:pPr>
            <a:endParaRPr lang="it-IT" sz="1400" dirty="0">
              <a:solidFill>
                <a:srgbClr val="002060"/>
              </a:solidFill>
              <a:latin typeface="Verdana" panose="020B0604030504040204" pitchFamily="34" charset="0"/>
              <a:ea typeface="Verdana" panose="020B0604030504040204" pitchFamily="34" charset="0"/>
            </a:endParaRPr>
          </a:p>
        </p:txBody>
      </p:sp>
      <p:sp>
        <p:nvSpPr>
          <p:cNvPr id="18" name="CasellaDiTesto 17"/>
          <p:cNvSpPr txBox="1"/>
          <p:nvPr/>
        </p:nvSpPr>
        <p:spPr>
          <a:xfrm>
            <a:off x="10094871" y="1209158"/>
            <a:ext cx="711943" cy="369332"/>
          </a:xfrm>
          <a:prstGeom prst="rect">
            <a:avLst/>
          </a:prstGeom>
          <a:noFill/>
        </p:spPr>
        <p:txBody>
          <a:bodyPr wrap="square" rtlCol="0">
            <a:spAutoFit/>
          </a:bodyPr>
          <a:lstStyle/>
          <a:p>
            <a:r>
              <a:rPr lang="it-IT">
                <a:solidFill>
                  <a:schemeClr val="bg1"/>
                </a:solidFill>
              </a:rPr>
              <a:t>NG</a:t>
            </a:r>
          </a:p>
        </p:txBody>
      </p:sp>
      <p:sp>
        <p:nvSpPr>
          <p:cNvPr id="7" name="Segnaposto contenuto 3"/>
          <p:cNvSpPr txBox="1">
            <a:spLocks/>
          </p:cNvSpPr>
          <p:nvPr/>
        </p:nvSpPr>
        <p:spPr>
          <a:xfrm>
            <a:off x="22189" y="620688"/>
            <a:ext cx="12072664" cy="5737398"/>
          </a:xfrm>
          <a:prstGeom prst="rect">
            <a:avLst/>
          </a:prstGeom>
        </p:spPr>
        <p:txBody>
          <a:bodyPr vert="horz" lIns="91440" tIns="45720" rIns="91440" bIns="45720" rtlCol="0">
            <a:no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Bef>
                <a:spcPts val="0"/>
              </a:spcBef>
              <a:spcAft>
                <a:spcPts val="0"/>
              </a:spcAft>
              <a:buNone/>
            </a:pPr>
            <a:r>
              <a:rPr lang="en-US" sz="1600" u="sng" dirty="0" smtClean="0">
                <a:solidFill>
                  <a:srgbClr val="C00000"/>
                </a:solidFill>
                <a:latin typeface="Verdana" panose="020B0604030504040204" pitchFamily="34" charset="0"/>
                <a:ea typeface="Verdana" panose="020B0604030504040204" pitchFamily="34" charset="0"/>
              </a:rPr>
              <a:t>1) Retrieval, clearance and shipment to ENEA Frascati of the two diamond detectors in the periscope port of octant 3</a:t>
            </a:r>
          </a:p>
          <a:p>
            <a:pPr marL="0" indent="0">
              <a:spcBef>
                <a:spcPts val="0"/>
              </a:spcBef>
              <a:spcAft>
                <a:spcPts val="0"/>
              </a:spcAft>
              <a:buNone/>
            </a:pPr>
            <a:r>
              <a:rPr lang="en-US" sz="1600" dirty="0" smtClean="0">
                <a:solidFill>
                  <a:srgbClr val="002060"/>
                </a:solidFill>
                <a:latin typeface="Verdana" panose="020B0604030504040204" pitchFamily="34" charset="0"/>
                <a:ea typeface="Verdana" panose="020B0604030504040204" pitchFamily="34" charset="0"/>
              </a:rPr>
              <a:t>Why: </a:t>
            </a:r>
            <a:r>
              <a:rPr lang="en-US" sz="1600" b="0" dirty="0" smtClean="0">
                <a:solidFill>
                  <a:srgbClr val="002060"/>
                </a:solidFill>
                <a:latin typeface="Verdana" panose="020B0604030504040204" pitchFamily="34" charset="0"/>
                <a:ea typeface="Verdana" panose="020B0604030504040204" pitchFamily="34" charset="0"/>
              </a:rPr>
              <a:t>To carry-out the post irradiation examination in home lab</a:t>
            </a:r>
          </a:p>
          <a:p>
            <a:pPr marL="0" indent="0">
              <a:spcBef>
                <a:spcPts val="0"/>
              </a:spcBef>
              <a:spcAft>
                <a:spcPts val="0"/>
              </a:spcAft>
              <a:buNone/>
            </a:pPr>
            <a:r>
              <a:rPr lang="en-US" sz="1600" dirty="0" smtClean="0">
                <a:solidFill>
                  <a:srgbClr val="002060"/>
                </a:solidFill>
                <a:latin typeface="Verdana" panose="020B0604030504040204" pitchFamily="34" charset="0"/>
                <a:ea typeface="Verdana" panose="020B0604030504040204" pitchFamily="34" charset="0"/>
              </a:rPr>
              <a:t>When: </a:t>
            </a:r>
            <a:r>
              <a:rPr lang="en-US" sz="1600" b="0" dirty="0" smtClean="0">
                <a:solidFill>
                  <a:srgbClr val="002060"/>
                </a:solidFill>
                <a:latin typeface="Verdana" panose="020B0604030504040204" pitchFamily="34" charset="0"/>
                <a:ea typeface="Verdana" panose="020B0604030504040204" pitchFamily="34" charset="0"/>
              </a:rPr>
              <a:t>possibly by May ‘24- depends on radiological protection constraints</a:t>
            </a:r>
          </a:p>
          <a:p>
            <a:pPr marL="0" indent="0">
              <a:spcBef>
                <a:spcPts val="0"/>
              </a:spcBef>
              <a:spcAft>
                <a:spcPts val="0"/>
              </a:spcAft>
              <a:buNone/>
            </a:pPr>
            <a:r>
              <a:rPr lang="en-US" sz="1600" dirty="0" smtClean="0">
                <a:solidFill>
                  <a:srgbClr val="002060"/>
                </a:solidFill>
                <a:latin typeface="Verdana" panose="020B0604030504040204" pitchFamily="34" charset="0"/>
                <a:ea typeface="Verdana" panose="020B0604030504040204" pitchFamily="34" charset="0"/>
              </a:rPr>
              <a:t>Priority: </a:t>
            </a:r>
            <a:r>
              <a:rPr lang="en-US" sz="1600" dirty="0" smtClean="0">
                <a:solidFill>
                  <a:srgbClr val="C00000"/>
                </a:solidFill>
                <a:latin typeface="Verdana" panose="020B0604030504040204" pitchFamily="34" charset="0"/>
                <a:ea typeface="Verdana" panose="020B0604030504040204" pitchFamily="34" charset="0"/>
              </a:rPr>
              <a:t>MEDIUM</a:t>
            </a:r>
            <a:r>
              <a:rPr lang="en-US" sz="1600" b="0" dirty="0" smtClean="0">
                <a:solidFill>
                  <a:srgbClr val="002060"/>
                </a:solidFill>
                <a:latin typeface="Verdana" panose="020B0604030504040204" pitchFamily="34" charset="0"/>
                <a:ea typeface="Verdana" panose="020B0604030504040204" pitchFamily="34" charset="0"/>
              </a:rPr>
              <a:t>- damage study</a:t>
            </a:r>
          </a:p>
          <a:p>
            <a:pPr marL="0" indent="0">
              <a:spcBef>
                <a:spcPts val="0"/>
              </a:spcBef>
              <a:spcAft>
                <a:spcPts val="0"/>
              </a:spcAft>
              <a:buNone/>
            </a:pPr>
            <a:r>
              <a:rPr lang="en-US" sz="1600" u="sng" dirty="0" smtClean="0">
                <a:solidFill>
                  <a:srgbClr val="C00000"/>
                </a:solidFill>
                <a:latin typeface="Verdana" panose="020B0604030504040204" pitchFamily="34" charset="0"/>
                <a:ea typeface="Verdana" panose="020B0604030504040204" pitchFamily="34" charset="0"/>
              </a:rPr>
              <a:t>2) Retrieval </a:t>
            </a:r>
            <a:r>
              <a:rPr lang="en-US" sz="1600" u="sng" dirty="0">
                <a:solidFill>
                  <a:srgbClr val="C00000"/>
                </a:solidFill>
                <a:latin typeface="Verdana" panose="020B0604030504040204" pitchFamily="34" charset="0"/>
                <a:ea typeface="Verdana" panose="020B0604030504040204" pitchFamily="34" charset="0"/>
              </a:rPr>
              <a:t>and shipment to ENEA Frascati of acquisition chain of diamond detectors in KN5A </a:t>
            </a:r>
            <a:r>
              <a:rPr lang="en-US" sz="1600" u="sng" dirty="0" err="1">
                <a:solidFill>
                  <a:srgbClr val="C00000"/>
                </a:solidFill>
                <a:latin typeface="Verdana" panose="020B0604030504040204" pitchFamily="34" charset="0"/>
                <a:ea typeface="Verdana" panose="020B0604030504040204" pitchFamily="34" charset="0"/>
              </a:rPr>
              <a:t>cublicle</a:t>
            </a:r>
            <a:r>
              <a:rPr lang="en-US" sz="1600" u="sng" dirty="0">
                <a:solidFill>
                  <a:srgbClr val="C00000"/>
                </a:solidFill>
                <a:latin typeface="Verdana" panose="020B0604030504040204" pitchFamily="34" charset="0"/>
                <a:ea typeface="Verdana" panose="020B0604030504040204" pitchFamily="34" charset="0"/>
              </a:rPr>
              <a:t> in J1D</a:t>
            </a:r>
          </a:p>
          <a:p>
            <a:pPr marL="0" indent="0">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Why: </a:t>
            </a:r>
            <a:r>
              <a:rPr lang="en-US" sz="1600" b="0" dirty="0">
                <a:solidFill>
                  <a:srgbClr val="002060"/>
                </a:solidFill>
                <a:latin typeface="Verdana" panose="020B0604030504040204" pitchFamily="34" charset="0"/>
                <a:ea typeface="Verdana" panose="020B0604030504040204" pitchFamily="34" charset="0"/>
              </a:rPr>
              <a:t>To carry-out the post irradiation examination in home lab</a:t>
            </a:r>
          </a:p>
          <a:p>
            <a:pPr marL="0" indent="0">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When: </a:t>
            </a:r>
            <a:r>
              <a:rPr lang="en-US" sz="1600" b="0" dirty="0" smtClean="0">
                <a:solidFill>
                  <a:srgbClr val="002060"/>
                </a:solidFill>
                <a:latin typeface="Verdana" panose="020B0604030504040204" pitchFamily="34" charset="0"/>
                <a:ea typeface="Verdana" panose="020B0604030504040204" pitchFamily="34" charset="0"/>
              </a:rPr>
              <a:t>together </a:t>
            </a:r>
            <a:r>
              <a:rPr lang="en-US" sz="1600" b="0" dirty="0">
                <a:solidFill>
                  <a:srgbClr val="002060"/>
                </a:solidFill>
                <a:latin typeface="Verdana" panose="020B0604030504040204" pitchFamily="34" charset="0"/>
                <a:ea typeface="Verdana" panose="020B0604030504040204" pitchFamily="34" charset="0"/>
              </a:rPr>
              <a:t>with 1</a:t>
            </a:r>
          </a:p>
          <a:p>
            <a:pPr marL="0" indent="0">
              <a:spcBef>
                <a:spcPts val="0"/>
              </a:spcBef>
              <a:spcAft>
                <a:spcPts val="0"/>
              </a:spcAft>
              <a:buNone/>
            </a:pPr>
            <a:r>
              <a:rPr lang="en-US" sz="1600" dirty="0">
                <a:solidFill>
                  <a:srgbClr val="002060"/>
                </a:solidFill>
                <a:latin typeface="Verdana" panose="020B0604030504040204" pitchFamily="34" charset="0"/>
                <a:ea typeface="Verdana" panose="020B0604030504040204" pitchFamily="34" charset="0"/>
              </a:rPr>
              <a:t>Priority: </a:t>
            </a:r>
            <a:r>
              <a:rPr lang="en-US" sz="1600" dirty="0">
                <a:solidFill>
                  <a:srgbClr val="C00000"/>
                </a:solidFill>
                <a:latin typeface="Verdana" panose="020B0604030504040204" pitchFamily="34" charset="0"/>
                <a:ea typeface="Verdana" panose="020B0604030504040204" pitchFamily="34" charset="0"/>
              </a:rPr>
              <a:t>MEDIUM</a:t>
            </a:r>
            <a:r>
              <a:rPr lang="en-US" sz="1600" b="0" dirty="0">
                <a:solidFill>
                  <a:srgbClr val="002060"/>
                </a:solidFill>
                <a:latin typeface="Verdana" panose="020B0604030504040204" pitchFamily="34" charset="0"/>
                <a:ea typeface="Verdana" panose="020B0604030504040204" pitchFamily="34" charset="0"/>
              </a:rPr>
              <a:t>- damage </a:t>
            </a:r>
            <a:r>
              <a:rPr lang="en-US" sz="1600" b="0" dirty="0" smtClean="0">
                <a:solidFill>
                  <a:srgbClr val="002060"/>
                </a:solidFill>
                <a:latin typeface="Verdana" panose="020B0604030504040204" pitchFamily="34" charset="0"/>
                <a:ea typeface="Verdana" panose="020B0604030504040204" pitchFamily="34" charset="0"/>
              </a:rPr>
              <a:t>study</a:t>
            </a:r>
            <a:endParaRPr lang="en-US" sz="1600" dirty="0" smtClean="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spcBef>
                <a:spcPts val="0"/>
              </a:spcBef>
              <a:spcAft>
                <a:spcPts val="0"/>
              </a:spcAft>
              <a:buNone/>
            </a:pPr>
            <a:r>
              <a:rPr lang="en-US" sz="1600" i="1" dirty="0" smtClean="0">
                <a:solidFill>
                  <a:schemeClr val="tx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JO </a:t>
            </a:r>
            <a:r>
              <a:rPr lang="en-US" sz="1600" i="1" dirty="0">
                <a:solidFill>
                  <a:schemeClr val="tx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Asset -II stage</a:t>
            </a:r>
            <a:r>
              <a:rPr lang="en-US" sz="1600" i="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1600" b="0" i="1" dirty="0">
                <a:latin typeface="Verdana" panose="020B0604030504040204" pitchFamily="34" charset="0"/>
                <a:ea typeface="Verdana" panose="020B0604030504040204" pitchFamily="34" charset="0"/>
              </a:rPr>
              <a:t>				</a:t>
            </a:r>
          </a:p>
          <a:p>
            <a:pPr>
              <a:spcBef>
                <a:spcPts val="0"/>
              </a:spcBef>
              <a:spcAft>
                <a:spcPts val="0"/>
              </a:spcAft>
            </a:pPr>
            <a:r>
              <a:rPr lang="en-US" sz="1600" b="0" i="1" dirty="0">
                <a:solidFill>
                  <a:schemeClr val="tx2">
                    <a:lumMod val="75000"/>
                  </a:schemeClr>
                </a:solidFill>
                <a:latin typeface="Verdana" panose="020B0604030504040204" pitchFamily="34" charset="0"/>
                <a:ea typeface="Verdana" panose="020B0604030504040204" pitchFamily="34" charset="0"/>
              </a:rPr>
              <a:t>Retrieval and shipment to ENEA Frascati of the diamond detector inside TBM mock-up located in J1T in octant </a:t>
            </a:r>
            <a:r>
              <a:rPr lang="en-US" sz="1600" b="0" i="1" dirty="0" smtClean="0">
                <a:solidFill>
                  <a:schemeClr val="tx2">
                    <a:lumMod val="75000"/>
                  </a:schemeClr>
                </a:solidFill>
                <a:latin typeface="Verdana" panose="020B0604030504040204" pitchFamily="34" charset="0"/>
                <a:ea typeface="Verdana" panose="020B0604030504040204" pitchFamily="34" charset="0"/>
              </a:rPr>
              <a:t>8</a:t>
            </a:r>
          </a:p>
          <a:p>
            <a:pPr>
              <a:spcBef>
                <a:spcPts val="0"/>
              </a:spcBef>
              <a:spcAft>
                <a:spcPts val="0"/>
              </a:spcAft>
            </a:pPr>
            <a:r>
              <a:rPr lang="en-US" sz="1600" b="0" i="1" dirty="0">
                <a:solidFill>
                  <a:schemeClr val="tx2">
                    <a:lumMod val="75000"/>
                  </a:schemeClr>
                </a:solidFill>
                <a:latin typeface="Verdana" panose="020B0604030504040204" pitchFamily="34" charset="0"/>
                <a:ea typeface="Verdana" panose="020B0604030504040204" pitchFamily="34" charset="0"/>
              </a:rPr>
              <a:t>Retrieval and shipment to ENEA Frascati of the preamplifier of the TBM diamond detector located in J1T</a:t>
            </a:r>
          </a:p>
          <a:p>
            <a:pPr>
              <a:spcBef>
                <a:spcPts val="0"/>
              </a:spcBef>
              <a:spcAft>
                <a:spcPts val="0"/>
              </a:spcAft>
            </a:pPr>
            <a:r>
              <a:rPr lang="en-US" sz="1600" b="0" i="1" dirty="0">
                <a:solidFill>
                  <a:schemeClr val="tx2">
                    <a:lumMod val="75000"/>
                  </a:schemeClr>
                </a:solidFill>
                <a:latin typeface="Verdana" panose="020B0604030504040204" pitchFamily="34" charset="0"/>
                <a:ea typeface="Verdana" panose="020B0604030504040204" pitchFamily="34" charset="0"/>
              </a:rPr>
              <a:t>Retrieval and shipment to ENEA Frascati of the TBM mock-up located in J1T in octant </a:t>
            </a:r>
            <a:r>
              <a:rPr lang="en-US" sz="1600" b="0" i="1" dirty="0" smtClean="0">
                <a:solidFill>
                  <a:schemeClr val="tx2">
                    <a:lumMod val="75000"/>
                  </a:schemeClr>
                </a:solidFill>
                <a:latin typeface="Verdana" panose="020B0604030504040204" pitchFamily="34" charset="0"/>
                <a:ea typeface="Verdana" panose="020B0604030504040204" pitchFamily="34" charset="0"/>
              </a:rPr>
              <a:t>8</a:t>
            </a:r>
            <a:r>
              <a:rPr lang="en-US" sz="1600" b="0" i="1" dirty="0">
                <a:latin typeface="Verdana" panose="020B0604030504040204" pitchFamily="34" charset="0"/>
                <a:ea typeface="Verdana" panose="020B0604030504040204" pitchFamily="34" charset="0"/>
              </a:rPr>
              <a:t>	</a:t>
            </a:r>
          </a:p>
          <a:p>
            <a:pPr marL="0" indent="0">
              <a:spcBef>
                <a:spcPts val="0"/>
              </a:spcBef>
              <a:spcAft>
                <a:spcPts val="0"/>
              </a:spcAft>
              <a:buNone/>
            </a:pPr>
            <a:r>
              <a:rPr lang="en-US" sz="1600" i="1" dirty="0">
                <a:solidFill>
                  <a:srgbClr val="002060"/>
                </a:solidFill>
                <a:latin typeface="Verdana" panose="020B0604030504040204" pitchFamily="34" charset="0"/>
                <a:ea typeface="Verdana" panose="020B0604030504040204" pitchFamily="34" charset="0"/>
              </a:rPr>
              <a:t>When: </a:t>
            </a:r>
            <a:r>
              <a:rPr lang="en-US" sz="1600" b="0" i="1" dirty="0">
                <a:solidFill>
                  <a:srgbClr val="002060"/>
                </a:solidFill>
                <a:latin typeface="Verdana" panose="020B0604030504040204" pitchFamily="34" charset="0"/>
                <a:ea typeface="Verdana" panose="020B0604030504040204" pitchFamily="34" charset="0"/>
              </a:rPr>
              <a:t>no urgency- end of ‘24?</a:t>
            </a:r>
          </a:p>
          <a:p>
            <a:pPr marL="0" indent="0">
              <a:spcBef>
                <a:spcPts val="0"/>
              </a:spcBef>
              <a:spcAft>
                <a:spcPts val="0"/>
              </a:spcAft>
              <a:buNone/>
            </a:pPr>
            <a:r>
              <a:rPr lang="en-US" sz="1600" i="1" dirty="0">
                <a:solidFill>
                  <a:srgbClr val="002060"/>
                </a:solidFill>
                <a:latin typeface="Verdana" panose="020B0604030504040204" pitchFamily="34" charset="0"/>
                <a:ea typeface="Verdana" panose="020B0604030504040204" pitchFamily="34" charset="0"/>
              </a:rPr>
              <a:t>Priority: </a:t>
            </a:r>
            <a:r>
              <a:rPr lang="en-US" sz="1600" i="1" dirty="0">
                <a:solidFill>
                  <a:srgbClr val="C00000"/>
                </a:solidFill>
                <a:latin typeface="Verdana" panose="020B0604030504040204" pitchFamily="34" charset="0"/>
                <a:ea typeface="Verdana" panose="020B0604030504040204" pitchFamily="34" charset="0"/>
              </a:rPr>
              <a:t>LOW</a:t>
            </a:r>
            <a:r>
              <a:rPr lang="en-US" sz="1600" b="0" i="1" dirty="0">
                <a:solidFill>
                  <a:srgbClr val="002060"/>
                </a:solidFill>
                <a:latin typeface="Verdana" panose="020B0604030504040204" pitchFamily="34" charset="0"/>
                <a:ea typeface="Verdana" panose="020B0604030504040204" pitchFamily="34" charset="0"/>
              </a:rPr>
              <a:t>- asset recovery- no impact on scientific objectives</a:t>
            </a:r>
          </a:p>
          <a:p>
            <a:pPr marL="0" indent="0">
              <a:spcBef>
                <a:spcPts val="0"/>
              </a:spcBef>
              <a:spcAft>
                <a:spcPts val="0"/>
              </a:spcAft>
              <a:buNone/>
            </a:pPr>
            <a:endParaRPr lang="en-US" sz="1600" b="0" dirty="0">
              <a:solidFill>
                <a:srgbClr val="002060"/>
              </a:solidFill>
              <a:latin typeface="Verdana" panose="020B0604030504040204" pitchFamily="34" charset="0"/>
              <a:ea typeface="Verdana" panose="020B0604030504040204" pitchFamily="34" charset="0"/>
            </a:endParaRPr>
          </a:p>
          <a:p>
            <a:pPr marL="0" indent="0">
              <a:spcBef>
                <a:spcPts val="0"/>
              </a:spcBef>
              <a:spcAft>
                <a:spcPts val="0"/>
              </a:spcAft>
              <a:buNone/>
            </a:pPr>
            <a:endParaRPr lang="en-US" sz="1600" b="0" dirty="0" smtClean="0">
              <a:solidFill>
                <a:srgbClr val="002060"/>
              </a:solidFill>
              <a:latin typeface="Verdana" panose="020B0604030504040204" pitchFamily="34" charset="0"/>
              <a:ea typeface="Verdana" panose="020B0604030504040204" pitchFamily="34" charset="0"/>
            </a:endParaRPr>
          </a:p>
          <a:p>
            <a:pPr marL="0" indent="0">
              <a:spcBef>
                <a:spcPts val="0"/>
              </a:spcBef>
              <a:spcAft>
                <a:spcPts val="0"/>
              </a:spcAft>
              <a:buNone/>
            </a:pPr>
            <a:r>
              <a:rPr lang="en-US" sz="1600" b="0" dirty="0">
                <a:latin typeface="Verdana" panose="020B0604030504040204" pitchFamily="34" charset="0"/>
                <a:ea typeface="Verdana" panose="020B0604030504040204" pitchFamily="34" charset="0"/>
              </a:rPr>
              <a:t>	</a:t>
            </a:r>
          </a:p>
          <a:p>
            <a:pPr marL="0" indent="0">
              <a:spcBef>
                <a:spcPts val="0"/>
              </a:spcBef>
              <a:spcAft>
                <a:spcPts val="0"/>
              </a:spcAft>
              <a:buFont typeface="Arial" panose="020B0604020202020204" pitchFamily="34" charset="0"/>
              <a:buNone/>
            </a:pPr>
            <a:endParaRPr lang="en-US" sz="1600" dirty="0" smtClean="0">
              <a:solidFill>
                <a:srgbClr val="002060"/>
              </a:solidFill>
              <a:latin typeface="Verdana" panose="020B0604030504040204" pitchFamily="34" charset="0"/>
              <a:ea typeface="Verdana" panose="020B0604030504040204" pitchFamily="34" charset="0"/>
            </a:endParaRPr>
          </a:p>
          <a:p>
            <a:pPr marL="0" indent="0">
              <a:spcBef>
                <a:spcPts val="0"/>
              </a:spcBef>
              <a:spcAft>
                <a:spcPts val="0"/>
              </a:spcAft>
              <a:buFont typeface="Arial" panose="020B0604020202020204" pitchFamily="34" charset="0"/>
              <a:buNone/>
            </a:pPr>
            <a:endParaRPr lang="it-IT" sz="1600" dirty="0">
              <a:solidFill>
                <a:srgbClr val="002060"/>
              </a:solidFill>
              <a:latin typeface="Verdana" panose="020B0604030504040204" pitchFamily="34" charset="0"/>
              <a:ea typeface="Verdana" panose="020B0604030504040204" pitchFamily="34" charset="0"/>
            </a:endParaRPr>
          </a:p>
        </p:txBody>
      </p:sp>
      <p:sp>
        <p:nvSpPr>
          <p:cNvPr id="10" name="CasellaDiTesto 9"/>
          <p:cNvSpPr txBox="1"/>
          <p:nvPr/>
        </p:nvSpPr>
        <p:spPr>
          <a:xfrm>
            <a:off x="8328248" y="3429000"/>
            <a:ext cx="5832648" cy="646331"/>
          </a:xfrm>
          <a:prstGeom prst="rect">
            <a:avLst/>
          </a:prstGeom>
          <a:noFill/>
        </p:spPr>
        <p:txBody>
          <a:bodyPr wrap="square" rtlCol="0">
            <a:spAutoFit/>
          </a:bodyPr>
          <a:lstStyle/>
          <a:p>
            <a:r>
              <a:rPr lang="it-IT" b="1" dirty="0" err="1" smtClean="0"/>
              <a:t>Contact</a:t>
            </a:r>
            <a:r>
              <a:rPr lang="it-IT" b="1" dirty="0" smtClean="0"/>
              <a:t>: </a:t>
            </a:r>
            <a:r>
              <a:rPr lang="it-IT" b="1" dirty="0" smtClean="0">
                <a:hlinkClick r:id="rId2"/>
              </a:rPr>
              <a:t>Nicola.Fonnesu@enea.it</a:t>
            </a:r>
            <a:r>
              <a:rPr lang="it-IT" b="1" dirty="0" smtClean="0"/>
              <a:t> </a:t>
            </a:r>
            <a:endParaRPr lang="it-IT" b="1" dirty="0"/>
          </a:p>
          <a:p>
            <a:r>
              <a:rPr lang="it-IT" b="1" dirty="0" smtClean="0"/>
              <a:t>  </a:t>
            </a:r>
            <a:endParaRPr lang="it-IT" b="1" dirty="0"/>
          </a:p>
        </p:txBody>
      </p:sp>
      <p:sp>
        <p:nvSpPr>
          <p:cNvPr id="12"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cxnSp>
        <p:nvCxnSpPr>
          <p:cNvPr id="6" name="Connettore 1 5"/>
          <p:cNvCxnSpPr/>
          <p:nvPr/>
        </p:nvCxnSpPr>
        <p:spPr>
          <a:xfrm flipV="1">
            <a:off x="22189" y="4221088"/>
            <a:ext cx="11941482" cy="1440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619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Laboratoires - Unités de Recherche | Aix-Marseille Universit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184" y="5836290"/>
            <a:ext cx="1379590" cy="41321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93C8A84C-9AFC-4EC1-9AE9-FB4FFABB8848}"/>
              </a:ext>
            </a:extLst>
          </p:cNvPr>
          <p:cNvGrpSpPr/>
          <p:nvPr/>
        </p:nvGrpSpPr>
        <p:grpSpPr>
          <a:xfrm>
            <a:off x="2927648" y="1692331"/>
            <a:ext cx="4824536" cy="3274619"/>
            <a:chOff x="1185886" y="53010"/>
            <a:chExt cx="9470023" cy="6202016"/>
          </a:xfrm>
        </p:grpSpPr>
        <p:pic>
          <p:nvPicPr>
            <p:cNvPr id="8" name="Picture 7">
              <a:extLst>
                <a:ext uri="{FF2B5EF4-FFF2-40B4-BE49-F238E27FC236}">
                  <a16:creationId xmlns:a16="http://schemas.microsoft.com/office/drawing/2014/main" xmlns="" id="{97FB51BA-E392-5077-B499-F621CE40298C}"/>
                </a:ext>
              </a:extLst>
            </p:cNvPr>
            <p:cNvPicPr>
              <a:picLocks noChangeAspect="1"/>
            </p:cNvPicPr>
            <p:nvPr/>
          </p:nvPicPr>
          <p:blipFill rotWithShape="1">
            <a:blip r:embed="rId4"/>
            <a:srcRect b="1176"/>
            <a:stretch/>
          </p:blipFill>
          <p:spPr>
            <a:xfrm>
              <a:off x="1185886" y="53010"/>
              <a:ext cx="9470023" cy="6202016"/>
            </a:xfrm>
            <a:prstGeom prst="rect">
              <a:avLst/>
            </a:prstGeom>
            <a:ln>
              <a:solidFill>
                <a:srgbClr val="000000"/>
              </a:solidFill>
            </a:ln>
          </p:spPr>
        </p:pic>
        <p:sp>
          <p:nvSpPr>
            <p:cNvPr id="11" name="TextBox 10">
              <a:extLst>
                <a:ext uri="{FF2B5EF4-FFF2-40B4-BE49-F238E27FC236}">
                  <a16:creationId xmlns:a16="http://schemas.microsoft.com/office/drawing/2014/main" xmlns="" id="{DAC19A17-B439-9D7D-36DB-AFF9BE3F43B6}"/>
                </a:ext>
              </a:extLst>
            </p:cNvPr>
            <p:cNvSpPr txBox="1"/>
            <p:nvPr/>
          </p:nvSpPr>
          <p:spPr>
            <a:xfrm>
              <a:off x="8136837" y="735248"/>
              <a:ext cx="2219738" cy="225197"/>
            </a:xfrm>
            <a:prstGeom prst="rect">
              <a:avLst/>
            </a:prstGeom>
            <a:solidFill>
              <a:schemeClr val="bg1"/>
            </a:solidFill>
          </p:spPr>
          <p:txBody>
            <a:bodyPr wrap="square" lIns="0" tIns="0" rIns="0" bIns="0" rtlCol="0">
              <a:spAutoFit/>
            </a:bodyPr>
            <a:lstStyle/>
            <a:p>
              <a:pPr algn="l"/>
              <a:r>
                <a:rPr lang="en-US" sz="900" b="1" dirty="0">
                  <a:solidFill>
                    <a:srgbClr val="0000FF"/>
                  </a:solidFill>
                </a:rPr>
                <a:t>J2C </a:t>
              </a:r>
              <a:r>
                <a:rPr lang="en-US" sz="900" b="1" dirty="0" smtClean="0">
                  <a:solidFill>
                    <a:srgbClr val="0000FF"/>
                  </a:solidFill>
                </a:rPr>
                <a:t>server room</a:t>
              </a:r>
              <a:endParaRPr lang="en-GB" sz="900" b="1" dirty="0">
                <a:solidFill>
                  <a:srgbClr val="0000FF"/>
                </a:solidFill>
              </a:endParaRPr>
            </a:p>
          </p:txBody>
        </p:sp>
      </p:grpSp>
      <p:sp>
        <p:nvSpPr>
          <p:cNvPr id="2" name="Titolo 1"/>
          <p:cNvSpPr>
            <a:spLocks noGrp="1"/>
          </p:cNvSpPr>
          <p:nvPr>
            <p:ph type="title"/>
          </p:nvPr>
        </p:nvSpPr>
        <p:spPr>
          <a:xfrm>
            <a:off x="191344" y="116632"/>
            <a:ext cx="10476656" cy="457200"/>
          </a:xfrm>
        </p:spPr>
        <p:txBody>
          <a:bodyPr/>
          <a:lstStyle/>
          <a:p>
            <a:r>
              <a:rPr lang="en-GB" dirty="0">
                <a:latin typeface="Verdana" panose="020B0604030504040204" pitchFamily="34" charset="0"/>
                <a:ea typeface="Verdana" panose="020B0604030504040204" pitchFamily="34" charset="0"/>
              </a:rPr>
              <a:t>Single Event Effect (SEE) </a:t>
            </a:r>
            <a:r>
              <a:rPr lang="en-US" dirty="0">
                <a:latin typeface="Verdana" panose="020B0604030504040204" pitchFamily="34" charset="0"/>
                <a:ea typeface="Verdana" panose="020B0604030504040204" pitchFamily="34" charset="0"/>
              </a:rPr>
              <a:t>experiment on electronics during DTE3</a:t>
            </a:r>
            <a:endParaRPr lang="it-IT" dirty="0">
              <a:latin typeface="Verdana" panose="020B0604030504040204" pitchFamily="34" charset="0"/>
              <a:ea typeface="Verdana" panose="020B0604030504040204" pitchFamily="34" charset="0"/>
            </a:endParaRPr>
          </a:p>
        </p:txBody>
      </p:sp>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9916" y="5625161"/>
            <a:ext cx="672268"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CEA - IRFM, Le Creusot - Collard Trol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275" y="5714291"/>
            <a:ext cx="720490" cy="586445"/>
          </a:xfrm>
          <a:prstGeom prst="rect">
            <a:avLst/>
          </a:prstGeom>
          <a:noFill/>
          <a:extLst>
            <a:ext uri="{909E8E84-426E-40DD-AFC4-6F175D3DCCD1}">
              <a14:hiddenFill xmlns:a14="http://schemas.microsoft.com/office/drawing/2010/main">
                <a:solidFill>
                  <a:srgbClr val="FFFFFF"/>
                </a:solidFill>
              </a14:hiddenFill>
            </a:ext>
          </a:extLst>
        </p:spPr>
      </p:pic>
      <p:sp>
        <p:nvSpPr>
          <p:cNvPr id="31" name="Segnaposto numero diapositiva 2"/>
          <p:cNvSpPr txBox="1">
            <a:spLocks/>
          </p:cNvSpPr>
          <p:nvPr/>
        </p:nvSpPr>
        <p:spPr>
          <a:xfrm>
            <a:off x="10992544" y="6525344"/>
            <a:ext cx="720080" cy="19917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19</a:t>
            </a:fld>
            <a:endParaRPr lang="en-GB" dirty="0"/>
          </a:p>
        </p:txBody>
      </p:sp>
      <p:pic>
        <p:nvPicPr>
          <p:cNvPr id="33" name="Picture 1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116" t="-1" r="4860" b="14245"/>
          <a:stretch/>
        </p:blipFill>
        <p:spPr bwMode="auto">
          <a:xfrm>
            <a:off x="94831" y="1861596"/>
            <a:ext cx="1968722" cy="213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Espace réservé du contenu 2">
            <a:extLst>
              <a:ext uri="{FF2B5EF4-FFF2-40B4-BE49-F238E27FC236}">
                <a16:creationId xmlns="" xmlns:a16="http://schemas.microsoft.com/office/drawing/2014/main" xmlns:lc="http://schemas.openxmlformats.org/drawingml/2006/lockedCanvas" id="{2BC609C1-A8AA-F0C1-D9DB-7788B9DB185F}"/>
              </a:ext>
            </a:extLst>
          </p:cNvPr>
          <p:cNvSpPr txBox="1">
            <a:spLocks/>
          </p:cNvSpPr>
          <p:nvPr/>
        </p:nvSpPr>
        <p:spPr>
          <a:xfrm>
            <a:off x="110639" y="5004115"/>
            <a:ext cx="11156996" cy="529255"/>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1600" b="1" dirty="0" smtClean="0">
                <a:solidFill>
                  <a:srgbClr val="A20000"/>
                </a:solidFill>
              </a:rPr>
              <a:t>Real </a:t>
            </a:r>
            <a:r>
              <a:rPr lang="en-GB" sz="1600" b="1" dirty="0">
                <a:solidFill>
                  <a:srgbClr val="A20000"/>
                </a:solidFill>
              </a:rPr>
              <a:t>Time Soft Error Rate (RTSER) test bench from IM2NP Institute (Aix-Marseille University)</a:t>
            </a:r>
          </a:p>
          <a:p>
            <a:pPr>
              <a:spcBef>
                <a:spcPts val="0"/>
              </a:spcBef>
            </a:pPr>
            <a:r>
              <a:rPr lang="en-GB" sz="1600" b="0" dirty="0"/>
              <a:t>384 memory chips (65 nm bulk SRAM, BPSG-free, manufactured by </a:t>
            </a:r>
            <a:r>
              <a:rPr lang="en-GB" sz="1600" b="0" dirty="0" smtClean="0"/>
              <a:t>STM)- 3.226 </a:t>
            </a:r>
            <a:r>
              <a:rPr lang="en-GB" sz="1600" b="0" dirty="0" err="1"/>
              <a:t>Gbits</a:t>
            </a:r>
            <a:r>
              <a:rPr lang="en-GB" sz="1600" b="0" dirty="0"/>
              <a:t> </a:t>
            </a:r>
            <a:endParaRPr lang="en-GB" sz="1600" b="0" dirty="0" smtClean="0"/>
          </a:p>
          <a:p>
            <a:pPr>
              <a:spcBef>
                <a:spcPts val="0"/>
              </a:spcBef>
            </a:pPr>
            <a:r>
              <a:rPr lang="en-GB" sz="1600" b="1" dirty="0" smtClean="0">
                <a:solidFill>
                  <a:schemeClr val="accent3">
                    <a:lumMod val="75000"/>
                  </a:schemeClr>
                </a:solidFill>
              </a:rPr>
              <a:t>CERN ISSI test bench </a:t>
            </a:r>
          </a:p>
          <a:p>
            <a:pPr>
              <a:spcBef>
                <a:spcPts val="0"/>
              </a:spcBef>
            </a:pPr>
            <a:r>
              <a:rPr lang="en-GB" sz="1600" dirty="0" smtClean="0">
                <a:solidFill>
                  <a:srgbClr val="000000"/>
                </a:solidFill>
              </a:rPr>
              <a:t>40 nm SRAM from </a:t>
            </a:r>
            <a:r>
              <a:rPr lang="en-GB" sz="1600" dirty="0">
                <a:solidFill>
                  <a:srgbClr val="000000"/>
                </a:solidFill>
              </a:rPr>
              <a:t>ISSI </a:t>
            </a:r>
            <a:r>
              <a:rPr lang="en-GB" sz="1600" dirty="0" smtClean="0"/>
              <a:t>– 32 </a:t>
            </a:r>
            <a:r>
              <a:rPr lang="en-GB" sz="1600" dirty="0" err="1" smtClean="0"/>
              <a:t>Mbits</a:t>
            </a:r>
            <a:r>
              <a:rPr lang="en-GB" sz="1600" dirty="0" smtClean="0"/>
              <a:t> </a:t>
            </a:r>
          </a:p>
          <a:p>
            <a:r>
              <a:rPr lang="en-GB" sz="1600" b="1" dirty="0" smtClean="0"/>
              <a:t>DIAMON – </a:t>
            </a:r>
            <a:r>
              <a:rPr lang="en-GB" sz="1600" b="1" dirty="0" err="1" smtClean="0"/>
              <a:t>Raylab</a:t>
            </a:r>
            <a:r>
              <a:rPr lang="en-GB" sz="1600" b="1" dirty="0" smtClean="0"/>
              <a:t> + Activation foils+ PNS UKAEA</a:t>
            </a:r>
          </a:p>
          <a:p>
            <a:r>
              <a:rPr lang="en-GB" sz="1600" dirty="0" smtClean="0"/>
              <a:t>Neutron spectra</a:t>
            </a:r>
            <a:endParaRPr lang="en-GB" sz="1600" dirty="0"/>
          </a:p>
          <a:p>
            <a:pPr>
              <a:spcBef>
                <a:spcPts val="0"/>
              </a:spcBef>
            </a:pPr>
            <a:endParaRPr lang="en-GB" sz="1600" b="0" dirty="0" smtClean="0"/>
          </a:p>
          <a:p>
            <a:pPr>
              <a:spcBef>
                <a:spcPts val="0"/>
              </a:spcBef>
            </a:pPr>
            <a:endParaRPr lang="en-GB" sz="1600" b="0" dirty="0" smtClean="0"/>
          </a:p>
          <a:p>
            <a:pPr>
              <a:spcBef>
                <a:spcPts val="0"/>
              </a:spcBef>
            </a:pPr>
            <a:endParaRPr lang="en-GB" sz="1600" b="0" dirty="0"/>
          </a:p>
          <a:p>
            <a:endParaRPr lang="en-GB" sz="1600" b="0" dirty="0"/>
          </a:p>
          <a:p>
            <a:r>
              <a:rPr lang="en-GB" sz="1600" b="0" dirty="0"/>
              <a:t> </a:t>
            </a:r>
          </a:p>
          <a:p>
            <a:endParaRPr lang="en-GB" dirty="0"/>
          </a:p>
        </p:txBody>
      </p:sp>
      <p:pic>
        <p:nvPicPr>
          <p:cNvPr id="35" name="Picture 1">
            <a:extLst>
              <a:ext uri="{FF2B5EF4-FFF2-40B4-BE49-F238E27FC236}">
                <a16:creationId xmlns:a16="http://schemas.microsoft.com/office/drawing/2014/main" xmlns="" id="{378531A4-6C68-6AAE-B292-3CB91454BB50}"/>
              </a:ext>
            </a:extLst>
          </p:cNvPr>
          <p:cNvPicPr>
            <a:picLocks noChangeAspect="1"/>
          </p:cNvPicPr>
          <p:nvPr/>
        </p:nvPicPr>
        <p:blipFill rotWithShape="1">
          <a:blip r:embed="rId8"/>
          <a:srcRect b="8894"/>
          <a:stretch/>
        </p:blipFill>
        <p:spPr bwMode="auto">
          <a:xfrm>
            <a:off x="8168057" y="1053156"/>
            <a:ext cx="3667144" cy="2392764"/>
          </a:xfrm>
          <a:prstGeom prst="rect">
            <a:avLst/>
          </a:prstGeom>
          <a:ln>
            <a:noFill/>
          </a:ln>
          <a:extLst>
            <a:ext uri="{53640926-AAD7-44D8-BBD7-CCE9431645EC}">
              <a14:shadowObscured xmlns:a14="http://schemas.microsoft.com/office/drawing/2010/main"/>
            </a:ext>
          </a:extLst>
        </p:spPr>
      </p:pic>
      <p:sp>
        <p:nvSpPr>
          <p:cNvPr id="36" name="Rectangle 9">
            <a:extLst>
              <a:ext uri="{FF2B5EF4-FFF2-40B4-BE49-F238E27FC236}">
                <a16:creationId xmlns:a16="http://schemas.microsoft.com/office/drawing/2014/main" xmlns="" id="{BD686EB1-7353-122A-53E3-36232D1C2790}"/>
              </a:ext>
            </a:extLst>
          </p:cNvPr>
          <p:cNvSpPr/>
          <p:nvPr/>
        </p:nvSpPr>
        <p:spPr>
          <a:xfrm>
            <a:off x="8168058" y="2822526"/>
            <a:ext cx="1743696" cy="463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kern="100" dirty="0">
                <a:solidFill>
                  <a:srgbClr val="000000"/>
                </a:solidFill>
                <a:latin typeface="Verdana" panose="020B0604030504040204" pitchFamily="34" charset="0"/>
                <a:ea typeface="Verdana" panose="020B0604030504040204" pitchFamily="34" charset="0"/>
                <a:cs typeface="Times New Roman" panose="02020603050405020304" pitchFamily="18" charset="0"/>
              </a:rPr>
              <a:t>IM2NP test bench </a:t>
            </a:r>
            <a:endParaRPr lang="en-GB" b="1" dirty="0"/>
          </a:p>
        </p:txBody>
      </p:sp>
      <p:sp>
        <p:nvSpPr>
          <p:cNvPr id="37" name="Rectangle 9">
            <a:extLst>
              <a:ext uri="{FF2B5EF4-FFF2-40B4-BE49-F238E27FC236}">
                <a16:creationId xmlns:a16="http://schemas.microsoft.com/office/drawing/2014/main" xmlns="" id="{BD686EB1-7353-122A-53E3-36232D1C2790}"/>
              </a:ext>
            </a:extLst>
          </p:cNvPr>
          <p:cNvSpPr/>
          <p:nvPr/>
        </p:nvSpPr>
        <p:spPr>
          <a:xfrm>
            <a:off x="9512277" y="836712"/>
            <a:ext cx="1303478" cy="463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kern="100"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DIAMON</a:t>
            </a:r>
            <a:endParaRPr lang="en-GB" b="1" dirty="0"/>
          </a:p>
        </p:txBody>
      </p:sp>
      <p:sp>
        <p:nvSpPr>
          <p:cNvPr id="38" name="Rectangle 9">
            <a:extLst>
              <a:ext uri="{FF2B5EF4-FFF2-40B4-BE49-F238E27FC236}">
                <a16:creationId xmlns:a16="http://schemas.microsoft.com/office/drawing/2014/main" xmlns="" id="{BD686EB1-7353-122A-53E3-36232D1C2790}"/>
              </a:ext>
            </a:extLst>
          </p:cNvPr>
          <p:cNvSpPr/>
          <p:nvPr/>
        </p:nvSpPr>
        <p:spPr>
          <a:xfrm>
            <a:off x="10001630" y="2565324"/>
            <a:ext cx="2143042" cy="497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kern="100"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CERN test </a:t>
            </a:r>
            <a:r>
              <a:rPr lang="en-GB" b="1" kern="100" dirty="0">
                <a:solidFill>
                  <a:srgbClr val="000000"/>
                </a:solidFill>
                <a:latin typeface="Verdana" panose="020B0604030504040204" pitchFamily="34" charset="0"/>
                <a:ea typeface="Verdana" panose="020B0604030504040204" pitchFamily="34" charset="0"/>
                <a:cs typeface="Times New Roman" panose="02020603050405020304" pitchFamily="18" charset="0"/>
              </a:rPr>
              <a:t>bench </a:t>
            </a:r>
            <a:endParaRPr lang="en-GB" b="1" dirty="0"/>
          </a:p>
        </p:txBody>
      </p:sp>
      <p:pic>
        <p:nvPicPr>
          <p:cNvPr id="39"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281" t="47169" r="17559" b="26415"/>
          <a:stretch/>
        </p:blipFill>
        <p:spPr bwMode="auto">
          <a:xfrm>
            <a:off x="8946305" y="3861114"/>
            <a:ext cx="3016531" cy="112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Connettore 2 39"/>
          <p:cNvCxnSpPr/>
          <p:nvPr/>
        </p:nvCxnSpPr>
        <p:spPr>
          <a:xfrm flipH="1" flipV="1">
            <a:off x="10001629" y="3020221"/>
            <a:ext cx="19045" cy="13453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Rectangle 9">
            <a:extLst>
              <a:ext uri="{FF2B5EF4-FFF2-40B4-BE49-F238E27FC236}">
                <a16:creationId xmlns:a16="http://schemas.microsoft.com/office/drawing/2014/main" xmlns="" id="{BD686EB1-7353-122A-53E3-36232D1C2790}"/>
              </a:ext>
            </a:extLst>
          </p:cNvPr>
          <p:cNvSpPr/>
          <p:nvPr/>
        </p:nvSpPr>
        <p:spPr>
          <a:xfrm>
            <a:off x="9512277" y="4992920"/>
            <a:ext cx="2327919" cy="463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kern="100"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UKAEA activation foils</a:t>
            </a:r>
            <a:endParaRPr lang="en-GB" b="1" dirty="0"/>
          </a:p>
        </p:txBody>
      </p:sp>
      <p:sp>
        <p:nvSpPr>
          <p:cNvPr id="42" name="CasellaDiTesto 41"/>
          <p:cNvSpPr txBox="1"/>
          <p:nvPr/>
        </p:nvSpPr>
        <p:spPr>
          <a:xfrm>
            <a:off x="94831" y="4010555"/>
            <a:ext cx="2369358" cy="954107"/>
          </a:xfrm>
          <a:prstGeom prst="rect">
            <a:avLst/>
          </a:prstGeom>
          <a:noFill/>
        </p:spPr>
        <p:txBody>
          <a:bodyPr wrap="square" rtlCol="0">
            <a:spAutoFit/>
          </a:bodyPr>
          <a:lstStyle/>
          <a:p>
            <a:r>
              <a:rPr lang="it-IT" sz="1400" b="1" dirty="0" smtClean="0">
                <a:latin typeface="Verdana" panose="020B0604030504040204" pitchFamily="34" charset="0"/>
                <a:ea typeface="Verdana" panose="020B0604030504040204" pitchFamily="34" charset="0"/>
              </a:rPr>
              <a:t>Installation in JET SE </a:t>
            </a:r>
            <a:r>
              <a:rPr lang="it-IT" sz="1400" b="1" dirty="0" err="1" smtClean="0">
                <a:latin typeface="Verdana" panose="020B0604030504040204" pitchFamily="34" charset="0"/>
                <a:ea typeface="Verdana" panose="020B0604030504040204" pitchFamily="34" charset="0"/>
              </a:rPr>
              <a:t>basement</a:t>
            </a:r>
            <a:r>
              <a:rPr lang="it-IT" sz="1400" b="1" dirty="0" smtClean="0">
                <a:latin typeface="Verdana" panose="020B0604030504040204" pitchFamily="34" charset="0"/>
                <a:ea typeface="Verdana" panose="020B0604030504040204" pitchFamily="34" charset="0"/>
              </a:rPr>
              <a:t> – </a:t>
            </a:r>
            <a:r>
              <a:rPr lang="it-IT" sz="1400" b="1" dirty="0" err="1" smtClean="0">
                <a:latin typeface="Verdana" panose="020B0604030504040204" pitchFamily="34" charset="0"/>
                <a:ea typeface="Verdana" panose="020B0604030504040204" pitchFamily="34" charset="0"/>
              </a:rPr>
              <a:t>early</a:t>
            </a:r>
            <a:r>
              <a:rPr lang="it-IT" sz="1400" b="1" dirty="0" smtClean="0">
                <a:latin typeface="Verdana" panose="020B0604030504040204" pitchFamily="34" charset="0"/>
                <a:ea typeface="Verdana" panose="020B0604030504040204" pitchFamily="34" charset="0"/>
              </a:rPr>
              <a:t> </a:t>
            </a:r>
            <a:r>
              <a:rPr lang="it-IT" sz="1400" b="1" dirty="0" err="1" smtClean="0">
                <a:latin typeface="Verdana" panose="020B0604030504040204" pitchFamily="34" charset="0"/>
                <a:ea typeface="Verdana" panose="020B0604030504040204" pitchFamily="34" charset="0"/>
              </a:rPr>
              <a:t>June</a:t>
            </a:r>
            <a:r>
              <a:rPr lang="it-IT" sz="1400" b="1" dirty="0" smtClean="0">
                <a:latin typeface="Verdana" panose="020B0604030504040204" pitchFamily="34" charset="0"/>
                <a:ea typeface="Verdana" panose="020B0604030504040204" pitchFamily="34" charset="0"/>
              </a:rPr>
              <a:t> ’23</a:t>
            </a:r>
            <a:endParaRPr lang="it-IT" sz="1400" b="1" dirty="0">
              <a:latin typeface="Verdana" panose="020B0604030504040204" pitchFamily="34" charset="0"/>
              <a:ea typeface="Verdana" panose="020B0604030504040204" pitchFamily="34" charset="0"/>
            </a:endParaRPr>
          </a:p>
          <a:p>
            <a:endParaRPr lang="it-IT" sz="1400" b="1" dirty="0" smtClean="0">
              <a:latin typeface="Verdana" panose="020B0604030504040204" pitchFamily="34" charset="0"/>
              <a:ea typeface="Verdana" panose="020B0604030504040204" pitchFamily="34" charset="0"/>
            </a:endParaRPr>
          </a:p>
        </p:txBody>
      </p:sp>
      <p:sp>
        <p:nvSpPr>
          <p:cNvPr id="3" name="CasellaDiTesto 2"/>
          <p:cNvSpPr txBox="1"/>
          <p:nvPr/>
        </p:nvSpPr>
        <p:spPr>
          <a:xfrm>
            <a:off x="8182122" y="652046"/>
            <a:ext cx="3706596" cy="369332"/>
          </a:xfrm>
          <a:prstGeom prst="rect">
            <a:avLst/>
          </a:prstGeom>
          <a:noFill/>
        </p:spPr>
        <p:txBody>
          <a:bodyPr wrap="square" rtlCol="0">
            <a:spAutoFit/>
          </a:bodyPr>
          <a:lstStyle/>
          <a:p>
            <a:r>
              <a:rPr lang="it-IT" dirty="0" smtClean="0">
                <a:latin typeface="Verdana" panose="020B0604030504040204" pitchFamily="34" charset="0"/>
                <a:ea typeface="Verdana" panose="020B0604030504040204" pitchFamily="34" charset="0"/>
              </a:rPr>
              <a:t>SEE </a:t>
            </a:r>
            <a:r>
              <a:rPr lang="it-IT" dirty="0" err="1" smtClean="0">
                <a:latin typeface="Verdana" panose="020B0604030504040204" pitchFamily="34" charset="0"/>
                <a:ea typeface="Verdana" panose="020B0604030504040204" pitchFamily="34" charset="0"/>
              </a:rPr>
              <a:t>installation</a:t>
            </a:r>
            <a:r>
              <a:rPr lang="it-IT" dirty="0" smtClean="0">
                <a:latin typeface="Verdana" panose="020B0604030504040204" pitchFamily="34" charset="0"/>
                <a:ea typeface="Verdana" panose="020B0604030504040204" pitchFamily="34" charset="0"/>
              </a:rPr>
              <a:t> in B6</a:t>
            </a:r>
            <a:endParaRPr lang="it-IT" dirty="0">
              <a:latin typeface="Verdana" panose="020B0604030504040204" pitchFamily="34" charset="0"/>
              <a:ea typeface="Verdana" panose="020B0604030504040204" pitchFamily="34" charset="0"/>
            </a:endParaRPr>
          </a:p>
        </p:txBody>
      </p:sp>
      <p:sp>
        <p:nvSpPr>
          <p:cNvPr id="4" name="Rettangolo 3"/>
          <p:cNvSpPr/>
          <p:nvPr/>
        </p:nvSpPr>
        <p:spPr>
          <a:xfrm>
            <a:off x="148760" y="652046"/>
            <a:ext cx="7819448" cy="1040285"/>
          </a:xfrm>
          <a:prstGeom prst="rect">
            <a:avLst/>
          </a:prstGeom>
        </p:spPr>
        <p:txBody>
          <a:bodyPr wrap="square">
            <a:spAutoFit/>
          </a:bodyPr>
          <a:lstStyle/>
          <a:p>
            <a:pPr>
              <a:lnSpc>
                <a:spcPct val="110000"/>
              </a:lnSpc>
              <a:buClr>
                <a:srgbClr val="A20000"/>
              </a:buClr>
              <a:buFont typeface="Courier New" panose="02070309020205020404" pitchFamily="49" charset="0"/>
              <a:buChar char="o"/>
            </a:pPr>
            <a:r>
              <a:rPr lang="en-US" sz="1400" b="1" dirty="0" smtClean="0">
                <a:solidFill>
                  <a:srgbClr val="002060"/>
                </a:solidFill>
                <a:latin typeface="Verdana" panose="020B0604030504040204" pitchFamily="34" charset="0"/>
                <a:ea typeface="Verdana" panose="020B0604030504040204" pitchFamily="34" charset="0"/>
              </a:rPr>
              <a:t>Validation </a:t>
            </a:r>
            <a:r>
              <a:rPr lang="en-US" sz="1400" b="1" dirty="0">
                <a:solidFill>
                  <a:srgbClr val="002060"/>
                </a:solidFill>
                <a:latin typeface="Verdana" panose="020B0604030504040204" pitchFamily="34" charset="0"/>
                <a:ea typeface="Verdana" panose="020B0604030504040204" pitchFamily="34" charset="0"/>
              </a:rPr>
              <a:t>of the models/method of prediction of neutron-induced failures in electronic for </a:t>
            </a:r>
            <a:r>
              <a:rPr lang="en-US" sz="1400" b="1" dirty="0" smtClean="0">
                <a:solidFill>
                  <a:srgbClr val="002060"/>
                </a:solidFill>
                <a:latin typeface="Verdana" panose="020B0604030504040204" pitchFamily="34" charset="0"/>
                <a:ea typeface="Verdana" panose="020B0604030504040204" pitchFamily="34" charset="0"/>
              </a:rPr>
              <a:t>modern </a:t>
            </a:r>
            <a:r>
              <a:rPr lang="en-US" sz="1400" b="1" dirty="0">
                <a:solidFill>
                  <a:srgbClr val="002060"/>
                </a:solidFill>
                <a:latin typeface="Verdana" panose="020B0604030504040204" pitchFamily="34" charset="0"/>
                <a:ea typeface="Verdana" panose="020B0604030504040204" pitchFamily="34" charset="0"/>
              </a:rPr>
              <a:t>tokamaks (e.g. ITER, DEMO, …) during DTE3 </a:t>
            </a:r>
            <a:endParaRPr lang="en-US" sz="1400" b="1" dirty="0" smtClean="0">
              <a:solidFill>
                <a:srgbClr val="002060"/>
              </a:solidFill>
              <a:latin typeface="Verdana" panose="020B0604030504040204" pitchFamily="34" charset="0"/>
              <a:ea typeface="Verdana" panose="020B0604030504040204" pitchFamily="34" charset="0"/>
            </a:endParaRPr>
          </a:p>
          <a:p>
            <a:pPr>
              <a:lnSpc>
                <a:spcPct val="110000"/>
              </a:lnSpc>
              <a:buClr>
                <a:srgbClr val="A20000"/>
              </a:buClr>
              <a:buFont typeface="Courier New" panose="02070309020205020404" pitchFamily="49" charset="0"/>
              <a:buChar char="o"/>
            </a:pPr>
            <a:r>
              <a:rPr lang="en-US" sz="1400" b="1" dirty="0">
                <a:solidFill>
                  <a:srgbClr val="002060"/>
                </a:solidFill>
                <a:latin typeface="Verdana" panose="020B0604030504040204" pitchFamily="34" charset="0"/>
                <a:ea typeface="Verdana" panose="020B0604030504040204" pitchFamily="34" charset="0"/>
              </a:rPr>
              <a:t> </a:t>
            </a:r>
            <a:r>
              <a:rPr lang="en-US" sz="1400" b="1" dirty="0" smtClean="0">
                <a:solidFill>
                  <a:srgbClr val="002060"/>
                </a:solidFill>
                <a:latin typeface="Verdana" panose="020B0604030504040204" pitchFamily="34" charset="0"/>
                <a:ea typeface="Verdana" panose="020B0604030504040204" pitchFamily="34" charset="0"/>
              </a:rPr>
              <a:t>Complement </a:t>
            </a:r>
            <a:r>
              <a:rPr lang="en-US" sz="1400" b="1" dirty="0">
                <a:solidFill>
                  <a:srgbClr val="002060"/>
                </a:solidFill>
                <a:latin typeface="Verdana" panose="020B0604030504040204" pitchFamily="34" charset="0"/>
                <a:ea typeface="Verdana" panose="020B0604030504040204" pitchFamily="34" charset="0"/>
              </a:rPr>
              <a:t>D-D experiment on WEST and experiments at CERN for demonstration of equivalence study </a:t>
            </a:r>
            <a:endParaRPr lang="fr-FR" sz="1400" b="1" dirty="0">
              <a:solidFill>
                <a:srgbClr val="002060"/>
              </a:solidFill>
              <a:latin typeface="Verdana" panose="020B0604030504040204" pitchFamily="34" charset="0"/>
              <a:ea typeface="Verdana" panose="020B0604030504040204" pitchFamily="34" charset="0"/>
            </a:endParaRPr>
          </a:p>
        </p:txBody>
      </p:sp>
      <p:sp>
        <p:nvSpPr>
          <p:cNvPr id="5" name="CasellaDiTesto 4"/>
          <p:cNvSpPr txBox="1"/>
          <p:nvPr/>
        </p:nvSpPr>
        <p:spPr>
          <a:xfrm>
            <a:off x="8145943" y="5591214"/>
            <a:ext cx="3723522" cy="923330"/>
          </a:xfrm>
          <a:prstGeom prst="rect">
            <a:avLst/>
          </a:prstGeom>
          <a:noFill/>
        </p:spPr>
        <p:txBody>
          <a:bodyPr wrap="square" rtlCol="0">
            <a:spAutoFit/>
          </a:bodyPr>
          <a:lstStyle/>
          <a:p>
            <a:r>
              <a:rPr lang="it-IT" b="1" dirty="0" err="1" smtClean="0"/>
              <a:t>All</a:t>
            </a:r>
            <a:r>
              <a:rPr lang="it-IT" b="1" dirty="0"/>
              <a:t> </a:t>
            </a:r>
            <a:r>
              <a:rPr lang="it-IT" b="1" dirty="0" err="1"/>
              <a:t>equipments</a:t>
            </a:r>
            <a:r>
              <a:rPr lang="it-IT" b="1" dirty="0"/>
              <a:t> </a:t>
            </a:r>
            <a:r>
              <a:rPr lang="it-IT" b="1" dirty="0" err="1"/>
              <a:t>already</a:t>
            </a:r>
            <a:r>
              <a:rPr lang="it-IT" b="1" dirty="0"/>
              <a:t> </a:t>
            </a:r>
            <a:r>
              <a:rPr lang="it-IT" b="1" dirty="0" err="1"/>
              <a:t>retrieved</a:t>
            </a:r>
            <a:r>
              <a:rPr lang="it-IT" b="1" dirty="0"/>
              <a:t> and </a:t>
            </a:r>
            <a:r>
              <a:rPr lang="it-IT" b="1" dirty="0" err="1"/>
              <a:t>sent</a:t>
            </a:r>
            <a:r>
              <a:rPr lang="it-IT" b="1" dirty="0"/>
              <a:t> to </a:t>
            </a:r>
            <a:r>
              <a:rPr lang="it-IT" b="1" dirty="0" err="1"/>
              <a:t>other</a:t>
            </a:r>
            <a:r>
              <a:rPr lang="it-IT" b="1" dirty="0"/>
              <a:t> </a:t>
            </a:r>
            <a:r>
              <a:rPr lang="it-IT" b="1" dirty="0" err="1"/>
              <a:t>facilities</a:t>
            </a:r>
            <a:r>
              <a:rPr lang="it-IT" b="1" dirty="0"/>
              <a:t> for </a:t>
            </a:r>
            <a:r>
              <a:rPr lang="it-IT" b="1" dirty="0" err="1" smtClean="0"/>
              <a:t>further</a:t>
            </a:r>
            <a:r>
              <a:rPr lang="it-IT" b="1" dirty="0"/>
              <a:t> </a:t>
            </a:r>
            <a:r>
              <a:rPr lang="it-IT" b="1" dirty="0" err="1"/>
              <a:t>neutron</a:t>
            </a:r>
            <a:r>
              <a:rPr lang="it-IT" b="1" dirty="0"/>
              <a:t> </a:t>
            </a:r>
            <a:r>
              <a:rPr lang="it-IT" b="1" dirty="0" err="1"/>
              <a:t>experiments</a:t>
            </a:r>
            <a:r>
              <a:rPr lang="it-IT" b="1" dirty="0"/>
              <a:t>. </a:t>
            </a:r>
            <a:endParaRPr lang="it-IT" b="1" dirty="0">
              <a:solidFill>
                <a:srgbClr val="FFC000"/>
              </a:solidFill>
            </a:endParaRPr>
          </a:p>
        </p:txBody>
      </p:sp>
      <p:sp>
        <p:nvSpPr>
          <p:cNvPr id="25"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Tree>
    <p:extLst>
      <p:ext uri="{BB962C8B-B14F-4D97-AF65-F5344CB8AC3E}">
        <p14:creationId xmlns:p14="http://schemas.microsoft.com/office/powerpoint/2010/main" val="3418323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9C49E9-0DC1-40C5-9A6C-E4134FB8BED3}"/>
              </a:ext>
            </a:extLst>
          </p:cNvPr>
          <p:cNvSpPr>
            <a:spLocks noGrp="1"/>
          </p:cNvSpPr>
          <p:nvPr>
            <p:ph type="title"/>
          </p:nvPr>
        </p:nvSpPr>
        <p:spPr>
          <a:xfrm>
            <a:off x="623392" y="116632"/>
            <a:ext cx="10058400" cy="457200"/>
          </a:xfrm>
        </p:spPr>
        <p:txBody>
          <a:bodyPr/>
          <a:lstStyle/>
          <a:p>
            <a:r>
              <a:rPr lang="nl-NL" dirty="0" smtClean="0">
                <a:latin typeface="Verdana" panose="020B0604030504040204" pitchFamily="34" charset="0"/>
                <a:ea typeface="Verdana" panose="020B0604030504040204" pitchFamily="34" charset="0"/>
              </a:rPr>
              <a:t>Introduction </a:t>
            </a:r>
            <a:endParaRPr lang="x-none" dirty="0">
              <a:latin typeface="Verdana" panose="020B0604030504040204" pitchFamily="34" charset="0"/>
              <a:ea typeface="Verdana" panose="020B0604030504040204" pitchFamily="34" charset="0"/>
            </a:endParaRPr>
          </a:p>
        </p:txBody>
      </p:sp>
      <p:sp>
        <p:nvSpPr>
          <p:cNvPr id="4" name="Segnaposto contenuto 3"/>
          <p:cNvSpPr>
            <a:spLocks noGrp="1"/>
          </p:cNvSpPr>
          <p:nvPr>
            <p:ph idx="1"/>
          </p:nvPr>
        </p:nvSpPr>
        <p:spPr>
          <a:xfrm>
            <a:off x="0" y="692696"/>
            <a:ext cx="11784632" cy="5616624"/>
          </a:xfrm>
        </p:spPr>
        <p:txBody>
          <a:bodyPr>
            <a:noAutofit/>
          </a:bodyPr>
          <a:lstStyle/>
          <a:p>
            <a:pPr>
              <a:spcBef>
                <a:spcPts val="400"/>
              </a:spcBef>
              <a:spcAft>
                <a:spcPts val="400"/>
              </a:spcAft>
              <a:buClr>
                <a:srgbClr val="A20000"/>
              </a:buClr>
            </a:pPr>
            <a:r>
              <a:rPr lang="en-US" sz="1400" dirty="0" smtClean="0">
                <a:solidFill>
                  <a:srgbClr val="002060"/>
                </a:solidFill>
                <a:latin typeface="Verdana" panose="020B0604030504040204" pitchFamily="34" charset="0"/>
                <a:ea typeface="Verdana" panose="020B0604030504040204" pitchFamily="34" charset="0"/>
              </a:rPr>
              <a:t>The </a:t>
            </a:r>
            <a:r>
              <a:rPr lang="en-US" sz="1400" dirty="0" smtClean="0">
                <a:solidFill>
                  <a:srgbClr val="002060"/>
                </a:solidFill>
                <a:latin typeface="Verdana" panose="020B0604030504040204" pitchFamily="34" charset="0"/>
                <a:ea typeface="Verdana" panose="020B0604030504040204" pitchFamily="34" charset="0"/>
              </a:rPr>
              <a:t>EUROfusion </a:t>
            </a:r>
            <a:r>
              <a:rPr lang="en-US" sz="1400" dirty="0" smtClean="0">
                <a:solidFill>
                  <a:srgbClr val="A20000"/>
                </a:solidFill>
                <a:latin typeface="Verdana" panose="020B0604030504040204" pitchFamily="34" charset="0"/>
                <a:ea typeface="Verdana" panose="020B0604030504040204" pitchFamily="34" charset="0"/>
              </a:rPr>
              <a:t>technological exploitation of JET DT operations</a:t>
            </a:r>
            <a:r>
              <a:rPr lang="en-US" sz="1400" dirty="0" smtClean="0">
                <a:solidFill>
                  <a:srgbClr val="002060"/>
                </a:solidFill>
                <a:latin typeface="Verdana" panose="020B0604030504040204" pitchFamily="34" charset="0"/>
                <a:ea typeface="Verdana" panose="020B0604030504040204" pitchFamily="34" charset="0"/>
              </a:rPr>
              <a:t> began in 2014 in the frame of WPJET3 program and it is currently ongoing within the SP-5 “Neutronics, Nuclear waste and Safety” within WPPrIO</a:t>
            </a:r>
          </a:p>
          <a:p>
            <a:pPr>
              <a:spcBef>
                <a:spcPts val="400"/>
              </a:spcBef>
              <a:spcAft>
                <a:spcPts val="400"/>
              </a:spcAft>
              <a:buClr>
                <a:srgbClr val="A20000"/>
              </a:buClr>
            </a:pPr>
            <a:r>
              <a:rPr lang="en-US" sz="1400" dirty="0" smtClean="0">
                <a:solidFill>
                  <a:srgbClr val="002060"/>
                </a:solidFill>
                <a:latin typeface="Verdana" panose="020B0604030504040204" pitchFamily="34" charset="0"/>
                <a:ea typeface="Verdana" panose="020B0604030504040204" pitchFamily="34" charset="0"/>
              </a:rPr>
              <a:t>Several technology-oriented experiments and analyses were performed in DT aimed at</a:t>
            </a:r>
          </a:p>
          <a:p>
            <a:pPr lvl="1">
              <a:spcBef>
                <a:spcPts val="400"/>
              </a:spcBef>
              <a:spcAft>
                <a:spcPts val="400"/>
              </a:spcAft>
              <a:buClr>
                <a:srgbClr val="A20000"/>
              </a:buClr>
            </a:pPr>
            <a:r>
              <a:rPr lang="en-US" sz="1400" dirty="0" smtClean="0">
                <a:solidFill>
                  <a:srgbClr val="002060"/>
                </a:solidFill>
                <a:latin typeface="Verdana" panose="020B0604030504040204" pitchFamily="34" charset="0"/>
                <a:ea typeface="Verdana" panose="020B0604030504040204" pitchFamily="34" charset="0"/>
              </a:rPr>
              <a:t> </a:t>
            </a:r>
            <a:r>
              <a:rPr lang="en-GB" sz="1400" b="1" dirty="0" smtClean="0">
                <a:solidFill>
                  <a:srgbClr val="A20000"/>
                </a:solidFill>
                <a:latin typeface="Verdana" panose="020B0604030504040204" pitchFamily="34" charset="0"/>
                <a:ea typeface="Verdana" panose="020B0604030504040204" pitchFamily="34" charset="0"/>
              </a:rPr>
              <a:t>improving the knowledge of nuclear technology and safety</a:t>
            </a:r>
          </a:p>
          <a:p>
            <a:pPr lvl="1">
              <a:spcBef>
                <a:spcPts val="400"/>
              </a:spcBef>
              <a:spcAft>
                <a:spcPts val="400"/>
              </a:spcAft>
              <a:buClr>
                <a:srgbClr val="A20000"/>
              </a:buClr>
            </a:pPr>
            <a:r>
              <a:rPr lang="en-GB" sz="1400" b="1" dirty="0" smtClean="0">
                <a:solidFill>
                  <a:srgbClr val="A20000"/>
                </a:solidFill>
                <a:latin typeface="Verdana" panose="020B0604030504040204" pitchFamily="34" charset="0"/>
                <a:ea typeface="Verdana" panose="020B0604030504040204" pitchFamily="34" charset="0"/>
              </a:rPr>
              <a:t> developing and validating nuclear codes, data and experimental techniques </a:t>
            </a:r>
          </a:p>
          <a:p>
            <a:pPr marL="0" indent="0">
              <a:spcBef>
                <a:spcPts val="400"/>
              </a:spcBef>
              <a:spcAft>
                <a:spcPts val="400"/>
              </a:spcAft>
              <a:buClr>
                <a:srgbClr val="A20000"/>
              </a:buClr>
              <a:buNone/>
            </a:pPr>
            <a:r>
              <a:rPr lang="en-GB" sz="1400" dirty="0" smtClean="0">
                <a:solidFill>
                  <a:srgbClr val="002060"/>
                </a:solidFill>
                <a:latin typeface="Verdana" panose="020B0604030504040204" pitchFamily="34" charset="0"/>
                <a:ea typeface="Verdana" panose="020B0604030504040204" pitchFamily="34" charset="0"/>
              </a:rPr>
              <a:t>     in preparation of ITER nuclear operations</a:t>
            </a:r>
          </a:p>
          <a:p>
            <a:pPr>
              <a:spcBef>
                <a:spcPts val="400"/>
              </a:spcBef>
              <a:spcAft>
                <a:spcPts val="400"/>
              </a:spcAft>
              <a:buClr>
                <a:srgbClr val="A20000"/>
              </a:buClr>
            </a:pPr>
            <a:r>
              <a:rPr lang="en-US" sz="1400" dirty="0">
                <a:solidFill>
                  <a:srgbClr val="002060"/>
                </a:solidFill>
                <a:latin typeface="Verdana" panose="020B0604030504040204" pitchFamily="34" charset="0"/>
                <a:ea typeface="Verdana" panose="020B0604030504040204" pitchFamily="34" charset="0"/>
              </a:rPr>
              <a:t>JET </a:t>
            </a:r>
            <a:r>
              <a:rPr lang="en-US" sz="1400" dirty="0" smtClean="0">
                <a:solidFill>
                  <a:srgbClr val="002060"/>
                </a:solidFill>
                <a:latin typeface="Verdana" panose="020B0604030504040204" pitchFamily="34" charset="0"/>
                <a:ea typeface="Verdana" panose="020B0604030504040204" pitchFamily="34" charset="0"/>
              </a:rPr>
              <a:t>DT experience is </a:t>
            </a:r>
            <a:r>
              <a:rPr lang="en-US" sz="1400" dirty="0">
                <a:solidFill>
                  <a:srgbClr val="002060"/>
                </a:solidFill>
                <a:latin typeface="Verdana" panose="020B0604030504040204" pitchFamily="34" charset="0"/>
                <a:ea typeface="Verdana" panose="020B0604030504040204" pitchFamily="34" charset="0"/>
              </a:rPr>
              <a:t>relevant for ITER technologies: </a:t>
            </a:r>
            <a:endParaRPr lang="en-US" sz="1400" dirty="0" smtClean="0">
              <a:solidFill>
                <a:srgbClr val="002060"/>
              </a:solidFill>
              <a:latin typeface="Verdana" panose="020B0604030504040204" pitchFamily="34" charset="0"/>
              <a:ea typeface="Verdana" panose="020B0604030504040204" pitchFamily="34" charset="0"/>
            </a:endParaRPr>
          </a:p>
          <a:p>
            <a:pPr lvl="1">
              <a:spcBef>
                <a:spcPts val="400"/>
              </a:spcBef>
              <a:spcAft>
                <a:spcPts val="400"/>
              </a:spcAft>
              <a:buClr>
                <a:srgbClr val="A20000"/>
              </a:buClr>
            </a:pPr>
            <a:r>
              <a:rPr lang="en-US" sz="1000" b="1" dirty="0" smtClean="0">
                <a:solidFill>
                  <a:srgbClr val="002060"/>
                </a:solidFill>
                <a:latin typeface="Verdana" panose="020B0604030504040204" pitchFamily="34" charset="0"/>
                <a:ea typeface="Verdana" panose="020B0604030504040204" pitchFamily="34" charset="0"/>
              </a:rPr>
              <a:t>Up </a:t>
            </a:r>
            <a:r>
              <a:rPr lang="en-US" sz="1000" b="1" dirty="0">
                <a:solidFill>
                  <a:srgbClr val="002060"/>
                </a:solidFill>
                <a:latin typeface="Verdana" panose="020B0604030504040204" pitchFamily="34" charset="0"/>
                <a:ea typeface="Verdana" panose="020B0604030504040204" pitchFamily="34" charset="0"/>
              </a:rPr>
              <a:t>to 10</a:t>
            </a:r>
            <a:r>
              <a:rPr lang="en-US" sz="1000" b="1" baseline="30000" dirty="0">
                <a:solidFill>
                  <a:srgbClr val="002060"/>
                </a:solidFill>
                <a:latin typeface="Verdana" panose="020B0604030504040204" pitchFamily="34" charset="0"/>
                <a:ea typeface="Verdana" panose="020B0604030504040204" pitchFamily="34" charset="0"/>
              </a:rPr>
              <a:t>13 </a:t>
            </a:r>
            <a:r>
              <a:rPr lang="en-US" sz="1000" b="1" dirty="0">
                <a:solidFill>
                  <a:srgbClr val="002060"/>
                </a:solidFill>
                <a:latin typeface="Verdana" panose="020B0604030504040204" pitchFamily="34" charset="0"/>
                <a:ea typeface="Verdana" panose="020B0604030504040204" pitchFamily="34" charset="0"/>
              </a:rPr>
              <a:t>n/cm</a:t>
            </a:r>
            <a:r>
              <a:rPr lang="en-US" sz="1000" b="1" baseline="30000" dirty="0">
                <a:solidFill>
                  <a:srgbClr val="002060"/>
                </a:solidFill>
                <a:latin typeface="Verdana" panose="020B0604030504040204" pitchFamily="34" charset="0"/>
                <a:ea typeface="Verdana" panose="020B0604030504040204" pitchFamily="34" charset="0"/>
              </a:rPr>
              <a:t>2</a:t>
            </a:r>
            <a:r>
              <a:rPr lang="en-US" sz="1000" b="1" dirty="0">
                <a:solidFill>
                  <a:srgbClr val="002060"/>
                </a:solidFill>
                <a:latin typeface="Verdana" panose="020B0604030504040204" pitchFamily="34" charset="0"/>
                <a:ea typeface="Verdana" panose="020B0604030504040204" pitchFamily="34" charset="0"/>
              </a:rPr>
              <a:t>/s neutron flux level as in rear ITER blanket- </a:t>
            </a:r>
            <a:r>
              <a:rPr lang="en-US" sz="1000" b="1" dirty="0" smtClean="0">
                <a:solidFill>
                  <a:srgbClr val="002060"/>
                </a:solidFill>
                <a:latin typeface="Verdana" panose="020B0604030504040204" pitchFamily="34" charset="0"/>
                <a:ea typeface="Verdana" panose="020B0604030504040204" pitchFamily="34" charset="0"/>
              </a:rPr>
              <a:t>DFW </a:t>
            </a:r>
          </a:p>
          <a:p>
            <a:pPr lvl="1">
              <a:spcBef>
                <a:spcPts val="400"/>
              </a:spcBef>
              <a:spcAft>
                <a:spcPts val="400"/>
              </a:spcAft>
              <a:buClr>
                <a:srgbClr val="A20000"/>
              </a:buClr>
            </a:pPr>
            <a:r>
              <a:rPr lang="en-US" sz="1000" b="1" dirty="0" smtClean="0">
                <a:solidFill>
                  <a:srgbClr val="002060"/>
                </a:solidFill>
                <a:latin typeface="Verdana" panose="020B0604030504040204" pitchFamily="34" charset="0"/>
                <a:ea typeface="Verdana" panose="020B0604030504040204" pitchFamily="34" charset="0"/>
              </a:rPr>
              <a:t>cumulated DTE2+DTE3 neutron </a:t>
            </a:r>
            <a:r>
              <a:rPr lang="en-US" sz="1000" b="1" dirty="0">
                <a:solidFill>
                  <a:srgbClr val="002060"/>
                </a:solidFill>
                <a:latin typeface="Verdana" panose="020B0604030504040204" pitchFamily="34" charset="0"/>
                <a:ea typeface="Verdana" panose="020B0604030504040204" pitchFamily="34" charset="0"/>
              </a:rPr>
              <a:t>fluence </a:t>
            </a:r>
            <a:r>
              <a:rPr lang="en-US" sz="1000" b="1" dirty="0" smtClean="0">
                <a:solidFill>
                  <a:srgbClr val="002060"/>
                </a:solidFill>
                <a:latin typeface="Verdana" panose="020B0604030504040204" pitchFamily="34" charset="0"/>
                <a:ea typeface="Verdana" panose="020B0604030504040204" pitchFamily="34" charset="0"/>
              </a:rPr>
              <a:t>up </a:t>
            </a:r>
            <a:r>
              <a:rPr lang="en-US" sz="1000" b="1" dirty="0">
                <a:solidFill>
                  <a:srgbClr val="002060"/>
                </a:solidFill>
                <a:latin typeface="Verdana" panose="020B0604030504040204" pitchFamily="34" charset="0"/>
                <a:ea typeface="Verdana" panose="020B0604030504040204" pitchFamily="34" charset="0"/>
              </a:rPr>
              <a:t>to 10</a:t>
            </a:r>
            <a:r>
              <a:rPr lang="en-US" sz="1000" b="1" baseline="30000" dirty="0">
                <a:solidFill>
                  <a:srgbClr val="002060"/>
                </a:solidFill>
                <a:latin typeface="Verdana" panose="020B0604030504040204" pitchFamily="34" charset="0"/>
                <a:ea typeface="Verdana" panose="020B0604030504040204" pitchFamily="34" charset="0"/>
              </a:rPr>
              <a:t>16</a:t>
            </a:r>
            <a:r>
              <a:rPr lang="en-US" sz="1000" b="1" dirty="0">
                <a:solidFill>
                  <a:srgbClr val="002060"/>
                </a:solidFill>
                <a:latin typeface="Verdana" panose="020B0604030504040204" pitchFamily="34" charset="0"/>
                <a:ea typeface="Verdana" panose="020B0604030504040204" pitchFamily="34" charset="0"/>
              </a:rPr>
              <a:t> n/cm</a:t>
            </a:r>
            <a:r>
              <a:rPr lang="en-US" sz="1000" b="1" baseline="30000" dirty="0">
                <a:solidFill>
                  <a:srgbClr val="002060"/>
                </a:solidFill>
                <a:latin typeface="Verdana" panose="020B0604030504040204" pitchFamily="34" charset="0"/>
                <a:ea typeface="Verdana" panose="020B0604030504040204" pitchFamily="34" charset="0"/>
              </a:rPr>
              <a:t>2</a:t>
            </a:r>
            <a:r>
              <a:rPr lang="en-US" sz="1000" b="1" dirty="0">
                <a:solidFill>
                  <a:srgbClr val="002060"/>
                </a:solidFill>
                <a:latin typeface="Verdana" panose="020B0604030504040204" pitchFamily="34" charset="0"/>
                <a:ea typeface="Verdana" panose="020B0604030504040204" pitchFamily="34" charset="0"/>
              </a:rPr>
              <a:t> as in rear ITER port plugs at </a:t>
            </a:r>
            <a:r>
              <a:rPr lang="en-US" sz="1000" b="1" dirty="0" smtClean="0">
                <a:solidFill>
                  <a:srgbClr val="002060"/>
                </a:solidFill>
                <a:latin typeface="Verdana" panose="020B0604030504040204" pitchFamily="34" charset="0"/>
                <a:ea typeface="Verdana" panose="020B0604030504040204" pitchFamily="34" charset="0"/>
              </a:rPr>
              <a:t>end </a:t>
            </a:r>
            <a:r>
              <a:rPr lang="en-US" sz="1000" b="1" dirty="0">
                <a:solidFill>
                  <a:srgbClr val="002060"/>
                </a:solidFill>
                <a:latin typeface="Verdana" panose="020B0604030504040204" pitchFamily="34" charset="0"/>
                <a:ea typeface="Verdana" panose="020B0604030504040204" pitchFamily="34" charset="0"/>
              </a:rPr>
              <a:t>of life &amp; middle ITER port plugs- rear blanket at end of DT-1 </a:t>
            </a:r>
            <a:r>
              <a:rPr lang="en-US" sz="1000" b="1" dirty="0" smtClean="0">
                <a:solidFill>
                  <a:srgbClr val="002060"/>
                </a:solidFill>
                <a:latin typeface="Verdana" panose="020B0604030504040204" pitchFamily="34" charset="0"/>
                <a:ea typeface="Verdana" panose="020B0604030504040204" pitchFamily="34" charset="0"/>
              </a:rPr>
              <a:t>phase  </a:t>
            </a:r>
          </a:p>
          <a:p>
            <a:pPr>
              <a:spcBef>
                <a:spcPts val="400"/>
              </a:spcBef>
              <a:spcAft>
                <a:spcPts val="400"/>
              </a:spcAft>
              <a:buClr>
                <a:srgbClr val="A20000"/>
              </a:buClr>
            </a:pPr>
            <a:r>
              <a:rPr lang="it-IT" sz="1400" dirty="0" err="1" smtClean="0">
                <a:solidFill>
                  <a:srgbClr val="002060"/>
                </a:solidFill>
                <a:latin typeface="Verdana" panose="020B0604030504040204" pitchFamily="34" charset="0"/>
                <a:ea typeface="Verdana" panose="020B0604030504040204" pitchFamily="34" charset="0"/>
              </a:rPr>
              <a:t>Many</a:t>
            </a:r>
            <a:r>
              <a:rPr lang="it-IT" sz="1400" dirty="0" smtClean="0">
                <a:solidFill>
                  <a:srgbClr val="002060"/>
                </a:solidFill>
                <a:latin typeface="Verdana" panose="020B0604030504040204" pitchFamily="34" charset="0"/>
                <a:ea typeface="Verdana" panose="020B0604030504040204" pitchFamily="34" charset="0"/>
              </a:rPr>
              <a:t> </a:t>
            </a:r>
            <a:r>
              <a:rPr lang="it-IT" sz="1400" dirty="0" smtClean="0">
                <a:solidFill>
                  <a:srgbClr val="002060"/>
                </a:solidFill>
                <a:latin typeface="Verdana" panose="020B0604030504040204" pitchFamily="34" charset="0"/>
                <a:ea typeface="Verdana" panose="020B0604030504040204" pitchFamily="34" charset="0"/>
              </a:rPr>
              <a:t>detectors and </a:t>
            </a:r>
            <a:r>
              <a:rPr lang="it-IT" sz="1400" dirty="0" err="1" smtClean="0">
                <a:solidFill>
                  <a:srgbClr val="002060"/>
                </a:solidFill>
                <a:latin typeface="Verdana" panose="020B0604030504040204" pitchFamily="34" charset="0"/>
                <a:ea typeface="Verdana" panose="020B0604030504040204" pitchFamily="34" charset="0"/>
              </a:rPr>
              <a:t>samples</a:t>
            </a:r>
            <a:r>
              <a:rPr lang="it-IT" sz="1400" dirty="0" smtClean="0">
                <a:solidFill>
                  <a:srgbClr val="002060"/>
                </a:solidFill>
                <a:latin typeface="Verdana" panose="020B0604030504040204" pitchFamily="34" charset="0"/>
                <a:ea typeface="Verdana" panose="020B0604030504040204" pitchFamily="34" charset="0"/>
              </a:rPr>
              <a:t> are </a:t>
            </a:r>
            <a:r>
              <a:rPr lang="it-IT" sz="1400" dirty="0" err="1" smtClean="0">
                <a:solidFill>
                  <a:srgbClr val="002060"/>
                </a:solidFill>
                <a:latin typeface="Verdana" panose="020B0604030504040204" pitchFamily="34" charset="0"/>
                <a:ea typeface="Verdana" panose="020B0604030504040204" pitchFamily="34" charset="0"/>
              </a:rPr>
              <a:t>installed</a:t>
            </a:r>
            <a:r>
              <a:rPr lang="it-IT" sz="1400" dirty="0" smtClean="0">
                <a:solidFill>
                  <a:srgbClr val="002060"/>
                </a:solidFill>
                <a:latin typeface="Verdana" panose="020B0604030504040204" pitchFamily="34" charset="0"/>
                <a:ea typeface="Verdana" panose="020B0604030504040204" pitchFamily="34" charset="0"/>
              </a:rPr>
              <a:t> inside and </a:t>
            </a:r>
            <a:r>
              <a:rPr lang="it-IT" sz="1400" dirty="0" err="1" smtClean="0">
                <a:solidFill>
                  <a:srgbClr val="002060"/>
                </a:solidFill>
                <a:latin typeface="Verdana" panose="020B0604030504040204" pitchFamily="34" charset="0"/>
                <a:ea typeface="Verdana" panose="020B0604030504040204" pitchFamily="34" charset="0"/>
              </a:rPr>
              <a:t>outside</a:t>
            </a:r>
            <a:r>
              <a:rPr lang="it-IT" sz="1400" dirty="0" smtClean="0">
                <a:solidFill>
                  <a:srgbClr val="002060"/>
                </a:solidFill>
                <a:latin typeface="Verdana" panose="020B0604030504040204" pitchFamily="34" charset="0"/>
                <a:ea typeface="Verdana" panose="020B0604030504040204" pitchFamily="34" charset="0"/>
              </a:rPr>
              <a:t> JET </a:t>
            </a:r>
            <a:r>
              <a:rPr lang="it-IT" sz="1400" dirty="0" err="1">
                <a:solidFill>
                  <a:srgbClr val="002060"/>
                </a:solidFill>
                <a:latin typeface="Verdana" panose="020B0604030504040204" pitchFamily="34" charset="0"/>
                <a:ea typeface="Verdana" panose="020B0604030504040204" pitchFamily="34" charset="0"/>
              </a:rPr>
              <a:t>t</a:t>
            </a:r>
            <a:r>
              <a:rPr lang="it-IT" sz="1400" dirty="0" err="1" smtClean="0">
                <a:solidFill>
                  <a:srgbClr val="002060"/>
                </a:solidFill>
                <a:latin typeface="Verdana" panose="020B0604030504040204" pitchFamily="34" charset="0"/>
                <a:ea typeface="Verdana" panose="020B0604030504040204" pitchFamily="34" charset="0"/>
              </a:rPr>
              <a:t>orus</a:t>
            </a:r>
            <a:r>
              <a:rPr lang="it-IT" sz="1400" dirty="0" smtClean="0">
                <a:solidFill>
                  <a:srgbClr val="002060"/>
                </a:solidFill>
                <a:latin typeface="Verdana" panose="020B0604030504040204" pitchFamily="34" charset="0"/>
                <a:ea typeface="Verdana" panose="020B0604030504040204" pitchFamily="34" charset="0"/>
              </a:rPr>
              <a:t> hall &amp; </a:t>
            </a:r>
            <a:r>
              <a:rPr lang="it-IT" sz="1400" dirty="0" err="1" smtClean="0">
                <a:solidFill>
                  <a:srgbClr val="960000"/>
                </a:solidFill>
                <a:latin typeface="Verdana" panose="020B0604030504040204" pitchFamily="34" charset="0"/>
                <a:ea typeface="Verdana" panose="020B0604030504040204" pitchFamily="34" charset="0"/>
              </a:rPr>
              <a:t>timely</a:t>
            </a:r>
            <a:r>
              <a:rPr lang="it-IT" sz="1400" dirty="0" smtClean="0">
                <a:solidFill>
                  <a:srgbClr val="960000"/>
                </a:solidFill>
                <a:latin typeface="Verdana" panose="020B0604030504040204" pitchFamily="34" charset="0"/>
                <a:ea typeface="Verdana" panose="020B0604030504040204" pitchFamily="34" charset="0"/>
              </a:rPr>
              <a:t> </a:t>
            </a:r>
            <a:r>
              <a:rPr lang="it-IT" sz="1400" dirty="0" err="1" smtClean="0">
                <a:solidFill>
                  <a:srgbClr val="960000"/>
                </a:solidFill>
                <a:latin typeface="Verdana" panose="020B0604030504040204" pitchFamily="34" charset="0"/>
                <a:ea typeface="Verdana" panose="020B0604030504040204" pitchFamily="34" charset="0"/>
              </a:rPr>
              <a:t>retrieval</a:t>
            </a:r>
            <a:r>
              <a:rPr lang="it-IT" sz="1400" dirty="0" smtClean="0">
                <a:solidFill>
                  <a:srgbClr val="960000"/>
                </a:solidFill>
                <a:latin typeface="Verdana" panose="020B0604030504040204" pitchFamily="34" charset="0"/>
                <a:ea typeface="Verdana" panose="020B0604030504040204" pitchFamily="34" charset="0"/>
              </a:rPr>
              <a:t> </a:t>
            </a:r>
            <a:r>
              <a:rPr lang="it-IT" sz="1400" dirty="0" err="1" smtClean="0">
                <a:solidFill>
                  <a:srgbClr val="002060"/>
                </a:solidFill>
                <a:latin typeface="Verdana" panose="020B0604030504040204" pitchFamily="34" charset="0"/>
                <a:ea typeface="Verdana" panose="020B0604030504040204" pitchFamily="34" charset="0"/>
              </a:rPr>
              <a:t>is</a:t>
            </a:r>
            <a:r>
              <a:rPr lang="it-IT" sz="1400" dirty="0" smtClean="0">
                <a:solidFill>
                  <a:srgbClr val="002060"/>
                </a:solidFill>
                <a:latin typeface="Verdana" panose="020B0604030504040204" pitchFamily="34" charset="0"/>
                <a:ea typeface="Verdana" panose="020B0604030504040204" pitchFamily="34" charset="0"/>
              </a:rPr>
              <a:t> </a:t>
            </a:r>
            <a:r>
              <a:rPr lang="it-IT" sz="1400" dirty="0" err="1" smtClean="0">
                <a:solidFill>
                  <a:srgbClr val="002060"/>
                </a:solidFill>
                <a:latin typeface="Verdana" panose="020B0604030504040204" pitchFamily="34" charset="0"/>
                <a:ea typeface="Verdana" panose="020B0604030504040204" pitchFamily="34" charset="0"/>
              </a:rPr>
              <a:t>needed</a:t>
            </a:r>
            <a:r>
              <a:rPr lang="it-IT" sz="1400" dirty="0" smtClean="0">
                <a:solidFill>
                  <a:srgbClr val="002060"/>
                </a:solidFill>
                <a:latin typeface="Verdana" panose="020B0604030504040204" pitchFamily="34" charset="0"/>
                <a:ea typeface="Verdana" panose="020B0604030504040204" pitchFamily="34" charset="0"/>
              </a:rPr>
              <a:t> to </a:t>
            </a:r>
            <a:r>
              <a:rPr lang="it-IT" sz="1400" dirty="0" err="1" smtClean="0">
                <a:solidFill>
                  <a:srgbClr val="002060"/>
                </a:solidFill>
                <a:latin typeface="Verdana" panose="020B0604030504040204" pitchFamily="34" charset="0"/>
                <a:ea typeface="Verdana" panose="020B0604030504040204" pitchFamily="34" charset="0"/>
              </a:rPr>
              <a:t>maximize</a:t>
            </a:r>
            <a:r>
              <a:rPr lang="it-IT" sz="1400" dirty="0" smtClean="0">
                <a:solidFill>
                  <a:srgbClr val="002060"/>
                </a:solidFill>
                <a:latin typeface="Verdana" panose="020B0604030504040204" pitchFamily="34" charset="0"/>
                <a:ea typeface="Verdana" panose="020B0604030504040204" pitchFamily="34" charset="0"/>
              </a:rPr>
              <a:t> the </a:t>
            </a:r>
            <a:r>
              <a:rPr lang="it-IT" sz="1400" dirty="0" err="1" smtClean="0">
                <a:solidFill>
                  <a:srgbClr val="002060"/>
                </a:solidFill>
                <a:latin typeface="Verdana" panose="020B0604030504040204" pitchFamily="34" charset="0"/>
                <a:ea typeface="Verdana" panose="020B0604030504040204" pitchFamily="34" charset="0"/>
              </a:rPr>
              <a:t>scientific</a:t>
            </a:r>
            <a:r>
              <a:rPr lang="it-IT" sz="1400" dirty="0" smtClean="0">
                <a:solidFill>
                  <a:srgbClr val="002060"/>
                </a:solidFill>
                <a:latin typeface="Verdana" panose="020B0604030504040204" pitchFamily="34" charset="0"/>
                <a:ea typeface="Verdana" panose="020B0604030504040204" pitchFamily="34" charset="0"/>
              </a:rPr>
              <a:t> </a:t>
            </a:r>
            <a:r>
              <a:rPr lang="it-IT" sz="1400" dirty="0" err="1" smtClean="0">
                <a:solidFill>
                  <a:srgbClr val="002060"/>
                </a:solidFill>
                <a:latin typeface="Verdana" panose="020B0604030504040204" pitchFamily="34" charset="0"/>
                <a:ea typeface="Verdana" panose="020B0604030504040204" pitchFamily="34" charset="0"/>
              </a:rPr>
              <a:t>return</a:t>
            </a:r>
            <a:endParaRPr lang="it-IT" sz="1400" dirty="0" smtClean="0">
              <a:solidFill>
                <a:srgbClr val="002060"/>
              </a:solidFill>
              <a:latin typeface="Verdana" panose="020B0604030504040204" pitchFamily="34" charset="0"/>
              <a:ea typeface="Verdana" panose="020B0604030504040204" pitchFamily="34" charset="0"/>
            </a:endParaRPr>
          </a:p>
          <a:p>
            <a:pPr>
              <a:spcBef>
                <a:spcPts val="400"/>
              </a:spcBef>
              <a:spcAft>
                <a:spcPts val="400"/>
              </a:spcAft>
              <a:buClr>
                <a:srgbClr val="A20000"/>
              </a:buClr>
            </a:pPr>
            <a:r>
              <a:rPr lang="it-IT" sz="1400" dirty="0" smtClean="0">
                <a:solidFill>
                  <a:srgbClr val="002060"/>
                </a:solidFill>
                <a:latin typeface="Verdana" panose="020B0604030504040204" pitchFamily="34" charset="0"/>
                <a:ea typeface="Verdana" panose="020B0604030504040204" pitchFamily="34" charset="0"/>
              </a:rPr>
              <a:t>The </a:t>
            </a:r>
            <a:r>
              <a:rPr lang="it-IT" sz="1400" dirty="0" err="1" smtClean="0">
                <a:solidFill>
                  <a:srgbClr val="002060"/>
                </a:solidFill>
                <a:latin typeface="Verdana" panose="020B0604030504040204" pitchFamily="34" charset="0"/>
                <a:ea typeface="Verdana" panose="020B0604030504040204" pitchFamily="34" charset="0"/>
              </a:rPr>
              <a:t>needs</a:t>
            </a:r>
            <a:r>
              <a:rPr lang="it-IT" sz="1400" dirty="0" smtClean="0">
                <a:solidFill>
                  <a:srgbClr val="002060"/>
                </a:solidFill>
                <a:latin typeface="Verdana" panose="020B0604030504040204" pitchFamily="34" charset="0"/>
                <a:ea typeface="Verdana" panose="020B0604030504040204" pitchFamily="34" charset="0"/>
              </a:rPr>
              <a:t> include </a:t>
            </a:r>
            <a:r>
              <a:rPr lang="it-IT" sz="1400" dirty="0" err="1" smtClean="0">
                <a:solidFill>
                  <a:srgbClr val="002060"/>
                </a:solidFill>
                <a:latin typeface="Verdana" panose="020B0604030504040204" pitchFamily="34" charset="0"/>
                <a:ea typeface="Verdana" panose="020B0604030504040204" pitchFamily="34" charset="0"/>
              </a:rPr>
              <a:t>also</a:t>
            </a:r>
            <a:r>
              <a:rPr lang="it-IT" sz="1400" dirty="0" smtClean="0">
                <a:solidFill>
                  <a:srgbClr val="002060"/>
                </a:solidFill>
                <a:latin typeface="Verdana" panose="020B0604030504040204" pitchFamily="34" charset="0"/>
                <a:ea typeface="Verdana" panose="020B0604030504040204" pitchFamily="34" charset="0"/>
              </a:rPr>
              <a:t> </a:t>
            </a:r>
            <a:r>
              <a:rPr lang="it-IT" sz="1400" dirty="0" err="1" smtClean="0">
                <a:solidFill>
                  <a:srgbClr val="002060"/>
                </a:solidFill>
                <a:latin typeface="Verdana" panose="020B0604030504040204" pitchFamily="34" charset="0"/>
                <a:ea typeface="Verdana" panose="020B0604030504040204" pitchFamily="34" charset="0"/>
              </a:rPr>
              <a:t>support</a:t>
            </a:r>
            <a:r>
              <a:rPr lang="it-IT" sz="1400" dirty="0" smtClean="0">
                <a:solidFill>
                  <a:srgbClr val="002060"/>
                </a:solidFill>
                <a:latin typeface="Verdana" panose="020B0604030504040204" pitchFamily="34" charset="0"/>
                <a:ea typeface="Verdana" panose="020B0604030504040204" pitchFamily="34" charset="0"/>
              </a:rPr>
              <a:t> from UKAEA </a:t>
            </a:r>
            <a:r>
              <a:rPr lang="it-IT" sz="1400" dirty="0" err="1" smtClean="0">
                <a:solidFill>
                  <a:srgbClr val="002060"/>
                </a:solidFill>
                <a:latin typeface="Verdana" panose="020B0604030504040204" pitchFamily="34" charset="0"/>
                <a:ea typeface="Verdana" panose="020B0604030504040204" pitchFamily="34" charset="0"/>
              </a:rPr>
              <a:t>engineering</a:t>
            </a:r>
            <a:r>
              <a:rPr lang="it-IT" sz="1400" dirty="0" smtClean="0">
                <a:solidFill>
                  <a:srgbClr val="002060"/>
                </a:solidFill>
                <a:latin typeface="Verdana" panose="020B0604030504040204" pitchFamily="34" charset="0"/>
                <a:ea typeface="Verdana" panose="020B0604030504040204" pitchFamily="34" charset="0"/>
              </a:rPr>
              <a:t> &amp; science staff to </a:t>
            </a:r>
            <a:r>
              <a:rPr lang="it-IT" sz="1400" dirty="0" err="1" smtClean="0">
                <a:solidFill>
                  <a:srgbClr val="002060"/>
                </a:solidFill>
                <a:latin typeface="Verdana" panose="020B0604030504040204" pitchFamily="34" charset="0"/>
                <a:ea typeface="Verdana" panose="020B0604030504040204" pitchFamily="34" charset="0"/>
              </a:rPr>
              <a:t>successfully</a:t>
            </a:r>
            <a:r>
              <a:rPr lang="it-IT" sz="1400" dirty="0" smtClean="0">
                <a:solidFill>
                  <a:srgbClr val="002060"/>
                </a:solidFill>
                <a:latin typeface="Verdana" panose="020B0604030504040204" pitchFamily="34" charset="0"/>
                <a:ea typeface="Verdana" panose="020B0604030504040204" pitchFamily="34" charset="0"/>
              </a:rPr>
              <a:t> complete </a:t>
            </a:r>
            <a:r>
              <a:rPr lang="it-IT" sz="1400" dirty="0">
                <a:solidFill>
                  <a:srgbClr val="002060"/>
                </a:solidFill>
                <a:latin typeface="Verdana" panose="020B0604030504040204" pitchFamily="34" charset="0"/>
                <a:ea typeface="Verdana" panose="020B0604030504040204" pitchFamily="34" charset="0"/>
              </a:rPr>
              <a:t>the </a:t>
            </a:r>
            <a:r>
              <a:rPr lang="it-IT" sz="1400" dirty="0" err="1" smtClean="0">
                <a:solidFill>
                  <a:srgbClr val="002060"/>
                </a:solidFill>
                <a:latin typeface="Verdana" panose="020B0604030504040204" pitchFamily="34" charset="0"/>
                <a:ea typeface="Verdana" panose="020B0604030504040204" pitchFamily="34" charset="0"/>
              </a:rPr>
              <a:t>program</a:t>
            </a:r>
            <a:r>
              <a:rPr lang="it-IT" sz="1400" dirty="0" smtClean="0">
                <a:solidFill>
                  <a:srgbClr val="002060"/>
                </a:solidFill>
                <a:latin typeface="Verdana" panose="020B0604030504040204" pitchFamily="34" charset="0"/>
                <a:ea typeface="Verdana" panose="020B0604030504040204" pitchFamily="34" charset="0"/>
              </a:rPr>
              <a:t> and gain the maximum </a:t>
            </a:r>
            <a:r>
              <a:rPr lang="it-IT" sz="1400" dirty="0" err="1" smtClean="0">
                <a:solidFill>
                  <a:srgbClr val="002060"/>
                </a:solidFill>
                <a:latin typeface="Verdana" panose="020B0604030504040204" pitchFamily="34" charset="0"/>
                <a:ea typeface="Verdana" panose="020B0604030504040204" pitchFamily="34" charset="0"/>
              </a:rPr>
              <a:t>achievements</a:t>
            </a:r>
            <a:r>
              <a:rPr lang="it-IT" sz="1400" dirty="0" smtClean="0">
                <a:solidFill>
                  <a:srgbClr val="002060"/>
                </a:solidFill>
                <a:latin typeface="Verdana" panose="020B0604030504040204" pitchFamily="34" charset="0"/>
                <a:ea typeface="Verdana" panose="020B0604030504040204" pitchFamily="34" charset="0"/>
              </a:rPr>
              <a:t> for ITER benefit</a:t>
            </a:r>
          </a:p>
          <a:p>
            <a:pPr>
              <a:spcBef>
                <a:spcPts val="400"/>
              </a:spcBef>
              <a:spcAft>
                <a:spcPts val="400"/>
              </a:spcAft>
              <a:buClr>
                <a:srgbClr val="A20000"/>
              </a:buClr>
            </a:pPr>
            <a:r>
              <a:rPr lang="en-US" sz="1400" dirty="0">
                <a:solidFill>
                  <a:srgbClr val="002060"/>
                </a:solidFill>
                <a:latin typeface="Verdana" panose="020B0604030504040204" pitchFamily="34" charset="0"/>
                <a:ea typeface="Verdana" panose="020B0604030504040204" pitchFamily="34" charset="0"/>
              </a:rPr>
              <a:t>Proposals for a Special issue on DTE2-DTE3 neutronics in </a:t>
            </a:r>
            <a:r>
              <a:rPr lang="en-US" sz="1400" dirty="0" err="1">
                <a:solidFill>
                  <a:srgbClr val="002060"/>
                </a:solidFill>
                <a:latin typeface="Verdana" panose="020B0604030504040204" pitchFamily="34" charset="0"/>
                <a:ea typeface="Verdana" panose="020B0604030504040204" pitchFamily="34" charset="0"/>
              </a:rPr>
              <a:t>Nuc</a:t>
            </a:r>
            <a:r>
              <a:rPr lang="en-US" sz="1400" dirty="0">
                <a:solidFill>
                  <a:srgbClr val="002060"/>
                </a:solidFill>
                <a:latin typeface="Verdana" panose="020B0604030504040204" pitchFamily="34" charset="0"/>
                <a:ea typeface="Verdana" panose="020B0604030504040204" pitchFamily="34" charset="0"/>
              </a:rPr>
              <a:t>. </a:t>
            </a:r>
            <a:r>
              <a:rPr lang="en-US" sz="1400" dirty="0" err="1" smtClean="0">
                <a:solidFill>
                  <a:srgbClr val="002060"/>
                </a:solidFill>
                <a:latin typeface="Verdana" panose="020B0604030504040204" pitchFamily="34" charset="0"/>
                <a:ea typeface="Verdana" panose="020B0604030504040204" pitchFamily="34" charset="0"/>
              </a:rPr>
              <a:t>Fus</a:t>
            </a:r>
            <a:r>
              <a:rPr lang="en-US" sz="1400" dirty="0" smtClean="0">
                <a:solidFill>
                  <a:srgbClr val="002060"/>
                </a:solidFill>
                <a:latin typeface="Verdana" panose="020B0604030504040204" pitchFamily="34" charset="0"/>
                <a:ea typeface="Verdana" panose="020B0604030504040204" pitchFamily="34" charset="0"/>
              </a:rPr>
              <a:t> or PPCF or </a:t>
            </a:r>
            <a:r>
              <a:rPr lang="en-US" sz="1400" dirty="0">
                <a:solidFill>
                  <a:srgbClr val="002060"/>
                </a:solidFill>
                <a:latin typeface="Verdana" panose="020B0604030504040204" pitchFamily="34" charset="0"/>
                <a:ea typeface="Verdana" panose="020B0604030504040204" pitchFamily="34" charset="0"/>
              </a:rPr>
              <a:t>F</a:t>
            </a:r>
            <a:r>
              <a:rPr lang="en-US" sz="1400" dirty="0" smtClean="0">
                <a:solidFill>
                  <a:srgbClr val="002060"/>
                </a:solidFill>
                <a:latin typeface="Verdana" panose="020B0604030504040204" pitchFamily="34" charset="0"/>
                <a:ea typeface="Verdana" panose="020B0604030504040204" pitchFamily="34" charset="0"/>
              </a:rPr>
              <a:t>ED  </a:t>
            </a:r>
            <a:r>
              <a:rPr lang="en-US" sz="1400" dirty="0">
                <a:solidFill>
                  <a:srgbClr val="002060"/>
                </a:solidFill>
                <a:latin typeface="Verdana" panose="020B0604030504040204" pitchFamily="34" charset="0"/>
                <a:ea typeface="Verdana" panose="020B0604030504040204" pitchFamily="34" charset="0"/>
              </a:rPr>
              <a:t>to be issued in </a:t>
            </a:r>
            <a:r>
              <a:rPr lang="it-IT" sz="1400" dirty="0" smtClean="0">
                <a:solidFill>
                  <a:srgbClr val="002060"/>
                </a:solidFill>
                <a:latin typeface="Verdana" panose="020B0604030504040204" pitchFamily="34" charset="0"/>
                <a:ea typeface="Verdana" panose="020B0604030504040204" pitchFamily="34" charset="0"/>
              </a:rPr>
              <a:t>2024</a:t>
            </a:r>
            <a:endParaRPr lang="en-GB" sz="1400" dirty="0" smtClean="0">
              <a:solidFill>
                <a:srgbClr val="002060"/>
              </a:solidFill>
              <a:latin typeface="Verdana" panose="020B0604030504040204" pitchFamily="34" charset="0"/>
              <a:ea typeface="Verdana" panose="020B0604030504040204" pitchFamily="34" charset="0"/>
            </a:endParaRPr>
          </a:p>
        </p:txBody>
      </p:sp>
      <p:sp>
        <p:nvSpPr>
          <p:cNvPr id="5" name="Title 1"/>
          <p:cNvSpPr txBox="1">
            <a:spLocks/>
          </p:cNvSpPr>
          <p:nvPr/>
        </p:nvSpPr>
        <p:spPr>
          <a:xfrm>
            <a:off x="407368" y="1340768"/>
            <a:ext cx="12192000" cy="457200"/>
          </a:xfrm>
          <a:prstGeom prst="rect">
            <a:avLst/>
          </a:prstGeom>
        </p:spPr>
        <p:txBody>
          <a:bodyPr vert="horz" lIns="91440" tIns="45720" rIns="91440" bIns="45720" rtlCol="0" anchor="ctr">
            <a:normAutofit fontScale="25000" lnSpcReduction="20000"/>
          </a:bodyPr>
          <a:lstStyle>
            <a:lvl1pPr algn="l" defTabSz="685800" rtl="0" eaLnBrk="1" latinLnBrk="0" hangingPunct="1">
              <a:lnSpc>
                <a:spcPts val="2400"/>
              </a:lnSpc>
              <a:spcBef>
                <a:spcPct val="0"/>
              </a:spcBef>
              <a:buNone/>
              <a:defRPr sz="2400" b="1" kern="1200">
                <a:solidFill>
                  <a:schemeClr val="tx1"/>
                </a:solidFill>
                <a:latin typeface="+mn-lt"/>
                <a:ea typeface="+mj-ea"/>
                <a:cs typeface="Arial" panose="020B0604020202020204" pitchFamily="34" charset="0"/>
              </a:defRPr>
            </a:lvl1pPr>
          </a:lstStyle>
          <a:p>
            <a:pPr fontAlgn="t"/>
            <a:r>
              <a:rPr lang="it-IT" dirty="0">
                <a:latin typeface="Tahoma" panose="020B0604030504040204" pitchFamily="34" charset="0"/>
                <a:ea typeface="Tahoma" panose="020B0604030504040204" pitchFamily="34" charset="0"/>
                <a:cs typeface="Tahoma" panose="020B0604030504040204" pitchFamily="34" charset="0"/>
              </a:rPr>
              <a:t/>
            </a:r>
            <a:br>
              <a:rPr lang="it-IT"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Segnaposto numero diapositiva 2"/>
          <p:cNvSpPr>
            <a:spLocks noGrp="1"/>
          </p:cNvSpPr>
          <p:nvPr>
            <p:ph type="sldNum" sz="quarter" idx="4294967295"/>
          </p:nvPr>
        </p:nvSpPr>
        <p:spPr>
          <a:xfrm>
            <a:off x="10992544" y="6525344"/>
            <a:ext cx="720080" cy="199174"/>
          </a:xfrm>
        </p:spPr>
        <p:txBody>
          <a:bodyPr/>
          <a:lstStyle/>
          <a:p>
            <a:fld id="{6A6D9FA1-99C7-4910-8E32-B85D378B0060}" type="slidenum">
              <a:rPr lang="en-GB" smtClean="0"/>
              <a:pPr/>
              <a:t>2</a:t>
            </a:fld>
            <a:endParaRPr lang="en-GB" dirty="0"/>
          </a:p>
        </p:txBody>
      </p:sp>
      <p:sp>
        <p:nvSpPr>
          <p:cNvPr id="10"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Tree>
    <p:extLst>
      <p:ext uri="{BB962C8B-B14F-4D97-AF65-F5344CB8AC3E}">
        <p14:creationId xmlns:p14="http://schemas.microsoft.com/office/powerpoint/2010/main" val="1027674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SEE: </a:t>
            </a:r>
            <a:r>
              <a:rPr lang="it-IT" dirty="0" err="1">
                <a:latin typeface="Verdana" panose="020B0604030504040204" pitchFamily="34" charset="0"/>
                <a:ea typeface="Verdana" panose="020B0604030504040204" pitchFamily="34" charset="0"/>
              </a:rPr>
              <a:t>w</a:t>
            </a:r>
            <a:r>
              <a:rPr lang="it-IT" dirty="0" err="1" smtClean="0">
                <a:latin typeface="Verdana" panose="020B0604030504040204" pitchFamily="34" charset="0"/>
                <a:ea typeface="Verdana" panose="020B0604030504040204" pitchFamily="34" charset="0"/>
              </a:rPr>
              <a:t>hat</a:t>
            </a:r>
            <a:r>
              <a:rPr lang="it-IT" dirty="0" smtClean="0">
                <a:latin typeface="Verdana" panose="020B0604030504040204" pitchFamily="34" charset="0"/>
                <a:ea typeface="Verdana" panose="020B0604030504040204" pitchFamily="34" charset="0"/>
              </a:rPr>
              <a:t> EUROfusion team </a:t>
            </a:r>
            <a:r>
              <a:rPr lang="it-IT" dirty="0" err="1" smtClean="0">
                <a:latin typeface="Verdana" panose="020B0604030504040204" pitchFamily="34" charset="0"/>
                <a:ea typeface="Verdana" panose="020B0604030504040204" pitchFamily="34" charset="0"/>
              </a:rPr>
              <a:t>needs</a:t>
            </a:r>
            <a:r>
              <a:rPr lang="it-IT" dirty="0" smtClean="0">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3" name="Segnaposto numero diapositiva 2"/>
          <p:cNvSpPr>
            <a:spLocks noGrp="1"/>
          </p:cNvSpPr>
          <p:nvPr>
            <p:ph type="sldNum" sz="quarter" idx="4294967295"/>
          </p:nvPr>
        </p:nvSpPr>
        <p:spPr>
          <a:xfrm>
            <a:off x="10992544" y="6525344"/>
            <a:ext cx="720080" cy="199174"/>
          </a:xfrm>
        </p:spPr>
        <p:txBody>
          <a:bodyPr/>
          <a:lstStyle/>
          <a:p>
            <a:fld id="{6A6D9FA1-99C7-4910-8E32-B85D378B0060}" type="slidenum">
              <a:rPr lang="en-GB" smtClean="0"/>
              <a:pPr/>
              <a:t>20</a:t>
            </a:fld>
            <a:endParaRPr lang="en-GB" dirty="0"/>
          </a:p>
        </p:txBody>
      </p:sp>
      <p:sp>
        <p:nvSpPr>
          <p:cNvPr id="4" name="Segnaposto contenuto 3"/>
          <p:cNvSpPr>
            <a:spLocks noGrp="1"/>
          </p:cNvSpPr>
          <p:nvPr>
            <p:ph idx="1"/>
          </p:nvPr>
        </p:nvSpPr>
        <p:spPr>
          <a:xfrm>
            <a:off x="191344" y="764704"/>
            <a:ext cx="12000656" cy="5737398"/>
          </a:xfrm>
        </p:spPr>
        <p:txBody>
          <a:bodyPr>
            <a:normAutofit/>
          </a:bodyPr>
          <a:lstStyle/>
          <a:p>
            <a:pPr marL="0" indent="0">
              <a:buNone/>
            </a:pPr>
            <a:r>
              <a:rPr lang="en-US" sz="1800" dirty="0">
                <a:solidFill>
                  <a:srgbClr val="C00000"/>
                </a:solidFill>
                <a:latin typeface="Verdana" panose="020B0604030504040204" pitchFamily="34" charset="0"/>
                <a:ea typeface="Verdana" panose="020B0604030504040204" pitchFamily="34" charset="0"/>
              </a:rPr>
              <a:t>1</a:t>
            </a:r>
            <a:r>
              <a:rPr lang="en-US" sz="1800" dirty="0" smtClean="0">
                <a:solidFill>
                  <a:srgbClr val="C00000"/>
                </a:solidFill>
                <a:latin typeface="Verdana" panose="020B0604030504040204" pitchFamily="34" charset="0"/>
                <a:ea typeface="Verdana" panose="020B0604030504040204" pitchFamily="34" charset="0"/>
              </a:rPr>
              <a:t>) </a:t>
            </a:r>
            <a:r>
              <a:rPr lang="en-US" sz="1800" dirty="0">
                <a:solidFill>
                  <a:srgbClr val="C00000"/>
                </a:solidFill>
                <a:latin typeface="Verdana" panose="020B0604030504040204" pitchFamily="34" charset="0"/>
                <a:ea typeface="Verdana" panose="020B0604030504040204" pitchFamily="34" charset="0"/>
              </a:rPr>
              <a:t>Provision of neutron yield rate data from 2023 JET campaigns breakdown DD, TT &amp; DT </a:t>
            </a:r>
            <a:r>
              <a:rPr lang="en-US" sz="1800" dirty="0" smtClean="0">
                <a:solidFill>
                  <a:srgbClr val="C00000"/>
                </a:solidFill>
                <a:latin typeface="Verdana" panose="020B0604030504040204" pitchFamily="34" charset="0"/>
                <a:ea typeface="Verdana" panose="020B0604030504040204" pitchFamily="34" charset="0"/>
              </a:rPr>
              <a:t>components + Results of AF &amp; PNS analysis</a:t>
            </a:r>
            <a:endParaRPr lang="en-US" sz="1800" dirty="0">
              <a:solidFill>
                <a:srgbClr val="C00000"/>
              </a:solidFill>
              <a:latin typeface="Verdana" panose="020B0604030504040204" pitchFamily="34" charset="0"/>
              <a:ea typeface="Verdana" panose="020B0604030504040204" pitchFamily="34" charset="0"/>
            </a:endParaRPr>
          </a:p>
          <a:p>
            <a:pPr marL="0" indent="0">
              <a:buNone/>
            </a:pPr>
            <a:r>
              <a:rPr lang="en-US" sz="1800" dirty="0">
                <a:solidFill>
                  <a:srgbClr val="002060"/>
                </a:solidFill>
                <a:latin typeface="Verdana" panose="020B0604030504040204" pitchFamily="34" charset="0"/>
                <a:ea typeface="Verdana" panose="020B0604030504040204" pitchFamily="34" charset="0"/>
              </a:rPr>
              <a:t>Why: </a:t>
            </a:r>
            <a:r>
              <a:rPr lang="en-US" sz="1800" b="0" dirty="0">
                <a:solidFill>
                  <a:srgbClr val="002060"/>
                </a:solidFill>
                <a:latin typeface="Verdana" panose="020B0604030504040204" pitchFamily="34" charset="0"/>
                <a:ea typeface="Verdana" panose="020B0604030504040204" pitchFamily="34" charset="0"/>
              </a:rPr>
              <a:t>These data are fundamental for </a:t>
            </a:r>
            <a:r>
              <a:rPr lang="en-US" sz="1800" b="0" dirty="0" smtClean="0">
                <a:solidFill>
                  <a:srgbClr val="002060"/>
                </a:solidFill>
                <a:latin typeface="Verdana" panose="020B0604030504040204" pitchFamily="34" charset="0"/>
                <a:ea typeface="Verdana" panose="020B0604030504040204" pitchFamily="34" charset="0"/>
              </a:rPr>
              <a:t>SEE analysis- correlation of bit-flips with exposure to neutrons </a:t>
            </a:r>
            <a:endParaRPr lang="en-US" sz="1800" b="0" dirty="0">
              <a:solidFill>
                <a:srgbClr val="002060"/>
              </a:solidFill>
              <a:latin typeface="Verdana" panose="020B0604030504040204" pitchFamily="34" charset="0"/>
              <a:ea typeface="Verdana" panose="020B0604030504040204" pitchFamily="34" charset="0"/>
            </a:endParaRPr>
          </a:p>
          <a:p>
            <a:pPr marL="0" indent="0">
              <a:buNone/>
            </a:pPr>
            <a:r>
              <a:rPr lang="en-US" sz="1800" dirty="0">
                <a:solidFill>
                  <a:srgbClr val="002060"/>
                </a:solidFill>
                <a:latin typeface="Verdana" panose="020B0604030504040204" pitchFamily="34" charset="0"/>
                <a:ea typeface="Verdana" panose="020B0604030504040204" pitchFamily="34" charset="0"/>
              </a:rPr>
              <a:t>When: </a:t>
            </a:r>
            <a:r>
              <a:rPr lang="en-US" sz="1800" b="0" dirty="0">
                <a:solidFill>
                  <a:srgbClr val="002060"/>
                </a:solidFill>
                <a:latin typeface="Verdana" panose="020B0604030504040204" pitchFamily="34" charset="0"/>
                <a:ea typeface="Verdana" panose="020B0604030504040204" pitchFamily="34" charset="0"/>
              </a:rPr>
              <a:t>Possibly March ‘24</a:t>
            </a:r>
          </a:p>
          <a:p>
            <a:pPr marL="0" indent="0">
              <a:buNone/>
            </a:pPr>
            <a:r>
              <a:rPr lang="en-US" sz="1800" dirty="0">
                <a:solidFill>
                  <a:srgbClr val="002060"/>
                </a:solidFill>
                <a:latin typeface="Verdana" panose="020B0604030504040204" pitchFamily="34" charset="0"/>
                <a:ea typeface="Verdana" panose="020B0604030504040204" pitchFamily="34" charset="0"/>
              </a:rPr>
              <a:t>Priority: </a:t>
            </a:r>
            <a:r>
              <a:rPr lang="en-US" sz="1800" dirty="0">
                <a:solidFill>
                  <a:srgbClr val="C00000"/>
                </a:solidFill>
                <a:latin typeface="Verdana" panose="020B0604030504040204" pitchFamily="34" charset="0"/>
                <a:ea typeface="Verdana" panose="020B0604030504040204" pitchFamily="34" charset="0"/>
              </a:rPr>
              <a:t>HIGH</a:t>
            </a:r>
            <a:r>
              <a:rPr lang="en-US" sz="1800" b="0" dirty="0">
                <a:solidFill>
                  <a:srgbClr val="002060"/>
                </a:solidFill>
                <a:latin typeface="Verdana" panose="020B0604030504040204" pitchFamily="34" charset="0"/>
                <a:ea typeface="Verdana" panose="020B0604030504040204" pitchFamily="34" charset="0"/>
              </a:rPr>
              <a:t>- </a:t>
            </a:r>
            <a:r>
              <a:rPr lang="en-US" sz="1800" b="0" dirty="0" smtClean="0">
                <a:solidFill>
                  <a:srgbClr val="002060"/>
                </a:solidFill>
                <a:latin typeface="Verdana" panose="020B0604030504040204" pitchFamily="34" charset="0"/>
                <a:ea typeface="Verdana" panose="020B0604030504040204" pitchFamily="34" charset="0"/>
              </a:rPr>
              <a:t>SEE analyses depend </a:t>
            </a:r>
            <a:r>
              <a:rPr lang="en-US" sz="1800" b="0" dirty="0">
                <a:solidFill>
                  <a:srgbClr val="002060"/>
                </a:solidFill>
                <a:latin typeface="Verdana" panose="020B0604030504040204" pitchFamily="34" charset="0"/>
                <a:ea typeface="Verdana" panose="020B0604030504040204" pitchFamily="34" charset="0"/>
              </a:rPr>
              <a:t>on these data</a:t>
            </a:r>
          </a:p>
          <a:p>
            <a:pPr marL="0" indent="0">
              <a:lnSpc>
                <a:spcPct val="130000"/>
              </a:lnSpc>
              <a:buClr>
                <a:srgbClr val="C00000"/>
              </a:buClr>
              <a:buNone/>
            </a:pPr>
            <a:endParaRPr lang="en-US" sz="1400" dirty="0">
              <a:solidFill>
                <a:srgbClr val="002060"/>
              </a:solidFill>
              <a:latin typeface="Verdana" panose="020B0604030504040204" pitchFamily="34" charset="0"/>
              <a:ea typeface="Verdana" panose="020B0604030504040204" pitchFamily="34" charset="0"/>
            </a:endParaRPr>
          </a:p>
          <a:p>
            <a:pPr marL="0" indent="0">
              <a:buNone/>
            </a:pPr>
            <a:endParaRPr lang="en-US" sz="1400" dirty="0" smtClean="0">
              <a:solidFill>
                <a:srgbClr val="002060"/>
              </a:solidFill>
              <a:latin typeface="Verdana" panose="020B0604030504040204" pitchFamily="34" charset="0"/>
              <a:ea typeface="Verdana" panose="020B0604030504040204" pitchFamily="34" charset="0"/>
            </a:endParaRPr>
          </a:p>
          <a:p>
            <a:pPr marL="0" indent="0">
              <a:buNone/>
            </a:pPr>
            <a:endParaRPr lang="it-IT" sz="1400" dirty="0">
              <a:solidFill>
                <a:srgbClr val="002060"/>
              </a:solidFill>
              <a:latin typeface="Verdana" panose="020B0604030504040204" pitchFamily="34" charset="0"/>
              <a:ea typeface="Verdana" panose="020B0604030504040204" pitchFamily="34" charset="0"/>
            </a:endParaRPr>
          </a:p>
        </p:txBody>
      </p:sp>
      <p:sp>
        <p:nvSpPr>
          <p:cNvPr id="18" name="CasellaDiTesto 17"/>
          <p:cNvSpPr txBox="1"/>
          <p:nvPr/>
        </p:nvSpPr>
        <p:spPr>
          <a:xfrm>
            <a:off x="10094871" y="1209158"/>
            <a:ext cx="711943" cy="369332"/>
          </a:xfrm>
          <a:prstGeom prst="rect">
            <a:avLst/>
          </a:prstGeom>
          <a:noFill/>
        </p:spPr>
        <p:txBody>
          <a:bodyPr wrap="square" rtlCol="0">
            <a:spAutoFit/>
          </a:bodyPr>
          <a:lstStyle/>
          <a:p>
            <a:r>
              <a:rPr lang="it-IT">
                <a:solidFill>
                  <a:schemeClr val="bg1"/>
                </a:solidFill>
              </a:rPr>
              <a:t>NG</a:t>
            </a:r>
          </a:p>
        </p:txBody>
      </p:sp>
      <p:sp>
        <p:nvSpPr>
          <p:cNvPr id="5" name="CasellaDiTesto 4"/>
          <p:cNvSpPr txBox="1"/>
          <p:nvPr/>
        </p:nvSpPr>
        <p:spPr>
          <a:xfrm>
            <a:off x="7824192" y="5733256"/>
            <a:ext cx="4367808" cy="369332"/>
          </a:xfrm>
          <a:prstGeom prst="rect">
            <a:avLst/>
          </a:prstGeom>
          <a:noFill/>
        </p:spPr>
        <p:txBody>
          <a:bodyPr wrap="square" rtlCol="0">
            <a:spAutoFit/>
          </a:bodyPr>
          <a:lstStyle/>
          <a:p>
            <a:r>
              <a:rPr lang="it-IT" b="1" dirty="0" err="1" smtClean="0"/>
              <a:t>Contact</a:t>
            </a:r>
            <a:r>
              <a:rPr lang="it-IT" b="1" dirty="0"/>
              <a:t>: </a:t>
            </a:r>
            <a:r>
              <a:rPr lang="it-IT" b="1" dirty="0" smtClean="0">
                <a:hlinkClick r:id="rId2"/>
              </a:rPr>
              <a:t>martin.dentan@cern.ch</a:t>
            </a:r>
            <a:r>
              <a:rPr lang="it-IT" b="1" dirty="0" smtClean="0"/>
              <a:t> </a:t>
            </a:r>
            <a:endParaRPr lang="it-IT" b="1" dirty="0"/>
          </a:p>
        </p:txBody>
      </p:sp>
      <p:sp>
        <p:nvSpPr>
          <p:cNvPr id="8"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Tree>
    <p:extLst>
      <p:ext uri="{BB962C8B-B14F-4D97-AF65-F5344CB8AC3E}">
        <p14:creationId xmlns:p14="http://schemas.microsoft.com/office/powerpoint/2010/main" val="2030380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Verdana" panose="020B0604030504040204" pitchFamily="34" charset="0"/>
                <a:ea typeface="Verdana" panose="020B0604030504040204" pitchFamily="34" charset="0"/>
              </a:rPr>
              <a:t>WACT JET </a:t>
            </a:r>
            <a:r>
              <a:rPr lang="fr-FR" dirty="0" smtClean="0">
                <a:latin typeface="Verdana" panose="020B0604030504040204" pitchFamily="34" charset="0"/>
                <a:ea typeface="Verdana" panose="020B0604030504040204" pitchFamily="34" charset="0"/>
              </a:rPr>
              <a:t>water activation </a:t>
            </a:r>
            <a:r>
              <a:rPr lang="fr-FR" dirty="0" err="1" smtClean="0">
                <a:latin typeface="Verdana" panose="020B0604030504040204" pitchFamily="34" charset="0"/>
                <a:ea typeface="Verdana" panose="020B0604030504040204" pitchFamily="34" charset="0"/>
              </a:rPr>
              <a:t>experiment</a:t>
            </a:r>
            <a:r>
              <a:rPr lang="fr-FR" dirty="0" smtClean="0">
                <a:latin typeface="Verdana" panose="020B0604030504040204" pitchFamily="34" charset="0"/>
                <a:ea typeface="Verdana" panose="020B0604030504040204" pitchFamily="34" charset="0"/>
              </a:rPr>
              <a:t> </a:t>
            </a:r>
            <a:r>
              <a:rPr lang="fr-FR" dirty="0" err="1" smtClean="0">
                <a:latin typeface="Verdana" panose="020B0604030504040204" pitchFamily="34" charset="0"/>
                <a:ea typeface="Verdana" panose="020B0604030504040204" pitchFamily="34" charset="0"/>
              </a:rPr>
              <a:t>during</a:t>
            </a:r>
            <a:r>
              <a:rPr lang="fr-FR" dirty="0" smtClean="0">
                <a:latin typeface="Verdana" panose="020B0604030504040204" pitchFamily="34" charset="0"/>
                <a:ea typeface="Verdana" panose="020B0604030504040204" pitchFamily="34" charset="0"/>
              </a:rPr>
              <a:t> DTE3</a:t>
            </a:r>
            <a:endParaRPr lang="fr-FR" dirty="0">
              <a:latin typeface="Verdana" panose="020B0604030504040204" pitchFamily="34" charset="0"/>
              <a:ea typeface="Verdana" panose="020B0604030504040204" pitchFamily="34" charset="0"/>
            </a:endParaRPr>
          </a:p>
        </p:txBody>
      </p:sp>
      <p:sp>
        <p:nvSpPr>
          <p:cNvPr id="4" name="Espace réservé du contenu 3"/>
          <p:cNvSpPr>
            <a:spLocks noGrp="1"/>
          </p:cNvSpPr>
          <p:nvPr>
            <p:ph idx="1"/>
          </p:nvPr>
        </p:nvSpPr>
        <p:spPr>
          <a:xfrm>
            <a:off x="-22670" y="1507175"/>
            <a:ext cx="2574614" cy="1198985"/>
          </a:xfrm>
        </p:spPr>
        <p:txBody>
          <a:bodyPr>
            <a:noAutofit/>
          </a:bodyPr>
          <a:lstStyle/>
          <a:p>
            <a:pPr marL="0" indent="0">
              <a:lnSpc>
                <a:spcPct val="100000"/>
              </a:lnSpc>
              <a:buNone/>
            </a:pPr>
            <a:r>
              <a:rPr lang="en-US" sz="1400" dirty="0">
                <a:latin typeface="Verdana" panose="020B0604030504040204" pitchFamily="34" charset="0"/>
                <a:ea typeface="Verdana" panose="020B0604030504040204" pitchFamily="34" charset="0"/>
                <a:cs typeface="Calibri" pitchFamily="34" charset="0"/>
              </a:rPr>
              <a:t>NBI </a:t>
            </a:r>
            <a:r>
              <a:rPr lang="en-US" sz="1400" dirty="0" smtClean="0">
                <a:latin typeface="Verdana" panose="020B0604030504040204" pitchFamily="34" charset="0"/>
                <a:ea typeface="Verdana" panose="020B0604030504040204" pitchFamily="34" charset="0"/>
                <a:cs typeface="Calibri" pitchFamily="34" charset="0"/>
              </a:rPr>
              <a:t>duct </a:t>
            </a:r>
            <a:r>
              <a:rPr lang="en-US" sz="1400" dirty="0">
                <a:latin typeface="Verdana" panose="020B0604030504040204" pitchFamily="34" charset="0"/>
                <a:ea typeface="Verdana" panose="020B0604030504040204" pitchFamily="34" charset="0"/>
                <a:cs typeface="Calibri" pitchFamily="34" charset="0"/>
              </a:rPr>
              <a:t>scraper cooling </a:t>
            </a:r>
            <a:r>
              <a:rPr lang="en-US" sz="1400" dirty="0" smtClean="0">
                <a:latin typeface="Verdana" panose="020B0604030504040204" pitchFamily="34" charset="0"/>
                <a:ea typeface="Verdana" panose="020B0604030504040204" pitchFamily="34" charset="0"/>
                <a:cs typeface="Calibri" pitchFamily="34" charset="0"/>
              </a:rPr>
              <a:t>loop Oct 4</a:t>
            </a:r>
            <a:endParaRPr lang="fr-FR" sz="1400" dirty="0">
              <a:latin typeface="Verdana" panose="020B0604030504040204" pitchFamily="34" charset="0"/>
              <a:ea typeface="Verdana" panose="020B0604030504040204" pitchFamily="34" charset="0"/>
            </a:endParaRPr>
          </a:p>
        </p:txBody>
      </p:sp>
      <p:sp>
        <p:nvSpPr>
          <p:cNvPr id="7" name="Espace réservé du contenu 3"/>
          <p:cNvSpPr txBox="1">
            <a:spLocks/>
          </p:cNvSpPr>
          <p:nvPr/>
        </p:nvSpPr>
        <p:spPr>
          <a:xfrm>
            <a:off x="-240704" y="4790938"/>
            <a:ext cx="5303456" cy="2403482"/>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57200" lvl="1" indent="0">
              <a:lnSpc>
                <a:spcPct val="110000"/>
              </a:lnSpc>
              <a:spcBef>
                <a:spcPts val="300"/>
              </a:spcBef>
              <a:buNone/>
            </a:pPr>
            <a:r>
              <a:rPr lang="en-US" sz="1600" b="1" dirty="0" smtClean="0">
                <a:latin typeface="Verdana" panose="020B0604030504040204" pitchFamily="34" charset="0"/>
                <a:ea typeface="Verdana" panose="020B0604030504040204" pitchFamily="34" charset="0"/>
                <a:cs typeface="Calibri" pitchFamily="34" charset="0"/>
              </a:rPr>
              <a:t>Detectors</a:t>
            </a:r>
          </a:p>
          <a:p>
            <a:pPr lvl="1">
              <a:lnSpc>
                <a:spcPct val="110000"/>
              </a:lnSpc>
              <a:spcBef>
                <a:spcPts val="300"/>
              </a:spcBef>
            </a:pPr>
            <a:r>
              <a:rPr lang="en-US" sz="1600" dirty="0" smtClean="0">
                <a:latin typeface="Verdana" panose="020B0604030504040204" pitchFamily="34" charset="0"/>
                <a:ea typeface="Verdana" panose="020B0604030504040204" pitchFamily="34" charset="0"/>
                <a:cs typeface="Calibri" pitchFamily="34" charset="0"/>
              </a:rPr>
              <a:t>Gamma spectrometers: </a:t>
            </a:r>
            <a:r>
              <a:rPr lang="en-US" sz="1600" dirty="0" err="1" smtClean="0">
                <a:latin typeface="Verdana" panose="020B0604030504040204" pitchFamily="34" charset="0"/>
                <a:ea typeface="Verdana" panose="020B0604030504040204" pitchFamily="34" charset="0"/>
                <a:cs typeface="Calibri" pitchFamily="34" charset="0"/>
              </a:rPr>
              <a:t>NaI</a:t>
            </a:r>
            <a:r>
              <a:rPr lang="en-US" sz="1600" dirty="0" smtClean="0">
                <a:latin typeface="Verdana" panose="020B0604030504040204" pitchFamily="34" charset="0"/>
                <a:ea typeface="Verdana" panose="020B0604030504040204" pitchFamily="34" charset="0"/>
                <a:cs typeface="Calibri" pitchFamily="34" charset="0"/>
              </a:rPr>
              <a:t>  </a:t>
            </a:r>
            <a:r>
              <a:rPr lang="en-US" sz="1600" dirty="0">
                <a:latin typeface="Verdana" panose="020B0604030504040204" pitchFamily="34" charset="0"/>
                <a:ea typeface="Verdana" panose="020B0604030504040204" pitchFamily="34" charset="0"/>
                <a:cs typeface="Calibri" pitchFamily="34" charset="0"/>
              </a:rPr>
              <a:t>&amp;</a:t>
            </a:r>
            <a:r>
              <a:rPr lang="en-US" sz="1600" dirty="0" smtClean="0">
                <a:latin typeface="Verdana" panose="020B0604030504040204" pitchFamily="34" charset="0"/>
                <a:ea typeface="Verdana" panose="020B0604030504040204" pitchFamily="34" charset="0"/>
                <a:cs typeface="Calibri" pitchFamily="34" charset="0"/>
              </a:rPr>
              <a:t> BGO </a:t>
            </a:r>
          </a:p>
          <a:p>
            <a:pPr lvl="1">
              <a:lnSpc>
                <a:spcPct val="110000"/>
              </a:lnSpc>
              <a:spcBef>
                <a:spcPts val="300"/>
              </a:spcBef>
            </a:pPr>
            <a:r>
              <a:rPr lang="en-US" sz="1600" dirty="0">
                <a:latin typeface="Verdana" panose="020B0604030504040204" pitchFamily="34" charset="0"/>
                <a:ea typeface="Verdana" panose="020B0604030504040204" pitchFamily="34" charset="0"/>
                <a:cs typeface="Calibri" pitchFamily="34" charset="0"/>
              </a:rPr>
              <a:t>D</a:t>
            </a:r>
            <a:r>
              <a:rPr lang="en-US" sz="1600" dirty="0" smtClean="0">
                <a:latin typeface="Verdana" panose="020B0604030504040204" pitchFamily="34" charset="0"/>
                <a:ea typeface="Verdana" panose="020B0604030504040204" pitchFamily="34" charset="0"/>
                <a:cs typeface="Calibri" pitchFamily="34" charset="0"/>
              </a:rPr>
              <a:t>ose </a:t>
            </a:r>
            <a:r>
              <a:rPr lang="en-US" sz="1600" dirty="0" smtClean="0">
                <a:latin typeface="Verdana" panose="020B0604030504040204" pitchFamily="34" charset="0"/>
                <a:ea typeface="Verdana" panose="020B0604030504040204" pitchFamily="34" charset="0"/>
                <a:cs typeface="Calibri" pitchFamily="34" charset="0"/>
              </a:rPr>
              <a:t>rate:  </a:t>
            </a:r>
            <a:r>
              <a:rPr lang="en-US" sz="1600" dirty="0">
                <a:latin typeface="Verdana" panose="020B0604030504040204" pitchFamily="34" charset="0"/>
                <a:ea typeface="Verdana" panose="020B0604030504040204" pitchFamily="34" charset="0"/>
                <a:cs typeface="Calibri" pitchFamily="34" charset="0"/>
              </a:rPr>
              <a:t>I</a:t>
            </a:r>
            <a:r>
              <a:rPr lang="en-US" sz="1600" dirty="0" smtClean="0">
                <a:latin typeface="Verdana" panose="020B0604030504040204" pitchFamily="34" charset="0"/>
                <a:ea typeface="Verdana" panose="020B0604030504040204" pitchFamily="34" charset="0"/>
                <a:cs typeface="Calibri" pitchFamily="34" charset="0"/>
              </a:rPr>
              <a:t>onization </a:t>
            </a:r>
            <a:r>
              <a:rPr lang="en-US" sz="1600" dirty="0" smtClean="0">
                <a:latin typeface="Verdana" panose="020B0604030504040204" pitchFamily="34" charset="0"/>
                <a:ea typeface="Verdana" panose="020B0604030504040204" pitchFamily="34" charset="0"/>
                <a:cs typeface="Calibri" pitchFamily="34" charset="0"/>
              </a:rPr>
              <a:t>chamber*</a:t>
            </a:r>
            <a:endParaRPr lang="en-US" sz="1600" dirty="0">
              <a:latin typeface="Verdana" panose="020B0604030504040204" pitchFamily="34" charset="0"/>
              <a:ea typeface="Verdana" panose="020B0604030504040204" pitchFamily="34" charset="0"/>
              <a:cs typeface="Calibri" pitchFamily="34" charset="0"/>
            </a:endParaRPr>
          </a:p>
          <a:p>
            <a:pPr lvl="1"/>
            <a:endParaRPr lang="en-US" sz="1600" dirty="0" smtClean="0">
              <a:latin typeface="Verdana" panose="020B0604030504040204" pitchFamily="34" charset="0"/>
              <a:ea typeface="Verdana" panose="020B0604030504040204" pitchFamily="34" charset="0"/>
              <a:cs typeface="Calibri" pitchFamily="34" charset="0"/>
            </a:endParaRPr>
          </a:p>
          <a:p>
            <a:endParaRPr lang="fr-FR" sz="1600" dirty="0">
              <a:latin typeface="Verdana" panose="020B0604030504040204" pitchFamily="34" charset="0"/>
              <a:ea typeface="Verdana" panose="020B0604030504040204" pitchFamily="34" charset="0"/>
            </a:endParaRPr>
          </a:p>
        </p:txBody>
      </p:sp>
      <p:sp>
        <p:nvSpPr>
          <p:cNvPr id="13" name="CasellaDiTesto 19"/>
          <p:cNvSpPr txBox="1"/>
          <p:nvPr/>
        </p:nvSpPr>
        <p:spPr>
          <a:xfrm>
            <a:off x="0" y="4026550"/>
            <a:ext cx="3020189" cy="307777"/>
          </a:xfrm>
          <a:prstGeom prst="rect">
            <a:avLst/>
          </a:prstGeom>
          <a:noFill/>
        </p:spPr>
        <p:txBody>
          <a:bodyPr wrap="square" rtlCol="0">
            <a:spAutoFit/>
          </a:bodyPr>
          <a:lstStyle/>
          <a:p>
            <a:r>
              <a:rPr lang="it-IT" sz="1400" b="1" dirty="0" smtClean="0">
                <a:latin typeface="Verdana" panose="020B0604030504040204" pitchFamily="34" charset="0"/>
                <a:ea typeface="Verdana" panose="020B0604030504040204" pitchFamily="34" charset="0"/>
              </a:rPr>
              <a:t>Basement of octant 4</a:t>
            </a:r>
            <a:endParaRPr lang="it-IT" sz="1400" b="1" dirty="0">
              <a:latin typeface="Verdana" panose="020B0604030504040204" pitchFamily="34" charset="0"/>
              <a:ea typeface="Verdana" panose="020B0604030504040204" pitchFamily="34" charset="0"/>
            </a:endParaRPr>
          </a:p>
        </p:txBody>
      </p:sp>
      <p:pic>
        <p:nvPicPr>
          <p:cNvPr id="19" name="Picture 4">
            <a:extLst>
              <a:ext uri="{FF2B5EF4-FFF2-40B4-BE49-F238E27FC236}">
                <a16:creationId xmlns:a16="http://schemas.microsoft.com/office/drawing/2014/main" xmlns="" id="{A7659BC9-C090-4C61-85BE-244FBBDC3EF1}"/>
              </a:ext>
            </a:extLst>
          </p:cNvPr>
          <p:cNvPicPr>
            <a:picLocks noChangeAspect="1"/>
          </p:cNvPicPr>
          <p:nvPr/>
        </p:nvPicPr>
        <p:blipFill rotWithShape="1">
          <a:blip r:embed="rId2"/>
          <a:srcRect l="21005" r="1778" b="27154"/>
          <a:stretch/>
        </p:blipFill>
        <p:spPr>
          <a:xfrm>
            <a:off x="263352" y="2180271"/>
            <a:ext cx="1516880" cy="1534974"/>
          </a:xfrm>
          <a:prstGeom prst="rect">
            <a:avLst/>
          </a:prstGeom>
        </p:spPr>
      </p:pic>
      <p:cxnSp>
        <p:nvCxnSpPr>
          <p:cNvPr id="22" name="Connettore 2 18"/>
          <p:cNvCxnSpPr/>
          <p:nvPr/>
        </p:nvCxnSpPr>
        <p:spPr>
          <a:xfrm>
            <a:off x="1271464" y="3717034"/>
            <a:ext cx="0" cy="3295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021" t="28036" r="8311"/>
          <a:stretch/>
        </p:blipFill>
        <p:spPr bwMode="auto">
          <a:xfrm>
            <a:off x="9111696" y="5610155"/>
            <a:ext cx="846045" cy="54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51" r="42089" b="40142"/>
          <a:stretch/>
        </p:blipFill>
        <p:spPr bwMode="auto">
          <a:xfrm>
            <a:off x="7576740" y="5698815"/>
            <a:ext cx="936104" cy="32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descr="Anteprima imma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3657" y="1691497"/>
            <a:ext cx="2587424" cy="3447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Anteprima imma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5652" y="4096096"/>
            <a:ext cx="735175" cy="98023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ttore 2 26"/>
          <p:cNvCxnSpPr>
            <a:stCxn id="25" idx="0"/>
          </p:cNvCxnSpPr>
          <p:nvPr/>
        </p:nvCxnSpPr>
        <p:spPr>
          <a:xfrm flipH="1" flipV="1">
            <a:off x="7405652" y="3717034"/>
            <a:ext cx="367588" cy="379062"/>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9">
            <a:extLst>
              <a:ext uri="{FF2B5EF4-FFF2-40B4-BE49-F238E27FC236}">
                <a16:creationId xmlns:a16="http://schemas.microsoft.com/office/drawing/2014/main" xmlns="" id="{BD686EB1-7353-122A-53E3-36232D1C2790}"/>
              </a:ext>
            </a:extLst>
          </p:cNvPr>
          <p:cNvSpPr/>
          <p:nvPr/>
        </p:nvSpPr>
        <p:spPr>
          <a:xfrm>
            <a:off x="5392647" y="1706058"/>
            <a:ext cx="1517486" cy="72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kern="100"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Ionization Chamber</a:t>
            </a:r>
            <a:endParaRPr lang="en-GB" sz="1600" b="1" dirty="0"/>
          </a:p>
        </p:txBody>
      </p:sp>
      <p:sp>
        <p:nvSpPr>
          <p:cNvPr id="32" name="Rectangle 9">
            <a:extLst>
              <a:ext uri="{FF2B5EF4-FFF2-40B4-BE49-F238E27FC236}">
                <a16:creationId xmlns:a16="http://schemas.microsoft.com/office/drawing/2014/main" xmlns="" id="{BD686EB1-7353-122A-53E3-36232D1C2790}"/>
              </a:ext>
            </a:extLst>
          </p:cNvPr>
          <p:cNvSpPr/>
          <p:nvPr/>
        </p:nvSpPr>
        <p:spPr>
          <a:xfrm>
            <a:off x="5757571" y="4142260"/>
            <a:ext cx="961620" cy="48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kern="100" dirty="0" err="1"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NaI</a:t>
            </a:r>
            <a:endParaRPr lang="en-GB" sz="1600" b="1" dirty="0"/>
          </a:p>
        </p:txBody>
      </p:sp>
      <p:cxnSp>
        <p:nvCxnSpPr>
          <p:cNvPr id="33" name="Connettore 2 32"/>
          <p:cNvCxnSpPr/>
          <p:nvPr/>
        </p:nvCxnSpPr>
        <p:spPr>
          <a:xfrm flipV="1">
            <a:off x="6651547" y="3837085"/>
            <a:ext cx="517172" cy="236700"/>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6901663" y="2117970"/>
            <a:ext cx="447076" cy="248478"/>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9">
            <a:extLst>
              <a:ext uri="{FF2B5EF4-FFF2-40B4-BE49-F238E27FC236}">
                <a16:creationId xmlns:a16="http://schemas.microsoft.com/office/drawing/2014/main" xmlns="" id="{BD686EB1-7353-122A-53E3-36232D1C2790}"/>
              </a:ext>
            </a:extLst>
          </p:cNvPr>
          <p:cNvSpPr/>
          <p:nvPr/>
        </p:nvSpPr>
        <p:spPr>
          <a:xfrm>
            <a:off x="8322469" y="3654789"/>
            <a:ext cx="961620" cy="48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kern="100" dirty="0" err="1"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BgO</a:t>
            </a:r>
            <a:endParaRPr lang="en-GB" sz="1600" b="1" dirty="0"/>
          </a:p>
        </p:txBody>
      </p:sp>
      <p:cxnSp>
        <p:nvCxnSpPr>
          <p:cNvPr id="36" name="Connettore 2 35"/>
          <p:cNvCxnSpPr/>
          <p:nvPr/>
        </p:nvCxnSpPr>
        <p:spPr>
          <a:xfrm flipH="1" flipV="1">
            <a:off x="7978273" y="3474876"/>
            <a:ext cx="432046" cy="358338"/>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8" descr="F:\vladimir\Projekti\2017_JET_Water_activation\September_2018_Calibration_measurements\Detectors.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5840" y="2814284"/>
            <a:ext cx="1231964" cy="2045602"/>
          </a:xfrm>
          <a:prstGeom prst="rect">
            <a:avLst/>
          </a:prstGeom>
          <a:noFill/>
          <a:ln>
            <a:noFill/>
          </a:ln>
        </p:spPr>
      </p:pic>
      <p:sp>
        <p:nvSpPr>
          <p:cNvPr id="16384" name="CasellaDiTesto 16383"/>
          <p:cNvSpPr txBox="1"/>
          <p:nvPr/>
        </p:nvSpPr>
        <p:spPr>
          <a:xfrm>
            <a:off x="5581425" y="1322165"/>
            <a:ext cx="5112568" cy="307777"/>
          </a:xfrm>
          <a:prstGeom prst="rect">
            <a:avLst/>
          </a:prstGeom>
          <a:noFill/>
        </p:spPr>
        <p:txBody>
          <a:bodyPr wrap="square" rtlCol="0">
            <a:spAutoFit/>
          </a:bodyPr>
          <a:lstStyle/>
          <a:p>
            <a:r>
              <a:rPr lang="it-IT" sz="1400" b="1" dirty="0" smtClean="0">
                <a:solidFill>
                  <a:srgbClr val="002060"/>
                </a:solidFill>
                <a:latin typeface="Verdana" panose="020B0604030504040204" pitchFamily="34" charset="0"/>
                <a:ea typeface="Verdana" panose="020B0604030504040204" pitchFamily="34" charset="0"/>
              </a:rPr>
              <a:t>WATER ACTIVATION EXP ASSEMBLY</a:t>
            </a:r>
            <a:endParaRPr lang="it-IT" sz="1400" b="1" dirty="0">
              <a:solidFill>
                <a:srgbClr val="002060"/>
              </a:solidFill>
              <a:latin typeface="Verdana" panose="020B0604030504040204" pitchFamily="34" charset="0"/>
              <a:ea typeface="Verdana" panose="020B0604030504040204" pitchFamily="34" charset="0"/>
            </a:endParaRPr>
          </a:p>
        </p:txBody>
      </p:sp>
      <p:sp>
        <p:nvSpPr>
          <p:cNvPr id="16389" name="CasellaDiTesto 16388"/>
          <p:cNvSpPr txBox="1"/>
          <p:nvPr/>
        </p:nvSpPr>
        <p:spPr>
          <a:xfrm>
            <a:off x="2020943" y="1287182"/>
            <a:ext cx="4176464" cy="523220"/>
          </a:xfrm>
          <a:prstGeom prst="rect">
            <a:avLst/>
          </a:prstGeom>
          <a:noFill/>
        </p:spPr>
        <p:txBody>
          <a:bodyPr wrap="square" rtlCol="0">
            <a:spAutoFit/>
          </a:bodyPr>
          <a:lstStyle/>
          <a:p>
            <a:r>
              <a:rPr lang="it-IT" sz="1400" b="1" dirty="0" smtClean="0">
                <a:latin typeface="Verdana" panose="020B0604030504040204" pitchFamily="34" charset="0"/>
                <a:ea typeface="Verdana" panose="020B0604030504040204" pitchFamily="34" charset="0"/>
              </a:rPr>
              <a:t>Location of WACT </a:t>
            </a:r>
            <a:r>
              <a:rPr lang="it-IT" sz="1400" b="1" dirty="0" err="1" smtClean="0">
                <a:latin typeface="Verdana" panose="020B0604030504040204" pitchFamily="34" charset="0"/>
                <a:ea typeface="Verdana" panose="020B0604030504040204" pitchFamily="34" charset="0"/>
              </a:rPr>
              <a:t>system</a:t>
            </a:r>
            <a:endParaRPr lang="it-IT" sz="1400" b="1" dirty="0" smtClean="0">
              <a:latin typeface="Verdana" panose="020B0604030504040204" pitchFamily="34" charset="0"/>
              <a:ea typeface="Verdana" panose="020B0604030504040204" pitchFamily="34" charset="0"/>
            </a:endParaRPr>
          </a:p>
          <a:p>
            <a:r>
              <a:rPr lang="it-IT" sz="1400" b="1" dirty="0" smtClean="0">
                <a:solidFill>
                  <a:schemeClr val="tx2"/>
                </a:solidFill>
                <a:latin typeface="Verdana" panose="020B0604030504040204" pitchFamily="34" charset="0"/>
                <a:ea typeface="Verdana" panose="020B0604030504040204" pitchFamily="34" charset="0"/>
              </a:rPr>
              <a:t>Outlet </a:t>
            </a:r>
            <a:r>
              <a:rPr lang="it-IT" sz="1400" b="1" dirty="0" err="1" smtClean="0">
                <a:solidFill>
                  <a:schemeClr val="tx2"/>
                </a:solidFill>
                <a:latin typeface="Verdana" panose="020B0604030504040204" pitchFamily="34" charset="0"/>
                <a:ea typeface="Verdana" panose="020B0604030504040204" pitchFamily="34" charset="0"/>
              </a:rPr>
              <a:t>horizontal</a:t>
            </a:r>
            <a:r>
              <a:rPr lang="it-IT" sz="1400" b="1" dirty="0" smtClean="0">
                <a:solidFill>
                  <a:schemeClr val="tx2"/>
                </a:solidFill>
                <a:latin typeface="Verdana" panose="020B0604030504040204" pitchFamily="34" charset="0"/>
                <a:ea typeface="Verdana" panose="020B0604030504040204" pitchFamily="34" charset="0"/>
              </a:rPr>
              <a:t> pipe</a:t>
            </a:r>
            <a:endParaRPr lang="it-IT" sz="1400" b="1" dirty="0">
              <a:solidFill>
                <a:schemeClr val="tx2"/>
              </a:solidFill>
              <a:latin typeface="Verdana" panose="020B0604030504040204" pitchFamily="34" charset="0"/>
              <a:ea typeface="Verdana" panose="020B0604030504040204" pitchFamily="34" charset="0"/>
            </a:endParaRPr>
          </a:p>
        </p:txBody>
      </p:sp>
      <p:sp>
        <p:nvSpPr>
          <p:cNvPr id="16390" name="CasellaDiTesto 16389"/>
          <p:cNvSpPr txBox="1"/>
          <p:nvPr/>
        </p:nvSpPr>
        <p:spPr>
          <a:xfrm>
            <a:off x="2687382" y="2121975"/>
            <a:ext cx="2167627" cy="646331"/>
          </a:xfrm>
          <a:prstGeom prst="rect">
            <a:avLst/>
          </a:prstGeom>
          <a:noFill/>
        </p:spPr>
        <p:txBody>
          <a:bodyPr wrap="square" rtlCol="0">
            <a:spAutoFit/>
          </a:bodyPr>
          <a:lstStyle/>
          <a:p>
            <a:r>
              <a:rPr lang="it-IT" dirty="0" err="1" smtClean="0">
                <a:solidFill>
                  <a:schemeClr val="bg1"/>
                </a:solidFill>
                <a:latin typeface="Verdana" panose="020B0604030504040204" pitchFamily="34" charset="0"/>
                <a:ea typeface="Verdana" panose="020B0604030504040204" pitchFamily="34" charset="0"/>
              </a:rPr>
              <a:t>Oct</a:t>
            </a:r>
            <a:r>
              <a:rPr lang="it-IT" dirty="0" smtClean="0">
                <a:solidFill>
                  <a:schemeClr val="bg1"/>
                </a:solidFill>
                <a:latin typeface="Verdana" panose="020B0604030504040204" pitchFamily="34" charset="0"/>
                <a:ea typeface="Verdana" panose="020B0604030504040204" pitchFamily="34" charset="0"/>
              </a:rPr>
              <a:t> 4 </a:t>
            </a:r>
            <a:r>
              <a:rPr lang="it-IT" dirty="0" err="1" smtClean="0">
                <a:solidFill>
                  <a:schemeClr val="bg1"/>
                </a:solidFill>
                <a:latin typeface="Verdana" panose="020B0604030504040204" pitchFamily="34" charset="0"/>
                <a:ea typeface="Verdana" panose="020B0604030504040204" pitchFamily="34" charset="0"/>
              </a:rPr>
              <a:t>Basement</a:t>
            </a:r>
            <a:r>
              <a:rPr lang="it-IT" dirty="0" smtClean="0">
                <a:solidFill>
                  <a:schemeClr val="bg1"/>
                </a:solidFill>
                <a:latin typeface="Verdana" panose="020B0604030504040204" pitchFamily="34" charset="0"/>
                <a:ea typeface="Verdana" panose="020B0604030504040204" pitchFamily="34" charset="0"/>
              </a:rPr>
              <a:t> </a:t>
            </a:r>
          </a:p>
          <a:p>
            <a:r>
              <a:rPr lang="it-IT" dirty="0" smtClean="0">
                <a:solidFill>
                  <a:schemeClr val="bg1"/>
                </a:solidFill>
                <a:latin typeface="Verdana" panose="020B0604030504040204" pitchFamily="34" charset="0"/>
                <a:ea typeface="Verdana" panose="020B0604030504040204" pitchFamily="34" charset="0"/>
              </a:rPr>
              <a:t>Pipe </a:t>
            </a:r>
            <a:r>
              <a:rPr lang="it-IT" dirty="0" err="1" smtClean="0">
                <a:solidFill>
                  <a:schemeClr val="bg1"/>
                </a:solidFill>
                <a:latin typeface="Verdana" panose="020B0604030504040204" pitchFamily="34" charset="0"/>
                <a:ea typeface="Verdana" panose="020B0604030504040204" pitchFamily="34" charset="0"/>
              </a:rPr>
              <a:t>forest</a:t>
            </a:r>
            <a:endParaRPr lang="it-IT" dirty="0">
              <a:solidFill>
                <a:schemeClr val="bg1"/>
              </a:solidFill>
              <a:latin typeface="Verdana" panose="020B0604030504040204" pitchFamily="34" charset="0"/>
              <a:ea typeface="Verdana" panose="020B0604030504040204" pitchFamily="34" charset="0"/>
            </a:endParaRPr>
          </a:p>
        </p:txBody>
      </p:sp>
      <p:sp>
        <p:nvSpPr>
          <p:cNvPr id="16391" name="Freccia a destra 16390"/>
          <p:cNvSpPr/>
          <p:nvPr/>
        </p:nvSpPr>
        <p:spPr>
          <a:xfrm>
            <a:off x="5837367" y="5151123"/>
            <a:ext cx="720080" cy="22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92" name="CasellaDiTesto 16391"/>
          <p:cNvSpPr txBox="1"/>
          <p:nvPr/>
        </p:nvSpPr>
        <p:spPr>
          <a:xfrm>
            <a:off x="6505449" y="5151123"/>
            <a:ext cx="3270755" cy="523220"/>
          </a:xfrm>
          <a:prstGeom prst="rect">
            <a:avLst/>
          </a:prstGeom>
          <a:noFill/>
        </p:spPr>
        <p:txBody>
          <a:bodyPr wrap="square" rtlCol="0">
            <a:spAutoFit/>
          </a:bodyPr>
          <a:lstStyle/>
          <a:p>
            <a:r>
              <a:rPr lang="it-IT" sz="1400" dirty="0" smtClean="0">
                <a:latin typeface="Verdana" panose="020B0604030504040204" pitchFamily="34" charset="0"/>
                <a:ea typeface="Verdana" panose="020B0604030504040204" pitchFamily="34" charset="0"/>
              </a:rPr>
              <a:t>Online </a:t>
            </a:r>
            <a:r>
              <a:rPr lang="it-IT" sz="1400" dirty="0" err="1" smtClean="0">
                <a:latin typeface="Verdana" panose="020B0604030504040204" pitchFamily="34" charset="0"/>
                <a:ea typeface="Verdana" panose="020B0604030504040204" pitchFamily="34" charset="0"/>
              </a:rPr>
              <a:t>acquisition</a:t>
            </a:r>
            <a:r>
              <a:rPr lang="it-IT" sz="1400" dirty="0" smtClean="0">
                <a:latin typeface="Verdana" panose="020B0604030504040204" pitchFamily="34" charset="0"/>
                <a:ea typeface="Verdana" panose="020B0604030504040204" pitchFamily="34" charset="0"/>
              </a:rPr>
              <a:t>-CODAS</a:t>
            </a:r>
          </a:p>
          <a:p>
            <a:r>
              <a:rPr lang="it-IT" sz="1400" dirty="0" smtClean="0">
                <a:latin typeface="Verdana" panose="020B0604030504040204" pitchFamily="34" charset="0"/>
                <a:ea typeface="Verdana" panose="020B0604030504040204" pitchFamily="34" charset="0"/>
              </a:rPr>
              <a:t> </a:t>
            </a:r>
            <a:endParaRPr lang="it-IT" sz="1400" dirty="0">
              <a:latin typeface="Verdana" panose="020B0604030504040204" pitchFamily="34" charset="0"/>
              <a:ea typeface="Verdana" panose="020B0604030504040204" pitchFamily="34" charset="0"/>
            </a:endParaRPr>
          </a:p>
        </p:txBody>
      </p:sp>
      <p:sp>
        <p:nvSpPr>
          <p:cNvPr id="8" name="Rettangolo 7"/>
          <p:cNvSpPr/>
          <p:nvPr/>
        </p:nvSpPr>
        <p:spPr>
          <a:xfrm>
            <a:off x="99337" y="614279"/>
            <a:ext cx="12013558" cy="707886"/>
          </a:xfrm>
          <a:prstGeom prst="rect">
            <a:avLst/>
          </a:prstGeom>
        </p:spPr>
        <p:txBody>
          <a:bodyPr wrap="square">
            <a:spAutoFit/>
          </a:bodyPr>
          <a:lstStyle/>
          <a:p>
            <a:pPr>
              <a:buClr>
                <a:srgbClr val="C00000"/>
              </a:buClr>
              <a:buSzPct val="150000"/>
            </a:pPr>
            <a:r>
              <a:rPr lang="en-US" sz="2000" b="1" dirty="0" smtClean="0">
                <a:solidFill>
                  <a:schemeClr val="bg2">
                    <a:lumMod val="10000"/>
                  </a:schemeClr>
                </a:solidFill>
                <a:latin typeface="Verdana" panose="020B0604030504040204" pitchFamily="34" charset="0"/>
                <a:ea typeface="Verdana" panose="020B0604030504040204" pitchFamily="34" charset="0"/>
                <a:cs typeface="Arial" panose="020B0604020202020204" pitchFamily="34" charset="0"/>
              </a:rPr>
              <a:t>Unique experiment in real tokamak water cooling loop under </a:t>
            </a:r>
            <a:r>
              <a:rPr lang="en-US" sz="2000" b="1" dirty="0">
                <a:solidFill>
                  <a:schemeClr val="bg2">
                    <a:lumMod val="10000"/>
                  </a:schemeClr>
                </a:solidFill>
                <a:latin typeface="Verdana" panose="020B0604030504040204" pitchFamily="34" charset="0"/>
                <a:ea typeface="Verdana" panose="020B0604030504040204" pitchFamily="34" charset="0"/>
                <a:cs typeface="Arial" panose="020B0604020202020204" pitchFamily="34" charset="0"/>
              </a:rPr>
              <a:t>DT  for the validation of water activation predictions </a:t>
            </a:r>
            <a:r>
              <a:rPr lang="en-US" sz="2000" b="1" dirty="0" smtClean="0">
                <a:solidFill>
                  <a:schemeClr val="bg2">
                    <a:lumMod val="10000"/>
                  </a:schemeClr>
                </a:solidFill>
                <a:latin typeface="Verdana" panose="020B0604030504040204" pitchFamily="34" charset="0"/>
                <a:ea typeface="Verdana" panose="020B0604030504040204" pitchFamily="34" charset="0"/>
                <a:cs typeface="Arial" panose="020B0604020202020204" pitchFamily="34" charset="0"/>
              </a:rPr>
              <a:t>in ITER – strong impact on ITER &amp; DEMO</a:t>
            </a:r>
            <a:endParaRPr lang="en-US" sz="2000" b="1" dirty="0">
              <a:solidFill>
                <a:schemeClr val="bg2">
                  <a:lumMod val="10000"/>
                </a:schemeClr>
              </a:solidFill>
              <a:latin typeface="Verdana" panose="020B0604030504040204" pitchFamily="34" charset="0"/>
              <a:ea typeface="Verdana" panose="020B0604030504040204" pitchFamily="34" charset="0"/>
              <a:cs typeface="Arial" panose="020B0604020202020204" pitchFamily="34" charset="0"/>
            </a:endParaRPr>
          </a:p>
        </p:txBody>
      </p:sp>
      <p:grpSp>
        <p:nvGrpSpPr>
          <p:cNvPr id="15" name="Gruppo 14"/>
          <p:cNvGrpSpPr/>
          <p:nvPr/>
        </p:nvGrpSpPr>
        <p:grpSpPr>
          <a:xfrm>
            <a:off x="2279576" y="1867618"/>
            <a:ext cx="2258564" cy="3011419"/>
            <a:chOff x="4466395" y="2062022"/>
            <a:chExt cx="2258564" cy="3011419"/>
          </a:xfrm>
        </p:grpSpPr>
        <p:pic>
          <p:nvPicPr>
            <p:cNvPr id="24"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6395" y="2062022"/>
              <a:ext cx="2258564" cy="301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tella a 5 punte 16"/>
            <p:cNvSpPr/>
            <p:nvPr/>
          </p:nvSpPr>
          <p:spPr>
            <a:xfrm>
              <a:off x="4691844" y="3970545"/>
              <a:ext cx="216024" cy="20213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grpSp>
      <p:cxnSp>
        <p:nvCxnSpPr>
          <p:cNvPr id="5" name="Connettore 1 4"/>
          <p:cNvCxnSpPr/>
          <p:nvPr/>
        </p:nvCxnSpPr>
        <p:spPr>
          <a:xfrm>
            <a:off x="0" y="1322165"/>
            <a:ext cx="122886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2">
            <a:extLst>
              <a:ext uri="{FF2B5EF4-FFF2-40B4-BE49-F238E27FC236}">
                <a16:creationId xmlns="" xmlns:a16="http://schemas.microsoft.com/office/drawing/2014/main" id="{182F23CC-75D7-46F0-8820-1E545DA68E0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38021" y="5565593"/>
            <a:ext cx="530517" cy="529491"/>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46996" y="5940927"/>
            <a:ext cx="11233580" cy="923330"/>
          </a:xfrm>
          <a:prstGeom prst="rect">
            <a:avLst/>
          </a:prstGeom>
          <a:noFill/>
        </p:spPr>
        <p:txBody>
          <a:bodyPr wrap="square" rtlCol="0">
            <a:spAutoFit/>
          </a:bodyPr>
          <a:lstStyle/>
          <a:p>
            <a:pPr marL="285750" indent="-285750">
              <a:buFont typeface="Arial" panose="020B0604020202020204" pitchFamily="34" charset="0"/>
              <a:buChar char="•"/>
            </a:pPr>
            <a:r>
              <a:rPr lang="it-IT" b="1" dirty="0" err="1" smtClean="0">
                <a:latin typeface="Verdana" panose="020B0604030504040204" pitchFamily="34" charset="0"/>
                <a:ea typeface="Verdana" panose="020B0604030504040204" pitchFamily="34" charset="0"/>
              </a:rPr>
              <a:t>Measurements</a:t>
            </a:r>
            <a:r>
              <a:rPr lang="it-IT" b="1" dirty="0" smtClean="0">
                <a:latin typeface="Verdana" panose="020B0604030504040204" pitchFamily="34" charset="0"/>
                <a:ea typeface="Verdana" panose="020B0604030504040204" pitchFamily="34" charset="0"/>
              </a:rPr>
              <a:t> of </a:t>
            </a:r>
            <a:r>
              <a:rPr lang="it-IT" b="1" dirty="0" smtClean="0">
                <a:latin typeface="Symbol" panose="05050102010706020507" pitchFamily="18" charset="2"/>
                <a:ea typeface="Verdana" panose="020B0604030504040204" pitchFamily="34" charset="0"/>
              </a:rPr>
              <a:t>g</a:t>
            </a:r>
            <a:r>
              <a:rPr lang="it-IT" b="1" dirty="0" smtClean="0">
                <a:latin typeface="Verdana" panose="020B0604030504040204" pitchFamily="34" charset="0"/>
                <a:ea typeface="Verdana" panose="020B0604030504040204" pitchFamily="34" charset="0"/>
              </a:rPr>
              <a:t> from </a:t>
            </a:r>
            <a:r>
              <a:rPr lang="it-IT" b="1" baseline="30000" dirty="0" smtClean="0">
                <a:latin typeface="Verdana" panose="020B0604030504040204" pitchFamily="34" charset="0"/>
                <a:ea typeface="Verdana" panose="020B0604030504040204" pitchFamily="34" charset="0"/>
              </a:rPr>
              <a:t>16</a:t>
            </a:r>
            <a:r>
              <a:rPr lang="it-IT" b="1" dirty="0" smtClean="0">
                <a:latin typeface="Verdana" panose="020B0604030504040204" pitchFamily="34" charset="0"/>
                <a:ea typeface="Verdana" panose="020B0604030504040204" pitchFamily="34" charset="0"/>
              </a:rPr>
              <a:t>N </a:t>
            </a:r>
            <a:r>
              <a:rPr lang="it-IT" b="1" dirty="0" err="1" smtClean="0">
                <a:latin typeface="Verdana" panose="020B0604030504040204" pitchFamily="34" charset="0"/>
                <a:ea typeface="Verdana" panose="020B0604030504040204" pitchFamily="34" charset="0"/>
              </a:rPr>
              <a:t>decay</a:t>
            </a:r>
            <a:endParaRPr lang="it-IT" b="1" dirty="0" smtClean="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it-IT" b="1" dirty="0">
                <a:latin typeface="Verdana" panose="020B0604030504040204" pitchFamily="34" charset="0"/>
                <a:ea typeface="Verdana" panose="020B0604030504040204" pitchFamily="34" charset="0"/>
              </a:rPr>
              <a:t>Post-</a:t>
            </a:r>
            <a:r>
              <a:rPr lang="it-IT" b="1" dirty="0" err="1">
                <a:latin typeface="Verdana" panose="020B0604030504040204" pitchFamily="34" charset="0"/>
                <a:ea typeface="Verdana" panose="020B0604030504040204" pitchFamily="34" charset="0"/>
              </a:rPr>
              <a:t>analysis</a:t>
            </a:r>
            <a:r>
              <a:rPr lang="it-IT" b="1" dirty="0">
                <a:latin typeface="Verdana" panose="020B0604030504040204" pitchFamily="34" charset="0"/>
                <a:ea typeface="Verdana" panose="020B0604030504040204" pitchFamily="34" charset="0"/>
              </a:rPr>
              <a:t> with </a:t>
            </a:r>
            <a:r>
              <a:rPr lang="it-IT" b="1" dirty="0" err="1">
                <a:latin typeface="Verdana" panose="020B0604030504040204" pitchFamily="34" charset="0"/>
                <a:ea typeface="Verdana" panose="020B0604030504040204" pitchFamily="34" charset="0"/>
              </a:rPr>
              <a:t>Actiflow</a:t>
            </a:r>
            <a:r>
              <a:rPr lang="it-IT" b="1" dirty="0">
                <a:latin typeface="Verdana" panose="020B0604030504040204" pitchFamily="34" charset="0"/>
                <a:ea typeface="Verdana" panose="020B0604030504040204" pitchFamily="34" charset="0"/>
              </a:rPr>
              <a:t>/</a:t>
            </a:r>
            <a:r>
              <a:rPr lang="it-IT" b="1" dirty="0" err="1">
                <a:latin typeface="Verdana" panose="020B0604030504040204" pitchFamily="34" charset="0"/>
                <a:ea typeface="Verdana" panose="020B0604030504040204" pitchFamily="34" charset="0"/>
              </a:rPr>
              <a:t>Gammaflow</a:t>
            </a:r>
            <a:r>
              <a:rPr lang="it-IT" b="1" dirty="0">
                <a:latin typeface="Verdana" panose="020B0604030504040204" pitchFamily="34" charset="0"/>
                <a:ea typeface="Verdana" panose="020B0604030504040204" pitchFamily="34" charset="0"/>
              </a:rPr>
              <a:t>, RSTM, FLUNED &amp; DEMO </a:t>
            </a:r>
            <a:r>
              <a:rPr lang="it-IT" b="1" dirty="0" err="1">
                <a:latin typeface="Verdana" panose="020B0604030504040204" pitchFamily="34" charset="0"/>
                <a:ea typeface="Verdana" panose="020B0604030504040204" pitchFamily="34" charset="0"/>
              </a:rPr>
              <a:t>tool</a:t>
            </a:r>
            <a:r>
              <a:rPr lang="it-IT" b="1" dirty="0">
                <a:latin typeface="Verdana" panose="020B0604030504040204" pitchFamily="34" charset="0"/>
                <a:ea typeface="Verdana" panose="020B0604030504040204" pitchFamily="34" charset="0"/>
              </a:rPr>
              <a:t> in 2024</a:t>
            </a:r>
          </a:p>
          <a:p>
            <a:endParaRPr lang="it-IT" b="1" dirty="0" smtClean="0">
              <a:latin typeface="Verdana" panose="020B0604030504040204" pitchFamily="34" charset="0"/>
              <a:ea typeface="Verdana" panose="020B0604030504040204" pitchFamily="34" charset="0"/>
            </a:endParaRPr>
          </a:p>
        </p:txBody>
      </p:sp>
      <p:sp>
        <p:nvSpPr>
          <p:cNvPr id="41" name="Segnaposto numero diapositiva 2"/>
          <p:cNvSpPr txBox="1">
            <a:spLocks/>
          </p:cNvSpPr>
          <p:nvPr/>
        </p:nvSpPr>
        <p:spPr>
          <a:xfrm>
            <a:off x="10992544" y="6525344"/>
            <a:ext cx="720080" cy="19917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21</a:t>
            </a:fld>
            <a:endParaRPr lang="en-GB" dirty="0"/>
          </a:p>
        </p:txBody>
      </p:sp>
      <p:sp>
        <p:nvSpPr>
          <p:cNvPr id="14" name="CasellaDiTesto 13"/>
          <p:cNvSpPr txBox="1"/>
          <p:nvPr/>
        </p:nvSpPr>
        <p:spPr>
          <a:xfrm>
            <a:off x="1919536" y="5731069"/>
            <a:ext cx="7726890" cy="261610"/>
          </a:xfrm>
          <a:prstGeom prst="rect">
            <a:avLst/>
          </a:prstGeom>
          <a:noFill/>
        </p:spPr>
        <p:txBody>
          <a:bodyPr wrap="square" rtlCol="0">
            <a:spAutoFit/>
          </a:bodyPr>
          <a:lstStyle/>
          <a:p>
            <a:r>
              <a:rPr lang="it-IT" sz="1100" dirty="0" smtClean="0"/>
              <a:t>*</a:t>
            </a:r>
            <a:r>
              <a:rPr lang="it-IT" sz="1100" dirty="0" err="1" smtClean="0"/>
              <a:t>never</a:t>
            </a:r>
            <a:r>
              <a:rPr lang="it-IT" sz="1100" dirty="0" smtClean="0"/>
              <a:t> </a:t>
            </a:r>
            <a:r>
              <a:rPr lang="it-IT" sz="1100" dirty="0" err="1" smtClean="0"/>
              <a:t>worked</a:t>
            </a:r>
            <a:r>
              <a:rPr lang="it-IT" sz="1100" dirty="0" smtClean="0"/>
              <a:t> due to </a:t>
            </a:r>
            <a:r>
              <a:rPr lang="it-IT" sz="1100" dirty="0" err="1" smtClean="0"/>
              <a:t>wrong</a:t>
            </a:r>
            <a:r>
              <a:rPr lang="it-IT" sz="1100" dirty="0" smtClean="0"/>
              <a:t> </a:t>
            </a:r>
            <a:r>
              <a:rPr lang="it-IT" sz="1100" dirty="0" err="1" smtClean="0"/>
              <a:t>connectors</a:t>
            </a:r>
            <a:endParaRPr lang="it-IT" sz="1100" dirty="0"/>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32626" y="2242209"/>
            <a:ext cx="3069709" cy="219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Connettore 2 18"/>
          <p:cNvCxnSpPr/>
          <p:nvPr/>
        </p:nvCxnSpPr>
        <p:spPr>
          <a:xfrm flipV="1">
            <a:off x="1631504" y="3573016"/>
            <a:ext cx="936104" cy="5007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asellaDiTesto 47"/>
          <p:cNvSpPr txBox="1"/>
          <p:nvPr/>
        </p:nvSpPr>
        <p:spPr>
          <a:xfrm>
            <a:off x="9404905" y="4434469"/>
            <a:ext cx="2578176" cy="646331"/>
          </a:xfrm>
          <a:prstGeom prst="rect">
            <a:avLst/>
          </a:prstGeom>
          <a:solidFill>
            <a:schemeClr val="tx2">
              <a:lumMod val="50000"/>
            </a:schemeClr>
          </a:solidFill>
        </p:spPr>
        <p:txBody>
          <a:bodyPr wrap="square" rtlCol="0">
            <a:spAutoFit/>
          </a:bodyPr>
          <a:lstStyle/>
          <a:p>
            <a:r>
              <a:rPr lang="it-IT" sz="1200" b="1" dirty="0" smtClean="0">
                <a:solidFill>
                  <a:schemeClr val="bg1"/>
                </a:solidFill>
                <a:latin typeface="Verdana" panose="020B0604030504040204" pitchFamily="34" charset="0"/>
                <a:ea typeface="Verdana" panose="020B0604030504040204" pitchFamily="34" charset="0"/>
              </a:rPr>
              <a:t>FIRST MEASUREMENTS OF WATER ACTIVATION IN TOKAMAK IN DT!</a:t>
            </a:r>
            <a:endParaRPr lang="it-IT" sz="12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17803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WACT: </a:t>
            </a:r>
            <a:r>
              <a:rPr lang="it-IT" dirty="0" err="1">
                <a:latin typeface="Verdana" panose="020B0604030504040204" pitchFamily="34" charset="0"/>
                <a:ea typeface="Verdana" panose="020B0604030504040204" pitchFamily="34" charset="0"/>
              </a:rPr>
              <a:t>w</a:t>
            </a:r>
            <a:r>
              <a:rPr lang="it-IT" dirty="0" err="1" smtClean="0">
                <a:latin typeface="Verdana" panose="020B0604030504040204" pitchFamily="34" charset="0"/>
                <a:ea typeface="Verdana" panose="020B0604030504040204" pitchFamily="34" charset="0"/>
              </a:rPr>
              <a:t>hat</a:t>
            </a:r>
            <a:r>
              <a:rPr lang="it-IT" dirty="0" smtClean="0">
                <a:latin typeface="Verdana" panose="020B0604030504040204" pitchFamily="34" charset="0"/>
                <a:ea typeface="Verdana" panose="020B0604030504040204" pitchFamily="34" charset="0"/>
              </a:rPr>
              <a:t> EUROfusion team </a:t>
            </a:r>
            <a:r>
              <a:rPr lang="it-IT" dirty="0" err="1" smtClean="0">
                <a:latin typeface="Verdana" panose="020B0604030504040204" pitchFamily="34" charset="0"/>
                <a:ea typeface="Verdana" panose="020B0604030504040204" pitchFamily="34" charset="0"/>
              </a:rPr>
              <a:t>needs</a:t>
            </a:r>
            <a:r>
              <a:rPr lang="it-IT" dirty="0" smtClean="0">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3" name="Segnaposto numero diapositiva 2"/>
          <p:cNvSpPr>
            <a:spLocks noGrp="1"/>
          </p:cNvSpPr>
          <p:nvPr>
            <p:ph type="sldNum" sz="quarter" idx="4294967295"/>
          </p:nvPr>
        </p:nvSpPr>
        <p:spPr>
          <a:xfrm>
            <a:off x="10992544" y="6525344"/>
            <a:ext cx="720080" cy="199174"/>
          </a:xfrm>
        </p:spPr>
        <p:txBody>
          <a:bodyPr/>
          <a:lstStyle/>
          <a:p>
            <a:fld id="{6A6D9FA1-99C7-4910-8E32-B85D378B0060}" type="slidenum">
              <a:rPr lang="en-GB" smtClean="0"/>
              <a:pPr/>
              <a:t>22</a:t>
            </a:fld>
            <a:endParaRPr lang="en-GB" dirty="0"/>
          </a:p>
        </p:txBody>
      </p:sp>
      <p:sp>
        <p:nvSpPr>
          <p:cNvPr id="4" name="Segnaposto contenuto 3"/>
          <p:cNvSpPr>
            <a:spLocks noGrp="1"/>
          </p:cNvSpPr>
          <p:nvPr>
            <p:ph idx="1"/>
          </p:nvPr>
        </p:nvSpPr>
        <p:spPr>
          <a:xfrm>
            <a:off x="47327" y="715938"/>
            <a:ext cx="12144673" cy="5737398"/>
          </a:xfrm>
        </p:spPr>
        <p:txBody>
          <a:bodyPr>
            <a:normAutofit fontScale="92500" lnSpcReduction="20000"/>
          </a:bodyPr>
          <a:lstStyle/>
          <a:p>
            <a:pPr marL="0" indent="0">
              <a:lnSpc>
                <a:spcPct val="100000"/>
              </a:lnSpc>
              <a:spcBef>
                <a:spcPts val="600"/>
              </a:spcBef>
              <a:buNone/>
            </a:pPr>
            <a:r>
              <a:rPr lang="en-US" sz="1800" u="sng" dirty="0" smtClean="0">
                <a:solidFill>
                  <a:srgbClr val="C00000"/>
                </a:solidFill>
                <a:latin typeface="Verdana" panose="020B0604030504040204" pitchFamily="34" charset="0"/>
                <a:ea typeface="Verdana" panose="020B0604030504040204" pitchFamily="34" charset="0"/>
              </a:rPr>
              <a:t>1) Calibration </a:t>
            </a:r>
            <a:r>
              <a:rPr lang="en-US" sz="1800" u="sng" dirty="0">
                <a:solidFill>
                  <a:srgbClr val="C00000"/>
                </a:solidFill>
                <a:latin typeface="Verdana" panose="020B0604030504040204" pitchFamily="34" charset="0"/>
                <a:ea typeface="Verdana" panose="020B0604030504040204" pitchFamily="34" charset="0"/>
              </a:rPr>
              <a:t>of the detectors in the basement </a:t>
            </a:r>
            <a:r>
              <a:rPr lang="en-US" sz="1800" u="sng" dirty="0" smtClean="0">
                <a:solidFill>
                  <a:srgbClr val="C00000"/>
                </a:solidFill>
                <a:latin typeface="Verdana" panose="020B0604030504040204" pitchFamily="34" charset="0"/>
                <a:ea typeface="Verdana" panose="020B0604030504040204" pitchFamily="34" charset="0"/>
              </a:rPr>
              <a:t>of Oct 4 with gamma </a:t>
            </a:r>
            <a:r>
              <a:rPr lang="en-US" sz="1800" u="sng" dirty="0">
                <a:solidFill>
                  <a:srgbClr val="C00000"/>
                </a:solidFill>
                <a:latin typeface="Verdana" panose="020B0604030504040204" pitchFamily="34" charset="0"/>
                <a:ea typeface="Verdana" panose="020B0604030504040204" pitchFamily="34" charset="0"/>
              </a:rPr>
              <a:t>sources </a:t>
            </a:r>
            <a:endParaRPr lang="en-US" sz="1800" u="sng" dirty="0" smtClean="0">
              <a:solidFill>
                <a:srgbClr val="C00000"/>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dirty="0" smtClean="0">
                <a:solidFill>
                  <a:schemeClr val="tx2">
                    <a:lumMod val="50000"/>
                  </a:schemeClr>
                </a:solidFill>
                <a:latin typeface="Verdana" panose="020B0604030504040204" pitchFamily="34" charset="0"/>
                <a:ea typeface="Verdana" panose="020B0604030504040204" pitchFamily="34" charset="0"/>
              </a:rPr>
              <a:t>Why</a:t>
            </a:r>
            <a:r>
              <a:rPr lang="en-US" sz="1800" dirty="0">
                <a:solidFill>
                  <a:schemeClr val="tx2">
                    <a:lumMod val="50000"/>
                  </a:schemeClr>
                </a:solidFill>
                <a:latin typeface="Verdana" panose="020B0604030504040204" pitchFamily="34" charset="0"/>
                <a:ea typeface="Verdana" panose="020B0604030504040204" pitchFamily="34" charset="0"/>
              </a:rPr>
              <a:t>: </a:t>
            </a:r>
            <a:r>
              <a:rPr lang="en-US" sz="1800" b="0" dirty="0" smtClean="0">
                <a:solidFill>
                  <a:schemeClr val="tx2">
                    <a:lumMod val="50000"/>
                  </a:schemeClr>
                </a:solidFill>
                <a:latin typeface="Verdana" panose="020B0604030504040204" pitchFamily="34" charset="0"/>
                <a:ea typeface="Verdana" panose="020B0604030504040204" pitchFamily="34" charset="0"/>
              </a:rPr>
              <a:t>The calibration of BGO &amp; </a:t>
            </a:r>
            <a:r>
              <a:rPr lang="en-US" sz="1800" b="0" dirty="0" err="1" smtClean="0">
                <a:solidFill>
                  <a:schemeClr val="tx2">
                    <a:lumMod val="50000"/>
                  </a:schemeClr>
                </a:solidFill>
                <a:latin typeface="Verdana" panose="020B0604030504040204" pitchFamily="34" charset="0"/>
                <a:ea typeface="Verdana" panose="020B0604030504040204" pitchFamily="34" charset="0"/>
              </a:rPr>
              <a:t>NaI</a:t>
            </a:r>
            <a:r>
              <a:rPr lang="en-US" sz="1800" b="0" dirty="0" smtClean="0">
                <a:solidFill>
                  <a:schemeClr val="tx2">
                    <a:lumMod val="50000"/>
                  </a:schemeClr>
                </a:solidFill>
                <a:latin typeface="Verdana" panose="020B0604030504040204" pitchFamily="34" charset="0"/>
                <a:ea typeface="Verdana" panose="020B0604030504040204" pitchFamily="34" charset="0"/>
              </a:rPr>
              <a:t> is fundamental for the correlation counts/N-16 decay &amp; model validation</a:t>
            </a:r>
            <a:endParaRPr lang="en-US" sz="18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dirty="0">
                <a:solidFill>
                  <a:schemeClr val="tx2">
                    <a:lumMod val="50000"/>
                  </a:schemeClr>
                </a:solidFill>
                <a:latin typeface="Verdana" panose="020B0604030504040204" pitchFamily="34" charset="0"/>
                <a:ea typeface="Verdana" panose="020B0604030504040204" pitchFamily="34" charset="0"/>
              </a:rPr>
              <a:t>When: </a:t>
            </a:r>
            <a:r>
              <a:rPr lang="en-US" sz="1800" b="0" dirty="0" smtClean="0">
                <a:solidFill>
                  <a:schemeClr val="tx2">
                    <a:lumMod val="50000"/>
                  </a:schemeClr>
                </a:solidFill>
                <a:latin typeface="Verdana" panose="020B0604030504040204" pitchFamily="34" charset="0"/>
                <a:ea typeface="Verdana" panose="020B0604030504040204" pitchFamily="34" charset="0"/>
              </a:rPr>
              <a:t>Jan’/Feb’24</a:t>
            </a:r>
            <a:endParaRPr lang="en-US" sz="18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dirty="0">
                <a:solidFill>
                  <a:schemeClr val="tx2">
                    <a:lumMod val="50000"/>
                  </a:schemeClr>
                </a:solidFill>
                <a:latin typeface="Verdana" panose="020B0604030504040204" pitchFamily="34" charset="0"/>
                <a:ea typeface="Verdana" panose="020B0604030504040204" pitchFamily="34" charset="0"/>
              </a:rPr>
              <a:t>Priority: </a:t>
            </a:r>
            <a:r>
              <a:rPr lang="en-US" sz="1800" dirty="0" smtClean="0">
                <a:solidFill>
                  <a:srgbClr val="C00000"/>
                </a:solidFill>
                <a:latin typeface="Verdana" panose="020B0604030504040204" pitchFamily="34" charset="0"/>
                <a:ea typeface="Verdana" panose="020B0604030504040204" pitchFamily="34" charset="0"/>
              </a:rPr>
              <a:t>HIGH+</a:t>
            </a:r>
            <a:r>
              <a:rPr lang="en-US" sz="1800" b="0" dirty="0" smtClean="0">
                <a:solidFill>
                  <a:schemeClr val="tx2">
                    <a:lumMod val="50000"/>
                  </a:schemeClr>
                </a:solidFill>
                <a:latin typeface="Verdana" panose="020B0604030504040204" pitchFamily="34" charset="0"/>
                <a:ea typeface="Verdana" panose="020B0604030504040204" pitchFamily="34" charset="0"/>
              </a:rPr>
              <a:t>- the scientific relevance of the WACT experiment depend on the calibration</a:t>
            </a:r>
            <a:endParaRPr lang="en-US" sz="1800" dirty="0">
              <a:solidFill>
                <a:srgbClr val="A20000"/>
              </a:solidFill>
              <a:latin typeface="Verdana" panose="020B0604030504040204" pitchFamily="34" charset="0"/>
              <a:ea typeface="Verdana" panose="020B0604030504040204" pitchFamily="34" charset="0"/>
            </a:endParaRPr>
          </a:p>
          <a:p>
            <a:pPr marL="0" indent="0">
              <a:lnSpc>
                <a:spcPct val="100000"/>
              </a:lnSpc>
              <a:spcBef>
                <a:spcPts val="600"/>
              </a:spcBef>
              <a:buNone/>
            </a:pPr>
            <a:endParaRPr lang="en-US" sz="1800" u="sng" dirty="0">
              <a:solidFill>
                <a:srgbClr val="A20000"/>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u="sng" dirty="0" smtClean="0">
                <a:solidFill>
                  <a:srgbClr val="C00000"/>
                </a:solidFill>
                <a:latin typeface="Verdana" panose="020B0604030504040204" pitchFamily="34" charset="0"/>
                <a:ea typeface="Verdana" panose="020B0604030504040204" pitchFamily="34" charset="0"/>
              </a:rPr>
              <a:t>2) Collection &amp; provision of detailed information on the assembly &amp; position</a:t>
            </a:r>
            <a:endParaRPr lang="en-US" sz="1800" u="sng" dirty="0">
              <a:solidFill>
                <a:srgbClr val="C00000"/>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dirty="0">
                <a:solidFill>
                  <a:schemeClr val="tx2">
                    <a:lumMod val="50000"/>
                  </a:schemeClr>
                </a:solidFill>
                <a:latin typeface="Verdana" panose="020B0604030504040204" pitchFamily="34" charset="0"/>
                <a:ea typeface="Verdana" panose="020B0604030504040204" pitchFamily="34" charset="0"/>
              </a:rPr>
              <a:t>Why: </a:t>
            </a:r>
            <a:r>
              <a:rPr lang="en-US" sz="1800" b="0" dirty="0" smtClean="0">
                <a:solidFill>
                  <a:schemeClr val="tx2">
                    <a:lumMod val="50000"/>
                  </a:schemeClr>
                </a:solidFill>
                <a:latin typeface="Verdana" panose="020B0604030504040204" pitchFamily="34" charset="0"/>
                <a:ea typeface="Verdana" panose="020B0604030504040204" pitchFamily="34" charset="0"/>
              </a:rPr>
              <a:t>The accurate knowledge of the assembly (dimension, position &amp; materials) is </a:t>
            </a:r>
            <a:r>
              <a:rPr lang="en-US" sz="1800" b="0" dirty="0">
                <a:solidFill>
                  <a:schemeClr val="tx2">
                    <a:lumMod val="50000"/>
                  </a:schemeClr>
                </a:solidFill>
                <a:latin typeface="Verdana" panose="020B0604030504040204" pitchFamily="34" charset="0"/>
                <a:ea typeface="Verdana" panose="020B0604030504040204" pitchFamily="34" charset="0"/>
              </a:rPr>
              <a:t>fundamental </a:t>
            </a:r>
            <a:r>
              <a:rPr lang="en-US" sz="1800" b="0" dirty="0" smtClean="0">
                <a:solidFill>
                  <a:schemeClr val="tx2">
                    <a:lumMod val="50000"/>
                  </a:schemeClr>
                </a:solidFill>
                <a:latin typeface="Verdana" panose="020B0604030504040204" pitchFamily="34" charset="0"/>
                <a:ea typeface="Verdana" panose="020B0604030504040204" pitchFamily="34" charset="0"/>
              </a:rPr>
              <a:t>for the modeling &amp; calculations of the efficiency to 6-7 MeV gamma </a:t>
            </a:r>
            <a:endParaRPr lang="en-US" sz="18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dirty="0">
                <a:solidFill>
                  <a:schemeClr val="tx2">
                    <a:lumMod val="50000"/>
                  </a:schemeClr>
                </a:solidFill>
                <a:latin typeface="Verdana" panose="020B0604030504040204" pitchFamily="34" charset="0"/>
                <a:ea typeface="Verdana" panose="020B0604030504040204" pitchFamily="34" charset="0"/>
              </a:rPr>
              <a:t>When: </a:t>
            </a:r>
            <a:r>
              <a:rPr lang="en-US" sz="1800" b="0" dirty="0" smtClean="0">
                <a:solidFill>
                  <a:schemeClr val="tx2">
                    <a:lumMod val="50000"/>
                  </a:schemeClr>
                </a:solidFill>
                <a:latin typeface="Verdana" panose="020B0604030504040204" pitchFamily="34" charset="0"/>
                <a:ea typeface="Verdana" panose="020B0604030504040204" pitchFamily="34" charset="0"/>
              </a:rPr>
              <a:t>Jan’/Feb’24</a:t>
            </a:r>
            <a:endParaRPr lang="en-US" sz="18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dirty="0" smtClean="0">
                <a:solidFill>
                  <a:schemeClr val="tx2">
                    <a:lumMod val="50000"/>
                  </a:schemeClr>
                </a:solidFill>
                <a:latin typeface="Verdana" panose="020B0604030504040204" pitchFamily="34" charset="0"/>
                <a:ea typeface="Verdana" panose="020B0604030504040204" pitchFamily="34" charset="0"/>
              </a:rPr>
              <a:t>Priority</a:t>
            </a:r>
            <a:r>
              <a:rPr lang="en-US" sz="1800" dirty="0">
                <a:solidFill>
                  <a:schemeClr val="tx2">
                    <a:lumMod val="50000"/>
                  </a:schemeClr>
                </a:solidFill>
                <a:latin typeface="Verdana" panose="020B0604030504040204" pitchFamily="34" charset="0"/>
                <a:ea typeface="Verdana" panose="020B0604030504040204" pitchFamily="34" charset="0"/>
              </a:rPr>
              <a:t>: </a:t>
            </a:r>
            <a:r>
              <a:rPr lang="en-US" sz="1800" dirty="0">
                <a:solidFill>
                  <a:srgbClr val="C00000"/>
                </a:solidFill>
                <a:latin typeface="Verdana" panose="020B0604030504040204" pitchFamily="34" charset="0"/>
                <a:ea typeface="Verdana" panose="020B0604030504040204" pitchFamily="34" charset="0"/>
              </a:rPr>
              <a:t>HIGH</a:t>
            </a:r>
            <a:r>
              <a:rPr lang="en-US" sz="1800" b="0" dirty="0">
                <a:solidFill>
                  <a:schemeClr val="tx2">
                    <a:lumMod val="50000"/>
                  </a:schemeClr>
                </a:solidFill>
                <a:latin typeface="Verdana" panose="020B0604030504040204" pitchFamily="34" charset="0"/>
                <a:ea typeface="Verdana" panose="020B0604030504040204" pitchFamily="34" charset="0"/>
              </a:rPr>
              <a:t>- the scientific relevance of the WACT experiment depend on </a:t>
            </a:r>
            <a:r>
              <a:rPr lang="en-US" sz="1800" b="0" dirty="0" smtClean="0">
                <a:solidFill>
                  <a:schemeClr val="tx2">
                    <a:lumMod val="50000"/>
                  </a:schemeClr>
                </a:solidFill>
                <a:latin typeface="Verdana" panose="020B0604030504040204" pitchFamily="34" charset="0"/>
                <a:ea typeface="Verdana" panose="020B0604030504040204" pitchFamily="34" charset="0"/>
              </a:rPr>
              <a:t>how accurate &amp; precise is the N-16 decay measurement</a:t>
            </a:r>
            <a:endParaRPr lang="en-US" sz="180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600"/>
              </a:spcBef>
              <a:buNone/>
            </a:pPr>
            <a:endParaRPr lang="en-US" sz="1800" u="sng" dirty="0" smtClean="0">
              <a:solidFill>
                <a:srgbClr val="C00000"/>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u="sng" dirty="0">
                <a:solidFill>
                  <a:srgbClr val="C00000"/>
                </a:solidFill>
                <a:latin typeface="Verdana" panose="020B0604030504040204" pitchFamily="34" charset="0"/>
                <a:ea typeface="Verdana" panose="020B0604030504040204" pitchFamily="34" charset="0"/>
              </a:rPr>
              <a:t>3) Support on analysis of the DTE3 measurements from NEU </a:t>
            </a:r>
            <a:r>
              <a:rPr lang="en-US" sz="1800" u="sng" dirty="0" smtClean="0">
                <a:solidFill>
                  <a:srgbClr val="C00000"/>
                </a:solidFill>
                <a:latin typeface="Verdana" panose="020B0604030504040204" pitchFamily="34" charset="0"/>
                <a:ea typeface="Verdana" panose="020B0604030504040204" pitchFamily="34" charset="0"/>
              </a:rPr>
              <a:t>group</a:t>
            </a:r>
          </a:p>
          <a:p>
            <a:pPr marL="0" indent="0">
              <a:lnSpc>
                <a:spcPct val="100000"/>
              </a:lnSpc>
              <a:spcBef>
                <a:spcPts val="600"/>
              </a:spcBef>
              <a:buNone/>
            </a:pPr>
            <a:r>
              <a:rPr lang="en-US" sz="1800" dirty="0" smtClean="0">
                <a:solidFill>
                  <a:schemeClr val="tx2">
                    <a:lumMod val="50000"/>
                  </a:schemeClr>
                </a:solidFill>
                <a:latin typeface="Verdana" panose="020B0604030504040204" pitchFamily="34" charset="0"/>
                <a:ea typeface="Verdana" panose="020B0604030504040204" pitchFamily="34" charset="0"/>
              </a:rPr>
              <a:t>Why</a:t>
            </a:r>
            <a:r>
              <a:rPr lang="en-US" sz="1800" dirty="0">
                <a:solidFill>
                  <a:schemeClr val="tx2">
                    <a:lumMod val="50000"/>
                  </a:schemeClr>
                </a:solidFill>
                <a:latin typeface="Verdana" panose="020B0604030504040204" pitchFamily="34" charset="0"/>
                <a:ea typeface="Verdana" panose="020B0604030504040204" pitchFamily="34" charset="0"/>
              </a:rPr>
              <a:t>: </a:t>
            </a:r>
            <a:r>
              <a:rPr lang="en-US" sz="1800" b="0" dirty="0">
                <a:solidFill>
                  <a:schemeClr val="tx2">
                    <a:lumMod val="50000"/>
                  </a:schemeClr>
                </a:solidFill>
                <a:latin typeface="Verdana" panose="020B0604030504040204" pitchFamily="34" charset="0"/>
                <a:ea typeface="Verdana" panose="020B0604030504040204" pitchFamily="34" charset="0"/>
              </a:rPr>
              <a:t>The </a:t>
            </a:r>
            <a:r>
              <a:rPr lang="en-US" sz="1800" b="0" dirty="0" smtClean="0">
                <a:solidFill>
                  <a:schemeClr val="tx2">
                    <a:lumMod val="50000"/>
                  </a:schemeClr>
                </a:solidFill>
                <a:latin typeface="Verdana" panose="020B0604030504040204" pitchFamily="34" charset="0"/>
                <a:ea typeface="Verdana" panose="020B0604030504040204" pitchFamily="34" charset="0"/>
              </a:rPr>
              <a:t>detectors and electronics is from JO NEU group </a:t>
            </a:r>
            <a:endParaRPr lang="en-US" sz="18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dirty="0">
                <a:solidFill>
                  <a:schemeClr val="tx2">
                    <a:lumMod val="50000"/>
                  </a:schemeClr>
                </a:solidFill>
                <a:latin typeface="Verdana" panose="020B0604030504040204" pitchFamily="34" charset="0"/>
                <a:ea typeface="Verdana" panose="020B0604030504040204" pitchFamily="34" charset="0"/>
              </a:rPr>
              <a:t>When: </a:t>
            </a:r>
            <a:r>
              <a:rPr lang="en-US" sz="1800" b="0" dirty="0">
                <a:solidFill>
                  <a:schemeClr val="tx2">
                    <a:lumMod val="50000"/>
                  </a:schemeClr>
                </a:solidFill>
                <a:latin typeface="Verdana" panose="020B0604030504040204" pitchFamily="34" charset="0"/>
                <a:ea typeface="Verdana" panose="020B0604030504040204" pitchFamily="34" charset="0"/>
              </a:rPr>
              <a:t>Jan</a:t>
            </a:r>
            <a:r>
              <a:rPr lang="en-US" sz="1800" b="0" dirty="0" smtClean="0">
                <a:solidFill>
                  <a:schemeClr val="tx2">
                    <a:lumMod val="50000"/>
                  </a:schemeClr>
                </a:solidFill>
                <a:latin typeface="Verdana" panose="020B0604030504040204" pitchFamily="34" charset="0"/>
                <a:ea typeface="Verdana" panose="020B0604030504040204" pitchFamily="34" charset="0"/>
              </a:rPr>
              <a:t>’-March’24</a:t>
            </a:r>
            <a:endParaRPr lang="en-US" sz="18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800" dirty="0">
                <a:solidFill>
                  <a:schemeClr val="tx2">
                    <a:lumMod val="50000"/>
                  </a:schemeClr>
                </a:solidFill>
                <a:latin typeface="Verdana" panose="020B0604030504040204" pitchFamily="34" charset="0"/>
                <a:ea typeface="Verdana" panose="020B0604030504040204" pitchFamily="34" charset="0"/>
              </a:rPr>
              <a:t>Priority: </a:t>
            </a:r>
            <a:r>
              <a:rPr lang="en-US" sz="1800" dirty="0">
                <a:solidFill>
                  <a:srgbClr val="C00000"/>
                </a:solidFill>
                <a:latin typeface="Verdana" panose="020B0604030504040204" pitchFamily="34" charset="0"/>
                <a:ea typeface="Verdana" panose="020B0604030504040204" pitchFamily="34" charset="0"/>
              </a:rPr>
              <a:t>HIGH</a:t>
            </a:r>
            <a:r>
              <a:rPr lang="en-US" sz="1800" b="0" dirty="0">
                <a:solidFill>
                  <a:schemeClr val="tx2">
                    <a:lumMod val="50000"/>
                  </a:schemeClr>
                </a:solidFill>
                <a:latin typeface="Verdana" panose="020B0604030504040204" pitchFamily="34" charset="0"/>
                <a:ea typeface="Verdana" panose="020B0604030504040204" pitchFamily="34" charset="0"/>
              </a:rPr>
              <a:t>- the scientific relevance of the WACT experiment depend on how accurate &amp; precise is the N-16 decay measurement</a:t>
            </a:r>
            <a:endParaRPr lang="en-US" sz="1800" dirty="0">
              <a:solidFill>
                <a:srgbClr val="002060"/>
              </a:solidFill>
              <a:latin typeface="Verdana" panose="020B0604030504040204" pitchFamily="34" charset="0"/>
              <a:ea typeface="Verdana" panose="020B0604030504040204" pitchFamily="34" charset="0"/>
            </a:endParaRPr>
          </a:p>
          <a:p>
            <a:pPr marL="0" indent="0">
              <a:lnSpc>
                <a:spcPct val="100000"/>
              </a:lnSpc>
              <a:spcBef>
                <a:spcPts val="0"/>
              </a:spcBef>
              <a:spcAft>
                <a:spcPts val="0"/>
              </a:spcAft>
              <a:buNone/>
            </a:pPr>
            <a:endParaRPr lang="en-US" sz="1400" dirty="0">
              <a:solidFill>
                <a:srgbClr val="002060"/>
              </a:solidFill>
              <a:latin typeface="Verdana" panose="020B0604030504040204" pitchFamily="34" charset="0"/>
              <a:ea typeface="Verdana" panose="020B0604030504040204" pitchFamily="34" charset="0"/>
            </a:endParaRPr>
          </a:p>
          <a:p>
            <a:pPr marL="0" indent="0">
              <a:lnSpc>
                <a:spcPct val="130000"/>
              </a:lnSpc>
              <a:buClr>
                <a:srgbClr val="C00000"/>
              </a:buClr>
              <a:buNone/>
            </a:pPr>
            <a:endParaRPr lang="en-US" sz="1400" dirty="0">
              <a:solidFill>
                <a:srgbClr val="002060"/>
              </a:solidFill>
              <a:latin typeface="Verdana" panose="020B0604030504040204" pitchFamily="34" charset="0"/>
              <a:ea typeface="Verdana" panose="020B0604030504040204" pitchFamily="34" charset="0"/>
            </a:endParaRPr>
          </a:p>
          <a:p>
            <a:pPr marL="0" indent="0">
              <a:lnSpc>
                <a:spcPct val="130000"/>
              </a:lnSpc>
              <a:buClr>
                <a:srgbClr val="C00000"/>
              </a:buClr>
              <a:buNone/>
            </a:pPr>
            <a:endParaRPr lang="en-US" sz="1400" dirty="0">
              <a:solidFill>
                <a:srgbClr val="002060"/>
              </a:solidFill>
              <a:latin typeface="Verdana" panose="020B0604030504040204" pitchFamily="34" charset="0"/>
              <a:ea typeface="Verdana" panose="020B0604030504040204" pitchFamily="34" charset="0"/>
            </a:endParaRPr>
          </a:p>
          <a:p>
            <a:pPr marL="0" indent="0">
              <a:buNone/>
            </a:pPr>
            <a:endParaRPr lang="en-US" sz="1400" dirty="0" smtClean="0">
              <a:solidFill>
                <a:srgbClr val="002060"/>
              </a:solidFill>
              <a:latin typeface="Verdana" panose="020B0604030504040204" pitchFamily="34" charset="0"/>
              <a:ea typeface="Verdana" panose="020B0604030504040204" pitchFamily="34" charset="0"/>
            </a:endParaRPr>
          </a:p>
          <a:p>
            <a:pPr marL="0" indent="0">
              <a:buNone/>
            </a:pPr>
            <a:endParaRPr lang="it-IT" sz="1400" dirty="0">
              <a:solidFill>
                <a:srgbClr val="002060"/>
              </a:solidFill>
              <a:latin typeface="Verdana" panose="020B0604030504040204" pitchFamily="34" charset="0"/>
              <a:ea typeface="Verdana" panose="020B0604030504040204" pitchFamily="34" charset="0"/>
            </a:endParaRPr>
          </a:p>
        </p:txBody>
      </p:sp>
      <p:sp>
        <p:nvSpPr>
          <p:cNvPr id="11"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en-US" dirty="0"/>
              <a:t>Key technological aspects of recent DT operations at </a:t>
            </a:r>
            <a:r>
              <a:rPr lang="en-US" dirty="0" smtClean="0"/>
              <a:t>JET,</a:t>
            </a:r>
            <a:r>
              <a:rPr lang="fr-FR" dirty="0" smtClean="0"/>
              <a:t> </a:t>
            </a:r>
            <a:r>
              <a:rPr lang="it-IT" dirty="0" smtClean="0"/>
              <a:t>15</a:t>
            </a:r>
            <a:r>
              <a:rPr lang="it-IT" baseline="30000" dirty="0" smtClean="0"/>
              <a:t>th</a:t>
            </a:r>
            <a:r>
              <a:rPr lang="it-IT" dirty="0" smtClean="0"/>
              <a:t> International Symposium on Fusion Technology</a:t>
            </a:r>
            <a:r>
              <a:rPr lang="it-IT" dirty="0" smtClean="0">
                <a:solidFill>
                  <a:srgbClr val="898989"/>
                </a:solidFill>
              </a:rPr>
              <a:t>, 10-15 </a:t>
            </a:r>
            <a:r>
              <a:rPr lang="it-IT" dirty="0" err="1">
                <a:solidFill>
                  <a:srgbClr val="898989"/>
                </a:solidFill>
              </a:rPr>
              <a:t>September</a:t>
            </a:r>
            <a:r>
              <a:rPr lang="it-IT" dirty="0">
                <a:solidFill>
                  <a:srgbClr val="898989"/>
                </a:solidFill>
              </a:rPr>
              <a:t> </a:t>
            </a:r>
            <a:r>
              <a:rPr lang="it-IT" dirty="0" smtClean="0">
                <a:solidFill>
                  <a:srgbClr val="898989"/>
                </a:solidFill>
              </a:rPr>
              <a:t>2023, Las Palmas de Gran Canaria, </a:t>
            </a:r>
            <a:r>
              <a:rPr lang="it-IT" dirty="0" err="1" smtClean="0">
                <a:solidFill>
                  <a:srgbClr val="898989"/>
                </a:solidFill>
              </a:rPr>
              <a:t>Spain</a:t>
            </a:r>
            <a:r>
              <a:rPr lang="it-IT" dirty="0" smtClean="0">
                <a:solidFill>
                  <a:srgbClr val="898989"/>
                </a:solidFill>
              </a:rPr>
              <a:t> </a:t>
            </a:r>
            <a:endParaRPr lang="it-IT" dirty="0">
              <a:solidFill>
                <a:srgbClr val="898989"/>
              </a:solidFill>
            </a:endParaRPr>
          </a:p>
        </p:txBody>
      </p:sp>
      <p:sp>
        <p:nvSpPr>
          <p:cNvPr id="18" name="CasellaDiTesto 17"/>
          <p:cNvSpPr txBox="1"/>
          <p:nvPr/>
        </p:nvSpPr>
        <p:spPr>
          <a:xfrm>
            <a:off x="10094871" y="1209158"/>
            <a:ext cx="711943" cy="369332"/>
          </a:xfrm>
          <a:prstGeom prst="rect">
            <a:avLst/>
          </a:prstGeom>
          <a:noFill/>
        </p:spPr>
        <p:txBody>
          <a:bodyPr wrap="square" rtlCol="0">
            <a:spAutoFit/>
          </a:bodyPr>
          <a:lstStyle/>
          <a:p>
            <a:r>
              <a:rPr lang="it-IT">
                <a:solidFill>
                  <a:schemeClr val="bg1"/>
                </a:solidFill>
              </a:rPr>
              <a:t>NG</a:t>
            </a:r>
          </a:p>
        </p:txBody>
      </p:sp>
      <p:sp>
        <p:nvSpPr>
          <p:cNvPr id="7" name="Rettangolo 6"/>
          <p:cNvSpPr/>
          <p:nvPr/>
        </p:nvSpPr>
        <p:spPr>
          <a:xfrm>
            <a:off x="29733" y="692696"/>
            <a:ext cx="1207266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0" y="2492896"/>
            <a:ext cx="12072664"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23585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WACT: </a:t>
            </a:r>
            <a:r>
              <a:rPr lang="it-IT" dirty="0" err="1">
                <a:latin typeface="Verdana" panose="020B0604030504040204" pitchFamily="34" charset="0"/>
                <a:ea typeface="Verdana" panose="020B0604030504040204" pitchFamily="34" charset="0"/>
              </a:rPr>
              <a:t>w</a:t>
            </a:r>
            <a:r>
              <a:rPr lang="it-IT" dirty="0" err="1" smtClean="0">
                <a:latin typeface="Verdana" panose="020B0604030504040204" pitchFamily="34" charset="0"/>
                <a:ea typeface="Verdana" panose="020B0604030504040204" pitchFamily="34" charset="0"/>
              </a:rPr>
              <a:t>hat</a:t>
            </a:r>
            <a:r>
              <a:rPr lang="it-IT" dirty="0" smtClean="0">
                <a:latin typeface="Verdana" panose="020B0604030504040204" pitchFamily="34" charset="0"/>
                <a:ea typeface="Verdana" panose="020B0604030504040204" pitchFamily="34" charset="0"/>
              </a:rPr>
              <a:t> EUROfusion team </a:t>
            </a:r>
            <a:r>
              <a:rPr lang="it-IT" dirty="0" err="1" smtClean="0">
                <a:latin typeface="Verdana" panose="020B0604030504040204" pitchFamily="34" charset="0"/>
                <a:ea typeface="Verdana" panose="020B0604030504040204" pitchFamily="34" charset="0"/>
              </a:rPr>
              <a:t>needs</a:t>
            </a:r>
            <a:r>
              <a:rPr lang="it-IT" dirty="0" smtClean="0">
                <a:latin typeface="Verdana" panose="020B0604030504040204" pitchFamily="34" charset="0"/>
                <a:ea typeface="Verdana" panose="020B0604030504040204" pitchFamily="34" charset="0"/>
              </a:rPr>
              <a:t>? </a:t>
            </a:r>
            <a:r>
              <a:rPr lang="it-IT" i="1" dirty="0" err="1" smtClean="0">
                <a:latin typeface="Verdana" panose="020B0604030504040204" pitchFamily="34" charset="0"/>
                <a:ea typeface="Verdana" panose="020B0604030504040204" pitchFamily="34" charset="0"/>
              </a:rPr>
              <a:t>Cntd</a:t>
            </a:r>
            <a:r>
              <a:rPr lang="it-IT" i="1" dirty="0" smtClean="0">
                <a:latin typeface="Verdana" panose="020B0604030504040204" pitchFamily="34" charset="0"/>
                <a:ea typeface="Verdana" panose="020B0604030504040204" pitchFamily="34" charset="0"/>
              </a:rPr>
              <a:t>.</a:t>
            </a:r>
            <a:endParaRPr lang="it-IT" i="1" dirty="0">
              <a:latin typeface="Verdana" panose="020B0604030504040204" pitchFamily="34" charset="0"/>
              <a:ea typeface="Verdana" panose="020B0604030504040204" pitchFamily="34" charset="0"/>
            </a:endParaRPr>
          </a:p>
        </p:txBody>
      </p:sp>
      <p:sp>
        <p:nvSpPr>
          <p:cNvPr id="3" name="Segnaposto numero diapositiva 2"/>
          <p:cNvSpPr>
            <a:spLocks noGrp="1"/>
          </p:cNvSpPr>
          <p:nvPr>
            <p:ph type="sldNum" sz="quarter" idx="4294967295"/>
          </p:nvPr>
        </p:nvSpPr>
        <p:spPr>
          <a:xfrm>
            <a:off x="10992544" y="6525344"/>
            <a:ext cx="720080" cy="199174"/>
          </a:xfrm>
        </p:spPr>
        <p:txBody>
          <a:bodyPr/>
          <a:lstStyle/>
          <a:p>
            <a:fld id="{6A6D9FA1-99C7-4910-8E32-B85D378B0060}" type="slidenum">
              <a:rPr lang="en-GB" smtClean="0"/>
              <a:pPr/>
              <a:t>23</a:t>
            </a:fld>
            <a:endParaRPr lang="en-GB" dirty="0"/>
          </a:p>
        </p:txBody>
      </p:sp>
      <p:sp>
        <p:nvSpPr>
          <p:cNvPr id="4" name="Segnaposto contenuto 3"/>
          <p:cNvSpPr>
            <a:spLocks noGrp="1"/>
          </p:cNvSpPr>
          <p:nvPr>
            <p:ph idx="1"/>
          </p:nvPr>
        </p:nvSpPr>
        <p:spPr>
          <a:xfrm>
            <a:off x="47327" y="476672"/>
            <a:ext cx="12144673" cy="5737398"/>
          </a:xfrm>
        </p:spPr>
        <p:txBody>
          <a:bodyPr>
            <a:noAutofit/>
          </a:bodyPr>
          <a:lstStyle/>
          <a:p>
            <a:pPr marL="0" indent="0">
              <a:lnSpc>
                <a:spcPct val="100000"/>
              </a:lnSpc>
              <a:spcBef>
                <a:spcPts val="600"/>
              </a:spcBef>
              <a:buNone/>
            </a:pPr>
            <a:endParaRPr lang="en-US" sz="1600" u="sng" dirty="0" smtClean="0">
              <a:solidFill>
                <a:srgbClr val="C00000"/>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600" u="sng" dirty="0">
                <a:solidFill>
                  <a:srgbClr val="C00000"/>
                </a:solidFill>
                <a:latin typeface="Verdana" panose="020B0604030504040204" pitchFamily="34" charset="0"/>
                <a:ea typeface="Verdana" panose="020B0604030504040204" pitchFamily="34" charset="0"/>
              </a:rPr>
              <a:t>4) Provision of Input data and documentation to simulate the water cooling circuits </a:t>
            </a:r>
          </a:p>
          <a:p>
            <a:pPr marL="0" indent="0" fontAlgn="ctr">
              <a:lnSpc>
                <a:spcPct val="100000"/>
              </a:lnSpc>
              <a:spcBef>
                <a:spcPts val="600"/>
              </a:spcBef>
              <a:buNone/>
              <a:defRPr/>
            </a:pPr>
            <a:r>
              <a:rPr lang="en-US" sz="1600" dirty="0" smtClean="0">
                <a:solidFill>
                  <a:schemeClr val="tx2">
                    <a:lumMod val="50000"/>
                  </a:schemeClr>
                </a:solidFill>
                <a:latin typeface="Verdana" panose="020B0604030504040204" pitchFamily="34" charset="0"/>
                <a:ea typeface="Verdana" panose="020B0604030504040204" pitchFamily="34" charset="0"/>
              </a:rPr>
              <a:t>Why</a:t>
            </a:r>
            <a:r>
              <a:rPr lang="en-US" sz="1600" dirty="0">
                <a:solidFill>
                  <a:schemeClr val="tx2">
                    <a:lumMod val="50000"/>
                  </a:schemeClr>
                </a:solidFill>
                <a:latin typeface="Verdana" panose="020B0604030504040204" pitchFamily="34" charset="0"/>
                <a:ea typeface="Verdana" panose="020B0604030504040204" pitchFamily="34" charset="0"/>
              </a:rPr>
              <a:t>: </a:t>
            </a:r>
            <a:r>
              <a:rPr lang="en-US" sz="1600" b="0" dirty="0" smtClean="0">
                <a:solidFill>
                  <a:srgbClr val="000000"/>
                </a:solidFill>
                <a:latin typeface="Verdana" panose="020B0604030504040204" pitchFamily="34" charset="0"/>
                <a:ea typeface="Verdana" panose="020B0604030504040204" pitchFamily="34" charset="0"/>
              </a:rPr>
              <a:t>Information </a:t>
            </a:r>
            <a:r>
              <a:rPr lang="en-US" sz="1600" b="0" dirty="0">
                <a:solidFill>
                  <a:srgbClr val="000000"/>
                </a:solidFill>
                <a:latin typeface="Verdana" panose="020B0604030504040204" pitchFamily="34" charset="0"/>
                <a:ea typeface="Verdana" panose="020B0604030504040204" pitchFamily="34" charset="0"/>
              </a:rPr>
              <a:t>n</a:t>
            </a:r>
            <a:r>
              <a:rPr lang="en-US" sz="1600" b="0" dirty="0" smtClean="0">
                <a:solidFill>
                  <a:srgbClr val="000000"/>
                </a:solidFill>
                <a:latin typeface="Verdana" panose="020B0604030504040204" pitchFamily="34" charset="0"/>
                <a:ea typeface="Verdana" panose="020B0604030504040204" pitchFamily="34" charset="0"/>
              </a:rPr>
              <a:t>ecessary </a:t>
            </a:r>
            <a:r>
              <a:rPr lang="en-US" sz="1600" b="0" dirty="0">
                <a:solidFill>
                  <a:srgbClr val="000000"/>
                </a:solidFill>
                <a:latin typeface="Verdana" panose="020B0604030504040204" pitchFamily="34" charset="0"/>
                <a:ea typeface="Verdana" panose="020B0604030504040204" pitchFamily="34" charset="0"/>
              </a:rPr>
              <a:t>for modeling/analysis &amp; validation</a:t>
            </a:r>
          </a:p>
          <a:p>
            <a:pPr marL="0" indent="0">
              <a:lnSpc>
                <a:spcPct val="100000"/>
              </a:lnSpc>
              <a:spcBef>
                <a:spcPts val="600"/>
              </a:spcBef>
              <a:buNone/>
            </a:pPr>
            <a:r>
              <a:rPr lang="en-US" sz="1600" dirty="0" smtClean="0">
                <a:solidFill>
                  <a:schemeClr val="tx2">
                    <a:lumMod val="50000"/>
                  </a:schemeClr>
                </a:solidFill>
                <a:latin typeface="Verdana" panose="020B0604030504040204" pitchFamily="34" charset="0"/>
                <a:ea typeface="Verdana" panose="020B0604030504040204" pitchFamily="34" charset="0"/>
              </a:rPr>
              <a:t>When</a:t>
            </a:r>
            <a:r>
              <a:rPr lang="en-US" sz="1600" dirty="0">
                <a:solidFill>
                  <a:schemeClr val="tx2">
                    <a:lumMod val="50000"/>
                  </a:schemeClr>
                </a:solidFill>
                <a:latin typeface="Verdana" panose="020B0604030504040204" pitchFamily="34" charset="0"/>
                <a:ea typeface="Verdana" panose="020B0604030504040204" pitchFamily="34" charset="0"/>
              </a:rPr>
              <a:t>: </a:t>
            </a:r>
            <a:r>
              <a:rPr lang="en-US" sz="1600" b="0" dirty="0">
                <a:solidFill>
                  <a:schemeClr val="tx2">
                    <a:lumMod val="50000"/>
                  </a:schemeClr>
                </a:solidFill>
                <a:latin typeface="Verdana" panose="020B0604030504040204" pitchFamily="34" charset="0"/>
                <a:ea typeface="Verdana" panose="020B0604030504040204" pitchFamily="34" charset="0"/>
              </a:rPr>
              <a:t>Jan’-March’24</a:t>
            </a:r>
          </a:p>
          <a:p>
            <a:pPr marL="0" indent="0">
              <a:lnSpc>
                <a:spcPct val="100000"/>
              </a:lnSpc>
              <a:spcBef>
                <a:spcPts val="600"/>
              </a:spcBef>
              <a:buNone/>
            </a:pPr>
            <a:r>
              <a:rPr lang="en-US" sz="1600" dirty="0">
                <a:solidFill>
                  <a:schemeClr val="tx2">
                    <a:lumMod val="50000"/>
                  </a:schemeClr>
                </a:solidFill>
                <a:latin typeface="Verdana" panose="020B0604030504040204" pitchFamily="34" charset="0"/>
                <a:ea typeface="Verdana" panose="020B0604030504040204" pitchFamily="34" charset="0"/>
              </a:rPr>
              <a:t>Priority: </a:t>
            </a:r>
            <a:r>
              <a:rPr lang="en-US" sz="1600" dirty="0">
                <a:solidFill>
                  <a:srgbClr val="C00000"/>
                </a:solidFill>
                <a:latin typeface="Verdana" panose="020B0604030504040204" pitchFamily="34" charset="0"/>
                <a:ea typeface="Verdana" panose="020B0604030504040204" pitchFamily="34" charset="0"/>
              </a:rPr>
              <a:t>HIGH</a:t>
            </a:r>
            <a:r>
              <a:rPr lang="en-US" sz="1600" b="0" dirty="0">
                <a:solidFill>
                  <a:schemeClr val="tx2">
                    <a:lumMod val="50000"/>
                  </a:schemeClr>
                </a:solidFill>
                <a:latin typeface="Verdana" panose="020B0604030504040204" pitchFamily="34" charset="0"/>
                <a:ea typeface="Verdana" panose="020B0604030504040204" pitchFamily="34" charset="0"/>
              </a:rPr>
              <a:t>- the scientific </a:t>
            </a:r>
            <a:r>
              <a:rPr lang="en-US" sz="1600" b="0" dirty="0" smtClean="0">
                <a:solidFill>
                  <a:schemeClr val="tx2">
                    <a:lumMod val="50000"/>
                  </a:schemeClr>
                </a:solidFill>
                <a:latin typeface="Verdana" panose="020B0604030504040204" pitchFamily="34" charset="0"/>
                <a:ea typeface="Verdana" panose="020B0604030504040204" pitchFamily="34" charset="0"/>
              </a:rPr>
              <a:t>implication of </a:t>
            </a:r>
            <a:r>
              <a:rPr lang="en-US" sz="1600" b="0" dirty="0">
                <a:solidFill>
                  <a:schemeClr val="tx2">
                    <a:lumMod val="50000"/>
                  </a:schemeClr>
                </a:solidFill>
                <a:latin typeface="Verdana" panose="020B0604030504040204" pitchFamily="34" charset="0"/>
                <a:ea typeface="Verdana" panose="020B0604030504040204" pitchFamily="34" charset="0"/>
              </a:rPr>
              <a:t>the WACT experiment </a:t>
            </a:r>
            <a:r>
              <a:rPr lang="en-US" sz="1600" b="0" dirty="0" smtClean="0">
                <a:solidFill>
                  <a:schemeClr val="tx2">
                    <a:lumMod val="50000"/>
                  </a:schemeClr>
                </a:solidFill>
                <a:latin typeface="Verdana" panose="020B0604030504040204" pitchFamily="34" charset="0"/>
                <a:ea typeface="Verdana" panose="020B0604030504040204" pitchFamily="34" charset="0"/>
              </a:rPr>
              <a:t>to validation of ITER relevant tools depend </a:t>
            </a:r>
            <a:r>
              <a:rPr lang="en-US" sz="1600" b="0" dirty="0">
                <a:solidFill>
                  <a:schemeClr val="tx2">
                    <a:lumMod val="50000"/>
                  </a:schemeClr>
                </a:solidFill>
                <a:latin typeface="Verdana" panose="020B0604030504040204" pitchFamily="34" charset="0"/>
                <a:ea typeface="Verdana" panose="020B0604030504040204" pitchFamily="34" charset="0"/>
              </a:rPr>
              <a:t>on how accurate &amp; precise is the </a:t>
            </a:r>
            <a:r>
              <a:rPr lang="en-US" sz="1600" b="0" dirty="0" smtClean="0">
                <a:solidFill>
                  <a:schemeClr val="tx2">
                    <a:lumMod val="50000"/>
                  </a:schemeClr>
                </a:solidFill>
                <a:latin typeface="Verdana" panose="020B0604030504040204" pitchFamily="34" charset="0"/>
                <a:ea typeface="Verdana" panose="020B0604030504040204" pitchFamily="34" charset="0"/>
              </a:rPr>
              <a:t>modeling</a:t>
            </a:r>
          </a:p>
          <a:p>
            <a:pPr marL="0" indent="0">
              <a:lnSpc>
                <a:spcPct val="100000"/>
              </a:lnSpc>
              <a:spcBef>
                <a:spcPts val="600"/>
              </a:spcBef>
              <a:buNone/>
            </a:pPr>
            <a:r>
              <a:rPr lang="en-US" sz="1600" u="sng" dirty="0" smtClean="0">
                <a:solidFill>
                  <a:srgbClr val="C00000"/>
                </a:solidFill>
                <a:latin typeface="Verdana" panose="020B0604030504040204" pitchFamily="34" charset="0"/>
                <a:ea typeface="Verdana" panose="020B0604030504040204" pitchFamily="34" charset="0"/>
              </a:rPr>
              <a:t>5) Support from CAD officer</a:t>
            </a:r>
            <a:r>
              <a:rPr lang="en-US" sz="1600" u="sng" dirty="0">
                <a:solidFill>
                  <a:srgbClr val="C00000"/>
                </a:solidFill>
                <a:latin typeface="Verdana" panose="020B0604030504040204" pitchFamily="34" charset="0"/>
                <a:ea typeface="Verdana" panose="020B0604030504040204" pitchFamily="34" charset="0"/>
              </a:rPr>
              <a:t> </a:t>
            </a:r>
          </a:p>
          <a:p>
            <a:pPr marL="0" indent="0" fontAlgn="ctr">
              <a:lnSpc>
                <a:spcPct val="100000"/>
              </a:lnSpc>
              <a:spcBef>
                <a:spcPts val="600"/>
              </a:spcBef>
              <a:buNone/>
              <a:defRPr/>
            </a:pPr>
            <a:r>
              <a:rPr lang="en-US" sz="1600" dirty="0">
                <a:solidFill>
                  <a:schemeClr val="tx2">
                    <a:lumMod val="50000"/>
                  </a:schemeClr>
                </a:solidFill>
                <a:latin typeface="Verdana" panose="020B0604030504040204" pitchFamily="34" charset="0"/>
                <a:ea typeface="Verdana" panose="020B0604030504040204" pitchFamily="34" charset="0"/>
              </a:rPr>
              <a:t>Why: </a:t>
            </a:r>
            <a:r>
              <a:rPr lang="en-US" sz="1600" b="0" dirty="0" smtClean="0">
                <a:solidFill>
                  <a:srgbClr val="000000"/>
                </a:solidFill>
                <a:latin typeface="Verdana" panose="020B0604030504040204" pitchFamily="34" charset="0"/>
                <a:ea typeface="Verdana" panose="020B0604030504040204" pitchFamily="34" charset="0"/>
              </a:rPr>
              <a:t>CAD necessary to build 3D models to make the multi-physics simulations with ITER relevant tools</a:t>
            </a:r>
            <a:endParaRPr lang="en-US" sz="1600" b="0" dirty="0">
              <a:solidFill>
                <a:srgbClr val="000000"/>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600" dirty="0">
                <a:solidFill>
                  <a:schemeClr val="tx2">
                    <a:lumMod val="50000"/>
                  </a:schemeClr>
                </a:solidFill>
                <a:latin typeface="Verdana" panose="020B0604030504040204" pitchFamily="34" charset="0"/>
                <a:ea typeface="Verdana" panose="020B0604030504040204" pitchFamily="34" charset="0"/>
              </a:rPr>
              <a:t>When: </a:t>
            </a:r>
            <a:r>
              <a:rPr lang="en-US" sz="1600" b="0" dirty="0" smtClean="0">
                <a:solidFill>
                  <a:schemeClr val="tx2">
                    <a:lumMod val="50000"/>
                  </a:schemeClr>
                </a:solidFill>
                <a:latin typeface="Verdana" panose="020B0604030504040204" pitchFamily="34" charset="0"/>
                <a:ea typeface="Verdana" panose="020B0604030504040204" pitchFamily="34" charset="0"/>
              </a:rPr>
              <a:t>possibly by March’24</a:t>
            </a:r>
            <a:endParaRPr lang="en-US" sz="16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600" dirty="0">
                <a:solidFill>
                  <a:schemeClr val="tx2">
                    <a:lumMod val="50000"/>
                  </a:schemeClr>
                </a:solidFill>
                <a:latin typeface="Verdana" panose="020B0604030504040204" pitchFamily="34" charset="0"/>
                <a:ea typeface="Verdana" panose="020B0604030504040204" pitchFamily="34" charset="0"/>
              </a:rPr>
              <a:t>Priority:</a:t>
            </a:r>
            <a:r>
              <a:rPr lang="en-US" sz="1600" dirty="0">
                <a:solidFill>
                  <a:srgbClr val="A20000"/>
                </a:solidFill>
                <a:latin typeface="Verdana" panose="020B0604030504040204" pitchFamily="34" charset="0"/>
                <a:ea typeface="Verdana" panose="020B0604030504040204" pitchFamily="34" charset="0"/>
              </a:rPr>
              <a:t> </a:t>
            </a:r>
            <a:r>
              <a:rPr lang="en-US" sz="1600" dirty="0" smtClean="0">
                <a:solidFill>
                  <a:srgbClr val="A20000"/>
                </a:solidFill>
                <a:latin typeface="Verdana" panose="020B0604030504040204" pitchFamily="34" charset="0"/>
                <a:ea typeface="Verdana" panose="020B0604030504040204" pitchFamily="34" charset="0"/>
              </a:rPr>
              <a:t>MEDIUM/HIGH</a:t>
            </a:r>
            <a:r>
              <a:rPr lang="en-US" sz="1600" b="0" dirty="0" smtClean="0">
                <a:solidFill>
                  <a:srgbClr val="A20000"/>
                </a:solidFill>
                <a:latin typeface="Verdana" panose="020B0604030504040204" pitchFamily="34" charset="0"/>
                <a:ea typeface="Verdana" panose="020B0604030504040204" pitchFamily="34" charset="0"/>
              </a:rPr>
              <a:t>- </a:t>
            </a:r>
            <a:r>
              <a:rPr lang="en-US" sz="1600" b="0" dirty="0">
                <a:solidFill>
                  <a:schemeClr val="tx2">
                    <a:lumMod val="50000"/>
                  </a:schemeClr>
                </a:solidFill>
                <a:latin typeface="Verdana" panose="020B0604030504040204" pitchFamily="34" charset="0"/>
                <a:ea typeface="Verdana" panose="020B0604030504040204" pitchFamily="34" charset="0"/>
              </a:rPr>
              <a:t>the scientific implication of the WACT experiment to validation of ITER relevant tools depend on how accurate &amp; precise is the </a:t>
            </a:r>
            <a:r>
              <a:rPr lang="en-US" sz="1600" b="0" dirty="0" smtClean="0">
                <a:solidFill>
                  <a:schemeClr val="tx2">
                    <a:lumMod val="50000"/>
                  </a:schemeClr>
                </a:solidFill>
                <a:latin typeface="Verdana" panose="020B0604030504040204" pitchFamily="34" charset="0"/>
                <a:ea typeface="Verdana" panose="020B0604030504040204" pitchFamily="34" charset="0"/>
              </a:rPr>
              <a:t>modeling</a:t>
            </a:r>
            <a:endParaRPr lang="en-US" sz="16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600" u="sng" dirty="0" smtClean="0">
                <a:solidFill>
                  <a:srgbClr val="C00000"/>
                </a:solidFill>
                <a:latin typeface="Verdana" panose="020B0604030504040204" pitchFamily="34" charset="0"/>
                <a:ea typeface="Verdana" panose="020B0604030504040204" pitchFamily="34" charset="0"/>
              </a:rPr>
              <a:t>6) </a:t>
            </a:r>
            <a:r>
              <a:rPr lang="en-US" sz="1600" u="sng" dirty="0">
                <a:solidFill>
                  <a:srgbClr val="C00000"/>
                </a:solidFill>
                <a:latin typeface="Verdana" panose="020B0604030504040204" pitchFamily="34" charset="0"/>
                <a:ea typeface="Verdana" panose="020B0604030504040204" pitchFamily="34" charset="0"/>
              </a:rPr>
              <a:t>Provision of neutron yield rate data from 2023 JET campaigns breakdown DD, TT &amp; DT components</a:t>
            </a:r>
          </a:p>
          <a:p>
            <a:pPr marL="0" indent="0">
              <a:lnSpc>
                <a:spcPct val="100000"/>
              </a:lnSpc>
              <a:spcBef>
                <a:spcPts val="600"/>
              </a:spcBef>
              <a:buNone/>
            </a:pPr>
            <a:r>
              <a:rPr lang="en-US" sz="1600" dirty="0">
                <a:solidFill>
                  <a:schemeClr val="tx2">
                    <a:lumMod val="50000"/>
                  </a:schemeClr>
                </a:solidFill>
                <a:latin typeface="Verdana" panose="020B0604030504040204" pitchFamily="34" charset="0"/>
                <a:ea typeface="Verdana" panose="020B0604030504040204" pitchFamily="34" charset="0"/>
              </a:rPr>
              <a:t>Why: </a:t>
            </a:r>
            <a:r>
              <a:rPr lang="en-US" sz="1600" b="0" dirty="0">
                <a:solidFill>
                  <a:schemeClr val="tx2">
                    <a:lumMod val="50000"/>
                  </a:schemeClr>
                </a:solidFill>
                <a:latin typeface="Verdana" panose="020B0604030504040204" pitchFamily="34" charset="0"/>
                <a:ea typeface="Verdana" panose="020B0604030504040204" pitchFamily="34" charset="0"/>
              </a:rPr>
              <a:t>These data are fundamental for all the analyses of </a:t>
            </a:r>
            <a:r>
              <a:rPr lang="en-US" sz="1600" b="0" dirty="0" smtClean="0">
                <a:solidFill>
                  <a:schemeClr val="tx2">
                    <a:lumMod val="50000"/>
                  </a:schemeClr>
                </a:solidFill>
                <a:latin typeface="Verdana" panose="020B0604030504040204" pitchFamily="34" charset="0"/>
                <a:ea typeface="Verdana" panose="020B0604030504040204" pitchFamily="34" charset="0"/>
              </a:rPr>
              <a:t>WACT (measurements &amp; calculations)</a:t>
            </a:r>
            <a:endParaRPr lang="en-US" sz="1600" b="0" dirty="0">
              <a:solidFill>
                <a:schemeClr val="tx2">
                  <a:lumMod val="50000"/>
                </a:schemeClr>
              </a:solidFill>
              <a:latin typeface="Verdana" panose="020B0604030504040204" pitchFamily="34" charset="0"/>
              <a:ea typeface="Verdana" panose="020B0604030504040204" pitchFamily="34" charset="0"/>
            </a:endParaRPr>
          </a:p>
          <a:p>
            <a:pPr marL="0" indent="0">
              <a:lnSpc>
                <a:spcPct val="100000"/>
              </a:lnSpc>
              <a:spcBef>
                <a:spcPts val="600"/>
              </a:spcBef>
              <a:buNone/>
            </a:pPr>
            <a:r>
              <a:rPr lang="en-US" sz="1600" dirty="0">
                <a:solidFill>
                  <a:schemeClr val="tx2">
                    <a:lumMod val="50000"/>
                  </a:schemeClr>
                </a:solidFill>
                <a:latin typeface="Verdana" panose="020B0604030504040204" pitchFamily="34" charset="0"/>
                <a:ea typeface="Verdana" panose="020B0604030504040204" pitchFamily="34" charset="0"/>
              </a:rPr>
              <a:t>When: </a:t>
            </a:r>
            <a:r>
              <a:rPr lang="en-US" sz="1600" b="0" dirty="0">
                <a:solidFill>
                  <a:schemeClr val="tx2">
                    <a:lumMod val="50000"/>
                  </a:schemeClr>
                </a:solidFill>
                <a:latin typeface="Verdana" panose="020B0604030504040204" pitchFamily="34" charset="0"/>
                <a:ea typeface="Verdana" panose="020B0604030504040204" pitchFamily="34" charset="0"/>
              </a:rPr>
              <a:t>Possibly March ‘24</a:t>
            </a:r>
          </a:p>
          <a:p>
            <a:pPr marL="0" indent="0">
              <a:lnSpc>
                <a:spcPct val="100000"/>
              </a:lnSpc>
              <a:spcBef>
                <a:spcPts val="600"/>
              </a:spcBef>
              <a:buNone/>
            </a:pPr>
            <a:r>
              <a:rPr lang="en-US" sz="1600" dirty="0">
                <a:solidFill>
                  <a:schemeClr val="tx2">
                    <a:lumMod val="50000"/>
                  </a:schemeClr>
                </a:solidFill>
                <a:latin typeface="Verdana" panose="020B0604030504040204" pitchFamily="34" charset="0"/>
                <a:ea typeface="Verdana" panose="020B0604030504040204" pitchFamily="34" charset="0"/>
              </a:rPr>
              <a:t>Priority: </a:t>
            </a:r>
            <a:r>
              <a:rPr lang="en-US" sz="1600" dirty="0">
                <a:solidFill>
                  <a:srgbClr val="C00000"/>
                </a:solidFill>
                <a:latin typeface="Verdana" panose="020B0604030504040204" pitchFamily="34" charset="0"/>
                <a:ea typeface="Verdana" panose="020B0604030504040204" pitchFamily="34" charset="0"/>
              </a:rPr>
              <a:t>HIGH</a:t>
            </a:r>
            <a:r>
              <a:rPr lang="en-US" sz="1600" b="0" dirty="0">
                <a:solidFill>
                  <a:schemeClr val="tx2">
                    <a:lumMod val="50000"/>
                  </a:schemeClr>
                </a:solidFill>
                <a:latin typeface="Verdana" panose="020B0604030504040204" pitchFamily="34" charset="0"/>
                <a:ea typeface="Verdana" panose="020B0604030504040204" pitchFamily="34" charset="0"/>
              </a:rPr>
              <a:t>- analyses and benchmark depend on these </a:t>
            </a:r>
            <a:r>
              <a:rPr lang="en-US" sz="1600" b="0" dirty="0" smtClean="0">
                <a:solidFill>
                  <a:schemeClr val="tx2">
                    <a:lumMod val="50000"/>
                  </a:schemeClr>
                </a:solidFill>
                <a:latin typeface="Verdana" panose="020B0604030504040204" pitchFamily="34" charset="0"/>
                <a:ea typeface="Verdana" panose="020B0604030504040204" pitchFamily="34" charset="0"/>
              </a:rPr>
              <a:t>data</a:t>
            </a:r>
            <a:endParaRPr lang="en-US" sz="1600" dirty="0">
              <a:solidFill>
                <a:srgbClr val="002060"/>
              </a:solidFill>
              <a:latin typeface="Verdana" panose="020B0604030504040204" pitchFamily="34" charset="0"/>
              <a:ea typeface="Verdana" panose="020B0604030504040204" pitchFamily="34" charset="0"/>
            </a:endParaRPr>
          </a:p>
          <a:p>
            <a:pPr marL="0" indent="0">
              <a:spcBef>
                <a:spcPts val="600"/>
              </a:spcBef>
              <a:buNone/>
            </a:pPr>
            <a:endParaRPr lang="en-US" sz="1600" dirty="0" smtClean="0">
              <a:solidFill>
                <a:srgbClr val="002060"/>
              </a:solidFill>
              <a:latin typeface="Verdana" panose="020B0604030504040204" pitchFamily="34" charset="0"/>
              <a:ea typeface="Verdana" panose="020B0604030504040204" pitchFamily="34" charset="0"/>
            </a:endParaRPr>
          </a:p>
          <a:p>
            <a:pPr marL="0" indent="0">
              <a:spcBef>
                <a:spcPts val="600"/>
              </a:spcBef>
              <a:buNone/>
            </a:pPr>
            <a:endParaRPr lang="it-IT" sz="1600" dirty="0">
              <a:solidFill>
                <a:srgbClr val="002060"/>
              </a:solidFill>
              <a:latin typeface="Verdana" panose="020B0604030504040204" pitchFamily="34" charset="0"/>
              <a:ea typeface="Verdana" panose="020B0604030504040204" pitchFamily="34" charset="0"/>
            </a:endParaRPr>
          </a:p>
        </p:txBody>
      </p:sp>
      <p:sp>
        <p:nvSpPr>
          <p:cNvPr id="18" name="CasellaDiTesto 17"/>
          <p:cNvSpPr txBox="1"/>
          <p:nvPr/>
        </p:nvSpPr>
        <p:spPr>
          <a:xfrm>
            <a:off x="10094871" y="1209158"/>
            <a:ext cx="711943" cy="369332"/>
          </a:xfrm>
          <a:prstGeom prst="rect">
            <a:avLst/>
          </a:prstGeom>
          <a:noFill/>
        </p:spPr>
        <p:txBody>
          <a:bodyPr wrap="square" rtlCol="0">
            <a:spAutoFit/>
          </a:bodyPr>
          <a:lstStyle/>
          <a:p>
            <a:r>
              <a:rPr lang="it-IT">
                <a:solidFill>
                  <a:schemeClr val="bg1"/>
                </a:solidFill>
              </a:rPr>
              <a:t>NG</a:t>
            </a:r>
          </a:p>
        </p:txBody>
      </p:sp>
    </p:spTree>
    <p:extLst>
      <p:ext uri="{BB962C8B-B14F-4D97-AF65-F5344CB8AC3E}">
        <p14:creationId xmlns:p14="http://schemas.microsoft.com/office/powerpoint/2010/main" val="20303801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7328" y="692696"/>
            <a:ext cx="8164329" cy="4418910"/>
          </a:xfrm>
        </p:spPr>
        <p:txBody>
          <a:bodyPr>
            <a:normAutofit/>
          </a:bodyPr>
          <a:lstStyle/>
          <a:p>
            <a:pPr marL="0" indent="0">
              <a:buNone/>
            </a:pPr>
            <a:r>
              <a:rPr lang="it-IT" sz="1400" dirty="0" smtClean="0">
                <a:solidFill>
                  <a:srgbClr val="002060"/>
                </a:solidFill>
                <a:latin typeface="Verdana" panose="020B0604030504040204" pitchFamily="34" charset="0"/>
                <a:ea typeface="Verdana" panose="020B0604030504040204" pitchFamily="34" charset="0"/>
              </a:rPr>
              <a:t>Collection and processing of </a:t>
            </a:r>
            <a:r>
              <a:rPr lang="en-US" sz="1400" dirty="0" smtClean="0">
                <a:solidFill>
                  <a:srgbClr val="002060"/>
                </a:solidFill>
                <a:latin typeface="Verdana" panose="020B0604030504040204" pitchFamily="34" charset="0"/>
                <a:ea typeface="Verdana" panose="020B0604030504040204" pitchFamily="34" charset="0"/>
              </a:rPr>
              <a:t>JET </a:t>
            </a:r>
            <a:r>
              <a:rPr lang="en-US" sz="1400" dirty="0">
                <a:solidFill>
                  <a:srgbClr val="002060"/>
                </a:solidFill>
                <a:latin typeface="Verdana" panose="020B0604030504040204" pitchFamily="34" charset="0"/>
                <a:ea typeface="Verdana" panose="020B0604030504040204" pitchFamily="34" charset="0"/>
              </a:rPr>
              <a:t>ORE data </a:t>
            </a:r>
            <a:r>
              <a:rPr lang="en-US" sz="1400" dirty="0" smtClean="0">
                <a:solidFill>
                  <a:srgbClr val="002060"/>
                </a:solidFill>
                <a:latin typeface="Verdana" panose="020B0604030504040204" pitchFamily="34" charset="0"/>
                <a:ea typeface="Verdana" panose="020B0604030504040204" pitchFamily="34" charset="0"/>
              </a:rPr>
              <a:t>following DT corresponding </a:t>
            </a:r>
            <a:r>
              <a:rPr lang="en-US" sz="1400" dirty="0">
                <a:solidFill>
                  <a:srgbClr val="002060"/>
                </a:solidFill>
                <a:latin typeface="Verdana" panose="020B0604030504040204" pitchFamily="34" charset="0"/>
                <a:ea typeface="Verdana" panose="020B0604030504040204" pitchFamily="34" charset="0"/>
              </a:rPr>
              <a:t>to specific activities and operations finalized to meet specific ITER safety needs</a:t>
            </a:r>
            <a:r>
              <a:rPr lang="en-US" sz="1400" b="0" dirty="0">
                <a:solidFill>
                  <a:srgbClr val="002060"/>
                </a:solidFill>
                <a:latin typeface="Verdana" panose="020B0604030504040204" pitchFamily="34" charset="0"/>
                <a:ea typeface="Verdana" panose="020B0604030504040204" pitchFamily="34" charset="0"/>
              </a:rPr>
              <a:t>.</a:t>
            </a:r>
            <a:endParaRPr lang="en-GB" sz="1400" dirty="0" smtClean="0">
              <a:solidFill>
                <a:srgbClr val="002060"/>
              </a:solidFill>
              <a:latin typeface="Verdana" panose="020B0604030504040204" pitchFamily="34" charset="0"/>
              <a:ea typeface="Verdana" panose="020B0604030504040204" pitchFamily="34" charset="0"/>
            </a:endParaRPr>
          </a:p>
          <a:p>
            <a:pPr marL="0" indent="0">
              <a:buNone/>
            </a:pPr>
            <a:r>
              <a:rPr lang="it-IT" sz="1200" dirty="0" smtClean="0">
                <a:solidFill>
                  <a:srgbClr val="002060"/>
                </a:solidFill>
                <a:latin typeface="Verdana" panose="020B0604030504040204" pitchFamily="34" charset="0"/>
                <a:ea typeface="Verdana" panose="020B0604030504040204" pitchFamily="34" charset="0"/>
              </a:rPr>
              <a:t>Generation of </a:t>
            </a:r>
            <a:r>
              <a:rPr lang="en-GB" sz="1200" dirty="0" smtClean="0">
                <a:solidFill>
                  <a:srgbClr val="002060"/>
                </a:solidFill>
                <a:latin typeface="Verdana" panose="020B0604030504040204" pitchFamily="34" charset="0"/>
                <a:ea typeface="Verdana" panose="020B0604030504040204" pitchFamily="34" charset="0"/>
              </a:rPr>
              <a:t>a </a:t>
            </a:r>
            <a:r>
              <a:rPr lang="en-GB" sz="1200" dirty="0">
                <a:solidFill>
                  <a:srgbClr val="002060"/>
                </a:solidFill>
                <a:latin typeface="Verdana" panose="020B0604030504040204" pitchFamily="34" charset="0"/>
                <a:ea typeface="Verdana" panose="020B0604030504040204" pitchFamily="34" charset="0"/>
              </a:rPr>
              <a:t>well-structured work effort database </a:t>
            </a:r>
            <a:r>
              <a:rPr lang="en-GB" sz="1200" b="0" dirty="0">
                <a:solidFill>
                  <a:srgbClr val="002060"/>
                </a:solidFill>
                <a:latin typeface="Verdana" panose="020B0604030504040204" pitchFamily="34" charset="0"/>
                <a:ea typeface="Verdana" panose="020B0604030504040204" pitchFamily="34" charset="0"/>
              </a:rPr>
              <a:t>for ITER-like ORE applications with modern DB-technologies allowing effective queries, facilitating ORE </a:t>
            </a:r>
            <a:r>
              <a:rPr lang="en-GB" sz="1200" b="0" dirty="0" smtClean="0">
                <a:solidFill>
                  <a:srgbClr val="002060"/>
                </a:solidFill>
                <a:latin typeface="Verdana" panose="020B0604030504040204" pitchFamily="34" charset="0"/>
                <a:ea typeface="Verdana" panose="020B0604030504040204" pitchFamily="34" charset="0"/>
              </a:rPr>
              <a:t>analyses with </a:t>
            </a:r>
            <a:r>
              <a:rPr lang="en-US" sz="1200" b="0" dirty="0" smtClean="0">
                <a:solidFill>
                  <a:srgbClr val="002060"/>
                </a:solidFill>
                <a:latin typeface="Verdana" panose="020B0604030504040204" pitchFamily="34" charset="0"/>
                <a:ea typeface="Verdana" panose="020B0604030504040204" pitchFamily="34" charset="0"/>
              </a:rPr>
              <a:t>data </a:t>
            </a:r>
            <a:r>
              <a:rPr lang="en-US" sz="1200" b="0" dirty="0">
                <a:solidFill>
                  <a:srgbClr val="002060"/>
                </a:solidFill>
                <a:latin typeface="Verdana" panose="020B0604030504040204" pitchFamily="34" charset="0"/>
                <a:ea typeface="Verdana" panose="020B0604030504040204" pitchFamily="34" charset="0"/>
              </a:rPr>
              <a:t>acquisition, work effort analysis and validation through JET TT and DT experience</a:t>
            </a:r>
            <a:r>
              <a:rPr lang="en-US" sz="1200" b="0" dirty="0" smtClean="0">
                <a:solidFill>
                  <a:srgbClr val="002060"/>
                </a:solidFill>
                <a:latin typeface="Verdana" panose="020B0604030504040204" pitchFamily="34" charset="0"/>
                <a:ea typeface="Verdana" panose="020B0604030504040204" pitchFamily="34" charset="0"/>
              </a:rPr>
              <a:t>.</a:t>
            </a:r>
            <a:endParaRPr lang="en-US" sz="1200" b="0" dirty="0">
              <a:solidFill>
                <a:srgbClr val="002060"/>
              </a:solidFill>
              <a:latin typeface="Verdana" panose="020B0604030504040204" pitchFamily="34" charset="0"/>
              <a:ea typeface="Verdana" panose="020B0604030504040204" pitchFamily="34" charset="0"/>
            </a:endParaRPr>
          </a:p>
          <a:p>
            <a:r>
              <a:rPr lang="en-US" sz="1200" b="0" dirty="0" smtClean="0">
                <a:solidFill>
                  <a:srgbClr val="002060"/>
                </a:solidFill>
                <a:latin typeface="Verdana" panose="020B0604030504040204" pitchFamily="34" charset="0"/>
                <a:ea typeface="Verdana" panose="020B0604030504040204" pitchFamily="34" charset="0"/>
              </a:rPr>
              <a:t>Database design definition &amp; architecture defined in 2022 by ENEA.</a:t>
            </a:r>
          </a:p>
          <a:p>
            <a:r>
              <a:rPr lang="en-US" sz="1200" b="0" dirty="0" smtClean="0">
                <a:solidFill>
                  <a:srgbClr val="960000"/>
                </a:solidFill>
                <a:latin typeface="Verdana" panose="020B0604030504040204" pitchFamily="34" charset="0"/>
                <a:ea typeface="Verdana" panose="020B0604030504040204" pitchFamily="34" charset="0"/>
              </a:rPr>
              <a:t>No data provided by UKAEA in 2022 &amp; 2023- UKAEA tasks cancelled due to lack of HP manpower – ENEA 2023 task cancelled because of missing input</a:t>
            </a:r>
            <a:endParaRPr lang="it-IT" sz="1200" dirty="0">
              <a:solidFill>
                <a:srgbClr val="960000"/>
              </a:solidFill>
              <a:latin typeface="Verdana" panose="020B0604030504040204" pitchFamily="34" charset="0"/>
              <a:ea typeface="Verdana" panose="020B0604030504040204" pitchFamily="34" charset="0"/>
            </a:endParaRPr>
          </a:p>
        </p:txBody>
      </p:sp>
      <p:sp>
        <p:nvSpPr>
          <p:cNvPr id="3" name="Titolo 2"/>
          <p:cNvSpPr>
            <a:spLocks noGrp="1"/>
          </p:cNvSpPr>
          <p:nvPr>
            <p:ph type="title"/>
          </p:nvPr>
        </p:nvSpPr>
        <p:spPr>
          <a:xfrm>
            <a:off x="568490" y="-27384"/>
            <a:ext cx="10862997" cy="914400"/>
          </a:xfrm>
        </p:spPr>
        <p:txBody>
          <a:bodyPr>
            <a:normAutofit/>
          </a:bodyPr>
          <a:lstStyle/>
          <a:p>
            <a:pPr fontAlgn="b"/>
            <a:r>
              <a:rPr lang="it-IT" sz="3200" dirty="0" smtClean="0">
                <a:latin typeface="Verdana" panose="020B0604030504040204" pitchFamily="34" charset="0"/>
                <a:ea typeface="Verdana" panose="020B0604030504040204" pitchFamily="34" charset="0"/>
              </a:rPr>
              <a:t>ORE </a:t>
            </a:r>
            <a:r>
              <a:rPr lang="it-IT" sz="3200" dirty="0" err="1" smtClean="0">
                <a:latin typeface="Verdana" panose="020B0604030504040204" pitchFamily="34" charset="0"/>
                <a:ea typeface="Verdana" panose="020B0604030504040204" pitchFamily="34" charset="0"/>
              </a:rPr>
              <a:t>Occupational</a:t>
            </a:r>
            <a:r>
              <a:rPr lang="it-IT" sz="3200" dirty="0" smtClean="0">
                <a:latin typeface="Verdana" panose="020B0604030504040204" pitchFamily="34" charset="0"/>
                <a:ea typeface="Verdana" panose="020B0604030504040204" pitchFamily="34" charset="0"/>
              </a:rPr>
              <a:t> </a:t>
            </a:r>
            <a:r>
              <a:rPr lang="it-IT" sz="3200" dirty="0" err="1" smtClean="0">
                <a:latin typeface="Verdana" panose="020B0604030504040204" pitchFamily="34" charset="0"/>
                <a:ea typeface="Verdana" panose="020B0604030504040204" pitchFamily="34" charset="0"/>
              </a:rPr>
              <a:t>Radiation</a:t>
            </a:r>
            <a:r>
              <a:rPr lang="it-IT" sz="3200" dirty="0" smtClean="0">
                <a:latin typeface="Verdana" panose="020B0604030504040204" pitchFamily="34" charset="0"/>
                <a:ea typeface="Verdana" panose="020B0604030504040204" pitchFamily="34" charset="0"/>
              </a:rPr>
              <a:t> </a:t>
            </a:r>
            <a:r>
              <a:rPr lang="it-IT" sz="3200" dirty="0" err="1" smtClean="0">
                <a:latin typeface="Verdana" panose="020B0604030504040204" pitchFamily="34" charset="0"/>
                <a:ea typeface="Verdana" panose="020B0604030504040204" pitchFamily="34" charset="0"/>
              </a:rPr>
              <a:t>exposure</a:t>
            </a:r>
            <a:r>
              <a:rPr lang="it-IT" sz="3200" dirty="0">
                <a:solidFill>
                  <a:schemeClr val="bg1"/>
                </a:solidFill>
                <a:latin typeface="Verdana" panose="020B0604030504040204" pitchFamily="34" charset="0"/>
                <a:ea typeface="Verdana" panose="020B0604030504040204" pitchFamily="34" charset="0"/>
              </a:rPr>
              <a:t/>
            </a:r>
            <a:br>
              <a:rPr lang="it-IT" sz="3200" dirty="0">
                <a:solidFill>
                  <a:schemeClr val="bg1"/>
                </a:solidFill>
                <a:latin typeface="Verdana" panose="020B0604030504040204" pitchFamily="34" charset="0"/>
                <a:ea typeface="Verdana" panose="020B0604030504040204" pitchFamily="34" charset="0"/>
              </a:rPr>
            </a:br>
            <a:endParaRPr lang="it-IT" dirty="0">
              <a:latin typeface="Verdana" panose="020B0604030504040204" pitchFamily="34" charset="0"/>
              <a:ea typeface="Verdana" panose="020B0604030504040204" pitchFamily="34" charset="0"/>
            </a:endParaRPr>
          </a:p>
        </p:txBody>
      </p:sp>
      <p:sp>
        <p:nvSpPr>
          <p:cNvPr id="7" name="CasellaDiTesto 6"/>
          <p:cNvSpPr txBox="1"/>
          <p:nvPr/>
        </p:nvSpPr>
        <p:spPr>
          <a:xfrm>
            <a:off x="8380277" y="764704"/>
            <a:ext cx="4165792" cy="523220"/>
          </a:xfrm>
          <a:prstGeom prst="rect">
            <a:avLst/>
          </a:prstGeom>
          <a:noFill/>
        </p:spPr>
        <p:txBody>
          <a:bodyPr wrap="square" rtlCol="0">
            <a:spAutoFit/>
          </a:bodyPr>
          <a:lstStyle/>
          <a:p>
            <a:r>
              <a:rPr lang="it-IT" sz="1400" dirty="0" err="1">
                <a:latin typeface="Verdana" panose="020B0604030504040204" pitchFamily="34" charset="0"/>
                <a:ea typeface="Verdana" panose="020B0604030504040204" pitchFamily="34" charset="0"/>
              </a:rPr>
              <a:t>P</a:t>
            </a:r>
            <a:r>
              <a:rPr lang="it-IT" sz="1400" dirty="0" err="1" smtClean="0">
                <a:latin typeface="Verdana" panose="020B0604030504040204" pitchFamily="34" charset="0"/>
                <a:ea typeface="Verdana" panose="020B0604030504040204" pitchFamily="34" charset="0"/>
              </a:rPr>
              <a:t>ast</a:t>
            </a:r>
            <a:r>
              <a:rPr lang="it-IT" sz="1400" dirty="0" smtClean="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study</a:t>
            </a:r>
            <a:endParaRPr lang="it-IT" sz="1400" dirty="0">
              <a:latin typeface="Verdana" panose="020B0604030504040204" pitchFamily="34" charset="0"/>
              <a:ea typeface="Verdana" panose="020B0604030504040204" pitchFamily="34" charset="0"/>
            </a:endParaRPr>
          </a:p>
          <a:p>
            <a:r>
              <a:rPr lang="it-IT" sz="1400" dirty="0" err="1" smtClean="0">
                <a:latin typeface="Verdana" panose="020B0604030504040204" pitchFamily="34" charset="0"/>
                <a:ea typeface="Verdana" panose="020B0604030504040204" pitchFamily="34" charset="0"/>
              </a:rPr>
              <a:t>Replacement</a:t>
            </a:r>
            <a:r>
              <a:rPr lang="it-IT" sz="1400" dirty="0" smtClean="0">
                <a:latin typeface="Verdana" panose="020B0604030504040204" pitchFamily="34" charset="0"/>
                <a:ea typeface="Verdana" panose="020B0604030504040204" pitchFamily="34" charset="0"/>
              </a:rPr>
              <a:t> of detector in TBM </a:t>
            </a:r>
            <a:r>
              <a:rPr lang="it-IT" sz="1400" dirty="0" err="1" smtClean="0">
                <a:latin typeface="Verdana" panose="020B0604030504040204" pitchFamily="34" charset="0"/>
                <a:ea typeface="Verdana" panose="020B0604030504040204" pitchFamily="34" charset="0"/>
              </a:rPr>
              <a:t>mock</a:t>
            </a:r>
            <a:r>
              <a:rPr lang="it-IT" sz="1400" dirty="0" smtClean="0">
                <a:latin typeface="Verdana" panose="020B0604030504040204" pitchFamily="34" charset="0"/>
                <a:ea typeface="Verdana" panose="020B0604030504040204" pitchFamily="34" charset="0"/>
              </a:rPr>
              <a:t>-up</a:t>
            </a:r>
            <a:endParaRPr lang="it-IT" sz="1400" dirty="0">
              <a:latin typeface="Verdana" panose="020B0604030504040204" pitchFamily="34" charset="0"/>
              <a:ea typeface="Verdana" panose="020B0604030504040204" pitchFamily="34" charset="0"/>
            </a:endParaRPr>
          </a:p>
        </p:txBody>
      </p:sp>
      <p:pic>
        <p:nvPicPr>
          <p:cNvPr id="9"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740" y="1287924"/>
            <a:ext cx="1800200" cy="1224136"/>
          </a:xfrm>
          <a:prstGeom prst="rect">
            <a:avLst/>
          </a:prstGeom>
          <a:noFill/>
          <a:ln>
            <a:noFill/>
          </a:ln>
        </p:spPr>
      </p:pic>
      <p:pic>
        <p:nvPicPr>
          <p:cNvPr id="10" name="Immagin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9740" y="2564904"/>
            <a:ext cx="3186744" cy="1592222"/>
          </a:xfrm>
          <a:prstGeom prst="rect">
            <a:avLst/>
          </a:prstGeom>
          <a:noFill/>
        </p:spPr>
      </p:pic>
      <p:sp>
        <p:nvSpPr>
          <p:cNvPr id="17" name="Segnaposto piè di pagina 2"/>
          <p:cNvSpPr>
            <a:spLocks noGrp="1"/>
          </p:cNvSpPr>
          <p:nvPr>
            <p:ph type="ftr" sz="quarter" idx="13"/>
          </p:nvPr>
        </p:nvSpPr>
        <p:spPr>
          <a:xfrm>
            <a:off x="119336" y="6453336"/>
            <a:ext cx="11881320" cy="365125"/>
          </a:xfrm>
        </p:spPr>
        <p:txBody>
          <a:bodyPr/>
          <a:lstStyle/>
          <a:p>
            <a:pPr algn="ctr"/>
            <a:r>
              <a:rPr lang="fr-FR" dirty="0">
                <a:latin typeface="Verdana" panose="020B0604030504040204" pitchFamily="34" charset="0"/>
                <a:ea typeface="Verdana" panose="020B0604030504040204" pitchFamily="34" charset="0"/>
              </a:rPr>
              <a:t>R. Villari</a:t>
            </a:r>
            <a:r>
              <a:rPr lang="fr-FR" dirty="0" smtClean="0">
                <a:latin typeface="Verdana" panose="020B0604030504040204" pitchFamily="34" charset="0"/>
                <a:ea typeface="Verdana" panose="020B0604030504040204" pitchFamily="34" charset="0"/>
              </a:rPr>
              <a:t>, </a:t>
            </a:r>
            <a:r>
              <a:rPr lang="it-IT" dirty="0" err="1" smtClean="0">
                <a:latin typeface="Verdana" panose="020B0604030504040204" pitchFamily="34" charset="0"/>
                <a:ea typeface="Verdana" panose="020B0604030504040204" pitchFamily="34" charset="0"/>
              </a:rPr>
              <a:t>Needs</a:t>
            </a:r>
            <a:r>
              <a:rPr lang="it-IT" dirty="0" smtClean="0">
                <a:latin typeface="Verdana" panose="020B0604030504040204" pitchFamily="34" charset="0"/>
                <a:ea typeface="Verdana" panose="020B0604030504040204" pitchFamily="34" charset="0"/>
              </a:rPr>
              <a:t> and </a:t>
            </a:r>
            <a:r>
              <a:rPr lang="it-IT" dirty="0" err="1" smtClean="0">
                <a:latin typeface="Verdana" panose="020B0604030504040204" pitchFamily="34" charset="0"/>
                <a:ea typeface="Verdana" panose="020B0604030504040204" pitchFamily="34" charset="0"/>
              </a:rPr>
              <a:t>plan</a:t>
            </a:r>
            <a:r>
              <a:rPr lang="it-IT" dirty="0" smtClean="0">
                <a:latin typeface="Verdana" panose="020B0604030504040204" pitchFamily="34" charset="0"/>
                <a:ea typeface="Verdana" panose="020B0604030504040204" pitchFamily="34" charset="0"/>
              </a:rPr>
              <a:t> for Neutronics </a:t>
            </a:r>
            <a:r>
              <a:rPr lang="it-IT" dirty="0" err="1" smtClean="0">
                <a:latin typeface="Verdana" panose="020B0604030504040204" pitchFamily="34" charset="0"/>
                <a:ea typeface="Verdana" panose="020B0604030504040204" pitchFamily="34" charset="0"/>
              </a:rPr>
              <a:t>activities</a:t>
            </a:r>
            <a:r>
              <a:rPr lang="it-IT" dirty="0" smtClean="0">
                <a:solidFill>
                  <a:srgbClr val="898989"/>
                </a:solidFill>
                <a:latin typeface="Verdana" panose="020B0604030504040204" pitchFamily="34" charset="0"/>
                <a:ea typeface="Verdana" panose="020B0604030504040204" pitchFamily="34" charset="0"/>
              </a:rPr>
              <a:t>, FSD meeting on JET </a:t>
            </a:r>
            <a:r>
              <a:rPr lang="it-IT" dirty="0" err="1" smtClean="0">
                <a:solidFill>
                  <a:srgbClr val="898989"/>
                </a:solidFill>
                <a:latin typeface="Verdana" panose="020B0604030504040204" pitchFamily="34" charset="0"/>
                <a:ea typeface="Verdana" panose="020B0604030504040204" pitchFamily="34" charset="0"/>
              </a:rPr>
              <a:t>decommissioning</a:t>
            </a:r>
            <a:r>
              <a:rPr lang="it-IT" dirty="0" smtClean="0">
                <a:solidFill>
                  <a:srgbClr val="898989"/>
                </a:solidFill>
                <a:latin typeface="Verdana" panose="020B0604030504040204" pitchFamily="34" charset="0"/>
                <a:ea typeface="Verdana" panose="020B0604030504040204" pitchFamily="34" charset="0"/>
              </a:rPr>
              <a:t> 28 </a:t>
            </a:r>
            <a:r>
              <a:rPr lang="it-IT" dirty="0" err="1" smtClean="0">
                <a:solidFill>
                  <a:srgbClr val="898989"/>
                </a:solidFill>
                <a:latin typeface="Verdana" panose="020B0604030504040204" pitchFamily="34" charset="0"/>
                <a:ea typeface="Verdana" panose="020B0604030504040204" pitchFamily="34" charset="0"/>
              </a:rPr>
              <a:t>November</a:t>
            </a:r>
            <a:r>
              <a:rPr lang="it-IT" dirty="0" smtClean="0">
                <a:solidFill>
                  <a:srgbClr val="898989"/>
                </a:solidFill>
                <a:latin typeface="Verdana" panose="020B0604030504040204" pitchFamily="34" charset="0"/>
                <a:ea typeface="Verdana" panose="020B0604030504040204" pitchFamily="34" charset="0"/>
              </a:rPr>
              <a:t> 2023     </a:t>
            </a:r>
            <a:endParaRPr lang="it-IT" dirty="0">
              <a:solidFill>
                <a:srgbClr val="898989"/>
              </a:solidFill>
              <a:latin typeface="Verdana" panose="020B0604030504040204" pitchFamily="34" charset="0"/>
              <a:ea typeface="Verdana" panose="020B0604030504040204" pitchFamily="34"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1639" y="3028443"/>
            <a:ext cx="3575393" cy="98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olo 1"/>
          <p:cNvSpPr txBox="1">
            <a:spLocks/>
          </p:cNvSpPr>
          <p:nvPr/>
        </p:nvSpPr>
        <p:spPr>
          <a:xfrm>
            <a:off x="335360" y="3861048"/>
            <a:ext cx="10058400"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it-IT" dirty="0" smtClean="0">
                <a:latin typeface="Verdana" panose="020B0604030504040204" pitchFamily="34" charset="0"/>
                <a:ea typeface="Verdana" panose="020B0604030504040204" pitchFamily="34" charset="0"/>
              </a:rPr>
              <a:t>ORE: </a:t>
            </a:r>
            <a:r>
              <a:rPr lang="it-IT" dirty="0" err="1" smtClean="0">
                <a:latin typeface="Verdana" panose="020B0604030504040204" pitchFamily="34" charset="0"/>
                <a:ea typeface="Verdana" panose="020B0604030504040204" pitchFamily="34" charset="0"/>
              </a:rPr>
              <a:t>what</a:t>
            </a:r>
            <a:r>
              <a:rPr lang="it-IT" dirty="0" smtClean="0">
                <a:latin typeface="Verdana" panose="020B0604030504040204" pitchFamily="34" charset="0"/>
                <a:ea typeface="Verdana" panose="020B0604030504040204" pitchFamily="34" charset="0"/>
              </a:rPr>
              <a:t> EUROfusion team </a:t>
            </a:r>
            <a:r>
              <a:rPr lang="it-IT" dirty="0" err="1" smtClean="0">
                <a:latin typeface="Verdana" panose="020B0604030504040204" pitchFamily="34" charset="0"/>
                <a:ea typeface="Verdana" panose="020B0604030504040204" pitchFamily="34" charset="0"/>
              </a:rPr>
              <a:t>needs</a:t>
            </a:r>
            <a:r>
              <a:rPr lang="it-IT" dirty="0" smtClean="0">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21" name="Segnaposto contenuto 3"/>
          <p:cNvSpPr txBox="1">
            <a:spLocks/>
          </p:cNvSpPr>
          <p:nvPr/>
        </p:nvSpPr>
        <p:spPr>
          <a:xfrm>
            <a:off x="8125" y="4322609"/>
            <a:ext cx="11737305" cy="5737398"/>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Bef>
                <a:spcPts val="300"/>
              </a:spcBef>
              <a:spcAft>
                <a:spcPts val="300"/>
              </a:spcAft>
              <a:buFont typeface="Arial" panose="020B0604020202020204" pitchFamily="34" charset="0"/>
              <a:buNone/>
            </a:pPr>
            <a:r>
              <a:rPr lang="en-US" sz="1600" dirty="0" smtClean="0">
                <a:solidFill>
                  <a:srgbClr val="C00000"/>
                </a:solidFill>
                <a:latin typeface="Verdana" panose="020B0604030504040204" pitchFamily="34" charset="0"/>
                <a:ea typeface="Verdana" panose="020B0604030504040204" pitchFamily="34" charset="0"/>
              </a:rPr>
              <a:t>1) Access to Health Physics Method statements &amp; Final reports intervention/maintenance from 2021 </a:t>
            </a:r>
          </a:p>
          <a:p>
            <a:pPr marL="0" indent="0">
              <a:spcBef>
                <a:spcPts val="300"/>
              </a:spcBef>
              <a:spcAft>
                <a:spcPts val="300"/>
              </a:spcAft>
              <a:buFont typeface="Arial" panose="020B0604020202020204" pitchFamily="34" charset="0"/>
              <a:buNone/>
            </a:pPr>
            <a:r>
              <a:rPr lang="en-US" sz="1600" dirty="0" smtClean="0">
                <a:solidFill>
                  <a:srgbClr val="002060"/>
                </a:solidFill>
                <a:latin typeface="Verdana" panose="020B0604030504040204" pitchFamily="34" charset="0"/>
                <a:ea typeface="Verdana" panose="020B0604030504040204" pitchFamily="34" charset="0"/>
              </a:rPr>
              <a:t>Why: </a:t>
            </a:r>
            <a:r>
              <a:rPr lang="en-US" sz="1600" b="0" dirty="0" smtClean="0">
                <a:solidFill>
                  <a:srgbClr val="002060"/>
                </a:solidFill>
                <a:latin typeface="Verdana" panose="020B0604030504040204" pitchFamily="34" charset="0"/>
                <a:ea typeface="Verdana" panose="020B0604030504040204" pitchFamily="34" charset="0"/>
              </a:rPr>
              <a:t>These data are fundamental for ORE analyses- The JET experience is unique </a:t>
            </a:r>
          </a:p>
          <a:p>
            <a:pPr marL="0" indent="0">
              <a:spcBef>
                <a:spcPts val="300"/>
              </a:spcBef>
              <a:spcAft>
                <a:spcPts val="300"/>
              </a:spcAft>
              <a:buFont typeface="Arial" panose="020B0604020202020204" pitchFamily="34" charset="0"/>
              <a:buNone/>
            </a:pPr>
            <a:r>
              <a:rPr lang="en-US" sz="1600" dirty="0" smtClean="0">
                <a:solidFill>
                  <a:srgbClr val="002060"/>
                </a:solidFill>
                <a:latin typeface="Verdana" panose="020B0604030504040204" pitchFamily="34" charset="0"/>
                <a:ea typeface="Verdana" panose="020B0604030504040204" pitchFamily="34" charset="0"/>
              </a:rPr>
              <a:t>When: </a:t>
            </a:r>
            <a:r>
              <a:rPr lang="en-US" sz="1600" b="0" dirty="0" smtClean="0">
                <a:solidFill>
                  <a:srgbClr val="002060"/>
                </a:solidFill>
                <a:latin typeface="Verdana" panose="020B0604030504040204" pitchFamily="34" charset="0"/>
                <a:ea typeface="Verdana" panose="020B0604030504040204" pitchFamily="34" charset="0"/>
              </a:rPr>
              <a:t>Possibly by March ‘24</a:t>
            </a:r>
          </a:p>
          <a:p>
            <a:pPr marL="0" indent="0">
              <a:spcBef>
                <a:spcPts val="300"/>
              </a:spcBef>
              <a:spcAft>
                <a:spcPts val="300"/>
              </a:spcAft>
              <a:buFont typeface="Arial" panose="020B0604020202020204" pitchFamily="34" charset="0"/>
              <a:buNone/>
            </a:pPr>
            <a:r>
              <a:rPr lang="en-US" sz="1600" dirty="0" smtClean="0">
                <a:solidFill>
                  <a:srgbClr val="002060"/>
                </a:solidFill>
                <a:latin typeface="Verdana" panose="020B0604030504040204" pitchFamily="34" charset="0"/>
                <a:ea typeface="Verdana" panose="020B0604030504040204" pitchFamily="34" charset="0"/>
              </a:rPr>
              <a:t>Priority: </a:t>
            </a:r>
            <a:r>
              <a:rPr lang="en-US" sz="1600" dirty="0" smtClean="0">
                <a:solidFill>
                  <a:srgbClr val="C00000"/>
                </a:solidFill>
                <a:latin typeface="Verdana" panose="020B0604030504040204" pitchFamily="34" charset="0"/>
                <a:ea typeface="Verdana" panose="020B0604030504040204" pitchFamily="34" charset="0"/>
              </a:rPr>
              <a:t>HIGH</a:t>
            </a:r>
            <a:r>
              <a:rPr lang="en-US" sz="1600" b="0" dirty="0" smtClean="0">
                <a:solidFill>
                  <a:srgbClr val="002060"/>
                </a:solidFill>
                <a:latin typeface="Verdana" panose="020B0604030504040204" pitchFamily="34" charset="0"/>
                <a:ea typeface="Verdana" panose="020B0604030504040204" pitchFamily="34" charset="0"/>
              </a:rPr>
              <a:t>- ORE Database development &amp; analyses and the implications to ITER depend on the access to this documentation</a:t>
            </a:r>
          </a:p>
          <a:p>
            <a:pPr marL="0" indent="0">
              <a:spcBef>
                <a:spcPts val="300"/>
              </a:spcBef>
              <a:spcAft>
                <a:spcPts val="300"/>
              </a:spcAft>
              <a:buFont typeface="Arial" panose="020B0604020202020204" pitchFamily="34" charset="0"/>
              <a:buNone/>
            </a:pPr>
            <a:endParaRPr lang="en-US" sz="1600" dirty="0" smtClean="0">
              <a:solidFill>
                <a:srgbClr val="002060"/>
              </a:solidFill>
              <a:latin typeface="Verdana" panose="020B0604030504040204" pitchFamily="34" charset="0"/>
              <a:ea typeface="Verdana" panose="020B0604030504040204" pitchFamily="34" charset="0"/>
            </a:endParaRPr>
          </a:p>
          <a:p>
            <a:pPr marL="0" indent="0">
              <a:lnSpc>
                <a:spcPct val="130000"/>
              </a:lnSpc>
              <a:spcBef>
                <a:spcPts val="300"/>
              </a:spcBef>
              <a:spcAft>
                <a:spcPts val="300"/>
              </a:spcAft>
              <a:buClr>
                <a:srgbClr val="C00000"/>
              </a:buClr>
              <a:buFont typeface="Arial" panose="020B0604020202020204" pitchFamily="34" charset="0"/>
              <a:buNone/>
            </a:pPr>
            <a:endParaRPr lang="en-US" sz="1600" dirty="0" smtClean="0">
              <a:solidFill>
                <a:srgbClr val="002060"/>
              </a:solidFill>
              <a:latin typeface="Verdana" panose="020B0604030504040204" pitchFamily="34" charset="0"/>
              <a:ea typeface="Verdana" panose="020B0604030504040204" pitchFamily="34" charset="0"/>
            </a:endParaRPr>
          </a:p>
          <a:p>
            <a:pPr marL="0" indent="0">
              <a:spcBef>
                <a:spcPts val="300"/>
              </a:spcBef>
              <a:spcAft>
                <a:spcPts val="300"/>
              </a:spcAft>
              <a:buFont typeface="Arial" panose="020B0604020202020204" pitchFamily="34" charset="0"/>
              <a:buNone/>
            </a:pPr>
            <a:endParaRPr lang="en-US" sz="1600" dirty="0" smtClean="0">
              <a:solidFill>
                <a:srgbClr val="002060"/>
              </a:solidFill>
              <a:latin typeface="Verdana" panose="020B0604030504040204" pitchFamily="34" charset="0"/>
              <a:ea typeface="Verdana" panose="020B0604030504040204" pitchFamily="34" charset="0"/>
            </a:endParaRPr>
          </a:p>
          <a:p>
            <a:pPr marL="0" indent="0">
              <a:spcBef>
                <a:spcPts val="300"/>
              </a:spcBef>
              <a:spcAft>
                <a:spcPts val="300"/>
              </a:spcAft>
              <a:buFont typeface="Arial" panose="020B0604020202020204" pitchFamily="34" charset="0"/>
              <a:buNone/>
            </a:pPr>
            <a:endParaRPr lang="it-IT" sz="1600" dirty="0">
              <a:solidFill>
                <a:srgbClr val="002060"/>
              </a:solidFill>
              <a:latin typeface="Verdana" panose="020B0604030504040204" pitchFamily="34" charset="0"/>
              <a:ea typeface="Verdana" panose="020B0604030504040204" pitchFamily="34" charset="0"/>
            </a:endParaRPr>
          </a:p>
        </p:txBody>
      </p:sp>
      <p:sp>
        <p:nvSpPr>
          <p:cNvPr id="24" name="CasellaDiTesto 23"/>
          <p:cNvSpPr txBox="1"/>
          <p:nvPr/>
        </p:nvSpPr>
        <p:spPr>
          <a:xfrm>
            <a:off x="8076221" y="6093296"/>
            <a:ext cx="4968552" cy="369332"/>
          </a:xfrm>
          <a:prstGeom prst="rect">
            <a:avLst/>
          </a:prstGeom>
          <a:noFill/>
        </p:spPr>
        <p:txBody>
          <a:bodyPr wrap="square" rtlCol="0">
            <a:spAutoFit/>
          </a:bodyPr>
          <a:lstStyle/>
          <a:p>
            <a:r>
              <a:rPr lang="it-IT" b="1" dirty="0" err="1" smtClean="0"/>
              <a:t>Contact</a:t>
            </a:r>
            <a:r>
              <a:rPr lang="it-IT" b="1" dirty="0" smtClean="0"/>
              <a:t>: </a:t>
            </a:r>
            <a:r>
              <a:rPr lang="it-IT" b="1" dirty="0" smtClean="0">
                <a:hlinkClick r:id="rId5"/>
              </a:rPr>
              <a:t>Nicholas.Terranova@enea.it</a:t>
            </a:r>
            <a:r>
              <a:rPr lang="it-IT" b="1" dirty="0" smtClean="0"/>
              <a:t> </a:t>
            </a:r>
            <a:endParaRPr lang="it-IT" b="1" dirty="0"/>
          </a:p>
        </p:txBody>
      </p:sp>
    </p:spTree>
    <p:extLst>
      <p:ext uri="{BB962C8B-B14F-4D97-AF65-F5344CB8AC3E}">
        <p14:creationId xmlns:p14="http://schemas.microsoft.com/office/powerpoint/2010/main" val="6443649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1384" y="188640"/>
            <a:ext cx="10058400" cy="457200"/>
          </a:xfrm>
        </p:spPr>
        <p:txBody>
          <a:bodyPr/>
          <a:lstStyle/>
          <a:p>
            <a:r>
              <a:rPr lang="it-IT" dirty="0" err="1" smtClean="0"/>
              <a:t>Summary</a:t>
            </a:r>
            <a:r>
              <a:rPr lang="it-IT" dirty="0" smtClean="0"/>
              <a:t> of PrIO SP5 JET </a:t>
            </a:r>
            <a:r>
              <a:rPr lang="it-IT" dirty="0" err="1" smtClean="0"/>
              <a:t>technology</a:t>
            </a:r>
            <a:r>
              <a:rPr lang="it-IT" dirty="0" smtClean="0"/>
              <a:t> </a:t>
            </a:r>
            <a:r>
              <a:rPr lang="it-IT" dirty="0" err="1" smtClean="0"/>
              <a:t>plan</a:t>
            </a:r>
            <a:r>
              <a:rPr lang="it-IT" dirty="0" smtClean="0"/>
              <a:t> &amp; </a:t>
            </a:r>
            <a:r>
              <a:rPr lang="it-IT" dirty="0" err="1" smtClean="0"/>
              <a:t>needs</a:t>
            </a:r>
            <a:r>
              <a:rPr lang="it-IT" dirty="0" smtClean="0"/>
              <a:t> </a:t>
            </a:r>
            <a:endParaRPr lang="it-IT" dirty="0"/>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3725223982"/>
              </p:ext>
            </p:extLst>
          </p:nvPr>
        </p:nvGraphicFramePr>
        <p:xfrm>
          <a:off x="191344" y="692696"/>
          <a:ext cx="11809312" cy="5561827"/>
        </p:xfrm>
        <a:graphic>
          <a:graphicData uri="http://schemas.openxmlformats.org/drawingml/2006/table">
            <a:tbl>
              <a:tblPr firstRow="1" bandRow="1">
                <a:tableStyleId>{5C22544A-7EE6-4342-B048-85BDC9FD1C3A}</a:tableStyleId>
              </a:tblPr>
              <a:tblGrid>
                <a:gridCol w="1584176"/>
                <a:gridCol w="7200800"/>
                <a:gridCol w="3024336"/>
              </a:tblGrid>
              <a:tr h="201836">
                <a:tc>
                  <a:txBody>
                    <a:bodyPr/>
                    <a:lstStyle/>
                    <a:p>
                      <a:r>
                        <a:rPr lang="it-IT" sz="1000" dirty="0" err="1" smtClean="0">
                          <a:latin typeface="Verdana" panose="020B0604030504040204" pitchFamily="34" charset="0"/>
                          <a:ea typeface="Verdana" panose="020B0604030504040204" pitchFamily="34" charset="0"/>
                        </a:rPr>
                        <a:t>When</a:t>
                      </a:r>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JO Activities for completion of the technological program: DTE3 post-analysis</a:t>
                      </a:r>
                    </a:p>
                  </a:txBody>
                  <a:tcPr/>
                </a:tc>
                <a:tc>
                  <a:txBody>
                    <a:bodyPr/>
                    <a:lstStyle/>
                    <a:p>
                      <a:r>
                        <a:rPr lang="it-IT" sz="1000" dirty="0" smtClean="0">
                          <a:latin typeface="Verdana" panose="020B0604030504040204" pitchFamily="34" charset="0"/>
                          <a:ea typeface="Verdana" panose="020B0604030504040204" pitchFamily="34" charset="0"/>
                        </a:rPr>
                        <a:t>For the sub-</a:t>
                      </a:r>
                      <a:r>
                        <a:rPr lang="it-IT" sz="1000" dirty="0" err="1" smtClean="0">
                          <a:latin typeface="Verdana" panose="020B0604030504040204" pitchFamily="34" charset="0"/>
                          <a:ea typeface="Verdana" panose="020B0604030504040204" pitchFamily="34" charset="0"/>
                        </a:rPr>
                        <a:t>project</a:t>
                      </a:r>
                      <a:endParaRPr lang="it-IT" sz="1000" dirty="0">
                        <a:latin typeface="Verdana" panose="020B0604030504040204" pitchFamily="34" charset="0"/>
                        <a:ea typeface="Verdana" panose="020B0604030504040204" pitchFamily="34" charset="0"/>
                      </a:endParaRPr>
                    </a:p>
                  </a:txBody>
                  <a:tcPr/>
                </a:tc>
              </a:tr>
              <a:tr h="349405">
                <a:tc>
                  <a:txBody>
                    <a:bodyPr/>
                    <a:lstStyle/>
                    <a:p>
                      <a:r>
                        <a:rPr lang="it-IT" sz="1000" b="1" dirty="0" err="1" smtClean="0">
                          <a:solidFill>
                            <a:srgbClr val="C00000"/>
                          </a:solidFill>
                          <a:latin typeface="Verdana" panose="020B0604030504040204" pitchFamily="34" charset="0"/>
                          <a:ea typeface="Verdana" panose="020B0604030504040204" pitchFamily="34" charset="0"/>
                        </a:rPr>
                        <a:t>As</a:t>
                      </a:r>
                      <a:r>
                        <a:rPr lang="it-IT" sz="1000" b="1" dirty="0" smtClean="0">
                          <a:solidFill>
                            <a:srgbClr val="C00000"/>
                          </a:solidFill>
                          <a:latin typeface="Verdana" panose="020B0604030504040204" pitchFamily="34" charset="0"/>
                          <a:ea typeface="Verdana" panose="020B0604030504040204" pitchFamily="34" charset="0"/>
                        </a:rPr>
                        <a:t> long </a:t>
                      </a:r>
                      <a:r>
                        <a:rPr lang="it-IT" sz="1000" b="1" dirty="0" err="1" smtClean="0">
                          <a:solidFill>
                            <a:srgbClr val="C00000"/>
                          </a:solidFill>
                          <a:latin typeface="Verdana" panose="020B0604030504040204" pitchFamily="34" charset="0"/>
                          <a:ea typeface="Verdana" panose="020B0604030504040204" pitchFamily="34" charset="0"/>
                        </a:rPr>
                        <a:t>as</a:t>
                      </a:r>
                      <a:r>
                        <a:rPr lang="it-IT" sz="1000" b="1" dirty="0" smtClean="0">
                          <a:solidFill>
                            <a:srgbClr val="C00000"/>
                          </a:solidFill>
                          <a:latin typeface="Verdana" panose="020B0604030504040204" pitchFamily="34" charset="0"/>
                          <a:ea typeface="Verdana" panose="020B0604030504040204" pitchFamily="34" charset="0"/>
                        </a:rPr>
                        <a:t> </a:t>
                      </a:r>
                      <a:r>
                        <a:rPr lang="it-IT" sz="1000" b="1" dirty="0" err="1" smtClean="0">
                          <a:solidFill>
                            <a:srgbClr val="C00000"/>
                          </a:solidFill>
                          <a:latin typeface="Verdana" panose="020B0604030504040204" pitchFamily="34" charset="0"/>
                          <a:ea typeface="Verdana" panose="020B0604030504040204" pitchFamily="34" charset="0"/>
                        </a:rPr>
                        <a:t>possible</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err="1" smtClean="0">
                          <a:solidFill>
                            <a:srgbClr val="C00000"/>
                          </a:solidFill>
                          <a:latin typeface="Verdana" panose="020B0604030504040204" pitchFamily="34" charset="0"/>
                          <a:ea typeface="Verdana" panose="020B0604030504040204" pitchFamily="34" charset="0"/>
                        </a:rPr>
                        <a:t>Keep</a:t>
                      </a:r>
                      <a:r>
                        <a:rPr lang="it-IT" sz="1000" b="1" baseline="0" dirty="0" smtClean="0">
                          <a:solidFill>
                            <a:srgbClr val="C00000"/>
                          </a:solidFill>
                          <a:latin typeface="Verdana" panose="020B0604030504040204" pitchFamily="34" charset="0"/>
                          <a:ea typeface="Verdana" panose="020B0604030504040204" pitchFamily="34" charset="0"/>
                        </a:rPr>
                        <a:t> IC </a:t>
                      </a:r>
                      <a:r>
                        <a:rPr lang="it-IT" sz="1000" b="1" baseline="0" dirty="0" err="1" smtClean="0">
                          <a:solidFill>
                            <a:srgbClr val="C00000"/>
                          </a:solidFill>
                          <a:latin typeface="Verdana" panose="020B0604030504040204" pitchFamily="34" charset="0"/>
                          <a:ea typeface="Verdana" panose="020B0604030504040204" pitchFamily="34" charset="0"/>
                        </a:rPr>
                        <a:t>power</a:t>
                      </a:r>
                      <a:r>
                        <a:rPr lang="it-IT" sz="1000" b="1" baseline="0" dirty="0" smtClean="0">
                          <a:solidFill>
                            <a:srgbClr val="C00000"/>
                          </a:solidFill>
                          <a:latin typeface="Verdana" panose="020B0604030504040204" pitchFamily="34" charset="0"/>
                          <a:ea typeface="Verdana" panose="020B0604030504040204" pitchFamily="34" charset="0"/>
                        </a:rPr>
                        <a:t>-on for </a:t>
                      </a:r>
                      <a:r>
                        <a:rPr lang="it-IT" sz="1000" b="1" baseline="0" dirty="0" err="1" smtClean="0">
                          <a:solidFill>
                            <a:srgbClr val="C00000"/>
                          </a:solidFill>
                          <a:latin typeface="Verdana" panose="020B0604030504040204" pitchFamily="34" charset="0"/>
                          <a:ea typeface="Verdana" panose="020B0604030504040204" pitchFamily="34" charset="0"/>
                        </a:rPr>
                        <a:t>shutdown</a:t>
                      </a:r>
                      <a:r>
                        <a:rPr lang="it-IT" sz="1000" b="1" baseline="0" dirty="0" smtClean="0">
                          <a:solidFill>
                            <a:srgbClr val="C00000"/>
                          </a:solidFill>
                          <a:latin typeface="Verdana" panose="020B0604030504040204" pitchFamily="34" charset="0"/>
                          <a:ea typeface="Verdana" panose="020B0604030504040204" pitchFamily="34" charset="0"/>
                        </a:rPr>
                        <a:t> dose rate </a:t>
                      </a:r>
                      <a:r>
                        <a:rPr lang="it-IT" sz="1000" b="1" baseline="0" dirty="0" err="1" smtClean="0">
                          <a:solidFill>
                            <a:srgbClr val="C00000"/>
                          </a:solidFill>
                          <a:latin typeface="Verdana" panose="020B0604030504040204" pitchFamily="34" charset="0"/>
                          <a:ea typeface="Verdana" panose="020B0604030504040204" pitchFamily="34" charset="0"/>
                        </a:rPr>
                        <a:t>measurements</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NEXP</a:t>
                      </a:r>
                      <a:endParaRPr lang="it-IT" sz="1000" b="1" dirty="0">
                        <a:solidFill>
                          <a:srgbClr val="C00000"/>
                        </a:solidFill>
                        <a:latin typeface="Verdana" panose="020B0604030504040204" pitchFamily="34" charset="0"/>
                        <a:ea typeface="Verdana" panose="020B0604030504040204" pitchFamily="34" charset="0"/>
                      </a:endParaRPr>
                    </a:p>
                  </a:txBody>
                  <a:tcPr/>
                </a:tc>
              </a:tr>
              <a:tr h="270851">
                <a:tc>
                  <a:txBody>
                    <a:bodyPr/>
                    <a:lstStyle/>
                    <a:p>
                      <a:r>
                        <a:rPr lang="it-IT" sz="1000" b="1" dirty="0" smtClean="0">
                          <a:solidFill>
                            <a:srgbClr val="C00000"/>
                          </a:solidFill>
                          <a:latin typeface="Verdana" panose="020B0604030504040204" pitchFamily="34" charset="0"/>
                          <a:ea typeface="Verdana" panose="020B0604030504040204" pitchFamily="34" charset="0"/>
                        </a:rPr>
                        <a:t>Jan’24- </a:t>
                      </a:r>
                      <a:r>
                        <a:rPr lang="it-IT" sz="1000" b="1" dirty="0" err="1" smtClean="0">
                          <a:solidFill>
                            <a:srgbClr val="C00000"/>
                          </a:solidFill>
                          <a:latin typeface="Verdana" panose="020B0604030504040204" pitchFamily="34" charset="0"/>
                          <a:ea typeface="Verdana" panose="020B0604030504040204" pitchFamily="34" charset="0"/>
                        </a:rPr>
                        <a:t>Feb</a:t>
                      </a:r>
                      <a:r>
                        <a:rPr lang="it-IT" sz="1000" b="1" baseline="0" dirty="0" smtClean="0">
                          <a:solidFill>
                            <a:srgbClr val="C00000"/>
                          </a:solidFill>
                          <a:latin typeface="Verdana" panose="020B0604030504040204" pitchFamily="34" charset="0"/>
                          <a:ea typeface="Verdana" panose="020B0604030504040204" pitchFamily="34" charset="0"/>
                        </a:rPr>
                        <a:t> ‘24</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WACT</a:t>
                      </a:r>
                      <a:r>
                        <a:rPr lang="it-IT" sz="1000" b="1" baseline="0" dirty="0" smtClean="0">
                          <a:solidFill>
                            <a:srgbClr val="C00000"/>
                          </a:solidFill>
                          <a:latin typeface="Verdana" panose="020B0604030504040204" pitchFamily="34" charset="0"/>
                          <a:ea typeface="Verdana" panose="020B0604030504040204" pitchFamily="34" charset="0"/>
                        </a:rPr>
                        <a:t> </a:t>
                      </a:r>
                      <a:r>
                        <a:rPr lang="it-IT" sz="1000" b="1" baseline="0" dirty="0" err="1" smtClean="0">
                          <a:solidFill>
                            <a:srgbClr val="C00000"/>
                          </a:solidFill>
                          <a:latin typeface="Verdana" panose="020B0604030504040204" pitchFamily="34" charset="0"/>
                          <a:ea typeface="Verdana" panose="020B0604030504040204" pitchFamily="34" charset="0"/>
                        </a:rPr>
                        <a:t>c</a:t>
                      </a:r>
                      <a:r>
                        <a:rPr lang="it-IT" sz="1000" b="1" dirty="0" err="1" smtClean="0">
                          <a:solidFill>
                            <a:srgbClr val="C00000"/>
                          </a:solidFill>
                          <a:latin typeface="Verdana" panose="020B0604030504040204" pitchFamily="34" charset="0"/>
                          <a:ea typeface="Verdana" panose="020B0604030504040204" pitchFamily="34" charset="0"/>
                        </a:rPr>
                        <a:t>alibration</a:t>
                      </a:r>
                      <a:r>
                        <a:rPr lang="it-IT" sz="1000" b="1" dirty="0" smtClean="0">
                          <a:solidFill>
                            <a:srgbClr val="C00000"/>
                          </a:solidFill>
                          <a:latin typeface="Verdana" panose="020B0604030504040204" pitchFamily="34" charset="0"/>
                          <a:ea typeface="Verdana" panose="020B0604030504040204" pitchFamily="34" charset="0"/>
                        </a:rPr>
                        <a:t> in the </a:t>
                      </a:r>
                      <a:r>
                        <a:rPr lang="it-IT" sz="1000" b="1" dirty="0" err="1" smtClean="0">
                          <a:solidFill>
                            <a:srgbClr val="C00000"/>
                          </a:solidFill>
                          <a:latin typeface="Verdana" panose="020B0604030504040204" pitchFamily="34" charset="0"/>
                          <a:ea typeface="Verdana" panose="020B0604030504040204" pitchFamily="34" charset="0"/>
                        </a:rPr>
                        <a:t>basement</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WACT</a:t>
                      </a:r>
                      <a:endParaRPr lang="it-IT" sz="1000" b="1" dirty="0">
                        <a:solidFill>
                          <a:srgbClr val="C00000"/>
                        </a:solidFill>
                        <a:latin typeface="Verdana" panose="020B0604030504040204" pitchFamily="34" charset="0"/>
                        <a:ea typeface="Verdana" panose="020B0604030504040204" pitchFamily="34" charset="0"/>
                      </a:endParaRPr>
                    </a:p>
                  </a:txBody>
                  <a:tcPr/>
                </a:tc>
              </a:tr>
              <a:tr h="280003">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b="1" dirty="0" err="1" smtClean="0">
                          <a:solidFill>
                            <a:srgbClr val="C00000"/>
                          </a:solidFill>
                          <a:latin typeface="Verdana" panose="020B0604030504040204" pitchFamily="34" charset="0"/>
                          <a:ea typeface="Verdana" panose="020B0604030504040204" pitchFamily="34" charset="0"/>
                        </a:rPr>
                        <a:t>Retrieval,clearance</a:t>
                      </a:r>
                      <a:r>
                        <a:rPr lang="it-IT" sz="1000" b="1" dirty="0" smtClean="0">
                          <a:solidFill>
                            <a:srgbClr val="C00000"/>
                          </a:solidFill>
                          <a:latin typeface="Verdana" panose="020B0604030504040204" pitchFamily="34" charset="0"/>
                          <a:ea typeface="Verdana" panose="020B0604030504040204" pitchFamily="34" charset="0"/>
                        </a:rPr>
                        <a:t>, </a:t>
                      </a:r>
                      <a:r>
                        <a:rPr lang="it-IT" sz="1000" b="1" dirty="0" err="1" smtClean="0">
                          <a:solidFill>
                            <a:srgbClr val="C00000"/>
                          </a:solidFill>
                          <a:latin typeface="Verdana" panose="020B0604030504040204" pitchFamily="34" charset="0"/>
                          <a:ea typeface="Verdana" panose="020B0604030504040204" pitchFamily="34" charset="0"/>
                        </a:rPr>
                        <a:t>shipment</a:t>
                      </a:r>
                      <a:r>
                        <a:rPr lang="it-IT" sz="1000" b="1" dirty="0" smtClean="0">
                          <a:solidFill>
                            <a:srgbClr val="C00000"/>
                          </a:solidFill>
                          <a:latin typeface="Verdana" panose="020B0604030504040204" pitchFamily="34" charset="0"/>
                          <a:ea typeface="Verdana" panose="020B0604030504040204" pitchFamily="34" charset="0"/>
                        </a:rPr>
                        <a:t> to </a:t>
                      </a:r>
                      <a:r>
                        <a:rPr lang="it-IT" sz="1000" b="1" dirty="0" err="1" smtClean="0">
                          <a:solidFill>
                            <a:srgbClr val="C00000"/>
                          </a:solidFill>
                          <a:latin typeface="Verdana" panose="020B0604030504040204" pitchFamily="34" charset="0"/>
                          <a:ea typeface="Verdana" panose="020B0604030504040204" pitchFamily="34" charset="0"/>
                        </a:rPr>
                        <a:t>Greece</a:t>
                      </a:r>
                      <a:r>
                        <a:rPr lang="it-IT" sz="1000" b="1" dirty="0" smtClean="0">
                          <a:solidFill>
                            <a:srgbClr val="C00000"/>
                          </a:solidFill>
                          <a:latin typeface="Verdana" panose="020B0604030504040204" pitchFamily="34" charset="0"/>
                          <a:ea typeface="Verdana" panose="020B0604030504040204" pitchFamily="34" charset="0"/>
                        </a:rPr>
                        <a:t> of AF set 1</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NEXP</a:t>
                      </a:r>
                      <a:endParaRPr lang="it-IT" sz="1000" b="1" dirty="0">
                        <a:solidFill>
                          <a:srgbClr val="C00000"/>
                        </a:solidFill>
                        <a:latin typeface="Verdana" panose="020B0604030504040204" pitchFamily="34" charset="0"/>
                        <a:ea typeface="Verdana" panose="020B0604030504040204" pitchFamily="34" charset="0"/>
                      </a:endParaRPr>
                    </a:p>
                  </a:txBody>
                  <a:tcPr/>
                </a:tc>
              </a:tr>
              <a:tr h="280003">
                <a:tc>
                  <a:txBody>
                    <a:bodyPr/>
                    <a:lstStyle/>
                    <a:p>
                      <a:endParaRPr lang="it-IT" sz="1000" dirty="0">
                        <a:latin typeface="Verdana" panose="020B0604030504040204" pitchFamily="34" charset="0"/>
                        <a:ea typeface="Verdana" panose="020B060403050404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latin typeface="Verdana" panose="020B0604030504040204" pitchFamily="34" charset="0"/>
                          <a:ea typeface="Verdana" panose="020B0604030504040204" pitchFamily="34" charset="0"/>
                        </a:rPr>
                        <a:t>Collection &amp; provision of detailed information on the WACT assembly &amp; position</a:t>
                      </a:r>
                    </a:p>
                  </a:txBody>
                  <a:tcPr/>
                </a:tc>
                <a:tc>
                  <a:txBody>
                    <a:bodyPr/>
                    <a:lstStyle/>
                    <a:p>
                      <a:r>
                        <a:rPr lang="it-IT" sz="1000" dirty="0" smtClean="0">
                          <a:solidFill>
                            <a:srgbClr val="C00000"/>
                          </a:solidFill>
                          <a:latin typeface="Verdana" panose="020B0604030504040204" pitchFamily="34" charset="0"/>
                          <a:ea typeface="Verdana" panose="020B0604030504040204" pitchFamily="34" charset="0"/>
                        </a:rPr>
                        <a:t>WACT</a:t>
                      </a:r>
                      <a:endParaRPr lang="it-IT" sz="1000" dirty="0">
                        <a:solidFill>
                          <a:srgbClr val="C00000"/>
                        </a:solidFill>
                        <a:latin typeface="Verdana" panose="020B0604030504040204" pitchFamily="34" charset="0"/>
                        <a:ea typeface="Verdana" panose="020B0604030504040204" pitchFamily="34" charset="0"/>
                      </a:endParaRPr>
                    </a:p>
                  </a:txBody>
                  <a:tcPr/>
                </a:tc>
              </a:tr>
              <a:tr h="258171">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Retrieval of instrumentation in J1D and shipment to CIEMAT </a:t>
                      </a:r>
                    </a:p>
                  </a:txBody>
                  <a:tcPr/>
                </a:tc>
                <a:tc>
                  <a:txBody>
                    <a:bodyPr/>
                    <a:lstStyle/>
                    <a:p>
                      <a:r>
                        <a:rPr lang="it-IT" sz="1000" dirty="0" smtClean="0">
                          <a:latin typeface="Verdana" panose="020B0604030504040204" pitchFamily="34" charset="0"/>
                          <a:ea typeface="Verdana" panose="020B0604030504040204" pitchFamily="34" charset="0"/>
                        </a:rPr>
                        <a:t>RADA</a:t>
                      </a:r>
                      <a:endParaRPr lang="it-IT" sz="1000" dirty="0">
                        <a:latin typeface="Verdana" panose="020B0604030504040204" pitchFamily="34" charset="0"/>
                        <a:ea typeface="Verdana" panose="020B0604030504040204" pitchFamily="34" charset="0"/>
                      </a:endParaRPr>
                    </a:p>
                  </a:txBody>
                  <a:tcPr/>
                </a:tc>
              </a:tr>
              <a:tr h="280003">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Support from NEU group to analysis of the measurements</a:t>
                      </a:r>
                    </a:p>
                  </a:txBody>
                  <a:tcPr/>
                </a:tc>
                <a:tc>
                  <a:txBody>
                    <a:bodyPr/>
                    <a:lstStyle/>
                    <a:p>
                      <a:r>
                        <a:rPr lang="it-IT" sz="1000" dirty="0" smtClean="0">
                          <a:latin typeface="Verdana" panose="020B0604030504040204" pitchFamily="34" charset="0"/>
                          <a:ea typeface="Verdana" panose="020B0604030504040204" pitchFamily="34" charset="0"/>
                        </a:rPr>
                        <a:t>WACT</a:t>
                      </a:r>
                      <a:endParaRPr lang="it-IT" sz="1000" dirty="0">
                        <a:latin typeface="Verdana" panose="020B0604030504040204" pitchFamily="34" charset="0"/>
                        <a:ea typeface="Verdana" panose="020B0604030504040204" pitchFamily="34" charset="0"/>
                      </a:endParaRPr>
                    </a:p>
                  </a:txBody>
                  <a:tcPr/>
                </a:tc>
              </a:tr>
              <a:tr h="267670">
                <a:tc>
                  <a:txBody>
                    <a:bodyPr/>
                    <a:lstStyle/>
                    <a:p>
                      <a:r>
                        <a:rPr lang="it-IT" sz="1000" b="1" dirty="0" smtClean="0">
                          <a:solidFill>
                            <a:srgbClr val="960000"/>
                          </a:solidFill>
                          <a:latin typeface="Verdana" panose="020B0604030504040204" pitchFamily="34" charset="0"/>
                          <a:ea typeface="Verdana" panose="020B0604030504040204" pitchFamily="34" charset="0"/>
                        </a:rPr>
                        <a:t>March</a:t>
                      </a:r>
                      <a:r>
                        <a:rPr lang="it-IT" sz="1000" b="1" baseline="0" dirty="0" smtClean="0">
                          <a:solidFill>
                            <a:srgbClr val="960000"/>
                          </a:solidFill>
                          <a:latin typeface="Verdana" panose="020B0604030504040204" pitchFamily="34" charset="0"/>
                          <a:ea typeface="Verdana" panose="020B0604030504040204" pitchFamily="34" charset="0"/>
                        </a:rPr>
                        <a:t> ‘24</a:t>
                      </a:r>
                      <a:endParaRPr lang="it-IT" sz="1000" b="1" dirty="0">
                        <a:solidFill>
                          <a:srgbClr val="960000"/>
                        </a:solidFill>
                        <a:latin typeface="Verdana" panose="020B0604030504040204" pitchFamily="34" charset="0"/>
                        <a:ea typeface="Verdana" panose="020B0604030504040204" pitchFamily="34" charset="0"/>
                      </a:endParaRPr>
                    </a:p>
                  </a:txBody>
                  <a:tcPr/>
                </a:tc>
                <a:tc>
                  <a:txBody>
                    <a:bodyPr/>
                    <a:lstStyle/>
                    <a:p>
                      <a:r>
                        <a:rPr lang="en-US" sz="1000" b="1" dirty="0" smtClean="0">
                          <a:solidFill>
                            <a:srgbClr val="C00000"/>
                          </a:solidFill>
                          <a:latin typeface="Verdana" panose="020B0604030504040204" pitchFamily="34" charset="0"/>
                          <a:ea typeface="Verdana" panose="020B0604030504040204" pitchFamily="34" charset="0"/>
                        </a:rPr>
                        <a:t>Retrieval of sample holders &amp;</a:t>
                      </a:r>
                      <a:r>
                        <a:rPr lang="en-US" sz="1000" b="1" baseline="0" dirty="0" smtClean="0">
                          <a:solidFill>
                            <a:srgbClr val="C00000"/>
                          </a:solidFill>
                          <a:latin typeface="Verdana" panose="020B0604030504040204" pitchFamily="34" charset="0"/>
                          <a:ea typeface="Verdana" panose="020B0604030504040204" pitchFamily="34" charset="0"/>
                        </a:rPr>
                        <a:t> fibers </a:t>
                      </a:r>
                      <a:r>
                        <a:rPr lang="en-US" sz="1000" b="1" dirty="0" smtClean="0">
                          <a:solidFill>
                            <a:srgbClr val="C00000"/>
                          </a:solidFill>
                          <a:latin typeface="Verdana" panose="020B0604030504040204" pitchFamily="34" charset="0"/>
                          <a:ea typeface="Verdana" panose="020B0604030504040204" pitchFamily="34" charset="0"/>
                        </a:rPr>
                        <a:t>after DT campaign from LTIS,</a:t>
                      </a:r>
                      <a:r>
                        <a:rPr lang="en-US" sz="1000" b="1" baseline="0" dirty="0" smtClean="0">
                          <a:solidFill>
                            <a:srgbClr val="C00000"/>
                          </a:solidFill>
                          <a:latin typeface="Verdana" panose="020B0604030504040204" pitchFamily="34" charset="0"/>
                          <a:ea typeface="Verdana" panose="020B0604030504040204" pitchFamily="34" charset="0"/>
                        </a:rPr>
                        <a:t> </a:t>
                      </a:r>
                      <a:r>
                        <a:rPr lang="en-US" sz="1000" b="1" dirty="0" smtClean="0">
                          <a:solidFill>
                            <a:srgbClr val="C00000"/>
                          </a:solidFill>
                          <a:latin typeface="Verdana" panose="020B0604030504040204" pitchFamily="34" charset="0"/>
                          <a:ea typeface="Verdana" panose="020B0604030504040204" pitchFamily="34" charset="0"/>
                        </a:rPr>
                        <a:t>clearance &amp; shipments</a:t>
                      </a: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ACT, RADA</a:t>
                      </a:r>
                      <a:endParaRPr lang="it-IT" sz="1000" b="1" dirty="0">
                        <a:solidFill>
                          <a:srgbClr val="C00000"/>
                        </a:solidFill>
                        <a:latin typeface="Verdana" panose="020B0604030504040204" pitchFamily="34" charset="0"/>
                        <a:ea typeface="Verdana" panose="020B0604030504040204" pitchFamily="34" charset="0"/>
                      </a:endParaRPr>
                    </a:p>
                  </a:txBody>
                  <a:tcPr/>
                </a:tc>
              </a:tr>
              <a:tr h="330530">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b="1" dirty="0" err="1" smtClean="0">
                          <a:solidFill>
                            <a:srgbClr val="C00000"/>
                          </a:solidFill>
                          <a:latin typeface="Verdana" panose="020B0604030504040204" pitchFamily="34" charset="0"/>
                          <a:ea typeface="Verdana" panose="020B0604030504040204" pitchFamily="34" charset="0"/>
                        </a:rPr>
                        <a:t>Retrieval,clearance</a:t>
                      </a:r>
                      <a:r>
                        <a:rPr lang="it-IT" sz="1000" b="1" dirty="0" smtClean="0">
                          <a:solidFill>
                            <a:srgbClr val="C00000"/>
                          </a:solidFill>
                          <a:latin typeface="Verdana" panose="020B0604030504040204" pitchFamily="34" charset="0"/>
                          <a:ea typeface="Verdana" panose="020B0604030504040204" pitchFamily="34" charset="0"/>
                        </a:rPr>
                        <a:t>, </a:t>
                      </a:r>
                      <a:r>
                        <a:rPr lang="it-IT" sz="1000" b="1" dirty="0" err="1" smtClean="0">
                          <a:solidFill>
                            <a:srgbClr val="C00000"/>
                          </a:solidFill>
                          <a:latin typeface="Verdana" panose="020B0604030504040204" pitchFamily="34" charset="0"/>
                          <a:ea typeface="Verdana" panose="020B0604030504040204" pitchFamily="34" charset="0"/>
                        </a:rPr>
                        <a:t>shipment</a:t>
                      </a:r>
                      <a:r>
                        <a:rPr lang="it-IT" sz="1000" b="1" dirty="0" smtClean="0">
                          <a:solidFill>
                            <a:srgbClr val="C00000"/>
                          </a:solidFill>
                          <a:latin typeface="Verdana" panose="020B0604030504040204" pitchFamily="34" charset="0"/>
                          <a:ea typeface="Verdana" panose="020B0604030504040204" pitchFamily="34" charset="0"/>
                        </a:rPr>
                        <a:t> to </a:t>
                      </a:r>
                      <a:r>
                        <a:rPr lang="it-IT" sz="1000" b="1" dirty="0" err="1" smtClean="0">
                          <a:solidFill>
                            <a:srgbClr val="C00000"/>
                          </a:solidFill>
                          <a:latin typeface="Verdana" panose="020B0604030504040204" pitchFamily="34" charset="0"/>
                          <a:ea typeface="Verdana" panose="020B0604030504040204" pitchFamily="34" charset="0"/>
                        </a:rPr>
                        <a:t>Greece</a:t>
                      </a:r>
                      <a:r>
                        <a:rPr lang="it-IT" sz="1000" b="1" dirty="0" smtClean="0">
                          <a:solidFill>
                            <a:srgbClr val="C00000"/>
                          </a:solidFill>
                          <a:latin typeface="Verdana" panose="020B0604030504040204" pitchFamily="34" charset="0"/>
                          <a:ea typeface="Verdana" panose="020B0604030504040204" pitchFamily="34" charset="0"/>
                        </a:rPr>
                        <a:t> of AF set 2 and </a:t>
                      </a:r>
                      <a:r>
                        <a:rPr lang="it-IT" sz="1000" b="1" dirty="0" err="1" smtClean="0">
                          <a:solidFill>
                            <a:srgbClr val="C00000"/>
                          </a:solidFill>
                          <a:latin typeface="Verdana" panose="020B0604030504040204" pitchFamily="34" charset="0"/>
                          <a:ea typeface="Verdana" panose="020B0604030504040204" pitchFamily="34" charset="0"/>
                        </a:rPr>
                        <a:t>TLDs</a:t>
                      </a:r>
                      <a:r>
                        <a:rPr lang="it-IT" sz="1000" b="1" baseline="0" dirty="0" smtClean="0">
                          <a:solidFill>
                            <a:srgbClr val="C00000"/>
                          </a:solidFill>
                          <a:latin typeface="Verdana" panose="020B0604030504040204" pitchFamily="34" charset="0"/>
                          <a:ea typeface="Verdana" panose="020B0604030504040204" pitchFamily="34" charset="0"/>
                        </a:rPr>
                        <a:t> to Poland</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NEXP</a:t>
                      </a:r>
                      <a:endParaRPr lang="it-IT" sz="1000" b="1" dirty="0">
                        <a:solidFill>
                          <a:srgbClr val="C00000"/>
                        </a:solidFill>
                        <a:latin typeface="Verdana" panose="020B0604030504040204" pitchFamily="34" charset="0"/>
                        <a:ea typeface="Verdana" panose="020B0604030504040204" pitchFamily="34" charset="0"/>
                      </a:endParaRPr>
                    </a:p>
                  </a:txBody>
                  <a:tcPr/>
                </a:tc>
              </a:tr>
              <a:tr h="259658">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dirty="0" err="1" smtClean="0">
                          <a:solidFill>
                            <a:srgbClr val="C00000"/>
                          </a:solidFill>
                          <a:latin typeface="Verdana" panose="020B0604030504040204" pitchFamily="34" charset="0"/>
                          <a:ea typeface="Verdana" panose="020B0604030504040204" pitchFamily="34" charset="0"/>
                        </a:rPr>
                        <a:t>Provision</a:t>
                      </a:r>
                      <a:r>
                        <a:rPr lang="it-IT" sz="1000" dirty="0" smtClean="0">
                          <a:solidFill>
                            <a:srgbClr val="C00000"/>
                          </a:solidFill>
                          <a:latin typeface="Verdana" panose="020B0604030504040204" pitchFamily="34" charset="0"/>
                          <a:ea typeface="Verdana" panose="020B0604030504040204" pitchFamily="34" charset="0"/>
                        </a:rPr>
                        <a:t> of DD,TT</a:t>
                      </a:r>
                      <a:r>
                        <a:rPr lang="it-IT" sz="1000" baseline="0" dirty="0" smtClean="0">
                          <a:solidFill>
                            <a:srgbClr val="C00000"/>
                          </a:solidFill>
                          <a:latin typeface="Verdana" panose="020B0604030504040204" pitchFamily="34" charset="0"/>
                          <a:ea typeface="Verdana" panose="020B0604030504040204" pitchFamily="34" charset="0"/>
                        </a:rPr>
                        <a:t> and DT </a:t>
                      </a:r>
                      <a:r>
                        <a:rPr lang="it-IT" sz="1000" baseline="0" dirty="0" err="1" smtClean="0">
                          <a:solidFill>
                            <a:srgbClr val="C00000"/>
                          </a:solidFill>
                          <a:latin typeface="Verdana" panose="020B0604030504040204" pitchFamily="34" charset="0"/>
                          <a:ea typeface="Verdana" panose="020B0604030504040204" pitchFamily="34" charset="0"/>
                        </a:rPr>
                        <a:t>neutron</a:t>
                      </a:r>
                      <a:r>
                        <a:rPr lang="it-IT" sz="1000" baseline="0" dirty="0" smtClean="0">
                          <a:solidFill>
                            <a:srgbClr val="C00000"/>
                          </a:solidFill>
                          <a:latin typeface="Verdana" panose="020B0604030504040204" pitchFamily="34" charset="0"/>
                          <a:ea typeface="Verdana" panose="020B0604030504040204" pitchFamily="34" charset="0"/>
                        </a:rPr>
                        <a:t> </a:t>
                      </a:r>
                      <a:r>
                        <a:rPr lang="it-IT" sz="1000" baseline="0" dirty="0" err="1" smtClean="0">
                          <a:solidFill>
                            <a:srgbClr val="C00000"/>
                          </a:solidFill>
                          <a:latin typeface="Verdana" panose="020B0604030504040204" pitchFamily="34" charset="0"/>
                          <a:ea typeface="Verdana" panose="020B0604030504040204" pitchFamily="34" charset="0"/>
                        </a:rPr>
                        <a:t>yield</a:t>
                      </a:r>
                      <a:r>
                        <a:rPr lang="it-IT" sz="1000" baseline="0" dirty="0" smtClean="0">
                          <a:solidFill>
                            <a:srgbClr val="C00000"/>
                          </a:solidFill>
                          <a:latin typeface="Verdana" panose="020B0604030504040204" pitchFamily="34" charset="0"/>
                          <a:ea typeface="Verdana" panose="020B0604030504040204" pitchFamily="34" charset="0"/>
                        </a:rPr>
                        <a:t> rate data of 2023 </a:t>
                      </a:r>
                      <a:r>
                        <a:rPr lang="it-IT" sz="1000" baseline="0" dirty="0" err="1" smtClean="0">
                          <a:solidFill>
                            <a:srgbClr val="C00000"/>
                          </a:solidFill>
                          <a:latin typeface="Verdana" panose="020B0604030504040204" pitchFamily="34" charset="0"/>
                          <a:ea typeface="Verdana" panose="020B0604030504040204" pitchFamily="34" charset="0"/>
                        </a:rPr>
                        <a:t>campaigns</a:t>
                      </a:r>
                      <a:endParaRPr lang="it-IT" sz="1000"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dirty="0" smtClean="0">
                          <a:solidFill>
                            <a:srgbClr val="C00000"/>
                          </a:solidFill>
                          <a:latin typeface="Verdana" panose="020B0604030504040204" pitchFamily="34" charset="0"/>
                          <a:ea typeface="Verdana" panose="020B0604030504040204" pitchFamily="34" charset="0"/>
                        </a:rPr>
                        <a:t>NEXP,</a:t>
                      </a:r>
                      <a:r>
                        <a:rPr lang="it-IT" sz="1000" baseline="0" dirty="0" smtClean="0">
                          <a:solidFill>
                            <a:srgbClr val="C00000"/>
                          </a:solidFill>
                          <a:latin typeface="Verdana" panose="020B0604030504040204" pitchFamily="34" charset="0"/>
                          <a:ea typeface="Verdana" panose="020B0604030504040204" pitchFamily="34" charset="0"/>
                        </a:rPr>
                        <a:t> WACT, ACT, SEE, RADA,TBMD, NC14</a:t>
                      </a:r>
                      <a:endParaRPr lang="it-IT" sz="1000" dirty="0">
                        <a:solidFill>
                          <a:srgbClr val="C00000"/>
                        </a:solidFill>
                        <a:latin typeface="Verdana" panose="020B0604030504040204" pitchFamily="34" charset="0"/>
                        <a:ea typeface="Verdana" panose="020B0604030504040204" pitchFamily="34" charset="0"/>
                      </a:endParaRPr>
                    </a:p>
                  </a:txBody>
                  <a:tcPr/>
                </a:tc>
              </a:tr>
              <a:tr h="269385">
                <a:tc>
                  <a:txBody>
                    <a:bodyPr/>
                    <a:lstStyle/>
                    <a:p>
                      <a:endParaRPr lang="it-IT" sz="1000" dirty="0">
                        <a:latin typeface="Verdana" panose="020B0604030504040204" pitchFamily="34" charset="0"/>
                        <a:ea typeface="Verdana" panose="020B060403050404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00" dirty="0" smtClean="0">
                          <a:latin typeface="Verdana" panose="020B0604030504040204" pitchFamily="34" charset="0"/>
                          <a:ea typeface="Verdana" panose="020B0604030504040204" pitchFamily="34" charset="0"/>
                        </a:rPr>
                        <a:t>Results JET Neutron DT Plasma calibration (2021- 2023)</a:t>
                      </a:r>
                      <a:endParaRPr lang="it-IT" sz="1000" dirty="0" smtClean="0">
                        <a:latin typeface="Verdana" panose="020B0604030504040204" pitchFamily="34" charset="0"/>
                        <a:ea typeface="Verdana" panose="020B060403050404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1000" dirty="0" smtClean="0">
                          <a:latin typeface="Verdana" panose="020B0604030504040204" pitchFamily="34" charset="0"/>
                          <a:ea typeface="Verdana" panose="020B0604030504040204" pitchFamily="34" charset="0"/>
                        </a:rPr>
                        <a:t>NEXP,</a:t>
                      </a:r>
                      <a:r>
                        <a:rPr lang="it-IT" sz="1000" baseline="0" dirty="0" smtClean="0">
                          <a:latin typeface="Verdana" panose="020B0604030504040204" pitchFamily="34" charset="0"/>
                          <a:ea typeface="Verdana" panose="020B0604030504040204" pitchFamily="34" charset="0"/>
                        </a:rPr>
                        <a:t> WACT, ACT, SEE, RADA,TBMD, NC14</a:t>
                      </a:r>
                      <a:endParaRPr lang="it-IT" sz="1000" dirty="0" smtClean="0">
                        <a:latin typeface="Verdana" panose="020B0604030504040204" pitchFamily="34" charset="0"/>
                        <a:ea typeface="Verdana" panose="020B0604030504040204" pitchFamily="34" charset="0"/>
                      </a:endParaRPr>
                    </a:p>
                  </a:txBody>
                  <a:tcPr/>
                </a:tc>
              </a:tr>
              <a:tr h="299590">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dirty="0" err="1" smtClean="0">
                          <a:latin typeface="Verdana" panose="020B0604030504040204" pitchFamily="34" charset="0"/>
                          <a:ea typeface="Verdana" panose="020B0604030504040204" pitchFamily="34" charset="0"/>
                        </a:rPr>
                        <a:t>Provision</a:t>
                      </a:r>
                      <a:r>
                        <a:rPr lang="it-IT" sz="1000" dirty="0" smtClean="0">
                          <a:latin typeface="Verdana" panose="020B0604030504040204" pitchFamily="34" charset="0"/>
                          <a:ea typeface="Verdana" panose="020B0604030504040204" pitchFamily="34" charset="0"/>
                        </a:rPr>
                        <a:t> of </a:t>
                      </a:r>
                      <a:r>
                        <a:rPr lang="it-IT" sz="1000" dirty="0" err="1" smtClean="0">
                          <a:latin typeface="Verdana" panose="020B0604030504040204" pitchFamily="34" charset="0"/>
                          <a:ea typeface="Verdana" panose="020B0604030504040204" pitchFamily="34" charset="0"/>
                        </a:rPr>
                        <a:t>results</a:t>
                      </a:r>
                      <a:r>
                        <a:rPr lang="it-IT" sz="1000" dirty="0" smtClean="0">
                          <a:latin typeface="Verdana" panose="020B0604030504040204" pitchFamily="34" charset="0"/>
                          <a:ea typeface="Verdana" panose="020B0604030504040204" pitchFamily="34" charset="0"/>
                        </a:rPr>
                        <a:t> of </a:t>
                      </a:r>
                      <a:r>
                        <a:rPr lang="it-IT" sz="1000" dirty="0" err="1" smtClean="0">
                          <a:latin typeface="Verdana" panose="020B0604030504040204" pitchFamily="34" charset="0"/>
                          <a:ea typeface="Verdana" panose="020B0604030504040204" pitchFamily="34" charset="0"/>
                        </a:rPr>
                        <a:t>analysis</a:t>
                      </a:r>
                      <a:r>
                        <a:rPr lang="it-IT" sz="1000" baseline="0" dirty="0" smtClean="0">
                          <a:latin typeface="Verdana" panose="020B0604030504040204" pitchFamily="34" charset="0"/>
                          <a:ea typeface="Verdana" panose="020B0604030504040204" pitchFamily="34" charset="0"/>
                        </a:rPr>
                        <a:t> of AF&amp; PNS</a:t>
                      </a:r>
                      <a:endParaRPr lang="it-IT" sz="1000" dirty="0">
                        <a:latin typeface="Verdana" panose="020B0604030504040204" pitchFamily="34" charset="0"/>
                        <a:ea typeface="Verdana" panose="020B0604030504040204" pitchFamily="34" charset="0"/>
                      </a:endParaRPr>
                    </a:p>
                  </a:txBody>
                  <a:tcPr/>
                </a:tc>
                <a:tc>
                  <a:txBody>
                    <a:bodyPr/>
                    <a:lstStyle/>
                    <a:p>
                      <a:r>
                        <a:rPr lang="it-IT" sz="1000" dirty="0" smtClean="0">
                          <a:latin typeface="Verdana" panose="020B0604030504040204" pitchFamily="34" charset="0"/>
                          <a:ea typeface="Verdana" panose="020B0604030504040204" pitchFamily="34" charset="0"/>
                        </a:rPr>
                        <a:t>SEE</a:t>
                      </a:r>
                      <a:endParaRPr lang="it-IT" sz="1000" dirty="0">
                        <a:latin typeface="Verdana" panose="020B0604030504040204" pitchFamily="34" charset="0"/>
                        <a:ea typeface="Verdana" panose="020B0604030504040204" pitchFamily="34" charset="0"/>
                      </a:endParaRPr>
                    </a:p>
                  </a:txBody>
                  <a:tcPr/>
                </a:tc>
              </a:tr>
              <a:tr h="252478">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Provision of Input data and documentation to simulate the water cooling circuits </a:t>
                      </a:r>
                    </a:p>
                  </a:txBody>
                  <a:tcPr/>
                </a:tc>
                <a:tc>
                  <a:txBody>
                    <a:bodyPr/>
                    <a:lstStyle/>
                    <a:p>
                      <a:r>
                        <a:rPr lang="it-IT" sz="1000" dirty="0" smtClean="0">
                          <a:latin typeface="Verdana" panose="020B0604030504040204" pitchFamily="34" charset="0"/>
                          <a:ea typeface="Verdana" panose="020B0604030504040204" pitchFamily="34" charset="0"/>
                        </a:rPr>
                        <a:t>WACT</a:t>
                      </a:r>
                      <a:endParaRPr lang="it-IT" sz="1000" dirty="0">
                        <a:latin typeface="Verdana" panose="020B0604030504040204" pitchFamily="34" charset="0"/>
                        <a:ea typeface="Verdana" panose="020B0604030504040204" pitchFamily="34" charset="0"/>
                      </a:endParaRPr>
                    </a:p>
                  </a:txBody>
                  <a:tcPr/>
                </a:tc>
              </a:tr>
              <a:tr h="168912">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Provide</a:t>
                      </a:r>
                      <a:r>
                        <a:rPr lang="en-US" sz="1000" baseline="0" dirty="0" smtClean="0">
                          <a:latin typeface="Verdana" panose="020B0604030504040204" pitchFamily="34" charset="0"/>
                          <a:ea typeface="Verdana" panose="020B0604030504040204" pitchFamily="34" charset="0"/>
                        </a:rPr>
                        <a:t> a</a:t>
                      </a:r>
                      <a:r>
                        <a:rPr lang="en-US" sz="1000" dirty="0" smtClean="0">
                          <a:latin typeface="Verdana" panose="020B0604030504040204" pitchFamily="34" charset="0"/>
                          <a:ea typeface="Verdana" panose="020B0604030504040204" pitchFamily="34" charset="0"/>
                        </a:rPr>
                        <a:t>ccess to HP Method statements &amp; Final reports intervention/maintenance</a:t>
                      </a:r>
                      <a:endParaRPr lang="it-IT" sz="1000" dirty="0">
                        <a:latin typeface="Verdana" panose="020B0604030504040204" pitchFamily="34" charset="0"/>
                        <a:ea typeface="Verdana" panose="020B0604030504040204" pitchFamily="34" charset="0"/>
                      </a:endParaRPr>
                    </a:p>
                  </a:txBody>
                  <a:tcPr/>
                </a:tc>
                <a:tc>
                  <a:txBody>
                    <a:bodyPr/>
                    <a:lstStyle/>
                    <a:p>
                      <a:r>
                        <a:rPr lang="it-IT" sz="1000" dirty="0" smtClean="0">
                          <a:latin typeface="Verdana" panose="020B0604030504040204" pitchFamily="34" charset="0"/>
                          <a:ea typeface="Verdana" panose="020B0604030504040204" pitchFamily="34" charset="0"/>
                        </a:rPr>
                        <a:t>ORE</a:t>
                      </a:r>
                      <a:endParaRPr lang="it-IT" sz="1000" dirty="0">
                        <a:latin typeface="Verdana" panose="020B0604030504040204" pitchFamily="34" charset="0"/>
                        <a:ea typeface="Verdana" panose="020B0604030504040204" pitchFamily="34" charset="0"/>
                      </a:endParaRPr>
                    </a:p>
                  </a:txBody>
                  <a:tcPr/>
                </a:tc>
              </a:tr>
              <a:tr h="136257">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dirty="0" smtClean="0">
                          <a:latin typeface="Verdana" panose="020B0604030504040204" pitchFamily="34" charset="0"/>
                          <a:ea typeface="Verdana" panose="020B0604030504040204" pitchFamily="34" charset="0"/>
                        </a:rPr>
                        <a:t>Support from CAD</a:t>
                      </a:r>
                      <a:r>
                        <a:rPr lang="it-IT" sz="1000" baseline="0" dirty="0" smtClean="0">
                          <a:latin typeface="Verdana" panose="020B0604030504040204" pitchFamily="34" charset="0"/>
                          <a:ea typeface="Verdana" panose="020B0604030504040204" pitchFamily="34" charset="0"/>
                        </a:rPr>
                        <a:t> </a:t>
                      </a:r>
                      <a:r>
                        <a:rPr lang="it-IT" sz="1000" baseline="0" dirty="0" err="1" smtClean="0">
                          <a:latin typeface="Verdana" panose="020B0604030504040204" pitchFamily="34" charset="0"/>
                          <a:ea typeface="Verdana" panose="020B0604030504040204" pitchFamily="34" charset="0"/>
                        </a:rPr>
                        <a:t>officer</a:t>
                      </a:r>
                      <a:endParaRPr lang="it-IT" sz="1000" dirty="0">
                        <a:latin typeface="Verdana" panose="020B0604030504040204" pitchFamily="34" charset="0"/>
                        <a:ea typeface="Verdana" panose="020B0604030504040204" pitchFamily="34" charset="0"/>
                      </a:endParaRPr>
                    </a:p>
                  </a:txBody>
                  <a:tcPr/>
                </a:tc>
                <a:tc>
                  <a:txBody>
                    <a:bodyPr/>
                    <a:lstStyle/>
                    <a:p>
                      <a:r>
                        <a:rPr lang="it-IT" sz="1000" dirty="0" smtClean="0">
                          <a:latin typeface="Verdana" panose="020B0604030504040204" pitchFamily="34" charset="0"/>
                          <a:ea typeface="Verdana" panose="020B0604030504040204" pitchFamily="34" charset="0"/>
                        </a:rPr>
                        <a:t>NEXP, WACT</a:t>
                      </a:r>
                      <a:endParaRPr lang="it-IT" sz="1000" dirty="0">
                        <a:latin typeface="Verdana" panose="020B0604030504040204" pitchFamily="34" charset="0"/>
                        <a:ea typeface="Verdana" panose="020B0604030504040204" pitchFamily="34" charset="0"/>
                      </a:endParaRPr>
                    </a:p>
                  </a:txBody>
                  <a:tcPr/>
                </a:tc>
              </a:tr>
              <a:tr h="237081">
                <a:tc>
                  <a:txBody>
                    <a:bodyPr/>
                    <a:lstStyle/>
                    <a:p>
                      <a:r>
                        <a:rPr lang="it-IT" sz="1000" dirty="0" err="1" smtClean="0">
                          <a:latin typeface="Verdana" panose="020B0604030504040204" pitchFamily="34" charset="0"/>
                          <a:ea typeface="Verdana" panose="020B0604030504040204" pitchFamily="34" charset="0"/>
                        </a:rPr>
                        <a:t>May</a:t>
                      </a:r>
                      <a:r>
                        <a:rPr lang="it-IT" sz="1000" dirty="0" smtClean="0">
                          <a:latin typeface="Verdana" panose="020B0604030504040204" pitchFamily="34" charset="0"/>
                          <a:ea typeface="Verdana" panose="020B0604030504040204" pitchFamily="34" charset="0"/>
                        </a:rPr>
                        <a:t> ‘24</a:t>
                      </a:r>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Retrieval, clearance and shipment to ENEA Frascati of the two diamond detectors in the periscope port of octant 3 + acquisition chain of diamond detectors in KN5A </a:t>
                      </a:r>
                      <a:r>
                        <a:rPr lang="en-US" sz="1000" dirty="0" err="1" smtClean="0">
                          <a:latin typeface="Verdana" panose="020B0604030504040204" pitchFamily="34" charset="0"/>
                          <a:ea typeface="Verdana" panose="020B0604030504040204" pitchFamily="34" charset="0"/>
                        </a:rPr>
                        <a:t>cublicle</a:t>
                      </a:r>
                      <a:r>
                        <a:rPr lang="en-US" sz="1000" dirty="0" smtClean="0">
                          <a:latin typeface="Verdana" panose="020B0604030504040204" pitchFamily="34" charset="0"/>
                          <a:ea typeface="Verdana" panose="020B0604030504040204" pitchFamily="34" charset="0"/>
                        </a:rPr>
                        <a:t> in J1D</a:t>
                      </a:r>
                    </a:p>
                  </a:txBody>
                  <a:tcPr/>
                </a:tc>
                <a:tc>
                  <a:txBody>
                    <a:bodyPr/>
                    <a:lstStyle/>
                    <a:p>
                      <a:r>
                        <a:rPr lang="it-IT" sz="1000" dirty="0" smtClean="0">
                          <a:latin typeface="Verdana" panose="020B0604030504040204" pitchFamily="34" charset="0"/>
                          <a:ea typeface="Verdana" panose="020B0604030504040204" pitchFamily="34" charset="0"/>
                        </a:rPr>
                        <a:t>TBMD</a:t>
                      </a:r>
                      <a:endParaRPr lang="it-IT" sz="1000" dirty="0">
                        <a:latin typeface="Verdana" panose="020B0604030504040204" pitchFamily="34" charset="0"/>
                        <a:ea typeface="Verdana" panose="020B0604030504040204" pitchFamily="34" charset="0"/>
                      </a:endParaRPr>
                    </a:p>
                  </a:txBody>
                  <a:tcPr/>
                </a:tc>
              </a:tr>
              <a:tr h="237081">
                <a:tc>
                  <a:txBody>
                    <a:bodyPr/>
                    <a:lstStyle/>
                    <a:p>
                      <a:r>
                        <a:rPr lang="it-IT" sz="1000" dirty="0" err="1" smtClean="0">
                          <a:solidFill>
                            <a:schemeClr val="bg1"/>
                          </a:solidFill>
                          <a:latin typeface="Verdana" panose="020B0604030504040204" pitchFamily="34" charset="0"/>
                          <a:ea typeface="Verdana" panose="020B0604030504040204" pitchFamily="34" charset="0"/>
                        </a:rPr>
                        <a:t>When</a:t>
                      </a:r>
                      <a:endParaRPr lang="it-IT" sz="1000" dirty="0">
                        <a:solidFill>
                          <a:schemeClr val="bg1"/>
                        </a:solidFill>
                        <a:latin typeface="Verdana" panose="020B0604030504040204" pitchFamily="34" charset="0"/>
                        <a:ea typeface="Verdana" panose="020B0604030504040204" pitchFamily="34" charset="0"/>
                      </a:endParaRPr>
                    </a:p>
                  </a:txBody>
                  <a:tcPr>
                    <a:solidFill>
                      <a:schemeClr val="tx2">
                        <a:lumMod val="60000"/>
                        <a:lumOff val="40000"/>
                      </a:schemeClr>
                    </a:solidFill>
                  </a:tcPr>
                </a:tc>
                <a:tc>
                  <a:txBody>
                    <a:bodyPr/>
                    <a:lstStyle/>
                    <a:p>
                      <a:r>
                        <a:rPr lang="en-US" sz="1000" dirty="0" smtClean="0">
                          <a:solidFill>
                            <a:schemeClr val="bg1"/>
                          </a:solidFill>
                          <a:latin typeface="Verdana" panose="020B0604030504040204" pitchFamily="34" charset="0"/>
                          <a:ea typeface="Verdana" panose="020B0604030504040204" pitchFamily="34" charset="0"/>
                        </a:rPr>
                        <a:t>Asset – II stage</a:t>
                      </a:r>
                    </a:p>
                  </a:txBody>
                  <a:tcPr>
                    <a:solidFill>
                      <a:schemeClr val="tx2">
                        <a:lumMod val="60000"/>
                        <a:lumOff val="40000"/>
                      </a:schemeClr>
                    </a:solidFill>
                  </a:tcPr>
                </a:tc>
                <a:tc>
                  <a:txBody>
                    <a:bodyPr/>
                    <a:lstStyle/>
                    <a:p>
                      <a:r>
                        <a:rPr lang="it-IT" sz="1000" dirty="0" err="1" smtClean="0">
                          <a:solidFill>
                            <a:schemeClr val="bg1"/>
                          </a:solidFill>
                          <a:latin typeface="Verdana" panose="020B0604030504040204" pitchFamily="34" charset="0"/>
                          <a:ea typeface="Verdana" panose="020B0604030504040204" pitchFamily="34" charset="0"/>
                        </a:rPr>
                        <a:t>Assets</a:t>
                      </a:r>
                      <a:r>
                        <a:rPr lang="it-IT" sz="1000" dirty="0" smtClean="0">
                          <a:solidFill>
                            <a:schemeClr val="bg1"/>
                          </a:solidFill>
                          <a:latin typeface="Verdana" panose="020B0604030504040204" pitchFamily="34" charset="0"/>
                          <a:ea typeface="Verdana" panose="020B0604030504040204" pitchFamily="34" charset="0"/>
                        </a:rPr>
                        <a:t> of sub-</a:t>
                      </a:r>
                      <a:r>
                        <a:rPr lang="it-IT" sz="1000" dirty="0" err="1" smtClean="0">
                          <a:solidFill>
                            <a:schemeClr val="bg1"/>
                          </a:solidFill>
                          <a:latin typeface="Verdana" panose="020B0604030504040204" pitchFamily="34" charset="0"/>
                          <a:ea typeface="Verdana" panose="020B0604030504040204" pitchFamily="34" charset="0"/>
                        </a:rPr>
                        <a:t>project</a:t>
                      </a:r>
                      <a:endParaRPr lang="it-IT" sz="1000" dirty="0">
                        <a:solidFill>
                          <a:schemeClr val="bg1"/>
                        </a:solidFill>
                        <a:latin typeface="Verdana" panose="020B0604030504040204" pitchFamily="34" charset="0"/>
                        <a:ea typeface="Verdana" panose="020B0604030504040204" pitchFamily="34" charset="0"/>
                      </a:endParaRPr>
                    </a:p>
                  </a:txBody>
                  <a:tcPr>
                    <a:solidFill>
                      <a:schemeClr val="tx2">
                        <a:lumMod val="60000"/>
                        <a:lumOff val="40000"/>
                      </a:schemeClr>
                    </a:solidFill>
                  </a:tcPr>
                </a:tc>
              </a:tr>
              <a:tr h="237081">
                <a:tc>
                  <a:txBody>
                    <a:bodyPr/>
                    <a:lstStyle/>
                    <a:p>
                      <a:r>
                        <a:rPr lang="it-IT" sz="1000" dirty="0" smtClean="0">
                          <a:solidFill>
                            <a:schemeClr val="bg1">
                              <a:lumMod val="50000"/>
                            </a:schemeClr>
                          </a:solidFill>
                          <a:latin typeface="Verdana" panose="020B0604030504040204" pitchFamily="34" charset="0"/>
                          <a:ea typeface="Verdana" panose="020B0604030504040204" pitchFamily="34" charset="0"/>
                        </a:rPr>
                        <a:t>End of ‘24</a:t>
                      </a:r>
                      <a:endParaRPr lang="it-IT" sz="1000" dirty="0">
                        <a:solidFill>
                          <a:schemeClr val="bg1">
                            <a:lumMod val="50000"/>
                          </a:schemeClr>
                        </a:solidFill>
                        <a:latin typeface="Verdana" panose="020B0604030504040204" pitchFamily="34" charset="0"/>
                        <a:ea typeface="Verdana" panose="020B0604030504040204" pitchFamily="34" charset="0"/>
                      </a:endParaRPr>
                    </a:p>
                  </a:txBody>
                  <a:tcPr/>
                </a:tc>
                <a:tc>
                  <a:txBody>
                    <a:bodyPr/>
                    <a:lstStyle/>
                    <a:p>
                      <a:r>
                        <a:rPr lang="en-US" sz="1000" dirty="0" smtClean="0">
                          <a:solidFill>
                            <a:schemeClr val="bg1">
                              <a:lumMod val="50000"/>
                            </a:schemeClr>
                          </a:solidFill>
                          <a:latin typeface="Verdana" panose="020B0604030504040204" pitchFamily="34" charset="0"/>
                          <a:ea typeface="Verdana" panose="020B0604030504040204" pitchFamily="34" charset="0"/>
                        </a:rPr>
                        <a:t>Retrieval of the 3 ICs from OCT 1 &amp; 2 and 3 electrometers  from J1D clearance and shipment to ENEA-Italy</a:t>
                      </a:r>
                    </a:p>
                    <a:p>
                      <a:r>
                        <a:rPr lang="en-US" sz="1000" dirty="0" smtClean="0">
                          <a:solidFill>
                            <a:schemeClr val="bg1">
                              <a:lumMod val="50000"/>
                            </a:schemeClr>
                          </a:solidFill>
                          <a:latin typeface="Verdana" panose="020B0604030504040204" pitchFamily="34" charset="0"/>
                          <a:ea typeface="Verdana" panose="020B0604030504040204" pitchFamily="34" charset="0"/>
                        </a:rPr>
                        <a:t>Retrieval of </a:t>
                      </a:r>
                      <a:r>
                        <a:rPr lang="en-US" sz="1000" dirty="0" err="1" smtClean="0">
                          <a:solidFill>
                            <a:schemeClr val="bg1">
                              <a:lumMod val="50000"/>
                            </a:schemeClr>
                          </a:solidFill>
                          <a:latin typeface="Verdana" panose="020B0604030504040204" pitchFamily="34" charset="0"/>
                          <a:ea typeface="Verdana" panose="020B0604030504040204" pitchFamily="34" charset="0"/>
                        </a:rPr>
                        <a:t>polyethilene</a:t>
                      </a:r>
                      <a:r>
                        <a:rPr lang="en-US" sz="1000" dirty="0" smtClean="0">
                          <a:solidFill>
                            <a:schemeClr val="bg1">
                              <a:lumMod val="50000"/>
                            </a:schemeClr>
                          </a:solidFill>
                          <a:latin typeface="Verdana" panose="020B0604030504040204" pitchFamily="34" charset="0"/>
                          <a:ea typeface="Verdana" panose="020B0604030504040204" pitchFamily="34" charset="0"/>
                        </a:rPr>
                        <a:t> moderators  &amp; shipment to IFJ (Poland) and NCSRD (Greece) </a:t>
                      </a:r>
                    </a:p>
                  </a:txBody>
                  <a:tcPr/>
                </a:tc>
                <a:tc>
                  <a:txBody>
                    <a:bodyPr/>
                    <a:lstStyle/>
                    <a:p>
                      <a:r>
                        <a:rPr lang="it-IT" sz="1000" dirty="0" smtClean="0">
                          <a:solidFill>
                            <a:schemeClr val="bg1">
                              <a:lumMod val="50000"/>
                            </a:schemeClr>
                          </a:solidFill>
                          <a:latin typeface="Verdana" panose="020B0604030504040204" pitchFamily="34" charset="0"/>
                          <a:ea typeface="Verdana" panose="020B0604030504040204" pitchFamily="34" charset="0"/>
                        </a:rPr>
                        <a:t>NEXP</a:t>
                      </a:r>
                      <a:endParaRPr lang="it-IT" sz="1000" dirty="0">
                        <a:solidFill>
                          <a:schemeClr val="bg1">
                            <a:lumMod val="50000"/>
                          </a:schemeClr>
                        </a:solidFill>
                        <a:latin typeface="Verdana" panose="020B0604030504040204" pitchFamily="34" charset="0"/>
                        <a:ea typeface="Verdana" panose="020B0604030504040204" pitchFamily="34" charset="0"/>
                      </a:endParaRPr>
                    </a:p>
                  </a:txBody>
                  <a:tcPr/>
                </a:tc>
              </a:tr>
              <a:tr h="237081">
                <a:tc>
                  <a:txBody>
                    <a:bodyPr/>
                    <a:lstStyle/>
                    <a:p>
                      <a:endParaRPr lang="it-IT" sz="1000" dirty="0">
                        <a:solidFill>
                          <a:schemeClr val="bg1">
                            <a:lumMod val="50000"/>
                          </a:schemeClr>
                        </a:solidFill>
                        <a:latin typeface="Verdana" panose="020B0604030504040204" pitchFamily="34" charset="0"/>
                        <a:ea typeface="Verdana" panose="020B0604030504040204" pitchFamily="34" charset="0"/>
                      </a:endParaRPr>
                    </a:p>
                  </a:txBody>
                  <a:tcPr/>
                </a:tc>
                <a:tc>
                  <a:txBody>
                    <a:bodyPr/>
                    <a:lstStyle/>
                    <a:p>
                      <a:pPr>
                        <a:spcBef>
                          <a:spcPts val="0"/>
                        </a:spcBef>
                        <a:spcAft>
                          <a:spcPts val="0"/>
                        </a:spcAft>
                      </a:pPr>
                      <a:r>
                        <a:rPr lang="en-US" sz="1000" b="0" dirty="0" smtClean="0">
                          <a:solidFill>
                            <a:schemeClr val="bg1">
                              <a:lumMod val="50000"/>
                            </a:schemeClr>
                          </a:solidFill>
                          <a:latin typeface="Verdana" panose="020B0604030504040204" pitchFamily="34" charset="0"/>
                          <a:ea typeface="Verdana" panose="020B0604030504040204" pitchFamily="34" charset="0"/>
                        </a:rPr>
                        <a:t>Retrieval and shipment to ENEA Frascati of the diamond detector, preamplifier</a:t>
                      </a:r>
                      <a:r>
                        <a:rPr lang="en-US" sz="1000" b="0" baseline="0" dirty="0" smtClean="0">
                          <a:solidFill>
                            <a:schemeClr val="bg1">
                              <a:lumMod val="50000"/>
                            </a:schemeClr>
                          </a:solidFill>
                          <a:latin typeface="Verdana" panose="020B0604030504040204" pitchFamily="34" charset="0"/>
                          <a:ea typeface="Verdana" panose="020B0604030504040204" pitchFamily="34" charset="0"/>
                        </a:rPr>
                        <a:t> and </a:t>
                      </a:r>
                      <a:r>
                        <a:rPr lang="en-US" sz="1000" b="0" dirty="0" smtClean="0">
                          <a:solidFill>
                            <a:schemeClr val="bg1">
                              <a:lumMod val="50000"/>
                            </a:schemeClr>
                          </a:solidFill>
                          <a:latin typeface="Verdana" panose="020B0604030504040204" pitchFamily="34" charset="0"/>
                          <a:ea typeface="Verdana" panose="020B0604030504040204" pitchFamily="34" charset="0"/>
                        </a:rPr>
                        <a:t>TBM mock-up located in J1T in octant 8</a:t>
                      </a:r>
                      <a:endParaRPr lang="en-US" sz="1000" dirty="0" smtClean="0">
                        <a:solidFill>
                          <a:schemeClr val="bg1">
                            <a:lumMod val="50000"/>
                          </a:schemeClr>
                        </a:solidFill>
                        <a:latin typeface="Verdana" panose="020B0604030504040204" pitchFamily="34" charset="0"/>
                        <a:ea typeface="Verdana" panose="020B0604030504040204" pitchFamily="34" charset="0"/>
                      </a:endParaRPr>
                    </a:p>
                  </a:txBody>
                  <a:tcPr/>
                </a:tc>
                <a:tc>
                  <a:txBody>
                    <a:bodyPr/>
                    <a:lstStyle/>
                    <a:p>
                      <a:r>
                        <a:rPr lang="it-IT" sz="1000" dirty="0" smtClean="0">
                          <a:solidFill>
                            <a:schemeClr val="bg1">
                              <a:lumMod val="50000"/>
                            </a:schemeClr>
                          </a:solidFill>
                          <a:latin typeface="Verdana" panose="020B0604030504040204" pitchFamily="34" charset="0"/>
                          <a:ea typeface="Verdana" panose="020B0604030504040204" pitchFamily="34" charset="0"/>
                        </a:rPr>
                        <a:t>TBMD</a:t>
                      </a:r>
                      <a:endParaRPr lang="it-IT" sz="1000" dirty="0">
                        <a:solidFill>
                          <a:schemeClr val="bg1">
                            <a:lumMod val="50000"/>
                          </a:schemeClr>
                        </a:solidFill>
                        <a:latin typeface="Verdana" panose="020B0604030504040204" pitchFamily="34" charset="0"/>
                        <a:ea typeface="Verdana" panose="020B0604030504040204" pitchFamily="34" charset="0"/>
                      </a:endParaRPr>
                    </a:p>
                  </a:txBody>
                  <a:tcPr/>
                </a:tc>
              </a:tr>
            </a:tbl>
          </a:graphicData>
        </a:graphic>
      </p:graphicFrame>
    </p:spTree>
    <p:extLst>
      <p:ext uri="{BB962C8B-B14F-4D97-AF65-F5344CB8AC3E}">
        <p14:creationId xmlns:p14="http://schemas.microsoft.com/office/powerpoint/2010/main" val="4195184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3200400"/>
            <a:ext cx="10058400" cy="457200"/>
          </a:xfrm>
        </p:spPr>
        <p:txBody>
          <a:bodyPr>
            <a:normAutofit fontScale="90000"/>
          </a:bodyPr>
          <a:lstStyle/>
          <a:p>
            <a:pPr algn="ctr"/>
            <a:r>
              <a:rPr lang="it-IT" sz="4000" dirty="0" err="1"/>
              <a:t>Thank</a:t>
            </a:r>
            <a:r>
              <a:rPr lang="it-IT" sz="4000" dirty="0"/>
              <a:t> </a:t>
            </a:r>
            <a:r>
              <a:rPr lang="it-IT" sz="4000" dirty="0" err="1" smtClean="0"/>
              <a:t>you</a:t>
            </a:r>
            <a:r>
              <a:rPr lang="it-IT" sz="4000" dirty="0" smtClean="0"/>
              <a:t>!</a:t>
            </a:r>
            <a:br>
              <a:rPr lang="it-IT" sz="4000" dirty="0" smtClean="0"/>
            </a:br>
            <a:r>
              <a:rPr lang="it-IT" sz="4000" dirty="0"/>
              <a:t/>
            </a:r>
            <a:br>
              <a:rPr lang="it-IT" sz="4000" dirty="0"/>
            </a:br>
            <a:r>
              <a:rPr lang="it-IT" sz="4000" dirty="0" err="1" smtClean="0"/>
              <a:t>Questions</a:t>
            </a:r>
            <a:r>
              <a:rPr lang="it-IT" sz="4000" dirty="0" smtClean="0"/>
              <a:t>/</a:t>
            </a:r>
            <a:r>
              <a:rPr lang="it-IT" sz="4000" dirty="0" err="1" smtClean="0"/>
              <a:t>Comments</a:t>
            </a:r>
            <a:r>
              <a:rPr lang="it-IT" sz="4000" dirty="0" smtClean="0"/>
              <a:t>?</a:t>
            </a:r>
            <a:endParaRPr lang="it-IT" sz="4000" dirty="0"/>
          </a:p>
        </p:txBody>
      </p:sp>
    </p:spTree>
    <p:extLst>
      <p:ext uri="{BB962C8B-B14F-4D97-AF65-F5344CB8AC3E}">
        <p14:creationId xmlns:p14="http://schemas.microsoft.com/office/powerpoint/2010/main" val="8892369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rot="18951958">
            <a:off x="5172401" y="-404348"/>
            <a:ext cx="11103024" cy="5571038"/>
          </a:xfrm>
        </p:spPr>
        <p:txBody>
          <a:bodyPr>
            <a:normAutofit/>
          </a:bodyPr>
          <a:lstStyle/>
          <a:p>
            <a:pPr marL="0" indent="0">
              <a:buNone/>
            </a:pPr>
            <a:r>
              <a:rPr lang="it-IT" sz="5400" dirty="0" smtClean="0"/>
              <a:t>SPARES</a:t>
            </a:r>
            <a:endParaRPr lang="it-IT" sz="5400" dirty="0"/>
          </a:p>
        </p:txBody>
      </p:sp>
      <p:sp>
        <p:nvSpPr>
          <p:cNvPr id="4" name="Segnaposto piè di pagina 3"/>
          <p:cNvSpPr>
            <a:spLocks noGrp="1"/>
          </p:cNvSpPr>
          <p:nvPr>
            <p:ph type="ftr" sz="quarter" idx="13"/>
          </p:nvPr>
        </p:nvSpPr>
        <p:spPr/>
        <p:txBody>
          <a:bodyPr/>
          <a:lstStyle/>
          <a:p>
            <a:pPr algn="ctr"/>
            <a:r>
              <a:rPr lang="fr-FR" smtClean="0"/>
              <a:t>R. Villari, </a:t>
            </a:r>
            <a:r>
              <a:rPr lang="en-US" smtClean="0"/>
              <a:t>Key technological aspects of recent DT operations at JET,</a:t>
            </a:r>
            <a:r>
              <a:rPr lang="fr-FR" smtClean="0"/>
              <a:t> </a:t>
            </a:r>
            <a:r>
              <a:rPr lang="it-IT" smtClean="0"/>
              <a:t>15</a:t>
            </a:r>
            <a:r>
              <a:rPr lang="it-IT" baseline="30000" smtClean="0"/>
              <a:t>th</a:t>
            </a:r>
            <a:r>
              <a:rPr lang="it-IT" smtClean="0"/>
              <a:t> International Symposium on Fusion Technology</a:t>
            </a:r>
            <a:r>
              <a:rPr lang="it-IT" smtClean="0">
                <a:solidFill>
                  <a:srgbClr val="898989"/>
                </a:solidFill>
              </a:rPr>
              <a:t>, 10-15 September 2023, Las Palmas de Gran Canaria, Spain |</a:t>
            </a:r>
            <a:r>
              <a:rPr lang="en-GB" smtClean="0"/>
              <a:t> </a:t>
            </a:r>
            <a:fld id="{6A6D9FA1-99C7-4910-8E32-B85D378B0060}" type="slidenum">
              <a:rPr lang="en-GB" smtClean="0"/>
              <a:pPr algn="ctr"/>
              <a:t>27</a:t>
            </a:fld>
            <a:r>
              <a:rPr lang="it-IT" smtClean="0">
                <a:solidFill>
                  <a:srgbClr val="898989"/>
                </a:solidFill>
              </a:rPr>
              <a:t> </a:t>
            </a:r>
            <a:endParaRPr lang="it-IT" dirty="0">
              <a:solidFill>
                <a:srgbClr val="898989"/>
              </a:solidFill>
            </a:endParaRPr>
          </a:p>
        </p:txBody>
      </p:sp>
    </p:spTree>
    <p:extLst>
      <p:ext uri="{BB962C8B-B14F-4D97-AF65-F5344CB8AC3E}">
        <p14:creationId xmlns:p14="http://schemas.microsoft.com/office/powerpoint/2010/main" val="1497379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2"/>
          <p:cNvSpPr txBox="1">
            <a:spLocks/>
          </p:cNvSpPr>
          <p:nvPr/>
        </p:nvSpPr>
        <p:spPr>
          <a:xfrm>
            <a:off x="11098320" y="6577309"/>
            <a:ext cx="720080" cy="199174"/>
          </a:xfrm>
          <a:prstGeom prst="rect">
            <a:avLst/>
          </a:prstGeom>
        </p:spPr>
        <p:txBody>
          <a:bodyPr vert="horz" lIns="91440" tIns="45720" rIns="91440" bIns="45720" rtlCol="0" anchor="t"/>
          <a:lstStyle>
            <a:defPPr>
              <a:defRPr lang="en-US"/>
            </a:defPPr>
            <a:lvl1pPr marL="0" algn="r" defTabSz="914400" rtl="0" eaLnBrk="1" latinLnBrk="0" hangingPunct="1">
              <a:defRPr sz="11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3</a:t>
            </a:fld>
            <a:endParaRPr lang="en-GB" dirty="0"/>
          </a:p>
        </p:txBody>
      </p:sp>
      <p:sp>
        <p:nvSpPr>
          <p:cNvPr id="19" name="Titolo 1"/>
          <p:cNvSpPr>
            <a:spLocks noGrp="1"/>
          </p:cNvSpPr>
          <p:nvPr>
            <p:ph type="title"/>
          </p:nvPr>
        </p:nvSpPr>
        <p:spPr>
          <a:xfrm>
            <a:off x="608412" y="163488"/>
            <a:ext cx="10058400" cy="457200"/>
          </a:xfrm>
        </p:spPr>
        <p:txBody>
          <a:bodyPr/>
          <a:lstStyle/>
          <a:p>
            <a:r>
              <a:rPr lang="en-US" sz="2800" dirty="0">
                <a:latin typeface="Verdana" panose="020B0604030504040204" pitchFamily="34" charset="0"/>
                <a:ea typeface="Verdana" panose="020B0604030504040204" pitchFamily="34" charset="0"/>
              </a:rPr>
              <a:t>Technological exploitation of JET DT campaign</a:t>
            </a:r>
          </a:p>
        </p:txBody>
      </p:sp>
      <p:sp>
        <p:nvSpPr>
          <p:cNvPr id="6" name="AutoShape 2" descr="https://euc-powerpoint.officeapps.live.com/pods/GetClipboardImage.ashx?Id=4140826c-3a4c-4821-80a5-aa6073b94d98&amp;DC=GEU9&amp;pkey=aacdaeb4-3b01-46db-aa5d-a6b7fed51dfd&amp;wdwaccluster=GEU9"/>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CasellaDiTesto 15"/>
          <p:cNvSpPr txBox="1"/>
          <p:nvPr/>
        </p:nvSpPr>
        <p:spPr>
          <a:xfrm>
            <a:off x="4987642" y="548680"/>
            <a:ext cx="6744072" cy="2862322"/>
          </a:xfrm>
          <a:prstGeom prst="rect">
            <a:avLst/>
          </a:prstGeom>
          <a:noFill/>
        </p:spPr>
        <p:txBody>
          <a:bodyPr wrap="square" rtlCol="0">
            <a:spAutoFit/>
          </a:bodyPr>
          <a:lstStyle/>
          <a:p>
            <a:endParaRPr lang="it-IT" sz="1200" b="1" dirty="0">
              <a:solidFill>
                <a:srgbClr val="002060"/>
              </a:solidFill>
              <a:latin typeface="Verdana" panose="020B0604030504040204" pitchFamily="34" charset="0"/>
              <a:ea typeface="Verdana" panose="020B0604030504040204" pitchFamily="34" charset="0"/>
            </a:endParaRPr>
          </a:p>
          <a:p>
            <a:pPr>
              <a:lnSpc>
                <a:spcPct val="150000"/>
              </a:lnSpc>
              <a:buClr>
                <a:srgbClr val="A20000"/>
              </a:buClr>
            </a:pPr>
            <a:r>
              <a:rPr lang="it-IT" sz="1200" b="1" dirty="0">
                <a:solidFill>
                  <a:srgbClr val="002060"/>
                </a:solidFill>
                <a:latin typeface="Verdana" panose="020B0604030504040204" pitchFamily="34" charset="0"/>
                <a:ea typeface="Verdana" panose="020B0604030504040204" pitchFamily="34" charset="0"/>
              </a:rPr>
              <a:t>DT </a:t>
            </a:r>
            <a:r>
              <a:rPr lang="it-IT" sz="1200" b="1" dirty="0" err="1">
                <a:solidFill>
                  <a:srgbClr val="002060"/>
                </a:solidFill>
                <a:latin typeface="Verdana" panose="020B0604030504040204" pitchFamily="34" charset="0"/>
                <a:ea typeface="Verdana" panose="020B0604030504040204" pitchFamily="34" charset="0"/>
              </a:rPr>
              <a:t>operations</a:t>
            </a:r>
            <a:r>
              <a:rPr lang="it-IT" sz="1200" b="1" dirty="0">
                <a:solidFill>
                  <a:srgbClr val="002060"/>
                </a:solidFill>
                <a:latin typeface="Verdana" panose="020B0604030504040204" pitchFamily="34" charset="0"/>
                <a:ea typeface="Verdana" panose="020B0604030504040204" pitchFamily="34" charset="0"/>
              </a:rPr>
              <a:t> </a:t>
            </a:r>
            <a:r>
              <a:rPr lang="it-IT" sz="1200" b="1" dirty="0" err="1">
                <a:solidFill>
                  <a:srgbClr val="002060"/>
                </a:solidFill>
                <a:latin typeface="Verdana" panose="020B0604030504040204" pitchFamily="34" charset="0"/>
                <a:ea typeface="Verdana" panose="020B0604030504040204" pitchFamily="34" charset="0"/>
              </a:rPr>
              <a:t>at</a:t>
            </a:r>
            <a:r>
              <a:rPr lang="it-IT" sz="1200" b="1" dirty="0">
                <a:solidFill>
                  <a:srgbClr val="002060"/>
                </a:solidFill>
                <a:latin typeface="Verdana" panose="020B0604030504040204" pitchFamily="34" charset="0"/>
                <a:ea typeface="Verdana" panose="020B0604030504040204" pitchFamily="34" charset="0"/>
              </a:rPr>
              <a:t> JET </a:t>
            </a:r>
            <a:r>
              <a:rPr lang="it-IT" sz="1200" b="1" dirty="0" err="1">
                <a:solidFill>
                  <a:srgbClr val="002060"/>
                </a:solidFill>
                <a:latin typeface="Verdana" panose="020B0604030504040204" pitchFamily="34" charset="0"/>
                <a:ea typeface="Verdana" panose="020B0604030504040204" pitchFamily="34" charset="0"/>
              </a:rPr>
              <a:t>offer</a:t>
            </a:r>
            <a:r>
              <a:rPr lang="it-IT" sz="1200" b="1" dirty="0">
                <a:solidFill>
                  <a:srgbClr val="002060"/>
                </a:solidFill>
                <a:latin typeface="Verdana" panose="020B0604030504040204" pitchFamily="34" charset="0"/>
                <a:ea typeface="Verdana" panose="020B0604030504040204" pitchFamily="34" charset="0"/>
              </a:rPr>
              <a:t> a </a:t>
            </a:r>
            <a:r>
              <a:rPr lang="it-IT" sz="1200" b="1" dirty="0" err="1">
                <a:solidFill>
                  <a:srgbClr val="002060"/>
                </a:solidFill>
                <a:latin typeface="Verdana" panose="020B0604030504040204" pitchFamily="34" charset="0"/>
                <a:ea typeface="Verdana" panose="020B0604030504040204" pitchFamily="34" charset="0"/>
              </a:rPr>
              <a:t>unique</a:t>
            </a:r>
            <a:r>
              <a:rPr lang="it-IT" sz="1200" b="1" dirty="0">
                <a:solidFill>
                  <a:srgbClr val="002060"/>
                </a:solidFill>
                <a:latin typeface="Verdana" panose="020B0604030504040204" pitchFamily="34" charset="0"/>
                <a:ea typeface="Verdana" panose="020B0604030504040204" pitchFamily="34" charset="0"/>
              </a:rPr>
              <a:t> </a:t>
            </a:r>
            <a:r>
              <a:rPr lang="it-IT" sz="1200" b="1" dirty="0" err="1">
                <a:solidFill>
                  <a:srgbClr val="002060"/>
                </a:solidFill>
                <a:latin typeface="Verdana" panose="020B0604030504040204" pitchFamily="34" charset="0"/>
                <a:ea typeface="Verdana" panose="020B0604030504040204" pitchFamily="34" charset="0"/>
              </a:rPr>
              <a:t>opportunity</a:t>
            </a:r>
            <a:r>
              <a:rPr lang="it-IT" sz="1200" b="1" dirty="0">
                <a:solidFill>
                  <a:srgbClr val="002060"/>
                </a:solidFill>
                <a:latin typeface="Verdana" panose="020B0604030504040204" pitchFamily="34" charset="0"/>
                <a:ea typeface="Verdana" panose="020B0604030504040204" pitchFamily="34" charset="0"/>
              </a:rPr>
              <a:t> to </a:t>
            </a:r>
            <a:r>
              <a:rPr lang="it-IT" sz="1200" b="1" dirty="0" err="1">
                <a:solidFill>
                  <a:srgbClr val="002060"/>
                </a:solidFill>
                <a:latin typeface="Verdana" panose="020B0604030504040204" pitchFamily="34" charset="0"/>
                <a:ea typeface="Verdana" panose="020B0604030504040204" pitchFamily="34" charset="0"/>
              </a:rPr>
              <a:t>study</a:t>
            </a:r>
            <a:r>
              <a:rPr lang="it-IT" sz="1200" b="1" dirty="0">
                <a:solidFill>
                  <a:srgbClr val="002060"/>
                </a:solidFill>
                <a:latin typeface="Verdana" panose="020B0604030504040204" pitchFamily="34" charset="0"/>
                <a:ea typeface="Verdana" panose="020B0604030504040204" pitchFamily="34" charset="0"/>
              </a:rPr>
              <a:t> in </a:t>
            </a:r>
            <a:r>
              <a:rPr lang="it-IT" sz="1200" b="1" dirty="0" err="1">
                <a:solidFill>
                  <a:srgbClr val="002060"/>
                </a:solidFill>
                <a:latin typeface="Verdana" panose="020B0604030504040204" pitchFamily="34" charset="0"/>
                <a:ea typeface="Verdana" panose="020B0604030504040204" pitchFamily="34" charset="0"/>
              </a:rPr>
              <a:t>real</a:t>
            </a:r>
            <a:r>
              <a:rPr lang="it-IT" sz="1200" b="1" dirty="0">
                <a:solidFill>
                  <a:srgbClr val="002060"/>
                </a:solidFill>
                <a:latin typeface="Verdana" panose="020B0604030504040204" pitchFamily="34" charset="0"/>
                <a:ea typeface="Verdana" panose="020B0604030504040204" pitchFamily="34" charset="0"/>
              </a:rPr>
              <a:t> </a:t>
            </a:r>
            <a:r>
              <a:rPr lang="it-IT" sz="1200" b="1" dirty="0" err="1">
                <a:solidFill>
                  <a:srgbClr val="002060"/>
                </a:solidFill>
                <a:latin typeface="Verdana" panose="020B0604030504040204" pitchFamily="34" charset="0"/>
                <a:ea typeface="Verdana" panose="020B0604030504040204" pitchFamily="34" charset="0"/>
              </a:rPr>
              <a:t>tokamak</a:t>
            </a:r>
            <a:r>
              <a:rPr lang="it-IT" sz="1200" b="1" dirty="0">
                <a:solidFill>
                  <a:srgbClr val="002060"/>
                </a:solidFill>
                <a:latin typeface="Verdana" panose="020B0604030504040204" pitchFamily="34" charset="0"/>
                <a:ea typeface="Verdana" panose="020B0604030504040204" pitchFamily="34" charset="0"/>
              </a:rPr>
              <a:t> </a:t>
            </a:r>
            <a:r>
              <a:rPr lang="it-IT" sz="1200" b="1" dirty="0" err="1" smtClean="0">
                <a:solidFill>
                  <a:srgbClr val="002060"/>
                </a:solidFill>
                <a:latin typeface="Verdana" panose="020B0604030504040204" pitchFamily="34" charset="0"/>
                <a:ea typeface="Verdana" panose="020B0604030504040204" pitchFamily="34" charset="0"/>
              </a:rPr>
              <a:t>environment</a:t>
            </a:r>
            <a:r>
              <a:rPr lang="it-IT" sz="1200" b="1" dirty="0" smtClean="0">
                <a:solidFill>
                  <a:srgbClr val="002060"/>
                </a:solidFill>
                <a:latin typeface="Verdana" panose="020B0604030504040204" pitchFamily="34" charset="0"/>
                <a:ea typeface="Verdana" panose="020B0604030504040204" pitchFamily="34" charset="0"/>
              </a:rPr>
              <a:t>: </a:t>
            </a:r>
          </a:p>
          <a:p>
            <a:pPr marL="171450" indent="-171450">
              <a:lnSpc>
                <a:spcPct val="150000"/>
              </a:lnSpc>
              <a:buClr>
                <a:srgbClr val="A20000"/>
              </a:buClr>
              <a:buFont typeface="Arial" panose="020B0604020202020204" pitchFamily="34" charset="0"/>
              <a:buChar char="•"/>
            </a:pPr>
            <a:r>
              <a:rPr lang="it-IT" sz="1200" b="1" dirty="0" err="1">
                <a:solidFill>
                  <a:srgbClr val="002060"/>
                </a:solidFill>
                <a:latin typeface="Verdana" panose="020B0604030504040204" pitchFamily="34" charset="0"/>
                <a:ea typeface="Verdana" panose="020B0604030504040204" pitchFamily="34" charset="0"/>
              </a:rPr>
              <a:t>C</a:t>
            </a:r>
            <a:r>
              <a:rPr lang="it-IT" sz="1200" b="1" dirty="0" err="1" smtClean="0">
                <a:solidFill>
                  <a:srgbClr val="002060"/>
                </a:solidFill>
                <a:latin typeface="Verdana" panose="020B0604030504040204" pitchFamily="34" charset="0"/>
                <a:ea typeface="Verdana" panose="020B0604030504040204" pitchFamily="34" charset="0"/>
              </a:rPr>
              <a:t>alibration</a:t>
            </a:r>
            <a:r>
              <a:rPr lang="it-IT" sz="1200" b="1" dirty="0" smtClean="0">
                <a:solidFill>
                  <a:srgbClr val="002060"/>
                </a:solidFill>
                <a:latin typeface="Verdana" panose="020B0604030504040204" pitchFamily="34" charset="0"/>
                <a:ea typeface="Verdana" panose="020B0604030504040204" pitchFamily="34" charset="0"/>
              </a:rPr>
              <a:t> </a:t>
            </a:r>
            <a:r>
              <a:rPr lang="it-IT" sz="1200" b="1" dirty="0" smtClean="0">
                <a:solidFill>
                  <a:srgbClr val="002060"/>
                </a:solidFill>
                <a:latin typeface="Verdana" panose="020B0604030504040204" pitchFamily="34" charset="0"/>
                <a:ea typeface="Verdana" panose="020B0604030504040204" pitchFamily="34" charset="0"/>
              </a:rPr>
              <a:t>of </a:t>
            </a:r>
            <a:r>
              <a:rPr lang="it-IT" sz="1200" b="1" dirty="0" err="1" smtClean="0">
                <a:solidFill>
                  <a:srgbClr val="002060"/>
                </a:solidFill>
                <a:latin typeface="Verdana" panose="020B0604030504040204" pitchFamily="34" charset="0"/>
                <a:ea typeface="Verdana" panose="020B0604030504040204" pitchFamily="34" charset="0"/>
              </a:rPr>
              <a:t>neutron</a:t>
            </a:r>
            <a:r>
              <a:rPr lang="it-IT" sz="1200" b="1" dirty="0" smtClean="0">
                <a:solidFill>
                  <a:srgbClr val="002060"/>
                </a:solidFill>
                <a:latin typeface="Verdana" panose="020B0604030504040204" pitchFamily="34" charset="0"/>
                <a:ea typeface="Verdana" panose="020B0604030504040204" pitchFamily="34" charset="0"/>
              </a:rPr>
              <a:t> </a:t>
            </a:r>
            <a:r>
              <a:rPr lang="it-IT" sz="1200" b="1" dirty="0" smtClean="0">
                <a:solidFill>
                  <a:srgbClr val="002060"/>
                </a:solidFill>
                <a:latin typeface="Verdana" panose="020B0604030504040204" pitchFamily="34" charset="0"/>
                <a:ea typeface="Verdana" panose="020B0604030504040204" pitchFamily="34" charset="0"/>
              </a:rPr>
              <a:t>detectors</a:t>
            </a:r>
          </a:p>
          <a:p>
            <a:pPr marL="171450" indent="-171450">
              <a:lnSpc>
                <a:spcPct val="150000"/>
              </a:lnSpc>
              <a:buClr>
                <a:srgbClr val="A20000"/>
              </a:buClr>
              <a:buFont typeface="Arial" panose="020B0604020202020204" pitchFamily="34" charset="0"/>
              <a:buChar char="•"/>
            </a:pPr>
            <a:r>
              <a:rPr lang="it-IT" sz="1200" b="1" dirty="0" err="1">
                <a:solidFill>
                  <a:srgbClr val="002060"/>
                </a:solidFill>
                <a:latin typeface="Verdana" panose="020B0604030504040204" pitchFamily="34" charset="0"/>
                <a:ea typeface="Verdana" panose="020B0604030504040204" pitchFamily="34" charset="0"/>
              </a:rPr>
              <a:t>A</a:t>
            </a:r>
            <a:r>
              <a:rPr lang="it-IT" sz="1200" b="1" dirty="0" err="1" smtClean="0">
                <a:solidFill>
                  <a:srgbClr val="002060"/>
                </a:solidFill>
                <a:latin typeface="Verdana" panose="020B0604030504040204" pitchFamily="34" charset="0"/>
                <a:ea typeface="Verdana" panose="020B0604030504040204" pitchFamily="34" charset="0"/>
              </a:rPr>
              <a:t>ctivation</a:t>
            </a:r>
            <a:r>
              <a:rPr lang="it-IT" sz="1200" b="1" dirty="0" smtClean="0">
                <a:solidFill>
                  <a:srgbClr val="002060"/>
                </a:solidFill>
                <a:latin typeface="Verdana" panose="020B0604030504040204" pitchFamily="34" charset="0"/>
                <a:ea typeface="Verdana" panose="020B0604030504040204" pitchFamily="34" charset="0"/>
              </a:rPr>
              <a:t> </a:t>
            </a:r>
            <a:r>
              <a:rPr lang="it-IT" sz="1200" b="1" dirty="0" smtClean="0">
                <a:solidFill>
                  <a:srgbClr val="002060"/>
                </a:solidFill>
                <a:latin typeface="Verdana" panose="020B0604030504040204" pitchFamily="34" charset="0"/>
                <a:ea typeface="Verdana" panose="020B0604030504040204" pitchFamily="34" charset="0"/>
              </a:rPr>
              <a:t>and </a:t>
            </a:r>
            <a:r>
              <a:rPr lang="it-IT" sz="1200" b="1" dirty="0" err="1" smtClean="0">
                <a:solidFill>
                  <a:srgbClr val="002060"/>
                </a:solidFill>
                <a:latin typeface="Verdana" panose="020B0604030504040204" pitchFamily="34" charset="0"/>
                <a:ea typeface="Verdana" panose="020B0604030504040204" pitchFamily="34" charset="0"/>
              </a:rPr>
              <a:t>damage</a:t>
            </a:r>
            <a:r>
              <a:rPr lang="it-IT" sz="1200" b="1" dirty="0" smtClean="0">
                <a:solidFill>
                  <a:srgbClr val="002060"/>
                </a:solidFill>
                <a:latin typeface="Verdana" panose="020B0604030504040204" pitchFamily="34" charset="0"/>
                <a:ea typeface="Verdana" panose="020B0604030504040204" pitchFamily="34" charset="0"/>
              </a:rPr>
              <a:t> of </a:t>
            </a:r>
            <a:r>
              <a:rPr lang="it-IT" sz="1200" b="1" dirty="0" err="1" smtClean="0">
                <a:solidFill>
                  <a:srgbClr val="002060"/>
                </a:solidFill>
                <a:latin typeface="Verdana" panose="020B0604030504040204" pitchFamily="34" charset="0"/>
                <a:ea typeface="Verdana" panose="020B0604030504040204" pitchFamily="34" charset="0"/>
              </a:rPr>
              <a:t>materials</a:t>
            </a:r>
            <a:r>
              <a:rPr lang="it-IT" sz="1200" b="1" dirty="0" smtClean="0">
                <a:solidFill>
                  <a:srgbClr val="002060"/>
                </a:solidFill>
                <a:latin typeface="Verdana" panose="020B0604030504040204" pitchFamily="34" charset="0"/>
                <a:ea typeface="Verdana" panose="020B0604030504040204" pitchFamily="34" charset="0"/>
              </a:rPr>
              <a:t>, water &amp; </a:t>
            </a:r>
            <a:r>
              <a:rPr lang="it-IT" sz="1200" b="1" dirty="0" err="1" smtClean="0">
                <a:solidFill>
                  <a:srgbClr val="002060"/>
                </a:solidFill>
                <a:latin typeface="Verdana" panose="020B0604030504040204" pitchFamily="34" charset="0"/>
                <a:ea typeface="Verdana" panose="020B0604030504040204" pitchFamily="34" charset="0"/>
              </a:rPr>
              <a:t>electronics</a:t>
            </a:r>
            <a:r>
              <a:rPr lang="it-IT" sz="1200" b="1" dirty="0" smtClean="0">
                <a:solidFill>
                  <a:srgbClr val="002060"/>
                </a:solidFill>
                <a:latin typeface="Verdana" panose="020B0604030504040204" pitchFamily="34" charset="0"/>
                <a:ea typeface="Verdana" panose="020B0604030504040204" pitchFamily="34" charset="0"/>
              </a:rPr>
              <a:t> </a:t>
            </a:r>
          </a:p>
          <a:p>
            <a:pPr marL="171450" indent="-171450">
              <a:lnSpc>
                <a:spcPct val="150000"/>
              </a:lnSpc>
              <a:buClr>
                <a:srgbClr val="A20000"/>
              </a:buClr>
              <a:buFont typeface="Arial" panose="020B0604020202020204" pitchFamily="34" charset="0"/>
              <a:buChar char="•"/>
            </a:pPr>
            <a:r>
              <a:rPr lang="it-IT" sz="1200" b="1" dirty="0" err="1" smtClean="0">
                <a:solidFill>
                  <a:srgbClr val="002060"/>
                </a:solidFill>
                <a:latin typeface="Verdana" panose="020B0604030504040204" pitchFamily="34" charset="0"/>
                <a:ea typeface="Verdana" panose="020B0604030504040204" pitchFamily="34" charset="0"/>
              </a:rPr>
              <a:t>Tritium</a:t>
            </a:r>
            <a:r>
              <a:rPr lang="it-IT" sz="1200" b="1" dirty="0" smtClean="0">
                <a:solidFill>
                  <a:srgbClr val="002060"/>
                </a:solidFill>
                <a:latin typeface="Verdana" panose="020B0604030504040204" pitchFamily="34" charset="0"/>
                <a:ea typeface="Verdana" panose="020B0604030504040204" pitchFamily="34" charset="0"/>
              </a:rPr>
              <a:t> </a:t>
            </a:r>
            <a:r>
              <a:rPr lang="it-IT" sz="1200" b="1" dirty="0" smtClean="0">
                <a:solidFill>
                  <a:srgbClr val="002060"/>
                </a:solidFill>
                <a:latin typeface="Verdana" panose="020B0604030504040204" pitchFamily="34" charset="0"/>
                <a:ea typeface="Verdana" panose="020B0604030504040204" pitchFamily="34" charset="0"/>
              </a:rPr>
              <a:t>breeding &amp; </a:t>
            </a:r>
            <a:r>
              <a:rPr lang="it-IT" sz="1200" b="1" dirty="0" smtClean="0">
                <a:solidFill>
                  <a:srgbClr val="002060"/>
                </a:solidFill>
                <a:latin typeface="Verdana" panose="020B0604030504040204" pitchFamily="34" charset="0"/>
                <a:ea typeface="Verdana" panose="020B0604030504040204" pitchFamily="34" charset="0"/>
              </a:rPr>
              <a:t>detectors</a:t>
            </a:r>
          </a:p>
          <a:p>
            <a:pPr marL="171450" indent="-171450">
              <a:lnSpc>
                <a:spcPct val="150000"/>
              </a:lnSpc>
              <a:buClr>
                <a:srgbClr val="A20000"/>
              </a:buClr>
              <a:buFont typeface="Arial" panose="020B0604020202020204" pitchFamily="34" charset="0"/>
              <a:buChar char="•"/>
            </a:pPr>
            <a:r>
              <a:rPr lang="it-IT" sz="1200" b="1" dirty="0">
                <a:solidFill>
                  <a:srgbClr val="002060"/>
                </a:solidFill>
                <a:latin typeface="Verdana" panose="020B0604030504040204" pitchFamily="34" charset="0"/>
                <a:ea typeface="Verdana" panose="020B0604030504040204" pitchFamily="34" charset="0"/>
              </a:rPr>
              <a:t>V</a:t>
            </a:r>
            <a:r>
              <a:rPr lang="it-IT" sz="1200" b="1" dirty="0" smtClean="0">
                <a:solidFill>
                  <a:srgbClr val="002060"/>
                </a:solidFill>
                <a:latin typeface="Verdana" panose="020B0604030504040204" pitchFamily="34" charset="0"/>
                <a:ea typeface="Verdana" panose="020B0604030504040204" pitchFamily="34" charset="0"/>
              </a:rPr>
              <a:t>alidate </a:t>
            </a:r>
            <a:r>
              <a:rPr lang="it-IT" sz="1200" b="1" dirty="0" err="1">
                <a:solidFill>
                  <a:srgbClr val="002060"/>
                </a:solidFill>
                <a:latin typeface="Verdana" panose="020B0604030504040204" pitchFamily="34" charset="0"/>
                <a:ea typeface="Verdana" panose="020B0604030504040204" pitchFamily="34" charset="0"/>
              </a:rPr>
              <a:t>nuclear</a:t>
            </a:r>
            <a:r>
              <a:rPr lang="it-IT" sz="1200" b="1" dirty="0">
                <a:solidFill>
                  <a:srgbClr val="002060"/>
                </a:solidFill>
                <a:latin typeface="Verdana" panose="020B0604030504040204" pitchFamily="34" charset="0"/>
                <a:ea typeface="Verdana" panose="020B0604030504040204" pitchFamily="34" charset="0"/>
              </a:rPr>
              <a:t> </a:t>
            </a:r>
            <a:r>
              <a:rPr lang="it-IT" sz="1200" b="1" dirty="0" err="1">
                <a:solidFill>
                  <a:srgbClr val="002060"/>
                </a:solidFill>
                <a:latin typeface="Verdana" panose="020B0604030504040204" pitchFamily="34" charset="0"/>
                <a:ea typeface="Verdana" panose="020B0604030504040204" pitchFamily="34" charset="0"/>
              </a:rPr>
              <a:t>codes</a:t>
            </a:r>
            <a:r>
              <a:rPr lang="it-IT" sz="1200" b="1" dirty="0">
                <a:solidFill>
                  <a:srgbClr val="002060"/>
                </a:solidFill>
                <a:latin typeface="Verdana" panose="020B0604030504040204" pitchFamily="34" charset="0"/>
                <a:ea typeface="Verdana" panose="020B0604030504040204" pitchFamily="34" charset="0"/>
              </a:rPr>
              <a:t> </a:t>
            </a:r>
            <a:endParaRPr lang="it-IT" sz="1200" b="1" dirty="0">
              <a:solidFill>
                <a:srgbClr val="002060"/>
              </a:solidFill>
              <a:latin typeface="Verdana" panose="020B0604030504040204" pitchFamily="34" charset="0"/>
              <a:ea typeface="Verdana" panose="020B0604030504040204" pitchFamily="34" charset="0"/>
            </a:endParaRPr>
          </a:p>
          <a:p>
            <a:pPr marL="171450" indent="-171450">
              <a:lnSpc>
                <a:spcPct val="150000"/>
              </a:lnSpc>
              <a:buClr>
                <a:srgbClr val="A20000"/>
              </a:buClr>
              <a:buFont typeface="Arial" panose="020B0604020202020204" pitchFamily="34" charset="0"/>
              <a:buChar char="•"/>
            </a:pPr>
            <a:r>
              <a:rPr lang="it-IT" sz="1200" b="1" dirty="0" err="1">
                <a:solidFill>
                  <a:srgbClr val="002060"/>
                </a:solidFill>
                <a:latin typeface="Verdana" panose="020B0604030504040204" pitchFamily="34" charset="0"/>
                <a:ea typeface="Verdana" panose="020B0604030504040204" pitchFamily="34" charset="0"/>
              </a:rPr>
              <a:t>D</a:t>
            </a:r>
            <a:r>
              <a:rPr lang="it-IT" sz="1200" b="1" dirty="0" err="1" smtClean="0">
                <a:solidFill>
                  <a:srgbClr val="002060"/>
                </a:solidFill>
                <a:latin typeface="Verdana" panose="020B0604030504040204" pitchFamily="34" charset="0"/>
                <a:ea typeface="Verdana" panose="020B0604030504040204" pitchFamily="34" charset="0"/>
              </a:rPr>
              <a:t>evelop</a:t>
            </a:r>
            <a:r>
              <a:rPr lang="it-IT" sz="1200" b="1" dirty="0" smtClean="0">
                <a:solidFill>
                  <a:srgbClr val="002060"/>
                </a:solidFill>
                <a:latin typeface="Verdana" panose="020B0604030504040204" pitchFamily="34" charset="0"/>
                <a:ea typeface="Verdana" panose="020B0604030504040204" pitchFamily="34" charset="0"/>
              </a:rPr>
              <a:t> </a:t>
            </a:r>
            <a:r>
              <a:rPr lang="it-IT" sz="1200" b="1" dirty="0" err="1">
                <a:solidFill>
                  <a:srgbClr val="002060"/>
                </a:solidFill>
                <a:latin typeface="Verdana" panose="020B0604030504040204" pitchFamily="34" charset="0"/>
                <a:ea typeface="Verdana" panose="020B0604030504040204" pitchFamily="34" charset="0"/>
              </a:rPr>
              <a:t>advanced</a:t>
            </a:r>
            <a:r>
              <a:rPr lang="it-IT" sz="1200" b="1" dirty="0">
                <a:solidFill>
                  <a:srgbClr val="002060"/>
                </a:solidFill>
                <a:latin typeface="Verdana" panose="020B0604030504040204" pitchFamily="34" charset="0"/>
                <a:ea typeface="Verdana" panose="020B0604030504040204" pitchFamily="34" charset="0"/>
              </a:rPr>
              <a:t> </a:t>
            </a:r>
            <a:r>
              <a:rPr lang="it-IT" sz="1200" b="1" dirty="0" err="1" smtClean="0">
                <a:solidFill>
                  <a:srgbClr val="002060"/>
                </a:solidFill>
                <a:latin typeface="Verdana" panose="020B0604030504040204" pitchFamily="34" charset="0"/>
                <a:ea typeface="Verdana" panose="020B0604030504040204" pitchFamily="34" charset="0"/>
              </a:rPr>
              <a:t>techniques</a:t>
            </a:r>
            <a:endParaRPr lang="it-IT" sz="1200" b="1" dirty="0">
              <a:solidFill>
                <a:srgbClr val="002060"/>
              </a:solidFill>
              <a:latin typeface="Verdana" panose="020B0604030504040204" pitchFamily="34" charset="0"/>
              <a:ea typeface="Verdana" panose="020B0604030504040204" pitchFamily="34" charset="0"/>
            </a:endParaRPr>
          </a:p>
          <a:p>
            <a:pPr marL="171450" indent="-171450">
              <a:lnSpc>
                <a:spcPct val="150000"/>
              </a:lnSpc>
              <a:buClr>
                <a:srgbClr val="A20000"/>
              </a:buClr>
              <a:buFont typeface="Arial" panose="020B0604020202020204" pitchFamily="34" charset="0"/>
              <a:buChar char="•"/>
            </a:pPr>
            <a:r>
              <a:rPr lang="it-IT" sz="1200" b="1" dirty="0" err="1">
                <a:solidFill>
                  <a:srgbClr val="002060"/>
                </a:solidFill>
                <a:latin typeface="Verdana" panose="020B0604030504040204" pitchFamily="34" charset="0"/>
                <a:ea typeface="Verdana" panose="020B0604030504040204" pitchFamily="34" charset="0"/>
              </a:rPr>
              <a:t>C</a:t>
            </a:r>
            <a:r>
              <a:rPr lang="it-IT" sz="1200" b="1" dirty="0" err="1" smtClean="0">
                <a:solidFill>
                  <a:srgbClr val="002060"/>
                </a:solidFill>
                <a:latin typeface="Verdana" panose="020B0604030504040204" pitchFamily="34" charset="0"/>
                <a:ea typeface="Verdana" panose="020B0604030504040204" pitchFamily="34" charset="0"/>
              </a:rPr>
              <a:t>ollect</a:t>
            </a:r>
            <a:r>
              <a:rPr lang="it-IT" sz="1200" b="1" dirty="0" smtClean="0">
                <a:solidFill>
                  <a:srgbClr val="002060"/>
                </a:solidFill>
                <a:latin typeface="Verdana" panose="020B0604030504040204" pitchFamily="34" charset="0"/>
                <a:ea typeface="Verdana" panose="020B0604030504040204" pitchFamily="34" charset="0"/>
              </a:rPr>
              <a:t> </a:t>
            </a:r>
            <a:r>
              <a:rPr lang="it-IT" sz="1200" b="1" dirty="0" smtClean="0">
                <a:solidFill>
                  <a:srgbClr val="002060"/>
                </a:solidFill>
                <a:latin typeface="Verdana" panose="020B0604030504040204" pitchFamily="34" charset="0"/>
                <a:ea typeface="Verdana" panose="020B0604030504040204" pitchFamily="34" charset="0"/>
              </a:rPr>
              <a:t>&amp; </a:t>
            </a:r>
            <a:r>
              <a:rPr lang="it-IT" sz="1200" b="1" dirty="0" err="1" smtClean="0">
                <a:solidFill>
                  <a:srgbClr val="002060"/>
                </a:solidFill>
                <a:latin typeface="Verdana" panose="020B0604030504040204" pitchFamily="34" charset="0"/>
                <a:ea typeface="Verdana" panose="020B0604030504040204" pitchFamily="34" charset="0"/>
              </a:rPr>
              <a:t>process</a:t>
            </a:r>
            <a:r>
              <a:rPr lang="it-IT" sz="1200" b="1" dirty="0" smtClean="0">
                <a:solidFill>
                  <a:srgbClr val="002060"/>
                </a:solidFill>
                <a:latin typeface="Verdana" panose="020B0604030504040204" pitchFamily="34" charset="0"/>
                <a:ea typeface="Verdana" panose="020B0604030504040204" pitchFamily="34" charset="0"/>
              </a:rPr>
              <a:t> </a:t>
            </a:r>
            <a:r>
              <a:rPr lang="it-IT" sz="1200" b="1" dirty="0" err="1" smtClean="0">
                <a:solidFill>
                  <a:srgbClr val="002060"/>
                </a:solidFill>
                <a:latin typeface="Verdana" panose="020B0604030504040204" pitchFamily="34" charset="0"/>
                <a:ea typeface="Verdana" panose="020B0604030504040204" pitchFamily="34" charset="0"/>
              </a:rPr>
              <a:t>nuclear</a:t>
            </a:r>
            <a:r>
              <a:rPr lang="it-IT" sz="1200" b="1" dirty="0" smtClean="0">
                <a:solidFill>
                  <a:srgbClr val="002060"/>
                </a:solidFill>
                <a:latin typeface="Verdana" panose="020B0604030504040204" pitchFamily="34" charset="0"/>
                <a:ea typeface="Verdana" panose="020B0604030504040204" pitchFamily="34" charset="0"/>
              </a:rPr>
              <a:t> </a:t>
            </a:r>
            <a:r>
              <a:rPr lang="it-IT" sz="1200" b="1" dirty="0" err="1" smtClean="0">
                <a:solidFill>
                  <a:srgbClr val="002060"/>
                </a:solidFill>
                <a:latin typeface="Verdana" panose="020B0604030504040204" pitchFamily="34" charset="0"/>
                <a:ea typeface="Verdana" panose="020B0604030504040204" pitchFamily="34" charset="0"/>
              </a:rPr>
              <a:t>safety</a:t>
            </a:r>
            <a:r>
              <a:rPr lang="it-IT" sz="1200" b="1" dirty="0" smtClean="0">
                <a:solidFill>
                  <a:srgbClr val="002060"/>
                </a:solidFill>
                <a:latin typeface="Verdana" panose="020B0604030504040204" pitchFamily="34" charset="0"/>
                <a:ea typeface="Verdana" panose="020B0604030504040204" pitchFamily="34" charset="0"/>
              </a:rPr>
              <a:t> data</a:t>
            </a:r>
          </a:p>
          <a:p>
            <a:pPr marL="285750" indent="-285750">
              <a:buFontTx/>
              <a:buChar char="-"/>
            </a:pPr>
            <a:endParaRPr lang="it-IT" sz="1200" b="1" dirty="0" smtClean="0">
              <a:solidFill>
                <a:srgbClr val="002060"/>
              </a:solidFill>
              <a:latin typeface="Verdana" panose="020B0604030504040204" pitchFamily="34" charset="0"/>
              <a:ea typeface="Verdana" panose="020B0604030504040204" pitchFamily="34" charset="0"/>
            </a:endParaRPr>
          </a:p>
          <a:p>
            <a:endParaRPr lang="it-IT" sz="1200" b="1" dirty="0" smtClean="0">
              <a:solidFill>
                <a:srgbClr val="002060"/>
              </a:solidFill>
              <a:latin typeface="Verdana" panose="020B0604030504040204" pitchFamily="34" charset="0"/>
              <a:ea typeface="Verdana" panose="020B0604030504040204" pitchFamily="34"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4001510009"/>
              </p:ext>
            </p:extLst>
          </p:nvPr>
        </p:nvGraphicFramePr>
        <p:xfrm>
          <a:off x="310680" y="2924944"/>
          <a:ext cx="11809312" cy="3063240"/>
        </p:xfrm>
        <a:graphic>
          <a:graphicData uri="http://schemas.openxmlformats.org/drawingml/2006/table">
            <a:tbl>
              <a:tblPr firstRow="1" firstCol="1">
                <a:tableStyleId>{5C22544A-7EE6-4342-B048-85BDC9FD1C3A}</a:tableStyleId>
              </a:tblPr>
              <a:tblGrid>
                <a:gridCol w="3723035"/>
                <a:gridCol w="2333704"/>
                <a:gridCol w="917889"/>
                <a:gridCol w="623149"/>
                <a:gridCol w="1118328"/>
                <a:gridCol w="1749735"/>
                <a:gridCol w="1343472"/>
              </a:tblGrid>
              <a:tr h="182880">
                <a:tc>
                  <a:txBody>
                    <a:bodyPr/>
                    <a:lstStyle/>
                    <a:p>
                      <a:pPr algn="ctr" fontAlgn="b"/>
                      <a:r>
                        <a:rPr lang="it-IT" sz="1200" b="1" i="0" u="none" strike="noStrike" dirty="0" smtClean="0">
                          <a:solidFill>
                            <a:schemeClr val="bg1"/>
                          </a:solidFill>
                          <a:effectLst/>
                          <a:latin typeface="+mn-lt"/>
                        </a:rPr>
                        <a:t>Project</a:t>
                      </a:r>
                      <a:endParaRPr lang="it-IT" sz="1200" b="1" i="0" u="none" strike="noStrike" dirty="0">
                        <a:solidFill>
                          <a:schemeClr val="bg1"/>
                        </a:solidFill>
                        <a:effectLst/>
                        <a:latin typeface="+mn-lt"/>
                      </a:endParaRPr>
                    </a:p>
                  </a:txBody>
                  <a:tcPr marL="7620" marR="7620" marT="7620" marB="0" anchor="ctr"/>
                </a:tc>
                <a:tc>
                  <a:txBody>
                    <a:bodyPr/>
                    <a:lstStyle/>
                    <a:p>
                      <a:pPr algn="ctr" fontAlgn="b"/>
                      <a:r>
                        <a:rPr lang="it-IT" sz="1200" u="none" strike="noStrike" dirty="0" smtClean="0">
                          <a:effectLst/>
                          <a:latin typeface="+mn-lt"/>
                        </a:rPr>
                        <a:t>Task</a:t>
                      </a:r>
                      <a:r>
                        <a:rPr lang="it-IT" sz="1200" u="none" strike="noStrike" baseline="0" dirty="0" smtClean="0">
                          <a:effectLst/>
                          <a:latin typeface="+mn-lt"/>
                        </a:rPr>
                        <a:t> </a:t>
                      </a:r>
                      <a:r>
                        <a:rPr lang="it-IT" sz="1200" u="none" strike="noStrike" baseline="0" dirty="0" err="1" smtClean="0">
                          <a:effectLst/>
                          <a:latin typeface="+mn-lt"/>
                        </a:rPr>
                        <a:t>responsible</a:t>
                      </a:r>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u="none" strike="noStrike">
                          <a:effectLst/>
                          <a:latin typeface="+mn-lt"/>
                        </a:rPr>
                        <a:t>DD,TT, DTE2</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a:effectLst/>
                          <a:latin typeface="+mn-lt"/>
                        </a:rPr>
                        <a:t>DTE3</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dirty="0" smtClean="0">
                          <a:effectLst/>
                          <a:latin typeface="+mn-lt"/>
                        </a:rPr>
                        <a:t>Detectors</a:t>
                      </a:r>
                    </a:p>
                    <a:p>
                      <a:pPr algn="ctr" fontAlgn="b"/>
                      <a:r>
                        <a:rPr lang="it-IT" sz="1200" u="none" strike="noStrike" dirty="0" smtClean="0">
                          <a:effectLst/>
                          <a:latin typeface="+mn-lt"/>
                        </a:rPr>
                        <a:t>/</a:t>
                      </a:r>
                      <a:r>
                        <a:rPr lang="it-IT" sz="1200" u="none" strike="noStrike" dirty="0" err="1">
                          <a:effectLst/>
                          <a:latin typeface="+mn-lt"/>
                        </a:rPr>
                        <a:t>samples</a:t>
                      </a:r>
                      <a:r>
                        <a:rPr lang="it-IT" sz="1200" u="none" strike="noStrike" dirty="0">
                          <a:effectLst/>
                          <a:latin typeface="+mn-lt"/>
                        </a:rPr>
                        <a:t> in </a:t>
                      </a:r>
                      <a:r>
                        <a:rPr lang="it-IT" sz="1200" u="none" strike="noStrike" dirty="0" smtClean="0">
                          <a:effectLst/>
                          <a:latin typeface="+mn-lt"/>
                        </a:rPr>
                        <a:t>J1T</a:t>
                      </a:r>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u="none" strike="noStrike" dirty="0" smtClean="0">
                          <a:effectLst/>
                          <a:latin typeface="+mn-lt"/>
                        </a:rPr>
                        <a:t>Detectors</a:t>
                      </a:r>
                    </a:p>
                    <a:p>
                      <a:pPr algn="ctr" fontAlgn="b"/>
                      <a:r>
                        <a:rPr lang="it-IT" sz="1200" u="none" strike="noStrike" dirty="0" smtClean="0">
                          <a:effectLst/>
                          <a:latin typeface="+mn-lt"/>
                        </a:rPr>
                        <a:t>/</a:t>
                      </a:r>
                      <a:r>
                        <a:rPr lang="it-IT" sz="1200" u="none" strike="noStrike" dirty="0" err="1">
                          <a:effectLst/>
                          <a:latin typeface="+mn-lt"/>
                        </a:rPr>
                        <a:t>samples</a:t>
                      </a:r>
                      <a:r>
                        <a:rPr lang="it-IT" sz="1200" u="none" strike="noStrike" dirty="0">
                          <a:effectLst/>
                          <a:latin typeface="+mn-lt"/>
                        </a:rPr>
                        <a:t> </a:t>
                      </a:r>
                      <a:r>
                        <a:rPr lang="it-IT" sz="1200" u="none" strike="noStrike" dirty="0" err="1">
                          <a:effectLst/>
                          <a:latin typeface="+mn-lt"/>
                        </a:rPr>
                        <a:t>outside</a:t>
                      </a:r>
                      <a:r>
                        <a:rPr lang="it-IT" sz="1200" u="none" strike="noStrike" dirty="0">
                          <a:effectLst/>
                          <a:latin typeface="+mn-lt"/>
                        </a:rPr>
                        <a:t> </a:t>
                      </a:r>
                      <a:r>
                        <a:rPr lang="it-IT" sz="1200" u="none" strike="noStrike" dirty="0" smtClean="0">
                          <a:effectLst/>
                          <a:latin typeface="+mn-lt"/>
                        </a:rPr>
                        <a:t>TH</a:t>
                      </a:r>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u="none" strike="noStrike" dirty="0" err="1" smtClean="0">
                          <a:effectLst/>
                          <a:latin typeface="+mn-lt"/>
                        </a:rPr>
                        <a:t>Equipments</a:t>
                      </a:r>
                      <a:r>
                        <a:rPr lang="it-IT" sz="1200" u="none" strike="noStrike" dirty="0" smtClean="0">
                          <a:effectLst/>
                          <a:latin typeface="+mn-lt"/>
                        </a:rPr>
                        <a:t> </a:t>
                      </a:r>
                      <a:r>
                        <a:rPr lang="it-IT" sz="1200" u="none" strike="noStrike" dirty="0">
                          <a:effectLst/>
                          <a:latin typeface="+mn-lt"/>
                        </a:rPr>
                        <a:t>in </a:t>
                      </a:r>
                      <a:r>
                        <a:rPr lang="it-IT" sz="1200" u="none" strike="noStrike" dirty="0" smtClean="0">
                          <a:effectLst/>
                          <a:latin typeface="+mn-lt"/>
                        </a:rPr>
                        <a:t>J1D</a:t>
                      </a:r>
                      <a:endParaRPr lang="it-IT" sz="1200" b="0" i="0" u="none" strike="noStrike" dirty="0">
                        <a:solidFill>
                          <a:srgbClr val="000000"/>
                        </a:solidFill>
                        <a:effectLst/>
                        <a:latin typeface="+mn-lt"/>
                      </a:endParaRPr>
                    </a:p>
                  </a:txBody>
                  <a:tcPr marL="7620" marR="7620" marT="7620" marB="0" anchor="ctr"/>
                </a:tc>
              </a:tr>
              <a:tr h="289560">
                <a:tc>
                  <a:txBody>
                    <a:bodyPr/>
                    <a:lstStyle/>
                    <a:p>
                      <a:pPr algn="ctr" rtl="0" fontAlgn="ctr">
                        <a:buClr>
                          <a:srgbClr val="C00000"/>
                        </a:buClr>
                        <a:buSzPts val="1800"/>
                        <a:buFont typeface="Arial"/>
                        <a:buNone/>
                      </a:pPr>
                      <a:r>
                        <a:rPr lang="it-IT" sz="1200" u="none" strike="noStrike" dirty="0">
                          <a:effectLst/>
                          <a:latin typeface="+mn-lt"/>
                        </a:rPr>
                        <a:t>NC-14 14 </a:t>
                      </a:r>
                      <a:r>
                        <a:rPr lang="it-IT" sz="1200" u="none" strike="noStrike" dirty="0" err="1">
                          <a:effectLst/>
                          <a:latin typeface="+mn-lt"/>
                        </a:rPr>
                        <a:t>MeV</a:t>
                      </a:r>
                      <a:r>
                        <a:rPr lang="it-IT" sz="1200" u="none" strike="noStrike" dirty="0">
                          <a:effectLst/>
                          <a:latin typeface="+mn-lt"/>
                        </a:rPr>
                        <a:t> </a:t>
                      </a:r>
                      <a:r>
                        <a:rPr lang="it-IT" sz="1200" u="none" strike="noStrike" dirty="0" err="1">
                          <a:effectLst/>
                          <a:latin typeface="+mn-lt"/>
                        </a:rPr>
                        <a:t>Neutron</a:t>
                      </a:r>
                      <a:r>
                        <a:rPr lang="it-IT" sz="1200" u="none" strike="noStrike" dirty="0">
                          <a:effectLst/>
                          <a:latin typeface="+mn-lt"/>
                        </a:rPr>
                        <a:t> </a:t>
                      </a:r>
                      <a:r>
                        <a:rPr lang="it-IT" sz="1200" u="none" strike="noStrike" dirty="0" err="1">
                          <a:effectLst/>
                          <a:latin typeface="+mn-lt"/>
                        </a:rPr>
                        <a:t>calibration</a:t>
                      </a:r>
                      <a:endParaRPr lang="it-IT" sz="1200" b="0" i="0" u="none" strike="noStrike" dirty="0">
                        <a:solidFill>
                          <a:srgbClr val="C00000"/>
                        </a:solidFill>
                        <a:effectLst/>
                        <a:latin typeface="+mn-lt"/>
                      </a:endParaRPr>
                    </a:p>
                  </a:txBody>
                  <a:tcPr marL="7620" marR="7620" marT="7620" marB="0" anchor="ctr"/>
                </a:tc>
                <a:tc>
                  <a:txBody>
                    <a:bodyPr/>
                    <a:lstStyle/>
                    <a:p>
                      <a:pPr algn="ctr" rtl="0" fontAlgn="b"/>
                      <a:r>
                        <a:rPr lang="it-IT" sz="1200" u="none" strike="noStrike">
                          <a:effectLst/>
                          <a:latin typeface="+mn-lt"/>
                        </a:rPr>
                        <a:t>Z. Ghani (UKAEA)</a:t>
                      </a:r>
                      <a:endParaRPr lang="it-IT" sz="1200" b="0" i="0" u="none" strike="noStrike">
                        <a:solidFill>
                          <a:srgbClr val="000000"/>
                        </a:solidFill>
                        <a:effectLst/>
                        <a:latin typeface="+mn-lt"/>
                      </a:endParaRPr>
                    </a:p>
                  </a:txBody>
                  <a:tcPr marL="7620" marR="7620" marT="7620" marB="0" anchor="ctr"/>
                </a:tc>
                <a:tc>
                  <a:txBody>
                    <a:bodyPr/>
                    <a:lstStyle/>
                    <a:p>
                      <a:pPr algn="ctr" rtl="0" fontAlgn="b"/>
                      <a:r>
                        <a:rPr lang="it-IT" sz="1200" u="none" strike="noStrike" dirty="0" smtClean="0">
                          <a:effectLst/>
                          <a:latin typeface="+mn-lt"/>
                        </a:rPr>
                        <a:t>X-JO</a:t>
                      </a:r>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u="none" strike="noStrike" dirty="0" smtClean="0">
                          <a:effectLst/>
                          <a:latin typeface="+mn-lt"/>
                        </a:rPr>
                        <a:t>X-JO</a:t>
                      </a:r>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u="none" strike="noStrike" dirty="0" smtClean="0">
                          <a:effectLst/>
                          <a:latin typeface="+mn-lt"/>
                        </a:rPr>
                        <a:t>Neu </a:t>
                      </a:r>
                      <a:r>
                        <a:rPr lang="it-IT" sz="1200" u="none" strike="noStrike" dirty="0" err="1" smtClean="0">
                          <a:effectLst/>
                          <a:latin typeface="+mn-lt"/>
                        </a:rPr>
                        <a:t>diag</a:t>
                      </a:r>
                      <a:endParaRPr lang="it-IT" sz="1200" b="0" i="0" u="none" strike="noStrike" dirty="0">
                        <a:solidFill>
                          <a:srgbClr val="000000"/>
                        </a:solidFill>
                        <a:effectLst/>
                        <a:latin typeface="+mn-lt"/>
                      </a:endParaRPr>
                    </a:p>
                  </a:txBody>
                  <a:tcPr marL="7620" marR="7620" marT="7620" marB="0" anchor="ctr"/>
                </a:tc>
                <a:tc>
                  <a:txBody>
                    <a:bodyPr/>
                    <a:lstStyle/>
                    <a:p>
                      <a:pPr algn="ctr" fontAlgn="b"/>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b="0" i="0" u="none" strike="noStrike" dirty="0" smtClean="0">
                          <a:solidFill>
                            <a:schemeClr val="dk1"/>
                          </a:solidFill>
                          <a:effectLst/>
                          <a:latin typeface="+mn-lt"/>
                        </a:rPr>
                        <a:t>Neu</a:t>
                      </a:r>
                      <a:r>
                        <a:rPr lang="it-IT" sz="1200" b="0" i="0" u="none" strike="noStrike" baseline="0" dirty="0" smtClean="0">
                          <a:solidFill>
                            <a:schemeClr val="dk1"/>
                          </a:solidFill>
                          <a:effectLst/>
                          <a:latin typeface="+mn-lt"/>
                        </a:rPr>
                        <a:t> </a:t>
                      </a:r>
                      <a:r>
                        <a:rPr lang="it-IT" sz="1200" b="0" i="0" u="none" strike="noStrike" baseline="0" dirty="0" err="1" smtClean="0">
                          <a:solidFill>
                            <a:schemeClr val="dk1"/>
                          </a:solidFill>
                          <a:effectLst/>
                          <a:latin typeface="+mn-lt"/>
                        </a:rPr>
                        <a:t>diag</a:t>
                      </a:r>
                      <a:endParaRPr lang="it-IT" sz="1200" b="0" i="0" u="none" strike="noStrike" dirty="0">
                        <a:solidFill>
                          <a:srgbClr val="000000"/>
                        </a:solidFill>
                        <a:effectLst/>
                        <a:latin typeface="+mn-lt"/>
                      </a:endParaRPr>
                    </a:p>
                  </a:txBody>
                  <a:tcPr marL="7620" marR="7620" marT="7620" marB="0" anchor="ctr"/>
                </a:tc>
              </a:tr>
              <a:tr h="289560">
                <a:tc>
                  <a:txBody>
                    <a:bodyPr/>
                    <a:lstStyle/>
                    <a:p>
                      <a:pPr algn="ctr" rtl="0" fontAlgn="ctr">
                        <a:buClr>
                          <a:srgbClr val="C00000"/>
                        </a:buClr>
                        <a:buSzPts val="1800"/>
                        <a:buFont typeface="Arial"/>
                        <a:buNone/>
                      </a:pPr>
                      <a:r>
                        <a:rPr lang="en-US" sz="1200" u="none" strike="noStrike" dirty="0">
                          <a:effectLst/>
                          <a:latin typeface="+mn-lt"/>
                        </a:rPr>
                        <a:t>ACT Activation of ITER materials</a:t>
                      </a:r>
                      <a:endParaRPr lang="en-US" sz="1200" b="0" i="0" u="none" strike="noStrike" dirty="0">
                        <a:solidFill>
                          <a:srgbClr val="C00000"/>
                        </a:solidFill>
                        <a:effectLst/>
                        <a:latin typeface="+mn-lt"/>
                      </a:endParaRPr>
                    </a:p>
                  </a:txBody>
                  <a:tcPr marL="7620" marR="7620" marT="7620" marB="0" anchor="ctr"/>
                </a:tc>
                <a:tc>
                  <a:txBody>
                    <a:bodyPr/>
                    <a:lstStyle/>
                    <a:p>
                      <a:pPr algn="ctr" rtl="0" fontAlgn="b"/>
                      <a:r>
                        <a:rPr lang="it-IT" sz="1200" u="none" strike="noStrike">
                          <a:effectLst/>
                          <a:latin typeface="+mn-lt"/>
                        </a:rPr>
                        <a:t>Lee Packer (UKAEA)</a:t>
                      </a:r>
                      <a:endParaRPr lang="it-IT" sz="1200" b="0" i="0" u="none" strike="noStrike">
                        <a:solidFill>
                          <a:srgbClr val="000000"/>
                        </a:solidFill>
                        <a:effectLst/>
                        <a:latin typeface="+mn-lt"/>
                      </a:endParaRPr>
                    </a:p>
                  </a:txBody>
                  <a:tcPr marL="7620" marR="7620" marT="7620" marB="0" anchor="ctr"/>
                </a:tc>
                <a:tc>
                  <a:txBody>
                    <a:bodyPr/>
                    <a:lstStyle/>
                    <a:p>
                      <a:pPr algn="ctr" rtl="0"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dirty="0" smtClean="0">
                          <a:effectLst/>
                          <a:latin typeface="+mn-lt"/>
                        </a:rPr>
                        <a:t>LTIS</a:t>
                      </a:r>
                      <a:r>
                        <a:rPr lang="it-IT" sz="1200" u="none" strike="noStrike" baseline="0" dirty="0" smtClean="0">
                          <a:effectLst/>
                          <a:latin typeface="+mn-lt"/>
                        </a:rPr>
                        <a:t> &amp; IE</a:t>
                      </a:r>
                      <a:endParaRPr lang="it-IT" sz="1200" b="0" i="0" u="none" strike="noStrike" dirty="0">
                        <a:solidFill>
                          <a:srgbClr val="000000"/>
                        </a:solidFill>
                        <a:effectLst/>
                        <a:latin typeface="+mn-lt"/>
                      </a:endParaRPr>
                    </a:p>
                  </a:txBody>
                  <a:tcPr marL="7620" marR="7620" marT="7620" marB="0" anchor="ctr"/>
                </a:tc>
                <a:tc>
                  <a:txBody>
                    <a:bodyPr/>
                    <a:lstStyle/>
                    <a:p>
                      <a:pPr algn="ctr" fontAlgn="b"/>
                      <a:endParaRPr lang="it-IT" sz="1200" b="0" i="0" u="none" strike="noStrike" dirty="0">
                        <a:solidFill>
                          <a:srgbClr val="000000"/>
                        </a:solidFill>
                        <a:effectLst/>
                        <a:latin typeface="+mn-lt"/>
                      </a:endParaRPr>
                    </a:p>
                  </a:txBody>
                  <a:tcPr marL="7620" marR="7620" marT="7620" marB="0" anchor="ctr"/>
                </a:tc>
                <a:tc>
                  <a:txBody>
                    <a:bodyPr/>
                    <a:lstStyle/>
                    <a:p>
                      <a:pPr algn="ctr" fontAlgn="b"/>
                      <a:endParaRPr lang="it-IT" sz="1200" b="0" i="0" u="none" strike="noStrike" dirty="0">
                        <a:solidFill>
                          <a:srgbClr val="000000"/>
                        </a:solidFill>
                        <a:effectLst/>
                        <a:latin typeface="+mn-lt"/>
                      </a:endParaRPr>
                    </a:p>
                  </a:txBody>
                  <a:tcPr marL="7620" marR="7620" marT="7620" marB="0" anchor="ctr"/>
                </a:tc>
              </a:tr>
              <a:tr h="289560">
                <a:tc>
                  <a:txBody>
                    <a:bodyPr/>
                    <a:lstStyle/>
                    <a:p>
                      <a:pPr algn="ctr" rtl="0" fontAlgn="ctr">
                        <a:buClr>
                          <a:srgbClr val="C00000"/>
                        </a:buClr>
                        <a:buSzPts val="1800"/>
                        <a:buFont typeface="Arial"/>
                        <a:buNone/>
                      </a:pPr>
                      <a:r>
                        <a:rPr lang="it-IT" sz="1200" u="none" strike="noStrike" dirty="0">
                          <a:effectLst/>
                          <a:latin typeface="+mn-lt"/>
                        </a:rPr>
                        <a:t>RADA </a:t>
                      </a:r>
                      <a:r>
                        <a:rPr lang="it-IT" sz="1200" u="none" strike="noStrike" dirty="0" err="1">
                          <a:effectLst/>
                          <a:latin typeface="+mn-lt"/>
                        </a:rPr>
                        <a:t>Radiation</a:t>
                      </a:r>
                      <a:r>
                        <a:rPr lang="it-IT" sz="1200" u="none" strike="noStrike" dirty="0">
                          <a:effectLst/>
                          <a:latin typeface="+mn-lt"/>
                        </a:rPr>
                        <a:t> </a:t>
                      </a:r>
                      <a:r>
                        <a:rPr lang="it-IT" sz="1200" u="none" strike="noStrike" dirty="0" err="1">
                          <a:effectLst/>
                          <a:latin typeface="+mn-lt"/>
                        </a:rPr>
                        <a:t>damage</a:t>
                      </a:r>
                      <a:r>
                        <a:rPr lang="it-IT" sz="1200" u="none" strike="noStrike" dirty="0">
                          <a:effectLst/>
                          <a:latin typeface="+mn-lt"/>
                        </a:rPr>
                        <a:t> </a:t>
                      </a:r>
                      <a:r>
                        <a:rPr lang="it-IT" sz="1200" u="none" strike="noStrike" dirty="0" err="1">
                          <a:effectLst/>
                          <a:latin typeface="+mn-lt"/>
                        </a:rPr>
                        <a:t>studies</a:t>
                      </a:r>
                      <a:endParaRPr lang="it-IT" sz="1200" b="0" i="0" u="none" strike="noStrike" dirty="0">
                        <a:solidFill>
                          <a:srgbClr val="C00000"/>
                        </a:solidFill>
                        <a:effectLst/>
                        <a:latin typeface="+mn-lt"/>
                      </a:endParaRPr>
                    </a:p>
                  </a:txBody>
                  <a:tcPr marL="7620" marR="7620" marT="7620" marB="0" anchor="ctr"/>
                </a:tc>
                <a:tc>
                  <a:txBody>
                    <a:bodyPr/>
                    <a:lstStyle/>
                    <a:p>
                      <a:pPr algn="ctr" rtl="0" fontAlgn="b"/>
                      <a:r>
                        <a:rPr lang="it-IT" sz="1200" u="none" strike="noStrike">
                          <a:effectLst/>
                          <a:latin typeface="+mn-lt"/>
                        </a:rPr>
                        <a:t>R. Vila (CIEMAT)</a:t>
                      </a:r>
                      <a:endParaRPr lang="it-IT" sz="1200" b="0" i="0" u="none" strike="noStrike">
                        <a:solidFill>
                          <a:srgbClr val="000000"/>
                        </a:solidFill>
                        <a:effectLst/>
                        <a:latin typeface="+mn-lt"/>
                      </a:endParaRPr>
                    </a:p>
                  </a:txBody>
                  <a:tcPr marL="7620" marR="7620" marT="7620" marB="0" anchor="ctr"/>
                </a:tc>
                <a:tc>
                  <a:txBody>
                    <a:bodyPr/>
                    <a:lstStyle/>
                    <a:p>
                      <a:pPr algn="ctr" rtl="0"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dirty="0" smtClean="0">
                          <a:effectLst/>
                          <a:latin typeface="+mn-lt"/>
                        </a:rPr>
                        <a:t>LTIS</a:t>
                      </a:r>
                      <a:endParaRPr lang="it-IT" sz="1200" b="0" i="0" u="none" strike="noStrike" dirty="0">
                        <a:solidFill>
                          <a:srgbClr val="000000"/>
                        </a:solidFill>
                        <a:effectLst/>
                        <a:latin typeface="+mn-lt"/>
                      </a:endParaRPr>
                    </a:p>
                  </a:txBody>
                  <a:tcPr marL="7620" marR="7620" marT="7620" marB="0" anchor="ctr"/>
                </a:tc>
                <a:tc>
                  <a:txBody>
                    <a:bodyPr/>
                    <a:lstStyle/>
                    <a:p>
                      <a:pPr algn="ctr" fontAlgn="b"/>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b="0" i="0" u="none" strike="noStrike" dirty="0" smtClean="0">
                          <a:solidFill>
                            <a:srgbClr val="000000"/>
                          </a:solidFill>
                          <a:effectLst/>
                          <a:latin typeface="+mn-lt"/>
                        </a:rPr>
                        <a:t>X</a:t>
                      </a:r>
                      <a:endParaRPr lang="it-IT" sz="1200" b="0" i="0" u="none" strike="noStrike" dirty="0">
                        <a:solidFill>
                          <a:srgbClr val="000000"/>
                        </a:solidFill>
                        <a:effectLst/>
                        <a:latin typeface="+mn-lt"/>
                      </a:endParaRPr>
                    </a:p>
                  </a:txBody>
                  <a:tcPr marL="7620" marR="7620" marT="7620" marB="0" anchor="ctr"/>
                </a:tc>
              </a:tr>
              <a:tr h="270108">
                <a:tc>
                  <a:txBody>
                    <a:bodyPr/>
                    <a:lstStyle/>
                    <a:p>
                      <a:pPr algn="ctr" rtl="0" fontAlgn="ctr">
                        <a:buClr>
                          <a:srgbClr val="C00000"/>
                        </a:buClr>
                        <a:buSzPts val="1800"/>
                        <a:buFont typeface="Arial"/>
                        <a:buNone/>
                      </a:pPr>
                      <a:r>
                        <a:rPr lang="it-IT" sz="1200" u="none" strike="noStrike" dirty="0">
                          <a:effectLst/>
                          <a:latin typeface="+mn-lt"/>
                        </a:rPr>
                        <a:t>NEXP Streaming </a:t>
                      </a:r>
                      <a:r>
                        <a:rPr lang="it-IT" sz="1200" u="none" strike="noStrike" dirty="0" smtClean="0">
                          <a:effectLst/>
                          <a:latin typeface="+mn-lt"/>
                        </a:rPr>
                        <a:t> &amp;</a:t>
                      </a:r>
                      <a:r>
                        <a:rPr lang="it-IT" sz="1200" u="none" strike="noStrike" baseline="0" dirty="0" smtClean="0">
                          <a:effectLst/>
                          <a:latin typeface="+mn-lt"/>
                        </a:rPr>
                        <a:t> </a:t>
                      </a:r>
                      <a:r>
                        <a:rPr lang="it-IT" sz="1200" u="none" strike="noStrike" baseline="0" dirty="0" err="1" smtClean="0">
                          <a:effectLst/>
                          <a:latin typeface="+mn-lt"/>
                        </a:rPr>
                        <a:t>Shutdown</a:t>
                      </a:r>
                      <a:r>
                        <a:rPr lang="it-IT" sz="1200" u="none" strike="noStrike" baseline="0" dirty="0" smtClean="0">
                          <a:effectLst/>
                          <a:latin typeface="+mn-lt"/>
                        </a:rPr>
                        <a:t> dose rate </a:t>
                      </a:r>
                      <a:r>
                        <a:rPr lang="it-IT" sz="1200" u="none" strike="noStrike" dirty="0" smtClean="0">
                          <a:effectLst/>
                          <a:latin typeface="+mn-lt"/>
                        </a:rPr>
                        <a:t>benchmark </a:t>
                      </a:r>
                      <a:r>
                        <a:rPr lang="it-IT" sz="1200" u="none" strike="noStrike" dirty="0" err="1">
                          <a:effectLst/>
                          <a:latin typeface="+mn-lt"/>
                        </a:rPr>
                        <a:t>exp</a:t>
                      </a:r>
                      <a:endParaRPr lang="it-IT" sz="1200" b="0" i="0" u="none" strike="noStrike" dirty="0">
                        <a:solidFill>
                          <a:srgbClr val="C00000"/>
                        </a:solidFill>
                        <a:effectLst/>
                        <a:latin typeface="+mn-lt"/>
                      </a:endParaRPr>
                    </a:p>
                  </a:txBody>
                  <a:tcPr marL="7620" marR="7620" marT="7620" marB="0" anchor="ctr"/>
                </a:tc>
                <a:tc>
                  <a:txBody>
                    <a:bodyPr/>
                    <a:lstStyle/>
                    <a:p>
                      <a:pPr algn="ctr" rtl="0" fontAlgn="b"/>
                      <a:r>
                        <a:rPr lang="it-IT" sz="1200" u="none" strike="noStrike" dirty="0">
                          <a:effectLst/>
                          <a:latin typeface="+mn-lt"/>
                        </a:rPr>
                        <a:t>R. Villari (ENEA)</a:t>
                      </a:r>
                      <a:endParaRPr lang="it-IT" sz="1200" b="0" i="0" u="none" strike="noStrike" dirty="0">
                        <a:solidFill>
                          <a:srgbClr val="000000"/>
                        </a:solidFill>
                        <a:effectLst/>
                        <a:latin typeface="+mn-lt"/>
                      </a:endParaRPr>
                    </a:p>
                  </a:txBody>
                  <a:tcPr marL="7620" marR="7620" marT="7620" marB="0" anchor="ctr"/>
                </a:tc>
                <a:tc>
                  <a:txBody>
                    <a:bodyPr/>
                    <a:lstStyle/>
                    <a:p>
                      <a:pPr algn="ctr" rtl="0"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dirty="0" err="1" smtClean="0">
                          <a:effectLst/>
                          <a:latin typeface="+mn-lt"/>
                        </a:rPr>
                        <a:t>several</a:t>
                      </a:r>
                      <a:r>
                        <a:rPr lang="it-IT" sz="1200" u="none" strike="noStrike" dirty="0" smtClean="0">
                          <a:effectLst/>
                          <a:latin typeface="+mn-lt"/>
                        </a:rPr>
                        <a:t> positions</a:t>
                      </a:r>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b="0" i="0" u="none" strike="noStrike" baseline="0" dirty="0" err="1" smtClean="0">
                          <a:solidFill>
                            <a:schemeClr val="dk1"/>
                          </a:solidFill>
                          <a:effectLst/>
                          <a:latin typeface="+mn-lt"/>
                        </a:rPr>
                        <a:t>various</a:t>
                      </a:r>
                      <a:r>
                        <a:rPr lang="it-IT" sz="1200" b="0" i="0" u="none" strike="noStrike" baseline="0" dirty="0" smtClean="0">
                          <a:solidFill>
                            <a:schemeClr val="dk1"/>
                          </a:solidFill>
                          <a:effectLst/>
                          <a:latin typeface="+mn-lt"/>
                        </a:rPr>
                        <a:t> positions SW </a:t>
                      </a:r>
                      <a:r>
                        <a:rPr lang="it-IT" sz="1200" b="0" i="0" u="none" strike="noStrike" baseline="0" dirty="0" err="1" smtClean="0">
                          <a:solidFill>
                            <a:schemeClr val="dk1"/>
                          </a:solidFill>
                          <a:effectLst/>
                          <a:latin typeface="+mn-lt"/>
                        </a:rPr>
                        <a:t>labirinth</a:t>
                      </a:r>
                      <a:r>
                        <a:rPr lang="it-IT" sz="1200" b="0" i="0" u="none" strike="noStrike" baseline="0" dirty="0" smtClean="0">
                          <a:solidFill>
                            <a:schemeClr val="dk1"/>
                          </a:solidFill>
                          <a:effectLst/>
                          <a:latin typeface="+mn-lt"/>
                        </a:rPr>
                        <a:t> &amp; SE </a:t>
                      </a:r>
                      <a:r>
                        <a:rPr lang="it-IT" sz="1200" b="0" i="0" u="none" strike="noStrike" baseline="0" dirty="0" err="1" smtClean="0">
                          <a:solidFill>
                            <a:schemeClr val="dk1"/>
                          </a:solidFill>
                          <a:effectLst/>
                          <a:latin typeface="+mn-lt"/>
                        </a:rPr>
                        <a:t>chimney</a:t>
                      </a:r>
                      <a:r>
                        <a:rPr lang="it-IT" sz="1200" b="0" i="0" u="none" strike="noStrike" baseline="0" dirty="0" smtClean="0">
                          <a:solidFill>
                            <a:schemeClr val="dk1"/>
                          </a:solidFill>
                          <a:effectLst/>
                          <a:latin typeface="+mn-lt"/>
                        </a:rPr>
                        <a:t> + </a:t>
                      </a:r>
                      <a:r>
                        <a:rPr lang="it-IT" sz="1200" b="0" i="0" u="none" strike="noStrike" baseline="0" dirty="0" err="1" smtClean="0">
                          <a:solidFill>
                            <a:schemeClr val="dk1"/>
                          </a:solidFill>
                          <a:effectLst/>
                          <a:latin typeface="+mn-lt"/>
                        </a:rPr>
                        <a:t>pit</a:t>
                      </a:r>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b="0" i="0" u="none" strike="noStrike" dirty="0" smtClean="0">
                          <a:solidFill>
                            <a:srgbClr val="000000"/>
                          </a:solidFill>
                          <a:effectLst/>
                          <a:latin typeface="+mn-lt"/>
                        </a:rPr>
                        <a:t>X</a:t>
                      </a:r>
                      <a:endParaRPr lang="it-IT" sz="1200" b="0" i="0" u="none" strike="noStrike" dirty="0">
                        <a:solidFill>
                          <a:srgbClr val="000000"/>
                        </a:solidFill>
                        <a:effectLst/>
                        <a:latin typeface="+mn-lt"/>
                      </a:endParaRPr>
                    </a:p>
                  </a:txBody>
                  <a:tcPr marL="7620" marR="7620" marT="7620" marB="0" anchor="ctr"/>
                </a:tc>
              </a:tr>
              <a:tr h="289560">
                <a:tc>
                  <a:txBody>
                    <a:bodyPr/>
                    <a:lstStyle/>
                    <a:p>
                      <a:pPr algn="ctr" rtl="0" fontAlgn="ctr">
                        <a:buClr>
                          <a:srgbClr val="C00000"/>
                        </a:buClr>
                        <a:buSzPts val="1800"/>
                        <a:buFont typeface="Arial"/>
                        <a:buNone/>
                      </a:pPr>
                      <a:r>
                        <a:rPr lang="en-US" sz="1200" u="none" strike="noStrike" dirty="0">
                          <a:effectLst/>
                          <a:latin typeface="+mn-lt"/>
                        </a:rPr>
                        <a:t>TBMD Test Blanket Module detectors - TBR </a:t>
                      </a:r>
                      <a:endParaRPr lang="en-US" sz="1200" b="0" i="0" u="none" strike="noStrike" dirty="0">
                        <a:solidFill>
                          <a:srgbClr val="C00000"/>
                        </a:solidFill>
                        <a:effectLst/>
                        <a:latin typeface="+mn-lt"/>
                      </a:endParaRPr>
                    </a:p>
                  </a:txBody>
                  <a:tcPr marL="7620" marR="7620" marT="7620" marB="0" anchor="ctr"/>
                </a:tc>
                <a:tc>
                  <a:txBody>
                    <a:bodyPr/>
                    <a:lstStyle/>
                    <a:p>
                      <a:pPr algn="ctr" rtl="0" fontAlgn="b"/>
                      <a:r>
                        <a:rPr lang="it-IT" sz="1200" u="none" strike="noStrike">
                          <a:effectLst/>
                          <a:latin typeface="+mn-lt"/>
                        </a:rPr>
                        <a:t>N. Fonnesu (ENEA)</a:t>
                      </a:r>
                      <a:endParaRPr lang="it-IT" sz="1200" b="0" i="0" u="none" strike="noStrike">
                        <a:solidFill>
                          <a:srgbClr val="000000"/>
                        </a:solidFill>
                        <a:effectLst/>
                        <a:latin typeface="+mn-lt"/>
                      </a:endParaRPr>
                    </a:p>
                  </a:txBody>
                  <a:tcPr marL="7620" marR="7620" marT="7620" marB="0" anchor="ctr"/>
                </a:tc>
                <a:tc>
                  <a:txBody>
                    <a:bodyPr/>
                    <a:lstStyle/>
                    <a:p>
                      <a:pPr algn="ctr" rtl="0"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dirty="0" err="1" smtClean="0">
                          <a:effectLst/>
                          <a:latin typeface="+mn-lt"/>
                        </a:rPr>
                        <a:t>Oct</a:t>
                      </a:r>
                      <a:r>
                        <a:rPr lang="it-IT" sz="1200" u="none" strike="noStrike" dirty="0" smtClean="0">
                          <a:effectLst/>
                          <a:latin typeface="+mn-lt"/>
                        </a:rPr>
                        <a:t> 8</a:t>
                      </a:r>
                      <a:r>
                        <a:rPr lang="it-IT" sz="1200" u="none" strike="noStrike" baseline="0" dirty="0" smtClean="0">
                          <a:effectLst/>
                          <a:latin typeface="+mn-lt"/>
                        </a:rPr>
                        <a:t> &amp;</a:t>
                      </a:r>
                      <a:r>
                        <a:rPr lang="it-IT" sz="1200" u="none" strike="noStrike" dirty="0" smtClean="0">
                          <a:effectLst/>
                          <a:latin typeface="+mn-lt"/>
                        </a:rPr>
                        <a:t> 3</a:t>
                      </a:r>
                      <a:endParaRPr lang="it-IT" sz="1200" b="0" i="0" u="none" strike="noStrike" dirty="0">
                        <a:solidFill>
                          <a:srgbClr val="000000"/>
                        </a:solidFill>
                        <a:effectLst/>
                        <a:latin typeface="+mn-lt"/>
                      </a:endParaRPr>
                    </a:p>
                  </a:txBody>
                  <a:tcPr marL="7620" marR="7620" marT="7620" marB="0" anchor="ctr"/>
                </a:tc>
                <a:tc>
                  <a:txBody>
                    <a:bodyPr/>
                    <a:lstStyle/>
                    <a:p>
                      <a:pPr algn="ctr" fontAlgn="b"/>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dirty="0" smtClean="0">
                          <a:effectLst/>
                          <a:latin typeface="+mn-lt"/>
                        </a:rPr>
                        <a:t>X</a:t>
                      </a:r>
                      <a:endParaRPr lang="it-IT" sz="1200" b="0" i="0" u="none" strike="noStrike" dirty="0">
                        <a:solidFill>
                          <a:srgbClr val="000000"/>
                        </a:solidFill>
                        <a:effectLst/>
                        <a:latin typeface="+mn-lt"/>
                      </a:endParaRPr>
                    </a:p>
                  </a:txBody>
                  <a:tcPr marL="7620" marR="7620" marT="7620" marB="0" anchor="ctr"/>
                </a:tc>
              </a:tr>
              <a:tr h="289560">
                <a:tc>
                  <a:txBody>
                    <a:bodyPr/>
                    <a:lstStyle/>
                    <a:p>
                      <a:pPr algn="ctr" rtl="0" fontAlgn="ctr">
                        <a:buClr>
                          <a:srgbClr val="C00000"/>
                        </a:buClr>
                        <a:buSzPts val="1800"/>
                        <a:buFont typeface="Arial"/>
                        <a:buNone/>
                      </a:pPr>
                      <a:r>
                        <a:rPr lang="it-IT" sz="1200" u="none" strike="noStrike" dirty="0">
                          <a:effectLst/>
                          <a:latin typeface="+mn-lt"/>
                        </a:rPr>
                        <a:t>WACT Water </a:t>
                      </a:r>
                      <a:r>
                        <a:rPr lang="it-IT" sz="1200" u="none" strike="noStrike" dirty="0" err="1">
                          <a:effectLst/>
                          <a:latin typeface="+mn-lt"/>
                        </a:rPr>
                        <a:t>activation</a:t>
                      </a:r>
                      <a:r>
                        <a:rPr lang="it-IT" sz="1200" u="none" strike="noStrike" dirty="0">
                          <a:effectLst/>
                          <a:latin typeface="+mn-lt"/>
                        </a:rPr>
                        <a:t> </a:t>
                      </a:r>
                      <a:r>
                        <a:rPr lang="it-IT" sz="1200" u="none" strike="noStrike" dirty="0" err="1">
                          <a:effectLst/>
                          <a:latin typeface="+mn-lt"/>
                        </a:rPr>
                        <a:t>exp</a:t>
                      </a:r>
                      <a:endParaRPr lang="it-IT" sz="1200" b="0" i="0" u="none" strike="noStrike" dirty="0">
                        <a:solidFill>
                          <a:srgbClr val="C00000"/>
                        </a:solidFill>
                        <a:effectLst/>
                        <a:latin typeface="+mn-lt"/>
                      </a:endParaRPr>
                    </a:p>
                  </a:txBody>
                  <a:tcPr marL="7620" marR="7620" marT="7620" marB="0" anchor="ctr"/>
                </a:tc>
                <a:tc>
                  <a:txBody>
                    <a:bodyPr/>
                    <a:lstStyle/>
                    <a:p>
                      <a:pPr algn="ctr" rtl="0" fontAlgn="b"/>
                      <a:r>
                        <a:rPr lang="it-IT" sz="1200" u="none" strike="noStrike">
                          <a:effectLst/>
                          <a:latin typeface="+mn-lt"/>
                        </a:rPr>
                        <a:t>R. Villari (ENEA)</a:t>
                      </a:r>
                      <a:endParaRPr lang="it-IT" sz="1200" b="0" i="0" u="none" strike="noStrike">
                        <a:solidFill>
                          <a:srgbClr val="000000"/>
                        </a:solidFill>
                        <a:effectLst/>
                        <a:latin typeface="+mn-lt"/>
                      </a:endParaRPr>
                    </a:p>
                  </a:txBody>
                  <a:tcPr marL="7620" marR="7620" marT="7620" marB="0" anchor="ctr"/>
                </a:tc>
                <a:tc>
                  <a:txBody>
                    <a:bodyPr/>
                    <a:lstStyle/>
                    <a:p>
                      <a:pPr algn="ctr" rtl="0" fontAlgn="b"/>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u="none" strike="noStrike" dirty="0" err="1" smtClean="0">
                          <a:effectLst/>
                          <a:latin typeface="+mn-lt"/>
                        </a:rPr>
                        <a:t>Oct</a:t>
                      </a:r>
                      <a:r>
                        <a:rPr lang="it-IT" sz="1200" u="none" strike="noStrike" dirty="0" smtClean="0">
                          <a:effectLst/>
                          <a:latin typeface="+mn-lt"/>
                        </a:rPr>
                        <a:t> 4 </a:t>
                      </a:r>
                      <a:r>
                        <a:rPr lang="it-IT" sz="1200" u="none" strike="noStrike" dirty="0" err="1" smtClean="0">
                          <a:effectLst/>
                          <a:latin typeface="+mn-lt"/>
                        </a:rPr>
                        <a:t>basement</a:t>
                      </a:r>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u="none" strike="noStrike" dirty="0" smtClean="0">
                          <a:effectLst/>
                          <a:latin typeface="+mn-lt"/>
                        </a:rPr>
                        <a:t>X</a:t>
                      </a:r>
                      <a:endParaRPr lang="it-IT" sz="1200" b="0" i="0" u="none" strike="noStrike" dirty="0">
                        <a:solidFill>
                          <a:srgbClr val="000000"/>
                        </a:solidFill>
                        <a:effectLst/>
                        <a:latin typeface="+mn-lt"/>
                      </a:endParaRPr>
                    </a:p>
                  </a:txBody>
                  <a:tcPr marL="7620" marR="7620" marT="7620" marB="0" anchor="ctr"/>
                </a:tc>
              </a:tr>
              <a:tr h="289560">
                <a:tc>
                  <a:txBody>
                    <a:bodyPr/>
                    <a:lstStyle/>
                    <a:p>
                      <a:pPr algn="ctr" rtl="0" fontAlgn="ctr">
                        <a:buClr>
                          <a:srgbClr val="C00000"/>
                        </a:buClr>
                        <a:buSzPts val="1800"/>
                        <a:buFont typeface="Arial"/>
                        <a:buNone/>
                      </a:pPr>
                      <a:r>
                        <a:rPr lang="en-US" sz="1200" u="none" strike="noStrike" dirty="0">
                          <a:effectLst/>
                          <a:latin typeface="+mn-lt"/>
                        </a:rPr>
                        <a:t>SEE Single Event Effects on electronics</a:t>
                      </a:r>
                      <a:endParaRPr lang="en-US" sz="1200" b="0" i="0" u="none" strike="noStrike" dirty="0">
                        <a:solidFill>
                          <a:srgbClr val="C00000"/>
                        </a:solidFill>
                        <a:effectLst/>
                        <a:latin typeface="+mn-lt"/>
                      </a:endParaRPr>
                    </a:p>
                  </a:txBody>
                  <a:tcPr marL="7620" marR="7620" marT="7620" marB="0" anchor="ctr"/>
                </a:tc>
                <a:tc>
                  <a:txBody>
                    <a:bodyPr/>
                    <a:lstStyle/>
                    <a:p>
                      <a:pPr algn="ctr" rtl="0" fontAlgn="b"/>
                      <a:r>
                        <a:rPr lang="it-IT" sz="1200" u="none" strike="noStrike">
                          <a:effectLst/>
                          <a:latin typeface="+mn-lt"/>
                        </a:rPr>
                        <a:t>M. Dentan (CEA)</a:t>
                      </a:r>
                      <a:endParaRPr lang="it-IT" sz="1200" b="0" i="0" u="none" strike="noStrike">
                        <a:solidFill>
                          <a:srgbClr val="000000"/>
                        </a:solidFill>
                        <a:effectLst/>
                        <a:latin typeface="+mn-lt"/>
                      </a:endParaRPr>
                    </a:p>
                  </a:txBody>
                  <a:tcPr marL="7620" marR="7620" marT="7620" marB="0" anchor="ctr"/>
                </a:tc>
                <a:tc>
                  <a:txBody>
                    <a:bodyPr/>
                    <a:lstStyle/>
                    <a:p>
                      <a:pPr algn="ctr" rtl="0" fontAlgn="b"/>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b="0" i="0" u="none" strike="noStrike" baseline="0" dirty="0" smtClean="0">
                          <a:solidFill>
                            <a:schemeClr val="dk1"/>
                          </a:solidFill>
                          <a:effectLst/>
                          <a:latin typeface="+mn-lt"/>
                        </a:rPr>
                        <a:t>SE </a:t>
                      </a:r>
                      <a:r>
                        <a:rPr lang="it-IT" sz="1200" b="0" i="0" u="none" strike="noStrike" baseline="0" dirty="0" err="1" smtClean="0">
                          <a:solidFill>
                            <a:schemeClr val="dk1"/>
                          </a:solidFill>
                          <a:effectLst/>
                          <a:latin typeface="+mn-lt"/>
                        </a:rPr>
                        <a:t>basement</a:t>
                      </a:r>
                      <a:endParaRPr lang="it-IT" sz="1200" b="0" i="0" u="none" strike="noStrike" dirty="0">
                        <a:solidFill>
                          <a:srgbClr val="000000"/>
                        </a:solidFill>
                        <a:effectLst/>
                        <a:latin typeface="+mn-lt"/>
                      </a:endParaRPr>
                    </a:p>
                  </a:txBody>
                  <a:tcPr marL="7620" marR="7620" marT="7620" marB="0" anchor="ctr"/>
                </a:tc>
                <a:tc>
                  <a:txBody>
                    <a:bodyPr/>
                    <a:lstStyle/>
                    <a:p>
                      <a:pPr algn="ctr" fontAlgn="b"/>
                      <a:r>
                        <a:rPr lang="it-IT" sz="1200" u="none" strike="noStrike" dirty="0" smtClean="0">
                          <a:effectLst/>
                          <a:latin typeface="+mn-lt"/>
                        </a:rPr>
                        <a:t>X</a:t>
                      </a:r>
                      <a:endParaRPr lang="it-IT" sz="1200" b="0" i="0" u="none" strike="noStrike" dirty="0">
                        <a:solidFill>
                          <a:srgbClr val="000000"/>
                        </a:solidFill>
                        <a:effectLst/>
                        <a:latin typeface="+mn-lt"/>
                      </a:endParaRPr>
                    </a:p>
                  </a:txBody>
                  <a:tcPr marL="7620" marR="7620" marT="7620" marB="0" anchor="ctr"/>
                </a:tc>
              </a:tr>
              <a:tr h="289560">
                <a:tc>
                  <a:txBody>
                    <a:bodyPr/>
                    <a:lstStyle/>
                    <a:p>
                      <a:pPr algn="ctr" rtl="0" fontAlgn="ctr">
                        <a:buClr>
                          <a:srgbClr val="C00000"/>
                        </a:buClr>
                        <a:buSzPts val="1800"/>
                        <a:buFont typeface="Arial"/>
                        <a:buNone/>
                      </a:pPr>
                      <a:r>
                        <a:rPr lang="it-IT" sz="1200" u="none" strike="noStrike" dirty="0">
                          <a:effectLst/>
                          <a:latin typeface="+mn-lt"/>
                        </a:rPr>
                        <a:t>ORE </a:t>
                      </a:r>
                      <a:r>
                        <a:rPr lang="it-IT" sz="1200" u="none" strike="noStrike" dirty="0" err="1">
                          <a:effectLst/>
                          <a:latin typeface="+mn-lt"/>
                        </a:rPr>
                        <a:t>Occupational</a:t>
                      </a:r>
                      <a:r>
                        <a:rPr lang="it-IT" sz="1200" u="none" strike="noStrike" dirty="0">
                          <a:effectLst/>
                          <a:latin typeface="+mn-lt"/>
                        </a:rPr>
                        <a:t> </a:t>
                      </a:r>
                      <a:r>
                        <a:rPr lang="it-IT" sz="1200" u="none" strike="noStrike" dirty="0" err="1">
                          <a:effectLst/>
                          <a:latin typeface="+mn-lt"/>
                        </a:rPr>
                        <a:t>Radiation</a:t>
                      </a:r>
                      <a:r>
                        <a:rPr lang="it-IT" sz="1200" u="none" strike="noStrike" dirty="0">
                          <a:effectLst/>
                          <a:latin typeface="+mn-lt"/>
                        </a:rPr>
                        <a:t> </a:t>
                      </a:r>
                      <a:r>
                        <a:rPr lang="it-IT" sz="1200" u="none" strike="noStrike" dirty="0" err="1">
                          <a:effectLst/>
                          <a:latin typeface="+mn-lt"/>
                        </a:rPr>
                        <a:t>Exposure</a:t>
                      </a:r>
                      <a:endParaRPr lang="it-IT" sz="1200" b="0" i="0" u="none" strike="noStrike" dirty="0">
                        <a:solidFill>
                          <a:srgbClr val="C00000"/>
                        </a:solidFill>
                        <a:effectLst/>
                        <a:latin typeface="+mn-lt"/>
                      </a:endParaRPr>
                    </a:p>
                  </a:txBody>
                  <a:tcPr marL="7620" marR="7620" marT="7620" marB="0" anchor="ctr"/>
                </a:tc>
                <a:tc>
                  <a:txBody>
                    <a:bodyPr/>
                    <a:lstStyle/>
                    <a:p>
                      <a:pPr algn="ctr" rtl="0" fontAlgn="b"/>
                      <a:r>
                        <a:rPr lang="it-IT" sz="1200" u="none" strike="noStrike">
                          <a:effectLst/>
                          <a:latin typeface="+mn-lt"/>
                        </a:rPr>
                        <a:t>N. Terranova (ENEA)</a:t>
                      </a:r>
                      <a:endParaRPr lang="it-IT" sz="1200" b="0" i="0" u="none" strike="noStrike">
                        <a:solidFill>
                          <a:srgbClr val="000000"/>
                        </a:solidFill>
                        <a:effectLst/>
                        <a:latin typeface="+mn-lt"/>
                      </a:endParaRPr>
                    </a:p>
                  </a:txBody>
                  <a:tcPr marL="7620" marR="7620" marT="7620" marB="0" anchor="ctr"/>
                </a:tc>
                <a:tc>
                  <a:txBody>
                    <a:bodyPr/>
                    <a:lstStyle/>
                    <a:p>
                      <a:pPr algn="ctr" rtl="0"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b="0" i="0" u="none" strike="noStrike" dirty="0" smtClean="0">
                          <a:solidFill>
                            <a:srgbClr val="000000"/>
                          </a:solidFill>
                          <a:effectLst/>
                          <a:latin typeface="+mn-lt"/>
                        </a:rPr>
                        <a:t>x</a:t>
                      </a:r>
                      <a:endParaRPr lang="it-IT" sz="1200" b="0" i="0" u="none" strike="noStrike" dirty="0">
                        <a:solidFill>
                          <a:srgbClr val="000000"/>
                        </a:solidFill>
                        <a:effectLst/>
                        <a:latin typeface="+mn-lt"/>
                      </a:endParaRPr>
                    </a:p>
                  </a:txBody>
                  <a:tcPr marL="7620" marR="7620" marT="7620" marB="0" anchor="ctr"/>
                </a:tc>
                <a:tc>
                  <a:txBody>
                    <a:bodyPr/>
                    <a:lstStyle/>
                    <a:p>
                      <a:pPr algn="ctr" fontAlgn="b"/>
                      <a:endParaRPr lang="it-IT" sz="1200" b="0" i="0" u="none" strike="noStrike">
                        <a:solidFill>
                          <a:srgbClr val="000000"/>
                        </a:solidFill>
                        <a:effectLst/>
                        <a:latin typeface="+mn-lt"/>
                      </a:endParaRPr>
                    </a:p>
                  </a:txBody>
                  <a:tcPr marL="7620" marR="7620" marT="7620" marB="0" anchor="ctr"/>
                </a:tc>
                <a:tc>
                  <a:txBody>
                    <a:bodyPr/>
                    <a:lstStyle/>
                    <a:p>
                      <a:pPr algn="ctr" fontAlgn="b"/>
                      <a:endParaRPr lang="it-IT" sz="1200" b="0" i="0" u="none" strike="noStrike" dirty="0">
                        <a:solidFill>
                          <a:srgbClr val="000000"/>
                        </a:solidFill>
                        <a:effectLst/>
                        <a:latin typeface="+mn-lt"/>
                      </a:endParaRPr>
                    </a:p>
                  </a:txBody>
                  <a:tcPr marL="7620" marR="7620" marT="7620" marB="0" anchor="ctr"/>
                </a:tc>
                <a:tc>
                  <a:txBody>
                    <a:bodyPr/>
                    <a:lstStyle/>
                    <a:p>
                      <a:pPr algn="ctr" fontAlgn="b"/>
                      <a:endParaRPr lang="it-IT" sz="1200" b="0" i="0" u="none" strike="noStrike" dirty="0">
                        <a:solidFill>
                          <a:srgbClr val="000000"/>
                        </a:solidFill>
                        <a:effectLst/>
                        <a:latin typeface="+mn-lt"/>
                      </a:endParaRPr>
                    </a:p>
                  </a:txBody>
                  <a:tcPr marL="7620" marR="7620" marT="7620" marB="0" anchor="ctr"/>
                </a:tc>
              </a:tr>
              <a:tr h="289560">
                <a:tc>
                  <a:txBody>
                    <a:bodyPr/>
                    <a:lstStyle/>
                    <a:p>
                      <a:pPr algn="ctr" rtl="0" fontAlgn="ctr">
                        <a:buClr>
                          <a:srgbClr val="C00000"/>
                        </a:buClr>
                        <a:buSzPts val="1800"/>
                        <a:buFont typeface="Arial"/>
                        <a:buNone/>
                      </a:pPr>
                      <a:r>
                        <a:rPr lang="it-IT" sz="1200" u="none" strike="noStrike" dirty="0">
                          <a:effectLst/>
                          <a:latin typeface="+mn-lt"/>
                        </a:rPr>
                        <a:t>WPC Waste</a:t>
                      </a:r>
                      <a:endParaRPr lang="it-IT" sz="1200" b="0" i="0" u="none" strike="noStrike" dirty="0">
                        <a:solidFill>
                          <a:srgbClr val="C00000"/>
                        </a:solidFill>
                        <a:effectLst/>
                        <a:latin typeface="+mn-lt"/>
                      </a:endParaRPr>
                    </a:p>
                  </a:txBody>
                  <a:tcPr marL="7620" marR="7620" marT="7620" marB="0" anchor="ctr"/>
                </a:tc>
                <a:tc>
                  <a:txBody>
                    <a:bodyPr/>
                    <a:lstStyle/>
                    <a:p>
                      <a:pPr algn="ctr" rtl="0" fontAlgn="b"/>
                      <a:r>
                        <a:rPr lang="it-IT" sz="1200" u="none" strike="noStrike" dirty="0">
                          <a:effectLst/>
                          <a:latin typeface="+mn-lt"/>
                        </a:rPr>
                        <a:t>S. Reynolds (UKAEA)</a:t>
                      </a:r>
                      <a:endParaRPr lang="it-IT" sz="1200" b="0" i="0" u="none" strike="noStrike" dirty="0">
                        <a:solidFill>
                          <a:srgbClr val="000000"/>
                        </a:solidFill>
                        <a:effectLst/>
                        <a:latin typeface="+mn-lt"/>
                      </a:endParaRPr>
                    </a:p>
                  </a:txBody>
                  <a:tcPr marL="7620" marR="7620" marT="7620" marB="0" anchor="ctr"/>
                </a:tc>
                <a:tc>
                  <a:txBody>
                    <a:bodyPr/>
                    <a:lstStyle/>
                    <a:p>
                      <a:pPr algn="ctr" rtl="0" fontAlgn="b"/>
                      <a:endParaRPr lang="it-IT" sz="1200" b="0" i="0" u="none" strike="noStrike">
                        <a:solidFill>
                          <a:srgbClr val="000000"/>
                        </a:solidFill>
                        <a:effectLst/>
                        <a:latin typeface="+mn-lt"/>
                      </a:endParaRPr>
                    </a:p>
                  </a:txBody>
                  <a:tcPr marL="7620" marR="7620" marT="7620" marB="0" anchor="ctr"/>
                </a:tc>
                <a:tc>
                  <a:txBody>
                    <a:bodyPr/>
                    <a:lstStyle/>
                    <a:p>
                      <a:pPr algn="ctr" fontAlgn="b"/>
                      <a:r>
                        <a:rPr lang="it-IT" sz="1200" u="none" strike="noStrike">
                          <a:effectLst/>
                          <a:latin typeface="+mn-lt"/>
                        </a:rPr>
                        <a:t>x</a:t>
                      </a:r>
                      <a:endParaRPr lang="it-IT" sz="1200" b="0" i="0" u="none" strike="noStrike">
                        <a:solidFill>
                          <a:srgbClr val="000000"/>
                        </a:solidFill>
                        <a:effectLst/>
                        <a:latin typeface="+mn-lt"/>
                      </a:endParaRPr>
                    </a:p>
                  </a:txBody>
                  <a:tcPr marL="7620" marR="7620" marT="7620" marB="0" anchor="ctr"/>
                </a:tc>
                <a:tc>
                  <a:txBody>
                    <a:bodyPr/>
                    <a:lstStyle/>
                    <a:p>
                      <a:pPr algn="ctr" fontAlgn="b"/>
                      <a:endParaRPr lang="it-IT" sz="1200" b="0" i="0" u="none" strike="noStrike">
                        <a:solidFill>
                          <a:srgbClr val="000000"/>
                        </a:solidFill>
                        <a:effectLst/>
                        <a:latin typeface="+mn-lt"/>
                      </a:endParaRPr>
                    </a:p>
                  </a:txBody>
                  <a:tcPr marL="7620" marR="7620" marT="7620" marB="0" anchor="ctr"/>
                </a:tc>
                <a:tc>
                  <a:txBody>
                    <a:bodyPr/>
                    <a:lstStyle/>
                    <a:p>
                      <a:pPr algn="ctr" fontAlgn="b"/>
                      <a:endParaRPr lang="it-IT" sz="1200" b="0" i="0" u="none" strike="noStrike">
                        <a:solidFill>
                          <a:srgbClr val="000000"/>
                        </a:solidFill>
                        <a:effectLst/>
                        <a:latin typeface="+mn-lt"/>
                      </a:endParaRPr>
                    </a:p>
                  </a:txBody>
                  <a:tcPr marL="7620" marR="7620" marT="7620" marB="0" anchor="ctr"/>
                </a:tc>
                <a:tc>
                  <a:txBody>
                    <a:bodyPr/>
                    <a:lstStyle/>
                    <a:p>
                      <a:pPr algn="ctr" fontAlgn="b"/>
                      <a:endParaRPr lang="it-IT" sz="1200" b="0" i="0" u="none" strike="noStrike" dirty="0">
                        <a:solidFill>
                          <a:srgbClr val="000000"/>
                        </a:solidFill>
                        <a:effectLst/>
                        <a:latin typeface="+mn-lt"/>
                      </a:endParaRPr>
                    </a:p>
                  </a:txBody>
                  <a:tcPr marL="7620" marR="7620" marT="7620" marB="0" anchor="ctr"/>
                </a:tc>
              </a:tr>
            </a:tbl>
          </a:graphicData>
        </a:graphic>
      </p:graphicFrame>
      <p:sp>
        <p:nvSpPr>
          <p:cNvPr id="36"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29" y="836712"/>
            <a:ext cx="443902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225" t="27370" r="9383"/>
          <a:stretch/>
        </p:blipFill>
        <p:spPr bwMode="auto">
          <a:xfrm>
            <a:off x="3788198" y="6162199"/>
            <a:ext cx="1199444" cy="35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10" t="37280" r="42407"/>
          <a:stretch/>
        </p:blipFill>
        <p:spPr bwMode="auto">
          <a:xfrm>
            <a:off x="5009554" y="6225730"/>
            <a:ext cx="1151468" cy="31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de-ews-fs01\efdawork\PI team\PICTURES AND GRAPHICS\LOGOS\Logos Consortium Members\Logos Consortium Members as on Users Website\Spain (Ciema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76120" y="6185309"/>
            <a:ext cx="642167" cy="34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Risultati immagini per f4e 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185"/>
          <a:stretch/>
        </p:blipFill>
        <p:spPr bwMode="auto">
          <a:xfrm>
            <a:off x="9408368" y="6210762"/>
            <a:ext cx="594883" cy="2781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Risultati immagini per IPPLM 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567400" y="6236087"/>
            <a:ext cx="608720" cy="2603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51" r="42089" b="40142"/>
          <a:stretch/>
        </p:blipFill>
        <p:spPr bwMode="auto">
          <a:xfrm>
            <a:off x="2495600" y="6197938"/>
            <a:ext cx="700843" cy="24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magine 14" descr="Immagine che contiene testo, clipart, screenshot&#10;&#10;Descrizione generata automaticamente">
            <a:extLst>
              <a:ext uri="{FF2B5EF4-FFF2-40B4-BE49-F238E27FC236}">
                <a16:creationId xmlns="" xmlns:a16="http://schemas.microsoft.com/office/drawing/2014/main" id="{6F2392D9-62C9-A2A4-5A64-BCF734CDDC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8008" y="6225730"/>
            <a:ext cx="318028" cy="260308"/>
          </a:xfrm>
          <a:prstGeom prst="rect">
            <a:avLst/>
          </a:prstGeom>
        </p:spPr>
      </p:pic>
      <p:pic>
        <p:nvPicPr>
          <p:cNvPr id="17" name="Picture 2" descr="ORNL_logo | USASE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2304" y="6227765"/>
            <a:ext cx="475465" cy="244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66812" y="6162520"/>
            <a:ext cx="286951" cy="32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 xmlns:a16="http://schemas.microsoft.com/office/drawing/2014/main" id="{182F23CC-75D7-46F0-8820-1E545DA68E0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31704" y="6169668"/>
            <a:ext cx="327360" cy="3267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90208" y="6249010"/>
            <a:ext cx="493128" cy="23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47939" y="6182009"/>
            <a:ext cx="361752" cy="34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CasellaDiTesto 23"/>
          <p:cNvSpPr txBox="1"/>
          <p:nvPr/>
        </p:nvSpPr>
        <p:spPr>
          <a:xfrm>
            <a:off x="8328248" y="6185309"/>
            <a:ext cx="303136" cy="369332"/>
          </a:xfrm>
          <a:prstGeom prst="rect">
            <a:avLst/>
          </a:prstGeom>
          <a:noFill/>
        </p:spPr>
        <p:txBody>
          <a:bodyPr wrap="square" rtlCol="0">
            <a:spAutoFit/>
          </a:bodyPr>
          <a:lstStyle/>
          <a:p>
            <a:r>
              <a:rPr lang="it-IT" dirty="0" smtClean="0"/>
              <a:t>+</a:t>
            </a:r>
            <a:endParaRPr lang="it-IT" dirty="0"/>
          </a:p>
        </p:txBody>
      </p:sp>
      <p:sp>
        <p:nvSpPr>
          <p:cNvPr id="25" name="CasellaDiTesto 24"/>
          <p:cNvSpPr txBox="1"/>
          <p:nvPr/>
        </p:nvSpPr>
        <p:spPr>
          <a:xfrm>
            <a:off x="119334" y="6058684"/>
            <a:ext cx="3384378" cy="923330"/>
          </a:xfrm>
          <a:prstGeom prst="rect">
            <a:avLst/>
          </a:prstGeom>
          <a:noFill/>
        </p:spPr>
        <p:txBody>
          <a:bodyPr wrap="square" rtlCol="0">
            <a:spAutoFit/>
          </a:bodyPr>
          <a:lstStyle/>
          <a:p>
            <a:r>
              <a:rPr lang="it-IT" b="1" dirty="0" smtClean="0"/>
              <a:t>WPPrIO</a:t>
            </a:r>
          </a:p>
          <a:p>
            <a:r>
              <a:rPr lang="it-IT" b="1" dirty="0" smtClean="0"/>
              <a:t>SP5 </a:t>
            </a:r>
            <a:r>
              <a:rPr lang="it-IT" b="1" dirty="0" err="1" smtClean="0"/>
              <a:t>collaboration</a:t>
            </a:r>
            <a:r>
              <a:rPr lang="it-IT" b="1" dirty="0" smtClean="0"/>
              <a:t> </a:t>
            </a:r>
            <a:endParaRPr lang="it-IT" b="1" dirty="0" smtClean="0"/>
          </a:p>
          <a:p>
            <a:endParaRPr lang="it-IT" b="1" dirty="0"/>
          </a:p>
        </p:txBody>
      </p:sp>
      <p:cxnSp>
        <p:nvCxnSpPr>
          <p:cNvPr id="26" name="Connettore 1 25"/>
          <p:cNvCxnSpPr/>
          <p:nvPr/>
        </p:nvCxnSpPr>
        <p:spPr>
          <a:xfrm>
            <a:off x="32055" y="6058684"/>
            <a:ext cx="12144672" cy="548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674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1384" y="188640"/>
            <a:ext cx="10058400" cy="457200"/>
          </a:xfrm>
        </p:spPr>
        <p:txBody>
          <a:bodyPr/>
          <a:lstStyle/>
          <a:p>
            <a:r>
              <a:rPr lang="it-IT" dirty="0" err="1" smtClean="0"/>
              <a:t>Summary</a:t>
            </a:r>
            <a:r>
              <a:rPr lang="it-IT" dirty="0" smtClean="0"/>
              <a:t> of PrIO SP5 JET </a:t>
            </a:r>
            <a:r>
              <a:rPr lang="it-IT" dirty="0" err="1" smtClean="0"/>
              <a:t>technology</a:t>
            </a:r>
            <a:r>
              <a:rPr lang="it-IT" dirty="0" smtClean="0"/>
              <a:t> </a:t>
            </a:r>
            <a:r>
              <a:rPr lang="it-IT" dirty="0" err="1" smtClean="0"/>
              <a:t>plan</a:t>
            </a:r>
            <a:r>
              <a:rPr lang="it-IT" dirty="0" smtClean="0"/>
              <a:t> &amp; </a:t>
            </a:r>
            <a:r>
              <a:rPr lang="it-IT" dirty="0" err="1" smtClean="0"/>
              <a:t>needs</a:t>
            </a:r>
            <a:r>
              <a:rPr lang="it-IT" dirty="0" smtClean="0"/>
              <a:t> </a:t>
            </a:r>
            <a:endParaRPr lang="it-IT" dirty="0"/>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1961940452"/>
              </p:ext>
            </p:extLst>
          </p:nvPr>
        </p:nvGraphicFramePr>
        <p:xfrm>
          <a:off x="191344" y="819696"/>
          <a:ext cx="11809312" cy="5561827"/>
        </p:xfrm>
        <a:graphic>
          <a:graphicData uri="http://schemas.openxmlformats.org/drawingml/2006/table">
            <a:tbl>
              <a:tblPr firstRow="1" bandRow="1">
                <a:tableStyleId>{5C22544A-7EE6-4342-B048-85BDC9FD1C3A}</a:tableStyleId>
              </a:tblPr>
              <a:tblGrid>
                <a:gridCol w="1584176"/>
                <a:gridCol w="7200800"/>
                <a:gridCol w="3024336"/>
              </a:tblGrid>
              <a:tr h="0">
                <a:tc>
                  <a:txBody>
                    <a:bodyPr/>
                    <a:lstStyle/>
                    <a:p>
                      <a:r>
                        <a:rPr lang="it-IT" sz="1000" dirty="0" err="1" smtClean="0">
                          <a:latin typeface="Verdana" panose="020B0604030504040204" pitchFamily="34" charset="0"/>
                          <a:ea typeface="Verdana" panose="020B0604030504040204" pitchFamily="34" charset="0"/>
                        </a:rPr>
                        <a:t>When</a:t>
                      </a:r>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JO Activities for completion of the technological program: DTE3 post-analysis</a:t>
                      </a:r>
                    </a:p>
                  </a:txBody>
                  <a:tcPr/>
                </a:tc>
                <a:tc>
                  <a:txBody>
                    <a:bodyPr/>
                    <a:lstStyle/>
                    <a:p>
                      <a:r>
                        <a:rPr lang="it-IT" sz="1000" dirty="0" smtClean="0">
                          <a:latin typeface="Verdana" panose="020B0604030504040204" pitchFamily="34" charset="0"/>
                          <a:ea typeface="Verdana" panose="020B0604030504040204" pitchFamily="34" charset="0"/>
                        </a:rPr>
                        <a:t>For the sub-</a:t>
                      </a:r>
                      <a:r>
                        <a:rPr lang="it-IT" sz="1000" dirty="0" err="1" smtClean="0">
                          <a:latin typeface="Verdana" panose="020B0604030504040204" pitchFamily="34" charset="0"/>
                          <a:ea typeface="Verdana" panose="020B0604030504040204" pitchFamily="34" charset="0"/>
                        </a:rPr>
                        <a:t>project</a:t>
                      </a:r>
                      <a:endParaRPr lang="it-IT" sz="1000" dirty="0">
                        <a:latin typeface="Verdana" panose="020B0604030504040204" pitchFamily="34" charset="0"/>
                        <a:ea typeface="Verdana" panose="020B0604030504040204" pitchFamily="34" charset="0"/>
                      </a:endParaRPr>
                    </a:p>
                  </a:txBody>
                  <a:tcPr/>
                </a:tc>
              </a:tr>
              <a:tr h="349405">
                <a:tc>
                  <a:txBody>
                    <a:bodyPr/>
                    <a:lstStyle/>
                    <a:p>
                      <a:r>
                        <a:rPr lang="it-IT" sz="1000" b="1" dirty="0" err="1" smtClean="0">
                          <a:solidFill>
                            <a:srgbClr val="C00000"/>
                          </a:solidFill>
                          <a:latin typeface="Verdana" panose="020B0604030504040204" pitchFamily="34" charset="0"/>
                          <a:ea typeface="Verdana" panose="020B0604030504040204" pitchFamily="34" charset="0"/>
                        </a:rPr>
                        <a:t>As</a:t>
                      </a:r>
                      <a:r>
                        <a:rPr lang="it-IT" sz="1000" b="1" dirty="0" smtClean="0">
                          <a:solidFill>
                            <a:srgbClr val="C00000"/>
                          </a:solidFill>
                          <a:latin typeface="Verdana" panose="020B0604030504040204" pitchFamily="34" charset="0"/>
                          <a:ea typeface="Verdana" panose="020B0604030504040204" pitchFamily="34" charset="0"/>
                        </a:rPr>
                        <a:t> long </a:t>
                      </a:r>
                      <a:r>
                        <a:rPr lang="it-IT" sz="1000" b="1" dirty="0" err="1" smtClean="0">
                          <a:solidFill>
                            <a:srgbClr val="C00000"/>
                          </a:solidFill>
                          <a:latin typeface="Verdana" panose="020B0604030504040204" pitchFamily="34" charset="0"/>
                          <a:ea typeface="Verdana" panose="020B0604030504040204" pitchFamily="34" charset="0"/>
                        </a:rPr>
                        <a:t>as</a:t>
                      </a:r>
                      <a:r>
                        <a:rPr lang="it-IT" sz="1000" b="1" dirty="0" smtClean="0">
                          <a:solidFill>
                            <a:srgbClr val="C00000"/>
                          </a:solidFill>
                          <a:latin typeface="Verdana" panose="020B0604030504040204" pitchFamily="34" charset="0"/>
                          <a:ea typeface="Verdana" panose="020B0604030504040204" pitchFamily="34" charset="0"/>
                        </a:rPr>
                        <a:t> </a:t>
                      </a:r>
                      <a:r>
                        <a:rPr lang="it-IT" sz="1000" b="1" dirty="0" err="1" smtClean="0">
                          <a:solidFill>
                            <a:srgbClr val="C00000"/>
                          </a:solidFill>
                          <a:latin typeface="Verdana" panose="020B0604030504040204" pitchFamily="34" charset="0"/>
                          <a:ea typeface="Verdana" panose="020B0604030504040204" pitchFamily="34" charset="0"/>
                        </a:rPr>
                        <a:t>possible</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err="1" smtClean="0">
                          <a:solidFill>
                            <a:srgbClr val="C00000"/>
                          </a:solidFill>
                          <a:latin typeface="Verdana" panose="020B0604030504040204" pitchFamily="34" charset="0"/>
                          <a:ea typeface="Verdana" panose="020B0604030504040204" pitchFamily="34" charset="0"/>
                        </a:rPr>
                        <a:t>Keep</a:t>
                      </a:r>
                      <a:r>
                        <a:rPr lang="it-IT" sz="1000" b="1" baseline="0" dirty="0" smtClean="0">
                          <a:solidFill>
                            <a:srgbClr val="C00000"/>
                          </a:solidFill>
                          <a:latin typeface="Verdana" panose="020B0604030504040204" pitchFamily="34" charset="0"/>
                          <a:ea typeface="Verdana" panose="020B0604030504040204" pitchFamily="34" charset="0"/>
                        </a:rPr>
                        <a:t> IC </a:t>
                      </a:r>
                      <a:r>
                        <a:rPr lang="it-IT" sz="1000" b="1" baseline="0" dirty="0" err="1" smtClean="0">
                          <a:solidFill>
                            <a:srgbClr val="C00000"/>
                          </a:solidFill>
                          <a:latin typeface="Verdana" panose="020B0604030504040204" pitchFamily="34" charset="0"/>
                          <a:ea typeface="Verdana" panose="020B0604030504040204" pitchFamily="34" charset="0"/>
                        </a:rPr>
                        <a:t>power</a:t>
                      </a:r>
                      <a:r>
                        <a:rPr lang="it-IT" sz="1000" b="1" baseline="0" dirty="0" smtClean="0">
                          <a:solidFill>
                            <a:srgbClr val="C00000"/>
                          </a:solidFill>
                          <a:latin typeface="Verdana" panose="020B0604030504040204" pitchFamily="34" charset="0"/>
                          <a:ea typeface="Verdana" panose="020B0604030504040204" pitchFamily="34" charset="0"/>
                        </a:rPr>
                        <a:t>-on for </a:t>
                      </a:r>
                      <a:r>
                        <a:rPr lang="it-IT" sz="1000" b="1" baseline="0" dirty="0" err="1" smtClean="0">
                          <a:solidFill>
                            <a:srgbClr val="C00000"/>
                          </a:solidFill>
                          <a:latin typeface="Verdana" panose="020B0604030504040204" pitchFamily="34" charset="0"/>
                          <a:ea typeface="Verdana" panose="020B0604030504040204" pitchFamily="34" charset="0"/>
                        </a:rPr>
                        <a:t>shutdown</a:t>
                      </a:r>
                      <a:r>
                        <a:rPr lang="it-IT" sz="1000" b="1" baseline="0" dirty="0" smtClean="0">
                          <a:solidFill>
                            <a:srgbClr val="C00000"/>
                          </a:solidFill>
                          <a:latin typeface="Verdana" panose="020B0604030504040204" pitchFamily="34" charset="0"/>
                          <a:ea typeface="Verdana" panose="020B0604030504040204" pitchFamily="34" charset="0"/>
                        </a:rPr>
                        <a:t> dose rate </a:t>
                      </a:r>
                      <a:r>
                        <a:rPr lang="it-IT" sz="1000" b="1" baseline="0" dirty="0" err="1" smtClean="0">
                          <a:solidFill>
                            <a:srgbClr val="C00000"/>
                          </a:solidFill>
                          <a:latin typeface="Verdana" panose="020B0604030504040204" pitchFamily="34" charset="0"/>
                          <a:ea typeface="Verdana" panose="020B0604030504040204" pitchFamily="34" charset="0"/>
                        </a:rPr>
                        <a:t>measurements</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NEXP</a:t>
                      </a:r>
                      <a:endParaRPr lang="it-IT" sz="1000" b="1" dirty="0">
                        <a:solidFill>
                          <a:srgbClr val="C00000"/>
                        </a:solidFill>
                        <a:latin typeface="Verdana" panose="020B0604030504040204" pitchFamily="34" charset="0"/>
                        <a:ea typeface="Verdana" panose="020B0604030504040204" pitchFamily="34" charset="0"/>
                      </a:endParaRPr>
                    </a:p>
                  </a:txBody>
                  <a:tcPr/>
                </a:tc>
              </a:tr>
              <a:tr h="270851">
                <a:tc>
                  <a:txBody>
                    <a:bodyPr/>
                    <a:lstStyle/>
                    <a:p>
                      <a:r>
                        <a:rPr lang="it-IT" sz="1000" b="1" dirty="0" smtClean="0">
                          <a:solidFill>
                            <a:srgbClr val="C00000"/>
                          </a:solidFill>
                          <a:latin typeface="Verdana" panose="020B0604030504040204" pitchFamily="34" charset="0"/>
                          <a:ea typeface="Verdana" panose="020B0604030504040204" pitchFamily="34" charset="0"/>
                        </a:rPr>
                        <a:t>Jan’24- </a:t>
                      </a:r>
                      <a:r>
                        <a:rPr lang="it-IT" sz="1000" b="1" dirty="0" err="1" smtClean="0">
                          <a:solidFill>
                            <a:srgbClr val="C00000"/>
                          </a:solidFill>
                          <a:latin typeface="Verdana" panose="020B0604030504040204" pitchFamily="34" charset="0"/>
                          <a:ea typeface="Verdana" panose="020B0604030504040204" pitchFamily="34" charset="0"/>
                        </a:rPr>
                        <a:t>Feb</a:t>
                      </a:r>
                      <a:r>
                        <a:rPr lang="it-IT" sz="1000" b="1" baseline="0" dirty="0" smtClean="0">
                          <a:solidFill>
                            <a:srgbClr val="C00000"/>
                          </a:solidFill>
                          <a:latin typeface="Verdana" panose="020B0604030504040204" pitchFamily="34" charset="0"/>
                          <a:ea typeface="Verdana" panose="020B0604030504040204" pitchFamily="34" charset="0"/>
                        </a:rPr>
                        <a:t> ‘24</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WACT</a:t>
                      </a:r>
                      <a:r>
                        <a:rPr lang="it-IT" sz="1000" b="1" baseline="0" dirty="0" smtClean="0">
                          <a:solidFill>
                            <a:srgbClr val="C00000"/>
                          </a:solidFill>
                          <a:latin typeface="Verdana" panose="020B0604030504040204" pitchFamily="34" charset="0"/>
                          <a:ea typeface="Verdana" panose="020B0604030504040204" pitchFamily="34" charset="0"/>
                        </a:rPr>
                        <a:t> </a:t>
                      </a:r>
                      <a:r>
                        <a:rPr lang="it-IT" sz="1000" b="1" baseline="0" dirty="0" err="1" smtClean="0">
                          <a:solidFill>
                            <a:srgbClr val="C00000"/>
                          </a:solidFill>
                          <a:latin typeface="Verdana" panose="020B0604030504040204" pitchFamily="34" charset="0"/>
                          <a:ea typeface="Verdana" panose="020B0604030504040204" pitchFamily="34" charset="0"/>
                        </a:rPr>
                        <a:t>c</a:t>
                      </a:r>
                      <a:r>
                        <a:rPr lang="it-IT" sz="1000" b="1" dirty="0" err="1" smtClean="0">
                          <a:solidFill>
                            <a:srgbClr val="C00000"/>
                          </a:solidFill>
                          <a:latin typeface="Verdana" panose="020B0604030504040204" pitchFamily="34" charset="0"/>
                          <a:ea typeface="Verdana" panose="020B0604030504040204" pitchFamily="34" charset="0"/>
                        </a:rPr>
                        <a:t>alibration</a:t>
                      </a:r>
                      <a:r>
                        <a:rPr lang="it-IT" sz="1000" b="1" dirty="0" smtClean="0">
                          <a:solidFill>
                            <a:srgbClr val="C00000"/>
                          </a:solidFill>
                          <a:latin typeface="Verdana" panose="020B0604030504040204" pitchFamily="34" charset="0"/>
                          <a:ea typeface="Verdana" panose="020B0604030504040204" pitchFamily="34" charset="0"/>
                        </a:rPr>
                        <a:t> in the </a:t>
                      </a:r>
                      <a:r>
                        <a:rPr lang="it-IT" sz="1000" b="1" dirty="0" err="1" smtClean="0">
                          <a:solidFill>
                            <a:srgbClr val="C00000"/>
                          </a:solidFill>
                          <a:latin typeface="Verdana" panose="020B0604030504040204" pitchFamily="34" charset="0"/>
                          <a:ea typeface="Verdana" panose="020B0604030504040204" pitchFamily="34" charset="0"/>
                        </a:rPr>
                        <a:t>basement</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WACT</a:t>
                      </a:r>
                      <a:endParaRPr lang="it-IT" sz="1000" b="1" dirty="0">
                        <a:solidFill>
                          <a:srgbClr val="C00000"/>
                        </a:solidFill>
                        <a:latin typeface="Verdana" panose="020B0604030504040204" pitchFamily="34" charset="0"/>
                        <a:ea typeface="Verdana" panose="020B0604030504040204" pitchFamily="34" charset="0"/>
                      </a:endParaRPr>
                    </a:p>
                  </a:txBody>
                  <a:tcPr/>
                </a:tc>
              </a:tr>
              <a:tr h="280003">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b="1" dirty="0" err="1" smtClean="0">
                          <a:solidFill>
                            <a:srgbClr val="C00000"/>
                          </a:solidFill>
                          <a:latin typeface="Verdana" panose="020B0604030504040204" pitchFamily="34" charset="0"/>
                          <a:ea typeface="Verdana" panose="020B0604030504040204" pitchFamily="34" charset="0"/>
                        </a:rPr>
                        <a:t>Retrieval,clearance</a:t>
                      </a:r>
                      <a:r>
                        <a:rPr lang="it-IT" sz="1000" b="1" dirty="0" smtClean="0">
                          <a:solidFill>
                            <a:srgbClr val="C00000"/>
                          </a:solidFill>
                          <a:latin typeface="Verdana" panose="020B0604030504040204" pitchFamily="34" charset="0"/>
                          <a:ea typeface="Verdana" panose="020B0604030504040204" pitchFamily="34" charset="0"/>
                        </a:rPr>
                        <a:t>, </a:t>
                      </a:r>
                      <a:r>
                        <a:rPr lang="it-IT" sz="1000" b="1" dirty="0" err="1" smtClean="0">
                          <a:solidFill>
                            <a:srgbClr val="C00000"/>
                          </a:solidFill>
                          <a:latin typeface="Verdana" panose="020B0604030504040204" pitchFamily="34" charset="0"/>
                          <a:ea typeface="Verdana" panose="020B0604030504040204" pitchFamily="34" charset="0"/>
                        </a:rPr>
                        <a:t>shipment</a:t>
                      </a:r>
                      <a:r>
                        <a:rPr lang="it-IT" sz="1000" b="1" dirty="0" smtClean="0">
                          <a:solidFill>
                            <a:srgbClr val="C00000"/>
                          </a:solidFill>
                          <a:latin typeface="Verdana" panose="020B0604030504040204" pitchFamily="34" charset="0"/>
                          <a:ea typeface="Verdana" panose="020B0604030504040204" pitchFamily="34" charset="0"/>
                        </a:rPr>
                        <a:t> to </a:t>
                      </a:r>
                      <a:r>
                        <a:rPr lang="it-IT" sz="1000" b="1" dirty="0" err="1" smtClean="0">
                          <a:solidFill>
                            <a:srgbClr val="C00000"/>
                          </a:solidFill>
                          <a:latin typeface="Verdana" panose="020B0604030504040204" pitchFamily="34" charset="0"/>
                          <a:ea typeface="Verdana" panose="020B0604030504040204" pitchFamily="34" charset="0"/>
                        </a:rPr>
                        <a:t>Greece</a:t>
                      </a:r>
                      <a:r>
                        <a:rPr lang="it-IT" sz="1000" b="1" dirty="0" smtClean="0">
                          <a:solidFill>
                            <a:srgbClr val="C00000"/>
                          </a:solidFill>
                          <a:latin typeface="Verdana" panose="020B0604030504040204" pitchFamily="34" charset="0"/>
                          <a:ea typeface="Verdana" panose="020B0604030504040204" pitchFamily="34" charset="0"/>
                        </a:rPr>
                        <a:t> of AF set 1</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NEXP</a:t>
                      </a:r>
                      <a:endParaRPr lang="it-IT" sz="1000" b="1" dirty="0">
                        <a:solidFill>
                          <a:srgbClr val="C00000"/>
                        </a:solidFill>
                        <a:latin typeface="Verdana" panose="020B0604030504040204" pitchFamily="34" charset="0"/>
                        <a:ea typeface="Verdana" panose="020B0604030504040204" pitchFamily="34" charset="0"/>
                      </a:endParaRPr>
                    </a:p>
                  </a:txBody>
                  <a:tcPr/>
                </a:tc>
              </a:tr>
              <a:tr h="280003">
                <a:tc>
                  <a:txBody>
                    <a:bodyPr/>
                    <a:lstStyle/>
                    <a:p>
                      <a:endParaRPr lang="it-IT" sz="1000" dirty="0">
                        <a:latin typeface="Verdana" panose="020B0604030504040204" pitchFamily="34" charset="0"/>
                        <a:ea typeface="Verdana" panose="020B060403050404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latin typeface="Verdana" panose="020B0604030504040204" pitchFamily="34" charset="0"/>
                          <a:ea typeface="Verdana" panose="020B0604030504040204" pitchFamily="34" charset="0"/>
                        </a:rPr>
                        <a:t>Collection &amp; provision of detailed information on the WACT assembly &amp; position</a:t>
                      </a:r>
                    </a:p>
                  </a:txBody>
                  <a:tcPr/>
                </a:tc>
                <a:tc>
                  <a:txBody>
                    <a:bodyPr/>
                    <a:lstStyle/>
                    <a:p>
                      <a:r>
                        <a:rPr lang="it-IT" sz="1000" dirty="0" smtClean="0">
                          <a:solidFill>
                            <a:srgbClr val="C00000"/>
                          </a:solidFill>
                          <a:latin typeface="Verdana" panose="020B0604030504040204" pitchFamily="34" charset="0"/>
                          <a:ea typeface="Verdana" panose="020B0604030504040204" pitchFamily="34" charset="0"/>
                        </a:rPr>
                        <a:t>WACT</a:t>
                      </a:r>
                      <a:endParaRPr lang="it-IT" sz="1000" dirty="0">
                        <a:solidFill>
                          <a:srgbClr val="C00000"/>
                        </a:solidFill>
                        <a:latin typeface="Verdana" panose="020B0604030504040204" pitchFamily="34" charset="0"/>
                        <a:ea typeface="Verdana" panose="020B0604030504040204" pitchFamily="34" charset="0"/>
                      </a:endParaRPr>
                    </a:p>
                  </a:txBody>
                  <a:tcPr/>
                </a:tc>
              </a:tr>
              <a:tr h="258171">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Retrieval of instrumentation in J1D and shipment to CIEMAT </a:t>
                      </a:r>
                    </a:p>
                  </a:txBody>
                  <a:tcPr/>
                </a:tc>
                <a:tc>
                  <a:txBody>
                    <a:bodyPr/>
                    <a:lstStyle/>
                    <a:p>
                      <a:r>
                        <a:rPr lang="it-IT" sz="1000" dirty="0" smtClean="0">
                          <a:latin typeface="Verdana" panose="020B0604030504040204" pitchFamily="34" charset="0"/>
                          <a:ea typeface="Verdana" panose="020B0604030504040204" pitchFamily="34" charset="0"/>
                        </a:rPr>
                        <a:t>RADA</a:t>
                      </a:r>
                      <a:endParaRPr lang="it-IT" sz="1000" dirty="0">
                        <a:latin typeface="Verdana" panose="020B0604030504040204" pitchFamily="34" charset="0"/>
                        <a:ea typeface="Verdana" panose="020B0604030504040204" pitchFamily="34" charset="0"/>
                      </a:endParaRPr>
                    </a:p>
                  </a:txBody>
                  <a:tcPr/>
                </a:tc>
              </a:tr>
              <a:tr h="280003">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Support from NEU group to analysis of the measurements</a:t>
                      </a:r>
                    </a:p>
                  </a:txBody>
                  <a:tcPr/>
                </a:tc>
                <a:tc>
                  <a:txBody>
                    <a:bodyPr/>
                    <a:lstStyle/>
                    <a:p>
                      <a:r>
                        <a:rPr lang="it-IT" sz="1000" dirty="0" smtClean="0">
                          <a:latin typeface="Verdana" panose="020B0604030504040204" pitchFamily="34" charset="0"/>
                          <a:ea typeface="Verdana" panose="020B0604030504040204" pitchFamily="34" charset="0"/>
                        </a:rPr>
                        <a:t>WACT</a:t>
                      </a:r>
                      <a:endParaRPr lang="it-IT" sz="1000" dirty="0">
                        <a:latin typeface="Verdana" panose="020B0604030504040204" pitchFamily="34" charset="0"/>
                        <a:ea typeface="Verdana" panose="020B0604030504040204" pitchFamily="34" charset="0"/>
                      </a:endParaRPr>
                    </a:p>
                  </a:txBody>
                  <a:tcPr/>
                </a:tc>
              </a:tr>
              <a:tr h="267670">
                <a:tc>
                  <a:txBody>
                    <a:bodyPr/>
                    <a:lstStyle/>
                    <a:p>
                      <a:r>
                        <a:rPr lang="it-IT" sz="1000" b="1" dirty="0" smtClean="0">
                          <a:solidFill>
                            <a:srgbClr val="960000"/>
                          </a:solidFill>
                          <a:latin typeface="Verdana" panose="020B0604030504040204" pitchFamily="34" charset="0"/>
                          <a:ea typeface="Verdana" panose="020B0604030504040204" pitchFamily="34" charset="0"/>
                        </a:rPr>
                        <a:t>March</a:t>
                      </a:r>
                      <a:r>
                        <a:rPr lang="it-IT" sz="1000" b="1" baseline="0" dirty="0" smtClean="0">
                          <a:solidFill>
                            <a:srgbClr val="960000"/>
                          </a:solidFill>
                          <a:latin typeface="Verdana" panose="020B0604030504040204" pitchFamily="34" charset="0"/>
                          <a:ea typeface="Verdana" panose="020B0604030504040204" pitchFamily="34" charset="0"/>
                        </a:rPr>
                        <a:t> ‘24</a:t>
                      </a:r>
                      <a:endParaRPr lang="it-IT" sz="1000" b="1" dirty="0">
                        <a:solidFill>
                          <a:srgbClr val="960000"/>
                        </a:solidFill>
                        <a:latin typeface="Verdana" panose="020B0604030504040204" pitchFamily="34" charset="0"/>
                        <a:ea typeface="Verdana" panose="020B0604030504040204" pitchFamily="34" charset="0"/>
                      </a:endParaRPr>
                    </a:p>
                  </a:txBody>
                  <a:tcPr/>
                </a:tc>
                <a:tc>
                  <a:txBody>
                    <a:bodyPr/>
                    <a:lstStyle/>
                    <a:p>
                      <a:r>
                        <a:rPr lang="en-US" sz="1000" b="1" dirty="0" smtClean="0">
                          <a:solidFill>
                            <a:srgbClr val="C00000"/>
                          </a:solidFill>
                          <a:latin typeface="Verdana" panose="020B0604030504040204" pitchFamily="34" charset="0"/>
                          <a:ea typeface="Verdana" panose="020B0604030504040204" pitchFamily="34" charset="0"/>
                        </a:rPr>
                        <a:t>Retrieval of sample holders &amp;</a:t>
                      </a:r>
                      <a:r>
                        <a:rPr lang="en-US" sz="1000" b="1" baseline="0" dirty="0" smtClean="0">
                          <a:solidFill>
                            <a:srgbClr val="C00000"/>
                          </a:solidFill>
                          <a:latin typeface="Verdana" panose="020B0604030504040204" pitchFamily="34" charset="0"/>
                          <a:ea typeface="Verdana" panose="020B0604030504040204" pitchFamily="34" charset="0"/>
                        </a:rPr>
                        <a:t> fibers </a:t>
                      </a:r>
                      <a:r>
                        <a:rPr lang="en-US" sz="1000" b="1" dirty="0" smtClean="0">
                          <a:solidFill>
                            <a:srgbClr val="C00000"/>
                          </a:solidFill>
                          <a:latin typeface="Verdana" panose="020B0604030504040204" pitchFamily="34" charset="0"/>
                          <a:ea typeface="Verdana" panose="020B0604030504040204" pitchFamily="34" charset="0"/>
                        </a:rPr>
                        <a:t>after DT campaign from LTIS,</a:t>
                      </a:r>
                      <a:r>
                        <a:rPr lang="en-US" sz="1000" b="1" baseline="0" dirty="0" smtClean="0">
                          <a:solidFill>
                            <a:srgbClr val="C00000"/>
                          </a:solidFill>
                          <a:latin typeface="Verdana" panose="020B0604030504040204" pitchFamily="34" charset="0"/>
                          <a:ea typeface="Verdana" panose="020B0604030504040204" pitchFamily="34" charset="0"/>
                        </a:rPr>
                        <a:t> </a:t>
                      </a:r>
                      <a:r>
                        <a:rPr lang="en-US" sz="1000" b="1" dirty="0" smtClean="0">
                          <a:solidFill>
                            <a:srgbClr val="C00000"/>
                          </a:solidFill>
                          <a:latin typeface="Verdana" panose="020B0604030504040204" pitchFamily="34" charset="0"/>
                          <a:ea typeface="Verdana" panose="020B0604030504040204" pitchFamily="34" charset="0"/>
                        </a:rPr>
                        <a:t>clearance &amp; shipments</a:t>
                      </a: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ACT, RADA</a:t>
                      </a:r>
                      <a:endParaRPr lang="it-IT" sz="1000" b="1" dirty="0">
                        <a:solidFill>
                          <a:srgbClr val="C00000"/>
                        </a:solidFill>
                        <a:latin typeface="Verdana" panose="020B0604030504040204" pitchFamily="34" charset="0"/>
                        <a:ea typeface="Verdana" panose="020B0604030504040204" pitchFamily="34" charset="0"/>
                      </a:endParaRPr>
                    </a:p>
                  </a:txBody>
                  <a:tcPr/>
                </a:tc>
              </a:tr>
              <a:tr h="330530">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b="1" dirty="0" err="1" smtClean="0">
                          <a:solidFill>
                            <a:srgbClr val="C00000"/>
                          </a:solidFill>
                          <a:latin typeface="Verdana" panose="020B0604030504040204" pitchFamily="34" charset="0"/>
                          <a:ea typeface="Verdana" panose="020B0604030504040204" pitchFamily="34" charset="0"/>
                        </a:rPr>
                        <a:t>Retrieval,clearance</a:t>
                      </a:r>
                      <a:r>
                        <a:rPr lang="it-IT" sz="1000" b="1" dirty="0" smtClean="0">
                          <a:solidFill>
                            <a:srgbClr val="C00000"/>
                          </a:solidFill>
                          <a:latin typeface="Verdana" panose="020B0604030504040204" pitchFamily="34" charset="0"/>
                          <a:ea typeface="Verdana" panose="020B0604030504040204" pitchFamily="34" charset="0"/>
                        </a:rPr>
                        <a:t>, </a:t>
                      </a:r>
                      <a:r>
                        <a:rPr lang="it-IT" sz="1000" b="1" dirty="0" err="1" smtClean="0">
                          <a:solidFill>
                            <a:srgbClr val="C00000"/>
                          </a:solidFill>
                          <a:latin typeface="Verdana" panose="020B0604030504040204" pitchFamily="34" charset="0"/>
                          <a:ea typeface="Verdana" panose="020B0604030504040204" pitchFamily="34" charset="0"/>
                        </a:rPr>
                        <a:t>shipment</a:t>
                      </a:r>
                      <a:r>
                        <a:rPr lang="it-IT" sz="1000" b="1" dirty="0" smtClean="0">
                          <a:solidFill>
                            <a:srgbClr val="C00000"/>
                          </a:solidFill>
                          <a:latin typeface="Verdana" panose="020B0604030504040204" pitchFamily="34" charset="0"/>
                          <a:ea typeface="Verdana" panose="020B0604030504040204" pitchFamily="34" charset="0"/>
                        </a:rPr>
                        <a:t> to </a:t>
                      </a:r>
                      <a:r>
                        <a:rPr lang="it-IT" sz="1000" b="1" dirty="0" err="1" smtClean="0">
                          <a:solidFill>
                            <a:srgbClr val="C00000"/>
                          </a:solidFill>
                          <a:latin typeface="Verdana" panose="020B0604030504040204" pitchFamily="34" charset="0"/>
                          <a:ea typeface="Verdana" panose="020B0604030504040204" pitchFamily="34" charset="0"/>
                        </a:rPr>
                        <a:t>Greece</a:t>
                      </a:r>
                      <a:r>
                        <a:rPr lang="it-IT" sz="1000" b="1" dirty="0" smtClean="0">
                          <a:solidFill>
                            <a:srgbClr val="C00000"/>
                          </a:solidFill>
                          <a:latin typeface="Verdana" panose="020B0604030504040204" pitchFamily="34" charset="0"/>
                          <a:ea typeface="Verdana" panose="020B0604030504040204" pitchFamily="34" charset="0"/>
                        </a:rPr>
                        <a:t> of AF set 2 and </a:t>
                      </a:r>
                      <a:r>
                        <a:rPr lang="it-IT" sz="1000" b="1" dirty="0" err="1" smtClean="0">
                          <a:solidFill>
                            <a:srgbClr val="C00000"/>
                          </a:solidFill>
                          <a:latin typeface="Verdana" panose="020B0604030504040204" pitchFamily="34" charset="0"/>
                          <a:ea typeface="Verdana" panose="020B0604030504040204" pitchFamily="34" charset="0"/>
                        </a:rPr>
                        <a:t>TLDs</a:t>
                      </a:r>
                      <a:r>
                        <a:rPr lang="it-IT" sz="1000" b="1" baseline="0" dirty="0" smtClean="0">
                          <a:solidFill>
                            <a:srgbClr val="C00000"/>
                          </a:solidFill>
                          <a:latin typeface="Verdana" panose="020B0604030504040204" pitchFamily="34" charset="0"/>
                          <a:ea typeface="Verdana" panose="020B0604030504040204" pitchFamily="34" charset="0"/>
                        </a:rPr>
                        <a:t> to Poland</a:t>
                      </a:r>
                      <a:endParaRPr lang="it-IT" sz="1000" b="1"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b="1" dirty="0" smtClean="0">
                          <a:solidFill>
                            <a:srgbClr val="C00000"/>
                          </a:solidFill>
                          <a:latin typeface="Verdana" panose="020B0604030504040204" pitchFamily="34" charset="0"/>
                          <a:ea typeface="Verdana" panose="020B0604030504040204" pitchFamily="34" charset="0"/>
                        </a:rPr>
                        <a:t>NEXP</a:t>
                      </a:r>
                      <a:endParaRPr lang="it-IT" sz="1000" b="1" dirty="0">
                        <a:solidFill>
                          <a:srgbClr val="C00000"/>
                        </a:solidFill>
                        <a:latin typeface="Verdana" panose="020B0604030504040204" pitchFamily="34" charset="0"/>
                        <a:ea typeface="Verdana" panose="020B0604030504040204" pitchFamily="34" charset="0"/>
                      </a:endParaRPr>
                    </a:p>
                  </a:txBody>
                  <a:tcPr/>
                </a:tc>
              </a:tr>
              <a:tr h="259658">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dirty="0" err="1" smtClean="0">
                          <a:solidFill>
                            <a:srgbClr val="C00000"/>
                          </a:solidFill>
                          <a:latin typeface="Verdana" panose="020B0604030504040204" pitchFamily="34" charset="0"/>
                          <a:ea typeface="Verdana" panose="020B0604030504040204" pitchFamily="34" charset="0"/>
                        </a:rPr>
                        <a:t>Provision</a:t>
                      </a:r>
                      <a:r>
                        <a:rPr lang="it-IT" sz="1000" dirty="0" smtClean="0">
                          <a:solidFill>
                            <a:srgbClr val="C00000"/>
                          </a:solidFill>
                          <a:latin typeface="Verdana" panose="020B0604030504040204" pitchFamily="34" charset="0"/>
                          <a:ea typeface="Verdana" panose="020B0604030504040204" pitchFamily="34" charset="0"/>
                        </a:rPr>
                        <a:t> of DD,TT</a:t>
                      </a:r>
                      <a:r>
                        <a:rPr lang="it-IT" sz="1000" baseline="0" dirty="0" smtClean="0">
                          <a:solidFill>
                            <a:srgbClr val="C00000"/>
                          </a:solidFill>
                          <a:latin typeface="Verdana" panose="020B0604030504040204" pitchFamily="34" charset="0"/>
                          <a:ea typeface="Verdana" panose="020B0604030504040204" pitchFamily="34" charset="0"/>
                        </a:rPr>
                        <a:t> and DT </a:t>
                      </a:r>
                      <a:r>
                        <a:rPr lang="it-IT" sz="1000" baseline="0" dirty="0" err="1" smtClean="0">
                          <a:solidFill>
                            <a:srgbClr val="C00000"/>
                          </a:solidFill>
                          <a:latin typeface="Verdana" panose="020B0604030504040204" pitchFamily="34" charset="0"/>
                          <a:ea typeface="Verdana" panose="020B0604030504040204" pitchFamily="34" charset="0"/>
                        </a:rPr>
                        <a:t>neutron</a:t>
                      </a:r>
                      <a:r>
                        <a:rPr lang="it-IT" sz="1000" baseline="0" dirty="0" smtClean="0">
                          <a:solidFill>
                            <a:srgbClr val="C00000"/>
                          </a:solidFill>
                          <a:latin typeface="Verdana" panose="020B0604030504040204" pitchFamily="34" charset="0"/>
                          <a:ea typeface="Verdana" panose="020B0604030504040204" pitchFamily="34" charset="0"/>
                        </a:rPr>
                        <a:t> </a:t>
                      </a:r>
                      <a:r>
                        <a:rPr lang="it-IT" sz="1000" baseline="0" dirty="0" err="1" smtClean="0">
                          <a:solidFill>
                            <a:srgbClr val="C00000"/>
                          </a:solidFill>
                          <a:latin typeface="Verdana" panose="020B0604030504040204" pitchFamily="34" charset="0"/>
                          <a:ea typeface="Verdana" panose="020B0604030504040204" pitchFamily="34" charset="0"/>
                        </a:rPr>
                        <a:t>yield</a:t>
                      </a:r>
                      <a:r>
                        <a:rPr lang="it-IT" sz="1000" baseline="0" dirty="0" smtClean="0">
                          <a:solidFill>
                            <a:srgbClr val="C00000"/>
                          </a:solidFill>
                          <a:latin typeface="Verdana" panose="020B0604030504040204" pitchFamily="34" charset="0"/>
                          <a:ea typeface="Verdana" panose="020B0604030504040204" pitchFamily="34" charset="0"/>
                        </a:rPr>
                        <a:t> rate data of 2023 </a:t>
                      </a:r>
                      <a:r>
                        <a:rPr lang="it-IT" sz="1000" baseline="0" dirty="0" err="1" smtClean="0">
                          <a:solidFill>
                            <a:srgbClr val="C00000"/>
                          </a:solidFill>
                          <a:latin typeface="Verdana" panose="020B0604030504040204" pitchFamily="34" charset="0"/>
                          <a:ea typeface="Verdana" panose="020B0604030504040204" pitchFamily="34" charset="0"/>
                        </a:rPr>
                        <a:t>campaigns</a:t>
                      </a:r>
                      <a:endParaRPr lang="it-IT" sz="1000" dirty="0">
                        <a:solidFill>
                          <a:srgbClr val="C00000"/>
                        </a:solidFill>
                        <a:latin typeface="Verdana" panose="020B0604030504040204" pitchFamily="34" charset="0"/>
                        <a:ea typeface="Verdana" panose="020B0604030504040204" pitchFamily="34" charset="0"/>
                      </a:endParaRPr>
                    </a:p>
                  </a:txBody>
                  <a:tcPr/>
                </a:tc>
                <a:tc>
                  <a:txBody>
                    <a:bodyPr/>
                    <a:lstStyle/>
                    <a:p>
                      <a:r>
                        <a:rPr lang="it-IT" sz="1000" dirty="0" smtClean="0">
                          <a:solidFill>
                            <a:srgbClr val="C00000"/>
                          </a:solidFill>
                          <a:latin typeface="Verdana" panose="020B0604030504040204" pitchFamily="34" charset="0"/>
                          <a:ea typeface="Verdana" panose="020B0604030504040204" pitchFamily="34" charset="0"/>
                        </a:rPr>
                        <a:t>NEXP,</a:t>
                      </a:r>
                      <a:r>
                        <a:rPr lang="it-IT" sz="1000" baseline="0" dirty="0" smtClean="0">
                          <a:solidFill>
                            <a:srgbClr val="C00000"/>
                          </a:solidFill>
                          <a:latin typeface="Verdana" panose="020B0604030504040204" pitchFamily="34" charset="0"/>
                          <a:ea typeface="Verdana" panose="020B0604030504040204" pitchFamily="34" charset="0"/>
                        </a:rPr>
                        <a:t> WACT, ACT, SEE, RADA,TBMD, NC14</a:t>
                      </a:r>
                      <a:endParaRPr lang="it-IT" sz="1000" dirty="0">
                        <a:solidFill>
                          <a:srgbClr val="C00000"/>
                        </a:solidFill>
                        <a:latin typeface="Verdana" panose="020B0604030504040204" pitchFamily="34" charset="0"/>
                        <a:ea typeface="Verdana" panose="020B0604030504040204" pitchFamily="34" charset="0"/>
                      </a:endParaRPr>
                    </a:p>
                  </a:txBody>
                  <a:tcPr/>
                </a:tc>
              </a:tr>
              <a:tr h="269385">
                <a:tc>
                  <a:txBody>
                    <a:bodyPr/>
                    <a:lstStyle/>
                    <a:p>
                      <a:endParaRPr lang="it-IT" sz="1000" dirty="0">
                        <a:latin typeface="Verdana" panose="020B0604030504040204" pitchFamily="34" charset="0"/>
                        <a:ea typeface="Verdana" panose="020B060403050404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00" dirty="0" smtClean="0">
                          <a:latin typeface="Verdana" panose="020B0604030504040204" pitchFamily="34" charset="0"/>
                          <a:ea typeface="Verdana" panose="020B0604030504040204" pitchFamily="34" charset="0"/>
                        </a:rPr>
                        <a:t>Results JET Neutron DT Plasma calibration (2021- 2023)</a:t>
                      </a:r>
                      <a:endParaRPr lang="it-IT" sz="1000" dirty="0" smtClean="0">
                        <a:latin typeface="Verdana" panose="020B0604030504040204" pitchFamily="34" charset="0"/>
                        <a:ea typeface="Verdana" panose="020B060403050404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1000" dirty="0" smtClean="0">
                          <a:latin typeface="Verdana" panose="020B0604030504040204" pitchFamily="34" charset="0"/>
                          <a:ea typeface="Verdana" panose="020B0604030504040204" pitchFamily="34" charset="0"/>
                        </a:rPr>
                        <a:t>NEXP,</a:t>
                      </a:r>
                      <a:r>
                        <a:rPr lang="it-IT" sz="1000" baseline="0" dirty="0" smtClean="0">
                          <a:latin typeface="Verdana" panose="020B0604030504040204" pitchFamily="34" charset="0"/>
                          <a:ea typeface="Verdana" panose="020B0604030504040204" pitchFamily="34" charset="0"/>
                        </a:rPr>
                        <a:t> WACT, ACT, SEE, RADA,TBMD, NC14</a:t>
                      </a:r>
                      <a:endParaRPr lang="it-IT" sz="1000" dirty="0" smtClean="0">
                        <a:latin typeface="Verdana" panose="020B0604030504040204" pitchFamily="34" charset="0"/>
                        <a:ea typeface="Verdana" panose="020B0604030504040204" pitchFamily="34" charset="0"/>
                      </a:endParaRPr>
                    </a:p>
                  </a:txBody>
                  <a:tcPr/>
                </a:tc>
              </a:tr>
              <a:tr h="299590">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dirty="0" err="1" smtClean="0">
                          <a:latin typeface="Verdana" panose="020B0604030504040204" pitchFamily="34" charset="0"/>
                          <a:ea typeface="Verdana" panose="020B0604030504040204" pitchFamily="34" charset="0"/>
                        </a:rPr>
                        <a:t>Provision</a:t>
                      </a:r>
                      <a:r>
                        <a:rPr lang="it-IT" sz="1000" dirty="0" smtClean="0">
                          <a:latin typeface="Verdana" panose="020B0604030504040204" pitchFamily="34" charset="0"/>
                          <a:ea typeface="Verdana" panose="020B0604030504040204" pitchFamily="34" charset="0"/>
                        </a:rPr>
                        <a:t> of </a:t>
                      </a:r>
                      <a:r>
                        <a:rPr lang="it-IT" sz="1000" dirty="0" err="1" smtClean="0">
                          <a:latin typeface="Verdana" panose="020B0604030504040204" pitchFamily="34" charset="0"/>
                          <a:ea typeface="Verdana" panose="020B0604030504040204" pitchFamily="34" charset="0"/>
                        </a:rPr>
                        <a:t>results</a:t>
                      </a:r>
                      <a:r>
                        <a:rPr lang="it-IT" sz="1000" dirty="0" smtClean="0">
                          <a:latin typeface="Verdana" panose="020B0604030504040204" pitchFamily="34" charset="0"/>
                          <a:ea typeface="Verdana" panose="020B0604030504040204" pitchFamily="34" charset="0"/>
                        </a:rPr>
                        <a:t> of </a:t>
                      </a:r>
                      <a:r>
                        <a:rPr lang="it-IT" sz="1000" dirty="0" err="1" smtClean="0">
                          <a:latin typeface="Verdana" panose="020B0604030504040204" pitchFamily="34" charset="0"/>
                          <a:ea typeface="Verdana" panose="020B0604030504040204" pitchFamily="34" charset="0"/>
                        </a:rPr>
                        <a:t>analysis</a:t>
                      </a:r>
                      <a:r>
                        <a:rPr lang="it-IT" sz="1000" baseline="0" dirty="0" smtClean="0">
                          <a:latin typeface="Verdana" panose="020B0604030504040204" pitchFamily="34" charset="0"/>
                          <a:ea typeface="Verdana" panose="020B0604030504040204" pitchFamily="34" charset="0"/>
                        </a:rPr>
                        <a:t> of AF&amp; PNS</a:t>
                      </a:r>
                      <a:endParaRPr lang="it-IT" sz="1000" dirty="0">
                        <a:latin typeface="Verdana" panose="020B0604030504040204" pitchFamily="34" charset="0"/>
                        <a:ea typeface="Verdana" panose="020B0604030504040204" pitchFamily="34" charset="0"/>
                      </a:endParaRPr>
                    </a:p>
                  </a:txBody>
                  <a:tcPr/>
                </a:tc>
                <a:tc>
                  <a:txBody>
                    <a:bodyPr/>
                    <a:lstStyle/>
                    <a:p>
                      <a:r>
                        <a:rPr lang="it-IT" sz="1000" dirty="0" smtClean="0">
                          <a:latin typeface="Verdana" panose="020B0604030504040204" pitchFamily="34" charset="0"/>
                          <a:ea typeface="Verdana" panose="020B0604030504040204" pitchFamily="34" charset="0"/>
                        </a:rPr>
                        <a:t>SEE</a:t>
                      </a:r>
                      <a:endParaRPr lang="it-IT" sz="1000" dirty="0">
                        <a:latin typeface="Verdana" panose="020B0604030504040204" pitchFamily="34" charset="0"/>
                        <a:ea typeface="Verdana" panose="020B0604030504040204" pitchFamily="34" charset="0"/>
                      </a:endParaRPr>
                    </a:p>
                  </a:txBody>
                  <a:tcPr/>
                </a:tc>
              </a:tr>
              <a:tr h="252478">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Provision of Input data and documentation to simulate the water cooling circuits </a:t>
                      </a:r>
                    </a:p>
                  </a:txBody>
                  <a:tcPr/>
                </a:tc>
                <a:tc>
                  <a:txBody>
                    <a:bodyPr/>
                    <a:lstStyle/>
                    <a:p>
                      <a:r>
                        <a:rPr lang="it-IT" sz="1000" dirty="0" smtClean="0">
                          <a:latin typeface="Verdana" panose="020B0604030504040204" pitchFamily="34" charset="0"/>
                          <a:ea typeface="Verdana" panose="020B0604030504040204" pitchFamily="34" charset="0"/>
                        </a:rPr>
                        <a:t>WACT</a:t>
                      </a:r>
                      <a:endParaRPr lang="it-IT" sz="1000" dirty="0">
                        <a:latin typeface="Verdana" panose="020B0604030504040204" pitchFamily="34" charset="0"/>
                        <a:ea typeface="Verdana" panose="020B0604030504040204" pitchFamily="34" charset="0"/>
                      </a:endParaRPr>
                    </a:p>
                  </a:txBody>
                  <a:tcPr/>
                </a:tc>
              </a:tr>
              <a:tr h="168912">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Provide</a:t>
                      </a:r>
                      <a:r>
                        <a:rPr lang="en-US" sz="1000" baseline="0" dirty="0" smtClean="0">
                          <a:latin typeface="Verdana" panose="020B0604030504040204" pitchFamily="34" charset="0"/>
                          <a:ea typeface="Verdana" panose="020B0604030504040204" pitchFamily="34" charset="0"/>
                        </a:rPr>
                        <a:t> a</a:t>
                      </a:r>
                      <a:r>
                        <a:rPr lang="en-US" sz="1000" dirty="0" smtClean="0">
                          <a:latin typeface="Verdana" panose="020B0604030504040204" pitchFamily="34" charset="0"/>
                          <a:ea typeface="Verdana" panose="020B0604030504040204" pitchFamily="34" charset="0"/>
                        </a:rPr>
                        <a:t>ccess to HP Method statements &amp; Final reports intervention/maintenance</a:t>
                      </a:r>
                      <a:endParaRPr lang="it-IT" sz="1000" dirty="0">
                        <a:latin typeface="Verdana" panose="020B0604030504040204" pitchFamily="34" charset="0"/>
                        <a:ea typeface="Verdana" panose="020B0604030504040204" pitchFamily="34" charset="0"/>
                      </a:endParaRPr>
                    </a:p>
                  </a:txBody>
                  <a:tcPr/>
                </a:tc>
                <a:tc>
                  <a:txBody>
                    <a:bodyPr/>
                    <a:lstStyle/>
                    <a:p>
                      <a:r>
                        <a:rPr lang="it-IT" sz="1000" dirty="0" smtClean="0">
                          <a:latin typeface="Verdana" panose="020B0604030504040204" pitchFamily="34" charset="0"/>
                          <a:ea typeface="Verdana" panose="020B0604030504040204" pitchFamily="34" charset="0"/>
                        </a:rPr>
                        <a:t>ORE</a:t>
                      </a:r>
                      <a:endParaRPr lang="it-IT" sz="1000" dirty="0">
                        <a:latin typeface="Verdana" panose="020B0604030504040204" pitchFamily="34" charset="0"/>
                        <a:ea typeface="Verdana" panose="020B0604030504040204" pitchFamily="34" charset="0"/>
                      </a:endParaRPr>
                    </a:p>
                  </a:txBody>
                  <a:tcPr/>
                </a:tc>
              </a:tr>
              <a:tr h="136257">
                <a:tc>
                  <a:txBody>
                    <a:bodyPr/>
                    <a:lstStyle/>
                    <a:p>
                      <a:endParaRPr lang="it-IT" sz="1000" dirty="0">
                        <a:latin typeface="Verdana" panose="020B0604030504040204" pitchFamily="34" charset="0"/>
                        <a:ea typeface="Verdana" panose="020B0604030504040204" pitchFamily="34" charset="0"/>
                      </a:endParaRPr>
                    </a:p>
                  </a:txBody>
                  <a:tcPr/>
                </a:tc>
                <a:tc>
                  <a:txBody>
                    <a:bodyPr/>
                    <a:lstStyle/>
                    <a:p>
                      <a:r>
                        <a:rPr lang="it-IT" sz="1000" dirty="0" smtClean="0">
                          <a:latin typeface="Verdana" panose="020B0604030504040204" pitchFamily="34" charset="0"/>
                          <a:ea typeface="Verdana" panose="020B0604030504040204" pitchFamily="34" charset="0"/>
                        </a:rPr>
                        <a:t>Support from CAD</a:t>
                      </a:r>
                      <a:r>
                        <a:rPr lang="it-IT" sz="1000" baseline="0" dirty="0" smtClean="0">
                          <a:latin typeface="Verdana" panose="020B0604030504040204" pitchFamily="34" charset="0"/>
                          <a:ea typeface="Verdana" panose="020B0604030504040204" pitchFamily="34" charset="0"/>
                        </a:rPr>
                        <a:t> </a:t>
                      </a:r>
                      <a:r>
                        <a:rPr lang="it-IT" sz="1000" baseline="0" dirty="0" err="1" smtClean="0">
                          <a:latin typeface="Verdana" panose="020B0604030504040204" pitchFamily="34" charset="0"/>
                          <a:ea typeface="Verdana" panose="020B0604030504040204" pitchFamily="34" charset="0"/>
                        </a:rPr>
                        <a:t>officer</a:t>
                      </a:r>
                      <a:endParaRPr lang="it-IT" sz="1000" dirty="0">
                        <a:latin typeface="Verdana" panose="020B0604030504040204" pitchFamily="34" charset="0"/>
                        <a:ea typeface="Verdana" panose="020B0604030504040204" pitchFamily="34" charset="0"/>
                      </a:endParaRPr>
                    </a:p>
                  </a:txBody>
                  <a:tcPr/>
                </a:tc>
                <a:tc>
                  <a:txBody>
                    <a:bodyPr/>
                    <a:lstStyle/>
                    <a:p>
                      <a:r>
                        <a:rPr lang="it-IT" sz="1000" dirty="0" smtClean="0">
                          <a:latin typeface="Verdana" panose="020B0604030504040204" pitchFamily="34" charset="0"/>
                          <a:ea typeface="Verdana" panose="020B0604030504040204" pitchFamily="34" charset="0"/>
                        </a:rPr>
                        <a:t>NEXP, WACT</a:t>
                      </a:r>
                      <a:endParaRPr lang="it-IT" sz="1000" dirty="0">
                        <a:latin typeface="Verdana" panose="020B0604030504040204" pitchFamily="34" charset="0"/>
                        <a:ea typeface="Verdana" panose="020B0604030504040204" pitchFamily="34" charset="0"/>
                      </a:endParaRPr>
                    </a:p>
                  </a:txBody>
                  <a:tcPr/>
                </a:tc>
              </a:tr>
              <a:tr h="237081">
                <a:tc>
                  <a:txBody>
                    <a:bodyPr/>
                    <a:lstStyle/>
                    <a:p>
                      <a:r>
                        <a:rPr lang="it-IT" sz="1000" dirty="0" err="1" smtClean="0">
                          <a:latin typeface="Verdana" panose="020B0604030504040204" pitchFamily="34" charset="0"/>
                          <a:ea typeface="Verdana" panose="020B0604030504040204" pitchFamily="34" charset="0"/>
                        </a:rPr>
                        <a:t>May</a:t>
                      </a:r>
                      <a:r>
                        <a:rPr lang="it-IT" sz="1000" dirty="0" smtClean="0">
                          <a:latin typeface="Verdana" panose="020B0604030504040204" pitchFamily="34" charset="0"/>
                          <a:ea typeface="Verdana" panose="020B0604030504040204" pitchFamily="34" charset="0"/>
                        </a:rPr>
                        <a:t> ‘24</a:t>
                      </a:r>
                      <a:endParaRPr lang="it-IT" sz="1000" dirty="0">
                        <a:latin typeface="Verdana" panose="020B0604030504040204" pitchFamily="34" charset="0"/>
                        <a:ea typeface="Verdana" panose="020B0604030504040204" pitchFamily="34" charset="0"/>
                      </a:endParaRPr>
                    </a:p>
                  </a:txBody>
                  <a:tcPr/>
                </a:tc>
                <a:tc>
                  <a:txBody>
                    <a:bodyPr/>
                    <a:lstStyle/>
                    <a:p>
                      <a:r>
                        <a:rPr lang="en-US" sz="1000" dirty="0" smtClean="0">
                          <a:latin typeface="Verdana" panose="020B0604030504040204" pitchFamily="34" charset="0"/>
                          <a:ea typeface="Verdana" panose="020B0604030504040204" pitchFamily="34" charset="0"/>
                        </a:rPr>
                        <a:t>Retrieval, clearance and shipment to ENEA Frascati of the two diamond detectors in the periscope port of octant 3 + acquisition chain of diamond detectors in KN5A </a:t>
                      </a:r>
                      <a:r>
                        <a:rPr lang="en-US" sz="1000" dirty="0" err="1" smtClean="0">
                          <a:latin typeface="Verdana" panose="020B0604030504040204" pitchFamily="34" charset="0"/>
                          <a:ea typeface="Verdana" panose="020B0604030504040204" pitchFamily="34" charset="0"/>
                        </a:rPr>
                        <a:t>cublicle</a:t>
                      </a:r>
                      <a:r>
                        <a:rPr lang="en-US" sz="1000" dirty="0" smtClean="0">
                          <a:latin typeface="Verdana" panose="020B0604030504040204" pitchFamily="34" charset="0"/>
                          <a:ea typeface="Verdana" panose="020B0604030504040204" pitchFamily="34" charset="0"/>
                        </a:rPr>
                        <a:t> in J1D</a:t>
                      </a:r>
                    </a:p>
                  </a:txBody>
                  <a:tcPr/>
                </a:tc>
                <a:tc>
                  <a:txBody>
                    <a:bodyPr/>
                    <a:lstStyle/>
                    <a:p>
                      <a:r>
                        <a:rPr lang="it-IT" sz="1000" dirty="0" smtClean="0">
                          <a:latin typeface="Verdana" panose="020B0604030504040204" pitchFamily="34" charset="0"/>
                          <a:ea typeface="Verdana" panose="020B0604030504040204" pitchFamily="34" charset="0"/>
                        </a:rPr>
                        <a:t>TBMD</a:t>
                      </a:r>
                      <a:endParaRPr lang="it-IT" sz="1000" dirty="0">
                        <a:latin typeface="Verdana" panose="020B0604030504040204" pitchFamily="34" charset="0"/>
                        <a:ea typeface="Verdana" panose="020B0604030504040204" pitchFamily="34" charset="0"/>
                      </a:endParaRPr>
                    </a:p>
                  </a:txBody>
                  <a:tcPr/>
                </a:tc>
              </a:tr>
              <a:tr h="237081">
                <a:tc>
                  <a:txBody>
                    <a:bodyPr/>
                    <a:lstStyle/>
                    <a:p>
                      <a:r>
                        <a:rPr lang="it-IT" sz="1000" dirty="0" err="1" smtClean="0">
                          <a:solidFill>
                            <a:schemeClr val="bg1"/>
                          </a:solidFill>
                          <a:latin typeface="Verdana" panose="020B0604030504040204" pitchFamily="34" charset="0"/>
                          <a:ea typeface="Verdana" panose="020B0604030504040204" pitchFamily="34" charset="0"/>
                        </a:rPr>
                        <a:t>When</a:t>
                      </a:r>
                      <a:endParaRPr lang="it-IT" sz="1000" dirty="0">
                        <a:solidFill>
                          <a:schemeClr val="bg1"/>
                        </a:solidFill>
                        <a:latin typeface="Verdana" panose="020B0604030504040204" pitchFamily="34" charset="0"/>
                        <a:ea typeface="Verdana" panose="020B0604030504040204" pitchFamily="34" charset="0"/>
                      </a:endParaRPr>
                    </a:p>
                  </a:txBody>
                  <a:tcPr>
                    <a:solidFill>
                      <a:schemeClr val="tx2">
                        <a:lumMod val="60000"/>
                        <a:lumOff val="40000"/>
                      </a:schemeClr>
                    </a:solidFill>
                  </a:tcPr>
                </a:tc>
                <a:tc>
                  <a:txBody>
                    <a:bodyPr/>
                    <a:lstStyle/>
                    <a:p>
                      <a:r>
                        <a:rPr lang="en-US" sz="1000" dirty="0" smtClean="0">
                          <a:solidFill>
                            <a:schemeClr val="bg1"/>
                          </a:solidFill>
                          <a:latin typeface="Verdana" panose="020B0604030504040204" pitchFamily="34" charset="0"/>
                          <a:ea typeface="Verdana" panose="020B0604030504040204" pitchFamily="34" charset="0"/>
                        </a:rPr>
                        <a:t>Asset – II stage</a:t>
                      </a:r>
                    </a:p>
                  </a:txBody>
                  <a:tcPr>
                    <a:solidFill>
                      <a:schemeClr val="tx2">
                        <a:lumMod val="60000"/>
                        <a:lumOff val="40000"/>
                      </a:schemeClr>
                    </a:solidFill>
                  </a:tcPr>
                </a:tc>
                <a:tc>
                  <a:txBody>
                    <a:bodyPr/>
                    <a:lstStyle/>
                    <a:p>
                      <a:r>
                        <a:rPr lang="it-IT" sz="1000" dirty="0" err="1" smtClean="0">
                          <a:solidFill>
                            <a:schemeClr val="bg1"/>
                          </a:solidFill>
                          <a:latin typeface="Verdana" panose="020B0604030504040204" pitchFamily="34" charset="0"/>
                          <a:ea typeface="Verdana" panose="020B0604030504040204" pitchFamily="34" charset="0"/>
                        </a:rPr>
                        <a:t>Assets</a:t>
                      </a:r>
                      <a:r>
                        <a:rPr lang="it-IT" sz="1000" baseline="0" dirty="0" smtClean="0">
                          <a:solidFill>
                            <a:schemeClr val="bg1"/>
                          </a:solidFill>
                          <a:latin typeface="Verdana" panose="020B0604030504040204" pitchFamily="34" charset="0"/>
                          <a:ea typeface="Verdana" panose="020B0604030504040204" pitchFamily="34" charset="0"/>
                        </a:rPr>
                        <a:t> of s</a:t>
                      </a:r>
                      <a:r>
                        <a:rPr lang="it-IT" sz="1000" dirty="0" smtClean="0">
                          <a:solidFill>
                            <a:schemeClr val="bg1"/>
                          </a:solidFill>
                          <a:latin typeface="Verdana" panose="020B0604030504040204" pitchFamily="34" charset="0"/>
                          <a:ea typeface="Verdana" panose="020B0604030504040204" pitchFamily="34" charset="0"/>
                        </a:rPr>
                        <a:t>ub-</a:t>
                      </a:r>
                      <a:r>
                        <a:rPr lang="it-IT" sz="1000" dirty="0" err="1" smtClean="0">
                          <a:solidFill>
                            <a:schemeClr val="bg1"/>
                          </a:solidFill>
                          <a:latin typeface="Verdana" panose="020B0604030504040204" pitchFamily="34" charset="0"/>
                          <a:ea typeface="Verdana" panose="020B0604030504040204" pitchFamily="34" charset="0"/>
                        </a:rPr>
                        <a:t>project</a:t>
                      </a:r>
                      <a:endParaRPr lang="it-IT" sz="1000" dirty="0">
                        <a:solidFill>
                          <a:schemeClr val="bg1"/>
                        </a:solidFill>
                        <a:latin typeface="Verdana" panose="020B0604030504040204" pitchFamily="34" charset="0"/>
                        <a:ea typeface="Verdana" panose="020B0604030504040204" pitchFamily="34" charset="0"/>
                      </a:endParaRPr>
                    </a:p>
                  </a:txBody>
                  <a:tcPr>
                    <a:solidFill>
                      <a:schemeClr val="tx2">
                        <a:lumMod val="60000"/>
                        <a:lumOff val="40000"/>
                      </a:schemeClr>
                    </a:solidFill>
                  </a:tcPr>
                </a:tc>
              </a:tr>
              <a:tr h="237081">
                <a:tc>
                  <a:txBody>
                    <a:bodyPr/>
                    <a:lstStyle/>
                    <a:p>
                      <a:r>
                        <a:rPr lang="it-IT" sz="1000" dirty="0" smtClean="0">
                          <a:solidFill>
                            <a:schemeClr val="bg1">
                              <a:lumMod val="50000"/>
                            </a:schemeClr>
                          </a:solidFill>
                          <a:latin typeface="Verdana" panose="020B0604030504040204" pitchFamily="34" charset="0"/>
                          <a:ea typeface="Verdana" panose="020B0604030504040204" pitchFamily="34" charset="0"/>
                        </a:rPr>
                        <a:t>End of ‘24</a:t>
                      </a:r>
                      <a:endParaRPr lang="it-IT" sz="1000" dirty="0">
                        <a:solidFill>
                          <a:schemeClr val="bg1">
                            <a:lumMod val="50000"/>
                          </a:schemeClr>
                        </a:solidFill>
                        <a:latin typeface="Verdana" panose="020B0604030504040204" pitchFamily="34" charset="0"/>
                        <a:ea typeface="Verdana" panose="020B0604030504040204" pitchFamily="34" charset="0"/>
                      </a:endParaRPr>
                    </a:p>
                  </a:txBody>
                  <a:tcPr/>
                </a:tc>
                <a:tc>
                  <a:txBody>
                    <a:bodyPr/>
                    <a:lstStyle/>
                    <a:p>
                      <a:r>
                        <a:rPr lang="en-US" sz="1000" dirty="0" smtClean="0">
                          <a:solidFill>
                            <a:schemeClr val="bg1">
                              <a:lumMod val="50000"/>
                            </a:schemeClr>
                          </a:solidFill>
                          <a:latin typeface="Verdana" panose="020B0604030504040204" pitchFamily="34" charset="0"/>
                          <a:ea typeface="Verdana" panose="020B0604030504040204" pitchFamily="34" charset="0"/>
                        </a:rPr>
                        <a:t>Retrieval of the 3 ICs from OCT 1 &amp; 2 and 3 electrometers  from J1D clearance and shipment to ENEA-Italy</a:t>
                      </a:r>
                    </a:p>
                    <a:p>
                      <a:r>
                        <a:rPr lang="en-US" sz="1000" dirty="0" smtClean="0">
                          <a:solidFill>
                            <a:schemeClr val="bg1">
                              <a:lumMod val="50000"/>
                            </a:schemeClr>
                          </a:solidFill>
                          <a:latin typeface="Verdana" panose="020B0604030504040204" pitchFamily="34" charset="0"/>
                          <a:ea typeface="Verdana" panose="020B0604030504040204" pitchFamily="34" charset="0"/>
                        </a:rPr>
                        <a:t>Retrieval of </a:t>
                      </a:r>
                      <a:r>
                        <a:rPr lang="en-US" sz="1000" dirty="0" err="1" smtClean="0">
                          <a:solidFill>
                            <a:schemeClr val="bg1">
                              <a:lumMod val="50000"/>
                            </a:schemeClr>
                          </a:solidFill>
                          <a:latin typeface="Verdana" panose="020B0604030504040204" pitchFamily="34" charset="0"/>
                          <a:ea typeface="Verdana" panose="020B0604030504040204" pitchFamily="34" charset="0"/>
                        </a:rPr>
                        <a:t>polyethilene</a:t>
                      </a:r>
                      <a:r>
                        <a:rPr lang="en-US" sz="1000" dirty="0" smtClean="0">
                          <a:solidFill>
                            <a:schemeClr val="bg1">
                              <a:lumMod val="50000"/>
                            </a:schemeClr>
                          </a:solidFill>
                          <a:latin typeface="Verdana" panose="020B0604030504040204" pitchFamily="34" charset="0"/>
                          <a:ea typeface="Verdana" panose="020B0604030504040204" pitchFamily="34" charset="0"/>
                        </a:rPr>
                        <a:t> moderators  &amp; shipment to IFJ (Poland) and NCSRD (Greece) </a:t>
                      </a:r>
                    </a:p>
                  </a:txBody>
                  <a:tcPr/>
                </a:tc>
                <a:tc>
                  <a:txBody>
                    <a:bodyPr/>
                    <a:lstStyle/>
                    <a:p>
                      <a:r>
                        <a:rPr lang="it-IT" sz="1000" dirty="0" smtClean="0">
                          <a:solidFill>
                            <a:schemeClr val="bg1">
                              <a:lumMod val="50000"/>
                            </a:schemeClr>
                          </a:solidFill>
                          <a:latin typeface="Verdana" panose="020B0604030504040204" pitchFamily="34" charset="0"/>
                          <a:ea typeface="Verdana" panose="020B0604030504040204" pitchFamily="34" charset="0"/>
                        </a:rPr>
                        <a:t>NEXP</a:t>
                      </a:r>
                      <a:endParaRPr lang="it-IT" sz="1000" dirty="0">
                        <a:solidFill>
                          <a:schemeClr val="bg1">
                            <a:lumMod val="50000"/>
                          </a:schemeClr>
                        </a:solidFill>
                        <a:latin typeface="Verdana" panose="020B0604030504040204" pitchFamily="34" charset="0"/>
                        <a:ea typeface="Verdana" panose="020B0604030504040204" pitchFamily="34" charset="0"/>
                      </a:endParaRPr>
                    </a:p>
                  </a:txBody>
                  <a:tcPr/>
                </a:tc>
              </a:tr>
              <a:tr h="237081">
                <a:tc>
                  <a:txBody>
                    <a:bodyPr/>
                    <a:lstStyle/>
                    <a:p>
                      <a:endParaRPr lang="it-IT" sz="1000" dirty="0">
                        <a:solidFill>
                          <a:schemeClr val="bg1">
                            <a:lumMod val="50000"/>
                          </a:schemeClr>
                        </a:solidFill>
                        <a:latin typeface="Verdana" panose="020B0604030504040204" pitchFamily="34" charset="0"/>
                        <a:ea typeface="Verdana" panose="020B0604030504040204" pitchFamily="34" charset="0"/>
                      </a:endParaRPr>
                    </a:p>
                  </a:txBody>
                  <a:tcPr/>
                </a:tc>
                <a:tc>
                  <a:txBody>
                    <a:bodyPr/>
                    <a:lstStyle/>
                    <a:p>
                      <a:pPr>
                        <a:spcBef>
                          <a:spcPts val="0"/>
                        </a:spcBef>
                        <a:spcAft>
                          <a:spcPts val="0"/>
                        </a:spcAft>
                      </a:pPr>
                      <a:r>
                        <a:rPr lang="en-US" sz="1000" b="0" dirty="0" smtClean="0">
                          <a:solidFill>
                            <a:schemeClr val="bg1">
                              <a:lumMod val="50000"/>
                            </a:schemeClr>
                          </a:solidFill>
                          <a:latin typeface="Verdana" panose="020B0604030504040204" pitchFamily="34" charset="0"/>
                          <a:ea typeface="Verdana" panose="020B0604030504040204" pitchFamily="34" charset="0"/>
                        </a:rPr>
                        <a:t>Retrieval and shipment to ENEA Frascati of the diamond detector, preamplifier</a:t>
                      </a:r>
                      <a:r>
                        <a:rPr lang="en-US" sz="1000" b="0" baseline="0" dirty="0" smtClean="0">
                          <a:solidFill>
                            <a:schemeClr val="bg1">
                              <a:lumMod val="50000"/>
                            </a:schemeClr>
                          </a:solidFill>
                          <a:latin typeface="Verdana" panose="020B0604030504040204" pitchFamily="34" charset="0"/>
                          <a:ea typeface="Verdana" panose="020B0604030504040204" pitchFamily="34" charset="0"/>
                        </a:rPr>
                        <a:t> and </a:t>
                      </a:r>
                      <a:r>
                        <a:rPr lang="en-US" sz="1000" b="0" dirty="0" smtClean="0">
                          <a:solidFill>
                            <a:schemeClr val="bg1">
                              <a:lumMod val="50000"/>
                            </a:schemeClr>
                          </a:solidFill>
                          <a:latin typeface="Verdana" panose="020B0604030504040204" pitchFamily="34" charset="0"/>
                          <a:ea typeface="Verdana" panose="020B0604030504040204" pitchFamily="34" charset="0"/>
                        </a:rPr>
                        <a:t>TBM mock-up located in J1T in octant 8</a:t>
                      </a:r>
                      <a:endParaRPr lang="en-US" sz="1000" dirty="0" smtClean="0">
                        <a:solidFill>
                          <a:schemeClr val="bg1">
                            <a:lumMod val="50000"/>
                          </a:schemeClr>
                        </a:solidFill>
                        <a:latin typeface="Verdana" panose="020B0604030504040204" pitchFamily="34" charset="0"/>
                        <a:ea typeface="Verdana" panose="020B0604030504040204" pitchFamily="34" charset="0"/>
                      </a:endParaRPr>
                    </a:p>
                  </a:txBody>
                  <a:tcPr/>
                </a:tc>
                <a:tc>
                  <a:txBody>
                    <a:bodyPr/>
                    <a:lstStyle/>
                    <a:p>
                      <a:r>
                        <a:rPr lang="it-IT" sz="1000" dirty="0" smtClean="0">
                          <a:solidFill>
                            <a:schemeClr val="bg1">
                              <a:lumMod val="50000"/>
                            </a:schemeClr>
                          </a:solidFill>
                          <a:latin typeface="Verdana" panose="020B0604030504040204" pitchFamily="34" charset="0"/>
                          <a:ea typeface="Verdana" panose="020B0604030504040204" pitchFamily="34" charset="0"/>
                        </a:rPr>
                        <a:t>TBMD</a:t>
                      </a:r>
                      <a:endParaRPr lang="it-IT" sz="1000" dirty="0">
                        <a:solidFill>
                          <a:schemeClr val="bg1">
                            <a:lumMod val="50000"/>
                          </a:schemeClr>
                        </a:solidFill>
                        <a:latin typeface="Verdana" panose="020B0604030504040204" pitchFamily="34" charset="0"/>
                        <a:ea typeface="Verdana" panose="020B0604030504040204" pitchFamily="34" charset="0"/>
                      </a:endParaRPr>
                    </a:p>
                  </a:txBody>
                  <a:tcPr/>
                </a:tc>
              </a:tr>
            </a:tbl>
          </a:graphicData>
        </a:graphic>
      </p:graphicFrame>
    </p:spTree>
    <p:extLst>
      <p:ext uri="{BB962C8B-B14F-4D97-AF65-F5344CB8AC3E}">
        <p14:creationId xmlns:p14="http://schemas.microsoft.com/office/powerpoint/2010/main" val="2660066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91344" y="116632"/>
            <a:ext cx="11540593" cy="648072"/>
          </a:xfrm>
        </p:spPr>
        <p:txBody>
          <a:bodyPr>
            <a:noAutofit/>
          </a:bodyPr>
          <a:lstStyle/>
          <a:p>
            <a:pPr fontAlgn="b"/>
            <a:r>
              <a:rPr lang="en-US" sz="2000" dirty="0" smtClean="0">
                <a:latin typeface="Verdana" panose="020B0604030504040204" pitchFamily="34" charset="0"/>
                <a:ea typeface="Verdana" panose="020B0604030504040204" pitchFamily="34" charset="0"/>
              </a:rPr>
              <a:t>NC-14 Calibration </a:t>
            </a:r>
            <a:r>
              <a:rPr lang="en-US" sz="2000" dirty="0">
                <a:latin typeface="Verdana" panose="020B0604030504040204" pitchFamily="34" charset="0"/>
                <a:ea typeface="Verdana" panose="020B0604030504040204" pitchFamily="34" charset="0"/>
              </a:rPr>
              <a:t>of JET neutron detectors at 14-MeV neutron energy</a:t>
            </a:r>
            <a:r>
              <a:rPr lang="it-IT" sz="2000" dirty="0">
                <a:solidFill>
                  <a:schemeClr val="bg1"/>
                </a:solidFill>
                <a:latin typeface="Verdana" panose="020B0604030504040204" pitchFamily="34" charset="0"/>
                <a:ea typeface="Verdana" panose="020B0604030504040204" pitchFamily="34" charset="0"/>
              </a:rPr>
              <a:t/>
            </a:r>
            <a:br>
              <a:rPr lang="it-IT" sz="2000" dirty="0">
                <a:solidFill>
                  <a:schemeClr val="bg1"/>
                </a:solidFill>
                <a:latin typeface="Verdana" panose="020B0604030504040204" pitchFamily="34" charset="0"/>
                <a:ea typeface="Verdana" panose="020B0604030504040204" pitchFamily="34" charset="0"/>
              </a:rPr>
            </a:br>
            <a:endParaRPr lang="it-IT" sz="2000" dirty="0">
              <a:latin typeface="Verdana" panose="020B0604030504040204" pitchFamily="34" charset="0"/>
              <a:ea typeface="Verdana" panose="020B0604030504040204" pitchFamily="34" charset="0"/>
            </a:endParaRPr>
          </a:p>
        </p:txBody>
      </p:sp>
      <p:sp>
        <p:nvSpPr>
          <p:cNvPr id="30" name="CasellaDiTesto 29"/>
          <p:cNvSpPr txBox="1"/>
          <p:nvPr/>
        </p:nvSpPr>
        <p:spPr>
          <a:xfrm>
            <a:off x="623391" y="4993290"/>
            <a:ext cx="3472238" cy="276999"/>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rPr>
              <a:t>P. Batistoni </a:t>
            </a:r>
            <a:r>
              <a:rPr lang="en-GB" sz="1200" i="1" dirty="0">
                <a:latin typeface="Verdana" panose="020B0604030504040204" pitchFamily="34" charset="0"/>
                <a:ea typeface="Verdana" panose="020B0604030504040204" pitchFamily="34" charset="0"/>
              </a:rPr>
              <a:t>et al. </a:t>
            </a:r>
            <a:r>
              <a:rPr lang="en-GB" sz="1200" dirty="0" err="1">
                <a:latin typeface="Verdana" panose="020B0604030504040204" pitchFamily="34" charset="0"/>
                <a:ea typeface="Verdana" panose="020B0604030504040204" pitchFamily="34" charset="0"/>
              </a:rPr>
              <a:t>Nucl</a:t>
            </a:r>
            <a:r>
              <a:rPr lang="en-GB" sz="1200" dirty="0">
                <a:latin typeface="Verdana" panose="020B0604030504040204" pitchFamily="34" charset="0"/>
                <a:ea typeface="Verdana" panose="020B0604030504040204" pitchFamily="34" charset="0"/>
              </a:rPr>
              <a:t>. Fusion </a:t>
            </a:r>
            <a:r>
              <a:rPr lang="en-GB" sz="1200" b="1" dirty="0">
                <a:latin typeface="Verdana" panose="020B0604030504040204" pitchFamily="34" charset="0"/>
                <a:ea typeface="Verdana" panose="020B0604030504040204" pitchFamily="34" charset="0"/>
              </a:rPr>
              <a:t>58</a:t>
            </a:r>
            <a:r>
              <a:rPr lang="en-GB" sz="1200" dirty="0">
                <a:latin typeface="Verdana" panose="020B0604030504040204" pitchFamily="34" charset="0"/>
                <a:ea typeface="Verdana" panose="020B0604030504040204" pitchFamily="34" charset="0"/>
              </a:rPr>
              <a:t> (2018</a:t>
            </a:r>
            <a:r>
              <a:rPr lang="en-GB" sz="1200" dirty="0" smtClean="0">
                <a:latin typeface="Verdana" panose="020B0604030504040204" pitchFamily="34" charset="0"/>
                <a:ea typeface="Verdana" panose="020B0604030504040204" pitchFamily="34" charset="0"/>
              </a:rPr>
              <a:t>)</a:t>
            </a:r>
            <a:endParaRPr lang="it-IT" sz="1200" dirty="0">
              <a:latin typeface="Verdana" panose="020B0604030504040204" pitchFamily="34" charset="0"/>
              <a:ea typeface="Verdana" panose="020B0604030504040204" pitchFamily="34" charset="0"/>
            </a:endParaRPr>
          </a:p>
        </p:txBody>
      </p:sp>
      <p:sp>
        <p:nvSpPr>
          <p:cNvPr id="32" name="Segnaposto contenuto 3"/>
          <p:cNvSpPr txBox="1">
            <a:spLocks/>
          </p:cNvSpPr>
          <p:nvPr/>
        </p:nvSpPr>
        <p:spPr>
          <a:xfrm>
            <a:off x="119336" y="2233993"/>
            <a:ext cx="6622836" cy="4320480"/>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it-IT" sz="1600" kern="0" dirty="0">
                <a:solidFill>
                  <a:schemeClr val="tx2"/>
                </a:solidFill>
                <a:latin typeface="Verdana" panose="020B0604030504040204" pitchFamily="34" charset="0"/>
                <a:ea typeface="Verdana" panose="020B0604030504040204" pitchFamily="34" charset="0"/>
              </a:rPr>
              <a:t>KN1 </a:t>
            </a:r>
            <a:r>
              <a:rPr lang="it-IT" sz="1600" kern="0" baseline="30000" dirty="0">
                <a:solidFill>
                  <a:schemeClr val="tx2"/>
                </a:solidFill>
                <a:latin typeface="Verdana" panose="020B0604030504040204" pitchFamily="34" charset="0"/>
                <a:ea typeface="Verdana" panose="020B0604030504040204" pitchFamily="34" charset="0"/>
              </a:rPr>
              <a:t>235</a:t>
            </a:r>
            <a:r>
              <a:rPr lang="it-IT" sz="1600" kern="0" dirty="0">
                <a:solidFill>
                  <a:schemeClr val="tx2"/>
                </a:solidFill>
                <a:latin typeface="Verdana" panose="020B0604030504040204" pitchFamily="34" charset="0"/>
                <a:ea typeface="Verdana" panose="020B0604030504040204" pitchFamily="34" charset="0"/>
              </a:rPr>
              <a:t>U </a:t>
            </a:r>
            <a:r>
              <a:rPr lang="it-IT" sz="1600" kern="0" dirty="0" err="1">
                <a:solidFill>
                  <a:schemeClr val="tx2"/>
                </a:solidFill>
                <a:latin typeface="Verdana" panose="020B0604030504040204" pitchFamily="34" charset="0"/>
                <a:ea typeface="Verdana" panose="020B0604030504040204" pitchFamily="34" charset="0"/>
              </a:rPr>
              <a:t>Fission</a:t>
            </a:r>
            <a:r>
              <a:rPr lang="it-IT" sz="1600" kern="0" dirty="0">
                <a:solidFill>
                  <a:schemeClr val="tx2"/>
                </a:solidFill>
                <a:latin typeface="Verdana" panose="020B0604030504040204" pitchFamily="34" charset="0"/>
                <a:ea typeface="Verdana" panose="020B0604030504040204" pitchFamily="34" charset="0"/>
              </a:rPr>
              <a:t> </a:t>
            </a:r>
            <a:r>
              <a:rPr lang="it-IT" sz="1600" kern="0" dirty="0" err="1">
                <a:solidFill>
                  <a:schemeClr val="tx2"/>
                </a:solidFill>
                <a:latin typeface="Verdana" panose="020B0604030504040204" pitchFamily="34" charset="0"/>
                <a:ea typeface="Verdana" panose="020B0604030504040204" pitchFamily="34" charset="0"/>
              </a:rPr>
              <a:t>chambers</a:t>
            </a:r>
            <a:endParaRPr lang="it-IT" sz="1600" dirty="0">
              <a:solidFill>
                <a:schemeClr val="tx2"/>
              </a:solidFill>
              <a:latin typeface="Verdana" panose="020B0604030504040204" pitchFamily="34" charset="0"/>
              <a:ea typeface="Verdana" panose="020B0604030504040204" pitchFamily="34" charset="0"/>
            </a:endParaRPr>
          </a:p>
        </p:txBody>
      </p:sp>
      <p:pic>
        <p:nvPicPr>
          <p:cNvPr id="3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361" y="2644522"/>
            <a:ext cx="3186173" cy="234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5184" y="3140968"/>
            <a:ext cx="919694" cy="75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4192" y="1594429"/>
            <a:ext cx="3056568" cy="163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1164660"/>
            <a:ext cx="2063568" cy="118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Segnaposto contenuto 3"/>
          <p:cNvSpPr txBox="1">
            <a:spLocks/>
          </p:cNvSpPr>
          <p:nvPr/>
        </p:nvSpPr>
        <p:spPr>
          <a:xfrm>
            <a:off x="7176120" y="1010133"/>
            <a:ext cx="4498264" cy="467999"/>
          </a:xfrm>
          <a:prstGeom prst="rect">
            <a:avLst/>
          </a:prstGeom>
        </p:spPr>
        <p:txBody>
          <a:bodyPr vert="horz" lIns="91440" tIns="45720" rIns="91440" bIns="45720" rtlCol="0">
            <a:no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lvl="0" indent="0">
              <a:buNone/>
            </a:pPr>
            <a:r>
              <a:rPr lang="it-IT" sz="1800" kern="0" dirty="0">
                <a:solidFill>
                  <a:schemeClr val="tx2"/>
                </a:solidFill>
                <a:latin typeface="Verdana" panose="020B0604030504040204" pitchFamily="34" charset="0"/>
                <a:ea typeface="Verdana" panose="020B0604030504040204" pitchFamily="34" charset="0"/>
              </a:rPr>
              <a:t>KN2 </a:t>
            </a:r>
            <a:r>
              <a:rPr lang="it-IT" sz="1800" kern="0" dirty="0" err="1">
                <a:solidFill>
                  <a:schemeClr val="tx2"/>
                </a:solidFill>
                <a:latin typeface="Verdana" panose="020B0604030504040204" pitchFamily="34" charset="0"/>
                <a:ea typeface="Verdana" panose="020B0604030504040204" pitchFamily="34" charset="0"/>
              </a:rPr>
              <a:t>Activation</a:t>
            </a:r>
            <a:r>
              <a:rPr lang="it-IT" sz="1800" kern="0" dirty="0">
                <a:solidFill>
                  <a:schemeClr val="tx2"/>
                </a:solidFill>
                <a:latin typeface="Verdana" panose="020B0604030504040204" pitchFamily="34" charset="0"/>
                <a:ea typeface="Verdana" panose="020B0604030504040204" pitchFamily="34" charset="0"/>
              </a:rPr>
              <a:t> </a:t>
            </a:r>
            <a:r>
              <a:rPr lang="it-IT" sz="1800" kern="0" dirty="0" err="1">
                <a:solidFill>
                  <a:schemeClr val="tx2"/>
                </a:solidFill>
                <a:latin typeface="Verdana" panose="020B0604030504040204" pitchFamily="34" charset="0"/>
                <a:ea typeface="Verdana" panose="020B0604030504040204" pitchFamily="34" charset="0"/>
              </a:rPr>
              <a:t>system</a:t>
            </a:r>
            <a:r>
              <a:rPr lang="it-IT" sz="1800" kern="0" dirty="0">
                <a:solidFill>
                  <a:schemeClr val="tx2"/>
                </a:solidFill>
                <a:latin typeface="Verdana" panose="020B0604030504040204" pitchFamily="34" charset="0"/>
                <a:ea typeface="Verdana" panose="020B0604030504040204" pitchFamily="34" charset="0"/>
              </a:rPr>
              <a:t> </a:t>
            </a:r>
            <a:r>
              <a:rPr lang="it-IT" sz="1800" kern="0" dirty="0" err="1">
                <a:solidFill>
                  <a:schemeClr val="tx2"/>
                </a:solidFill>
                <a:latin typeface="Verdana" panose="020B0604030504040204" pitchFamily="34" charset="0"/>
                <a:ea typeface="Verdana" panose="020B0604030504040204" pitchFamily="34" charset="0"/>
              </a:rPr>
              <a:t>chambers</a:t>
            </a:r>
            <a:endParaRPr lang="it-IT" sz="1800" dirty="0">
              <a:solidFill>
                <a:schemeClr val="tx2"/>
              </a:solidFill>
              <a:latin typeface="Verdana" panose="020B0604030504040204" pitchFamily="34" charset="0"/>
              <a:ea typeface="Verdana" panose="020B0604030504040204" pitchFamily="34" charset="0"/>
            </a:endParaRPr>
          </a:p>
        </p:txBody>
      </p:sp>
      <p:pic>
        <p:nvPicPr>
          <p:cNvPr id="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6542" b="57510"/>
          <a:stretch/>
        </p:blipFill>
        <p:spPr bwMode="auto">
          <a:xfrm>
            <a:off x="3521534" y="2420888"/>
            <a:ext cx="958044" cy="69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Segnaposto numero diapositiva 2"/>
          <p:cNvSpPr txBox="1">
            <a:spLocks/>
          </p:cNvSpPr>
          <p:nvPr/>
        </p:nvSpPr>
        <p:spPr>
          <a:xfrm>
            <a:off x="11098320" y="6240983"/>
            <a:ext cx="720080" cy="199174"/>
          </a:xfrm>
          <a:prstGeom prst="rect">
            <a:avLst/>
          </a:prstGeom>
        </p:spPr>
        <p:txBody>
          <a:bodyPr vert="horz" lIns="91440" tIns="45720" rIns="91440" bIns="45720" rtlCol="0" anchor="t"/>
          <a:lstStyle>
            <a:defPPr>
              <a:defRPr lang="en-US"/>
            </a:defPPr>
            <a:lvl1pPr marL="0" algn="r" defTabSz="914400" rtl="0" eaLnBrk="1" latinLnBrk="0" hangingPunct="1">
              <a:defRPr sz="11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5</a:t>
            </a:fld>
            <a:endParaRPr lang="en-GB" dirty="0"/>
          </a:p>
        </p:txBody>
      </p:sp>
      <p:sp>
        <p:nvSpPr>
          <p:cNvPr id="53" name="Rettangolo 52"/>
          <p:cNvSpPr/>
          <p:nvPr/>
        </p:nvSpPr>
        <p:spPr>
          <a:xfrm>
            <a:off x="4354878" y="3632448"/>
            <a:ext cx="8136904" cy="1428083"/>
          </a:xfrm>
          <a:prstGeom prst="rect">
            <a:avLst/>
          </a:prstGeom>
        </p:spPr>
        <p:txBody>
          <a:bodyPr wrap="square">
            <a:spAutoFit/>
          </a:bodyPr>
          <a:lstStyle/>
          <a:p>
            <a:pPr marL="285750" lvl="0" indent="-285750">
              <a:lnSpc>
                <a:spcPct val="120000"/>
              </a:lnSpc>
              <a:spcBef>
                <a:spcPts val="600"/>
              </a:spcBef>
              <a:buClr>
                <a:srgbClr val="C00000"/>
              </a:buClr>
              <a:buFont typeface="Arial" panose="020B0604020202020204" pitchFamily="34" charset="0"/>
              <a:buChar char="•"/>
            </a:pPr>
            <a:r>
              <a:rPr lang="it-IT" sz="1600" b="1" dirty="0">
                <a:solidFill>
                  <a:prstClr val="black"/>
                </a:solidFill>
                <a:latin typeface="Verdana" panose="020B0604030504040204" pitchFamily="34" charset="0"/>
                <a:ea typeface="Verdana" panose="020B0604030504040204" pitchFamily="34" charset="0"/>
                <a:cs typeface="Arial" panose="020B0604020202020204" pitchFamily="34" charset="0"/>
              </a:rPr>
              <a:t>Total </a:t>
            </a:r>
            <a:r>
              <a:rPr lang="it-IT" sz="1600" b="1" dirty="0" err="1">
                <a:solidFill>
                  <a:prstClr val="black"/>
                </a:solidFill>
                <a:latin typeface="Verdana" panose="020B0604030504040204" pitchFamily="34" charset="0"/>
                <a:ea typeface="Verdana" panose="020B0604030504040204" pitchFamily="34" charset="0"/>
                <a:cs typeface="Arial" panose="020B0604020202020204" pitchFamily="34" charset="0"/>
              </a:rPr>
              <a:t>uncertainty</a:t>
            </a:r>
            <a:r>
              <a:rPr lang="it-IT" sz="1600" b="1"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it-IT" sz="1600" b="1" dirty="0" smtClean="0">
                <a:solidFill>
                  <a:srgbClr val="C00000"/>
                </a:solidFill>
                <a:latin typeface="Verdana" panose="020B0604030504040204" pitchFamily="34" charset="0"/>
                <a:ea typeface="Verdana" panose="020B0604030504040204" pitchFamily="34" charset="0"/>
                <a:cs typeface="Arial" panose="020B0604020202020204" pitchFamily="34" charset="0"/>
              </a:rPr>
              <a:t>±~6%</a:t>
            </a:r>
            <a:r>
              <a:rPr lang="it-IT" sz="1600" b="1"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it-IT" sz="1600" b="1" dirty="0" err="1">
                <a:solidFill>
                  <a:prstClr val="black"/>
                </a:solidFill>
                <a:latin typeface="Verdana" panose="020B0604030504040204" pitchFamily="34" charset="0"/>
                <a:ea typeface="Verdana" panose="020B0604030504040204" pitchFamily="34" charset="0"/>
                <a:cs typeface="Arial" panose="020B0604020202020204" pitchFamily="34" charset="0"/>
              </a:rPr>
              <a:t>well</a:t>
            </a:r>
            <a:r>
              <a:rPr lang="it-IT" sz="1600" b="1"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it-IT" sz="1600" b="1" dirty="0" err="1">
                <a:solidFill>
                  <a:prstClr val="black"/>
                </a:solidFill>
                <a:latin typeface="Verdana" panose="020B0604030504040204" pitchFamily="34" charset="0"/>
                <a:ea typeface="Verdana" panose="020B0604030504040204" pitchFamily="34" charset="0"/>
                <a:cs typeface="Arial" panose="020B0604020202020204" pitchFamily="34" charset="0"/>
              </a:rPr>
              <a:t>within</a:t>
            </a:r>
            <a:r>
              <a:rPr lang="it-IT" sz="1600" b="1" dirty="0">
                <a:solidFill>
                  <a:prstClr val="black"/>
                </a:solidFill>
                <a:latin typeface="Verdana" panose="020B0604030504040204" pitchFamily="34" charset="0"/>
                <a:ea typeface="Verdana" panose="020B0604030504040204" pitchFamily="34" charset="0"/>
                <a:cs typeface="Arial" panose="020B0604020202020204" pitchFamily="34" charset="0"/>
              </a:rPr>
              <a:t> target </a:t>
            </a:r>
            <a:r>
              <a:rPr lang="it-IT" sz="1600" b="1" dirty="0" err="1">
                <a:solidFill>
                  <a:prstClr val="black"/>
                </a:solidFill>
                <a:latin typeface="Verdana" panose="020B0604030504040204" pitchFamily="34" charset="0"/>
                <a:ea typeface="Verdana" panose="020B0604030504040204" pitchFamily="34" charset="0"/>
                <a:cs typeface="Arial" panose="020B0604020202020204" pitchFamily="34" charset="0"/>
              </a:rPr>
              <a:t>accuracy</a:t>
            </a:r>
            <a:r>
              <a:rPr lang="it-IT" sz="1600" b="1"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it-IT" sz="1600" b="1" dirty="0">
                <a:solidFill>
                  <a:prstClr val="black"/>
                </a:solidFill>
                <a:latin typeface="Verdana" panose="020B0604030504040204" pitchFamily="34" charset="0"/>
                <a:ea typeface="Verdana" panose="020B0604030504040204" pitchFamily="34" charset="0"/>
                <a:cs typeface="Arial"/>
              </a:rPr>
              <a:t>≤</a:t>
            </a:r>
            <a:r>
              <a:rPr lang="it-IT" sz="1600" b="1" dirty="0">
                <a:solidFill>
                  <a:prstClr val="black"/>
                </a:solidFill>
                <a:latin typeface="Verdana" panose="020B0604030504040204" pitchFamily="34" charset="0"/>
                <a:ea typeface="Verdana" panose="020B0604030504040204" pitchFamily="34" charset="0"/>
                <a:cs typeface="Arial" panose="020B0604020202020204" pitchFamily="34" charset="0"/>
              </a:rPr>
              <a:t> 10%</a:t>
            </a:r>
          </a:p>
          <a:p>
            <a:pPr marL="285750" indent="-285750">
              <a:lnSpc>
                <a:spcPct val="120000"/>
              </a:lnSpc>
              <a:spcBef>
                <a:spcPts val="600"/>
              </a:spcBef>
              <a:buClr>
                <a:srgbClr val="C00000"/>
              </a:buClr>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Successful </a:t>
            </a:r>
            <a:r>
              <a:rPr lang="en-US" sz="1600"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operation in vessel of </a:t>
            </a:r>
            <a:r>
              <a:rPr lang="en-US" sz="1600" dirty="0" smtClean="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neutron generator </a:t>
            </a:r>
            <a:r>
              <a:rPr lang="en-US" sz="1600"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 PS units + detectors + electronics with </a:t>
            </a:r>
            <a:r>
              <a:rPr lang="en-US" sz="1600" dirty="0" smtClean="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RH system</a:t>
            </a:r>
            <a:endParaRPr lang="en-US" sz="1600"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endParaRPr>
          </a:p>
          <a:p>
            <a:pPr marL="285750" lvl="0" indent="-285750">
              <a:lnSpc>
                <a:spcPct val="120000"/>
              </a:lnSpc>
              <a:spcBef>
                <a:spcPts val="600"/>
              </a:spcBef>
              <a:buClr>
                <a:srgbClr val="C00000"/>
              </a:buClr>
              <a:buFont typeface="Arial" panose="020B0604020202020204" pitchFamily="34" charset="0"/>
              <a:buChar char="•"/>
            </a:pPr>
            <a:r>
              <a:rPr lang="it-IT" sz="1600" b="1" dirty="0" err="1" smtClean="0">
                <a:solidFill>
                  <a:prstClr val="black"/>
                </a:solidFill>
                <a:latin typeface="Verdana" panose="020B0604030504040204" pitchFamily="34" charset="0"/>
                <a:ea typeface="Verdana" panose="020B0604030504040204" pitchFamily="34" charset="0"/>
                <a:cs typeface="Arial" panose="020B0604020202020204" pitchFamily="34" charset="0"/>
              </a:rPr>
              <a:t>Demonstration</a:t>
            </a:r>
            <a:r>
              <a:rPr lang="it-IT" sz="1600" b="1" dirty="0" smtClean="0">
                <a:solidFill>
                  <a:prstClr val="black"/>
                </a:solidFill>
                <a:latin typeface="Verdana" panose="020B0604030504040204" pitchFamily="34" charset="0"/>
                <a:ea typeface="Verdana" panose="020B0604030504040204" pitchFamily="34" charset="0"/>
                <a:cs typeface="Arial" panose="020B0604020202020204" pitchFamily="34" charset="0"/>
              </a:rPr>
              <a:t> </a:t>
            </a:r>
            <a:r>
              <a:rPr lang="it-IT" sz="1600" b="1" dirty="0">
                <a:solidFill>
                  <a:prstClr val="black"/>
                </a:solidFill>
                <a:latin typeface="Verdana" panose="020B0604030504040204" pitchFamily="34" charset="0"/>
                <a:ea typeface="Verdana" panose="020B0604030504040204" pitchFamily="34" charset="0"/>
                <a:cs typeface="Arial" panose="020B0604020202020204" pitchFamily="34" charset="0"/>
              </a:rPr>
              <a:t>of </a:t>
            </a:r>
            <a:r>
              <a:rPr lang="it-IT" sz="1600" b="1" dirty="0" err="1" smtClean="0">
                <a:solidFill>
                  <a:prstClr val="black"/>
                </a:solidFill>
                <a:latin typeface="Verdana" panose="020B0604030504040204" pitchFamily="34" charset="0"/>
                <a:ea typeface="Verdana" panose="020B0604030504040204" pitchFamily="34" charset="0"/>
                <a:cs typeface="Arial" panose="020B0604020202020204" pitchFamily="34" charset="0"/>
              </a:rPr>
              <a:t>methodology</a:t>
            </a:r>
            <a:endParaRPr lang="it-IT" sz="1600" b="1" dirty="0">
              <a:solidFill>
                <a:prstClr val="black"/>
              </a:solidFill>
              <a:latin typeface="Verdana" panose="020B0604030504040204" pitchFamily="34" charset="0"/>
              <a:ea typeface="Verdana" panose="020B0604030504040204" pitchFamily="34" charset="0"/>
              <a:cs typeface="Arial" panose="020B0604020202020204" pitchFamily="34" charset="0"/>
            </a:endParaRPr>
          </a:p>
        </p:txBody>
      </p:sp>
      <p:sp>
        <p:nvSpPr>
          <p:cNvPr id="54" name="CasellaDiTesto 53"/>
          <p:cNvSpPr txBox="1"/>
          <p:nvPr/>
        </p:nvSpPr>
        <p:spPr>
          <a:xfrm>
            <a:off x="151228" y="5345192"/>
            <a:ext cx="11921436" cy="1421928"/>
          </a:xfrm>
          <a:prstGeom prst="rect">
            <a:avLst/>
          </a:prstGeom>
          <a:solidFill>
            <a:schemeClr val="accent1">
              <a:lumMod val="50000"/>
            </a:schemeClr>
          </a:solidFill>
        </p:spPr>
        <p:txBody>
          <a:bodyPr wrap="square" rtlCol="0">
            <a:spAutoFit/>
          </a:bodyPr>
          <a:lstStyle/>
          <a:p>
            <a:pPr>
              <a:lnSpc>
                <a:spcPct val="120000"/>
              </a:lnSpc>
              <a:spcBef>
                <a:spcPts val="1700"/>
              </a:spcBef>
              <a:buClr>
                <a:srgbClr val="C00000"/>
              </a:buClr>
            </a:pPr>
            <a:r>
              <a:rPr lang="it-IT" b="1" dirty="0" err="1" smtClean="0">
                <a:solidFill>
                  <a:schemeClr val="bg1"/>
                </a:solidFill>
                <a:latin typeface="Verdana" panose="020B0604030504040204" pitchFamily="34" charset="0"/>
                <a:ea typeface="Verdana" panose="020B0604030504040204" pitchFamily="34" charset="0"/>
                <a:cs typeface="Arial" panose="020B0604020202020204" pitchFamily="34" charset="0"/>
              </a:rPr>
              <a:t>Verification</a:t>
            </a:r>
            <a:r>
              <a:rPr lang="it-IT" b="1" dirty="0" smtClean="0">
                <a:solidFill>
                  <a:schemeClr val="bg1"/>
                </a:solidFill>
                <a:latin typeface="Verdana" panose="020B0604030504040204" pitchFamily="34" charset="0"/>
                <a:ea typeface="Verdana" panose="020B0604030504040204" pitchFamily="34" charset="0"/>
                <a:cs typeface="Arial" panose="020B0604020202020204" pitchFamily="34" charset="0"/>
              </a:rPr>
              <a:t> &amp; </a:t>
            </a:r>
            <a:r>
              <a:rPr lang="it-IT" b="1" dirty="0" err="1" smtClean="0">
                <a:solidFill>
                  <a:schemeClr val="bg1"/>
                </a:solidFill>
                <a:latin typeface="Verdana" panose="020B0604030504040204" pitchFamily="34" charset="0"/>
                <a:ea typeface="Verdana" panose="020B0604030504040204" pitchFamily="34" charset="0"/>
                <a:cs typeface="Arial" panose="020B0604020202020204" pitchFamily="34" charset="0"/>
              </a:rPr>
              <a:t>validation</a:t>
            </a:r>
            <a:r>
              <a:rPr lang="it-IT" b="1" dirty="0" smtClean="0">
                <a:solidFill>
                  <a:schemeClr val="bg1"/>
                </a:solidFill>
                <a:latin typeface="Verdana" panose="020B0604030504040204" pitchFamily="34" charset="0"/>
                <a:ea typeface="Verdana" panose="020B0604030504040204" pitchFamily="34" charset="0"/>
                <a:cs typeface="Arial" panose="020B0604020202020204" pitchFamily="34" charset="0"/>
              </a:rPr>
              <a:t> </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rPr>
              <a:t>of 14 </a:t>
            </a:r>
            <a:r>
              <a:rPr lang="it-IT" b="1" dirty="0" err="1">
                <a:solidFill>
                  <a:schemeClr val="bg1"/>
                </a:solidFill>
                <a:latin typeface="Verdana" panose="020B0604030504040204" pitchFamily="34" charset="0"/>
                <a:ea typeface="Verdana" panose="020B0604030504040204" pitchFamily="34" charset="0"/>
                <a:cs typeface="Arial" panose="020B0604020202020204" pitchFamily="34" charset="0"/>
              </a:rPr>
              <a:t>MeV</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it-IT" b="1" dirty="0" err="1">
                <a:solidFill>
                  <a:schemeClr val="bg1"/>
                </a:solidFill>
                <a:latin typeface="Verdana" panose="020B0604030504040204" pitchFamily="34" charset="0"/>
                <a:ea typeface="Verdana" panose="020B0604030504040204" pitchFamily="34" charset="0"/>
                <a:cs typeface="Arial" panose="020B0604020202020204" pitchFamily="34" charset="0"/>
              </a:rPr>
              <a:t>calibration</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it-IT" b="1" dirty="0" err="1" smtClean="0">
                <a:solidFill>
                  <a:schemeClr val="bg1"/>
                </a:solidFill>
                <a:latin typeface="Verdana" panose="020B0604030504040204" pitchFamily="34" charset="0"/>
                <a:ea typeface="Verdana" panose="020B0604030504040204" pitchFamily="34" charset="0"/>
                <a:cs typeface="Arial" panose="020B0604020202020204" pitchFamily="34" charset="0"/>
              </a:rPr>
              <a:t>following</a:t>
            </a:r>
            <a:r>
              <a:rPr lang="it-IT" b="1" dirty="0" smtClean="0">
                <a:solidFill>
                  <a:schemeClr val="bg1"/>
                </a:solidFill>
                <a:latin typeface="Verdana" panose="020B0604030504040204" pitchFamily="34" charset="0"/>
                <a:ea typeface="Verdana" panose="020B0604030504040204" pitchFamily="34" charset="0"/>
                <a:cs typeface="Arial" panose="020B0604020202020204" pitchFamily="34" charset="0"/>
              </a:rPr>
              <a:t> DT </a:t>
            </a:r>
            <a:r>
              <a:rPr lang="it-IT" b="1" dirty="0" err="1" smtClean="0">
                <a:solidFill>
                  <a:schemeClr val="bg1"/>
                </a:solidFill>
                <a:latin typeface="Verdana" panose="020B0604030504040204" pitchFamily="34" charset="0"/>
                <a:ea typeface="Verdana" panose="020B0604030504040204" pitchFamily="34" charset="0"/>
                <a:cs typeface="Arial" panose="020B0604020202020204" pitchFamily="34" charset="0"/>
              </a:rPr>
              <a:t>operations</a:t>
            </a:r>
            <a:r>
              <a:rPr lang="it-IT" b="1" dirty="0" smtClean="0">
                <a:solidFill>
                  <a:schemeClr val="bg1"/>
                </a:solidFill>
                <a:latin typeface="Verdana" panose="020B0604030504040204" pitchFamily="34" charset="0"/>
                <a:ea typeface="Verdana" panose="020B0604030504040204" pitchFamily="34" charset="0"/>
                <a:cs typeface="Arial" panose="020B0604020202020204" pitchFamily="34" charset="0"/>
              </a:rPr>
              <a:t> </a:t>
            </a:r>
            <a:r>
              <a:rPr lang="it-IT" b="1" dirty="0" err="1">
                <a:solidFill>
                  <a:schemeClr val="bg1"/>
                </a:solidFill>
                <a:latin typeface="Verdana" panose="020B0604030504040204" pitchFamily="34" charset="0"/>
                <a:ea typeface="Verdana" panose="020B0604030504040204" pitchFamily="34" charset="0"/>
                <a:cs typeface="Arial" panose="020B0604020202020204" pitchFamily="34" charset="0"/>
              </a:rPr>
              <a:t>is</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rPr>
              <a:t> in </a:t>
            </a:r>
            <a:r>
              <a:rPr lang="it-IT" b="1" dirty="0" smtClean="0">
                <a:solidFill>
                  <a:schemeClr val="bg1"/>
                </a:solidFill>
                <a:latin typeface="Verdana" panose="020B0604030504040204" pitchFamily="34" charset="0"/>
                <a:ea typeface="Verdana" panose="020B0604030504040204" pitchFamily="34" charset="0"/>
                <a:cs typeface="Arial" panose="020B0604020202020204" pitchFamily="34" charset="0"/>
              </a:rPr>
              <a:t>progress</a:t>
            </a:r>
            <a:endParaRPr lang="it-IT" b="1" dirty="0">
              <a:solidFill>
                <a:schemeClr val="bg1"/>
              </a:solidFill>
              <a:latin typeface="Verdana" panose="020B0604030504040204" pitchFamily="34" charset="0"/>
              <a:ea typeface="Verdana" panose="020B0604030504040204" pitchFamily="34" charset="0"/>
              <a:cs typeface="Arial" panose="020B0604020202020204" pitchFamily="34" charset="0"/>
            </a:endParaRPr>
          </a:p>
          <a:p>
            <a:pPr marL="285750" indent="-285750">
              <a:lnSpc>
                <a:spcPct val="120000"/>
              </a:lnSpc>
              <a:buClr>
                <a:srgbClr val="C00000"/>
              </a:buClr>
              <a:buFont typeface="Wingdings" pitchFamily="2" charset="2"/>
              <a:buChar char="à"/>
            </a:pPr>
            <a:r>
              <a:rPr lang="it-IT" b="1" dirty="0" err="1" smtClean="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relevant</a:t>
            </a:r>
            <a:r>
              <a:rPr lang="it-IT" b="1" dirty="0" smtClean="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 </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for </a:t>
            </a:r>
            <a:r>
              <a:rPr lang="it-IT" b="1" dirty="0" err="1">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neutron</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 </a:t>
            </a:r>
            <a:r>
              <a:rPr lang="it-IT" b="1" dirty="0" err="1">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calibrations</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 of ITER </a:t>
            </a:r>
            <a:r>
              <a:rPr lang="it-IT" b="1" dirty="0" err="1">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neutron</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 detectors and </a:t>
            </a:r>
            <a:r>
              <a:rPr lang="it-IT" b="1" dirty="0" err="1">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absolute</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 </a:t>
            </a:r>
            <a:r>
              <a:rPr lang="it-IT" b="1" dirty="0" err="1">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measurements</a:t>
            </a:r>
            <a:r>
              <a:rPr lang="it-IT" b="1" dirty="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 of fusion </a:t>
            </a:r>
            <a:r>
              <a:rPr lang="it-IT" b="1" dirty="0" err="1" smtClean="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power</a:t>
            </a:r>
            <a:r>
              <a:rPr lang="it-IT" b="1" dirty="0" smtClean="0">
                <a:solidFill>
                  <a:schemeClr val="bg1"/>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a:t>
            </a:r>
          </a:p>
          <a:p>
            <a:pPr marL="285750" indent="-285750">
              <a:lnSpc>
                <a:spcPct val="120000"/>
              </a:lnSpc>
              <a:buClr>
                <a:srgbClr val="C00000"/>
              </a:buClr>
              <a:buFont typeface="Wingdings" pitchFamily="2" charset="2"/>
              <a:buChar char="à"/>
            </a:pPr>
            <a:r>
              <a:rPr lang="en-US" b="1" dirty="0">
                <a:solidFill>
                  <a:schemeClr val="bg1"/>
                </a:solidFill>
                <a:latin typeface="Verdana" panose="020B0604030504040204" pitchFamily="34" charset="0"/>
                <a:ea typeface="Verdana" panose="020B0604030504040204" pitchFamily="34" charset="0"/>
              </a:rPr>
              <a:t>Provide accurate neutron yields for neutronics </a:t>
            </a:r>
            <a:r>
              <a:rPr lang="en-US" b="1" dirty="0" smtClean="0">
                <a:solidFill>
                  <a:schemeClr val="bg1"/>
                </a:solidFill>
                <a:latin typeface="Verdana" panose="020B0604030504040204" pitchFamily="34" charset="0"/>
                <a:ea typeface="Verdana" panose="020B0604030504040204" pitchFamily="34" charset="0"/>
              </a:rPr>
              <a:t>experiments </a:t>
            </a:r>
            <a:endParaRPr lang="en-US" b="1" dirty="0">
              <a:solidFill>
                <a:schemeClr val="bg1"/>
              </a:solidFill>
              <a:latin typeface="Verdana" panose="020B0604030504040204" pitchFamily="34" charset="0"/>
              <a:ea typeface="Verdana" panose="020B0604030504040204" pitchFamily="34" charset="0"/>
            </a:endParaRPr>
          </a:p>
        </p:txBody>
      </p:sp>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8487" y="1192351"/>
            <a:ext cx="2268174" cy="11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asellaDiTesto 14"/>
          <p:cNvSpPr txBox="1"/>
          <p:nvPr/>
        </p:nvSpPr>
        <p:spPr>
          <a:xfrm>
            <a:off x="119336" y="1124744"/>
            <a:ext cx="1732540" cy="1077218"/>
          </a:xfrm>
          <a:prstGeom prst="rect">
            <a:avLst/>
          </a:prstGeom>
          <a:noFill/>
        </p:spPr>
        <p:txBody>
          <a:bodyPr wrap="square" rtlCol="0">
            <a:spAutoFit/>
          </a:bodyPr>
          <a:lstStyle/>
          <a:p>
            <a:r>
              <a:rPr lang="it-IT" sz="1400" b="1" dirty="0" smtClean="0">
                <a:latin typeface="Verdana" panose="020B0604030504040204" pitchFamily="34" charset="0"/>
                <a:ea typeface="Verdana" panose="020B0604030504040204" pitchFamily="34" charset="0"/>
                <a:cs typeface="Arial" panose="020B0604020202020204" pitchFamily="34" charset="0"/>
              </a:rPr>
              <a:t>NG </a:t>
            </a:r>
            <a:r>
              <a:rPr lang="it-IT" sz="1400" b="1" dirty="0" err="1" smtClean="0">
                <a:latin typeface="Verdana" panose="020B0604030504040204" pitchFamily="34" charset="0"/>
                <a:ea typeface="Verdana" panose="020B0604030504040204" pitchFamily="34" charset="0"/>
                <a:cs typeface="Arial" panose="020B0604020202020204" pitchFamily="34" charset="0"/>
              </a:rPr>
              <a:t>intensity</a:t>
            </a:r>
            <a:r>
              <a:rPr lang="it-IT" sz="1400" b="1" dirty="0" smtClean="0">
                <a:latin typeface="Verdana" panose="020B0604030504040204" pitchFamily="34" charset="0"/>
                <a:ea typeface="Verdana" panose="020B0604030504040204" pitchFamily="34" charset="0"/>
                <a:cs typeface="Arial" panose="020B0604020202020204" pitchFamily="34" charset="0"/>
              </a:rPr>
              <a:t> ~2 x10</a:t>
            </a:r>
            <a:r>
              <a:rPr lang="it-IT" sz="1400" b="1" baseline="30000" dirty="0" smtClean="0">
                <a:latin typeface="Verdana" panose="020B0604030504040204" pitchFamily="34" charset="0"/>
                <a:ea typeface="Verdana" panose="020B0604030504040204" pitchFamily="34" charset="0"/>
                <a:cs typeface="Arial" panose="020B0604020202020204" pitchFamily="34" charset="0"/>
              </a:rPr>
              <a:t>8</a:t>
            </a:r>
            <a:r>
              <a:rPr lang="it-IT" sz="1400" b="1" dirty="0" smtClean="0">
                <a:latin typeface="Verdana" panose="020B0604030504040204" pitchFamily="34" charset="0"/>
                <a:ea typeface="Verdana" panose="020B0604030504040204" pitchFamily="34" charset="0"/>
                <a:cs typeface="Arial" panose="020B0604020202020204" pitchFamily="34" charset="0"/>
              </a:rPr>
              <a:t> n/s</a:t>
            </a:r>
            <a:endParaRPr lang="it-IT" sz="1400" b="1" dirty="0">
              <a:latin typeface="Verdana" panose="020B0604030504040204" pitchFamily="34" charset="0"/>
              <a:ea typeface="Verdana" panose="020B0604030504040204" pitchFamily="34" charset="0"/>
              <a:cs typeface="Arial" panose="020B0604020202020204" pitchFamily="34" charset="0"/>
            </a:endParaRPr>
          </a:p>
          <a:p>
            <a:r>
              <a:rPr lang="it-IT" sz="1200" dirty="0" err="1" smtClean="0">
                <a:solidFill>
                  <a:schemeClr val="tx2"/>
                </a:solidFill>
                <a:latin typeface="Verdana" panose="020B0604030504040204" pitchFamily="34" charset="0"/>
                <a:ea typeface="Verdana" panose="020B0604030504040204" pitchFamily="34" charset="0"/>
                <a:cs typeface="Arial" panose="020B0604020202020204" pitchFamily="34" charset="0"/>
              </a:rPr>
              <a:t>Diamonds</a:t>
            </a:r>
            <a:r>
              <a:rPr lang="it-IT" sz="1200" dirty="0" smtClean="0">
                <a:solidFill>
                  <a:schemeClr val="tx2"/>
                </a:solidFill>
                <a:latin typeface="Verdana" panose="020B0604030504040204" pitchFamily="34" charset="0"/>
                <a:ea typeface="Verdana" panose="020B0604030504040204" pitchFamily="34" charset="0"/>
                <a:cs typeface="Arial" panose="020B0604020202020204" pitchFamily="34" charset="0"/>
              </a:rPr>
              <a:t> &amp; AF </a:t>
            </a:r>
            <a:r>
              <a:rPr lang="it-IT" sz="1200" dirty="0" err="1" smtClean="0">
                <a:solidFill>
                  <a:schemeClr val="tx2"/>
                </a:solidFill>
                <a:latin typeface="Verdana" panose="020B0604030504040204" pitchFamily="34" charset="0"/>
                <a:ea typeface="Verdana" panose="020B0604030504040204" pitchFamily="34" charset="0"/>
                <a:cs typeface="Arial" panose="020B0604020202020204" pitchFamily="34" charset="0"/>
              </a:rPr>
              <a:t>monitors</a:t>
            </a:r>
            <a:endParaRPr lang="it-IT" sz="1200" dirty="0" smtClean="0">
              <a:solidFill>
                <a:schemeClr val="tx2"/>
              </a:solidFill>
              <a:latin typeface="Verdana" panose="020B0604030504040204" pitchFamily="34" charset="0"/>
              <a:ea typeface="Verdana" panose="020B0604030504040204" pitchFamily="34" charset="0"/>
              <a:cs typeface="Arial" panose="020B0604020202020204" pitchFamily="34" charset="0"/>
            </a:endParaRPr>
          </a:p>
          <a:p>
            <a:r>
              <a:rPr lang="it-IT" sz="1200" dirty="0" err="1" smtClean="0">
                <a:solidFill>
                  <a:schemeClr val="tx2"/>
                </a:solidFill>
                <a:latin typeface="Verdana" panose="020B0604030504040204" pitchFamily="34" charset="0"/>
                <a:ea typeface="Verdana" panose="020B0604030504040204" pitchFamily="34" charset="0"/>
                <a:cs typeface="Arial" panose="020B0604020202020204" pitchFamily="34" charset="0"/>
              </a:rPr>
              <a:t>absolute</a:t>
            </a:r>
            <a:r>
              <a:rPr lang="it-IT" sz="1200" dirty="0" smtClean="0">
                <a:solidFill>
                  <a:schemeClr val="tx2"/>
                </a:solidFill>
                <a:latin typeface="Verdana" panose="020B0604030504040204" pitchFamily="34" charset="0"/>
                <a:ea typeface="Verdana" panose="020B0604030504040204" pitchFamily="34" charset="0"/>
                <a:cs typeface="Arial" panose="020B0604020202020204" pitchFamily="34" charset="0"/>
              </a:rPr>
              <a:t> </a:t>
            </a:r>
            <a:r>
              <a:rPr lang="it-IT" sz="1200" dirty="0" err="1" smtClean="0">
                <a:solidFill>
                  <a:schemeClr val="tx2"/>
                </a:solidFill>
                <a:latin typeface="Verdana" panose="020B0604030504040204" pitchFamily="34" charset="0"/>
                <a:ea typeface="Verdana" panose="020B0604030504040204" pitchFamily="34" charset="0"/>
                <a:cs typeface="Arial" panose="020B0604020202020204" pitchFamily="34" charset="0"/>
              </a:rPr>
              <a:t>calibration</a:t>
            </a:r>
            <a:endParaRPr lang="it-IT" sz="1200" dirty="0">
              <a:solidFill>
                <a:schemeClr val="tx2"/>
              </a:solidFill>
              <a:latin typeface="Verdana" panose="020B0604030504040204" pitchFamily="34" charset="0"/>
              <a:ea typeface="Verdana" panose="020B0604030504040204" pitchFamily="34" charset="0"/>
              <a:cs typeface="Arial" panose="020B0604020202020204" pitchFamily="34" charset="0"/>
            </a:endParaRPr>
          </a:p>
        </p:txBody>
      </p:sp>
      <p:sp>
        <p:nvSpPr>
          <p:cNvPr id="16" name="Rettangolo 15"/>
          <p:cNvSpPr/>
          <p:nvPr/>
        </p:nvSpPr>
        <p:spPr>
          <a:xfrm>
            <a:off x="26698" y="653529"/>
            <a:ext cx="12478014" cy="387798"/>
          </a:xfrm>
          <a:prstGeom prst="rect">
            <a:avLst/>
          </a:prstGeom>
        </p:spPr>
        <p:txBody>
          <a:bodyPr wrap="square">
            <a:spAutoFit/>
          </a:bodyPr>
          <a:lstStyle/>
          <a:p>
            <a:pPr>
              <a:lnSpc>
                <a:spcPct val="120000"/>
              </a:lnSpc>
              <a:spcBef>
                <a:spcPts val="1700"/>
              </a:spcBef>
              <a:buClr>
                <a:srgbClr val="C00000"/>
              </a:buClr>
            </a:pPr>
            <a:r>
              <a:rPr lang="it-IT" sz="1600" b="1" dirty="0" err="1" smtClean="0">
                <a:latin typeface="Verdana" panose="020B0604030504040204" pitchFamily="34" charset="0"/>
                <a:ea typeface="Verdana" panose="020B0604030504040204" pitchFamily="34" charset="0"/>
                <a:cs typeface="Arial" panose="020B0604020202020204" pitchFamily="34" charset="0"/>
              </a:rPr>
              <a:t>Successfully</a:t>
            </a:r>
            <a:r>
              <a:rPr lang="it-IT" sz="1600" b="1" dirty="0" smtClean="0">
                <a:latin typeface="Verdana" panose="020B0604030504040204" pitchFamily="34" charset="0"/>
                <a:ea typeface="Verdana" panose="020B0604030504040204" pitchFamily="34" charset="0"/>
                <a:cs typeface="Arial" panose="020B0604020202020204" pitchFamily="34" charset="0"/>
              </a:rPr>
              <a:t> </a:t>
            </a:r>
            <a:r>
              <a:rPr lang="it-IT" sz="1600" b="1" dirty="0" err="1" smtClean="0">
                <a:latin typeface="Verdana" panose="020B0604030504040204" pitchFamily="34" charset="0"/>
                <a:ea typeface="Verdana" panose="020B0604030504040204" pitchFamily="34" charset="0"/>
                <a:cs typeface="Arial" panose="020B0604020202020204" pitchFamily="34" charset="0"/>
              </a:rPr>
              <a:t>achieved</a:t>
            </a:r>
            <a:r>
              <a:rPr lang="it-IT" sz="1600" b="1" dirty="0" smtClean="0">
                <a:latin typeface="Verdana" panose="020B0604030504040204" pitchFamily="34" charset="0"/>
                <a:ea typeface="Verdana" panose="020B0604030504040204" pitchFamily="34" charset="0"/>
                <a:cs typeface="Arial" panose="020B0604020202020204" pitchFamily="34" charset="0"/>
              </a:rPr>
              <a:t> 14 </a:t>
            </a:r>
            <a:r>
              <a:rPr lang="it-IT" sz="1600" b="1" dirty="0" err="1">
                <a:latin typeface="Verdana" panose="020B0604030504040204" pitchFamily="34" charset="0"/>
                <a:ea typeface="Verdana" panose="020B0604030504040204" pitchFamily="34" charset="0"/>
                <a:cs typeface="Arial" panose="020B0604020202020204" pitchFamily="34" charset="0"/>
              </a:rPr>
              <a:t>MeV</a:t>
            </a:r>
            <a:r>
              <a:rPr lang="it-IT" sz="1600" b="1" dirty="0">
                <a:latin typeface="Verdana" panose="020B0604030504040204" pitchFamily="34" charset="0"/>
                <a:ea typeface="Verdana" panose="020B0604030504040204" pitchFamily="34" charset="0"/>
                <a:cs typeface="Arial" panose="020B0604020202020204" pitchFamily="34" charset="0"/>
              </a:rPr>
              <a:t> </a:t>
            </a:r>
            <a:r>
              <a:rPr lang="it-IT" sz="1600" b="1" dirty="0" err="1" smtClean="0">
                <a:latin typeface="Verdana" panose="020B0604030504040204" pitchFamily="34" charset="0"/>
                <a:ea typeface="Verdana" panose="020B0604030504040204" pitchFamily="34" charset="0"/>
                <a:cs typeface="Arial" panose="020B0604020202020204" pitchFamily="34" charset="0"/>
              </a:rPr>
              <a:t>calibration</a:t>
            </a:r>
            <a:r>
              <a:rPr lang="it-IT" sz="1600" b="1" dirty="0" smtClean="0">
                <a:latin typeface="Verdana" panose="020B0604030504040204" pitchFamily="34" charset="0"/>
                <a:ea typeface="Verdana" panose="020B0604030504040204" pitchFamily="34" charset="0"/>
                <a:cs typeface="Arial" panose="020B0604020202020204" pitchFamily="34" charset="0"/>
              </a:rPr>
              <a:t> </a:t>
            </a:r>
            <a:r>
              <a:rPr lang="it-IT" sz="1600" b="1" dirty="0">
                <a:latin typeface="Verdana" panose="020B0604030504040204" pitchFamily="34" charset="0"/>
                <a:ea typeface="Verdana" panose="020B0604030504040204" pitchFamily="34" charset="0"/>
                <a:cs typeface="Arial" panose="020B0604020202020204" pitchFamily="34" charset="0"/>
              </a:rPr>
              <a:t>of JET </a:t>
            </a:r>
            <a:r>
              <a:rPr lang="it-IT" sz="1600" b="1" dirty="0" err="1" smtClean="0">
                <a:latin typeface="Verdana" panose="020B0604030504040204" pitchFamily="34" charset="0"/>
                <a:ea typeface="Verdana" panose="020B0604030504040204" pitchFamily="34" charset="0"/>
                <a:cs typeface="Arial" panose="020B0604020202020204" pitchFamily="34" charset="0"/>
              </a:rPr>
              <a:t>neutron</a:t>
            </a:r>
            <a:r>
              <a:rPr lang="it-IT" sz="1600" b="1" dirty="0" smtClean="0">
                <a:latin typeface="Verdana" panose="020B0604030504040204" pitchFamily="34" charset="0"/>
                <a:ea typeface="Verdana" panose="020B0604030504040204" pitchFamily="34" charset="0"/>
                <a:cs typeface="Arial" panose="020B0604020202020204" pitchFamily="34" charset="0"/>
              </a:rPr>
              <a:t> detectors </a:t>
            </a:r>
            <a:r>
              <a:rPr lang="it-IT" sz="1600" b="1" dirty="0">
                <a:latin typeface="Verdana" panose="020B0604030504040204" pitchFamily="34" charset="0"/>
                <a:ea typeface="Verdana" panose="020B0604030504040204" pitchFamily="34" charset="0"/>
                <a:cs typeface="Arial" panose="020B0604020202020204" pitchFamily="34" charset="0"/>
              </a:rPr>
              <a:t>with </a:t>
            </a:r>
            <a:r>
              <a:rPr lang="it-IT" sz="1600" b="1" dirty="0" err="1">
                <a:latin typeface="Verdana" panose="020B0604030504040204" pitchFamily="34" charset="0"/>
                <a:ea typeface="Verdana" panose="020B0604030504040204" pitchFamily="34" charset="0"/>
                <a:cs typeface="Arial" panose="020B0604020202020204" pitchFamily="34" charset="0"/>
              </a:rPr>
              <a:t>Neutron</a:t>
            </a:r>
            <a:r>
              <a:rPr lang="it-IT" sz="1600" b="1" dirty="0">
                <a:latin typeface="Verdana" panose="020B0604030504040204" pitchFamily="34" charset="0"/>
                <a:ea typeface="Verdana" panose="020B0604030504040204" pitchFamily="34" charset="0"/>
                <a:cs typeface="Arial" panose="020B0604020202020204" pitchFamily="34" charset="0"/>
              </a:rPr>
              <a:t> </a:t>
            </a:r>
            <a:r>
              <a:rPr lang="it-IT" sz="1600" b="1" dirty="0" smtClean="0">
                <a:latin typeface="Verdana" panose="020B0604030504040204" pitchFamily="34" charset="0"/>
                <a:ea typeface="Verdana" panose="020B0604030504040204" pitchFamily="34" charset="0"/>
                <a:cs typeface="Arial" panose="020B0604020202020204" pitchFamily="34" charset="0"/>
              </a:rPr>
              <a:t>Generator (NG) in 2017 </a:t>
            </a:r>
          </a:p>
        </p:txBody>
      </p:sp>
    </p:spTree>
    <p:extLst>
      <p:ext uri="{BB962C8B-B14F-4D97-AF65-F5344CB8AC3E}">
        <p14:creationId xmlns:p14="http://schemas.microsoft.com/office/powerpoint/2010/main" val="2390946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344" y="116632"/>
            <a:ext cx="10476656" cy="457200"/>
          </a:xfrm>
        </p:spPr>
        <p:txBody>
          <a:bodyPr/>
          <a:lstStyle/>
          <a:p>
            <a:r>
              <a:rPr lang="it-IT" dirty="0" smtClean="0">
                <a:latin typeface="Verdana" panose="020B0604030504040204" pitchFamily="34" charset="0"/>
                <a:ea typeface="Verdana" panose="020B0604030504040204" pitchFamily="34" charset="0"/>
              </a:rPr>
              <a:t>NC-14 14 </a:t>
            </a:r>
            <a:r>
              <a:rPr lang="it-IT" dirty="0" err="1" smtClean="0">
                <a:latin typeface="Verdana" panose="020B0604030504040204" pitchFamily="34" charset="0"/>
                <a:ea typeface="Verdana" panose="020B0604030504040204" pitchFamily="34" charset="0"/>
              </a:rPr>
              <a:t>MeV</a:t>
            </a:r>
            <a:r>
              <a:rPr lang="it-IT" dirty="0" smtClean="0">
                <a:latin typeface="Verdana" panose="020B0604030504040204" pitchFamily="34" charset="0"/>
                <a:ea typeface="Verdana" panose="020B0604030504040204" pitchFamily="34" charset="0"/>
              </a:rPr>
              <a:t> N </a:t>
            </a:r>
            <a:r>
              <a:rPr lang="it-IT" dirty="0" err="1" smtClean="0">
                <a:latin typeface="Verdana" panose="020B0604030504040204" pitchFamily="34" charset="0"/>
                <a:ea typeface="Verdana" panose="020B0604030504040204" pitchFamily="34" charset="0"/>
              </a:rPr>
              <a:t>calibration</a:t>
            </a:r>
            <a:r>
              <a:rPr lang="it-IT" dirty="0" smtClean="0">
                <a:latin typeface="Verdana" panose="020B0604030504040204" pitchFamily="34" charset="0"/>
                <a:ea typeface="Verdana" panose="020B0604030504040204" pitchFamily="34" charset="0"/>
              </a:rPr>
              <a:t>: </a:t>
            </a:r>
            <a:r>
              <a:rPr lang="it-IT" dirty="0" err="1">
                <a:latin typeface="Verdana" panose="020B0604030504040204" pitchFamily="34" charset="0"/>
                <a:ea typeface="Verdana" panose="020B0604030504040204" pitchFamily="34" charset="0"/>
              </a:rPr>
              <a:t>w</a:t>
            </a:r>
            <a:r>
              <a:rPr lang="it-IT" dirty="0" err="1" smtClean="0">
                <a:latin typeface="Verdana" panose="020B0604030504040204" pitchFamily="34" charset="0"/>
                <a:ea typeface="Verdana" panose="020B0604030504040204" pitchFamily="34" charset="0"/>
              </a:rPr>
              <a:t>hat</a:t>
            </a:r>
            <a:r>
              <a:rPr lang="it-IT" dirty="0" smtClean="0">
                <a:latin typeface="Verdana" panose="020B0604030504040204" pitchFamily="34" charset="0"/>
                <a:ea typeface="Verdana" panose="020B0604030504040204" pitchFamily="34" charset="0"/>
              </a:rPr>
              <a:t> EUROfusion team </a:t>
            </a:r>
            <a:r>
              <a:rPr lang="it-IT" dirty="0" err="1" smtClean="0">
                <a:latin typeface="Verdana" panose="020B0604030504040204" pitchFamily="34" charset="0"/>
                <a:ea typeface="Verdana" panose="020B0604030504040204" pitchFamily="34" charset="0"/>
              </a:rPr>
              <a:t>needs</a:t>
            </a:r>
            <a:r>
              <a:rPr lang="it-IT" dirty="0" smtClean="0">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3" name="Segnaposto numero diapositiva 2"/>
          <p:cNvSpPr>
            <a:spLocks noGrp="1"/>
          </p:cNvSpPr>
          <p:nvPr>
            <p:ph type="sldNum" sz="quarter" idx="4294967295"/>
          </p:nvPr>
        </p:nvSpPr>
        <p:spPr>
          <a:xfrm>
            <a:off x="10992544" y="6525344"/>
            <a:ext cx="720080" cy="199174"/>
          </a:xfrm>
        </p:spPr>
        <p:txBody>
          <a:bodyPr/>
          <a:lstStyle/>
          <a:p>
            <a:fld id="{6A6D9FA1-99C7-4910-8E32-B85D378B0060}" type="slidenum">
              <a:rPr lang="en-GB" smtClean="0"/>
              <a:pPr/>
              <a:t>6</a:t>
            </a:fld>
            <a:endParaRPr lang="en-GB" dirty="0"/>
          </a:p>
        </p:txBody>
      </p:sp>
      <p:sp>
        <p:nvSpPr>
          <p:cNvPr id="4" name="Segnaposto contenuto 3"/>
          <p:cNvSpPr>
            <a:spLocks noGrp="1"/>
          </p:cNvSpPr>
          <p:nvPr>
            <p:ph idx="1"/>
          </p:nvPr>
        </p:nvSpPr>
        <p:spPr>
          <a:xfrm>
            <a:off x="47327" y="715938"/>
            <a:ext cx="11737305" cy="5737398"/>
          </a:xfrm>
        </p:spPr>
        <p:txBody>
          <a:bodyPr>
            <a:normAutofit/>
          </a:bodyPr>
          <a:lstStyle/>
          <a:p>
            <a:pPr marL="0" indent="0">
              <a:buNone/>
            </a:pPr>
            <a:r>
              <a:rPr lang="en-US" sz="1600" dirty="0" smtClean="0">
                <a:solidFill>
                  <a:srgbClr val="C00000"/>
                </a:solidFill>
                <a:latin typeface="Verdana" panose="020B0604030504040204" pitchFamily="34" charset="0"/>
                <a:ea typeface="Verdana" panose="020B0604030504040204" pitchFamily="34" charset="0"/>
              </a:rPr>
              <a:t>1) </a:t>
            </a:r>
            <a:r>
              <a:rPr lang="en-US" sz="1600" u="sng" dirty="0" smtClean="0">
                <a:solidFill>
                  <a:srgbClr val="C00000"/>
                </a:solidFill>
                <a:latin typeface="Verdana" panose="020B0604030504040204" pitchFamily="34" charset="0"/>
                <a:ea typeface="Verdana" panose="020B0604030504040204" pitchFamily="34" charset="0"/>
              </a:rPr>
              <a:t>Provision of neutron yield rate data from 2023 JET campaigns breakdown DD, TT &amp; DT components</a:t>
            </a:r>
          </a:p>
          <a:p>
            <a:pPr marL="0" indent="0">
              <a:buNone/>
            </a:pPr>
            <a:r>
              <a:rPr lang="en-US" sz="1600" dirty="0" smtClean="0">
                <a:solidFill>
                  <a:srgbClr val="002060"/>
                </a:solidFill>
                <a:latin typeface="Verdana" panose="020B0604030504040204" pitchFamily="34" charset="0"/>
                <a:ea typeface="Verdana" panose="020B0604030504040204" pitchFamily="34" charset="0"/>
              </a:rPr>
              <a:t>Why: </a:t>
            </a:r>
            <a:r>
              <a:rPr lang="en-US" sz="1600" b="0" dirty="0" smtClean="0">
                <a:solidFill>
                  <a:srgbClr val="002060"/>
                </a:solidFill>
                <a:latin typeface="Verdana" panose="020B0604030504040204" pitchFamily="34" charset="0"/>
                <a:ea typeface="Verdana" panose="020B0604030504040204" pitchFamily="34" charset="0"/>
              </a:rPr>
              <a:t>These data are fundamental for all the analyses of NEXP, ACT, RADA, TBMD, SEE, WACT.</a:t>
            </a:r>
          </a:p>
          <a:p>
            <a:pPr marL="0" indent="0">
              <a:buNone/>
            </a:pPr>
            <a:r>
              <a:rPr lang="en-US" sz="1600" dirty="0" smtClean="0">
                <a:solidFill>
                  <a:srgbClr val="002060"/>
                </a:solidFill>
                <a:latin typeface="Verdana" panose="020B0604030504040204" pitchFamily="34" charset="0"/>
                <a:ea typeface="Verdana" panose="020B0604030504040204" pitchFamily="34" charset="0"/>
              </a:rPr>
              <a:t>When: </a:t>
            </a:r>
            <a:r>
              <a:rPr lang="en-US" sz="1600" b="0" dirty="0" smtClean="0">
                <a:solidFill>
                  <a:srgbClr val="002060"/>
                </a:solidFill>
                <a:latin typeface="Verdana" panose="020B0604030504040204" pitchFamily="34" charset="0"/>
                <a:ea typeface="Verdana" panose="020B0604030504040204" pitchFamily="34" charset="0"/>
              </a:rPr>
              <a:t>Possibly March 2024</a:t>
            </a:r>
          </a:p>
          <a:p>
            <a:pPr marL="0" indent="0">
              <a:buNone/>
            </a:pPr>
            <a:r>
              <a:rPr lang="en-US" sz="1600" dirty="0" smtClean="0">
                <a:solidFill>
                  <a:srgbClr val="002060"/>
                </a:solidFill>
                <a:latin typeface="Verdana" panose="020B0604030504040204" pitchFamily="34" charset="0"/>
                <a:ea typeface="Verdana" panose="020B0604030504040204" pitchFamily="34" charset="0"/>
              </a:rPr>
              <a:t>Priority: </a:t>
            </a:r>
            <a:r>
              <a:rPr lang="en-US" sz="1600" dirty="0" smtClean="0">
                <a:solidFill>
                  <a:srgbClr val="C00000"/>
                </a:solidFill>
                <a:latin typeface="Verdana" panose="020B0604030504040204" pitchFamily="34" charset="0"/>
                <a:ea typeface="Verdana" panose="020B0604030504040204" pitchFamily="34" charset="0"/>
              </a:rPr>
              <a:t>HIGH</a:t>
            </a:r>
            <a:r>
              <a:rPr lang="en-US" sz="1600" b="0" dirty="0" smtClean="0">
                <a:solidFill>
                  <a:srgbClr val="002060"/>
                </a:solidFill>
                <a:latin typeface="Verdana" panose="020B0604030504040204" pitchFamily="34" charset="0"/>
                <a:ea typeface="Verdana" panose="020B0604030504040204" pitchFamily="34" charset="0"/>
              </a:rPr>
              <a:t>- all analyses  of the other projects depend on these data</a:t>
            </a:r>
          </a:p>
          <a:p>
            <a:pPr marL="0" indent="0">
              <a:buNone/>
            </a:pPr>
            <a:r>
              <a:rPr lang="en-US" sz="1600" u="sng" dirty="0" smtClean="0">
                <a:solidFill>
                  <a:srgbClr val="C00000"/>
                </a:solidFill>
                <a:latin typeface="Verdana" panose="020B0604030504040204" pitchFamily="34" charset="0"/>
                <a:ea typeface="Verdana" panose="020B0604030504040204" pitchFamily="34" charset="0"/>
              </a:rPr>
              <a:t>2) Results JET Neutron DT Plasma calibration (2021- 2023) /Verification </a:t>
            </a:r>
            <a:r>
              <a:rPr lang="en-US" sz="1600" u="sng" dirty="0">
                <a:solidFill>
                  <a:srgbClr val="C00000"/>
                </a:solidFill>
                <a:latin typeface="Verdana" panose="020B0604030504040204" pitchFamily="34" charset="0"/>
                <a:ea typeface="Verdana" panose="020B0604030504040204" pitchFamily="34" charset="0"/>
              </a:rPr>
              <a:t>&amp; validation of the methodology /</a:t>
            </a:r>
            <a:r>
              <a:rPr lang="en-US" sz="1600" u="sng" dirty="0" smtClean="0">
                <a:solidFill>
                  <a:srgbClr val="C00000"/>
                </a:solidFill>
                <a:latin typeface="Verdana" panose="020B0604030504040204" pitchFamily="34" charset="0"/>
                <a:ea typeface="Verdana" panose="020B0604030504040204" pitchFamily="34" charset="0"/>
              </a:rPr>
              <a:t>Lesson learnt for ITER</a:t>
            </a:r>
            <a:endParaRPr lang="en-US" sz="1600" u="sng" dirty="0">
              <a:solidFill>
                <a:srgbClr val="C00000"/>
              </a:solidFill>
              <a:latin typeface="Verdana" panose="020B0604030504040204" pitchFamily="34" charset="0"/>
              <a:ea typeface="Verdana" panose="020B0604030504040204" pitchFamily="34" charset="0"/>
            </a:endParaRPr>
          </a:p>
          <a:p>
            <a:pPr marL="0" indent="0">
              <a:lnSpc>
                <a:spcPct val="130000"/>
              </a:lnSpc>
              <a:buClr>
                <a:srgbClr val="C00000"/>
              </a:buClr>
              <a:buNone/>
            </a:pPr>
            <a:r>
              <a:rPr lang="en-US" sz="1600" dirty="0" smtClean="0">
                <a:solidFill>
                  <a:srgbClr val="002060"/>
                </a:solidFill>
                <a:latin typeface="Verdana" panose="020B0604030504040204" pitchFamily="34" charset="0"/>
                <a:ea typeface="Verdana" panose="020B0604030504040204" pitchFamily="34" charset="0"/>
              </a:rPr>
              <a:t>- </a:t>
            </a:r>
            <a:r>
              <a:rPr lang="en-US" sz="1600" dirty="0" smtClean="0">
                <a:solidFill>
                  <a:srgbClr val="002060"/>
                </a:solidFill>
                <a:latin typeface="Verdana" panose="020B0604030504040204" pitchFamily="34" charset="0"/>
                <a:ea typeface="Verdana" panose="020B0604030504040204" pitchFamily="34" charset="0"/>
              </a:rPr>
              <a:t>PrIO ta</a:t>
            </a:r>
            <a:r>
              <a:rPr lang="en-US" sz="1600" dirty="0" smtClean="0">
                <a:solidFill>
                  <a:srgbClr val="002060"/>
                </a:solidFill>
                <a:latin typeface="Verdana" panose="020B0604030504040204" pitchFamily="34" charset="0"/>
                <a:ea typeface="Verdana" panose="020B0604030504040204" pitchFamily="34" charset="0"/>
              </a:rPr>
              <a:t>sk </a:t>
            </a:r>
            <a:r>
              <a:rPr lang="en-US" sz="1600" dirty="0" smtClean="0">
                <a:solidFill>
                  <a:srgbClr val="002060"/>
                </a:solidFill>
                <a:latin typeface="Verdana" panose="020B0604030504040204" pitchFamily="34" charset="0"/>
                <a:ea typeface="Verdana" panose="020B0604030504040204" pitchFamily="34" charset="0"/>
              </a:rPr>
              <a:t>assigned to Zamir Ghani (UKAEA) – </a:t>
            </a:r>
            <a:r>
              <a:rPr lang="en-US" sz="1600" b="0" i="1" dirty="0" smtClean="0">
                <a:solidFill>
                  <a:srgbClr val="002060"/>
                </a:solidFill>
                <a:latin typeface="Verdana" panose="020B0604030504040204" pitchFamily="34" charset="0"/>
                <a:ea typeface="Verdana" panose="020B0604030504040204" pitchFamily="34" charset="0"/>
              </a:rPr>
              <a:t>postponed due to operation priorities</a:t>
            </a:r>
            <a:endParaRPr lang="en-US" sz="1600" b="0" i="1" dirty="0">
              <a:solidFill>
                <a:srgbClr val="002060"/>
              </a:solidFill>
              <a:latin typeface="Verdana" panose="020B0604030504040204" pitchFamily="34" charset="0"/>
              <a:ea typeface="Verdana" panose="020B0604030504040204" pitchFamily="34" charset="0"/>
            </a:endParaRPr>
          </a:p>
          <a:p>
            <a:pPr marL="0" indent="0">
              <a:buNone/>
            </a:pPr>
            <a:r>
              <a:rPr lang="en-US" sz="1600" dirty="0">
                <a:solidFill>
                  <a:srgbClr val="002060"/>
                </a:solidFill>
                <a:latin typeface="Verdana" panose="020B0604030504040204" pitchFamily="34" charset="0"/>
                <a:ea typeface="Verdana" panose="020B0604030504040204" pitchFamily="34" charset="0"/>
              </a:rPr>
              <a:t>Why: </a:t>
            </a:r>
            <a:r>
              <a:rPr lang="en-US" sz="1600" b="0" dirty="0">
                <a:solidFill>
                  <a:srgbClr val="002060"/>
                </a:solidFill>
                <a:latin typeface="Verdana" panose="020B0604030504040204" pitchFamily="34" charset="0"/>
                <a:ea typeface="Verdana" panose="020B0604030504040204" pitchFamily="34" charset="0"/>
              </a:rPr>
              <a:t>These data are </a:t>
            </a:r>
            <a:r>
              <a:rPr lang="en-US" sz="1600" b="0" dirty="0" smtClean="0">
                <a:solidFill>
                  <a:srgbClr val="002060"/>
                </a:solidFill>
                <a:latin typeface="Verdana" panose="020B0604030504040204" pitchFamily="34" charset="0"/>
                <a:ea typeface="Verdana" panose="020B0604030504040204" pitchFamily="34" charset="0"/>
              </a:rPr>
              <a:t>crucial for the demonstration of the methodology in view of possible ITER application</a:t>
            </a:r>
            <a:endParaRPr lang="en-US" sz="1600" b="0" dirty="0">
              <a:solidFill>
                <a:srgbClr val="002060"/>
              </a:solidFill>
              <a:latin typeface="Verdana" panose="020B0604030504040204" pitchFamily="34" charset="0"/>
              <a:ea typeface="Verdana" panose="020B0604030504040204" pitchFamily="34" charset="0"/>
            </a:endParaRPr>
          </a:p>
          <a:p>
            <a:pPr marL="0" indent="0">
              <a:buNone/>
            </a:pPr>
            <a:r>
              <a:rPr lang="en-US" sz="1600" dirty="0">
                <a:solidFill>
                  <a:srgbClr val="002060"/>
                </a:solidFill>
                <a:latin typeface="Verdana" panose="020B0604030504040204" pitchFamily="34" charset="0"/>
                <a:ea typeface="Verdana" panose="020B0604030504040204" pitchFamily="34" charset="0"/>
              </a:rPr>
              <a:t>When: </a:t>
            </a:r>
            <a:r>
              <a:rPr lang="en-US" sz="1600" b="0" dirty="0">
                <a:solidFill>
                  <a:srgbClr val="002060"/>
                </a:solidFill>
                <a:latin typeface="Verdana" panose="020B0604030504040204" pitchFamily="34" charset="0"/>
                <a:ea typeface="Verdana" panose="020B0604030504040204" pitchFamily="34" charset="0"/>
              </a:rPr>
              <a:t>Possibly March 2024</a:t>
            </a:r>
          </a:p>
          <a:p>
            <a:pPr marL="0" indent="0">
              <a:buNone/>
            </a:pPr>
            <a:r>
              <a:rPr lang="en-US" sz="1600" dirty="0" err="1" smtClean="0">
                <a:solidFill>
                  <a:srgbClr val="002060"/>
                </a:solidFill>
                <a:latin typeface="Verdana" panose="020B0604030504040204" pitchFamily="34" charset="0"/>
                <a:ea typeface="Verdana" panose="020B0604030504040204" pitchFamily="34" charset="0"/>
              </a:rPr>
              <a:t>Priority:</a:t>
            </a:r>
            <a:r>
              <a:rPr lang="en-US" sz="1600" dirty="0" err="1" smtClean="0">
                <a:solidFill>
                  <a:srgbClr val="C00000"/>
                </a:solidFill>
                <a:latin typeface="Verdana" panose="020B0604030504040204" pitchFamily="34" charset="0"/>
                <a:ea typeface="Verdana" panose="020B0604030504040204" pitchFamily="34" charset="0"/>
              </a:rPr>
              <a:t>HIGH</a:t>
            </a:r>
            <a:r>
              <a:rPr lang="en-US" sz="1600" b="0" dirty="0" smtClean="0">
                <a:solidFill>
                  <a:srgbClr val="002060"/>
                </a:solidFill>
                <a:latin typeface="Verdana" panose="020B0604030504040204" pitchFamily="34" charset="0"/>
                <a:ea typeface="Verdana" panose="020B0604030504040204" pitchFamily="34" charset="0"/>
              </a:rPr>
              <a:t>- scientific relevance of 14 MeV N calibration experience at JET for ITER</a:t>
            </a:r>
            <a:endParaRPr lang="en-US" sz="1600" b="0" dirty="0">
              <a:solidFill>
                <a:srgbClr val="002060"/>
              </a:solidFill>
              <a:latin typeface="Verdana" panose="020B0604030504040204" pitchFamily="34" charset="0"/>
              <a:ea typeface="Verdana" panose="020B0604030504040204" pitchFamily="34" charset="0"/>
            </a:endParaRPr>
          </a:p>
          <a:p>
            <a:pPr marL="0" indent="0">
              <a:lnSpc>
                <a:spcPct val="130000"/>
              </a:lnSpc>
              <a:buClr>
                <a:srgbClr val="C00000"/>
              </a:buClr>
              <a:buNone/>
            </a:pPr>
            <a:endParaRPr lang="en-US" sz="1600" dirty="0">
              <a:solidFill>
                <a:srgbClr val="002060"/>
              </a:solidFill>
              <a:latin typeface="Verdana" panose="020B0604030504040204" pitchFamily="34" charset="0"/>
              <a:ea typeface="Verdana" panose="020B0604030504040204" pitchFamily="34" charset="0"/>
            </a:endParaRPr>
          </a:p>
          <a:p>
            <a:pPr marL="0" indent="0">
              <a:buNone/>
            </a:pPr>
            <a:endParaRPr lang="en-US" sz="1600" dirty="0" smtClean="0">
              <a:solidFill>
                <a:srgbClr val="002060"/>
              </a:solidFill>
              <a:latin typeface="Verdana" panose="020B0604030504040204" pitchFamily="34" charset="0"/>
              <a:ea typeface="Verdana" panose="020B0604030504040204" pitchFamily="34" charset="0"/>
            </a:endParaRPr>
          </a:p>
          <a:p>
            <a:pPr marL="0" indent="0">
              <a:buNone/>
            </a:pPr>
            <a:endParaRPr lang="it-IT" sz="1600" dirty="0">
              <a:solidFill>
                <a:srgbClr val="002060"/>
              </a:solidFill>
              <a:latin typeface="Verdana" panose="020B0604030504040204" pitchFamily="34" charset="0"/>
              <a:ea typeface="Verdana" panose="020B0604030504040204" pitchFamily="34" charset="0"/>
            </a:endParaRPr>
          </a:p>
        </p:txBody>
      </p:sp>
      <p:sp>
        <p:nvSpPr>
          <p:cNvPr id="18" name="CasellaDiTesto 17"/>
          <p:cNvSpPr txBox="1"/>
          <p:nvPr/>
        </p:nvSpPr>
        <p:spPr>
          <a:xfrm>
            <a:off x="10094871" y="1209158"/>
            <a:ext cx="711943" cy="369332"/>
          </a:xfrm>
          <a:prstGeom prst="rect">
            <a:avLst/>
          </a:prstGeom>
          <a:noFill/>
        </p:spPr>
        <p:txBody>
          <a:bodyPr wrap="square" rtlCol="0">
            <a:spAutoFit/>
          </a:bodyPr>
          <a:lstStyle/>
          <a:p>
            <a:r>
              <a:rPr lang="it-IT">
                <a:solidFill>
                  <a:schemeClr val="bg1"/>
                </a:solidFill>
              </a:rPr>
              <a:t>NG</a:t>
            </a:r>
          </a:p>
        </p:txBody>
      </p:sp>
      <p:sp>
        <p:nvSpPr>
          <p:cNvPr id="7"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
        <p:nvSpPr>
          <p:cNvPr id="5" name="Rettangolo 4"/>
          <p:cNvSpPr/>
          <p:nvPr/>
        </p:nvSpPr>
        <p:spPr>
          <a:xfrm>
            <a:off x="47328" y="764704"/>
            <a:ext cx="12000656" cy="22322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73451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ACT: </a:t>
            </a:r>
            <a:r>
              <a:rPr lang="it-IT" dirty="0" err="1" smtClean="0">
                <a:latin typeface="Verdana" panose="020B0604030504040204" pitchFamily="34" charset="0"/>
                <a:ea typeface="Verdana" panose="020B0604030504040204" pitchFamily="34" charset="0"/>
              </a:rPr>
              <a:t>Activation</a:t>
            </a:r>
            <a:r>
              <a:rPr lang="it-IT" dirty="0" smtClean="0">
                <a:latin typeface="Verdana" panose="020B0604030504040204" pitchFamily="34" charset="0"/>
                <a:ea typeface="Verdana" panose="020B0604030504040204" pitchFamily="34" charset="0"/>
              </a:rPr>
              <a:t> </a:t>
            </a:r>
            <a:r>
              <a:rPr lang="it-IT" dirty="0">
                <a:latin typeface="Verdana" panose="020B0604030504040204" pitchFamily="34" charset="0"/>
                <a:ea typeface="Verdana" panose="020B0604030504040204" pitchFamily="34" charset="0"/>
              </a:rPr>
              <a:t>of </a:t>
            </a:r>
            <a:r>
              <a:rPr lang="it-IT" dirty="0" err="1">
                <a:latin typeface="Verdana" panose="020B0604030504040204" pitchFamily="34" charset="0"/>
                <a:ea typeface="Verdana" panose="020B0604030504040204" pitchFamily="34" charset="0"/>
              </a:rPr>
              <a:t>real</a:t>
            </a:r>
            <a:r>
              <a:rPr lang="it-IT" dirty="0">
                <a:latin typeface="Verdana" panose="020B0604030504040204" pitchFamily="34" charset="0"/>
                <a:ea typeface="Verdana" panose="020B0604030504040204" pitchFamily="34" charset="0"/>
              </a:rPr>
              <a:t> ITER </a:t>
            </a:r>
            <a:r>
              <a:rPr lang="it-IT" dirty="0" err="1" smtClean="0">
                <a:latin typeface="Verdana" panose="020B0604030504040204" pitchFamily="34" charset="0"/>
                <a:ea typeface="Verdana" panose="020B0604030504040204" pitchFamily="34" charset="0"/>
              </a:rPr>
              <a:t>materials</a:t>
            </a:r>
            <a:endParaRPr lang="it-IT" dirty="0">
              <a:latin typeface="Verdana" panose="020B0604030504040204" pitchFamily="34" charset="0"/>
              <a:ea typeface="Verdana" panose="020B0604030504040204" pitchFamily="34" charset="0"/>
            </a:endParaRPr>
          </a:p>
        </p:txBody>
      </p:sp>
      <p:sp>
        <p:nvSpPr>
          <p:cNvPr id="3" name="Segnaposto numero diapositiva 2"/>
          <p:cNvSpPr>
            <a:spLocks noGrp="1"/>
          </p:cNvSpPr>
          <p:nvPr>
            <p:ph type="sldNum" sz="quarter" idx="4294967295"/>
          </p:nvPr>
        </p:nvSpPr>
        <p:spPr>
          <a:xfrm>
            <a:off x="10997033" y="6522831"/>
            <a:ext cx="720080" cy="199174"/>
          </a:xfrm>
        </p:spPr>
        <p:txBody>
          <a:bodyPr/>
          <a:lstStyle/>
          <a:p>
            <a:fld id="{6A6D9FA1-99C7-4910-8E32-B85D378B0060}" type="slidenum">
              <a:rPr lang="en-GB" smtClean="0"/>
              <a:pPr/>
              <a:t>7</a:t>
            </a:fld>
            <a:endParaRPr lang="en-GB" dirty="0"/>
          </a:p>
        </p:txBody>
      </p:sp>
      <p:sp>
        <p:nvSpPr>
          <p:cNvPr id="4" name="Segnaposto contenuto 3"/>
          <p:cNvSpPr>
            <a:spLocks noGrp="1"/>
          </p:cNvSpPr>
          <p:nvPr>
            <p:ph idx="1"/>
          </p:nvPr>
        </p:nvSpPr>
        <p:spPr>
          <a:xfrm>
            <a:off x="-69106" y="692696"/>
            <a:ext cx="12241360" cy="950277"/>
          </a:xfrm>
        </p:spPr>
        <p:txBody>
          <a:bodyPr>
            <a:normAutofit lnSpcReduction="10000"/>
          </a:bodyPr>
          <a:lstStyle/>
          <a:p>
            <a:r>
              <a:rPr lang="en-US" sz="1800" dirty="0">
                <a:solidFill>
                  <a:srgbClr val="002060"/>
                </a:solidFill>
                <a:latin typeface="Verdana" panose="020B0604030504040204" pitchFamily="34" charset="0"/>
                <a:ea typeface="Verdana" panose="020B0604030504040204" pitchFamily="34" charset="0"/>
              </a:rPr>
              <a:t>Unique irradiation in tokamak under 14 MeV neutrons of REAL ITER materials used in the manufacturing of the main in-vessel </a:t>
            </a:r>
            <a:r>
              <a:rPr lang="en-US" sz="1800" dirty="0" smtClean="0">
                <a:solidFill>
                  <a:srgbClr val="002060"/>
                </a:solidFill>
                <a:latin typeface="Verdana" panose="020B0604030504040204" pitchFamily="34" charset="0"/>
                <a:ea typeface="Verdana" panose="020B0604030504040204" pitchFamily="34" charset="0"/>
              </a:rPr>
              <a:t>components</a:t>
            </a:r>
            <a:endParaRPr lang="en-US" sz="1800" dirty="0">
              <a:solidFill>
                <a:srgbClr val="002060"/>
              </a:solidFill>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pPr marL="0" indent="0">
              <a:buNone/>
            </a:pPr>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p:txBody>
      </p:sp>
      <p:sp>
        <p:nvSpPr>
          <p:cNvPr id="7" name="Content Placeholder 2"/>
          <p:cNvSpPr txBox="1">
            <a:spLocks/>
          </p:cNvSpPr>
          <p:nvPr/>
        </p:nvSpPr>
        <p:spPr>
          <a:xfrm>
            <a:off x="145232" y="1509860"/>
            <a:ext cx="11812685" cy="4641046"/>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a:buClr>
                <a:srgbClr val="C00000"/>
              </a:buClr>
            </a:pPr>
            <a:r>
              <a:rPr lang="en-US" sz="1600" dirty="0">
                <a:latin typeface="Verdana" panose="020B0604030504040204" pitchFamily="34" charset="0"/>
                <a:ea typeface="Verdana" panose="020B0604030504040204" pitchFamily="34" charset="0"/>
              </a:rPr>
              <a:t>Activation measurements of irradiated ITER material samples and dosimetry foils in DT </a:t>
            </a:r>
          </a:p>
          <a:p>
            <a:pPr lvl="1">
              <a:buClr>
                <a:srgbClr val="C00000"/>
              </a:buClr>
            </a:pPr>
            <a:r>
              <a:rPr lang="en-GB" sz="1600" dirty="0">
                <a:latin typeface="Verdana" panose="020B0604030504040204" pitchFamily="34" charset="0"/>
                <a:ea typeface="Verdana" panose="020B0604030504040204" pitchFamily="34" charset="0"/>
              </a:rPr>
              <a:t>Characterization and data validation for the predictions of ITER materials activation</a:t>
            </a:r>
            <a:endParaRPr lang="en-US" sz="1600" dirty="0">
              <a:latin typeface="Verdana" panose="020B0604030504040204" pitchFamily="34" charset="0"/>
              <a:ea typeface="Verdana" panose="020B0604030504040204" pitchFamily="34" charset="0"/>
            </a:endParaRPr>
          </a:p>
        </p:txBody>
      </p:sp>
      <p:sp>
        <p:nvSpPr>
          <p:cNvPr id="8" name="TextBox 5">
            <a:extLst>
              <a:ext uri="{FF2B5EF4-FFF2-40B4-BE49-F238E27FC236}">
                <a16:creationId xmlns:a16="http://schemas.microsoft.com/office/drawing/2014/main" xmlns="" id="{9A9D4B9C-E059-4146-AC6F-96BE7FDC28B9}"/>
              </a:ext>
            </a:extLst>
          </p:cNvPr>
          <p:cNvSpPr txBox="1">
            <a:spLocks noChangeArrowheads="1"/>
          </p:cNvSpPr>
          <p:nvPr/>
        </p:nvSpPr>
        <p:spPr bwMode="auto">
          <a:xfrm>
            <a:off x="5200362" y="2336822"/>
            <a:ext cx="7952422" cy="30777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GB" sz="1400" dirty="0">
                <a:latin typeface="Verdana" panose="020B0604030504040204" pitchFamily="34" charset="0"/>
                <a:ea typeface="Verdana" panose="020B0604030504040204" pitchFamily="34" charset="0"/>
              </a:rPr>
              <a:t>Long-term </a:t>
            </a:r>
            <a:r>
              <a:rPr lang="en-GB" sz="1400" dirty="0" smtClean="0">
                <a:latin typeface="Verdana" panose="020B0604030504040204" pitchFamily="34" charset="0"/>
                <a:ea typeface="Verdana" panose="020B0604030504040204" pitchFamily="34" charset="0"/>
              </a:rPr>
              <a:t>irradiation </a:t>
            </a:r>
            <a:r>
              <a:rPr lang="en-GB" sz="1400" dirty="0">
                <a:latin typeface="Verdana" panose="020B0604030504040204" pitchFamily="34" charset="0"/>
                <a:ea typeface="Verdana" panose="020B0604030504040204" pitchFamily="34" charset="0"/>
              </a:rPr>
              <a:t>station assembly (LTIS) </a:t>
            </a:r>
          </a:p>
        </p:txBody>
      </p:sp>
      <p:pic>
        <p:nvPicPr>
          <p:cNvPr id="9" name="Picture 24">
            <a:extLst>
              <a:ext uri="{FF2B5EF4-FFF2-40B4-BE49-F238E27FC236}">
                <a16:creationId xmlns:a16="http://schemas.microsoft.com/office/drawing/2014/main" xmlns="" id="{391CDD7F-6951-4309-B3B7-1CB0840DD0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2956" y="2440788"/>
            <a:ext cx="3821010" cy="2412452"/>
          </a:xfrm>
          <a:prstGeom prst="rect">
            <a:avLst/>
          </a:prstGeom>
        </p:spPr>
      </p:pic>
      <p:sp>
        <p:nvSpPr>
          <p:cNvPr id="11" name="Arrow: Right 5">
            <a:extLst>
              <a:ext uri="{FF2B5EF4-FFF2-40B4-BE49-F238E27FC236}">
                <a16:creationId xmlns:a16="http://schemas.microsoft.com/office/drawing/2014/main" xmlns="" id="{15AA81D1-F43D-4F26-9FCE-461E8308D09E}"/>
              </a:ext>
            </a:extLst>
          </p:cNvPr>
          <p:cNvSpPr/>
          <p:nvPr/>
        </p:nvSpPr>
        <p:spPr>
          <a:xfrm>
            <a:off x="4349156" y="2956185"/>
            <a:ext cx="200054" cy="64633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 name="Arrow: Right 30">
            <a:extLst>
              <a:ext uri="{FF2B5EF4-FFF2-40B4-BE49-F238E27FC236}">
                <a16:creationId xmlns:a16="http://schemas.microsoft.com/office/drawing/2014/main" xmlns="" id="{D98F39BD-B7BE-4B46-A8FE-6890389F5FE9}"/>
              </a:ext>
            </a:extLst>
          </p:cNvPr>
          <p:cNvSpPr/>
          <p:nvPr/>
        </p:nvSpPr>
        <p:spPr>
          <a:xfrm>
            <a:off x="7051145" y="3229706"/>
            <a:ext cx="484663" cy="31484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nvGrpSpPr>
          <p:cNvPr id="13" name="Group 6">
            <a:extLst>
              <a:ext uri="{FF2B5EF4-FFF2-40B4-BE49-F238E27FC236}">
                <a16:creationId xmlns:a16="http://schemas.microsoft.com/office/drawing/2014/main" xmlns="" id="{F94DB521-9FD4-4410-969E-7D7348778266}"/>
              </a:ext>
            </a:extLst>
          </p:cNvPr>
          <p:cNvGrpSpPr/>
          <p:nvPr/>
        </p:nvGrpSpPr>
        <p:grpSpPr>
          <a:xfrm>
            <a:off x="5776228" y="3926375"/>
            <a:ext cx="3392369" cy="1727380"/>
            <a:chOff x="9468544" y="2178334"/>
            <a:chExt cx="4081463" cy="2927350"/>
          </a:xfrm>
        </p:grpSpPr>
        <p:pic>
          <p:nvPicPr>
            <p:cNvPr id="14" name="Picture 31">
              <a:extLst>
                <a:ext uri="{FF2B5EF4-FFF2-40B4-BE49-F238E27FC236}">
                  <a16:creationId xmlns:a16="http://schemas.microsoft.com/office/drawing/2014/main" xmlns="" id="{EEE99451-4652-4EAF-A8BA-407EB89389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1777" t="2138" r="7748"/>
            <a:stretch>
              <a:fillRect/>
            </a:stretch>
          </p:blipFill>
          <p:spPr bwMode="auto">
            <a:xfrm>
              <a:off x="9468544" y="2178334"/>
              <a:ext cx="3897313" cy="2927350"/>
            </a:xfrm>
            <a:prstGeom prst="rect">
              <a:avLst/>
            </a:prstGeom>
            <a:noFill/>
            <a:ln w="9525">
              <a:noFill/>
              <a:miter lim="800000"/>
              <a:headEnd/>
              <a:tailEnd/>
            </a:ln>
          </p:spPr>
        </p:pic>
        <p:sp>
          <p:nvSpPr>
            <p:cNvPr id="15" name="Freeform 17">
              <a:extLst>
                <a:ext uri="{FF2B5EF4-FFF2-40B4-BE49-F238E27FC236}">
                  <a16:creationId xmlns:a16="http://schemas.microsoft.com/office/drawing/2014/main" xmlns="" id="{5CCB780D-E14C-48AB-883D-72AE91DBBEF3}"/>
                </a:ext>
              </a:extLst>
            </p:cNvPr>
            <p:cNvSpPr/>
            <p:nvPr/>
          </p:nvSpPr>
          <p:spPr>
            <a:xfrm>
              <a:off x="12402244" y="2230722"/>
              <a:ext cx="1147763" cy="2568575"/>
            </a:xfrm>
            <a:custGeom>
              <a:avLst/>
              <a:gdLst>
                <a:gd name="connsiteX0" fmla="*/ 0 w 1146628"/>
                <a:gd name="connsiteY0" fmla="*/ 0 h 2569029"/>
                <a:gd name="connsiteX1" fmla="*/ 14514 w 1146628"/>
                <a:gd name="connsiteY1" fmla="*/ 899886 h 2569029"/>
                <a:gd name="connsiteX2" fmla="*/ 304800 w 1146628"/>
                <a:gd name="connsiteY2" fmla="*/ 2032000 h 2569029"/>
                <a:gd name="connsiteX3" fmla="*/ 899885 w 1146628"/>
                <a:gd name="connsiteY3" fmla="*/ 2540000 h 2569029"/>
                <a:gd name="connsiteX4" fmla="*/ 1146628 w 1146628"/>
                <a:gd name="connsiteY4" fmla="*/ 2569029 h 2569029"/>
                <a:gd name="connsiteX5" fmla="*/ 1103085 w 1146628"/>
                <a:gd name="connsiteY5" fmla="*/ 0 h 2569029"/>
                <a:gd name="connsiteX6" fmla="*/ 0 w 1146628"/>
                <a:gd name="connsiteY6" fmla="*/ 0 h 25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628" h="2569029">
                  <a:moveTo>
                    <a:pt x="0" y="0"/>
                  </a:moveTo>
                  <a:lnTo>
                    <a:pt x="14514" y="899886"/>
                  </a:lnTo>
                  <a:lnTo>
                    <a:pt x="304800" y="2032000"/>
                  </a:lnTo>
                  <a:lnTo>
                    <a:pt x="899885" y="2540000"/>
                  </a:lnTo>
                  <a:lnTo>
                    <a:pt x="1146628" y="2569029"/>
                  </a:lnTo>
                  <a:lnTo>
                    <a:pt x="1103085" y="0"/>
                  </a:lnTo>
                  <a:lnTo>
                    <a:pt x="0" y="0"/>
                  </a:lnTo>
                  <a:close/>
                </a:path>
              </a:pathLst>
            </a:custGeom>
            <a:solidFill>
              <a:schemeClr val="accent6">
                <a:lumMod val="20000"/>
                <a:lumOff val="80000"/>
              </a:schemeClr>
            </a:solidFill>
            <a:ln>
              <a:solidFill>
                <a:schemeClr val="accent6">
                  <a:lumMod val="20000"/>
                  <a:lumOff val="8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800" dirty="0">
                <a:latin typeface="Arial" panose="020B0604020202020204" pitchFamily="34" charset="0"/>
              </a:endParaRPr>
            </a:p>
          </p:txBody>
        </p:sp>
        <p:sp>
          <p:nvSpPr>
            <p:cNvPr id="16" name="TextBox 15">
              <a:extLst>
                <a:ext uri="{FF2B5EF4-FFF2-40B4-BE49-F238E27FC236}">
                  <a16:creationId xmlns:a16="http://schemas.microsoft.com/office/drawing/2014/main" xmlns="" id="{9C567B09-E450-4A33-8AE9-F134066EE5AA}"/>
                </a:ext>
              </a:extLst>
            </p:cNvPr>
            <p:cNvSpPr txBox="1">
              <a:spLocks noChangeArrowheads="1"/>
            </p:cNvSpPr>
            <p:nvPr/>
          </p:nvSpPr>
          <p:spPr bwMode="auto">
            <a:xfrm>
              <a:off x="12522894" y="2976847"/>
              <a:ext cx="1003300" cy="309654"/>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800" dirty="0">
                  <a:latin typeface="Arial" panose="020B0604020202020204" pitchFamily="34" charset="0"/>
                </a:rPr>
                <a:t>JET plasma</a:t>
              </a:r>
            </a:p>
          </p:txBody>
        </p:sp>
        <p:sp>
          <p:nvSpPr>
            <p:cNvPr id="17" name="TextBox 16">
              <a:extLst>
                <a:ext uri="{FF2B5EF4-FFF2-40B4-BE49-F238E27FC236}">
                  <a16:creationId xmlns:a16="http://schemas.microsoft.com/office/drawing/2014/main" xmlns="" id="{6B99E3C5-3100-4886-9718-4A5A71454D24}"/>
                </a:ext>
              </a:extLst>
            </p:cNvPr>
            <p:cNvSpPr txBox="1">
              <a:spLocks noChangeArrowheads="1"/>
            </p:cNvSpPr>
            <p:nvPr/>
          </p:nvSpPr>
          <p:spPr bwMode="auto">
            <a:xfrm>
              <a:off x="11728351" y="2178334"/>
              <a:ext cx="1476346" cy="365108"/>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800" dirty="0">
                  <a:latin typeface="Arial" panose="020B0604020202020204" pitchFamily="34" charset="0"/>
                </a:rPr>
                <a:t>Assembly location</a:t>
              </a:r>
            </a:p>
          </p:txBody>
        </p:sp>
        <p:sp>
          <p:nvSpPr>
            <p:cNvPr id="18" name="Rectangle 35">
              <a:extLst>
                <a:ext uri="{FF2B5EF4-FFF2-40B4-BE49-F238E27FC236}">
                  <a16:creationId xmlns:a16="http://schemas.microsoft.com/office/drawing/2014/main" xmlns="" id="{C93501D3-3117-415C-A102-B27C96C46DE3}"/>
                </a:ext>
              </a:extLst>
            </p:cNvPr>
            <p:cNvSpPr/>
            <p:nvPr/>
          </p:nvSpPr>
          <p:spPr>
            <a:xfrm>
              <a:off x="11930757" y="2873659"/>
              <a:ext cx="598487" cy="936625"/>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800" dirty="0">
                <a:latin typeface="Arial" panose="020B0604020202020204" pitchFamily="34" charset="0"/>
              </a:endParaRPr>
            </a:p>
          </p:txBody>
        </p:sp>
        <p:cxnSp>
          <p:nvCxnSpPr>
            <p:cNvPr id="19" name="Straight Connector 36">
              <a:extLst>
                <a:ext uri="{FF2B5EF4-FFF2-40B4-BE49-F238E27FC236}">
                  <a16:creationId xmlns:a16="http://schemas.microsoft.com/office/drawing/2014/main" xmlns="" id="{0B0F67E9-5640-4B9A-9531-2ADAE1D9F143}"/>
                </a:ext>
              </a:extLst>
            </p:cNvPr>
            <p:cNvCxnSpPr/>
            <p:nvPr/>
          </p:nvCxnSpPr>
          <p:spPr>
            <a:xfrm flipH="1" flipV="1">
              <a:off x="12172897" y="2506153"/>
              <a:ext cx="93662" cy="4191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TextBox 44">
            <a:extLst>
              <a:ext uri="{FF2B5EF4-FFF2-40B4-BE49-F238E27FC236}">
                <a16:creationId xmlns:a16="http://schemas.microsoft.com/office/drawing/2014/main" xmlns="" id="{A4DA29AC-E210-411F-BB64-2DAC97F24EE5}"/>
              </a:ext>
            </a:extLst>
          </p:cNvPr>
          <p:cNvSpPr txBox="1"/>
          <p:nvPr/>
        </p:nvSpPr>
        <p:spPr>
          <a:xfrm>
            <a:off x="145232" y="4924996"/>
            <a:ext cx="4680519" cy="978729"/>
          </a:xfrm>
          <a:prstGeom prst="rect">
            <a:avLst/>
          </a:prstGeom>
          <a:noFill/>
        </p:spPr>
        <p:txBody>
          <a:bodyPr wrap="square">
            <a:spAutoFit/>
          </a:bodyPr>
          <a:lstStyle/>
          <a:p>
            <a:pPr marL="0" lvl="1" algn="ctr">
              <a:lnSpc>
                <a:spcPct val="90000"/>
              </a:lnSpc>
            </a:pPr>
            <a:r>
              <a:rPr lang="en-GB" altLang="en-US" sz="1600" dirty="0">
                <a:latin typeface="Verdana" panose="020B0604030504040204" pitchFamily="34" charset="0"/>
                <a:ea typeface="Verdana" panose="020B0604030504040204" pitchFamily="34" charset="0"/>
                <a:cs typeface="Arial" panose="020B0604020202020204" pitchFamily="34" charset="0"/>
              </a:rPr>
              <a:t>Nb3Sn, SS316L steels from various manufacturers, SS304B, Alloy 660, Be, W, </a:t>
            </a:r>
            <a:r>
              <a:rPr lang="en-GB" altLang="en-US" sz="1600" dirty="0" err="1">
                <a:latin typeface="Verdana" panose="020B0604030504040204" pitchFamily="34" charset="0"/>
                <a:ea typeface="Verdana" panose="020B0604030504040204" pitchFamily="34" charset="0"/>
                <a:cs typeface="Arial" panose="020B0604020202020204" pitchFamily="34" charset="0"/>
              </a:rPr>
              <a:t>CuCrZr</a:t>
            </a:r>
            <a:r>
              <a:rPr lang="en-GB" altLang="en-US" sz="1600" dirty="0">
                <a:latin typeface="Verdana" panose="020B0604030504040204" pitchFamily="34" charset="0"/>
                <a:ea typeface="Verdana" panose="020B0604030504040204" pitchFamily="34" charset="0"/>
                <a:cs typeface="Arial" panose="020B0604020202020204" pitchFamily="34" charset="0"/>
              </a:rPr>
              <a:t>, OF-Cu, XM-19, Al bronze, Nb3Sn, </a:t>
            </a:r>
            <a:r>
              <a:rPr lang="en-GB" altLang="en-US" sz="1600" dirty="0" err="1">
                <a:latin typeface="Verdana" panose="020B0604030504040204" pitchFamily="34" charset="0"/>
                <a:ea typeface="Verdana" panose="020B0604030504040204" pitchFamily="34" charset="0"/>
                <a:cs typeface="Arial" panose="020B0604020202020204" pitchFamily="34" charset="0"/>
              </a:rPr>
              <a:t>NbTi</a:t>
            </a:r>
            <a:r>
              <a:rPr lang="en-GB" altLang="en-US" sz="1600" dirty="0">
                <a:latin typeface="Verdana" panose="020B0604030504040204" pitchFamily="34" charset="0"/>
                <a:ea typeface="Verdana" panose="020B0604030504040204" pitchFamily="34" charset="0"/>
                <a:cs typeface="Arial" panose="020B0604020202020204" pitchFamily="34" charset="0"/>
              </a:rPr>
              <a:t> and EUROFER</a:t>
            </a:r>
          </a:p>
        </p:txBody>
      </p:sp>
      <p:pic>
        <p:nvPicPr>
          <p:cNvPr id="23" name="Picture 9" descr="Risultati immagini per IPPLM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856248" y="6003468"/>
            <a:ext cx="986485" cy="4218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51" r="42089" b="40142"/>
          <a:stretch/>
        </p:blipFill>
        <p:spPr bwMode="auto">
          <a:xfrm>
            <a:off x="10904017" y="6057101"/>
            <a:ext cx="895453" cy="31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2">
            <a:extLst>
              <a:ext uri="{FF2B5EF4-FFF2-40B4-BE49-F238E27FC236}">
                <a16:creationId xmlns:a16="http://schemas.microsoft.com/office/drawing/2014/main" xmlns="" id="{CDE0C3E1-D677-4198-8AE8-C0195D00EA7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02977" y="2877929"/>
            <a:ext cx="599559" cy="905805"/>
          </a:xfrm>
          <a:prstGeom prst="rect">
            <a:avLst/>
          </a:prstGeom>
          <a:noFill/>
          <a:ln w="9525">
            <a:noFill/>
            <a:miter lim="800000"/>
            <a:headEnd/>
            <a:tailEnd/>
          </a:ln>
        </p:spPr>
      </p:pic>
      <p:sp>
        <p:nvSpPr>
          <p:cNvPr id="28" name="Rectangle 22">
            <a:extLst>
              <a:ext uri="{FF2B5EF4-FFF2-40B4-BE49-F238E27FC236}">
                <a16:creationId xmlns:a16="http://schemas.microsoft.com/office/drawing/2014/main" xmlns="" id="{2F290BD8-2A01-42B2-B25B-12EE8D41B9C6}"/>
              </a:ext>
            </a:extLst>
          </p:cNvPr>
          <p:cNvSpPr/>
          <p:nvPr/>
        </p:nvSpPr>
        <p:spPr>
          <a:xfrm>
            <a:off x="7904317" y="2860042"/>
            <a:ext cx="623125" cy="941581"/>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dirty="0">
              <a:latin typeface="Arial" panose="020B0604020202020204" pitchFamily="34" charset="0"/>
            </a:endParaRPr>
          </a:p>
        </p:txBody>
      </p:sp>
      <p:pic>
        <p:nvPicPr>
          <p:cNvPr id="1026" name="Picture 2" descr="https://physicsworld.com/wp-content/uploads/2019/09/UKAEA-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150" y="5867363"/>
            <a:ext cx="1242827" cy="6554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7226" t="22972" r="9245" b="8337"/>
          <a:stretch/>
        </p:blipFill>
        <p:spPr bwMode="auto">
          <a:xfrm>
            <a:off x="7696103" y="5879601"/>
            <a:ext cx="2058653" cy="57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9313990" y="3494513"/>
            <a:ext cx="2805557" cy="2308324"/>
          </a:xfrm>
          <a:prstGeom prst="rect">
            <a:avLst/>
          </a:prstGeom>
          <a:noFill/>
        </p:spPr>
        <p:txBody>
          <a:bodyPr wrap="square" rtlCol="0">
            <a:spAutoFit/>
          </a:bodyPr>
          <a:lstStyle/>
          <a:p>
            <a:r>
              <a:rPr lang="it-IT" sz="1600" dirty="0">
                <a:latin typeface="Verdana" panose="020B0604030504040204" pitchFamily="34" charset="0"/>
                <a:ea typeface="Verdana" panose="020B0604030504040204" pitchFamily="34" charset="0"/>
              </a:rPr>
              <a:t>DT N </a:t>
            </a:r>
            <a:r>
              <a:rPr lang="it-IT" sz="1600" dirty="0" err="1">
                <a:latin typeface="Verdana" panose="020B0604030504040204" pitchFamily="34" charset="0"/>
                <a:ea typeface="Verdana" panose="020B0604030504040204" pitchFamily="34" charset="0"/>
              </a:rPr>
              <a:t>flux</a:t>
            </a:r>
            <a:r>
              <a:rPr lang="it-IT" sz="1600" dirty="0">
                <a:latin typeface="Verdana" panose="020B0604030504040204" pitchFamily="34" charset="0"/>
                <a:ea typeface="Verdana" panose="020B0604030504040204" pitchFamily="34" charset="0"/>
              </a:rPr>
              <a:t> </a:t>
            </a:r>
          </a:p>
          <a:p>
            <a:r>
              <a:rPr lang="it-IT" sz="1600" dirty="0">
                <a:latin typeface="Verdana" panose="020B0604030504040204" pitchFamily="34" charset="0"/>
                <a:ea typeface="Verdana" panose="020B0604030504040204" pitchFamily="34" charset="0"/>
              </a:rPr>
              <a:t>up to </a:t>
            </a:r>
            <a:r>
              <a:rPr lang="it-IT" sz="1600" b="1" dirty="0">
                <a:latin typeface="Verdana" panose="020B0604030504040204" pitchFamily="34" charset="0"/>
                <a:ea typeface="Verdana" panose="020B0604030504040204" pitchFamily="34" charset="0"/>
              </a:rPr>
              <a:t>2x10</a:t>
            </a:r>
            <a:r>
              <a:rPr lang="it-IT" sz="1600" b="1" baseline="30000" dirty="0">
                <a:latin typeface="Verdana" panose="020B0604030504040204" pitchFamily="34" charset="0"/>
                <a:ea typeface="Verdana" panose="020B0604030504040204" pitchFamily="34" charset="0"/>
              </a:rPr>
              <a:t>13</a:t>
            </a:r>
            <a:r>
              <a:rPr lang="it-IT" sz="1600" b="1" dirty="0">
                <a:latin typeface="Verdana" panose="020B0604030504040204" pitchFamily="34" charset="0"/>
                <a:ea typeface="Verdana" panose="020B0604030504040204" pitchFamily="34" charset="0"/>
              </a:rPr>
              <a:t> n/cm</a:t>
            </a:r>
            <a:r>
              <a:rPr lang="it-IT" sz="1600" b="1" baseline="30000" dirty="0">
                <a:latin typeface="Verdana" panose="020B0604030504040204" pitchFamily="34" charset="0"/>
                <a:ea typeface="Verdana" panose="020B0604030504040204" pitchFamily="34" charset="0"/>
              </a:rPr>
              <a:t>2</a:t>
            </a:r>
            <a:r>
              <a:rPr lang="it-IT" sz="1600" b="1" dirty="0">
                <a:latin typeface="Verdana" panose="020B0604030504040204" pitchFamily="34" charset="0"/>
                <a:ea typeface="Verdana" panose="020B0604030504040204" pitchFamily="34" charset="0"/>
              </a:rPr>
              <a:t>/s </a:t>
            </a:r>
          </a:p>
          <a:p>
            <a:r>
              <a:rPr lang="it-IT" sz="1600" dirty="0" err="1">
                <a:latin typeface="Verdana" panose="020B0604030504040204" pitchFamily="34" charset="0"/>
                <a:ea typeface="Verdana" panose="020B0604030504040204" pitchFamily="34" charset="0"/>
              </a:rPr>
              <a:t>One</a:t>
            </a:r>
            <a:r>
              <a:rPr lang="it-IT" sz="1600" dirty="0">
                <a:latin typeface="Verdana" panose="020B0604030504040204" pitchFamily="34" charset="0"/>
                <a:ea typeface="Verdana" panose="020B0604030504040204" pitchFamily="34" charset="0"/>
              </a:rPr>
              <a:t> </a:t>
            </a:r>
            <a:r>
              <a:rPr lang="it-IT" sz="1600" dirty="0" err="1">
                <a:latin typeface="Verdana" panose="020B0604030504040204" pitchFamily="34" charset="0"/>
                <a:ea typeface="Verdana" panose="020B0604030504040204" pitchFamily="34" charset="0"/>
              </a:rPr>
              <a:t>order</a:t>
            </a:r>
            <a:r>
              <a:rPr lang="it-IT" sz="1600" dirty="0">
                <a:latin typeface="Verdana" panose="020B0604030504040204" pitchFamily="34" charset="0"/>
                <a:ea typeface="Verdana" panose="020B0604030504040204" pitchFamily="34" charset="0"/>
              </a:rPr>
              <a:t> of </a:t>
            </a:r>
            <a:r>
              <a:rPr lang="it-IT" sz="1600" dirty="0" err="1">
                <a:latin typeface="Verdana" panose="020B0604030504040204" pitchFamily="34" charset="0"/>
                <a:ea typeface="Verdana" panose="020B0604030504040204" pitchFamily="34" charset="0"/>
              </a:rPr>
              <a:t>magnitude</a:t>
            </a:r>
            <a:r>
              <a:rPr lang="it-IT" sz="1600" dirty="0">
                <a:latin typeface="Verdana" panose="020B0604030504040204" pitchFamily="34" charset="0"/>
                <a:ea typeface="Verdana" panose="020B0604030504040204" pitchFamily="34" charset="0"/>
              </a:rPr>
              <a:t> </a:t>
            </a:r>
            <a:r>
              <a:rPr lang="it-IT" sz="1600" dirty="0" err="1">
                <a:latin typeface="Verdana" panose="020B0604030504040204" pitchFamily="34" charset="0"/>
                <a:ea typeface="Verdana" panose="020B0604030504040204" pitchFamily="34" charset="0"/>
              </a:rPr>
              <a:t>less</a:t>
            </a:r>
            <a:r>
              <a:rPr lang="it-IT" sz="1600" dirty="0">
                <a:latin typeface="Verdana" panose="020B0604030504040204" pitchFamily="34" charset="0"/>
                <a:ea typeface="Verdana" panose="020B0604030504040204" pitchFamily="34" charset="0"/>
              </a:rPr>
              <a:t> </a:t>
            </a:r>
            <a:r>
              <a:rPr lang="it-IT" sz="1600" dirty="0" err="1">
                <a:latin typeface="Verdana" panose="020B0604030504040204" pitchFamily="34" charset="0"/>
                <a:ea typeface="Verdana" panose="020B0604030504040204" pitchFamily="34" charset="0"/>
              </a:rPr>
              <a:t>than</a:t>
            </a:r>
            <a:r>
              <a:rPr lang="it-IT" sz="1600" dirty="0">
                <a:latin typeface="Verdana" panose="020B0604030504040204" pitchFamily="34" charset="0"/>
                <a:ea typeface="Verdana" panose="020B0604030504040204" pitchFamily="34" charset="0"/>
              </a:rPr>
              <a:t> ITER FW@500 MW</a:t>
            </a:r>
          </a:p>
          <a:p>
            <a:endParaRPr lang="it-IT" sz="1600" dirty="0">
              <a:latin typeface="Verdana" panose="020B0604030504040204" pitchFamily="34" charset="0"/>
              <a:ea typeface="Verdana" panose="020B0604030504040204" pitchFamily="34" charset="0"/>
            </a:endParaRPr>
          </a:p>
          <a:p>
            <a:r>
              <a:rPr lang="it-IT" sz="1600" dirty="0" smtClean="0">
                <a:latin typeface="Verdana" panose="020B0604030504040204" pitchFamily="34" charset="0"/>
                <a:ea typeface="Verdana" panose="020B0604030504040204" pitchFamily="34" charset="0"/>
              </a:rPr>
              <a:t>DTE2 </a:t>
            </a:r>
            <a:r>
              <a:rPr lang="it-IT" sz="1600" dirty="0">
                <a:latin typeface="Verdana" panose="020B0604030504040204" pitchFamily="34" charset="0"/>
                <a:ea typeface="Verdana" panose="020B0604030504040204" pitchFamily="34" charset="0"/>
              </a:rPr>
              <a:t>N fluence </a:t>
            </a:r>
          </a:p>
          <a:p>
            <a:r>
              <a:rPr lang="it-IT" sz="1600" b="1" dirty="0">
                <a:latin typeface="Verdana" panose="020B0604030504040204" pitchFamily="34" charset="0"/>
                <a:ea typeface="Verdana" panose="020B0604030504040204" pitchFamily="34" charset="0"/>
              </a:rPr>
              <a:t> 5x10</a:t>
            </a:r>
            <a:r>
              <a:rPr lang="it-IT" sz="1600" b="1" baseline="30000" dirty="0">
                <a:latin typeface="Verdana" panose="020B0604030504040204" pitchFamily="34" charset="0"/>
                <a:ea typeface="Verdana" panose="020B0604030504040204" pitchFamily="34" charset="0"/>
              </a:rPr>
              <a:t>15 </a:t>
            </a:r>
            <a:r>
              <a:rPr lang="it-IT" sz="1600" b="1" dirty="0">
                <a:latin typeface="Verdana" panose="020B0604030504040204" pitchFamily="34" charset="0"/>
                <a:ea typeface="Verdana" panose="020B0604030504040204" pitchFamily="34" charset="0"/>
              </a:rPr>
              <a:t>n/cm</a:t>
            </a:r>
            <a:r>
              <a:rPr lang="it-IT" sz="1600" b="1" baseline="30000" dirty="0">
                <a:latin typeface="Verdana" panose="020B0604030504040204" pitchFamily="34" charset="0"/>
                <a:ea typeface="Verdana" panose="020B0604030504040204" pitchFamily="34" charset="0"/>
              </a:rPr>
              <a:t>2</a:t>
            </a:r>
          </a:p>
          <a:p>
            <a:endParaRPr lang="it-IT" sz="1600" dirty="0">
              <a:latin typeface="Verdana" panose="020B0604030504040204" pitchFamily="34" charset="0"/>
              <a:ea typeface="Verdana" panose="020B0604030504040204" pitchFamily="34" charset="0"/>
            </a:endParaRPr>
          </a:p>
        </p:txBody>
      </p:sp>
      <p:pic>
        <p:nvPicPr>
          <p:cNvPr id="31" name="Picture 7">
            <a:extLst>
              <a:ext uri="{FF2B5EF4-FFF2-40B4-BE49-F238E27FC236}">
                <a16:creationId xmlns:a16="http://schemas.microsoft.com/office/drawing/2014/main" xmlns="" id="{24A99EC6-0AB1-F8FA-E105-8BB521EC99F8}"/>
              </a:ext>
            </a:extLst>
          </p:cNvPr>
          <p:cNvPicPr/>
          <p:nvPr/>
        </p:nvPicPr>
        <p:blipFill rotWithShape="1">
          <a:blip r:embed="rId9" cstate="print">
            <a:extLst>
              <a:ext uri="{28A0092B-C50C-407E-A947-70E740481C1C}">
                <a14:useLocalDpi xmlns:a14="http://schemas.microsoft.com/office/drawing/2010/main"/>
              </a:ext>
            </a:extLst>
          </a:blip>
          <a:srcRect/>
          <a:stretch/>
        </p:blipFill>
        <p:spPr>
          <a:xfrm>
            <a:off x="4727848" y="2549121"/>
            <a:ext cx="1673275" cy="1460460"/>
          </a:xfrm>
          <a:prstGeom prst="rect">
            <a:avLst/>
          </a:prstGeom>
        </p:spPr>
      </p:pic>
      <p:sp>
        <p:nvSpPr>
          <p:cNvPr id="29" name="CasellaDiTesto 28"/>
          <p:cNvSpPr txBox="1"/>
          <p:nvPr/>
        </p:nvSpPr>
        <p:spPr>
          <a:xfrm>
            <a:off x="5684178" y="5634136"/>
            <a:ext cx="4277109" cy="261610"/>
          </a:xfrm>
          <a:prstGeom prst="rect">
            <a:avLst/>
          </a:prstGeom>
          <a:noFill/>
        </p:spPr>
        <p:txBody>
          <a:bodyPr wrap="square" rtlCol="0">
            <a:spAutoFit/>
          </a:bodyPr>
          <a:lstStyle/>
          <a:p>
            <a:r>
              <a:rPr lang="it-IT" sz="1100" dirty="0">
                <a:latin typeface="Verdana" panose="020B0604030504040204" pitchFamily="34" charset="0"/>
                <a:ea typeface="Verdana" panose="020B0604030504040204" pitchFamily="34" charset="0"/>
              </a:rPr>
              <a:t>L. Packer </a:t>
            </a:r>
            <a:r>
              <a:rPr lang="en-US" sz="1100" dirty="0">
                <a:latin typeface="Verdana" panose="020B0604030504040204" pitchFamily="34" charset="0"/>
                <a:ea typeface="Verdana" panose="020B0604030504040204" pitchFamily="34" charset="0"/>
              </a:rPr>
              <a:t>Nuclear Fusion (2021) 61 116057</a:t>
            </a:r>
            <a:endParaRPr lang="it-IT" sz="1100" dirty="0">
              <a:latin typeface="Verdana" panose="020B0604030504040204" pitchFamily="34" charset="0"/>
              <a:ea typeface="Verdana" panose="020B0604030504040204" pitchFamily="34" charset="0"/>
            </a:endParaRPr>
          </a:p>
        </p:txBody>
      </p:sp>
      <p:sp>
        <p:nvSpPr>
          <p:cNvPr id="1024" name="CasellaDiTesto 1023"/>
          <p:cNvSpPr txBox="1"/>
          <p:nvPr/>
        </p:nvSpPr>
        <p:spPr>
          <a:xfrm>
            <a:off x="4549210" y="4034097"/>
            <a:ext cx="1302302" cy="523220"/>
          </a:xfrm>
          <a:prstGeom prst="rect">
            <a:avLst/>
          </a:prstGeom>
          <a:noFill/>
        </p:spPr>
        <p:txBody>
          <a:bodyPr wrap="square" rtlCol="0">
            <a:spAutoFit/>
          </a:bodyPr>
          <a:lstStyle/>
          <a:p>
            <a:r>
              <a:rPr lang="it-IT" sz="1400" dirty="0">
                <a:latin typeface="Verdana" panose="020B0604030504040204" pitchFamily="34" charset="0"/>
                <a:ea typeface="Verdana" panose="020B0604030504040204" pitchFamily="34" charset="0"/>
              </a:rPr>
              <a:t>27 ITER </a:t>
            </a:r>
            <a:r>
              <a:rPr lang="it-IT" sz="1400" dirty="0" err="1">
                <a:latin typeface="Verdana" panose="020B0604030504040204" pitchFamily="34" charset="0"/>
                <a:ea typeface="Verdana" panose="020B0604030504040204" pitchFamily="34" charset="0"/>
              </a:rPr>
              <a:t>samples</a:t>
            </a:r>
            <a:endParaRPr lang="it-IT" sz="1400" dirty="0">
              <a:latin typeface="Verdana" panose="020B0604030504040204" pitchFamily="34" charset="0"/>
              <a:ea typeface="Verdana" panose="020B0604030504040204" pitchFamily="34" charset="0"/>
            </a:endParaRPr>
          </a:p>
        </p:txBody>
      </p:sp>
      <p:sp>
        <p:nvSpPr>
          <p:cNvPr id="1025" name="CasellaDiTesto 1024"/>
          <p:cNvSpPr txBox="1"/>
          <p:nvPr/>
        </p:nvSpPr>
        <p:spPr>
          <a:xfrm>
            <a:off x="9305494" y="2903822"/>
            <a:ext cx="2875765" cy="584775"/>
          </a:xfrm>
          <a:prstGeom prst="rect">
            <a:avLst/>
          </a:prstGeom>
          <a:noFill/>
        </p:spPr>
        <p:txBody>
          <a:bodyPr wrap="square" rtlCol="0">
            <a:spAutoFit/>
          </a:bodyPr>
          <a:lstStyle/>
          <a:p>
            <a:r>
              <a:rPr lang="it-IT" sz="1600" dirty="0" smtClean="0">
                <a:solidFill>
                  <a:schemeClr val="tx2">
                    <a:lumMod val="75000"/>
                  </a:schemeClr>
                </a:solidFill>
                <a:latin typeface="Verdana" panose="020B0604030504040204" pitchFamily="34" charset="0"/>
                <a:ea typeface="Verdana" panose="020B0604030504040204" pitchFamily="34" charset="0"/>
              </a:rPr>
              <a:t>For DTE2</a:t>
            </a:r>
          </a:p>
          <a:p>
            <a:r>
              <a:rPr lang="it-IT" sz="1600" dirty="0" smtClean="0">
                <a:solidFill>
                  <a:schemeClr val="tx2">
                    <a:lumMod val="75000"/>
                  </a:schemeClr>
                </a:solidFill>
                <a:latin typeface="Verdana" panose="020B0604030504040204" pitchFamily="34" charset="0"/>
                <a:ea typeface="Verdana" panose="020B0604030504040204" pitchFamily="34" charset="0"/>
              </a:rPr>
              <a:t>715 </a:t>
            </a:r>
            <a:r>
              <a:rPr lang="it-IT" sz="1600" dirty="0" err="1">
                <a:solidFill>
                  <a:schemeClr val="tx2">
                    <a:lumMod val="75000"/>
                  </a:schemeClr>
                </a:solidFill>
                <a:latin typeface="Verdana" panose="020B0604030504040204" pitchFamily="34" charset="0"/>
                <a:ea typeface="Verdana" panose="020B0604030504040204" pitchFamily="34" charset="0"/>
              </a:rPr>
              <a:t>days</a:t>
            </a:r>
            <a:r>
              <a:rPr lang="it-IT" sz="1600" dirty="0">
                <a:solidFill>
                  <a:schemeClr val="tx2">
                    <a:lumMod val="75000"/>
                  </a:schemeClr>
                </a:solidFill>
                <a:latin typeface="Verdana" panose="020B0604030504040204" pitchFamily="34" charset="0"/>
                <a:ea typeface="Verdana" panose="020B0604030504040204" pitchFamily="34" charset="0"/>
              </a:rPr>
              <a:t> of </a:t>
            </a:r>
            <a:r>
              <a:rPr lang="it-IT" sz="1600" dirty="0" err="1">
                <a:solidFill>
                  <a:schemeClr val="tx2">
                    <a:lumMod val="75000"/>
                  </a:schemeClr>
                </a:solidFill>
                <a:latin typeface="Verdana" panose="020B0604030504040204" pitchFamily="34" charset="0"/>
                <a:ea typeface="Verdana" panose="020B0604030504040204" pitchFamily="34" charset="0"/>
              </a:rPr>
              <a:t>irradiation</a:t>
            </a:r>
            <a:endParaRPr lang="it-IT" sz="1600" dirty="0">
              <a:solidFill>
                <a:schemeClr val="tx2">
                  <a:lumMod val="75000"/>
                </a:schemeClr>
              </a:solidFill>
              <a:latin typeface="Verdana" panose="020B0604030504040204" pitchFamily="34" charset="0"/>
              <a:ea typeface="Verdana" panose="020B0604030504040204" pitchFamily="34" charset="0"/>
            </a:endParaRPr>
          </a:p>
        </p:txBody>
      </p:sp>
      <p:sp>
        <p:nvSpPr>
          <p:cNvPr id="33"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
        <p:nvSpPr>
          <p:cNvPr id="6" name="CasellaDiTesto 5"/>
          <p:cNvSpPr txBox="1"/>
          <p:nvPr/>
        </p:nvSpPr>
        <p:spPr>
          <a:xfrm>
            <a:off x="47328" y="6029728"/>
            <a:ext cx="6768752" cy="369332"/>
          </a:xfrm>
          <a:prstGeom prst="rect">
            <a:avLst/>
          </a:prstGeom>
          <a:noFill/>
        </p:spPr>
        <p:txBody>
          <a:bodyPr wrap="square" rtlCol="0">
            <a:spAutoFit/>
          </a:bodyPr>
          <a:lstStyle/>
          <a:p>
            <a:r>
              <a:rPr lang="it-IT" b="1" dirty="0" smtClean="0">
                <a:latin typeface="Verdana" panose="020B0604030504040204" pitchFamily="34" charset="0"/>
                <a:ea typeface="Verdana" panose="020B0604030504040204" pitchFamily="34" charset="0"/>
              </a:rPr>
              <a:t>New </a:t>
            </a:r>
            <a:r>
              <a:rPr lang="it-IT" b="1" dirty="0" err="1" smtClean="0">
                <a:latin typeface="Verdana" panose="020B0604030504040204" pitchFamily="34" charset="0"/>
                <a:ea typeface="Verdana" panose="020B0604030504040204" pitchFamily="34" charset="0"/>
              </a:rPr>
              <a:t>samples</a:t>
            </a:r>
            <a:r>
              <a:rPr lang="it-IT" b="1" dirty="0" smtClean="0">
                <a:latin typeface="Verdana" panose="020B0604030504040204" pitchFamily="34" charset="0"/>
                <a:ea typeface="Verdana" panose="020B0604030504040204" pitchFamily="34" charset="0"/>
              </a:rPr>
              <a:t> </a:t>
            </a:r>
            <a:r>
              <a:rPr lang="it-IT" b="1" dirty="0" err="1" smtClean="0">
                <a:latin typeface="Verdana" panose="020B0604030504040204" pitchFamily="34" charset="0"/>
                <a:ea typeface="Verdana" panose="020B0604030504040204" pitchFamily="34" charset="0"/>
              </a:rPr>
              <a:t>installed</a:t>
            </a:r>
            <a:r>
              <a:rPr lang="it-IT" b="1" dirty="0" smtClean="0">
                <a:latin typeface="Verdana" panose="020B0604030504040204" pitchFamily="34" charset="0"/>
                <a:ea typeface="Verdana" panose="020B0604030504040204" pitchFamily="34" charset="0"/>
              </a:rPr>
              <a:t> </a:t>
            </a:r>
            <a:r>
              <a:rPr lang="it-IT" b="1" dirty="0" err="1" smtClean="0">
                <a:latin typeface="Verdana" panose="020B0604030504040204" pitchFamily="34" charset="0"/>
                <a:ea typeface="Verdana" panose="020B0604030504040204" pitchFamily="34" charset="0"/>
              </a:rPr>
              <a:t>at</a:t>
            </a:r>
            <a:r>
              <a:rPr lang="it-IT" b="1" dirty="0" smtClean="0">
                <a:latin typeface="Verdana" panose="020B0604030504040204" pitchFamily="34" charset="0"/>
                <a:ea typeface="Verdana" panose="020B0604030504040204" pitchFamily="34" charset="0"/>
              </a:rPr>
              <a:t> JET for DTE3 on 8 </a:t>
            </a:r>
            <a:r>
              <a:rPr lang="it-IT" b="1" dirty="0" err="1" smtClean="0">
                <a:latin typeface="Verdana" panose="020B0604030504040204" pitchFamily="34" charset="0"/>
                <a:ea typeface="Verdana" panose="020B0604030504040204" pitchFamily="34" charset="0"/>
              </a:rPr>
              <a:t>Feb</a:t>
            </a:r>
            <a:r>
              <a:rPr lang="it-IT" b="1" dirty="0" smtClean="0">
                <a:latin typeface="Verdana" panose="020B0604030504040204" pitchFamily="34" charset="0"/>
                <a:ea typeface="Verdana" panose="020B0604030504040204" pitchFamily="34" charset="0"/>
              </a:rPr>
              <a:t> ‘23</a:t>
            </a:r>
            <a:endParaRPr lang="it-IT"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69671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3392" y="116632"/>
            <a:ext cx="10058400" cy="457200"/>
          </a:xfrm>
        </p:spPr>
        <p:txBody>
          <a:bodyPr/>
          <a:lstStyle/>
          <a:p>
            <a:r>
              <a:rPr lang="it-IT" dirty="0" smtClean="0">
                <a:latin typeface="Verdana" panose="020B0604030504040204" pitchFamily="34" charset="0"/>
                <a:ea typeface="Verdana" panose="020B0604030504040204" pitchFamily="34" charset="0"/>
              </a:rPr>
              <a:t>ACT : </a:t>
            </a:r>
            <a:r>
              <a:rPr lang="it-IT" dirty="0" err="1">
                <a:latin typeface="Verdana" panose="020B0604030504040204" pitchFamily="34" charset="0"/>
                <a:ea typeface="Verdana" panose="020B0604030504040204" pitchFamily="34" charset="0"/>
              </a:rPr>
              <a:t>w</a:t>
            </a:r>
            <a:r>
              <a:rPr lang="it-IT" dirty="0" err="1" smtClean="0">
                <a:latin typeface="Verdana" panose="020B0604030504040204" pitchFamily="34" charset="0"/>
                <a:ea typeface="Verdana" panose="020B0604030504040204" pitchFamily="34" charset="0"/>
              </a:rPr>
              <a:t>hat</a:t>
            </a:r>
            <a:r>
              <a:rPr lang="it-IT" dirty="0" smtClean="0">
                <a:latin typeface="Verdana" panose="020B0604030504040204" pitchFamily="34" charset="0"/>
                <a:ea typeface="Verdana" panose="020B0604030504040204" pitchFamily="34" charset="0"/>
              </a:rPr>
              <a:t> EUROfusion </a:t>
            </a:r>
            <a:r>
              <a:rPr lang="it-IT" dirty="0" err="1" smtClean="0">
                <a:latin typeface="Verdana" panose="020B0604030504040204" pitchFamily="34" charset="0"/>
                <a:ea typeface="Verdana" panose="020B0604030504040204" pitchFamily="34" charset="0"/>
              </a:rPr>
              <a:t>need</a:t>
            </a:r>
            <a:r>
              <a:rPr lang="it-IT" dirty="0">
                <a:latin typeface="Verdana" panose="020B0604030504040204" pitchFamily="34" charset="0"/>
                <a:ea typeface="Verdana" panose="020B0604030504040204" pitchFamily="34" charset="0"/>
              </a:rPr>
              <a:t>?</a:t>
            </a:r>
          </a:p>
        </p:txBody>
      </p:sp>
      <p:sp>
        <p:nvSpPr>
          <p:cNvPr id="3" name="Segnaposto numero diapositiva 2"/>
          <p:cNvSpPr>
            <a:spLocks noGrp="1"/>
          </p:cNvSpPr>
          <p:nvPr>
            <p:ph type="sldNum" sz="quarter" idx="4294967295"/>
          </p:nvPr>
        </p:nvSpPr>
        <p:spPr>
          <a:xfrm>
            <a:off x="10992544" y="6525344"/>
            <a:ext cx="720080" cy="199174"/>
          </a:xfrm>
        </p:spPr>
        <p:txBody>
          <a:bodyPr/>
          <a:lstStyle/>
          <a:p>
            <a:fld id="{6A6D9FA1-99C7-4910-8E32-B85D378B0060}" type="slidenum">
              <a:rPr lang="en-GB" smtClean="0"/>
              <a:pPr/>
              <a:t>8</a:t>
            </a:fld>
            <a:endParaRPr lang="en-GB" dirty="0"/>
          </a:p>
        </p:txBody>
      </p:sp>
      <p:sp>
        <p:nvSpPr>
          <p:cNvPr id="4" name="Segnaposto contenuto 3"/>
          <p:cNvSpPr>
            <a:spLocks noGrp="1"/>
          </p:cNvSpPr>
          <p:nvPr>
            <p:ph idx="1"/>
          </p:nvPr>
        </p:nvSpPr>
        <p:spPr>
          <a:xfrm>
            <a:off x="47327" y="715938"/>
            <a:ext cx="11737305" cy="5737398"/>
          </a:xfrm>
        </p:spPr>
        <p:txBody>
          <a:bodyPr>
            <a:normAutofit/>
          </a:bodyPr>
          <a:lstStyle/>
          <a:p>
            <a:pPr marL="0" indent="0">
              <a:buNone/>
            </a:pPr>
            <a:endParaRPr lang="en-US" sz="1400" dirty="0">
              <a:solidFill>
                <a:srgbClr val="002060"/>
              </a:solidFill>
              <a:latin typeface="Verdana" panose="020B0604030504040204" pitchFamily="34" charset="0"/>
              <a:ea typeface="Verdana" panose="020B0604030504040204" pitchFamily="34" charset="0"/>
            </a:endParaRPr>
          </a:p>
          <a:p>
            <a:pPr marL="0" indent="0">
              <a:lnSpc>
                <a:spcPct val="130000"/>
              </a:lnSpc>
              <a:buClr>
                <a:srgbClr val="C00000"/>
              </a:buClr>
              <a:buNone/>
            </a:pPr>
            <a:endParaRPr lang="en-US" sz="1400" dirty="0">
              <a:solidFill>
                <a:srgbClr val="002060"/>
              </a:solidFill>
              <a:latin typeface="Verdana" panose="020B0604030504040204" pitchFamily="34" charset="0"/>
              <a:ea typeface="Verdana" panose="020B0604030504040204" pitchFamily="34" charset="0"/>
            </a:endParaRPr>
          </a:p>
          <a:p>
            <a:pPr marL="0" indent="0">
              <a:buNone/>
            </a:pPr>
            <a:endParaRPr lang="en-US" sz="1400" dirty="0" smtClean="0">
              <a:solidFill>
                <a:srgbClr val="002060"/>
              </a:solidFill>
              <a:latin typeface="Verdana" panose="020B0604030504040204" pitchFamily="34" charset="0"/>
              <a:ea typeface="Verdana" panose="020B0604030504040204" pitchFamily="34" charset="0"/>
            </a:endParaRPr>
          </a:p>
          <a:p>
            <a:pPr marL="0" indent="0">
              <a:buNone/>
            </a:pPr>
            <a:endParaRPr lang="it-IT" sz="1400" dirty="0">
              <a:solidFill>
                <a:srgbClr val="002060"/>
              </a:solidFill>
              <a:latin typeface="Verdana" panose="020B0604030504040204" pitchFamily="34" charset="0"/>
              <a:ea typeface="Verdana" panose="020B0604030504040204" pitchFamily="34" charset="0"/>
            </a:endParaRPr>
          </a:p>
        </p:txBody>
      </p:sp>
      <p:sp>
        <p:nvSpPr>
          <p:cNvPr id="18" name="CasellaDiTesto 17"/>
          <p:cNvSpPr txBox="1"/>
          <p:nvPr/>
        </p:nvSpPr>
        <p:spPr>
          <a:xfrm>
            <a:off x="10094871" y="1209158"/>
            <a:ext cx="711943" cy="369332"/>
          </a:xfrm>
          <a:prstGeom prst="rect">
            <a:avLst/>
          </a:prstGeom>
          <a:noFill/>
        </p:spPr>
        <p:txBody>
          <a:bodyPr wrap="square" rtlCol="0">
            <a:spAutoFit/>
          </a:bodyPr>
          <a:lstStyle/>
          <a:p>
            <a:r>
              <a:rPr lang="it-IT">
                <a:solidFill>
                  <a:schemeClr val="bg1"/>
                </a:solidFill>
              </a:rPr>
              <a:t>NG</a:t>
            </a:r>
          </a:p>
        </p:txBody>
      </p:sp>
      <p:sp>
        <p:nvSpPr>
          <p:cNvPr id="7" name="Segnaposto contenuto 3"/>
          <p:cNvSpPr txBox="1">
            <a:spLocks/>
          </p:cNvSpPr>
          <p:nvPr/>
        </p:nvSpPr>
        <p:spPr>
          <a:xfrm>
            <a:off x="32021" y="695632"/>
            <a:ext cx="11809312" cy="5737398"/>
          </a:xfrm>
          <a:prstGeom prst="rect">
            <a:avLst/>
          </a:prstGeom>
        </p:spPr>
        <p:txBody>
          <a:bodyPr vert="horz" lIns="91440" tIns="45720" rIns="91440" bIns="45720" rtlCol="0">
            <a:no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buAutoNum type="arabicParenR"/>
            </a:pPr>
            <a:r>
              <a:rPr lang="en-US" sz="1600" u="sng" dirty="0" smtClean="0">
                <a:solidFill>
                  <a:srgbClr val="C00000"/>
                </a:solidFill>
                <a:latin typeface="Verdana" panose="020B0604030504040204" pitchFamily="34" charset="0"/>
                <a:ea typeface="Verdana" panose="020B0604030504040204" pitchFamily="34" charset="0"/>
              </a:rPr>
              <a:t>Retrieval </a:t>
            </a:r>
            <a:r>
              <a:rPr lang="en-US" sz="1600" u="sng" dirty="0">
                <a:solidFill>
                  <a:srgbClr val="C00000"/>
                </a:solidFill>
                <a:latin typeface="Verdana" panose="020B0604030504040204" pitchFamily="34" charset="0"/>
                <a:ea typeface="Verdana" panose="020B0604030504040204" pitchFamily="34" charset="0"/>
              </a:rPr>
              <a:t>of sample holders after DT campaign from LTIS and </a:t>
            </a:r>
            <a:r>
              <a:rPr lang="en-US" sz="1600" u="sng" dirty="0" smtClean="0">
                <a:solidFill>
                  <a:srgbClr val="C00000"/>
                </a:solidFill>
                <a:latin typeface="Verdana" panose="020B0604030504040204" pitchFamily="34" charset="0"/>
                <a:ea typeface="Verdana" panose="020B0604030504040204" pitchFamily="34" charset="0"/>
              </a:rPr>
              <a:t>clearance</a:t>
            </a:r>
          </a:p>
          <a:p>
            <a:pPr marL="0" indent="0">
              <a:buNone/>
            </a:pPr>
            <a:r>
              <a:rPr lang="en-US" sz="1600" dirty="0">
                <a:solidFill>
                  <a:srgbClr val="002060"/>
                </a:solidFill>
                <a:latin typeface="Verdana" panose="020B0604030504040204" pitchFamily="34" charset="0"/>
                <a:ea typeface="Verdana" panose="020B0604030504040204" pitchFamily="34" charset="0"/>
              </a:rPr>
              <a:t>Why: </a:t>
            </a:r>
            <a:r>
              <a:rPr lang="en-US" sz="1600" b="0" dirty="0" smtClean="0">
                <a:solidFill>
                  <a:srgbClr val="002060"/>
                </a:solidFill>
                <a:latin typeface="Verdana" panose="020B0604030504040204" pitchFamily="34" charset="0"/>
                <a:ea typeface="Verdana" panose="020B0604030504040204" pitchFamily="34" charset="0"/>
              </a:rPr>
              <a:t>To carry-out the gamma spectra measurements in home labs (UKAEA, ENEA, IFJ, IPPLM, NCSRD) </a:t>
            </a:r>
            <a:endParaRPr lang="en-US" sz="1600" b="0" dirty="0">
              <a:solidFill>
                <a:srgbClr val="002060"/>
              </a:solidFill>
              <a:latin typeface="Verdana" panose="020B0604030504040204" pitchFamily="34" charset="0"/>
              <a:ea typeface="Verdana" panose="020B0604030504040204" pitchFamily="34" charset="0"/>
            </a:endParaRPr>
          </a:p>
          <a:p>
            <a:pPr marL="0" indent="0">
              <a:buNone/>
            </a:pPr>
            <a:r>
              <a:rPr lang="en-US" sz="1600" dirty="0">
                <a:solidFill>
                  <a:srgbClr val="002060"/>
                </a:solidFill>
                <a:latin typeface="Verdana" panose="020B0604030504040204" pitchFamily="34" charset="0"/>
                <a:ea typeface="Verdana" panose="020B0604030504040204" pitchFamily="34" charset="0"/>
              </a:rPr>
              <a:t>When: </a:t>
            </a:r>
            <a:r>
              <a:rPr lang="en-US" sz="1600" b="0" dirty="0" smtClean="0">
                <a:solidFill>
                  <a:srgbClr val="002060"/>
                </a:solidFill>
                <a:latin typeface="Verdana" panose="020B0604030504040204" pitchFamily="34" charset="0"/>
                <a:ea typeface="Verdana" panose="020B0604030504040204" pitchFamily="34" charset="0"/>
              </a:rPr>
              <a:t>within ASAP possibly within April 2024- depends on radiological protection constraints</a:t>
            </a:r>
            <a:endParaRPr lang="en-US" sz="1600" b="0" dirty="0">
              <a:solidFill>
                <a:srgbClr val="002060"/>
              </a:solidFill>
              <a:latin typeface="Verdana" panose="020B0604030504040204" pitchFamily="34" charset="0"/>
              <a:ea typeface="Verdana" panose="020B0604030504040204" pitchFamily="34" charset="0"/>
            </a:endParaRPr>
          </a:p>
          <a:p>
            <a:pPr marL="0" indent="0">
              <a:buNone/>
            </a:pPr>
            <a:r>
              <a:rPr lang="en-US" sz="1600" dirty="0" smtClean="0">
                <a:solidFill>
                  <a:srgbClr val="002060"/>
                </a:solidFill>
                <a:latin typeface="Verdana" panose="020B0604030504040204" pitchFamily="34" charset="0"/>
                <a:ea typeface="Verdana" panose="020B0604030504040204" pitchFamily="34" charset="0"/>
              </a:rPr>
              <a:t>Priority: </a:t>
            </a:r>
            <a:r>
              <a:rPr lang="en-US" sz="1600" dirty="0" smtClean="0">
                <a:solidFill>
                  <a:srgbClr val="C00000"/>
                </a:solidFill>
                <a:latin typeface="Verdana" panose="020B0604030504040204" pitchFamily="34" charset="0"/>
                <a:ea typeface="Verdana" panose="020B0604030504040204" pitchFamily="34" charset="0"/>
              </a:rPr>
              <a:t>HIGH+</a:t>
            </a:r>
            <a:r>
              <a:rPr lang="en-US" sz="1600" b="0" dirty="0" smtClean="0">
                <a:solidFill>
                  <a:srgbClr val="002060"/>
                </a:solidFill>
                <a:latin typeface="Verdana" panose="020B0604030504040204" pitchFamily="34" charset="0"/>
                <a:ea typeface="Verdana" panose="020B0604030504040204" pitchFamily="34" charset="0"/>
              </a:rPr>
              <a:t>- the quantities of interest decay with time</a:t>
            </a:r>
            <a:endParaRPr lang="en-US" sz="1600" b="0" dirty="0">
              <a:solidFill>
                <a:srgbClr val="002060"/>
              </a:solidFill>
              <a:latin typeface="Verdana" panose="020B0604030504040204" pitchFamily="34" charset="0"/>
              <a:ea typeface="Verdana" panose="020B0604030504040204" pitchFamily="34" charset="0"/>
            </a:endParaRPr>
          </a:p>
          <a:p>
            <a:pPr marL="0" indent="0">
              <a:buNone/>
            </a:pPr>
            <a:r>
              <a:rPr lang="en-US" sz="1600" b="0" i="1" dirty="0">
                <a:solidFill>
                  <a:schemeClr val="accent1"/>
                </a:solidFill>
                <a:latin typeface="Verdana" panose="020B0604030504040204" pitchFamily="34" charset="0"/>
                <a:ea typeface="Verdana" panose="020B0604030504040204" pitchFamily="34" charset="0"/>
              </a:rPr>
              <a:t>The timing of retrieval affects the capability to measure relatively short-lived, e.g. half-life of Co-58 is ~71 days, Cr-51 ~27 days, Fe-59 ~45 days, Zr-95 64 days, W-185 ~45 days and there are many others including activation products from not expected impurities which might be </a:t>
            </a:r>
            <a:r>
              <a:rPr lang="en-US" sz="1600" b="0" i="1" dirty="0" err="1">
                <a:solidFill>
                  <a:schemeClr val="accent1"/>
                </a:solidFill>
                <a:latin typeface="Verdana" panose="020B0604030504040204" pitchFamily="34" charset="0"/>
                <a:ea typeface="Verdana" panose="020B0604030504040204" pitchFamily="34" charset="0"/>
              </a:rPr>
              <a:t>recognised</a:t>
            </a:r>
            <a:r>
              <a:rPr lang="en-US" sz="1600" b="0" i="1" dirty="0">
                <a:solidFill>
                  <a:schemeClr val="accent1"/>
                </a:solidFill>
                <a:latin typeface="Verdana" panose="020B0604030504040204" pitchFamily="34" charset="0"/>
                <a:ea typeface="Verdana" panose="020B0604030504040204" pitchFamily="34" charset="0"/>
              </a:rPr>
              <a:t> if timely measured!</a:t>
            </a:r>
            <a:r>
              <a:rPr lang="en-US" sz="1600" b="0" i="1" dirty="0">
                <a:latin typeface="Verdana" panose="020B0604030504040204" pitchFamily="34" charset="0"/>
                <a:ea typeface="Verdana" panose="020B0604030504040204" pitchFamily="34" charset="0"/>
              </a:rPr>
              <a:t> </a:t>
            </a:r>
            <a:r>
              <a:rPr lang="en-US" sz="1600" u="sng" dirty="0">
                <a:solidFill>
                  <a:srgbClr val="002060"/>
                </a:solidFill>
                <a:latin typeface="Verdana" panose="020B0604030504040204" pitchFamily="34" charset="0"/>
                <a:ea typeface="Verdana" panose="020B0604030504040204" pitchFamily="34" charset="0"/>
              </a:rPr>
              <a:t> </a:t>
            </a:r>
            <a:endParaRPr lang="en-US" sz="1600" u="sng" dirty="0" smtClean="0">
              <a:solidFill>
                <a:srgbClr val="002060"/>
              </a:solidFill>
              <a:latin typeface="Verdana" panose="020B0604030504040204" pitchFamily="34" charset="0"/>
              <a:ea typeface="Verdana" panose="020B0604030504040204" pitchFamily="34" charset="0"/>
            </a:endParaRPr>
          </a:p>
          <a:p>
            <a:pPr marL="0" indent="0">
              <a:buNone/>
            </a:pPr>
            <a:r>
              <a:rPr lang="en-US" sz="1600" dirty="0" smtClean="0">
                <a:solidFill>
                  <a:srgbClr val="C00000"/>
                </a:solidFill>
                <a:latin typeface="Verdana" panose="020B0604030504040204" pitchFamily="34" charset="0"/>
                <a:ea typeface="Verdana" panose="020B0604030504040204" pitchFamily="34" charset="0"/>
              </a:rPr>
              <a:t>2) </a:t>
            </a:r>
            <a:r>
              <a:rPr lang="en-US" sz="1600" u="sng" dirty="0" smtClean="0">
                <a:solidFill>
                  <a:srgbClr val="C00000"/>
                </a:solidFill>
                <a:latin typeface="Verdana" panose="020B0604030504040204" pitchFamily="34" charset="0"/>
                <a:ea typeface="Verdana" panose="020B0604030504040204" pitchFamily="34" charset="0"/>
              </a:rPr>
              <a:t>Provision of DD, TT and DT data from 2023 campaigns- </a:t>
            </a:r>
            <a:r>
              <a:rPr lang="en-US" sz="1600" u="sng" dirty="0">
                <a:solidFill>
                  <a:srgbClr val="C00000"/>
                </a:solidFill>
                <a:latin typeface="Verdana" panose="020B0604030504040204" pitchFamily="34" charset="0"/>
                <a:ea typeface="Verdana" panose="020B0604030504040204" pitchFamily="34" charset="0"/>
              </a:rPr>
              <a:t>breakdown DD, TT &amp; DT components</a:t>
            </a:r>
          </a:p>
          <a:p>
            <a:pPr marL="0" indent="0">
              <a:buNone/>
            </a:pPr>
            <a:r>
              <a:rPr lang="en-US" sz="1600" dirty="0">
                <a:solidFill>
                  <a:srgbClr val="002060"/>
                </a:solidFill>
                <a:latin typeface="Verdana" panose="020B0604030504040204" pitchFamily="34" charset="0"/>
                <a:ea typeface="Verdana" panose="020B0604030504040204" pitchFamily="34" charset="0"/>
              </a:rPr>
              <a:t>Why: </a:t>
            </a:r>
            <a:r>
              <a:rPr lang="en-US" sz="1600" b="0" dirty="0">
                <a:solidFill>
                  <a:srgbClr val="002060"/>
                </a:solidFill>
                <a:latin typeface="Verdana" panose="020B0604030504040204" pitchFamily="34" charset="0"/>
                <a:ea typeface="Verdana" panose="020B0604030504040204" pitchFamily="34" charset="0"/>
              </a:rPr>
              <a:t>These data are fundamental for </a:t>
            </a:r>
            <a:r>
              <a:rPr lang="en-US" sz="1600" b="0" dirty="0" smtClean="0">
                <a:solidFill>
                  <a:srgbClr val="002060"/>
                </a:solidFill>
                <a:latin typeface="Verdana" panose="020B0604030504040204" pitchFamily="34" charset="0"/>
                <a:ea typeface="Verdana" panose="020B0604030504040204" pitchFamily="34" charset="0"/>
              </a:rPr>
              <a:t>the ACT analysis</a:t>
            </a:r>
            <a:endParaRPr lang="en-US" sz="1600" b="0" dirty="0">
              <a:solidFill>
                <a:srgbClr val="002060"/>
              </a:solidFill>
              <a:latin typeface="Verdana" panose="020B0604030504040204" pitchFamily="34" charset="0"/>
              <a:ea typeface="Verdana" panose="020B0604030504040204" pitchFamily="34" charset="0"/>
            </a:endParaRPr>
          </a:p>
          <a:p>
            <a:pPr marL="0" indent="0">
              <a:buNone/>
            </a:pPr>
            <a:r>
              <a:rPr lang="en-US" sz="1600" dirty="0">
                <a:solidFill>
                  <a:srgbClr val="002060"/>
                </a:solidFill>
                <a:latin typeface="Verdana" panose="020B0604030504040204" pitchFamily="34" charset="0"/>
                <a:ea typeface="Verdana" panose="020B0604030504040204" pitchFamily="34" charset="0"/>
              </a:rPr>
              <a:t>When: </a:t>
            </a:r>
            <a:r>
              <a:rPr lang="en-US" sz="1600" b="0" dirty="0">
                <a:solidFill>
                  <a:srgbClr val="002060"/>
                </a:solidFill>
                <a:latin typeface="Verdana" panose="020B0604030504040204" pitchFamily="34" charset="0"/>
                <a:ea typeface="Verdana" panose="020B0604030504040204" pitchFamily="34" charset="0"/>
              </a:rPr>
              <a:t>Possibly March 2024</a:t>
            </a:r>
          </a:p>
          <a:p>
            <a:pPr marL="0" indent="0">
              <a:buNone/>
            </a:pPr>
            <a:r>
              <a:rPr lang="en-US" sz="1600" dirty="0" smtClean="0">
                <a:solidFill>
                  <a:srgbClr val="002060"/>
                </a:solidFill>
                <a:latin typeface="Verdana" panose="020B0604030504040204" pitchFamily="34" charset="0"/>
                <a:ea typeface="Verdana" panose="020B0604030504040204" pitchFamily="34" charset="0"/>
              </a:rPr>
              <a:t>Priority: </a:t>
            </a:r>
            <a:r>
              <a:rPr lang="en-US" sz="1600" dirty="0" smtClean="0">
                <a:solidFill>
                  <a:srgbClr val="C00000"/>
                </a:solidFill>
                <a:latin typeface="Verdana" panose="020B0604030504040204" pitchFamily="34" charset="0"/>
                <a:ea typeface="Verdana" panose="020B0604030504040204" pitchFamily="34" charset="0"/>
              </a:rPr>
              <a:t>MEDIUM/HIGH </a:t>
            </a:r>
            <a:r>
              <a:rPr lang="en-US" sz="1600" b="0" dirty="0" smtClean="0">
                <a:solidFill>
                  <a:srgbClr val="002060"/>
                </a:solidFill>
                <a:latin typeface="Verdana" panose="020B0604030504040204" pitchFamily="34" charset="0"/>
                <a:ea typeface="Verdana" panose="020B0604030504040204" pitchFamily="34" charset="0"/>
              </a:rPr>
              <a:t>– the analysis of the measurements &amp; calculations relies on these data</a:t>
            </a:r>
            <a:endParaRPr lang="en-US" sz="1600" dirty="0" smtClean="0">
              <a:solidFill>
                <a:srgbClr val="002060"/>
              </a:solidFill>
              <a:latin typeface="Verdana" panose="020B0604030504040204" pitchFamily="34" charset="0"/>
              <a:ea typeface="Verdana" panose="020B0604030504040204" pitchFamily="34" charset="0"/>
            </a:endParaRPr>
          </a:p>
          <a:p>
            <a:pPr marL="0" indent="0">
              <a:buFont typeface="Arial" panose="020B0604020202020204" pitchFamily="34" charset="0"/>
              <a:buNone/>
            </a:pPr>
            <a:endParaRPr lang="en-US" sz="1600" dirty="0" smtClean="0">
              <a:solidFill>
                <a:srgbClr val="002060"/>
              </a:solidFill>
              <a:latin typeface="Verdana" panose="020B0604030504040204" pitchFamily="34" charset="0"/>
              <a:ea typeface="Verdana" panose="020B0604030504040204" pitchFamily="34" charset="0"/>
            </a:endParaRPr>
          </a:p>
          <a:p>
            <a:pPr marL="0" indent="0">
              <a:buFont typeface="Arial" panose="020B0604020202020204" pitchFamily="34" charset="0"/>
              <a:buNone/>
            </a:pPr>
            <a:endParaRPr lang="it-IT" sz="1600" dirty="0">
              <a:solidFill>
                <a:srgbClr val="002060"/>
              </a:solidFill>
              <a:latin typeface="Verdana" panose="020B0604030504040204" pitchFamily="34" charset="0"/>
              <a:ea typeface="Verdana" panose="020B0604030504040204" pitchFamily="34" charset="0"/>
            </a:endParaRPr>
          </a:p>
        </p:txBody>
      </p:sp>
      <p:sp>
        <p:nvSpPr>
          <p:cNvPr id="19" name="CasellaDiTesto 18"/>
          <p:cNvSpPr txBox="1"/>
          <p:nvPr/>
        </p:nvSpPr>
        <p:spPr>
          <a:xfrm>
            <a:off x="263352" y="6057101"/>
            <a:ext cx="3528392" cy="369332"/>
          </a:xfrm>
          <a:prstGeom prst="rect">
            <a:avLst/>
          </a:prstGeom>
          <a:noFill/>
        </p:spPr>
        <p:txBody>
          <a:bodyPr wrap="square" rtlCol="0">
            <a:spAutoFit/>
          </a:bodyPr>
          <a:lstStyle/>
          <a:p>
            <a:r>
              <a:rPr lang="it-IT" b="1" dirty="0" err="1" smtClean="0"/>
              <a:t>Contact</a:t>
            </a:r>
            <a:r>
              <a:rPr lang="it-IT" b="1" dirty="0" smtClean="0"/>
              <a:t>: </a:t>
            </a:r>
            <a:r>
              <a:rPr lang="it-IT" b="1" dirty="0" smtClean="0">
                <a:hlinkClick r:id="rId2"/>
              </a:rPr>
              <a:t>lee.packer@ukaea.uk</a:t>
            </a:r>
            <a:r>
              <a:rPr lang="it-IT" b="1" dirty="0" smtClean="0"/>
              <a:t> </a:t>
            </a:r>
            <a:endParaRPr lang="it-IT" b="1" dirty="0"/>
          </a:p>
        </p:txBody>
      </p:sp>
      <p:sp>
        <p:nvSpPr>
          <p:cNvPr id="20"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
        <p:nvSpPr>
          <p:cNvPr id="9" name="Rettangolo 8"/>
          <p:cNvSpPr/>
          <p:nvPr/>
        </p:nvSpPr>
        <p:spPr>
          <a:xfrm>
            <a:off x="72008" y="764704"/>
            <a:ext cx="12000656" cy="18722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99055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91344" y="620688"/>
            <a:ext cx="12000656" cy="2136829"/>
          </a:xfrm>
        </p:spPr>
        <p:txBody>
          <a:bodyPr>
            <a:normAutofit fontScale="92500" lnSpcReduction="20000"/>
          </a:bodyPr>
          <a:lstStyle/>
          <a:p>
            <a:pPr marL="0" indent="0">
              <a:lnSpc>
                <a:spcPct val="120000"/>
              </a:lnSpc>
              <a:spcBef>
                <a:spcPts val="0"/>
              </a:spcBef>
              <a:buNone/>
            </a:pPr>
            <a:r>
              <a:rPr lang="en-US" sz="1800" b="0" dirty="0">
                <a:solidFill>
                  <a:srgbClr val="002060"/>
                </a:solidFill>
                <a:latin typeface="Verdana" panose="020B0604030504040204" pitchFamily="34" charset="0"/>
                <a:ea typeface="Verdana" panose="020B0604030504040204" pitchFamily="34" charset="0"/>
              </a:rPr>
              <a:t>Assessment of functional materials physical properties degradation due to fast neutron and </a:t>
            </a:r>
            <a:r>
              <a:rPr lang="el-GR" sz="1800" b="0" dirty="0">
                <a:solidFill>
                  <a:srgbClr val="002060"/>
                </a:solidFill>
                <a:latin typeface="Verdana" panose="020B0604030504040204" pitchFamily="34" charset="0"/>
                <a:ea typeface="Verdana" panose="020B0604030504040204" pitchFamily="34" charset="0"/>
              </a:rPr>
              <a:t>γ-</a:t>
            </a:r>
            <a:r>
              <a:rPr lang="en-US" sz="1800" b="0" dirty="0">
                <a:solidFill>
                  <a:srgbClr val="002060"/>
                </a:solidFill>
                <a:latin typeface="Verdana" panose="020B0604030504040204" pitchFamily="34" charset="0"/>
                <a:ea typeface="Verdana" panose="020B0604030504040204" pitchFamily="34" charset="0"/>
              </a:rPr>
              <a:t>ray irradiation during the TT and DT campaigns at JET</a:t>
            </a:r>
          </a:p>
          <a:p>
            <a:pPr>
              <a:lnSpc>
                <a:spcPct val="120000"/>
              </a:lnSpc>
              <a:spcBef>
                <a:spcPts val="0"/>
              </a:spcBef>
              <a:buClr>
                <a:srgbClr val="960000"/>
              </a:buClr>
            </a:pPr>
            <a:r>
              <a:rPr lang="en-US" sz="1800" b="0" dirty="0">
                <a:solidFill>
                  <a:srgbClr val="002060"/>
                </a:solidFill>
                <a:latin typeface="Verdana" panose="020B0604030504040204" pitchFamily="34" charset="0"/>
                <a:ea typeface="Verdana" panose="020B0604030504040204" pitchFamily="34" charset="0"/>
              </a:rPr>
              <a:t>Combination of </a:t>
            </a:r>
          </a:p>
          <a:p>
            <a:pPr lvl="1">
              <a:lnSpc>
                <a:spcPct val="120000"/>
              </a:lnSpc>
              <a:spcBef>
                <a:spcPts val="0"/>
              </a:spcBef>
              <a:buClr>
                <a:srgbClr val="960000"/>
              </a:buClr>
            </a:pPr>
            <a:r>
              <a:rPr lang="en-US" sz="1800" b="1" dirty="0">
                <a:latin typeface="Verdana" panose="020B0604030504040204" pitchFamily="34" charset="0"/>
                <a:ea typeface="Verdana" panose="020B0604030504040204" pitchFamily="34" charset="0"/>
              </a:rPr>
              <a:t>PIE of selected insulators (optical + dielectric) </a:t>
            </a:r>
          </a:p>
          <a:p>
            <a:pPr lvl="1">
              <a:lnSpc>
                <a:spcPct val="120000"/>
              </a:lnSpc>
              <a:spcBef>
                <a:spcPts val="0"/>
              </a:spcBef>
              <a:buClr>
                <a:srgbClr val="960000"/>
              </a:buClr>
            </a:pPr>
            <a:r>
              <a:rPr lang="en-US" sz="1800" b="1" dirty="0">
                <a:latin typeface="Verdana" panose="020B0604030504040204" pitchFamily="34" charset="0"/>
                <a:ea typeface="Verdana" panose="020B0604030504040204" pitchFamily="34" charset="0"/>
              </a:rPr>
              <a:t>In-situ measurements of optical </a:t>
            </a:r>
            <a:r>
              <a:rPr lang="en-US" sz="1800" b="1" dirty="0" err="1">
                <a:latin typeface="Verdana" panose="020B0604030504040204" pitchFamily="34" charset="0"/>
                <a:ea typeface="Verdana" panose="020B0604030504040204" pitchFamily="34" charset="0"/>
              </a:rPr>
              <a:t>fibre</a:t>
            </a:r>
            <a:r>
              <a:rPr lang="en-US" sz="1800" b="1" dirty="0">
                <a:latin typeface="Verdana" panose="020B0604030504040204" pitchFamily="34" charset="0"/>
                <a:ea typeface="Verdana" panose="020B0604030504040204" pitchFamily="34" charset="0"/>
              </a:rPr>
              <a:t> evolution with accumulating  DT pulses and recovery </a:t>
            </a:r>
            <a:r>
              <a:rPr lang="en-US" sz="1800" b="1" dirty="0" smtClean="0">
                <a:latin typeface="Verdana" panose="020B0604030504040204" pitchFamily="34" charset="0"/>
                <a:ea typeface="Verdana" panose="020B0604030504040204" pitchFamily="34" charset="0"/>
              </a:rPr>
              <a:t>phases</a:t>
            </a:r>
            <a:endParaRPr lang="en-US" sz="1800" b="1" dirty="0">
              <a:latin typeface="Verdana" panose="020B0604030504040204" pitchFamily="34" charset="0"/>
              <a:ea typeface="Verdana" panose="020B0604030504040204" pitchFamily="34" charset="0"/>
            </a:endParaRPr>
          </a:p>
          <a:p>
            <a:pPr>
              <a:lnSpc>
                <a:spcPct val="120000"/>
              </a:lnSpc>
              <a:spcBef>
                <a:spcPts val="0"/>
              </a:spcBef>
              <a:buClr>
                <a:srgbClr val="960000"/>
              </a:buClr>
            </a:pPr>
            <a:r>
              <a:rPr lang="en-US" sz="1800" b="0" dirty="0">
                <a:solidFill>
                  <a:srgbClr val="002060"/>
                </a:solidFill>
                <a:latin typeface="Verdana" panose="020B0604030504040204" pitchFamily="34" charset="0"/>
                <a:ea typeface="Verdana" panose="020B0604030504040204" pitchFamily="34" charset="0"/>
              </a:rPr>
              <a:t>The data can be used to validate simulation predictions of damage induced by fusion neutrons</a:t>
            </a:r>
          </a:p>
        </p:txBody>
      </p:sp>
      <p:sp>
        <p:nvSpPr>
          <p:cNvPr id="3" name="Titolo 2"/>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RADA </a:t>
            </a:r>
            <a:r>
              <a:rPr lang="it-IT" dirty="0" err="1" smtClean="0">
                <a:latin typeface="Verdana" panose="020B0604030504040204" pitchFamily="34" charset="0"/>
                <a:ea typeface="Verdana" panose="020B0604030504040204" pitchFamily="34" charset="0"/>
              </a:rPr>
              <a:t>Functional</a:t>
            </a:r>
            <a:r>
              <a:rPr lang="it-IT" dirty="0" smtClean="0">
                <a:latin typeface="Verdana" panose="020B0604030504040204" pitchFamily="34" charset="0"/>
                <a:ea typeface="Verdana" panose="020B0604030504040204" pitchFamily="34" charset="0"/>
              </a:rPr>
              <a:t> </a:t>
            </a:r>
            <a:r>
              <a:rPr lang="it-IT" dirty="0" err="1">
                <a:latin typeface="Verdana" panose="020B0604030504040204" pitchFamily="34" charset="0"/>
                <a:ea typeface="Verdana" panose="020B0604030504040204" pitchFamily="34" charset="0"/>
              </a:rPr>
              <a:t>material</a:t>
            </a:r>
            <a:r>
              <a:rPr lang="it-IT" dirty="0">
                <a:latin typeface="Verdana" panose="020B0604030504040204" pitchFamily="34" charset="0"/>
                <a:ea typeface="Verdana" panose="020B0604030504040204" pitchFamily="34" charset="0"/>
              </a:rPr>
              <a:t> </a:t>
            </a:r>
            <a:r>
              <a:rPr lang="it-IT" dirty="0" err="1">
                <a:latin typeface="Verdana" panose="020B0604030504040204" pitchFamily="34" charset="0"/>
                <a:ea typeface="Verdana" panose="020B0604030504040204" pitchFamily="34" charset="0"/>
              </a:rPr>
              <a:t>damage</a:t>
            </a:r>
            <a:r>
              <a:rPr lang="it-IT" dirty="0">
                <a:latin typeface="Verdana" panose="020B0604030504040204" pitchFamily="34" charset="0"/>
                <a:ea typeface="Verdana" panose="020B0604030504040204" pitchFamily="34" charset="0"/>
              </a:rPr>
              <a:t> </a:t>
            </a:r>
            <a:r>
              <a:rPr lang="it-IT" dirty="0" err="1">
                <a:latin typeface="Verdana" panose="020B0604030504040204" pitchFamily="34" charset="0"/>
                <a:ea typeface="Verdana" panose="020B0604030504040204" pitchFamily="34" charset="0"/>
              </a:rPr>
              <a:t>studies</a:t>
            </a:r>
            <a:r>
              <a:rPr lang="it-IT" dirty="0">
                <a:latin typeface="Verdana" panose="020B0604030504040204" pitchFamily="34" charset="0"/>
                <a:ea typeface="Verdana" panose="020B0604030504040204" pitchFamily="34" charset="0"/>
              </a:rPr>
              <a:t/>
            </a:r>
            <a:br>
              <a:rPr lang="it-IT" dirty="0">
                <a:latin typeface="Verdana" panose="020B0604030504040204" pitchFamily="34" charset="0"/>
                <a:ea typeface="Verdana" panose="020B0604030504040204" pitchFamily="34" charset="0"/>
              </a:rPr>
            </a:br>
            <a:r>
              <a:rPr lang="it-IT" dirty="0">
                <a:latin typeface="Verdana" panose="020B0604030504040204" pitchFamily="34" charset="0"/>
                <a:ea typeface="Verdana" panose="020B0604030504040204" pitchFamily="34" charset="0"/>
              </a:rPr>
              <a:t> </a:t>
            </a:r>
          </a:p>
        </p:txBody>
      </p:sp>
      <p:sp>
        <p:nvSpPr>
          <p:cNvPr id="5" name="Rettangolo 4"/>
          <p:cNvSpPr/>
          <p:nvPr/>
        </p:nvSpPr>
        <p:spPr>
          <a:xfrm>
            <a:off x="-154855" y="5725228"/>
            <a:ext cx="4232827" cy="769441"/>
          </a:xfrm>
          <a:prstGeom prst="rect">
            <a:avLst/>
          </a:prstGeom>
        </p:spPr>
        <p:txBody>
          <a:bodyPr wrap="square">
            <a:spAutoFit/>
          </a:bodyPr>
          <a:lstStyle/>
          <a:p>
            <a:pPr lvl="1" algn="ctr" fontAlgn="auto">
              <a:spcAft>
                <a:spcPts val="0"/>
              </a:spcAft>
            </a:pPr>
            <a:r>
              <a:rPr lang="en-US" sz="1100" dirty="0">
                <a:latin typeface="Arial" panose="020B0604020202020204" pitchFamily="34" charset="0"/>
              </a:rPr>
              <a:t>OXIDES (polycrystalline &amp; single crystal) : Aluminum Oxide , Mg-Al-Spinel and YAG  Different suppliers</a:t>
            </a:r>
          </a:p>
          <a:p>
            <a:pPr lvl="1" algn="ctr" fontAlgn="auto">
              <a:spcAft>
                <a:spcPts val="0"/>
              </a:spcAft>
            </a:pPr>
            <a:r>
              <a:rPr lang="en-US" sz="1100" dirty="0">
                <a:latin typeface="Arial" panose="020B0604020202020204" pitchFamily="34" charset="0"/>
              </a:rPr>
              <a:t>Amorphous Oxide:  Silica (2 grades) Nitrides:  </a:t>
            </a:r>
            <a:r>
              <a:rPr lang="en-US" sz="1100" dirty="0" err="1">
                <a:latin typeface="Arial" panose="020B0604020202020204" pitchFamily="34" charset="0"/>
              </a:rPr>
              <a:t>AlN</a:t>
            </a:r>
            <a:r>
              <a:rPr lang="en-US" sz="1100" dirty="0">
                <a:latin typeface="Arial" panose="020B0604020202020204" pitchFamily="34" charset="0"/>
              </a:rPr>
              <a:t>  </a:t>
            </a:r>
            <a:r>
              <a:rPr lang="es-ES" sz="1100" dirty="0">
                <a:latin typeface="Arial" panose="020B0604020202020204" pitchFamily="34" charset="0"/>
              </a:rPr>
              <a:t>and </a:t>
            </a:r>
            <a:r>
              <a:rPr lang="en-US" sz="1100" dirty="0">
                <a:latin typeface="Arial" panose="020B0604020202020204" pitchFamily="34" charset="0"/>
              </a:rPr>
              <a:t>Si</a:t>
            </a:r>
            <a:r>
              <a:rPr lang="en-US" sz="1100" baseline="-25000" dirty="0">
                <a:latin typeface="Arial" panose="020B0604020202020204" pitchFamily="34" charset="0"/>
              </a:rPr>
              <a:t>3</a:t>
            </a:r>
            <a:r>
              <a:rPr lang="en-US" sz="1100" dirty="0">
                <a:latin typeface="Arial" panose="020B0604020202020204" pitchFamily="34" charset="0"/>
              </a:rPr>
              <a:t>N</a:t>
            </a:r>
            <a:r>
              <a:rPr lang="en-US" sz="1100" baseline="-25000" dirty="0">
                <a:latin typeface="Arial" panose="020B0604020202020204" pitchFamily="34" charset="0"/>
              </a:rPr>
              <a:t>4</a:t>
            </a:r>
            <a:r>
              <a:rPr lang="it-IT" sz="1100" dirty="0">
                <a:latin typeface="Arial" panose="020B0604020202020204" pitchFamily="34" charset="0"/>
              </a:rPr>
              <a:t> </a:t>
            </a:r>
            <a:r>
              <a:rPr lang="en-US" sz="1100" dirty="0">
                <a:latin typeface="Arial" panose="020B0604020202020204" pitchFamily="34" charset="0"/>
              </a:rPr>
              <a:t>Fluorides: CaF</a:t>
            </a:r>
            <a:r>
              <a:rPr lang="en-US" sz="1100" baseline="-25000" dirty="0">
                <a:latin typeface="Arial" panose="020B0604020202020204" pitchFamily="34" charset="0"/>
              </a:rPr>
              <a:t>2</a:t>
            </a:r>
            <a:r>
              <a:rPr lang="en-US" sz="1100" dirty="0">
                <a:latin typeface="Arial" panose="020B0604020202020204" pitchFamily="34" charset="0"/>
              </a:rPr>
              <a:t> and BaF</a:t>
            </a:r>
            <a:r>
              <a:rPr lang="en-US" sz="1100" baseline="-25000" dirty="0">
                <a:latin typeface="Arial" panose="020B0604020202020204" pitchFamily="34" charset="0"/>
              </a:rPr>
              <a:t>2</a:t>
            </a:r>
            <a:r>
              <a:rPr lang="en-US" sz="1100" dirty="0">
                <a:latin typeface="Arial" panose="020B0604020202020204" pitchFamily="34" charset="0"/>
              </a:rPr>
              <a:t> &amp; Diamond</a:t>
            </a:r>
          </a:p>
        </p:txBody>
      </p:sp>
      <p:pic>
        <p:nvPicPr>
          <p:cNvPr id="10" name="Imagen 1" descr="image00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9336" y="3071595"/>
            <a:ext cx="3684446" cy="260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619" t="28703" r="21452" b="2095"/>
          <a:stretch/>
        </p:blipFill>
        <p:spPr bwMode="auto">
          <a:xfrm>
            <a:off x="11211100" y="1124744"/>
            <a:ext cx="715016" cy="67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de-ews-fs01\efdawork\PI team\PICTURES AND GRAPHICS\LOGOS\Logos Consortium Members\Logos Consortium Members as on Users Website\Spain (Ciema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24829" y="1245909"/>
            <a:ext cx="1040687" cy="5528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420" y="2924944"/>
            <a:ext cx="4636219" cy="323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3647728" y="3269980"/>
            <a:ext cx="3456384" cy="2954655"/>
          </a:xfrm>
          <a:prstGeom prst="rect">
            <a:avLst/>
          </a:prstGeom>
          <a:noFill/>
          <a:ln>
            <a:solidFill>
              <a:schemeClr val="bg1"/>
            </a:solidFill>
          </a:ln>
        </p:spPr>
        <p:txBody>
          <a:bodyPr wrap="square" rtlCol="0">
            <a:spAutoFit/>
          </a:bodyPr>
          <a:lstStyle/>
          <a:p>
            <a:pPr marL="285750" indent="-285750">
              <a:buClr>
                <a:srgbClr val="960000"/>
              </a:buClr>
              <a:buFont typeface="Arial" panose="020B0604020202020204" pitchFamily="34" charset="0"/>
              <a:buChar char="•"/>
            </a:pP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Characterized</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before</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irradiation</a:t>
            </a:r>
            <a:endPar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endParaRPr>
          </a:p>
          <a:p>
            <a:pPr>
              <a:buClr>
                <a:srgbClr val="960000"/>
              </a:buClr>
            </a:pPr>
            <a:endPar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endParaRPr>
          </a:p>
          <a:p>
            <a:pPr marL="285750" indent="-285750">
              <a:buClr>
                <a:srgbClr val="960000"/>
              </a:buClr>
              <a:buFont typeface="Arial" panose="020B0604020202020204" pitchFamily="34" charset="0"/>
              <a:buChar char="•"/>
            </a:pP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Installed</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600" dirty="0" smtClean="0">
                <a:solidFill>
                  <a:srgbClr val="002060"/>
                </a:solidFill>
                <a:latin typeface="Verdana" panose="020B0604030504040204" pitchFamily="34" charset="0"/>
                <a:ea typeface="Verdana" panose="020B0604030504040204" pitchFamily="34" charset="0"/>
                <a:cs typeface="Arial" panose="020B0604020202020204" pitchFamily="34" charset="0"/>
              </a:rPr>
              <a:t>in </a:t>
            </a:r>
            <a:r>
              <a:rPr lang="it-IT" sz="1600" dirty="0" err="1" smtClean="0">
                <a:solidFill>
                  <a:srgbClr val="002060"/>
                </a:solidFill>
                <a:latin typeface="Verdana" panose="020B0604030504040204" pitchFamily="34" charset="0"/>
                <a:ea typeface="Verdana" panose="020B0604030504040204" pitchFamily="34" charset="0"/>
                <a:cs typeface="Arial" panose="020B0604020202020204" pitchFamily="34" charset="0"/>
              </a:rPr>
              <a:t>Sept</a:t>
            </a:r>
            <a:r>
              <a:rPr lang="it-IT" sz="1600" dirty="0" smtClean="0">
                <a:solidFill>
                  <a:srgbClr val="002060"/>
                </a:solidFill>
                <a:latin typeface="Verdana" panose="020B0604030504040204" pitchFamily="34" charset="0"/>
                <a:ea typeface="Verdana" panose="020B0604030504040204" pitchFamily="34" charset="0"/>
                <a:cs typeface="Arial" panose="020B0604020202020204" pitchFamily="34" charset="0"/>
              </a:rPr>
              <a:t>. 2020 &amp; in </a:t>
            </a: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place</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600" dirty="0" smtClean="0">
                <a:solidFill>
                  <a:srgbClr val="002060"/>
                </a:solidFill>
                <a:latin typeface="Verdana" panose="020B0604030504040204" pitchFamily="34" charset="0"/>
                <a:ea typeface="Verdana" panose="020B0604030504040204" pitchFamily="34" charset="0"/>
                <a:cs typeface="Arial" panose="020B0604020202020204" pitchFamily="34" charset="0"/>
              </a:rPr>
              <a:t>for DD,TT &amp; DTE2-DTE3</a:t>
            </a:r>
            <a:endParaRPr lang="it-IT" sz="1600" dirty="0" smtClean="0">
              <a:solidFill>
                <a:srgbClr val="002060"/>
              </a:solidFill>
              <a:latin typeface="Verdana" panose="020B0604030504040204" pitchFamily="34" charset="0"/>
              <a:ea typeface="Verdana" panose="020B0604030504040204" pitchFamily="34" charset="0"/>
              <a:cs typeface="Arial" panose="020B0604020202020204" pitchFamily="34" charset="0"/>
            </a:endParaRPr>
          </a:p>
          <a:p>
            <a:pPr>
              <a:buClr>
                <a:srgbClr val="960000"/>
              </a:buClr>
            </a:pPr>
            <a:r>
              <a:rPr lang="en-US" sz="1400" dirty="0" smtClean="0">
                <a:solidFill>
                  <a:schemeClr val="tx2">
                    <a:lumMod val="60000"/>
                    <a:lumOff val="40000"/>
                  </a:schemeClr>
                </a:solidFill>
                <a:latin typeface="Verdana" panose="020B0604030504040204" pitchFamily="34" charset="0"/>
                <a:ea typeface="Verdana" panose="020B0604030504040204" pitchFamily="34" charset="0"/>
              </a:rPr>
              <a:t>     Cumulated </a:t>
            </a:r>
            <a:r>
              <a:rPr lang="en-US" sz="1400" dirty="0">
                <a:solidFill>
                  <a:schemeClr val="tx2">
                    <a:lumMod val="60000"/>
                    <a:lumOff val="40000"/>
                  </a:schemeClr>
                </a:solidFill>
                <a:latin typeface="Verdana" panose="020B0604030504040204" pitchFamily="34" charset="0"/>
                <a:ea typeface="Verdana" panose="020B0604030504040204" pitchFamily="34" charset="0"/>
              </a:rPr>
              <a:t>DT </a:t>
            </a:r>
            <a:r>
              <a:rPr lang="en-US" sz="1400" dirty="0" smtClean="0">
                <a:solidFill>
                  <a:schemeClr val="tx2">
                    <a:lumMod val="60000"/>
                    <a:lumOff val="40000"/>
                  </a:schemeClr>
                </a:solidFill>
                <a:latin typeface="Verdana" panose="020B0604030504040204" pitchFamily="34" charset="0"/>
                <a:ea typeface="Verdana" panose="020B0604030504040204" pitchFamily="34" charset="0"/>
              </a:rPr>
              <a:t>N</a:t>
            </a:r>
          </a:p>
          <a:p>
            <a:pPr>
              <a:buClr>
                <a:srgbClr val="960000"/>
              </a:buClr>
            </a:pPr>
            <a:r>
              <a:rPr lang="en-US" sz="1400" dirty="0">
                <a:solidFill>
                  <a:schemeClr val="tx2">
                    <a:lumMod val="60000"/>
                    <a:lumOff val="40000"/>
                  </a:schemeClr>
                </a:solidFill>
                <a:latin typeface="Verdana" panose="020B0604030504040204" pitchFamily="34" charset="0"/>
                <a:ea typeface="Verdana" panose="020B0604030504040204" pitchFamily="34" charset="0"/>
              </a:rPr>
              <a:t> </a:t>
            </a:r>
            <a:r>
              <a:rPr lang="en-US" sz="1400" dirty="0" smtClean="0">
                <a:solidFill>
                  <a:schemeClr val="tx2">
                    <a:lumMod val="60000"/>
                    <a:lumOff val="40000"/>
                  </a:schemeClr>
                </a:solidFill>
                <a:latin typeface="Verdana" panose="020B0604030504040204" pitchFamily="34" charset="0"/>
                <a:ea typeface="Verdana" panose="020B0604030504040204" pitchFamily="34" charset="0"/>
              </a:rPr>
              <a:t>    fluence </a:t>
            </a:r>
            <a:r>
              <a:rPr lang="en-US" sz="1400" u="sng" dirty="0" smtClean="0">
                <a:solidFill>
                  <a:schemeClr val="tx2">
                    <a:lumMod val="60000"/>
                    <a:lumOff val="40000"/>
                  </a:schemeClr>
                </a:solidFill>
                <a:latin typeface="Verdana" panose="020B0604030504040204" pitchFamily="34" charset="0"/>
                <a:ea typeface="Verdana" panose="020B0604030504040204" pitchFamily="34" charset="0"/>
              </a:rPr>
              <a:t>10</a:t>
            </a:r>
            <a:r>
              <a:rPr lang="en-US" sz="1400" u="sng" baseline="30000" dirty="0" smtClean="0">
                <a:solidFill>
                  <a:schemeClr val="tx2">
                    <a:lumMod val="60000"/>
                    <a:lumOff val="40000"/>
                  </a:schemeClr>
                </a:solidFill>
                <a:latin typeface="Verdana" panose="020B0604030504040204" pitchFamily="34" charset="0"/>
                <a:ea typeface="Verdana" panose="020B0604030504040204" pitchFamily="34" charset="0"/>
              </a:rPr>
              <a:t>16</a:t>
            </a:r>
            <a:r>
              <a:rPr lang="en-US" sz="1400" u="sng" dirty="0" smtClean="0">
                <a:solidFill>
                  <a:schemeClr val="tx2">
                    <a:lumMod val="60000"/>
                    <a:lumOff val="40000"/>
                  </a:schemeClr>
                </a:solidFill>
                <a:latin typeface="Verdana" panose="020B0604030504040204" pitchFamily="34" charset="0"/>
                <a:ea typeface="Verdana" panose="020B0604030504040204" pitchFamily="34" charset="0"/>
              </a:rPr>
              <a:t> n/cm</a:t>
            </a:r>
            <a:r>
              <a:rPr lang="en-US" sz="1400" u="sng" baseline="30000" dirty="0" smtClean="0">
                <a:solidFill>
                  <a:schemeClr val="tx2">
                    <a:lumMod val="60000"/>
                    <a:lumOff val="40000"/>
                  </a:schemeClr>
                </a:solidFill>
                <a:latin typeface="Verdana" panose="020B0604030504040204" pitchFamily="34" charset="0"/>
                <a:ea typeface="Verdana" panose="020B0604030504040204" pitchFamily="34" charset="0"/>
              </a:rPr>
              <a:t>2</a:t>
            </a:r>
            <a:endPar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endParaRPr>
          </a:p>
          <a:p>
            <a:pPr marL="285750" indent="-285750">
              <a:buClr>
                <a:srgbClr val="960000"/>
              </a:buClr>
              <a:buFont typeface="Arial" panose="020B0604020202020204" pitchFamily="34" charset="0"/>
              <a:buChar char="•"/>
            </a:pPr>
            <a:endParaRPr lang="it-IT" sz="1600" dirty="0" smtClean="0">
              <a:solidFill>
                <a:srgbClr val="002060"/>
              </a:solidFill>
              <a:latin typeface="Verdana" panose="020B0604030504040204" pitchFamily="34" charset="0"/>
              <a:ea typeface="Verdana" panose="020B0604030504040204" pitchFamily="34" charset="0"/>
              <a:cs typeface="Arial" panose="020B0604020202020204" pitchFamily="34" charset="0"/>
            </a:endParaRPr>
          </a:p>
          <a:p>
            <a:pPr marL="285750" indent="-285750">
              <a:buClr>
                <a:srgbClr val="960000"/>
              </a:buClr>
              <a:buFont typeface="Arial" panose="020B0604020202020204" pitchFamily="34" charset="0"/>
              <a:buChar char="•"/>
            </a:pPr>
            <a:r>
              <a:rPr lang="it-IT" sz="1600" dirty="0" err="1" smtClean="0">
                <a:solidFill>
                  <a:srgbClr val="002060"/>
                </a:solidFill>
                <a:latin typeface="Verdana" panose="020B0604030504040204" pitchFamily="34" charset="0"/>
                <a:ea typeface="Verdana" panose="020B0604030504040204" pitchFamily="34" charset="0"/>
                <a:cs typeface="Arial" panose="020B0604020202020204" pitchFamily="34" charset="0"/>
              </a:rPr>
              <a:t>Retrieval</a:t>
            </a:r>
            <a:r>
              <a:rPr lang="it-IT" sz="1600" dirty="0" smtClean="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&amp; Analysis of </a:t>
            </a: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irradiated</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samples</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in 2024</a:t>
            </a:r>
          </a:p>
          <a:p>
            <a:pPr marL="285750" indent="-285750">
              <a:buFont typeface="Arial" panose="020B0604020202020204" pitchFamily="34" charset="0"/>
              <a:buChar char="•"/>
            </a:pPr>
            <a:endParaRPr lang="it-IT" sz="1400" dirty="0">
              <a:latin typeface="Verdana" panose="020B0604030504040204" pitchFamily="34" charset="0"/>
              <a:ea typeface="Verdana" panose="020B0604030504040204" pitchFamily="34" charset="0"/>
              <a:cs typeface="Arial" panose="020B0604020202020204" pitchFamily="34" charset="0"/>
            </a:endParaRPr>
          </a:p>
        </p:txBody>
      </p:sp>
      <p:sp>
        <p:nvSpPr>
          <p:cNvPr id="8" name="CasellaDiTesto 7"/>
          <p:cNvSpPr txBox="1"/>
          <p:nvPr/>
        </p:nvSpPr>
        <p:spPr>
          <a:xfrm>
            <a:off x="8760296" y="4894231"/>
            <a:ext cx="3423510" cy="830997"/>
          </a:xfrm>
          <a:prstGeom prst="rect">
            <a:avLst/>
          </a:prstGeom>
          <a:noFill/>
        </p:spPr>
        <p:txBody>
          <a:bodyPr wrap="square" rtlCol="0">
            <a:spAutoFit/>
          </a:bodyPr>
          <a:lstStyle/>
          <a:p>
            <a:pPr algn="ctr"/>
            <a:r>
              <a:rPr lang="it-IT" sz="1600" b="1" dirty="0">
                <a:solidFill>
                  <a:srgbClr val="002060"/>
                </a:solidFill>
                <a:latin typeface="Verdana" panose="020B0604030504040204" pitchFamily="34" charset="0"/>
                <a:ea typeface="Verdana" panose="020B0604030504040204" pitchFamily="34" charset="0"/>
                <a:cs typeface="Arial" panose="020B0604020202020204" pitchFamily="34" charset="0"/>
              </a:rPr>
              <a:t>Optical </a:t>
            </a:r>
            <a:r>
              <a:rPr lang="it-IT" sz="1600" b="1" dirty="0" err="1">
                <a:solidFill>
                  <a:srgbClr val="002060"/>
                </a:solidFill>
                <a:latin typeface="Verdana" panose="020B0604030504040204" pitchFamily="34" charset="0"/>
                <a:ea typeface="Verdana" panose="020B0604030504040204" pitchFamily="34" charset="0"/>
                <a:cs typeface="Arial" panose="020B0604020202020204" pitchFamily="34" charset="0"/>
              </a:rPr>
              <a:t>fibers</a:t>
            </a:r>
            <a:endParaRPr lang="it-IT" sz="1600" b="1" dirty="0">
              <a:solidFill>
                <a:srgbClr val="002060"/>
              </a:solidFill>
              <a:latin typeface="Verdana" panose="020B0604030504040204" pitchFamily="34" charset="0"/>
              <a:ea typeface="Verdana" panose="020B0604030504040204" pitchFamily="34" charset="0"/>
              <a:cs typeface="Arial" panose="020B0604020202020204" pitchFamily="34" charset="0"/>
            </a:endParaRPr>
          </a:p>
          <a:p>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R</a:t>
            </a:r>
            <a:r>
              <a:rPr lang="it-IT" sz="1600" dirty="0" smtClean="0">
                <a:solidFill>
                  <a:srgbClr val="002060"/>
                </a:solidFill>
                <a:latin typeface="Verdana" panose="020B0604030504040204" pitchFamily="34" charset="0"/>
                <a:ea typeface="Verdana" panose="020B0604030504040204" pitchFamily="34" charset="0"/>
                <a:cs typeface="Arial" panose="020B0604020202020204" pitchFamily="34" charset="0"/>
              </a:rPr>
              <a:t>eal </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time </a:t>
            </a: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testing</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of </a:t>
            </a: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optical</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transmission</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600" dirty="0" err="1">
                <a:solidFill>
                  <a:srgbClr val="002060"/>
                </a:solidFill>
                <a:latin typeface="Verdana" panose="020B0604030504040204" pitchFamily="34" charset="0"/>
                <a:ea typeface="Verdana" panose="020B0604030504040204" pitchFamily="34" charset="0"/>
                <a:cs typeface="Arial" panose="020B0604020202020204" pitchFamily="34" charset="0"/>
              </a:rPr>
              <a:t>during</a:t>
            </a:r>
            <a:r>
              <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rPr>
              <a:t> TT &amp; </a:t>
            </a:r>
            <a:r>
              <a:rPr lang="it-IT" sz="1600" dirty="0" smtClean="0">
                <a:solidFill>
                  <a:srgbClr val="002060"/>
                </a:solidFill>
                <a:latin typeface="Verdana" panose="020B0604030504040204" pitchFamily="34" charset="0"/>
                <a:ea typeface="Verdana" panose="020B0604030504040204" pitchFamily="34" charset="0"/>
                <a:cs typeface="Arial" panose="020B0604020202020204" pitchFamily="34" charset="0"/>
              </a:rPr>
              <a:t>DT </a:t>
            </a:r>
            <a:endParaRPr lang="it-IT" sz="1600" dirty="0">
              <a:solidFill>
                <a:srgbClr val="002060"/>
              </a:solidFill>
              <a:latin typeface="Verdana" panose="020B0604030504040204" pitchFamily="34" charset="0"/>
              <a:ea typeface="Verdana" panose="020B0604030504040204" pitchFamily="34" charset="0"/>
              <a:cs typeface="Arial" panose="020B0604020202020204" pitchFamily="34" charset="0"/>
            </a:endParaRPr>
          </a:p>
        </p:txBody>
      </p:sp>
      <p:sp>
        <p:nvSpPr>
          <p:cNvPr id="9" name="CasellaDiTesto 8"/>
          <p:cNvSpPr txBox="1"/>
          <p:nvPr/>
        </p:nvSpPr>
        <p:spPr>
          <a:xfrm>
            <a:off x="1415480" y="2789720"/>
            <a:ext cx="3960440" cy="369332"/>
          </a:xfrm>
          <a:prstGeom prst="rect">
            <a:avLst/>
          </a:prstGeom>
          <a:noFill/>
        </p:spPr>
        <p:txBody>
          <a:bodyPr wrap="square" rtlCol="0">
            <a:spAutoFit/>
          </a:bodyPr>
          <a:lstStyle/>
          <a:p>
            <a:r>
              <a:rPr lang="it-IT" b="1" dirty="0">
                <a:solidFill>
                  <a:srgbClr val="002060"/>
                </a:solidFill>
                <a:latin typeface="Verdana" panose="020B0604030504040204" pitchFamily="34" charset="0"/>
                <a:ea typeface="Verdana" panose="020B0604030504040204" pitchFamily="34" charset="0"/>
              </a:rPr>
              <a:t>Passive sample- LTIS </a:t>
            </a:r>
            <a:r>
              <a:rPr lang="it-IT" b="1" dirty="0" err="1" smtClean="0">
                <a:solidFill>
                  <a:srgbClr val="002060"/>
                </a:solidFill>
                <a:latin typeface="Verdana" panose="020B0604030504040204" pitchFamily="34" charset="0"/>
                <a:ea typeface="Verdana" panose="020B0604030504040204" pitchFamily="34" charset="0"/>
              </a:rPr>
              <a:t>holder</a:t>
            </a:r>
            <a:r>
              <a:rPr lang="it-IT" b="1" dirty="0" smtClean="0">
                <a:solidFill>
                  <a:srgbClr val="002060"/>
                </a:solidFill>
                <a:latin typeface="Verdana" panose="020B0604030504040204" pitchFamily="34" charset="0"/>
                <a:ea typeface="Verdana" panose="020B0604030504040204" pitchFamily="34" charset="0"/>
              </a:rPr>
              <a:t>  </a:t>
            </a:r>
            <a:endParaRPr lang="it-IT" b="1" dirty="0">
              <a:solidFill>
                <a:srgbClr val="002060"/>
              </a:solidFill>
              <a:latin typeface="Verdana" panose="020B0604030504040204" pitchFamily="34" charset="0"/>
              <a:ea typeface="Verdana" panose="020B0604030504040204" pitchFamily="34" charset="0"/>
            </a:endParaRPr>
          </a:p>
        </p:txBody>
      </p:sp>
      <p:sp>
        <p:nvSpPr>
          <p:cNvPr id="11" name="Rettangolo arrotondato 10"/>
          <p:cNvSpPr/>
          <p:nvPr/>
        </p:nvSpPr>
        <p:spPr>
          <a:xfrm>
            <a:off x="119336" y="2774502"/>
            <a:ext cx="6959667" cy="37694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Verdana" panose="020B0604030504040204" pitchFamily="34" charset="0"/>
              <a:ea typeface="Verdana" panose="020B0604030504040204" pitchFamily="34" charset="0"/>
            </a:endParaRPr>
          </a:p>
        </p:txBody>
      </p:sp>
      <p:sp>
        <p:nvSpPr>
          <p:cNvPr id="20" name="Segnaposto numero diapositiva 2"/>
          <p:cNvSpPr txBox="1">
            <a:spLocks/>
          </p:cNvSpPr>
          <p:nvPr/>
        </p:nvSpPr>
        <p:spPr>
          <a:xfrm>
            <a:off x="11278436" y="6539362"/>
            <a:ext cx="720080" cy="199174"/>
          </a:xfrm>
          <a:prstGeom prst="rect">
            <a:avLst/>
          </a:prstGeom>
        </p:spPr>
        <p:txBody>
          <a:bodyPr vert="horz" lIns="91440" tIns="45720" rIns="91440" bIns="45720" rtlCol="0" anchor="t"/>
          <a:lstStyle>
            <a:defPPr>
              <a:defRPr lang="en-US"/>
            </a:defPPr>
            <a:lvl1pPr marL="0" algn="r" defTabSz="914400" rtl="0" eaLnBrk="1" latinLnBrk="0" hangingPunct="1">
              <a:defRPr sz="11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latin typeface="Verdana" panose="020B0604030504040204" pitchFamily="34" charset="0"/>
                <a:ea typeface="Verdana" panose="020B0604030504040204" pitchFamily="34" charset="0"/>
              </a:rPr>
              <a:pPr/>
              <a:t>9</a:t>
            </a:fld>
            <a:endParaRPr lang="en-GB" dirty="0">
              <a:latin typeface="Verdana" panose="020B0604030504040204" pitchFamily="34" charset="0"/>
              <a:ea typeface="Verdana" panose="020B0604030504040204" pitchFamily="34" charset="0"/>
            </a:endParaRPr>
          </a:p>
        </p:txBody>
      </p:sp>
      <p:sp>
        <p:nvSpPr>
          <p:cNvPr id="4" name="Rettangolo 3"/>
          <p:cNvSpPr/>
          <p:nvPr/>
        </p:nvSpPr>
        <p:spPr>
          <a:xfrm>
            <a:off x="7680176" y="5938652"/>
            <a:ext cx="4573688" cy="307777"/>
          </a:xfrm>
          <a:prstGeom prst="rect">
            <a:avLst/>
          </a:prstGeom>
        </p:spPr>
        <p:txBody>
          <a:bodyPr wrap="none">
            <a:spAutoFit/>
          </a:bodyPr>
          <a:lstStyle/>
          <a:p>
            <a:pPr marL="342900" indent="-342900">
              <a:buClr>
                <a:srgbClr val="A20000"/>
              </a:buClr>
              <a:buFont typeface="Arial" panose="020B0604020202020204" pitchFamily="34" charset="0"/>
              <a:buChar char="•"/>
            </a:pPr>
            <a:r>
              <a:rPr lang="it-IT" sz="1400" b="1" dirty="0">
                <a:solidFill>
                  <a:srgbClr val="002060"/>
                </a:solidFill>
                <a:latin typeface="Verdana" panose="020B0604030504040204" pitchFamily="34" charset="0"/>
                <a:ea typeface="Verdana" panose="020B0604030504040204" pitchFamily="34" charset="0"/>
                <a:cs typeface="Arial" panose="020B0604020202020204" pitchFamily="34" charset="0"/>
              </a:rPr>
              <a:t>More </a:t>
            </a:r>
            <a:r>
              <a:rPr lang="it-IT" sz="1400" b="1" dirty="0" err="1">
                <a:solidFill>
                  <a:srgbClr val="002060"/>
                </a:solidFill>
                <a:latin typeface="Verdana" panose="020B0604030504040204" pitchFamily="34" charset="0"/>
                <a:ea typeface="Verdana" panose="020B0604030504040204" pitchFamily="34" charset="0"/>
                <a:cs typeface="Arial" panose="020B0604020202020204" pitchFamily="34" charset="0"/>
              </a:rPr>
              <a:t>than</a:t>
            </a:r>
            <a:r>
              <a:rPr lang="it-IT" sz="1400" b="1" dirty="0">
                <a:solidFill>
                  <a:srgbClr val="002060"/>
                </a:solidFill>
                <a:latin typeface="Verdana" panose="020B0604030504040204" pitchFamily="34" charset="0"/>
                <a:ea typeface="Verdana" panose="020B0604030504040204" pitchFamily="34" charset="0"/>
                <a:cs typeface="Arial" panose="020B0604020202020204" pitchFamily="34" charset="0"/>
              </a:rPr>
              <a:t> 5000 </a:t>
            </a:r>
            <a:r>
              <a:rPr lang="it-IT" sz="1400" b="1" dirty="0" err="1">
                <a:solidFill>
                  <a:srgbClr val="002060"/>
                </a:solidFill>
                <a:latin typeface="Verdana" panose="020B0604030504040204" pitchFamily="34" charset="0"/>
                <a:ea typeface="Verdana" panose="020B0604030504040204" pitchFamily="34" charset="0"/>
                <a:cs typeface="Arial" panose="020B0604020202020204" pitchFamily="34" charset="0"/>
              </a:rPr>
              <a:t>pulses</a:t>
            </a:r>
            <a:r>
              <a:rPr lang="it-IT" sz="1400" b="1"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400" b="1" dirty="0" err="1">
                <a:solidFill>
                  <a:srgbClr val="002060"/>
                </a:solidFill>
                <a:latin typeface="Verdana" panose="020B0604030504040204" pitchFamily="34" charset="0"/>
                <a:ea typeface="Verdana" panose="020B0604030504040204" pitchFamily="34" charset="0"/>
                <a:cs typeface="Arial" panose="020B0604020202020204" pitchFamily="34" charset="0"/>
              </a:rPr>
              <a:t>until</a:t>
            </a:r>
            <a:r>
              <a:rPr lang="it-IT" sz="1400" b="1"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it-IT" sz="1400" b="1" dirty="0" err="1">
                <a:solidFill>
                  <a:srgbClr val="002060"/>
                </a:solidFill>
                <a:latin typeface="Verdana" panose="020B0604030504040204" pitchFamily="34" charset="0"/>
                <a:ea typeface="Verdana" panose="020B0604030504040204" pitchFamily="34" charset="0"/>
                <a:cs typeface="Arial" panose="020B0604020202020204" pitchFamily="34" charset="0"/>
              </a:rPr>
              <a:t>Aug</a:t>
            </a:r>
            <a:r>
              <a:rPr lang="it-IT" sz="1400" b="1" dirty="0">
                <a:solidFill>
                  <a:srgbClr val="002060"/>
                </a:solidFill>
                <a:latin typeface="Verdana" panose="020B0604030504040204" pitchFamily="34" charset="0"/>
                <a:ea typeface="Verdana" panose="020B0604030504040204" pitchFamily="34" charset="0"/>
                <a:cs typeface="Arial" panose="020B0604020202020204" pitchFamily="34" charset="0"/>
              </a:rPr>
              <a:t> 2022 ! </a:t>
            </a:r>
          </a:p>
        </p:txBody>
      </p:sp>
      <p:sp>
        <p:nvSpPr>
          <p:cNvPr id="18" name="Segnaposto piè di pagina 2"/>
          <p:cNvSpPr>
            <a:spLocks noGrp="1"/>
          </p:cNvSpPr>
          <p:nvPr>
            <p:ph type="ftr" sz="quarter" idx="13"/>
          </p:nvPr>
        </p:nvSpPr>
        <p:spPr>
          <a:xfrm>
            <a:off x="119336" y="6453336"/>
            <a:ext cx="11881320" cy="365125"/>
          </a:xfrm>
        </p:spPr>
        <p:txBody>
          <a:bodyPr/>
          <a:lstStyle/>
          <a:p>
            <a:pPr algn="ctr"/>
            <a:r>
              <a:rPr lang="fr-FR" dirty="0"/>
              <a:t>R. Villari</a:t>
            </a:r>
            <a:r>
              <a:rPr lang="fr-FR" dirty="0" smtClean="0"/>
              <a:t>, </a:t>
            </a:r>
            <a:r>
              <a:rPr lang="it-IT" dirty="0" err="1" smtClean="0"/>
              <a:t>Needs</a:t>
            </a:r>
            <a:r>
              <a:rPr lang="it-IT" dirty="0" smtClean="0"/>
              <a:t> and </a:t>
            </a:r>
            <a:r>
              <a:rPr lang="it-IT" dirty="0" err="1" smtClean="0"/>
              <a:t>plan</a:t>
            </a:r>
            <a:r>
              <a:rPr lang="it-IT" dirty="0" smtClean="0"/>
              <a:t> for Neutronics </a:t>
            </a:r>
            <a:r>
              <a:rPr lang="it-IT" dirty="0" err="1" smtClean="0"/>
              <a:t>activities</a:t>
            </a:r>
            <a:r>
              <a:rPr lang="it-IT" dirty="0" smtClean="0">
                <a:solidFill>
                  <a:srgbClr val="898989"/>
                </a:solidFill>
              </a:rPr>
              <a:t>, FSD meeting on JET </a:t>
            </a:r>
            <a:r>
              <a:rPr lang="it-IT" dirty="0" err="1" smtClean="0">
                <a:solidFill>
                  <a:srgbClr val="898989"/>
                </a:solidFill>
              </a:rPr>
              <a:t>decommissioning</a:t>
            </a:r>
            <a:r>
              <a:rPr lang="it-IT" dirty="0" smtClean="0">
                <a:solidFill>
                  <a:srgbClr val="898989"/>
                </a:solidFill>
              </a:rPr>
              <a:t> 28 </a:t>
            </a:r>
            <a:r>
              <a:rPr lang="it-IT" dirty="0" err="1" smtClean="0">
                <a:solidFill>
                  <a:srgbClr val="898989"/>
                </a:solidFill>
              </a:rPr>
              <a:t>November</a:t>
            </a:r>
            <a:r>
              <a:rPr lang="it-IT" dirty="0" smtClean="0">
                <a:solidFill>
                  <a:srgbClr val="898989"/>
                </a:solidFill>
              </a:rPr>
              <a:t> 2023     </a:t>
            </a:r>
            <a:endParaRPr lang="it-IT" dirty="0">
              <a:solidFill>
                <a:srgbClr val="898989"/>
              </a:solidFill>
            </a:endParaRPr>
          </a:p>
        </p:txBody>
      </p:sp>
      <p:sp>
        <p:nvSpPr>
          <p:cNvPr id="6" name="CasellaDiTesto 5"/>
          <p:cNvSpPr txBox="1"/>
          <p:nvPr/>
        </p:nvSpPr>
        <p:spPr>
          <a:xfrm>
            <a:off x="7032104" y="6188813"/>
            <a:ext cx="5760640" cy="307777"/>
          </a:xfrm>
          <a:prstGeom prst="rect">
            <a:avLst/>
          </a:prstGeom>
          <a:noFill/>
        </p:spPr>
        <p:txBody>
          <a:bodyPr wrap="square" rtlCol="0">
            <a:spAutoFit/>
          </a:bodyPr>
          <a:lstStyle/>
          <a:p>
            <a:r>
              <a:rPr lang="it-IT" sz="1400" i="1" dirty="0" smtClean="0"/>
              <a:t>JO </a:t>
            </a:r>
            <a:r>
              <a:rPr lang="it-IT" sz="1400" i="1" dirty="0" err="1" smtClean="0"/>
              <a:t>forced</a:t>
            </a:r>
            <a:r>
              <a:rPr lang="it-IT" sz="1400" i="1" dirty="0" smtClean="0"/>
              <a:t> to </a:t>
            </a:r>
            <a:r>
              <a:rPr lang="it-IT" sz="1400" i="1" dirty="0" err="1" smtClean="0"/>
              <a:t>cut</a:t>
            </a:r>
            <a:r>
              <a:rPr lang="it-IT" sz="1400" i="1" dirty="0" smtClean="0"/>
              <a:t> the fibers </a:t>
            </a:r>
            <a:r>
              <a:rPr lang="it-IT" sz="1400" i="1" dirty="0" err="1" smtClean="0"/>
              <a:t>during</a:t>
            </a:r>
            <a:r>
              <a:rPr lang="it-IT" sz="1400" i="1" dirty="0" smtClean="0"/>
              <a:t> </a:t>
            </a:r>
            <a:r>
              <a:rPr lang="it-IT" sz="1400" i="1" dirty="0" err="1" smtClean="0"/>
              <a:t>holders</a:t>
            </a:r>
            <a:r>
              <a:rPr lang="it-IT" sz="1400" i="1" dirty="0" smtClean="0"/>
              <a:t> </a:t>
            </a:r>
            <a:r>
              <a:rPr lang="it-IT" sz="1400" i="1" dirty="0" err="1" smtClean="0"/>
              <a:t>retrieval</a:t>
            </a:r>
            <a:r>
              <a:rPr lang="it-IT" sz="1400" i="1" dirty="0" smtClean="0"/>
              <a:t> in Sept’22 – No DTE3</a:t>
            </a:r>
            <a:endParaRPr lang="it-IT" sz="1400" i="1" dirty="0"/>
          </a:p>
        </p:txBody>
      </p:sp>
      <p:sp>
        <p:nvSpPr>
          <p:cNvPr id="12" name="Rettangolo 11"/>
          <p:cNvSpPr/>
          <p:nvPr/>
        </p:nvSpPr>
        <p:spPr>
          <a:xfrm>
            <a:off x="11522119" y="3536070"/>
            <a:ext cx="548548" cy="261610"/>
          </a:xfrm>
          <a:prstGeom prst="rect">
            <a:avLst/>
          </a:prstGeom>
        </p:spPr>
        <p:txBody>
          <a:bodyPr wrap="none">
            <a:spAutoFit/>
          </a:bodyPr>
          <a:lstStyle/>
          <a:p>
            <a:r>
              <a:rPr lang="it-IT" sz="1100" b="1" dirty="0">
                <a:solidFill>
                  <a:srgbClr val="002060"/>
                </a:solidFill>
                <a:latin typeface="Verdana" panose="020B0604030504040204" pitchFamily="34" charset="0"/>
                <a:ea typeface="Verdana" panose="020B0604030504040204" pitchFamily="34" charset="0"/>
              </a:rPr>
              <a:t>LTIS</a:t>
            </a:r>
            <a:endParaRPr lang="it-IT" sz="1100" dirty="0"/>
          </a:p>
        </p:txBody>
      </p:sp>
    </p:spTree>
    <p:extLst>
      <p:ext uri="{BB962C8B-B14F-4D97-AF65-F5344CB8AC3E}">
        <p14:creationId xmlns:p14="http://schemas.microsoft.com/office/powerpoint/2010/main" val="1594522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D887D8CEF3174EBF1C10D6E8BD86BB" ma:contentTypeVersion="10" ma:contentTypeDescription="Create a new document." ma:contentTypeScope="" ma:versionID="15e74c89c48643791f4ed0f0dceaf4cc">
  <xsd:schema xmlns:xsd="http://www.w3.org/2001/XMLSchema" xmlns:xs="http://www.w3.org/2001/XMLSchema" xmlns:p="http://schemas.microsoft.com/office/2006/metadata/properties" xmlns:ns2="ceebf156-3aa6-4a56-9fae-c541f08b09ff" targetNamespace="http://schemas.microsoft.com/office/2006/metadata/properties" ma:root="true" ma:fieldsID="fffb55230f81639db2bf79d6b7fc176e" ns2:_="">
    <xsd:import namespace="ceebf156-3aa6-4a56-9fae-c541f08b09ff"/>
    <xsd:element name="properties">
      <xsd:complexType>
        <xsd:sequence>
          <xsd:element name="documentManagement">
            <xsd:complexType>
              <xsd:all>
                <xsd:element ref="ns2:Category" minOccurs="0"/>
                <xsd:element ref="ns2:Deadline" minOccurs="0"/>
                <xsd:element ref="ns2:FirstAuthor" minOccurs="0"/>
                <xsd:element ref="ns2:Status" minOccurs="0"/>
                <xsd:element ref="ns2:MediaServiceMetadata" minOccurs="0"/>
                <xsd:element ref="ns2:MediaServiceFastMetadata" minOccurs="0"/>
                <xsd:element ref="ns2:Comment" minOccurs="0"/>
                <xsd:element ref="ns2:MediaServiceAutoKeyPoints" minOccurs="0"/>
                <xsd:element ref="ns2:MediaServiceKeyPoints" minOccurs="0"/>
                <xsd:element ref="ns2:Subproje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bf156-3aa6-4a56-9fae-c541f08b09ff"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Financial"/>
          <xsd:enumeration value="PMP"/>
          <xsd:enumeration value="Project Board"/>
          <xsd:enumeration value="Resources"/>
          <xsd:enumeration value="Other"/>
        </xsd:restriction>
      </xsd:simpleType>
    </xsd:element>
    <xsd:element name="Deadline" ma:index="9" nillable="true" ma:displayName="Deadline" ma:format="DateOnly" ma:internalName="Deadline">
      <xsd:simpleType>
        <xsd:restriction base="dms:DateTime"/>
      </xsd:simpleType>
    </xsd:element>
    <xsd:element name="FirstAuthor" ma:index="10" nillable="true" ma:displayName="First Author" ma:format="Dropdown" ma:list="UserInfo" ma:SharePointGroup="0" ma:internalName="Firs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11" nillable="true" ma:displayName="Status" ma:format="Dropdown" ma:internalName="Status">
      <xsd:simpleType>
        <xsd:restriction base="dms:Choice">
          <xsd:enumeration value="Trash"/>
          <xsd:enumeration value="Final"/>
          <xsd:enumeration value="Ongoing"/>
          <xsd:enumeration value="Reference"/>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Comment" ma:index="14" nillable="true" ma:displayName="Comment" ma:format="Dropdown" ma:internalName="Comment">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Subproject" ma:index="17" nillable="true" ma:displayName="Subproject" ma:format="Dropdown" ma:internalName="Subproject">
      <xsd:simpleType>
        <xsd:restriction base="dms:Choice">
          <xsd:enumeration value="SP1"/>
          <xsd:enumeration value="SP2"/>
          <xsd:enumeration value="SP3"/>
          <xsd:enumeration value="SP4"/>
          <xsd:enumeration value="SP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ceebf156-3aa6-4a56-9fae-c541f08b09ff">Project Board</Category>
    <Subproject xmlns="ceebf156-3aa6-4a56-9fae-c541f08b09ff" xsi:nil="true"/>
    <Status xmlns="ceebf156-3aa6-4a56-9fae-c541f08b09ff">Ongoing</Status>
    <Comment xmlns="ceebf156-3aa6-4a56-9fae-c541f08b09ff" xsi:nil="true"/>
    <FirstAuthor xmlns="ceebf156-3aa6-4a56-9fae-c541f08b09ff">
      <UserInfo>
        <DisplayName>xavier.litaudon</DisplayName>
        <AccountId>16</AccountId>
        <AccountType/>
      </UserInfo>
    </FirstAuthor>
    <Deadline xmlns="ceebf156-3aa6-4a56-9fae-c541f08b09ff" xsi:nil="true"/>
  </documentManagement>
</p:properties>
</file>

<file path=customXml/itemProps1.xml><?xml version="1.0" encoding="utf-8"?>
<ds:datastoreItem xmlns:ds="http://schemas.openxmlformats.org/officeDocument/2006/customXml" ds:itemID="{B2C258A6-6A10-4279-AA2B-49E9599A7F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bf156-3aa6-4a56-9fae-c541f08b09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2A168E-A114-44BE-B383-DFE104A77FD5}">
  <ds:schemaRefs>
    <ds:schemaRef ds:uri="http://schemas.microsoft.com/sharepoint/v3/contenttype/forms"/>
  </ds:schemaRefs>
</ds:datastoreItem>
</file>

<file path=customXml/itemProps3.xml><?xml version="1.0" encoding="utf-8"?>
<ds:datastoreItem xmlns:ds="http://schemas.openxmlformats.org/officeDocument/2006/customXml" ds:itemID="{80CDE988-15BF-4E33-95B9-B7948E53D32C}">
  <ds:schemaRefs>
    <ds:schemaRef ds:uri="http://schemas.microsoft.com/office/2006/metadata/properties"/>
    <ds:schemaRef ds:uri="ceebf156-3aa6-4a56-9fae-c541f08b09ff"/>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EUROfusion.1line_5_3_2019</Template>
  <TotalTime>87458</TotalTime>
  <Words>3927</Words>
  <Application>Microsoft Office PowerPoint</Application>
  <PresentationFormat>Personalizzato</PresentationFormat>
  <Paragraphs>580</Paragraphs>
  <Slides>27</Slides>
  <Notes>1</Notes>
  <HiddenSlides>0</HiddenSlides>
  <MMClips>0</MMClips>
  <ScaleCrop>false</ScaleCrop>
  <HeadingPairs>
    <vt:vector size="4" baseType="variant">
      <vt:variant>
        <vt:lpstr>Tema</vt:lpstr>
      </vt:variant>
      <vt:variant>
        <vt:i4>1</vt:i4>
      </vt:variant>
      <vt:variant>
        <vt:lpstr>Titoli diapositive</vt:lpstr>
      </vt:variant>
      <vt:variant>
        <vt:i4>27</vt:i4>
      </vt:variant>
    </vt:vector>
  </HeadingPairs>
  <TitlesOfParts>
    <vt:vector size="28" baseType="lpstr">
      <vt:lpstr>EUROfusion.1line_5_3_2019</vt:lpstr>
      <vt:lpstr>Needs and plan for Neutronics activities  </vt:lpstr>
      <vt:lpstr>Introduction </vt:lpstr>
      <vt:lpstr>Technological exploitation of JET DT campaign</vt:lpstr>
      <vt:lpstr>Summary of PrIO SP5 JET technology plan &amp; needs </vt:lpstr>
      <vt:lpstr>NC-14 Calibration of JET neutron detectors at 14-MeV neutron energy </vt:lpstr>
      <vt:lpstr>NC-14 14 MeV N calibration: what EUROfusion team needs?</vt:lpstr>
      <vt:lpstr>ACT: Activation of real ITER materials</vt:lpstr>
      <vt:lpstr>ACT : what EUROfusion need?</vt:lpstr>
      <vt:lpstr>RADA Functional material damage studies  </vt:lpstr>
      <vt:lpstr>RADA : what EUROfusion need?</vt:lpstr>
      <vt:lpstr>LTIS: ACT &amp; RADA SAMPLE holders + optical fibers </vt:lpstr>
      <vt:lpstr>Presentazione standard di PowerPoint</vt:lpstr>
      <vt:lpstr>NEXP Streaming detectors &amp; positions</vt:lpstr>
      <vt:lpstr>NEXP SDR detectors &amp; positions</vt:lpstr>
      <vt:lpstr>NEXP: what EUROfusion team needs?</vt:lpstr>
      <vt:lpstr>NEXP: what EUROfusion team needs? Contd.</vt:lpstr>
      <vt:lpstr>Presentazione standard di PowerPoint</vt:lpstr>
      <vt:lpstr>TBMD: what EUROfusion team needs?</vt:lpstr>
      <vt:lpstr>Single Event Effect (SEE) experiment on electronics during DTE3</vt:lpstr>
      <vt:lpstr>SEE: what EUROfusion team needs?</vt:lpstr>
      <vt:lpstr>WACT JET water activation experiment during DTE3</vt:lpstr>
      <vt:lpstr>WACT: what EUROfusion team needs?</vt:lpstr>
      <vt:lpstr>WACT: what EUROfusion team needs? Cntd.</vt:lpstr>
      <vt:lpstr>ORE Occupational Radiation exposure </vt:lpstr>
      <vt:lpstr>Summary of PrIO SP5 JET technology plan &amp; needs </vt:lpstr>
      <vt:lpstr>Thank you!  Questions/Comments?</vt:lpstr>
      <vt:lpstr>Presentazione standard di PowerPoint</vt:lpstr>
    </vt:vector>
  </TitlesOfParts>
  <Company>Windows User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PB-Presentation Template</dc:title>
  <dc:creator>juergen.gafert@kit.edu</dc:creator>
  <cp:lastModifiedBy>Rosaria Villari</cp:lastModifiedBy>
  <cp:revision>1529</cp:revision>
  <cp:lastPrinted>2023-09-04T11:50:12Z</cp:lastPrinted>
  <dcterms:created xsi:type="dcterms:W3CDTF">2019-04-02T13:59:54Z</dcterms:created>
  <dcterms:modified xsi:type="dcterms:W3CDTF">2023-11-28T07:11:52Z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0x010100ECD887D8CEF3174EBF1C10D6E8BD86BB</vt:lpwstr>
  </property>
</Properties>
</file>