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opscience.iop.org/article/10.1088/1741-4326/ab833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ip.org/aip/pop/article/30/6/062501/2893925/Fast-transport-simulations-with-higher-fidelity" TargetMode="External"/><Relationship Id="rId2" Type="http://schemas.openxmlformats.org/officeDocument/2006/relationships/hyperlink" Target="https://doi.org/10.1088/1361-6587/ab5ae1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jira.iter.org/browse/IMAS-429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ubs.aip.org/aip/pop/article/30/6/062501/2893925/Fast-transport-simulations-with-higher-fidel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opscience.iop.org/article/10.1088/1741-4326/ab833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on integrated </a:t>
            </a:r>
            <a:r>
              <a:rPr lang="en-US" dirty="0" smtClean="0"/>
              <a:t>modelling</a:t>
            </a:r>
            <a:br>
              <a:rPr lang="en-US" dirty="0" smtClean="0"/>
            </a:br>
            <a:r>
              <a:rPr lang="en-US" dirty="0" smtClean="0"/>
              <a:t>of burning plasmas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7381" y="4293096"/>
            <a:ext cx="5856651" cy="8785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C. Bourdelle et al </a:t>
            </a:r>
          </a:p>
          <a:p>
            <a:r>
              <a:rPr lang="en-US" dirty="0" smtClean="0"/>
              <a:t>20/11/2023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particles and el-mag impacts in reduced </a:t>
            </a:r>
            <a:r>
              <a:rPr lang="en-US" dirty="0" smtClean="0"/>
              <a:t>models (recalling, Sept 2023)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800172"/>
                  </p:ext>
                </p:extLst>
              </p:nvPr>
            </p:nvGraphicFramePr>
            <p:xfrm>
              <a:off x="583212" y="706471"/>
              <a:ext cx="10455561" cy="542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4159">
                      <a:extLst>
                        <a:ext uri="{9D8B030D-6E8A-4147-A177-3AD203B41FA5}">
                          <a16:colId xmlns:a16="http://schemas.microsoft.com/office/drawing/2014/main" val="239803141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234295415"/>
                        </a:ext>
                      </a:extLst>
                    </a:gridCol>
                    <a:gridCol w="2736602">
                      <a:extLst>
                        <a:ext uri="{9D8B030D-6E8A-4147-A177-3AD203B41FA5}">
                          <a16:colId xmlns:a16="http://schemas.microsoft.com/office/drawing/2014/main" val="5467367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effect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QuaLiKiz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TGLF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2188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Thermal ion dilution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7284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Shafranov</a:t>
                          </a:r>
                          <a:r>
                            <a:rPr lang="en-GB" sz="2200" dirty="0">
                              <a:solidFill>
                                <a:schemeClr val="tx1"/>
                              </a:solidFill>
                            </a:rPr>
                            <a:t> shift stabilization by increase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𝑀𝐻𝐷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nl-NL" sz="2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nl-NL" sz="22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nl-NL" sz="2200" dirty="0">
                              <a:solidFill>
                                <a:schemeClr val="tx1"/>
                              </a:solidFill>
                            </a:rPr>
                            <a:t>through </a:t>
                          </a:r>
                          <a:r>
                            <a:rPr lang="nl-NL" sz="2200" dirty="0" err="1">
                              <a:solidFill>
                                <a:schemeClr val="tx1"/>
                              </a:solidFill>
                            </a:rPr>
                            <a:t>suprathermal</a:t>
                          </a:r>
                          <a:r>
                            <a:rPr lang="nl-NL" sz="2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nl-NL" sz="2200" dirty="0" err="1">
                              <a:solidFill>
                                <a:schemeClr val="tx1"/>
                              </a:solidFill>
                            </a:rPr>
                            <a:t>pressure</a:t>
                          </a:r>
                          <a:r>
                            <a:rPr lang="nl-NL" sz="2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nl-NL" sz="2200" dirty="0" err="1" smtClean="0">
                              <a:solidFill>
                                <a:schemeClr val="tx1"/>
                              </a:solidFill>
                            </a:rPr>
                            <a:t>fraction</a:t>
                          </a:r>
                          <a:endParaRPr lang="nl-NL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(s-alpha </a:t>
                          </a:r>
                          <a:r>
                            <a:rPr lang="en-US" sz="2200" dirty="0" err="1" smtClean="0"/>
                            <a:t>equi</a:t>
                          </a:r>
                          <a:r>
                            <a:rPr lang="en-US" sz="2200" baseline="0" dirty="0" smtClean="0"/>
                            <a:t> only)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(Miller </a:t>
                          </a:r>
                          <a:r>
                            <a:rPr lang="en-US" sz="2200" dirty="0" err="1" smtClean="0"/>
                            <a:t>equi</a:t>
                          </a:r>
                          <a:r>
                            <a:rPr lang="en-US" sz="2200" dirty="0" smtClean="0"/>
                            <a:t>)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629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Electrostatic stabilization by resonant ICRH fast ions 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</a:t>
                          </a:r>
                          <a:r>
                            <a:rPr lang="en-US" sz="2200" dirty="0" err="1" smtClean="0"/>
                            <a:t>Bilato</a:t>
                          </a:r>
                          <a:r>
                            <a:rPr lang="en-US" sz="2200" dirty="0" smtClean="0"/>
                            <a:t>)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4798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EM-stabilization (enhanced by fast-ions)</a:t>
                          </a:r>
                          <a:b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</a:br>
                          <a:endParaRPr lang="en-GB" sz="2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 electrostatic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linearly only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56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Increased nonlinear EM-stabilization (zonal flow coupling)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No, ad-hoc trick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No, ad hoc trick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886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en-US" sz="2200" baseline="0" dirty="0" smtClean="0">
                              <a:solidFill>
                                <a:schemeClr val="tx1"/>
                              </a:solidFill>
                            </a:rPr>
                            <a:t> and w/o FP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36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Direct Alfven modes impact on equilibrium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1261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3800172"/>
                  </p:ext>
                </p:extLst>
              </p:nvPr>
            </p:nvGraphicFramePr>
            <p:xfrm>
              <a:off x="583212" y="706471"/>
              <a:ext cx="10455561" cy="542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4159">
                      <a:extLst>
                        <a:ext uri="{9D8B030D-6E8A-4147-A177-3AD203B41FA5}">
                          <a16:colId xmlns:a16="http://schemas.microsoft.com/office/drawing/2014/main" val="239803141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234295415"/>
                        </a:ext>
                      </a:extLst>
                    </a:gridCol>
                    <a:gridCol w="2736602">
                      <a:extLst>
                        <a:ext uri="{9D8B030D-6E8A-4147-A177-3AD203B41FA5}">
                          <a16:colId xmlns:a16="http://schemas.microsoft.com/office/drawing/2014/main" val="54673675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effect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QuaLiKiz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TGLF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21886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Thermal ion dilution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7284857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25" t="-81111" r="-115000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(s-alpha </a:t>
                          </a:r>
                          <a:r>
                            <a:rPr lang="en-US" sz="2200" dirty="0" err="1" smtClean="0"/>
                            <a:t>equi</a:t>
                          </a:r>
                          <a:r>
                            <a:rPr lang="en-US" sz="2200" baseline="0" dirty="0" smtClean="0"/>
                            <a:t> only)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(Miller </a:t>
                          </a:r>
                          <a:r>
                            <a:rPr lang="en-US" sz="2200" dirty="0" err="1" smtClean="0"/>
                            <a:t>equi</a:t>
                          </a:r>
                          <a:r>
                            <a:rPr lang="en-US" sz="2200" dirty="0" smtClean="0"/>
                            <a:t>)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62977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Electrostatic stabilization by resonant ICRH fast ions 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(</a:t>
                          </a:r>
                          <a:r>
                            <a:rPr lang="en-US" sz="2200" dirty="0" err="1" smtClean="0"/>
                            <a:t>Bilato</a:t>
                          </a:r>
                          <a:r>
                            <a:rPr lang="en-US" sz="2200" dirty="0" smtClean="0"/>
                            <a:t>)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479858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EM-stabilization (enhanced by fast-ions)</a:t>
                          </a:r>
                          <a:b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</a:br>
                          <a:endParaRPr lang="en-GB" sz="2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 electrostatic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Yes linearly only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05604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GB" sz="2200" dirty="0" smtClean="0">
                              <a:solidFill>
                                <a:schemeClr val="tx1"/>
                              </a:solidFill>
                            </a:rPr>
                            <a:t>Increased nonlinear EM-stabilization (zonal flow coupling)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No, ad-hoc trick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No, ad hoc trick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88674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en-US" sz="2200" baseline="0" dirty="0" smtClean="0">
                              <a:solidFill>
                                <a:schemeClr val="tx1"/>
                              </a:solidFill>
                            </a:rPr>
                            <a:t> and w/o FP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366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Direct Alfven modes impact on equilibrium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no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1261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98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485096" y="1076325"/>
                <a:ext cx="6213906" cy="4532313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b="1" dirty="0" smtClean="0">
                    <a:solidFill>
                      <a:srgbClr val="FF0000"/>
                    </a:solidFill>
                  </a:rPr>
                  <a:t>Input local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1800" b="1" dirty="0">
                    <a:solidFill>
                      <a:srgbClr val="FF0000"/>
                    </a:solidFill>
                  </a:rPr>
                  <a:t> decreased </a:t>
                </a:r>
                <a:r>
                  <a:rPr lang="nl-NL" sz="1800" b="1" dirty="0" err="1">
                    <a:solidFill>
                      <a:srgbClr val="FF0000"/>
                    </a:solidFill>
                  </a:rPr>
                  <a:t>by</a:t>
                </a:r>
                <a:r>
                  <a:rPr lang="nl-NL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nl-NL" sz="1800" b="1" dirty="0" err="1">
                    <a:solidFill>
                      <a:srgbClr val="FF0000"/>
                    </a:solidFill>
                  </a:rPr>
                  <a:t>local</a:t>
                </a:r>
                <a:r>
                  <a:rPr lang="nl-NL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𝒕𝒐𝒕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𝒕𝒉</m:t>
                            </m:r>
                          </m:sub>
                        </m:s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𝒇𝒂𝒔𝒕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1800" b="1" dirty="0">
                    <a:solidFill>
                      <a:srgbClr val="FF0000"/>
                    </a:solidFill>
                  </a:rPr>
                  <a:t> [</a:t>
                </a:r>
                <a:r>
                  <a:rPr lang="nl-NL" sz="1800" b="1" dirty="0">
                    <a:solidFill>
                      <a:srgbClr val="FF0000"/>
                    </a:solidFill>
                    <a:hlinkClick r:id="rId2"/>
                  </a:rPr>
                  <a:t>Casson NF </a:t>
                </a:r>
                <a:r>
                  <a:rPr lang="nl-NL" sz="1800" b="1" dirty="0" smtClean="0">
                    <a:solidFill>
                      <a:srgbClr val="FF0000"/>
                    </a:solidFill>
                    <a:hlinkClick r:id="rId2"/>
                  </a:rPr>
                  <a:t>2020</a:t>
                </a:r>
                <a:r>
                  <a:rPr lang="nl-NL" sz="1800" b="1" dirty="0" smtClean="0">
                    <a:solidFill>
                      <a:srgbClr val="FF0000"/>
                    </a:solidFill>
                  </a:rPr>
                  <a:t>]</a:t>
                </a:r>
                <a:endParaRPr lang="en-GB" sz="18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GB" sz="1800" dirty="0">
                    <a:solidFill>
                      <a:schemeClr val="tx1"/>
                    </a:solidFill>
                  </a:rPr>
                  <a:t>JET NBI+ICRH heated discharges, both thermal + fast-ion-enhanced EM-stabilization correlates with fast ion </a:t>
                </a:r>
                <a:r>
                  <a:rPr lang="en-GB" sz="1800" dirty="0" smtClean="0">
                    <a:solidFill>
                      <a:schemeClr val="tx1"/>
                    </a:solidFill>
                  </a:rPr>
                  <a:t>content</a:t>
                </a:r>
                <a:endParaRPr lang="en-GB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</a:rPr>
                  <a:t>Simple mock-up works surprisingly well across multiple regimes.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</a:rPr>
                  <a:t>Particularly important in hybrid scenarios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</a:rPr>
                  <a:t>Critical for successful reproduction of D-reference discharges for DT campaign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</a:rPr>
                  <a:t>Used in successful DT predictions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in </a:t>
                </a:r>
                <a:br>
                  <a:rPr lang="en-GB" sz="1800" dirty="0">
                    <a:solidFill>
                      <a:schemeClr val="tx1"/>
                    </a:solidFill>
                  </a:rPr>
                </a:br>
                <a:r>
                  <a:rPr lang="en-GB" sz="1800" dirty="0">
                    <a:solidFill>
                      <a:schemeClr val="tx1"/>
                    </a:solidFill>
                  </a:rPr>
                  <a:t>high-performance discharges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</a:rPr>
                  <a:t>Similar in practice to ASTRA-TGLF ad-hoc model [Reisner NF 2020]:</a:t>
                </a:r>
                <a:br>
                  <a:rPr lang="en-GB" sz="1800" dirty="0">
                    <a:solidFill>
                      <a:schemeClr val="tx1"/>
                    </a:solidFill>
                  </a:rPr>
                </a:br>
                <a:r>
                  <a:rPr lang="en-GB" sz="1800" dirty="0">
                    <a:solidFill>
                      <a:schemeClr val="tx1"/>
                    </a:solidFill>
                  </a:rPr>
                  <a:t>Fictious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𝑓𝑎𝑠𝑡</m:t>
                        </m:r>
                      </m:sub>
                    </m:sSub>
                    <m:sSup>
                      <m:sSup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sup>
                    </m:sSup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</a:rPr>
                  <a:t>N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either</a:t>
                </a:r>
                <a:r>
                  <a:rPr lang="nl-NL" sz="1800" dirty="0">
                    <a:solidFill>
                      <a:schemeClr val="tx1"/>
                    </a:solidFill>
                  </a:rPr>
                  <a:t> approach is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rigorously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physics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based</a:t>
                </a:r>
                <a:endParaRPr lang="nl-NL" sz="18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solidFill>
                      <a:schemeClr val="tx1"/>
                    </a:solidFill>
                  </a:rPr>
                  <a:t>E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xtrapolation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to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electron-heated</a:t>
                </a:r>
                <a:r>
                  <a:rPr lang="nl-NL" sz="1800" dirty="0">
                    <a:solidFill>
                      <a:schemeClr val="tx1"/>
                    </a:solidFill>
                  </a:rPr>
                  <a:t> reactor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conditions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smtClean="0">
                    <a:solidFill>
                      <a:schemeClr val="tx1"/>
                    </a:solidFill>
                  </a:rPr>
                  <a:t>more </a:t>
                </a:r>
                <a:r>
                  <a:rPr lang="nl-NL" sz="1800" dirty="0" err="1" smtClean="0">
                    <a:solidFill>
                      <a:schemeClr val="tx1"/>
                    </a:solidFill>
                  </a:rPr>
                  <a:t>than</a:t>
                </a:r>
                <a:r>
                  <a:rPr lang="nl-NL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 smtClean="0">
                    <a:solidFill>
                      <a:schemeClr val="tx1"/>
                    </a:solidFill>
                  </a:rPr>
                  <a:t>questionable</a:t>
                </a:r>
                <a:r>
                  <a:rPr lang="nl-NL" sz="1800" dirty="0" smtClean="0">
                    <a:solidFill>
                      <a:schemeClr val="tx1"/>
                    </a:solidFill>
                  </a:rPr>
                  <a:t>! </a:t>
                </a:r>
                <a:r>
                  <a:rPr lang="nl-NL" sz="1800" dirty="0" err="1" smtClean="0">
                    <a:solidFill>
                      <a:schemeClr val="tx1"/>
                    </a:solidFill>
                  </a:rPr>
                  <a:t>Rather</a:t>
                </a:r>
                <a:r>
                  <a:rPr lang="nl-NL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 smtClean="0">
                    <a:solidFill>
                      <a:schemeClr val="tx1"/>
                    </a:solidFill>
                  </a:rPr>
                  <a:t>impossible</a:t>
                </a:r>
                <a:r>
                  <a:rPr lang="nl-NL" sz="1800" dirty="0" smtClean="0">
                    <a:solidFill>
                      <a:schemeClr val="tx1"/>
                    </a:solidFill>
                  </a:rPr>
                  <a:t>!</a:t>
                </a:r>
                <a:endParaRPr lang="nl-NL" sz="18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096" y="1076325"/>
                <a:ext cx="6213906" cy="4532313"/>
              </a:xfrm>
              <a:blipFill>
                <a:blip r:embed="rId3"/>
                <a:stretch>
                  <a:fillRect l="-687" b="-1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tricks to mimic NL </a:t>
            </a:r>
            <a:r>
              <a:rPr lang="en-US" dirty="0"/>
              <a:t>stabilization (recalling, Sept 2023)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8F70510-0BC2-410B-B638-A489203F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753" y="1290647"/>
            <a:ext cx="4931664" cy="51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2103" y="849375"/>
            <a:ext cx="7320627" cy="45323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Since HFPS is an ITER tool, we propose to debug and test the workflow on an ITER </a:t>
            </a:r>
            <a:r>
              <a:rPr lang="en-US" dirty="0" smtClean="0"/>
              <a:t>Q=10 case (Florian’s case in </a:t>
            </a:r>
            <a:r>
              <a:rPr lang="en-US" dirty="0" err="1" smtClean="0">
                <a:hlinkClick r:id="rId2"/>
              </a:rPr>
              <a:t>Mantica's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paper</a:t>
            </a:r>
            <a:r>
              <a:rPr lang="en-US" dirty="0" smtClean="0"/>
              <a:t>). </a:t>
            </a:r>
            <a:r>
              <a:rPr lang="en-US" dirty="0" smtClean="0"/>
              <a:t> Also modelled using </a:t>
            </a:r>
            <a:r>
              <a:rPr lang="en-US" dirty="0" smtClean="0">
                <a:hlinkClick r:id="rId3"/>
              </a:rPr>
              <a:t>GENE-QLNN Citrin NF2023</a:t>
            </a:r>
            <a:endParaRPr lang="fr-FR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Modify </a:t>
            </a:r>
            <a:r>
              <a:rPr lang="en-US" b="1" dirty="0">
                <a:solidFill>
                  <a:srgbClr val="FF0000"/>
                </a:solidFill>
              </a:rPr>
              <a:t>the transport model used so far, including turbulent transport of heat and particle using </a:t>
            </a:r>
            <a:r>
              <a:rPr lang="en-US" b="1" dirty="0" smtClean="0">
                <a:solidFill>
                  <a:srgbClr val="FF0000"/>
                </a:solidFill>
              </a:rPr>
              <a:t>QLK ad-hoc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P </a:t>
            </a:r>
            <a:r>
              <a:rPr lang="en-US" b="1" dirty="0">
                <a:solidFill>
                  <a:srgbClr val="FF0000"/>
                </a:solidFill>
              </a:rPr>
              <a:t>stabilization. 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Make sure the </a:t>
            </a:r>
            <a:r>
              <a:rPr lang="en-US" b="1" dirty="0">
                <a:solidFill>
                  <a:srgbClr val="FF0000"/>
                </a:solidFill>
              </a:rPr>
              <a:t>proper IDS are read/written btw the workflows: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hlinkClick r:id="rId4"/>
              </a:rPr>
              <a:t>jira.iter.org/browse/IMAS-4297</a:t>
            </a:r>
            <a:r>
              <a:rPr lang="en-US" b="1" dirty="0" smtClean="0">
                <a:solidFill>
                  <a:srgbClr val="FF0000"/>
                </a:solidFill>
              </a:rPr>
              <a:t> )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output produce alpha particle density and pressure, </a:t>
            </a:r>
            <a:endParaRPr lang="fr-FR" dirty="0"/>
          </a:p>
          <a:p>
            <a:pPr lvl="2"/>
            <a:r>
              <a:rPr lang="en-US" dirty="0"/>
              <a:t>input allow for </a:t>
            </a:r>
            <a:r>
              <a:rPr lang="en-US" dirty="0" smtClean="0"/>
              <a:t>EP </a:t>
            </a:r>
            <a:r>
              <a:rPr lang="en-US" dirty="0"/>
              <a:t>modified diffusion coefficients </a:t>
            </a:r>
            <a:endParaRPr lang="fr-FR" dirty="0"/>
          </a:p>
          <a:p>
            <a:pPr lvl="1"/>
            <a:r>
              <a:rPr lang="en-US" dirty="0"/>
              <a:t>run at least a 10 s time frame with the </a:t>
            </a:r>
            <a:r>
              <a:rPr lang="en-US" dirty="0" err="1" smtClean="0"/>
              <a:t>QLK+ad-hoc</a:t>
            </a:r>
            <a:r>
              <a:rPr lang="en-US" dirty="0" smtClean="0"/>
              <a:t> </a:t>
            </a:r>
            <a:r>
              <a:rPr lang="en-US" dirty="0"/>
              <a:t>model for heat and particle and the FP workflow computing the linear stability and modifying the FP diffusion </a:t>
            </a:r>
            <a:endParaRPr lang="fr-FR" dirty="0"/>
          </a:p>
          <a:p>
            <a:pPr lvl="1"/>
            <a:r>
              <a:rPr lang="en-US" dirty="0"/>
              <a:t>study the potential non-linearity and identify some actuators (for example initial q profile? ECCD deposition? )</a:t>
            </a:r>
            <a:endParaRPr lang="fr-FR" dirty="0"/>
          </a:p>
          <a:p>
            <a:pPr lvl="0"/>
            <a:r>
              <a:rPr lang="en-US" dirty="0"/>
              <a:t>Start a DEMO scenario advised by </a:t>
            </a:r>
            <a:r>
              <a:rPr lang="en-US" dirty="0" smtClean="0"/>
              <a:t>Florian Koechl then </a:t>
            </a:r>
            <a:r>
              <a:rPr lang="en-US" dirty="0"/>
              <a:t>switch on the FP workflow as done on ITER </a:t>
            </a:r>
            <a:r>
              <a:rPr lang="en-US" dirty="0" smtClean="0"/>
              <a:t>case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Nonetheless project to explore ad-hoc trick interplay with EP redistribution model, to look at non-</a:t>
            </a:r>
            <a:r>
              <a:rPr lang="en-US" dirty="0" err="1" smtClean="0"/>
              <a:t>linearities</a:t>
            </a:r>
            <a:r>
              <a:rPr lang="en-US" dirty="0" smtClean="0"/>
              <a:t> (C. Bourdelle, </a:t>
            </a:r>
            <a:r>
              <a:rPr lang="en-US" dirty="0" err="1" smtClean="0"/>
              <a:t>Ph</a:t>
            </a:r>
            <a:r>
              <a:rPr lang="en-US" dirty="0" smtClean="0"/>
              <a:t> Lauber et al)</a:t>
            </a:r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798257" y="1826124"/>
            <a:ext cx="3914772" cy="4763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2535" y="341478"/>
            <a:ext cx="216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(recalling, Sept 2023)</a:t>
            </a:r>
          </a:p>
        </p:txBody>
      </p:sp>
    </p:spTree>
    <p:extLst>
      <p:ext uri="{BB962C8B-B14F-4D97-AF65-F5344CB8AC3E}">
        <p14:creationId xmlns:p14="http://schemas.microsoft.com/office/powerpoint/2010/main" val="166150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parte, this ITER Q=10 case was also modelled using JETTO + GENE-QLNN (</a:t>
            </a:r>
            <a:r>
              <a:rPr lang="en-US" dirty="0" smtClean="0">
                <a:solidFill>
                  <a:srgbClr val="FF0000"/>
                </a:solidFill>
              </a:rPr>
              <a:t>electrostatic without EP</a:t>
            </a:r>
            <a:r>
              <a:rPr lang="en-US" dirty="0" smtClean="0"/>
              <a:t>!) </a:t>
            </a:r>
            <a:r>
              <a:rPr lang="en-US" dirty="0" smtClean="0">
                <a:hlinkClick r:id="rId2"/>
              </a:rPr>
              <a:t>Citrin PoP2023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1" y="1994437"/>
            <a:ext cx="9274629" cy="3989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342" y="880745"/>
            <a:ext cx="134257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proof-of-principle of a heat </a:t>
            </a:r>
            <a:r>
              <a:rPr lang="en-US" sz="2000" b="1" dirty="0" smtClean="0">
                <a:solidFill>
                  <a:srgbClr val="000000"/>
                </a:solidFill>
              </a:rPr>
              <a:t>and particle </a:t>
            </a:r>
            <a:r>
              <a:rPr lang="en-US" sz="2000" b="1" dirty="0">
                <a:solidFill>
                  <a:srgbClr val="000000"/>
                </a:solidFill>
              </a:rPr>
              <a:t>transport </a:t>
            </a:r>
            <a:r>
              <a:rPr lang="en-US" sz="2000" b="1" dirty="0" smtClean="0">
                <a:solidFill>
                  <a:srgbClr val="000000"/>
                </a:solidFill>
              </a:rPr>
              <a:t>GENE</a:t>
            </a:r>
            <a:r>
              <a:rPr lang="en-US" sz="2000" b="1" dirty="0">
                <a:solidFill>
                  <a:srgbClr val="4FD7FF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quasilinear </a:t>
            </a:r>
            <a:r>
              <a:rPr lang="en-US" sz="2000" b="1" dirty="0">
                <a:solidFill>
                  <a:srgbClr val="000000"/>
                </a:solidFill>
              </a:rPr>
              <a:t>(QL) NN transport model.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Linear </a:t>
            </a:r>
            <a:r>
              <a:rPr lang="en-US" sz="2000" dirty="0">
                <a:solidFill>
                  <a:srgbClr val="000000"/>
                </a:solidFill>
              </a:rPr>
              <a:t>GENE runs </a:t>
            </a:r>
            <a:r>
              <a:rPr lang="en-US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>
                <a:solidFill>
                  <a:srgbClr val="000000"/>
                </a:solidFill>
              </a:rPr>
              <a:t>input parameters taken from the final state of the integrated </a:t>
            </a:r>
            <a:r>
              <a:rPr lang="en-US" sz="2000" dirty="0" smtClean="0">
                <a:solidFill>
                  <a:srgbClr val="000000"/>
                </a:solidFill>
              </a:rPr>
              <a:t>modeling JETTO-</a:t>
            </a:r>
            <a:r>
              <a:rPr lang="en-US" sz="2000" dirty="0" err="1" smtClean="0">
                <a:solidFill>
                  <a:srgbClr val="000000"/>
                </a:solidFill>
              </a:rPr>
              <a:t>QuaLiKiz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Dedicated </a:t>
            </a:r>
            <a:r>
              <a:rPr lang="en-US" sz="2000" dirty="0">
                <a:solidFill>
                  <a:srgbClr val="000000"/>
                </a:solidFill>
              </a:rPr>
              <a:t>nonlinear runs at </a:t>
            </a:r>
            <a:r>
              <a:rPr lang="en-US" sz="2000" dirty="0" err="1" smtClean="0">
                <a:solidFill>
                  <a:srgbClr val="000000"/>
                </a:solidFill>
              </a:rPr>
              <a:t>midradius</a:t>
            </a:r>
            <a:r>
              <a:rPr lang="en-US" sz="2000" dirty="0" smtClean="0">
                <a:solidFill>
                  <a:srgbClr val="000000"/>
                </a:solidFill>
              </a:rPr>
              <a:t> to </a:t>
            </a:r>
            <a:r>
              <a:rPr lang="en-US" sz="2000" dirty="0">
                <a:solidFill>
                  <a:srgbClr val="000000"/>
                </a:solidFill>
              </a:rPr>
              <a:t>validate a custom saturation rule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QL </a:t>
            </a:r>
            <a:r>
              <a:rPr lang="en-US" sz="2000" dirty="0">
                <a:solidFill>
                  <a:srgbClr val="000000"/>
                </a:solidFill>
              </a:rPr>
              <a:t>transport flux </a:t>
            </a:r>
            <a:r>
              <a:rPr lang="en-US" sz="2000" dirty="0" smtClean="0">
                <a:solidFill>
                  <a:srgbClr val="000000"/>
                </a:solidFill>
              </a:rPr>
              <a:t>database fit </a:t>
            </a:r>
            <a:r>
              <a:rPr lang="en-US" sz="2000" dirty="0">
                <a:solidFill>
                  <a:srgbClr val="000000"/>
                </a:solidFill>
              </a:rPr>
              <a:t>with NN models.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GENE-QLNN in JETTO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687" y="5986310"/>
            <a:ext cx="12003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NB: at this stage </a:t>
            </a:r>
            <a:r>
              <a:rPr lang="en-US" sz="2000" b="1" dirty="0" smtClean="0"/>
              <a:t>no plan to do local el-magnetic GENE NN</a:t>
            </a:r>
            <a:r>
              <a:rPr lang="en-US" sz="2000" dirty="0" smtClean="0"/>
              <a:t>, since global effects matter for burning plasmas, therefore stand by on this approach for higher fidelity integrated modeling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69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JETTO-</a:t>
            </a:r>
            <a:r>
              <a:rPr lang="en-US" dirty="0" err="1" smtClean="0"/>
              <a:t>QuaLiKiz</a:t>
            </a:r>
            <a:r>
              <a:rPr lang="en-US" dirty="0" smtClean="0"/>
              <a:t> ITER Q=10 modelling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45143" y="791279"/>
                <a:ext cx="5050971" cy="4896544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>
                    <a:solidFill>
                      <a:srgbClr val="008000"/>
                    </a:solidFill>
                  </a:rPr>
                  <a:t>Ref case JETTO-</a:t>
                </a:r>
                <a:r>
                  <a:rPr lang="en-US" sz="2400" b="1" dirty="0" err="1" smtClean="0">
                    <a:solidFill>
                      <a:srgbClr val="008000"/>
                    </a:solidFill>
                  </a:rPr>
                  <a:t>QuaLiKiz</a:t>
                </a:r>
                <a:endParaRPr lang="en-US" sz="2400" b="1" dirty="0" smtClean="0">
                  <a:solidFill>
                    <a:srgbClr val="008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Adding ad-hoc </a:t>
                </a:r>
                <a:r>
                  <a:rPr lang="en-US" sz="2400" b="1" dirty="0" err="1" smtClean="0">
                    <a:solidFill>
                      <a:srgbClr val="0000FF"/>
                    </a:solidFill>
                  </a:rPr>
                  <a:t>Casson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stabilization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i.e. </a:t>
                </a:r>
                <a:r>
                  <a:rPr lang="en-GB" sz="2400" dirty="0" smtClean="0">
                    <a:solidFill>
                      <a:srgbClr val="0000FF"/>
                    </a:solidFill>
                  </a:rPr>
                  <a:t>local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FF"/>
                            </a:solidFill>
                          </a:rPr>
                        </m:ctrlPr>
                      </m:fPr>
                      <m:num>
                        <m:r>
                          <a:rPr lang="en-GB" sz="2400" b="0" i="1">
                            <a:solidFill>
                              <a:srgbClr val="0000FF"/>
                            </a:solidFill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𝐿</m:t>
                            </m:r>
                          </m:e>
                          <m:sub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𝑇𝑖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400" dirty="0">
                    <a:solidFill>
                      <a:srgbClr val="0000FF"/>
                    </a:solidFill>
                  </a:rPr>
                  <a:t> decreased </a:t>
                </a:r>
                <a:r>
                  <a:rPr lang="nl-NL" sz="2400" dirty="0" err="1">
                    <a:solidFill>
                      <a:srgbClr val="0000FF"/>
                    </a:solidFill>
                  </a:rPr>
                  <a:t>by</a:t>
                </a:r>
                <a:r>
                  <a:rPr lang="nl-NL" sz="2400" dirty="0">
                    <a:solidFill>
                      <a:srgbClr val="0000FF"/>
                    </a:solidFill>
                  </a:rPr>
                  <a:t> </a:t>
                </a:r>
                <a:r>
                  <a:rPr lang="nl-NL" sz="2400" dirty="0" err="1">
                    <a:solidFill>
                      <a:srgbClr val="0000FF"/>
                    </a:solidFill>
                  </a:rPr>
                  <a:t>local</a:t>
                </a:r>
                <a:r>
                  <a:rPr lang="nl-NL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FF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𝑡h</m:t>
                            </m:r>
                          </m:sub>
                        </m:sSub>
                        <m:r>
                          <a:rPr lang="en-GB" sz="2400" b="0" i="1">
                            <a:solidFill>
                              <a:srgbClr val="0000FF"/>
                            </a:solidFill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>
                                <a:solidFill>
                                  <a:srgbClr val="0000FF"/>
                                </a:solidFill>
                              </a:rPr>
                              <m:t>𝑓𝑎𝑠𝑡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400" dirty="0">
                    <a:solidFill>
                      <a:srgbClr val="FF0000"/>
                    </a:solidFill>
                  </a:rPr>
                  <a:t> </a:t>
                </a:r>
                <a:r>
                  <a:rPr lang="nl-NL" sz="2400" dirty="0">
                    <a:solidFill>
                      <a:srgbClr val="0000FF"/>
                    </a:solidFill>
                  </a:rPr>
                  <a:t>[</a:t>
                </a:r>
                <a:r>
                  <a:rPr lang="nl-NL" sz="2400" dirty="0">
                    <a:solidFill>
                      <a:srgbClr val="0000FF"/>
                    </a:solidFill>
                    <a:hlinkClick r:id="rId2"/>
                  </a:rPr>
                  <a:t>Casson NF </a:t>
                </a:r>
                <a:r>
                  <a:rPr lang="nl-NL" sz="2400" dirty="0">
                    <a:solidFill>
                      <a:srgbClr val="0000FF"/>
                    </a:solidFill>
                    <a:hlinkClick r:id="rId2"/>
                  </a:rPr>
                  <a:t>2020</a:t>
                </a:r>
                <a:r>
                  <a:rPr lang="nl-NL" sz="2400" dirty="0">
                    <a:solidFill>
                      <a:srgbClr val="0000FF"/>
                    </a:solidFill>
                  </a:rPr>
                  <a:t>]</a:t>
                </a:r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To avoid unphysical peaked pressure on-axis, leading to unphysical bootstrap current,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adding ad-hoc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en-US" sz="2400" b="1" baseline="-25000" dirty="0" err="1" smtClean="0">
                    <a:solidFill>
                      <a:srgbClr val="FF0000"/>
                    </a:solidFill>
                  </a:rPr>
                  <a:t>eff,e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on-axis transport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(0.5 m2/s Gaussian width 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=0.15 instead of min value= 0.1 m2/s)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and core fast P smoothing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43" y="791279"/>
                <a:ext cx="5050971" cy="4896544"/>
              </a:xfrm>
              <a:blipFill>
                <a:blip r:embed="rId3"/>
                <a:stretch>
                  <a:fillRect l="-1691" t="-996" r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57" y="755831"/>
            <a:ext cx="7343643" cy="5819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990" y="5747635"/>
            <a:ext cx="3460207" cy="111036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599607" y="6610662"/>
            <a:ext cx="509665" cy="14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17096" y="5968584"/>
            <a:ext cx="509665" cy="1499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890064" y="1843314"/>
            <a:ext cx="46279" cy="188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9438807" y="2010229"/>
            <a:ext cx="17250" cy="217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892800" y="4252686"/>
            <a:ext cx="29029" cy="174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Impact of ad-hoc </a:t>
            </a:r>
            <a:r>
              <a:rPr lang="en-US" dirty="0" err="1" smtClean="0"/>
              <a:t>Casson</a:t>
            </a:r>
            <a:r>
              <a:rPr lang="en-US" dirty="0" smtClean="0"/>
              <a:t> on ITER Q=10 with JETTO-</a:t>
            </a:r>
            <a:r>
              <a:rPr lang="en-US" dirty="0" err="1" smtClean="0"/>
              <a:t>QuaLiKiz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Pfus</a:t>
            </a:r>
            <a:r>
              <a:rPr lang="en-US" dirty="0" smtClean="0"/>
              <a:t> +8.6% and Energy +2.9%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3585029" cy="4896544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Ref case JETTO-</a:t>
            </a:r>
            <a:r>
              <a:rPr lang="en-US" b="1" dirty="0" err="1">
                <a:solidFill>
                  <a:srgbClr val="008000"/>
                </a:solidFill>
              </a:rPr>
              <a:t>QuaLiKiz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Adding ad-hoc </a:t>
            </a:r>
            <a:r>
              <a:rPr lang="en-US" b="1" dirty="0" err="1">
                <a:solidFill>
                  <a:srgbClr val="FF0000"/>
                </a:solidFill>
              </a:rPr>
              <a:t>Casson</a:t>
            </a:r>
            <a:r>
              <a:rPr lang="en-US" b="1" dirty="0">
                <a:solidFill>
                  <a:srgbClr val="FF0000"/>
                </a:solidFill>
              </a:rPr>
              <a:t> stabilization </a:t>
            </a:r>
            <a:r>
              <a:rPr lang="fr-FR" dirty="0" smtClean="0">
                <a:solidFill>
                  <a:srgbClr val="FF0000"/>
                </a:solidFill>
              </a:rPr>
              <a:t> and P </a:t>
            </a:r>
            <a:r>
              <a:rPr lang="fr-FR" dirty="0" err="1" smtClean="0">
                <a:solidFill>
                  <a:srgbClr val="FF0000"/>
                </a:solidFill>
              </a:rPr>
              <a:t>smoothing</a:t>
            </a:r>
            <a:r>
              <a:rPr lang="fr-FR" dirty="0" smtClean="0">
                <a:solidFill>
                  <a:srgbClr val="FF0000"/>
                </a:solidFill>
              </a:rPr>
              <a:t> on-axis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4548758" y="870388"/>
            <a:ext cx="7643242" cy="5867400"/>
            <a:chOff x="288319" y="289817"/>
            <a:chExt cx="7643242" cy="58674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19" y="289817"/>
              <a:ext cx="7505700" cy="58674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938409" y="2856215"/>
              <a:ext cx="13789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646 MW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03132" y="3748354"/>
              <a:ext cx="13789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595 MW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53200" y="2854502"/>
              <a:ext cx="12362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388 MJ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95325" y="3530885"/>
              <a:ext cx="12362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377 MJ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 flipH="1" flipV="1">
            <a:off x="7082971" y="4049486"/>
            <a:ext cx="4522" cy="224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10573657" y="3911600"/>
            <a:ext cx="4522" cy="224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25028" y="34544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+8.6%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33428" y="34906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+2.9%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3119"/>
            <a:ext cx="2685143" cy="4896544"/>
          </a:xfrm>
        </p:spPr>
        <p:txBody>
          <a:bodyPr/>
          <a:lstStyle/>
          <a:p>
            <a:r>
              <a:rPr lang="en-US" dirty="0" smtClean="0"/>
              <a:t>When EP IDS saved, we will start iteration ATEP and </a:t>
            </a:r>
            <a:r>
              <a:rPr lang="en-US" dirty="0" err="1" smtClean="0"/>
              <a:t>HFPS-QuaLiKiz+ad-hoc</a:t>
            </a:r>
            <a:r>
              <a:rPr lang="en-US" dirty="0" smtClean="0"/>
              <a:t> EP stab</a:t>
            </a:r>
          </a:p>
          <a:p>
            <a:endParaRPr lang="en-US" dirty="0"/>
          </a:p>
          <a:p>
            <a:r>
              <a:rPr lang="en-US" b="1" dirty="0" smtClean="0"/>
              <a:t>To improve ad-hoc stabilization would need guidance from higher fidelity models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2888343" y="1712686"/>
            <a:ext cx="9147737" cy="5029200"/>
            <a:chOff x="81481" y="829188"/>
            <a:chExt cx="10520127" cy="5500361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2000816" y="5413975"/>
              <a:ext cx="8247707" cy="9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9442765" y="5486400"/>
              <a:ext cx="59824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b</a:t>
              </a:r>
              <a:r>
                <a:rPr lang="en-US" baseline="-25000" dirty="0" err="1" smtClean="0"/>
                <a:t>tot</a:t>
              </a:r>
              <a:endParaRPr lang="en-US" baseline="-25000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281473" y="1050202"/>
              <a:ext cx="18107" cy="4734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1481" y="1084908"/>
              <a:ext cx="13288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b</a:t>
              </a:r>
              <a:r>
                <a:rPr lang="en-US" baseline="-25000" dirty="0" err="1" smtClean="0"/>
                <a:t>fast</a:t>
              </a:r>
              <a:r>
                <a:rPr lang="en-US" dirty="0" smtClean="0">
                  <a:latin typeface="Symbol" panose="05050102010706020507" pitchFamily="18" charset="2"/>
                </a:rPr>
                <a:t>/</a:t>
              </a:r>
              <a:r>
                <a:rPr lang="en-US" dirty="0" err="1" smtClean="0">
                  <a:latin typeface="Symbol" panose="05050102010706020507" pitchFamily="18" charset="2"/>
                </a:rPr>
                <a:t>b</a:t>
              </a:r>
              <a:r>
                <a:rPr lang="en-US" baseline="-25000" dirty="0" err="1" smtClean="0"/>
                <a:t>tot</a:t>
              </a:r>
              <a:endParaRPr lang="en-US" baseline="-250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2290527" y="3159659"/>
              <a:ext cx="8311081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4852658" y="2091350"/>
              <a:ext cx="3567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EPM need global codes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787774" y="3502183"/>
              <a:ext cx="445211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TAE, local codes OK (KBAE?)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Driving large fluxes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11929" y="2906162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50%</a:t>
              </a:r>
              <a:endParaRPr lang="en-US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56923" y="5213287"/>
              <a:ext cx="64793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365565" y="1030586"/>
              <a:ext cx="100380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81474" y="4526733"/>
              <a:ext cx="150393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ITG-TEM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2353901" y="1430448"/>
              <a:ext cx="3286408" cy="39654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210678" y="4463358"/>
              <a:ext cx="171713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KBM/AITG</a:t>
              </a:r>
              <a:endParaRPr lang="en-US" dirty="0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5595042" y="986828"/>
              <a:ext cx="18107" cy="4427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 rot="3086740">
              <a:off x="2448589" y="4019781"/>
              <a:ext cx="36038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Marginally unstable TAE</a:t>
              </a:r>
            </a:p>
            <a:p>
              <a:r>
                <a:rPr lang="en-US" sz="2000" dirty="0" smtClean="0">
                  <a:solidFill>
                    <a:srgbClr val="7030A0"/>
                  </a:solidFill>
                </a:rPr>
                <a:t>Stabilized ITG, reduced fluxes</a:t>
              </a:r>
            </a:p>
            <a:p>
              <a:pPr algn="ctr"/>
              <a:r>
                <a:rPr lang="en-US" sz="2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3257950" y="3168713"/>
              <a:ext cx="2318985" cy="2236206"/>
            </a:xfrm>
            <a:custGeom>
              <a:avLst/>
              <a:gdLst>
                <a:gd name="connsiteX0" fmla="*/ 490185 w 2318985"/>
                <a:gd name="connsiteY0" fmla="*/ 0 h 2236206"/>
                <a:gd name="connsiteX1" fmla="*/ 118993 w 2318985"/>
                <a:gd name="connsiteY1" fmla="*/ 1167897 h 2236206"/>
                <a:gd name="connsiteX2" fmla="*/ 2318985 w 2318985"/>
                <a:gd name="connsiteY2" fmla="*/ 2236206 h 223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8985" h="2236206">
                  <a:moveTo>
                    <a:pt x="490185" y="0"/>
                  </a:moveTo>
                  <a:cubicBezTo>
                    <a:pt x="152189" y="397598"/>
                    <a:pt x="-185807" y="795196"/>
                    <a:pt x="118993" y="1167897"/>
                  </a:cubicBezTo>
                  <a:cubicBezTo>
                    <a:pt x="423793" y="1540598"/>
                    <a:pt x="1371389" y="1888402"/>
                    <a:pt x="2318985" y="2236206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 rot="3005831">
              <a:off x="2328308" y="1665838"/>
              <a:ext cx="161909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Tf</a:t>
              </a:r>
              <a:r>
                <a:rPr lang="en-US" dirty="0" smtClean="0">
                  <a:solidFill>
                    <a:srgbClr val="00B050"/>
                  </a:solidFill>
                </a:rPr>
                <a:t>/</a:t>
              </a:r>
              <a:r>
                <a:rPr lang="en-US" dirty="0" err="1" smtClean="0">
                  <a:solidFill>
                    <a:srgbClr val="00B050"/>
                  </a:solidFill>
                </a:rPr>
                <a:t>Te</a:t>
              </a:r>
              <a:r>
                <a:rPr lang="en-US" dirty="0" smtClean="0">
                  <a:solidFill>
                    <a:srgbClr val="00B050"/>
                  </a:solidFill>
                </a:rPr>
                <a:t>=100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4072551" y="1030586"/>
              <a:ext cx="1567758" cy="4410547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 rot="4173778">
              <a:off x="3891481" y="1311243"/>
              <a:ext cx="1441164" cy="477054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</a:rPr>
                <a:t>Tf</a:t>
              </a:r>
              <a:r>
                <a:rPr lang="en-US" dirty="0" smtClean="0">
                  <a:solidFill>
                    <a:srgbClr val="006600"/>
                  </a:solidFill>
                </a:rPr>
                <a:t>/</a:t>
              </a:r>
              <a:r>
                <a:rPr lang="en-US" dirty="0" err="1" smtClean="0">
                  <a:solidFill>
                    <a:srgbClr val="006600"/>
                  </a:solidFill>
                </a:rPr>
                <a:t>Te</a:t>
              </a:r>
              <a:r>
                <a:rPr lang="en-US" dirty="0" smtClean="0">
                  <a:solidFill>
                    <a:srgbClr val="006600"/>
                  </a:solidFill>
                </a:rPr>
                <a:t>=10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426856" y="709749"/>
            <a:ext cx="8098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guidance from domain mapping (as sketched below ?)</a:t>
            </a:r>
          </a:p>
          <a:p>
            <a:r>
              <a:rPr lang="en-US" dirty="0"/>
              <a:t>with global ORB5/GENE on when one can switch on ad-hoc stabilization </a:t>
            </a:r>
          </a:p>
          <a:p>
            <a:r>
              <a:rPr lang="en-US" dirty="0"/>
              <a:t>in integrated modelling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0507"/>
      </p:ext>
    </p:extLst>
  </p:cSld>
  <p:clrMapOvr>
    <a:masterClrMapping/>
  </p:clrMapOvr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4C0DE0D1-0EA6-458C-85C6-FE1818760A60}" vid="{5244D785-3CB1-4515-B399-FBAA26541C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</Template>
  <TotalTime>77</TotalTime>
  <Words>809</Words>
  <Application>Microsoft Office PowerPoint</Application>
  <PresentationFormat>Grand écran</PresentationFormat>
  <Paragraphs>90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Wingdings</vt:lpstr>
      <vt:lpstr>EF</vt:lpstr>
      <vt:lpstr>Update on integrated modelling of burning plasmas</vt:lpstr>
      <vt:lpstr>Fast particles and el-mag impacts in reduced models (recalling, Sept 2023)</vt:lpstr>
      <vt:lpstr>Ad hoc tricks to mimic NL stabilization (recalling, Sept 2023)</vt:lpstr>
      <vt:lpstr>Nonetheless project to explore ad-hoc trick interplay with EP redistribution model, to look at non-linearities (C. Bourdelle, Ph Lauber et al)</vt:lpstr>
      <vt:lpstr>A parte, this ITER Q=10 case was also modelled using JETTO + GENE-QLNN (electrostatic without EP!) Citrin PoP2023</vt:lpstr>
      <vt:lpstr>JETTO-QuaLiKiz ITER Q=10 modelling</vt:lpstr>
      <vt:lpstr>Impact of ad-hoc Casson on ITER Q=10 with JETTO-QuaLiKiz  on Pfus +8.6% and Energy +2.9%</vt:lpstr>
      <vt:lpstr>What’s next?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integrated modelling of burning plasmas</dc:title>
  <dc:creator>BOURDELLE Clarisse 165101</dc:creator>
  <cp:lastModifiedBy>BOURDELLE Clarisse 165101</cp:lastModifiedBy>
  <cp:revision>8</cp:revision>
  <dcterms:created xsi:type="dcterms:W3CDTF">2023-11-20T08:38:44Z</dcterms:created>
  <dcterms:modified xsi:type="dcterms:W3CDTF">2023-11-20T09:56:11Z</dcterms:modified>
</cp:coreProperties>
</file>