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65" r:id="rId3"/>
    <p:sldId id="271" r:id="rId4"/>
    <p:sldId id="258" r:id="rId5"/>
    <p:sldId id="268" r:id="rId6"/>
    <p:sldId id="281" r:id="rId7"/>
    <p:sldId id="280" r:id="rId8"/>
    <p:sldId id="283" r:id="rId9"/>
    <p:sldId id="270" r:id="rId10"/>
    <p:sldId id="284" r:id="rId11"/>
    <p:sldId id="282" r:id="rId12"/>
    <p:sldId id="267" r:id="rId13"/>
    <p:sldId id="273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06"/>
    <p:restoredTop sz="96327"/>
  </p:normalViewPr>
  <p:slideViewPr>
    <p:cSldViewPr snapToGrid="0" snapToObjects="1">
      <p:cViewPr varScale="1">
        <p:scale>
          <a:sx n="138" d="100"/>
          <a:sy n="138" d="100"/>
        </p:scale>
        <p:origin x="1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7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3417A-31D0-AB40-96E7-FAAD99DE41CC}" type="datetimeFigureOut">
              <a:rPr lang="en-IT" smtClean="0"/>
              <a:t>22/11/23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1E22D-6F0B-8C48-8C92-F97F3C455DC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446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E22D-6F0B-8C48-8C92-F97F3C455DC1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0502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E22D-6F0B-8C48-8C92-F97F3C455DC1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317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1E22D-6F0B-8C48-8C92-F97F3C455DC1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1655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979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270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1891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534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762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831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1829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7860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0143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82171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N. Carlevaro</a:t>
            </a:r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3346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N. Carlevaro</a:t>
            </a:r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EACE0-663B-8240-87A2-CA4B450402D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957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1.png"/><Relationship Id="rId7" Type="http://schemas.openxmlformats.org/officeDocument/2006/relationships/image" Target="../media/image4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8.png"/><Relationship Id="rId5" Type="http://schemas.openxmlformats.org/officeDocument/2006/relationships/image" Target="../media/image39.png"/><Relationship Id="rId10" Type="http://schemas.openxmlformats.org/officeDocument/2006/relationships/image" Target="../media/image360.png"/><Relationship Id="rId4" Type="http://schemas.openxmlformats.org/officeDocument/2006/relationships/image" Target="../media/image31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0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2">
            <a:extLst>
              <a:ext uri="{FF2B5EF4-FFF2-40B4-BE49-F238E27FC236}">
                <a16:creationId xmlns:a16="http://schemas.microsoft.com/office/drawing/2014/main" id="{F0B34A40-599C-A2D7-3528-5778E753DF75}"/>
              </a:ext>
            </a:extLst>
          </p:cNvPr>
          <p:cNvSpPr txBox="1">
            <a:spLocks/>
          </p:cNvSpPr>
          <p:nvPr/>
        </p:nvSpPr>
        <p:spPr>
          <a:xfrm>
            <a:off x="1530505" y="3564931"/>
            <a:ext cx="6172200" cy="432303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2748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ATEP</a:t>
            </a:r>
            <a:r>
              <a:rPr lang="en-US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Meeting 22/11/2023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027487" rtl="0" eaLnBrk="1" fontAlgn="auto" latinLnBrk="0" hangingPunct="1">
              <a:lnSpc>
                <a:spcPct val="107000"/>
              </a:lnSpc>
              <a:spcBef>
                <a:spcPts val="3311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A9D8E-6058-7828-EB37-67DA134AFABC}"/>
              </a:ext>
            </a:extLst>
          </p:cNvPr>
          <p:cNvSpPr txBox="1"/>
          <p:nvPr/>
        </p:nvSpPr>
        <p:spPr>
          <a:xfrm>
            <a:off x="0" y="6273225"/>
            <a:ext cx="905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5750">
              <a:buFont typeface="Wingdings" pitchFamily="2" charset="2"/>
              <a:buChar char="Ø"/>
            </a:pPr>
            <a:r>
              <a:rPr lang="en-GB" sz="800" dirty="0">
                <a:solidFill>
                  <a:schemeClr val="accent2"/>
                </a:solidFill>
              </a:rPr>
              <a:t>End 2022 - WP3.1-D1 Validated 1D reduced model for EP transport in </a:t>
            </a:r>
            <a:r>
              <a:rPr lang="en-GB" sz="800" dirty="0" err="1">
                <a:solidFill>
                  <a:schemeClr val="accent2"/>
                </a:solidFill>
              </a:rPr>
              <a:t>ITER</a:t>
            </a:r>
            <a:r>
              <a:rPr lang="en-GB" sz="800" dirty="0">
                <a:solidFill>
                  <a:schemeClr val="accent2"/>
                </a:solidFill>
              </a:rPr>
              <a:t>/</a:t>
            </a:r>
            <a:r>
              <a:rPr lang="en-GB" sz="800" dirty="0" err="1">
                <a:solidFill>
                  <a:schemeClr val="accent2"/>
                </a:solidFill>
              </a:rPr>
              <a:t>DTT</a:t>
            </a:r>
            <a:endParaRPr lang="en-GB" sz="800" dirty="0">
              <a:solidFill>
                <a:schemeClr val="accent2"/>
              </a:solidFill>
            </a:endParaRPr>
          </a:p>
          <a:p>
            <a:pPr indent="-105750">
              <a:buFont typeface="Wingdings" pitchFamily="2" charset="2"/>
              <a:buChar char="Ø"/>
            </a:pPr>
            <a:r>
              <a:rPr lang="en-GB" sz="800" dirty="0">
                <a:solidFill>
                  <a:schemeClr val="accent2"/>
                </a:solidFill>
              </a:rPr>
              <a:t>End 2023 - WP3.1-D2 Systematic statistical analysis of test particle transport and assessment of diffusive vs. non diffusive behaviours</a:t>
            </a:r>
          </a:p>
          <a:p>
            <a:pPr indent="-105750">
              <a:buFont typeface="Wingdings" pitchFamily="2" charset="2"/>
              <a:buChar char="Ø"/>
            </a:pPr>
            <a:r>
              <a:rPr lang="en-GB" sz="800" dirty="0">
                <a:solidFill>
                  <a:schemeClr val="accent2"/>
                </a:solidFill>
              </a:rPr>
              <a:t>End 2022 - WP3.2-D1 Insights into short- and long-time relaxation dynamics of a nonthermal plasma with intense energetic particle component	</a:t>
            </a:r>
          </a:p>
          <a:p>
            <a:pPr indent="-105750">
              <a:buFont typeface="Wingdings" pitchFamily="2" charset="2"/>
              <a:buChar char="Ø"/>
            </a:pPr>
            <a:r>
              <a:rPr lang="en-GB" sz="800" dirty="0">
                <a:solidFill>
                  <a:schemeClr val="accent2"/>
                </a:solidFill>
              </a:rPr>
              <a:t>End 2023 - WP3.2-D2 Practical basic understanding of convective radial transport of energetic particles versus the possible non-local transport regimes</a:t>
            </a:r>
            <a:endParaRPr lang="en-IT" sz="800" dirty="0">
              <a:solidFill>
                <a:schemeClr val="accent2"/>
              </a:solidFill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4554DE80-D8EF-EAE8-9CC1-FDA2BF704556}"/>
              </a:ext>
            </a:extLst>
          </p:cNvPr>
          <p:cNvSpPr txBox="1">
            <a:spLocks/>
          </p:cNvSpPr>
          <p:nvPr/>
        </p:nvSpPr>
        <p:spPr>
          <a:xfrm>
            <a:off x="537073" y="947918"/>
            <a:ext cx="8069853" cy="261103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ATEP</a:t>
            </a:r>
            <a:r>
              <a:rPr lang="en-GB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</a:t>
            </a:r>
            <a:br>
              <a:rPr lang="en-GB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br>
              <a:rPr lang="en-GB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GB" b="1" dirty="0">
                <a:solidFill>
                  <a:srgbClr val="0070C0"/>
                </a:solidFill>
                <a:latin typeface="Century Gothic" panose="020B0502020202020204" pitchFamily="34" charset="0"/>
              </a:rPr>
              <a:t>WP3.1-D2</a:t>
            </a:r>
          </a:p>
          <a:p>
            <a:pPr algn="ctr"/>
            <a:endParaRPr lang="en-GB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1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Systematic statistical analysis of test particle transport (</a:t>
            </a:r>
            <a:r>
              <a:rPr lang="en-GB" sz="1100" b="1" u="sng" dirty="0">
                <a:solidFill>
                  <a:srgbClr val="0070C0"/>
                </a:solidFill>
                <a:latin typeface="Century Gothic" panose="020B0502020202020204" pitchFamily="34" charset="0"/>
              </a:rPr>
              <a:t>in the reduced model</a:t>
            </a:r>
            <a:r>
              <a:rPr lang="en-GB" sz="11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)</a:t>
            </a:r>
            <a:br>
              <a:rPr lang="en-GB" sz="11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en-GB" sz="11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assessment of diffusive vs. non diffusive behaviors</a:t>
            </a:r>
          </a:p>
          <a:p>
            <a:pPr algn="ctr"/>
            <a:endParaRPr lang="en-GB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0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 dirty="0" err="1"/>
              <a:t>ATEP</a:t>
            </a:r>
            <a:r>
              <a:rPr lang="it-IT" dirty="0"/>
              <a:t> Meeting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9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EAE6C0FE-9058-B138-FB84-C79258CE859E}"/>
              </a:ext>
            </a:extLst>
          </p:cNvPr>
          <p:cNvSpPr txBox="1">
            <a:spLocks/>
          </p:cNvSpPr>
          <p:nvPr/>
        </p:nvSpPr>
        <p:spPr>
          <a:xfrm>
            <a:off x="2976769" y="2407908"/>
            <a:ext cx="8458200" cy="62440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Backup slides</a:t>
            </a: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9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10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931" y="221619"/>
                <a:ext cx="8458200" cy="6244059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b="1">
                    <a:solidFill>
                      <a:srgbClr val="0070C1"/>
                    </a:solidFill>
                    <a:latin typeface="Century Gothic" panose="020B0502020202020204" pitchFamily="34" charset="0"/>
                  </a:rPr>
                  <a:t>Global resonant population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r>
                  <a:rPr lang="en-GB" sz="1600">
                    <a:latin typeface="+mn-lt"/>
                    <a:ea typeface="+mn-ea"/>
                    <a:cs typeface="+mn-cs"/>
                  </a:rPr>
                  <a:t>Tracer initialization </a:t>
                </a:r>
                <a:r>
                  <a:rPr lang="en-GB" sz="1600" err="1">
                    <a:latin typeface="+mn-lt"/>
                    <a:ea typeface="+mn-ea"/>
                    <a:cs typeface="+mn-cs"/>
                  </a:rPr>
                  <a:t>equispaced</a:t>
                </a:r>
                <a:r>
                  <a:rPr lang="en-GB" sz="1600">
                    <a:latin typeface="+mn-lt"/>
                    <a:ea typeface="+mn-ea"/>
                    <a:cs typeface="+mn-cs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>
                    <a:latin typeface="+mn-lt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2000" b="1">
                  <a:solidFill>
                    <a:srgbClr val="0070C0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1" y="221619"/>
                <a:ext cx="8458200" cy="6244059"/>
              </a:xfrm>
              <a:prstGeom prst="rect">
                <a:avLst/>
              </a:prstGeom>
              <a:blipFill>
                <a:blip r:embed="rId2"/>
                <a:stretch>
                  <a:fillRect l="-450" t="-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9344-4F8C-3C49-0B5E-0215341FA9DE}"/>
                  </a:ext>
                </a:extLst>
              </p:cNvPr>
              <p:cNvSpPr txBox="1"/>
              <p:nvPr/>
            </p:nvSpPr>
            <p:spPr>
              <a:xfrm>
                <a:off x="269728" y="6076143"/>
                <a:ext cx="8594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For small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200" dirty="0"/>
                  <a:t> PDF seems reasonably normal: well fitted by Gaussian -&gt; the goodness of the fit is still lower than a pure diffusive case.</a:t>
                </a:r>
                <a:endParaRPr lang="en-IT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9344-4F8C-3C49-0B5E-0215341F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28" y="6076143"/>
                <a:ext cx="8594606" cy="276999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E8F4F6-9B7D-CF19-6BD8-302508944076}"/>
                  </a:ext>
                </a:extLst>
              </p:cNvPr>
              <p:cNvSpPr txBox="1"/>
              <p:nvPr/>
            </p:nvSpPr>
            <p:spPr>
              <a:xfrm>
                <a:off x="6727124" y="2400852"/>
                <a:ext cx="26665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IT" sz="1200">
                    <a:solidFill>
                      <a:srgbClr val="92D050"/>
                    </a:solidFill>
                  </a:rPr>
                  <a:t>:</a:t>
                </a:r>
                <a:r>
                  <a:rPr lang="en-IT" sz="120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=0.013</m:t>
                    </m:r>
                  </m:oMath>
                </a14:m>
                <a:r>
                  <a:rPr lang="en-IT" sz="12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=0.990</m:t>
                    </m:r>
                  </m:oMath>
                </a14:m>
                <a:r>
                  <a:rPr lang="en-IT" sz="120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IT" sz="1200">
                    <a:solidFill>
                      <a:srgbClr val="FF0000"/>
                    </a:solidFill>
                  </a:rPr>
                  <a:t>:</a:t>
                </a:r>
                <a:r>
                  <a:rPr lang="en-IT" sz="120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=0.017</m:t>
                    </m:r>
                  </m:oMath>
                </a14:m>
                <a:r>
                  <a:rPr lang="en-IT" sz="12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=0.979</m:t>
                    </m:r>
                  </m:oMath>
                </a14:m>
                <a:endParaRPr lang="en-IT" sz="1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E8F4F6-9B7D-CF19-6BD8-302508944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124" y="2400852"/>
                <a:ext cx="2666589" cy="461665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8F8FBF2D-6D16-0204-4A64-A07E10552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706" y="1089131"/>
            <a:ext cx="3313499" cy="2162978"/>
          </a:xfrm>
          <a:prstGeom prst="rect">
            <a:avLst/>
          </a:prstGeom>
        </p:spPr>
      </p:pic>
      <p:pic>
        <p:nvPicPr>
          <p:cNvPr id="21" name="Picture 20" descr="A graph of a function&#10;&#10;Description automatically generated">
            <a:extLst>
              <a:ext uri="{FF2B5EF4-FFF2-40B4-BE49-F238E27FC236}">
                <a16:creationId xmlns:a16="http://schemas.microsoft.com/office/drawing/2014/main" id="{8E551881-AB4A-54E4-C5BA-46ABF2C89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13" y="1047095"/>
            <a:ext cx="3112758" cy="2057879"/>
          </a:xfrm>
          <a:prstGeom prst="rect">
            <a:avLst/>
          </a:prstGeom>
        </p:spPr>
      </p:pic>
      <p:pic>
        <p:nvPicPr>
          <p:cNvPr id="27" name="Picture 26" descr="A graph of a function&#10;&#10;Description automatically generated">
            <a:extLst>
              <a:ext uri="{FF2B5EF4-FFF2-40B4-BE49-F238E27FC236}">
                <a16:creationId xmlns:a16="http://schemas.microsoft.com/office/drawing/2014/main" id="{1ACC3B6D-9CB0-0071-3353-7511BDB62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321" y="1047095"/>
            <a:ext cx="1764231" cy="1188535"/>
          </a:xfrm>
          <a:prstGeom prst="rect">
            <a:avLst/>
          </a:prstGeom>
        </p:spPr>
      </p:pic>
      <p:pic>
        <p:nvPicPr>
          <p:cNvPr id="30" name="Picture 29" descr="A graph of a function&#10;&#10;Description automatically generated">
            <a:extLst>
              <a:ext uri="{FF2B5EF4-FFF2-40B4-BE49-F238E27FC236}">
                <a16:creationId xmlns:a16="http://schemas.microsoft.com/office/drawing/2014/main" id="{49DABE65-4F35-58E5-08EC-E0FBA781F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511" y="3431986"/>
            <a:ext cx="3186793" cy="2080268"/>
          </a:xfrm>
          <a:prstGeom prst="rect">
            <a:avLst/>
          </a:prstGeom>
        </p:spPr>
      </p:pic>
      <p:pic>
        <p:nvPicPr>
          <p:cNvPr id="32" name="Picture 31" descr="A graph of a function&#10;&#10;Description automatically generated">
            <a:extLst>
              <a:ext uri="{FF2B5EF4-FFF2-40B4-BE49-F238E27FC236}">
                <a16:creationId xmlns:a16="http://schemas.microsoft.com/office/drawing/2014/main" id="{85A81BA8-C3E8-3FB0-FA3D-372A51F37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5" y="3389876"/>
            <a:ext cx="3313498" cy="2162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CFE501-22E2-FB96-C203-47EBFAF48C47}"/>
                  </a:ext>
                </a:extLst>
              </p:cNvPr>
              <p:cNvSpPr txBox="1"/>
              <p:nvPr/>
            </p:nvSpPr>
            <p:spPr>
              <a:xfrm>
                <a:off x="6634507" y="4666190"/>
                <a:ext cx="26665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IT" sz="1200">
                    <a:solidFill>
                      <a:srgbClr val="92D050"/>
                    </a:solidFill>
                  </a:rPr>
                  <a:t>:</a:t>
                </a:r>
                <a:r>
                  <a:rPr lang="en-IT" sz="120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=0.074</m:t>
                    </m:r>
                  </m:oMath>
                </a14:m>
                <a:r>
                  <a:rPr lang="en-IT" sz="12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=0.995</m:t>
                    </m:r>
                  </m:oMath>
                </a14:m>
                <a:r>
                  <a:rPr lang="en-IT" sz="120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IT" sz="1200">
                    <a:solidFill>
                      <a:srgbClr val="FF0000"/>
                    </a:solidFill>
                  </a:rPr>
                  <a:t>:</a:t>
                </a:r>
                <a:r>
                  <a:rPr lang="en-IT" sz="120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=0.095</m:t>
                    </m:r>
                  </m:oMath>
                </a14:m>
                <a:r>
                  <a:rPr lang="en-IT" sz="12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=0.991</m:t>
                    </m:r>
                  </m:oMath>
                </a14:m>
                <a:endParaRPr lang="en-IT" sz="120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CFE501-22E2-FB96-C203-47EBFAF48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507" y="4666190"/>
                <a:ext cx="2666589" cy="461665"/>
              </a:xfrm>
              <a:prstGeom prst="rect">
                <a:avLst/>
              </a:prstGeom>
              <a:blipFill>
                <a:blip r:embed="rId10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Icon&#10;&#10;Description automatically generated with low confidence">
            <a:extLst>
              <a:ext uri="{FF2B5EF4-FFF2-40B4-BE49-F238E27FC236}">
                <a16:creationId xmlns:a16="http://schemas.microsoft.com/office/drawing/2014/main" id="{7AAB18F8-AEEE-7BCB-3119-24B966B20E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6754" y="1094412"/>
            <a:ext cx="676001" cy="640088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761459-C84D-70C4-427C-B478EB9AB338}"/>
              </a:ext>
            </a:extLst>
          </p:cNvPr>
          <p:cNvCxnSpPr/>
          <p:nvPr/>
        </p:nvCxnSpPr>
        <p:spPr>
          <a:xfrm>
            <a:off x="337931" y="3389876"/>
            <a:ext cx="859460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9A43473-D5AF-D52B-5E49-C2AD8869FFAF}"/>
              </a:ext>
            </a:extLst>
          </p:cNvPr>
          <p:cNvSpPr txBox="1"/>
          <p:nvPr/>
        </p:nvSpPr>
        <p:spPr>
          <a:xfrm>
            <a:off x="6936398" y="3818352"/>
            <a:ext cx="164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rgbClr val="0070C1"/>
                </a:solidFill>
              </a:rPr>
              <a:t>Diffusive case</a:t>
            </a:r>
          </a:p>
        </p:txBody>
      </p:sp>
    </p:spTree>
    <p:extLst>
      <p:ext uri="{BB962C8B-B14F-4D97-AF65-F5344CB8AC3E}">
        <p14:creationId xmlns:p14="http://schemas.microsoft.com/office/powerpoint/2010/main" val="272496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11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EAE6C0FE-9058-B138-FB84-C79258CE859E}"/>
              </a:ext>
            </a:extLst>
          </p:cNvPr>
          <p:cNvSpPr txBox="1">
            <a:spLocks/>
          </p:cNvSpPr>
          <p:nvPr/>
        </p:nvSpPr>
        <p:spPr>
          <a:xfrm>
            <a:off x="337931" y="221618"/>
            <a:ext cx="8458200" cy="62440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0070C1"/>
                </a:solidFill>
                <a:latin typeface="Century Gothic" panose="020B0502020202020204" pitchFamily="34" charset="0"/>
              </a:rPr>
              <a:t>Analyzed</a:t>
            </a:r>
            <a:r>
              <a:rPr lang="en-GB" sz="1800" b="1" dirty="0">
                <a:solidFill>
                  <a:srgbClr val="0070C1"/>
                </a:solidFill>
                <a:latin typeface="Century Gothic" panose="020B0502020202020204" pitchFamily="34" charset="0"/>
              </a:rPr>
              <a:t>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>
              <a:solidFill>
                <a:srgbClr val="0070C1"/>
              </a:solidFill>
              <a:latin typeface="Century Gothic" panose="020B0502020202020204" pitchFamily="34" charset="0"/>
            </a:endParaRPr>
          </a:p>
          <a:p>
            <a:r>
              <a:rPr lang="en-GB" sz="1600" b="1" dirty="0">
                <a:latin typeface="+mn-lt"/>
              </a:rPr>
              <a:t>      NL</a:t>
            </a:r>
            <a:r>
              <a:rPr lang="en-GB" sz="1600" dirty="0">
                <a:latin typeface="+mn-lt"/>
              </a:rPr>
              <a:t>   – Fully non linear scheme as previously described: </a:t>
            </a:r>
            <a:r>
              <a:rPr lang="en-GB" sz="1600" b="1" dirty="0">
                <a:solidFill>
                  <a:srgbClr val="0070C1"/>
                </a:solidFill>
                <a:latin typeface="+mn-lt"/>
              </a:rPr>
              <a:t>reduced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ITER</a:t>
            </a:r>
            <a:r>
              <a:rPr lang="en-GB" sz="1600" dirty="0">
                <a:latin typeface="+mn-lt"/>
              </a:rPr>
              <a:t> 15MA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1600" b="1" dirty="0">
              <a:latin typeface="+mn-lt"/>
            </a:endParaRPr>
          </a:p>
          <a:p>
            <a:endParaRPr lang="en-GB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+mn-lt"/>
            </a:endParaRPr>
          </a:p>
          <a:p>
            <a:r>
              <a:rPr lang="en-GB" sz="1600" b="1" dirty="0">
                <a:latin typeface="+mn-lt"/>
              </a:rPr>
              <a:t>      DC</a:t>
            </a:r>
            <a:r>
              <a:rPr lang="en-GB" sz="1600" dirty="0">
                <a:latin typeface="+mn-lt"/>
              </a:rPr>
              <a:t>   – Multi mode simulation for the pure diffusive case (as benchmark).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endParaRPr lang="en-GB" sz="1600" dirty="0">
              <a:highlight>
                <a:srgbClr val="FFFF00"/>
              </a:highlight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highlight>
                <a:srgbClr val="FFFF00"/>
              </a:highlight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>
              <a:latin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45BB5C-2A8C-C735-0901-B05EDCE7FD97}"/>
              </a:ext>
            </a:extLst>
          </p:cNvPr>
          <p:cNvCxnSpPr>
            <a:cxnSpLocks/>
          </p:cNvCxnSpPr>
          <p:nvPr/>
        </p:nvCxnSpPr>
        <p:spPr>
          <a:xfrm>
            <a:off x="2001339" y="3197589"/>
            <a:ext cx="49977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4D16-B044-FD6B-305F-410954EA1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5814" y="4279578"/>
            <a:ext cx="7472479" cy="1553314"/>
          </a:xfrm>
          <a:prstGeom prst="rect">
            <a:avLst/>
          </a:prstGeom>
        </p:spPr>
      </p:pic>
      <p:pic>
        <p:nvPicPr>
          <p:cNvPr id="23" name="Picture 22" descr="A graph of a number of colored lines&#10;&#10;Description automatically generated with medium confidence">
            <a:extLst>
              <a:ext uri="{FF2B5EF4-FFF2-40B4-BE49-F238E27FC236}">
                <a16:creationId xmlns:a16="http://schemas.microsoft.com/office/drawing/2014/main" id="{7BA3244E-9AF4-4CC2-0F64-D8D9AACC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4" y="1204178"/>
            <a:ext cx="7472479" cy="159262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6C260D6-06EF-A450-0BF2-39569524C7D4}"/>
              </a:ext>
            </a:extLst>
          </p:cNvPr>
          <p:cNvSpPr/>
          <p:nvPr/>
        </p:nvSpPr>
        <p:spPr>
          <a:xfrm>
            <a:off x="649578" y="688726"/>
            <a:ext cx="355600" cy="343634"/>
          </a:xfrm>
          <a:prstGeom prst="ellipse">
            <a:avLst/>
          </a:prstGeom>
          <a:noFill/>
          <a:ln w="317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71E60F-210E-5763-D415-B5648C1922AE}"/>
              </a:ext>
            </a:extLst>
          </p:cNvPr>
          <p:cNvSpPr/>
          <p:nvPr/>
        </p:nvSpPr>
        <p:spPr>
          <a:xfrm>
            <a:off x="649578" y="3538491"/>
            <a:ext cx="377825" cy="337503"/>
          </a:xfrm>
          <a:prstGeom prst="ellipse">
            <a:avLst/>
          </a:prstGeom>
          <a:noFill/>
          <a:ln w="317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18207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12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EAE6C0FE-9058-B138-FB84-C79258CE859E}"/>
              </a:ext>
            </a:extLst>
          </p:cNvPr>
          <p:cNvSpPr txBox="1">
            <a:spLocks/>
          </p:cNvSpPr>
          <p:nvPr/>
        </p:nvSpPr>
        <p:spPr>
          <a:xfrm>
            <a:off x="337931" y="221619"/>
            <a:ext cx="8458200" cy="62440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rgbClr val="0070C0"/>
                </a:solidFill>
                <a:latin typeface="Century Gothic" panose="020B0502020202020204" pitchFamily="34" charset="0"/>
              </a:rPr>
              <a:t>Default EP density – Reduced damping (1/6)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7DB8F1-A2EF-7C28-B046-EE4B504D9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859" y="1006253"/>
            <a:ext cx="2675079" cy="1815811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C0058B54-CCEC-9813-41C4-AFE1D957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90" y="1039603"/>
            <a:ext cx="2474990" cy="15104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6C5D63-9C9A-0152-EEC6-270A2D353D8E}"/>
              </a:ext>
            </a:extLst>
          </p:cNvPr>
          <p:cNvSpPr txBox="1"/>
          <p:nvPr/>
        </p:nvSpPr>
        <p:spPr>
          <a:xfrm>
            <a:off x="-359441" y="717377"/>
            <a:ext cx="178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QL fixed modes</a:t>
            </a:r>
            <a:endParaRPr lang="en-IT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CF6BAD-287E-9547-F719-E68ACEEE3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9" y="1006253"/>
            <a:ext cx="3224079" cy="16632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063066-BE1E-5EB5-3CDB-1E910C4F091B}"/>
              </a:ext>
            </a:extLst>
          </p:cNvPr>
          <p:cNvSpPr txBox="1"/>
          <p:nvPr/>
        </p:nvSpPr>
        <p:spPr>
          <a:xfrm>
            <a:off x="1141546" y="1213135"/>
            <a:ext cx="147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Single mode analysis</a:t>
            </a:r>
            <a:endParaRPr lang="en-IT" sz="1200"/>
          </a:p>
        </p:txBody>
      </p:sp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89D69E97-41AE-A17F-A9AA-3C7E4115E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6" y="4214196"/>
            <a:ext cx="3100792" cy="17138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3F84AC-A07A-A12F-AC14-6101A593F49B}"/>
              </a:ext>
            </a:extLst>
          </p:cNvPr>
          <p:cNvSpPr txBox="1"/>
          <p:nvPr/>
        </p:nvSpPr>
        <p:spPr>
          <a:xfrm>
            <a:off x="-123976" y="3667229"/>
            <a:ext cx="178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Non-linear multi mode</a:t>
            </a:r>
            <a:endParaRPr lang="en-IT" sz="1200"/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F1E0053E-565E-80E2-ADEF-7B6DF017C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718" y="4092843"/>
            <a:ext cx="2881068" cy="2106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8EE891-73E0-2949-4F6A-181100B82003}"/>
              </a:ext>
            </a:extLst>
          </p:cNvPr>
          <p:cNvSpPr txBox="1"/>
          <p:nvPr/>
        </p:nvSpPr>
        <p:spPr>
          <a:xfrm>
            <a:off x="3438723" y="5408468"/>
            <a:ext cx="178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After 4ms -&gt; differences</a:t>
            </a:r>
            <a:endParaRPr lang="en-IT" sz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FB3DD3-C612-F3EB-6F76-7190CCC4E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974" y="4280257"/>
            <a:ext cx="2881068" cy="153814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1B493BE-A2AA-6805-088C-57C055516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572" y="139521"/>
            <a:ext cx="1366199" cy="712800"/>
          </a:xfrm>
          <a:prstGeom prst="rect">
            <a:avLst/>
          </a:prstGeom>
        </p:spPr>
      </p:pic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5F9F864F-D6D2-ADFA-42D6-7C702E2E3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723" y="2872932"/>
            <a:ext cx="2312290" cy="11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5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13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EAE6C0FE-9058-B138-FB84-C79258CE859E}"/>
              </a:ext>
            </a:extLst>
          </p:cNvPr>
          <p:cNvSpPr txBox="1">
            <a:spLocks/>
          </p:cNvSpPr>
          <p:nvPr/>
        </p:nvSpPr>
        <p:spPr>
          <a:xfrm>
            <a:off x="337931" y="221619"/>
            <a:ext cx="8458200" cy="62440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rgbClr val="0070C0"/>
                </a:solidFill>
                <a:latin typeface="Century Gothic" panose="020B0502020202020204" pitchFamily="34" charset="0"/>
              </a:rPr>
              <a:t>Map - Reduced damping (1/6)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C5D63-9C9A-0152-EEC6-270A2D353D8E}"/>
              </a:ext>
            </a:extLst>
          </p:cNvPr>
          <p:cNvSpPr txBox="1"/>
          <p:nvPr/>
        </p:nvSpPr>
        <p:spPr>
          <a:xfrm>
            <a:off x="-359441" y="717377"/>
            <a:ext cx="178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QL fixed modes</a:t>
            </a:r>
            <a:endParaRPr lang="en-IT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CF6BAD-287E-9547-F719-E68ACEEE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17577"/>
            <a:ext cx="3547523" cy="2184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063066-BE1E-5EB5-3CDB-1E910C4F091B}"/>
              </a:ext>
            </a:extLst>
          </p:cNvPr>
          <p:cNvSpPr txBox="1"/>
          <p:nvPr/>
        </p:nvSpPr>
        <p:spPr>
          <a:xfrm>
            <a:off x="1421885" y="1159723"/>
            <a:ext cx="147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Single mode analysis</a:t>
            </a:r>
            <a:endParaRPr lang="en-IT" sz="12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D69E97-41AE-A17F-A9AA-3C7E4115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944228"/>
            <a:ext cx="3782853" cy="23886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3F84AC-A07A-A12F-AC14-6101A593F49B}"/>
              </a:ext>
            </a:extLst>
          </p:cNvPr>
          <p:cNvSpPr txBox="1"/>
          <p:nvPr/>
        </p:nvSpPr>
        <p:spPr>
          <a:xfrm>
            <a:off x="-123976" y="3667229"/>
            <a:ext cx="1781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Non-linear multi mode</a:t>
            </a:r>
            <a:endParaRPr lang="en-IT" sz="1200"/>
          </a:p>
        </p:txBody>
      </p:sp>
      <p:pic>
        <p:nvPicPr>
          <p:cNvPr id="7" name="Picture 6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619B190-93F1-E530-A351-3C6980298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853" y="1034904"/>
            <a:ext cx="2998301" cy="2043579"/>
          </a:xfrm>
          <a:prstGeom prst="rect">
            <a:avLst/>
          </a:prstGeom>
        </p:spPr>
      </p:pic>
      <p:pic>
        <p:nvPicPr>
          <p:cNvPr id="10" name="Picture 9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FCEC127B-1644-2690-8137-1A19E83B9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142" y="3891768"/>
            <a:ext cx="3300014" cy="2249220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">
            <a:extLst>
              <a:ext uri="{FF2B5EF4-FFF2-40B4-BE49-F238E27FC236}">
                <a16:creationId xmlns:a16="http://schemas.microsoft.com/office/drawing/2014/main" id="{0D8999D1-38F8-370D-8DF2-9E30973C03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032" y="4268397"/>
            <a:ext cx="2244030" cy="1464853"/>
          </a:xfrm>
          <a:prstGeom prst="rect">
            <a:avLst/>
          </a:prstGeom>
        </p:spPr>
      </p:pic>
      <p:pic>
        <p:nvPicPr>
          <p:cNvPr id="8" name="Picture 7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DCD7F3B-1525-B551-661A-8D82476A1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240" y="60325"/>
            <a:ext cx="1396221" cy="8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4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1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931" y="221618"/>
                <a:ext cx="8458200" cy="6244059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Introduction/Background</a:t>
                </a:r>
                <a:br>
                  <a:rPr lang="en-GB" sz="20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</a:b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͏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Local analysis</a:t>
                </a:r>
                <a:r>
                  <a:rPr lang="en-GB" sz="1600" b="1" dirty="0">
                    <a:latin typeface="+mn-lt"/>
                  </a:rPr>
                  <a:t> </a:t>
                </a:r>
                <a:r>
                  <a:rPr lang="en-GB" sz="1600" dirty="0" err="1">
                    <a:latin typeface="+mn-lt"/>
                  </a:rPr>
                  <a:t>o͏f</a:t>
                </a:r>
                <a:r>
                  <a:rPr lang="en-GB" sz="1600" dirty="0">
                    <a:latin typeface="+mn-lt"/>
                  </a:rPr>
                  <a:t> mean square path </a:t>
                </a:r>
                <a:r>
                  <a:rPr lang="en-GB" sz="1600" u="sng" dirty="0">
                    <a:latin typeface="+mn-lt"/>
                  </a:rPr>
                  <a:t>already addressed</a:t>
                </a:r>
                <a:r>
                  <a:rPr lang="en-GB" sz="1600" dirty="0">
                    <a:latin typeface="+mn-lt"/>
                  </a:rPr>
                  <a:t> for the </a:t>
                </a:r>
                <a:r>
                  <a:rPr lang="en-GB" sz="1600" dirty="0" err="1">
                    <a:latin typeface="+mn-lt"/>
                  </a:rPr>
                  <a:t>ITER</a:t>
                </a:r>
                <a:r>
                  <a:rPr lang="en-GB" sz="1600" dirty="0">
                    <a:latin typeface="+mn-lt"/>
                  </a:rPr>
                  <a:t> 15MA case</a:t>
                </a:r>
                <a:br>
                  <a:rPr lang="en-GB" sz="1600" dirty="0">
                    <a:latin typeface="+mn-lt"/>
                  </a:rPr>
                </a:b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Scenario </a:t>
                </a:r>
                <a:r>
                  <a:rPr lang="en-GB" sz="1600" dirty="0" err="1">
                    <a:latin typeface="+mn-lt"/>
                  </a:rPr>
                  <a:t>analyzed</a:t>
                </a:r>
                <a:r>
                  <a:rPr lang="en-GB" sz="1600" dirty="0">
                    <a:latin typeface="+mn-lt"/>
                  </a:rPr>
                  <a:t> by means of </a:t>
                </a:r>
                <a:r>
                  <a:rPr lang="en-GB" sz="1600" b="1" dirty="0">
                    <a:latin typeface="+mn-lt"/>
                  </a:rPr>
                  <a:t>1D reduced model </a:t>
                </a:r>
                <a:r>
                  <a:rPr lang="en-GB" sz="1600" dirty="0">
                    <a:latin typeface="+mn-lt"/>
                  </a:rPr>
                  <a:t>(Hamiltonian VP system).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Avalanche excitation of the</a:t>
                </a:r>
                <a:r>
                  <a:rPr lang="en-GB" sz="1600" b="1" dirty="0">
                    <a:latin typeface="+mn-lt"/>
                  </a:rPr>
                  <a:t> 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low branch (linearly stable)</a:t>
                </a:r>
                <a:r>
                  <a:rPr lang="en-GB" sz="1600" b="1" dirty="0">
                    <a:latin typeface="+mn-lt"/>
                  </a:rPr>
                  <a:t> </a:t>
                </a:r>
                <a:r>
                  <a:rPr lang="en-GB" sz="1600" dirty="0">
                    <a:latin typeface="+mn-lt"/>
                  </a:rPr>
                  <a:t>yields to </a:t>
                </a:r>
                <a:r>
                  <a:rPr lang="en-GB" sz="1600" b="1" dirty="0">
                    <a:latin typeface="+mn-lt"/>
                  </a:rPr>
                  <a:t>convective transport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>
                    <a:latin typeface="+mn-lt"/>
                  </a:rPr>
                  <a:t> 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aba</a:t>
                </a:r>
              </a:p>
              <a:p>
                <a:endParaRPr lang="en-GB" sz="2000" b="1" dirty="0">
                  <a:solidFill>
                    <a:srgbClr val="0070C0"/>
                  </a:solidFill>
                  <a:latin typeface="Century Gothic" panose="020B0502020202020204" pitchFamily="34" charset="0"/>
                </a:endParaRPr>
              </a:p>
              <a:p>
                <a:r>
                  <a:rPr lang="en-GB" sz="20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͏</a:t>
                </a:r>
              </a:p>
            </p:txBody>
          </p:sp>
        </mc:Choice>
        <mc:Fallback xmlns="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1" y="221618"/>
                <a:ext cx="8458200" cy="6244059"/>
              </a:xfrm>
              <a:prstGeom prst="rect">
                <a:avLst/>
              </a:prstGeom>
              <a:blipFill>
                <a:blip r:embed="rId3"/>
                <a:stretch>
                  <a:fillRect l="-1049" t="-142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1056CC5-8AD1-1151-09C1-F1EE6032F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5" y="4308231"/>
            <a:ext cx="3216289" cy="2030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19462-4F0B-261D-BE5C-577AC876E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13" y="4403021"/>
            <a:ext cx="5473589" cy="1816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325E78-0FE9-41A4-F482-15184D1999CC}"/>
              </a:ext>
            </a:extLst>
          </p:cNvPr>
          <p:cNvSpPr txBox="1"/>
          <p:nvPr/>
        </p:nvSpPr>
        <p:spPr>
          <a:xfrm>
            <a:off x="269507" y="3049269"/>
            <a:ext cx="4286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M. Schneller, Ph. Lauber, S. </a:t>
            </a:r>
            <a:r>
              <a:rPr lang="en-US" sz="1000" dirty="0" err="1">
                <a:solidFill>
                  <a:schemeClr val="accent2"/>
                </a:solidFill>
              </a:rPr>
              <a:t>Briguglio</a:t>
            </a:r>
            <a:r>
              <a:rPr lang="en-US" sz="1000" dirty="0">
                <a:solidFill>
                  <a:schemeClr val="accent2"/>
                </a:solidFill>
              </a:rPr>
              <a:t>, </a:t>
            </a:r>
            <a:r>
              <a:rPr lang="en-US" sz="1000" dirty="0" err="1">
                <a:solidFill>
                  <a:schemeClr val="accent2"/>
                </a:solidFill>
              </a:rPr>
              <a:t>PPCF</a:t>
            </a:r>
            <a:r>
              <a:rPr lang="en-US" sz="1000" dirty="0">
                <a:solidFill>
                  <a:schemeClr val="accent2"/>
                </a:solidFill>
              </a:rPr>
              <a:t> 58, 014019 (2016)</a:t>
            </a:r>
            <a:endParaRPr lang="en-IT" sz="10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4FC49C-E923-EA4E-5F69-9B1BEA75E271}"/>
              </a:ext>
            </a:extLst>
          </p:cNvPr>
          <p:cNvSpPr txBox="1"/>
          <p:nvPr/>
        </p:nvSpPr>
        <p:spPr>
          <a:xfrm>
            <a:off x="280781" y="6224300"/>
            <a:ext cx="4286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N. </a:t>
            </a:r>
            <a:r>
              <a:rPr lang="en-US" sz="1000" dirty="0" err="1">
                <a:solidFill>
                  <a:schemeClr val="accent2"/>
                </a:solidFill>
              </a:rPr>
              <a:t>Carlevaro</a:t>
            </a:r>
            <a:r>
              <a:rPr lang="en-US" sz="1000" dirty="0">
                <a:solidFill>
                  <a:schemeClr val="accent2"/>
                </a:solidFill>
              </a:rPr>
              <a:t>, G. </a:t>
            </a:r>
            <a:r>
              <a:rPr lang="en-US" sz="1000" dirty="0" err="1">
                <a:solidFill>
                  <a:schemeClr val="accent2"/>
                </a:solidFill>
              </a:rPr>
              <a:t>Montani</a:t>
            </a:r>
            <a:r>
              <a:rPr lang="en-US" sz="1000" dirty="0">
                <a:solidFill>
                  <a:schemeClr val="accent2"/>
                </a:solidFill>
              </a:rPr>
              <a:t>, </a:t>
            </a:r>
            <a:r>
              <a:rPr lang="en-US" sz="1000" dirty="0" err="1">
                <a:solidFill>
                  <a:schemeClr val="accent2"/>
                </a:solidFill>
              </a:rPr>
              <a:t>M.V</a:t>
            </a:r>
            <a:r>
              <a:rPr lang="en-US" sz="1000" dirty="0">
                <a:solidFill>
                  <a:schemeClr val="accent2"/>
                </a:solidFill>
              </a:rPr>
              <a:t>. </a:t>
            </a:r>
            <a:r>
              <a:rPr lang="en-US" sz="1000" dirty="0" err="1">
                <a:solidFill>
                  <a:schemeClr val="accent2"/>
                </a:solidFill>
              </a:rPr>
              <a:t>Falessi</a:t>
            </a:r>
            <a:r>
              <a:rPr lang="en-US" sz="1000" dirty="0">
                <a:solidFill>
                  <a:schemeClr val="accent2"/>
                </a:solidFill>
              </a:rPr>
              <a:t>, Ph. Lauber, EPS22, P5a.113 </a:t>
            </a:r>
            <a:r>
              <a:rPr lang="en-US" sz="1000" b="1" dirty="0">
                <a:solidFill>
                  <a:schemeClr val="accent2"/>
                </a:solidFill>
              </a:rPr>
              <a:t>ID : 32056</a:t>
            </a:r>
            <a:endParaRPr lang="en-IT" sz="1000" dirty="0">
              <a:solidFill>
                <a:schemeClr val="accent2"/>
              </a:solidFill>
            </a:endParaRPr>
          </a:p>
        </p:txBody>
      </p:sp>
      <p:pic>
        <p:nvPicPr>
          <p:cNvPr id="2" name="Picture 1" descr="A graph with a line&#10;&#10;Description automatically generated">
            <a:extLst>
              <a:ext uri="{FF2B5EF4-FFF2-40B4-BE49-F238E27FC236}">
                <a16:creationId xmlns:a16="http://schemas.microsoft.com/office/drawing/2014/main" id="{3E404696-EED9-0CA6-8009-D75A0D756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69" y="1019850"/>
            <a:ext cx="7955165" cy="2024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AEB90-E0D6-A3E3-CEA6-48F4695D671E}"/>
              </a:ext>
            </a:extLst>
          </p:cNvPr>
          <p:cNvSpPr txBox="1"/>
          <p:nvPr/>
        </p:nvSpPr>
        <p:spPr>
          <a:xfrm>
            <a:off x="5908564" y="6084758"/>
            <a:ext cx="29546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(mean square path of tracers </a:t>
            </a:r>
            <a:r>
              <a:rPr lang="en-US" sz="800" b="1" dirty="0"/>
              <a:t>locally</a:t>
            </a:r>
            <a:r>
              <a:rPr lang="en-US" sz="800" dirty="0"/>
              <a:t> initialized close the the peaks)</a:t>
            </a:r>
          </a:p>
        </p:txBody>
      </p:sp>
    </p:spTree>
    <p:extLst>
      <p:ext uri="{BB962C8B-B14F-4D97-AF65-F5344CB8AC3E}">
        <p14:creationId xmlns:p14="http://schemas.microsoft.com/office/powerpoint/2010/main" val="351437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2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931" y="221618"/>
                <a:ext cx="8458200" cy="6244059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Advanced global statistics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͏Analysis of test particle trajectories evolved in </a:t>
                </a:r>
                <a:r>
                  <a:rPr lang="en-GB" sz="1600" b="1" dirty="0">
                    <a:latin typeface="+mn-lt"/>
                  </a:rPr>
                  <a:t>assigned potential field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 --&gt; evaluation of spatial displacements</a:t>
                </a:r>
                <a:r>
                  <a:rPr lang="en-GB" sz="1600" dirty="0">
                    <a:solidFill>
                      <a:srgbClr val="0070C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0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1600" b="1" i="1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1600" b="1" i="1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600" b="1" i="1" smtClean="0">
                            <a:solidFill>
                              <a:srgbClr val="0070C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16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>
                    <a:latin typeface="+mn-lt"/>
                  </a:rPr>
                  <a:t>. </a:t>
                </a:r>
                <a:br>
                  <a:rPr lang="en-GB" sz="1600" dirty="0">
                    <a:latin typeface="+mn-lt"/>
                  </a:rPr>
                </a:b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latin typeface="Cambria Math" panose="02040503050406030204" pitchFamily="18" charset="0"/>
                  </a:rPr>
                  <a:t>10000 tracers and each trajectory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sz="1600" b="0" dirty="0">
                    <a:latin typeface="Cambria Math" panose="02040503050406030204" pitchFamily="18" charset="0"/>
                  </a:rPr>
                  <a:t> is stored.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>
                    <a:latin typeface="+mn-lt"/>
                  </a:rPr>
                  <a:t> (for a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GB" sz="1600" dirty="0">
                    <a:latin typeface="+mn-lt"/>
                  </a:rPr>
                  <a:t>) calculated for a single trajectory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 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--&gt; </a:t>
                </a:r>
                <a:r>
                  <a:rPr lang="en-GB" sz="1600" b="1" dirty="0">
                    <a:latin typeface="+mn-lt"/>
                  </a:rPr>
                  <a:t>histograms</a:t>
                </a:r>
                <a:r>
                  <a:rPr lang="en-GB" sz="1600" dirty="0">
                    <a:latin typeface="+mn-lt"/>
                  </a:rPr>
                  <a:t> for 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all</a:t>
                </a:r>
                <a:r>
                  <a:rPr lang="en-GB" sz="1600" dirty="0">
                    <a:latin typeface="+mn-lt"/>
                  </a:rPr>
                  <a:t> tracers/trajectories are built and normalized 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--&gt; 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global PDF</a:t>
                </a:r>
                <a:r>
                  <a:rPr lang="en-GB" sz="1600" dirty="0">
                    <a:solidFill>
                      <a:srgbClr val="0070C1"/>
                    </a:solidFill>
                    <a:latin typeface="+mn-lt"/>
                  </a:rPr>
                  <a:t> of spatial displacements</a:t>
                </a:r>
                <a:r>
                  <a:rPr lang="en-GB" sz="1600" dirty="0">
                    <a:latin typeface="+mn-lt"/>
                  </a:rPr>
                  <a:t>.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͏Expectation for a 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pure diffusive model (</a:t>
                </a:r>
                <a:r>
                  <a:rPr lang="en-GB" sz="1600" b="1" dirty="0" err="1">
                    <a:solidFill>
                      <a:srgbClr val="0070C1"/>
                    </a:solidFill>
                    <a:latin typeface="+mn-lt"/>
                  </a:rPr>
                  <a:t>QL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)</a:t>
                </a:r>
                <a:br>
                  <a:rPr lang="en-GB" sz="1600" b="1" dirty="0">
                    <a:solidFill>
                      <a:srgbClr val="0070C1"/>
                    </a:solidFill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-&gt; trajectories defined by random walk 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-&gt; PDF expected to be a 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normal distribution</a:t>
                </a:r>
                <a:r>
                  <a:rPr lang="en-GB" sz="1600" b="1" dirty="0">
                    <a:latin typeface="+mn-lt"/>
                  </a:rPr>
                  <a:t> </a:t>
                </a:r>
                <a:br>
                  <a:rPr lang="en-GB" sz="1600" b="1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with expected value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600" dirty="0">
                    <a:latin typeface="+mn-lt"/>
                  </a:rPr>
                  <a:t> and variance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latin typeface="+mn-lt"/>
                  </a:rPr>
                  <a:t>Gaussian model fit</a:t>
                </a:r>
                <a:r>
                  <a:rPr lang="en-GB" sz="1600" dirty="0">
                    <a:latin typeface="+mn-lt"/>
                  </a:rPr>
                  <a:t> are done for the case under investigation.</a:t>
                </a:r>
                <a:br>
                  <a:rPr lang="en-GB" sz="1600" dirty="0">
                    <a:latin typeface="+mn-lt"/>
                  </a:rPr>
                </a:br>
                <a:r>
                  <a:rPr lang="en-GB" sz="1600" dirty="0">
                    <a:latin typeface="+mn-lt"/>
                  </a:rPr>
                  <a:t>-&gt; to quantify differences w/ diffusion/random walk </a:t>
                </a:r>
                <a:br>
                  <a:rPr lang="en-GB" sz="1600" dirty="0">
                    <a:latin typeface="+mn-lt"/>
                  </a:rPr>
                </a:br>
                <a:br>
                  <a:rPr lang="en-GB" sz="1600" b="0" i="1" dirty="0">
                    <a:highlight>
                      <a:srgbClr val="FFFF00"/>
                    </a:highlight>
                    <a:latin typeface="+mn-lt"/>
                  </a:rPr>
                </a:br>
                <a:endParaRPr lang="en-GB" sz="1600" b="0" i="1" dirty="0">
                  <a:highlight>
                    <a:srgbClr val="FFFF00"/>
                  </a:highlight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mbria Math" panose="02040503050406030204" pitchFamily="18" charset="0"/>
                  </a:rPr>
                  <a:t>T</a:t>
                </a:r>
                <a:r>
                  <a:rPr lang="en-US" sz="1600" b="0" dirty="0">
                    <a:latin typeface="Cambria Math" panose="02040503050406030204" pitchFamily="18" charset="0"/>
                  </a:rPr>
                  <a:t>rajectories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US" sz="1600" b="0" dirty="0">
                    <a:latin typeface="Cambria Math" panose="02040503050406030204" pitchFamily="18" charset="0"/>
                  </a:rPr>
                  <a:t> are evaluated </a:t>
                </a:r>
                <a:br>
                  <a:rPr lang="en-US" sz="1600" b="0" dirty="0">
                    <a:latin typeface="Cambria Math" panose="02040503050406030204" pitchFamily="18" charset="0"/>
                  </a:rPr>
                </a:br>
                <a:r>
                  <a:rPr lang="en-US" sz="1600" b="0" dirty="0">
                    <a:latin typeface="Cambria Math" panose="02040503050406030204" pitchFamily="18" charset="0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b="0" dirty="0">
                    <a:latin typeface="Cambria Math" panose="02040503050406030204" pitchFamily="18" charset="0"/>
                  </a:rPr>
                  <a:t>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(end of simulation)</a:t>
                </a:r>
                <a:br>
                  <a:rPr lang="en-US" sz="1600" dirty="0">
                    <a:latin typeface="Cambria Math" panose="02040503050406030204" pitchFamily="18" charset="0"/>
                  </a:rPr>
                </a:br>
                <a:br>
                  <a:rPr lang="en-US" sz="16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400</m:t>
                    </m:r>
                  </m:oMath>
                </a14:m>
                <a:r>
                  <a:rPr lang="en-US" sz="1600" dirty="0">
                    <a:latin typeface="Cambria Math" panose="02040503050406030204" pitchFamily="18" charset="0"/>
                  </a:rPr>
                  <a:t> is set to avoid the pre-linear phase</a:t>
                </a:r>
                <a:br>
                  <a:rPr lang="en-US" sz="1600" dirty="0">
                    <a:latin typeface="Cambria Math" panose="02040503050406030204" pitchFamily="18" charset="0"/>
                  </a:rPr>
                </a:br>
                <a:r>
                  <a:rPr lang="en-US" sz="1600" dirty="0">
                    <a:latin typeface="Cambria Math" panose="02040503050406030204" pitchFamily="18" charset="0"/>
                  </a:rPr>
                  <a:t>(particle are starting to interact w/ modes)</a:t>
                </a:r>
                <a:endParaRPr lang="en-GB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1" y="221618"/>
                <a:ext cx="8458200" cy="6244059"/>
              </a:xfrm>
              <a:prstGeom prst="rect">
                <a:avLst/>
              </a:prstGeom>
              <a:blipFill>
                <a:blip r:embed="rId3"/>
                <a:stretch>
                  <a:fillRect l="-1049" t="-142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3F7AA73E-A3CC-D158-84AA-1621D82F9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853" y="5115779"/>
            <a:ext cx="1977249" cy="1300821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ABC42320-64F5-E95F-C774-2A5A6B7D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102" y="5115777"/>
            <a:ext cx="1877468" cy="1235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234B9-BA14-3CEE-D1C2-F3870CC997FF}"/>
              </a:ext>
            </a:extLst>
          </p:cNvPr>
          <p:cNvSpPr txBox="1"/>
          <p:nvPr/>
        </p:nvSpPr>
        <p:spPr>
          <a:xfrm>
            <a:off x="5624452" y="4977277"/>
            <a:ext cx="2182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(examples of single trajectories)</a:t>
            </a:r>
            <a:endParaRPr lang="en-US" sz="120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D97B2C-28C0-A79F-2E04-A084EC75F6EB}"/>
              </a:ext>
            </a:extLst>
          </p:cNvPr>
          <p:cNvCxnSpPr>
            <a:cxnSpLocks/>
          </p:cNvCxnSpPr>
          <p:nvPr/>
        </p:nvCxnSpPr>
        <p:spPr>
          <a:xfrm flipH="1">
            <a:off x="5997895" y="5791912"/>
            <a:ext cx="344771" cy="280422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1A75A9-1157-79A5-B0C9-0BBF935D1F65}"/>
                  </a:ext>
                </a:extLst>
              </p:cNvPr>
              <p:cNvSpPr txBox="1"/>
              <p:nvPr/>
            </p:nvSpPr>
            <p:spPr>
              <a:xfrm>
                <a:off x="6026770" y="3367121"/>
                <a:ext cx="2919759" cy="1473691"/>
              </a:xfrm>
              <a:prstGeom prst="rect">
                <a:avLst/>
              </a:prstGeom>
              <a:noFill/>
              <a:ln w="2222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Residuals: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200" b="0" dirty="0"/>
              </a:p>
              <a:p>
                <a:r>
                  <a:rPr lang="en-GB" sz="1200" dirty="0"/>
                  <a:t>Residual square sum: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200" dirty="0"/>
              </a:p>
              <a:p>
                <a:r>
                  <a:rPr lang="en-GB" sz="1200" dirty="0"/>
                  <a:t>Square sum: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𝑆𝑆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̅"/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1200" dirty="0"/>
              </a:p>
              <a:p>
                <a:endParaRPr lang="en-GB" sz="1200" dirty="0"/>
              </a:p>
              <a:p>
                <a:r>
                  <a:rPr lang="en-GB" sz="1200" b="1" dirty="0">
                    <a:solidFill>
                      <a:srgbClr val="0070C1"/>
                    </a:solidFill>
                  </a:rPr>
                  <a:t>Coefficient of determination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den>
                    </m:f>
                  </m:oMath>
                </a14:m>
                <a:endParaRPr lang="en-US" sz="1200" dirty="0"/>
              </a:p>
              <a:p>
                <a:endParaRPr lang="en-US" sz="1200" dirty="0"/>
              </a:p>
              <a:p>
                <a:r>
                  <a:rPr lang="en-US" sz="1200" dirty="0"/>
                  <a:t>Best case (perfect model):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1A75A9-1157-79A5-B0C9-0BBF935D1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70" y="3367121"/>
                <a:ext cx="2919759" cy="1473691"/>
              </a:xfrm>
              <a:prstGeom prst="rect">
                <a:avLst/>
              </a:prstGeom>
              <a:blipFill>
                <a:blip r:embed="rId6"/>
                <a:stretch>
                  <a:fillRect t="-4202" b="-1681"/>
                </a:stretch>
              </a:blipFill>
              <a:ln w="222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39463A-DD7A-0395-E621-575D4ED6C782}"/>
              </a:ext>
            </a:extLst>
          </p:cNvPr>
          <p:cNvCxnSpPr>
            <a:cxnSpLocks/>
          </p:cNvCxnSpPr>
          <p:nvPr/>
        </p:nvCxnSpPr>
        <p:spPr>
          <a:xfrm flipH="1">
            <a:off x="8113855" y="5713308"/>
            <a:ext cx="344771" cy="280422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F71478-F925-AEB1-219D-3E9836D79D9F}"/>
              </a:ext>
            </a:extLst>
          </p:cNvPr>
          <p:cNvSpPr txBox="1"/>
          <p:nvPr/>
        </p:nvSpPr>
        <p:spPr>
          <a:xfrm>
            <a:off x="6059200" y="3098508"/>
            <a:ext cx="2887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Quantitative diagnostic: fit goodness </a:t>
            </a:r>
          </a:p>
        </p:txBody>
      </p:sp>
    </p:spTree>
    <p:extLst>
      <p:ext uri="{BB962C8B-B14F-4D97-AF65-F5344CB8AC3E}">
        <p14:creationId xmlns:p14="http://schemas.microsoft.com/office/powerpoint/2010/main" val="290503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3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931" y="221619"/>
                <a:ext cx="8458200" cy="6244059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b="1">
                    <a:solidFill>
                      <a:srgbClr val="0070C1"/>
                    </a:solidFill>
                    <a:latin typeface="Century Gothic" panose="020B0502020202020204" pitchFamily="34" charset="0"/>
                  </a:rPr>
                  <a:t>High vs low branch resonance populations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800" b="1">
                  <a:solidFill>
                    <a:srgbClr val="0070C1"/>
                  </a:solidFill>
                  <a:latin typeface="Century Gothic" panose="020B0502020202020204" pitchFamily="34" charset="0"/>
                </a:endParaRPr>
              </a:p>
              <a:p>
                <a:endParaRPr lang="en-GB" sz="800">
                  <a:latin typeface="+mn-lt"/>
                  <a:ea typeface="+mn-ea"/>
                  <a:cs typeface="+mn-cs"/>
                </a:endParaRPr>
              </a:p>
              <a:p>
                <a:r>
                  <a:rPr lang="en-GB" sz="1600">
                    <a:latin typeface="+mn-lt"/>
                    <a:ea typeface="+mn-ea"/>
                    <a:cs typeface="+mn-cs"/>
                  </a:rPr>
                  <a:t>Tracer initialization </a:t>
                </a:r>
                <a:r>
                  <a:rPr lang="en-GB" sz="1600" err="1">
                    <a:latin typeface="+mn-lt"/>
                    <a:ea typeface="+mn-ea"/>
                    <a:cs typeface="+mn-cs"/>
                  </a:rPr>
                  <a:t>equispaced</a:t>
                </a:r>
                <a:r>
                  <a:rPr lang="en-GB" sz="1600">
                    <a:latin typeface="+mn-lt"/>
                    <a:ea typeface="+mn-ea"/>
                    <a:cs typeface="+mn-cs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600">
                    <a:latin typeface="+mn-lt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𝑟𝐿</m:t>
                        </m:r>
                      </m:sub>
                    </m:sSub>
                  </m:oMath>
                </a14:m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r>
                  <a:rPr lang="en-GB" sz="1600">
                    <a:latin typeface="+mn-lt"/>
                    <a:ea typeface="+mn-ea"/>
                    <a:cs typeface="+mn-cs"/>
                  </a:rPr>
                  <a:t>Tracer initialization </a:t>
                </a:r>
                <a:r>
                  <a:rPr lang="en-GB" sz="1600" err="1">
                    <a:latin typeface="+mn-lt"/>
                    <a:ea typeface="+mn-ea"/>
                    <a:cs typeface="+mn-cs"/>
                  </a:rPr>
                  <a:t>equispaced</a:t>
                </a:r>
                <a:r>
                  <a:rPr lang="en-GB" sz="1600">
                    <a:latin typeface="+mn-lt"/>
                    <a:ea typeface="+mn-ea"/>
                    <a:cs typeface="+mn-cs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GB" sz="1600">
                    <a:latin typeface="+mn-lt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600">
                  <a:latin typeface="+mn-lt"/>
                  <a:ea typeface="+mn-ea"/>
                  <a:cs typeface="+mn-cs"/>
                </a:endParaRPr>
              </a:p>
              <a:p>
                <a:endParaRPr lang="en-GB" sz="18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1600">
                  <a:latin typeface="+mn-lt"/>
                </a:endParaRPr>
              </a:p>
              <a:p>
                <a:endParaRPr lang="en-GB" sz="2000" b="1">
                  <a:solidFill>
                    <a:srgbClr val="0070C0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1" y="221619"/>
                <a:ext cx="8458200" cy="6244059"/>
              </a:xfrm>
              <a:prstGeom prst="rect">
                <a:avLst/>
              </a:prstGeom>
              <a:blipFill>
                <a:blip r:embed="rId2"/>
                <a:stretch>
                  <a:fillRect l="-450" t="-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7F4A63C-C895-46C1-1051-419828D18E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28207" y="1050938"/>
            <a:ext cx="3879698" cy="2532581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7AC96588-F220-6E2E-B956-85E400C0E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8" y="1084249"/>
            <a:ext cx="3867843" cy="2514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A519EC-6B55-56B8-B753-D8DE5A890B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28236" y="3918419"/>
            <a:ext cx="3893288" cy="2541452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374822B4-3170-720D-D35E-6BD05EC50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8" y="3933246"/>
            <a:ext cx="3864662" cy="2512030"/>
          </a:xfrm>
          <a:prstGeom prst="rect">
            <a:avLst/>
          </a:prstGeom>
        </p:spPr>
      </p:pic>
      <p:pic>
        <p:nvPicPr>
          <p:cNvPr id="16" name="Picture 15" descr="Chart, line chart, histogram&#10;&#10;Description automatically generated">
            <a:extLst>
              <a:ext uri="{FF2B5EF4-FFF2-40B4-BE49-F238E27FC236}">
                <a16:creationId xmlns:a16="http://schemas.microsoft.com/office/drawing/2014/main" id="{C39FDD46-57A8-DA75-12DE-A0CE3DA06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103" y="5361"/>
            <a:ext cx="2445570" cy="1666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9344-4F8C-3C49-0B5E-0215341FA9DE}"/>
                  </a:ext>
                </a:extLst>
              </p:cNvPr>
              <p:cNvSpPr txBox="1"/>
              <p:nvPr/>
            </p:nvSpPr>
            <p:spPr>
              <a:xfrm>
                <a:off x="7355368" y="2060025"/>
                <a:ext cx="1604534" cy="10156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IT" sz="1200" dirty="0">
                    <a:solidFill>
                      <a:srgbClr val="92D050"/>
                    </a:solidFill>
                  </a:rPr>
                  <a:t>:</a:t>
                </a:r>
                <a:r>
                  <a:rPr lang="en-IT" sz="1200" dirty="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IT" sz="1200" dirty="0"/>
                  <a:t>4,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=0.995</m:t>
                    </m:r>
                  </m:oMath>
                </a14:m>
                <a:r>
                  <a:rPr lang="en-IT" sz="1200" dirty="0"/>
                  <a:t>  </a:t>
                </a:r>
              </a:p>
              <a:p>
                <a:endParaRPr lang="en-GB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IT" sz="1200" dirty="0">
                    <a:solidFill>
                      <a:srgbClr val="FF0000"/>
                    </a:solidFill>
                  </a:rPr>
                  <a:t>:</a:t>
                </a:r>
                <a:r>
                  <a:rPr lang="en-IT" sz="1200" dirty="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=0.020</m:t>
                    </m:r>
                  </m:oMath>
                </a14:m>
                <a:r>
                  <a:rPr lang="en-IT" sz="1200" dirty="0"/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=0.992</m:t>
                      </m:r>
                    </m:oMath>
                  </m:oMathPara>
                </a14:m>
                <a:endParaRPr lang="en-IT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9344-4F8C-3C49-0B5E-0215341F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5368" y="2060025"/>
                <a:ext cx="1604534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B1F422D-461C-ECCB-FD95-E824586C5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200" y="4190465"/>
            <a:ext cx="977900" cy="216582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1256FE88-83B4-92FC-AF99-E7E938B81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216" y="1387412"/>
            <a:ext cx="951884" cy="210820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low confidence">
            <a:extLst>
              <a:ext uri="{FF2B5EF4-FFF2-40B4-BE49-F238E27FC236}">
                <a16:creationId xmlns:a16="http://schemas.microsoft.com/office/drawing/2014/main" id="{7AAB18F8-AEEE-7BCB-3119-24B966B20E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5224" y="2950729"/>
            <a:ext cx="676001" cy="640088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low confidence">
            <a:extLst>
              <a:ext uri="{FF2B5EF4-FFF2-40B4-BE49-F238E27FC236}">
                <a16:creationId xmlns:a16="http://schemas.microsoft.com/office/drawing/2014/main" id="{3D9C443E-72BC-138B-6D98-3B11E00C0B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3609" y="5659281"/>
            <a:ext cx="676001" cy="6400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0027FD-237A-9C21-F815-B0ADD89E7B66}"/>
              </a:ext>
            </a:extLst>
          </p:cNvPr>
          <p:cNvSpPr txBox="1"/>
          <p:nvPr/>
        </p:nvSpPr>
        <p:spPr>
          <a:xfrm>
            <a:off x="7692319" y="5499892"/>
            <a:ext cx="1573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rgbClr val="0070C1"/>
                </a:solidFill>
              </a:rPr>
              <a:t>Low branch:</a:t>
            </a:r>
            <a:r>
              <a:rPr lang="en-GB" sz="1000"/>
              <a:t> qualitative m</a:t>
            </a:r>
            <a:r>
              <a:rPr lang="en-IT" sz="1000"/>
              <a:t>arked deviation from normal distribution.</a:t>
            </a:r>
          </a:p>
          <a:p>
            <a:endParaRPr lang="en-IT" sz="1000"/>
          </a:p>
          <a:p>
            <a:r>
              <a:rPr lang="en-IT" sz="1000"/>
              <a:t>Asymmetry of the PDF.</a:t>
            </a:r>
          </a:p>
          <a:p>
            <a:r>
              <a:rPr lang="en-IT" sz="1000" b="1">
                <a:solidFill>
                  <a:srgbClr val="0070C1"/>
                </a:solidFill>
              </a:rPr>
              <a:t>Non diffusive transport.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2911E1-C58B-CC0B-2DD0-39BCA5634E67}"/>
                  </a:ext>
                </a:extLst>
              </p:cNvPr>
              <p:cNvSpPr txBox="1"/>
              <p:nvPr/>
            </p:nvSpPr>
            <p:spPr>
              <a:xfrm>
                <a:off x="7366399" y="4148288"/>
                <a:ext cx="1604533" cy="101566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IT" sz="1200">
                    <a:solidFill>
                      <a:srgbClr val="92D050"/>
                    </a:solidFill>
                  </a:rPr>
                  <a:t>: </a:t>
                </a:r>
                <a:r>
                  <a:rPr lang="en-IT" sz="1200"/>
                  <a:t>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=0.099</m:t>
                    </m:r>
                  </m:oMath>
                </a14:m>
                <a:r>
                  <a:rPr lang="en-IT" sz="1200"/>
                  <a:t>,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0.985</m:t>
                    </m:r>
                  </m:oMath>
                </a14:m>
                <a:r>
                  <a:rPr lang="en-IT" sz="1200"/>
                  <a:t>  </a:t>
                </a:r>
              </a:p>
              <a:p>
                <a:endParaRPr lang="en-IT" sz="1200"/>
              </a:p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IT" sz="1200">
                    <a:solidFill>
                      <a:srgbClr val="FF0000"/>
                    </a:solidFill>
                  </a:rPr>
                  <a:t>:</a:t>
                </a:r>
                <a:r>
                  <a:rPr lang="en-IT" sz="120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=0.012</m:t>
                    </m:r>
                  </m:oMath>
                </a14:m>
                <a:r>
                  <a:rPr lang="en-IT" sz="1200"/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T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0.970</m:t>
                      </m:r>
                    </m:oMath>
                  </m:oMathPara>
                </a14:m>
                <a:endParaRPr lang="en-IT" sz="120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2911E1-C58B-CC0B-2DD0-39BCA5634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399" y="4148288"/>
                <a:ext cx="1604533" cy="1015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696BB48-AA70-0C84-ED7F-74C203F67A29}"/>
              </a:ext>
            </a:extLst>
          </p:cNvPr>
          <p:cNvCxnSpPr>
            <a:cxnSpLocks/>
          </p:cNvCxnSpPr>
          <p:nvPr/>
        </p:nvCxnSpPr>
        <p:spPr>
          <a:xfrm flipH="1" flipV="1">
            <a:off x="8172991" y="5067295"/>
            <a:ext cx="342359" cy="32446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A89876-7401-C920-B189-92D50957AE34}"/>
              </a:ext>
            </a:extLst>
          </p:cNvPr>
          <p:cNvCxnSpPr>
            <a:cxnSpLocks/>
          </p:cNvCxnSpPr>
          <p:nvPr/>
        </p:nvCxnSpPr>
        <p:spPr>
          <a:xfrm flipH="1" flipV="1">
            <a:off x="8172991" y="3006609"/>
            <a:ext cx="342359" cy="324468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1705FE-601A-FE45-048D-95BF1DB3948B}"/>
              </a:ext>
            </a:extLst>
          </p:cNvPr>
          <p:cNvSpPr txBox="1"/>
          <p:nvPr/>
        </p:nvSpPr>
        <p:spPr>
          <a:xfrm>
            <a:off x="5189287" y="3881774"/>
            <a:ext cx="3632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Quantitative (although small) discrepancy w/ Gaussian model </a:t>
            </a:r>
            <a:endParaRPr lang="en-IT" sz="1000"/>
          </a:p>
        </p:txBody>
      </p:sp>
    </p:spTree>
    <p:extLst>
      <p:ext uri="{BB962C8B-B14F-4D97-AF65-F5344CB8AC3E}">
        <p14:creationId xmlns:p14="http://schemas.microsoft.com/office/powerpoint/2010/main" val="1829919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4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931" y="221619"/>
                <a:ext cx="8458200" cy="6244059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1800" b="1" dirty="0">
                    <a:solidFill>
                      <a:srgbClr val="0070C1"/>
                    </a:solidFill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rgbClr val="0070C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800" b="1" dirty="0">
                    <a:solidFill>
                      <a:srgbClr val="0070C1"/>
                    </a:solidFill>
                    <a:latin typeface="Century Gothic" panose="020B0502020202020204" pitchFamily="34" charset="0"/>
                  </a:rPr>
                  <a:t> comparison with diffusive case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r>
                  <a:rPr lang="en-GB" sz="1600" dirty="0">
                    <a:latin typeface="+mn-lt"/>
                  </a:rPr>
                  <a:t>               Ad hoc diffusive set up --&gt; all mode are unstable and strong overlapped.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1600" dirty="0">
                  <a:latin typeface="+mn-lt"/>
                </a:endParaRPr>
              </a:p>
              <a:p>
                <a:endParaRPr lang="en-GB" sz="2000" b="1" dirty="0">
                  <a:solidFill>
                    <a:srgbClr val="0070C0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1" y="221619"/>
                <a:ext cx="8458200" cy="6244059"/>
              </a:xfrm>
              <a:prstGeom prst="rect">
                <a:avLst/>
              </a:prstGeom>
              <a:blipFill>
                <a:blip r:embed="rId2"/>
                <a:stretch>
                  <a:fillRect l="-600" t="-101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9344-4F8C-3C49-0B5E-0215341FA9DE}"/>
                  </a:ext>
                </a:extLst>
              </p:cNvPr>
              <p:cNvSpPr txBox="1"/>
              <p:nvPr/>
            </p:nvSpPr>
            <p:spPr>
              <a:xfrm>
                <a:off x="103783" y="6010691"/>
                <a:ext cx="87250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“Low branch” PDF is now almost perfect </a:t>
                </a:r>
                <a:r>
                  <a:rPr lang="en-US" sz="1200" dirty="0">
                    <a:solidFill>
                      <a:srgbClr val="0070C1"/>
                    </a:solidFill>
                  </a:rPr>
                  <a:t>normal distribution</a:t>
                </a:r>
                <a:r>
                  <a:rPr lang="en-US" sz="1200" dirty="0">
                    <a:solidFill>
                      <a:schemeClr val="tx1"/>
                    </a:solidFill>
                  </a:rPr>
                  <a:t> (also the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 tail at large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is well fitted) </a:t>
                </a:r>
                <a:br>
                  <a:rPr lang="en-US" sz="1200" dirty="0">
                    <a:solidFill>
                      <a:schemeClr val="tx1"/>
                    </a:solidFill>
                  </a:rPr>
                </a:br>
                <a:r>
                  <a:rPr lang="en-US" sz="1200" dirty="0">
                    <a:solidFill>
                      <a:schemeClr val="tx1"/>
                    </a:solidFill>
                  </a:rPr>
                  <a:t>-&gt; </a:t>
                </a:r>
                <a:r>
                  <a:rPr lang="en-US" sz="1200" dirty="0"/>
                  <a:t>comparison again indicates how the addressed </a:t>
                </a:r>
                <a:r>
                  <a:rPr lang="en-US" sz="1200" dirty="0" err="1"/>
                  <a:t>ITER</a:t>
                </a:r>
                <a:r>
                  <a:rPr lang="en-US" sz="1200" dirty="0"/>
                  <a:t> scenario is </a:t>
                </a:r>
                <a:r>
                  <a:rPr lang="en-US" sz="1200" b="1" dirty="0"/>
                  <a:t>distant from a diffusive like scheme (failure of </a:t>
                </a:r>
                <a:r>
                  <a:rPr lang="en-US" sz="1200" b="1" dirty="0" err="1"/>
                  <a:t>QL</a:t>
                </a:r>
                <a:r>
                  <a:rPr lang="en-US" sz="1200" b="1" dirty="0"/>
                  <a:t> approach)</a:t>
                </a:r>
                <a:r>
                  <a:rPr lang="en-US" sz="1200" dirty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IT" sz="1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FD9344-4F8C-3C49-0B5E-0215341FA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3" y="6010691"/>
                <a:ext cx="872508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E5A5DB0E-9325-907E-27ED-BF0DCCDB2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506" y="953199"/>
            <a:ext cx="2469449" cy="1663629"/>
          </a:xfrm>
          <a:prstGeom prst="rect">
            <a:avLst/>
          </a:prstGeom>
        </p:spPr>
      </p:pic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869F495B-5933-E6B3-FFC3-17BDDCE28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72" y="958054"/>
            <a:ext cx="2683833" cy="1694649"/>
          </a:xfrm>
          <a:prstGeom prst="rect">
            <a:avLst/>
          </a:prstGeom>
        </p:spPr>
      </p:pic>
      <p:pic>
        <p:nvPicPr>
          <p:cNvPr id="26" name="Picture 25" descr="Chart, scatter chart&#10;&#10;Description automatically generated">
            <a:extLst>
              <a:ext uri="{FF2B5EF4-FFF2-40B4-BE49-F238E27FC236}">
                <a16:creationId xmlns:a16="http://schemas.microsoft.com/office/drawing/2014/main" id="{A6CFB6F8-983F-333D-AB0B-655BBB8D9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661" y="3363480"/>
            <a:ext cx="2952715" cy="1927467"/>
          </a:xfrm>
          <a:prstGeom prst="rect">
            <a:avLst/>
          </a:prstGeom>
        </p:spPr>
      </p:pic>
      <p:pic>
        <p:nvPicPr>
          <p:cNvPr id="28" name="Picture 27" descr="Chart, scatter chart&#10;&#10;Description automatically generated">
            <a:extLst>
              <a:ext uri="{FF2B5EF4-FFF2-40B4-BE49-F238E27FC236}">
                <a16:creationId xmlns:a16="http://schemas.microsoft.com/office/drawing/2014/main" id="{11C3B487-F849-ABFF-517F-526FF8E45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49" y="3817421"/>
            <a:ext cx="1617282" cy="1055726"/>
          </a:xfrm>
          <a:prstGeom prst="rect">
            <a:avLst/>
          </a:prstGeom>
        </p:spPr>
      </p:pic>
      <p:pic>
        <p:nvPicPr>
          <p:cNvPr id="15" name="Picture 1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B1F422D-461C-ECCB-FD95-E824586C5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890" y="3553909"/>
            <a:ext cx="977900" cy="216582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1256FE88-83B4-92FC-AF99-E7E938B81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8354" y="3930108"/>
            <a:ext cx="951884" cy="210820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low confidence">
            <a:extLst>
              <a:ext uri="{FF2B5EF4-FFF2-40B4-BE49-F238E27FC236}">
                <a16:creationId xmlns:a16="http://schemas.microsoft.com/office/drawing/2014/main" id="{7AAB18F8-AEEE-7BCB-3119-24B966B20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9257" y="3681789"/>
            <a:ext cx="676001" cy="640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AAB19-D90F-60AB-4EA2-14F225EEF844}"/>
              </a:ext>
            </a:extLst>
          </p:cNvPr>
          <p:cNvSpPr txBox="1"/>
          <p:nvPr/>
        </p:nvSpPr>
        <p:spPr>
          <a:xfrm>
            <a:off x="1049820" y="2073503"/>
            <a:ext cx="1215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 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5ED8D-0D8F-C18E-7CFA-88D9D0EF66B9}"/>
              </a:ext>
            </a:extLst>
          </p:cNvPr>
          <p:cNvSpPr txBox="1"/>
          <p:nvPr/>
        </p:nvSpPr>
        <p:spPr>
          <a:xfrm>
            <a:off x="3571354" y="2087418"/>
            <a:ext cx="157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distribution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600FFF-F656-742A-38E1-99A2E3B0339C}"/>
                  </a:ext>
                </a:extLst>
              </p:cNvPr>
              <p:cNvSpPr txBox="1"/>
              <p:nvPr/>
            </p:nvSpPr>
            <p:spPr>
              <a:xfrm>
                <a:off x="435718" y="3333408"/>
                <a:ext cx="26665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IT" sz="1200" dirty="0">
                    <a:solidFill>
                      <a:srgbClr val="92D050"/>
                    </a:solidFill>
                  </a:rPr>
                  <a:t>:</a:t>
                </a:r>
                <a:r>
                  <a:rPr lang="en-IT" sz="1200" dirty="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=0.075</m:t>
                    </m:r>
                  </m:oMath>
                </a14:m>
                <a:r>
                  <a:rPr lang="en-IT" sz="1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=0.996</m:t>
                    </m:r>
                  </m:oMath>
                </a14:m>
                <a:r>
                  <a:rPr lang="en-IT" sz="1200" dirty="0">
                    <a:solidFill>
                      <a:srgbClr val="FF0000"/>
                    </a:solidFill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IT" sz="1200" dirty="0">
                    <a:solidFill>
                      <a:srgbClr val="FF0000"/>
                    </a:solidFill>
                  </a:rPr>
                  <a:t>:</a:t>
                </a:r>
                <a:r>
                  <a:rPr lang="en-IT" sz="1200" dirty="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=0.095</m:t>
                    </m:r>
                  </m:oMath>
                </a14:m>
                <a:r>
                  <a:rPr lang="en-IT" sz="1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=0.992</m:t>
                    </m:r>
                  </m:oMath>
                </a14:m>
                <a:endParaRPr lang="en-IT" sz="1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600FFF-F656-742A-38E1-99A2E3B03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18" y="3333408"/>
                <a:ext cx="2666589" cy="461665"/>
              </a:xfrm>
              <a:prstGeom prst="rect">
                <a:avLst/>
              </a:prstGeom>
              <a:blipFill>
                <a:blip r:embed="rId11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E8F4F6-9B7D-CF19-6BD8-302508944076}"/>
                  </a:ext>
                </a:extLst>
              </p:cNvPr>
              <p:cNvSpPr txBox="1"/>
              <p:nvPr/>
            </p:nvSpPr>
            <p:spPr>
              <a:xfrm>
                <a:off x="5520425" y="2918476"/>
                <a:ext cx="26665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=35</m:t>
                    </m:r>
                  </m:oMath>
                </a14:m>
                <a:r>
                  <a:rPr lang="en-IT" sz="1200" dirty="0">
                    <a:solidFill>
                      <a:srgbClr val="92D050"/>
                    </a:solidFill>
                  </a:rPr>
                  <a:t>:</a:t>
                </a:r>
                <a:r>
                  <a:rPr lang="en-IT" sz="1200" dirty="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=0.074</m:t>
                    </m:r>
                  </m:oMath>
                </a14:m>
                <a:r>
                  <a:rPr lang="en-IT" sz="1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=0.994</m:t>
                    </m:r>
                  </m:oMath>
                </a14:m>
                <a:r>
                  <a:rPr lang="en-IT" sz="1200" dirty="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=65</m:t>
                    </m:r>
                  </m:oMath>
                </a14:m>
                <a:r>
                  <a:rPr lang="en-IT" sz="1200" dirty="0">
                    <a:solidFill>
                      <a:srgbClr val="FF0000"/>
                    </a:solidFill>
                  </a:rPr>
                  <a:t>:</a:t>
                </a:r>
                <a:r>
                  <a:rPr lang="en-IT" sz="1200" dirty="0"/>
                  <a:t>  </a:t>
                </a:r>
                <a14:m>
                  <m:oMath xmlns:m="http://schemas.openxmlformats.org/officeDocument/2006/math">
                    <m:r>
                      <a:rPr lang="en-IT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=0.095</m:t>
                    </m:r>
                  </m:oMath>
                </a14:m>
                <a:r>
                  <a:rPr lang="en-IT" sz="1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=0.990</m:t>
                    </m:r>
                  </m:oMath>
                </a14:m>
                <a:endParaRPr lang="en-IT" sz="12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E8F4F6-9B7D-CF19-6BD8-302508944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425" y="2918476"/>
                <a:ext cx="2666589" cy="461665"/>
              </a:xfrm>
              <a:prstGeom prst="rect">
                <a:avLst/>
              </a:prstGeom>
              <a:blipFill>
                <a:blip r:embed="rId12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graph of a function&#10;&#10;Description automatically generated">
            <a:extLst>
              <a:ext uri="{FF2B5EF4-FFF2-40B4-BE49-F238E27FC236}">
                <a16:creationId xmlns:a16="http://schemas.microsoft.com/office/drawing/2014/main" id="{EECD8DC7-F81E-94D3-D052-CA329C1E27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5326" y="4175729"/>
            <a:ext cx="1863479" cy="1216438"/>
          </a:xfrm>
          <a:prstGeom prst="rect">
            <a:avLst/>
          </a:prstGeom>
        </p:spPr>
      </p:pic>
      <p:pic>
        <p:nvPicPr>
          <p:cNvPr id="23" name="Picture 22" descr="A graph of a function&#10;&#10;Description automatically generated">
            <a:extLst>
              <a:ext uri="{FF2B5EF4-FFF2-40B4-BE49-F238E27FC236}">
                <a16:creationId xmlns:a16="http://schemas.microsoft.com/office/drawing/2014/main" id="{05529A06-7335-77DD-AF22-0689A80327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3851" y="4233175"/>
            <a:ext cx="2785021" cy="181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9F208-A615-27E7-791D-8EA174AF31DA}"/>
              </a:ext>
            </a:extLst>
          </p:cNvPr>
          <p:cNvSpPr txBox="1"/>
          <p:nvPr/>
        </p:nvSpPr>
        <p:spPr>
          <a:xfrm>
            <a:off x="453421" y="4985234"/>
            <a:ext cx="3764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still Gaussian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E4C9B9-17DC-A851-9726-B075DDAE25DC}"/>
              </a:ext>
            </a:extLst>
          </p:cNvPr>
          <p:cNvSpPr/>
          <p:nvPr/>
        </p:nvSpPr>
        <p:spPr>
          <a:xfrm>
            <a:off x="6937513" y="2838607"/>
            <a:ext cx="983975" cy="64008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1" name="Picture 20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B1BB65B-5599-DD5F-56A2-5F179E5F6D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3145" y="970080"/>
            <a:ext cx="2341035" cy="15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46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/>
              <a:t>ATEP Meeting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5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7931" y="221618"/>
                <a:ext cx="8458200" cy="6244059"/>
              </a:xfrm>
              <a:prstGeom prst="rect">
                <a:avLst/>
              </a:prstGeom>
            </p:spPr>
            <p:txBody>
              <a:bodyPr anchor="t">
                <a:normAutofit fontScale="925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LCS diagnostics: reduced model phase space</a:t>
                </a:r>
                <a:r>
                  <a:rPr lang="en-GB" sz="20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͏Lagrangian Coherent Structures: most repulsive or attractive material lines (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transport barriers</a:t>
                </a:r>
                <a:r>
                  <a:rPr lang="en-GB" sz="1600" dirty="0">
                    <a:latin typeface="+mn-lt"/>
                  </a:rPr>
                  <a:t>). They are associated with </a:t>
                </a:r>
                <a:r>
                  <a:rPr lang="en-GB" sz="1600" b="1" dirty="0">
                    <a:latin typeface="+mn-lt"/>
                  </a:rPr>
                  <a:t>peaked profiles</a:t>
                </a:r>
                <a:r>
                  <a:rPr lang="en-GB" sz="1600" dirty="0">
                    <a:latin typeface="+mn-lt"/>
                  </a:rPr>
                  <a:t> of the </a:t>
                </a:r>
                <a:r>
                  <a:rPr lang="en-GB" sz="1600" dirty="0">
                    <a:solidFill>
                      <a:srgbClr val="0070C1"/>
                    </a:solidFill>
                    <a:latin typeface="+mn-lt"/>
                  </a:rPr>
                  <a:t>Finite-Time Lyapunov Exponent</a:t>
                </a:r>
                <a:r>
                  <a:rPr lang="en-GB" sz="1600" dirty="0">
                    <a:latin typeface="+mn-lt"/>
                  </a:rPr>
                  <a:t> (</a:t>
                </a:r>
                <a:r>
                  <a:rPr lang="en-GB" sz="1600" dirty="0" err="1">
                    <a:latin typeface="+mn-lt"/>
                  </a:rPr>
                  <a:t>FTLE</a:t>
                </a:r>
                <a:r>
                  <a:rPr lang="en-GB" sz="1600" dirty="0">
                    <a:latin typeface="+mn-lt"/>
                  </a:rPr>
                  <a:t>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Evaluation of </a:t>
                </a:r>
                <a:r>
                  <a:rPr lang="en-GB" sz="1600" dirty="0" err="1">
                    <a:latin typeface="+mn-lt"/>
                  </a:rPr>
                  <a:t>FTLE</a:t>
                </a:r>
                <a:r>
                  <a:rPr lang="en-GB" sz="1600" dirty="0">
                    <a:latin typeface="+mn-lt"/>
                  </a:rPr>
                  <a:t>: </a:t>
                </a:r>
                <a:r>
                  <a:rPr lang="en-GB" sz="1600" b="1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d>
                      <m:d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</m:d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d>
                      <m:d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l-GR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𝜟𝝉</m:t>
                        </m:r>
                      </m:e>
                    </m:d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𝐥𝐧</m:t>
                        </m:r>
                      </m:fName>
                      <m:e>
                        <m:d>
                          <m:d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𝜹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𝝉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𝜹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𝝉</m:t>
                                        </m:r>
                                      </m:e>
                                      <m:sub>
                                        <m: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/∆</m:t>
                    </m:r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endParaRPr lang="en-GB" sz="1600" b="1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err="1">
                    <a:latin typeface="+mn-lt"/>
                    <a:ea typeface="Cambria Math" panose="02040503050406030204" pitchFamily="18" charset="0"/>
                  </a:rPr>
                  <a:t>FTLE</a:t>
                </a:r>
                <a:r>
                  <a:rPr lang="en-US" sz="1600" dirty="0">
                    <a:latin typeface="+mn-lt"/>
                    <a:ea typeface="Cambria Math" panose="02040503050406030204" pitchFamily="18" charset="0"/>
                  </a:rPr>
                  <a:t> are calculate in the positions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+mn-lt"/>
                    <a:ea typeface="Cambria Math" panose="02040503050406030204" pitchFamily="18" charset="0"/>
                  </a:rPr>
                  <a:t> of the </a:t>
                </a:r>
                <a:r>
                  <a:rPr lang="en-US" sz="1600" b="1" dirty="0">
                    <a:latin typeface="+mn-lt"/>
                    <a:ea typeface="Cambria Math" panose="02040503050406030204" pitchFamily="18" charset="0"/>
                  </a:rPr>
                  <a:t>first grid.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600" dirty="0">
                    <a:latin typeface="+mn-lt"/>
                  </a:rPr>
                  <a:t>: </a:t>
                </a:r>
                <a:r>
                  <a:rPr lang="en-GB" sz="1600" dirty="0">
                    <a:latin typeface="+mn-lt"/>
                  </a:rPr>
                  <a:t>the curves where the </a:t>
                </a:r>
                <a:r>
                  <a:rPr lang="en-GB" sz="1600" dirty="0" err="1">
                    <a:latin typeface="+mn-lt"/>
                  </a:rPr>
                  <a:t>FTLE</a:t>
                </a:r>
                <a:r>
                  <a:rPr lang="en-GB" sz="1600" dirty="0">
                    <a:latin typeface="+mn-lt"/>
                  </a:rPr>
                  <a:t> field is peaked define </a:t>
                </a:r>
                <a:r>
                  <a:rPr lang="en-GB" sz="1600" b="1" dirty="0">
                    <a:latin typeface="+mn-lt"/>
                  </a:rPr>
                  <a:t>repulsive</a:t>
                </a:r>
                <a:r>
                  <a:rPr lang="en-GB" sz="1600" dirty="0">
                    <a:latin typeface="+mn-lt"/>
                  </a:rPr>
                  <a:t> transport barriers;</a:t>
                </a:r>
                <a:br>
                  <a:rPr lang="en-GB" sz="16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600" dirty="0">
                    <a:latin typeface="+mn-lt"/>
                  </a:rPr>
                  <a:t>: </a:t>
                </a:r>
                <a:r>
                  <a:rPr lang="en-GB" sz="1600" b="1" dirty="0">
                    <a:latin typeface="+mn-lt"/>
                  </a:rPr>
                  <a:t>attractive</a:t>
                </a:r>
                <a:r>
                  <a:rPr lang="en-GB" sz="1600" dirty="0">
                    <a:latin typeface="+mn-lt"/>
                  </a:rPr>
                  <a:t> transport barriers.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+mn-lt"/>
                  </a:rPr>
                  <a:t>LCS -  the maximum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GB" sz="1600" dirty="0">
                    <a:latin typeface="+mn-lt"/>
                  </a:rPr>
                  <a:t> from </a:t>
                </a:r>
                <a:r>
                  <a:rPr lang="en-GB" sz="1600" b="1" dirty="0">
                    <a:solidFill>
                      <a:srgbClr val="0070C1"/>
                    </a:solidFill>
                    <a:latin typeface="+mn-lt"/>
                  </a:rPr>
                  <a:t>contour plots</a:t>
                </a:r>
                <a:r>
                  <a:rPr lang="en-GB" sz="1600" dirty="0">
                    <a:latin typeface="+mn-lt"/>
                  </a:rPr>
                  <a:t> in the phase space. </a:t>
                </a:r>
              </a:p>
            </p:txBody>
          </p:sp>
        </mc:Choice>
        <mc:Fallback xmlns="">
          <p:sp>
            <p:nvSpPr>
              <p:cNvPr id="9" name="Titolo 1">
                <a:extLst>
                  <a:ext uri="{FF2B5EF4-FFF2-40B4-BE49-F238E27FC236}">
                    <a16:creationId xmlns:a16="http://schemas.microsoft.com/office/drawing/2014/main" id="{EAE6C0FE-9058-B138-FB84-C79258CE8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1" y="221618"/>
                <a:ext cx="8458200" cy="6244059"/>
              </a:xfrm>
              <a:prstGeom prst="rect">
                <a:avLst/>
              </a:prstGeom>
              <a:blipFill>
                <a:blip r:embed="rId3"/>
                <a:stretch>
                  <a:fillRect l="-900" t="-18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grid with black dots&#10;&#10;Description automatically generated">
            <a:extLst>
              <a:ext uri="{FF2B5EF4-FFF2-40B4-BE49-F238E27FC236}">
                <a16:creationId xmlns:a16="http://schemas.microsoft.com/office/drawing/2014/main" id="{5A4A62DA-B6D7-C585-E8EE-0FD5449B6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904" y="1893895"/>
            <a:ext cx="2670007" cy="2656806"/>
          </a:xfrm>
          <a:prstGeom prst="rect">
            <a:avLst/>
          </a:prstGeom>
        </p:spPr>
      </p:pic>
      <p:pic>
        <p:nvPicPr>
          <p:cNvPr id="18" name="Picture 17" descr="A grid with black dots and red arrows&#10;&#10;Description automatically generated">
            <a:extLst>
              <a:ext uri="{FF2B5EF4-FFF2-40B4-BE49-F238E27FC236}">
                <a16:creationId xmlns:a16="http://schemas.microsoft.com/office/drawing/2014/main" id="{B9866188-C4FD-498B-5EA8-D1913B7FD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350" y="1872143"/>
            <a:ext cx="2780334" cy="2678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4415F-4C3E-BF51-7568-15C07CE78CAF}"/>
              </a:ext>
            </a:extLst>
          </p:cNvPr>
          <p:cNvSpPr txBox="1"/>
          <p:nvPr/>
        </p:nvSpPr>
        <p:spPr>
          <a:xfrm rot="16200000">
            <a:off x="757471" y="2887410"/>
            <a:ext cx="14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/>
              <a:t>phase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187FC-51D4-1357-9482-956C9811771B}"/>
                  </a:ext>
                </a:extLst>
              </p:cNvPr>
              <p:cNvSpPr txBox="1"/>
              <p:nvPr/>
            </p:nvSpPr>
            <p:spPr>
              <a:xfrm>
                <a:off x="2545168" y="1870523"/>
                <a:ext cx="9675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8187FC-51D4-1357-9482-956C98117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168" y="1870523"/>
                <a:ext cx="96756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403E02-9DC7-DE9D-9C29-E494104559BD}"/>
                  </a:ext>
                </a:extLst>
              </p:cNvPr>
              <p:cNvSpPr txBox="1"/>
              <p:nvPr/>
            </p:nvSpPr>
            <p:spPr>
              <a:xfrm>
                <a:off x="6115050" y="1796092"/>
                <a:ext cx="11754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403E02-9DC7-DE9D-9C29-E49410455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0" y="1796092"/>
                <a:ext cx="117542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488D3ECE-0DED-B911-310D-230394DFEE18}"/>
              </a:ext>
            </a:extLst>
          </p:cNvPr>
          <p:cNvSpPr/>
          <p:nvPr/>
        </p:nvSpPr>
        <p:spPr>
          <a:xfrm>
            <a:off x="4602128" y="2706935"/>
            <a:ext cx="515332" cy="1030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DA23DD-7D06-69C7-81D8-206EC0F2D09B}"/>
                  </a:ext>
                </a:extLst>
              </p:cNvPr>
              <p:cNvSpPr txBox="1"/>
              <p:nvPr/>
            </p:nvSpPr>
            <p:spPr>
              <a:xfrm>
                <a:off x="813130" y="4136065"/>
                <a:ext cx="708396" cy="328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IT" sz="1400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DA23DD-7D06-69C7-81D8-206EC0F2D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30" y="4136065"/>
                <a:ext cx="708396" cy="328167"/>
              </a:xfrm>
              <a:prstGeom prst="rect">
                <a:avLst/>
              </a:prstGeom>
              <a:blipFill>
                <a:blip r:embed="rId8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2027E5AF-5F2E-DC6D-9397-9C2F111ED354}"/>
              </a:ext>
            </a:extLst>
          </p:cNvPr>
          <p:cNvCxnSpPr>
            <a:cxnSpLocks/>
          </p:cNvCxnSpPr>
          <p:nvPr/>
        </p:nvCxnSpPr>
        <p:spPr>
          <a:xfrm rot="10800000">
            <a:off x="1445865" y="4304744"/>
            <a:ext cx="232846" cy="16408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97D97AF1-EBC2-19E1-F60C-9024DF33FC6B}"/>
              </a:ext>
            </a:extLst>
          </p:cNvPr>
          <p:cNvSpPr/>
          <p:nvPr/>
        </p:nvSpPr>
        <p:spPr>
          <a:xfrm>
            <a:off x="1679945" y="4338082"/>
            <a:ext cx="180754" cy="191386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1E0F042-1E04-7CAC-A839-416753C075E8}"/>
              </a:ext>
            </a:extLst>
          </p:cNvPr>
          <p:cNvSpPr/>
          <p:nvPr/>
        </p:nvSpPr>
        <p:spPr>
          <a:xfrm>
            <a:off x="2161960" y="4352253"/>
            <a:ext cx="180754" cy="191386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0CE3527-29EC-3227-3784-7D79038E25D9}"/>
              </a:ext>
            </a:extLst>
          </p:cNvPr>
          <p:cNvSpPr/>
          <p:nvPr/>
        </p:nvSpPr>
        <p:spPr>
          <a:xfrm>
            <a:off x="2654608" y="4355793"/>
            <a:ext cx="180754" cy="191386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E07B0A-D2FA-524C-DF7A-021179209C08}"/>
              </a:ext>
            </a:extLst>
          </p:cNvPr>
          <p:cNvSpPr/>
          <p:nvPr/>
        </p:nvSpPr>
        <p:spPr>
          <a:xfrm>
            <a:off x="2647523" y="3381130"/>
            <a:ext cx="180754" cy="191386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6634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6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 noChangeAspect="1"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E256F9-DE04-3FD1-9F8A-B63007C1A968}"/>
                  </a:ext>
                </a:extLst>
              </p:cNvPr>
              <p:cNvSpPr txBox="1"/>
              <p:nvPr/>
            </p:nvSpPr>
            <p:spPr>
              <a:xfrm>
                <a:off x="6115049" y="1796663"/>
                <a:ext cx="2950573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FTLE + spectrum evolution (mode amplitude).</a:t>
                </a:r>
                <a:br>
                  <a:rPr lang="en-US" sz="1000" dirty="0"/>
                </a:b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Initial/final time are set to include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=±230</m:t>
                    </m:r>
                  </m:oMath>
                </a14:m>
                <a:r>
                  <a:rPr lang="en-US" sz="1000" dirty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/>
                  <a:t>Tracers initialized at 5, 18, 26 resonances.</a:t>
                </a:r>
                <a:br>
                  <a:rPr lang="en-US" sz="1000" dirty="0"/>
                </a:b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solidFill>
                      <a:srgbClr val="0070C1"/>
                    </a:solidFill>
                  </a:rPr>
                  <a:t>Early dynamics</a:t>
                </a:r>
                <a:r>
                  <a:rPr lang="en-US" sz="1000" dirty="0"/>
                  <a:t> - linear mode evolution:</a:t>
                </a:r>
                <a:br>
                  <a:rPr lang="en-US" sz="1000" dirty="0"/>
                </a:br>
                <a:br>
                  <a:rPr lang="en-US" sz="1000" dirty="0"/>
                </a:br>
                <a:r>
                  <a:rPr lang="en-US" sz="1000" dirty="0"/>
                  <a:t>-&gt; particles clearly follow </a:t>
                </a:r>
                <a:r>
                  <a:rPr lang="en-US" sz="1000" b="1" dirty="0"/>
                  <a:t>attractive barriers</a:t>
                </a:r>
                <a:r>
                  <a:rPr lang="en-US" sz="1000" dirty="0"/>
                  <a:t>;</a:t>
                </a:r>
                <a:br>
                  <a:rPr lang="en-US" sz="1000" dirty="0"/>
                </a:br>
                <a:br>
                  <a:rPr lang="en-US" sz="1000" dirty="0"/>
                </a:br>
                <a:r>
                  <a:rPr lang="en-US" sz="1000" dirty="0"/>
                  <a:t>-&gt; dominance of a larger resonance, but with a very rich </a:t>
                </a:r>
                <a:r>
                  <a:rPr lang="en-US" sz="1000" b="1" dirty="0"/>
                  <a:t>overlapping dynamics</a:t>
                </a:r>
                <a:r>
                  <a:rPr lang="en-US" sz="1000" dirty="0"/>
                  <a:t> and substructure formation; </a:t>
                </a:r>
                <a:br>
                  <a:rPr lang="en-US" sz="1000" dirty="0"/>
                </a:br>
                <a:br>
                  <a:rPr lang="en-US" sz="1000" dirty="0"/>
                </a:br>
                <a:r>
                  <a:rPr lang="en-US" sz="1000" dirty="0"/>
                  <a:t>-&gt; evidence of </a:t>
                </a:r>
                <a:r>
                  <a:rPr lang="en-US" sz="1000" b="1" dirty="0"/>
                  <a:t>different transport</a:t>
                </a:r>
                <a:r>
                  <a:rPr lang="en-US" sz="1000" dirty="0"/>
                  <a:t>: high branch tracers cover a larger resonant portion and can interact simultaneously with more resonances.</a:t>
                </a:r>
                <a:br>
                  <a:rPr lang="en-US" sz="1000" dirty="0"/>
                </a:b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b="1" dirty="0">
                    <a:solidFill>
                      <a:srgbClr val="0070C1"/>
                    </a:solidFill>
                  </a:rPr>
                  <a:t>Late dynamics</a:t>
                </a:r>
                <a:r>
                  <a:rPr lang="en-US" sz="1000" dirty="0"/>
                  <a:t> (after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&gt;550</m:t>
                    </m:r>
                  </m:oMath>
                </a14:m>
                <a:r>
                  <a:rPr lang="en-US" sz="1000" dirty="0"/>
                  <a:t>): </a:t>
                </a:r>
                <a:br>
                  <a:rPr lang="en-US" sz="1000" dirty="0"/>
                </a:br>
                <a:br>
                  <a:rPr lang="en-US" sz="1000" dirty="0"/>
                </a:br>
                <a:r>
                  <a:rPr lang="en-US" sz="1000" dirty="0"/>
                  <a:t>-&gt; avalanche excitation of low branch;</a:t>
                </a:r>
                <a:br>
                  <a:rPr lang="en-US" sz="1000" dirty="0"/>
                </a:br>
                <a:br>
                  <a:rPr lang="en-US" sz="1000" dirty="0"/>
                </a:br>
                <a:r>
                  <a:rPr lang="en-US" sz="1000" dirty="0"/>
                  <a:t>-&gt; high branch </a:t>
                </a:r>
                <a:r>
                  <a:rPr lang="en-US" sz="1000" b="1" dirty="0"/>
                  <a:t>transfer energy</a:t>
                </a:r>
                <a:r>
                  <a:rPr lang="en-US" sz="1000" dirty="0"/>
                  <a:t> to low branch;</a:t>
                </a:r>
                <a:br>
                  <a:rPr lang="en-US" sz="1000" dirty="0"/>
                </a:br>
                <a:br>
                  <a:rPr lang="en-US" sz="1000" dirty="0"/>
                </a:br>
                <a:r>
                  <a:rPr lang="en-US" sz="1000" dirty="0"/>
                  <a:t>-&gt; evidence of </a:t>
                </a:r>
                <a:r>
                  <a:rPr lang="en-US" sz="1000" b="1" dirty="0"/>
                  <a:t>emptying</a:t>
                </a:r>
                <a:r>
                  <a:rPr lang="en-US" sz="1000" dirty="0"/>
                  <a:t> of small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000" dirty="0"/>
                  <a:t> region and correspondent growing population of large </a:t>
                </a:r>
                <a14:m>
                  <m:oMath xmlns:m="http://schemas.openxmlformats.org/officeDocument/2006/math"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000" dirty="0"/>
                  <a:t> </a:t>
                </a:r>
                <a:br>
                  <a:rPr lang="en-US" sz="1000" dirty="0"/>
                </a:br>
                <a:r>
                  <a:rPr lang="en-US" sz="1000" dirty="0"/>
                  <a:t>(</a:t>
                </a:r>
                <a:r>
                  <a:rPr lang="en-US" sz="1000" dirty="0" err="1"/>
                  <a:t>todo</a:t>
                </a:r>
                <a:r>
                  <a:rPr lang="en-US" sz="1000" dirty="0"/>
                  <a:t>: quantify this effect in the phase space).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E256F9-DE04-3FD1-9F8A-B63007C1A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49" y="1796663"/>
                <a:ext cx="2950573" cy="50167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DF2A431-4263-5C7C-C40A-E27AA2E18198}"/>
              </a:ext>
            </a:extLst>
          </p:cNvPr>
          <p:cNvSpPr txBox="1"/>
          <p:nvPr/>
        </p:nvSpPr>
        <p:spPr>
          <a:xfrm>
            <a:off x="7173685" y="27196"/>
            <a:ext cx="2447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>
                <a:solidFill>
                  <a:srgbClr val="0070C1"/>
                </a:solidFill>
              </a:rPr>
              <a:t>early + late dynamics</a:t>
            </a:r>
          </a:p>
        </p:txBody>
      </p:sp>
      <p:pic>
        <p:nvPicPr>
          <p:cNvPr id="7" name="Picture 6" descr="A blue circle with black letters&#10;&#10;Description automatically generated">
            <a:extLst>
              <a:ext uri="{FF2B5EF4-FFF2-40B4-BE49-F238E27FC236}">
                <a16:creationId xmlns:a16="http://schemas.microsoft.com/office/drawing/2014/main" id="{20B184DD-9B15-9FDE-2B63-48DE72BFA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473" y="27196"/>
            <a:ext cx="453212" cy="416823"/>
          </a:xfrm>
          <a:prstGeom prst="rect">
            <a:avLst/>
          </a:prstGeom>
        </p:spPr>
      </p:pic>
      <p:pic>
        <p:nvPicPr>
          <p:cNvPr id="13" name="ezgif.com-gif-to-mp4(1)">
            <a:hlinkClick r:id="" action="ppaction://media"/>
            <a:extLst>
              <a:ext uri="{FF2B5EF4-FFF2-40B4-BE49-F238E27FC236}">
                <a16:creationId xmlns:a16="http://schemas.microsoft.com/office/drawing/2014/main" id="{F1ED8DDC-B213-B433-4CE2-9A94E355D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71" y="235607"/>
            <a:ext cx="4875773" cy="5789812"/>
          </a:xfrm>
          <a:prstGeom prst="rect">
            <a:avLst/>
          </a:prstGeom>
        </p:spPr>
      </p:pic>
      <p:pic>
        <p:nvPicPr>
          <p:cNvPr id="2" name="Picture 1" descr="Chart, line chart, histogram&#10;&#10;Description automatically generated">
            <a:extLst>
              <a:ext uri="{FF2B5EF4-FFF2-40B4-BE49-F238E27FC236}">
                <a16:creationId xmlns:a16="http://schemas.microsoft.com/office/drawing/2014/main" id="{6189A8AC-DC37-21EC-0F75-4C924F661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808" y="678113"/>
            <a:ext cx="1366895" cy="9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7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 noChangeAspect="1"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D64BDE-08EF-978C-BE25-3B99EDCFDEDC}"/>
              </a:ext>
            </a:extLst>
          </p:cNvPr>
          <p:cNvSpPr txBox="1"/>
          <p:nvPr/>
        </p:nvSpPr>
        <p:spPr>
          <a:xfrm>
            <a:off x="3728362" y="83098"/>
            <a:ext cx="1378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 dirty="0">
                <a:solidFill>
                  <a:srgbClr val="0070C1"/>
                </a:solidFill>
              </a:rPr>
              <a:t>late dynamics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1E9A72-6894-BC14-E3BC-9B73EC49F8C9}"/>
              </a:ext>
            </a:extLst>
          </p:cNvPr>
          <p:cNvSpPr txBox="1"/>
          <p:nvPr/>
        </p:nvSpPr>
        <p:spPr>
          <a:xfrm>
            <a:off x="5350699" y="6084308"/>
            <a:ext cx="368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Fast spread covering the whole resonant portion </a:t>
            </a:r>
            <a:br>
              <a:rPr lang="en-US" sz="1000" dirty="0"/>
            </a:br>
            <a:r>
              <a:rPr lang="en-US" sz="1000" dirty="0"/>
              <a:t>-&gt; strong overlap as mark for diffusive like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9741A-5FD2-759D-6F67-4BB3F009DDE4}"/>
              </a:ext>
            </a:extLst>
          </p:cNvPr>
          <p:cNvSpPr txBox="1"/>
          <p:nvPr/>
        </p:nvSpPr>
        <p:spPr>
          <a:xfrm>
            <a:off x="6457950" y="13008"/>
            <a:ext cx="221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DC spectra is almost saturated </a:t>
            </a:r>
            <a:br>
              <a:rPr lang="en-US" sz="1000" dirty="0"/>
            </a:br>
            <a:r>
              <a:rPr lang="en-US" sz="1000" dirty="0"/>
              <a:t>-&gt; diffusive dynamics is expected.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2A271-B38A-7BC2-2CB4-0CBD8020C7A2}"/>
              </a:ext>
            </a:extLst>
          </p:cNvPr>
          <p:cNvSpPr txBox="1"/>
          <p:nvPr/>
        </p:nvSpPr>
        <p:spPr>
          <a:xfrm>
            <a:off x="628650" y="6094243"/>
            <a:ext cx="40959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Tracers dynamics is very localized:</a:t>
            </a:r>
            <a:br>
              <a:rPr lang="en-US" sz="1000" dirty="0"/>
            </a:br>
            <a:r>
              <a:rPr lang="en-US" sz="1000" dirty="0"/>
              <a:t>-&gt; small spread in the radial dimension -&gt; convective like</a:t>
            </a:r>
          </a:p>
          <a:p>
            <a:endParaRPr lang="en-US" sz="1000" dirty="0"/>
          </a:p>
        </p:txBody>
      </p:sp>
      <p:pic>
        <p:nvPicPr>
          <p:cNvPr id="18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0012E1EB-9765-EB44-EE8F-03252E833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0208" y="649322"/>
            <a:ext cx="2059194" cy="4936581"/>
          </a:xfrm>
          <a:prstGeom prst="rect">
            <a:avLst/>
          </a:prstGeom>
        </p:spPr>
      </p:pic>
      <p:pic>
        <p:nvPicPr>
          <p:cNvPr id="19" name="ezgif.com-gif-to-mp4(1)">
            <a:hlinkClick r:id="" action="ppaction://media"/>
            <a:extLst>
              <a:ext uri="{FF2B5EF4-FFF2-40B4-BE49-F238E27FC236}">
                <a16:creationId xmlns:a16="http://schemas.microsoft.com/office/drawing/2014/main" id="{F64616BE-CDB8-DE85-31C0-822F732CCB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274" y="649322"/>
            <a:ext cx="2074049" cy="4936581"/>
          </a:xfrm>
          <a:prstGeom prst="rect">
            <a:avLst/>
          </a:prstGeom>
        </p:spPr>
      </p:pic>
      <p:pic>
        <p:nvPicPr>
          <p:cNvPr id="7" name="Picture 6" descr="A blue circle with black letters&#10;&#10;Description automatically generated">
            <a:extLst>
              <a:ext uri="{FF2B5EF4-FFF2-40B4-BE49-F238E27FC236}">
                <a16:creationId xmlns:a16="http://schemas.microsoft.com/office/drawing/2014/main" id="{20B184DD-9B15-9FDE-2B63-48DE72BFA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428" y="997665"/>
            <a:ext cx="453212" cy="416823"/>
          </a:xfrm>
          <a:prstGeom prst="rect">
            <a:avLst/>
          </a:prstGeom>
        </p:spPr>
      </p:pic>
      <p:pic>
        <p:nvPicPr>
          <p:cNvPr id="4" name="Picture 3" descr="A blue circle with black letters&#10;&#10;Description automatically generated">
            <a:extLst>
              <a:ext uri="{FF2B5EF4-FFF2-40B4-BE49-F238E27FC236}">
                <a16:creationId xmlns:a16="http://schemas.microsoft.com/office/drawing/2014/main" id="{A9412B50-95B5-4189-3848-73FE95376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572" y="997308"/>
            <a:ext cx="453600" cy="4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3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46914-B8F8-2B3B-2F56-EA7FF3C0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65680"/>
            <a:ext cx="2057400" cy="365125"/>
          </a:xfrm>
        </p:spPr>
        <p:txBody>
          <a:bodyPr/>
          <a:lstStyle/>
          <a:p>
            <a:r>
              <a:rPr lang="it-IT" dirty="0" err="1"/>
              <a:t>ATEP</a:t>
            </a:r>
            <a:r>
              <a:rPr lang="it-IT" dirty="0"/>
              <a:t> Meeting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8C43-BB7F-C6B0-22F5-FEFE6879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65680"/>
            <a:ext cx="3086100" cy="365125"/>
          </a:xfrm>
        </p:spPr>
        <p:txBody>
          <a:bodyPr/>
          <a:lstStyle/>
          <a:p>
            <a:r>
              <a:rPr lang="en-GB"/>
              <a:t>N. </a:t>
            </a:r>
            <a:r>
              <a:rPr lang="en-GB" err="1"/>
              <a:t>Carlevaro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1CCBD-49BD-0677-3900-FB2210C4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65679"/>
            <a:ext cx="2057400" cy="365125"/>
          </a:xfrm>
        </p:spPr>
        <p:txBody>
          <a:bodyPr/>
          <a:lstStyle/>
          <a:p>
            <a:fld id="{05BEACE0-663B-8240-87A2-CA4B450402DF}" type="slidenum">
              <a:rPr lang="en-IT" smtClean="0"/>
              <a:t>8</a:t>
            </a:fld>
            <a:endParaRPr lang="en-IT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2B13CB-0BB1-2537-9CA7-A31AF0A0121A}"/>
              </a:ext>
            </a:extLst>
          </p:cNvPr>
          <p:cNvCxnSpPr>
            <a:cxnSpLocks/>
          </p:cNvCxnSpPr>
          <p:nvPr/>
        </p:nvCxnSpPr>
        <p:spPr>
          <a:xfrm>
            <a:off x="337931" y="6465679"/>
            <a:ext cx="84582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EAE6C0FE-9058-B138-FB84-C79258CE859E}"/>
              </a:ext>
            </a:extLst>
          </p:cNvPr>
          <p:cNvSpPr txBox="1">
            <a:spLocks/>
          </p:cNvSpPr>
          <p:nvPr/>
        </p:nvSpPr>
        <p:spPr>
          <a:xfrm>
            <a:off x="337930" y="221619"/>
            <a:ext cx="8686799" cy="62440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Concluding remarks</a:t>
            </a:r>
          </a:p>
          <a:p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+mn-lt"/>
              </a:rPr>
              <a:t>A work merging (and extending) all these analyses is in preparation to be submitted.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+mn-lt"/>
              </a:rPr>
              <a:t>The set up for the </a:t>
            </a:r>
            <a:r>
              <a:rPr lang="en-GB" sz="1600" b="1" dirty="0">
                <a:latin typeface="+mn-lt"/>
              </a:rPr>
              <a:t>advanced statistical analysis </a:t>
            </a:r>
            <a:r>
              <a:rPr lang="en-GB" sz="1600" dirty="0">
                <a:latin typeface="+mn-lt"/>
              </a:rPr>
              <a:t>is ready and fast:</a:t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develop and improve these diagnostics and </a:t>
            </a:r>
            <a:r>
              <a:rPr lang="en-GB" sz="1600" b="1" dirty="0">
                <a:latin typeface="+mn-lt"/>
              </a:rPr>
              <a:t>apply directly to TAE non linear dynamics</a:t>
            </a:r>
            <a:r>
              <a:rPr lang="en-GB" sz="1600" dirty="0">
                <a:latin typeface="+mn-lt"/>
              </a:rPr>
              <a:t>.</a:t>
            </a:r>
            <a:br>
              <a:rPr lang="en-GB" sz="1600" dirty="0">
                <a:latin typeface="+mn-lt"/>
              </a:rPr>
            </a:br>
            <a:endParaRPr lang="en-GB" sz="16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GB" sz="1600" b="1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b="1" dirty="0">
                <a:latin typeface="+mn-lt"/>
              </a:rPr>
              <a:t>͏</a:t>
            </a:r>
            <a:r>
              <a:rPr lang="en-GB" sz="1600" b="1" dirty="0">
                <a:solidFill>
                  <a:srgbClr val="0070C1"/>
                </a:solidFill>
                <a:latin typeface="+mn-lt"/>
              </a:rPr>
              <a:t>External potentials + motion equation </a:t>
            </a:r>
            <a:r>
              <a:rPr lang="en-GB" sz="1600" dirty="0">
                <a:latin typeface="+mn-lt"/>
              </a:rPr>
              <a:t>--&gt; </a:t>
            </a:r>
            <a:r>
              <a:rPr lang="en-GB" sz="1600" dirty="0" err="1">
                <a:latin typeface="+mn-lt"/>
              </a:rPr>
              <a:t>FTLE</a:t>
            </a:r>
            <a:r>
              <a:rPr lang="en-GB" sz="1600" dirty="0">
                <a:latin typeface="+mn-lt"/>
              </a:rPr>
              <a:t>/tracer codes can be adapted to different scenarios.</a:t>
            </a:r>
            <a:br>
              <a:rPr lang="en-GB" sz="1600" dirty="0">
                <a:latin typeface="+mn-lt"/>
              </a:rPr>
            </a:br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endParaRPr lang="en-GB" sz="20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22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3482</TotalTime>
  <Words>1283</Words>
  <Application>Microsoft Macintosh PowerPoint</Application>
  <PresentationFormat>On-screen Show (4:3)</PresentationFormat>
  <Paragraphs>307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Nakia Carlevaro</dc:creator>
  <cp:lastModifiedBy>Nakia Carlevaro</cp:lastModifiedBy>
  <cp:revision>42</cp:revision>
  <dcterms:created xsi:type="dcterms:W3CDTF">2023-01-18T16:51:22Z</dcterms:created>
  <dcterms:modified xsi:type="dcterms:W3CDTF">2023-11-22T09:41:14Z</dcterms:modified>
</cp:coreProperties>
</file>