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64" r:id="rId4"/>
    <p:sldId id="278" r:id="rId5"/>
    <p:sldId id="279" r:id="rId6"/>
    <p:sldId id="284" r:id="rId7"/>
    <p:sldId id="280" r:id="rId8"/>
    <p:sldId id="282" r:id="rId9"/>
    <p:sldId id="287" r:id="rId10"/>
    <p:sldId id="281" r:id="rId11"/>
    <p:sldId id="288" r:id="rId12"/>
    <p:sldId id="283" r:id="rId13"/>
    <p:sldId id="291" r:id="rId14"/>
    <p:sldId id="290" r:id="rId15"/>
    <p:sldId id="263" r:id="rId16"/>
    <p:sldId id="285" r:id="rId17"/>
  </p:sldIdLst>
  <p:sldSz cx="10080625" cy="7559675"/>
  <p:notesSz cx="7559675" cy="10691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STOS RAMIREZ, DANIELA" initials="BRD" lastIdx="1" clrIdx="0">
    <p:extLst>
      <p:ext uri="{19B8F6BF-5375-455C-9EA6-DF929625EA0E}">
        <p15:presenceInfo xmlns:p15="http://schemas.microsoft.com/office/powerpoint/2012/main" userId="BUSTOS RAMIREZ, DANIEL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1344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DB60B6-0331-4691-8A1F-3EA45AEC6060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08481B-2697-4FFC-8C7C-BC250A7E538F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noAutofit/>
          </a:bodyPr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462387-8A2A-42F4-9469-4E0E3BD25A89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46492D-0134-4B1E-8AE6-5C89F0D12288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0">
            <a:noAutofit/>
          </a:bodyPr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0811274D-1DCA-4953-AAA6-BD7E60589552}" type="slidenum">
              <a:t>‹#›</a:t>
            </a:fld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474992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A6790D-E6F5-478A-B527-125928F6251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A8B46D-00F9-4DF0-89E9-927BCE0AF941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67248D8E-039B-4A38-8312-33E8D434584D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hangingPunct="0">
              <a:buNone/>
              <a:tabLst/>
              <a:defRPr lang="en-US" sz="1400" kern="1200">
                <a:latin typeface="Open Sans" pitchFamily="34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006EEA-3763-4DB3-91FF-22E18034A3E3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hangingPunct="0">
              <a:buNone/>
              <a:tabLst/>
              <a:defRPr lang="en-US" sz="1400" kern="1200">
                <a:latin typeface="Open Sans" pitchFamily="34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B0B687-E93E-4514-9532-CD6E16FB9962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hangingPunct="0">
              <a:buNone/>
              <a:tabLst/>
              <a:defRPr lang="en-US" sz="1400" kern="1200">
                <a:latin typeface="Open Sans" pitchFamily="34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FE3137-C284-4959-9B07-BE9B05351C4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hangingPunct="0">
              <a:buNone/>
              <a:tabLst/>
              <a:defRPr lang="en-US" sz="1400" kern="1200">
                <a:latin typeface="Open Sans" pitchFamily="34"/>
                <a:ea typeface="Segoe UI" pitchFamily="2"/>
                <a:cs typeface="Tahoma" pitchFamily="2"/>
              </a:defRPr>
            </a:lvl1pPr>
          </a:lstStyle>
          <a:p>
            <a:pPr lvl="0"/>
            <a:fld id="{995D1E41-585A-43EF-AE02-A552EF7F2E0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32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0" hangingPunct="0">
      <a:tabLst/>
      <a:defRPr lang="en-US" sz="2810" b="0" i="0" u="none" strike="noStrike" kern="1200">
        <a:ln>
          <a:noFill/>
        </a:ln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FDD1F7-1097-497E-99DE-EEEFAAF4977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CDD41B4-FC55-4888-83E4-F592DE0B2CE2}" type="slidenum">
              <a:t>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41FB37-59CE-43C1-A515-C594BB85546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F53F14-2B98-4C36-8176-0221185F414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9E2236-F22F-4992-B80D-4F617DAF2D3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42A1C17-75B2-4846-8AFE-79711ADBC291}" type="slidenum">
              <a:t>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6405BA-87B0-400F-8648-58CAB4515E2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59679A-F480-4DA8-8569-C58F9243053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sz="2000" dirty="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9E2236-F22F-4992-B80D-4F617DAF2D3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42A1C17-75B2-4846-8AFE-79711ADBC291}" type="slidenum">
              <a:t>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6405BA-87B0-400F-8648-58CAB4515E2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59679A-F480-4DA8-8569-C58F9243053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sz="2000" dirty="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454668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95D1E41-585A-43EF-AE02-A552EF7F2E0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485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27" y="7055697"/>
            <a:ext cx="10078000" cy="5039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982410"/>
            <a:ext cx="10078000" cy="70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256" y="836604"/>
            <a:ext cx="8316516" cy="3931031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818" spc="-55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9547" y="4911497"/>
            <a:ext cx="8316516" cy="1259946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646" cap="all" spc="220" baseline="0">
                <a:solidFill>
                  <a:schemeClr val="tx2"/>
                </a:solidFill>
                <a:latin typeface="+mj-lt"/>
              </a:defRPr>
            </a:lvl1pPr>
            <a:lvl2pPr marL="503972" indent="0" algn="ctr">
              <a:buNone/>
              <a:defRPr sz="2646"/>
            </a:lvl2pPr>
            <a:lvl3pPr marL="1007943" indent="0" algn="ctr">
              <a:buNone/>
              <a:defRPr sz="2646"/>
            </a:lvl3pPr>
            <a:lvl4pPr marL="1511915" indent="0" algn="ctr">
              <a:buNone/>
              <a:defRPr sz="2205"/>
            </a:lvl4pPr>
            <a:lvl5pPr marL="2015886" indent="0" algn="ctr">
              <a:buNone/>
              <a:defRPr sz="2205"/>
            </a:lvl5pPr>
            <a:lvl6pPr marL="2519858" indent="0" algn="ctr">
              <a:buNone/>
              <a:defRPr sz="2205"/>
            </a:lvl6pPr>
            <a:lvl7pPr marL="3023829" indent="0" algn="ctr">
              <a:buNone/>
              <a:defRPr sz="2205"/>
            </a:lvl7pPr>
            <a:lvl8pPr marL="3527801" indent="0" algn="ctr">
              <a:buNone/>
              <a:defRPr sz="2205"/>
            </a:lvl8pPr>
            <a:lvl9pPr marL="4031772" indent="0" algn="ctr">
              <a:buNone/>
              <a:defRPr sz="220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/>
              <a:t>Candidacy exam July 3rd,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2294818-0CAD-4D2C-817F-4707382674EE}" type="slidenum">
              <a:rPr lang="en-US" smtClean="0"/>
              <a:t>‹#›</a:t>
            </a:fld>
            <a:r>
              <a:rPr lang="en-US"/>
              <a:t> /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998520" y="4787794"/>
            <a:ext cx="81653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196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/>
              <a:t>Candidacy exam July 3rd,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F385FB-45CE-42E1-B850-2557F8DF1B49}" type="slidenum">
              <a:rPr lang="en-US" smtClean="0"/>
              <a:t>‹#›</a:t>
            </a:fld>
            <a:r>
              <a:rPr lang="en-US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1177159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27" y="7055697"/>
            <a:ext cx="10078000" cy="5039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982410"/>
            <a:ext cx="10078000" cy="70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3948" y="457218"/>
            <a:ext cx="2173635" cy="634649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044" y="457217"/>
            <a:ext cx="6394896" cy="6346489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/>
              <a:t>Candidacy exam July 3rd,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8B55AEA-8F45-4D0E-8C04-D8FBB0EA0C5C}" type="slidenum">
              <a:rPr lang="en-US" smtClean="0"/>
              <a:t>‹#›</a:t>
            </a:fld>
            <a:r>
              <a:rPr lang="en-US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4293041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/>
              <a:t>Candidacy exam July 3rd,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7EE7658-CA7B-4440-9C7A-D2606A1939E2}" type="slidenum">
              <a:rPr lang="en-US" smtClean="0"/>
              <a:t>‹#›</a:t>
            </a:fld>
            <a:r>
              <a:rPr lang="en-US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1279944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27" y="7055697"/>
            <a:ext cx="10078000" cy="5039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982410"/>
            <a:ext cx="10078000" cy="70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256" y="836604"/>
            <a:ext cx="8316516" cy="3931031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818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7256" y="4908749"/>
            <a:ext cx="8316516" cy="1259946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646" cap="all" spc="220" baseline="0">
                <a:solidFill>
                  <a:schemeClr val="tx2"/>
                </a:solidFill>
                <a:latin typeface="+mj-lt"/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/>
              <a:t>Candidacy exam July 3rd,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5888E60-7D95-4E61-9315-0D79BFD34250}" type="slidenum">
              <a:rPr lang="en-US" smtClean="0"/>
              <a:t>‹#›</a:t>
            </a:fld>
            <a:r>
              <a:rPr lang="en-US"/>
              <a:t> /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998520" y="4787794"/>
            <a:ext cx="81653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57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07256" y="315928"/>
            <a:ext cx="8316516" cy="15991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7256" y="2034580"/>
            <a:ext cx="4082653" cy="44350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1119" y="2034583"/>
            <a:ext cx="4082653" cy="4435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/>
              <a:t>Candidacy exam July 3rd,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3B60871-F4AA-4885-8C78-08E3D9B4B84D}" type="slidenum">
              <a:rPr lang="en-US" smtClean="0"/>
              <a:t>‹#›</a:t>
            </a:fld>
            <a:r>
              <a:rPr lang="en-US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3561041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07256" y="315928"/>
            <a:ext cx="8316516" cy="15991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7256" y="2034930"/>
            <a:ext cx="4082653" cy="811615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205" b="0" cap="all" baseline="0">
                <a:solidFill>
                  <a:schemeClr val="tx2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7256" y="2846545"/>
            <a:ext cx="4082653" cy="36230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1119" y="2034930"/>
            <a:ext cx="4082653" cy="811615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205" b="0" cap="all" baseline="0">
                <a:solidFill>
                  <a:schemeClr val="tx2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1119" y="2846545"/>
            <a:ext cx="4082653" cy="36230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/>
              <a:t>Candidacy exam July 3rd, 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E05D62B-3730-4CA4-B0D1-51815D8DAE1C}" type="slidenum">
              <a:rPr lang="en-US" smtClean="0"/>
              <a:t>‹#›</a:t>
            </a:fld>
            <a:r>
              <a:rPr lang="en-US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3213592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/>
              <a:t>Candidacy exam July 3rd,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CA236BC-8E9D-4835-8BB2-55064F4CC4C8}" type="slidenum">
              <a:rPr lang="en-US" smtClean="0"/>
              <a:t>‹#›</a:t>
            </a:fld>
            <a:r>
              <a:rPr lang="en-US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3070690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27" y="7055697"/>
            <a:ext cx="10078000" cy="5039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4" y="6982410"/>
            <a:ext cx="10078000" cy="70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/>
              <a:t>Candidacy exam July 3rd, 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5CAFD35-989C-44D9-B286-13C04FB668F0}" type="slidenum">
              <a:rPr lang="en-US" smtClean="0"/>
              <a:t>‹#›</a:t>
            </a:fld>
            <a:r>
              <a:rPr lang="en-US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1392818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349287" cy="7559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340423" y="0"/>
            <a:ext cx="52923" cy="7559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023" y="655171"/>
            <a:ext cx="2646164" cy="2519892"/>
          </a:xfrm>
        </p:spPr>
        <p:txBody>
          <a:bodyPr anchor="b">
            <a:normAutofit/>
          </a:bodyPr>
          <a:lstStyle>
            <a:lvl1pPr>
              <a:defRPr sz="3968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4672" y="806365"/>
            <a:ext cx="5522508" cy="57957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023" y="3225462"/>
            <a:ext cx="2646164" cy="3724858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653">
                <a:solidFill>
                  <a:srgbClr val="FFFFFF"/>
                </a:solidFill>
              </a:defRPr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4896" y="7120718"/>
            <a:ext cx="2165045" cy="402483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/>
              <a:t>Candidacy exam July 3rd,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69246" y="7120718"/>
            <a:ext cx="3843238" cy="40248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fld id="{43B1E576-CFCE-4DE9-A73C-C0D60AD63B67}" type="slidenum">
              <a:rPr lang="en-US" smtClean="0"/>
              <a:t>‹#›</a:t>
            </a:fld>
            <a:r>
              <a:rPr lang="en-US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2067283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5459765"/>
            <a:ext cx="10078000" cy="20999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4" y="5417961"/>
            <a:ext cx="10078000" cy="70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256" y="5594160"/>
            <a:ext cx="8366919" cy="907161"/>
          </a:xfrm>
        </p:spPr>
        <p:txBody>
          <a:bodyPr tIns="0" bIns="0" anchor="b">
            <a:noAutofit/>
          </a:bodyPr>
          <a:lstStyle>
            <a:lvl1pPr>
              <a:defRPr sz="3968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0"/>
            <a:ext cx="10080613" cy="5417961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527">
                <a:solidFill>
                  <a:schemeClr val="bg1"/>
                </a:solidFill>
              </a:defRPr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7255" y="6511400"/>
            <a:ext cx="8366919" cy="655172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61"/>
              </a:spcAft>
              <a:buNone/>
              <a:defRPr sz="1653">
                <a:solidFill>
                  <a:srgbClr val="FFFFFF"/>
                </a:solidFill>
              </a:defRPr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/>
              <a:t>Candidacy exam July 3rd,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41A6996-AB14-4350-99E9-C4C8DB639B0A}" type="slidenum">
              <a:rPr lang="en-US" smtClean="0"/>
              <a:t>‹#›</a:t>
            </a:fld>
            <a:r>
              <a:rPr lang="en-US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2853512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055697"/>
            <a:ext cx="10080626" cy="5039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982410"/>
            <a:ext cx="10080626" cy="727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7256" y="315928"/>
            <a:ext cx="8316516" cy="15991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7256" y="2034580"/>
            <a:ext cx="8316517" cy="443500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7258" y="7120718"/>
            <a:ext cx="204413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Candidacy exam July 3rd,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7823" y="7120718"/>
            <a:ext cx="398760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 cap="all" baseline="0">
                <a:solidFill>
                  <a:srgbClr val="FFFFFF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5926" y="7120718"/>
            <a:ext cx="1084813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7">
                <a:solidFill>
                  <a:srgbClr val="FFFFFF"/>
                </a:solidFill>
              </a:defRPr>
            </a:lvl1pPr>
          </a:lstStyle>
          <a:p>
            <a:pPr lvl="0"/>
            <a:fld id="{BCB295C2-CE7E-45E1-A6B5-5604722050FE}" type="slidenum">
              <a:rPr lang="en-US" smtClean="0"/>
              <a:t>‹#›</a:t>
            </a:fld>
            <a:r>
              <a:rPr lang="en-US"/>
              <a:t> /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986840" y="1915652"/>
            <a:ext cx="8240911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168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defTabSz="1007943" rtl="0" eaLnBrk="1" latinLnBrk="0" hangingPunct="1">
        <a:lnSpc>
          <a:spcPct val="85000"/>
        </a:lnSpc>
        <a:spcBef>
          <a:spcPct val="0"/>
        </a:spcBef>
        <a:buNone/>
        <a:defRPr sz="5291" kern="1200" spc="-55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00794" indent="-100794" algn="l" defTabSz="1007943" rtl="0" eaLnBrk="1" latinLnBrk="0" hangingPunct="1">
        <a:lnSpc>
          <a:spcPct val="90000"/>
        </a:lnSpc>
        <a:spcBef>
          <a:spcPts val="1323"/>
        </a:spcBef>
        <a:spcAft>
          <a:spcPts val="22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20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23336" indent="-201589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98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24925" indent="-201589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26513" indent="-201589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28102" indent="-201589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12530" indent="-251986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32990" indent="-251986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53450" indent="-251986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873910" indent="-251986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3.tif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tif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88/1741-4326/aa9456" TargetMode="External"/><Relationship Id="rId7" Type="http://schemas.openxmlformats.org/officeDocument/2006/relationships/hyperlink" Target="https://doi.org/10.1088/1361-6587/ab2444" TargetMode="External"/><Relationship Id="rId2" Type="http://schemas.openxmlformats.org/officeDocument/2006/relationships/hyperlink" Target="https://doi.org/10.1063/1.1894745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i.org/10.1088/0029-5515/55/6/063032" TargetMode="External"/><Relationship Id="rId5" Type="http://schemas.openxmlformats.org/officeDocument/2006/relationships/hyperlink" Target="https://doi.org/10.1088/1741-4326/aac607" TargetMode="External"/><Relationship Id="rId4" Type="http://schemas.openxmlformats.org/officeDocument/2006/relationships/hyperlink" Target="https://doi.org/10.1103/PhysRevLett.122.155003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tif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t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.tif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hyperlink" Target="https://idm.euro-fusion.org/?uid=2NML4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CB53C3A-6BD8-4A73-A91E-BB805C9D9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038BF1C-8F64-4614-B844-591198DDE843}" type="slidenum">
              <a:rPr lang="en-US" smtClean="0"/>
              <a:t>1</a:t>
            </a:fld>
            <a:r>
              <a:rPr lang="en-US"/>
              <a:t> /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BAC264-B514-47E5-8FA9-F5CFB96CA39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30287" y="1756568"/>
            <a:ext cx="8097696" cy="2529682"/>
          </a:xfrm>
        </p:spPr>
        <p:txBody>
          <a:bodyPr>
            <a:normAutofit/>
          </a:bodyPr>
          <a:lstStyle/>
          <a:p>
            <a:pPr lvl="0" algn="ctr"/>
            <a:r>
              <a:rPr lang="en-GB" sz="4000" dirty="0"/>
              <a:t>Study of fast ions confinement in QH-mode in DEMO</a:t>
            </a:r>
            <a:br>
              <a:rPr lang="en-GB" sz="5400" dirty="0"/>
            </a:br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00B5F6-0DFD-4556-BC78-25463D3D2F0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67070" y="4620390"/>
            <a:ext cx="8795933" cy="982662"/>
          </a:xfrm>
        </p:spPr>
        <p:txBody>
          <a:bodyPr anchor="ctr">
            <a:normAutofit/>
          </a:bodyPr>
          <a:lstStyle/>
          <a:p>
            <a:pPr lvl="0" algn="ctr"/>
            <a:r>
              <a:rPr lang="en-US" sz="2800" dirty="0">
                <a:latin typeface="+mj-lt"/>
              </a:rPr>
              <a:t>Guillermo Bustos</a:t>
            </a:r>
            <a:r>
              <a:rPr lang="es-MX" sz="2800" dirty="0">
                <a:latin typeface="+mj-lt"/>
              </a:rPr>
              <a:t>, Cristian </a:t>
            </a:r>
            <a:r>
              <a:rPr lang="es-MX" sz="2800" dirty="0" err="1">
                <a:latin typeface="+mj-lt"/>
              </a:rPr>
              <a:t>Sommariva</a:t>
            </a:r>
            <a:r>
              <a:rPr lang="es-MX" sz="2800" dirty="0">
                <a:latin typeface="+mj-lt"/>
              </a:rPr>
              <a:t>, Jonathan Graves</a:t>
            </a:r>
            <a:endParaRPr lang="en-US" sz="2800" dirty="0"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963796-562C-4978-9BE0-247EE981A4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47" y="105568"/>
            <a:ext cx="1746956" cy="9826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E8E49BC-4FDB-4341-9E76-F55920B6A4CC}"/>
              </a:ext>
            </a:extLst>
          </p:cNvPr>
          <p:cNvSpPr txBox="1"/>
          <p:nvPr/>
        </p:nvSpPr>
        <p:spPr>
          <a:xfrm>
            <a:off x="3126510" y="5402997"/>
            <a:ext cx="3905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April 21</a:t>
            </a:r>
            <a:r>
              <a:rPr lang="es-MX" sz="2000" dirty="0"/>
              <a:t>, 2020</a:t>
            </a:r>
            <a:endParaRPr lang="en-GB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361FC0-920B-4C75-8258-FFD164A96645}"/>
              </a:ext>
            </a:extLst>
          </p:cNvPr>
          <p:cNvSpPr txBox="1"/>
          <p:nvPr/>
        </p:nvSpPr>
        <p:spPr>
          <a:xfrm>
            <a:off x="3854449" y="3779837"/>
            <a:ext cx="3014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Progress Meeting 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2E6F126-C016-4B08-A5D0-990F5A455A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00" y="100072"/>
            <a:ext cx="3239865" cy="98815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47C2C9-EB6D-4872-BA73-93710EC60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5CAFD35-989C-44D9-B286-13C04FB668F0}" type="slidenum">
              <a:rPr lang="en-US" smtClean="0"/>
              <a:t>10</a:t>
            </a:fld>
            <a:r>
              <a:rPr lang="en-US"/>
              <a:t> /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ADD151-B831-47D9-B6FE-47CF380EE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410" y="1043077"/>
            <a:ext cx="2182832" cy="2802413"/>
          </a:xfrm>
          <a:prstGeom prst="rect">
            <a:avLst/>
          </a:prstGeom>
        </p:spPr>
      </p:pic>
      <p:pic>
        <p:nvPicPr>
          <p:cNvPr id="9" name="Picture 8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D18DE02F-F3BE-4A28-BD08-C712583B35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595" y="1043077"/>
            <a:ext cx="2206807" cy="286504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FE99BB2-92A9-480E-AF01-FD192923DF5C}"/>
              </a:ext>
            </a:extLst>
          </p:cNvPr>
          <p:cNvSpPr txBox="1">
            <a:spLocks/>
          </p:cNvSpPr>
          <p:nvPr/>
        </p:nvSpPr>
        <p:spPr>
          <a:xfrm>
            <a:off x="2827237" y="59046"/>
            <a:ext cx="3239865" cy="8842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007943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291" kern="1200" spc="-55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Results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71B790-0BA7-44C8-818B-4F6960377B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47" y="105568"/>
            <a:ext cx="1746956" cy="982663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9C6ABBA-F741-41AB-AE41-406B90F713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937" y="142600"/>
            <a:ext cx="3239865" cy="9881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79AD1D-94DE-485B-BE8E-6D37D0A5C4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410" y="3982196"/>
            <a:ext cx="2182833" cy="2903919"/>
          </a:xfrm>
          <a:prstGeom prst="rect">
            <a:avLst/>
          </a:prstGeom>
        </p:spPr>
      </p:pic>
      <p:pic>
        <p:nvPicPr>
          <p:cNvPr id="15" name="Picture 1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06CD6496-1D2A-49F4-BA9E-36AAAB07AD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595" y="4252586"/>
            <a:ext cx="2275936" cy="254527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1C9E88F-9ECF-4883-8853-14AC1577BE17}"/>
              </a:ext>
            </a:extLst>
          </p:cNvPr>
          <p:cNvSpPr txBox="1"/>
          <p:nvPr/>
        </p:nvSpPr>
        <p:spPr>
          <a:xfrm>
            <a:off x="81419" y="2054268"/>
            <a:ext cx="607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SOF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7C35D5-2F1A-4D68-A54C-8FE2AB501C11}"/>
              </a:ext>
            </a:extLst>
          </p:cNvPr>
          <p:cNvSpPr txBox="1"/>
          <p:nvPr/>
        </p:nvSpPr>
        <p:spPr>
          <a:xfrm>
            <a:off x="81418" y="5064823"/>
            <a:ext cx="607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EOF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D721B3-A37D-4421-9392-36F40FFAAEE6}"/>
              </a:ext>
            </a:extLst>
          </p:cNvPr>
          <p:cNvSpPr txBox="1"/>
          <p:nvPr/>
        </p:nvSpPr>
        <p:spPr>
          <a:xfrm>
            <a:off x="5693079" y="1227551"/>
            <a:ext cx="41085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Results for 2D (n=0) equilibrium: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Poor convergence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/>
              <a:t>Error in force balance: 10-2 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B-topologies do not match.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What are the differences between how the equilibrium is calculated in CREATE-NL+ and Free-Boundary VMEC?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Presence of a wall?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5411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6A45B4-078A-4E97-9BD0-69215449B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5CAFD35-989C-44D9-B286-13C04FB668F0}" type="slidenum">
              <a:rPr lang="en-US" smtClean="0"/>
              <a:t>11</a:t>
            </a:fld>
            <a:r>
              <a:rPr lang="en-US"/>
              <a:t> /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2CEC87D-3041-4C4C-AFD5-30DB944035AE}"/>
              </a:ext>
            </a:extLst>
          </p:cNvPr>
          <p:cNvSpPr txBox="1">
            <a:spLocks/>
          </p:cNvSpPr>
          <p:nvPr/>
        </p:nvSpPr>
        <p:spPr>
          <a:xfrm>
            <a:off x="2827237" y="59046"/>
            <a:ext cx="3239865" cy="8842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007943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291" kern="1200" spc="-55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Current in coils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D65CAD-DE36-431F-863A-23C72A599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47" y="105568"/>
            <a:ext cx="1746956" cy="982663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1DE290BF-EE33-4793-8278-788DC0037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937" y="142600"/>
            <a:ext cx="3239865" cy="9881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D2F0DC-19B5-472D-B716-9C402F53B2BB}"/>
              </a:ext>
            </a:extLst>
          </p:cNvPr>
          <p:cNvSpPr txBox="1"/>
          <p:nvPr/>
        </p:nvSpPr>
        <p:spPr>
          <a:xfrm>
            <a:off x="275573" y="1334022"/>
            <a:ext cx="948220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Possible solution: Recalculate the current in the coils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FREE boundary Grad </a:t>
            </a:r>
            <a:r>
              <a:rPr lang="en-US" dirty="0" err="1"/>
              <a:t>Shafranov</a:t>
            </a:r>
            <a:r>
              <a:rPr lang="en-US" dirty="0"/>
              <a:t> (</a:t>
            </a:r>
            <a:r>
              <a:rPr lang="en-US" b="1" dirty="0"/>
              <a:t>FREEGS</a:t>
            </a:r>
            <a:r>
              <a:rPr lang="en-US" dirty="0"/>
              <a:t>) code </a:t>
            </a:r>
            <a:r>
              <a:rPr lang="en-US" dirty="0">
                <a:solidFill>
                  <a:srgbClr val="FF0000"/>
                </a:solidFill>
              </a:rPr>
              <a:t>[github.com/</a:t>
            </a:r>
            <a:r>
              <a:rPr lang="en-US" dirty="0" err="1">
                <a:solidFill>
                  <a:srgbClr val="FF0000"/>
                </a:solidFill>
              </a:rPr>
              <a:t>bendudson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 err="1">
                <a:solidFill>
                  <a:srgbClr val="FF0000"/>
                </a:solidFill>
              </a:rPr>
              <a:t>freegs</a:t>
            </a:r>
            <a:r>
              <a:rPr lang="en-US" dirty="0">
                <a:solidFill>
                  <a:srgbClr val="FF0000"/>
                </a:solidFill>
              </a:rPr>
              <a:t>]</a:t>
            </a:r>
            <a:r>
              <a:rPr lang="en-US" dirty="0"/>
              <a:t> solves the Grad-</a:t>
            </a:r>
            <a:r>
              <a:rPr lang="en-US" dirty="0" err="1"/>
              <a:t>Shafranov</a:t>
            </a:r>
            <a:r>
              <a:rPr lang="en-US" dirty="0"/>
              <a:t> equation in the whole domain using Picard iterations.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uses feedback control to calculate the currents in the coils that are consistent with the plasma profiles and some boundary constraints.</a:t>
            </a:r>
          </a:p>
          <a:p>
            <a:endParaRPr lang="en-US" dirty="0"/>
          </a:p>
          <a:p>
            <a:r>
              <a:rPr lang="en-US" dirty="0"/>
              <a:t>Why FREEGS?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Open 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Easy to install and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Input for FREEGS: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Plasma profiles (obtained from CREATE-NL+ sim)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Geometry of the coils (coil set 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Boundary restrictions (location and flux of LCFS)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752335B-2FB3-4EEE-A55C-B3C6A42DE3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485244"/>
              </p:ext>
            </p:extLst>
          </p:nvPr>
        </p:nvGraphicFramePr>
        <p:xfrm>
          <a:off x="5264315" y="2546628"/>
          <a:ext cx="4407332" cy="42798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4640">
                  <a:extLst>
                    <a:ext uri="{9D8B030D-6E8A-4147-A177-3AD203B41FA5}">
                      <a16:colId xmlns:a16="http://schemas.microsoft.com/office/drawing/2014/main" val="3225634377"/>
                    </a:ext>
                  </a:extLst>
                </a:gridCol>
                <a:gridCol w="847564">
                  <a:extLst>
                    <a:ext uri="{9D8B030D-6E8A-4147-A177-3AD203B41FA5}">
                      <a16:colId xmlns:a16="http://schemas.microsoft.com/office/drawing/2014/main" val="102682181"/>
                    </a:ext>
                  </a:extLst>
                </a:gridCol>
                <a:gridCol w="847564">
                  <a:extLst>
                    <a:ext uri="{9D8B030D-6E8A-4147-A177-3AD203B41FA5}">
                      <a16:colId xmlns:a16="http://schemas.microsoft.com/office/drawing/2014/main" val="2183260564"/>
                    </a:ext>
                  </a:extLst>
                </a:gridCol>
                <a:gridCol w="847564">
                  <a:extLst>
                    <a:ext uri="{9D8B030D-6E8A-4147-A177-3AD203B41FA5}">
                      <a16:colId xmlns:a16="http://schemas.microsoft.com/office/drawing/2014/main" val="3915748612"/>
                    </a:ext>
                  </a:extLst>
                </a:gridCol>
              </a:tblGrid>
              <a:tr h="3566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SOF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EOF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FREEGS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04034650"/>
                  </a:ext>
                </a:extLst>
              </a:tr>
              <a:tr h="3566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ICS3U [</a:t>
                      </a:r>
                      <a:r>
                        <a:rPr lang="en-US" sz="1800" dirty="0" err="1">
                          <a:effectLst/>
                        </a:rPr>
                        <a:t>MAt</a:t>
                      </a:r>
                      <a:r>
                        <a:rPr lang="en-US" sz="1800" dirty="0">
                          <a:effectLst/>
                        </a:rPr>
                        <a:t>]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13.63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-5.94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125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32010396"/>
                  </a:ext>
                </a:extLst>
              </a:tr>
              <a:tr h="3566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ICS2U  [MAt]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-1.42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-29.11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111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22242056"/>
                  </a:ext>
                </a:extLst>
              </a:tr>
              <a:tr h="3566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ICS1  [MAt]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-9.6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-58.23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284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73347704"/>
                  </a:ext>
                </a:extLst>
              </a:tr>
              <a:tr h="3566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ICS2L [MAt]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-7.17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-29.11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99.3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25133367"/>
                  </a:ext>
                </a:extLst>
              </a:tr>
              <a:tr h="3566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ICS3L [</a:t>
                      </a:r>
                      <a:r>
                        <a:rPr lang="en-US" sz="1800" dirty="0" err="1">
                          <a:effectLst/>
                        </a:rPr>
                        <a:t>MAt</a:t>
                      </a:r>
                      <a:r>
                        <a:rPr lang="en-US" sz="1800" dirty="0">
                          <a:effectLst/>
                        </a:rPr>
                        <a:t>]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25.14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-12.44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165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450270107"/>
                  </a:ext>
                </a:extLst>
              </a:tr>
              <a:tr h="3566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IPF1 [</a:t>
                      </a:r>
                      <a:r>
                        <a:rPr lang="en-US" sz="1800" dirty="0" err="1">
                          <a:effectLst/>
                        </a:rPr>
                        <a:t>MAt</a:t>
                      </a:r>
                      <a:r>
                        <a:rPr lang="en-US" sz="1800" dirty="0">
                          <a:effectLst/>
                        </a:rPr>
                        <a:t>]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14.19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2.32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31.5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02526911"/>
                  </a:ext>
                </a:extLst>
              </a:tr>
              <a:tr h="3566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IPF2 [MAt]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-5.22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-5.89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7.28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422256412"/>
                  </a:ext>
                </a:extLst>
              </a:tr>
              <a:tr h="3566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IPF3 [MAt]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-5.12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-6.08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9.55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99217078"/>
                  </a:ext>
                </a:extLst>
              </a:tr>
              <a:tr h="3566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IPF4 [MAt]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-3.98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-3.64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8.14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69301330"/>
                  </a:ext>
                </a:extLst>
              </a:tr>
              <a:tr h="3566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IPF5 [MAt]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-7.76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-8.98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8.08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29483344"/>
                  </a:ext>
                </a:extLst>
              </a:tr>
              <a:tr h="3566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IPF6 [MAt]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15.46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10.25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16.1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7838127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53D03FE-E3EA-4498-A6BF-D4ED47DB4E29}"/>
              </a:ext>
            </a:extLst>
          </p:cNvPr>
          <p:cNvSpPr txBox="1"/>
          <p:nvPr/>
        </p:nvSpPr>
        <p:spPr>
          <a:xfrm>
            <a:off x="434051" y="5845215"/>
            <a:ext cx="4259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FREEGS CS currents are very large!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349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F240A1-E422-438F-9ABE-205AE04D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5CAFD35-989C-44D9-B286-13C04FB668F0}" type="slidenum">
              <a:rPr lang="en-US" smtClean="0"/>
              <a:t>12</a:t>
            </a:fld>
            <a:r>
              <a:rPr lang="en-US"/>
              <a:t> /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F835CFF-4233-4C4B-92A9-074220A3E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55" y="1830491"/>
            <a:ext cx="3593865" cy="4639758"/>
          </a:xfrm>
          <a:prstGeom prst="rect">
            <a:avLst/>
          </a:prstGeom>
        </p:spPr>
      </p:pic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13CEF750-1BED-42B3-82D0-6CAD6D763E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257" y="1721412"/>
            <a:ext cx="2535680" cy="471177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D92FA8B-4709-404E-85FC-9621CDD4C37D}"/>
              </a:ext>
            </a:extLst>
          </p:cNvPr>
          <p:cNvSpPr txBox="1">
            <a:spLocks/>
          </p:cNvSpPr>
          <p:nvPr/>
        </p:nvSpPr>
        <p:spPr>
          <a:xfrm>
            <a:off x="2827237" y="59046"/>
            <a:ext cx="3239865" cy="8842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007943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291" kern="1200" spc="-55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Results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9E359A-456C-46BA-8B3B-16F42B5A7C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47" y="105568"/>
            <a:ext cx="1746956" cy="982663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3FAEB0F1-6466-44C1-BF8B-3BB9D0AC2B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937" y="142600"/>
            <a:ext cx="3239865" cy="9881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E08EB1B-F191-405B-A7F9-FA801B2ED89C}"/>
              </a:ext>
            </a:extLst>
          </p:cNvPr>
          <p:cNvSpPr txBox="1"/>
          <p:nvPr/>
        </p:nvSpPr>
        <p:spPr>
          <a:xfrm>
            <a:off x="6813181" y="1721412"/>
            <a:ext cx="304778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Results for 2D (n=0) equilibrium: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Good convergence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/>
              <a:t>Error in force balance: &lt;10-9 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Magnetic  topology matches.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Robust equilibrium.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What are the differences between how the equilibrium is calculated in CREATE-NL+, FREEGS and Free-Boundary VMEC?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2937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C58488-E1F6-423B-9E88-8A944ADA6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5CAFD35-989C-44D9-B286-13C04FB668F0}" type="slidenum">
              <a:rPr lang="en-US" smtClean="0"/>
              <a:t>13</a:t>
            </a:fld>
            <a:r>
              <a:rPr lang="en-US"/>
              <a:t> /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F9F74E-E17F-480A-87D7-8BD4CECD52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47" y="105568"/>
            <a:ext cx="1746956" cy="982663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BB30994-6948-4510-AAC5-726E740AA4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937" y="142600"/>
            <a:ext cx="3239865" cy="98815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D56DFFA-F659-4FA8-A8D9-28626B9E1BAC}"/>
              </a:ext>
            </a:extLst>
          </p:cNvPr>
          <p:cNvSpPr txBox="1">
            <a:spLocks/>
          </p:cNvSpPr>
          <p:nvPr/>
        </p:nvSpPr>
        <p:spPr>
          <a:xfrm>
            <a:off x="2827237" y="59046"/>
            <a:ext cx="3239865" cy="8842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007943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291" kern="1200" spc="-55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Future work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29B729-79DF-4638-9F94-571C954BEE7B}"/>
              </a:ext>
            </a:extLst>
          </p:cNvPr>
          <p:cNvSpPr txBox="1"/>
          <p:nvPr/>
        </p:nvSpPr>
        <p:spPr>
          <a:xfrm>
            <a:off x="462987" y="1290577"/>
            <a:ext cx="930025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Tune the details in the recreated in Free-Boundary VMEC to replicate exactly the QH-mode baseline.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Make sure equilibrium is robust in 3D simulations (obtain the same equilibrium when allowing for higher toroidal (n) modes)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Vary the profiles in 3D simulations in order to get edge corrugations which can be identified as EHO (within the exfernal mode theory)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Perform fast ion confinement studies with VENUS-LEVIS in full 3D equilibrium solutions with EHO.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If time allows it: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Characterize the parameter space in which EHO can be triggered in DEMO geometry.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Study the effect of ion confinement in said parameter space.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5619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64E368-83B3-4FD6-81DC-E6007D9FB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5CAFD35-989C-44D9-B286-13C04FB668F0}" type="slidenum">
              <a:rPr lang="en-US" smtClean="0"/>
              <a:t>14</a:t>
            </a:fld>
            <a:r>
              <a:rPr lang="en-US"/>
              <a:t> /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B6B7FE-9F58-48B2-929D-DD112B2C250F}"/>
              </a:ext>
            </a:extLst>
          </p:cNvPr>
          <p:cNvSpPr/>
          <p:nvPr/>
        </p:nvSpPr>
        <p:spPr>
          <a:xfrm>
            <a:off x="6076456" y="4366903"/>
            <a:ext cx="3236582" cy="1460406"/>
          </a:xfrm>
          <a:prstGeom prst="rect">
            <a:avLst/>
          </a:pr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Study of fast ions confinement in QH-mode in DEMO with VENUS-LEVIS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C8A10B-CD8A-4777-A7D7-3CA9D54784E4}"/>
              </a:ext>
            </a:extLst>
          </p:cNvPr>
          <p:cNvSpPr/>
          <p:nvPr/>
        </p:nvSpPr>
        <p:spPr>
          <a:xfrm>
            <a:off x="6103289" y="1517425"/>
            <a:ext cx="3236582" cy="1460406"/>
          </a:xfrm>
          <a:prstGeom prst="rect">
            <a:avLst/>
          </a:pr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Reproduction QH-mode equilibrium with Free-Boundary VMEC code</a:t>
            </a:r>
            <a:endParaRPr lang="en-GB" sz="20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3D6F33-EA21-4B9D-9464-BBD8C759745A}"/>
              </a:ext>
            </a:extLst>
          </p:cNvPr>
          <p:cNvSpPr/>
          <p:nvPr/>
        </p:nvSpPr>
        <p:spPr>
          <a:xfrm>
            <a:off x="610314" y="4366903"/>
            <a:ext cx="3236582" cy="1460406"/>
          </a:xfrm>
          <a:prstGeom prst="rect">
            <a:avLst/>
          </a:pr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Obtain edge corrugations (EHO) within the QH-mode baseline with Free-Boundary VMEC</a:t>
            </a:r>
            <a:endParaRPr lang="en-GB" sz="20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14F732-604E-48FA-8D6C-D09CA332247A}"/>
              </a:ext>
            </a:extLst>
          </p:cNvPr>
          <p:cNvSpPr/>
          <p:nvPr/>
        </p:nvSpPr>
        <p:spPr>
          <a:xfrm>
            <a:off x="610314" y="1517425"/>
            <a:ext cx="3236582" cy="1460406"/>
          </a:xfrm>
          <a:prstGeom prst="rect">
            <a:avLst/>
          </a:pr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QH-mode equilibrium for DEMO (Provided externally)</a:t>
            </a:r>
            <a:endParaRPr lang="en-GB" sz="20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" name="Arrow: Right 8">
            <a:extLst>
              <a:ext uri="{FF2B5EF4-FFF2-40B4-BE49-F238E27FC236}">
                <a16:creationId xmlns:a16="http://schemas.microsoft.com/office/drawing/2014/main" id="{DCB21603-1538-4CBE-B531-B02C23231CDF}"/>
              </a:ext>
            </a:extLst>
          </p:cNvPr>
          <p:cNvSpPr/>
          <p:nvPr/>
        </p:nvSpPr>
        <p:spPr>
          <a:xfrm>
            <a:off x="4044243" y="1866077"/>
            <a:ext cx="1835374" cy="684154"/>
          </a:xfrm>
          <a:custGeom>
            <a:avLst>
              <a:gd name="f0" fmla="val 17574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70AD4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STEP 1</a:t>
            </a: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" name="Arrow: Left 9">
            <a:extLst>
              <a:ext uri="{FF2B5EF4-FFF2-40B4-BE49-F238E27FC236}">
                <a16:creationId xmlns:a16="http://schemas.microsoft.com/office/drawing/2014/main" id="{C02F1DE4-BC25-4B5A-890A-3631498698FB}"/>
              </a:ext>
            </a:extLst>
          </p:cNvPr>
          <p:cNvSpPr/>
          <p:nvPr/>
        </p:nvSpPr>
        <p:spPr>
          <a:xfrm rot="19785804">
            <a:off x="3889549" y="3337477"/>
            <a:ext cx="2171089" cy="649370"/>
          </a:xfrm>
          <a:custGeom>
            <a:avLst>
              <a:gd name="f0" fmla="val 259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21600 f12 1"/>
              <a:gd name="f24" fmla="*/ 0 f13 1"/>
              <a:gd name="f25" fmla="*/ f16 1 f4"/>
              <a:gd name="f26" fmla="*/ 21600 f13 1"/>
              <a:gd name="f27" fmla="*/ f17 1 f4"/>
              <a:gd name="f28" fmla="*/ f19 f18 1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1 10800"/>
              <a:gd name="f35" fmla="+- f19 0 f34"/>
              <a:gd name="f36" fmla="*/ f35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36" t="f30" r="f23" b="f29"/>
            <a:pathLst>
              <a:path w="21600" h="21600">
                <a:moveTo>
                  <a:pt x="f8" y="f18"/>
                </a:moveTo>
                <a:lnTo>
                  <a:pt x="f19" y="f18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0"/>
                </a:lnTo>
                <a:lnTo>
                  <a:pt x="f8" y="f20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70AD4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STEP 2</a:t>
            </a: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" name="Arrow: Right 12">
            <a:extLst>
              <a:ext uri="{FF2B5EF4-FFF2-40B4-BE49-F238E27FC236}">
                <a16:creationId xmlns:a16="http://schemas.microsoft.com/office/drawing/2014/main" id="{81D9111E-4FB1-4828-9007-0EE3D07D8085}"/>
              </a:ext>
            </a:extLst>
          </p:cNvPr>
          <p:cNvSpPr/>
          <p:nvPr/>
        </p:nvSpPr>
        <p:spPr>
          <a:xfrm>
            <a:off x="3977336" y="4755029"/>
            <a:ext cx="1835374" cy="684154"/>
          </a:xfrm>
          <a:custGeom>
            <a:avLst>
              <a:gd name="f0" fmla="val 17574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70AD4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STEP 3</a:t>
            </a: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023A3EB-E9FA-468D-AB57-8CBC9A0BE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47" y="105568"/>
            <a:ext cx="1746956" cy="982663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4A723258-BAC4-4A1A-BBF5-526532BB7D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937" y="142600"/>
            <a:ext cx="3239865" cy="9881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DF204FB-B8E6-46C2-BB5B-67895BE1FCD0}"/>
              </a:ext>
            </a:extLst>
          </p:cNvPr>
          <p:cNvSpPr txBox="1"/>
          <p:nvPr/>
        </p:nvSpPr>
        <p:spPr>
          <a:xfrm>
            <a:off x="4144908" y="1660970"/>
            <a:ext cx="1634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Almost done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C90F0A-C14C-4B54-827E-C20E751634B9}"/>
              </a:ext>
            </a:extLst>
          </p:cNvPr>
          <p:cNvSpPr txBox="1"/>
          <p:nvPr/>
        </p:nvSpPr>
        <p:spPr>
          <a:xfrm rot="19758178">
            <a:off x="4020857" y="3084785"/>
            <a:ext cx="1679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Next few weeks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C0AF38-9D81-4643-B69F-64457A061E91}"/>
              </a:ext>
            </a:extLst>
          </p:cNvPr>
          <p:cNvSpPr txBox="1"/>
          <p:nvPr/>
        </p:nvSpPr>
        <p:spPr>
          <a:xfrm>
            <a:off x="4044243" y="5439183"/>
            <a:ext cx="1835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Next two months</a:t>
            </a:r>
            <a:endParaRPr lang="en-GB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D31F635-8B1E-42AF-BA9B-9425F244E5AF}"/>
              </a:ext>
            </a:extLst>
          </p:cNvPr>
          <p:cNvSpPr txBox="1">
            <a:spLocks/>
          </p:cNvSpPr>
          <p:nvPr/>
        </p:nvSpPr>
        <p:spPr>
          <a:xfrm>
            <a:off x="2827237" y="59046"/>
            <a:ext cx="3239865" cy="8842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007943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291" kern="1200" spc="-55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59450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667A19-DDA1-4F65-A2B6-A97354105E8B}"/>
              </a:ext>
            </a:extLst>
          </p:cNvPr>
          <p:cNvSpPr txBox="1"/>
          <p:nvPr/>
        </p:nvSpPr>
        <p:spPr>
          <a:xfrm>
            <a:off x="452437" y="-141146"/>
            <a:ext cx="486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References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786E5F-ACA4-4E71-ACC2-00A309CA880E}"/>
              </a:ext>
            </a:extLst>
          </p:cNvPr>
          <p:cNvSpPr txBox="1"/>
          <p:nvPr/>
        </p:nvSpPr>
        <p:spPr>
          <a:xfrm>
            <a:off x="452437" y="343785"/>
            <a:ext cx="9175750" cy="8248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Burrell, K. H., West, W. P., Doyle, E. J., Austin, M. E., Casper, T. A., Gohil, P., … Zeng, L. (2005). Advances in understanding quiescent H-mode plasmas in DIII-D. In </a:t>
            </a:r>
            <a:r>
              <a:rPr lang="en-GB" sz="1600" i="1" dirty="0"/>
              <a:t>Physics of Plasmas</a:t>
            </a:r>
            <a:r>
              <a:rPr lang="en-GB" sz="1600" dirty="0"/>
              <a:t> (Vol. 12, pp. 1–10). American Institute of Physics. </a:t>
            </a:r>
            <a:r>
              <a:rPr lang="en-GB" sz="1600" dirty="0">
                <a:hlinkClick r:id="rId2"/>
              </a:rPr>
              <a:t>https://doi.org/10.1063/1.1894745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Brunetti, D., Graves, J. P., Lazzaro, E., </a:t>
            </a:r>
            <a:r>
              <a:rPr lang="en-GB" sz="1600" dirty="0" err="1"/>
              <a:t>Mariani</a:t>
            </a:r>
            <a:r>
              <a:rPr lang="en-GB" sz="1600" dirty="0"/>
              <a:t>, A., Nowak, S., Cooper, W. A., &amp; Wahlberg, C. (2018). Analytic stability criteria for edge MHD oscillations in high performance ELM free tokamak regimes. </a:t>
            </a:r>
            <a:r>
              <a:rPr lang="en-GB" sz="1600" i="1" dirty="0"/>
              <a:t>Nuclear Fusion</a:t>
            </a:r>
            <a:r>
              <a:rPr lang="en-GB" sz="1600" dirty="0"/>
              <a:t>, </a:t>
            </a:r>
            <a:r>
              <a:rPr lang="en-GB" sz="1600" i="1" dirty="0"/>
              <a:t>58</a:t>
            </a:r>
            <a:r>
              <a:rPr lang="en-GB" sz="1600" dirty="0"/>
              <a:t>(1), 014002. </a:t>
            </a:r>
            <a:r>
              <a:rPr lang="en-GB" sz="1600" dirty="0">
                <a:hlinkClick r:id="rId3"/>
              </a:rPr>
              <a:t>https://doi.org/10.1088/1741-4326/aa9456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Brunetti, D., Graves, J. P., Lazzaro, E., </a:t>
            </a:r>
            <a:r>
              <a:rPr lang="en-GB" sz="1600" dirty="0" err="1"/>
              <a:t>Mariani</a:t>
            </a:r>
            <a:r>
              <a:rPr lang="en-GB" sz="1600" dirty="0"/>
              <a:t>, A., Nowak, S., Cooper, W. A., &amp; Wahlberg, C. (2019). Excitation Mechanism of Low- &lt;math display="inline"&gt; &lt;</a:t>
            </a:r>
            <a:r>
              <a:rPr lang="en-GB" sz="1600" dirty="0" err="1"/>
              <a:t>mrow</a:t>
            </a:r>
            <a:r>
              <a:rPr lang="en-GB" sz="1600" dirty="0"/>
              <a:t>&gt; &lt;mi&gt;n&lt;/mi&gt; &lt;/</a:t>
            </a:r>
            <a:r>
              <a:rPr lang="en-GB" sz="1600" dirty="0" err="1"/>
              <a:t>mrow</a:t>
            </a:r>
            <a:r>
              <a:rPr lang="en-GB" sz="1600" dirty="0"/>
              <a:t>&gt; &lt;/math&gt; Edge Harmonic Oscillations in Edge Localized Mode-Free, High Performance, Tokamak Plasmas. </a:t>
            </a:r>
            <a:r>
              <a:rPr lang="en-GB" sz="1600" i="1" dirty="0"/>
              <a:t>Physical Review Letters</a:t>
            </a:r>
            <a:r>
              <a:rPr lang="en-GB" sz="1600" dirty="0"/>
              <a:t>, </a:t>
            </a:r>
            <a:r>
              <a:rPr lang="en-GB" sz="1600" i="1" dirty="0"/>
              <a:t>122</a:t>
            </a:r>
            <a:r>
              <a:rPr lang="en-GB" sz="1600" dirty="0"/>
              <a:t>(15), 155003. </a:t>
            </a:r>
            <a:r>
              <a:rPr lang="en-GB" sz="1600" dirty="0">
                <a:hlinkClick r:id="rId4"/>
              </a:rPr>
              <a:t>https://doi.org/10.1103/PhysRevLett.122.155003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/>
              <a:t>Hirshman</a:t>
            </a:r>
            <a:r>
              <a:rPr lang="en-GB" sz="1600" dirty="0"/>
              <a:t>, S. P., van RIJ, W. I., &amp; Merkel, P. (1986). Three-dimensional free boundary calculations using a spectral Green’s function method. </a:t>
            </a:r>
            <a:r>
              <a:rPr lang="en-GB" sz="1600" i="1" dirty="0"/>
              <a:t>Computer Physics Communications</a:t>
            </a:r>
            <a:r>
              <a:rPr lang="en-GB" sz="1600" dirty="0"/>
              <a:t>, </a:t>
            </a:r>
            <a:r>
              <a:rPr lang="en-GB" sz="1600" i="1" dirty="0"/>
              <a:t>43</a:t>
            </a:r>
            <a:r>
              <a:rPr lang="en-GB" sz="1600" dirty="0"/>
              <a:t>(1), 143–155. https://doi.org/10.1016/0010-4655(86)90058-5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Kleiner, A., Graves, J. P., Cooper, W. A., Nicolas, T., &amp; Wahlberg, C. (2018). Free boundary 3D ideal MHD equilibrium calculations for non-linearly saturated current driven external kink modes in tokamaks. </a:t>
            </a:r>
            <a:r>
              <a:rPr lang="en-GB" sz="1600" i="1" dirty="0"/>
              <a:t>Nuclear Fusion</a:t>
            </a:r>
            <a:r>
              <a:rPr lang="en-GB" sz="1600" dirty="0"/>
              <a:t>, </a:t>
            </a:r>
            <a:r>
              <a:rPr lang="en-GB" sz="1600" i="1" dirty="0"/>
              <a:t>58</a:t>
            </a:r>
            <a:r>
              <a:rPr lang="en-GB" sz="1600" dirty="0"/>
              <a:t>(7), 074001. </a:t>
            </a:r>
            <a:r>
              <a:rPr lang="en-GB" sz="1600" dirty="0">
                <a:hlinkClick r:id="rId5"/>
              </a:rPr>
              <a:t>https://doi.org/10.1088/1741-4326/aac607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Cooper, W. A., Brunetti, D., </a:t>
            </a:r>
            <a:r>
              <a:rPr lang="en-GB" sz="1600" dirty="0" err="1"/>
              <a:t>Faustin</a:t>
            </a:r>
            <a:r>
              <a:rPr lang="en-GB" sz="1600" dirty="0"/>
              <a:t>, J. M., Graves, J. P., </a:t>
            </a:r>
            <a:r>
              <a:rPr lang="en-GB" sz="1600" dirty="0" err="1"/>
              <a:t>Pfefferlé</a:t>
            </a:r>
            <a:r>
              <a:rPr lang="en-GB" sz="1600" dirty="0"/>
              <a:t>, D., Raghunathan, M., … </a:t>
            </a:r>
            <a:r>
              <a:rPr lang="en-GB" sz="1600" dirty="0" err="1"/>
              <a:t>Aiba</a:t>
            </a:r>
            <a:r>
              <a:rPr lang="en-GB" sz="1600" dirty="0"/>
              <a:t>, N. (2015). Free boundary equilibrium in 3D tokamaks with toroidal rotation. </a:t>
            </a:r>
            <a:r>
              <a:rPr lang="en-GB" sz="1600" i="1" dirty="0"/>
              <a:t>Nuclear Fusion</a:t>
            </a:r>
            <a:r>
              <a:rPr lang="en-GB" sz="1600" dirty="0"/>
              <a:t>, </a:t>
            </a:r>
            <a:r>
              <a:rPr lang="en-GB" sz="1600" i="1" dirty="0"/>
              <a:t>55</a:t>
            </a:r>
            <a:r>
              <a:rPr lang="en-GB" sz="1600" dirty="0"/>
              <a:t>(6), 063032. </a:t>
            </a:r>
            <a:r>
              <a:rPr lang="en-GB" sz="1600" dirty="0">
                <a:hlinkClick r:id="rId6"/>
              </a:rPr>
              <a:t>https://doi.org/10.1088/0029-5515/55/6/063032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Kleiner, A., Graves, J. P., Brunetti, D., Cooper, W. A., Medvedev, S., Merle, A., &amp; Wahlberg, C. (2019). Current and pressure gradient triggering and nonlinear saturation of low- n edge harmonic oscillations in tokamaks. </a:t>
            </a:r>
            <a:r>
              <a:rPr lang="en-GB" sz="1600" i="1" dirty="0"/>
              <a:t>Plasma Physics and Controlled Fusion</a:t>
            </a:r>
            <a:r>
              <a:rPr lang="en-GB" sz="1600" dirty="0"/>
              <a:t>, </a:t>
            </a:r>
            <a:r>
              <a:rPr lang="en-GB" sz="1600" i="1" dirty="0"/>
              <a:t>61</a:t>
            </a:r>
            <a:r>
              <a:rPr lang="en-GB" sz="1600" dirty="0"/>
              <a:t>(8), 084005. </a:t>
            </a:r>
            <a:r>
              <a:rPr lang="en-GB" sz="1600" dirty="0">
                <a:hlinkClick r:id="rId7"/>
              </a:rPr>
              <a:t>https://doi.org/10.1088/1361-6587/ab2444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D. </a:t>
            </a:r>
            <a:r>
              <a:rPr lang="en-GB" sz="1600" dirty="0" err="1"/>
              <a:t>Pfefferlé</a:t>
            </a:r>
            <a:r>
              <a:rPr lang="en-GB" sz="1600" dirty="0"/>
              <a:t>, W.A. Cooper, J.P. Graves, C. </a:t>
            </a:r>
            <a:r>
              <a:rPr lang="en-GB" sz="1600" dirty="0" err="1"/>
              <a:t>Misev</a:t>
            </a:r>
            <a:r>
              <a:rPr lang="en-GB" sz="1600" dirty="0"/>
              <a:t>, (2014) VENUS-LEVIS and its spline-Fourier interpolation of 3D toroidal magnetic field representation for guiding-centre and full-orbit simulations of charged energetic particles, Computer Physics Communications, Volume 185, Issue 12, 2014, Pages 3127-3140.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0EF873-B1E4-4BDF-A29C-182EB826D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5CAFD35-989C-44D9-B286-13C04FB668F0}" type="slidenum">
              <a:rPr lang="en-US" smtClean="0"/>
              <a:t>15</a:t>
            </a:fld>
            <a:r>
              <a:rPr lang="en-US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3561426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8057D3-41A0-4F15-AAB0-E1A783C04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5CAFD35-989C-44D9-B286-13C04FB668F0}" type="slidenum">
              <a:rPr lang="en-US" smtClean="0"/>
              <a:t>16</a:t>
            </a:fld>
            <a:r>
              <a:rPr lang="en-US"/>
              <a:t> 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736265-C317-4EBC-B076-B04226D2F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16" y="1688690"/>
            <a:ext cx="4604860" cy="49941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BCA2BB-CC64-4C2A-A175-9453E7992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992" y="1688690"/>
            <a:ext cx="3917059" cy="484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32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5F6531DD-8949-4CE9-9E83-2511C3960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7ABAE2F-6F42-408E-A36E-ACFC8C1174F7}" type="slidenum">
              <a:rPr lang="en-US" smtClean="0"/>
              <a:t>2</a:t>
            </a:fld>
            <a:r>
              <a:rPr lang="en-US"/>
              <a:t> /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6A9AA6-3CFF-48E1-B313-5ED59A9CE61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49601" y="203993"/>
            <a:ext cx="4038600" cy="884238"/>
          </a:xfrm>
        </p:spPr>
        <p:txBody>
          <a:bodyPr/>
          <a:lstStyle/>
          <a:p>
            <a:pPr lvl="0"/>
            <a:r>
              <a:rPr lang="en-US" dirty="0"/>
              <a:t>Contents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01FCD4-9C42-4AF4-BF9F-59947452C3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47" y="105568"/>
            <a:ext cx="1746956" cy="9826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E3D9FE-057B-4B05-94F0-6EE53C373412}"/>
              </a:ext>
            </a:extLst>
          </p:cNvPr>
          <p:cNvSpPr txBox="1"/>
          <p:nvPr/>
        </p:nvSpPr>
        <p:spPr>
          <a:xfrm>
            <a:off x="457200" y="1644650"/>
            <a:ext cx="907415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Introduction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Description of the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Progress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Future work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ECAD758C-5161-4255-943A-1A887C32AE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00" y="100072"/>
            <a:ext cx="3239865" cy="98815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5F6531DD-8949-4CE9-9E83-2511C3960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7ABAE2F-6F42-408E-A36E-ACFC8C1174F7}" type="slidenum">
              <a:rPr lang="en-US" smtClean="0"/>
              <a:t>3</a:t>
            </a:fld>
            <a:r>
              <a:rPr lang="en-US"/>
              <a:t> /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6A9AA6-3CFF-48E1-B313-5ED59A9CE61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498758" y="186633"/>
            <a:ext cx="4038600" cy="884238"/>
          </a:xfrm>
        </p:spPr>
        <p:txBody>
          <a:bodyPr/>
          <a:lstStyle/>
          <a:p>
            <a:pPr lvl="0"/>
            <a:r>
              <a:rPr lang="en-US" dirty="0"/>
              <a:t>Introduction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A263E6-8D03-481F-A5CC-C1C677D90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910" y="1018260"/>
            <a:ext cx="2949603" cy="34987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01FCD4-9C42-4AF4-BF9F-59947452C3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47" y="105568"/>
            <a:ext cx="1746956" cy="9826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0DEF44-3168-4F0C-A082-C972CA881D5C}"/>
              </a:ext>
            </a:extLst>
          </p:cNvPr>
          <p:cNvSpPr txBox="1"/>
          <p:nvPr/>
        </p:nvSpPr>
        <p:spPr>
          <a:xfrm>
            <a:off x="216934" y="1070871"/>
            <a:ext cx="6337809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 the Quiescent High confinement mode (QH-mode) ELMs are suppressed at similar plasma performance as in H-mode </a:t>
            </a:r>
            <a:r>
              <a:rPr lang="en-GB" sz="1600" dirty="0">
                <a:solidFill>
                  <a:srgbClr val="FF0000"/>
                </a:solidFill>
              </a:rPr>
              <a:t>[Burrell, K. H. 2005]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Instead of ELMs, a low-n MHD instability (called Edge Harmonic Oscillation, EHO) saturates and provides necessary transport to sustain high pedestal.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One possible explanation for EHO is the exfernal mode theory </a:t>
            </a:r>
            <a:r>
              <a:rPr lang="en-GB" dirty="0">
                <a:sym typeface="Wingdings" panose="05000000000000000000" pitchFamily="2" charset="2"/>
              </a:rPr>
              <a:t>in </a:t>
            </a:r>
            <a:r>
              <a:rPr lang="en-GB" dirty="0">
                <a:solidFill>
                  <a:srgbClr val="FF0000"/>
                </a:solidFill>
                <a:sym typeface="Wingdings" panose="05000000000000000000" pitchFamily="2" charset="2"/>
              </a:rPr>
              <a:t>[</a:t>
            </a:r>
            <a:r>
              <a:rPr lang="en-GB" dirty="0">
                <a:solidFill>
                  <a:srgbClr val="FF0000"/>
                </a:solidFill>
              </a:rPr>
              <a:t>Brunetti, D. 2018]</a:t>
            </a:r>
            <a:r>
              <a:rPr lang="en-GB" dirty="0"/>
              <a:t>, </a:t>
            </a:r>
            <a:r>
              <a:rPr lang="en-GB" dirty="0">
                <a:solidFill>
                  <a:srgbClr val="FF0000"/>
                </a:solidFill>
                <a:sym typeface="Wingdings" panose="05000000000000000000" pitchFamily="2" charset="2"/>
              </a:rPr>
              <a:t>[</a:t>
            </a:r>
            <a:r>
              <a:rPr lang="en-GB" dirty="0">
                <a:solidFill>
                  <a:srgbClr val="FF0000"/>
                </a:solidFill>
              </a:rPr>
              <a:t>Brunetti, D. 2019], [Kleiner, A. 2019]</a:t>
            </a:r>
            <a:r>
              <a:rPr lang="en-GB" dirty="0"/>
              <a:t>.</a:t>
            </a:r>
            <a:endParaRPr lang="en-GB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Key elements to access QH mode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Pressure pedestal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Low edge collisionality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/>
              <a:t>ExB</a:t>
            </a:r>
            <a:r>
              <a:rPr lang="en-GB" dirty="0"/>
              <a:t> flow shear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Low collisionality + Pressure gradient = strong bootstrap current </a:t>
            </a:r>
            <a:r>
              <a:rPr lang="en-GB" dirty="0">
                <a:sym typeface="Wingdings" panose="05000000000000000000" pitchFamily="2" charset="2"/>
              </a:rPr>
              <a:t> Region of low magnetic shear at the pedestal region.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The presence of EHOs may degrade the confinement of fast ions with deleterious effects on DEMO peak performances </a:t>
            </a:r>
            <a:br>
              <a:rPr lang="en-GB" dirty="0"/>
            </a:br>
            <a:endParaRPr lang="en-GB" dirty="0">
              <a:sym typeface="Wingdings" panose="05000000000000000000" pitchFamily="2" charset="2"/>
            </a:endParaRP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4E892935-B1E0-4988-BA5F-6439403CFC5A}"/>
              </a:ext>
            </a:extLst>
          </p:cNvPr>
          <p:cNvSpPr/>
          <p:nvPr/>
        </p:nvSpPr>
        <p:spPr>
          <a:xfrm>
            <a:off x="3227867" y="4428167"/>
            <a:ext cx="152400" cy="4338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09B760-D214-495D-A4B0-87FBE192D257}"/>
              </a:ext>
            </a:extLst>
          </p:cNvPr>
          <p:cNvSpPr txBox="1"/>
          <p:nvPr/>
        </p:nvSpPr>
        <p:spPr>
          <a:xfrm>
            <a:off x="3360989" y="4428167"/>
            <a:ext cx="138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Trigger EHOs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B13813E8-49FF-4C49-A7D8-519D108D63A6}"/>
              </a:ext>
            </a:extLst>
          </p:cNvPr>
          <p:cNvSpPr/>
          <p:nvPr/>
        </p:nvSpPr>
        <p:spPr>
          <a:xfrm>
            <a:off x="3246917" y="4862031"/>
            <a:ext cx="107722" cy="304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796BF6-BDD1-4E9A-B8E0-8A9287C6C564}"/>
              </a:ext>
            </a:extLst>
          </p:cNvPr>
          <p:cNvSpPr txBox="1"/>
          <p:nvPr/>
        </p:nvSpPr>
        <p:spPr>
          <a:xfrm>
            <a:off x="3368336" y="4832219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Avoid ELMs</a:t>
            </a:r>
          </a:p>
        </p:txBody>
      </p:sp>
      <p:pic>
        <p:nvPicPr>
          <p:cNvPr id="19" name="Picture 18" descr="A close up of a map&#10;&#10;Description automatically generated">
            <a:extLst>
              <a:ext uri="{FF2B5EF4-FFF2-40B4-BE49-F238E27FC236}">
                <a16:creationId xmlns:a16="http://schemas.microsoft.com/office/drawing/2014/main" id="{85F7EAA8-0AF9-4F1D-BE5C-CF792DA178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694" y="4579088"/>
            <a:ext cx="2890464" cy="2253407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52D54083-3E1A-4D66-AD85-B380A5F8AF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00" y="100072"/>
            <a:ext cx="3239865" cy="98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4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8235B1-42AC-4537-940E-9A0CA700D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5CAFD35-989C-44D9-B286-13C04FB668F0}" type="slidenum">
              <a:rPr lang="en-US" smtClean="0"/>
              <a:t>4</a:t>
            </a:fld>
            <a:r>
              <a:rPr lang="en-US" dirty="0"/>
              <a:t> /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1D109CE-0AED-4F2C-AAA6-8744AA296AAE}"/>
              </a:ext>
            </a:extLst>
          </p:cNvPr>
          <p:cNvSpPr txBox="1">
            <a:spLocks/>
          </p:cNvSpPr>
          <p:nvPr/>
        </p:nvSpPr>
        <p:spPr>
          <a:xfrm>
            <a:off x="1743739" y="59046"/>
            <a:ext cx="5188688" cy="8842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007943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291" kern="1200" spc="-55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Description of the project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F2C61E-920C-4FAA-B6AD-928C98DB56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47" y="105568"/>
            <a:ext cx="1746956" cy="982663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0F52F07-CC27-4F4F-B948-E81763EAA7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937" y="142600"/>
            <a:ext cx="3239865" cy="98815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514FBA1-CF7B-44B6-8D35-D697F41F7667}"/>
                  </a:ext>
                </a:extLst>
              </p:cNvPr>
              <p:cNvSpPr txBox="1"/>
              <p:nvPr/>
            </p:nvSpPr>
            <p:spPr>
              <a:xfrm>
                <a:off x="269358" y="1282995"/>
                <a:ext cx="9526772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GB" dirty="0"/>
                  <a:t>Assessments of fast ion confinement in plasma equilibria with EHO perturbations is required: </a:t>
                </a:r>
                <a:r>
                  <a:rPr lang="en-GB" dirty="0">
                    <a:sym typeface="Wingdings" panose="05000000000000000000" pitchFamily="2" charset="2"/>
                  </a:rPr>
                  <a:t> </a:t>
                </a:r>
              </a:p>
              <a:p>
                <a:pPr marL="742950" lvl="1" indent="-285750" algn="just">
                  <a:buFont typeface="Arial" panose="020B0604020202020204" pitchFamily="34" charset="0"/>
                  <a:buChar char="•"/>
                </a:pPr>
                <a:r>
                  <a:rPr lang="en-GB" dirty="0"/>
                  <a:t>Perform fast ion confinement studies in DEMO 2019 equilibria with EHOs using the </a:t>
                </a:r>
                <a:r>
                  <a:rPr lang="en-GB" b="1" dirty="0"/>
                  <a:t>VENUS-LEVIS</a:t>
                </a:r>
                <a:r>
                  <a:rPr lang="en-GB" dirty="0"/>
                  <a:t> code </a:t>
                </a:r>
                <a:r>
                  <a:rPr lang="en-GB" sz="1600" dirty="0">
                    <a:solidFill>
                      <a:srgbClr val="FF0000"/>
                    </a:solidFill>
                  </a:rPr>
                  <a:t>[D. </a:t>
                </a:r>
                <a:r>
                  <a:rPr lang="en-GB" sz="1600" dirty="0" err="1">
                    <a:solidFill>
                      <a:srgbClr val="FF0000"/>
                    </a:solidFill>
                  </a:rPr>
                  <a:t>Pfefferlé</a:t>
                </a:r>
                <a:r>
                  <a:rPr lang="en-GB" sz="1600" dirty="0">
                    <a:solidFill>
                      <a:srgbClr val="FF0000"/>
                    </a:solidFill>
                  </a:rPr>
                  <a:t>, 2014].</a:t>
                </a:r>
              </a:p>
              <a:p>
                <a:pPr marL="742950" lvl="1" indent="-285750" algn="just"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GB" dirty="0"/>
                  <a:t> </a:t>
                </a:r>
                <a:r>
                  <a:rPr lang="en-GB" b="1" dirty="0"/>
                  <a:t>VENUS-LEVIS</a:t>
                </a:r>
                <a:r>
                  <a:rPr lang="en-GB" dirty="0"/>
                  <a:t> simulates the distribution of marker particles (in this case, fast ions) in a background equilibrium (particularly needed is the magnetic geometry decomposed in Fourier modes).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For a plasma with EHO, we need a full 3D equilibrium containing edge corrugations. To obtain that, we use the </a:t>
                </a:r>
                <a:r>
                  <a:rPr lang="en-GB" b="1" dirty="0"/>
                  <a:t>Free-Boundary VMEC </a:t>
                </a:r>
                <a:r>
                  <a:rPr lang="en-GB" dirty="0"/>
                  <a:t>code </a:t>
                </a:r>
                <a:r>
                  <a:rPr lang="en-GB" dirty="0">
                    <a:solidFill>
                      <a:srgbClr val="FF0000"/>
                    </a:solidFill>
                  </a:rPr>
                  <a:t>[</a:t>
                </a:r>
                <a:r>
                  <a:rPr lang="en-GB" dirty="0" err="1">
                    <a:solidFill>
                      <a:srgbClr val="FF0000"/>
                    </a:solidFill>
                  </a:rPr>
                  <a:t>Hirshman</a:t>
                </a:r>
                <a:r>
                  <a:rPr lang="en-GB" dirty="0">
                    <a:solidFill>
                      <a:srgbClr val="FF0000"/>
                    </a:solidFill>
                  </a:rPr>
                  <a:t>, A. 1986]</a:t>
                </a:r>
                <a:r>
                  <a:rPr lang="en-GB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The </a:t>
                </a:r>
                <a:r>
                  <a:rPr lang="en-GB" b="1" dirty="0"/>
                  <a:t>Free-Boundary VMEC</a:t>
                </a:r>
                <a:r>
                  <a:rPr lang="en-GB" dirty="0"/>
                  <a:t> code calculates the full nonlinear 3D equilibrium by minimizing the total energy (plasma + vacuum) subject to the restriction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dirty="0"/>
                  <a:t> .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514FBA1-CF7B-44B6-8D35-D697F41F7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58" y="1282995"/>
                <a:ext cx="9526772" cy="3416320"/>
              </a:xfrm>
              <a:prstGeom prst="rect">
                <a:avLst/>
              </a:prstGeom>
              <a:blipFill>
                <a:blip r:embed="rId5"/>
                <a:stretch>
                  <a:fillRect l="-384" t="-891" r="-576" b="-17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9D30EEA2-8A6F-4465-B0D2-2E513E04BBC6}"/>
              </a:ext>
            </a:extLst>
          </p:cNvPr>
          <p:cNvSpPr txBox="1"/>
          <p:nvPr/>
        </p:nvSpPr>
        <p:spPr>
          <a:xfrm>
            <a:off x="432391" y="4834270"/>
            <a:ext cx="52524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Fast calculation of 3D saturated states. Particularly, we have experience obtaining the saturated states corresponding to known instabilities.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External Kink </a:t>
            </a:r>
            <a:r>
              <a:rPr lang="en-GB" dirty="0">
                <a:solidFill>
                  <a:srgbClr val="FF0000"/>
                </a:solidFill>
              </a:rPr>
              <a:t>[Kleiner, A. 2018]</a:t>
            </a:r>
            <a:r>
              <a:rPr lang="en-GB" dirty="0"/>
              <a:t>,</a:t>
            </a:r>
            <a:r>
              <a:rPr lang="en-GB" dirty="0">
                <a:solidFill>
                  <a:srgbClr val="FF0000"/>
                </a:solidFill>
              </a:rPr>
              <a:t>[Cooper, W. A.] 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Exfernal modes (identified as EHO) </a:t>
            </a:r>
            <a:r>
              <a:rPr lang="en-GB" dirty="0">
                <a:solidFill>
                  <a:srgbClr val="FF0000"/>
                </a:solidFill>
              </a:rPr>
              <a:t>[Kleiner, A. 2019]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6FF7A5-ABC9-466B-845A-554D0237DBFA}"/>
              </a:ext>
            </a:extLst>
          </p:cNvPr>
          <p:cNvSpPr txBox="1"/>
          <p:nvPr/>
        </p:nvSpPr>
        <p:spPr>
          <a:xfrm>
            <a:off x="5684874" y="4834270"/>
            <a:ext cx="43380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wall: overestimation in the size of the saturated modes </a:t>
            </a:r>
            <a:r>
              <a:rPr lang="en-GB" dirty="0">
                <a:solidFill>
                  <a:srgbClr val="FF0000"/>
                </a:solidFill>
              </a:rPr>
              <a:t>[Kleiner, A. 2018]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flow: Even if flow is essential to arrive at the state, we are forced to assume that EHO can exist without flow.</a:t>
            </a:r>
          </a:p>
        </p:txBody>
      </p:sp>
    </p:spTree>
    <p:extLst>
      <p:ext uri="{BB962C8B-B14F-4D97-AF65-F5344CB8AC3E}">
        <p14:creationId xmlns:p14="http://schemas.microsoft.com/office/powerpoint/2010/main" val="27479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64E368-83B3-4FD6-81DC-E6007D9FB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5CAFD35-989C-44D9-B286-13C04FB668F0}" type="slidenum">
              <a:rPr lang="en-US" smtClean="0"/>
              <a:t>5</a:t>
            </a:fld>
            <a:r>
              <a:rPr lang="en-US"/>
              <a:t> /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B6B7FE-9F58-48B2-929D-DD112B2C250F}"/>
              </a:ext>
            </a:extLst>
          </p:cNvPr>
          <p:cNvSpPr/>
          <p:nvPr/>
        </p:nvSpPr>
        <p:spPr>
          <a:xfrm>
            <a:off x="6076456" y="4366903"/>
            <a:ext cx="3236582" cy="1460406"/>
          </a:xfrm>
          <a:prstGeom prst="rect">
            <a:avLst/>
          </a:pr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Study of fast ions confinement in QH-mode in DEMO with VENUS-LEVIS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C8A10B-CD8A-4777-A7D7-3CA9D54784E4}"/>
              </a:ext>
            </a:extLst>
          </p:cNvPr>
          <p:cNvSpPr/>
          <p:nvPr/>
        </p:nvSpPr>
        <p:spPr>
          <a:xfrm>
            <a:off x="6103289" y="1517425"/>
            <a:ext cx="3236582" cy="1460406"/>
          </a:xfrm>
          <a:prstGeom prst="rect">
            <a:avLst/>
          </a:pr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Reproduction QH-mode equilibrium with Free-Boundary VMEC code</a:t>
            </a:r>
            <a:endParaRPr lang="en-GB" sz="20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3D6F33-EA21-4B9D-9464-BBD8C759745A}"/>
              </a:ext>
            </a:extLst>
          </p:cNvPr>
          <p:cNvSpPr/>
          <p:nvPr/>
        </p:nvSpPr>
        <p:spPr>
          <a:xfrm>
            <a:off x="610314" y="4366903"/>
            <a:ext cx="3236582" cy="1460406"/>
          </a:xfrm>
          <a:prstGeom prst="rect">
            <a:avLst/>
          </a:pr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Obtain edge corrugations (EHO) within the QH-mode baseline with Free-Boundary VMEC</a:t>
            </a:r>
            <a:endParaRPr lang="en-GB" sz="20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14F732-604E-48FA-8D6C-D09CA332247A}"/>
              </a:ext>
            </a:extLst>
          </p:cNvPr>
          <p:cNvSpPr/>
          <p:nvPr/>
        </p:nvSpPr>
        <p:spPr>
          <a:xfrm>
            <a:off x="610314" y="1517425"/>
            <a:ext cx="3236582" cy="1460406"/>
          </a:xfrm>
          <a:prstGeom prst="rect">
            <a:avLst/>
          </a:pr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QH-mode equilibrium for DEMO (Provided externally)</a:t>
            </a:r>
            <a:endParaRPr lang="en-GB" sz="20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" name="Arrow: Right 8">
            <a:extLst>
              <a:ext uri="{FF2B5EF4-FFF2-40B4-BE49-F238E27FC236}">
                <a16:creationId xmlns:a16="http://schemas.microsoft.com/office/drawing/2014/main" id="{DCB21603-1538-4CBE-B531-B02C23231CDF}"/>
              </a:ext>
            </a:extLst>
          </p:cNvPr>
          <p:cNvSpPr/>
          <p:nvPr/>
        </p:nvSpPr>
        <p:spPr>
          <a:xfrm>
            <a:off x="4044243" y="1866077"/>
            <a:ext cx="1835374" cy="684154"/>
          </a:xfrm>
          <a:custGeom>
            <a:avLst>
              <a:gd name="f0" fmla="val 17574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70AD4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STEP 1</a:t>
            </a: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" name="Arrow: Left 9">
            <a:extLst>
              <a:ext uri="{FF2B5EF4-FFF2-40B4-BE49-F238E27FC236}">
                <a16:creationId xmlns:a16="http://schemas.microsoft.com/office/drawing/2014/main" id="{C02F1DE4-BC25-4B5A-890A-3631498698FB}"/>
              </a:ext>
            </a:extLst>
          </p:cNvPr>
          <p:cNvSpPr/>
          <p:nvPr/>
        </p:nvSpPr>
        <p:spPr>
          <a:xfrm rot="19785804">
            <a:off x="3889549" y="3337477"/>
            <a:ext cx="2171089" cy="649370"/>
          </a:xfrm>
          <a:custGeom>
            <a:avLst>
              <a:gd name="f0" fmla="val 259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21600 f12 1"/>
              <a:gd name="f24" fmla="*/ 0 f13 1"/>
              <a:gd name="f25" fmla="*/ f16 1 f4"/>
              <a:gd name="f26" fmla="*/ 21600 f13 1"/>
              <a:gd name="f27" fmla="*/ f17 1 f4"/>
              <a:gd name="f28" fmla="*/ f19 f18 1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1 10800"/>
              <a:gd name="f35" fmla="+- f19 0 f34"/>
              <a:gd name="f36" fmla="*/ f35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36" t="f30" r="f23" b="f29"/>
            <a:pathLst>
              <a:path w="21600" h="21600">
                <a:moveTo>
                  <a:pt x="f8" y="f18"/>
                </a:moveTo>
                <a:lnTo>
                  <a:pt x="f19" y="f18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0"/>
                </a:lnTo>
                <a:lnTo>
                  <a:pt x="f8" y="f20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70AD4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STEP 2</a:t>
            </a: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" name="Arrow: Right 12">
            <a:extLst>
              <a:ext uri="{FF2B5EF4-FFF2-40B4-BE49-F238E27FC236}">
                <a16:creationId xmlns:a16="http://schemas.microsoft.com/office/drawing/2014/main" id="{81D9111E-4FB1-4828-9007-0EE3D07D8085}"/>
              </a:ext>
            </a:extLst>
          </p:cNvPr>
          <p:cNvSpPr/>
          <p:nvPr/>
        </p:nvSpPr>
        <p:spPr>
          <a:xfrm>
            <a:off x="3977336" y="4755029"/>
            <a:ext cx="1835374" cy="684154"/>
          </a:xfrm>
          <a:custGeom>
            <a:avLst>
              <a:gd name="f0" fmla="val 17574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70AD4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STEP 3</a:t>
            </a: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023A3EB-E9FA-468D-AB57-8CBC9A0BE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47" y="105568"/>
            <a:ext cx="1746956" cy="982663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4A723258-BAC4-4A1A-BBF5-526532BB7D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937" y="142600"/>
            <a:ext cx="3239865" cy="988159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2DF6C6D7-347A-4F99-B89E-879CFDA02CF5}"/>
              </a:ext>
            </a:extLst>
          </p:cNvPr>
          <p:cNvSpPr txBox="1">
            <a:spLocks/>
          </p:cNvSpPr>
          <p:nvPr/>
        </p:nvSpPr>
        <p:spPr>
          <a:xfrm>
            <a:off x="1743739" y="59046"/>
            <a:ext cx="5188688" cy="8842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007943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291" kern="1200" spc="-55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Description of the project</a:t>
            </a:r>
          </a:p>
        </p:txBody>
      </p:sp>
    </p:spTree>
    <p:extLst>
      <p:ext uri="{BB962C8B-B14F-4D97-AF65-F5344CB8AC3E}">
        <p14:creationId xmlns:p14="http://schemas.microsoft.com/office/powerpoint/2010/main" val="44813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1BC559-C2BA-4A18-BF14-00065048D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5CAFD35-989C-44D9-B286-13C04FB668F0}" type="slidenum">
              <a:rPr lang="en-US" smtClean="0"/>
              <a:t>6</a:t>
            </a:fld>
            <a:r>
              <a:rPr lang="en-US"/>
              <a:t> /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514721D-99CA-4693-961F-16923A501429}"/>
              </a:ext>
            </a:extLst>
          </p:cNvPr>
          <p:cNvSpPr txBox="1">
            <a:spLocks/>
          </p:cNvSpPr>
          <p:nvPr/>
        </p:nvSpPr>
        <p:spPr>
          <a:xfrm>
            <a:off x="2827237" y="59046"/>
            <a:ext cx="2947261" cy="8842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007943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291" kern="1200" spc="-55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VMEC inputs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6F64A2-251D-444B-8B52-B40FE53623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47" y="105568"/>
            <a:ext cx="1746956" cy="982663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9B3D851-D7A0-454B-817B-433162D46A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937" y="142600"/>
            <a:ext cx="3239865" cy="9881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605950-9EF6-4A6C-B9F6-3CD7D6446133}"/>
              </a:ext>
            </a:extLst>
          </p:cNvPr>
          <p:cNvSpPr txBox="1"/>
          <p:nvPr/>
        </p:nvSpPr>
        <p:spPr>
          <a:xfrm>
            <a:off x="280548" y="968336"/>
            <a:ext cx="95601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Pressure and current density (or rotational transform) profiles as a function of the normalized poloidal (or toroidal) magnetic flux.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 guess for the plasma boundary and magnetic axis.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 description of the coil system (including the toroidal field coils).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The current flowing through each of the coils.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The toroidal magnetic flux at the edge.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1F5571-F2E9-4F7D-A2CB-5723980A9ABE}"/>
              </a:ext>
            </a:extLst>
          </p:cNvPr>
          <p:cNvSpPr txBox="1"/>
          <p:nvPr/>
        </p:nvSpPr>
        <p:spPr>
          <a:xfrm>
            <a:off x="394280" y="2856507"/>
            <a:ext cx="5254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Plasma profiles and guess for the boundary are obtained from a CREATE-NL+ simulation of the QH-mode DEMO baseline (provided externally)</a:t>
            </a:r>
            <a:endParaRPr lang="en-GB" dirty="0"/>
          </a:p>
        </p:txBody>
      </p:sp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73F9851F-97B5-4796-8BCD-537D46AD8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84" y="3826702"/>
            <a:ext cx="4149890" cy="3099449"/>
          </a:xfrm>
          <a:prstGeom prst="rect">
            <a:avLst/>
          </a:prstGeom>
        </p:spPr>
      </p:pic>
      <p:pic>
        <p:nvPicPr>
          <p:cNvPr id="13" name="Picture 12" descr="A close up of a map&#10;&#10;Description automatically generated">
            <a:extLst>
              <a:ext uri="{FF2B5EF4-FFF2-40B4-BE49-F238E27FC236}">
                <a16:creationId xmlns:a16="http://schemas.microsoft.com/office/drawing/2014/main" id="{99E5F494-6096-4169-B2FF-588A2DB0EB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865" y="2623882"/>
            <a:ext cx="2530480" cy="38925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1102C92-3DB2-437F-B811-FDD4869CF5B6}"/>
              </a:ext>
            </a:extLst>
          </p:cNvPr>
          <p:cNvSpPr txBox="1"/>
          <p:nvPr/>
        </p:nvSpPr>
        <p:spPr>
          <a:xfrm>
            <a:off x="4979191" y="4176097"/>
            <a:ext cx="20354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Boundary guess is approximated by a finite number of Fourier modes (8)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076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66DD58-1EDD-4695-A2BB-39DDAF519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5CAFD35-989C-44D9-B286-13C04FB668F0}" type="slidenum">
              <a:rPr lang="en-US" smtClean="0"/>
              <a:t>7</a:t>
            </a:fld>
            <a:r>
              <a:rPr lang="en-US"/>
              <a:t> /</a:t>
            </a:r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3F7CF4FB-60E9-482E-9694-7E679107E4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49" y="1659601"/>
            <a:ext cx="3195087" cy="4741950"/>
          </a:xfrm>
          <a:prstGeom prst="rect">
            <a:avLst/>
          </a:prstGeom>
        </p:spPr>
      </p:pic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4984CBB7-843A-4675-BE1D-860D421461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336" y="1659601"/>
            <a:ext cx="3173011" cy="4788122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1F141F21-0E83-4461-93DE-727AD7B65512}"/>
              </a:ext>
            </a:extLst>
          </p:cNvPr>
          <p:cNvSpPr txBox="1">
            <a:spLocks/>
          </p:cNvSpPr>
          <p:nvPr/>
        </p:nvSpPr>
        <p:spPr>
          <a:xfrm>
            <a:off x="2827238" y="59046"/>
            <a:ext cx="2164382" cy="8842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007943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291" kern="1200" spc="-55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Coils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8708131-AE21-4A7D-9650-5CA1FB3069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47" y="105568"/>
            <a:ext cx="1746956" cy="982663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B3D60F32-8EE6-467C-A73A-ED513D7956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937" y="142600"/>
            <a:ext cx="3239865" cy="98815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1634A7A-DEBD-4148-9804-68E3D75B7C76}"/>
              </a:ext>
            </a:extLst>
          </p:cNvPr>
          <p:cNvSpPr txBox="1"/>
          <p:nvPr/>
        </p:nvSpPr>
        <p:spPr>
          <a:xfrm>
            <a:off x="3658479" y="984686"/>
            <a:ext cx="2987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TFC: PROCESS run DEMO2019</a:t>
            </a:r>
          </a:p>
          <a:p>
            <a:r>
              <a:rPr lang="en-US" dirty="0"/>
              <a:t>PFC: PROCESS run DEMO2019</a:t>
            </a:r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707A6B4-C292-4DB2-871D-35648449D3CD}"/>
              </a:ext>
            </a:extLst>
          </p:cNvPr>
          <p:cNvSpPr txBox="1"/>
          <p:nvPr/>
        </p:nvSpPr>
        <p:spPr>
          <a:xfrm>
            <a:off x="418614" y="984686"/>
            <a:ext cx="3439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TFC: WPMAG baseline 2018</a:t>
            </a:r>
          </a:p>
          <a:p>
            <a:r>
              <a:rPr lang="en-US" dirty="0"/>
              <a:t>PFC: PROCESS run DEMO2018</a:t>
            </a:r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066DFD1-EE35-45EB-92D8-9427846B5CF5}"/>
              </a:ext>
            </a:extLst>
          </p:cNvPr>
          <p:cNvSpPr txBox="1"/>
          <p:nvPr/>
        </p:nvSpPr>
        <p:spPr>
          <a:xfrm>
            <a:off x="6789139" y="984685"/>
            <a:ext cx="3439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TFC: WPMAG baseline 2018</a:t>
            </a:r>
          </a:p>
          <a:p>
            <a:r>
              <a:rPr lang="en-US" dirty="0"/>
              <a:t>PFC: Used in CREATE-NL+ sim </a:t>
            </a:r>
            <a:endParaRPr lang="en-GB" dirty="0"/>
          </a:p>
        </p:txBody>
      </p:sp>
      <p:pic>
        <p:nvPicPr>
          <p:cNvPr id="27" name="Picture 26" descr="A close up of a map&#10;&#10;Description automatically generated">
            <a:extLst>
              <a:ext uri="{FF2B5EF4-FFF2-40B4-BE49-F238E27FC236}">
                <a16:creationId xmlns:a16="http://schemas.microsoft.com/office/drawing/2014/main" id="{89E60267-2E4B-4012-939E-BC2C74B234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993" y="1728790"/>
            <a:ext cx="3239865" cy="471893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7431EA6-2696-462C-A662-8F9688B4D1E4}"/>
              </a:ext>
            </a:extLst>
          </p:cNvPr>
          <p:cNvSpPr txBox="1"/>
          <p:nvPr/>
        </p:nvSpPr>
        <p:spPr>
          <a:xfrm>
            <a:off x="135249" y="6494745"/>
            <a:ext cx="9945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None coil set has stellarator symmetry </a:t>
            </a:r>
            <a:r>
              <a:rPr lang="en-US" dirty="0">
                <a:sym typeface="Wingdings" panose="05000000000000000000" pitchFamily="2" charset="2"/>
              </a:rPr>
              <a:t> Need a robust equilibrium to find good convergence in VMEC.</a:t>
            </a:r>
            <a:endParaRPr lang="en-GB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4C38B04-54ED-41D4-AC62-50A9FF9C5447}"/>
              </a:ext>
            </a:extLst>
          </p:cNvPr>
          <p:cNvSpPr txBox="1"/>
          <p:nvPr/>
        </p:nvSpPr>
        <p:spPr>
          <a:xfrm>
            <a:off x="801666" y="1728790"/>
            <a:ext cx="876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1</a:t>
            </a:r>
            <a:endParaRPr lang="en-GB" sz="36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CC70D40-D17A-4C66-A66B-78134A51302F}"/>
              </a:ext>
            </a:extLst>
          </p:cNvPr>
          <p:cNvSpPr txBox="1"/>
          <p:nvPr/>
        </p:nvSpPr>
        <p:spPr>
          <a:xfrm>
            <a:off x="3909429" y="1728789"/>
            <a:ext cx="876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</a:t>
            </a:r>
            <a:endParaRPr lang="en-GB" sz="36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7143F3B-E361-4A80-8572-3F815F6FDFB2}"/>
              </a:ext>
            </a:extLst>
          </p:cNvPr>
          <p:cNvSpPr txBox="1"/>
          <p:nvPr/>
        </p:nvSpPr>
        <p:spPr>
          <a:xfrm>
            <a:off x="7278373" y="1728789"/>
            <a:ext cx="876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3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123330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D3FCCA-A38F-4997-BCAB-1E3DB095E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5CAFD35-989C-44D9-B286-13C04FB668F0}" type="slidenum">
              <a:rPr lang="en-US" smtClean="0"/>
              <a:t>8</a:t>
            </a:fld>
            <a:r>
              <a:rPr lang="en-US"/>
              <a:t> /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405EDD9-2718-4643-82DE-1DC1BC303C30}"/>
              </a:ext>
            </a:extLst>
          </p:cNvPr>
          <p:cNvSpPr txBox="1">
            <a:spLocks/>
          </p:cNvSpPr>
          <p:nvPr/>
        </p:nvSpPr>
        <p:spPr>
          <a:xfrm>
            <a:off x="2827237" y="59046"/>
            <a:ext cx="3239865" cy="8842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007943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291" kern="1200" spc="-55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Current in coils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DBDD28-4FC7-471F-8B6C-8EC900A7A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47" y="105568"/>
            <a:ext cx="1746956" cy="982663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DB0F2237-84D6-49B5-8832-71D642AE02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937" y="142600"/>
            <a:ext cx="3239865" cy="9881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A110A3E-4C10-4C91-897A-97440ADAD95B}"/>
              </a:ext>
            </a:extLst>
          </p:cNvPr>
          <p:cNvSpPr txBox="1"/>
          <p:nvPr/>
        </p:nvSpPr>
        <p:spPr>
          <a:xfrm>
            <a:off x="388307" y="1258866"/>
            <a:ext cx="9150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current in the coils is specified in the PROCESS output file and can be used as an input in </a:t>
            </a:r>
            <a:r>
              <a:rPr lang="en-US" b="1" dirty="0"/>
              <a:t>Free-Boundary VMEC</a:t>
            </a:r>
            <a:r>
              <a:rPr lang="en-US" dirty="0"/>
              <a:t> code. (Coil set used: 2) </a:t>
            </a:r>
            <a:endParaRPr lang="en-GB" dirty="0"/>
          </a:p>
        </p:txBody>
      </p:sp>
      <p:pic>
        <p:nvPicPr>
          <p:cNvPr id="11" name="Picture 10" descr="A close up of a map&#10;&#10;Description automatically generated">
            <a:extLst>
              <a:ext uri="{FF2B5EF4-FFF2-40B4-BE49-F238E27FC236}">
                <a16:creationId xmlns:a16="http://schemas.microsoft.com/office/drawing/2014/main" id="{D706FAA8-E29B-448F-A8C8-49B574551F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93" y="2075832"/>
            <a:ext cx="2823378" cy="45774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861C588-0B2E-4026-BDD9-F746BB6216B2}"/>
              </a:ext>
            </a:extLst>
          </p:cNvPr>
          <p:cNvSpPr txBox="1"/>
          <p:nvPr/>
        </p:nvSpPr>
        <p:spPr>
          <a:xfrm>
            <a:off x="3933172" y="2129424"/>
            <a:ext cx="57557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Results for 2D (n=0) equilibrium: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Poor convergence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/>
              <a:t>Error in force balance: 10-3 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B-topologies do not match.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To obtain a robust result several modifications to the original equilibrium were tried: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Rescaled / changed pressure profile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Massaged / changed q-profile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Varied: coil currents, resolution, B-axis position, toroidal flux, etc .…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754B02-9773-4251-8321-C41F1DA0C036}"/>
              </a:ext>
            </a:extLst>
          </p:cNvPr>
          <p:cNvSpPr txBox="1"/>
          <p:nvPr/>
        </p:nvSpPr>
        <p:spPr>
          <a:xfrm>
            <a:off x="3933172" y="5779233"/>
            <a:ext cx="5549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None of it worked. PROCESS currents are only an approximation, based on 0D models.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812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572D6A-FEDF-4B90-ADE5-29B3D0402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5CAFD35-989C-44D9-B286-13C04FB668F0}" type="slidenum">
              <a:rPr lang="en-US" smtClean="0"/>
              <a:t>9</a:t>
            </a:fld>
            <a:r>
              <a:rPr lang="en-US"/>
              <a:t> /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84E1D8F-2E08-4368-9E0B-F6EE4B58E857}"/>
              </a:ext>
            </a:extLst>
          </p:cNvPr>
          <p:cNvSpPr txBox="1">
            <a:spLocks/>
          </p:cNvSpPr>
          <p:nvPr/>
        </p:nvSpPr>
        <p:spPr>
          <a:xfrm>
            <a:off x="2827237" y="59046"/>
            <a:ext cx="3239865" cy="8842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007943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291" kern="1200" spc="-55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Current in coils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014CD3-ECDD-43C1-9E12-368665331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47" y="105568"/>
            <a:ext cx="1746956" cy="982663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0ECCF4B6-CDC3-449F-87B1-BA7A37D756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937" y="142600"/>
            <a:ext cx="3239865" cy="9881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A7C4F0-E290-4F85-A5D8-BD580B17A45A}"/>
              </a:ext>
            </a:extLst>
          </p:cNvPr>
          <p:cNvSpPr txBox="1"/>
          <p:nvPr/>
        </p:nvSpPr>
        <p:spPr>
          <a:xfrm>
            <a:off x="363255" y="1346548"/>
            <a:ext cx="9413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Currents used in the CREATE-NL+ simulation </a:t>
            </a:r>
            <a:r>
              <a:rPr lang="en-GB" dirty="0"/>
              <a:t>(</a:t>
            </a:r>
            <a:r>
              <a:rPr lang="en-GB" dirty="0">
                <a:hlinkClick r:id="rId4"/>
              </a:rPr>
              <a:t>https://idm.euro-fusion.org/?uid=2NML4K</a:t>
            </a:r>
            <a:r>
              <a:rPr lang="en-US" dirty="0"/>
              <a:t>). </a:t>
            </a:r>
            <a:endParaRPr lang="en-GB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654578C-0FEA-4BED-8EC7-B6B0AC1058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191320"/>
              </p:ext>
            </p:extLst>
          </p:nvPr>
        </p:nvGraphicFramePr>
        <p:xfrm>
          <a:off x="524483" y="1828998"/>
          <a:ext cx="4407332" cy="42798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8602">
                  <a:extLst>
                    <a:ext uri="{9D8B030D-6E8A-4147-A177-3AD203B41FA5}">
                      <a16:colId xmlns:a16="http://schemas.microsoft.com/office/drawing/2014/main" val="3225634377"/>
                    </a:ext>
                  </a:extLst>
                </a:gridCol>
                <a:gridCol w="1049365">
                  <a:extLst>
                    <a:ext uri="{9D8B030D-6E8A-4147-A177-3AD203B41FA5}">
                      <a16:colId xmlns:a16="http://schemas.microsoft.com/office/drawing/2014/main" val="102682181"/>
                    </a:ext>
                  </a:extLst>
                </a:gridCol>
                <a:gridCol w="1049365">
                  <a:extLst>
                    <a:ext uri="{9D8B030D-6E8A-4147-A177-3AD203B41FA5}">
                      <a16:colId xmlns:a16="http://schemas.microsoft.com/office/drawing/2014/main" val="2183260564"/>
                    </a:ext>
                  </a:extLst>
                </a:gridCol>
              </a:tblGrid>
              <a:tr h="3566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SOF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EOF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04034650"/>
                  </a:ext>
                </a:extLst>
              </a:tr>
              <a:tr h="3566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ICS3U [</a:t>
                      </a:r>
                      <a:r>
                        <a:rPr lang="en-US" sz="1800" dirty="0" err="1">
                          <a:effectLst/>
                        </a:rPr>
                        <a:t>MAt</a:t>
                      </a:r>
                      <a:r>
                        <a:rPr lang="en-US" sz="1800" dirty="0">
                          <a:effectLst/>
                        </a:rPr>
                        <a:t>]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13.63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-5.94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32010396"/>
                  </a:ext>
                </a:extLst>
              </a:tr>
              <a:tr h="3566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ICS2U  [MAt]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-1.42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-29.11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22242056"/>
                  </a:ext>
                </a:extLst>
              </a:tr>
              <a:tr h="3566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ICS1  [MAt]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-9.6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-58.23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73347704"/>
                  </a:ext>
                </a:extLst>
              </a:tr>
              <a:tr h="3566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ICS2L [MAt]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-7.17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-29.11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25133367"/>
                  </a:ext>
                </a:extLst>
              </a:tr>
              <a:tr h="3566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ICS3L [MAt]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25.14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-12.44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450270107"/>
                  </a:ext>
                </a:extLst>
              </a:tr>
              <a:tr h="3566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IPF1 [MAt]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14.19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2.32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02526911"/>
                  </a:ext>
                </a:extLst>
              </a:tr>
              <a:tr h="3566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IPF2 [MAt]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-5.22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-5.89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422256412"/>
                  </a:ext>
                </a:extLst>
              </a:tr>
              <a:tr h="3566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IPF3 [MAt]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-5.12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-6.08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99217078"/>
                  </a:ext>
                </a:extLst>
              </a:tr>
              <a:tr h="3566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IPF4 [MAt]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-3.98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-3.64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69301330"/>
                  </a:ext>
                </a:extLst>
              </a:tr>
              <a:tr h="3566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IPF5 [MAt]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-7.76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-8.98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29483344"/>
                  </a:ext>
                </a:extLst>
              </a:tr>
              <a:tr h="3566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IPF6 [MAt]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15.46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10.25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78381276"/>
                  </a:ext>
                </a:extLst>
              </a:tr>
            </a:tbl>
          </a:graphicData>
        </a:graphic>
      </p:graphicFrame>
      <p:pic>
        <p:nvPicPr>
          <p:cNvPr id="11" name="Picture 10" descr="A close up of a map&#10;&#10;Description automatically generated">
            <a:extLst>
              <a:ext uri="{FF2B5EF4-FFF2-40B4-BE49-F238E27FC236}">
                <a16:creationId xmlns:a16="http://schemas.microsoft.com/office/drawing/2014/main" id="{109B0389-2BE0-4844-8B08-2704A4F596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738" y="1769902"/>
            <a:ext cx="3239865" cy="471893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61CF3FE-59C8-45E9-A135-63AAD9A882C8}"/>
              </a:ext>
            </a:extLst>
          </p:cNvPr>
          <p:cNvSpPr txBox="1"/>
          <p:nvPr/>
        </p:nvSpPr>
        <p:spPr>
          <a:xfrm>
            <a:off x="6852488" y="1828998"/>
            <a:ext cx="876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3</a:t>
            </a:r>
            <a:endParaRPr lang="en-GB" sz="36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02D21B-D9B3-4519-9C9A-66CF9EC583E6}"/>
              </a:ext>
            </a:extLst>
          </p:cNvPr>
          <p:cNvSpPr txBox="1"/>
          <p:nvPr/>
        </p:nvSpPr>
        <p:spPr>
          <a:xfrm>
            <a:off x="190331" y="6542857"/>
            <a:ext cx="975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Current in TFC not specified. Set to 4.0625E+06 A so to have a vacuum field of 5.74 T at geometric axis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543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Retrospect">
  <a:themeElements>
    <a:clrScheme name="Custom 3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C00000"/>
      </a:accent1>
      <a:accent2>
        <a:srgbClr val="FF0000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2506</TotalTime>
  <Words>1915</Words>
  <Application>Microsoft Office PowerPoint</Application>
  <PresentationFormat>Custom</PresentationFormat>
  <Paragraphs>262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Liberation Sans</vt:lpstr>
      <vt:lpstr>Open Sans</vt:lpstr>
      <vt:lpstr>Retrospect</vt:lpstr>
      <vt:lpstr>Study of fast ions confinement in QH-mode in DEMO </vt:lpstr>
      <vt:lpstr>Contents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Modelling of non-linear Edge Harmonic Oscillations and the effect of non-axisymmetric magnetic coils</dc:title>
  <dc:creator>Guillermo</dc:creator>
  <cp:lastModifiedBy>BUSTOS RAMIREZ, DANIELA</cp:lastModifiedBy>
  <cp:revision>143</cp:revision>
  <dcterms:created xsi:type="dcterms:W3CDTF">2019-06-12T12:01:35Z</dcterms:created>
  <dcterms:modified xsi:type="dcterms:W3CDTF">2020-04-21T08:05:43Z</dcterms:modified>
</cp:coreProperties>
</file>