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 showGuides="1">
      <p:cViewPr>
        <p:scale>
          <a:sx n="64" d="100"/>
          <a:sy n="64" d="100"/>
        </p:scale>
        <p:origin x="19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21/04/2020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21/04/2020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t="476" r="10161" b="28351"/>
          <a:stretch/>
        </p:blipFill>
        <p:spPr>
          <a:xfrm>
            <a:off x="0" y="252000"/>
            <a:ext cx="9144000" cy="518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40252896"/>
            <a:ext cx="9924896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40405296"/>
            <a:ext cx="9924896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40557696"/>
            <a:ext cx="9924896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40710096"/>
            <a:ext cx="9924896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8" name="Bild 7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832313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Name of presenter | Conference | Venue | Date </a:t>
            </a:r>
            <a:r>
              <a:rPr lang="en-GB" smtClean="0"/>
              <a:t>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CBB7-25D5-4E66-9A7D-12437DE0BA76}" type="datetime1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87D1-6D31-4765-A487-16A13C94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0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SOLPS-ITER Demo </a:t>
            </a:r>
            <a:r>
              <a:rPr lang="en-US" dirty="0" smtClean="0"/>
              <a:t>Modelling</a:t>
            </a:r>
            <a:br>
              <a:rPr lang="en-US" dirty="0" smtClean="0"/>
            </a:br>
            <a:r>
              <a:rPr lang="en-US" i="1" smtClean="0"/>
              <a:t>Update 2020-04-21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Fabio Subba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Three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C7487D1-6D31-4765-A487-16A13C94507B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09914" y="2394857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12874983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1229545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6643578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5622628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 pellet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 puff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Ar</a:t>
                      </a:r>
                      <a:r>
                        <a:rPr lang="en-US" sz="1400" dirty="0" smtClean="0"/>
                        <a:t> puff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330753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Reference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3e22 s-1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4.6e21 s-1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3e19 s-1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8229271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D puff, low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Ar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3e22 s-1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1e22 s-1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1.5e19 s-1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320961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ITER-like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7e21 s-1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1e23 s-1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1.5e19 s-1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2361982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5229" y="3992335"/>
            <a:ext cx="5994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Additional cases (e.g. low pumping) still too far from steady state: not further considered here</a:t>
            </a:r>
          </a:p>
        </p:txBody>
      </p:sp>
    </p:spTree>
    <p:extLst>
      <p:ext uri="{BB962C8B-B14F-4D97-AF65-F5344CB8AC3E}">
        <p14:creationId xmlns:p14="http://schemas.microsoft.com/office/powerpoint/2010/main" val="18023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5" y="1628649"/>
            <a:ext cx="4306727" cy="2056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042" y="857251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Performing – Target Quantities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29150" y="3781452"/>
            <a:ext cx="3887391" cy="1718045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ITER-like: low pellet, high D puff (+ low </a:t>
            </a:r>
            <a:r>
              <a:rPr lang="en-US" dirty="0" err="1" smtClean="0"/>
              <a:t>Ar</a:t>
            </a:r>
            <a:r>
              <a:rPr lang="en-US" dirty="0" smtClean="0"/>
              <a:t> injection)</a:t>
            </a:r>
          </a:p>
          <a:p>
            <a:r>
              <a:rPr lang="en-US" dirty="0" smtClean="0"/>
              <a:t>So far, most performing scenario (at the target)</a:t>
            </a:r>
          </a:p>
          <a:p>
            <a:r>
              <a:rPr lang="en-US" dirty="0" smtClean="0"/>
              <a:t>Still rapidly evolving (time step ≤ 10</a:t>
            </a:r>
            <a:r>
              <a:rPr lang="en-US" baseline="30000" dirty="0" smtClean="0"/>
              <a:t>-6 </a:t>
            </a:r>
            <a:r>
              <a:rPr lang="en-US" dirty="0" smtClean="0"/>
              <a:t>s)</a:t>
            </a:r>
          </a:p>
          <a:p>
            <a:r>
              <a:rPr lang="en-US" dirty="0" smtClean="0"/>
              <a:t>Relatively low upstream density (still some margin form </a:t>
            </a:r>
            <a:r>
              <a:rPr lang="en-US" dirty="0" err="1" smtClean="0"/>
              <a:t>imrpvement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87D1-6D31-4765-A487-16A13C94507B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74" y="1628648"/>
            <a:ext cx="4306727" cy="205646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4" y="3781452"/>
            <a:ext cx="4306727" cy="20564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5259" y="2874015"/>
            <a:ext cx="186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Electron density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55597" y="1756037"/>
            <a:ext cx="1862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Electron temperature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23367" y="3898100"/>
            <a:ext cx="1569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Ion temperature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90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74" y="1628649"/>
            <a:ext cx="4306727" cy="2056462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6" y="1628649"/>
            <a:ext cx="4306726" cy="2056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042" y="857251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Performing – Draft Energy Balance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29150" y="3781452"/>
            <a:ext cx="3887391" cy="1557085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Similarities between high-puff and ITER-like cases: </a:t>
            </a:r>
          </a:p>
          <a:p>
            <a:pPr lvl="1"/>
            <a:r>
              <a:rPr lang="en-US" dirty="0" smtClean="0"/>
              <a:t>Upstream density (currently ~2.4×10</a:t>
            </a:r>
            <a:r>
              <a:rPr lang="en-US" baseline="30000" dirty="0" smtClean="0"/>
              <a:t>19</a:t>
            </a:r>
            <a:r>
              <a:rPr lang="en-US" dirty="0" smtClean="0"/>
              <a:t> m</a:t>
            </a:r>
            <a:r>
              <a:rPr lang="en-US" baseline="30000" dirty="0" smtClean="0"/>
              <a:t>-3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Recycling level (currently ~</a:t>
            </a:r>
            <a:r>
              <a:rPr lang="en-US" dirty="0"/>
              <a:t> </a:t>
            </a:r>
            <a:r>
              <a:rPr lang="en-US" dirty="0" smtClean="0"/>
              <a:t>5×10</a:t>
            </a:r>
            <a:r>
              <a:rPr lang="en-US" baseline="30000" dirty="0" smtClean="0"/>
              <a:t>24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Differences: </a:t>
            </a:r>
          </a:p>
          <a:p>
            <a:pPr lvl="1"/>
            <a:r>
              <a:rPr lang="en-US" dirty="0" smtClean="0"/>
              <a:t>Total load to targets</a:t>
            </a:r>
          </a:p>
          <a:p>
            <a:pPr lvl="1"/>
            <a:r>
              <a:rPr lang="en-US" dirty="0" smtClean="0"/>
              <a:t>Target temperatures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87D1-6D31-4765-A487-16A13C94507B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4" y="3781452"/>
            <a:ext cx="4306727" cy="20564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4458" y="2844986"/>
            <a:ext cx="186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Radiation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4301" y="2456642"/>
            <a:ext cx="186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Load to targets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01595" y="4011674"/>
            <a:ext cx="156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Recycling level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85473" y="5338536"/>
            <a:ext cx="43630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C00000"/>
                </a:solidFill>
              </a:rPr>
              <a:t>To be Completed</a:t>
            </a:r>
            <a:endParaRPr lang="en-US" sz="13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6" y="1628648"/>
            <a:ext cx="4306726" cy="2056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042" y="857251"/>
            <a:ext cx="7886700" cy="994172"/>
          </a:xfrm>
        </p:spPr>
        <p:txBody>
          <a:bodyPr/>
          <a:lstStyle/>
          <a:p>
            <a:r>
              <a:rPr lang="en-US" dirty="0" smtClean="0"/>
              <a:t>Most Performing - Impurities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553371" y="1778480"/>
            <a:ext cx="3887391" cy="333145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Reference 2019 case not acceptable: too much impurities</a:t>
            </a:r>
          </a:p>
          <a:p>
            <a:r>
              <a:rPr lang="en-US" dirty="0" smtClean="0"/>
              <a:t>Additional cases have more reasonable </a:t>
            </a:r>
            <a:r>
              <a:rPr lang="en-US" dirty="0" err="1" smtClean="0"/>
              <a:t>Zeff</a:t>
            </a:r>
            <a:r>
              <a:rPr lang="en-US" dirty="0" smtClean="0"/>
              <a:t> &lt; 3 (still going down)</a:t>
            </a:r>
          </a:p>
          <a:p>
            <a:r>
              <a:rPr lang="en-US" dirty="0" smtClean="0"/>
              <a:t>Target peak loads still reasonable:</a:t>
            </a:r>
          </a:p>
          <a:p>
            <a:pPr lvl="1"/>
            <a:r>
              <a:rPr lang="en-US" dirty="0" smtClean="0"/>
              <a:t>~ 2MW/m</a:t>
            </a:r>
            <a:r>
              <a:rPr lang="en-US" baseline="30000" dirty="0" smtClean="0"/>
              <a:t>2</a:t>
            </a:r>
            <a:r>
              <a:rPr lang="en-US" dirty="0" smtClean="0"/>
              <a:t> for the ITER-like case</a:t>
            </a:r>
          </a:p>
          <a:p>
            <a:pPr lvl="1"/>
            <a:r>
              <a:rPr lang="en-US" dirty="0" smtClean="0"/>
              <a:t>~ 7 MW/m</a:t>
            </a:r>
            <a:r>
              <a:rPr lang="en-US" baseline="30000" dirty="0" smtClean="0"/>
              <a:t>2 </a:t>
            </a:r>
            <a:r>
              <a:rPr lang="en-US" dirty="0" smtClean="0"/>
              <a:t>for the high D puff, low </a:t>
            </a:r>
            <a:r>
              <a:rPr lang="en-US" dirty="0" err="1" smtClean="0"/>
              <a:t>Ar</a:t>
            </a:r>
            <a:r>
              <a:rPr lang="en-US" dirty="0" smtClean="0"/>
              <a:t> case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 Reference 2019 case was most likely overshooting the </a:t>
            </a:r>
            <a:r>
              <a:rPr lang="en-US" dirty="0" err="1" smtClean="0">
                <a:sym typeface="Wingdings" panose="05000000000000000000" pitchFamily="2" charset="2"/>
              </a:rPr>
              <a:t>Ar</a:t>
            </a:r>
            <a:r>
              <a:rPr lang="en-US" dirty="0" smtClean="0">
                <a:sym typeface="Wingdings" panose="05000000000000000000" pitchFamily="2" charset="2"/>
              </a:rPr>
              <a:t> puff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87D1-6D31-4765-A487-16A13C94507B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4" y="3781452"/>
            <a:ext cx="4306726" cy="20564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8887" y="2483754"/>
            <a:ext cx="186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Zeff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73966" y="4456508"/>
            <a:ext cx="1569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Core densities (ITER-like)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86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Temporary 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841" y="2125267"/>
            <a:ext cx="7886700" cy="337423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Previous attempts were probably over-shooting the needed </a:t>
            </a:r>
            <a:r>
              <a:rPr lang="en-US" dirty="0" err="1" smtClean="0"/>
              <a:t>Ar</a:t>
            </a:r>
            <a:r>
              <a:rPr lang="en-US" dirty="0" smtClean="0"/>
              <a:t> content</a:t>
            </a:r>
          </a:p>
          <a:p>
            <a:r>
              <a:rPr lang="en-US" dirty="0" smtClean="0"/>
              <a:t>No case steady-state, but some indications are (probably) possible</a:t>
            </a:r>
          </a:p>
          <a:p>
            <a:r>
              <a:rPr lang="en-US" dirty="0" smtClean="0"/>
              <a:t>Now getting much cleaner plasma, and better divertor conditions</a:t>
            </a:r>
          </a:p>
          <a:p>
            <a:r>
              <a:rPr lang="en-US" dirty="0" smtClean="0"/>
              <a:t>ITER-like configuration (low D-pellet, very high D puff) seems most promising </a:t>
            </a:r>
            <a:r>
              <a:rPr lang="en-US" dirty="0" smtClean="0">
                <a:sym typeface="Wingdings" panose="05000000000000000000" pitchFamily="2" charset="2"/>
              </a:rPr>
              <a:t> acceptable?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Scan on pump level ongoing, too early to draw conclusions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87D1-6D31-4765-A487-16A13C9450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73" y="1628180"/>
            <a:ext cx="4306729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817" y="890383"/>
            <a:ext cx="7886700" cy="994172"/>
          </a:xfrm>
        </p:spPr>
        <p:txBody>
          <a:bodyPr/>
          <a:lstStyle/>
          <a:p>
            <a:r>
              <a:rPr lang="en-US" dirty="0" smtClean="0"/>
              <a:t>Reference Case (end of 2019)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3" y="1628180"/>
            <a:ext cx="4306729" cy="20574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3" y="3780983"/>
            <a:ext cx="4306729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1804" y="3927454"/>
            <a:ext cx="4328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 err="1"/>
              <a:t>D+He+Ar</a:t>
            </a:r>
            <a:r>
              <a:rPr lang="en-US" sz="1500" dirty="0"/>
              <a:t> plasma obtained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Relatively low upstream density (≤ 2e19 m</a:t>
            </a:r>
            <a:r>
              <a:rPr lang="en-US" sz="1500" baseline="30000" dirty="0"/>
              <a:t>-3</a:t>
            </a:r>
            <a:r>
              <a:rPr lang="en-US" sz="1500" dirty="0"/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Heat flux tolerable, but large temperature far from the separatrix </a:t>
            </a:r>
            <a:r>
              <a:rPr lang="en-US" sz="1500" dirty="0">
                <a:sym typeface="Wingdings" panose="05000000000000000000" pitchFamily="2" charset="2"/>
              </a:rPr>
              <a:t> sputtering concern</a:t>
            </a:r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4618932" y="5280888"/>
            <a:ext cx="41511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C00000"/>
                </a:solidFill>
              </a:rPr>
              <a:t>Need to explore different configurations</a:t>
            </a:r>
            <a:endParaRPr lang="en-US" sz="1500" b="1" dirty="0">
              <a:solidFill>
                <a:srgbClr val="C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C7487D1-6D31-4765-A487-16A13C94507B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71392" y="2205230"/>
            <a:ext cx="5152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2746" y="2802904"/>
            <a:ext cx="8372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Electrons</a:t>
            </a:r>
          </a:p>
        </p:txBody>
      </p:sp>
    </p:spTree>
    <p:extLst>
      <p:ext uri="{BB962C8B-B14F-4D97-AF65-F5344CB8AC3E}">
        <p14:creationId xmlns:p14="http://schemas.microsoft.com/office/powerpoint/2010/main" val="219102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817" y="890383"/>
            <a:ext cx="7886700" cy="994172"/>
          </a:xfrm>
        </p:spPr>
        <p:txBody>
          <a:bodyPr/>
          <a:lstStyle/>
          <a:p>
            <a:r>
              <a:rPr lang="en-US" dirty="0" smtClean="0"/>
              <a:t>Performing Various Scans...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3" y="1767897"/>
            <a:ext cx="7584927" cy="3856616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C7487D1-6D31-4765-A487-16A13C94507B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54280" y="4658672"/>
            <a:ext cx="186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Upstream density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45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817" y="890383"/>
            <a:ext cx="7886700" cy="994172"/>
          </a:xfrm>
        </p:spPr>
        <p:txBody>
          <a:bodyPr/>
          <a:lstStyle/>
          <a:p>
            <a:r>
              <a:rPr lang="en-US" dirty="0" smtClean="0"/>
              <a:t>Performing Various Scans...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3" y="1767897"/>
            <a:ext cx="7584927" cy="3856616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C7487D1-6D31-4765-A487-16A13C94507B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54280" y="4658672"/>
            <a:ext cx="186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Upstream density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895977" y="2528604"/>
            <a:ext cx="1825772" cy="23162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669711" y="2415061"/>
            <a:ext cx="1194474" cy="231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84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817" y="890383"/>
            <a:ext cx="7886700" cy="994172"/>
          </a:xfrm>
        </p:spPr>
        <p:txBody>
          <a:bodyPr/>
          <a:lstStyle/>
          <a:p>
            <a:r>
              <a:rPr lang="en-US" dirty="0" smtClean="0"/>
              <a:t>Performing Various Scans...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3" y="1767897"/>
            <a:ext cx="7584927" cy="3856616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C7487D1-6D31-4765-A487-16A13C94507B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54280" y="4658672"/>
            <a:ext cx="186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Upstream density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895976" y="2714821"/>
            <a:ext cx="2779534" cy="2225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106537" y="2714821"/>
            <a:ext cx="1789439" cy="1089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60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817" y="890383"/>
            <a:ext cx="7886700" cy="994172"/>
          </a:xfrm>
        </p:spPr>
        <p:txBody>
          <a:bodyPr/>
          <a:lstStyle/>
          <a:p>
            <a:r>
              <a:rPr lang="en-US" dirty="0" smtClean="0"/>
              <a:t>Performing Various Scans...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3" y="1767897"/>
            <a:ext cx="7584927" cy="3856616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C7487D1-6D31-4765-A487-16A13C94507B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54280" y="4658672"/>
            <a:ext cx="186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Upstream density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895976" y="2919197"/>
            <a:ext cx="2779534" cy="37695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20656" y="2996401"/>
            <a:ext cx="2375321" cy="11772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420738" y="3165901"/>
            <a:ext cx="2457071" cy="11721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7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817" y="890383"/>
            <a:ext cx="7886700" cy="994172"/>
          </a:xfrm>
        </p:spPr>
        <p:txBody>
          <a:bodyPr/>
          <a:lstStyle/>
          <a:p>
            <a:r>
              <a:rPr lang="en-US" dirty="0" smtClean="0"/>
              <a:t>Performing Various Scans...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3" y="1767897"/>
            <a:ext cx="7584927" cy="3856616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C7487D1-6D31-4765-A487-16A13C94507B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54280" y="4658672"/>
            <a:ext cx="186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Upstream density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895976" y="3259822"/>
            <a:ext cx="2779534" cy="37695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134610" y="2328768"/>
            <a:ext cx="2761367" cy="10037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048317" y="2410519"/>
            <a:ext cx="2847661" cy="11081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9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817" y="890383"/>
            <a:ext cx="7886700" cy="994172"/>
          </a:xfrm>
        </p:spPr>
        <p:txBody>
          <a:bodyPr/>
          <a:lstStyle/>
          <a:p>
            <a:r>
              <a:rPr lang="en-US" dirty="0" smtClean="0"/>
              <a:t>New Scans Various Traces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4" y="1628648"/>
            <a:ext cx="4306727" cy="2056463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C7487D1-6D31-4765-A487-16A13C94507B}" type="slidenum">
              <a:rPr lang="en-US" smtClean="0"/>
              <a:t>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66401" y="3055444"/>
            <a:ext cx="186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Upstream density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00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73" y="3781451"/>
            <a:ext cx="4306727" cy="2056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817" y="890383"/>
            <a:ext cx="7886700" cy="994172"/>
          </a:xfrm>
        </p:spPr>
        <p:txBody>
          <a:bodyPr/>
          <a:lstStyle/>
          <a:p>
            <a:r>
              <a:rPr lang="en-US" dirty="0"/>
              <a:t>New Scans Various Traces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4" y="1628648"/>
            <a:ext cx="4306727" cy="205646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73" y="1628648"/>
            <a:ext cx="4306729" cy="205646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3" y="3781452"/>
            <a:ext cx="4306729" cy="2056463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C7487D1-6D31-4765-A487-16A13C94507B}" type="slidenum">
              <a:rPr lang="en-US" smtClean="0"/>
              <a:t>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66401" y="3055444"/>
            <a:ext cx="186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Upstream density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36458" y="1832603"/>
            <a:ext cx="1862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Electron energy content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25732" y="4391359"/>
            <a:ext cx="2083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Outer electron temperature (max)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99879" y="4612360"/>
            <a:ext cx="1862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Outer electron density (max)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54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EUROfusion.1line_5_3_2019 (1)</Template>
  <TotalTime>7</TotalTime>
  <Words>404</Words>
  <Application>Microsoft Office PowerPoint</Application>
  <PresentationFormat>On-screen Show (4:3)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SOLPS-ITER Demo Modelling Update 2020-04-21</vt:lpstr>
      <vt:lpstr>Reference Case (end of 2019)</vt:lpstr>
      <vt:lpstr>Performing Various Scans...</vt:lpstr>
      <vt:lpstr>Performing Various Scans...</vt:lpstr>
      <vt:lpstr>Performing Various Scans...</vt:lpstr>
      <vt:lpstr>Performing Various Scans...</vt:lpstr>
      <vt:lpstr>Performing Various Scans...</vt:lpstr>
      <vt:lpstr>New Scans Various Traces</vt:lpstr>
      <vt:lpstr>New Scans Various Traces</vt:lpstr>
      <vt:lpstr>Focus on Three Cases</vt:lpstr>
      <vt:lpstr>Most Performing – Target Quantities</vt:lpstr>
      <vt:lpstr>Most Performing – Draft Energy Balance</vt:lpstr>
      <vt:lpstr>Most Performing - Impurities</vt:lpstr>
      <vt:lpstr>Temporary Conclusions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</dc:creator>
  <cp:lastModifiedBy>SUBBA  FABIO</cp:lastModifiedBy>
  <cp:revision>2</cp:revision>
  <cp:lastPrinted>2014-10-16T14:51:28Z</cp:lastPrinted>
  <dcterms:created xsi:type="dcterms:W3CDTF">2019-08-30T07:02:44Z</dcterms:created>
  <dcterms:modified xsi:type="dcterms:W3CDTF">2020-04-21T17:33:14Z</dcterms:modified>
</cp:coreProperties>
</file>