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9"/>
  </p:notesMasterIdLst>
  <p:sldIdLst>
    <p:sldId id="256" r:id="rId4"/>
    <p:sldId id="258" r:id="rId5"/>
    <p:sldId id="291" r:id="rId6"/>
    <p:sldId id="284" r:id="rId7"/>
    <p:sldId id="765" r:id="rId8"/>
    <p:sldId id="762" r:id="rId9"/>
    <p:sldId id="766" r:id="rId10"/>
    <p:sldId id="767" r:id="rId11"/>
    <p:sldId id="769" r:id="rId12"/>
    <p:sldId id="772" r:id="rId13"/>
    <p:sldId id="771" r:id="rId14"/>
    <p:sldId id="773" r:id="rId15"/>
    <p:sldId id="774" r:id="rId16"/>
    <p:sldId id="763" r:id="rId17"/>
    <p:sldId id="775" r:id="rId18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3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10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3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 dirty="0">
                <a:latin typeface="Times New Roman"/>
              </a:rPr>
              <a:t>&lt;header&gt;</a:t>
            </a:r>
          </a:p>
        </p:txBody>
      </p:sp>
      <p:sp>
        <p:nvSpPr>
          <p:cNvPr id="13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 dirty="0">
                <a:latin typeface="Times New Roman"/>
              </a:rPr>
              <a:t>&lt;date/time&gt;</a:t>
            </a:r>
          </a:p>
        </p:txBody>
      </p:sp>
      <p:sp>
        <p:nvSpPr>
          <p:cNvPr id="13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 dirty="0">
                <a:latin typeface="Times New Roman"/>
              </a:rPr>
              <a:t>&lt;footer&gt;</a:t>
            </a:r>
          </a:p>
        </p:txBody>
      </p:sp>
      <p:sp>
        <p:nvSpPr>
          <p:cNvPr id="13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9972D24-4006-4A58-9D58-FC4D36B5263E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 dirty="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0288" y="652463"/>
            <a:ext cx="4340225" cy="3255962"/>
          </a:xfrm>
          <a:prstGeom prst="rect">
            <a:avLst/>
          </a:prstGeom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40080" y="4126320"/>
            <a:ext cx="5120280" cy="3908880"/>
          </a:xfrm>
          <a:prstGeom prst="rect">
            <a:avLst/>
          </a:prstGeom>
        </p:spPr>
        <p:txBody>
          <a:bodyPr lIns="88200" tIns="44280" rIns="88200" bIns="44280">
            <a:noAutofit/>
          </a:bodyPr>
          <a:lstStyle/>
          <a:p>
            <a:endParaRPr lang="en-US" sz="2000" b="0" strike="noStrike" spc="-1" dirty="0">
              <a:latin typeface="Arial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3625560" y="8250840"/>
            <a:ext cx="2773440" cy="434160"/>
          </a:xfrm>
          <a:prstGeom prst="rect">
            <a:avLst/>
          </a:prstGeom>
          <a:noFill/>
          <a:ln>
            <a:noFill/>
          </a:ln>
        </p:spPr>
        <p:txBody>
          <a:bodyPr lIns="88200" tIns="44280" rIns="88200" bIns="44280" anchor="b">
            <a:noAutofit/>
          </a:bodyPr>
          <a:lstStyle/>
          <a:p>
            <a:pPr algn="r">
              <a:lnSpc>
                <a:spcPct val="100000"/>
              </a:lnSpc>
            </a:pPr>
            <a:fld id="{27EDCE4A-9D24-45B5-9602-9F9CF3B67A4A}" type="slidenum">
              <a:rPr lang="en-GB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 dirty="0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23964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2208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45720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body"/>
          </p:nvPr>
        </p:nvSpPr>
        <p:spPr>
          <a:xfrm>
            <a:off x="323964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body"/>
          </p:nvPr>
        </p:nvSpPr>
        <p:spPr>
          <a:xfrm>
            <a:off x="602208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457200" y="76320"/>
            <a:ext cx="7543440" cy="211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ubTitle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23964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2208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45720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323964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602208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  <p:pic>
        <p:nvPicPr>
          <p:cNvPr id="7" name="Picture 6" descr="JET(3,78,162)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0" y="6453336"/>
            <a:ext cx="748390" cy="2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94645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457200" y="76320"/>
            <a:ext cx="7543440" cy="211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323964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22080" y="141264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5720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323964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6022080" y="3970080"/>
            <a:ext cx="26496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subTitle"/>
          </p:nvPr>
        </p:nvSpPr>
        <p:spPr>
          <a:xfrm>
            <a:off x="457200" y="76320"/>
            <a:ext cx="7543440" cy="211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4896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97008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412640"/>
            <a:ext cx="401580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3970080"/>
            <a:ext cx="8229240" cy="23353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ti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1.png" descr="EUROFUSION PowerPoint MASTER DECKBLATT.png"/>
          <p:cNvPicPr/>
          <p:nvPr/>
        </p:nvPicPr>
        <p:blipFill>
          <a:blip r:embed="rId14"/>
          <a:stretch/>
        </p:blipFill>
        <p:spPr>
          <a:xfrm>
            <a:off x="0" y="260640"/>
            <a:ext cx="9143640" cy="6418800"/>
          </a:xfrm>
          <a:prstGeom prst="rect">
            <a:avLst/>
          </a:prstGeom>
          <a:ln w="12600">
            <a:noFill/>
          </a:ln>
        </p:spPr>
      </p:pic>
      <p:sp>
        <p:nvSpPr>
          <p:cNvPr id="21" name="CustomShape 1"/>
          <p:cNvSpPr/>
          <p:nvPr/>
        </p:nvSpPr>
        <p:spPr>
          <a:xfrm>
            <a:off x="155520" y="-457200"/>
            <a:ext cx="1076040" cy="95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" name="Group 3"/>
          <p:cNvGrpSpPr/>
          <p:nvPr/>
        </p:nvGrpSpPr>
        <p:grpSpPr>
          <a:xfrm>
            <a:off x="18230400" y="40253040"/>
            <a:ext cx="9924480" cy="1781280"/>
            <a:chOff x="18230400" y="40253040"/>
            <a:chExt cx="9924480" cy="1781280"/>
          </a:xfrm>
        </p:grpSpPr>
        <p:sp>
          <p:nvSpPr>
            <p:cNvPr id="4" name="CustomShape 4"/>
            <p:cNvSpPr/>
            <p:nvPr/>
          </p:nvSpPr>
          <p:spPr>
            <a:xfrm>
              <a:off x="18230400" y="40256280"/>
              <a:ext cx="2575080" cy="1778040"/>
            </a:xfrm>
            <a:prstGeom prst="rect">
              <a:avLst/>
            </a:prstGeom>
            <a:solidFill>
              <a:srgbClr val="05399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5" name="Picture 12" descr="EuropeanFlag-stars.eps"/>
            <p:cNvPicPr/>
            <p:nvPr/>
          </p:nvPicPr>
          <p:blipFill>
            <a:blip r:embed="rId15"/>
            <a:stretch/>
          </p:blipFill>
          <p:spPr>
            <a:xfrm>
              <a:off x="18801720" y="40253040"/>
              <a:ext cx="9353160" cy="1781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18382680" y="40405320"/>
            <a:ext cx="9924480" cy="1781280"/>
            <a:chOff x="18382680" y="40405320"/>
            <a:chExt cx="9924480" cy="1781280"/>
          </a:xfrm>
        </p:grpSpPr>
        <p:sp>
          <p:nvSpPr>
            <p:cNvPr id="7" name="CustomShape 6"/>
            <p:cNvSpPr/>
            <p:nvPr/>
          </p:nvSpPr>
          <p:spPr>
            <a:xfrm>
              <a:off x="18382680" y="40408560"/>
              <a:ext cx="2575080" cy="1778040"/>
            </a:xfrm>
            <a:prstGeom prst="rect">
              <a:avLst/>
            </a:prstGeom>
            <a:solidFill>
              <a:srgbClr val="05399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" name="Picture 15" descr="EuropeanFlag-stars.eps"/>
            <p:cNvPicPr/>
            <p:nvPr/>
          </p:nvPicPr>
          <p:blipFill>
            <a:blip r:embed="rId15"/>
            <a:stretch/>
          </p:blipFill>
          <p:spPr>
            <a:xfrm>
              <a:off x="18954000" y="40405320"/>
              <a:ext cx="9353160" cy="1781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" name="Group 7"/>
          <p:cNvGrpSpPr/>
          <p:nvPr/>
        </p:nvGrpSpPr>
        <p:grpSpPr>
          <a:xfrm>
            <a:off x="18534960" y="40557600"/>
            <a:ext cx="9924480" cy="1781640"/>
            <a:chOff x="18534960" y="40557600"/>
            <a:chExt cx="9924480" cy="1781640"/>
          </a:xfrm>
        </p:grpSpPr>
        <p:sp>
          <p:nvSpPr>
            <p:cNvPr id="10" name="CustomShape 8"/>
            <p:cNvSpPr/>
            <p:nvPr/>
          </p:nvSpPr>
          <p:spPr>
            <a:xfrm>
              <a:off x="18534960" y="40561200"/>
              <a:ext cx="2575080" cy="1778040"/>
            </a:xfrm>
            <a:prstGeom prst="rect">
              <a:avLst/>
            </a:prstGeom>
            <a:solidFill>
              <a:srgbClr val="05399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" name="Picture 18" descr="EuropeanFlag-stars.eps"/>
            <p:cNvPicPr/>
            <p:nvPr/>
          </p:nvPicPr>
          <p:blipFill>
            <a:blip r:embed="rId15"/>
            <a:stretch/>
          </p:blipFill>
          <p:spPr>
            <a:xfrm>
              <a:off x="19106280" y="40557600"/>
              <a:ext cx="9353160" cy="178128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2" name="Group 9"/>
          <p:cNvGrpSpPr/>
          <p:nvPr/>
        </p:nvGrpSpPr>
        <p:grpSpPr>
          <a:xfrm>
            <a:off x="18687600" y="40710240"/>
            <a:ext cx="9924480" cy="1781280"/>
            <a:chOff x="18687600" y="40710240"/>
            <a:chExt cx="9924480" cy="1781280"/>
          </a:xfrm>
        </p:grpSpPr>
        <p:sp>
          <p:nvSpPr>
            <p:cNvPr id="13" name="CustomShape 10"/>
            <p:cNvSpPr/>
            <p:nvPr/>
          </p:nvSpPr>
          <p:spPr>
            <a:xfrm>
              <a:off x="18687600" y="40713480"/>
              <a:ext cx="2575080" cy="1778040"/>
            </a:xfrm>
            <a:prstGeom prst="rect">
              <a:avLst/>
            </a:prstGeom>
            <a:solidFill>
              <a:srgbClr val="053991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4" name="Picture 21" descr="EuropeanFlag-stars.eps"/>
            <p:cNvPicPr/>
            <p:nvPr/>
          </p:nvPicPr>
          <p:blipFill>
            <a:blip r:embed="rId15"/>
            <a:stretch/>
          </p:blipFill>
          <p:spPr>
            <a:xfrm>
              <a:off x="19258920" y="40710240"/>
              <a:ext cx="9353160" cy="17812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6" name="PlaceHolder 1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" name="Picture 29"/>
          <p:cNvPicPr/>
          <p:nvPr/>
        </p:nvPicPr>
        <p:blipFill>
          <a:blip r:embed="rId16"/>
          <a:stretch/>
        </p:blipFill>
        <p:spPr>
          <a:xfrm>
            <a:off x="576280" y="5661360"/>
            <a:ext cx="1055160" cy="935640"/>
          </a:xfrm>
          <a:prstGeom prst="rect">
            <a:avLst/>
          </a:prstGeom>
          <a:ln>
            <a:noFill/>
          </a:ln>
        </p:spPr>
      </p:pic>
      <p:sp>
        <p:nvSpPr>
          <p:cNvPr id="19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pic>
        <p:nvPicPr>
          <p:cNvPr id="22" name="Picture 26">
            <a:extLst>
              <a:ext uri="{FF2B5EF4-FFF2-40B4-BE49-F238E27FC236}">
                <a16:creationId xmlns:a16="http://schemas.microsoft.com/office/drawing/2014/main" id="{0746A8BA-AF86-58C7-C5DB-D5E5CC552DEF}"/>
              </a:ext>
            </a:extLst>
          </p:cNvPr>
          <p:cNvPicPr/>
          <p:nvPr userDrawn="1"/>
        </p:nvPicPr>
        <p:blipFill>
          <a:blip r:embed="rId17"/>
          <a:stretch/>
        </p:blipFill>
        <p:spPr>
          <a:xfrm>
            <a:off x="4642200" y="5779080"/>
            <a:ext cx="4198320" cy="8607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0" y="0"/>
            <a:ext cx="9143640" cy="83628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" name="PlaceHolder 2"/>
          <p:cNvSpPr>
            <a:spLocks noGrp="1"/>
          </p:cNvSpPr>
          <p:nvPr>
            <p:ph type="title"/>
          </p:nvPr>
        </p:nvSpPr>
        <p:spPr>
          <a:xfrm>
            <a:off x="457200" y="76320"/>
            <a:ext cx="7543440" cy="4568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</a:rPr>
              <a:t>Click to edit Master title style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1412640"/>
            <a:ext cx="8229240" cy="4896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level</a:t>
            </a:r>
          </a:p>
        </p:txBody>
      </p:sp>
      <p:pic>
        <p:nvPicPr>
          <p:cNvPr id="59" name="Picture 3" descr="EurofusionDisc.eps"/>
          <p:cNvPicPr/>
          <p:nvPr/>
        </p:nvPicPr>
        <p:blipFill>
          <a:blip r:embed="rId15"/>
          <a:stretch/>
        </p:blipFill>
        <p:spPr>
          <a:xfrm>
            <a:off x="8457840" y="185400"/>
            <a:ext cx="457920" cy="465480"/>
          </a:xfrm>
          <a:prstGeom prst="rect">
            <a:avLst/>
          </a:prstGeom>
          <a:ln>
            <a:noFill/>
          </a:ln>
        </p:spPr>
      </p:pic>
      <p:sp>
        <p:nvSpPr>
          <p:cNvPr id="61" name="CustomShape 4"/>
          <p:cNvSpPr/>
          <p:nvPr/>
        </p:nvSpPr>
        <p:spPr>
          <a:xfrm>
            <a:off x="467640" y="6545160"/>
            <a:ext cx="8240040" cy="26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Arial"/>
              </a:rPr>
              <a:t>Mathias Groth | EUROfusion TSVV-5 Annual Report 2023 - Aalto University | Dec 18, 2023 | Page </a:t>
            </a:r>
            <a:fld id="{E802E2F7-4657-432B-B9A3-BC5A2B7DF120}" type="slidenum">
              <a:rPr lang="en-GB" sz="11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100" b="0" strike="noStrike" spc="-1" dirty="0">
              <a:latin typeface="Arial"/>
            </a:endParaRPr>
          </a:p>
        </p:txBody>
      </p:sp>
      <p:pic>
        <p:nvPicPr>
          <p:cNvPr id="2" name="Picture 29">
            <a:extLst>
              <a:ext uri="{FF2B5EF4-FFF2-40B4-BE49-F238E27FC236}">
                <a16:creationId xmlns:a16="http://schemas.microsoft.com/office/drawing/2014/main" id="{C21B565F-B0DB-C971-3608-907BEF32D7C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/>
        </p:blipFill>
        <p:spPr>
          <a:xfrm>
            <a:off x="439000" y="6379164"/>
            <a:ext cx="540000" cy="478836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67640" y="2349000"/>
            <a:ext cx="8424720" cy="1511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EUROfusion TSVV-5 Annual Report 2023,  </a:t>
            </a:r>
            <a:br>
              <a:rPr lang="en-US" dirty="0"/>
            </a:br>
            <a:r>
              <a:rPr lang="en-US" sz="2800" b="0" strike="noStrike" spc="-1" dirty="0">
                <a:solidFill>
                  <a:srgbClr val="000000"/>
                </a:solidFill>
                <a:latin typeface="Arial"/>
              </a:rPr>
              <a:t>Contributions Aalto University, Espoo, Finland</a:t>
            </a:r>
          </a:p>
        </p:txBody>
      </p:sp>
      <p:sp>
        <p:nvSpPr>
          <p:cNvPr id="141" name="TextShape 2"/>
          <p:cNvSpPr txBox="1"/>
          <p:nvPr/>
        </p:nvSpPr>
        <p:spPr>
          <a:xfrm>
            <a:off x="0" y="4077000"/>
            <a:ext cx="9143640" cy="1223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FFFFFF"/>
                </a:solidFill>
                <a:latin typeface="Arial"/>
              </a:rPr>
              <a:t>Ray Chandra, Mathias Groth 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8161021" cy="836712"/>
          </a:xfrm>
        </p:spPr>
        <p:txBody>
          <a:bodyPr/>
          <a:lstStyle/>
          <a:p>
            <a:r>
              <a:rPr lang="en-GB" sz="2400" dirty="0"/>
              <a:t>Predicted ionisation source more spread out poloidally due to approx. 3x longer ion. </a:t>
            </a:r>
            <a:r>
              <a:rPr lang="en-GB" sz="2400" dirty="0" err="1"/>
              <a:t>mfp</a:t>
            </a:r>
            <a:r>
              <a:rPr lang="en-GB" sz="2400" dirty="0"/>
              <a:t> of </a:t>
            </a:r>
            <a:r>
              <a:rPr lang="en-GB" sz="2400" dirty="0">
                <a:solidFill>
                  <a:srgbClr val="FF0000"/>
                </a:solidFill>
              </a:rPr>
              <a:t>H</a:t>
            </a:r>
            <a:r>
              <a:rPr lang="en-GB" sz="2400" dirty="0"/>
              <a:t> than </a:t>
            </a:r>
            <a:r>
              <a:rPr lang="en-GB" sz="2400" dirty="0">
                <a:solidFill>
                  <a:srgbClr val="FF00FF"/>
                </a:solidFill>
              </a:rPr>
              <a:t>T</a:t>
            </a:r>
            <a:r>
              <a:rPr lang="en-GB" sz="2400" dirty="0"/>
              <a:t> atoms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71AF85E-23CD-DD6C-50E4-33B38F6F5C52}"/>
              </a:ext>
            </a:extLst>
          </p:cNvPr>
          <p:cNvSpPr txBox="1">
            <a:spLocks/>
          </p:cNvSpPr>
          <p:nvPr/>
        </p:nvSpPr>
        <p:spPr>
          <a:xfrm>
            <a:off x="376989" y="4421942"/>
            <a:ext cx="8515551" cy="11695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Velocity of Franck-Condon and charge-exchange atoms ∝ 1/√</a:t>
            </a:r>
            <a:r>
              <a:rPr lang="en-US" sz="2000" dirty="0" err="1"/>
              <a:t>m</a:t>
            </a:r>
            <a:r>
              <a:rPr lang="en-US" sz="2000" baseline="-25000" dirty="0" err="1"/>
              <a:t>atom</a:t>
            </a:r>
            <a:r>
              <a:rPr lang="en-US" sz="2000" dirty="0"/>
              <a:t>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Velocity of (fast) reflected ions off the target is 40% higher for </a:t>
            </a:r>
            <a:r>
              <a:rPr lang="en-US" sz="2000" dirty="0">
                <a:solidFill>
                  <a:srgbClr val="FF0000"/>
                </a:solidFill>
              </a:rPr>
              <a:t>H</a:t>
            </a:r>
            <a:r>
              <a:rPr lang="en-US" sz="2000" dirty="0"/>
              <a:t> than for </a:t>
            </a:r>
            <a:r>
              <a:rPr lang="en-US" sz="2000" dirty="0">
                <a:solidFill>
                  <a:srgbClr val="FF00FF"/>
                </a:solidFill>
              </a:rPr>
              <a:t>T</a:t>
            </a:r>
            <a:r>
              <a:rPr lang="en-US" sz="2000" dirty="0"/>
              <a:t> (25% for </a:t>
            </a:r>
            <a:r>
              <a:rPr lang="en-US" sz="2000" dirty="0">
                <a:solidFill>
                  <a:srgbClr val="0000FF"/>
                </a:solidFill>
              </a:rPr>
              <a:t>D</a:t>
            </a:r>
            <a:r>
              <a:rPr lang="en-US" sz="2000" dirty="0"/>
              <a:t>), due to the Mach number at sheath entrance ≈ 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9E469-FBEE-3561-A382-92281CA8B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0" y="1296184"/>
            <a:ext cx="2984407" cy="2302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15917-1E1A-E0E2-B35A-19D6291D4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" y="1296184"/>
            <a:ext cx="2995930" cy="22956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84E9D0-8B52-45D2-8F21-438ACD4B2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64" y="1296184"/>
            <a:ext cx="2987040" cy="23114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BC278B7-344C-98A8-4E34-5CF6CEF00B4D}"/>
              </a:ext>
            </a:extLst>
          </p:cNvPr>
          <p:cNvSpPr txBox="1">
            <a:spLocks/>
          </p:cNvSpPr>
          <p:nvPr/>
        </p:nvSpPr>
        <p:spPr>
          <a:xfrm>
            <a:off x="2728727" y="926852"/>
            <a:ext cx="475121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5720" rIns="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1800" dirty="0">
                <a:solidFill>
                  <a:srgbClr val="FF0000"/>
                </a:solidFill>
                <a:ea typeface="Symbol" charset="2"/>
              </a:rPr>
              <a:t>max</a:t>
            </a:r>
            <a:endParaRPr lang="en-GB" sz="1800" baseline="30000" dirty="0">
              <a:solidFill>
                <a:srgbClr val="FF000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83E5C346-A5E3-9E9C-4649-28D0C93D9C6F}"/>
              </a:ext>
            </a:extLst>
          </p:cNvPr>
          <p:cNvSpPr txBox="1">
            <a:spLocks/>
          </p:cNvSpPr>
          <p:nvPr/>
        </p:nvSpPr>
        <p:spPr>
          <a:xfrm>
            <a:off x="5727377" y="938610"/>
            <a:ext cx="572815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5720" rIns="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1800" dirty="0">
                <a:solidFill>
                  <a:srgbClr val="FF0000"/>
                </a:solidFill>
                <a:ea typeface="Symbol" charset="2"/>
              </a:rPr>
              <a:t>max</a:t>
            </a:r>
            <a:endParaRPr lang="en-GB" sz="1800" baseline="30000" dirty="0">
              <a:solidFill>
                <a:srgbClr val="FF000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0A2ED0-D01F-DC14-822E-4816F65D6476}"/>
              </a:ext>
            </a:extLst>
          </p:cNvPr>
          <p:cNvSpPr/>
          <p:nvPr/>
        </p:nvSpPr>
        <p:spPr>
          <a:xfrm>
            <a:off x="591940" y="986189"/>
            <a:ext cx="1655688" cy="47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bIns="91440">
            <a:spAutoFit/>
          </a:bodyPr>
          <a:lstStyle/>
          <a:p>
            <a:pPr algn="ctr"/>
            <a:r>
              <a:rPr lang="en-US" sz="2200" dirty="0">
                <a:latin typeface="Symbol" pitchFamily="2" charset="2"/>
                <a:cs typeface="Arial" panose="020B0604020202020204" pitchFamily="34" charset="0"/>
              </a:rPr>
              <a:t>l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63A4E-308D-1F12-B13B-BC88E60243A3}"/>
              </a:ext>
            </a:extLst>
          </p:cNvPr>
          <p:cNvSpPr txBox="1"/>
          <p:nvPr/>
        </p:nvSpPr>
        <p:spPr>
          <a:xfrm>
            <a:off x="3737338" y="981759"/>
            <a:ext cx="11291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F6539F-7EFC-E815-8B1B-047BAA7BFB6A}"/>
              </a:ext>
            </a:extLst>
          </p:cNvPr>
          <p:cNvSpPr txBox="1"/>
          <p:nvPr/>
        </p:nvSpPr>
        <p:spPr>
          <a:xfrm>
            <a:off x="6844829" y="956607"/>
            <a:ext cx="11291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F4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F4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25E5804A-AF56-7B26-9913-3B5A63CC12C1}"/>
              </a:ext>
            </a:extLst>
          </p:cNvPr>
          <p:cNvSpPr txBox="1">
            <a:spLocks/>
          </p:cNvSpPr>
          <p:nvPr/>
        </p:nvSpPr>
        <p:spPr>
          <a:xfrm>
            <a:off x="8633383" y="938610"/>
            <a:ext cx="475121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5720" rIns="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1800" dirty="0">
                <a:solidFill>
                  <a:srgbClr val="FF0000"/>
                </a:solidFill>
                <a:ea typeface="Symbol" charset="2"/>
              </a:rPr>
              <a:t>max</a:t>
            </a:r>
            <a:endParaRPr lang="en-GB" sz="1800" baseline="30000" dirty="0">
              <a:solidFill>
                <a:srgbClr val="FF000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8BBC7202-3160-AFF6-E69F-393807F0401D}"/>
              </a:ext>
            </a:extLst>
          </p:cNvPr>
          <p:cNvSpPr txBox="1">
            <a:spLocks/>
          </p:cNvSpPr>
          <p:nvPr/>
        </p:nvSpPr>
        <p:spPr>
          <a:xfrm>
            <a:off x="1763688" y="1774793"/>
            <a:ext cx="432048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600" dirty="0">
                <a:solidFill>
                  <a:srgbClr val="FF0000"/>
                </a:solidFill>
                <a:ea typeface="Symbol" charset="2"/>
              </a:rPr>
              <a:t>H</a:t>
            </a:r>
            <a:endParaRPr lang="en-GB" sz="2600" baseline="-25000" dirty="0">
              <a:solidFill>
                <a:srgbClr val="FF000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3078D332-AC4F-E1DB-90C1-996124ADEC24}"/>
              </a:ext>
            </a:extLst>
          </p:cNvPr>
          <p:cNvSpPr txBox="1">
            <a:spLocks/>
          </p:cNvSpPr>
          <p:nvPr/>
        </p:nvSpPr>
        <p:spPr>
          <a:xfrm>
            <a:off x="4860032" y="1774793"/>
            <a:ext cx="432048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600" dirty="0">
                <a:solidFill>
                  <a:srgbClr val="0000FF"/>
                </a:solidFill>
                <a:ea typeface="Symbol" charset="2"/>
              </a:rPr>
              <a:t>D</a:t>
            </a:r>
            <a:endParaRPr lang="en-GB" sz="2600" baseline="-25000" dirty="0">
              <a:solidFill>
                <a:srgbClr val="0000FF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C1E5F510-B1B1-6345-5FE5-6BB7A7BB8042}"/>
              </a:ext>
            </a:extLst>
          </p:cNvPr>
          <p:cNvSpPr txBox="1">
            <a:spLocks/>
          </p:cNvSpPr>
          <p:nvPr/>
        </p:nvSpPr>
        <p:spPr>
          <a:xfrm>
            <a:off x="7884368" y="1774793"/>
            <a:ext cx="432048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600" dirty="0">
                <a:solidFill>
                  <a:srgbClr val="F400FF"/>
                </a:solidFill>
                <a:ea typeface="Symbol" charset="2"/>
              </a:rPr>
              <a:t>T</a:t>
            </a:r>
            <a:endParaRPr lang="en-GB" sz="2600" baseline="-25000" dirty="0">
              <a:solidFill>
                <a:srgbClr val="F400FF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3115A868-C642-2017-918D-74260C192623}"/>
              </a:ext>
            </a:extLst>
          </p:cNvPr>
          <p:cNvSpPr txBox="1">
            <a:spLocks/>
          </p:cNvSpPr>
          <p:nvPr/>
        </p:nvSpPr>
        <p:spPr>
          <a:xfrm>
            <a:off x="539552" y="2675949"/>
            <a:ext cx="720080" cy="4924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600" dirty="0">
                <a:ea typeface="Symbol" charset="2"/>
              </a:rPr>
              <a:t>S</a:t>
            </a:r>
            <a:r>
              <a:rPr lang="en-GB" sz="2600" baseline="-25000" dirty="0">
                <a:ea typeface="Symbol" charset="2"/>
              </a:rPr>
              <a:t>ion</a:t>
            </a:r>
            <a:endParaRPr lang="en-GB" sz="2600" baseline="-25000" dirty="0">
              <a:latin typeface="Symbol" charset="2"/>
              <a:ea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790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8161021" cy="836712"/>
          </a:xfrm>
        </p:spPr>
        <p:txBody>
          <a:bodyPr/>
          <a:lstStyle/>
          <a:p>
            <a:r>
              <a:rPr lang="en-GB" sz="2000" dirty="0"/>
              <a:t>Discrepancy between predictions and experiments is exacerbated when considering line-integration as in actual measurements*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F6B8C-4BC5-A440-F76B-5DBE00DC5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303" y="1515780"/>
            <a:ext cx="3814652" cy="366979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071977-1375-80E5-6B40-187DD824F4EE}"/>
              </a:ext>
            </a:extLst>
          </p:cNvPr>
          <p:cNvCxnSpPr>
            <a:cxnSpLocks/>
          </p:cNvCxnSpPr>
          <p:nvPr/>
        </p:nvCxnSpPr>
        <p:spPr>
          <a:xfrm flipV="1">
            <a:off x="2149986" y="2899819"/>
            <a:ext cx="2304256" cy="43204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3BBCC473-AB74-350C-DB53-6C9046E29573}"/>
              </a:ext>
            </a:extLst>
          </p:cNvPr>
          <p:cNvSpPr txBox="1">
            <a:spLocks/>
          </p:cNvSpPr>
          <p:nvPr/>
        </p:nvSpPr>
        <p:spPr>
          <a:xfrm>
            <a:off x="5660010" y="5133780"/>
            <a:ext cx="3346579" cy="276999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1200" dirty="0">
                <a:ea typeface="Symbol" charset="2"/>
              </a:rPr>
              <a:t>*B. Lomanowski et al., NME 2019, PPCF 2020</a:t>
            </a:r>
            <a:endParaRPr lang="en-GB" sz="1600" baseline="-25000" dirty="0">
              <a:latin typeface="Symbol" charset="2"/>
              <a:ea typeface="Symbol" charset="2"/>
              <a:cs typeface="Symbol" charset="2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F94047-0CC5-64D6-6B91-0E977C881BD4}"/>
              </a:ext>
            </a:extLst>
          </p:cNvPr>
          <p:cNvCxnSpPr>
            <a:cxnSpLocks/>
          </p:cNvCxnSpPr>
          <p:nvPr/>
        </p:nvCxnSpPr>
        <p:spPr>
          <a:xfrm>
            <a:off x="2059722" y="1513354"/>
            <a:ext cx="0" cy="29523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A63294-907F-29BD-26BC-962201FDB0B2}"/>
              </a:ext>
            </a:extLst>
          </p:cNvPr>
          <p:cNvGrpSpPr/>
          <p:nvPr/>
        </p:nvGrpSpPr>
        <p:grpSpPr>
          <a:xfrm>
            <a:off x="4758308" y="1541978"/>
            <a:ext cx="3915537" cy="3625497"/>
            <a:chOff x="4724018" y="1519118"/>
            <a:chExt cx="3915537" cy="362549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117C00D-AF97-E26F-81B5-8A5E101EA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4018" y="1519118"/>
              <a:ext cx="3915537" cy="3625497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F025FC2-62D6-9E91-61CD-6131BFA502B6}"/>
                </a:ext>
              </a:extLst>
            </p:cNvPr>
            <p:cNvCxnSpPr>
              <a:cxnSpLocks/>
            </p:cNvCxnSpPr>
            <p:nvPr/>
          </p:nvCxnSpPr>
          <p:spPr>
            <a:xfrm>
              <a:off x="6884258" y="2219579"/>
              <a:ext cx="122413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2F136BB-06C5-0A9A-9987-7DFA75E014A0}"/>
                </a:ext>
              </a:extLst>
            </p:cNvPr>
            <p:cNvCxnSpPr>
              <a:cxnSpLocks/>
            </p:cNvCxnSpPr>
            <p:nvPr/>
          </p:nvCxnSpPr>
          <p:spPr>
            <a:xfrm>
              <a:off x="7892370" y="2219579"/>
              <a:ext cx="0" cy="130999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86BBE0-D73B-58C1-4C71-C76DBE414358}"/>
                </a:ext>
              </a:extLst>
            </p:cNvPr>
            <p:cNvSpPr txBox="1"/>
            <p:nvPr/>
          </p:nvSpPr>
          <p:spPr>
            <a:xfrm>
              <a:off x="7676346" y="2728198"/>
              <a:ext cx="5413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r>
                <a:rPr lang="en-US" dirty="0"/>
                <a:t>2.5x</a:t>
              </a:r>
              <a:endParaRPr lang="en-FI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FB68AFC-B952-FF60-198E-D9FF5AFC9FE7}"/>
                </a:ext>
              </a:extLst>
            </p:cNvPr>
            <p:cNvCxnSpPr>
              <a:cxnSpLocks/>
            </p:cNvCxnSpPr>
            <p:nvPr/>
          </p:nvCxnSpPr>
          <p:spPr>
            <a:xfrm>
              <a:off x="6884258" y="3529578"/>
              <a:ext cx="113349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D29D18-E3B7-A5D1-478F-A3288977EB4A}"/>
                </a:ext>
              </a:extLst>
            </p:cNvPr>
            <p:cNvSpPr txBox="1"/>
            <p:nvPr/>
          </p:nvSpPr>
          <p:spPr>
            <a:xfrm>
              <a:off x="5732130" y="1783504"/>
              <a:ext cx="10081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r>
                <a:rPr lang="en-US" dirty="0"/>
                <a:t>&lt;n</a:t>
              </a:r>
              <a:r>
                <a:rPr lang="en-US" baseline="-25000" dirty="0"/>
                <a:t>e</a:t>
              </a:r>
              <a:r>
                <a:rPr lang="en-US" dirty="0"/>
                <a:t>&gt;</a:t>
              </a:r>
              <a:r>
                <a:rPr lang="en-US" baseline="-25000" dirty="0"/>
                <a:t>LFS-div</a:t>
              </a:r>
              <a:endParaRPr lang="en-FI" baseline="-25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2A3601-1C7A-8C37-4AED-CB0011642CA4}"/>
                </a:ext>
              </a:extLst>
            </p:cNvPr>
            <p:cNvSpPr txBox="1"/>
            <p:nvPr/>
          </p:nvSpPr>
          <p:spPr>
            <a:xfrm>
              <a:off x="5732130" y="3961626"/>
              <a:ext cx="1008112" cy="369332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e,LFS-plate</a:t>
              </a:r>
              <a:endParaRPr lang="en-FI" baseline="-250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BDA1E46-03E1-AE99-BF48-215F7D55AACB}"/>
              </a:ext>
            </a:extLst>
          </p:cNvPr>
          <p:cNvSpPr txBox="1"/>
          <p:nvPr/>
        </p:nvSpPr>
        <p:spPr>
          <a:xfrm>
            <a:off x="979602" y="181678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spAutoFit/>
          </a:bodyPr>
          <a:lstStyle/>
          <a:p>
            <a:r>
              <a:rPr lang="en-US" dirty="0"/>
              <a:t>&lt;n</a:t>
            </a:r>
            <a:r>
              <a:rPr lang="en-US" baseline="-25000" dirty="0"/>
              <a:t>e</a:t>
            </a:r>
            <a:r>
              <a:rPr lang="en-US" dirty="0"/>
              <a:t>&gt;</a:t>
            </a:r>
            <a:r>
              <a:rPr lang="en-US" baseline="-25000" dirty="0"/>
              <a:t>LFS-div</a:t>
            </a:r>
            <a:endParaRPr lang="en-FI" baseline="-25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8405F7-40AC-5507-B1C1-AD83A2D2D712}"/>
              </a:ext>
            </a:extLst>
          </p:cNvPr>
          <p:cNvSpPr txBox="1"/>
          <p:nvPr/>
        </p:nvSpPr>
        <p:spPr>
          <a:xfrm>
            <a:off x="2491770" y="3880326"/>
            <a:ext cx="1008112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e,LFS-plate</a:t>
            </a:r>
            <a:endParaRPr lang="en-FI" baseline="-25000"/>
          </a:p>
        </p:txBody>
      </p:sp>
    </p:spTree>
    <p:extLst>
      <p:ext uri="{BB962C8B-B14F-4D97-AF65-F5344CB8AC3E}">
        <p14:creationId xmlns:p14="http://schemas.microsoft.com/office/powerpoint/2010/main" val="88559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8161021" cy="836712"/>
          </a:xfrm>
        </p:spPr>
        <p:txBody>
          <a:bodyPr/>
          <a:lstStyle/>
          <a:p>
            <a:r>
              <a:rPr lang="en-GB" sz="2000" dirty="0"/>
              <a:t>Discrepancy between predictions and experiments is exacerbated when considering line-integration as in actual measurements*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F6B8C-4BC5-A440-F76B-5DBE00DC5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303" y="1515780"/>
            <a:ext cx="3814652" cy="366979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071977-1375-80E5-6B40-187DD824F4EE}"/>
              </a:ext>
            </a:extLst>
          </p:cNvPr>
          <p:cNvCxnSpPr>
            <a:cxnSpLocks/>
          </p:cNvCxnSpPr>
          <p:nvPr/>
        </p:nvCxnSpPr>
        <p:spPr>
          <a:xfrm flipV="1">
            <a:off x="2149986" y="2899819"/>
            <a:ext cx="2304256" cy="43204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3BBCC473-AB74-350C-DB53-6C9046E29573}"/>
              </a:ext>
            </a:extLst>
          </p:cNvPr>
          <p:cNvSpPr txBox="1">
            <a:spLocks/>
          </p:cNvSpPr>
          <p:nvPr/>
        </p:nvSpPr>
        <p:spPr>
          <a:xfrm>
            <a:off x="5660010" y="5133780"/>
            <a:ext cx="3346579" cy="276999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1200" dirty="0">
                <a:ea typeface="Symbol" charset="2"/>
              </a:rPr>
              <a:t>*B. Lomanowski et al., NME 2019, PPCF 2020</a:t>
            </a:r>
            <a:endParaRPr lang="en-GB" sz="1600" baseline="-25000" dirty="0">
              <a:latin typeface="Symbol" charset="2"/>
              <a:ea typeface="Symbol" charset="2"/>
              <a:cs typeface="Symbol" charset="2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F94047-0CC5-64D6-6B91-0E977C881BD4}"/>
              </a:ext>
            </a:extLst>
          </p:cNvPr>
          <p:cNvCxnSpPr>
            <a:cxnSpLocks/>
          </p:cNvCxnSpPr>
          <p:nvPr/>
        </p:nvCxnSpPr>
        <p:spPr>
          <a:xfrm>
            <a:off x="2059722" y="1513354"/>
            <a:ext cx="0" cy="29523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BDA1E46-03E1-AE99-BF48-215F7D55AACB}"/>
              </a:ext>
            </a:extLst>
          </p:cNvPr>
          <p:cNvSpPr txBox="1"/>
          <p:nvPr/>
        </p:nvSpPr>
        <p:spPr>
          <a:xfrm>
            <a:off x="979602" y="181678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spAutoFit/>
          </a:bodyPr>
          <a:lstStyle/>
          <a:p>
            <a:r>
              <a:rPr lang="en-US" dirty="0"/>
              <a:t>&lt;n</a:t>
            </a:r>
            <a:r>
              <a:rPr lang="en-US" baseline="-25000" dirty="0"/>
              <a:t>e</a:t>
            </a:r>
            <a:r>
              <a:rPr lang="en-US" dirty="0"/>
              <a:t>&gt;</a:t>
            </a:r>
            <a:r>
              <a:rPr lang="en-US" baseline="-25000" dirty="0"/>
              <a:t>LFS-div</a:t>
            </a:r>
            <a:endParaRPr lang="en-FI" baseline="-25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8405F7-40AC-5507-B1C1-AD83A2D2D712}"/>
              </a:ext>
            </a:extLst>
          </p:cNvPr>
          <p:cNvSpPr txBox="1"/>
          <p:nvPr/>
        </p:nvSpPr>
        <p:spPr>
          <a:xfrm>
            <a:off x="2491770" y="3880326"/>
            <a:ext cx="1008112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e,LFS-plate</a:t>
            </a:r>
            <a:endParaRPr lang="en-FI" baseline="-250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5C4FC5-49D1-8BCD-F57F-CD4328DEE8CE}"/>
              </a:ext>
            </a:extLst>
          </p:cNvPr>
          <p:cNvGrpSpPr/>
          <p:nvPr/>
        </p:nvGrpSpPr>
        <p:grpSpPr>
          <a:xfrm>
            <a:off x="4781168" y="1541978"/>
            <a:ext cx="3915536" cy="3625497"/>
            <a:chOff x="4815458" y="1507688"/>
            <a:chExt cx="3915536" cy="362549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C015595-9883-DABA-5DA9-5DBD2BE34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15458" y="1507688"/>
              <a:ext cx="3915536" cy="3625497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DBCC442-CE53-5EC9-22C6-C96B35CAF1B8}"/>
                </a:ext>
              </a:extLst>
            </p:cNvPr>
            <p:cNvCxnSpPr>
              <a:cxnSpLocks/>
            </p:cNvCxnSpPr>
            <p:nvPr/>
          </p:nvCxnSpPr>
          <p:spPr>
            <a:xfrm>
              <a:off x="6975698" y="2208149"/>
              <a:ext cx="122413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A58CA60-5C58-BE26-F569-360DA930DDF0}"/>
                </a:ext>
              </a:extLst>
            </p:cNvPr>
            <p:cNvCxnSpPr>
              <a:cxnSpLocks/>
            </p:cNvCxnSpPr>
            <p:nvPr/>
          </p:nvCxnSpPr>
          <p:spPr>
            <a:xfrm>
              <a:off x="7983810" y="2208149"/>
              <a:ext cx="0" cy="181405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EC9BF6-10AD-5F5A-6DAF-9EC62C210260}"/>
                </a:ext>
              </a:extLst>
            </p:cNvPr>
            <p:cNvSpPr txBox="1"/>
            <p:nvPr/>
          </p:nvSpPr>
          <p:spPr>
            <a:xfrm>
              <a:off x="7839794" y="2942084"/>
              <a:ext cx="2880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r>
                <a:rPr lang="en-US" dirty="0"/>
                <a:t>6x</a:t>
              </a:r>
              <a:endParaRPr lang="en-FI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908D6B-DC8C-AE64-DB04-99DC347BF6CB}"/>
                </a:ext>
              </a:extLst>
            </p:cNvPr>
            <p:cNvCxnSpPr>
              <a:cxnSpLocks/>
            </p:cNvCxnSpPr>
            <p:nvPr/>
          </p:nvCxnSpPr>
          <p:spPr>
            <a:xfrm>
              <a:off x="6975698" y="4022204"/>
              <a:ext cx="113349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5F8B2B-E7FB-C204-53D3-2C7F212655DD}"/>
                </a:ext>
              </a:extLst>
            </p:cNvPr>
            <p:cNvSpPr txBox="1"/>
            <p:nvPr/>
          </p:nvSpPr>
          <p:spPr>
            <a:xfrm>
              <a:off x="4815458" y="3950196"/>
              <a:ext cx="8625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PESDT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5453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8161021" cy="836712"/>
          </a:xfrm>
        </p:spPr>
        <p:txBody>
          <a:bodyPr/>
          <a:lstStyle/>
          <a:p>
            <a:r>
              <a:rPr lang="en-GB" sz="2000" dirty="0"/>
              <a:t>Discrepancy between predictions and experiments is exacerbated when considering line-integration as in actual measurements*</a:t>
            </a:r>
            <a:endParaRPr lang="en-US" sz="2000" baseline="-250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F6B8C-4BC5-A440-F76B-5DBE00DC5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303" y="1515780"/>
            <a:ext cx="3814652" cy="366979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F071977-1375-80E5-6B40-187DD824F4EE}"/>
              </a:ext>
            </a:extLst>
          </p:cNvPr>
          <p:cNvCxnSpPr>
            <a:cxnSpLocks/>
          </p:cNvCxnSpPr>
          <p:nvPr/>
        </p:nvCxnSpPr>
        <p:spPr>
          <a:xfrm flipV="1">
            <a:off x="2149986" y="2899819"/>
            <a:ext cx="2304256" cy="43204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3BBCC473-AB74-350C-DB53-6C9046E29573}"/>
              </a:ext>
            </a:extLst>
          </p:cNvPr>
          <p:cNvSpPr txBox="1">
            <a:spLocks/>
          </p:cNvSpPr>
          <p:nvPr/>
        </p:nvSpPr>
        <p:spPr>
          <a:xfrm>
            <a:off x="5660010" y="5133780"/>
            <a:ext cx="3346579" cy="276999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1200" dirty="0">
                <a:ea typeface="Symbol" charset="2"/>
              </a:rPr>
              <a:t>*B. Lomanowski et al., NME 2019, PPCF 2020</a:t>
            </a:r>
            <a:endParaRPr lang="en-GB" sz="1600" baseline="-25000" dirty="0">
              <a:latin typeface="Symbol" charset="2"/>
              <a:ea typeface="Symbol" charset="2"/>
              <a:cs typeface="Symbol" charset="2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F94047-0CC5-64D6-6B91-0E977C881BD4}"/>
              </a:ext>
            </a:extLst>
          </p:cNvPr>
          <p:cNvCxnSpPr>
            <a:cxnSpLocks/>
          </p:cNvCxnSpPr>
          <p:nvPr/>
        </p:nvCxnSpPr>
        <p:spPr>
          <a:xfrm>
            <a:off x="2059722" y="1513354"/>
            <a:ext cx="0" cy="29523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BDA1E46-03E1-AE99-BF48-215F7D55AACB}"/>
              </a:ext>
            </a:extLst>
          </p:cNvPr>
          <p:cNvSpPr txBox="1"/>
          <p:nvPr/>
        </p:nvSpPr>
        <p:spPr>
          <a:xfrm>
            <a:off x="979602" y="1816782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spAutoFit/>
          </a:bodyPr>
          <a:lstStyle/>
          <a:p>
            <a:r>
              <a:rPr lang="en-US" dirty="0"/>
              <a:t>&lt;n</a:t>
            </a:r>
            <a:r>
              <a:rPr lang="en-US" baseline="-25000" dirty="0"/>
              <a:t>e</a:t>
            </a:r>
            <a:r>
              <a:rPr lang="en-US" dirty="0"/>
              <a:t>&gt;</a:t>
            </a:r>
            <a:r>
              <a:rPr lang="en-US" baseline="-25000" dirty="0"/>
              <a:t>LFS-div</a:t>
            </a:r>
            <a:endParaRPr lang="en-FI" baseline="-25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8405F7-40AC-5507-B1C1-AD83A2D2D712}"/>
              </a:ext>
            </a:extLst>
          </p:cNvPr>
          <p:cNvSpPr txBox="1"/>
          <p:nvPr/>
        </p:nvSpPr>
        <p:spPr>
          <a:xfrm>
            <a:off x="2491770" y="3880326"/>
            <a:ext cx="1008112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e,LFS-plate</a:t>
            </a:r>
            <a:endParaRPr lang="en-FI" baseline="-250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DEA2BF-DE60-C158-E0AA-6C5D70566BE6}"/>
              </a:ext>
            </a:extLst>
          </p:cNvPr>
          <p:cNvGrpSpPr/>
          <p:nvPr/>
        </p:nvGrpSpPr>
        <p:grpSpPr>
          <a:xfrm>
            <a:off x="4769738" y="1541978"/>
            <a:ext cx="3915536" cy="3625496"/>
            <a:chOff x="4769738" y="1484828"/>
            <a:chExt cx="3915536" cy="36254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D1999C-7193-330C-6EF8-F19CD30D8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69738" y="1484828"/>
              <a:ext cx="3915536" cy="3625496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D4F2F95-BCBD-7168-453C-45256CC3C825}"/>
                </a:ext>
              </a:extLst>
            </p:cNvPr>
            <p:cNvCxnSpPr>
              <a:cxnSpLocks/>
            </p:cNvCxnSpPr>
            <p:nvPr/>
          </p:nvCxnSpPr>
          <p:spPr>
            <a:xfrm>
              <a:off x="6929978" y="2185289"/>
              <a:ext cx="1224136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860B661-38C9-8413-F46F-D16D120EC62A}"/>
                </a:ext>
              </a:extLst>
            </p:cNvPr>
            <p:cNvCxnSpPr>
              <a:cxnSpLocks/>
            </p:cNvCxnSpPr>
            <p:nvPr/>
          </p:nvCxnSpPr>
          <p:spPr>
            <a:xfrm>
              <a:off x="7938090" y="2185289"/>
              <a:ext cx="0" cy="188606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5B21BE-0392-F062-B31D-DB711D74E65F}"/>
                </a:ext>
              </a:extLst>
            </p:cNvPr>
            <p:cNvSpPr txBox="1"/>
            <p:nvPr/>
          </p:nvSpPr>
          <p:spPr>
            <a:xfrm>
              <a:off x="7794074" y="2919224"/>
              <a:ext cx="28803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8x</a:t>
              </a:r>
              <a:endParaRPr lang="en-FI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A67E1F8-B354-D6EF-F81C-BEFB9AF3E515}"/>
                </a:ext>
              </a:extLst>
            </p:cNvPr>
            <p:cNvCxnSpPr>
              <a:cxnSpLocks/>
            </p:cNvCxnSpPr>
            <p:nvPr/>
          </p:nvCxnSpPr>
          <p:spPr>
            <a:xfrm>
              <a:off x="6929978" y="4071352"/>
              <a:ext cx="113349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E5A637-7D45-7F8F-3225-DF46AEF14E15}"/>
                </a:ext>
              </a:extLst>
            </p:cNvPr>
            <p:cNvSpPr txBox="1"/>
            <p:nvPr/>
          </p:nvSpPr>
          <p:spPr>
            <a:xfrm>
              <a:off x="4788369" y="3927336"/>
              <a:ext cx="1133497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PESDT + </a:t>
              </a:r>
              <a:r>
                <a:rPr lang="en-US" dirty="0">
                  <a:solidFill>
                    <a:srgbClr val="FF0000"/>
                  </a:solidFill>
                </a:rPr>
                <a:t>Cherab</a:t>
              </a:r>
              <a:r>
                <a:rPr lang="en-FI" baseline="-25000" dirty="0">
                  <a:solidFill>
                    <a:srgbClr val="FF0000"/>
                  </a:solidFill>
                </a:rPr>
                <a:t> </a:t>
              </a:r>
              <a:r>
                <a:rPr lang="en-FI" dirty="0">
                  <a:solidFill>
                    <a:srgbClr val="FF0000"/>
                  </a:solidFill>
                </a:rPr>
                <a:t>reflections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767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0" y="19800"/>
            <a:ext cx="8229240" cy="869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Plans for 2024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127000" y="942639"/>
            <a:ext cx="8864600" cy="55245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Development and validation of self-consistent plasma-gas-photon coupled model in SOLPS-ITER ⇒ PSI 2024 (Ray Chandra)</a:t>
            </a:r>
          </a:p>
          <a:p>
            <a:pPr marL="743040" lvl="1" indent="-28548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Technical implementation of EIRENE self-iteration scheme in B2.5-EIRENE coupling (required for photon-gas coupling) and the parallelization of grid for fast CRM calculation</a:t>
            </a:r>
          </a:p>
          <a:p>
            <a:pPr marL="743040" lvl="1" indent="-28548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pc="-1" dirty="0">
                <a:solidFill>
                  <a:srgbClr val="0000FF"/>
                </a:solidFill>
                <a:latin typeface="Arial"/>
              </a:rPr>
              <a:t>Re-evaluation of </a:t>
            </a:r>
            <a:r>
              <a:rPr lang="en-GB" spc="-1" dirty="0">
                <a:solidFill>
                  <a:srgbClr val="0000FF"/>
                </a:solidFill>
                <a:latin typeface="Arial"/>
              </a:rPr>
              <a:t>SOLPS-ITER JET81472 D plasma solution</a:t>
            </a:r>
            <a:r>
              <a:rPr lang="en-US" spc="-1" dirty="0">
                <a:solidFill>
                  <a:srgbClr val="0000FF"/>
                </a:solidFill>
                <a:latin typeface="Arial"/>
              </a:rPr>
              <a:t>s in varying midplane separatrix density with the plasma-gas-photon coupled model ⇒ </a:t>
            </a: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SOLPS-ITER cases for H and T, upon availability, w/ </a:t>
            </a:r>
            <a:r>
              <a:rPr lang="en-US" b="0" strike="noStrike" spc="-1" dirty="0" err="1">
                <a:solidFill>
                  <a:srgbClr val="0000FF"/>
                </a:solidFill>
                <a:latin typeface="Arial"/>
              </a:rPr>
              <a:t>isotopologue</a:t>
            </a: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-dep. rates </a:t>
            </a:r>
          </a:p>
          <a:p>
            <a:pPr marL="743040" lvl="1" indent="-285480">
              <a:spcBef>
                <a:spcPts val="12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pc="-1" dirty="0">
                <a:solidFill>
                  <a:srgbClr val="0000FF"/>
                </a:solidFill>
                <a:latin typeface="Arial"/>
              </a:rPr>
              <a:t>Extension of atomic H collisional-radiative model to include molecular H</a:t>
            </a:r>
            <a:r>
              <a:rPr lang="en-US" spc="-1" baseline="-25000" dirty="0">
                <a:solidFill>
                  <a:srgbClr val="0000FF"/>
                </a:solidFill>
                <a:latin typeface="Arial"/>
              </a:rPr>
              <a:t>2</a:t>
            </a:r>
            <a:r>
              <a:rPr lang="en-US" spc="-1" dirty="0">
                <a:solidFill>
                  <a:srgbClr val="0000FF"/>
                </a:solidFill>
                <a:latin typeface="Arial"/>
              </a:rPr>
              <a:t> contributions to H* populations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Continue data analyses of JET-ILW H, D, T and DT L-mode plasmas for PSI 2024, using SOLPS-ITER to include changes to EIRENE ⇒ Aalto U / KU Leuven (PSI 2024 invited talk by Niels </a:t>
            </a:r>
            <a:r>
              <a:rPr lang="en-GB" spc="-1" dirty="0" err="1">
                <a:solidFill>
                  <a:srgbClr val="000000"/>
                </a:solidFill>
                <a:latin typeface="Arial"/>
              </a:rPr>
              <a:t>Horsten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)</a:t>
            </a:r>
            <a:endParaRPr lang="en-GB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Assessment of degree of recombination using additional KT3 D</a:t>
            </a:r>
            <a:r>
              <a:rPr lang="en-US" b="0" strike="noStrike" spc="-1" baseline="-25000" dirty="0">
                <a:solidFill>
                  <a:srgbClr val="0000FF"/>
                </a:solidFill>
                <a:latin typeface="Symbol" pitchFamily="2" charset="2"/>
              </a:rPr>
              <a:t>a</a:t>
            </a: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 and D</a:t>
            </a:r>
            <a:r>
              <a:rPr lang="en-US" b="0" strike="noStrike" spc="-1" baseline="-25000" dirty="0">
                <a:solidFill>
                  <a:srgbClr val="0000FF"/>
                </a:solidFill>
                <a:latin typeface="Symbol" pitchFamily="2" charset="2"/>
              </a:rPr>
              <a:t>g</a:t>
            </a: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 measurements: Andy Meigs (UKAEA) and </a:t>
            </a:r>
            <a:r>
              <a:rPr lang="en-US" b="0" strike="noStrike" spc="-1" dirty="0" err="1">
                <a:solidFill>
                  <a:srgbClr val="0000FF"/>
                </a:solidFill>
                <a:latin typeface="Arial"/>
              </a:rPr>
              <a:t>Vesa-Pekka</a:t>
            </a: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b="0" strike="noStrike" spc="-1" dirty="0" err="1">
                <a:solidFill>
                  <a:srgbClr val="0000FF"/>
                </a:solidFill>
                <a:latin typeface="Arial"/>
              </a:rPr>
              <a:t>Rikala</a:t>
            </a: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 (Aalto U)</a:t>
            </a:r>
          </a:p>
          <a:p>
            <a:pPr marL="743040" lvl="1" indent="-28548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pc="-1" dirty="0">
                <a:solidFill>
                  <a:srgbClr val="0000FF"/>
                </a:solidFill>
                <a:latin typeface="Arial"/>
              </a:rPr>
              <a:t>Comparison of hydrogenic to helium plasmas: David Rees (Aalto U)</a:t>
            </a:r>
            <a:endParaRPr lang="en-US" b="0" strike="noStrike" spc="-1" dirty="0">
              <a:solidFill>
                <a:srgbClr val="0000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3266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0" y="19800"/>
            <a:ext cx="8229240" cy="869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Plans for 2024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127000" y="942639"/>
            <a:ext cx="8864600" cy="34317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PESDT post-processing routines for EIRENE, including CHERAB reflections (PSI 2024 </a:t>
            </a:r>
            <a:r>
              <a:rPr lang="en-GB" b="0" strike="noStrike" spc="-1" dirty="0" err="1">
                <a:solidFill>
                  <a:srgbClr val="000000"/>
                </a:solidFill>
                <a:latin typeface="Arial"/>
              </a:rPr>
              <a:t>Vesa</a:t>
            </a:r>
            <a:r>
              <a:rPr lang="en-GB" spc="-1" dirty="0" err="1">
                <a:solidFill>
                  <a:srgbClr val="000000"/>
                </a:solidFill>
                <a:latin typeface="Arial"/>
              </a:rPr>
              <a:t>-Pekka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pc="-1" dirty="0" err="1">
                <a:solidFill>
                  <a:srgbClr val="000000"/>
                </a:solidFill>
                <a:latin typeface="Arial"/>
              </a:rPr>
              <a:t>Rikala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, Aalto U)</a:t>
            </a:r>
            <a:endParaRPr lang="en-GB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Validation of atomic and molecular fluxes versus atomic and molecular emission ⇒ S/XB (Lyman and Balmer series) and D/XB (Fulcher band emission) </a:t>
            </a:r>
            <a:r>
              <a:rPr lang="en-GB" spc="-1" dirty="0">
                <a:solidFill>
                  <a:srgbClr val="000000"/>
                </a:solidFill>
                <a:latin typeface="Arial"/>
              </a:rPr>
              <a:t>(Mathias Groth)</a:t>
            </a:r>
            <a:endParaRPr lang="en-GB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Simulations of sub-divertor gas dynamics for H, D and T to assess potential fuel segregation (new collaborator, EIRENE trainee: Timo </a:t>
            </a:r>
            <a:r>
              <a:rPr lang="en-GB" b="0" strike="noStrike" spc="-1" dirty="0" err="1">
                <a:solidFill>
                  <a:srgbClr val="000000"/>
                </a:solidFill>
                <a:latin typeface="Arial"/>
              </a:rPr>
              <a:t>Kiviniemi</a:t>
            </a: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, Aalto U)</a:t>
            </a:r>
          </a:p>
          <a:p>
            <a:pPr marL="743310" lvl="1" indent="-285750">
              <a:lnSpc>
                <a:spcPct val="100000"/>
              </a:lnSpc>
              <a:spcBef>
                <a:spcPts val="1200"/>
              </a:spcBef>
              <a:buClr>
                <a:srgbClr val="0000FF"/>
              </a:buClr>
              <a:buFont typeface="System Font Regular"/>
              <a:buChar char="⇒"/>
            </a:pP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Heteronuclear molecules (e.g., D-T)?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He plasmas, AM rates, meta-stable transport (Mathias Groth)</a:t>
            </a:r>
            <a:endParaRPr lang="en-US" b="0" strike="noStrike" spc="-1" dirty="0">
              <a:solidFill>
                <a:srgbClr val="0000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402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0" y="19800"/>
            <a:ext cx="8229240" cy="869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Plans for 2023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0" y="928315"/>
            <a:ext cx="914400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Assessment of suitability of H_COLRAD (He_COLRAD, H2_COLRAD) Fortran routines in EIRENE</a:t>
            </a:r>
            <a:endParaRPr lang="en-GB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Re-implementation of EIRENE photon tracing and opacity model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Identify root cause of isotope effect on detachment in JET-ILW EIRENE benchmark case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0" y="19800"/>
            <a:ext cx="8229240" cy="869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Plans for 2023 - achievements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0" y="928315"/>
            <a:ext cx="9144000" cy="54476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b="0" strike="noStrike" spc="-1" dirty="0">
                <a:solidFill>
                  <a:srgbClr val="000000"/>
                </a:solidFill>
                <a:latin typeface="Arial"/>
              </a:rPr>
              <a:t>Assessment of H_COLRAD (He_COLRAD, H2_COLRAD) in EIRENE (Ray Chandra)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pc="-1" dirty="0">
                <a:solidFill>
                  <a:srgbClr val="0000FF"/>
                </a:solidFill>
                <a:latin typeface="Arial"/>
              </a:rPr>
              <a:t>Reimplementation of H_COLRAD for Ly-alpha opacity calculation</a:t>
            </a:r>
            <a:endParaRPr lang="en-GB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Re-implementation of EIRENE photon tracing and opacity model (Ray Chandra)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pc="-1" dirty="0">
                <a:solidFill>
                  <a:srgbClr val="0000FF"/>
                </a:solidFill>
                <a:latin typeface="Arial"/>
              </a:rPr>
              <a:t>Self-consistent photon-gas coupling implemented in EIRENE version coupled to EDGE2D </a:t>
            </a:r>
          </a:p>
          <a:p>
            <a:pPr marL="743040" lvl="1" indent="-285480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spc="-1" dirty="0">
                <a:solidFill>
                  <a:srgbClr val="0000FF"/>
                </a:solidFill>
                <a:latin typeface="Arial"/>
              </a:rPr>
              <a:t>Impact of photon opacity tested using existing EDGE2D-EIRENE JET81472 </a:t>
            </a:r>
            <a:r>
              <a:rPr lang="en-US" spc="-1" dirty="0" err="1">
                <a:solidFill>
                  <a:srgbClr val="0000FF"/>
                </a:solidFill>
                <a:latin typeface="Arial"/>
              </a:rPr>
              <a:t>D+Be</a:t>
            </a:r>
            <a:r>
              <a:rPr lang="en-US" spc="-1" dirty="0">
                <a:solidFill>
                  <a:srgbClr val="0000FF"/>
                </a:solidFill>
                <a:latin typeface="Arial"/>
              </a:rPr>
              <a:t> plasma solutions in varying midplane separatrix density, </a:t>
            </a:r>
          </a:p>
          <a:p>
            <a:pPr marL="743310" lvl="1" indent="-285750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System Font Regular"/>
              <a:buChar char="⇒"/>
            </a:pPr>
            <a:r>
              <a:rPr lang="en-US" spc="-1" dirty="0">
                <a:solidFill>
                  <a:srgbClr val="0000FF"/>
                </a:solidFill>
                <a:latin typeface="Arial"/>
              </a:rPr>
              <a:t>20% higher D ionization contribution from Ly-a and Ly-b re-absorption, results presented at EPS 2023 </a:t>
            </a:r>
            <a:endParaRPr lang="en-GB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pc="-1" dirty="0">
                <a:solidFill>
                  <a:srgbClr val="000000"/>
                </a:solidFill>
                <a:latin typeface="Arial"/>
              </a:rPr>
              <a:t>Physics of isotope effect in JET-ILW EIRENE benchmark case (Mathias Groth)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System Font Regular"/>
              <a:buChar char="-"/>
            </a:pP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EDGE2D-EIRENE does reproduce the non-linear dependence of </a:t>
            </a:r>
            <a:r>
              <a:rPr lang="en-US" b="0" strike="noStrike" spc="-1" dirty="0" err="1">
                <a:solidFill>
                  <a:srgbClr val="0000FF"/>
                </a:solidFill>
                <a:latin typeface="Arial"/>
              </a:rPr>
              <a:t>T</a:t>
            </a:r>
            <a:r>
              <a:rPr lang="en-US" b="0" strike="noStrike" spc="-1" baseline="-25000" dirty="0" err="1">
                <a:solidFill>
                  <a:srgbClr val="0000FF"/>
                </a:solidFill>
                <a:latin typeface="Arial"/>
              </a:rPr>
              <a:t>e</a:t>
            </a: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 at/across the LFS divertor with upstream/core plasma density, but the not characteristic ion saturation and electron density at the detachment onset</a:t>
            </a:r>
          </a:p>
          <a:p>
            <a:pPr marL="743310" lvl="1" indent="-285750">
              <a:lnSpc>
                <a:spcPct val="100000"/>
              </a:lnSpc>
              <a:spcBef>
                <a:spcPts val="600"/>
              </a:spcBef>
              <a:buClr>
                <a:srgbClr val="0000FF"/>
              </a:buClr>
              <a:buFont typeface="System Font Regular"/>
              <a:buChar char="⇒"/>
            </a:pPr>
            <a:r>
              <a:rPr lang="en-US" b="0" strike="noStrike" spc="-1" dirty="0">
                <a:solidFill>
                  <a:srgbClr val="0000FF"/>
                </a:solidFill>
                <a:latin typeface="Arial"/>
              </a:rPr>
              <a:t>Standalone EIRENE runs to elucidate pure isotope effect on divertor densities for JET-ILW H, D and T L-mode plasmas, presented at IAEA-FEC 2023 and IAEA Technical Meeting on H2 and W 2023</a:t>
            </a:r>
            <a:endParaRPr lang="en-US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971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-16200"/>
            <a:ext cx="8228880" cy="86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The JET-ILW L-mode plasma divertor is Ly-a and Ly-b opaque in high-recycling and detached conditions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8B66D7-3297-9007-3E1F-068C8CF5D8F3}"/>
              </a:ext>
            </a:extLst>
          </p:cNvPr>
          <p:cNvSpPr txBox="1"/>
          <p:nvPr/>
        </p:nvSpPr>
        <p:spPr>
          <a:xfrm>
            <a:off x="6987469" y="852176"/>
            <a:ext cx="2122241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R. Chandra et al., EPS 2023</a:t>
            </a:r>
            <a:endParaRPr lang="en-FI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stomShape 2">
                <a:extLst>
                  <a:ext uri="{FF2B5EF4-FFF2-40B4-BE49-F238E27FC236}">
                    <a16:creationId xmlns:a16="http://schemas.microsoft.com/office/drawing/2014/main" id="{804EE746-FDA3-682F-2964-20D92CD9DA43}"/>
                  </a:ext>
                </a:extLst>
              </p:cNvPr>
              <p:cNvSpPr/>
              <p:nvPr/>
            </p:nvSpPr>
            <p:spPr>
              <a:xfrm>
                <a:off x="5210754" y="1220615"/>
                <a:ext cx="3918855" cy="53302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 marL="223920" indent="-223200">
                  <a:lnSpc>
                    <a:spcPct val="100000"/>
                  </a:lnSpc>
                  <a:spcBef>
                    <a:spcPts val="1800"/>
                  </a:spcBef>
                  <a:buClr>
                    <a:srgbClr val="000000"/>
                  </a:buClr>
                  <a:buFont typeface="Arial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</a:rPr>
                  <a:t>Ly-a and Ly-b opacity assessed in EDGE2D-EIRENE JET-ILW L-mode static plasma solutions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𝑠𝑒𝑝</m:t>
                        </m:r>
                      </m:sub>
                    </m:sSub>
                    <m:r>
                      <a:rPr lang="en-US" i="1" spc="-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=0.6−2.2×</m:t>
                    </m:r>
                    <m:sSup>
                      <m:sSupPr>
                        <m:ctrlP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en-US" i="1" spc="-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i="1" spc="-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pc="-1" dirty="0">
                  <a:solidFill>
                    <a:srgbClr val="000000"/>
                  </a:solidFill>
                </a:endParaRPr>
              </a:p>
              <a:p>
                <a:pPr marL="542925" lvl="1" indent="-317500">
                  <a:lnSpc>
                    <a:spcPct val="100000"/>
                  </a:lnSpc>
                  <a:spcBef>
                    <a:spcPts val="600"/>
                  </a:spcBef>
                  <a:buClr>
                    <a:srgbClr val="000000"/>
                  </a:buClr>
                  <a:buSzPct val="75000"/>
                  <a:buFont typeface="Symbol"/>
                  <a:buChar char="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700" b="0" i="1" strike="noStrike" spc="-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𝑎𝑏𝑠𝑜𝑟𝑝𝑡𝑖𝑜𝑛</m:t>
                        </m:r>
                      </m:num>
                      <m:den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𝑒𝑚𝑖𝑠𝑠𝑖𝑜𝑛</m:t>
                        </m:r>
                      </m:den>
                    </m:f>
                  </m:oMath>
                </a14:m>
                <a:r>
                  <a:rPr lang="en-US" sz="1700" b="0" strike="noStrike" spc="-1" dirty="0">
                    <a:latin typeface="Arial"/>
                  </a:rPr>
                  <a:t>, </a:t>
                </a:r>
              </a:p>
              <a:p>
                <a:pPr marL="542925" lvl="1" indent="-317500">
                  <a:lnSpc>
                    <a:spcPct val="100000"/>
                  </a:lnSpc>
                  <a:spcBef>
                    <a:spcPts val="600"/>
                  </a:spcBef>
                  <a:buClr>
                    <a:srgbClr val="000000"/>
                  </a:buClr>
                  <a:buSzPct val="75000"/>
                  <a:buFont typeface="Symbol"/>
                  <a:buChar char="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700" i="1" spc="-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700" b="0" i="0" spc="-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 →</m:t>
                    </m:r>
                  </m:oMath>
                </a14:m>
                <a:r>
                  <a:rPr lang="en-US" sz="1700" b="0" strike="noStrike" spc="-1" dirty="0">
                    <a:latin typeface="Arial"/>
                  </a:rPr>
                  <a:t> fully opaque</a:t>
                </a:r>
              </a:p>
              <a:p>
                <a:pPr marL="223920" indent="-223200">
                  <a:lnSpc>
                    <a:spcPct val="100000"/>
                  </a:lnSpc>
                  <a:spcBef>
                    <a:spcPts val="1800"/>
                  </a:spcBef>
                  <a:buClr>
                    <a:srgbClr val="000000"/>
                  </a:buClr>
                  <a:buFont typeface="Arial"/>
                  <a:buChar char="•"/>
                </a:pPr>
                <a:r>
                  <a:rPr lang="en-US" spc="-1" dirty="0">
                    <a:solidFill>
                      <a:srgbClr val="000000"/>
                    </a:solidFill>
                  </a:rPr>
                  <a:t>Ionization rate changes with opacity due to extra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p>
                          <m:sSupPr>
                            <m:ctrlPr>
                              <a:rPr lang="en-US" b="0" i="1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b="0" i="1" spc="-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b="0" strike="noStrike" spc="-1" dirty="0">
                    <a:latin typeface="Arial"/>
                  </a:rPr>
                  <a:t> from line absorption, ~20% higher in high-recycling and detached condition</a:t>
                </a:r>
                <a:endParaRPr lang="en-US" spc="-1" dirty="0">
                  <a:solidFill>
                    <a:srgbClr val="000000"/>
                  </a:solidFill>
                </a:endParaRPr>
              </a:p>
              <a:p>
                <a:pPr marL="542925" lvl="1" indent="-317500">
                  <a:lnSpc>
                    <a:spcPct val="100000"/>
                  </a:lnSpc>
                  <a:spcBef>
                    <a:spcPts val="600"/>
                  </a:spcBef>
                  <a:buClr>
                    <a:srgbClr val="000000"/>
                  </a:buClr>
                  <a:buSzPct val="75000"/>
                  <a:buFont typeface="Symbol"/>
                  <a:buChar char="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𝑖𝑜𝑛</m:t>
                        </m:r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𝑐𝑟</m:t>
                        </m:r>
                      </m:sub>
                    </m:sSub>
                    <m:r>
                      <a:rPr lang="en-US" sz="1700" b="0" i="1" strike="noStrike" spc="-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en-US" sz="1700" b="0" strike="noStrike" spc="-1" dirty="0">
                    <a:latin typeface="Arial"/>
                  </a:rPr>
                  <a:t> usual ionization</a:t>
                </a:r>
              </a:p>
              <a:p>
                <a:pPr marL="542925" lvl="1" indent="-317500">
                  <a:lnSpc>
                    <a:spcPct val="100000"/>
                  </a:lnSpc>
                  <a:spcBef>
                    <a:spcPts val="600"/>
                  </a:spcBef>
                  <a:buClr>
                    <a:srgbClr val="000000"/>
                  </a:buClr>
                  <a:buSzPct val="75000"/>
                  <a:buFont typeface="Symbol"/>
                  <a:buChar char="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𝑖𝑜𝑛</m:t>
                        </m:r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b="0" i="1" strike="noStrike" spc="-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𝑝h</m:t>
                        </m:r>
                      </m:sub>
                    </m:sSub>
                    <m:r>
                      <a:rPr lang="en-US" sz="1700" b="0" i="1" strike="noStrike" spc="-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700" b="0" strike="noStrike" spc="-1" dirty="0">
                    <a:latin typeface="Arial"/>
                  </a:rPr>
                  <a:t> </a:t>
                </a:r>
                <a:r>
                  <a:rPr lang="en-US" sz="1700" b="0" strike="noStrike" spc="-1" dirty="0" err="1">
                    <a:latin typeface="Arial"/>
                  </a:rPr>
                  <a:t>ioniz</a:t>
                </a:r>
                <a:r>
                  <a:rPr lang="en-US" sz="1700" b="0" strike="noStrike" spc="-1" dirty="0">
                    <a:latin typeface="Arial"/>
                  </a:rPr>
                  <a:t>. </a:t>
                </a:r>
                <a:r>
                  <a:rPr lang="en-US" sz="1700" spc="-1" dirty="0">
                    <a:latin typeface="Arial"/>
                  </a:rPr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spc="-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sSup>
                          <m:sSupPr>
                            <m:ctrlPr>
                              <a:rPr lang="en-US" sz="17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1700" i="1" spc="-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1700" b="0" strike="noStrike" spc="-1" dirty="0">
                    <a:latin typeface="Arial"/>
                  </a:rPr>
                  <a:t> from photons</a:t>
                </a:r>
                <a:endParaRPr lang="en-US" sz="1700" spc="-1" dirty="0"/>
              </a:p>
            </p:txBody>
          </p:sp>
        </mc:Choice>
        <mc:Fallback xmlns="">
          <p:sp>
            <p:nvSpPr>
              <p:cNvPr id="5" name="CustomShape 2">
                <a:extLst>
                  <a:ext uri="{FF2B5EF4-FFF2-40B4-BE49-F238E27FC236}">
                    <a16:creationId xmlns:a16="http://schemas.microsoft.com/office/drawing/2014/main" id="{804EE746-FDA3-682F-2964-20D92CD9DA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754" y="1220615"/>
                <a:ext cx="3918855" cy="5330284"/>
              </a:xfrm>
              <a:prstGeom prst="rect">
                <a:avLst/>
              </a:prstGeom>
              <a:blipFill>
                <a:blip r:embed="rId2"/>
                <a:stretch>
                  <a:fillRect l="-1089" t="-571" r="-9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oup of images of a person's body&#10;&#10;Description automatically generated">
            <a:extLst>
              <a:ext uri="{FF2B5EF4-FFF2-40B4-BE49-F238E27FC236}">
                <a16:creationId xmlns:a16="http://schemas.microsoft.com/office/drawing/2014/main" id="{E9F59F6B-0D8C-71F5-B2F5-B7781661A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" y="864538"/>
            <a:ext cx="5085378" cy="254268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9376E48-8A16-575D-1D23-ED7E67B09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304" y="3511217"/>
            <a:ext cx="3471943" cy="294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-16200"/>
            <a:ext cx="8423910" cy="86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400" b="1" strike="noStrike" spc="-1" dirty="0">
                <a:solidFill>
                  <a:srgbClr val="000000"/>
                </a:solidFill>
                <a:latin typeface="Arial"/>
              </a:rPr>
              <a:t>Status of discussion on EIRENE-internal CRM and Photon Transport Module (TSVV-5 code camp, Nov 2023)</a:t>
            </a: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804EE746-FDA3-682F-2964-20D92CD9DA43}"/>
              </a:ext>
            </a:extLst>
          </p:cNvPr>
          <p:cNvSpPr/>
          <p:nvPr/>
        </p:nvSpPr>
        <p:spPr>
          <a:xfrm>
            <a:off x="172930" y="1037735"/>
            <a:ext cx="8798139" cy="42086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3920" indent="-22320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/>
              <a:t>w/AMU, Yannick: grid parallelization for input preparation and CRM calculation in EIRENE relevant when coupling to plasma, large grid sizes, or large CRM matrices (many species/excited levels) ⇒ initial implementation currently being tested</a:t>
            </a:r>
            <a:endParaRPr lang="en-US" spc="-1" dirty="0">
              <a:solidFill>
                <a:srgbClr val="000000"/>
              </a:solidFill>
            </a:endParaRPr>
          </a:p>
          <a:p>
            <a:pPr marL="223920" indent="-223200"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/>
              <a:t>Current hard-coded implementation of the CRM based on the Sawada model to be improved as flexible allowing control from the EIRENE input file </a:t>
            </a:r>
            <a:br>
              <a:rPr lang="en-US" spc="-1" dirty="0"/>
            </a:br>
            <a:r>
              <a:rPr lang="en-US" spc="-1" dirty="0"/>
              <a:t>⇒ w/FZJ, Dmitriy: </a:t>
            </a:r>
            <a:r>
              <a:rPr lang="en-US" spc="-1" dirty="0" err="1"/>
              <a:t>ModCR</a:t>
            </a:r>
            <a:endParaRPr lang="en-US" spc="-1" dirty="0">
              <a:solidFill>
                <a:srgbClr val="000000"/>
              </a:solidFill>
            </a:endParaRPr>
          </a:p>
          <a:p>
            <a:pPr marL="223920" indent="-223200"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</a:rPr>
              <a:t>Suggested improvement on the reflection model from specular only to specular-diffusive mix, relevant for synthetic diagnostic generation ⇒ potentially use TRIM-like data for photons</a:t>
            </a:r>
          </a:p>
          <a:p>
            <a:pPr marL="223920" indent="-223200"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US" spc="-1" dirty="0"/>
              <a:t>Explore the implementation of exportable CRM results from EIRENE to be used in post-processing diagnostic tools, in the form of plasma-dependent </a:t>
            </a:r>
            <a:r>
              <a:rPr lang="en-US" spc="-1" dirty="0" err="1"/>
              <a:t>emissivities</a:t>
            </a:r>
            <a:r>
              <a:rPr lang="en-US" spc="-1" dirty="0"/>
              <a:t> containing opacity effects, population escape factor profiles, etc.</a:t>
            </a:r>
          </a:p>
        </p:txBody>
      </p:sp>
    </p:spTree>
    <p:extLst>
      <p:ext uri="{BB962C8B-B14F-4D97-AF65-F5344CB8AC3E}">
        <p14:creationId xmlns:p14="http://schemas.microsoft.com/office/powerpoint/2010/main" val="342790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7852412" cy="836712"/>
          </a:xfrm>
        </p:spPr>
        <p:txBody>
          <a:bodyPr/>
          <a:lstStyle/>
          <a:p>
            <a:r>
              <a:rPr lang="en-GB" sz="2400" dirty="0"/>
              <a:t>The EDGE2D-EIRENE predicted onset of detachment is independent of the isotope species, as measured</a:t>
            </a:r>
            <a:endParaRPr lang="en-US" sz="2400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Sisällön paikkamerkki 2">
                <a:extLst>
                  <a:ext uri="{FF2B5EF4-FFF2-40B4-BE49-F238E27FC236}">
                    <a16:creationId xmlns:a16="http://schemas.microsoft.com/office/drawing/2014/main" id="{1C50BABE-5BC4-1333-241C-1D8B3D601E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4860" y="1187252"/>
                <a:ext cx="4195011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342900" indent="-3429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en-US" sz="2000" dirty="0">
                    <a:solidFill>
                      <a:srgbClr val="FF0000"/>
                    </a:solidFill>
                  </a:rPr>
                  <a:t>Use of scaled atomic and molecular AMJUEL rates for isotopes according to relative neutral velocities </a:t>
                </a:r>
                <a:r>
                  <a:rPr lang="en-GB" sz="2000" dirty="0">
                    <a:solidFill>
                      <a:srgbClr val="FF0000"/>
                    </a:solidFill>
                    <a:latin typeface="Symbol" charset="2"/>
                    <a:ea typeface="Symbol" charset="2"/>
                    <a:cs typeface="Symbol" charset="2"/>
                  </a:rPr>
                  <a:t>∝</a:t>
                </a:r>
                <a:r>
                  <a:rPr lang="en-GB" sz="2000" dirty="0">
                    <a:solidFill>
                      <a:srgbClr val="FF0000"/>
                    </a:solidFill>
                    <a:ea typeface="Symbol" charset="2"/>
                    <a:cs typeface="Symbol" charset="2"/>
                  </a:rPr>
                  <a:t> 1/</a:t>
                </a:r>
                <a:r>
                  <a:rPr lang="en-GB" sz="2000" dirty="0">
                    <a:solidFill>
                      <a:srgbClr val="FF0000"/>
                    </a:solidFill>
                    <a:latin typeface="Symbol" charset="2"/>
                    <a:ea typeface="Symbol" charset="2"/>
                    <a:cs typeface="Symbol" charset="2"/>
                  </a:rPr>
                  <a:t>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>
                        <a:solidFill>
                          <a:srgbClr val="FF0000"/>
                        </a:solidFill>
                        <a:latin typeface="Cambria Math" charset="0"/>
                        <a:ea typeface="Symbol" charset="2"/>
                        <a:cs typeface="Symbol" charset="2"/>
                      </a:rPr>
                      <m:t>m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sz="2000" dirty="0"/>
                  <a:t>EDGE2D-EIRENE predicts the onset of detachment at same LFS midplane separatrix density as measured: uncertainty of separatrix location (</a:t>
                </a:r>
                <a:r>
                  <a:rPr lang="en-US" sz="2000" dirty="0" err="1"/>
                  <a:t>p</a:t>
                </a:r>
                <a:r>
                  <a:rPr lang="en-US" sz="2000" baseline="-25000" dirty="0" err="1"/>
                  <a:t>e,sep,LFS,mp</a:t>
                </a:r>
                <a:r>
                  <a:rPr lang="en-US" sz="2000" dirty="0"/>
                  <a:t>) impacts absolute value of </a:t>
                </a:r>
                <a:r>
                  <a:rPr lang="en-US" sz="2000" dirty="0" err="1"/>
                  <a:t>I</a:t>
                </a:r>
                <a:r>
                  <a:rPr lang="en-US" sz="2000" baseline="-25000" dirty="0" err="1"/>
                  <a:t>LFS,plate</a:t>
                </a:r>
                <a:endParaRPr lang="en-US" sz="2000" baseline="-25000" dirty="0"/>
              </a:p>
              <a:p>
                <a:pPr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sz="2000" dirty="0"/>
                  <a:t>Predicted </a:t>
                </a:r>
                <a:r>
                  <a:rPr lang="en-US" sz="2000" dirty="0" err="1"/>
                  <a:t>I</a:t>
                </a:r>
                <a:r>
                  <a:rPr lang="en-US" sz="2000" baseline="-25000" dirty="0" err="1"/>
                  <a:t>LFS,plate</a:t>
                </a:r>
                <a:r>
                  <a:rPr lang="en-US" sz="2000" dirty="0"/>
                  <a:t> are independent of the D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 throughput, consistent with divertor cryogenic pump off case</a:t>
                </a:r>
              </a:p>
            </p:txBody>
          </p:sp>
        </mc:Choice>
        <mc:Fallback>
          <p:sp>
            <p:nvSpPr>
              <p:cNvPr id="8" name="Sisällön paikkamerkki 2">
                <a:extLst>
                  <a:ext uri="{FF2B5EF4-FFF2-40B4-BE49-F238E27FC236}">
                    <a16:creationId xmlns:a16="http://schemas.microsoft.com/office/drawing/2014/main" id="{1C50BABE-5BC4-1333-241C-1D8B3D601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60" y="1187252"/>
                <a:ext cx="4195011" cy="5016758"/>
              </a:xfrm>
              <a:prstGeom prst="rect">
                <a:avLst/>
              </a:prstGeom>
              <a:blipFill>
                <a:blip r:embed="rId2"/>
                <a:stretch>
                  <a:fillRect l="-1205" t="-758" r="-2108" b="-1263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BDAB0F3-0157-BB20-1F8E-83A687445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69" y="1767240"/>
            <a:ext cx="3796337" cy="3698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isällön paikkamerkki 2">
                <a:extLst>
                  <a:ext uri="{FF2B5EF4-FFF2-40B4-BE49-F238E27FC236}">
                    <a16:creationId xmlns:a16="http://schemas.microsoft.com/office/drawing/2014/main" id="{6CA8D3A0-6571-7B04-0356-A48862F61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8205" y="5925140"/>
                <a:ext cx="1728192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buNone/>
                </a:pPr>
                <a:r>
                  <a:rPr lang="en-GB" sz="1800" dirty="0">
                    <a:ea typeface="Symbol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800" dirty="0">
                    <a:ea typeface="Symbol" charset="2"/>
                  </a:rPr>
                  <a:t> &lt;n</a:t>
                </a:r>
                <a:r>
                  <a:rPr lang="en-GB" sz="1800" baseline="-25000" dirty="0">
                    <a:ea typeface="Symbol" charset="2"/>
                  </a:rPr>
                  <a:t>e</a:t>
                </a:r>
                <a:r>
                  <a:rPr lang="en-GB" sz="1800" dirty="0">
                    <a:ea typeface="Symbol" charset="2"/>
                  </a:rPr>
                  <a:t>&gt;</a:t>
                </a:r>
                <a:r>
                  <a:rPr lang="en-GB" sz="1800" baseline="-25000" dirty="0">
                    <a:ea typeface="Symbol" charset="2"/>
                  </a:rPr>
                  <a:t>edge</a:t>
                </a:r>
                <a:endParaRPr lang="en-GB" sz="1800" baseline="-25000" dirty="0">
                  <a:latin typeface="Symbol" charset="2"/>
                  <a:ea typeface="Symbol" charset="2"/>
                  <a:cs typeface="Symbol" charset="2"/>
                </a:endParaRPr>
              </a:p>
            </p:txBody>
          </p:sp>
        </mc:Choice>
        <mc:Fallback xmlns="">
          <p:sp>
            <p:nvSpPr>
              <p:cNvPr id="6" name="Sisällön paikkamerkki 2">
                <a:extLst>
                  <a:ext uri="{FF2B5EF4-FFF2-40B4-BE49-F238E27FC236}">
                    <a16:creationId xmlns:a16="http://schemas.microsoft.com/office/drawing/2014/main" id="{6CA8D3A0-6571-7B04-0356-A48862F61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205" y="5925140"/>
                <a:ext cx="1728192" cy="369332"/>
              </a:xfrm>
              <a:prstGeom prst="rect">
                <a:avLst/>
              </a:prstGeom>
              <a:blipFill>
                <a:blip r:embed="rId4"/>
                <a:stretch>
                  <a:fillRect l="-2920" t="-106667" b="-170000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DC9A69-10BD-631F-E78C-A4FFD1642B01}"/>
              </a:ext>
            </a:extLst>
          </p:cNvPr>
          <p:cNvCxnSpPr>
            <a:cxnSpLocks/>
          </p:cNvCxnSpPr>
          <p:nvPr/>
        </p:nvCxnSpPr>
        <p:spPr>
          <a:xfrm flipH="1" flipV="1">
            <a:off x="2124189" y="5584026"/>
            <a:ext cx="276111" cy="3411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13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138162" cy="836712"/>
          </a:xfrm>
        </p:spPr>
        <p:txBody>
          <a:bodyPr/>
          <a:lstStyle/>
          <a:p>
            <a:r>
              <a:rPr lang="en-GB" sz="2400" dirty="0"/>
              <a:t>EDGE2D-EIRENE predicts non-linear reduction of </a:t>
            </a:r>
            <a:r>
              <a:rPr lang="en-GB" sz="2400" dirty="0" err="1"/>
              <a:t>T</a:t>
            </a:r>
            <a:r>
              <a:rPr lang="en-GB" sz="2400" baseline="-25000" dirty="0" err="1"/>
              <a:t>e,div</a:t>
            </a:r>
            <a:r>
              <a:rPr lang="en-GB" sz="2400" dirty="0"/>
              <a:t> due to plasma radiation, ionisation and dissociation</a:t>
            </a:r>
            <a:endParaRPr lang="en-US" sz="2400" baseline="-25000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C50BABE-5BC4-1333-241C-1D8B3D601E36}"/>
              </a:ext>
            </a:extLst>
          </p:cNvPr>
          <p:cNvSpPr txBox="1">
            <a:spLocks/>
          </p:cNvSpPr>
          <p:nvPr/>
        </p:nvSpPr>
        <p:spPr>
          <a:xfrm>
            <a:off x="4594860" y="1187252"/>
            <a:ext cx="4195011" cy="224676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Isotope effect negligible through transition down to </a:t>
            </a:r>
            <a:r>
              <a:rPr lang="en-US" sz="2000" dirty="0" err="1"/>
              <a:t>T</a:t>
            </a:r>
            <a:r>
              <a:rPr lang="en-US" sz="2000" baseline="-25000" dirty="0" err="1"/>
              <a:t>e,div</a:t>
            </a:r>
            <a:r>
              <a:rPr lang="en-US" sz="2000" dirty="0"/>
              <a:t> of 1 eV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System Font Regular"/>
              <a:buChar char="⇒"/>
            </a:pPr>
            <a:r>
              <a:rPr lang="en-US" sz="2000" dirty="0"/>
              <a:t>Below 1 eV, predicted </a:t>
            </a:r>
            <a:r>
              <a:rPr lang="en-US" sz="2000" dirty="0" err="1"/>
              <a:t>T</a:t>
            </a:r>
            <a:r>
              <a:rPr lang="en-US" sz="2000" baseline="-25000" dirty="0" err="1"/>
              <a:t>e,div</a:t>
            </a:r>
            <a:r>
              <a:rPr lang="en-US" sz="2000" dirty="0"/>
              <a:t> lower for T than for H and D, unresolved experimentally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isällön paikkamerkki 2">
                <a:extLst>
                  <a:ext uri="{FF2B5EF4-FFF2-40B4-BE49-F238E27FC236}">
                    <a16:creationId xmlns:a16="http://schemas.microsoft.com/office/drawing/2014/main" id="{6CA8D3A0-6571-7B04-0356-A48862F61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8205" y="5925140"/>
                <a:ext cx="1728192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buNone/>
                </a:pPr>
                <a:r>
                  <a:rPr lang="en-GB" sz="1800" dirty="0">
                    <a:ea typeface="Symbol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800" dirty="0">
                    <a:ea typeface="Symbol" charset="2"/>
                  </a:rPr>
                  <a:t> &lt;n</a:t>
                </a:r>
                <a:r>
                  <a:rPr lang="en-GB" sz="1800" baseline="-25000" dirty="0">
                    <a:ea typeface="Symbol" charset="2"/>
                  </a:rPr>
                  <a:t>e</a:t>
                </a:r>
                <a:r>
                  <a:rPr lang="en-GB" sz="1800" dirty="0">
                    <a:ea typeface="Symbol" charset="2"/>
                  </a:rPr>
                  <a:t>&gt;</a:t>
                </a:r>
                <a:r>
                  <a:rPr lang="en-GB" sz="1800" baseline="-25000" dirty="0">
                    <a:ea typeface="Symbol" charset="2"/>
                  </a:rPr>
                  <a:t>edge</a:t>
                </a:r>
                <a:endParaRPr lang="en-GB" sz="1800" baseline="-25000" dirty="0">
                  <a:latin typeface="Symbol" charset="2"/>
                  <a:ea typeface="Symbol" charset="2"/>
                  <a:cs typeface="Symbol" charset="2"/>
                </a:endParaRPr>
              </a:p>
            </p:txBody>
          </p:sp>
        </mc:Choice>
        <mc:Fallback xmlns="">
          <p:sp>
            <p:nvSpPr>
              <p:cNvPr id="6" name="Sisällön paikkamerkki 2">
                <a:extLst>
                  <a:ext uri="{FF2B5EF4-FFF2-40B4-BE49-F238E27FC236}">
                    <a16:creationId xmlns:a16="http://schemas.microsoft.com/office/drawing/2014/main" id="{6CA8D3A0-6571-7B04-0356-A48862F61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205" y="5925140"/>
                <a:ext cx="1728192" cy="369332"/>
              </a:xfrm>
              <a:prstGeom prst="rect">
                <a:avLst/>
              </a:prstGeom>
              <a:blipFill>
                <a:blip r:embed="rId2"/>
                <a:stretch>
                  <a:fillRect l="-2920" t="-106667" b="-170000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DC9A69-10BD-631F-E78C-A4FFD1642B01}"/>
              </a:ext>
            </a:extLst>
          </p:cNvPr>
          <p:cNvCxnSpPr>
            <a:cxnSpLocks/>
          </p:cNvCxnSpPr>
          <p:nvPr/>
        </p:nvCxnSpPr>
        <p:spPr>
          <a:xfrm flipH="1" flipV="1">
            <a:off x="2124189" y="5584026"/>
            <a:ext cx="276111" cy="3411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6DC5D9-6F1B-D4C7-B608-AF2989C6AD8E}"/>
              </a:ext>
            </a:extLst>
          </p:cNvPr>
          <p:cNvGrpSpPr/>
          <p:nvPr/>
        </p:nvGrpSpPr>
        <p:grpSpPr>
          <a:xfrm>
            <a:off x="274119" y="1706943"/>
            <a:ext cx="4350850" cy="3669791"/>
            <a:chOff x="354129" y="1375473"/>
            <a:chExt cx="4350850" cy="36697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39F57B-AFB6-00E3-307F-5A6E404EB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4129" y="1375473"/>
              <a:ext cx="3750624" cy="366979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C4E7E4-6BDA-CEF5-4CB5-2FDC29C1311E}"/>
                </a:ext>
              </a:extLst>
            </p:cNvPr>
            <p:cNvSpPr txBox="1"/>
            <p:nvPr/>
          </p:nvSpPr>
          <p:spPr>
            <a:xfrm>
              <a:off x="737290" y="1713518"/>
              <a:ext cx="6133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r>
                <a:rPr lang="en-US" dirty="0"/>
                <a:t>30 eV</a:t>
              </a:r>
              <a:endParaRPr lang="en-FI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4D2190-1147-584D-9C45-7DD95DCEE1A4}"/>
                </a:ext>
              </a:extLst>
            </p:cNvPr>
            <p:cNvSpPr txBox="1"/>
            <p:nvPr/>
          </p:nvSpPr>
          <p:spPr>
            <a:xfrm>
              <a:off x="1206591" y="3567142"/>
              <a:ext cx="7548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r>
                <a:rPr lang="en-US" dirty="0"/>
                <a:t>0.7 eV</a:t>
              </a:r>
              <a:endParaRPr lang="en-FI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F4F47AC-A60C-C101-8D1E-400DB303346E}"/>
                </a:ext>
              </a:extLst>
            </p:cNvPr>
            <p:cNvCxnSpPr/>
            <p:nvPr/>
          </p:nvCxnSpPr>
          <p:spPr>
            <a:xfrm>
              <a:off x="1313354" y="2082850"/>
              <a:ext cx="288032" cy="13495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EEA21A-668B-94B8-4514-24B32CD80226}"/>
                </a:ext>
              </a:extLst>
            </p:cNvPr>
            <p:cNvSpPr txBox="1"/>
            <p:nvPr/>
          </p:nvSpPr>
          <p:spPr>
            <a:xfrm>
              <a:off x="2415100" y="2025357"/>
              <a:ext cx="1274518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2400" dirty="0"/>
                <a:t>Pred. T</a:t>
              </a:r>
              <a:r>
                <a:rPr lang="en-US" sz="2400" baseline="-25000" dirty="0"/>
                <a:t>e,LFS-plate</a:t>
              </a:r>
              <a:endParaRPr lang="en-FI" sz="2400" baseline="-25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D3FA697-FE6F-47B0-DBB5-A78A2169881D}"/>
                </a:ext>
              </a:extLst>
            </p:cNvPr>
            <p:cNvSpPr txBox="1"/>
            <p:nvPr/>
          </p:nvSpPr>
          <p:spPr>
            <a:xfrm>
              <a:off x="3192811" y="2927224"/>
              <a:ext cx="1512168" cy="9567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108000" rIns="0" bIns="108000">
              <a:spAutoFit/>
            </a:bodyPr>
            <a:lstStyle/>
            <a:p>
              <a:pPr algn="ctr"/>
              <a:r>
                <a:rPr lang="en-US" sz="2400" dirty="0"/>
                <a:t>Meas. &lt;T</a:t>
              </a:r>
              <a:r>
                <a:rPr lang="en-US" sz="2400" baseline="-25000" dirty="0"/>
                <a:t>e</a:t>
              </a:r>
              <a:r>
                <a:rPr lang="en-US" sz="2400" dirty="0"/>
                <a:t>&gt;</a:t>
              </a:r>
              <a:r>
                <a:rPr lang="en-US" sz="2400" baseline="-25000" dirty="0"/>
                <a:t>LFS-div</a:t>
              </a:r>
              <a:endParaRPr lang="en-FI" sz="2400" baseline="-25000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D508023-CECA-3C4D-393D-B990DD83C9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2459" y="3428642"/>
              <a:ext cx="216024" cy="138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BF5F06A-9481-5481-8772-8FA250BA3E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3826" y="2654230"/>
              <a:ext cx="216024" cy="138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724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138162" cy="836712"/>
          </a:xfrm>
        </p:spPr>
        <p:txBody>
          <a:bodyPr/>
          <a:lstStyle/>
          <a:p>
            <a:r>
              <a:rPr lang="en-GB" sz="2400" dirty="0"/>
              <a:t>Predicted divertor density is approx. 50% higher in tritium than in hydrogen plasmas</a:t>
            </a:r>
            <a:endParaRPr lang="en-US" sz="2400" baseline="-25000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1C50BABE-5BC4-1333-241C-1D8B3D601E36}"/>
              </a:ext>
            </a:extLst>
          </p:cNvPr>
          <p:cNvSpPr txBox="1">
            <a:spLocks/>
          </p:cNvSpPr>
          <p:nvPr/>
        </p:nvSpPr>
        <p:spPr>
          <a:xfrm>
            <a:off x="4594860" y="1187252"/>
            <a:ext cx="4270101" cy="403187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/>
              <a:t>Conceptually, for similar recycling flux (</a:t>
            </a:r>
            <a:r>
              <a:rPr lang="en-US" sz="2000" dirty="0" err="1"/>
              <a:t>I</a:t>
            </a:r>
            <a:r>
              <a:rPr lang="en-US" sz="2000" baseline="-25000" dirty="0" err="1"/>
              <a:t>div</a:t>
            </a:r>
            <a:r>
              <a:rPr lang="en-US" sz="2000" dirty="0"/>
              <a:t>) and </a:t>
            </a:r>
            <a:r>
              <a:rPr lang="en-US" sz="2000" dirty="0" err="1"/>
              <a:t>M</a:t>
            </a:r>
            <a:r>
              <a:rPr lang="en-US" sz="2000" baseline="-25000" dirty="0" err="1"/>
              <a:t>target</a:t>
            </a:r>
            <a:r>
              <a:rPr lang="en-US" sz="2000" dirty="0"/>
              <a:t> ≈ unity ⇒ n</a:t>
            </a:r>
            <a:r>
              <a:rPr lang="en-US" sz="2000" baseline="-25000" dirty="0"/>
              <a:t>e</a:t>
            </a:r>
            <a:r>
              <a:rPr lang="en-US" sz="2000" dirty="0"/>
              <a:t> ∝ √</a:t>
            </a:r>
            <a:r>
              <a:rPr lang="en-US" sz="2000" dirty="0" err="1"/>
              <a:t>m</a:t>
            </a:r>
            <a:r>
              <a:rPr lang="en-US" sz="2000" baseline="-25000" dirty="0" err="1"/>
              <a:t>ion</a:t>
            </a:r>
            <a:r>
              <a:rPr lang="en-US" sz="2000" dirty="0"/>
              <a:t>/</a:t>
            </a:r>
            <a:r>
              <a:rPr lang="en-US" sz="2000" dirty="0" err="1"/>
              <a:t>T</a:t>
            </a:r>
            <a:r>
              <a:rPr lang="en-US" sz="2000" baseline="-25000" dirty="0" err="1"/>
              <a:t>e</a:t>
            </a:r>
            <a:endParaRPr lang="en-US" sz="2000" baseline="-250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>
                <a:ea typeface="Symbol" charset="2"/>
              </a:rPr>
              <a:t>Predicted n</a:t>
            </a:r>
            <a:r>
              <a:rPr lang="en-GB" sz="2000" baseline="-25000" dirty="0">
                <a:ea typeface="Symbol" charset="2"/>
              </a:rPr>
              <a:t>e</a:t>
            </a:r>
            <a:r>
              <a:rPr lang="en-GB" sz="2000" dirty="0">
                <a:ea typeface="Symbol" charset="2"/>
              </a:rPr>
              <a:t> at the plate reaches maximum when </a:t>
            </a:r>
            <a:r>
              <a:rPr lang="en-GB" sz="2000" dirty="0" err="1">
                <a:ea typeface="Symbol" charset="2"/>
              </a:rPr>
              <a:t>T</a:t>
            </a:r>
            <a:r>
              <a:rPr lang="en-GB" sz="2000" baseline="-25000" dirty="0" err="1">
                <a:ea typeface="Symbol" charset="2"/>
              </a:rPr>
              <a:t>e,div</a:t>
            </a:r>
            <a:r>
              <a:rPr lang="en-GB" sz="2000" dirty="0">
                <a:ea typeface="Symbol" charset="2"/>
              </a:rPr>
              <a:t> ≈ 1 eV</a:t>
            </a:r>
          </a:p>
          <a:p>
            <a:pPr>
              <a:spcBef>
                <a:spcPts val="1200"/>
              </a:spcBef>
            </a:pPr>
            <a:r>
              <a:rPr lang="en-GB" sz="2000" dirty="0">
                <a:ea typeface="Symbol" charset="2"/>
              </a:rPr>
              <a:t>n</a:t>
            </a:r>
            <a:r>
              <a:rPr lang="en-GB" sz="2000" baseline="-25000" dirty="0">
                <a:ea typeface="Symbol" charset="2"/>
              </a:rPr>
              <a:t>e</a:t>
            </a:r>
            <a:r>
              <a:rPr lang="en-GB" sz="2000" dirty="0">
                <a:ea typeface="Symbol" charset="2"/>
              </a:rPr>
              <a:t> predicted to “build up” at plate, but not to decrease toward density limit</a:t>
            </a:r>
          </a:p>
          <a:p>
            <a:pPr>
              <a:spcBef>
                <a:spcPts val="1200"/>
              </a:spcBef>
              <a:buFont typeface="System Font Regular"/>
              <a:buChar char="⇒"/>
            </a:pPr>
            <a:r>
              <a:rPr lang="en-GB" sz="2000" dirty="0">
                <a:ea typeface="Symbol" charset="2"/>
              </a:rPr>
              <a:t>High-density (high-pressure) region does not move poloidally toward LFS X-point region as measured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isällön paikkamerkki 2">
                <a:extLst>
                  <a:ext uri="{FF2B5EF4-FFF2-40B4-BE49-F238E27FC236}">
                    <a16:creationId xmlns:a16="http://schemas.microsoft.com/office/drawing/2014/main" id="{6CA8D3A0-6571-7B04-0356-A48862F6156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8205" y="5925140"/>
                <a:ext cx="1728192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buNone/>
                </a:pPr>
                <a:r>
                  <a:rPr lang="en-GB" sz="1800" dirty="0">
                    <a:ea typeface="Symbol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800" dirty="0">
                    <a:ea typeface="Symbol" charset="2"/>
                  </a:rPr>
                  <a:t> &lt;n</a:t>
                </a:r>
                <a:r>
                  <a:rPr lang="en-GB" sz="1800" baseline="-25000" dirty="0">
                    <a:ea typeface="Symbol" charset="2"/>
                  </a:rPr>
                  <a:t>e</a:t>
                </a:r>
                <a:r>
                  <a:rPr lang="en-GB" sz="1800" dirty="0">
                    <a:ea typeface="Symbol" charset="2"/>
                  </a:rPr>
                  <a:t>&gt;</a:t>
                </a:r>
                <a:r>
                  <a:rPr lang="en-GB" sz="1800" baseline="-25000" dirty="0">
                    <a:ea typeface="Symbol" charset="2"/>
                  </a:rPr>
                  <a:t>edge</a:t>
                </a:r>
                <a:endParaRPr lang="en-GB" sz="1800" baseline="-25000" dirty="0">
                  <a:latin typeface="Symbol" charset="2"/>
                  <a:ea typeface="Symbol" charset="2"/>
                  <a:cs typeface="Symbol" charset="2"/>
                </a:endParaRPr>
              </a:p>
            </p:txBody>
          </p:sp>
        </mc:Choice>
        <mc:Fallback xmlns="">
          <p:sp>
            <p:nvSpPr>
              <p:cNvPr id="6" name="Sisällön paikkamerkki 2">
                <a:extLst>
                  <a:ext uri="{FF2B5EF4-FFF2-40B4-BE49-F238E27FC236}">
                    <a16:creationId xmlns:a16="http://schemas.microsoft.com/office/drawing/2014/main" id="{6CA8D3A0-6571-7B04-0356-A48862F61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205" y="5925140"/>
                <a:ext cx="1728192" cy="369332"/>
              </a:xfrm>
              <a:prstGeom prst="rect">
                <a:avLst/>
              </a:prstGeom>
              <a:blipFill>
                <a:blip r:embed="rId2"/>
                <a:stretch>
                  <a:fillRect l="-2920" t="-106667" b="-170000"/>
                </a:stretch>
              </a:blipFill>
            </p:spPr>
            <p:txBody>
              <a:bodyPr/>
              <a:lstStyle/>
              <a:p>
                <a:r>
                  <a:rPr lang="en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DC9A69-10BD-631F-E78C-A4FFD1642B01}"/>
              </a:ext>
            </a:extLst>
          </p:cNvPr>
          <p:cNvCxnSpPr>
            <a:cxnSpLocks/>
          </p:cNvCxnSpPr>
          <p:nvPr/>
        </p:nvCxnSpPr>
        <p:spPr>
          <a:xfrm flipH="1" flipV="1">
            <a:off x="2124189" y="5584026"/>
            <a:ext cx="276111" cy="3411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918D89-1790-D4F2-796A-4B20B4791C08}"/>
              </a:ext>
            </a:extLst>
          </p:cNvPr>
          <p:cNvGrpSpPr/>
          <p:nvPr/>
        </p:nvGrpSpPr>
        <p:grpSpPr>
          <a:xfrm>
            <a:off x="234000" y="1350000"/>
            <a:ext cx="4090074" cy="4064410"/>
            <a:chOff x="279033" y="1132592"/>
            <a:chExt cx="4090074" cy="406441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5CC64CC-1DAE-C8B7-98D4-18C1819EF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9033" y="1527210"/>
              <a:ext cx="3814652" cy="366979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B1C719-173E-C831-1593-A9DCA676C2FD}"/>
                </a:ext>
              </a:extLst>
            </p:cNvPr>
            <p:cNvCxnSpPr/>
            <p:nvPr/>
          </p:nvCxnSpPr>
          <p:spPr>
            <a:xfrm>
              <a:off x="2257460" y="3541008"/>
              <a:ext cx="158417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8E0648-45DD-C36A-EFC8-F40E7DA98176}"/>
                </a:ext>
              </a:extLst>
            </p:cNvPr>
            <p:cNvCxnSpPr>
              <a:cxnSpLocks/>
            </p:cNvCxnSpPr>
            <p:nvPr/>
          </p:nvCxnSpPr>
          <p:spPr>
            <a:xfrm>
              <a:off x="2257460" y="3973056"/>
              <a:ext cx="158373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1E1D90F-76A8-BF77-1A13-CA2C4E54FBB0}"/>
                </a:ext>
              </a:extLst>
            </p:cNvPr>
            <p:cNvCxnSpPr>
              <a:cxnSpLocks/>
            </p:cNvCxnSpPr>
            <p:nvPr/>
          </p:nvCxnSpPr>
          <p:spPr>
            <a:xfrm>
              <a:off x="3625612" y="3541008"/>
              <a:ext cx="0" cy="43204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CF170F-D4CD-D2CC-6B2B-46FCB506061F}"/>
                </a:ext>
              </a:extLst>
            </p:cNvPr>
            <p:cNvSpPr txBox="1"/>
            <p:nvPr/>
          </p:nvSpPr>
          <p:spPr>
            <a:xfrm>
              <a:off x="3697740" y="3597210"/>
              <a:ext cx="67136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/>
                <a:t>50%</a:t>
              </a:r>
              <a:endParaRPr lang="en-FI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9CDC64-6FF3-852C-7C85-F1E957B6EC62}"/>
                </a:ext>
              </a:extLst>
            </p:cNvPr>
            <p:cNvSpPr txBox="1"/>
            <p:nvPr/>
          </p:nvSpPr>
          <p:spPr>
            <a:xfrm>
              <a:off x="2941536" y="1624573"/>
              <a:ext cx="136815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>
              <a:spAutoFit/>
            </a:bodyPr>
            <a:lstStyle/>
            <a:p>
              <a:r>
                <a:rPr lang="en-US" sz="2400" dirty="0"/>
                <a:t>&lt;n</a:t>
              </a:r>
              <a:r>
                <a:rPr lang="en-US" sz="2400" baseline="-25000" dirty="0"/>
                <a:t>e</a:t>
              </a:r>
              <a:r>
                <a:rPr lang="en-US" sz="2400" dirty="0"/>
                <a:t>&gt;</a:t>
              </a:r>
              <a:r>
                <a:rPr lang="en-US" sz="2400" baseline="-25000" dirty="0"/>
                <a:t>LFS-div</a:t>
              </a:r>
              <a:endParaRPr lang="en-FI" sz="2400" baseline="-250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68864F1-3131-62F7-6437-1F4548F45F85}"/>
                </a:ext>
              </a:extLst>
            </p:cNvPr>
            <p:cNvSpPr txBox="1"/>
            <p:nvPr/>
          </p:nvSpPr>
          <p:spPr>
            <a:xfrm>
              <a:off x="2329468" y="4118233"/>
              <a:ext cx="1224136" cy="4574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bIns="72000">
              <a:spAutoFit/>
            </a:bodyPr>
            <a:lstStyle/>
            <a:p>
              <a:r>
                <a:rPr lang="en-US" sz="2200" dirty="0"/>
                <a:t>n</a:t>
              </a:r>
              <a:r>
                <a:rPr lang="en-US" sz="2200" baseline="-25000" dirty="0"/>
                <a:t>e,LFS-plate</a:t>
              </a:r>
              <a:endParaRPr lang="en-FI" sz="2200" baseline="-2500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41C5F26-7472-98B0-7635-860E518F3809}"/>
                </a:ext>
              </a:extLst>
            </p:cNvPr>
            <p:cNvCxnSpPr>
              <a:cxnSpLocks/>
            </p:cNvCxnSpPr>
            <p:nvPr/>
          </p:nvCxnSpPr>
          <p:spPr>
            <a:xfrm>
              <a:off x="2303180" y="1501924"/>
              <a:ext cx="0" cy="295232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0C5641-6374-4E34-6CF5-707E1038CF02}"/>
                </a:ext>
              </a:extLst>
            </p:cNvPr>
            <p:cNvSpPr txBox="1"/>
            <p:nvPr/>
          </p:nvSpPr>
          <p:spPr>
            <a:xfrm>
              <a:off x="1943140" y="1132592"/>
              <a:ext cx="8640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Ins="9000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1.0 eV</a:t>
              </a:r>
              <a:endParaRPr lang="en-FI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38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429A-ED8D-6B4A-808E-6F7AE761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8161021" cy="836712"/>
          </a:xfrm>
        </p:spPr>
        <p:txBody>
          <a:bodyPr/>
          <a:lstStyle/>
          <a:p>
            <a:r>
              <a:rPr lang="en-GB" sz="2400" dirty="0"/>
              <a:t>For </a:t>
            </a:r>
            <a:r>
              <a:rPr lang="en-GB" sz="2400" dirty="0" err="1"/>
              <a:t>T</a:t>
            </a:r>
            <a:r>
              <a:rPr lang="en-GB" sz="2400" baseline="-25000" dirty="0" err="1"/>
              <a:t>e,div</a:t>
            </a:r>
            <a:r>
              <a:rPr lang="en-GB" sz="2400" dirty="0"/>
              <a:t> ≈ 1 eV, EIRENE predicts the peak ionisation source to be higher for </a:t>
            </a:r>
            <a:r>
              <a:rPr lang="en-GB" sz="2400" dirty="0">
                <a:solidFill>
                  <a:srgbClr val="FF00FF"/>
                </a:solidFill>
              </a:rPr>
              <a:t>T</a:t>
            </a:r>
            <a:r>
              <a:rPr lang="en-GB" sz="2400" dirty="0"/>
              <a:t> than for </a:t>
            </a:r>
            <a:r>
              <a:rPr lang="en-GB" sz="2400" dirty="0">
                <a:solidFill>
                  <a:srgbClr val="0000FF"/>
                </a:solidFill>
              </a:rPr>
              <a:t>D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FF0000"/>
                </a:solidFill>
              </a:rPr>
              <a:t>H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1E6FCE-1700-55AE-BB4C-70D798E86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" y="1334761"/>
            <a:ext cx="2995930" cy="22956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6C44D8-D8CF-E25D-571A-A70D9837D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0" y="1334761"/>
            <a:ext cx="2995930" cy="22956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61950F-6A5E-93DD-4C3C-FC9BD4E53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1464" y="1334760"/>
            <a:ext cx="3013710" cy="2311400"/>
          </a:xfrm>
          <a:prstGeom prst="rect">
            <a:avLst/>
          </a:prstGeom>
        </p:spPr>
      </p:pic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8A57E548-029C-51F4-DF1A-73DEA670073C}"/>
              </a:ext>
            </a:extLst>
          </p:cNvPr>
          <p:cNvSpPr txBox="1">
            <a:spLocks/>
          </p:cNvSpPr>
          <p:nvPr/>
        </p:nvSpPr>
        <p:spPr>
          <a:xfrm>
            <a:off x="1763688" y="1820513"/>
            <a:ext cx="432048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600" dirty="0">
                <a:solidFill>
                  <a:srgbClr val="FF0000"/>
                </a:solidFill>
                <a:ea typeface="Symbol" charset="2"/>
              </a:rPr>
              <a:t>H</a:t>
            </a:r>
            <a:endParaRPr lang="en-GB" sz="2600" baseline="-25000" dirty="0">
              <a:solidFill>
                <a:srgbClr val="FF000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10EF4132-8BE1-5B46-44AE-1DD5EB9C4263}"/>
              </a:ext>
            </a:extLst>
          </p:cNvPr>
          <p:cNvSpPr txBox="1">
            <a:spLocks/>
          </p:cNvSpPr>
          <p:nvPr/>
        </p:nvSpPr>
        <p:spPr>
          <a:xfrm>
            <a:off x="539552" y="2721669"/>
            <a:ext cx="720080" cy="4924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600" dirty="0">
                <a:ea typeface="Symbol" charset="2"/>
              </a:rPr>
              <a:t>S</a:t>
            </a:r>
            <a:r>
              <a:rPr lang="en-GB" sz="2600" baseline="-25000" dirty="0">
                <a:ea typeface="Symbol" charset="2"/>
              </a:rPr>
              <a:t>ion</a:t>
            </a:r>
            <a:endParaRPr lang="en-GB" sz="2600" baseline="-25000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3320AD28-BF31-9A73-08C1-8AB0350F2FB1}"/>
              </a:ext>
            </a:extLst>
          </p:cNvPr>
          <p:cNvSpPr txBox="1">
            <a:spLocks/>
          </p:cNvSpPr>
          <p:nvPr/>
        </p:nvSpPr>
        <p:spPr>
          <a:xfrm>
            <a:off x="4860032" y="1820513"/>
            <a:ext cx="432048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600" dirty="0">
                <a:solidFill>
                  <a:srgbClr val="0000FF"/>
                </a:solidFill>
                <a:ea typeface="Symbol" charset="2"/>
              </a:rPr>
              <a:t>D</a:t>
            </a:r>
            <a:endParaRPr lang="en-GB" sz="2600" baseline="-25000" dirty="0">
              <a:solidFill>
                <a:srgbClr val="0000FF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748849BE-86B8-A8B4-F5C2-3FA08A82DE81}"/>
              </a:ext>
            </a:extLst>
          </p:cNvPr>
          <p:cNvSpPr txBox="1">
            <a:spLocks/>
          </p:cNvSpPr>
          <p:nvPr/>
        </p:nvSpPr>
        <p:spPr>
          <a:xfrm>
            <a:off x="7884368" y="1820513"/>
            <a:ext cx="432048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600" dirty="0">
                <a:solidFill>
                  <a:srgbClr val="F400FF"/>
                </a:solidFill>
                <a:ea typeface="Symbol" charset="2"/>
              </a:rPr>
              <a:t>T</a:t>
            </a:r>
            <a:endParaRPr lang="en-GB" sz="2600" baseline="-25000" dirty="0">
              <a:solidFill>
                <a:srgbClr val="F400FF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64F88A5C-0980-6E1B-3F5A-A43032891DDB}"/>
              </a:ext>
            </a:extLst>
          </p:cNvPr>
          <p:cNvSpPr txBox="1">
            <a:spLocks/>
          </p:cNvSpPr>
          <p:nvPr/>
        </p:nvSpPr>
        <p:spPr>
          <a:xfrm>
            <a:off x="2528918" y="978451"/>
            <a:ext cx="1123537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5720" rIns="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1800" dirty="0">
                <a:solidFill>
                  <a:srgbClr val="FF0000"/>
                </a:solidFill>
                <a:ea typeface="Symbol" charset="2"/>
              </a:rPr>
              <a:t>0.8 /cm</a:t>
            </a:r>
            <a:r>
              <a:rPr lang="en-GB" sz="1800" baseline="30000" dirty="0">
                <a:solidFill>
                  <a:srgbClr val="FF0000"/>
                </a:solidFill>
                <a:ea typeface="Symbol" charset="2"/>
              </a:rPr>
              <a:t>-3</a:t>
            </a:r>
            <a:endParaRPr lang="en-GB" sz="1800" baseline="30000" dirty="0">
              <a:solidFill>
                <a:srgbClr val="FF000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4" name="Sisällön paikkamerkki 2">
            <a:extLst>
              <a:ext uri="{FF2B5EF4-FFF2-40B4-BE49-F238E27FC236}">
                <a16:creationId xmlns:a16="http://schemas.microsoft.com/office/drawing/2014/main" id="{8F33E500-5DE4-E266-51BC-CB966912A68A}"/>
              </a:ext>
            </a:extLst>
          </p:cNvPr>
          <p:cNvSpPr txBox="1">
            <a:spLocks/>
          </p:cNvSpPr>
          <p:nvPr/>
        </p:nvSpPr>
        <p:spPr>
          <a:xfrm>
            <a:off x="5465974" y="978451"/>
            <a:ext cx="1123537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5720" rIns="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1800" dirty="0">
                <a:solidFill>
                  <a:srgbClr val="FF0000"/>
                </a:solidFill>
                <a:ea typeface="Symbol" charset="2"/>
              </a:rPr>
              <a:t>0.8 A/cm</a:t>
            </a:r>
            <a:r>
              <a:rPr lang="en-GB" sz="1800" baseline="30000" dirty="0">
                <a:solidFill>
                  <a:srgbClr val="FF0000"/>
                </a:solidFill>
                <a:ea typeface="Symbol" charset="2"/>
              </a:rPr>
              <a:t>3</a:t>
            </a:r>
            <a:endParaRPr lang="en-GB" sz="1800" baseline="30000" dirty="0">
              <a:solidFill>
                <a:srgbClr val="FF0000"/>
              </a:solidFill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25" name="Sisällön paikkamerkki 2">
            <a:extLst>
              <a:ext uri="{FF2B5EF4-FFF2-40B4-BE49-F238E27FC236}">
                <a16:creationId xmlns:a16="http://schemas.microsoft.com/office/drawing/2014/main" id="{1A8B24C4-9F0D-8AED-4E8B-0F0154E99C02}"/>
              </a:ext>
            </a:extLst>
          </p:cNvPr>
          <p:cNvSpPr txBox="1">
            <a:spLocks/>
          </p:cNvSpPr>
          <p:nvPr/>
        </p:nvSpPr>
        <p:spPr>
          <a:xfrm>
            <a:off x="8100392" y="978451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45720" rIns="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1800" dirty="0">
                <a:solidFill>
                  <a:srgbClr val="FF0000"/>
                </a:solidFill>
                <a:ea typeface="Symbol" charset="2"/>
              </a:rPr>
              <a:t>0.8 A/cm</a:t>
            </a:r>
            <a:r>
              <a:rPr lang="en-GB" sz="1800" baseline="30000" dirty="0">
                <a:solidFill>
                  <a:srgbClr val="FF0000"/>
                </a:solidFill>
                <a:ea typeface="Symbol" charset="2"/>
              </a:rPr>
              <a:t>3</a:t>
            </a:r>
            <a:endParaRPr lang="en-GB" sz="1800" baseline="30000" dirty="0">
              <a:solidFill>
                <a:srgbClr val="FF0000"/>
              </a:solidFill>
              <a:latin typeface="Symbol" charset="2"/>
              <a:ea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58070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135197</TotalTime>
  <Words>1255</Words>
  <Application>Microsoft Macintosh PowerPoint</Application>
  <PresentationFormat>On-screen Show (4:3)</PresentationFormat>
  <Paragraphs>107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 Math</vt:lpstr>
      <vt:lpstr>Symbol</vt:lpstr>
      <vt:lpstr>System Font Regular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EDGE2D-EIRENE predicted onset of detachment is independent of the isotope species, as measured</vt:lpstr>
      <vt:lpstr>EDGE2D-EIRENE predicts non-linear reduction of Te,div due to plasma radiation, ionisation and dissociation</vt:lpstr>
      <vt:lpstr>Predicted divertor density is approx. 50% higher in tritium than in hydrogen plasmas</vt:lpstr>
      <vt:lpstr>For Te,div ≈ 1 eV, EIRENE predicts the peak ionisation source to be higher for T than for D and H</vt:lpstr>
      <vt:lpstr>Predicted ionisation source more spread out poloidally due to approx. 3x longer ion. mfp of H than T atoms</vt:lpstr>
      <vt:lpstr>Discrepancy between predictions and experiments is exacerbated when considering line-integration as in actual measurements*</vt:lpstr>
      <vt:lpstr>Discrepancy between predictions and experiments is exacerbated when considering line-integration as in actual measurements*</vt:lpstr>
      <vt:lpstr>Discrepancy between predictions and experiments is exacerbated when considering line-integration as in actual measurements*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Nieckchen Petra</dc:creator>
  <dc:description/>
  <cp:lastModifiedBy>Groth Mathias</cp:lastModifiedBy>
  <cp:revision>1172</cp:revision>
  <cp:lastPrinted>2022-06-23T08:00:26Z</cp:lastPrinted>
  <dcterms:created xsi:type="dcterms:W3CDTF">2014-10-27T16:40:37Z</dcterms:created>
  <dcterms:modified xsi:type="dcterms:W3CDTF">2023-12-18T07:10:59Z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