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528" r:id="rId3"/>
    <p:sldId id="529" r:id="rId4"/>
    <p:sldId id="459" r:id="rId5"/>
    <p:sldId id="506" r:id="rId6"/>
    <p:sldId id="510" r:id="rId7"/>
    <p:sldId id="527" r:id="rId8"/>
    <p:sldId id="526" r:id="rId9"/>
    <p:sldId id="505" r:id="rId10"/>
    <p:sldId id="512" r:id="rId11"/>
    <p:sldId id="437" r:id="rId12"/>
    <p:sldId id="509" r:id="rId13"/>
    <p:sldId id="511" r:id="rId14"/>
    <p:sldId id="519" r:id="rId15"/>
    <p:sldId id="524" r:id="rId16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2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D60093"/>
    <a:srgbClr val="CC3300"/>
    <a:srgbClr val="FF33CC"/>
    <a:srgbClr val="008000"/>
    <a:srgbClr val="FF9900"/>
    <a:srgbClr val="E3E3E3"/>
    <a:srgbClr val="99CCFF"/>
    <a:srgbClr val="FF3399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75" autoAdjust="0"/>
  </p:normalViewPr>
  <p:slideViewPr>
    <p:cSldViewPr showGuides="1">
      <p:cViewPr varScale="1">
        <p:scale>
          <a:sx n="89" d="100"/>
          <a:sy n="89" d="100"/>
        </p:scale>
        <p:origin x="50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3144" y="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12-07T11:10:56.288" idx="2">
    <p:pos x="5604" y="233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15/12/2023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15/12/2023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21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12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763688" y="480823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/>
              <a:t>D.V.Borodin et al.  |   </a:t>
            </a:r>
            <a:r>
              <a:rPr lang="en-GB" sz="1400" dirty="0" smtClean="0"/>
              <a:t>TSVV-5</a:t>
            </a:r>
            <a:r>
              <a:rPr lang="en-GB" sz="1400" baseline="0" dirty="0" smtClean="0"/>
              <a:t> regular VC  </a:t>
            </a:r>
            <a:r>
              <a:rPr lang="en-GB" sz="1400" dirty="0" smtClean="0"/>
              <a:t>|</a:t>
            </a:r>
            <a:r>
              <a:rPr lang="en-GB" sz="1400" baseline="0" dirty="0" smtClean="0"/>
              <a:t> </a:t>
            </a:r>
            <a:r>
              <a:rPr lang="en-GB" sz="1400" dirty="0" smtClean="0"/>
              <a:t> 15.12.2023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 smtClean="0"/>
              <a:t>D.Borodin</a:t>
            </a:r>
            <a:r>
              <a:rPr lang="en-GB" dirty="0" smtClean="0"/>
              <a:t> |  TSVV-5  |  regular VC | 15.12.2023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07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b-amdis.org/collisiondb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63838"/>
            <a:ext cx="3816424" cy="648072"/>
          </a:xfrm>
        </p:spPr>
        <p:txBody>
          <a:bodyPr>
            <a:normAutofit/>
          </a:bodyPr>
          <a:lstStyle/>
          <a:p>
            <a:r>
              <a:rPr lang="en-US" dirty="0"/>
              <a:t>D. </a:t>
            </a:r>
            <a:r>
              <a:rPr lang="en-US" dirty="0" smtClean="0"/>
              <a:t>Borodin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" y="4227934"/>
            <a:ext cx="2462891" cy="74365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51520" y="123478"/>
            <a:ext cx="5645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15.12.2024</a:t>
            </a:r>
            <a:endParaRPr lang="en-GB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1085" y="1779662"/>
            <a:ext cx="8721395" cy="972108"/>
          </a:xfrm>
        </p:spPr>
        <p:txBody>
          <a:bodyPr/>
          <a:lstStyle/>
          <a:p>
            <a:r>
              <a:rPr lang="en-US" sz="2400" dirty="0" smtClean="0"/>
              <a:t>Updates related to CRM development</a:t>
            </a:r>
            <a:endParaRPr lang="en-GB" sz="2400" b="0" i="1" dirty="0"/>
          </a:p>
        </p:txBody>
      </p:sp>
    </p:spTree>
    <p:extLst>
      <p:ext uri="{BB962C8B-B14F-4D97-AF65-F5344CB8AC3E}">
        <p14:creationId xmlns:p14="http://schemas.microsoft.com/office/powerpoint/2010/main" val="1812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77413"/>
            <a:ext cx="8431389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MS-effect for WI </a:t>
            </a:r>
            <a:r>
              <a:rPr lang="en-GB" sz="2800" b="0" dirty="0" smtClean="0">
                <a:solidFill>
                  <a:srgbClr val="C00000"/>
                </a:solidFill>
              </a:rPr>
              <a:t>(PSI-2 linear plasma device, JET)</a:t>
            </a:r>
            <a:endParaRPr lang="en-GB" sz="2800" b="0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7" y="692755"/>
            <a:ext cx="4101277" cy="3384548"/>
          </a:xfrm>
          <a:prstGeom prst="rect">
            <a:avLst/>
          </a:prstGeom>
        </p:spPr>
      </p:pic>
      <p:sp>
        <p:nvSpPr>
          <p:cNvPr id="5" name="Fußzeilenplatzhalter 3"/>
          <p:cNvSpPr txBox="1">
            <a:spLocks/>
          </p:cNvSpPr>
          <p:nvPr/>
        </p:nvSpPr>
        <p:spPr>
          <a:xfrm>
            <a:off x="179512" y="4414209"/>
            <a:ext cx="273630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A.Eksaeva</a:t>
            </a:r>
            <a:r>
              <a:rPr lang="de-DE" dirty="0" smtClean="0"/>
              <a:t> PhD-thesis, 2020</a:t>
            </a:r>
            <a:endParaRPr lang="de-DE" dirty="0"/>
          </a:p>
        </p:txBody>
      </p:sp>
      <p:pic>
        <p:nvPicPr>
          <p:cNvPr id="6" name="Grafik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57" y="604967"/>
            <a:ext cx="3289609" cy="28264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2"/>
          <p:cNvSpPr txBox="1"/>
          <p:nvPr/>
        </p:nvSpPr>
        <p:spPr>
          <a:xfrm>
            <a:off x="6504702" y="246702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W</a:t>
            </a:r>
          </a:p>
        </p:txBody>
      </p:sp>
      <p:sp>
        <p:nvSpPr>
          <p:cNvPr id="8" name="Textfeld 24"/>
          <p:cNvSpPr txBox="1"/>
          <p:nvPr/>
        </p:nvSpPr>
        <p:spPr>
          <a:xfrm rot="16200000">
            <a:off x="4650234" y="1782158"/>
            <a:ext cx="1703157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72000" rIns="0" bIns="36000" rtlCol="0">
            <a:spAutoFit/>
          </a:bodyPr>
          <a:lstStyle/>
          <a:p>
            <a:pPr algn="ctr"/>
            <a:r>
              <a:rPr lang="en-US" sz="1400" dirty="0" smtClean="0"/>
              <a:t>line Intensity</a:t>
            </a:r>
            <a:r>
              <a:rPr lang="ru-RU" sz="1400" dirty="0" smtClean="0"/>
              <a:t> </a:t>
            </a:r>
            <a:r>
              <a:rPr lang="en-US" sz="1400" dirty="0" smtClean="0"/>
              <a:t>[</a:t>
            </a:r>
            <a:r>
              <a:rPr lang="en-US" sz="1400" dirty="0" err="1" smtClean="0"/>
              <a:t>a.u</a:t>
            </a:r>
            <a:r>
              <a:rPr lang="en-US" sz="1400" dirty="0" smtClean="0"/>
              <a:t>.]</a:t>
            </a:r>
            <a:endParaRPr lang="de-DE" sz="1400" dirty="0" smtClean="0"/>
          </a:p>
        </p:txBody>
      </p:sp>
      <p:sp>
        <p:nvSpPr>
          <p:cNvPr id="9" name="Textfeld 14"/>
          <p:cNvSpPr txBox="1"/>
          <p:nvPr/>
        </p:nvSpPr>
        <p:spPr>
          <a:xfrm>
            <a:off x="5751994" y="2659194"/>
            <a:ext cx="62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 smtClean="0">
              <a:sym typeface="Wingdings" panose="05000000000000000000" pitchFamily="2" charset="2"/>
            </a:endParaRPr>
          </a:p>
        </p:txBody>
      </p:sp>
      <p:grpSp>
        <p:nvGrpSpPr>
          <p:cNvPr id="10" name="Gruppieren 15"/>
          <p:cNvGrpSpPr/>
          <p:nvPr/>
        </p:nvGrpSpPr>
        <p:grpSpPr>
          <a:xfrm>
            <a:off x="5653140" y="2006418"/>
            <a:ext cx="693048" cy="707389"/>
            <a:chOff x="5479965" y="5114115"/>
            <a:chExt cx="693048" cy="707389"/>
          </a:xfrm>
        </p:grpSpPr>
        <p:sp>
          <p:nvSpPr>
            <p:cNvPr id="11" name="Rechteck 9"/>
            <p:cNvSpPr/>
            <p:nvPr/>
          </p:nvSpPr>
          <p:spPr>
            <a:xfrm>
              <a:off x="5479965" y="5187901"/>
              <a:ext cx="132320" cy="6096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mit Pfeil 12"/>
            <p:cNvCxnSpPr/>
            <p:nvPr/>
          </p:nvCxnSpPr>
          <p:spPr>
            <a:xfrm flipV="1">
              <a:off x="5624388" y="5114115"/>
              <a:ext cx="251045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7"/>
            <p:cNvCxnSpPr/>
            <p:nvPr/>
          </p:nvCxnSpPr>
          <p:spPr>
            <a:xfrm flipV="1">
              <a:off x="5620606" y="5247587"/>
              <a:ext cx="403417" cy="163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9"/>
            <p:cNvCxnSpPr/>
            <p:nvPr/>
          </p:nvCxnSpPr>
          <p:spPr>
            <a:xfrm flipV="1">
              <a:off x="5620606" y="5441052"/>
              <a:ext cx="552407" cy="57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21"/>
            <p:cNvCxnSpPr/>
            <p:nvPr/>
          </p:nvCxnSpPr>
          <p:spPr>
            <a:xfrm>
              <a:off x="5604080" y="5581075"/>
              <a:ext cx="459975" cy="435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23"/>
            <p:cNvCxnSpPr/>
            <p:nvPr/>
          </p:nvCxnSpPr>
          <p:spPr>
            <a:xfrm>
              <a:off x="5605518" y="5685119"/>
              <a:ext cx="288786" cy="1363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1"/>
          <p:cNvSpPr txBox="1"/>
          <p:nvPr/>
        </p:nvSpPr>
        <p:spPr>
          <a:xfrm>
            <a:off x="899592" y="682335"/>
            <a:ext cx="43633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</a:t>
            </a:r>
            <a:r>
              <a:rPr lang="en-US" sz="1600" b="1" baseline="30000" dirty="0" smtClean="0"/>
              <a:t>0</a:t>
            </a:r>
            <a:endParaRPr lang="de-DE" sz="1600" b="1" baseline="30000" dirty="0"/>
          </a:p>
        </p:txBody>
      </p:sp>
      <p:sp>
        <p:nvSpPr>
          <p:cNvPr id="18" name="Textfeld 18"/>
          <p:cNvSpPr txBox="1"/>
          <p:nvPr/>
        </p:nvSpPr>
        <p:spPr>
          <a:xfrm>
            <a:off x="7794906" y="54383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(PSI-2)</a:t>
            </a:r>
            <a:endParaRPr lang="de-DE" sz="1400" b="1" dirty="0"/>
          </a:p>
        </p:txBody>
      </p:sp>
      <p:sp>
        <p:nvSpPr>
          <p:cNvPr id="19" name="Rechteck 31"/>
          <p:cNvSpPr/>
          <p:nvPr/>
        </p:nvSpPr>
        <p:spPr>
          <a:xfrm>
            <a:off x="5244143" y="3776816"/>
            <a:ext cx="3664035" cy="923330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Test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tokamak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JET ITER-like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Wall):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MS tracking reduces simulated line intensity by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x1.7!</a:t>
            </a:r>
          </a:p>
        </p:txBody>
      </p:sp>
      <p:pic>
        <p:nvPicPr>
          <p:cNvPr id="20" name="Picture 2" descr="Datei:Smiley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33" y="2467026"/>
            <a:ext cx="426527" cy="4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6"/>
          <p:cNvGrpSpPr/>
          <p:nvPr/>
        </p:nvGrpSpPr>
        <p:grpSpPr>
          <a:xfrm>
            <a:off x="5051803" y="593604"/>
            <a:ext cx="3759624" cy="2923793"/>
            <a:chOff x="2638666" y="1809952"/>
            <a:chExt cx="3866667" cy="3238095"/>
          </a:xfrm>
        </p:grpSpPr>
        <p:pic>
          <p:nvPicPr>
            <p:cNvPr id="22" name="Grafik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8666" y="1809952"/>
              <a:ext cx="3866667" cy="3238095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3" name="Textfeld 29"/>
            <p:cNvSpPr txBox="1"/>
            <p:nvPr/>
          </p:nvSpPr>
          <p:spPr>
            <a:xfrm>
              <a:off x="3251834" y="3759118"/>
              <a:ext cx="2097257" cy="5604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836BE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2836BE"/>
                  </a:solidFill>
                </a:rPr>
                <a:t>ERO: </a:t>
              </a:r>
            </a:p>
            <a:p>
              <a:pPr algn="ctr"/>
              <a:r>
                <a:rPr lang="en-US" sz="1400" b="1" dirty="0" smtClean="0">
                  <a:solidFill>
                    <a:srgbClr val="2836BE"/>
                  </a:solidFill>
                </a:rPr>
                <a:t>λ </a:t>
              </a:r>
              <a:r>
                <a:rPr lang="ru-RU" sz="1400" b="1" dirty="0" smtClean="0">
                  <a:solidFill>
                    <a:srgbClr val="2836BE"/>
                  </a:solidFill>
                </a:rPr>
                <a:t>=</a:t>
              </a:r>
              <a:r>
                <a:rPr lang="de-DE" sz="1400" b="1" dirty="0" smtClean="0">
                  <a:solidFill>
                    <a:srgbClr val="2836BE"/>
                  </a:solidFill>
                </a:rPr>
                <a:t> </a:t>
              </a:r>
              <a:r>
                <a:rPr lang="ru-RU" sz="1400" b="1" dirty="0" smtClean="0">
                  <a:solidFill>
                    <a:srgbClr val="2836BE"/>
                  </a:solidFill>
                </a:rPr>
                <a:t>400</a:t>
              </a:r>
              <a:r>
                <a:rPr lang="de-DE" sz="1400" b="1" dirty="0" smtClean="0">
                  <a:solidFill>
                    <a:srgbClr val="2836BE"/>
                  </a:solidFill>
                </a:rPr>
                <a:t>, 429, 522 </a:t>
              </a:r>
              <a:r>
                <a:rPr lang="de-DE" sz="1400" b="1" dirty="0" err="1" smtClean="0">
                  <a:solidFill>
                    <a:srgbClr val="2836BE"/>
                  </a:solidFill>
                </a:rPr>
                <a:t>nm</a:t>
              </a:r>
              <a:endParaRPr lang="de-DE" sz="1400" b="1" dirty="0">
                <a:solidFill>
                  <a:srgbClr val="2836BE"/>
                </a:solidFill>
              </a:endParaRPr>
            </a:p>
          </p:txBody>
        </p:sp>
        <p:sp>
          <p:nvSpPr>
            <p:cNvPr id="24" name="Freihandform 30"/>
            <p:cNvSpPr/>
            <p:nvPr/>
          </p:nvSpPr>
          <p:spPr>
            <a:xfrm>
              <a:off x="3116568" y="2220491"/>
              <a:ext cx="2953151" cy="1555906"/>
            </a:xfrm>
            <a:custGeom>
              <a:avLst/>
              <a:gdLst>
                <a:gd name="connsiteX0" fmla="*/ 0 w 2868805"/>
                <a:gd name="connsiteY0" fmla="*/ 0 h 1472083"/>
                <a:gd name="connsiteX1" fmla="*/ 75363 w 2868805"/>
                <a:gd name="connsiteY1" fmla="*/ 140676 h 1472083"/>
                <a:gd name="connsiteX2" fmla="*/ 256233 w 2868805"/>
                <a:gd name="connsiteY2" fmla="*/ 256233 h 1472083"/>
                <a:gd name="connsiteX3" fmla="*/ 366765 w 2868805"/>
                <a:gd name="connsiteY3" fmla="*/ 311498 h 1472083"/>
                <a:gd name="connsiteX4" fmla="*/ 683288 w 2868805"/>
                <a:gd name="connsiteY4" fmla="*/ 467248 h 1472083"/>
                <a:gd name="connsiteX5" fmla="*/ 1678075 w 2868805"/>
                <a:gd name="connsiteY5" fmla="*/ 949569 h 1472083"/>
                <a:gd name="connsiteX6" fmla="*/ 2868805 w 2868805"/>
                <a:gd name="connsiteY6" fmla="*/ 1472083 h 147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805" h="1472083">
                  <a:moveTo>
                    <a:pt x="0" y="0"/>
                  </a:moveTo>
                  <a:cubicBezTo>
                    <a:pt x="16329" y="48985"/>
                    <a:pt x="32658" y="97971"/>
                    <a:pt x="75363" y="140676"/>
                  </a:cubicBezTo>
                  <a:cubicBezTo>
                    <a:pt x="118068" y="183381"/>
                    <a:pt x="207666" y="227763"/>
                    <a:pt x="256233" y="256233"/>
                  </a:cubicBezTo>
                  <a:cubicBezTo>
                    <a:pt x="304800" y="284703"/>
                    <a:pt x="366765" y="311498"/>
                    <a:pt x="366765" y="311498"/>
                  </a:cubicBezTo>
                  <a:lnTo>
                    <a:pt x="683288" y="467248"/>
                  </a:lnTo>
                  <a:cubicBezTo>
                    <a:pt x="901840" y="573593"/>
                    <a:pt x="1313822" y="782097"/>
                    <a:pt x="1678075" y="949569"/>
                  </a:cubicBezTo>
                  <a:cubicBezTo>
                    <a:pt x="2042328" y="1117042"/>
                    <a:pt x="2669513" y="1386672"/>
                    <a:pt x="2868805" y="1472083"/>
                  </a:cubicBezTo>
                </a:path>
              </a:pathLst>
            </a:custGeom>
            <a:noFill/>
            <a:ln w="28575">
              <a:solidFill>
                <a:srgbClr val="2836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r Verbinder 32"/>
            <p:cNvCxnSpPr>
              <a:stCxn id="23" idx="0"/>
            </p:cNvCxnSpPr>
            <p:nvPr/>
          </p:nvCxnSpPr>
          <p:spPr>
            <a:xfrm flipV="1">
              <a:off x="4300464" y="3319947"/>
              <a:ext cx="659594" cy="439171"/>
            </a:xfrm>
            <a:prstGeom prst="line">
              <a:avLst/>
            </a:prstGeom>
            <a:ln w="19050">
              <a:solidFill>
                <a:srgbClr val="2836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31" descr="Datei:Sad smiley yellow simpl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71" y="2142648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34"/>
          <p:cNvGrpSpPr/>
          <p:nvPr/>
        </p:nvGrpSpPr>
        <p:grpSpPr>
          <a:xfrm>
            <a:off x="5523382" y="1804226"/>
            <a:ext cx="321173" cy="356865"/>
            <a:chOff x="5479965" y="5114115"/>
            <a:chExt cx="693048" cy="707389"/>
          </a:xfrm>
        </p:grpSpPr>
        <p:sp>
          <p:nvSpPr>
            <p:cNvPr id="28" name="Rechteck 35"/>
            <p:cNvSpPr/>
            <p:nvPr/>
          </p:nvSpPr>
          <p:spPr>
            <a:xfrm>
              <a:off x="5479965" y="5187901"/>
              <a:ext cx="132320" cy="6096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mit Pfeil 36"/>
            <p:cNvCxnSpPr/>
            <p:nvPr/>
          </p:nvCxnSpPr>
          <p:spPr>
            <a:xfrm flipV="1">
              <a:off x="5624388" y="5114115"/>
              <a:ext cx="251045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37"/>
            <p:cNvCxnSpPr/>
            <p:nvPr/>
          </p:nvCxnSpPr>
          <p:spPr>
            <a:xfrm flipV="1">
              <a:off x="5620606" y="5247587"/>
              <a:ext cx="403417" cy="163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8"/>
            <p:cNvCxnSpPr/>
            <p:nvPr/>
          </p:nvCxnSpPr>
          <p:spPr>
            <a:xfrm flipV="1">
              <a:off x="5620606" y="5441052"/>
              <a:ext cx="552407" cy="57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9"/>
            <p:cNvCxnSpPr/>
            <p:nvPr/>
          </p:nvCxnSpPr>
          <p:spPr>
            <a:xfrm>
              <a:off x="5604080" y="5581075"/>
              <a:ext cx="459975" cy="435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40"/>
            <p:cNvCxnSpPr/>
            <p:nvPr/>
          </p:nvCxnSpPr>
          <p:spPr>
            <a:xfrm>
              <a:off x="5605518" y="5685119"/>
              <a:ext cx="288786" cy="1363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41"/>
          <p:cNvSpPr txBox="1"/>
          <p:nvPr/>
        </p:nvSpPr>
        <p:spPr>
          <a:xfrm>
            <a:off x="7865721" y="563698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(PSI-2)</a:t>
            </a:r>
            <a:endParaRPr lang="de-DE" sz="1600" b="1" dirty="0"/>
          </a:p>
        </p:txBody>
      </p:sp>
      <p:grpSp>
        <p:nvGrpSpPr>
          <p:cNvPr id="35" name="Gruppieren 43"/>
          <p:cNvGrpSpPr/>
          <p:nvPr/>
        </p:nvGrpSpPr>
        <p:grpSpPr>
          <a:xfrm>
            <a:off x="5008877" y="471230"/>
            <a:ext cx="3886592" cy="3168540"/>
            <a:chOff x="5265038" y="3630434"/>
            <a:chExt cx="3381402" cy="2887609"/>
          </a:xfrm>
        </p:grpSpPr>
        <p:pic>
          <p:nvPicPr>
            <p:cNvPr id="36" name="Grafik 4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831" y="3691566"/>
              <a:ext cx="3289609" cy="2826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feld 45"/>
            <p:cNvSpPr txBox="1"/>
            <p:nvPr/>
          </p:nvSpPr>
          <p:spPr>
            <a:xfrm>
              <a:off x="6430176" y="5553626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Ar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 W</a:t>
              </a:r>
            </a:p>
          </p:txBody>
        </p:sp>
        <p:sp>
          <p:nvSpPr>
            <p:cNvPr id="38" name="Textfeld 46"/>
            <p:cNvSpPr txBox="1"/>
            <p:nvPr/>
          </p:nvSpPr>
          <p:spPr>
            <a:xfrm rot="16200000">
              <a:off x="4575708" y="4868757"/>
              <a:ext cx="1703157" cy="324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72000" rIns="0" bIns="36000" rtlCol="0">
              <a:spAutoFit/>
            </a:bodyPr>
            <a:lstStyle/>
            <a:p>
              <a:pPr algn="ctr"/>
              <a:r>
                <a:rPr lang="en-US" sz="1400" dirty="0" smtClean="0"/>
                <a:t>line Intensity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[</a:t>
              </a:r>
              <a:r>
                <a:rPr lang="en-US" sz="1400" dirty="0" err="1" smtClean="0"/>
                <a:t>a.u</a:t>
              </a:r>
              <a:r>
                <a:rPr lang="en-US" sz="1400" dirty="0" smtClean="0"/>
                <a:t>.]</a:t>
              </a:r>
              <a:endParaRPr lang="de-DE" sz="1400" dirty="0" smtClean="0"/>
            </a:p>
          </p:txBody>
        </p:sp>
        <p:sp>
          <p:nvSpPr>
            <p:cNvPr id="39" name="Textfeld 47"/>
            <p:cNvSpPr txBox="1"/>
            <p:nvPr/>
          </p:nvSpPr>
          <p:spPr>
            <a:xfrm>
              <a:off x="5677468" y="5745793"/>
              <a:ext cx="623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target</a:t>
              </a:r>
              <a:endParaRPr lang="en-US" sz="1400" dirty="0" smtClean="0">
                <a:sym typeface="Wingdings" panose="05000000000000000000" pitchFamily="2" charset="2"/>
              </a:endParaRPr>
            </a:p>
          </p:txBody>
        </p:sp>
        <p:grpSp>
          <p:nvGrpSpPr>
            <p:cNvPr id="40" name="Gruppieren 48"/>
            <p:cNvGrpSpPr/>
            <p:nvPr/>
          </p:nvGrpSpPr>
          <p:grpSpPr>
            <a:xfrm>
              <a:off x="5578614" y="5093017"/>
              <a:ext cx="693048" cy="707389"/>
              <a:chOff x="5479965" y="5114115"/>
              <a:chExt cx="693048" cy="707389"/>
            </a:xfrm>
          </p:grpSpPr>
          <p:sp>
            <p:nvSpPr>
              <p:cNvPr id="43" name="Rechteck 51"/>
              <p:cNvSpPr/>
              <p:nvPr/>
            </p:nvSpPr>
            <p:spPr>
              <a:xfrm>
                <a:off x="5479965" y="5187901"/>
                <a:ext cx="132320" cy="60965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4" name="Gerade Verbindung mit Pfeil 52"/>
              <p:cNvCxnSpPr/>
              <p:nvPr/>
            </p:nvCxnSpPr>
            <p:spPr>
              <a:xfrm flipV="1">
                <a:off x="5624388" y="5114115"/>
                <a:ext cx="251045" cy="184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53"/>
              <p:cNvCxnSpPr/>
              <p:nvPr/>
            </p:nvCxnSpPr>
            <p:spPr>
              <a:xfrm flipV="1">
                <a:off x="5620606" y="5247587"/>
                <a:ext cx="403417" cy="163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54"/>
              <p:cNvCxnSpPr/>
              <p:nvPr/>
            </p:nvCxnSpPr>
            <p:spPr>
              <a:xfrm flipV="1">
                <a:off x="5620606" y="5441052"/>
                <a:ext cx="552407" cy="574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55"/>
              <p:cNvCxnSpPr/>
              <p:nvPr/>
            </p:nvCxnSpPr>
            <p:spPr>
              <a:xfrm>
                <a:off x="5604080" y="5581075"/>
                <a:ext cx="459975" cy="435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56"/>
              <p:cNvCxnSpPr/>
              <p:nvPr/>
            </p:nvCxnSpPr>
            <p:spPr>
              <a:xfrm>
                <a:off x="5605518" y="5685119"/>
                <a:ext cx="288786" cy="1363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feld 49"/>
            <p:cNvSpPr txBox="1"/>
            <p:nvPr/>
          </p:nvSpPr>
          <p:spPr>
            <a:xfrm>
              <a:off x="7720380" y="3630434"/>
              <a:ext cx="644603" cy="30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(PSI-2)</a:t>
              </a:r>
              <a:endParaRPr lang="de-DE" sz="1600" b="1" dirty="0"/>
            </a:p>
          </p:txBody>
        </p:sp>
        <p:pic>
          <p:nvPicPr>
            <p:cNvPr id="42" name="Picture 2" descr="Datei:Smiley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607" y="5553625"/>
              <a:ext cx="426527" cy="42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Geschweifte Klammer rechts 2"/>
          <p:cNvSpPr/>
          <p:nvPr/>
        </p:nvSpPr>
        <p:spPr>
          <a:xfrm>
            <a:off x="3347864" y="2641799"/>
            <a:ext cx="282375" cy="1370111"/>
          </a:xfrm>
          <a:prstGeom prst="rightBrace">
            <a:avLst>
              <a:gd name="adj1" fmla="val 62304"/>
              <a:gd name="adj2" fmla="val 55057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/>
          <p:cNvSpPr txBox="1"/>
          <p:nvPr/>
        </p:nvSpPr>
        <p:spPr>
          <a:xfrm>
            <a:off x="3644305" y="2919303"/>
            <a:ext cx="1215491" cy="109260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options for state bundling are worth considering</a:t>
            </a:r>
            <a:endParaRPr lang="en-GB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651393" y="4087723"/>
            <a:ext cx="1215491" cy="69249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ADAS’18 dataset</a:t>
            </a:r>
            <a:endParaRPr lang="en-GB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and the EIRENE Main loop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555526"/>
            <a:ext cx="7204216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ModCR is supposed to provide:</a:t>
            </a:r>
          </a:p>
          <a:p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“abstract reaction“ approach and this way reduce branching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of internal states (“finer” structure, MS) as variables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user-defined “border” between states tracked as variables and as species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everse compatibility with earlier simulations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igh performance, seamless interface to EIRENE (so, FORTRAN…)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ecent numerical solver, external (thus, upgradable)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 for systematic handling of reaction data </a:t>
            </a: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Linked and reproducible (like in ADAS) data files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1030" y="-3611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flow chat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ussdiagramm: Prozess 4"/>
          <p:cNvSpPr/>
          <p:nvPr/>
        </p:nvSpPr>
        <p:spPr>
          <a:xfrm>
            <a:off x="683568" y="746459"/>
            <a:ext cx="3672408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Input file (CRM + tasks, JSON)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ussdiagramm: Prozess 38"/>
          <p:cNvSpPr/>
          <p:nvPr/>
        </p:nvSpPr>
        <p:spPr>
          <a:xfrm>
            <a:off x="683568" y="1157135"/>
            <a:ext cx="3672408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CRMs + extra data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ussdiagramm: Prozess 40"/>
          <p:cNvSpPr/>
          <p:nvPr/>
        </p:nvSpPr>
        <p:spPr>
          <a:xfrm>
            <a:off x="683568" y="1589183"/>
            <a:ext cx="3672408" cy="48091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total list of species-rates-reactions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 out and consistency checks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5"/>
          <p:cNvCxnSpPr>
            <a:stCxn id="5" idx="2"/>
            <a:endCxn id="39" idx="0"/>
          </p:cNvCxnSpPr>
          <p:nvPr/>
        </p:nvCxnSpPr>
        <p:spPr>
          <a:xfrm>
            <a:off x="2519772" y="962483"/>
            <a:ext cx="0" cy="194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2513257" y="1373159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endCxn id="40" idx="0"/>
          </p:cNvCxnSpPr>
          <p:nvPr/>
        </p:nvCxnSpPr>
        <p:spPr>
          <a:xfrm>
            <a:off x="2519772" y="2474651"/>
            <a:ext cx="0" cy="318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ussdiagramm: Alternativer Prozess 13"/>
          <p:cNvSpPr/>
          <p:nvPr/>
        </p:nvSpPr>
        <p:spPr>
          <a:xfrm>
            <a:off x="683568" y="2258627"/>
            <a:ext cx="3672408" cy="21602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data manipulation tasks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521732" y="2070093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ssdiagramm: Vorbereitung 26"/>
          <p:cNvSpPr/>
          <p:nvPr/>
        </p:nvSpPr>
        <p:spPr>
          <a:xfrm>
            <a:off x="683568" y="3410755"/>
            <a:ext cx="3672408" cy="225733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solver task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2528247" y="3194731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ussdiagramm: Prozess 39"/>
          <p:cNvSpPr/>
          <p:nvPr/>
        </p:nvSpPr>
        <p:spPr>
          <a:xfrm>
            <a:off x="683568" y="2793448"/>
            <a:ext cx="3672408" cy="441757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 out the “active states” and the reduced reaction data, index abstractisation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mit Pfeil 47"/>
          <p:cNvCxnSpPr/>
          <p:nvPr/>
        </p:nvCxnSpPr>
        <p:spPr>
          <a:xfrm>
            <a:off x="2528247" y="3636488"/>
            <a:ext cx="0" cy="318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ussdiagramm: Alternativer Prozess 48"/>
          <p:cNvSpPr/>
          <p:nvPr/>
        </p:nvSpPr>
        <p:spPr>
          <a:xfrm>
            <a:off x="667474" y="3955285"/>
            <a:ext cx="3672408" cy="21602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Analysis, sorting, </a:t>
            </a:r>
            <a:r>
              <a:rPr lang="en-GB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postprocessing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tasks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Gerade Verbindung mit Pfeil 51"/>
          <p:cNvCxnSpPr/>
          <p:nvPr/>
        </p:nvCxnSpPr>
        <p:spPr>
          <a:xfrm flipH="1">
            <a:off x="467544" y="3770795"/>
            <a:ext cx="206070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467544" y="2634049"/>
            <a:ext cx="0" cy="116183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467544" y="2634049"/>
            <a:ext cx="204571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ussdiagramm: Prozess 65"/>
          <p:cNvSpPr/>
          <p:nvPr/>
        </p:nvSpPr>
        <p:spPr>
          <a:xfrm>
            <a:off x="667474" y="4371950"/>
            <a:ext cx="3672408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output (mostly JSON, HDF5?..)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2537702" y="4171309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5580112" y="98785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done by now?</a:t>
            </a:r>
            <a:endParaRPr lang="en-GB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076056" y="1566129"/>
            <a:ext cx="3672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JSON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PLOUTOS CRM (JSON)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ADAS (adf11, adf15)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ncorporating of solver (CVODE++)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tarted with sorting of states and reactions… 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Some positive implications for EIRENE already: reorganisation of external libs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ModCR interfaces to EIRENE in pre-calculation phase should be very much alike to COLRAD</a:t>
            </a:r>
            <a:endParaRPr lang="en-GB" sz="14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36556" y="77195"/>
            <a:ext cx="7844038" cy="34263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ts val="2400"/>
              </a:lnSpc>
            </a:pPr>
            <a:r>
              <a:rPr lang="en-US" sz="2400" b="1" spc="-1" dirty="0">
                <a:solidFill>
                  <a:srgbClr val="C00000"/>
                </a:solidFill>
                <a:latin typeface="Arial"/>
              </a:rPr>
              <a:t>Atomic </a:t>
            </a:r>
            <a:r>
              <a:rPr lang="en-US" sz="2400" b="1" spc="-1" dirty="0" smtClean="0">
                <a:solidFill>
                  <a:srgbClr val="C00000"/>
                </a:solidFill>
                <a:latin typeface="Arial"/>
              </a:rPr>
              <a:t>vs </a:t>
            </a:r>
            <a:r>
              <a:rPr lang="en-US" sz="2400" b="1" spc="-1" dirty="0">
                <a:solidFill>
                  <a:srgbClr val="C00000"/>
                </a:solidFill>
                <a:latin typeface="Arial"/>
              </a:rPr>
              <a:t>molecular </a:t>
            </a:r>
            <a:r>
              <a:rPr lang="en-US" sz="2400" b="1" spc="-1" dirty="0" smtClean="0">
                <a:solidFill>
                  <a:srgbClr val="C00000"/>
                </a:solidFill>
                <a:latin typeface="Arial"/>
              </a:rPr>
              <a:t>spectroscopy (Be example)</a:t>
            </a:r>
            <a:endParaRPr lang="en-US" sz="2400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18952" y="516903"/>
            <a:ext cx="2429056" cy="214649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en-US" sz="1350" b="1" spc="-1" dirty="0">
                <a:latin typeface="Arial"/>
              </a:rPr>
              <a:t>Atomic </a:t>
            </a:r>
            <a:r>
              <a:rPr lang="en-US" sz="1350" b="1" spc="-1" dirty="0" smtClean="0">
                <a:latin typeface="Arial"/>
              </a:rPr>
              <a:t>spectroscopy (Be I)</a:t>
            </a:r>
            <a:endParaRPr lang="en-US" sz="1350" spc="-1" dirty="0">
              <a:latin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9805" y="798110"/>
            <a:ext cx="1850040" cy="217620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en-US" sz="1050" spc="-1" dirty="0">
                <a:latin typeface="Arial"/>
              </a:rPr>
              <a:t>Energy levels and transitions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9667" y="2481901"/>
            <a:ext cx="2547720" cy="148770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en-US" sz="600" spc="-1" dirty="0">
                <a:latin typeface="Arial"/>
              </a:rPr>
              <a:t>From: Smith College Experimental Atomic Physics Laboratory page</a:t>
            </a:r>
          </a:p>
        </p:txBody>
      </p:sp>
      <p:pic>
        <p:nvPicPr>
          <p:cNvPr id="8" name="Grafik 7"/>
          <p:cNvPicPr/>
          <p:nvPr/>
        </p:nvPicPr>
        <p:blipFill>
          <a:blip r:embed="rId3"/>
          <a:stretch/>
        </p:blipFill>
        <p:spPr>
          <a:xfrm>
            <a:off x="355883" y="2961366"/>
            <a:ext cx="2816100" cy="1818450"/>
          </a:xfrm>
          <a:prstGeom prst="rect">
            <a:avLst/>
          </a:prstGeom>
          <a:ln w="0"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608254" y="2731815"/>
            <a:ext cx="2559870" cy="217620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en-US" sz="1050" spc="-1" dirty="0">
                <a:latin typeface="Arial"/>
              </a:rPr>
              <a:t>Model beryllium plasma spectrum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59709" y="545265"/>
            <a:ext cx="2096820" cy="259740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en-US" sz="1350" b="1" spc="-1" dirty="0">
                <a:latin typeface="Arial"/>
              </a:rPr>
              <a:t>Molecular spectroscopy</a:t>
            </a:r>
            <a:endParaRPr lang="en-US" sz="1350" spc="-1" dirty="0">
              <a:latin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20017" y="826487"/>
            <a:ext cx="2004480" cy="217620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en-US" sz="1050" spc="-1" dirty="0">
                <a:latin typeface="Arial"/>
              </a:rPr>
              <a:t>Energy levels for BeH molecule</a:t>
            </a:r>
          </a:p>
        </p:txBody>
      </p:sp>
      <p:pic>
        <p:nvPicPr>
          <p:cNvPr id="12" name="Grafik 11"/>
          <p:cNvPicPr/>
          <p:nvPr/>
        </p:nvPicPr>
        <p:blipFill>
          <a:blip r:embed="rId4"/>
          <a:stretch/>
        </p:blipFill>
        <p:spPr>
          <a:xfrm>
            <a:off x="3552075" y="1069341"/>
            <a:ext cx="2859096" cy="3324948"/>
          </a:xfrm>
          <a:prstGeom prst="rect">
            <a:avLst/>
          </a:prstGeom>
          <a:ln w="0"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4778724" y="4428233"/>
            <a:ext cx="1986120" cy="323730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en-US" sz="900" spc="-1" dirty="0">
                <a:latin typeface="Arial"/>
              </a:rPr>
              <a:t>R. Le Roy et al, Journal of Molecular Spectroscopy (2006)</a:t>
            </a:r>
          </a:p>
        </p:txBody>
      </p:sp>
      <p:sp>
        <p:nvSpPr>
          <p:cNvPr id="14" name="Freihandform 13"/>
          <p:cNvSpPr/>
          <p:nvPr/>
        </p:nvSpPr>
        <p:spPr>
          <a:xfrm>
            <a:off x="4398525" y="1830161"/>
            <a:ext cx="409320" cy="1886023"/>
          </a:xfrm>
          <a:custGeom>
            <a:avLst/>
            <a:gdLst/>
            <a:ahLst/>
            <a:cxnLst/>
            <a:rect l="0" t="0" r="r" b="b"/>
            <a:pathLst>
              <a:path w="1518" h="6761">
                <a:moveTo>
                  <a:pt x="379" y="0"/>
                </a:moveTo>
                <a:lnTo>
                  <a:pt x="379" y="5070"/>
                </a:lnTo>
                <a:lnTo>
                  <a:pt x="0" y="5070"/>
                </a:lnTo>
                <a:lnTo>
                  <a:pt x="758" y="6760"/>
                </a:lnTo>
                <a:lnTo>
                  <a:pt x="1517" y="5070"/>
                </a:lnTo>
                <a:lnTo>
                  <a:pt x="1137" y="5070"/>
                </a:lnTo>
                <a:lnTo>
                  <a:pt x="1137" y="0"/>
                </a:lnTo>
                <a:lnTo>
                  <a:pt x="379" y="0"/>
                </a:lnTo>
              </a:path>
            </a:pathLst>
          </a:custGeom>
          <a:solidFill>
            <a:srgbClr val="729FCF">
              <a:alpha val="50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Textfeld 14"/>
          <p:cNvSpPr txBox="1"/>
          <p:nvPr/>
        </p:nvSpPr>
        <p:spPr>
          <a:xfrm>
            <a:off x="5607990" y="3496364"/>
            <a:ext cx="1283040" cy="36747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en-US" sz="1050" b="1" spc="-1" dirty="0">
                <a:solidFill>
                  <a:srgbClr val="3465A4"/>
                </a:solidFill>
                <a:latin typeface="Arial"/>
              </a:rPr>
              <a:t>Vibrational levels (transitions - FIR)</a:t>
            </a:r>
            <a:endParaRPr lang="en-US" sz="1050" spc="-1" dirty="0">
              <a:latin typeface="Arial"/>
            </a:endParaRPr>
          </a:p>
        </p:txBody>
      </p:sp>
      <p:sp>
        <p:nvSpPr>
          <p:cNvPr id="16" name="Gerader Verbinder 15"/>
          <p:cNvSpPr/>
          <p:nvPr/>
        </p:nvSpPr>
        <p:spPr>
          <a:xfrm flipH="1">
            <a:off x="5090005" y="3688162"/>
            <a:ext cx="564289" cy="32859"/>
          </a:xfrm>
          <a:prstGeom prst="line">
            <a:avLst/>
          </a:prstGeom>
          <a:ln w="1908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Gerader Verbinder 16"/>
          <p:cNvSpPr/>
          <p:nvPr/>
        </p:nvSpPr>
        <p:spPr>
          <a:xfrm flipH="1" flipV="1">
            <a:off x="5210616" y="3445896"/>
            <a:ext cx="471443" cy="242266"/>
          </a:xfrm>
          <a:prstGeom prst="line">
            <a:avLst/>
          </a:prstGeom>
          <a:ln w="1908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" name="Gruppieren 17"/>
          <p:cNvGrpSpPr/>
          <p:nvPr/>
        </p:nvGrpSpPr>
        <p:grpSpPr>
          <a:xfrm>
            <a:off x="4505661" y="3778514"/>
            <a:ext cx="171990" cy="246780"/>
            <a:chOff x="5972400" y="4852080"/>
            <a:chExt cx="229320" cy="329040"/>
          </a:xfrm>
        </p:grpSpPr>
        <p:sp>
          <p:nvSpPr>
            <p:cNvPr id="19" name="Gerader Verbinder 18"/>
            <p:cNvSpPr/>
            <p:nvPr/>
          </p:nvSpPr>
          <p:spPr>
            <a:xfrm>
              <a:off x="5972400" y="5181120"/>
              <a:ext cx="229320" cy="0"/>
            </a:xfrm>
            <a:prstGeom prst="line">
              <a:avLst/>
            </a:prstGeom>
            <a:ln w="360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Gerader Verbinder 19"/>
            <p:cNvSpPr/>
            <p:nvPr/>
          </p:nvSpPr>
          <p:spPr>
            <a:xfrm>
              <a:off x="5972400" y="5155560"/>
              <a:ext cx="229320" cy="0"/>
            </a:xfrm>
            <a:prstGeom prst="line">
              <a:avLst/>
            </a:prstGeom>
            <a:ln w="360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Gerader Verbinder 20"/>
            <p:cNvSpPr/>
            <p:nvPr/>
          </p:nvSpPr>
          <p:spPr>
            <a:xfrm>
              <a:off x="5972400" y="5117760"/>
              <a:ext cx="229320" cy="0"/>
            </a:xfrm>
            <a:prstGeom prst="line">
              <a:avLst/>
            </a:prstGeom>
            <a:ln w="360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Gerader Verbinder 21"/>
            <p:cNvSpPr/>
            <p:nvPr/>
          </p:nvSpPr>
          <p:spPr>
            <a:xfrm>
              <a:off x="5972400" y="5054400"/>
              <a:ext cx="229320" cy="0"/>
            </a:xfrm>
            <a:prstGeom prst="line">
              <a:avLst/>
            </a:prstGeom>
            <a:ln w="360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Gerader Verbinder 22"/>
            <p:cNvSpPr/>
            <p:nvPr/>
          </p:nvSpPr>
          <p:spPr>
            <a:xfrm>
              <a:off x="5972400" y="4965840"/>
              <a:ext cx="229320" cy="0"/>
            </a:xfrm>
            <a:prstGeom prst="line">
              <a:avLst/>
            </a:prstGeom>
            <a:ln w="360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Gerader Verbinder 23"/>
            <p:cNvSpPr/>
            <p:nvPr/>
          </p:nvSpPr>
          <p:spPr>
            <a:xfrm>
              <a:off x="5972400" y="4852080"/>
              <a:ext cx="229320" cy="0"/>
            </a:xfrm>
            <a:prstGeom prst="line">
              <a:avLst/>
            </a:prstGeom>
            <a:ln w="360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" name="Textfeld 24"/>
          <p:cNvSpPr txBox="1"/>
          <p:nvPr/>
        </p:nvSpPr>
        <p:spPr>
          <a:xfrm>
            <a:off x="3310893" y="4356953"/>
            <a:ext cx="1450170" cy="395010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en-US" sz="1050" b="1" spc="-1" dirty="0">
                <a:solidFill>
                  <a:srgbClr val="FF0000"/>
                </a:solidFill>
                <a:latin typeface="Verdana"/>
              </a:rPr>
              <a:t>Rotational levels</a:t>
            </a:r>
            <a:endParaRPr lang="en-US" sz="1050" spc="-1" dirty="0">
              <a:latin typeface="Arial"/>
            </a:endParaRPr>
          </a:p>
          <a:p>
            <a:r>
              <a:rPr lang="en-US" sz="1050" b="1" spc="-1" dirty="0">
                <a:solidFill>
                  <a:srgbClr val="FF0000"/>
                </a:solidFill>
                <a:latin typeface="Verdana"/>
              </a:rPr>
              <a:t>(transitions - RF)</a:t>
            </a:r>
            <a:endParaRPr lang="en-US" sz="1050" spc="-1" dirty="0">
              <a:latin typeface="Arial"/>
            </a:endParaRPr>
          </a:p>
        </p:txBody>
      </p:sp>
      <p:sp>
        <p:nvSpPr>
          <p:cNvPr id="26" name="Gerader Verbinder 25"/>
          <p:cNvSpPr/>
          <p:nvPr/>
        </p:nvSpPr>
        <p:spPr>
          <a:xfrm flipV="1">
            <a:off x="4580960" y="4025294"/>
            <a:ext cx="0" cy="326056"/>
          </a:xfrm>
          <a:prstGeom prst="line">
            <a:avLst/>
          </a:prstGeom>
          <a:ln w="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Textfeld 26"/>
          <p:cNvSpPr txBox="1"/>
          <p:nvPr/>
        </p:nvSpPr>
        <p:spPr>
          <a:xfrm>
            <a:off x="1837691" y="3146856"/>
            <a:ext cx="684450" cy="280530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>
            <a:noAutofit/>
          </a:bodyPr>
          <a:lstStyle/>
          <a:p>
            <a:r>
              <a:rPr lang="en-US" sz="750" spc="-1" dirty="0">
                <a:latin typeface="Arial"/>
              </a:rPr>
              <a:t>From: NIST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324625" y="1084111"/>
            <a:ext cx="2577420" cy="1360260"/>
            <a:chOff x="75600" y="1485720"/>
            <a:chExt cx="3436560" cy="1813680"/>
          </a:xfrm>
        </p:grpSpPr>
        <p:sp>
          <p:nvSpPr>
            <p:cNvPr id="29" name="Gerader Verbinder 28"/>
            <p:cNvSpPr/>
            <p:nvPr/>
          </p:nvSpPr>
          <p:spPr>
            <a:xfrm>
              <a:off x="667080" y="2259720"/>
              <a:ext cx="548640" cy="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Gerader Verbinder 29"/>
            <p:cNvSpPr/>
            <p:nvPr/>
          </p:nvSpPr>
          <p:spPr>
            <a:xfrm flipH="1">
              <a:off x="895680" y="2716920"/>
              <a:ext cx="274320" cy="411480"/>
            </a:xfrm>
            <a:prstGeom prst="line">
              <a:avLst/>
            </a:prstGeom>
            <a:ln w="291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Gerader Verbinder 30"/>
            <p:cNvSpPr/>
            <p:nvPr/>
          </p:nvSpPr>
          <p:spPr>
            <a:xfrm>
              <a:off x="941400" y="2259720"/>
              <a:ext cx="228600" cy="457200"/>
            </a:xfrm>
            <a:prstGeom prst="line">
              <a:avLst/>
            </a:prstGeom>
            <a:ln w="291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Gerader Verbinder 31"/>
            <p:cNvSpPr/>
            <p:nvPr/>
          </p:nvSpPr>
          <p:spPr>
            <a:xfrm>
              <a:off x="941400" y="2076840"/>
              <a:ext cx="320040" cy="640080"/>
            </a:xfrm>
            <a:prstGeom prst="line">
              <a:avLst/>
            </a:prstGeom>
            <a:ln w="291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Gerader Verbinder 32"/>
            <p:cNvSpPr/>
            <p:nvPr/>
          </p:nvSpPr>
          <p:spPr>
            <a:xfrm>
              <a:off x="895680" y="2716920"/>
              <a:ext cx="548640" cy="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Gerader Verbinder 33"/>
            <p:cNvSpPr/>
            <p:nvPr/>
          </p:nvSpPr>
          <p:spPr>
            <a:xfrm>
              <a:off x="621360" y="3128400"/>
              <a:ext cx="548640" cy="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Gerader Verbinder 34"/>
            <p:cNvSpPr/>
            <p:nvPr/>
          </p:nvSpPr>
          <p:spPr>
            <a:xfrm>
              <a:off x="667080" y="2076840"/>
              <a:ext cx="548640" cy="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Textfeld 35"/>
            <p:cNvSpPr txBox="1"/>
            <p:nvPr/>
          </p:nvSpPr>
          <p:spPr>
            <a:xfrm>
              <a:off x="164160" y="2579760"/>
              <a:ext cx="777960" cy="262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latin typeface="Arial"/>
                </a:rPr>
                <a:t>2s2p </a:t>
              </a:r>
              <a:r>
                <a:rPr lang="en-US" sz="750" spc="-1" baseline="33000">
                  <a:latin typeface="Arial"/>
                </a:rPr>
                <a:t>3</a:t>
              </a:r>
              <a:r>
                <a:rPr lang="en-US" sz="750" spc="-1">
                  <a:latin typeface="Arial"/>
                </a:rPr>
                <a:t>P</a:t>
              </a:r>
              <a:r>
                <a:rPr lang="en-US" sz="750" spc="-1" baseline="-33000">
                  <a:latin typeface="Arial"/>
                </a:rPr>
                <a:t>0,1,2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307160" y="3036960"/>
              <a:ext cx="556920" cy="262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latin typeface="Arial"/>
                </a:rPr>
                <a:t>2s</a:t>
              </a:r>
              <a:r>
                <a:rPr lang="en-US" sz="750" spc="-1" baseline="33000">
                  <a:latin typeface="Arial"/>
                </a:rPr>
                <a:t>2</a:t>
              </a:r>
              <a:r>
                <a:rPr lang="en-US" sz="750" spc="-1">
                  <a:latin typeface="Arial"/>
                </a:rPr>
                <a:t> </a:t>
              </a:r>
              <a:r>
                <a:rPr lang="en-US" sz="750" spc="-1" baseline="33000">
                  <a:latin typeface="Arial"/>
                </a:rPr>
                <a:t>1</a:t>
              </a:r>
              <a:r>
                <a:rPr lang="en-US" sz="750" spc="-1">
                  <a:latin typeface="Arial"/>
                </a:rPr>
                <a:t>S</a:t>
              </a:r>
              <a:r>
                <a:rPr lang="en-US" sz="750" spc="-1" baseline="-33000">
                  <a:latin typeface="Arial"/>
                </a:rPr>
                <a:t>0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127160" y="2819880"/>
              <a:ext cx="601200" cy="232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solidFill>
                    <a:srgbClr val="FF0000"/>
                  </a:solidFill>
                  <a:latin typeface="Arial"/>
                </a:rPr>
                <a:t>455 nm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1166040" y="2313360"/>
              <a:ext cx="706680" cy="232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solidFill>
                    <a:srgbClr val="FF0000"/>
                  </a:solidFill>
                  <a:latin typeface="Arial"/>
                </a:rPr>
                <a:t>235.1 nm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41360" y="2362680"/>
              <a:ext cx="601200" cy="232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solidFill>
                    <a:srgbClr val="FF0000"/>
                  </a:solidFill>
                  <a:latin typeface="Arial"/>
                </a:rPr>
                <a:t>332 nm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75600" y="2134080"/>
              <a:ext cx="649800" cy="262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latin typeface="Arial"/>
                </a:rPr>
                <a:t>2s3s </a:t>
              </a:r>
              <a:r>
                <a:rPr lang="en-US" sz="750" spc="-1" baseline="33000">
                  <a:latin typeface="Arial"/>
                </a:rPr>
                <a:t>3</a:t>
              </a:r>
              <a:r>
                <a:rPr lang="en-US" sz="750" spc="-1">
                  <a:latin typeface="Arial"/>
                </a:rPr>
                <a:t>S</a:t>
              </a:r>
              <a:r>
                <a:rPr lang="en-US" sz="750" spc="-1" baseline="-33000">
                  <a:latin typeface="Arial"/>
                </a:rPr>
                <a:t>1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75600" y="1951200"/>
              <a:ext cx="649800" cy="262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latin typeface="Arial"/>
                </a:rPr>
                <a:t>2s4s </a:t>
              </a:r>
              <a:r>
                <a:rPr lang="en-US" sz="750" spc="-1" baseline="33000">
                  <a:latin typeface="Arial"/>
                </a:rPr>
                <a:t>3</a:t>
              </a:r>
              <a:r>
                <a:rPr lang="en-US" sz="750" spc="-1">
                  <a:latin typeface="Arial"/>
                </a:rPr>
                <a:t>S</a:t>
              </a:r>
              <a:r>
                <a:rPr lang="en-US" sz="750" spc="-1" baseline="-33000">
                  <a:latin typeface="Arial"/>
                </a:rPr>
                <a:t>1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43" name="Gerader Verbinder 42"/>
            <p:cNvSpPr/>
            <p:nvPr/>
          </p:nvSpPr>
          <p:spPr>
            <a:xfrm>
              <a:off x="738000" y="1676880"/>
              <a:ext cx="1920240" cy="0"/>
            </a:xfrm>
            <a:prstGeom prst="line">
              <a:avLst/>
            </a:prstGeom>
            <a:ln w="29160">
              <a:solidFill>
                <a:srgbClr val="000000"/>
              </a:solidFill>
              <a:custDash>
                <a:ds d="197000" sp="197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Textfeld 43"/>
            <p:cNvSpPr txBox="1"/>
            <p:nvPr/>
          </p:nvSpPr>
          <p:spPr>
            <a:xfrm>
              <a:off x="1522080" y="1494000"/>
              <a:ext cx="743040" cy="3740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latin typeface="Arial"/>
                </a:rPr>
                <a:t>Ionization</a:t>
              </a:r>
              <a:r>
                <a:rPr sz="1350"/>
                <a:t/>
              </a:r>
              <a:br>
                <a:rPr sz="1350"/>
              </a:br>
              <a:r>
                <a:rPr lang="en-US" sz="750" spc="-1">
                  <a:latin typeface="Arial"/>
                </a:rPr>
                <a:t>Threshold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546840" y="1485720"/>
              <a:ext cx="554040" cy="3740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 dirty="0">
                  <a:latin typeface="Arial"/>
                </a:rPr>
                <a:t>Triplet</a:t>
              </a:r>
              <a:r>
                <a:rPr sz="1350" dirty="0"/>
                <a:t/>
              </a:r>
              <a:br>
                <a:rPr sz="1350" dirty="0"/>
              </a:br>
              <a:r>
                <a:rPr lang="en-US" sz="750" spc="-1" dirty="0">
                  <a:latin typeface="Arial"/>
                </a:rPr>
                <a:t>states </a:t>
              </a: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2544480" y="1485720"/>
              <a:ext cx="564840" cy="3740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 dirty="0">
                  <a:latin typeface="Arial"/>
                </a:rPr>
                <a:t>Singlet</a:t>
              </a:r>
              <a:r>
                <a:rPr sz="1350" dirty="0"/>
                <a:t/>
              </a:r>
              <a:br>
                <a:rPr sz="1350" dirty="0"/>
              </a:br>
              <a:r>
                <a:rPr lang="en-US" sz="750" spc="-1" dirty="0">
                  <a:latin typeface="Arial"/>
                </a:rPr>
                <a:t>states </a:t>
              </a:r>
            </a:p>
          </p:txBody>
        </p:sp>
        <p:sp>
          <p:nvSpPr>
            <p:cNvPr id="47" name="Gerader Verbinder 46"/>
            <p:cNvSpPr/>
            <p:nvPr/>
          </p:nvSpPr>
          <p:spPr>
            <a:xfrm flipH="1">
              <a:off x="944280" y="1676880"/>
              <a:ext cx="411480" cy="411480"/>
            </a:xfrm>
            <a:prstGeom prst="line">
              <a:avLst/>
            </a:prstGeom>
            <a:ln w="291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Textfeld 47"/>
            <p:cNvSpPr txBox="1"/>
            <p:nvPr/>
          </p:nvSpPr>
          <p:spPr>
            <a:xfrm>
              <a:off x="1106280" y="1814040"/>
              <a:ext cx="706680" cy="232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solidFill>
                    <a:srgbClr val="FF0000"/>
                  </a:solidFill>
                  <a:latin typeface="Arial"/>
                </a:rPr>
                <a:t>935.8 nm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49" name="Gerader Verbinder 48"/>
            <p:cNvSpPr/>
            <p:nvPr/>
          </p:nvSpPr>
          <p:spPr>
            <a:xfrm>
              <a:off x="2178720" y="2591280"/>
              <a:ext cx="548640" cy="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Gerader Verbinder 49"/>
            <p:cNvSpPr/>
            <p:nvPr/>
          </p:nvSpPr>
          <p:spPr>
            <a:xfrm>
              <a:off x="1989360" y="3128760"/>
              <a:ext cx="548640" cy="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Gerader Verbinder 50"/>
            <p:cNvSpPr/>
            <p:nvPr/>
          </p:nvSpPr>
          <p:spPr>
            <a:xfrm>
              <a:off x="2361600" y="2088360"/>
              <a:ext cx="548640" cy="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Gerader Verbinder 51"/>
            <p:cNvSpPr/>
            <p:nvPr/>
          </p:nvSpPr>
          <p:spPr>
            <a:xfrm flipH="1">
              <a:off x="2224440" y="2591280"/>
              <a:ext cx="182880" cy="548640"/>
            </a:xfrm>
            <a:prstGeom prst="line">
              <a:avLst/>
            </a:prstGeom>
            <a:ln w="29160">
              <a:solidFill>
                <a:srgbClr val="2A6099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Textfeld 52"/>
            <p:cNvSpPr txBox="1"/>
            <p:nvPr/>
          </p:nvSpPr>
          <p:spPr>
            <a:xfrm>
              <a:off x="2400480" y="2728440"/>
              <a:ext cx="706680" cy="232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solidFill>
                    <a:srgbClr val="2A6099"/>
                  </a:solidFill>
                  <a:latin typeface="Arial"/>
                </a:rPr>
                <a:t>234.9 nm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54" name="Gerader Verbinder 53"/>
            <p:cNvSpPr/>
            <p:nvPr/>
          </p:nvSpPr>
          <p:spPr>
            <a:xfrm flipH="1">
              <a:off x="2407320" y="2088360"/>
              <a:ext cx="274320" cy="502920"/>
            </a:xfrm>
            <a:prstGeom prst="line">
              <a:avLst/>
            </a:prstGeom>
            <a:ln w="29160">
              <a:solidFill>
                <a:srgbClr val="2A6099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Textfeld 54"/>
            <p:cNvSpPr txBox="1"/>
            <p:nvPr/>
          </p:nvSpPr>
          <p:spPr>
            <a:xfrm>
              <a:off x="1904400" y="2176200"/>
              <a:ext cx="706680" cy="232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solidFill>
                    <a:srgbClr val="2A6099"/>
                  </a:solidFill>
                  <a:latin typeface="Arial"/>
                </a:rPr>
                <a:t>457.3 nm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56" name="Gerader Verbinder 55"/>
            <p:cNvSpPr/>
            <p:nvPr/>
          </p:nvSpPr>
          <p:spPr>
            <a:xfrm>
              <a:off x="2453040" y="1676880"/>
              <a:ext cx="228600" cy="411480"/>
            </a:xfrm>
            <a:prstGeom prst="line">
              <a:avLst/>
            </a:prstGeom>
            <a:ln w="29160">
              <a:solidFill>
                <a:srgbClr val="2A6099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Textfeld 56"/>
            <p:cNvSpPr txBox="1"/>
            <p:nvPr/>
          </p:nvSpPr>
          <p:spPr>
            <a:xfrm>
              <a:off x="1995840" y="1814040"/>
              <a:ext cx="601200" cy="232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solidFill>
                    <a:srgbClr val="2A6099"/>
                  </a:solidFill>
                  <a:latin typeface="Arial"/>
                </a:rPr>
                <a:t>929 nm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2681640" y="2454120"/>
              <a:ext cx="655920" cy="262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latin typeface="Arial"/>
                </a:rPr>
                <a:t>2s2p </a:t>
              </a:r>
              <a:r>
                <a:rPr lang="en-US" sz="750" spc="-1" baseline="33000">
                  <a:latin typeface="Arial"/>
                </a:rPr>
                <a:t>1</a:t>
              </a:r>
              <a:r>
                <a:rPr lang="en-US" sz="750" spc="-1">
                  <a:latin typeface="Arial"/>
                </a:rPr>
                <a:t>P</a:t>
              </a:r>
              <a:r>
                <a:rPr lang="en-US" sz="750" spc="-1" baseline="-33000">
                  <a:latin typeface="Arial"/>
                </a:rPr>
                <a:t>1</a:t>
              </a:r>
              <a:endParaRPr lang="en-US" sz="750" spc="-1">
                <a:latin typeface="Arial"/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2848680" y="1996920"/>
              <a:ext cx="663480" cy="262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67500" tIns="33750" rIns="67500" bIns="33750">
              <a:noAutofit/>
            </a:bodyPr>
            <a:lstStyle/>
            <a:p>
              <a:r>
                <a:rPr lang="en-US" sz="750" spc="-1">
                  <a:latin typeface="Arial"/>
                </a:rPr>
                <a:t>2s3p </a:t>
              </a:r>
              <a:r>
                <a:rPr lang="en-US" sz="750" spc="-1" baseline="33000">
                  <a:latin typeface="Arial"/>
                </a:rPr>
                <a:t>1</a:t>
              </a:r>
              <a:r>
                <a:rPr lang="en-US" sz="750" spc="-1">
                  <a:latin typeface="Arial"/>
                </a:rPr>
                <a:t>D</a:t>
              </a:r>
              <a:r>
                <a:rPr lang="en-US" sz="750" spc="-1" baseline="-33000">
                  <a:latin typeface="Arial"/>
                </a:rPr>
                <a:t>2</a:t>
              </a:r>
              <a:endParaRPr lang="en-US" sz="750" spc="-1">
                <a:latin typeface="Arial"/>
              </a:endParaRPr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7156529" y="3012057"/>
            <a:ext cx="1804090" cy="16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400" b="1" strike="noStrike" spc="-1" dirty="0">
                <a:latin typeface="Arial"/>
              </a:rPr>
              <a:t>Electronic levels</a:t>
            </a:r>
            <a:endParaRPr lang="en-US" sz="1400" b="0" strike="noStrike" spc="-1" dirty="0">
              <a:latin typeface="Arial"/>
            </a:endParaRPr>
          </a:p>
          <a:p>
            <a:r>
              <a:rPr lang="en-US" sz="1400" b="0" strike="noStrike" spc="-1" dirty="0">
                <a:latin typeface="Arial"/>
              </a:rPr>
              <a:t>(curve dependent on nuclear separation </a:t>
            </a:r>
            <a:r>
              <a:rPr lang="en-US" sz="1400" b="0" i="1" strike="noStrike" spc="-1" dirty="0">
                <a:latin typeface="Arial"/>
              </a:rPr>
              <a:t>r</a:t>
            </a:r>
            <a:r>
              <a:rPr lang="en-US" sz="1400" b="0" strike="noStrike" spc="-1" dirty="0">
                <a:latin typeface="Arial"/>
              </a:rPr>
              <a:t>) – transitions in visible/UV</a:t>
            </a:r>
          </a:p>
        </p:txBody>
      </p:sp>
      <p:pic>
        <p:nvPicPr>
          <p:cNvPr id="65" name="Grafik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920" y="1092874"/>
            <a:ext cx="2609831" cy="1839091"/>
          </a:xfrm>
          <a:prstGeom prst="rect">
            <a:avLst/>
          </a:prstGeom>
        </p:spPr>
      </p:pic>
      <p:sp>
        <p:nvSpPr>
          <p:cNvPr id="66" name="Gerader Verbinder 65"/>
          <p:cNvSpPr/>
          <p:nvPr/>
        </p:nvSpPr>
        <p:spPr>
          <a:xfrm flipH="1" flipV="1">
            <a:off x="6315405" y="2651022"/>
            <a:ext cx="863128" cy="722071"/>
          </a:xfrm>
          <a:prstGeom prst="line">
            <a:avLst/>
          </a:prstGeom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Textfeld 66"/>
          <p:cNvSpPr txBox="1"/>
          <p:nvPr/>
        </p:nvSpPr>
        <p:spPr>
          <a:xfrm>
            <a:off x="7980594" y="4292848"/>
            <a:ext cx="99330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Courtesy </a:t>
            </a:r>
          </a:p>
          <a:p>
            <a:r>
              <a:rPr lang="en-GB" sz="1400" b="1" dirty="0" smtClean="0"/>
              <a:t>E.Pawelec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5647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427734"/>
            <a:ext cx="7543800" cy="342900"/>
          </a:xfrm>
        </p:spPr>
        <p:txBody>
          <a:bodyPr/>
          <a:lstStyle/>
          <a:p>
            <a:pPr algn="ctr"/>
            <a:r>
              <a:rPr lang="en-GB" dirty="0" smtClean="0"/>
              <a:t>Thanks for the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5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New projects/proposals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627534"/>
            <a:ext cx="8856983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C00000"/>
                </a:solidFill>
              </a:rPr>
              <a:t>IAEA CRP: </a:t>
            </a:r>
            <a:r>
              <a:rPr lang="en-US" sz="1800" i="1" dirty="0" smtClean="0"/>
              <a:t>”Providing the Flexible CRM Usable Standalone and Inside Edge Transport Codes Including EIRENE” </a:t>
            </a:r>
            <a:r>
              <a:rPr lang="en-US" sz="1800" b="0" i="1" dirty="0" smtClean="0"/>
              <a:t>(D</a:t>
            </a:r>
            <a:r>
              <a:rPr lang="en-US" sz="1800" b="0" i="1" dirty="0"/>
              <a:t>. Borodin, </a:t>
            </a:r>
            <a:r>
              <a:rPr lang="en-US" sz="1800" b="0" i="1" dirty="0" err="1"/>
              <a:t>D.Harting</a:t>
            </a:r>
            <a:r>
              <a:rPr lang="en-US" sz="1800" b="0" i="1" dirty="0"/>
              <a:t>, </a:t>
            </a:r>
            <a:r>
              <a:rPr lang="en-US" sz="1800" b="0" i="1" dirty="0" err="1" smtClean="0"/>
              <a:t>S.Brezinsek</a:t>
            </a:r>
            <a:r>
              <a:rPr lang="en-US" sz="1800" b="0" i="1" dirty="0" smtClean="0"/>
              <a:t>)</a:t>
            </a:r>
          </a:p>
          <a:p>
            <a:r>
              <a:rPr lang="en-US" sz="1800" b="0" i="1" dirty="0"/>
              <a:t> </a:t>
            </a:r>
            <a:r>
              <a:rPr lang="en-US" sz="1800" b="0" i="1" dirty="0" smtClean="0"/>
              <a:t>    </a:t>
            </a:r>
            <a:r>
              <a:rPr lang="en-US" sz="1800" b="0" i="1" dirty="0" smtClean="0">
                <a:solidFill>
                  <a:srgbClr val="003399"/>
                </a:solidFill>
                <a:sym typeface="Wingdings" panose="05000000000000000000" pitchFamily="2" charset="2"/>
              </a:rPr>
              <a:t> </a:t>
            </a:r>
            <a:r>
              <a:rPr lang="en-US" sz="1800" b="0" i="1" dirty="0" err="1" smtClean="0">
                <a:solidFill>
                  <a:srgbClr val="003399"/>
                </a:solidFill>
                <a:sym typeface="Wingdings" panose="05000000000000000000" pitchFamily="2" charset="2"/>
              </a:rPr>
              <a:t>CollsionDB</a:t>
            </a:r>
            <a:r>
              <a:rPr lang="en-US" sz="1800" b="0" i="1" dirty="0" smtClean="0">
                <a:solidFill>
                  <a:srgbClr val="003399"/>
                </a:solidFill>
                <a:sym typeface="Wingdings" panose="05000000000000000000" pitchFamily="2" charset="2"/>
              </a:rPr>
              <a:t> progress</a:t>
            </a:r>
            <a:r>
              <a:rPr lang="en-US" sz="1800" b="0" i="1" dirty="0" smtClean="0">
                <a:sym typeface="Wingdings" panose="05000000000000000000" pitchFamily="2" charset="2"/>
              </a:rPr>
              <a:t> </a:t>
            </a:r>
            <a:r>
              <a:rPr lang="en-US" sz="1800" b="0" i="1" dirty="0">
                <a:sym typeface="Wingdings" panose="05000000000000000000" pitchFamily="2" charset="2"/>
              </a:rPr>
              <a:t>- </a:t>
            </a:r>
            <a:r>
              <a:rPr lang="en-US" sz="1800" b="0" i="1" dirty="0">
                <a:sym typeface="Wingdings" panose="05000000000000000000" pitchFamily="2" charset="2"/>
                <a:hlinkClick r:id="rId2"/>
              </a:rPr>
              <a:t>https://db-amdis.org/collisiondb</a:t>
            </a:r>
            <a:r>
              <a:rPr lang="en-US" sz="1800" b="0" i="1" dirty="0" smtClean="0">
                <a:sym typeface="Wingdings" panose="05000000000000000000" pitchFamily="2" charset="2"/>
                <a:hlinkClick r:id="rId2"/>
              </a:rPr>
              <a:t>/</a:t>
            </a:r>
            <a:endParaRPr lang="en-US" sz="1800" b="0" i="1" dirty="0" smtClean="0">
              <a:sym typeface="Wingdings" panose="05000000000000000000" pitchFamily="2" charset="2"/>
            </a:endParaRPr>
          </a:p>
          <a:p>
            <a:endParaRPr lang="en-US" sz="1800" b="0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PSI  </a:t>
            </a:r>
            <a:r>
              <a:rPr lang="en-US" sz="1800" dirty="0" err="1" smtClean="0"/>
              <a:t>conferende</a:t>
            </a:r>
            <a:r>
              <a:rPr lang="en-US" sz="1800" dirty="0" smtClean="0"/>
              <a:t> (May, 2024):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“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Lyman line opacities in tokamak divertor plasmas under high-recycling and detached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conditions” </a:t>
            </a:r>
          </a:p>
          <a:p>
            <a:pPr lvl="1"/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R.Chandra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al.)</a:t>
            </a:r>
          </a:p>
          <a:p>
            <a:pPr lvl="1"/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CRM module associated with the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EIRENE-NGM” </a:t>
            </a:r>
          </a:p>
          <a:p>
            <a:pPr lvl="2"/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D.Borodin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al.)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7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98" y="676516"/>
            <a:ext cx="2828499" cy="275182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Grafik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69" y="627534"/>
            <a:ext cx="2522296" cy="26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809" y="3404983"/>
            <a:ext cx="3866127" cy="12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0" tIns="45665" rIns="91330" bIns="45665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1" u="sng" dirty="0">
                <a:solidFill>
                  <a:srgbClr val="000000"/>
                </a:solidFill>
              </a:rPr>
              <a:t>Effective rates: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0000"/>
                </a:solidFill>
              </a:rPr>
              <a:t>1,2)</a:t>
            </a:r>
            <a:r>
              <a:rPr lang="en-GB" sz="1200" dirty="0">
                <a:solidFill>
                  <a:srgbClr val="CC3300"/>
                </a:solidFill>
              </a:rPr>
              <a:t> 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smtClean="0">
                <a:solidFill>
                  <a:srgbClr val="000000"/>
                </a:solidFill>
              </a:rPr>
              <a:t>transitions &lt;Ex..&gt; </a:t>
            </a:r>
            <a:r>
              <a:rPr lang="en-GB" sz="1200" dirty="0">
                <a:solidFill>
                  <a:srgbClr val="000000"/>
                </a:solidFill>
              </a:rPr>
              <a:t>between "GS" and "MS"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0000"/>
                </a:solidFill>
              </a:rPr>
              <a:t>3,4) 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ionizations &lt;</a:t>
            </a:r>
            <a:r>
              <a:rPr lang="en-US" sz="1200" dirty="0" err="1" smtClean="0">
                <a:solidFill>
                  <a:srgbClr val="000000"/>
                </a:solidFill>
              </a:rPr>
              <a:t>Iz</a:t>
            </a:r>
            <a:r>
              <a:rPr lang="en-US" sz="1200" dirty="0" smtClean="0">
                <a:solidFill>
                  <a:srgbClr val="000000"/>
                </a:solidFill>
              </a:rPr>
              <a:t>..&gt; from </a:t>
            </a:r>
            <a:r>
              <a:rPr lang="en-US" sz="1200" dirty="0">
                <a:solidFill>
                  <a:srgbClr val="000000"/>
                </a:solidFill>
              </a:rPr>
              <a:t>"GS" and "MS"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</a:rPr>
              <a:t>5,6) line intensity (PEC – photon emission coefficient), contributions from "GS" and "MS"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11290" y="627534"/>
            <a:ext cx="2520279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rgbClr val="000000"/>
                </a:solidFill>
              </a:rPr>
              <a:t>ADAS, </a:t>
            </a:r>
            <a:r>
              <a:rPr lang="en-GB" sz="1400" dirty="0" smtClean="0">
                <a:solidFill>
                  <a:srgbClr val="000000"/>
                </a:solidFill>
              </a:rPr>
              <a:t>T</a:t>
            </a:r>
            <a:r>
              <a:rPr lang="en-GB" sz="1400" baseline="-25000" dirty="0" smtClean="0">
                <a:solidFill>
                  <a:srgbClr val="000000"/>
                </a:solidFill>
              </a:rPr>
              <a:t>e</a:t>
            </a:r>
            <a:r>
              <a:rPr lang="en-GB" sz="1400" dirty="0" smtClean="0">
                <a:solidFill>
                  <a:srgbClr val="000000"/>
                </a:solidFill>
              </a:rPr>
              <a:t>=1eV</a:t>
            </a:r>
            <a:r>
              <a:rPr lang="en-GB" sz="1400" dirty="0">
                <a:solidFill>
                  <a:srgbClr val="000000"/>
                </a:solidFill>
              </a:rPr>
              <a:t>, n</a:t>
            </a:r>
            <a:r>
              <a:rPr lang="en-GB" sz="1400" baseline="-25000" dirty="0">
                <a:solidFill>
                  <a:srgbClr val="000000"/>
                </a:solidFill>
              </a:rPr>
              <a:t>e</a:t>
            </a:r>
            <a:r>
              <a:rPr lang="en-GB" sz="1400" dirty="0">
                <a:solidFill>
                  <a:srgbClr val="000000"/>
                </a:solidFill>
              </a:rPr>
              <a:t>=2*10</a:t>
            </a:r>
            <a:r>
              <a:rPr lang="en-GB" sz="1400" baseline="30000" dirty="0">
                <a:solidFill>
                  <a:srgbClr val="000000"/>
                </a:solidFill>
              </a:rPr>
              <a:t>12</a:t>
            </a:r>
            <a:r>
              <a:rPr lang="en-GB" sz="1400" dirty="0">
                <a:solidFill>
                  <a:srgbClr val="000000"/>
                </a:solidFill>
              </a:rPr>
              <a:t>cm</a:t>
            </a:r>
            <a:r>
              <a:rPr lang="en-GB" sz="1400" baseline="30000" dirty="0">
                <a:solidFill>
                  <a:srgbClr val="000000"/>
                </a:solidFill>
              </a:rPr>
              <a:t>-3</a:t>
            </a:r>
            <a:endParaRPr lang="en-US" sz="1400" baseline="30000" dirty="0">
              <a:solidFill>
                <a:srgbClr val="000000"/>
              </a:solidFill>
            </a:endParaRPr>
          </a:p>
        </p:txBody>
      </p:sp>
      <p:pic>
        <p:nvPicPr>
          <p:cNvPr id="10" name="Grafik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363" y="2216845"/>
            <a:ext cx="2819232" cy="5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496" y="664816"/>
            <a:ext cx="3571875" cy="593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65" rIns="0" bIns="45665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43964" algn="l"/>
              </a:tabLst>
            </a:pPr>
            <a:r>
              <a:rPr lang="en-GB" sz="1600" b="1" i="1" dirty="0">
                <a:solidFill>
                  <a:srgbClr val="000000"/>
                </a:solidFill>
              </a:rPr>
              <a:t>The system of 2 balance equations can be solved analytically . . .</a:t>
            </a:r>
          </a:p>
        </p:txBody>
      </p:sp>
      <p:pic>
        <p:nvPicPr>
          <p:cNvPr id="13" name="Grafik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7" y="1236823"/>
            <a:ext cx="3464040" cy="84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496" y="77413"/>
            <a:ext cx="754380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MS-effect for Be</a:t>
            </a:r>
            <a:r>
              <a:rPr lang="de-DE" sz="2800" dirty="0" smtClean="0">
                <a:solidFill>
                  <a:srgbClr val="C00000"/>
                </a:solidFill>
              </a:rPr>
              <a:t>I (</a:t>
            </a:r>
            <a:r>
              <a:rPr lang="en-GB" sz="2800" dirty="0" smtClean="0">
                <a:solidFill>
                  <a:srgbClr val="C00000"/>
                </a:solidFill>
              </a:rPr>
              <a:t>“generalised” MS 10</a:t>
            </a:r>
            <a:r>
              <a:rPr lang="en-GB" sz="2800" baseline="30000" dirty="0" smtClean="0">
                <a:solidFill>
                  <a:srgbClr val="C00000"/>
                </a:solidFill>
              </a:rPr>
              <a:t>-4</a:t>
            </a:r>
            <a:r>
              <a:rPr lang="en-GB" sz="2800" dirty="0" smtClean="0">
                <a:solidFill>
                  <a:srgbClr val="C00000"/>
                </a:solidFill>
              </a:rPr>
              <a:t>s)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39141" y="3579862"/>
            <a:ext cx="4792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MS-population tracking was introduced into ERO and demonstrated to be of significance by applications to PISCES-B, PSI-2 and JET-ILW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(neutral Be, He, W)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WI dedicated ADAS dataset was developed; various </a:t>
            </a: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states bundling options </a:t>
            </a: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(~10) tested etc.</a:t>
            </a:r>
            <a:endParaRPr lang="en-GB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98" y="47373"/>
            <a:ext cx="7543800" cy="3429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ModCR</a:t>
            </a:r>
            <a:r>
              <a:rPr lang="en-US" sz="2400" dirty="0" smtClean="0">
                <a:solidFill>
                  <a:srgbClr val="C00000"/>
                </a:solidFill>
              </a:rPr>
              <a:t> interaction with EIRENE and other tools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419872" y="2094720"/>
            <a:ext cx="2376264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ModCR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23528" y="771550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CRM condensing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(“</a:t>
            </a:r>
            <a:r>
              <a:rPr lang="en-GB" dirty="0" err="1" smtClean="0">
                <a:solidFill>
                  <a:schemeClr val="tx1"/>
                </a:solidFill>
              </a:rPr>
              <a:t>ColRad</a:t>
            </a:r>
            <a:r>
              <a:rPr lang="en-GB" dirty="0" smtClean="0">
                <a:solidFill>
                  <a:schemeClr val="tx1"/>
                </a:solidFill>
              </a:rPr>
              <a:t>”)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23528" y="2092162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Main loop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(“</a:t>
            </a:r>
            <a:r>
              <a:rPr lang="en-GB" dirty="0" err="1" smtClean="0">
                <a:solidFill>
                  <a:schemeClr val="tx1"/>
                </a:solidFill>
              </a:rPr>
              <a:t>folneout</a:t>
            </a:r>
            <a:r>
              <a:rPr lang="en-GB" dirty="0" smtClean="0">
                <a:solidFill>
                  <a:schemeClr val="tx1"/>
                </a:solidFill>
              </a:rPr>
              <a:t>”)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3528" y="3412187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Post-processing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(spectroscopy, </a:t>
            </a:r>
            <a:r>
              <a:rPr lang="en-GB" dirty="0" err="1" smtClean="0">
                <a:solidFill>
                  <a:schemeClr val="tx1"/>
                </a:solidFill>
              </a:rPr>
              <a:t>etc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544405" y="4098884"/>
            <a:ext cx="2376264" cy="6294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sources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MCCC, R-matrix, 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Pfeil nach links 10"/>
          <p:cNvSpPr/>
          <p:nvPr/>
        </p:nvSpPr>
        <p:spPr>
          <a:xfrm rot="5400000">
            <a:off x="7168542" y="3370180"/>
            <a:ext cx="953352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feil nach links 18"/>
          <p:cNvSpPr/>
          <p:nvPr/>
        </p:nvSpPr>
        <p:spPr>
          <a:xfrm rot="16200000">
            <a:off x="7156273" y="1393309"/>
            <a:ext cx="1014357" cy="2957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feil nach links 19"/>
          <p:cNvSpPr/>
          <p:nvPr/>
        </p:nvSpPr>
        <p:spPr>
          <a:xfrm>
            <a:off x="5793856" y="2309767"/>
            <a:ext cx="953352" cy="6762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bgerundetes Rechteck 12"/>
          <p:cNvSpPr/>
          <p:nvPr/>
        </p:nvSpPr>
        <p:spPr>
          <a:xfrm>
            <a:off x="6516216" y="2065412"/>
            <a:ext cx="237626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Ploutos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Pfeil nach links 21"/>
          <p:cNvSpPr/>
          <p:nvPr/>
        </p:nvSpPr>
        <p:spPr>
          <a:xfrm rot="19687372">
            <a:off x="5604775" y="1522115"/>
            <a:ext cx="2162362" cy="107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bgerundetes Rechteck 13"/>
          <p:cNvSpPr/>
          <p:nvPr/>
        </p:nvSpPr>
        <p:spPr>
          <a:xfrm>
            <a:off x="6544405" y="619007"/>
            <a:ext cx="2376264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YACORA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 rot="1448864">
            <a:off x="2433881" y="1784217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/>
          <p:cNvSpPr/>
          <p:nvPr/>
        </p:nvSpPr>
        <p:spPr>
          <a:xfrm>
            <a:off x="2375756" y="2444815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e 23"/>
          <p:cNvSpPr/>
          <p:nvPr/>
        </p:nvSpPr>
        <p:spPr>
          <a:xfrm rot="20342274">
            <a:off x="2426478" y="3128802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bgerundetes Rechteck 24"/>
          <p:cNvSpPr/>
          <p:nvPr/>
        </p:nvSpPr>
        <p:spPr>
          <a:xfrm>
            <a:off x="4016813" y="2092356"/>
            <a:ext cx="1777043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ModCR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4293547" y="1528595"/>
            <a:ext cx="1311984" cy="288032"/>
          </a:xfrm>
          <a:prstGeom prst="wedgeRoundRectCallout">
            <a:avLst>
              <a:gd name="adj1" fmla="val -52249"/>
              <a:gd name="adj2" fmla="val 23137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Standalone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Abgerundete rechteckige Legende 25"/>
          <p:cNvSpPr/>
          <p:nvPr/>
        </p:nvSpPr>
        <p:spPr>
          <a:xfrm>
            <a:off x="3723332" y="796180"/>
            <a:ext cx="1140431" cy="288032"/>
          </a:xfrm>
          <a:prstGeom prst="wedgeRoundRectCallout">
            <a:avLst>
              <a:gd name="adj1" fmla="val -103784"/>
              <a:gd name="adj2" fmla="val 3451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egende mit Pfeil nach oben 14"/>
          <p:cNvSpPr/>
          <p:nvPr/>
        </p:nvSpPr>
        <p:spPr>
          <a:xfrm>
            <a:off x="4015661" y="3200326"/>
            <a:ext cx="1777043" cy="1015612"/>
          </a:xfrm>
          <a:prstGeom prst="upArrowCallout">
            <a:avLst>
              <a:gd name="adj1" fmla="val 30402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Flexible </a:t>
            </a:r>
            <a:r>
              <a:rPr lang="en-GB" b="1" dirty="0" smtClean="0">
                <a:solidFill>
                  <a:schemeClr val="tx1"/>
                </a:solidFill>
              </a:rPr>
              <a:t>input </a:t>
            </a:r>
            <a:r>
              <a:rPr lang="en-GB" dirty="0" smtClean="0">
                <a:solidFill>
                  <a:schemeClr val="tx1"/>
                </a:solidFill>
              </a:rPr>
              <a:t>files (JSON)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iger Pfeil 32"/>
          <p:cNvSpPr/>
          <p:nvPr/>
        </p:nvSpPr>
        <p:spPr>
          <a:xfrm rot="10800000" flipV="1">
            <a:off x="7685900" y="889509"/>
            <a:ext cx="342484" cy="746138"/>
          </a:xfrm>
          <a:prstGeom prst="bentArrow">
            <a:avLst/>
          </a:pr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030" y="-3611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flow chat (standalone)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ussdiagramm: Prozess 4"/>
          <p:cNvSpPr/>
          <p:nvPr/>
        </p:nvSpPr>
        <p:spPr>
          <a:xfrm>
            <a:off x="179512" y="576064"/>
            <a:ext cx="1728192" cy="3600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Input file 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hteckiger Pfeil 6"/>
          <p:cNvSpPr/>
          <p:nvPr/>
        </p:nvSpPr>
        <p:spPr>
          <a:xfrm flipV="1">
            <a:off x="557554" y="936104"/>
            <a:ext cx="376652" cy="1296144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hteckiger Pfeil 7"/>
          <p:cNvSpPr/>
          <p:nvPr/>
        </p:nvSpPr>
        <p:spPr>
          <a:xfrm flipV="1">
            <a:off x="359532" y="948062"/>
            <a:ext cx="384878" cy="2436313"/>
          </a:xfrm>
          <a:prstGeom prst="bentArrow">
            <a:avLst>
              <a:gd name="adj1" fmla="val 25000"/>
              <a:gd name="adj2" fmla="val 25907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lussdiagramm: Mehrere Dokumente 9"/>
          <p:cNvSpPr/>
          <p:nvPr/>
        </p:nvSpPr>
        <p:spPr>
          <a:xfrm>
            <a:off x="934206" y="1796782"/>
            <a:ext cx="829482" cy="720080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lussdiagramm: Mehrere Dokumente 10"/>
          <p:cNvSpPr/>
          <p:nvPr/>
        </p:nvSpPr>
        <p:spPr>
          <a:xfrm>
            <a:off x="744410" y="2808312"/>
            <a:ext cx="875262" cy="795506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Tasks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06" y="948063"/>
            <a:ext cx="1103896" cy="936104"/>
          </a:xfrm>
          <a:prstGeom prst="rect">
            <a:avLst/>
          </a:prstGeom>
        </p:spPr>
      </p:pic>
      <p:sp>
        <p:nvSpPr>
          <p:cNvPr id="16" name="Flussdiagramm: Prozess 15"/>
          <p:cNvSpPr/>
          <p:nvPr/>
        </p:nvSpPr>
        <p:spPr>
          <a:xfrm>
            <a:off x="2540780" y="600346"/>
            <a:ext cx="648072" cy="289162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Flussdiagramm: Prozess 16"/>
          <p:cNvSpPr/>
          <p:nvPr/>
        </p:nvSpPr>
        <p:spPr>
          <a:xfrm>
            <a:off x="3351456" y="602878"/>
            <a:ext cx="1728192" cy="1220718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Species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States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Transitions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Settings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26" y="3855571"/>
            <a:ext cx="1103896" cy="936104"/>
          </a:xfrm>
          <a:prstGeom prst="rect">
            <a:avLst/>
          </a:prstGeom>
        </p:spPr>
      </p:pic>
      <p:sp>
        <p:nvSpPr>
          <p:cNvPr id="19" name="Flussdiagramm: Prozess 18"/>
          <p:cNvSpPr/>
          <p:nvPr/>
        </p:nvSpPr>
        <p:spPr>
          <a:xfrm>
            <a:off x="1745100" y="3507854"/>
            <a:ext cx="648072" cy="28916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Task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Flussdiagramm: Prozess 19"/>
          <p:cNvSpPr/>
          <p:nvPr/>
        </p:nvSpPr>
        <p:spPr>
          <a:xfrm>
            <a:off x="2555776" y="3510386"/>
            <a:ext cx="2520280" cy="122071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Manipulate CRM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Analyse CRM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Solve (set of) case(s)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Produce output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1641352" y="2104639"/>
            <a:ext cx="5312664" cy="1109443"/>
          </a:xfrm>
          <a:custGeom>
            <a:avLst/>
            <a:gdLst>
              <a:gd name="connsiteX0" fmla="*/ 0 w 5312664"/>
              <a:gd name="connsiteY0" fmla="*/ 1027147 h 1109443"/>
              <a:gd name="connsiteX1" fmla="*/ 192024 w 5312664"/>
              <a:gd name="connsiteY1" fmla="*/ 944851 h 1109443"/>
              <a:gd name="connsiteX2" fmla="*/ 987552 w 5312664"/>
              <a:gd name="connsiteY2" fmla="*/ 85315 h 1109443"/>
              <a:gd name="connsiteX3" fmla="*/ 1874520 w 5312664"/>
              <a:gd name="connsiteY3" fmla="*/ 761971 h 1109443"/>
              <a:gd name="connsiteX4" fmla="*/ 2798064 w 5312664"/>
              <a:gd name="connsiteY4" fmla="*/ 140179 h 1109443"/>
              <a:gd name="connsiteX5" fmla="*/ 3858768 w 5312664"/>
              <a:gd name="connsiteY5" fmla="*/ 761971 h 1109443"/>
              <a:gd name="connsiteX6" fmla="*/ 4892040 w 5312664"/>
              <a:gd name="connsiteY6" fmla="*/ 3019 h 1109443"/>
              <a:gd name="connsiteX7" fmla="*/ 5312664 w 5312664"/>
              <a:gd name="connsiteY7" fmla="*/ 1109443 h 110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664" h="1109443">
                <a:moveTo>
                  <a:pt x="0" y="1027147"/>
                </a:moveTo>
                <a:cubicBezTo>
                  <a:pt x="13716" y="1064485"/>
                  <a:pt x="27432" y="1101823"/>
                  <a:pt x="192024" y="944851"/>
                </a:cubicBezTo>
                <a:cubicBezTo>
                  <a:pt x="356616" y="787879"/>
                  <a:pt x="707136" y="115795"/>
                  <a:pt x="987552" y="85315"/>
                </a:cubicBezTo>
                <a:cubicBezTo>
                  <a:pt x="1267968" y="54835"/>
                  <a:pt x="1572768" y="752827"/>
                  <a:pt x="1874520" y="761971"/>
                </a:cubicBezTo>
                <a:cubicBezTo>
                  <a:pt x="2176272" y="771115"/>
                  <a:pt x="2467356" y="140179"/>
                  <a:pt x="2798064" y="140179"/>
                </a:cubicBezTo>
                <a:cubicBezTo>
                  <a:pt x="3128772" y="140179"/>
                  <a:pt x="3509772" y="784831"/>
                  <a:pt x="3858768" y="761971"/>
                </a:cubicBezTo>
                <a:cubicBezTo>
                  <a:pt x="4207764" y="739111"/>
                  <a:pt x="4649724" y="-54893"/>
                  <a:pt x="4892040" y="3019"/>
                </a:cubicBezTo>
                <a:cubicBezTo>
                  <a:pt x="5134356" y="60931"/>
                  <a:pt x="5245608" y="925039"/>
                  <a:pt x="5312664" y="110944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1641352" y="1815050"/>
            <a:ext cx="5687568" cy="1371956"/>
          </a:xfrm>
          <a:custGeom>
            <a:avLst/>
            <a:gdLst>
              <a:gd name="connsiteX0" fmla="*/ 0 w 5687568"/>
              <a:gd name="connsiteY0" fmla="*/ 1216152 h 1371956"/>
              <a:gd name="connsiteX1" fmla="*/ 566928 w 5687568"/>
              <a:gd name="connsiteY1" fmla="*/ 1307592 h 1371956"/>
              <a:gd name="connsiteX2" fmla="*/ 1508760 w 5687568"/>
              <a:gd name="connsiteY2" fmla="*/ 374904 h 1371956"/>
              <a:gd name="connsiteX3" fmla="*/ 2944368 w 5687568"/>
              <a:gd name="connsiteY3" fmla="*/ 1106424 h 1371956"/>
              <a:gd name="connsiteX4" fmla="*/ 3739896 w 5687568"/>
              <a:gd name="connsiteY4" fmla="*/ 530352 h 1371956"/>
              <a:gd name="connsiteX5" fmla="*/ 4645152 w 5687568"/>
              <a:gd name="connsiteY5" fmla="*/ 822960 h 1371956"/>
              <a:gd name="connsiteX6" fmla="*/ 5687568 w 5687568"/>
              <a:gd name="connsiteY6" fmla="*/ 0 h 13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568" h="1371956">
                <a:moveTo>
                  <a:pt x="0" y="1216152"/>
                </a:moveTo>
                <a:cubicBezTo>
                  <a:pt x="157734" y="1331976"/>
                  <a:pt x="315468" y="1447800"/>
                  <a:pt x="566928" y="1307592"/>
                </a:cubicBezTo>
                <a:cubicBezTo>
                  <a:pt x="818388" y="1167384"/>
                  <a:pt x="1112520" y="408432"/>
                  <a:pt x="1508760" y="374904"/>
                </a:cubicBezTo>
                <a:cubicBezTo>
                  <a:pt x="1905000" y="341376"/>
                  <a:pt x="2572512" y="1080516"/>
                  <a:pt x="2944368" y="1106424"/>
                </a:cubicBezTo>
                <a:cubicBezTo>
                  <a:pt x="3316224" y="1132332"/>
                  <a:pt x="3456432" y="577596"/>
                  <a:pt x="3739896" y="530352"/>
                </a:cubicBezTo>
                <a:cubicBezTo>
                  <a:pt x="4023360" y="483108"/>
                  <a:pt x="4320540" y="911352"/>
                  <a:pt x="4645152" y="822960"/>
                </a:cubicBezTo>
                <a:cubicBezTo>
                  <a:pt x="4969764" y="734568"/>
                  <a:pt x="5495544" y="143256"/>
                  <a:pt x="5687568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ihandform 22"/>
          <p:cNvSpPr/>
          <p:nvPr/>
        </p:nvSpPr>
        <p:spPr>
          <a:xfrm>
            <a:off x="1548680" y="1923773"/>
            <a:ext cx="5414480" cy="1272021"/>
          </a:xfrm>
          <a:custGeom>
            <a:avLst/>
            <a:gdLst>
              <a:gd name="connsiteX0" fmla="*/ 56096 w 5414480"/>
              <a:gd name="connsiteY0" fmla="*/ 1006845 h 1272021"/>
              <a:gd name="connsiteX1" fmla="*/ 129248 w 5414480"/>
              <a:gd name="connsiteY1" fmla="*/ 970269 h 1272021"/>
              <a:gd name="connsiteX2" fmla="*/ 1189952 w 5414480"/>
              <a:gd name="connsiteY2" fmla="*/ 1098285 h 1272021"/>
              <a:gd name="connsiteX3" fmla="*/ 2250656 w 5414480"/>
              <a:gd name="connsiteY3" fmla="*/ 138165 h 1272021"/>
              <a:gd name="connsiteX4" fmla="*/ 3622256 w 5414480"/>
              <a:gd name="connsiteY4" fmla="*/ 1043421 h 1272021"/>
              <a:gd name="connsiteX5" fmla="*/ 4719536 w 5414480"/>
              <a:gd name="connsiteY5" fmla="*/ 1005 h 1272021"/>
              <a:gd name="connsiteX6" fmla="*/ 5414480 w 5414480"/>
              <a:gd name="connsiteY6" fmla="*/ 1272021 h 127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480" h="1272021">
                <a:moveTo>
                  <a:pt x="56096" y="1006845"/>
                </a:moveTo>
                <a:cubicBezTo>
                  <a:pt x="-1816" y="980937"/>
                  <a:pt x="-59728" y="955029"/>
                  <a:pt x="129248" y="970269"/>
                </a:cubicBezTo>
                <a:cubicBezTo>
                  <a:pt x="318224" y="985509"/>
                  <a:pt x="836384" y="1236969"/>
                  <a:pt x="1189952" y="1098285"/>
                </a:cubicBezTo>
                <a:cubicBezTo>
                  <a:pt x="1543520" y="959601"/>
                  <a:pt x="1845272" y="147309"/>
                  <a:pt x="2250656" y="138165"/>
                </a:cubicBezTo>
                <a:cubicBezTo>
                  <a:pt x="2656040" y="129021"/>
                  <a:pt x="3210776" y="1066281"/>
                  <a:pt x="3622256" y="1043421"/>
                </a:cubicBezTo>
                <a:cubicBezTo>
                  <a:pt x="4033736" y="1020561"/>
                  <a:pt x="4420832" y="-37095"/>
                  <a:pt x="4719536" y="1005"/>
                </a:cubicBezTo>
                <a:cubicBezTo>
                  <a:pt x="5018240" y="39105"/>
                  <a:pt x="5283416" y="1058661"/>
                  <a:pt x="5414480" y="127202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ihandform 23"/>
          <p:cNvSpPr/>
          <p:nvPr/>
        </p:nvSpPr>
        <p:spPr>
          <a:xfrm>
            <a:off x="1769368" y="2107658"/>
            <a:ext cx="5148072" cy="1069848"/>
          </a:xfrm>
          <a:custGeom>
            <a:avLst/>
            <a:gdLst>
              <a:gd name="connsiteX0" fmla="*/ 0 w 5148072"/>
              <a:gd name="connsiteY0" fmla="*/ 0 h 1069848"/>
              <a:gd name="connsiteX1" fmla="*/ 1207008 w 5148072"/>
              <a:gd name="connsiteY1" fmla="*/ 1014984 h 1069848"/>
              <a:gd name="connsiteX2" fmla="*/ 2249424 w 5148072"/>
              <a:gd name="connsiteY2" fmla="*/ 786384 h 1069848"/>
              <a:gd name="connsiteX3" fmla="*/ 3118104 w 5148072"/>
              <a:gd name="connsiteY3" fmla="*/ 73152 h 1069848"/>
              <a:gd name="connsiteX4" fmla="*/ 5148072 w 5148072"/>
              <a:gd name="connsiteY4" fmla="*/ 1069848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72" h="1069848">
                <a:moveTo>
                  <a:pt x="0" y="0"/>
                </a:moveTo>
                <a:cubicBezTo>
                  <a:pt x="416052" y="441960"/>
                  <a:pt x="832104" y="883920"/>
                  <a:pt x="1207008" y="1014984"/>
                </a:cubicBezTo>
                <a:cubicBezTo>
                  <a:pt x="1581912" y="1146048"/>
                  <a:pt x="1930908" y="943356"/>
                  <a:pt x="2249424" y="786384"/>
                </a:cubicBezTo>
                <a:cubicBezTo>
                  <a:pt x="2567940" y="629412"/>
                  <a:pt x="2634996" y="25908"/>
                  <a:pt x="3118104" y="73152"/>
                </a:cubicBezTo>
                <a:cubicBezTo>
                  <a:pt x="3601212" y="120396"/>
                  <a:pt x="4824984" y="917448"/>
                  <a:pt x="5148072" y="1069848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ihandform 24"/>
          <p:cNvSpPr/>
          <p:nvPr/>
        </p:nvSpPr>
        <p:spPr>
          <a:xfrm>
            <a:off x="1760224" y="1815050"/>
            <a:ext cx="5577840" cy="1298745"/>
          </a:xfrm>
          <a:custGeom>
            <a:avLst/>
            <a:gdLst>
              <a:gd name="connsiteX0" fmla="*/ 0 w 5577840"/>
              <a:gd name="connsiteY0" fmla="*/ 137160 h 1298745"/>
              <a:gd name="connsiteX1" fmla="*/ 2651760 w 5577840"/>
              <a:gd name="connsiteY1" fmla="*/ 1298448 h 1298745"/>
              <a:gd name="connsiteX2" fmla="*/ 3758184 w 5577840"/>
              <a:gd name="connsiteY2" fmla="*/ 256032 h 1298745"/>
              <a:gd name="connsiteX3" fmla="*/ 4864608 w 5577840"/>
              <a:gd name="connsiteY3" fmla="*/ 777240 h 1298745"/>
              <a:gd name="connsiteX4" fmla="*/ 5577840 w 5577840"/>
              <a:gd name="connsiteY4" fmla="*/ 0 h 129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7840" h="1298745">
                <a:moveTo>
                  <a:pt x="0" y="137160"/>
                </a:moveTo>
                <a:cubicBezTo>
                  <a:pt x="1012698" y="707898"/>
                  <a:pt x="2025396" y="1278636"/>
                  <a:pt x="2651760" y="1298448"/>
                </a:cubicBezTo>
                <a:cubicBezTo>
                  <a:pt x="3278124" y="1318260"/>
                  <a:pt x="3389376" y="342900"/>
                  <a:pt x="3758184" y="256032"/>
                </a:cubicBezTo>
                <a:cubicBezTo>
                  <a:pt x="4126992" y="169164"/>
                  <a:pt x="4561332" y="819912"/>
                  <a:pt x="4864608" y="777240"/>
                </a:cubicBezTo>
                <a:cubicBezTo>
                  <a:pt x="5167884" y="734568"/>
                  <a:pt x="5457444" y="129540"/>
                  <a:pt x="5577840" y="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ussdiagramm: Prozess 27"/>
          <p:cNvSpPr/>
          <p:nvPr/>
        </p:nvSpPr>
        <p:spPr>
          <a:xfrm>
            <a:off x="7335078" y="1527454"/>
            <a:ext cx="1332640" cy="55761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Output file1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hteckiger Pfeil 28"/>
          <p:cNvSpPr/>
          <p:nvPr/>
        </p:nvSpPr>
        <p:spPr>
          <a:xfrm rot="16200000" flipV="1">
            <a:off x="7760807" y="3151414"/>
            <a:ext cx="391137" cy="38157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Flussdiagramm: Verzweigung 1"/>
          <p:cNvSpPr/>
          <p:nvPr/>
        </p:nvSpPr>
        <p:spPr>
          <a:xfrm>
            <a:off x="5940152" y="3202647"/>
            <a:ext cx="2016224" cy="57606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Solver(s)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lussdiagramm: Mehrere Dokumente 29"/>
          <p:cNvSpPr/>
          <p:nvPr/>
        </p:nvSpPr>
        <p:spPr>
          <a:xfrm>
            <a:off x="7347208" y="2356399"/>
            <a:ext cx="1638553" cy="829113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Output file X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788664"/>
            <a:ext cx="1103896" cy="936104"/>
          </a:xfrm>
          <a:prstGeom prst="rect">
            <a:avLst/>
          </a:prstGeom>
        </p:spPr>
      </p:pic>
      <p:sp>
        <p:nvSpPr>
          <p:cNvPr id="32" name="Flussdiagramm: Prozess 31"/>
          <p:cNvSpPr/>
          <p:nvPr/>
        </p:nvSpPr>
        <p:spPr>
          <a:xfrm>
            <a:off x="7215224" y="3801569"/>
            <a:ext cx="1514505" cy="875533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Stationary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Dynamic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Flussdiagramm: Prozess 33"/>
          <p:cNvSpPr/>
          <p:nvPr/>
        </p:nvSpPr>
        <p:spPr>
          <a:xfrm>
            <a:off x="6444208" y="581903"/>
            <a:ext cx="1241692" cy="615210"/>
          </a:xfrm>
          <a:prstGeom prst="flowChartProcess">
            <a:avLst/>
          </a:pr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New input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file 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2915816" y="2372664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xplosion 1 35"/>
          <p:cNvSpPr/>
          <p:nvPr/>
        </p:nvSpPr>
        <p:spPr>
          <a:xfrm>
            <a:off x="4644008" y="2579405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xplosion 1 36"/>
          <p:cNvSpPr/>
          <p:nvPr/>
        </p:nvSpPr>
        <p:spPr>
          <a:xfrm>
            <a:off x="7029222" y="1562549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xplosion 1 37"/>
          <p:cNvSpPr/>
          <p:nvPr/>
        </p:nvSpPr>
        <p:spPr>
          <a:xfrm>
            <a:off x="6644696" y="2801317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gende mit Pfeil nach oben 34"/>
          <p:cNvSpPr/>
          <p:nvPr/>
        </p:nvSpPr>
        <p:spPr>
          <a:xfrm>
            <a:off x="1095232" y="948062"/>
            <a:ext cx="1010494" cy="515088"/>
          </a:xfrm>
          <a:prstGeom prst="upArrowCallout">
            <a:avLst>
              <a:gd name="adj1" fmla="val 23381"/>
              <a:gd name="adj2" fmla="val 31667"/>
              <a:gd name="adj3" fmla="val 25000"/>
              <a:gd name="adj4" fmla="val 64977"/>
            </a:avLst>
          </a:prstGeom>
          <a:solidFill>
            <a:srgbClr val="CC330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</a:t>
            </a:r>
            <a:r>
              <a:rPr lang="en-GB" b="1" dirty="0" smtClean="0">
                <a:solidFill>
                  <a:schemeClr val="tx1"/>
                </a:solidFill>
              </a:rPr>
              <a:t>loutos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91" y="-54383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Pipelenes of CRMs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ussdiagramm: Mehrere Dokumente 9"/>
          <p:cNvSpPr/>
          <p:nvPr/>
        </p:nvSpPr>
        <p:spPr>
          <a:xfrm>
            <a:off x="323528" y="1419622"/>
            <a:ext cx="1152128" cy="104582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Legende mit Pfeil nach oben 38"/>
          <p:cNvSpPr/>
          <p:nvPr/>
        </p:nvSpPr>
        <p:spPr>
          <a:xfrm>
            <a:off x="323528" y="2571750"/>
            <a:ext cx="1224136" cy="2178120"/>
          </a:xfrm>
          <a:prstGeom prst="upArrowCallout">
            <a:avLst>
              <a:gd name="adj1" fmla="val 27107"/>
              <a:gd name="adj2" fmla="val 31667"/>
              <a:gd name="adj3" fmla="val 25000"/>
              <a:gd name="adj4" fmla="val 64977"/>
            </a:avLst>
          </a:prstGeom>
          <a:solidFill>
            <a:srgbClr val="CC330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loutos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2771800" y="3668343"/>
            <a:ext cx="1944215" cy="102794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Data 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AMJuel, 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</a:rPr>
              <a:t>MCCC, R-matrix,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</a:rPr>
              <a:t>…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Pfeil nach links 40"/>
          <p:cNvSpPr/>
          <p:nvPr/>
        </p:nvSpPr>
        <p:spPr>
          <a:xfrm>
            <a:off x="1691680" y="3903898"/>
            <a:ext cx="956944" cy="5133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1907704" y="627534"/>
            <a:ext cx="1739456" cy="2308324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ModCR</a:t>
            </a:r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</p:txBody>
      </p:sp>
      <p:sp>
        <p:nvSpPr>
          <p:cNvPr id="6" name="Richtungspfeil 5"/>
          <p:cNvSpPr/>
          <p:nvPr/>
        </p:nvSpPr>
        <p:spPr>
          <a:xfrm>
            <a:off x="1990976" y="1059582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Pick up +</a:t>
            </a:r>
          </a:p>
          <a:p>
            <a:pPr algn="ctr"/>
            <a:r>
              <a:rPr lang="en-GB" dirty="0" smtClean="0"/>
              <a:t>combine</a:t>
            </a:r>
          </a:p>
        </p:txBody>
      </p:sp>
      <p:sp>
        <p:nvSpPr>
          <p:cNvPr id="45" name="Richtungspfeil 44"/>
          <p:cNvSpPr/>
          <p:nvPr/>
        </p:nvSpPr>
        <p:spPr>
          <a:xfrm>
            <a:off x="2002240" y="1679624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Analyse (</a:t>
            </a:r>
            <a:r>
              <a:rPr lang="en-GB" dirty="0" err="1" smtClean="0"/>
              <a:t>eigenvec</a:t>
            </a:r>
            <a:r>
              <a:rPr lang="en-GB" dirty="0" smtClean="0"/>
              <a:t>.)</a:t>
            </a:r>
          </a:p>
        </p:txBody>
      </p:sp>
      <p:sp>
        <p:nvSpPr>
          <p:cNvPr id="46" name="Richtungspfeil 45"/>
          <p:cNvSpPr/>
          <p:nvPr/>
        </p:nvSpPr>
        <p:spPr>
          <a:xfrm>
            <a:off x="2002240" y="2299666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Test +</a:t>
            </a:r>
          </a:p>
          <a:p>
            <a:pPr algn="ctr"/>
            <a:r>
              <a:rPr lang="en-GB" dirty="0" smtClean="0"/>
              <a:t>correct</a:t>
            </a:r>
          </a:p>
        </p:txBody>
      </p:sp>
      <p:sp>
        <p:nvSpPr>
          <p:cNvPr id="47" name="Pfeil nach links 46"/>
          <p:cNvSpPr/>
          <p:nvPr/>
        </p:nvSpPr>
        <p:spPr>
          <a:xfrm rot="10800000">
            <a:off x="1547665" y="1563638"/>
            <a:ext cx="299296" cy="5240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Pfeil nach links 47"/>
          <p:cNvSpPr/>
          <p:nvPr/>
        </p:nvSpPr>
        <p:spPr>
          <a:xfrm rot="10800000">
            <a:off x="3734570" y="1584564"/>
            <a:ext cx="299296" cy="5240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ussdiagramm: Mehrere Dokumente 48"/>
          <p:cNvSpPr/>
          <p:nvPr/>
        </p:nvSpPr>
        <p:spPr>
          <a:xfrm>
            <a:off x="4106893" y="1419622"/>
            <a:ext cx="1008112" cy="104582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549762" y="627534"/>
            <a:ext cx="1800200" cy="2862322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ModCR</a:t>
            </a:r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sp>
        <p:nvSpPr>
          <p:cNvPr id="51" name="Richtungspfeil 50"/>
          <p:cNvSpPr/>
          <p:nvPr/>
        </p:nvSpPr>
        <p:spPr>
          <a:xfrm>
            <a:off x="5693778" y="1059582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Pick up +</a:t>
            </a:r>
          </a:p>
          <a:p>
            <a:pPr algn="ctr"/>
            <a:r>
              <a:rPr lang="en-GB" dirty="0" smtClean="0"/>
              <a:t>combine</a:t>
            </a:r>
          </a:p>
        </p:txBody>
      </p:sp>
      <p:sp>
        <p:nvSpPr>
          <p:cNvPr id="52" name="Richtungspfeil 51"/>
          <p:cNvSpPr/>
          <p:nvPr/>
        </p:nvSpPr>
        <p:spPr>
          <a:xfrm>
            <a:off x="5705042" y="1679624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Analyse (</a:t>
            </a:r>
            <a:r>
              <a:rPr lang="en-GB" dirty="0" err="1" smtClean="0"/>
              <a:t>eigenvec</a:t>
            </a:r>
            <a:r>
              <a:rPr lang="en-GB" dirty="0" smtClean="0"/>
              <a:t>.)</a:t>
            </a:r>
          </a:p>
        </p:txBody>
      </p:sp>
      <p:sp>
        <p:nvSpPr>
          <p:cNvPr id="53" name="Richtungspfeil 52"/>
          <p:cNvSpPr/>
          <p:nvPr/>
        </p:nvSpPr>
        <p:spPr>
          <a:xfrm>
            <a:off x="5705042" y="2299666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Test +</a:t>
            </a:r>
          </a:p>
          <a:p>
            <a:pPr algn="ctr"/>
            <a:r>
              <a:rPr lang="en-GB" dirty="0" smtClean="0"/>
              <a:t>correct</a:t>
            </a:r>
          </a:p>
        </p:txBody>
      </p:sp>
      <p:sp>
        <p:nvSpPr>
          <p:cNvPr id="54" name="Pfeil nach links 53"/>
          <p:cNvSpPr/>
          <p:nvPr/>
        </p:nvSpPr>
        <p:spPr>
          <a:xfrm rot="10800000">
            <a:off x="5189722" y="1563638"/>
            <a:ext cx="299296" cy="5240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Pfeil nach links 54"/>
          <p:cNvSpPr/>
          <p:nvPr/>
        </p:nvSpPr>
        <p:spPr>
          <a:xfrm rot="10800000">
            <a:off x="7444498" y="1563636"/>
            <a:ext cx="299296" cy="4801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ussdiagramm: Mehrere Dokumente 56"/>
          <p:cNvSpPr/>
          <p:nvPr/>
        </p:nvSpPr>
        <p:spPr>
          <a:xfrm>
            <a:off x="7884368" y="1419622"/>
            <a:ext cx="1008112" cy="104582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Pfeil nach links 57"/>
          <p:cNvSpPr/>
          <p:nvPr/>
        </p:nvSpPr>
        <p:spPr>
          <a:xfrm rot="13617714">
            <a:off x="6998468" y="3291137"/>
            <a:ext cx="625907" cy="2947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ichtungspfeil 55"/>
          <p:cNvSpPr/>
          <p:nvPr/>
        </p:nvSpPr>
        <p:spPr>
          <a:xfrm>
            <a:off x="5705042" y="2905863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 CRM</a:t>
            </a:r>
            <a:br>
              <a:rPr lang="en-GB" dirty="0" smtClean="0"/>
            </a:br>
            <a:r>
              <a:rPr lang="en-GB" dirty="0" smtClean="0"/>
              <a:t>Solver</a:t>
            </a:r>
          </a:p>
        </p:txBody>
      </p:sp>
      <p:sp>
        <p:nvSpPr>
          <p:cNvPr id="59" name="Flussdiagramm: Mehrere Dokumente 58"/>
          <p:cNvSpPr/>
          <p:nvPr/>
        </p:nvSpPr>
        <p:spPr>
          <a:xfrm>
            <a:off x="5940152" y="3704045"/>
            <a:ext cx="2955770" cy="1045825"/>
          </a:xfrm>
          <a:prstGeom prst="flowChartMultidocumen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Branching ratios, S/XBs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Other practical data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3802440" y="2653860"/>
            <a:ext cx="1561648" cy="927314"/>
          </a:xfrm>
          <a:prstGeom prst="wedgeRoundRectCallout">
            <a:avLst>
              <a:gd name="adj1" fmla="val -16431"/>
              <a:gd name="adj2" fmla="val -7740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Alternatives!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Peculiar data, processes, assumptions</a:t>
            </a:r>
          </a:p>
        </p:txBody>
      </p:sp>
    </p:spTree>
    <p:extLst>
      <p:ext uri="{BB962C8B-B14F-4D97-AF65-F5344CB8AC3E}">
        <p14:creationId xmlns:p14="http://schemas.microsoft.com/office/powerpoint/2010/main" val="30760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9094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for contribution to the CRP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5496" y="699542"/>
            <a:ext cx="88569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aim to optimise the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condensing and abstractisation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main loop of the A&amp;M data of various types and resolutions for EIRENE and other edge plasma Transport codes</a:t>
            </a:r>
          </a:p>
          <a:p>
            <a:pPr marL="342900" indent="-342900">
              <a:buAutoNum type="arabicParenR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should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liaise the set of simulations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cases and parameter studies in the interest of this CRP. Also the sets of data to be incorporated should be clear.</a:t>
            </a:r>
          </a:p>
          <a:p>
            <a:pPr marL="342900" indent="-342900">
              <a:buAutoNum type="arabicParenR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considerable also to start some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full-scale SOLPS-ITER or EMC3-EIRENE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</a:p>
          <a:p>
            <a:pPr marL="342900" indent="-342900">
              <a:buAutoNum type="arabicParenR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should provide the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ModCR-based pipelines </a:t>
            </a:r>
            <a:r>
              <a:rPr lang="en-GB" sz="1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(very positive ADAS “</a:t>
            </a:r>
            <a:r>
              <a:rPr lang="en-GB" sz="1400" i="1" dirty="0" err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adfXX</a:t>
            </a:r>
            <a:r>
              <a:rPr lang="en-GB" sz="1400" i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experience!..)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produce the final JSON-based data. The resulting data is to be validated.</a:t>
            </a:r>
          </a:p>
          <a:p>
            <a:pPr marL="342900" indent="-342900">
              <a:buAutoNum type="arabicParenR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it be linked with the CRP on the seeded impurities?..</a:t>
            </a:r>
          </a:p>
          <a:p>
            <a:pPr marL="342900" indent="-342900">
              <a:buAutoNum type="arabicParenR"/>
            </a:pPr>
            <a:endParaRPr lang="en-GB" sz="14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Ploutos-ModCR JSON should be in line with the </a:t>
            </a:r>
            <a:r>
              <a:rPr lang="en-GB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CollisionDB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conversions possible!</a:t>
            </a:r>
            <a:endParaRPr lang="en-GB" sz="14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GB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need cross-sections (CS), resonances, differential CS, interpolation of fitting formulae?..</a:t>
            </a:r>
          </a:p>
          <a:p>
            <a:pPr marL="342900" indent="-342900">
              <a:buAutoNum type="arabicParenR"/>
            </a:pPr>
            <a:endParaRPr lang="en-GB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GB" sz="14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427734"/>
            <a:ext cx="7543800" cy="342900"/>
          </a:xfrm>
        </p:spPr>
        <p:txBody>
          <a:bodyPr/>
          <a:lstStyle/>
          <a:p>
            <a:pPr algn="ctr"/>
            <a:r>
              <a:rPr lang="en-GB" dirty="0" smtClean="0"/>
              <a:t>Thanks for the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63538"/>
            <a:ext cx="8424936" cy="53747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800" b="1" i="1" dirty="0" smtClean="0"/>
              <a:t>EIRENE </a:t>
            </a:r>
            <a:r>
              <a:rPr lang="en-GB" sz="1800" b="1" i="1" dirty="0"/>
              <a:t> </a:t>
            </a:r>
            <a:r>
              <a:rPr lang="en-GB" sz="1800" b="1" i="1" dirty="0" smtClean="0"/>
              <a:t>often uses </a:t>
            </a:r>
            <a:r>
              <a:rPr lang="en-GB" sz="1800" b="1" i="1" dirty="0"/>
              <a:t>effective </a:t>
            </a:r>
            <a:r>
              <a:rPr lang="en-GB" sz="1800" b="1" i="1" dirty="0" smtClean="0"/>
              <a:t> (“condensed”) rates </a:t>
            </a:r>
            <a:r>
              <a:rPr lang="en-GB" sz="1800" b="1" i="1" dirty="0"/>
              <a:t>tabulated from a </a:t>
            </a:r>
            <a:r>
              <a:rPr lang="en-GB" sz="1800" b="1" i="1" dirty="0" smtClean="0"/>
              <a:t>CRM.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625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EIRENE: collisional-radiative model (CRM) 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gen 6"/>
          <p:cNvSpPr/>
          <p:nvPr/>
        </p:nvSpPr>
        <p:spPr>
          <a:xfrm rot="10800000">
            <a:off x="863588" y="2067694"/>
            <a:ext cx="1476164" cy="2088232"/>
          </a:xfrm>
          <a:prstGeom prst="arc">
            <a:avLst>
              <a:gd name="adj1" fmla="val 16334659"/>
              <a:gd name="adj2" fmla="val 5376357"/>
            </a:avLst>
          </a:prstGeom>
          <a:ln w="57150">
            <a:solidFill>
              <a:srgbClr val="FF33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nteraktive Schaltfläche: Hilfe 7">
            <a:hlinkClick r:id="" action="ppaction://noaction" highlightClick="1"/>
          </p:cNvPr>
          <p:cNvSpPr/>
          <p:nvPr/>
        </p:nvSpPr>
        <p:spPr>
          <a:xfrm>
            <a:off x="539552" y="2643758"/>
            <a:ext cx="648072" cy="864096"/>
          </a:xfrm>
          <a:prstGeom prst="actionButtonHelp">
            <a:avLst/>
          </a:prstGeom>
          <a:solidFill>
            <a:schemeClr val="bg1"/>
          </a:solidFill>
          <a:ln w="635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1685304" y="1311610"/>
            <a:ext cx="385888" cy="1332148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eschweifte Klammer links 9"/>
          <p:cNvSpPr/>
          <p:nvPr/>
        </p:nvSpPr>
        <p:spPr>
          <a:xfrm>
            <a:off x="1685305" y="3399842"/>
            <a:ext cx="385888" cy="1352614"/>
          </a:xfrm>
          <a:prstGeom prst="leftBrace">
            <a:avLst>
              <a:gd name="adj1" fmla="val 8333"/>
              <a:gd name="adj2" fmla="val 56394"/>
            </a:avLst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195736" y="1383618"/>
            <a:ext cx="6408712" cy="3456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/>
              <a:t>isotopes: D</a:t>
            </a:r>
            <a:r>
              <a:rPr lang="en-GB" sz="1900" b="1" baseline="-25000" dirty="0" smtClean="0"/>
              <a:t>2</a:t>
            </a:r>
            <a:r>
              <a:rPr lang="en-GB" sz="1900" b="1" dirty="0" smtClean="0"/>
              <a:t>, T</a:t>
            </a:r>
            <a:r>
              <a:rPr lang="en-GB" sz="1900" b="1" baseline="-25000" dirty="0" smtClean="0"/>
              <a:t>2</a:t>
            </a:r>
            <a:r>
              <a:rPr lang="en-GB" sz="1900" b="1" dirty="0" smtClean="0"/>
              <a:t>, H</a:t>
            </a:r>
            <a:r>
              <a:rPr lang="en-GB" sz="1900" b="1" baseline="-25000" dirty="0" smtClean="0"/>
              <a:t>2</a:t>
            </a:r>
            <a:r>
              <a:rPr lang="en-GB" sz="1900" b="1" dirty="0" smtClean="0"/>
              <a:t>, DT, HD, …, Be-H/D/T, N-xxx, …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/>
              <a:t>vibrational (and rotational) states in molecules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/>
              <a:t>treating non-stationary effects e.g. </a:t>
            </a:r>
            <a:r>
              <a:rPr lang="en-GB" sz="1900" b="1" dirty="0" err="1" smtClean="0"/>
              <a:t>metastables</a:t>
            </a:r>
            <a:r>
              <a:rPr lang="en-GB" sz="1900" b="1" dirty="0" smtClean="0"/>
              <a:t> (MS) in atoms (e.g. He)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19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19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>
                <a:solidFill>
                  <a:srgbClr val="0000FF"/>
                </a:solidFill>
              </a:rPr>
              <a:t>improving performance for simulations on ITER/DEMO scales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>
                <a:solidFill>
                  <a:srgbClr val="0000FF"/>
                </a:solidFill>
              </a:rPr>
              <a:t>facilitate UQ and design with EIRENE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>
                <a:solidFill>
                  <a:srgbClr val="0000FF"/>
                </a:solidFill>
              </a:rPr>
              <a:t>control the exploding amounts of data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1043</Words>
  <Application>Microsoft Office PowerPoint</Application>
  <PresentationFormat>Bildschirmpräsentation (16:9)</PresentationFormat>
  <Paragraphs>219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Office Theme</vt:lpstr>
      <vt:lpstr>1_Office Theme</vt:lpstr>
      <vt:lpstr>Updates related to CRM development</vt:lpstr>
      <vt:lpstr>New projects/proposals</vt:lpstr>
      <vt:lpstr>MS-effect for BeI (“generalised” MS 10-4s)</vt:lpstr>
      <vt:lpstr>ModCR interaction with EIRENE and other tools</vt:lpstr>
      <vt:lpstr>PowerPoint-Präsentation</vt:lpstr>
      <vt:lpstr>PowerPoint-Präsentation</vt:lpstr>
      <vt:lpstr>PowerPoint-Präsentation</vt:lpstr>
      <vt:lpstr>Thanks for the attention!</vt:lpstr>
      <vt:lpstr>PowerPoint-Präsentation</vt:lpstr>
      <vt:lpstr>MS-effect for WI (PSI-2 linear plasma device, JET)</vt:lpstr>
      <vt:lpstr>PowerPoint-Präsentation</vt:lpstr>
      <vt:lpstr>PowerPoint-Präsentation</vt:lpstr>
      <vt:lpstr>PowerPoint-Präsentation</vt:lpstr>
      <vt:lpstr>Thanks for the attention!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992</cp:revision>
  <cp:lastPrinted>2014-10-16T14:51:28Z</cp:lastPrinted>
  <dcterms:created xsi:type="dcterms:W3CDTF">2019-10-05T18:10:40Z</dcterms:created>
  <dcterms:modified xsi:type="dcterms:W3CDTF">2023-12-15T00:59:30Z</dcterms:modified>
</cp:coreProperties>
</file>