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9" r:id="rId3"/>
    <p:sldId id="321" r:id="rId4"/>
    <p:sldId id="317" r:id="rId5"/>
    <p:sldId id="329" r:id="rId6"/>
    <p:sldId id="328" r:id="rId7"/>
    <p:sldId id="330" r:id="rId8"/>
    <p:sldId id="324" r:id="rId9"/>
    <p:sldId id="294" r:id="rId10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60019"/>
    <a:srgbClr val="0000F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84988" autoAdjust="0"/>
  </p:normalViewPr>
  <p:slideViewPr>
    <p:cSldViewPr showGuides="1">
      <p:cViewPr>
        <p:scale>
          <a:sx n="125" d="100"/>
          <a:sy n="125" d="100"/>
        </p:scale>
        <p:origin x="880" y="1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10/01/2024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10/01/2024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29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31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61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98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9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23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79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5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Name of presenter | Conference | Venue | Date </a:t>
            </a:r>
            <a:r>
              <a:rPr lang="en-GB" smtClean="0"/>
              <a:t>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uro-fusion.org/wiki/TSVV-03#20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uro-fusion.org/webapps/pinboard/EFDA-JET/conference/index.html#Document3665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euro-fusion.org/webapps/pinboard/EFDA-JET/journal/archived/2023/index.html#Document36659" TargetMode="External"/><Relationship Id="rId5" Type="http://schemas.openxmlformats.org/officeDocument/2006/relationships/hyperlink" Target="http://users.euro-fusion.org/webapps/pinboard/EFDA-JET/conference/index.html#Document36649" TargetMode="External"/><Relationship Id="rId4" Type="http://schemas.openxmlformats.org/officeDocument/2006/relationships/hyperlink" Target="http://users.euro-fusion.org/webapps/pinboard/EFDA-JET/conference/index.html#Document3665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uro-fusion.org/event/293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TSVV3 – Regular advancement meeting</a:t>
            </a:r>
            <a:br>
              <a:rPr lang="en-GB" dirty="0" smtClean="0"/>
            </a:br>
            <a:r>
              <a:rPr lang="en-GB" sz="2800" b="0" dirty="0" smtClean="0"/>
              <a:t>10/01/2024 </a:t>
            </a:r>
            <a:r>
              <a:rPr lang="en-GB" sz="2800" b="0" dirty="0" smtClean="0"/>
              <a:t>– Task </a:t>
            </a:r>
            <a:r>
              <a:rPr lang="en-GB" sz="2800" b="0" dirty="0" smtClean="0"/>
              <a:t>2 &amp; 3: </a:t>
            </a:r>
            <a:r>
              <a:rPr lang="en-GB" sz="2800" b="0" dirty="0" smtClean="0"/>
              <a:t>sheath </a:t>
            </a:r>
            <a:r>
              <a:rPr lang="en-GB" sz="2800" b="0" dirty="0" smtClean="0"/>
              <a:t>BC and RANS models</a:t>
            </a:r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b="0" i="1" dirty="0" smtClean="0"/>
              <a:t>Project news</a:t>
            </a:r>
            <a:endParaRPr lang="en-GB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P. Tamain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Today’s meeting agenda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</a:t>
            </a:r>
            <a:r>
              <a:rPr lang="en-US" dirty="0" smtClean="0"/>
              <a:t>Task 2, sheath BCs; task 3, RANS models  | 10/01/2024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43558"/>
            <a:ext cx="8640960" cy="33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End of year report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</a:t>
            </a:r>
            <a:r>
              <a:rPr lang="en-US" dirty="0" smtClean="0"/>
              <a:t>Task 2, sheath BCs; task 3, RANS models  | 10/01/2024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627534"/>
            <a:ext cx="8568952" cy="3725492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Report 2023 submitted successfully, thank you for your contributions</a:t>
            </a:r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/>
              <a:t>submitted version available on the Wiki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wiki.euro-fusion.org/wiki/TSVV-03#2023</a:t>
            </a:r>
            <a:endParaRPr lang="en-US" sz="1600" dirty="0" smtClean="0"/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For the “ITER case attempt” deliverable, the main report refers to a flash-report that I still need to finish and that will be posted on the Wiki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839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Work-plan 2024-2025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</a:t>
            </a:r>
            <a:r>
              <a:rPr lang="en-US" dirty="0" smtClean="0"/>
              <a:t>Task 2, sheath BCs; task 3, RANS models  | 10/01/2024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699542"/>
            <a:ext cx="8568952" cy="3725492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Document sent around for final validation</a:t>
            </a:r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sz="1800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Please validate before Wednesday next week (17/01)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96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Annual meeting 2024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</a:t>
            </a:r>
            <a:r>
              <a:rPr lang="en-US" dirty="0" smtClean="0"/>
              <a:t>Task 2, sheath BCs; task 3, RANS models  | 10/01/2024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627534"/>
            <a:ext cx="8568952" cy="3725492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Proposal: hold annual in-person TSVV3 meeting in </a:t>
            </a:r>
            <a:r>
              <a:rPr lang="en-US" sz="1800" b="1" dirty="0" smtClean="0">
                <a:solidFill>
                  <a:srgbClr val="E60019"/>
                </a:solidFill>
              </a:rPr>
              <a:t>Leuven</a:t>
            </a:r>
            <a:r>
              <a:rPr lang="en-US" sz="1800" dirty="0" smtClean="0"/>
              <a:t> sometime in </a:t>
            </a:r>
            <a:r>
              <a:rPr lang="en-US" sz="1800" b="1" dirty="0" smtClean="0">
                <a:solidFill>
                  <a:srgbClr val="E60019"/>
                </a:solidFill>
              </a:rPr>
              <a:t>June</a:t>
            </a:r>
            <a:r>
              <a:rPr lang="en-US" sz="1800" dirty="0" smtClean="0"/>
              <a:t>?</a:t>
            </a:r>
            <a:endParaRPr lang="en-US" sz="1800" dirty="0" smtClean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sz="1800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Doodle to be sent this week</a:t>
            </a:r>
          </a:p>
          <a:p>
            <a:pPr marL="361950" lvl="2" indent="0"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sz="1600" dirty="0" smtClean="0"/>
              <a:t>Avoid last week of June (busy in Leuven)</a:t>
            </a:r>
            <a:endParaRPr lang="en-US" sz="1600" dirty="0" smtClean="0"/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232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</a:t>
            </a:r>
            <a:r>
              <a:rPr lang="en-US" dirty="0" smtClean="0"/>
              <a:t>Task 2, sheath BCs; task 3, RANS models  | 10/01/2024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72" y="3100926"/>
            <a:ext cx="4625000" cy="20425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Marconi time </a:t>
            </a:r>
            <a:r>
              <a:rPr lang="en-US" dirty="0" smtClean="0"/>
              <a:t>usage – A3</a:t>
            </a:r>
            <a:endParaRPr lang="en-US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03489" y="627534"/>
            <a:ext cx="8568952" cy="3725492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Time allocation exhausted? Ask for extension somehow?</a:t>
            </a:r>
            <a:endParaRPr lang="en-US" sz="18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6523183" y="482473"/>
            <a:ext cx="2550232" cy="2461431"/>
            <a:chOff x="3924682" y="1951831"/>
            <a:chExt cx="2891479" cy="2790796"/>
          </a:xfrm>
        </p:grpSpPr>
        <p:sp>
          <p:nvSpPr>
            <p:cNvPr id="7" name="ZoneTexte 6"/>
            <p:cNvSpPr txBox="1"/>
            <p:nvPr/>
          </p:nvSpPr>
          <p:spPr>
            <a:xfrm>
              <a:off x="4987296" y="4465628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Month</a:t>
              </a:r>
              <a:r>
                <a:rPr lang="fr-FR" sz="1200" dirty="0" smtClean="0"/>
                <a:t> #</a:t>
              </a:r>
              <a:endParaRPr lang="fr-FR" sz="1200" dirty="0"/>
            </a:p>
          </p:txBody>
        </p:sp>
        <p:sp>
          <p:nvSpPr>
            <p:cNvPr id="9" name="ZoneTexte 8"/>
            <p:cNvSpPr txBox="1"/>
            <p:nvPr/>
          </p:nvSpPr>
          <p:spPr>
            <a:xfrm rot="16200000">
              <a:off x="2999685" y="3140372"/>
              <a:ext cx="2079189" cy="229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Integrated </a:t>
              </a:r>
              <a:r>
                <a:rPr lang="fr-FR" sz="1200" dirty="0" err="1" smtClean="0"/>
                <a:t>year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consumption</a:t>
              </a:r>
              <a:r>
                <a:rPr lang="fr-FR" sz="1200" dirty="0" smtClean="0"/>
                <a:t> (</a:t>
              </a:r>
              <a:r>
                <a:rPr lang="fr-FR" sz="1200" dirty="0" err="1" smtClean="0"/>
                <a:t>cpu.h</a:t>
              </a:r>
              <a:r>
                <a:rPr lang="fr-FR" sz="1200" dirty="0" smtClean="0"/>
                <a:t>)</a:t>
              </a:r>
              <a:endParaRPr lang="fr-FR" sz="1200" dirty="0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/>
            <a:srcRect l="51422"/>
            <a:stretch/>
          </p:blipFill>
          <p:spPr>
            <a:xfrm>
              <a:off x="4355976" y="1951831"/>
              <a:ext cx="2460185" cy="2567496"/>
            </a:xfrm>
            <a:prstGeom prst="rect">
              <a:avLst/>
            </a:prstGeom>
          </p:spPr>
        </p:pic>
      </p:grpSp>
      <p:sp>
        <p:nvSpPr>
          <p:cNvPr id="15" name="ZoneTexte 14"/>
          <p:cNvSpPr txBox="1"/>
          <p:nvPr/>
        </p:nvSpPr>
        <p:spPr>
          <a:xfrm>
            <a:off x="7293152" y="71491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003399"/>
                </a:solidFill>
              </a:rPr>
              <a:t>Plot (</a:t>
            </a:r>
            <a:r>
              <a:rPr lang="fr-FR" sz="1200" i="1" dirty="0" err="1" smtClean="0">
                <a:solidFill>
                  <a:srgbClr val="003399"/>
                </a:solidFill>
              </a:rPr>
              <a:t>bugged</a:t>
            </a:r>
            <a:r>
              <a:rPr lang="fr-FR" sz="1200" i="1" dirty="0" smtClean="0">
                <a:solidFill>
                  <a:srgbClr val="003399"/>
                </a:solidFill>
              </a:rPr>
              <a:t>) </a:t>
            </a:r>
            <a:r>
              <a:rPr lang="fr-FR" sz="1200" i="1" dirty="0" err="1" smtClean="0">
                <a:solidFill>
                  <a:srgbClr val="003399"/>
                </a:solidFill>
              </a:rPr>
              <a:t>showed</a:t>
            </a:r>
            <a:r>
              <a:rPr lang="fr-FR" sz="1200" i="1" dirty="0" smtClean="0">
                <a:solidFill>
                  <a:srgbClr val="003399"/>
                </a:solidFill>
              </a:rPr>
              <a:t> last </a:t>
            </a:r>
            <a:r>
              <a:rPr lang="fr-FR" sz="1200" i="1" dirty="0" err="1" smtClean="0">
                <a:solidFill>
                  <a:srgbClr val="003399"/>
                </a:solidFill>
              </a:rPr>
              <a:t>month</a:t>
            </a:r>
            <a:r>
              <a:rPr lang="fr-FR" sz="1200" i="1" dirty="0" smtClean="0">
                <a:solidFill>
                  <a:srgbClr val="003399"/>
                </a:solidFill>
              </a:rPr>
              <a:t> for info</a:t>
            </a:r>
            <a:endParaRPr lang="fr-FR" sz="1200" i="1" dirty="0">
              <a:solidFill>
                <a:srgbClr val="003399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89" y="992392"/>
            <a:ext cx="5197069" cy="26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Marconi time </a:t>
            </a:r>
            <a:r>
              <a:rPr lang="en-US" dirty="0" smtClean="0"/>
              <a:t>usage - Leonardo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</a:t>
            </a:r>
            <a:r>
              <a:rPr lang="en-US" dirty="0" smtClean="0"/>
              <a:t>Task 2, sheath BCs; task 3, RANS models  | 10/01/2024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03489" y="627534"/>
            <a:ext cx="8568952" cy="3725492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For info</a:t>
            </a:r>
            <a:endParaRPr lang="en-US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911" y="1275606"/>
            <a:ext cx="6435494" cy="31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Latest publications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ACH </a:t>
            </a:r>
            <a:r>
              <a:rPr lang="en-US" dirty="0" err="1" smtClean="0"/>
              <a:t>workplan</a:t>
            </a:r>
            <a:r>
              <a:rPr lang="en-US" dirty="0" smtClean="0"/>
              <a:t> | 20/09/2023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98950" y="599806"/>
            <a:ext cx="8512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14204"/>
              </p:ext>
            </p:extLst>
          </p:nvPr>
        </p:nvGraphicFramePr>
        <p:xfrm>
          <a:off x="394002" y="528072"/>
          <a:ext cx="8138438" cy="4380856"/>
        </p:xfrm>
        <a:graphic>
          <a:graphicData uri="http://schemas.openxmlformats.org/drawingml/2006/table">
            <a:tbl>
              <a:tblPr/>
              <a:tblGrid>
                <a:gridCol w="8138438">
                  <a:extLst>
                    <a:ext uri="{9D8B030D-6E8A-4147-A177-3AD203B41FA5}">
                      <a16:colId xmlns:a16="http://schemas.microsoft.com/office/drawing/2014/main" val="154887986"/>
                    </a:ext>
                  </a:extLst>
                </a:gridCol>
              </a:tblGrid>
              <a:tr h="14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PSI abstracts</a:t>
                      </a:r>
                    </a:p>
                  </a:txBody>
                  <a:tcPr marL="49766" marR="49766" marT="12442" marB="124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69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400" dirty="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12688"/>
                  </a:ext>
                </a:extLst>
              </a:tr>
              <a:tr h="96251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M. Scotto d'Abusco et al : 19th December 2023 | DocumentID : 36656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389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u="sng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  <a:hlinkClick r:id="rId3"/>
                        </a:rPr>
                        <a:t>: First integrated core-edge fluid simulation of ITER’s Limiter-Divertor transition with SolEdge3X-HDG.</a:t>
                      </a:r>
                      <a:endParaRPr lang="en-US" sz="120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48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 : 26th International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on Plasma Surface Interaction in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Controlled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Fusion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Devices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(PSI-26), Marseille, France, 12th May 2024.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0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600" dirty="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70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I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Kudashev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et al : 19th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December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2023 |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DocumentID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: 36650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64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u="sng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  <a:hlinkClick r:id="rId4"/>
                        </a:rPr>
                        <a:t>: Core-edge transport modeling of a full WEST discharge with SOLEDGE-HDG</a:t>
                      </a:r>
                      <a:endParaRPr lang="en-US" sz="120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88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 : 26th International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on Plasma Surface Interaction in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Controlled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Fusion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Devices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(PSI-26), Marseille, France, 12th May 2024.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2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600" dirty="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385831"/>
                  </a:ext>
                </a:extLst>
              </a:tr>
              <a:tr h="119339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E Serre et al : 19th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December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2023 |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DocumentID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: 36649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018351"/>
                  </a:ext>
                </a:extLst>
              </a:tr>
              <a:tr h="268719">
                <a:tc>
                  <a:txBody>
                    <a:bodyPr/>
                    <a:lstStyle/>
                    <a:p>
                      <a:r>
                        <a:rPr lang="en-US" sz="1200" u="sng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  <a:hlinkClick r:id="rId5"/>
                        </a:rPr>
                        <a:t>: Toward improving cross-field turbulent transport modelling in fluid simulations of tokamak: a k-epsilon model in SOLEDGE3X</a:t>
                      </a:r>
                      <a:endParaRPr lang="en-US" sz="120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886615"/>
                  </a:ext>
                </a:extLst>
              </a:tr>
              <a:tr h="268719"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 : 26th International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Conference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on Plasma Surface Interaction in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Controlled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Fusion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Devices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(PSI-26), Marseille, France, 12th May 2024.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60722"/>
                  </a:ext>
                </a:extLst>
              </a:tr>
              <a:tr h="78191">
                <a:tc>
                  <a:txBody>
                    <a:bodyPr/>
                    <a:lstStyle/>
                    <a:p>
                      <a:endParaRPr lang="fr-FR" sz="600" dirty="0" smtClean="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94039"/>
                  </a:ext>
                </a:extLst>
              </a:tr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Turbulence in 3D configurations</a:t>
                      </a:r>
                    </a:p>
                  </a:txBody>
                  <a:tcPr marL="49766" marR="49766" marT="12442" marB="124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83100"/>
                  </a:ext>
                </a:extLst>
              </a:tr>
              <a:tr h="78191">
                <a:tc>
                  <a:txBody>
                    <a:bodyPr/>
                    <a:lstStyle/>
                    <a:p>
                      <a:endParaRPr lang="fr-FR" sz="400" dirty="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84489"/>
                  </a:ext>
                </a:extLst>
              </a:tr>
              <a:tr h="78191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A.J. Coelho et al : 19th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December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2023 |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DocumentID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: 36659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732291"/>
                  </a:ext>
                </a:extLst>
              </a:tr>
              <a:tr h="78191">
                <a:tc>
                  <a:txBody>
                    <a:bodyPr/>
                    <a:lstStyle/>
                    <a:p>
                      <a:r>
                        <a:rPr lang="en-US" sz="1200" u="sng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  <a:hlinkClick r:id="rId6"/>
                        </a:rPr>
                        <a:t>: Global fluid simulation of plasma turbulence in stellarators with the GBS code</a:t>
                      </a:r>
                      <a:endParaRPr lang="en-US" sz="1200">
                        <a:solidFill>
                          <a:srgbClr val="3333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07611"/>
                  </a:ext>
                </a:extLst>
              </a:tr>
              <a:tr h="78191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Journal : </a:t>
                      </a:r>
                      <a:r>
                        <a:rPr lang="fr-FR" sz="1200" dirty="0" err="1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Nuclear</a:t>
                      </a:r>
                      <a:r>
                        <a:rPr lang="fr-FR" sz="1200" dirty="0">
                          <a:solidFill>
                            <a:srgbClr val="333399"/>
                          </a:solidFill>
                          <a:effectLst/>
                          <a:latin typeface="Verdana" panose="020B0604030504040204" pitchFamily="34" charset="0"/>
                        </a:rPr>
                        <a:t> Fusion, .</a:t>
                      </a:r>
                    </a:p>
                  </a:txBody>
                  <a:tcPr marL="50800" marR="508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38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8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43" y="57150"/>
            <a:ext cx="7891391" cy="342900"/>
          </a:xfrm>
        </p:spPr>
        <p:txBody>
          <a:bodyPr>
            <a:noAutofit/>
          </a:bodyPr>
          <a:lstStyle/>
          <a:p>
            <a:r>
              <a:rPr lang="en-US" dirty="0" smtClean="0"/>
              <a:t>Today’s meeting agenda</a:t>
            </a:r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US" dirty="0" smtClean="0"/>
              <a:t>Patrick Tamain | TSVV3 regular advancement meeting – </a:t>
            </a:r>
            <a:r>
              <a:rPr lang="en-US" dirty="0" smtClean="0"/>
              <a:t>Task 2, sheath BCs; task 3, RANS models  | 10/01/2024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4572000" y="4262597"/>
            <a:ext cx="44644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Upload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presentations</a:t>
            </a:r>
            <a:r>
              <a:rPr lang="fr-FR" dirty="0"/>
              <a:t> on 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indico.euro-fusion.org/event/2934/</a:t>
            </a:r>
            <a:r>
              <a:rPr lang="fr-FR" dirty="0" smtClean="0"/>
              <a:t> </a:t>
            </a:r>
            <a:r>
              <a:rPr lang="fr-FR" dirty="0" smtClean="0"/>
              <a:t>or </a:t>
            </a:r>
            <a:r>
              <a:rPr lang="fr-FR" dirty="0" err="1" smtClean="0"/>
              <a:t>send</a:t>
            </a:r>
            <a:r>
              <a:rPr lang="fr-FR" dirty="0" smtClean="0"/>
              <a:t> to me </a:t>
            </a:r>
            <a:r>
              <a:rPr lang="fr-FR" dirty="0" err="1" smtClean="0"/>
              <a:t>please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43558"/>
            <a:ext cx="8640960" cy="33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 (1)</Template>
  <TotalTime>6750</TotalTime>
  <Words>572</Words>
  <Application>Microsoft Office PowerPoint</Application>
  <PresentationFormat>Affichage à l'écran (16:9)</PresentationFormat>
  <Paragraphs>58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Thème Office</vt:lpstr>
      <vt:lpstr>TSVV3 – Regular advancement meeting 10/01/2024 – Task 2 &amp; 3: sheath BC and RANS models Project news</vt:lpstr>
      <vt:lpstr>Today’s meeting agenda</vt:lpstr>
      <vt:lpstr>End of year report</vt:lpstr>
      <vt:lpstr>Work-plan 2024-2025</vt:lpstr>
      <vt:lpstr>Annual meeting 2024</vt:lpstr>
      <vt:lpstr>Marconi time usage – A3</vt:lpstr>
      <vt:lpstr>Marconi time usage - Leonardo</vt:lpstr>
      <vt:lpstr>Latest publications</vt:lpstr>
      <vt:lpstr>Today’s meeting agenda</vt:lpstr>
    </vt:vector>
  </TitlesOfParts>
  <Company>CEA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TAMAIN Patrick</dc:creator>
  <cp:lastModifiedBy>TAMAIN Patrick 207314</cp:lastModifiedBy>
  <cp:revision>305</cp:revision>
  <cp:lastPrinted>2014-10-16T14:51:28Z</cp:lastPrinted>
  <dcterms:created xsi:type="dcterms:W3CDTF">2021-03-22T08:41:36Z</dcterms:created>
  <dcterms:modified xsi:type="dcterms:W3CDTF">2024-01-10T15:07:31Z</dcterms:modified>
</cp:coreProperties>
</file>