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22"/>
  </p:notesMasterIdLst>
  <p:handoutMasterIdLst>
    <p:handoutMasterId r:id="rId23"/>
  </p:handoutMasterIdLst>
  <p:sldIdLst>
    <p:sldId id="268" r:id="rId3"/>
    <p:sldId id="376" r:id="rId4"/>
    <p:sldId id="390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2" r:id="rId19"/>
    <p:sldId id="391" r:id="rId20"/>
    <p:sldId id="393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77"/>
    <a:srgbClr val="2F4D5D"/>
    <a:srgbClr val="DCE7F0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F692F-8DF2-4B90-9623-AF3BF047F737}" v="651" dt="2024-01-11T09:20:38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5553" autoAdjust="0"/>
  </p:normalViewPr>
  <p:slideViewPr>
    <p:cSldViewPr snapToGrid="0" snapToObjects="1">
      <p:cViewPr>
        <p:scale>
          <a:sx n="125" d="100"/>
          <a:sy n="125" d="100"/>
        </p:scale>
        <p:origin x="72" y="-2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11-1-2024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11-1-2024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32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Consistent,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aim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manually</a:t>
            </a:r>
            <a:r>
              <a:rPr lang="nl-BE" dirty="0"/>
              <a:t> tune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r>
              <a:rPr lang="nl-BE" dirty="0"/>
              <a:t> </a:t>
            </a:r>
            <a:r>
              <a:rPr lang="nl-BE" dirty="0" err="1"/>
              <a:t>anymore</a:t>
            </a:r>
            <a:r>
              <a:rPr lang="nl-BE" dirty="0"/>
              <a:t> (</a:t>
            </a:r>
            <a:r>
              <a:rPr lang="nl-BE" dirty="0" err="1"/>
              <a:t>hence</a:t>
            </a:r>
            <a:r>
              <a:rPr lang="nl-BE" dirty="0"/>
              <a:t> </a:t>
            </a:r>
            <a:r>
              <a:rPr lang="nl-BE" dirty="0" err="1"/>
              <a:t>fixed</a:t>
            </a:r>
            <a:r>
              <a:rPr lang="nl-BE" dirty="0"/>
              <a:t> </a:t>
            </a:r>
            <a:r>
              <a:rPr lang="nl-BE" dirty="0" err="1"/>
              <a:t>values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14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: first,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could</a:t>
            </a:r>
            <a:r>
              <a:rPr lang="nl-BE" dirty="0"/>
              <a:t> say, have </a:t>
            </a:r>
            <a:r>
              <a:rPr lang="nl-BE" dirty="0" err="1"/>
              <a:t>written</a:t>
            </a:r>
            <a:r>
              <a:rPr lang="nl-BE" dirty="0"/>
              <a:t> W </a:t>
            </a:r>
            <a:r>
              <a:rPr lang="nl-BE" dirty="0" err="1"/>
              <a:t>equation</a:t>
            </a:r>
            <a:r>
              <a:rPr lang="nl-BE" dirty="0"/>
              <a:t> </a:t>
            </a:r>
            <a:r>
              <a:rPr lang="nl-BE" dirty="0" err="1"/>
              <a:t>conservatively</a:t>
            </a:r>
            <a:r>
              <a:rPr lang="nl-BE" dirty="0"/>
              <a:t> (at </a:t>
            </a:r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WE case, as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Wtot</a:t>
            </a:r>
            <a:r>
              <a:rPr lang="nl-BE" dirty="0"/>
              <a:t>, </a:t>
            </a:r>
            <a:r>
              <a:rPr lang="nl-BE" dirty="0" err="1"/>
              <a:t>might</a:t>
            </a:r>
            <a:r>
              <a:rPr lang="nl-BE" dirty="0"/>
              <a:t> look </a:t>
            </a:r>
            <a:r>
              <a:rPr lang="nl-BE" dirty="0" err="1"/>
              <a:t>differently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much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seems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WE, as </a:t>
            </a:r>
            <a:r>
              <a:rPr lang="nl-BE" dirty="0" err="1"/>
              <a:t>could</a:t>
            </a:r>
            <a:r>
              <a:rPr lang="nl-BE" dirty="0"/>
              <a:t> have </a:t>
            </a:r>
            <a:r>
              <a:rPr lang="nl-BE" dirty="0" err="1"/>
              <a:t>maybe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expected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RC </a:t>
            </a:r>
            <a:r>
              <a:rPr lang="nl-BE" dirty="0" err="1"/>
              <a:t>simulations</a:t>
            </a:r>
            <a:r>
              <a:rPr lang="nl-BE" dirty="0"/>
              <a:t> (</a:t>
            </a:r>
            <a:r>
              <a:rPr lang="nl-BE" dirty="0" err="1"/>
              <a:t>ioshtermal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96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If</a:t>
            </a:r>
            <a:r>
              <a:rPr lang="nl-BE" dirty="0"/>
              <a:t> Liz = 0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alpha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smaller or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equal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input. (</a:t>
            </a:r>
            <a:r>
              <a:rPr lang="nl-BE" dirty="0" err="1"/>
              <a:t>cfr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R = 0, Liz = 0, even </a:t>
            </a:r>
            <a:r>
              <a:rPr lang="nl-BE" dirty="0" err="1"/>
              <a:t>though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specify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alpha</a:t>
            </a:r>
            <a:r>
              <a:rPr lang="nl-BE" dirty="0"/>
              <a:t> of 0,1)</a:t>
            </a:r>
          </a:p>
          <a:p>
            <a:endParaRPr lang="nl-BE" dirty="0"/>
          </a:p>
          <a:p>
            <a:r>
              <a:rPr lang="nl-BE" dirty="0"/>
              <a:t>MSE &gt; 1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weird</a:t>
            </a:r>
            <a:r>
              <a:rPr lang="nl-BE" dirty="0"/>
              <a:t>?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occur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far SOL </a:t>
            </a:r>
            <a:r>
              <a:rPr lang="nl-BE" dirty="0" err="1"/>
              <a:t>region</a:t>
            </a:r>
            <a:r>
              <a:rPr lang="nl-BE" dirty="0"/>
              <a:t>, as I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expect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most </a:t>
            </a:r>
            <a:r>
              <a:rPr lang="nl-BE" dirty="0" err="1"/>
              <a:t>problems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. (</a:t>
            </a:r>
            <a:r>
              <a:rPr lang="nl-BE" dirty="0" err="1"/>
              <a:t>Since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near</a:t>
            </a:r>
            <a:r>
              <a:rPr lang="nl-BE" dirty="0"/>
              <a:t> sol, he found </a:t>
            </a:r>
            <a:r>
              <a:rPr lang="nl-BE" dirty="0" err="1"/>
              <a:t>already</a:t>
            </a:r>
            <a:r>
              <a:rPr lang="nl-BE" dirty="0"/>
              <a:t> </a:t>
            </a:r>
            <a:r>
              <a:rPr lang="nl-BE" dirty="0" err="1"/>
              <a:t>solutions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L = </a:t>
            </a:r>
            <a:r>
              <a:rPr lang="nl-BE" dirty="0" err="1"/>
              <a:t>Linput</a:t>
            </a:r>
            <a:r>
              <a:rPr lang="nl-BE" dirty="0"/>
              <a:t>,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requirement</a:t>
            </a:r>
            <a:r>
              <a:rPr lang="nl-BE" dirty="0"/>
              <a:t> of </a:t>
            </a:r>
            <a:r>
              <a:rPr lang="nl-BE" dirty="0" err="1"/>
              <a:t>alpha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reduce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size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hence</a:t>
            </a:r>
            <a:r>
              <a:rPr lang="nl-BE" dirty="0"/>
              <a:t> </a:t>
            </a:r>
            <a:r>
              <a:rPr lang="nl-BE" dirty="0" err="1"/>
              <a:t>Tdrop</a:t>
            </a:r>
            <a:r>
              <a:rPr lang="nl-BE" dirty="0"/>
              <a:t> over </a:t>
            </a:r>
            <a:r>
              <a:rPr lang="nl-BE" dirty="0" err="1"/>
              <a:t>the</a:t>
            </a:r>
            <a:r>
              <a:rPr lang="nl-BE" dirty="0"/>
              <a:t> zone)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17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6EB6-A71E-478D-B35A-F2A991BD133B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8883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E4D-844D-457B-B417-D27206F13EC6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DCA7-CF7E-4A3F-B6B9-CF1770C9706E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14F-A6C8-4CB2-B532-6E902B8B55AC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FBB-5A59-4706-A19A-E7997C90F7D2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035-7AFE-4F83-B651-C0FCBD9D04C1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0E2C-1B06-4057-BECC-7B9FBCEB5FEA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32C-B912-4EC1-830C-E3F0C057D2F8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AC7-AF98-421F-9668-B2296CC188B6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CB8-6570-47D1-9333-DA601D097ED9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EB87647-9742-4C3C-9A14-37482787312F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98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E121F2-7F21-49EF-84D1-157D81839686}" type="datetime1">
              <a:rPr lang="nl-BE" smtClean="0"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63/1.87236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C1DA5-0FBF-4892-AA5A-AB4B428F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" y="2001663"/>
            <a:ext cx="8334000" cy="2386800"/>
          </a:xfrm>
        </p:spPr>
        <p:txBody>
          <a:bodyPr>
            <a:normAutofit/>
          </a:bodyPr>
          <a:lstStyle/>
          <a:p>
            <a:r>
              <a:rPr lang="en-US" dirty="0"/>
              <a:t>2D turbulence simulations involving the new parallel model</a:t>
            </a:r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A1179D-7EF5-4B08-90D2-E1414D01B1A5}"/>
              </a:ext>
            </a:extLst>
          </p:cNvPr>
          <p:cNvSpPr txBox="1">
            <a:spLocks/>
          </p:cNvSpPr>
          <p:nvPr/>
        </p:nvSpPr>
        <p:spPr>
          <a:xfrm>
            <a:off x="344774" y="3949142"/>
            <a:ext cx="8603283" cy="171142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Model updates, challenges and first results</a:t>
            </a:r>
            <a:br>
              <a:rPr lang="en-US" b="1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383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Comparison </a:t>
                </a:r>
                <a:r>
                  <a:rPr lang="en-US" dirty="0" err="1"/>
                  <a:t>w.r.t.</a:t>
                </a:r>
                <a:r>
                  <a:rPr lang="en-US" dirty="0"/>
                  <a:t> original SL-model:</a:t>
                </a:r>
              </a:p>
              <a:p>
                <a:pPr lvl="1"/>
                <a:r>
                  <a:rPr lang="en-US" dirty="0"/>
                  <a:t>Set-up corresponding equivalent </a:t>
                </a:r>
                <a:r>
                  <a:rPr lang="en-US" dirty="0" err="1"/>
                  <a:t>pModel</a:t>
                </a:r>
                <a:r>
                  <a:rPr lang="en-US" dirty="0"/>
                  <a:t> simulation of older SL one:</a:t>
                </a:r>
              </a:p>
              <a:p>
                <a:pPr lvl="1"/>
                <a:r>
                  <a:rPr lang="en-US" dirty="0"/>
                  <a:t>Normalization parameters (PhD RC [4]):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=0,2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nl-BE" b="0" dirty="0"/>
              </a:p>
              <a:p>
                <a:pPr lvl="1"/>
                <a:r>
                  <a:rPr lang="en-US" dirty="0"/>
                  <a:t>Reference model parameters: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4 →2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−2, 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7 simulations: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7176694-7017-94CE-79FC-E4041BC56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TOKAM2D simulations involving parallel model    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7176694-7017-94CE-79FC-E4041BC56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83" t="-10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100A5D-483F-D160-51BE-FEB441D8F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46"/>
          <a:stretch/>
        </p:blipFill>
        <p:spPr>
          <a:xfrm>
            <a:off x="7525417" y="3830285"/>
            <a:ext cx="4666583" cy="253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FB5089-16EF-6133-43C8-0042DC0BAD10}"/>
                  </a:ext>
                </a:extLst>
              </p:cNvPr>
              <p:cNvSpPr txBox="1"/>
              <p:nvPr/>
            </p:nvSpPr>
            <p:spPr>
              <a:xfrm>
                <a:off x="5418907" y="3294497"/>
                <a:ext cx="4539343" cy="53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(</a:t>
                </a:r>
                <a:r>
                  <a:rPr lang="nl-BE" dirty="0" err="1">
                    <a:solidFill>
                      <a:srgbClr val="FF0000"/>
                    </a:solidFill>
                  </a:rPr>
                  <a:t>Note</a:t>
                </a:r>
                <a:r>
                  <a:rPr lang="nl-BE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sSub>
                          <m:sSubPr>
                            <m:ctrlP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  <m:r>
                      <a:rPr lang="nl-B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FB5089-16EF-6133-43C8-0042DC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07" y="3294497"/>
                <a:ext cx="4539343" cy="535788"/>
              </a:xfrm>
              <a:prstGeom prst="rect">
                <a:avLst/>
              </a:prstGeom>
              <a:blipFill>
                <a:blip r:embed="rId5"/>
                <a:stretch>
                  <a:fillRect l="-120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993B71-E2A9-9B64-532F-0202BD7B2EA6}"/>
              </a:ext>
            </a:extLst>
          </p:cNvPr>
          <p:cNvSpPr txBox="1"/>
          <p:nvPr/>
        </p:nvSpPr>
        <p:spPr>
          <a:xfrm>
            <a:off x="736713" y="6230767"/>
            <a:ext cx="9180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 [4] R. Coosemans, PhD: Turbulence Closure Models for Plasma Edge Simulations of Magnetically Confined Fusion Reactors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Obtainable from: https://lirias.kuleuven.be/retrieve/664722 </a:t>
            </a:r>
          </a:p>
        </p:txBody>
      </p:sp>
    </p:spTree>
    <p:extLst>
      <p:ext uri="{BB962C8B-B14F-4D97-AF65-F5344CB8AC3E}">
        <p14:creationId xmlns:p14="http://schemas.microsoft.com/office/powerpoint/2010/main" val="38117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Reference case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FFE82-E6FF-2772-0933-F87CB1B4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1662594"/>
            <a:ext cx="8931085" cy="4547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9F998-4ECC-1509-FC10-7E1FFEE28E9F}"/>
              </a:ext>
            </a:extLst>
          </p:cNvPr>
          <p:cNvSpPr txBox="1"/>
          <p:nvPr/>
        </p:nvSpPr>
        <p:spPr>
          <a:xfrm>
            <a:off x="6694715" y="1286668"/>
            <a:ext cx="559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solidFill>
                  <a:srgbClr val="00B050"/>
                </a:solidFill>
              </a:rPr>
              <a:t>Quiet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similar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profiles</a:t>
            </a:r>
            <a:r>
              <a:rPr lang="nl-BE" sz="2000" dirty="0">
                <a:solidFill>
                  <a:srgbClr val="00B050"/>
                </a:solidFill>
              </a:rPr>
              <a:t> (</a:t>
            </a:r>
            <a:r>
              <a:rPr lang="nl-BE" sz="2000" dirty="0" err="1">
                <a:solidFill>
                  <a:srgbClr val="00B050"/>
                </a:solidFill>
              </a:rPr>
              <a:t>also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for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b="1" dirty="0">
                <a:solidFill>
                  <a:srgbClr val="00B050"/>
                </a:solidFill>
              </a:rPr>
              <a:t>ALL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other</a:t>
            </a:r>
            <a:r>
              <a:rPr lang="nl-BE" sz="2000" dirty="0">
                <a:solidFill>
                  <a:srgbClr val="00B050"/>
                </a:solidFill>
              </a:rPr>
              <a:t> cases</a:t>
            </a:r>
            <a:r>
              <a:rPr lang="nl-BE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Database of 15 </a:t>
                </a:r>
                <a:r>
                  <a:rPr lang="nl-BE" dirty="0" err="1"/>
                  <a:t>turbulence</a:t>
                </a:r>
                <a:r>
                  <a:rPr lang="nl-BE" dirty="0"/>
                  <a:t> </a:t>
                </a:r>
                <a:r>
                  <a:rPr lang="nl-BE" dirty="0" err="1"/>
                  <a:t>simulations</a:t>
                </a:r>
                <a:r>
                  <a:rPr lang="nl-BE" dirty="0"/>
                  <a:t> </a:t>
                </a:r>
                <a:r>
                  <a:rPr lang="nl-BE" dirty="0" err="1"/>
                  <a:t>each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B </a:t>
                </a:r>
                <a:r>
                  <a:rPr lang="nl-BE" dirty="0" err="1"/>
                  <a:t>and</a:t>
                </a:r>
                <a:r>
                  <a:rPr lang="nl-BE" dirty="0"/>
                  <a:t> NB</a:t>
                </a:r>
              </a:p>
              <a:p>
                <a:r>
                  <a:rPr lang="nl-BE" dirty="0"/>
                  <a:t>Reference input parameters </a:t>
                </a:r>
                <a:r>
                  <a:rPr lang="nl-BE" dirty="0" err="1"/>
                  <a:t>were</a:t>
                </a:r>
                <a:r>
                  <a:rPr lang="nl-BE" dirty="0"/>
                  <a:t> (semi) </a:t>
                </a:r>
                <a:r>
                  <a:rPr lang="nl-BE" dirty="0" err="1"/>
                  <a:t>manually</a:t>
                </a:r>
                <a:r>
                  <a:rPr lang="nl-BE" dirty="0"/>
                  <a:t> </a:t>
                </a:r>
                <a:r>
                  <a:rPr lang="nl-BE" dirty="0" err="1"/>
                  <a:t>tuned</a:t>
                </a:r>
                <a:r>
                  <a:rPr lang="nl-B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=0,5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nl-BE" b="0" i="0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nl-BE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nl-B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l-BE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l-BE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l-B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nl-BE" b="0" i="0" dirty="0" smtClean="0">
                        <a:latin typeface="Cambria Math" panose="02040503050406030204" pitchFamily="18" charset="0"/>
                      </a:rPr>
                      <m:t>=55</m:t>
                    </m:r>
                    <m:r>
                      <m:rPr>
                        <m:sty m:val="p"/>
                      </m:rPr>
                      <a:rPr lang="nl-BE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nl-BE" b="0" i="0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Experience running simulations:</a:t>
                </a:r>
              </a:p>
              <a:p>
                <a:pPr lvl="1"/>
                <a:r>
                  <a:rPr lang="en-US" dirty="0"/>
                  <a:t>Solver stuck in local minima?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reinitialization of j = 0 (once) and repeat iterations</a:t>
                </a:r>
              </a:p>
              <a:p>
                <a:pPr lvl="1"/>
                <a:r>
                  <a:rPr lang="en-US" dirty="0"/>
                  <a:t>Normalization of residual:</a:t>
                </a:r>
              </a:p>
              <a:p>
                <a:pPr lvl="2"/>
                <a:r>
                  <a:rPr lang="en-US" dirty="0"/>
                  <a:t>Not just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bSup>
                  </m:oMath>
                </a14:m>
                <a:r>
                  <a:rPr lang="en-US" dirty="0"/>
                  <a:t>, but use max of constituting components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Turbulent transport in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7DB4E-BBF2-541A-9185-F8D31DA3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384" y="2888762"/>
            <a:ext cx="3870197" cy="34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First </a:t>
            </a:r>
            <a:r>
              <a:rPr lang="nl-BE" dirty="0" err="1"/>
              <a:t>exploratory</a:t>
            </a:r>
            <a:r>
              <a:rPr lang="nl-BE" dirty="0"/>
              <a:t> </a:t>
            </a:r>
            <a:r>
              <a:rPr lang="nl-BE" dirty="0" err="1"/>
              <a:t>results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219DA-BDBB-0D8D-A39A-C2D9DD7C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920758"/>
            <a:ext cx="3755703" cy="2957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BBCA7-D45D-BCDC-F85D-026988819B6A}"/>
              </a:ext>
            </a:extLst>
          </p:cNvPr>
          <p:cNvSpPr txBox="1"/>
          <p:nvPr/>
        </p:nvSpPr>
        <p:spPr>
          <a:xfrm>
            <a:off x="966288" y="1760492"/>
            <a:ext cx="357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Highest</a:t>
            </a:r>
            <a:r>
              <a:rPr lang="nl-BE" sz="2000" dirty="0"/>
              <a:t> </a:t>
            </a:r>
            <a:r>
              <a:rPr lang="nl-BE" sz="2000" dirty="0" err="1"/>
              <a:t>density</a:t>
            </a:r>
            <a:r>
              <a:rPr lang="nl-BE" sz="2000" dirty="0"/>
              <a:t>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/>
              <a:t>Relatively</a:t>
            </a:r>
            <a:r>
              <a:rPr lang="nl-BE" sz="2000" dirty="0"/>
              <a:t> more </a:t>
            </a:r>
            <a:r>
              <a:rPr lang="nl-BE" sz="2000" dirty="0" err="1"/>
              <a:t>particle</a:t>
            </a:r>
            <a:r>
              <a:rPr lang="nl-BE" sz="2000" dirty="0"/>
              <a:t> </a:t>
            </a:r>
            <a:r>
              <a:rPr lang="nl-BE" sz="2000" dirty="0" err="1"/>
              <a:t>than</a:t>
            </a:r>
            <a:r>
              <a:rPr lang="nl-BE" sz="2000" dirty="0"/>
              <a:t> </a:t>
            </a:r>
            <a:r>
              <a:rPr lang="nl-BE" sz="2000" dirty="0" err="1"/>
              <a:t>electron</a:t>
            </a:r>
            <a:r>
              <a:rPr lang="nl-BE" sz="2000" dirty="0"/>
              <a:t> energy </a:t>
            </a:r>
            <a:r>
              <a:rPr lang="nl-BE" sz="2000" dirty="0" err="1"/>
              <a:t>loss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D1163-2C46-E1F2-D11B-2DDAB185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75" y="440400"/>
            <a:ext cx="3667125" cy="1933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AB888-1AD3-C301-90D0-D239E82EE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900" y="4193275"/>
            <a:ext cx="36576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6143B-A36C-0F71-95C4-FC37D5B5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675" y="2293236"/>
            <a:ext cx="3562350" cy="189547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1E97C7E-14F7-F4ED-4B62-5150C5F79D7E}"/>
              </a:ext>
            </a:extLst>
          </p:cNvPr>
          <p:cNvSpPr/>
          <p:nvPr/>
        </p:nvSpPr>
        <p:spPr>
          <a:xfrm>
            <a:off x="6896120" y="2373975"/>
            <a:ext cx="304800" cy="168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6646E8-D2A7-E44C-C9B6-627B63D6C417}"/>
                  </a:ext>
                </a:extLst>
              </p:cNvPr>
              <p:cNvSpPr txBox="1"/>
              <p:nvPr/>
            </p:nvSpPr>
            <p:spPr>
              <a:xfrm>
                <a:off x="5758543" y="2920758"/>
                <a:ext cx="113757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6646E8-D2A7-E44C-C9B6-627B63D6C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2920758"/>
                <a:ext cx="1137577" cy="3942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334E19-048E-4D49-A43D-2C1FFEB0F7B8}"/>
              </a:ext>
            </a:extLst>
          </p:cNvPr>
          <p:cNvCxnSpPr>
            <a:cxnSpLocks/>
          </p:cNvCxnSpPr>
          <p:nvPr/>
        </p:nvCxnSpPr>
        <p:spPr>
          <a:xfrm flipV="1">
            <a:off x="6579542" y="2865684"/>
            <a:ext cx="157823" cy="3752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1F2173-708A-DE1D-9412-0E187EBD3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Model </a:t>
                </a:r>
                <a:r>
                  <a:rPr lang="nl-BE" dirty="0" err="1"/>
                  <a:t>assumes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/>
                  <a:t>momentum </a:t>
                </a:r>
                <a:r>
                  <a:rPr lang="nl-BE" dirty="0" err="1"/>
                  <a:t>conservation</a:t>
                </a:r>
                <a:r>
                  <a:rPr lang="nl-BE" dirty="0"/>
                  <a:t> </a:t>
                </a:r>
                <a:r>
                  <a:rPr lang="nl-BE" dirty="0" err="1"/>
                  <a:t>along</a:t>
                </a:r>
                <a:r>
                  <a:rPr lang="nl-BE" dirty="0"/>
                  <a:t> FT </a:t>
                </a:r>
              </a:p>
              <a:p>
                <a:pPr lvl="1"/>
                <a:endParaRPr lang="nl-BE" dirty="0"/>
              </a:p>
              <a:p>
                <a:pPr lvl="1"/>
                <a:r>
                  <a:rPr lang="nl-BE" dirty="0" err="1"/>
                  <a:t>fixed</a:t>
                </a:r>
                <a:r>
                  <a:rPr lang="nl-BE" dirty="0"/>
                  <a:t> </a:t>
                </a:r>
                <a:r>
                  <a:rPr lang="nl-BE" dirty="0" err="1"/>
                  <a:t>length</a:t>
                </a:r>
                <a:r>
                  <a:rPr lang="nl-BE" dirty="0"/>
                  <a:t> of (</a:t>
                </a:r>
                <a:r>
                  <a:rPr lang="nl-BE" dirty="0" err="1"/>
                  <a:t>anisothermal</a:t>
                </a:r>
                <a:r>
                  <a:rPr lang="nl-BE" dirty="0"/>
                  <a:t>) </a:t>
                </a:r>
                <a:r>
                  <a:rPr lang="nl-BE" dirty="0" err="1"/>
                  <a:t>ionization</a:t>
                </a:r>
                <a:r>
                  <a:rPr lang="nl-BE" dirty="0"/>
                  <a:t> </a:t>
                </a:r>
                <a:r>
                  <a:rPr lang="nl-BE" dirty="0" err="1"/>
                  <a:t>region</a:t>
                </a:r>
                <a:endParaRPr lang="nl-BE" dirty="0"/>
              </a:p>
              <a:p>
                <a:endParaRPr lang="en-US" dirty="0"/>
              </a:p>
              <a:p>
                <a:r>
                  <a:rPr lang="en-US" dirty="0"/>
                  <a:t>Hence:</a:t>
                </a:r>
              </a:p>
              <a:p>
                <a:pPr marL="0" indent="0">
                  <a:buNone/>
                </a:pPr>
                <a:endParaRPr lang="nl-B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generally, no solution with:</a:t>
                </a:r>
              </a:p>
              <a:p>
                <a:pPr lvl="1"/>
                <a:r>
                  <a:rPr lang="en-US" dirty="0"/>
                  <a:t> R =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(&amp;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1F2173-708A-DE1D-9412-0E187EBD3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C61CD-9FBA-5F8F-2E22-5EC7424A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D7BA-82F1-481C-C6E7-01746476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72792DC-BD6E-44D7-E7C4-F868023D27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Simulations involving parallel model </a:t>
                </a:r>
                <a14:m>
                  <m:oMath xmlns:m="http://schemas.openxmlformats.org/officeDocument/2006/math">
                    <m:r>
                      <a:rPr lang="nl-BE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b="1" dirty="0"/>
                  <a:t>challenges</a:t>
                </a:r>
                <a:r>
                  <a:rPr lang="en-US" dirty="0"/>
                  <a:t> and possible solutions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72792DC-BD6E-44D7-E7C4-F868023D2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83" t="-10053" b="-2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3FAFB-E12B-A4F5-B73F-CDB468AFF525}"/>
                  </a:ext>
                </a:extLst>
              </p:cNvPr>
              <p:cNvSpPr txBox="1"/>
              <p:nvPr/>
            </p:nvSpPr>
            <p:spPr>
              <a:xfrm>
                <a:off x="5552064" y="5369348"/>
                <a:ext cx="3254829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0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 (</a:t>
                </a:r>
                <a:r>
                  <a:rPr lang="en-US" sz="2400" dirty="0" err="1"/>
                  <a:t>Stangeby</a:t>
                </a:r>
                <a:r>
                  <a:rPr lang="en-US" sz="2400" dirty="0"/>
                  <a:t>, CH14 [7])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3FAFB-E12B-A4F5-B73F-CDB468AFF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64" y="5369348"/>
                <a:ext cx="3254829" cy="832216"/>
              </a:xfrm>
              <a:prstGeom prst="rect">
                <a:avLst/>
              </a:prstGeom>
              <a:blipFill>
                <a:blip r:embed="rId4"/>
                <a:stretch>
                  <a:fillRect l="-299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5E97D-7354-3AA7-484F-F7875E3D70F8}"/>
                  </a:ext>
                </a:extLst>
              </p:cNvPr>
              <p:cNvSpPr txBox="1"/>
              <p:nvPr/>
            </p:nvSpPr>
            <p:spPr>
              <a:xfrm>
                <a:off x="1328420" y="3964999"/>
                <a:ext cx="609600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sup>
                          </m:sSub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sup>
                          </m:sSub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b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5E97D-7354-3AA7-484F-F7875E3D7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20" y="3964999"/>
                <a:ext cx="6096000" cy="404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7F247-6374-9B3E-0072-89454703CC85}"/>
                  </a:ext>
                </a:extLst>
              </p:cNvPr>
              <p:cNvSpPr txBox="1"/>
              <p:nvPr/>
            </p:nvSpPr>
            <p:spPr>
              <a:xfrm>
                <a:off x="5128840" y="1982070"/>
                <a:ext cx="6096000" cy="676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𝑒𝑢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𝑖𝑢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7F247-6374-9B3E-0072-89454703C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40" y="1982070"/>
                <a:ext cx="6096000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B07A82-2ACD-F683-E080-FE1D6FBF3363}"/>
                  </a:ext>
                </a:extLst>
              </p:cNvPr>
              <p:cNvSpPr txBox="1"/>
              <p:nvPr/>
            </p:nvSpPr>
            <p:spPr>
              <a:xfrm>
                <a:off x="7317747" y="2984864"/>
                <a:ext cx="504394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b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B07A82-2ACD-F683-E080-FE1D6FBF3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47" y="2984864"/>
                <a:ext cx="5043948" cy="404983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7BF02D-A86D-7237-3908-BE7394717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086" y="3673466"/>
            <a:ext cx="3254829" cy="2487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2BA114-189B-5B8D-C664-08503568CE96}"/>
              </a:ext>
            </a:extLst>
          </p:cNvPr>
          <p:cNvSpPr txBox="1"/>
          <p:nvPr/>
        </p:nvSpPr>
        <p:spPr>
          <a:xfrm>
            <a:off x="736713" y="6230767"/>
            <a:ext cx="9180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 [</a:t>
            </a:r>
            <a:r>
              <a:rPr lang="en-US" sz="1200">
                <a:solidFill>
                  <a:schemeClr val="bg1"/>
                </a:solidFill>
              </a:rPr>
              <a:t>7] https://doi.org/10.1201/9780367801489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5DE995-79BE-8AE3-F155-4824DF25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16" y="5071593"/>
            <a:ext cx="6660462" cy="195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4DF0F5-75E6-8C1E-59CA-D324547EB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Ionisation zone </a:t>
                </a:r>
                <a:r>
                  <a:rPr lang="nl-BE" dirty="0" err="1"/>
                  <a:t>assumes</a:t>
                </a:r>
                <a:r>
                  <a:rPr lang="nl-BE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/>
                  <a:t> (i.e.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be</a:t>
                </a:r>
                <a:r>
                  <a:rPr lang="nl-BE" dirty="0"/>
                  <a:t> dominant source):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Allow variable length:</a:t>
                </a:r>
                <a:r>
                  <a:rPr lang="nl-BE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𝑖𝑧</m:t>
                            </m:r>
                          </m:sub>
                          <m:sup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</m:sup>
                        </m:sSubSup>
                      </m:e>
                    </m:d>
                  </m:oMath>
                </a14:m>
                <a:endParaRPr lang="nl-BE" sz="2400" b="0" dirty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nl-BE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input for ‘dominance’ vs ‘non negligence’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r>
                  <a:rPr lang="en-US" dirty="0"/>
                  <a:t>No guaranteed solvability of system: (ad-hoc) requirement?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nl-BE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nl-BE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𝑖𝑛𝑝𝑢𝑡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𝑠𝑜𝑙𝑣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≥0?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4DF0F5-75E6-8C1E-59CA-D324547EB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1A034-D49D-27A2-4853-E51B6A7A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5AE1F-7000-97E4-BC94-E9B9BA85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05A57C0-276F-7895-5F57-63A67C9015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Simulations involving parallel model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challenges and </a:t>
                </a:r>
                <a:r>
                  <a:rPr lang="en-US" b="1" dirty="0"/>
                  <a:t>possible solutions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05A57C0-276F-7895-5F57-63A67C901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483" t="-10053" b="-2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50D9CAC-9AFB-B7C5-D053-06BD2E2422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27"/>
          <a:stretch/>
        </p:blipFill>
        <p:spPr>
          <a:xfrm>
            <a:off x="9905878" y="4912971"/>
            <a:ext cx="2286122" cy="2112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D49689-7C30-6EF4-D88D-434BFCF37C59}"/>
                  </a:ext>
                </a:extLst>
              </p:cNvPr>
              <p:cNvSpPr/>
              <p:nvPr/>
            </p:nvSpPr>
            <p:spPr>
              <a:xfrm>
                <a:off x="6588261" y="2543478"/>
                <a:ext cx="2111826" cy="703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𝑖𝑧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D49689-7C30-6EF4-D88D-434BFCF37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61" y="2543478"/>
                <a:ext cx="2111826" cy="703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ACB9C8-948E-6AB3-4314-D4ACDC093B9F}"/>
                  </a:ext>
                </a:extLst>
              </p:cNvPr>
              <p:cNvSpPr/>
              <p:nvPr/>
            </p:nvSpPr>
            <p:spPr>
              <a:xfrm>
                <a:off x="8700087" y="2539451"/>
                <a:ext cx="3158263" cy="703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𝑖𝑧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CZE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p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nl-B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ACB9C8-948E-6AB3-4314-D4ACDC093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87" y="2539451"/>
                <a:ext cx="3158263" cy="703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2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457F0E-4266-9281-7734-65ABC63B6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Further analysis B </a:t>
                </a:r>
                <a:r>
                  <a:rPr lang="nl-BE" dirty="0" err="1"/>
                  <a:t>vs</a:t>
                </a:r>
                <a:r>
                  <a:rPr lang="nl-BE" dirty="0"/>
                  <a:t> NB approach</a:t>
                </a:r>
              </a:p>
              <a:p>
                <a:pPr lvl="1"/>
                <a:r>
                  <a:rPr lang="nl-BE" dirty="0" err="1"/>
                  <a:t>Origin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similarity</a:t>
                </a:r>
                <a:endParaRPr lang="nl-BE" dirty="0"/>
              </a:p>
              <a:p>
                <a:r>
                  <a:rPr lang="nl-BE" dirty="0"/>
                  <a:t>Analysis turbulent transport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:r>
                  <a:rPr lang="nl-BE" dirty="0" err="1"/>
                  <a:t>pModel</a:t>
                </a:r>
                <a:r>
                  <a:rPr lang="nl-BE" dirty="0"/>
                  <a:t> (R = 0)</a:t>
                </a:r>
              </a:p>
              <a:p>
                <a:pPr lvl="1"/>
                <a:r>
                  <a:rPr lang="nl-BE" dirty="0" err="1"/>
                  <a:t>Grid</a:t>
                </a:r>
                <a:r>
                  <a:rPr lang="nl-BE" dirty="0"/>
                  <a:t> </a:t>
                </a:r>
                <a:r>
                  <a:rPr lang="nl-BE" dirty="0" err="1"/>
                  <a:t>refinement</a:t>
                </a:r>
                <a:r>
                  <a:rPr lang="nl-BE" dirty="0"/>
                  <a:t>, </a:t>
                </a:r>
                <a:r>
                  <a:rPr lang="nl-BE" dirty="0" err="1"/>
                  <a:t>characterization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model </a:t>
                </a:r>
                <a:r>
                  <a:rPr lang="nl-BE" dirty="0" err="1"/>
                  <a:t>closure</a:t>
                </a:r>
                <a:r>
                  <a:rPr lang="nl-BE" dirty="0"/>
                  <a:t> analysis</a:t>
                </a:r>
              </a:p>
              <a:p>
                <a:r>
                  <a:rPr lang="en-US" dirty="0"/>
                  <a:t>Model adaptation for </a:t>
                </a:r>
                <a:r>
                  <a:rPr lang="nl-BE" dirty="0"/>
                  <a:t>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nl-BE" dirty="0"/>
                  <a:t> 0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Formulation and implementation: ‘dominance’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nl-BE" dirty="0" err="1"/>
                  <a:t>Characterization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model </a:t>
                </a:r>
                <a:r>
                  <a:rPr lang="nl-BE" dirty="0" err="1"/>
                  <a:t>closure</a:t>
                </a:r>
                <a:r>
                  <a:rPr lang="nl-BE" dirty="0"/>
                  <a:t> analysis</a:t>
                </a:r>
              </a:p>
              <a:p>
                <a:r>
                  <a:rPr lang="nl-BE" dirty="0"/>
                  <a:t>Total </a:t>
                </a:r>
                <a:r>
                  <a:rPr lang="nl-BE" dirty="0" err="1"/>
                  <a:t>vorticity</a:t>
                </a:r>
                <a:r>
                  <a:rPr lang="nl-BE" dirty="0"/>
                  <a:t> </a:t>
                </a:r>
                <a:r>
                  <a:rPr lang="nl-BE" dirty="0" err="1"/>
                  <a:t>formulation</a:t>
                </a:r>
                <a:r>
                  <a:rPr lang="nl-BE" dirty="0"/>
                  <a:t> </a:t>
                </a:r>
                <a:r>
                  <a:rPr lang="nl-BE" dirty="0" err="1"/>
                  <a:t>involving</a:t>
                </a:r>
                <a:r>
                  <a:rPr lang="nl-BE" dirty="0"/>
                  <a:t> R &gt; 0:</a:t>
                </a:r>
              </a:p>
              <a:p>
                <a:pPr lvl="1"/>
                <a:r>
                  <a:rPr lang="nl-BE" dirty="0"/>
                  <a:t>Adaptation </a:t>
                </a:r>
                <a:r>
                  <a:rPr lang="nl-BE" dirty="0" err="1"/>
                  <a:t>turbulence</a:t>
                </a:r>
                <a:r>
                  <a:rPr lang="nl-BE" dirty="0"/>
                  <a:t> model (+ ad-hoc </a:t>
                </a:r>
                <a:r>
                  <a:rPr lang="nl-BE" dirty="0" err="1"/>
                  <a:t>correction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evolution?)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457F0E-4266-9281-7734-65ABC63B6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D2B81-2BE5-EA06-8DA8-E8B39EC7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DA5E-8A59-49A8-AB11-BFBC3037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A70B66-756B-F7FB-D942-CAB5FB24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Look </a:t>
            </a:r>
            <a:r>
              <a:rPr lang="nl-BE" dirty="0" err="1"/>
              <a:t>ahead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31789-B0D0-B2A3-3B5A-1E527103DC0E}"/>
              </a:ext>
            </a:extLst>
          </p:cNvPr>
          <p:cNvSpPr txBox="1"/>
          <p:nvPr/>
        </p:nvSpPr>
        <p:spPr>
          <a:xfrm>
            <a:off x="6482080" y="5764890"/>
            <a:ext cx="593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Analysis of 3D cases SOLEDGE3X </a:t>
            </a:r>
            <a:r>
              <a:rPr lang="nl-BE" sz="2000" dirty="0" err="1"/>
              <a:t>and</a:t>
            </a:r>
            <a:r>
              <a:rPr lang="nl-BE" sz="2000" dirty="0"/>
              <a:t> GRILLIX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1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81F24-DC6E-531A-94C4-9905474C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382D2-EB0C-C21E-E3D9-D49B079B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17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68AA8-DFC5-AEEE-8375-F49B6DB4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&amp; </a:t>
            </a:r>
            <a:r>
              <a:rPr lang="nl-BE" dirty="0" err="1"/>
              <a:t>suggestions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7D98B-1418-A655-47AE-0E2F786C7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23D9A-B14F-9F4F-D21A-2FEBB515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48EC3-55A1-DA91-5FA1-4CB1A5D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23F2E-CB49-5482-B797-5B1875DC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907BEB-F644-D384-ABAC-503FFC94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Back-up: parallel model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49B99-3986-03E0-917B-D49978833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323"/>
          <a:stretch/>
        </p:blipFill>
        <p:spPr>
          <a:xfrm>
            <a:off x="4389120" y="4310944"/>
            <a:ext cx="7802880" cy="2547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931AE2-20D6-3FE9-2A74-80D2F1BE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98" y="1491082"/>
            <a:ext cx="7502385" cy="28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900CC-981E-1F89-F809-2282BEA1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75D5A-5A22-8371-B381-465C4E40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9D28B-2EEB-D8ED-C0FB-D90AA142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EED257-E52C-E6A1-3AF0-4584EE10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5110E-EE3A-BEB5-396B-56192743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21" y="2467655"/>
            <a:ext cx="6972300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648D2-00D0-0D57-433C-B9A85F61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23" y="3142329"/>
            <a:ext cx="8391525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9AAC2-C32F-CFA8-836A-ACA628151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0" y="4163193"/>
            <a:ext cx="7077075" cy="523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F6ED80-627B-0348-5B80-1933A54E0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3076575"/>
            <a:ext cx="7962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l-BE" dirty="0" err="1"/>
                  <a:t>Recap</a:t>
                </a:r>
                <a:r>
                  <a:rPr lang="nl-BE" dirty="0"/>
                  <a:t>: goal of </a:t>
                </a:r>
                <a:r>
                  <a:rPr lang="nl-BE" dirty="0" err="1"/>
                  <a:t>task</a:t>
                </a:r>
                <a:r>
                  <a:rPr lang="nl-BE" dirty="0"/>
                  <a:t> 3</a:t>
                </a:r>
              </a:p>
              <a:p>
                <a:r>
                  <a:rPr lang="nl-BE" dirty="0" err="1"/>
                  <a:t>Turbulence</a:t>
                </a:r>
                <a:r>
                  <a:rPr lang="nl-BE" dirty="0"/>
                  <a:t> model update: </a:t>
                </a:r>
                <a:r>
                  <a:rPr lang="nl-BE" dirty="0" err="1"/>
                  <a:t>relaxation</a:t>
                </a:r>
                <a:r>
                  <a:rPr lang="nl-BE" dirty="0"/>
                  <a:t> of </a:t>
                </a:r>
                <a:r>
                  <a:rPr lang="nl-BE" dirty="0" err="1"/>
                  <a:t>Boussinesq</a:t>
                </a:r>
                <a:r>
                  <a:rPr lang="nl-BE" dirty="0"/>
                  <a:t> </a:t>
                </a:r>
                <a:r>
                  <a:rPr lang="nl-BE" dirty="0" err="1"/>
                  <a:t>approximation</a:t>
                </a:r>
                <a:endParaRPr lang="nl-BE" dirty="0"/>
              </a:p>
              <a:p>
                <a:pPr lvl="1"/>
                <a:r>
                  <a:rPr lang="nl-BE" dirty="0" err="1"/>
                  <a:t>Motivation</a:t>
                </a:r>
                <a:endParaRPr lang="nl-BE" dirty="0"/>
              </a:p>
              <a:p>
                <a:pPr lvl="1"/>
                <a:r>
                  <a:rPr lang="en-US" dirty="0"/>
                  <a:t>First implementation: ExB-only vorticity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Results</a:t>
                </a:r>
              </a:p>
              <a:p>
                <a:r>
                  <a:rPr lang="en-US" dirty="0"/>
                  <a:t>TOKAM2D simulations involving parallel model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Comparison </a:t>
                </a:r>
                <a:r>
                  <a:rPr lang="en-US" dirty="0" err="1"/>
                  <a:t>w.r.t.</a:t>
                </a:r>
                <a:r>
                  <a:rPr lang="en-US" dirty="0"/>
                  <a:t> original SL-model</a:t>
                </a:r>
              </a:p>
              <a:p>
                <a:pPr lvl="1"/>
                <a:r>
                  <a:rPr lang="en-US" dirty="0"/>
                  <a:t>Turbulent transport in database</a:t>
                </a:r>
              </a:p>
              <a:p>
                <a:r>
                  <a:rPr lang="en-US" dirty="0"/>
                  <a:t>TOKAM2D simulations involving parallel model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dirty="0"/>
              </a:p>
              <a:p>
                <a:pPr lvl="1"/>
                <a:r>
                  <a:rPr lang="nl-BE" dirty="0" err="1"/>
                  <a:t>Challenges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possible</a:t>
                </a:r>
                <a:r>
                  <a:rPr lang="nl-BE" dirty="0"/>
                  <a:t> </a:t>
                </a:r>
                <a:r>
                  <a:rPr lang="nl-BE" dirty="0" err="1"/>
                  <a:t>solutions</a:t>
                </a:r>
                <a:endParaRPr lang="en-US" dirty="0"/>
              </a:p>
              <a:p>
                <a:r>
                  <a:rPr lang="en-US" dirty="0"/>
                  <a:t>Look ahead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720B1-7A32-BA51-6498-D5F5268D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Further</a:t>
            </a:r>
            <a:r>
              <a:rPr lang="nl-BE" dirty="0"/>
              <a:t>) Development of consistent,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turbulence</a:t>
            </a:r>
            <a:r>
              <a:rPr lang="nl-BE" dirty="0"/>
              <a:t> transport </a:t>
            </a:r>
            <a:r>
              <a:rPr lang="nl-BE" dirty="0" err="1"/>
              <a:t>models</a:t>
            </a:r>
            <a:endParaRPr lang="nl-BE" dirty="0"/>
          </a:p>
          <a:p>
            <a:r>
              <a:rPr lang="nl-BE" dirty="0"/>
              <a:t>How:</a:t>
            </a:r>
          </a:p>
          <a:p>
            <a:pPr lvl="1"/>
            <a:r>
              <a:rPr lang="nl-BE" dirty="0" err="1"/>
              <a:t>Studying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anomalous</a:t>
            </a:r>
            <a:r>
              <a:rPr lang="nl-BE" dirty="0"/>
              <a:t> transport via </a:t>
            </a:r>
            <a:r>
              <a:rPr lang="nl-BE" dirty="0" err="1"/>
              <a:t>turbulence</a:t>
            </a:r>
            <a:r>
              <a:rPr lang="nl-BE" dirty="0"/>
              <a:t> </a:t>
            </a:r>
            <a:r>
              <a:rPr lang="nl-BE" dirty="0" err="1"/>
              <a:t>simulations</a:t>
            </a:r>
            <a:r>
              <a:rPr lang="nl-BE" dirty="0"/>
              <a:t> ...</a:t>
            </a:r>
          </a:p>
          <a:p>
            <a:pPr lvl="2"/>
            <a:r>
              <a:rPr lang="nl-BE" dirty="0"/>
              <a:t>2D</a:t>
            </a:r>
          </a:p>
          <a:p>
            <a:pPr lvl="3"/>
            <a:r>
              <a:rPr lang="nl-BE" dirty="0"/>
              <a:t>TOKAM2D</a:t>
            </a:r>
          </a:p>
          <a:p>
            <a:pPr lvl="3"/>
            <a:r>
              <a:rPr lang="nl-BE" dirty="0"/>
              <a:t>HESEL</a:t>
            </a:r>
          </a:p>
          <a:p>
            <a:pPr lvl="2"/>
            <a:r>
              <a:rPr lang="nl-BE" dirty="0"/>
              <a:t>3D</a:t>
            </a:r>
          </a:p>
          <a:p>
            <a:pPr lvl="3"/>
            <a:r>
              <a:rPr lang="nl-BE" dirty="0"/>
              <a:t>SOLEDGE3X / GRILLIX</a:t>
            </a:r>
          </a:p>
          <a:p>
            <a:pPr lvl="1"/>
            <a:r>
              <a:rPr lang="nl-BE" dirty="0"/>
              <a:t>... </a:t>
            </a:r>
            <a:r>
              <a:rPr lang="nl-BE" dirty="0" err="1"/>
              <a:t>proposing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relations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inferring</a:t>
            </a:r>
            <a:r>
              <a:rPr lang="nl-BE" dirty="0"/>
              <a:t> free </a:t>
            </a:r>
            <a:r>
              <a:rPr lang="nl-BE" dirty="0" err="1"/>
              <a:t>coefficients</a:t>
            </a:r>
            <a:endParaRPr lang="nl-BE" dirty="0"/>
          </a:p>
          <a:p>
            <a:pPr lvl="1"/>
            <a:r>
              <a:rPr lang="nl-BE" dirty="0"/>
              <a:t>Benchmark </a:t>
            </a:r>
            <a:r>
              <a:rPr lang="nl-BE" dirty="0" err="1"/>
              <a:t>against</a:t>
            </a:r>
            <a:r>
              <a:rPr lang="nl-BE" dirty="0"/>
              <a:t> 3D-codes &amp; </a:t>
            </a:r>
            <a:r>
              <a:rPr lang="nl-BE" dirty="0" err="1"/>
              <a:t>validate</a:t>
            </a:r>
            <a:r>
              <a:rPr lang="nl-BE" dirty="0"/>
              <a:t> </a:t>
            </a:r>
            <a:r>
              <a:rPr lang="nl-BE" dirty="0" err="1"/>
              <a:t>against</a:t>
            </a:r>
            <a:r>
              <a:rPr lang="nl-BE" dirty="0"/>
              <a:t> </a:t>
            </a:r>
            <a:r>
              <a:rPr lang="nl-BE" dirty="0" err="1"/>
              <a:t>experiments</a:t>
            </a:r>
            <a:r>
              <a:rPr lang="nl-BE" dirty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14505-3BC9-12BB-308C-AD2D5903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FBCC2-0D04-AEAB-2DFC-941AFCB2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C5416B-062D-7BCC-F2F2-06463322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Recap</a:t>
            </a:r>
            <a:r>
              <a:rPr lang="nl-BE" dirty="0"/>
              <a:t>: goal of </a:t>
            </a:r>
            <a:r>
              <a:rPr lang="nl-BE" dirty="0" err="1"/>
              <a:t>task</a:t>
            </a:r>
            <a:r>
              <a:rPr lang="nl-BE" dirty="0"/>
              <a:t>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B1C88-835C-7C74-ED2E-208120101C34}"/>
                  </a:ext>
                </a:extLst>
              </p:cNvPr>
              <p:cNvSpPr txBox="1"/>
              <p:nvPr/>
            </p:nvSpPr>
            <p:spPr>
              <a:xfrm>
                <a:off x="3559628" y="3356632"/>
                <a:ext cx="6422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proposed new model (density regimes)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B1C88-835C-7C74-ED2E-208120101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28" y="3356632"/>
                <a:ext cx="642257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sz="2400" dirty="0"/>
                  <a:t>Boussinesq </a:t>
                </a:r>
                <a:r>
                  <a:rPr lang="nl-BE" sz="2400" dirty="0" err="1"/>
                  <a:t>approximation</a:t>
                </a:r>
                <a:r>
                  <a:rPr lang="nl-BE" sz="2400" dirty="0"/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no energy theorem </a:t>
                </a:r>
                <a:r>
                  <a:rPr lang="en-US" sz="2000" dirty="0"/>
                  <a:t>(Scott CH2 [1], Ross PhD [2])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Relaxation, improves theorem:</a:t>
                </a:r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err="1"/>
              <a:t>Relaxation</a:t>
            </a:r>
            <a:r>
              <a:rPr lang="nl-BE" sz="4000" dirty="0"/>
              <a:t> of </a:t>
            </a:r>
            <a:r>
              <a:rPr lang="nl-BE" sz="4000" dirty="0" err="1"/>
              <a:t>Boussinesq</a:t>
            </a:r>
            <a:r>
              <a:rPr lang="nl-BE" sz="4000" dirty="0"/>
              <a:t> </a:t>
            </a:r>
            <a:r>
              <a:rPr lang="nl-BE" sz="4000" dirty="0" err="1"/>
              <a:t>approximation</a:t>
            </a:r>
            <a:br>
              <a:rPr lang="nl-BE" sz="4000" dirty="0"/>
            </a:br>
            <a:r>
              <a:rPr lang="nl-BE" sz="3600" dirty="0" err="1"/>
              <a:t>Motivation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0A283-CA02-278B-A8CB-73F5D2CD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14" y="2295526"/>
            <a:ext cx="6898227" cy="1024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AA53E-619A-99AA-2D61-A4200212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4" y="4003555"/>
            <a:ext cx="6901025" cy="1835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397967-929B-E181-37BB-1D3F578E61B8}"/>
                  </a:ext>
                </a:extLst>
              </p:cNvPr>
              <p:cNvSpPr txBox="1"/>
              <p:nvPr/>
            </p:nvSpPr>
            <p:spPr>
              <a:xfrm>
                <a:off x="7545315" y="5711890"/>
                <a:ext cx="5397909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>
                    <a:solidFill>
                      <a:srgbClr val="00B0F0"/>
                    </a:solidFill>
                  </a:rPr>
                  <a:t>No exact </a:t>
                </a:r>
                <a:r>
                  <a:rPr lang="nl-BE" sz="2000" dirty="0" err="1">
                    <a:solidFill>
                      <a:srgbClr val="00B0F0"/>
                    </a:solidFill>
                  </a:rPr>
                  <a:t>theorem</a:t>
                </a:r>
                <a:r>
                  <a:rPr lang="nl-BE" sz="2000" dirty="0">
                    <a:solidFill>
                      <a:srgbClr val="00B0F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Sup>
                      <m:sSubSupPr>
                        <m:ctrlP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sz="2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BE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𝜈𝜙</m:t>
                    </m:r>
                    <m:sSubSup>
                      <m:sSubSupPr>
                        <m:ctrlPr>
                          <a:rPr lang="nl-B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sz="2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l-B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nl-BE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BE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397967-929B-E181-37BB-1D3F578E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315" y="5711890"/>
                <a:ext cx="5397909" cy="403700"/>
              </a:xfrm>
              <a:prstGeom prst="rect">
                <a:avLst/>
              </a:prstGeom>
              <a:blipFill>
                <a:blip r:embed="rId5"/>
                <a:stretch>
                  <a:fillRect l="-124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A968050-FE68-2187-452F-45171B27A41C}"/>
              </a:ext>
            </a:extLst>
          </p:cNvPr>
          <p:cNvSpPr txBox="1"/>
          <p:nvPr/>
        </p:nvSpPr>
        <p:spPr>
          <a:xfrm>
            <a:off x="736713" y="6230767"/>
            <a:ext cx="918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Ref: [1] DOI: 10.1088/978-0-7503-2504-2,</a:t>
            </a:r>
          </a:p>
          <a:p>
            <a:r>
              <a:rPr lang="en-US" sz="1200" dirty="0">
                <a:solidFill>
                  <a:schemeClr val="bg1"/>
                </a:solidFill>
              </a:rPr>
              <a:t>[2] A. Ross (2018), PhD: Extension of GRILLIX: Towards a global fluid turbulence code for realistic magnetic geometries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(obtained from https://mediatum.ub.tum.de/1452529 )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Energy theorem and total vorticity?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nl-BE" sz="2400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nl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dirty="0" err="1"/>
                  <a:t>Zeiler</a:t>
                </a:r>
                <a:r>
                  <a:rPr lang="en-US" dirty="0"/>
                  <a:t> [3]: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(analytical) conservation in model requires </a:t>
                </a:r>
                <a:r>
                  <a:rPr lang="en-US" dirty="0" err="1">
                    <a:solidFill>
                      <a:srgbClr val="FF0000"/>
                    </a:solidFill>
                  </a:rPr>
                  <a:t>pdV</a:t>
                </a:r>
                <a:r>
                  <a:rPr lang="en-US" dirty="0">
                    <a:solidFill>
                      <a:srgbClr val="FF0000"/>
                    </a:solidFill>
                  </a:rPr>
                  <a:t>-term !</a:t>
                </a:r>
              </a:p>
              <a:p>
                <a:pPr lvl="1"/>
                <a:r>
                  <a:rPr lang="en-US" dirty="0"/>
                  <a:t>Not our goal (as in 3D codes), ...</a:t>
                </a:r>
              </a:p>
              <a:p>
                <a:pPr lvl="1"/>
                <a:r>
                  <a:rPr lang="en-US" dirty="0"/>
                  <a:t> ... but compare closures / against experiments/data</a:t>
                </a:r>
              </a:p>
              <a:p>
                <a:r>
                  <a:rPr lang="en-US" sz="2400" dirty="0"/>
                  <a:t>Additionally, expected to influence blob coherency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0C883BA-236C-FAFF-5539-1F606A0E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517" y="2768829"/>
            <a:ext cx="4715273" cy="1078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CFC8B-DDC5-81FF-7F11-3BF04CDB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315" y="99810"/>
            <a:ext cx="3431485" cy="28259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/>
              <a:t>Motivation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9EA12-C673-B69E-BDED-F0571E744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623" y="2816678"/>
            <a:ext cx="3906197" cy="98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1A71A-6295-8B0E-EE82-269CF7408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613" y="223309"/>
            <a:ext cx="1602825" cy="476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270FB-DB6D-C010-38FA-287949813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367" y="734138"/>
            <a:ext cx="1964488" cy="46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2838C-835A-76C2-8D98-3D05B2A664D8}"/>
              </a:ext>
            </a:extLst>
          </p:cNvPr>
          <p:cNvSpPr txBox="1"/>
          <p:nvPr/>
        </p:nvSpPr>
        <p:spPr>
          <a:xfrm>
            <a:off x="10997034" y="413704"/>
            <a:ext cx="16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RC, PhD[4]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AF294-01D1-E379-03FF-27964938680F}"/>
              </a:ext>
            </a:extLst>
          </p:cNvPr>
          <p:cNvSpPr txBox="1"/>
          <p:nvPr/>
        </p:nvSpPr>
        <p:spPr>
          <a:xfrm>
            <a:off x="736713" y="6230767"/>
            <a:ext cx="918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 [3]: DOI: </a:t>
            </a:r>
            <a:r>
              <a:rPr lang="en-US" sz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https://doi.org/10.1063/1.872368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[4] R. Coosemans, PhD: Turbulence Closure Models for Plasma Edge Simulations of Magnetically Confined Fusion Reactors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Obtainable from: https://lirias.kuleuven.be/retrieve/664722 </a:t>
            </a:r>
          </a:p>
        </p:txBody>
      </p:sp>
    </p:spTree>
    <p:extLst>
      <p:ext uri="{BB962C8B-B14F-4D97-AF65-F5344CB8AC3E}">
        <p14:creationId xmlns:p14="http://schemas.microsoft.com/office/powerpoint/2010/main" val="37166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Model </a:t>
                </a:r>
                <a:r>
                  <a:rPr lang="nl-BE" dirty="0" err="1"/>
                  <a:t>formulation</a:t>
                </a:r>
                <a:r>
                  <a:rPr lang="nl-BE" dirty="0"/>
                  <a:t> </a:t>
                </a:r>
                <a:r>
                  <a:rPr lang="nl-BE" dirty="0" err="1"/>
                  <a:t>similar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(n)SOLT [5]: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nl-BE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solved with method of Angus [6]</a:t>
                </a:r>
              </a:p>
              <a:p>
                <a:endParaRPr lang="en-US" dirty="0"/>
              </a:p>
              <a:p>
                <a:r>
                  <a:rPr lang="en-US" dirty="0"/>
                  <a:t>(Ion continuity equation: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𝑝𝑜𝑙𝑎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𝑑𝑖𝑎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7176694-7017-94CE-79FC-E4041BC56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First implementation: ExB-only vorticity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7176694-7017-94CE-79FC-E4041BC56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35D84F-0CC3-4315-0DCC-E9C4264C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68" y="2632703"/>
            <a:ext cx="7629525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6F002-E10A-69B6-A8CA-525FA97C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83" y="2101489"/>
            <a:ext cx="6581775" cy="59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2C43AB-CE5C-6BAF-3BF3-84CDC3918A6C}"/>
              </a:ext>
            </a:extLst>
          </p:cNvPr>
          <p:cNvSpPr txBox="1"/>
          <p:nvPr/>
        </p:nvSpPr>
        <p:spPr>
          <a:xfrm>
            <a:off x="736713" y="6230767"/>
            <a:ext cx="9180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 [5]: DOI: https://doi.org/10.1063/5.0060524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[6]: DOI: https://doi.org/10.1063/1.4863503</a:t>
            </a:r>
          </a:p>
        </p:txBody>
      </p:sp>
    </p:spTree>
    <p:extLst>
      <p:ext uri="{BB962C8B-B14F-4D97-AF65-F5344CB8AC3E}">
        <p14:creationId xmlns:p14="http://schemas.microsoft.com/office/powerpoint/2010/main" val="12052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920DB-4A61-ADCC-9DAF-1F7121D6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21" y="1100979"/>
            <a:ext cx="9467959" cy="4953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Effect of </a:t>
            </a:r>
            <a:r>
              <a:rPr lang="nl-BE" dirty="0" err="1"/>
              <a:t>relaxation</a:t>
            </a:r>
            <a:r>
              <a:rPr lang="nl-BE" dirty="0"/>
              <a:t> on </a:t>
            </a:r>
            <a:r>
              <a:rPr lang="nl-BE" dirty="0" err="1"/>
              <a:t>mean</a:t>
            </a:r>
            <a:r>
              <a:rPr lang="nl-BE" dirty="0"/>
              <a:t>-field </a:t>
            </a:r>
            <a:r>
              <a:rPr lang="nl-BE" dirty="0" err="1"/>
              <a:t>quantities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4AA66-459E-F337-CB26-D9E7626E6A63}"/>
              </a:ext>
            </a:extLst>
          </p:cNvPr>
          <p:cNvSpPr/>
          <p:nvPr/>
        </p:nvSpPr>
        <p:spPr>
          <a:xfrm>
            <a:off x="9446894" y="4516262"/>
            <a:ext cx="611505" cy="113957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CE37A1-6281-4F3A-2467-E92928CF1B37}"/>
                  </a:ext>
                </a:extLst>
              </p:cNvPr>
              <p:cNvSpPr txBox="1"/>
              <p:nvPr/>
            </p:nvSpPr>
            <p:spPr>
              <a:xfrm>
                <a:off x="2291081" y="1490067"/>
                <a:ext cx="1818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>
                    <a:solidFill>
                      <a:srgbClr val="FF0000"/>
                    </a:solidFill>
                  </a:rPr>
                  <a:t>Non-</a:t>
                </a:r>
                <a:r>
                  <a:rPr lang="nl-BE" sz="2000" dirty="0" err="1">
                    <a:solidFill>
                      <a:srgbClr val="FF0000"/>
                    </a:solidFill>
                  </a:rPr>
                  <a:t>ideality</a:t>
                </a:r>
                <a:r>
                  <a:rPr lang="nl-BE" sz="20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nl-BE" sz="2000" dirty="0">
                    <a:solidFill>
                      <a:srgbClr val="FF000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CE37A1-6281-4F3A-2467-E92928CF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81" y="1490067"/>
                <a:ext cx="1818640" cy="707886"/>
              </a:xfrm>
              <a:prstGeom prst="rect">
                <a:avLst/>
              </a:prstGeom>
              <a:blipFill>
                <a:blip r:embed="rId3"/>
                <a:stretch>
                  <a:fillRect l="-3691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EE86A2-BAC2-5EA0-3011-33C1EFE093EA}"/>
              </a:ext>
            </a:extLst>
          </p:cNvPr>
          <p:cNvSpPr txBox="1"/>
          <p:nvPr/>
        </p:nvSpPr>
        <p:spPr>
          <a:xfrm>
            <a:off x="10357478" y="4932010"/>
            <a:ext cx="181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C000"/>
                </a:solidFill>
              </a:rPr>
              <a:t>Non-</a:t>
            </a:r>
            <a:r>
              <a:rPr lang="nl-BE" dirty="0" err="1">
                <a:solidFill>
                  <a:srgbClr val="FFC000"/>
                </a:solidFill>
              </a:rPr>
              <a:t>ideality</a:t>
            </a:r>
            <a:r>
              <a:rPr lang="nl-BE" dirty="0">
                <a:solidFill>
                  <a:srgbClr val="FFC000"/>
                </a:solidFill>
              </a:rPr>
              <a:t>:</a:t>
            </a:r>
          </a:p>
          <a:p>
            <a:r>
              <a:rPr lang="nl-BE" dirty="0">
                <a:solidFill>
                  <a:srgbClr val="FFC000"/>
                </a:solidFill>
              </a:rPr>
              <a:t>Time </a:t>
            </a:r>
            <a:r>
              <a:rPr lang="nl-BE" dirty="0" err="1">
                <a:solidFill>
                  <a:srgbClr val="FFC000"/>
                </a:solidFill>
              </a:rPr>
              <a:t>averaging</a:t>
            </a:r>
            <a:r>
              <a:rPr lang="nl-BE" dirty="0">
                <a:solidFill>
                  <a:srgbClr val="FFC000"/>
                </a:solidFill>
              </a:rPr>
              <a:t> horizon</a:t>
            </a:r>
          </a:p>
          <a:p>
            <a:r>
              <a:rPr lang="nl-BE" dirty="0">
                <a:solidFill>
                  <a:srgbClr val="FFC000"/>
                </a:solidFill>
              </a:rPr>
              <a:t>(no st.^3)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EDEE3-71FC-4162-925C-A92B23E51155}"/>
              </a:ext>
            </a:extLst>
          </p:cNvPr>
          <p:cNvSpPr txBox="1"/>
          <p:nvPr/>
        </p:nvSpPr>
        <p:spPr>
          <a:xfrm>
            <a:off x="8914971" y="1780396"/>
            <a:ext cx="21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solidFill>
                  <a:srgbClr val="00B050"/>
                </a:solidFill>
              </a:rPr>
              <a:t>Similar</a:t>
            </a:r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err="1">
                <a:solidFill>
                  <a:srgbClr val="00B050"/>
                </a:solidFill>
              </a:rPr>
              <a:t>profiles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 between LHS of W-eq in both formulations?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ECCE6F-5497-871A-8082-B0DF6908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31" y="2978224"/>
            <a:ext cx="5864736" cy="31683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Similarity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Boussinesq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Non-</a:t>
            </a:r>
            <a:r>
              <a:rPr lang="nl-BE" dirty="0" err="1"/>
              <a:t>boussinesq</a:t>
            </a:r>
            <a:r>
              <a:rPr lang="nl-BE" dirty="0"/>
              <a:t> </a:t>
            </a:r>
            <a:r>
              <a:rPr lang="nl-BE" dirty="0" err="1"/>
              <a:t>formulation</a:t>
            </a:r>
            <a:r>
              <a:rPr lang="nl-BE" dirty="0"/>
              <a:t>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CE412-3AAB-2380-6873-4970BE81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16" y="2515873"/>
            <a:ext cx="7753350" cy="676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B5C053-BD2E-D991-098F-05A2A4E51F9A}"/>
              </a:ext>
            </a:extLst>
          </p:cNvPr>
          <p:cNvSpPr/>
          <p:nvPr/>
        </p:nvSpPr>
        <p:spPr>
          <a:xfrm>
            <a:off x="3276605" y="2444767"/>
            <a:ext cx="2976880" cy="41078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7D5BE-3562-4041-8F32-2D21687C3B65}"/>
              </a:ext>
            </a:extLst>
          </p:cNvPr>
          <p:cNvSpPr/>
          <p:nvPr/>
        </p:nvSpPr>
        <p:spPr>
          <a:xfrm>
            <a:off x="1845316" y="2446325"/>
            <a:ext cx="1117600" cy="4107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CA59B-072F-838F-626A-948359048A11}"/>
              </a:ext>
            </a:extLst>
          </p:cNvPr>
          <p:cNvSpPr txBox="1"/>
          <p:nvPr/>
        </p:nvSpPr>
        <p:spPr>
          <a:xfrm>
            <a:off x="844049" y="2132446"/>
            <a:ext cx="2616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LHS NB-</a:t>
            </a:r>
            <a:r>
              <a:rPr lang="nl-BE" dirty="0" err="1"/>
              <a:t>formulation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ACF02-21CB-2EA9-E20E-138D52F3D4C3}"/>
              </a:ext>
            </a:extLst>
          </p:cNvPr>
          <p:cNvSpPr/>
          <p:nvPr/>
        </p:nvSpPr>
        <p:spPr>
          <a:xfrm>
            <a:off x="6253485" y="2435093"/>
            <a:ext cx="1143764" cy="410781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30460-0449-248D-A15C-59E217AF1001}"/>
              </a:ext>
            </a:extLst>
          </p:cNvPr>
          <p:cNvSpPr txBox="1"/>
          <p:nvPr/>
        </p:nvSpPr>
        <p:spPr>
          <a:xfrm>
            <a:off x="5824990" y="2109495"/>
            <a:ext cx="2759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‘exact’ B-</a:t>
            </a:r>
            <a:r>
              <a:rPr lang="nl-BE" dirty="0" err="1"/>
              <a:t>correction</a:t>
            </a:r>
            <a:r>
              <a:rPr lang="nl-BE" dirty="0"/>
              <a:t> term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989D9-2BA4-C79E-A77E-C98B3AE32BB2}"/>
              </a:ext>
            </a:extLst>
          </p:cNvPr>
          <p:cNvSpPr/>
          <p:nvPr/>
        </p:nvSpPr>
        <p:spPr>
          <a:xfrm>
            <a:off x="7394337" y="2444767"/>
            <a:ext cx="1975727" cy="426322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85C62E-24C3-B3C7-55D8-8037D54162AC}"/>
                  </a:ext>
                </a:extLst>
              </p:cNvPr>
              <p:cNvSpPr txBox="1"/>
              <p:nvPr/>
            </p:nvSpPr>
            <p:spPr>
              <a:xfrm>
                <a:off x="8821912" y="2070347"/>
                <a:ext cx="2494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= 0 (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-case)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85C62E-24C3-B3C7-55D8-8037D541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12" y="2070347"/>
                <a:ext cx="2494280" cy="369332"/>
              </a:xfrm>
              <a:prstGeom prst="rect">
                <a:avLst/>
              </a:prstGeom>
              <a:blipFill>
                <a:blip r:embed="rId4"/>
                <a:stretch>
                  <a:fillRect l="-19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BF83F53-FC94-5C01-E451-18464F2D1C67}"/>
              </a:ext>
            </a:extLst>
          </p:cNvPr>
          <p:cNvSpPr/>
          <p:nvPr/>
        </p:nvSpPr>
        <p:spPr>
          <a:xfrm>
            <a:off x="3357886" y="2837050"/>
            <a:ext cx="5713984" cy="34270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0ACC5-AD8C-BD92-3667-F28F73E5AAB4}"/>
              </a:ext>
            </a:extLst>
          </p:cNvPr>
          <p:cNvSpPr txBox="1"/>
          <p:nvPr/>
        </p:nvSpPr>
        <p:spPr>
          <a:xfrm>
            <a:off x="3484886" y="2119954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LHS B-</a:t>
            </a:r>
            <a:r>
              <a:rPr lang="nl-BE" dirty="0" err="1"/>
              <a:t>formulation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2CED91-0D24-85CF-0AD5-A68E676185DD}"/>
              </a:ext>
            </a:extLst>
          </p:cNvPr>
          <p:cNvSpPr txBox="1"/>
          <p:nvPr/>
        </p:nvSpPr>
        <p:spPr>
          <a:xfrm>
            <a:off x="5006345" y="3179757"/>
            <a:ext cx="2863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Additional</a:t>
            </a:r>
            <a:r>
              <a:rPr lang="nl-BE" dirty="0"/>
              <a:t> </a:t>
            </a:r>
            <a:r>
              <a:rPr lang="nl-BE" dirty="0" err="1"/>
              <a:t>Correction</a:t>
            </a:r>
            <a:r>
              <a:rPr lang="nl-BE" dirty="0"/>
              <a:t>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Added value of NB-adaptation?		</a:t>
            </a:r>
            <a:r>
              <a:rPr lang="nl-BE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Similarity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Boussinesq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Non-</a:t>
            </a:r>
            <a:r>
              <a:rPr lang="nl-BE" dirty="0" err="1"/>
              <a:t>boussinesq</a:t>
            </a:r>
            <a:r>
              <a:rPr lang="nl-BE" dirty="0"/>
              <a:t> </a:t>
            </a:r>
            <a:r>
              <a:rPr lang="nl-BE" dirty="0" err="1"/>
              <a:t>formulation</a:t>
            </a:r>
            <a:r>
              <a:rPr lang="nl-BE" dirty="0"/>
              <a:t>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4EBBC-7E34-AD56-58DB-955D6EBA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87" y="1907500"/>
            <a:ext cx="1609725" cy="5429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5B49A4F-54CF-CA11-BDD1-B99787D7E68E}"/>
              </a:ext>
            </a:extLst>
          </p:cNvPr>
          <p:cNvSpPr/>
          <p:nvPr/>
        </p:nvSpPr>
        <p:spPr>
          <a:xfrm>
            <a:off x="9095604" y="2017252"/>
            <a:ext cx="370394" cy="26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B26319-671C-195D-3896-86C3EA28A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80" y="2289690"/>
            <a:ext cx="3388468" cy="2790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F59E6-8CED-7FD6-525D-979F6C40D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2565597"/>
            <a:ext cx="1964488" cy="468518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3664248-34EE-D419-1D81-534BE6DFD9CA}"/>
              </a:ext>
            </a:extLst>
          </p:cNvPr>
          <p:cNvSpPr/>
          <p:nvPr/>
        </p:nvSpPr>
        <p:spPr>
          <a:xfrm>
            <a:off x="9389308" y="2679776"/>
            <a:ext cx="1048766" cy="387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D9C4DE-8FDB-277F-B0AE-44A063DF2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85" y="2461029"/>
            <a:ext cx="5739692" cy="2474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3BAD5-5FAE-66B2-FBF3-D38B502313D1}"/>
                  </a:ext>
                </a:extLst>
              </p:cNvPr>
              <p:cNvSpPr txBox="1"/>
              <p:nvPr/>
            </p:nvSpPr>
            <p:spPr>
              <a:xfrm>
                <a:off x="1085685" y="5047433"/>
                <a:ext cx="4071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case: seemingly limited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3BAD5-5FAE-66B2-FBF3-D38B5023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5" y="5047433"/>
                <a:ext cx="4071257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DD6AC-55AF-6C56-70D9-D242F1C1B8CC}"/>
                  </a:ext>
                </a:extLst>
              </p:cNvPr>
              <p:cNvSpPr txBox="1"/>
              <p:nvPr/>
            </p:nvSpPr>
            <p:spPr>
              <a:xfrm>
                <a:off x="7314850" y="5047433"/>
                <a:ext cx="45142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case: promising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Account for additional polarization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DD6AC-55AF-6C56-70D9-D242F1C1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50" y="5047433"/>
                <a:ext cx="4514242" cy="646331"/>
              </a:xfrm>
              <a:prstGeom prst="rect">
                <a:avLst/>
              </a:prstGeom>
              <a:blipFill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A95F0A6-CC3A-112B-A969-15F470540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00" y="1940261"/>
            <a:ext cx="2227892" cy="477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B45B8-4DFC-0763-467D-7309094F4946}"/>
              </a:ext>
            </a:extLst>
          </p:cNvPr>
          <p:cNvSpPr txBox="1"/>
          <p:nvPr/>
        </p:nvSpPr>
        <p:spPr>
          <a:xfrm>
            <a:off x="414895" y="4621952"/>
            <a:ext cx="16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RC, PhD[4]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2D3EA-4ABD-D35E-17CD-2440BE503ECD}"/>
              </a:ext>
            </a:extLst>
          </p:cNvPr>
          <p:cNvSpPr txBox="1"/>
          <p:nvPr/>
        </p:nvSpPr>
        <p:spPr>
          <a:xfrm>
            <a:off x="736713" y="6230767"/>
            <a:ext cx="9180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 [4] R. Coosemans, PhD: Turbulence Closure Models for Plasma Edge Simulations of Magnetically Confined Fusion Reactors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Obtainable from: https://lirias.kuleuven.be/retrieve/664722 </a:t>
            </a:r>
          </a:p>
        </p:txBody>
      </p:sp>
    </p:spTree>
    <p:extLst>
      <p:ext uri="{BB962C8B-B14F-4D97-AF65-F5344CB8AC3E}">
        <p14:creationId xmlns:p14="http://schemas.microsoft.com/office/powerpoint/2010/main" val="29026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9" grpId="0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1316</Words>
  <Application>Microsoft Office PowerPoint</Application>
  <PresentationFormat>Widescreen</PresentationFormat>
  <Paragraphs>200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KU Leuven</vt:lpstr>
      <vt:lpstr>KU Leuven Sedes</vt:lpstr>
      <vt:lpstr>2D turbulence simulations involving the new parallel model</vt:lpstr>
      <vt:lpstr>Content</vt:lpstr>
      <vt:lpstr>Recap: goal of task 3</vt:lpstr>
      <vt:lpstr>Relaxation of Boussinesq approximation Motivation</vt:lpstr>
      <vt:lpstr>Motivation</vt:lpstr>
      <vt:lpstr>First implementation: ExB-only vorticity (W_E)</vt:lpstr>
      <vt:lpstr>Effect of relaxation on mean-field quantities</vt:lpstr>
      <vt:lpstr>Similarity between Boussinesq and Non-boussinesq formulation?</vt:lpstr>
      <vt:lpstr>Similarity between Boussinesq and Non-boussinesq formulation?</vt:lpstr>
      <vt:lpstr>TOKAM2D simulations involving parallel model     (R=0)</vt:lpstr>
      <vt:lpstr>Reference case</vt:lpstr>
      <vt:lpstr>Turbulent transport in database</vt:lpstr>
      <vt:lpstr>First exploratory results</vt:lpstr>
      <vt:lpstr>Simulations involving parallel model (R≠0):  challenges and possible solutions</vt:lpstr>
      <vt:lpstr>Simulations involving parallel model (R≠0):  challenges and possible solutions</vt:lpstr>
      <vt:lpstr>Look ahead</vt:lpstr>
      <vt:lpstr>Questions &amp; suggestions?</vt:lpstr>
      <vt:lpstr>Back-up: parallel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2024-01-11T09:21:18Z</dcterms:modified>
</cp:coreProperties>
</file>